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301"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2" r:id="rId26"/>
    <p:sldId id="300" r:id="rId27"/>
    <p:sldId id="303" r:id="rId28"/>
    <p:sldId id="304" r:id="rId29"/>
    <p:sldId id="305" r:id="rId30"/>
    <p:sldId id="306" r:id="rId31"/>
    <p:sldId id="307" r:id="rId3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6" d="100"/>
          <a:sy n="76" d="100"/>
        </p:scale>
        <p:origin x="126"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D66408-BC36-6DBF-D112-CF3E22798DB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42B3EDD-7011-BBA5-9D9C-80A1AB43D0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DFBA0E8-A738-3935-DC63-05D5A2E015FF}"/>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5" name="Θέση υποσέλιδου 4">
            <a:extLst>
              <a:ext uri="{FF2B5EF4-FFF2-40B4-BE49-F238E27FC236}">
                <a16:creationId xmlns:a16="http://schemas.microsoft.com/office/drawing/2014/main" id="{AAC09597-4786-5420-EFB2-F3A87FA934D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46D00B-FC9C-4BAE-6078-7EC8C1E4EA7B}"/>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2245325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935AE2-87E6-6F85-D7C3-27DDC4AE92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2E9E47C-C024-0881-AEB0-67C9DC29318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55EC1F3-AABC-AB53-6FEB-178FFD9CE7A1}"/>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5" name="Θέση υποσέλιδου 4">
            <a:extLst>
              <a:ext uri="{FF2B5EF4-FFF2-40B4-BE49-F238E27FC236}">
                <a16:creationId xmlns:a16="http://schemas.microsoft.com/office/drawing/2014/main" id="{7B85EFBF-10C8-65E4-35BF-EDF550CA05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E152581-98FE-E4E6-A8FE-DA74AD0583CF}"/>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410965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90F4A8D-5BE4-961A-7D99-D4B052698EB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5D9C66E-C04F-3813-7566-8307EDB5325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B414601-9B90-3F18-BB25-7645002A2B3E}"/>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5" name="Θέση υποσέλιδου 4">
            <a:extLst>
              <a:ext uri="{FF2B5EF4-FFF2-40B4-BE49-F238E27FC236}">
                <a16:creationId xmlns:a16="http://schemas.microsoft.com/office/drawing/2014/main" id="{E22FC87E-522D-E261-9B2C-30F190A88C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D56FD85-A55B-D5AE-811B-9AAA5C7817C4}"/>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388173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40B2E1-87A0-4AE5-2D68-D808CFB47C8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40963D2-A54F-D8A7-47BB-D49F53F8AD3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D35EEF1-E059-ADEB-8CDF-7B9F63DA6F2F}"/>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5" name="Θέση υποσέλιδου 4">
            <a:extLst>
              <a:ext uri="{FF2B5EF4-FFF2-40B4-BE49-F238E27FC236}">
                <a16:creationId xmlns:a16="http://schemas.microsoft.com/office/drawing/2014/main" id="{BF23AF6A-047B-AE42-80F3-DFBFEE3B1B8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AD8C6BF-3EB8-E13B-8C28-2475BA4874D7}"/>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15935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278566-26E0-353C-DB07-799EAFC7905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3E62CC-6AC5-E947-45DD-1D21D094A37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12C849A-2E1C-3C80-FF0F-A93BB5309AD3}"/>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5" name="Θέση υποσέλιδου 4">
            <a:extLst>
              <a:ext uri="{FF2B5EF4-FFF2-40B4-BE49-F238E27FC236}">
                <a16:creationId xmlns:a16="http://schemas.microsoft.com/office/drawing/2014/main" id="{51742C85-A6C8-F7B0-968B-FBC6E7DE6D1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F097817-C514-2EFC-EC7E-F0C478F708B4}"/>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106686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A7D9FB-90BC-7645-E139-91A5F40C95B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353C66-71BE-EBB0-858D-BF84955530D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D4EA017-9EE1-CF2E-77FB-566487CBAB2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DDCB428-FEC5-9496-6722-AE1860F570A6}"/>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6" name="Θέση υποσέλιδου 5">
            <a:extLst>
              <a:ext uri="{FF2B5EF4-FFF2-40B4-BE49-F238E27FC236}">
                <a16:creationId xmlns:a16="http://schemas.microsoft.com/office/drawing/2014/main" id="{6C0E8665-01BB-C8EA-098C-606F1C8BA4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6042C14-CE9A-A7AE-9B85-1A9D1F0A12F8}"/>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333893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01B74A-DA26-3808-48A8-5D27DC56CD0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029ACDA-9821-2D57-2E29-8AEC94AEB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871A262-8D27-6F2B-8CA6-2A38408F0F9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7F6CBEC-D95A-250B-0DE8-E062ADFC22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9F6DBC3-2841-2E9F-DF56-07E30FDFAB1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9F30A2A-23D0-1049-0B65-81FB769DCCBC}"/>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8" name="Θέση υποσέλιδου 7">
            <a:extLst>
              <a:ext uri="{FF2B5EF4-FFF2-40B4-BE49-F238E27FC236}">
                <a16:creationId xmlns:a16="http://schemas.microsoft.com/office/drawing/2014/main" id="{BBCB10AC-299F-7FC0-0C8E-21DE51185DA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8035AC8-43A6-937E-CA00-ADD8399AB177}"/>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2784241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8EE77F-4333-24A0-186A-239AF10F6DA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D73EE90-DEE2-51C0-FAE0-C7C215AB1564}"/>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4" name="Θέση υποσέλιδου 3">
            <a:extLst>
              <a:ext uri="{FF2B5EF4-FFF2-40B4-BE49-F238E27FC236}">
                <a16:creationId xmlns:a16="http://schemas.microsoft.com/office/drawing/2014/main" id="{9FFEF9D8-5726-353A-0914-7EAEB754A5F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849C27F-3FD8-0825-36A9-F28AD704BC76}"/>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2273668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B97496B-4089-74F2-BA38-47C2BD8B6B2D}"/>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3" name="Θέση υποσέλιδου 2">
            <a:extLst>
              <a:ext uri="{FF2B5EF4-FFF2-40B4-BE49-F238E27FC236}">
                <a16:creationId xmlns:a16="http://schemas.microsoft.com/office/drawing/2014/main" id="{149A2389-E6B3-5CC6-D1DA-D0E3E5D213A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F4C85CD-5452-D0A2-A1C1-BDF6E6F99424}"/>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9240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CBADF7-DD01-28D5-A38E-5051176A724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0EE4F0E-C8EF-B507-36C5-5711B7F936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431D861-415C-03A1-8D38-4FA5D9AF3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4D1C33-9A28-3ADD-9D77-F597B048148D}"/>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6" name="Θέση υποσέλιδου 5">
            <a:extLst>
              <a:ext uri="{FF2B5EF4-FFF2-40B4-BE49-F238E27FC236}">
                <a16:creationId xmlns:a16="http://schemas.microsoft.com/office/drawing/2014/main" id="{FFC57037-6D79-529D-4352-8D6CACE9A02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A2BBF15-5670-30D8-39B9-4A3E72D2F12A}"/>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347122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24EC75-6CB2-1710-8483-EC72F16C894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35B5262-8581-F5F1-B1ED-CA095EA08E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26550C7-BC9B-808E-2480-F70FF4753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8044520-8D8E-1DB6-B1C1-79722012765C}"/>
              </a:ext>
            </a:extLst>
          </p:cNvPr>
          <p:cNvSpPr>
            <a:spLocks noGrp="1"/>
          </p:cNvSpPr>
          <p:nvPr>
            <p:ph type="dt" sz="half" idx="10"/>
          </p:nvPr>
        </p:nvSpPr>
        <p:spPr/>
        <p:txBody>
          <a:bodyPr/>
          <a:lstStyle/>
          <a:p>
            <a:fld id="{25E6C324-F301-460A-BF28-A6764D26AD03}" type="datetimeFigureOut">
              <a:rPr lang="el-GR" smtClean="0"/>
              <a:t>17/3/2025</a:t>
            </a:fld>
            <a:endParaRPr lang="el-GR"/>
          </a:p>
        </p:txBody>
      </p:sp>
      <p:sp>
        <p:nvSpPr>
          <p:cNvPr id="6" name="Θέση υποσέλιδου 5">
            <a:extLst>
              <a:ext uri="{FF2B5EF4-FFF2-40B4-BE49-F238E27FC236}">
                <a16:creationId xmlns:a16="http://schemas.microsoft.com/office/drawing/2014/main" id="{6793C5CF-36B9-FAE5-5B86-01B942CFBD5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7A1B54B-B330-4231-53A4-757930DAFC42}"/>
              </a:ext>
            </a:extLst>
          </p:cNvPr>
          <p:cNvSpPr>
            <a:spLocks noGrp="1"/>
          </p:cNvSpPr>
          <p:nvPr>
            <p:ph type="sldNum" sz="quarter" idx="12"/>
          </p:nvPr>
        </p:nvSpPr>
        <p:spPr/>
        <p:txBody>
          <a:bodyPr/>
          <a:lstStyle/>
          <a:p>
            <a:fld id="{78CA9968-E0DB-4C71-B31C-A8630B0E7DAC}" type="slidenum">
              <a:rPr lang="el-GR" smtClean="0"/>
              <a:t>‹#›</a:t>
            </a:fld>
            <a:endParaRPr lang="el-GR"/>
          </a:p>
        </p:txBody>
      </p:sp>
    </p:spTree>
    <p:extLst>
      <p:ext uri="{BB962C8B-B14F-4D97-AF65-F5344CB8AC3E}">
        <p14:creationId xmlns:p14="http://schemas.microsoft.com/office/powerpoint/2010/main" val="79746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3517CC7-DCC8-1E83-5EA4-7E466F45E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1775EFB-E5EF-C5FB-5AFA-27D48CCDF6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638ED9-80D7-D0D2-BE1B-F317E2BEBD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E6C324-F301-460A-BF28-A6764D26AD03}" type="datetimeFigureOut">
              <a:rPr lang="el-GR" smtClean="0"/>
              <a:t>17/3/2025</a:t>
            </a:fld>
            <a:endParaRPr lang="el-GR"/>
          </a:p>
        </p:txBody>
      </p:sp>
      <p:sp>
        <p:nvSpPr>
          <p:cNvPr id="5" name="Θέση υποσέλιδου 4">
            <a:extLst>
              <a:ext uri="{FF2B5EF4-FFF2-40B4-BE49-F238E27FC236}">
                <a16:creationId xmlns:a16="http://schemas.microsoft.com/office/drawing/2014/main" id="{67A04454-691A-B7CF-BD0F-7053E84FF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96562C8-D8F1-E2C7-EE4A-6F5A410B95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8CA9968-E0DB-4C71-B31C-A8630B0E7DAC}" type="slidenum">
              <a:rPr lang="el-GR" smtClean="0"/>
              <a:t>‹#›</a:t>
            </a:fld>
            <a:endParaRPr lang="el-GR"/>
          </a:p>
        </p:txBody>
      </p:sp>
    </p:spTree>
    <p:extLst>
      <p:ext uri="{BB962C8B-B14F-4D97-AF65-F5344CB8AC3E}">
        <p14:creationId xmlns:p14="http://schemas.microsoft.com/office/powerpoint/2010/main" val="629870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D62FB-6EF0-C031-ECAD-88CD8E3B2C34}"/>
              </a:ext>
            </a:extLst>
          </p:cNvPr>
          <p:cNvSpPr>
            <a:spLocks noGrp="1"/>
          </p:cNvSpPr>
          <p:nvPr>
            <p:ph type="title"/>
          </p:nvPr>
        </p:nvSpPr>
        <p:spPr/>
        <p:txBody>
          <a:bodyPr/>
          <a:lstStyle/>
          <a:p>
            <a:r>
              <a:rPr lang="el-GR" dirty="0"/>
              <a:t>Βενετσιάνικα</a:t>
            </a:r>
          </a:p>
        </p:txBody>
      </p:sp>
      <p:sp>
        <p:nvSpPr>
          <p:cNvPr id="3" name="Θέση περιεχομένου 2">
            <a:extLst>
              <a:ext uri="{FF2B5EF4-FFF2-40B4-BE49-F238E27FC236}">
                <a16:creationId xmlns:a16="http://schemas.microsoft.com/office/drawing/2014/main" id="{E0EC5BF4-2CC5-795C-8DCA-A60281B14784}"/>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Πρόκειται για τοπωνύμια που εμφανίστηκαν στον ελλαδικό χώρο μετά το 1204 κατά την περίοδο της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βενετοκρατίας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είναι αποτέλεσμα όχι μόνον της κατάκτησης ελληνικών εδαφών εκ μέρους ηγεμόνων της Δύσης αλλά και των έντονων εμπορικών και πολιτιστικών επαφών ανάμεσα στην Ανατολή και τη Δύση την περίοδο αυτή. Η γλωσσική επίδραση είναι εντονότερη σε περιπτώσεις ελληνικών περιοχών που γνώρισαν μονιμότερα την ξένη κατάκτηση, πβ. Ιόνια Νησιά, Δωδεκάνησα κλπ. Η κατηγορία των τοπωνυμίων αυτών εμφανίζεται συνήθως σε νησιωτικές περιοχές ή παράλια. Προέρχονται κυρίως από τη βενετσιάνικη διάλεκτο αλλά σε μικρότερο βαθμό και από τις λοιπές ιταλικές διαλέκτους. Τα ελληνικά τοπωνύμια της κατηγορίας αυτής βασίζονται σε: </a:t>
            </a:r>
          </a:p>
          <a:p>
            <a:endParaRPr lang="el-GR" dirty="0"/>
          </a:p>
        </p:txBody>
      </p:sp>
    </p:spTree>
    <p:extLst>
      <p:ext uri="{BB962C8B-B14F-4D97-AF65-F5344CB8AC3E}">
        <p14:creationId xmlns:p14="http://schemas.microsoft.com/office/powerpoint/2010/main" val="2137597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8E82BD-6044-3213-7333-383CFEB9E0BC}"/>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CB141C8-64C0-2589-4780-698B5FC9A87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94CA118-21C4-4BF8-3E6C-D6B75030FB48}"/>
              </a:ext>
            </a:extLst>
          </p:cNvPr>
          <p:cNvSpPr>
            <a:spLocks noGrp="1"/>
          </p:cNvSpPr>
          <p:nvPr>
            <p:ph idx="1"/>
          </p:nvPr>
        </p:nvSpPr>
        <p:spPr/>
        <p:txBody>
          <a:bodyPr>
            <a:normAutofit lnSpcReduction="10000"/>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γ) Ελληνικά επώνυμα από αντίστοιχα βενετσιάνικα/ιταλικά:</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Νευς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Αμάρι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(χωριό Κρήτης),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Αμάρι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το (επαρχία Κρήτης, πβ. και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Αμαριανά</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Κρήτης,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Αμαργιανό</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το: χωριό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Αργολιδοκορινθίας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παλιότερο χωριό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Αμάρι</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Αμάρης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σικελικό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Amari</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Άγιος Ιωάννης 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Αργέντης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ο (εκκλησία Χίου)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Αργέντης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γενοατικό</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Argenti</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Δαριβιανά</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Κρήτης)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Δαρίβας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Da</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Riva</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Καρουσάδες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οι (χωριό Κέρκυρας),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Καρουσάτα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Κεφαλληνίας),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Καρούσι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το (χωριό Αχαΐας),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Καρουζανά</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Κρήτης)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Καρούσος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Καρούζος &lt; ιταλ.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Caruso</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Carusi</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Μακροτάνταλον</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το (χωριό Άνδρου)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Marco</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Dandolo</a:t>
            </a:r>
            <a:r>
              <a:rPr lang="el-GR" sz="1800" dirty="0">
                <a:effectLst/>
                <a:latin typeface="Calibri" panose="020F0502020204030204" pitchFamily="34" charset="0"/>
                <a:ea typeface="Calibri" panose="020F0502020204030204" pitchFamily="34" charset="0"/>
                <a:cs typeface="Times New Roman" panose="02020603050405020304" pitchFamily="18" charset="0"/>
              </a:rPr>
              <a:t> (πβ. επών. Δάνδολος, Δανδουλάκης). </a:t>
            </a:r>
            <a:br>
              <a:rPr lang="sq-AL"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Σγαλάδος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ο (χωριό Τήνου) &lt; επών. Σιγάλας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Τσιγάλας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Τζιγάλας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Κιγάλας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γενοατ</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Cigala</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Σολωμάτα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Κεφαλληνίας),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Σολωμός, ο (χωριό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Αργολιδοκορινθίας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Σολωμού, του (πηγή στα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Σφακιά</a:t>
            </a:r>
            <a:r>
              <a:rPr lang="el-GR" sz="1800" dirty="0">
                <a:effectLst/>
                <a:latin typeface="Calibri" panose="020F0502020204030204" pitchFamily="34" charset="0"/>
                <a:ea typeface="Calibri" panose="020F0502020204030204" pitchFamily="34" charset="0"/>
                <a:cs typeface="Times New Roman" panose="02020603050405020304" pitchFamily="18" charset="0"/>
              </a:rPr>
              <a:t> Κρήτης) &lt; επών. Σολωμός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Salomon</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Τυπαλδάτα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Κεφαλληνίας)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Τοπάλδος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Tipaldo</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Τωμαδιανά</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Κρήτης),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Θωμαδιανό</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το (χωριό Κρήτης)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Τωμάδος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Θωμάδος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πβ.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Τωμαδάκης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Θωμαδάκης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Tomado</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Τρωγιανάτα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Κεφαλληνίας)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Τρωγιάνος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Trojano</a:t>
            </a:r>
            <a:r>
              <a:rPr lang="el-GR" sz="1800" dirty="0">
                <a:effectLst/>
                <a:latin typeface="Calibri" panose="020F0502020204030204" pitchFamily="34" charset="0"/>
                <a:ea typeface="Calibri" panose="020F0502020204030204" pitchFamily="34" charset="0"/>
                <a:cs typeface="Times New Roman" panose="02020603050405020304" pitchFamily="18" charset="0"/>
              </a:rPr>
              <a:t> (ο καταγόμενος από την πόλη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Τroja</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της Απουλίας). </a:t>
            </a:r>
            <a:br>
              <a:rPr lang="sq-AL"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Φαλεριανά</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Κρήτης) &lt; επών. Φαλιέρος,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Φαλιέρης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Falier</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Χωραφιανά</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 (χωριό Κρήτης) &lt; επών.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Χωραφάς</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Caraf</a:t>
            </a:r>
            <a:r>
              <a:rPr lang="el-GR" sz="1800" dirty="0">
                <a:effectLst/>
                <a:latin typeface="Calibri" panose="020F0502020204030204" pitchFamily="34" charset="0"/>
                <a:ea typeface="Calibri" panose="020F0502020204030204" pitchFamily="34" charset="0"/>
                <a:cs typeface="Times New Roman" panose="02020603050405020304" pitchFamily="18" charset="0"/>
              </a:rPr>
              <a:t>(f)a.</a:t>
            </a:r>
            <a:endParaRPr lang="el-GR" dirty="0"/>
          </a:p>
        </p:txBody>
      </p:sp>
    </p:spTree>
    <p:extLst>
      <p:ext uri="{BB962C8B-B14F-4D97-AF65-F5344CB8AC3E}">
        <p14:creationId xmlns:p14="http://schemas.microsoft.com/office/powerpoint/2010/main" val="81241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C9EDF-0298-2786-F381-5590003E067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F3A6AA68-C8F4-FFCA-54DF-96B5B46B010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10726FA-8A8F-FA24-0A9B-E934163F2A15}"/>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δ) Αγιωνύμια: </a:t>
            </a:r>
          </a:p>
          <a:p>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Σίσια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(μοναστήρι στην Κεφαλληνία με εκκλησία στο Αργοστόλι τη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Σισιώτισσα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ενν. Παναγιά) &lt; επωνυμία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Assisi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του Αγίου Φραγκίσκου της Ασίζης, γιατί το μοναστήρι ιδρύθηκε από Φραγκισκανούς μοναχούς.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Παναγιά 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Κορονάτα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Παναγιά η Κουρνά (ονομασία δύο εκκλησιών στη Χίο)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Coronata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εστεφανωμένη</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(για την εξέλιξη Κουρνά πβ. στη Χίο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camminata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&gt; 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καμινά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στράτα &lt; 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στρα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κλπ.). Μαντόνα, η (νησάκι στα Δωδεκάνησα, αλλιώς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Κανδελιούσα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Madonna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προφανώς από εκκλησία της Παναγίας.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Σαντορίνη, η (ήδη στα 1153)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Santa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Irene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από ομώνυμο εκκλησάκι της Αγίας Ειρήνης.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Σαρόκο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Σαρόκος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Αγιος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Ρόκος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ο (προάστειο της Κέρκυρας)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Σαρόκος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Άγιος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Ρόκος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(πβ. και Άγιος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Σαρόκος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San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Rocco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Αγία Μαύρα, η (λαϊκή ονομασία της Λευκάδας)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Santa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Maura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που προσδιόριζε ήδη τον 14. αιώνα φρούριο με ομώνυμη εκκλησιά.</a:t>
            </a:r>
          </a:p>
          <a:p>
            <a:endParaRPr lang="el-GR" dirty="0"/>
          </a:p>
        </p:txBody>
      </p:sp>
    </p:spTree>
    <p:extLst>
      <p:ext uri="{BB962C8B-B14F-4D97-AF65-F5344CB8AC3E}">
        <p14:creationId xmlns:p14="http://schemas.microsoft.com/office/powerpoint/2010/main" val="42839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7397C-1248-DAE6-03CF-732EC829277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9DBE328-F4B0-D76F-26A1-9E2C6DC43320}"/>
              </a:ext>
            </a:extLst>
          </p:cNvPr>
          <p:cNvSpPr>
            <a:spLocks noGrp="1"/>
          </p:cNvSpPr>
          <p:nvPr>
            <p:ph type="title"/>
          </p:nvPr>
        </p:nvSpPr>
        <p:spPr/>
        <p:txBody>
          <a:bodyPr/>
          <a:lstStyle/>
          <a:p>
            <a:r>
              <a:rPr lang="el-GR" dirty="0"/>
              <a:t>Αλβανοί</a:t>
            </a:r>
          </a:p>
        </p:txBody>
      </p:sp>
      <p:sp>
        <p:nvSpPr>
          <p:cNvPr id="3" name="Θέση περιεχομένου 2">
            <a:extLst>
              <a:ext uri="{FF2B5EF4-FFF2-40B4-BE49-F238E27FC236}">
                <a16:creationId xmlns:a16="http://schemas.microsoft.com/office/drawing/2014/main" id="{48B3D6E1-5374-6588-AB23-16D9BB23A3FB}"/>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Από τις βυζαντινές πηγές γνωρίζουμε ότι οι Αλβανοί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Αλβανίται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Αρβανίται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Ιλλυρίοι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κατοικούν στη χώρα τους, που ονομάζεται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Άλβανον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Άρβανον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Αλβανία,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Αλβανιτία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Ιλλυρία, και απαρτίζουν ιδιαίτερο έθνος στο σώμα της βυζαντινής αυτοκρατορίας που απολαμβάνει ισοπολιτεία, εφοδιάζει το Βυζάντιο με στρατιώτες και αργότερα επωφελείται από τις εσωτερικές ταραχές του Βυζαντίου, για να μετακινηθεί σε ελλαδικά εδάφη. Έτσι λ.χ. η Άννα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Κομνηνή</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μας πληροφορεί ότι οι Αλβανοί βοήθησαν το βυζαντινό κράτος, όταν οι Νορμανδοί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επέδραμαν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στα παράλια της Αδριατικής (1081-1085). </a:t>
            </a: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Η πρώτη ασφαλής μνεία για εγκατεστημένους Αλβανούς στην Ελλάδα είναι του 1315 και κάνει λόγο για Αλβανούς που νέμονται την ορεινή Θεσσαλία· «Οι τα ορεινά της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Θετταλίας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νεμόμενοι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Αλβανοί αβασίλευτοι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Μαλκάσιοι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Μπούιοι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Μεσαρίται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από των φυλάρχων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προσαγορευόμενοι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περί δισχιλίους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μυρίους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όντες,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προσεκύνησαν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Ιω</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Καντακουζηνού, Ιστοριών ΙΙ,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τόμ</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 σ. 474,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έκδ</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Βόννης). Στη συνέχεια οι Αλβανοί εγκαθίστανται στην Αιτωλία και Ακαρνανία και τη νότια Ήπειρο (1358), στην Πελοπόννησο (1405 και 1418), στην Αττική (1418), στη Βοιωτία και την Εύβοια, τη Σαλαμίνα και την Αίγινα, την Ύδρα, τις Σπέτσες και τον Πόρο, την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Ανδρο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την Κύθνο και σε άλλες περιοχές. Τα αλβανικά τοπωνύμια της Ελλάδας υπάγονται σε μια από τις παρακάτω κατηγορίες. </a:t>
            </a:r>
          </a:p>
          <a:p>
            <a:endParaRPr lang="el-GR" dirty="0"/>
          </a:p>
        </p:txBody>
      </p:sp>
    </p:spTree>
    <p:extLst>
      <p:ext uri="{BB962C8B-B14F-4D97-AF65-F5344CB8AC3E}">
        <p14:creationId xmlns:p14="http://schemas.microsoft.com/office/powerpoint/2010/main" val="3392194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5CBC8A-B7E0-BAC5-3A65-C8185978275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7964C8A7-9ABF-6C56-7580-6629D7AAC27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49AFFA5-0131-C2BF-8CED-750F785EE0B0}"/>
              </a:ext>
            </a:extLst>
          </p:cNvPr>
          <p:cNvSpPr>
            <a:spLocks noGrp="1"/>
          </p:cNvSpPr>
          <p:nvPr>
            <p:ph idx="1"/>
          </p:nvPr>
        </p:nvSpPr>
        <p:spPr/>
        <p:txBody>
          <a:bodyPr>
            <a:normAutofit fontScale="92500" lnSpcReduction="10000"/>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Κυριωνυμικά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Αλβανοί φύλαρχοι λ.χ. Πέτρος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Λεώσας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Γκίνος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Μπούας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Σπάτας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ή Βάιας, για τους οποίους μας παραδίδεται ιστορικά ότι έδρασαν στην Αιτωλία, την Ακαρνανία και τη νότια Ήπειρο, και οι απόγονοί τους άφησαν τα ονόματά τους σε αλβανόφωνες περιοχές της Ελλάδας: Σπάτα, τα (χωριό της Αττικής και της Ηλείας),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Μπουγιάτι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Μπογιάτι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(χωριό Αττικής, Αρκαδίας και Κορινθίας), Βάια, το (χωριό της Βοιωτίας), Λιόσια, τα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Λιοσάτι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(χωριά της Αττικής, πβ. όμως παρακάτω και αλβ.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Illosh</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"ομαλή ορεινή τοποθεσία με άφθονο χόρτο”). Επίσης το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Μαζαράκι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(χωριό της Ηπείρου και της Ηλείας, βουνό της Αττικής και ονομασία περισσότερων τοποθεσιών στη Γορτυνία, Αιτωλία κλπ.) και 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Μαζαρακιά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(χωριό στα Γιάννενα) συνδέονται άμεσα ή έμμεσα με το γένος των Αλβανών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Μαζαρακαίων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των οποίων φύλαρχος ήταν ο Πέτρος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Λεώσας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Τέλος το γένος των Αλβανών που είναι γνωστοί ως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Μαλακασαίοι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άφησε το όνομά του στο χωριό της Αττικής Μαλακάσα, η και στο χωριό της Ηλείας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Μαλακάσι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Τα αλβανικής καταγωγής επώνυμα Δάρας,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Μπάρτζης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Κριεκούκης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κοκκινοκέφαλος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κοκκινομάλλης &lt; αλβ.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krye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kuqi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Καλέντζης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Κομποθέκρας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καλαμοπόδης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αλβ.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këmbë</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 "το πόδι" +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thekra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σίκαλη"),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Σκούρτης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shkurt</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"ο κοντός") συνδέονται με τα αντίστοιχα αλβανικά τοπωνύμια: Δάρα, η (ονομασία 5 χωριών στη Μεσσηνία, Κορινθία, Ηλεία, Αργολίδα, Καλάβρυτα),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Μπάρτζι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(χωριό στη Μεσσηνία και τα Γιάννενα),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Κριεκούκι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(ονομασία 3 χωριών στην Αιτωλία, τα σύνορα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Αττικο-βοιωτίας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την Ηλεία),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Καλέντζι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(όνομα 5 χωριών στην Αττική, Κορινθία, Αχαΐα, Εύβοια και Γιάννενα),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Κομποθέκρα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(2 χωριά στις επαρχίες Ολυμπίας και Βάλτου),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Κομποθέκνα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(χωριό της Αιτωλίας),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Σκούρτα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(χωριό στα σύνορα Αττικής και Βοιωτίας).</a:t>
            </a:r>
          </a:p>
          <a:p>
            <a:endParaRPr lang="el-GR" dirty="0"/>
          </a:p>
        </p:txBody>
      </p:sp>
    </p:spTree>
    <p:extLst>
      <p:ext uri="{BB962C8B-B14F-4D97-AF65-F5344CB8AC3E}">
        <p14:creationId xmlns:p14="http://schemas.microsoft.com/office/powerpoint/2010/main" val="234416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294543-37BD-E074-56C2-AFDB2E1BF0F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85ED9BB-0DAB-68C2-DBA6-749CD62F2AC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E087094-FAEC-A8CA-1335-C2D36D921F76}"/>
              </a:ext>
            </a:extLst>
          </p:cNvPr>
          <p:cNvSpPr>
            <a:spLocks noGrp="1"/>
          </p:cNvSpPr>
          <p:nvPr>
            <p:ph idx="1"/>
          </p:nvPr>
        </p:nvSpPr>
        <p:spPr/>
        <p:txBody>
          <a:bodyPr>
            <a:normAutofit lnSpcReduction="10000"/>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β) Τοπωνύμια από προσηγορικά. </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Είναι η μεγαλύτερη κατηγορία. Εδώ ανήκουν λ.χ. τα τοπωνύμια:</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Βάθι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Ανδρος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Βάθη, η (Αθήνας) &lt; αλβ.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vath</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"περίφραγμα, μάντρα".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Βάρη, η (Αττικής)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varr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"τάφος” ή πιθανότερα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bar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"χόρτο”, εφόσον η Βάρη κατέχει τη θέση του αρχαίου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Αναγυρούντα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ἀνάγυρος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"βρομόχορτο,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βρομοξυλιά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Βιρόι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ἡ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Βιρός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(χείμαρρος της Μαλακάσας, παραπόταμος του Ασωπού),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Βιρόρια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(χείμαρρος κοντά στην Κερατέα)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viro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“πηγή, κεφαλάρι νερού", πληθ.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viror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-e.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Γκορίτσιζα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(κοινό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gorricëza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"μικρή αχλαδιά”.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Γκούρα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(κοινό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ως ονομασία πηγών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λόφων)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gurrë</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 "πηγή που αναβλύζει από πέτρα ή βράχο”.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Κιάφα, η (κοινό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q</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af</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ë</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 "διάσελο".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Κούτσιθι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(κορυφή του Κιθαιρώνα)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kuci-thi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υποκορ.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kuc</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"βράχος που υψώνεται απότομα”.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Λικούρεσι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(κοινό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lëkur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likur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"δέρμα”,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likur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-es-i περιεκτικός τύπος "τόπος με δέρματα", πβ.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lëkurës</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-i "γδάρτης".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Λιόπεσι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(Αττικής, σήμερα Παιανία)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lopësi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"τόπος με αγελάδες",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lopë</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 "αγελάδα". </a:t>
            </a:r>
          </a:p>
        </p:txBody>
      </p:sp>
    </p:spTree>
    <p:extLst>
      <p:ext uri="{BB962C8B-B14F-4D97-AF65-F5344CB8AC3E}">
        <p14:creationId xmlns:p14="http://schemas.microsoft.com/office/powerpoint/2010/main" val="25121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ABD16-5D0F-F9C9-FCF4-9C07AA24127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277091D-7E21-68DD-AA69-C4240A1BF9C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7EEDEC5-629C-ECA2-7008-5DBCBB27DC6D}"/>
              </a:ext>
            </a:extLst>
          </p:cNvPr>
          <p:cNvSpPr>
            <a:spLocks noGrp="1"/>
          </p:cNvSpPr>
          <p:nvPr>
            <p:ph idx="1"/>
          </p:nvPr>
        </p:nvSpPr>
        <p:spPr/>
        <p:txBody>
          <a:bodyPr>
            <a:normAutofit fontScale="92500" lnSpcReduction="10000"/>
          </a:bodyPr>
          <a:lstStyle/>
          <a:p>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Λιόσια, τα (Αττικής)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llosh</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-i "ομαλή τοποθεσία σε βουνό με άφθονο χόρτο".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Λούτσα, η (Αττικής κλπ.)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luc</a:t>
            </a:r>
            <a:r>
              <a:rPr lang="sq-AL" sz="2000" kern="100" dirty="0">
                <a:effectLst/>
                <a:latin typeface="Calibri" panose="020F0502020204030204" pitchFamily="34" charset="0"/>
                <a:ea typeface="Calibri" panose="020F0502020204030204" pitchFamily="34" charset="0"/>
                <a:cs typeface="Times New Roman" panose="02020603050405020304" pitchFamily="18" charset="0"/>
              </a:rPr>
              <a:t>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"τέναγος, τέλμα”.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Μάζι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(κοινό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mazi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"χωράφι έτοιμο για σπορά, τόπος πρόσφορος για καλλιέργεια".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Μαζαράκι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(Ηπείρου κλπ.)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Mazërak</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επίθετο από τον πληθ.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mazi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mazëra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ak</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πβ. επών. Μαζαράκης.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Μαλιαζέζα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(βουνό της Αττικής)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malësheshja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θηλ. πληθ. "οροπέδιο".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Ντάρδιζα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Δάρδιζα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(κοινό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dardhëza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"μικρή αχλαδιά,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αχλαδίτσα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Σάλεσι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Σαλεσάτι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Κακοσάλεσι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(χωριό της Αττικής)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shalësi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shale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"διάσελο, σαμάρι του βουνού",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Shalëshati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"κάτοικοι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Σάλεσι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για το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Κακοσάλεσι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πβ. Σούλι και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Κακοσούλι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επειδή ήταν ορεινό και δυσπρόσιτο.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Σούλι, το (Ηπείρου κλπ.)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sul</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-i "αιχμηρή κορυφή βουνού”.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Τραπουριά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στον Όλυμπο της Λαυρεωτικής)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trapëri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“συστάδα όχθων που διαχωρίζουν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άγρούς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trap</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traf</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ελλ. τράφος "τάφρος”.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Θέριζα, η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στην Πάρνηθα),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Φέριζα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στην Αττική κλπ.)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ferrezë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πληθ.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ferr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-i "βάτος".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Φάλκο</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(τοποθεσία με πηγή στην Πάρνηθα)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falko</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“γεράκι”.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Φιλιάτι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στο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Κοροπί</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Filiati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Fil</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 ελλ. επών. Φίλης, Φίλιος) “οι απόγονοι του Φίλη/Φίλιου”, πβ. και Φιλιάτες της Ηπείρου που είναι της ίδιας αρχής.</a:t>
            </a:r>
            <a:endParaRPr lang="el-GR" dirty="0"/>
          </a:p>
        </p:txBody>
      </p:sp>
    </p:spTree>
    <p:extLst>
      <p:ext uri="{BB962C8B-B14F-4D97-AF65-F5344CB8AC3E}">
        <p14:creationId xmlns:p14="http://schemas.microsoft.com/office/powerpoint/2010/main" val="412120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11EFC-7C1D-A0BB-203C-439333CBBDEB}"/>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058F42C-04BC-2588-0024-AA45804FF19B}"/>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E5E1604C-D079-FED4-62A8-F9AFAA1F42E4}"/>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γ) Τοπωνύμια από ελληνικά δάνεια στη γλώσσα των αλβανόφωνων Ελλήνων. Διακρίνονται εύκολα από μορφολογικές αλλαγές που οφείλονται στην Αλβανική. Παραθέτουμε μερικά τυπικά παραδείγματα με τα χαρακτηριστικά αλβανικά υποκοριστικά επιθήματα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za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zë</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thi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Πάντως το αλβανικό υποκοριστικό επίθημα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z</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 φαίνεται να έχει στα αλβανικά τοπωνύμια της Ελλάδας και μια νέα λειτουργία, δηλαδή την «περιληπτική, του περιέχοντος και περιεχομένου», που δεν έχουν ακόμη προσέξει οι λίγοι εξάλλου ερευνητές του χώρου αυτού. Περιοριζόμαστε ενδεικτικά σε ορισμένα χαρακτηριστικά τοπωνύμια της Αττικής. </a:t>
            </a:r>
            <a:endParaRPr lang="sq-A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03696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405220-4EA6-F82F-1A4D-1E0257DE5C7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5FB731CC-6BD7-D93D-B99D-B10AB171304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CCF6B94-B3EA-76C3-D954-A26F1E27354D}"/>
              </a:ext>
            </a:extLst>
          </p:cNvPr>
          <p:cNvSpPr>
            <a:spLocks noGrp="1"/>
          </p:cNvSpPr>
          <p:nvPr>
            <p:ph idx="1"/>
          </p:nvPr>
        </p:nvSpPr>
        <p:spPr/>
        <p:txBody>
          <a:bodyPr>
            <a:normAutofit/>
          </a:bodyPr>
          <a:lstStyle/>
          <a:p>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Αγριλέζα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ayrëlé-za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ayrëlé</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αγριελαία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Αμπουλθι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(παραπόταμος του Κηφισού)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ámbul-thi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ambul</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άμπουλας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ανάβολας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ανάβολος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ρ. αναβάλλω "αναδίδω νερό", πβ. αρχ.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αναβάλλουσα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"πηγή") "πηγή που αναβλύζει”.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Βάρκιζα,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varkë-za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varkë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βάρκα.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Βελανιδέζα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velanidhé-za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velanidhé</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βελανιδέα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Βίγλεζα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viylë-za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viylë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βίγλα.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Καλογρέζα,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kaloyré-za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kaloyré</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καλογραία (η 0σία Φιλοθέη που έδρασε και λατρεύτηκε στην Αττική).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1914612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DF78C1-F939-42CF-E50E-CAB67A60D986}"/>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288E40E8-D606-4DE5-3B8E-65CE7D00BCF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548A358-7E3B-04BA-E901-6170DE491F7B}"/>
              </a:ext>
            </a:extLst>
          </p:cNvPr>
          <p:cNvSpPr>
            <a:spLocks noGrp="1"/>
          </p:cNvSpPr>
          <p:nvPr>
            <p:ph idx="1"/>
          </p:nvPr>
        </p:nvSpPr>
        <p:spPr/>
        <p:txBody>
          <a:bodyPr/>
          <a:lstStyle/>
          <a:p>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Καμάρεζα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kamáreza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kamáre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καμάρα "τόξο, οικοδόμημα με καμάρες, καμάρα υδραγωγείου κλπ.".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Καλίβεζα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kalive-za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kalive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πληθ.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καλύβαι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Κεραμιδέζα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keramidhé-za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keramidhe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πληθ. κεραμίδες.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Κλίσιζα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klishë-za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klishë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εκκλησία.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Κουκουνάρθι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kukunár-thi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kukunár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-i &lt; κουκουνάρι.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Μυγδαλέζα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midhalé-za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midhalé</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αμυγδαλέα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Ξυλοκέριζα, η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ksolokere-za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ksolokere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ξυλοκερατέα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αλλαγή Ξυλοκέριζα αντί Ξυλοκέριζα με λόγια επέμβαση). </a:t>
            </a:r>
          </a:p>
          <a:p>
            <a:endParaRPr lang="el-GR" dirty="0"/>
          </a:p>
        </p:txBody>
      </p:sp>
    </p:spTree>
    <p:extLst>
      <p:ext uri="{BB962C8B-B14F-4D97-AF65-F5344CB8AC3E}">
        <p14:creationId xmlns:p14="http://schemas.microsoft.com/office/powerpoint/2010/main" val="4114810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29BB0A-E679-E716-CFF0-D7DAE477AC1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95DB702-956B-DB2D-8487-2B5CDECE6F3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30CAA8-DE46-B26F-9493-B33547BADEDB}"/>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δ) Σλαβικής αρχής τοπωνύμια με αλβανική μεσολάβηση. Πρώτος ο Κ.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Σάθας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παλιότερα είχε υποστηρίξει – και τον ακολούθησαν και άλλοι – ότι σχεδόν το σύνολο των σλαβικών τοπωνυμίων της Ελλάδας οφείλεται σε Αλβανούς που τα μετέφεραν στους ελληνικούς χώρους εγκατάστασής τους. Νεότεροι ερευνητές, ανάμεσα στους οποίους την πρώτη θέση κατέχει ο Μ.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Vasmer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απέδειξαν ότι η άποψη αυτή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Σάθα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είναι υπερβολική· για να δεχτούμε ότι ένα σλαβικής αρχής τοπωνύμιο μεταφέρθηκε από Αλβανούς στην Ελλάδα πρέπει να συντρέχουν λόγοι μορφολογικοί ιδίως και άλλοι που να πιστοποιούν την αλβανική μεσολάβηση. </a:t>
            </a:r>
            <a:endParaRPr lang="el-GR" dirty="0"/>
          </a:p>
        </p:txBody>
      </p:sp>
    </p:spTree>
    <p:extLst>
      <p:ext uri="{BB962C8B-B14F-4D97-AF65-F5344CB8AC3E}">
        <p14:creationId xmlns:p14="http://schemas.microsoft.com/office/powerpoint/2010/main" val="195966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00990B-AAB1-0F90-90A7-CEF2657AFF2C}"/>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5043518-8FFA-F8D6-96EE-44F056B893B5}"/>
              </a:ext>
            </a:extLst>
          </p:cNvPr>
          <p:cNvSpPr>
            <a:spLocks noGrp="1"/>
          </p:cNvSpPr>
          <p:nvPr>
            <p:ph idx="1"/>
          </p:nvPr>
        </p:nvSpPr>
        <p:spPr>
          <a:xfrm>
            <a:off x="1097280" y="1143000"/>
            <a:ext cx="10058400" cy="5016500"/>
          </a:xfrm>
        </p:spPr>
        <p:txBody>
          <a:bodyPr>
            <a:norm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1. Ελληνικά προσηγορικά βενετσιάνικης/ιταλικής προέλευσης: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Calibri" panose="020F0502020204030204" pitchFamily="34" charset="0"/>
                <a:ea typeface="Calibri" panose="020F0502020204030204" pitchFamily="34" charset="0"/>
                <a:cs typeface="Times New Roman" panose="02020603050405020304" pitchFamily="18" charset="0"/>
              </a:rPr>
              <a:t>Βάλη, η, Βαθιά Βάλη, η (ονομασία δύο κόλπων στο νησί Φούρνοι Σάμου) &lt; νεοελλ.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βάλη</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αβάλη</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βάλα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"όρμος" &lt; βενετσιάνικο)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vale</a:t>
            </a:r>
            <a:r>
              <a:rPr lang="el-GR" sz="1800" dirty="0">
                <a:effectLst/>
                <a:latin typeface="Calibri" panose="020F0502020204030204" pitchFamily="34" charset="0"/>
                <a:ea typeface="Calibri" panose="020F0502020204030204" pitchFamily="34" charset="0"/>
                <a:cs typeface="Times New Roman" panose="02020603050405020304" pitchFamily="18" charset="0"/>
              </a:rPr>
              <a:t> "όρμος, κόλπος".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Βαρδακόστα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(οχυρό των Βενετσιάνων μεταξύ Λευκάδος και Ακαρνανίας)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varda-costa</a:t>
            </a:r>
            <a:r>
              <a:rPr lang="el-GR" sz="1800" dirty="0">
                <a:effectLst/>
                <a:latin typeface="Calibri" panose="020F0502020204030204" pitchFamily="34" charset="0"/>
                <a:ea typeface="Calibri" panose="020F0502020204030204" pitchFamily="34" charset="0"/>
                <a:cs typeface="Times New Roman" panose="02020603050405020304" pitchFamily="18" charset="0"/>
              </a:rPr>
              <a:t> "ακτοφυλακή”, του οποίου τα συνθετικά αποτελούν ως σ-</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μερα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όρους της ελληνικής ναυτικής ορολογίας: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βάρδα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"φύλαξη”,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κόστα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"ακτή”.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Βάρδια, η (ονομ. θέσεων στην Κέρκυρα, Κρήτη, Σύρο κλπ.) &lt; νεοελλ. βάρδια, η "φυλακή, φρουρά”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vardia</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Βόλτα, 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dirty="0">
                <a:effectLst/>
                <a:latin typeface="Calibri" panose="020F0502020204030204" pitchFamily="34" charset="0"/>
                <a:ea typeface="Calibri" panose="020F0502020204030204" pitchFamily="34" charset="0"/>
                <a:cs typeface="Times New Roman" panose="02020603050405020304" pitchFamily="18" charset="0"/>
              </a:rPr>
              <a:t>. Κρήτης,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Ανδρου</a:t>
            </a:r>
            <a:r>
              <a:rPr lang="el-GR" sz="1800" dirty="0">
                <a:effectLst/>
                <a:latin typeface="Calibri" panose="020F0502020204030204" pitchFamily="34" charset="0"/>
                <a:ea typeface="Calibri" panose="020F0502020204030204" pitchFamily="34" charset="0"/>
                <a:cs typeface="Times New Roman" panose="02020603050405020304" pitchFamily="18" charset="0"/>
              </a:rPr>
              <a:t> κλπ.),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Βότα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η (Χίος) &lt; νεοελλ. βόλτα, η και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βότα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η (Σύμη κλπ.) “περίπατος" &lt; βεν.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volta</a:t>
            </a:r>
            <a:r>
              <a:rPr lang="el-GR" sz="1800" dirty="0">
                <a:effectLst/>
                <a:latin typeface="Calibri" panose="020F0502020204030204" pitchFamily="34" charset="0"/>
                <a:ea typeface="Calibri" panose="020F0502020204030204" pitchFamily="34" charset="0"/>
                <a:cs typeface="Times New Roman" panose="02020603050405020304" pitchFamily="18" charset="0"/>
              </a:rPr>
              <a:t> "στροφή, καμπή”,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γενοατικό</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votta</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καμπή,τρούλος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Βουλκάνος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Βουρκάνος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dirty="0">
                <a:effectLst/>
                <a:latin typeface="Calibri" panose="020F0502020204030204" pitchFamily="34" charset="0"/>
                <a:ea typeface="Calibri" panose="020F0502020204030204" pitchFamily="34" charset="0"/>
                <a:cs typeface="Times New Roman" panose="02020603050405020304" pitchFamily="18" charset="0"/>
              </a:rPr>
              <a:t>. Θήρας),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Βολκάνος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ο (ποταμός Κω) &lt; νεοελλ.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βουλκάνος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βουρκάνος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βολκάνος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"ηφαίστειο" &lt; ιταλ.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volcano</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vulcano</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err="1">
                <a:effectLst/>
                <a:latin typeface="Calibri" panose="020F0502020204030204" pitchFamily="34" charset="0"/>
                <a:ea typeface="Calibri" panose="020F0502020204030204" pitchFamily="34" charset="0"/>
                <a:cs typeface="Times New Roman" panose="02020603050405020304" pitchFamily="18" charset="0"/>
              </a:rPr>
              <a:t>Δραγονέρα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η (νησάκι των Εχινάδων μεταξύ Ιθάκης και Ακαρνανίας),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Δραγονέρες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οι (δύο νησάκια στα Κύθηρα),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Δραγονάρα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η (νησάκι του συμπλέγματος των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Διονυσιάδων</a:t>
            </a:r>
            <a:r>
              <a:rPr lang="el-GR" sz="1800" dirty="0">
                <a:effectLst/>
                <a:latin typeface="Calibri" panose="020F0502020204030204" pitchFamily="34" charset="0"/>
                <a:ea typeface="Calibri" panose="020F0502020204030204" pitchFamily="34" charset="0"/>
                <a:cs typeface="Times New Roman" panose="02020603050405020304" pitchFamily="18" charset="0"/>
              </a:rPr>
              <a:t> νήσων στον κόλπο της Σητείας Κρήτης) &lt; νεοελλ.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δραγονέρα</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φιδονήσι</a:t>
            </a:r>
            <a:r>
              <a:rPr lang="el-GR" sz="18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dragone</a:t>
            </a:r>
            <a:r>
              <a:rPr lang="el-GR" sz="1800" dirty="0">
                <a:effectLst/>
                <a:latin typeface="Calibri" panose="020F0502020204030204" pitchFamily="34" charset="0"/>
                <a:ea typeface="Calibri" panose="020F0502020204030204" pitchFamily="34" charset="0"/>
                <a:cs typeface="Times New Roman" panose="02020603050405020304" pitchFamily="18" charset="0"/>
              </a:rPr>
              <a:t> +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arius</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862743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6DC9A-011E-0853-E93F-5776E8B57824}"/>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13B23B2A-46DF-A91B-2520-5C02D93E8BD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F5DFDEE-61B6-0CCF-FF91-F5E6CDEFBDB8}"/>
              </a:ext>
            </a:extLst>
          </p:cNvPr>
          <p:cNvSpPr>
            <a:spLocks noGrp="1"/>
          </p:cNvSpPr>
          <p:nvPr>
            <p:ph idx="1"/>
          </p:nvPr>
        </p:nvSpPr>
        <p:spPr/>
        <p:txBody>
          <a:bodyPr>
            <a:normAutofit/>
          </a:bodyPr>
          <a:lstStyle/>
          <a:p>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Ακολουθούν μερικά παραδείγματα: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Γκολέμι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(ονομασία χωριών και θέσεων στην Αχαΐα,  Τριφυλία, Αιτωλία, Ήπειρο κλπ.) &lt; αλβ. επών.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Golemi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Goljamo</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Guljami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(που απαντά ως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και σε πολλές περιοχές της Αλβανίας)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πσλ</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golemb</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"μεγάλος".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Βαριπόμπη</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(χωριό στην Αττική, Τριφυλία κλπ.) &lt; αλβ. επών.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Varibobi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(που εμφανίζεται και ως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στην Αλβανία) &lt; σλαβ. σύνθετο του πολύ παραγωγικού σχήματος προστακτική + ουσιαστικό: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varí</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"βράσε" +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bob</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"φασούλι”, πβ. βουλγ.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zagorí</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téndzera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"βράσε τέντζερη", νεοελλ. "βράσε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ρίζι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κλπ.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Βρανέζι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(χωριό Λιβαδιάς) &lt; αλβ. επών.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Vrana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(που πιθανότατα συνδέεται άμεσα με το βυζαντινό επώνυμο Βρανάς &lt; σλαβ.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vrana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"κάργα, κουρούνα") + επίθ.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zë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Ψάρι, το (χωριό της Αχαΐας) &lt; αλβ. επών.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Psari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(που απαντά ως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περισσότερες φορές στην Αλβανία) -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παλαιοσλαβικό</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pbsarb</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canum</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curator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δηλ. εκτροφέας σκυλιών.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Βαλτέζα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Τριφυλίας)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baltë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σλαβ.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blato</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zë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(πβ. όμως και ελλ. βάλτος (&lt; σλαβ.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blato</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συχνότατο και ως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Μαγούλα, η,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Μαγούλεζα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(στη Γορτυνία και αλλού) &lt; αλβ.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magulë</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"λόφος" &lt; σλαβ.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mogyla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504398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F6D30F-2633-74DF-0F28-BBA1AE8595A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D98E109-494A-A1F3-5110-096507CFC9B6}"/>
              </a:ext>
            </a:extLst>
          </p:cNvPr>
          <p:cNvSpPr>
            <a:spLocks noGrp="1"/>
          </p:cNvSpPr>
          <p:nvPr>
            <p:ph type="title"/>
          </p:nvPr>
        </p:nvSpPr>
        <p:spPr/>
        <p:txBody>
          <a:bodyPr/>
          <a:lstStyle/>
          <a:p>
            <a:r>
              <a:rPr lang="el-GR" dirty="0" err="1"/>
              <a:t>Κουτσοβλάχικα</a:t>
            </a:r>
            <a:endParaRPr lang="el-GR" dirty="0"/>
          </a:p>
        </p:txBody>
      </p:sp>
      <p:sp>
        <p:nvSpPr>
          <p:cNvPr id="3" name="Θέση περιεχομένου 2">
            <a:extLst>
              <a:ext uri="{FF2B5EF4-FFF2-40B4-BE49-F238E27FC236}">
                <a16:creationId xmlns:a16="http://schemas.microsoft.com/office/drawing/2014/main" id="{1205BE19-DABA-994F-7729-BA62EA6A11F8}"/>
              </a:ext>
            </a:extLst>
          </p:cNvPr>
          <p:cNvSpPr>
            <a:spLocks noGrp="1"/>
          </p:cNvSpPr>
          <p:nvPr>
            <p:ph idx="1"/>
          </p:nvPr>
        </p:nvSpPr>
        <p:spPr/>
        <p:txBody>
          <a:bodyPr>
            <a:normAutofit/>
          </a:bodyPr>
          <a:lstStyle/>
          <a:p>
            <a:pPr>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 όρος Κουτσόβλαχοι (ίσως το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Κουτσο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από το τουρκικό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Kücük</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Eflâklılar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 Μικροί Βλάχοι) αναφέρεται στους Βλάχους του βόρειου ελληνικού χώρου πιθανότατα σε αντιδιαστολή με τους κατοίκους της Μεγάλης Βλαχίας, δηλαδή της Ρουμανίας. Τη Μικρή Βλαχία απάρτισαν στα μεσαιωνικά χρόνια κατά τον G.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Weigand</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βλαχικοί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πληθυσμοί της Αιτωλίας και της Ακαρνανίας, των οποίων οι απόγονοι εντοπίζονται σήμερα στους Πιστικούς Βλάχους της Ακαρνανίας που τείνουν να εξαφανιστούν. Οι Βλάχοι της Ελλάδας αναφέρονται για πρώτη φορά το 976 από τον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Κεδρηνό</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(ΙΙ, 435): «Τούτων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δέ</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των τεσσάρων αδελφών Δαβίδ μεν ευθύς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απεβίω</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αναιρεθείς μέσω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Καστορίας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Πρέσπας κατά τας λεγομένας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Καλάς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Δρυς παρά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τινων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Βλάχων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οδιτών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όνομα Βλάχοι (αρχ. σλαβικό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Vlachŭ</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αρχ. γερμανικό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Walh</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κελτικό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Volcae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χρησιμοποίησαν πρώτοι οι Σλάβοι για να χαρακτηρίσουν τους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λατινόφωνους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πληθυσμούς της Ευρώπης. Το όνομα χρησιμοποιείται σήμερα με διαφορετικές κατά τόπους έννοιες· στη Βοσνία και τη Δαλματία λ.χ. Βλάχοι ονομάζονται οι ορθόδοξοι Σλάβοι. </a:t>
            </a:r>
          </a:p>
          <a:p>
            <a:pPr>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a:t>
            </a:r>
            <a:endParaRPr lang="el-GR" dirty="0"/>
          </a:p>
        </p:txBody>
      </p:sp>
    </p:spTree>
    <p:extLst>
      <p:ext uri="{BB962C8B-B14F-4D97-AF65-F5344CB8AC3E}">
        <p14:creationId xmlns:p14="http://schemas.microsoft.com/office/powerpoint/2010/main" val="4136685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759B15-0396-6BE7-F59F-BA78F0D38C76}"/>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384ED663-7770-7A76-7FCF-9E8DB22111D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791FCD4-B2CA-516E-BCA7-647F4CFE4B0D}"/>
              </a:ext>
            </a:extLst>
          </p:cNvPr>
          <p:cNvSpPr>
            <a:spLocks noGrp="1"/>
          </p:cNvSpPr>
          <p:nvPr>
            <p:ph idx="1"/>
          </p:nvPr>
        </p:nvSpPr>
        <p:spPr/>
        <p:txBody>
          <a:bodyPr>
            <a:normAutofit/>
          </a:bodyPr>
          <a:lstStyle/>
          <a:p>
            <a:pPr>
              <a:lnSpc>
                <a:spcPct val="107000"/>
              </a:lnSpc>
              <a:spcAft>
                <a:spcPts val="800"/>
              </a:spcAft>
              <a:buNone/>
            </a:pP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ι Κουτσόβλαχοι της Ελλάδας, που είναι οργανωμένοι σε σόια'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fålkare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με επικεφαλής τον τσέλιγκα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čelnik</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και φυλές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fară</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διακρίνονται σε δυο μεγάλες ομάδες: α) τους Καραγκούνηδες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Karaguni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 που έχουν μαύρη φορεσιά) και β) τους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Φαρσαριώτες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Fåršerots</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που κατάγονται από την περιοχή της Αλβανίας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Frašeri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και ονομάζονται και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Αρβανιτόβλαχοι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φορούν σχεδόν πάντοτε άσπρη φορεσιά. Στενότερες διακρίσεις ανάμεσα στους Κουτσόβλαχους γίνονται με τις ονομασίες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Κατσαούνηδες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Kačaunl</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Πιστικοί,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Τσιπάνηδες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Cipǎnl</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Κοπατσάρηδες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Kopačár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κλπ. Οι Κουτσόβλαχοι, που ονομάζουν τους εαυτούς τους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Αρομούνους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Arămûn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Armân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είναι πιθανότατα εκλατινισμένοι Έλληνες της Μακεδονίας, των οποίων η παρουσία στα βουνά ερμηνεύεται με τον θεσμό των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οροφυλάκων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σύμφωνα με τον οποίο απόμαχοι του ρωμαϊκού στρατού μπορούσαν ύστερα από τη μακρόχρονη υπηρεσία τους να εγκαθίστανται στα βόρεια σύνορα και να αναλαμβάνουν τη φύλαξη των ορεινών διαβάσεων. </a:t>
            </a:r>
          </a:p>
          <a:p>
            <a:endParaRPr lang="el-GR" dirty="0"/>
          </a:p>
        </p:txBody>
      </p:sp>
    </p:spTree>
    <p:extLst>
      <p:ext uri="{BB962C8B-B14F-4D97-AF65-F5344CB8AC3E}">
        <p14:creationId xmlns:p14="http://schemas.microsoft.com/office/powerpoint/2010/main" val="1972123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7FC3E-6A1E-1F0D-3FA8-133C5E84AC3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34478AA6-DFBF-3666-3BF3-81772362BD1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B502267-FBE0-6B20-9720-2096995774EC}"/>
              </a:ext>
            </a:extLst>
          </p:cNvPr>
          <p:cNvSpPr>
            <a:spLocks noGrp="1"/>
          </p:cNvSpPr>
          <p:nvPr>
            <p:ph idx="1"/>
          </p:nvPr>
        </p:nvSpPr>
        <p:spPr/>
        <p:txBody>
          <a:bodyPr/>
          <a:lstStyle/>
          <a:p>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Μια συνολική μελέτη των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κουτσοβλάχικων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τοπωνυμίων της Ελλάδας λείπει από τη σχετική βιβλιογραφία. Μια αρκετά καλή εθνογραφική περιγραφή των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κουτσοβλάχικων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περιοχών της Ελλάδας έχουμε στο έργο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Weigand</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για τους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Αρομούνους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Στον ίδιο συγγραφέα οφείλουμε και τη μελέτη για τα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αρομουνικά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τοπωνύμια της περιοχής της Πίνδου. Από τα 65 ονόματα χωριών που εξετάζει ο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Weigand</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βρίσκει ότι τα 15 είναι ελληνικά, 21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αρομουνικά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και 29 σλαβικά. Παραθέτουμε ένα δείγμα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αρομουνικών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τοπωνυμίων από τη συλλογή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Weigand</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l-GR" dirty="0"/>
          </a:p>
        </p:txBody>
      </p:sp>
    </p:spTree>
    <p:extLst>
      <p:ext uri="{BB962C8B-B14F-4D97-AF65-F5344CB8AC3E}">
        <p14:creationId xmlns:p14="http://schemas.microsoft.com/office/powerpoint/2010/main" val="1808057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1EC0A-9F98-56EA-7D76-1241B0E1823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0EAEB4E-6D56-9F37-A28F-8C5BD8B3B76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1B1F9EE-95C6-BED2-B384-4E45A7DB5091}"/>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Φούρκα, η &lt; λατ.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furca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δηλαδή τόπος στη διακλάδωση ενός δρόμου.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Σαμαρίνα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&lt; λατ.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Sanctus</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Marinus</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Samarina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όπου το ληκτικό -α πρέπει να θεωρηθεί κατά τον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Weigand</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ως τοπωνυμικό επίθημα).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Pădz</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Pădzli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πληθυντ.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pade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"επίπεδο, ομαλό έδαφος".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Ameru</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(ελλ. Μηλιά): δεν είναι σαφές ποιο όνομα προηγείται αφού και το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κουτσοβλάχικο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σημαίνει "μηλιά”.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Păltin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"πλάτανος” (ελλ.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Βολτινόν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βάλτος;).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Minču</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(ελλ. Μέτσοβο) &lt; σλαβ.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męčovo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mentsoνο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αρκουδότοπος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με απώλεια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ερρίνου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στην Ελληνική και διάσωσή του στην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Αρομουνική</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Kjära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Ανήλιον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 ελληνικό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αποτελεί μεταφραστικό δάνειο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κουτσοβλάχικου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(ρ.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k'eru</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λατ.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pereo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"χάνομαι”).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4212920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72532-DBEE-0C48-8C4E-65DA0AC76D1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88FE2D0-E65B-C629-95C3-A6F74A60D241}"/>
              </a:ext>
            </a:extLst>
          </p:cNvPr>
          <p:cNvSpPr>
            <a:spLocks noGrp="1"/>
          </p:cNvSpPr>
          <p:nvPr>
            <p:ph idx="1"/>
          </p:nvPr>
        </p:nvSpPr>
        <p:spPr/>
        <p:txBody>
          <a:bodyPr/>
          <a:lstStyle/>
          <a:p>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Kälarlji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"έφιπποι, ιππότες” (ελλ.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Καλαρίτες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Καλαρρύτες &lt; ρέω).</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Koturi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Κοτόριον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kot</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(λατ.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cubitus</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πληθ.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koturi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"στροφές”, δηλαδή τόπος όπου ο δρόμος κάνει στροφές.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Kornu</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(ελλ. Κρα-νιά)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kornu</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"κρανιά" &lt; λατ.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cornum</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Orgilji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Τυφλοσέλι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orgili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"οι τυφλοί", πληθ.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orbu</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Lužešti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lužar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῾χώρος άγριων ζώων".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Kutsuflean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Κουτσούφλενη</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πβ. ρουμανικό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Cotofeni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cotofana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κό-τσυφας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κόσσυφος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Dzenerádzlji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Τζενεράιδες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πληθ.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dzinere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dzineral</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"γαμπρός".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Sturdza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Strudza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sturdzu</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πουλί τσίχλα" &lt; λατ.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turdus</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Diskata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(ελλ. Δε-</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σκάτη</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diskat</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"αποχωρισμένος (σε δύο, με φαράγγι)"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dissiku</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λατ.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disseco</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"χωρίζω στα δύο”.</a:t>
            </a:r>
          </a:p>
          <a:p>
            <a:endParaRPr lang="el-GR" dirty="0"/>
          </a:p>
        </p:txBody>
      </p:sp>
    </p:spTree>
    <p:extLst>
      <p:ext uri="{BB962C8B-B14F-4D97-AF65-F5344CB8AC3E}">
        <p14:creationId xmlns:p14="http://schemas.microsoft.com/office/powerpoint/2010/main" val="360384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41313-6D6E-CC3B-642C-8CD69CA023D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7A57CE68-E77F-BD3F-514D-1A067FAA933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74FBCC5-F372-44EA-F430-C373A97EB150}"/>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Από τις περιορισμένες εργασίες που διαθέτουμε για τα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κουτσοβλάχικα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μικροτοπωνύμια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διαπιστώνουμε ότι οι πιο συνηθισμένοι τοπωνυμικοί όροι είναι: </a:t>
            </a:r>
            <a:r>
              <a:rPr lang="sq-AL" sz="1800" kern="100" dirty="0">
                <a:effectLst/>
                <a:latin typeface="Calibri" panose="020F0502020204030204" pitchFamily="34" charset="0"/>
                <a:ea typeface="Calibri" panose="020F0502020204030204" pitchFamily="34" charset="0"/>
                <a:cs typeface="Times New Roman" panose="02020603050405020304" pitchFamily="18" charset="0"/>
              </a:rPr>
              <a: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γ</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ru</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αγρός,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apă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νερό,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cale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δρόμος,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căšare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τυροκομείο,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codurŭ</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πλατεία,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culă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πύργος,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curie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κουρί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δάσος,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dirveni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δερβένι, κλεισούρα,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fîntîna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βρύση,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groapă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μνήμα,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gură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βρύση/βράχος,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izvuru</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πηγή,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k'atră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πέτρα,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livade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λιβάδι,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mirizů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τόπος ανάπαυσης κοπαδιών κατά το μεσημέρι,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pădzi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πάδες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επίπεδα μέρη,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punte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γέφυρα,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Soputů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πηγή, βρύση,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strunga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στρούγκα,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trapŭ</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λάκκος,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tsară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γη, χώμα,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čucă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λόφος, ύψωμα,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vale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κοιλάδα,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vuloagă</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κοιλάδα. </a:t>
            </a:r>
          </a:p>
          <a:p>
            <a:endParaRPr lang="el-GR" dirty="0"/>
          </a:p>
        </p:txBody>
      </p:sp>
    </p:spTree>
    <p:extLst>
      <p:ext uri="{BB962C8B-B14F-4D97-AF65-F5344CB8AC3E}">
        <p14:creationId xmlns:p14="http://schemas.microsoft.com/office/powerpoint/2010/main" val="341586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DB96D5-8736-8B88-34C4-2CB747CD7A44}"/>
              </a:ext>
            </a:extLst>
          </p:cNvPr>
          <p:cNvSpPr>
            <a:spLocks noGrp="1"/>
          </p:cNvSpPr>
          <p:nvPr>
            <p:ph type="title"/>
          </p:nvPr>
        </p:nvSpPr>
        <p:spPr/>
        <p:txBody>
          <a:bodyPr/>
          <a:lstStyle/>
          <a:p>
            <a:r>
              <a:rPr lang="el-GR" dirty="0"/>
              <a:t>Τουρκικά</a:t>
            </a:r>
          </a:p>
        </p:txBody>
      </p:sp>
      <p:sp>
        <p:nvSpPr>
          <p:cNvPr id="3" name="Θέση περιεχομένου 2">
            <a:extLst>
              <a:ext uri="{FF2B5EF4-FFF2-40B4-BE49-F238E27FC236}">
                <a16:creationId xmlns:a16="http://schemas.microsoft.com/office/drawing/2014/main" id="{9B6943AE-24CB-663A-8607-4CB44597BF54}"/>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πρώτα τουρκικά φύλα, Σελτζούκοι,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Πετσενέκοι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κλπ., εμφανίζονται στα ανατολικά σύνορα του βυζαντινού κράτους τον 13</a:t>
            </a:r>
            <a:r>
              <a:rPr lang="el-GR" sz="1800" kern="100"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και 14</a:t>
            </a:r>
            <a:r>
              <a:rPr lang="el-GR" sz="1800" kern="100" baseline="30000" dirty="0">
                <a:effectLst/>
                <a:latin typeface="Calibri" panose="020F0502020204030204" pitchFamily="34" charset="0"/>
                <a:ea typeface="Calibri" panose="020F0502020204030204" pitchFamily="34" charset="0"/>
                <a:cs typeface="Times New Roman" panose="02020603050405020304" pitchFamily="18" charset="0"/>
              </a:rPr>
              <a:t>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αιώνα· ακολουθεί η εμφάνιση των Οθωμανών, που καταλαμβάνουν τελικά το 1453 την Κωνσταντινούπολη και επεκτείνουν σταδιακά το κράτος τους στους λοιπούς ελληνικούς χώρους και τη Βαλκανική. Η επαφή ανάμεσα στις δύο γλώσσες, την Ελληνική και Τουρκική, είναι βεβαιωμένη ήδη στον 13. αιώνα, γιατί σε ντοκουμέντο της εποχής αυτής, στον λεγόμενο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Κουμανικό</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κώδικα, βρίσκουμε ελληνικές λέξεις που πέρασαν στην Τουρκική. Τις ιστορικές πληροφορίες που αφορούν τις σχέσεις των Βυζαντινών με τους Τούρκους έχει συγκεντρώσει ο G.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Moraycsik</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σε δύο τόμους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Byzantinoturcica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Βερολίνο 1958). </a:t>
            </a:r>
          </a:p>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 Τούρκοι συνήθως κράτησαν τις ελληνικές ονομασίες ιδίως μεγάλων και ιστορικών ελληνικών πόλεων, προσαρμοσμένες στη φωνητική και μορφολογία της γλώσσας τους: εις την Πόλιν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İstanbul</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Stanbul</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Σμύρνη &gt;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İzmir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Νικομήδεια &gt;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İzmit</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Κοτυάειον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&gt;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Kütahya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Σπάρτη &gt;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Isparta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εις την Κω &gt;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İstanköy</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Καβάλα &gt;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Kavala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κλπ. Ακόμη πολλά σύγχρονα τουρκικά τοπωνύμια, λ.χ. στην Πόλη αλλά και στον λοιπό μικρασιατικό χώρο, ιδιαίτερα τον παράλιο, βασίζονται σε προγενέστερα ελληνικά τοπωνύμια (πβ.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Wittek</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βιβλιογρ</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l-GR" dirty="0"/>
          </a:p>
        </p:txBody>
      </p:sp>
    </p:spTree>
    <p:extLst>
      <p:ext uri="{BB962C8B-B14F-4D97-AF65-F5344CB8AC3E}">
        <p14:creationId xmlns:p14="http://schemas.microsoft.com/office/powerpoint/2010/main" val="2044299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79723-8E72-D41D-9365-B93704600EBF}"/>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1E115151-1C0C-35FC-BA9F-8E47FADE41C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AA99F74-F6FF-30F6-C9E3-3B77A104C533}"/>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τουρκικής αρχής τοπωνύμια της Ελλάδας έχουν ελάχιστα μελετηθεί. Ευκαιριακά συναντούμε τουρκικά τοπωνύμια σε μεμονωμένες τοπωνυμικές εργασίες που αφορούν συγκεκριμένες ελληνικές περιοχές. Στα τελευταία χρόνια προωθήθηκε κάπως η μελέτη των τουρκικών τοπωνυμίων της Θράκης και της Μακεδονίας με τη δημοσίευση δύο εκτενών εργασιών, που αφορούν καταλόγους τουρκικών τοπωνυμίων του ευρωπαϊκού χώρου (πβ.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Kreiser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Krüger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βιβλιογρ</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που δεν περιέχουν ετυμολογίες, αλλά βοηθούν στην αποκατάσταση των προγενέστερων τύπων των τουρκικών τοπωνυμίων της βόρειας Ελλάδας, που μας παραδόθηκαν με διάφορες αλλαγές, οι οποίες δεν αποτελούν πάντοτε προϊόν γλωσσικής εξέλιξης αλλά κακές καταγραφές από Έλληνες διοικητικούς υπαλλήλους που δεν γνώριζαν την Τουρκική. </a:t>
            </a:r>
          </a:p>
          <a:p>
            <a:endParaRPr lang="el-GR" dirty="0"/>
          </a:p>
        </p:txBody>
      </p:sp>
    </p:spTree>
    <p:extLst>
      <p:ext uri="{BB962C8B-B14F-4D97-AF65-F5344CB8AC3E}">
        <p14:creationId xmlns:p14="http://schemas.microsoft.com/office/powerpoint/2010/main" val="2781877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4AE24-3C25-51C9-22B7-DF556DADAF4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750E23EE-D8FE-1DC4-0F50-A401DF717A6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08048BC-DFC0-303F-EB40-D1D475081B4B}"/>
              </a:ext>
            </a:extLst>
          </p:cNvPr>
          <p:cNvSpPr>
            <a:spLocks noGrp="1"/>
          </p:cNvSpPr>
          <p:nvPr>
            <p:ph idx="1"/>
          </p:nvPr>
        </p:nvSpPr>
        <p:spPr/>
        <p:txBody>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τουρκικά τοπωνύμια της Ελλάδας αποτέλεσαν μαζί με τα σλαβικά (που μπορούσαν όμως και να διαφύγουν) τον πρώτο στόχο της μετονομασίας των ξένων τοπωνυμίων, που επιχειρήθηκε αρκετά νωρίς στη χώρα μας (βλ. μετονομασία των τοπωνυμίων). Παραθέτουμε ένα μικρό δείγμα τουρκικών τοπωνυμίων από τον νομό Ξάνθης, που αντλούμε από αδημοσίευτη μεταπτυχιακή εργασία του φοιτητή Σεβαστού Χατζηδημητρίου. Παρατίθεται ο τουρκικός τύπος του τοπωνυμίου με την ελληνική του μετονομασία σε παρένθεση· το προϊόν της ελληνικής μετονομασίας είναι είτε τελείως αυθαίρετο και βασίζεται σε εξωτερική (ηχητική) μόνον ομοιότητα είτε αποτελεί πιστό ή απομακρυσμένο μεταφραστικό δάνειο. Όλα τα παραδείγματα αφορούν ονόματα χωριών.</a:t>
            </a:r>
          </a:p>
          <a:p>
            <a:endParaRPr lang="el-GR" dirty="0"/>
          </a:p>
        </p:txBody>
      </p:sp>
    </p:spTree>
    <p:extLst>
      <p:ext uri="{BB962C8B-B14F-4D97-AF65-F5344CB8AC3E}">
        <p14:creationId xmlns:p14="http://schemas.microsoft.com/office/powerpoint/2010/main" val="84802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7F756A-50E9-8ABE-FF10-70928548D14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6D23003-F358-7CD6-7346-2F284553ECE3}"/>
              </a:ext>
            </a:extLst>
          </p:cNvPr>
          <p:cNvSpPr>
            <a:spLocks noGrp="1"/>
          </p:cNvSpPr>
          <p:nvPr>
            <p:ph idx="1"/>
          </p:nvPr>
        </p:nvSpPr>
        <p:spPr/>
        <p:txBody>
          <a:bodyPr/>
          <a:lstStyle/>
          <a:p>
            <a:r>
              <a:rPr lang="el-GR" sz="2000" dirty="0">
                <a:effectLst/>
                <a:latin typeface="Calibri" panose="020F0502020204030204" pitchFamily="34" charset="0"/>
                <a:ea typeface="Calibri" panose="020F0502020204030204" pitchFamily="34" charset="0"/>
                <a:cs typeface="Times New Roman" panose="02020603050405020304" pitchFamily="18" charset="0"/>
              </a:rPr>
              <a:t>Καντούνι, το (κοινό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dirty="0">
                <a:effectLst/>
                <a:latin typeface="Calibri" panose="020F0502020204030204" pitchFamily="34" charset="0"/>
                <a:ea typeface="Calibri" panose="020F0502020204030204" pitchFamily="34" charset="0"/>
                <a:cs typeface="Times New Roman" panose="02020603050405020304" pitchFamily="18" charset="0"/>
              </a:rPr>
              <a:t>., πβ. και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Δραγατοκάντουνο</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Γυφτοκάντουνο</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Παλιοκάντουνο</a:t>
            </a:r>
            <a:r>
              <a:rPr lang="el-GR" sz="2000" dirty="0">
                <a:effectLst/>
                <a:latin typeface="Calibri" panose="020F0502020204030204" pitchFamily="34" charset="0"/>
                <a:ea typeface="Calibri" panose="020F0502020204030204" pitchFamily="34" charset="0"/>
                <a:cs typeface="Times New Roman" panose="02020603050405020304" pitchFamily="18" charset="0"/>
              </a:rPr>
              <a:t>) &lt; νεοελλ. καντούνι "γωνιά" &lt; βεν.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canton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dirty="0">
                <a:effectLst/>
                <a:latin typeface="Calibri" panose="020F0502020204030204" pitchFamily="34" charset="0"/>
                <a:ea typeface="Calibri" panose="020F0502020204030204" pitchFamily="34" charset="0"/>
                <a:cs typeface="Times New Roman" panose="02020603050405020304" pitchFamily="18" charset="0"/>
              </a:rPr>
            </a:br>
            <a:r>
              <a:rPr lang="el-GR" sz="2000" dirty="0">
                <a:effectLst/>
                <a:latin typeface="Calibri" panose="020F0502020204030204" pitchFamily="34" charset="0"/>
                <a:ea typeface="Calibri" panose="020F0502020204030204" pitchFamily="34" charset="0"/>
                <a:cs typeface="Times New Roman" panose="02020603050405020304" pitchFamily="18" charset="0"/>
              </a:rPr>
              <a:t>Κάβα, η (θέση λατομείων στους Παξούς, την Κεφαλληνία, την Κύπρο) &lt; νεοελλ. κάβα, η "τάφρος, υπόγεια αποθήκη κρασιών” &lt; ιταλ.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cava</a:t>
            </a:r>
            <a:r>
              <a:rPr lang="el-GR" sz="2000" dirty="0">
                <a:effectLst/>
                <a:latin typeface="Calibri" panose="020F0502020204030204" pitchFamily="34" charset="0"/>
                <a:ea typeface="Calibri" panose="020F0502020204030204" pitchFamily="34" charset="0"/>
                <a:cs typeface="Times New Roman" panose="02020603050405020304" pitchFamily="18" charset="0"/>
              </a:rPr>
              <a:t> "λατομείο, κοίλωμα σε βράχο". </a:t>
            </a:r>
            <a:br>
              <a:rPr lang="el-GR" sz="2000" dirty="0">
                <a:effectLst/>
                <a:latin typeface="Calibri" panose="020F0502020204030204" pitchFamily="34" charset="0"/>
                <a:ea typeface="Calibri" panose="020F0502020204030204" pitchFamily="34" charset="0"/>
                <a:cs typeface="Times New Roman" panose="02020603050405020304" pitchFamily="18" charset="0"/>
              </a:rPr>
            </a:br>
            <a:r>
              <a:rPr lang="el-GR" sz="2000" dirty="0">
                <a:effectLst/>
                <a:latin typeface="Calibri" panose="020F0502020204030204" pitchFamily="34" charset="0"/>
                <a:ea typeface="Calibri" panose="020F0502020204030204" pitchFamily="34" charset="0"/>
                <a:cs typeface="Times New Roman" panose="02020603050405020304" pitchFamily="18" charset="0"/>
              </a:rPr>
              <a:t>Κάβος, ο (και ως πρώτο συνθετικό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Καβο</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Καπο</a:t>
            </a:r>
            <a:r>
              <a:rPr lang="el-GR" sz="2000" dirty="0">
                <a:effectLst/>
                <a:latin typeface="Calibri" panose="020F0502020204030204" pitchFamily="34" charset="0"/>
                <a:ea typeface="Calibri" panose="020F0502020204030204" pitchFamily="34" charset="0"/>
                <a:cs typeface="Times New Roman" panose="02020603050405020304" pitchFamily="18" charset="0"/>
              </a:rPr>
              <a:t>-, λ.χ.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ΚαβοΣίδερο</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ΚαποΓραίγα</a:t>
            </a:r>
            <a:r>
              <a:rPr lang="el-GR" sz="2000" dirty="0">
                <a:effectLst/>
                <a:latin typeface="Calibri" panose="020F0502020204030204" pitchFamily="34" charset="0"/>
                <a:ea typeface="Calibri" panose="020F0502020204030204" pitchFamily="34" charset="0"/>
                <a:cs typeface="Times New Roman" panose="02020603050405020304" pitchFamily="18" charset="0"/>
              </a:rPr>
              <a:t>), κοινό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dirty="0">
                <a:effectLst/>
                <a:latin typeface="Calibri" panose="020F0502020204030204" pitchFamily="34" charset="0"/>
                <a:ea typeface="Calibri" panose="020F0502020204030204" pitchFamily="34" charset="0"/>
                <a:cs typeface="Times New Roman" panose="02020603050405020304" pitchFamily="18" charset="0"/>
              </a:rPr>
              <a:t>. &lt; νεοελλ. κάβος, ο &lt; βεν.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cavo</a:t>
            </a:r>
            <a:r>
              <a:rPr lang="el-GR" sz="2000" dirty="0">
                <a:effectLst/>
                <a:latin typeface="Calibri" panose="020F0502020204030204" pitchFamily="34" charset="0"/>
                <a:ea typeface="Calibri" panose="020F0502020204030204" pitchFamily="34" charset="0"/>
                <a:cs typeface="Times New Roman" panose="02020603050405020304" pitchFamily="18" charset="0"/>
              </a:rPr>
              <a:t> "ακρωτήριο".</a:t>
            </a:r>
            <a:endParaRPr lang="el-GR" dirty="0"/>
          </a:p>
        </p:txBody>
      </p:sp>
    </p:spTree>
    <p:extLst>
      <p:ext uri="{BB962C8B-B14F-4D97-AF65-F5344CB8AC3E}">
        <p14:creationId xmlns:p14="http://schemas.microsoft.com/office/powerpoint/2010/main" val="328986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F59EC-F41A-F2DE-70A4-9CCD38B2E94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D197EF81-5406-90EA-7416-F76E2CD9E9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0AD8852-8E66-87C3-7CA5-63B246B21FEF}"/>
              </a:ext>
            </a:extLst>
          </p:cNvPr>
          <p:cNvSpPr>
            <a:spLocks noGrp="1"/>
          </p:cNvSpPr>
          <p:nvPr>
            <p:ph idx="1"/>
          </p:nvPr>
        </p:nvSpPr>
        <p:spPr/>
        <p:txBody>
          <a:bodyPr>
            <a:normAutofit/>
          </a:bodyPr>
          <a:lstStyle/>
          <a:p>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Σαχίν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(Εχίνος)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šahin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γεράκι και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Şahin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όνομα Τούρκοι αξιωματούχου που ανέλαβε την κατάληψη της Θράκης.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Γενίτζε</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Γενισέα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yenice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νέα κώμη.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Εμιρλί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(Μεγάλο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Εύμοιρο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emirli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emir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ηγεμόνας, διοικητής.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Ντεμιρτζίκ</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Δημάριο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demircik</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υποκορ.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demir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σίδερο.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Μουρατζίκ</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Μυρτούσα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Muradcik</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υποκορ.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Murad</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Κοζλουτζά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(Κοτύλη)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kozluca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καρυδότοπος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koz</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καρύδι.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Ελμαλί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(Μελίβοια)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elmalı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μηλότοπος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elma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μήλο.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Κετενλίκ</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(Κένταυρος)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ketenlik</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λιναρότοπος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keten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λινάρι.</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Γκεντζελί</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(Κεντητή)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gencli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εύφορος, πλούσιος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genc</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θησαυροφυλάκιο, ταμείο, αποθήκη, *σιτοβολώνας.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Γκιουνεϊλέρ</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(Γκιόνα)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güneyler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οι νότιοι, δηλ. χωριό στα νότια.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Χαλιτζιλάρ</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(Αλκυόνη)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halıcılar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ταπητουργοί, κατασκευαστές ή έμποροι χαλιών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halı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χαλί.</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Σουνετσίκιοϊ</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(Σούνιο)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sünnetçiköy</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χωριό όπου διαμένει ο χειρουργός που κάνει την περιτομή των παιδιών.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Κίρκιοϊ</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Κύρ-νος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kırköy</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χέρσο, άγονο χωριό.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24856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00E88-62F3-6F20-C256-41D4CA9EB1C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0BF71A9-D0D2-F3BA-DD09-52E6F9239C7D}"/>
              </a:ext>
            </a:extLst>
          </p:cNvPr>
          <p:cNvSpPr>
            <a:spLocks noGrp="1"/>
          </p:cNvSpPr>
          <p:nvPr>
            <p:ph idx="1"/>
          </p:nvPr>
        </p:nvSpPr>
        <p:spPr/>
        <p:txBody>
          <a:bodyPr>
            <a:normAutofit fontScale="92500" lnSpcReduction="10000"/>
          </a:bodyPr>
          <a:lstStyle/>
          <a:p>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Κιρκ</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Μαχαλέ</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Κίρρα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kırk</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mahalle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σαράντα μαχαλάδες.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Ισιτζά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Ισαία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Ιsica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θερμή, ως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Θέρμη (για ιαματικά λουτρά κλπ.).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Καραγκιοζλού</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Γκιζέλα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Karagözlü</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ονομασία τουρκικής φυλής που εγκαταστάθηκε στην πεδινή περιοχή του νομού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Karagöz</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μαυρομάτης.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Εγκίν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Αλάν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Αλμα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engin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alan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πλατύ αλάνι.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Κιουτσιούκ</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Οσμανλί</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Κοσμητή</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kücük</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Osmanlı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μικρό Οθωμανικό.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Τσιμενλί</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(Πρασινάδα)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çimenli</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λιβαδερός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λιβαδότοπος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çimen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λιβάδι.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Οξιλάρ</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(Τοξότες)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okçular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κατασκευαστές τόξων και βελών.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Σακάρ</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Καγιά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Λευκόπετρα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sakar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kaya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κηλιδωτός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βράχος.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Κούρταλάν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Λυκοδρόμιο</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kurt</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alan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αλάνι των λύκων.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Ατματζαλί</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(Γέρακας)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atma-calı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γερακότοπος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atmaca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γεράκι.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Κερεβίζ</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(Σέλινο)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kereviz</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σέλινο.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Χοροζλού</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(Πετεινός)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horozlu</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πετεινότοπος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πετεινοχώρι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horoz</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ελλ. κόκορας.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Μπαϊραμλί</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(Πασχαλιά)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bayramlı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τόπος συνάθροισης με την ευκαιρία του Πάσχα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bayram</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Πάσχα. Καρά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Τσανλάρ</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(Σήμαντρα)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karaçan-lar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μαύρα κουδούνια.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Τσομπάν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Μαχαλέ</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(Ποίμνη)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çoban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mahalle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μαχαλάς των τσομπάνων.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Σουλουτζά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Ντερέ</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Υδροχώριο</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suluca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dere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κοιλάδα με νερά</a:t>
            </a:r>
            <a:r>
              <a:rPr lang="el-GR" sz="2000" kern="10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a:effectLst/>
                <a:latin typeface="Calibri" panose="020F0502020204030204" pitchFamily="34" charset="0"/>
                <a:ea typeface="Calibri" panose="020F0502020204030204" pitchFamily="34" charset="0"/>
                <a:cs typeface="Times New Roman" panose="02020603050405020304" pitchFamily="18" charset="0"/>
              </a:rPr>
            </a:br>
            <a:r>
              <a:rPr lang="el-GR" sz="2000" kern="100">
                <a:effectLst/>
                <a:latin typeface="Calibri" panose="020F0502020204030204" pitchFamily="34" charset="0"/>
                <a:ea typeface="Calibri" panose="020F0502020204030204" pitchFamily="34" charset="0"/>
                <a:cs typeface="Times New Roman" panose="02020603050405020304" pitchFamily="18" charset="0"/>
              </a:rPr>
              <a:t>Κιοσελέρ</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Σπανότοπος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köseler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οι σπανοί,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σπανοχώρι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l-GR" dirty="0"/>
          </a:p>
        </p:txBody>
      </p:sp>
    </p:spTree>
    <p:extLst>
      <p:ext uri="{BB962C8B-B14F-4D97-AF65-F5344CB8AC3E}">
        <p14:creationId xmlns:p14="http://schemas.microsoft.com/office/powerpoint/2010/main" val="284826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AB3C7-9C38-03D3-D891-4EA9D3A5BC7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09837C3E-F440-5CB3-A619-56D535E82A5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53E7D06-58D3-736F-FCA3-5F4EC9EE28B7}"/>
              </a:ext>
            </a:extLst>
          </p:cNvPr>
          <p:cNvSpPr>
            <a:spLocks noGrp="1"/>
          </p:cNvSpPr>
          <p:nvPr>
            <p:ph idx="1"/>
          </p:nvPr>
        </p:nvSpPr>
        <p:spPr/>
        <p:txBody>
          <a:bodyPr>
            <a:normAutofit/>
          </a:bodyPr>
          <a:lstStyle/>
          <a:p>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Λαζαρέτο, το, ονομασία νησίδων (λ.χ. στην Κέρκυρα, Λευκάδα, Ιθάκη) ή θέσεων όπου υπάρχει λοιμοκαθαρτήριο &lt; νεοελλ.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λαζαρέτο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lazareto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Nazareto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"νοσοκομείο της Παναγίας της Ναζαρέτ".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Λότζα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Λόντζα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κοινό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που προσδιορίζει θέσεις με παλιά βενετσιάνικα οικοδομήματα &lt; νεοελλ.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λό</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(ν)</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τζα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"θολωτός εξώστης,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περίστηλος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ανοικτός χώρος κλπ."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logia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λογεῖον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Μάσαρη</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(ονομασία χωριών στη Ρόδο και Κύπρο) &lt; νεοελλ.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μασάρος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μάσαρης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(πβ. επών.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Μασάρης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Ζάκυνθος 1795) "ανώτερος κρατικός υπάλληλος των Βενετών αρμόδιος για την είσπραξη φόρων”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massaro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"μισθωτής".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Μόρος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ο (κοινό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νεοελλ.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μόρος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"μαύρος, Σαρακηνός, Αράπης κλπ."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moro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Μπέλα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βίστα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(Κέρκυρα, Χίος, Σίφνος)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bella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vista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"ωραία θέα", πβ. νεοελλ. διαλεκτικό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βίστα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"θέα” (η σύγχρονη επίσημη ονομασία των τοπωνυμίων αυτών είναι Καλλιθέα, βλ. μετονομασία).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Ντουγάνα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(Λευκάδα, Κεφαλληνία),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Δοάνα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(Ηλεία) &lt; νεοελλ. ντου(γ)</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άνα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άνα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"τελωνείο"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doana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dogana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dirty="0"/>
          </a:p>
        </p:txBody>
      </p:sp>
    </p:spTree>
    <p:extLst>
      <p:ext uri="{BB962C8B-B14F-4D97-AF65-F5344CB8AC3E}">
        <p14:creationId xmlns:p14="http://schemas.microsoft.com/office/powerpoint/2010/main" val="405275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E63B1-C239-5425-C907-858B9EFBE59B}"/>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F7BE4A56-5996-86D3-09F5-69B1F0E55A3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B6DA690-9063-3C65-8990-B575ABEA58A6}"/>
              </a:ext>
            </a:extLst>
          </p:cNvPr>
          <p:cNvSpPr>
            <a:spLocks noGrp="1"/>
          </p:cNvSpPr>
          <p:nvPr>
            <p:ph idx="1"/>
          </p:nvPr>
        </p:nvSpPr>
        <p:spPr/>
        <p:txBody>
          <a:bodyPr>
            <a:normAutofit/>
          </a:bodyPr>
          <a:lstStyle/>
          <a:p>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Πλάτζα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Πλάτσα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/Πιάτσα, η (κοινό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πλάτζα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πλάτσα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/πιάτσα, η “πλατεία, αγορά" &lt;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plazza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piazza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λατ.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platea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πλατεῖα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ὁδός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Πόρτο (πάντοτε ως πρώτο συνθετικό, λ.χ. Πόρτο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Νικολό</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Πόρτο Δρέπανο. Πόρτο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Γκρίκο</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Πόρτο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Κάζιο</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quagia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"ορτύκι") &lt;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διαλ</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πόρτο, το/</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πόρτος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ο "λιμάνι"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porto</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Σκρόφα, η/Σκρόφες, οι/</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Σκροφονήσια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Σκροφοπούλα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(ονομασία μικρών νησιών που αντιστοιχεί στην αρχαία ονομασία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χοιράς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ἡ χοιράδες,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αἱ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νεοελλ. σκρόφα, η "γουρούνα"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scrofa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Σπέτσες, οι/</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Σπετσαρειά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 (Χίος) &lt;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σπέτσα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σπέτσες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οι “καρύκευμα” &lt; βεν.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spezie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σπετσαρειό</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"φαρμακείο” &lt;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spezaria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Τσέκα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(χωριό Κεφαλληνίας), πβ. κυπριακό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τζέκκα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“νομισματοκοπείο"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zecca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(επειδή οι χωρικοί έβρισκαν χρυσά νομίσματα σε χαλάσματα παλιών σπιτιών). </a:t>
            </a:r>
            <a:endParaRPr lang="el-GR" dirty="0"/>
          </a:p>
        </p:txBody>
      </p:sp>
    </p:spTree>
    <p:extLst>
      <p:ext uri="{BB962C8B-B14F-4D97-AF65-F5344CB8AC3E}">
        <p14:creationId xmlns:p14="http://schemas.microsoft.com/office/powerpoint/2010/main" val="109253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664562-AE22-AAE5-CCF4-4A5D0AC0F02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F286FE38-820B-5ACA-B166-5BDD7546066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D4A38F1-DD11-5895-17DF-EE6F43C38C1C}"/>
              </a:ext>
            </a:extLst>
          </p:cNvPr>
          <p:cNvSpPr>
            <a:spLocks noGrp="1"/>
          </p:cNvSpPr>
          <p:nvPr>
            <p:ph idx="1"/>
          </p:nvPr>
        </p:nvSpPr>
        <p:spPr/>
        <p:txBody>
          <a:bodyPr/>
          <a:lstStyle/>
          <a:p>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Τσουκαλάδες, οι/Τσικαλάδες, οι,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Τσουκαλαρειά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Τσικαλαρειά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 κλπ. (κοινό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νεοελλ. τσουκαλάς/</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τσικαλάς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"παραγωγός πήλινων τεντζερέδων” &lt; τσουκάλι/</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τσικάλι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zucca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"δοχείο από κολοκύθι”.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Φουντάνα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/Φοντάνα, η (συχνό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διαλ</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φοντάνα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φουντάνα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"πηγή, πηγάδι"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fontana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Φλάρου/</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Φράρη</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Φραρών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Φραρώ</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των,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Φραρό</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&lt;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φράρος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φράρης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φλάρος "καθολικός μοναχός" &lt;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frar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Τσουκαλαρειά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Τσικαλαρειά</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 κλπ. (κοινό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νεοελλ. τσουκαλάς/</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τσικαλάς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"παραγωγός πήλινων τεντζερέδων” &lt; τσουκάλι/</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τσικάλι</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zucca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"δοχείο από κολοκύθι”.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Φουντάνα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/Φοντάνα, η (συχνό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διαλ</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φοντάνα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φουντάνα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η "πηγή, πηγάδι"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fontana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Φλάρου/</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Φράρη</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Φραρών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Φραρώ</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των,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Φραρό</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 &lt; νεοελλ.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φράρος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φράρης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φλάρος "καθολικός μοναχός" &lt;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frar</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l-GR" dirty="0"/>
          </a:p>
        </p:txBody>
      </p:sp>
    </p:spTree>
    <p:extLst>
      <p:ext uri="{BB962C8B-B14F-4D97-AF65-F5344CB8AC3E}">
        <p14:creationId xmlns:p14="http://schemas.microsoft.com/office/powerpoint/2010/main" val="221702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2CE73-8B2B-25DE-3FEC-76907F54F99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2F714F1B-6337-F035-2BEE-640A210281C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9878624-B611-3387-50E8-B27C55A8FB3A}"/>
              </a:ext>
            </a:extLst>
          </p:cNvPr>
          <p:cNvSpPr>
            <a:spLocks noGrp="1"/>
          </p:cNvSpPr>
          <p:nvPr>
            <p:ph idx="1"/>
          </p:nvPr>
        </p:nvSpPr>
        <p:spPr/>
        <p:txBody>
          <a:bodyPr>
            <a:normAutofit lnSpcReduction="10000"/>
          </a:bodyPr>
          <a:lstStyle/>
          <a:p>
            <a:pPr>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2. Κύρια ονόματα </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 Ελληνικά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προσωπωνύμια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από αντίστοιχα βενετσιάνικα/ιταλικά προσηγορικά: </a:t>
            </a:r>
          </a:p>
          <a:p>
            <a:pPr>
              <a:lnSpc>
                <a:spcPct val="107000"/>
              </a:lnSpc>
              <a:spcAft>
                <a:spcPts val="800"/>
              </a:spcAft>
            </a:pP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Γαρδελάδες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οι (χωριό Κέρκυρας) &lt; επών.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Γαρδελής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Γαρδελάς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νεοελλ.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διαλ</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γαρδέλι,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σγαρδέλι</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"καρδερίνα"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gardelin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gardelo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Λαζανάς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Γυθείου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Λαζανέικα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Καλαβρύτων) &lt; προσωπ.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Λαζανάς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λαζάνι, το "είδος ζυμαρικών”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lasagna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Μαριολάτα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Μαργιολάτα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η (χωριό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Παρνασσίδας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επών.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Μαριόλος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Μαργιόλος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Μαργιόλης, Μαργιόλας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μαριόλος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μαργιόλος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“δόλιος, πονηρός, ερωτιάρης"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mariol</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Ματσουκάτα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(χωριό Κεφαλληνίας),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Ματσουκά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Ρόδου) κλπ. &lt; επών. Ματσούκας, Ματσούκης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ματσούκα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ματσούκι "ρόπαλο"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mazzoca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Μπάιλα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Καρπάθου) &lt; επών.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Μπάιλας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μπάιλος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μπάιλας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bailo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"κυβερνήτης ενετικής αποικίας".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74520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FE555-E7F7-9710-01EA-FDEF9600D49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A079BE9-A614-DC64-5675-B2480AD331F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7C9D450-C447-3935-1045-6CC6C7B1FF2B}"/>
              </a:ext>
            </a:extLst>
          </p:cNvPr>
          <p:cNvSpPr>
            <a:spLocks noGrp="1"/>
          </p:cNvSpPr>
          <p:nvPr>
            <p:ph idx="1"/>
          </p:nvPr>
        </p:nvSpPr>
        <p:spPr/>
        <p:txBody>
          <a:bodyPr/>
          <a:lstStyle/>
          <a:p>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Περγαντέικα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 (χωριό Λακωνίας), Περγαντί (βουνό Ακαρνανίας) &lt; επών.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Περγαντής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Μπεργαδής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μπεργαντί, το "είδος πλοίου" &lt;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bregantin</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Πιτόρου</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Ζακύνθου) &lt; επών.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Πιτόρος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πιτόρος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"ζωγράφος" &lt;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pittore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Τζόγια, του (χωριό Ηλείας) &lt; επών. Τζόγιας &lt; τζόγια, η "στεφάνι, στεφάνι γάμου, χαρά κλπ." &lt; παλιό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zoja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"στεφάνι", ιταλ.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gioia</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"χαρά".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Τσελεντάτα</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τα (χωριό Κεφαλληνίας) &lt; επών. Τσελέντης &lt;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τσελέντης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τσελέντες</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"βοηθός γιατρούς &lt; παλιό βεν. </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celente</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 "γιατρός πλοίου ή νοσοκομείου". </a:t>
            </a:r>
          </a:p>
          <a:p>
            <a:endParaRPr lang="el-GR" dirty="0"/>
          </a:p>
        </p:txBody>
      </p:sp>
    </p:spTree>
    <p:extLst>
      <p:ext uri="{BB962C8B-B14F-4D97-AF65-F5344CB8AC3E}">
        <p14:creationId xmlns:p14="http://schemas.microsoft.com/office/powerpoint/2010/main" val="86550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EB02B-760D-5E81-3F1B-198317A0CBB4}"/>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9506A22E-F38C-3133-32D6-AD815A3DDB3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7B77ABF-FC68-7A5E-313B-3DDD162A7B9F}"/>
              </a:ext>
            </a:extLst>
          </p:cNvPr>
          <p:cNvSpPr>
            <a:spLocks noGrp="1"/>
          </p:cNvSpPr>
          <p:nvPr>
            <p:ph idx="1"/>
          </p:nvPr>
        </p:nvSpPr>
        <p:spPr/>
        <p:txBody>
          <a:bodyPr>
            <a:normAutofit lnSpcReduction="10000"/>
          </a:bodyPr>
          <a:lstStyle/>
          <a:p>
            <a:pPr>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β) Ελληνικά βαφτιστικά από αντίστοιχα βενετσιάνικα/ιταλικά: </a:t>
            </a:r>
          </a:p>
          <a:p>
            <a:pPr>
              <a:lnSpc>
                <a:spcPct val="107000"/>
              </a:lnSpc>
              <a:spcAft>
                <a:spcPts val="800"/>
              </a:spcAft>
            </a:pP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Αλεβιζιανά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(χωριό Αντικυθήρων),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Αλοϊζιάνικα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(χωριό Κυθήρων) κλπ. &lt; Αλεβίζος,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Αλοΐζος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Alvise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Lovigi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Luisio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Γάσπαρη</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Κύθνου)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Γάσπαρης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Gaspare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Γιάκουμου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Καρ-πάθου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Γιακουμάτα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Κεφαλληνίας)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Γιάκουμος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Giacomo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επών.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Γιακουμάτος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Ζαμπελάτα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(χωριό Κεφαλληνίας)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Ζαμπέλης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θηλ.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Ζαμπέλα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Isabella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Ζαμπετιανά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τα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Αντικυθήρων)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Ζαμπέτας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θηλ.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Ζαμπέτα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Eli</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sabetta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Ζέπου,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Ανδρου</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Ζέπος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Giuseppe</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Κουραδή</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τοπων</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Μήλου)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Κουραδής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Κοραής (που μαρτυρείται ως βαφτιστικό και επώνυμο στη Χίο)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Corradin</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Μπατίστας, ο (ακρωτήριο Ιθάκης) &lt; Μπατίστας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Battista</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Μπενετά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τα (χωριό Κεφαλληνίας) &lt; Μπενέτος &lt; βεν.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Beneto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συγκομμένος τύπος 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Benedetto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sq-AL"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Φραντζεσκιανά</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μετόχια, τα (Κρήτη) &lt;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Φραντζέσκος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&lt; ιταλ.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Francesco</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34744860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5695</Words>
  <Application>Microsoft Office PowerPoint</Application>
  <PresentationFormat>Ευρεία οθόνη</PresentationFormat>
  <Paragraphs>47</Paragraphs>
  <Slides>31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31</vt:i4>
      </vt:variant>
    </vt:vector>
  </HeadingPairs>
  <TitlesOfParts>
    <vt:vector size="36" baseType="lpstr">
      <vt:lpstr>Aptos</vt:lpstr>
      <vt:lpstr>Aptos Display</vt:lpstr>
      <vt:lpstr>Arial</vt:lpstr>
      <vt:lpstr>Calibri</vt:lpstr>
      <vt:lpstr>Θέμα του Office</vt:lpstr>
      <vt:lpstr>Βενετσιάνικα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Αλβανοί</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Κουτσοβλάχικα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Τουρκικά</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ENKELENT BILALI</dc:creator>
  <cp:lastModifiedBy>ENKELENT BILALI</cp:lastModifiedBy>
  <cp:revision>1</cp:revision>
  <dcterms:created xsi:type="dcterms:W3CDTF">2025-03-17T08:01:36Z</dcterms:created>
  <dcterms:modified xsi:type="dcterms:W3CDTF">2025-03-17T08:02:04Z</dcterms:modified>
</cp:coreProperties>
</file>