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77" r:id="rId2"/>
    <p:sldId id="278" r:id="rId3"/>
    <p:sldId id="301" r:id="rId4"/>
    <p:sldId id="279" r:id="rId5"/>
    <p:sldId id="280" r:id="rId6"/>
    <p:sldId id="281" r:id="rId7"/>
    <p:sldId id="282" r:id="rId8"/>
    <p:sldId id="283" r:id="rId9"/>
    <p:sldId id="284" r:id="rId10"/>
    <p:sldId id="285" r:id="rId11"/>
    <p:sldId id="286" r:id="rId12"/>
    <p:sldId id="287" r:id="rId13"/>
    <p:sldId id="288" r:id="rId14"/>
    <p:sldId id="289" r:id="rId15"/>
    <p:sldId id="290" r:id="rId16"/>
    <p:sldId id="291" r:id="rId17"/>
    <p:sldId id="292" r:id="rId18"/>
    <p:sldId id="293" r:id="rId19"/>
    <p:sldId id="294" r:id="rId20"/>
    <p:sldId id="295" r:id="rId21"/>
    <p:sldId id="296" r:id="rId22"/>
    <p:sldId id="297" r:id="rId23"/>
    <p:sldId id="298" r:id="rId24"/>
    <p:sldId id="299" r:id="rId25"/>
    <p:sldId id="302" r:id="rId26"/>
    <p:sldId id="300" r:id="rId27"/>
    <p:sldId id="303" r:id="rId28"/>
    <p:sldId id="304" r:id="rId29"/>
    <p:sldId id="305" r:id="rId30"/>
    <p:sldId id="306" r:id="rId31"/>
    <p:sldId id="307" r:id="rId32"/>
  </p:sldIdLst>
  <p:sldSz cx="12192000" cy="6858000"/>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016" autoAdjust="0"/>
    <p:restoredTop sz="94660"/>
  </p:normalViewPr>
  <p:slideViewPr>
    <p:cSldViewPr snapToGrid="0">
      <p:cViewPr varScale="1">
        <p:scale>
          <a:sx n="76" d="100"/>
          <a:sy n="76" d="100"/>
        </p:scale>
        <p:origin x="126" y="57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16D66408-BC36-6DBF-D112-CF3E22798DB2}"/>
              </a:ext>
            </a:extLst>
          </p:cNvPr>
          <p:cNvSpPr>
            <a:spLocks noGrp="1"/>
          </p:cNvSpPr>
          <p:nvPr>
            <p:ph type="ctrTitle"/>
          </p:nvPr>
        </p:nvSpPr>
        <p:spPr>
          <a:xfrm>
            <a:off x="1524000" y="1122363"/>
            <a:ext cx="9144000" cy="2387600"/>
          </a:xfrm>
        </p:spPr>
        <p:txBody>
          <a:bodyPr anchor="b"/>
          <a:lstStyle>
            <a:lvl1pPr algn="ctr">
              <a:defRPr sz="6000"/>
            </a:lvl1pPr>
          </a:lstStyle>
          <a:p>
            <a:r>
              <a:rPr lang="el-GR"/>
              <a:t>Κάντε κλικ για να επεξεργαστείτε τον τίτλο υποδείγματος</a:t>
            </a:r>
          </a:p>
        </p:txBody>
      </p:sp>
      <p:sp>
        <p:nvSpPr>
          <p:cNvPr id="3" name="Υπότιτλος 2">
            <a:extLst>
              <a:ext uri="{FF2B5EF4-FFF2-40B4-BE49-F238E27FC236}">
                <a16:creationId xmlns:a16="http://schemas.microsoft.com/office/drawing/2014/main" id="{D42B3EDD-7011-BBA5-9D9C-80A1AB43D0C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l-GR"/>
              <a:t>Κάντε κλικ για να επεξεργαστείτε τον υπότιτλο του υποδείγματος</a:t>
            </a:r>
          </a:p>
        </p:txBody>
      </p:sp>
      <p:sp>
        <p:nvSpPr>
          <p:cNvPr id="4" name="Θέση ημερομηνίας 3">
            <a:extLst>
              <a:ext uri="{FF2B5EF4-FFF2-40B4-BE49-F238E27FC236}">
                <a16:creationId xmlns:a16="http://schemas.microsoft.com/office/drawing/2014/main" id="{4DFBA0E8-A738-3935-DC63-05D5A2E015FF}"/>
              </a:ext>
            </a:extLst>
          </p:cNvPr>
          <p:cNvSpPr>
            <a:spLocks noGrp="1"/>
          </p:cNvSpPr>
          <p:nvPr>
            <p:ph type="dt" sz="half" idx="10"/>
          </p:nvPr>
        </p:nvSpPr>
        <p:spPr/>
        <p:txBody>
          <a:bodyPr/>
          <a:lstStyle/>
          <a:p>
            <a:fld id="{25E6C324-F301-460A-BF28-A6764D26AD03}" type="datetimeFigureOut">
              <a:rPr lang="el-GR" smtClean="0"/>
              <a:t>17/3/2025</a:t>
            </a:fld>
            <a:endParaRPr lang="el-GR"/>
          </a:p>
        </p:txBody>
      </p:sp>
      <p:sp>
        <p:nvSpPr>
          <p:cNvPr id="5" name="Θέση υποσέλιδου 4">
            <a:extLst>
              <a:ext uri="{FF2B5EF4-FFF2-40B4-BE49-F238E27FC236}">
                <a16:creationId xmlns:a16="http://schemas.microsoft.com/office/drawing/2014/main" id="{AAC09597-4786-5420-EFB2-F3A87FA934D5}"/>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1146D00B-FC9C-4BAE-6078-7EC8C1E4EA7B}"/>
              </a:ext>
            </a:extLst>
          </p:cNvPr>
          <p:cNvSpPr>
            <a:spLocks noGrp="1"/>
          </p:cNvSpPr>
          <p:nvPr>
            <p:ph type="sldNum" sz="quarter" idx="12"/>
          </p:nvPr>
        </p:nvSpPr>
        <p:spPr/>
        <p:txBody>
          <a:bodyPr/>
          <a:lstStyle/>
          <a:p>
            <a:fld id="{78CA9968-E0DB-4C71-B31C-A8630B0E7DAC}" type="slidenum">
              <a:rPr lang="el-GR" smtClean="0"/>
              <a:t>‹#›</a:t>
            </a:fld>
            <a:endParaRPr lang="el-GR"/>
          </a:p>
        </p:txBody>
      </p:sp>
    </p:spTree>
    <p:extLst>
      <p:ext uri="{BB962C8B-B14F-4D97-AF65-F5344CB8AC3E}">
        <p14:creationId xmlns:p14="http://schemas.microsoft.com/office/powerpoint/2010/main" val="224532532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E935AE2-87E6-6F85-D7C3-27DDC4AE9290}"/>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κατακόρυφου κειμένου 2">
            <a:extLst>
              <a:ext uri="{FF2B5EF4-FFF2-40B4-BE49-F238E27FC236}">
                <a16:creationId xmlns:a16="http://schemas.microsoft.com/office/drawing/2014/main" id="{F2E9E47C-C024-0881-AEB0-67C9DC293181}"/>
              </a:ext>
            </a:extLst>
          </p:cNvPr>
          <p:cNvSpPr>
            <a:spLocks noGrp="1"/>
          </p:cNvSpPr>
          <p:nvPr>
            <p:ph type="body" orient="vert" idx="1"/>
          </p:nvPr>
        </p:nvSpPr>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455EC1F3-AABC-AB53-6FEB-178FFD9CE7A1}"/>
              </a:ext>
            </a:extLst>
          </p:cNvPr>
          <p:cNvSpPr>
            <a:spLocks noGrp="1"/>
          </p:cNvSpPr>
          <p:nvPr>
            <p:ph type="dt" sz="half" idx="10"/>
          </p:nvPr>
        </p:nvSpPr>
        <p:spPr/>
        <p:txBody>
          <a:bodyPr/>
          <a:lstStyle/>
          <a:p>
            <a:fld id="{25E6C324-F301-460A-BF28-A6764D26AD03}" type="datetimeFigureOut">
              <a:rPr lang="el-GR" smtClean="0"/>
              <a:t>17/3/2025</a:t>
            </a:fld>
            <a:endParaRPr lang="el-GR"/>
          </a:p>
        </p:txBody>
      </p:sp>
      <p:sp>
        <p:nvSpPr>
          <p:cNvPr id="5" name="Θέση υποσέλιδου 4">
            <a:extLst>
              <a:ext uri="{FF2B5EF4-FFF2-40B4-BE49-F238E27FC236}">
                <a16:creationId xmlns:a16="http://schemas.microsoft.com/office/drawing/2014/main" id="{7B85EFBF-10C8-65E4-35BF-EDF550CA0505}"/>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5E152581-98FE-E4E6-A8FE-DA74AD0583CF}"/>
              </a:ext>
            </a:extLst>
          </p:cNvPr>
          <p:cNvSpPr>
            <a:spLocks noGrp="1"/>
          </p:cNvSpPr>
          <p:nvPr>
            <p:ph type="sldNum" sz="quarter" idx="12"/>
          </p:nvPr>
        </p:nvSpPr>
        <p:spPr/>
        <p:txBody>
          <a:bodyPr/>
          <a:lstStyle/>
          <a:p>
            <a:fld id="{78CA9968-E0DB-4C71-B31C-A8630B0E7DAC}" type="slidenum">
              <a:rPr lang="el-GR" smtClean="0"/>
              <a:t>‹#›</a:t>
            </a:fld>
            <a:endParaRPr lang="el-GR"/>
          </a:p>
        </p:txBody>
      </p:sp>
    </p:spTree>
    <p:extLst>
      <p:ext uri="{BB962C8B-B14F-4D97-AF65-F5344CB8AC3E}">
        <p14:creationId xmlns:p14="http://schemas.microsoft.com/office/powerpoint/2010/main" val="410965660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a:extLst>
              <a:ext uri="{FF2B5EF4-FFF2-40B4-BE49-F238E27FC236}">
                <a16:creationId xmlns:a16="http://schemas.microsoft.com/office/drawing/2014/main" id="{390F4A8D-5BE4-961A-7D99-D4B052698EBA}"/>
              </a:ext>
            </a:extLst>
          </p:cNvPr>
          <p:cNvSpPr>
            <a:spLocks noGrp="1"/>
          </p:cNvSpPr>
          <p:nvPr>
            <p:ph type="title" orient="vert"/>
          </p:nvPr>
        </p:nvSpPr>
        <p:spPr>
          <a:xfrm>
            <a:off x="8724900" y="365125"/>
            <a:ext cx="2628900" cy="5811838"/>
          </a:xfrm>
        </p:spPr>
        <p:txBody>
          <a:bodyPr vert="eaVert"/>
          <a:lstStyle/>
          <a:p>
            <a:r>
              <a:rPr lang="el-GR"/>
              <a:t>Κάντε κλικ για να επεξεργαστείτε τον τίτλο υποδείγματος</a:t>
            </a:r>
          </a:p>
        </p:txBody>
      </p:sp>
      <p:sp>
        <p:nvSpPr>
          <p:cNvPr id="3" name="Θέση κατακόρυφου κειμένου 2">
            <a:extLst>
              <a:ext uri="{FF2B5EF4-FFF2-40B4-BE49-F238E27FC236}">
                <a16:creationId xmlns:a16="http://schemas.microsoft.com/office/drawing/2014/main" id="{A5D9C66E-C04F-3813-7566-8307EDB53257}"/>
              </a:ext>
            </a:extLst>
          </p:cNvPr>
          <p:cNvSpPr>
            <a:spLocks noGrp="1"/>
          </p:cNvSpPr>
          <p:nvPr>
            <p:ph type="body" orient="vert" idx="1"/>
          </p:nvPr>
        </p:nvSpPr>
        <p:spPr>
          <a:xfrm>
            <a:off x="838200" y="365125"/>
            <a:ext cx="7734300" cy="5811838"/>
          </a:xfrm>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DB414601-9B90-3F18-BB25-7645002A2B3E}"/>
              </a:ext>
            </a:extLst>
          </p:cNvPr>
          <p:cNvSpPr>
            <a:spLocks noGrp="1"/>
          </p:cNvSpPr>
          <p:nvPr>
            <p:ph type="dt" sz="half" idx="10"/>
          </p:nvPr>
        </p:nvSpPr>
        <p:spPr/>
        <p:txBody>
          <a:bodyPr/>
          <a:lstStyle/>
          <a:p>
            <a:fld id="{25E6C324-F301-460A-BF28-A6764D26AD03}" type="datetimeFigureOut">
              <a:rPr lang="el-GR" smtClean="0"/>
              <a:t>17/3/2025</a:t>
            </a:fld>
            <a:endParaRPr lang="el-GR"/>
          </a:p>
        </p:txBody>
      </p:sp>
      <p:sp>
        <p:nvSpPr>
          <p:cNvPr id="5" name="Θέση υποσέλιδου 4">
            <a:extLst>
              <a:ext uri="{FF2B5EF4-FFF2-40B4-BE49-F238E27FC236}">
                <a16:creationId xmlns:a16="http://schemas.microsoft.com/office/drawing/2014/main" id="{E22FC87E-522D-E261-9B2C-30F190A88CB3}"/>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9D56FD85-A55B-D5AE-811B-9AAA5C7817C4}"/>
              </a:ext>
            </a:extLst>
          </p:cNvPr>
          <p:cNvSpPr>
            <a:spLocks noGrp="1"/>
          </p:cNvSpPr>
          <p:nvPr>
            <p:ph type="sldNum" sz="quarter" idx="12"/>
          </p:nvPr>
        </p:nvSpPr>
        <p:spPr/>
        <p:txBody>
          <a:bodyPr/>
          <a:lstStyle/>
          <a:p>
            <a:fld id="{78CA9968-E0DB-4C71-B31C-A8630B0E7DAC}" type="slidenum">
              <a:rPr lang="el-GR" smtClean="0"/>
              <a:t>‹#›</a:t>
            </a:fld>
            <a:endParaRPr lang="el-GR"/>
          </a:p>
        </p:txBody>
      </p:sp>
    </p:spTree>
    <p:extLst>
      <p:ext uri="{BB962C8B-B14F-4D97-AF65-F5344CB8AC3E}">
        <p14:creationId xmlns:p14="http://schemas.microsoft.com/office/powerpoint/2010/main" val="38817394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440B2E1-87A0-4AE5-2D68-D808CFB47C89}"/>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B40963D2-A54F-D8A7-47BB-D49F53F8AD33}"/>
              </a:ext>
            </a:extLst>
          </p:cNvPr>
          <p:cNvSpPr>
            <a:spLocks noGrp="1"/>
          </p:cNvSpPr>
          <p:nvPr>
            <p:ph idx="1"/>
          </p:nvPr>
        </p:nvSpPr>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ED35EEF1-E059-ADEB-8CDF-7B9F63DA6F2F}"/>
              </a:ext>
            </a:extLst>
          </p:cNvPr>
          <p:cNvSpPr>
            <a:spLocks noGrp="1"/>
          </p:cNvSpPr>
          <p:nvPr>
            <p:ph type="dt" sz="half" idx="10"/>
          </p:nvPr>
        </p:nvSpPr>
        <p:spPr/>
        <p:txBody>
          <a:bodyPr/>
          <a:lstStyle/>
          <a:p>
            <a:fld id="{25E6C324-F301-460A-BF28-A6764D26AD03}" type="datetimeFigureOut">
              <a:rPr lang="el-GR" smtClean="0"/>
              <a:t>17/3/2025</a:t>
            </a:fld>
            <a:endParaRPr lang="el-GR"/>
          </a:p>
        </p:txBody>
      </p:sp>
      <p:sp>
        <p:nvSpPr>
          <p:cNvPr id="5" name="Θέση υποσέλιδου 4">
            <a:extLst>
              <a:ext uri="{FF2B5EF4-FFF2-40B4-BE49-F238E27FC236}">
                <a16:creationId xmlns:a16="http://schemas.microsoft.com/office/drawing/2014/main" id="{BF23AF6A-047B-AE42-80F3-DFBFEE3B1B8D}"/>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EAD8C6BF-3EB8-E13B-8C28-2475BA4874D7}"/>
              </a:ext>
            </a:extLst>
          </p:cNvPr>
          <p:cNvSpPr>
            <a:spLocks noGrp="1"/>
          </p:cNvSpPr>
          <p:nvPr>
            <p:ph type="sldNum" sz="quarter" idx="12"/>
          </p:nvPr>
        </p:nvSpPr>
        <p:spPr/>
        <p:txBody>
          <a:bodyPr/>
          <a:lstStyle/>
          <a:p>
            <a:fld id="{78CA9968-E0DB-4C71-B31C-A8630B0E7DAC}" type="slidenum">
              <a:rPr lang="el-GR" smtClean="0"/>
              <a:t>‹#›</a:t>
            </a:fld>
            <a:endParaRPr lang="el-GR"/>
          </a:p>
        </p:txBody>
      </p:sp>
    </p:spTree>
    <p:extLst>
      <p:ext uri="{BB962C8B-B14F-4D97-AF65-F5344CB8AC3E}">
        <p14:creationId xmlns:p14="http://schemas.microsoft.com/office/powerpoint/2010/main" val="15935273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6A278566-26E0-353C-DB07-799EAFC79056}"/>
              </a:ext>
            </a:extLst>
          </p:cNvPr>
          <p:cNvSpPr>
            <a:spLocks noGrp="1"/>
          </p:cNvSpPr>
          <p:nvPr>
            <p:ph type="title"/>
          </p:nvPr>
        </p:nvSpPr>
        <p:spPr>
          <a:xfrm>
            <a:off x="831850" y="1709738"/>
            <a:ext cx="10515600" cy="2852737"/>
          </a:xfrm>
        </p:spPr>
        <p:txBody>
          <a:bodyPr anchor="b"/>
          <a:lstStyle>
            <a:lvl1pPr>
              <a:defRPr sz="6000"/>
            </a:lvl1p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E83E62CC-6AC5-E947-45DD-1D21D094A372}"/>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l-GR"/>
              <a:t>Στυλ κειμένου υποδείγματος</a:t>
            </a:r>
          </a:p>
        </p:txBody>
      </p:sp>
      <p:sp>
        <p:nvSpPr>
          <p:cNvPr id="4" name="Θέση ημερομηνίας 3">
            <a:extLst>
              <a:ext uri="{FF2B5EF4-FFF2-40B4-BE49-F238E27FC236}">
                <a16:creationId xmlns:a16="http://schemas.microsoft.com/office/drawing/2014/main" id="{412C849A-2E1C-3C80-FF0F-A93BB5309AD3}"/>
              </a:ext>
            </a:extLst>
          </p:cNvPr>
          <p:cNvSpPr>
            <a:spLocks noGrp="1"/>
          </p:cNvSpPr>
          <p:nvPr>
            <p:ph type="dt" sz="half" idx="10"/>
          </p:nvPr>
        </p:nvSpPr>
        <p:spPr/>
        <p:txBody>
          <a:bodyPr/>
          <a:lstStyle/>
          <a:p>
            <a:fld id="{25E6C324-F301-460A-BF28-A6764D26AD03}" type="datetimeFigureOut">
              <a:rPr lang="el-GR" smtClean="0"/>
              <a:t>17/3/2025</a:t>
            </a:fld>
            <a:endParaRPr lang="el-GR"/>
          </a:p>
        </p:txBody>
      </p:sp>
      <p:sp>
        <p:nvSpPr>
          <p:cNvPr id="5" name="Θέση υποσέλιδου 4">
            <a:extLst>
              <a:ext uri="{FF2B5EF4-FFF2-40B4-BE49-F238E27FC236}">
                <a16:creationId xmlns:a16="http://schemas.microsoft.com/office/drawing/2014/main" id="{51742C85-A6C8-F7B0-968B-FBC6E7DE6D18}"/>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EF097817-C514-2EFC-EC7E-F0C478F708B4}"/>
              </a:ext>
            </a:extLst>
          </p:cNvPr>
          <p:cNvSpPr>
            <a:spLocks noGrp="1"/>
          </p:cNvSpPr>
          <p:nvPr>
            <p:ph type="sldNum" sz="quarter" idx="12"/>
          </p:nvPr>
        </p:nvSpPr>
        <p:spPr/>
        <p:txBody>
          <a:bodyPr/>
          <a:lstStyle/>
          <a:p>
            <a:fld id="{78CA9968-E0DB-4C71-B31C-A8630B0E7DAC}" type="slidenum">
              <a:rPr lang="el-GR" smtClean="0"/>
              <a:t>‹#›</a:t>
            </a:fld>
            <a:endParaRPr lang="el-GR"/>
          </a:p>
        </p:txBody>
      </p:sp>
    </p:spTree>
    <p:extLst>
      <p:ext uri="{BB962C8B-B14F-4D97-AF65-F5344CB8AC3E}">
        <p14:creationId xmlns:p14="http://schemas.microsoft.com/office/powerpoint/2010/main" val="106686567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1A7D9FB-90BC-7645-E139-91A5F40C95B6}"/>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5E353C66-71BE-EBB0-858D-BF84955530D7}"/>
              </a:ext>
            </a:extLst>
          </p:cNvPr>
          <p:cNvSpPr>
            <a:spLocks noGrp="1"/>
          </p:cNvSpPr>
          <p:nvPr>
            <p:ph sz="half" idx="1"/>
          </p:nvPr>
        </p:nvSpPr>
        <p:spPr>
          <a:xfrm>
            <a:off x="838200" y="1825625"/>
            <a:ext cx="5181600" cy="435133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περιεχομένου 3">
            <a:extLst>
              <a:ext uri="{FF2B5EF4-FFF2-40B4-BE49-F238E27FC236}">
                <a16:creationId xmlns:a16="http://schemas.microsoft.com/office/drawing/2014/main" id="{2D4EA017-9EE1-CF2E-77FB-566487CBAB2E}"/>
              </a:ext>
            </a:extLst>
          </p:cNvPr>
          <p:cNvSpPr>
            <a:spLocks noGrp="1"/>
          </p:cNvSpPr>
          <p:nvPr>
            <p:ph sz="half" idx="2"/>
          </p:nvPr>
        </p:nvSpPr>
        <p:spPr>
          <a:xfrm>
            <a:off x="6172200" y="1825625"/>
            <a:ext cx="5181600" cy="435133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5" name="Θέση ημερομηνίας 4">
            <a:extLst>
              <a:ext uri="{FF2B5EF4-FFF2-40B4-BE49-F238E27FC236}">
                <a16:creationId xmlns:a16="http://schemas.microsoft.com/office/drawing/2014/main" id="{9DDCB428-FEC5-9496-6722-AE1860F570A6}"/>
              </a:ext>
            </a:extLst>
          </p:cNvPr>
          <p:cNvSpPr>
            <a:spLocks noGrp="1"/>
          </p:cNvSpPr>
          <p:nvPr>
            <p:ph type="dt" sz="half" idx="10"/>
          </p:nvPr>
        </p:nvSpPr>
        <p:spPr/>
        <p:txBody>
          <a:bodyPr/>
          <a:lstStyle/>
          <a:p>
            <a:fld id="{25E6C324-F301-460A-BF28-A6764D26AD03}" type="datetimeFigureOut">
              <a:rPr lang="el-GR" smtClean="0"/>
              <a:t>17/3/2025</a:t>
            </a:fld>
            <a:endParaRPr lang="el-GR"/>
          </a:p>
        </p:txBody>
      </p:sp>
      <p:sp>
        <p:nvSpPr>
          <p:cNvPr id="6" name="Θέση υποσέλιδου 5">
            <a:extLst>
              <a:ext uri="{FF2B5EF4-FFF2-40B4-BE49-F238E27FC236}">
                <a16:creationId xmlns:a16="http://schemas.microsoft.com/office/drawing/2014/main" id="{6C0E8665-01BB-C8EA-098C-606F1C8BA409}"/>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B6042C14-CE9A-A7AE-9B85-1A9D1F0A12F8}"/>
              </a:ext>
            </a:extLst>
          </p:cNvPr>
          <p:cNvSpPr>
            <a:spLocks noGrp="1"/>
          </p:cNvSpPr>
          <p:nvPr>
            <p:ph type="sldNum" sz="quarter" idx="12"/>
          </p:nvPr>
        </p:nvSpPr>
        <p:spPr/>
        <p:txBody>
          <a:bodyPr/>
          <a:lstStyle/>
          <a:p>
            <a:fld id="{78CA9968-E0DB-4C71-B31C-A8630B0E7DAC}" type="slidenum">
              <a:rPr lang="el-GR" smtClean="0"/>
              <a:t>‹#›</a:t>
            </a:fld>
            <a:endParaRPr lang="el-GR"/>
          </a:p>
        </p:txBody>
      </p:sp>
    </p:spTree>
    <p:extLst>
      <p:ext uri="{BB962C8B-B14F-4D97-AF65-F5344CB8AC3E}">
        <p14:creationId xmlns:p14="http://schemas.microsoft.com/office/powerpoint/2010/main" val="333893189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301B74A-DA26-3808-48A8-5D27DC56CD09}"/>
              </a:ext>
            </a:extLst>
          </p:cNvPr>
          <p:cNvSpPr>
            <a:spLocks noGrp="1"/>
          </p:cNvSpPr>
          <p:nvPr>
            <p:ph type="title"/>
          </p:nvPr>
        </p:nvSpPr>
        <p:spPr>
          <a:xfrm>
            <a:off x="839788" y="365125"/>
            <a:ext cx="10515600" cy="1325563"/>
          </a:xfrm>
        </p:spPr>
        <p:txBody>
          <a:body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8029ACDA-9821-2D57-2E29-8AEC94AEB4D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4" name="Θέση περιεχομένου 3">
            <a:extLst>
              <a:ext uri="{FF2B5EF4-FFF2-40B4-BE49-F238E27FC236}">
                <a16:creationId xmlns:a16="http://schemas.microsoft.com/office/drawing/2014/main" id="{C871A262-8D27-6F2B-8CA6-2A38408F0F9E}"/>
              </a:ext>
            </a:extLst>
          </p:cNvPr>
          <p:cNvSpPr>
            <a:spLocks noGrp="1"/>
          </p:cNvSpPr>
          <p:nvPr>
            <p:ph sz="half" idx="2"/>
          </p:nvPr>
        </p:nvSpPr>
        <p:spPr>
          <a:xfrm>
            <a:off x="839788" y="2505075"/>
            <a:ext cx="5157787" cy="368458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5" name="Θέση κειμένου 4">
            <a:extLst>
              <a:ext uri="{FF2B5EF4-FFF2-40B4-BE49-F238E27FC236}">
                <a16:creationId xmlns:a16="http://schemas.microsoft.com/office/drawing/2014/main" id="{77F6CBEC-D95A-250B-0DE8-E062ADFC22E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6" name="Θέση περιεχομένου 5">
            <a:extLst>
              <a:ext uri="{FF2B5EF4-FFF2-40B4-BE49-F238E27FC236}">
                <a16:creationId xmlns:a16="http://schemas.microsoft.com/office/drawing/2014/main" id="{69F6DBC3-2841-2E9F-DF56-07E30FDFAB12}"/>
              </a:ext>
            </a:extLst>
          </p:cNvPr>
          <p:cNvSpPr>
            <a:spLocks noGrp="1"/>
          </p:cNvSpPr>
          <p:nvPr>
            <p:ph sz="quarter" idx="4"/>
          </p:nvPr>
        </p:nvSpPr>
        <p:spPr>
          <a:xfrm>
            <a:off x="6172200" y="2505075"/>
            <a:ext cx="5183188" cy="368458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7" name="Θέση ημερομηνίας 6">
            <a:extLst>
              <a:ext uri="{FF2B5EF4-FFF2-40B4-BE49-F238E27FC236}">
                <a16:creationId xmlns:a16="http://schemas.microsoft.com/office/drawing/2014/main" id="{F9F30A2A-23D0-1049-0B65-81FB769DCCBC}"/>
              </a:ext>
            </a:extLst>
          </p:cNvPr>
          <p:cNvSpPr>
            <a:spLocks noGrp="1"/>
          </p:cNvSpPr>
          <p:nvPr>
            <p:ph type="dt" sz="half" idx="10"/>
          </p:nvPr>
        </p:nvSpPr>
        <p:spPr/>
        <p:txBody>
          <a:bodyPr/>
          <a:lstStyle/>
          <a:p>
            <a:fld id="{25E6C324-F301-460A-BF28-A6764D26AD03}" type="datetimeFigureOut">
              <a:rPr lang="el-GR" smtClean="0"/>
              <a:t>17/3/2025</a:t>
            </a:fld>
            <a:endParaRPr lang="el-GR"/>
          </a:p>
        </p:txBody>
      </p:sp>
      <p:sp>
        <p:nvSpPr>
          <p:cNvPr id="8" name="Θέση υποσέλιδου 7">
            <a:extLst>
              <a:ext uri="{FF2B5EF4-FFF2-40B4-BE49-F238E27FC236}">
                <a16:creationId xmlns:a16="http://schemas.microsoft.com/office/drawing/2014/main" id="{BBCB10AC-299F-7FC0-0C8E-21DE51185DA5}"/>
              </a:ext>
            </a:extLst>
          </p:cNvPr>
          <p:cNvSpPr>
            <a:spLocks noGrp="1"/>
          </p:cNvSpPr>
          <p:nvPr>
            <p:ph type="ftr" sz="quarter" idx="11"/>
          </p:nvPr>
        </p:nvSpPr>
        <p:spPr/>
        <p:txBody>
          <a:bodyPr/>
          <a:lstStyle/>
          <a:p>
            <a:endParaRPr lang="el-GR"/>
          </a:p>
        </p:txBody>
      </p:sp>
      <p:sp>
        <p:nvSpPr>
          <p:cNvPr id="9" name="Θέση αριθμού διαφάνειας 8">
            <a:extLst>
              <a:ext uri="{FF2B5EF4-FFF2-40B4-BE49-F238E27FC236}">
                <a16:creationId xmlns:a16="http://schemas.microsoft.com/office/drawing/2014/main" id="{C8035AC8-43A6-937E-CA00-ADD8399AB177}"/>
              </a:ext>
            </a:extLst>
          </p:cNvPr>
          <p:cNvSpPr>
            <a:spLocks noGrp="1"/>
          </p:cNvSpPr>
          <p:nvPr>
            <p:ph type="sldNum" sz="quarter" idx="12"/>
          </p:nvPr>
        </p:nvSpPr>
        <p:spPr/>
        <p:txBody>
          <a:bodyPr/>
          <a:lstStyle/>
          <a:p>
            <a:fld id="{78CA9968-E0DB-4C71-B31C-A8630B0E7DAC}" type="slidenum">
              <a:rPr lang="el-GR" smtClean="0"/>
              <a:t>‹#›</a:t>
            </a:fld>
            <a:endParaRPr lang="el-GR"/>
          </a:p>
        </p:txBody>
      </p:sp>
    </p:spTree>
    <p:extLst>
      <p:ext uri="{BB962C8B-B14F-4D97-AF65-F5344CB8AC3E}">
        <p14:creationId xmlns:p14="http://schemas.microsoft.com/office/powerpoint/2010/main" val="278424148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88EE77F-4333-24A0-186A-239AF10F6DA1}"/>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ημερομηνίας 2">
            <a:extLst>
              <a:ext uri="{FF2B5EF4-FFF2-40B4-BE49-F238E27FC236}">
                <a16:creationId xmlns:a16="http://schemas.microsoft.com/office/drawing/2014/main" id="{5D73EE90-DEE2-51C0-FAE0-C7C215AB1564}"/>
              </a:ext>
            </a:extLst>
          </p:cNvPr>
          <p:cNvSpPr>
            <a:spLocks noGrp="1"/>
          </p:cNvSpPr>
          <p:nvPr>
            <p:ph type="dt" sz="half" idx="10"/>
          </p:nvPr>
        </p:nvSpPr>
        <p:spPr/>
        <p:txBody>
          <a:bodyPr/>
          <a:lstStyle/>
          <a:p>
            <a:fld id="{25E6C324-F301-460A-BF28-A6764D26AD03}" type="datetimeFigureOut">
              <a:rPr lang="el-GR" smtClean="0"/>
              <a:t>17/3/2025</a:t>
            </a:fld>
            <a:endParaRPr lang="el-GR"/>
          </a:p>
        </p:txBody>
      </p:sp>
      <p:sp>
        <p:nvSpPr>
          <p:cNvPr id="4" name="Θέση υποσέλιδου 3">
            <a:extLst>
              <a:ext uri="{FF2B5EF4-FFF2-40B4-BE49-F238E27FC236}">
                <a16:creationId xmlns:a16="http://schemas.microsoft.com/office/drawing/2014/main" id="{9FFEF9D8-5726-353A-0914-7EAEB754A5FD}"/>
              </a:ext>
            </a:extLst>
          </p:cNvPr>
          <p:cNvSpPr>
            <a:spLocks noGrp="1"/>
          </p:cNvSpPr>
          <p:nvPr>
            <p:ph type="ftr" sz="quarter" idx="11"/>
          </p:nvPr>
        </p:nvSpPr>
        <p:spPr/>
        <p:txBody>
          <a:bodyPr/>
          <a:lstStyle/>
          <a:p>
            <a:endParaRPr lang="el-GR"/>
          </a:p>
        </p:txBody>
      </p:sp>
      <p:sp>
        <p:nvSpPr>
          <p:cNvPr id="5" name="Θέση αριθμού διαφάνειας 4">
            <a:extLst>
              <a:ext uri="{FF2B5EF4-FFF2-40B4-BE49-F238E27FC236}">
                <a16:creationId xmlns:a16="http://schemas.microsoft.com/office/drawing/2014/main" id="{A849C27F-3FD8-0825-36A9-F28AD704BC76}"/>
              </a:ext>
            </a:extLst>
          </p:cNvPr>
          <p:cNvSpPr>
            <a:spLocks noGrp="1"/>
          </p:cNvSpPr>
          <p:nvPr>
            <p:ph type="sldNum" sz="quarter" idx="12"/>
          </p:nvPr>
        </p:nvSpPr>
        <p:spPr/>
        <p:txBody>
          <a:bodyPr/>
          <a:lstStyle/>
          <a:p>
            <a:fld id="{78CA9968-E0DB-4C71-B31C-A8630B0E7DAC}" type="slidenum">
              <a:rPr lang="el-GR" smtClean="0"/>
              <a:t>‹#›</a:t>
            </a:fld>
            <a:endParaRPr lang="el-GR"/>
          </a:p>
        </p:txBody>
      </p:sp>
    </p:spTree>
    <p:extLst>
      <p:ext uri="{BB962C8B-B14F-4D97-AF65-F5344CB8AC3E}">
        <p14:creationId xmlns:p14="http://schemas.microsoft.com/office/powerpoint/2010/main" val="22736685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2" name="Θέση ημερομηνίας 1">
            <a:extLst>
              <a:ext uri="{FF2B5EF4-FFF2-40B4-BE49-F238E27FC236}">
                <a16:creationId xmlns:a16="http://schemas.microsoft.com/office/drawing/2014/main" id="{7B97496B-4089-74F2-BA38-47C2BD8B6B2D}"/>
              </a:ext>
            </a:extLst>
          </p:cNvPr>
          <p:cNvSpPr>
            <a:spLocks noGrp="1"/>
          </p:cNvSpPr>
          <p:nvPr>
            <p:ph type="dt" sz="half" idx="10"/>
          </p:nvPr>
        </p:nvSpPr>
        <p:spPr/>
        <p:txBody>
          <a:bodyPr/>
          <a:lstStyle/>
          <a:p>
            <a:fld id="{25E6C324-F301-460A-BF28-A6764D26AD03}" type="datetimeFigureOut">
              <a:rPr lang="el-GR" smtClean="0"/>
              <a:t>17/3/2025</a:t>
            </a:fld>
            <a:endParaRPr lang="el-GR"/>
          </a:p>
        </p:txBody>
      </p:sp>
      <p:sp>
        <p:nvSpPr>
          <p:cNvPr id="3" name="Θέση υποσέλιδου 2">
            <a:extLst>
              <a:ext uri="{FF2B5EF4-FFF2-40B4-BE49-F238E27FC236}">
                <a16:creationId xmlns:a16="http://schemas.microsoft.com/office/drawing/2014/main" id="{149A2389-E6B3-5CC6-D1DA-D0E3E5D213AB}"/>
              </a:ext>
            </a:extLst>
          </p:cNvPr>
          <p:cNvSpPr>
            <a:spLocks noGrp="1"/>
          </p:cNvSpPr>
          <p:nvPr>
            <p:ph type="ftr" sz="quarter" idx="11"/>
          </p:nvPr>
        </p:nvSpPr>
        <p:spPr/>
        <p:txBody>
          <a:bodyPr/>
          <a:lstStyle/>
          <a:p>
            <a:endParaRPr lang="el-GR"/>
          </a:p>
        </p:txBody>
      </p:sp>
      <p:sp>
        <p:nvSpPr>
          <p:cNvPr id="4" name="Θέση αριθμού διαφάνειας 3">
            <a:extLst>
              <a:ext uri="{FF2B5EF4-FFF2-40B4-BE49-F238E27FC236}">
                <a16:creationId xmlns:a16="http://schemas.microsoft.com/office/drawing/2014/main" id="{9F4C85CD-5452-D0A2-A1C1-BDF6E6F99424}"/>
              </a:ext>
            </a:extLst>
          </p:cNvPr>
          <p:cNvSpPr>
            <a:spLocks noGrp="1"/>
          </p:cNvSpPr>
          <p:nvPr>
            <p:ph type="sldNum" sz="quarter" idx="12"/>
          </p:nvPr>
        </p:nvSpPr>
        <p:spPr/>
        <p:txBody>
          <a:bodyPr/>
          <a:lstStyle/>
          <a:p>
            <a:fld id="{78CA9968-E0DB-4C71-B31C-A8630B0E7DAC}" type="slidenum">
              <a:rPr lang="el-GR" smtClean="0"/>
              <a:t>‹#›</a:t>
            </a:fld>
            <a:endParaRPr lang="el-GR"/>
          </a:p>
        </p:txBody>
      </p:sp>
    </p:spTree>
    <p:extLst>
      <p:ext uri="{BB962C8B-B14F-4D97-AF65-F5344CB8AC3E}">
        <p14:creationId xmlns:p14="http://schemas.microsoft.com/office/powerpoint/2010/main" val="9240542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1CBADF7-DD01-28D5-A38E-5051176A7247}"/>
              </a:ext>
            </a:extLst>
          </p:cNvPr>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50EE4F0E-C8EF-B507-36C5-5711B7F9364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κειμένου 3">
            <a:extLst>
              <a:ext uri="{FF2B5EF4-FFF2-40B4-BE49-F238E27FC236}">
                <a16:creationId xmlns:a16="http://schemas.microsoft.com/office/drawing/2014/main" id="{A431D861-415C-03A1-8D38-4FA5D9AF366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Θέση ημερομηνίας 4">
            <a:extLst>
              <a:ext uri="{FF2B5EF4-FFF2-40B4-BE49-F238E27FC236}">
                <a16:creationId xmlns:a16="http://schemas.microsoft.com/office/drawing/2014/main" id="{314D1C33-9A28-3ADD-9D77-F597B048148D}"/>
              </a:ext>
            </a:extLst>
          </p:cNvPr>
          <p:cNvSpPr>
            <a:spLocks noGrp="1"/>
          </p:cNvSpPr>
          <p:nvPr>
            <p:ph type="dt" sz="half" idx="10"/>
          </p:nvPr>
        </p:nvSpPr>
        <p:spPr/>
        <p:txBody>
          <a:bodyPr/>
          <a:lstStyle/>
          <a:p>
            <a:fld id="{25E6C324-F301-460A-BF28-A6764D26AD03}" type="datetimeFigureOut">
              <a:rPr lang="el-GR" smtClean="0"/>
              <a:t>17/3/2025</a:t>
            </a:fld>
            <a:endParaRPr lang="el-GR"/>
          </a:p>
        </p:txBody>
      </p:sp>
      <p:sp>
        <p:nvSpPr>
          <p:cNvPr id="6" name="Θέση υποσέλιδου 5">
            <a:extLst>
              <a:ext uri="{FF2B5EF4-FFF2-40B4-BE49-F238E27FC236}">
                <a16:creationId xmlns:a16="http://schemas.microsoft.com/office/drawing/2014/main" id="{FFC57037-6D79-529D-4352-8D6CACE9A02B}"/>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7A2BBF15-5670-30D8-39B9-4A3E72D2F12A}"/>
              </a:ext>
            </a:extLst>
          </p:cNvPr>
          <p:cNvSpPr>
            <a:spLocks noGrp="1"/>
          </p:cNvSpPr>
          <p:nvPr>
            <p:ph type="sldNum" sz="quarter" idx="12"/>
          </p:nvPr>
        </p:nvSpPr>
        <p:spPr/>
        <p:txBody>
          <a:bodyPr/>
          <a:lstStyle/>
          <a:p>
            <a:fld id="{78CA9968-E0DB-4C71-B31C-A8630B0E7DAC}" type="slidenum">
              <a:rPr lang="el-GR" smtClean="0"/>
              <a:t>‹#›</a:t>
            </a:fld>
            <a:endParaRPr lang="el-GR"/>
          </a:p>
        </p:txBody>
      </p:sp>
    </p:spTree>
    <p:extLst>
      <p:ext uri="{BB962C8B-B14F-4D97-AF65-F5344CB8AC3E}">
        <p14:creationId xmlns:p14="http://schemas.microsoft.com/office/powerpoint/2010/main" val="34712200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6624EC75-6CB2-1710-8483-EC72F16C894A}"/>
              </a:ext>
            </a:extLst>
          </p:cNvPr>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p>
        </p:txBody>
      </p:sp>
      <p:sp>
        <p:nvSpPr>
          <p:cNvPr id="3" name="Θέση εικόνας 2">
            <a:extLst>
              <a:ext uri="{FF2B5EF4-FFF2-40B4-BE49-F238E27FC236}">
                <a16:creationId xmlns:a16="http://schemas.microsoft.com/office/drawing/2014/main" id="{D35B5262-8581-F5F1-B1ED-CA095EA08EC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Θέση κειμένου 3">
            <a:extLst>
              <a:ext uri="{FF2B5EF4-FFF2-40B4-BE49-F238E27FC236}">
                <a16:creationId xmlns:a16="http://schemas.microsoft.com/office/drawing/2014/main" id="{926550C7-BC9B-808E-2480-F70FF4753E8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Θέση ημερομηνίας 4">
            <a:extLst>
              <a:ext uri="{FF2B5EF4-FFF2-40B4-BE49-F238E27FC236}">
                <a16:creationId xmlns:a16="http://schemas.microsoft.com/office/drawing/2014/main" id="{E8044520-8D8E-1DB6-B1C1-79722012765C}"/>
              </a:ext>
            </a:extLst>
          </p:cNvPr>
          <p:cNvSpPr>
            <a:spLocks noGrp="1"/>
          </p:cNvSpPr>
          <p:nvPr>
            <p:ph type="dt" sz="half" idx="10"/>
          </p:nvPr>
        </p:nvSpPr>
        <p:spPr/>
        <p:txBody>
          <a:bodyPr/>
          <a:lstStyle/>
          <a:p>
            <a:fld id="{25E6C324-F301-460A-BF28-A6764D26AD03}" type="datetimeFigureOut">
              <a:rPr lang="el-GR" smtClean="0"/>
              <a:t>17/3/2025</a:t>
            </a:fld>
            <a:endParaRPr lang="el-GR"/>
          </a:p>
        </p:txBody>
      </p:sp>
      <p:sp>
        <p:nvSpPr>
          <p:cNvPr id="6" name="Θέση υποσέλιδου 5">
            <a:extLst>
              <a:ext uri="{FF2B5EF4-FFF2-40B4-BE49-F238E27FC236}">
                <a16:creationId xmlns:a16="http://schemas.microsoft.com/office/drawing/2014/main" id="{6793C5CF-36B9-FAE5-5B86-01B942CFBD53}"/>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D7A1B54B-B330-4231-53A4-757930DAFC42}"/>
              </a:ext>
            </a:extLst>
          </p:cNvPr>
          <p:cNvSpPr>
            <a:spLocks noGrp="1"/>
          </p:cNvSpPr>
          <p:nvPr>
            <p:ph type="sldNum" sz="quarter" idx="12"/>
          </p:nvPr>
        </p:nvSpPr>
        <p:spPr/>
        <p:txBody>
          <a:bodyPr/>
          <a:lstStyle/>
          <a:p>
            <a:fld id="{78CA9968-E0DB-4C71-B31C-A8630B0E7DAC}" type="slidenum">
              <a:rPr lang="el-GR" smtClean="0"/>
              <a:t>‹#›</a:t>
            </a:fld>
            <a:endParaRPr lang="el-GR"/>
          </a:p>
        </p:txBody>
      </p:sp>
    </p:spTree>
    <p:extLst>
      <p:ext uri="{BB962C8B-B14F-4D97-AF65-F5344CB8AC3E}">
        <p14:creationId xmlns:p14="http://schemas.microsoft.com/office/powerpoint/2010/main" val="79746944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a:extLst>
              <a:ext uri="{FF2B5EF4-FFF2-40B4-BE49-F238E27FC236}">
                <a16:creationId xmlns:a16="http://schemas.microsoft.com/office/drawing/2014/main" id="{83517CC7-DCC8-1E83-5EA4-7E466F45EF3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E1775EFB-E5EF-C5FB-5AFA-27D48CCDF69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0E638ED9-80D7-D0D2-BE1B-F317E2BEBD8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25E6C324-F301-460A-BF28-A6764D26AD03}" type="datetimeFigureOut">
              <a:rPr lang="el-GR" smtClean="0"/>
              <a:t>17/3/2025</a:t>
            </a:fld>
            <a:endParaRPr lang="el-GR"/>
          </a:p>
        </p:txBody>
      </p:sp>
      <p:sp>
        <p:nvSpPr>
          <p:cNvPr id="5" name="Θέση υποσέλιδου 4">
            <a:extLst>
              <a:ext uri="{FF2B5EF4-FFF2-40B4-BE49-F238E27FC236}">
                <a16:creationId xmlns:a16="http://schemas.microsoft.com/office/drawing/2014/main" id="{67A04454-691A-B7CF-BD0F-7053E84FFBE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l-GR"/>
          </a:p>
        </p:txBody>
      </p:sp>
      <p:sp>
        <p:nvSpPr>
          <p:cNvPr id="6" name="Θέση αριθμού διαφάνειας 5">
            <a:extLst>
              <a:ext uri="{FF2B5EF4-FFF2-40B4-BE49-F238E27FC236}">
                <a16:creationId xmlns:a16="http://schemas.microsoft.com/office/drawing/2014/main" id="{396562C8-D8F1-E2C7-EE4A-6F5A410B954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78CA9968-E0DB-4C71-B31C-A8630B0E7DAC}" type="slidenum">
              <a:rPr lang="el-GR" smtClean="0"/>
              <a:t>‹#›</a:t>
            </a:fld>
            <a:endParaRPr lang="el-GR"/>
          </a:p>
        </p:txBody>
      </p:sp>
    </p:spTree>
    <p:extLst>
      <p:ext uri="{BB962C8B-B14F-4D97-AF65-F5344CB8AC3E}">
        <p14:creationId xmlns:p14="http://schemas.microsoft.com/office/powerpoint/2010/main" val="62987079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DAD62FB-6EF0-C031-ECAD-88CD8E3B2C34}"/>
              </a:ext>
            </a:extLst>
          </p:cNvPr>
          <p:cNvSpPr>
            <a:spLocks noGrp="1"/>
          </p:cNvSpPr>
          <p:nvPr>
            <p:ph type="title"/>
          </p:nvPr>
        </p:nvSpPr>
        <p:spPr/>
        <p:txBody>
          <a:bodyPr/>
          <a:lstStyle/>
          <a:p>
            <a:r>
              <a:rPr lang="el-GR" dirty="0"/>
              <a:t>Βενετσιάνικα</a:t>
            </a:r>
          </a:p>
        </p:txBody>
      </p:sp>
      <p:sp>
        <p:nvSpPr>
          <p:cNvPr id="3" name="Θέση περιεχομένου 2">
            <a:extLst>
              <a:ext uri="{FF2B5EF4-FFF2-40B4-BE49-F238E27FC236}">
                <a16:creationId xmlns:a16="http://schemas.microsoft.com/office/drawing/2014/main" id="{E0EC5BF4-2CC5-795C-8DCA-A60281B14784}"/>
              </a:ext>
            </a:extLst>
          </p:cNvPr>
          <p:cNvSpPr>
            <a:spLocks noGrp="1"/>
          </p:cNvSpPr>
          <p:nvPr>
            <p:ph idx="1"/>
          </p:nvPr>
        </p:nvSpPr>
        <p:spPr/>
        <p:txBody>
          <a:bodyPr/>
          <a:lstStyle/>
          <a:p>
            <a:r>
              <a:rPr lang="el-GR" sz="1800" kern="100" dirty="0">
                <a:effectLst/>
                <a:latin typeface="Calibri" panose="020F0502020204030204" pitchFamily="34" charset="0"/>
                <a:ea typeface="Calibri" panose="020F0502020204030204" pitchFamily="34" charset="0"/>
                <a:cs typeface="Times New Roman" panose="02020603050405020304" pitchFamily="18" charset="0"/>
              </a:rPr>
              <a:t>Πρόκειται για τοπωνύμια που εμφανίστηκαν στον ελλαδικό χώρο μετά το 1204 κατά την περίοδο της </a:t>
            </a:r>
            <a:r>
              <a:rPr lang="el-GR" sz="1800" kern="100" dirty="0" err="1">
                <a:effectLst/>
                <a:latin typeface="Calibri" panose="020F0502020204030204" pitchFamily="34" charset="0"/>
                <a:ea typeface="Calibri" panose="020F0502020204030204" pitchFamily="34" charset="0"/>
                <a:cs typeface="Times New Roman" panose="02020603050405020304" pitchFamily="18" charset="0"/>
              </a:rPr>
              <a:t>βενετοκρατίας</a:t>
            </a:r>
            <a:r>
              <a:rPr lang="el-GR" sz="1800" kern="100" dirty="0">
                <a:effectLst/>
                <a:latin typeface="Calibri" panose="020F0502020204030204" pitchFamily="34" charset="0"/>
                <a:ea typeface="Calibri" panose="020F0502020204030204" pitchFamily="34" charset="0"/>
                <a:cs typeface="Times New Roman" panose="02020603050405020304" pitchFamily="18" charset="0"/>
              </a:rPr>
              <a:t> και είναι αποτέλεσμα όχι μόνον της κατάκτησης ελληνικών εδαφών εκ μέρους ηγεμόνων της Δύσης αλλά και των έντονων εμπορικών και πολιτιστικών επαφών ανάμεσα στην Ανατολή και τη Δύση την περίοδο αυτή. Η γλωσσική επίδραση είναι εντονότερη σε περιπτώσεις ελληνικών περιοχών που γνώρισαν μονιμότερα την ξένη κατάκτηση, πβ. Ιόνια Νησιά, Δωδεκάνησα κλπ. Η κατηγορία των τοπωνυμίων αυτών εμφανίζεται συνήθως σε νησιωτικές περιοχές ή παράλια. Προέρχονται κυρίως από τη βενετσιάνικη διάλεκτο αλλά σε μικρότερο βαθμό και από τις λοιπές ιταλικές διαλέκτους. Τα ελληνικά τοπωνύμια της κατηγορίας αυτής βασίζονται σε: </a:t>
            </a:r>
          </a:p>
          <a:p>
            <a:endParaRPr lang="el-GR" dirty="0"/>
          </a:p>
        </p:txBody>
      </p:sp>
    </p:spTree>
    <p:extLst>
      <p:ext uri="{BB962C8B-B14F-4D97-AF65-F5344CB8AC3E}">
        <p14:creationId xmlns:p14="http://schemas.microsoft.com/office/powerpoint/2010/main" val="213759752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78E82BD-6044-3213-7333-383CFEB9E0BC}"/>
            </a:ext>
          </a:extLst>
        </p:cNvPr>
        <p:cNvGrpSpPr/>
        <p:nvPr/>
      </p:nvGrpSpPr>
      <p:grpSpPr>
        <a:xfrm>
          <a:off x="0" y="0"/>
          <a:ext cx="0" cy="0"/>
          <a:chOff x="0" y="0"/>
          <a:chExt cx="0" cy="0"/>
        </a:xfrm>
      </p:grpSpPr>
      <p:sp>
        <p:nvSpPr>
          <p:cNvPr id="2" name="Τίτλος 1">
            <a:extLst>
              <a:ext uri="{FF2B5EF4-FFF2-40B4-BE49-F238E27FC236}">
                <a16:creationId xmlns:a16="http://schemas.microsoft.com/office/drawing/2014/main" id="{CCB141C8-64C0-2589-4780-698B5FC9A87D}"/>
              </a:ext>
            </a:extLst>
          </p:cNvPr>
          <p:cNvSpPr>
            <a:spLocks noGrp="1"/>
          </p:cNvSpPr>
          <p:nvPr>
            <p:ph type="title"/>
          </p:nvPr>
        </p:nvSpPr>
        <p:spPr/>
        <p:txBody>
          <a:bodyPr/>
          <a:lstStyle/>
          <a:p>
            <a:endParaRPr lang="el-GR"/>
          </a:p>
        </p:txBody>
      </p:sp>
      <p:sp>
        <p:nvSpPr>
          <p:cNvPr id="3" name="Θέση περιεχομένου 2">
            <a:extLst>
              <a:ext uri="{FF2B5EF4-FFF2-40B4-BE49-F238E27FC236}">
                <a16:creationId xmlns:a16="http://schemas.microsoft.com/office/drawing/2014/main" id="{C94CA118-21C4-4BF8-3E6C-D6B75030FB48}"/>
              </a:ext>
            </a:extLst>
          </p:cNvPr>
          <p:cNvSpPr>
            <a:spLocks noGrp="1"/>
          </p:cNvSpPr>
          <p:nvPr>
            <p:ph idx="1"/>
          </p:nvPr>
        </p:nvSpPr>
        <p:spPr/>
        <p:txBody>
          <a:bodyPr>
            <a:normAutofit lnSpcReduction="10000"/>
          </a:bodyPr>
          <a:lstStyle/>
          <a:p>
            <a:r>
              <a:rPr lang="el-GR" sz="1800" dirty="0">
                <a:effectLst/>
                <a:latin typeface="Calibri" panose="020F0502020204030204" pitchFamily="34" charset="0"/>
                <a:ea typeface="Calibri" panose="020F0502020204030204" pitchFamily="34" charset="0"/>
                <a:cs typeface="Times New Roman" panose="02020603050405020304" pitchFamily="18" charset="0"/>
              </a:rPr>
              <a:t>γ) Ελληνικά επώνυμα από αντίστοιχα βενετσιάνικα/ιταλικά:</a:t>
            </a:r>
          </a:p>
          <a:p>
            <a:r>
              <a:rPr lang="el-GR" sz="1800" dirty="0">
                <a:effectLst/>
                <a:latin typeface="Calibri" panose="020F0502020204030204" pitchFamily="34" charset="0"/>
                <a:ea typeface="Calibri" panose="020F0502020204030204" pitchFamily="34" charset="0"/>
                <a:cs typeface="Times New Roman" panose="02020603050405020304" pitchFamily="18" charset="0"/>
              </a:rPr>
              <a:t> </a:t>
            </a:r>
            <a:r>
              <a:rPr lang="el-GR" sz="1800" dirty="0" err="1">
                <a:effectLst/>
                <a:latin typeface="Calibri" panose="020F0502020204030204" pitchFamily="34" charset="0"/>
                <a:ea typeface="Calibri" panose="020F0502020204030204" pitchFamily="34" charset="0"/>
                <a:cs typeface="Times New Roman" panose="02020603050405020304" pitchFamily="18" charset="0"/>
              </a:rPr>
              <a:t>Νευς</a:t>
            </a:r>
            <a:r>
              <a:rPr lang="el-GR" sz="1800" dirty="0">
                <a:effectLst/>
                <a:latin typeface="Calibri" panose="020F0502020204030204" pitchFamily="34" charset="0"/>
                <a:ea typeface="Calibri" panose="020F0502020204030204" pitchFamily="34" charset="0"/>
                <a:cs typeface="Times New Roman" panose="02020603050405020304" pitchFamily="18" charset="0"/>
              </a:rPr>
              <a:t> </a:t>
            </a:r>
            <a:r>
              <a:rPr lang="el-GR" sz="1800" dirty="0" err="1">
                <a:effectLst/>
                <a:latin typeface="Calibri" panose="020F0502020204030204" pitchFamily="34" charset="0"/>
                <a:ea typeface="Calibri" panose="020F0502020204030204" pitchFamily="34" charset="0"/>
                <a:cs typeface="Times New Roman" panose="02020603050405020304" pitchFamily="18" charset="0"/>
              </a:rPr>
              <a:t>Αμάρι</a:t>
            </a:r>
            <a:r>
              <a:rPr lang="el-GR" sz="1800" dirty="0">
                <a:effectLst/>
                <a:latin typeface="Calibri" panose="020F0502020204030204" pitchFamily="34" charset="0"/>
                <a:ea typeface="Calibri" panose="020F0502020204030204" pitchFamily="34" charset="0"/>
                <a:cs typeface="Times New Roman" panose="02020603050405020304" pitchFamily="18" charset="0"/>
              </a:rPr>
              <a:t> (χωριό Κρήτης), </a:t>
            </a:r>
            <a:r>
              <a:rPr lang="el-GR" sz="1800" dirty="0" err="1">
                <a:effectLst/>
                <a:latin typeface="Calibri" panose="020F0502020204030204" pitchFamily="34" charset="0"/>
                <a:ea typeface="Calibri" panose="020F0502020204030204" pitchFamily="34" charset="0"/>
                <a:cs typeface="Times New Roman" panose="02020603050405020304" pitchFamily="18" charset="0"/>
              </a:rPr>
              <a:t>Αμάρι</a:t>
            </a:r>
            <a:r>
              <a:rPr lang="el-GR" sz="1800" dirty="0">
                <a:effectLst/>
                <a:latin typeface="Calibri" panose="020F0502020204030204" pitchFamily="34" charset="0"/>
                <a:ea typeface="Calibri" panose="020F0502020204030204" pitchFamily="34" charset="0"/>
                <a:cs typeface="Times New Roman" panose="02020603050405020304" pitchFamily="18" charset="0"/>
              </a:rPr>
              <a:t>, το (επαρχία Κρήτης, πβ. και </a:t>
            </a:r>
            <a:r>
              <a:rPr lang="el-GR" sz="1800" dirty="0" err="1">
                <a:effectLst/>
                <a:latin typeface="Calibri" panose="020F0502020204030204" pitchFamily="34" charset="0"/>
                <a:ea typeface="Calibri" panose="020F0502020204030204" pitchFamily="34" charset="0"/>
                <a:cs typeface="Times New Roman" panose="02020603050405020304" pitchFamily="18" charset="0"/>
              </a:rPr>
              <a:t>Αμαριανά</a:t>
            </a:r>
            <a:r>
              <a:rPr lang="el-GR" sz="1800" dirty="0">
                <a:effectLst/>
                <a:latin typeface="Calibri" panose="020F0502020204030204" pitchFamily="34" charset="0"/>
                <a:ea typeface="Calibri" panose="020F0502020204030204" pitchFamily="34" charset="0"/>
                <a:cs typeface="Times New Roman" panose="02020603050405020304" pitchFamily="18" charset="0"/>
              </a:rPr>
              <a:t>, τα: χωριό Κρήτης, </a:t>
            </a:r>
            <a:r>
              <a:rPr lang="el-GR" sz="1800" dirty="0" err="1">
                <a:effectLst/>
                <a:latin typeface="Calibri" panose="020F0502020204030204" pitchFamily="34" charset="0"/>
                <a:ea typeface="Calibri" panose="020F0502020204030204" pitchFamily="34" charset="0"/>
                <a:cs typeface="Times New Roman" panose="02020603050405020304" pitchFamily="18" charset="0"/>
              </a:rPr>
              <a:t>Αμαργιανό</a:t>
            </a:r>
            <a:r>
              <a:rPr lang="el-GR" sz="1800" dirty="0">
                <a:effectLst/>
                <a:latin typeface="Calibri" panose="020F0502020204030204" pitchFamily="34" charset="0"/>
                <a:ea typeface="Calibri" panose="020F0502020204030204" pitchFamily="34" charset="0"/>
                <a:cs typeface="Times New Roman" panose="02020603050405020304" pitchFamily="18" charset="0"/>
              </a:rPr>
              <a:t>, το: χωριό </a:t>
            </a:r>
            <a:r>
              <a:rPr lang="el-GR" sz="1800" dirty="0" err="1">
                <a:effectLst/>
                <a:latin typeface="Calibri" panose="020F0502020204030204" pitchFamily="34" charset="0"/>
                <a:ea typeface="Calibri" panose="020F0502020204030204" pitchFamily="34" charset="0"/>
                <a:cs typeface="Times New Roman" panose="02020603050405020304" pitchFamily="18" charset="0"/>
              </a:rPr>
              <a:t>Αργολιδοκορινθίας</a:t>
            </a:r>
            <a:r>
              <a:rPr lang="el-GR" sz="1800" dirty="0">
                <a:effectLst/>
                <a:latin typeface="Calibri" panose="020F0502020204030204" pitchFamily="34" charset="0"/>
                <a:ea typeface="Calibri" panose="020F0502020204030204" pitchFamily="34" charset="0"/>
                <a:cs typeface="Times New Roman" panose="02020603050405020304" pitchFamily="18" charset="0"/>
              </a:rPr>
              <a:t>) &lt; παλιότερο χωριό </a:t>
            </a:r>
            <a:r>
              <a:rPr lang="el-GR" sz="1800" dirty="0" err="1">
                <a:effectLst/>
                <a:latin typeface="Calibri" panose="020F0502020204030204" pitchFamily="34" charset="0"/>
                <a:ea typeface="Calibri" panose="020F0502020204030204" pitchFamily="34" charset="0"/>
                <a:cs typeface="Times New Roman" panose="02020603050405020304" pitchFamily="18" charset="0"/>
              </a:rPr>
              <a:t>Αμάρι</a:t>
            </a:r>
            <a:r>
              <a:rPr lang="el-GR" sz="1800" dirty="0">
                <a:effectLst/>
                <a:latin typeface="Calibri" panose="020F0502020204030204" pitchFamily="34" charset="0"/>
                <a:ea typeface="Calibri" panose="020F0502020204030204" pitchFamily="34" charset="0"/>
                <a:cs typeface="Times New Roman" panose="02020603050405020304" pitchFamily="18" charset="0"/>
              </a:rPr>
              <a:t> &lt; επών. </a:t>
            </a:r>
            <a:r>
              <a:rPr lang="el-GR" sz="1800" dirty="0" err="1">
                <a:effectLst/>
                <a:latin typeface="Calibri" panose="020F0502020204030204" pitchFamily="34" charset="0"/>
                <a:ea typeface="Calibri" panose="020F0502020204030204" pitchFamily="34" charset="0"/>
                <a:cs typeface="Times New Roman" panose="02020603050405020304" pitchFamily="18" charset="0"/>
              </a:rPr>
              <a:t>Αμάρης</a:t>
            </a:r>
            <a:r>
              <a:rPr lang="el-GR" sz="1800" dirty="0">
                <a:effectLst/>
                <a:latin typeface="Calibri" panose="020F0502020204030204" pitchFamily="34" charset="0"/>
                <a:ea typeface="Calibri" panose="020F0502020204030204" pitchFamily="34" charset="0"/>
                <a:cs typeface="Times New Roman" panose="02020603050405020304" pitchFamily="18" charset="0"/>
              </a:rPr>
              <a:t> &lt; σικελικό </a:t>
            </a:r>
            <a:r>
              <a:rPr lang="el-GR" sz="1800" dirty="0" err="1">
                <a:effectLst/>
                <a:latin typeface="Calibri" panose="020F0502020204030204" pitchFamily="34" charset="0"/>
                <a:ea typeface="Calibri" panose="020F0502020204030204" pitchFamily="34" charset="0"/>
                <a:cs typeface="Times New Roman" panose="02020603050405020304" pitchFamily="18" charset="0"/>
              </a:rPr>
              <a:t>Amari</a:t>
            </a:r>
            <a:r>
              <a:rPr lang="el-GR" sz="1800" dirty="0">
                <a:effectLst/>
                <a:latin typeface="Calibri" panose="020F0502020204030204" pitchFamily="34" charset="0"/>
                <a:ea typeface="Calibri" panose="020F0502020204030204" pitchFamily="34" charset="0"/>
                <a:cs typeface="Times New Roman" panose="02020603050405020304" pitchFamily="18" charset="0"/>
              </a:rPr>
              <a:t>. </a:t>
            </a:r>
            <a:br>
              <a:rPr lang="sq-AL" sz="1800" dirty="0">
                <a:effectLst/>
                <a:latin typeface="Calibri" panose="020F0502020204030204" pitchFamily="34" charset="0"/>
                <a:ea typeface="Calibri" panose="020F0502020204030204" pitchFamily="34" charset="0"/>
                <a:cs typeface="Times New Roman" panose="02020603050405020304" pitchFamily="18" charset="0"/>
              </a:rPr>
            </a:br>
            <a:r>
              <a:rPr lang="el-GR" sz="1800" dirty="0">
                <a:effectLst/>
                <a:latin typeface="Calibri" panose="020F0502020204030204" pitchFamily="34" charset="0"/>
                <a:ea typeface="Calibri" panose="020F0502020204030204" pitchFamily="34" charset="0"/>
                <a:cs typeface="Times New Roman" panose="02020603050405020304" pitchFamily="18" charset="0"/>
              </a:rPr>
              <a:t>Άγιος Ιωάννης ο </a:t>
            </a:r>
            <a:r>
              <a:rPr lang="el-GR" sz="1800" dirty="0" err="1">
                <a:effectLst/>
                <a:latin typeface="Calibri" panose="020F0502020204030204" pitchFamily="34" charset="0"/>
                <a:ea typeface="Calibri" panose="020F0502020204030204" pitchFamily="34" charset="0"/>
                <a:cs typeface="Times New Roman" panose="02020603050405020304" pitchFamily="18" charset="0"/>
              </a:rPr>
              <a:t>Αργέντης</a:t>
            </a:r>
            <a:r>
              <a:rPr lang="el-GR" sz="1800" dirty="0">
                <a:effectLst/>
                <a:latin typeface="Calibri" panose="020F0502020204030204" pitchFamily="34" charset="0"/>
                <a:ea typeface="Calibri" panose="020F0502020204030204" pitchFamily="34" charset="0"/>
                <a:cs typeface="Times New Roman" panose="02020603050405020304" pitchFamily="18" charset="0"/>
              </a:rPr>
              <a:t>, ο (εκκλησία Χίου) &lt; επών. </a:t>
            </a:r>
            <a:r>
              <a:rPr lang="el-GR" sz="1800" dirty="0" err="1">
                <a:effectLst/>
                <a:latin typeface="Calibri" panose="020F0502020204030204" pitchFamily="34" charset="0"/>
                <a:ea typeface="Calibri" panose="020F0502020204030204" pitchFamily="34" charset="0"/>
                <a:cs typeface="Times New Roman" panose="02020603050405020304" pitchFamily="18" charset="0"/>
              </a:rPr>
              <a:t>Αργέντης</a:t>
            </a:r>
            <a:r>
              <a:rPr lang="el-GR" sz="1800" dirty="0">
                <a:effectLst/>
                <a:latin typeface="Calibri" panose="020F0502020204030204" pitchFamily="34" charset="0"/>
                <a:ea typeface="Calibri" panose="020F0502020204030204" pitchFamily="34" charset="0"/>
                <a:cs typeface="Times New Roman" panose="02020603050405020304" pitchFamily="18" charset="0"/>
              </a:rPr>
              <a:t> &lt; </a:t>
            </a:r>
            <a:r>
              <a:rPr lang="el-GR" sz="1800" dirty="0" err="1">
                <a:effectLst/>
                <a:latin typeface="Calibri" panose="020F0502020204030204" pitchFamily="34" charset="0"/>
                <a:ea typeface="Calibri" panose="020F0502020204030204" pitchFamily="34" charset="0"/>
                <a:cs typeface="Times New Roman" panose="02020603050405020304" pitchFamily="18" charset="0"/>
              </a:rPr>
              <a:t>γενοατικό</a:t>
            </a:r>
            <a:r>
              <a:rPr lang="el-GR" sz="1800" dirty="0">
                <a:effectLst/>
                <a:latin typeface="Calibri" panose="020F0502020204030204" pitchFamily="34" charset="0"/>
                <a:ea typeface="Calibri" panose="020F0502020204030204" pitchFamily="34" charset="0"/>
                <a:cs typeface="Times New Roman" panose="02020603050405020304" pitchFamily="18" charset="0"/>
              </a:rPr>
              <a:t> </a:t>
            </a:r>
            <a:r>
              <a:rPr lang="el-GR" sz="1800" dirty="0" err="1">
                <a:effectLst/>
                <a:latin typeface="Calibri" panose="020F0502020204030204" pitchFamily="34" charset="0"/>
                <a:ea typeface="Calibri" panose="020F0502020204030204" pitchFamily="34" charset="0"/>
                <a:cs typeface="Times New Roman" panose="02020603050405020304" pitchFamily="18" charset="0"/>
              </a:rPr>
              <a:t>Argenti</a:t>
            </a:r>
            <a:r>
              <a:rPr lang="el-GR" sz="1800" dirty="0">
                <a:effectLst/>
                <a:latin typeface="Calibri" panose="020F0502020204030204" pitchFamily="34" charset="0"/>
                <a:ea typeface="Calibri" panose="020F0502020204030204" pitchFamily="34" charset="0"/>
                <a:cs typeface="Times New Roman" panose="02020603050405020304" pitchFamily="18" charset="0"/>
              </a:rPr>
              <a:t>. </a:t>
            </a:r>
            <a:br>
              <a:rPr lang="el-GR" sz="1800" dirty="0">
                <a:effectLst/>
                <a:latin typeface="Calibri" panose="020F0502020204030204" pitchFamily="34" charset="0"/>
                <a:ea typeface="Calibri" panose="020F0502020204030204" pitchFamily="34" charset="0"/>
                <a:cs typeface="Times New Roman" panose="02020603050405020304" pitchFamily="18" charset="0"/>
              </a:rPr>
            </a:br>
            <a:r>
              <a:rPr lang="el-GR" sz="1800" dirty="0" err="1">
                <a:effectLst/>
                <a:latin typeface="Calibri" panose="020F0502020204030204" pitchFamily="34" charset="0"/>
                <a:ea typeface="Calibri" panose="020F0502020204030204" pitchFamily="34" charset="0"/>
                <a:cs typeface="Times New Roman" panose="02020603050405020304" pitchFamily="18" charset="0"/>
              </a:rPr>
              <a:t>Δαριβιανά</a:t>
            </a:r>
            <a:r>
              <a:rPr lang="el-GR" sz="1800" dirty="0">
                <a:effectLst/>
                <a:latin typeface="Calibri" panose="020F0502020204030204" pitchFamily="34" charset="0"/>
                <a:ea typeface="Calibri" panose="020F0502020204030204" pitchFamily="34" charset="0"/>
                <a:cs typeface="Times New Roman" panose="02020603050405020304" pitchFamily="18" charset="0"/>
              </a:rPr>
              <a:t>, τα (χωριό Κρήτης) &lt; επών. </a:t>
            </a:r>
            <a:r>
              <a:rPr lang="el-GR" sz="1800" dirty="0" err="1">
                <a:effectLst/>
                <a:latin typeface="Calibri" panose="020F0502020204030204" pitchFamily="34" charset="0"/>
                <a:ea typeface="Calibri" panose="020F0502020204030204" pitchFamily="34" charset="0"/>
                <a:cs typeface="Times New Roman" panose="02020603050405020304" pitchFamily="18" charset="0"/>
              </a:rPr>
              <a:t>Δαρίβας</a:t>
            </a:r>
            <a:r>
              <a:rPr lang="el-GR" sz="1800" dirty="0">
                <a:effectLst/>
                <a:latin typeface="Calibri" panose="020F0502020204030204" pitchFamily="34" charset="0"/>
                <a:ea typeface="Calibri" panose="020F0502020204030204" pitchFamily="34" charset="0"/>
                <a:cs typeface="Times New Roman" panose="02020603050405020304" pitchFamily="18" charset="0"/>
              </a:rPr>
              <a:t> &lt; βεν. </a:t>
            </a:r>
            <a:r>
              <a:rPr lang="el-GR" sz="1800" dirty="0" err="1">
                <a:effectLst/>
                <a:latin typeface="Calibri" panose="020F0502020204030204" pitchFamily="34" charset="0"/>
                <a:ea typeface="Calibri" panose="020F0502020204030204" pitchFamily="34" charset="0"/>
                <a:cs typeface="Times New Roman" panose="02020603050405020304" pitchFamily="18" charset="0"/>
              </a:rPr>
              <a:t>Da</a:t>
            </a:r>
            <a:r>
              <a:rPr lang="el-GR" sz="1800" dirty="0">
                <a:effectLst/>
                <a:latin typeface="Calibri" panose="020F0502020204030204" pitchFamily="34" charset="0"/>
                <a:ea typeface="Calibri" panose="020F0502020204030204" pitchFamily="34" charset="0"/>
                <a:cs typeface="Times New Roman" panose="02020603050405020304" pitchFamily="18" charset="0"/>
              </a:rPr>
              <a:t> </a:t>
            </a:r>
            <a:r>
              <a:rPr lang="el-GR" sz="1800" dirty="0" err="1">
                <a:effectLst/>
                <a:latin typeface="Calibri" panose="020F0502020204030204" pitchFamily="34" charset="0"/>
                <a:ea typeface="Calibri" panose="020F0502020204030204" pitchFamily="34" charset="0"/>
                <a:cs typeface="Times New Roman" panose="02020603050405020304" pitchFamily="18" charset="0"/>
              </a:rPr>
              <a:t>Riva</a:t>
            </a:r>
            <a:r>
              <a:rPr lang="el-GR" sz="1800" dirty="0">
                <a:effectLst/>
                <a:latin typeface="Calibri" panose="020F0502020204030204" pitchFamily="34" charset="0"/>
                <a:ea typeface="Calibri" panose="020F0502020204030204" pitchFamily="34" charset="0"/>
                <a:cs typeface="Times New Roman" panose="02020603050405020304" pitchFamily="18" charset="0"/>
              </a:rPr>
              <a:t>. </a:t>
            </a:r>
            <a:br>
              <a:rPr lang="sq-AL" sz="1800" dirty="0">
                <a:effectLst/>
                <a:latin typeface="Calibri" panose="020F0502020204030204" pitchFamily="34" charset="0"/>
                <a:ea typeface="Calibri" panose="020F0502020204030204" pitchFamily="34" charset="0"/>
                <a:cs typeface="Times New Roman" panose="02020603050405020304" pitchFamily="18" charset="0"/>
              </a:rPr>
            </a:br>
            <a:r>
              <a:rPr lang="el-GR" sz="1800" dirty="0" err="1">
                <a:effectLst/>
                <a:latin typeface="Calibri" panose="020F0502020204030204" pitchFamily="34" charset="0"/>
                <a:ea typeface="Calibri" panose="020F0502020204030204" pitchFamily="34" charset="0"/>
                <a:cs typeface="Times New Roman" panose="02020603050405020304" pitchFamily="18" charset="0"/>
              </a:rPr>
              <a:t>Καρουσάδες</a:t>
            </a:r>
            <a:r>
              <a:rPr lang="el-GR" sz="1800" dirty="0">
                <a:effectLst/>
                <a:latin typeface="Calibri" panose="020F0502020204030204" pitchFamily="34" charset="0"/>
                <a:ea typeface="Calibri" panose="020F0502020204030204" pitchFamily="34" charset="0"/>
                <a:cs typeface="Times New Roman" panose="02020603050405020304" pitchFamily="18" charset="0"/>
              </a:rPr>
              <a:t>, οι (χωριό Κέρκυρας), </a:t>
            </a:r>
            <a:r>
              <a:rPr lang="el-GR" sz="1800" dirty="0" err="1">
                <a:effectLst/>
                <a:latin typeface="Calibri" panose="020F0502020204030204" pitchFamily="34" charset="0"/>
                <a:ea typeface="Calibri" panose="020F0502020204030204" pitchFamily="34" charset="0"/>
                <a:cs typeface="Times New Roman" panose="02020603050405020304" pitchFamily="18" charset="0"/>
              </a:rPr>
              <a:t>Καρουσάτα</a:t>
            </a:r>
            <a:r>
              <a:rPr lang="el-GR" sz="1800" dirty="0">
                <a:effectLst/>
                <a:latin typeface="Calibri" panose="020F0502020204030204" pitchFamily="34" charset="0"/>
                <a:ea typeface="Calibri" panose="020F0502020204030204" pitchFamily="34" charset="0"/>
                <a:cs typeface="Times New Roman" panose="02020603050405020304" pitchFamily="18" charset="0"/>
              </a:rPr>
              <a:t>, τα (χωριό Κεφαλληνίας), </a:t>
            </a:r>
            <a:r>
              <a:rPr lang="el-GR" sz="1800" dirty="0" err="1">
                <a:effectLst/>
                <a:latin typeface="Calibri" panose="020F0502020204030204" pitchFamily="34" charset="0"/>
                <a:ea typeface="Calibri" panose="020F0502020204030204" pitchFamily="34" charset="0"/>
                <a:cs typeface="Times New Roman" panose="02020603050405020304" pitchFamily="18" charset="0"/>
              </a:rPr>
              <a:t>Καρούσι</a:t>
            </a:r>
            <a:r>
              <a:rPr lang="el-GR" sz="1800" dirty="0">
                <a:effectLst/>
                <a:latin typeface="Calibri" panose="020F0502020204030204" pitchFamily="34" charset="0"/>
                <a:ea typeface="Calibri" panose="020F0502020204030204" pitchFamily="34" charset="0"/>
                <a:cs typeface="Times New Roman" panose="02020603050405020304" pitchFamily="18" charset="0"/>
              </a:rPr>
              <a:t>, το (χωριό Αχαΐας), </a:t>
            </a:r>
            <a:r>
              <a:rPr lang="el-GR" sz="1800" dirty="0" err="1">
                <a:effectLst/>
                <a:latin typeface="Calibri" panose="020F0502020204030204" pitchFamily="34" charset="0"/>
                <a:ea typeface="Calibri" panose="020F0502020204030204" pitchFamily="34" charset="0"/>
                <a:cs typeface="Times New Roman" panose="02020603050405020304" pitchFamily="18" charset="0"/>
              </a:rPr>
              <a:t>Καρουζανά</a:t>
            </a:r>
            <a:r>
              <a:rPr lang="el-GR" sz="1800" dirty="0">
                <a:effectLst/>
                <a:latin typeface="Calibri" panose="020F0502020204030204" pitchFamily="34" charset="0"/>
                <a:ea typeface="Calibri" panose="020F0502020204030204" pitchFamily="34" charset="0"/>
                <a:cs typeface="Times New Roman" panose="02020603050405020304" pitchFamily="18" charset="0"/>
              </a:rPr>
              <a:t>, τα (χωριό Κρήτης) &lt; επών. </a:t>
            </a:r>
            <a:r>
              <a:rPr lang="el-GR" sz="1800" dirty="0" err="1">
                <a:effectLst/>
                <a:latin typeface="Calibri" panose="020F0502020204030204" pitchFamily="34" charset="0"/>
                <a:ea typeface="Calibri" panose="020F0502020204030204" pitchFamily="34" charset="0"/>
                <a:cs typeface="Times New Roman" panose="02020603050405020304" pitchFamily="18" charset="0"/>
              </a:rPr>
              <a:t>Καρούσος</a:t>
            </a:r>
            <a:r>
              <a:rPr lang="el-GR" sz="1800" dirty="0">
                <a:effectLst/>
                <a:latin typeface="Calibri" panose="020F0502020204030204" pitchFamily="34" charset="0"/>
                <a:ea typeface="Calibri" panose="020F0502020204030204" pitchFamily="34" charset="0"/>
                <a:cs typeface="Times New Roman" panose="02020603050405020304" pitchFamily="18" charset="0"/>
              </a:rPr>
              <a:t>, Καρούζος &lt; ιταλ. </a:t>
            </a:r>
            <a:r>
              <a:rPr lang="el-GR" sz="1800" dirty="0" err="1">
                <a:effectLst/>
                <a:latin typeface="Calibri" panose="020F0502020204030204" pitchFamily="34" charset="0"/>
                <a:ea typeface="Calibri" panose="020F0502020204030204" pitchFamily="34" charset="0"/>
                <a:cs typeface="Times New Roman" panose="02020603050405020304" pitchFamily="18" charset="0"/>
              </a:rPr>
              <a:t>Caruso</a:t>
            </a:r>
            <a:r>
              <a:rPr lang="el-GR" sz="1800" dirty="0">
                <a:effectLst/>
                <a:latin typeface="Calibri" panose="020F0502020204030204" pitchFamily="34" charset="0"/>
                <a:ea typeface="Calibri" panose="020F0502020204030204" pitchFamily="34" charset="0"/>
                <a:cs typeface="Times New Roman" panose="02020603050405020304" pitchFamily="18" charset="0"/>
              </a:rPr>
              <a:t>, </a:t>
            </a:r>
            <a:r>
              <a:rPr lang="el-GR" sz="1800" dirty="0" err="1">
                <a:effectLst/>
                <a:latin typeface="Calibri" panose="020F0502020204030204" pitchFamily="34" charset="0"/>
                <a:ea typeface="Calibri" panose="020F0502020204030204" pitchFamily="34" charset="0"/>
                <a:cs typeface="Times New Roman" panose="02020603050405020304" pitchFamily="18" charset="0"/>
              </a:rPr>
              <a:t>Carusi</a:t>
            </a:r>
            <a:r>
              <a:rPr lang="el-GR" sz="1800" dirty="0">
                <a:effectLst/>
                <a:latin typeface="Calibri" panose="020F0502020204030204" pitchFamily="34" charset="0"/>
                <a:ea typeface="Calibri" panose="020F0502020204030204" pitchFamily="34" charset="0"/>
                <a:cs typeface="Times New Roman" panose="02020603050405020304" pitchFamily="18" charset="0"/>
              </a:rPr>
              <a:t>. </a:t>
            </a:r>
            <a:br>
              <a:rPr lang="el-GR" sz="1800" dirty="0">
                <a:effectLst/>
                <a:latin typeface="Calibri" panose="020F0502020204030204" pitchFamily="34" charset="0"/>
                <a:ea typeface="Calibri" panose="020F0502020204030204" pitchFamily="34" charset="0"/>
                <a:cs typeface="Times New Roman" panose="02020603050405020304" pitchFamily="18" charset="0"/>
              </a:rPr>
            </a:br>
            <a:r>
              <a:rPr lang="el-GR" sz="1800" dirty="0" err="1">
                <a:effectLst/>
                <a:latin typeface="Calibri" panose="020F0502020204030204" pitchFamily="34" charset="0"/>
                <a:ea typeface="Calibri" panose="020F0502020204030204" pitchFamily="34" charset="0"/>
                <a:cs typeface="Times New Roman" panose="02020603050405020304" pitchFamily="18" charset="0"/>
              </a:rPr>
              <a:t>Μακροτάνταλον</a:t>
            </a:r>
            <a:r>
              <a:rPr lang="el-GR" sz="1800" dirty="0">
                <a:effectLst/>
                <a:latin typeface="Calibri" panose="020F0502020204030204" pitchFamily="34" charset="0"/>
                <a:ea typeface="Calibri" panose="020F0502020204030204" pitchFamily="34" charset="0"/>
                <a:cs typeface="Times New Roman" panose="02020603050405020304" pitchFamily="18" charset="0"/>
              </a:rPr>
              <a:t>, το (χωριό Άνδρου) &lt; βεν. </a:t>
            </a:r>
            <a:r>
              <a:rPr lang="el-GR" sz="1800" dirty="0" err="1">
                <a:effectLst/>
                <a:latin typeface="Calibri" panose="020F0502020204030204" pitchFamily="34" charset="0"/>
                <a:ea typeface="Calibri" panose="020F0502020204030204" pitchFamily="34" charset="0"/>
                <a:cs typeface="Times New Roman" panose="02020603050405020304" pitchFamily="18" charset="0"/>
              </a:rPr>
              <a:t>Marco</a:t>
            </a:r>
            <a:r>
              <a:rPr lang="el-GR" sz="1800" dirty="0">
                <a:effectLst/>
                <a:latin typeface="Calibri" panose="020F0502020204030204" pitchFamily="34" charset="0"/>
                <a:ea typeface="Calibri" panose="020F0502020204030204" pitchFamily="34" charset="0"/>
                <a:cs typeface="Times New Roman" panose="02020603050405020304" pitchFamily="18" charset="0"/>
              </a:rPr>
              <a:t> </a:t>
            </a:r>
            <a:r>
              <a:rPr lang="el-GR" sz="1800" dirty="0" err="1">
                <a:effectLst/>
                <a:latin typeface="Calibri" panose="020F0502020204030204" pitchFamily="34" charset="0"/>
                <a:ea typeface="Calibri" panose="020F0502020204030204" pitchFamily="34" charset="0"/>
                <a:cs typeface="Times New Roman" panose="02020603050405020304" pitchFamily="18" charset="0"/>
              </a:rPr>
              <a:t>Dandolo</a:t>
            </a:r>
            <a:r>
              <a:rPr lang="el-GR" sz="1800" dirty="0">
                <a:effectLst/>
                <a:latin typeface="Calibri" panose="020F0502020204030204" pitchFamily="34" charset="0"/>
                <a:ea typeface="Calibri" panose="020F0502020204030204" pitchFamily="34" charset="0"/>
                <a:cs typeface="Times New Roman" panose="02020603050405020304" pitchFamily="18" charset="0"/>
              </a:rPr>
              <a:t> (πβ. επών. Δάνδολος, Δανδουλάκης). </a:t>
            </a:r>
            <a:br>
              <a:rPr lang="sq-AL" sz="1800" dirty="0">
                <a:effectLst/>
                <a:latin typeface="Calibri" panose="020F0502020204030204" pitchFamily="34" charset="0"/>
                <a:ea typeface="Calibri" panose="020F0502020204030204" pitchFamily="34" charset="0"/>
                <a:cs typeface="Times New Roman" panose="02020603050405020304" pitchFamily="18" charset="0"/>
              </a:rPr>
            </a:br>
            <a:r>
              <a:rPr lang="el-GR" sz="1800" dirty="0" err="1">
                <a:effectLst/>
                <a:latin typeface="Calibri" panose="020F0502020204030204" pitchFamily="34" charset="0"/>
                <a:ea typeface="Calibri" panose="020F0502020204030204" pitchFamily="34" charset="0"/>
                <a:cs typeface="Times New Roman" panose="02020603050405020304" pitchFamily="18" charset="0"/>
              </a:rPr>
              <a:t>Σγαλάδος</a:t>
            </a:r>
            <a:r>
              <a:rPr lang="el-GR" sz="1800" dirty="0">
                <a:effectLst/>
                <a:latin typeface="Calibri" panose="020F0502020204030204" pitchFamily="34" charset="0"/>
                <a:ea typeface="Calibri" panose="020F0502020204030204" pitchFamily="34" charset="0"/>
                <a:cs typeface="Times New Roman" panose="02020603050405020304" pitchFamily="18" charset="0"/>
              </a:rPr>
              <a:t>, ο (χωριό Τήνου) &lt; επών. Σιγάλας (</a:t>
            </a:r>
            <a:r>
              <a:rPr lang="el-GR" sz="1800" dirty="0" err="1">
                <a:effectLst/>
                <a:latin typeface="Calibri" panose="020F0502020204030204" pitchFamily="34" charset="0"/>
                <a:ea typeface="Calibri" panose="020F0502020204030204" pitchFamily="34" charset="0"/>
                <a:cs typeface="Times New Roman" panose="02020603050405020304" pitchFamily="18" charset="0"/>
              </a:rPr>
              <a:t>Τσιγάλας</a:t>
            </a:r>
            <a:r>
              <a:rPr lang="el-GR" sz="1800" dirty="0">
                <a:effectLst/>
                <a:latin typeface="Calibri" panose="020F0502020204030204" pitchFamily="34" charset="0"/>
                <a:ea typeface="Calibri" panose="020F0502020204030204" pitchFamily="34" charset="0"/>
                <a:cs typeface="Times New Roman" panose="02020603050405020304" pitchFamily="18" charset="0"/>
              </a:rPr>
              <a:t>, </a:t>
            </a:r>
            <a:r>
              <a:rPr lang="el-GR" sz="1800" dirty="0" err="1">
                <a:effectLst/>
                <a:latin typeface="Calibri" panose="020F0502020204030204" pitchFamily="34" charset="0"/>
                <a:ea typeface="Calibri" panose="020F0502020204030204" pitchFamily="34" charset="0"/>
                <a:cs typeface="Times New Roman" panose="02020603050405020304" pitchFamily="18" charset="0"/>
              </a:rPr>
              <a:t>Τζιγάλας</a:t>
            </a:r>
            <a:r>
              <a:rPr lang="el-GR" sz="1800" dirty="0">
                <a:effectLst/>
                <a:latin typeface="Calibri" panose="020F0502020204030204" pitchFamily="34" charset="0"/>
                <a:ea typeface="Calibri" panose="020F0502020204030204" pitchFamily="34" charset="0"/>
                <a:cs typeface="Times New Roman" panose="02020603050405020304" pitchFamily="18" charset="0"/>
              </a:rPr>
              <a:t>, </a:t>
            </a:r>
            <a:r>
              <a:rPr lang="el-GR" sz="1800" dirty="0" err="1">
                <a:effectLst/>
                <a:latin typeface="Calibri" panose="020F0502020204030204" pitchFamily="34" charset="0"/>
                <a:ea typeface="Calibri" panose="020F0502020204030204" pitchFamily="34" charset="0"/>
                <a:cs typeface="Times New Roman" panose="02020603050405020304" pitchFamily="18" charset="0"/>
              </a:rPr>
              <a:t>Κιγάλας</a:t>
            </a:r>
            <a:r>
              <a:rPr lang="el-GR" sz="1800" dirty="0">
                <a:effectLst/>
                <a:latin typeface="Calibri" panose="020F0502020204030204" pitchFamily="34" charset="0"/>
                <a:ea typeface="Calibri" panose="020F0502020204030204" pitchFamily="34" charset="0"/>
                <a:cs typeface="Times New Roman" panose="02020603050405020304" pitchFamily="18" charset="0"/>
              </a:rPr>
              <a:t>) &lt; </a:t>
            </a:r>
            <a:r>
              <a:rPr lang="el-GR" sz="1800" dirty="0" err="1">
                <a:effectLst/>
                <a:latin typeface="Calibri" panose="020F0502020204030204" pitchFamily="34" charset="0"/>
                <a:ea typeface="Calibri" panose="020F0502020204030204" pitchFamily="34" charset="0"/>
                <a:cs typeface="Times New Roman" panose="02020603050405020304" pitchFamily="18" charset="0"/>
              </a:rPr>
              <a:t>γενοατ</a:t>
            </a:r>
            <a:r>
              <a:rPr lang="el-GR" sz="1800" dirty="0">
                <a:effectLst/>
                <a:latin typeface="Calibri" panose="020F0502020204030204" pitchFamily="34" charset="0"/>
                <a:ea typeface="Calibri" panose="020F0502020204030204" pitchFamily="34" charset="0"/>
                <a:cs typeface="Times New Roman" panose="02020603050405020304" pitchFamily="18" charset="0"/>
              </a:rPr>
              <a:t>. </a:t>
            </a:r>
            <a:r>
              <a:rPr lang="el-GR" sz="1800" dirty="0" err="1">
                <a:effectLst/>
                <a:latin typeface="Calibri" panose="020F0502020204030204" pitchFamily="34" charset="0"/>
                <a:ea typeface="Calibri" panose="020F0502020204030204" pitchFamily="34" charset="0"/>
                <a:cs typeface="Times New Roman" panose="02020603050405020304" pitchFamily="18" charset="0"/>
              </a:rPr>
              <a:t>Cigala</a:t>
            </a:r>
            <a:r>
              <a:rPr lang="el-GR" sz="1800" dirty="0">
                <a:effectLst/>
                <a:latin typeface="Calibri" panose="020F0502020204030204" pitchFamily="34" charset="0"/>
                <a:ea typeface="Calibri" panose="020F0502020204030204" pitchFamily="34" charset="0"/>
                <a:cs typeface="Times New Roman" panose="02020603050405020304" pitchFamily="18" charset="0"/>
              </a:rPr>
              <a:t>. </a:t>
            </a:r>
            <a:r>
              <a:rPr lang="el-GR" sz="1800" dirty="0" err="1">
                <a:effectLst/>
                <a:latin typeface="Calibri" panose="020F0502020204030204" pitchFamily="34" charset="0"/>
                <a:ea typeface="Calibri" panose="020F0502020204030204" pitchFamily="34" charset="0"/>
                <a:cs typeface="Times New Roman" panose="02020603050405020304" pitchFamily="18" charset="0"/>
              </a:rPr>
              <a:t>Σολωμάτα</a:t>
            </a:r>
            <a:r>
              <a:rPr lang="el-GR" sz="1800" dirty="0">
                <a:effectLst/>
                <a:latin typeface="Calibri" panose="020F0502020204030204" pitchFamily="34" charset="0"/>
                <a:ea typeface="Calibri" panose="020F0502020204030204" pitchFamily="34" charset="0"/>
                <a:cs typeface="Times New Roman" panose="02020603050405020304" pitchFamily="18" charset="0"/>
              </a:rPr>
              <a:t>, τα (χωριό Κεφαλληνίας), </a:t>
            </a:r>
            <a:br>
              <a:rPr lang="el-GR" sz="1800" dirty="0">
                <a:effectLst/>
                <a:latin typeface="Calibri" panose="020F0502020204030204" pitchFamily="34" charset="0"/>
                <a:ea typeface="Calibri" panose="020F0502020204030204" pitchFamily="34" charset="0"/>
                <a:cs typeface="Times New Roman" panose="02020603050405020304" pitchFamily="18" charset="0"/>
              </a:rPr>
            </a:br>
            <a:r>
              <a:rPr lang="el-GR" sz="1800" dirty="0">
                <a:effectLst/>
                <a:latin typeface="Calibri" panose="020F0502020204030204" pitchFamily="34" charset="0"/>
                <a:ea typeface="Calibri" panose="020F0502020204030204" pitchFamily="34" charset="0"/>
                <a:cs typeface="Times New Roman" panose="02020603050405020304" pitchFamily="18" charset="0"/>
              </a:rPr>
              <a:t>Σολωμός, ο (χωριό </a:t>
            </a:r>
            <a:r>
              <a:rPr lang="el-GR" sz="1800" dirty="0" err="1">
                <a:effectLst/>
                <a:latin typeface="Calibri" panose="020F0502020204030204" pitchFamily="34" charset="0"/>
                <a:ea typeface="Calibri" panose="020F0502020204030204" pitchFamily="34" charset="0"/>
                <a:cs typeface="Times New Roman" panose="02020603050405020304" pitchFamily="18" charset="0"/>
              </a:rPr>
              <a:t>Αργολιδοκορινθίας</a:t>
            </a:r>
            <a:r>
              <a:rPr lang="el-GR" sz="1800" dirty="0">
                <a:effectLst/>
                <a:latin typeface="Calibri" panose="020F0502020204030204" pitchFamily="34" charset="0"/>
                <a:ea typeface="Calibri" panose="020F0502020204030204" pitchFamily="34" charset="0"/>
                <a:cs typeface="Times New Roman" panose="02020603050405020304" pitchFamily="18" charset="0"/>
              </a:rPr>
              <a:t>), Σολωμού, του (πηγή στα </a:t>
            </a:r>
            <a:r>
              <a:rPr lang="el-GR" sz="1800" dirty="0" err="1">
                <a:effectLst/>
                <a:latin typeface="Calibri" panose="020F0502020204030204" pitchFamily="34" charset="0"/>
                <a:ea typeface="Calibri" panose="020F0502020204030204" pitchFamily="34" charset="0"/>
                <a:cs typeface="Times New Roman" panose="02020603050405020304" pitchFamily="18" charset="0"/>
              </a:rPr>
              <a:t>Σφακιά</a:t>
            </a:r>
            <a:r>
              <a:rPr lang="el-GR" sz="1800" dirty="0">
                <a:effectLst/>
                <a:latin typeface="Calibri" panose="020F0502020204030204" pitchFamily="34" charset="0"/>
                <a:ea typeface="Calibri" panose="020F0502020204030204" pitchFamily="34" charset="0"/>
                <a:cs typeface="Times New Roman" panose="02020603050405020304" pitchFamily="18" charset="0"/>
              </a:rPr>
              <a:t> Κρήτης) &lt; επών. Σολωμός &lt; βεν. </a:t>
            </a:r>
            <a:r>
              <a:rPr lang="el-GR" sz="1800" dirty="0" err="1">
                <a:effectLst/>
                <a:latin typeface="Calibri" panose="020F0502020204030204" pitchFamily="34" charset="0"/>
                <a:ea typeface="Calibri" panose="020F0502020204030204" pitchFamily="34" charset="0"/>
                <a:cs typeface="Times New Roman" panose="02020603050405020304" pitchFamily="18" charset="0"/>
              </a:rPr>
              <a:t>Salomon</a:t>
            </a:r>
            <a:r>
              <a:rPr lang="el-GR" sz="1800" dirty="0">
                <a:effectLst/>
                <a:latin typeface="Calibri" panose="020F0502020204030204" pitchFamily="34" charset="0"/>
                <a:ea typeface="Calibri" panose="020F0502020204030204" pitchFamily="34" charset="0"/>
                <a:cs typeface="Times New Roman" panose="02020603050405020304" pitchFamily="18" charset="0"/>
              </a:rPr>
              <a:t>. </a:t>
            </a:r>
            <a:br>
              <a:rPr lang="sq-AL" sz="1800" dirty="0">
                <a:effectLst/>
                <a:latin typeface="Calibri" panose="020F0502020204030204" pitchFamily="34" charset="0"/>
                <a:ea typeface="Calibri" panose="020F0502020204030204" pitchFamily="34" charset="0"/>
                <a:cs typeface="Times New Roman" panose="02020603050405020304" pitchFamily="18" charset="0"/>
              </a:rPr>
            </a:br>
            <a:r>
              <a:rPr lang="el-GR" sz="1800" dirty="0" err="1">
                <a:effectLst/>
                <a:latin typeface="Calibri" panose="020F0502020204030204" pitchFamily="34" charset="0"/>
                <a:ea typeface="Calibri" panose="020F0502020204030204" pitchFamily="34" charset="0"/>
                <a:cs typeface="Times New Roman" panose="02020603050405020304" pitchFamily="18" charset="0"/>
              </a:rPr>
              <a:t>Τυπαλδάτα</a:t>
            </a:r>
            <a:r>
              <a:rPr lang="el-GR" sz="1800" dirty="0">
                <a:effectLst/>
                <a:latin typeface="Calibri" panose="020F0502020204030204" pitchFamily="34" charset="0"/>
                <a:ea typeface="Calibri" panose="020F0502020204030204" pitchFamily="34" charset="0"/>
                <a:cs typeface="Times New Roman" panose="02020603050405020304" pitchFamily="18" charset="0"/>
              </a:rPr>
              <a:t>, τα (χωριό Κεφαλληνίας) &lt; επών. </a:t>
            </a:r>
            <a:r>
              <a:rPr lang="el-GR" sz="1800" dirty="0" err="1">
                <a:effectLst/>
                <a:latin typeface="Calibri" panose="020F0502020204030204" pitchFamily="34" charset="0"/>
                <a:ea typeface="Calibri" panose="020F0502020204030204" pitchFamily="34" charset="0"/>
                <a:cs typeface="Times New Roman" panose="02020603050405020304" pitchFamily="18" charset="0"/>
              </a:rPr>
              <a:t>Τοπάλδος</a:t>
            </a:r>
            <a:r>
              <a:rPr lang="el-GR" sz="1800" dirty="0">
                <a:effectLst/>
                <a:latin typeface="Calibri" panose="020F0502020204030204" pitchFamily="34" charset="0"/>
                <a:ea typeface="Calibri" panose="020F0502020204030204" pitchFamily="34" charset="0"/>
                <a:cs typeface="Times New Roman" panose="02020603050405020304" pitchFamily="18" charset="0"/>
              </a:rPr>
              <a:t> &lt; ιταλ. </a:t>
            </a:r>
            <a:r>
              <a:rPr lang="el-GR" sz="1800" dirty="0" err="1">
                <a:effectLst/>
                <a:latin typeface="Calibri" panose="020F0502020204030204" pitchFamily="34" charset="0"/>
                <a:ea typeface="Calibri" panose="020F0502020204030204" pitchFamily="34" charset="0"/>
                <a:cs typeface="Times New Roman" panose="02020603050405020304" pitchFamily="18" charset="0"/>
              </a:rPr>
              <a:t>Tipaldo</a:t>
            </a:r>
            <a:r>
              <a:rPr lang="el-GR" sz="1800" dirty="0">
                <a:effectLst/>
                <a:latin typeface="Calibri" panose="020F0502020204030204" pitchFamily="34" charset="0"/>
                <a:ea typeface="Calibri" panose="020F0502020204030204" pitchFamily="34" charset="0"/>
                <a:cs typeface="Times New Roman" panose="02020603050405020304" pitchFamily="18" charset="0"/>
              </a:rPr>
              <a:t>. </a:t>
            </a:r>
            <a:r>
              <a:rPr lang="el-GR" sz="1800" dirty="0" err="1">
                <a:effectLst/>
                <a:latin typeface="Calibri" panose="020F0502020204030204" pitchFamily="34" charset="0"/>
                <a:ea typeface="Calibri" panose="020F0502020204030204" pitchFamily="34" charset="0"/>
                <a:cs typeface="Times New Roman" panose="02020603050405020304" pitchFamily="18" charset="0"/>
              </a:rPr>
              <a:t>Τωμαδιανά</a:t>
            </a:r>
            <a:r>
              <a:rPr lang="el-GR" sz="1800" dirty="0">
                <a:effectLst/>
                <a:latin typeface="Calibri" panose="020F0502020204030204" pitchFamily="34" charset="0"/>
                <a:ea typeface="Calibri" panose="020F0502020204030204" pitchFamily="34" charset="0"/>
                <a:cs typeface="Times New Roman" panose="02020603050405020304" pitchFamily="18" charset="0"/>
              </a:rPr>
              <a:t>, τα (χωριό Κρήτης), </a:t>
            </a:r>
            <a:r>
              <a:rPr lang="el-GR" sz="1800" dirty="0" err="1">
                <a:effectLst/>
                <a:latin typeface="Calibri" panose="020F0502020204030204" pitchFamily="34" charset="0"/>
                <a:ea typeface="Calibri" panose="020F0502020204030204" pitchFamily="34" charset="0"/>
                <a:cs typeface="Times New Roman" panose="02020603050405020304" pitchFamily="18" charset="0"/>
              </a:rPr>
              <a:t>Θωμαδιανό</a:t>
            </a:r>
            <a:r>
              <a:rPr lang="el-GR" sz="1800" dirty="0">
                <a:effectLst/>
                <a:latin typeface="Calibri" panose="020F0502020204030204" pitchFamily="34" charset="0"/>
                <a:ea typeface="Calibri" panose="020F0502020204030204" pitchFamily="34" charset="0"/>
                <a:cs typeface="Times New Roman" panose="02020603050405020304" pitchFamily="18" charset="0"/>
              </a:rPr>
              <a:t>, το (χωριό Κρήτης) &lt; επών. *</a:t>
            </a:r>
            <a:r>
              <a:rPr lang="el-GR" sz="1800" dirty="0" err="1">
                <a:effectLst/>
                <a:latin typeface="Calibri" panose="020F0502020204030204" pitchFamily="34" charset="0"/>
                <a:ea typeface="Calibri" panose="020F0502020204030204" pitchFamily="34" charset="0"/>
                <a:cs typeface="Times New Roman" panose="02020603050405020304" pitchFamily="18" charset="0"/>
              </a:rPr>
              <a:t>Τωμάδος</a:t>
            </a:r>
            <a:r>
              <a:rPr lang="el-GR" sz="1800" dirty="0">
                <a:effectLst/>
                <a:latin typeface="Calibri" panose="020F0502020204030204" pitchFamily="34" charset="0"/>
                <a:ea typeface="Calibri" panose="020F0502020204030204" pitchFamily="34" charset="0"/>
                <a:cs typeface="Times New Roman" panose="02020603050405020304" pitchFamily="18" charset="0"/>
              </a:rPr>
              <a:t>, *</a:t>
            </a:r>
            <a:r>
              <a:rPr lang="el-GR" sz="1800" dirty="0" err="1">
                <a:effectLst/>
                <a:latin typeface="Calibri" panose="020F0502020204030204" pitchFamily="34" charset="0"/>
                <a:ea typeface="Calibri" panose="020F0502020204030204" pitchFamily="34" charset="0"/>
                <a:cs typeface="Times New Roman" panose="02020603050405020304" pitchFamily="18" charset="0"/>
              </a:rPr>
              <a:t>Θωμάδος</a:t>
            </a:r>
            <a:r>
              <a:rPr lang="el-GR" sz="1800" dirty="0">
                <a:effectLst/>
                <a:latin typeface="Calibri" panose="020F0502020204030204" pitchFamily="34" charset="0"/>
                <a:ea typeface="Calibri" panose="020F0502020204030204" pitchFamily="34" charset="0"/>
                <a:cs typeface="Times New Roman" panose="02020603050405020304" pitchFamily="18" charset="0"/>
              </a:rPr>
              <a:t>, πβ. </a:t>
            </a:r>
            <a:r>
              <a:rPr lang="el-GR" sz="1800" dirty="0" err="1">
                <a:effectLst/>
                <a:latin typeface="Calibri" panose="020F0502020204030204" pitchFamily="34" charset="0"/>
                <a:ea typeface="Calibri" panose="020F0502020204030204" pitchFamily="34" charset="0"/>
                <a:cs typeface="Times New Roman" panose="02020603050405020304" pitchFamily="18" charset="0"/>
              </a:rPr>
              <a:t>Τωμαδάκης</a:t>
            </a:r>
            <a:r>
              <a:rPr lang="el-GR" sz="1800" dirty="0">
                <a:effectLst/>
                <a:latin typeface="Calibri" panose="020F0502020204030204" pitchFamily="34" charset="0"/>
                <a:ea typeface="Calibri" panose="020F0502020204030204" pitchFamily="34" charset="0"/>
                <a:cs typeface="Times New Roman" panose="02020603050405020304" pitchFamily="18" charset="0"/>
              </a:rPr>
              <a:t>, </a:t>
            </a:r>
            <a:r>
              <a:rPr lang="el-GR" sz="1800" dirty="0" err="1">
                <a:effectLst/>
                <a:latin typeface="Calibri" panose="020F0502020204030204" pitchFamily="34" charset="0"/>
                <a:ea typeface="Calibri" panose="020F0502020204030204" pitchFamily="34" charset="0"/>
                <a:cs typeface="Times New Roman" panose="02020603050405020304" pitchFamily="18" charset="0"/>
              </a:rPr>
              <a:t>Θωμαδάκης</a:t>
            </a:r>
            <a:r>
              <a:rPr lang="el-GR" sz="1800" dirty="0">
                <a:effectLst/>
                <a:latin typeface="Calibri" panose="020F0502020204030204" pitchFamily="34" charset="0"/>
                <a:ea typeface="Calibri" panose="020F0502020204030204" pitchFamily="34" charset="0"/>
                <a:cs typeface="Times New Roman" panose="02020603050405020304" pitchFamily="18" charset="0"/>
              </a:rPr>
              <a:t> &lt; βεν. </a:t>
            </a:r>
            <a:r>
              <a:rPr lang="el-GR" sz="1800" dirty="0" err="1">
                <a:effectLst/>
                <a:latin typeface="Calibri" panose="020F0502020204030204" pitchFamily="34" charset="0"/>
                <a:ea typeface="Calibri" panose="020F0502020204030204" pitchFamily="34" charset="0"/>
                <a:cs typeface="Times New Roman" panose="02020603050405020304" pitchFamily="18" charset="0"/>
              </a:rPr>
              <a:t>Tomado</a:t>
            </a:r>
            <a:r>
              <a:rPr lang="el-GR" sz="1800" dirty="0">
                <a:effectLst/>
                <a:latin typeface="Calibri" panose="020F0502020204030204" pitchFamily="34" charset="0"/>
                <a:ea typeface="Calibri" panose="020F0502020204030204" pitchFamily="34" charset="0"/>
                <a:cs typeface="Times New Roman" panose="02020603050405020304" pitchFamily="18" charset="0"/>
              </a:rPr>
              <a:t>. </a:t>
            </a:r>
            <a:br>
              <a:rPr lang="sq-AL" sz="1800" dirty="0">
                <a:effectLst/>
                <a:latin typeface="Calibri" panose="020F0502020204030204" pitchFamily="34" charset="0"/>
                <a:ea typeface="Calibri" panose="020F0502020204030204" pitchFamily="34" charset="0"/>
                <a:cs typeface="Times New Roman" panose="02020603050405020304" pitchFamily="18" charset="0"/>
              </a:rPr>
            </a:br>
            <a:r>
              <a:rPr lang="el-GR" sz="1800" dirty="0" err="1">
                <a:effectLst/>
                <a:latin typeface="Calibri" panose="020F0502020204030204" pitchFamily="34" charset="0"/>
                <a:ea typeface="Calibri" panose="020F0502020204030204" pitchFamily="34" charset="0"/>
                <a:cs typeface="Times New Roman" panose="02020603050405020304" pitchFamily="18" charset="0"/>
              </a:rPr>
              <a:t>Τρωγιανάτα</a:t>
            </a:r>
            <a:r>
              <a:rPr lang="el-GR" sz="1800" dirty="0">
                <a:effectLst/>
                <a:latin typeface="Calibri" panose="020F0502020204030204" pitchFamily="34" charset="0"/>
                <a:ea typeface="Calibri" panose="020F0502020204030204" pitchFamily="34" charset="0"/>
                <a:cs typeface="Times New Roman" panose="02020603050405020304" pitchFamily="18" charset="0"/>
              </a:rPr>
              <a:t>, τα (χωριό Κεφαλληνίας) &lt; επών. </a:t>
            </a:r>
            <a:r>
              <a:rPr lang="el-GR" sz="1800" dirty="0" err="1">
                <a:effectLst/>
                <a:latin typeface="Calibri" panose="020F0502020204030204" pitchFamily="34" charset="0"/>
                <a:ea typeface="Calibri" panose="020F0502020204030204" pitchFamily="34" charset="0"/>
                <a:cs typeface="Times New Roman" panose="02020603050405020304" pitchFamily="18" charset="0"/>
              </a:rPr>
              <a:t>Τρωγιάνος</a:t>
            </a:r>
            <a:r>
              <a:rPr lang="el-GR" sz="1800" dirty="0">
                <a:effectLst/>
                <a:latin typeface="Calibri" panose="020F0502020204030204" pitchFamily="34" charset="0"/>
                <a:ea typeface="Calibri" panose="020F0502020204030204" pitchFamily="34" charset="0"/>
                <a:cs typeface="Times New Roman" panose="02020603050405020304" pitchFamily="18" charset="0"/>
              </a:rPr>
              <a:t> &lt; ιταλ. </a:t>
            </a:r>
            <a:r>
              <a:rPr lang="el-GR" sz="1800" dirty="0" err="1">
                <a:effectLst/>
                <a:latin typeface="Calibri" panose="020F0502020204030204" pitchFamily="34" charset="0"/>
                <a:ea typeface="Calibri" panose="020F0502020204030204" pitchFamily="34" charset="0"/>
                <a:cs typeface="Times New Roman" panose="02020603050405020304" pitchFamily="18" charset="0"/>
              </a:rPr>
              <a:t>Trojano</a:t>
            </a:r>
            <a:r>
              <a:rPr lang="el-GR" sz="1800" dirty="0">
                <a:effectLst/>
                <a:latin typeface="Calibri" panose="020F0502020204030204" pitchFamily="34" charset="0"/>
                <a:ea typeface="Calibri" panose="020F0502020204030204" pitchFamily="34" charset="0"/>
                <a:cs typeface="Times New Roman" panose="02020603050405020304" pitchFamily="18" charset="0"/>
              </a:rPr>
              <a:t> (ο καταγόμενος από την πόλη </a:t>
            </a:r>
            <a:r>
              <a:rPr lang="el-GR" sz="1800" dirty="0" err="1">
                <a:effectLst/>
                <a:latin typeface="Calibri" panose="020F0502020204030204" pitchFamily="34" charset="0"/>
                <a:ea typeface="Calibri" panose="020F0502020204030204" pitchFamily="34" charset="0"/>
                <a:cs typeface="Times New Roman" panose="02020603050405020304" pitchFamily="18" charset="0"/>
              </a:rPr>
              <a:t>Τroja</a:t>
            </a:r>
            <a:r>
              <a:rPr lang="el-GR" sz="1800" dirty="0">
                <a:effectLst/>
                <a:latin typeface="Calibri" panose="020F0502020204030204" pitchFamily="34" charset="0"/>
                <a:ea typeface="Calibri" panose="020F0502020204030204" pitchFamily="34" charset="0"/>
                <a:cs typeface="Times New Roman" panose="02020603050405020304" pitchFamily="18" charset="0"/>
              </a:rPr>
              <a:t> της Απουλίας). </a:t>
            </a:r>
            <a:br>
              <a:rPr lang="sq-AL" sz="1800" dirty="0">
                <a:effectLst/>
                <a:latin typeface="Calibri" panose="020F0502020204030204" pitchFamily="34" charset="0"/>
                <a:ea typeface="Calibri" panose="020F0502020204030204" pitchFamily="34" charset="0"/>
                <a:cs typeface="Times New Roman" panose="02020603050405020304" pitchFamily="18" charset="0"/>
              </a:rPr>
            </a:br>
            <a:r>
              <a:rPr lang="el-GR" sz="1800" dirty="0" err="1">
                <a:effectLst/>
                <a:latin typeface="Calibri" panose="020F0502020204030204" pitchFamily="34" charset="0"/>
                <a:ea typeface="Calibri" panose="020F0502020204030204" pitchFamily="34" charset="0"/>
                <a:cs typeface="Times New Roman" panose="02020603050405020304" pitchFamily="18" charset="0"/>
              </a:rPr>
              <a:t>Φαλεριανά</a:t>
            </a:r>
            <a:r>
              <a:rPr lang="el-GR" sz="1800" dirty="0">
                <a:effectLst/>
                <a:latin typeface="Calibri" panose="020F0502020204030204" pitchFamily="34" charset="0"/>
                <a:ea typeface="Calibri" panose="020F0502020204030204" pitchFamily="34" charset="0"/>
                <a:cs typeface="Times New Roman" panose="02020603050405020304" pitchFamily="18" charset="0"/>
              </a:rPr>
              <a:t>, τα (χωριό Κρήτης) &lt; επών. Φαλιέρος, </a:t>
            </a:r>
            <a:r>
              <a:rPr lang="el-GR" sz="1800" dirty="0" err="1">
                <a:effectLst/>
                <a:latin typeface="Calibri" panose="020F0502020204030204" pitchFamily="34" charset="0"/>
                <a:ea typeface="Calibri" panose="020F0502020204030204" pitchFamily="34" charset="0"/>
                <a:cs typeface="Times New Roman" panose="02020603050405020304" pitchFamily="18" charset="0"/>
              </a:rPr>
              <a:t>Φαλιέρης</a:t>
            </a:r>
            <a:r>
              <a:rPr lang="el-GR" sz="1800" dirty="0">
                <a:effectLst/>
                <a:latin typeface="Calibri" panose="020F0502020204030204" pitchFamily="34" charset="0"/>
                <a:ea typeface="Calibri" panose="020F0502020204030204" pitchFamily="34" charset="0"/>
                <a:cs typeface="Times New Roman" panose="02020603050405020304" pitchFamily="18" charset="0"/>
              </a:rPr>
              <a:t> &lt; βεν. </a:t>
            </a:r>
            <a:r>
              <a:rPr lang="el-GR" sz="1800" dirty="0" err="1">
                <a:effectLst/>
                <a:latin typeface="Calibri" panose="020F0502020204030204" pitchFamily="34" charset="0"/>
                <a:ea typeface="Calibri" panose="020F0502020204030204" pitchFamily="34" charset="0"/>
                <a:cs typeface="Times New Roman" panose="02020603050405020304" pitchFamily="18" charset="0"/>
              </a:rPr>
              <a:t>Falier</a:t>
            </a:r>
            <a:r>
              <a:rPr lang="el-GR" sz="1800" dirty="0">
                <a:effectLst/>
                <a:latin typeface="Calibri" panose="020F0502020204030204" pitchFamily="34" charset="0"/>
                <a:ea typeface="Calibri" panose="020F0502020204030204" pitchFamily="34" charset="0"/>
                <a:cs typeface="Times New Roman" panose="02020603050405020304" pitchFamily="18" charset="0"/>
              </a:rPr>
              <a:t>. </a:t>
            </a:r>
            <a:r>
              <a:rPr lang="el-GR" sz="1800" dirty="0" err="1">
                <a:effectLst/>
                <a:latin typeface="Calibri" panose="020F0502020204030204" pitchFamily="34" charset="0"/>
                <a:ea typeface="Calibri" panose="020F0502020204030204" pitchFamily="34" charset="0"/>
                <a:cs typeface="Times New Roman" panose="02020603050405020304" pitchFamily="18" charset="0"/>
              </a:rPr>
              <a:t>Χωραφιανά</a:t>
            </a:r>
            <a:r>
              <a:rPr lang="el-GR" sz="1800" dirty="0">
                <a:effectLst/>
                <a:latin typeface="Calibri" panose="020F0502020204030204" pitchFamily="34" charset="0"/>
                <a:ea typeface="Calibri" panose="020F0502020204030204" pitchFamily="34" charset="0"/>
                <a:cs typeface="Times New Roman" panose="02020603050405020304" pitchFamily="18" charset="0"/>
              </a:rPr>
              <a:t>, τα (χωριό Κρήτης) &lt; επών. </a:t>
            </a:r>
            <a:r>
              <a:rPr lang="el-GR" sz="1800" dirty="0" err="1">
                <a:effectLst/>
                <a:latin typeface="Calibri" panose="020F0502020204030204" pitchFamily="34" charset="0"/>
                <a:ea typeface="Calibri" panose="020F0502020204030204" pitchFamily="34" charset="0"/>
                <a:cs typeface="Times New Roman" panose="02020603050405020304" pitchFamily="18" charset="0"/>
              </a:rPr>
              <a:t>Χωραφάς</a:t>
            </a:r>
            <a:r>
              <a:rPr lang="el-GR" sz="1800" dirty="0">
                <a:effectLst/>
                <a:latin typeface="Calibri" panose="020F0502020204030204" pitchFamily="34" charset="0"/>
                <a:ea typeface="Calibri" panose="020F0502020204030204" pitchFamily="34" charset="0"/>
                <a:cs typeface="Times New Roman" panose="02020603050405020304" pitchFamily="18" charset="0"/>
              </a:rPr>
              <a:t> &lt; ιταλ. </a:t>
            </a:r>
            <a:r>
              <a:rPr lang="el-GR" sz="1800" dirty="0" err="1">
                <a:effectLst/>
                <a:latin typeface="Calibri" panose="020F0502020204030204" pitchFamily="34" charset="0"/>
                <a:ea typeface="Calibri" panose="020F0502020204030204" pitchFamily="34" charset="0"/>
                <a:cs typeface="Times New Roman" panose="02020603050405020304" pitchFamily="18" charset="0"/>
              </a:rPr>
              <a:t>Caraf</a:t>
            </a:r>
            <a:r>
              <a:rPr lang="el-GR" sz="1800" dirty="0">
                <a:effectLst/>
                <a:latin typeface="Calibri" panose="020F0502020204030204" pitchFamily="34" charset="0"/>
                <a:ea typeface="Calibri" panose="020F0502020204030204" pitchFamily="34" charset="0"/>
                <a:cs typeface="Times New Roman" panose="02020603050405020304" pitchFamily="18" charset="0"/>
              </a:rPr>
              <a:t>(f)a.</a:t>
            </a:r>
            <a:endParaRPr lang="el-GR" dirty="0"/>
          </a:p>
        </p:txBody>
      </p:sp>
    </p:spTree>
    <p:extLst>
      <p:ext uri="{BB962C8B-B14F-4D97-AF65-F5344CB8AC3E}">
        <p14:creationId xmlns:p14="http://schemas.microsoft.com/office/powerpoint/2010/main" val="81241867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E0C9EDF-0298-2786-F381-5590003E067E}"/>
            </a:ext>
          </a:extLst>
        </p:cNvPr>
        <p:cNvGrpSpPr/>
        <p:nvPr/>
      </p:nvGrpSpPr>
      <p:grpSpPr>
        <a:xfrm>
          <a:off x="0" y="0"/>
          <a:ext cx="0" cy="0"/>
          <a:chOff x="0" y="0"/>
          <a:chExt cx="0" cy="0"/>
        </a:xfrm>
      </p:grpSpPr>
      <p:sp>
        <p:nvSpPr>
          <p:cNvPr id="2" name="Τίτλος 1">
            <a:extLst>
              <a:ext uri="{FF2B5EF4-FFF2-40B4-BE49-F238E27FC236}">
                <a16:creationId xmlns:a16="http://schemas.microsoft.com/office/drawing/2014/main" id="{F3A6AA68-C8F4-FFCA-54DF-96B5B46B0102}"/>
              </a:ext>
            </a:extLst>
          </p:cNvPr>
          <p:cNvSpPr>
            <a:spLocks noGrp="1"/>
          </p:cNvSpPr>
          <p:nvPr>
            <p:ph type="title"/>
          </p:nvPr>
        </p:nvSpPr>
        <p:spPr/>
        <p:txBody>
          <a:bodyPr/>
          <a:lstStyle/>
          <a:p>
            <a:endParaRPr lang="el-GR"/>
          </a:p>
        </p:txBody>
      </p:sp>
      <p:sp>
        <p:nvSpPr>
          <p:cNvPr id="3" name="Θέση περιεχομένου 2">
            <a:extLst>
              <a:ext uri="{FF2B5EF4-FFF2-40B4-BE49-F238E27FC236}">
                <a16:creationId xmlns:a16="http://schemas.microsoft.com/office/drawing/2014/main" id="{310726FA-8A8F-FA24-0A9B-E934163F2A15}"/>
              </a:ext>
            </a:extLst>
          </p:cNvPr>
          <p:cNvSpPr>
            <a:spLocks noGrp="1"/>
          </p:cNvSpPr>
          <p:nvPr>
            <p:ph idx="1"/>
          </p:nvPr>
        </p:nvSpPr>
        <p:spPr/>
        <p:txBody>
          <a:bodyPr/>
          <a:lstStyle/>
          <a:p>
            <a:r>
              <a:rPr lang="el-GR" sz="1800" kern="100" dirty="0">
                <a:effectLst/>
                <a:latin typeface="Calibri" panose="020F0502020204030204" pitchFamily="34" charset="0"/>
                <a:ea typeface="Calibri" panose="020F0502020204030204" pitchFamily="34" charset="0"/>
                <a:cs typeface="Times New Roman" panose="02020603050405020304" pitchFamily="18" charset="0"/>
              </a:rPr>
              <a:t>δ) Αγιωνύμια: </a:t>
            </a:r>
          </a:p>
          <a:p>
            <a:r>
              <a:rPr lang="el-GR" sz="1800" kern="100" dirty="0" err="1">
                <a:effectLst/>
                <a:latin typeface="Calibri" panose="020F0502020204030204" pitchFamily="34" charset="0"/>
                <a:ea typeface="Calibri" panose="020F0502020204030204" pitchFamily="34" charset="0"/>
                <a:cs typeface="Times New Roman" panose="02020603050405020304" pitchFamily="18" charset="0"/>
              </a:rPr>
              <a:t>Σίσια</a:t>
            </a:r>
            <a:r>
              <a:rPr lang="el-GR" sz="1800" kern="100" dirty="0">
                <a:effectLst/>
                <a:latin typeface="Calibri" panose="020F0502020204030204" pitchFamily="34" charset="0"/>
                <a:ea typeface="Calibri" panose="020F0502020204030204" pitchFamily="34" charset="0"/>
                <a:cs typeface="Times New Roman" panose="02020603050405020304" pitchFamily="18" charset="0"/>
              </a:rPr>
              <a:t>, τα (μοναστήρι στην Κεφαλληνία με εκκλησία στο Αργοστόλι τη </a:t>
            </a:r>
            <a:r>
              <a:rPr lang="el-GR" sz="1800" kern="100" dirty="0" err="1">
                <a:effectLst/>
                <a:latin typeface="Calibri" panose="020F0502020204030204" pitchFamily="34" charset="0"/>
                <a:ea typeface="Calibri" panose="020F0502020204030204" pitchFamily="34" charset="0"/>
                <a:cs typeface="Times New Roman" panose="02020603050405020304" pitchFamily="18" charset="0"/>
              </a:rPr>
              <a:t>Σισιώτισσα</a:t>
            </a:r>
            <a:r>
              <a:rPr lang="el-GR" sz="1800" kern="100" dirty="0">
                <a:effectLst/>
                <a:latin typeface="Calibri" panose="020F0502020204030204" pitchFamily="34" charset="0"/>
                <a:ea typeface="Calibri" panose="020F0502020204030204" pitchFamily="34" charset="0"/>
                <a:cs typeface="Times New Roman" panose="02020603050405020304" pitchFamily="18" charset="0"/>
              </a:rPr>
              <a:t>, ενν. Παναγιά) &lt; επωνυμία </a:t>
            </a:r>
            <a:r>
              <a:rPr lang="el-GR" sz="1800" kern="100" dirty="0" err="1">
                <a:effectLst/>
                <a:latin typeface="Calibri" panose="020F0502020204030204" pitchFamily="34" charset="0"/>
                <a:ea typeface="Calibri" panose="020F0502020204030204" pitchFamily="34" charset="0"/>
                <a:cs typeface="Times New Roman" panose="02020603050405020304" pitchFamily="18" charset="0"/>
              </a:rPr>
              <a:t>Assisi</a:t>
            </a:r>
            <a:r>
              <a:rPr lang="el-GR" sz="1800" kern="100" dirty="0">
                <a:effectLst/>
                <a:latin typeface="Calibri" panose="020F0502020204030204" pitchFamily="34" charset="0"/>
                <a:ea typeface="Calibri" panose="020F0502020204030204" pitchFamily="34" charset="0"/>
                <a:cs typeface="Times New Roman" panose="02020603050405020304" pitchFamily="18" charset="0"/>
              </a:rPr>
              <a:t> του Αγίου Φραγκίσκου της Ασίζης, γιατί το μοναστήρι ιδρύθηκε από Φραγκισκανούς μοναχούς. </a:t>
            </a:r>
            <a:br>
              <a:rPr lang="el-GR" sz="1800" kern="100" dirty="0">
                <a:effectLst/>
                <a:latin typeface="Calibri" panose="020F0502020204030204" pitchFamily="34" charset="0"/>
                <a:ea typeface="Calibri" panose="020F0502020204030204" pitchFamily="34" charset="0"/>
                <a:cs typeface="Times New Roman" panose="02020603050405020304" pitchFamily="18" charset="0"/>
              </a:rPr>
            </a:br>
            <a:r>
              <a:rPr lang="el-GR" sz="1800" kern="100" dirty="0">
                <a:effectLst/>
                <a:latin typeface="Calibri" panose="020F0502020204030204" pitchFamily="34" charset="0"/>
                <a:ea typeface="Calibri" panose="020F0502020204030204" pitchFamily="34" charset="0"/>
                <a:cs typeface="Times New Roman" panose="02020603050405020304" pitchFamily="18" charset="0"/>
              </a:rPr>
              <a:t>Παναγιά η </a:t>
            </a:r>
            <a:r>
              <a:rPr lang="el-GR" sz="1800" kern="100" dirty="0" err="1">
                <a:effectLst/>
                <a:latin typeface="Calibri" panose="020F0502020204030204" pitchFamily="34" charset="0"/>
                <a:ea typeface="Calibri" panose="020F0502020204030204" pitchFamily="34" charset="0"/>
                <a:cs typeface="Times New Roman" panose="02020603050405020304" pitchFamily="18" charset="0"/>
              </a:rPr>
              <a:t>Κορονάτα</a:t>
            </a:r>
            <a:r>
              <a:rPr lang="el-GR" sz="1800" kern="100" dirty="0">
                <a:effectLst/>
                <a:latin typeface="Calibri" panose="020F0502020204030204" pitchFamily="34" charset="0"/>
                <a:ea typeface="Calibri" panose="020F0502020204030204" pitchFamily="34" charset="0"/>
                <a:cs typeface="Times New Roman" panose="02020603050405020304" pitchFamily="18" charset="0"/>
              </a:rPr>
              <a:t> και Παναγιά η Κουρνά (ονομασία δύο εκκλησιών στη Χίο) &lt; ιταλ. </a:t>
            </a:r>
            <a:r>
              <a:rPr lang="el-GR" sz="1800" kern="100" dirty="0" err="1">
                <a:effectLst/>
                <a:latin typeface="Calibri" panose="020F0502020204030204" pitchFamily="34" charset="0"/>
                <a:ea typeface="Calibri" panose="020F0502020204030204" pitchFamily="34" charset="0"/>
                <a:cs typeface="Times New Roman" panose="02020603050405020304" pitchFamily="18" charset="0"/>
              </a:rPr>
              <a:t>Coronata</a:t>
            </a:r>
            <a:r>
              <a:rPr lang="el-GR" sz="1800" kern="100" dirty="0">
                <a:effectLst/>
                <a:latin typeface="Calibri" panose="020F0502020204030204" pitchFamily="34" charset="0"/>
                <a:ea typeface="Calibri" panose="020F0502020204030204" pitchFamily="34" charset="0"/>
                <a:cs typeface="Times New Roman" panose="02020603050405020304" pitchFamily="18" charset="0"/>
              </a:rPr>
              <a:t> "</a:t>
            </a:r>
            <a:r>
              <a:rPr lang="el-GR" sz="1800" kern="100" dirty="0" err="1">
                <a:effectLst/>
                <a:latin typeface="Calibri" panose="020F0502020204030204" pitchFamily="34" charset="0"/>
                <a:ea typeface="Calibri" panose="020F0502020204030204" pitchFamily="34" charset="0"/>
                <a:cs typeface="Times New Roman" panose="02020603050405020304" pitchFamily="18" charset="0"/>
              </a:rPr>
              <a:t>εστεφανωμένη</a:t>
            </a:r>
            <a:r>
              <a:rPr lang="el-GR" sz="1800" kern="100" dirty="0">
                <a:effectLst/>
                <a:latin typeface="Calibri" panose="020F0502020204030204" pitchFamily="34" charset="0"/>
                <a:ea typeface="Calibri" panose="020F0502020204030204" pitchFamily="34" charset="0"/>
                <a:cs typeface="Times New Roman" panose="02020603050405020304" pitchFamily="18" charset="0"/>
              </a:rPr>
              <a:t>” (για την εξέλιξη Κουρνά πβ. στη Χίο </a:t>
            </a:r>
            <a:r>
              <a:rPr lang="el-GR" sz="1800" kern="100" dirty="0" err="1">
                <a:effectLst/>
                <a:latin typeface="Calibri" panose="020F0502020204030204" pitchFamily="34" charset="0"/>
                <a:ea typeface="Calibri" panose="020F0502020204030204" pitchFamily="34" charset="0"/>
                <a:cs typeface="Times New Roman" panose="02020603050405020304" pitchFamily="18" charset="0"/>
              </a:rPr>
              <a:t>camminata</a:t>
            </a:r>
            <a:r>
              <a:rPr lang="el-GR" sz="1800" kern="100" dirty="0">
                <a:effectLst/>
                <a:latin typeface="Calibri" panose="020F0502020204030204" pitchFamily="34" charset="0"/>
                <a:ea typeface="Calibri" panose="020F0502020204030204" pitchFamily="34" charset="0"/>
                <a:cs typeface="Times New Roman" panose="02020603050405020304" pitchFamily="18" charset="0"/>
              </a:rPr>
              <a:t> &gt; η </a:t>
            </a:r>
            <a:r>
              <a:rPr lang="el-GR" sz="1800" kern="100" dirty="0" err="1">
                <a:effectLst/>
                <a:latin typeface="Calibri" panose="020F0502020204030204" pitchFamily="34" charset="0"/>
                <a:ea typeface="Calibri" panose="020F0502020204030204" pitchFamily="34" charset="0"/>
                <a:cs typeface="Times New Roman" panose="02020603050405020304" pitchFamily="18" charset="0"/>
              </a:rPr>
              <a:t>καμινά</a:t>
            </a:r>
            <a:r>
              <a:rPr lang="el-GR" sz="1800" kern="100" dirty="0">
                <a:effectLst/>
                <a:latin typeface="Calibri" panose="020F0502020204030204" pitchFamily="34" charset="0"/>
                <a:ea typeface="Calibri" panose="020F0502020204030204" pitchFamily="34" charset="0"/>
                <a:cs typeface="Times New Roman" panose="02020603050405020304" pitchFamily="18" charset="0"/>
              </a:rPr>
              <a:t>, στράτα &lt; η </a:t>
            </a:r>
            <a:r>
              <a:rPr lang="el-GR" sz="1800" kern="100" dirty="0" err="1">
                <a:effectLst/>
                <a:latin typeface="Calibri" panose="020F0502020204030204" pitchFamily="34" charset="0"/>
                <a:ea typeface="Calibri" panose="020F0502020204030204" pitchFamily="34" charset="0"/>
                <a:cs typeface="Times New Roman" panose="02020603050405020304" pitchFamily="18" charset="0"/>
              </a:rPr>
              <a:t>στρα</a:t>
            </a:r>
            <a:r>
              <a:rPr lang="el-GR" sz="1800" kern="100" dirty="0">
                <a:effectLst/>
                <a:latin typeface="Calibri" panose="020F0502020204030204" pitchFamily="34" charset="0"/>
                <a:ea typeface="Calibri" panose="020F0502020204030204" pitchFamily="34" charset="0"/>
                <a:cs typeface="Times New Roman" panose="02020603050405020304" pitchFamily="18" charset="0"/>
              </a:rPr>
              <a:t> κλπ.). Μαντόνα, η (νησάκι στα Δωδεκάνησα, αλλιώς </a:t>
            </a:r>
            <a:r>
              <a:rPr lang="el-GR" sz="1800" kern="100" dirty="0" err="1">
                <a:effectLst/>
                <a:latin typeface="Calibri" panose="020F0502020204030204" pitchFamily="34" charset="0"/>
                <a:ea typeface="Calibri" panose="020F0502020204030204" pitchFamily="34" charset="0"/>
                <a:cs typeface="Times New Roman" panose="02020603050405020304" pitchFamily="18" charset="0"/>
              </a:rPr>
              <a:t>Κανδελιούσα</a:t>
            </a:r>
            <a:r>
              <a:rPr lang="el-GR" sz="1800" kern="100" dirty="0">
                <a:effectLst/>
                <a:latin typeface="Calibri" panose="020F0502020204030204" pitchFamily="34" charset="0"/>
                <a:ea typeface="Calibri" panose="020F0502020204030204" pitchFamily="34" charset="0"/>
                <a:cs typeface="Times New Roman" panose="02020603050405020304" pitchFamily="18" charset="0"/>
              </a:rPr>
              <a:t>) &lt; ιταλ. </a:t>
            </a:r>
            <a:r>
              <a:rPr lang="el-GR" sz="1800" kern="100" dirty="0" err="1">
                <a:effectLst/>
                <a:latin typeface="Calibri" panose="020F0502020204030204" pitchFamily="34" charset="0"/>
                <a:ea typeface="Calibri" panose="020F0502020204030204" pitchFamily="34" charset="0"/>
                <a:cs typeface="Times New Roman" panose="02020603050405020304" pitchFamily="18" charset="0"/>
              </a:rPr>
              <a:t>Madonna</a:t>
            </a:r>
            <a:r>
              <a:rPr lang="el-GR" sz="1800" kern="100" dirty="0">
                <a:effectLst/>
                <a:latin typeface="Calibri" panose="020F0502020204030204" pitchFamily="34" charset="0"/>
                <a:ea typeface="Calibri" panose="020F0502020204030204" pitchFamily="34" charset="0"/>
                <a:cs typeface="Times New Roman" panose="02020603050405020304" pitchFamily="18" charset="0"/>
              </a:rPr>
              <a:t>, προφανώς από εκκλησία της Παναγίας. </a:t>
            </a:r>
            <a:br>
              <a:rPr lang="el-GR" sz="1800" kern="100" dirty="0">
                <a:effectLst/>
                <a:latin typeface="Calibri" panose="020F0502020204030204" pitchFamily="34" charset="0"/>
                <a:ea typeface="Calibri" panose="020F0502020204030204" pitchFamily="34" charset="0"/>
                <a:cs typeface="Times New Roman" panose="02020603050405020304" pitchFamily="18" charset="0"/>
              </a:rPr>
            </a:br>
            <a:r>
              <a:rPr lang="el-GR" sz="1800" kern="100" dirty="0">
                <a:effectLst/>
                <a:latin typeface="Calibri" panose="020F0502020204030204" pitchFamily="34" charset="0"/>
                <a:ea typeface="Calibri" panose="020F0502020204030204" pitchFamily="34" charset="0"/>
                <a:cs typeface="Times New Roman" panose="02020603050405020304" pitchFamily="18" charset="0"/>
              </a:rPr>
              <a:t>Σαντορίνη, η (ήδη στα 1153) &lt; ιταλ. </a:t>
            </a:r>
            <a:r>
              <a:rPr lang="el-GR" sz="1800" kern="100" dirty="0" err="1">
                <a:effectLst/>
                <a:latin typeface="Calibri" panose="020F0502020204030204" pitchFamily="34" charset="0"/>
                <a:ea typeface="Calibri" panose="020F0502020204030204" pitchFamily="34" charset="0"/>
                <a:cs typeface="Times New Roman" panose="02020603050405020304" pitchFamily="18" charset="0"/>
              </a:rPr>
              <a:t>Santa</a:t>
            </a:r>
            <a:r>
              <a:rPr lang="el-GR" sz="1800" kern="100" dirty="0">
                <a:effectLst/>
                <a:latin typeface="Calibri" panose="020F0502020204030204" pitchFamily="34" charset="0"/>
                <a:ea typeface="Calibri" panose="020F0502020204030204" pitchFamily="34" charset="0"/>
                <a:cs typeface="Times New Roman" panose="02020603050405020304" pitchFamily="18" charset="0"/>
              </a:rPr>
              <a:t> </a:t>
            </a:r>
            <a:r>
              <a:rPr lang="el-GR" sz="1800" kern="100" dirty="0" err="1">
                <a:effectLst/>
                <a:latin typeface="Calibri" panose="020F0502020204030204" pitchFamily="34" charset="0"/>
                <a:ea typeface="Calibri" panose="020F0502020204030204" pitchFamily="34" charset="0"/>
                <a:cs typeface="Times New Roman" panose="02020603050405020304" pitchFamily="18" charset="0"/>
              </a:rPr>
              <a:t>Irene</a:t>
            </a:r>
            <a:r>
              <a:rPr lang="el-GR" sz="1800" kern="100" dirty="0">
                <a:effectLst/>
                <a:latin typeface="Calibri" panose="020F0502020204030204" pitchFamily="34" charset="0"/>
                <a:ea typeface="Calibri" panose="020F0502020204030204" pitchFamily="34" charset="0"/>
                <a:cs typeface="Times New Roman" panose="02020603050405020304" pitchFamily="18" charset="0"/>
              </a:rPr>
              <a:t>, από ομώνυμο εκκλησάκι της Αγίας Ειρήνης. </a:t>
            </a:r>
            <a:br>
              <a:rPr lang="el-GR" sz="1800" kern="100" dirty="0">
                <a:effectLst/>
                <a:latin typeface="Calibri" panose="020F0502020204030204" pitchFamily="34" charset="0"/>
                <a:ea typeface="Calibri" panose="020F0502020204030204" pitchFamily="34" charset="0"/>
                <a:cs typeface="Times New Roman" panose="02020603050405020304" pitchFamily="18" charset="0"/>
              </a:rPr>
            </a:br>
            <a:r>
              <a:rPr lang="el-GR" sz="1800" kern="100" dirty="0" err="1">
                <a:effectLst/>
                <a:latin typeface="Calibri" panose="020F0502020204030204" pitchFamily="34" charset="0"/>
                <a:ea typeface="Calibri" panose="020F0502020204030204" pitchFamily="34" charset="0"/>
                <a:cs typeface="Times New Roman" panose="02020603050405020304" pitchFamily="18" charset="0"/>
              </a:rPr>
              <a:t>Σαρόκο</a:t>
            </a:r>
            <a:r>
              <a:rPr lang="el-GR" sz="1800" kern="100" dirty="0">
                <a:effectLst/>
                <a:latin typeface="Calibri" panose="020F0502020204030204" pitchFamily="34" charset="0"/>
                <a:ea typeface="Calibri" panose="020F0502020204030204" pitchFamily="34" charset="0"/>
                <a:cs typeface="Times New Roman" panose="02020603050405020304" pitchFamily="18" charset="0"/>
              </a:rPr>
              <a:t>, το/</a:t>
            </a:r>
            <a:r>
              <a:rPr lang="el-GR" sz="1800" kern="100" dirty="0" err="1">
                <a:effectLst/>
                <a:latin typeface="Calibri" panose="020F0502020204030204" pitchFamily="34" charset="0"/>
                <a:ea typeface="Calibri" panose="020F0502020204030204" pitchFamily="34" charset="0"/>
                <a:cs typeface="Times New Roman" panose="02020603050405020304" pitchFamily="18" charset="0"/>
              </a:rPr>
              <a:t>Σαρόκος</a:t>
            </a:r>
            <a:r>
              <a:rPr lang="el-GR" sz="1800" kern="100" dirty="0">
                <a:effectLst/>
                <a:latin typeface="Calibri" panose="020F0502020204030204" pitchFamily="34" charset="0"/>
                <a:ea typeface="Calibri" panose="020F0502020204030204" pitchFamily="34" charset="0"/>
                <a:cs typeface="Times New Roman" panose="02020603050405020304" pitchFamily="18" charset="0"/>
              </a:rPr>
              <a:t>, ο/ </a:t>
            </a:r>
            <a:r>
              <a:rPr lang="el-GR" sz="1800" kern="100" dirty="0" err="1">
                <a:effectLst/>
                <a:latin typeface="Calibri" panose="020F0502020204030204" pitchFamily="34" charset="0"/>
                <a:ea typeface="Calibri" panose="020F0502020204030204" pitchFamily="34" charset="0"/>
                <a:cs typeface="Times New Roman" panose="02020603050405020304" pitchFamily="18" charset="0"/>
              </a:rPr>
              <a:t>Αγιος</a:t>
            </a:r>
            <a:r>
              <a:rPr lang="el-GR" sz="1800" kern="100" dirty="0">
                <a:effectLst/>
                <a:latin typeface="Calibri" panose="020F0502020204030204" pitchFamily="34" charset="0"/>
                <a:ea typeface="Calibri" panose="020F0502020204030204" pitchFamily="34" charset="0"/>
                <a:cs typeface="Times New Roman" panose="02020603050405020304" pitchFamily="18" charset="0"/>
              </a:rPr>
              <a:t> </a:t>
            </a:r>
            <a:r>
              <a:rPr lang="el-GR" sz="1800" kern="100" dirty="0" err="1">
                <a:effectLst/>
                <a:latin typeface="Calibri" panose="020F0502020204030204" pitchFamily="34" charset="0"/>
                <a:ea typeface="Calibri" panose="020F0502020204030204" pitchFamily="34" charset="0"/>
                <a:cs typeface="Times New Roman" panose="02020603050405020304" pitchFamily="18" charset="0"/>
              </a:rPr>
              <a:t>Ρόκος</a:t>
            </a:r>
            <a:r>
              <a:rPr lang="el-GR" sz="1800" kern="100" dirty="0">
                <a:effectLst/>
                <a:latin typeface="Calibri" panose="020F0502020204030204" pitchFamily="34" charset="0"/>
                <a:ea typeface="Calibri" panose="020F0502020204030204" pitchFamily="34" charset="0"/>
                <a:cs typeface="Times New Roman" panose="02020603050405020304" pitchFamily="18" charset="0"/>
              </a:rPr>
              <a:t>, ο (προάστειο της Κέρκυρας) &lt; </a:t>
            </a:r>
            <a:r>
              <a:rPr lang="el-GR" sz="1800" kern="100" dirty="0" err="1">
                <a:effectLst/>
                <a:latin typeface="Calibri" panose="020F0502020204030204" pitchFamily="34" charset="0"/>
                <a:ea typeface="Calibri" panose="020F0502020204030204" pitchFamily="34" charset="0"/>
                <a:cs typeface="Times New Roman" panose="02020603050405020304" pitchFamily="18" charset="0"/>
              </a:rPr>
              <a:t>Σαρόκος</a:t>
            </a:r>
            <a:r>
              <a:rPr lang="el-GR" sz="1800" kern="100" dirty="0">
                <a:effectLst/>
                <a:latin typeface="Calibri" panose="020F0502020204030204" pitchFamily="34" charset="0"/>
                <a:ea typeface="Calibri" panose="020F0502020204030204" pitchFamily="34" charset="0"/>
                <a:cs typeface="Times New Roman" panose="02020603050405020304" pitchFamily="18" charset="0"/>
              </a:rPr>
              <a:t>, Άγιος </a:t>
            </a:r>
            <a:r>
              <a:rPr lang="el-GR" sz="1800" kern="100" dirty="0" err="1">
                <a:effectLst/>
                <a:latin typeface="Calibri" panose="020F0502020204030204" pitchFamily="34" charset="0"/>
                <a:ea typeface="Calibri" panose="020F0502020204030204" pitchFamily="34" charset="0"/>
                <a:cs typeface="Times New Roman" panose="02020603050405020304" pitchFamily="18" charset="0"/>
              </a:rPr>
              <a:t>Ρόκος</a:t>
            </a:r>
            <a:r>
              <a:rPr lang="el-GR" sz="1800" kern="100" dirty="0">
                <a:effectLst/>
                <a:latin typeface="Calibri" panose="020F0502020204030204" pitchFamily="34" charset="0"/>
                <a:ea typeface="Calibri" panose="020F0502020204030204" pitchFamily="34" charset="0"/>
                <a:cs typeface="Times New Roman" panose="02020603050405020304" pitchFamily="18" charset="0"/>
              </a:rPr>
              <a:t> (πβ. και Άγιος </a:t>
            </a:r>
            <a:r>
              <a:rPr lang="el-GR" sz="1800" kern="100" dirty="0" err="1">
                <a:effectLst/>
                <a:latin typeface="Calibri" panose="020F0502020204030204" pitchFamily="34" charset="0"/>
                <a:ea typeface="Calibri" panose="020F0502020204030204" pitchFamily="34" charset="0"/>
                <a:cs typeface="Times New Roman" panose="02020603050405020304" pitchFamily="18" charset="0"/>
              </a:rPr>
              <a:t>Σαρόκος</a:t>
            </a:r>
            <a:r>
              <a:rPr lang="el-GR" sz="1800" kern="100" dirty="0">
                <a:effectLst/>
                <a:latin typeface="Calibri" panose="020F0502020204030204" pitchFamily="34" charset="0"/>
                <a:ea typeface="Calibri" panose="020F0502020204030204" pitchFamily="34" charset="0"/>
                <a:cs typeface="Times New Roman" panose="02020603050405020304" pitchFamily="18" charset="0"/>
              </a:rPr>
              <a:t>) &lt; ιταλ. </a:t>
            </a:r>
            <a:r>
              <a:rPr lang="el-GR" sz="1800" kern="100" dirty="0" err="1">
                <a:effectLst/>
                <a:latin typeface="Calibri" panose="020F0502020204030204" pitchFamily="34" charset="0"/>
                <a:ea typeface="Calibri" panose="020F0502020204030204" pitchFamily="34" charset="0"/>
                <a:cs typeface="Times New Roman" panose="02020603050405020304" pitchFamily="18" charset="0"/>
              </a:rPr>
              <a:t>San</a:t>
            </a:r>
            <a:r>
              <a:rPr lang="el-GR" sz="1800" kern="100" dirty="0">
                <a:effectLst/>
                <a:latin typeface="Calibri" panose="020F0502020204030204" pitchFamily="34" charset="0"/>
                <a:ea typeface="Calibri" panose="020F0502020204030204" pitchFamily="34" charset="0"/>
                <a:cs typeface="Times New Roman" panose="02020603050405020304" pitchFamily="18" charset="0"/>
              </a:rPr>
              <a:t> </a:t>
            </a:r>
            <a:r>
              <a:rPr lang="el-GR" sz="1800" kern="100" dirty="0" err="1">
                <a:effectLst/>
                <a:latin typeface="Calibri" panose="020F0502020204030204" pitchFamily="34" charset="0"/>
                <a:ea typeface="Calibri" panose="020F0502020204030204" pitchFamily="34" charset="0"/>
                <a:cs typeface="Times New Roman" panose="02020603050405020304" pitchFamily="18" charset="0"/>
              </a:rPr>
              <a:t>Rocco</a:t>
            </a:r>
            <a:r>
              <a:rPr lang="el-GR" sz="1800" kern="100" dirty="0">
                <a:effectLst/>
                <a:latin typeface="Calibri" panose="020F0502020204030204" pitchFamily="34" charset="0"/>
                <a:ea typeface="Calibri" panose="020F0502020204030204" pitchFamily="34" charset="0"/>
                <a:cs typeface="Times New Roman" panose="02020603050405020304" pitchFamily="18" charset="0"/>
              </a:rPr>
              <a:t>. </a:t>
            </a:r>
            <a:br>
              <a:rPr lang="el-GR" sz="1800" kern="100" dirty="0">
                <a:effectLst/>
                <a:latin typeface="Calibri" panose="020F0502020204030204" pitchFamily="34" charset="0"/>
                <a:ea typeface="Calibri" panose="020F0502020204030204" pitchFamily="34" charset="0"/>
                <a:cs typeface="Times New Roman" panose="02020603050405020304" pitchFamily="18" charset="0"/>
              </a:rPr>
            </a:br>
            <a:r>
              <a:rPr lang="el-GR" sz="1800" kern="100" dirty="0">
                <a:effectLst/>
                <a:latin typeface="Calibri" panose="020F0502020204030204" pitchFamily="34" charset="0"/>
                <a:ea typeface="Calibri" panose="020F0502020204030204" pitchFamily="34" charset="0"/>
                <a:cs typeface="Times New Roman" panose="02020603050405020304" pitchFamily="18" charset="0"/>
              </a:rPr>
              <a:t>Αγία Μαύρα, η (λαϊκή ονομασία της Λευκάδας) &lt; ιταλ. </a:t>
            </a:r>
            <a:r>
              <a:rPr lang="el-GR" sz="1800" kern="100" dirty="0" err="1">
                <a:effectLst/>
                <a:latin typeface="Calibri" panose="020F0502020204030204" pitchFamily="34" charset="0"/>
                <a:ea typeface="Calibri" panose="020F0502020204030204" pitchFamily="34" charset="0"/>
                <a:cs typeface="Times New Roman" panose="02020603050405020304" pitchFamily="18" charset="0"/>
              </a:rPr>
              <a:t>Santa</a:t>
            </a:r>
            <a:r>
              <a:rPr lang="el-GR" sz="1800" kern="100" dirty="0">
                <a:effectLst/>
                <a:latin typeface="Calibri" panose="020F0502020204030204" pitchFamily="34" charset="0"/>
                <a:ea typeface="Calibri" panose="020F0502020204030204" pitchFamily="34" charset="0"/>
                <a:cs typeface="Times New Roman" panose="02020603050405020304" pitchFamily="18" charset="0"/>
              </a:rPr>
              <a:t> </a:t>
            </a:r>
            <a:r>
              <a:rPr lang="el-GR" sz="1800" kern="100" dirty="0" err="1">
                <a:effectLst/>
                <a:latin typeface="Calibri" panose="020F0502020204030204" pitchFamily="34" charset="0"/>
                <a:ea typeface="Calibri" panose="020F0502020204030204" pitchFamily="34" charset="0"/>
                <a:cs typeface="Times New Roman" panose="02020603050405020304" pitchFamily="18" charset="0"/>
              </a:rPr>
              <a:t>Maura</a:t>
            </a:r>
            <a:r>
              <a:rPr lang="el-GR" sz="1800" kern="100" dirty="0">
                <a:effectLst/>
                <a:latin typeface="Calibri" panose="020F0502020204030204" pitchFamily="34" charset="0"/>
                <a:ea typeface="Calibri" panose="020F0502020204030204" pitchFamily="34" charset="0"/>
                <a:cs typeface="Times New Roman" panose="02020603050405020304" pitchFamily="18" charset="0"/>
              </a:rPr>
              <a:t>, που προσδιόριζε ήδη τον 14. αιώνα φρούριο με ομώνυμη εκκλησιά.</a:t>
            </a:r>
          </a:p>
          <a:p>
            <a:endParaRPr lang="el-GR" dirty="0"/>
          </a:p>
        </p:txBody>
      </p:sp>
    </p:spTree>
    <p:extLst>
      <p:ext uri="{BB962C8B-B14F-4D97-AF65-F5344CB8AC3E}">
        <p14:creationId xmlns:p14="http://schemas.microsoft.com/office/powerpoint/2010/main" val="4283935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3F7397C-1248-DAE6-03CF-732EC8292772}"/>
            </a:ext>
          </a:extLst>
        </p:cNvPr>
        <p:cNvGrpSpPr/>
        <p:nvPr/>
      </p:nvGrpSpPr>
      <p:grpSpPr>
        <a:xfrm>
          <a:off x="0" y="0"/>
          <a:ext cx="0" cy="0"/>
          <a:chOff x="0" y="0"/>
          <a:chExt cx="0" cy="0"/>
        </a:xfrm>
      </p:grpSpPr>
      <p:sp>
        <p:nvSpPr>
          <p:cNvPr id="2" name="Τίτλος 1">
            <a:extLst>
              <a:ext uri="{FF2B5EF4-FFF2-40B4-BE49-F238E27FC236}">
                <a16:creationId xmlns:a16="http://schemas.microsoft.com/office/drawing/2014/main" id="{E9DBE328-F4B0-D76F-26A1-9E2C6DC43320}"/>
              </a:ext>
            </a:extLst>
          </p:cNvPr>
          <p:cNvSpPr>
            <a:spLocks noGrp="1"/>
          </p:cNvSpPr>
          <p:nvPr>
            <p:ph type="title"/>
          </p:nvPr>
        </p:nvSpPr>
        <p:spPr/>
        <p:txBody>
          <a:bodyPr/>
          <a:lstStyle/>
          <a:p>
            <a:r>
              <a:rPr lang="el-GR" dirty="0"/>
              <a:t>Αλβανοί</a:t>
            </a:r>
          </a:p>
        </p:txBody>
      </p:sp>
      <p:sp>
        <p:nvSpPr>
          <p:cNvPr id="3" name="Θέση περιεχομένου 2">
            <a:extLst>
              <a:ext uri="{FF2B5EF4-FFF2-40B4-BE49-F238E27FC236}">
                <a16:creationId xmlns:a16="http://schemas.microsoft.com/office/drawing/2014/main" id="{48B3D6E1-5374-6588-AB23-16D9BB23A3FB}"/>
              </a:ext>
            </a:extLst>
          </p:cNvPr>
          <p:cNvSpPr>
            <a:spLocks noGrp="1"/>
          </p:cNvSpPr>
          <p:nvPr>
            <p:ph idx="1"/>
          </p:nvPr>
        </p:nvSpPr>
        <p:spPr/>
        <p:txBody>
          <a:bodyPr/>
          <a:lstStyle/>
          <a:p>
            <a:r>
              <a:rPr lang="el-GR" sz="1800" kern="100" dirty="0">
                <a:effectLst/>
                <a:latin typeface="Calibri" panose="020F0502020204030204" pitchFamily="34" charset="0"/>
                <a:ea typeface="Calibri" panose="020F0502020204030204" pitchFamily="34" charset="0"/>
                <a:cs typeface="Times New Roman" panose="02020603050405020304" pitchFamily="18" charset="0"/>
              </a:rPr>
              <a:t>Από τις βυζαντινές πηγές γνωρίζουμε ότι οι Αλβανοί (</a:t>
            </a:r>
            <a:r>
              <a:rPr lang="el-GR" sz="1800" kern="100" dirty="0" err="1">
                <a:effectLst/>
                <a:latin typeface="Calibri" panose="020F0502020204030204" pitchFamily="34" charset="0"/>
                <a:ea typeface="Calibri" panose="020F0502020204030204" pitchFamily="34" charset="0"/>
                <a:cs typeface="Times New Roman" panose="02020603050405020304" pitchFamily="18" charset="0"/>
              </a:rPr>
              <a:t>Αλβανίται</a:t>
            </a:r>
            <a:r>
              <a:rPr lang="el-GR" sz="1800" kern="100" dirty="0">
                <a:effectLst/>
                <a:latin typeface="Calibri" panose="020F0502020204030204" pitchFamily="34" charset="0"/>
                <a:ea typeface="Calibri" panose="020F0502020204030204" pitchFamily="34" charset="0"/>
                <a:cs typeface="Times New Roman" panose="02020603050405020304" pitchFamily="18" charset="0"/>
              </a:rPr>
              <a:t>, </a:t>
            </a:r>
            <a:r>
              <a:rPr lang="el-GR" sz="1800" kern="100" dirty="0" err="1">
                <a:effectLst/>
                <a:latin typeface="Calibri" panose="020F0502020204030204" pitchFamily="34" charset="0"/>
                <a:ea typeface="Calibri" panose="020F0502020204030204" pitchFamily="34" charset="0"/>
                <a:cs typeface="Times New Roman" panose="02020603050405020304" pitchFamily="18" charset="0"/>
              </a:rPr>
              <a:t>Αρβανίται</a:t>
            </a:r>
            <a:r>
              <a:rPr lang="el-GR" sz="1800" kern="100" dirty="0">
                <a:effectLst/>
                <a:latin typeface="Calibri" panose="020F0502020204030204" pitchFamily="34" charset="0"/>
                <a:ea typeface="Calibri" panose="020F0502020204030204" pitchFamily="34" charset="0"/>
                <a:cs typeface="Times New Roman" panose="02020603050405020304" pitchFamily="18" charset="0"/>
              </a:rPr>
              <a:t>, </a:t>
            </a:r>
            <a:r>
              <a:rPr lang="el-GR" sz="1800" kern="100" dirty="0" err="1">
                <a:effectLst/>
                <a:latin typeface="Calibri" panose="020F0502020204030204" pitchFamily="34" charset="0"/>
                <a:ea typeface="Calibri" panose="020F0502020204030204" pitchFamily="34" charset="0"/>
                <a:cs typeface="Times New Roman" panose="02020603050405020304" pitchFamily="18" charset="0"/>
              </a:rPr>
              <a:t>Ιλλυρίοι</a:t>
            </a:r>
            <a:r>
              <a:rPr lang="el-GR" sz="1800" kern="100" dirty="0">
                <a:effectLst/>
                <a:latin typeface="Calibri" panose="020F0502020204030204" pitchFamily="34" charset="0"/>
                <a:ea typeface="Calibri" panose="020F0502020204030204" pitchFamily="34" charset="0"/>
                <a:cs typeface="Times New Roman" panose="02020603050405020304" pitchFamily="18" charset="0"/>
              </a:rPr>
              <a:t>) κατοικούν στη χώρα τους, που ονομάζεται </a:t>
            </a:r>
            <a:r>
              <a:rPr lang="el-GR" sz="1800" kern="100" dirty="0" err="1">
                <a:effectLst/>
                <a:latin typeface="Calibri" panose="020F0502020204030204" pitchFamily="34" charset="0"/>
                <a:ea typeface="Calibri" panose="020F0502020204030204" pitchFamily="34" charset="0"/>
                <a:cs typeface="Times New Roman" panose="02020603050405020304" pitchFamily="18" charset="0"/>
              </a:rPr>
              <a:t>Άλβανον</a:t>
            </a:r>
            <a:r>
              <a:rPr lang="el-GR" sz="1800" kern="100" dirty="0">
                <a:effectLst/>
                <a:latin typeface="Calibri" panose="020F0502020204030204" pitchFamily="34" charset="0"/>
                <a:ea typeface="Calibri" panose="020F0502020204030204" pitchFamily="34" charset="0"/>
                <a:cs typeface="Times New Roman" panose="02020603050405020304" pitchFamily="18" charset="0"/>
              </a:rPr>
              <a:t>, </a:t>
            </a:r>
            <a:r>
              <a:rPr lang="el-GR" sz="1800" kern="100" dirty="0" err="1">
                <a:effectLst/>
                <a:latin typeface="Calibri" panose="020F0502020204030204" pitchFamily="34" charset="0"/>
                <a:ea typeface="Calibri" panose="020F0502020204030204" pitchFamily="34" charset="0"/>
                <a:cs typeface="Times New Roman" panose="02020603050405020304" pitchFamily="18" charset="0"/>
              </a:rPr>
              <a:t>Άρβανον</a:t>
            </a:r>
            <a:r>
              <a:rPr lang="el-GR" sz="1800" kern="100" dirty="0">
                <a:effectLst/>
                <a:latin typeface="Calibri" panose="020F0502020204030204" pitchFamily="34" charset="0"/>
                <a:ea typeface="Calibri" panose="020F0502020204030204" pitchFamily="34" charset="0"/>
                <a:cs typeface="Times New Roman" panose="02020603050405020304" pitchFamily="18" charset="0"/>
              </a:rPr>
              <a:t>, Αλβανία, </a:t>
            </a:r>
            <a:r>
              <a:rPr lang="el-GR" sz="1800" kern="100" dirty="0" err="1">
                <a:effectLst/>
                <a:latin typeface="Calibri" panose="020F0502020204030204" pitchFamily="34" charset="0"/>
                <a:ea typeface="Calibri" panose="020F0502020204030204" pitchFamily="34" charset="0"/>
                <a:cs typeface="Times New Roman" panose="02020603050405020304" pitchFamily="18" charset="0"/>
              </a:rPr>
              <a:t>Αλβανιτία</a:t>
            </a:r>
            <a:r>
              <a:rPr lang="el-GR" sz="1800" kern="100" dirty="0">
                <a:effectLst/>
                <a:latin typeface="Calibri" panose="020F0502020204030204" pitchFamily="34" charset="0"/>
                <a:ea typeface="Calibri" panose="020F0502020204030204" pitchFamily="34" charset="0"/>
                <a:cs typeface="Times New Roman" panose="02020603050405020304" pitchFamily="18" charset="0"/>
              </a:rPr>
              <a:t>, Ιλλυρία, και απαρτίζουν ιδιαίτερο έθνος στο σώμα της βυζαντινής αυτοκρατορίας που απολαμβάνει ισοπολιτεία, εφοδιάζει το Βυζάντιο με στρατιώτες και αργότερα επωφελείται από τις εσωτερικές ταραχές του Βυζαντίου, για να μετακινηθεί σε ελλαδικά εδάφη. Έτσι λ.χ. η Άννα </a:t>
            </a:r>
            <a:r>
              <a:rPr lang="el-GR" sz="1800" kern="100" dirty="0" err="1">
                <a:effectLst/>
                <a:latin typeface="Calibri" panose="020F0502020204030204" pitchFamily="34" charset="0"/>
                <a:ea typeface="Calibri" panose="020F0502020204030204" pitchFamily="34" charset="0"/>
                <a:cs typeface="Times New Roman" panose="02020603050405020304" pitchFamily="18" charset="0"/>
              </a:rPr>
              <a:t>Κομνηνή</a:t>
            </a:r>
            <a:r>
              <a:rPr lang="el-GR" sz="1800" kern="100" dirty="0">
                <a:effectLst/>
                <a:latin typeface="Calibri" panose="020F0502020204030204" pitchFamily="34" charset="0"/>
                <a:ea typeface="Calibri" panose="020F0502020204030204" pitchFamily="34" charset="0"/>
                <a:cs typeface="Times New Roman" panose="02020603050405020304" pitchFamily="18" charset="0"/>
              </a:rPr>
              <a:t> μας πληροφορεί ότι οι Αλβανοί βοήθησαν το βυζαντινό κράτος, όταν οι Νορμανδοί </a:t>
            </a:r>
            <a:r>
              <a:rPr lang="el-GR" sz="1800" kern="100" dirty="0" err="1">
                <a:effectLst/>
                <a:latin typeface="Calibri" panose="020F0502020204030204" pitchFamily="34" charset="0"/>
                <a:ea typeface="Calibri" panose="020F0502020204030204" pitchFamily="34" charset="0"/>
                <a:cs typeface="Times New Roman" panose="02020603050405020304" pitchFamily="18" charset="0"/>
              </a:rPr>
              <a:t>επέδραμαν</a:t>
            </a:r>
            <a:r>
              <a:rPr lang="el-GR" sz="1800" kern="100" dirty="0">
                <a:effectLst/>
                <a:latin typeface="Calibri" panose="020F0502020204030204" pitchFamily="34" charset="0"/>
                <a:ea typeface="Calibri" panose="020F0502020204030204" pitchFamily="34" charset="0"/>
                <a:cs typeface="Times New Roman" panose="02020603050405020304" pitchFamily="18" charset="0"/>
              </a:rPr>
              <a:t> στα παράλια της Αδριατικής (1081-1085). </a:t>
            </a:r>
          </a:p>
          <a:p>
            <a:r>
              <a:rPr lang="el-GR" sz="1800" kern="100" dirty="0">
                <a:effectLst/>
                <a:latin typeface="Calibri" panose="020F0502020204030204" pitchFamily="34" charset="0"/>
                <a:ea typeface="Calibri" panose="020F0502020204030204" pitchFamily="34" charset="0"/>
                <a:cs typeface="Times New Roman" panose="02020603050405020304" pitchFamily="18" charset="0"/>
              </a:rPr>
              <a:t>Η πρώτη ασφαλής μνεία για εγκατεστημένους Αλβανούς στην Ελλάδα είναι του 1315 και κάνει λόγο για Αλβανούς που νέμονται την ορεινή Θεσσαλία· «Οι τα ορεινά της </a:t>
            </a:r>
            <a:r>
              <a:rPr lang="el-GR" sz="1800" kern="100" dirty="0" err="1">
                <a:effectLst/>
                <a:latin typeface="Calibri" panose="020F0502020204030204" pitchFamily="34" charset="0"/>
                <a:ea typeface="Calibri" panose="020F0502020204030204" pitchFamily="34" charset="0"/>
                <a:cs typeface="Times New Roman" panose="02020603050405020304" pitchFamily="18" charset="0"/>
              </a:rPr>
              <a:t>Θετταλίας</a:t>
            </a:r>
            <a:r>
              <a:rPr lang="el-GR" sz="1800" kern="100" dirty="0">
                <a:effectLst/>
                <a:latin typeface="Calibri" panose="020F0502020204030204" pitchFamily="34" charset="0"/>
                <a:ea typeface="Calibri" panose="020F0502020204030204" pitchFamily="34" charset="0"/>
                <a:cs typeface="Times New Roman" panose="02020603050405020304" pitchFamily="18" charset="0"/>
              </a:rPr>
              <a:t> </a:t>
            </a:r>
            <a:r>
              <a:rPr lang="el-GR" sz="1800" kern="100" dirty="0" err="1">
                <a:effectLst/>
                <a:latin typeface="Calibri" panose="020F0502020204030204" pitchFamily="34" charset="0"/>
                <a:ea typeface="Calibri" panose="020F0502020204030204" pitchFamily="34" charset="0"/>
                <a:cs typeface="Times New Roman" panose="02020603050405020304" pitchFamily="18" charset="0"/>
              </a:rPr>
              <a:t>νεμόμενοι</a:t>
            </a:r>
            <a:r>
              <a:rPr lang="el-GR" sz="1800" kern="100" dirty="0">
                <a:effectLst/>
                <a:latin typeface="Calibri" panose="020F0502020204030204" pitchFamily="34" charset="0"/>
                <a:ea typeface="Calibri" panose="020F0502020204030204" pitchFamily="34" charset="0"/>
                <a:cs typeface="Times New Roman" panose="02020603050405020304" pitchFamily="18" charset="0"/>
              </a:rPr>
              <a:t> Αλβανοί αβασίλευτοι </a:t>
            </a:r>
            <a:r>
              <a:rPr lang="el-GR" sz="1800" kern="100" dirty="0" err="1">
                <a:effectLst/>
                <a:latin typeface="Calibri" panose="020F0502020204030204" pitchFamily="34" charset="0"/>
                <a:ea typeface="Calibri" panose="020F0502020204030204" pitchFamily="34" charset="0"/>
                <a:cs typeface="Times New Roman" panose="02020603050405020304" pitchFamily="18" charset="0"/>
              </a:rPr>
              <a:t>Μαλκάσιοι</a:t>
            </a:r>
            <a:r>
              <a:rPr lang="el-GR" sz="1800" kern="100" dirty="0">
                <a:effectLst/>
                <a:latin typeface="Calibri" panose="020F0502020204030204" pitchFamily="34" charset="0"/>
                <a:ea typeface="Calibri" panose="020F0502020204030204" pitchFamily="34" charset="0"/>
                <a:cs typeface="Times New Roman" panose="02020603050405020304" pitchFamily="18" charset="0"/>
              </a:rPr>
              <a:t> και </a:t>
            </a:r>
            <a:r>
              <a:rPr lang="el-GR" sz="1800" kern="100" dirty="0" err="1">
                <a:effectLst/>
                <a:latin typeface="Calibri" panose="020F0502020204030204" pitchFamily="34" charset="0"/>
                <a:ea typeface="Calibri" panose="020F0502020204030204" pitchFamily="34" charset="0"/>
                <a:cs typeface="Times New Roman" panose="02020603050405020304" pitchFamily="18" charset="0"/>
              </a:rPr>
              <a:t>Μπούιοι</a:t>
            </a:r>
            <a:r>
              <a:rPr lang="el-GR" sz="1800" kern="100" dirty="0">
                <a:effectLst/>
                <a:latin typeface="Calibri" panose="020F0502020204030204" pitchFamily="34" charset="0"/>
                <a:ea typeface="Calibri" panose="020F0502020204030204" pitchFamily="34" charset="0"/>
                <a:cs typeface="Times New Roman" panose="02020603050405020304" pitchFamily="18" charset="0"/>
              </a:rPr>
              <a:t> και </a:t>
            </a:r>
            <a:r>
              <a:rPr lang="el-GR" sz="1800" kern="100" dirty="0" err="1">
                <a:effectLst/>
                <a:latin typeface="Calibri" panose="020F0502020204030204" pitchFamily="34" charset="0"/>
                <a:ea typeface="Calibri" panose="020F0502020204030204" pitchFamily="34" charset="0"/>
                <a:cs typeface="Times New Roman" panose="02020603050405020304" pitchFamily="18" charset="0"/>
              </a:rPr>
              <a:t>Μεσαρίται</a:t>
            </a:r>
            <a:r>
              <a:rPr lang="el-GR" sz="1800" kern="100" dirty="0">
                <a:effectLst/>
                <a:latin typeface="Calibri" panose="020F0502020204030204" pitchFamily="34" charset="0"/>
                <a:ea typeface="Calibri" panose="020F0502020204030204" pitchFamily="34" charset="0"/>
                <a:cs typeface="Times New Roman" panose="02020603050405020304" pitchFamily="18" charset="0"/>
              </a:rPr>
              <a:t> από των φυλάρχων </a:t>
            </a:r>
            <a:r>
              <a:rPr lang="el-GR" sz="1800" kern="100" dirty="0" err="1">
                <a:effectLst/>
                <a:latin typeface="Calibri" panose="020F0502020204030204" pitchFamily="34" charset="0"/>
                <a:ea typeface="Calibri" panose="020F0502020204030204" pitchFamily="34" charset="0"/>
                <a:cs typeface="Times New Roman" panose="02020603050405020304" pitchFamily="18" charset="0"/>
              </a:rPr>
              <a:t>προσαγορευόμενοι</a:t>
            </a:r>
            <a:r>
              <a:rPr lang="el-GR" sz="1800" kern="100" dirty="0">
                <a:effectLst/>
                <a:latin typeface="Calibri" panose="020F0502020204030204" pitchFamily="34" charset="0"/>
                <a:ea typeface="Calibri" panose="020F0502020204030204" pitchFamily="34" charset="0"/>
                <a:cs typeface="Times New Roman" panose="02020603050405020304" pitchFamily="18" charset="0"/>
              </a:rPr>
              <a:t>, περί δισχιλίους και </a:t>
            </a:r>
            <a:r>
              <a:rPr lang="el-GR" sz="1800" kern="100" dirty="0" err="1">
                <a:effectLst/>
                <a:latin typeface="Calibri" panose="020F0502020204030204" pitchFamily="34" charset="0"/>
                <a:ea typeface="Calibri" panose="020F0502020204030204" pitchFamily="34" charset="0"/>
                <a:cs typeface="Times New Roman" panose="02020603050405020304" pitchFamily="18" charset="0"/>
              </a:rPr>
              <a:t>μυρίους</a:t>
            </a:r>
            <a:r>
              <a:rPr lang="el-GR" sz="1800" kern="100" dirty="0">
                <a:effectLst/>
                <a:latin typeface="Calibri" panose="020F0502020204030204" pitchFamily="34" charset="0"/>
                <a:ea typeface="Calibri" panose="020F0502020204030204" pitchFamily="34" charset="0"/>
                <a:cs typeface="Times New Roman" panose="02020603050405020304" pitchFamily="18" charset="0"/>
              </a:rPr>
              <a:t> όντες, </a:t>
            </a:r>
            <a:r>
              <a:rPr lang="el-GR" sz="1800" kern="100" dirty="0" err="1">
                <a:effectLst/>
                <a:latin typeface="Calibri" panose="020F0502020204030204" pitchFamily="34" charset="0"/>
                <a:ea typeface="Calibri" panose="020F0502020204030204" pitchFamily="34" charset="0"/>
                <a:cs typeface="Times New Roman" panose="02020603050405020304" pitchFamily="18" charset="0"/>
              </a:rPr>
              <a:t>προσεκύνησαν</a:t>
            </a:r>
            <a:r>
              <a:rPr lang="el-GR" sz="1800" kern="100" dirty="0">
                <a:effectLst/>
                <a:latin typeface="Calibri" panose="020F0502020204030204" pitchFamily="34" charset="0"/>
                <a:ea typeface="Calibri" panose="020F0502020204030204" pitchFamily="34" charset="0"/>
                <a:cs typeface="Times New Roman" panose="02020603050405020304" pitchFamily="18" charset="0"/>
              </a:rPr>
              <a:t>» (</a:t>
            </a:r>
            <a:r>
              <a:rPr lang="el-GR" sz="1800" kern="100" dirty="0" err="1">
                <a:effectLst/>
                <a:latin typeface="Calibri" panose="020F0502020204030204" pitchFamily="34" charset="0"/>
                <a:ea typeface="Calibri" panose="020F0502020204030204" pitchFamily="34" charset="0"/>
                <a:cs typeface="Times New Roman" panose="02020603050405020304" pitchFamily="18" charset="0"/>
              </a:rPr>
              <a:t>Ιω</a:t>
            </a:r>
            <a:r>
              <a:rPr lang="el-GR" sz="1800" kern="100" dirty="0">
                <a:effectLst/>
                <a:latin typeface="Calibri" panose="020F0502020204030204" pitchFamily="34" charset="0"/>
                <a:ea typeface="Calibri" panose="020F0502020204030204" pitchFamily="34" charset="0"/>
                <a:cs typeface="Times New Roman" panose="02020603050405020304" pitchFamily="18" charset="0"/>
              </a:rPr>
              <a:t>. Καντακουζηνού, Ιστοριών ΙΙ, </a:t>
            </a:r>
            <a:r>
              <a:rPr lang="el-GR" sz="1800" kern="100" dirty="0" err="1">
                <a:effectLst/>
                <a:latin typeface="Calibri" panose="020F0502020204030204" pitchFamily="34" charset="0"/>
                <a:ea typeface="Calibri" panose="020F0502020204030204" pitchFamily="34" charset="0"/>
                <a:cs typeface="Times New Roman" panose="02020603050405020304" pitchFamily="18" charset="0"/>
              </a:rPr>
              <a:t>τόμ</a:t>
            </a:r>
            <a:r>
              <a:rPr lang="el-GR" sz="1800" kern="100" dirty="0">
                <a:effectLst/>
                <a:latin typeface="Calibri" panose="020F0502020204030204" pitchFamily="34" charset="0"/>
                <a:ea typeface="Calibri" panose="020F0502020204030204" pitchFamily="34" charset="0"/>
                <a:cs typeface="Times New Roman" panose="02020603050405020304" pitchFamily="18" charset="0"/>
              </a:rPr>
              <a:t>. Α΄, σ. 474, </a:t>
            </a:r>
            <a:r>
              <a:rPr lang="el-GR" sz="1800" kern="100" dirty="0" err="1">
                <a:effectLst/>
                <a:latin typeface="Calibri" panose="020F0502020204030204" pitchFamily="34" charset="0"/>
                <a:ea typeface="Calibri" panose="020F0502020204030204" pitchFamily="34" charset="0"/>
                <a:cs typeface="Times New Roman" panose="02020603050405020304" pitchFamily="18" charset="0"/>
              </a:rPr>
              <a:t>έκδ</a:t>
            </a:r>
            <a:r>
              <a:rPr lang="el-GR" sz="1800" kern="100" dirty="0">
                <a:effectLst/>
                <a:latin typeface="Calibri" panose="020F0502020204030204" pitchFamily="34" charset="0"/>
                <a:ea typeface="Calibri" panose="020F0502020204030204" pitchFamily="34" charset="0"/>
                <a:cs typeface="Times New Roman" panose="02020603050405020304" pitchFamily="18" charset="0"/>
              </a:rPr>
              <a:t>. Βόννης). Στη συνέχεια οι Αλβανοί εγκαθίστανται στην Αιτωλία και Ακαρνανία και τη νότια Ήπειρο (1358), στην Πελοπόννησο (1405 και 1418), στην Αττική (1418), στη Βοιωτία και την Εύβοια, τη Σαλαμίνα και την Αίγινα, την Ύδρα, τις Σπέτσες και τον Πόρο, την ᾿</a:t>
            </a:r>
            <a:r>
              <a:rPr lang="el-GR" sz="1800" kern="100" dirty="0" err="1">
                <a:effectLst/>
                <a:latin typeface="Calibri" panose="020F0502020204030204" pitchFamily="34" charset="0"/>
                <a:ea typeface="Calibri" panose="020F0502020204030204" pitchFamily="34" charset="0"/>
                <a:cs typeface="Times New Roman" panose="02020603050405020304" pitchFamily="18" charset="0"/>
              </a:rPr>
              <a:t>Ανδρο</a:t>
            </a:r>
            <a:r>
              <a:rPr lang="el-GR" sz="1800" kern="100" dirty="0">
                <a:effectLst/>
                <a:latin typeface="Calibri" panose="020F0502020204030204" pitchFamily="34" charset="0"/>
                <a:ea typeface="Calibri" panose="020F0502020204030204" pitchFamily="34" charset="0"/>
                <a:cs typeface="Times New Roman" panose="02020603050405020304" pitchFamily="18" charset="0"/>
              </a:rPr>
              <a:t> και την Κύθνο και σε άλλες περιοχές. Τα αλβανικά τοπωνύμια της Ελλάδας υπάγονται σε μια από τις παρακάτω κατηγορίες. </a:t>
            </a:r>
          </a:p>
          <a:p>
            <a:endParaRPr lang="el-GR" dirty="0"/>
          </a:p>
        </p:txBody>
      </p:sp>
    </p:spTree>
    <p:extLst>
      <p:ext uri="{BB962C8B-B14F-4D97-AF65-F5344CB8AC3E}">
        <p14:creationId xmlns:p14="http://schemas.microsoft.com/office/powerpoint/2010/main" val="339219421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E5CBC8A-B7E0-BAC5-3A65-C8185978275E}"/>
            </a:ext>
          </a:extLst>
        </p:cNvPr>
        <p:cNvGrpSpPr/>
        <p:nvPr/>
      </p:nvGrpSpPr>
      <p:grpSpPr>
        <a:xfrm>
          <a:off x="0" y="0"/>
          <a:ext cx="0" cy="0"/>
          <a:chOff x="0" y="0"/>
          <a:chExt cx="0" cy="0"/>
        </a:xfrm>
      </p:grpSpPr>
      <p:sp>
        <p:nvSpPr>
          <p:cNvPr id="2" name="Τίτλος 1">
            <a:extLst>
              <a:ext uri="{FF2B5EF4-FFF2-40B4-BE49-F238E27FC236}">
                <a16:creationId xmlns:a16="http://schemas.microsoft.com/office/drawing/2014/main" id="{7964C8A7-9ABF-6C56-7580-6629D7AAC270}"/>
              </a:ext>
            </a:extLst>
          </p:cNvPr>
          <p:cNvSpPr>
            <a:spLocks noGrp="1"/>
          </p:cNvSpPr>
          <p:nvPr>
            <p:ph type="title"/>
          </p:nvPr>
        </p:nvSpPr>
        <p:spPr/>
        <p:txBody>
          <a:bodyPr/>
          <a:lstStyle/>
          <a:p>
            <a:endParaRPr lang="el-GR"/>
          </a:p>
        </p:txBody>
      </p:sp>
      <p:sp>
        <p:nvSpPr>
          <p:cNvPr id="3" name="Θέση περιεχομένου 2">
            <a:extLst>
              <a:ext uri="{FF2B5EF4-FFF2-40B4-BE49-F238E27FC236}">
                <a16:creationId xmlns:a16="http://schemas.microsoft.com/office/drawing/2014/main" id="{A49AFFA5-0131-C2BF-8CED-750F785EE0B0}"/>
              </a:ext>
            </a:extLst>
          </p:cNvPr>
          <p:cNvSpPr>
            <a:spLocks noGrp="1"/>
          </p:cNvSpPr>
          <p:nvPr>
            <p:ph idx="1"/>
          </p:nvPr>
        </p:nvSpPr>
        <p:spPr/>
        <p:txBody>
          <a:bodyPr>
            <a:normAutofit fontScale="92500" lnSpcReduction="10000"/>
          </a:bodyPr>
          <a:lstStyle/>
          <a:p>
            <a:r>
              <a:rPr lang="el-GR" sz="1800" kern="100" dirty="0">
                <a:effectLst/>
                <a:latin typeface="Calibri" panose="020F0502020204030204" pitchFamily="34" charset="0"/>
                <a:ea typeface="Calibri" panose="020F0502020204030204" pitchFamily="34" charset="0"/>
                <a:cs typeface="Times New Roman" panose="02020603050405020304" pitchFamily="18" charset="0"/>
              </a:rPr>
              <a:t>α) </a:t>
            </a:r>
            <a:r>
              <a:rPr lang="el-GR" sz="1800" kern="100" dirty="0" err="1">
                <a:effectLst/>
                <a:latin typeface="Calibri" panose="020F0502020204030204" pitchFamily="34" charset="0"/>
                <a:ea typeface="Calibri" panose="020F0502020204030204" pitchFamily="34" charset="0"/>
                <a:cs typeface="Times New Roman" panose="02020603050405020304" pitchFamily="18" charset="0"/>
              </a:rPr>
              <a:t>Κυριωνυμικά</a:t>
            </a:r>
            <a:r>
              <a:rPr lang="el-GR" sz="1800" kern="100" dirty="0">
                <a:effectLst/>
                <a:latin typeface="Calibri" panose="020F0502020204030204" pitchFamily="34" charset="0"/>
                <a:ea typeface="Calibri" panose="020F0502020204030204" pitchFamily="34" charset="0"/>
                <a:cs typeface="Times New Roman" panose="02020603050405020304" pitchFamily="18" charset="0"/>
              </a:rPr>
              <a:t>. </a:t>
            </a:r>
          </a:p>
          <a:p>
            <a:r>
              <a:rPr lang="el-GR" sz="1800" kern="100" dirty="0">
                <a:effectLst/>
                <a:latin typeface="Calibri" panose="020F0502020204030204" pitchFamily="34" charset="0"/>
                <a:ea typeface="Calibri" panose="020F0502020204030204" pitchFamily="34" charset="0"/>
                <a:cs typeface="Times New Roman" panose="02020603050405020304" pitchFamily="18" charset="0"/>
              </a:rPr>
              <a:t>Οι Αλβανοί φύλαρχοι λ.χ. Πέτρος </a:t>
            </a:r>
            <a:r>
              <a:rPr lang="el-GR" sz="1800" kern="100" dirty="0" err="1">
                <a:effectLst/>
                <a:latin typeface="Calibri" panose="020F0502020204030204" pitchFamily="34" charset="0"/>
                <a:ea typeface="Calibri" panose="020F0502020204030204" pitchFamily="34" charset="0"/>
                <a:cs typeface="Times New Roman" panose="02020603050405020304" pitchFamily="18" charset="0"/>
              </a:rPr>
              <a:t>Λεώσας</a:t>
            </a:r>
            <a:r>
              <a:rPr lang="el-GR" sz="1800" kern="100" dirty="0">
                <a:effectLst/>
                <a:latin typeface="Calibri" panose="020F0502020204030204" pitchFamily="34" charset="0"/>
                <a:ea typeface="Calibri" panose="020F0502020204030204" pitchFamily="34" charset="0"/>
                <a:cs typeface="Times New Roman" panose="02020603050405020304" pitchFamily="18" charset="0"/>
              </a:rPr>
              <a:t> και </a:t>
            </a:r>
            <a:r>
              <a:rPr lang="el-GR" sz="1800" kern="100" dirty="0" err="1">
                <a:effectLst/>
                <a:latin typeface="Calibri" panose="020F0502020204030204" pitchFamily="34" charset="0"/>
                <a:ea typeface="Calibri" panose="020F0502020204030204" pitchFamily="34" charset="0"/>
                <a:cs typeface="Times New Roman" panose="02020603050405020304" pitchFamily="18" charset="0"/>
              </a:rPr>
              <a:t>Γκίνος</a:t>
            </a:r>
            <a:r>
              <a:rPr lang="el-GR" sz="1800" kern="100" dirty="0">
                <a:effectLst/>
                <a:latin typeface="Calibri" panose="020F0502020204030204" pitchFamily="34" charset="0"/>
                <a:ea typeface="Calibri" panose="020F0502020204030204" pitchFamily="34" charset="0"/>
                <a:cs typeface="Times New Roman" panose="02020603050405020304" pitchFamily="18" charset="0"/>
              </a:rPr>
              <a:t> </a:t>
            </a:r>
            <a:r>
              <a:rPr lang="el-GR" sz="1800" kern="100" dirty="0" err="1">
                <a:effectLst/>
                <a:latin typeface="Calibri" panose="020F0502020204030204" pitchFamily="34" charset="0"/>
                <a:ea typeface="Calibri" panose="020F0502020204030204" pitchFamily="34" charset="0"/>
                <a:cs typeface="Times New Roman" panose="02020603050405020304" pitchFamily="18" charset="0"/>
              </a:rPr>
              <a:t>Μπούας</a:t>
            </a:r>
            <a:r>
              <a:rPr lang="el-GR" sz="1800" kern="100" dirty="0">
                <a:effectLst/>
                <a:latin typeface="Calibri" panose="020F0502020204030204" pitchFamily="34" charset="0"/>
                <a:ea typeface="Calibri" panose="020F0502020204030204" pitchFamily="34" charset="0"/>
                <a:cs typeface="Times New Roman" panose="02020603050405020304" pitchFamily="18" charset="0"/>
              </a:rPr>
              <a:t> </a:t>
            </a:r>
            <a:r>
              <a:rPr lang="el-GR" sz="1800" kern="100" dirty="0" err="1">
                <a:effectLst/>
                <a:latin typeface="Calibri" panose="020F0502020204030204" pitchFamily="34" charset="0"/>
                <a:ea typeface="Calibri" panose="020F0502020204030204" pitchFamily="34" charset="0"/>
                <a:cs typeface="Times New Roman" panose="02020603050405020304" pitchFamily="18" charset="0"/>
              </a:rPr>
              <a:t>Σπάτας</a:t>
            </a:r>
            <a:r>
              <a:rPr lang="el-GR" sz="1800" kern="100" dirty="0">
                <a:effectLst/>
                <a:latin typeface="Calibri" panose="020F0502020204030204" pitchFamily="34" charset="0"/>
                <a:ea typeface="Calibri" panose="020F0502020204030204" pitchFamily="34" charset="0"/>
                <a:cs typeface="Times New Roman" panose="02020603050405020304" pitchFamily="18" charset="0"/>
              </a:rPr>
              <a:t> ή Βάιας, για τους οποίους μας παραδίδεται ιστορικά ότι έδρασαν στην Αιτωλία, την Ακαρνανία και τη νότια Ήπειρο, και οι απόγονοί τους άφησαν τα ονόματά τους σε αλβανόφωνες περιοχές της Ελλάδας: Σπάτα, τα (χωριό της Αττικής και της Ηλείας), </a:t>
            </a:r>
            <a:r>
              <a:rPr lang="el-GR" sz="1800" kern="100" dirty="0" err="1">
                <a:effectLst/>
                <a:latin typeface="Calibri" panose="020F0502020204030204" pitchFamily="34" charset="0"/>
                <a:ea typeface="Calibri" panose="020F0502020204030204" pitchFamily="34" charset="0"/>
                <a:cs typeface="Times New Roman" panose="02020603050405020304" pitchFamily="18" charset="0"/>
              </a:rPr>
              <a:t>Μπουγιάτι</a:t>
            </a:r>
            <a:r>
              <a:rPr lang="el-GR" sz="1800" kern="100" dirty="0">
                <a:effectLst/>
                <a:latin typeface="Calibri" panose="020F0502020204030204" pitchFamily="34" charset="0"/>
                <a:ea typeface="Calibri" panose="020F0502020204030204" pitchFamily="34" charset="0"/>
                <a:cs typeface="Times New Roman" panose="02020603050405020304" pitchFamily="18" charset="0"/>
              </a:rPr>
              <a:t>/</a:t>
            </a:r>
            <a:r>
              <a:rPr lang="el-GR" sz="1800" kern="100" dirty="0" err="1">
                <a:effectLst/>
                <a:latin typeface="Calibri" panose="020F0502020204030204" pitchFamily="34" charset="0"/>
                <a:ea typeface="Calibri" panose="020F0502020204030204" pitchFamily="34" charset="0"/>
                <a:cs typeface="Times New Roman" panose="02020603050405020304" pitchFamily="18" charset="0"/>
              </a:rPr>
              <a:t>Μπογιάτι</a:t>
            </a:r>
            <a:r>
              <a:rPr lang="el-GR" sz="1800" kern="100" dirty="0">
                <a:effectLst/>
                <a:latin typeface="Calibri" panose="020F0502020204030204" pitchFamily="34" charset="0"/>
                <a:ea typeface="Calibri" panose="020F0502020204030204" pitchFamily="34" charset="0"/>
                <a:cs typeface="Times New Roman" panose="02020603050405020304" pitchFamily="18" charset="0"/>
              </a:rPr>
              <a:t>, το (χωριό Αττικής, Αρκαδίας και Κορινθίας), Βάια, το (χωριό της Βοιωτίας), Λιόσια, τα και </a:t>
            </a:r>
            <a:r>
              <a:rPr lang="el-GR" sz="1800" kern="100" dirty="0" err="1">
                <a:effectLst/>
                <a:latin typeface="Calibri" panose="020F0502020204030204" pitchFamily="34" charset="0"/>
                <a:ea typeface="Calibri" panose="020F0502020204030204" pitchFamily="34" charset="0"/>
                <a:cs typeface="Times New Roman" panose="02020603050405020304" pitchFamily="18" charset="0"/>
              </a:rPr>
              <a:t>Λιοσάτι</a:t>
            </a:r>
            <a:r>
              <a:rPr lang="el-GR" sz="1800" kern="100" dirty="0">
                <a:effectLst/>
                <a:latin typeface="Calibri" panose="020F0502020204030204" pitchFamily="34" charset="0"/>
                <a:ea typeface="Calibri" panose="020F0502020204030204" pitchFamily="34" charset="0"/>
                <a:cs typeface="Times New Roman" panose="02020603050405020304" pitchFamily="18" charset="0"/>
              </a:rPr>
              <a:t>, το (χωριά της Αττικής, πβ. όμως παρακάτω και αλβ. </a:t>
            </a:r>
            <a:r>
              <a:rPr lang="el-GR" sz="1800" kern="100" dirty="0" err="1">
                <a:effectLst/>
                <a:latin typeface="Calibri" panose="020F0502020204030204" pitchFamily="34" charset="0"/>
                <a:ea typeface="Calibri" panose="020F0502020204030204" pitchFamily="34" charset="0"/>
                <a:cs typeface="Times New Roman" panose="02020603050405020304" pitchFamily="18" charset="0"/>
              </a:rPr>
              <a:t>Illosh</a:t>
            </a:r>
            <a:r>
              <a:rPr lang="el-GR" sz="1800" kern="100" dirty="0">
                <a:effectLst/>
                <a:latin typeface="Calibri" panose="020F0502020204030204" pitchFamily="34" charset="0"/>
                <a:ea typeface="Calibri" panose="020F0502020204030204" pitchFamily="34" charset="0"/>
                <a:cs typeface="Times New Roman" panose="02020603050405020304" pitchFamily="18" charset="0"/>
              </a:rPr>
              <a:t>-i "ομαλή ορεινή τοποθεσία με άφθονο χόρτο”). Επίσης το </a:t>
            </a:r>
            <a:r>
              <a:rPr lang="el-GR" sz="1800" kern="100" dirty="0" err="1">
                <a:effectLst/>
                <a:latin typeface="Calibri" panose="020F0502020204030204" pitchFamily="34" charset="0"/>
                <a:ea typeface="Calibri" panose="020F0502020204030204" pitchFamily="34" charset="0"/>
                <a:cs typeface="Times New Roman" panose="02020603050405020304" pitchFamily="18" charset="0"/>
              </a:rPr>
              <a:t>Μαζαράκι</a:t>
            </a:r>
            <a:r>
              <a:rPr lang="el-GR" sz="1800" kern="100" dirty="0">
                <a:effectLst/>
                <a:latin typeface="Calibri" panose="020F0502020204030204" pitchFamily="34" charset="0"/>
                <a:ea typeface="Calibri" panose="020F0502020204030204" pitchFamily="34" charset="0"/>
                <a:cs typeface="Times New Roman" panose="02020603050405020304" pitchFamily="18" charset="0"/>
              </a:rPr>
              <a:t> (χωριό της Ηπείρου και της Ηλείας, βουνό της Αττικής και ονομασία περισσότερων τοποθεσιών στη Γορτυνία, Αιτωλία κλπ.) και η </a:t>
            </a:r>
            <a:r>
              <a:rPr lang="el-GR" sz="1800" kern="100" dirty="0" err="1">
                <a:effectLst/>
                <a:latin typeface="Calibri" panose="020F0502020204030204" pitchFamily="34" charset="0"/>
                <a:ea typeface="Calibri" panose="020F0502020204030204" pitchFamily="34" charset="0"/>
                <a:cs typeface="Times New Roman" panose="02020603050405020304" pitchFamily="18" charset="0"/>
              </a:rPr>
              <a:t>Μαζαρακιά</a:t>
            </a:r>
            <a:r>
              <a:rPr lang="el-GR" sz="1800" kern="100" dirty="0">
                <a:effectLst/>
                <a:latin typeface="Calibri" panose="020F0502020204030204" pitchFamily="34" charset="0"/>
                <a:ea typeface="Calibri" panose="020F0502020204030204" pitchFamily="34" charset="0"/>
                <a:cs typeface="Times New Roman" panose="02020603050405020304" pitchFamily="18" charset="0"/>
              </a:rPr>
              <a:t> (χωριό στα Γιάννενα) συνδέονται άμεσα ή έμμεσα με το γένος των Αλβανών </a:t>
            </a:r>
            <a:r>
              <a:rPr lang="el-GR" sz="1800" kern="100" dirty="0" err="1">
                <a:effectLst/>
                <a:latin typeface="Calibri" panose="020F0502020204030204" pitchFamily="34" charset="0"/>
                <a:ea typeface="Calibri" panose="020F0502020204030204" pitchFamily="34" charset="0"/>
                <a:cs typeface="Times New Roman" panose="02020603050405020304" pitchFamily="18" charset="0"/>
              </a:rPr>
              <a:t>Μαζαρακαίων</a:t>
            </a:r>
            <a:r>
              <a:rPr lang="el-GR" sz="1800" kern="100" dirty="0">
                <a:effectLst/>
                <a:latin typeface="Calibri" panose="020F0502020204030204" pitchFamily="34" charset="0"/>
                <a:ea typeface="Calibri" panose="020F0502020204030204" pitchFamily="34" charset="0"/>
                <a:cs typeface="Times New Roman" panose="02020603050405020304" pitchFamily="18" charset="0"/>
              </a:rPr>
              <a:t>, των οποίων φύλαρχος ήταν ο Πέτρος </a:t>
            </a:r>
            <a:r>
              <a:rPr lang="el-GR" sz="1800" kern="100" dirty="0" err="1">
                <a:effectLst/>
                <a:latin typeface="Calibri" panose="020F0502020204030204" pitchFamily="34" charset="0"/>
                <a:ea typeface="Calibri" panose="020F0502020204030204" pitchFamily="34" charset="0"/>
                <a:cs typeface="Times New Roman" panose="02020603050405020304" pitchFamily="18" charset="0"/>
              </a:rPr>
              <a:t>Λεώσας</a:t>
            </a:r>
            <a:r>
              <a:rPr lang="el-GR" sz="1800" kern="100" dirty="0">
                <a:effectLst/>
                <a:latin typeface="Calibri" panose="020F0502020204030204" pitchFamily="34" charset="0"/>
                <a:ea typeface="Calibri" panose="020F0502020204030204" pitchFamily="34" charset="0"/>
                <a:cs typeface="Times New Roman" panose="02020603050405020304" pitchFamily="18" charset="0"/>
              </a:rPr>
              <a:t>. </a:t>
            </a:r>
          </a:p>
          <a:p>
            <a:r>
              <a:rPr lang="el-GR" sz="1800" kern="100" dirty="0">
                <a:effectLst/>
                <a:latin typeface="Calibri" panose="020F0502020204030204" pitchFamily="34" charset="0"/>
                <a:ea typeface="Calibri" panose="020F0502020204030204" pitchFamily="34" charset="0"/>
                <a:cs typeface="Times New Roman" panose="02020603050405020304" pitchFamily="18" charset="0"/>
              </a:rPr>
              <a:t>Τέλος το γένος των Αλβανών που είναι γνωστοί ως </a:t>
            </a:r>
            <a:r>
              <a:rPr lang="el-GR" sz="1800" kern="100" dirty="0" err="1">
                <a:effectLst/>
                <a:latin typeface="Calibri" panose="020F0502020204030204" pitchFamily="34" charset="0"/>
                <a:ea typeface="Calibri" panose="020F0502020204030204" pitchFamily="34" charset="0"/>
                <a:cs typeface="Times New Roman" panose="02020603050405020304" pitchFamily="18" charset="0"/>
              </a:rPr>
              <a:t>Μαλακασαίοι</a:t>
            </a:r>
            <a:r>
              <a:rPr lang="el-GR" sz="1800" kern="100" dirty="0">
                <a:effectLst/>
                <a:latin typeface="Calibri" panose="020F0502020204030204" pitchFamily="34" charset="0"/>
                <a:ea typeface="Calibri" panose="020F0502020204030204" pitchFamily="34" charset="0"/>
                <a:cs typeface="Times New Roman" panose="02020603050405020304" pitchFamily="18" charset="0"/>
              </a:rPr>
              <a:t> άφησε το όνομά του στο χωριό της Αττικής Μαλακάσα, η και στο χωριό της Ηλείας </a:t>
            </a:r>
            <a:r>
              <a:rPr lang="el-GR" sz="1800" kern="100" dirty="0" err="1">
                <a:effectLst/>
                <a:latin typeface="Calibri" panose="020F0502020204030204" pitchFamily="34" charset="0"/>
                <a:ea typeface="Calibri" panose="020F0502020204030204" pitchFamily="34" charset="0"/>
                <a:cs typeface="Times New Roman" panose="02020603050405020304" pitchFamily="18" charset="0"/>
              </a:rPr>
              <a:t>Μαλακάσι</a:t>
            </a:r>
            <a:r>
              <a:rPr lang="el-GR" sz="1800" kern="100" dirty="0">
                <a:effectLst/>
                <a:latin typeface="Calibri" panose="020F0502020204030204" pitchFamily="34" charset="0"/>
                <a:ea typeface="Calibri" panose="020F0502020204030204" pitchFamily="34" charset="0"/>
                <a:cs typeface="Times New Roman" panose="02020603050405020304" pitchFamily="18" charset="0"/>
              </a:rPr>
              <a:t>, το. Τα αλβανικής καταγωγής επώνυμα Δάρας, </a:t>
            </a:r>
            <a:r>
              <a:rPr lang="el-GR" sz="1800" kern="100" dirty="0" err="1">
                <a:effectLst/>
                <a:latin typeface="Calibri" panose="020F0502020204030204" pitchFamily="34" charset="0"/>
                <a:ea typeface="Calibri" panose="020F0502020204030204" pitchFamily="34" charset="0"/>
                <a:cs typeface="Times New Roman" panose="02020603050405020304" pitchFamily="18" charset="0"/>
              </a:rPr>
              <a:t>Μπάρτζης</a:t>
            </a:r>
            <a:r>
              <a:rPr lang="el-GR" sz="1800" kern="100" dirty="0">
                <a:effectLst/>
                <a:latin typeface="Calibri" panose="020F0502020204030204" pitchFamily="34" charset="0"/>
                <a:ea typeface="Calibri" panose="020F0502020204030204" pitchFamily="34" charset="0"/>
                <a:cs typeface="Times New Roman" panose="02020603050405020304" pitchFamily="18" charset="0"/>
              </a:rPr>
              <a:t>, </a:t>
            </a:r>
            <a:r>
              <a:rPr lang="el-GR" sz="1800" kern="100" dirty="0" err="1">
                <a:effectLst/>
                <a:latin typeface="Calibri" panose="020F0502020204030204" pitchFamily="34" charset="0"/>
                <a:ea typeface="Calibri" panose="020F0502020204030204" pitchFamily="34" charset="0"/>
                <a:cs typeface="Times New Roman" panose="02020603050405020304" pitchFamily="18" charset="0"/>
              </a:rPr>
              <a:t>Κριεκούκης</a:t>
            </a:r>
            <a:r>
              <a:rPr lang="el-GR" sz="1800" kern="100" dirty="0">
                <a:effectLst/>
                <a:latin typeface="Calibri" panose="020F0502020204030204" pitchFamily="34" charset="0"/>
                <a:ea typeface="Calibri" panose="020F0502020204030204" pitchFamily="34" charset="0"/>
                <a:cs typeface="Times New Roman" panose="02020603050405020304" pitchFamily="18" charset="0"/>
              </a:rPr>
              <a:t> (</a:t>
            </a:r>
            <a:r>
              <a:rPr lang="el-GR" sz="1800" kern="100" dirty="0" err="1">
                <a:effectLst/>
                <a:latin typeface="Calibri" panose="020F0502020204030204" pitchFamily="34" charset="0"/>
                <a:ea typeface="Calibri" panose="020F0502020204030204" pitchFamily="34" charset="0"/>
                <a:cs typeface="Times New Roman" panose="02020603050405020304" pitchFamily="18" charset="0"/>
              </a:rPr>
              <a:t>κοκκινοκέφαλος</a:t>
            </a:r>
            <a:r>
              <a:rPr lang="el-GR" sz="1800" kern="100" dirty="0">
                <a:effectLst/>
                <a:latin typeface="Calibri" panose="020F0502020204030204" pitchFamily="34" charset="0"/>
                <a:ea typeface="Calibri" panose="020F0502020204030204" pitchFamily="34" charset="0"/>
                <a:cs typeface="Times New Roman" panose="02020603050405020304" pitchFamily="18" charset="0"/>
              </a:rPr>
              <a:t>, κοκκινομάλλης &lt; αλβ. </a:t>
            </a:r>
            <a:r>
              <a:rPr lang="el-GR" sz="1800" kern="100" dirty="0" err="1">
                <a:effectLst/>
                <a:latin typeface="Calibri" panose="020F0502020204030204" pitchFamily="34" charset="0"/>
                <a:ea typeface="Calibri" panose="020F0502020204030204" pitchFamily="34" charset="0"/>
                <a:cs typeface="Times New Roman" panose="02020603050405020304" pitchFamily="18" charset="0"/>
              </a:rPr>
              <a:t>krye</a:t>
            </a:r>
            <a:r>
              <a:rPr lang="el-GR" sz="1800" kern="100" dirty="0">
                <a:effectLst/>
                <a:latin typeface="Calibri" panose="020F0502020204030204" pitchFamily="34" charset="0"/>
                <a:ea typeface="Calibri" panose="020F0502020204030204" pitchFamily="34" charset="0"/>
                <a:cs typeface="Times New Roman" panose="02020603050405020304" pitchFamily="18" charset="0"/>
              </a:rPr>
              <a:t> </a:t>
            </a:r>
            <a:r>
              <a:rPr lang="el-GR" sz="1800" kern="100" dirty="0" err="1">
                <a:effectLst/>
                <a:latin typeface="Calibri" panose="020F0502020204030204" pitchFamily="34" charset="0"/>
                <a:ea typeface="Calibri" panose="020F0502020204030204" pitchFamily="34" charset="0"/>
                <a:cs typeface="Times New Roman" panose="02020603050405020304" pitchFamily="18" charset="0"/>
              </a:rPr>
              <a:t>kuqi</a:t>
            </a:r>
            <a:r>
              <a:rPr lang="el-GR" sz="1800" kern="100" dirty="0">
                <a:effectLst/>
                <a:latin typeface="Calibri" panose="020F0502020204030204" pitchFamily="34" charset="0"/>
                <a:ea typeface="Calibri" panose="020F0502020204030204" pitchFamily="34" charset="0"/>
                <a:cs typeface="Times New Roman" panose="02020603050405020304" pitchFamily="18" charset="0"/>
              </a:rPr>
              <a:t>), </a:t>
            </a:r>
            <a:r>
              <a:rPr lang="el-GR" sz="1800" kern="100" dirty="0" err="1">
                <a:effectLst/>
                <a:latin typeface="Calibri" panose="020F0502020204030204" pitchFamily="34" charset="0"/>
                <a:ea typeface="Calibri" panose="020F0502020204030204" pitchFamily="34" charset="0"/>
                <a:cs typeface="Times New Roman" panose="02020603050405020304" pitchFamily="18" charset="0"/>
              </a:rPr>
              <a:t>Καλέντζης</a:t>
            </a:r>
            <a:r>
              <a:rPr lang="el-GR" sz="1800" kern="100" dirty="0">
                <a:effectLst/>
                <a:latin typeface="Calibri" panose="020F0502020204030204" pitchFamily="34" charset="0"/>
                <a:ea typeface="Calibri" panose="020F0502020204030204" pitchFamily="34" charset="0"/>
                <a:cs typeface="Times New Roman" panose="02020603050405020304" pitchFamily="18" charset="0"/>
              </a:rPr>
              <a:t>, </a:t>
            </a:r>
            <a:r>
              <a:rPr lang="el-GR" sz="1800" kern="100" dirty="0" err="1">
                <a:effectLst/>
                <a:latin typeface="Calibri" panose="020F0502020204030204" pitchFamily="34" charset="0"/>
                <a:ea typeface="Calibri" panose="020F0502020204030204" pitchFamily="34" charset="0"/>
                <a:cs typeface="Times New Roman" panose="02020603050405020304" pitchFamily="18" charset="0"/>
              </a:rPr>
              <a:t>Κομποθέκρας</a:t>
            </a:r>
            <a:r>
              <a:rPr lang="el-GR" sz="1800" kern="100" dirty="0">
                <a:effectLst/>
                <a:latin typeface="Calibri" panose="020F0502020204030204" pitchFamily="34" charset="0"/>
                <a:ea typeface="Calibri" panose="020F0502020204030204" pitchFamily="34" charset="0"/>
                <a:cs typeface="Times New Roman" panose="02020603050405020304" pitchFamily="18" charset="0"/>
              </a:rPr>
              <a:t> (</a:t>
            </a:r>
            <a:r>
              <a:rPr lang="el-GR" sz="1800" kern="100" dirty="0" err="1">
                <a:effectLst/>
                <a:latin typeface="Calibri" panose="020F0502020204030204" pitchFamily="34" charset="0"/>
                <a:ea typeface="Calibri" panose="020F0502020204030204" pitchFamily="34" charset="0"/>
                <a:cs typeface="Times New Roman" panose="02020603050405020304" pitchFamily="18" charset="0"/>
              </a:rPr>
              <a:t>καλαμοπόδης</a:t>
            </a:r>
            <a:r>
              <a:rPr lang="el-GR" sz="1800" kern="100" dirty="0">
                <a:effectLst/>
                <a:latin typeface="Calibri" panose="020F0502020204030204" pitchFamily="34" charset="0"/>
                <a:ea typeface="Calibri" panose="020F0502020204030204" pitchFamily="34" charset="0"/>
                <a:cs typeface="Times New Roman" panose="02020603050405020304" pitchFamily="18" charset="0"/>
              </a:rPr>
              <a:t> &lt; αλβ. </a:t>
            </a:r>
            <a:r>
              <a:rPr lang="el-GR" sz="1800" kern="100" dirty="0" err="1">
                <a:effectLst/>
                <a:latin typeface="Calibri" panose="020F0502020204030204" pitchFamily="34" charset="0"/>
                <a:ea typeface="Calibri" panose="020F0502020204030204" pitchFamily="34" charset="0"/>
                <a:cs typeface="Times New Roman" panose="02020603050405020304" pitchFamily="18" charset="0"/>
              </a:rPr>
              <a:t>këmbë</a:t>
            </a:r>
            <a:r>
              <a:rPr lang="el-GR" sz="1800" kern="100" dirty="0">
                <a:effectLst/>
                <a:latin typeface="Calibri" panose="020F0502020204030204" pitchFamily="34" charset="0"/>
                <a:ea typeface="Calibri" panose="020F0502020204030204" pitchFamily="34" charset="0"/>
                <a:cs typeface="Times New Roman" panose="02020603050405020304" pitchFamily="18" charset="0"/>
              </a:rPr>
              <a:t>-a "το πόδι" + </a:t>
            </a:r>
            <a:r>
              <a:rPr lang="el-GR" sz="1800" kern="100" dirty="0" err="1">
                <a:effectLst/>
                <a:latin typeface="Calibri" panose="020F0502020204030204" pitchFamily="34" charset="0"/>
                <a:ea typeface="Calibri" panose="020F0502020204030204" pitchFamily="34" charset="0"/>
                <a:cs typeface="Times New Roman" panose="02020603050405020304" pitchFamily="18" charset="0"/>
              </a:rPr>
              <a:t>thekra</a:t>
            </a:r>
            <a:r>
              <a:rPr lang="el-GR" sz="1800" kern="100" dirty="0">
                <a:effectLst/>
                <a:latin typeface="Calibri" panose="020F0502020204030204" pitchFamily="34" charset="0"/>
                <a:ea typeface="Calibri" panose="020F0502020204030204" pitchFamily="34" charset="0"/>
                <a:cs typeface="Times New Roman" panose="02020603050405020304" pitchFamily="18" charset="0"/>
              </a:rPr>
              <a:t> "η σίκαλη"), </a:t>
            </a:r>
            <a:r>
              <a:rPr lang="el-GR" sz="1800" kern="100" dirty="0" err="1">
                <a:effectLst/>
                <a:latin typeface="Calibri" panose="020F0502020204030204" pitchFamily="34" charset="0"/>
                <a:ea typeface="Calibri" panose="020F0502020204030204" pitchFamily="34" charset="0"/>
                <a:cs typeface="Times New Roman" panose="02020603050405020304" pitchFamily="18" charset="0"/>
              </a:rPr>
              <a:t>Σκούρτης</a:t>
            </a:r>
            <a:r>
              <a:rPr lang="el-GR" sz="1800" kern="100" dirty="0">
                <a:effectLst/>
                <a:latin typeface="Calibri" panose="020F0502020204030204" pitchFamily="34" charset="0"/>
                <a:ea typeface="Calibri" panose="020F0502020204030204" pitchFamily="34" charset="0"/>
                <a:cs typeface="Times New Roman" panose="02020603050405020304" pitchFamily="18" charset="0"/>
              </a:rPr>
              <a:t> (</a:t>
            </a:r>
            <a:r>
              <a:rPr lang="el-GR" sz="1800" kern="100" dirty="0" err="1">
                <a:effectLst/>
                <a:latin typeface="Calibri" panose="020F0502020204030204" pitchFamily="34" charset="0"/>
                <a:ea typeface="Calibri" panose="020F0502020204030204" pitchFamily="34" charset="0"/>
                <a:cs typeface="Times New Roman" panose="02020603050405020304" pitchFamily="18" charset="0"/>
              </a:rPr>
              <a:t>shkurt</a:t>
            </a:r>
            <a:r>
              <a:rPr lang="el-GR" sz="1800" kern="100" dirty="0">
                <a:effectLst/>
                <a:latin typeface="Calibri" panose="020F0502020204030204" pitchFamily="34" charset="0"/>
                <a:ea typeface="Calibri" panose="020F0502020204030204" pitchFamily="34" charset="0"/>
                <a:cs typeface="Times New Roman" panose="02020603050405020304" pitchFamily="18" charset="0"/>
              </a:rPr>
              <a:t>-i "ο κοντός") συνδέονται με τα αντίστοιχα αλβανικά τοπωνύμια: Δάρα, η (ονομασία 5 χωριών στη Μεσσηνία, Κορινθία, Ηλεία, Αργολίδα, Καλάβρυτα), </a:t>
            </a:r>
            <a:r>
              <a:rPr lang="el-GR" sz="1800" kern="100" dirty="0" err="1">
                <a:effectLst/>
                <a:latin typeface="Calibri" panose="020F0502020204030204" pitchFamily="34" charset="0"/>
                <a:ea typeface="Calibri" panose="020F0502020204030204" pitchFamily="34" charset="0"/>
                <a:cs typeface="Times New Roman" panose="02020603050405020304" pitchFamily="18" charset="0"/>
              </a:rPr>
              <a:t>Μπάρτζι</a:t>
            </a:r>
            <a:r>
              <a:rPr lang="el-GR" sz="1800" kern="100" dirty="0">
                <a:effectLst/>
                <a:latin typeface="Calibri" panose="020F0502020204030204" pitchFamily="34" charset="0"/>
                <a:ea typeface="Calibri" panose="020F0502020204030204" pitchFamily="34" charset="0"/>
                <a:cs typeface="Times New Roman" panose="02020603050405020304" pitchFamily="18" charset="0"/>
              </a:rPr>
              <a:t>, το (χωριό στη Μεσσηνία και τα Γιάννενα), </a:t>
            </a:r>
            <a:r>
              <a:rPr lang="el-GR" sz="1800" kern="100" dirty="0" err="1">
                <a:effectLst/>
                <a:latin typeface="Calibri" panose="020F0502020204030204" pitchFamily="34" charset="0"/>
                <a:ea typeface="Calibri" panose="020F0502020204030204" pitchFamily="34" charset="0"/>
                <a:cs typeface="Times New Roman" panose="02020603050405020304" pitchFamily="18" charset="0"/>
              </a:rPr>
              <a:t>Κριεκούκι</a:t>
            </a:r>
            <a:r>
              <a:rPr lang="el-GR" sz="1800" kern="100" dirty="0">
                <a:effectLst/>
                <a:latin typeface="Calibri" panose="020F0502020204030204" pitchFamily="34" charset="0"/>
                <a:ea typeface="Calibri" panose="020F0502020204030204" pitchFamily="34" charset="0"/>
                <a:cs typeface="Times New Roman" panose="02020603050405020304" pitchFamily="18" charset="0"/>
              </a:rPr>
              <a:t>, το (ονομασία 3 χωριών στην Αιτωλία, τα σύνορα </a:t>
            </a:r>
            <a:r>
              <a:rPr lang="el-GR" sz="1800" kern="100" dirty="0" err="1">
                <a:effectLst/>
                <a:latin typeface="Calibri" panose="020F0502020204030204" pitchFamily="34" charset="0"/>
                <a:ea typeface="Calibri" panose="020F0502020204030204" pitchFamily="34" charset="0"/>
                <a:cs typeface="Times New Roman" panose="02020603050405020304" pitchFamily="18" charset="0"/>
              </a:rPr>
              <a:t>Αττικο-βοιωτίας</a:t>
            </a:r>
            <a:r>
              <a:rPr lang="el-GR" sz="1800" kern="100" dirty="0">
                <a:effectLst/>
                <a:latin typeface="Calibri" panose="020F0502020204030204" pitchFamily="34" charset="0"/>
                <a:ea typeface="Calibri" panose="020F0502020204030204" pitchFamily="34" charset="0"/>
                <a:cs typeface="Times New Roman" panose="02020603050405020304" pitchFamily="18" charset="0"/>
              </a:rPr>
              <a:t> και την Ηλεία), </a:t>
            </a:r>
            <a:r>
              <a:rPr lang="el-GR" sz="1800" kern="100" dirty="0" err="1">
                <a:effectLst/>
                <a:latin typeface="Calibri" panose="020F0502020204030204" pitchFamily="34" charset="0"/>
                <a:ea typeface="Calibri" panose="020F0502020204030204" pitchFamily="34" charset="0"/>
                <a:cs typeface="Times New Roman" panose="02020603050405020304" pitchFamily="18" charset="0"/>
              </a:rPr>
              <a:t>Καλέντζι</a:t>
            </a:r>
            <a:r>
              <a:rPr lang="el-GR" sz="1800" kern="100" dirty="0">
                <a:effectLst/>
                <a:latin typeface="Calibri" panose="020F0502020204030204" pitchFamily="34" charset="0"/>
                <a:ea typeface="Calibri" panose="020F0502020204030204" pitchFamily="34" charset="0"/>
                <a:cs typeface="Times New Roman" panose="02020603050405020304" pitchFamily="18" charset="0"/>
              </a:rPr>
              <a:t>, το (όνομα 5 χωριών στην Αττική, Κορινθία, Αχαΐα, Εύβοια και Γιάννενα), </a:t>
            </a:r>
            <a:r>
              <a:rPr lang="el-GR" sz="1800" kern="100" dirty="0" err="1">
                <a:effectLst/>
                <a:latin typeface="Calibri" panose="020F0502020204030204" pitchFamily="34" charset="0"/>
                <a:ea typeface="Calibri" panose="020F0502020204030204" pitchFamily="34" charset="0"/>
                <a:cs typeface="Times New Roman" panose="02020603050405020304" pitchFamily="18" charset="0"/>
              </a:rPr>
              <a:t>Κομποθέκρα</a:t>
            </a:r>
            <a:r>
              <a:rPr lang="el-GR" sz="1800" kern="100" dirty="0">
                <a:effectLst/>
                <a:latin typeface="Calibri" panose="020F0502020204030204" pitchFamily="34" charset="0"/>
                <a:ea typeface="Calibri" panose="020F0502020204030204" pitchFamily="34" charset="0"/>
                <a:cs typeface="Times New Roman" panose="02020603050405020304" pitchFamily="18" charset="0"/>
              </a:rPr>
              <a:t>, η (2 χωριά στις επαρχίες Ολυμπίας και Βάλτου), </a:t>
            </a:r>
            <a:r>
              <a:rPr lang="el-GR" sz="1800" kern="100" dirty="0" err="1">
                <a:effectLst/>
                <a:latin typeface="Calibri" panose="020F0502020204030204" pitchFamily="34" charset="0"/>
                <a:ea typeface="Calibri" panose="020F0502020204030204" pitchFamily="34" charset="0"/>
                <a:cs typeface="Times New Roman" panose="02020603050405020304" pitchFamily="18" charset="0"/>
              </a:rPr>
              <a:t>Κομποθέκνα</a:t>
            </a:r>
            <a:r>
              <a:rPr lang="el-GR" sz="1800" kern="100" dirty="0">
                <a:effectLst/>
                <a:latin typeface="Calibri" panose="020F0502020204030204" pitchFamily="34" charset="0"/>
                <a:ea typeface="Calibri" panose="020F0502020204030204" pitchFamily="34" charset="0"/>
                <a:cs typeface="Times New Roman" panose="02020603050405020304" pitchFamily="18" charset="0"/>
              </a:rPr>
              <a:t>, η (χωριό της Αιτωλίας), </a:t>
            </a:r>
            <a:r>
              <a:rPr lang="el-GR" sz="1800" kern="100" dirty="0" err="1">
                <a:effectLst/>
                <a:latin typeface="Calibri" panose="020F0502020204030204" pitchFamily="34" charset="0"/>
                <a:ea typeface="Calibri" panose="020F0502020204030204" pitchFamily="34" charset="0"/>
                <a:cs typeface="Times New Roman" panose="02020603050405020304" pitchFamily="18" charset="0"/>
              </a:rPr>
              <a:t>Σκούρτα</a:t>
            </a:r>
            <a:r>
              <a:rPr lang="el-GR" sz="1800" kern="100" dirty="0">
                <a:effectLst/>
                <a:latin typeface="Calibri" panose="020F0502020204030204" pitchFamily="34" charset="0"/>
                <a:ea typeface="Calibri" panose="020F0502020204030204" pitchFamily="34" charset="0"/>
                <a:cs typeface="Times New Roman" panose="02020603050405020304" pitchFamily="18" charset="0"/>
              </a:rPr>
              <a:t>, τα (χωριό στα σύνορα Αττικής και Βοιωτίας).</a:t>
            </a:r>
          </a:p>
          <a:p>
            <a:endParaRPr lang="el-GR" dirty="0"/>
          </a:p>
        </p:txBody>
      </p:sp>
    </p:spTree>
    <p:extLst>
      <p:ext uri="{BB962C8B-B14F-4D97-AF65-F5344CB8AC3E}">
        <p14:creationId xmlns:p14="http://schemas.microsoft.com/office/powerpoint/2010/main" val="234416554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D294543-37BD-E074-56C2-AFDB2E1BF0F1}"/>
            </a:ext>
          </a:extLst>
        </p:cNvPr>
        <p:cNvGrpSpPr/>
        <p:nvPr/>
      </p:nvGrpSpPr>
      <p:grpSpPr>
        <a:xfrm>
          <a:off x="0" y="0"/>
          <a:ext cx="0" cy="0"/>
          <a:chOff x="0" y="0"/>
          <a:chExt cx="0" cy="0"/>
        </a:xfrm>
      </p:grpSpPr>
      <p:sp>
        <p:nvSpPr>
          <p:cNvPr id="2" name="Τίτλος 1">
            <a:extLst>
              <a:ext uri="{FF2B5EF4-FFF2-40B4-BE49-F238E27FC236}">
                <a16:creationId xmlns:a16="http://schemas.microsoft.com/office/drawing/2014/main" id="{C85ED9BB-0DAB-68C2-DBA6-749CD62F2AC3}"/>
              </a:ext>
            </a:extLst>
          </p:cNvPr>
          <p:cNvSpPr>
            <a:spLocks noGrp="1"/>
          </p:cNvSpPr>
          <p:nvPr>
            <p:ph type="title"/>
          </p:nvPr>
        </p:nvSpPr>
        <p:spPr/>
        <p:txBody>
          <a:bodyPr/>
          <a:lstStyle/>
          <a:p>
            <a:endParaRPr lang="el-GR"/>
          </a:p>
        </p:txBody>
      </p:sp>
      <p:sp>
        <p:nvSpPr>
          <p:cNvPr id="3" name="Θέση περιεχομένου 2">
            <a:extLst>
              <a:ext uri="{FF2B5EF4-FFF2-40B4-BE49-F238E27FC236}">
                <a16:creationId xmlns:a16="http://schemas.microsoft.com/office/drawing/2014/main" id="{2E087094-FAEC-A8CA-1335-C2D36D921F76}"/>
              </a:ext>
            </a:extLst>
          </p:cNvPr>
          <p:cNvSpPr>
            <a:spLocks noGrp="1"/>
          </p:cNvSpPr>
          <p:nvPr>
            <p:ph idx="1"/>
          </p:nvPr>
        </p:nvSpPr>
        <p:spPr/>
        <p:txBody>
          <a:bodyPr>
            <a:normAutofit lnSpcReduction="10000"/>
          </a:bodyPr>
          <a:lstStyle/>
          <a:p>
            <a:pPr>
              <a:lnSpc>
                <a:spcPct val="107000"/>
              </a:lnSpc>
              <a:spcAft>
                <a:spcPts val="800"/>
              </a:spcAft>
            </a:pPr>
            <a:r>
              <a:rPr lang="el-GR" sz="1800" kern="100" dirty="0">
                <a:effectLst/>
                <a:latin typeface="Calibri" panose="020F0502020204030204" pitchFamily="34" charset="0"/>
                <a:ea typeface="Calibri" panose="020F0502020204030204" pitchFamily="34" charset="0"/>
                <a:cs typeface="Times New Roman" panose="02020603050405020304" pitchFamily="18" charset="0"/>
              </a:rPr>
              <a:t>β) Τοπωνύμια από προσηγορικά. </a:t>
            </a:r>
          </a:p>
          <a:p>
            <a:pPr>
              <a:lnSpc>
                <a:spcPct val="107000"/>
              </a:lnSpc>
              <a:spcAft>
                <a:spcPts val="800"/>
              </a:spcAft>
            </a:pPr>
            <a:r>
              <a:rPr lang="el-GR" sz="1800" kern="100" dirty="0">
                <a:effectLst/>
                <a:latin typeface="Calibri" panose="020F0502020204030204" pitchFamily="34" charset="0"/>
                <a:ea typeface="Calibri" panose="020F0502020204030204" pitchFamily="34" charset="0"/>
                <a:cs typeface="Times New Roman" panose="02020603050405020304" pitchFamily="18" charset="0"/>
              </a:rPr>
              <a:t>Είναι η μεγαλύτερη κατηγορία. Εδώ ανήκουν λ.χ. τα τοπωνύμια:</a:t>
            </a:r>
            <a:br>
              <a:rPr lang="el-GR" sz="1800" kern="100" dirty="0">
                <a:effectLst/>
                <a:latin typeface="Calibri" panose="020F0502020204030204" pitchFamily="34" charset="0"/>
                <a:ea typeface="Calibri" panose="020F0502020204030204" pitchFamily="34" charset="0"/>
                <a:cs typeface="Times New Roman" panose="02020603050405020304" pitchFamily="18" charset="0"/>
              </a:rPr>
            </a:br>
            <a:r>
              <a:rPr lang="el-GR" sz="1800" kern="100" dirty="0" err="1">
                <a:effectLst/>
                <a:latin typeface="Calibri" panose="020F0502020204030204" pitchFamily="34" charset="0"/>
                <a:ea typeface="Calibri" panose="020F0502020204030204" pitchFamily="34" charset="0"/>
                <a:cs typeface="Times New Roman" panose="02020603050405020304" pitchFamily="18" charset="0"/>
              </a:rPr>
              <a:t>Βάθι</a:t>
            </a:r>
            <a:r>
              <a:rPr lang="el-GR" sz="1800" kern="100" dirty="0">
                <a:effectLst/>
                <a:latin typeface="Calibri" panose="020F0502020204030204" pitchFamily="34" charset="0"/>
                <a:ea typeface="Calibri" panose="020F0502020204030204" pitchFamily="34" charset="0"/>
                <a:cs typeface="Times New Roman" panose="02020603050405020304" pitchFamily="18" charset="0"/>
              </a:rPr>
              <a:t>, το (΄</a:t>
            </a:r>
            <a:r>
              <a:rPr lang="el-GR" sz="1800" kern="100" dirty="0" err="1">
                <a:effectLst/>
                <a:latin typeface="Calibri" panose="020F0502020204030204" pitchFamily="34" charset="0"/>
                <a:ea typeface="Calibri" panose="020F0502020204030204" pitchFamily="34" charset="0"/>
                <a:cs typeface="Times New Roman" panose="02020603050405020304" pitchFamily="18" charset="0"/>
              </a:rPr>
              <a:t>Ανδρος</a:t>
            </a:r>
            <a:r>
              <a:rPr lang="el-GR" sz="1800" kern="100" dirty="0">
                <a:effectLst/>
                <a:latin typeface="Calibri" panose="020F0502020204030204" pitchFamily="34" charset="0"/>
                <a:ea typeface="Calibri" panose="020F0502020204030204" pitchFamily="34" charset="0"/>
                <a:cs typeface="Times New Roman" panose="02020603050405020304" pitchFamily="18" charset="0"/>
              </a:rPr>
              <a:t>), Βάθη, η (Αθήνας) &lt; αλβ. </a:t>
            </a:r>
            <a:r>
              <a:rPr lang="el-GR" sz="1800" kern="100" dirty="0" err="1">
                <a:effectLst/>
                <a:latin typeface="Calibri" panose="020F0502020204030204" pitchFamily="34" charset="0"/>
                <a:ea typeface="Calibri" panose="020F0502020204030204" pitchFamily="34" charset="0"/>
                <a:cs typeface="Times New Roman" panose="02020603050405020304" pitchFamily="18" charset="0"/>
              </a:rPr>
              <a:t>vath</a:t>
            </a:r>
            <a:r>
              <a:rPr lang="el-GR" sz="1800" kern="100" dirty="0">
                <a:effectLst/>
                <a:latin typeface="Calibri" panose="020F0502020204030204" pitchFamily="34" charset="0"/>
                <a:ea typeface="Calibri" panose="020F0502020204030204" pitchFamily="34" charset="0"/>
                <a:cs typeface="Times New Roman" panose="02020603050405020304" pitchFamily="18" charset="0"/>
              </a:rPr>
              <a:t>-i "περίφραγμα, μάντρα". </a:t>
            </a:r>
            <a:br>
              <a:rPr lang="el-GR" sz="1800" kern="100" dirty="0">
                <a:effectLst/>
                <a:latin typeface="Calibri" panose="020F0502020204030204" pitchFamily="34" charset="0"/>
                <a:ea typeface="Calibri" panose="020F0502020204030204" pitchFamily="34" charset="0"/>
                <a:cs typeface="Times New Roman" panose="02020603050405020304" pitchFamily="18" charset="0"/>
              </a:rPr>
            </a:br>
            <a:r>
              <a:rPr lang="el-GR" sz="1800" kern="100" dirty="0">
                <a:effectLst/>
                <a:latin typeface="Calibri" panose="020F0502020204030204" pitchFamily="34" charset="0"/>
                <a:ea typeface="Calibri" panose="020F0502020204030204" pitchFamily="34" charset="0"/>
                <a:cs typeface="Times New Roman" panose="02020603050405020304" pitchFamily="18" charset="0"/>
              </a:rPr>
              <a:t>Βάρη, η (Αττικής) &lt; </a:t>
            </a:r>
            <a:r>
              <a:rPr lang="el-GR" sz="1800" kern="100" dirty="0" err="1">
                <a:effectLst/>
                <a:latin typeface="Calibri" panose="020F0502020204030204" pitchFamily="34" charset="0"/>
                <a:ea typeface="Calibri" panose="020F0502020204030204" pitchFamily="34" charset="0"/>
                <a:cs typeface="Times New Roman" panose="02020603050405020304" pitchFamily="18" charset="0"/>
              </a:rPr>
              <a:t>varr</a:t>
            </a:r>
            <a:r>
              <a:rPr lang="el-GR" sz="1800" kern="100" dirty="0">
                <a:effectLst/>
                <a:latin typeface="Calibri" panose="020F0502020204030204" pitchFamily="34" charset="0"/>
                <a:ea typeface="Calibri" panose="020F0502020204030204" pitchFamily="34" charset="0"/>
                <a:cs typeface="Times New Roman" panose="02020603050405020304" pitchFamily="18" charset="0"/>
              </a:rPr>
              <a:t>-i "τάφος” ή πιθανότερα </a:t>
            </a:r>
            <a:r>
              <a:rPr lang="el-GR" sz="1800" kern="100" dirty="0" err="1">
                <a:effectLst/>
                <a:latin typeface="Calibri" panose="020F0502020204030204" pitchFamily="34" charset="0"/>
                <a:ea typeface="Calibri" panose="020F0502020204030204" pitchFamily="34" charset="0"/>
                <a:cs typeface="Times New Roman" panose="02020603050405020304" pitchFamily="18" charset="0"/>
              </a:rPr>
              <a:t>bar</a:t>
            </a:r>
            <a:r>
              <a:rPr lang="el-GR" sz="1800" kern="100" dirty="0">
                <a:effectLst/>
                <a:latin typeface="Calibri" panose="020F0502020204030204" pitchFamily="34" charset="0"/>
                <a:ea typeface="Calibri" panose="020F0502020204030204" pitchFamily="34" charset="0"/>
                <a:cs typeface="Times New Roman" panose="02020603050405020304" pitchFamily="18" charset="0"/>
              </a:rPr>
              <a:t>-i "χόρτο”, εφόσον η Βάρη κατέχει τη θέση του αρχαίου </a:t>
            </a:r>
            <a:r>
              <a:rPr lang="el-GR" sz="1800" kern="100" dirty="0" err="1">
                <a:effectLst/>
                <a:latin typeface="Calibri" panose="020F0502020204030204" pitchFamily="34" charset="0"/>
                <a:ea typeface="Calibri" panose="020F0502020204030204" pitchFamily="34" charset="0"/>
                <a:cs typeface="Times New Roman" panose="02020603050405020304" pitchFamily="18" charset="0"/>
              </a:rPr>
              <a:t>Αναγυρούντα</a:t>
            </a:r>
            <a:r>
              <a:rPr lang="el-GR" sz="1800" kern="100" dirty="0">
                <a:effectLst/>
                <a:latin typeface="Calibri" panose="020F0502020204030204" pitchFamily="34" charset="0"/>
                <a:ea typeface="Calibri" panose="020F0502020204030204" pitchFamily="34" charset="0"/>
                <a:cs typeface="Times New Roman" panose="02020603050405020304" pitchFamily="18" charset="0"/>
              </a:rPr>
              <a:t> (</a:t>
            </a:r>
            <a:r>
              <a:rPr lang="el-GR" sz="1800" kern="100" dirty="0" err="1">
                <a:effectLst/>
                <a:latin typeface="Calibri" panose="020F0502020204030204" pitchFamily="34" charset="0"/>
                <a:ea typeface="Calibri" panose="020F0502020204030204" pitchFamily="34" charset="0"/>
                <a:cs typeface="Times New Roman" panose="02020603050405020304" pitchFamily="18" charset="0"/>
              </a:rPr>
              <a:t>ἀνάγυρος</a:t>
            </a:r>
            <a:r>
              <a:rPr lang="el-GR" sz="1800" kern="100" dirty="0">
                <a:effectLst/>
                <a:latin typeface="Calibri" panose="020F0502020204030204" pitchFamily="34" charset="0"/>
                <a:ea typeface="Calibri" panose="020F0502020204030204" pitchFamily="34" charset="0"/>
                <a:cs typeface="Times New Roman" panose="02020603050405020304" pitchFamily="18" charset="0"/>
              </a:rPr>
              <a:t> "βρομόχορτο, </a:t>
            </a:r>
            <a:r>
              <a:rPr lang="el-GR" sz="1800" kern="100" dirty="0" err="1">
                <a:effectLst/>
                <a:latin typeface="Calibri" panose="020F0502020204030204" pitchFamily="34" charset="0"/>
                <a:ea typeface="Calibri" panose="020F0502020204030204" pitchFamily="34" charset="0"/>
                <a:cs typeface="Times New Roman" panose="02020603050405020304" pitchFamily="18" charset="0"/>
              </a:rPr>
              <a:t>βρομοξυλιά</a:t>
            </a:r>
            <a:r>
              <a:rPr lang="el-GR" sz="1800" kern="100" dirty="0">
                <a:effectLst/>
                <a:latin typeface="Calibri" panose="020F0502020204030204" pitchFamily="34" charset="0"/>
                <a:ea typeface="Calibri" panose="020F0502020204030204" pitchFamily="34" charset="0"/>
                <a:cs typeface="Times New Roman" panose="02020603050405020304" pitchFamily="18" charset="0"/>
              </a:rPr>
              <a:t>"). </a:t>
            </a:r>
            <a:br>
              <a:rPr lang="el-GR" sz="1800" kern="100" dirty="0">
                <a:effectLst/>
                <a:latin typeface="Calibri" panose="020F0502020204030204" pitchFamily="34" charset="0"/>
                <a:ea typeface="Calibri" panose="020F0502020204030204" pitchFamily="34" charset="0"/>
                <a:cs typeface="Times New Roman" panose="02020603050405020304" pitchFamily="18" charset="0"/>
              </a:rPr>
            </a:br>
            <a:r>
              <a:rPr lang="el-GR" sz="1800" kern="100" dirty="0" err="1">
                <a:effectLst/>
                <a:latin typeface="Calibri" panose="020F0502020204030204" pitchFamily="34" charset="0"/>
                <a:ea typeface="Calibri" panose="020F0502020204030204" pitchFamily="34" charset="0"/>
                <a:cs typeface="Times New Roman" panose="02020603050405020304" pitchFamily="18" charset="0"/>
              </a:rPr>
              <a:t>Βιρόι</a:t>
            </a:r>
            <a:r>
              <a:rPr lang="el-GR" sz="1800" kern="100" dirty="0">
                <a:effectLst/>
                <a:latin typeface="Calibri" panose="020F0502020204030204" pitchFamily="34" charset="0"/>
                <a:ea typeface="Calibri" panose="020F0502020204030204" pitchFamily="34" charset="0"/>
                <a:cs typeface="Times New Roman" panose="02020603050405020304" pitchFamily="18" charset="0"/>
              </a:rPr>
              <a:t> ἡ </a:t>
            </a:r>
            <a:r>
              <a:rPr lang="el-GR" sz="1800" kern="100" dirty="0" err="1">
                <a:effectLst/>
                <a:latin typeface="Calibri" panose="020F0502020204030204" pitchFamily="34" charset="0"/>
                <a:ea typeface="Calibri" panose="020F0502020204030204" pitchFamily="34" charset="0"/>
                <a:cs typeface="Times New Roman" panose="02020603050405020304" pitchFamily="18" charset="0"/>
              </a:rPr>
              <a:t>Βιρός</a:t>
            </a:r>
            <a:r>
              <a:rPr lang="el-GR" sz="1800" kern="100" dirty="0">
                <a:effectLst/>
                <a:latin typeface="Calibri" panose="020F0502020204030204" pitchFamily="34" charset="0"/>
                <a:ea typeface="Calibri" panose="020F0502020204030204" pitchFamily="34" charset="0"/>
                <a:cs typeface="Times New Roman" panose="02020603050405020304" pitchFamily="18" charset="0"/>
              </a:rPr>
              <a:t> (χείμαρρος της Μαλακάσας, παραπόταμος του Ασωπού), </a:t>
            </a:r>
            <a:r>
              <a:rPr lang="el-GR" sz="1800" kern="100" dirty="0" err="1">
                <a:effectLst/>
                <a:latin typeface="Calibri" panose="020F0502020204030204" pitchFamily="34" charset="0"/>
                <a:ea typeface="Calibri" panose="020F0502020204030204" pitchFamily="34" charset="0"/>
                <a:cs typeface="Times New Roman" panose="02020603050405020304" pitchFamily="18" charset="0"/>
              </a:rPr>
              <a:t>Βιρόρια</a:t>
            </a:r>
            <a:r>
              <a:rPr lang="el-GR" sz="1800" kern="100" dirty="0">
                <a:effectLst/>
                <a:latin typeface="Calibri" panose="020F0502020204030204" pitchFamily="34" charset="0"/>
                <a:ea typeface="Calibri" panose="020F0502020204030204" pitchFamily="34" charset="0"/>
                <a:cs typeface="Times New Roman" panose="02020603050405020304" pitchFamily="18" charset="0"/>
              </a:rPr>
              <a:t>, τα (χείμαρρος κοντά στην Κερατέα) &lt; </a:t>
            </a:r>
            <a:r>
              <a:rPr lang="el-GR" sz="1800" kern="100" dirty="0" err="1">
                <a:effectLst/>
                <a:latin typeface="Calibri" panose="020F0502020204030204" pitchFamily="34" charset="0"/>
                <a:ea typeface="Calibri" panose="020F0502020204030204" pitchFamily="34" charset="0"/>
                <a:cs typeface="Times New Roman" panose="02020603050405020304" pitchFamily="18" charset="0"/>
              </a:rPr>
              <a:t>viro</a:t>
            </a:r>
            <a:r>
              <a:rPr lang="el-GR" sz="1800" kern="100" dirty="0">
                <a:effectLst/>
                <a:latin typeface="Calibri" panose="020F0502020204030204" pitchFamily="34" charset="0"/>
                <a:ea typeface="Calibri" panose="020F0502020204030204" pitchFamily="34" charset="0"/>
                <a:cs typeface="Times New Roman" panose="02020603050405020304" pitchFamily="18" charset="0"/>
              </a:rPr>
              <a:t>-i “πηγή, κεφαλάρι νερού", πληθ. </a:t>
            </a:r>
            <a:r>
              <a:rPr lang="el-GR" sz="1800" kern="100" dirty="0" err="1">
                <a:effectLst/>
                <a:latin typeface="Calibri" panose="020F0502020204030204" pitchFamily="34" charset="0"/>
                <a:ea typeface="Calibri" panose="020F0502020204030204" pitchFamily="34" charset="0"/>
                <a:cs typeface="Times New Roman" panose="02020603050405020304" pitchFamily="18" charset="0"/>
              </a:rPr>
              <a:t>viror</a:t>
            </a:r>
            <a:r>
              <a:rPr lang="el-GR" sz="1800" kern="100" dirty="0">
                <a:effectLst/>
                <a:latin typeface="Calibri" panose="020F0502020204030204" pitchFamily="34" charset="0"/>
                <a:ea typeface="Calibri" panose="020F0502020204030204" pitchFamily="34" charset="0"/>
                <a:cs typeface="Times New Roman" panose="02020603050405020304" pitchFamily="18" charset="0"/>
              </a:rPr>
              <a:t>-e. </a:t>
            </a:r>
            <a:br>
              <a:rPr lang="el-GR" sz="1800" kern="100" dirty="0">
                <a:effectLst/>
                <a:latin typeface="Calibri" panose="020F0502020204030204" pitchFamily="34" charset="0"/>
                <a:ea typeface="Calibri" panose="020F0502020204030204" pitchFamily="34" charset="0"/>
                <a:cs typeface="Times New Roman" panose="02020603050405020304" pitchFamily="18" charset="0"/>
              </a:rPr>
            </a:br>
            <a:r>
              <a:rPr lang="el-GR" sz="1800" kern="100" dirty="0" err="1">
                <a:effectLst/>
                <a:latin typeface="Calibri" panose="020F0502020204030204" pitchFamily="34" charset="0"/>
                <a:ea typeface="Calibri" panose="020F0502020204030204" pitchFamily="34" charset="0"/>
                <a:cs typeface="Times New Roman" panose="02020603050405020304" pitchFamily="18" charset="0"/>
              </a:rPr>
              <a:t>Γκορίτσιζα</a:t>
            </a:r>
            <a:r>
              <a:rPr lang="el-GR" sz="1800" kern="100" dirty="0">
                <a:effectLst/>
                <a:latin typeface="Calibri" panose="020F0502020204030204" pitchFamily="34" charset="0"/>
                <a:ea typeface="Calibri" panose="020F0502020204030204" pitchFamily="34" charset="0"/>
                <a:cs typeface="Times New Roman" panose="02020603050405020304" pitchFamily="18" charset="0"/>
              </a:rPr>
              <a:t>, η (κοινό </a:t>
            </a:r>
            <a:r>
              <a:rPr lang="el-GR" sz="1800" kern="100" dirty="0" err="1">
                <a:effectLst/>
                <a:latin typeface="Calibri" panose="020F0502020204030204" pitchFamily="34" charset="0"/>
                <a:ea typeface="Calibri" panose="020F0502020204030204" pitchFamily="34" charset="0"/>
                <a:cs typeface="Times New Roman" panose="02020603050405020304" pitchFamily="18" charset="0"/>
              </a:rPr>
              <a:t>τοπων</a:t>
            </a:r>
            <a:r>
              <a:rPr lang="el-GR" sz="1800" kern="100" dirty="0">
                <a:effectLst/>
                <a:latin typeface="Calibri" panose="020F0502020204030204" pitchFamily="34" charset="0"/>
                <a:ea typeface="Calibri" panose="020F0502020204030204" pitchFamily="34" charset="0"/>
                <a:cs typeface="Times New Roman" panose="02020603050405020304" pitchFamily="18" charset="0"/>
              </a:rPr>
              <a:t>.) &lt; </a:t>
            </a:r>
            <a:r>
              <a:rPr lang="el-GR" sz="1800" kern="100" dirty="0" err="1">
                <a:effectLst/>
                <a:latin typeface="Calibri" panose="020F0502020204030204" pitchFamily="34" charset="0"/>
                <a:ea typeface="Calibri" panose="020F0502020204030204" pitchFamily="34" charset="0"/>
                <a:cs typeface="Times New Roman" panose="02020603050405020304" pitchFamily="18" charset="0"/>
              </a:rPr>
              <a:t>gorricëza</a:t>
            </a:r>
            <a:r>
              <a:rPr lang="el-GR" sz="1800" kern="100" dirty="0">
                <a:effectLst/>
                <a:latin typeface="Calibri" panose="020F0502020204030204" pitchFamily="34" charset="0"/>
                <a:ea typeface="Calibri" panose="020F0502020204030204" pitchFamily="34" charset="0"/>
                <a:cs typeface="Times New Roman" panose="02020603050405020304" pitchFamily="18" charset="0"/>
              </a:rPr>
              <a:t> "μικρή αχλαδιά”. </a:t>
            </a:r>
            <a:br>
              <a:rPr lang="el-GR" sz="1800" kern="100" dirty="0">
                <a:effectLst/>
                <a:latin typeface="Calibri" panose="020F0502020204030204" pitchFamily="34" charset="0"/>
                <a:ea typeface="Calibri" panose="020F0502020204030204" pitchFamily="34" charset="0"/>
                <a:cs typeface="Times New Roman" panose="02020603050405020304" pitchFamily="18" charset="0"/>
              </a:rPr>
            </a:br>
            <a:r>
              <a:rPr lang="el-GR" sz="1800" kern="100" dirty="0" err="1">
                <a:effectLst/>
                <a:latin typeface="Calibri" panose="020F0502020204030204" pitchFamily="34" charset="0"/>
                <a:ea typeface="Calibri" panose="020F0502020204030204" pitchFamily="34" charset="0"/>
                <a:cs typeface="Times New Roman" panose="02020603050405020304" pitchFamily="18" charset="0"/>
              </a:rPr>
              <a:t>Γκούρα</a:t>
            </a:r>
            <a:r>
              <a:rPr lang="el-GR" sz="1800" kern="100" dirty="0">
                <a:effectLst/>
                <a:latin typeface="Calibri" panose="020F0502020204030204" pitchFamily="34" charset="0"/>
                <a:ea typeface="Calibri" panose="020F0502020204030204" pitchFamily="34" charset="0"/>
                <a:cs typeface="Times New Roman" panose="02020603050405020304" pitchFamily="18" charset="0"/>
              </a:rPr>
              <a:t>, η (κοινό </a:t>
            </a:r>
            <a:r>
              <a:rPr lang="el-GR" sz="1800" kern="100" dirty="0" err="1">
                <a:effectLst/>
                <a:latin typeface="Calibri" panose="020F0502020204030204" pitchFamily="34" charset="0"/>
                <a:ea typeface="Calibri" panose="020F0502020204030204" pitchFamily="34" charset="0"/>
                <a:cs typeface="Times New Roman" panose="02020603050405020304" pitchFamily="18" charset="0"/>
              </a:rPr>
              <a:t>τοπων</a:t>
            </a:r>
            <a:r>
              <a:rPr lang="el-GR" sz="1800" kern="100" dirty="0">
                <a:effectLst/>
                <a:latin typeface="Calibri" panose="020F0502020204030204" pitchFamily="34" charset="0"/>
                <a:ea typeface="Calibri" panose="020F0502020204030204" pitchFamily="34" charset="0"/>
                <a:cs typeface="Times New Roman" panose="02020603050405020304" pitchFamily="18" charset="0"/>
              </a:rPr>
              <a:t>, ως ονομασία πηγών </a:t>
            </a:r>
            <a:r>
              <a:rPr lang="el-GR" sz="1800" kern="100" dirty="0" err="1">
                <a:effectLst/>
                <a:latin typeface="Calibri" panose="020F0502020204030204" pitchFamily="34" charset="0"/>
                <a:ea typeface="Calibri" panose="020F0502020204030204" pitchFamily="34" charset="0"/>
                <a:cs typeface="Times New Roman" panose="02020603050405020304" pitchFamily="18" charset="0"/>
              </a:rPr>
              <a:t>καί</a:t>
            </a:r>
            <a:r>
              <a:rPr lang="el-GR" sz="1800" kern="100" dirty="0">
                <a:effectLst/>
                <a:latin typeface="Calibri" panose="020F0502020204030204" pitchFamily="34" charset="0"/>
                <a:ea typeface="Calibri" panose="020F0502020204030204" pitchFamily="34" charset="0"/>
                <a:cs typeface="Times New Roman" panose="02020603050405020304" pitchFamily="18" charset="0"/>
              </a:rPr>
              <a:t> λόφων) &lt; </a:t>
            </a:r>
            <a:r>
              <a:rPr lang="el-GR" sz="1800" kern="100" dirty="0" err="1">
                <a:effectLst/>
                <a:latin typeface="Calibri" panose="020F0502020204030204" pitchFamily="34" charset="0"/>
                <a:ea typeface="Calibri" panose="020F0502020204030204" pitchFamily="34" charset="0"/>
                <a:cs typeface="Times New Roman" panose="02020603050405020304" pitchFamily="18" charset="0"/>
              </a:rPr>
              <a:t>gurrë</a:t>
            </a:r>
            <a:r>
              <a:rPr lang="el-GR" sz="1800" kern="100" dirty="0">
                <a:effectLst/>
                <a:latin typeface="Calibri" panose="020F0502020204030204" pitchFamily="34" charset="0"/>
                <a:ea typeface="Calibri" panose="020F0502020204030204" pitchFamily="34" charset="0"/>
                <a:cs typeface="Times New Roman" panose="02020603050405020304" pitchFamily="18" charset="0"/>
              </a:rPr>
              <a:t>-a "πηγή που αναβλύζει από πέτρα ή βράχο”. </a:t>
            </a:r>
            <a:br>
              <a:rPr lang="el-GR" sz="1800" kern="100" dirty="0">
                <a:effectLst/>
                <a:latin typeface="Calibri" panose="020F0502020204030204" pitchFamily="34" charset="0"/>
                <a:ea typeface="Calibri" panose="020F0502020204030204" pitchFamily="34" charset="0"/>
                <a:cs typeface="Times New Roman" panose="02020603050405020304" pitchFamily="18" charset="0"/>
              </a:rPr>
            </a:br>
            <a:r>
              <a:rPr lang="el-GR" sz="1800" kern="100" dirty="0">
                <a:effectLst/>
                <a:latin typeface="Calibri" panose="020F0502020204030204" pitchFamily="34" charset="0"/>
                <a:ea typeface="Calibri" panose="020F0502020204030204" pitchFamily="34" charset="0"/>
                <a:cs typeface="Times New Roman" panose="02020603050405020304" pitchFamily="18" charset="0"/>
              </a:rPr>
              <a:t>Κιάφα, η (κοινό </a:t>
            </a:r>
            <a:r>
              <a:rPr lang="el-GR" sz="1800" kern="100" dirty="0" err="1">
                <a:effectLst/>
                <a:latin typeface="Calibri" panose="020F0502020204030204" pitchFamily="34" charset="0"/>
                <a:ea typeface="Calibri" panose="020F0502020204030204" pitchFamily="34" charset="0"/>
                <a:cs typeface="Times New Roman" panose="02020603050405020304" pitchFamily="18" charset="0"/>
              </a:rPr>
              <a:t>τοπων</a:t>
            </a:r>
            <a:r>
              <a:rPr lang="el-GR" sz="1800" kern="100" dirty="0">
                <a:effectLst/>
                <a:latin typeface="Calibri" panose="020F0502020204030204" pitchFamily="34" charset="0"/>
                <a:ea typeface="Calibri" panose="020F0502020204030204" pitchFamily="34" charset="0"/>
                <a:cs typeface="Times New Roman" panose="02020603050405020304" pitchFamily="18" charset="0"/>
              </a:rPr>
              <a:t>.) &lt; </a:t>
            </a:r>
            <a:r>
              <a:rPr lang="sq-AL" sz="1800" kern="100" dirty="0">
                <a:effectLst/>
                <a:latin typeface="Calibri" panose="020F0502020204030204" pitchFamily="34" charset="0"/>
                <a:ea typeface="Calibri" panose="020F0502020204030204" pitchFamily="34" charset="0"/>
                <a:cs typeface="Times New Roman" panose="02020603050405020304" pitchFamily="18" charset="0"/>
              </a:rPr>
              <a:t>q</a:t>
            </a:r>
            <a:r>
              <a:rPr lang="el-GR" sz="1800" kern="100" dirty="0" err="1">
                <a:effectLst/>
                <a:latin typeface="Calibri" panose="020F0502020204030204" pitchFamily="34" charset="0"/>
                <a:ea typeface="Calibri" panose="020F0502020204030204" pitchFamily="34" charset="0"/>
                <a:cs typeface="Times New Roman" panose="02020603050405020304" pitchFamily="18" charset="0"/>
              </a:rPr>
              <a:t>af</a:t>
            </a:r>
            <a:r>
              <a:rPr lang="sq-AL" sz="1800" kern="100" dirty="0">
                <a:effectLst/>
                <a:latin typeface="Calibri" panose="020F0502020204030204" pitchFamily="34" charset="0"/>
                <a:ea typeface="Calibri" panose="020F0502020204030204" pitchFamily="34" charset="0"/>
                <a:cs typeface="Times New Roman" panose="02020603050405020304" pitchFamily="18" charset="0"/>
              </a:rPr>
              <a:t>ë</a:t>
            </a:r>
            <a:r>
              <a:rPr lang="el-GR" sz="1800" kern="100" dirty="0">
                <a:effectLst/>
                <a:latin typeface="Calibri" panose="020F0502020204030204" pitchFamily="34" charset="0"/>
                <a:ea typeface="Calibri" panose="020F0502020204030204" pitchFamily="34" charset="0"/>
                <a:cs typeface="Times New Roman" panose="02020603050405020304" pitchFamily="18" charset="0"/>
              </a:rPr>
              <a:t>-a "διάσελο". </a:t>
            </a:r>
            <a:br>
              <a:rPr lang="sq-AL" sz="1800" kern="100" dirty="0">
                <a:effectLst/>
                <a:latin typeface="Calibri" panose="020F0502020204030204" pitchFamily="34" charset="0"/>
                <a:ea typeface="Calibri" panose="020F0502020204030204" pitchFamily="34" charset="0"/>
                <a:cs typeface="Times New Roman" panose="02020603050405020304" pitchFamily="18" charset="0"/>
              </a:rPr>
            </a:br>
            <a:r>
              <a:rPr lang="el-GR" sz="1800" kern="100" dirty="0" err="1">
                <a:effectLst/>
                <a:latin typeface="Calibri" panose="020F0502020204030204" pitchFamily="34" charset="0"/>
                <a:ea typeface="Calibri" panose="020F0502020204030204" pitchFamily="34" charset="0"/>
                <a:cs typeface="Times New Roman" panose="02020603050405020304" pitchFamily="18" charset="0"/>
              </a:rPr>
              <a:t>Κούτσιθι</a:t>
            </a:r>
            <a:r>
              <a:rPr lang="el-GR" sz="1800" kern="100" dirty="0">
                <a:effectLst/>
                <a:latin typeface="Calibri" panose="020F0502020204030204" pitchFamily="34" charset="0"/>
                <a:ea typeface="Calibri" panose="020F0502020204030204" pitchFamily="34" charset="0"/>
                <a:cs typeface="Times New Roman" panose="02020603050405020304" pitchFamily="18" charset="0"/>
              </a:rPr>
              <a:t>, το (κορυφή του Κιθαιρώνα) &lt; </a:t>
            </a:r>
            <a:r>
              <a:rPr lang="el-GR" sz="1800" kern="100" dirty="0" err="1">
                <a:effectLst/>
                <a:latin typeface="Calibri" panose="020F0502020204030204" pitchFamily="34" charset="0"/>
                <a:ea typeface="Calibri" panose="020F0502020204030204" pitchFamily="34" charset="0"/>
                <a:cs typeface="Times New Roman" panose="02020603050405020304" pitchFamily="18" charset="0"/>
              </a:rPr>
              <a:t>kuci-thi</a:t>
            </a:r>
            <a:r>
              <a:rPr lang="el-GR" sz="1800" kern="100" dirty="0">
                <a:effectLst/>
                <a:latin typeface="Calibri" panose="020F0502020204030204" pitchFamily="34" charset="0"/>
                <a:ea typeface="Calibri" panose="020F0502020204030204" pitchFamily="34" charset="0"/>
                <a:cs typeface="Times New Roman" panose="02020603050405020304" pitchFamily="18" charset="0"/>
              </a:rPr>
              <a:t>, υποκορ. του </a:t>
            </a:r>
            <a:r>
              <a:rPr lang="el-GR" sz="1800" kern="100" dirty="0" err="1">
                <a:effectLst/>
                <a:latin typeface="Calibri" panose="020F0502020204030204" pitchFamily="34" charset="0"/>
                <a:ea typeface="Calibri" panose="020F0502020204030204" pitchFamily="34" charset="0"/>
                <a:cs typeface="Times New Roman" panose="02020603050405020304" pitchFamily="18" charset="0"/>
              </a:rPr>
              <a:t>kuc</a:t>
            </a:r>
            <a:r>
              <a:rPr lang="el-GR" sz="1800" kern="100" dirty="0">
                <a:effectLst/>
                <a:latin typeface="Calibri" panose="020F0502020204030204" pitchFamily="34" charset="0"/>
                <a:ea typeface="Calibri" panose="020F0502020204030204" pitchFamily="34" charset="0"/>
                <a:cs typeface="Times New Roman" panose="02020603050405020304" pitchFamily="18" charset="0"/>
              </a:rPr>
              <a:t>-i "βράχος που υψώνεται απότομα”. </a:t>
            </a:r>
            <a:br>
              <a:rPr lang="sq-AL" sz="1800" kern="100" dirty="0">
                <a:effectLst/>
                <a:latin typeface="Calibri" panose="020F0502020204030204" pitchFamily="34" charset="0"/>
                <a:ea typeface="Calibri" panose="020F0502020204030204" pitchFamily="34" charset="0"/>
                <a:cs typeface="Times New Roman" panose="02020603050405020304" pitchFamily="18" charset="0"/>
              </a:rPr>
            </a:br>
            <a:r>
              <a:rPr lang="el-GR" sz="1800" kern="100" dirty="0" err="1">
                <a:effectLst/>
                <a:latin typeface="Calibri" panose="020F0502020204030204" pitchFamily="34" charset="0"/>
                <a:ea typeface="Calibri" panose="020F0502020204030204" pitchFamily="34" charset="0"/>
                <a:cs typeface="Times New Roman" panose="02020603050405020304" pitchFamily="18" charset="0"/>
              </a:rPr>
              <a:t>Λικούρεσι</a:t>
            </a:r>
            <a:r>
              <a:rPr lang="el-GR" sz="1800" kern="100" dirty="0">
                <a:effectLst/>
                <a:latin typeface="Calibri" panose="020F0502020204030204" pitchFamily="34" charset="0"/>
                <a:ea typeface="Calibri" panose="020F0502020204030204" pitchFamily="34" charset="0"/>
                <a:cs typeface="Times New Roman" panose="02020603050405020304" pitchFamily="18" charset="0"/>
              </a:rPr>
              <a:t>, το (κοινό </a:t>
            </a:r>
            <a:r>
              <a:rPr lang="el-GR" sz="1800" kern="100" dirty="0" err="1">
                <a:effectLst/>
                <a:latin typeface="Calibri" panose="020F0502020204030204" pitchFamily="34" charset="0"/>
                <a:ea typeface="Calibri" panose="020F0502020204030204" pitchFamily="34" charset="0"/>
                <a:cs typeface="Times New Roman" panose="02020603050405020304" pitchFamily="18" charset="0"/>
              </a:rPr>
              <a:t>τοπων</a:t>
            </a:r>
            <a:r>
              <a:rPr lang="el-GR" sz="1800" kern="100" dirty="0">
                <a:effectLst/>
                <a:latin typeface="Calibri" panose="020F0502020204030204" pitchFamily="34" charset="0"/>
                <a:ea typeface="Calibri" panose="020F0502020204030204" pitchFamily="34" charset="0"/>
                <a:cs typeface="Times New Roman" panose="02020603050405020304" pitchFamily="18" charset="0"/>
              </a:rPr>
              <a:t>.) &lt; </a:t>
            </a:r>
            <a:r>
              <a:rPr lang="el-GR" sz="1800" kern="100" dirty="0" err="1">
                <a:effectLst/>
                <a:latin typeface="Calibri" panose="020F0502020204030204" pitchFamily="34" charset="0"/>
                <a:ea typeface="Calibri" panose="020F0502020204030204" pitchFamily="34" charset="0"/>
                <a:cs typeface="Times New Roman" panose="02020603050405020304" pitchFamily="18" charset="0"/>
              </a:rPr>
              <a:t>lëkur</a:t>
            </a:r>
            <a:r>
              <a:rPr lang="el-GR" sz="1800" kern="100" dirty="0">
                <a:effectLst/>
                <a:latin typeface="Calibri" panose="020F0502020204030204" pitchFamily="34" charset="0"/>
                <a:ea typeface="Calibri" panose="020F0502020204030204" pitchFamily="34" charset="0"/>
                <a:cs typeface="Times New Roman" panose="02020603050405020304" pitchFamily="18" charset="0"/>
              </a:rPr>
              <a:t>-i, </a:t>
            </a:r>
            <a:r>
              <a:rPr lang="el-GR" sz="1800" kern="100" dirty="0" err="1">
                <a:effectLst/>
                <a:latin typeface="Calibri" panose="020F0502020204030204" pitchFamily="34" charset="0"/>
                <a:ea typeface="Calibri" panose="020F0502020204030204" pitchFamily="34" charset="0"/>
                <a:cs typeface="Times New Roman" panose="02020603050405020304" pitchFamily="18" charset="0"/>
              </a:rPr>
              <a:t>likur</a:t>
            </a:r>
            <a:r>
              <a:rPr lang="el-GR" sz="1800" kern="100" dirty="0">
                <a:effectLst/>
                <a:latin typeface="Calibri" panose="020F0502020204030204" pitchFamily="34" charset="0"/>
                <a:ea typeface="Calibri" panose="020F0502020204030204" pitchFamily="34" charset="0"/>
                <a:cs typeface="Times New Roman" panose="02020603050405020304" pitchFamily="18" charset="0"/>
              </a:rPr>
              <a:t>-i "δέρμα”, </a:t>
            </a:r>
            <a:r>
              <a:rPr lang="el-GR" sz="1800" kern="100" dirty="0" err="1">
                <a:effectLst/>
                <a:latin typeface="Calibri" panose="020F0502020204030204" pitchFamily="34" charset="0"/>
                <a:ea typeface="Calibri" panose="020F0502020204030204" pitchFamily="34" charset="0"/>
                <a:cs typeface="Times New Roman" panose="02020603050405020304" pitchFamily="18" charset="0"/>
              </a:rPr>
              <a:t>likur</a:t>
            </a:r>
            <a:r>
              <a:rPr lang="el-GR" sz="1800" kern="100" dirty="0">
                <a:effectLst/>
                <a:latin typeface="Calibri" panose="020F0502020204030204" pitchFamily="34" charset="0"/>
                <a:ea typeface="Calibri" panose="020F0502020204030204" pitchFamily="34" charset="0"/>
                <a:cs typeface="Times New Roman" panose="02020603050405020304" pitchFamily="18" charset="0"/>
              </a:rPr>
              <a:t>-es-i περιεκτικός τύπος "τόπος με δέρματα", πβ. και </a:t>
            </a:r>
            <a:r>
              <a:rPr lang="el-GR" sz="1800" kern="100" dirty="0" err="1">
                <a:effectLst/>
                <a:latin typeface="Calibri" panose="020F0502020204030204" pitchFamily="34" charset="0"/>
                <a:ea typeface="Calibri" panose="020F0502020204030204" pitchFamily="34" charset="0"/>
                <a:cs typeface="Times New Roman" panose="02020603050405020304" pitchFamily="18" charset="0"/>
              </a:rPr>
              <a:t>lëkurës</a:t>
            </a:r>
            <a:r>
              <a:rPr lang="el-GR" sz="1800" kern="100" dirty="0">
                <a:effectLst/>
                <a:latin typeface="Calibri" panose="020F0502020204030204" pitchFamily="34" charset="0"/>
                <a:ea typeface="Calibri" panose="020F0502020204030204" pitchFamily="34" charset="0"/>
                <a:cs typeface="Times New Roman" panose="02020603050405020304" pitchFamily="18" charset="0"/>
              </a:rPr>
              <a:t>-i "γδάρτης". </a:t>
            </a:r>
            <a:br>
              <a:rPr lang="sq-AL" sz="1800" kern="100" dirty="0">
                <a:effectLst/>
                <a:latin typeface="Calibri" panose="020F0502020204030204" pitchFamily="34" charset="0"/>
                <a:ea typeface="Calibri" panose="020F0502020204030204" pitchFamily="34" charset="0"/>
                <a:cs typeface="Times New Roman" panose="02020603050405020304" pitchFamily="18" charset="0"/>
              </a:rPr>
            </a:br>
            <a:r>
              <a:rPr lang="el-GR" sz="1800" kern="100" dirty="0" err="1">
                <a:effectLst/>
                <a:latin typeface="Calibri" panose="020F0502020204030204" pitchFamily="34" charset="0"/>
                <a:ea typeface="Calibri" panose="020F0502020204030204" pitchFamily="34" charset="0"/>
                <a:cs typeface="Times New Roman" panose="02020603050405020304" pitchFamily="18" charset="0"/>
              </a:rPr>
              <a:t>Λιόπεσι</a:t>
            </a:r>
            <a:r>
              <a:rPr lang="el-GR" sz="1800" kern="100" dirty="0">
                <a:effectLst/>
                <a:latin typeface="Calibri" panose="020F0502020204030204" pitchFamily="34" charset="0"/>
                <a:ea typeface="Calibri" panose="020F0502020204030204" pitchFamily="34" charset="0"/>
                <a:cs typeface="Times New Roman" panose="02020603050405020304" pitchFamily="18" charset="0"/>
              </a:rPr>
              <a:t>, το (Αττικής, σήμερα Παιανία) &lt; </a:t>
            </a:r>
            <a:r>
              <a:rPr lang="el-GR" sz="1800" kern="100" dirty="0" err="1">
                <a:effectLst/>
                <a:latin typeface="Calibri" panose="020F0502020204030204" pitchFamily="34" charset="0"/>
                <a:ea typeface="Calibri" panose="020F0502020204030204" pitchFamily="34" charset="0"/>
                <a:cs typeface="Times New Roman" panose="02020603050405020304" pitchFamily="18" charset="0"/>
              </a:rPr>
              <a:t>lopësi</a:t>
            </a:r>
            <a:r>
              <a:rPr lang="el-GR" sz="1800" kern="100" dirty="0">
                <a:effectLst/>
                <a:latin typeface="Calibri" panose="020F0502020204030204" pitchFamily="34" charset="0"/>
                <a:ea typeface="Calibri" panose="020F0502020204030204" pitchFamily="34" charset="0"/>
                <a:cs typeface="Times New Roman" panose="02020603050405020304" pitchFamily="18" charset="0"/>
              </a:rPr>
              <a:t> "τόπος με αγελάδες", </a:t>
            </a:r>
            <a:r>
              <a:rPr lang="el-GR" sz="1800" kern="100" dirty="0" err="1">
                <a:effectLst/>
                <a:latin typeface="Calibri" panose="020F0502020204030204" pitchFamily="34" charset="0"/>
                <a:ea typeface="Calibri" panose="020F0502020204030204" pitchFamily="34" charset="0"/>
                <a:cs typeface="Times New Roman" panose="02020603050405020304" pitchFamily="18" charset="0"/>
              </a:rPr>
              <a:t>lopë</a:t>
            </a:r>
            <a:r>
              <a:rPr lang="el-GR" sz="1800" kern="100" dirty="0">
                <a:effectLst/>
                <a:latin typeface="Calibri" panose="020F0502020204030204" pitchFamily="34" charset="0"/>
                <a:ea typeface="Calibri" panose="020F0502020204030204" pitchFamily="34" charset="0"/>
                <a:cs typeface="Times New Roman" panose="02020603050405020304" pitchFamily="18" charset="0"/>
              </a:rPr>
              <a:t>-a "αγελάδα". </a:t>
            </a:r>
          </a:p>
        </p:txBody>
      </p:sp>
    </p:spTree>
    <p:extLst>
      <p:ext uri="{BB962C8B-B14F-4D97-AF65-F5344CB8AC3E}">
        <p14:creationId xmlns:p14="http://schemas.microsoft.com/office/powerpoint/2010/main" val="25121305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D6ABD16-5D0F-F9C9-FCF4-9C07AA241270}"/>
            </a:ext>
          </a:extLst>
        </p:cNvPr>
        <p:cNvGrpSpPr/>
        <p:nvPr/>
      </p:nvGrpSpPr>
      <p:grpSpPr>
        <a:xfrm>
          <a:off x="0" y="0"/>
          <a:ext cx="0" cy="0"/>
          <a:chOff x="0" y="0"/>
          <a:chExt cx="0" cy="0"/>
        </a:xfrm>
      </p:grpSpPr>
      <p:sp>
        <p:nvSpPr>
          <p:cNvPr id="2" name="Τίτλος 1">
            <a:extLst>
              <a:ext uri="{FF2B5EF4-FFF2-40B4-BE49-F238E27FC236}">
                <a16:creationId xmlns:a16="http://schemas.microsoft.com/office/drawing/2014/main" id="{6277091D-7E21-68DD-AA69-C4240A1BF9C4}"/>
              </a:ext>
            </a:extLst>
          </p:cNvPr>
          <p:cNvSpPr>
            <a:spLocks noGrp="1"/>
          </p:cNvSpPr>
          <p:nvPr>
            <p:ph type="title"/>
          </p:nvPr>
        </p:nvSpPr>
        <p:spPr/>
        <p:txBody>
          <a:bodyPr/>
          <a:lstStyle/>
          <a:p>
            <a:endParaRPr lang="el-GR"/>
          </a:p>
        </p:txBody>
      </p:sp>
      <p:sp>
        <p:nvSpPr>
          <p:cNvPr id="3" name="Θέση περιεχομένου 2">
            <a:extLst>
              <a:ext uri="{FF2B5EF4-FFF2-40B4-BE49-F238E27FC236}">
                <a16:creationId xmlns:a16="http://schemas.microsoft.com/office/drawing/2014/main" id="{07EEDEC5-629C-ECA2-7008-5DBCBB27DC6D}"/>
              </a:ext>
            </a:extLst>
          </p:cNvPr>
          <p:cNvSpPr>
            <a:spLocks noGrp="1"/>
          </p:cNvSpPr>
          <p:nvPr>
            <p:ph idx="1"/>
          </p:nvPr>
        </p:nvSpPr>
        <p:spPr/>
        <p:txBody>
          <a:bodyPr>
            <a:normAutofit fontScale="92500" lnSpcReduction="10000"/>
          </a:bodyPr>
          <a:lstStyle/>
          <a:p>
            <a:r>
              <a:rPr lang="el-GR" sz="2000" kern="100" dirty="0">
                <a:effectLst/>
                <a:latin typeface="Calibri" panose="020F0502020204030204" pitchFamily="34" charset="0"/>
                <a:ea typeface="Calibri" panose="020F0502020204030204" pitchFamily="34" charset="0"/>
                <a:cs typeface="Times New Roman" panose="02020603050405020304" pitchFamily="18" charset="0"/>
              </a:rPr>
              <a:t>Λιόσια, τα (Αττικής) &lt; </a:t>
            </a:r>
            <a:r>
              <a:rPr lang="el-GR" sz="2000" kern="100" dirty="0" err="1">
                <a:effectLst/>
                <a:latin typeface="Calibri" panose="020F0502020204030204" pitchFamily="34" charset="0"/>
                <a:ea typeface="Calibri" panose="020F0502020204030204" pitchFamily="34" charset="0"/>
                <a:cs typeface="Times New Roman" panose="02020603050405020304" pitchFamily="18" charset="0"/>
              </a:rPr>
              <a:t>llosh</a:t>
            </a:r>
            <a:r>
              <a:rPr lang="el-GR" sz="2000" kern="100" dirty="0">
                <a:effectLst/>
                <a:latin typeface="Calibri" panose="020F0502020204030204" pitchFamily="34" charset="0"/>
                <a:ea typeface="Calibri" panose="020F0502020204030204" pitchFamily="34" charset="0"/>
                <a:cs typeface="Times New Roman" panose="02020603050405020304" pitchFamily="18" charset="0"/>
              </a:rPr>
              <a:t>-i "ομαλή τοποθεσία σε βουνό με άφθονο χόρτο". </a:t>
            </a:r>
            <a:br>
              <a:rPr lang="sq-AL" sz="2000" kern="100" dirty="0">
                <a:effectLst/>
                <a:latin typeface="Calibri" panose="020F0502020204030204" pitchFamily="34" charset="0"/>
                <a:ea typeface="Calibri" panose="020F0502020204030204" pitchFamily="34" charset="0"/>
                <a:cs typeface="Times New Roman" panose="02020603050405020304" pitchFamily="18" charset="0"/>
              </a:rPr>
            </a:br>
            <a:r>
              <a:rPr lang="el-GR" sz="2000" kern="100" dirty="0">
                <a:effectLst/>
                <a:latin typeface="Calibri" panose="020F0502020204030204" pitchFamily="34" charset="0"/>
                <a:ea typeface="Calibri" panose="020F0502020204030204" pitchFamily="34" charset="0"/>
                <a:cs typeface="Times New Roman" panose="02020603050405020304" pitchFamily="18" charset="0"/>
              </a:rPr>
              <a:t>Λούτσα, η (Αττικής κλπ.) &lt; </a:t>
            </a:r>
            <a:r>
              <a:rPr lang="el-GR" sz="2000" kern="100" dirty="0" err="1">
                <a:effectLst/>
                <a:latin typeface="Calibri" panose="020F0502020204030204" pitchFamily="34" charset="0"/>
                <a:ea typeface="Calibri" panose="020F0502020204030204" pitchFamily="34" charset="0"/>
                <a:cs typeface="Times New Roman" panose="02020603050405020304" pitchFamily="18" charset="0"/>
              </a:rPr>
              <a:t>luc</a:t>
            </a:r>
            <a:r>
              <a:rPr lang="sq-AL" sz="2000" kern="100" dirty="0">
                <a:effectLst/>
                <a:latin typeface="Calibri" panose="020F0502020204030204" pitchFamily="34" charset="0"/>
                <a:ea typeface="Calibri" panose="020F0502020204030204" pitchFamily="34" charset="0"/>
                <a:cs typeface="Times New Roman" panose="02020603050405020304" pitchFamily="18" charset="0"/>
              </a:rPr>
              <a:t>ë</a:t>
            </a:r>
            <a:r>
              <a:rPr lang="el-GR" sz="2000" kern="100" dirty="0">
                <a:effectLst/>
                <a:latin typeface="Calibri" panose="020F0502020204030204" pitchFamily="34" charset="0"/>
                <a:ea typeface="Calibri" panose="020F0502020204030204" pitchFamily="34" charset="0"/>
                <a:cs typeface="Times New Roman" panose="02020603050405020304" pitchFamily="18" charset="0"/>
              </a:rPr>
              <a:t>-a "τέναγος, τέλμα”. </a:t>
            </a:r>
            <a:br>
              <a:rPr lang="sq-AL" sz="2000" kern="100" dirty="0">
                <a:effectLst/>
                <a:latin typeface="Calibri" panose="020F0502020204030204" pitchFamily="34" charset="0"/>
                <a:ea typeface="Calibri" panose="020F0502020204030204" pitchFamily="34" charset="0"/>
                <a:cs typeface="Times New Roman" panose="02020603050405020304" pitchFamily="18" charset="0"/>
              </a:rPr>
            </a:br>
            <a:r>
              <a:rPr lang="el-GR" sz="2000" kern="100" dirty="0" err="1">
                <a:effectLst/>
                <a:latin typeface="Calibri" panose="020F0502020204030204" pitchFamily="34" charset="0"/>
                <a:ea typeface="Calibri" panose="020F0502020204030204" pitchFamily="34" charset="0"/>
                <a:cs typeface="Times New Roman" panose="02020603050405020304" pitchFamily="18" charset="0"/>
              </a:rPr>
              <a:t>Μάζι</a:t>
            </a:r>
            <a:r>
              <a:rPr lang="el-GR" sz="2000" kern="100" dirty="0">
                <a:effectLst/>
                <a:latin typeface="Calibri" panose="020F0502020204030204" pitchFamily="34" charset="0"/>
                <a:ea typeface="Calibri" panose="020F0502020204030204" pitchFamily="34" charset="0"/>
                <a:cs typeface="Times New Roman" panose="02020603050405020304" pitchFamily="18" charset="0"/>
              </a:rPr>
              <a:t>, το (κοινό </a:t>
            </a:r>
            <a:r>
              <a:rPr lang="el-GR" sz="2000" kern="100" dirty="0" err="1">
                <a:effectLst/>
                <a:latin typeface="Calibri" panose="020F0502020204030204" pitchFamily="34" charset="0"/>
                <a:ea typeface="Calibri" panose="020F0502020204030204" pitchFamily="34" charset="0"/>
                <a:cs typeface="Times New Roman" panose="02020603050405020304" pitchFamily="18" charset="0"/>
              </a:rPr>
              <a:t>τοπων</a:t>
            </a:r>
            <a:r>
              <a:rPr lang="el-GR" sz="2000" kern="100" dirty="0">
                <a:effectLst/>
                <a:latin typeface="Calibri" panose="020F0502020204030204" pitchFamily="34" charset="0"/>
                <a:ea typeface="Calibri" panose="020F0502020204030204" pitchFamily="34" charset="0"/>
                <a:cs typeface="Times New Roman" panose="02020603050405020304" pitchFamily="18" charset="0"/>
              </a:rPr>
              <a:t>.) &lt; </a:t>
            </a:r>
            <a:r>
              <a:rPr lang="el-GR" sz="2000" kern="100" dirty="0" err="1">
                <a:effectLst/>
                <a:latin typeface="Calibri" panose="020F0502020204030204" pitchFamily="34" charset="0"/>
                <a:ea typeface="Calibri" panose="020F0502020204030204" pitchFamily="34" charset="0"/>
                <a:cs typeface="Times New Roman" panose="02020603050405020304" pitchFamily="18" charset="0"/>
              </a:rPr>
              <a:t>mazi</a:t>
            </a:r>
            <a:r>
              <a:rPr lang="el-GR" sz="2000" kern="100" dirty="0">
                <a:effectLst/>
                <a:latin typeface="Calibri" panose="020F0502020204030204" pitchFamily="34" charset="0"/>
                <a:ea typeface="Calibri" panose="020F0502020204030204" pitchFamily="34" charset="0"/>
                <a:cs typeface="Times New Roman" panose="02020603050405020304" pitchFamily="18" charset="0"/>
              </a:rPr>
              <a:t>-a "χωράφι έτοιμο για σπορά, τόπος πρόσφορος για καλλιέργεια". </a:t>
            </a:r>
            <a:br>
              <a:rPr lang="sq-AL" sz="2000" kern="100" dirty="0">
                <a:effectLst/>
                <a:latin typeface="Calibri" panose="020F0502020204030204" pitchFamily="34" charset="0"/>
                <a:ea typeface="Calibri" panose="020F0502020204030204" pitchFamily="34" charset="0"/>
                <a:cs typeface="Times New Roman" panose="02020603050405020304" pitchFamily="18" charset="0"/>
              </a:rPr>
            </a:br>
            <a:r>
              <a:rPr lang="el-GR" sz="2000" kern="100" dirty="0" err="1">
                <a:effectLst/>
                <a:latin typeface="Calibri" panose="020F0502020204030204" pitchFamily="34" charset="0"/>
                <a:ea typeface="Calibri" panose="020F0502020204030204" pitchFamily="34" charset="0"/>
                <a:cs typeface="Times New Roman" panose="02020603050405020304" pitchFamily="18" charset="0"/>
              </a:rPr>
              <a:t>Μαζαράκι</a:t>
            </a:r>
            <a:r>
              <a:rPr lang="el-GR" sz="2000" kern="100" dirty="0">
                <a:effectLst/>
                <a:latin typeface="Calibri" panose="020F0502020204030204" pitchFamily="34" charset="0"/>
                <a:ea typeface="Calibri" panose="020F0502020204030204" pitchFamily="34" charset="0"/>
                <a:cs typeface="Times New Roman" panose="02020603050405020304" pitchFamily="18" charset="0"/>
              </a:rPr>
              <a:t>, το (Ηπείρου κλπ.) &lt; </a:t>
            </a:r>
            <a:r>
              <a:rPr lang="el-GR" sz="2000" kern="100" dirty="0" err="1">
                <a:effectLst/>
                <a:latin typeface="Calibri" panose="020F0502020204030204" pitchFamily="34" charset="0"/>
                <a:ea typeface="Calibri" panose="020F0502020204030204" pitchFamily="34" charset="0"/>
                <a:cs typeface="Times New Roman" panose="02020603050405020304" pitchFamily="18" charset="0"/>
              </a:rPr>
              <a:t>Mazërak</a:t>
            </a:r>
            <a:r>
              <a:rPr lang="el-GR" sz="2000" kern="100" dirty="0">
                <a:effectLst/>
                <a:latin typeface="Calibri" panose="020F0502020204030204" pitchFamily="34" charset="0"/>
                <a:ea typeface="Calibri" panose="020F0502020204030204" pitchFamily="34" charset="0"/>
                <a:cs typeface="Times New Roman" panose="02020603050405020304" pitchFamily="18" charset="0"/>
              </a:rPr>
              <a:t>, επίθετο από τον πληθ. του </a:t>
            </a:r>
            <a:r>
              <a:rPr lang="el-GR" sz="2000" kern="100" dirty="0" err="1">
                <a:effectLst/>
                <a:latin typeface="Calibri" panose="020F0502020204030204" pitchFamily="34" charset="0"/>
                <a:ea typeface="Calibri" panose="020F0502020204030204" pitchFamily="34" charset="0"/>
                <a:cs typeface="Times New Roman" panose="02020603050405020304" pitchFamily="18" charset="0"/>
              </a:rPr>
              <a:t>mazi</a:t>
            </a:r>
            <a:r>
              <a:rPr lang="el-GR" sz="2000" kern="100" dirty="0">
                <a:effectLst/>
                <a:latin typeface="Calibri" panose="020F0502020204030204" pitchFamily="34" charset="0"/>
                <a:ea typeface="Calibri" panose="020F0502020204030204" pitchFamily="34" charset="0"/>
                <a:cs typeface="Times New Roman" panose="02020603050405020304" pitchFamily="18" charset="0"/>
              </a:rPr>
              <a:t>, </a:t>
            </a:r>
            <a:r>
              <a:rPr lang="el-GR" sz="2000" kern="100" dirty="0" err="1">
                <a:effectLst/>
                <a:latin typeface="Calibri" panose="020F0502020204030204" pitchFamily="34" charset="0"/>
                <a:ea typeface="Calibri" panose="020F0502020204030204" pitchFamily="34" charset="0"/>
                <a:cs typeface="Times New Roman" panose="02020603050405020304" pitchFamily="18" charset="0"/>
              </a:rPr>
              <a:t>mazëra</a:t>
            </a:r>
            <a:r>
              <a:rPr lang="el-GR" sz="2000" kern="100" dirty="0">
                <a:effectLst/>
                <a:latin typeface="Calibri" panose="020F0502020204030204" pitchFamily="34" charset="0"/>
                <a:ea typeface="Calibri" panose="020F0502020204030204" pitchFamily="34" charset="0"/>
                <a:cs typeface="Times New Roman" panose="02020603050405020304" pitchFamily="18" charset="0"/>
              </a:rPr>
              <a:t> + -</a:t>
            </a:r>
            <a:r>
              <a:rPr lang="el-GR" sz="2000" kern="100" dirty="0" err="1">
                <a:effectLst/>
                <a:latin typeface="Calibri" panose="020F0502020204030204" pitchFamily="34" charset="0"/>
                <a:ea typeface="Calibri" panose="020F0502020204030204" pitchFamily="34" charset="0"/>
                <a:cs typeface="Times New Roman" panose="02020603050405020304" pitchFamily="18" charset="0"/>
              </a:rPr>
              <a:t>ak</a:t>
            </a:r>
            <a:r>
              <a:rPr lang="el-GR" sz="2000" kern="100" dirty="0">
                <a:effectLst/>
                <a:latin typeface="Calibri" panose="020F0502020204030204" pitchFamily="34" charset="0"/>
                <a:ea typeface="Calibri" panose="020F0502020204030204" pitchFamily="34" charset="0"/>
                <a:cs typeface="Times New Roman" panose="02020603050405020304" pitchFamily="18" charset="0"/>
              </a:rPr>
              <a:t>, πβ. επών. Μαζαράκης. </a:t>
            </a:r>
            <a:br>
              <a:rPr lang="sq-AL" sz="2000" kern="100" dirty="0">
                <a:effectLst/>
                <a:latin typeface="Calibri" panose="020F0502020204030204" pitchFamily="34" charset="0"/>
                <a:ea typeface="Calibri" panose="020F0502020204030204" pitchFamily="34" charset="0"/>
                <a:cs typeface="Times New Roman" panose="02020603050405020304" pitchFamily="18" charset="0"/>
              </a:rPr>
            </a:br>
            <a:r>
              <a:rPr lang="el-GR" sz="2000" kern="100" dirty="0" err="1">
                <a:effectLst/>
                <a:latin typeface="Calibri" panose="020F0502020204030204" pitchFamily="34" charset="0"/>
                <a:ea typeface="Calibri" panose="020F0502020204030204" pitchFamily="34" charset="0"/>
                <a:cs typeface="Times New Roman" panose="02020603050405020304" pitchFamily="18" charset="0"/>
              </a:rPr>
              <a:t>Μαλιαζέζα</a:t>
            </a:r>
            <a:r>
              <a:rPr lang="el-GR" sz="2000" kern="100" dirty="0">
                <a:effectLst/>
                <a:latin typeface="Calibri" panose="020F0502020204030204" pitchFamily="34" charset="0"/>
                <a:ea typeface="Calibri" panose="020F0502020204030204" pitchFamily="34" charset="0"/>
                <a:cs typeface="Times New Roman" panose="02020603050405020304" pitchFamily="18" charset="0"/>
              </a:rPr>
              <a:t>, η (βουνό της Αττικής) &lt; </a:t>
            </a:r>
            <a:r>
              <a:rPr lang="el-GR" sz="2000" kern="100" dirty="0" err="1">
                <a:effectLst/>
                <a:latin typeface="Calibri" panose="020F0502020204030204" pitchFamily="34" charset="0"/>
                <a:ea typeface="Calibri" panose="020F0502020204030204" pitchFamily="34" charset="0"/>
                <a:cs typeface="Times New Roman" panose="02020603050405020304" pitchFamily="18" charset="0"/>
              </a:rPr>
              <a:t>malësheshja</a:t>
            </a:r>
            <a:r>
              <a:rPr lang="el-GR" sz="2000" kern="100" dirty="0">
                <a:effectLst/>
                <a:latin typeface="Calibri" panose="020F0502020204030204" pitchFamily="34" charset="0"/>
                <a:ea typeface="Calibri" panose="020F0502020204030204" pitchFamily="34" charset="0"/>
                <a:cs typeface="Times New Roman" panose="02020603050405020304" pitchFamily="18" charset="0"/>
              </a:rPr>
              <a:t>, θηλ. πληθ. "οροπέδιο". </a:t>
            </a:r>
            <a:br>
              <a:rPr lang="sq-AL" sz="2000" kern="100" dirty="0">
                <a:effectLst/>
                <a:latin typeface="Calibri" panose="020F0502020204030204" pitchFamily="34" charset="0"/>
                <a:ea typeface="Calibri" panose="020F0502020204030204" pitchFamily="34" charset="0"/>
                <a:cs typeface="Times New Roman" panose="02020603050405020304" pitchFamily="18" charset="0"/>
              </a:rPr>
            </a:br>
            <a:r>
              <a:rPr lang="el-GR" sz="2000" kern="100" dirty="0" err="1">
                <a:effectLst/>
                <a:latin typeface="Calibri" panose="020F0502020204030204" pitchFamily="34" charset="0"/>
                <a:ea typeface="Calibri" panose="020F0502020204030204" pitchFamily="34" charset="0"/>
                <a:cs typeface="Times New Roman" panose="02020603050405020304" pitchFamily="18" charset="0"/>
              </a:rPr>
              <a:t>Ντάρδιζα</a:t>
            </a:r>
            <a:r>
              <a:rPr lang="el-GR" sz="2000" kern="100" dirty="0">
                <a:effectLst/>
                <a:latin typeface="Calibri" panose="020F0502020204030204" pitchFamily="34" charset="0"/>
                <a:ea typeface="Calibri" panose="020F0502020204030204" pitchFamily="34" charset="0"/>
                <a:cs typeface="Times New Roman" panose="02020603050405020304" pitchFamily="18" charset="0"/>
              </a:rPr>
              <a:t>/</a:t>
            </a:r>
            <a:r>
              <a:rPr lang="el-GR" sz="2000" kern="100" dirty="0" err="1">
                <a:effectLst/>
                <a:latin typeface="Calibri" panose="020F0502020204030204" pitchFamily="34" charset="0"/>
                <a:ea typeface="Calibri" panose="020F0502020204030204" pitchFamily="34" charset="0"/>
                <a:cs typeface="Times New Roman" panose="02020603050405020304" pitchFamily="18" charset="0"/>
              </a:rPr>
              <a:t>Δάρδιζα</a:t>
            </a:r>
            <a:r>
              <a:rPr lang="el-GR" sz="2000" kern="100" dirty="0">
                <a:effectLst/>
                <a:latin typeface="Calibri" panose="020F0502020204030204" pitchFamily="34" charset="0"/>
                <a:ea typeface="Calibri" panose="020F0502020204030204" pitchFamily="34" charset="0"/>
                <a:cs typeface="Times New Roman" panose="02020603050405020304" pitchFamily="18" charset="0"/>
              </a:rPr>
              <a:t>, η (κοινό </a:t>
            </a:r>
            <a:r>
              <a:rPr lang="el-GR" sz="2000" kern="100" dirty="0" err="1">
                <a:effectLst/>
                <a:latin typeface="Calibri" panose="020F0502020204030204" pitchFamily="34" charset="0"/>
                <a:ea typeface="Calibri" panose="020F0502020204030204" pitchFamily="34" charset="0"/>
                <a:cs typeface="Times New Roman" panose="02020603050405020304" pitchFamily="18" charset="0"/>
              </a:rPr>
              <a:t>τοπων</a:t>
            </a:r>
            <a:r>
              <a:rPr lang="el-GR" sz="2000" kern="100" dirty="0">
                <a:effectLst/>
                <a:latin typeface="Calibri" panose="020F0502020204030204" pitchFamily="34" charset="0"/>
                <a:ea typeface="Calibri" panose="020F0502020204030204" pitchFamily="34" charset="0"/>
                <a:cs typeface="Times New Roman" panose="02020603050405020304" pitchFamily="18" charset="0"/>
              </a:rPr>
              <a:t>.) &lt; </a:t>
            </a:r>
            <a:r>
              <a:rPr lang="el-GR" sz="2000" kern="100" dirty="0" err="1">
                <a:effectLst/>
                <a:latin typeface="Calibri" panose="020F0502020204030204" pitchFamily="34" charset="0"/>
                <a:ea typeface="Calibri" panose="020F0502020204030204" pitchFamily="34" charset="0"/>
                <a:cs typeface="Times New Roman" panose="02020603050405020304" pitchFamily="18" charset="0"/>
              </a:rPr>
              <a:t>dardhëza</a:t>
            </a:r>
            <a:r>
              <a:rPr lang="el-GR" sz="2000" kern="100" dirty="0">
                <a:effectLst/>
                <a:latin typeface="Calibri" panose="020F0502020204030204" pitchFamily="34" charset="0"/>
                <a:ea typeface="Calibri" panose="020F0502020204030204" pitchFamily="34" charset="0"/>
                <a:cs typeface="Times New Roman" panose="02020603050405020304" pitchFamily="18" charset="0"/>
              </a:rPr>
              <a:t> "μικρή αχλαδιά, </a:t>
            </a:r>
            <a:r>
              <a:rPr lang="el-GR" sz="2000" kern="100" dirty="0" err="1">
                <a:effectLst/>
                <a:latin typeface="Calibri" panose="020F0502020204030204" pitchFamily="34" charset="0"/>
                <a:ea typeface="Calibri" panose="020F0502020204030204" pitchFamily="34" charset="0"/>
                <a:cs typeface="Times New Roman" panose="02020603050405020304" pitchFamily="18" charset="0"/>
              </a:rPr>
              <a:t>αχλαδίτσα</a:t>
            </a:r>
            <a:r>
              <a:rPr lang="el-GR" sz="2000" kern="100" dirty="0">
                <a:effectLst/>
                <a:latin typeface="Calibri" panose="020F0502020204030204" pitchFamily="34" charset="0"/>
                <a:ea typeface="Calibri" panose="020F0502020204030204" pitchFamily="34" charset="0"/>
                <a:cs typeface="Times New Roman" panose="02020603050405020304" pitchFamily="18" charset="0"/>
              </a:rPr>
              <a:t>". </a:t>
            </a:r>
            <a:r>
              <a:rPr lang="el-GR" sz="2000" kern="100" dirty="0" err="1">
                <a:effectLst/>
                <a:latin typeface="Calibri" panose="020F0502020204030204" pitchFamily="34" charset="0"/>
                <a:ea typeface="Calibri" panose="020F0502020204030204" pitchFamily="34" charset="0"/>
                <a:cs typeface="Times New Roman" panose="02020603050405020304" pitchFamily="18" charset="0"/>
              </a:rPr>
              <a:t>Σάλεσι</a:t>
            </a:r>
            <a:r>
              <a:rPr lang="el-GR" sz="2000" kern="100" dirty="0">
                <a:effectLst/>
                <a:latin typeface="Calibri" panose="020F0502020204030204" pitchFamily="34" charset="0"/>
                <a:ea typeface="Calibri" panose="020F0502020204030204" pitchFamily="34" charset="0"/>
                <a:cs typeface="Times New Roman" panose="02020603050405020304" pitchFamily="18" charset="0"/>
              </a:rPr>
              <a:t>/</a:t>
            </a:r>
            <a:r>
              <a:rPr lang="el-GR" sz="2000" kern="100" dirty="0" err="1">
                <a:effectLst/>
                <a:latin typeface="Calibri" panose="020F0502020204030204" pitchFamily="34" charset="0"/>
                <a:ea typeface="Calibri" panose="020F0502020204030204" pitchFamily="34" charset="0"/>
                <a:cs typeface="Times New Roman" panose="02020603050405020304" pitchFamily="18" charset="0"/>
              </a:rPr>
              <a:t>Σαλεσάτι</a:t>
            </a:r>
            <a:r>
              <a:rPr lang="el-GR" sz="2000" kern="100" dirty="0">
                <a:effectLst/>
                <a:latin typeface="Calibri" panose="020F0502020204030204" pitchFamily="34" charset="0"/>
                <a:ea typeface="Calibri" panose="020F0502020204030204" pitchFamily="34" charset="0"/>
                <a:cs typeface="Times New Roman" panose="02020603050405020304" pitchFamily="18" charset="0"/>
              </a:rPr>
              <a:t>/</a:t>
            </a:r>
            <a:r>
              <a:rPr lang="el-GR" sz="2000" kern="100" dirty="0" err="1">
                <a:effectLst/>
                <a:latin typeface="Calibri" panose="020F0502020204030204" pitchFamily="34" charset="0"/>
                <a:ea typeface="Calibri" panose="020F0502020204030204" pitchFamily="34" charset="0"/>
                <a:cs typeface="Times New Roman" panose="02020603050405020304" pitchFamily="18" charset="0"/>
              </a:rPr>
              <a:t>Κακοσάλεσι</a:t>
            </a:r>
            <a:r>
              <a:rPr lang="el-GR" sz="2000" kern="100" dirty="0">
                <a:effectLst/>
                <a:latin typeface="Calibri" panose="020F0502020204030204" pitchFamily="34" charset="0"/>
                <a:ea typeface="Calibri" panose="020F0502020204030204" pitchFamily="34" charset="0"/>
                <a:cs typeface="Times New Roman" panose="02020603050405020304" pitchFamily="18" charset="0"/>
              </a:rPr>
              <a:t>, το (χωριό της Αττικής) &lt; </a:t>
            </a:r>
            <a:r>
              <a:rPr lang="el-GR" sz="2000" kern="100" dirty="0" err="1">
                <a:effectLst/>
                <a:latin typeface="Calibri" panose="020F0502020204030204" pitchFamily="34" charset="0"/>
                <a:ea typeface="Calibri" panose="020F0502020204030204" pitchFamily="34" charset="0"/>
                <a:cs typeface="Times New Roman" panose="02020603050405020304" pitchFamily="18" charset="0"/>
              </a:rPr>
              <a:t>shalësi</a:t>
            </a:r>
            <a:r>
              <a:rPr lang="el-GR" sz="2000" kern="100" dirty="0">
                <a:effectLst/>
                <a:latin typeface="Calibri" panose="020F0502020204030204" pitchFamily="34" charset="0"/>
                <a:ea typeface="Calibri" panose="020F0502020204030204" pitchFamily="34" charset="0"/>
                <a:cs typeface="Times New Roman" panose="02020603050405020304" pitchFamily="18" charset="0"/>
              </a:rPr>
              <a:t>, </a:t>
            </a:r>
            <a:r>
              <a:rPr lang="el-GR" sz="2000" kern="100" dirty="0" err="1">
                <a:effectLst/>
                <a:latin typeface="Calibri" panose="020F0502020204030204" pitchFamily="34" charset="0"/>
                <a:ea typeface="Calibri" panose="020F0502020204030204" pitchFamily="34" charset="0"/>
                <a:cs typeface="Times New Roman" panose="02020603050405020304" pitchFamily="18" charset="0"/>
              </a:rPr>
              <a:t>shale</a:t>
            </a:r>
            <a:r>
              <a:rPr lang="el-GR" sz="2000" kern="100" dirty="0">
                <a:effectLst/>
                <a:latin typeface="Calibri" panose="020F0502020204030204" pitchFamily="34" charset="0"/>
                <a:ea typeface="Calibri" panose="020F0502020204030204" pitchFamily="34" charset="0"/>
                <a:cs typeface="Times New Roman" panose="02020603050405020304" pitchFamily="18" charset="0"/>
              </a:rPr>
              <a:t>-a "διάσελο, σαμάρι του βουνού", </a:t>
            </a:r>
            <a:r>
              <a:rPr lang="el-GR" sz="2000" kern="100" dirty="0" err="1">
                <a:effectLst/>
                <a:latin typeface="Calibri" panose="020F0502020204030204" pitchFamily="34" charset="0"/>
                <a:ea typeface="Calibri" panose="020F0502020204030204" pitchFamily="34" charset="0"/>
                <a:cs typeface="Times New Roman" panose="02020603050405020304" pitchFamily="18" charset="0"/>
              </a:rPr>
              <a:t>Shalëshati</a:t>
            </a:r>
            <a:r>
              <a:rPr lang="el-GR" sz="2000" kern="100" dirty="0">
                <a:effectLst/>
                <a:latin typeface="Calibri" panose="020F0502020204030204" pitchFamily="34" charset="0"/>
                <a:ea typeface="Calibri" panose="020F0502020204030204" pitchFamily="34" charset="0"/>
                <a:cs typeface="Times New Roman" panose="02020603050405020304" pitchFamily="18" charset="0"/>
              </a:rPr>
              <a:t> "κάτοικοι του </a:t>
            </a:r>
            <a:r>
              <a:rPr lang="el-GR" sz="2000" kern="100" dirty="0" err="1">
                <a:effectLst/>
                <a:latin typeface="Calibri" panose="020F0502020204030204" pitchFamily="34" charset="0"/>
                <a:ea typeface="Calibri" panose="020F0502020204030204" pitchFamily="34" charset="0"/>
                <a:cs typeface="Times New Roman" panose="02020603050405020304" pitchFamily="18" charset="0"/>
              </a:rPr>
              <a:t>Σάλεσι</a:t>
            </a:r>
            <a:r>
              <a:rPr lang="el-GR" sz="2000" kern="100" dirty="0">
                <a:effectLst/>
                <a:latin typeface="Calibri" panose="020F0502020204030204" pitchFamily="34" charset="0"/>
                <a:ea typeface="Calibri" panose="020F0502020204030204" pitchFamily="34" charset="0"/>
                <a:cs typeface="Times New Roman" panose="02020603050405020304" pitchFamily="18" charset="0"/>
              </a:rPr>
              <a:t>", για το </a:t>
            </a:r>
            <a:r>
              <a:rPr lang="el-GR" sz="2000" kern="100" dirty="0" err="1">
                <a:effectLst/>
                <a:latin typeface="Calibri" panose="020F0502020204030204" pitchFamily="34" charset="0"/>
                <a:ea typeface="Calibri" panose="020F0502020204030204" pitchFamily="34" charset="0"/>
                <a:cs typeface="Times New Roman" panose="02020603050405020304" pitchFamily="18" charset="0"/>
              </a:rPr>
              <a:t>Κακοσάλεσι</a:t>
            </a:r>
            <a:r>
              <a:rPr lang="el-GR" sz="2000" kern="100" dirty="0">
                <a:effectLst/>
                <a:latin typeface="Calibri" panose="020F0502020204030204" pitchFamily="34" charset="0"/>
                <a:ea typeface="Calibri" panose="020F0502020204030204" pitchFamily="34" charset="0"/>
                <a:cs typeface="Times New Roman" panose="02020603050405020304" pitchFamily="18" charset="0"/>
              </a:rPr>
              <a:t> πβ. Σούλι και </a:t>
            </a:r>
            <a:r>
              <a:rPr lang="el-GR" sz="2000" kern="100" dirty="0" err="1">
                <a:effectLst/>
                <a:latin typeface="Calibri" panose="020F0502020204030204" pitchFamily="34" charset="0"/>
                <a:ea typeface="Calibri" panose="020F0502020204030204" pitchFamily="34" charset="0"/>
                <a:cs typeface="Times New Roman" panose="02020603050405020304" pitchFamily="18" charset="0"/>
              </a:rPr>
              <a:t>Κακοσούλι</a:t>
            </a:r>
            <a:r>
              <a:rPr lang="el-GR" sz="2000" kern="100" dirty="0">
                <a:effectLst/>
                <a:latin typeface="Calibri" panose="020F0502020204030204" pitchFamily="34" charset="0"/>
                <a:ea typeface="Calibri" panose="020F0502020204030204" pitchFamily="34" charset="0"/>
                <a:cs typeface="Times New Roman" panose="02020603050405020304" pitchFamily="18" charset="0"/>
              </a:rPr>
              <a:t>, επειδή ήταν ορεινό και δυσπρόσιτο. </a:t>
            </a:r>
            <a:br>
              <a:rPr lang="sq-AL" sz="2000" kern="100" dirty="0">
                <a:effectLst/>
                <a:latin typeface="Calibri" panose="020F0502020204030204" pitchFamily="34" charset="0"/>
                <a:ea typeface="Calibri" panose="020F0502020204030204" pitchFamily="34" charset="0"/>
                <a:cs typeface="Times New Roman" panose="02020603050405020304" pitchFamily="18" charset="0"/>
              </a:rPr>
            </a:br>
            <a:r>
              <a:rPr lang="el-GR" sz="2000" kern="100" dirty="0">
                <a:effectLst/>
                <a:latin typeface="Calibri" panose="020F0502020204030204" pitchFamily="34" charset="0"/>
                <a:ea typeface="Calibri" panose="020F0502020204030204" pitchFamily="34" charset="0"/>
                <a:cs typeface="Times New Roman" panose="02020603050405020304" pitchFamily="18" charset="0"/>
              </a:rPr>
              <a:t>Σούλι, το (Ηπείρου κλπ.) &lt; </a:t>
            </a:r>
            <a:r>
              <a:rPr lang="el-GR" sz="2000" kern="100" dirty="0" err="1">
                <a:effectLst/>
                <a:latin typeface="Calibri" panose="020F0502020204030204" pitchFamily="34" charset="0"/>
                <a:ea typeface="Calibri" panose="020F0502020204030204" pitchFamily="34" charset="0"/>
                <a:cs typeface="Times New Roman" panose="02020603050405020304" pitchFamily="18" charset="0"/>
              </a:rPr>
              <a:t>sul</a:t>
            </a:r>
            <a:r>
              <a:rPr lang="el-GR" sz="2000" kern="100" dirty="0">
                <a:effectLst/>
                <a:latin typeface="Calibri" panose="020F0502020204030204" pitchFamily="34" charset="0"/>
                <a:ea typeface="Calibri" panose="020F0502020204030204" pitchFamily="34" charset="0"/>
                <a:cs typeface="Times New Roman" panose="02020603050405020304" pitchFamily="18" charset="0"/>
              </a:rPr>
              <a:t>-i "αιχμηρή κορυφή βουνού”. </a:t>
            </a:r>
            <a:br>
              <a:rPr lang="sq-AL" sz="2000" kern="100" dirty="0">
                <a:effectLst/>
                <a:latin typeface="Calibri" panose="020F0502020204030204" pitchFamily="34" charset="0"/>
                <a:ea typeface="Calibri" panose="020F0502020204030204" pitchFamily="34" charset="0"/>
                <a:cs typeface="Times New Roman" panose="02020603050405020304" pitchFamily="18" charset="0"/>
              </a:rPr>
            </a:br>
            <a:r>
              <a:rPr lang="el-GR" sz="2000" kern="100" dirty="0" err="1">
                <a:effectLst/>
                <a:latin typeface="Calibri" panose="020F0502020204030204" pitchFamily="34" charset="0"/>
                <a:ea typeface="Calibri" panose="020F0502020204030204" pitchFamily="34" charset="0"/>
                <a:cs typeface="Times New Roman" panose="02020603050405020304" pitchFamily="18" charset="0"/>
              </a:rPr>
              <a:t>Τραπουριά</a:t>
            </a:r>
            <a:r>
              <a:rPr lang="el-GR" sz="2000" kern="100" dirty="0">
                <a:effectLst/>
                <a:latin typeface="Calibri" panose="020F0502020204030204" pitchFamily="34" charset="0"/>
                <a:ea typeface="Calibri" panose="020F0502020204030204" pitchFamily="34" charset="0"/>
                <a:cs typeface="Times New Roman" panose="02020603050405020304" pitchFamily="18" charset="0"/>
              </a:rPr>
              <a:t>, η (</a:t>
            </a:r>
            <a:r>
              <a:rPr lang="el-GR" sz="2000" kern="100" dirty="0" err="1">
                <a:effectLst/>
                <a:latin typeface="Calibri" panose="020F0502020204030204" pitchFamily="34" charset="0"/>
                <a:ea typeface="Calibri" panose="020F0502020204030204" pitchFamily="34" charset="0"/>
                <a:cs typeface="Times New Roman" panose="02020603050405020304" pitchFamily="18" charset="0"/>
              </a:rPr>
              <a:t>τοπων</a:t>
            </a:r>
            <a:r>
              <a:rPr lang="el-GR" sz="2000" kern="100" dirty="0">
                <a:effectLst/>
                <a:latin typeface="Calibri" panose="020F0502020204030204" pitchFamily="34" charset="0"/>
                <a:ea typeface="Calibri" panose="020F0502020204030204" pitchFamily="34" charset="0"/>
                <a:cs typeface="Times New Roman" panose="02020603050405020304" pitchFamily="18" charset="0"/>
              </a:rPr>
              <a:t>. στον Όλυμπο της Λαυρεωτικής) &lt; </a:t>
            </a:r>
            <a:r>
              <a:rPr lang="el-GR" sz="2000" kern="100" dirty="0" err="1">
                <a:effectLst/>
                <a:latin typeface="Calibri" panose="020F0502020204030204" pitchFamily="34" charset="0"/>
                <a:ea typeface="Calibri" panose="020F0502020204030204" pitchFamily="34" charset="0"/>
                <a:cs typeface="Times New Roman" panose="02020603050405020304" pitchFamily="18" charset="0"/>
              </a:rPr>
              <a:t>trapëri</a:t>
            </a:r>
            <a:r>
              <a:rPr lang="el-GR" sz="2000" kern="100" dirty="0">
                <a:effectLst/>
                <a:latin typeface="Calibri" panose="020F0502020204030204" pitchFamily="34" charset="0"/>
                <a:ea typeface="Calibri" panose="020F0502020204030204" pitchFamily="34" charset="0"/>
                <a:cs typeface="Times New Roman" panose="02020603050405020304" pitchFamily="18" charset="0"/>
              </a:rPr>
              <a:t>-a “συστάδα όχθων που διαχωρίζουν </a:t>
            </a:r>
            <a:r>
              <a:rPr lang="el-GR" sz="2000" kern="100" dirty="0" err="1">
                <a:effectLst/>
                <a:latin typeface="Calibri" panose="020F0502020204030204" pitchFamily="34" charset="0"/>
                <a:ea typeface="Calibri" panose="020F0502020204030204" pitchFamily="34" charset="0"/>
                <a:cs typeface="Times New Roman" panose="02020603050405020304" pitchFamily="18" charset="0"/>
              </a:rPr>
              <a:t>άγρούς</a:t>
            </a:r>
            <a:r>
              <a:rPr lang="el-GR" sz="2000" kern="100" dirty="0">
                <a:effectLst/>
                <a:latin typeface="Calibri" panose="020F0502020204030204" pitchFamily="34" charset="0"/>
                <a:ea typeface="Calibri" panose="020F0502020204030204" pitchFamily="34" charset="0"/>
                <a:cs typeface="Times New Roman" panose="02020603050405020304" pitchFamily="18" charset="0"/>
              </a:rPr>
              <a:t>", </a:t>
            </a:r>
            <a:r>
              <a:rPr lang="el-GR" sz="2000" kern="100" dirty="0" err="1">
                <a:effectLst/>
                <a:latin typeface="Calibri" panose="020F0502020204030204" pitchFamily="34" charset="0"/>
                <a:ea typeface="Calibri" panose="020F0502020204030204" pitchFamily="34" charset="0"/>
                <a:cs typeface="Times New Roman" panose="02020603050405020304" pitchFamily="18" charset="0"/>
              </a:rPr>
              <a:t>trap</a:t>
            </a:r>
            <a:r>
              <a:rPr lang="el-GR" sz="2000" kern="100" dirty="0">
                <a:effectLst/>
                <a:latin typeface="Calibri" panose="020F0502020204030204" pitchFamily="34" charset="0"/>
                <a:ea typeface="Calibri" panose="020F0502020204030204" pitchFamily="34" charset="0"/>
                <a:cs typeface="Times New Roman" panose="02020603050405020304" pitchFamily="18" charset="0"/>
              </a:rPr>
              <a:t>, </a:t>
            </a:r>
            <a:r>
              <a:rPr lang="el-GR" sz="2000" kern="100" dirty="0" err="1">
                <a:effectLst/>
                <a:latin typeface="Calibri" panose="020F0502020204030204" pitchFamily="34" charset="0"/>
                <a:ea typeface="Calibri" panose="020F0502020204030204" pitchFamily="34" charset="0"/>
                <a:cs typeface="Times New Roman" panose="02020603050405020304" pitchFamily="18" charset="0"/>
              </a:rPr>
              <a:t>traf</a:t>
            </a:r>
            <a:r>
              <a:rPr lang="el-GR" sz="2000" kern="100" dirty="0">
                <a:effectLst/>
                <a:latin typeface="Calibri" panose="020F0502020204030204" pitchFamily="34" charset="0"/>
                <a:ea typeface="Calibri" panose="020F0502020204030204" pitchFamily="34" charset="0"/>
                <a:cs typeface="Times New Roman" panose="02020603050405020304" pitchFamily="18" charset="0"/>
              </a:rPr>
              <a:t> &lt; ελλ. τράφος "τάφρος”. </a:t>
            </a:r>
            <a:br>
              <a:rPr lang="sq-AL" sz="2000" kern="100" dirty="0">
                <a:effectLst/>
                <a:latin typeface="Calibri" panose="020F0502020204030204" pitchFamily="34" charset="0"/>
                <a:ea typeface="Calibri" panose="020F0502020204030204" pitchFamily="34" charset="0"/>
                <a:cs typeface="Times New Roman" panose="02020603050405020304" pitchFamily="18" charset="0"/>
              </a:rPr>
            </a:br>
            <a:r>
              <a:rPr lang="el-GR" sz="2000" kern="100" dirty="0">
                <a:effectLst/>
                <a:latin typeface="Calibri" panose="020F0502020204030204" pitchFamily="34" charset="0"/>
                <a:ea typeface="Calibri" panose="020F0502020204030204" pitchFamily="34" charset="0"/>
                <a:cs typeface="Times New Roman" panose="02020603050405020304" pitchFamily="18" charset="0"/>
              </a:rPr>
              <a:t>Θέριζα, η (</a:t>
            </a:r>
            <a:r>
              <a:rPr lang="el-GR" sz="2000" kern="100" dirty="0" err="1">
                <a:effectLst/>
                <a:latin typeface="Calibri" panose="020F0502020204030204" pitchFamily="34" charset="0"/>
                <a:ea typeface="Calibri" panose="020F0502020204030204" pitchFamily="34" charset="0"/>
                <a:cs typeface="Times New Roman" panose="02020603050405020304" pitchFamily="18" charset="0"/>
              </a:rPr>
              <a:t>τοπων</a:t>
            </a:r>
            <a:r>
              <a:rPr lang="el-GR" sz="2000" kern="100" dirty="0">
                <a:effectLst/>
                <a:latin typeface="Calibri" panose="020F0502020204030204" pitchFamily="34" charset="0"/>
                <a:ea typeface="Calibri" panose="020F0502020204030204" pitchFamily="34" charset="0"/>
                <a:cs typeface="Times New Roman" panose="02020603050405020304" pitchFamily="18" charset="0"/>
              </a:rPr>
              <a:t>. στην Πάρνηθα), </a:t>
            </a:r>
            <a:r>
              <a:rPr lang="el-GR" sz="2000" kern="100" dirty="0" err="1">
                <a:effectLst/>
                <a:latin typeface="Calibri" panose="020F0502020204030204" pitchFamily="34" charset="0"/>
                <a:ea typeface="Calibri" panose="020F0502020204030204" pitchFamily="34" charset="0"/>
                <a:cs typeface="Times New Roman" panose="02020603050405020304" pitchFamily="18" charset="0"/>
              </a:rPr>
              <a:t>Φέριζα</a:t>
            </a:r>
            <a:r>
              <a:rPr lang="el-GR" sz="2000" kern="100" dirty="0">
                <a:effectLst/>
                <a:latin typeface="Calibri" panose="020F0502020204030204" pitchFamily="34" charset="0"/>
                <a:ea typeface="Calibri" panose="020F0502020204030204" pitchFamily="34" charset="0"/>
                <a:cs typeface="Times New Roman" panose="02020603050405020304" pitchFamily="18" charset="0"/>
              </a:rPr>
              <a:t>, η (</a:t>
            </a:r>
            <a:r>
              <a:rPr lang="el-GR" sz="2000" kern="100" dirty="0" err="1">
                <a:effectLst/>
                <a:latin typeface="Calibri" panose="020F0502020204030204" pitchFamily="34" charset="0"/>
                <a:ea typeface="Calibri" panose="020F0502020204030204" pitchFamily="34" charset="0"/>
                <a:cs typeface="Times New Roman" panose="02020603050405020304" pitchFamily="18" charset="0"/>
              </a:rPr>
              <a:t>τοπων</a:t>
            </a:r>
            <a:r>
              <a:rPr lang="el-GR" sz="2000" kern="100" dirty="0">
                <a:effectLst/>
                <a:latin typeface="Calibri" panose="020F0502020204030204" pitchFamily="34" charset="0"/>
                <a:ea typeface="Calibri" panose="020F0502020204030204" pitchFamily="34" charset="0"/>
                <a:cs typeface="Times New Roman" panose="02020603050405020304" pitchFamily="18" charset="0"/>
              </a:rPr>
              <a:t>. στην Αττική κλπ.) &lt; </a:t>
            </a:r>
            <a:r>
              <a:rPr lang="el-GR" sz="2000" kern="100" dirty="0" err="1">
                <a:effectLst/>
                <a:latin typeface="Calibri" panose="020F0502020204030204" pitchFamily="34" charset="0"/>
                <a:ea typeface="Calibri" panose="020F0502020204030204" pitchFamily="34" charset="0"/>
                <a:cs typeface="Times New Roman" panose="02020603050405020304" pitchFamily="18" charset="0"/>
              </a:rPr>
              <a:t>ferrezë</a:t>
            </a:r>
            <a:r>
              <a:rPr lang="el-GR" sz="2000" kern="100" dirty="0">
                <a:effectLst/>
                <a:latin typeface="Calibri" panose="020F0502020204030204" pitchFamily="34" charset="0"/>
                <a:ea typeface="Calibri" panose="020F0502020204030204" pitchFamily="34" charset="0"/>
                <a:cs typeface="Times New Roman" panose="02020603050405020304" pitchFamily="18" charset="0"/>
              </a:rPr>
              <a:t>, πληθ. του </a:t>
            </a:r>
            <a:r>
              <a:rPr lang="el-GR" sz="2000" kern="100" dirty="0" err="1">
                <a:effectLst/>
                <a:latin typeface="Calibri" panose="020F0502020204030204" pitchFamily="34" charset="0"/>
                <a:ea typeface="Calibri" panose="020F0502020204030204" pitchFamily="34" charset="0"/>
                <a:cs typeface="Times New Roman" panose="02020603050405020304" pitchFamily="18" charset="0"/>
              </a:rPr>
              <a:t>ferr</a:t>
            </a:r>
            <a:r>
              <a:rPr lang="el-GR" sz="2000" kern="100" dirty="0">
                <a:effectLst/>
                <a:latin typeface="Calibri" panose="020F0502020204030204" pitchFamily="34" charset="0"/>
                <a:ea typeface="Calibri" panose="020F0502020204030204" pitchFamily="34" charset="0"/>
                <a:cs typeface="Times New Roman" panose="02020603050405020304" pitchFamily="18" charset="0"/>
              </a:rPr>
              <a:t>-i "βάτος". </a:t>
            </a:r>
            <a:br>
              <a:rPr lang="sq-AL" sz="2000" kern="100" dirty="0">
                <a:effectLst/>
                <a:latin typeface="Calibri" panose="020F0502020204030204" pitchFamily="34" charset="0"/>
                <a:ea typeface="Calibri" panose="020F0502020204030204" pitchFamily="34" charset="0"/>
                <a:cs typeface="Times New Roman" panose="02020603050405020304" pitchFamily="18" charset="0"/>
              </a:rPr>
            </a:br>
            <a:r>
              <a:rPr lang="el-GR" sz="2000" kern="100" dirty="0" err="1">
                <a:effectLst/>
                <a:latin typeface="Calibri" panose="020F0502020204030204" pitchFamily="34" charset="0"/>
                <a:ea typeface="Calibri" panose="020F0502020204030204" pitchFamily="34" charset="0"/>
                <a:cs typeface="Times New Roman" panose="02020603050405020304" pitchFamily="18" charset="0"/>
              </a:rPr>
              <a:t>Φάλκο</a:t>
            </a:r>
            <a:r>
              <a:rPr lang="el-GR" sz="2000" kern="100" dirty="0">
                <a:effectLst/>
                <a:latin typeface="Calibri" panose="020F0502020204030204" pitchFamily="34" charset="0"/>
                <a:ea typeface="Calibri" panose="020F0502020204030204" pitchFamily="34" charset="0"/>
                <a:cs typeface="Times New Roman" panose="02020603050405020304" pitchFamily="18" charset="0"/>
              </a:rPr>
              <a:t>, το (τοποθεσία με πηγή στην Πάρνηθα) &lt; </a:t>
            </a:r>
            <a:r>
              <a:rPr lang="el-GR" sz="2000" kern="100" dirty="0" err="1">
                <a:effectLst/>
                <a:latin typeface="Calibri" panose="020F0502020204030204" pitchFamily="34" charset="0"/>
                <a:ea typeface="Calibri" panose="020F0502020204030204" pitchFamily="34" charset="0"/>
                <a:cs typeface="Times New Roman" panose="02020603050405020304" pitchFamily="18" charset="0"/>
              </a:rPr>
              <a:t>falko</a:t>
            </a:r>
            <a:r>
              <a:rPr lang="el-GR" sz="2000" kern="100" dirty="0">
                <a:effectLst/>
                <a:latin typeface="Calibri" panose="020F0502020204030204" pitchFamily="34" charset="0"/>
                <a:ea typeface="Calibri" panose="020F0502020204030204" pitchFamily="34" charset="0"/>
                <a:cs typeface="Times New Roman" panose="02020603050405020304" pitchFamily="18" charset="0"/>
              </a:rPr>
              <a:t> “γεράκι”. </a:t>
            </a:r>
            <a:br>
              <a:rPr lang="sq-AL" sz="2000" kern="100" dirty="0">
                <a:effectLst/>
                <a:latin typeface="Calibri" panose="020F0502020204030204" pitchFamily="34" charset="0"/>
                <a:ea typeface="Calibri" panose="020F0502020204030204" pitchFamily="34" charset="0"/>
                <a:cs typeface="Times New Roman" panose="02020603050405020304" pitchFamily="18" charset="0"/>
              </a:rPr>
            </a:br>
            <a:r>
              <a:rPr lang="el-GR" sz="2000" kern="100" dirty="0" err="1">
                <a:effectLst/>
                <a:latin typeface="Calibri" panose="020F0502020204030204" pitchFamily="34" charset="0"/>
                <a:ea typeface="Calibri" panose="020F0502020204030204" pitchFamily="34" charset="0"/>
                <a:cs typeface="Times New Roman" panose="02020603050405020304" pitchFamily="18" charset="0"/>
              </a:rPr>
              <a:t>Φιλιάτι</a:t>
            </a:r>
            <a:r>
              <a:rPr lang="el-GR" sz="2000" kern="100" dirty="0">
                <a:effectLst/>
                <a:latin typeface="Calibri" panose="020F0502020204030204" pitchFamily="34" charset="0"/>
                <a:ea typeface="Calibri" panose="020F0502020204030204" pitchFamily="34" charset="0"/>
                <a:cs typeface="Times New Roman" panose="02020603050405020304" pitchFamily="18" charset="0"/>
              </a:rPr>
              <a:t>, το (</a:t>
            </a:r>
            <a:r>
              <a:rPr lang="el-GR" sz="2000" kern="100" dirty="0" err="1">
                <a:effectLst/>
                <a:latin typeface="Calibri" panose="020F0502020204030204" pitchFamily="34" charset="0"/>
                <a:ea typeface="Calibri" panose="020F0502020204030204" pitchFamily="34" charset="0"/>
                <a:cs typeface="Times New Roman" panose="02020603050405020304" pitchFamily="18" charset="0"/>
              </a:rPr>
              <a:t>τοπων</a:t>
            </a:r>
            <a:r>
              <a:rPr lang="el-GR" sz="2000" kern="100" dirty="0">
                <a:effectLst/>
                <a:latin typeface="Calibri" panose="020F0502020204030204" pitchFamily="34" charset="0"/>
                <a:ea typeface="Calibri" panose="020F0502020204030204" pitchFamily="34" charset="0"/>
                <a:cs typeface="Times New Roman" panose="02020603050405020304" pitchFamily="18" charset="0"/>
              </a:rPr>
              <a:t>. στο </a:t>
            </a:r>
            <a:r>
              <a:rPr lang="el-GR" sz="2000" kern="100" dirty="0" err="1">
                <a:effectLst/>
                <a:latin typeface="Calibri" panose="020F0502020204030204" pitchFamily="34" charset="0"/>
                <a:ea typeface="Calibri" panose="020F0502020204030204" pitchFamily="34" charset="0"/>
                <a:cs typeface="Times New Roman" panose="02020603050405020304" pitchFamily="18" charset="0"/>
              </a:rPr>
              <a:t>Κοροπί</a:t>
            </a:r>
            <a:r>
              <a:rPr lang="el-GR" sz="2000" kern="100" dirty="0">
                <a:effectLst/>
                <a:latin typeface="Calibri" panose="020F0502020204030204" pitchFamily="34" charset="0"/>
                <a:ea typeface="Calibri" panose="020F0502020204030204" pitchFamily="34" charset="0"/>
                <a:cs typeface="Times New Roman" panose="02020603050405020304" pitchFamily="18" charset="0"/>
              </a:rPr>
              <a:t>) &lt; </a:t>
            </a:r>
            <a:r>
              <a:rPr lang="el-GR" sz="2000" kern="100" dirty="0" err="1">
                <a:effectLst/>
                <a:latin typeface="Calibri" panose="020F0502020204030204" pitchFamily="34" charset="0"/>
                <a:ea typeface="Calibri" panose="020F0502020204030204" pitchFamily="34" charset="0"/>
                <a:cs typeface="Times New Roman" panose="02020603050405020304" pitchFamily="18" charset="0"/>
              </a:rPr>
              <a:t>Filiati</a:t>
            </a:r>
            <a:r>
              <a:rPr lang="el-GR" sz="2000" kern="100" dirty="0">
                <a:effectLst/>
                <a:latin typeface="Calibri" panose="020F0502020204030204" pitchFamily="34" charset="0"/>
                <a:ea typeface="Calibri" panose="020F0502020204030204" pitchFamily="34" charset="0"/>
                <a:cs typeface="Times New Roman" panose="02020603050405020304" pitchFamily="18" charset="0"/>
              </a:rPr>
              <a:t> (</a:t>
            </a:r>
            <a:r>
              <a:rPr lang="el-GR" sz="2000" kern="100" dirty="0" err="1">
                <a:effectLst/>
                <a:latin typeface="Calibri" panose="020F0502020204030204" pitchFamily="34" charset="0"/>
                <a:ea typeface="Calibri" panose="020F0502020204030204" pitchFamily="34" charset="0"/>
                <a:cs typeface="Times New Roman" panose="02020603050405020304" pitchFamily="18" charset="0"/>
              </a:rPr>
              <a:t>Fil</a:t>
            </a:r>
            <a:r>
              <a:rPr lang="el-GR" sz="2000" kern="100" dirty="0">
                <a:effectLst/>
                <a:latin typeface="Calibri" panose="020F0502020204030204" pitchFamily="34" charset="0"/>
                <a:ea typeface="Calibri" panose="020F0502020204030204" pitchFamily="34" charset="0"/>
                <a:cs typeface="Times New Roman" panose="02020603050405020304" pitchFamily="18" charset="0"/>
              </a:rPr>
              <a:t> = ελλ. επών. Φίλης, Φίλιος) “οι απόγονοι του Φίλη/Φίλιου”, πβ. και Φιλιάτες της Ηπείρου που είναι της ίδιας αρχής.</a:t>
            </a:r>
            <a:endParaRPr lang="el-GR" dirty="0"/>
          </a:p>
        </p:txBody>
      </p:sp>
    </p:spTree>
    <p:extLst>
      <p:ext uri="{BB962C8B-B14F-4D97-AF65-F5344CB8AC3E}">
        <p14:creationId xmlns:p14="http://schemas.microsoft.com/office/powerpoint/2010/main" val="41212030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2C11EFC-7C1D-A0BB-203C-439333CBBDEB}"/>
            </a:ext>
          </a:extLst>
        </p:cNvPr>
        <p:cNvGrpSpPr/>
        <p:nvPr/>
      </p:nvGrpSpPr>
      <p:grpSpPr>
        <a:xfrm>
          <a:off x="0" y="0"/>
          <a:ext cx="0" cy="0"/>
          <a:chOff x="0" y="0"/>
          <a:chExt cx="0" cy="0"/>
        </a:xfrm>
      </p:grpSpPr>
      <p:sp>
        <p:nvSpPr>
          <p:cNvPr id="2" name="Τίτλος 1">
            <a:extLst>
              <a:ext uri="{FF2B5EF4-FFF2-40B4-BE49-F238E27FC236}">
                <a16:creationId xmlns:a16="http://schemas.microsoft.com/office/drawing/2014/main" id="{A058F42C-04BC-2588-0024-AA45804FF19B}"/>
              </a:ext>
            </a:extLst>
          </p:cNvPr>
          <p:cNvSpPr>
            <a:spLocks noGrp="1"/>
          </p:cNvSpPr>
          <p:nvPr>
            <p:ph type="title"/>
          </p:nvPr>
        </p:nvSpPr>
        <p:spPr/>
        <p:txBody>
          <a:bodyPr/>
          <a:lstStyle/>
          <a:p>
            <a:endParaRPr lang="el-GR" dirty="0"/>
          </a:p>
        </p:txBody>
      </p:sp>
      <p:sp>
        <p:nvSpPr>
          <p:cNvPr id="3" name="Θέση περιεχομένου 2">
            <a:extLst>
              <a:ext uri="{FF2B5EF4-FFF2-40B4-BE49-F238E27FC236}">
                <a16:creationId xmlns:a16="http://schemas.microsoft.com/office/drawing/2014/main" id="{E5E1604C-D079-FED4-62A8-F9AFAA1F42E4}"/>
              </a:ext>
            </a:extLst>
          </p:cNvPr>
          <p:cNvSpPr>
            <a:spLocks noGrp="1"/>
          </p:cNvSpPr>
          <p:nvPr>
            <p:ph idx="1"/>
          </p:nvPr>
        </p:nvSpPr>
        <p:spPr/>
        <p:txBody>
          <a:bodyPr>
            <a:normAutofit/>
          </a:bodyPr>
          <a:lstStyle/>
          <a:p>
            <a:r>
              <a:rPr lang="el-GR" sz="1800" kern="100" dirty="0">
                <a:effectLst/>
                <a:latin typeface="Calibri" panose="020F0502020204030204" pitchFamily="34" charset="0"/>
                <a:ea typeface="Calibri" panose="020F0502020204030204" pitchFamily="34" charset="0"/>
                <a:cs typeface="Times New Roman" panose="02020603050405020304" pitchFamily="18" charset="0"/>
              </a:rPr>
              <a:t>γ) Τοπωνύμια από ελληνικά δάνεια στη γλώσσα των αλβανόφωνων Ελλήνων. Διακρίνονται εύκολα από μορφολογικές αλλαγές που οφείλονται στην Αλβανική. Παραθέτουμε μερικά τυπικά παραδείγματα με τα χαρακτηριστικά αλβανικά υποκοριστικά επιθήματα -</a:t>
            </a:r>
            <a:r>
              <a:rPr lang="el-GR" sz="1800" kern="100" dirty="0" err="1">
                <a:effectLst/>
                <a:latin typeface="Calibri" panose="020F0502020204030204" pitchFamily="34" charset="0"/>
                <a:ea typeface="Calibri" panose="020F0502020204030204" pitchFamily="34" charset="0"/>
                <a:cs typeface="Times New Roman" panose="02020603050405020304" pitchFamily="18" charset="0"/>
              </a:rPr>
              <a:t>za</a:t>
            </a:r>
            <a:r>
              <a:rPr lang="el-GR" sz="1800" kern="100" dirty="0">
                <a:effectLst/>
                <a:latin typeface="Calibri" panose="020F0502020204030204" pitchFamily="34" charset="0"/>
                <a:ea typeface="Calibri" panose="020F0502020204030204" pitchFamily="34" charset="0"/>
                <a:cs typeface="Times New Roman" panose="02020603050405020304" pitchFamily="18" charset="0"/>
              </a:rPr>
              <a:t> (&lt; -</a:t>
            </a:r>
            <a:r>
              <a:rPr lang="el-GR" sz="1800" kern="100" dirty="0" err="1">
                <a:effectLst/>
                <a:latin typeface="Calibri" panose="020F0502020204030204" pitchFamily="34" charset="0"/>
                <a:ea typeface="Calibri" panose="020F0502020204030204" pitchFamily="34" charset="0"/>
                <a:cs typeface="Times New Roman" panose="02020603050405020304" pitchFamily="18" charset="0"/>
              </a:rPr>
              <a:t>zë</a:t>
            </a:r>
            <a:r>
              <a:rPr lang="el-GR" sz="1800" kern="100" dirty="0">
                <a:effectLst/>
                <a:latin typeface="Calibri" panose="020F0502020204030204" pitchFamily="34" charset="0"/>
                <a:ea typeface="Calibri" panose="020F0502020204030204" pitchFamily="34" charset="0"/>
                <a:cs typeface="Times New Roman" panose="02020603050405020304" pitchFamily="18" charset="0"/>
              </a:rPr>
              <a:t>-a) και -</a:t>
            </a:r>
            <a:r>
              <a:rPr lang="el-GR" sz="1800" kern="100" dirty="0" err="1">
                <a:effectLst/>
                <a:latin typeface="Calibri" panose="020F0502020204030204" pitchFamily="34" charset="0"/>
                <a:ea typeface="Calibri" panose="020F0502020204030204" pitchFamily="34" charset="0"/>
                <a:cs typeface="Times New Roman" panose="02020603050405020304" pitchFamily="18" charset="0"/>
              </a:rPr>
              <a:t>thi</a:t>
            </a:r>
            <a:r>
              <a:rPr lang="el-GR" sz="1800" kern="100" dirty="0">
                <a:effectLst/>
                <a:latin typeface="Calibri" panose="020F0502020204030204" pitchFamily="34" charset="0"/>
                <a:ea typeface="Calibri" panose="020F0502020204030204" pitchFamily="34" charset="0"/>
                <a:cs typeface="Times New Roman" panose="02020603050405020304" pitchFamily="18" charset="0"/>
              </a:rPr>
              <a:t>. Πάντως το αλβανικό υποκοριστικό επίθημα -</a:t>
            </a: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z</a:t>
            </a:r>
            <a:r>
              <a:rPr lang="el-GR" sz="1800" kern="100" dirty="0">
                <a:effectLst/>
                <a:latin typeface="Calibri" panose="020F0502020204030204" pitchFamily="34" charset="0"/>
                <a:ea typeface="Calibri" panose="020F0502020204030204" pitchFamily="34" charset="0"/>
                <a:cs typeface="Times New Roman" panose="02020603050405020304" pitchFamily="18" charset="0"/>
              </a:rPr>
              <a:t>α φαίνεται να έχει στα αλβανικά τοπωνύμια της Ελλάδας και μια νέα λειτουργία, δηλαδή την «περιληπτική, του περιέχοντος και περιεχομένου», που δεν έχουν ακόμη προσέξει οι λίγοι εξάλλου ερευνητές του χώρου αυτού. Περιοριζόμαστε ενδεικτικά σε ορισμένα χαρακτηριστικά τοπωνύμια της Αττικής. </a:t>
            </a:r>
            <a:endParaRPr lang="sq-AL" sz="1800" kern="100" dirty="0">
              <a:effectLst/>
              <a:latin typeface="Calibri" panose="020F0502020204030204" pitchFamily="34" charset="0"/>
              <a:ea typeface="Calibri" panose="020F0502020204030204" pitchFamily="34" charset="0"/>
              <a:cs typeface="Times New Roman" panose="02020603050405020304" pitchFamily="18" charset="0"/>
            </a:endParaRPr>
          </a:p>
          <a:p>
            <a:endParaRPr lang="el-GR" dirty="0"/>
          </a:p>
        </p:txBody>
      </p:sp>
    </p:spTree>
    <p:extLst>
      <p:ext uri="{BB962C8B-B14F-4D97-AF65-F5344CB8AC3E}">
        <p14:creationId xmlns:p14="http://schemas.microsoft.com/office/powerpoint/2010/main" val="270369632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4405220-4EA6-F82F-1A4D-1E0257DE5C71}"/>
            </a:ext>
          </a:extLst>
        </p:cNvPr>
        <p:cNvGrpSpPr/>
        <p:nvPr/>
      </p:nvGrpSpPr>
      <p:grpSpPr>
        <a:xfrm>
          <a:off x="0" y="0"/>
          <a:ext cx="0" cy="0"/>
          <a:chOff x="0" y="0"/>
          <a:chExt cx="0" cy="0"/>
        </a:xfrm>
      </p:grpSpPr>
      <p:sp>
        <p:nvSpPr>
          <p:cNvPr id="2" name="Τίτλος 1">
            <a:extLst>
              <a:ext uri="{FF2B5EF4-FFF2-40B4-BE49-F238E27FC236}">
                <a16:creationId xmlns:a16="http://schemas.microsoft.com/office/drawing/2014/main" id="{5FB731CC-6BD7-D93D-B99D-B10AB171304D}"/>
              </a:ext>
            </a:extLst>
          </p:cNvPr>
          <p:cNvSpPr>
            <a:spLocks noGrp="1"/>
          </p:cNvSpPr>
          <p:nvPr>
            <p:ph type="title"/>
          </p:nvPr>
        </p:nvSpPr>
        <p:spPr/>
        <p:txBody>
          <a:bodyPr/>
          <a:lstStyle/>
          <a:p>
            <a:endParaRPr lang="el-GR"/>
          </a:p>
        </p:txBody>
      </p:sp>
      <p:sp>
        <p:nvSpPr>
          <p:cNvPr id="3" name="Θέση περιεχομένου 2">
            <a:extLst>
              <a:ext uri="{FF2B5EF4-FFF2-40B4-BE49-F238E27FC236}">
                <a16:creationId xmlns:a16="http://schemas.microsoft.com/office/drawing/2014/main" id="{0CCF6B94-B3EA-76C3-D954-A26F1E27354D}"/>
              </a:ext>
            </a:extLst>
          </p:cNvPr>
          <p:cNvSpPr>
            <a:spLocks noGrp="1"/>
          </p:cNvSpPr>
          <p:nvPr>
            <p:ph idx="1"/>
          </p:nvPr>
        </p:nvSpPr>
        <p:spPr/>
        <p:txBody>
          <a:bodyPr>
            <a:normAutofit/>
          </a:bodyPr>
          <a:lstStyle/>
          <a:p>
            <a:r>
              <a:rPr lang="el-GR" sz="2000" kern="100" dirty="0" err="1">
                <a:effectLst/>
                <a:latin typeface="Calibri" panose="020F0502020204030204" pitchFamily="34" charset="0"/>
                <a:ea typeface="Calibri" panose="020F0502020204030204" pitchFamily="34" charset="0"/>
                <a:cs typeface="Times New Roman" panose="02020603050405020304" pitchFamily="18" charset="0"/>
              </a:rPr>
              <a:t>Αγριλέζα</a:t>
            </a:r>
            <a:r>
              <a:rPr lang="el-GR" sz="2000" kern="100" dirty="0">
                <a:effectLst/>
                <a:latin typeface="Calibri" panose="020F0502020204030204" pitchFamily="34" charset="0"/>
                <a:ea typeface="Calibri" panose="020F0502020204030204" pitchFamily="34" charset="0"/>
                <a:cs typeface="Times New Roman" panose="02020603050405020304" pitchFamily="18" charset="0"/>
              </a:rPr>
              <a:t>, η &lt; αλβ. </a:t>
            </a:r>
            <a:r>
              <a:rPr lang="el-GR" sz="2000" kern="100" dirty="0" err="1">
                <a:effectLst/>
                <a:latin typeface="Calibri" panose="020F0502020204030204" pitchFamily="34" charset="0"/>
                <a:ea typeface="Calibri" panose="020F0502020204030204" pitchFamily="34" charset="0"/>
                <a:cs typeface="Times New Roman" panose="02020603050405020304" pitchFamily="18" charset="0"/>
              </a:rPr>
              <a:t>ayrëlé-za</a:t>
            </a:r>
            <a:r>
              <a:rPr lang="el-GR" sz="2000" kern="100" dirty="0">
                <a:effectLst/>
                <a:latin typeface="Calibri" panose="020F0502020204030204" pitchFamily="34" charset="0"/>
                <a:ea typeface="Calibri" panose="020F0502020204030204" pitchFamily="34" charset="0"/>
                <a:cs typeface="Times New Roman" panose="02020603050405020304" pitchFamily="18" charset="0"/>
              </a:rPr>
              <a:t>: </a:t>
            </a:r>
            <a:r>
              <a:rPr lang="el-GR" sz="2000" kern="100" dirty="0" err="1">
                <a:effectLst/>
                <a:latin typeface="Calibri" panose="020F0502020204030204" pitchFamily="34" charset="0"/>
                <a:ea typeface="Calibri" panose="020F0502020204030204" pitchFamily="34" charset="0"/>
                <a:cs typeface="Times New Roman" panose="02020603050405020304" pitchFamily="18" charset="0"/>
              </a:rPr>
              <a:t>ayrëlé</a:t>
            </a:r>
            <a:r>
              <a:rPr lang="el-GR" sz="2000" kern="100" dirty="0">
                <a:effectLst/>
                <a:latin typeface="Calibri" panose="020F0502020204030204" pitchFamily="34" charset="0"/>
                <a:ea typeface="Calibri" panose="020F0502020204030204" pitchFamily="34" charset="0"/>
                <a:cs typeface="Times New Roman" panose="02020603050405020304" pitchFamily="18" charset="0"/>
              </a:rPr>
              <a:t>-a &lt; </a:t>
            </a:r>
            <a:r>
              <a:rPr lang="el-GR" sz="2000" kern="100" dirty="0" err="1">
                <a:effectLst/>
                <a:latin typeface="Calibri" panose="020F0502020204030204" pitchFamily="34" charset="0"/>
                <a:ea typeface="Calibri" panose="020F0502020204030204" pitchFamily="34" charset="0"/>
                <a:cs typeface="Times New Roman" panose="02020603050405020304" pitchFamily="18" charset="0"/>
              </a:rPr>
              <a:t>αγριελαία</a:t>
            </a:r>
            <a:r>
              <a:rPr lang="el-GR" sz="2000" kern="100" dirty="0">
                <a:effectLst/>
                <a:latin typeface="Calibri" panose="020F0502020204030204" pitchFamily="34" charset="0"/>
                <a:ea typeface="Calibri" panose="020F0502020204030204" pitchFamily="34" charset="0"/>
                <a:cs typeface="Times New Roman" panose="02020603050405020304" pitchFamily="18" charset="0"/>
              </a:rPr>
              <a:t>. </a:t>
            </a:r>
            <a:br>
              <a:rPr lang="sq-AL" sz="2000" kern="100" dirty="0">
                <a:effectLst/>
                <a:latin typeface="Calibri" panose="020F0502020204030204" pitchFamily="34" charset="0"/>
                <a:ea typeface="Calibri" panose="020F0502020204030204" pitchFamily="34" charset="0"/>
                <a:cs typeface="Times New Roman" panose="02020603050405020304" pitchFamily="18" charset="0"/>
              </a:rPr>
            </a:br>
            <a:r>
              <a:rPr lang="el-GR" sz="2000" kern="100" dirty="0" err="1">
                <a:effectLst/>
                <a:latin typeface="Calibri" panose="020F0502020204030204" pitchFamily="34" charset="0"/>
                <a:ea typeface="Calibri" panose="020F0502020204030204" pitchFamily="34" charset="0"/>
                <a:cs typeface="Times New Roman" panose="02020603050405020304" pitchFamily="18" charset="0"/>
              </a:rPr>
              <a:t>Αμπουλθι</a:t>
            </a:r>
            <a:r>
              <a:rPr lang="el-GR" sz="2000" kern="100" dirty="0">
                <a:effectLst/>
                <a:latin typeface="Calibri" panose="020F0502020204030204" pitchFamily="34" charset="0"/>
                <a:ea typeface="Calibri" panose="020F0502020204030204" pitchFamily="34" charset="0"/>
                <a:cs typeface="Times New Roman" panose="02020603050405020304" pitchFamily="18" charset="0"/>
              </a:rPr>
              <a:t>, το (παραπόταμος του Κηφισού) &lt; αλβ. </a:t>
            </a:r>
            <a:r>
              <a:rPr lang="el-GR" sz="2000" kern="100" dirty="0" err="1">
                <a:effectLst/>
                <a:latin typeface="Calibri" panose="020F0502020204030204" pitchFamily="34" charset="0"/>
                <a:ea typeface="Calibri" panose="020F0502020204030204" pitchFamily="34" charset="0"/>
                <a:cs typeface="Times New Roman" panose="02020603050405020304" pitchFamily="18" charset="0"/>
              </a:rPr>
              <a:t>ámbul-thi</a:t>
            </a:r>
            <a:r>
              <a:rPr lang="el-GR" sz="2000" kern="100" dirty="0">
                <a:effectLst/>
                <a:latin typeface="Calibri" panose="020F0502020204030204" pitchFamily="34" charset="0"/>
                <a:ea typeface="Calibri" panose="020F0502020204030204" pitchFamily="34" charset="0"/>
                <a:cs typeface="Times New Roman" panose="02020603050405020304" pitchFamily="18" charset="0"/>
              </a:rPr>
              <a:t>: </a:t>
            </a:r>
            <a:r>
              <a:rPr lang="el-GR" sz="2000" kern="100" dirty="0" err="1">
                <a:effectLst/>
                <a:latin typeface="Calibri" panose="020F0502020204030204" pitchFamily="34" charset="0"/>
                <a:ea typeface="Calibri" panose="020F0502020204030204" pitchFamily="34" charset="0"/>
                <a:cs typeface="Times New Roman" panose="02020603050405020304" pitchFamily="18" charset="0"/>
              </a:rPr>
              <a:t>ambul</a:t>
            </a:r>
            <a:r>
              <a:rPr lang="el-GR" sz="2000" kern="100" dirty="0">
                <a:effectLst/>
                <a:latin typeface="Calibri" panose="020F0502020204030204" pitchFamily="34" charset="0"/>
                <a:ea typeface="Calibri" panose="020F0502020204030204" pitchFamily="34" charset="0"/>
                <a:cs typeface="Times New Roman" panose="02020603050405020304" pitchFamily="18" charset="0"/>
              </a:rPr>
              <a:t> &lt; </a:t>
            </a:r>
            <a:r>
              <a:rPr lang="el-GR" sz="2000" kern="100" dirty="0" err="1">
                <a:effectLst/>
                <a:latin typeface="Calibri" panose="020F0502020204030204" pitchFamily="34" charset="0"/>
                <a:ea typeface="Calibri" panose="020F0502020204030204" pitchFamily="34" charset="0"/>
                <a:cs typeface="Times New Roman" panose="02020603050405020304" pitchFamily="18" charset="0"/>
              </a:rPr>
              <a:t>άμπουλας</a:t>
            </a:r>
            <a:r>
              <a:rPr lang="el-GR" sz="2000" kern="100" dirty="0">
                <a:effectLst/>
                <a:latin typeface="Calibri" panose="020F0502020204030204" pitchFamily="34" charset="0"/>
                <a:ea typeface="Calibri" panose="020F0502020204030204" pitchFamily="34" charset="0"/>
                <a:cs typeface="Times New Roman" panose="02020603050405020304" pitchFamily="18" charset="0"/>
              </a:rPr>
              <a:t> ("</a:t>
            </a:r>
            <a:r>
              <a:rPr lang="el-GR" sz="2000" kern="100" dirty="0" err="1">
                <a:effectLst/>
                <a:latin typeface="Calibri" panose="020F0502020204030204" pitchFamily="34" charset="0"/>
                <a:ea typeface="Calibri" panose="020F0502020204030204" pitchFamily="34" charset="0"/>
                <a:cs typeface="Times New Roman" panose="02020603050405020304" pitchFamily="18" charset="0"/>
              </a:rPr>
              <a:t>ανάβολας</a:t>
            </a:r>
            <a:r>
              <a:rPr lang="el-GR" sz="2000" kern="100" dirty="0">
                <a:effectLst/>
                <a:latin typeface="Calibri" panose="020F0502020204030204" pitchFamily="34" charset="0"/>
                <a:ea typeface="Calibri" panose="020F0502020204030204" pitchFamily="34" charset="0"/>
                <a:cs typeface="Times New Roman" panose="02020603050405020304" pitchFamily="18" charset="0"/>
              </a:rPr>
              <a:t>, "</a:t>
            </a:r>
            <a:r>
              <a:rPr lang="el-GR" sz="2000" kern="100" dirty="0" err="1">
                <a:effectLst/>
                <a:latin typeface="Calibri" panose="020F0502020204030204" pitchFamily="34" charset="0"/>
                <a:ea typeface="Calibri" panose="020F0502020204030204" pitchFamily="34" charset="0"/>
                <a:cs typeface="Times New Roman" panose="02020603050405020304" pitchFamily="18" charset="0"/>
              </a:rPr>
              <a:t>ανάβολος</a:t>
            </a:r>
            <a:r>
              <a:rPr lang="el-GR" sz="2000" kern="100" dirty="0">
                <a:effectLst/>
                <a:latin typeface="Calibri" panose="020F0502020204030204" pitchFamily="34" charset="0"/>
                <a:ea typeface="Calibri" panose="020F0502020204030204" pitchFamily="34" charset="0"/>
                <a:cs typeface="Times New Roman" panose="02020603050405020304" pitchFamily="18" charset="0"/>
              </a:rPr>
              <a:t>, ρ. αναβάλλω "αναδίδω νερό", πβ. αρχ. </a:t>
            </a:r>
            <a:r>
              <a:rPr lang="el-GR" sz="2000" kern="100" dirty="0" err="1">
                <a:effectLst/>
                <a:latin typeface="Calibri" panose="020F0502020204030204" pitchFamily="34" charset="0"/>
                <a:ea typeface="Calibri" panose="020F0502020204030204" pitchFamily="34" charset="0"/>
                <a:cs typeface="Times New Roman" panose="02020603050405020304" pitchFamily="18" charset="0"/>
              </a:rPr>
              <a:t>αναβάλλουσα</a:t>
            </a:r>
            <a:r>
              <a:rPr lang="el-GR" sz="2000" kern="100" dirty="0">
                <a:effectLst/>
                <a:latin typeface="Calibri" panose="020F0502020204030204" pitchFamily="34" charset="0"/>
                <a:ea typeface="Calibri" panose="020F0502020204030204" pitchFamily="34" charset="0"/>
                <a:cs typeface="Times New Roman" panose="02020603050405020304" pitchFamily="18" charset="0"/>
              </a:rPr>
              <a:t> "πηγή") "πηγή που αναβλύζει”. </a:t>
            </a:r>
            <a:br>
              <a:rPr lang="sq-AL" sz="2000" kern="100" dirty="0">
                <a:effectLst/>
                <a:latin typeface="Calibri" panose="020F0502020204030204" pitchFamily="34" charset="0"/>
                <a:ea typeface="Calibri" panose="020F0502020204030204" pitchFamily="34" charset="0"/>
                <a:cs typeface="Times New Roman" panose="02020603050405020304" pitchFamily="18" charset="0"/>
              </a:rPr>
            </a:br>
            <a:r>
              <a:rPr lang="el-GR" sz="2000" kern="100" dirty="0">
                <a:effectLst/>
                <a:latin typeface="Calibri" panose="020F0502020204030204" pitchFamily="34" charset="0"/>
                <a:ea typeface="Calibri" panose="020F0502020204030204" pitchFamily="34" charset="0"/>
                <a:cs typeface="Times New Roman" panose="02020603050405020304" pitchFamily="18" charset="0"/>
              </a:rPr>
              <a:t>Βάρκιζα, η &lt; αλβ. </a:t>
            </a:r>
            <a:r>
              <a:rPr lang="el-GR" sz="2000" kern="100" dirty="0" err="1">
                <a:effectLst/>
                <a:latin typeface="Calibri" panose="020F0502020204030204" pitchFamily="34" charset="0"/>
                <a:ea typeface="Calibri" panose="020F0502020204030204" pitchFamily="34" charset="0"/>
                <a:cs typeface="Times New Roman" panose="02020603050405020304" pitchFamily="18" charset="0"/>
              </a:rPr>
              <a:t>varkë-za</a:t>
            </a:r>
            <a:r>
              <a:rPr lang="el-GR" sz="2000" kern="100" dirty="0">
                <a:effectLst/>
                <a:latin typeface="Calibri" panose="020F0502020204030204" pitchFamily="34" charset="0"/>
                <a:ea typeface="Calibri" panose="020F0502020204030204" pitchFamily="34" charset="0"/>
                <a:cs typeface="Times New Roman" panose="02020603050405020304" pitchFamily="18" charset="0"/>
              </a:rPr>
              <a:t>: </a:t>
            </a:r>
            <a:r>
              <a:rPr lang="el-GR" sz="2000" kern="100" dirty="0" err="1">
                <a:effectLst/>
                <a:latin typeface="Calibri" panose="020F0502020204030204" pitchFamily="34" charset="0"/>
                <a:ea typeface="Calibri" panose="020F0502020204030204" pitchFamily="34" charset="0"/>
                <a:cs typeface="Times New Roman" panose="02020603050405020304" pitchFamily="18" charset="0"/>
              </a:rPr>
              <a:t>varkë</a:t>
            </a:r>
            <a:r>
              <a:rPr lang="el-GR" sz="2000" kern="100" dirty="0">
                <a:effectLst/>
                <a:latin typeface="Calibri" panose="020F0502020204030204" pitchFamily="34" charset="0"/>
                <a:ea typeface="Calibri" panose="020F0502020204030204" pitchFamily="34" charset="0"/>
                <a:cs typeface="Times New Roman" panose="02020603050405020304" pitchFamily="18" charset="0"/>
              </a:rPr>
              <a:t>-a &lt; βάρκα. </a:t>
            </a:r>
            <a:br>
              <a:rPr lang="sq-AL" sz="2000" kern="100" dirty="0">
                <a:effectLst/>
                <a:latin typeface="Calibri" panose="020F0502020204030204" pitchFamily="34" charset="0"/>
                <a:ea typeface="Calibri" panose="020F0502020204030204" pitchFamily="34" charset="0"/>
                <a:cs typeface="Times New Roman" panose="02020603050405020304" pitchFamily="18" charset="0"/>
              </a:rPr>
            </a:br>
            <a:r>
              <a:rPr lang="el-GR" sz="2000" kern="100" dirty="0" err="1">
                <a:effectLst/>
                <a:latin typeface="Calibri" panose="020F0502020204030204" pitchFamily="34" charset="0"/>
                <a:ea typeface="Calibri" panose="020F0502020204030204" pitchFamily="34" charset="0"/>
                <a:cs typeface="Times New Roman" panose="02020603050405020304" pitchFamily="18" charset="0"/>
              </a:rPr>
              <a:t>Βελανιδέζα</a:t>
            </a:r>
            <a:r>
              <a:rPr lang="el-GR" sz="2000" kern="100" dirty="0">
                <a:effectLst/>
                <a:latin typeface="Calibri" panose="020F0502020204030204" pitchFamily="34" charset="0"/>
                <a:ea typeface="Calibri" panose="020F0502020204030204" pitchFamily="34" charset="0"/>
                <a:cs typeface="Times New Roman" panose="02020603050405020304" pitchFamily="18" charset="0"/>
              </a:rPr>
              <a:t>, η &lt; αλβ. </a:t>
            </a:r>
            <a:r>
              <a:rPr lang="el-GR" sz="2000" kern="100" dirty="0" err="1">
                <a:effectLst/>
                <a:latin typeface="Calibri" panose="020F0502020204030204" pitchFamily="34" charset="0"/>
                <a:ea typeface="Calibri" panose="020F0502020204030204" pitchFamily="34" charset="0"/>
                <a:cs typeface="Times New Roman" panose="02020603050405020304" pitchFamily="18" charset="0"/>
              </a:rPr>
              <a:t>velanidhé-za</a:t>
            </a:r>
            <a:r>
              <a:rPr lang="el-GR" sz="2000" kern="100" dirty="0">
                <a:effectLst/>
                <a:latin typeface="Calibri" panose="020F0502020204030204" pitchFamily="34" charset="0"/>
                <a:ea typeface="Calibri" panose="020F0502020204030204" pitchFamily="34" charset="0"/>
                <a:cs typeface="Times New Roman" panose="02020603050405020304" pitchFamily="18" charset="0"/>
              </a:rPr>
              <a:t>: </a:t>
            </a:r>
            <a:r>
              <a:rPr lang="el-GR" sz="2000" kern="100" dirty="0" err="1">
                <a:effectLst/>
                <a:latin typeface="Calibri" panose="020F0502020204030204" pitchFamily="34" charset="0"/>
                <a:ea typeface="Calibri" panose="020F0502020204030204" pitchFamily="34" charset="0"/>
                <a:cs typeface="Times New Roman" panose="02020603050405020304" pitchFamily="18" charset="0"/>
              </a:rPr>
              <a:t>velanidhé</a:t>
            </a:r>
            <a:r>
              <a:rPr lang="el-GR" sz="2000" kern="100" dirty="0">
                <a:effectLst/>
                <a:latin typeface="Calibri" panose="020F0502020204030204" pitchFamily="34" charset="0"/>
                <a:ea typeface="Calibri" panose="020F0502020204030204" pitchFamily="34" charset="0"/>
                <a:cs typeface="Times New Roman" panose="02020603050405020304" pitchFamily="18" charset="0"/>
              </a:rPr>
              <a:t>-a &lt; </a:t>
            </a:r>
            <a:r>
              <a:rPr lang="el-GR" sz="2000" kern="100" dirty="0" err="1">
                <a:effectLst/>
                <a:latin typeface="Calibri" panose="020F0502020204030204" pitchFamily="34" charset="0"/>
                <a:ea typeface="Calibri" panose="020F0502020204030204" pitchFamily="34" charset="0"/>
                <a:cs typeface="Times New Roman" panose="02020603050405020304" pitchFamily="18" charset="0"/>
              </a:rPr>
              <a:t>βελανιδέα</a:t>
            </a:r>
            <a:r>
              <a:rPr lang="el-GR" sz="2000" kern="100" dirty="0">
                <a:effectLst/>
                <a:latin typeface="Calibri" panose="020F0502020204030204" pitchFamily="34" charset="0"/>
                <a:ea typeface="Calibri" panose="020F0502020204030204" pitchFamily="34" charset="0"/>
                <a:cs typeface="Times New Roman" panose="02020603050405020304" pitchFamily="18" charset="0"/>
              </a:rPr>
              <a:t>. </a:t>
            </a:r>
            <a:br>
              <a:rPr lang="sq-AL" sz="2000" kern="100" dirty="0">
                <a:effectLst/>
                <a:latin typeface="Calibri" panose="020F0502020204030204" pitchFamily="34" charset="0"/>
                <a:ea typeface="Calibri" panose="020F0502020204030204" pitchFamily="34" charset="0"/>
                <a:cs typeface="Times New Roman" panose="02020603050405020304" pitchFamily="18" charset="0"/>
              </a:rPr>
            </a:br>
            <a:r>
              <a:rPr lang="el-GR" sz="2000" kern="100" dirty="0" err="1">
                <a:effectLst/>
                <a:latin typeface="Calibri" panose="020F0502020204030204" pitchFamily="34" charset="0"/>
                <a:ea typeface="Calibri" panose="020F0502020204030204" pitchFamily="34" charset="0"/>
                <a:cs typeface="Times New Roman" panose="02020603050405020304" pitchFamily="18" charset="0"/>
              </a:rPr>
              <a:t>Βίγλεζα</a:t>
            </a:r>
            <a:r>
              <a:rPr lang="el-GR" sz="2000" kern="100" dirty="0">
                <a:effectLst/>
                <a:latin typeface="Calibri" panose="020F0502020204030204" pitchFamily="34" charset="0"/>
                <a:ea typeface="Calibri" panose="020F0502020204030204" pitchFamily="34" charset="0"/>
                <a:cs typeface="Times New Roman" panose="02020603050405020304" pitchFamily="18" charset="0"/>
              </a:rPr>
              <a:t>, η &lt; αλβ. </a:t>
            </a:r>
            <a:r>
              <a:rPr lang="el-GR" sz="2000" kern="100" dirty="0" err="1">
                <a:effectLst/>
                <a:latin typeface="Calibri" panose="020F0502020204030204" pitchFamily="34" charset="0"/>
                <a:ea typeface="Calibri" panose="020F0502020204030204" pitchFamily="34" charset="0"/>
                <a:cs typeface="Times New Roman" panose="02020603050405020304" pitchFamily="18" charset="0"/>
              </a:rPr>
              <a:t>viylë-za</a:t>
            </a:r>
            <a:r>
              <a:rPr lang="el-GR" sz="2000" kern="100" dirty="0">
                <a:effectLst/>
                <a:latin typeface="Calibri" panose="020F0502020204030204" pitchFamily="34" charset="0"/>
                <a:ea typeface="Calibri" panose="020F0502020204030204" pitchFamily="34" charset="0"/>
                <a:cs typeface="Times New Roman" panose="02020603050405020304" pitchFamily="18" charset="0"/>
              </a:rPr>
              <a:t>: </a:t>
            </a:r>
            <a:r>
              <a:rPr lang="el-GR" sz="2000" kern="100" dirty="0" err="1">
                <a:effectLst/>
                <a:latin typeface="Calibri" panose="020F0502020204030204" pitchFamily="34" charset="0"/>
                <a:ea typeface="Calibri" panose="020F0502020204030204" pitchFamily="34" charset="0"/>
                <a:cs typeface="Times New Roman" panose="02020603050405020304" pitchFamily="18" charset="0"/>
              </a:rPr>
              <a:t>viylë</a:t>
            </a:r>
            <a:r>
              <a:rPr lang="el-GR" sz="2000" kern="100" dirty="0">
                <a:effectLst/>
                <a:latin typeface="Calibri" panose="020F0502020204030204" pitchFamily="34" charset="0"/>
                <a:ea typeface="Calibri" panose="020F0502020204030204" pitchFamily="34" charset="0"/>
                <a:cs typeface="Times New Roman" panose="02020603050405020304" pitchFamily="18" charset="0"/>
              </a:rPr>
              <a:t>-a &lt; βίγλα. </a:t>
            </a:r>
            <a:br>
              <a:rPr lang="sq-AL" sz="2000" kern="100" dirty="0">
                <a:effectLst/>
                <a:latin typeface="Calibri" panose="020F0502020204030204" pitchFamily="34" charset="0"/>
                <a:ea typeface="Calibri" panose="020F0502020204030204" pitchFamily="34" charset="0"/>
                <a:cs typeface="Times New Roman" panose="02020603050405020304" pitchFamily="18" charset="0"/>
              </a:rPr>
            </a:br>
            <a:r>
              <a:rPr lang="el-GR" sz="2000" kern="100" dirty="0">
                <a:effectLst/>
                <a:latin typeface="Calibri" panose="020F0502020204030204" pitchFamily="34" charset="0"/>
                <a:ea typeface="Calibri" panose="020F0502020204030204" pitchFamily="34" charset="0"/>
                <a:cs typeface="Times New Roman" panose="02020603050405020304" pitchFamily="18" charset="0"/>
              </a:rPr>
              <a:t>Καλογρέζα, η &lt; αλβ. </a:t>
            </a:r>
            <a:r>
              <a:rPr lang="el-GR" sz="2000" kern="100" dirty="0" err="1">
                <a:effectLst/>
                <a:latin typeface="Calibri" panose="020F0502020204030204" pitchFamily="34" charset="0"/>
                <a:ea typeface="Calibri" panose="020F0502020204030204" pitchFamily="34" charset="0"/>
                <a:cs typeface="Times New Roman" panose="02020603050405020304" pitchFamily="18" charset="0"/>
              </a:rPr>
              <a:t>kaloyré-za</a:t>
            </a:r>
            <a:r>
              <a:rPr lang="el-GR" sz="2000" kern="100" dirty="0">
                <a:effectLst/>
                <a:latin typeface="Calibri" panose="020F0502020204030204" pitchFamily="34" charset="0"/>
                <a:ea typeface="Calibri" panose="020F0502020204030204" pitchFamily="34" charset="0"/>
                <a:cs typeface="Times New Roman" panose="02020603050405020304" pitchFamily="18" charset="0"/>
              </a:rPr>
              <a:t>: </a:t>
            </a:r>
            <a:r>
              <a:rPr lang="el-GR" sz="2000" kern="100" dirty="0" err="1">
                <a:effectLst/>
                <a:latin typeface="Calibri" panose="020F0502020204030204" pitchFamily="34" charset="0"/>
                <a:ea typeface="Calibri" panose="020F0502020204030204" pitchFamily="34" charset="0"/>
                <a:cs typeface="Times New Roman" panose="02020603050405020304" pitchFamily="18" charset="0"/>
              </a:rPr>
              <a:t>kaloyré</a:t>
            </a:r>
            <a:r>
              <a:rPr lang="el-GR" sz="2000" kern="100" dirty="0">
                <a:effectLst/>
                <a:latin typeface="Calibri" panose="020F0502020204030204" pitchFamily="34" charset="0"/>
                <a:ea typeface="Calibri" panose="020F0502020204030204" pitchFamily="34" charset="0"/>
                <a:cs typeface="Times New Roman" panose="02020603050405020304" pitchFamily="18" charset="0"/>
              </a:rPr>
              <a:t>-a &lt; καλογραία (η 0σία Φιλοθέη που έδρασε και λατρεύτηκε στην Αττική). </a:t>
            </a:r>
            <a:br>
              <a:rPr lang="sq-AL" sz="2000" kern="100" dirty="0">
                <a:effectLst/>
                <a:latin typeface="Calibri" panose="020F0502020204030204" pitchFamily="34" charset="0"/>
                <a:ea typeface="Calibri" panose="020F0502020204030204" pitchFamily="34" charset="0"/>
                <a:cs typeface="Times New Roman" panose="02020603050405020304" pitchFamily="18" charset="0"/>
              </a:rPr>
            </a:br>
            <a:endParaRPr lang="el-GR" dirty="0"/>
          </a:p>
        </p:txBody>
      </p:sp>
    </p:spTree>
    <p:extLst>
      <p:ext uri="{BB962C8B-B14F-4D97-AF65-F5344CB8AC3E}">
        <p14:creationId xmlns:p14="http://schemas.microsoft.com/office/powerpoint/2010/main" val="191461217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8DF78C1-F939-42CF-E50E-CAB67A60D986}"/>
            </a:ext>
          </a:extLst>
        </p:cNvPr>
        <p:cNvGrpSpPr/>
        <p:nvPr/>
      </p:nvGrpSpPr>
      <p:grpSpPr>
        <a:xfrm>
          <a:off x="0" y="0"/>
          <a:ext cx="0" cy="0"/>
          <a:chOff x="0" y="0"/>
          <a:chExt cx="0" cy="0"/>
        </a:xfrm>
      </p:grpSpPr>
      <p:sp>
        <p:nvSpPr>
          <p:cNvPr id="2" name="Τίτλος 1">
            <a:extLst>
              <a:ext uri="{FF2B5EF4-FFF2-40B4-BE49-F238E27FC236}">
                <a16:creationId xmlns:a16="http://schemas.microsoft.com/office/drawing/2014/main" id="{288E40E8-D606-4DE5-3B8E-65CE7D00BCFE}"/>
              </a:ext>
            </a:extLst>
          </p:cNvPr>
          <p:cNvSpPr>
            <a:spLocks noGrp="1"/>
          </p:cNvSpPr>
          <p:nvPr>
            <p:ph type="title"/>
          </p:nvPr>
        </p:nvSpPr>
        <p:spPr/>
        <p:txBody>
          <a:bodyPr/>
          <a:lstStyle/>
          <a:p>
            <a:endParaRPr lang="el-GR"/>
          </a:p>
        </p:txBody>
      </p:sp>
      <p:sp>
        <p:nvSpPr>
          <p:cNvPr id="3" name="Θέση περιεχομένου 2">
            <a:extLst>
              <a:ext uri="{FF2B5EF4-FFF2-40B4-BE49-F238E27FC236}">
                <a16:creationId xmlns:a16="http://schemas.microsoft.com/office/drawing/2014/main" id="{4548A358-7E3B-04BA-E901-6170DE491F7B}"/>
              </a:ext>
            </a:extLst>
          </p:cNvPr>
          <p:cNvSpPr>
            <a:spLocks noGrp="1"/>
          </p:cNvSpPr>
          <p:nvPr>
            <p:ph idx="1"/>
          </p:nvPr>
        </p:nvSpPr>
        <p:spPr/>
        <p:txBody>
          <a:bodyPr/>
          <a:lstStyle/>
          <a:p>
            <a:r>
              <a:rPr lang="el-GR" sz="2000" kern="100" dirty="0" err="1">
                <a:effectLst/>
                <a:latin typeface="Calibri" panose="020F0502020204030204" pitchFamily="34" charset="0"/>
                <a:ea typeface="Calibri" panose="020F0502020204030204" pitchFamily="34" charset="0"/>
                <a:cs typeface="Times New Roman" panose="02020603050405020304" pitchFamily="18" charset="0"/>
              </a:rPr>
              <a:t>Καμάρεζα</a:t>
            </a:r>
            <a:r>
              <a:rPr lang="el-GR" sz="2000" kern="100" dirty="0">
                <a:effectLst/>
                <a:latin typeface="Calibri" panose="020F0502020204030204" pitchFamily="34" charset="0"/>
                <a:ea typeface="Calibri" panose="020F0502020204030204" pitchFamily="34" charset="0"/>
                <a:cs typeface="Times New Roman" panose="02020603050405020304" pitchFamily="18" charset="0"/>
              </a:rPr>
              <a:t>, η &lt; αλβ. </a:t>
            </a:r>
            <a:r>
              <a:rPr lang="el-GR" sz="2000" kern="100" dirty="0" err="1">
                <a:effectLst/>
                <a:latin typeface="Calibri" panose="020F0502020204030204" pitchFamily="34" charset="0"/>
                <a:ea typeface="Calibri" panose="020F0502020204030204" pitchFamily="34" charset="0"/>
                <a:cs typeface="Times New Roman" panose="02020603050405020304" pitchFamily="18" charset="0"/>
              </a:rPr>
              <a:t>kamáreza</a:t>
            </a:r>
            <a:r>
              <a:rPr lang="el-GR" sz="2000" kern="100" dirty="0">
                <a:effectLst/>
                <a:latin typeface="Calibri" panose="020F0502020204030204" pitchFamily="34" charset="0"/>
                <a:ea typeface="Calibri" panose="020F0502020204030204" pitchFamily="34" charset="0"/>
                <a:cs typeface="Times New Roman" panose="02020603050405020304" pitchFamily="18" charset="0"/>
              </a:rPr>
              <a:t>: </a:t>
            </a:r>
            <a:r>
              <a:rPr lang="el-GR" sz="2000" kern="100" dirty="0" err="1">
                <a:effectLst/>
                <a:latin typeface="Calibri" panose="020F0502020204030204" pitchFamily="34" charset="0"/>
                <a:ea typeface="Calibri" panose="020F0502020204030204" pitchFamily="34" charset="0"/>
                <a:cs typeface="Times New Roman" panose="02020603050405020304" pitchFamily="18" charset="0"/>
              </a:rPr>
              <a:t>kamáre</a:t>
            </a:r>
            <a:r>
              <a:rPr lang="el-GR" sz="2000" kern="100" dirty="0">
                <a:effectLst/>
                <a:latin typeface="Calibri" panose="020F0502020204030204" pitchFamily="34" charset="0"/>
                <a:ea typeface="Calibri" panose="020F0502020204030204" pitchFamily="34" charset="0"/>
                <a:cs typeface="Times New Roman" panose="02020603050405020304" pitchFamily="18" charset="0"/>
              </a:rPr>
              <a:t>-a &lt; καμάρα "τόξο, οικοδόμημα με καμάρες, καμάρα υδραγωγείου κλπ.". </a:t>
            </a:r>
            <a:br>
              <a:rPr lang="sq-AL" sz="2000" kern="100" dirty="0">
                <a:effectLst/>
                <a:latin typeface="Calibri" panose="020F0502020204030204" pitchFamily="34" charset="0"/>
                <a:ea typeface="Calibri" panose="020F0502020204030204" pitchFamily="34" charset="0"/>
                <a:cs typeface="Times New Roman" panose="02020603050405020304" pitchFamily="18" charset="0"/>
              </a:rPr>
            </a:br>
            <a:r>
              <a:rPr lang="el-GR" sz="2000" kern="100" dirty="0" err="1">
                <a:effectLst/>
                <a:latin typeface="Calibri" panose="020F0502020204030204" pitchFamily="34" charset="0"/>
                <a:ea typeface="Calibri" panose="020F0502020204030204" pitchFamily="34" charset="0"/>
                <a:cs typeface="Times New Roman" panose="02020603050405020304" pitchFamily="18" charset="0"/>
              </a:rPr>
              <a:t>Καλίβεζα</a:t>
            </a:r>
            <a:r>
              <a:rPr lang="el-GR" sz="2000" kern="100" dirty="0">
                <a:effectLst/>
                <a:latin typeface="Calibri" panose="020F0502020204030204" pitchFamily="34" charset="0"/>
                <a:ea typeface="Calibri" panose="020F0502020204030204" pitchFamily="34" charset="0"/>
                <a:cs typeface="Times New Roman" panose="02020603050405020304" pitchFamily="18" charset="0"/>
              </a:rPr>
              <a:t>, η &lt; αλβ. </a:t>
            </a:r>
            <a:r>
              <a:rPr lang="el-GR" sz="2000" kern="100" dirty="0" err="1">
                <a:effectLst/>
                <a:latin typeface="Calibri" panose="020F0502020204030204" pitchFamily="34" charset="0"/>
                <a:ea typeface="Calibri" panose="020F0502020204030204" pitchFamily="34" charset="0"/>
                <a:cs typeface="Times New Roman" panose="02020603050405020304" pitchFamily="18" charset="0"/>
              </a:rPr>
              <a:t>kalive-za</a:t>
            </a:r>
            <a:r>
              <a:rPr lang="el-GR" sz="2000" kern="100" dirty="0">
                <a:effectLst/>
                <a:latin typeface="Calibri" panose="020F0502020204030204" pitchFamily="34" charset="0"/>
                <a:ea typeface="Calibri" panose="020F0502020204030204" pitchFamily="34" charset="0"/>
                <a:cs typeface="Times New Roman" panose="02020603050405020304" pitchFamily="18" charset="0"/>
              </a:rPr>
              <a:t>: </a:t>
            </a:r>
            <a:r>
              <a:rPr lang="el-GR" sz="2000" kern="100" dirty="0" err="1">
                <a:effectLst/>
                <a:latin typeface="Calibri" panose="020F0502020204030204" pitchFamily="34" charset="0"/>
                <a:ea typeface="Calibri" panose="020F0502020204030204" pitchFamily="34" charset="0"/>
                <a:cs typeface="Times New Roman" panose="02020603050405020304" pitchFamily="18" charset="0"/>
              </a:rPr>
              <a:t>kalive</a:t>
            </a:r>
            <a:r>
              <a:rPr lang="el-GR" sz="2000" kern="100" dirty="0">
                <a:effectLst/>
                <a:latin typeface="Calibri" panose="020F0502020204030204" pitchFamily="34" charset="0"/>
                <a:ea typeface="Calibri" panose="020F0502020204030204" pitchFamily="34" charset="0"/>
                <a:cs typeface="Times New Roman" panose="02020603050405020304" pitchFamily="18" charset="0"/>
              </a:rPr>
              <a:t>-a &lt; πληθ. </a:t>
            </a:r>
            <a:r>
              <a:rPr lang="el-GR" sz="2000" kern="100" dirty="0" err="1">
                <a:effectLst/>
                <a:latin typeface="Calibri" panose="020F0502020204030204" pitchFamily="34" charset="0"/>
                <a:ea typeface="Calibri" panose="020F0502020204030204" pitchFamily="34" charset="0"/>
                <a:cs typeface="Times New Roman" panose="02020603050405020304" pitchFamily="18" charset="0"/>
              </a:rPr>
              <a:t>καλύβαι</a:t>
            </a:r>
            <a:r>
              <a:rPr lang="el-GR" sz="2000" kern="100" dirty="0">
                <a:effectLst/>
                <a:latin typeface="Calibri" panose="020F0502020204030204" pitchFamily="34" charset="0"/>
                <a:ea typeface="Calibri" panose="020F0502020204030204" pitchFamily="34" charset="0"/>
                <a:cs typeface="Times New Roman" panose="02020603050405020304" pitchFamily="18" charset="0"/>
              </a:rPr>
              <a:t>, -</a:t>
            </a:r>
            <a:r>
              <a:rPr lang="el-GR" sz="2000" kern="100" dirty="0" err="1">
                <a:effectLst/>
                <a:latin typeface="Calibri" panose="020F0502020204030204" pitchFamily="34" charset="0"/>
                <a:ea typeface="Calibri" panose="020F0502020204030204" pitchFamily="34" charset="0"/>
                <a:cs typeface="Times New Roman" panose="02020603050405020304" pitchFamily="18" charset="0"/>
              </a:rPr>
              <a:t>ες</a:t>
            </a:r>
            <a:r>
              <a:rPr lang="el-GR" sz="2000" kern="100" dirty="0">
                <a:effectLst/>
                <a:latin typeface="Calibri" panose="020F0502020204030204" pitchFamily="34" charset="0"/>
                <a:ea typeface="Calibri" panose="020F0502020204030204" pitchFamily="34" charset="0"/>
                <a:cs typeface="Times New Roman" panose="02020603050405020304" pitchFamily="18" charset="0"/>
              </a:rPr>
              <a:t>. </a:t>
            </a:r>
            <a:br>
              <a:rPr lang="sq-AL" sz="2000" kern="100" dirty="0">
                <a:effectLst/>
                <a:latin typeface="Calibri" panose="020F0502020204030204" pitchFamily="34" charset="0"/>
                <a:ea typeface="Calibri" panose="020F0502020204030204" pitchFamily="34" charset="0"/>
                <a:cs typeface="Times New Roman" panose="02020603050405020304" pitchFamily="18" charset="0"/>
              </a:rPr>
            </a:br>
            <a:r>
              <a:rPr lang="el-GR" sz="2000" kern="100" dirty="0" err="1">
                <a:effectLst/>
                <a:latin typeface="Calibri" panose="020F0502020204030204" pitchFamily="34" charset="0"/>
                <a:ea typeface="Calibri" panose="020F0502020204030204" pitchFamily="34" charset="0"/>
                <a:cs typeface="Times New Roman" panose="02020603050405020304" pitchFamily="18" charset="0"/>
              </a:rPr>
              <a:t>Κεραμιδέζα</a:t>
            </a:r>
            <a:r>
              <a:rPr lang="el-GR" sz="2000" kern="100" dirty="0">
                <a:effectLst/>
                <a:latin typeface="Calibri" panose="020F0502020204030204" pitchFamily="34" charset="0"/>
                <a:ea typeface="Calibri" panose="020F0502020204030204" pitchFamily="34" charset="0"/>
                <a:cs typeface="Times New Roman" panose="02020603050405020304" pitchFamily="18" charset="0"/>
              </a:rPr>
              <a:t>, η &lt; αλβ. </a:t>
            </a:r>
            <a:r>
              <a:rPr lang="el-GR" sz="2000" kern="100" dirty="0" err="1">
                <a:effectLst/>
                <a:latin typeface="Calibri" panose="020F0502020204030204" pitchFamily="34" charset="0"/>
                <a:ea typeface="Calibri" panose="020F0502020204030204" pitchFamily="34" charset="0"/>
                <a:cs typeface="Times New Roman" panose="02020603050405020304" pitchFamily="18" charset="0"/>
              </a:rPr>
              <a:t>keramidhé-za</a:t>
            </a:r>
            <a:r>
              <a:rPr lang="el-GR" sz="2000" kern="100" dirty="0">
                <a:effectLst/>
                <a:latin typeface="Calibri" panose="020F0502020204030204" pitchFamily="34" charset="0"/>
                <a:ea typeface="Calibri" panose="020F0502020204030204" pitchFamily="34" charset="0"/>
                <a:cs typeface="Times New Roman" panose="02020603050405020304" pitchFamily="18" charset="0"/>
              </a:rPr>
              <a:t>: </a:t>
            </a:r>
            <a:r>
              <a:rPr lang="el-GR" sz="2000" kern="100" dirty="0" err="1">
                <a:effectLst/>
                <a:latin typeface="Calibri" panose="020F0502020204030204" pitchFamily="34" charset="0"/>
                <a:ea typeface="Calibri" panose="020F0502020204030204" pitchFamily="34" charset="0"/>
                <a:cs typeface="Times New Roman" panose="02020603050405020304" pitchFamily="18" charset="0"/>
              </a:rPr>
              <a:t>keramidhe</a:t>
            </a:r>
            <a:r>
              <a:rPr lang="el-GR" sz="2000" kern="100" dirty="0">
                <a:effectLst/>
                <a:latin typeface="Calibri" panose="020F0502020204030204" pitchFamily="34" charset="0"/>
                <a:ea typeface="Calibri" panose="020F0502020204030204" pitchFamily="34" charset="0"/>
                <a:cs typeface="Times New Roman" panose="02020603050405020304" pitchFamily="18" charset="0"/>
              </a:rPr>
              <a:t>-a &lt; πληθ. κεραμίδες. </a:t>
            </a:r>
            <a:br>
              <a:rPr lang="sq-AL" sz="2000" kern="100" dirty="0">
                <a:effectLst/>
                <a:latin typeface="Calibri" panose="020F0502020204030204" pitchFamily="34" charset="0"/>
                <a:ea typeface="Calibri" panose="020F0502020204030204" pitchFamily="34" charset="0"/>
                <a:cs typeface="Times New Roman" panose="02020603050405020304" pitchFamily="18" charset="0"/>
              </a:rPr>
            </a:br>
            <a:r>
              <a:rPr lang="el-GR" sz="2000" kern="100" dirty="0" err="1">
                <a:effectLst/>
                <a:latin typeface="Calibri" panose="020F0502020204030204" pitchFamily="34" charset="0"/>
                <a:ea typeface="Calibri" panose="020F0502020204030204" pitchFamily="34" charset="0"/>
                <a:cs typeface="Times New Roman" panose="02020603050405020304" pitchFamily="18" charset="0"/>
              </a:rPr>
              <a:t>Κλίσιζα</a:t>
            </a:r>
            <a:r>
              <a:rPr lang="el-GR" sz="2000" kern="100" dirty="0">
                <a:effectLst/>
                <a:latin typeface="Calibri" panose="020F0502020204030204" pitchFamily="34" charset="0"/>
                <a:ea typeface="Calibri" panose="020F0502020204030204" pitchFamily="34" charset="0"/>
                <a:cs typeface="Times New Roman" panose="02020603050405020304" pitchFamily="18" charset="0"/>
              </a:rPr>
              <a:t>, η &lt; αλβ. </a:t>
            </a:r>
            <a:r>
              <a:rPr lang="el-GR" sz="2000" kern="100" dirty="0" err="1">
                <a:effectLst/>
                <a:latin typeface="Calibri" panose="020F0502020204030204" pitchFamily="34" charset="0"/>
                <a:ea typeface="Calibri" panose="020F0502020204030204" pitchFamily="34" charset="0"/>
                <a:cs typeface="Times New Roman" panose="02020603050405020304" pitchFamily="18" charset="0"/>
              </a:rPr>
              <a:t>klishë-za</a:t>
            </a:r>
            <a:r>
              <a:rPr lang="el-GR" sz="2000" kern="100" dirty="0">
                <a:effectLst/>
                <a:latin typeface="Calibri" panose="020F0502020204030204" pitchFamily="34" charset="0"/>
                <a:ea typeface="Calibri" panose="020F0502020204030204" pitchFamily="34" charset="0"/>
                <a:cs typeface="Times New Roman" panose="02020603050405020304" pitchFamily="18" charset="0"/>
              </a:rPr>
              <a:t>: </a:t>
            </a:r>
            <a:r>
              <a:rPr lang="el-GR" sz="2000" kern="100" dirty="0" err="1">
                <a:effectLst/>
                <a:latin typeface="Calibri" panose="020F0502020204030204" pitchFamily="34" charset="0"/>
                <a:ea typeface="Calibri" panose="020F0502020204030204" pitchFamily="34" charset="0"/>
                <a:cs typeface="Times New Roman" panose="02020603050405020304" pitchFamily="18" charset="0"/>
              </a:rPr>
              <a:t>klishë</a:t>
            </a:r>
            <a:r>
              <a:rPr lang="el-GR" sz="2000" kern="100" dirty="0">
                <a:effectLst/>
                <a:latin typeface="Calibri" panose="020F0502020204030204" pitchFamily="34" charset="0"/>
                <a:ea typeface="Calibri" panose="020F0502020204030204" pitchFamily="34" charset="0"/>
                <a:cs typeface="Times New Roman" panose="02020603050405020304" pitchFamily="18" charset="0"/>
              </a:rPr>
              <a:t>-a &lt; εκκλησία. </a:t>
            </a:r>
            <a:br>
              <a:rPr lang="sq-AL" sz="2000" kern="100" dirty="0">
                <a:effectLst/>
                <a:latin typeface="Calibri" panose="020F0502020204030204" pitchFamily="34" charset="0"/>
                <a:ea typeface="Calibri" panose="020F0502020204030204" pitchFamily="34" charset="0"/>
                <a:cs typeface="Times New Roman" panose="02020603050405020304" pitchFamily="18" charset="0"/>
              </a:rPr>
            </a:br>
            <a:r>
              <a:rPr lang="el-GR" sz="2000" kern="100" dirty="0" err="1">
                <a:effectLst/>
                <a:latin typeface="Calibri" panose="020F0502020204030204" pitchFamily="34" charset="0"/>
                <a:ea typeface="Calibri" panose="020F0502020204030204" pitchFamily="34" charset="0"/>
                <a:cs typeface="Times New Roman" panose="02020603050405020304" pitchFamily="18" charset="0"/>
              </a:rPr>
              <a:t>Κουκουνάρθι</a:t>
            </a:r>
            <a:r>
              <a:rPr lang="el-GR" sz="2000" kern="100" dirty="0">
                <a:effectLst/>
                <a:latin typeface="Calibri" panose="020F0502020204030204" pitchFamily="34" charset="0"/>
                <a:ea typeface="Calibri" panose="020F0502020204030204" pitchFamily="34" charset="0"/>
                <a:cs typeface="Times New Roman" panose="02020603050405020304" pitchFamily="18" charset="0"/>
              </a:rPr>
              <a:t>, το &lt; αλβ. </a:t>
            </a:r>
            <a:r>
              <a:rPr lang="el-GR" sz="2000" kern="100" dirty="0" err="1">
                <a:effectLst/>
                <a:latin typeface="Calibri" panose="020F0502020204030204" pitchFamily="34" charset="0"/>
                <a:ea typeface="Calibri" panose="020F0502020204030204" pitchFamily="34" charset="0"/>
                <a:cs typeface="Times New Roman" panose="02020603050405020304" pitchFamily="18" charset="0"/>
              </a:rPr>
              <a:t>kukunár-thi</a:t>
            </a:r>
            <a:r>
              <a:rPr lang="el-GR" sz="2000" kern="100" dirty="0">
                <a:effectLst/>
                <a:latin typeface="Calibri" panose="020F0502020204030204" pitchFamily="34" charset="0"/>
                <a:ea typeface="Calibri" panose="020F0502020204030204" pitchFamily="34" charset="0"/>
                <a:cs typeface="Times New Roman" panose="02020603050405020304" pitchFamily="18" charset="0"/>
              </a:rPr>
              <a:t>: </a:t>
            </a:r>
            <a:r>
              <a:rPr lang="el-GR" sz="2000" kern="100" dirty="0" err="1">
                <a:effectLst/>
                <a:latin typeface="Calibri" panose="020F0502020204030204" pitchFamily="34" charset="0"/>
                <a:ea typeface="Calibri" panose="020F0502020204030204" pitchFamily="34" charset="0"/>
                <a:cs typeface="Times New Roman" panose="02020603050405020304" pitchFamily="18" charset="0"/>
              </a:rPr>
              <a:t>kukunár</a:t>
            </a:r>
            <a:r>
              <a:rPr lang="el-GR" sz="2000" kern="100" dirty="0">
                <a:effectLst/>
                <a:latin typeface="Calibri" panose="020F0502020204030204" pitchFamily="34" charset="0"/>
                <a:ea typeface="Calibri" panose="020F0502020204030204" pitchFamily="34" charset="0"/>
                <a:cs typeface="Times New Roman" panose="02020603050405020304" pitchFamily="18" charset="0"/>
              </a:rPr>
              <a:t>-i &lt; κουκουνάρι. </a:t>
            </a:r>
            <a:br>
              <a:rPr lang="sq-AL" sz="2000" kern="100" dirty="0">
                <a:effectLst/>
                <a:latin typeface="Calibri" panose="020F0502020204030204" pitchFamily="34" charset="0"/>
                <a:ea typeface="Calibri" panose="020F0502020204030204" pitchFamily="34" charset="0"/>
                <a:cs typeface="Times New Roman" panose="02020603050405020304" pitchFamily="18" charset="0"/>
              </a:rPr>
            </a:br>
            <a:r>
              <a:rPr lang="el-GR" sz="2000" kern="100" dirty="0" err="1">
                <a:effectLst/>
                <a:latin typeface="Calibri" panose="020F0502020204030204" pitchFamily="34" charset="0"/>
                <a:ea typeface="Calibri" panose="020F0502020204030204" pitchFamily="34" charset="0"/>
                <a:cs typeface="Times New Roman" panose="02020603050405020304" pitchFamily="18" charset="0"/>
              </a:rPr>
              <a:t>Μυγδαλέζα</a:t>
            </a:r>
            <a:r>
              <a:rPr lang="el-GR" sz="2000" kern="100" dirty="0">
                <a:effectLst/>
                <a:latin typeface="Calibri" panose="020F0502020204030204" pitchFamily="34" charset="0"/>
                <a:ea typeface="Calibri" panose="020F0502020204030204" pitchFamily="34" charset="0"/>
                <a:cs typeface="Times New Roman" panose="02020603050405020304" pitchFamily="18" charset="0"/>
              </a:rPr>
              <a:t>, η &lt; αλβ. </a:t>
            </a:r>
            <a:r>
              <a:rPr lang="el-GR" sz="2000" kern="100" dirty="0" err="1">
                <a:effectLst/>
                <a:latin typeface="Calibri" panose="020F0502020204030204" pitchFamily="34" charset="0"/>
                <a:ea typeface="Calibri" panose="020F0502020204030204" pitchFamily="34" charset="0"/>
                <a:cs typeface="Times New Roman" panose="02020603050405020304" pitchFamily="18" charset="0"/>
              </a:rPr>
              <a:t>midhalé-za</a:t>
            </a:r>
            <a:r>
              <a:rPr lang="el-GR" sz="2000" kern="100" dirty="0">
                <a:effectLst/>
                <a:latin typeface="Calibri" panose="020F0502020204030204" pitchFamily="34" charset="0"/>
                <a:ea typeface="Calibri" panose="020F0502020204030204" pitchFamily="34" charset="0"/>
                <a:cs typeface="Times New Roman" panose="02020603050405020304" pitchFamily="18" charset="0"/>
              </a:rPr>
              <a:t>: </a:t>
            </a:r>
            <a:r>
              <a:rPr lang="el-GR" sz="2000" kern="100" dirty="0" err="1">
                <a:effectLst/>
                <a:latin typeface="Calibri" panose="020F0502020204030204" pitchFamily="34" charset="0"/>
                <a:ea typeface="Calibri" panose="020F0502020204030204" pitchFamily="34" charset="0"/>
                <a:cs typeface="Times New Roman" panose="02020603050405020304" pitchFamily="18" charset="0"/>
              </a:rPr>
              <a:t>midhalé</a:t>
            </a:r>
            <a:r>
              <a:rPr lang="el-GR" sz="2000" kern="100" dirty="0">
                <a:effectLst/>
                <a:latin typeface="Calibri" panose="020F0502020204030204" pitchFamily="34" charset="0"/>
                <a:ea typeface="Calibri" panose="020F0502020204030204" pitchFamily="34" charset="0"/>
                <a:cs typeface="Times New Roman" panose="02020603050405020304" pitchFamily="18" charset="0"/>
              </a:rPr>
              <a:t>-a &lt; </a:t>
            </a:r>
            <a:r>
              <a:rPr lang="el-GR" sz="2000" kern="100" dirty="0" err="1">
                <a:effectLst/>
                <a:latin typeface="Calibri" panose="020F0502020204030204" pitchFamily="34" charset="0"/>
                <a:ea typeface="Calibri" panose="020F0502020204030204" pitchFamily="34" charset="0"/>
                <a:cs typeface="Times New Roman" panose="02020603050405020304" pitchFamily="18" charset="0"/>
              </a:rPr>
              <a:t>αμυγδαλέα</a:t>
            </a:r>
            <a:r>
              <a:rPr lang="el-GR" sz="2000" kern="100" dirty="0">
                <a:effectLst/>
                <a:latin typeface="Calibri" panose="020F0502020204030204" pitchFamily="34" charset="0"/>
                <a:ea typeface="Calibri" panose="020F0502020204030204" pitchFamily="34" charset="0"/>
                <a:cs typeface="Times New Roman" panose="02020603050405020304" pitchFamily="18" charset="0"/>
              </a:rPr>
              <a:t>. </a:t>
            </a:r>
            <a:br>
              <a:rPr lang="sq-AL" sz="2000" kern="100" dirty="0">
                <a:effectLst/>
                <a:latin typeface="Calibri" panose="020F0502020204030204" pitchFamily="34" charset="0"/>
                <a:ea typeface="Calibri" panose="020F0502020204030204" pitchFamily="34" charset="0"/>
                <a:cs typeface="Times New Roman" panose="02020603050405020304" pitchFamily="18" charset="0"/>
              </a:rPr>
            </a:br>
            <a:r>
              <a:rPr lang="el-GR" sz="2000" kern="100" dirty="0">
                <a:effectLst/>
                <a:latin typeface="Calibri" panose="020F0502020204030204" pitchFamily="34" charset="0"/>
                <a:ea typeface="Calibri" panose="020F0502020204030204" pitchFamily="34" charset="0"/>
                <a:cs typeface="Times New Roman" panose="02020603050405020304" pitchFamily="18" charset="0"/>
              </a:rPr>
              <a:t>Ξυλοκέριζα, η &lt; αλβ. </a:t>
            </a:r>
            <a:r>
              <a:rPr lang="el-GR" sz="2000" kern="100" dirty="0" err="1">
                <a:effectLst/>
                <a:latin typeface="Calibri" panose="020F0502020204030204" pitchFamily="34" charset="0"/>
                <a:ea typeface="Calibri" panose="020F0502020204030204" pitchFamily="34" charset="0"/>
                <a:cs typeface="Times New Roman" panose="02020603050405020304" pitchFamily="18" charset="0"/>
              </a:rPr>
              <a:t>ksolokere-za</a:t>
            </a:r>
            <a:r>
              <a:rPr lang="el-GR" sz="2000" kern="100" dirty="0">
                <a:effectLst/>
                <a:latin typeface="Calibri" panose="020F0502020204030204" pitchFamily="34" charset="0"/>
                <a:ea typeface="Calibri" panose="020F0502020204030204" pitchFamily="34" charset="0"/>
                <a:cs typeface="Times New Roman" panose="02020603050405020304" pitchFamily="18" charset="0"/>
              </a:rPr>
              <a:t>: </a:t>
            </a:r>
            <a:r>
              <a:rPr lang="el-GR" sz="2000" kern="100" dirty="0" err="1">
                <a:effectLst/>
                <a:latin typeface="Calibri" panose="020F0502020204030204" pitchFamily="34" charset="0"/>
                <a:ea typeface="Calibri" panose="020F0502020204030204" pitchFamily="34" charset="0"/>
                <a:cs typeface="Times New Roman" panose="02020603050405020304" pitchFamily="18" charset="0"/>
              </a:rPr>
              <a:t>ksolokere</a:t>
            </a:r>
            <a:r>
              <a:rPr lang="el-GR" sz="2000" kern="100" dirty="0">
                <a:effectLst/>
                <a:latin typeface="Calibri" panose="020F0502020204030204" pitchFamily="34" charset="0"/>
                <a:ea typeface="Calibri" panose="020F0502020204030204" pitchFamily="34" charset="0"/>
                <a:cs typeface="Times New Roman" panose="02020603050405020304" pitchFamily="18" charset="0"/>
              </a:rPr>
              <a:t>-a &lt; </a:t>
            </a:r>
            <a:r>
              <a:rPr lang="el-GR" sz="2000" kern="100" dirty="0" err="1">
                <a:effectLst/>
                <a:latin typeface="Calibri" panose="020F0502020204030204" pitchFamily="34" charset="0"/>
                <a:ea typeface="Calibri" panose="020F0502020204030204" pitchFamily="34" charset="0"/>
                <a:cs typeface="Times New Roman" panose="02020603050405020304" pitchFamily="18" charset="0"/>
              </a:rPr>
              <a:t>ξυλοκερατέα</a:t>
            </a:r>
            <a:r>
              <a:rPr lang="el-GR" sz="2000" kern="100" dirty="0">
                <a:effectLst/>
                <a:latin typeface="Calibri" panose="020F0502020204030204" pitchFamily="34" charset="0"/>
                <a:ea typeface="Calibri" panose="020F0502020204030204" pitchFamily="34" charset="0"/>
                <a:cs typeface="Times New Roman" panose="02020603050405020304" pitchFamily="18" charset="0"/>
              </a:rPr>
              <a:t> (η αλλαγή Ξυλοκέριζα αντί Ξυλοκέριζα με λόγια επέμβαση). </a:t>
            </a:r>
          </a:p>
          <a:p>
            <a:endParaRPr lang="el-GR" dirty="0"/>
          </a:p>
        </p:txBody>
      </p:sp>
    </p:spTree>
    <p:extLst>
      <p:ext uri="{BB962C8B-B14F-4D97-AF65-F5344CB8AC3E}">
        <p14:creationId xmlns:p14="http://schemas.microsoft.com/office/powerpoint/2010/main" val="411481077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B29BB0A-E679-E716-CFF0-D7DAE477AC10}"/>
            </a:ext>
          </a:extLst>
        </p:cNvPr>
        <p:cNvGrpSpPr/>
        <p:nvPr/>
      </p:nvGrpSpPr>
      <p:grpSpPr>
        <a:xfrm>
          <a:off x="0" y="0"/>
          <a:ext cx="0" cy="0"/>
          <a:chOff x="0" y="0"/>
          <a:chExt cx="0" cy="0"/>
        </a:xfrm>
      </p:grpSpPr>
      <p:sp>
        <p:nvSpPr>
          <p:cNvPr id="2" name="Τίτλος 1">
            <a:extLst>
              <a:ext uri="{FF2B5EF4-FFF2-40B4-BE49-F238E27FC236}">
                <a16:creationId xmlns:a16="http://schemas.microsoft.com/office/drawing/2014/main" id="{695DB702-956B-DB2D-8487-2B5CDECE6F33}"/>
              </a:ext>
            </a:extLst>
          </p:cNvPr>
          <p:cNvSpPr>
            <a:spLocks noGrp="1"/>
          </p:cNvSpPr>
          <p:nvPr>
            <p:ph type="title"/>
          </p:nvPr>
        </p:nvSpPr>
        <p:spPr/>
        <p:txBody>
          <a:bodyPr/>
          <a:lstStyle/>
          <a:p>
            <a:endParaRPr lang="el-GR"/>
          </a:p>
        </p:txBody>
      </p:sp>
      <p:sp>
        <p:nvSpPr>
          <p:cNvPr id="3" name="Θέση περιεχομένου 2">
            <a:extLst>
              <a:ext uri="{FF2B5EF4-FFF2-40B4-BE49-F238E27FC236}">
                <a16:creationId xmlns:a16="http://schemas.microsoft.com/office/drawing/2014/main" id="{1530CAA8-DE46-B26F-9493-B33547BADEDB}"/>
              </a:ext>
            </a:extLst>
          </p:cNvPr>
          <p:cNvSpPr>
            <a:spLocks noGrp="1"/>
          </p:cNvSpPr>
          <p:nvPr>
            <p:ph idx="1"/>
          </p:nvPr>
        </p:nvSpPr>
        <p:spPr/>
        <p:txBody>
          <a:bodyPr>
            <a:normAutofit/>
          </a:bodyPr>
          <a:lstStyle/>
          <a:p>
            <a:r>
              <a:rPr lang="el-GR" sz="1800" kern="100" dirty="0">
                <a:effectLst/>
                <a:latin typeface="Calibri" panose="020F0502020204030204" pitchFamily="34" charset="0"/>
                <a:ea typeface="Calibri" panose="020F0502020204030204" pitchFamily="34" charset="0"/>
                <a:cs typeface="Times New Roman" panose="02020603050405020304" pitchFamily="18" charset="0"/>
              </a:rPr>
              <a:t>δ) Σλαβικής αρχής τοπωνύμια με αλβανική μεσολάβηση. Πρώτος ο Κ. </a:t>
            </a:r>
            <a:r>
              <a:rPr lang="el-GR" sz="1800" kern="100" dirty="0" err="1">
                <a:effectLst/>
                <a:latin typeface="Calibri" panose="020F0502020204030204" pitchFamily="34" charset="0"/>
                <a:ea typeface="Calibri" panose="020F0502020204030204" pitchFamily="34" charset="0"/>
                <a:cs typeface="Times New Roman" panose="02020603050405020304" pitchFamily="18" charset="0"/>
              </a:rPr>
              <a:t>Σάθας</a:t>
            </a:r>
            <a:r>
              <a:rPr lang="el-GR" sz="1800" kern="100" dirty="0">
                <a:effectLst/>
                <a:latin typeface="Calibri" panose="020F0502020204030204" pitchFamily="34" charset="0"/>
                <a:ea typeface="Calibri" panose="020F0502020204030204" pitchFamily="34" charset="0"/>
                <a:cs typeface="Times New Roman" panose="02020603050405020304" pitchFamily="18" charset="0"/>
              </a:rPr>
              <a:t> παλιότερα είχε υποστηρίξει – και τον ακολούθησαν και άλλοι – ότι σχεδόν το σύνολο των σλαβικών τοπωνυμίων της Ελλάδας οφείλεται σε Αλβανούς που τα μετέφεραν στους ελληνικούς χώρους εγκατάστασής τους. Νεότεροι ερευνητές, ανάμεσα στους οποίους την πρώτη θέση κατέχει ο Μ. </a:t>
            </a:r>
            <a:r>
              <a:rPr lang="el-GR" sz="1800" kern="100" dirty="0" err="1">
                <a:effectLst/>
                <a:latin typeface="Calibri" panose="020F0502020204030204" pitchFamily="34" charset="0"/>
                <a:ea typeface="Calibri" panose="020F0502020204030204" pitchFamily="34" charset="0"/>
                <a:cs typeface="Times New Roman" panose="02020603050405020304" pitchFamily="18" charset="0"/>
              </a:rPr>
              <a:t>Vasmer</a:t>
            </a:r>
            <a:r>
              <a:rPr lang="el-GR" sz="1800" kern="100" dirty="0">
                <a:effectLst/>
                <a:latin typeface="Calibri" panose="020F0502020204030204" pitchFamily="34" charset="0"/>
                <a:ea typeface="Calibri" panose="020F0502020204030204" pitchFamily="34" charset="0"/>
                <a:cs typeface="Times New Roman" panose="02020603050405020304" pitchFamily="18" charset="0"/>
              </a:rPr>
              <a:t>, απέδειξαν ότι η άποψη αυτή του </a:t>
            </a:r>
            <a:r>
              <a:rPr lang="el-GR" sz="1800" kern="100" dirty="0" err="1">
                <a:effectLst/>
                <a:latin typeface="Calibri" panose="020F0502020204030204" pitchFamily="34" charset="0"/>
                <a:ea typeface="Calibri" panose="020F0502020204030204" pitchFamily="34" charset="0"/>
                <a:cs typeface="Times New Roman" panose="02020603050405020304" pitchFamily="18" charset="0"/>
              </a:rPr>
              <a:t>Σάθα</a:t>
            </a:r>
            <a:r>
              <a:rPr lang="el-GR" sz="1800" kern="100" dirty="0">
                <a:effectLst/>
                <a:latin typeface="Calibri" panose="020F0502020204030204" pitchFamily="34" charset="0"/>
                <a:ea typeface="Calibri" panose="020F0502020204030204" pitchFamily="34" charset="0"/>
                <a:cs typeface="Times New Roman" panose="02020603050405020304" pitchFamily="18" charset="0"/>
              </a:rPr>
              <a:t> είναι υπερβολική· για να δεχτούμε ότι ένα σλαβικής αρχής τοπωνύμιο μεταφέρθηκε από Αλβανούς στην Ελλάδα πρέπει να συντρέχουν λόγοι μορφολογικοί ιδίως και άλλοι που να πιστοποιούν την αλβανική μεσολάβηση. </a:t>
            </a:r>
            <a:endParaRPr lang="el-GR" dirty="0"/>
          </a:p>
        </p:txBody>
      </p:sp>
    </p:spTree>
    <p:extLst>
      <p:ext uri="{BB962C8B-B14F-4D97-AF65-F5344CB8AC3E}">
        <p14:creationId xmlns:p14="http://schemas.microsoft.com/office/powerpoint/2010/main" val="195966377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700990B-AAB1-0F90-90A7-CEF2657AFF2C}"/>
            </a:ext>
          </a:extLst>
        </p:cNvPr>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05043518-8FFA-F8D6-96EE-44F056B893B5}"/>
              </a:ext>
            </a:extLst>
          </p:cNvPr>
          <p:cNvSpPr>
            <a:spLocks noGrp="1"/>
          </p:cNvSpPr>
          <p:nvPr>
            <p:ph idx="1"/>
          </p:nvPr>
        </p:nvSpPr>
        <p:spPr>
          <a:xfrm>
            <a:off x="1097280" y="1143000"/>
            <a:ext cx="10058400" cy="5016500"/>
          </a:xfrm>
        </p:spPr>
        <p:txBody>
          <a:bodyPr>
            <a:normAutofit/>
          </a:bodyPr>
          <a:lstStyle/>
          <a:p>
            <a:r>
              <a:rPr lang="el-GR" sz="1800" dirty="0">
                <a:effectLst/>
                <a:latin typeface="Calibri" panose="020F0502020204030204" pitchFamily="34" charset="0"/>
                <a:ea typeface="Calibri" panose="020F0502020204030204" pitchFamily="34" charset="0"/>
                <a:cs typeface="Times New Roman" panose="02020603050405020304" pitchFamily="18" charset="0"/>
              </a:rPr>
              <a:t>1. Ελληνικά προσηγορικά βενετσιάνικης/ιταλικής προέλευσης: </a:t>
            </a:r>
            <a:br>
              <a:rPr lang="el-GR" sz="1800" dirty="0">
                <a:effectLst/>
                <a:latin typeface="Calibri" panose="020F0502020204030204" pitchFamily="34" charset="0"/>
                <a:ea typeface="Calibri" panose="020F0502020204030204" pitchFamily="34" charset="0"/>
                <a:cs typeface="Times New Roman" panose="02020603050405020304" pitchFamily="18" charset="0"/>
              </a:rPr>
            </a:br>
            <a:endParaRPr lang="el-GR" sz="1800" dirty="0">
              <a:effectLst/>
              <a:latin typeface="Calibri" panose="020F0502020204030204" pitchFamily="34" charset="0"/>
              <a:ea typeface="Calibri" panose="020F0502020204030204" pitchFamily="34" charset="0"/>
              <a:cs typeface="Times New Roman" panose="02020603050405020304" pitchFamily="18" charset="0"/>
            </a:endParaRPr>
          </a:p>
          <a:p>
            <a:r>
              <a:rPr lang="el-GR" sz="1800" dirty="0">
                <a:effectLst/>
                <a:latin typeface="Calibri" panose="020F0502020204030204" pitchFamily="34" charset="0"/>
                <a:ea typeface="Calibri" panose="020F0502020204030204" pitchFamily="34" charset="0"/>
                <a:cs typeface="Times New Roman" panose="02020603050405020304" pitchFamily="18" charset="0"/>
              </a:rPr>
              <a:t>Βάλη, η, Βαθιά Βάλη, η (ονομασία δύο κόλπων στο νησί Φούρνοι Σάμου) &lt; νεοελλ. </a:t>
            </a:r>
            <a:r>
              <a:rPr lang="el-GR" sz="1800" dirty="0" err="1">
                <a:effectLst/>
                <a:latin typeface="Calibri" panose="020F0502020204030204" pitchFamily="34" charset="0"/>
                <a:ea typeface="Calibri" panose="020F0502020204030204" pitchFamily="34" charset="0"/>
                <a:cs typeface="Times New Roman" panose="02020603050405020304" pitchFamily="18" charset="0"/>
              </a:rPr>
              <a:t>βάλη</a:t>
            </a:r>
            <a:r>
              <a:rPr lang="el-GR" sz="1800" dirty="0">
                <a:effectLst/>
                <a:latin typeface="Calibri" panose="020F0502020204030204" pitchFamily="34" charset="0"/>
                <a:ea typeface="Calibri" panose="020F0502020204030204" pitchFamily="34" charset="0"/>
                <a:cs typeface="Times New Roman" panose="02020603050405020304" pitchFamily="18" charset="0"/>
              </a:rPr>
              <a:t>, </a:t>
            </a:r>
            <a:r>
              <a:rPr lang="el-GR" sz="1800" dirty="0" err="1">
                <a:effectLst/>
                <a:latin typeface="Calibri" panose="020F0502020204030204" pitchFamily="34" charset="0"/>
                <a:ea typeface="Calibri" panose="020F0502020204030204" pitchFamily="34" charset="0"/>
                <a:cs typeface="Times New Roman" panose="02020603050405020304" pitchFamily="18" charset="0"/>
              </a:rPr>
              <a:t>αβάλη</a:t>
            </a:r>
            <a:r>
              <a:rPr lang="el-GR" sz="1800" dirty="0">
                <a:effectLst/>
                <a:latin typeface="Calibri" panose="020F0502020204030204" pitchFamily="34" charset="0"/>
                <a:ea typeface="Calibri" panose="020F0502020204030204" pitchFamily="34" charset="0"/>
                <a:cs typeface="Times New Roman" panose="02020603050405020304" pitchFamily="18" charset="0"/>
              </a:rPr>
              <a:t>, </a:t>
            </a:r>
            <a:r>
              <a:rPr lang="el-GR" sz="1800" dirty="0" err="1">
                <a:effectLst/>
                <a:latin typeface="Calibri" panose="020F0502020204030204" pitchFamily="34" charset="0"/>
                <a:ea typeface="Calibri" panose="020F0502020204030204" pitchFamily="34" charset="0"/>
                <a:cs typeface="Times New Roman" panose="02020603050405020304" pitchFamily="18" charset="0"/>
              </a:rPr>
              <a:t>βάλα</a:t>
            </a:r>
            <a:r>
              <a:rPr lang="el-GR" sz="1800" dirty="0">
                <a:effectLst/>
                <a:latin typeface="Calibri" panose="020F0502020204030204" pitchFamily="34" charset="0"/>
                <a:ea typeface="Calibri" panose="020F0502020204030204" pitchFamily="34" charset="0"/>
                <a:cs typeface="Times New Roman" panose="02020603050405020304" pitchFamily="18" charset="0"/>
              </a:rPr>
              <a:t> "όρμος" &lt; βενετσιάνικο) </a:t>
            </a:r>
            <a:r>
              <a:rPr lang="el-GR" sz="1800" dirty="0" err="1">
                <a:effectLst/>
                <a:latin typeface="Calibri" panose="020F0502020204030204" pitchFamily="34" charset="0"/>
                <a:ea typeface="Calibri" panose="020F0502020204030204" pitchFamily="34" charset="0"/>
                <a:cs typeface="Times New Roman" panose="02020603050405020304" pitchFamily="18" charset="0"/>
              </a:rPr>
              <a:t>vale</a:t>
            </a:r>
            <a:r>
              <a:rPr lang="el-GR" sz="1800" dirty="0">
                <a:effectLst/>
                <a:latin typeface="Calibri" panose="020F0502020204030204" pitchFamily="34" charset="0"/>
                <a:ea typeface="Calibri" panose="020F0502020204030204" pitchFamily="34" charset="0"/>
                <a:cs typeface="Times New Roman" panose="02020603050405020304" pitchFamily="18" charset="0"/>
              </a:rPr>
              <a:t> "όρμος, κόλπος". </a:t>
            </a:r>
            <a:br>
              <a:rPr lang="el-GR" sz="1800" dirty="0">
                <a:effectLst/>
                <a:latin typeface="Calibri" panose="020F0502020204030204" pitchFamily="34" charset="0"/>
                <a:ea typeface="Calibri" panose="020F0502020204030204" pitchFamily="34" charset="0"/>
                <a:cs typeface="Times New Roman" panose="02020603050405020304" pitchFamily="18" charset="0"/>
              </a:rPr>
            </a:br>
            <a:r>
              <a:rPr lang="el-GR" sz="1800" dirty="0" err="1">
                <a:effectLst/>
                <a:latin typeface="Calibri" panose="020F0502020204030204" pitchFamily="34" charset="0"/>
                <a:ea typeface="Calibri" panose="020F0502020204030204" pitchFamily="34" charset="0"/>
                <a:cs typeface="Times New Roman" panose="02020603050405020304" pitchFamily="18" charset="0"/>
              </a:rPr>
              <a:t>Βαρδακόστα</a:t>
            </a:r>
            <a:r>
              <a:rPr lang="el-GR" sz="1800" dirty="0">
                <a:effectLst/>
                <a:latin typeface="Calibri" panose="020F0502020204030204" pitchFamily="34" charset="0"/>
                <a:ea typeface="Calibri" panose="020F0502020204030204" pitchFamily="34" charset="0"/>
                <a:cs typeface="Times New Roman" panose="02020603050405020304" pitchFamily="18" charset="0"/>
              </a:rPr>
              <a:t> (οχυρό των Βενετσιάνων μεταξύ Λευκάδος και Ακαρνανίας) &lt; βεν. </a:t>
            </a:r>
            <a:r>
              <a:rPr lang="el-GR" sz="1800" dirty="0" err="1">
                <a:effectLst/>
                <a:latin typeface="Calibri" panose="020F0502020204030204" pitchFamily="34" charset="0"/>
                <a:ea typeface="Calibri" panose="020F0502020204030204" pitchFamily="34" charset="0"/>
                <a:cs typeface="Times New Roman" panose="02020603050405020304" pitchFamily="18" charset="0"/>
              </a:rPr>
              <a:t>varda-costa</a:t>
            </a:r>
            <a:r>
              <a:rPr lang="el-GR" sz="1800" dirty="0">
                <a:effectLst/>
                <a:latin typeface="Calibri" panose="020F0502020204030204" pitchFamily="34" charset="0"/>
                <a:ea typeface="Calibri" panose="020F0502020204030204" pitchFamily="34" charset="0"/>
                <a:cs typeface="Times New Roman" panose="02020603050405020304" pitchFamily="18" charset="0"/>
              </a:rPr>
              <a:t> "ακτοφυλακή”, του οποίου τα συνθετικά αποτελούν ως σ-</a:t>
            </a:r>
            <a:r>
              <a:rPr lang="el-GR" sz="1800" dirty="0" err="1">
                <a:effectLst/>
                <a:latin typeface="Calibri" panose="020F0502020204030204" pitchFamily="34" charset="0"/>
                <a:ea typeface="Calibri" panose="020F0502020204030204" pitchFamily="34" charset="0"/>
                <a:cs typeface="Times New Roman" panose="02020603050405020304" pitchFamily="18" charset="0"/>
              </a:rPr>
              <a:t>μερα</a:t>
            </a:r>
            <a:r>
              <a:rPr lang="el-GR" sz="1800" dirty="0">
                <a:effectLst/>
                <a:latin typeface="Calibri" panose="020F0502020204030204" pitchFamily="34" charset="0"/>
                <a:ea typeface="Calibri" panose="020F0502020204030204" pitchFamily="34" charset="0"/>
                <a:cs typeface="Times New Roman" panose="02020603050405020304" pitchFamily="18" charset="0"/>
              </a:rPr>
              <a:t> όρους της ελληνικής ναυτικής ορολογίας: </a:t>
            </a:r>
            <a:r>
              <a:rPr lang="el-GR" sz="1800" dirty="0" err="1">
                <a:effectLst/>
                <a:latin typeface="Calibri" panose="020F0502020204030204" pitchFamily="34" charset="0"/>
                <a:ea typeface="Calibri" panose="020F0502020204030204" pitchFamily="34" charset="0"/>
                <a:cs typeface="Times New Roman" panose="02020603050405020304" pitchFamily="18" charset="0"/>
              </a:rPr>
              <a:t>βάρδα</a:t>
            </a:r>
            <a:r>
              <a:rPr lang="el-GR" sz="1800" dirty="0">
                <a:effectLst/>
                <a:latin typeface="Calibri" panose="020F0502020204030204" pitchFamily="34" charset="0"/>
                <a:ea typeface="Calibri" panose="020F0502020204030204" pitchFamily="34" charset="0"/>
                <a:cs typeface="Times New Roman" panose="02020603050405020304" pitchFamily="18" charset="0"/>
              </a:rPr>
              <a:t> "φύλαξη”, </a:t>
            </a:r>
            <a:r>
              <a:rPr lang="el-GR" sz="1800" dirty="0" err="1">
                <a:effectLst/>
                <a:latin typeface="Calibri" panose="020F0502020204030204" pitchFamily="34" charset="0"/>
                <a:ea typeface="Calibri" panose="020F0502020204030204" pitchFamily="34" charset="0"/>
                <a:cs typeface="Times New Roman" panose="02020603050405020304" pitchFamily="18" charset="0"/>
              </a:rPr>
              <a:t>κόστα</a:t>
            </a:r>
            <a:r>
              <a:rPr lang="el-GR" sz="1800" dirty="0">
                <a:effectLst/>
                <a:latin typeface="Calibri" panose="020F0502020204030204" pitchFamily="34" charset="0"/>
                <a:ea typeface="Calibri" panose="020F0502020204030204" pitchFamily="34" charset="0"/>
                <a:cs typeface="Times New Roman" panose="02020603050405020304" pitchFamily="18" charset="0"/>
              </a:rPr>
              <a:t> "ακτή”. </a:t>
            </a:r>
            <a:br>
              <a:rPr lang="el-GR" sz="1800" dirty="0">
                <a:effectLst/>
                <a:latin typeface="Calibri" panose="020F0502020204030204" pitchFamily="34" charset="0"/>
                <a:ea typeface="Calibri" panose="020F0502020204030204" pitchFamily="34" charset="0"/>
                <a:cs typeface="Times New Roman" panose="02020603050405020304" pitchFamily="18" charset="0"/>
              </a:rPr>
            </a:br>
            <a:r>
              <a:rPr lang="el-GR" sz="1800" dirty="0">
                <a:effectLst/>
                <a:latin typeface="Calibri" panose="020F0502020204030204" pitchFamily="34" charset="0"/>
                <a:ea typeface="Calibri" panose="020F0502020204030204" pitchFamily="34" charset="0"/>
                <a:cs typeface="Times New Roman" panose="02020603050405020304" pitchFamily="18" charset="0"/>
              </a:rPr>
              <a:t>Βάρδια, η (ονομ. θέσεων στην Κέρκυρα, Κρήτη, Σύρο κλπ.) &lt; νεοελλ. βάρδια, η "φυλακή, φρουρά” &lt; βεν. </a:t>
            </a:r>
            <a:r>
              <a:rPr lang="el-GR" sz="1800" dirty="0" err="1">
                <a:effectLst/>
                <a:latin typeface="Calibri" panose="020F0502020204030204" pitchFamily="34" charset="0"/>
                <a:ea typeface="Calibri" panose="020F0502020204030204" pitchFamily="34" charset="0"/>
                <a:cs typeface="Times New Roman" panose="02020603050405020304" pitchFamily="18" charset="0"/>
              </a:rPr>
              <a:t>vardia</a:t>
            </a:r>
            <a:r>
              <a:rPr lang="el-GR" sz="1800" dirty="0">
                <a:effectLst/>
                <a:latin typeface="Calibri" panose="020F0502020204030204" pitchFamily="34" charset="0"/>
                <a:ea typeface="Calibri" panose="020F0502020204030204" pitchFamily="34" charset="0"/>
                <a:cs typeface="Times New Roman" panose="02020603050405020304" pitchFamily="18" charset="0"/>
              </a:rPr>
              <a:t>. </a:t>
            </a:r>
            <a:br>
              <a:rPr lang="el-GR" sz="1800" dirty="0">
                <a:effectLst/>
                <a:latin typeface="Calibri" panose="020F0502020204030204" pitchFamily="34" charset="0"/>
                <a:ea typeface="Calibri" panose="020F0502020204030204" pitchFamily="34" charset="0"/>
                <a:cs typeface="Times New Roman" panose="02020603050405020304" pitchFamily="18" charset="0"/>
              </a:rPr>
            </a:br>
            <a:r>
              <a:rPr lang="el-GR" sz="1800" dirty="0">
                <a:effectLst/>
                <a:latin typeface="Calibri" panose="020F0502020204030204" pitchFamily="34" charset="0"/>
                <a:ea typeface="Calibri" panose="020F0502020204030204" pitchFamily="34" charset="0"/>
                <a:cs typeface="Times New Roman" panose="02020603050405020304" pitchFamily="18" charset="0"/>
              </a:rPr>
              <a:t>Βόλτα, η (</a:t>
            </a:r>
            <a:r>
              <a:rPr lang="el-GR" sz="1800" dirty="0" err="1">
                <a:effectLst/>
                <a:latin typeface="Calibri" panose="020F0502020204030204" pitchFamily="34" charset="0"/>
                <a:ea typeface="Calibri" panose="020F0502020204030204" pitchFamily="34" charset="0"/>
                <a:cs typeface="Times New Roman" panose="02020603050405020304" pitchFamily="18" charset="0"/>
              </a:rPr>
              <a:t>τοπων</a:t>
            </a:r>
            <a:r>
              <a:rPr lang="el-GR" sz="1800" dirty="0">
                <a:effectLst/>
                <a:latin typeface="Calibri" panose="020F0502020204030204" pitchFamily="34" charset="0"/>
                <a:ea typeface="Calibri" panose="020F0502020204030204" pitchFamily="34" charset="0"/>
                <a:cs typeface="Times New Roman" panose="02020603050405020304" pitchFamily="18" charset="0"/>
              </a:rPr>
              <a:t>. Κρήτης, ᾿</a:t>
            </a:r>
            <a:r>
              <a:rPr lang="el-GR" sz="1800" dirty="0" err="1">
                <a:effectLst/>
                <a:latin typeface="Calibri" panose="020F0502020204030204" pitchFamily="34" charset="0"/>
                <a:ea typeface="Calibri" panose="020F0502020204030204" pitchFamily="34" charset="0"/>
                <a:cs typeface="Times New Roman" panose="02020603050405020304" pitchFamily="18" charset="0"/>
              </a:rPr>
              <a:t>Ανδρου</a:t>
            </a:r>
            <a:r>
              <a:rPr lang="el-GR" sz="1800" dirty="0">
                <a:effectLst/>
                <a:latin typeface="Calibri" panose="020F0502020204030204" pitchFamily="34" charset="0"/>
                <a:ea typeface="Calibri" panose="020F0502020204030204" pitchFamily="34" charset="0"/>
                <a:cs typeface="Times New Roman" panose="02020603050405020304" pitchFamily="18" charset="0"/>
              </a:rPr>
              <a:t> κλπ.), </a:t>
            </a:r>
            <a:r>
              <a:rPr lang="el-GR" sz="1800" dirty="0" err="1">
                <a:effectLst/>
                <a:latin typeface="Calibri" panose="020F0502020204030204" pitchFamily="34" charset="0"/>
                <a:ea typeface="Calibri" panose="020F0502020204030204" pitchFamily="34" charset="0"/>
                <a:cs typeface="Times New Roman" panose="02020603050405020304" pitchFamily="18" charset="0"/>
              </a:rPr>
              <a:t>Βότα</a:t>
            </a:r>
            <a:r>
              <a:rPr lang="el-GR" sz="1800" dirty="0">
                <a:effectLst/>
                <a:latin typeface="Calibri" panose="020F0502020204030204" pitchFamily="34" charset="0"/>
                <a:ea typeface="Calibri" panose="020F0502020204030204" pitchFamily="34" charset="0"/>
                <a:cs typeface="Times New Roman" panose="02020603050405020304" pitchFamily="18" charset="0"/>
              </a:rPr>
              <a:t>, η (Χίος) &lt; νεοελλ. βόλτα, η και </a:t>
            </a:r>
            <a:r>
              <a:rPr lang="el-GR" sz="1800" dirty="0" err="1">
                <a:effectLst/>
                <a:latin typeface="Calibri" panose="020F0502020204030204" pitchFamily="34" charset="0"/>
                <a:ea typeface="Calibri" panose="020F0502020204030204" pitchFamily="34" charset="0"/>
                <a:cs typeface="Times New Roman" panose="02020603050405020304" pitchFamily="18" charset="0"/>
              </a:rPr>
              <a:t>βότα</a:t>
            </a:r>
            <a:r>
              <a:rPr lang="el-GR" sz="1800" dirty="0">
                <a:effectLst/>
                <a:latin typeface="Calibri" panose="020F0502020204030204" pitchFamily="34" charset="0"/>
                <a:ea typeface="Calibri" panose="020F0502020204030204" pitchFamily="34" charset="0"/>
                <a:cs typeface="Times New Roman" panose="02020603050405020304" pitchFamily="18" charset="0"/>
              </a:rPr>
              <a:t>, η (Σύμη κλπ.) “περίπατος" &lt; βεν. </a:t>
            </a:r>
            <a:r>
              <a:rPr lang="el-GR" sz="1800" dirty="0" err="1">
                <a:effectLst/>
                <a:latin typeface="Calibri" panose="020F0502020204030204" pitchFamily="34" charset="0"/>
                <a:ea typeface="Calibri" panose="020F0502020204030204" pitchFamily="34" charset="0"/>
                <a:cs typeface="Times New Roman" panose="02020603050405020304" pitchFamily="18" charset="0"/>
              </a:rPr>
              <a:t>volta</a:t>
            </a:r>
            <a:r>
              <a:rPr lang="el-GR" sz="1800" dirty="0">
                <a:effectLst/>
                <a:latin typeface="Calibri" panose="020F0502020204030204" pitchFamily="34" charset="0"/>
                <a:ea typeface="Calibri" panose="020F0502020204030204" pitchFamily="34" charset="0"/>
                <a:cs typeface="Times New Roman" panose="02020603050405020304" pitchFamily="18" charset="0"/>
              </a:rPr>
              <a:t> "στροφή, καμπή”, </a:t>
            </a:r>
            <a:r>
              <a:rPr lang="el-GR" sz="1800" dirty="0" err="1">
                <a:effectLst/>
                <a:latin typeface="Calibri" panose="020F0502020204030204" pitchFamily="34" charset="0"/>
                <a:ea typeface="Calibri" panose="020F0502020204030204" pitchFamily="34" charset="0"/>
                <a:cs typeface="Times New Roman" panose="02020603050405020304" pitchFamily="18" charset="0"/>
              </a:rPr>
              <a:t>γενοατικό</a:t>
            </a:r>
            <a:r>
              <a:rPr lang="el-GR" sz="1800" dirty="0">
                <a:effectLst/>
                <a:latin typeface="Calibri" panose="020F0502020204030204" pitchFamily="34" charset="0"/>
                <a:ea typeface="Calibri" panose="020F0502020204030204" pitchFamily="34" charset="0"/>
                <a:cs typeface="Times New Roman" panose="02020603050405020304" pitchFamily="18" charset="0"/>
              </a:rPr>
              <a:t> </a:t>
            </a:r>
            <a:r>
              <a:rPr lang="el-GR" sz="1800" dirty="0" err="1">
                <a:effectLst/>
                <a:latin typeface="Calibri" panose="020F0502020204030204" pitchFamily="34" charset="0"/>
                <a:ea typeface="Calibri" panose="020F0502020204030204" pitchFamily="34" charset="0"/>
                <a:cs typeface="Times New Roman" panose="02020603050405020304" pitchFamily="18" charset="0"/>
              </a:rPr>
              <a:t>votta</a:t>
            </a:r>
            <a:r>
              <a:rPr lang="el-GR" sz="1800" dirty="0">
                <a:effectLst/>
                <a:latin typeface="Calibri" panose="020F0502020204030204" pitchFamily="34" charset="0"/>
                <a:ea typeface="Calibri" panose="020F0502020204030204" pitchFamily="34" charset="0"/>
                <a:cs typeface="Times New Roman" panose="02020603050405020304" pitchFamily="18" charset="0"/>
              </a:rPr>
              <a:t> "</a:t>
            </a:r>
            <a:r>
              <a:rPr lang="el-GR" sz="1800" dirty="0" err="1">
                <a:effectLst/>
                <a:latin typeface="Calibri" panose="020F0502020204030204" pitchFamily="34" charset="0"/>
                <a:ea typeface="Calibri" panose="020F0502020204030204" pitchFamily="34" charset="0"/>
                <a:cs typeface="Times New Roman" panose="02020603050405020304" pitchFamily="18" charset="0"/>
              </a:rPr>
              <a:t>καμπή,τρούλος</a:t>
            </a:r>
            <a:r>
              <a:rPr lang="el-GR" sz="1800" dirty="0">
                <a:effectLst/>
                <a:latin typeface="Calibri" panose="020F0502020204030204" pitchFamily="34" charset="0"/>
                <a:ea typeface="Calibri" panose="020F0502020204030204" pitchFamily="34" charset="0"/>
                <a:cs typeface="Times New Roman" panose="02020603050405020304" pitchFamily="18" charset="0"/>
              </a:rPr>
              <a:t>". </a:t>
            </a:r>
            <a:br>
              <a:rPr lang="el-GR" sz="1800" dirty="0">
                <a:effectLst/>
                <a:latin typeface="Calibri" panose="020F0502020204030204" pitchFamily="34" charset="0"/>
                <a:ea typeface="Calibri" panose="020F0502020204030204" pitchFamily="34" charset="0"/>
                <a:cs typeface="Times New Roman" panose="02020603050405020304" pitchFamily="18" charset="0"/>
              </a:rPr>
            </a:br>
            <a:r>
              <a:rPr lang="el-GR" sz="1800" dirty="0" err="1">
                <a:effectLst/>
                <a:latin typeface="Calibri" panose="020F0502020204030204" pitchFamily="34" charset="0"/>
                <a:ea typeface="Calibri" panose="020F0502020204030204" pitchFamily="34" charset="0"/>
                <a:cs typeface="Times New Roman" panose="02020603050405020304" pitchFamily="18" charset="0"/>
              </a:rPr>
              <a:t>Βουλκάνος</a:t>
            </a:r>
            <a:r>
              <a:rPr lang="el-GR" sz="1800" dirty="0">
                <a:effectLst/>
                <a:latin typeface="Calibri" panose="020F0502020204030204" pitchFamily="34" charset="0"/>
                <a:ea typeface="Calibri" panose="020F0502020204030204" pitchFamily="34" charset="0"/>
                <a:cs typeface="Times New Roman" panose="02020603050405020304" pitchFamily="18" charset="0"/>
              </a:rPr>
              <a:t>/</a:t>
            </a:r>
            <a:r>
              <a:rPr lang="el-GR" sz="1800" dirty="0" err="1">
                <a:effectLst/>
                <a:latin typeface="Calibri" panose="020F0502020204030204" pitchFamily="34" charset="0"/>
                <a:ea typeface="Calibri" panose="020F0502020204030204" pitchFamily="34" charset="0"/>
                <a:cs typeface="Times New Roman" panose="02020603050405020304" pitchFamily="18" charset="0"/>
              </a:rPr>
              <a:t>Βουρκάνος</a:t>
            </a:r>
            <a:r>
              <a:rPr lang="el-GR" sz="1800" dirty="0">
                <a:effectLst/>
                <a:latin typeface="Calibri" panose="020F0502020204030204" pitchFamily="34" charset="0"/>
                <a:ea typeface="Calibri" panose="020F0502020204030204" pitchFamily="34" charset="0"/>
                <a:cs typeface="Times New Roman" panose="02020603050405020304" pitchFamily="18" charset="0"/>
              </a:rPr>
              <a:t>, ο (</a:t>
            </a:r>
            <a:r>
              <a:rPr lang="el-GR" sz="1800" dirty="0" err="1">
                <a:effectLst/>
                <a:latin typeface="Calibri" panose="020F0502020204030204" pitchFamily="34" charset="0"/>
                <a:ea typeface="Calibri" panose="020F0502020204030204" pitchFamily="34" charset="0"/>
                <a:cs typeface="Times New Roman" panose="02020603050405020304" pitchFamily="18" charset="0"/>
              </a:rPr>
              <a:t>τοπων</a:t>
            </a:r>
            <a:r>
              <a:rPr lang="el-GR" sz="1800" dirty="0">
                <a:effectLst/>
                <a:latin typeface="Calibri" panose="020F0502020204030204" pitchFamily="34" charset="0"/>
                <a:ea typeface="Calibri" panose="020F0502020204030204" pitchFamily="34" charset="0"/>
                <a:cs typeface="Times New Roman" panose="02020603050405020304" pitchFamily="18" charset="0"/>
              </a:rPr>
              <a:t>. Θήρας), </a:t>
            </a:r>
            <a:r>
              <a:rPr lang="el-GR" sz="1800" dirty="0" err="1">
                <a:effectLst/>
                <a:latin typeface="Calibri" panose="020F0502020204030204" pitchFamily="34" charset="0"/>
                <a:ea typeface="Calibri" panose="020F0502020204030204" pitchFamily="34" charset="0"/>
                <a:cs typeface="Times New Roman" panose="02020603050405020304" pitchFamily="18" charset="0"/>
              </a:rPr>
              <a:t>Βολκάνος</a:t>
            </a:r>
            <a:r>
              <a:rPr lang="el-GR" sz="1800" dirty="0">
                <a:effectLst/>
                <a:latin typeface="Calibri" panose="020F0502020204030204" pitchFamily="34" charset="0"/>
                <a:ea typeface="Calibri" panose="020F0502020204030204" pitchFamily="34" charset="0"/>
                <a:cs typeface="Times New Roman" panose="02020603050405020304" pitchFamily="18" charset="0"/>
              </a:rPr>
              <a:t>, ο (ποταμός Κω) &lt; νεοελλ. </a:t>
            </a:r>
            <a:r>
              <a:rPr lang="el-GR" sz="1800" dirty="0" err="1">
                <a:effectLst/>
                <a:latin typeface="Calibri" panose="020F0502020204030204" pitchFamily="34" charset="0"/>
                <a:ea typeface="Calibri" panose="020F0502020204030204" pitchFamily="34" charset="0"/>
                <a:cs typeface="Times New Roman" panose="02020603050405020304" pitchFamily="18" charset="0"/>
              </a:rPr>
              <a:t>βουλκάνος</a:t>
            </a:r>
            <a:r>
              <a:rPr lang="el-GR" sz="1800" dirty="0">
                <a:effectLst/>
                <a:latin typeface="Calibri" panose="020F0502020204030204" pitchFamily="34" charset="0"/>
                <a:ea typeface="Calibri" panose="020F0502020204030204" pitchFamily="34" charset="0"/>
                <a:cs typeface="Times New Roman" panose="02020603050405020304" pitchFamily="18" charset="0"/>
              </a:rPr>
              <a:t>, </a:t>
            </a:r>
            <a:r>
              <a:rPr lang="el-GR" sz="1800" dirty="0" err="1">
                <a:effectLst/>
                <a:latin typeface="Calibri" panose="020F0502020204030204" pitchFamily="34" charset="0"/>
                <a:ea typeface="Calibri" panose="020F0502020204030204" pitchFamily="34" charset="0"/>
                <a:cs typeface="Times New Roman" panose="02020603050405020304" pitchFamily="18" charset="0"/>
              </a:rPr>
              <a:t>βουρκάνος</a:t>
            </a:r>
            <a:r>
              <a:rPr lang="el-GR" sz="1800" dirty="0">
                <a:effectLst/>
                <a:latin typeface="Calibri" panose="020F0502020204030204" pitchFamily="34" charset="0"/>
                <a:ea typeface="Calibri" panose="020F0502020204030204" pitchFamily="34" charset="0"/>
                <a:cs typeface="Times New Roman" panose="02020603050405020304" pitchFamily="18" charset="0"/>
              </a:rPr>
              <a:t>, </a:t>
            </a:r>
            <a:r>
              <a:rPr lang="el-GR" sz="1800" dirty="0" err="1">
                <a:effectLst/>
                <a:latin typeface="Calibri" panose="020F0502020204030204" pitchFamily="34" charset="0"/>
                <a:ea typeface="Calibri" panose="020F0502020204030204" pitchFamily="34" charset="0"/>
                <a:cs typeface="Times New Roman" panose="02020603050405020304" pitchFamily="18" charset="0"/>
              </a:rPr>
              <a:t>βολκάνος</a:t>
            </a:r>
            <a:r>
              <a:rPr lang="el-GR" sz="1800" dirty="0">
                <a:effectLst/>
                <a:latin typeface="Calibri" panose="020F0502020204030204" pitchFamily="34" charset="0"/>
                <a:ea typeface="Calibri" panose="020F0502020204030204" pitchFamily="34" charset="0"/>
                <a:cs typeface="Times New Roman" panose="02020603050405020304" pitchFamily="18" charset="0"/>
              </a:rPr>
              <a:t> "ηφαίστειο" &lt; ιταλ. </a:t>
            </a:r>
            <a:r>
              <a:rPr lang="el-GR" sz="1800" dirty="0" err="1">
                <a:effectLst/>
                <a:latin typeface="Calibri" panose="020F0502020204030204" pitchFamily="34" charset="0"/>
                <a:ea typeface="Calibri" panose="020F0502020204030204" pitchFamily="34" charset="0"/>
                <a:cs typeface="Times New Roman" panose="02020603050405020304" pitchFamily="18" charset="0"/>
              </a:rPr>
              <a:t>volcano</a:t>
            </a:r>
            <a:r>
              <a:rPr lang="el-GR" sz="1800" dirty="0">
                <a:effectLst/>
                <a:latin typeface="Calibri" panose="020F0502020204030204" pitchFamily="34" charset="0"/>
                <a:ea typeface="Calibri" panose="020F0502020204030204" pitchFamily="34" charset="0"/>
                <a:cs typeface="Times New Roman" panose="02020603050405020304" pitchFamily="18" charset="0"/>
              </a:rPr>
              <a:t>, </a:t>
            </a:r>
            <a:r>
              <a:rPr lang="el-GR" sz="1800" dirty="0" err="1">
                <a:effectLst/>
                <a:latin typeface="Calibri" panose="020F0502020204030204" pitchFamily="34" charset="0"/>
                <a:ea typeface="Calibri" panose="020F0502020204030204" pitchFamily="34" charset="0"/>
                <a:cs typeface="Times New Roman" panose="02020603050405020304" pitchFamily="18" charset="0"/>
              </a:rPr>
              <a:t>vulcano</a:t>
            </a:r>
            <a:r>
              <a:rPr lang="el-GR" sz="1800" dirty="0">
                <a:effectLst/>
                <a:latin typeface="Calibri" panose="020F0502020204030204" pitchFamily="34" charset="0"/>
                <a:ea typeface="Calibri" panose="020F0502020204030204" pitchFamily="34" charset="0"/>
                <a:cs typeface="Times New Roman" panose="02020603050405020304" pitchFamily="18" charset="0"/>
              </a:rPr>
              <a:t>. </a:t>
            </a:r>
            <a:br>
              <a:rPr lang="el-GR" sz="1800" dirty="0">
                <a:effectLst/>
                <a:latin typeface="Calibri" panose="020F0502020204030204" pitchFamily="34" charset="0"/>
                <a:ea typeface="Calibri" panose="020F0502020204030204" pitchFamily="34" charset="0"/>
                <a:cs typeface="Times New Roman" panose="02020603050405020304" pitchFamily="18" charset="0"/>
              </a:rPr>
            </a:br>
            <a:r>
              <a:rPr lang="el-GR" sz="1800" dirty="0" err="1">
                <a:effectLst/>
                <a:latin typeface="Calibri" panose="020F0502020204030204" pitchFamily="34" charset="0"/>
                <a:ea typeface="Calibri" panose="020F0502020204030204" pitchFamily="34" charset="0"/>
                <a:cs typeface="Times New Roman" panose="02020603050405020304" pitchFamily="18" charset="0"/>
              </a:rPr>
              <a:t>Δραγονέρα</a:t>
            </a:r>
            <a:r>
              <a:rPr lang="el-GR" sz="1800" dirty="0">
                <a:effectLst/>
                <a:latin typeface="Calibri" panose="020F0502020204030204" pitchFamily="34" charset="0"/>
                <a:ea typeface="Calibri" panose="020F0502020204030204" pitchFamily="34" charset="0"/>
                <a:cs typeface="Times New Roman" panose="02020603050405020304" pitchFamily="18" charset="0"/>
              </a:rPr>
              <a:t>, η (νησάκι των Εχινάδων μεταξύ Ιθάκης και Ακαρνανίας), </a:t>
            </a:r>
            <a:r>
              <a:rPr lang="el-GR" sz="1800" dirty="0" err="1">
                <a:effectLst/>
                <a:latin typeface="Calibri" panose="020F0502020204030204" pitchFamily="34" charset="0"/>
                <a:ea typeface="Calibri" panose="020F0502020204030204" pitchFamily="34" charset="0"/>
                <a:cs typeface="Times New Roman" panose="02020603050405020304" pitchFamily="18" charset="0"/>
              </a:rPr>
              <a:t>Δραγονέρες</a:t>
            </a:r>
            <a:r>
              <a:rPr lang="el-GR" sz="1800" dirty="0">
                <a:effectLst/>
                <a:latin typeface="Calibri" panose="020F0502020204030204" pitchFamily="34" charset="0"/>
                <a:ea typeface="Calibri" panose="020F0502020204030204" pitchFamily="34" charset="0"/>
                <a:cs typeface="Times New Roman" panose="02020603050405020304" pitchFamily="18" charset="0"/>
              </a:rPr>
              <a:t>, οι (δύο νησάκια στα Κύθηρα), </a:t>
            </a:r>
            <a:r>
              <a:rPr lang="el-GR" sz="1800" dirty="0" err="1">
                <a:effectLst/>
                <a:latin typeface="Calibri" panose="020F0502020204030204" pitchFamily="34" charset="0"/>
                <a:ea typeface="Calibri" panose="020F0502020204030204" pitchFamily="34" charset="0"/>
                <a:cs typeface="Times New Roman" panose="02020603050405020304" pitchFamily="18" charset="0"/>
              </a:rPr>
              <a:t>Δραγονάρα</a:t>
            </a:r>
            <a:r>
              <a:rPr lang="el-GR" sz="1800" dirty="0">
                <a:effectLst/>
                <a:latin typeface="Calibri" panose="020F0502020204030204" pitchFamily="34" charset="0"/>
                <a:ea typeface="Calibri" panose="020F0502020204030204" pitchFamily="34" charset="0"/>
                <a:cs typeface="Times New Roman" panose="02020603050405020304" pitchFamily="18" charset="0"/>
              </a:rPr>
              <a:t>, η (νησάκι του συμπλέγματος των </a:t>
            </a:r>
            <a:r>
              <a:rPr lang="el-GR" sz="1800" dirty="0" err="1">
                <a:effectLst/>
                <a:latin typeface="Calibri" panose="020F0502020204030204" pitchFamily="34" charset="0"/>
                <a:ea typeface="Calibri" panose="020F0502020204030204" pitchFamily="34" charset="0"/>
                <a:cs typeface="Times New Roman" panose="02020603050405020304" pitchFamily="18" charset="0"/>
              </a:rPr>
              <a:t>Διονυσιάδων</a:t>
            </a:r>
            <a:r>
              <a:rPr lang="el-GR" sz="1800" dirty="0">
                <a:effectLst/>
                <a:latin typeface="Calibri" panose="020F0502020204030204" pitchFamily="34" charset="0"/>
                <a:ea typeface="Calibri" panose="020F0502020204030204" pitchFamily="34" charset="0"/>
                <a:cs typeface="Times New Roman" panose="02020603050405020304" pitchFamily="18" charset="0"/>
              </a:rPr>
              <a:t> νήσων στον κόλπο της Σητείας Κρήτης) &lt; νεοελλ. "</a:t>
            </a:r>
            <a:r>
              <a:rPr lang="el-GR" sz="1800" dirty="0" err="1">
                <a:effectLst/>
                <a:latin typeface="Calibri" panose="020F0502020204030204" pitchFamily="34" charset="0"/>
                <a:ea typeface="Calibri" panose="020F0502020204030204" pitchFamily="34" charset="0"/>
                <a:cs typeface="Times New Roman" panose="02020603050405020304" pitchFamily="18" charset="0"/>
              </a:rPr>
              <a:t>δραγονέρα</a:t>
            </a:r>
            <a:r>
              <a:rPr lang="el-GR" sz="1800" dirty="0">
                <a:effectLst/>
                <a:latin typeface="Calibri" panose="020F0502020204030204" pitchFamily="34" charset="0"/>
                <a:ea typeface="Calibri" panose="020F0502020204030204" pitchFamily="34" charset="0"/>
                <a:cs typeface="Times New Roman" panose="02020603050405020304" pitchFamily="18" charset="0"/>
              </a:rPr>
              <a:t> "</a:t>
            </a:r>
            <a:r>
              <a:rPr lang="el-GR" sz="1800" dirty="0" err="1">
                <a:effectLst/>
                <a:latin typeface="Calibri" panose="020F0502020204030204" pitchFamily="34" charset="0"/>
                <a:ea typeface="Calibri" panose="020F0502020204030204" pitchFamily="34" charset="0"/>
                <a:cs typeface="Times New Roman" panose="02020603050405020304" pitchFamily="18" charset="0"/>
              </a:rPr>
              <a:t>φιδονήσι</a:t>
            </a:r>
            <a:r>
              <a:rPr lang="el-GR" sz="1800" dirty="0">
                <a:effectLst/>
                <a:latin typeface="Calibri" panose="020F0502020204030204" pitchFamily="34" charset="0"/>
                <a:ea typeface="Calibri" panose="020F0502020204030204" pitchFamily="34" charset="0"/>
                <a:cs typeface="Times New Roman" panose="02020603050405020304" pitchFamily="18" charset="0"/>
              </a:rPr>
              <a:t>” &lt; ιταλ. </a:t>
            </a:r>
            <a:r>
              <a:rPr lang="el-GR" sz="1800" dirty="0" err="1">
                <a:effectLst/>
                <a:latin typeface="Calibri" panose="020F0502020204030204" pitchFamily="34" charset="0"/>
                <a:ea typeface="Calibri" panose="020F0502020204030204" pitchFamily="34" charset="0"/>
                <a:cs typeface="Times New Roman" panose="02020603050405020304" pitchFamily="18" charset="0"/>
              </a:rPr>
              <a:t>dragone</a:t>
            </a:r>
            <a:r>
              <a:rPr lang="el-GR" sz="1800" dirty="0">
                <a:effectLst/>
                <a:latin typeface="Calibri" panose="020F0502020204030204" pitchFamily="34" charset="0"/>
                <a:ea typeface="Calibri" panose="020F0502020204030204" pitchFamily="34" charset="0"/>
                <a:cs typeface="Times New Roman" panose="02020603050405020304" pitchFamily="18" charset="0"/>
              </a:rPr>
              <a:t> + -</a:t>
            </a:r>
            <a:r>
              <a:rPr lang="el-GR" sz="1800" dirty="0" err="1">
                <a:effectLst/>
                <a:latin typeface="Calibri" panose="020F0502020204030204" pitchFamily="34" charset="0"/>
                <a:ea typeface="Calibri" panose="020F0502020204030204" pitchFamily="34" charset="0"/>
                <a:cs typeface="Times New Roman" panose="02020603050405020304" pitchFamily="18" charset="0"/>
              </a:rPr>
              <a:t>arius</a:t>
            </a:r>
            <a:r>
              <a:rPr lang="el-GR" sz="1800" dirty="0">
                <a:effectLst/>
                <a:latin typeface="Calibri" panose="020F0502020204030204" pitchFamily="34" charset="0"/>
                <a:ea typeface="Calibri" panose="020F0502020204030204" pitchFamily="34" charset="0"/>
                <a:cs typeface="Times New Roman" panose="02020603050405020304" pitchFamily="18" charset="0"/>
              </a:rPr>
              <a:t>. </a:t>
            </a:r>
            <a:br>
              <a:rPr lang="el-GR" sz="1800" dirty="0">
                <a:effectLst/>
                <a:latin typeface="Calibri" panose="020F0502020204030204" pitchFamily="34" charset="0"/>
                <a:ea typeface="Calibri" panose="020F0502020204030204" pitchFamily="34" charset="0"/>
                <a:cs typeface="Times New Roman" panose="02020603050405020304" pitchFamily="18" charset="0"/>
              </a:rPr>
            </a:br>
            <a:endParaRPr lang="el-GR" dirty="0"/>
          </a:p>
        </p:txBody>
      </p:sp>
    </p:spTree>
    <p:extLst>
      <p:ext uri="{BB962C8B-B14F-4D97-AF65-F5344CB8AC3E}">
        <p14:creationId xmlns:p14="http://schemas.microsoft.com/office/powerpoint/2010/main" val="86274324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736DC9A-011E-0853-E93F-5776E8B57824}"/>
            </a:ext>
          </a:extLst>
        </p:cNvPr>
        <p:cNvGrpSpPr/>
        <p:nvPr/>
      </p:nvGrpSpPr>
      <p:grpSpPr>
        <a:xfrm>
          <a:off x="0" y="0"/>
          <a:ext cx="0" cy="0"/>
          <a:chOff x="0" y="0"/>
          <a:chExt cx="0" cy="0"/>
        </a:xfrm>
      </p:grpSpPr>
      <p:sp>
        <p:nvSpPr>
          <p:cNvPr id="2" name="Τίτλος 1">
            <a:extLst>
              <a:ext uri="{FF2B5EF4-FFF2-40B4-BE49-F238E27FC236}">
                <a16:creationId xmlns:a16="http://schemas.microsoft.com/office/drawing/2014/main" id="{13B23B2A-46DF-A91B-2520-5C02D93E8BDA}"/>
              </a:ext>
            </a:extLst>
          </p:cNvPr>
          <p:cNvSpPr>
            <a:spLocks noGrp="1"/>
          </p:cNvSpPr>
          <p:nvPr>
            <p:ph type="title"/>
          </p:nvPr>
        </p:nvSpPr>
        <p:spPr/>
        <p:txBody>
          <a:bodyPr/>
          <a:lstStyle/>
          <a:p>
            <a:endParaRPr lang="el-GR"/>
          </a:p>
        </p:txBody>
      </p:sp>
      <p:sp>
        <p:nvSpPr>
          <p:cNvPr id="3" name="Θέση περιεχομένου 2">
            <a:extLst>
              <a:ext uri="{FF2B5EF4-FFF2-40B4-BE49-F238E27FC236}">
                <a16:creationId xmlns:a16="http://schemas.microsoft.com/office/drawing/2014/main" id="{BF5DFDEE-61B6-0CCF-FF91-F5E6CDEFBDB8}"/>
              </a:ext>
            </a:extLst>
          </p:cNvPr>
          <p:cNvSpPr>
            <a:spLocks noGrp="1"/>
          </p:cNvSpPr>
          <p:nvPr>
            <p:ph idx="1"/>
          </p:nvPr>
        </p:nvSpPr>
        <p:spPr/>
        <p:txBody>
          <a:bodyPr>
            <a:normAutofit/>
          </a:bodyPr>
          <a:lstStyle/>
          <a:p>
            <a:r>
              <a:rPr lang="el-GR" sz="2000" kern="100" dirty="0">
                <a:effectLst/>
                <a:latin typeface="Calibri" panose="020F0502020204030204" pitchFamily="34" charset="0"/>
                <a:ea typeface="Calibri" panose="020F0502020204030204" pitchFamily="34" charset="0"/>
                <a:cs typeface="Times New Roman" panose="02020603050405020304" pitchFamily="18" charset="0"/>
              </a:rPr>
              <a:t>Ακολουθούν μερικά παραδείγματα: </a:t>
            </a:r>
            <a:br>
              <a:rPr lang="sq-AL" sz="2000" kern="100" dirty="0">
                <a:effectLst/>
                <a:latin typeface="Calibri" panose="020F0502020204030204" pitchFamily="34" charset="0"/>
                <a:ea typeface="Calibri" panose="020F0502020204030204" pitchFamily="34" charset="0"/>
                <a:cs typeface="Times New Roman" panose="02020603050405020304" pitchFamily="18" charset="0"/>
              </a:rPr>
            </a:br>
            <a:r>
              <a:rPr lang="el-GR" sz="2000" kern="100" dirty="0" err="1">
                <a:effectLst/>
                <a:latin typeface="Calibri" panose="020F0502020204030204" pitchFamily="34" charset="0"/>
                <a:ea typeface="Calibri" panose="020F0502020204030204" pitchFamily="34" charset="0"/>
                <a:cs typeface="Times New Roman" panose="02020603050405020304" pitchFamily="18" charset="0"/>
              </a:rPr>
              <a:t>Γκολέμι</a:t>
            </a:r>
            <a:r>
              <a:rPr lang="el-GR" sz="2000" kern="100" dirty="0">
                <a:effectLst/>
                <a:latin typeface="Calibri" panose="020F0502020204030204" pitchFamily="34" charset="0"/>
                <a:ea typeface="Calibri" panose="020F0502020204030204" pitchFamily="34" charset="0"/>
                <a:cs typeface="Times New Roman" panose="02020603050405020304" pitchFamily="18" charset="0"/>
              </a:rPr>
              <a:t>, το (ονομασία χωριών και θέσεων στην Αχαΐα,  Τριφυλία, Αιτωλία, Ήπειρο κλπ.) &lt; αλβ. επών. </a:t>
            </a:r>
            <a:r>
              <a:rPr lang="el-GR" sz="2000" kern="100" dirty="0" err="1">
                <a:effectLst/>
                <a:latin typeface="Calibri" panose="020F0502020204030204" pitchFamily="34" charset="0"/>
                <a:ea typeface="Calibri" panose="020F0502020204030204" pitchFamily="34" charset="0"/>
                <a:cs typeface="Times New Roman" panose="02020603050405020304" pitchFamily="18" charset="0"/>
              </a:rPr>
              <a:t>Golemi</a:t>
            </a:r>
            <a:r>
              <a:rPr lang="el-GR" sz="2000" kern="100" dirty="0">
                <a:effectLst/>
                <a:latin typeface="Calibri" panose="020F0502020204030204" pitchFamily="34" charset="0"/>
                <a:ea typeface="Calibri" panose="020F0502020204030204" pitchFamily="34" charset="0"/>
                <a:cs typeface="Times New Roman" panose="02020603050405020304" pitchFamily="18" charset="0"/>
              </a:rPr>
              <a:t>, </a:t>
            </a:r>
            <a:r>
              <a:rPr lang="el-GR" sz="2000" kern="100" dirty="0" err="1">
                <a:effectLst/>
                <a:latin typeface="Calibri" panose="020F0502020204030204" pitchFamily="34" charset="0"/>
                <a:ea typeface="Calibri" panose="020F0502020204030204" pitchFamily="34" charset="0"/>
                <a:cs typeface="Times New Roman" panose="02020603050405020304" pitchFamily="18" charset="0"/>
              </a:rPr>
              <a:t>Goljamo</a:t>
            </a:r>
            <a:r>
              <a:rPr lang="el-GR" sz="2000" kern="100" dirty="0">
                <a:effectLst/>
                <a:latin typeface="Calibri" panose="020F0502020204030204" pitchFamily="34" charset="0"/>
                <a:ea typeface="Calibri" panose="020F0502020204030204" pitchFamily="34" charset="0"/>
                <a:cs typeface="Times New Roman" panose="02020603050405020304" pitchFamily="18" charset="0"/>
              </a:rPr>
              <a:t>, </a:t>
            </a:r>
            <a:r>
              <a:rPr lang="el-GR" sz="2000" kern="100" dirty="0" err="1">
                <a:effectLst/>
                <a:latin typeface="Calibri" panose="020F0502020204030204" pitchFamily="34" charset="0"/>
                <a:ea typeface="Calibri" panose="020F0502020204030204" pitchFamily="34" charset="0"/>
                <a:cs typeface="Times New Roman" panose="02020603050405020304" pitchFamily="18" charset="0"/>
              </a:rPr>
              <a:t>Guljami</a:t>
            </a:r>
            <a:r>
              <a:rPr lang="el-GR" sz="2000" kern="100" dirty="0">
                <a:effectLst/>
                <a:latin typeface="Calibri" panose="020F0502020204030204" pitchFamily="34" charset="0"/>
                <a:ea typeface="Calibri" panose="020F0502020204030204" pitchFamily="34" charset="0"/>
                <a:cs typeface="Times New Roman" panose="02020603050405020304" pitchFamily="18" charset="0"/>
              </a:rPr>
              <a:t> (που απαντά ως </a:t>
            </a:r>
            <a:r>
              <a:rPr lang="el-GR" sz="2000" kern="100" dirty="0" err="1">
                <a:effectLst/>
                <a:latin typeface="Calibri" panose="020F0502020204030204" pitchFamily="34" charset="0"/>
                <a:ea typeface="Calibri" panose="020F0502020204030204" pitchFamily="34" charset="0"/>
                <a:cs typeface="Times New Roman" panose="02020603050405020304" pitchFamily="18" charset="0"/>
              </a:rPr>
              <a:t>τοπων</a:t>
            </a:r>
            <a:r>
              <a:rPr lang="el-GR" sz="2000" kern="100" dirty="0">
                <a:effectLst/>
                <a:latin typeface="Calibri" panose="020F0502020204030204" pitchFamily="34" charset="0"/>
                <a:ea typeface="Calibri" panose="020F0502020204030204" pitchFamily="34" charset="0"/>
                <a:cs typeface="Times New Roman" panose="02020603050405020304" pitchFamily="18" charset="0"/>
              </a:rPr>
              <a:t>. και σε πολλές περιοχές της Αλβανίας) &lt; </a:t>
            </a:r>
            <a:r>
              <a:rPr lang="el-GR" sz="2000" kern="100" dirty="0" err="1">
                <a:effectLst/>
                <a:latin typeface="Calibri" panose="020F0502020204030204" pitchFamily="34" charset="0"/>
                <a:ea typeface="Calibri" panose="020F0502020204030204" pitchFamily="34" charset="0"/>
                <a:cs typeface="Times New Roman" panose="02020603050405020304" pitchFamily="18" charset="0"/>
              </a:rPr>
              <a:t>πσλ</a:t>
            </a:r>
            <a:r>
              <a:rPr lang="el-GR" sz="2000" kern="100" dirty="0">
                <a:effectLst/>
                <a:latin typeface="Calibri" panose="020F0502020204030204" pitchFamily="34" charset="0"/>
                <a:ea typeface="Calibri" panose="020F0502020204030204" pitchFamily="34" charset="0"/>
                <a:cs typeface="Times New Roman" panose="02020603050405020304" pitchFamily="18" charset="0"/>
              </a:rPr>
              <a:t>. </a:t>
            </a:r>
            <a:r>
              <a:rPr lang="el-GR" sz="2000" kern="100" dirty="0" err="1">
                <a:effectLst/>
                <a:latin typeface="Calibri" panose="020F0502020204030204" pitchFamily="34" charset="0"/>
                <a:ea typeface="Calibri" panose="020F0502020204030204" pitchFamily="34" charset="0"/>
                <a:cs typeface="Times New Roman" panose="02020603050405020304" pitchFamily="18" charset="0"/>
              </a:rPr>
              <a:t>golemb</a:t>
            </a:r>
            <a:r>
              <a:rPr lang="el-GR" sz="2000" kern="100" dirty="0">
                <a:effectLst/>
                <a:latin typeface="Calibri" panose="020F0502020204030204" pitchFamily="34" charset="0"/>
                <a:ea typeface="Calibri" panose="020F0502020204030204" pitchFamily="34" charset="0"/>
                <a:cs typeface="Times New Roman" panose="02020603050405020304" pitchFamily="18" charset="0"/>
              </a:rPr>
              <a:t> "μεγάλος". </a:t>
            </a:r>
            <a:br>
              <a:rPr lang="sq-AL" sz="2000" kern="100" dirty="0">
                <a:effectLst/>
                <a:latin typeface="Calibri" panose="020F0502020204030204" pitchFamily="34" charset="0"/>
                <a:ea typeface="Calibri" panose="020F0502020204030204" pitchFamily="34" charset="0"/>
                <a:cs typeface="Times New Roman" panose="02020603050405020304" pitchFamily="18" charset="0"/>
              </a:rPr>
            </a:br>
            <a:r>
              <a:rPr lang="el-GR" sz="2000" kern="100" dirty="0" err="1">
                <a:effectLst/>
                <a:latin typeface="Calibri" panose="020F0502020204030204" pitchFamily="34" charset="0"/>
                <a:ea typeface="Calibri" panose="020F0502020204030204" pitchFamily="34" charset="0"/>
                <a:cs typeface="Times New Roman" panose="02020603050405020304" pitchFamily="18" charset="0"/>
              </a:rPr>
              <a:t>Βαριπόμπη</a:t>
            </a:r>
            <a:r>
              <a:rPr lang="el-GR" sz="2000" kern="100" dirty="0">
                <a:effectLst/>
                <a:latin typeface="Calibri" panose="020F0502020204030204" pitchFamily="34" charset="0"/>
                <a:ea typeface="Calibri" panose="020F0502020204030204" pitchFamily="34" charset="0"/>
                <a:cs typeface="Times New Roman" panose="02020603050405020304" pitchFamily="18" charset="0"/>
              </a:rPr>
              <a:t>, η (χωριό στην Αττική, Τριφυλία κλπ.) &lt; αλβ. επών. </a:t>
            </a:r>
            <a:r>
              <a:rPr lang="el-GR" sz="2000" kern="100" dirty="0" err="1">
                <a:effectLst/>
                <a:latin typeface="Calibri" panose="020F0502020204030204" pitchFamily="34" charset="0"/>
                <a:ea typeface="Calibri" panose="020F0502020204030204" pitchFamily="34" charset="0"/>
                <a:cs typeface="Times New Roman" panose="02020603050405020304" pitchFamily="18" charset="0"/>
              </a:rPr>
              <a:t>Varibobi</a:t>
            </a:r>
            <a:r>
              <a:rPr lang="el-GR" sz="2000" kern="100" dirty="0">
                <a:effectLst/>
                <a:latin typeface="Calibri" panose="020F0502020204030204" pitchFamily="34" charset="0"/>
                <a:ea typeface="Calibri" panose="020F0502020204030204" pitchFamily="34" charset="0"/>
                <a:cs typeface="Times New Roman" panose="02020603050405020304" pitchFamily="18" charset="0"/>
              </a:rPr>
              <a:t> (που εμφανίζεται και ως </a:t>
            </a:r>
            <a:r>
              <a:rPr lang="el-GR" sz="2000" kern="100" dirty="0" err="1">
                <a:effectLst/>
                <a:latin typeface="Calibri" panose="020F0502020204030204" pitchFamily="34" charset="0"/>
                <a:ea typeface="Calibri" panose="020F0502020204030204" pitchFamily="34" charset="0"/>
                <a:cs typeface="Times New Roman" panose="02020603050405020304" pitchFamily="18" charset="0"/>
              </a:rPr>
              <a:t>τοπων</a:t>
            </a:r>
            <a:r>
              <a:rPr lang="el-GR" sz="2000" kern="100" dirty="0">
                <a:effectLst/>
                <a:latin typeface="Calibri" panose="020F0502020204030204" pitchFamily="34" charset="0"/>
                <a:ea typeface="Calibri" panose="020F0502020204030204" pitchFamily="34" charset="0"/>
                <a:cs typeface="Times New Roman" panose="02020603050405020304" pitchFamily="18" charset="0"/>
              </a:rPr>
              <a:t>. στην Αλβανία) &lt; σλαβ. σύνθετο του πολύ παραγωγικού σχήματος προστακτική + ουσιαστικό: </a:t>
            </a:r>
            <a:r>
              <a:rPr lang="el-GR" sz="2000" kern="100" dirty="0" err="1">
                <a:effectLst/>
                <a:latin typeface="Calibri" panose="020F0502020204030204" pitchFamily="34" charset="0"/>
                <a:ea typeface="Calibri" panose="020F0502020204030204" pitchFamily="34" charset="0"/>
                <a:cs typeface="Times New Roman" panose="02020603050405020304" pitchFamily="18" charset="0"/>
              </a:rPr>
              <a:t>varí</a:t>
            </a:r>
            <a:r>
              <a:rPr lang="el-GR" sz="2000" kern="100" dirty="0">
                <a:effectLst/>
                <a:latin typeface="Calibri" panose="020F0502020204030204" pitchFamily="34" charset="0"/>
                <a:ea typeface="Calibri" panose="020F0502020204030204" pitchFamily="34" charset="0"/>
                <a:cs typeface="Times New Roman" panose="02020603050405020304" pitchFamily="18" charset="0"/>
              </a:rPr>
              <a:t> "βράσε" + </a:t>
            </a:r>
            <a:r>
              <a:rPr lang="el-GR" sz="2000" kern="100" dirty="0" err="1">
                <a:effectLst/>
                <a:latin typeface="Calibri" panose="020F0502020204030204" pitchFamily="34" charset="0"/>
                <a:ea typeface="Calibri" panose="020F0502020204030204" pitchFamily="34" charset="0"/>
                <a:cs typeface="Times New Roman" panose="02020603050405020304" pitchFamily="18" charset="0"/>
              </a:rPr>
              <a:t>bob</a:t>
            </a:r>
            <a:r>
              <a:rPr lang="el-GR" sz="2000" kern="100" dirty="0">
                <a:effectLst/>
                <a:latin typeface="Calibri" panose="020F0502020204030204" pitchFamily="34" charset="0"/>
                <a:ea typeface="Calibri" panose="020F0502020204030204" pitchFamily="34" charset="0"/>
                <a:cs typeface="Times New Roman" panose="02020603050405020304" pitchFamily="18" charset="0"/>
              </a:rPr>
              <a:t> "φασούλι”, πβ. βουλγ. </a:t>
            </a:r>
            <a:r>
              <a:rPr lang="el-GR" sz="2000" kern="100" dirty="0" err="1">
                <a:effectLst/>
                <a:latin typeface="Calibri" panose="020F0502020204030204" pitchFamily="34" charset="0"/>
                <a:ea typeface="Calibri" panose="020F0502020204030204" pitchFamily="34" charset="0"/>
                <a:cs typeface="Times New Roman" panose="02020603050405020304" pitchFamily="18" charset="0"/>
              </a:rPr>
              <a:t>zagorí</a:t>
            </a:r>
            <a:r>
              <a:rPr lang="el-GR" sz="2000" kern="100" dirty="0">
                <a:effectLst/>
                <a:latin typeface="Calibri" panose="020F0502020204030204" pitchFamily="34" charset="0"/>
                <a:ea typeface="Calibri" panose="020F0502020204030204" pitchFamily="34" charset="0"/>
                <a:cs typeface="Times New Roman" panose="02020603050405020304" pitchFamily="18" charset="0"/>
              </a:rPr>
              <a:t> </a:t>
            </a:r>
            <a:r>
              <a:rPr lang="el-GR" sz="2000" kern="100" dirty="0" err="1">
                <a:effectLst/>
                <a:latin typeface="Calibri" panose="020F0502020204030204" pitchFamily="34" charset="0"/>
                <a:ea typeface="Calibri" panose="020F0502020204030204" pitchFamily="34" charset="0"/>
                <a:cs typeface="Times New Roman" panose="02020603050405020304" pitchFamily="18" charset="0"/>
              </a:rPr>
              <a:t>téndzera</a:t>
            </a:r>
            <a:r>
              <a:rPr lang="el-GR" sz="2000" kern="100" dirty="0">
                <a:effectLst/>
                <a:latin typeface="Calibri" panose="020F0502020204030204" pitchFamily="34" charset="0"/>
                <a:ea typeface="Calibri" panose="020F0502020204030204" pitchFamily="34" charset="0"/>
                <a:cs typeface="Times New Roman" panose="02020603050405020304" pitchFamily="18" charset="0"/>
              </a:rPr>
              <a:t> "βράσε τέντζερη", νεοελλ. "βράσε </a:t>
            </a:r>
            <a:r>
              <a:rPr lang="el-GR" sz="2000" kern="100" dirty="0" err="1">
                <a:effectLst/>
                <a:latin typeface="Calibri" panose="020F0502020204030204" pitchFamily="34" charset="0"/>
                <a:ea typeface="Calibri" panose="020F0502020204030204" pitchFamily="34" charset="0"/>
                <a:cs typeface="Times New Roman" panose="02020603050405020304" pitchFamily="18" charset="0"/>
              </a:rPr>
              <a:t>ρίζι</a:t>
            </a:r>
            <a:r>
              <a:rPr lang="el-GR" sz="2000" kern="100" dirty="0">
                <a:effectLst/>
                <a:latin typeface="Calibri" panose="020F0502020204030204" pitchFamily="34" charset="0"/>
                <a:ea typeface="Calibri" panose="020F0502020204030204" pitchFamily="34" charset="0"/>
                <a:cs typeface="Times New Roman" panose="02020603050405020304" pitchFamily="18" charset="0"/>
              </a:rPr>
              <a:t>” κλπ. </a:t>
            </a:r>
            <a:br>
              <a:rPr lang="sq-AL" sz="2000" kern="100" dirty="0">
                <a:effectLst/>
                <a:latin typeface="Calibri" panose="020F0502020204030204" pitchFamily="34" charset="0"/>
                <a:ea typeface="Calibri" panose="020F0502020204030204" pitchFamily="34" charset="0"/>
                <a:cs typeface="Times New Roman" panose="02020603050405020304" pitchFamily="18" charset="0"/>
              </a:rPr>
            </a:br>
            <a:r>
              <a:rPr lang="el-GR" sz="2000" kern="100" dirty="0" err="1">
                <a:effectLst/>
                <a:latin typeface="Calibri" panose="020F0502020204030204" pitchFamily="34" charset="0"/>
                <a:ea typeface="Calibri" panose="020F0502020204030204" pitchFamily="34" charset="0"/>
                <a:cs typeface="Times New Roman" panose="02020603050405020304" pitchFamily="18" charset="0"/>
              </a:rPr>
              <a:t>Βρανέζι</a:t>
            </a:r>
            <a:r>
              <a:rPr lang="el-GR" sz="2000" kern="100" dirty="0">
                <a:effectLst/>
                <a:latin typeface="Calibri" panose="020F0502020204030204" pitchFamily="34" charset="0"/>
                <a:ea typeface="Calibri" panose="020F0502020204030204" pitchFamily="34" charset="0"/>
                <a:cs typeface="Times New Roman" panose="02020603050405020304" pitchFamily="18" charset="0"/>
              </a:rPr>
              <a:t>, το (χωριό Λιβαδιάς) &lt; αλβ. επών. </a:t>
            </a:r>
            <a:r>
              <a:rPr lang="el-GR" sz="2000" kern="100" dirty="0" err="1">
                <a:effectLst/>
                <a:latin typeface="Calibri" panose="020F0502020204030204" pitchFamily="34" charset="0"/>
                <a:ea typeface="Calibri" panose="020F0502020204030204" pitchFamily="34" charset="0"/>
                <a:cs typeface="Times New Roman" panose="02020603050405020304" pitchFamily="18" charset="0"/>
              </a:rPr>
              <a:t>Vrana</a:t>
            </a:r>
            <a:r>
              <a:rPr lang="el-GR" sz="2000" kern="100" dirty="0">
                <a:effectLst/>
                <a:latin typeface="Calibri" panose="020F0502020204030204" pitchFamily="34" charset="0"/>
                <a:ea typeface="Calibri" panose="020F0502020204030204" pitchFamily="34" charset="0"/>
                <a:cs typeface="Times New Roman" panose="02020603050405020304" pitchFamily="18" charset="0"/>
              </a:rPr>
              <a:t> (που πιθανότατα συνδέεται άμεσα με το βυζαντινό επώνυμο Βρανάς &lt; σλαβ. </a:t>
            </a:r>
            <a:r>
              <a:rPr lang="el-GR" sz="2000" kern="100" dirty="0" err="1">
                <a:effectLst/>
                <a:latin typeface="Calibri" panose="020F0502020204030204" pitchFamily="34" charset="0"/>
                <a:ea typeface="Calibri" panose="020F0502020204030204" pitchFamily="34" charset="0"/>
                <a:cs typeface="Times New Roman" panose="02020603050405020304" pitchFamily="18" charset="0"/>
              </a:rPr>
              <a:t>vrana</a:t>
            </a:r>
            <a:r>
              <a:rPr lang="el-GR" sz="2000" kern="100" dirty="0">
                <a:effectLst/>
                <a:latin typeface="Calibri" panose="020F0502020204030204" pitchFamily="34" charset="0"/>
                <a:ea typeface="Calibri" panose="020F0502020204030204" pitchFamily="34" charset="0"/>
                <a:cs typeface="Times New Roman" panose="02020603050405020304" pitchFamily="18" charset="0"/>
              </a:rPr>
              <a:t> "κάργα, κουρούνα") + επίθ. -</a:t>
            </a:r>
            <a:r>
              <a:rPr lang="el-GR" sz="2000" kern="100" dirty="0" err="1">
                <a:effectLst/>
                <a:latin typeface="Calibri" panose="020F0502020204030204" pitchFamily="34" charset="0"/>
                <a:ea typeface="Calibri" panose="020F0502020204030204" pitchFamily="34" charset="0"/>
                <a:cs typeface="Times New Roman" panose="02020603050405020304" pitchFamily="18" charset="0"/>
              </a:rPr>
              <a:t>zë</a:t>
            </a:r>
            <a:r>
              <a:rPr lang="el-GR" sz="2000" kern="100" dirty="0">
                <a:effectLst/>
                <a:latin typeface="Calibri" panose="020F0502020204030204" pitchFamily="34" charset="0"/>
                <a:ea typeface="Calibri" panose="020F0502020204030204" pitchFamily="34" charset="0"/>
                <a:cs typeface="Times New Roman" panose="02020603050405020304" pitchFamily="18" charset="0"/>
              </a:rPr>
              <a:t>. </a:t>
            </a:r>
            <a:br>
              <a:rPr lang="sq-AL" sz="2000" kern="100" dirty="0">
                <a:effectLst/>
                <a:latin typeface="Calibri" panose="020F0502020204030204" pitchFamily="34" charset="0"/>
                <a:ea typeface="Calibri" panose="020F0502020204030204" pitchFamily="34" charset="0"/>
                <a:cs typeface="Times New Roman" panose="02020603050405020304" pitchFamily="18" charset="0"/>
              </a:rPr>
            </a:br>
            <a:r>
              <a:rPr lang="el-GR" sz="2000" kern="100" dirty="0">
                <a:effectLst/>
                <a:latin typeface="Calibri" panose="020F0502020204030204" pitchFamily="34" charset="0"/>
                <a:ea typeface="Calibri" panose="020F0502020204030204" pitchFamily="34" charset="0"/>
                <a:cs typeface="Times New Roman" panose="02020603050405020304" pitchFamily="18" charset="0"/>
              </a:rPr>
              <a:t>Ψάρι, το (χωριό της Αχαΐας) &lt; αλβ. επών. </a:t>
            </a:r>
            <a:r>
              <a:rPr lang="el-GR" sz="2000" kern="100" dirty="0" err="1">
                <a:effectLst/>
                <a:latin typeface="Calibri" panose="020F0502020204030204" pitchFamily="34" charset="0"/>
                <a:ea typeface="Calibri" panose="020F0502020204030204" pitchFamily="34" charset="0"/>
                <a:cs typeface="Times New Roman" panose="02020603050405020304" pitchFamily="18" charset="0"/>
              </a:rPr>
              <a:t>Psari</a:t>
            </a:r>
            <a:r>
              <a:rPr lang="el-GR" sz="2000" kern="100" dirty="0">
                <a:effectLst/>
                <a:latin typeface="Calibri" panose="020F0502020204030204" pitchFamily="34" charset="0"/>
                <a:ea typeface="Calibri" panose="020F0502020204030204" pitchFamily="34" charset="0"/>
                <a:cs typeface="Times New Roman" panose="02020603050405020304" pitchFamily="18" charset="0"/>
              </a:rPr>
              <a:t> (που απαντά ως </a:t>
            </a:r>
            <a:r>
              <a:rPr lang="el-GR" sz="2000" kern="100" dirty="0" err="1">
                <a:effectLst/>
                <a:latin typeface="Calibri" panose="020F0502020204030204" pitchFamily="34" charset="0"/>
                <a:ea typeface="Calibri" panose="020F0502020204030204" pitchFamily="34" charset="0"/>
                <a:cs typeface="Times New Roman" panose="02020603050405020304" pitchFamily="18" charset="0"/>
              </a:rPr>
              <a:t>τοπων</a:t>
            </a:r>
            <a:r>
              <a:rPr lang="el-GR" sz="2000" kern="100" dirty="0">
                <a:effectLst/>
                <a:latin typeface="Calibri" panose="020F0502020204030204" pitchFamily="34" charset="0"/>
                <a:ea typeface="Calibri" panose="020F0502020204030204" pitchFamily="34" charset="0"/>
                <a:cs typeface="Times New Roman" panose="02020603050405020304" pitchFamily="18" charset="0"/>
              </a:rPr>
              <a:t>. περισσότερες φορές στην Αλβανία) - </a:t>
            </a:r>
            <a:r>
              <a:rPr lang="el-GR" sz="2000" kern="100" dirty="0" err="1">
                <a:effectLst/>
                <a:latin typeface="Calibri" panose="020F0502020204030204" pitchFamily="34" charset="0"/>
                <a:ea typeface="Calibri" panose="020F0502020204030204" pitchFamily="34" charset="0"/>
                <a:cs typeface="Times New Roman" panose="02020603050405020304" pitchFamily="18" charset="0"/>
              </a:rPr>
              <a:t>παλαιοσλαβικό</a:t>
            </a:r>
            <a:r>
              <a:rPr lang="el-GR" sz="2000" kern="100" dirty="0">
                <a:effectLst/>
                <a:latin typeface="Calibri" panose="020F0502020204030204" pitchFamily="34" charset="0"/>
                <a:ea typeface="Calibri" panose="020F0502020204030204" pitchFamily="34" charset="0"/>
                <a:cs typeface="Times New Roman" panose="02020603050405020304" pitchFamily="18" charset="0"/>
              </a:rPr>
              <a:t> </a:t>
            </a:r>
            <a:r>
              <a:rPr lang="el-GR" sz="2000" kern="100" dirty="0" err="1">
                <a:effectLst/>
                <a:latin typeface="Calibri" panose="020F0502020204030204" pitchFamily="34" charset="0"/>
                <a:ea typeface="Calibri" panose="020F0502020204030204" pitchFamily="34" charset="0"/>
                <a:cs typeface="Times New Roman" panose="02020603050405020304" pitchFamily="18" charset="0"/>
              </a:rPr>
              <a:t>pbsarb</a:t>
            </a:r>
            <a:r>
              <a:rPr lang="el-GR" sz="2000" kern="100" dirty="0">
                <a:effectLst/>
                <a:latin typeface="Calibri" panose="020F0502020204030204" pitchFamily="34" charset="0"/>
                <a:ea typeface="Calibri" panose="020F0502020204030204" pitchFamily="34" charset="0"/>
                <a:cs typeface="Times New Roman" panose="02020603050405020304" pitchFamily="18" charset="0"/>
              </a:rPr>
              <a:t> "</a:t>
            </a:r>
            <a:r>
              <a:rPr lang="el-GR" sz="2000" kern="100" dirty="0" err="1">
                <a:effectLst/>
                <a:latin typeface="Calibri" panose="020F0502020204030204" pitchFamily="34" charset="0"/>
                <a:ea typeface="Calibri" panose="020F0502020204030204" pitchFamily="34" charset="0"/>
                <a:cs typeface="Times New Roman" panose="02020603050405020304" pitchFamily="18" charset="0"/>
              </a:rPr>
              <a:t>canum</a:t>
            </a:r>
            <a:r>
              <a:rPr lang="el-GR" sz="2000" kern="100" dirty="0">
                <a:effectLst/>
                <a:latin typeface="Calibri" panose="020F0502020204030204" pitchFamily="34" charset="0"/>
                <a:ea typeface="Calibri" panose="020F0502020204030204" pitchFamily="34" charset="0"/>
                <a:cs typeface="Times New Roman" panose="02020603050405020304" pitchFamily="18" charset="0"/>
              </a:rPr>
              <a:t> </a:t>
            </a:r>
            <a:r>
              <a:rPr lang="el-GR" sz="2000" kern="100" dirty="0" err="1">
                <a:effectLst/>
                <a:latin typeface="Calibri" panose="020F0502020204030204" pitchFamily="34" charset="0"/>
                <a:ea typeface="Calibri" panose="020F0502020204030204" pitchFamily="34" charset="0"/>
                <a:cs typeface="Times New Roman" panose="02020603050405020304" pitchFamily="18" charset="0"/>
              </a:rPr>
              <a:t>curator</a:t>
            </a:r>
            <a:r>
              <a:rPr lang="el-GR" sz="2000" kern="100" dirty="0">
                <a:effectLst/>
                <a:latin typeface="Calibri" panose="020F0502020204030204" pitchFamily="34" charset="0"/>
                <a:ea typeface="Calibri" panose="020F0502020204030204" pitchFamily="34" charset="0"/>
                <a:cs typeface="Times New Roman" panose="02020603050405020304" pitchFamily="18" charset="0"/>
              </a:rPr>
              <a:t>", δηλ. εκτροφέας σκυλιών. </a:t>
            </a:r>
            <a:br>
              <a:rPr lang="sq-AL" sz="2000" kern="100" dirty="0">
                <a:effectLst/>
                <a:latin typeface="Calibri" panose="020F0502020204030204" pitchFamily="34" charset="0"/>
                <a:ea typeface="Calibri" panose="020F0502020204030204" pitchFamily="34" charset="0"/>
                <a:cs typeface="Times New Roman" panose="02020603050405020304" pitchFamily="18" charset="0"/>
              </a:rPr>
            </a:br>
            <a:r>
              <a:rPr lang="el-GR" sz="2000" kern="100" dirty="0" err="1">
                <a:effectLst/>
                <a:latin typeface="Calibri" panose="020F0502020204030204" pitchFamily="34" charset="0"/>
                <a:ea typeface="Calibri" panose="020F0502020204030204" pitchFamily="34" charset="0"/>
                <a:cs typeface="Times New Roman" panose="02020603050405020304" pitchFamily="18" charset="0"/>
              </a:rPr>
              <a:t>Βαλτέζα</a:t>
            </a:r>
            <a:r>
              <a:rPr lang="el-GR" sz="2000" kern="100" dirty="0">
                <a:effectLst/>
                <a:latin typeface="Calibri" panose="020F0502020204030204" pitchFamily="34" charset="0"/>
                <a:ea typeface="Calibri" panose="020F0502020204030204" pitchFamily="34" charset="0"/>
                <a:cs typeface="Times New Roman" panose="02020603050405020304" pitchFamily="18" charset="0"/>
              </a:rPr>
              <a:t>, η (</a:t>
            </a:r>
            <a:r>
              <a:rPr lang="el-GR" sz="2000" kern="100" dirty="0" err="1">
                <a:effectLst/>
                <a:latin typeface="Calibri" panose="020F0502020204030204" pitchFamily="34" charset="0"/>
                <a:ea typeface="Calibri" panose="020F0502020204030204" pitchFamily="34" charset="0"/>
                <a:cs typeface="Times New Roman" panose="02020603050405020304" pitchFamily="18" charset="0"/>
              </a:rPr>
              <a:t>τοπων</a:t>
            </a:r>
            <a:r>
              <a:rPr lang="el-GR" sz="2000" kern="100" dirty="0">
                <a:effectLst/>
                <a:latin typeface="Calibri" panose="020F0502020204030204" pitchFamily="34" charset="0"/>
                <a:ea typeface="Calibri" panose="020F0502020204030204" pitchFamily="34" charset="0"/>
                <a:cs typeface="Times New Roman" panose="02020603050405020304" pitchFamily="18" charset="0"/>
              </a:rPr>
              <a:t>. Τριφυλίας) &lt; αλβ. </a:t>
            </a:r>
            <a:r>
              <a:rPr lang="el-GR" sz="2000" kern="100" dirty="0" err="1">
                <a:effectLst/>
                <a:latin typeface="Calibri" panose="020F0502020204030204" pitchFamily="34" charset="0"/>
                <a:ea typeface="Calibri" panose="020F0502020204030204" pitchFamily="34" charset="0"/>
                <a:cs typeface="Times New Roman" panose="02020603050405020304" pitchFamily="18" charset="0"/>
              </a:rPr>
              <a:t>baltë</a:t>
            </a:r>
            <a:r>
              <a:rPr lang="el-GR" sz="2000" kern="100" dirty="0">
                <a:effectLst/>
                <a:latin typeface="Calibri" panose="020F0502020204030204" pitchFamily="34" charset="0"/>
                <a:ea typeface="Calibri" panose="020F0502020204030204" pitchFamily="34" charset="0"/>
                <a:cs typeface="Times New Roman" panose="02020603050405020304" pitchFamily="18" charset="0"/>
              </a:rPr>
              <a:t> (&lt; σλαβ. </a:t>
            </a:r>
            <a:r>
              <a:rPr lang="el-GR" sz="2000" kern="100" dirty="0" err="1">
                <a:effectLst/>
                <a:latin typeface="Calibri" panose="020F0502020204030204" pitchFamily="34" charset="0"/>
                <a:ea typeface="Calibri" panose="020F0502020204030204" pitchFamily="34" charset="0"/>
                <a:cs typeface="Times New Roman" panose="02020603050405020304" pitchFamily="18" charset="0"/>
              </a:rPr>
              <a:t>blato</a:t>
            </a:r>
            <a:r>
              <a:rPr lang="el-GR" sz="2000" kern="100" dirty="0">
                <a:effectLst/>
                <a:latin typeface="Calibri" panose="020F0502020204030204" pitchFamily="34" charset="0"/>
                <a:ea typeface="Calibri" panose="020F0502020204030204" pitchFamily="34" charset="0"/>
                <a:cs typeface="Times New Roman" panose="02020603050405020304" pitchFamily="18" charset="0"/>
              </a:rPr>
              <a:t>) + -</a:t>
            </a:r>
            <a:r>
              <a:rPr lang="el-GR" sz="2000" kern="100" dirty="0" err="1">
                <a:effectLst/>
                <a:latin typeface="Calibri" panose="020F0502020204030204" pitchFamily="34" charset="0"/>
                <a:ea typeface="Calibri" panose="020F0502020204030204" pitchFamily="34" charset="0"/>
                <a:cs typeface="Times New Roman" panose="02020603050405020304" pitchFamily="18" charset="0"/>
              </a:rPr>
              <a:t>zë</a:t>
            </a:r>
            <a:r>
              <a:rPr lang="el-GR" sz="2000" kern="100" dirty="0">
                <a:effectLst/>
                <a:latin typeface="Calibri" panose="020F0502020204030204" pitchFamily="34" charset="0"/>
                <a:ea typeface="Calibri" panose="020F0502020204030204" pitchFamily="34" charset="0"/>
                <a:cs typeface="Times New Roman" panose="02020603050405020304" pitchFamily="18" charset="0"/>
              </a:rPr>
              <a:t> (πβ. όμως και ελλ. βάλτος (&lt; σλαβ. </a:t>
            </a:r>
            <a:r>
              <a:rPr lang="el-GR" sz="2000" kern="100" dirty="0" err="1">
                <a:effectLst/>
                <a:latin typeface="Calibri" panose="020F0502020204030204" pitchFamily="34" charset="0"/>
                <a:ea typeface="Calibri" panose="020F0502020204030204" pitchFamily="34" charset="0"/>
                <a:cs typeface="Times New Roman" panose="02020603050405020304" pitchFamily="18" charset="0"/>
              </a:rPr>
              <a:t>blato</a:t>
            </a:r>
            <a:r>
              <a:rPr lang="el-GR" sz="2000" kern="100" dirty="0">
                <a:effectLst/>
                <a:latin typeface="Calibri" panose="020F0502020204030204" pitchFamily="34" charset="0"/>
                <a:ea typeface="Calibri" panose="020F0502020204030204" pitchFamily="34" charset="0"/>
                <a:cs typeface="Times New Roman" panose="02020603050405020304" pitchFamily="18" charset="0"/>
              </a:rPr>
              <a:t>), συχνότατο και ως </a:t>
            </a:r>
            <a:r>
              <a:rPr lang="el-GR" sz="2000" kern="100" dirty="0" err="1">
                <a:effectLst/>
                <a:latin typeface="Calibri" panose="020F0502020204030204" pitchFamily="34" charset="0"/>
                <a:ea typeface="Calibri" panose="020F0502020204030204" pitchFamily="34" charset="0"/>
                <a:cs typeface="Times New Roman" panose="02020603050405020304" pitchFamily="18" charset="0"/>
              </a:rPr>
              <a:t>τοπων</a:t>
            </a:r>
            <a:r>
              <a:rPr lang="el-GR" sz="2000" kern="100" dirty="0">
                <a:effectLst/>
                <a:latin typeface="Calibri" panose="020F0502020204030204" pitchFamily="34" charset="0"/>
                <a:ea typeface="Calibri" panose="020F0502020204030204" pitchFamily="34" charset="0"/>
                <a:cs typeface="Times New Roman" panose="02020603050405020304" pitchFamily="18" charset="0"/>
              </a:rPr>
              <a:t>.). </a:t>
            </a:r>
            <a:br>
              <a:rPr lang="sq-AL" sz="2000" kern="100" dirty="0">
                <a:effectLst/>
                <a:latin typeface="Calibri" panose="020F0502020204030204" pitchFamily="34" charset="0"/>
                <a:ea typeface="Calibri" panose="020F0502020204030204" pitchFamily="34" charset="0"/>
                <a:cs typeface="Times New Roman" panose="02020603050405020304" pitchFamily="18" charset="0"/>
              </a:rPr>
            </a:br>
            <a:r>
              <a:rPr lang="el-GR" sz="2000" kern="100" dirty="0">
                <a:effectLst/>
                <a:latin typeface="Calibri" panose="020F0502020204030204" pitchFamily="34" charset="0"/>
                <a:ea typeface="Calibri" panose="020F0502020204030204" pitchFamily="34" charset="0"/>
                <a:cs typeface="Times New Roman" panose="02020603050405020304" pitchFamily="18" charset="0"/>
              </a:rPr>
              <a:t>Μαγούλα, η, </a:t>
            </a:r>
            <a:r>
              <a:rPr lang="el-GR" sz="2000" kern="100" dirty="0" err="1">
                <a:effectLst/>
                <a:latin typeface="Calibri" panose="020F0502020204030204" pitchFamily="34" charset="0"/>
                <a:ea typeface="Calibri" panose="020F0502020204030204" pitchFamily="34" charset="0"/>
                <a:cs typeface="Times New Roman" panose="02020603050405020304" pitchFamily="18" charset="0"/>
              </a:rPr>
              <a:t>Μαγούλεζα</a:t>
            </a:r>
            <a:r>
              <a:rPr lang="el-GR" sz="2000" kern="100" dirty="0">
                <a:effectLst/>
                <a:latin typeface="Calibri" panose="020F0502020204030204" pitchFamily="34" charset="0"/>
                <a:ea typeface="Calibri" panose="020F0502020204030204" pitchFamily="34" charset="0"/>
                <a:cs typeface="Times New Roman" panose="02020603050405020304" pitchFamily="18" charset="0"/>
              </a:rPr>
              <a:t>, η (στη Γορτυνία και αλλού) &lt; αλβ. </a:t>
            </a:r>
            <a:r>
              <a:rPr lang="el-GR" sz="2000" kern="100" dirty="0" err="1">
                <a:effectLst/>
                <a:latin typeface="Calibri" panose="020F0502020204030204" pitchFamily="34" charset="0"/>
                <a:ea typeface="Calibri" panose="020F0502020204030204" pitchFamily="34" charset="0"/>
                <a:cs typeface="Times New Roman" panose="02020603050405020304" pitchFamily="18" charset="0"/>
              </a:rPr>
              <a:t>magulë</a:t>
            </a:r>
            <a:r>
              <a:rPr lang="el-GR" sz="2000" kern="100" dirty="0">
                <a:effectLst/>
                <a:latin typeface="Calibri" panose="020F0502020204030204" pitchFamily="34" charset="0"/>
                <a:ea typeface="Calibri" panose="020F0502020204030204" pitchFamily="34" charset="0"/>
                <a:cs typeface="Times New Roman" panose="02020603050405020304" pitchFamily="18" charset="0"/>
              </a:rPr>
              <a:t> "λόφος" &lt; σλαβ. *</a:t>
            </a:r>
            <a:r>
              <a:rPr lang="el-GR" sz="2000" kern="100" dirty="0" err="1">
                <a:effectLst/>
                <a:latin typeface="Calibri" panose="020F0502020204030204" pitchFamily="34" charset="0"/>
                <a:ea typeface="Calibri" panose="020F0502020204030204" pitchFamily="34" charset="0"/>
                <a:cs typeface="Times New Roman" panose="02020603050405020304" pitchFamily="18" charset="0"/>
              </a:rPr>
              <a:t>mogyla</a:t>
            </a:r>
            <a:r>
              <a:rPr lang="el-GR" sz="2000" kern="100" dirty="0">
                <a:effectLst/>
                <a:latin typeface="Calibri" panose="020F0502020204030204" pitchFamily="34" charset="0"/>
                <a:ea typeface="Calibri" panose="020F0502020204030204" pitchFamily="34" charset="0"/>
                <a:cs typeface="Times New Roman" panose="02020603050405020304" pitchFamily="18" charset="0"/>
              </a:rPr>
              <a:t>.</a:t>
            </a:r>
          </a:p>
          <a:p>
            <a:endParaRPr lang="el-GR" dirty="0"/>
          </a:p>
        </p:txBody>
      </p:sp>
    </p:spTree>
    <p:extLst>
      <p:ext uri="{BB962C8B-B14F-4D97-AF65-F5344CB8AC3E}">
        <p14:creationId xmlns:p14="http://schemas.microsoft.com/office/powerpoint/2010/main" val="50439867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7F6D30F-2633-74DF-0F28-BBA1AE8595A2}"/>
            </a:ext>
          </a:extLst>
        </p:cNvPr>
        <p:cNvGrpSpPr/>
        <p:nvPr/>
      </p:nvGrpSpPr>
      <p:grpSpPr>
        <a:xfrm>
          <a:off x="0" y="0"/>
          <a:ext cx="0" cy="0"/>
          <a:chOff x="0" y="0"/>
          <a:chExt cx="0" cy="0"/>
        </a:xfrm>
      </p:grpSpPr>
      <p:sp>
        <p:nvSpPr>
          <p:cNvPr id="2" name="Τίτλος 1">
            <a:extLst>
              <a:ext uri="{FF2B5EF4-FFF2-40B4-BE49-F238E27FC236}">
                <a16:creationId xmlns:a16="http://schemas.microsoft.com/office/drawing/2014/main" id="{6D98E109-494A-A1F3-5110-096507CFC9B6}"/>
              </a:ext>
            </a:extLst>
          </p:cNvPr>
          <p:cNvSpPr>
            <a:spLocks noGrp="1"/>
          </p:cNvSpPr>
          <p:nvPr>
            <p:ph type="title"/>
          </p:nvPr>
        </p:nvSpPr>
        <p:spPr/>
        <p:txBody>
          <a:bodyPr/>
          <a:lstStyle/>
          <a:p>
            <a:r>
              <a:rPr lang="el-GR" dirty="0" err="1"/>
              <a:t>Κουτσοβλάχικα</a:t>
            </a:r>
            <a:endParaRPr lang="el-GR" dirty="0"/>
          </a:p>
        </p:txBody>
      </p:sp>
      <p:sp>
        <p:nvSpPr>
          <p:cNvPr id="3" name="Θέση περιεχομένου 2">
            <a:extLst>
              <a:ext uri="{FF2B5EF4-FFF2-40B4-BE49-F238E27FC236}">
                <a16:creationId xmlns:a16="http://schemas.microsoft.com/office/drawing/2014/main" id="{1205BE19-DABA-994F-7729-BA62EA6A11F8}"/>
              </a:ext>
            </a:extLst>
          </p:cNvPr>
          <p:cNvSpPr>
            <a:spLocks noGrp="1"/>
          </p:cNvSpPr>
          <p:nvPr>
            <p:ph idx="1"/>
          </p:nvPr>
        </p:nvSpPr>
        <p:spPr/>
        <p:txBody>
          <a:bodyPr>
            <a:normAutofit/>
          </a:bodyPr>
          <a:lstStyle/>
          <a:p>
            <a:pPr>
              <a:lnSpc>
                <a:spcPct val="107000"/>
              </a:lnSpc>
              <a:spcAft>
                <a:spcPts val="800"/>
              </a:spcAft>
              <a:buNone/>
            </a:pPr>
            <a:r>
              <a:rPr lang="el-GR" sz="1800" kern="100" dirty="0">
                <a:effectLst/>
                <a:latin typeface="Calibri" panose="020F0502020204030204" pitchFamily="34" charset="0"/>
                <a:ea typeface="Calibri" panose="020F0502020204030204" pitchFamily="34" charset="0"/>
                <a:cs typeface="Times New Roman" panose="02020603050405020304" pitchFamily="18" charset="0"/>
              </a:rPr>
              <a:t>Ο όρος Κουτσόβλαχοι (ίσως το </a:t>
            </a:r>
            <a:r>
              <a:rPr lang="el-GR" sz="1800" kern="100" dirty="0" err="1">
                <a:effectLst/>
                <a:latin typeface="Calibri" panose="020F0502020204030204" pitchFamily="34" charset="0"/>
                <a:ea typeface="Calibri" panose="020F0502020204030204" pitchFamily="34" charset="0"/>
                <a:cs typeface="Times New Roman" panose="02020603050405020304" pitchFamily="18" charset="0"/>
              </a:rPr>
              <a:t>Κουτσο</a:t>
            </a:r>
            <a:r>
              <a:rPr lang="el-GR" sz="1800" kern="100" dirty="0">
                <a:effectLst/>
                <a:latin typeface="Calibri" panose="020F0502020204030204" pitchFamily="34" charset="0"/>
                <a:ea typeface="Calibri" panose="020F0502020204030204" pitchFamily="34" charset="0"/>
                <a:cs typeface="Times New Roman" panose="02020603050405020304" pitchFamily="18" charset="0"/>
              </a:rPr>
              <a:t>- από το τουρκικό </a:t>
            </a:r>
            <a:r>
              <a:rPr lang="el-GR" sz="1800" kern="100" dirty="0" err="1">
                <a:effectLst/>
                <a:latin typeface="Calibri" panose="020F0502020204030204" pitchFamily="34" charset="0"/>
                <a:ea typeface="Calibri" panose="020F0502020204030204" pitchFamily="34" charset="0"/>
                <a:cs typeface="Times New Roman" panose="02020603050405020304" pitchFamily="18" charset="0"/>
              </a:rPr>
              <a:t>Kücük</a:t>
            </a:r>
            <a:r>
              <a:rPr lang="el-GR" sz="1800" kern="100" dirty="0">
                <a:effectLst/>
                <a:latin typeface="Calibri" panose="020F0502020204030204" pitchFamily="34" charset="0"/>
                <a:ea typeface="Calibri" panose="020F0502020204030204" pitchFamily="34" charset="0"/>
                <a:cs typeface="Times New Roman" panose="02020603050405020304" pitchFamily="18" charset="0"/>
              </a:rPr>
              <a:t> </a:t>
            </a:r>
            <a:r>
              <a:rPr lang="el-GR" sz="1800" kern="100" dirty="0" err="1">
                <a:effectLst/>
                <a:latin typeface="Calibri" panose="020F0502020204030204" pitchFamily="34" charset="0"/>
                <a:ea typeface="Calibri" panose="020F0502020204030204" pitchFamily="34" charset="0"/>
                <a:cs typeface="Times New Roman" panose="02020603050405020304" pitchFamily="18" charset="0"/>
              </a:rPr>
              <a:t>Eflâklılar</a:t>
            </a:r>
            <a:r>
              <a:rPr lang="el-GR" sz="1800" kern="100" dirty="0">
                <a:effectLst/>
                <a:latin typeface="Calibri" panose="020F0502020204030204" pitchFamily="34" charset="0"/>
                <a:ea typeface="Calibri" panose="020F0502020204030204" pitchFamily="34" charset="0"/>
                <a:cs typeface="Times New Roman" panose="02020603050405020304" pitchFamily="18" charset="0"/>
              </a:rPr>
              <a:t> = Μικροί Βλάχοι) αναφέρεται στους Βλάχους του βόρειου ελληνικού χώρου πιθανότατα σε αντιδιαστολή με τους κατοίκους της Μεγάλης Βλαχίας, δηλαδή της Ρουμανίας. Τη Μικρή Βλαχία απάρτισαν στα μεσαιωνικά χρόνια κατά τον G. </a:t>
            </a:r>
            <a:r>
              <a:rPr lang="el-GR" sz="1800" kern="100" dirty="0" err="1">
                <a:effectLst/>
                <a:latin typeface="Calibri" panose="020F0502020204030204" pitchFamily="34" charset="0"/>
                <a:ea typeface="Calibri" panose="020F0502020204030204" pitchFamily="34" charset="0"/>
                <a:cs typeface="Times New Roman" panose="02020603050405020304" pitchFamily="18" charset="0"/>
              </a:rPr>
              <a:t>Weigand</a:t>
            </a:r>
            <a:r>
              <a:rPr lang="el-GR" sz="1800" kern="100" dirty="0">
                <a:effectLst/>
                <a:latin typeface="Calibri" panose="020F0502020204030204" pitchFamily="34" charset="0"/>
                <a:ea typeface="Calibri" panose="020F0502020204030204" pitchFamily="34" charset="0"/>
                <a:cs typeface="Times New Roman" panose="02020603050405020304" pitchFamily="18" charset="0"/>
              </a:rPr>
              <a:t> </a:t>
            </a:r>
            <a:r>
              <a:rPr lang="el-GR" sz="1800" kern="100" dirty="0" err="1">
                <a:effectLst/>
                <a:latin typeface="Calibri" panose="020F0502020204030204" pitchFamily="34" charset="0"/>
                <a:ea typeface="Calibri" panose="020F0502020204030204" pitchFamily="34" charset="0"/>
                <a:cs typeface="Times New Roman" panose="02020603050405020304" pitchFamily="18" charset="0"/>
              </a:rPr>
              <a:t>βλαχικοί</a:t>
            </a:r>
            <a:r>
              <a:rPr lang="el-GR" sz="1800" kern="100" dirty="0">
                <a:effectLst/>
                <a:latin typeface="Calibri" panose="020F0502020204030204" pitchFamily="34" charset="0"/>
                <a:ea typeface="Calibri" panose="020F0502020204030204" pitchFamily="34" charset="0"/>
                <a:cs typeface="Times New Roman" panose="02020603050405020304" pitchFamily="18" charset="0"/>
              </a:rPr>
              <a:t> πληθυσμοί της Αιτωλίας και της Ακαρνανίας, των οποίων οι απόγονοι εντοπίζονται σήμερα στους Πιστικούς Βλάχους της Ακαρνανίας που τείνουν να εξαφανιστούν. Οι Βλάχοι της Ελλάδας αναφέρονται για πρώτη φορά το 976 από τον </a:t>
            </a:r>
            <a:r>
              <a:rPr lang="el-GR" sz="1800" kern="100" dirty="0" err="1">
                <a:effectLst/>
                <a:latin typeface="Calibri" panose="020F0502020204030204" pitchFamily="34" charset="0"/>
                <a:ea typeface="Calibri" panose="020F0502020204030204" pitchFamily="34" charset="0"/>
                <a:cs typeface="Times New Roman" panose="02020603050405020304" pitchFamily="18" charset="0"/>
              </a:rPr>
              <a:t>Κεδρηνό</a:t>
            </a:r>
            <a:r>
              <a:rPr lang="el-GR" sz="1800" kern="100" dirty="0">
                <a:effectLst/>
                <a:latin typeface="Calibri" panose="020F0502020204030204" pitchFamily="34" charset="0"/>
                <a:ea typeface="Calibri" panose="020F0502020204030204" pitchFamily="34" charset="0"/>
                <a:cs typeface="Times New Roman" panose="02020603050405020304" pitchFamily="18" charset="0"/>
              </a:rPr>
              <a:t> (ΙΙ, 435): «Τούτων </a:t>
            </a:r>
            <a:r>
              <a:rPr lang="el-GR" sz="1800" kern="100" dirty="0" err="1">
                <a:effectLst/>
                <a:latin typeface="Calibri" panose="020F0502020204030204" pitchFamily="34" charset="0"/>
                <a:ea typeface="Calibri" panose="020F0502020204030204" pitchFamily="34" charset="0"/>
                <a:cs typeface="Times New Roman" panose="02020603050405020304" pitchFamily="18" charset="0"/>
              </a:rPr>
              <a:t>δέ</a:t>
            </a:r>
            <a:r>
              <a:rPr lang="el-GR" sz="1800" kern="100" dirty="0">
                <a:effectLst/>
                <a:latin typeface="Calibri" panose="020F0502020204030204" pitchFamily="34" charset="0"/>
                <a:ea typeface="Calibri" panose="020F0502020204030204" pitchFamily="34" charset="0"/>
                <a:cs typeface="Times New Roman" panose="02020603050405020304" pitchFamily="18" charset="0"/>
              </a:rPr>
              <a:t> των τεσσάρων αδελφών Δαβίδ μεν ευθύς </a:t>
            </a:r>
            <a:r>
              <a:rPr lang="el-GR" sz="1800" kern="100" dirty="0" err="1">
                <a:effectLst/>
                <a:latin typeface="Calibri" panose="020F0502020204030204" pitchFamily="34" charset="0"/>
                <a:ea typeface="Calibri" panose="020F0502020204030204" pitchFamily="34" charset="0"/>
                <a:cs typeface="Times New Roman" panose="02020603050405020304" pitchFamily="18" charset="0"/>
              </a:rPr>
              <a:t>απεβίω</a:t>
            </a:r>
            <a:r>
              <a:rPr lang="el-GR" sz="1800" kern="100" dirty="0">
                <a:effectLst/>
                <a:latin typeface="Calibri" panose="020F0502020204030204" pitchFamily="34" charset="0"/>
                <a:ea typeface="Calibri" panose="020F0502020204030204" pitchFamily="34" charset="0"/>
                <a:cs typeface="Times New Roman" panose="02020603050405020304" pitchFamily="18" charset="0"/>
              </a:rPr>
              <a:t> αναιρεθείς μέσω </a:t>
            </a:r>
            <a:r>
              <a:rPr lang="el-GR" sz="1800" kern="100" dirty="0" err="1">
                <a:effectLst/>
                <a:latin typeface="Calibri" panose="020F0502020204030204" pitchFamily="34" charset="0"/>
                <a:ea typeface="Calibri" panose="020F0502020204030204" pitchFamily="34" charset="0"/>
                <a:cs typeface="Times New Roman" panose="02020603050405020304" pitchFamily="18" charset="0"/>
              </a:rPr>
              <a:t>Καστορίας</a:t>
            </a:r>
            <a:r>
              <a:rPr lang="el-GR" sz="1800" kern="100" dirty="0">
                <a:effectLst/>
                <a:latin typeface="Calibri" panose="020F0502020204030204" pitchFamily="34" charset="0"/>
                <a:ea typeface="Calibri" panose="020F0502020204030204" pitchFamily="34" charset="0"/>
                <a:cs typeface="Times New Roman" panose="02020603050405020304" pitchFamily="18" charset="0"/>
              </a:rPr>
              <a:t> και Πρέσπας κατά τας λεγομένας </a:t>
            </a:r>
            <a:r>
              <a:rPr lang="el-GR" sz="1800" kern="100" dirty="0" err="1">
                <a:effectLst/>
                <a:latin typeface="Calibri" panose="020F0502020204030204" pitchFamily="34" charset="0"/>
                <a:ea typeface="Calibri" panose="020F0502020204030204" pitchFamily="34" charset="0"/>
                <a:cs typeface="Times New Roman" panose="02020603050405020304" pitchFamily="18" charset="0"/>
              </a:rPr>
              <a:t>Καλάς</a:t>
            </a:r>
            <a:r>
              <a:rPr lang="el-GR" sz="1800" kern="100" dirty="0">
                <a:effectLst/>
                <a:latin typeface="Calibri" panose="020F0502020204030204" pitchFamily="34" charset="0"/>
                <a:ea typeface="Calibri" panose="020F0502020204030204" pitchFamily="34" charset="0"/>
                <a:cs typeface="Times New Roman" panose="02020603050405020304" pitchFamily="18" charset="0"/>
              </a:rPr>
              <a:t> Δρυς παρά </a:t>
            </a:r>
            <a:r>
              <a:rPr lang="el-GR" sz="1800" kern="100" dirty="0" err="1">
                <a:effectLst/>
                <a:latin typeface="Calibri" panose="020F0502020204030204" pitchFamily="34" charset="0"/>
                <a:ea typeface="Calibri" panose="020F0502020204030204" pitchFamily="34" charset="0"/>
                <a:cs typeface="Times New Roman" panose="02020603050405020304" pitchFamily="18" charset="0"/>
              </a:rPr>
              <a:t>τινων</a:t>
            </a:r>
            <a:r>
              <a:rPr lang="el-GR" sz="1800" kern="100" dirty="0">
                <a:effectLst/>
                <a:latin typeface="Calibri" panose="020F0502020204030204" pitchFamily="34" charset="0"/>
                <a:ea typeface="Calibri" panose="020F0502020204030204" pitchFamily="34" charset="0"/>
                <a:cs typeface="Times New Roman" panose="02020603050405020304" pitchFamily="18" charset="0"/>
              </a:rPr>
              <a:t> Βλάχων </a:t>
            </a:r>
            <a:r>
              <a:rPr lang="el-GR" sz="1800" kern="100" dirty="0" err="1">
                <a:effectLst/>
                <a:latin typeface="Calibri" panose="020F0502020204030204" pitchFamily="34" charset="0"/>
                <a:ea typeface="Calibri" panose="020F0502020204030204" pitchFamily="34" charset="0"/>
                <a:cs typeface="Times New Roman" panose="02020603050405020304" pitchFamily="18" charset="0"/>
              </a:rPr>
              <a:t>οδιτών</a:t>
            </a:r>
            <a:r>
              <a:rPr lang="el-GR" sz="1800" kern="100" dirty="0">
                <a:effectLst/>
                <a:latin typeface="Calibri" panose="020F0502020204030204" pitchFamily="34" charset="0"/>
                <a:ea typeface="Calibri" panose="020F0502020204030204" pitchFamily="34" charset="0"/>
                <a:cs typeface="Times New Roman" panose="02020603050405020304" pitchFamily="18" charset="0"/>
              </a:rPr>
              <a:t>». Το όνομα Βλάχοι (αρχ. σλαβικό *</a:t>
            </a:r>
            <a:r>
              <a:rPr lang="el-GR" sz="1800" kern="100" dirty="0" err="1">
                <a:effectLst/>
                <a:latin typeface="Calibri" panose="020F0502020204030204" pitchFamily="34" charset="0"/>
                <a:ea typeface="Calibri" panose="020F0502020204030204" pitchFamily="34" charset="0"/>
                <a:cs typeface="Times New Roman" panose="02020603050405020304" pitchFamily="18" charset="0"/>
              </a:rPr>
              <a:t>Vlachŭ</a:t>
            </a:r>
            <a:r>
              <a:rPr lang="el-GR" sz="1800" kern="100" dirty="0">
                <a:effectLst/>
                <a:latin typeface="Calibri" panose="020F0502020204030204" pitchFamily="34" charset="0"/>
                <a:ea typeface="Calibri" panose="020F0502020204030204" pitchFamily="34" charset="0"/>
                <a:cs typeface="Times New Roman" panose="02020603050405020304" pitchFamily="18" charset="0"/>
              </a:rPr>
              <a:t> &lt; αρχ. γερμανικό </a:t>
            </a:r>
            <a:r>
              <a:rPr lang="el-GR" sz="1800" kern="100" dirty="0" err="1">
                <a:effectLst/>
                <a:latin typeface="Calibri" panose="020F0502020204030204" pitchFamily="34" charset="0"/>
                <a:ea typeface="Calibri" panose="020F0502020204030204" pitchFamily="34" charset="0"/>
                <a:cs typeface="Times New Roman" panose="02020603050405020304" pitchFamily="18" charset="0"/>
              </a:rPr>
              <a:t>Walh</a:t>
            </a:r>
            <a:r>
              <a:rPr lang="el-GR" sz="1800" kern="100" dirty="0">
                <a:effectLst/>
                <a:latin typeface="Calibri" panose="020F0502020204030204" pitchFamily="34" charset="0"/>
                <a:ea typeface="Calibri" panose="020F0502020204030204" pitchFamily="34" charset="0"/>
                <a:cs typeface="Times New Roman" panose="02020603050405020304" pitchFamily="18" charset="0"/>
              </a:rPr>
              <a:t> &lt; κελτικό </a:t>
            </a:r>
            <a:r>
              <a:rPr lang="el-GR" sz="1800" kern="100" dirty="0" err="1">
                <a:effectLst/>
                <a:latin typeface="Calibri" panose="020F0502020204030204" pitchFamily="34" charset="0"/>
                <a:ea typeface="Calibri" panose="020F0502020204030204" pitchFamily="34" charset="0"/>
                <a:cs typeface="Times New Roman" panose="02020603050405020304" pitchFamily="18" charset="0"/>
              </a:rPr>
              <a:t>Volcae</a:t>
            </a:r>
            <a:r>
              <a:rPr lang="el-GR" sz="1800" kern="100" dirty="0">
                <a:effectLst/>
                <a:latin typeface="Calibri" panose="020F0502020204030204" pitchFamily="34" charset="0"/>
                <a:ea typeface="Calibri" panose="020F0502020204030204" pitchFamily="34" charset="0"/>
                <a:cs typeface="Times New Roman" panose="02020603050405020304" pitchFamily="18" charset="0"/>
              </a:rPr>
              <a:t>) το χρησιμοποίησαν πρώτοι οι Σλάβοι για να χαρακτηρίσουν τους </a:t>
            </a:r>
            <a:r>
              <a:rPr lang="el-GR" sz="1800" kern="100" dirty="0" err="1">
                <a:effectLst/>
                <a:latin typeface="Calibri" panose="020F0502020204030204" pitchFamily="34" charset="0"/>
                <a:ea typeface="Calibri" panose="020F0502020204030204" pitchFamily="34" charset="0"/>
                <a:cs typeface="Times New Roman" panose="02020603050405020304" pitchFamily="18" charset="0"/>
              </a:rPr>
              <a:t>λατινόφωνους</a:t>
            </a:r>
            <a:r>
              <a:rPr lang="el-GR" sz="1800" kern="100" dirty="0">
                <a:effectLst/>
                <a:latin typeface="Calibri" panose="020F0502020204030204" pitchFamily="34" charset="0"/>
                <a:ea typeface="Calibri" panose="020F0502020204030204" pitchFamily="34" charset="0"/>
                <a:cs typeface="Times New Roman" panose="02020603050405020304" pitchFamily="18" charset="0"/>
              </a:rPr>
              <a:t> πληθυσμούς της Ευρώπης. Το όνομα χρησιμοποιείται σήμερα με διαφορετικές κατά τόπους έννοιες· στη Βοσνία και τη Δαλματία λ.χ. Βλάχοι ονομάζονται οι ορθόδοξοι Σλάβοι. </a:t>
            </a:r>
          </a:p>
          <a:p>
            <a:pPr>
              <a:lnSpc>
                <a:spcPct val="107000"/>
              </a:lnSpc>
              <a:spcAft>
                <a:spcPts val="800"/>
              </a:spcAft>
              <a:buNone/>
            </a:pPr>
            <a:r>
              <a:rPr lang="el-GR" sz="1800" kern="100" dirty="0">
                <a:effectLst/>
                <a:latin typeface="Calibri" panose="020F0502020204030204" pitchFamily="34" charset="0"/>
                <a:ea typeface="Calibri" panose="020F0502020204030204" pitchFamily="34" charset="0"/>
                <a:cs typeface="Times New Roman" panose="02020603050405020304" pitchFamily="18" charset="0"/>
              </a:rPr>
              <a:t>Ο</a:t>
            </a:r>
            <a:endParaRPr lang="el-GR" dirty="0"/>
          </a:p>
        </p:txBody>
      </p:sp>
    </p:spTree>
    <p:extLst>
      <p:ext uri="{BB962C8B-B14F-4D97-AF65-F5344CB8AC3E}">
        <p14:creationId xmlns:p14="http://schemas.microsoft.com/office/powerpoint/2010/main" val="413668594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A759B15-0396-6BE7-F59F-BA78F0D38C76}"/>
            </a:ext>
          </a:extLst>
        </p:cNvPr>
        <p:cNvGrpSpPr/>
        <p:nvPr/>
      </p:nvGrpSpPr>
      <p:grpSpPr>
        <a:xfrm>
          <a:off x="0" y="0"/>
          <a:ext cx="0" cy="0"/>
          <a:chOff x="0" y="0"/>
          <a:chExt cx="0" cy="0"/>
        </a:xfrm>
      </p:grpSpPr>
      <p:sp>
        <p:nvSpPr>
          <p:cNvPr id="2" name="Τίτλος 1">
            <a:extLst>
              <a:ext uri="{FF2B5EF4-FFF2-40B4-BE49-F238E27FC236}">
                <a16:creationId xmlns:a16="http://schemas.microsoft.com/office/drawing/2014/main" id="{384ED663-7770-7A76-7FCF-9E8DB22111DA}"/>
              </a:ext>
            </a:extLst>
          </p:cNvPr>
          <p:cNvSpPr>
            <a:spLocks noGrp="1"/>
          </p:cNvSpPr>
          <p:nvPr>
            <p:ph type="title"/>
          </p:nvPr>
        </p:nvSpPr>
        <p:spPr/>
        <p:txBody>
          <a:bodyPr/>
          <a:lstStyle/>
          <a:p>
            <a:endParaRPr lang="el-GR"/>
          </a:p>
        </p:txBody>
      </p:sp>
      <p:sp>
        <p:nvSpPr>
          <p:cNvPr id="3" name="Θέση περιεχομένου 2">
            <a:extLst>
              <a:ext uri="{FF2B5EF4-FFF2-40B4-BE49-F238E27FC236}">
                <a16:creationId xmlns:a16="http://schemas.microsoft.com/office/drawing/2014/main" id="{4791FCD4-B2CA-516E-BCA7-647F4CFE4B0D}"/>
              </a:ext>
            </a:extLst>
          </p:cNvPr>
          <p:cNvSpPr>
            <a:spLocks noGrp="1"/>
          </p:cNvSpPr>
          <p:nvPr>
            <p:ph idx="1"/>
          </p:nvPr>
        </p:nvSpPr>
        <p:spPr/>
        <p:txBody>
          <a:bodyPr>
            <a:normAutofit/>
          </a:bodyPr>
          <a:lstStyle/>
          <a:p>
            <a:pPr>
              <a:lnSpc>
                <a:spcPct val="107000"/>
              </a:lnSpc>
              <a:spcAft>
                <a:spcPts val="800"/>
              </a:spcAft>
              <a:buNone/>
            </a:pPr>
            <a:r>
              <a:rPr lang="el-GR" sz="2000" kern="100" dirty="0">
                <a:effectLst/>
                <a:latin typeface="Calibri" panose="020F0502020204030204" pitchFamily="34" charset="0"/>
                <a:ea typeface="Calibri" panose="020F0502020204030204" pitchFamily="34" charset="0"/>
                <a:cs typeface="Times New Roman" panose="02020603050405020304" pitchFamily="18" charset="0"/>
              </a:rPr>
              <a:t>ι Κουτσόβλαχοι της Ελλάδας, που είναι οργανωμένοι σε σόια' (</a:t>
            </a:r>
            <a:r>
              <a:rPr lang="el-GR" sz="2000" kern="100" dirty="0" err="1">
                <a:effectLst/>
                <a:latin typeface="Calibri" panose="020F0502020204030204" pitchFamily="34" charset="0"/>
                <a:ea typeface="Calibri" panose="020F0502020204030204" pitchFamily="34" charset="0"/>
                <a:cs typeface="Times New Roman" panose="02020603050405020304" pitchFamily="18" charset="0"/>
              </a:rPr>
              <a:t>fålkare</a:t>
            </a:r>
            <a:r>
              <a:rPr lang="el-GR" sz="2000" kern="100" dirty="0">
                <a:effectLst/>
                <a:latin typeface="Calibri" panose="020F0502020204030204" pitchFamily="34" charset="0"/>
                <a:ea typeface="Calibri" panose="020F0502020204030204" pitchFamily="34" charset="0"/>
                <a:cs typeface="Times New Roman" panose="02020603050405020304" pitchFamily="18" charset="0"/>
              </a:rPr>
              <a:t>) με επικεφαλής τον τσέλιγκα (</a:t>
            </a:r>
            <a:r>
              <a:rPr lang="el-GR" sz="2000" kern="100" dirty="0" err="1">
                <a:effectLst/>
                <a:latin typeface="Calibri" panose="020F0502020204030204" pitchFamily="34" charset="0"/>
                <a:ea typeface="Calibri" panose="020F0502020204030204" pitchFamily="34" charset="0"/>
                <a:cs typeface="Times New Roman" panose="02020603050405020304" pitchFamily="18" charset="0"/>
              </a:rPr>
              <a:t>čelnik</a:t>
            </a:r>
            <a:r>
              <a:rPr lang="el-GR" sz="2000" kern="100" dirty="0">
                <a:effectLst/>
                <a:latin typeface="Calibri" panose="020F0502020204030204" pitchFamily="34" charset="0"/>
                <a:ea typeface="Calibri" panose="020F0502020204030204" pitchFamily="34" charset="0"/>
                <a:cs typeface="Times New Roman" panose="02020603050405020304" pitchFamily="18" charset="0"/>
              </a:rPr>
              <a:t>) και φυλές (</a:t>
            </a:r>
            <a:r>
              <a:rPr lang="el-GR" sz="2000" kern="100" dirty="0" err="1">
                <a:effectLst/>
                <a:latin typeface="Calibri" panose="020F0502020204030204" pitchFamily="34" charset="0"/>
                <a:ea typeface="Calibri" panose="020F0502020204030204" pitchFamily="34" charset="0"/>
                <a:cs typeface="Times New Roman" panose="02020603050405020304" pitchFamily="18" charset="0"/>
              </a:rPr>
              <a:t>fară</a:t>
            </a:r>
            <a:r>
              <a:rPr lang="el-GR" sz="2000" kern="100" dirty="0">
                <a:effectLst/>
                <a:latin typeface="Calibri" panose="020F0502020204030204" pitchFamily="34" charset="0"/>
                <a:ea typeface="Calibri" panose="020F0502020204030204" pitchFamily="34" charset="0"/>
                <a:cs typeface="Times New Roman" panose="02020603050405020304" pitchFamily="18" charset="0"/>
              </a:rPr>
              <a:t>), διακρίνονται σε δυο μεγάλες ομάδες: α) τους Καραγκούνηδες (</a:t>
            </a:r>
            <a:r>
              <a:rPr lang="el-GR" sz="2000" kern="100" dirty="0" err="1">
                <a:effectLst/>
                <a:latin typeface="Calibri" panose="020F0502020204030204" pitchFamily="34" charset="0"/>
                <a:ea typeface="Calibri" panose="020F0502020204030204" pitchFamily="34" charset="0"/>
                <a:cs typeface="Times New Roman" panose="02020603050405020304" pitchFamily="18" charset="0"/>
              </a:rPr>
              <a:t>Karaguni</a:t>
            </a:r>
            <a:r>
              <a:rPr lang="el-GR" sz="2000" kern="100" dirty="0">
                <a:effectLst/>
                <a:latin typeface="Calibri" panose="020F0502020204030204" pitchFamily="34" charset="0"/>
                <a:ea typeface="Calibri" panose="020F0502020204030204" pitchFamily="34" charset="0"/>
                <a:cs typeface="Times New Roman" panose="02020603050405020304" pitchFamily="18" charset="0"/>
              </a:rPr>
              <a:t> = που έχουν μαύρη φορεσιά) και β) τους </a:t>
            </a:r>
            <a:r>
              <a:rPr lang="el-GR" sz="2000" kern="100" dirty="0" err="1">
                <a:effectLst/>
                <a:latin typeface="Calibri" panose="020F0502020204030204" pitchFamily="34" charset="0"/>
                <a:ea typeface="Calibri" panose="020F0502020204030204" pitchFamily="34" charset="0"/>
                <a:cs typeface="Times New Roman" panose="02020603050405020304" pitchFamily="18" charset="0"/>
              </a:rPr>
              <a:t>Φαρσαριώτες</a:t>
            </a:r>
            <a:r>
              <a:rPr lang="el-GR" sz="2000" kern="100" dirty="0">
                <a:effectLst/>
                <a:latin typeface="Calibri" panose="020F0502020204030204" pitchFamily="34" charset="0"/>
                <a:ea typeface="Calibri" panose="020F0502020204030204" pitchFamily="34" charset="0"/>
                <a:cs typeface="Times New Roman" panose="02020603050405020304" pitchFamily="18" charset="0"/>
              </a:rPr>
              <a:t> (</a:t>
            </a:r>
            <a:r>
              <a:rPr lang="el-GR" sz="2000" kern="100" dirty="0" err="1">
                <a:effectLst/>
                <a:latin typeface="Calibri" panose="020F0502020204030204" pitchFamily="34" charset="0"/>
                <a:ea typeface="Calibri" panose="020F0502020204030204" pitchFamily="34" charset="0"/>
                <a:cs typeface="Times New Roman" panose="02020603050405020304" pitchFamily="18" charset="0"/>
              </a:rPr>
              <a:t>Fåršerots</a:t>
            </a:r>
            <a:r>
              <a:rPr lang="el-GR" sz="2000" kern="100" dirty="0">
                <a:effectLst/>
                <a:latin typeface="Calibri" panose="020F0502020204030204" pitchFamily="34" charset="0"/>
                <a:ea typeface="Calibri" panose="020F0502020204030204" pitchFamily="34" charset="0"/>
                <a:cs typeface="Times New Roman" panose="02020603050405020304" pitchFamily="18" charset="0"/>
              </a:rPr>
              <a:t>), που κατάγονται από την περιοχή της Αλβανίας </a:t>
            </a:r>
            <a:r>
              <a:rPr lang="el-GR" sz="2000" kern="100" dirty="0" err="1">
                <a:effectLst/>
                <a:latin typeface="Calibri" panose="020F0502020204030204" pitchFamily="34" charset="0"/>
                <a:ea typeface="Calibri" panose="020F0502020204030204" pitchFamily="34" charset="0"/>
                <a:cs typeface="Times New Roman" panose="02020603050405020304" pitchFamily="18" charset="0"/>
              </a:rPr>
              <a:t>Frašeri</a:t>
            </a:r>
            <a:r>
              <a:rPr lang="el-GR" sz="2000" kern="100" dirty="0">
                <a:effectLst/>
                <a:latin typeface="Calibri" panose="020F0502020204030204" pitchFamily="34" charset="0"/>
                <a:ea typeface="Calibri" panose="020F0502020204030204" pitchFamily="34" charset="0"/>
                <a:cs typeface="Times New Roman" panose="02020603050405020304" pitchFamily="18" charset="0"/>
              </a:rPr>
              <a:t> και ονομάζονται και </a:t>
            </a:r>
            <a:r>
              <a:rPr lang="el-GR" sz="2000" kern="100" dirty="0" err="1">
                <a:effectLst/>
                <a:latin typeface="Calibri" panose="020F0502020204030204" pitchFamily="34" charset="0"/>
                <a:ea typeface="Calibri" panose="020F0502020204030204" pitchFamily="34" charset="0"/>
                <a:cs typeface="Times New Roman" panose="02020603050405020304" pitchFamily="18" charset="0"/>
              </a:rPr>
              <a:t>Αρβανιτόβλαχοι</a:t>
            </a:r>
            <a:r>
              <a:rPr lang="el-GR" sz="2000" kern="100" dirty="0">
                <a:effectLst/>
                <a:latin typeface="Calibri" panose="020F0502020204030204" pitchFamily="34" charset="0"/>
                <a:ea typeface="Calibri" panose="020F0502020204030204" pitchFamily="34" charset="0"/>
                <a:cs typeface="Times New Roman" panose="02020603050405020304" pitchFamily="18" charset="0"/>
              </a:rPr>
              <a:t>· φορούν σχεδόν πάντοτε άσπρη φορεσιά. Στενότερες διακρίσεις ανάμεσα στους Κουτσόβλαχους γίνονται με τις ονομασίες </a:t>
            </a:r>
            <a:r>
              <a:rPr lang="el-GR" sz="2000" kern="100" dirty="0" err="1">
                <a:effectLst/>
                <a:latin typeface="Calibri" panose="020F0502020204030204" pitchFamily="34" charset="0"/>
                <a:ea typeface="Calibri" panose="020F0502020204030204" pitchFamily="34" charset="0"/>
                <a:cs typeface="Times New Roman" panose="02020603050405020304" pitchFamily="18" charset="0"/>
              </a:rPr>
              <a:t>Κατσαούνηδες</a:t>
            </a:r>
            <a:r>
              <a:rPr lang="el-GR" sz="2000" kern="100" dirty="0">
                <a:effectLst/>
                <a:latin typeface="Calibri" panose="020F0502020204030204" pitchFamily="34" charset="0"/>
                <a:ea typeface="Calibri" panose="020F0502020204030204" pitchFamily="34" charset="0"/>
                <a:cs typeface="Times New Roman" panose="02020603050405020304" pitchFamily="18" charset="0"/>
              </a:rPr>
              <a:t> (</a:t>
            </a:r>
            <a:r>
              <a:rPr lang="el-GR" sz="2000" kern="100" dirty="0" err="1">
                <a:effectLst/>
                <a:latin typeface="Calibri" panose="020F0502020204030204" pitchFamily="34" charset="0"/>
                <a:ea typeface="Calibri" panose="020F0502020204030204" pitchFamily="34" charset="0"/>
                <a:cs typeface="Times New Roman" panose="02020603050405020304" pitchFamily="18" charset="0"/>
              </a:rPr>
              <a:t>Kačaunl</a:t>
            </a:r>
            <a:r>
              <a:rPr lang="el-GR" sz="2000" kern="100" dirty="0">
                <a:effectLst/>
                <a:latin typeface="Calibri" panose="020F0502020204030204" pitchFamily="34" charset="0"/>
                <a:ea typeface="Calibri" panose="020F0502020204030204" pitchFamily="34" charset="0"/>
                <a:cs typeface="Times New Roman" panose="02020603050405020304" pitchFamily="18" charset="0"/>
              </a:rPr>
              <a:t>), Πιστικοί, </a:t>
            </a:r>
            <a:r>
              <a:rPr lang="el-GR" sz="2000" kern="100" dirty="0" err="1">
                <a:effectLst/>
                <a:latin typeface="Calibri" panose="020F0502020204030204" pitchFamily="34" charset="0"/>
                <a:ea typeface="Calibri" panose="020F0502020204030204" pitchFamily="34" charset="0"/>
                <a:cs typeface="Times New Roman" panose="02020603050405020304" pitchFamily="18" charset="0"/>
              </a:rPr>
              <a:t>Τσιπάνηδες</a:t>
            </a:r>
            <a:r>
              <a:rPr lang="el-GR" sz="2000" kern="100" dirty="0">
                <a:effectLst/>
                <a:latin typeface="Calibri" panose="020F0502020204030204" pitchFamily="34" charset="0"/>
                <a:ea typeface="Calibri" panose="020F0502020204030204" pitchFamily="34" charset="0"/>
                <a:cs typeface="Times New Roman" panose="02020603050405020304" pitchFamily="18" charset="0"/>
              </a:rPr>
              <a:t> (</a:t>
            </a:r>
            <a:r>
              <a:rPr lang="el-GR" sz="2000" kern="100" dirty="0" err="1">
                <a:effectLst/>
                <a:latin typeface="Calibri" panose="020F0502020204030204" pitchFamily="34" charset="0"/>
                <a:ea typeface="Calibri" panose="020F0502020204030204" pitchFamily="34" charset="0"/>
                <a:cs typeface="Times New Roman" panose="02020603050405020304" pitchFamily="18" charset="0"/>
              </a:rPr>
              <a:t>Cipǎnl</a:t>
            </a:r>
            <a:r>
              <a:rPr lang="el-GR" sz="2000" kern="100" dirty="0">
                <a:effectLst/>
                <a:latin typeface="Calibri" panose="020F0502020204030204" pitchFamily="34" charset="0"/>
                <a:ea typeface="Calibri" panose="020F0502020204030204" pitchFamily="34" charset="0"/>
                <a:cs typeface="Times New Roman" panose="02020603050405020304" pitchFamily="18" charset="0"/>
              </a:rPr>
              <a:t>), </a:t>
            </a:r>
            <a:r>
              <a:rPr lang="el-GR" sz="2000" kern="100" dirty="0" err="1">
                <a:effectLst/>
                <a:latin typeface="Calibri" panose="020F0502020204030204" pitchFamily="34" charset="0"/>
                <a:ea typeface="Calibri" panose="020F0502020204030204" pitchFamily="34" charset="0"/>
                <a:cs typeface="Times New Roman" panose="02020603050405020304" pitchFamily="18" charset="0"/>
              </a:rPr>
              <a:t>Κοπατσάρηδες</a:t>
            </a:r>
            <a:r>
              <a:rPr lang="el-GR" sz="2000" kern="100" dirty="0">
                <a:effectLst/>
                <a:latin typeface="Calibri" panose="020F0502020204030204" pitchFamily="34" charset="0"/>
                <a:ea typeface="Calibri" panose="020F0502020204030204" pitchFamily="34" charset="0"/>
                <a:cs typeface="Times New Roman" panose="02020603050405020304" pitchFamily="18" charset="0"/>
              </a:rPr>
              <a:t> (</a:t>
            </a:r>
            <a:r>
              <a:rPr lang="el-GR" sz="2000" kern="100" dirty="0" err="1">
                <a:effectLst/>
                <a:latin typeface="Calibri" panose="020F0502020204030204" pitchFamily="34" charset="0"/>
                <a:ea typeface="Calibri" panose="020F0502020204030204" pitchFamily="34" charset="0"/>
                <a:cs typeface="Times New Roman" panose="02020603050405020304" pitchFamily="18" charset="0"/>
              </a:rPr>
              <a:t>Kopačár</a:t>
            </a:r>
            <a:r>
              <a:rPr lang="el-GR" sz="2000" kern="100" dirty="0">
                <a:effectLst/>
                <a:latin typeface="Calibri" panose="020F0502020204030204" pitchFamily="34" charset="0"/>
                <a:ea typeface="Calibri" panose="020F0502020204030204" pitchFamily="34" charset="0"/>
                <a:cs typeface="Times New Roman" panose="02020603050405020304" pitchFamily="18" charset="0"/>
              </a:rPr>
              <a:t>) κλπ. Οι Κουτσόβλαχοι, που ονομάζουν τους εαυτούς τους </a:t>
            </a:r>
            <a:r>
              <a:rPr lang="el-GR" sz="2000" kern="100" dirty="0" err="1">
                <a:effectLst/>
                <a:latin typeface="Calibri" panose="020F0502020204030204" pitchFamily="34" charset="0"/>
                <a:ea typeface="Calibri" panose="020F0502020204030204" pitchFamily="34" charset="0"/>
                <a:cs typeface="Times New Roman" panose="02020603050405020304" pitchFamily="18" charset="0"/>
              </a:rPr>
              <a:t>Αρομούνους</a:t>
            </a:r>
            <a:r>
              <a:rPr lang="el-GR" sz="2000" kern="100" dirty="0">
                <a:effectLst/>
                <a:latin typeface="Calibri" panose="020F0502020204030204" pitchFamily="34" charset="0"/>
                <a:ea typeface="Calibri" panose="020F0502020204030204" pitchFamily="34" charset="0"/>
                <a:cs typeface="Times New Roman" panose="02020603050405020304" pitchFamily="18" charset="0"/>
              </a:rPr>
              <a:t> (</a:t>
            </a:r>
            <a:r>
              <a:rPr lang="el-GR" sz="2000" kern="100" dirty="0" err="1">
                <a:effectLst/>
                <a:latin typeface="Calibri" panose="020F0502020204030204" pitchFamily="34" charset="0"/>
                <a:ea typeface="Calibri" panose="020F0502020204030204" pitchFamily="34" charset="0"/>
                <a:cs typeface="Times New Roman" panose="02020603050405020304" pitchFamily="18" charset="0"/>
              </a:rPr>
              <a:t>Arămûn</a:t>
            </a:r>
            <a:r>
              <a:rPr lang="el-GR" sz="2000" kern="100" dirty="0">
                <a:effectLst/>
                <a:latin typeface="Calibri" panose="020F0502020204030204" pitchFamily="34" charset="0"/>
                <a:ea typeface="Calibri" panose="020F0502020204030204" pitchFamily="34" charset="0"/>
                <a:cs typeface="Times New Roman" panose="02020603050405020304" pitchFamily="18" charset="0"/>
              </a:rPr>
              <a:t>, </a:t>
            </a:r>
            <a:r>
              <a:rPr lang="el-GR" sz="2000" kern="100" dirty="0" err="1">
                <a:effectLst/>
                <a:latin typeface="Calibri" panose="020F0502020204030204" pitchFamily="34" charset="0"/>
                <a:ea typeface="Calibri" panose="020F0502020204030204" pitchFamily="34" charset="0"/>
                <a:cs typeface="Times New Roman" panose="02020603050405020304" pitchFamily="18" charset="0"/>
              </a:rPr>
              <a:t>Armân</a:t>
            </a:r>
            <a:r>
              <a:rPr lang="el-GR" sz="2000" kern="100" dirty="0">
                <a:effectLst/>
                <a:latin typeface="Calibri" panose="020F0502020204030204" pitchFamily="34" charset="0"/>
                <a:ea typeface="Calibri" panose="020F0502020204030204" pitchFamily="34" charset="0"/>
                <a:cs typeface="Times New Roman" panose="02020603050405020304" pitchFamily="18" charset="0"/>
              </a:rPr>
              <a:t>), είναι πιθανότατα εκλατινισμένοι Έλληνες της Μακεδονίας, των οποίων η παρουσία στα βουνά ερμηνεύεται με τον θεσμό των </a:t>
            </a:r>
            <a:r>
              <a:rPr lang="el-GR" sz="2000" kern="100" dirty="0" err="1">
                <a:effectLst/>
                <a:latin typeface="Calibri" panose="020F0502020204030204" pitchFamily="34" charset="0"/>
                <a:ea typeface="Calibri" panose="020F0502020204030204" pitchFamily="34" charset="0"/>
                <a:cs typeface="Times New Roman" panose="02020603050405020304" pitchFamily="18" charset="0"/>
              </a:rPr>
              <a:t>οροφυλάκων</a:t>
            </a:r>
            <a:r>
              <a:rPr lang="el-GR" sz="2000" kern="100" dirty="0">
                <a:effectLst/>
                <a:latin typeface="Calibri" panose="020F0502020204030204" pitchFamily="34" charset="0"/>
                <a:ea typeface="Calibri" panose="020F0502020204030204" pitchFamily="34" charset="0"/>
                <a:cs typeface="Times New Roman" panose="02020603050405020304" pitchFamily="18" charset="0"/>
              </a:rPr>
              <a:t>, σύμφωνα με τον οποίο απόμαχοι του ρωμαϊκού στρατού μπορούσαν ύστερα από τη μακρόχρονη υπηρεσία τους να εγκαθίστανται στα βόρεια σύνορα και να αναλαμβάνουν τη φύλαξη των ορεινών διαβάσεων. </a:t>
            </a:r>
          </a:p>
          <a:p>
            <a:endParaRPr lang="el-GR" dirty="0"/>
          </a:p>
        </p:txBody>
      </p:sp>
    </p:spTree>
    <p:extLst>
      <p:ext uri="{BB962C8B-B14F-4D97-AF65-F5344CB8AC3E}">
        <p14:creationId xmlns:p14="http://schemas.microsoft.com/office/powerpoint/2010/main" val="197212333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277FC3E-6A1E-1F0D-3FA8-133C5E84AC32}"/>
            </a:ext>
          </a:extLst>
        </p:cNvPr>
        <p:cNvGrpSpPr/>
        <p:nvPr/>
      </p:nvGrpSpPr>
      <p:grpSpPr>
        <a:xfrm>
          <a:off x="0" y="0"/>
          <a:ext cx="0" cy="0"/>
          <a:chOff x="0" y="0"/>
          <a:chExt cx="0" cy="0"/>
        </a:xfrm>
      </p:grpSpPr>
      <p:sp>
        <p:nvSpPr>
          <p:cNvPr id="2" name="Τίτλος 1">
            <a:extLst>
              <a:ext uri="{FF2B5EF4-FFF2-40B4-BE49-F238E27FC236}">
                <a16:creationId xmlns:a16="http://schemas.microsoft.com/office/drawing/2014/main" id="{34478AA6-DFBF-3666-3BF3-81772362BD1B}"/>
              </a:ext>
            </a:extLst>
          </p:cNvPr>
          <p:cNvSpPr>
            <a:spLocks noGrp="1"/>
          </p:cNvSpPr>
          <p:nvPr>
            <p:ph type="title"/>
          </p:nvPr>
        </p:nvSpPr>
        <p:spPr/>
        <p:txBody>
          <a:bodyPr/>
          <a:lstStyle/>
          <a:p>
            <a:endParaRPr lang="el-GR"/>
          </a:p>
        </p:txBody>
      </p:sp>
      <p:sp>
        <p:nvSpPr>
          <p:cNvPr id="3" name="Θέση περιεχομένου 2">
            <a:extLst>
              <a:ext uri="{FF2B5EF4-FFF2-40B4-BE49-F238E27FC236}">
                <a16:creationId xmlns:a16="http://schemas.microsoft.com/office/drawing/2014/main" id="{5B502267-FBE0-6B20-9720-2096995774EC}"/>
              </a:ext>
            </a:extLst>
          </p:cNvPr>
          <p:cNvSpPr>
            <a:spLocks noGrp="1"/>
          </p:cNvSpPr>
          <p:nvPr>
            <p:ph idx="1"/>
          </p:nvPr>
        </p:nvSpPr>
        <p:spPr/>
        <p:txBody>
          <a:bodyPr/>
          <a:lstStyle/>
          <a:p>
            <a:r>
              <a:rPr lang="el-GR" sz="2000" kern="100" dirty="0">
                <a:effectLst/>
                <a:latin typeface="Calibri" panose="020F0502020204030204" pitchFamily="34" charset="0"/>
                <a:ea typeface="Calibri" panose="020F0502020204030204" pitchFamily="34" charset="0"/>
                <a:cs typeface="Times New Roman" panose="02020603050405020304" pitchFamily="18" charset="0"/>
              </a:rPr>
              <a:t>Μια συνολική μελέτη των </a:t>
            </a:r>
            <a:r>
              <a:rPr lang="el-GR" sz="2000" kern="100" dirty="0" err="1">
                <a:effectLst/>
                <a:latin typeface="Calibri" panose="020F0502020204030204" pitchFamily="34" charset="0"/>
                <a:ea typeface="Calibri" panose="020F0502020204030204" pitchFamily="34" charset="0"/>
                <a:cs typeface="Times New Roman" panose="02020603050405020304" pitchFamily="18" charset="0"/>
              </a:rPr>
              <a:t>κουτσοβλάχικων</a:t>
            </a:r>
            <a:r>
              <a:rPr lang="el-GR" sz="2000" kern="100" dirty="0">
                <a:effectLst/>
                <a:latin typeface="Calibri" panose="020F0502020204030204" pitchFamily="34" charset="0"/>
                <a:ea typeface="Calibri" panose="020F0502020204030204" pitchFamily="34" charset="0"/>
                <a:cs typeface="Times New Roman" panose="02020603050405020304" pitchFamily="18" charset="0"/>
              </a:rPr>
              <a:t> τοπωνυμίων της Ελλάδας λείπει από τη σχετική βιβλιογραφία. Μια αρκετά καλή εθνογραφική περιγραφή των </a:t>
            </a:r>
            <a:r>
              <a:rPr lang="el-GR" sz="2000" kern="100" dirty="0" err="1">
                <a:effectLst/>
                <a:latin typeface="Calibri" panose="020F0502020204030204" pitchFamily="34" charset="0"/>
                <a:ea typeface="Calibri" panose="020F0502020204030204" pitchFamily="34" charset="0"/>
                <a:cs typeface="Times New Roman" panose="02020603050405020304" pitchFamily="18" charset="0"/>
              </a:rPr>
              <a:t>κουτσοβλάχικων</a:t>
            </a:r>
            <a:r>
              <a:rPr lang="el-GR" sz="2000" kern="100" dirty="0">
                <a:effectLst/>
                <a:latin typeface="Calibri" panose="020F0502020204030204" pitchFamily="34" charset="0"/>
                <a:ea typeface="Calibri" panose="020F0502020204030204" pitchFamily="34" charset="0"/>
                <a:cs typeface="Times New Roman" panose="02020603050405020304" pitchFamily="18" charset="0"/>
              </a:rPr>
              <a:t> περιοχών της Ελλάδας έχουμε στο έργο του </a:t>
            </a:r>
            <a:r>
              <a:rPr lang="el-GR" sz="2000" kern="100" dirty="0" err="1">
                <a:effectLst/>
                <a:latin typeface="Calibri" panose="020F0502020204030204" pitchFamily="34" charset="0"/>
                <a:ea typeface="Calibri" panose="020F0502020204030204" pitchFamily="34" charset="0"/>
                <a:cs typeface="Times New Roman" panose="02020603050405020304" pitchFamily="18" charset="0"/>
              </a:rPr>
              <a:t>Weigand</a:t>
            </a:r>
            <a:r>
              <a:rPr lang="el-GR" sz="2000" kern="100" dirty="0">
                <a:effectLst/>
                <a:latin typeface="Calibri" panose="020F0502020204030204" pitchFamily="34" charset="0"/>
                <a:ea typeface="Calibri" panose="020F0502020204030204" pitchFamily="34" charset="0"/>
                <a:cs typeface="Times New Roman" panose="02020603050405020304" pitchFamily="18" charset="0"/>
              </a:rPr>
              <a:t> για τους </a:t>
            </a:r>
            <a:r>
              <a:rPr lang="el-GR" sz="2000" kern="100" dirty="0" err="1">
                <a:effectLst/>
                <a:latin typeface="Calibri" panose="020F0502020204030204" pitchFamily="34" charset="0"/>
                <a:ea typeface="Calibri" panose="020F0502020204030204" pitchFamily="34" charset="0"/>
                <a:cs typeface="Times New Roman" panose="02020603050405020304" pitchFamily="18" charset="0"/>
              </a:rPr>
              <a:t>Αρομούνους</a:t>
            </a:r>
            <a:r>
              <a:rPr lang="el-GR" sz="2000" kern="100" dirty="0">
                <a:effectLst/>
                <a:latin typeface="Calibri" panose="020F0502020204030204" pitchFamily="34" charset="0"/>
                <a:ea typeface="Calibri" panose="020F0502020204030204" pitchFamily="34" charset="0"/>
                <a:cs typeface="Times New Roman" panose="02020603050405020304" pitchFamily="18" charset="0"/>
              </a:rPr>
              <a:t>. Στον ίδιο συγγραφέα οφείλουμε και τη μελέτη για τα </a:t>
            </a:r>
            <a:r>
              <a:rPr lang="el-GR" sz="2000" kern="100" dirty="0" err="1">
                <a:effectLst/>
                <a:latin typeface="Calibri" panose="020F0502020204030204" pitchFamily="34" charset="0"/>
                <a:ea typeface="Calibri" panose="020F0502020204030204" pitchFamily="34" charset="0"/>
                <a:cs typeface="Times New Roman" panose="02020603050405020304" pitchFamily="18" charset="0"/>
              </a:rPr>
              <a:t>αρομουνικά</a:t>
            </a:r>
            <a:r>
              <a:rPr lang="el-GR" sz="2000" kern="100" dirty="0">
                <a:effectLst/>
                <a:latin typeface="Calibri" panose="020F0502020204030204" pitchFamily="34" charset="0"/>
                <a:ea typeface="Calibri" panose="020F0502020204030204" pitchFamily="34" charset="0"/>
                <a:cs typeface="Times New Roman" panose="02020603050405020304" pitchFamily="18" charset="0"/>
              </a:rPr>
              <a:t> τοπωνύμια της περιοχής της Πίνδου. Από τα 65 ονόματα χωριών που εξετάζει ο </a:t>
            </a:r>
            <a:r>
              <a:rPr lang="el-GR" sz="2000" kern="100" dirty="0" err="1">
                <a:effectLst/>
                <a:latin typeface="Calibri" panose="020F0502020204030204" pitchFamily="34" charset="0"/>
                <a:ea typeface="Calibri" panose="020F0502020204030204" pitchFamily="34" charset="0"/>
                <a:cs typeface="Times New Roman" panose="02020603050405020304" pitchFamily="18" charset="0"/>
              </a:rPr>
              <a:t>Weigand</a:t>
            </a:r>
            <a:r>
              <a:rPr lang="el-GR" sz="2000" kern="100" dirty="0">
                <a:effectLst/>
                <a:latin typeface="Calibri" panose="020F0502020204030204" pitchFamily="34" charset="0"/>
                <a:ea typeface="Calibri" panose="020F0502020204030204" pitchFamily="34" charset="0"/>
                <a:cs typeface="Times New Roman" panose="02020603050405020304" pitchFamily="18" charset="0"/>
              </a:rPr>
              <a:t> βρίσκει ότι τα 15 είναι ελληνικά, 21 </a:t>
            </a:r>
            <a:r>
              <a:rPr lang="el-GR" sz="2000" kern="100" dirty="0" err="1">
                <a:effectLst/>
                <a:latin typeface="Calibri" panose="020F0502020204030204" pitchFamily="34" charset="0"/>
                <a:ea typeface="Calibri" panose="020F0502020204030204" pitchFamily="34" charset="0"/>
                <a:cs typeface="Times New Roman" panose="02020603050405020304" pitchFamily="18" charset="0"/>
              </a:rPr>
              <a:t>αρομουνικά</a:t>
            </a:r>
            <a:r>
              <a:rPr lang="el-GR" sz="2000" kern="100" dirty="0">
                <a:effectLst/>
                <a:latin typeface="Calibri" panose="020F0502020204030204" pitchFamily="34" charset="0"/>
                <a:ea typeface="Calibri" panose="020F0502020204030204" pitchFamily="34" charset="0"/>
                <a:cs typeface="Times New Roman" panose="02020603050405020304" pitchFamily="18" charset="0"/>
              </a:rPr>
              <a:t> και 29 σλαβικά. Παραθέτουμε ένα δείγμα </a:t>
            </a:r>
            <a:r>
              <a:rPr lang="el-GR" sz="2000" kern="100" dirty="0" err="1">
                <a:effectLst/>
                <a:latin typeface="Calibri" panose="020F0502020204030204" pitchFamily="34" charset="0"/>
                <a:ea typeface="Calibri" panose="020F0502020204030204" pitchFamily="34" charset="0"/>
                <a:cs typeface="Times New Roman" panose="02020603050405020304" pitchFamily="18" charset="0"/>
              </a:rPr>
              <a:t>αρομουνικών</a:t>
            </a:r>
            <a:r>
              <a:rPr lang="el-GR" sz="2000" kern="100" dirty="0">
                <a:effectLst/>
                <a:latin typeface="Calibri" panose="020F0502020204030204" pitchFamily="34" charset="0"/>
                <a:ea typeface="Calibri" panose="020F0502020204030204" pitchFamily="34" charset="0"/>
                <a:cs typeface="Times New Roman" panose="02020603050405020304" pitchFamily="18" charset="0"/>
              </a:rPr>
              <a:t> τοπωνυμίων από τη συλλογή του </a:t>
            </a:r>
            <a:r>
              <a:rPr lang="el-GR" sz="2000" kern="100" dirty="0" err="1">
                <a:effectLst/>
                <a:latin typeface="Calibri" panose="020F0502020204030204" pitchFamily="34" charset="0"/>
                <a:ea typeface="Calibri" panose="020F0502020204030204" pitchFamily="34" charset="0"/>
                <a:cs typeface="Times New Roman" panose="02020603050405020304" pitchFamily="18" charset="0"/>
              </a:rPr>
              <a:t>Weigand</a:t>
            </a:r>
            <a:r>
              <a:rPr lang="el-GR" sz="2000" kern="100" dirty="0">
                <a:effectLst/>
                <a:latin typeface="Calibri" panose="020F0502020204030204" pitchFamily="34" charset="0"/>
                <a:ea typeface="Calibri" panose="020F0502020204030204" pitchFamily="34" charset="0"/>
                <a:cs typeface="Times New Roman" panose="02020603050405020304" pitchFamily="18" charset="0"/>
              </a:rPr>
              <a:t>. </a:t>
            </a:r>
          </a:p>
          <a:p>
            <a:endParaRPr lang="el-GR" dirty="0"/>
          </a:p>
        </p:txBody>
      </p:sp>
    </p:spTree>
    <p:extLst>
      <p:ext uri="{BB962C8B-B14F-4D97-AF65-F5344CB8AC3E}">
        <p14:creationId xmlns:p14="http://schemas.microsoft.com/office/powerpoint/2010/main" val="180805725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261EC0A-9F98-56EA-7D76-1241B0E18230}"/>
            </a:ext>
          </a:extLst>
        </p:cNvPr>
        <p:cNvGrpSpPr/>
        <p:nvPr/>
      </p:nvGrpSpPr>
      <p:grpSpPr>
        <a:xfrm>
          <a:off x="0" y="0"/>
          <a:ext cx="0" cy="0"/>
          <a:chOff x="0" y="0"/>
          <a:chExt cx="0" cy="0"/>
        </a:xfrm>
      </p:grpSpPr>
      <p:sp>
        <p:nvSpPr>
          <p:cNvPr id="2" name="Τίτλος 1">
            <a:extLst>
              <a:ext uri="{FF2B5EF4-FFF2-40B4-BE49-F238E27FC236}">
                <a16:creationId xmlns:a16="http://schemas.microsoft.com/office/drawing/2014/main" id="{A0EAEB4E-6D56-9F37-A28F-8C5BD8B3B765}"/>
              </a:ext>
            </a:extLst>
          </p:cNvPr>
          <p:cNvSpPr>
            <a:spLocks noGrp="1"/>
          </p:cNvSpPr>
          <p:nvPr>
            <p:ph type="title"/>
          </p:nvPr>
        </p:nvSpPr>
        <p:spPr/>
        <p:txBody>
          <a:bodyPr/>
          <a:lstStyle/>
          <a:p>
            <a:endParaRPr lang="el-GR"/>
          </a:p>
        </p:txBody>
      </p:sp>
      <p:sp>
        <p:nvSpPr>
          <p:cNvPr id="3" name="Θέση περιεχομένου 2">
            <a:extLst>
              <a:ext uri="{FF2B5EF4-FFF2-40B4-BE49-F238E27FC236}">
                <a16:creationId xmlns:a16="http://schemas.microsoft.com/office/drawing/2014/main" id="{51B1F9EE-95C6-BED2-B384-4E45A7DB5091}"/>
              </a:ext>
            </a:extLst>
          </p:cNvPr>
          <p:cNvSpPr>
            <a:spLocks noGrp="1"/>
          </p:cNvSpPr>
          <p:nvPr>
            <p:ph idx="1"/>
          </p:nvPr>
        </p:nvSpPr>
        <p:spPr/>
        <p:txBody>
          <a:bodyPr>
            <a:normAutofit/>
          </a:bodyPr>
          <a:lstStyle/>
          <a:p>
            <a:r>
              <a:rPr lang="el-GR" sz="1800" kern="100" dirty="0">
                <a:effectLst/>
                <a:latin typeface="Calibri" panose="020F0502020204030204" pitchFamily="34" charset="0"/>
                <a:ea typeface="Calibri" panose="020F0502020204030204" pitchFamily="34" charset="0"/>
                <a:cs typeface="Times New Roman" panose="02020603050405020304" pitchFamily="18" charset="0"/>
              </a:rPr>
              <a:t>Φούρκα, η &lt; λατ. </a:t>
            </a:r>
            <a:r>
              <a:rPr lang="el-GR" sz="1800" kern="100" dirty="0" err="1">
                <a:effectLst/>
                <a:latin typeface="Calibri" panose="020F0502020204030204" pitchFamily="34" charset="0"/>
                <a:ea typeface="Calibri" panose="020F0502020204030204" pitchFamily="34" charset="0"/>
                <a:cs typeface="Times New Roman" panose="02020603050405020304" pitchFamily="18" charset="0"/>
              </a:rPr>
              <a:t>furca</a:t>
            </a:r>
            <a:r>
              <a:rPr lang="el-GR" sz="1800" kern="100" dirty="0">
                <a:effectLst/>
                <a:latin typeface="Calibri" panose="020F0502020204030204" pitchFamily="34" charset="0"/>
                <a:ea typeface="Calibri" panose="020F0502020204030204" pitchFamily="34" charset="0"/>
                <a:cs typeface="Times New Roman" panose="02020603050405020304" pitchFamily="18" charset="0"/>
              </a:rPr>
              <a:t>, δηλαδή τόπος στη διακλάδωση ενός δρόμου. </a:t>
            </a:r>
            <a:br>
              <a:rPr lang="el-GR" sz="1800" kern="100" dirty="0">
                <a:effectLst/>
                <a:latin typeface="Calibri" panose="020F0502020204030204" pitchFamily="34" charset="0"/>
                <a:ea typeface="Calibri" panose="020F0502020204030204" pitchFamily="34" charset="0"/>
                <a:cs typeface="Times New Roman" panose="02020603050405020304" pitchFamily="18" charset="0"/>
              </a:rPr>
            </a:br>
            <a:r>
              <a:rPr lang="el-GR" sz="1800" kern="100" dirty="0" err="1">
                <a:effectLst/>
                <a:latin typeface="Calibri" panose="020F0502020204030204" pitchFamily="34" charset="0"/>
                <a:ea typeface="Calibri" panose="020F0502020204030204" pitchFamily="34" charset="0"/>
                <a:cs typeface="Times New Roman" panose="02020603050405020304" pitchFamily="18" charset="0"/>
              </a:rPr>
              <a:t>Σαμαρίνα</a:t>
            </a:r>
            <a:r>
              <a:rPr lang="el-GR" sz="1800" kern="100" dirty="0">
                <a:effectLst/>
                <a:latin typeface="Calibri" panose="020F0502020204030204" pitchFamily="34" charset="0"/>
                <a:ea typeface="Calibri" panose="020F0502020204030204" pitchFamily="34" charset="0"/>
                <a:cs typeface="Times New Roman" panose="02020603050405020304" pitchFamily="18" charset="0"/>
              </a:rPr>
              <a:t>, η &lt; λατ. </a:t>
            </a:r>
            <a:r>
              <a:rPr lang="el-GR" sz="1800" kern="100" dirty="0" err="1">
                <a:effectLst/>
                <a:latin typeface="Calibri" panose="020F0502020204030204" pitchFamily="34" charset="0"/>
                <a:ea typeface="Calibri" panose="020F0502020204030204" pitchFamily="34" charset="0"/>
                <a:cs typeface="Times New Roman" panose="02020603050405020304" pitchFamily="18" charset="0"/>
              </a:rPr>
              <a:t>Sanctus</a:t>
            </a:r>
            <a:r>
              <a:rPr lang="el-GR" sz="1800" kern="100" dirty="0">
                <a:effectLst/>
                <a:latin typeface="Calibri" panose="020F0502020204030204" pitchFamily="34" charset="0"/>
                <a:ea typeface="Calibri" panose="020F0502020204030204" pitchFamily="34" charset="0"/>
                <a:cs typeface="Times New Roman" panose="02020603050405020304" pitchFamily="18" charset="0"/>
              </a:rPr>
              <a:t> </a:t>
            </a:r>
            <a:r>
              <a:rPr lang="el-GR" sz="1800" kern="100" dirty="0" err="1">
                <a:effectLst/>
                <a:latin typeface="Calibri" panose="020F0502020204030204" pitchFamily="34" charset="0"/>
                <a:ea typeface="Calibri" panose="020F0502020204030204" pitchFamily="34" charset="0"/>
                <a:cs typeface="Times New Roman" panose="02020603050405020304" pitchFamily="18" charset="0"/>
              </a:rPr>
              <a:t>Marinus</a:t>
            </a:r>
            <a:r>
              <a:rPr lang="el-GR" sz="1800" kern="100" dirty="0">
                <a:effectLst/>
                <a:latin typeface="Calibri" panose="020F0502020204030204" pitchFamily="34" charset="0"/>
                <a:ea typeface="Calibri" panose="020F0502020204030204" pitchFamily="34" charset="0"/>
                <a:cs typeface="Times New Roman" panose="02020603050405020304" pitchFamily="18" charset="0"/>
              </a:rPr>
              <a:t> (</a:t>
            </a:r>
            <a:r>
              <a:rPr lang="el-GR" sz="1800" kern="100" dirty="0" err="1">
                <a:effectLst/>
                <a:latin typeface="Calibri" panose="020F0502020204030204" pitchFamily="34" charset="0"/>
                <a:ea typeface="Calibri" panose="020F0502020204030204" pitchFamily="34" charset="0"/>
                <a:cs typeface="Times New Roman" panose="02020603050405020304" pitchFamily="18" charset="0"/>
              </a:rPr>
              <a:t>Samarina</a:t>
            </a:r>
            <a:r>
              <a:rPr lang="el-GR" sz="1800" kern="100" dirty="0">
                <a:effectLst/>
                <a:latin typeface="Calibri" panose="020F0502020204030204" pitchFamily="34" charset="0"/>
                <a:ea typeface="Calibri" panose="020F0502020204030204" pitchFamily="34" charset="0"/>
                <a:cs typeface="Times New Roman" panose="02020603050405020304" pitchFamily="18" charset="0"/>
              </a:rPr>
              <a:t>, όπου το ληκτικό -α πρέπει να θεωρηθεί κατά τον </a:t>
            </a:r>
            <a:r>
              <a:rPr lang="el-GR" sz="1800" kern="100" dirty="0" err="1">
                <a:effectLst/>
                <a:latin typeface="Calibri" panose="020F0502020204030204" pitchFamily="34" charset="0"/>
                <a:ea typeface="Calibri" panose="020F0502020204030204" pitchFamily="34" charset="0"/>
                <a:cs typeface="Times New Roman" panose="02020603050405020304" pitchFamily="18" charset="0"/>
              </a:rPr>
              <a:t>Weigand</a:t>
            </a:r>
            <a:r>
              <a:rPr lang="el-GR" sz="1800" kern="100" dirty="0">
                <a:effectLst/>
                <a:latin typeface="Calibri" panose="020F0502020204030204" pitchFamily="34" charset="0"/>
                <a:ea typeface="Calibri" panose="020F0502020204030204" pitchFamily="34" charset="0"/>
                <a:cs typeface="Times New Roman" panose="02020603050405020304" pitchFamily="18" charset="0"/>
              </a:rPr>
              <a:t> ως τοπωνυμικό επίθημα). </a:t>
            </a:r>
            <a:br>
              <a:rPr lang="el-GR" sz="1800" kern="100" dirty="0">
                <a:effectLst/>
                <a:latin typeface="Calibri" panose="020F0502020204030204" pitchFamily="34" charset="0"/>
                <a:ea typeface="Calibri" panose="020F0502020204030204" pitchFamily="34" charset="0"/>
                <a:cs typeface="Times New Roman" panose="02020603050405020304" pitchFamily="18" charset="0"/>
              </a:rPr>
            </a:br>
            <a:r>
              <a:rPr lang="el-GR" sz="1800" kern="100" dirty="0" err="1">
                <a:effectLst/>
                <a:latin typeface="Calibri" panose="020F0502020204030204" pitchFamily="34" charset="0"/>
                <a:ea typeface="Calibri" panose="020F0502020204030204" pitchFamily="34" charset="0"/>
                <a:cs typeface="Times New Roman" panose="02020603050405020304" pitchFamily="18" charset="0"/>
              </a:rPr>
              <a:t>Pădz</a:t>
            </a:r>
            <a:r>
              <a:rPr lang="el-GR" sz="1800" kern="100" dirty="0">
                <a:effectLst/>
                <a:latin typeface="Calibri" panose="020F0502020204030204" pitchFamily="34" charset="0"/>
                <a:ea typeface="Calibri" panose="020F0502020204030204" pitchFamily="34" charset="0"/>
                <a:cs typeface="Times New Roman" panose="02020603050405020304" pitchFamily="18" charset="0"/>
              </a:rPr>
              <a:t>/</a:t>
            </a:r>
            <a:r>
              <a:rPr lang="el-GR" sz="1800" kern="100" dirty="0" err="1">
                <a:effectLst/>
                <a:latin typeface="Calibri" panose="020F0502020204030204" pitchFamily="34" charset="0"/>
                <a:ea typeface="Calibri" panose="020F0502020204030204" pitchFamily="34" charset="0"/>
                <a:cs typeface="Times New Roman" panose="02020603050405020304" pitchFamily="18" charset="0"/>
              </a:rPr>
              <a:t>Pădzli</a:t>
            </a:r>
            <a:r>
              <a:rPr lang="el-GR" sz="1800" kern="100" dirty="0">
                <a:effectLst/>
                <a:latin typeface="Calibri" panose="020F0502020204030204" pitchFamily="34" charset="0"/>
                <a:ea typeface="Calibri" panose="020F0502020204030204" pitchFamily="34" charset="0"/>
                <a:cs typeface="Times New Roman" panose="02020603050405020304" pitchFamily="18" charset="0"/>
              </a:rPr>
              <a:t>, πληθυντ. του </a:t>
            </a:r>
            <a:r>
              <a:rPr lang="el-GR" sz="1800" kern="100" dirty="0" err="1">
                <a:effectLst/>
                <a:latin typeface="Calibri" panose="020F0502020204030204" pitchFamily="34" charset="0"/>
                <a:ea typeface="Calibri" panose="020F0502020204030204" pitchFamily="34" charset="0"/>
                <a:cs typeface="Times New Roman" panose="02020603050405020304" pitchFamily="18" charset="0"/>
              </a:rPr>
              <a:t>pade</a:t>
            </a:r>
            <a:r>
              <a:rPr lang="el-GR" sz="1800" kern="100" dirty="0">
                <a:effectLst/>
                <a:latin typeface="Calibri" panose="020F0502020204030204" pitchFamily="34" charset="0"/>
                <a:ea typeface="Calibri" panose="020F0502020204030204" pitchFamily="34" charset="0"/>
                <a:cs typeface="Times New Roman" panose="02020603050405020304" pitchFamily="18" charset="0"/>
              </a:rPr>
              <a:t> "επίπεδο, ομαλό έδαφος". </a:t>
            </a:r>
            <a:br>
              <a:rPr lang="el-GR" sz="1800" kern="100" dirty="0">
                <a:effectLst/>
                <a:latin typeface="Calibri" panose="020F0502020204030204" pitchFamily="34" charset="0"/>
                <a:ea typeface="Calibri" panose="020F0502020204030204" pitchFamily="34" charset="0"/>
                <a:cs typeface="Times New Roman" panose="02020603050405020304" pitchFamily="18" charset="0"/>
              </a:rPr>
            </a:br>
            <a:r>
              <a:rPr lang="el-GR" sz="1800" kern="100" dirty="0" err="1">
                <a:effectLst/>
                <a:latin typeface="Calibri" panose="020F0502020204030204" pitchFamily="34" charset="0"/>
                <a:ea typeface="Calibri" panose="020F0502020204030204" pitchFamily="34" charset="0"/>
                <a:cs typeface="Times New Roman" panose="02020603050405020304" pitchFamily="18" charset="0"/>
              </a:rPr>
              <a:t>Ameru</a:t>
            </a:r>
            <a:r>
              <a:rPr lang="el-GR" sz="1800" kern="100" dirty="0">
                <a:effectLst/>
                <a:latin typeface="Calibri" panose="020F0502020204030204" pitchFamily="34" charset="0"/>
                <a:ea typeface="Calibri" panose="020F0502020204030204" pitchFamily="34" charset="0"/>
                <a:cs typeface="Times New Roman" panose="02020603050405020304" pitchFamily="18" charset="0"/>
              </a:rPr>
              <a:t> (ελλ. Μηλιά): δεν είναι σαφές ποιο όνομα προηγείται αφού και το </a:t>
            </a:r>
            <a:r>
              <a:rPr lang="el-GR" sz="1800" kern="100" dirty="0" err="1">
                <a:effectLst/>
                <a:latin typeface="Calibri" panose="020F0502020204030204" pitchFamily="34" charset="0"/>
                <a:ea typeface="Calibri" panose="020F0502020204030204" pitchFamily="34" charset="0"/>
                <a:cs typeface="Times New Roman" panose="02020603050405020304" pitchFamily="18" charset="0"/>
              </a:rPr>
              <a:t>κουτσοβλάχικο</a:t>
            </a:r>
            <a:r>
              <a:rPr lang="el-GR" sz="1800" kern="100" dirty="0">
                <a:effectLst/>
                <a:latin typeface="Calibri" panose="020F0502020204030204" pitchFamily="34" charset="0"/>
                <a:ea typeface="Calibri" panose="020F0502020204030204" pitchFamily="34" charset="0"/>
                <a:cs typeface="Times New Roman" panose="02020603050405020304" pitchFamily="18" charset="0"/>
              </a:rPr>
              <a:t> σημαίνει "μηλιά”. </a:t>
            </a:r>
            <a:br>
              <a:rPr lang="el-GR" sz="1800" kern="100" dirty="0">
                <a:effectLst/>
                <a:latin typeface="Calibri" panose="020F0502020204030204" pitchFamily="34" charset="0"/>
                <a:ea typeface="Calibri" panose="020F0502020204030204" pitchFamily="34" charset="0"/>
                <a:cs typeface="Times New Roman" panose="02020603050405020304" pitchFamily="18" charset="0"/>
              </a:rPr>
            </a:br>
            <a:r>
              <a:rPr lang="el-GR" sz="1800" kern="100" dirty="0" err="1">
                <a:effectLst/>
                <a:latin typeface="Calibri" panose="020F0502020204030204" pitchFamily="34" charset="0"/>
                <a:ea typeface="Calibri" panose="020F0502020204030204" pitchFamily="34" charset="0"/>
                <a:cs typeface="Times New Roman" panose="02020603050405020304" pitchFamily="18" charset="0"/>
              </a:rPr>
              <a:t>Păltin</a:t>
            </a:r>
            <a:r>
              <a:rPr lang="el-GR" sz="1800" kern="100" dirty="0">
                <a:effectLst/>
                <a:latin typeface="Calibri" panose="020F0502020204030204" pitchFamily="34" charset="0"/>
                <a:ea typeface="Calibri" panose="020F0502020204030204" pitchFamily="34" charset="0"/>
                <a:cs typeface="Times New Roman" panose="02020603050405020304" pitchFamily="18" charset="0"/>
              </a:rPr>
              <a:t> "πλάτανος” (ελλ. </a:t>
            </a:r>
            <a:r>
              <a:rPr lang="el-GR" sz="1800" kern="100" dirty="0" err="1">
                <a:effectLst/>
                <a:latin typeface="Calibri" panose="020F0502020204030204" pitchFamily="34" charset="0"/>
                <a:ea typeface="Calibri" panose="020F0502020204030204" pitchFamily="34" charset="0"/>
                <a:cs typeface="Times New Roman" panose="02020603050405020304" pitchFamily="18" charset="0"/>
              </a:rPr>
              <a:t>Βολτινόν</a:t>
            </a:r>
            <a:r>
              <a:rPr lang="el-GR" sz="1800" kern="100" dirty="0">
                <a:effectLst/>
                <a:latin typeface="Calibri" panose="020F0502020204030204" pitchFamily="34" charset="0"/>
                <a:ea typeface="Calibri" panose="020F0502020204030204" pitchFamily="34" charset="0"/>
                <a:cs typeface="Times New Roman" panose="02020603050405020304" pitchFamily="18" charset="0"/>
              </a:rPr>
              <a:t> &lt; βάλτος;). </a:t>
            </a:r>
            <a:br>
              <a:rPr lang="el-GR" sz="1800" kern="100" dirty="0">
                <a:effectLst/>
                <a:latin typeface="Calibri" panose="020F0502020204030204" pitchFamily="34" charset="0"/>
                <a:ea typeface="Calibri" panose="020F0502020204030204" pitchFamily="34" charset="0"/>
                <a:cs typeface="Times New Roman" panose="02020603050405020304" pitchFamily="18" charset="0"/>
              </a:rPr>
            </a:br>
            <a:r>
              <a:rPr lang="el-GR" sz="1800" kern="100" dirty="0" err="1">
                <a:effectLst/>
                <a:latin typeface="Calibri" panose="020F0502020204030204" pitchFamily="34" charset="0"/>
                <a:ea typeface="Calibri" panose="020F0502020204030204" pitchFamily="34" charset="0"/>
                <a:cs typeface="Times New Roman" panose="02020603050405020304" pitchFamily="18" charset="0"/>
              </a:rPr>
              <a:t>Minču</a:t>
            </a:r>
            <a:r>
              <a:rPr lang="el-GR" sz="1800" kern="100" dirty="0">
                <a:effectLst/>
                <a:latin typeface="Calibri" panose="020F0502020204030204" pitchFamily="34" charset="0"/>
                <a:ea typeface="Calibri" panose="020F0502020204030204" pitchFamily="34" charset="0"/>
                <a:cs typeface="Times New Roman" panose="02020603050405020304" pitchFamily="18" charset="0"/>
              </a:rPr>
              <a:t> (ελλ. Μέτσοβο) &lt; σλαβ. </a:t>
            </a:r>
            <a:r>
              <a:rPr lang="el-GR" sz="1800" kern="100" dirty="0" err="1">
                <a:effectLst/>
                <a:latin typeface="Calibri" panose="020F0502020204030204" pitchFamily="34" charset="0"/>
                <a:ea typeface="Calibri" panose="020F0502020204030204" pitchFamily="34" charset="0"/>
                <a:cs typeface="Times New Roman" panose="02020603050405020304" pitchFamily="18" charset="0"/>
              </a:rPr>
              <a:t>męčovo</a:t>
            </a:r>
            <a:r>
              <a:rPr lang="el-GR" sz="1800" kern="100" dirty="0">
                <a:effectLst/>
                <a:latin typeface="Calibri" panose="020F0502020204030204" pitchFamily="34" charset="0"/>
                <a:ea typeface="Calibri" panose="020F0502020204030204" pitchFamily="34" charset="0"/>
                <a:cs typeface="Times New Roman" panose="02020603050405020304" pitchFamily="18" charset="0"/>
              </a:rPr>
              <a:t> [</a:t>
            </a:r>
            <a:r>
              <a:rPr lang="el-GR" sz="1800" kern="100" dirty="0" err="1">
                <a:effectLst/>
                <a:latin typeface="Calibri" panose="020F0502020204030204" pitchFamily="34" charset="0"/>
                <a:ea typeface="Calibri" panose="020F0502020204030204" pitchFamily="34" charset="0"/>
                <a:cs typeface="Times New Roman" panose="02020603050405020304" pitchFamily="18" charset="0"/>
              </a:rPr>
              <a:t>mentsoνο</a:t>
            </a:r>
            <a:r>
              <a:rPr lang="el-GR" sz="1800" kern="100" dirty="0">
                <a:effectLst/>
                <a:latin typeface="Calibri" panose="020F0502020204030204" pitchFamily="34" charset="0"/>
                <a:ea typeface="Calibri" panose="020F0502020204030204" pitchFamily="34" charset="0"/>
                <a:cs typeface="Times New Roman" panose="02020603050405020304" pitchFamily="18" charset="0"/>
              </a:rPr>
              <a:t>] "</a:t>
            </a:r>
            <a:r>
              <a:rPr lang="el-GR" sz="1800" kern="100" dirty="0" err="1">
                <a:effectLst/>
                <a:latin typeface="Calibri" panose="020F0502020204030204" pitchFamily="34" charset="0"/>
                <a:ea typeface="Calibri" panose="020F0502020204030204" pitchFamily="34" charset="0"/>
                <a:cs typeface="Times New Roman" panose="02020603050405020304" pitchFamily="18" charset="0"/>
              </a:rPr>
              <a:t>αρκουδότοπος</a:t>
            </a:r>
            <a:r>
              <a:rPr lang="el-GR" sz="1800" kern="100" dirty="0">
                <a:effectLst/>
                <a:latin typeface="Calibri" panose="020F0502020204030204" pitchFamily="34" charset="0"/>
                <a:ea typeface="Calibri" panose="020F0502020204030204" pitchFamily="34" charset="0"/>
                <a:cs typeface="Times New Roman" panose="02020603050405020304" pitchFamily="18" charset="0"/>
              </a:rPr>
              <a:t>” με απώλεια του </a:t>
            </a:r>
            <a:r>
              <a:rPr lang="el-GR" sz="1800" kern="100" dirty="0" err="1">
                <a:effectLst/>
                <a:latin typeface="Calibri" panose="020F0502020204030204" pitchFamily="34" charset="0"/>
                <a:ea typeface="Calibri" panose="020F0502020204030204" pitchFamily="34" charset="0"/>
                <a:cs typeface="Times New Roman" panose="02020603050405020304" pitchFamily="18" charset="0"/>
              </a:rPr>
              <a:t>ερρίνου</a:t>
            </a:r>
            <a:r>
              <a:rPr lang="el-GR" sz="1800" kern="100" dirty="0">
                <a:effectLst/>
                <a:latin typeface="Calibri" panose="020F0502020204030204" pitchFamily="34" charset="0"/>
                <a:ea typeface="Calibri" panose="020F0502020204030204" pitchFamily="34" charset="0"/>
                <a:cs typeface="Times New Roman" panose="02020603050405020304" pitchFamily="18" charset="0"/>
              </a:rPr>
              <a:t> </a:t>
            </a: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n</a:t>
            </a:r>
            <a:r>
              <a:rPr lang="el-GR" sz="1800" kern="100" dirty="0">
                <a:effectLst/>
                <a:latin typeface="Calibri" panose="020F0502020204030204" pitchFamily="34" charset="0"/>
                <a:ea typeface="Calibri" panose="020F0502020204030204" pitchFamily="34" charset="0"/>
                <a:cs typeface="Times New Roman" panose="02020603050405020304" pitchFamily="18" charset="0"/>
              </a:rPr>
              <a:t> στην Ελληνική και διάσωσή του στην </a:t>
            </a:r>
            <a:r>
              <a:rPr lang="el-GR" sz="1800" kern="100" dirty="0" err="1">
                <a:effectLst/>
                <a:latin typeface="Calibri" panose="020F0502020204030204" pitchFamily="34" charset="0"/>
                <a:ea typeface="Calibri" panose="020F0502020204030204" pitchFamily="34" charset="0"/>
                <a:cs typeface="Times New Roman" panose="02020603050405020304" pitchFamily="18" charset="0"/>
              </a:rPr>
              <a:t>Αρομουνική</a:t>
            </a:r>
            <a:r>
              <a:rPr lang="el-GR" sz="1800" kern="100" dirty="0">
                <a:effectLst/>
                <a:latin typeface="Calibri" panose="020F0502020204030204" pitchFamily="34" charset="0"/>
                <a:ea typeface="Calibri" panose="020F0502020204030204" pitchFamily="34" charset="0"/>
                <a:cs typeface="Times New Roman" panose="02020603050405020304" pitchFamily="18" charset="0"/>
              </a:rPr>
              <a:t>. </a:t>
            </a:r>
            <a:br>
              <a:rPr lang="el-GR" sz="1800" kern="100" dirty="0">
                <a:effectLst/>
                <a:latin typeface="Calibri" panose="020F0502020204030204" pitchFamily="34" charset="0"/>
                <a:ea typeface="Calibri" panose="020F0502020204030204" pitchFamily="34" charset="0"/>
                <a:cs typeface="Times New Roman" panose="02020603050405020304" pitchFamily="18" charset="0"/>
              </a:rPr>
            </a:br>
            <a:r>
              <a:rPr lang="el-GR" sz="1800" kern="100" dirty="0" err="1">
                <a:effectLst/>
                <a:latin typeface="Calibri" panose="020F0502020204030204" pitchFamily="34" charset="0"/>
                <a:ea typeface="Calibri" panose="020F0502020204030204" pitchFamily="34" charset="0"/>
                <a:cs typeface="Times New Roman" panose="02020603050405020304" pitchFamily="18" charset="0"/>
              </a:rPr>
              <a:t>Kjära</a:t>
            </a:r>
            <a:r>
              <a:rPr lang="el-GR" sz="1800" kern="100" dirty="0">
                <a:effectLst/>
                <a:latin typeface="Calibri" panose="020F0502020204030204" pitchFamily="34" charset="0"/>
                <a:ea typeface="Calibri" panose="020F0502020204030204" pitchFamily="34" charset="0"/>
                <a:cs typeface="Times New Roman" panose="02020603050405020304" pitchFamily="18" charset="0"/>
              </a:rPr>
              <a:t> (ελλ. </a:t>
            </a:r>
            <a:r>
              <a:rPr lang="el-GR" sz="1800" kern="100" dirty="0" err="1">
                <a:effectLst/>
                <a:latin typeface="Calibri" panose="020F0502020204030204" pitchFamily="34" charset="0"/>
                <a:ea typeface="Calibri" panose="020F0502020204030204" pitchFamily="34" charset="0"/>
                <a:cs typeface="Times New Roman" panose="02020603050405020304" pitchFamily="18" charset="0"/>
              </a:rPr>
              <a:t>Ανήλιον</a:t>
            </a:r>
            <a:r>
              <a:rPr lang="el-GR" sz="1800" kern="100" dirty="0">
                <a:effectLst/>
                <a:latin typeface="Calibri" panose="020F0502020204030204" pitchFamily="34" charset="0"/>
                <a:ea typeface="Calibri" panose="020F0502020204030204" pitchFamily="34" charset="0"/>
                <a:cs typeface="Times New Roman" panose="02020603050405020304" pitchFamily="18" charset="0"/>
              </a:rPr>
              <a:t>): το ελληνικό </a:t>
            </a:r>
            <a:r>
              <a:rPr lang="el-GR" sz="1800" kern="100" dirty="0" err="1">
                <a:effectLst/>
                <a:latin typeface="Calibri" panose="020F0502020204030204" pitchFamily="34" charset="0"/>
                <a:ea typeface="Calibri" panose="020F0502020204030204" pitchFamily="34" charset="0"/>
                <a:cs typeface="Times New Roman" panose="02020603050405020304" pitchFamily="18" charset="0"/>
              </a:rPr>
              <a:t>τοπων</a:t>
            </a:r>
            <a:r>
              <a:rPr lang="el-GR" sz="1800" kern="100" dirty="0">
                <a:effectLst/>
                <a:latin typeface="Calibri" panose="020F0502020204030204" pitchFamily="34" charset="0"/>
                <a:ea typeface="Calibri" panose="020F0502020204030204" pitchFamily="34" charset="0"/>
                <a:cs typeface="Times New Roman" panose="02020603050405020304" pitchFamily="18" charset="0"/>
              </a:rPr>
              <a:t>. αποτελεί μεταφραστικό δάνειο του </a:t>
            </a:r>
            <a:r>
              <a:rPr lang="el-GR" sz="1800" kern="100" dirty="0" err="1">
                <a:effectLst/>
                <a:latin typeface="Calibri" panose="020F0502020204030204" pitchFamily="34" charset="0"/>
                <a:ea typeface="Calibri" panose="020F0502020204030204" pitchFamily="34" charset="0"/>
                <a:cs typeface="Times New Roman" panose="02020603050405020304" pitchFamily="18" charset="0"/>
              </a:rPr>
              <a:t>κουτσοβλάχικου</a:t>
            </a:r>
            <a:r>
              <a:rPr lang="el-GR" sz="1800" kern="100" dirty="0">
                <a:effectLst/>
                <a:latin typeface="Calibri" panose="020F0502020204030204" pitchFamily="34" charset="0"/>
                <a:ea typeface="Calibri" panose="020F0502020204030204" pitchFamily="34" charset="0"/>
                <a:cs typeface="Times New Roman" panose="02020603050405020304" pitchFamily="18" charset="0"/>
              </a:rPr>
              <a:t> (ρ. </a:t>
            </a:r>
            <a:r>
              <a:rPr lang="el-GR" sz="1800" kern="100" dirty="0" err="1">
                <a:effectLst/>
                <a:latin typeface="Calibri" panose="020F0502020204030204" pitchFamily="34" charset="0"/>
                <a:ea typeface="Calibri" panose="020F0502020204030204" pitchFamily="34" charset="0"/>
                <a:cs typeface="Times New Roman" panose="02020603050405020304" pitchFamily="18" charset="0"/>
              </a:rPr>
              <a:t>k'eru</a:t>
            </a:r>
            <a:r>
              <a:rPr lang="el-GR" sz="1800" kern="100" dirty="0">
                <a:effectLst/>
                <a:latin typeface="Calibri" panose="020F0502020204030204" pitchFamily="34" charset="0"/>
                <a:ea typeface="Calibri" panose="020F0502020204030204" pitchFamily="34" charset="0"/>
                <a:cs typeface="Times New Roman" panose="02020603050405020304" pitchFamily="18" charset="0"/>
              </a:rPr>
              <a:t> &lt; λατ. </a:t>
            </a:r>
            <a:r>
              <a:rPr lang="el-GR" sz="1800" kern="100" dirty="0" err="1">
                <a:effectLst/>
                <a:latin typeface="Calibri" panose="020F0502020204030204" pitchFamily="34" charset="0"/>
                <a:ea typeface="Calibri" panose="020F0502020204030204" pitchFamily="34" charset="0"/>
                <a:cs typeface="Times New Roman" panose="02020603050405020304" pitchFamily="18" charset="0"/>
              </a:rPr>
              <a:t>pereo</a:t>
            </a:r>
            <a:r>
              <a:rPr lang="el-GR" sz="1800" kern="100" dirty="0">
                <a:effectLst/>
                <a:latin typeface="Calibri" panose="020F0502020204030204" pitchFamily="34" charset="0"/>
                <a:ea typeface="Calibri" panose="020F0502020204030204" pitchFamily="34" charset="0"/>
                <a:cs typeface="Times New Roman" panose="02020603050405020304" pitchFamily="18" charset="0"/>
              </a:rPr>
              <a:t> "χάνομαι”). </a:t>
            </a:r>
            <a:br>
              <a:rPr lang="el-GR" sz="1800" kern="100" dirty="0">
                <a:effectLst/>
                <a:latin typeface="Calibri" panose="020F0502020204030204" pitchFamily="34" charset="0"/>
                <a:ea typeface="Calibri" panose="020F0502020204030204" pitchFamily="34" charset="0"/>
                <a:cs typeface="Times New Roman" panose="02020603050405020304" pitchFamily="18" charset="0"/>
              </a:rPr>
            </a:br>
            <a:endParaRPr lang="el-GR" dirty="0"/>
          </a:p>
        </p:txBody>
      </p:sp>
    </p:spTree>
    <p:extLst>
      <p:ext uri="{BB962C8B-B14F-4D97-AF65-F5344CB8AC3E}">
        <p14:creationId xmlns:p14="http://schemas.microsoft.com/office/powerpoint/2010/main" val="421292074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E672532-DBEE-0C48-8C4E-65DA0AC76D1C}"/>
              </a:ext>
            </a:extLst>
          </p:cNvPr>
          <p:cNvSpPr>
            <a:spLocks noGrp="1"/>
          </p:cNvSpPr>
          <p:nvPr>
            <p:ph type="title"/>
          </p:nvPr>
        </p:nvSpPr>
        <p:spPr/>
        <p:txBody>
          <a:bodyPr/>
          <a:lstStyle/>
          <a:p>
            <a:endParaRPr lang="el-GR"/>
          </a:p>
        </p:txBody>
      </p:sp>
      <p:sp>
        <p:nvSpPr>
          <p:cNvPr id="3" name="Θέση περιεχομένου 2">
            <a:extLst>
              <a:ext uri="{FF2B5EF4-FFF2-40B4-BE49-F238E27FC236}">
                <a16:creationId xmlns:a16="http://schemas.microsoft.com/office/drawing/2014/main" id="{B88FE2D0-E65B-C629-95C3-A6F74A60D241}"/>
              </a:ext>
            </a:extLst>
          </p:cNvPr>
          <p:cNvSpPr>
            <a:spLocks noGrp="1"/>
          </p:cNvSpPr>
          <p:nvPr>
            <p:ph idx="1"/>
          </p:nvPr>
        </p:nvSpPr>
        <p:spPr/>
        <p:txBody>
          <a:bodyPr/>
          <a:lstStyle/>
          <a:p>
            <a:r>
              <a:rPr lang="el-GR" sz="2000" kern="100" dirty="0" err="1">
                <a:effectLst/>
                <a:latin typeface="Calibri" panose="020F0502020204030204" pitchFamily="34" charset="0"/>
                <a:ea typeface="Calibri" panose="020F0502020204030204" pitchFamily="34" charset="0"/>
                <a:cs typeface="Times New Roman" panose="02020603050405020304" pitchFamily="18" charset="0"/>
              </a:rPr>
              <a:t>Kälarlji</a:t>
            </a:r>
            <a:r>
              <a:rPr lang="el-GR" sz="2000" kern="100" dirty="0">
                <a:effectLst/>
                <a:latin typeface="Calibri" panose="020F0502020204030204" pitchFamily="34" charset="0"/>
                <a:ea typeface="Calibri" panose="020F0502020204030204" pitchFamily="34" charset="0"/>
                <a:cs typeface="Times New Roman" panose="02020603050405020304" pitchFamily="18" charset="0"/>
              </a:rPr>
              <a:t> "έφιπποι, ιππότες” (ελλ. </a:t>
            </a:r>
            <a:r>
              <a:rPr lang="el-GR" sz="2000" kern="100" dirty="0" err="1">
                <a:effectLst/>
                <a:latin typeface="Calibri" panose="020F0502020204030204" pitchFamily="34" charset="0"/>
                <a:ea typeface="Calibri" panose="020F0502020204030204" pitchFamily="34" charset="0"/>
                <a:cs typeface="Times New Roman" panose="02020603050405020304" pitchFamily="18" charset="0"/>
              </a:rPr>
              <a:t>Καλαρίτες</a:t>
            </a:r>
            <a:r>
              <a:rPr lang="el-GR" sz="2000" kern="100" dirty="0">
                <a:effectLst/>
                <a:latin typeface="Calibri" panose="020F0502020204030204" pitchFamily="34" charset="0"/>
                <a:ea typeface="Calibri" panose="020F0502020204030204" pitchFamily="34" charset="0"/>
                <a:cs typeface="Times New Roman" panose="02020603050405020304" pitchFamily="18" charset="0"/>
              </a:rPr>
              <a:t>, Καλαρρύτες &lt; ρέω).</a:t>
            </a:r>
            <a:br>
              <a:rPr lang="el-GR" sz="2000" kern="100" dirty="0">
                <a:effectLst/>
                <a:latin typeface="Calibri" panose="020F0502020204030204" pitchFamily="34" charset="0"/>
                <a:ea typeface="Calibri" panose="020F0502020204030204" pitchFamily="34" charset="0"/>
                <a:cs typeface="Times New Roman" panose="02020603050405020304" pitchFamily="18" charset="0"/>
              </a:rPr>
            </a:br>
            <a:r>
              <a:rPr lang="el-GR" sz="2000" kern="100" dirty="0" err="1">
                <a:effectLst/>
                <a:latin typeface="Calibri" panose="020F0502020204030204" pitchFamily="34" charset="0"/>
                <a:ea typeface="Calibri" panose="020F0502020204030204" pitchFamily="34" charset="0"/>
                <a:cs typeface="Times New Roman" panose="02020603050405020304" pitchFamily="18" charset="0"/>
              </a:rPr>
              <a:t>Koturi</a:t>
            </a:r>
            <a:r>
              <a:rPr lang="el-GR" sz="2000" kern="100" dirty="0">
                <a:effectLst/>
                <a:latin typeface="Calibri" panose="020F0502020204030204" pitchFamily="34" charset="0"/>
                <a:ea typeface="Calibri" panose="020F0502020204030204" pitchFamily="34" charset="0"/>
                <a:cs typeface="Times New Roman" panose="02020603050405020304" pitchFamily="18" charset="0"/>
              </a:rPr>
              <a:t> (ελλ. </a:t>
            </a:r>
            <a:r>
              <a:rPr lang="el-GR" sz="2000" kern="100" dirty="0" err="1">
                <a:effectLst/>
                <a:latin typeface="Calibri" panose="020F0502020204030204" pitchFamily="34" charset="0"/>
                <a:ea typeface="Calibri" panose="020F0502020204030204" pitchFamily="34" charset="0"/>
                <a:cs typeface="Times New Roman" panose="02020603050405020304" pitchFamily="18" charset="0"/>
              </a:rPr>
              <a:t>Κοτόριον</a:t>
            </a:r>
            <a:r>
              <a:rPr lang="el-GR" sz="2000" kern="100" dirty="0">
                <a:effectLst/>
                <a:latin typeface="Calibri" panose="020F0502020204030204" pitchFamily="34" charset="0"/>
                <a:ea typeface="Calibri" panose="020F0502020204030204" pitchFamily="34" charset="0"/>
                <a:cs typeface="Times New Roman" panose="02020603050405020304" pitchFamily="18" charset="0"/>
              </a:rPr>
              <a:t>) &lt; </a:t>
            </a:r>
            <a:r>
              <a:rPr lang="el-GR" sz="2000" kern="100" dirty="0" err="1">
                <a:effectLst/>
                <a:latin typeface="Calibri" panose="020F0502020204030204" pitchFamily="34" charset="0"/>
                <a:ea typeface="Calibri" panose="020F0502020204030204" pitchFamily="34" charset="0"/>
                <a:cs typeface="Times New Roman" panose="02020603050405020304" pitchFamily="18" charset="0"/>
              </a:rPr>
              <a:t>kot</a:t>
            </a:r>
            <a:r>
              <a:rPr lang="el-GR" sz="2000" kern="100" dirty="0">
                <a:effectLst/>
                <a:latin typeface="Calibri" panose="020F0502020204030204" pitchFamily="34" charset="0"/>
                <a:ea typeface="Calibri" panose="020F0502020204030204" pitchFamily="34" charset="0"/>
                <a:cs typeface="Times New Roman" panose="02020603050405020304" pitchFamily="18" charset="0"/>
              </a:rPr>
              <a:t> (λατ. </a:t>
            </a:r>
            <a:r>
              <a:rPr lang="el-GR" sz="2000" kern="100" dirty="0" err="1">
                <a:effectLst/>
                <a:latin typeface="Calibri" panose="020F0502020204030204" pitchFamily="34" charset="0"/>
                <a:ea typeface="Calibri" panose="020F0502020204030204" pitchFamily="34" charset="0"/>
                <a:cs typeface="Times New Roman" panose="02020603050405020304" pitchFamily="18" charset="0"/>
              </a:rPr>
              <a:t>cubitus</a:t>
            </a:r>
            <a:r>
              <a:rPr lang="el-GR" sz="2000" kern="100" dirty="0">
                <a:effectLst/>
                <a:latin typeface="Calibri" panose="020F0502020204030204" pitchFamily="34" charset="0"/>
                <a:ea typeface="Calibri" panose="020F0502020204030204" pitchFamily="34" charset="0"/>
                <a:cs typeface="Times New Roman" panose="02020603050405020304" pitchFamily="18" charset="0"/>
              </a:rPr>
              <a:t>), πληθ. </a:t>
            </a:r>
            <a:r>
              <a:rPr lang="el-GR" sz="2000" kern="100" dirty="0" err="1">
                <a:effectLst/>
                <a:latin typeface="Calibri" panose="020F0502020204030204" pitchFamily="34" charset="0"/>
                <a:ea typeface="Calibri" panose="020F0502020204030204" pitchFamily="34" charset="0"/>
                <a:cs typeface="Times New Roman" panose="02020603050405020304" pitchFamily="18" charset="0"/>
              </a:rPr>
              <a:t>koturi</a:t>
            </a:r>
            <a:r>
              <a:rPr lang="el-GR" sz="2000" kern="100" dirty="0">
                <a:effectLst/>
                <a:latin typeface="Calibri" panose="020F0502020204030204" pitchFamily="34" charset="0"/>
                <a:ea typeface="Calibri" panose="020F0502020204030204" pitchFamily="34" charset="0"/>
                <a:cs typeface="Times New Roman" panose="02020603050405020304" pitchFamily="18" charset="0"/>
              </a:rPr>
              <a:t> "στροφές”, δηλαδή τόπος όπου ο δρόμος κάνει στροφές. </a:t>
            </a:r>
            <a:r>
              <a:rPr lang="el-GR" sz="2000" kern="100" dirty="0" err="1">
                <a:effectLst/>
                <a:latin typeface="Calibri" panose="020F0502020204030204" pitchFamily="34" charset="0"/>
                <a:ea typeface="Calibri" panose="020F0502020204030204" pitchFamily="34" charset="0"/>
                <a:cs typeface="Times New Roman" panose="02020603050405020304" pitchFamily="18" charset="0"/>
              </a:rPr>
              <a:t>Kornu</a:t>
            </a:r>
            <a:r>
              <a:rPr lang="el-GR" sz="2000" kern="100" dirty="0">
                <a:effectLst/>
                <a:latin typeface="Calibri" panose="020F0502020204030204" pitchFamily="34" charset="0"/>
                <a:ea typeface="Calibri" panose="020F0502020204030204" pitchFamily="34" charset="0"/>
                <a:cs typeface="Times New Roman" panose="02020603050405020304" pitchFamily="18" charset="0"/>
              </a:rPr>
              <a:t> (ελλ. Κρα-νιά) &lt; </a:t>
            </a:r>
            <a:r>
              <a:rPr lang="el-GR" sz="2000" kern="100" dirty="0" err="1">
                <a:effectLst/>
                <a:latin typeface="Calibri" panose="020F0502020204030204" pitchFamily="34" charset="0"/>
                <a:ea typeface="Calibri" panose="020F0502020204030204" pitchFamily="34" charset="0"/>
                <a:cs typeface="Times New Roman" panose="02020603050405020304" pitchFamily="18" charset="0"/>
              </a:rPr>
              <a:t>kornu</a:t>
            </a:r>
            <a:r>
              <a:rPr lang="el-GR" sz="2000" kern="100" dirty="0">
                <a:effectLst/>
                <a:latin typeface="Calibri" panose="020F0502020204030204" pitchFamily="34" charset="0"/>
                <a:ea typeface="Calibri" panose="020F0502020204030204" pitchFamily="34" charset="0"/>
                <a:cs typeface="Times New Roman" panose="02020603050405020304" pitchFamily="18" charset="0"/>
              </a:rPr>
              <a:t> "κρανιά" &lt; λατ. </a:t>
            </a:r>
            <a:r>
              <a:rPr lang="el-GR" sz="2000" kern="100" dirty="0" err="1">
                <a:effectLst/>
                <a:latin typeface="Calibri" panose="020F0502020204030204" pitchFamily="34" charset="0"/>
                <a:ea typeface="Calibri" panose="020F0502020204030204" pitchFamily="34" charset="0"/>
                <a:cs typeface="Times New Roman" panose="02020603050405020304" pitchFamily="18" charset="0"/>
              </a:rPr>
              <a:t>cornum</a:t>
            </a:r>
            <a:r>
              <a:rPr lang="el-GR" sz="2000" kern="100" dirty="0">
                <a:effectLst/>
                <a:latin typeface="Calibri" panose="020F0502020204030204" pitchFamily="34" charset="0"/>
                <a:ea typeface="Calibri" panose="020F0502020204030204" pitchFamily="34" charset="0"/>
                <a:cs typeface="Times New Roman" panose="02020603050405020304" pitchFamily="18" charset="0"/>
              </a:rPr>
              <a:t>. </a:t>
            </a:r>
            <a:br>
              <a:rPr lang="el-GR" sz="2000" kern="100" dirty="0">
                <a:effectLst/>
                <a:latin typeface="Calibri" panose="020F0502020204030204" pitchFamily="34" charset="0"/>
                <a:ea typeface="Calibri" panose="020F0502020204030204" pitchFamily="34" charset="0"/>
                <a:cs typeface="Times New Roman" panose="02020603050405020304" pitchFamily="18" charset="0"/>
              </a:rPr>
            </a:br>
            <a:r>
              <a:rPr lang="el-GR" sz="2000" kern="100" dirty="0" err="1">
                <a:effectLst/>
                <a:latin typeface="Calibri" panose="020F0502020204030204" pitchFamily="34" charset="0"/>
                <a:ea typeface="Calibri" panose="020F0502020204030204" pitchFamily="34" charset="0"/>
                <a:cs typeface="Times New Roman" panose="02020603050405020304" pitchFamily="18" charset="0"/>
              </a:rPr>
              <a:t>Orgilji</a:t>
            </a:r>
            <a:r>
              <a:rPr lang="el-GR" sz="2000" kern="100" dirty="0">
                <a:effectLst/>
                <a:latin typeface="Calibri" panose="020F0502020204030204" pitchFamily="34" charset="0"/>
                <a:ea typeface="Calibri" panose="020F0502020204030204" pitchFamily="34" charset="0"/>
                <a:cs typeface="Times New Roman" panose="02020603050405020304" pitchFamily="18" charset="0"/>
              </a:rPr>
              <a:t> (ελλ. </a:t>
            </a:r>
            <a:r>
              <a:rPr lang="el-GR" sz="2000" kern="100" dirty="0" err="1">
                <a:effectLst/>
                <a:latin typeface="Calibri" panose="020F0502020204030204" pitchFamily="34" charset="0"/>
                <a:ea typeface="Calibri" panose="020F0502020204030204" pitchFamily="34" charset="0"/>
                <a:cs typeface="Times New Roman" panose="02020603050405020304" pitchFamily="18" charset="0"/>
              </a:rPr>
              <a:t>Τυφλοσέλι</a:t>
            </a:r>
            <a:r>
              <a:rPr lang="el-GR" sz="2000" kern="100" dirty="0">
                <a:effectLst/>
                <a:latin typeface="Calibri" panose="020F0502020204030204" pitchFamily="34" charset="0"/>
                <a:ea typeface="Calibri" panose="020F0502020204030204" pitchFamily="34" charset="0"/>
                <a:cs typeface="Times New Roman" panose="02020603050405020304" pitchFamily="18" charset="0"/>
              </a:rPr>
              <a:t>) &lt; </a:t>
            </a:r>
            <a:r>
              <a:rPr lang="el-GR" sz="2000" kern="100" dirty="0" err="1">
                <a:effectLst/>
                <a:latin typeface="Calibri" panose="020F0502020204030204" pitchFamily="34" charset="0"/>
                <a:ea typeface="Calibri" panose="020F0502020204030204" pitchFamily="34" charset="0"/>
                <a:cs typeface="Times New Roman" panose="02020603050405020304" pitchFamily="18" charset="0"/>
              </a:rPr>
              <a:t>orgili</a:t>
            </a:r>
            <a:r>
              <a:rPr lang="el-GR" sz="2000" kern="100" dirty="0">
                <a:effectLst/>
                <a:latin typeface="Calibri" panose="020F0502020204030204" pitchFamily="34" charset="0"/>
                <a:ea typeface="Calibri" panose="020F0502020204030204" pitchFamily="34" charset="0"/>
                <a:cs typeface="Times New Roman" panose="02020603050405020304" pitchFamily="18" charset="0"/>
              </a:rPr>
              <a:t> "οι τυφλοί", πληθ. του </a:t>
            </a:r>
            <a:r>
              <a:rPr lang="el-GR" sz="2000" kern="100" dirty="0" err="1">
                <a:effectLst/>
                <a:latin typeface="Calibri" panose="020F0502020204030204" pitchFamily="34" charset="0"/>
                <a:ea typeface="Calibri" panose="020F0502020204030204" pitchFamily="34" charset="0"/>
                <a:cs typeface="Times New Roman" panose="02020603050405020304" pitchFamily="18" charset="0"/>
              </a:rPr>
              <a:t>orbu</a:t>
            </a:r>
            <a:r>
              <a:rPr lang="el-GR" sz="2000" kern="100" dirty="0">
                <a:effectLst/>
                <a:latin typeface="Calibri" panose="020F0502020204030204" pitchFamily="34" charset="0"/>
                <a:ea typeface="Calibri" panose="020F0502020204030204" pitchFamily="34" charset="0"/>
                <a:cs typeface="Times New Roman" panose="02020603050405020304" pitchFamily="18" charset="0"/>
              </a:rPr>
              <a:t>. </a:t>
            </a:r>
            <a:br>
              <a:rPr lang="el-GR" sz="2000" kern="100" dirty="0">
                <a:effectLst/>
                <a:latin typeface="Calibri" panose="020F0502020204030204" pitchFamily="34" charset="0"/>
                <a:ea typeface="Calibri" panose="020F0502020204030204" pitchFamily="34" charset="0"/>
                <a:cs typeface="Times New Roman" panose="02020603050405020304" pitchFamily="18" charset="0"/>
              </a:rPr>
            </a:br>
            <a:r>
              <a:rPr lang="el-GR" sz="2000" kern="100" dirty="0" err="1">
                <a:effectLst/>
                <a:latin typeface="Calibri" panose="020F0502020204030204" pitchFamily="34" charset="0"/>
                <a:ea typeface="Calibri" panose="020F0502020204030204" pitchFamily="34" charset="0"/>
                <a:cs typeface="Times New Roman" panose="02020603050405020304" pitchFamily="18" charset="0"/>
              </a:rPr>
              <a:t>Lužešti</a:t>
            </a:r>
            <a:r>
              <a:rPr lang="el-GR" sz="2000" kern="100" dirty="0">
                <a:effectLst/>
                <a:latin typeface="Calibri" panose="020F0502020204030204" pitchFamily="34" charset="0"/>
                <a:ea typeface="Calibri" panose="020F0502020204030204" pitchFamily="34" charset="0"/>
                <a:cs typeface="Times New Roman" panose="02020603050405020304" pitchFamily="18" charset="0"/>
              </a:rPr>
              <a:t> &lt; </a:t>
            </a:r>
            <a:r>
              <a:rPr lang="el-GR" sz="2000" kern="100" dirty="0" err="1">
                <a:effectLst/>
                <a:latin typeface="Calibri" panose="020F0502020204030204" pitchFamily="34" charset="0"/>
                <a:ea typeface="Calibri" panose="020F0502020204030204" pitchFamily="34" charset="0"/>
                <a:cs typeface="Times New Roman" panose="02020603050405020304" pitchFamily="18" charset="0"/>
              </a:rPr>
              <a:t>lužar</a:t>
            </a:r>
            <a:r>
              <a:rPr lang="el-GR" sz="2000" kern="100" dirty="0">
                <a:effectLst/>
                <a:latin typeface="Calibri" panose="020F0502020204030204" pitchFamily="34" charset="0"/>
                <a:ea typeface="Calibri" panose="020F0502020204030204" pitchFamily="34" charset="0"/>
                <a:cs typeface="Times New Roman" panose="02020603050405020304" pitchFamily="18" charset="0"/>
              </a:rPr>
              <a:t> ῾χώρος άγριων ζώων". </a:t>
            </a:r>
            <a:br>
              <a:rPr lang="el-GR" sz="2000" kern="100" dirty="0">
                <a:effectLst/>
                <a:latin typeface="Calibri" panose="020F0502020204030204" pitchFamily="34" charset="0"/>
                <a:ea typeface="Calibri" panose="020F0502020204030204" pitchFamily="34" charset="0"/>
                <a:cs typeface="Times New Roman" panose="02020603050405020304" pitchFamily="18" charset="0"/>
              </a:rPr>
            </a:br>
            <a:r>
              <a:rPr lang="el-GR" sz="2000" kern="100" dirty="0" err="1">
                <a:effectLst/>
                <a:latin typeface="Calibri" panose="020F0502020204030204" pitchFamily="34" charset="0"/>
                <a:ea typeface="Calibri" panose="020F0502020204030204" pitchFamily="34" charset="0"/>
                <a:cs typeface="Times New Roman" panose="02020603050405020304" pitchFamily="18" charset="0"/>
              </a:rPr>
              <a:t>Kutsuflean</a:t>
            </a:r>
            <a:r>
              <a:rPr lang="el-GR" sz="2000" kern="100" dirty="0">
                <a:effectLst/>
                <a:latin typeface="Calibri" panose="020F0502020204030204" pitchFamily="34" charset="0"/>
                <a:ea typeface="Calibri" panose="020F0502020204030204" pitchFamily="34" charset="0"/>
                <a:cs typeface="Times New Roman" panose="02020603050405020304" pitchFamily="18" charset="0"/>
              </a:rPr>
              <a:t> (ελλ. </a:t>
            </a:r>
            <a:r>
              <a:rPr lang="el-GR" sz="2000" kern="100" dirty="0" err="1">
                <a:effectLst/>
                <a:latin typeface="Calibri" panose="020F0502020204030204" pitchFamily="34" charset="0"/>
                <a:ea typeface="Calibri" panose="020F0502020204030204" pitchFamily="34" charset="0"/>
                <a:cs typeface="Times New Roman" panose="02020603050405020304" pitchFamily="18" charset="0"/>
              </a:rPr>
              <a:t>Κουτσούφλενη</a:t>
            </a:r>
            <a:r>
              <a:rPr lang="el-GR" sz="2000" kern="100" dirty="0">
                <a:effectLst/>
                <a:latin typeface="Calibri" panose="020F0502020204030204" pitchFamily="34" charset="0"/>
                <a:ea typeface="Calibri" panose="020F0502020204030204" pitchFamily="34" charset="0"/>
                <a:cs typeface="Times New Roman" panose="02020603050405020304" pitchFamily="18" charset="0"/>
              </a:rPr>
              <a:t>): πβ. ρουμανικό </a:t>
            </a:r>
            <a:r>
              <a:rPr lang="el-GR" sz="2000" kern="100" dirty="0" err="1">
                <a:effectLst/>
                <a:latin typeface="Calibri" panose="020F0502020204030204" pitchFamily="34" charset="0"/>
                <a:ea typeface="Calibri" panose="020F0502020204030204" pitchFamily="34" charset="0"/>
                <a:cs typeface="Times New Roman" panose="02020603050405020304" pitchFamily="18" charset="0"/>
              </a:rPr>
              <a:t>τοπων</a:t>
            </a:r>
            <a:r>
              <a:rPr lang="el-GR" sz="2000" kern="100" dirty="0">
                <a:effectLst/>
                <a:latin typeface="Calibri" panose="020F0502020204030204" pitchFamily="34" charset="0"/>
                <a:ea typeface="Calibri" panose="020F0502020204030204" pitchFamily="34" charset="0"/>
                <a:cs typeface="Times New Roman" panose="02020603050405020304" pitchFamily="18" charset="0"/>
              </a:rPr>
              <a:t>. </a:t>
            </a:r>
            <a:br>
              <a:rPr lang="el-GR" sz="2000" kern="100" dirty="0">
                <a:effectLst/>
                <a:latin typeface="Calibri" panose="020F0502020204030204" pitchFamily="34" charset="0"/>
                <a:ea typeface="Calibri" panose="020F0502020204030204" pitchFamily="34" charset="0"/>
                <a:cs typeface="Times New Roman" panose="02020603050405020304" pitchFamily="18" charset="0"/>
              </a:rPr>
            </a:br>
            <a:r>
              <a:rPr lang="el-GR" sz="2000" kern="100" dirty="0" err="1">
                <a:effectLst/>
                <a:latin typeface="Calibri" panose="020F0502020204030204" pitchFamily="34" charset="0"/>
                <a:ea typeface="Calibri" panose="020F0502020204030204" pitchFamily="34" charset="0"/>
                <a:cs typeface="Times New Roman" panose="02020603050405020304" pitchFamily="18" charset="0"/>
              </a:rPr>
              <a:t>Cotofeni</a:t>
            </a:r>
            <a:r>
              <a:rPr lang="el-GR" sz="2000" kern="100" dirty="0">
                <a:effectLst/>
                <a:latin typeface="Calibri" panose="020F0502020204030204" pitchFamily="34" charset="0"/>
                <a:ea typeface="Calibri" panose="020F0502020204030204" pitchFamily="34" charset="0"/>
                <a:cs typeface="Times New Roman" panose="02020603050405020304" pitchFamily="18" charset="0"/>
              </a:rPr>
              <a:t> &lt; </a:t>
            </a:r>
            <a:r>
              <a:rPr lang="el-GR" sz="2000" kern="100" dirty="0" err="1">
                <a:effectLst/>
                <a:latin typeface="Calibri" panose="020F0502020204030204" pitchFamily="34" charset="0"/>
                <a:ea typeface="Calibri" panose="020F0502020204030204" pitchFamily="34" charset="0"/>
                <a:cs typeface="Times New Roman" panose="02020603050405020304" pitchFamily="18" charset="0"/>
              </a:rPr>
              <a:t>cotofana</a:t>
            </a:r>
            <a:r>
              <a:rPr lang="el-GR" sz="2000" kern="100" dirty="0">
                <a:effectLst/>
                <a:latin typeface="Calibri" panose="020F0502020204030204" pitchFamily="34" charset="0"/>
                <a:ea typeface="Calibri" panose="020F0502020204030204" pitchFamily="34" charset="0"/>
                <a:cs typeface="Times New Roman" panose="02020603050405020304" pitchFamily="18" charset="0"/>
              </a:rPr>
              <a:t> &lt; ελλ. </a:t>
            </a:r>
            <a:r>
              <a:rPr lang="el-GR" sz="2000" kern="100" dirty="0" err="1">
                <a:effectLst/>
                <a:latin typeface="Calibri" panose="020F0502020204030204" pitchFamily="34" charset="0"/>
                <a:ea typeface="Calibri" panose="020F0502020204030204" pitchFamily="34" charset="0"/>
                <a:cs typeface="Times New Roman" panose="02020603050405020304" pitchFamily="18" charset="0"/>
              </a:rPr>
              <a:t>κό-τσυφας</a:t>
            </a:r>
            <a:r>
              <a:rPr lang="el-GR" sz="2000" kern="100" dirty="0">
                <a:effectLst/>
                <a:latin typeface="Calibri" panose="020F0502020204030204" pitchFamily="34" charset="0"/>
                <a:ea typeface="Calibri" panose="020F0502020204030204" pitchFamily="34" charset="0"/>
                <a:cs typeface="Times New Roman" panose="02020603050405020304" pitchFamily="18" charset="0"/>
              </a:rPr>
              <a:t>, </a:t>
            </a:r>
            <a:r>
              <a:rPr lang="el-GR" sz="2000" kern="100" dirty="0" err="1">
                <a:effectLst/>
                <a:latin typeface="Calibri" panose="020F0502020204030204" pitchFamily="34" charset="0"/>
                <a:ea typeface="Calibri" panose="020F0502020204030204" pitchFamily="34" charset="0"/>
                <a:cs typeface="Times New Roman" panose="02020603050405020304" pitchFamily="18" charset="0"/>
              </a:rPr>
              <a:t>κόσσυφος</a:t>
            </a:r>
            <a:r>
              <a:rPr lang="el-GR" sz="2000" kern="100" dirty="0">
                <a:effectLst/>
                <a:latin typeface="Calibri" panose="020F0502020204030204" pitchFamily="34" charset="0"/>
                <a:ea typeface="Calibri" panose="020F0502020204030204" pitchFamily="34" charset="0"/>
                <a:cs typeface="Times New Roman" panose="02020603050405020304" pitchFamily="18" charset="0"/>
              </a:rPr>
              <a:t>. </a:t>
            </a:r>
            <a:br>
              <a:rPr lang="el-GR" sz="2000" kern="100" dirty="0">
                <a:effectLst/>
                <a:latin typeface="Calibri" panose="020F0502020204030204" pitchFamily="34" charset="0"/>
                <a:ea typeface="Calibri" panose="020F0502020204030204" pitchFamily="34" charset="0"/>
                <a:cs typeface="Times New Roman" panose="02020603050405020304" pitchFamily="18" charset="0"/>
              </a:rPr>
            </a:br>
            <a:r>
              <a:rPr lang="el-GR" sz="2000" kern="100" dirty="0" err="1">
                <a:effectLst/>
                <a:latin typeface="Calibri" panose="020F0502020204030204" pitchFamily="34" charset="0"/>
                <a:ea typeface="Calibri" panose="020F0502020204030204" pitchFamily="34" charset="0"/>
                <a:cs typeface="Times New Roman" panose="02020603050405020304" pitchFamily="18" charset="0"/>
              </a:rPr>
              <a:t>Dzenerádzlji</a:t>
            </a:r>
            <a:r>
              <a:rPr lang="el-GR" sz="2000" kern="100" dirty="0">
                <a:effectLst/>
                <a:latin typeface="Calibri" panose="020F0502020204030204" pitchFamily="34" charset="0"/>
                <a:ea typeface="Calibri" panose="020F0502020204030204" pitchFamily="34" charset="0"/>
                <a:cs typeface="Times New Roman" panose="02020603050405020304" pitchFamily="18" charset="0"/>
              </a:rPr>
              <a:t> (ελλ. </a:t>
            </a:r>
            <a:r>
              <a:rPr lang="el-GR" sz="2000" kern="100" dirty="0" err="1">
                <a:effectLst/>
                <a:latin typeface="Calibri" panose="020F0502020204030204" pitchFamily="34" charset="0"/>
                <a:ea typeface="Calibri" panose="020F0502020204030204" pitchFamily="34" charset="0"/>
                <a:cs typeface="Times New Roman" panose="02020603050405020304" pitchFamily="18" charset="0"/>
              </a:rPr>
              <a:t>Τζενεράιδες</a:t>
            </a:r>
            <a:r>
              <a:rPr lang="el-GR" sz="2000" kern="100" dirty="0">
                <a:effectLst/>
                <a:latin typeface="Calibri" panose="020F0502020204030204" pitchFamily="34" charset="0"/>
                <a:ea typeface="Calibri" panose="020F0502020204030204" pitchFamily="34" charset="0"/>
                <a:cs typeface="Times New Roman" panose="02020603050405020304" pitchFamily="18" charset="0"/>
              </a:rPr>
              <a:t>): πληθ. του </a:t>
            </a:r>
            <a:r>
              <a:rPr lang="el-GR" sz="2000" kern="100" dirty="0" err="1">
                <a:effectLst/>
                <a:latin typeface="Calibri" panose="020F0502020204030204" pitchFamily="34" charset="0"/>
                <a:ea typeface="Calibri" panose="020F0502020204030204" pitchFamily="34" charset="0"/>
                <a:cs typeface="Times New Roman" panose="02020603050405020304" pitchFamily="18" charset="0"/>
              </a:rPr>
              <a:t>dzinere</a:t>
            </a:r>
            <a:r>
              <a:rPr lang="el-GR" sz="2000" kern="100" dirty="0">
                <a:effectLst/>
                <a:latin typeface="Calibri" panose="020F0502020204030204" pitchFamily="34" charset="0"/>
                <a:ea typeface="Calibri" panose="020F0502020204030204" pitchFamily="34" charset="0"/>
                <a:cs typeface="Times New Roman" panose="02020603050405020304" pitchFamily="18" charset="0"/>
              </a:rPr>
              <a:t>, </a:t>
            </a:r>
            <a:r>
              <a:rPr lang="el-GR" sz="2000" kern="100" dirty="0" err="1">
                <a:effectLst/>
                <a:latin typeface="Calibri" panose="020F0502020204030204" pitchFamily="34" charset="0"/>
                <a:ea typeface="Calibri" panose="020F0502020204030204" pitchFamily="34" charset="0"/>
                <a:cs typeface="Times New Roman" panose="02020603050405020304" pitchFamily="18" charset="0"/>
              </a:rPr>
              <a:t>dzineral</a:t>
            </a:r>
            <a:r>
              <a:rPr lang="el-GR" sz="2000" kern="100" dirty="0">
                <a:effectLst/>
                <a:latin typeface="Calibri" panose="020F0502020204030204" pitchFamily="34" charset="0"/>
                <a:ea typeface="Calibri" panose="020F0502020204030204" pitchFamily="34" charset="0"/>
                <a:cs typeface="Times New Roman" panose="02020603050405020304" pitchFamily="18" charset="0"/>
              </a:rPr>
              <a:t> "γαμπρός". </a:t>
            </a:r>
            <a:br>
              <a:rPr lang="el-GR" sz="2000" kern="100" dirty="0">
                <a:effectLst/>
                <a:latin typeface="Calibri" panose="020F0502020204030204" pitchFamily="34" charset="0"/>
                <a:ea typeface="Calibri" panose="020F0502020204030204" pitchFamily="34" charset="0"/>
                <a:cs typeface="Times New Roman" panose="02020603050405020304" pitchFamily="18" charset="0"/>
              </a:rPr>
            </a:br>
            <a:r>
              <a:rPr lang="el-GR" sz="2000" kern="100" dirty="0" err="1">
                <a:effectLst/>
                <a:latin typeface="Calibri" panose="020F0502020204030204" pitchFamily="34" charset="0"/>
                <a:ea typeface="Calibri" panose="020F0502020204030204" pitchFamily="34" charset="0"/>
                <a:cs typeface="Times New Roman" panose="02020603050405020304" pitchFamily="18" charset="0"/>
              </a:rPr>
              <a:t>Sturdza</a:t>
            </a:r>
            <a:r>
              <a:rPr lang="el-GR" sz="2000" kern="100" dirty="0">
                <a:effectLst/>
                <a:latin typeface="Calibri" panose="020F0502020204030204" pitchFamily="34" charset="0"/>
                <a:ea typeface="Calibri" panose="020F0502020204030204" pitchFamily="34" charset="0"/>
                <a:cs typeface="Times New Roman" panose="02020603050405020304" pitchFamily="18" charset="0"/>
              </a:rPr>
              <a:t>/</a:t>
            </a:r>
            <a:r>
              <a:rPr lang="el-GR" sz="2000" kern="100" dirty="0" err="1">
                <a:effectLst/>
                <a:latin typeface="Calibri" panose="020F0502020204030204" pitchFamily="34" charset="0"/>
                <a:ea typeface="Calibri" panose="020F0502020204030204" pitchFamily="34" charset="0"/>
                <a:cs typeface="Times New Roman" panose="02020603050405020304" pitchFamily="18" charset="0"/>
              </a:rPr>
              <a:t>Strudza</a:t>
            </a:r>
            <a:r>
              <a:rPr lang="el-GR" sz="2000" kern="100" dirty="0">
                <a:effectLst/>
                <a:latin typeface="Calibri" panose="020F0502020204030204" pitchFamily="34" charset="0"/>
                <a:ea typeface="Calibri" panose="020F0502020204030204" pitchFamily="34" charset="0"/>
                <a:cs typeface="Times New Roman" panose="02020603050405020304" pitchFamily="18" charset="0"/>
              </a:rPr>
              <a:t> &lt; </a:t>
            </a:r>
            <a:r>
              <a:rPr lang="el-GR" sz="2000" kern="100" dirty="0" err="1">
                <a:effectLst/>
                <a:latin typeface="Calibri" panose="020F0502020204030204" pitchFamily="34" charset="0"/>
                <a:ea typeface="Calibri" panose="020F0502020204030204" pitchFamily="34" charset="0"/>
                <a:cs typeface="Times New Roman" panose="02020603050405020304" pitchFamily="18" charset="0"/>
              </a:rPr>
              <a:t>sturdzu</a:t>
            </a:r>
            <a:r>
              <a:rPr lang="el-GR" sz="2000" kern="100" dirty="0">
                <a:effectLst/>
                <a:latin typeface="Calibri" panose="020F0502020204030204" pitchFamily="34" charset="0"/>
                <a:ea typeface="Calibri" panose="020F0502020204030204" pitchFamily="34" charset="0"/>
                <a:cs typeface="Times New Roman" panose="02020603050405020304" pitchFamily="18" charset="0"/>
              </a:rPr>
              <a:t> "το πουλί τσίχλα" &lt; λατ. </a:t>
            </a:r>
            <a:r>
              <a:rPr lang="el-GR" sz="2000" kern="100" dirty="0" err="1">
                <a:effectLst/>
                <a:latin typeface="Calibri" panose="020F0502020204030204" pitchFamily="34" charset="0"/>
                <a:ea typeface="Calibri" panose="020F0502020204030204" pitchFamily="34" charset="0"/>
                <a:cs typeface="Times New Roman" panose="02020603050405020304" pitchFamily="18" charset="0"/>
              </a:rPr>
              <a:t>turdus</a:t>
            </a:r>
            <a:r>
              <a:rPr lang="el-GR" sz="2000" kern="100" dirty="0">
                <a:effectLst/>
                <a:latin typeface="Calibri" panose="020F0502020204030204" pitchFamily="34" charset="0"/>
                <a:ea typeface="Calibri" panose="020F0502020204030204" pitchFamily="34" charset="0"/>
                <a:cs typeface="Times New Roman" panose="02020603050405020304" pitchFamily="18" charset="0"/>
              </a:rPr>
              <a:t>. </a:t>
            </a:r>
            <a:br>
              <a:rPr lang="el-GR" sz="2000" kern="100" dirty="0">
                <a:effectLst/>
                <a:latin typeface="Calibri" panose="020F0502020204030204" pitchFamily="34" charset="0"/>
                <a:ea typeface="Calibri" panose="020F0502020204030204" pitchFamily="34" charset="0"/>
                <a:cs typeface="Times New Roman" panose="02020603050405020304" pitchFamily="18" charset="0"/>
              </a:rPr>
            </a:br>
            <a:r>
              <a:rPr lang="el-GR" sz="2000" kern="100" dirty="0" err="1">
                <a:effectLst/>
                <a:latin typeface="Calibri" panose="020F0502020204030204" pitchFamily="34" charset="0"/>
                <a:ea typeface="Calibri" panose="020F0502020204030204" pitchFamily="34" charset="0"/>
                <a:cs typeface="Times New Roman" panose="02020603050405020304" pitchFamily="18" charset="0"/>
              </a:rPr>
              <a:t>Diskata</a:t>
            </a:r>
            <a:r>
              <a:rPr lang="el-GR" sz="2000" kern="100" dirty="0">
                <a:effectLst/>
                <a:latin typeface="Calibri" panose="020F0502020204030204" pitchFamily="34" charset="0"/>
                <a:ea typeface="Calibri" panose="020F0502020204030204" pitchFamily="34" charset="0"/>
                <a:cs typeface="Times New Roman" panose="02020603050405020304" pitchFamily="18" charset="0"/>
              </a:rPr>
              <a:t> (ελλ. Δε-</a:t>
            </a:r>
            <a:r>
              <a:rPr lang="el-GR" sz="2000" kern="100" dirty="0" err="1">
                <a:effectLst/>
                <a:latin typeface="Calibri" panose="020F0502020204030204" pitchFamily="34" charset="0"/>
                <a:ea typeface="Calibri" panose="020F0502020204030204" pitchFamily="34" charset="0"/>
                <a:cs typeface="Times New Roman" panose="02020603050405020304" pitchFamily="18" charset="0"/>
              </a:rPr>
              <a:t>σκάτη</a:t>
            </a:r>
            <a:r>
              <a:rPr lang="el-GR" sz="2000" kern="100" dirty="0">
                <a:effectLst/>
                <a:latin typeface="Calibri" panose="020F0502020204030204" pitchFamily="34" charset="0"/>
                <a:ea typeface="Calibri" panose="020F0502020204030204" pitchFamily="34" charset="0"/>
                <a:cs typeface="Times New Roman" panose="02020603050405020304" pitchFamily="18" charset="0"/>
              </a:rPr>
              <a:t>) &lt; </a:t>
            </a:r>
            <a:r>
              <a:rPr lang="el-GR" sz="2000" kern="100" dirty="0" err="1">
                <a:effectLst/>
                <a:latin typeface="Calibri" panose="020F0502020204030204" pitchFamily="34" charset="0"/>
                <a:ea typeface="Calibri" panose="020F0502020204030204" pitchFamily="34" charset="0"/>
                <a:cs typeface="Times New Roman" panose="02020603050405020304" pitchFamily="18" charset="0"/>
              </a:rPr>
              <a:t>diskat</a:t>
            </a:r>
            <a:r>
              <a:rPr lang="el-GR" sz="2000" kern="100" dirty="0">
                <a:effectLst/>
                <a:latin typeface="Calibri" panose="020F0502020204030204" pitchFamily="34" charset="0"/>
                <a:ea typeface="Calibri" panose="020F0502020204030204" pitchFamily="34" charset="0"/>
                <a:cs typeface="Times New Roman" panose="02020603050405020304" pitchFamily="18" charset="0"/>
              </a:rPr>
              <a:t> "αποχωρισμένος (σε δύο, με φαράγγι)" &lt; </a:t>
            </a:r>
            <a:r>
              <a:rPr lang="el-GR" sz="2000" kern="100" dirty="0" err="1">
                <a:effectLst/>
                <a:latin typeface="Calibri" panose="020F0502020204030204" pitchFamily="34" charset="0"/>
                <a:ea typeface="Calibri" panose="020F0502020204030204" pitchFamily="34" charset="0"/>
                <a:cs typeface="Times New Roman" panose="02020603050405020304" pitchFamily="18" charset="0"/>
              </a:rPr>
              <a:t>dissiku</a:t>
            </a:r>
            <a:r>
              <a:rPr lang="el-GR" sz="2000" kern="100" dirty="0">
                <a:effectLst/>
                <a:latin typeface="Calibri" panose="020F0502020204030204" pitchFamily="34" charset="0"/>
                <a:ea typeface="Calibri" panose="020F0502020204030204" pitchFamily="34" charset="0"/>
                <a:cs typeface="Times New Roman" panose="02020603050405020304" pitchFamily="18" charset="0"/>
              </a:rPr>
              <a:t> &lt; λατ. </a:t>
            </a:r>
            <a:r>
              <a:rPr lang="el-GR" sz="2000" kern="100" dirty="0" err="1">
                <a:effectLst/>
                <a:latin typeface="Calibri" panose="020F0502020204030204" pitchFamily="34" charset="0"/>
                <a:ea typeface="Calibri" panose="020F0502020204030204" pitchFamily="34" charset="0"/>
                <a:cs typeface="Times New Roman" panose="02020603050405020304" pitchFamily="18" charset="0"/>
              </a:rPr>
              <a:t>disseco</a:t>
            </a:r>
            <a:r>
              <a:rPr lang="el-GR" sz="2000" kern="100" dirty="0">
                <a:effectLst/>
                <a:latin typeface="Calibri" panose="020F0502020204030204" pitchFamily="34" charset="0"/>
                <a:ea typeface="Calibri" panose="020F0502020204030204" pitchFamily="34" charset="0"/>
                <a:cs typeface="Times New Roman" panose="02020603050405020304" pitchFamily="18" charset="0"/>
              </a:rPr>
              <a:t> "χωρίζω στα δύο”.</a:t>
            </a:r>
          </a:p>
          <a:p>
            <a:endParaRPr lang="el-GR" dirty="0"/>
          </a:p>
        </p:txBody>
      </p:sp>
    </p:spTree>
    <p:extLst>
      <p:ext uri="{BB962C8B-B14F-4D97-AF65-F5344CB8AC3E}">
        <p14:creationId xmlns:p14="http://schemas.microsoft.com/office/powerpoint/2010/main" val="360384159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C441313-6D6E-CC3B-642C-8CD69CA023DE}"/>
            </a:ext>
          </a:extLst>
        </p:cNvPr>
        <p:cNvGrpSpPr/>
        <p:nvPr/>
      </p:nvGrpSpPr>
      <p:grpSpPr>
        <a:xfrm>
          <a:off x="0" y="0"/>
          <a:ext cx="0" cy="0"/>
          <a:chOff x="0" y="0"/>
          <a:chExt cx="0" cy="0"/>
        </a:xfrm>
      </p:grpSpPr>
      <p:sp>
        <p:nvSpPr>
          <p:cNvPr id="2" name="Τίτλος 1">
            <a:extLst>
              <a:ext uri="{FF2B5EF4-FFF2-40B4-BE49-F238E27FC236}">
                <a16:creationId xmlns:a16="http://schemas.microsoft.com/office/drawing/2014/main" id="{7A57CE68-E77F-BD3F-514D-1A067FAA9335}"/>
              </a:ext>
            </a:extLst>
          </p:cNvPr>
          <p:cNvSpPr>
            <a:spLocks noGrp="1"/>
          </p:cNvSpPr>
          <p:nvPr>
            <p:ph type="title"/>
          </p:nvPr>
        </p:nvSpPr>
        <p:spPr/>
        <p:txBody>
          <a:bodyPr/>
          <a:lstStyle/>
          <a:p>
            <a:endParaRPr lang="el-GR"/>
          </a:p>
        </p:txBody>
      </p:sp>
      <p:sp>
        <p:nvSpPr>
          <p:cNvPr id="3" name="Θέση περιεχομένου 2">
            <a:extLst>
              <a:ext uri="{FF2B5EF4-FFF2-40B4-BE49-F238E27FC236}">
                <a16:creationId xmlns:a16="http://schemas.microsoft.com/office/drawing/2014/main" id="{A74FBCC5-F372-44EA-F430-C373A97EB150}"/>
              </a:ext>
            </a:extLst>
          </p:cNvPr>
          <p:cNvSpPr>
            <a:spLocks noGrp="1"/>
          </p:cNvSpPr>
          <p:nvPr>
            <p:ph idx="1"/>
          </p:nvPr>
        </p:nvSpPr>
        <p:spPr/>
        <p:txBody>
          <a:bodyPr/>
          <a:lstStyle/>
          <a:p>
            <a:r>
              <a:rPr lang="el-GR" sz="1800" kern="100" dirty="0">
                <a:effectLst/>
                <a:latin typeface="Calibri" panose="020F0502020204030204" pitchFamily="34" charset="0"/>
                <a:ea typeface="Calibri" panose="020F0502020204030204" pitchFamily="34" charset="0"/>
                <a:cs typeface="Times New Roman" panose="02020603050405020304" pitchFamily="18" charset="0"/>
              </a:rPr>
              <a:t>Από τις περιορισμένες εργασίες που διαθέτουμε για τα </a:t>
            </a:r>
            <a:r>
              <a:rPr lang="el-GR" sz="1800" kern="100" dirty="0" err="1">
                <a:effectLst/>
                <a:latin typeface="Calibri" panose="020F0502020204030204" pitchFamily="34" charset="0"/>
                <a:ea typeface="Calibri" panose="020F0502020204030204" pitchFamily="34" charset="0"/>
                <a:cs typeface="Times New Roman" panose="02020603050405020304" pitchFamily="18" charset="0"/>
              </a:rPr>
              <a:t>κουτσοβλάχικα</a:t>
            </a:r>
            <a:r>
              <a:rPr lang="el-GR" sz="1800" kern="100" dirty="0">
                <a:effectLst/>
                <a:latin typeface="Calibri" panose="020F0502020204030204" pitchFamily="34" charset="0"/>
                <a:ea typeface="Calibri" panose="020F0502020204030204" pitchFamily="34" charset="0"/>
                <a:cs typeface="Times New Roman" panose="02020603050405020304" pitchFamily="18" charset="0"/>
              </a:rPr>
              <a:t> </a:t>
            </a:r>
            <a:r>
              <a:rPr lang="el-GR" sz="1800" kern="100" dirty="0" err="1">
                <a:effectLst/>
                <a:latin typeface="Calibri" panose="020F0502020204030204" pitchFamily="34" charset="0"/>
                <a:ea typeface="Calibri" panose="020F0502020204030204" pitchFamily="34" charset="0"/>
                <a:cs typeface="Times New Roman" panose="02020603050405020304" pitchFamily="18" charset="0"/>
              </a:rPr>
              <a:t>μικροτοπωνύμια</a:t>
            </a:r>
            <a:r>
              <a:rPr lang="el-GR" sz="1800" kern="100" dirty="0">
                <a:effectLst/>
                <a:latin typeface="Calibri" panose="020F0502020204030204" pitchFamily="34" charset="0"/>
                <a:ea typeface="Calibri" panose="020F0502020204030204" pitchFamily="34" charset="0"/>
                <a:cs typeface="Times New Roman" panose="02020603050405020304" pitchFamily="18" charset="0"/>
              </a:rPr>
              <a:t> διαπιστώνουμε ότι οι πιο συνηθισμένοι τοπωνυμικοί όροι είναι: </a:t>
            </a:r>
            <a:r>
              <a:rPr lang="sq-AL" sz="1800" kern="100" dirty="0">
                <a:effectLst/>
                <a:latin typeface="Calibri" panose="020F0502020204030204" pitchFamily="34" charset="0"/>
                <a:ea typeface="Calibri" panose="020F0502020204030204" pitchFamily="34" charset="0"/>
                <a:cs typeface="Times New Roman" panose="02020603050405020304" pitchFamily="18" charset="0"/>
              </a:rPr>
              <a:t>a</a:t>
            </a:r>
            <a:r>
              <a:rPr lang="el-GR" sz="1800" kern="100" dirty="0">
                <a:effectLst/>
                <a:latin typeface="Calibri" panose="020F0502020204030204" pitchFamily="34" charset="0"/>
                <a:ea typeface="Calibri" panose="020F0502020204030204" pitchFamily="34" charset="0"/>
                <a:cs typeface="Times New Roman" panose="02020603050405020304" pitchFamily="18" charset="0"/>
              </a:rPr>
              <a:t>γ</a:t>
            </a:r>
            <a:r>
              <a:rPr lang="en-US" sz="1800" kern="100" dirty="0" err="1">
                <a:effectLst/>
                <a:latin typeface="Calibri" panose="020F0502020204030204" pitchFamily="34" charset="0"/>
                <a:ea typeface="Calibri" panose="020F0502020204030204" pitchFamily="34" charset="0"/>
                <a:cs typeface="Times New Roman" panose="02020603050405020304" pitchFamily="18" charset="0"/>
              </a:rPr>
              <a:t>ru</a:t>
            </a:r>
            <a:r>
              <a:rPr lang="el-GR" sz="1800" kern="100" dirty="0">
                <a:effectLst/>
                <a:latin typeface="Calibri" panose="020F0502020204030204" pitchFamily="34" charset="0"/>
                <a:ea typeface="Calibri" panose="020F0502020204030204" pitchFamily="34" charset="0"/>
                <a:cs typeface="Times New Roman" panose="02020603050405020304" pitchFamily="18" charset="0"/>
              </a:rPr>
              <a:t> αγρός, </a:t>
            </a:r>
            <a:r>
              <a:rPr lang="el-GR" sz="1800" kern="100" dirty="0" err="1">
                <a:effectLst/>
                <a:latin typeface="Calibri" panose="020F0502020204030204" pitchFamily="34" charset="0"/>
                <a:ea typeface="Calibri" panose="020F0502020204030204" pitchFamily="34" charset="0"/>
                <a:cs typeface="Times New Roman" panose="02020603050405020304" pitchFamily="18" charset="0"/>
              </a:rPr>
              <a:t>apă</a:t>
            </a:r>
            <a:r>
              <a:rPr lang="el-GR" sz="1800" kern="100" dirty="0">
                <a:effectLst/>
                <a:latin typeface="Calibri" panose="020F0502020204030204" pitchFamily="34" charset="0"/>
                <a:ea typeface="Calibri" panose="020F0502020204030204" pitchFamily="34" charset="0"/>
                <a:cs typeface="Times New Roman" panose="02020603050405020304" pitchFamily="18" charset="0"/>
              </a:rPr>
              <a:t> νερό, </a:t>
            </a:r>
            <a:r>
              <a:rPr lang="el-GR" sz="1800" kern="100" dirty="0" err="1">
                <a:effectLst/>
                <a:latin typeface="Calibri" panose="020F0502020204030204" pitchFamily="34" charset="0"/>
                <a:ea typeface="Calibri" panose="020F0502020204030204" pitchFamily="34" charset="0"/>
                <a:cs typeface="Times New Roman" panose="02020603050405020304" pitchFamily="18" charset="0"/>
              </a:rPr>
              <a:t>cale</a:t>
            </a:r>
            <a:r>
              <a:rPr lang="el-GR" sz="1800" kern="100" dirty="0">
                <a:effectLst/>
                <a:latin typeface="Calibri" panose="020F0502020204030204" pitchFamily="34" charset="0"/>
                <a:ea typeface="Calibri" panose="020F0502020204030204" pitchFamily="34" charset="0"/>
                <a:cs typeface="Times New Roman" panose="02020603050405020304" pitchFamily="18" charset="0"/>
              </a:rPr>
              <a:t> δρόμος, </a:t>
            </a:r>
            <a:r>
              <a:rPr lang="el-GR" sz="1800" kern="100" dirty="0" err="1">
                <a:effectLst/>
                <a:latin typeface="Calibri" panose="020F0502020204030204" pitchFamily="34" charset="0"/>
                <a:ea typeface="Calibri" panose="020F0502020204030204" pitchFamily="34" charset="0"/>
                <a:cs typeface="Times New Roman" panose="02020603050405020304" pitchFamily="18" charset="0"/>
              </a:rPr>
              <a:t>căšare</a:t>
            </a:r>
            <a:r>
              <a:rPr lang="el-GR" sz="1800" kern="100" dirty="0">
                <a:effectLst/>
                <a:latin typeface="Calibri" panose="020F0502020204030204" pitchFamily="34" charset="0"/>
                <a:ea typeface="Calibri" panose="020F0502020204030204" pitchFamily="34" charset="0"/>
                <a:cs typeface="Times New Roman" panose="02020603050405020304" pitchFamily="18" charset="0"/>
              </a:rPr>
              <a:t> τυροκομείο, </a:t>
            </a:r>
            <a:r>
              <a:rPr lang="el-GR" sz="1800" kern="100" dirty="0" err="1">
                <a:effectLst/>
                <a:latin typeface="Calibri" panose="020F0502020204030204" pitchFamily="34" charset="0"/>
                <a:ea typeface="Calibri" panose="020F0502020204030204" pitchFamily="34" charset="0"/>
                <a:cs typeface="Times New Roman" panose="02020603050405020304" pitchFamily="18" charset="0"/>
              </a:rPr>
              <a:t>codurŭ</a:t>
            </a:r>
            <a:r>
              <a:rPr lang="el-GR" sz="1800" kern="100" dirty="0">
                <a:effectLst/>
                <a:latin typeface="Calibri" panose="020F0502020204030204" pitchFamily="34" charset="0"/>
                <a:ea typeface="Calibri" panose="020F0502020204030204" pitchFamily="34" charset="0"/>
                <a:cs typeface="Times New Roman" panose="02020603050405020304" pitchFamily="18" charset="0"/>
              </a:rPr>
              <a:t> πλατεία, </a:t>
            </a:r>
            <a:r>
              <a:rPr lang="el-GR" sz="1800" kern="100" dirty="0" err="1">
                <a:effectLst/>
                <a:latin typeface="Calibri" panose="020F0502020204030204" pitchFamily="34" charset="0"/>
                <a:ea typeface="Calibri" panose="020F0502020204030204" pitchFamily="34" charset="0"/>
                <a:cs typeface="Times New Roman" panose="02020603050405020304" pitchFamily="18" charset="0"/>
              </a:rPr>
              <a:t>culă</a:t>
            </a:r>
            <a:r>
              <a:rPr lang="el-GR" sz="1800" kern="100" dirty="0">
                <a:effectLst/>
                <a:latin typeface="Calibri" panose="020F0502020204030204" pitchFamily="34" charset="0"/>
                <a:ea typeface="Calibri" panose="020F0502020204030204" pitchFamily="34" charset="0"/>
                <a:cs typeface="Times New Roman" panose="02020603050405020304" pitchFamily="18" charset="0"/>
              </a:rPr>
              <a:t> πύργος, </a:t>
            </a:r>
            <a:r>
              <a:rPr lang="el-GR" sz="1800" kern="100" dirty="0" err="1">
                <a:effectLst/>
                <a:latin typeface="Calibri" panose="020F0502020204030204" pitchFamily="34" charset="0"/>
                <a:ea typeface="Calibri" panose="020F0502020204030204" pitchFamily="34" charset="0"/>
                <a:cs typeface="Times New Roman" panose="02020603050405020304" pitchFamily="18" charset="0"/>
              </a:rPr>
              <a:t>curie</a:t>
            </a:r>
            <a:r>
              <a:rPr lang="el-GR" sz="1800" kern="100" dirty="0">
                <a:effectLst/>
                <a:latin typeface="Calibri" panose="020F0502020204030204" pitchFamily="34" charset="0"/>
                <a:ea typeface="Calibri" panose="020F0502020204030204" pitchFamily="34" charset="0"/>
                <a:cs typeface="Times New Roman" panose="02020603050405020304" pitchFamily="18" charset="0"/>
              </a:rPr>
              <a:t> </a:t>
            </a:r>
            <a:r>
              <a:rPr lang="el-GR" sz="1800" kern="100" dirty="0" err="1">
                <a:effectLst/>
                <a:latin typeface="Calibri" panose="020F0502020204030204" pitchFamily="34" charset="0"/>
                <a:ea typeface="Calibri" panose="020F0502020204030204" pitchFamily="34" charset="0"/>
                <a:cs typeface="Times New Roman" panose="02020603050405020304" pitchFamily="18" charset="0"/>
              </a:rPr>
              <a:t>κουρί</a:t>
            </a:r>
            <a:r>
              <a:rPr lang="el-GR" sz="1800" kern="100" dirty="0">
                <a:effectLst/>
                <a:latin typeface="Calibri" panose="020F0502020204030204" pitchFamily="34" charset="0"/>
                <a:ea typeface="Calibri" panose="020F0502020204030204" pitchFamily="34" charset="0"/>
                <a:cs typeface="Times New Roman" panose="02020603050405020304" pitchFamily="18" charset="0"/>
              </a:rPr>
              <a:t>, δάσος, </a:t>
            </a:r>
            <a:r>
              <a:rPr lang="el-GR" sz="1800" kern="100" dirty="0" err="1">
                <a:effectLst/>
                <a:latin typeface="Calibri" panose="020F0502020204030204" pitchFamily="34" charset="0"/>
                <a:ea typeface="Calibri" panose="020F0502020204030204" pitchFamily="34" charset="0"/>
                <a:cs typeface="Times New Roman" panose="02020603050405020304" pitchFamily="18" charset="0"/>
              </a:rPr>
              <a:t>dirveni</a:t>
            </a:r>
            <a:r>
              <a:rPr lang="el-GR" sz="1800" kern="100" dirty="0">
                <a:effectLst/>
                <a:latin typeface="Calibri" panose="020F0502020204030204" pitchFamily="34" charset="0"/>
                <a:ea typeface="Calibri" panose="020F0502020204030204" pitchFamily="34" charset="0"/>
                <a:cs typeface="Times New Roman" panose="02020603050405020304" pitchFamily="18" charset="0"/>
              </a:rPr>
              <a:t> δερβένι, κλεισούρα, </a:t>
            </a:r>
            <a:r>
              <a:rPr lang="el-GR" sz="1800" kern="100" dirty="0" err="1">
                <a:effectLst/>
                <a:latin typeface="Calibri" panose="020F0502020204030204" pitchFamily="34" charset="0"/>
                <a:ea typeface="Calibri" panose="020F0502020204030204" pitchFamily="34" charset="0"/>
                <a:cs typeface="Times New Roman" panose="02020603050405020304" pitchFamily="18" charset="0"/>
              </a:rPr>
              <a:t>fîntîna</a:t>
            </a:r>
            <a:r>
              <a:rPr lang="el-GR" sz="1800" kern="100" dirty="0">
                <a:effectLst/>
                <a:latin typeface="Calibri" panose="020F0502020204030204" pitchFamily="34" charset="0"/>
                <a:ea typeface="Calibri" panose="020F0502020204030204" pitchFamily="34" charset="0"/>
                <a:cs typeface="Times New Roman" panose="02020603050405020304" pitchFamily="18" charset="0"/>
              </a:rPr>
              <a:t> βρύση, </a:t>
            </a:r>
            <a:r>
              <a:rPr lang="el-GR" sz="1800" kern="100" dirty="0" err="1">
                <a:effectLst/>
                <a:latin typeface="Calibri" panose="020F0502020204030204" pitchFamily="34" charset="0"/>
                <a:ea typeface="Calibri" panose="020F0502020204030204" pitchFamily="34" charset="0"/>
                <a:cs typeface="Times New Roman" panose="02020603050405020304" pitchFamily="18" charset="0"/>
              </a:rPr>
              <a:t>groapă</a:t>
            </a:r>
            <a:r>
              <a:rPr lang="el-GR" sz="1800" kern="100" dirty="0">
                <a:effectLst/>
                <a:latin typeface="Calibri" panose="020F0502020204030204" pitchFamily="34" charset="0"/>
                <a:ea typeface="Calibri" panose="020F0502020204030204" pitchFamily="34" charset="0"/>
                <a:cs typeface="Times New Roman" panose="02020603050405020304" pitchFamily="18" charset="0"/>
              </a:rPr>
              <a:t> μνήμα, </a:t>
            </a:r>
            <a:r>
              <a:rPr lang="el-GR" sz="1800" kern="100" dirty="0" err="1">
                <a:effectLst/>
                <a:latin typeface="Calibri" panose="020F0502020204030204" pitchFamily="34" charset="0"/>
                <a:ea typeface="Calibri" panose="020F0502020204030204" pitchFamily="34" charset="0"/>
                <a:cs typeface="Times New Roman" panose="02020603050405020304" pitchFamily="18" charset="0"/>
              </a:rPr>
              <a:t>gură</a:t>
            </a:r>
            <a:r>
              <a:rPr lang="el-GR" sz="1800" kern="100" dirty="0">
                <a:effectLst/>
                <a:latin typeface="Calibri" panose="020F0502020204030204" pitchFamily="34" charset="0"/>
                <a:ea typeface="Calibri" panose="020F0502020204030204" pitchFamily="34" charset="0"/>
                <a:cs typeface="Times New Roman" panose="02020603050405020304" pitchFamily="18" charset="0"/>
              </a:rPr>
              <a:t> βρύση/βράχος, </a:t>
            </a:r>
            <a:r>
              <a:rPr lang="el-GR" sz="1800" kern="100" dirty="0" err="1">
                <a:effectLst/>
                <a:latin typeface="Calibri" panose="020F0502020204030204" pitchFamily="34" charset="0"/>
                <a:ea typeface="Calibri" panose="020F0502020204030204" pitchFamily="34" charset="0"/>
                <a:cs typeface="Times New Roman" panose="02020603050405020304" pitchFamily="18" charset="0"/>
              </a:rPr>
              <a:t>izvuru</a:t>
            </a:r>
            <a:r>
              <a:rPr lang="el-GR" sz="1800" kern="100" dirty="0">
                <a:effectLst/>
                <a:latin typeface="Calibri" panose="020F0502020204030204" pitchFamily="34" charset="0"/>
                <a:ea typeface="Calibri" panose="020F0502020204030204" pitchFamily="34" charset="0"/>
                <a:cs typeface="Times New Roman" panose="02020603050405020304" pitchFamily="18" charset="0"/>
              </a:rPr>
              <a:t> πηγή, </a:t>
            </a:r>
            <a:r>
              <a:rPr lang="el-GR" sz="1800" kern="100" dirty="0" err="1">
                <a:effectLst/>
                <a:latin typeface="Calibri" panose="020F0502020204030204" pitchFamily="34" charset="0"/>
                <a:ea typeface="Calibri" panose="020F0502020204030204" pitchFamily="34" charset="0"/>
                <a:cs typeface="Times New Roman" panose="02020603050405020304" pitchFamily="18" charset="0"/>
              </a:rPr>
              <a:t>k'atră</a:t>
            </a:r>
            <a:r>
              <a:rPr lang="el-GR" sz="1800" kern="100" dirty="0">
                <a:effectLst/>
                <a:latin typeface="Calibri" panose="020F0502020204030204" pitchFamily="34" charset="0"/>
                <a:ea typeface="Calibri" panose="020F0502020204030204" pitchFamily="34" charset="0"/>
                <a:cs typeface="Times New Roman" panose="02020603050405020304" pitchFamily="18" charset="0"/>
              </a:rPr>
              <a:t> πέτρα, </a:t>
            </a:r>
            <a:r>
              <a:rPr lang="el-GR" sz="1800" kern="100" dirty="0" err="1">
                <a:effectLst/>
                <a:latin typeface="Calibri" panose="020F0502020204030204" pitchFamily="34" charset="0"/>
                <a:ea typeface="Calibri" panose="020F0502020204030204" pitchFamily="34" charset="0"/>
                <a:cs typeface="Times New Roman" panose="02020603050405020304" pitchFamily="18" charset="0"/>
              </a:rPr>
              <a:t>livade</a:t>
            </a:r>
            <a:r>
              <a:rPr lang="el-GR" sz="1800" kern="100" dirty="0">
                <a:effectLst/>
                <a:latin typeface="Calibri" panose="020F0502020204030204" pitchFamily="34" charset="0"/>
                <a:ea typeface="Calibri" panose="020F0502020204030204" pitchFamily="34" charset="0"/>
                <a:cs typeface="Times New Roman" panose="02020603050405020304" pitchFamily="18" charset="0"/>
              </a:rPr>
              <a:t> λιβάδι, </a:t>
            </a:r>
            <a:r>
              <a:rPr lang="el-GR" sz="1800" kern="100" dirty="0" err="1">
                <a:effectLst/>
                <a:latin typeface="Calibri" panose="020F0502020204030204" pitchFamily="34" charset="0"/>
                <a:ea typeface="Calibri" panose="020F0502020204030204" pitchFamily="34" charset="0"/>
                <a:cs typeface="Times New Roman" panose="02020603050405020304" pitchFamily="18" charset="0"/>
              </a:rPr>
              <a:t>mirizů</a:t>
            </a:r>
            <a:r>
              <a:rPr lang="el-GR" sz="1800" kern="100" dirty="0">
                <a:effectLst/>
                <a:latin typeface="Calibri" panose="020F0502020204030204" pitchFamily="34" charset="0"/>
                <a:ea typeface="Calibri" panose="020F0502020204030204" pitchFamily="34" charset="0"/>
                <a:cs typeface="Times New Roman" panose="02020603050405020304" pitchFamily="18" charset="0"/>
              </a:rPr>
              <a:t> τόπος ανάπαυσης κοπαδιών κατά το μεσημέρι, </a:t>
            </a:r>
            <a:r>
              <a:rPr lang="el-GR" sz="1800" kern="100" dirty="0" err="1">
                <a:effectLst/>
                <a:latin typeface="Calibri" panose="020F0502020204030204" pitchFamily="34" charset="0"/>
                <a:ea typeface="Calibri" panose="020F0502020204030204" pitchFamily="34" charset="0"/>
                <a:cs typeface="Times New Roman" panose="02020603050405020304" pitchFamily="18" charset="0"/>
              </a:rPr>
              <a:t>pădzi</a:t>
            </a:r>
            <a:r>
              <a:rPr lang="el-GR" sz="1800" kern="100" dirty="0">
                <a:effectLst/>
                <a:latin typeface="Calibri" panose="020F0502020204030204" pitchFamily="34" charset="0"/>
                <a:ea typeface="Calibri" panose="020F0502020204030204" pitchFamily="34" charset="0"/>
                <a:cs typeface="Times New Roman" panose="02020603050405020304" pitchFamily="18" charset="0"/>
              </a:rPr>
              <a:t> </a:t>
            </a:r>
            <a:r>
              <a:rPr lang="el-GR" sz="1800" kern="100" dirty="0" err="1">
                <a:effectLst/>
                <a:latin typeface="Calibri" panose="020F0502020204030204" pitchFamily="34" charset="0"/>
                <a:ea typeface="Calibri" panose="020F0502020204030204" pitchFamily="34" charset="0"/>
                <a:cs typeface="Times New Roman" panose="02020603050405020304" pitchFamily="18" charset="0"/>
              </a:rPr>
              <a:t>πάδες</a:t>
            </a:r>
            <a:r>
              <a:rPr lang="el-GR" sz="1800" kern="100" dirty="0">
                <a:effectLst/>
                <a:latin typeface="Calibri" panose="020F0502020204030204" pitchFamily="34" charset="0"/>
                <a:ea typeface="Calibri" panose="020F0502020204030204" pitchFamily="34" charset="0"/>
                <a:cs typeface="Times New Roman" panose="02020603050405020304" pitchFamily="18" charset="0"/>
              </a:rPr>
              <a:t>, επίπεδα μέρη, </a:t>
            </a:r>
            <a:r>
              <a:rPr lang="el-GR" sz="1800" kern="100" dirty="0" err="1">
                <a:effectLst/>
                <a:latin typeface="Calibri" panose="020F0502020204030204" pitchFamily="34" charset="0"/>
                <a:ea typeface="Calibri" panose="020F0502020204030204" pitchFamily="34" charset="0"/>
                <a:cs typeface="Times New Roman" panose="02020603050405020304" pitchFamily="18" charset="0"/>
              </a:rPr>
              <a:t>punte</a:t>
            </a:r>
            <a:r>
              <a:rPr lang="el-GR" sz="1800" kern="100" dirty="0">
                <a:effectLst/>
                <a:latin typeface="Calibri" panose="020F0502020204030204" pitchFamily="34" charset="0"/>
                <a:ea typeface="Calibri" panose="020F0502020204030204" pitchFamily="34" charset="0"/>
                <a:cs typeface="Times New Roman" panose="02020603050405020304" pitchFamily="18" charset="0"/>
              </a:rPr>
              <a:t> γέφυρα, </a:t>
            </a:r>
            <a:r>
              <a:rPr lang="el-GR" sz="1800" kern="100" dirty="0" err="1">
                <a:effectLst/>
                <a:latin typeface="Calibri" panose="020F0502020204030204" pitchFamily="34" charset="0"/>
                <a:ea typeface="Calibri" panose="020F0502020204030204" pitchFamily="34" charset="0"/>
                <a:cs typeface="Times New Roman" panose="02020603050405020304" pitchFamily="18" charset="0"/>
              </a:rPr>
              <a:t>Soputů</a:t>
            </a:r>
            <a:r>
              <a:rPr lang="el-GR" sz="1800" kern="100" dirty="0">
                <a:effectLst/>
                <a:latin typeface="Calibri" panose="020F0502020204030204" pitchFamily="34" charset="0"/>
                <a:ea typeface="Calibri" panose="020F0502020204030204" pitchFamily="34" charset="0"/>
                <a:cs typeface="Times New Roman" panose="02020603050405020304" pitchFamily="18" charset="0"/>
              </a:rPr>
              <a:t> πηγή, βρύση, </a:t>
            </a:r>
            <a:r>
              <a:rPr lang="el-GR" sz="1800" kern="100" dirty="0" err="1">
                <a:effectLst/>
                <a:latin typeface="Calibri" panose="020F0502020204030204" pitchFamily="34" charset="0"/>
                <a:ea typeface="Calibri" panose="020F0502020204030204" pitchFamily="34" charset="0"/>
                <a:cs typeface="Times New Roman" panose="02020603050405020304" pitchFamily="18" charset="0"/>
              </a:rPr>
              <a:t>strunga</a:t>
            </a:r>
            <a:r>
              <a:rPr lang="el-GR" sz="1800" kern="100" dirty="0">
                <a:effectLst/>
                <a:latin typeface="Calibri" panose="020F0502020204030204" pitchFamily="34" charset="0"/>
                <a:ea typeface="Calibri" panose="020F0502020204030204" pitchFamily="34" charset="0"/>
                <a:cs typeface="Times New Roman" panose="02020603050405020304" pitchFamily="18" charset="0"/>
              </a:rPr>
              <a:t> στρούγκα, </a:t>
            </a:r>
            <a:r>
              <a:rPr lang="el-GR" sz="1800" kern="100" dirty="0" err="1">
                <a:effectLst/>
                <a:latin typeface="Calibri" panose="020F0502020204030204" pitchFamily="34" charset="0"/>
                <a:ea typeface="Calibri" panose="020F0502020204030204" pitchFamily="34" charset="0"/>
                <a:cs typeface="Times New Roman" panose="02020603050405020304" pitchFamily="18" charset="0"/>
              </a:rPr>
              <a:t>trapŭ</a:t>
            </a:r>
            <a:r>
              <a:rPr lang="el-GR" sz="1800" kern="100" dirty="0">
                <a:effectLst/>
                <a:latin typeface="Calibri" panose="020F0502020204030204" pitchFamily="34" charset="0"/>
                <a:ea typeface="Calibri" panose="020F0502020204030204" pitchFamily="34" charset="0"/>
                <a:cs typeface="Times New Roman" panose="02020603050405020304" pitchFamily="18" charset="0"/>
              </a:rPr>
              <a:t> λάκκος, </a:t>
            </a:r>
            <a:r>
              <a:rPr lang="el-GR" sz="1800" kern="100" dirty="0" err="1">
                <a:effectLst/>
                <a:latin typeface="Calibri" panose="020F0502020204030204" pitchFamily="34" charset="0"/>
                <a:ea typeface="Calibri" panose="020F0502020204030204" pitchFamily="34" charset="0"/>
                <a:cs typeface="Times New Roman" panose="02020603050405020304" pitchFamily="18" charset="0"/>
              </a:rPr>
              <a:t>tsară</a:t>
            </a:r>
            <a:r>
              <a:rPr lang="el-GR" sz="1800" kern="100" dirty="0">
                <a:effectLst/>
                <a:latin typeface="Calibri" panose="020F0502020204030204" pitchFamily="34" charset="0"/>
                <a:ea typeface="Calibri" panose="020F0502020204030204" pitchFamily="34" charset="0"/>
                <a:cs typeface="Times New Roman" panose="02020603050405020304" pitchFamily="18" charset="0"/>
              </a:rPr>
              <a:t> γη, χώμα, </a:t>
            </a:r>
            <a:r>
              <a:rPr lang="el-GR" sz="1800" kern="100" dirty="0" err="1">
                <a:effectLst/>
                <a:latin typeface="Calibri" panose="020F0502020204030204" pitchFamily="34" charset="0"/>
                <a:ea typeface="Calibri" panose="020F0502020204030204" pitchFamily="34" charset="0"/>
                <a:cs typeface="Times New Roman" panose="02020603050405020304" pitchFamily="18" charset="0"/>
              </a:rPr>
              <a:t>čucă</a:t>
            </a:r>
            <a:r>
              <a:rPr lang="el-GR" sz="1800" kern="100" dirty="0">
                <a:effectLst/>
                <a:latin typeface="Calibri" panose="020F0502020204030204" pitchFamily="34" charset="0"/>
                <a:ea typeface="Calibri" panose="020F0502020204030204" pitchFamily="34" charset="0"/>
                <a:cs typeface="Times New Roman" panose="02020603050405020304" pitchFamily="18" charset="0"/>
              </a:rPr>
              <a:t> λόφος, ύψωμα, </a:t>
            </a:r>
            <a:r>
              <a:rPr lang="el-GR" sz="1800" kern="100" dirty="0" err="1">
                <a:effectLst/>
                <a:latin typeface="Calibri" panose="020F0502020204030204" pitchFamily="34" charset="0"/>
                <a:ea typeface="Calibri" panose="020F0502020204030204" pitchFamily="34" charset="0"/>
                <a:cs typeface="Times New Roman" panose="02020603050405020304" pitchFamily="18" charset="0"/>
              </a:rPr>
              <a:t>vale</a:t>
            </a:r>
            <a:r>
              <a:rPr lang="el-GR" sz="1800" kern="100" dirty="0">
                <a:effectLst/>
                <a:latin typeface="Calibri" panose="020F0502020204030204" pitchFamily="34" charset="0"/>
                <a:ea typeface="Calibri" panose="020F0502020204030204" pitchFamily="34" charset="0"/>
                <a:cs typeface="Times New Roman" panose="02020603050405020304" pitchFamily="18" charset="0"/>
              </a:rPr>
              <a:t> κοιλάδα, </a:t>
            </a:r>
            <a:r>
              <a:rPr lang="el-GR" sz="1800" kern="100" dirty="0" err="1">
                <a:effectLst/>
                <a:latin typeface="Calibri" panose="020F0502020204030204" pitchFamily="34" charset="0"/>
                <a:ea typeface="Calibri" panose="020F0502020204030204" pitchFamily="34" charset="0"/>
                <a:cs typeface="Times New Roman" panose="02020603050405020304" pitchFamily="18" charset="0"/>
              </a:rPr>
              <a:t>vuloagă</a:t>
            </a:r>
            <a:r>
              <a:rPr lang="el-GR" sz="1800" kern="100" dirty="0">
                <a:effectLst/>
                <a:latin typeface="Calibri" panose="020F0502020204030204" pitchFamily="34" charset="0"/>
                <a:ea typeface="Calibri" panose="020F0502020204030204" pitchFamily="34" charset="0"/>
                <a:cs typeface="Times New Roman" panose="02020603050405020304" pitchFamily="18" charset="0"/>
              </a:rPr>
              <a:t> κοιλάδα. </a:t>
            </a:r>
          </a:p>
          <a:p>
            <a:endParaRPr lang="el-GR" dirty="0"/>
          </a:p>
        </p:txBody>
      </p:sp>
    </p:spTree>
    <p:extLst>
      <p:ext uri="{BB962C8B-B14F-4D97-AF65-F5344CB8AC3E}">
        <p14:creationId xmlns:p14="http://schemas.microsoft.com/office/powerpoint/2010/main" val="34158695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6DDB96D5-8736-8B88-34C4-2CB747CD7A44}"/>
              </a:ext>
            </a:extLst>
          </p:cNvPr>
          <p:cNvSpPr>
            <a:spLocks noGrp="1"/>
          </p:cNvSpPr>
          <p:nvPr>
            <p:ph type="title"/>
          </p:nvPr>
        </p:nvSpPr>
        <p:spPr/>
        <p:txBody>
          <a:bodyPr/>
          <a:lstStyle/>
          <a:p>
            <a:r>
              <a:rPr lang="el-GR" dirty="0"/>
              <a:t>Τουρκικά</a:t>
            </a:r>
          </a:p>
        </p:txBody>
      </p:sp>
      <p:sp>
        <p:nvSpPr>
          <p:cNvPr id="3" name="Θέση περιεχομένου 2">
            <a:extLst>
              <a:ext uri="{FF2B5EF4-FFF2-40B4-BE49-F238E27FC236}">
                <a16:creationId xmlns:a16="http://schemas.microsoft.com/office/drawing/2014/main" id="{9B6943AE-24CB-663A-8607-4CB44597BF54}"/>
              </a:ext>
            </a:extLst>
          </p:cNvPr>
          <p:cNvSpPr>
            <a:spLocks noGrp="1"/>
          </p:cNvSpPr>
          <p:nvPr>
            <p:ph idx="1"/>
          </p:nvPr>
        </p:nvSpPr>
        <p:spPr/>
        <p:txBody>
          <a:bodyPr/>
          <a:lstStyle/>
          <a:p>
            <a:r>
              <a:rPr lang="el-GR" sz="1800" kern="100" dirty="0">
                <a:effectLst/>
                <a:latin typeface="Calibri" panose="020F0502020204030204" pitchFamily="34" charset="0"/>
                <a:ea typeface="Calibri" panose="020F0502020204030204" pitchFamily="34" charset="0"/>
                <a:cs typeface="Times New Roman" panose="02020603050405020304" pitchFamily="18" charset="0"/>
              </a:rPr>
              <a:t>Τα πρώτα τουρκικά φύλα, Σελτζούκοι, </a:t>
            </a:r>
            <a:r>
              <a:rPr lang="el-GR" sz="1800" kern="100" dirty="0" err="1">
                <a:effectLst/>
                <a:latin typeface="Calibri" panose="020F0502020204030204" pitchFamily="34" charset="0"/>
                <a:ea typeface="Calibri" panose="020F0502020204030204" pitchFamily="34" charset="0"/>
                <a:cs typeface="Times New Roman" panose="02020603050405020304" pitchFamily="18" charset="0"/>
              </a:rPr>
              <a:t>Πετσενέκοι</a:t>
            </a:r>
            <a:r>
              <a:rPr lang="el-GR" sz="1800" kern="100" dirty="0">
                <a:effectLst/>
                <a:latin typeface="Calibri" panose="020F0502020204030204" pitchFamily="34" charset="0"/>
                <a:ea typeface="Calibri" panose="020F0502020204030204" pitchFamily="34" charset="0"/>
                <a:cs typeface="Times New Roman" panose="02020603050405020304" pitchFamily="18" charset="0"/>
              </a:rPr>
              <a:t> κλπ., εμφανίζονται στα ανατολικά σύνορα του βυζαντινού κράτους τον 13</a:t>
            </a:r>
            <a:r>
              <a:rPr lang="el-GR" sz="1800" kern="100" baseline="30000" dirty="0">
                <a:effectLst/>
                <a:latin typeface="Calibri" panose="020F0502020204030204" pitchFamily="34" charset="0"/>
                <a:ea typeface="Calibri" panose="020F0502020204030204" pitchFamily="34" charset="0"/>
                <a:cs typeface="Times New Roman" panose="02020603050405020304" pitchFamily="18" charset="0"/>
              </a:rPr>
              <a:t>ο</a:t>
            </a:r>
            <a:r>
              <a:rPr lang="el-GR" sz="1800" kern="100" dirty="0">
                <a:effectLst/>
                <a:latin typeface="Calibri" panose="020F0502020204030204" pitchFamily="34" charset="0"/>
                <a:ea typeface="Calibri" panose="020F0502020204030204" pitchFamily="34" charset="0"/>
                <a:cs typeface="Times New Roman" panose="02020603050405020304" pitchFamily="18" charset="0"/>
              </a:rPr>
              <a:t> και 14</a:t>
            </a:r>
            <a:r>
              <a:rPr lang="el-GR" sz="1800" kern="100" baseline="30000" dirty="0">
                <a:effectLst/>
                <a:latin typeface="Calibri" panose="020F0502020204030204" pitchFamily="34" charset="0"/>
                <a:ea typeface="Calibri" panose="020F0502020204030204" pitchFamily="34" charset="0"/>
                <a:cs typeface="Times New Roman" panose="02020603050405020304" pitchFamily="18" charset="0"/>
              </a:rPr>
              <a:t>ο</a:t>
            </a:r>
            <a:r>
              <a:rPr lang="el-GR" sz="1800" kern="100" dirty="0">
                <a:effectLst/>
                <a:latin typeface="Calibri" panose="020F0502020204030204" pitchFamily="34" charset="0"/>
                <a:ea typeface="Calibri" panose="020F0502020204030204" pitchFamily="34" charset="0"/>
                <a:cs typeface="Times New Roman" panose="02020603050405020304" pitchFamily="18" charset="0"/>
              </a:rPr>
              <a:t>  αιώνα· ακολουθεί η εμφάνιση των Οθωμανών, που καταλαμβάνουν τελικά το 1453 την Κωνσταντινούπολη και επεκτείνουν σταδιακά το κράτος τους στους λοιπούς ελληνικούς χώρους και τη Βαλκανική. Η επαφή ανάμεσα στις δύο γλώσσες, την Ελληνική και Τουρκική, είναι βεβαιωμένη ήδη στον 13. αιώνα, γιατί σε ντοκουμέντο της εποχής αυτής, στον λεγόμενο </a:t>
            </a:r>
            <a:r>
              <a:rPr lang="el-GR" sz="1800" kern="100" dirty="0" err="1">
                <a:effectLst/>
                <a:latin typeface="Calibri" panose="020F0502020204030204" pitchFamily="34" charset="0"/>
                <a:ea typeface="Calibri" panose="020F0502020204030204" pitchFamily="34" charset="0"/>
                <a:cs typeface="Times New Roman" panose="02020603050405020304" pitchFamily="18" charset="0"/>
              </a:rPr>
              <a:t>Κουμανικό</a:t>
            </a:r>
            <a:r>
              <a:rPr lang="el-GR" sz="1800" kern="100" dirty="0">
                <a:effectLst/>
                <a:latin typeface="Calibri" panose="020F0502020204030204" pitchFamily="34" charset="0"/>
                <a:ea typeface="Calibri" panose="020F0502020204030204" pitchFamily="34" charset="0"/>
                <a:cs typeface="Times New Roman" panose="02020603050405020304" pitchFamily="18" charset="0"/>
              </a:rPr>
              <a:t> κώδικα, βρίσκουμε ελληνικές λέξεις που πέρασαν στην Τουρκική. Τις ιστορικές πληροφορίες που αφορούν τις σχέσεις των Βυζαντινών με τους Τούρκους έχει συγκεντρώσει ο G. </a:t>
            </a:r>
            <a:r>
              <a:rPr lang="el-GR" sz="1800" kern="100" dirty="0" err="1">
                <a:effectLst/>
                <a:latin typeface="Calibri" panose="020F0502020204030204" pitchFamily="34" charset="0"/>
                <a:ea typeface="Calibri" panose="020F0502020204030204" pitchFamily="34" charset="0"/>
                <a:cs typeface="Times New Roman" panose="02020603050405020304" pitchFamily="18" charset="0"/>
              </a:rPr>
              <a:t>Moraycsik</a:t>
            </a:r>
            <a:r>
              <a:rPr lang="el-GR" sz="1800" kern="100" dirty="0">
                <a:effectLst/>
                <a:latin typeface="Calibri" panose="020F0502020204030204" pitchFamily="34" charset="0"/>
                <a:ea typeface="Calibri" panose="020F0502020204030204" pitchFamily="34" charset="0"/>
                <a:cs typeface="Times New Roman" panose="02020603050405020304" pitchFamily="18" charset="0"/>
              </a:rPr>
              <a:t> σε δύο τόμους (</a:t>
            </a:r>
            <a:r>
              <a:rPr lang="el-GR" sz="1800" kern="100" dirty="0" err="1">
                <a:effectLst/>
                <a:latin typeface="Calibri" panose="020F0502020204030204" pitchFamily="34" charset="0"/>
                <a:ea typeface="Calibri" panose="020F0502020204030204" pitchFamily="34" charset="0"/>
                <a:cs typeface="Times New Roman" panose="02020603050405020304" pitchFamily="18" charset="0"/>
              </a:rPr>
              <a:t>Byzantinoturcica</a:t>
            </a:r>
            <a:r>
              <a:rPr lang="el-GR" sz="1800" kern="100" dirty="0">
                <a:effectLst/>
                <a:latin typeface="Calibri" panose="020F0502020204030204" pitchFamily="34" charset="0"/>
                <a:ea typeface="Calibri" panose="020F0502020204030204" pitchFamily="34" charset="0"/>
                <a:cs typeface="Times New Roman" panose="02020603050405020304" pitchFamily="18" charset="0"/>
              </a:rPr>
              <a:t>, Βερολίνο 1958). </a:t>
            </a:r>
          </a:p>
          <a:p>
            <a:r>
              <a:rPr lang="el-GR" sz="1800" kern="100" dirty="0">
                <a:effectLst/>
                <a:latin typeface="Calibri" panose="020F0502020204030204" pitchFamily="34" charset="0"/>
                <a:ea typeface="Calibri" panose="020F0502020204030204" pitchFamily="34" charset="0"/>
                <a:cs typeface="Times New Roman" panose="02020603050405020304" pitchFamily="18" charset="0"/>
              </a:rPr>
              <a:t>Οι Τούρκοι συνήθως κράτησαν τις ελληνικές ονομασίες ιδίως μεγάλων και ιστορικών ελληνικών πόλεων, προσαρμοσμένες στη φωνητική και μορφολογία της γλώσσας τους: εις την Πόλιν &lt; </a:t>
            </a:r>
            <a:r>
              <a:rPr lang="el-GR" sz="1800" kern="100" dirty="0" err="1">
                <a:effectLst/>
                <a:latin typeface="Calibri" panose="020F0502020204030204" pitchFamily="34" charset="0"/>
                <a:ea typeface="Calibri" panose="020F0502020204030204" pitchFamily="34" charset="0"/>
                <a:cs typeface="Times New Roman" panose="02020603050405020304" pitchFamily="18" charset="0"/>
              </a:rPr>
              <a:t>İstanbul</a:t>
            </a:r>
            <a:r>
              <a:rPr lang="el-GR" sz="1800" kern="100" dirty="0">
                <a:effectLst/>
                <a:latin typeface="Calibri" panose="020F0502020204030204" pitchFamily="34" charset="0"/>
                <a:ea typeface="Calibri" panose="020F0502020204030204" pitchFamily="34" charset="0"/>
                <a:cs typeface="Times New Roman" panose="02020603050405020304" pitchFamily="18" charset="0"/>
              </a:rPr>
              <a:t>, </a:t>
            </a:r>
            <a:r>
              <a:rPr lang="el-GR" sz="1800" kern="100" dirty="0" err="1">
                <a:effectLst/>
                <a:latin typeface="Calibri" panose="020F0502020204030204" pitchFamily="34" charset="0"/>
                <a:ea typeface="Calibri" panose="020F0502020204030204" pitchFamily="34" charset="0"/>
                <a:cs typeface="Times New Roman" panose="02020603050405020304" pitchFamily="18" charset="0"/>
              </a:rPr>
              <a:t>Stanbul</a:t>
            </a:r>
            <a:r>
              <a:rPr lang="el-GR" sz="1800" kern="100" dirty="0">
                <a:effectLst/>
                <a:latin typeface="Calibri" panose="020F0502020204030204" pitchFamily="34" charset="0"/>
                <a:ea typeface="Calibri" panose="020F0502020204030204" pitchFamily="34" charset="0"/>
                <a:cs typeface="Times New Roman" panose="02020603050405020304" pitchFamily="18" charset="0"/>
              </a:rPr>
              <a:t>, Σμύρνη &gt; </a:t>
            </a:r>
            <a:r>
              <a:rPr lang="el-GR" sz="1800" kern="100" dirty="0" err="1">
                <a:effectLst/>
                <a:latin typeface="Calibri" panose="020F0502020204030204" pitchFamily="34" charset="0"/>
                <a:ea typeface="Calibri" panose="020F0502020204030204" pitchFamily="34" charset="0"/>
                <a:cs typeface="Times New Roman" panose="02020603050405020304" pitchFamily="18" charset="0"/>
              </a:rPr>
              <a:t>İzmir</a:t>
            </a:r>
            <a:r>
              <a:rPr lang="el-GR" sz="1800" kern="100" dirty="0">
                <a:effectLst/>
                <a:latin typeface="Calibri" panose="020F0502020204030204" pitchFamily="34" charset="0"/>
                <a:ea typeface="Calibri" panose="020F0502020204030204" pitchFamily="34" charset="0"/>
                <a:cs typeface="Times New Roman" panose="02020603050405020304" pitchFamily="18" charset="0"/>
              </a:rPr>
              <a:t>, Νικομήδεια &gt; </a:t>
            </a:r>
            <a:r>
              <a:rPr lang="el-GR" sz="1800" kern="100" dirty="0" err="1">
                <a:effectLst/>
                <a:latin typeface="Calibri" panose="020F0502020204030204" pitchFamily="34" charset="0"/>
                <a:ea typeface="Calibri" panose="020F0502020204030204" pitchFamily="34" charset="0"/>
                <a:cs typeface="Times New Roman" panose="02020603050405020304" pitchFamily="18" charset="0"/>
              </a:rPr>
              <a:t>İzmit</a:t>
            </a:r>
            <a:r>
              <a:rPr lang="el-GR" sz="1800" kern="100" dirty="0">
                <a:effectLst/>
                <a:latin typeface="Calibri" panose="020F0502020204030204" pitchFamily="34" charset="0"/>
                <a:ea typeface="Calibri" panose="020F0502020204030204" pitchFamily="34" charset="0"/>
                <a:cs typeface="Times New Roman" panose="02020603050405020304" pitchFamily="18" charset="0"/>
              </a:rPr>
              <a:t>, </a:t>
            </a:r>
            <a:r>
              <a:rPr lang="el-GR" sz="1800" kern="100" dirty="0" err="1">
                <a:effectLst/>
                <a:latin typeface="Calibri" panose="020F0502020204030204" pitchFamily="34" charset="0"/>
                <a:ea typeface="Calibri" panose="020F0502020204030204" pitchFamily="34" charset="0"/>
                <a:cs typeface="Times New Roman" panose="02020603050405020304" pitchFamily="18" charset="0"/>
              </a:rPr>
              <a:t>Κοτυάειον</a:t>
            </a:r>
            <a:r>
              <a:rPr lang="el-GR" sz="1800" kern="100" dirty="0">
                <a:effectLst/>
                <a:latin typeface="Calibri" panose="020F0502020204030204" pitchFamily="34" charset="0"/>
                <a:ea typeface="Calibri" panose="020F0502020204030204" pitchFamily="34" charset="0"/>
                <a:cs typeface="Times New Roman" panose="02020603050405020304" pitchFamily="18" charset="0"/>
              </a:rPr>
              <a:t> &gt; </a:t>
            </a:r>
            <a:r>
              <a:rPr lang="el-GR" sz="1800" kern="100" dirty="0" err="1">
                <a:effectLst/>
                <a:latin typeface="Calibri" panose="020F0502020204030204" pitchFamily="34" charset="0"/>
                <a:ea typeface="Calibri" panose="020F0502020204030204" pitchFamily="34" charset="0"/>
                <a:cs typeface="Times New Roman" panose="02020603050405020304" pitchFamily="18" charset="0"/>
              </a:rPr>
              <a:t>Kütahya</a:t>
            </a:r>
            <a:r>
              <a:rPr lang="el-GR" sz="1800" kern="100" dirty="0">
                <a:effectLst/>
                <a:latin typeface="Calibri" panose="020F0502020204030204" pitchFamily="34" charset="0"/>
                <a:ea typeface="Calibri" panose="020F0502020204030204" pitchFamily="34" charset="0"/>
                <a:cs typeface="Times New Roman" panose="02020603050405020304" pitchFamily="18" charset="0"/>
              </a:rPr>
              <a:t>, Σπάρτη &gt; </a:t>
            </a:r>
            <a:r>
              <a:rPr lang="el-GR" sz="1800" kern="100" dirty="0" err="1">
                <a:effectLst/>
                <a:latin typeface="Calibri" panose="020F0502020204030204" pitchFamily="34" charset="0"/>
                <a:ea typeface="Calibri" panose="020F0502020204030204" pitchFamily="34" charset="0"/>
                <a:cs typeface="Times New Roman" panose="02020603050405020304" pitchFamily="18" charset="0"/>
              </a:rPr>
              <a:t>Isparta</a:t>
            </a:r>
            <a:r>
              <a:rPr lang="el-GR" sz="1800" kern="100" dirty="0">
                <a:effectLst/>
                <a:latin typeface="Calibri" panose="020F0502020204030204" pitchFamily="34" charset="0"/>
                <a:ea typeface="Calibri" panose="020F0502020204030204" pitchFamily="34" charset="0"/>
                <a:cs typeface="Times New Roman" panose="02020603050405020304" pitchFamily="18" charset="0"/>
              </a:rPr>
              <a:t>, εις την Κω &gt; </a:t>
            </a:r>
            <a:r>
              <a:rPr lang="el-GR" sz="1800" kern="100" dirty="0" err="1">
                <a:effectLst/>
                <a:latin typeface="Calibri" panose="020F0502020204030204" pitchFamily="34" charset="0"/>
                <a:ea typeface="Calibri" panose="020F0502020204030204" pitchFamily="34" charset="0"/>
                <a:cs typeface="Times New Roman" panose="02020603050405020304" pitchFamily="18" charset="0"/>
              </a:rPr>
              <a:t>İstanköy</a:t>
            </a:r>
            <a:r>
              <a:rPr lang="el-GR" sz="1800" kern="100" dirty="0">
                <a:effectLst/>
                <a:latin typeface="Calibri" panose="020F0502020204030204" pitchFamily="34" charset="0"/>
                <a:ea typeface="Calibri" panose="020F0502020204030204" pitchFamily="34" charset="0"/>
                <a:cs typeface="Times New Roman" panose="02020603050405020304" pitchFamily="18" charset="0"/>
              </a:rPr>
              <a:t>, Καβάλα &gt; </a:t>
            </a:r>
            <a:r>
              <a:rPr lang="el-GR" sz="1800" kern="100" dirty="0" err="1">
                <a:effectLst/>
                <a:latin typeface="Calibri" panose="020F0502020204030204" pitchFamily="34" charset="0"/>
                <a:ea typeface="Calibri" panose="020F0502020204030204" pitchFamily="34" charset="0"/>
                <a:cs typeface="Times New Roman" panose="02020603050405020304" pitchFamily="18" charset="0"/>
              </a:rPr>
              <a:t>Kavala</a:t>
            </a:r>
            <a:r>
              <a:rPr lang="el-GR" sz="1800" kern="100" dirty="0">
                <a:effectLst/>
                <a:latin typeface="Calibri" panose="020F0502020204030204" pitchFamily="34" charset="0"/>
                <a:ea typeface="Calibri" panose="020F0502020204030204" pitchFamily="34" charset="0"/>
                <a:cs typeface="Times New Roman" panose="02020603050405020304" pitchFamily="18" charset="0"/>
              </a:rPr>
              <a:t> κλπ. Ακόμη πολλά σύγχρονα τουρκικά τοπωνύμια, λ.χ. στην Πόλη αλλά και στον λοιπό μικρασιατικό χώρο, ιδιαίτερα τον παράλιο, βασίζονται σε προγενέστερα ελληνικά τοπωνύμια (πβ. </a:t>
            </a:r>
            <a:r>
              <a:rPr lang="el-GR" sz="1800" kern="100" dirty="0" err="1">
                <a:effectLst/>
                <a:latin typeface="Calibri" panose="020F0502020204030204" pitchFamily="34" charset="0"/>
                <a:ea typeface="Calibri" panose="020F0502020204030204" pitchFamily="34" charset="0"/>
                <a:cs typeface="Times New Roman" panose="02020603050405020304" pitchFamily="18" charset="0"/>
              </a:rPr>
              <a:t>Wittek</a:t>
            </a:r>
            <a:r>
              <a:rPr lang="el-GR" sz="1800" kern="100" dirty="0">
                <a:effectLst/>
                <a:latin typeface="Calibri" panose="020F0502020204030204" pitchFamily="34" charset="0"/>
                <a:ea typeface="Calibri" panose="020F0502020204030204" pitchFamily="34" charset="0"/>
                <a:cs typeface="Times New Roman" panose="02020603050405020304" pitchFamily="18" charset="0"/>
              </a:rPr>
              <a:t>, </a:t>
            </a:r>
            <a:r>
              <a:rPr lang="el-GR" sz="1800" kern="100" dirty="0" err="1">
                <a:effectLst/>
                <a:latin typeface="Calibri" panose="020F0502020204030204" pitchFamily="34" charset="0"/>
                <a:ea typeface="Calibri" panose="020F0502020204030204" pitchFamily="34" charset="0"/>
                <a:cs typeface="Times New Roman" panose="02020603050405020304" pitchFamily="18" charset="0"/>
              </a:rPr>
              <a:t>βιβλιογρ</a:t>
            </a:r>
            <a:r>
              <a:rPr lang="el-GR" sz="1800" kern="100" dirty="0">
                <a:effectLst/>
                <a:latin typeface="Calibri" panose="020F0502020204030204" pitchFamily="34" charset="0"/>
                <a:ea typeface="Calibri" panose="020F0502020204030204" pitchFamily="34" charset="0"/>
                <a:cs typeface="Times New Roman" panose="02020603050405020304" pitchFamily="18" charset="0"/>
              </a:rPr>
              <a:t>.). </a:t>
            </a:r>
          </a:p>
          <a:p>
            <a:endParaRPr lang="el-GR" dirty="0"/>
          </a:p>
        </p:txBody>
      </p:sp>
    </p:spTree>
    <p:extLst>
      <p:ext uri="{BB962C8B-B14F-4D97-AF65-F5344CB8AC3E}">
        <p14:creationId xmlns:p14="http://schemas.microsoft.com/office/powerpoint/2010/main" val="204429914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7C79723-8E72-D41D-9365-B93704600EBF}"/>
            </a:ext>
          </a:extLst>
        </p:cNvPr>
        <p:cNvGrpSpPr/>
        <p:nvPr/>
      </p:nvGrpSpPr>
      <p:grpSpPr>
        <a:xfrm>
          <a:off x="0" y="0"/>
          <a:ext cx="0" cy="0"/>
          <a:chOff x="0" y="0"/>
          <a:chExt cx="0" cy="0"/>
        </a:xfrm>
      </p:grpSpPr>
      <p:sp>
        <p:nvSpPr>
          <p:cNvPr id="2" name="Τίτλος 1">
            <a:extLst>
              <a:ext uri="{FF2B5EF4-FFF2-40B4-BE49-F238E27FC236}">
                <a16:creationId xmlns:a16="http://schemas.microsoft.com/office/drawing/2014/main" id="{1E115151-1C0C-35FC-BA9F-8E47FADE41C9}"/>
              </a:ext>
            </a:extLst>
          </p:cNvPr>
          <p:cNvSpPr>
            <a:spLocks noGrp="1"/>
          </p:cNvSpPr>
          <p:nvPr>
            <p:ph type="title"/>
          </p:nvPr>
        </p:nvSpPr>
        <p:spPr/>
        <p:txBody>
          <a:bodyPr/>
          <a:lstStyle/>
          <a:p>
            <a:endParaRPr lang="el-GR"/>
          </a:p>
        </p:txBody>
      </p:sp>
      <p:sp>
        <p:nvSpPr>
          <p:cNvPr id="3" name="Θέση περιεχομένου 2">
            <a:extLst>
              <a:ext uri="{FF2B5EF4-FFF2-40B4-BE49-F238E27FC236}">
                <a16:creationId xmlns:a16="http://schemas.microsoft.com/office/drawing/2014/main" id="{CAA99F74-F6FF-30F6-C9E3-3B77A104C533}"/>
              </a:ext>
            </a:extLst>
          </p:cNvPr>
          <p:cNvSpPr>
            <a:spLocks noGrp="1"/>
          </p:cNvSpPr>
          <p:nvPr>
            <p:ph idx="1"/>
          </p:nvPr>
        </p:nvSpPr>
        <p:spPr/>
        <p:txBody>
          <a:bodyPr/>
          <a:lstStyle/>
          <a:p>
            <a:r>
              <a:rPr lang="el-GR" sz="1800" kern="100" dirty="0">
                <a:effectLst/>
                <a:latin typeface="Calibri" panose="020F0502020204030204" pitchFamily="34" charset="0"/>
                <a:ea typeface="Calibri" panose="020F0502020204030204" pitchFamily="34" charset="0"/>
                <a:cs typeface="Times New Roman" panose="02020603050405020304" pitchFamily="18" charset="0"/>
              </a:rPr>
              <a:t>Τα τουρκικής αρχής τοπωνύμια της Ελλάδας έχουν ελάχιστα μελετηθεί. Ευκαιριακά συναντούμε τουρκικά τοπωνύμια σε μεμονωμένες τοπωνυμικές εργασίες που αφορούν συγκεκριμένες ελληνικές περιοχές. Στα τελευταία χρόνια προωθήθηκε κάπως η μελέτη των τουρκικών τοπωνυμίων της Θράκης και της Μακεδονίας με τη δημοσίευση δύο εκτενών εργασιών, που αφορούν καταλόγους τουρκικών τοπωνυμίων του ευρωπαϊκού χώρου (πβ. </a:t>
            </a:r>
            <a:r>
              <a:rPr lang="el-GR" sz="1800" kern="100" dirty="0" err="1">
                <a:effectLst/>
                <a:latin typeface="Calibri" panose="020F0502020204030204" pitchFamily="34" charset="0"/>
                <a:ea typeface="Calibri" panose="020F0502020204030204" pitchFamily="34" charset="0"/>
                <a:cs typeface="Times New Roman" panose="02020603050405020304" pitchFamily="18" charset="0"/>
              </a:rPr>
              <a:t>Kreiser</a:t>
            </a:r>
            <a:r>
              <a:rPr lang="el-GR" sz="1800" kern="100" dirty="0">
                <a:effectLst/>
                <a:latin typeface="Calibri" panose="020F0502020204030204" pitchFamily="34" charset="0"/>
                <a:ea typeface="Calibri" panose="020F0502020204030204" pitchFamily="34" charset="0"/>
                <a:cs typeface="Times New Roman" panose="02020603050405020304" pitchFamily="18" charset="0"/>
              </a:rPr>
              <a:t>, </a:t>
            </a:r>
            <a:r>
              <a:rPr lang="el-GR" sz="1800" kern="100" dirty="0" err="1">
                <a:effectLst/>
                <a:latin typeface="Calibri" panose="020F0502020204030204" pitchFamily="34" charset="0"/>
                <a:ea typeface="Calibri" panose="020F0502020204030204" pitchFamily="34" charset="0"/>
                <a:cs typeface="Times New Roman" panose="02020603050405020304" pitchFamily="18" charset="0"/>
              </a:rPr>
              <a:t>Krüger</a:t>
            </a:r>
            <a:r>
              <a:rPr lang="el-GR" sz="1800" kern="100" dirty="0">
                <a:effectLst/>
                <a:latin typeface="Calibri" panose="020F0502020204030204" pitchFamily="34" charset="0"/>
                <a:ea typeface="Calibri" panose="020F0502020204030204" pitchFamily="34" charset="0"/>
                <a:cs typeface="Times New Roman" panose="02020603050405020304" pitchFamily="18" charset="0"/>
              </a:rPr>
              <a:t>, </a:t>
            </a:r>
            <a:r>
              <a:rPr lang="el-GR" sz="1800" kern="100" dirty="0" err="1">
                <a:effectLst/>
                <a:latin typeface="Calibri" panose="020F0502020204030204" pitchFamily="34" charset="0"/>
                <a:ea typeface="Calibri" panose="020F0502020204030204" pitchFamily="34" charset="0"/>
                <a:cs typeface="Times New Roman" panose="02020603050405020304" pitchFamily="18" charset="0"/>
              </a:rPr>
              <a:t>βιβλιογρ</a:t>
            </a:r>
            <a:r>
              <a:rPr lang="el-GR" sz="1800" kern="100" dirty="0">
                <a:effectLst/>
                <a:latin typeface="Calibri" panose="020F0502020204030204" pitchFamily="34" charset="0"/>
                <a:ea typeface="Calibri" panose="020F0502020204030204" pitchFamily="34" charset="0"/>
                <a:cs typeface="Times New Roman" panose="02020603050405020304" pitchFamily="18" charset="0"/>
              </a:rPr>
              <a:t>.), που δεν περιέχουν ετυμολογίες, αλλά βοηθούν στην αποκατάσταση των προγενέστερων τύπων των τουρκικών τοπωνυμίων της βόρειας Ελλάδας, που μας παραδόθηκαν με διάφορες αλλαγές, οι οποίες δεν αποτελούν πάντοτε προϊόν γλωσσικής εξέλιξης αλλά κακές καταγραφές από Έλληνες διοικητικούς υπαλλήλους που δεν γνώριζαν την Τουρκική. </a:t>
            </a:r>
          </a:p>
          <a:p>
            <a:endParaRPr lang="el-GR" dirty="0"/>
          </a:p>
        </p:txBody>
      </p:sp>
    </p:spTree>
    <p:extLst>
      <p:ext uri="{BB962C8B-B14F-4D97-AF65-F5344CB8AC3E}">
        <p14:creationId xmlns:p14="http://schemas.microsoft.com/office/powerpoint/2010/main" val="278187757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D84AE24-3C25-51C9-22B7-DF556DADAF4E}"/>
            </a:ext>
          </a:extLst>
        </p:cNvPr>
        <p:cNvGrpSpPr/>
        <p:nvPr/>
      </p:nvGrpSpPr>
      <p:grpSpPr>
        <a:xfrm>
          <a:off x="0" y="0"/>
          <a:ext cx="0" cy="0"/>
          <a:chOff x="0" y="0"/>
          <a:chExt cx="0" cy="0"/>
        </a:xfrm>
      </p:grpSpPr>
      <p:sp>
        <p:nvSpPr>
          <p:cNvPr id="2" name="Τίτλος 1">
            <a:extLst>
              <a:ext uri="{FF2B5EF4-FFF2-40B4-BE49-F238E27FC236}">
                <a16:creationId xmlns:a16="http://schemas.microsoft.com/office/drawing/2014/main" id="{750E23EE-D8FE-1DC4-0F50-A401DF717A60}"/>
              </a:ext>
            </a:extLst>
          </p:cNvPr>
          <p:cNvSpPr>
            <a:spLocks noGrp="1"/>
          </p:cNvSpPr>
          <p:nvPr>
            <p:ph type="title"/>
          </p:nvPr>
        </p:nvSpPr>
        <p:spPr/>
        <p:txBody>
          <a:bodyPr/>
          <a:lstStyle/>
          <a:p>
            <a:endParaRPr lang="el-GR"/>
          </a:p>
        </p:txBody>
      </p:sp>
      <p:sp>
        <p:nvSpPr>
          <p:cNvPr id="3" name="Θέση περιεχομένου 2">
            <a:extLst>
              <a:ext uri="{FF2B5EF4-FFF2-40B4-BE49-F238E27FC236}">
                <a16:creationId xmlns:a16="http://schemas.microsoft.com/office/drawing/2014/main" id="{108048BC-DFC0-303F-EB40-D1D475081B4B}"/>
              </a:ext>
            </a:extLst>
          </p:cNvPr>
          <p:cNvSpPr>
            <a:spLocks noGrp="1"/>
          </p:cNvSpPr>
          <p:nvPr>
            <p:ph idx="1"/>
          </p:nvPr>
        </p:nvSpPr>
        <p:spPr/>
        <p:txBody>
          <a:bodyPr/>
          <a:lstStyle/>
          <a:p>
            <a:r>
              <a:rPr lang="el-GR" sz="1800" kern="100" dirty="0">
                <a:effectLst/>
                <a:latin typeface="Calibri" panose="020F0502020204030204" pitchFamily="34" charset="0"/>
                <a:ea typeface="Calibri" panose="020F0502020204030204" pitchFamily="34" charset="0"/>
                <a:cs typeface="Times New Roman" panose="02020603050405020304" pitchFamily="18" charset="0"/>
              </a:rPr>
              <a:t>Τα τουρκικά τοπωνύμια της Ελλάδας αποτέλεσαν μαζί με τα σλαβικά (που μπορούσαν όμως και να διαφύγουν) τον πρώτο στόχο της μετονομασίας των ξένων τοπωνυμίων, που επιχειρήθηκε αρκετά νωρίς στη χώρα μας (βλ. μετονομασία των τοπωνυμίων). Παραθέτουμε ένα μικρό δείγμα τουρκικών τοπωνυμίων από τον νομό Ξάνθης, που αντλούμε από αδημοσίευτη μεταπτυχιακή εργασία του φοιτητή Σεβαστού Χατζηδημητρίου. Παρατίθεται ο τουρκικός τύπος του τοπωνυμίου με την ελληνική του μετονομασία σε παρένθεση· το προϊόν της ελληνικής μετονομασίας είναι είτε τελείως αυθαίρετο και βασίζεται σε εξωτερική (ηχητική) μόνον ομοιότητα είτε αποτελεί πιστό ή απομακρυσμένο μεταφραστικό δάνειο. Όλα τα παραδείγματα αφορούν ονόματα χωριών.</a:t>
            </a:r>
          </a:p>
          <a:p>
            <a:endParaRPr lang="el-GR" dirty="0"/>
          </a:p>
        </p:txBody>
      </p:sp>
    </p:spTree>
    <p:extLst>
      <p:ext uri="{BB962C8B-B14F-4D97-AF65-F5344CB8AC3E}">
        <p14:creationId xmlns:p14="http://schemas.microsoft.com/office/powerpoint/2010/main" val="84802626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A7F756A-50E9-8ABE-FF10-70928548D143}"/>
              </a:ext>
            </a:extLst>
          </p:cNvPr>
          <p:cNvSpPr>
            <a:spLocks noGrp="1"/>
          </p:cNvSpPr>
          <p:nvPr>
            <p:ph type="title"/>
          </p:nvPr>
        </p:nvSpPr>
        <p:spPr/>
        <p:txBody>
          <a:bodyPr/>
          <a:lstStyle/>
          <a:p>
            <a:endParaRPr lang="el-GR"/>
          </a:p>
        </p:txBody>
      </p:sp>
      <p:sp>
        <p:nvSpPr>
          <p:cNvPr id="3" name="Θέση περιεχομένου 2">
            <a:extLst>
              <a:ext uri="{FF2B5EF4-FFF2-40B4-BE49-F238E27FC236}">
                <a16:creationId xmlns:a16="http://schemas.microsoft.com/office/drawing/2014/main" id="{F6D23003-F358-7CD6-7346-2F284553ECE3}"/>
              </a:ext>
            </a:extLst>
          </p:cNvPr>
          <p:cNvSpPr>
            <a:spLocks noGrp="1"/>
          </p:cNvSpPr>
          <p:nvPr>
            <p:ph idx="1"/>
          </p:nvPr>
        </p:nvSpPr>
        <p:spPr/>
        <p:txBody>
          <a:bodyPr/>
          <a:lstStyle/>
          <a:p>
            <a:r>
              <a:rPr lang="el-GR" sz="2000" dirty="0">
                <a:effectLst/>
                <a:latin typeface="Calibri" panose="020F0502020204030204" pitchFamily="34" charset="0"/>
                <a:ea typeface="Calibri" panose="020F0502020204030204" pitchFamily="34" charset="0"/>
                <a:cs typeface="Times New Roman" panose="02020603050405020304" pitchFamily="18" charset="0"/>
              </a:rPr>
              <a:t>Καντούνι, το (κοινό </a:t>
            </a:r>
            <a:r>
              <a:rPr lang="el-GR" sz="2000" dirty="0" err="1">
                <a:effectLst/>
                <a:latin typeface="Calibri" panose="020F0502020204030204" pitchFamily="34" charset="0"/>
                <a:ea typeface="Calibri" panose="020F0502020204030204" pitchFamily="34" charset="0"/>
                <a:cs typeface="Times New Roman" panose="02020603050405020304" pitchFamily="18" charset="0"/>
              </a:rPr>
              <a:t>τοπων</a:t>
            </a:r>
            <a:r>
              <a:rPr lang="el-GR" sz="2000" dirty="0">
                <a:effectLst/>
                <a:latin typeface="Calibri" panose="020F0502020204030204" pitchFamily="34" charset="0"/>
                <a:ea typeface="Calibri" panose="020F0502020204030204" pitchFamily="34" charset="0"/>
                <a:cs typeface="Times New Roman" panose="02020603050405020304" pitchFamily="18" charset="0"/>
              </a:rPr>
              <a:t>., πβ. και </a:t>
            </a:r>
            <a:r>
              <a:rPr lang="el-GR" sz="2000" dirty="0" err="1">
                <a:effectLst/>
                <a:latin typeface="Calibri" panose="020F0502020204030204" pitchFamily="34" charset="0"/>
                <a:ea typeface="Calibri" panose="020F0502020204030204" pitchFamily="34" charset="0"/>
                <a:cs typeface="Times New Roman" panose="02020603050405020304" pitchFamily="18" charset="0"/>
              </a:rPr>
              <a:t>Δραγατοκάντουνο</a:t>
            </a:r>
            <a:r>
              <a:rPr lang="el-GR" sz="2000" dirty="0">
                <a:effectLst/>
                <a:latin typeface="Calibri" panose="020F0502020204030204" pitchFamily="34" charset="0"/>
                <a:ea typeface="Calibri" panose="020F0502020204030204" pitchFamily="34" charset="0"/>
                <a:cs typeface="Times New Roman" panose="02020603050405020304" pitchFamily="18" charset="0"/>
              </a:rPr>
              <a:t>, </a:t>
            </a:r>
            <a:r>
              <a:rPr lang="el-GR" sz="2000" dirty="0" err="1">
                <a:effectLst/>
                <a:latin typeface="Calibri" panose="020F0502020204030204" pitchFamily="34" charset="0"/>
                <a:ea typeface="Calibri" panose="020F0502020204030204" pitchFamily="34" charset="0"/>
                <a:cs typeface="Times New Roman" panose="02020603050405020304" pitchFamily="18" charset="0"/>
              </a:rPr>
              <a:t>Γυφτοκάντουνο</a:t>
            </a:r>
            <a:r>
              <a:rPr lang="el-GR" sz="2000" dirty="0">
                <a:effectLst/>
                <a:latin typeface="Calibri" panose="020F0502020204030204" pitchFamily="34" charset="0"/>
                <a:ea typeface="Calibri" panose="020F0502020204030204" pitchFamily="34" charset="0"/>
                <a:cs typeface="Times New Roman" panose="02020603050405020304" pitchFamily="18" charset="0"/>
              </a:rPr>
              <a:t>, </a:t>
            </a:r>
            <a:r>
              <a:rPr lang="el-GR" sz="2000" dirty="0" err="1">
                <a:effectLst/>
                <a:latin typeface="Calibri" panose="020F0502020204030204" pitchFamily="34" charset="0"/>
                <a:ea typeface="Calibri" panose="020F0502020204030204" pitchFamily="34" charset="0"/>
                <a:cs typeface="Times New Roman" panose="02020603050405020304" pitchFamily="18" charset="0"/>
              </a:rPr>
              <a:t>Παλιοκάντουνο</a:t>
            </a:r>
            <a:r>
              <a:rPr lang="el-GR" sz="2000" dirty="0">
                <a:effectLst/>
                <a:latin typeface="Calibri" panose="020F0502020204030204" pitchFamily="34" charset="0"/>
                <a:ea typeface="Calibri" panose="020F0502020204030204" pitchFamily="34" charset="0"/>
                <a:cs typeface="Times New Roman" panose="02020603050405020304" pitchFamily="18" charset="0"/>
              </a:rPr>
              <a:t>) &lt; νεοελλ. καντούνι "γωνιά" &lt; βεν. </a:t>
            </a:r>
            <a:r>
              <a:rPr lang="el-GR" sz="2000" dirty="0" err="1">
                <a:effectLst/>
                <a:latin typeface="Calibri" panose="020F0502020204030204" pitchFamily="34" charset="0"/>
                <a:ea typeface="Calibri" panose="020F0502020204030204" pitchFamily="34" charset="0"/>
                <a:cs typeface="Times New Roman" panose="02020603050405020304" pitchFamily="18" charset="0"/>
              </a:rPr>
              <a:t>canton</a:t>
            </a:r>
            <a:r>
              <a:rPr lang="el-GR" sz="2000" dirty="0">
                <a:effectLst/>
                <a:latin typeface="Calibri" panose="020F0502020204030204" pitchFamily="34" charset="0"/>
                <a:ea typeface="Calibri" panose="020F0502020204030204" pitchFamily="34" charset="0"/>
                <a:cs typeface="Times New Roman" panose="02020603050405020304" pitchFamily="18" charset="0"/>
              </a:rPr>
              <a:t>. </a:t>
            </a:r>
            <a:br>
              <a:rPr lang="el-GR" sz="2000" dirty="0">
                <a:effectLst/>
                <a:latin typeface="Calibri" panose="020F0502020204030204" pitchFamily="34" charset="0"/>
                <a:ea typeface="Calibri" panose="020F0502020204030204" pitchFamily="34" charset="0"/>
                <a:cs typeface="Times New Roman" panose="02020603050405020304" pitchFamily="18" charset="0"/>
              </a:rPr>
            </a:br>
            <a:r>
              <a:rPr lang="el-GR" sz="2000" dirty="0">
                <a:effectLst/>
                <a:latin typeface="Calibri" panose="020F0502020204030204" pitchFamily="34" charset="0"/>
                <a:ea typeface="Calibri" panose="020F0502020204030204" pitchFamily="34" charset="0"/>
                <a:cs typeface="Times New Roman" panose="02020603050405020304" pitchFamily="18" charset="0"/>
              </a:rPr>
              <a:t>Κάβα, η (θέση λατομείων στους Παξούς, την Κεφαλληνία, την Κύπρο) &lt; νεοελλ. κάβα, η "τάφρος, υπόγεια αποθήκη κρασιών” &lt; ιταλ. </a:t>
            </a:r>
            <a:r>
              <a:rPr lang="el-GR" sz="2000" dirty="0" err="1">
                <a:effectLst/>
                <a:latin typeface="Calibri" panose="020F0502020204030204" pitchFamily="34" charset="0"/>
                <a:ea typeface="Calibri" panose="020F0502020204030204" pitchFamily="34" charset="0"/>
                <a:cs typeface="Times New Roman" panose="02020603050405020304" pitchFamily="18" charset="0"/>
              </a:rPr>
              <a:t>cava</a:t>
            </a:r>
            <a:r>
              <a:rPr lang="el-GR" sz="2000" dirty="0">
                <a:effectLst/>
                <a:latin typeface="Calibri" panose="020F0502020204030204" pitchFamily="34" charset="0"/>
                <a:ea typeface="Calibri" panose="020F0502020204030204" pitchFamily="34" charset="0"/>
                <a:cs typeface="Times New Roman" panose="02020603050405020304" pitchFamily="18" charset="0"/>
              </a:rPr>
              <a:t> "λατομείο, κοίλωμα σε βράχο". </a:t>
            </a:r>
            <a:br>
              <a:rPr lang="el-GR" sz="2000" dirty="0">
                <a:effectLst/>
                <a:latin typeface="Calibri" panose="020F0502020204030204" pitchFamily="34" charset="0"/>
                <a:ea typeface="Calibri" panose="020F0502020204030204" pitchFamily="34" charset="0"/>
                <a:cs typeface="Times New Roman" panose="02020603050405020304" pitchFamily="18" charset="0"/>
              </a:rPr>
            </a:br>
            <a:r>
              <a:rPr lang="el-GR" sz="2000" dirty="0">
                <a:effectLst/>
                <a:latin typeface="Calibri" panose="020F0502020204030204" pitchFamily="34" charset="0"/>
                <a:ea typeface="Calibri" panose="020F0502020204030204" pitchFamily="34" charset="0"/>
                <a:cs typeface="Times New Roman" panose="02020603050405020304" pitchFamily="18" charset="0"/>
              </a:rPr>
              <a:t>Κάβος, ο (και ως πρώτο συνθετικό </a:t>
            </a:r>
            <a:r>
              <a:rPr lang="el-GR" sz="2000" dirty="0" err="1">
                <a:effectLst/>
                <a:latin typeface="Calibri" panose="020F0502020204030204" pitchFamily="34" charset="0"/>
                <a:ea typeface="Calibri" panose="020F0502020204030204" pitchFamily="34" charset="0"/>
                <a:cs typeface="Times New Roman" panose="02020603050405020304" pitchFamily="18" charset="0"/>
              </a:rPr>
              <a:t>Καβο</a:t>
            </a:r>
            <a:r>
              <a:rPr lang="el-GR" sz="2000" dirty="0">
                <a:effectLst/>
                <a:latin typeface="Calibri" panose="020F0502020204030204" pitchFamily="34" charset="0"/>
                <a:ea typeface="Calibri" panose="020F0502020204030204" pitchFamily="34" charset="0"/>
                <a:cs typeface="Times New Roman" panose="02020603050405020304" pitchFamily="18" charset="0"/>
              </a:rPr>
              <a:t>-, </a:t>
            </a:r>
            <a:r>
              <a:rPr lang="el-GR" sz="2000" dirty="0" err="1">
                <a:effectLst/>
                <a:latin typeface="Calibri" panose="020F0502020204030204" pitchFamily="34" charset="0"/>
                <a:ea typeface="Calibri" panose="020F0502020204030204" pitchFamily="34" charset="0"/>
                <a:cs typeface="Times New Roman" panose="02020603050405020304" pitchFamily="18" charset="0"/>
              </a:rPr>
              <a:t>Καπο</a:t>
            </a:r>
            <a:r>
              <a:rPr lang="el-GR" sz="2000" dirty="0">
                <a:effectLst/>
                <a:latin typeface="Calibri" panose="020F0502020204030204" pitchFamily="34" charset="0"/>
                <a:ea typeface="Calibri" panose="020F0502020204030204" pitchFamily="34" charset="0"/>
                <a:cs typeface="Times New Roman" panose="02020603050405020304" pitchFamily="18" charset="0"/>
              </a:rPr>
              <a:t>-, λ.χ. </a:t>
            </a:r>
            <a:r>
              <a:rPr lang="el-GR" sz="2000" dirty="0" err="1">
                <a:effectLst/>
                <a:latin typeface="Calibri" panose="020F0502020204030204" pitchFamily="34" charset="0"/>
                <a:ea typeface="Calibri" panose="020F0502020204030204" pitchFamily="34" charset="0"/>
                <a:cs typeface="Times New Roman" panose="02020603050405020304" pitchFamily="18" charset="0"/>
              </a:rPr>
              <a:t>ΚαβοΣίδερο</a:t>
            </a:r>
            <a:r>
              <a:rPr lang="el-GR" sz="2000" dirty="0">
                <a:effectLst/>
                <a:latin typeface="Calibri" panose="020F0502020204030204" pitchFamily="34" charset="0"/>
                <a:ea typeface="Calibri" panose="020F0502020204030204" pitchFamily="34" charset="0"/>
                <a:cs typeface="Times New Roman" panose="02020603050405020304" pitchFamily="18" charset="0"/>
              </a:rPr>
              <a:t>, </a:t>
            </a:r>
            <a:r>
              <a:rPr lang="el-GR" sz="2000" dirty="0" err="1">
                <a:effectLst/>
                <a:latin typeface="Calibri" panose="020F0502020204030204" pitchFamily="34" charset="0"/>
                <a:ea typeface="Calibri" panose="020F0502020204030204" pitchFamily="34" charset="0"/>
                <a:cs typeface="Times New Roman" panose="02020603050405020304" pitchFamily="18" charset="0"/>
              </a:rPr>
              <a:t>ΚαποΓραίγα</a:t>
            </a:r>
            <a:r>
              <a:rPr lang="el-GR" sz="2000" dirty="0">
                <a:effectLst/>
                <a:latin typeface="Calibri" panose="020F0502020204030204" pitchFamily="34" charset="0"/>
                <a:ea typeface="Calibri" panose="020F0502020204030204" pitchFamily="34" charset="0"/>
                <a:cs typeface="Times New Roman" panose="02020603050405020304" pitchFamily="18" charset="0"/>
              </a:rPr>
              <a:t>), κοινό </a:t>
            </a:r>
            <a:r>
              <a:rPr lang="el-GR" sz="2000" dirty="0" err="1">
                <a:effectLst/>
                <a:latin typeface="Calibri" panose="020F0502020204030204" pitchFamily="34" charset="0"/>
                <a:ea typeface="Calibri" panose="020F0502020204030204" pitchFamily="34" charset="0"/>
                <a:cs typeface="Times New Roman" panose="02020603050405020304" pitchFamily="18" charset="0"/>
              </a:rPr>
              <a:t>τοπων</a:t>
            </a:r>
            <a:r>
              <a:rPr lang="el-GR" sz="2000" dirty="0">
                <a:effectLst/>
                <a:latin typeface="Calibri" panose="020F0502020204030204" pitchFamily="34" charset="0"/>
                <a:ea typeface="Calibri" panose="020F0502020204030204" pitchFamily="34" charset="0"/>
                <a:cs typeface="Times New Roman" panose="02020603050405020304" pitchFamily="18" charset="0"/>
              </a:rPr>
              <a:t>. &lt; νεοελλ. κάβος, ο &lt; βεν. </a:t>
            </a:r>
            <a:r>
              <a:rPr lang="el-GR" sz="2000" dirty="0" err="1">
                <a:effectLst/>
                <a:latin typeface="Calibri" panose="020F0502020204030204" pitchFamily="34" charset="0"/>
                <a:ea typeface="Calibri" panose="020F0502020204030204" pitchFamily="34" charset="0"/>
                <a:cs typeface="Times New Roman" panose="02020603050405020304" pitchFamily="18" charset="0"/>
              </a:rPr>
              <a:t>cavo</a:t>
            </a:r>
            <a:r>
              <a:rPr lang="el-GR" sz="2000" dirty="0">
                <a:effectLst/>
                <a:latin typeface="Calibri" panose="020F0502020204030204" pitchFamily="34" charset="0"/>
                <a:ea typeface="Calibri" panose="020F0502020204030204" pitchFamily="34" charset="0"/>
                <a:cs typeface="Times New Roman" panose="02020603050405020304" pitchFamily="18" charset="0"/>
              </a:rPr>
              <a:t> "ακρωτήριο".</a:t>
            </a:r>
            <a:endParaRPr lang="el-GR" dirty="0"/>
          </a:p>
        </p:txBody>
      </p:sp>
    </p:spTree>
    <p:extLst>
      <p:ext uri="{BB962C8B-B14F-4D97-AF65-F5344CB8AC3E}">
        <p14:creationId xmlns:p14="http://schemas.microsoft.com/office/powerpoint/2010/main" val="32898645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8FF59EC-F41A-F2DE-70A4-9CCD38B2E941}"/>
            </a:ext>
          </a:extLst>
        </p:cNvPr>
        <p:cNvGrpSpPr/>
        <p:nvPr/>
      </p:nvGrpSpPr>
      <p:grpSpPr>
        <a:xfrm>
          <a:off x="0" y="0"/>
          <a:ext cx="0" cy="0"/>
          <a:chOff x="0" y="0"/>
          <a:chExt cx="0" cy="0"/>
        </a:xfrm>
      </p:grpSpPr>
      <p:sp>
        <p:nvSpPr>
          <p:cNvPr id="2" name="Τίτλος 1">
            <a:extLst>
              <a:ext uri="{FF2B5EF4-FFF2-40B4-BE49-F238E27FC236}">
                <a16:creationId xmlns:a16="http://schemas.microsoft.com/office/drawing/2014/main" id="{D197EF81-5406-90EA-7416-F76E2CD9E923}"/>
              </a:ext>
            </a:extLst>
          </p:cNvPr>
          <p:cNvSpPr>
            <a:spLocks noGrp="1"/>
          </p:cNvSpPr>
          <p:nvPr>
            <p:ph type="title"/>
          </p:nvPr>
        </p:nvSpPr>
        <p:spPr/>
        <p:txBody>
          <a:bodyPr/>
          <a:lstStyle/>
          <a:p>
            <a:endParaRPr lang="el-GR"/>
          </a:p>
        </p:txBody>
      </p:sp>
      <p:sp>
        <p:nvSpPr>
          <p:cNvPr id="3" name="Θέση περιεχομένου 2">
            <a:extLst>
              <a:ext uri="{FF2B5EF4-FFF2-40B4-BE49-F238E27FC236}">
                <a16:creationId xmlns:a16="http://schemas.microsoft.com/office/drawing/2014/main" id="{30AD8852-8E66-87C3-7CA5-63B246B21FEF}"/>
              </a:ext>
            </a:extLst>
          </p:cNvPr>
          <p:cNvSpPr>
            <a:spLocks noGrp="1"/>
          </p:cNvSpPr>
          <p:nvPr>
            <p:ph idx="1"/>
          </p:nvPr>
        </p:nvSpPr>
        <p:spPr/>
        <p:txBody>
          <a:bodyPr>
            <a:normAutofit/>
          </a:bodyPr>
          <a:lstStyle/>
          <a:p>
            <a:r>
              <a:rPr lang="el-GR" sz="1800" kern="100" dirty="0" err="1">
                <a:effectLst/>
                <a:latin typeface="Calibri" panose="020F0502020204030204" pitchFamily="34" charset="0"/>
                <a:ea typeface="Calibri" panose="020F0502020204030204" pitchFamily="34" charset="0"/>
                <a:cs typeface="Times New Roman" panose="02020603050405020304" pitchFamily="18" charset="0"/>
              </a:rPr>
              <a:t>Σαχίν</a:t>
            </a:r>
            <a:r>
              <a:rPr lang="el-GR" sz="1800" kern="100" dirty="0">
                <a:effectLst/>
                <a:latin typeface="Calibri" panose="020F0502020204030204" pitchFamily="34" charset="0"/>
                <a:ea typeface="Calibri" panose="020F0502020204030204" pitchFamily="34" charset="0"/>
                <a:cs typeface="Times New Roman" panose="02020603050405020304" pitchFamily="18" charset="0"/>
              </a:rPr>
              <a:t> (Εχίνος) &lt; </a:t>
            </a:r>
            <a:r>
              <a:rPr lang="el-GR" sz="1800" kern="100" dirty="0" err="1">
                <a:effectLst/>
                <a:latin typeface="Calibri" panose="020F0502020204030204" pitchFamily="34" charset="0"/>
                <a:ea typeface="Calibri" panose="020F0502020204030204" pitchFamily="34" charset="0"/>
                <a:cs typeface="Times New Roman" panose="02020603050405020304" pitchFamily="18" charset="0"/>
              </a:rPr>
              <a:t>šahin</a:t>
            </a:r>
            <a:r>
              <a:rPr lang="el-GR" sz="1800" kern="100" dirty="0">
                <a:effectLst/>
                <a:latin typeface="Calibri" panose="020F0502020204030204" pitchFamily="34" charset="0"/>
                <a:ea typeface="Calibri" panose="020F0502020204030204" pitchFamily="34" charset="0"/>
                <a:cs typeface="Times New Roman" panose="02020603050405020304" pitchFamily="18" charset="0"/>
              </a:rPr>
              <a:t> γεράκι και </a:t>
            </a:r>
            <a:r>
              <a:rPr lang="el-GR" sz="1800" kern="100" dirty="0" err="1">
                <a:effectLst/>
                <a:latin typeface="Calibri" panose="020F0502020204030204" pitchFamily="34" charset="0"/>
                <a:ea typeface="Calibri" panose="020F0502020204030204" pitchFamily="34" charset="0"/>
                <a:cs typeface="Times New Roman" panose="02020603050405020304" pitchFamily="18" charset="0"/>
              </a:rPr>
              <a:t>Şahin</a:t>
            </a:r>
            <a:r>
              <a:rPr lang="el-GR" sz="1800" kern="100" dirty="0">
                <a:effectLst/>
                <a:latin typeface="Calibri" panose="020F0502020204030204" pitchFamily="34" charset="0"/>
                <a:ea typeface="Calibri" panose="020F0502020204030204" pitchFamily="34" charset="0"/>
                <a:cs typeface="Times New Roman" panose="02020603050405020304" pitchFamily="18" charset="0"/>
              </a:rPr>
              <a:t> όνομα Τούρκοι αξιωματούχου που ανέλαβε την κατάληψη της Θράκης. </a:t>
            </a:r>
            <a:r>
              <a:rPr lang="el-GR" sz="1800" kern="100" dirty="0" err="1">
                <a:effectLst/>
                <a:latin typeface="Calibri" panose="020F0502020204030204" pitchFamily="34" charset="0"/>
                <a:ea typeface="Calibri" panose="020F0502020204030204" pitchFamily="34" charset="0"/>
                <a:cs typeface="Times New Roman" panose="02020603050405020304" pitchFamily="18" charset="0"/>
              </a:rPr>
              <a:t>Γενίτζε</a:t>
            </a:r>
            <a:r>
              <a:rPr lang="el-GR" sz="1800" kern="100" dirty="0">
                <a:effectLst/>
                <a:latin typeface="Calibri" panose="020F0502020204030204" pitchFamily="34" charset="0"/>
                <a:ea typeface="Calibri" panose="020F0502020204030204" pitchFamily="34" charset="0"/>
                <a:cs typeface="Times New Roman" panose="02020603050405020304" pitchFamily="18" charset="0"/>
              </a:rPr>
              <a:t> (</a:t>
            </a:r>
            <a:r>
              <a:rPr lang="el-GR" sz="1800" kern="100" dirty="0" err="1">
                <a:effectLst/>
                <a:latin typeface="Calibri" panose="020F0502020204030204" pitchFamily="34" charset="0"/>
                <a:ea typeface="Calibri" panose="020F0502020204030204" pitchFamily="34" charset="0"/>
                <a:cs typeface="Times New Roman" panose="02020603050405020304" pitchFamily="18" charset="0"/>
              </a:rPr>
              <a:t>Γενισέα</a:t>
            </a:r>
            <a:r>
              <a:rPr lang="el-GR" sz="1800" kern="100" dirty="0">
                <a:effectLst/>
                <a:latin typeface="Calibri" panose="020F0502020204030204" pitchFamily="34" charset="0"/>
                <a:ea typeface="Calibri" panose="020F0502020204030204" pitchFamily="34" charset="0"/>
                <a:cs typeface="Times New Roman" panose="02020603050405020304" pitchFamily="18" charset="0"/>
              </a:rPr>
              <a:t>) &lt; </a:t>
            </a:r>
            <a:r>
              <a:rPr lang="el-GR" sz="1800" kern="100" dirty="0" err="1">
                <a:effectLst/>
                <a:latin typeface="Calibri" panose="020F0502020204030204" pitchFamily="34" charset="0"/>
                <a:ea typeface="Calibri" panose="020F0502020204030204" pitchFamily="34" charset="0"/>
                <a:cs typeface="Times New Roman" panose="02020603050405020304" pitchFamily="18" charset="0"/>
              </a:rPr>
              <a:t>yenice</a:t>
            </a:r>
            <a:r>
              <a:rPr lang="el-GR" sz="1800" kern="100" dirty="0">
                <a:effectLst/>
                <a:latin typeface="Calibri" panose="020F0502020204030204" pitchFamily="34" charset="0"/>
                <a:ea typeface="Calibri" panose="020F0502020204030204" pitchFamily="34" charset="0"/>
                <a:cs typeface="Times New Roman" panose="02020603050405020304" pitchFamily="18" charset="0"/>
              </a:rPr>
              <a:t> νέα κώμη. </a:t>
            </a:r>
            <a:br>
              <a:rPr lang="el-GR" sz="1800" kern="100" dirty="0">
                <a:effectLst/>
                <a:latin typeface="Calibri" panose="020F0502020204030204" pitchFamily="34" charset="0"/>
                <a:ea typeface="Calibri" panose="020F0502020204030204" pitchFamily="34" charset="0"/>
                <a:cs typeface="Times New Roman" panose="02020603050405020304" pitchFamily="18" charset="0"/>
              </a:rPr>
            </a:br>
            <a:r>
              <a:rPr lang="el-GR" sz="1800" kern="100" dirty="0" err="1">
                <a:effectLst/>
                <a:latin typeface="Calibri" panose="020F0502020204030204" pitchFamily="34" charset="0"/>
                <a:ea typeface="Calibri" panose="020F0502020204030204" pitchFamily="34" charset="0"/>
                <a:cs typeface="Times New Roman" panose="02020603050405020304" pitchFamily="18" charset="0"/>
              </a:rPr>
              <a:t>Εμιρλί</a:t>
            </a:r>
            <a:r>
              <a:rPr lang="el-GR" sz="1800" kern="100" dirty="0">
                <a:effectLst/>
                <a:latin typeface="Calibri" panose="020F0502020204030204" pitchFamily="34" charset="0"/>
                <a:ea typeface="Calibri" panose="020F0502020204030204" pitchFamily="34" charset="0"/>
                <a:cs typeface="Times New Roman" panose="02020603050405020304" pitchFamily="18" charset="0"/>
              </a:rPr>
              <a:t> (Μεγάλο </a:t>
            </a:r>
            <a:r>
              <a:rPr lang="el-GR" sz="1800" kern="100" dirty="0" err="1">
                <a:effectLst/>
                <a:latin typeface="Calibri" panose="020F0502020204030204" pitchFamily="34" charset="0"/>
                <a:ea typeface="Calibri" panose="020F0502020204030204" pitchFamily="34" charset="0"/>
                <a:cs typeface="Times New Roman" panose="02020603050405020304" pitchFamily="18" charset="0"/>
              </a:rPr>
              <a:t>Εύμοιρο</a:t>
            </a:r>
            <a:r>
              <a:rPr lang="el-GR" sz="1800" kern="100" dirty="0">
                <a:effectLst/>
                <a:latin typeface="Calibri" panose="020F0502020204030204" pitchFamily="34" charset="0"/>
                <a:ea typeface="Calibri" panose="020F0502020204030204" pitchFamily="34" charset="0"/>
                <a:cs typeface="Times New Roman" panose="02020603050405020304" pitchFamily="18" charset="0"/>
              </a:rPr>
              <a:t>) &lt; </a:t>
            </a:r>
            <a:r>
              <a:rPr lang="el-GR" sz="1800" kern="100" dirty="0" err="1">
                <a:effectLst/>
                <a:latin typeface="Calibri" panose="020F0502020204030204" pitchFamily="34" charset="0"/>
                <a:ea typeface="Calibri" panose="020F0502020204030204" pitchFamily="34" charset="0"/>
                <a:cs typeface="Times New Roman" panose="02020603050405020304" pitchFamily="18" charset="0"/>
              </a:rPr>
              <a:t>emirli</a:t>
            </a:r>
            <a:r>
              <a:rPr lang="el-GR" sz="1800" kern="100" dirty="0">
                <a:effectLst/>
                <a:latin typeface="Calibri" panose="020F0502020204030204" pitchFamily="34" charset="0"/>
                <a:ea typeface="Calibri" panose="020F0502020204030204" pitchFamily="34" charset="0"/>
                <a:cs typeface="Times New Roman" panose="02020603050405020304" pitchFamily="18" charset="0"/>
              </a:rPr>
              <a:t> &lt; </a:t>
            </a:r>
            <a:r>
              <a:rPr lang="el-GR" sz="1800" kern="100" dirty="0" err="1">
                <a:effectLst/>
                <a:latin typeface="Calibri" panose="020F0502020204030204" pitchFamily="34" charset="0"/>
                <a:ea typeface="Calibri" panose="020F0502020204030204" pitchFamily="34" charset="0"/>
                <a:cs typeface="Times New Roman" panose="02020603050405020304" pitchFamily="18" charset="0"/>
              </a:rPr>
              <a:t>emir</a:t>
            </a:r>
            <a:r>
              <a:rPr lang="el-GR" sz="1800" kern="100" dirty="0">
                <a:effectLst/>
                <a:latin typeface="Calibri" panose="020F0502020204030204" pitchFamily="34" charset="0"/>
                <a:ea typeface="Calibri" panose="020F0502020204030204" pitchFamily="34" charset="0"/>
                <a:cs typeface="Times New Roman" panose="02020603050405020304" pitchFamily="18" charset="0"/>
              </a:rPr>
              <a:t> ηγεμόνας, διοικητής. </a:t>
            </a:r>
            <a:br>
              <a:rPr lang="el-GR" sz="1800" kern="100" dirty="0">
                <a:effectLst/>
                <a:latin typeface="Calibri" panose="020F0502020204030204" pitchFamily="34" charset="0"/>
                <a:ea typeface="Calibri" panose="020F0502020204030204" pitchFamily="34" charset="0"/>
                <a:cs typeface="Times New Roman" panose="02020603050405020304" pitchFamily="18" charset="0"/>
              </a:rPr>
            </a:br>
            <a:r>
              <a:rPr lang="el-GR" sz="1800" kern="100" dirty="0" err="1">
                <a:effectLst/>
                <a:latin typeface="Calibri" panose="020F0502020204030204" pitchFamily="34" charset="0"/>
                <a:ea typeface="Calibri" panose="020F0502020204030204" pitchFamily="34" charset="0"/>
                <a:cs typeface="Times New Roman" panose="02020603050405020304" pitchFamily="18" charset="0"/>
              </a:rPr>
              <a:t>Ντεμιρτζίκ</a:t>
            </a:r>
            <a:r>
              <a:rPr lang="el-GR" sz="1800" kern="100" dirty="0">
                <a:effectLst/>
                <a:latin typeface="Calibri" panose="020F0502020204030204" pitchFamily="34" charset="0"/>
                <a:ea typeface="Calibri" panose="020F0502020204030204" pitchFamily="34" charset="0"/>
                <a:cs typeface="Times New Roman" panose="02020603050405020304" pitchFamily="18" charset="0"/>
              </a:rPr>
              <a:t> (</a:t>
            </a:r>
            <a:r>
              <a:rPr lang="el-GR" sz="1800" kern="100" dirty="0" err="1">
                <a:effectLst/>
                <a:latin typeface="Calibri" panose="020F0502020204030204" pitchFamily="34" charset="0"/>
                <a:ea typeface="Calibri" panose="020F0502020204030204" pitchFamily="34" charset="0"/>
                <a:cs typeface="Times New Roman" panose="02020603050405020304" pitchFamily="18" charset="0"/>
              </a:rPr>
              <a:t>Δημάριο</a:t>
            </a:r>
            <a:r>
              <a:rPr lang="el-GR" sz="1800" kern="100" dirty="0">
                <a:effectLst/>
                <a:latin typeface="Calibri" panose="020F0502020204030204" pitchFamily="34" charset="0"/>
                <a:ea typeface="Calibri" panose="020F0502020204030204" pitchFamily="34" charset="0"/>
                <a:cs typeface="Times New Roman" panose="02020603050405020304" pitchFamily="18" charset="0"/>
              </a:rPr>
              <a:t>) &lt; </a:t>
            </a:r>
            <a:r>
              <a:rPr lang="el-GR" sz="1800" kern="100" dirty="0" err="1">
                <a:effectLst/>
                <a:latin typeface="Calibri" panose="020F0502020204030204" pitchFamily="34" charset="0"/>
                <a:ea typeface="Calibri" panose="020F0502020204030204" pitchFamily="34" charset="0"/>
                <a:cs typeface="Times New Roman" panose="02020603050405020304" pitchFamily="18" charset="0"/>
              </a:rPr>
              <a:t>demircik</a:t>
            </a:r>
            <a:r>
              <a:rPr lang="el-GR" sz="1800" kern="100" dirty="0">
                <a:effectLst/>
                <a:latin typeface="Calibri" panose="020F0502020204030204" pitchFamily="34" charset="0"/>
                <a:ea typeface="Calibri" panose="020F0502020204030204" pitchFamily="34" charset="0"/>
                <a:cs typeface="Times New Roman" panose="02020603050405020304" pitchFamily="18" charset="0"/>
              </a:rPr>
              <a:t>, υποκορ. του </a:t>
            </a:r>
            <a:r>
              <a:rPr lang="el-GR" sz="1800" kern="100" dirty="0" err="1">
                <a:effectLst/>
                <a:latin typeface="Calibri" panose="020F0502020204030204" pitchFamily="34" charset="0"/>
                <a:ea typeface="Calibri" panose="020F0502020204030204" pitchFamily="34" charset="0"/>
                <a:cs typeface="Times New Roman" panose="02020603050405020304" pitchFamily="18" charset="0"/>
              </a:rPr>
              <a:t>demir</a:t>
            </a:r>
            <a:r>
              <a:rPr lang="el-GR" sz="1800" kern="100" dirty="0">
                <a:effectLst/>
                <a:latin typeface="Calibri" panose="020F0502020204030204" pitchFamily="34" charset="0"/>
                <a:ea typeface="Calibri" panose="020F0502020204030204" pitchFamily="34" charset="0"/>
                <a:cs typeface="Times New Roman" panose="02020603050405020304" pitchFamily="18" charset="0"/>
              </a:rPr>
              <a:t> σίδερο. </a:t>
            </a:r>
            <a:br>
              <a:rPr lang="el-GR" sz="1800" kern="100" dirty="0">
                <a:effectLst/>
                <a:latin typeface="Calibri" panose="020F0502020204030204" pitchFamily="34" charset="0"/>
                <a:ea typeface="Calibri" panose="020F0502020204030204" pitchFamily="34" charset="0"/>
                <a:cs typeface="Times New Roman" panose="02020603050405020304" pitchFamily="18" charset="0"/>
              </a:rPr>
            </a:br>
            <a:r>
              <a:rPr lang="el-GR" sz="1800" kern="100" dirty="0" err="1">
                <a:effectLst/>
                <a:latin typeface="Calibri" panose="020F0502020204030204" pitchFamily="34" charset="0"/>
                <a:ea typeface="Calibri" panose="020F0502020204030204" pitchFamily="34" charset="0"/>
                <a:cs typeface="Times New Roman" panose="02020603050405020304" pitchFamily="18" charset="0"/>
              </a:rPr>
              <a:t>Μουρατζίκ</a:t>
            </a:r>
            <a:r>
              <a:rPr lang="el-GR" sz="1800" kern="100" dirty="0">
                <a:effectLst/>
                <a:latin typeface="Calibri" panose="020F0502020204030204" pitchFamily="34" charset="0"/>
                <a:ea typeface="Calibri" panose="020F0502020204030204" pitchFamily="34" charset="0"/>
                <a:cs typeface="Times New Roman" panose="02020603050405020304" pitchFamily="18" charset="0"/>
              </a:rPr>
              <a:t> (</a:t>
            </a:r>
            <a:r>
              <a:rPr lang="el-GR" sz="1800" kern="100" dirty="0" err="1">
                <a:effectLst/>
                <a:latin typeface="Calibri" panose="020F0502020204030204" pitchFamily="34" charset="0"/>
                <a:ea typeface="Calibri" panose="020F0502020204030204" pitchFamily="34" charset="0"/>
                <a:cs typeface="Times New Roman" panose="02020603050405020304" pitchFamily="18" charset="0"/>
              </a:rPr>
              <a:t>Μυρτούσα</a:t>
            </a:r>
            <a:r>
              <a:rPr lang="el-GR" sz="1800" kern="100" dirty="0">
                <a:effectLst/>
                <a:latin typeface="Calibri" panose="020F0502020204030204" pitchFamily="34" charset="0"/>
                <a:ea typeface="Calibri" panose="020F0502020204030204" pitchFamily="34" charset="0"/>
                <a:cs typeface="Times New Roman" panose="02020603050405020304" pitchFamily="18" charset="0"/>
              </a:rPr>
              <a:t>) &lt; *</a:t>
            </a:r>
            <a:r>
              <a:rPr lang="el-GR" sz="1800" kern="100" dirty="0" err="1">
                <a:effectLst/>
                <a:latin typeface="Calibri" panose="020F0502020204030204" pitchFamily="34" charset="0"/>
                <a:ea typeface="Calibri" panose="020F0502020204030204" pitchFamily="34" charset="0"/>
                <a:cs typeface="Times New Roman" panose="02020603050405020304" pitchFamily="18" charset="0"/>
              </a:rPr>
              <a:t>Muradcik</a:t>
            </a:r>
            <a:r>
              <a:rPr lang="el-GR" sz="1800" kern="100" dirty="0">
                <a:effectLst/>
                <a:latin typeface="Calibri" panose="020F0502020204030204" pitchFamily="34" charset="0"/>
                <a:ea typeface="Calibri" panose="020F0502020204030204" pitchFamily="34" charset="0"/>
                <a:cs typeface="Times New Roman" panose="02020603050405020304" pitchFamily="18" charset="0"/>
              </a:rPr>
              <a:t>, υποκορ. του </a:t>
            </a:r>
            <a:r>
              <a:rPr lang="el-GR" sz="1800" kern="100" dirty="0" err="1">
                <a:effectLst/>
                <a:latin typeface="Calibri" panose="020F0502020204030204" pitchFamily="34" charset="0"/>
                <a:ea typeface="Calibri" panose="020F0502020204030204" pitchFamily="34" charset="0"/>
                <a:cs typeface="Times New Roman" panose="02020603050405020304" pitchFamily="18" charset="0"/>
              </a:rPr>
              <a:t>Murad</a:t>
            </a:r>
            <a:r>
              <a:rPr lang="el-GR" sz="1800" kern="100" dirty="0">
                <a:effectLst/>
                <a:latin typeface="Calibri" panose="020F0502020204030204" pitchFamily="34" charset="0"/>
                <a:ea typeface="Calibri" panose="020F0502020204030204" pitchFamily="34" charset="0"/>
                <a:cs typeface="Times New Roman" panose="02020603050405020304" pitchFamily="18" charset="0"/>
              </a:rPr>
              <a:t>. </a:t>
            </a:r>
            <a:br>
              <a:rPr lang="el-GR" sz="1800" kern="100" dirty="0">
                <a:effectLst/>
                <a:latin typeface="Calibri" panose="020F0502020204030204" pitchFamily="34" charset="0"/>
                <a:ea typeface="Calibri" panose="020F0502020204030204" pitchFamily="34" charset="0"/>
                <a:cs typeface="Times New Roman" panose="02020603050405020304" pitchFamily="18" charset="0"/>
              </a:rPr>
            </a:br>
            <a:r>
              <a:rPr lang="el-GR" sz="1800" kern="100" dirty="0" err="1">
                <a:effectLst/>
                <a:latin typeface="Calibri" panose="020F0502020204030204" pitchFamily="34" charset="0"/>
                <a:ea typeface="Calibri" panose="020F0502020204030204" pitchFamily="34" charset="0"/>
                <a:cs typeface="Times New Roman" panose="02020603050405020304" pitchFamily="18" charset="0"/>
              </a:rPr>
              <a:t>Κοζλουτζά</a:t>
            </a:r>
            <a:r>
              <a:rPr lang="el-GR" sz="1800" kern="100" dirty="0">
                <a:effectLst/>
                <a:latin typeface="Calibri" panose="020F0502020204030204" pitchFamily="34" charset="0"/>
                <a:ea typeface="Calibri" panose="020F0502020204030204" pitchFamily="34" charset="0"/>
                <a:cs typeface="Times New Roman" panose="02020603050405020304" pitchFamily="18" charset="0"/>
              </a:rPr>
              <a:t> (Κοτύλη) &lt; </a:t>
            </a:r>
            <a:r>
              <a:rPr lang="el-GR" sz="1800" kern="100" dirty="0" err="1">
                <a:effectLst/>
                <a:latin typeface="Calibri" panose="020F0502020204030204" pitchFamily="34" charset="0"/>
                <a:ea typeface="Calibri" panose="020F0502020204030204" pitchFamily="34" charset="0"/>
                <a:cs typeface="Times New Roman" panose="02020603050405020304" pitchFamily="18" charset="0"/>
              </a:rPr>
              <a:t>kozluca</a:t>
            </a:r>
            <a:r>
              <a:rPr lang="el-GR" sz="1800" kern="100" dirty="0">
                <a:effectLst/>
                <a:latin typeface="Calibri" panose="020F0502020204030204" pitchFamily="34" charset="0"/>
                <a:ea typeface="Calibri" panose="020F0502020204030204" pitchFamily="34" charset="0"/>
                <a:cs typeface="Times New Roman" panose="02020603050405020304" pitchFamily="18" charset="0"/>
              </a:rPr>
              <a:t> </a:t>
            </a:r>
            <a:r>
              <a:rPr lang="el-GR" sz="1800" kern="100" dirty="0" err="1">
                <a:effectLst/>
                <a:latin typeface="Calibri" panose="020F0502020204030204" pitchFamily="34" charset="0"/>
                <a:ea typeface="Calibri" panose="020F0502020204030204" pitchFamily="34" charset="0"/>
                <a:cs typeface="Times New Roman" panose="02020603050405020304" pitchFamily="18" charset="0"/>
              </a:rPr>
              <a:t>καρυδότοπος</a:t>
            </a:r>
            <a:r>
              <a:rPr lang="el-GR" sz="1800" kern="100" dirty="0">
                <a:effectLst/>
                <a:latin typeface="Calibri" panose="020F0502020204030204" pitchFamily="34" charset="0"/>
                <a:ea typeface="Calibri" panose="020F0502020204030204" pitchFamily="34" charset="0"/>
                <a:cs typeface="Times New Roman" panose="02020603050405020304" pitchFamily="18" charset="0"/>
              </a:rPr>
              <a:t> &lt; </a:t>
            </a:r>
            <a:r>
              <a:rPr lang="el-GR" sz="1800" kern="100" dirty="0" err="1">
                <a:effectLst/>
                <a:latin typeface="Calibri" panose="020F0502020204030204" pitchFamily="34" charset="0"/>
                <a:ea typeface="Calibri" panose="020F0502020204030204" pitchFamily="34" charset="0"/>
                <a:cs typeface="Times New Roman" panose="02020603050405020304" pitchFamily="18" charset="0"/>
              </a:rPr>
              <a:t>koz</a:t>
            </a:r>
            <a:r>
              <a:rPr lang="el-GR" sz="1800" kern="100" dirty="0">
                <a:effectLst/>
                <a:latin typeface="Calibri" panose="020F0502020204030204" pitchFamily="34" charset="0"/>
                <a:ea typeface="Calibri" panose="020F0502020204030204" pitchFamily="34" charset="0"/>
                <a:cs typeface="Times New Roman" panose="02020603050405020304" pitchFamily="18" charset="0"/>
              </a:rPr>
              <a:t> καρύδι. </a:t>
            </a:r>
            <a:br>
              <a:rPr lang="el-GR" sz="1800" kern="100" dirty="0">
                <a:effectLst/>
                <a:latin typeface="Calibri" panose="020F0502020204030204" pitchFamily="34" charset="0"/>
                <a:ea typeface="Calibri" panose="020F0502020204030204" pitchFamily="34" charset="0"/>
                <a:cs typeface="Times New Roman" panose="02020603050405020304" pitchFamily="18" charset="0"/>
              </a:rPr>
            </a:br>
            <a:r>
              <a:rPr lang="el-GR" sz="1800" kern="100" dirty="0" err="1">
                <a:effectLst/>
                <a:latin typeface="Calibri" panose="020F0502020204030204" pitchFamily="34" charset="0"/>
                <a:ea typeface="Calibri" panose="020F0502020204030204" pitchFamily="34" charset="0"/>
                <a:cs typeface="Times New Roman" panose="02020603050405020304" pitchFamily="18" charset="0"/>
              </a:rPr>
              <a:t>Ελμαλί</a:t>
            </a:r>
            <a:r>
              <a:rPr lang="el-GR" sz="1800" kern="100" dirty="0">
                <a:effectLst/>
                <a:latin typeface="Calibri" panose="020F0502020204030204" pitchFamily="34" charset="0"/>
                <a:ea typeface="Calibri" panose="020F0502020204030204" pitchFamily="34" charset="0"/>
                <a:cs typeface="Times New Roman" panose="02020603050405020304" pitchFamily="18" charset="0"/>
              </a:rPr>
              <a:t> (Μελίβοια) &lt; </a:t>
            </a:r>
            <a:r>
              <a:rPr lang="el-GR" sz="1800" kern="100" dirty="0" err="1">
                <a:effectLst/>
                <a:latin typeface="Calibri" panose="020F0502020204030204" pitchFamily="34" charset="0"/>
                <a:ea typeface="Calibri" panose="020F0502020204030204" pitchFamily="34" charset="0"/>
                <a:cs typeface="Times New Roman" panose="02020603050405020304" pitchFamily="18" charset="0"/>
              </a:rPr>
              <a:t>elmalı</a:t>
            </a:r>
            <a:r>
              <a:rPr lang="el-GR" sz="1800" kern="100" dirty="0">
                <a:effectLst/>
                <a:latin typeface="Calibri" panose="020F0502020204030204" pitchFamily="34" charset="0"/>
                <a:ea typeface="Calibri" panose="020F0502020204030204" pitchFamily="34" charset="0"/>
                <a:cs typeface="Times New Roman" panose="02020603050405020304" pitchFamily="18" charset="0"/>
              </a:rPr>
              <a:t> </a:t>
            </a:r>
            <a:r>
              <a:rPr lang="el-GR" sz="1800" kern="100" dirty="0" err="1">
                <a:effectLst/>
                <a:latin typeface="Calibri" panose="020F0502020204030204" pitchFamily="34" charset="0"/>
                <a:ea typeface="Calibri" panose="020F0502020204030204" pitchFamily="34" charset="0"/>
                <a:cs typeface="Times New Roman" panose="02020603050405020304" pitchFamily="18" charset="0"/>
              </a:rPr>
              <a:t>μηλότοπος</a:t>
            </a:r>
            <a:r>
              <a:rPr lang="el-GR" sz="1800" kern="100" dirty="0">
                <a:effectLst/>
                <a:latin typeface="Calibri" panose="020F0502020204030204" pitchFamily="34" charset="0"/>
                <a:ea typeface="Calibri" panose="020F0502020204030204" pitchFamily="34" charset="0"/>
                <a:cs typeface="Times New Roman" panose="02020603050405020304" pitchFamily="18" charset="0"/>
              </a:rPr>
              <a:t> &lt; </a:t>
            </a:r>
            <a:r>
              <a:rPr lang="el-GR" sz="1800" kern="100" dirty="0" err="1">
                <a:effectLst/>
                <a:latin typeface="Calibri" panose="020F0502020204030204" pitchFamily="34" charset="0"/>
                <a:ea typeface="Calibri" panose="020F0502020204030204" pitchFamily="34" charset="0"/>
                <a:cs typeface="Times New Roman" panose="02020603050405020304" pitchFamily="18" charset="0"/>
              </a:rPr>
              <a:t>elma</a:t>
            </a:r>
            <a:r>
              <a:rPr lang="el-GR" sz="1800" kern="100" dirty="0">
                <a:effectLst/>
                <a:latin typeface="Calibri" panose="020F0502020204030204" pitchFamily="34" charset="0"/>
                <a:ea typeface="Calibri" panose="020F0502020204030204" pitchFamily="34" charset="0"/>
                <a:cs typeface="Times New Roman" panose="02020603050405020304" pitchFamily="18" charset="0"/>
              </a:rPr>
              <a:t> μήλο. </a:t>
            </a:r>
            <a:br>
              <a:rPr lang="el-GR" sz="1800" kern="100" dirty="0">
                <a:effectLst/>
                <a:latin typeface="Calibri" panose="020F0502020204030204" pitchFamily="34" charset="0"/>
                <a:ea typeface="Calibri" panose="020F0502020204030204" pitchFamily="34" charset="0"/>
                <a:cs typeface="Times New Roman" panose="02020603050405020304" pitchFamily="18" charset="0"/>
              </a:rPr>
            </a:br>
            <a:r>
              <a:rPr lang="el-GR" sz="1800" kern="100" dirty="0" err="1">
                <a:effectLst/>
                <a:latin typeface="Calibri" panose="020F0502020204030204" pitchFamily="34" charset="0"/>
                <a:ea typeface="Calibri" panose="020F0502020204030204" pitchFamily="34" charset="0"/>
                <a:cs typeface="Times New Roman" panose="02020603050405020304" pitchFamily="18" charset="0"/>
              </a:rPr>
              <a:t>Κετενλίκ</a:t>
            </a:r>
            <a:r>
              <a:rPr lang="el-GR" sz="1800" kern="100" dirty="0">
                <a:effectLst/>
                <a:latin typeface="Calibri" panose="020F0502020204030204" pitchFamily="34" charset="0"/>
                <a:ea typeface="Calibri" panose="020F0502020204030204" pitchFamily="34" charset="0"/>
                <a:cs typeface="Times New Roman" panose="02020603050405020304" pitchFamily="18" charset="0"/>
              </a:rPr>
              <a:t> (Κένταυρος) &lt; </a:t>
            </a:r>
            <a:r>
              <a:rPr lang="el-GR" sz="1800" kern="100" dirty="0" err="1">
                <a:effectLst/>
                <a:latin typeface="Calibri" panose="020F0502020204030204" pitchFamily="34" charset="0"/>
                <a:ea typeface="Calibri" panose="020F0502020204030204" pitchFamily="34" charset="0"/>
                <a:cs typeface="Times New Roman" panose="02020603050405020304" pitchFamily="18" charset="0"/>
              </a:rPr>
              <a:t>ketenlik</a:t>
            </a:r>
            <a:r>
              <a:rPr lang="el-GR" sz="1800" kern="100" dirty="0">
                <a:effectLst/>
                <a:latin typeface="Calibri" panose="020F0502020204030204" pitchFamily="34" charset="0"/>
                <a:ea typeface="Calibri" panose="020F0502020204030204" pitchFamily="34" charset="0"/>
                <a:cs typeface="Times New Roman" panose="02020603050405020304" pitchFamily="18" charset="0"/>
              </a:rPr>
              <a:t> </a:t>
            </a:r>
            <a:r>
              <a:rPr lang="el-GR" sz="1800" kern="100" dirty="0" err="1">
                <a:effectLst/>
                <a:latin typeface="Calibri" panose="020F0502020204030204" pitchFamily="34" charset="0"/>
                <a:ea typeface="Calibri" panose="020F0502020204030204" pitchFamily="34" charset="0"/>
                <a:cs typeface="Times New Roman" panose="02020603050405020304" pitchFamily="18" charset="0"/>
              </a:rPr>
              <a:t>λιναρότοπος</a:t>
            </a:r>
            <a:r>
              <a:rPr lang="el-GR" sz="1800" kern="100" dirty="0">
                <a:effectLst/>
                <a:latin typeface="Calibri" panose="020F0502020204030204" pitchFamily="34" charset="0"/>
                <a:ea typeface="Calibri" panose="020F0502020204030204" pitchFamily="34" charset="0"/>
                <a:cs typeface="Times New Roman" panose="02020603050405020304" pitchFamily="18" charset="0"/>
              </a:rPr>
              <a:t> &lt; </a:t>
            </a:r>
            <a:r>
              <a:rPr lang="el-GR" sz="1800" kern="100" dirty="0" err="1">
                <a:effectLst/>
                <a:latin typeface="Calibri" panose="020F0502020204030204" pitchFamily="34" charset="0"/>
                <a:ea typeface="Calibri" panose="020F0502020204030204" pitchFamily="34" charset="0"/>
                <a:cs typeface="Times New Roman" panose="02020603050405020304" pitchFamily="18" charset="0"/>
              </a:rPr>
              <a:t>keten</a:t>
            </a:r>
            <a:r>
              <a:rPr lang="el-GR" sz="1800" kern="100" dirty="0">
                <a:effectLst/>
                <a:latin typeface="Calibri" panose="020F0502020204030204" pitchFamily="34" charset="0"/>
                <a:ea typeface="Calibri" panose="020F0502020204030204" pitchFamily="34" charset="0"/>
                <a:cs typeface="Times New Roman" panose="02020603050405020304" pitchFamily="18" charset="0"/>
              </a:rPr>
              <a:t> λινάρι.</a:t>
            </a:r>
            <a:br>
              <a:rPr lang="el-GR" sz="1800" kern="100" dirty="0">
                <a:effectLst/>
                <a:latin typeface="Calibri" panose="020F0502020204030204" pitchFamily="34" charset="0"/>
                <a:ea typeface="Calibri" panose="020F0502020204030204" pitchFamily="34" charset="0"/>
                <a:cs typeface="Times New Roman" panose="02020603050405020304" pitchFamily="18" charset="0"/>
              </a:rPr>
            </a:br>
            <a:r>
              <a:rPr lang="el-GR" sz="1800" kern="100" dirty="0" err="1">
                <a:effectLst/>
                <a:latin typeface="Calibri" panose="020F0502020204030204" pitchFamily="34" charset="0"/>
                <a:ea typeface="Calibri" panose="020F0502020204030204" pitchFamily="34" charset="0"/>
                <a:cs typeface="Times New Roman" panose="02020603050405020304" pitchFamily="18" charset="0"/>
              </a:rPr>
              <a:t>Γκεντζελί</a:t>
            </a:r>
            <a:r>
              <a:rPr lang="el-GR" sz="1800" kern="100" dirty="0">
                <a:effectLst/>
                <a:latin typeface="Calibri" panose="020F0502020204030204" pitchFamily="34" charset="0"/>
                <a:ea typeface="Calibri" panose="020F0502020204030204" pitchFamily="34" charset="0"/>
                <a:cs typeface="Times New Roman" panose="02020603050405020304" pitchFamily="18" charset="0"/>
              </a:rPr>
              <a:t> (Κεντητή) &lt; </a:t>
            </a:r>
            <a:r>
              <a:rPr lang="el-GR" sz="1800" kern="100" dirty="0" err="1">
                <a:effectLst/>
                <a:latin typeface="Calibri" panose="020F0502020204030204" pitchFamily="34" charset="0"/>
                <a:ea typeface="Calibri" panose="020F0502020204030204" pitchFamily="34" charset="0"/>
                <a:cs typeface="Times New Roman" panose="02020603050405020304" pitchFamily="18" charset="0"/>
              </a:rPr>
              <a:t>gencli</a:t>
            </a:r>
            <a:r>
              <a:rPr lang="el-GR" sz="1800" kern="100" dirty="0">
                <a:effectLst/>
                <a:latin typeface="Calibri" panose="020F0502020204030204" pitchFamily="34" charset="0"/>
                <a:ea typeface="Calibri" panose="020F0502020204030204" pitchFamily="34" charset="0"/>
                <a:cs typeface="Times New Roman" panose="02020603050405020304" pitchFamily="18" charset="0"/>
              </a:rPr>
              <a:t> εύφορος, πλούσιος &lt; </a:t>
            </a:r>
            <a:r>
              <a:rPr lang="el-GR" sz="1800" kern="100" dirty="0" err="1">
                <a:effectLst/>
                <a:latin typeface="Calibri" panose="020F0502020204030204" pitchFamily="34" charset="0"/>
                <a:ea typeface="Calibri" panose="020F0502020204030204" pitchFamily="34" charset="0"/>
                <a:cs typeface="Times New Roman" panose="02020603050405020304" pitchFamily="18" charset="0"/>
              </a:rPr>
              <a:t>genc</a:t>
            </a:r>
            <a:r>
              <a:rPr lang="el-GR" sz="1800" kern="100" dirty="0">
                <a:effectLst/>
                <a:latin typeface="Calibri" panose="020F0502020204030204" pitchFamily="34" charset="0"/>
                <a:ea typeface="Calibri" panose="020F0502020204030204" pitchFamily="34" charset="0"/>
                <a:cs typeface="Times New Roman" panose="02020603050405020304" pitchFamily="18" charset="0"/>
              </a:rPr>
              <a:t> θησαυροφυλάκιο, ταμείο, αποθήκη, *σιτοβολώνας. </a:t>
            </a:r>
            <a:br>
              <a:rPr lang="el-GR" sz="1800" kern="100" dirty="0">
                <a:effectLst/>
                <a:latin typeface="Calibri" panose="020F0502020204030204" pitchFamily="34" charset="0"/>
                <a:ea typeface="Calibri" panose="020F0502020204030204" pitchFamily="34" charset="0"/>
                <a:cs typeface="Times New Roman" panose="02020603050405020304" pitchFamily="18" charset="0"/>
              </a:rPr>
            </a:br>
            <a:r>
              <a:rPr lang="el-GR" sz="1800" kern="100" dirty="0" err="1">
                <a:effectLst/>
                <a:latin typeface="Calibri" panose="020F0502020204030204" pitchFamily="34" charset="0"/>
                <a:ea typeface="Calibri" panose="020F0502020204030204" pitchFamily="34" charset="0"/>
                <a:cs typeface="Times New Roman" panose="02020603050405020304" pitchFamily="18" charset="0"/>
              </a:rPr>
              <a:t>Γκιουνεϊλέρ</a:t>
            </a:r>
            <a:r>
              <a:rPr lang="el-GR" sz="1800" kern="100" dirty="0">
                <a:effectLst/>
                <a:latin typeface="Calibri" panose="020F0502020204030204" pitchFamily="34" charset="0"/>
                <a:ea typeface="Calibri" panose="020F0502020204030204" pitchFamily="34" charset="0"/>
                <a:cs typeface="Times New Roman" panose="02020603050405020304" pitchFamily="18" charset="0"/>
              </a:rPr>
              <a:t> (Γκιόνα) &lt; </a:t>
            </a:r>
            <a:r>
              <a:rPr lang="el-GR" sz="1800" kern="100" dirty="0" err="1">
                <a:effectLst/>
                <a:latin typeface="Calibri" panose="020F0502020204030204" pitchFamily="34" charset="0"/>
                <a:ea typeface="Calibri" panose="020F0502020204030204" pitchFamily="34" charset="0"/>
                <a:cs typeface="Times New Roman" panose="02020603050405020304" pitchFamily="18" charset="0"/>
              </a:rPr>
              <a:t>güneyler</a:t>
            </a:r>
            <a:r>
              <a:rPr lang="el-GR" sz="1800" kern="100" dirty="0">
                <a:effectLst/>
                <a:latin typeface="Calibri" panose="020F0502020204030204" pitchFamily="34" charset="0"/>
                <a:ea typeface="Calibri" panose="020F0502020204030204" pitchFamily="34" charset="0"/>
                <a:cs typeface="Times New Roman" panose="02020603050405020304" pitchFamily="18" charset="0"/>
              </a:rPr>
              <a:t> οι νότιοι, δηλ. χωριό στα νότια. </a:t>
            </a:r>
            <a:br>
              <a:rPr lang="el-GR" sz="1800" kern="100" dirty="0">
                <a:effectLst/>
                <a:latin typeface="Calibri" panose="020F0502020204030204" pitchFamily="34" charset="0"/>
                <a:ea typeface="Calibri" panose="020F0502020204030204" pitchFamily="34" charset="0"/>
                <a:cs typeface="Times New Roman" panose="02020603050405020304" pitchFamily="18" charset="0"/>
              </a:rPr>
            </a:br>
            <a:r>
              <a:rPr lang="el-GR" sz="1800" kern="100" dirty="0" err="1">
                <a:effectLst/>
                <a:latin typeface="Calibri" panose="020F0502020204030204" pitchFamily="34" charset="0"/>
                <a:ea typeface="Calibri" panose="020F0502020204030204" pitchFamily="34" charset="0"/>
                <a:cs typeface="Times New Roman" panose="02020603050405020304" pitchFamily="18" charset="0"/>
              </a:rPr>
              <a:t>Χαλιτζιλάρ</a:t>
            </a:r>
            <a:r>
              <a:rPr lang="el-GR" sz="1800" kern="100" dirty="0">
                <a:effectLst/>
                <a:latin typeface="Calibri" panose="020F0502020204030204" pitchFamily="34" charset="0"/>
                <a:ea typeface="Calibri" panose="020F0502020204030204" pitchFamily="34" charset="0"/>
                <a:cs typeface="Times New Roman" panose="02020603050405020304" pitchFamily="18" charset="0"/>
              </a:rPr>
              <a:t> (Αλκυόνη) &lt; </a:t>
            </a:r>
            <a:r>
              <a:rPr lang="el-GR" sz="1800" kern="100" dirty="0" err="1">
                <a:effectLst/>
                <a:latin typeface="Calibri" panose="020F0502020204030204" pitchFamily="34" charset="0"/>
                <a:ea typeface="Calibri" panose="020F0502020204030204" pitchFamily="34" charset="0"/>
                <a:cs typeface="Times New Roman" panose="02020603050405020304" pitchFamily="18" charset="0"/>
              </a:rPr>
              <a:t>halıcılar</a:t>
            </a:r>
            <a:r>
              <a:rPr lang="el-GR" sz="1800" kern="100" dirty="0">
                <a:effectLst/>
                <a:latin typeface="Calibri" panose="020F0502020204030204" pitchFamily="34" charset="0"/>
                <a:ea typeface="Calibri" panose="020F0502020204030204" pitchFamily="34" charset="0"/>
                <a:cs typeface="Times New Roman" panose="02020603050405020304" pitchFamily="18" charset="0"/>
              </a:rPr>
              <a:t> ταπητουργοί, κατασκευαστές ή έμποροι χαλιών &lt; </a:t>
            </a:r>
            <a:r>
              <a:rPr lang="el-GR" sz="1800" kern="100" dirty="0" err="1">
                <a:effectLst/>
                <a:latin typeface="Calibri" panose="020F0502020204030204" pitchFamily="34" charset="0"/>
                <a:ea typeface="Calibri" panose="020F0502020204030204" pitchFamily="34" charset="0"/>
                <a:cs typeface="Times New Roman" panose="02020603050405020304" pitchFamily="18" charset="0"/>
              </a:rPr>
              <a:t>halı</a:t>
            </a:r>
            <a:r>
              <a:rPr lang="el-GR" sz="1800" kern="100" dirty="0">
                <a:effectLst/>
                <a:latin typeface="Calibri" panose="020F0502020204030204" pitchFamily="34" charset="0"/>
                <a:ea typeface="Calibri" panose="020F0502020204030204" pitchFamily="34" charset="0"/>
                <a:cs typeface="Times New Roman" panose="02020603050405020304" pitchFamily="18" charset="0"/>
              </a:rPr>
              <a:t> χαλί.</a:t>
            </a:r>
            <a:br>
              <a:rPr lang="el-GR" sz="1800" kern="100" dirty="0">
                <a:effectLst/>
                <a:latin typeface="Calibri" panose="020F0502020204030204" pitchFamily="34" charset="0"/>
                <a:ea typeface="Calibri" panose="020F0502020204030204" pitchFamily="34" charset="0"/>
                <a:cs typeface="Times New Roman" panose="02020603050405020304" pitchFamily="18" charset="0"/>
              </a:rPr>
            </a:br>
            <a:r>
              <a:rPr lang="el-GR" sz="1800" kern="100" dirty="0" err="1">
                <a:effectLst/>
                <a:latin typeface="Calibri" panose="020F0502020204030204" pitchFamily="34" charset="0"/>
                <a:ea typeface="Calibri" panose="020F0502020204030204" pitchFamily="34" charset="0"/>
                <a:cs typeface="Times New Roman" panose="02020603050405020304" pitchFamily="18" charset="0"/>
              </a:rPr>
              <a:t>Σουνετσίκιοϊ</a:t>
            </a:r>
            <a:r>
              <a:rPr lang="el-GR" sz="1800" kern="100" dirty="0">
                <a:effectLst/>
                <a:latin typeface="Calibri" panose="020F0502020204030204" pitchFamily="34" charset="0"/>
                <a:ea typeface="Calibri" panose="020F0502020204030204" pitchFamily="34" charset="0"/>
                <a:cs typeface="Times New Roman" panose="02020603050405020304" pitchFamily="18" charset="0"/>
              </a:rPr>
              <a:t> (Σούνιο) &lt; </a:t>
            </a:r>
            <a:r>
              <a:rPr lang="el-GR" sz="1800" kern="100" dirty="0" err="1">
                <a:effectLst/>
                <a:latin typeface="Calibri" panose="020F0502020204030204" pitchFamily="34" charset="0"/>
                <a:ea typeface="Calibri" panose="020F0502020204030204" pitchFamily="34" charset="0"/>
                <a:cs typeface="Times New Roman" panose="02020603050405020304" pitchFamily="18" charset="0"/>
              </a:rPr>
              <a:t>sünnetçiköy</a:t>
            </a:r>
            <a:r>
              <a:rPr lang="el-GR" sz="1800" kern="100" dirty="0">
                <a:effectLst/>
                <a:latin typeface="Calibri" panose="020F0502020204030204" pitchFamily="34" charset="0"/>
                <a:ea typeface="Calibri" panose="020F0502020204030204" pitchFamily="34" charset="0"/>
                <a:cs typeface="Times New Roman" panose="02020603050405020304" pitchFamily="18" charset="0"/>
              </a:rPr>
              <a:t> χωριό όπου διαμένει ο χειρουργός που κάνει την περιτομή των παιδιών. </a:t>
            </a:r>
            <a:br>
              <a:rPr lang="el-GR" sz="1800" kern="100" dirty="0">
                <a:effectLst/>
                <a:latin typeface="Calibri" panose="020F0502020204030204" pitchFamily="34" charset="0"/>
                <a:ea typeface="Calibri" panose="020F0502020204030204" pitchFamily="34" charset="0"/>
                <a:cs typeface="Times New Roman" panose="02020603050405020304" pitchFamily="18" charset="0"/>
              </a:rPr>
            </a:br>
            <a:r>
              <a:rPr lang="el-GR" sz="1800" kern="100" dirty="0" err="1">
                <a:effectLst/>
                <a:latin typeface="Calibri" panose="020F0502020204030204" pitchFamily="34" charset="0"/>
                <a:ea typeface="Calibri" panose="020F0502020204030204" pitchFamily="34" charset="0"/>
                <a:cs typeface="Times New Roman" panose="02020603050405020304" pitchFamily="18" charset="0"/>
              </a:rPr>
              <a:t>Κίρκιοϊ</a:t>
            </a:r>
            <a:r>
              <a:rPr lang="el-GR" sz="1800" kern="100" dirty="0">
                <a:effectLst/>
                <a:latin typeface="Calibri" panose="020F0502020204030204" pitchFamily="34" charset="0"/>
                <a:ea typeface="Calibri" panose="020F0502020204030204" pitchFamily="34" charset="0"/>
                <a:cs typeface="Times New Roman" panose="02020603050405020304" pitchFamily="18" charset="0"/>
              </a:rPr>
              <a:t> (</a:t>
            </a:r>
            <a:r>
              <a:rPr lang="el-GR" sz="1800" kern="100" dirty="0" err="1">
                <a:effectLst/>
                <a:latin typeface="Calibri" panose="020F0502020204030204" pitchFamily="34" charset="0"/>
                <a:ea typeface="Calibri" panose="020F0502020204030204" pitchFamily="34" charset="0"/>
                <a:cs typeface="Times New Roman" panose="02020603050405020304" pitchFamily="18" charset="0"/>
              </a:rPr>
              <a:t>Κύρ-νος</a:t>
            </a:r>
            <a:r>
              <a:rPr lang="el-GR" sz="1800" kern="100" dirty="0">
                <a:effectLst/>
                <a:latin typeface="Calibri" panose="020F0502020204030204" pitchFamily="34" charset="0"/>
                <a:ea typeface="Calibri" panose="020F0502020204030204" pitchFamily="34" charset="0"/>
                <a:cs typeface="Times New Roman" panose="02020603050405020304" pitchFamily="18" charset="0"/>
              </a:rPr>
              <a:t>) &lt; </a:t>
            </a:r>
            <a:r>
              <a:rPr lang="el-GR" sz="1800" kern="100" dirty="0" err="1">
                <a:effectLst/>
                <a:latin typeface="Calibri" panose="020F0502020204030204" pitchFamily="34" charset="0"/>
                <a:ea typeface="Calibri" panose="020F0502020204030204" pitchFamily="34" charset="0"/>
                <a:cs typeface="Times New Roman" panose="02020603050405020304" pitchFamily="18" charset="0"/>
              </a:rPr>
              <a:t>kırköy</a:t>
            </a:r>
            <a:r>
              <a:rPr lang="el-GR" sz="1800" kern="100" dirty="0">
                <a:effectLst/>
                <a:latin typeface="Calibri" panose="020F0502020204030204" pitchFamily="34" charset="0"/>
                <a:ea typeface="Calibri" panose="020F0502020204030204" pitchFamily="34" charset="0"/>
                <a:cs typeface="Times New Roman" panose="02020603050405020304" pitchFamily="18" charset="0"/>
              </a:rPr>
              <a:t> χέρσο, άγονο χωριό. </a:t>
            </a:r>
            <a:br>
              <a:rPr lang="el-GR" sz="1800" kern="100" dirty="0">
                <a:effectLst/>
                <a:latin typeface="Calibri" panose="020F0502020204030204" pitchFamily="34" charset="0"/>
                <a:ea typeface="Calibri" panose="020F0502020204030204" pitchFamily="34" charset="0"/>
                <a:cs typeface="Times New Roman" panose="02020603050405020304" pitchFamily="18" charset="0"/>
              </a:rPr>
            </a:br>
            <a:br>
              <a:rPr lang="el-GR" sz="1800" kern="100" dirty="0">
                <a:effectLst/>
                <a:latin typeface="Calibri" panose="020F0502020204030204" pitchFamily="34" charset="0"/>
                <a:ea typeface="Calibri" panose="020F0502020204030204" pitchFamily="34" charset="0"/>
                <a:cs typeface="Times New Roman" panose="02020603050405020304" pitchFamily="18" charset="0"/>
              </a:rPr>
            </a:br>
            <a:endParaRPr lang="el-GR" sz="1800" kern="100" dirty="0">
              <a:effectLst/>
              <a:latin typeface="Calibri" panose="020F0502020204030204" pitchFamily="34" charset="0"/>
              <a:ea typeface="Calibri" panose="020F0502020204030204" pitchFamily="34" charset="0"/>
              <a:cs typeface="Times New Roman" panose="02020603050405020304" pitchFamily="18" charset="0"/>
            </a:endParaRPr>
          </a:p>
          <a:p>
            <a:endParaRPr lang="el-GR" dirty="0"/>
          </a:p>
        </p:txBody>
      </p:sp>
    </p:spTree>
    <p:extLst>
      <p:ext uri="{BB962C8B-B14F-4D97-AF65-F5344CB8AC3E}">
        <p14:creationId xmlns:p14="http://schemas.microsoft.com/office/powerpoint/2010/main" val="242485646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6600E88-62F3-6F20-C256-41D4CA9EB1C2}"/>
              </a:ext>
            </a:extLst>
          </p:cNvPr>
          <p:cNvSpPr>
            <a:spLocks noGrp="1"/>
          </p:cNvSpPr>
          <p:nvPr>
            <p:ph type="title"/>
          </p:nvPr>
        </p:nvSpPr>
        <p:spPr/>
        <p:txBody>
          <a:bodyPr/>
          <a:lstStyle/>
          <a:p>
            <a:endParaRPr lang="el-GR"/>
          </a:p>
        </p:txBody>
      </p:sp>
      <p:sp>
        <p:nvSpPr>
          <p:cNvPr id="3" name="Θέση περιεχομένου 2">
            <a:extLst>
              <a:ext uri="{FF2B5EF4-FFF2-40B4-BE49-F238E27FC236}">
                <a16:creationId xmlns:a16="http://schemas.microsoft.com/office/drawing/2014/main" id="{00BF71A9-D0D2-F3BA-DD09-52E6F9239C7D}"/>
              </a:ext>
            </a:extLst>
          </p:cNvPr>
          <p:cNvSpPr>
            <a:spLocks noGrp="1"/>
          </p:cNvSpPr>
          <p:nvPr>
            <p:ph idx="1"/>
          </p:nvPr>
        </p:nvSpPr>
        <p:spPr/>
        <p:txBody>
          <a:bodyPr>
            <a:normAutofit fontScale="92500" lnSpcReduction="10000"/>
          </a:bodyPr>
          <a:lstStyle/>
          <a:p>
            <a:r>
              <a:rPr lang="el-GR" sz="2000" kern="100" dirty="0" err="1">
                <a:effectLst/>
                <a:latin typeface="Calibri" panose="020F0502020204030204" pitchFamily="34" charset="0"/>
                <a:ea typeface="Calibri" panose="020F0502020204030204" pitchFamily="34" charset="0"/>
                <a:cs typeface="Times New Roman" panose="02020603050405020304" pitchFamily="18" charset="0"/>
              </a:rPr>
              <a:t>Κιρκ</a:t>
            </a:r>
            <a:r>
              <a:rPr lang="el-GR" sz="2000" kern="100" dirty="0">
                <a:effectLst/>
                <a:latin typeface="Calibri" panose="020F0502020204030204" pitchFamily="34" charset="0"/>
                <a:ea typeface="Calibri" panose="020F0502020204030204" pitchFamily="34" charset="0"/>
                <a:cs typeface="Times New Roman" panose="02020603050405020304" pitchFamily="18" charset="0"/>
              </a:rPr>
              <a:t> </a:t>
            </a:r>
            <a:r>
              <a:rPr lang="el-GR" sz="2000" kern="100" dirty="0" err="1">
                <a:effectLst/>
                <a:latin typeface="Calibri" panose="020F0502020204030204" pitchFamily="34" charset="0"/>
                <a:ea typeface="Calibri" panose="020F0502020204030204" pitchFamily="34" charset="0"/>
                <a:cs typeface="Times New Roman" panose="02020603050405020304" pitchFamily="18" charset="0"/>
              </a:rPr>
              <a:t>Μαχαλέ</a:t>
            </a:r>
            <a:r>
              <a:rPr lang="el-GR" sz="2000" kern="100" dirty="0">
                <a:effectLst/>
                <a:latin typeface="Calibri" panose="020F0502020204030204" pitchFamily="34" charset="0"/>
                <a:ea typeface="Calibri" panose="020F0502020204030204" pitchFamily="34" charset="0"/>
                <a:cs typeface="Times New Roman" panose="02020603050405020304" pitchFamily="18" charset="0"/>
              </a:rPr>
              <a:t> (</a:t>
            </a:r>
            <a:r>
              <a:rPr lang="el-GR" sz="2000" kern="100" dirty="0" err="1">
                <a:effectLst/>
                <a:latin typeface="Calibri" panose="020F0502020204030204" pitchFamily="34" charset="0"/>
                <a:ea typeface="Calibri" panose="020F0502020204030204" pitchFamily="34" charset="0"/>
                <a:cs typeface="Times New Roman" panose="02020603050405020304" pitchFamily="18" charset="0"/>
              </a:rPr>
              <a:t>Κίρρα</a:t>
            </a:r>
            <a:r>
              <a:rPr lang="el-GR" sz="2000" kern="100" dirty="0">
                <a:effectLst/>
                <a:latin typeface="Calibri" panose="020F0502020204030204" pitchFamily="34" charset="0"/>
                <a:ea typeface="Calibri" panose="020F0502020204030204" pitchFamily="34" charset="0"/>
                <a:cs typeface="Times New Roman" panose="02020603050405020304" pitchFamily="18" charset="0"/>
              </a:rPr>
              <a:t>) &lt; </a:t>
            </a:r>
            <a:r>
              <a:rPr lang="el-GR" sz="2000" kern="100" dirty="0" err="1">
                <a:effectLst/>
                <a:latin typeface="Calibri" panose="020F0502020204030204" pitchFamily="34" charset="0"/>
                <a:ea typeface="Calibri" panose="020F0502020204030204" pitchFamily="34" charset="0"/>
                <a:cs typeface="Times New Roman" panose="02020603050405020304" pitchFamily="18" charset="0"/>
              </a:rPr>
              <a:t>kırk</a:t>
            </a:r>
            <a:r>
              <a:rPr lang="el-GR" sz="2000" kern="100" dirty="0">
                <a:effectLst/>
                <a:latin typeface="Calibri" panose="020F0502020204030204" pitchFamily="34" charset="0"/>
                <a:ea typeface="Calibri" panose="020F0502020204030204" pitchFamily="34" charset="0"/>
                <a:cs typeface="Times New Roman" panose="02020603050405020304" pitchFamily="18" charset="0"/>
              </a:rPr>
              <a:t> </a:t>
            </a:r>
            <a:r>
              <a:rPr lang="el-GR" sz="2000" kern="100" dirty="0" err="1">
                <a:effectLst/>
                <a:latin typeface="Calibri" panose="020F0502020204030204" pitchFamily="34" charset="0"/>
                <a:ea typeface="Calibri" panose="020F0502020204030204" pitchFamily="34" charset="0"/>
                <a:cs typeface="Times New Roman" panose="02020603050405020304" pitchFamily="18" charset="0"/>
              </a:rPr>
              <a:t>mahalle</a:t>
            </a:r>
            <a:r>
              <a:rPr lang="el-GR" sz="2000" kern="100" dirty="0">
                <a:effectLst/>
                <a:latin typeface="Calibri" panose="020F0502020204030204" pitchFamily="34" charset="0"/>
                <a:ea typeface="Calibri" panose="020F0502020204030204" pitchFamily="34" charset="0"/>
                <a:cs typeface="Times New Roman" panose="02020603050405020304" pitchFamily="18" charset="0"/>
              </a:rPr>
              <a:t> σαράντα μαχαλάδες. </a:t>
            </a:r>
            <a:br>
              <a:rPr lang="el-GR" sz="2000" kern="100" dirty="0">
                <a:effectLst/>
                <a:latin typeface="Calibri" panose="020F0502020204030204" pitchFamily="34" charset="0"/>
                <a:ea typeface="Calibri" panose="020F0502020204030204" pitchFamily="34" charset="0"/>
                <a:cs typeface="Times New Roman" panose="02020603050405020304" pitchFamily="18" charset="0"/>
              </a:rPr>
            </a:br>
            <a:r>
              <a:rPr lang="el-GR" sz="2000" kern="100" dirty="0" err="1">
                <a:effectLst/>
                <a:latin typeface="Calibri" panose="020F0502020204030204" pitchFamily="34" charset="0"/>
                <a:ea typeface="Calibri" panose="020F0502020204030204" pitchFamily="34" charset="0"/>
                <a:cs typeface="Times New Roman" panose="02020603050405020304" pitchFamily="18" charset="0"/>
              </a:rPr>
              <a:t>Ισιτζά</a:t>
            </a:r>
            <a:r>
              <a:rPr lang="el-GR" sz="2000" kern="100" dirty="0">
                <a:effectLst/>
                <a:latin typeface="Calibri" panose="020F0502020204030204" pitchFamily="34" charset="0"/>
                <a:ea typeface="Calibri" panose="020F0502020204030204" pitchFamily="34" charset="0"/>
                <a:cs typeface="Times New Roman" panose="02020603050405020304" pitchFamily="18" charset="0"/>
              </a:rPr>
              <a:t> (</a:t>
            </a:r>
            <a:r>
              <a:rPr lang="el-GR" sz="2000" kern="100" dirty="0" err="1">
                <a:effectLst/>
                <a:latin typeface="Calibri" panose="020F0502020204030204" pitchFamily="34" charset="0"/>
                <a:ea typeface="Calibri" panose="020F0502020204030204" pitchFamily="34" charset="0"/>
                <a:cs typeface="Times New Roman" panose="02020603050405020304" pitchFamily="18" charset="0"/>
              </a:rPr>
              <a:t>Ισαία</a:t>
            </a:r>
            <a:r>
              <a:rPr lang="el-GR" sz="2000" kern="100" dirty="0">
                <a:effectLst/>
                <a:latin typeface="Calibri" panose="020F0502020204030204" pitchFamily="34" charset="0"/>
                <a:ea typeface="Calibri" panose="020F0502020204030204" pitchFamily="34" charset="0"/>
                <a:cs typeface="Times New Roman" panose="02020603050405020304" pitchFamily="18" charset="0"/>
              </a:rPr>
              <a:t>) &lt; </a:t>
            </a:r>
            <a:r>
              <a:rPr lang="el-GR" sz="2000" kern="100" dirty="0" err="1">
                <a:effectLst/>
                <a:latin typeface="Calibri" panose="020F0502020204030204" pitchFamily="34" charset="0"/>
                <a:ea typeface="Calibri" panose="020F0502020204030204" pitchFamily="34" charset="0"/>
                <a:cs typeface="Times New Roman" panose="02020603050405020304" pitchFamily="18" charset="0"/>
              </a:rPr>
              <a:t>Ιsica</a:t>
            </a:r>
            <a:r>
              <a:rPr lang="el-GR" sz="2000" kern="100" dirty="0">
                <a:effectLst/>
                <a:latin typeface="Calibri" panose="020F0502020204030204" pitchFamily="34" charset="0"/>
                <a:ea typeface="Calibri" panose="020F0502020204030204" pitchFamily="34" charset="0"/>
                <a:cs typeface="Times New Roman" panose="02020603050405020304" pitchFamily="18" charset="0"/>
              </a:rPr>
              <a:t> θερμή, ως </a:t>
            </a:r>
            <a:r>
              <a:rPr lang="el-GR" sz="2000" kern="100" dirty="0" err="1">
                <a:effectLst/>
                <a:latin typeface="Calibri" panose="020F0502020204030204" pitchFamily="34" charset="0"/>
                <a:ea typeface="Calibri" panose="020F0502020204030204" pitchFamily="34" charset="0"/>
                <a:cs typeface="Times New Roman" panose="02020603050405020304" pitchFamily="18" charset="0"/>
              </a:rPr>
              <a:t>τοπων</a:t>
            </a:r>
            <a:r>
              <a:rPr lang="el-GR" sz="2000" kern="100" dirty="0">
                <a:effectLst/>
                <a:latin typeface="Calibri" panose="020F0502020204030204" pitchFamily="34" charset="0"/>
                <a:ea typeface="Calibri" panose="020F0502020204030204" pitchFamily="34" charset="0"/>
                <a:cs typeface="Times New Roman" panose="02020603050405020304" pitchFamily="18" charset="0"/>
              </a:rPr>
              <a:t>. Θέρμη (για ιαματικά λουτρά κλπ.). </a:t>
            </a:r>
            <a:br>
              <a:rPr lang="el-GR" sz="2000" kern="100" dirty="0">
                <a:effectLst/>
                <a:latin typeface="Calibri" panose="020F0502020204030204" pitchFamily="34" charset="0"/>
                <a:ea typeface="Calibri" panose="020F0502020204030204" pitchFamily="34" charset="0"/>
                <a:cs typeface="Times New Roman" panose="02020603050405020304" pitchFamily="18" charset="0"/>
              </a:rPr>
            </a:br>
            <a:r>
              <a:rPr lang="el-GR" sz="2000" kern="100" dirty="0" err="1">
                <a:effectLst/>
                <a:latin typeface="Calibri" panose="020F0502020204030204" pitchFamily="34" charset="0"/>
                <a:ea typeface="Calibri" panose="020F0502020204030204" pitchFamily="34" charset="0"/>
                <a:cs typeface="Times New Roman" panose="02020603050405020304" pitchFamily="18" charset="0"/>
              </a:rPr>
              <a:t>Καραγκιοζλού</a:t>
            </a:r>
            <a:r>
              <a:rPr lang="el-GR" sz="2000" kern="100" dirty="0">
                <a:effectLst/>
                <a:latin typeface="Calibri" panose="020F0502020204030204" pitchFamily="34" charset="0"/>
                <a:ea typeface="Calibri" panose="020F0502020204030204" pitchFamily="34" charset="0"/>
                <a:cs typeface="Times New Roman" panose="02020603050405020304" pitchFamily="18" charset="0"/>
              </a:rPr>
              <a:t> (</a:t>
            </a:r>
            <a:r>
              <a:rPr lang="el-GR" sz="2000" kern="100" dirty="0" err="1">
                <a:effectLst/>
                <a:latin typeface="Calibri" panose="020F0502020204030204" pitchFamily="34" charset="0"/>
                <a:ea typeface="Calibri" panose="020F0502020204030204" pitchFamily="34" charset="0"/>
                <a:cs typeface="Times New Roman" panose="02020603050405020304" pitchFamily="18" charset="0"/>
              </a:rPr>
              <a:t>Γκιζέλα</a:t>
            </a:r>
            <a:r>
              <a:rPr lang="el-GR" sz="2000" kern="100" dirty="0">
                <a:effectLst/>
                <a:latin typeface="Calibri" panose="020F0502020204030204" pitchFamily="34" charset="0"/>
                <a:ea typeface="Calibri" panose="020F0502020204030204" pitchFamily="34" charset="0"/>
                <a:cs typeface="Times New Roman" panose="02020603050405020304" pitchFamily="18" charset="0"/>
              </a:rPr>
              <a:t>) &lt; </a:t>
            </a:r>
            <a:r>
              <a:rPr lang="el-GR" sz="2000" kern="100" dirty="0" err="1">
                <a:effectLst/>
                <a:latin typeface="Calibri" panose="020F0502020204030204" pitchFamily="34" charset="0"/>
                <a:ea typeface="Calibri" panose="020F0502020204030204" pitchFamily="34" charset="0"/>
                <a:cs typeface="Times New Roman" panose="02020603050405020304" pitchFamily="18" charset="0"/>
              </a:rPr>
              <a:t>Karagözlü</a:t>
            </a:r>
            <a:r>
              <a:rPr lang="el-GR" sz="2000" kern="100" dirty="0">
                <a:effectLst/>
                <a:latin typeface="Calibri" panose="020F0502020204030204" pitchFamily="34" charset="0"/>
                <a:ea typeface="Calibri" panose="020F0502020204030204" pitchFamily="34" charset="0"/>
                <a:cs typeface="Times New Roman" panose="02020603050405020304" pitchFamily="18" charset="0"/>
              </a:rPr>
              <a:t> ονομασία τουρκικής φυλής που εγκαταστάθηκε στην πεδινή περιοχή του νομού &lt; </a:t>
            </a:r>
            <a:r>
              <a:rPr lang="el-GR" sz="2000" kern="100" dirty="0" err="1">
                <a:effectLst/>
                <a:latin typeface="Calibri" panose="020F0502020204030204" pitchFamily="34" charset="0"/>
                <a:ea typeface="Calibri" panose="020F0502020204030204" pitchFamily="34" charset="0"/>
                <a:cs typeface="Times New Roman" panose="02020603050405020304" pitchFamily="18" charset="0"/>
              </a:rPr>
              <a:t>Karagöz</a:t>
            </a:r>
            <a:r>
              <a:rPr lang="el-GR" sz="2000" kern="100" dirty="0">
                <a:effectLst/>
                <a:latin typeface="Calibri" panose="020F0502020204030204" pitchFamily="34" charset="0"/>
                <a:ea typeface="Calibri" panose="020F0502020204030204" pitchFamily="34" charset="0"/>
                <a:cs typeface="Times New Roman" panose="02020603050405020304" pitchFamily="18" charset="0"/>
              </a:rPr>
              <a:t> μαυρομάτης. </a:t>
            </a:r>
            <a:br>
              <a:rPr lang="el-GR" sz="2000" kern="100" dirty="0">
                <a:effectLst/>
                <a:latin typeface="Calibri" panose="020F0502020204030204" pitchFamily="34" charset="0"/>
                <a:ea typeface="Calibri" panose="020F0502020204030204" pitchFamily="34" charset="0"/>
                <a:cs typeface="Times New Roman" panose="02020603050405020304" pitchFamily="18" charset="0"/>
              </a:rPr>
            </a:br>
            <a:r>
              <a:rPr lang="el-GR" sz="2000" kern="100" dirty="0" err="1">
                <a:effectLst/>
                <a:latin typeface="Calibri" panose="020F0502020204030204" pitchFamily="34" charset="0"/>
                <a:ea typeface="Calibri" panose="020F0502020204030204" pitchFamily="34" charset="0"/>
                <a:cs typeface="Times New Roman" panose="02020603050405020304" pitchFamily="18" charset="0"/>
              </a:rPr>
              <a:t>Εγκίν</a:t>
            </a:r>
            <a:r>
              <a:rPr lang="el-GR" sz="2000" kern="100" dirty="0">
                <a:effectLst/>
                <a:latin typeface="Calibri" panose="020F0502020204030204" pitchFamily="34" charset="0"/>
                <a:ea typeface="Calibri" panose="020F0502020204030204" pitchFamily="34" charset="0"/>
                <a:cs typeface="Times New Roman" panose="02020603050405020304" pitchFamily="18" charset="0"/>
              </a:rPr>
              <a:t> </a:t>
            </a:r>
            <a:r>
              <a:rPr lang="el-GR" sz="2000" kern="100" dirty="0" err="1">
                <a:effectLst/>
                <a:latin typeface="Calibri" panose="020F0502020204030204" pitchFamily="34" charset="0"/>
                <a:ea typeface="Calibri" panose="020F0502020204030204" pitchFamily="34" charset="0"/>
                <a:cs typeface="Times New Roman" panose="02020603050405020304" pitchFamily="18" charset="0"/>
              </a:rPr>
              <a:t>Αλάν</a:t>
            </a:r>
            <a:r>
              <a:rPr lang="el-GR" sz="2000" kern="100" dirty="0">
                <a:effectLst/>
                <a:latin typeface="Calibri" panose="020F0502020204030204" pitchFamily="34" charset="0"/>
                <a:ea typeface="Calibri" panose="020F0502020204030204" pitchFamily="34" charset="0"/>
                <a:cs typeface="Times New Roman" panose="02020603050405020304" pitchFamily="18" charset="0"/>
              </a:rPr>
              <a:t> (</a:t>
            </a:r>
            <a:r>
              <a:rPr lang="el-GR" sz="2000" kern="100" dirty="0" err="1">
                <a:effectLst/>
                <a:latin typeface="Calibri" panose="020F0502020204030204" pitchFamily="34" charset="0"/>
                <a:ea typeface="Calibri" panose="020F0502020204030204" pitchFamily="34" charset="0"/>
                <a:cs typeface="Times New Roman" panose="02020603050405020304" pitchFamily="18" charset="0"/>
              </a:rPr>
              <a:t>Αλμα</a:t>
            </a:r>
            <a:r>
              <a:rPr lang="el-GR" sz="2000" kern="100" dirty="0">
                <a:effectLst/>
                <a:latin typeface="Calibri" panose="020F0502020204030204" pitchFamily="34" charset="0"/>
                <a:ea typeface="Calibri" panose="020F0502020204030204" pitchFamily="34" charset="0"/>
                <a:cs typeface="Times New Roman" panose="02020603050405020304" pitchFamily="18" charset="0"/>
              </a:rPr>
              <a:t>) &lt; </a:t>
            </a:r>
            <a:r>
              <a:rPr lang="el-GR" sz="2000" kern="100" dirty="0" err="1">
                <a:effectLst/>
                <a:latin typeface="Calibri" panose="020F0502020204030204" pitchFamily="34" charset="0"/>
                <a:ea typeface="Calibri" panose="020F0502020204030204" pitchFamily="34" charset="0"/>
                <a:cs typeface="Times New Roman" panose="02020603050405020304" pitchFamily="18" charset="0"/>
              </a:rPr>
              <a:t>engin</a:t>
            </a:r>
            <a:r>
              <a:rPr lang="el-GR" sz="2000" kern="100" dirty="0">
                <a:effectLst/>
                <a:latin typeface="Calibri" panose="020F0502020204030204" pitchFamily="34" charset="0"/>
                <a:ea typeface="Calibri" panose="020F0502020204030204" pitchFamily="34" charset="0"/>
                <a:cs typeface="Times New Roman" panose="02020603050405020304" pitchFamily="18" charset="0"/>
              </a:rPr>
              <a:t> </a:t>
            </a:r>
            <a:r>
              <a:rPr lang="el-GR" sz="2000" kern="100" dirty="0" err="1">
                <a:effectLst/>
                <a:latin typeface="Calibri" panose="020F0502020204030204" pitchFamily="34" charset="0"/>
                <a:ea typeface="Calibri" panose="020F0502020204030204" pitchFamily="34" charset="0"/>
                <a:cs typeface="Times New Roman" panose="02020603050405020304" pitchFamily="18" charset="0"/>
              </a:rPr>
              <a:t>alan</a:t>
            </a:r>
            <a:r>
              <a:rPr lang="el-GR" sz="2000" kern="100" dirty="0">
                <a:effectLst/>
                <a:latin typeface="Calibri" panose="020F0502020204030204" pitchFamily="34" charset="0"/>
                <a:ea typeface="Calibri" panose="020F0502020204030204" pitchFamily="34" charset="0"/>
                <a:cs typeface="Times New Roman" panose="02020603050405020304" pitchFamily="18" charset="0"/>
              </a:rPr>
              <a:t> πλατύ αλάνι. </a:t>
            </a:r>
            <a:br>
              <a:rPr lang="el-GR" sz="2000" kern="100" dirty="0">
                <a:effectLst/>
                <a:latin typeface="Calibri" panose="020F0502020204030204" pitchFamily="34" charset="0"/>
                <a:ea typeface="Calibri" panose="020F0502020204030204" pitchFamily="34" charset="0"/>
                <a:cs typeface="Times New Roman" panose="02020603050405020304" pitchFamily="18" charset="0"/>
              </a:rPr>
            </a:br>
            <a:r>
              <a:rPr lang="el-GR" sz="2000" kern="100" dirty="0" err="1">
                <a:effectLst/>
                <a:latin typeface="Calibri" panose="020F0502020204030204" pitchFamily="34" charset="0"/>
                <a:ea typeface="Calibri" panose="020F0502020204030204" pitchFamily="34" charset="0"/>
                <a:cs typeface="Times New Roman" panose="02020603050405020304" pitchFamily="18" charset="0"/>
              </a:rPr>
              <a:t>Κιουτσιούκ</a:t>
            </a:r>
            <a:r>
              <a:rPr lang="el-GR" sz="2000" kern="100" dirty="0">
                <a:effectLst/>
                <a:latin typeface="Calibri" panose="020F0502020204030204" pitchFamily="34" charset="0"/>
                <a:ea typeface="Calibri" panose="020F0502020204030204" pitchFamily="34" charset="0"/>
                <a:cs typeface="Times New Roman" panose="02020603050405020304" pitchFamily="18" charset="0"/>
              </a:rPr>
              <a:t> </a:t>
            </a:r>
            <a:r>
              <a:rPr lang="el-GR" sz="2000" kern="100" dirty="0" err="1">
                <a:effectLst/>
                <a:latin typeface="Calibri" panose="020F0502020204030204" pitchFamily="34" charset="0"/>
                <a:ea typeface="Calibri" panose="020F0502020204030204" pitchFamily="34" charset="0"/>
                <a:cs typeface="Times New Roman" panose="02020603050405020304" pitchFamily="18" charset="0"/>
              </a:rPr>
              <a:t>Οσμανλί</a:t>
            </a:r>
            <a:r>
              <a:rPr lang="el-GR" sz="2000" kern="100" dirty="0">
                <a:effectLst/>
                <a:latin typeface="Calibri" panose="020F0502020204030204" pitchFamily="34" charset="0"/>
                <a:ea typeface="Calibri" panose="020F0502020204030204" pitchFamily="34" charset="0"/>
                <a:cs typeface="Times New Roman" panose="02020603050405020304" pitchFamily="18" charset="0"/>
              </a:rPr>
              <a:t> (</a:t>
            </a:r>
            <a:r>
              <a:rPr lang="el-GR" sz="2000" kern="100" dirty="0" err="1">
                <a:effectLst/>
                <a:latin typeface="Calibri" panose="020F0502020204030204" pitchFamily="34" charset="0"/>
                <a:ea typeface="Calibri" panose="020F0502020204030204" pitchFamily="34" charset="0"/>
                <a:cs typeface="Times New Roman" panose="02020603050405020304" pitchFamily="18" charset="0"/>
              </a:rPr>
              <a:t>Κοσμητή</a:t>
            </a:r>
            <a:r>
              <a:rPr lang="el-GR" sz="2000" kern="100" dirty="0">
                <a:effectLst/>
                <a:latin typeface="Calibri" panose="020F0502020204030204" pitchFamily="34" charset="0"/>
                <a:ea typeface="Calibri" panose="020F0502020204030204" pitchFamily="34" charset="0"/>
                <a:cs typeface="Times New Roman" panose="02020603050405020304" pitchFamily="18" charset="0"/>
              </a:rPr>
              <a:t>) &lt; </a:t>
            </a:r>
            <a:r>
              <a:rPr lang="el-GR" sz="2000" kern="100" dirty="0" err="1">
                <a:effectLst/>
                <a:latin typeface="Calibri" panose="020F0502020204030204" pitchFamily="34" charset="0"/>
                <a:ea typeface="Calibri" panose="020F0502020204030204" pitchFamily="34" charset="0"/>
                <a:cs typeface="Times New Roman" panose="02020603050405020304" pitchFamily="18" charset="0"/>
              </a:rPr>
              <a:t>kücük</a:t>
            </a:r>
            <a:r>
              <a:rPr lang="el-GR" sz="2000" kern="100" dirty="0">
                <a:effectLst/>
                <a:latin typeface="Calibri" panose="020F0502020204030204" pitchFamily="34" charset="0"/>
                <a:ea typeface="Calibri" panose="020F0502020204030204" pitchFamily="34" charset="0"/>
                <a:cs typeface="Times New Roman" panose="02020603050405020304" pitchFamily="18" charset="0"/>
              </a:rPr>
              <a:t> </a:t>
            </a:r>
            <a:r>
              <a:rPr lang="el-GR" sz="2000" kern="100" dirty="0" err="1">
                <a:effectLst/>
                <a:latin typeface="Calibri" panose="020F0502020204030204" pitchFamily="34" charset="0"/>
                <a:ea typeface="Calibri" panose="020F0502020204030204" pitchFamily="34" charset="0"/>
                <a:cs typeface="Times New Roman" panose="02020603050405020304" pitchFamily="18" charset="0"/>
              </a:rPr>
              <a:t>Osmanlı</a:t>
            </a:r>
            <a:r>
              <a:rPr lang="el-GR" sz="2000" kern="100" dirty="0">
                <a:effectLst/>
                <a:latin typeface="Calibri" panose="020F0502020204030204" pitchFamily="34" charset="0"/>
                <a:ea typeface="Calibri" panose="020F0502020204030204" pitchFamily="34" charset="0"/>
                <a:cs typeface="Times New Roman" panose="02020603050405020304" pitchFamily="18" charset="0"/>
              </a:rPr>
              <a:t> μικρό Οθωμανικό. </a:t>
            </a:r>
            <a:br>
              <a:rPr lang="el-GR" sz="2000" kern="100" dirty="0">
                <a:effectLst/>
                <a:latin typeface="Calibri" panose="020F0502020204030204" pitchFamily="34" charset="0"/>
                <a:ea typeface="Calibri" panose="020F0502020204030204" pitchFamily="34" charset="0"/>
                <a:cs typeface="Times New Roman" panose="02020603050405020304" pitchFamily="18" charset="0"/>
              </a:rPr>
            </a:br>
            <a:r>
              <a:rPr lang="el-GR" sz="2000" kern="100" dirty="0" err="1">
                <a:effectLst/>
                <a:latin typeface="Calibri" panose="020F0502020204030204" pitchFamily="34" charset="0"/>
                <a:ea typeface="Calibri" panose="020F0502020204030204" pitchFamily="34" charset="0"/>
                <a:cs typeface="Times New Roman" panose="02020603050405020304" pitchFamily="18" charset="0"/>
              </a:rPr>
              <a:t>Τσιμενλί</a:t>
            </a:r>
            <a:r>
              <a:rPr lang="el-GR" sz="2000" kern="100" dirty="0">
                <a:effectLst/>
                <a:latin typeface="Calibri" panose="020F0502020204030204" pitchFamily="34" charset="0"/>
                <a:ea typeface="Calibri" panose="020F0502020204030204" pitchFamily="34" charset="0"/>
                <a:cs typeface="Times New Roman" panose="02020603050405020304" pitchFamily="18" charset="0"/>
              </a:rPr>
              <a:t> (Πρασινάδα) &lt; </a:t>
            </a:r>
            <a:r>
              <a:rPr lang="el-GR" sz="2000" kern="100" dirty="0" err="1">
                <a:effectLst/>
                <a:latin typeface="Calibri" panose="020F0502020204030204" pitchFamily="34" charset="0"/>
                <a:ea typeface="Calibri" panose="020F0502020204030204" pitchFamily="34" charset="0"/>
                <a:cs typeface="Times New Roman" panose="02020603050405020304" pitchFamily="18" charset="0"/>
              </a:rPr>
              <a:t>çimenli</a:t>
            </a:r>
            <a:r>
              <a:rPr lang="el-GR" sz="2000" kern="100" dirty="0">
                <a:effectLst/>
                <a:latin typeface="Calibri" panose="020F0502020204030204" pitchFamily="34" charset="0"/>
                <a:ea typeface="Calibri" panose="020F0502020204030204" pitchFamily="34" charset="0"/>
                <a:cs typeface="Times New Roman" panose="02020603050405020304" pitchFamily="18" charset="0"/>
              </a:rPr>
              <a:t> </a:t>
            </a:r>
            <a:r>
              <a:rPr lang="el-GR" sz="2000" kern="100" dirty="0" err="1">
                <a:effectLst/>
                <a:latin typeface="Calibri" panose="020F0502020204030204" pitchFamily="34" charset="0"/>
                <a:ea typeface="Calibri" panose="020F0502020204030204" pitchFamily="34" charset="0"/>
                <a:cs typeface="Times New Roman" panose="02020603050405020304" pitchFamily="18" charset="0"/>
              </a:rPr>
              <a:t>λιβαδερός</a:t>
            </a:r>
            <a:r>
              <a:rPr lang="el-GR" sz="2000" kern="100" dirty="0">
                <a:effectLst/>
                <a:latin typeface="Calibri" panose="020F0502020204030204" pitchFamily="34" charset="0"/>
                <a:ea typeface="Calibri" panose="020F0502020204030204" pitchFamily="34" charset="0"/>
                <a:cs typeface="Times New Roman" panose="02020603050405020304" pitchFamily="18" charset="0"/>
              </a:rPr>
              <a:t>, λιβαδότοπος &lt; </a:t>
            </a:r>
            <a:r>
              <a:rPr lang="el-GR" sz="2000" kern="100" dirty="0" err="1">
                <a:effectLst/>
                <a:latin typeface="Calibri" panose="020F0502020204030204" pitchFamily="34" charset="0"/>
                <a:ea typeface="Calibri" panose="020F0502020204030204" pitchFamily="34" charset="0"/>
                <a:cs typeface="Times New Roman" panose="02020603050405020304" pitchFamily="18" charset="0"/>
              </a:rPr>
              <a:t>çimen</a:t>
            </a:r>
            <a:r>
              <a:rPr lang="el-GR" sz="2000" kern="100" dirty="0">
                <a:effectLst/>
                <a:latin typeface="Calibri" panose="020F0502020204030204" pitchFamily="34" charset="0"/>
                <a:ea typeface="Calibri" panose="020F0502020204030204" pitchFamily="34" charset="0"/>
                <a:cs typeface="Times New Roman" panose="02020603050405020304" pitchFamily="18" charset="0"/>
              </a:rPr>
              <a:t> λιβάδι. </a:t>
            </a:r>
            <a:br>
              <a:rPr lang="el-GR" sz="2000" kern="100" dirty="0">
                <a:effectLst/>
                <a:latin typeface="Calibri" panose="020F0502020204030204" pitchFamily="34" charset="0"/>
                <a:ea typeface="Calibri" panose="020F0502020204030204" pitchFamily="34" charset="0"/>
                <a:cs typeface="Times New Roman" panose="02020603050405020304" pitchFamily="18" charset="0"/>
              </a:rPr>
            </a:br>
            <a:r>
              <a:rPr lang="el-GR" sz="2000" kern="100" dirty="0" err="1">
                <a:effectLst/>
                <a:latin typeface="Calibri" panose="020F0502020204030204" pitchFamily="34" charset="0"/>
                <a:ea typeface="Calibri" panose="020F0502020204030204" pitchFamily="34" charset="0"/>
                <a:cs typeface="Times New Roman" panose="02020603050405020304" pitchFamily="18" charset="0"/>
              </a:rPr>
              <a:t>Οξιλάρ</a:t>
            </a:r>
            <a:r>
              <a:rPr lang="el-GR" sz="2000" kern="100" dirty="0">
                <a:effectLst/>
                <a:latin typeface="Calibri" panose="020F0502020204030204" pitchFamily="34" charset="0"/>
                <a:ea typeface="Calibri" panose="020F0502020204030204" pitchFamily="34" charset="0"/>
                <a:cs typeface="Times New Roman" panose="02020603050405020304" pitchFamily="18" charset="0"/>
              </a:rPr>
              <a:t> (Τοξότες) &lt; </a:t>
            </a:r>
            <a:r>
              <a:rPr lang="el-GR" sz="2000" kern="100" dirty="0" err="1">
                <a:effectLst/>
                <a:latin typeface="Calibri" panose="020F0502020204030204" pitchFamily="34" charset="0"/>
                <a:ea typeface="Calibri" panose="020F0502020204030204" pitchFamily="34" charset="0"/>
                <a:cs typeface="Times New Roman" panose="02020603050405020304" pitchFamily="18" charset="0"/>
              </a:rPr>
              <a:t>okçular</a:t>
            </a:r>
            <a:r>
              <a:rPr lang="el-GR" sz="2000" kern="100" dirty="0">
                <a:effectLst/>
                <a:latin typeface="Calibri" panose="020F0502020204030204" pitchFamily="34" charset="0"/>
                <a:ea typeface="Calibri" panose="020F0502020204030204" pitchFamily="34" charset="0"/>
                <a:cs typeface="Times New Roman" panose="02020603050405020304" pitchFamily="18" charset="0"/>
              </a:rPr>
              <a:t> κατασκευαστές τόξων και βελών. </a:t>
            </a:r>
            <a:br>
              <a:rPr lang="el-GR" sz="2000" kern="100" dirty="0">
                <a:effectLst/>
                <a:latin typeface="Calibri" panose="020F0502020204030204" pitchFamily="34" charset="0"/>
                <a:ea typeface="Calibri" panose="020F0502020204030204" pitchFamily="34" charset="0"/>
                <a:cs typeface="Times New Roman" panose="02020603050405020304" pitchFamily="18" charset="0"/>
              </a:rPr>
            </a:br>
            <a:r>
              <a:rPr lang="el-GR" sz="2000" kern="100" dirty="0" err="1">
                <a:effectLst/>
                <a:latin typeface="Calibri" panose="020F0502020204030204" pitchFamily="34" charset="0"/>
                <a:ea typeface="Calibri" panose="020F0502020204030204" pitchFamily="34" charset="0"/>
                <a:cs typeface="Times New Roman" panose="02020603050405020304" pitchFamily="18" charset="0"/>
              </a:rPr>
              <a:t>Σακάρ</a:t>
            </a:r>
            <a:r>
              <a:rPr lang="el-GR" sz="2000" kern="100" dirty="0">
                <a:effectLst/>
                <a:latin typeface="Calibri" panose="020F0502020204030204" pitchFamily="34" charset="0"/>
                <a:ea typeface="Calibri" panose="020F0502020204030204" pitchFamily="34" charset="0"/>
                <a:cs typeface="Times New Roman" panose="02020603050405020304" pitchFamily="18" charset="0"/>
              </a:rPr>
              <a:t> </a:t>
            </a:r>
            <a:r>
              <a:rPr lang="el-GR" sz="2000" kern="100" dirty="0" err="1">
                <a:effectLst/>
                <a:latin typeface="Calibri" panose="020F0502020204030204" pitchFamily="34" charset="0"/>
                <a:ea typeface="Calibri" panose="020F0502020204030204" pitchFamily="34" charset="0"/>
                <a:cs typeface="Times New Roman" panose="02020603050405020304" pitchFamily="18" charset="0"/>
              </a:rPr>
              <a:t>Καγιά</a:t>
            </a:r>
            <a:r>
              <a:rPr lang="el-GR" sz="2000" kern="100" dirty="0">
                <a:effectLst/>
                <a:latin typeface="Calibri" panose="020F0502020204030204" pitchFamily="34" charset="0"/>
                <a:ea typeface="Calibri" panose="020F0502020204030204" pitchFamily="34" charset="0"/>
                <a:cs typeface="Times New Roman" panose="02020603050405020304" pitchFamily="18" charset="0"/>
              </a:rPr>
              <a:t> (</a:t>
            </a:r>
            <a:r>
              <a:rPr lang="el-GR" sz="2000" kern="100" dirty="0" err="1">
                <a:effectLst/>
                <a:latin typeface="Calibri" panose="020F0502020204030204" pitchFamily="34" charset="0"/>
                <a:ea typeface="Calibri" panose="020F0502020204030204" pitchFamily="34" charset="0"/>
                <a:cs typeface="Times New Roman" panose="02020603050405020304" pitchFamily="18" charset="0"/>
              </a:rPr>
              <a:t>Λευκόπετρα</a:t>
            </a:r>
            <a:r>
              <a:rPr lang="el-GR" sz="2000" kern="100" dirty="0">
                <a:effectLst/>
                <a:latin typeface="Calibri" panose="020F0502020204030204" pitchFamily="34" charset="0"/>
                <a:ea typeface="Calibri" panose="020F0502020204030204" pitchFamily="34" charset="0"/>
                <a:cs typeface="Times New Roman" panose="02020603050405020304" pitchFamily="18" charset="0"/>
              </a:rPr>
              <a:t>) &lt; </a:t>
            </a:r>
            <a:r>
              <a:rPr lang="el-GR" sz="2000" kern="100" dirty="0" err="1">
                <a:effectLst/>
                <a:latin typeface="Calibri" panose="020F0502020204030204" pitchFamily="34" charset="0"/>
                <a:ea typeface="Calibri" panose="020F0502020204030204" pitchFamily="34" charset="0"/>
                <a:cs typeface="Times New Roman" panose="02020603050405020304" pitchFamily="18" charset="0"/>
              </a:rPr>
              <a:t>sakar</a:t>
            </a:r>
            <a:r>
              <a:rPr lang="el-GR" sz="2000" kern="100" dirty="0">
                <a:effectLst/>
                <a:latin typeface="Calibri" panose="020F0502020204030204" pitchFamily="34" charset="0"/>
                <a:ea typeface="Calibri" panose="020F0502020204030204" pitchFamily="34" charset="0"/>
                <a:cs typeface="Times New Roman" panose="02020603050405020304" pitchFamily="18" charset="0"/>
              </a:rPr>
              <a:t> </a:t>
            </a:r>
            <a:r>
              <a:rPr lang="el-GR" sz="2000" kern="100" dirty="0" err="1">
                <a:effectLst/>
                <a:latin typeface="Calibri" panose="020F0502020204030204" pitchFamily="34" charset="0"/>
                <a:ea typeface="Calibri" panose="020F0502020204030204" pitchFamily="34" charset="0"/>
                <a:cs typeface="Times New Roman" panose="02020603050405020304" pitchFamily="18" charset="0"/>
              </a:rPr>
              <a:t>kaya</a:t>
            </a:r>
            <a:r>
              <a:rPr lang="el-GR" sz="2000" kern="100" dirty="0">
                <a:effectLst/>
                <a:latin typeface="Calibri" panose="020F0502020204030204" pitchFamily="34" charset="0"/>
                <a:ea typeface="Calibri" panose="020F0502020204030204" pitchFamily="34" charset="0"/>
                <a:cs typeface="Times New Roman" panose="02020603050405020304" pitchFamily="18" charset="0"/>
              </a:rPr>
              <a:t> </a:t>
            </a:r>
            <a:r>
              <a:rPr lang="el-GR" sz="2000" kern="100" dirty="0" err="1">
                <a:effectLst/>
                <a:latin typeface="Calibri" panose="020F0502020204030204" pitchFamily="34" charset="0"/>
                <a:ea typeface="Calibri" panose="020F0502020204030204" pitchFamily="34" charset="0"/>
                <a:cs typeface="Times New Roman" panose="02020603050405020304" pitchFamily="18" charset="0"/>
              </a:rPr>
              <a:t>κηλιδωτός</a:t>
            </a:r>
            <a:r>
              <a:rPr lang="el-GR" sz="2000" kern="100" dirty="0">
                <a:effectLst/>
                <a:latin typeface="Calibri" panose="020F0502020204030204" pitchFamily="34" charset="0"/>
                <a:ea typeface="Calibri" panose="020F0502020204030204" pitchFamily="34" charset="0"/>
                <a:cs typeface="Times New Roman" panose="02020603050405020304" pitchFamily="18" charset="0"/>
              </a:rPr>
              <a:t> βράχος. </a:t>
            </a:r>
            <a:br>
              <a:rPr lang="el-GR" sz="2000" kern="100" dirty="0">
                <a:effectLst/>
                <a:latin typeface="Calibri" panose="020F0502020204030204" pitchFamily="34" charset="0"/>
                <a:ea typeface="Calibri" panose="020F0502020204030204" pitchFamily="34" charset="0"/>
                <a:cs typeface="Times New Roman" panose="02020603050405020304" pitchFamily="18" charset="0"/>
              </a:rPr>
            </a:br>
            <a:r>
              <a:rPr lang="el-GR" sz="2000" kern="100" dirty="0" err="1">
                <a:effectLst/>
                <a:latin typeface="Calibri" panose="020F0502020204030204" pitchFamily="34" charset="0"/>
                <a:ea typeface="Calibri" panose="020F0502020204030204" pitchFamily="34" charset="0"/>
                <a:cs typeface="Times New Roman" panose="02020603050405020304" pitchFamily="18" charset="0"/>
              </a:rPr>
              <a:t>Κούρταλάν</a:t>
            </a:r>
            <a:r>
              <a:rPr lang="el-GR" sz="2000" kern="100" dirty="0">
                <a:effectLst/>
                <a:latin typeface="Calibri" panose="020F0502020204030204" pitchFamily="34" charset="0"/>
                <a:ea typeface="Calibri" panose="020F0502020204030204" pitchFamily="34" charset="0"/>
                <a:cs typeface="Times New Roman" panose="02020603050405020304" pitchFamily="18" charset="0"/>
              </a:rPr>
              <a:t> (</a:t>
            </a:r>
            <a:r>
              <a:rPr lang="el-GR" sz="2000" kern="100" dirty="0" err="1">
                <a:effectLst/>
                <a:latin typeface="Calibri" panose="020F0502020204030204" pitchFamily="34" charset="0"/>
                <a:ea typeface="Calibri" panose="020F0502020204030204" pitchFamily="34" charset="0"/>
                <a:cs typeface="Times New Roman" panose="02020603050405020304" pitchFamily="18" charset="0"/>
              </a:rPr>
              <a:t>Λυκοδρόμιο</a:t>
            </a:r>
            <a:r>
              <a:rPr lang="el-GR" sz="2000" kern="100" dirty="0">
                <a:effectLst/>
                <a:latin typeface="Calibri" panose="020F0502020204030204" pitchFamily="34" charset="0"/>
                <a:ea typeface="Calibri" panose="020F0502020204030204" pitchFamily="34" charset="0"/>
                <a:cs typeface="Times New Roman" panose="02020603050405020304" pitchFamily="18" charset="0"/>
              </a:rPr>
              <a:t>) &lt; </a:t>
            </a:r>
            <a:r>
              <a:rPr lang="el-GR" sz="2000" kern="100" dirty="0" err="1">
                <a:effectLst/>
                <a:latin typeface="Calibri" panose="020F0502020204030204" pitchFamily="34" charset="0"/>
                <a:ea typeface="Calibri" panose="020F0502020204030204" pitchFamily="34" charset="0"/>
                <a:cs typeface="Times New Roman" panose="02020603050405020304" pitchFamily="18" charset="0"/>
              </a:rPr>
              <a:t>kurt</a:t>
            </a:r>
            <a:r>
              <a:rPr lang="el-GR" sz="2000" kern="100" dirty="0">
                <a:effectLst/>
                <a:latin typeface="Calibri" panose="020F0502020204030204" pitchFamily="34" charset="0"/>
                <a:ea typeface="Calibri" panose="020F0502020204030204" pitchFamily="34" charset="0"/>
                <a:cs typeface="Times New Roman" panose="02020603050405020304" pitchFamily="18" charset="0"/>
              </a:rPr>
              <a:t> </a:t>
            </a:r>
            <a:r>
              <a:rPr lang="el-GR" sz="2000" kern="100" dirty="0" err="1">
                <a:effectLst/>
                <a:latin typeface="Calibri" panose="020F0502020204030204" pitchFamily="34" charset="0"/>
                <a:ea typeface="Calibri" panose="020F0502020204030204" pitchFamily="34" charset="0"/>
                <a:cs typeface="Times New Roman" panose="02020603050405020304" pitchFamily="18" charset="0"/>
              </a:rPr>
              <a:t>alan</a:t>
            </a:r>
            <a:r>
              <a:rPr lang="el-GR" sz="2000" kern="100" dirty="0">
                <a:effectLst/>
                <a:latin typeface="Calibri" panose="020F0502020204030204" pitchFamily="34" charset="0"/>
                <a:ea typeface="Calibri" panose="020F0502020204030204" pitchFamily="34" charset="0"/>
                <a:cs typeface="Times New Roman" panose="02020603050405020304" pitchFamily="18" charset="0"/>
              </a:rPr>
              <a:t> αλάνι των λύκων. </a:t>
            </a:r>
            <a:br>
              <a:rPr lang="el-GR" sz="2000" kern="100" dirty="0">
                <a:effectLst/>
                <a:latin typeface="Calibri" panose="020F0502020204030204" pitchFamily="34" charset="0"/>
                <a:ea typeface="Calibri" panose="020F0502020204030204" pitchFamily="34" charset="0"/>
                <a:cs typeface="Times New Roman" panose="02020603050405020304" pitchFamily="18" charset="0"/>
              </a:rPr>
            </a:br>
            <a:r>
              <a:rPr lang="el-GR" sz="2000" kern="100" dirty="0" err="1">
                <a:effectLst/>
                <a:latin typeface="Calibri" panose="020F0502020204030204" pitchFamily="34" charset="0"/>
                <a:ea typeface="Calibri" panose="020F0502020204030204" pitchFamily="34" charset="0"/>
                <a:cs typeface="Times New Roman" panose="02020603050405020304" pitchFamily="18" charset="0"/>
              </a:rPr>
              <a:t>Ατματζαλί</a:t>
            </a:r>
            <a:r>
              <a:rPr lang="el-GR" sz="2000" kern="100" dirty="0">
                <a:effectLst/>
                <a:latin typeface="Calibri" panose="020F0502020204030204" pitchFamily="34" charset="0"/>
                <a:ea typeface="Calibri" panose="020F0502020204030204" pitchFamily="34" charset="0"/>
                <a:cs typeface="Times New Roman" panose="02020603050405020304" pitchFamily="18" charset="0"/>
              </a:rPr>
              <a:t> (Γέρακας) &lt; </a:t>
            </a:r>
            <a:r>
              <a:rPr lang="el-GR" sz="2000" kern="100" dirty="0" err="1">
                <a:effectLst/>
                <a:latin typeface="Calibri" panose="020F0502020204030204" pitchFamily="34" charset="0"/>
                <a:ea typeface="Calibri" panose="020F0502020204030204" pitchFamily="34" charset="0"/>
                <a:cs typeface="Times New Roman" panose="02020603050405020304" pitchFamily="18" charset="0"/>
              </a:rPr>
              <a:t>atma-calı</a:t>
            </a:r>
            <a:r>
              <a:rPr lang="el-GR" sz="2000" kern="100" dirty="0">
                <a:effectLst/>
                <a:latin typeface="Calibri" panose="020F0502020204030204" pitchFamily="34" charset="0"/>
                <a:ea typeface="Calibri" panose="020F0502020204030204" pitchFamily="34" charset="0"/>
                <a:cs typeface="Times New Roman" panose="02020603050405020304" pitchFamily="18" charset="0"/>
              </a:rPr>
              <a:t> </a:t>
            </a:r>
            <a:r>
              <a:rPr lang="el-GR" sz="2000" kern="100" dirty="0" err="1">
                <a:effectLst/>
                <a:latin typeface="Calibri" panose="020F0502020204030204" pitchFamily="34" charset="0"/>
                <a:ea typeface="Calibri" panose="020F0502020204030204" pitchFamily="34" charset="0"/>
                <a:cs typeface="Times New Roman" panose="02020603050405020304" pitchFamily="18" charset="0"/>
              </a:rPr>
              <a:t>γερακότοπος</a:t>
            </a:r>
            <a:r>
              <a:rPr lang="el-GR" sz="2000" kern="100" dirty="0">
                <a:effectLst/>
                <a:latin typeface="Calibri" panose="020F0502020204030204" pitchFamily="34" charset="0"/>
                <a:ea typeface="Calibri" panose="020F0502020204030204" pitchFamily="34" charset="0"/>
                <a:cs typeface="Times New Roman" panose="02020603050405020304" pitchFamily="18" charset="0"/>
              </a:rPr>
              <a:t> &lt; </a:t>
            </a:r>
            <a:r>
              <a:rPr lang="el-GR" sz="2000" kern="100" dirty="0" err="1">
                <a:effectLst/>
                <a:latin typeface="Calibri" panose="020F0502020204030204" pitchFamily="34" charset="0"/>
                <a:ea typeface="Calibri" panose="020F0502020204030204" pitchFamily="34" charset="0"/>
                <a:cs typeface="Times New Roman" panose="02020603050405020304" pitchFamily="18" charset="0"/>
              </a:rPr>
              <a:t>atmaca</a:t>
            </a:r>
            <a:r>
              <a:rPr lang="el-GR" sz="2000" kern="100" dirty="0">
                <a:effectLst/>
                <a:latin typeface="Calibri" panose="020F0502020204030204" pitchFamily="34" charset="0"/>
                <a:ea typeface="Calibri" panose="020F0502020204030204" pitchFamily="34" charset="0"/>
                <a:cs typeface="Times New Roman" panose="02020603050405020304" pitchFamily="18" charset="0"/>
              </a:rPr>
              <a:t> γεράκι. </a:t>
            </a:r>
            <a:br>
              <a:rPr lang="el-GR" sz="2000" kern="100" dirty="0">
                <a:effectLst/>
                <a:latin typeface="Calibri" panose="020F0502020204030204" pitchFamily="34" charset="0"/>
                <a:ea typeface="Calibri" panose="020F0502020204030204" pitchFamily="34" charset="0"/>
                <a:cs typeface="Times New Roman" panose="02020603050405020304" pitchFamily="18" charset="0"/>
              </a:rPr>
            </a:br>
            <a:r>
              <a:rPr lang="el-GR" sz="2000" kern="100" dirty="0" err="1">
                <a:effectLst/>
                <a:latin typeface="Calibri" panose="020F0502020204030204" pitchFamily="34" charset="0"/>
                <a:ea typeface="Calibri" panose="020F0502020204030204" pitchFamily="34" charset="0"/>
                <a:cs typeface="Times New Roman" panose="02020603050405020304" pitchFamily="18" charset="0"/>
              </a:rPr>
              <a:t>Κερεβίζ</a:t>
            </a:r>
            <a:r>
              <a:rPr lang="el-GR" sz="2000" kern="100" dirty="0">
                <a:effectLst/>
                <a:latin typeface="Calibri" panose="020F0502020204030204" pitchFamily="34" charset="0"/>
                <a:ea typeface="Calibri" panose="020F0502020204030204" pitchFamily="34" charset="0"/>
                <a:cs typeface="Times New Roman" panose="02020603050405020304" pitchFamily="18" charset="0"/>
              </a:rPr>
              <a:t> (Σέλινο) &lt; </a:t>
            </a:r>
            <a:r>
              <a:rPr lang="el-GR" sz="2000" kern="100" dirty="0" err="1">
                <a:effectLst/>
                <a:latin typeface="Calibri" panose="020F0502020204030204" pitchFamily="34" charset="0"/>
                <a:ea typeface="Calibri" panose="020F0502020204030204" pitchFamily="34" charset="0"/>
                <a:cs typeface="Times New Roman" panose="02020603050405020304" pitchFamily="18" charset="0"/>
              </a:rPr>
              <a:t>kereviz</a:t>
            </a:r>
            <a:r>
              <a:rPr lang="el-GR" sz="2000" kern="100" dirty="0">
                <a:effectLst/>
                <a:latin typeface="Calibri" panose="020F0502020204030204" pitchFamily="34" charset="0"/>
                <a:ea typeface="Calibri" panose="020F0502020204030204" pitchFamily="34" charset="0"/>
                <a:cs typeface="Times New Roman" panose="02020603050405020304" pitchFamily="18" charset="0"/>
              </a:rPr>
              <a:t> σέλινο. </a:t>
            </a:r>
            <a:br>
              <a:rPr lang="el-GR" sz="2000" kern="100" dirty="0">
                <a:effectLst/>
                <a:latin typeface="Calibri" panose="020F0502020204030204" pitchFamily="34" charset="0"/>
                <a:ea typeface="Calibri" panose="020F0502020204030204" pitchFamily="34" charset="0"/>
                <a:cs typeface="Times New Roman" panose="02020603050405020304" pitchFamily="18" charset="0"/>
              </a:rPr>
            </a:br>
            <a:r>
              <a:rPr lang="el-GR" sz="2000" kern="100" dirty="0" err="1">
                <a:effectLst/>
                <a:latin typeface="Calibri" panose="020F0502020204030204" pitchFamily="34" charset="0"/>
                <a:ea typeface="Calibri" panose="020F0502020204030204" pitchFamily="34" charset="0"/>
                <a:cs typeface="Times New Roman" panose="02020603050405020304" pitchFamily="18" charset="0"/>
              </a:rPr>
              <a:t>Χοροζλού</a:t>
            </a:r>
            <a:r>
              <a:rPr lang="el-GR" sz="2000" kern="100" dirty="0">
                <a:effectLst/>
                <a:latin typeface="Calibri" panose="020F0502020204030204" pitchFamily="34" charset="0"/>
                <a:ea typeface="Calibri" panose="020F0502020204030204" pitchFamily="34" charset="0"/>
                <a:cs typeface="Times New Roman" panose="02020603050405020304" pitchFamily="18" charset="0"/>
              </a:rPr>
              <a:t> (Πετεινός) &lt; </a:t>
            </a:r>
            <a:r>
              <a:rPr lang="el-GR" sz="2000" kern="100" dirty="0" err="1">
                <a:effectLst/>
                <a:latin typeface="Calibri" panose="020F0502020204030204" pitchFamily="34" charset="0"/>
                <a:ea typeface="Calibri" panose="020F0502020204030204" pitchFamily="34" charset="0"/>
                <a:cs typeface="Times New Roman" panose="02020603050405020304" pitchFamily="18" charset="0"/>
              </a:rPr>
              <a:t>horozlu</a:t>
            </a:r>
            <a:r>
              <a:rPr lang="el-GR" sz="2000" kern="100" dirty="0">
                <a:effectLst/>
                <a:latin typeface="Calibri" panose="020F0502020204030204" pitchFamily="34" charset="0"/>
                <a:ea typeface="Calibri" panose="020F0502020204030204" pitchFamily="34" charset="0"/>
                <a:cs typeface="Times New Roman" panose="02020603050405020304" pitchFamily="18" charset="0"/>
              </a:rPr>
              <a:t> </a:t>
            </a:r>
            <a:r>
              <a:rPr lang="el-GR" sz="2000" kern="100" dirty="0" err="1">
                <a:effectLst/>
                <a:latin typeface="Calibri" panose="020F0502020204030204" pitchFamily="34" charset="0"/>
                <a:ea typeface="Calibri" panose="020F0502020204030204" pitchFamily="34" charset="0"/>
                <a:cs typeface="Times New Roman" panose="02020603050405020304" pitchFamily="18" charset="0"/>
              </a:rPr>
              <a:t>πετεινότοπος</a:t>
            </a:r>
            <a:r>
              <a:rPr lang="el-GR" sz="2000" kern="100" dirty="0">
                <a:effectLst/>
                <a:latin typeface="Calibri" panose="020F0502020204030204" pitchFamily="34" charset="0"/>
                <a:ea typeface="Calibri" panose="020F0502020204030204" pitchFamily="34" charset="0"/>
                <a:cs typeface="Times New Roman" panose="02020603050405020304" pitchFamily="18" charset="0"/>
              </a:rPr>
              <a:t>, </a:t>
            </a:r>
            <a:r>
              <a:rPr lang="el-GR" sz="2000" kern="100" dirty="0" err="1">
                <a:effectLst/>
                <a:latin typeface="Calibri" panose="020F0502020204030204" pitchFamily="34" charset="0"/>
                <a:ea typeface="Calibri" panose="020F0502020204030204" pitchFamily="34" charset="0"/>
                <a:cs typeface="Times New Roman" panose="02020603050405020304" pitchFamily="18" charset="0"/>
              </a:rPr>
              <a:t>πετεινοχώρι</a:t>
            </a:r>
            <a:r>
              <a:rPr lang="el-GR" sz="2000" kern="100" dirty="0">
                <a:effectLst/>
                <a:latin typeface="Calibri" panose="020F0502020204030204" pitchFamily="34" charset="0"/>
                <a:ea typeface="Calibri" panose="020F0502020204030204" pitchFamily="34" charset="0"/>
                <a:cs typeface="Times New Roman" panose="02020603050405020304" pitchFamily="18" charset="0"/>
              </a:rPr>
              <a:t> &lt; </a:t>
            </a:r>
            <a:r>
              <a:rPr lang="el-GR" sz="2000" kern="100" dirty="0" err="1">
                <a:effectLst/>
                <a:latin typeface="Calibri" panose="020F0502020204030204" pitchFamily="34" charset="0"/>
                <a:ea typeface="Calibri" panose="020F0502020204030204" pitchFamily="34" charset="0"/>
                <a:cs typeface="Times New Roman" panose="02020603050405020304" pitchFamily="18" charset="0"/>
              </a:rPr>
              <a:t>horoz</a:t>
            </a:r>
            <a:r>
              <a:rPr lang="el-GR" sz="2000" kern="100" dirty="0">
                <a:effectLst/>
                <a:latin typeface="Calibri" panose="020F0502020204030204" pitchFamily="34" charset="0"/>
                <a:ea typeface="Calibri" panose="020F0502020204030204" pitchFamily="34" charset="0"/>
                <a:cs typeface="Times New Roman" panose="02020603050405020304" pitchFamily="18" charset="0"/>
              </a:rPr>
              <a:t> &lt; ελλ. κόκορας. </a:t>
            </a:r>
            <a:br>
              <a:rPr lang="el-GR" sz="2000" kern="100" dirty="0">
                <a:effectLst/>
                <a:latin typeface="Calibri" panose="020F0502020204030204" pitchFamily="34" charset="0"/>
                <a:ea typeface="Calibri" panose="020F0502020204030204" pitchFamily="34" charset="0"/>
                <a:cs typeface="Times New Roman" panose="02020603050405020304" pitchFamily="18" charset="0"/>
              </a:rPr>
            </a:br>
            <a:r>
              <a:rPr lang="el-GR" sz="2000" kern="100" dirty="0" err="1">
                <a:effectLst/>
                <a:latin typeface="Calibri" panose="020F0502020204030204" pitchFamily="34" charset="0"/>
                <a:ea typeface="Calibri" panose="020F0502020204030204" pitchFamily="34" charset="0"/>
                <a:cs typeface="Times New Roman" panose="02020603050405020304" pitchFamily="18" charset="0"/>
              </a:rPr>
              <a:t>Μπαϊραμλί</a:t>
            </a:r>
            <a:r>
              <a:rPr lang="el-GR" sz="2000" kern="100" dirty="0">
                <a:effectLst/>
                <a:latin typeface="Calibri" panose="020F0502020204030204" pitchFamily="34" charset="0"/>
                <a:ea typeface="Calibri" panose="020F0502020204030204" pitchFamily="34" charset="0"/>
                <a:cs typeface="Times New Roman" panose="02020603050405020304" pitchFamily="18" charset="0"/>
              </a:rPr>
              <a:t> (Πασχαλιά) &lt; </a:t>
            </a:r>
            <a:r>
              <a:rPr lang="el-GR" sz="2000" kern="100" dirty="0" err="1">
                <a:effectLst/>
                <a:latin typeface="Calibri" panose="020F0502020204030204" pitchFamily="34" charset="0"/>
                <a:ea typeface="Calibri" panose="020F0502020204030204" pitchFamily="34" charset="0"/>
                <a:cs typeface="Times New Roman" panose="02020603050405020304" pitchFamily="18" charset="0"/>
              </a:rPr>
              <a:t>bayramlı</a:t>
            </a:r>
            <a:r>
              <a:rPr lang="el-GR" sz="2000" kern="100" dirty="0">
                <a:effectLst/>
                <a:latin typeface="Calibri" panose="020F0502020204030204" pitchFamily="34" charset="0"/>
                <a:ea typeface="Calibri" panose="020F0502020204030204" pitchFamily="34" charset="0"/>
                <a:cs typeface="Times New Roman" panose="02020603050405020304" pitchFamily="18" charset="0"/>
              </a:rPr>
              <a:t> τόπος συνάθροισης με την ευκαιρία του Πάσχα &lt; </a:t>
            </a:r>
            <a:r>
              <a:rPr lang="el-GR" sz="2000" kern="100" dirty="0" err="1">
                <a:effectLst/>
                <a:latin typeface="Calibri" panose="020F0502020204030204" pitchFamily="34" charset="0"/>
                <a:ea typeface="Calibri" panose="020F0502020204030204" pitchFamily="34" charset="0"/>
                <a:cs typeface="Times New Roman" panose="02020603050405020304" pitchFamily="18" charset="0"/>
              </a:rPr>
              <a:t>bayram</a:t>
            </a:r>
            <a:r>
              <a:rPr lang="el-GR" sz="2000" kern="100" dirty="0">
                <a:effectLst/>
                <a:latin typeface="Calibri" panose="020F0502020204030204" pitchFamily="34" charset="0"/>
                <a:ea typeface="Calibri" panose="020F0502020204030204" pitchFamily="34" charset="0"/>
                <a:cs typeface="Times New Roman" panose="02020603050405020304" pitchFamily="18" charset="0"/>
              </a:rPr>
              <a:t> Πάσχα. Καρά </a:t>
            </a:r>
            <a:r>
              <a:rPr lang="el-GR" sz="2000" kern="100" dirty="0" err="1">
                <a:effectLst/>
                <a:latin typeface="Calibri" panose="020F0502020204030204" pitchFamily="34" charset="0"/>
                <a:ea typeface="Calibri" panose="020F0502020204030204" pitchFamily="34" charset="0"/>
                <a:cs typeface="Times New Roman" panose="02020603050405020304" pitchFamily="18" charset="0"/>
              </a:rPr>
              <a:t>Τσανλάρ</a:t>
            </a:r>
            <a:r>
              <a:rPr lang="el-GR" sz="2000" kern="100" dirty="0">
                <a:effectLst/>
                <a:latin typeface="Calibri" panose="020F0502020204030204" pitchFamily="34" charset="0"/>
                <a:ea typeface="Calibri" panose="020F0502020204030204" pitchFamily="34" charset="0"/>
                <a:cs typeface="Times New Roman" panose="02020603050405020304" pitchFamily="18" charset="0"/>
              </a:rPr>
              <a:t> (Σήμαντρα) &lt; </a:t>
            </a:r>
            <a:r>
              <a:rPr lang="el-GR" sz="2000" kern="100" dirty="0" err="1">
                <a:effectLst/>
                <a:latin typeface="Calibri" panose="020F0502020204030204" pitchFamily="34" charset="0"/>
                <a:ea typeface="Calibri" panose="020F0502020204030204" pitchFamily="34" charset="0"/>
                <a:cs typeface="Times New Roman" panose="02020603050405020304" pitchFamily="18" charset="0"/>
              </a:rPr>
              <a:t>karaçan-lar</a:t>
            </a:r>
            <a:r>
              <a:rPr lang="el-GR" sz="2000" kern="100" dirty="0">
                <a:effectLst/>
                <a:latin typeface="Calibri" panose="020F0502020204030204" pitchFamily="34" charset="0"/>
                <a:ea typeface="Calibri" panose="020F0502020204030204" pitchFamily="34" charset="0"/>
                <a:cs typeface="Times New Roman" panose="02020603050405020304" pitchFamily="18" charset="0"/>
              </a:rPr>
              <a:t> μαύρα κουδούνια. </a:t>
            </a:r>
            <a:br>
              <a:rPr lang="el-GR" sz="2000" kern="100" dirty="0">
                <a:effectLst/>
                <a:latin typeface="Calibri" panose="020F0502020204030204" pitchFamily="34" charset="0"/>
                <a:ea typeface="Calibri" panose="020F0502020204030204" pitchFamily="34" charset="0"/>
                <a:cs typeface="Times New Roman" panose="02020603050405020304" pitchFamily="18" charset="0"/>
              </a:rPr>
            </a:br>
            <a:r>
              <a:rPr lang="el-GR" sz="2000" kern="100" dirty="0" err="1">
                <a:effectLst/>
                <a:latin typeface="Calibri" panose="020F0502020204030204" pitchFamily="34" charset="0"/>
                <a:ea typeface="Calibri" panose="020F0502020204030204" pitchFamily="34" charset="0"/>
                <a:cs typeface="Times New Roman" panose="02020603050405020304" pitchFamily="18" charset="0"/>
              </a:rPr>
              <a:t>Τσομπάν</a:t>
            </a:r>
            <a:r>
              <a:rPr lang="el-GR" sz="2000" kern="100" dirty="0">
                <a:effectLst/>
                <a:latin typeface="Calibri" panose="020F0502020204030204" pitchFamily="34" charset="0"/>
                <a:ea typeface="Calibri" panose="020F0502020204030204" pitchFamily="34" charset="0"/>
                <a:cs typeface="Times New Roman" panose="02020603050405020304" pitchFamily="18" charset="0"/>
              </a:rPr>
              <a:t> </a:t>
            </a:r>
            <a:r>
              <a:rPr lang="el-GR" sz="2000" kern="100" dirty="0" err="1">
                <a:effectLst/>
                <a:latin typeface="Calibri" panose="020F0502020204030204" pitchFamily="34" charset="0"/>
                <a:ea typeface="Calibri" panose="020F0502020204030204" pitchFamily="34" charset="0"/>
                <a:cs typeface="Times New Roman" panose="02020603050405020304" pitchFamily="18" charset="0"/>
              </a:rPr>
              <a:t>Μαχαλέ</a:t>
            </a:r>
            <a:r>
              <a:rPr lang="el-GR" sz="2000" kern="100" dirty="0">
                <a:effectLst/>
                <a:latin typeface="Calibri" panose="020F0502020204030204" pitchFamily="34" charset="0"/>
                <a:ea typeface="Calibri" panose="020F0502020204030204" pitchFamily="34" charset="0"/>
                <a:cs typeface="Times New Roman" panose="02020603050405020304" pitchFamily="18" charset="0"/>
              </a:rPr>
              <a:t> (Ποίμνη) &lt; </a:t>
            </a:r>
            <a:r>
              <a:rPr lang="el-GR" sz="2000" kern="100" dirty="0" err="1">
                <a:effectLst/>
                <a:latin typeface="Calibri" panose="020F0502020204030204" pitchFamily="34" charset="0"/>
                <a:ea typeface="Calibri" panose="020F0502020204030204" pitchFamily="34" charset="0"/>
                <a:cs typeface="Times New Roman" panose="02020603050405020304" pitchFamily="18" charset="0"/>
              </a:rPr>
              <a:t>çoban</a:t>
            </a:r>
            <a:r>
              <a:rPr lang="el-GR" sz="2000" kern="100" dirty="0">
                <a:effectLst/>
                <a:latin typeface="Calibri" panose="020F0502020204030204" pitchFamily="34" charset="0"/>
                <a:ea typeface="Calibri" panose="020F0502020204030204" pitchFamily="34" charset="0"/>
                <a:cs typeface="Times New Roman" panose="02020603050405020304" pitchFamily="18" charset="0"/>
              </a:rPr>
              <a:t> </a:t>
            </a:r>
            <a:r>
              <a:rPr lang="el-GR" sz="2000" kern="100" dirty="0" err="1">
                <a:effectLst/>
                <a:latin typeface="Calibri" panose="020F0502020204030204" pitchFamily="34" charset="0"/>
                <a:ea typeface="Calibri" panose="020F0502020204030204" pitchFamily="34" charset="0"/>
                <a:cs typeface="Times New Roman" panose="02020603050405020304" pitchFamily="18" charset="0"/>
              </a:rPr>
              <a:t>mahalle</a:t>
            </a:r>
            <a:r>
              <a:rPr lang="el-GR" sz="2000" kern="100" dirty="0">
                <a:effectLst/>
                <a:latin typeface="Calibri" panose="020F0502020204030204" pitchFamily="34" charset="0"/>
                <a:ea typeface="Calibri" panose="020F0502020204030204" pitchFamily="34" charset="0"/>
                <a:cs typeface="Times New Roman" panose="02020603050405020304" pitchFamily="18" charset="0"/>
              </a:rPr>
              <a:t> μαχαλάς των τσομπάνων. </a:t>
            </a:r>
            <a:br>
              <a:rPr lang="el-GR" sz="2000" kern="100" dirty="0">
                <a:effectLst/>
                <a:latin typeface="Calibri" panose="020F0502020204030204" pitchFamily="34" charset="0"/>
                <a:ea typeface="Calibri" panose="020F0502020204030204" pitchFamily="34" charset="0"/>
                <a:cs typeface="Times New Roman" panose="02020603050405020304" pitchFamily="18" charset="0"/>
              </a:rPr>
            </a:br>
            <a:r>
              <a:rPr lang="el-GR" sz="2000" kern="100" dirty="0" err="1">
                <a:effectLst/>
                <a:latin typeface="Calibri" panose="020F0502020204030204" pitchFamily="34" charset="0"/>
                <a:ea typeface="Calibri" panose="020F0502020204030204" pitchFamily="34" charset="0"/>
                <a:cs typeface="Times New Roman" panose="02020603050405020304" pitchFamily="18" charset="0"/>
              </a:rPr>
              <a:t>Σουλουτζά</a:t>
            </a:r>
            <a:r>
              <a:rPr lang="el-GR" sz="2000" kern="100" dirty="0">
                <a:effectLst/>
                <a:latin typeface="Calibri" panose="020F0502020204030204" pitchFamily="34" charset="0"/>
                <a:ea typeface="Calibri" panose="020F0502020204030204" pitchFamily="34" charset="0"/>
                <a:cs typeface="Times New Roman" panose="02020603050405020304" pitchFamily="18" charset="0"/>
              </a:rPr>
              <a:t> </a:t>
            </a:r>
            <a:r>
              <a:rPr lang="el-GR" sz="2000" kern="100" dirty="0" err="1">
                <a:effectLst/>
                <a:latin typeface="Calibri" panose="020F0502020204030204" pitchFamily="34" charset="0"/>
                <a:ea typeface="Calibri" panose="020F0502020204030204" pitchFamily="34" charset="0"/>
                <a:cs typeface="Times New Roman" panose="02020603050405020304" pitchFamily="18" charset="0"/>
              </a:rPr>
              <a:t>Ντερέ</a:t>
            </a:r>
            <a:r>
              <a:rPr lang="el-GR" sz="2000" kern="100" dirty="0">
                <a:effectLst/>
                <a:latin typeface="Calibri" panose="020F0502020204030204" pitchFamily="34" charset="0"/>
                <a:ea typeface="Calibri" panose="020F0502020204030204" pitchFamily="34" charset="0"/>
                <a:cs typeface="Times New Roman" panose="02020603050405020304" pitchFamily="18" charset="0"/>
              </a:rPr>
              <a:t> (</a:t>
            </a:r>
            <a:r>
              <a:rPr lang="el-GR" sz="2000" kern="100" dirty="0" err="1">
                <a:effectLst/>
                <a:latin typeface="Calibri" panose="020F0502020204030204" pitchFamily="34" charset="0"/>
                <a:ea typeface="Calibri" panose="020F0502020204030204" pitchFamily="34" charset="0"/>
                <a:cs typeface="Times New Roman" panose="02020603050405020304" pitchFamily="18" charset="0"/>
              </a:rPr>
              <a:t>Υδροχώριο</a:t>
            </a:r>
            <a:r>
              <a:rPr lang="el-GR" sz="2000" kern="100" dirty="0">
                <a:effectLst/>
                <a:latin typeface="Calibri" panose="020F0502020204030204" pitchFamily="34" charset="0"/>
                <a:ea typeface="Calibri" panose="020F0502020204030204" pitchFamily="34" charset="0"/>
                <a:cs typeface="Times New Roman" panose="02020603050405020304" pitchFamily="18" charset="0"/>
              </a:rPr>
              <a:t>) &lt; </a:t>
            </a:r>
            <a:r>
              <a:rPr lang="el-GR" sz="2000" kern="100" dirty="0" err="1">
                <a:effectLst/>
                <a:latin typeface="Calibri" panose="020F0502020204030204" pitchFamily="34" charset="0"/>
                <a:ea typeface="Calibri" panose="020F0502020204030204" pitchFamily="34" charset="0"/>
                <a:cs typeface="Times New Roman" panose="02020603050405020304" pitchFamily="18" charset="0"/>
              </a:rPr>
              <a:t>suluca</a:t>
            </a:r>
            <a:r>
              <a:rPr lang="el-GR" sz="2000" kern="100" dirty="0">
                <a:effectLst/>
                <a:latin typeface="Calibri" panose="020F0502020204030204" pitchFamily="34" charset="0"/>
                <a:ea typeface="Calibri" panose="020F0502020204030204" pitchFamily="34" charset="0"/>
                <a:cs typeface="Times New Roman" panose="02020603050405020304" pitchFamily="18" charset="0"/>
              </a:rPr>
              <a:t> </a:t>
            </a:r>
            <a:r>
              <a:rPr lang="el-GR" sz="2000" kern="100" dirty="0" err="1">
                <a:effectLst/>
                <a:latin typeface="Calibri" panose="020F0502020204030204" pitchFamily="34" charset="0"/>
                <a:ea typeface="Calibri" panose="020F0502020204030204" pitchFamily="34" charset="0"/>
                <a:cs typeface="Times New Roman" panose="02020603050405020304" pitchFamily="18" charset="0"/>
              </a:rPr>
              <a:t>dere</a:t>
            </a:r>
            <a:r>
              <a:rPr lang="el-GR" sz="2000" kern="100" dirty="0">
                <a:effectLst/>
                <a:latin typeface="Calibri" panose="020F0502020204030204" pitchFamily="34" charset="0"/>
                <a:ea typeface="Calibri" panose="020F0502020204030204" pitchFamily="34" charset="0"/>
                <a:cs typeface="Times New Roman" panose="02020603050405020304" pitchFamily="18" charset="0"/>
              </a:rPr>
              <a:t> κοιλάδα με νερά</a:t>
            </a:r>
            <a:r>
              <a:rPr lang="el-GR" sz="2000" kern="100">
                <a:effectLst/>
                <a:latin typeface="Calibri" panose="020F0502020204030204" pitchFamily="34" charset="0"/>
                <a:ea typeface="Calibri" panose="020F0502020204030204" pitchFamily="34" charset="0"/>
                <a:cs typeface="Times New Roman" panose="02020603050405020304" pitchFamily="18" charset="0"/>
              </a:rPr>
              <a:t>. </a:t>
            </a:r>
            <a:br>
              <a:rPr lang="el-GR" sz="2000" kern="100">
                <a:effectLst/>
                <a:latin typeface="Calibri" panose="020F0502020204030204" pitchFamily="34" charset="0"/>
                <a:ea typeface="Calibri" panose="020F0502020204030204" pitchFamily="34" charset="0"/>
                <a:cs typeface="Times New Roman" panose="02020603050405020304" pitchFamily="18" charset="0"/>
              </a:rPr>
            </a:br>
            <a:r>
              <a:rPr lang="el-GR" sz="2000" kern="100">
                <a:effectLst/>
                <a:latin typeface="Calibri" panose="020F0502020204030204" pitchFamily="34" charset="0"/>
                <a:ea typeface="Calibri" panose="020F0502020204030204" pitchFamily="34" charset="0"/>
                <a:cs typeface="Times New Roman" panose="02020603050405020304" pitchFamily="18" charset="0"/>
              </a:rPr>
              <a:t>Κιοσελέρ</a:t>
            </a:r>
            <a:r>
              <a:rPr lang="el-GR" sz="2000" kern="100" dirty="0">
                <a:effectLst/>
                <a:latin typeface="Calibri" panose="020F0502020204030204" pitchFamily="34" charset="0"/>
                <a:ea typeface="Calibri" panose="020F0502020204030204" pitchFamily="34" charset="0"/>
                <a:cs typeface="Times New Roman" panose="02020603050405020304" pitchFamily="18" charset="0"/>
              </a:rPr>
              <a:t> (</a:t>
            </a:r>
            <a:r>
              <a:rPr lang="el-GR" sz="2000" kern="100" dirty="0" err="1">
                <a:effectLst/>
                <a:latin typeface="Calibri" panose="020F0502020204030204" pitchFamily="34" charset="0"/>
                <a:ea typeface="Calibri" panose="020F0502020204030204" pitchFamily="34" charset="0"/>
                <a:cs typeface="Times New Roman" panose="02020603050405020304" pitchFamily="18" charset="0"/>
              </a:rPr>
              <a:t>Σπανότοπος</a:t>
            </a:r>
            <a:r>
              <a:rPr lang="el-GR" sz="2000" kern="100" dirty="0">
                <a:effectLst/>
                <a:latin typeface="Calibri" panose="020F0502020204030204" pitchFamily="34" charset="0"/>
                <a:ea typeface="Calibri" panose="020F0502020204030204" pitchFamily="34" charset="0"/>
                <a:cs typeface="Times New Roman" panose="02020603050405020304" pitchFamily="18" charset="0"/>
              </a:rPr>
              <a:t>) &lt; </a:t>
            </a:r>
            <a:r>
              <a:rPr lang="el-GR" sz="2000" kern="100" dirty="0" err="1">
                <a:effectLst/>
                <a:latin typeface="Calibri" panose="020F0502020204030204" pitchFamily="34" charset="0"/>
                <a:ea typeface="Calibri" panose="020F0502020204030204" pitchFamily="34" charset="0"/>
                <a:cs typeface="Times New Roman" panose="02020603050405020304" pitchFamily="18" charset="0"/>
              </a:rPr>
              <a:t>köseler</a:t>
            </a:r>
            <a:r>
              <a:rPr lang="el-GR" sz="2000" kern="100" dirty="0">
                <a:effectLst/>
                <a:latin typeface="Calibri" panose="020F0502020204030204" pitchFamily="34" charset="0"/>
                <a:ea typeface="Calibri" panose="020F0502020204030204" pitchFamily="34" charset="0"/>
                <a:cs typeface="Times New Roman" panose="02020603050405020304" pitchFamily="18" charset="0"/>
              </a:rPr>
              <a:t> οι σπανοί, </a:t>
            </a:r>
            <a:r>
              <a:rPr lang="el-GR" sz="2000" kern="100" dirty="0" err="1">
                <a:effectLst/>
                <a:latin typeface="Calibri" panose="020F0502020204030204" pitchFamily="34" charset="0"/>
                <a:ea typeface="Calibri" panose="020F0502020204030204" pitchFamily="34" charset="0"/>
                <a:cs typeface="Times New Roman" panose="02020603050405020304" pitchFamily="18" charset="0"/>
              </a:rPr>
              <a:t>σπανοχώρι</a:t>
            </a:r>
            <a:r>
              <a:rPr lang="el-GR" sz="2000" kern="100" dirty="0">
                <a:effectLst/>
                <a:latin typeface="Calibri" panose="020F0502020204030204" pitchFamily="34" charset="0"/>
                <a:ea typeface="Calibri" panose="020F0502020204030204" pitchFamily="34" charset="0"/>
                <a:cs typeface="Times New Roman" panose="02020603050405020304" pitchFamily="18" charset="0"/>
              </a:rPr>
              <a:t>.</a:t>
            </a:r>
            <a:endParaRPr lang="el-GR" dirty="0"/>
          </a:p>
        </p:txBody>
      </p:sp>
    </p:spTree>
    <p:extLst>
      <p:ext uri="{BB962C8B-B14F-4D97-AF65-F5344CB8AC3E}">
        <p14:creationId xmlns:p14="http://schemas.microsoft.com/office/powerpoint/2010/main" val="284826637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D7AB3C7-9C38-03D3-D891-4EA9D3A5BC78}"/>
            </a:ext>
          </a:extLst>
        </p:cNvPr>
        <p:cNvGrpSpPr/>
        <p:nvPr/>
      </p:nvGrpSpPr>
      <p:grpSpPr>
        <a:xfrm>
          <a:off x="0" y="0"/>
          <a:ext cx="0" cy="0"/>
          <a:chOff x="0" y="0"/>
          <a:chExt cx="0" cy="0"/>
        </a:xfrm>
      </p:grpSpPr>
      <p:sp>
        <p:nvSpPr>
          <p:cNvPr id="2" name="Τίτλος 1">
            <a:extLst>
              <a:ext uri="{FF2B5EF4-FFF2-40B4-BE49-F238E27FC236}">
                <a16:creationId xmlns:a16="http://schemas.microsoft.com/office/drawing/2014/main" id="{09837C3E-F440-5CB3-A619-56D535E82A58}"/>
              </a:ext>
            </a:extLst>
          </p:cNvPr>
          <p:cNvSpPr>
            <a:spLocks noGrp="1"/>
          </p:cNvSpPr>
          <p:nvPr>
            <p:ph type="title"/>
          </p:nvPr>
        </p:nvSpPr>
        <p:spPr/>
        <p:txBody>
          <a:bodyPr/>
          <a:lstStyle/>
          <a:p>
            <a:endParaRPr lang="el-GR"/>
          </a:p>
        </p:txBody>
      </p:sp>
      <p:sp>
        <p:nvSpPr>
          <p:cNvPr id="3" name="Θέση περιεχομένου 2">
            <a:extLst>
              <a:ext uri="{FF2B5EF4-FFF2-40B4-BE49-F238E27FC236}">
                <a16:creationId xmlns:a16="http://schemas.microsoft.com/office/drawing/2014/main" id="{B53E7D06-58D3-736F-FCA3-5F4EC9EE28B7}"/>
              </a:ext>
            </a:extLst>
          </p:cNvPr>
          <p:cNvSpPr>
            <a:spLocks noGrp="1"/>
          </p:cNvSpPr>
          <p:nvPr>
            <p:ph idx="1"/>
          </p:nvPr>
        </p:nvSpPr>
        <p:spPr/>
        <p:txBody>
          <a:bodyPr>
            <a:normAutofit/>
          </a:bodyPr>
          <a:lstStyle/>
          <a:p>
            <a:r>
              <a:rPr lang="el-GR" sz="1800" kern="100" dirty="0">
                <a:effectLst/>
                <a:latin typeface="Calibri" panose="020F0502020204030204" pitchFamily="34" charset="0"/>
                <a:ea typeface="Calibri" panose="020F0502020204030204" pitchFamily="34" charset="0"/>
                <a:cs typeface="Times New Roman" panose="02020603050405020304" pitchFamily="18" charset="0"/>
              </a:rPr>
              <a:t>Λαζαρέτο, το, ονομασία νησίδων (λ.χ. στην Κέρκυρα, Λευκάδα, Ιθάκη) ή θέσεων όπου υπάρχει λοιμοκαθαρτήριο &lt; νεοελλ. </a:t>
            </a:r>
            <a:r>
              <a:rPr lang="el-GR" sz="1800" kern="100" dirty="0" err="1">
                <a:effectLst/>
                <a:latin typeface="Calibri" panose="020F0502020204030204" pitchFamily="34" charset="0"/>
                <a:ea typeface="Calibri" panose="020F0502020204030204" pitchFamily="34" charset="0"/>
                <a:cs typeface="Times New Roman" panose="02020603050405020304" pitchFamily="18" charset="0"/>
              </a:rPr>
              <a:t>λαζαρέτο</a:t>
            </a:r>
            <a:r>
              <a:rPr lang="el-GR" sz="1800" kern="100" dirty="0">
                <a:effectLst/>
                <a:latin typeface="Calibri" panose="020F0502020204030204" pitchFamily="34" charset="0"/>
                <a:ea typeface="Calibri" panose="020F0502020204030204" pitchFamily="34" charset="0"/>
                <a:cs typeface="Times New Roman" panose="02020603050405020304" pitchFamily="18" charset="0"/>
              </a:rPr>
              <a:t> &lt; βεν. </a:t>
            </a:r>
            <a:r>
              <a:rPr lang="el-GR" sz="1800" kern="100" dirty="0" err="1">
                <a:effectLst/>
                <a:latin typeface="Calibri" panose="020F0502020204030204" pitchFamily="34" charset="0"/>
                <a:ea typeface="Calibri" panose="020F0502020204030204" pitchFamily="34" charset="0"/>
                <a:cs typeface="Times New Roman" panose="02020603050405020304" pitchFamily="18" charset="0"/>
              </a:rPr>
              <a:t>lazareto</a:t>
            </a:r>
            <a:r>
              <a:rPr lang="el-GR" sz="1800" kern="100" dirty="0">
                <a:effectLst/>
                <a:latin typeface="Calibri" panose="020F0502020204030204" pitchFamily="34" charset="0"/>
                <a:ea typeface="Calibri" panose="020F0502020204030204" pitchFamily="34" charset="0"/>
                <a:cs typeface="Times New Roman" panose="02020603050405020304" pitchFamily="18" charset="0"/>
              </a:rPr>
              <a:t> &lt; </a:t>
            </a:r>
            <a:r>
              <a:rPr lang="el-GR" sz="1800" kern="100" dirty="0" err="1">
                <a:effectLst/>
                <a:latin typeface="Calibri" panose="020F0502020204030204" pitchFamily="34" charset="0"/>
                <a:ea typeface="Calibri" panose="020F0502020204030204" pitchFamily="34" charset="0"/>
                <a:cs typeface="Times New Roman" panose="02020603050405020304" pitchFamily="18" charset="0"/>
              </a:rPr>
              <a:t>Nazareto</a:t>
            </a:r>
            <a:r>
              <a:rPr lang="el-GR" sz="1800" kern="100" dirty="0">
                <a:effectLst/>
                <a:latin typeface="Calibri" panose="020F0502020204030204" pitchFamily="34" charset="0"/>
                <a:ea typeface="Calibri" panose="020F0502020204030204" pitchFamily="34" charset="0"/>
                <a:cs typeface="Times New Roman" panose="02020603050405020304" pitchFamily="18" charset="0"/>
              </a:rPr>
              <a:t> "νοσοκομείο της Παναγίας της Ναζαρέτ". </a:t>
            </a:r>
            <a:r>
              <a:rPr lang="el-GR" sz="1800" kern="100" dirty="0" err="1">
                <a:effectLst/>
                <a:latin typeface="Calibri" panose="020F0502020204030204" pitchFamily="34" charset="0"/>
                <a:ea typeface="Calibri" panose="020F0502020204030204" pitchFamily="34" charset="0"/>
                <a:cs typeface="Times New Roman" panose="02020603050405020304" pitchFamily="18" charset="0"/>
              </a:rPr>
              <a:t>Λότζα</a:t>
            </a:r>
            <a:r>
              <a:rPr lang="el-GR" sz="1800" kern="100" dirty="0">
                <a:effectLst/>
                <a:latin typeface="Calibri" panose="020F0502020204030204" pitchFamily="34" charset="0"/>
                <a:ea typeface="Calibri" panose="020F0502020204030204" pitchFamily="34" charset="0"/>
                <a:cs typeface="Times New Roman" panose="02020603050405020304" pitchFamily="18" charset="0"/>
              </a:rPr>
              <a:t>/</a:t>
            </a:r>
            <a:r>
              <a:rPr lang="el-GR" sz="1800" kern="100" dirty="0" err="1">
                <a:effectLst/>
                <a:latin typeface="Calibri" panose="020F0502020204030204" pitchFamily="34" charset="0"/>
                <a:ea typeface="Calibri" panose="020F0502020204030204" pitchFamily="34" charset="0"/>
                <a:cs typeface="Times New Roman" panose="02020603050405020304" pitchFamily="18" charset="0"/>
              </a:rPr>
              <a:t>Λόντζα</a:t>
            </a:r>
            <a:r>
              <a:rPr lang="el-GR" sz="1800" kern="100" dirty="0">
                <a:effectLst/>
                <a:latin typeface="Calibri" panose="020F0502020204030204" pitchFamily="34" charset="0"/>
                <a:ea typeface="Calibri" panose="020F0502020204030204" pitchFamily="34" charset="0"/>
                <a:cs typeface="Times New Roman" panose="02020603050405020304" pitchFamily="18" charset="0"/>
              </a:rPr>
              <a:t>, η, κοινό </a:t>
            </a:r>
            <a:r>
              <a:rPr lang="el-GR" sz="1800" kern="100" dirty="0" err="1">
                <a:effectLst/>
                <a:latin typeface="Calibri" panose="020F0502020204030204" pitchFamily="34" charset="0"/>
                <a:ea typeface="Calibri" panose="020F0502020204030204" pitchFamily="34" charset="0"/>
                <a:cs typeface="Times New Roman" panose="02020603050405020304" pitchFamily="18" charset="0"/>
              </a:rPr>
              <a:t>τοπων</a:t>
            </a:r>
            <a:r>
              <a:rPr lang="el-GR" sz="1800" kern="100" dirty="0">
                <a:effectLst/>
                <a:latin typeface="Calibri" panose="020F0502020204030204" pitchFamily="34" charset="0"/>
                <a:ea typeface="Calibri" panose="020F0502020204030204" pitchFamily="34" charset="0"/>
                <a:cs typeface="Times New Roman" panose="02020603050405020304" pitchFamily="18" charset="0"/>
              </a:rPr>
              <a:t>. που προσδιορίζει θέσεις με παλιά βενετσιάνικα οικοδομήματα &lt; νεοελλ. </a:t>
            </a:r>
            <a:r>
              <a:rPr lang="el-GR" sz="1800" kern="100" dirty="0" err="1">
                <a:effectLst/>
                <a:latin typeface="Calibri" panose="020F0502020204030204" pitchFamily="34" charset="0"/>
                <a:ea typeface="Calibri" panose="020F0502020204030204" pitchFamily="34" charset="0"/>
                <a:cs typeface="Times New Roman" panose="02020603050405020304" pitchFamily="18" charset="0"/>
              </a:rPr>
              <a:t>λό</a:t>
            </a:r>
            <a:r>
              <a:rPr lang="el-GR" sz="1800" kern="100" dirty="0">
                <a:effectLst/>
                <a:latin typeface="Calibri" panose="020F0502020204030204" pitchFamily="34" charset="0"/>
                <a:ea typeface="Calibri" panose="020F0502020204030204" pitchFamily="34" charset="0"/>
                <a:cs typeface="Times New Roman" panose="02020603050405020304" pitchFamily="18" charset="0"/>
              </a:rPr>
              <a:t>(ν)</a:t>
            </a:r>
            <a:r>
              <a:rPr lang="el-GR" sz="1800" kern="100" dirty="0" err="1">
                <a:effectLst/>
                <a:latin typeface="Calibri" panose="020F0502020204030204" pitchFamily="34" charset="0"/>
                <a:ea typeface="Calibri" panose="020F0502020204030204" pitchFamily="34" charset="0"/>
                <a:cs typeface="Times New Roman" panose="02020603050405020304" pitchFamily="18" charset="0"/>
              </a:rPr>
              <a:t>τζα</a:t>
            </a:r>
            <a:r>
              <a:rPr lang="el-GR" sz="1800" kern="100" dirty="0">
                <a:effectLst/>
                <a:latin typeface="Calibri" panose="020F0502020204030204" pitchFamily="34" charset="0"/>
                <a:ea typeface="Calibri" panose="020F0502020204030204" pitchFamily="34" charset="0"/>
                <a:cs typeface="Times New Roman" panose="02020603050405020304" pitchFamily="18" charset="0"/>
              </a:rPr>
              <a:t> "θολωτός εξώστης, </a:t>
            </a:r>
            <a:r>
              <a:rPr lang="el-GR" sz="1800" kern="100" dirty="0" err="1">
                <a:effectLst/>
                <a:latin typeface="Calibri" panose="020F0502020204030204" pitchFamily="34" charset="0"/>
                <a:ea typeface="Calibri" panose="020F0502020204030204" pitchFamily="34" charset="0"/>
                <a:cs typeface="Times New Roman" panose="02020603050405020304" pitchFamily="18" charset="0"/>
              </a:rPr>
              <a:t>περίστηλος</a:t>
            </a:r>
            <a:r>
              <a:rPr lang="el-GR" sz="1800" kern="100" dirty="0">
                <a:effectLst/>
                <a:latin typeface="Calibri" panose="020F0502020204030204" pitchFamily="34" charset="0"/>
                <a:ea typeface="Calibri" panose="020F0502020204030204" pitchFamily="34" charset="0"/>
                <a:cs typeface="Times New Roman" panose="02020603050405020304" pitchFamily="18" charset="0"/>
              </a:rPr>
              <a:t> ανοικτός χώρος κλπ." &lt; βεν. </a:t>
            </a:r>
            <a:r>
              <a:rPr lang="el-GR" sz="1800" kern="100" dirty="0" err="1">
                <a:effectLst/>
                <a:latin typeface="Calibri" panose="020F0502020204030204" pitchFamily="34" charset="0"/>
                <a:ea typeface="Calibri" panose="020F0502020204030204" pitchFamily="34" charset="0"/>
                <a:cs typeface="Times New Roman" panose="02020603050405020304" pitchFamily="18" charset="0"/>
              </a:rPr>
              <a:t>logia</a:t>
            </a:r>
            <a:r>
              <a:rPr lang="el-GR" sz="1800" kern="100" dirty="0">
                <a:effectLst/>
                <a:latin typeface="Calibri" panose="020F0502020204030204" pitchFamily="34" charset="0"/>
                <a:ea typeface="Calibri" panose="020F0502020204030204" pitchFamily="34" charset="0"/>
                <a:cs typeface="Times New Roman" panose="02020603050405020304" pitchFamily="18" charset="0"/>
              </a:rPr>
              <a:t> &lt; ελλ. </a:t>
            </a:r>
            <a:r>
              <a:rPr lang="el-GR" sz="1800" kern="100" dirty="0" err="1">
                <a:effectLst/>
                <a:latin typeface="Calibri" panose="020F0502020204030204" pitchFamily="34" charset="0"/>
                <a:ea typeface="Calibri" panose="020F0502020204030204" pitchFamily="34" charset="0"/>
                <a:cs typeface="Times New Roman" panose="02020603050405020304" pitchFamily="18" charset="0"/>
              </a:rPr>
              <a:t>λογεῖον</a:t>
            </a:r>
            <a:r>
              <a:rPr lang="el-GR" sz="1800" kern="100" dirty="0">
                <a:effectLst/>
                <a:latin typeface="Calibri" panose="020F0502020204030204" pitchFamily="34" charset="0"/>
                <a:ea typeface="Calibri" panose="020F0502020204030204" pitchFamily="34" charset="0"/>
                <a:cs typeface="Times New Roman" panose="02020603050405020304" pitchFamily="18" charset="0"/>
              </a:rPr>
              <a:t>. </a:t>
            </a:r>
            <a:br>
              <a:rPr lang="el-GR" sz="1800" kern="100" dirty="0">
                <a:effectLst/>
                <a:latin typeface="Calibri" panose="020F0502020204030204" pitchFamily="34" charset="0"/>
                <a:ea typeface="Calibri" panose="020F0502020204030204" pitchFamily="34" charset="0"/>
                <a:cs typeface="Times New Roman" panose="02020603050405020304" pitchFamily="18" charset="0"/>
              </a:rPr>
            </a:br>
            <a:r>
              <a:rPr lang="el-GR" sz="1800" kern="100" dirty="0" err="1">
                <a:effectLst/>
                <a:latin typeface="Calibri" panose="020F0502020204030204" pitchFamily="34" charset="0"/>
                <a:ea typeface="Calibri" panose="020F0502020204030204" pitchFamily="34" charset="0"/>
                <a:cs typeface="Times New Roman" panose="02020603050405020304" pitchFamily="18" charset="0"/>
              </a:rPr>
              <a:t>Μάσαρη</a:t>
            </a:r>
            <a:r>
              <a:rPr lang="el-GR" sz="1800" kern="100" dirty="0">
                <a:effectLst/>
                <a:latin typeface="Calibri" panose="020F0502020204030204" pitchFamily="34" charset="0"/>
                <a:ea typeface="Calibri" panose="020F0502020204030204" pitchFamily="34" charset="0"/>
                <a:cs typeface="Times New Roman" panose="02020603050405020304" pitchFamily="18" charset="0"/>
              </a:rPr>
              <a:t>, τα (ονομασία χωριών στη Ρόδο και Κύπρο) &lt; νεοελλ. </a:t>
            </a:r>
            <a:r>
              <a:rPr lang="el-GR" sz="1800" kern="100" dirty="0" err="1">
                <a:effectLst/>
                <a:latin typeface="Calibri" panose="020F0502020204030204" pitchFamily="34" charset="0"/>
                <a:ea typeface="Calibri" panose="020F0502020204030204" pitchFamily="34" charset="0"/>
                <a:cs typeface="Times New Roman" panose="02020603050405020304" pitchFamily="18" charset="0"/>
              </a:rPr>
              <a:t>μασάρος</a:t>
            </a:r>
            <a:r>
              <a:rPr lang="el-GR" sz="1800" kern="100" dirty="0">
                <a:effectLst/>
                <a:latin typeface="Calibri" panose="020F0502020204030204" pitchFamily="34" charset="0"/>
                <a:ea typeface="Calibri" panose="020F0502020204030204" pitchFamily="34" charset="0"/>
                <a:cs typeface="Times New Roman" panose="02020603050405020304" pitchFamily="18" charset="0"/>
              </a:rPr>
              <a:t>, "</a:t>
            </a:r>
            <a:r>
              <a:rPr lang="el-GR" sz="1800" kern="100" dirty="0" err="1">
                <a:effectLst/>
                <a:latin typeface="Calibri" panose="020F0502020204030204" pitchFamily="34" charset="0"/>
                <a:ea typeface="Calibri" panose="020F0502020204030204" pitchFamily="34" charset="0"/>
                <a:cs typeface="Times New Roman" panose="02020603050405020304" pitchFamily="18" charset="0"/>
              </a:rPr>
              <a:t>μάσαρης</a:t>
            </a:r>
            <a:r>
              <a:rPr lang="el-GR" sz="1800" kern="100" dirty="0">
                <a:effectLst/>
                <a:latin typeface="Calibri" panose="020F0502020204030204" pitchFamily="34" charset="0"/>
                <a:ea typeface="Calibri" panose="020F0502020204030204" pitchFamily="34" charset="0"/>
                <a:cs typeface="Times New Roman" panose="02020603050405020304" pitchFamily="18" charset="0"/>
              </a:rPr>
              <a:t> (πβ. επών. </a:t>
            </a:r>
            <a:r>
              <a:rPr lang="el-GR" sz="1800" kern="100" dirty="0" err="1">
                <a:effectLst/>
                <a:latin typeface="Calibri" panose="020F0502020204030204" pitchFamily="34" charset="0"/>
                <a:ea typeface="Calibri" panose="020F0502020204030204" pitchFamily="34" charset="0"/>
                <a:cs typeface="Times New Roman" panose="02020603050405020304" pitchFamily="18" charset="0"/>
              </a:rPr>
              <a:t>Μασάρης</a:t>
            </a:r>
            <a:r>
              <a:rPr lang="el-GR" sz="1800" kern="100" dirty="0">
                <a:effectLst/>
                <a:latin typeface="Calibri" panose="020F0502020204030204" pitchFamily="34" charset="0"/>
                <a:ea typeface="Calibri" panose="020F0502020204030204" pitchFamily="34" charset="0"/>
                <a:cs typeface="Times New Roman" panose="02020603050405020304" pitchFamily="18" charset="0"/>
              </a:rPr>
              <a:t>, Ζάκυνθος 1795) "ανώτερος κρατικός υπάλληλος των Βενετών αρμόδιος για την είσπραξη φόρων” &lt; ιταλ. </a:t>
            </a:r>
            <a:r>
              <a:rPr lang="el-GR" sz="1800" kern="100" dirty="0" err="1">
                <a:effectLst/>
                <a:latin typeface="Calibri" panose="020F0502020204030204" pitchFamily="34" charset="0"/>
                <a:ea typeface="Calibri" panose="020F0502020204030204" pitchFamily="34" charset="0"/>
                <a:cs typeface="Times New Roman" panose="02020603050405020304" pitchFamily="18" charset="0"/>
              </a:rPr>
              <a:t>massaro</a:t>
            </a:r>
            <a:r>
              <a:rPr lang="el-GR" sz="1800" kern="100" dirty="0">
                <a:effectLst/>
                <a:latin typeface="Calibri" panose="020F0502020204030204" pitchFamily="34" charset="0"/>
                <a:ea typeface="Calibri" panose="020F0502020204030204" pitchFamily="34" charset="0"/>
                <a:cs typeface="Times New Roman" panose="02020603050405020304" pitchFamily="18" charset="0"/>
              </a:rPr>
              <a:t> "μισθωτής". </a:t>
            </a:r>
            <a:br>
              <a:rPr lang="el-GR" sz="1800" kern="100" dirty="0">
                <a:effectLst/>
                <a:latin typeface="Calibri" panose="020F0502020204030204" pitchFamily="34" charset="0"/>
                <a:ea typeface="Calibri" panose="020F0502020204030204" pitchFamily="34" charset="0"/>
                <a:cs typeface="Times New Roman" panose="02020603050405020304" pitchFamily="18" charset="0"/>
              </a:rPr>
            </a:br>
            <a:r>
              <a:rPr lang="el-GR" sz="1800" kern="100" dirty="0" err="1">
                <a:effectLst/>
                <a:latin typeface="Calibri" panose="020F0502020204030204" pitchFamily="34" charset="0"/>
                <a:ea typeface="Calibri" panose="020F0502020204030204" pitchFamily="34" charset="0"/>
                <a:cs typeface="Times New Roman" panose="02020603050405020304" pitchFamily="18" charset="0"/>
              </a:rPr>
              <a:t>Μόρος</a:t>
            </a:r>
            <a:r>
              <a:rPr lang="el-GR" sz="1800" kern="100" dirty="0">
                <a:effectLst/>
                <a:latin typeface="Calibri" panose="020F0502020204030204" pitchFamily="34" charset="0"/>
                <a:ea typeface="Calibri" panose="020F0502020204030204" pitchFamily="34" charset="0"/>
                <a:cs typeface="Times New Roman" panose="02020603050405020304" pitchFamily="18" charset="0"/>
              </a:rPr>
              <a:t>, ο (κοινό </a:t>
            </a:r>
            <a:r>
              <a:rPr lang="el-GR" sz="1800" kern="100" dirty="0" err="1">
                <a:effectLst/>
                <a:latin typeface="Calibri" panose="020F0502020204030204" pitchFamily="34" charset="0"/>
                <a:ea typeface="Calibri" panose="020F0502020204030204" pitchFamily="34" charset="0"/>
                <a:cs typeface="Times New Roman" panose="02020603050405020304" pitchFamily="18" charset="0"/>
              </a:rPr>
              <a:t>τοπων</a:t>
            </a:r>
            <a:r>
              <a:rPr lang="el-GR" sz="1800" kern="100" dirty="0">
                <a:effectLst/>
                <a:latin typeface="Calibri" panose="020F0502020204030204" pitchFamily="34" charset="0"/>
                <a:ea typeface="Calibri" panose="020F0502020204030204" pitchFamily="34" charset="0"/>
                <a:cs typeface="Times New Roman" panose="02020603050405020304" pitchFamily="18" charset="0"/>
              </a:rPr>
              <a:t>.) &lt; νεοελλ. </a:t>
            </a:r>
            <a:r>
              <a:rPr lang="el-GR" sz="1800" kern="100" dirty="0" err="1">
                <a:effectLst/>
                <a:latin typeface="Calibri" panose="020F0502020204030204" pitchFamily="34" charset="0"/>
                <a:ea typeface="Calibri" panose="020F0502020204030204" pitchFamily="34" charset="0"/>
                <a:cs typeface="Times New Roman" panose="02020603050405020304" pitchFamily="18" charset="0"/>
              </a:rPr>
              <a:t>μόρος</a:t>
            </a:r>
            <a:r>
              <a:rPr lang="el-GR" sz="1800" kern="100" dirty="0">
                <a:effectLst/>
                <a:latin typeface="Calibri" panose="020F0502020204030204" pitchFamily="34" charset="0"/>
                <a:ea typeface="Calibri" panose="020F0502020204030204" pitchFamily="34" charset="0"/>
                <a:cs typeface="Times New Roman" panose="02020603050405020304" pitchFamily="18" charset="0"/>
              </a:rPr>
              <a:t> "μαύρος, Σαρακηνός, Αράπης κλπ." &lt; ιταλ. </a:t>
            </a:r>
            <a:r>
              <a:rPr lang="el-GR" sz="1800" kern="100" dirty="0" err="1">
                <a:effectLst/>
                <a:latin typeface="Calibri" panose="020F0502020204030204" pitchFamily="34" charset="0"/>
                <a:ea typeface="Calibri" panose="020F0502020204030204" pitchFamily="34" charset="0"/>
                <a:cs typeface="Times New Roman" panose="02020603050405020304" pitchFamily="18" charset="0"/>
              </a:rPr>
              <a:t>moro</a:t>
            </a:r>
            <a:r>
              <a:rPr lang="el-GR" sz="1800" kern="100" dirty="0">
                <a:effectLst/>
                <a:latin typeface="Calibri" panose="020F0502020204030204" pitchFamily="34" charset="0"/>
                <a:ea typeface="Calibri" panose="020F0502020204030204" pitchFamily="34" charset="0"/>
                <a:cs typeface="Times New Roman" panose="02020603050405020304" pitchFamily="18" charset="0"/>
              </a:rPr>
              <a:t>. </a:t>
            </a:r>
            <a:br>
              <a:rPr lang="el-GR" sz="1800" kern="100" dirty="0">
                <a:effectLst/>
                <a:latin typeface="Calibri" panose="020F0502020204030204" pitchFamily="34" charset="0"/>
                <a:ea typeface="Calibri" panose="020F0502020204030204" pitchFamily="34" charset="0"/>
                <a:cs typeface="Times New Roman" panose="02020603050405020304" pitchFamily="18" charset="0"/>
              </a:rPr>
            </a:br>
            <a:r>
              <a:rPr lang="el-GR" sz="1800" kern="100" dirty="0" err="1">
                <a:effectLst/>
                <a:latin typeface="Calibri" panose="020F0502020204030204" pitchFamily="34" charset="0"/>
                <a:ea typeface="Calibri" panose="020F0502020204030204" pitchFamily="34" charset="0"/>
                <a:cs typeface="Times New Roman" panose="02020603050405020304" pitchFamily="18" charset="0"/>
              </a:rPr>
              <a:t>Μπέλα</a:t>
            </a:r>
            <a:r>
              <a:rPr lang="el-GR" sz="1800" kern="100" dirty="0">
                <a:effectLst/>
                <a:latin typeface="Calibri" panose="020F0502020204030204" pitchFamily="34" charset="0"/>
                <a:ea typeface="Calibri" panose="020F0502020204030204" pitchFamily="34" charset="0"/>
                <a:cs typeface="Times New Roman" panose="02020603050405020304" pitchFamily="18" charset="0"/>
              </a:rPr>
              <a:t> </a:t>
            </a:r>
            <a:r>
              <a:rPr lang="el-GR" sz="1800" kern="100" dirty="0" err="1">
                <a:effectLst/>
                <a:latin typeface="Calibri" panose="020F0502020204030204" pitchFamily="34" charset="0"/>
                <a:ea typeface="Calibri" panose="020F0502020204030204" pitchFamily="34" charset="0"/>
                <a:cs typeface="Times New Roman" panose="02020603050405020304" pitchFamily="18" charset="0"/>
              </a:rPr>
              <a:t>βίστα</a:t>
            </a:r>
            <a:r>
              <a:rPr lang="el-GR" sz="1800" kern="100" dirty="0">
                <a:effectLst/>
                <a:latin typeface="Calibri" panose="020F0502020204030204" pitchFamily="34" charset="0"/>
                <a:ea typeface="Calibri" panose="020F0502020204030204" pitchFamily="34" charset="0"/>
                <a:cs typeface="Times New Roman" panose="02020603050405020304" pitchFamily="18" charset="0"/>
              </a:rPr>
              <a:t>, η (Κέρκυρα, Χίος, Σίφνος) &lt; ιταλ. </a:t>
            </a:r>
            <a:r>
              <a:rPr lang="el-GR" sz="1800" kern="100" dirty="0" err="1">
                <a:effectLst/>
                <a:latin typeface="Calibri" panose="020F0502020204030204" pitchFamily="34" charset="0"/>
                <a:ea typeface="Calibri" panose="020F0502020204030204" pitchFamily="34" charset="0"/>
                <a:cs typeface="Times New Roman" panose="02020603050405020304" pitchFamily="18" charset="0"/>
              </a:rPr>
              <a:t>bella</a:t>
            </a:r>
            <a:r>
              <a:rPr lang="el-GR" sz="1800" kern="100" dirty="0">
                <a:effectLst/>
                <a:latin typeface="Calibri" panose="020F0502020204030204" pitchFamily="34" charset="0"/>
                <a:ea typeface="Calibri" panose="020F0502020204030204" pitchFamily="34" charset="0"/>
                <a:cs typeface="Times New Roman" panose="02020603050405020304" pitchFamily="18" charset="0"/>
              </a:rPr>
              <a:t> </a:t>
            </a:r>
            <a:r>
              <a:rPr lang="el-GR" sz="1800" kern="100" dirty="0" err="1">
                <a:effectLst/>
                <a:latin typeface="Calibri" panose="020F0502020204030204" pitchFamily="34" charset="0"/>
                <a:ea typeface="Calibri" panose="020F0502020204030204" pitchFamily="34" charset="0"/>
                <a:cs typeface="Times New Roman" panose="02020603050405020304" pitchFamily="18" charset="0"/>
              </a:rPr>
              <a:t>vista</a:t>
            </a:r>
            <a:r>
              <a:rPr lang="el-GR" sz="1800" kern="100" dirty="0">
                <a:effectLst/>
                <a:latin typeface="Calibri" panose="020F0502020204030204" pitchFamily="34" charset="0"/>
                <a:ea typeface="Calibri" panose="020F0502020204030204" pitchFamily="34" charset="0"/>
                <a:cs typeface="Times New Roman" panose="02020603050405020304" pitchFamily="18" charset="0"/>
              </a:rPr>
              <a:t> "ωραία θέα", πβ. νεοελλ. διαλεκτικό </a:t>
            </a:r>
            <a:r>
              <a:rPr lang="el-GR" sz="1800" kern="100" dirty="0" err="1">
                <a:effectLst/>
                <a:latin typeface="Calibri" panose="020F0502020204030204" pitchFamily="34" charset="0"/>
                <a:ea typeface="Calibri" panose="020F0502020204030204" pitchFamily="34" charset="0"/>
                <a:cs typeface="Times New Roman" panose="02020603050405020304" pitchFamily="18" charset="0"/>
              </a:rPr>
              <a:t>βίστα</a:t>
            </a:r>
            <a:r>
              <a:rPr lang="el-GR" sz="1800" kern="100" dirty="0">
                <a:effectLst/>
                <a:latin typeface="Calibri" panose="020F0502020204030204" pitchFamily="34" charset="0"/>
                <a:ea typeface="Calibri" panose="020F0502020204030204" pitchFamily="34" charset="0"/>
                <a:cs typeface="Times New Roman" panose="02020603050405020304" pitchFamily="18" charset="0"/>
              </a:rPr>
              <a:t>, η "θέα” (η σύγχρονη επίσημη ονομασία των τοπωνυμίων αυτών είναι Καλλιθέα, βλ. μετονομασία). </a:t>
            </a:r>
            <a:r>
              <a:rPr lang="el-GR" sz="1800" kern="100" dirty="0" err="1">
                <a:effectLst/>
                <a:latin typeface="Calibri" panose="020F0502020204030204" pitchFamily="34" charset="0"/>
                <a:ea typeface="Calibri" panose="020F0502020204030204" pitchFamily="34" charset="0"/>
                <a:cs typeface="Times New Roman" panose="02020603050405020304" pitchFamily="18" charset="0"/>
              </a:rPr>
              <a:t>Ντουγάνα</a:t>
            </a:r>
            <a:r>
              <a:rPr lang="el-GR" sz="1800" kern="100" dirty="0">
                <a:effectLst/>
                <a:latin typeface="Calibri" panose="020F0502020204030204" pitchFamily="34" charset="0"/>
                <a:ea typeface="Calibri" panose="020F0502020204030204" pitchFamily="34" charset="0"/>
                <a:cs typeface="Times New Roman" panose="02020603050405020304" pitchFamily="18" charset="0"/>
              </a:rPr>
              <a:t>, η (Λευκάδα, Κεφαλληνία), </a:t>
            </a:r>
            <a:r>
              <a:rPr lang="el-GR" sz="1800" kern="100" dirty="0" err="1">
                <a:effectLst/>
                <a:latin typeface="Calibri" panose="020F0502020204030204" pitchFamily="34" charset="0"/>
                <a:ea typeface="Calibri" panose="020F0502020204030204" pitchFamily="34" charset="0"/>
                <a:cs typeface="Times New Roman" panose="02020603050405020304" pitchFamily="18" charset="0"/>
              </a:rPr>
              <a:t>Δοάνα</a:t>
            </a:r>
            <a:r>
              <a:rPr lang="el-GR" sz="1800" kern="100" dirty="0">
                <a:effectLst/>
                <a:latin typeface="Calibri" panose="020F0502020204030204" pitchFamily="34" charset="0"/>
                <a:ea typeface="Calibri" panose="020F0502020204030204" pitchFamily="34" charset="0"/>
                <a:cs typeface="Times New Roman" panose="02020603050405020304" pitchFamily="18" charset="0"/>
              </a:rPr>
              <a:t>, η (Ηλεία) &lt; νεοελλ. ντου(γ)</a:t>
            </a:r>
            <a:r>
              <a:rPr lang="el-GR" sz="1800" kern="100" dirty="0" err="1">
                <a:effectLst/>
                <a:latin typeface="Calibri" panose="020F0502020204030204" pitchFamily="34" charset="0"/>
                <a:ea typeface="Calibri" panose="020F0502020204030204" pitchFamily="34" charset="0"/>
                <a:cs typeface="Times New Roman" panose="02020603050405020304" pitchFamily="18" charset="0"/>
              </a:rPr>
              <a:t>άνα</a:t>
            </a:r>
            <a:r>
              <a:rPr lang="el-GR" sz="1800" kern="100" dirty="0">
                <a:effectLst/>
                <a:latin typeface="Calibri" panose="020F0502020204030204" pitchFamily="34" charset="0"/>
                <a:ea typeface="Calibri" panose="020F0502020204030204" pitchFamily="34" charset="0"/>
                <a:cs typeface="Times New Roman" panose="02020603050405020304" pitchFamily="18" charset="0"/>
              </a:rPr>
              <a:t>, </a:t>
            </a:r>
            <a:r>
              <a:rPr lang="el-GR" sz="1800" kern="100" dirty="0" err="1">
                <a:effectLst/>
                <a:latin typeface="Calibri" panose="020F0502020204030204" pitchFamily="34" charset="0"/>
                <a:ea typeface="Calibri" panose="020F0502020204030204" pitchFamily="34" charset="0"/>
                <a:cs typeface="Times New Roman" panose="02020603050405020304" pitchFamily="18" charset="0"/>
              </a:rPr>
              <a:t>δο</a:t>
            </a:r>
            <a:r>
              <a:rPr lang="el-GR" sz="1800" kern="100" dirty="0">
                <a:effectLst/>
                <a:latin typeface="Calibri" panose="020F0502020204030204" pitchFamily="34" charset="0"/>
                <a:ea typeface="Calibri" panose="020F0502020204030204" pitchFamily="34" charset="0"/>
                <a:cs typeface="Times New Roman" panose="02020603050405020304" pitchFamily="18" charset="0"/>
              </a:rPr>
              <a:t> (γ)</a:t>
            </a:r>
            <a:r>
              <a:rPr lang="el-GR" sz="1800" kern="100" dirty="0" err="1">
                <a:effectLst/>
                <a:latin typeface="Calibri" panose="020F0502020204030204" pitchFamily="34" charset="0"/>
                <a:ea typeface="Calibri" panose="020F0502020204030204" pitchFamily="34" charset="0"/>
                <a:cs typeface="Times New Roman" panose="02020603050405020304" pitchFamily="18" charset="0"/>
              </a:rPr>
              <a:t>άνα</a:t>
            </a:r>
            <a:r>
              <a:rPr lang="el-GR" sz="1800" kern="100" dirty="0">
                <a:effectLst/>
                <a:latin typeface="Calibri" panose="020F0502020204030204" pitchFamily="34" charset="0"/>
                <a:ea typeface="Calibri" panose="020F0502020204030204" pitchFamily="34" charset="0"/>
                <a:cs typeface="Times New Roman" panose="02020603050405020304" pitchFamily="18" charset="0"/>
              </a:rPr>
              <a:t> "τελωνείο" &lt; βεν. </a:t>
            </a:r>
            <a:r>
              <a:rPr lang="el-GR" sz="1800" kern="100" dirty="0" err="1">
                <a:effectLst/>
                <a:latin typeface="Calibri" panose="020F0502020204030204" pitchFamily="34" charset="0"/>
                <a:ea typeface="Calibri" panose="020F0502020204030204" pitchFamily="34" charset="0"/>
                <a:cs typeface="Times New Roman" panose="02020603050405020304" pitchFamily="18" charset="0"/>
              </a:rPr>
              <a:t>doana</a:t>
            </a:r>
            <a:r>
              <a:rPr lang="el-GR" sz="1800" kern="100" dirty="0">
                <a:effectLst/>
                <a:latin typeface="Calibri" panose="020F0502020204030204" pitchFamily="34" charset="0"/>
                <a:ea typeface="Calibri" panose="020F0502020204030204" pitchFamily="34" charset="0"/>
                <a:cs typeface="Times New Roman" panose="02020603050405020304" pitchFamily="18" charset="0"/>
              </a:rPr>
              <a:t>, *</a:t>
            </a:r>
            <a:r>
              <a:rPr lang="el-GR" sz="1800" kern="100" dirty="0" err="1">
                <a:effectLst/>
                <a:latin typeface="Calibri" panose="020F0502020204030204" pitchFamily="34" charset="0"/>
                <a:ea typeface="Calibri" panose="020F0502020204030204" pitchFamily="34" charset="0"/>
                <a:cs typeface="Times New Roman" panose="02020603050405020304" pitchFamily="18" charset="0"/>
              </a:rPr>
              <a:t>dogana</a:t>
            </a:r>
            <a:r>
              <a:rPr lang="el-GR" sz="1800" kern="100" dirty="0">
                <a:effectLst/>
                <a:latin typeface="Calibri" panose="020F0502020204030204" pitchFamily="34" charset="0"/>
                <a:ea typeface="Calibri" panose="020F0502020204030204" pitchFamily="34" charset="0"/>
                <a:cs typeface="Times New Roman" panose="02020603050405020304" pitchFamily="18" charset="0"/>
              </a:rPr>
              <a:t>. </a:t>
            </a:r>
            <a:endParaRPr lang="el-GR" dirty="0"/>
          </a:p>
        </p:txBody>
      </p:sp>
    </p:spTree>
    <p:extLst>
      <p:ext uri="{BB962C8B-B14F-4D97-AF65-F5344CB8AC3E}">
        <p14:creationId xmlns:p14="http://schemas.microsoft.com/office/powerpoint/2010/main" val="405275152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F2E63B1-C239-5425-C907-858B9EFBE59B}"/>
            </a:ext>
          </a:extLst>
        </p:cNvPr>
        <p:cNvGrpSpPr/>
        <p:nvPr/>
      </p:nvGrpSpPr>
      <p:grpSpPr>
        <a:xfrm>
          <a:off x="0" y="0"/>
          <a:ext cx="0" cy="0"/>
          <a:chOff x="0" y="0"/>
          <a:chExt cx="0" cy="0"/>
        </a:xfrm>
      </p:grpSpPr>
      <p:sp>
        <p:nvSpPr>
          <p:cNvPr id="2" name="Τίτλος 1">
            <a:extLst>
              <a:ext uri="{FF2B5EF4-FFF2-40B4-BE49-F238E27FC236}">
                <a16:creationId xmlns:a16="http://schemas.microsoft.com/office/drawing/2014/main" id="{F7BE4A56-5996-86D3-09F5-69B1F0E55A3C}"/>
              </a:ext>
            </a:extLst>
          </p:cNvPr>
          <p:cNvSpPr>
            <a:spLocks noGrp="1"/>
          </p:cNvSpPr>
          <p:nvPr>
            <p:ph type="title"/>
          </p:nvPr>
        </p:nvSpPr>
        <p:spPr/>
        <p:txBody>
          <a:bodyPr/>
          <a:lstStyle/>
          <a:p>
            <a:endParaRPr lang="el-GR"/>
          </a:p>
        </p:txBody>
      </p:sp>
      <p:sp>
        <p:nvSpPr>
          <p:cNvPr id="3" name="Θέση περιεχομένου 2">
            <a:extLst>
              <a:ext uri="{FF2B5EF4-FFF2-40B4-BE49-F238E27FC236}">
                <a16:creationId xmlns:a16="http://schemas.microsoft.com/office/drawing/2014/main" id="{5B6DA690-9063-3C65-8990-B575ABEA58A6}"/>
              </a:ext>
            </a:extLst>
          </p:cNvPr>
          <p:cNvSpPr>
            <a:spLocks noGrp="1"/>
          </p:cNvSpPr>
          <p:nvPr>
            <p:ph idx="1"/>
          </p:nvPr>
        </p:nvSpPr>
        <p:spPr/>
        <p:txBody>
          <a:bodyPr>
            <a:normAutofit/>
          </a:bodyPr>
          <a:lstStyle/>
          <a:p>
            <a:r>
              <a:rPr lang="el-GR" sz="2000" kern="100" dirty="0" err="1">
                <a:effectLst/>
                <a:latin typeface="Calibri" panose="020F0502020204030204" pitchFamily="34" charset="0"/>
                <a:ea typeface="Calibri" panose="020F0502020204030204" pitchFamily="34" charset="0"/>
                <a:cs typeface="Times New Roman" panose="02020603050405020304" pitchFamily="18" charset="0"/>
              </a:rPr>
              <a:t>Πλάτζα</a:t>
            </a:r>
            <a:r>
              <a:rPr lang="el-GR" sz="2000" kern="100" dirty="0">
                <a:effectLst/>
                <a:latin typeface="Calibri" panose="020F0502020204030204" pitchFamily="34" charset="0"/>
                <a:ea typeface="Calibri" panose="020F0502020204030204" pitchFamily="34" charset="0"/>
                <a:cs typeface="Times New Roman" panose="02020603050405020304" pitchFamily="18" charset="0"/>
              </a:rPr>
              <a:t>/</a:t>
            </a:r>
            <a:r>
              <a:rPr lang="el-GR" sz="2000" kern="100" dirty="0" err="1">
                <a:effectLst/>
                <a:latin typeface="Calibri" panose="020F0502020204030204" pitchFamily="34" charset="0"/>
                <a:ea typeface="Calibri" panose="020F0502020204030204" pitchFamily="34" charset="0"/>
                <a:cs typeface="Times New Roman" panose="02020603050405020304" pitchFamily="18" charset="0"/>
              </a:rPr>
              <a:t>Πλάτσα</a:t>
            </a:r>
            <a:r>
              <a:rPr lang="el-GR" sz="2000" kern="100" dirty="0">
                <a:effectLst/>
                <a:latin typeface="Calibri" panose="020F0502020204030204" pitchFamily="34" charset="0"/>
                <a:ea typeface="Calibri" panose="020F0502020204030204" pitchFamily="34" charset="0"/>
                <a:cs typeface="Times New Roman" panose="02020603050405020304" pitchFamily="18" charset="0"/>
              </a:rPr>
              <a:t>/Πιάτσα, η (κοινό </a:t>
            </a:r>
            <a:r>
              <a:rPr lang="el-GR" sz="2000" kern="100" dirty="0" err="1">
                <a:effectLst/>
                <a:latin typeface="Calibri" panose="020F0502020204030204" pitchFamily="34" charset="0"/>
                <a:ea typeface="Calibri" panose="020F0502020204030204" pitchFamily="34" charset="0"/>
                <a:cs typeface="Times New Roman" panose="02020603050405020304" pitchFamily="18" charset="0"/>
              </a:rPr>
              <a:t>τοπων</a:t>
            </a:r>
            <a:r>
              <a:rPr lang="el-GR" sz="2000" kern="100" dirty="0">
                <a:effectLst/>
                <a:latin typeface="Calibri" panose="020F0502020204030204" pitchFamily="34" charset="0"/>
                <a:ea typeface="Calibri" panose="020F0502020204030204" pitchFamily="34" charset="0"/>
                <a:cs typeface="Times New Roman" panose="02020603050405020304" pitchFamily="18" charset="0"/>
              </a:rPr>
              <a:t>.) &lt; νεοελλ. </a:t>
            </a:r>
            <a:r>
              <a:rPr lang="el-GR" sz="2000" kern="100" dirty="0" err="1">
                <a:effectLst/>
                <a:latin typeface="Calibri" panose="020F0502020204030204" pitchFamily="34" charset="0"/>
                <a:ea typeface="Calibri" panose="020F0502020204030204" pitchFamily="34" charset="0"/>
                <a:cs typeface="Times New Roman" panose="02020603050405020304" pitchFamily="18" charset="0"/>
              </a:rPr>
              <a:t>πλάτζα</a:t>
            </a:r>
            <a:r>
              <a:rPr lang="el-GR" sz="2000" kern="100" dirty="0">
                <a:effectLst/>
                <a:latin typeface="Calibri" panose="020F0502020204030204" pitchFamily="34" charset="0"/>
                <a:ea typeface="Calibri" panose="020F0502020204030204" pitchFamily="34" charset="0"/>
                <a:cs typeface="Times New Roman" panose="02020603050405020304" pitchFamily="18" charset="0"/>
              </a:rPr>
              <a:t> /</a:t>
            </a:r>
            <a:r>
              <a:rPr lang="el-GR" sz="2000" kern="100" dirty="0" err="1">
                <a:effectLst/>
                <a:latin typeface="Calibri" panose="020F0502020204030204" pitchFamily="34" charset="0"/>
                <a:ea typeface="Calibri" panose="020F0502020204030204" pitchFamily="34" charset="0"/>
                <a:cs typeface="Times New Roman" panose="02020603050405020304" pitchFamily="18" charset="0"/>
              </a:rPr>
              <a:t>πλάτσα</a:t>
            </a:r>
            <a:r>
              <a:rPr lang="el-GR" sz="2000" kern="100" dirty="0">
                <a:effectLst/>
                <a:latin typeface="Calibri" panose="020F0502020204030204" pitchFamily="34" charset="0"/>
                <a:ea typeface="Calibri" panose="020F0502020204030204" pitchFamily="34" charset="0"/>
                <a:cs typeface="Times New Roman" panose="02020603050405020304" pitchFamily="18" charset="0"/>
              </a:rPr>
              <a:t>/πιάτσα, η “πλατεία, αγορά" &lt; βεν. </a:t>
            </a:r>
            <a:r>
              <a:rPr lang="el-GR" sz="2000" kern="100" dirty="0" err="1">
                <a:effectLst/>
                <a:latin typeface="Calibri" panose="020F0502020204030204" pitchFamily="34" charset="0"/>
                <a:ea typeface="Calibri" panose="020F0502020204030204" pitchFamily="34" charset="0"/>
                <a:cs typeface="Times New Roman" panose="02020603050405020304" pitchFamily="18" charset="0"/>
              </a:rPr>
              <a:t>plazza</a:t>
            </a:r>
            <a:r>
              <a:rPr lang="el-GR" sz="2000" kern="100" dirty="0">
                <a:effectLst/>
                <a:latin typeface="Calibri" panose="020F0502020204030204" pitchFamily="34" charset="0"/>
                <a:ea typeface="Calibri" panose="020F0502020204030204" pitchFamily="34" charset="0"/>
                <a:cs typeface="Times New Roman" panose="02020603050405020304" pitchFamily="18" charset="0"/>
              </a:rPr>
              <a:t>, ιταλ. </a:t>
            </a:r>
            <a:r>
              <a:rPr lang="el-GR" sz="2000" kern="100" dirty="0" err="1">
                <a:effectLst/>
                <a:latin typeface="Calibri" panose="020F0502020204030204" pitchFamily="34" charset="0"/>
                <a:ea typeface="Calibri" panose="020F0502020204030204" pitchFamily="34" charset="0"/>
                <a:cs typeface="Times New Roman" panose="02020603050405020304" pitchFamily="18" charset="0"/>
              </a:rPr>
              <a:t>piazza</a:t>
            </a:r>
            <a:r>
              <a:rPr lang="el-GR" sz="2000" kern="100" dirty="0">
                <a:effectLst/>
                <a:latin typeface="Calibri" panose="020F0502020204030204" pitchFamily="34" charset="0"/>
                <a:ea typeface="Calibri" panose="020F0502020204030204" pitchFamily="34" charset="0"/>
                <a:cs typeface="Times New Roman" panose="02020603050405020304" pitchFamily="18" charset="0"/>
              </a:rPr>
              <a:t> &lt; λατ. </a:t>
            </a:r>
            <a:r>
              <a:rPr lang="el-GR" sz="2000" kern="100" dirty="0" err="1">
                <a:effectLst/>
                <a:latin typeface="Calibri" panose="020F0502020204030204" pitchFamily="34" charset="0"/>
                <a:ea typeface="Calibri" panose="020F0502020204030204" pitchFamily="34" charset="0"/>
                <a:cs typeface="Times New Roman" panose="02020603050405020304" pitchFamily="18" charset="0"/>
              </a:rPr>
              <a:t>platea</a:t>
            </a:r>
            <a:r>
              <a:rPr lang="el-GR" sz="2000" kern="100" dirty="0">
                <a:effectLst/>
                <a:latin typeface="Calibri" panose="020F0502020204030204" pitchFamily="34" charset="0"/>
                <a:ea typeface="Calibri" panose="020F0502020204030204" pitchFamily="34" charset="0"/>
                <a:cs typeface="Times New Roman" panose="02020603050405020304" pitchFamily="18" charset="0"/>
              </a:rPr>
              <a:t> &lt; ελλ. </a:t>
            </a:r>
            <a:r>
              <a:rPr lang="el-GR" sz="2000" kern="100" dirty="0" err="1">
                <a:effectLst/>
                <a:latin typeface="Calibri" panose="020F0502020204030204" pitchFamily="34" charset="0"/>
                <a:ea typeface="Calibri" panose="020F0502020204030204" pitchFamily="34" charset="0"/>
                <a:cs typeface="Times New Roman" panose="02020603050405020304" pitchFamily="18" charset="0"/>
              </a:rPr>
              <a:t>πλατεῖα</a:t>
            </a:r>
            <a:r>
              <a:rPr lang="el-GR" sz="2000" kern="100" dirty="0">
                <a:effectLst/>
                <a:latin typeface="Calibri" panose="020F0502020204030204" pitchFamily="34" charset="0"/>
                <a:ea typeface="Calibri" panose="020F0502020204030204" pitchFamily="34" charset="0"/>
                <a:cs typeface="Times New Roman" panose="02020603050405020304" pitchFamily="18" charset="0"/>
              </a:rPr>
              <a:t> (</a:t>
            </a:r>
            <a:r>
              <a:rPr lang="el-GR" sz="2000" kern="100" dirty="0" err="1">
                <a:effectLst/>
                <a:latin typeface="Calibri" panose="020F0502020204030204" pitchFamily="34" charset="0"/>
                <a:ea typeface="Calibri" panose="020F0502020204030204" pitchFamily="34" charset="0"/>
                <a:cs typeface="Times New Roman" panose="02020603050405020304" pitchFamily="18" charset="0"/>
              </a:rPr>
              <a:t>ὁδός</a:t>
            </a:r>
            <a:r>
              <a:rPr lang="el-GR" sz="2000" kern="100" dirty="0">
                <a:effectLst/>
                <a:latin typeface="Calibri" panose="020F0502020204030204" pitchFamily="34" charset="0"/>
                <a:ea typeface="Calibri" panose="020F0502020204030204" pitchFamily="34" charset="0"/>
                <a:cs typeface="Times New Roman" panose="02020603050405020304" pitchFamily="18" charset="0"/>
              </a:rPr>
              <a:t>). </a:t>
            </a:r>
            <a:br>
              <a:rPr lang="el-GR" sz="2000" kern="100" dirty="0">
                <a:effectLst/>
                <a:latin typeface="Calibri" panose="020F0502020204030204" pitchFamily="34" charset="0"/>
                <a:ea typeface="Calibri" panose="020F0502020204030204" pitchFamily="34" charset="0"/>
                <a:cs typeface="Times New Roman" panose="02020603050405020304" pitchFamily="18" charset="0"/>
              </a:rPr>
            </a:br>
            <a:r>
              <a:rPr lang="el-GR" sz="2000" kern="100" dirty="0">
                <a:effectLst/>
                <a:latin typeface="Calibri" panose="020F0502020204030204" pitchFamily="34" charset="0"/>
                <a:ea typeface="Calibri" panose="020F0502020204030204" pitchFamily="34" charset="0"/>
                <a:cs typeface="Times New Roman" panose="02020603050405020304" pitchFamily="18" charset="0"/>
              </a:rPr>
              <a:t>Πόρτο (πάντοτε ως πρώτο συνθετικό, λ.χ. Πόρτο </a:t>
            </a:r>
            <a:r>
              <a:rPr lang="el-GR" sz="2000" kern="100" dirty="0" err="1">
                <a:effectLst/>
                <a:latin typeface="Calibri" panose="020F0502020204030204" pitchFamily="34" charset="0"/>
                <a:ea typeface="Calibri" panose="020F0502020204030204" pitchFamily="34" charset="0"/>
                <a:cs typeface="Times New Roman" panose="02020603050405020304" pitchFamily="18" charset="0"/>
              </a:rPr>
              <a:t>Νικολό</a:t>
            </a:r>
            <a:r>
              <a:rPr lang="el-GR" sz="2000" kern="100" dirty="0">
                <a:effectLst/>
                <a:latin typeface="Calibri" panose="020F0502020204030204" pitchFamily="34" charset="0"/>
                <a:ea typeface="Calibri" panose="020F0502020204030204" pitchFamily="34" charset="0"/>
                <a:cs typeface="Times New Roman" panose="02020603050405020304" pitchFamily="18" charset="0"/>
              </a:rPr>
              <a:t>, Πόρτο Δρέπανο. Πόρτο </a:t>
            </a:r>
            <a:r>
              <a:rPr lang="el-GR" sz="2000" kern="100" dirty="0" err="1">
                <a:effectLst/>
                <a:latin typeface="Calibri" panose="020F0502020204030204" pitchFamily="34" charset="0"/>
                <a:ea typeface="Calibri" panose="020F0502020204030204" pitchFamily="34" charset="0"/>
                <a:cs typeface="Times New Roman" panose="02020603050405020304" pitchFamily="18" charset="0"/>
              </a:rPr>
              <a:t>Γκρίκο</a:t>
            </a:r>
            <a:r>
              <a:rPr lang="el-GR" sz="2000" kern="100" dirty="0">
                <a:effectLst/>
                <a:latin typeface="Calibri" panose="020F0502020204030204" pitchFamily="34" charset="0"/>
                <a:ea typeface="Calibri" panose="020F0502020204030204" pitchFamily="34" charset="0"/>
                <a:cs typeface="Times New Roman" panose="02020603050405020304" pitchFamily="18" charset="0"/>
              </a:rPr>
              <a:t>, Πόρτο </a:t>
            </a:r>
            <a:r>
              <a:rPr lang="el-GR" sz="2000" kern="100" dirty="0" err="1">
                <a:effectLst/>
                <a:latin typeface="Calibri" panose="020F0502020204030204" pitchFamily="34" charset="0"/>
                <a:ea typeface="Calibri" panose="020F0502020204030204" pitchFamily="34" charset="0"/>
                <a:cs typeface="Times New Roman" panose="02020603050405020304" pitchFamily="18" charset="0"/>
              </a:rPr>
              <a:t>Κάζιο</a:t>
            </a:r>
            <a:r>
              <a:rPr lang="el-GR" sz="2000" kern="100" dirty="0">
                <a:effectLst/>
                <a:latin typeface="Calibri" panose="020F0502020204030204" pitchFamily="34" charset="0"/>
                <a:ea typeface="Calibri" panose="020F0502020204030204" pitchFamily="34" charset="0"/>
                <a:cs typeface="Times New Roman" panose="02020603050405020304" pitchFamily="18" charset="0"/>
              </a:rPr>
              <a:t> [βεν. </a:t>
            </a:r>
            <a:r>
              <a:rPr lang="el-GR" sz="2000" kern="100" dirty="0" err="1">
                <a:effectLst/>
                <a:latin typeface="Calibri" panose="020F0502020204030204" pitchFamily="34" charset="0"/>
                <a:ea typeface="Calibri" panose="020F0502020204030204" pitchFamily="34" charset="0"/>
                <a:cs typeface="Times New Roman" panose="02020603050405020304" pitchFamily="18" charset="0"/>
              </a:rPr>
              <a:t>quagia</a:t>
            </a:r>
            <a:r>
              <a:rPr lang="el-GR" sz="2000" kern="100" dirty="0">
                <a:effectLst/>
                <a:latin typeface="Calibri" panose="020F0502020204030204" pitchFamily="34" charset="0"/>
                <a:ea typeface="Calibri" panose="020F0502020204030204" pitchFamily="34" charset="0"/>
                <a:cs typeface="Times New Roman" panose="02020603050405020304" pitchFamily="18" charset="0"/>
              </a:rPr>
              <a:t> "ορτύκι") &lt; νεοελλ. </a:t>
            </a:r>
            <a:r>
              <a:rPr lang="el-GR" sz="2000" kern="100" dirty="0" err="1">
                <a:effectLst/>
                <a:latin typeface="Calibri" panose="020F0502020204030204" pitchFamily="34" charset="0"/>
                <a:ea typeface="Calibri" panose="020F0502020204030204" pitchFamily="34" charset="0"/>
                <a:cs typeface="Times New Roman" panose="02020603050405020304" pitchFamily="18" charset="0"/>
              </a:rPr>
              <a:t>διαλ</a:t>
            </a:r>
            <a:r>
              <a:rPr lang="el-GR" sz="2000" kern="100" dirty="0">
                <a:effectLst/>
                <a:latin typeface="Calibri" panose="020F0502020204030204" pitchFamily="34" charset="0"/>
                <a:ea typeface="Calibri" panose="020F0502020204030204" pitchFamily="34" charset="0"/>
                <a:cs typeface="Times New Roman" panose="02020603050405020304" pitchFamily="18" charset="0"/>
              </a:rPr>
              <a:t>. πόρτο, το/</a:t>
            </a:r>
            <a:r>
              <a:rPr lang="el-GR" sz="2000" kern="100" dirty="0" err="1">
                <a:effectLst/>
                <a:latin typeface="Calibri" panose="020F0502020204030204" pitchFamily="34" charset="0"/>
                <a:ea typeface="Calibri" panose="020F0502020204030204" pitchFamily="34" charset="0"/>
                <a:cs typeface="Times New Roman" panose="02020603050405020304" pitchFamily="18" charset="0"/>
              </a:rPr>
              <a:t>πόρτος</a:t>
            </a:r>
            <a:r>
              <a:rPr lang="el-GR" sz="2000" kern="100" dirty="0">
                <a:effectLst/>
                <a:latin typeface="Calibri" panose="020F0502020204030204" pitchFamily="34" charset="0"/>
                <a:ea typeface="Calibri" panose="020F0502020204030204" pitchFamily="34" charset="0"/>
                <a:cs typeface="Times New Roman" panose="02020603050405020304" pitchFamily="18" charset="0"/>
              </a:rPr>
              <a:t>, ο "λιμάνι" &lt; ιταλ. </a:t>
            </a:r>
            <a:r>
              <a:rPr lang="el-GR" sz="2000" kern="100" dirty="0" err="1">
                <a:effectLst/>
                <a:latin typeface="Calibri" panose="020F0502020204030204" pitchFamily="34" charset="0"/>
                <a:ea typeface="Calibri" panose="020F0502020204030204" pitchFamily="34" charset="0"/>
                <a:cs typeface="Times New Roman" panose="02020603050405020304" pitchFamily="18" charset="0"/>
              </a:rPr>
              <a:t>porto</a:t>
            </a:r>
            <a:r>
              <a:rPr lang="el-GR" sz="2000" kern="100" dirty="0">
                <a:effectLst/>
                <a:latin typeface="Calibri" panose="020F0502020204030204" pitchFamily="34" charset="0"/>
                <a:ea typeface="Calibri" panose="020F0502020204030204" pitchFamily="34" charset="0"/>
                <a:cs typeface="Times New Roman" panose="02020603050405020304" pitchFamily="18" charset="0"/>
              </a:rPr>
              <a:t>. </a:t>
            </a:r>
            <a:br>
              <a:rPr lang="el-GR" sz="2000" kern="100" dirty="0">
                <a:effectLst/>
                <a:latin typeface="Calibri" panose="020F0502020204030204" pitchFamily="34" charset="0"/>
                <a:ea typeface="Calibri" panose="020F0502020204030204" pitchFamily="34" charset="0"/>
                <a:cs typeface="Times New Roman" panose="02020603050405020304" pitchFamily="18" charset="0"/>
              </a:rPr>
            </a:br>
            <a:r>
              <a:rPr lang="el-GR" sz="2000" kern="100" dirty="0">
                <a:effectLst/>
                <a:latin typeface="Calibri" panose="020F0502020204030204" pitchFamily="34" charset="0"/>
                <a:ea typeface="Calibri" panose="020F0502020204030204" pitchFamily="34" charset="0"/>
                <a:cs typeface="Times New Roman" panose="02020603050405020304" pitchFamily="18" charset="0"/>
              </a:rPr>
              <a:t>Σκρόφα, η/Σκρόφες, οι/</a:t>
            </a:r>
            <a:r>
              <a:rPr lang="el-GR" sz="2000" kern="100" dirty="0" err="1">
                <a:effectLst/>
                <a:latin typeface="Calibri" panose="020F0502020204030204" pitchFamily="34" charset="0"/>
                <a:ea typeface="Calibri" panose="020F0502020204030204" pitchFamily="34" charset="0"/>
                <a:cs typeface="Times New Roman" panose="02020603050405020304" pitchFamily="18" charset="0"/>
              </a:rPr>
              <a:t>Σκροφονήσια</a:t>
            </a:r>
            <a:r>
              <a:rPr lang="el-GR" sz="2000" kern="100" dirty="0">
                <a:effectLst/>
                <a:latin typeface="Calibri" panose="020F0502020204030204" pitchFamily="34" charset="0"/>
                <a:ea typeface="Calibri" panose="020F0502020204030204" pitchFamily="34" charset="0"/>
                <a:cs typeface="Times New Roman" panose="02020603050405020304" pitchFamily="18" charset="0"/>
              </a:rPr>
              <a:t>, τα/</a:t>
            </a:r>
            <a:r>
              <a:rPr lang="el-GR" sz="2000" kern="100" dirty="0" err="1">
                <a:effectLst/>
                <a:latin typeface="Calibri" panose="020F0502020204030204" pitchFamily="34" charset="0"/>
                <a:ea typeface="Calibri" panose="020F0502020204030204" pitchFamily="34" charset="0"/>
                <a:cs typeface="Times New Roman" panose="02020603050405020304" pitchFamily="18" charset="0"/>
              </a:rPr>
              <a:t>Σκροφοπούλα</a:t>
            </a:r>
            <a:r>
              <a:rPr lang="el-GR" sz="2000" kern="100" dirty="0">
                <a:effectLst/>
                <a:latin typeface="Calibri" panose="020F0502020204030204" pitchFamily="34" charset="0"/>
                <a:ea typeface="Calibri" panose="020F0502020204030204" pitchFamily="34" charset="0"/>
                <a:cs typeface="Times New Roman" panose="02020603050405020304" pitchFamily="18" charset="0"/>
              </a:rPr>
              <a:t>, η (ονομασία μικρών νησιών που αντιστοιχεί στην αρχαία ονομασία </a:t>
            </a:r>
            <a:r>
              <a:rPr lang="el-GR" sz="2000" kern="100" dirty="0" err="1">
                <a:effectLst/>
                <a:latin typeface="Calibri" panose="020F0502020204030204" pitchFamily="34" charset="0"/>
                <a:ea typeface="Calibri" panose="020F0502020204030204" pitchFamily="34" charset="0"/>
                <a:cs typeface="Times New Roman" panose="02020603050405020304" pitchFamily="18" charset="0"/>
              </a:rPr>
              <a:t>χοιράς</a:t>
            </a:r>
            <a:r>
              <a:rPr lang="el-GR" sz="2000" kern="100" dirty="0">
                <a:effectLst/>
                <a:latin typeface="Calibri" panose="020F0502020204030204" pitchFamily="34" charset="0"/>
                <a:ea typeface="Calibri" panose="020F0502020204030204" pitchFamily="34" charset="0"/>
                <a:cs typeface="Times New Roman" panose="02020603050405020304" pitchFamily="18" charset="0"/>
              </a:rPr>
              <a:t>, ἡ χοιράδες, </a:t>
            </a:r>
            <a:r>
              <a:rPr lang="el-GR" sz="2000" kern="100" dirty="0" err="1">
                <a:effectLst/>
                <a:latin typeface="Calibri" panose="020F0502020204030204" pitchFamily="34" charset="0"/>
                <a:ea typeface="Calibri" panose="020F0502020204030204" pitchFamily="34" charset="0"/>
                <a:cs typeface="Times New Roman" panose="02020603050405020304" pitchFamily="18" charset="0"/>
              </a:rPr>
              <a:t>αἱ</a:t>
            </a:r>
            <a:r>
              <a:rPr lang="el-GR" sz="2000" kern="100" dirty="0">
                <a:effectLst/>
                <a:latin typeface="Calibri" panose="020F0502020204030204" pitchFamily="34" charset="0"/>
                <a:ea typeface="Calibri" panose="020F0502020204030204" pitchFamily="34" charset="0"/>
                <a:cs typeface="Times New Roman" panose="02020603050405020304" pitchFamily="18" charset="0"/>
              </a:rPr>
              <a:t>) &lt; νεοελλ. σκρόφα, η "γουρούνα" &lt; ιταλ. </a:t>
            </a:r>
            <a:r>
              <a:rPr lang="el-GR" sz="2000" kern="100" dirty="0" err="1">
                <a:effectLst/>
                <a:latin typeface="Calibri" panose="020F0502020204030204" pitchFamily="34" charset="0"/>
                <a:ea typeface="Calibri" panose="020F0502020204030204" pitchFamily="34" charset="0"/>
                <a:cs typeface="Times New Roman" panose="02020603050405020304" pitchFamily="18" charset="0"/>
              </a:rPr>
              <a:t>scrofa</a:t>
            </a:r>
            <a:r>
              <a:rPr lang="el-GR" sz="2000" kern="100" dirty="0">
                <a:effectLst/>
                <a:latin typeface="Calibri" panose="020F0502020204030204" pitchFamily="34" charset="0"/>
                <a:ea typeface="Calibri" panose="020F0502020204030204" pitchFamily="34" charset="0"/>
                <a:cs typeface="Times New Roman" panose="02020603050405020304" pitchFamily="18" charset="0"/>
              </a:rPr>
              <a:t>. </a:t>
            </a:r>
            <a:br>
              <a:rPr lang="el-GR" sz="2000" kern="100" dirty="0">
                <a:effectLst/>
                <a:latin typeface="Calibri" panose="020F0502020204030204" pitchFamily="34" charset="0"/>
                <a:ea typeface="Calibri" panose="020F0502020204030204" pitchFamily="34" charset="0"/>
                <a:cs typeface="Times New Roman" panose="02020603050405020304" pitchFamily="18" charset="0"/>
              </a:rPr>
            </a:br>
            <a:r>
              <a:rPr lang="el-GR" sz="2000" kern="100" dirty="0">
                <a:effectLst/>
                <a:latin typeface="Calibri" panose="020F0502020204030204" pitchFamily="34" charset="0"/>
                <a:ea typeface="Calibri" panose="020F0502020204030204" pitchFamily="34" charset="0"/>
                <a:cs typeface="Times New Roman" panose="02020603050405020304" pitchFamily="18" charset="0"/>
              </a:rPr>
              <a:t>Σπέτσες, οι/</a:t>
            </a:r>
            <a:r>
              <a:rPr lang="el-GR" sz="2000" kern="100" dirty="0" err="1">
                <a:effectLst/>
                <a:latin typeface="Calibri" panose="020F0502020204030204" pitchFamily="34" charset="0"/>
                <a:ea typeface="Calibri" panose="020F0502020204030204" pitchFamily="34" charset="0"/>
                <a:cs typeface="Times New Roman" panose="02020603050405020304" pitchFamily="18" charset="0"/>
              </a:rPr>
              <a:t>Σπετσαρειά</a:t>
            </a:r>
            <a:r>
              <a:rPr lang="el-GR" sz="2000" kern="100" dirty="0">
                <a:effectLst/>
                <a:latin typeface="Calibri" panose="020F0502020204030204" pitchFamily="34" charset="0"/>
                <a:ea typeface="Calibri" panose="020F0502020204030204" pitchFamily="34" charset="0"/>
                <a:cs typeface="Times New Roman" panose="02020603050405020304" pitchFamily="18" charset="0"/>
              </a:rPr>
              <a:t>, τα (Χίος) &lt; νεοελλ. </a:t>
            </a:r>
            <a:r>
              <a:rPr lang="el-GR" sz="2000" kern="100" dirty="0" err="1">
                <a:effectLst/>
                <a:latin typeface="Calibri" panose="020F0502020204030204" pitchFamily="34" charset="0"/>
                <a:ea typeface="Calibri" panose="020F0502020204030204" pitchFamily="34" charset="0"/>
                <a:cs typeface="Times New Roman" panose="02020603050405020304" pitchFamily="18" charset="0"/>
              </a:rPr>
              <a:t>σπέτσα</a:t>
            </a:r>
            <a:r>
              <a:rPr lang="el-GR" sz="2000" kern="100" dirty="0">
                <a:effectLst/>
                <a:latin typeface="Calibri" panose="020F0502020204030204" pitchFamily="34" charset="0"/>
                <a:ea typeface="Calibri" panose="020F0502020204030204" pitchFamily="34" charset="0"/>
                <a:cs typeface="Times New Roman" panose="02020603050405020304" pitchFamily="18" charset="0"/>
              </a:rPr>
              <a:t>, η/</a:t>
            </a:r>
            <a:r>
              <a:rPr lang="el-GR" sz="2000" kern="100" dirty="0" err="1">
                <a:effectLst/>
                <a:latin typeface="Calibri" panose="020F0502020204030204" pitchFamily="34" charset="0"/>
                <a:ea typeface="Calibri" panose="020F0502020204030204" pitchFamily="34" charset="0"/>
                <a:cs typeface="Times New Roman" panose="02020603050405020304" pitchFamily="18" charset="0"/>
              </a:rPr>
              <a:t>σπέτσες</a:t>
            </a:r>
            <a:r>
              <a:rPr lang="el-GR" sz="2000" kern="100" dirty="0">
                <a:effectLst/>
                <a:latin typeface="Calibri" panose="020F0502020204030204" pitchFamily="34" charset="0"/>
                <a:ea typeface="Calibri" panose="020F0502020204030204" pitchFamily="34" charset="0"/>
                <a:cs typeface="Times New Roman" panose="02020603050405020304" pitchFamily="18" charset="0"/>
              </a:rPr>
              <a:t>, οι “καρύκευμα” &lt; βεν. ιταλ. </a:t>
            </a:r>
            <a:r>
              <a:rPr lang="el-GR" sz="2000" kern="100" dirty="0" err="1">
                <a:effectLst/>
                <a:latin typeface="Calibri" panose="020F0502020204030204" pitchFamily="34" charset="0"/>
                <a:ea typeface="Calibri" panose="020F0502020204030204" pitchFamily="34" charset="0"/>
                <a:cs typeface="Times New Roman" panose="02020603050405020304" pitchFamily="18" charset="0"/>
              </a:rPr>
              <a:t>spezie</a:t>
            </a:r>
            <a:r>
              <a:rPr lang="el-GR" sz="2000" kern="100" dirty="0">
                <a:effectLst/>
                <a:latin typeface="Calibri" panose="020F0502020204030204" pitchFamily="34" charset="0"/>
                <a:ea typeface="Calibri" panose="020F0502020204030204" pitchFamily="34" charset="0"/>
                <a:cs typeface="Times New Roman" panose="02020603050405020304" pitchFamily="18" charset="0"/>
              </a:rPr>
              <a:t>, νεοελλ. </a:t>
            </a:r>
            <a:r>
              <a:rPr lang="el-GR" sz="2000" kern="100" dirty="0" err="1">
                <a:effectLst/>
                <a:latin typeface="Calibri" panose="020F0502020204030204" pitchFamily="34" charset="0"/>
                <a:ea typeface="Calibri" panose="020F0502020204030204" pitchFamily="34" charset="0"/>
                <a:cs typeface="Times New Roman" panose="02020603050405020304" pitchFamily="18" charset="0"/>
              </a:rPr>
              <a:t>σπετσαρειό</a:t>
            </a:r>
            <a:r>
              <a:rPr lang="el-GR" sz="2000" kern="100" dirty="0">
                <a:effectLst/>
                <a:latin typeface="Calibri" panose="020F0502020204030204" pitchFamily="34" charset="0"/>
                <a:ea typeface="Calibri" panose="020F0502020204030204" pitchFamily="34" charset="0"/>
                <a:cs typeface="Times New Roman" panose="02020603050405020304" pitchFamily="18" charset="0"/>
              </a:rPr>
              <a:t>, το "φαρμακείο” &lt; βεν. </a:t>
            </a:r>
            <a:r>
              <a:rPr lang="el-GR" sz="2000" kern="100" dirty="0" err="1">
                <a:effectLst/>
                <a:latin typeface="Calibri" panose="020F0502020204030204" pitchFamily="34" charset="0"/>
                <a:ea typeface="Calibri" panose="020F0502020204030204" pitchFamily="34" charset="0"/>
                <a:cs typeface="Times New Roman" panose="02020603050405020304" pitchFamily="18" charset="0"/>
              </a:rPr>
              <a:t>spezaria</a:t>
            </a:r>
            <a:r>
              <a:rPr lang="el-GR" sz="2000" kern="100" dirty="0">
                <a:effectLst/>
                <a:latin typeface="Calibri" panose="020F0502020204030204" pitchFamily="34" charset="0"/>
                <a:ea typeface="Calibri" panose="020F0502020204030204" pitchFamily="34" charset="0"/>
                <a:cs typeface="Times New Roman" panose="02020603050405020304" pitchFamily="18" charset="0"/>
              </a:rPr>
              <a:t>. </a:t>
            </a:r>
            <a:br>
              <a:rPr lang="el-GR" sz="2000" kern="100" dirty="0">
                <a:effectLst/>
                <a:latin typeface="Calibri" panose="020F0502020204030204" pitchFamily="34" charset="0"/>
                <a:ea typeface="Calibri" panose="020F0502020204030204" pitchFamily="34" charset="0"/>
                <a:cs typeface="Times New Roman" panose="02020603050405020304" pitchFamily="18" charset="0"/>
              </a:rPr>
            </a:br>
            <a:r>
              <a:rPr lang="el-GR" sz="2000" kern="100" dirty="0" err="1">
                <a:effectLst/>
                <a:latin typeface="Calibri" panose="020F0502020204030204" pitchFamily="34" charset="0"/>
                <a:ea typeface="Calibri" panose="020F0502020204030204" pitchFamily="34" charset="0"/>
                <a:cs typeface="Times New Roman" panose="02020603050405020304" pitchFamily="18" charset="0"/>
              </a:rPr>
              <a:t>Τσέκα</a:t>
            </a:r>
            <a:r>
              <a:rPr lang="el-GR" sz="2000" kern="100" dirty="0">
                <a:effectLst/>
                <a:latin typeface="Calibri" panose="020F0502020204030204" pitchFamily="34" charset="0"/>
                <a:ea typeface="Calibri" panose="020F0502020204030204" pitchFamily="34" charset="0"/>
                <a:cs typeface="Times New Roman" panose="02020603050405020304" pitchFamily="18" charset="0"/>
              </a:rPr>
              <a:t>, η (χωριό Κεφαλληνίας), πβ. κυπριακό </a:t>
            </a:r>
            <a:r>
              <a:rPr lang="el-GR" sz="2000" kern="100" dirty="0" err="1">
                <a:effectLst/>
                <a:latin typeface="Calibri" panose="020F0502020204030204" pitchFamily="34" charset="0"/>
                <a:ea typeface="Calibri" panose="020F0502020204030204" pitchFamily="34" charset="0"/>
                <a:cs typeface="Times New Roman" panose="02020603050405020304" pitchFamily="18" charset="0"/>
              </a:rPr>
              <a:t>τζέκκα</a:t>
            </a:r>
            <a:r>
              <a:rPr lang="el-GR" sz="2000" kern="100" dirty="0">
                <a:effectLst/>
                <a:latin typeface="Calibri" panose="020F0502020204030204" pitchFamily="34" charset="0"/>
                <a:ea typeface="Calibri" panose="020F0502020204030204" pitchFamily="34" charset="0"/>
                <a:cs typeface="Times New Roman" panose="02020603050405020304" pitchFamily="18" charset="0"/>
              </a:rPr>
              <a:t>, η “νομισματοκοπείο" &lt; ιταλ. </a:t>
            </a:r>
            <a:r>
              <a:rPr lang="el-GR" sz="2000" kern="100" dirty="0" err="1">
                <a:effectLst/>
                <a:latin typeface="Calibri" panose="020F0502020204030204" pitchFamily="34" charset="0"/>
                <a:ea typeface="Calibri" panose="020F0502020204030204" pitchFamily="34" charset="0"/>
                <a:cs typeface="Times New Roman" panose="02020603050405020304" pitchFamily="18" charset="0"/>
              </a:rPr>
              <a:t>zecca</a:t>
            </a:r>
            <a:r>
              <a:rPr lang="el-GR" sz="2000" kern="100" dirty="0">
                <a:effectLst/>
                <a:latin typeface="Calibri" panose="020F0502020204030204" pitchFamily="34" charset="0"/>
                <a:ea typeface="Calibri" panose="020F0502020204030204" pitchFamily="34" charset="0"/>
                <a:cs typeface="Times New Roman" panose="02020603050405020304" pitchFamily="18" charset="0"/>
              </a:rPr>
              <a:t> (επειδή οι χωρικοί έβρισκαν χρυσά νομίσματα σε χαλάσματα παλιών σπιτιών). </a:t>
            </a:r>
            <a:endParaRPr lang="el-GR" dirty="0"/>
          </a:p>
        </p:txBody>
      </p:sp>
    </p:spTree>
    <p:extLst>
      <p:ext uri="{BB962C8B-B14F-4D97-AF65-F5344CB8AC3E}">
        <p14:creationId xmlns:p14="http://schemas.microsoft.com/office/powerpoint/2010/main" val="109253497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6664562-AE22-AAE5-CCF4-4A5D0AC0F028}"/>
            </a:ext>
          </a:extLst>
        </p:cNvPr>
        <p:cNvGrpSpPr/>
        <p:nvPr/>
      </p:nvGrpSpPr>
      <p:grpSpPr>
        <a:xfrm>
          <a:off x="0" y="0"/>
          <a:ext cx="0" cy="0"/>
          <a:chOff x="0" y="0"/>
          <a:chExt cx="0" cy="0"/>
        </a:xfrm>
      </p:grpSpPr>
      <p:sp>
        <p:nvSpPr>
          <p:cNvPr id="2" name="Τίτλος 1">
            <a:extLst>
              <a:ext uri="{FF2B5EF4-FFF2-40B4-BE49-F238E27FC236}">
                <a16:creationId xmlns:a16="http://schemas.microsoft.com/office/drawing/2014/main" id="{F286FE38-820B-5ACA-B166-5BDD7546066F}"/>
              </a:ext>
            </a:extLst>
          </p:cNvPr>
          <p:cNvSpPr>
            <a:spLocks noGrp="1"/>
          </p:cNvSpPr>
          <p:nvPr>
            <p:ph type="title"/>
          </p:nvPr>
        </p:nvSpPr>
        <p:spPr/>
        <p:txBody>
          <a:bodyPr/>
          <a:lstStyle/>
          <a:p>
            <a:endParaRPr lang="el-GR"/>
          </a:p>
        </p:txBody>
      </p:sp>
      <p:sp>
        <p:nvSpPr>
          <p:cNvPr id="3" name="Θέση περιεχομένου 2">
            <a:extLst>
              <a:ext uri="{FF2B5EF4-FFF2-40B4-BE49-F238E27FC236}">
                <a16:creationId xmlns:a16="http://schemas.microsoft.com/office/drawing/2014/main" id="{DD4A38F1-DD11-5895-17DF-EE6F43C38C1C}"/>
              </a:ext>
            </a:extLst>
          </p:cNvPr>
          <p:cNvSpPr>
            <a:spLocks noGrp="1"/>
          </p:cNvSpPr>
          <p:nvPr>
            <p:ph idx="1"/>
          </p:nvPr>
        </p:nvSpPr>
        <p:spPr/>
        <p:txBody>
          <a:bodyPr/>
          <a:lstStyle/>
          <a:p>
            <a:r>
              <a:rPr lang="el-GR" sz="2000" kern="100" dirty="0">
                <a:effectLst/>
                <a:latin typeface="Calibri" panose="020F0502020204030204" pitchFamily="34" charset="0"/>
                <a:ea typeface="Calibri" panose="020F0502020204030204" pitchFamily="34" charset="0"/>
                <a:cs typeface="Times New Roman" panose="02020603050405020304" pitchFamily="18" charset="0"/>
              </a:rPr>
              <a:t>Τσουκαλάδες, οι/Τσικαλάδες, οι, </a:t>
            </a:r>
            <a:r>
              <a:rPr lang="el-GR" sz="2000" kern="100" dirty="0" err="1">
                <a:effectLst/>
                <a:latin typeface="Calibri" panose="020F0502020204030204" pitchFamily="34" charset="0"/>
                <a:ea typeface="Calibri" panose="020F0502020204030204" pitchFamily="34" charset="0"/>
                <a:cs typeface="Times New Roman" panose="02020603050405020304" pitchFamily="18" charset="0"/>
              </a:rPr>
              <a:t>Τσουκαλαρειά</a:t>
            </a:r>
            <a:r>
              <a:rPr lang="el-GR" sz="2000" kern="100" dirty="0">
                <a:effectLst/>
                <a:latin typeface="Calibri" panose="020F0502020204030204" pitchFamily="34" charset="0"/>
                <a:ea typeface="Calibri" panose="020F0502020204030204" pitchFamily="34" charset="0"/>
                <a:cs typeface="Times New Roman" panose="02020603050405020304" pitchFamily="18" charset="0"/>
              </a:rPr>
              <a:t>, τα/</a:t>
            </a:r>
            <a:r>
              <a:rPr lang="el-GR" sz="2000" kern="100" dirty="0" err="1">
                <a:effectLst/>
                <a:latin typeface="Calibri" panose="020F0502020204030204" pitchFamily="34" charset="0"/>
                <a:ea typeface="Calibri" panose="020F0502020204030204" pitchFamily="34" charset="0"/>
                <a:cs typeface="Times New Roman" panose="02020603050405020304" pitchFamily="18" charset="0"/>
              </a:rPr>
              <a:t>Τσικαλαρειά</a:t>
            </a:r>
            <a:r>
              <a:rPr lang="el-GR" sz="2000" kern="100" dirty="0">
                <a:effectLst/>
                <a:latin typeface="Calibri" panose="020F0502020204030204" pitchFamily="34" charset="0"/>
                <a:ea typeface="Calibri" panose="020F0502020204030204" pitchFamily="34" charset="0"/>
                <a:cs typeface="Times New Roman" panose="02020603050405020304" pitchFamily="18" charset="0"/>
              </a:rPr>
              <a:t>, τα κλπ. (κοινό </a:t>
            </a:r>
            <a:r>
              <a:rPr lang="el-GR" sz="2000" kern="100" dirty="0" err="1">
                <a:effectLst/>
                <a:latin typeface="Calibri" panose="020F0502020204030204" pitchFamily="34" charset="0"/>
                <a:ea typeface="Calibri" panose="020F0502020204030204" pitchFamily="34" charset="0"/>
                <a:cs typeface="Times New Roman" panose="02020603050405020304" pitchFamily="18" charset="0"/>
              </a:rPr>
              <a:t>τοπων</a:t>
            </a:r>
            <a:r>
              <a:rPr lang="el-GR" sz="2000" kern="100" dirty="0">
                <a:effectLst/>
                <a:latin typeface="Calibri" panose="020F0502020204030204" pitchFamily="34" charset="0"/>
                <a:ea typeface="Calibri" panose="020F0502020204030204" pitchFamily="34" charset="0"/>
                <a:cs typeface="Times New Roman" panose="02020603050405020304" pitchFamily="18" charset="0"/>
              </a:rPr>
              <a:t>.) &lt; νεοελλ. τσουκαλάς/</a:t>
            </a:r>
            <a:r>
              <a:rPr lang="el-GR" sz="2000" kern="100" dirty="0" err="1">
                <a:effectLst/>
                <a:latin typeface="Calibri" panose="020F0502020204030204" pitchFamily="34" charset="0"/>
                <a:ea typeface="Calibri" panose="020F0502020204030204" pitchFamily="34" charset="0"/>
                <a:cs typeface="Times New Roman" panose="02020603050405020304" pitchFamily="18" charset="0"/>
              </a:rPr>
              <a:t>τσικαλάς</a:t>
            </a:r>
            <a:r>
              <a:rPr lang="el-GR" sz="2000" kern="100" dirty="0">
                <a:effectLst/>
                <a:latin typeface="Calibri" panose="020F0502020204030204" pitchFamily="34" charset="0"/>
                <a:ea typeface="Calibri" panose="020F0502020204030204" pitchFamily="34" charset="0"/>
                <a:cs typeface="Times New Roman" panose="02020603050405020304" pitchFamily="18" charset="0"/>
              </a:rPr>
              <a:t> "παραγωγός πήλινων τεντζερέδων” &lt; τσουκάλι/</a:t>
            </a:r>
            <a:r>
              <a:rPr lang="el-GR" sz="2000" kern="100" dirty="0" err="1">
                <a:effectLst/>
                <a:latin typeface="Calibri" panose="020F0502020204030204" pitchFamily="34" charset="0"/>
                <a:ea typeface="Calibri" panose="020F0502020204030204" pitchFamily="34" charset="0"/>
                <a:cs typeface="Times New Roman" panose="02020603050405020304" pitchFamily="18" charset="0"/>
              </a:rPr>
              <a:t>τσικάλι</a:t>
            </a:r>
            <a:r>
              <a:rPr lang="el-GR" sz="2000" kern="100" dirty="0">
                <a:effectLst/>
                <a:latin typeface="Calibri" panose="020F0502020204030204" pitchFamily="34" charset="0"/>
                <a:ea typeface="Calibri" panose="020F0502020204030204" pitchFamily="34" charset="0"/>
                <a:cs typeface="Times New Roman" panose="02020603050405020304" pitchFamily="18" charset="0"/>
              </a:rPr>
              <a:t> &lt; ιταλ. </a:t>
            </a:r>
            <a:r>
              <a:rPr lang="el-GR" sz="2000" kern="100" dirty="0" err="1">
                <a:effectLst/>
                <a:latin typeface="Calibri" panose="020F0502020204030204" pitchFamily="34" charset="0"/>
                <a:ea typeface="Calibri" panose="020F0502020204030204" pitchFamily="34" charset="0"/>
                <a:cs typeface="Times New Roman" panose="02020603050405020304" pitchFamily="18" charset="0"/>
              </a:rPr>
              <a:t>zucca</a:t>
            </a:r>
            <a:r>
              <a:rPr lang="el-GR" sz="2000" kern="100" dirty="0">
                <a:effectLst/>
                <a:latin typeface="Calibri" panose="020F0502020204030204" pitchFamily="34" charset="0"/>
                <a:ea typeface="Calibri" panose="020F0502020204030204" pitchFamily="34" charset="0"/>
                <a:cs typeface="Times New Roman" panose="02020603050405020304" pitchFamily="18" charset="0"/>
              </a:rPr>
              <a:t> "δοχείο από κολοκύθι”. </a:t>
            </a:r>
            <a:br>
              <a:rPr lang="el-GR" sz="2000" kern="100" dirty="0">
                <a:effectLst/>
                <a:latin typeface="Calibri" panose="020F0502020204030204" pitchFamily="34" charset="0"/>
                <a:ea typeface="Calibri" panose="020F0502020204030204" pitchFamily="34" charset="0"/>
                <a:cs typeface="Times New Roman" panose="02020603050405020304" pitchFamily="18" charset="0"/>
              </a:rPr>
            </a:br>
            <a:r>
              <a:rPr lang="el-GR" sz="2000" kern="100" dirty="0" err="1">
                <a:effectLst/>
                <a:latin typeface="Calibri" panose="020F0502020204030204" pitchFamily="34" charset="0"/>
                <a:ea typeface="Calibri" panose="020F0502020204030204" pitchFamily="34" charset="0"/>
                <a:cs typeface="Times New Roman" panose="02020603050405020304" pitchFamily="18" charset="0"/>
              </a:rPr>
              <a:t>Φουντάνα</a:t>
            </a:r>
            <a:r>
              <a:rPr lang="el-GR" sz="2000" kern="100" dirty="0">
                <a:effectLst/>
                <a:latin typeface="Calibri" panose="020F0502020204030204" pitchFamily="34" charset="0"/>
                <a:ea typeface="Calibri" panose="020F0502020204030204" pitchFamily="34" charset="0"/>
                <a:cs typeface="Times New Roman" panose="02020603050405020304" pitchFamily="18" charset="0"/>
              </a:rPr>
              <a:t>/Φοντάνα, η (συχνό </a:t>
            </a:r>
            <a:r>
              <a:rPr lang="el-GR" sz="2000" kern="100" dirty="0" err="1">
                <a:effectLst/>
                <a:latin typeface="Calibri" panose="020F0502020204030204" pitchFamily="34" charset="0"/>
                <a:ea typeface="Calibri" panose="020F0502020204030204" pitchFamily="34" charset="0"/>
                <a:cs typeface="Times New Roman" panose="02020603050405020304" pitchFamily="18" charset="0"/>
              </a:rPr>
              <a:t>τοπων</a:t>
            </a:r>
            <a:r>
              <a:rPr lang="el-GR" sz="2000" kern="100" dirty="0">
                <a:effectLst/>
                <a:latin typeface="Calibri" panose="020F0502020204030204" pitchFamily="34" charset="0"/>
                <a:ea typeface="Calibri" panose="020F0502020204030204" pitchFamily="34" charset="0"/>
                <a:cs typeface="Times New Roman" panose="02020603050405020304" pitchFamily="18" charset="0"/>
              </a:rPr>
              <a:t>.) &lt; νεοελλ. </a:t>
            </a:r>
            <a:r>
              <a:rPr lang="el-GR" sz="2000" kern="100" dirty="0" err="1">
                <a:effectLst/>
                <a:latin typeface="Calibri" panose="020F0502020204030204" pitchFamily="34" charset="0"/>
                <a:ea typeface="Calibri" panose="020F0502020204030204" pitchFamily="34" charset="0"/>
                <a:cs typeface="Times New Roman" panose="02020603050405020304" pitchFamily="18" charset="0"/>
              </a:rPr>
              <a:t>διαλ</a:t>
            </a:r>
            <a:r>
              <a:rPr lang="el-GR" sz="2000" kern="100" dirty="0">
                <a:effectLst/>
                <a:latin typeface="Calibri" panose="020F0502020204030204" pitchFamily="34" charset="0"/>
                <a:ea typeface="Calibri" panose="020F0502020204030204" pitchFamily="34" charset="0"/>
                <a:cs typeface="Times New Roman" panose="02020603050405020304" pitchFamily="18" charset="0"/>
              </a:rPr>
              <a:t>. </a:t>
            </a:r>
            <a:r>
              <a:rPr lang="el-GR" sz="2000" kern="100" dirty="0" err="1">
                <a:effectLst/>
                <a:latin typeface="Calibri" panose="020F0502020204030204" pitchFamily="34" charset="0"/>
                <a:ea typeface="Calibri" panose="020F0502020204030204" pitchFamily="34" charset="0"/>
                <a:cs typeface="Times New Roman" panose="02020603050405020304" pitchFamily="18" charset="0"/>
              </a:rPr>
              <a:t>φοντάνα</a:t>
            </a:r>
            <a:r>
              <a:rPr lang="el-GR" sz="2000" kern="100" dirty="0">
                <a:effectLst/>
                <a:latin typeface="Calibri" panose="020F0502020204030204" pitchFamily="34" charset="0"/>
                <a:ea typeface="Calibri" panose="020F0502020204030204" pitchFamily="34" charset="0"/>
                <a:cs typeface="Times New Roman" panose="02020603050405020304" pitchFamily="18" charset="0"/>
              </a:rPr>
              <a:t>/</a:t>
            </a:r>
            <a:r>
              <a:rPr lang="el-GR" sz="2000" kern="100" dirty="0" err="1">
                <a:effectLst/>
                <a:latin typeface="Calibri" panose="020F0502020204030204" pitchFamily="34" charset="0"/>
                <a:ea typeface="Calibri" panose="020F0502020204030204" pitchFamily="34" charset="0"/>
                <a:cs typeface="Times New Roman" panose="02020603050405020304" pitchFamily="18" charset="0"/>
              </a:rPr>
              <a:t>φουντάνα</a:t>
            </a:r>
            <a:r>
              <a:rPr lang="el-GR" sz="2000" kern="100" dirty="0">
                <a:effectLst/>
                <a:latin typeface="Calibri" panose="020F0502020204030204" pitchFamily="34" charset="0"/>
                <a:ea typeface="Calibri" panose="020F0502020204030204" pitchFamily="34" charset="0"/>
                <a:cs typeface="Times New Roman" panose="02020603050405020304" pitchFamily="18" charset="0"/>
              </a:rPr>
              <a:t>, η "πηγή, πηγάδι" &lt; ιταλ. </a:t>
            </a:r>
            <a:r>
              <a:rPr lang="el-GR" sz="2000" kern="100" dirty="0" err="1">
                <a:effectLst/>
                <a:latin typeface="Calibri" panose="020F0502020204030204" pitchFamily="34" charset="0"/>
                <a:ea typeface="Calibri" panose="020F0502020204030204" pitchFamily="34" charset="0"/>
                <a:cs typeface="Times New Roman" panose="02020603050405020304" pitchFamily="18" charset="0"/>
              </a:rPr>
              <a:t>fontana</a:t>
            </a:r>
            <a:r>
              <a:rPr lang="el-GR" sz="2000" kern="100" dirty="0">
                <a:effectLst/>
                <a:latin typeface="Calibri" panose="020F0502020204030204" pitchFamily="34" charset="0"/>
                <a:ea typeface="Calibri" panose="020F0502020204030204" pitchFamily="34" charset="0"/>
                <a:cs typeface="Times New Roman" panose="02020603050405020304" pitchFamily="18" charset="0"/>
              </a:rPr>
              <a:t>. </a:t>
            </a:r>
            <a:br>
              <a:rPr lang="el-GR" sz="2000" kern="100" dirty="0">
                <a:effectLst/>
                <a:latin typeface="Calibri" panose="020F0502020204030204" pitchFamily="34" charset="0"/>
                <a:ea typeface="Calibri" panose="020F0502020204030204" pitchFamily="34" charset="0"/>
                <a:cs typeface="Times New Roman" panose="02020603050405020304" pitchFamily="18" charset="0"/>
              </a:rPr>
            </a:br>
            <a:r>
              <a:rPr lang="el-GR" sz="2000" kern="100" dirty="0">
                <a:effectLst/>
                <a:latin typeface="Calibri" panose="020F0502020204030204" pitchFamily="34" charset="0"/>
                <a:ea typeface="Calibri" panose="020F0502020204030204" pitchFamily="34" charset="0"/>
                <a:cs typeface="Times New Roman" panose="02020603050405020304" pitchFamily="18" charset="0"/>
              </a:rPr>
              <a:t>Φλάρου/</a:t>
            </a:r>
            <a:r>
              <a:rPr lang="el-GR" sz="2000" kern="100" dirty="0" err="1">
                <a:effectLst/>
                <a:latin typeface="Calibri" panose="020F0502020204030204" pitchFamily="34" charset="0"/>
                <a:ea typeface="Calibri" panose="020F0502020204030204" pitchFamily="34" charset="0"/>
                <a:cs typeface="Times New Roman" panose="02020603050405020304" pitchFamily="18" charset="0"/>
              </a:rPr>
              <a:t>Φράρη</a:t>
            </a:r>
            <a:r>
              <a:rPr lang="el-GR" sz="2000" kern="100" dirty="0">
                <a:effectLst/>
                <a:latin typeface="Calibri" panose="020F0502020204030204" pitchFamily="34" charset="0"/>
                <a:ea typeface="Calibri" panose="020F0502020204030204" pitchFamily="34" charset="0"/>
                <a:cs typeface="Times New Roman" panose="02020603050405020304" pitchFamily="18" charset="0"/>
              </a:rPr>
              <a:t>, του, </a:t>
            </a:r>
            <a:r>
              <a:rPr lang="el-GR" sz="2000" kern="100" dirty="0" err="1">
                <a:effectLst/>
                <a:latin typeface="Calibri" panose="020F0502020204030204" pitchFamily="34" charset="0"/>
                <a:ea typeface="Calibri" panose="020F0502020204030204" pitchFamily="34" charset="0"/>
                <a:cs typeface="Times New Roman" panose="02020603050405020304" pitchFamily="18" charset="0"/>
              </a:rPr>
              <a:t>Φραρών</a:t>
            </a:r>
            <a:r>
              <a:rPr lang="el-GR" sz="2000" kern="100" dirty="0">
                <a:effectLst/>
                <a:latin typeface="Calibri" panose="020F0502020204030204" pitchFamily="34" charset="0"/>
                <a:ea typeface="Calibri" panose="020F0502020204030204" pitchFamily="34" charset="0"/>
                <a:cs typeface="Times New Roman" panose="02020603050405020304" pitchFamily="18" charset="0"/>
              </a:rPr>
              <a:t>/</a:t>
            </a:r>
            <a:r>
              <a:rPr lang="el-GR" sz="2000" kern="100" dirty="0" err="1">
                <a:effectLst/>
                <a:latin typeface="Calibri" panose="020F0502020204030204" pitchFamily="34" charset="0"/>
                <a:ea typeface="Calibri" panose="020F0502020204030204" pitchFamily="34" charset="0"/>
                <a:cs typeface="Times New Roman" panose="02020603050405020304" pitchFamily="18" charset="0"/>
              </a:rPr>
              <a:t>Φραρώ</a:t>
            </a:r>
            <a:r>
              <a:rPr lang="el-GR" sz="2000" kern="100" dirty="0">
                <a:effectLst/>
                <a:latin typeface="Calibri" panose="020F0502020204030204" pitchFamily="34" charset="0"/>
                <a:ea typeface="Calibri" panose="020F0502020204030204" pitchFamily="34" charset="0"/>
                <a:cs typeface="Times New Roman" panose="02020603050405020304" pitchFamily="18" charset="0"/>
              </a:rPr>
              <a:t>, των, </a:t>
            </a:r>
            <a:r>
              <a:rPr lang="el-GR" sz="2000" kern="100" dirty="0" err="1">
                <a:effectLst/>
                <a:latin typeface="Calibri" panose="020F0502020204030204" pitchFamily="34" charset="0"/>
                <a:ea typeface="Calibri" panose="020F0502020204030204" pitchFamily="34" charset="0"/>
                <a:cs typeface="Times New Roman" panose="02020603050405020304" pitchFamily="18" charset="0"/>
              </a:rPr>
              <a:t>Φραρό</a:t>
            </a:r>
            <a:r>
              <a:rPr lang="el-GR" sz="2000" kern="100" dirty="0">
                <a:effectLst/>
                <a:latin typeface="Calibri" panose="020F0502020204030204" pitchFamily="34" charset="0"/>
                <a:ea typeface="Calibri" panose="020F0502020204030204" pitchFamily="34" charset="0"/>
                <a:cs typeface="Times New Roman" panose="02020603050405020304" pitchFamily="18" charset="0"/>
              </a:rPr>
              <a:t>, το &lt; νεοελλ. </a:t>
            </a:r>
            <a:r>
              <a:rPr lang="el-GR" sz="2000" kern="100" dirty="0" err="1">
                <a:effectLst/>
                <a:latin typeface="Calibri" panose="020F0502020204030204" pitchFamily="34" charset="0"/>
                <a:ea typeface="Calibri" panose="020F0502020204030204" pitchFamily="34" charset="0"/>
                <a:cs typeface="Times New Roman" panose="02020603050405020304" pitchFamily="18" charset="0"/>
              </a:rPr>
              <a:t>φράρος</a:t>
            </a:r>
            <a:r>
              <a:rPr lang="el-GR" sz="2000" kern="100" dirty="0">
                <a:effectLst/>
                <a:latin typeface="Calibri" panose="020F0502020204030204" pitchFamily="34" charset="0"/>
                <a:ea typeface="Calibri" panose="020F0502020204030204" pitchFamily="34" charset="0"/>
                <a:cs typeface="Times New Roman" panose="02020603050405020304" pitchFamily="18" charset="0"/>
              </a:rPr>
              <a:t>, </a:t>
            </a:r>
            <a:r>
              <a:rPr lang="el-GR" sz="2000" kern="100" dirty="0" err="1">
                <a:effectLst/>
                <a:latin typeface="Calibri" panose="020F0502020204030204" pitchFamily="34" charset="0"/>
                <a:ea typeface="Calibri" panose="020F0502020204030204" pitchFamily="34" charset="0"/>
                <a:cs typeface="Times New Roman" panose="02020603050405020304" pitchFamily="18" charset="0"/>
              </a:rPr>
              <a:t>φράρης</a:t>
            </a:r>
            <a:r>
              <a:rPr lang="el-GR" sz="2000" kern="100" dirty="0">
                <a:effectLst/>
                <a:latin typeface="Calibri" panose="020F0502020204030204" pitchFamily="34" charset="0"/>
                <a:ea typeface="Calibri" panose="020F0502020204030204" pitchFamily="34" charset="0"/>
                <a:cs typeface="Times New Roman" panose="02020603050405020304" pitchFamily="18" charset="0"/>
              </a:rPr>
              <a:t>, φλάρος "καθολικός μοναχός" &lt; βεν. </a:t>
            </a:r>
            <a:r>
              <a:rPr lang="el-GR" sz="2000" kern="100" dirty="0" err="1">
                <a:effectLst/>
                <a:latin typeface="Calibri" panose="020F0502020204030204" pitchFamily="34" charset="0"/>
                <a:ea typeface="Calibri" panose="020F0502020204030204" pitchFamily="34" charset="0"/>
                <a:cs typeface="Times New Roman" panose="02020603050405020304" pitchFamily="18" charset="0"/>
              </a:rPr>
              <a:t>frar</a:t>
            </a:r>
            <a:r>
              <a:rPr lang="el-GR" sz="2000" kern="100" dirty="0">
                <a:effectLst/>
                <a:latin typeface="Calibri" panose="020F0502020204030204" pitchFamily="34" charset="0"/>
                <a:ea typeface="Calibri" panose="020F0502020204030204" pitchFamily="34" charset="0"/>
                <a:cs typeface="Times New Roman" panose="02020603050405020304" pitchFamily="18" charset="0"/>
              </a:rPr>
              <a:t>. </a:t>
            </a:r>
            <a:br>
              <a:rPr lang="el-GR" sz="2000" kern="100" dirty="0">
                <a:effectLst/>
                <a:latin typeface="Calibri" panose="020F0502020204030204" pitchFamily="34" charset="0"/>
                <a:ea typeface="Calibri" panose="020F0502020204030204" pitchFamily="34" charset="0"/>
                <a:cs typeface="Times New Roman" panose="02020603050405020304" pitchFamily="18" charset="0"/>
              </a:rPr>
            </a:br>
            <a:r>
              <a:rPr lang="el-GR" sz="2000" kern="100" dirty="0" err="1">
                <a:effectLst/>
                <a:latin typeface="Calibri" panose="020F0502020204030204" pitchFamily="34" charset="0"/>
                <a:ea typeface="Calibri" panose="020F0502020204030204" pitchFamily="34" charset="0"/>
                <a:cs typeface="Times New Roman" panose="02020603050405020304" pitchFamily="18" charset="0"/>
              </a:rPr>
              <a:t>Τσουκαλαρειά</a:t>
            </a:r>
            <a:r>
              <a:rPr lang="el-GR" sz="2000" kern="100" dirty="0">
                <a:effectLst/>
                <a:latin typeface="Calibri" panose="020F0502020204030204" pitchFamily="34" charset="0"/>
                <a:ea typeface="Calibri" panose="020F0502020204030204" pitchFamily="34" charset="0"/>
                <a:cs typeface="Times New Roman" panose="02020603050405020304" pitchFamily="18" charset="0"/>
              </a:rPr>
              <a:t>, τα </a:t>
            </a:r>
            <a:r>
              <a:rPr lang="el-GR" sz="2000" kern="100" dirty="0" err="1">
                <a:effectLst/>
                <a:latin typeface="Calibri" panose="020F0502020204030204" pitchFamily="34" charset="0"/>
                <a:ea typeface="Calibri" panose="020F0502020204030204" pitchFamily="34" charset="0"/>
                <a:cs typeface="Times New Roman" panose="02020603050405020304" pitchFamily="18" charset="0"/>
              </a:rPr>
              <a:t>Τσικαλαρειά</a:t>
            </a:r>
            <a:r>
              <a:rPr lang="el-GR" sz="2000" kern="100" dirty="0">
                <a:effectLst/>
                <a:latin typeface="Calibri" panose="020F0502020204030204" pitchFamily="34" charset="0"/>
                <a:ea typeface="Calibri" panose="020F0502020204030204" pitchFamily="34" charset="0"/>
                <a:cs typeface="Times New Roman" panose="02020603050405020304" pitchFamily="18" charset="0"/>
              </a:rPr>
              <a:t>, τα κλπ. (κοινό </a:t>
            </a:r>
            <a:r>
              <a:rPr lang="el-GR" sz="2000" kern="100" dirty="0" err="1">
                <a:effectLst/>
                <a:latin typeface="Calibri" panose="020F0502020204030204" pitchFamily="34" charset="0"/>
                <a:ea typeface="Calibri" panose="020F0502020204030204" pitchFamily="34" charset="0"/>
                <a:cs typeface="Times New Roman" panose="02020603050405020304" pitchFamily="18" charset="0"/>
              </a:rPr>
              <a:t>τοπων</a:t>
            </a:r>
            <a:r>
              <a:rPr lang="el-GR" sz="2000" kern="100" dirty="0">
                <a:effectLst/>
                <a:latin typeface="Calibri" panose="020F0502020204030204" pitchFamily="34" charset="0"/>
                <a:ea typeface="Calibri" panose="020F0502020204030204" pitchFamily="34" charset="0"/>
                <a:cs typeface="Times New Roman" panose="02020603050405020304" pitchFamily="18" charset="0"/>
              </a:rPr>
              <a:t>.) &lt; νεοελλ. τσουκαλάς/</a:t>
            </a:r>
            <a:r>
              <a:rPr lang="el-GR" sz="2000" kern="100" dirty="0" err="1">
                <a:effectLst/>
                <a:latin typeface="Calibri" panose="020F0502020204030204" pitchFamily="34" charset="0"/>
                <a:ea typeface="Calibri" panose="020F0502020204030204" pitchFamily="34" charset="0"/>
                <a:cs typeface="Times New Roman" panose="02020603050405020304" pitchFamily="18" charset="0"/>
              </a:rPr>
              <a:t>τσικαλάς</a:t>
            </a:r>
            <a:r>
              <a:rPr lang="el-GR" sz="2000" kern="100" dirty="0">
                <a:effectLst/>
                <a:latin typeface="Calibri" panose="020F0502020204030204" pitchFamily="34" charset="0"/>
                <a:ea typeface="Calibri" panose="020F0502020204030204" pitchFamily="34" charset="0"/>
                <a:cs typeface="Times New Roman" panose="02020603050405020304" pitchFamily="18" charset="0"/>
              </a:rPr>
              <a:t> "παραγωγός πήλινων τεντζερέδων” &lt; τσουκάλι/</a:t>
            </a:r>
            <a:r>
              <a:rPr lang="el-GR" sz="2000" kern="100" dirty="0" err="1">
                <a:effectLst/>
                <a:latin typeface="Calibri" panose="020F0502020204030204" pitchFamily="34" charset="0"/>
                <a:ea typeface="Calibri" panose="020F0502020204030204" pitchFamily="34" charset="0"/>
                <a:cs typeface="Times New Roman" panose="02020603050405020304" pitchFamily="18" charset="0"/>
              </a:rPr>
              <a:t>τσικάλι</a:t>
            </a:r>
            <a:r>
              <a:rPr lang="el-GR" sz="2000" kern="100" dirty="0">
                <a:effectLst/>
                <a:latin typeface="Calibri" panose="020F0502020204030204" pitchFamily="34" charset="0"/>
                <a:ea typeface="Calibri" panose="020F0502020204030204" pitchFamily="34" charset="0"/>
                <a:cs typeface="Times New Roman" panose="02020603050405020304" pitchFamily="18" charset="0"/>
              </a:rPr>
              <a:t> &lt; ιταλ. </a:t>
            </a:r>
            <a:r>
              <a:rPr lang="el-GR" sz="2000" kern="100" dirty="0" err="1">
                <a:effectLst/>
                <a:latin typeface="Calibri" panose="020F0502020204030204" pitchFamily="34" charset="0"/>
                <a:ea typeface="Calibri" panose="020F0502020204030204" pitchFamily="34" charset="0"/>
                <a:cs typeface="Times New Roman" panose="02020603050405020304" pitchFamily="18" charset="0"/>
              </a:rPr>
              <a:t>zucca</a:t>
            </a:r>
            <a:r>
              <a:rPr lang="el-GR" sz="2000" kern="100" dirty="0">
                <a:effectLst/>
                <a:latin typeface="Calibri" panose="020F0502020204030204" pitchFamily="34" charset="0"/>
                <a:ea typeface="Calibri" panose="020F0502020204030204" pitchFamily="34" charset="0"/>
                <a:cs typeface="Times New Roman" panose="02020603050405020304" pitchFamily="18" charset="0"/>
              </a:rPr>
              <a:t> "δοχείο από κολοκύθι”. </a:t>
            </a:r>
            <a:r>
              <a:rPr lang="el-GR" sz="2000" kern="100" dirty="0" err="1">
                <a:effectLst/>
                <a:latin typeface="Calibri" panose="020F0502020204030204" pitchFamily="34" charset="0"/>
                <a:ea typeface="Calibri" panose="020F0502020204030204" pitchFamily="34" charset="0"/>
                <a:cs typeface="Times New Roman" panose="02020603050405020304" pitchFamily="18" charset="0"/>
              </a:rPr>
              <a:t>Φουντάνα</a:t>
            </a:r>
            <a:r>
              <a:rPr lang="el-GR" sz="2000" kern="100" dirty="0">
                <a:effectLst/>
                <a:latin typeface="Calibri" panose="020F0502020204030204" pitchFamily="34" charset="0"/>
                <a:ea typeface="Calibri" panose="020F0502020204030204" pitchFamily="34" charset="0"/>
                <a:cs typeface="Times New Roman" panose="02020603050405020304" pitchFamily="18" charset="0"/>
              </a:rPr>
              <a:t>/Φοντάνα, η (συχνό </a:t>
            </a:r>
            <a:r>
              <a:rPr lang="el-GR" sz="2000" kern="100" dirty="0" err="1">
                <a:effectLst/>
                <a:latin typeface="Calibri" panose="020F0502020204030204" pitchFamily="34" charset="0"/>
                <a:ea typeface="Calibri" panose="020F0502020204030204" pitchFamily="34" charset="0"/>
                <a:cs typeface="Times New Roman" panose="02020603050405020304" pitchFamily="18" charset="0"/>
              </a:rPr>
              <a:t>τοπων</a:t>
            </a:r>
            <a:r>
              <a:rPr lang="el-GR" sz="2000" kern="100" dirty="0">
                <a:effectLst/>
                <a:latin typeface="Calibri" panose="020F0502020204030204" pitchFamily="34" charset="0"/>
                <a:ea typeface="Calibri" panose="020F0502020204030204" pitchFamily="34" charset="0"/>
                <a:cs typeface="Times New Roman" panose="02020603050405020304" pitchFamily="18" charset="0"/>
              </a:rPr>
              <a:t>.) &lt; νεοελλ. </a:t>
            </a:r>
            <a:r>
              <a:rPr lang="el-GR" sz="2000" kern="100" dirty="0" err="1">
                <a:effectLst/>
                <a:latin typeface="Calibri" panose="020F0502020204030204" pitchFamily="34" charset="0"/>
                <a:ea typeface="Calibri" panose="020F0502020204030204" pitchFamily="34" charset="0"/>
                <a:cs typeface="Times New Roman" panose="02020603050405020304" pitchFamily="18" charset="0"/>
              </a:rPr>
              <a:t>διαλ</a:t>
            </a:r>
            <a:r>
              <a:rPr lang="el-GR" sz="2000" kern="100" dirty="0">
                <a:effectLst/>
                <a:latin typeface="Calibri" panose="020F0502020204030204" pitchFamily="34" charset="0"/>
                <a:ea typeface="Calibri" panose="020F0502020204030204" pitchFamily="34" charset="0"/>
                <a:cs typeface="Times New Roman" panose="02020603050405020304" pitchFamily="18" charset="0"/>
              </a:rPr>
              <a:t>. </a:t>
            </a:r>
            <a:r>
              <a:rPr lang="el-GR" sz="2000" kern="100" dirty="0" err="1">
                <a:effectLst/>
                <a:latin typeface="Calibri" panose="020F0502020204030204" pitchFamily="34" charset="0"/>
                <a:ea typeface="Calibri" panose="020F0502020204030204" pitchFamily="34" charset="0"/>
                <a:cs typeface="Times New Roman" panose="02020603050405020304" pitchFamily="18" charset="0"/>
              </a:rPr>
              <a:t>φοντάνα</a:t>
            </a:r>
            <a:r>
              <a:rPr lang="el-GR" sz="2000" kern="100" dirty="0">
                <a:effectLst/>
                <a:latin typeface="Calibri" panose="020F0502020204030204" pitchFamily="34" charset="0"/>
                <a:ea typeface="Calibri" panose="020F0502020204030204" pitchFamily="34" charset="0"/>
                <a:cs typeface="Times New Roman" panose="02020603050405020304" pitchFamily="18" charset="0"/>
              </a:rPr>
              <a:t>/</a:t>
            </a:r>
            <a:r>
              <a:rPr lang="el-GR" sz="2000" kern="100" dirty="0" err="1">
                <a:effectLst/>
                <a:latin typeface="Calibri" panose="020F0502020204030204" pitchFamily="34" charset="0"/>
                <a:ea typeface="Calibri" panose="020F0502020204030204" pitchFamily="34" charset="0"/>
                <a:cs typeface="Times New Roman" panose="02020603050405020304" pitchFamily="18" charset="0"/>
              </a:rPr>
              <a:t>φουντάνα</a:t>
            </a:r>
            <a:r>
              <a:rPr lang="el-GR" sz="2000" kern="100" dirty="0">
                <a:effectLst/>
                <a:latin typeface="Calibri" panose="020F0502020204030204" pitchFamily="34" charset="0"/>
                <a:ea typeface="Calibri" panose="020F0502020204030204" pitchFamily="34" charset="0"/>
                <a:cs typeface="Times New Roman" panose="02020603050405020304" pitchFamily="18" charset="0"/>
              </a:rPr>
              <a:t>, η "πηγή, πηγάδι" &lt; ιταλ. </a:t>
            </a:r>
            <a:r>
              <a:rPr lang="el-GR" sz="2000" kern="100" dirty="0" err="1">
                <a:effectLst/>
                <a:latin typeface="Calibri" panose="020F0502020204030204" pitchFamily="34" charset="0"/>
                <a:ea typeface="Calibri" panose="020F0502020204030204" pitchFamily="34" charset="0"/>
                <a:cs typeface="Times New Roman" panose="02020603050405020304" pitchFamily="18" charset="0"/>
              </a:rPr>
              <a:t>fontana</a:t>
            </a:r>
            <a:r>
              <a:rPr lang="el-GR" sz="2000" kern="100" dirty="0">
                <a:effectLst/>
                <a:latin typeface="Calibri" panose="020F0502020204030204" pitchFamily="34" charset="0"/>
                <a:ea typeface="Calibri" panose="020F0502020204030204" pitchFamily="34" charset="0"/>
                <a:cs typeface="Times New Roman" panose="02020603050405020304" pitchFamily="18" charset="0"/>
              </a:rPr>
              <a:t>. </a:t>
            </a:r>
            <a:br>
              <a:rPr lang="el-GR" sz="2000" kern="100" dirty="0">
                <a:effectLst/>
                <a:latin typeface="Calibri" panose="020F0502020204030204" pitchFamily="34" charset="0"/>
                <a:ea typeface="Calibri" panose="020F0502020204030204" pitchFamily="34" charset="0"/>
                <a:cs typeface="Times New Roman" panose="02020603050405020304" pitchFamily="18" charset="0"/>
              </a:rPr>
            </a:br>
            <a:r>
              <a:rPr lang="el-GR" sz="2000" kern="100" dirty="0">
                <a:effectLst/>
                <a:latin typeface="Calibri" panose="020F0502020204030204" pitchFamily="34" charset="0"/>
                <a:ea typeface="Calibri" panose="020F0502020204030204" pitchFamily="34" charset="0"/>
                <a:cs typeface="Times New Roman" panose="02020603050405020304" pitchFamily="18" charset="0"/>
              </a:rPr>
              <a:t>Φλάρου/</a:t>
            </a:r>
            <a:r>
              <a:rPr lang="el-GR" sz="2000" kern="100" dirty="0" err="1">
                <a:effectLst/>
                <a:latin typeface="Calibri" panose="020F0502020204030204" pitchFamily="34" charset="0"/>
                <a:ea typeface="Calibri" panose="020F0502020204030204" pitchFamily="34" charset="0"/>
                <a:cs typeface="Times New Roman" panose="02020603050405020304" pitchFamily="18" charset="0"/>
              </a:rPr>
              <a:t>Φράρη</a:t>
            </a:r>
            <a:r>
              <a:rPr lang="el-GR" sz="2000" kern="100" dirty="0">
                <a:effectLst/>
                <a:latin typeface="Calibri" panose="020F0502020204030204" pitchFamily="34" charset="0"/>
                <a:ea typeface="Calibri" panose="020F0502020204030204" pitchFamily="34" charset="0"/>
                <a:cs typeface="Times New Roman" panose="02020603050405020304" pitchFamily="18" charset="0"/>
              </a:rPr>
              <a:t>, του, </a:t>
            </a:r>
            <a:r>
              <a:rPr lang="el-GR" sz="2000" kern="100" dirty="0" err="1">
                <a:effectLst/>
                <a:latin typeface="Calibri" panose="020F0502020204030204" pitchFamily="34" charset="0"/>
                <a:ea typeface="Calibri" panose="020F0502020204030204" pitchFamily="34" charset="0"/>
                <a:cs typeface="Times New Roman" panose="02020603050405020304" pitchFamily="18" charset="0"/>
              </a:rPr>
              <a:t>Φραρών</a:t>
            </a:r>
            <a:r>
              <a:rPr lang="el-GR" sz="2000" kern="100" dirty="0">
                <a:effectLst/>
                <a:latin typeface="Calibri" panose="020F0502020204030204" pitchFamily="34" charset="0"/>
                <a:ea typeface="Calibri" panose="020F0502020204030204" pitchFamily="34" charset="0"/>
                <a:cs typeface="Times New Roman" panose="02020603050405020304" pitchFamily="18" charset="0"/>
              </a:rPr>
              <a:t>/</a:t>
            </a:r>
            <a:r>
              <a:rPr lang="el-GR" sz="2000" kern="100" dirty="0" err="1">
                <a:effectLst/>
                <a:latin typeface="Calibri" panose="020F0502020204030204" pitchFamily="34" charset="0"/>
                <a:ea typeface="Calibri" panose="020F0502020204030204" pitchFamily="34" charset="0"/>
                <a:cs typeface="Times New Roman" panose="02020603050405020304" pitchFamily="18" charset="0"/>
              </a:rPr>
              <a:t>Φραρώ</a:t>
            </a:r>
            <a:r>
              <a:rPr lang="el-GR" sz="2000" kern="100" dirty="0">
                <a:effectLst/>
                <a:latin typeface="Calibri" panose="020F0502020204030204" pitchFamily="34" charset="0"/>
                <a:ea typeface="Calibri" panose="020F0502020204030204" pitchFamily="34" charset="0"/>
                <a:cs typeface="Times New Roman" panose="02020603050405020304" pitchFamily="18" charset="0"/>
              </a:rPr>
              <a:t>, των, </a:t>
            </a:r>
            <a:r>
              <a:rPr lang="el-GR" sz="2000" kern="100" dirty="0" err="1">
                <a:effectLst/>
                <a:latin typeface="Calibri" panose="020F0502020204030204" pitchFamily="34" charset="0"/>
                <a:ea typeface="Calibri" panose="020F0502020204030204" pitchFamily="34" charset="0"/>
                <a:cs typeface="Times New Roman" panose="02020603050405020304" pitchFamily="18" charset="0"/>
              </a:rPr>
              <a:t>Φραρό</a:t>
            </a:r>
            <a:r>
              <a:rPr lang="el-GR" sz="2000" kern="100" dirty="0">
                <a:effectLst/>
                <a:latin typeface="Calibri" panose="020F0502020204030204" pitchFamily="34" charset="0"/>
                <a:ea typeface="Calibri" panose="020F0502020204030204" pitchFamily="34" charset="0"/>
                <a:cs typeface="Times New Roman" panose="02020603050405020304" pitchFamily="18" charset="0"/>
              </a:rPr>
              <a:t>, το &lt; νεοελλ. </a:t>
            </a:r>
            <a:r>
              <a:rPr lang="el-GR" sz="2000" kern="100" dirty="0" err="1">
                <a:effectLst/>
                <a:latin typeface="Calibri" panose="020F0502020204030204" pitchFamily="34" charset="0"/>
                <a:ea typeface="Calibri" panose="020F0502020204030204" pitchFamily="34" charset="0"/>
                <a:cs typeface="Times New Roman" panose="02020603050405020304" pitchFamily="18" charset="0"/>
              </a:rPr>
              <a:t>φράρος</a:t>
            </a:r>
            <a:r>
              <a:rPr lang="el-GR" sz="2000" kern="100" dirty="0">
                <a:effectLst/>
                <a:latin typeface="Calibri" panose="020F0502020204030204" pitchFamily="34" charset="0"/>
                <a:ea typeface="Calibri" panose="020F0502020204030204" pitchFamily="34" charset="0"/>
                <a:cs typeface="Times New Roman" panose="02020603050405020304" pitchFamily="18" charset="0"/>
              </a:rPr>
              <a:t>, </a:t>
            </a:r>
            <a:r>
              <a:rPr lang="el-GR" sz="2000" kern="100" dirty="0" err="1">
                <a:effectLst/>
                <a:latin typeface="Calibri" panose="020F0502020204030204" pitchFamily="34" charset="0"/>
                <a:ea typeface="Calibri" panose="020F0502020204030204" pitchFamily="34" charset="0"/>
                <a:cs typeface="Times New Roman" panose="02020603050405020304" pitchFamily="18" charset="0"/>
              </a:rPr>
              <a:t>φράρης</a:t>
            </a:r>
            <a:r>
              <a:rPr lang="el-GR" sz="2000" kern="100" dirty="0">
                <a:effectLst/>
                <a:latin typeface="Calibri" panose="020F0502020204030204" pitchFamily="34" charset="0"/>
                <a:ea typeface="Calibri" panose="020F0502020204030204" pitchFamily="34" charset="0"/>
                <a:cs typeface="Times New Roman" panose="02020603050405020304" pitchFamily="18" charset="0"/>
              </a:rPr>
              <a:t>, φλάρος "καθολικός μοναχός" &lt; βεν. </a:t>
            </a:r>
            <a:r>
              <a:rPr lang="el-GR" sz="2000" kern="100" dirty="0" err="1">
                <a:effectLst/>
                <a:latin typeface="Calibri" panose="020F0502020204030204" pitchFamily="34" charset="0"/>
                <a:ea typeface="Calibri" panose="020F0502020204030204" pitchFamily="34" charset="0"/>
                <a:cs typeface="Times New Roman" panose="02020603050405020304" pitchFamily="18" charset="0"/>
              </a:rPr>
              <a:t>frar</a:t>
            </a:r>
            <a:r>
              <a:rPr lang="el-GR" sz="2000" kern="100" dirty="0">
                <a:effectLst/>
                <a:latin typeface="Calibri" panose="020F0502020204030204" pitchFamily="34" charset="0"/>
                <a:ea typeface="Calibri" panose="020F0502020204030204" pitchFamily="34" charset="0"/>
                <a:cs typeface="Times New Roman" panose="02020603050405020304" pitchFamily="18" charset="0"/>
              </a:rPr>
              <a:t>. </a:t>
            </a:r>
          </a:p>
          <a:p>
            <a:endParaRPr lang="el-GR" dirty="0"/>
          </a:p>
        </p:txBody>
      </p:sp>
    </p:spTree>
    <p:extLst>
      <p:ext uri="{BB962C8B-B14F-4D97-AF65-F5344CB8AC3E}">
        <p14:creationId xmlns:p14="http://schemas.microsoft.com/office/powerpoint/2010/main" val="221702488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2F2CE73-8B2B-25DE-3FEC-76907F54F998}"/>
            </a:ext>
          </a:extLst>
        </p:cNvPr>
        <p:cNvGrpSpPr/>
        <p:nvPr/>
      </p:nvGrpSpPr>
      <p:grpSpPr>
        <a:xfrm>
          <a:off x="0" y="0"/>
          <a:ext cx="0" cy="0"/>
          <a:chOff x="0" y="0"/>
          <a:chExt cx="0" cy="0"/>
        </a:xfrm>
      </p:grpSpPr>
      <p:sp>
        <p:nvSpPr>
          <p:cNvPr id="2" name="Τίτλος 1">
            <a:extLst>
              <a:ext uri="{FF2B5EF4-FFF2-40B4-BE49-F238E27FC236}">
                <a16:creationId xmlns:a16="http://schemas.microsoft.com/office/drawing/2014/main" id="{2F714F1B-6337-F035-2BEE-640A210281C5}"/>
              </a:ext>
            </a:extLst>
          </p:cNvPr>
          <p:cNvSpPr>
            <a:spLocks noGrp="1"/>
          </p:cNvSpPr>
          <p:nvPr>
            <p:ph type="title"/>
          </p:nvPr>
        </p:nvSpPr>
        <p:spPr/>
        <p:txBody>
          <a:bodyPr/>
          <a:lstStyle/>
          <a:p>
            <a:endParaRPr lang="el-GR"/>
          </a:p>
        </p:txBody>
      </p:sp>
      <p:sp>
        <p:nvSpPr>
          <p:cNvPr id="3" name="Θέση περιεχομένου 2">
            <a:extLst>
              <a:ext uri="{FF2B5EF4-FFF2-40B4-BE49-F238E27FC236}">
                <a16:creationId xmlns:a16="http://schemas.microsoft.com/office/drawing/2014/main" id="{99878624-B611-3387-50E8-B27C55A8FB3A}"/>
              </a:ext>
            </a:extLst>
          </p:cNvPr>
          <p:cNvSpPr>
            <a:spLocks noGrp="1"/>
          </p:cNvSpPr>
          <p:nvPr>
            <p:ph idx="1"/>
          </p:nvPr>
        </p:nvSpPr>
        <p:spPr/>
        <p:txBody>
          <a:bodyPr>
            <a:normAutofit lnSpcReduction="10000"/>
          </a:bodyPr>
          <a:lstStyle/>
          <a:p>
            <a:pPr>
              <a:lnSpc>
                <a:spcPct val="107000"/>
              </a:lnSpc>
              <a:spcAft>
                <a:spcPts val="800"/>
              </a:spcAft>
              <a:buNone/>
            </a:pPr>
            <a:r>
              <a:rPr lang="el-GR" sz="1800" kern="100" dirty="0">
                <a:effectLst/>
                <a:latin typeface="Calibri" panose="020F0502020204030204" pitchFamily="34" charset="0"/>
                <a:ea typeface="Calibri" panose="020F0502020204030204" pitchFamily="34" charset="0"/>
                <a:cs typeface="Times New Roman" panose="02020603050405020304" pitchFamily="18" charset="0"/>
              </a:rPr>
              <a:t>2. Κύρια ονόματα </a:t>
            </a:r>
          </a:p>
          <a:p>
            <a:pPr>
              <a:lnSpc>
                <a:spcPct val="107000"/>
              </a:lnSpc>
              <a:spcAft>
                <a:spcPts val="800"/>
              </a:spcAft>
            </a:pPr>
            <a:r>
              <a:rPr lang="el-GR" sz="1800" kern="100" dirty="0">
                <a:effectLst/>
                <a:latin typeface="Calibri" panose="020F0502020204030204" pitchFamily="34" charset="0"/>
                <a:ea typeface="Calibri" panose="020F0502020204030204" pitchFamily="34" charset="0"/>
                <a:cs typeface="Times New Roman" panose="02020603050405020304" pitchFamily="18" charset="0"/>
              </a:rPr>
              <a:t>α) Ελληνικά </a:t>
            </a:r>
            <a:r>
              <a:rPr lang="el-GR" sz="1800" kern="100" dirty="0" err="1">
                <a:effectLst/>
                <a:latin typeface="Calibri" panose="020F0502020204030204" pitchFamily="34" charset="0"/>
                <a:ea typeface="Calibri" panose="020F0502020204030204" pitchFamily="34" charset="0"/>
                <a:cs typeface="Times New Roman" panose="02020603050405020304" pitchFamily="18" charset="0"/>
              </a:rPr>
              <a:t>προσωπωνύμια</a:t>
            </a:r>
            <a:r>
              <a:rPr lang="el-GR" sz="1800" kern="100" dirty="0">
                <a:effectLst/>
                <a:latin typeface="Calibri" panose="020F0502020204030204" pitchFamily="34" charset="0"/>
                <a:ea typeface="Calibri" panose="020F0502020204030204" pitchFamily="34" charset="0"/>
                <a:cs typeface="Times New Roman" panose="02020603050405020304" pitchFamily="18" charset="0"/>
              </a:rPr>
              <a:t> από αντίστοιχα βενετσιάνικα/ιταλικά προσηγορικά: </a:t>
            </a:r>
          </a:p>
          <a:p>
            <a:pPr>
              <a:lnSpc>
                <a:spcPct val="107000"/>
              </a:lnSpc>
              <a:spcAft>
                <a:spcPts val="800"/>
              </a:spcAft>
            </a:pPr>
            <a:r>
              <a:rPr lang="el-GR" sz="1800" kern="100" dirty="0" err="1">
                <a:effectLst/>
                <a:latin typeface="Calibri" panose="020F0502020204030204" pitchFamily="34" charset="0"/>
                <a:ea typeface="Calibri" panose="020F0502020204030204" pitchFamily="34" charset="0"/>
                <a:cs typeface="Times New Roman" panose="02020603050405020304" pitchFamily="18" charset="0"/>
              </a:rPr>
              <a:t>Γαρδελάδες</a:t>
            </a:r>
            <a:r>
              <a:rPr lang="el-GR" sz="1800" kern="100" dirty="0">
                <a:effectLst/>
                <a:latin typeface="Calibri" panose="020F0502020204030204" pitchFamily="34" charset="0"/>
                <a:ea typeface="Calibri" panose="020F0502020204030204" pitchFamily="34" charset="0"/>
                <a:cs typeface="Times New Roman" panose="02020603050405020304" pitchFamily="18" charset="0"/>
              </a:rPr>
              <a:t>, οι (χωριό Κέρκυρας) &lt; επών. </a:t>
            </a:r>
            <a:r>
              <a:rPr lang="el-GR" sz="1800" kern="100" dirty="0" err="1">
                <a:effectLst/>
                <a:latin typeface="Calibri" panose="020F0502020204030204" pitchFamily="34" charset="0"/>
                <a:ea typeface="Calibri" panose="020F0502020204030204" pitchFamily="34" charset="0"/>
                <a:cs typeface="Times New Roman" panose="02020603050405020304" pitchFamily="18" charset="0"/>
              </a:rPr>
              <a:t>Γαρδελής</a:t>
            </a:r>
            <a:r>
              <a:rPr lang="el-GR" sz="1800" kern="100" dirty="0">
                <a:effectLst/>
                <a:latin typeface="Calibri" panose="020F0502020204030204" pitchFamily="34" charset="0"/>
                <a:ea typeface="Calibri" panose="020F0502020204030204" pitchFamily="34" charset="0"/>
                <a:cs typeface="Times New Roman" panose="02020603050405020304" pitchFamily="18" charset="0"/>
              </a:rPr>
              <a:t>, *</a:t>
            </a:r>
            <a:r>
              <a:rPr lang="el-GR" sz="1800" kern="100" dirty="0" err="1">
                <a:effectLst/>
                <a:latin typeface="Calibri" panose="020F0502020204030204" pitchFamily="34" charset="0"/>
                <a:ea typeface="Calibri" panose="020F0502020204030204" pitchFamily="34" charset="0"/>
                <a:cs typeface="Times New Roman" panose="02020603050405020304" pitchFamily="18" charset="0"/>
              </a:rPr>
              <a:t>Γαρδελάς</a:t>
            </a:r>
            <a:r>
              <a:rPr lang="el-GR" sz="1800" kern="100" dirty="0">
                <a:effectLst/>
                <a:latin typeface="Calibri" panose="020F0502020204030204" pitchFamily="34" charset="0"/>
                <a:ea typeface="Calibri" panose="020F0502020204030204" pitchFamily="34" charset="0"/>
                <a:cs typeface="Times New Roman" panose="02020603050405020304" pitchFamily="18" charset="0"/>
              </a:rPr>
              <a:t> &lt; νεοελλ. </a:t>
            </a:r>
            <a:r>
              <a:rPr lang="el-GR" sz="1800" kern="100" dirty="0" err="1">
                <a:effectLst/>
                <a:latin typeface="Calibri" panose="020F0502020204030204" pitchFamily="34" charset="0"/>
                <a:ea typeface="Calibri" panose="020F0502020204030204" pitchFamily="34" charset="0"/>
                <a:cs typeface="Times New Roman" panose="02020603050405020304" pitchFamily="18" charset="0"/>
              </a:rPr>
              <a:t>διαλ</a:t>
            </a:r>
            <a:r>
              <a:rPr lang="el-GR" sz="1800" kern="100" dirty="0">
                <a:effectLst/>
                <a:latin typeface="Calibri" panose="020F0502020204030204" pitchFamily="34" charset="0"/>
                <a:ea typeface="Calibri" panose="020F0502020204030204" pitchFamily="34" charset="0"/>
                <a:cs typeface="Times New Roman" panose="02020603050405020304" pitchFamily="18" charset="0"/>
              </a:rPr>
              <a:t>. γαρδέλι, </a:t>
            </a:r>
            <a:r>
              <a:rPr lang="el-GR" sz="1800" kern="100" dirty="0" err="1">
                <a:effectLst/>
                <a:latin typeface="Calibri" panose="020F0502020204030204" pitchFamily="34" charset="0"/>
                <a:ea typeface="Calibri" panose="020F0502020204030204" pitchFamily="34" charset="0"/>
                <a:cs typeface="Times New Roman" panose="02020603050405020304" pitchFamily="18" charset="0"/>
              </a:rPr>
              <a:t>σγαρδέλι</a:t>
            </a:r>
            <a:r>
              <a:rPr lang="el-GR" sz="1800" kern="100" dirty="0">
                <a:effectLst/>
                <a:latin typeface="Calibri" panose="020F0502020204030204" pitchFamily="34" charset="0"/>
                <a:ea typeface="Calibri" panose="020F0502020204030204" pitchFamily="34" charset="0"/>
                <a:cs typeface="Times New Roman" panose="02020603050405020304" pitchFamily="18" charset="0"/>
              </a:rPr>
              <a:t> "καρδερίνα" &lt; βεν. </a:t>
            </a:r>
            <a:r>
              <a:rPr lang="el-GR" sz="1800" kern="100" dirty="0" err="1">
                <a:effectLst/>
                <a:latin typeface="Calibri" panose="020F0502020204030204" pitchFamily="34" charset="0"/>
                <a:ea typeface="Calibri" panose="020F0502020204030204" pitchFamily="34" charset="0"/>
                <a:cs typeface="Times New Roman" panose="02020603050405020304" pitchFamily="18" charset="0"/>
              </a:rPr>
              <a:t>gardelin</a:t>
            </a:r>
            <a:r>
              <a:rPr lang="el-GR" sz="1800" kern="100" dirty="0">
                <a:effectLst/>
                <a:latin typeface="Calibri" panose="020F0502020204030204" pitchFamily="34" charset="0"/>
                <a:ea typeface="Calibri" panose="020F0502020204030204" pitchFamily="34" charset="0"/>
                <a:cs typeface="Times New Roman" panose="02020603050405020304" pitchFamily="18" charset="0"/>
              </a:rPr>
              <a:t>, </a:t>
            </a:r>
            <a:r>
              <a:rPr lang="el-GR" sz="1800" kern="100" dirty="0" err="1">
                <a:effectLst/>
                <a:latin typeface="Calibri" panose="020F0502020204030204" pitchFamily="34" charset="0"/>
                <a:ea typeface="Calibri" panose="020F0502020204030204" pitchFamily="34" charset="0"/>
                <a:cs typeface="Times New Roman" panose="02020603050405020304" pitchFamily="18" charset="0"/>
              </a:rPr>
              <a:t>gardelo</a:t>
            </a:r>
            <a:r>
              <a:rPr lang="el-GR" sz="1800" kern="100" dirty="0">
                <a:effectLst/>
                <a:latin typeface="Calibri" panose="020F0502020204030204" pitchFamily="34" charset="0"/>
                <a:ea typeface="Calibri" panose="020F0502020204030204" pitchFamily="34" charset="0"/>
                <a:cs typeface="Times New Roman" panose="02020603050405020304" pitchFamily="18" charset="0"/>
              </a:rPr>
              <a:t>. </a:t>
            </a:r>
            <a:br>
              <a:rPr lang="el-GR" sz="1800" kern="100" dirty="0">
                <a:effectLst/>
                <a:latin typeface="Calibri" panose="020F0502020204030204" pitchFamily="34" charset="0"/>
                <a:ea typeface="Calibri" panose="020F0502020204030204" pitchFamily="34" charset="0"/>
                <a:cs typeface="Times New Roman" panose="02020603050405020304" pitchFamily="18" charset="0"/>
              </a:rPr>
            </a:br>
            <a:r>
              <a:rPr lang="el-GR" sz="1800" kern="100" dirty="0" err="1">
                <a:effectLst/>
                <a:latin typeface="Calibri" panose="020F0502020204030204" pitchFamily="34" charset="0"/>
                <a:ea typeface="Calibri" panose="020F0502020204030204" pitchFamily="34" charset="0"/>
                <a:cs typeface="Times New Roman" panose="02020603050405020304" pitchFamily="18" charset="0"/>
              </a:rPr>
              <a:t>Λαζανάς</a:t>
            </a:r>
            <a:r>
              <a:rPr lang="el-GR" sz="1800" kern="100" dirty="0">
                <a:effectLst/>
                <a:latin typeface="Calibri" panose="020F0502020204030204" pitchFamily="34" charset="0"/>
                <a:ea typeface="Calibri" panose="020F0502020204030204" pitchFamily="34" charset="0"/>
                <a:cs typeface="Times New Roman" panose="02020603050405020304" pitchFamily="18" charset="0"/>
              </a:rPr>
              <a:t>, ο (</a:t>
            </a:r>
            <a:r>
              <a:rPr lang="el-GR" sz="1800" kern="100" dirty="0" err="1">
                <a:effectLst/>
                <a:latin typeface="Calibri" panose="020F0502020204030204" pitchFamily="34" charset="0"/>
                <a:ea typeface="Calibri" panose="020F0502020204030204" pitchFamily="34" charset="0"/>
                <a:cs typeface="Times New Roman" panose="02020603050405020304" pitchFamily="18" charset="0"/>
              </a:rPr>
              <a:t>τοπων</a:t>
            </a:r>
            <a:r>
              <a:rPr lang="el-GR" sz="1800" kern="100" dirty="0">
                <a:effectLst/>
                <a:latin typeface="Calibri" panose="020F0502020204030204" pitchFamily="34" charset="0"/>
                <a:ea typeface="Calibri" panose="020F0502020204030204" pitchFamily="34" charset="0"/>
                <a:cs typeface="Times New Roman" panose="02020603050405020304" pitchFamily="18" charset="0"/>
              </a:rPr>
              <a:t>. </a:t>
            </a:r>
            <a:r>
              <a:rPr lang="el-GR" sz="1800" kern="100" dirty="0" err="1">
                <a:effectLst/>
                <a:latin typeface="Calibri" panose="020F0502020204030204" pitchFamily="34" charset="0"/>
                <a:ea typeface="Calibri" panose="020F0502020204030204" pitchFamily="34" charset="0"/>
                <a:cs typeface="Times New Roman" panose="02020603050405020304" pitchFamily="18" charset="0"/>
              </a:rPr>
              <a:t>Γυθείου</a:t>
            </a:r>
            <a:r>
              <a:rPr lang="el-GR" sz="1800" kern="100" dirty="0">
                <a:effectLst/>
                <a:latin typeface="Calibri" panose="020F0502020204030204" pitchFamily="34" charset="0"/>
                <a:ea typeface="Calibri" panose="020F0502020204030204" pitchFamily="34" charset="0"/>
                <a:cs typeface="Times New Roman" panose="02020603050405020304" pitchFamily="18" charset="0"/>
              </a:rPr>
              <a:t>), </a:t>
            </a:r>
            <a:r>
              <a:rPr lang="el-GR" sz="1800" kern="100" dirty="0" err="1">
                <a:effectLst/>
                <a:latin typeface="Calibri" panose="020F0502020204030204" pitchFamily="34" charset="0"/>
                <a:ea typeface="Calibri" panose="020F0502020204030204" pitchFamily="34" charset="0"/>
                <a:cs typeface="Times New Roman" panose="02020603050405020304" pitchFamily="18" charset="0"/>
              </a:rPr>
              <a:t>Λαζανέικα</a:t>
            </a:r>
            <a:r>
              <a:rPr lang="el-GR" sz="1800" kern="100" dirty="0">
                <a:effectLst/>
                <a:latin typeface="Calibri" panose="020F0502020204030204" pitchFamily="34" charset="0"/>
                <a:ea typeface="Calibri" panose="020F0502020204030204" pitchFamily="34" charset="0"/>
                <a:cs typeface="Times New Roman" panose="02020603050405020304" pitchFamily="18" charset="0"/>
              </a:rPr>
              <a:t>, τα (</a:t>
            </a:r>
            <a:r>
              <a:rPr lang="el-GR" sz="1800" kern="100" dirty="0" err="1">
                <a:effectLst/>
                <a:latin typeface="Calibri" panose="020F0502020204030204" pitchFamily="34" charset="0"/>
                <a:ea typeface="Calibri" panose="020F0502020204030204" pitchFamily="34" charset="0"/>
                <a:cs typeface="Times New Roman" panose="02020603050405020304" pitchFamily="18" charset="0"/>
              </a:rPr>
              <a:t>τοπων</a:t>
            </a:r>
            <a:r>
              <a:rPr lang="el-GR" sz="1800" kern="100" dirty="0">
                <a:effectLst/>
                <a:latin typeface="Calibri" panose="020F0502020204030204" pitchFamily="34" charset="0"/>
                <a:ea typeface="Calibri" panose="020F0502020204030204" pitchFamily="34" charset="0"/>
                <a:cs typeface="Times New Roman" panose="02020603050405020304" pitchFamily="18" charset="0"/>
              </a:rPr>
              <a:t>. Καλαβρύτων) &lt; προσωπ. </a:t>
            </a:r>
            <a:r>
              <a:rPr lang="el-GR" sz="1800" kern="100" dirty="0" err="1">
                <a:effectLst/>
                <a:latin typeface="Calibri" panose="020F0502020204030204" pitchFamily="34" charset="0"/>
                <a:ea typeface="Calibri" panose="020F0502020204030204" pitchFamily="34" charset="0"/>
                <a:cs typeface="Times New Roman" panose="02020603050405020304" pitchFamily="18" charset="0"/>
              </a:rPr>
              <a:t>Λαζανάς</a:t>
            </a:r>
            <a:r>
              <a:rPr lang="el-GR" sz="1800" kern="100" dirty="0">
                <a:effectLst/>
                <a:latin typeface="Calibri" panose="020F0502020204030204" pitchFamily="34" charset="0"/>
                <a:ea typeface="Calibri" panose="020F0502020204030204" pitchFamily="34" charset="0"/>
                <a:cs typeface="Times New Roman" panose="02020603050405020304" pitchFamily="18" charset="0"/>
              </a:rPr>
              <a:t> &lt; λαζάνι, το "είδος ζυμαρικών” &lt; ιταλ. </a:t>
            </a:r>
            <a:r>
              <a:rPr lang="el-GR" sz="1800" kern="100" dirty="0" err="1">
                <a:effectLst/>
                <a:latin typeface="Calibri" panose="020F0502020204030204" pitchFamily="34" charset="0"/>
                <a:ea typeface="Calibri" panose="020F0502020204030204" pitchFamily="34" charset="0"/>
                <a:cs typeface="Times New Roman" panose="02020603050405020304" pitchFamily="18" charset="0"/>
              </a:rPr>
              <a:t>lasagna</a:t>
            </a:r>
            <a:r>
              <a:rPr lang="el-GR" sz="1800" kern="100" dirty="0">
                <a:effectLst/>
                <a:latin typeface="Calibri" panose="020F0502020204030204" pitchFamily="34" charset="0"/>
                <a:ea typeface="Calibri" panose="020F0502020204030204" pitchFamily="34" charset="0"/>
                <a:cs typeface="Times New Roman" panose="02020603050405020304" pitchFamily="18" charset="0"/>
              </a:rPr>
              <a:t>. </a:t>
            </a:r>
            <a:br>
              <a:rPr lang="el-GR" sz="1800" kern="100" dirty="0">
                <a:effectLst/>
                <a:latin typeface="Calibri" panose="020F0502020204030204" pitchFamily="34" charset="0"/>
                <a:ea typeface="Calibri" panose="020F0502020204030204" pitchFamily="34" charset="0"/>
                <a:cs typeface="Times New Roman" panose="02020603050405020304" pitchFamily="18" charset="0"/>
              </a:rPr>
            </a:br>
            <a:r>
              <a:rPr lang="el-GR" sz="1800" kern="100" dirty="0" err="1">
                <a:effectLst/>
                <a:latin typeface="Calibri" panose="020F0502020204030204" pitchFamily="34" charset="0"/>
                <a:ea typeface="Calibri" panose="020F0502020204030204" pitchFamily="34" charset="0"/>
                <a:cs typeface="Times New Roman" panose="02020603050405020304" pitchFamily="18" charset="0"/>
              </a:rPr>
              <a:t>Μαριολάτα</a:t>
            </a:r>
            <a:r>
              <a:rPr lang="el-GR" sz="1800" kern="100" dirty="0">
                <a:effectLst/>
                <a:latin typeface="Calibri" panose="020F0502020204030204" pitchFamily="34" charset="0"/>
                <a:ea typeface="Calibri" panose="020F0502020204030204" pitchFamily="34" charset="0"/>
                <a:cs typeface="Times New Roman" panose="02020603050405020304" pitchFamily="18" charset="0"/>
              </a:rPr>
              <a:t>/</a:t>
            </a:r>
            <a:r>
              <a:rPr lang="el-GR" sz="1800" kern="100" dirty="0" err="1">
                <a:effectLst/>
                <a:latin typeface="Calibri" panose="020F0502020204030204" pitchFamily="34" charset="0"/>
                <a:ea typeface="Calibri" panose="020F0502020204030204" pitchFamily="34" charset="0"/>
                <a:cs typeface="Times New Roman" panose="02020603050405020304" pitchFamily="18" charset="0"/>
              </a:rPr>
              <a:t>Μαργιολάτα</a:t>
            </a:r>
            <a:r>
              <a:rPr lang="el-GR" sz="1800" kern="100" dirty="0">
                <a:effectLst/>
                <a:latin typeface="Calibri" panose="020F0502020204030204" pitchFamily="34" charset="0"/>
                <a:ea typeface="Calibri" panose="020F0502020204030204" pitchFamily="34" charset="0"/>
                <a:cs typeface="Times New Roman" panose="02020603050405020304" pitchFamily="18" charset="0"/>
              </a:rPr>
              <a:t>, η (χωριό </a:t>
            </a:r>
            <a:r>
              <a:rPr lang="el-GR" sz="1800" kern="100" dirty="0" err="1">
                <a:effectLst/>
                <a:latin typeface="Calibri" panose="020F0502020204030204" pitchFamily="34" charset="0"/>
                <a:ea typeface="Calibri" panose="020F0502020204030204" pitchFamily="34" charset="0"/>
                <a:cs typeface="Times New Roman" panose="02020603050405020304" pitchFamily="18" charset="0"/>
              </a:rPr>
              <a:t>Παρνασσίδας</a:t>
            </a:r>
            <a:r>
              <a:rPr lang="el-GR" sz="1800" kern="100" dirty="0">
                <a:effectLst/>
                <a:latin typeface="Calibri" panose="020F0502020204030204" pitchFamily="34" charset="0"/>
                <a:ea typeface="Calibri" panose="020F0502020204030204" pitchFamily="34" charset="0"/>
                <a:cs typeface="Times New Roman" panose="02020603050405020304" pitchFamily="18" charset="0"/>
              </a:rPr>
              <a:t>) &lt; επών. </a:t>
            </a:r>
            <a:r>
              <a:rPr lang="el-GR" sz="1800" kern="100" dirty="0" err="1">
                <a:effectLst/>
                <a:latin typeface="Calibri" panose="020F0502020204030204" pitchFamily="34" charset="0"/>
                <a:ea typeface="Calibri" panose="020F0502020204030204" pitchFamily="34" charset="0"/>
                <a:cs typeface="Times New Roman" panose="02020603050405020304" pitchFamily="18" charset="0"/>
              </a:rPr>
              <a:t>Μαριόλος</a:t>
            </a:r>
            <a:r>
              <a:rPr lang="el-GR" sz="1800" kern="100" dirty="0">
                <a:effectLst/>
                <a:latin typeface="Calibri" panose="020F0502020204030204" pitchFamily="34" charset="0"/>
                <a:ea typeface="Calibri" panose="020F0502020204030204" pitchFamily="34" charset="0"/>
                <a:cs typeface="Times New Roman" panose="02020603050405020304" pitchFamily="18" charset="0"/>
              </a:rPr>
              <a:t>, </a:t>
            </a:r>
            <a:r>
              <a:rPr lang="el-GR" sz="1800" kern="100" dirty="0" err="1">
                <a:effectLst/>
                <a:latin typeface="Calibri" panose="020F0502020204030204" pitchFamily="34" charset="0"/>
                <a:ea typeface="Calibri" panose="020F0502020204030204" pitchFamily="34" charset="0"/>
                <a:cs typeface="Times New Roman" panose="02020603050405020304" pitchFamily="18" charset="0"/>
              </a:rPr>
              <a:t>Μαργιόλος</a:t>
            </a:r>
            <a:r>
              <a:rPr lang="el-GR" sz="1800" kern="100" dirty="0">
                <a:effectLst/>
                <a:latin typeface="Calibri" panose="020F0502020204030204" pitchFamily="34" charset="0"/>
                <a:ea typeface="Calibri" panose="020F0502020204030204" pitchFamily="34" charset="0"/>
                <a:cs typeface="Times New Roman" panose="02020603050405020304" pitchFamily="18" charset="0"/>
              </a:rPr>
              <a:t>, Μαργιόλης, Μαργιόλας &lt; </a:t>
            </a:r>
            <a:r>
              <a:rPr lang="el-GR" sz="1800" kern="100" dirty="0" err="1">
                <a:effectLst/>
                <a:latin typeface="Calibri" panose="020F0502020204030204" pitchFamily="34" charset="0"/>
                <a:ea typeface="Calibri" panose="020F0502020204030204" pitchFamily="34" charset="0"/>
                <a:cs typeface="Times New Roman" panose="02020603050405020304" pitchFamily="18" charset="0"/>
              </a:rPr>
              <a:t>μαριόλος</a:t>
            </a:r>
            <a:r>
              <a:rPr lang="el-GR" sz="1800" kern="100" dirty="0">
                <a:effectLst/>
                <a:latin typeface="Calibri" panose="020F0502020204030204" pitchFamily="34" charset="0"/>
                <a:ea typeface="Calibri" panose="020F0502020204030204" pitchFamily="34" charset="0"/>
                <a:cs typeface="Times New Roman" panose="02020603050405020304" pitchFamily="18" charset="0"/>
              </a:rPr>
              <a:t>, </a:t>
            </a:r>
            <a:r>
              <a:rPr lang="el-GR" sz="1800" kern="100" dirty="0" err="1">
                <a:effectLst/>
                <a:latin typeface="Calibri" panose="020F0502020204030204" pitchFamily="34" charset="0"/>
                <a:ea typeface="Calibri" panose="020F0502020204030204" pitchFamily="34" charset="0"/>
                <a:cs typeface="Times New Roman" panose="02020603050405020304" pitchFamily="18" charset="0"/>
              </a:rPr>
              <a:t>μαργιόλος</a:t>
            </a:r>
            <a:r>
              <a:rPr lang="el-GR" sz="1800" kern="100" dirty="0">
                <a:effectLst/>
                <a:latin typeface="Calibri" panose="020F0502020204030204" pitchFamily="34" charset="0"/>
                <a:ea typeface="Calibri" panose="020F0502020204030204" pitchFamily="34" charset="0"/>
                <a:cs typeface="Times New Roman" panose="02020603050405020304" pitchFamily="18" charset="0"/>
              </a:rPr>
              <a:t> “δόλιος, πονηρός, ερωτιάρης" &lt; βεν. </a:t>
            </a:r>
            <a:r>
              <a:rPr lang="el-GR" sz="1800" kern="100" dirty="0" err="1">
                <a:effectLst/>
                <a:latin typeface="Calibri" panose="020F0502020204030204" pitchFamily="34" charset="0"/>
                <a:ea typeface="Calibri" panose="020F0502020204030204" pitchFamily="34" charset="0"/>
                <a:cs typeface="Times New Roman" panose="02020603050405020304" pitchFamily="18" charset="0"/>
              </a:rPr>
              <a:t>mariol</a:t>
            </a:r>
            <a:r>
              <a:rPr lang="el-GR" sz="1800" kern="100" dirty="0">
                <a:effectLst/>
                <a:latin typeface="Calibri" panose="020F0502020204030204" pitchFamily="34" charset="0"/>
                <a:ea typeface="Calibri" panose="020F0502020204030204" pitchFamily="34" charset="0"/>
                <a:cs typeface="Times New Roman" panose="02020603050405020304" pitchFamily="18" charset="0"/>
              </a:rPr>
              <a:t>. </a:t>
            </a:r>
            <a:r>
              <a:rPr lang="el-GR" sz="1800" kern="100" dirty="0" err="1">
                <a:effectLst/>
                <a:latin typeface="Calibri" panose="020F0502020204030204" pitchFamily="34" charset="0"/>
                <a:ea typeface="Calibri" panose="020F0502020204030204" pitchFamily="34" charset="0"/>
                <a:cs typeface="Times New Roman" panose="02020603050405020304" pitchFamily="18" charset="0"/>
              </a:rPr>
              <a:t>Ματσουκάτα</a:t>
            </a:r>
            <a:r>
              <a:rPr lang="el-GR" sz="1800" kern="100" dirty="0">
                <a:effectLst/>
                <a:latin typeface="Calibri" panose="020F0502020204030204" pitchFamily="34" charset="0"/>
                <a:ea typeface="Calibri" panose="020F0502020204030204" pitchFamily="34" charset="0"/>
                <a:cs typeface="Times New Roman" panose="02020603050405020304" pitchFamily="18" charset="0"/>
              </a:rPr>
              <a:t>, τα (χωριό Κεφαλληνίας), </a:t>
            </a:r>
            <a:r>
              <a:rPr lang="el-GR" sz="1800" kern="100" dirty="0" err="1">
                <a:effectLst/>
                <a:latin typeface="Calibri" panose="020F0502020204030204" pitchFamily="34" charset="0"/>
                <a:ea typeface="Calibri" panose="020F0502020204030204" pitchFamily="34" charset="0"/>
                <a:cs typeface="Times New Roman" panose="02020603050405020304" pitchFamily="18" charset="0"/>
              </a:rPr>
              <a:t>Ματσουκά</a:t>
            </a:r>
            <a:r>
              <a:rPr lang="el-GR" sz="1800" kern="100" dirty="0">
                <a:effectLst/>
                <a:latin typeface="Calibri" panose="020F0502020204030204" pitchFamily="34" charset="0"/>
                <a:ea typeface="Calibri" panose="020F0502020204030204" pitchFamily="34" charset="0"/>
                <a:cs typeface="Times New Roman" panose="02020603050405020304" pitchFamily="18" charset="0"/>
              </a:rPr>
              <a:t>, του (</a:t>
            </a:r>
            <a:r>
              <a:rPr lang="el-GR" sz="1800" kern="100" dirty="0" err="1">
                <a:effectLst/>
                <a:latin typeface="Calibri" panose="020F0502020204030204" pitchFamily="34" charset="0"/>
                <a:ea typeface="Calibri" panose="020F0502020204030204" pitchFamily="34" charset="0"/>
                <a:cs typeface="Times New Roman" panose="02020603050405020304" pitchFamily="18" charset="0"/>
              </a:rPr>
              <a:t>τοπων</a:t>
            </a:r>
            <a:r>
              <a:rPr lang="el-GR" sz="1800" kern="100" dirty="0">
                <a:effectLst/>
                <a:latin typeface="Calibri" panose="020F0502020204030204" pitchFamily="34" charset="0"/>
                <a:ea typeface="Calibri" panose="020F0502020204030204" pitchFamily="34" charset="0"/>
                <a:cs typeface="Times New Roman" panose="02020603050405020304" pitchFamily="18" charset="0"/>
              </a:rPr>
              <a:t>. Ρόδου) κλπ. &lt; επών. Ματσούκας, Ματσούκης &lt; </a:t>
            </a:r>
            <a:r>
              <a:rPr lang="el-GR" sz="1800" kern="100" dirty="0" err="1">
                <a:effectLst/>
                <a:latin typeface="Calibri" panose="020F0502020204030204" pitchFamily="34" charset="0"/>
                <a:ea typeface="Calibri" panose="020F0502020204030204" pitchFamily="34" charset="0"/>
                <a:cs typeface="Times New Roman" panose="02020603050405020304" pitchFamily="18" charset="0"/>
              </a:rPr>
              <a:t>ματσούκα</a:t>
            </a:r>
            <a:r>
              <a:rPr lang="el-GR" sz="1800" kern="100" dirty="0">
                <a:effectLst/>
                <a:latin typeface="Calibri" panose="020F0502020204030204" pitchFamily="34" charset="0"/>
                <a:ea typeface="Calibri" panose="020F0502020204030204" pitchFamily="34" charset="0"/>
                <a:cs typeface="Times New Roman" panose="02020603050405020304" pitchFamily="18" charset="0"/>
              </a:rPr>
              <a:t>, ματσούκι "ρόπαλο" &lt; βεν. </a:t>
            </a:r>
            <a:r>
              <a:rPr lang="el-GR" sz="1800" kern="100" dirty="0" err="1">
                <a:effectLst/>
                <a:latin typeface="Calibri" panose="020F0502020204030204" pitchFamily="34" charset="0"/>
                <a:ea typeface="Calibri" panose="020F0502020204030204" pitchFamily="34" charset="0"/>
                <a:cs typeface="Times New Roman" panose="02020603050405020304" pitchFamily="18" charset="0"/>
              </a:rPr>
              <a:t>mazzoca</a:t>
            </a:r>
            <a:r>
              <a:rPr lang="el-GR" sz="1800" kern="100" dirty="0">
                <a:effectLst/>
                <a:latin typeface="Calibri" panose="020F0502020204030204" pitchFamily="34" charset="0"/>
                <a:ea typeface="Calibri" panose="020F0502020204030204" pitchFamily="34" charset="0"/>
                <a:cs typeface="Times New Roman" panose="02020603050405020304" pitchFamily="18" charset="0"/>
              </a:rPr>
              <a:t>. </a:t>
            </a:r>
            <a:br>
              <a:rPr lang="el-GR" sz="1800" kern="100" dirty="0">
                <a:effectLst/>
                <a:latin typeface="Calibri" panose="020F0502020204030204" pitchFamily="34" charset="0"/>
                <a:ea typeface="Calibri" panose="020F0502020204030204" pitchFamily="34" charset="0"/>
                <a:cs typeface="Times New Roman" panose="02020603050405020304" pitchFamily="18" charset="0"/>
              </a:rPr>
            </a:br>
            <a:r>
              <a:rPr lang="el-GR" sz="1800" kern="100" dirty="0" err="1">
                <a:effectLst/>
                <a:latin typeface="Calibri" panose="020F0502020204030204" pitchFamily="34" charset="0"/>
                <a:ea typeface="Calibri" panose="020F0502020204030204" pitchFamily="34" charset="0"/>
                <a:cs typeface="Times New Roman" panose="02020603050405020304" pitchFamily="18" charset="0"/>
              </a:rPr>
              <a:t>Μπάιλα</a:t>
            </a:r>
            <a:r>
              <a:rPr lang="el-GR" sz="1800" kern="100" dirty="0">
                <a:effectLst/>
                <a:latin typeface="Calibri" panose="020F0502020204030204" pitchFamily="34" charset="0"/>
                <a:ea typeface="Calibri" panose="020F0502020204030204" pitchFamily="34" charset="0"/>
                <a:cs typeface="Times New Roman" panose="02020603050405020304" pitchFamily="18" charset="0"/>
              </a:rPr>
              <a:t>, του (</a:t>
            </a:r>
            <a:r>
              <a:rPr lang="el-GR" sz="1800" kern="100" dirty="0" err="1">
                <a:effectLst/>
                <a:latin typeface="Calibri" panose="020F0502020204030204" pitchFamily="34" charset="0"/>
                <a:ea typeface="Calibri" panose="020F0502020204030204" pitchFamily="34" charset="0"/>
                <a:cs typeface="Times New Roman" panose="02020603050405020304" pitchFamily="18" charset="0"/>
              </a:rPr>
              <a:t>τοπων</a:t>
            </a:r>
            <a:r>
              <a:rPr lang="el-GR" sz="1800" kern="100" dirty="0">
                <a:effectLst/>
                <a:latin typeface="Calibri" panose="020F0502020204030204" pitchFamily="34" charset="0"/>
                <a:ea typeface="Calibri" panose="020F0502020204030204" pitchFamily="34" charset="0"/>
                <a:cs typeface="Times New Roman" panose="02020603050405020304" pitchFamily="18" charset="0"/>
              </a:rPr>
              <a:t>. Καρπάθου) &lt; επών. </a:t>
            </a:r>
            <a:r>
              <a:rPr lang="el-GR" sz="1800" kern="100" dirty="0" err="1">
                <a:effectLst/>
                <a:latin typeface="Calibri" panose="020F0502020204030204" pitchFamily="34" charset="0"/>
                <a:ea typeface="Calibri" panose="020F0502020204030204" pitchFamily="34" charset="0"/>
                <a:cs typeface="Times New Roman" panose="02020603050405020304" pitchFamily="18" charset="0"/>
              </a:rPr>
              <a:t>Μπάιλας</a:t>
            </a:r>
            <a:r>
              <a:rPr lang="el-GR" sz="1800" kern="100" dirty="0">
                <a:effectLst/>
                <a:latin typeface="Calibri" panose="020F0502020204030204" pitchFamily="34" charset="0"/>
                <a:ea typeface="Calibri" panose="020F0502020204030204" pitchFamily="34" charset="0"/>
                <a:cs typeface="Times New Roman" panose="02020603050405020304" pitchFamily="18" charset="0"/>
              </a:rPr>
              <a:t> &lt; </a:t>
            </a:r>
            <a:r>
              <a:rPr lang="el-GR" sz="1800" kern="100" dirty="0" err="1">
                <a:effectLst/>
                <a:latin typeface="Calibri" panose="020F0502020204030204" pitchFamily="34" charset="0"/>
                <a:ea typeface="Calibri" panose="020F0502020204030204" pitchFamily="34" charset="0"/>
                <a:cs typeface="Times New Roman" panose="02020603050405020304" pitchFamily="18" charset="0"/>
              </a:rPr>
              <a:t>μπάιλος</a:t>
            </a:r>
            <a:r>
              <a:rPr lang="el-GR" sz="1800" kern="100" dirty="0">
                <a:effectLst/>
                <a:latin typeface="Calibri" panose="020F0502020204030204" pitchFamily="34" charset="0"/>
                <a:ea typeface="Calibri" panose="020F0502020204030204" pitchFamily="34" charset="0"/>
                <a:cs typeface="Times New Roman" panose="02020603050405020304" pitchFamily="18" charset="0"/>
              </a:rPr>
              <a:t>, </a:t>
            </a:r>
            <a:r>
              <a:rPr lang="el-GR" sz="1800" kern="100" dirty="0" err="1">
                <a:effectLst/>
                <a:latin typeface="Calibri" panose="020F0502020204030204" pitchFamily="34" charset="0"/>
                <a:ea typeface="Calibri" panose="020F0502020204030204" pitchFamily="34" charset="0"/>
                <a:cs typeface="Times New Roman" panose="02020603050405020304" pitchFamily="18" charset="0"/>
              </a:rPr>
              <a:t>μπάιλας</a:t>
            </a:r>
            <a:r>
              <a:rPr lang="el-GR" sz="1800" kern="100" dirty="0">
                <a:effectLst/>
                <a:latin typeface="Calibri" panose="020F0502020204030204" pitchFamily="34" charset="0"/>
                <a:ea typeface="Calibri" panose="020F0502020204030204" pitchFamily="34" charset="0"/>
                <a:cs typeface="Times New Roman" panose="02020603050405020304" pitchFamily="18" charset="0"/>
              </a:rPr>
              <a:t> &lt; βεν. </a:t>
            </a:r>
            <a:r>
              <a:rPr lang="el-GR" sz="1800" kern="100" dirty="0" err="1">
                <a:effectLst/>
                <a:latin typeface="Calibri" panose="020F0502020204030204" pitchFamily="34" charset="0"/>
                <a:ea typeface="Calibri" panose="020F0502020204030204" pitchFamily="34" charset="0"/>
                <a:cs typeface="Times New Roman" panose="02020603050405020304" pitchFamily="18" charset="0"/>
              </a:rPr>
              <a:t>bailo</a:t>
            </a:r>
            <a:r>
              <a:rPr lang="el-GR" sz="1800" kern="100" dirty="0">
                <a:effectLst/>
                <a:latin typeface="Calibri" panose="020F0502020204030204" pitchFamily="34" charset="0"/>
                <a:ea typeface="Calibri" panose="020F0502020204030204" pitchFamily="34" charset="0"/>
                <a:cs typeface="Times New Roman" panose="02020603050405020304" pitchFamily="18" charset="0"/>
              </a:rPr>
              <a:t> "κυβερνήτης ενετικής αποικίας". </a:t>
            </a:r>
            <a:br>
              <a:rPr lang="el-GR" sz="1800" kern="100" dirty="0">
                <a:effectLst/>
                <a:latin typeface="Calibri" panose="020F0502020204030204" pitchFamily="34" charset="0"/>
                <a:ea typeface="Calibri" panose="020F0502020204030204" pitchFamily="34" charset="0"/>
                <a:cs typeface="Times New Roman" panose="02020603050405020304" pitchFamily="18" charset="0"/>
              </a:rPr>
            </a:br>
            <a:endParaRPr lang="el-GR" dirty="0"/>
          </a:p>
        </p:txBody>
      </p:sp>
    </p:spTree>
    <p:extLst>
      <p:ext uri="{BB962C8B-B14F-4D97-AF65-F5344CB8AC3E}">
        <p14:creationId xmlns:p14="http://schemas.microsoft.com/office/powerpoint/2010/main" val="74520241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82FE555-E7F7-9710-01EA-FDEF9600D498}"/>
            </a:ext>
          </a:extLst>
        </p:cNvPr>
        <p:cNvGrpSpPr/>
        <p:nvPr/>
      </p:nvGrpSpPr>
      <p:grpSpPr>
        <a:xfrm>
          <a:off x="0" y="0"/>
          <a:ext cx="0" cy="0"/>
          <a:chOff x="0" y="0"/>
          <a:chExt cx="0" cy="0"/>
        </a:xfrm>
      </p:grpSpPr>
      <p:sp>
        <p:nvSpPr>
          <p:cNvPr id="2" name="Τίτλος 1">
            <a:extLst>
              <a:ext uri="{FF2B5EF4-FFF2-40B4-BE49-F238E27FC236}">
                <a16:creationId xmlns:a16="http://schemas.microsoft.com/office/drawing/2014/main" id="{8A079BE9-A614-DC64-5675-B2480AD331F2}"/>
              </a:ext>
            </a:extLst>
          </p:cNvPr>
          <p:cNvSpPr>
            <a:spLocks noGrp="1"/>
          </p:cNvSpPr>
          <p:nvPr>
            <p:ph type="title"/>
          </p:nvPr>
        </p:nvSpPr>
        <p:spPr/>
        <p:txBody>
          <a:bodyPr/>
          <a:lstStyle/>
          <a:p>
            <a:endParaRPr lang="el-GR"/>
          </a:p>
        </p:txBody>
      </p:sp>
      <p:sp>
        <p:nvSpPr>
          <p:cNvPr id="3" name="Θέση περιεχομένου 2">
            <a:extLst>
              <a:ext uri="{FF2B5EF4-FFF2-40B4-BE49-F238E27FC236}">
                <a16:creationId xmlns:a16="http://schemas.microsoft.com/office/drawing/2014/main" id="{27C9D450-C447-3935-1045-6CC6C7B1FF2B}"/>
              </a:ext>
            </a:extLst>
          </p:cNvPr>
          <p:cNvSpPr>
            <a:spLocks noGrp="1"/>
          </p:cNvSpPr>
          <p:nvPr>
            <p:ph idx="1"/>
          </p:nvPr>
        </p:nvSpPr>
        <p:spPr/>
        <p:txBody>
          <a:bodyPr/>
          <a:lstStyle/>
          <a:p>
            <a:r>
              <a:rPr lang="el-GR" sz="2000" kern="100" dirty="0" err="1">
                <a:effectLst/>
                <a:latin typeface="Calibri" panose="020F0502020204030204" pitchFamily="34" charset="0"/>
                <a:ea typeface="Calibri" panose="020F0502020204030204" pitchFamily="34" charset="0"/>
                <a:cs typeface="Times New Roman" panose="02020603050405020304" pitchFamily="18" charset="0"/>
              </a:rPr>
              <a:t>Περγαντέικα</a:t>
            </a:r>
            <a:r>
              <a:rPr lang="el-GR" sz="2000" kern="100" dirty="0">
                <a:effectLst/>
                <a:latin typeface="Calibri" panose="020F0502020204030204" pitchFamily="34" charset="0"/>
                <a:ea typeface="Calibri" panose="020F0502020204030204" pitchFamily="34" charset="0"/>
                <a:cs typeface="Times New Roman" panose="02020603050405020304" pitchFamily="18" charset="0"/>
              </a:rPr>
              <a:t>, τα (χωριό Λακωνίας), Περγαντί (βουνό Ακαρνανίας) &lt; επών. </a:t>
            </a:r>
            <a:r>
              <a:rPr lang="el-GR" sz="2000" kern="100" dirty="0" err="1">
                <a:effectLst/>
                <a:latin typeface="Calibri" panose="020F0502020204030204" pitchFamily="34" charset="0"/>
                <a:ea typeface="Calibri" panose="020F0502020204030204" pitchFamily="34" charset="0"/>
                <a:cs typeface="Times New Roman" panose="02020603050405020304" pitchFamily="18" charset="0"/>
              </a:rPr>
              <a:t>Περγαντής</a:t>
            </a:r>
            <a:r>
              <a:rPr lang="el-GR" sz="2000" kern="100" dirty="0">
                <a:effectLst/>
                <a:latin typeface="Calibri" panose="020F0502020204030204" pitchFamily="34" charset="0"/>
                <a:ea typeface="Calibri" panose="020F0502020204030204" pitchFamily="34" charset="0"/>
                <a:cs typeface="Times New Roman" panose="02020603050405020304" pitchFamily="18" charset="0"/>
              </a:rPr>
              <a:t>, </a:t>
            </a:r>
            <a:r>
              <a:rPr lang="el-GR" sz="2000" kern="100" dirty="0" err="1">
                <a:effectLst/>
                <a:latin typeface="Calibri" panose="020F0502020204030204" pitchFamily="34" charset="0"/>
                <a:ea typeface="Calibri" panose="020F0502020204030204" pitchFamily="34" charset="0"/>
                <a:cs typeface="Times New Roman" panose="02020603050405020304" pitchFamily="18" charset="0"/>
              </a:rPr>
              <a:t>Μπεργαδής</a:t>
            </a:r>
            <a:r>
              <a:rPr lang="el-GR" sz="2000" kern="100" dirty="0">
                <a:effectLst/>
                <a:latin typeface="Calibri" panose="020F0502020204030204" pitchFamily="34" charset="0"/>
                <a:ea typeface="Calibri" panose="020F0502020204030204" pitchFamily="34" charset="0"/>
                <a:cs typeface="Times New Roman" panose="02020603050405020304" pitchFamily="18" charset="0"/>
              </a:rPr>
              <a:t> &lt; μπεργαντί, το "είδος πλοίου" &lt; βεν. </a:t>
            </a:r>
            <a:r>
              <a:rPr lang="el-GR" sz="2000" kern="100" dirty="0" err="1">
                <a:effectLst/>
                <a:latin typeface="Calibri" panose="020F0502020204030204" pitchFamily="34" charset="0"/>
                <a:ea typeface="Calibri" panose="020F0502020204030204" pitchFamily="34" charset="0"/>
                <a:cs typeface="Times New Roman" panose="02020603050405020304" pitchFamily="18" charset="0"/>
              </a:rPr>
              <a:t>bregantin</a:t>
            </a:r>
            <a:r>
              <a:rPr lang="el-GR" sz="2000" kern="100" dirty="0">
                <a:effectLst/>
                <a:latin typeface="Calibri" panose="020F0502020204030204" pitchFamily="34" charset="0"/>
                <a:ea typeface="Calibri" panose="020F0502020204030204" pitchFamily="34" charset="0"/>
                <a:cs typeface="Times New Roman" panose="02020603050405020304" pitchFamily="18" charset="0"/>
              </a:rPr>
              <a:t>. </a:t>
            </a:r>
            <a:br>
              <a:rPr lang="el-GR" sz="2000" kern="100" dirty="0">
                <a:effectLst/>
                <a:latin typeface="Calibri" panose="020F0502020204030204" pitchFamily="34" charset="0"/>
                <a:ea typeface="Calibri" panose="020F0502020204030204" pitchFamily="34" charset="0"/>
                <a:cs typeface="Times New Roman" panose="02020603050405020304" pitchFamily="18" charset="0"/>
              </a:rPr>
            </a:br>
            <a:r>
              <a:rPr lang="el-GR" sz="2000" kern="100" dirty="0" err="1">
                <a:effectLst/>
                <a:latin typeface="Calibri" panose="020F0502020204030204" pitchFamily="34" charset="0"/>
                <a:ea typeface="Calibri" panose="020F0502020204030204" pitchFamily="34" charset="0"/>
                <a:cs typeface="Times New Roman" panose="02020603050405020304" pitchFamily="18" charset="0"/>
              </a:rPr>
              <a:t>Πιτόρου</a:t>
            </a:r>
            <a:r>
              <a:rPr lang="el-GR" sz="2000" kern="100" dirty="0">
                <a:effectLst/>
                <a:latin typeface="Calibri" panose="020F0502020204030204" pitchFamily="34" charset="0"/>
                <a:ea typeface="Calibri" panose="020F0502020204030204" pitchFamily="34" charset="0"/>
                <a:cs typeface="Times New Roman" panose="02020603050405020304" pitchFamily="18" charset="0"/>
              </a:rPr>
              <a:t>, του (</a:t>
            </a:r>
            <a:r>
              <a:rPr lang="el-GR" sz="2000" kern="100" dirty="0" err="1">
                <a:effectLst/>
                <a:latin typeface="Calibri" panose="020F0502020204030204" pitchFamily="34" charset="0"/>
                <a:ea typeface="Calibri" panose="020F0502020204030204" pitchFamily="34" charset="0"/>
                <a:cs typeface="Times New Roman" panose="02020603050405020304" pitchFamily="18" charset="0"/>
              </a:rPr>
              <a:t>τοπων</a:t>
            </a:r>
            <a:r>
              <a:rPr lang="el-GR" sz="2000" kern="100" dirty="0">
                <a:effectLst/>
                <a:latin typeface="Calibri" panose="020F0502020204030204" pitchFamily="34" charset="0"/>
                <a:ea typeface="Calibri" panose="020F0502020204030204" pitchFamily="34" charset="0"/>
                <a:cs typeface="Times New Roman" panose="02020603050405020304" pitchFamily="18" charset="0"/>
              </a:rPr>
              <a:t>. Ζακύνθου) &lt; επών. </a:t>
            </a:r>
            <a:r>
              <a:rPr lang="el-GR" sz="2000" kern="100" dirty="0" err="1">
                <a:effectLst/>
                <a:latin typeface="Calibri" panose="020F0502020204030204" pitchFamily="34" charset="0"/>
                <a:ea typeface="Calibri" panose="020F0502020204030204" pitchFamily="34" charset="0"/>
                <a:cs typeface="Times New Roman" panose="02020603050405020304" pitchFamily="18" charset="0"/>
              </a:rPr>
              <a:t>Πιτόρος</a:t>
            </a:r>
            <a:r>
              <a:rPr lang="el-GR" sz="2000" kern="100" dirty="0">
                <a:effectLst/>
                <a:latin typeface="Calibri" panose="020F0502020204030204" pitchFamily="34" charset="0"/>
                <a:ea typeface="Calibri" panose="020F0502020204030204" pitchFamily="34" charset="0"/>
                <a:cs typeface="Times New Roman" panose="02020603050405020304" pitchFamily="18" charset="0"/>
              </a:rPr>
              <a:t> &lt; </a:t>
            </a:r>
            <a:r>
              <a:rPr lang="el-GR" sz="2000" kern="100" dirty="0" err="1">
                <a:effectLst/>
                <a:latin typeface="Calibri" panose="020F0502020204030204" pitchFamily="34" charset="0"/>
                <a:ea typeface="Calibri" panose="020F0502020204030204" pitchFamily="34" charset="0"/>
                <a:cs typeface="Times New Roman" panose="02020603050405020304" pitchFamily="18" charset="0"/>
              </a:rPr>
              <a:t>πιτόρος</a:t>
            </a:r>
            <a:r>
              <a:rPr lang="el-GR" sz="2000" kern="100" dirty="0">
                <a:effectLst/>
                <a:latin typeface="Calibri" panose="020F0502020204030204" pitchFamily="34" charset="0"/>
                <a:ea typeface="Calibri" panose="020F0502020204030204" pitchFamily="34" charset="0"/>
                <a:cs typeface="Times New Roman" panose="02020603050405020304" pitchFamily="18" charset="0"/>
              </a:rPr>
              <a:t> "ζωγράφος" &lt; ιταλ. </a:t>
            </a:r>
            <a:r>
              <a:rPr lang="el-GR" sz="2000" kern="100" dirty="0" err="1">
                <a:effectLst/>
                <a:latin typeface="Calibri" panose="020F0502020204030204" pitchFamily="34" charset="0"/>
                <a:ea typeface="Calibri" panose="020F0502020204030204" pitchFamily="34" charset="0"/>
                <a:cs typeface="Times New Roman" panose="02020603050405020304" pitchFamily="18" charset="0"/>
              </a:rPr>
              <a:t>pittore</a:t>
            </a:r>
            <a:r>
              <a:rPr lang="el-GR" sz="2000" kern="100" dirty="0">
                <a:effectLst/>
                <a:latin typeface="Calibri" panose="020F0502020204030204" pitchFamily="34" charset="0"/>
                <a:ea typeface="Calibri" panose="020F0502020204030204" pitchFamily="34" charset="0"/>
                <a:cs typeface="Times New Roman" panose="02020603050405020304" pitchFamily="18" charset="0"/>
              </a:rPr>
              <a:t>. </a:t>
            </a:r>
            <a:br>
              <a:rPr lang="el-GR" sz="2000" kern="100" dirty="0">
                <a:effectLst/>
                <a:latin typeface="Calibri" panose="020F0502020204030204" pitchFamily="34" charset="0"/>
                <a:ea typeface="Calibri" panose="020F0502020204030204" pitchFamily="34" charset="0"/>
                <a:cs typeface="Times New Roman" panose="02020603050405020304" pitchFamily="18" charset="0"/>
              </a:rPr>
            </a:br>
            <a:r>
              <a:rPr lang="el-GR" sz="2000" kern="100" dirty="0">
                <a:effectLst/>
                <a:latin typeface="Calibri" panose="020F0502020204030204" pitchFamily="34" charset="0"/>
                <a:ea typeface="Calibri" panose="020F0502020204030204" pitchFamily="34" charset="0"/>
                <a:cs typeface="Times New Roman" panose="02020603050405020304" pitchFamily="18" charset="0"/>
              </a:rPr>
              <a:t>Τζόγια, του (χωριό Ηλείας) &lt; επών. Τζόγιας &lt; τζόγια, η "στεφάνι, στεφάνι γάμου, χαρά κλπ." &lt; παλιό βεν. </a:t>
            </a:r>
            <a:r>
              <a:rPr lang="el-GR" sz="2000" kern="100" dirty="0" err="1">
                <a:effectLst/>
                <a:latin typeface="Calibri" panose="020F0502020204030204" pitchFamily="34" charset="0"/>
                <a:ea typeface="Calibri" panose="020F0502020204030204" pitchFamily="34" charset="0"/>
                <a:cs typeface="Times New Roman" panose="02020603050405020304" pitchFamily="18" charset="0"/>
              </a:rPr>
              <a:t>zoja</a:t>
            </a:r>
            <a:r>
              <a:rPr lang="el-GR" sz="2000" kern="100" dirty="0">
                <a:effectLst/>
                <a:latin typeface="Calibri" panose="020F0502020204030204" pitchFamily="34" charset="0"/>
                <a:ea typeface="Calibri" panose="020F0502020204030204" pitchFamily="34" charset="0"/>
                <a:cs typeface="Times New Roman" panose="02020603050405020304" pitchFamily="18" charset="0"/>
              </a:rPr>
              <a:t> "στεφάνι", ιταλ. </a:t>
            </a:r>
            <a:r>
              <a:rPr lang="el-GR" sz="2000" kern="100" dirty="0" err="1">
                <a:effectLst/>
                <a:latin typeface="Calibri" panose="020F0502020204030204" pitchFamily="34" charset="0"/>
                <a:ea typeface="Calibri" panose="020F0502020204030204" pitchFamily="34" charset="0"/>
                <a:cs typeface="Times New Roman" panose="02020603050405020304" pitchFamily="18" charset="0"/>
              </a:rPr>
              <a:t>gioia</a:t>
            </a:r>
            <a:r>
              <a:rPr lang="el-GR" sz="2000" kern="100" dirty="0">
                <a:effectLst/>
                <a:latin typeface="Calibri" panose="020F0502020204030204" pitchFamily="34" charset="0"/>
                <a:ea typeface="Calibri" panose="020F0502020204030204" pitchFamily="34" charset="0"/>
                <a:cs typeface="Times New Roman" panose="02020603050405020304" pitchFamily="18" charset="0"/>
              </a:rPr>
              <a:t> "χαρά". </a:t>
            </a:r>
            <a:br>
              <a:rPr lang="el-GR" sz="2000" kern="100" dirty="0">
                <a:effectLst/>
                <a:latin typeface="Calibri" panose="020F0502020204030204" pitchFamily="34" charset="0"/>
                <a:ea typeface="Calibri" panose="020F0502020204030204" pitchFamily="34" charset="0"/>
                <a:cs typeface="Times New Roman" panose="02020603050405020304" pitchFamily="18" charset="0"/>
              </a:rPr>
            </a:br>
            <a:r>
              <a:rPr lang="el-GR" sz="2000" kern="100" dirty="0" err="1">
                <a:effectLst/>
                <a:latin typeface="Calibri" panose="020F0502020204030204" pitchFamily="34" charset="0"/>
                <a:ea typeface="Calibri" panose="020F0502020204030204" pitchFamily="34" charset="0"/>
                <a:cs typeface="Times New Roman" panose="02020603050405020304" pitchFamily="18" charset="0"/>
              </a:rPr>
              <a:t>Τσελεντάτα</a:t>
            </a:r>
            <a:r>
              <a:rPr lang="el-GR" sz="2000" kern="100" dirty="0">
                <a:effectLst/>
                <a:latin typeface="Calibri" panose="020F0502020204030204" pitchFamily="34" charset="0"/>
                <a:ea typeface="Calibri" panose="020F0502020204030204" pitchFamily="34" charset="0"/>
                <a:cs typeface="Times New Roman" panose="02020603050405020304" pitchFamily="18" charset="0"/>
              </a:rPr>
              <a:t>, τα (χωριό Κεφαλληνίας) &lt; επών. Τσελέντης &lt; </a:t>
            </a:r>
            <a:r>
              <a:rPr lang="el-GR" sz="2000" kern="100" dirty="0" err="1">
                <a:effectLst/>
                <a:latin typeface="Calibri" panose="020F0502020204030204" pitchFamily="34" charset="0"/>
                <a:ea typeface="Calibri" panose="020F0502020204030204" pitchFamily="34" charset="0"/>
                <a:cs typeface="Times New Roman" panose="02020603050405020304" pitchFamily="18" charset="0"/>
              </a:rPr>
              <a:t>τσελέντης</a:t>
            </a:r>
            <a:r>
              <a:rPr lang="el-GR" sz="2000" kern="100" dirty="0">
                <a:effectLst/>
                <a:latin typeface="Calibri" panose="020F0502020204030204" pitchFamily="34" charset="0"/>
                <a:ea typeface="Calibri" panose="020F0502020204030204" pitchFamily="34" charset="0"/>
                <a:cs typeface="Times New Roman" panose="02020603050405020304" pitchFamily="18" charset="0"/>
              </a:rPr>
              <a:t>, </a:t>
            </a:r>
            <a:r>
              <a:rPr lang="el-GR" sz="2000" kern="100" dirty="0" err="1">
                <a:effectLst/>
                <a:latin typeface="Calibri" panose="020F0502020204030204" pitchFamily="34" charset="0"/>
                <a:ea typeface="Calibri" panose="020F0502020204030204" pitchFamily="34" charset="0"/>
                <a:cs typeface="Times New Roman" panose="02020603050405020304" pitchFamily="18" charset="0"/>
              </a:rPr>
              <a:t>τσελέντες</a:t>
            </a:r>
            <a:r>
              <a:rPr lang="el-GR" sz="2000" kern="100" dirty="0">
                <a:effectLst/>
                <a:latin typeface="Calibri" panose="020F0502020204030204" pitchFamily="34" charset="0"/>
                <a:ea typeface="Calibri" panose="020F0502020204030204" pitchFamily="34" charset="0"/>
                <a:cs typeface="Times New Roman" panose="02020603050405020304" pitchFamily="18" charset="0"/>
              </a:rPr>
              <a:t> "βοηθός γιατρούς &lt; παλιό βεν. </a:t>
            </a:r>
            <a:r>
              <a:rPr lang="el-GR" sz="2000" kern="100" dirty="0" err="1">
                <a:effectLst/>
                <a:latin typeface="Calibri" panose="020F0502020204030204" pitchFamily="34" charset="0"/>
                <a:ea typeface="Calibri" panose="020F0502020204030204" pitchFamily="34" charset="0"/>
                <a:cs typeface="Times New Roman" panose="02020603050405020304" pitchFamily="18" charset="0"/>
              </a:rPr>
              <a:t>celente</a:t>
            </a:r>
            <a:r>
              <a:rPr lang="el-GR" sz="2000" kern="100" dirty="0">
                <a:effectLst/>
                <a:latin typeface="Calibri" panose="020F0502020204030204" pitchFamily="34" charset="0"/>
                <a:ea typeface="Calibri" panose="020F0502020204030204" pitchFamily="34" charset="0"/>
                <a:cs typeface="Times New Roman" panose="02020603050405020304" pitchFamily="18" charset="0"/>
              </a:rPr>
              <a:t> "γιατρός πλοίου ή νοσοκομείου". </a:t>
            </a:r>
          </a:p>
          <a:p>
            <a:endParaRPr lang="el-GR" dirty="0"/>
          </a:p>
        </p:txBody>
      </p:sp>
    </p:spTree>
    <p:extLst>
      <p:ext uri="{BB962C8B-B14F-4D97-AF65-F5344CB8AC3E}">
        <p14:creationId xmlns:p14="http://schemas.microsoft.com/office/powerpoint/2010/main" val="86550128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B5EB02B-760D-5E81-3F1B-198317A0CBB4}"/>
            </a:ext>
          </a:extLst>
        </p:cNvPr>
        <p:cNvGrpSpPr/>
        <p:nvPr/>
      </p:nvGrpSpPr>
      <p:grpSpPr>
        <a:xfrm>
          <a:off x="0" y="0"/>
          <a:ext cx="0" cy="0"/>
          <a:chOff x="0" y="0"/>
          <a:chExt cx="0" cy="0"/>
        </a:xfrm>
      </p:grpSpPr>
      <p:sp>
        <p:nvSpPr>
          <p:cNvPr id="2" name="Τίτλος 1">
            <a:extLst>
              <a:ext uri="{FF2B5EF4-FFF2-40B4-BE49-F238E27FC236}">
                <a16:creationId xmlns:a16="http://schemas.microsoft.com/office/drawing/2014/main" id="{9506A22E-F38C-3133-32D6-AD815A3DDB32}"/>
              </a:ext>
            </a:extLst>
          </p:cNvPr>
          <p:cNvSpPr>
            <a:spLocks noGrp="1"/>
          </p:cNvSpPr>
          <p:nvPr>
            <p:ph type="title"/>
          </p:nvPr>
        </p:nvSpPr>
        <p:spPr/>
        <p:txBody>
          <a:bodyPr/>
          <a:lstStyle/>
          <a:p>
            <a:endParaRPr lang="el-GR"/>
          </a:p>
        </p:txBody>
      </p:sp>
      <p:sp>
        <p:nvSpPr>
          <p:cNvPr id="3" name="Θέση περιεχομένου 2">
            <a:extLst>
              <a:ext uri="{FF2B5EF4-FFF2-40B4-BE49-F238E27FC236}">
                <a16:creationId xmlns:a16="http://schemas.microsoft.com/office/drawing/2014/main" id="{F7B77ABF-FC68-7A5E-313B-3DDD162A7B9F}"/>
              </a:ext>
            </a:extLst>
          </p:cNvPr>
          <p:cNvSpPr>
            <a:spLocks noGrp="1"/>
          </p:cNvSpPr>
          <p:nvPr>
            <p:ph idx="1"/>
          </p:nvPr>
        </p:nvSpPr>
        <p:spPr/>
        <p:txBody>
          <a:bodyPr>
            <a:normAutofit lnSpcReduction="10000"/>
          </a:bodyPr>
          <a:lstStyle/>
          <a:p>
            <a:pPr>
              <a:lnSpc>
                <a:spcPct val="107000"/>
              </a:lnSpc>
              <a:spcAft>
                <a:spcPts val="800"/>
              </a:spcAft>
              <a:buNone/>
            </a:pPr>
            <a:r>
              <a:rPr lang="el-GR" sz="1800" kern="100" dirty="0">
                <a:effectLst/>
                <a:latin typeface="Calibri" panose="020F0502020204030204" pitchFamily="34" charset="0"/>
                <a:ea typeface="Calibri" panose="020F0502020204030204" pitchFamily="34" charset="0"/>
                <a:cs typeface="Times New Roman" panose="02020603050405020304" pitchFamily="18" charset="0"/>
              </a:rPr>
              <a:t>β) Ελληνικά βαφτιστικά από αντίστοιχα βενετσιάνικα/ιταλικά: </a:t>
            </a:r>
          </a:p>
          <a:p>
            <a:pPr>
              <a:lnSpc>
                <a:spcPct val="107000"/>
              </a:lnSpc>
              <a:spcAft>
                <a:spcPts val="800"/>
              </a:spcAft>
            </a:pPr>
            <a:r>
              <a:rPr lang="el-GR" sz="1800" kern="100" dirty="0" err="1">
                <a:effectLst/>
                <a:latin typeface="Calibri" panose="020F0502020204030204" pitchFamily="34" charset="0"/>
                <a:ea typeface="Calibri" panose="020F0502020204030204" pitchFamily="34" charset="0"/>
                <a:cs typeface="Times New Roman" panose="02020603050405020304" pitchFamily="18" charset="0"/>
              </a:rPr>
              <a:t>Αλεβιζιανά</a:t>
            </a:r>
            <a:r>
              <a:rPr lang="el-GR" sz="1800" kern="100" dirty="0">
                <a:effectLst/>
                <a:latin typeface="Calibri" panose="020F0502020204030204" pitchFamily="34" charset="0"/>
                <a:ea typeface="Calibri" panose="020F0502020204030204" pitchFamily="34" charset="0"/>
                <a:cs typeface="Times New Roman" panose="02020603050405020304" pitchFamily="18" charset="0"/>
              </a:rPr>
              <a:t>, τα (χωριό Αντικυθήρων), </a:t>
            </a:r>
            <a:r>
              <a:rPr lang="el-GR" sz="1800" kern="100" dirty="0" err="1">
                <a:effectLst/>
                <a:latin typeface="Calibri" panose="020F0502020204030204" pitchFamily="34" charset="0"/>
                <a:ea typeface="Calibri" panose="020F0502020204030204" pitchFamily="34" charset="0"/>
                <a:cs typeface="Times New Roman" panose="02020603050405020304" pitchFamily="18" charset="0"/>
              </a:rPr>
              <a:t>Αλοϊζιάνικα</a:t>
            </a:r>
            <a:r>
              <a:rPr lang="el-GR" sz="1800" kern="100" dirty="0">
                <a:effectLst/>
                <a:latin typeface="Calibri" panose="020F0502020204030204" pitchFamily="34" charset="0"/>
                <a:ea typeface="Calibri" panose="020F0502020204030204" pitchFamily="34" charset="0"/>
                <a:cs typeface="Times New Roman" panose="02020603050405020304" pitchFamily="18" charset="0"/>
              </a:rPr>
              <a:t>, τα (χωριό Κυθήρων) κλπ. &lt; Αλεβίζος, </a:t>
            </a:r>
            <a:r>
              <a:rPr lang="el-GR" sz="1800" kern="100" dirty="0" err="1">
                <a:effectLst/>
                <a:latin typeface="Calibri" panose="020F0502020204030204" pitchFamily="34" charset="0"/>
                <a:ea typeface="Calibri" panose="020F0502020204030204" pitchFamily="34" charset="0"/>
                <a:cs typeface="Times New Roman" panose="02020603050405020304" pitchFamily="18" charset="0"/>
              </a:rPr>
              <a:t>Αλοΐζος</a:t>
            </a:r>
            <a:r>
              <a:rPr lang="el-GR" sz="1800" kern="100" dirty="0">
                <a:effectLst/>
                <a:latin typeface="Calibri" panose="020F0502020204030204" pitchFamily="34" charset="0"/>
                <a:ea typeface="Calibri" panose="020F0502020204030204" pitchFamily="34" charset="0"/>
                <a:cs typeface="Times New Roman" panose="02020603050405020304" pitchFamily="18" charset="0"/>
              </a:rPr>
              <a:t> &lt; βεν. </a:t>
            </a:r>
            <a:r>
              <a:rPr lang="el-GR" sz="1800" kern="100" dirty="0" err="1">
                <a:effectLst/>
                <a:latin typeface="Calibri" panose="020F0502020204030204" pitchFamily="34" charset="0"/>
                <a:ea typeface="Calibri" panose="020F0502020204030204" pitchFamily="34" charset="0"/>
                <a:cs typeface="Times New Roman" panose="02020603050405020304" pitchFamily="18" charset="0"/>
              </a:rPr>
              <a:t>Alvise</a:t>
            </a:r>
            <a:r>
              <a:rPr lang="el-GR" sz="1800" kern="100" dirty="0">
                <a:effectLst/>
                <a:latin typeface="Calibri" panose="020F0502020204030204" pitchFamily="34" charset="0"/>
                <a:ea typeface="Calibri" panose="020F0502020204030204" pitchFamily="34" charset="0"/>
                <a:cs typeface="Times New Roman" panose="02020603050405020304" pitchFamily="18" charset="0"/>
              </a:rPr>
              <a:t>, </a:t>
            </a:r>
            <a:r>
              <a:rPr lang="el-GR" sz="1800" kern="100" dirty="0" err="1">
                <a:effectLst/>
                <a:latin typeface="Calibri" panose="020F0502020204030204" pitchFamily="34" charset="0"/>
                <a:ea typeface="Calibri" panose="020F0502020204030204" pitchFamily="34" charset="0"/>
                <a:cs typeface="Times New Roman" panose="02020603050405020304" pitchFamily="18" charset="0"/>
              </a:rPr>
              <a:t>Lovigi</a:t>
            </a:r>
            <a:r>
              <a:rPr lang="el-GR" sz="1800" kern="100" dirty="0">
                <a:effectLst/>
                <a:latin typeface="Calibri" panose="020F0502020204030204" pitchFamily="34" charset="0"/>
                <a:ea typeface="Calibri" panose="020F0502020204030204" pitchFamily="34" charset="0"/>
                <a:cs typeface="Times New Roman" panose="02020603050405020304" pitchFamily="18" charset="0"/>
              </a:rPr>
              <a:t>, ιταλ. </a:t>
            </a:r>
            <a:r>
              <a:rPr lang="el-GR" sz="1800" kern="100" dirty="0" err="1">
                <a:effectLst/>
                <a:latin typeface="Calibri" panose="020F0502020204030204" pitchFamily="34" charset="0"/>
                <a:ea typeface="Calibri" panose="020F0502020204030204" pitchFamily="34" charset="0"/>
                <a:cs typeface="Times New Roman" panose="02020603050405020304" pitchFamily="18" charset="0"/>
              </a:rPr>
              <a:t>Luisio</a:t>
            </a:r>
            <a:r>
              <a:rPr lang="el-GR" sz="1800" kern="100" dirty="0">
                <a:effectLst/>
                <a:latin typeface="Calibri" panose="020F0502020204030204" pitchFamily="34" charset="0"/>
                <a:ea typeface="Calibri" panose="020F0502020204030204" pitchFamily="34" charset="0"/>
                <a:cs typeface="Times New Roman" panose="02020603050405020304" pitchFamily="18" charset="0"/>
              </a:rPr>
              <a:t>. </a:t>
            </a:r>
            <a:br>
              <a:rPr lang="sq-AL" sz="1800" kern="100" dirty="0">
                <a:effectLst/>
                <a:latin typeface="Calibri" panose="020F0502020204030204" pitchFamily="34" charset="0"/>
                <a:ea typeface="Calibri" panose="020F0502020204030204" pitchFamily="34" charset="0"/>
                <a:cs typeface="Times New Roman" panose="02020603050405020304" pitchFamily="18" charset="0"/>
              </a:rPr>
            </a:br>
            <a:r>
              <a:rPr lang="el-GR" sz="1800" kern="100" dirty="0" err="1">
                <a:effectLst/>
                <a:latin typeface="Calibri" panose="020F0502020204030204" pitchFamily="34" charset="0"/>
                <a:ea typeface="Calibri" panose="020F0502020204030204" pitchFamily="34" charset="0"/>
                <a:cs typeface="Times New Roman" panose="02020603050405020304" pitchFamily="18" charset="0"/>
              </a:rPr>
              <a:t>Γάσπαρη</a:t>
            </a:r>
            <a:r>
              <a:rPr lang="el-GR" sz="1800" kern="100" dirty="0">
                <a:effectLst/>
                <a:latin typeface="Calibri" panose="020F0502020204030204" pitchFamily="34" charset="0"/>
                <a:ea typeface="Calibri" panose="020F0502020204030204" pitchFamily="34" charset="0"/>
                <a:cs typeface="Times New Roman" panose="02020603050405020304" pitchFamily="18" charset="0"/>
              </a:rPr>
              <a:t>, του (</a:t>
            </a:r>
            <a:r>
              <a:rPr lang="el-GR" sz="1800" kern="100" dirty="0" err="1">
                <a:effectLst/>
                <a:latin typeface="Calibri" panose="020F0502020204030204" pitchFamily="34" charset="0"/>
                <a:ea typeface="Calibri" panose="020F0502020204030204" pitchFamily="34" charset="0"/>
                <a:cs typeface="Times New Roman" panose="02020603050405020304" pitchFamily="18" charset="0"/>
              </a:rPr>
              <a:t>τοπων</a:t>
            </a:r>
            <a:r>
              <a:rPr lang="el-GR" sz="1800" kern="100" dirty="0">
                <a:effectLst/>
                <a:latin typeface="Calibri" panose="020F0502020204030204" pitchFamily="34" charset="0"/>
                <a:ea typeface="Calibri" panose="020F0502020204030204" pitchFamily="34" charset="0"/>
                <a:cs typeface="Times New Roman" panose="02020603050405020304" pitchFamily="18" charset="0"/>
              </a:rPr>
              <a:t>. Κύθνου) &lt; </a:t>
            </a:r>
            <a:r>
              <a:rPr lang="el-GR" sz="1800" kern="100" dirty="0" err="1">
                <a:effectLst/>
                <a:latin typeface="Calibri" panose="020F0502020204030204" pitchFamily="34" charset="0"/>
                <a:ea typeface="Calibri" panose="020F0502020204030204" pitchFamily="34" charset="0"/>
                <a:cs typeface="Times New Roman" panose="02020603050405020304" pitchFamily="18" charset="0"/>
              </a:rPr>
              <a:t>Γάσπαρης</a:t>
            </a:r>
            <a:r>
              <a:rPr lang="el-GR" sz="1800" kern="100" dirty="0">
                <a:effectLst/>
                <a:latin typeface="Calibri" panose="020F0502020204030204" pitchFamily="34" charset="0"/>
                <a:ea typeface="Calibri" panose="020F0502020204030204" pitchFamily="34" charset="0"/>
                <a:cs typeface="Times New Roman" panose="02020603050405020304" pitchFamily="18" charset="0"/>
              </a:rPr>
              <a:t> &lt; ιταλ. </a:t>
            </a:r>
            <a:r>
              <a:rPr lang="el-GR" sz="1800" kern="100" dirty="0" err="1">
                <a:effectLst/>
                <a:latin typeface="Calibri" panose="020F0502020204030204" pitchFamily="34" charset="0"/>
                <a:ea typeface="Calibri" panose="020F0502020204030204" pitchFamily="34" charset="0"/>
                <a:cs typeface="Times New Roman" panose="02020603050405020304" pitchFamily="18" charset="0"/>
              </a:rPr>
              <a:t>Gaspare</a:t>
            </a:r>
            <a:r>
              <a:rPr lang="el-GR" sz="1800" kern="100" dirty="0">
                <a:effectLst/>
                <a:latin typeface="Calibri" panose="020F0502020204030204" pitchFamily="34" charset="0"/>
                <a:ea typeface="Calibri" panose="020F0502020204030204" pitchFamily="34" charset="0"/>
                <a:cs typeface="Times New Roman" panose="02020603050405020304" pitchFamily="18" charset="0"/>
              </a:rPr>
              <a:t>. </a:t>
            </a:r>
            <a:br>
              <a:rPr lang="sq-AL" sz="1800" kern="100" dirty="0">
                <a:effectLst/>
                <a:latin typeface="Calibri" panose="020F0502020204030204" pitchFamily="34" charset="0"/>
                <a:ea typeface="Calibri" panose="020F0502020204030204" pitchFamily="34" charset="0"/>
                <a:cs typeface="Times New Roman" panose="02020603050405020304" pitchFamily="18" charset="0"/>
              </a:rPr>
            </a:br>
            <a:r>
              <a:rPr lang="el-GR" sz="1800" kern="100" dirty="0" err="1">
                <a:effectLst/>
                <a:latin typeface="Calibri" panose="020F0502020204030204" pitchFamily="34" charset="0"/>
                <a:ea typeface="Calibri" panose="020F0502020204030204" pitchFamily="34" charset="0"/>
                <a:cs typeface="Times New Roman" panose="02020603050405020304" pitchFamily="18" charset="0"/>
              </a:rPr>
              <a:t>Γιάκουμου</a:t>
            </a:r>
            <a:r>
              <a:rPr lang="el-GR" sz="1800" kern="100" dirty="0">
                <a:effectLst/>
                <a:latin typeface="Calibri" panose="020F0502020204030204" pitchFamily="34" charset="0"/>
                <a:ea typeface="Calibri" panose="020F0502020204030204" pitchFamily="34" charset="0"/>
                <a:cs typeface="Times New Roman" panose="02020603050405020304" pitchFamily="18" charset="0"/>
              </a:rPr>
              <a:t>, του (</a:t>
            </a:r>
            <a:r>
              <a:rPr lang="el-GR" sz="1800" kern="100" dirty="0" err="1">
                <a:effectLst/>
                <a:latin typeface="Calibri" panose="020F0502020204030204" pitchFamily="34" charset="0"/>
                <a:ea typeface="Calibri" panose="020F0502020204030204" pitchFamily="34" charset="0"/>
                <a:cs typeface="Times New Roman" panose="02020603050405020304" pitchFamily="18" charset="0"/>
              </a:rPr>
              <a:t>τοπων</a:t>
            </a:r>
            <a:r>
              <a:rPr lang="el-GR" sz="1800" kern="100" dirty="0">
                <a:effectLst/>
                <a:latin typeface="Calibri" panose="020F0502020204030204" pitchFamily="34" charset="0"/>
                <a:ea typeface="Calibri" panose="020F0502020204030204" pitchFamily="34" charset="0"/>
                <a:cs typeface="Times New Roman" panose="02020603050405020304" pitchFamily="18" charset="0"/>
              </a:rPr>
              <a:t>. </a:t>
            </a:r>
            <a:r>
              <a:rPr lang="el-GR" sz="1800" kern="100" dirty="0" err="1">
                <a:effectLst/>
                <a:latin typeface="Calibri" panose="020F0502020204030204" pitchFamily="34" charset="0"/>
                <a:ea typeface="Calibri" panose="020F0502020204030204" pitchFamily="34" charset="0"/>
                <a:cs typeface="Times New Roman" panose="02020603050405020304" pitchFamily="18" charset="0"/>
              </a:rPr>
              <a:t>Καρ-πάθου</a:t>
            </a:r>
            <a:r>
              <a:rPr lang="el-GR" sz="1800" kern="100" dirty="0">
                <a:effectLst/>
                <a:latin typeface="Calibri" panose="020F0502020204030204" pitchFamily="34" charset="0"/>
                <a:ea typeface="Calibri" panose="020F0502020204030204" pitchFamily="34" charset="0"/>
                <a:cs typeface="Times New Roman" panose="02020603050405020304" pitchFamily="18" charset="0"/>
              </a:rPr>
              <a:t>), </a:t>
            </a:r>
            <a:r>
              <a:rPr lang="el-GR" sz="1800" kern="100" dirty="0" err="1">
                <a:effectLst/>
                <a:latin typeface="Calibri" panose="020F0502020204030204" pitchFamily="34" charset="0"/>
                <a:ea typeface="Calibri" panose="020F0502020204030204" pitchFamily="34" charset="0"/>
                <a:cs typeface="Times New Roman" panose="02020603050405020304" pitchFamily="18" charset="0"/>
              </a:rPr>
              <a:t>Γιακουμάτα</a:t>
            </a:r>
            <a:r>
              <a:rPr lang="el-GR" sz="1800" kern="100" dirty="0">
                <a:effectLst/>
                <a:latin typeface="Calibri" panose="020F0502020204030204" pitchFamily="34" charset="0"/>
                <a:ea typeface="Calibri" panose="020F0502020204030204" pitchFamily="34" charset="0"/>
                <a:cs typeface="Times New Roman" panose="02020603050405020304" pitchFamily="18" charset="0"/>
              </a:rPr>
              <a:t>, τα (</a:t>
            </a:r>
            <a:r>
              <a:rPr lang="el-GR" sz="1800" kern="100" dirty="0" err="1">
                <a:effectLst/>
                <a:latin typeface="Calibri" panose="020F0502020204030204" pitchFamily="34" charset="0"/>
                <a:ea typeface="Calibri" panose="020F0502020204030204" pitchFamily="34" charset="0"/>
                <a:cs typeface="Times New Roman" panose="02020603050405020304" pitchFamily="18" charset="0"/>
              </a:rPr>
              <a:t>τοπων</a:t>
            </a:r>
            <a:r>
              <a:rPr lang="el-GR" sz="1800" kern="100" dirty="0">
                <a:effectLst/>
                <a:latin typeface="Calibri" panose="020F0502020204030204" pitchFamily="34" charset="0"/>
                <a:ea typeface="Calibri" panose="020F0502020204030204" pitchFamily="34" charset="0"/>
                <a:cs typeface="Times New Roman" panose="02020603050405020304" pitchFamily="18" charset="0"/>
              </a:rPr>
              <a:t>. Κεφαλληνίας) &lt; </a:t>
            </a:r>
            <a:r>
              <a:rPr lang="el-GR" sz="1800" kern="100" dirty="0" err="1">
                <a:effectLst/>
                <a:latin typeface="Calibri" panose="020F0502020204030204" pitchFamily="34" charset="0"/>
                <a:ea typeface="Calibri" panose="020F0502020204030204" pitchFamily="34" charset="0"/>
                <a:cs typeface="Times New Roman" panose="02020603050405020304" pitchFamily="18" charset="0"/>
              </a:rPr>
              <a:t>Γιάκουμος</a:t>
            </a:r>
            <a:r>
              <a:rPr lang="el-GR" sz="1800" kern="100" dirty="0">
                <a:effectLst/>
                <a:latin typeface="Calibri" panose="020F0502020204030204" pitchFamily="34" charset="0"/>
                <a:ea typeface="Calibri" panose="020F0502020204030204" pitchFamily="34" charset="0"/>
                <a:cs typeface="Times New Roman" panose="02020603050405020304" pitchFamily="18" charset="0"/>
              </a:rPr>
              <a:t> (&lt; βεν. </a:t>
            </a:r>
            <a:r>
              <a:rPr lang="el-GR" sz="1800" kern="100" dirty="0" err="1">
                <a:effectLst/>
                <a:latin typeface="Calibri" panose="020F0502020204030204" pitchFamily="34" charset="0"/>
                <a:ea typeface="Calibri" panose="020F0502020204030204" pitchFamily="34" charset="0"/>
                <a:cs typeface="Times New Roman" panose="02020603050405020304" pitchFamily="18" charset="0"/>
              </a:rPr>
              <a:t>Giacomo</a:t>
            </a:r>
            <a:r>
              <a:rPr lang="el-GR" sz="1800" kern="100" dirty="0">
                <a:effectLst/>
                <a:latin typeface="Calibri" panose="020F0502020204030204" pitchFamily="34" charset="0"/>
                <a:ea typeface="Calibri" panose="020F0502020204030204" pitchFamily="34" charset="0"/>
                <a:cs typeface="Times New Roman" panose="02020603050405020304" pitchFamily="18" charset="0"/>
              </a:rPr>
              <a:t>), επών. </a:t>
            </a:r>
            <a:r>
              <a:rPr lang="el-GR" sz="1800" kern="100" dirty="0" err="1">
                <a:effectLst/>
                <a:latin typeface="Calibri" panose="020F0502020204030204" pitchFamily="34" charset="0"/>
                <a:ea typeface="Calibri" panose="020F0502020204030204" pitchFamily="34" charset="0"/>
                <a:cs typeface="Times New Roman" panose="02020603050405020304" pitchFamily="18" charset="0"/>
              </a:rPr>
              <a:t>Γιακουμάτος</a:t>
            </a:r>
            <a:r>
              <a:rPr lang="el-GR" sz="1800" kern="100" dirty="0">
                <a:effectLst/>
                <a:latin typeface="Calibri" panose="020F0502020204030204" pitchFamily="34" charset="0"/>
                <a:ea typeface="Calibri" panose="020F0502020204030204" pitchFamily="34" charset="0"/>
                <a:cs typeface="Times New Roman" panose="02020603050405020304" pitchFamily="18" charset="0"/>
              </a:rPr>
              <a:t>. </a:t>
            </a:r>
            <a:br>
              <a:rPr lang="sq-AL" sz="1800" kern="100" dirty="0">
                <a:effectLst/>
                <a:latin typeface="Calibri" panose="020F0502020204030204" pitchFamily="34" charset="0"/>
                <a:ea typeface="Calibri" panose="020F0502020204030204" pitchFamily="34" charset="0"/>
                <a:cs typeface="Times New Roman" panose="02020603050405020304" pitchFamily="18" charset="0"/>
              </a:rPr>
            </a:br>
            <a:r>
              <a:rPr lang="el-GR" sz="1800" kern="100" dirty="0" err="1">
                <a:effectLst/>
                <a:latin typeface="Calibri" panose="020F0502020204030204" pitchFamily="34" charset="0"/>
                <a:ea typeface="Calibri" panose="020F0502020204030204" pitchFamily="34" charset="0"/>
                <a:cs typeface="Times New Roman" panose="02020603050405020304" pitchFamily="18" charset="0"/>
              </a:rPr>
              <a:t>Ζαμπελάτα</a:t>
            </a:r>
            <a:r>
              <a:rPr lang="el-GR" sz="1800" kern="100" dirty="0">
                <a:effectLst/>
                <a:latin typeface="Calibri" panose="020F0502020204030204" pitchFamily="34" charset="0"/>
                <a:ea typeface="Calibri" panose="020F0502020204030204" pitchFamily="34" charset="0"/>
                <a:cs typeface="Times New Roman" panose="02020603050405020304" pitchFamily="18" charset="0"/>
              </a:rPr>
              <a:t>, τα (χωριό Κεφαλληνίας) &lt; </a:t>
            </a:r>
            <a:r>
              <a:rPr lang="el-GR" sz="1800" kern="100" dirty="0" err="1">
                <a:effectLst/>
                <a:latin typeface="Calibri" panose="020F0502020204030204" pitchFamily="34" charset="0"/>
                <a:ea typeface="Calibri" panose="020F0502020204030204" pitchFamily="34" charset="0"/>
                <a:cs typeface="Times New Roman" panose="02020603050405020304" pitchFamily="18" charset="0"/>
              </a:rPr>
              <a:t>Ζαμπέλης</a:t>
            </a:r>
            <a:r>
              <a:rPr lang="el-GR" sz="1800" kern="100" dirty="0">
                <a:effectLst/>
                <a:latin typeface="Calibri" panose="020F0502020204030204" pitchFamily="34" charset="0"/>
                <a:ea typeface="Calibri" panose="020F0502020204030204" pitchFamily="34" charset="0"/>
                <a:cs typeface="Times New Roman" panose="02020603050405020304" pitchFamily="18" charset="0"/>
              </a:rPr>
              <a:t>, θηλ. </a:t>
            </a:r>
            <a:r>
              <a:rPr lang="el-GR" sz="1800" kern="100" dirty="0" err="1">
                <a:effectLst/>
                <a:latin typeface="Calibri" panose="020F0502020204030204" pitchFamily="34" charset="0"/>
                <a:ea typeface="Calibri" panose="020F0502020204030204" pitchFamily="34" charset="0"/>
                <a:cs typeface="Times New Roman" panose="02020603050405020304" pitchFamily="18" charset="0"/>
              </a:rPr>
              <a:t>Ζαμπέλα</a:t>
            </a:r>
            <a:r>
              <a:rPr lang="el-GR" sz="1800" kern="100" dirty="0">
                <a:effectLst/>
                <a:latin typeface="Calibri" panose="020F0502020204030204" pitchFamily="34" charset="0"/>
                <a:ea typeface="Calibri" panose="020F0502020204030204" pitchFamily="34" charset="0"/>
                <a:cs typeface="Times New Roman" panose="02020603050405020304" pitchFamily="18" charset="0"/>
              </a:rPr>
              <a:t> &lt; ιταλ. </a:t>
            </a:r>
            <a:r>
              <a:rPr lang="el-GR" sz="1800" kern="100" dirty="0" err="1">
                <a:effectLst/>
                <a:latin typeface="Calibri" panose="020F0502020204030204" pitchFamily="34" charset="0"/>
                <a:ea typeface="Calibri" panose="020F0502020204030204" pitchFamily="34" charset="0"/>
                <a:cs typeface="Times New Roman" panose="02020603050405020304" pitchFamily="18" charset="0"/>
              </a:rPr>
              <a:t>Isabella</a:t>
            </a:r>
            <a:r>
              <a:rPr lang="el-GR" sz="1800" kern="100" dirty="0">
                <a:effectLst/>
                <a:latin typeface="Calibri" panose="020F0502020204030204" pitchFamily="34" charset="0"/>
                <a:ea typeface="Calibri" panose="020F0502020204030204" pitchFamily="34" charset="0"/>
                <a:cs typeface="Times New Roman" panose="02020603050405020304" pitchFamily="18" charset="0"/>
              </a:rPr>
              <a:t>. </a:t>
            </a:r>
            <a:br>
              <a:rPr lang="sq-AL" sz="1800" kern="100" dirty="0">
                <a:effectLst/>
                <a:latin typeface="Calibri" panose="020F0502020204030204" pitchFamily="34" charset="0"/>
                <a:ea typeface="Calibri" panose="020F0502020204030204" pitchFamily="34" charset="0"/>
                <a:cs typeface="Times New Roman" panose="02020603050405020304" pitchFamily="18" charset="0"/>
              </a:rPr>
            </a:br>
            <a:r>
              <a:rPr lang="el-GR" sz="1800" kern="100" dirty="0" err="1">
                <a:effectLst/>
                <a:latin typeface="Calibri" panose="020F0502020204030204" pitchFamily="34" charset="0"/>
                <a:ea typeface="Calibri" panose="020F0502020204030204" pitchFamily="34" charset="0"/>
                <a:cs typeface="Times New Roman" panose="02020603050405020304" pitchFamily="18" charset="0"/>
              </a:rPr>
              <a:t>Ζαμπετιανά</a:t>
            </a:r>
            <a:r>
              <a:rPr lang="el-GR" sz="1800" kern="100" dirty="0">
                <a:effectLst/>
                <a:latin typeface="Calibri" panose="020F0502020204030204" pitchFamily="34" charset="0"/>
                <a:ea typeface="Calibri" panose="020F0502020204030204" pitchFamily="34" charset="0"/>
                <a:cs typeface="Times New Roman" panose="02020603050405020304" pitchFamily="18" charset="0"/>
              </a:rPr>
              <a:t>, τα (</a:t>
            </a:r>
            <a:r>
              <a:rPr lang="el-GR" sz="1800" kern="100" dirty="0" err="1">
                <a:effectLst/>
                <a:latin typeface="Calibri" panose="020F0502020204030204" pitchFamily="34" charset="0"/>
                <a:ea typeface="Calibri" panose="020F0502020204030204" pitchFamily="34" charset="0"/>
                <a:cs typeface="Times New Roman" panose="02020603050405020304" pitchFamily="18" charset="0"/>
              </a:rPr>
              <a:t>τοπων</a:t>
            </a:r>
            <a:r>
              <a:rPr lang="el-GR" sz="1800" kern="100" dirty="0">
                <a:effectLst/>
                <a:latin typeface="Calibri" panose="020F0502020204030204" pitchFamily="34" charset="0"/>
                <a:ea typeface="Calibri" panose="020F0502020204030204" pitchFamily="34" charset="0"/>
                <a:cs typeface="Times New Roman" panose="02020603050405020304" pitchFamily="18" charset="0"/>
              </a:rPr>
              <a:t>. Αντικυθήρων) &lt; </a:t>
            </a:r>
            <a:r>
              <a:rPr lang="el-GR" sz="1800" kern="100" dirty="0" err="1">
                <a:effectLst/>
                <a:latin typeface="Calibri" panose="020F0502020204030204" pitchFamily="34" charset="0"/>
                <a:ea typeface="Calibri" panose="020F0502020204030204" pitchFamily="34" charset="0"/>
                <a:cs typeface="Times New Roman" panose="02020603050405020304" pitchFamily="18" charset="0"/>
              </a:rPr>
              <a:t>Ζαμπέτας</a:t>
            </a:r>
            <a:r>
              <a:rPr lang="el-GR" sz="1800" kern="100" dirty="0">
                <a:effectLst/>
                <a:latin typeface="Calibri" panose="020F0502020204030204" pitchFamily="34" charset="0"/>
                <a:ea typeface="Calibri" panose="020F0502020204030204" pitchFamily="34" charset="0"/>
                <a:cs typeface="Times New Roman" panose="02020603050405020304" pitchFamily="18" charset="0"/>
              </a:rPr>
              <a:t>, θηλ. </a:t>
            </a:r>
            <a:r>
              <a:rPr lang="el-GR" sz="1800" kern="100" dirty="0" err="1">
                <a:effectLst/>
                <a:latin typeface="Calibri" panose="020F0502020204030204" pitchFamily="34" charset="0"/>
                <a:ea typeface="Calibri" panose="020F0502020204030204" pitchFamily="34" charset="0"/>
                <a:cs typeface="Times New Roman" panose="02020603050405020304" pitchFamily="18" charset="0"/>
              </a:rPr>
              <a:t>Ζαμπέτα</a:t>
            </a:r>
            <a:r>
              <a:rPr lang="el-GR" sz="1800" kern="100" dirty="0">
                <a:effectLst/>
                <a:latin typeface="Calibri" panose="020F0502020204030204" pitchFamily="34" charset="0"/>
                <a:ea typeface="Calibri" panose="020F0502020204030204" pitchFamily="34" charset="0"/>
                <a:cs typeface="Times New Roman" panose="02020603050405020304" pitchFamily="18" charset="0"/>
              </a:rPr>
              <a:t> &lt; ιταλ. (</a:t>
            </a:r>
            <a:r>
              <a:rPr lang="el-GR" sz="1800" kern="100" dirty="0" err="1">
                <a:effectLst/>
                <a:latin typeface="Calibri" panose="020F0502020204030204" pitchFamily="34" charset="0"/>
                <a:ea typeface="Calibri" panose="020F0502020204030204" pitchFamily="34" charset="0"/>
                <a:cs typeface="Times New Roman" panose="02020603050405020304" pitchFamily="18" charset="0"/>
              </a:rPr>
              <a:t>Eli</a:t>
            </a:r>
            <a:r>
              <a:rPr lang="el-GR" sz="1800" kern="100" dirty="0">
                <a:effectLst/>
                <a:latin typeface="Calibri" panose="020F0502020204030204" pitchFamily="34" charset="0"/>
                <a:ea typeface="Calibri" panose="020F0502020204030204" pitchFamily="34" charset="0"/>
                <a:cs typeface="Times New Roman" panose="02020603050405020304" pitchFamily="18" charset="0"/>
              </a:rPr>
              <a:t>)</a:t>
            </a:r>
            <a:r>
              <a:rPr lang="el-GR" sz="1800" kern="100" dirty="0" err="1">
                <a:effectLst/>
                <a:latin typeface="Calibri" panose="020F0502020204030204" pitchFamily="34" charset="0"/>
                <a:ea typeface="Calibri" panose="020F0502020204030204" pitchFamily="34" charset="0"/>
                <a:cs typeface="Times New Roman" panose="02020603050405020304" pitchFamily="18" charset="0"/>
              </a:rPr>
              <a:t>sabetta</a:t>
            </a:r>
            <a:r>
              <a:rPr lang="el-GR" sz="1800" kern="100" dirty="0">
                <a:effectLst/>
                <a:latin typeface="Calibri" panose="020F0502020204030204" pitchFamily="34" charset="0"/>
                <a:ea typeface="Calibri" panose="020F0502020204030204" pitchFamily="34" charset="0"/>
                <a:cs typeface="Times New Roman" panose="02020603050405020304" pitchFamily="18" charset="0"/>
              </a:rPr>
              <a:t>. </a:t>
            </a:r>
            <a:br>
              <a:rPr lang="sq-AL" sz="1800" kern="100" dirty="0">
                <a:effectLst/>
                <a:latin typeface="Calibri" panose="020F0502020204030204" pitchFamily="34" charset="0"/>
                <a:ea typeface="Calibri" panose="020F0502020204030204" pitchFamily="34" charset="0"/>
                <a:cs typeface="Times New Roman" panose="02020603050405020304" pitchFamily="18" charset="0"/>
              </a:rPr>
            </a:br>
            <a:r>
              <a:rPr lang="el-GR" sz="1800" kern="100" dirty="0">
                <a:effectLst/>
                <a:latin typeface="Calibri" panose="020F0502020204030204" pitchFamily="34" charset="0"/>
                <a:ea typeface="Calibri" panose="020F0502020204030204" pitchFamily="34" charset="0"/>
                <a:cs typeface="Times New Roman" panose="02020603050405020304" pitchFamily="18" charset="0"/>
              </a:rPr>
              <a:t>Ζέπου, του (</a:t>
            </a:r>
            <a:r>
              <a:rPr lang="el-GR" sz="1800" kern="100" dirty="0" err="1">
                <a:effectLst/>
                <a:latin typeface="Calibri" panose="020F0502020204030204" pitchFamily="34" charset="0"/>
                <a:ea typeface="Calibri" panose="020F0502020204030204" pitchFamily="34" charset="0"/>
                <a:cs typeface="Times New Roman" panose="02020603050405020304" pitchFamily="18" charset="0"/>
              </a:rPr>
              <a:t>τοπων</a:t>
            </a:r>
            <a:r>
              <a:rPr lang="el-GR" sz="1800" kern="100" dirty="0">
                <a:effectLst/>
                <a:latin typeface="Calibri" panose="020F0502020204030204" pitchFamily="34" charset="0"/>
                <a:ea typeface="Calibri" panose="020F0502020204030204" pitchFamily="34" charset="0"/>
                <a:cs typeface="Times New Roman" panose="02020603050405020304" pitchFamily="18" charset="0"/>
              </a:rPr>
              <a:t>. </a:t>
            </a:r>
            <a:r>
              <a:rPr lang="el-GR" sz="1800" kern="100" dirty="0" err="1">
                <a:effectLst/>
                <a:latin typeface="Calibri" panose="020F0502020204030204" pitchFamily="34" charset="0"/>
                <a:ea typeface="Calibri" panose="020F0502020204030204" pitchFamily="34" charset="0"/>
                <a:cs typeface="Times New Roman" panose="02020603050405020304" pitchFamily="18" charset="0"/>
              </a:rPr>
              <a:t>Ανδρου</a:t>
            </a:r>
            <a:r>
              <a:rPr lang="el-GR" sz="1800" kern="100" dirty="0">
                <a:effectLst/>
                <a:latin typeface="Calibri" panose="020F0502020204030204" pitchFamily="34" charset="0"/>
                <a:ea typeface="Calibri" panose="020F0502020204030204" pitchFamily="34" charset="0"/>
                <a:cs typeface="Times New Roman" panose="02020603050405020304" pitchFamily="18" charset="0"/>
              </a:rPr>
              <a:t>) &lt; Ζέπος &lt; ιταλ. </a:t>
            </a:r>
            <a:r>
              <a:rPr lang="el-GR" sz="1800" kern="100" dirty="0" err="1">
                <a:effectLst/>
                <a:latin typeface="Calibri" panose="020F0502020204030204" pitchFamily="34" charset="0"/>
                <a:ea typeface="Calibri" panose="020F0502020204030204" pitchFamily="34" charset="0"/>
                <a:cs typeface="Times New Roman" panose="02020603050405020304" pitchFamily="18" charset="0"/>
              </a:rPr>
              <a:t>Giuseppe</a:t>
            </a:r>
            <a:r>
              <a:rPr lang="el-GR" sz="1800" kern="100" dirty="0">
                <a:effectLst/>
                <a:latin typeface="Calibri" panose="020F0502020204030204" pitchFamily="34" charset="0"/>
                <a:ea typeface="Calibri" panose="020F0502020204030204" pitchFamily="34" charset="0"/>
                <a:cs typeface="Times New Roman" panose="02020603050405020304" pitchFamily="18" charset="0"/>
              </a:rPr>
              <a:t>. </a:t>
            </a:r>
            <a:br>
              <a:rPr lang="sq-AL" sz="1800" kern="100" dirty="0">
                <a:effectLst/>
                <a:latin typeface="Calibri" panose="020F0502020204030204" pitchFamily="34" charset="0"/>
                <a:ea typeface="Calibri" panose="020F0502020204030204" pitchFamily="34" charset="0"/>
                <a:cs typeface="Times New Roman" panose="02020603050405020304" pitchFamily="18" charset="0"/>
              </a:rPr>
            </a:br>
            <a:r>
              <a:rPr lang="el-GR" sz="1800" kern="100" dirty="0" err="1">
                <a:effectLst/>
                <a:latin typeface="Calibri" panose="020F0502020204030204" pitchFamily="34" charset="0"/>
                <a:ea typeface="Calibri" panose="020F0502020204030204" pitchFamily="34" charset="0"/>
                <a:cs typeface="Times New Roman" panose="02020603050405020304" pitchFamily="18" charset="0"/>
              </a:rPr>
              <a:t>Κουραδή</a:t>
            </a:r>
            <a:r>
              <a:rPr lang="el-GR" sz="1800" kern="100" dirty="0">
                <a:effectLst/>
                <a:latin typeface="Calibri" panose="020F0502020204030204" pitchFamily="34" charset="0"/>
                <a:ea typeface="Calibri" panose="020F0502020204030204" pitchFamily="34" charset="0"/>
                <a:cs typeface="Times New Roman" panose="02020603050405020304" pitchFamily="18" charset="0"/>
              </a:rPr>
              <a:t>, του (</a:t>
            </a:r>
            <a:r>
              <a:rPr lang="el-GR" sz="1800" kern="100" dirty="0" err="1">
                <a:effectLst/>
                <a:latin typeface="Calibri" panose="020F0502020204030204" pitchFamily="34" charset="0"/>
                <a:ea typeface="Calibri" panose="020F0502020204030204" pitchFamily="34" charset="0"/>
                <a:cs typeface="Times New Roman" panose="02020603050405020304" pitchFamily="18" charset="0"/>
              </a:rPr>
              <a:t>τοπων</a:t>
            </a:r>
            <a:r>
              <a:rPr lang="el-GR" sz="1800" kern="100" dirty="0">
                <a:effectLst/>
                <a:latin typeface="Calibri" panose="020F0502020204030204" pitchFamily="34" charset="0"/>
                <a:ea typeface="Calibri" panose="020F0502020204030204" pitchFamily="34" charset="0"/>
                <a:cs typeface="Times New Roman" panose="02020603050405020304" pitchFamily="18" charset="0"/>
              </a:rPr>
              <a:t>. Μήλου) &lt; *</a:t>
            </a:r>
            <a:r>
              <a:rPr lang="el-GR" sz="1800" kern="100" dirty="0" err="1">
                <a:effectLst/>
                <a:latin typeface="Calibri" panose="020F0502020204030204" pitchFamily="34" charset="0"/>
                <a:ea typeface="Calibri" panose="020F0502020204030204" pitchFamily="34" charset="0"/>
                <a:cs typeface="Times New Roman" panose="02020603050405020304" pitchFamily="18" charset="0"/>
              </a:rPr>
              <a:t>Κουραδής</a:t>
            </a:r>
            <a:r>
              <a:rPr lang="el-GR" sz="1800" kern="100" dirty="0">
                <a:effectLst/>
                <a:latin typeface="Calibri" panose="020F0502020204030204" pitchFamily="34" charset="0"/>
                <a:ea typeface="Calibri" panose="020F0502020204030204" pitchFamily="34" charset="0"/>
                <a:cs typeface="Times New Roman" panose="02020603050405020304" pitchFamily="18" charset="0"/>
              </a:rPr>
              <a:t>, Κοραής (που μαρτυρείται ως βαφτιστικό και επώνυμο στη Χίο) &lt; βεν. </a:t>
            </a:r>
            <a:r>
              <a:rPr lang="el-GR" sz="1800" kern="100" dirty="0" err="1">
                <a:effectLst/>
                <a:latin typeface="Calibri" panose="020F0502020204030204" pitchFamily="34" charset="0"/>
                <a:ea typeface="Calibri" panose="020F0502020204030204" pitchFamily="34" charset="0"/>
                <a:cs typeface="Times New Roman" panose="02020603050405020304" pitchFamily="18" charset="0"/>
              </a:rPr>
              <a:t>Corradin</a:t>
            </a:r>
            <a:r>
              <a:rPr lang="el-GR" sz="1800" kern="100" dirty="0">
                <a:effectLst/>
                <a:latin typeface="Calibri" panose="020F0502020204030204" pitchFamily="34" charset="0"/>
                <a:ea typeface="Calibri" panose="020F0502020204030204" pitchFamily="34" charset="0"/>
                <a:cs typeface="Times New Roman" panose="02020603050405020304" pitchFamily="18" charset="0"/>
              </a:rPr>
              <a:t>. </a:t>
            </a:r>
            <a:br>
              <a:rPr lang="sq-AL" sz="1800" kern="100" dirty="0">
                <a:effectLst/>
                <a:latin typeface="Calibri" panose="020F0502020204030204" pitchFamily="34" charset="0"/>
                <a:ea typeface="Calibri" panose="020F0502020204030204" pitchFamily="34" charset="0"/>
                <a:cs typeface="Times New Roman" panose="02020603050405020304" pitchFamily="18" charset="0"/>
              </a:rPr>
            </a:br>
            <a:r>
              <a:rPr lang="el-GR" sz="1800" kern="100" dirty="0">
                <a:effectLst/>
                <a:latin typeface="Calibri" panose="020F0502020204030204" pitchFamily="34" charset="0"/>
                <a:ea typeface="Calibri" panose="020F0502020204030204" pitchFamily="34" charset="0"/>
                <a:cs typeface="Times New Roman" panose="02020603050405020304" pitchFamily="18" charset="0"/>
              </a:rPr>
              <a:t>Μπατίστας, ο (ακρωτήριο Ιθάκης) &lt; Μπατίστας &lt; ιταλ. </a:t>
            </a:r>
            <a:r>
              <a:rPr lang="el-GR" sz="1800" kern="100" dirty="0" err="1">
                <a:effectLst/>
                <a:latin typeface="Calibri" panose="020F0502020204030204" pitchFamily="34" charset="0"/>
                <a:ea typeface="Calibri" panose="020F0502020204030204" pitchFamily="34" charset="0"/>
                <a:cs typeface="Times New Roman" panose="02020603050405020304" pitchFamily="18" charset="0"/>
              </a:rPr>
              <a:t>Battista</a:t>
            </a:r>
            <a:r>
              <a:rPr lang="el-GR" sz="1800" kern="100" dirty="0">
                <a:effectLst/>
                <a:latin typeface="Calibri" panose="020F0502020204030204" pitchFamily="34" charset="0"/>
                <a:ea typeface="Calibri" panose="020F0502020204030204" pitchFamily="34" charset="0"/>
                <a:cs typeface="Times New Roman" panose="02020603050405020304" pitchFamily="18" charset="0"/>
              </a:rPr>
              <a:t>. </a:t>
            </a:r>
            <a:br>
              <a:rPr lang="sq-AL" sz="1800" kern="100" dirty="0">
                <a:effectLst/>
                <a:latin typeface="Calibri" panose="020F0502020204030204" pitchFamily="34" charset="0"/>
                <a:ea typeface="Calibri" panose="020F0502020204030204" pitchFamily="34" charset="0"/>
                <a:cs typeface="Times New Roman" panose="02020603050405020304" pitchFamily="18" charset="0"/>
              </a:rPr>
            </a:br>
            <a:r>
              <a:rPr lang="el-GR" sz="1800" kern="100" dirty="0" err="1">
                <a:effectLst/>
                <a:latin typeface="Calibri" panose="020F0502020204030204" pitchFamily="34" charset="0"/>
                <a:ea typeface="Calibri" panose="020F0502020204030204" pitchFamily="34" charset="0"/>
                <a:cs typeface="Times New Roman" panose="02020603050405020304" pitchFamily="18" charset="0"/>
              </a:rPr>
              <a:t>Μπενετά</a:t>
            </a:r>
            <a:r>
              <a:rPr lang="el-GR" sz="1800" kern="100" dirty="0">
                <a:effectLst/>
                <a:latin typeface="Calibri" panose="020F0502020204030204" pitchFamily="34" charset="0"/>
                <a:ea typeface="Calibri" panose="020F0502020204030204" pitchFamily="34" charset="0"/>
                <a:cs typeface="Times New Roman" panose="02020603050405020304" pitchFamily="18" charset="0"/>
              </a:rPr>
              <a:t>-τα, τα (χωριό Κεφαλληνίας) &lt; Μπενέτος &lt; βεν. </a:t>
            </a:r>
            <a:r>
              <a:rPr lang="el-GR" sz="1800" kern="100" dirty="0" err="1">
                <a:effectLst/>
                <a:latin typeface="Calibri" panose="020F0502020204030204" pitchFamily="34" charset="0"/>
                <a:ea typeface="Calibri" panose="020F0502020204030204" pitchFamily="34" charset="0"/>
                <a:cs typeface="Times New Roman" panose="02020603050405020304" pitchFamily="18" charset="0"/>
              </a:rPr>
              <a:t>Beneto</a:t>
            </a:r>
            <a:r>
              <a:rPr lang="el-GR" sz="1800" kern="100" dirty="0">
                <a:effectLst/>
                <a:latin typeface="Calibri" panose="020F0502020204030204" pitchFamily="34" charset="0"/>
                <a:ea typeface="Calibri" panose="020F0502020204030204" pitchFamily="34" charset="0"/>
                <a:cs typeface="Times New Roman" panose="02020603050405020304" pitchFamily="18" charset="0"/>
              </a:rPr>
              <a:t>, συγκομμένος τύπος του </a:t>
            </a:r>
            <a:r>
              <a:rPr lang="el-GR" sz="1800" kern="100" dirty="0" err="1">
                <a:effectLst/>
                <a:latin typeface="Calibri" panose="020F0502020204030204" pitchFamily="34" charset="0"/>
                <a:ea typeface="Calibri" panose="020F0502020204030204" pitchFamily="34" charset="0"/>
                <a:cs typeface="Times New Roman" panose="02020603050405020304" pitchFamily="18" charset="0"/>
              </a:rPr>
              <a:t>Benedetto</a:t>
            </a:r>
            <a:r>
              <a:rPr lang="el-GR" sz="1800" kern="100" dirty="0">
                <a:effectLst/>
                <a:latin typeface="Calibri" panose="020F0502020204030204" pitchFamily="34" charset="0"/>
                <a:ea typeface="Calibri" panose="020F0502020204030204" pitchFamily="34" charset="0"/>
                <a:cs typeface="Times New Roman" panose="02020603050405020304" pitchFamily="18" charset="0"/>
              </a:rPr>
              <a:t>. </a:t>
            </a:r>
            <a:br>
              <a:rPr lang="sq-AL" sz="1800" kern="100" dirty="0">
                <a:effectLst/>
                <a:latin typeface="Calibri" panose="020F0502020204030204" pitchFamily="34" charset="0"/>
                <a:ea typeface="Calibri" panose="020F0502020204030204" pitchFamily="34" charset="0"/>
                <a:cs typeface="Times New Roman" panose="02020603050405020304" pitchFamily="18" charset="0"/>
              </a:rPr>
            </a:br>
            <a:r>
              <a:rPr lang="el-GR" sz="1800" kern="100" dirty="0" err="1">
                <a:effectLst/>
                <a:latin typeface="Calibri" panose="020F0502020204030204" pitchFamily="34" charset="0"/>
                <a:ea typeface="Calibri" panose="020F0502020204030204" pitchFamily="34" charset="0"/>
                <a:cs typeface="Times New Roman" panose="02020603050405020304" pitchFamily="18" charset="0"/>
              </a:rPr>
              <a:t>Φραντζεσκιανά</a:t>
            </a:r>
            <a:r>
              <a:rPr lang="el-GR" sz="1800" kern="100" dirty="0">
                <a:effectLst/>
                <a:latin typeface="Calibri" panose="020F0502020204030204" pitchFamily="34" charset="0"/>
                <a:ea typeface="Calibri" panose="020F0502020204030204" pitchFamily="34" charset="0"/>
                <a:cs typeface="Times New Roman" panose="02020603050405020304" pitchFamily="18" charset="0"/>
              </a:rPr>
              <a:t> μετόχια, τα (Κρήτη) &lt; </a:t>
            </a:r>
            <a:r>
              <a:rPr lang="el-GR" sz="1800" kern="100" dirty="0" err="1">
                <a:effectLst/>
                <a:latin typeface="Calibri" panose="020F0502020204030204" pitchFamily="34" charset="0"/>
                <a:ea typeface="Calibri" panose="020F0502020204030204" pitchFamily="34" charset="0"/>
                <a:cs typeface="Times New Roman" panose="02020603050405020304" pitchFamily="18" charset="0"/>
              </a:rPr>
              <a:t>Φραντζέσκος</a:t>
            </a:r>
            <a:r>
              <a:rPr lang="el-GR" sz="1800" kern="100" dirty="0">
                <a:effectLst/>
                <a:latin typeface="Calibri" panose="020F0502020204030204" pitchFamily="34" charset="0"/>
                <a:ea typeface="Calibri" panose="020F0502020204030204" pitchFamily="34" charset="0"/>
                <a:cs typeface="Times New Roman" panose="02020603050405020304" pitchFamily="18" charset="0"/>
              </a:rPr>
              <a:t> &lt; ιταλ. </a:t>
            </a:r>
            <a:r>
              <a:rPr lang="el-GR" sz="1800" kern="100" dirty="0" err="1">
                <a:effectLst/>
                <a:latin typeface="Calibri" panose="020F0502020204030204" pitchFamily="34" charset="0"/>
                <a:ea typeface="Calibri" panose="020F0502020204030204" pitchFamily="34" charset="0"/>
                <a:cs typeface="Times New Roman" panose="02020603050405020304" pitchFamily="18" charset="0"/>
              </a:rPr>
              <a:t>Francesco</a:t>
            </a:r>
            <a:r>
              <a:rPr lang="el-GR" sz="1800" kern="100" dirty="0">
                <a:effectLst/>
                <a:latin typeface="Calibri" panose="020F0502020204030204" pitchFamily="34" charset="0"/>
                <a:ea typeface="Calibri" panose="020F0502020204030204" pitchFamily="34" charset="0"/>
                <a:cs typeface="Times New Roman" panose="02020603050405020304" pitchFamily="18" charset="0"/>
              </a:rPr>
              <a:t>.</a:t>
            </a:r>
          </a:p>
          <a:p>
            <a:endParaRPr lang="el-GR" dirty="0"/>
          </a:p>
        </p:txBody>
      </p:sp>
    </p:spTree>
    <p:extLst>
      <p:ext uri="{BB962C8B-B14F-4D97-AF65-F5344CB8AC3E}">
        <p14:creationId xmlns:p14="http://schemas.microsoft.com/office/powerpoint/2010/main" val="3474486031"/>
      </p:ext>
    </p:extLst>
  </p:cSld>
  <p:clrMapOvr>
    <a:masterClrMapping/>
  </p:clrMapOvr>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0</TotalTime>
  <Words>5695</Words>
  <Application>Microsoft Office PowerPoint</Application>
  <PresentationFormat>Ευρεία οθόνη</PresentationFormat>
  <Paragraphs>47</Paragraphs>
  <Slides>31</Slides>
  <Notes>0</Notes>
  <HiddenSlides>0</HiddenSlides>
  <MMClips>0</MMClips>
  <ScaleCrop>false</ScaleCrop>
  <HeadingPairs>
    <vt:vector size="6" baseType="variant">
      <vt:variant>
        <vt:lpstr>Γραμματοσειρές που χρησιμοποιούνται</vt:lpstr>
      </vt:variant>
      <vt:variant>
        <vt:i4>4</vt:i4>
      </vt:variant>
      <vt:variant>
        <vt:lpstr>Θέμα</vt:lpstr>
      </vt:variant>
      <vt:variant>
        <vt:i4>1</vt:i4>
      </vt:variant>
      <vt:variant>
        <vt:lpstr>Τίτλοι διαφανειών</vt:lpstr>
      </vt:variant>
      <vt:variant>
        <vt:i4>31</vt:i4>
      </vt:variant>
    </vt:vector>
  </HeadingPairs>
  <TitlesOfParts>
    <vt:vector size="36" baseType="lpstr">
      <vt:lpstr>Aptos</vt:lpstr>
      <vt:lpstr>Aptos Display</vt:lpstr>
      <vt:lpstr>Arial</vt:lpstr>
      <vt:lpstr>Calibri</vt:lpstr>
      <vt:lpstr>Θέμα του Office</vt:lpstr>
      <vt:lpstr>Βενετσιάνικα</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Αλβανοί</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Κουτσοβλάχικα</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Τουρκικά</vt:lpstr>
      <vt:lpstr>Παρουσίαση του PowerPoint</vt:lpstr>
      <vt:lpstr>Παρουσίαση του PowerPoint</vt:lpstr>
      <vt:lpstr>Παρουσίαση του PowerPoint</vt:lpstr>
      <vt:lpstr>Παρουσίαση του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ENKELENT BILALI</dc:creator>
  <cp:lastModifiedBy>ENKELENT BILALI</cp:lastModifiedBy>
  <cp:revision>1</cp:revision>
  <dcterms:created xsi:type="dcterms:W3CDTF">2025-03-17T08:01:36Z</dcterms:created>
  <dcterms:modified xsi:type="dcterms:W3CDTF">2025-03-17T08:02:04Z</dcterms:modified>
</cp:coreProperties>
</file>