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89" r:id="rId3"/>
    <p:sldId id="313" r:id="rId4"/>
    <p:sldId id="256" r:id="rId5"/>
    <p:sldId id="276" r:id="rId6"/>
    <p:sldId id="277" r:id="rId7"/>
    <p:sldId id="257" r:id="rId8"/>
    <p:sldId id="266" r:id="rId9"/>
    <p:sldId id="258" r:id="rId10"/>
    <p:sldId id="259" r:id="rId11"/>
    <p:sldId id="260" r:id="rId12"/>
    <p:sldId id="262" r:id="rId13"/>
    <p:sldId id="263" r:id="rId14"/>
    <p:sldId id="264" r:id="rId15"/>
    <p:sldId id="265" r:id="rId16"/>
    <p:sldId id="268" r:id="rId17"/>
    <p:sldId id="280" r:id="rId18"/>
    <p:sldId id="282" r:id="rId19"/>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725157CA-E8AC-4EE7-ABC6-837149DEC84D}" type="datetimeFigureOut">
              <a:rPr lang="el-GR"/>
              <a:pPr>
                <a:defRPr/>
              </a:pPr>
              <a:t>28/11/2019</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C2F091F5-1CB1-4F1B-9763-68DC5A287573}"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C5F53564-96B2-44CB-86CB-8134B66B6CF7}" type="datetimeFigureOut">
              <a:rPr lang="el-GR"/>
              <a:pPr>
                <a:defRPr/>
              </a:pPr>
              <a:t>28/11/2019</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103B69D4-EC1C-4DB3-9798-FFB61CE088F3}"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93A31535-6A24-47E0-848E-59A9EF793D45}" type="datetimeFigureOut">
              <a:rPr lang="el-GR"/>
              <a:pPr>
                <a:defRPr/>
              </a:pPr>
              <a:t>28/11/2019</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C1260BD0-C508-406F-98E3-AE8D1664C43E}"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59C11EF9-D458-42CF-80E9-84F9F90A793B}" type="datetimeFigureOut">
              <a:rPr lang="el-GR"/>
              <a:pPr>
                <a:defRPr/>
              </a:pPr>
              <a:t>28/11/2019</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3D8848CB-159C-4116-AB73-DC6AA98C9D72}"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2F58F9C6-863D-42C7-9875-B472EB6B32C7}" type="datetimeFigureOut">
              <a:rPr lang="el-GR"/>
              <a:pPr>
                <a:defRPr/>
              </a:pPr>
              <a:t>28/11/2019</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0A3386E0-3B9B-4DB1-A821-69C916EB08BD}"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fld id="{47A69C7C-1163-4D24-A7B1-A06CA0C72A24}" type="datetimeFigureOut">
              <a:rPr lang="el-GR"/>
              <a:pPr>
                <a:defRPr/>
              </a:pPr>
              <a:t>28/11/2019</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CFE6AA17-40B0-4C19-83DF-A1D65CDA1F3B}"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fld id="{8A03B83A-D721-423F-9F5B-709DBCDABEC0}" type="datetimeFigureOut">
              <a:rPr lang="el-GR"/>
              <a:pPr>
                <a:defRPr/>
              </a:pPr>
              <a:t>28/11/2019</a:t>
            </a:fld>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A9035AA3-A9C0-45C3-A680-B62B66C02006}"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fld id="{1783BB44-A811-41F6-B7AB-091C347C0B01}" type="datetimeFigureOut">
              <a:rPr lang="el-GR"/>
              <a:pPr>
                <a:defRPr/>
              </a:pPr>
              <a:t>28/11/2019</a:t>
            </a:fld>
            <a:endParaRPr lang="el-GR"/>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E1FC1B47-DA1E-45F7-B3DB-B12C07B56E56}"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FDD72370-E6C6-4E0A-A771-4EA1657492F6}" type="datetimeFigureOut">
              <a:rPr lang="el-GR"/>
              <a:pPr>
                <a:defRPr/>
              </a:pPr>
              <a:t>28/11/2019</a:t>
            </a:fld>
            <a:endParaRPr lang="el-GR"/>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C848B3AB-E7FB-4306-B3B5-541A58DD6B78}"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A022DFEF-D750-45ED-9BAB-A8AC6B069064}" type="datetimeFigureOut">
              <a:rPr lang="el-GR"/>
              <a:pPr>
                <a:defRPr/>
              </a:pPr>
              <a:t>28/11/2019</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F49C568E-56AA-411C-8783-C9E39A929571}"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D4F3B23A-319C-47F1-AF20-0B5C6530D947}" type="datetimeFigureOut">
              <a:rPr lang="el-GR"/>
              <a:pPr>
                <a:defRPr/>
              </a:pPr>
              <a:t>28/11/2019</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03FD3D2E-BFED-491A-9A4B-E51AE73643D2}"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p>
        </p:txBody>
      </p:sp>
      <p:sp>
        <p:nvSpPr>
          <p:cNvPr id="1027"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264D5733-4C2B-491D-89B1-4C745332886B}" type="datetimeFigureOut">
              <a:rPr lang="el-GR"/>
              <a:pPr>
                <a:defRPr/>
              </a:pPr>
              <a:t>28/11/2019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C042664-34EA-4F7F-A612-6BA36CF4FD08}" type="slidenum">
              <a:rPr lang="el-GR"/>
              <a:pPr>
                <a:defRPr/>
              </a:pPr>
              <a:t>‹#›</a:t>
            </a:fld>
            <a:endParaRPr lang="el-G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dirty="0" smtClean="0"/>
              <a:t>Φουτουριστές και μανιφέστο για τα μουσεία</a:t>
            </a:r>
            <a:r>
              <a:rPr lang="en-US" dirty="0" smtClean="0"/>
              <a:t> </a:t>
            </a:r>
            <a:br>
              <a:rPr lang="en-US" dirty="0" smtClean="0"/>
            </a:br>
            <a:r>
              <a:rPr lang="en-US" dirty="0" smtClean="0"/>
              <a:t>(1909), </a:t>
            </a:r>
            <a:r>
              <a:rPr lang="en-US" dirty="0" err="1" smtClean="0"/>
              <a:t>Filippo</a:t>
            </a:r>
            <a:r>
              <a:rPr lang="en-US" dirty="0" smtClean="0"/>
              <a:t> </a:t>
            </a:r>
            <a:r>
              <a:rPr lang="en-US" dirty="0" err="1" smtClean="0"/>
              <a:t>Tomaso</a:t>
            </a:r>
            <a:r>
              <a:rPr lang="en-US" dirty="0" smtClean="0"/>
              <a:t> </a:t>
            </a:r>
            <a:r>
              <a:rPr lang="en-US" dirty="0" err="1" smtClean="0"/>
              <a:t>Marineti</a:t>
            </a:r>
            <a:endParaRPr lang="el-GR" dirty="0"/>
          </a:p>
        </p:txBody>
      </p:sp>
      <p:sp>
        <p:nvSpPr>
          <p:cNvPr id="2051" name="2 - Θέση περιεχομένου"/>
          <p:cNvSpPr>
            <a:spLocks noGrp="1"/>
          </p:cNvSpPr>
          <p:nvPr>
            <p:ph idx="1"/>
          </p:nvPr>
        </p:nvSpPr>
        <p:spPr>
          <a:xfrm>
            <a:off x="457200" y="1928813"/>
            <a:ext cx="8229600" cy="4929187"/>
          </a:xfrm>
        </p:spPr>
        <p:txBody>
          <a:bodyPr/>
          <a:lstStyle/>
          <a:p>
            <a:pPr eaLnBrk="1" hangingPunct="1">
              <a:buFont typeface="Arial" charset="0"/>
              <a:buNone/>
            </a:pPr>
            <a:r>
              <a:rPr lang="el-GR" i="1" smtClean="0"/>
              <a:t>    Μουσεία, νεκροταφεία! Πραγματικά ταυτόσημα στη φαύλη μείξη χωρίς διακρίσεις τόσων πολλών αντικειμένων, αγνώστων μεταξύ τους. Δημόσια κοιμητήρια, όπου κανείς βυθίζεται μονίμως σε ύπνο δίπλα σε μισητά και άγνωστα όντα. Αμοιβαία αγριότητα ζωγράφων και γλυπτών που δολοφονούν ο ένας τον άλλο με χτυπήματα φόρμας και χρώματος στο ίδιο μουσείο… </a:t>
            </a: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dirty="0" smtClean="0"/>
              <a:t>Για την ιστορία του πράγματος: πρωτότυπα και «αυθεντικά» αντικείμενα… ή αντίγραφα;</a:t>
            </a:r>
            <a:endParaRPr lang="el-GR" dirty="0"/>
          </a:p>
        </p:txBody>
      </p:sp>
      <p:sp>
        <p:nvSpPr>
          <p:cNvPr id="3" name="2 - Θέση περιεχομένου"/>
          <p:cNvSpPr>
            <a:spLocks noGrp="1"/>
          </p:cNvSpPr>
          <p:nvPr>
            <p:ph idx="1"/>
          </p:nvPr>
        </p:nvSpPr>
        <p:spPr>
          <a:xfrm>
            <a:off x="457200" y="1628775"/>
            <a:ext cx="8229600" cy="4497388"/>
          </a:xfrm>
        </p:spPr>
        <p:txBody>
          <a:bodyPr rtlCol="0">
            <a:normAutofit fontScale="25000" lnSpcReduction="20000"/>
          </a:bodyPr>
          <a:lstStyle/>
          <a:p>
            <a:pPr eaLnBrk="1" fontAlgn="auto" hangingPunct="1">
              <a:spcAft>
                <a:spcPts val="0"/>
              </a:spcAft>
              <a:buFont typeface="Arial" pitchFamily="34" charset="0"/>
              <a:buNone/>
              <a:defRPr/>
            </a:pPr>
            <a:r>
              <a:rPr lang="el-GR" dirty="0"/>
              <a:t> </a:t>
            </a:r>
          </a:p>
          <a:p>
            <a:pPr eaLnBrk="1" fontAlgn="auto" hangingPunct="1">
              <a:spcAft>
                <a:spcPts val="0"/>
              </a:spcAft>
              <a:buFont typeface="Arial" pitchFamily="34" charset="0"/>
              <a:buNone/>
              <a:defRPr/>
            </a:pPr>
            <a:r>
              <a:rPr lang="el-GR" sz="9600" dirty="0"/>
              <a:t>Η φθορά του χρόνου ενοχλούσε ιδιαίτερα τους δυτικούς κατά </a:t>
            </a:r>
            <a:r>
              <a:rPr lang="el-GR" sz="9600" dirty="0" smtClean="0"/>
              <a:t>την Αναγέννηση</a:t>
            </a:r>
            <a:r>
              <a:rPr lang="el-GR" sz="9600" dirty="0"/>
              <a:t>. </a:t>
            </a:r>
            <a:r>
              <a:rPr lang="el-GR" sz="9600" dirty="0" err="1"/>
              <a:t>Θανατολαγνεία</a:t>
            </a:r>
            <a:r>
              <a:rPr lang="el-GR" sz="9600" dirty="0"/>
              <a:t> (</a:t>
            </a:r>
            <a:r>
              <a:rPr lang="en-US" sz="9600" dirty="0"/>
              <a:t>momentum </a:t>
            </a:r>
            <a:r>
              <a:rPr lang="en-US" sz="9600" dirty="0" err="1"/>
              <a:t>mori</a:t>
            </a:r>
            <a:r>
              <a:rPr lang="el-GR" sz="9600" dirty="0"/>
              <a:t>). Τα αποσπασματικά αρχαία γλυπτά δεν ενδιέφεραν τους συλλέκτες και τα μουσεία και δεν είχαν ιδιαίτερη εμπορική αξία(!). Η αγορά της Αφροδίτης Μήλου το 1820 έγινε από έναν Γάλλο αξιωματικό αντί ευτελούς ποσού ακριβώς γατί δεν είχε </a:t>
            </a:r>
            <a:r>
              <a:rPr lang="el-GR" sz="9600" dirty="0" smtClean="0"/>
              <a:t>χέρια. </a:t>
            </a:r>
            <a:r>
              <a:rPr lang="el-GR" sz="9600" dirty="0"/>
              <a:t>Γι αυτό και οι συντηρητές δε δίσταζαν να συγκολλούν κομμάτια δύο ή και περισσότερων αρχαίων γλυπτών για την παραγωγή ενός πλήρους, νέου γλυπτού!</a:t>
            </a:r>
          </a:p>
          <a:p>
            <a:pPr eaLnBrk="1" fontAlgn="auto" hangingPunct="1">
              <a:spcAft>
                <a:spcPts val="0"/>
              </a:spcAft>
              <a:buFont typeface="Arial" pitchFamily="34" charset="0"/>
              <a:buNone/>
              <a:defRPr/>
            </a:pPr>
            <a:r>
              <a:rPr lang="el-GR" sz="9600" dirty="0"/>
              <a:t>Από τις αρχές του 19</a:t>
            </a:r>
            <a:r>
              <a:rPr lang="el-GR" sz="9600" baseline="30000" dirty="0"/>
              <a:t>ου</a:t>
            </a:r>
            <a:r>
              <a:rPr lang="el-GR" sz="9600" dirty="0"/>
              <a:t> άρχισε να αμφισβητείται η αναγκαιότητα πλήρους αποκατάστασης των αρχαίων μνημείων. Χαρακτηριστική η διαμάχη μεταξύ του λόρδου </a:t>
            </a:r>
            <a:r>
              <a:rPr lang="el-GR" sz="9600" dirty="0" err="1"/>
              <a:t>Έλγιν</a:t>
            </a:r>
            <a:r>
              <a:rPr lang="el-GR" sz="9600" dirty="0"/>
              <a:t> και του </a:t>
            </a:r>
            <a:r>
              <a:rPr lang="el-GR" sz="9600" dirty="0" smtClean="0"/>
              <a:t>γλύπτη </a:t>
            </a:r>
            <a:r>
              <a:rPr lang="en-US" sz="9600" dirty="0"/>
              <a:t>Antonio Canova</a:t>
            </a:r>
            <a:r>
              <a:rPr lang="el-GR" sz="9600" dirty="0"/>
              <a:t> για το αν θα έπρεπε να σταλούν τα γλυπτά του Παρθενώνα στη Ρώμη για αποκατάσταση.  Ο γλύπτης είπε πως «θα ήταν ιεροσυλία για αυτόν και για οποιονδήποτε άλλο να έχει το θράσος να τα αγγίξει με σμίλη…»</a:t>
            </a:r>
          </a:p>
          <a:p>
            <a:pPr eaLnBrk="1" fontAlgn="auto" hangingPunct="1">
              <a:spcAft>
                <a:spcPts val="0"/>
              </a:spcAft>
              <a:buFont typeface="Arial" pitchFamily="34" charset="0"/>
              <a:buChar char="•"/>
              <a:defRPr/>
            </a:pPr>
            <a:endParaRPr lang="el-GR" sz="8000" dirty="0"/>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l-GR" smtClean="0"/>
              <a:t>Τα αντικείμενα και ο χώρος</a:t>
            </a:r>
          </a:p>
        </p:txBody>
      </p:sp>
      <p:sp>
        <p:nvSpPr>
          <p:cNvPr id="3" name="2 - Θέση περιεχομένου"/>
          <p:cNvSpPr>
            <a:spLocks noGrp="1"/>
          </p:cNvSpPr>
          <p:nvPr>
            <p:ph idx="1"/>
          </p:nvPr>
        </p:nvSpPr>
        <p:spPr>
          <a:xfrm>
            <a:off x="0" y="1600200"/>
            <a:ext cx="9144000" cy="5257800"/>
          </a:xfrm>
        </p:spPr>
        <p:txBody>
          <a:bodyPr rtlCol="0">
            <a:normAutofit fontScale="77500" lnSpcReduction="20000"/>
          </a:bodyPr>
          <a:lstStyle/>
          <a:p>
            <a:pPr eaLnBrk="1" fontAlgn="auto" hangingPunct="1">
              <a:spcAft>
                <a:spcPts val="0"/>
              </a:spcAft>
              <a:buFont typeface="Arial" pitchFamily="34" charset="0"/>
              <a:buChar char="•"/>
              <a:defRPr/>
            </a:pPr>
            <a:endParaRPr lang="el-GR" dirty="0"/>
          </a:p>
          <a:p>
            <a:pPr eaLnBrk="1" fontAlgn="auto" hangingPunct="1">
              <a:spcAft>
                <a:spcPts val="0"/>
              </a:spcAft>
              <a:buFont typeface="Arial" pitchFamily="34" charset="0"/>
              <a:buChar char="•"/>
              <a:defRPr/>
            </a:pPr>
            <a:r>
              <a:rPr lang="el-GR" sz="3400" dirty="0"/>
              <a:t>Σχέση αντικειμένων με το χώρο: καθοριστική και διαλεκτική</a:t>
            </a:r>
          </a:p>
          <a:p>
            <a:pPr eaLnBrk="1" fontAlgn="auto" hangingPunct="1">
              <a:spcAft>
                <a:spcPts val="0"/>
              </a:spcAft>
              <a:buFont typeface="Arial" pitchFamily="34" charset="0"/>
              <a:buChar char="•"/>
              <a:defRPr/>
            </a:pPr>
            <a:r>
              <a:rPr lang="en-US" sz="3400" dirty="0"/>
              <a:t>Werner</a:t>
            </a:r>
            <a:r>
              <a:rPr lang="el-GR" sz="3400" dirty="0"/>
              <a:t> &amp; </a:t>
            </a:r>
            <a:r>
              <a:rPr lang="en-US" sz="3400" dirty="0"/>
              <a:t>Kaplan</a:t>
            </a:r>
            <a:r>
              <a:rPr lang="el-GR" sz="3400" dirty="0"/>
              <a:t> (1963): «ο χώρος και ο χρόνος συνιστούν βασικές παραμέτρους του ανθρώπινου κόσμου, της πράξης και της σκέψης… χωρίς κάποιου τύπου αντίληψη του χώρου και του χρόνου –όσο χαλαρά δομημένη και αποσπασματική και αν είναι- δεν θα υπήρχε γνώση του κόσμου των αντικειμένων ούτε συνείδηση του εαυτού μας και των άλλων»</a:t>
            </a:r>
          </a:p>
          <a:p>
            <a:pPr eaLnBrk="1" fontAlgn="auto" hangingPunct="1">
              <a:spcAft>
                <a:spcPts val="0"/>
              </a:spcAft>
              <a:buFont typeface="Arial" pitchFamily="34" charset="0"/>
              <a:buChar char="•"/>
              <a:defRPr/>
            </a:pPr>
            <a:r>
              <a:rPr lang="el-GR" sz="3400" dirty="0"/>
              <a:t>Νόμος της γειτνίασης: έχουμε την τάση να βλέπουμε πράγματα που βρίσκονται κοντά σα να ανήκουν όλα μαζί στο ίδιο σύνολο ή να διαμορφώνουν ένα σύνολο πχ. παρουσίαση συλλογής αντικειμένων</a:t>
            </a:r>
          </a:p>
          <a:p>
            <a:pPr eaLnBrk="1" fontAlgn="auto" hangingPunct="1">
              <a:spcAft>
                <a:spcPts val="0"/>
              </a:spcAft>
              <a:buFont typeface="Arial" pitchFamily="34" charset="0"/>
              <a:buChar char="•"/>
              <a:defRPr/>
            </a:pPr>
            <a:r>
              <a:rPr lang="el-GR" sz="3400" dirty="0"/>
              <a:t>Αντικείμενα που αποσπώνται από το φυσικό τους χώρο! Η περίπτωση των μαρμάρων του Παρθενώνα</a:t>
            </a:r>
          </a:p>
          <a:p>
            <a:pPr eaLnBrk="1" fontAlgn="auto" hangingPunct="1">
              <a:spcAft>
                <a:spcPts val="0"/>
              </a:spcAft>
              <a:buFont typeface="Arial" pitchFamily="34" charset="0"/>
              <a:buNone/>
              <a:defRPr/>
            </a:pPr>
            <a:endParaRPr lang="el-GR" sz="3400" dirty="0"/>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pPr eaLnBrk="1" hangingPunct="1"/>
            <a:r>
              <a:rPr lang="el-GR" smtClean="0"/>
              <a:t>Τα αντικείμενα και ο χρόνος</a:t>
            </a:r>
          </a:p>
        </p:txBody>
      </p:sp>
      <p:sp>
        <p:nvSpPr>
          <p:cNvPr id="3" name="2 - Θέση περιεχομένου"/>
          <p:cNvSpPr>
            <a:spLocks noGrp="1"/>
          </p:cNvSpPr>
          <p:nvPr>
            <p:ph idx="1"/>
          </p:nvPr>
        </p:nvSpPr>
        <p:spPr/>
        <p:txBody>
          <a:bodyPr rtlCol="0">
            <a:normAutofit fontScale="77500" lnSpcReduction="20000"/>
          </a:bodyPr>
          <a:lstStyle/>
          <a:p>
            <a:pPr eaLnBrk="1" fontAlgn="auto" hangingPunct="1">
              <a:spcAft>
                <a:spcPts val="0"/>
              </a:spcAft>
              <a:buFont typeface="Arial" pitchFamily="34" charset="0"/>
              <a:buChar char="•"/>
              <a:defRPr/>
            </a:pPr>
            <a:r>
              <a:rPr lang="el-GR" dirty="0"/>
              <a:t>Ανθεκτικότητα, ιστορικότητα, συνεχής </a:t>
            </a:r>
            <a:r>
              <a:rPr lang="el-GR" dirty="0" err="1"/>
              <a:t>επαναπλαισίωση</a:t>
            </a:r>
            <a:r>
              <a:rPr lang="el-GR" dirty="0"/>
              <a:t> (</a:t>
            </a:r>
            <a:r>
              <a:rPr lang="el-GR" dirty="0" err="1"/>
              <a:t>επανανοηματοδότηση</a:t>
            </a:r>
            <a:r>
              <a:rPr lang="el-GR" dirty="0"/>
              <a:t>).</a:t>
            </a:r>
          </a:p>
          <a:p>
            <a:pPr eaLnBrk="1" fontAlgn="auto" hangingPunct="1">
              <a:spcAft>
                <a:spcPts val="0"/>
              </a:spcAft>
              <a:buFont typeface="Arial" pitchFamily="34" charset="0"/>
              <a:buChar char="•"/>
              <a:defRPr/>
            </a:pPr>
            <a:r>
              <a:rPr lang="el-GR" dirty="0"/>
              <a:t>Αντικείμενα ως «παλίμψηστα» </a:t>
            </a:r>
          </a:p>
          <a:p>
            <a:pPr eaLnBrk="1" fontAlgn="auto" hangingPunct="1">
              <a:spcAft>
                <a:spcPts val="0"/>
              </a:spcAft>
              <a:buFont typeface="Arial" pitchFamily="34" charset="0"/>
              <a:buChar char="•"/>
              <a:defRPr/>
            </a:pPr>
            <a:r>
              <a:rPr lang="en-US" dirty="0"/>
              <a:t>D</a:t>
            </a:r>
            <a:r>
              <a:rPr lang="el-GR" dirty="0"/>
              <a:t>. </a:t>
            </a:r>
            <a:r>
              <a:rPr lang="en-US" dirty="0" err="1" smtClean="0"/>
              <a:t>Lowental</a:t>
            </a:r>
            <a:r>
              <a:rPr lang="el-GR" dirty="0" smtClean="0"/>
              <a:t>: «Όπως </a:t>
            </a:r>
            <a:r>
              <a:rPr lang="el-GR" dirty="0"/>
              <a:t>και οι αναμνήσεις, έτσι και τα κειμήλια που κάποτε </a:t>
            </a:r>
            <a:r>
              <a:rPr lang="el-GR" dirty="0" err="1"/>
              <a:t>εγκαταλείφθησαν</a:t>
            </a:r>
            <a:r>
              <a:rPr lang="el-GR" dirty="0"/>
              <a:t> ή ξεχάστηκαν μπορούν να θεωρηθούν περισσότερο πολύτιμα από αυτά που βρίσκονται σε συνεχή χρήση: η ασυνέχεια μέσα στην ιστορία τους προκαλεί την προσοχή, ειδικά αν η σπανιότητα ή η ευθραυστότητά τους προμηνύει την απειλούμενη εξαφάνισή τους»</a:t>
            </a:r>
          </a:p>
          <a:p>
            <a:pPr eaLnBrk="1" fontAlgn="auto" hangingPunct="1">
              <a:spcAft>
                <a:spcPts val="0"/>
              </a:spcAft>
              <a:buFont typeface="Arial" pitchFamily="34" charset="0"/>
              <a:buChar char="•"/>
              <a:defRPr/>
            </a:pPr>
            <a:r>
              <a:rPr lang="el-GR" dirty="0"/>
              <a:t>(Το παράδειγμα των </a:t>
            </a:r>
            <a:r>
              <a:rPr lang="el-GR" dirty="0" err="1" smtClean="0"/>
              <a:t>Μικρασιατών</a:t>
            </a:r>
            <a:r>
              <a:rPr lang="el-GR" dirty="0" smtClean="0"/>
              <a:t> </a:t>
            </a:r>
            <a:r>
              <a:rPr lang="el-GR" dirty="0"/>
              <a:t>προσφύγων στη Χαλκιδική και η έννοια της οικειοποιημένης γεωγραφίας/ </a:t>
            </a:r>
            <a:r>
              <a:rPr lang="en-US" dirty="0"/>
              <a:t>domesticated geography</a:t>
            </a:r>
            <a:r>
              <a:rPr lang="el-GR" dirty="0"/>
              <a:t>)</a:t>
            </a:r>
          </a:p>
          <a:p>
            <a:pPr eaLnBrk="1" fontAlgn="auto" hangingPunct="1">
              <a:spcAft>
                <a:spcPts val="0"/>
              </a:spcAft>
              <a:buFont typeface="Arial" pitchFamily="34" charset="0"/>
              <a:buChar char="•"/>
              <a:defRPr/>
            </a:pPr>
            <a:endParaRPr lang="el-GR" dirty="0"/>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pPr eaLnBrk="1" hangingPunct="1"/>
            <a:r>
              <a:rPr lang="el-GR" smtClean="0"/>
              <a:t>Τα αντικείμενα ως «κείμενα»</a:t>
            </a:r>
          </a:p>
        </p:txBody>
      </p:sp>
      <p:sp>
        <p:nvSpPr>
          <p:cNvPr id="3" name="2 - Θέση περιεχομένου"/>
          <p:cNvSpPr>
            <a:spLocks noGrp="1"/>
          </p:cNvSpPr>
          <p:nvPr>
            <p:ph idx="1"/>
          </p:nvPr>
        </p:nvSpPr>
        <p:spPr/>
        <p:txBody>
          <a:bodyPr rtlCol="0">
            <a:normAutofit fontScale="85000" lnSpcReduction="20000"/>
          </a:bodyPr>
          <a:lstStyle/>
          <a:p>
            <a:pPr eaLnBrk="1" fontAlgn="auto" hangingPunct="1">
              <a:spcAft>
                <a:spcPts val="0"/>
              </a:spcAft>
              <a:buFont typeface="Arial" pitchFamily="34" charset="0"/>
              <a:buChar char="•"/>
              <a:defRPr/>
            </a:pPr>
            <a:r>
              <a:rPr lang="el-GR" dirty="0"/>
              <a:t>Φρόιντ: οι ψυχαναλυτές είναι σαν τους αρχαιολόγους «κάνουν τις βουβές πέτρες να μιλήσουν και να αποκαλύψουν το λησμονημένο τους παρελθόν»</a:t>
            </a:r>
          </a:p>
          <a:p>
            <a:pPr eaLnBrk="1" fontAlgn="auto" hangingPunct="1">
              <a:spcAft>
                <a:spcPts val="0"/>
              </a:spcAft>
              <a:buFont typeface="Arial" pitchFamily="34" charset="0"/>
              <a:buChar char="•"/>
              <a:defRPr/>
            </a:pPr>
            <a:r>
              <a:rPr lang="el-GR" dirty="0"/>
              <a:t>Χρόνος, παρελθόν αλλά και παρόν: πολιτικές </a:t>
            </a:r>
            <a:r>
              <a:rPr lang="el-GR" dirty="0" err="1"/>
              <a:t>επανανοηματοδότησης</a:t>
            </a:r>
            <a:r>
              <a:rPr lang="el-GR" dirty="0"/>
              <a:t> του παρελθόντος</a:t>
            </a:r>
          </a:p>
          <a:p>
            <a:pPr eaLnBrk="1" fontAlgn="auto" hangingPunct="1">
              <a:spcAft>
                <a:spcPts val="0"/>
              </a:spcAft>
              <a:buFont typeface="Arial" pitchFamily="34" charset="0"/>
              <a:buChar char="•"/>
              <a:defRPr/>
            </a:pPr>
            <a:r>
              <a:rPr lang="el-GR" dirty="0"/>
              <a:t>Η πολυσημία των αντικειμένων &amp; η δυναμική της ερμηνείας</a:t>
            </a:r>
          </a:p>
          <a:p>
            <a:pPr eaLnBrk="1" fontAlgn="auto" hangingPunct="1">
              <a:spcAft>
                <a:spcPts val="0"/>
              </a:spcAft>
              <a:buFont typeface="Arial" pitchFamily="34" charset="0"/>
              <a:buChar char="•"/>
              <a:defRPr/>
            </a:pPr>
            <a:r>
              <a:rPr lang="el-GR" dirty="0"/>
              <a:t>Τα αντικείμενα ως κείμενα (</a:t>
            </a:r>
            <a:r>
              <a:rPr lang="el-GR" dirty="0" err="1"/>
              <a:t>κειμενική</a:t>
            </a:r>
            <a:r>
              <a:rPr lang="el-GR" dirty="0"/>
              <a:t> διάσταση). Μπορούν να αναγνωσθούν και να ερμηνευτούν όπως τα γραπτά κείμενα, ως σημεία ενός συστήματος </a:t>
            </a:r>
            <a:r>
              <a:rPr lang="el-GR" dirty="0" smtClean="0"/>
              <a:t>επικοινωνίας (Πολυσημία των αντικειμένω</a:t>
            </a:r>
            <a:r>
              <a:rPr lang="el-GR" dirty="0"/>
              <a:t>ν</a:t>
            </a:r>
            <a:r>
              <a:rPr lang="el-GR" dirty="0" smtClean="0"/>
              <a:t> </a:t>
            </a:r>
            <a:r>
              <a:rPr lang="en-US" dirty="0" smtClean="0"/>
              <a:t>Jacques Derrida)</a:t>
            </a:r>
            <a:endParaRPr lang="el-GR" dirty="0"/>
          </a:p>
          <a:p>
            <a:pPr eaLnBrk="1" fontAlgn="auto" hangingPunct="1">
              <a:spcAft>
                <a:spcPts val="0"/>
              </a:spcAft>
              <a:buFont typeface="Arial" pitchFamily="34" charset="0"/>
              <a:buChar char="•"/>
              <a:defRPr/>
            </a:pPr>
            <a:endParaRPr lang="el-GR" dirty="0"/>
          </a:p>
        </p:txBody>
      </p:sp>
    </p:spTree>
  </p:cSld>
  <p:clrMapOvr>
    <a:masterClrMapping/>
  </p:clrMapOvr>
  <p:transition>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pPr eaLnBrk="1" hangingPunct="1"/>
            <a:r>
              <a:rPr lang="el-GR" smtClean="0"/>
              <a:t>Εννοιολογική ρευστότητα</a:t>
            </a:r>
          </a:p>
        </p:txBody>
      </p:sp>
      <p:sp>
        <p:nvSpPr>
          <p:cNvPr id="3" name="2 - Θέση περιεχομένου"/>
          <p:cNvSpPr>
            <a:spLocks noGrp="1"/>
          </p:cNvSpPr>
          <p:nvPr>
            <p:ph idx="1"/>
          </p:nvPr>
        </p:nvSpPr>
        <p:spPr/>
        <p:txBody>
          <a:bodyPr rtlCol="0">
            <a:normAutofit fontScale="85000" lnSpcReduction="10000"/>
          </a:bodyPr>
          <a:lstStyle/>
          <a:p>
            <a:pPr eaLnBrk="1" fontAlgn="auto" hangingPunct="1">
              <a:spcAft>
                <a:spcPts val="0"/>
              </a:spcAft>
              <a:buFont typeface="Arial" pitchFamily="34" charset="0"/>
              <a:buChar char="•"/>
              <a:defRPr/>
            </a:pPr>
            <a:r>
              <a:rPr lang="el-GR" dirty="0" smtClean="0"/>
              <a:t>Τί είναι το μουσείο;</a:t>
            </a:r>
          </a:p>
          <a:p>
            <a:pPr eaLnBrk="1" fontAlgn="auto" hangingPunct="1">
              <a:spcAft>
                <a:spcPts val="0"/>
              </a:spcAft>
              <a:buFont typeface="Arial" pitchFamily="34" charset="0"/>
              <a:buChar char="•"/>
              <a:defRPr/>
            </a:pPr>
            <a:r>
              <a:rPr lang="el-GR" dirty="0" smtClean="0"/>
              <a:t>Πώς λειτουργεί;</a:t>
            </a:r>
          </a:p>
          <a:p>
            <a:pPr eaLnBrk="1" fontAlgn="auto" hangingPunct="1">
              <a:spcAft>
                <a:spcPts val="0"/>
              </a:spcAft>
              <a:buFont typeface="Arial" pitchFamily="34" charset="0"/>
              <a:buChar char="•"/>
              <a:defRPr/>
            </a:pPr>
            <a:r>
              <a:rPr lang="el-GR" dirty="0" smtClean="0"/>
              <a:t>Γιατί πρέπει να υπάρχει ένα μουσείο;</a:t>
            </a:r>
          </a:p>
          <a:p>
            <a:pPr eaLnBrk="1" fontAlgn="auto" hangingPunct="1">
              <a:spcAft>
                <a:spcPts val="0"/>
              </a:spcAft>
              <a:buFont typeface="Arial" pitchFamily="34" charset="0"/>
              <a:buChar char="•"/>
              <a:defRPr/>
            </a:pPr>
            <a:r>
              <a:rPr lang="el-GR" dirty="0" smtClean="0"/>
              <a:t>Αμφιλεγόμενες μορφές σύγχρονης μουσειακής δράσης</a:t>
            </a:r>
          </a:p>
          <a:p>
            <a:pPr eaLnBrk="1" fontAlgn="auto" hangingPunct="1">
              <a:spcAft>
                <a:spcPts val="0"/>
              </a:spcAft>
              <a:buFont typeface="Arial" pitchFamily="34" charset="0"/>
              <a:buChar char="•"/>
              <a:defRPr/>
            </a:pPr>
            <a:r>
              <a:rPr lang="el-GR" dirty="0" smtClean="0"/>
              <a:t>Παράμετροι: αισθητική, </a:t>
            </a:r>
            <a:r>
              <a:rPr lang="el-GR" dirty="0" err="1" smtClean="0"/>
              <a:t>γνωσιακή</a:t>
            </a:r>
            <a:r>
              <a:rPr lang="el-GR" dirty="0" smtClean="0"/>
              <a:t>, ιδεολογική οργάνωση της εμπειρίας</a:t>
            </a:r>
          </a:p>
          <a:p>
            <a:pPr eaLnBrk="1" fontAlgn="auto" hangingPunct="1">
              <a:spcAft>
                <a:spcPts val="0"/>
              </a:spcAft>
              <a:buFont typeface="Arial" pitchFamily="34" charset="0"/>
              <a:buChar char="•"/>
              <a:defRPr/>
            </a:pPr>
            <a:r>
              <a:rPr lang="el-GR" dirty="0" smtClean="0"/>
              <a:t>Η σπουδαιότητα της μουσειακής αναπαράστασης και πολιτικής: ποιός αφηγείται τι, τι επιλέγει να αναδείξει ή να καταδικάσει στη λήθη και γιατί;</a:t>
            </a:r>
          </a:p>
          <a:p>
            <a:pPr eaLnBrk="1" fontAlgn="auto" hangingPunct="1">
              <a:spcAft>
                <a:spcPts val="0"/>
              </a:spcAft>
              <a:buFont typeface="Arial" pitchFamily="34" charset="0"/>
              <a:buChar char="•"/>
              <a:defRPr/>
            </a:pPr>
            <a:endParaRPr lang="el-GR" dirty="0"/>
          </a:p>
        </p:txBody>
      </p:sp>
    </p:spTree>
  </p:cSld>
  <p:clrMapOvr>
    <a:masterClrMapping/>
  </p:clrMapOvr>
  <p:transition>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dirty="0" smtClean="0"/>
              <a:t>Τα μουσεία ως «τόποι» οργάνωσης και προβολής ιδεολογιών</a:t>
            </a:r>
            <a:endParaRPr lang="el-GR" dirty="0"/>
          </a:p>
        </p:txBody>
      </p:sp>
      <p:sp>
        <p:nvSpPr>
          <p:cNvPr id="18435" name="2 - Θέση περιεχομένου"/>
          <p:cNvSpPr>
            <a:spLocks noGrp="1"/>
          </p:cNvSpPr>
          <p:nvPr>
            <p:ph idx="1"/>
          </p:nvPr>
        </p:nvSpPr>
        <p:spPr/>
        <p:txBody>
          <a:bodyPr/>
          <a:lstStyle/>
          <a:p>
            <a:pPr eaLnBrk="1" hangingPunct="1"/>
            <a:r>
              <a:rPr lang="el-GR" smtClean="0"/>
              <a:t>Το μουσείο διαντιδρά με τους επισκέπτες</a:t>
            </a:r>
          </a:p>
          <a:p>
            <a:pPr eaLnBrk="1" hangingPunct="1"/>
            <a:r>
              <a:rPr lang="el-GR" smtClean="0"/>
              <a:t>Την τοπική κοινωνία</a:t>
            </a:r>
          </a:p>
          <a:p>
            <a:pPr eaLnBrk="1" hangingPunct="1"/>
            <a:r>
              <a:rPr lang="el-GR" smtClean="0"/>
              <a:t>Τις ευρύτερες κοινωνικές-πολιτικές και οικονομικές συνθήκες</a:t>
            </a:r>
          </a:p>
          <a:p>
            <a:pPr eaLnBrk="1" hangingPunct="1"/>
            <a:r>
              <a:rPr lang="el-GR" smtClean="0"/>
              <a:t>Η προσέγγιση των μουσείων ως ιδεολογικών/εθνικών μηχανισμών (</a:t>
            </a:r>
            <a:r>
              <a:rPr lang="en-US" smtClean="0"/>
              <a:t>Anderson, 1983) </a:t>
            </a:r>
            <a:r>
              <a:rPr lang="el-GR" smtClean="0"/>
              <a:t>και η «επινόηση της παράδοσης» (</a:t>
            </a:r>
            <a:r>
              <a:rPr lang="en-US" smtClean="0"/>
              <a:t>Hobsbawm &amp; Ranger, 1983)</a:t>
            </a:r>
            <a:endParaRPr lang="el-GR" smtClean="0"/>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pPr eaLnBrk="1" hangingPunct="1"/>
            <a:r>
              <a:rPr lang="el-GR" smtClean="0"/>
              <a:t>Η σημασία της επίσκεψης</a:t>
            </a:r>
          </a:p>
        </p:txBody>
      </p:sp>
      <p:sp>
        <p:nvSpPr>
          <p:cNvPr id="19459" name="2 - Θέση περιεχομένου"/>
          <p:cNvSpPr>
            <a:spLocks noGrp="1"/>
          </p:cNvSpPr>
          <p:nvPr>
            <p:ph idx="1"/>
          </p:nvPr>
        </p:nvSpPr>
        <p:spPr/>
        <p:txBody>
          <a:bodyPr/>
          <a:lstStyle/>
          <a:p>
            <a:pPr eaLnBrk="1" hangingPunct="1"/>
            <a:r>
              <a:rPr lang="en-US" smtClean="0"/>
              <a:t>P. Bourdieu,</a:t>
            </a:r>
            <a:r>
              <a:rPr lang="en-US" i="1" smtClean="0"/>
              <a:t> </a:t>
            </a:r>
            <a:r>
              <a:rPr lang="el-GR" i="1" smtClean="0"/>
              <a:t>Η Διάκριση, </a:t>
            </a:r>
            <a:r>
              <a:rPr lang="el-GR" smtClean="0"/>
              <a:t>1979 (κοινωνική έξη, </a:t>
            </a:r>
            <a:r>
              <a:rPr lang="en-US" smtClean="0"/>
              <a:t>Habitus, </a:t>
            </a:r>
            <a:r>
              <a:rPr lang="el-GR" smtClean="0"/>
              <a:t>πολιτισμικό κεφάλαιο του ατόμου)</a:t>
            </a:r>
          </a:p>
          <a:p>
            <a:pPr eaLnBrk="1" hangingPunct="1"/>
            <a:r>
              <a:rPr lang="en-US" smtClean="0"/>
              <a:t>Bourdieu, Darbel, 1966,</a:t>
            </a:r>
            <a:r>
              <a:rPr lang="en-US" i="1" smtClean="0"/>
              <a:t> For the love of Art,</a:t>
            </a:r>
            <a:r>
              <a:rPr lang="en-US" smtClean="0"/>
              <a:t> </a:t>
            </a:r>
            <a:r>
              <a:rPr lang="el-GR" smtClean="0"/>
              <a:t>η πρόσβαση στα μουσεία, η επισκεψιμότητα και η συνάρτηση τους με τις κοινωνικές διακρίσεις. Το «γούστο» ενός καλλιεργημένου κοινού</a:t>
            </a:r>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smtClean="0"/>
              <a:t>Οικομουσεία και υπαίθρια μουσεία; Προς μια νέα μουσειολογία</a:t>
            </a:r>
            <a:endParaRPr lang="el-GR" dirty="0"/>
          </a:p>
        </p:txBody>
      </p:sp>
      <p:sp>
        <p:nvSpPr>
          <p:cNvPr id="3" name="2 - Θέση περιεχομένου"/>
          <p:cNvSpPr>
            <a:spLocks noGrp="1"/>
          </p:cNvSpPr>
          <p:nvPr>
            <p:ph idx="1"/>
          </p:nvPr>
        </p:nvSpPr>
        <p:spPr/>
        <p:txBody>
          <a:bodyPr rtlCol="0">
            <a:normAutofit fontScale="92500" lnSpcReduction="20000"/>
          </a:bodyPr>
          <a:lstStyle/>
          <a:p>
            <a:pPr eaLnBrk="1" fontAlgn="auto" hangingPunct="1">
              <a:spcAft>
                <a:spcPts val="0"/>
              </a:spcAft>
              <a:buFont typeface="Arial" pitchFamily="34" charset="0"/>
              <a:buChar char="•"/>
              <a:defRPr/>
            </a:pPr>
            <a:r>
              <a:rPr lang="el-GR" smtClean="0"/>
              <a:t>Ο όρος «νέα μουσειολογία» εμφανίζεται κυρίως στη βρετανική βιβλιογραφία τη δεκαετία του 1980</a:t>
            </a:r>
          </a:p>
          <a:p>
            <a:pPr eaLnBrk="1" fontAlgn="auto" hangingPunct="1">
              <a:spcAft>
                <a:spcPts val="0"/>
              </a:spcAft>
              <a:buFont typeface="Arial" pitchFamily="34" charset="0"/>
              <a:buChar char="•"/>
              <a:defRPr/>
            </a:pPr>
            <a:r>
              <a:rPr lang="el-GR" smtClean="0"/>
              <a:t>Μη παραδοσιακές αντιλήψεις γύρω από το τι είναι μουσείο</a:t>
            </a:r>
          </a:p>
          <a:p>
            <a:pPr eaLnBrk="1" fontAlgn="auto" hangingPunct="1">
              <a:spcAft>
                <a:spcPts val="0"/>
              </a:spcAft>
              <a:buFont typeface="Arial" pitchFamily="34" charset="0"/>
              <a:buChar char="•"/>
              <a:defRPr/>
            </a:pPr>
            <a:r>
              <a:rPr lang="en-US" smtClean="0"/>
              <a:t>H. Riviere </a:t>
            </a:r>
            <a:r>
              <a:rPr lang="el-GR" smtClean="0"/>
              <a:t>από τους κύριους υποστηρικτές της νέας μουσειολογίας, πρώτος γενικός γραμματέας του </a:t>
            </a:r>
            <a:r>
              <a:rPr lang="en-US" smtClean="0"/>
              <a:t>ICOM </a:t>
            </a:r>
          </a:p>
          <a:p>
            <a:pPr eaLnBrk="1" fontAlgn="auto" hangingPunct="1">
              <a:spcAft>
                <a:spcPts val="0"/>
              </a:spcAft>
              <a:buFont typeface="Arial" pitchFamily="34" charset="0"/>
              <a:buChar char="•"/>
              <a:defRPr/>
            </a:pPr>
            <a:r>
              <a:rPr lang="el-GR" smtClean="0"/>
              <a:t>Δημιουργία νέου τύπου μουσείου στην περιοχή </a:t>
            </a:r>
            <a:r>
              <a:rPr lang="en-US" smtClean="0"/>
              <a:t>Le Creusot, </a:t>
            </a:r>
            <a:r>
              <a:rPr lang="el-GR" smtClean="0"/>
              <a:t>αξιοποίηση βιομηχανικών κτιρίων και καταλοίπων</a:t>
            </a:r>
            <a:r>
              <a:rPr lang="en-US" smtClean="0"/>
              <a:t> </a:t>
            </a:r>
            <a:endParaRPr lang="el-GR" smtClean="0"/>
          </a:p>
          <a:p>
            <a:pPr eaLnBrk="1" fontAlgn="auto" hangingPunct="1">
              <a:spcAft>
                <a:spcPts val="0"/>
              </a:spcAft>
              <a:buFont typeface="Arial" pitchFamily="34" charset="0"/>
              <a:buChar char="•"/>
              <a:defRPr/>
            </a:pPr>
            <a:endParaRPr lang="el-GR" dirty="0"/>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pPr eaLnBrk="1" hangingPunct="1"/>
            <a:r>
              <a:rPr lang="el-GR" smtClean="0"/>
              <a:t>Ορίζοντας το οικομουσείο</a:t>
            </a:r>
          </a:p>
        </p:txBody>
      </p:sp>
      <p:sp>
        <p:nvSpPr>
          <p:cNvPr id="3" name="2 - Θέση περιεχομένου"/>
          <p:cNvSpPr>
            <a:spLocks noGrp="1"/>
          </p:cNvSpPr>
          <p:nvPr>
            <p:ph idx="1"/>
          </p:nvPr>
        </p:nvSpPr>
        <p:spPr>
          <a:xfrm>
            <a:off x="0" y="1600200"/>
            <a:ext cx="9144000" cy="5257800"/>
          </a:xfrm>
        </p:spPr>
        <p:txBody>
          <a:bodyPr rtlCol="0">
            <a:normAutofit fontScale="77500" lnSpcReduction="20000"/>
          </a:bodyPr>
          <a:lstStyle/>
          <a:p>
            <a:pPr algn="just" eaLnBrk="1" fontAlgn="auto" hangingPunct="1">
              <a:spcAft>
                <a:spcPts val="0"/>
              </a:spcAft>
              <a:buFont typeface="Arial" pitchFamily="34" charset="0"/>
              <a:buNone/>
              <a:defRPr/>
            </a:pPr>
            <a:r>
              <a:rPr lang="el-GR" dirty="0" smtClean="0"/>
              <a:t>     Ένα όργανο που συλλαμβάνεται, κατασκευάζεται και λειτουργεί από κοινού με μια δημόσια (τοπική) αρχή και τον τοπικό πληθυσμό της. Η συμμετοχή της δημόσιας αρχής είναι μέσω των ειδικών, των χώρων και των πόρων που προσφέρει, ενώ η συμμετοχή του τοπικού πληθυσμού εξαρτάται από τις προσδοκίες, τις γνώσεις και την ιδιαίτερη προσέγγισή του. Είναι ένας καθρέφτης για τον τοπικό πληθυσμό να δει τον εαυτό του για να ανακαλύψει την ίδια του την εικόνα και στον οποί αναζητάει μια εξήγηση για το περιβάλλον με το οποίο είναι συνδεδεμένος και για τους πληθυσμούς που προηγήθηκαν πριν από αυτόν… Είναι ένας καθρέφτης προς τους επισκέπτες του για να γίνει καλύτερα κατανοητός, έτσι ώστε η εργατικότητα, τα έθιμα και η ταυτότητά του να εμπνέουν σεβασμό. Είναι μια έκφραση της ανθρωπότητας και της φύσης. Τοποθετεί την ανθρώπινη δραστηριότητα στο φυσικό της περιβάλλον</a:t>
            </a:r>
          </a:p>
          <a:p>
            <a:pPr algn="just" eaLnBrk="1" fontAlgn="auto" hangingPunct="1">
              <a:spcAft>
                <a:spcPts val="0"/>
              </a:spcAft>
              <a:buFont typeface="Arial" pitchFamily="34" charset="0"/>
              <a:buChar char="•"/>
              <a:defRPr/>
            </a:pPr>
            <a:endParaRPr lang="el-GR"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p:cNvSpPr>
            <a:spLocks noGrp="1"/>
          </p:cNvSpPr>
          <p:nvPr>
            <p:ph type="title"/>
          </p:nvPr>
        </p:nvSpPr>
        <p:spPr/>
        <p:txBody>
          <a:bodyPr/>
          <a:lstStyle/>
          <a:p>
            <a:pPr eaLnBrk="1" hangingPunct="1"/>
            <a:endParaRPr lang="el-GR" smtClean="0"/>
          </a:p>
        </p:txBody>
      </p:sp>
      <p:sp>
        <p:nvSpPr>
          <p:cNvPr id="3" name="2 - Θέση περιεχομένου"/>
          <p:cNvSpPr>
            <a:spLocks noGrp="1"/>
          </p:cNvSpPr>
          <p:nvPr>
            <p:ph idx="1"/>
          </p:nvPr>
        </p:nvSpPr>
        <p:spPr>
          <a:xfrm>
            <a:off x="214313" y="285750"/>
            <a:ext cx="8786812" cy="6357938"/>
          </a:xfrm>
        </p:spPr>
        <p:txBody>
          <a:bodyPr rtlCol="0">
            <a:normAutofit fontScale="85000" lnSpcReduction="20000"/>
          </a:bodyPr>
          <a:lstStyle/>
          <a:p>
            <a:pPr eaLnBrk="1" fontAlgn="auto" hangingPunct="1">
              <a:spcAft>
                <a:spcPts val="0"/>
              </a:spcAft>
              <a:buFont typeface="Arial" pitchFamily="34" charset="0"/>
              <a:buNone/>
              <a:defRPr/>
            </a:pPr>
            <a:r>
              <a:rPr lang="el-GR" sz="3300" dirty="0" smtClean="0"/>
              <a:t>    Ο φουτουρισμός, ένα από τα κυριότερα ουτοπικά κινήματα του 20ού αιώνα, ήταν τόσο αμετροεπής όσο και ο ιδρυτής του </a:t>
            </a:r>
            <a:r>
              <a:rPr lang="el-GR" sz="3300" dirty="0" err="1" smtClean="0"/>
              <a:t>Φίλιπο</a:t>
            </a:r>
            <a:r>
              <a:rPr lang="el-GR" sz="3300" dirty="0" smtClean="0"/>
              <a:t> </a:t>
            </a:r>
            <a:r>
              <a:rPr lang="el-GR" sz="3300" dirty="0" err="1" smtClean="0"/>
              <a:t>Τομάσο</a:t>
            </a:r>
            <a:r>
              <a:rPr lang="el-GR" sz="3300" dirty="0" smtClean="0"/>
              <a:t> </a:t>
            </a:r>
            <a:r>
              <a:rPr lang="el-GR" sz="3300" dirty="0" err="1" smtClean="0"/>
              <a:t>Μαρινέτι</a:t>
            </a:r>
            <a:r>
              <a:rPr lang="el-GR" sz="3300" dirty="0" smtClean="0"/>
              <a:t>. Αν το πρώτο μανιφέστο του φουτουρισμού που δημοσίευσε στις 20 Φεβρουαρίου 1909 στη </a:t>
            </a:r>
            <a:r>
              <a:rPr lang="el-GR" sz="3300" i="1" dirty="0" err="1" smtClean="0"/>
              <a:t>Figaro</a:t>
            </a:r>
            <a:r>
              <a:rPr lang="el-GR" sz="3300" i="1" dirty="0" smtClean="0"/>
              <a:t> </a:t>
            </a:r>
            <a:r>
              <a:rPr lang="el-GR" sz="3300" dirty="0" smtClean="0"/>
              <a:t>δημοσιευόταν σήμερα, ή θα περνούσε απαρατήρητο ή θα προκαλούσε απλώς τη θυμηδία! </a:t>
            </a:r>
          </a:p>
          <a:p>
            <a:pPr eaLnBrk="1" fontAlgn="auto" hangingPunct="1">
              <a:spcAft>
                <a:spcPts val="0"/>
              </a:spcAft>
              <a:buFont typeface="Arial" pitchFamily="34" charset="0"/>
              <a:buNone/>
              <a:defRPr/>
            </a:pPr>
            <a:endParaRPr lang="el-GR" sz="3300" dirty="0" smtClean="0"/>
          </a:p>
          <a:p>
            <a:pPr eaLnBrk="1" fontAlgn="auto" hangingPunct="1">
              <a:spcAft>
                <a:spcPts val="0"/>
              </a:spcAft>
              <a:buFont typeface="Arial" pitchFamily="34" charset="0"/>
              <a:buNone/>
              <a:defRPr/>
            </a:pPr>
            <a:r>
              <a:rPr lang="el-GR" sz="3300" dirty="0" smtClean="0"/>
              <a:t>    Ποιος θα συμφωνούσε με το κήρυγμα του </a:t>
            </a:r>
            <a:r>
              <a:rPr lang="el-GR" sz="3300" dirty="0" err="1" smtClean="0"/>
              <a:t>Μαρινέτι</a:t>
            </a:r>
            <a:r>
              <a:rPr lang="el-GR" sz="3300" dirty="0" smtClean="0"/>
              <a:t> ζητούσε τότε την εξαφάνιση όλων των παραδοσιακών πολιτιστικών θεσμών, από τα μουσεία ως τις βιβλιοθήκες, την καταστροφή όσων προηγήθηκαν στην τέχνη και την ολοκληρωτική αντικατάσταση της φύσης από τις πόλεις και τα αυτοκίνητα;</a:t>
            </a:r>
          </a:p>
          <a:p>
            <a:pPr eaLnBrk="1" fontAlgn="auto" hangingPunct="1">
              <a:spcAft>
                <a:spcPts val="0"/>
              </a:spcAft>
              <a:buFont typeface="Arial" pitchFamily="34" charset="0"/>
              <a:buNone/>
              <a:defRPr/>
            </a:pPr>
            <a:r>
              <a:rPr lang="el-GR" sz="3300" dirty="0" smtClean="0"/>
              <a:t/>
            </a:r>
            <a:br>
              <a:rPr lang="el-GR" sz="3300" dirty="0" smtClean="0"/>
            </a:br>
            <a:endParaRPr lang="el-GR" sz="3300" dirty="0"/>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85728"/>
            <a:ext cx="8229600" cy="5840435"/>
          </a:xfrm>
        </p:spPr>
        <p:txBody>
          <a:bodyPr/>
          <a:lstStyle/>
          <a:p>
            <a:pPr>
              <a:buNone/>
            </a:pPr>
            <a:r>
              <a:rPr lang="el-GR" sz="2800" dirty="0" smtClean="0"/>
              <a:t>    Αν αυτά ακούγονται τώρα εξωφρενικά, τότε ήταν επαναστατικά. Η Ευρώπη από τα μέσα ακόμη του 19ου αιώνα άλλαζε με δραματικό τρόπο εξαιτίας της Βιομηχανικής Επανάστασης. Ο παλιός κόσμος πέθαινε και μαζί του πέθαιναν οι  θεσμοί που τον στήριζαν. Το μέλλον λοιπόν για τον </a:t>
            </a:r>
            <a:r>
              <a:rPr lang="el-GR" sz="2800" dirty="0" err="1" smtClean="0"/>
              <a:t>Μαρινέτι</a:t>
            </a:r>
            <a:r>
              <a:rPr lang="el-GR" sz="2800" dirty="0" smtClean="0"/>
              <a:t> θα έπρεπε να ξεκινά από ένα ιδεατό σημείο μηδέν σαρώνοντας το παρελθόν από το οποίο είχε προκύψει. Γύρω από το σημείο αυτό θα αναπτυσσόταν ο κόσμος μιας ουτοπίας την οποία κυβερνούσαν η βιομηχανία, το σίδερο και η ταχύτητα. Και όποιος αρνιόταν να επιβιβαστεί στο όχημά της θα πέθαινε μαζί με τον παλιό κόσμο…</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p:cNvSpPr>
            <a:spLocks noGrp="1"/>
          </p:cNvSpPr>
          <p:nvPr>
            <p:ph type="ctrTitle"/>
          </p:nvPr>
        </p:nvSpPr>
        <p:spPr>
          <a:xfrm>
            <a:off x="685800" y="0"/>
            <a:ext cx="7772400" cy="1412875"/>
          </a:xfrm>
        </p:spPr>
        <p:txBody>
          <a:bodyPr/>
          <a:lstStyle/>
          <a:p>
            <a:pPr eaLnBrk="1" hangingPunct="1"/>
            <a:r>
              <a:rPr lang="el-GR" smtClean="0"/>
              <a:t>Περί μουσείων…</a:t>
            </a:r>
          </a:p>
        </p:txBody>
      </p:sp>
      <p:sp>
        <p:nvSpPr>
          <p:cNvPr id="3" name="2 - Υπότιτλος"/>
          <p:cNvSpPr>
            <a:spLocks noGrp="1"/>
          </p:cNvSpPr>
          <p:nvPr>
            <p:ph type="subTitle" idx="1"/>
          </p:nvPr>
        </p:nvSpPr>
        <p:spPr>
          <a:xfrm>
            <a:off x="323850" y="1341438"/>
            <a:ext cx="8496300" cy="5111750"/>
          </a:xfrm>
        </p:spPr>
        <p:txBody>
          <a:bodyPr rtlCol="0">
            <a:normAutofit fontScale="85000" lnSpcReduction="20000"/>
          </a:bodyPr>
          <a:lstStyle/>
          <a:p>
            <a:pPr eaLnBrk="1" fontAlgn="auto" hangingPunct="1">
              <a:spcAft>
                <a:spcPts val="0"/>
              </a:spcAft>
              <a:buFont typeface="Arial" pitchFamily="34" charset="0"/>
              <a:buNone/>
              <a:defRPr/>
            </a:pPr>
            <a:r>
              <a:rPr lang="el-GR" sz="3600" dirty="0">
                <a:solidFill>
                  <a:schemeClr val="tx1"/>
                </a:solidFill>
              </a:rPr>
              <a:t>«Αντικείμενα</a:t>
            </a:r>
            <a:r>
              <a:rPr lang="el-GR" sz="3600" dirty="0" smtClean="0">
                <a:solidFill>
                  <a:schemeClr val="tx1"/>
                </a:solidFill>
              </a:rPr>
              <a:t>»</a:t>
            </a:r>
            <a:r>
              <a:rPr lang="en-US" sz="3600" dirty="0" smtClean="0">
                <a:solidFill>
                  <a:schemeClr val="tx1"/>
                </a:solidFill>
              </a:rPr>
              <a:t> </a:t>
            </a:r>
            <a:r>
              <a:rPr lang="el-GR" sz="3600" dirty="0" smtClean="0">
                <a:solidFill>
                  <a:schemeClr val="tx1"/>
                </a:solidFill>
              </a:rPr>
              <a:t>και κώδικες υπό διερεύνηση είναι </a:t>
            </a:r>
            <a:r>
              <a:rPr lang="el-GR" sz="3600" dirty="0">
                <a:solidFill>
                  <a:schemeClr val="tx1"/>
                </a:solidFill>
              </a:rPr>
              <a:t>τα μουσεία: η μουσειακή αναπαράσταση και η διάσωση της πολιτισμικής κληρονομιάς που επιτελείται αναδεικνύονται σε μείζονα ζητήματα που αφορούν τόσο την ανθρωπολογία, όσο και την εκπαιδευτική πολιτική</a:t>
            </a:r>
            <a:r>
              <a:rPr lang="el-GR" sz="3600" dirty="0" smtClean="0">
                <a:solidFill>
                  <a:schemeClr val="tx1"/>
                </a:solidFill>
              </a:rPr>
              <a:t>. Παράλληλα τα μουσεία είναι τόποι όπου παράγονται και αναπαράγονται αφηγήματα και παράγονται σχεσιακές και συγκρουσιακές καταστάσεις. Πάντως σε κάθε περίπτωση το μουσείο είναι μια ρευστή, υπό διαπραγμάτευση συνθήκη η ανάγνωση του οποίου είναι πολυκύμαντη και </a:t>
            </a:r>
            <a:r>
              <a:rPr lang="el-GR" sz="3600" dirty="0" err="1" smtClean="0">
                <a:solidFill>
                  <a:schemeClr val="tx1"/>
                </a:solidFill>
              </a:rPr>
              <a:t>πολυεπίπεδη</a:t>
            </a:r>
            <a:r>
              <a:rPr lang="el-GR" sz="3600" dirty="0" smtClean="0">
                <a:solidFill>
                  <a:schemeClr val="tx1"/>
                </a:solidFill>
              </a:rPr>
              <a:t> </a:t>
            </a:r>
            <a:endParaRPr lang="el-GR" sz="3600" dirty="0">
              <a:solidFill>
                <a:schemeClr val="tx1"/>
              </a:solidFill>
            </a:endParaRPr>
          </a:p>
          <a:p>
            <a:pPr eaLnBrk="1" fontAlgn="auto" hangingPunct="1">
              <a:spcAft>
                <a:spcPts val="0"/>
              </a:spcAft>
              <a:buFont typeface="Arial" pitchFamily="34" charset="0"/>
              <a:buNone/>
              <a:defRPr/>
            </a:pPr>
            <a:endParaRPr lang="el-GR"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dirty="0" smtClean="0"/>
              <a:t>Το </a:t>
            </a:r>
            <a:r>
              <a:rPr lang="en-US" dirty="0" smtClean="0"/>
              <a:t>ICOM </a:t>
            </a:r>
            <a:r>
              <a:rPr lang="el-GR" dirty="0" smtClean="0"/>
              <a:t>(1946), η </a:t>
            </a:r>
            <a:r>
              <a:rPr lang="en-US" dirty="0" smtClean="0"/>
              <a:t>UNESCO </a:t>
            </a:r>
            <a:r>
              <a:rPr lang="el-GR" dirty="0" smtClean="0"/>
              <a:t>&amp; εθνικές επιτροπές σε περισσότερα από 100 κράτη…</a:t>
            </a:r>
            <a:endParaRPr lang="el-GR" dirty="0"/>
          </a:p>
        </p:txBody>
      </p:sp>
      <p:sp>
        <p:nvSpPr>
          <p:cNvPr id="8195" name="2 - Θέση περιεχομένου"/>
          <p:cNvSpPr>
            <a:spLocks noGrp="1"/>
          </p:cNvSpPr>
          <p:nvPr>
            <p:ph idx="1"/>
          </p:nvPr>
        </p:nvSpPr>
        <p:spPr>
          <a:xfrm>
            <a:off x="0" y="2071688"/>
            <a:ext cx="9144000" cy="4786312"/>
          </a:xfrm>
        </p:spPr>
        <p:txBody>
          <a:bodyPr/>
          <a:lstStyle/>
          <a:p>
            <a:pPr eaLnBrk="1" hangingPunct="1">
              <a:buFont typeface="Arial" charset="0"/>
              <a:buNone/>
            </a:pPr>
            <a:r>
              <a:rPr lang="el-GR" smtClean="0"/>
              <a:t>   </a:t>
            </a:r>
            <a:r>
              <a:rPr lang="el-GR" sz="3600" i="1" smtClean="0"/>
              <a:t>Οργανισμός μόνιμος, χωρίς κερδοσκοπικό χαρακτήρα, υποταγμένος στην υπηρεσία της κοινωνίας και της ανάπτυξής της, ανοιχτός στο κοινό, ο οποίος αποκτά, συντηρεί, μελετά, κοινοποιεί και εκθέτει υλικές μαρτυρίες του ανθρώπου και του περιβάλλοντός του με σκοπό τη μελέτη, την εκπαίδευση και την ψυχαγωγία</a:t>
            </a:r>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 Τίτλος"/>
          <p:cNvSpPr>
            <a:spLocks noGrp="1"/>
          </p:cNvSpPr>
          <p:nvPr>
            <p:ph type="title"/>
          </p:nvPr>
        </p:nvSpPr>
        <p:spPr/>
        <p:txBody>
          <a:bodyPr/>
          <a:lstStyle/>
          <a:p>
            <a:pPr eaLnBrk="1" hangingPunct="1"/>
            <a:r>
              <a:rPr lang="el-GR" smtClean="0"/>
              <a:t>Από τη δεκαετία του 1980</a:t>
            </a:r>
          </a:p>
        </p:txBody>
      </p:sp>
      <p:sp>
        <p:nvSpPr>
          <p:cNvPr id="3" name="2 - Θέση περιεχομένου"/>
          <p:cNvSpPr>
            <a:spLocks noGrp="1"/>
          </p:cNvSpPr>
          <p:nvPr>
            <p:ph idx="1"/>
          </p:nvPr>
        </p:nvSpPr>
        <p:spPr>
          <a:xfrm>
            <a:off x="0" y="1600200"/>
            <a:ext cx="9144000" cy="5257800"/>
          </a:xfrm>
        </p:spPr>
        <p:txBody>
          <a:bodyPr rtlCol="0">
            <a:normAutofit fontScale="92500" lnSpcReduction="20000"/>
          </a:bodyPr>
          <a:lstStyle/>
          <a:p>
            <a:pPr algn="just" eaLnBrk="1" fontAlgn="auto" hangingPunct="1">
              <a:spcAft>
                <a:spcPts val="0"/>
              </a:spcAft>
              <a:buFont typeface="Arial" pitchFamily="34" charset="0"/>
              <a:buNone/>
              <a:defRPr/>
            </a:pPr>
            <a:r>
              <a:rPr lang="el-GR" dirty="0" smtClean="0"/>
              <a:t>    «Η αναγνώριση ότι κάθε μουσειακή παρουσίαση συνιστά προϊόν του παρόντος, δημιούργημα που διέπεται από σύγχρονες πολιτιστικές, πολιτικές και επιστημολογικές διαδικασίες, έφερε τα μουσεία, από τη </a:t>
            </a:r>
            <a:r>
              <a:rPr lang="el-GR" dirty="0" err="1" smtClean="0"/>
              <a:t>δεκ</a:t>
            </a:r>
            <a:r>
              <a:rPr lang="el-GR" dirty="0" smtClean="0"/>
              <a:t> του 1980, στο επίκεντρο του ενδιαφέροντος των ανθρωπιστικών και των κοινωνικών επιστημών. Στο πλαίσιο ολοένα και πιο δημοφιλών στην ακαδημαϊκή κοινότητα διεπιστημονικών προσεγγίσεων του υλικού κόσμου, τα μουσεία αναλύονται μέσα από τις οπτικές της ιστορίας ,της αρχαιολογίας, της κοινωνικής ανθρωπολογίας ,της </a:t>
            </a:r>
            <a:r>
              <a:rPr lang="el-GR" dirty="0" err="1" smtClean="0"/>
              <a:t>μουσειολογίας</a:t>
            </a:r>
            <a:r>
              <a:rPr lang="el-GR" dirty="0" smtClean="0"/>
              <a:t> και της αρχιτεκτονικής καθώς και του διαλόγου των παραπάνω με την κοινωνική θεωρία» (Σολομών, 2012: 76) </a:t>
            </a:r>
            <a:endParaRPr lang="el-GR" dirty="0"/>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354137"/>
          </a:xfrm>
        </p:spPr>
        <p:txBody>
          <a:bodyPr rtlCol="0">
            <a:normAutofit fontScale="90000"/>
          </a:bodyPr>
          <a:lstStyle/>
          <a:p>
            <a:pPr eaLnBrk="1" fontAlgn="auto" hangingPunct="1">
              <a:spcAft>
                <a:spcPts val="0"/>
              </a:spcAft>
              <a:defRPr/>
            </a:pPr>
            <a:r>
              <a:rPr lang="el-GR" dirty="0" smtClean="0"/>
              <a:t>Αντικείμενα σύγχρονης </a:t>
            </a:r>
            <a:r>
              <a:rPr lang="el-GR" dirty="0" err="1" smtClean="0"/>
              <a:t>μουσειολογίας</a:t>
            </a:r>
            <a:r>
              <a:rPr lang="el-GR" dirty="0" smtClean="0"/>
              <a:t>:</a:t>
            </a:r>
            <a:br>
              <a:rPr lang="el-GR" dirty="0" smtClean="0"/>
            </a:br>
            <a:endParaRPr lang="el-GR" dirty="0"/>
          </a:p>
        </p:txBody>
      </p:sp>
      <p:sp>
        <p:nvSpPr>
          <p:cNvPr id="10243" name="2 - Θέση περιεχομένου"/>
          <p:cNvSpPr>
            <a:spLocks noGrp="1"/>
          </p:cNvSpPr>
          <p:nvPr>
            <p:ph idx="1"/>
          </p:nvPr>
        </p:nvSpPr>
        <p:spPr>
          <a:xfrm>
            <a:off x="457200" y="1916113"/>
            <a:ext cx="8229600" cy="4210050"/>
          </a:xfrm>
        </p:spPr>
        <p:txBody>
          <a:bodyPr/>
          <a:lstStyle/>
          <a:p>
            <a:pPr eaLnBrk="1" hangingPunct="1"/>
            <a:r>
              <a:rPr lang="el-GR" smtClean="0"/>
              <a:t>Τα μουσεία ως κοινωνικοί, πολιτισμικοί θεσμοί</a:t>
            </a:r>
          </a:p>
          <a:p>
            <a:pPr eaLnBrk="1" hangingPunct="1"/>
            <a:r>
              <a:rPr lang="el-GR" smtClean="0"/>
              <a:t>Οι πολλαπλές διαστάσεις των μουσειακών αντικειμένων</a:t>
            </a:r>
          </a:p>
          <a:p>
            <a:pPr eaLnBrk="1" hangingPunct="1"/>
            <a:r>
              <a:rPr lang="el-GR" smtClean="0"/>
              <a:t>Οι σχέσεις που αναπτύσσουν με το κοινό (αλληλόδραση/διάδραση/διαντίδραση)</a:t>
            </a:r>
          </a:p>
          <a:p>
            <a:pPr eaLnBrk="1" hangingPunct="1"/>
            <a:endParaRPr lang="el-GR" smtClean="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dirty="0" err="1" smtClean="0"/>
              <a:t>Μουσειολογία</a:t>
            </a:r>
            <a:r>
              <a:rPr lang="el-GR" dirty="0" smtClean="0"/>
              <a:t> και </a:t>
            </a:r>
            <a:r>
              <a:rPr lang="el-GR" dirty="0" err="1" smtClean="0"/>
              <a:t>μουσειοπαιδαγωγική</a:t>
            </a:r>
            <a:endParaRPr lang="el-GR" dirty="0"/>
          </a:p>
        </p:txBody>
      </p:sp>
      <p:sp>
        <p:nvSpPr>
          <p:cNvPr id="3" name="2 - Θέση περιεχομένου"/>
          <p:cNvSpPr>
            <a:spLocks noGrp="1"/>
          </p:cNvSpPr>
          <p:nvPr>
            <p:ph idx="1"/>
          </p:nvPr>
        </p:nvSpPr>
        <p:spPr>
          <a:xfrm>
            <a:off x="457200" y="1600200"/>
            <a:ext cx="8229600" cy="5257800"/>
          </a:xfrm>
        </p:spPr>
        <p:txBody>
          <a:bodyPr rtlCol="0">
            <a:normAutofit fontScale="85000" lnSpcReduction="20000"/>
          </a:bodyPr>
          <a:lstStyle/>
          <a:p>
            <a:pPr eaLnBrk="1" fontAlgn="auto" hangingPunct="1">
              <a:spcAft>
                <a:spcPts val="0"/>
              </a:spcAft>
              <a:buFont typeface="Arial" pitchFamily="34" charset="0"/>
              <a:buChar char="•"/>
              <a:defRPr/>
            </a:pPr>
            <a:r>
              <a:rPr lang="el-GR" u="sng" dirty="0" err="1"/>
              <a:t>Μουσειολογία</a:t>
            </a:r>
            <a:r>
              <a:rPr lang="el-GR" u="sng" dirty="0"/>
              <a:t>: </a:t>
            </a:r>
            <a:r>
              <a:rPr lang="el-GR" dirty="0"/>
              <a:t>ο λόγος για τα μουσεία, ζωντανοί εν εξελίξει οργανισμοί, το ζήτημα της αναπαράστασης (</a:t>
            </a:r>
            <a:r>
              <a:rPr lang="en-US" dirty="0"/>
              <a:t>representation</a:t>
            </a:r>
            <a:r>
              <a:rPr lang="el-GR" dirty="0"/>
              <a:t>) της μουσειακής πολιτικής (</a:t>
            </a:r>
            <a:r>
              <a:rPr lang="en-US" dirty="0"/>
              <a:t>the museum politics</a:t>
            </a:r>
            <a:r>
              <a:rPr lang="el-GR" dirty="0"/>
              <a:t>) τα μουσεία ως πράγματα, ο μουσειακός διάλογος και </a:t>
            </a:r>
            <a:r>
              <a:rPr lang="el-GR" dirty="0" err="1"/>
              <a:t>διάδραση</a:t>
            </a:r>
            <a:r>
              <a:rPr lang="el-GR" dirty="0"/>
              <a:t>/</a:t>
            </a:r>
            <a:r>
              <a:rPr lang="el-GR" dirty="0" err="1"/>
              <a:t>διαντίδραση</a:t>
            </a:r>
            <a:r>
              <a:rPr lang="el-GR" dirty="0"/>
              <a:t> (</a:t>
            </a:r>
            <a:r>
              <a:rPr lang="en-US" dirty="0"/>
              <a:t>interaction</a:t>
            </a:r>
            <a:r>
              <a:rPr lang="el-GR" dirty="0" smtClean="0"/>
              <a:t>)</a:t>
            </a:r>
          </a:p>
          <a:p>
            <a:pPr eaLnBrk="1" fontAlgn="auto" hangingPunct="1">
              <a:spcAft>
                <a:spcPts val="0"/>
              </a:spcAft>
              <a:buFont typeface="Arial" pitchFamily="34" charset="0"/>
              <a:buChar char="•"/>
              <a:defRPr/>
            </a:pPr>
            <a:endParaRPr lang="el-GR" dirty="0"/>
          </a:p>
          <a:p>
            <a:pPr eaLnBrk="1" fontAlgn="auto" hangingPunct="1">
              <a:spcAft>
                <a:spcPts val="0"/>
              </a:spcAft>
              <a:buFont typeface="Arial" pitchFamily="34" charset="0"/>
              <a:buChar char="•"/>
              <a:defRPr/>
            </a:pPr>
            <a:r>
              <a:rPr lang="el-GR" u="sng" dirty="0"/>
              <a:t>Σύγχρονη </a:t>
            </a:r>
            <a:r>
              <a:rPr lang="el-GR" u="sng" dirty="0" smtClean="0"/>
              <a:t>Παιδαγωγική </a:t>
            </a:r>
            <a:r>
              <a:rPr lang="el-GR" u="sng" dirty="0"/>
              <a:t>και </a:t>
            </a:r>
            <a:r>
              <a:rPr lang="el-GR" u="sng" dirty="0" err="1"/>
              <a:t>Μουσειοπαιδαγωγική</a:t>
            </a:r>
            <a:r>
              <a:rPr lang="el-GR" u="sng" dirty="0"/>
              <a:t>:</a:t>
            </a:r>
            <a:r>
              <a:rPr lang="el-GR" dirty="0"/>
              <a:t> κλάδος της σύγχρονης παιδαγωγικής που στόχο έχει τη δόμηση ενός κριτικού επιστημονικού πλαισίου για το σχεδιασμό, την εφαρμογή και την αξιολόγηση εκπαιδευτικών προγραμμάτων σχετικών με την προσέγγιση, κατανόηση, ερμηνεία και δημιουργική αξιοποίηση του υλικού πολιτισμού  </a:t>
            </a:r>
          </a:p>
          <a:p>
            <a:pPr eaLnBrk="1" fontAlgn="auto" hangingPunct="1">
              <a:spcAft>
                <a:spcPts val="0"/>
              </a:spcAft>
              <a:buFont typeface="Arial" pitchFamily="34" charset="0"/>
              <a:buChar char="•"/>
              <a:defRPr/>
            </a:pPr>
            <a:endParaRPr lang="el-GR" dirty="0"/>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eaLnBrk="1" fontAlgn="auto" hangingPunct="1">
              <a:spcAft>
                <a:spcPts val="0"/>
              </a:spcAft>
              <a:defRPr/>
            </a:pPr>
            <a:r>
              <a:rPr lang="el-GR" dirty="0" smtClean="0"/>
              <a:t>Όταν τα πράγματα μετατρέπονται σε μουσειακά αντικείμενα</a:t>
            </a:r>
            <a:endParaRPr lang="el-GR" dirty="0"/>
          </a:p>
        </p:txBody>
      </p:sp>
      <p:sp>
        <p:nvSpPr>
          <p:cNvPr id="12291" name="2 - Θέση περιεχομένου"/>
          <p:cNvSpPr>
            <a:spLocks noGrp="1"/>
          </p:cNvSpPr>
          <p:nvPr>
            <p:ph idx="1"/>
          </p:nvPr>
        </p:nvSpPr>
        <p:spPr/>
        <p:txBody>
          <a:bodyPr/>
          <a:lstStyle/>
          <a:p>
            <a:pPr eaLnBrk="1" hangingPunct="1">
              <a:buFont typeface="Arial" charset="0"/>
              <a:buNone/>
            </a:pPr>
            <a:r>
              <a:rPr lang="el-GR" smtClean="0"/>
              <a:t>   Τα πράγματα φέρουν ιδιαίτερες σημασίες όταν μετατραπούν σε μουσειακά αντικείμενα, καθώς, απομονωμένα από τον ζωτικό τους χώρο, παρουσιάζονται μέσα στα μουσεία ως «υλικές μαρτυρίες για τους ανθρώπους και το περιβάλλον τους», σύμφωνα με μια εκθεσιακή λογική, ώστε να δομούν και να αφηγούνται επιλεγμένες ιστορίες.</a:t>
            </a:r>
          </a:p>
          <a:p>
            <a:pPr eaLnBrk="1" hangingPunct="1"/>
            <a:endParaRPr lang="el-GR" smtClean="0"/>
          </a:p>
        </p:txBody>
      </p:sp>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TotalTime>
  <Words>1404</Words>
  <Application>Microsoft Office PowerPoint</Application>
  <PresentationFormat>Προβολή στην οθόνη (4:3)</PresentationFormat>
  <Paragraphs>65</Paragraphs>
  <Slides>18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Θέμα του Office</vt:lpstr>
      <vt:lpstr>Φουτουριστές και μανιφέστο για τα μουσεία  (1909), Filippo Tomaso Marineti</vt:lpstr>
      <vt:lpstr>Διαφάνεια 2</vt:lpstr>
      <vt:lpstr>Διαφάνεια 3</vt:lpstr>
      <vt:lpstr>Περί μουσείων…</vt:lpstr>
      <vt:lpstr>Το ICOM (1946), η UNESCO &amp; εθνικές επιτροπές σε περισσότερα από 100 κράτη…</vt:lpstr>
      <vt:lpstr>Από τη δεκαετία του 1980</vt:lpstr>
      <vt:lpstr>Αντικείμενα σύγχρονης μουσειολογίας: </vt:lpstr>
      <vt:lpstr>Μουσειολογία και μουσειοπαιδαγωγική</vt:lpstr>
      <vt:lpstr>Όταν τα πράγματα μετατρέπονται σε μουσειακά αντικείμενα</vt:lpstr>
      <vt:lpstr>Για την ιστορία του πράγματος: πρωτότυπα και «αυθεντικά» αντικείμενα… ή αντίγραφα;</vt:lpstr>
      <vt:lpstr>Τα αντικείμενα και ο χώρος</vt:lpstr>
      <vt:lpstr>Τα αντικείμενα και ο χρόνος</vt:lpstr>
      <vt:lpstr>Τα αντικείμενα ως «κείμενα»</vt:lpstr>
      <vt:lpstr>Εννοιολογική ρευστότητα</vt:lpstr>
      <vt:lpstr>Τα μουσεία ως «τόποι» οργάνωσης και προβολής ιδεολογιών</vt:lpstr>
      <vt:lpstr>Η σημασία της επίσκεψης</vt:lpstr>
      <vt:lpstr>Οικομουσεία και υπαίθρια μουσεία; Προς μια νέα μουσειολογία</vt:lpstr>
      <vt:lpstr>Ορίζοντας το οικομουσείο</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Περί μουσείων…</dc:title>
  <dc:creator>BALIA</dc:creator>
  <cp:lastModifiedBy>Χρήστης</cp:lastModifiedBy>
  <cp:revision>44</cp:revision>
  <dcterms:created xsi:type="dcterms:W3CDTF">2015-10-27T09:38:00Z</dcterms:created>
  <dcterms:modified xsi:type="dcterms:W3CDTF">2019-11-28T06:59:53Z</dcterms:modified>
</cp:coreProperties>
</file>