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73" r:id="rId4"/>
    <p:sldId id="256" r:id="rId5"/>
    <p:sldId id="262" r:id="rId6"/>
    <p:sldId id="257" r:id="rId7"/>
    <p:sldId id="265" r:id="rId8"/>
    <p:sldId id="266" r:id="rId9"/>
    <p:sldId id="258" r:id="rId10"/>
    <p:sldId id="259" r:id="rId11"/>
    <p:sldId id="261" r:id="rId12"/>
    <p:sldId id="260"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10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42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FEB52678-0626-4277-853B-2E50D9D53BDE}"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133521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162006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0588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82404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4947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57998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250428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212975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400459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EB52678-0626-4277-853B-2E50D9D53BDE}"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416115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EB52678-0626-4277-853B-2E50D9D53BDE}"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122890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EB52678-0626-4277-853B-2E50D9D53BDE}"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17064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EB52678-0626-4277-853B-2E50D9D53BDE}"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157482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52678-0626-4277-853B-2E50D9D53BDE}"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264404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EB52678-0626-4277-853B-2E50D9D53BDE}"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38986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EB52678-0626-4277-853B-2E50D9D53BDE}"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686C6-0488-4D87-B268-CC81BC9AEA48}" type="slidenum">
              <a:rPr lang="en-US" smtClean="0"/>
              <a:t>‹#›</a:t>
            </a:fld>
            <a:endParaRPr lang="en-US"/>
          </a:p>
        </p:txBody>
      </p:sp>
    </p:spTree>
    <p:extLst>
      <p:ext uri="{BB962C8B-B14F-4D97-AF65-F5344CB8AC3E}">
        <p14:creationId xmlns:p14="http://schemas.microsoft.com/office/powerpoint/2010/main" val="739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EB52678-0626-4277-853B-2E50D9D53BDE}" type="datetimeFigureOut">
              <a:rPr lang="en-US" smtClean="0"/>
              <a:t>4/19/2024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53686C6-0488-4D87-B268-CC81BC9AEA48}" type="slidenum">
              <a:rPr lang="en-US" smtClean="0"/>
              <a:t>‹#›</a:t>
            </a:fld>
            <a:endParaRPr lang="en-US"/>
          </a:p>
        </p:txBody>
      </p:sp>
    </p:spTree>
    <p:extLst>
      <p:ext uri="{BB962C8B-B14F-4D97-AF65-F5344CB8AC3E}">
        <p14:creationId xmlns:p14="http://schemas.microsoft.com/office/powerpoint/2010/main" val="17150570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Υπότιτλος 2">
            <a:extLst>
              <a:ext uri="{FF2B5EF4-FFF2-40B4-BE49-F238E27FC236}">
                <a16:creationId xmlns:a16="http://schemas.microsoft.com/office/drawing/2014/main" id="{47B06167-50C0-82EF-BDB8-29A232A87EB2}"/>
              </a:ext>
            </a:extLst>
          </p:cNvPr>
          <p:cNvSpPr>
            <a:spLocks noGrp="1"/>
          </p:cNvSpPr>
          <p:nvPr>
            <p:ph type="ctrTitle"/>
          </p:nvPr>
        </p:nvSpPr>
        <p:spPr/>
        <p:txBody>
          <a:bodyPr>
            <a:normAutofit fontScale="90000"/>
          </a:bodyPr>
          <a:lstStyle/>
          <a:p>
            <a:r>
              <a:rPr lang="el-GR" b="1" dirty="0" err="1">
                <a:solidFill>
                  <a:srgbClr val="002060"/>
                </a:solidFill>
              </a:rPr>
              <a:t>ΛΑζαρος</a:t>
            </a:r>
            <a:r>
              <a:rPr lang="el-GR" b="1" dirty="0">
                <a:solidFill>
                  <a:srgbClr val="002060"/>
                </a:solidFill>
              </a:rPr>
              <a:t> </a:t>
            </a:r>
            <a:r>
              <a:rPr lang="el-GR" b="1" dirty="0" err="1">
                <a:solidFill>
                  <a:srgbClr val="002060"/>
                </a:solidFill>
              </a:rPr>
              <a:t>ΗλιΑδης</a:t>
            </a:r>
            <a:r>
              <a:rPr lang="el-GR" b="1" dirty="0">
                <a:solidFill>
                  <a:srgbClr val="002060"/>
                </a:solidFill>
              </a:rPr>
              <a:t> </a:t>
            </a:r>
            <a:r>
              <a:rPr lang="el-GR" b="1" dirty="0" err="1">
                <a:solidFill>
                  <a:srgbClr val="002060"/>
                </a:solidFill>
              </a:rPr>
              <a:t>ΚαθηγηΤΗς</a:t>
            </a:r>
            <a:r>
              <a:rPr lang="el-GR" b="1" dirty="0">
                <a:solidFill>
                  <a:srgbClr val="002060"/>
                </a:solidFill>
              </a:rPr>
              <a:t> ΔΠΘ</a:t>
            </a:r>
          </a:p>
          <a:p>
            <a:r>
              <a:rPr lang="el-GR" b="1" dirty="0">
                <a:solidFill>
                  <a:srgbClr val="002060"/>
                </a:solidFill>
              </a:rPr>
              <a:t>Μη </a:t>
            </a:r>
            <a:r>
              <a:rPr lang="el-GR" b="1" dirty="0" err="1">
                <a:solidFill>
                  <a:srgbClr val="002060"/>
                </a:solidFill>
              </a:rPr>
              <a:t>ισορροπημΕνα</a:t>
            </a:r>
            <a:r>
              <a:rPr lang="el-GR" b="1" dirty="0">
                <a:solidFill>
                  <a:srgbClr val="002060"/>
                </a:solidFill>
              </a:rPr>
              <a:t> δεδομένα</a:t>
            </a:r>
          </a:p>
        </p:txBody>
      </p:sp>
      <p:sp>
        <p:nvSpPr>
          <p:cNvPr id="3" name="Υπότιτλος 2">
            <a:extLst>
              <a:ext uri="{FF2B5EF4-FFF2-40B4-BE49-F238E27FC236}">
                <a16:creationId xmlns:a16="http://schemas.microsoft.com/office/drawing/2014/main" id="{7BC83ED0-93F6-7846-D09B-0B51A1F22758}"/>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419886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AD4230C-DEC9-4F5D-AB70-4D6B794DEA8D}"/>
              </a:ext>
            </a:extLst>
          </p:cNvPr>
          <p:cNvPicPr>
            <a:picLocks noChangeAspect="1"/>
          </p:cNvPicPr>
          <p:nvPr/>
        </p:nvPicPr>
        <p:blipFill rotWithShape="1">
          <a:blip r:embed="rId2"/>
          <a:srcRect l="17614" t="5231" r="12614" b="8868"/>
          <a:stretch/>
        </p:blipFill>
        <p:spPr>
          <a:xfrm>
            <a:off x="2147454" y="360218"/>
            <a:ext cx="8506691" cy="5888182"/>
          </a:xfrm>
          <a:prstGeom prst="rect">
            <a:avLst/>
          </a:prstGeom>
        </p:spPr>
      </p:pic>
      <p:sp>
        <p:nvSpPr>
          <p:cNvPr id="3" name="Οβάλ 2">
            <a:extLst>
              <a:ext uri="{FF2B5EF4-FFF2-40B4-BE49-F238E27FC236}">
                <a16:creationId xmlns:a16="http://schemas.microsoft.com/office/drawing/2014/main" id="{D8A1801F-5FD0-4A68-8C95-7E7026A9F9EB}"/>
              </a:ext>
            </a:extLst>
          </p:cNvPr>
          <p:cNvSpPr/>
          <p:nvPr/>
        </p:nvSpPr>
        <p:spPr>
          <a:xfrm>
            <a:off x="7412189" y="3248884"/>
            <a:ext cx="678874" cy="408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46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42C877E-6507-4138-9FD9-83B76F396863}"/>
              </a:ext>
            </a:extLst>
          </p:cNvPr>
          <p:cNvPicPr>
            <a:picLocks noChangeAspect="1"/>
          </p:cNvPicPr>
          <p:nvPr/>
        </p:nvPicPr>
        <p:blipFill rotWithShape="1">
          <a:blip r:embed="rId2"/>
          <a:srcRect l="17842" t="5231" r="12613" b="9071"/>
          <a:stretch/>
        </p:blipFill>
        <p:spPr>
          <a:xfrm>
            <a:off x="2175164" y="360218"/>
            <a:ext cx="8478981" cy="5874327"/>
          </a:xfrm>
          <a:prstGeom prst="rect">
            <a:avLst/>
          </a:prstGeom>
        </p:spPr>
      </p:pic>
      <p:sp>
        <p:nvSpPr>
          <p:cNvPr id="3" name="Οβάλ 2">
            <a:extLst>
              <a:ext uri="{FF2B5EF4-FFF2-40B4-BE49-F238E27FC236}">
                <a16:creationId xmlns:a16="http://schemas.microsoft.com/office/drawing/2014/main" id="{A5845E98-1587-43DE-B842-601EF59A7141}"/>
              </a:ext>
            </a:extLst>
          </p:cNvPr>
          <p:cNvSpPr/>
          <p:nvPr/>
        </p:nvSpPr>
        <p:spPr>
          <a:xfrm>
            <a:off x="7412189" y="3248884"/>
            <a:ext cx="678874" cy="408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01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A345743-F03F-4856-AF34-550B6F9548F3}"/>
              </a:ext>
            </a:extLst>
          </p:cNvPr>
          <p:cNvPicPr>
            <a:picLocks noChangeAspect="1"/>
          </p:cNvPicPr>
          <p:nvPr/>
        </p:nvPicPr>
        <p:blipFill rotWithShape="1">
          <a:blip r:embed="rId2"/>
          <a:srcRect l="17727" t="5231" r="24659" b="8868"/>
          <a:stretch/>
        </p:blipFill>
        <p:spPr>
          <a:xfrm>
            <a:off x="2161309" y="360218"/>
            <a:ext cx="7024256" cy="5888182"/>
          </a:xfrm>
          <a:prstGeom prst="rect">
            <a:avLst/>
          </a:prstGeom>
        </p:spPr>
      </p:pic>
      <p:sp>
        <p:nvSpPr>
          <p:cNvPr id="3" name="Οβάλ 2">
            <a:extLst>
              <a:ext uri="{FF2B5EF4-FFF2-40B4-BE49-F238E27FC236}">
                <a16:creationId xmlns:a16="http://schemas.microsoft.com/office/drawing/2014/main" id="{F2A93E45-ADAD-482E-A877-F027D582F6E6}"/>
              </a:ext>
            </a:extLst>
          </p:cNvPr>
          <p:cNvSpPr/>
          <p:nvPr/>
        </p:nvSpPr>
        <p:spPr>
          <a:xfrm>
            <a:off x="5361708" y="4461164"/>
            <a:ext cx="2147455" cy="1620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60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B86D792-AC4A-4D83-B57C-EA5A51EB335F}"/>
              </a:ext>
            </a:extLst>
          </p:cNvPr>
          <p:cNvPicPr>
            <a:picLocks noChangeAspect="1"/>
          </p:cNvPicPr>
          <p:nvPr/>
        </p:nvPicPr>
        <p:blipFill rotWithShape="1">
          <a:blip r:embed="rId2"/>
          <a:srcRect l="17727" t="5231" r="24773" b="8868"/>
          <a:stretch/>
        </p:blipFill>
        <p:spPr>
          <a:xfrm>
            <a:off x="2161308" y="360218"/>
            <a:ext cx="7010401" cy="5888182"/>
          </a:xfrm>
          <a:prstGeom prst="rect">
            <a:avLst/>
          </a:prstGeom>
        </p:spPr>
      </p:pic>
      <p:sp>
        <p:nvSpPr>
          <p:cNvPr id="3" name="Οβάλ 2">
            <a:extLst>
              <a:ext uri="{FF2B5EF4-FFF2-40B4-BE49-F238E27FC236}">
                <a16:creationId xmlns:a16="http://schemas.microsoft.com/office/drawing/2014/main" id="{7EF8E9F2-0BE1-4ABB-8B73-4F1F107BD0C5}"/>
              </a:ext>
            </a:extLst>
          </p:cNvPr>
          <p:cNvSpPr/>
          <p:nvPr/>
        </p:nvSpPr>
        <p:spPr>
          <a:xfrm>
            <a:off x="4350324" y="4696688"/>
            <a:ext cx="2119746" cy="720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Οβάλ 3">
            <a:extLst>
              <a:ext uri="{FF2B5EF4-FFF2-40B4-BE49-F238E27FC236}">
                <a16:creationId xmlns:a16="http://schemas.microsoft.com/office/drawing/2014/main" id="{5FBD812E-213E-4CDF-B3A2-FDA4B0FD1E95}"/>
              </a:ext>
            </a:extLst>
          </p:cNvPr>
          <p:cNvSpPr/>
          <p:nvPr/>
        </p:nvSpPr>
        <p:spPr>
          <a:xfrm>
            <a:off x="7716978" y="1953491"/>
            <a:ext cx="1191491" cy="623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11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090CC-A0A2-E10C-0BC0-7F3B18EC04AD}"/>
              </a:ext>
            </a:extLst>
          </p:cNvPr>
          <p:cNvSpPr>
            <a:spLocks noGrp="1"/>
          </p:cNvSpPr>
          <p:nvPr>
            <p:ph type="title"/>
          </p:nvPr>
        </p:nvSpPr>
        <p:spPr>
          <a:xfrm>
            <a:off x="838199" y="1"/>
            <a:ext cx="10515600" cy="1091682"/>
          </a:xfrm>
        </p:spPr>
        <p:txBody>
          <a:bodyPr/>
          <a:lstStyle/>
          <a:p>
            <a:r>
              <a:rPr lang="el-GR" dirty="0"/>
              <a:t>Μη ισορροπημένα δεδομένα</a:t>
            </a:r>
          </a:p>
        </p:txBody>
      </p:sp>
      <p:pic>
        <p:nvPicPr>
          <p:cNvPr id="9" name="Εικόνα 8">
            <a:extLst>
              <a:ext uri="{FF2B5EF4-FFF2-40B4-BE49-F238E27FC236}">
                <a16:creationId xmlns:a16="http://schemas.microsoft.com/office/drawing/2014/main" id="{CCE4ED5C-6664-6B6A-F657-612E27720B2B}"/>
              </a:ext>
            </a:extLst>
          </p:cNvPr>
          <p:cNvPicPr>
            <a:picLocks noChangeAspect="1"/>
          </p:cNvPicPr>
          <p:nvPr/>
        </p:nvPicPr>
        <p:blipFill>
          <a:blip r:embed="rId2"/>
          <a:stretch>
            <a:fillRect/>
          </a:stretch>
        </p:blipFill>
        <p:spPr>
          <a:xfrm>
            <a:off x="1004321" y="761725"/>
            <a:ext cx="8597153" cy="6006353"/>
          </a:xfrm>
          <a:prstGeom prst="rect">
            <a:avLst/>
          </a:prstGeom>
        </p:spPr>
      </p:pic>
    </p:spTree>
    <p:extLst>
      <p:ext uri="{BB962C8B-B14F-4D97-AF65-F5344CB8AC3E}">
        <p14:creationId xmlns:p14="http://schemas.microsoft.com/office/powerpoint/2010/main" val="399213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1E9039-9593-075C-E03F-50417DEB57FF}"/>
              </a:ext>
            </a:extLst>
          </p:cNvPr>
          <p:cNvSpPr txBox="1"/>
          <p:nvPr/>
        </p:nvSpPr>
        <p:spPr>
          <a:xfrm>
            <a:off x="187286" y="154237"/>
            <a:ext cx="11799065" cy="62170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100" b="1" i="0" u="none" strike="noStrike" kern="1200" cap="none" spc="0" normalizeH="0" baseline="0" noProof="0" dirty="0">
                <a:ln>
                  <a:noFill/>
                </a:ln>
                <a:solidFill>
                  <a:srgbClr val="002060"/>
                </a:solidFill>
                <a:effectLst/>
                <a:uLnTx/>
                <a:uFillTx/>
                <a:latin typeface="inherit"/>
                <a:ea typeface="+mn-ea"/>
                <a:cs typeface="+mn-cs"/>
              </a:rPr>
              <a:t>DOWN (UNDER) SAMPLING</a:t>
            </a:r>
            <a:endParaRPr kumimoji="0" lang="el-GR" altLang="el-GR" sz="2100" b="1" i="0" u="none" strike="noStrike" kern="1200" cap="none" spc="0" normalizeH="0" baseline="0" noProof="0" dirty="0">
              <a:ln>
                <a:noFill/>
              </a:ln>
              <a:solidFill>
                <a:srgbClr val="002060"/>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100" b="0" i="0" u="none" strike="noStrike" kern="1200" cap="none" spc="0" normalizeH="0" baseline="0" noProof="0" dirty="0">
                <a:ln>
                  <a:noFill/>
                </a:ln>
                <a:solidFill>
                  <a:srgbClr val="1F1F1F"/>
                </a:solidFill>
                <a:effectLst/>
                <a:uLnTx/>
                <a:uFillTx/>
                <a:latin typeface="inherit"/>
                <a:ea typeface="+mn-ea"/>
                <a:cs typeface="+mn-cs"/>
              </a:rPr>
              <a:t>Σημαίνει εκπαίδευση σε ένα χαμηλότερο υποσύνολο παραδειγμάτων της πλειοψηφικής τάξης</a:t>
            </a:r>
            <a:r>
              <a:rPr kumimoji="0" lang="el-GR" altLang="el-GR" sz="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1400" b="0" i="0" u="none" strike="noStrike" kern="1200" cap="none" spc="0" normalizeH="0" baseline="0" noProof="0" dirty="0">
                <a:ln>
                  <a:noFill/>
                </a:ln>
                <a:solidFill>
                  <a:prstClr val="black"/>
                </a:solidFill>
                <a:effectLst/>
                <a:uLnTx/>
                <a:uFillTx/>
                <a:latin typeface="Aptos" panose="02110004020202020204"/>
                <a:ea typeface="+mn-ea"/>
                <a:cs typeface="+mn-cs"/>
              </a:rPr>
              <a:t>Πχ  μειώνω την πλειοψηφούσα κλάση κατά 10%.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1400" b="0" i="0" u="none" strike="noStrike" kern="1200" cap="none" spc="0" normalizeH="0" baseline="0" noProof="0" dirty="0">
                <a:ln>
                  <a:noFill/>
                </a:ln>
                <a:solidFill>
                  <a:prstClr val="black"/>
                </a:solidFill>
                <a:effectLst/>
                <a:uLnTx/>
                <a:uFillTx/>
                <a:latin typeface="Aptos" panose="02110004020202020204"/>
                <a:ea typeface="+mn-ea"/>
                <a:cs typeface="+mn-cs"/>
              </a:rPr>
              <a:t>Μειώνει το μέγεθος της πλειοψηφικής τάξης για να ταιριάζει με το μέγεθος της τάξης της μειοψηφίας. Υπάρχουν διάφορες μέθοδοι για να πραγματοποιηθεί αυτή η δειγματοληψία. μία από αυτές τις μεθόδους είναι ο δειγματολήπτης </a:t>
            </a:r>
            <a:r>
              <a:rPr kumimoji="0" lang="el-GR" altLang="el-GR" sz="1400" b="0" i="0" u="none" strike="noStrike" kern="1200" cap="none" spc="0" normalizeH="0" baseline="0" noProof="0" dirty="0" err="1">
                <a:ln>
                  <a:noFill/>
                </a:ln>
                <a:solidFill>
                  <a:prstClr val="black"/>
                </a:solidFill>
                <a:effectLst/>
                <a:uLnTx/>
                <a:uFillTx/>
                <a:latin typeface="Aptos" panose="02110004020202020204"/>
                <a:ea typeface="+mn-ea"/>
                <a:cs typeface="+mn-cs"/>
              </a:rPr>
              <a:t>Random</a:t>
            </a:r>
            <a:r>
              <a:rPr kumimoji="0" lang="el-GR" altLang="el-GR" sz="1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l-GR" altLang="el-GR" sz="1400" b="0" i="0" u="none" strike="noStrike" kern="1200" cap="none" spc="0" normalizeH="0" baseline="0" noProof="0" dirty="0" err="1">
                <a:ln>
                  <a:noFill/>
                </a:ln>
                <a:solidFill>
                  <a:prstClr val="black"/>
                </a:solidFill>
                <a:effectLst/>
                <a:uLnTx/>
                <a:uFillTx/>
                <a:latin typeface="Aptos" panose="02110004020202020204"/>
                <a:ea typeface="+mn-ea"/>
                <a:cs typeface="+mn-cs"/>
              </a:rPr>
              <a:t>Under</a:t>
            </a:r>
            <a:r>
              <a:rPr kumimoji="0" lang="el-GR" altLang="el-GR" sz="1400" b="0" i="0" u="none" strike="noStrike" kern="1200" cap="none" spc="0" normalizeH="0" baseline="0" noProof="0" dirty="0">
                <a:ln>
                  <a:noFill/>
                </a:ln>
                <a:solidFill>
                  <a:prstClr val="black"/>
                </a:solidFill>
                <a:effectLst/>
                <a:uLnTx/>
                <a:uFillTx/>
                <a:latin typeface="Aptos" panose="02110004020202020204"/>
                <a:ea typeface="+mn-ea"/>
                <a:cs typeface="+mn-cs"/>
              </a:rPr>
              <a:t>, ο οποίος επιλέγει ένα υποσύνολο δεδομένων τυχαία για να εξισορροπήσει τα δεδομένα στις κλάσεις-στόχους.</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3C4043"/>
                </a:solidFill>
                <a:effectLst/>
                <a:highlight>
                  <a:srgbClr val="FFFFFF"/>
                </a:highlight>
                <a:uLnTx/>
                <a:uFillTx/>
                <a:latin typeface="Inter"/>
                <a:ea typeface="+mn-ea"/>
                <a:cs typeface="+mn-cs"/>
              </a:rPr>
              <a:t>Upsampling</a:t>
            </a:r>
            <a:r>
              <a:rPr kumimoji="0" lang="en-US" sz="1800" b="1" i="0" u="none" strike="noStrike" kern="1200" cap="none" spc="0" normalizeH="0" baseline="0" noProof="0" dirty="0">
                <a:ln>
                  <a:noFill/>
                </a:ln>
                <a:solidFill>
                  <a:srgbClr val="3C4043"/>
                </a:solidFill>
                <a:effectLst/>
                <a:highlight>
                  <a:srgbClr val="FFFFFF"/>
                </a:highlight>
                <a:uLnTx/>
                <a:uFillTx/>
                <a:latin typeface="Inter"/>
                <a:ea typeface="+mn-ea"/>
                <a:cs typeface="+mn-cs"/>
              </a:rPr>
              <a:t> (Over sampling):</a:t>
            </a:r>
            <a:endParaRPr kumimoji="0" lang="el-GR" sz="1800" b="0" i="0" u="none" strike="noStrike" kern="1200" cap="none" spc="0" normalizeH="0" baseline="0" noProof="0" dirty="0">
              <a:ln>
                <a:noFill/>
              </a:ln>
              <a:solidFill>
                <a:prstClr val="black"/>
              </a:solidFill>
              <a:effectLst/>
              <a:highlight>
                <a:srgbClr val="FFFFFF"/>
              </a:highlight>
              <a:uLnTx/>
              <a:uFillTx/>
              <a:latin typeface="Inter"/>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prstClr val="black"/>
                </a:solidFill>
                <a:effectLst/>
                <a:highlight>
                  <a:srgbClr val="FFFFFF"/>
                </a:highlight>
                <a:uLnTx/>
                <a:uFillTx/>
                <a:latin typeface="Inter"/>
                <a:ea typeface="+mn-ea"/>
                <a:cs typeface="+mn-cs"/>
              </a:rPr>
              <a:t>Αυτή η μέθοδος χρησιμοποιείται όταν δεν υπάρχουν επαρκή δεδομένα. Σε αυτό η </a:t>
            </a:r>
            <a:r>
              <a:rPr kumimoji="0" lang="el-GR" altLang="el-GR" sz="1800" b="0" i="0" u="none" strike="noStrike" kern="1200" cap="none" spc="0" normalizeH="0" baseline="0" noProof="0" dirty="0" err="1">
                <a:ln>
                  <a:noFill/>
                </a:ln>
                <a:solidFill>
                  <a:prstClr val="black"/>
                </a:solidFill>
                <a:effectLst/>
                <a:highlight>
                  <a:srgbClr val="FFFFFF"/>
                </a:highlight>
                <a:uLnTx/>
                <a:uFillTx/>
                <a:latin typeface="Inter"/>
                <a:ea typeface="+mn-ea"/>
                <a:cs typeface="+mn-cs"/>
              </a:rPr>
              <a:t>επαναδειγματοληψία</a:t>
            </a:r>
            <a:r>
              <a:rPr kumimoji="0" lang="el-GR" altLang="el-GR" sz="1800" b="0" i="0" u="none" strike="noStrike" kern="1200" cap="none" spc="0" normalizeH="0" baseline="0" noProof="0" dirty="0">
                <a:ln>
                  <a:noFill/>
                </a:ln>
                <a:solidFill>
                  <a:prstClr val="black"/>
                </a:solidFill>
                <a:effectLst/>
                <a:highlight>
                  <a:srgbClr val="FFFFFF"/>
                </a:highlight>
                <a:uLnTx/>
                <a:uFillTx/>
                <a:latin typeface="Inter"/>
                <a:ea typeface="+mn-ea"/>
                <a:cs typeface="+mn-cs"/>
              </a:rPr>
              <a:t> πραγματοποιήθηκε σε τάξη μειοψηφίας. Αυξάνει το μέγεθος της κατηγορίας μειοψηφίας για να ταιριάζει με το μέγεθος της πλειοψηφικής τάξης. Ένα καλύτερο παράδειγμα αυτής της δειγματοληψίας είναι το SMOTE (Τεχνική συνθετικής μειονότητας έναντι της δειγματοληψίας). Λειτουργεί δημιουργώντας συνθετικά δείγματα από την δευτερεύουσα τάξη για την εξισορρόπηση των δεδομένων σε τάξεις-στόχους.</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1800" b="1" i="0" u="none" strike="noStrike" kern="1200" cap="none" spc="0" normalizeH="0" baseline="0" noProof="0" dirty="0">
                <a:ln>
                  <a:noFill/>
                </a:ln>
                <a:solidFill>
                  <a:srgbClr val="002060"/>
                </a:solidFill>
                <a:effectLst/>
                <a:uLnTx/>
                <a:uFillTx/>
                <a:latin typeface="Aptos" panose="02110004020202020204"/>
                <a:ea typeface="+mn-ea"/>
                <a:cs typeface="+mn-cs"/>
              </a:rPr>
              <a:t>OVERWEIGHTING </a:t>
            </a:r>
            <a:endParaRPr kumimoji="0" lang="el-GR" altLang="el-GR" sz="1800" b="1"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prstClr val="black"/>
                </a:solidFill>
                <a:effectLst/>
                <a:uLnTx/>
                <a:uFillTx/>
                <a:latin typeface="Aptos" panose="02110004020202020204"/>
                <a:ea typeface="+mn-ea"/>
                <a:cs typeface="+mn-cs"/>
              </a:rPr>
              <a:t>σημαίνει την προσθήκη </a:t>
            </a:r>
            <a:r>
              <a:rPr kumimoji="0" lang="el-GR" altLang="el-GR" sz="1800" b="1" i="0" u="none" strike="noStrike" kern="1200" cap="none" spc="0" normalizeH="0" baseline="0" noProof="0" dirty="0">
                <a:ln>
                  <a:noFill/>
                </a:ln>
                <a:solidFill>
                  <a:prstClr val="black"/>
                </a:solidFill>
                <a:effectLst/>
                <a:uLnTx/>
                <a:uFillTx/>
                <a:latin typeface="Aptos" panose="02110004020202020204"/>
                <a:ea typeface="+mn-ea"/>
                <a:cs typeface="+mn-cs"/>
              </a:rPr>
              <a:t>μεγαλύτερου βάρους στην κλάση μειο</a:t>
            </a:r>
            <a:r>
              <a:rPr kumimoji="0" lang="el-GR" altLang="el-GR" sz="1800" b="0" i="0" u="none" strike="noStrike" kern="1200" cap="none" spc="0" normalizeH="0" baseline="0" noProof="0" dirty="0">
                <a:ln>
                  <a:noFill/>
                </a:ln>
                <a:solidFill>
                  <a:prstClr val="black"/>
                </a:solidFill>
                <a:effectLst/>
                <a:uLnTx/>
                <a:uFillTx/>
                <a:latin typeface="Aptos" panose="02110004020202020204"/>
                <a:ea typeface="+mn-ea"/>
                <a:cs typeface="+mn-cs"/>
              </a:rPr>
              <a:t>ψηφίας, συνήθως ίσο με τον παράγοντα (ποσοστό) με τον οποίο κάνατε </a:t>
            </a:r>
            <a:r>
              <a:rPr kumimoji="0" lang="en-US" altLang="el-GR" sz="1800" b="0" i="0" u="none" strike="noStrike" kern="1200" cap="none" spc="0" normalizeH="0" baseline="0" noProof="0" dirty="0" err="1">
                <a:ln>
                  <a:noFill/>
                </a:ln>
                <a:solidFill>
                  <a:prstClr val="black"/>
                </a:solidFill>
                <a:effectLst/>
                <a:uLnTx/>
                <a:uFillTx/>
                <a:latin typeface="Aptos" panose="02110004020202020204"/>
                <a:ea typeface="+mn-ea"/>
                <a:cs typeface="+mn-cs"/>
              </a:rPr>
              <a:t>downsampling</a:t>
            </a:r>
            <a:r>
              <a:rPr kumimoji="0" lang="en-US" altLang="el-GR"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prstClr val="black"/>
                </a:solidFill>
                <a:effectLst/>
                <a:uLnTx/>
                <a:uFillTx/>
                <a:latin typeface="Aptos" panose="02110004020202020204"/>
                <a:ea typeface="+mn-ea"/>
                <a:cs typeface="+mn-cs"/>
              </a:rPr>
              <a:t>Εδώ οι τάξεις εξισορροπούνται κλιμακώνοντας το βάρος της μειονοτικής τάξης. Αυτό το βάρος κλιμακώνεται λαμβάνοντας την αναλογία του αριθμού των δειγμάτων στην κατηγορία πλειοψηφίας προς τον αριθμό των δειγμάτων στην κατηγορία μειοψηφίας. Ένα βάρος κατηγορίας μειοψηφίας 30 (ας πούμε) σημαίνει ότι το μοντέλο αντιμετωπίζει την κατηγορία μειοψηφίας ως 30 φορές πιο σημαντική από ό,τι θα αντιμετώπιζε την πλειοψηφική κατηγορία βάρους 1.</a:t>
            </a:r>
            <a:endParaRPr kumimoji="0" lang="en-US" altLang="el-GR"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08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7052581-DC82-400C-A0E0-16A0ACE35F46}"/>
              </a:ext>
            </a:extLst>
          </p:cNvPr>
          <p:cNvPicPr>
            <a:picLocks noChangeAspect="1"/>
          </p:cNvPicPr>
          <p:nvPr/>
        </p:nvPicPr>
        <p:blipFill rotWithShape="1">
          <a:blip r:embed="rId2"/>
          <a:srcRect l="17500" t="13315" r="24659" b="8869"/>
          <a:stretch/>
        </p:blipFill>
        <p:spPr>
          <a:xfrm>
            <a:off x="2133600" y="914400"/>
            <a:ext cx="7051964" cy="5334000"/>
          </a:xfrm>
          <a:prstGeom prst="rect">
            <a:avLst/>
          </a:prstGeom>
        </p:spPr>
      </p:pic>
    </p:spTree>
    <p:extLst>
      <p:ext uri="{BB962C8B-B14F-4D97-AF65-F5344CB8AC3E}">
        <p14:creationId xmlns:p14="http://schemas.microsoft.com/office/powerpoint/2010/main" val="123849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DBDD265-2C8F-41A9-A834-E962F33E94D8}"/>
              </a:ext>
            </a:extLst>
          </p:cNvPr>
          <p:cNvPicPr>
            <a:picLocks noChangeAspect="1"/>
          </p:cNvPicPr>
          <p:nvPr/>
        </p:nvPicPr>
        <p:blipFill rotWithShape="1">
          <a:blip r:embed="rId2"/>
          <a:srcRect l="17841" t="13721" r="24659" b="9273"/>
          <a:stretch/>
        </p:blipFill>
        <p:spPr>
          <a:xfrm>
            <a:off x="2175164" y="942110"/>
            <a:ext cx="7010400" cy="5278582"/>
          </a:xfrm>
          <a:prstGeom prst="rect">
            <a:avLst/>
          </a:prstGeom>
        </p:spPr>
      </p:pic>
    </p:spTree>
    <p:extLst>
      <p:ext uri="{BB962C8B-B14F-4D97-AF65-F5344CB8AC3E}">
        <p14:creationId xmlns:p14="http://schemas.microsoft.com/office/powerpoint/2010/main" val="133658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CB7FAD7-9FBC-4964-8F99-E4A37BFD4167}"/>
              </a:ext>
            </a:extLst>
          </p:cNvPr>
          <p:cNvPicPr>
            <a:picLocks noChangeAspect="1"/>
          </p:cNvPicPr>
          <p:nvPr/>
        </p:nvPicPr>
        <p:blipFill rotWithShape="1">
          <a:blip r:embed="rId2"/>
          <a:srcRect l="17614" t="13721" r="24659" b="9273"/>
          <a:stretch/>
        </p:blipFill>
        <p:spPr>
          <a:xfrm>
            <a:off x="2147455" y="942110"/>
            <a:ext cx="7038110" cy="5278582"/>
          </a:xfrm>
          <a:prstGeom prst="rect">
            <a:avLst/>
          </a:prstGeom>
        </p:spPr>
      </p:pic>
      <p:sp>
        <p:nvSpPr>
          <p:cNvPr id="3" name="Οβάλ 2">
            <a:extLst>
              <a:ext uri="{FF2B5EF4-FFF2-40B4-BE49-F238E27FC236}">
                <a16:creationId xmlns:a16="http://schemas.microsoft.com/office/drawing/2014/main" id="{8FA30F97-9741-426C-B7EE-9097F0430107}"/>
              </a:ext>
            </a:extLst>
          </p:cNvPr>
          <p:cNvSpPr/>
          <p:nvPr/>
        </p:nvSpPr>
        <p:spPr>
          <a:xfrm>
            <a:off x="5735782" y="5292436"/>
            <a:ext cx="1620982" cy="623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26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68C7BF8-5042-4164-868E-243C66436EF9}"/>
              </a:ext>
            </a:extLst>
          </p:cNvPr>
          <p:cNvPicPr>
            <a:picLocks noChangeAspect="1"/>
          </p:cNvPicPr>
          <p:nvPr/>
        </p:nvPicPr>
        <p:blipFill rotWithShape="1">
          <a:blip r:embed="rId2"/>
          <a:srcRect l="17613" t="14124" r="24546" b="8869"/>
          <a:stretch/>
        </p:blipFill>
        <p:spPr>
          <a:xfrm>
            <a:off x="2147455" y="969818"/>
            <a:ext cx="7051964" cy="5278582"/>
          </a:xfrm>
          <a:prstGeom prst="rect">
            <a:avLst/>
          </a:prstGeom>
        </p:spPr>
      </p:pic>
    </p:spTree>
    <p:extLst>
      <p:ext uri="{BB962C8B-B14F-4D97-AF65-F5344CB8AC3E}">
        <p14:creationId xmlns:p14="http://schemas.microsoft.com/office/powerpoint/2010/main" val="350125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4491D22-9F34-4262-A514-35C376B1DC51}"/>
              </a:ext>
            </a:extLst>
          </p:cNvPr>
          <p:cNvPicPr>
            <a:picLocks noChangeAspect="1"/>
          </p:cNvPicPr>
          <p:nvPr/>
        </p:nvPicPr>
        <p:blipFill rotWithShape="1">
          <a:blip r:embed="rId2"/>
          <a:srcRect l="17841" t="5432" r="24772" b="9071"/>
          <a:stretch/>
        </p:blipFill>
        <p:spPr>
          <a:xfrm>
            <a:off x="2175164" y="374074"/>
            <a:ext cx="6996545" cy="5860472"/>
          </a:xfrm>
          <a:prstGeom prst="rect">
            <a:avLst/>
          </a:prstGeom>
        </p:spPr>
      </p:pic>
      <p:sp>
        <p:nvSpPr>
          <p:cNvPr id="3" name="Οβάλ 2">
            <a:extLst>
              <a:ext uri="{FF2B5EF4-FFF2-40B4-BE49-F238E27FC236}">
                <a16:creationId xmlns:a16="http://schemas.microsoft.com/office/drawing/2014/main" id="{9D6CCEBA-07A0-402A-B422-15B2D31FB3CA}"/>
              </a:ext>
            </a:extLst>
          </p:cNvPr>
          <p:cNvSpPr/>
          <p:nvPr/>
        </p:nvSpPr>
        <p:spPr>
          <a:xfrm>
            <a:off x="4350324" y="4696688"/>
            <a:ext cx="2119746" cy="720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Οβάλ 3">
            <a:extLst>
              <a:ext uri="{FF2B5EF4-FFF2-40B4-BE49-F238E27FC236}">
                <a16:creationId xmlns:a16="http://schemas.microsoft.com/office/drawing/2014/main" id="{81B041DB-86D7-478F-8572-18F30AFFEBFD}"/>
              </a:ext>
            </a:extLst>
          </p:cNvPr>
          <p:cNvSpPr/>
          <p:nvPr/>
        </p:nvSpPr>
        <p:spPr>
          <a:xfrm>
            <a:off x="7716978" y="1953491"/>
            <a:ext cx="1191491" cy="6234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02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231AC48-2FCF-40B5-9F72-9C484E3AEB90}"/>
              </a:ext>
            </a:extLst>
          </p:cNvPr>
          <p:cNvPicPr>
            <a:picLocks noChangeAspect="1"/>
          </p:cNvPicPr>
          <p:nvPr/>
        </p:nvPicPr>
        <p:blipFill rotWithShape="1">
          <a:blip r:embed="rId2"/>
          <a:srcRect l="17614" t="13721" r="24773" b="7049"/>
          <a:stretch/>
        </p:blipFill>
        <p:spPr>
          <a:xfrm>
            <a:off x="2147454" y="942110"/>
            <a:ext cx="7024255" cy="5430982"/>
          </a:xfrm>
          <a:prstGeom prst="rect">
            <a:avLst/>
          </a:prstGeom>
        </p:spPr>
      </p:pic>
    </p:spTree>
    <p:extLst>
      <p:ext uri="{BB962C8B-B14F-4D97-AF65-F5344CB8AC3E}">
        <p14:creationId xmlns:p14="http://schemas.microsoft.com/office/powerpoint/2010/main" val="3791683352"/>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TotalTime>
  <Words>252</Words>
  <Application>Microsoft Office PowerPoint</Application>
  <PresentationFormat>Ευρεία οθόνη</PresentationFormat>
  <Paragraphs>16</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Aptos</vt:lpstr>
      <vt:lpstr>Century Gothic</vt:lpstr>
      <vt:lpstr>inherit</vt:lpstr>
      <vt:lpstr>Inter</vt:lpstr>
      <vt:lpstr>Wingdings 3</vt:lpstr>
      <vt:lpstr>Κομμάτι</vt:lpstr>
      <vt:lpstr>ΛΑζαρος ΗλιΑδης ΚαθηγηΤΗς ΔΠΘ Μη ισορροπημΕνα δεδομένα</vt:lpstr>
      <vt:lpstr>Μη ισορροπημένα δεδομένα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r</dc:creator>
  <cp:lastModifiedBy>Λάζαρος Ηλιάδης</cp:lastModifiedBy>
  <cp:revision>4</cp:revision>
  <dcterms:created xsi:type="dcterms:W3CDTF">2018-04-20T15:59:51Z</dcterms:created>
  <dcterms:modified xsi:type="dcterms:W3CDTF">2024-04-19T19:26:24Z</dcterms:modified>
</cp:coreProperties>
</file>