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230" r:id="rId2"/>
    <p:sldId id="4231" r:id="rId3"/>
    <p:sldId id="4097" r:id="rId4"/>
    <p:sldId id="4127" r:id="rId5"/>
    <p:sldId id="3354" r:id="rId6"/>
    <p:sldId id="4232" r:id="rId7"/>
    <p:sldId id="4177" r:id="rId8"/>
    <p:sldId id="4233" r:id="rId9"/>
    <p:sldId id="4116" r:id="rId10"/>
    <p:sldId id="4130" r:id="rId11"/>
    <p:sldId id="4234" r:id="rId12"/>
    <p:sldId id="4128" r:id="rId13"/>
    <p:sldId id="4183" r:id="rId14"/>
    <p:sldId id="4235" r:id="rId15"/>
    <p:sldId id="4236" r:id="rId16"/>
    <p:sldId id="4237" r:id="rId17"/>
    <p:sldId id="4238" r:id="rId18"/>
    <p:sldId id="4239" r:id="rId19"/>
    <p:sldId id="4240" r:id="rId20"/>
    <p:sldId id="4241" r:id="rId21"/>
    <p:sldId id="4242" r:id="rId22"/>
    <p:sldId id="4243" r:id="rId23"/>
    <p:sldId id="4244" r:id="rId24"/>
    <p:sldId id="424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BA96AD57-F521-430F-ACF9-D03F52765183}">
          <p14:sldIdLst>
            <p14:sldId id="264"/>
            <p14:sldId id="311"/>
            <p14:sldId id="4113"/>
            <p14:sldId id="4114"/>
            <p14:sldId id="4190"/>
            <p14:sldId id="4176"/>
            <p14:sldId id="4191"/>
            <p14:sldId id="4188"/>
            <p14:sldId id="4175"/>
            <p14:sldId id="4192"/>
            <p14:sldId id="4187"/>
            <p14:sldId id="4193"/>
            <p14:sldId id="4194"/>
            <p14:sldId id="4195"/>
            <p14:sldId id="4196"/>
            <p14:sldId id="4197"/>
            <p14:sldId id="4198"/>
            <p14:sldId id="4184"/>
            <p14:sldId id="4199"/>
            <p14:sldId id="4200"/>
            <p14:sldId id="4201"/>
            <p14:sldId id="4202"/>
            <p14:sldId id="4203"/>
            <p14:sldId id="4119"/>
            <p14:sldId id="4144"/>
            <p14:sldId id="272"/>
            <p14:sldId id="4204"/>
            <p14:sldId id="4205"/>
            <p14:sldId id="4206"/>
            <p14:sldId id="4207"/>
            <p14:sldId id="4208"/>
            <p14:sldId id="4209"/>
            <p14:sldId id="4210"/>
            <p14:sldId id="4211"/>
            <p14:sldId id="4212"/>
            <p14:sldId id="4213"/>
            <p14:sldId id="4214"/>
            <p14:sldId id="4155"/>
            <p14:sldId id="4215"/>
            <p14:sldId id="4216"/>
            <p14:sldId id="4157"/>
            <p14:sldId id="4217"/>
            <p14:sldId id="4218"/>
            <p14:sldId id="4219"/>
            <p14:sldId id="4220"/>
            <p14:sldId id="4221"/>
            <p14:sldId id="4222"/>
            <p14:sldId id="4223"/>
            <p14:sldId id="4224"/>
            <p14:sldId id="4225"/>
            <p14:sldId id="4226"/>
          </p14:sldIdLst>
        </p14:section>
        <p14:section name="Προεπιλεγμένη ενότητα" id="{4178BBAA-2CEC-401D-9F70-716748DF7EFE}">
          <p14:sldIdLst>
            <p14:sldId id="4227"/>
            <p14:sldId id="4228"/>
            <p14:sldId id="4229"/>
            <p14:sldId id="4230"/>
            <p14:sldId id="4231"/>
            <p14:sldId id="4097"/>
            <p14:sldId id="4127"/>
            <p14:sldId id="3354"/>
            <p14:sldId id="4232"/>
            <p14:sldId id="4177"/>
            <p14:sldId id="4233"/>
            <p14:sldId id="4116"/>
            <p14:sldId id="4130"/>
            <p14:sldId id="4234"/>
            <p14:sldId id="4128"/>
            <p14:sldId id="4183"/>
            <p14:sldId id="4235"/>
            <p14:sldId id="4236"/>
            <p14:sldId id="4237"/>
            <p14:sldId id="4238"/>
            <p14:sldId id="4239"/>
            <p14:sldId id="4240"/>
            <p14:sldId id="4241"/>
            <p14:sldId id="4242"/>
            <p14:sldId id="4243"/>
            <p14:sldId id="4244"/>
            <p14:sldId id="4245"/>
            <p14:sldId id="273"/>
            <p14:sldId id="4246"/>
            <p14:sldId id="4247"/>
            <p14:sldId id="4248"/>
            <p14:sldId id="4178"/>
            <p14:sldId id="4249"/>
            <p14:sldId id="4115"/>
            <p14:sldId id="4179"/>
            <p14:sldId id="4180"/>
            <p14:sldId id="4122"/>
            <p14:sldId id="4181"/>
            <p14:sldId id="4118"/>
            <p14:sldId id="4250"/>
            <p14:sldId id="4251"/>
            <p14:sldId id="4252"/>
            <p14:sldId id="4174"/>
            <p14:sldId id="4253"/>
            <p14:sldId id="4254"/>
            <p14:sldId id="4255"/>
            <p14:sldId id="425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4660"/>
  </p:normalViewPr>
  <p:slideViewPr>
    <p:cSldViewPr snapToGrid="0">
      <p:cViewPr>
        <p:scale>
          <a:sx n="98" d="100"/>
          <a:sy n="98" d="100"/>
        </p:scale>
        <p:origin x="-18" y="26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3820E-49FE-41BC-8819-F1C73F58E117}" type="datetimeFigureOut">
              <a:rPr lang="en-US" smtClean="0"/>
              <a:pPr/>
              <a:t>2/18/2025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48830-C824-43BA-895F-0E273FE27797}" type="slidenum">
              <a:rPr lang="en-US" smtClean="0"/>
              <a:pPr/>
              <a:t>‹#›</a:t>
            </a:fld>
            <a:endParaRPr lang="en-US"/>
          </a:p>
        </p:txBody>
      </p:sp>
    </p:spTree>
    <p:extLst>
      <p:ext uri="{BB962C8B-B14F-4D97-AF65-F5344CB8AC3E}">
        <p14:creationId xmlns="" xmlns:p14="http://schemas.microsoft.com/office/powerpoint/2010/main" val="139192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81A7B96-6395-974C-8CE0-CFBF392BABB3}"/>
              </a:ext>
            </a:extLst>
          </p:cNvPr>
          <p:cNvSpPr>
            <a:spLocks noGrp="1" noChangeArrowheads="1"/>
          </p:cNvSpPr>
          <p:nvPr>
            <p:ph type="sldNum"/>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6B4314-01B7-DF41-8F4F-E14E3D8F1B71}"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169" name="Text Box 1">
            <a:extLst>
              <a:ext uri="{FF2B5EF4-FFF2-40B4-BE49-F238E27FC236}">
                <a16:creationId xmlns="" xmlns:a16="http://schemas.microsoft.com/office/drawing/2014/main" id="{901110E0-44CB-5B4C-A4B4-452FCB89E2E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170" name="Text Box 2">
            <a:extLst>
              <a:ext uri="{FF2B5EF4-FFF2-40B4-BE49-F238E27FC236}">
                <a16:creationId xmlns="" xmlns:a16="http://schemas.microsoft.com/office/drawing/2014/main" id="{D3683703-B92F-EA4F-9F71-C34C8E5632A7}"/>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 xmlns:p14="http://schemas.microsoft.com/office/powerpoint/2010/main" val="372886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81A7B96-6395-974C-8CE0-CFBF392BABB3}"/>
              </a:ext>
            </a:extLst>
          </p:cNvPr>
          <p:cNvSpPr>
            <a:spLocks noGrp="1" noChangeArrowheads="1"/>
          </p:cNvSpPr>
          <p:nvPr>
            <p:ph type="sldNum"/>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6B4314-01B7-DF41-8F4F-E14E3D8F1B71}"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169" name="Text Box 1">
            <a:extLst>
              <a:ext uri="{FF2B5EF4-FFF2-40B4-BE49-F238E27FC236}">
                <a16:creationId xmlns="" xmlns:a16="http://schemas.microsoft.com/office/drawing/2014/main" id="{901110E0-44CB-5B4C-A4B4-452FCB89E2E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170" name="Text Box 2">
            <a:extLst>
              <a:ext uri="{FF2B5EF4-FFF2-40B4-BE49-F238E27FC236}">
                <a16:creationId xmlns="" xmlns:a16="http://schemas.microsoft.com/office/drawing/2014/main" id="{D3683703-B92F-EA4F-9F71-C34C8E5632A7}"/>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 xmlns:p14="http://schemas.microsoft.com/office/powerpoint/2010/main" val="302430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3675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9157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3750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340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EE9132D6-0004-C34B-A570-7AECE0027133}"/>
              </a:ext>
            </a:extLst>
          </p:cNvPr>
          <p:cNvSpPr>
            <a:spLocks noGrp="1"/>
          </p:cNvSpPr>
          <p:nvPr>
            <p:ph type="pic" sz="quarter" idx="10"/>
          </p:nvPr>
        </p:nvSpPr>
        <p:spPr>
          <a:xfrm>
            <a:off x="0" y="0"/>
            <a:ext cx="4054072" cy="6858000"/>
          </a:xfrm>
          <a:solidFill>
            <a:schemeClr val="bg1">
              <a:lumMod val="95000"/>
            </a:schemeClr>
          </a:solidFill>
        </p:spPr>
        <p:txBody>
          <a:bodyPr/>
          <a:lstStyle/>
          <a:p>
            <a:endParaRPr lang="en-US"/>
          </a:p>
        </p:txBody>
      </p:sp>
    </p:spTree>
    <p:extLst>
      <p:ext uri="{BB962C8B-B14F-4D97-AF65-F5344CB8AC3E}">
        <p14:creationId xmlns="" xmlns:p14="http://schemas.microsoft.com/office/powerpoint/2010/main" val="220669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1039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1824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3034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931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10/12/18</a:t>
            </a:r>
            <a:endParaRPr lang="en-US" dirty="0"/>
          </a:p>
        </p:txBody>
      </p:sp>
      <p:sp>
        <p:nvSpPr>
          <p:cNvPr id="4" name="Footer Placeholder 3"/>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6880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8561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a:t>10/12/18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112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4154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l-GR"/>
              <a:t>10/12/18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38364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aralympic.gr/"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35723B53-D887-004F-8ACC-654ED9CF472C}"/>
              </a:ext>
            </a:extLst>
          </p:cNvPr>
          <p:cNvGrpSpPr/>
          <p:nvPr/>
        </p:nvGrpSpPr>
        <p:grpSpPr>
          <a:xfrm>
            <a:off x="7523265" y="1270320"/>
            <a:ext cx="2523403" cy="5181801"/>
            <a:chOff x="4827825" y="2393154"/>
            <a:chExt cx="4348528" cy="8929691"/>
          </a:xfrm>
        </p:grpSpPr>
        <p:sp>
          <p:nvSpPr>
            <p:cNvPr id="19" name="Shape 50645">
              <a:extLst>
                <a:ext uri="{FF2B5EF4-FFF2-40B4-BE49-F238E27FC236}">
                  <a16:creationId xmlns="" xmlns:a16="http://schemas.microsoft.com/office/drawing/2014/main"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50646">
              <a:extLst>
                <a:ext uri="{FF2B5EF4-FFF2-40B4-BE49-F238E27FC236}">
                  <a16:creationId xmlns="" xmlns:a16="http://schemas.microsoft.com/office/drawing/2014/main"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22" name="Shape 63346">
            <a:extLst>
              <a:ext uri="{FF2B5EF4-FFF2-40B4-BE49-F238E27FC236}">
                <a16:creationId xmlns="" xmlns:a16="http://schemas.microsoft.com/office/drawing/2014/main" id="{CFC95949-3BE0-0C4A-97C0-B93A1D5CE001}"/>
              </a:ext>
            </a:extLst>
          </p:cNvPr>
          <p:cNvSpPr/>
          <p:nvPr/>
        </p:nvSpPr>
        <p:spPr>
          <a:xfrm>
            <a:off x="775447" y="1978820"/>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Shape 63353">
            <a:extLst>
              <a:ext uri="{FF2B5EF4-FFF2-40B4-BE49-F238E27FC236}">
                <a16:creationId xmlns="" xmlns:a16="http://schemas.microsoft.com/office/drawing/2014/main" id="{E4D3CAAF-9B6D-9041-9A86-83941EDEEDAE}"/>
              </a:ext>
            </a:extLst>
          </p:cNvPr>
          <p:cNvSpPr/>
          <p:nvPr/>
        </p:nvSpPr>
        <p:spPr>
          <a:xfrm>
            <a:off x="775447" y="4516930"/>
            <a:ext cx="1001152" cy="1001153"/>
          </a:xfrm>
          <a:prstGeom prst="ellipse">
            <a:avLst/>
          </a:pr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Subtitle 2">
            <a:extLst>
              <a:ext uri="{FF2B5EF4-FFF2-40B4-BE49-F238E27FC236}">
                <a16:creationId xmlns="" xmlns:a16="http://schemas.microsoft.com/office/drawing/2014/main" id="{15653CA4-FA94-744A-B887-9BF3DCFF0708}"/>
              </a:ext>
            </a:extLst>
          </p:cNvPr>
          <p:cNvSpPr txBox="1">
            <a:spLocks/>
          </p:cNvSpPr>
          <p:nvPr/>
        </p:nvSpPr>
        <p:spPr>
          <a:xfrm>
            <a:off x="1996954" y="3387390"/>
            <a:ext cx="5174321" cy="156042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Open Sans Light"/>
              </a:rPr>
              <a:t>Ευαγγελινού, Χ. (2021). Αθλητισμός για Άτομα με Αναπηρία. Στο Ν. Θεοδωράκης,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Open Sans Light"/>
              </a:rPr>
              <a:t>Επ</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Open Sans Light"/>
              </a:rPr>
              <a:t>.), Αθλητική Βιομηχανία: Επιχειρήσεις και Δραστηριότητες (Σελ. 365-400). Εκδόσεις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Open Sans Light"/>
              </a:rPr>
              <a:t>Broken Hill Publishers LTD</a:t>
            </a:r>
            <a:endParaRPr kumimoji="0" lang="el-GR" sz="1800" b="0" i="0" u="none" strike="noStrike" kern="1200" cap="none" spc="0" normalizeH="0" baseline="0" noProof="0" dirty="0">
              <a:ln>
                <a:noFill/>
              </a:ln>
              <a:solidFill>
                <a:prstClr val="black"/>
              </a:solidFill>
              <a:effectLst/>
              <a:uLnTx/>
              <a:uFillTx/>
              <a:latin typeface="Calibri"/>
              <a:ea typeface="+mn-ea"/>
              <a:cs typeface="Open Sans Light"/>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Open Sans Light"/>
            </a:endParaRPr>
          </a:p>
        </p:txBody>
      </p:sp>
      <p:sp>
        <p:nvSpPr>
          <p:cNvPr id="32" name="Freeform 780">
            <a:extLst>
              <a:ext uri="{FF2B5EF4-FFF2-40B4-BE49-F238E27FC236}">
                <a16:creationId xmlns="" xmlns:a16="http://schemas.microsoft.com/office/drawing/2014/main"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Freeform 792">
            <a:extLst>
              <a:ext uri="{FF2B5EF4-FFF2-40B4-BE49-F238E27FC236}">
                <a16:creationId xmlns="" xmlns:a16="http://schemas.microsoft.com/office/drawing/2014/main" id="{89DB6004-FD73-054B-8AC9-6B7D9363B3AF}"/>
              </a:ext>
            </a:extLst>
          </p:cNvPr>
          <p:cNvSpPr>
            <a:spLocks noChangeArrowheads="1"/>
          </p:cNvSpPr>
          <p:nvPr/>
        </p:nvSpPr>
        <p:spPr bwMode="auto">
          <a:xfrm>
            <a:off x="962498" y="4752715"/>
            <a:ext cx="627050" cy="529583"/>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 name="TextBox 1">
            <a:extLst>
              <a:ext uri="{FF2B5EF4-FFF2-40B4-BE49-F238E27FC236}">
                <a16:creationId xmlns="" xmlns:a16="http://schemas.microsoft.com/office/drawing/2014/main" id="{F3D8293D-CF4A-4A6A-975C-1C04741FEB02}"/>
              </a:ext>
            </a:extLst>
          </p:cNvPr>
          <p:cNvSpPr txBox="1"/>
          <p:nvPr/>
        </p:nvSpPr>
        <p:spPr>
          <a:xfrm>
            <a:off x="2128589" y="2779918"/>
            <a:ext cx="1908023" cy="400110"/>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Ύλη μαθήματος </a:t>
            </a:r>
            <a:endParaRPr kumimoji="0" lang="en-US" sz="2000" b="1" i="0" u="none" strike="noStrike" kern="1200" cap="none" spc="0" normalizeH="0" baseline="0" noProof="0" dirty="0">
              <a:ln>
                <a:noFill/>
              </a:ln>
              <a:solidFill>
                <a:prstClr val="black"/>
              </a:solidFill>
              <a:effectLst/>
              <a:uLnTx/>
              <a:uFillTx/>
              <a:latin typeface="Calibri"/>
              <a:ea typeface="League Spartan" charset="0"/>
              <a:cs typeface="Poppins" pitchFamily="2" charset="77"/>
            </a:endParaRPr>
          </a:p>
        </p:txBody>
      </p:sp>
    </p:spTree>
    <p:extLst>
      <p:ext uri="{BB962C8B-B14F-4D97-AF65-F5344CB8AC3E}">
        <p14:creationId xmlns="" xmlns:p14="http://schemas.microsoft.com/office/powerpoint/2010/main" val="29907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3249">
            <a:extLst>
              <a:ext uri="{FF2B5EF4-FFF2-40B4-BE49-F238E27FC236}">
                <a16:creationId xmlns="" xmlns:a16="http://schemas.microsoft.com/office/drawing/2014/main" id="{BC875FA5-7DBD-FE42-8C68-60562DEA8505}"/>
              </a:ext>
            </a:extLst>
          </p:cNvPr>
          <p:cNvSpPr/>
          <p:nvPr/>
        </p:nvSpPr>
        <p:spPr>
          <a:xfrm>
            <a:off x="8901950" y="5811747"/>
            <a:ext cx="1088442" cy="864322"/>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cubicBezTo>
                  <a:pt x="789" y="0"/>
                  <a:pt x="0" y="971"/>
                  <a:pt x="0" y="2173"/>
                </a:cubicBezTo>
                <a:cubicBezTo>
                  <a:pt x="0" y="3375"/>
                  <a:pt x="789" y="4346"/>
                  <a:pt x="1762" y="4346"/>
                </a:cubicBezTo>
                <a:lnTo>
                  <a:pt x="19844" y="4346"/>
                </a:lnTo>
                <a:cubicBezTo>
                  <a:pt x="20816" y="4346"/>
                  <a:pt x="21600" y="3375"/>
                  <a:pt x="21600" y="2173"/>
                </a:cubicBezTo>
                <a:cubicBezTo>
                  <a:pt x="21600" y="971"/>
                  <a:pt x="20816" y="0"/>
                  <a:pt x="19844" y="0"/>
                </a:cubicBezTo>
                <a:lnTo>
                  <a:pt x="1762" y="0"/>
                </a:lnTo>
                <a:close/>
                <a:moveTo>
                  <a:pt x="1762" y="5941"/>
                </a:moveTo>
                <a:cubicBezTo>
                  <a:pt x="789" y="5941"/>
                  <a:pt x="0" y="6911"/>
                  <a:pt x="0" y="8114"/>
                </a:cubicBezTo>
                <a:cubicBezTo>
                  <a:pt x="0" y="9316"/>
                  <a:pt x="789" y="10295"/>
                  <a:pt x="1762" y="10295"/>
                </a:cubicBezTo>
                <a:lnTo>
                  <a:pt x="19844" y="10295"/>
                </a:lnTo>
                <a:cubicBezTo>
                  <a:pt x="20816" y="10295"/>
                  <a:pt x="21600" y="9316"/>
                  <a:pt x="21600" y="8114"/>
                </a:cubicBezTo>
                <a:cubicBezTo>
                  <a:pt x="21600" y="6911"/>
                  <a:pt x="20816" y="5941"/>
                  <a:pt x="19844" y="5941"/>
                </a:cubicBezTo>
                <a:lnTo>
                  <a:pt x="1762" y="5941"/>
                </a:lnTo>
                <a:close/>
                <a:moveTo>
                  <a:pt x="2935" y="11890"/>
                </a:moveTo>
                <a:cubicBezTo>
                  <a:pt x="2935" y="17257"/>
                  <a:pt x="6463" y="21600"/>
                  <a:pt x="10806" y="21600"/>
                </a:cubicBezTo>
                <a:cubicBezTo>
                  <a:pt x="15149" y="21600"/>
                  <a:pt x="18665" y="17257"/>
                  <a:pt x="18665" y="11890"/>
                </a:cubicBezTo>
                <a:lnTo>
                  <a:pt x="2935" y="11890"/>
                </a:ln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40">
            <a:extLst>
              <a:ext uri="{FF2B5EF4-FFF2-40B4-BE49-F238E27FC236}">
                <a16:creationId xmlns="" xmlns:a16="http://schemas.microsoft.com/office/drawing/2014/main" id="{023755B2-E0FC-5843-B071-29DDA5116C02}"/>
              </a:ext>
            </a:extLst>
          </p:cNvPr>
          <p:cNvSpPr/>
          <p:nvPr/>
        </p:nvSpPr>
        <p:spPr>
          <a:xfrm>
            <a:off x="7617035" y="1659110"/>
            <a:ext cx="3742720" cy="1470305"/>
          </a:xfrm>
          <a:custGeom>
            <a:avLst/>
            <a:gdLst>
              <a:gd name="connsiteX0" fmla="*/ 356451 w 7686536"/>
              <a:gd name="connsiteY0" fmla="*/ 2026955 h 3072993"/>
              <a:gd name="connsiteX1" fmla="*/ 476398 w 7686536"/>
              <a:gd name="connsiteY1" fmla="*/ 2067489 h 3072993"/>
              <a:gd name="connsiteX2" fmla="*/ 1267482 w 7686536"/>
              <a:gd name="connsiteY2" fmla="*/ 2523393 h 3072993"/>
              <a:gd name="connsiteX3" fmla="*/ 948958 w 7686536"/>
              <a:gd name="connsiteY3" fmla="*/ 3072993 h 3072993"/>
              <a:gd name="connsiteX4" fmla="*/ 158664 w 7686536"/>
              <a:gd name="connsiteY4" fmla="*/ 2617089 h 3072993"/>
              <a:gd name="connsiteX5" fmla="*/ 42727 w 7686536"/>
              <a:gd name="connsiteY5" fmla="*/ 2183443 h 3072993"/>
              <a:gd name="connsiteX6" fmla="*/ 356451 w 7686536"/>
              <a:gd name="connsiteY6" fmla="*/ 2026955 h 3072993"/>
              <a:gd name="connsiteX7" fmla="*/ 7330084 w 7686536"/>
              <a:gd name="connsiteY7" fmla="*/ 2023006 h 3072993"/>
              <a:gd name="connsiteX8" fmla="*/ 7643808 w 7686536"/>
              <a:gd name="connsiteY8" fmla="*/ 2179495 h 3072993"/>
              <a:gd name="connsiteX9" fmla="*/ 7527871 w 7686536"/>
              <a:gd name="connsiteY9" fmla="*/ 2613143 h 3072993"/>
              <a:gd name="connsiteX10" fmla="*/ 6737576 w 7686536"/>
              <a:gd name="connsiteY10" fmla="*/ 3069047 h 3072993"/>
              <a:gd name="connsiteX11" fmla="*/ 6419052 w 7686536"/>
              <a:gd name="connsiteY11" fmla="*/ 2519446 h 3072993"/>
              <a:gd name="connsiteX12" fmla="*/ 7210136 w 7686536"/>
              <a:gd name="connsiteY12" fmla="*/ 2063541 h 3072993"/>
              <a:gd name="connsiteX13" fmla="*/ 7330084 w 7686536"/>
              <a:gd name="connsiteY13" fmla="*/ 2023006 h 3072993"/>
              <a:gd name="connsiteX14" fmla="*/ 1763069 w 7686536"/>
              <a:gd name="connsiteY14" fmla="*/ 540864 h 3072993"/>
              <a:gd name="connsiteX15" fmla="*/ 2077619 w 7686536"/>
              <a:gd name="connsiteY15" fmla="*/ 697362 h 3072993"/>
              <a:gd name="connsiteX16" fmla="*/ 2548622 w 7686536"/>
              <a:gd name="connsiteY16" fmla="*/ 1513055 h 3072993"/>
              <a:gd name="connsiteX17" fmla="*/ 1986281 w 7686536"/>
              <a:gd name="connsiteY17" fmla="*/ 1808531 h 3072993"/>
              <a:gd name="connsiteX18" fmla="*/ 1528003 w 7686536"/>
              <a:gd name="connsiteY18" fmla="*/ 1015051 h 3072993"/>
              <a:gd name="connsiteX19" fmla="*/ 1643971 w 7686536"/>
              <a:gd name="connsiteY19" fmla="*/ 581428 h 3072993"/>
              <a:gd name="connsiteX20" fmla="*/ 1763069 w 7686536"/>
              <a:gd name="connsiteY20" fmla="*/ 540864 h 3072993"/>
              <a:gd name="connsiteX21" fmla="*/ 5923464 w 7686536"/>
              <a:gd name="connsiteY21" fmla="*/ 536916 h 3072993"/>
              <a:gd name="connsiteX22" fmla="*/ 6042562 w 7686536"/>
              <a:gd name="connsiteY22" fmla="*/ 577480 h 3072993"/>
              <a:gd name="connsiteX23" fmla="*/ 6158530 w 7686536"/>
              <a:gd name="connsiteY23" fmla="*/ 1011103 h 3072993"/>
              <a:gd name="connsiteX24" fmla="*/ 5700252 w 7686536"/>
              <a:gd name="connsiteY24" fmla="*/ 1804583 h 3072993"/>
              <a:gd name="connsiteX25" fmla="*/ 5137911 w 7686536"/>
              <a:gd name="connsiteY25" fmla="*/ 1509107 h 3072993"/>
              <a:gd name="connsiteX26" fmla="*/ 5608915 w 7686536"/>
              <a:gd name="connsiteY26" fmla="*/ 693414 h 3072993"/>
              <a:gd name="connsiteX27" fmla="*/ 5923464 w 7686536"/>
              <a:gd name="connsiteY27" fmla="*/ 536916 h 3072993"/>
              <a:gd name="connsiteX28" fmla="*/ 3843267 w 7686536"/>
              <a:gd name="connsiteY28" fmla="*/ 0 h 3072993"/>
              <a:gd name="connsiteX29" fmla="*/ 4160972 w 7686536"/>
              <a:gd name="connsiteY29" fmla="*/ 316885 h 3072993"/>
              <a:gd name="connsiteX30" fmla="*/ 4160972 w 7686536"/>
              <a:gd name="connsiteY30" fmla="*/ 1297823 h 3072993"/>
              <a:gd name="connsiteX31" fmla="*/ 3525562 w 7686536"/>
              <a:gd name="connsiteY31" fmla="*/ 1295419 h 3072993"/>
              <a:gd name="connsiteX32" fmla="*/ 3525562 w 7686536"/>
              <a:gd name="connsiteY32" fmla="*/ 316885 h 3072993"/>
              <a:gd name="connsiteX33" fmla="*/ 3843267 w 7686536"/>
              <a:gd name="connsiteY33" fmla="*/ 0 h 307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86536" h="3072993">
                <a:moveTo>
                  <a:pt x="356451" y="2026955"/>
                </a:moveTo>
                <a:cubicBezTo>
                  <a:pt x="397406" y="2032065"/>
                  <a:pt x="438360" y="2045576"/>
                  <a:pt x="476398" y="2067489"/>
                </a:cubicBezTo>
                <a:cubicBezTo>
                  <a:pt x="476398" y="2067489"/>
                  <a:pt x="1267482" y="2523393"/>
                  <a:pt x="1267482" y="2523393"/>
                </a:cubicBezTo>
                <a:cubicBezTo>
                  <a:pt x="1135686" y="2706560"/>
                  <a:pt x="1031111" y="2892577"/>
                  <a:pt x="948958" y="3072993"/>
                </a:cubicBezTo>
                <a:lnTo>
                  <a:pt x="158664" y="2617089"/>
                </a:lnTo>
                <a:cubicBezTo>
                  <a:pt x="6634" y="2529486"/>
                  <a:pt x="-45016" y="2335313"/>
                  <a:pt x="42727" y="2183443"/>
                </a:cubicBezTo>
                <a:cubicBezTo>
                  <a:pt x="108534" y="2069553"/>
                  <a:pt x="233587" y="2011723"/>
                  <a:pt x="356451" y="2026955"/>
                </a:cubicBezTo>
                <a:close/>
                <a:moveTo>
                  <a:pt x="7330084" y="2023006"/>
                </a:moveTo>
                <a:cubicBezTo>
                  <a:pt x="7452949" y="2007775"/>
                  <a:pt x="7578001" y="2065605"/>
                  <a:pt x="7643808" y="2179495"/>
                </a:cubicBezTo>
                <a:cubicBezTo>
                  <a:pt x="7731551" y="2331365"/>
                  <a:pt x="7679902" y="2525539"/>
                  <a:pt x="7527871" y="2613143"/>
                </a:cubicBezTo>
                <a:lnTo>
                  <a:pt x="6737576" y="3069047"/>
                </a:lnTo>
                <a:cubicBezTo>
                  <a:pt x="6655423" y="2888631"/>
                  <a:pt x="6550849" y="2702614"/>
                  <a:pt x="6419052" y="2519446"/>
                </a:cubicBezTo>
                <a:cubicBezTo>
                  <a:pt x="6419052" y="2519446"/>
                  <a:pt x="7210136" y="2063541"/>
                  <a:pt x="7210136" y="2063541"/>
                </a:cubicBezTo>
                <a:cubicBezTo>
                  <a:pt x="7248175" y="2041628"/>
                  <a:pt x="7289129" y="2028117"/>
                  <a:pt x="7330084" y="2023006"/>
                </a:cubicBezTo>
                <a:close/>
                <a:moveTo>
                  <a:pt x="1763069" y="540864"/>
                </a:moveTo>
                <a:cubicBezTo>
                  <a:pt x="1885964" y="525659"/>
                  <a:pt x="2011835" y="583448"/>
                  <a:pt x="2077619" y="697362"/>
                </a:cubicBezTo>
                <a:cubicBezTo>
                  <a:pt x="2077619" y="697362"/>
                  <a:pt x="2548622" y="1513055"/>
                  <a:pt x="2548622" y="1513055"/>
                </a:cubicBezTo>
                <a:cubicBezTo>
                  <a:pt x="2336237" y="1596322"/>
                  <a:pt x="2149457" y="1697527"/>
                  <a:pt x="1986281" y="1808531"/>
                </a:cubicBezTo>
                <a:lnTo>
                  <a:pt x="1528003" y="1015051"/>
                </a:lnTo>
                <a:cubicBezTo>
                  <a:pt x="1440258" y="863185"/>
                  <a:pt x="1492290" y="669032"/>
                  <a:pt x="1643971" y="581428"/>
                </a:cubicBezTo>
                <a:cubicBezTo>
                  <a:pt x="1681943" y="559513"/>
                  <a:pt x="1722121" y="545971"/>
                  <a:pt x="1763069" y="540864"/>
                </a:cubicBezTo>
                <a:close/>
                <a:moveTo>
                  <a:pt x="5923464" y="536916"/>
                </a:moveTo>
                <a:cubicBezTo>
                  <a:pt x="5964412" y="542023"/>
                  <a:pt x="6004590" y="555565"/>
                  <a:pt x="6042562" y="577480"/>
                </a:cubicBezTo>
                <a:cubicBezTo>
                  <a:pt x="6194244" y="665084"/>
                  <a:pt x="6246275" y="859237"/>
                  <a:pt x="6158530" y="1011103"/>
                </a:cubicBezTo>
                <a:lnTo>
                  <a:pt x="5700252" y="1804583"/>
                </a:lnTo>
                <a:cubicBezTo>
                  <a:pt x="5537076" y="1693579"/>
                  <a:pt x="5350296" y="1592374"/>
                  <a:pt x="5137911" y="1509107"/>
                </a:cubicBezTo>
                <a:cubicBezTo>
                  <a:pt x="5137911" y="1509107"/>
                  <a:pt x="5608915" y="693414"/>
                  <a:pt x="5608915" y="693414"/>
                </a:cubicBezTo>
                <a:cubicBezTo>
                  <a:pt x="5674698" y="579500"/>
                  <a:pt x="5800569" y="521711"/>
                  <a:pt x="5923464" y="536916"/>
                </a:cubicBezTo>
                <a:close/>
                <a:moveTo>
                  <a:pt x="3843267" y="0"/>
                </a:moveTo>
                <a:cubicBezTo>
                  <a:pt x="4018740" y="0"/>
                  <a:pt x="4160972" y="141679"/>
                  <a:pt x="4160972" y="316885"/>
                </a:cubicBezTo>
                <a:lnTo>
                  <a:pt x="4160972" y="1297823"/>
                </a:lnTo>
                <a:cubicBezTo>
                  <a:pt x="4079575" y="1291093"/>
                  <a:pt x="3602547" y="1289471"/>
                  <a:pt x="3525562" y="1295419"/>
                </a:cubicBezTo>
                <a:lnTo>
                  <a:pt x="3525562" y="316885"/>
                </a:lnTo>
                <a:cubicBezTo>
                  <a:pt x="3525562" y="141679"/>
                  <a:pt x="3668206" y="0"/>
                  <a:pt x="384326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Shape 13256">
            <a:extLst>
              <a:ext uri="{FF2B5EF4-FFF2-40B4-BE49-F238E27FC236}">
                <a16:creationId xmlns="" xmlns:a16="http://schemas.microsoft.com/office/drawing/2014/main" id="{14850DCB-F9E0-C344-BB80-57E73D3DBA8B}"/>
              </a:ext>
            </a:extLst>
          </p:cNvPr>
          <p:cNvSpPr/>
          <p:nvPr/>
        </p:nvSpPr>
        <p:spPr>
          <a:xfrm>
            <a:off x="10118348" y="2899477"/>
            <a:ext cx="706693" cy="1169832"/>
          </a:xfrm>
          <a:custGeom>
            <a:avLst/>
            <a:gdLst/>
            <a:ahLst/>
            <a:cxnLst>
              <a:cxn ang="0">
                <a:pos x="wd2" y="hd2"/>
              </a:cxn>
              <a:cxn ang="5400000">
                <a:pos x="wd2" y="hd2"/>
              </a:cxn>
              <a:cxn ang="10800000">
                <a:pos x="wd2" y="hd2"/>
              </a:cxn>
              <a:cxn ang="16200000">
                <a:pos x="wd2" y="hd2"/>
              </a:cxn>
            </a:cxnLst>
            <a:rect l="0" t="0" r="r" b="b"/>
            <a:pathLst>
              <a:path w="21401" h="21600" extrusionOk="0">
                <a:moveTo>
                  <a:pt x="10125" y="0"/>
                </a:moveTo>
                <a:lnTo>
                  <a:pt x="0" y="6090"/>
                </a:lnTo>
                <a:cubicBezTo>
                  <a:pt x="4008" y="9017"/>
                  <a:pt x="5986" y="12572"/>
                  <a:pt x="6559" y="15375"/>
                </a:cubicBezTo>
                <a:cubicBezTo>
                  <a:pt x="7006" y="17563"/>
                  <a:pt x="6336" y="19728"/>
                  <a:pt x="5359" y="21600"/>
                </a:cubicBezTo>
                <a:lnTo>
                  <a:pt x="20163" y="21600"/>
                </a:lnTo>
                <a:cubicBezTo>
                  <a:pt x="21045" y="19698"/>
                  <a:pt x="21600" y="17654"/>
                  <a:pt x="21334" y="15549"/>
                </a:cubicBezTo>
                <a:cubicBezTo>
                  <a:pt x="20771" y="11089"/>
                  <a:pt x="17630" y="4829"/>
                  <a:pt x="10125" y="0"/>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13259">
            <a:extLst>
              <a:ext uri="{FF2B5EF4-FFF2-40B4-BE49-F238E27FC236}">
                <a16:creationId xmlns="" xmlns:a16="http://schemas.microsoft.com/office/drawing/2014/main" id="{78C5775D-A4FB-E94D-A171-C8DF3743A5D2}"/>
              </a:ext>
            </a:extLst>
          </p:cNvPr>
          <p:cNvSpPr/>
          <p:nvPr/>
        </p:nvSpPr>
        <p:spPr>
          <a:xfrm flipH="1">
            <a:off x="8439254" y="2466106"/>
            <a:ext cx="989438" cy="7253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Shape 13262">
            <a:extLst>
              <a:ext uri="{FF2B5EF4-FFF2-40B4-BE49-F238E27FC236}">
                <a16:creationId xmlns="" xmlns:a16="http://schemas.microsoft.com/office/drawing/2014/main" id="{0688117B-55B0-7145-9870-A9D1DD3BED25}"/>
              </a:ext>
            </a:extLst>
          </p:cNvPr>
          <p:cNvSpPr/>
          <p:nvPr/>
        </p:nvSpPr>
        <p:spPr>
          <a:xfrm flipH="1">
            <a:off x="8064344" y="2513043"/>
            <a:ext cx="1187706" cy="1556267"/>
          </a:xfrm>
          <a:custGeom>
            <a:avLst/>
            <a:gdLst/>
            <a:ahLst/>
            <a:cxnLst>
              <a:cxn ang="0">
                <a:pos x="wd2" y="hd2"/>
              </a:cxn>
              <a:cxn ang="5400000">
                <a:pos x="wd2" y="hd2"/>
              </a:cxn>
              <a:cxn ang="10800000">
                <a:pos x="wd2" y="hd2"/>
              </a:cxn>
              <a:cxn ang="16200000">
                <a:pos x="wd2" y="hd2"/>
              </a:cxn>
            </a:cxnLst>
            <a:rect l="0" t="0" r="r" b="b"/>
            <a:pathLst>
              <a:path w="21484" h="21600" extrusionOk="0">
                <a:moveTo>
                  <a:pt x="0" y="0"/>
                </a:moveTo>
                <a:cubicBezTo>
                  <a:pt x="426" y="33"/>
                  <a:pt x="821" y="89"/>
                  <a:pt x="1231" y="135"/>
                </a:cubicBezTo>
                <a:cubicBezTo>
                  <a:pt x="820" y="89"/>
                  <a:pt x="426" y="33"/>
                  <a:pt x="0" y="0"/>
                </a:cubicBezTo>
                <a:close/>
                <a:moveTo>
                  <a:pt x="2899" y="342"/>
                </a:moveTo>
                <a:cubicBezTo>
                  <a:pt x="3354" y="415"/>
                  <a:pt x="3779" y="511"/>
                  <a:pt x="4214" y="599"/>
                </a:cubicBezTo>
                <a:cubicBezTo>
                  <a:pt x="3779" y="511"/>
                  <a:pt x="3355" y="414"/>
                  <a:pt x="2899" y="342"/>
                </a:cubicBezTo>
                <a:close/>
                <a:moveTo>
                  <a:pt x="5473" y="865"/>
                </a:moveTo>
                <a:cubicBezTo>
                  <a:pt x="5975" y="989"/>
                  <a:pt x="6450" y="1134"/>
                  <a:pt x="6923" y="1279"/>
                </a:cubicBezTo>
                <a:cubicBezTo>
                  <a:pt x="6449" y="1134"/>
                  <a:pt x="5976" y="989"/>
                  <a:pt x="5473" y="865"/>
                </a:cubicBezTo>
                <a:close/>
                <a:moveTo>
                  <a:pt x="7779" y="1544"/>
                </a:moveTo>
                <a:cubicBezTo>
                  <a:pt x="8296" y="1721"/>
                  <a:pt x="8792" y="1910"/>
                  <a:pt x="9273" y="2110"/>
                </a:cubicBezTo>
                <a:cubicBezTo>
                  <a:pt x="8791" y="1911"/>
                  <a:pt x="8297" y="1721"/>
                  <a:pt x="7779" y="1544"/>
                </a:cubicBezTo>
                <a:close/>
                <a:moveTo>
                  <a:pt x="9889" y="2367"/>
                </a:moveTo>
                <a:cubicBezTo>
                  <a:pt x="10382" y="2588"/>
                  <a:pt x="10855" y="2821"/>
                  <a:pt x="11311" y="3063"/>
                </a:cubicBezTo>
                <a:cubicBezTo>
                  <a:pt x="10854" y="2821"/>
                  <a:pt x="10383" y="2587"/>
                  <a:pt x="9889" y="2367"/>
                </a:cubicBezTo>
                <a:close/>
                <a:moveTo>
                  <a:pt x="11781" y="3317"/>
                </a:moveTo>
                <a:cubicBezTo>
                  <a:pt x="12254" y="3583"/>
                  <a:pt x="12708" y="3860"/>
                  <a:pt x="13141" y="4148"/>
                </a:cubicBezTo>
                <a:cubicBezTo>
                  <a:pt x="12707" y="3860"/>
                  <a:pt x="12256" y="3583"/>
                  <a:pt x="11781" y="3317"/>
                </a:cubicBezTo>
                <a:close/>
                <a:moveTo>
                  <a:pt x="13404" y="4325"/>
                </a:moveTo>
                <a:cubicBezTo>
                  <a:pt x="13888" y="4657"/>
                  <a:pt x="14352" y="5000"/>
                  <a:pt x="14786" y="5355"/>
                </a:cubicBezTo>
                <a:cubicBezTo>
                  <a:pt x="14352" y="5000"/>
                  <a:pt x="13889" y="4658"/>
                  <a:pt x="13404" y="4325"/>
                </a:cubicBezTo>
                <a:close/>
                <a:moveTo>
                  <a:pt x="14786" y="5355"/>
                </a:moveTo>
                <a:lnTo>
                  <a:pt x="8703" y="9941"/>
                </a:lnTo>
                <a:cubicBezTo>
                  <a:pt x="11097" y="12141"/>
                  <a:pt x="12278" y="14814"/>
                  <a:pt x="12620" y="16920"/>
                </a:cubicBezTo>
                <a:cubicBezTo>
                  <a:pt x="12887" y="18565"/>
                  <a:pt x="12487" y="20192"/>
                  <a:pt x="11904" y="21600"/>
                </a:cubicBezTo>
                <a:lnTo>
                  <a:pt x="20746" y="21600"/>
                </a:lnTo>
                <a:cubicBezTo>
                  <a:pt x="21272" y="20170"/>
                  <a:pt x="21600" y="18634"/>
                  <a:pt x="21446" y="17051"/>
                </a:cubicBezTo>
                <a:cubicBezTo>
                  <a:pt x="21104" y="13723"/>
                  <a:pt x="19254" y="9007"/>
                  <a:pt x="14786" y="5355"/>
                </a:cubicBezTo>
                <a:close/>
                <a:moveTo>
                  <a:pt x="2373" y="6536"/>
                </a:moveTo>
                <a:cubicBezTo>
                  <a:pt x="2513" y="6575"/>
                  <a:pt x="2639" y="6626"/>
                  <a:pt x="2776" y="6667"/>
                </a:cubicBezTo>
                <a:cubicBezTo>
                  <a:pt x="2639" y="6626"/>
                  <a:pt x="2513" y="6575"/>
                  <a:pt x="2373" y="6536"/>
                </a:cubicBezTo>
                <a:close/>
                <a:moveTo>
                  <a:pt x="5294" y="7633"/>
                </a:moveTo>
                <a:cubicBezTo>
                  <a:pt x="5407" y="7688"/>
                  <a:pt x="5509" y="7749"/>
                  <a:pt x="5619" y="7806"/>
                </a:cubicBezTo>
                <a:cubicBezTo>
                  <a:pt x="5509" y="7749"/>
                  <a:pt x="5407" y="7688"/>
                  <a:pt x="5294" y="7633"/>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Shape 13265">
            <a:extLst>
              <a:ext uri="{FF2B5EF4-FFF2-40B4-BE49-F238E27FC236}">
                <a16:creationId xmlns="" xmlns:a16="http://schemas.microsoft.com/office/drawing/2014/main" id="{D00FC25B-0647-4347-9218-EA91D1818753}"/>
              </a:ext>
            </a:extLst>
          </p:cNvPr>
          <p:cNvSpPr/>
          <p:nvPr/>
        </p:nvSpPr>
        <p:spPr>
          <a:xfrm>
            <a:off x="9455272" y="2466106"/>
            <a:ext cx="989438" cy="7253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hape 13268">
            <a:extLst>
              <a:ext uri="{FF2B5EF4-FFF2-40B4-BE49-F238E27FC236}">
                <a16:creationId xmlns="" xmlns:a16="http://schemas.microsoft.com/office/drawing/2014/main" id="{9D7BD044-CA68-6047-AFB7-DE5988576C84}"/>
              </a:ext>
            </a:extLst>
          </p:cNvPr>
          <p:cNvSpPr/>
          <p:nvPr/>
        </p:nvSpPr>
        <p:spPr>
          <a:xfrm>
            <a:off x="8054374" y="3769818"/>
            <a:ext cx="816677" cy="1173814"/>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Shape 13271">
            <a:extLst>
              <a:ext uri="{FF2B5EF4-FFF2-40B4-BE49-F238E27FC236}">
                <a16:creationId xmlns="" xmlns:a16="http://schemas.microsoft.com/office/drawing/2014/main" id="{242BC752-0B10-4E40-9BD3-7987E77A2B04}"/>
              </a:ext>
            </a:extLst>
          </p:cNvPr>
          <p:cNvSpPr/>
          <p:nvPr/>
        </p:nvSpPr>
        <p:spPr>
          <a:xfrm>
            <a:off x="8592715" y="4395485"/>
            <a:ext cx="850522" cy="1310317"/>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13274">
            <a:extLst>
              <a:ext uri="{FF2B5EF4-FFF2-40B4-BE49-F238E27FC236}">
                <a16:creationId xmlns="" xmlns:a16="http://schemas.microsoft.com/office/drawing/2014/main" id="{365A65E6-4C23-4E46-8E7F-D3B9146A3DCE}"/>
              </a:ext>
            </a:extLst>
          </p:cNvPr>
          <p:cNvSpPr/>
          <p:nvPr/>
        </p:nvSpPr>
        <p:spPr>
          <a:xfrm flipH="1">
            <a:off x="9436996" y="4395485"/>
            <a:ext cx="850522" cy="1310317"/>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Shape 13277">
            <a:extLst>
              <a:ext uri="{FF2B5EF4-FFF2-40B4-BE49-F238E27FC236}">
                <a16:creationId xmlns="" xmlns:a16="http://schemas.microsoft.com/office/drawing/2014/main" id="{81889C1C-0D1A-2C47-9249-0E1F36CF16D9}"/>
              </a:ext>
            </a:extLst>
          </p:cNvPr>
          <p:cNvSpPr/>
          <p:nvPr/>
        </p:nvSpPr>
        <p:spPr>
          <a:xfrm flipH="1">
            <a:off x="10008273" y="3769818"/>
            <a:ext cx="816676" cy="1173814"/>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2" name="Freeform 761">
            <a:extLst>
              <a:ext uri="{FF2B5EF4-FFF2-40B4-BE49-F238E27FC236}">
                <a16:creationId xmlns="" xmlns:a16="http://schemas.microsoft.com/office/drawing/2014/main" id="{6E7A0704-33AD-3746-9AB2-1E596B27342F}"/>
              </a:ext>
            </a:extLst>
          </p:cNvPr>
          <p:cNvSpPr>
            <a:spLocks noChangeArrowheads="1"/>
          </p:cNvSpPr>
          <p:nvPr/>
        </p:nvSpPr>
        <p:spPr bwMode="auto">
          <a:xfrm>
            <a:off x="8249501" y="3370869"/>
            <a:ext cx="219734" cy="268852"/>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760">
            <a:extLst>
              <a:ext uri="{FF2B5EF4-FFF2-40B4-BE49-F238E27FC236}">
                <a16:creationId xmlns="" xmlns:a16="http://schemas.microsoft.com/office/drawing/2014/main" id="{6682EA64-9D24-3E41-A8FD-E45488DE007A}"/>
              </a:ext>
            </a:extLst>
          </p:cNvPr>
          <p:cNvSpPr>
            <a:spLocks noChangeArrowheads="1"/>
          </p:cNvSpPr>
          <p:nvPr/>
        </p:nvSpPr>
        <p:spPr bwMode="auto">
          <a:xfrm>
            <a:off x="8828795" y="2634220"/>
            <a:ext cx="273605" cy="235420"/>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759">
            <a:extLst>
              <a:ext uri="{FF2B5EF4-FFF2-40B4-BE49-F238E27FC236}">
                <a16:creationId xmlns="" xmlns:a16="http://schemas.microsoft.com/office/drawing/2014/main" id="{C9FAB5D1-15B2-774C-AA2D-4EE3A4D47575}"/>
              </a:ext>
            </a:extLst>
          </p:cNvPr>
          <p:cNvSpPr>
            <a:spLocks noChangeArrowheads="1"/>
          </p:cNvSpPr>
          <p:nvPr/>
        </p:nvSpPr>
        <p:spPr bwMode="auto">
          <a:xfrm>
            <a:off x="9718396" y="2642556"/>
            <a:ext cx="272187" cy="195021"/>
          </a:xfrm>
          <a:custGeom>
            <a:avLst/>
            <a:gdLst>
              <a:gd name="T0" fmla="*/ 29833 w 304441"/>
              <a:gd name="T1" fmla="*/ 184188 h 221888"/>
              <a:gd name="T2" fmla="*/ 129037 w 304441"/>
              <a:gd name="T3" fmla="*/ 198325 h 221888"/>
              <a:gd name="T4" fmla="*/ 143055 w 304441"/>
              <a:gd name="T5" fmla="*/ 212463 h 221888"/>
              <a:gd name="T6" fmla="*/ 170731 w 304441"/>
              <a:gd name="T7" fmla="*/ 203038 h 221888"/>
              <a:gd name="T8" fmla="*/ 281077 w 304441"/>
              <a:gd name="T9" fmla="*/ 198325 h 221888"/>
              <a:gd name="T10" fmla="*/ 155635 w 304441"/>
              <a:gd name="T11" fmla="*/ 192888 h 221888"/>
              <a:gd name="T12" fmla="*/ 80962 w 304441"/>
              <a:gd name="T13" fmla="*/ 171681 h 221888"/>
              <a:gd name="T14" fmla="*/ 43851 w 304441"/>
              <a:gd name="T15" fmla="*/ 169688 h 221888"/>
              <a:gd name="T16" fmla="*/ 51758 w 304441"/>
              <a:gd name="T17" fmla="*/ 148663 h 221888"/>
              <a:gd name="T18" fmla="*/ 153119 w 304441"/>
              <a:gd name="T19" fmla="*/ 182013 h 221888"/>
              <a:gd name="T20" fmla="*/ 282156 w 304441"/>
              <a:gd name="T21" fmla="*/ 178388 h 221888"/>
              <a:gd name="T22" fmla="*/ 299768 w 304441"/>
              <a:gd name="T23" fmla="*/ 198325 h 221888"/>
              <a:gd name="T24" fmla="*/ 299768 w 304441"/>
              <a:gd name="T25" fmla="*/ 207750 h 221888"/>
              <a:gd name="T26" fmla="*/ 161386 w 304441"/>
              <a:gd name="T27" fmla="*/ 221888 h 221888"/>
              <a:gd name="T28" fmla="*/ 125083 w 304441"/>
              <a:gd name="T29" fmla="*/ 207750 h 221888"/>
              <a:gd name="T30" fmla="*/ 0 w 304441"/>
              <a:gd name="T31" fmla="*/ 203038 h 221888"/>
              <a:gd name="T32" fmla="*/ 13299 w 304441"/>
              <a:gd name="T33" fmla="*/ 198325 h 221888"/>
              <a:gd name="T34" fmla="*/ 24801 w 304441"/>
              <a:gd name="T35" fmla="*/ 176213 h 221888"/>
              <a:gd name="T36" fmla="*/ 44210 w 304441"/>
              <a:gd name="T37" fmla="*/ 143225 h 221888"/>
              <a:gd name="T38" fmla="*/ 180542 w 304441"/>
              <a:gd name="T39" fmla="*/ 8980 h 221888"/>
              <a:gd name="T40" fmla="*/ 179463 w 304441"/>
              <a:gd name="T41" fmla="*/ 76513 h 221888"/>
              <a:gd name="T42" fmla="*/ 216143 w 304441"/>
              <a:gd name="T43" fmla="*/ 99144 h 221888"/>
              <a:gd name="T44" fmla="*/ 258577 w 304441"/>
              <a:gd name="T45" fmla="*/ 81183 h 221888"/>
              <a:gd name="T46" fmla="*/ 240597 w 304441"/>
              <a:gd name="T47" fmla="*/ 60708 h 221888"/>
              <a:gd name="T48" fmla="*/ 242755 w 304441"/>
              <a:gd name="T49" fmla="*/ 49213 h 221888"/>
              <a:gd name="T50" fmla="*/ 217941 w 304441"/>
              <a:gd name="T51" fmla="*/ 38436 h 221888"/>
              <a:gd name="T52" fmla="*/ 210389 w 304441"/>
              <a:gd name="T53" fmla="*/ 35562 h 221888"/>
              <a:gd name="T54" fmla="*/ 180542 w 304441"/>
              <a:gd name="T55" fmla="*/ 0 h 221888"/>
              <a:gd name="T56" fmla="*/ 228010 w 304441"/>
              <a:gd name="T57" fmla="*/ 25145 h 221888"/>
              <a:gd name="T58" fmla="*/ 251026 w 304441"/>
              <a:gd name="T59" fmla="*/ 55679 h 221888"/>
              <a:gd name="T60" fmla="*/ 240237 w 304441"/>
              <a:gd name="T61" fmla="*/ 108483 h 221888"/>
              <a:gd name="T62" fmla="*/ 221897 w 304441"/>
              <a:gd name="T63" fmla="*/ 119260 h 221888"/>
              <a:gd name="T64" fmla="*/ 208591 w 304441"/>
              <a:gd name="T65" fmla="*/ 147279 h 221888"/>
              <a:gd name="T66" fmla="*/ 204995 w 304441"/>
              <a:gd name="T67" fmla="*/ 139376 h 221888"/>
              <a:gd name="T68" fmla="*/ 174788 w 304441"/>
              <a:gd name="T69" fmla="*/ 89086 h 221888"/>
              <a:gd name="T70" fmla="*/ 169394 w 304441"/>
              <a:gd name="T71" fmla="*/ 83697 h 221888"/>
              <a:gd name="T72" fmla="*/ 132353 w 304441"/>
              <a:gd name="T73" fmla="*/ 38795 h 221888"/>
              <a:gd name="T74" fmla="*/ 91717 w 304441"/>
              <a:gd name="T75" fmla="*/ 75435 h 221888"/>
              <a:gd name="T76" fmla="*/ 74456 w 304441"/>
              <a:gd name="T77" fmla="*/ 69688 h 221888"/>
              <a:gd name="T78" fmla="*/ 57914 w 304441"/>
              <a:gd name="T79" fmla="*/ 97707 h 221888"/>
              <a:gd name="T80" fmla="*/ 54677 w 304441"/>
              <a:gd name="T81" fmla="*/ 104532 h 221888"/>
              <a:gd name="T82" fmla="*/ 31662 w 304441"/>
              <a:gd name="T83" fmla="*/ 131833 h 221888"/>
              <a:gd name="T84" fmla="*/ 47485 w 304441"/>
              <a:gd name="T85" fmla="*/ 96988 h 221888"/>
              <a:gd name="T86" fmla="*/ 74456 w 304441"/>
              <a:gd name="T87" fmla="*/ 60348 h 221888"/>
              <a:gd name="T88" fmla="*/ 132353 w 304441"/>
              <a:gd name="T89" fmla="*/ 29456 h 221888"/>
              <a:gd name="T90" fmla="*/ 180542 w 304441"/>
              <a:gd name="T91" fmla="*/ 0 h 22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441" h="221888">
                <a:moveTo>
                  <a:pt x="80962" y="171681"/>
                </a:moveTo>
                <a:cubicBezTo>
                  <a:pt x="56970" y="173947"/>
                  <a:pt x="35764" y="181831"/>
                  <a:pt x="29833" y="184188"/>
                </a:cubicBezTo>
                <a:lnTo>
                  <a:pt x="23363" y="198325"/>
                </a:lnTo>
                <a:lnTo>
                  <a:pt x="129037" y="198325"/>
                </a:lnTo>
                <a:cubicBezTo>
                  <a:pt x="131553" y="198325"/>
                  <a:pt x="133709" y="200500"/>
                  <a:pt x="133709" y="203038"/>
                </a:cubicBezTo>
                <a:cubicBezTo>
                  <a:pt x="133709" y="208113"/>
                  <a:pt x="138023" y="212463"/>
                  <a:pt x="143055" y="212463"/>
                </a:cubicBezTo>
                <a:lnTo>
                  <a:pt x="161386" y="212463"/>
                </a:lnTo>
                <a:cubicBezTo>
                  <a:pt x="166418" y="212463"/>
                  <a:pt x="170731" y="208113"/>
                  <a:pt x="170731" y="203038"/>
                </a:cubicBezTo>
                <a:cubicBezTo>
                  <a:pt x="170731" y="200500"/>
                  <a:pt x="172888" y="198325"/>
                  <a:pt x="175404" y="198325"/>
                </a:cubicBezTo>
                <a:lnTo>
                  <a:pt x="281077" y="198325"/>
                </a:lnTo>
                <a:lnTo>
                  <a:pt x="274608" y="184188"/>
                </a:lnTo>
                <a:cubicBezTo>
                  <a:pt x="262746" y="179475"/>
                  <a:pt x="189781" y="152650"/>
                  <a:pt x="155635" y="192888"/>
                </a:cubicBezTo>
                <a:cubicBezTo>
                  <a:pt x="153838" y="194700"/>
                  <a:pt x="150243" y="194700"/>
                  <a:pt x="148806" y="192888"/>
                </a:cubicBezTo>
                <a:cubicBezTo>
                  <a:pt x="131733" y="172769"/>
                  <a:pt x="104955" y="169416"/>
                  <a:pt x="80962" y="171681"/>
                </a:cubicBezTo>
                <a:close/>
                <a:moveTo>
                  <a:pt x="51758" y="148663"/>
                </a:moveTo>
                <a:lnTo>
                  <a:pt x="43851" y="169688"/>
                </a:lnTo>
                <a:cubicBezTo>
                  <a:pt x="65058" y="163163"/>
                  <a:pt x="99923" y="156275"/>
                  <a:pt x="129037" y="167875"/>
                </a:cubicBezTo>
                <a:cubicBezTo>
                  <a:pt x="114300" y="155550"/>
                  <a:pt x="89858" y="143950"/>
                  <a:pt x="51758" y="148663"/>
                </a:cubicBezTo>
                <a:close/>
                <a:moveTo>
                  <a:pt x="47805" y="139963"/>
                </a:moveTo>
                <a:cubicBezTo>
                  <a:pt x="113941" y="130175"/>
                  <a:pt x="144133" y="167150"/>
                  <a:pt x="153119" y="182013"/>
                </a:cubicBezTo>
                <a:cubicBezTo>
                  <a:pt x="196251" y="140688"/>
                  <a:pt x="276405" y="174400"/>
                  <a:pt x="279640" y="176213"/>
                </a:cubicBezTo>
                <a:cubicBezTo>
                  <a:pt x="280718" y="176575"/>
                  <a:pt x="281437" y="177663"/>
                  <a:pt x="282156" y="178388"/>
                </a:cubicBezTo>
                <a:lnTo>
                  <a:pt x="291141" y="198325"/>
                </a:lnTo>
                <a:lnTo>
                  <a:pt x="299768" y="198325"/>
                </a:lnTo>
                <a:cubicBezTo>
                  <a:pt x="302643" y="198325"/>
                  <a:pt x="304441" y="200500"/>
                  <a:pt x="304441" y="203038"/>
                </a:cubicBezTo>
                <a:cubicBezTo>
                  <a:pt x="304441" y="205575"/>
                  <a:pt x="302643" y="207750"/>
                  <a:pt x="299768" y="207750"/>
                </a:cubicBezTo>
                <a:lnTo>
                  <a:pt x="179358" y="207750"/>
                </a:lnTo>
                <a:cubicBezTo>
                  <a:pt x="177201" y="215725"/>
                  <a:pt x="170012" y="221888"/>
                  <a:pt x="161386" y="221888"/>
                </a:cubicBezTo>
                <a:lnTo>
                  <a:pt x="143055" y="221888"/>
                </a:lnTo>
                <a:cubicBezTo>
                  <a:pt x="134428" y="221888"/>
                  <a:pt x="127240" y="215725"/>
                  <a:pt x="125083" y="207750"/>
                </a:cubicBezTo>
                <a:lnTo>
                  <a:pt x="4673" y="207750"/>
                </a:lnTo>
                <a:cubicBezTo>
                  <a:pt x="1797" y="207750"/>
                  <a:pt x="0" y="205575"/>
                  <a:pt x="0" y="203038"/>
                </a:cubicBezTo>
                <a:cubicBezTo>
                  <a:pt x="0" y="200500"/>
                  <a:pt x="1797" y="198325"/>
                  <a:pt x="4673" y="198325"/>
                </a:cubicBezTo>
                <a:lnTo>
                  <a:pt x="13299" y="198325"/>
                </a:lnTo>
                <a:lnTo>
                  <a:pt x="22285" y="178388"/>
                </a:lnTo>
                <a:cubicBezTo>
                  <a:pt x="23004" y="177663"/>
                  <a:pt x="23723" y="176575"/>
                  <a:pt x="24801" y="176213"/>
                </a:cubicBezTo>
                <a:cubicBezTo>
                  <a:pt x="25160" y="175850"/>
                  <a:pt x="28395" y="174763"/>
                  <a:pt x="32708" y="172950"/>
                </a:cubicBezTo>
                <a:lnTo>
                  <a:pt x="44210" y="143225"/>
                </a:lnTo>
                <a:cubicBezTo>
                  <a:pt x="44570" y="141413"/>
                  <a:pt x="46008" y="140325"/>
                  <a:pt x="47805" y="139963"/>
                </a:cubicBezTo>
                <a:close/>
                <a:moveTo>
                  <a:pt x="180542" y="8980"/>
                </a:moveTo>
                <a:cubicBezTo>
                  <a:pt x="165797" y="8980"/>
                  <a:pt x="153571" y="19757"/>
                  <a:pt x="150694" y="33407"/>
                </a:cubicBezTo>
                <a:cubicBezTo>
                  <a:pt x="167595" y="40591"/>
                  <a:pt x="179463" y="57115"/>
                  <a:pt x="179463" y="76513"/>
                </a:cubicBezTo>
                <a:cubicBezTo>
                  <a:pt x="179463" y="77591"/>
                  <a:pt x="179463" y="78309"/>
                  <a:pt x="179463" y="79028"/>
                </a:cubicBezTo>
                <a:cubicBezTo>
                  <a:pt x="195286" y="78309"/>
                  <a:pt x="208951" y="86571"/>
                  <a:pt x="216143" y="99144"/>
                </a:cubicBezTo>
                <a:lnTo>
                  <a:pt x="240237" y="99144"/>
                </a:lnTo>
                <a:cubicBezTo>
                  <a:pt x="250666" y="99144"/>
                  <a:pt x="258577" y="91241"/>
                  <a:pt x="258577" y="81183"/>
                </a:cubicBezTo>
                <a:cubicBezTo>
                  <a:pt x="258577" y="72202"/>
                  <a:pt x="252464" y="64659"/>
                  <a:pt x="243833" y="63222"/>
                </a:cubicBezTo>
                <a:cubicBezTo>
                  <a:pt x="242395" y="62863"/>
                  <a:pt x="241316" y="62144"/>
                  <a:pt x="240597" y="60708"/>
                </a:cubicBezTo>
                <a:cubicBezTo>
                  <a:pt x="239878" y="59271"/>
                  <a:pt x="239878" y="57834"/>
                  <a:pt x="240597" y="56397"/>
                </a:cubicBezTo>
                <a:cubicBezTo>
                  <a:pt x="242035" y="54242"/>
                  <a:pt x="242755" y="51727"/>
                  <a:pt x="242755" y="49213"/>
                </a:cubicBezTo>
                <a:cubicBezTo>
                  <a:pt x="242755" y="41310"/>
                  <a:pt x="236281" y="34485"/>
                  <a:pt x="228010" y="34485"/>
                </a:cubicBezTo>
                <a:cubicBezTo>
                  <a:pt x="224414" y="34485"/>
                  <a:pt x="220818" y="35922"/>
                  <a:pt x="217941" y="38436"/>
                </a:cubicBezTo>
                <a:cubicBezTo>
                  <a:pt x="216862" y="39514"/>
                  <a:pt x="215064" y="39873"/>
                  <a:pt x="213266" y="39155"/>
                </a:cubicBezTo>
                <a:cubicBezTo>
                  <a:pt x="211828" y="38795"/>
                  <a:pt x="210749" y="37358"/>
                  <a:pt x="210389" y="35562"/>
                </a:cubicBezTo>
                <a:cubicBezTo>
                  <a:pt x="208591" y="20475"/>
                  <a:pt x="195645" y="8980"/>
                  <a:pt x="180542" y="8980"/>
                </a:cubicBezTo>
                <a:close/>
                <a:moveTo>
                  <a:pt x="180542" y="0"/>
                </a:moveTo>
                <a:cubicBezTo>
                  <a:pt x="197803" y="0"/>
                  <a:pt x="212907" y="11495"/>
                  <a:pt x="217941" y="27660"/>
                </a:cubicBezTo>
                <a:cubicBezTo>
                  <a:pt x="221178" y="25864"/>
                  <a:pt x="224414" y="25145"/>
                  <a:pt x="228010" y="25145"/>
                </a:cubicBezTo>
                <a:cubicBezTo>
                  <a:pt x="241316" y="25145"/>
                  <a:pt x="252104" y="35922"/>
                  <a:pt x="252104" y="49213"/>
                </a:cubicBezTo>
                <a:cubicBezTo>
                  <a:pt x="252104" y="51368"/>
                  <a:pt x="251385" y="53523"/>
                  <a:pt x="251026" y="55679"/>
                </a:cubicBezTo>
                <a:cubicBezTo>
                  <a:pt x="261095" y="59989"/>
                  <a:pt x="267927" y="70047"/>
                  <a:pt x="267927" y="81183"/>
                </a:cubicBezTo>
                <a:cubicBezTo>
                  <a:pt x="267927" y="96270"/>
                  <a:pt x="255701" y="108483"/>
                  <a:pt x="240237" y="108483"/>
                </a:cubicBezTo>
                <a:lnTo>
                  <a:pt x="220459" y="108483"/>
                </a:lnTo>
                <a:cubicBezTo>
                  <a:pt x="221178" y="112075"/>
                  <a:pt x="221897" y="115668"/>
                  <a:pt x="221897" y="119260"/>
                </a:cubicBezTo>
                <a:cubicBezTo>
                  <a:pt x="221897" y="128959"/>
                  <a:pt x="218301" y="138298"/>
                  <a:pt x="212187" y="145483"/>
                </a:cubicBezTo>
                <a:cubicBezTo>
                  <a:pt x="211109" y="146560"/>
                  <a:pt x="210030" y="147279"/>
                  <a:pt x="208591" y="147279"/>
                </a:cubicBezTo>
                <a:cubicBezTo>
                  <a:pt x="207512" y="147279"/>
                  <a:pt x="206434" y="146560"/>
                  <a:pt x="205714" y="146201"/>
                </a:cubicBezTo>
                <a:cubicBezTo>
                  <a:pt x="203557" y="144405"/>
                  <a:pt x="203557" y="141531"/>
                  <a:pt x="204995" y="139376"/>
                </a:cubicBezTo>
                <a:cubicBezTo>
                  <a:pt x="210030" y="133629"/>
                  <a:pt x="212547" y="126803"/>
                  <a:pt x="212547" y="119260"/>
                </a:cubicBezTo>
                <a:cubicBezTo>
                  <a:pt x="212547" y="100221"/>
                  <a:pt x="194926" y="84775"/>
                  <a:pt x="174788" y="89086"/>
                </a:cubicBezTo>
                <a:cubicBezTo>
                  <a:pt x="173349" y="89445"/>
                  <a:pt x="171911" y="88726"/>
                  <a:pt x="170832" y="87649"/>
                </a:cubicBezTo>
                <a:cubicBezTo>
                  <a:pt x="169753" y="86571"/>
                  <a:pt x="169034" y="85134"/>
                  <a:pt x="169394" y="83697"/>
                </a:cubicBezTo>
                <a:cubicBezTo>
                  <a:pt x="169753" y="81183"/>
                  <a:pt x="170113" y="79028"/>
                  <a:pt x="170113" y="76513"/>
                </a:cubicBezTo>
                <a:cubicBezTo>
                  <a:pt x="170113" y="55679"/>
                  <a:pt x="153211" y="38795"/>
                  <a:pt x="132353" y="38795"/>
                </a:cubicBezTo>
                <a:cubicBezTo>
                  <a:pt x="113294" y="38795"/>
                  <a:pt x="97111" y="53164"/>
                  <a:pt x="94954" y="71843"/>
                </a:cubicBezTo>
                <a:cubicBezTo>
                  <a:pt x="94594" y="73639"/>
                  <a:pt x="93515" y="75076"/>
                  <a:pt x="91717" y="75435"/>
                </a:cubicBezTo>
                <a:cubicBezTo>
                  <a:pt x="90279" y="75795"/>
                  <a:pt x="88121" y="75795"/>
                  <a:pt x="87042" y="74717"/>
                </a:cubicBezTo>
                <a:cubicBezTo>
                  <a:pt x="83806" y="71484"/>
                  <a:pt x="79131" y="69688"/>
                  <a:pt x="74456" y="69688"/>
                </a:cubicBezTo>
                <a:cubicBezTo>
                  <a:pt x="64027" y="69688"/>
                  <a:pt x="55396" y="78309"/>
                  <a:pt x="55396" y="88726"/>
                </a:cubicBezTo>
                <a:cubicBezTo>
                  <a:pt x="55396" y="91959"/>
                  <a:pt x="56475" y="94833"/>
                  <a:pt x="57914" y="97707"/>
                </a:cubicBezTo>
                <a:cubicBezTo>
                  <a:pt x="58633" y="99144"/>
                  <a:pt x="58633" y="100581"/>
                  <a:pt x="57914" y="102017"/>
                </a:cubicBezTo>
                <a:cubicBezTo>
                  <a:pt x="57554" y="103454"/>
                  <a:pt x="56116" y="104532"/>
                  <a:pt x="54677" y="104532"/>
                </a:cubicBezTo>
                <a:cubicBezTo>
                  <a:pt x="43889" y="106687"/>
                  <a:pt x="35977" y="116386"/>
                  <a:pt x="35977" y="127163"/>
                </a:cubicBezTo>
                <a:cubicBezTo>
                  <a:pt x="35977" y="130036"/>
                  <a:pt x="34179" y="131833"/>
                  <a:pt x="31662" y="131833"/>
                </a:cubicBezTo>
                <a:cubicBezTo>
                  <a:pt x="28785" y="131833"/>
                  <a:pt x="26987" y="130036"/>
                  <a:pt x="26987" y="127163"/>
                </a:cubicBezTo>
                <a:cubicBezTo>
                  <a:pt x="26987" y="113872"/>
                  <a:pt x="35258" y="102017"/>
                  <a:pt x="47485" y="96988"/>
                </a:cubicBezTo>
                <a:cubicBezTo>
                  <a:pt x="46766" y="94474"/>
                  <a:pt x="46406" y="91241"/>
                  <a:pt x="46406" y="88726"/>
                </a:cubicBezTo>
                <a:cubicBezTo>
                  <a:pt x="46406" y="72921"/>
                  <a:pt x="58993" y="60348"/>
                  <a:pt x="74456" y="60348"/>
                </a:cubicBezTo>
                <a:cubicBezTo>
                  <a:pt x="78771" y="60348"/>
                  <a:pt x="83087" y="61426"/>
                  <a:pt x="87042" y="63581"/>
                </a:cubicBezTo>
                <a:cubicBezTo>
                  <a:pt x="92796" y="43824"/>
                  <a:pt x="111136" y="29456"/>
                  <a:pt x="132353" y="29456"/>
                </a:cubicBezTo>
                <a:cubicBezTo>
                  <a:pt x="135590" y="29456"/>
                  <a:pt x="138826" y="30174"/>
                  <a:pt x="142063" y="30533"/>
                </a:cubicBezTo>
                <a:cubicBezTo>
                  <a:pt x="146019" y="13291"/>
                  <a:pt x="161482" y="0"/>
                  <a:pt x="180542"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774">
            <a:extLst>
              <a:ext uri="{FF2B5EF4-FFF2-40B4-BE49-F238E27FC236}">
                <a16:creationId xmlns="" xmlns:a16="http://schemas.microsoft.com/office/drawing/2014/main" id="{74F84B6D-727A-2B4F-B729-C7EBBD6E2641}"/>
              </a:ext>
            </a:extLst>
          </p:cNvPr>
          <p:cNvSpPr>
            <a:spLocks noChangeArrowheads="1"/>
          </p:cNvSpPr>
          <p:nvPr/>
        </p:nvSpPr>
        <p:spPr bwMode="auto">
          <a:xfrm>
            <a:off x="8359004" y="4289864"/>
            <a:ext cx="273605" cy="266064"/>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775">
            <a:extLst>
              <a:ext uri="{FF2B5EF4-FFF2-40B4-BE49-F238E27FC236}">
                <a16:creationId xmlns="" xmlns:a16="http://schemas.microsoft.com/office/drawing/2014/main" id="{97AA6431-52B6-7B4A-8370-7829901E793F}"/>
              </a:ext>
            </a:extLst>
          </p:cNvPr>
          <p:cNvSpPr>
            <a:spLocks noChangeArrowheads="1"/>
          </p:cNvSpPr>
          <p:nvPr/>
        </p:nvSpPr>
        <p:spPr bwMode="auto">
          <a:xfrm>
            <a:off x="10226884" y="4346583"/>
            <a:ext cx="260846" cy="270246"/>
          </a:xfrm>
          <a:custGeom>
            <a:avLst/>
            <a:gdLst>
              <a:gd name="T0" fmla="*/ 150257 w 293358"/>
              <a:gd name="T1" fmla="*/ 42077 h 307255"/>
              <a:gd name="T2" fmla="*/ 84130 w 293358"/>
              <a:gd name="T3" fmla="*/ 108204 h 307255"/>
              <a:gd name="T4" fmla="*/ 206628 w 293358"/>
              <a:gd name="T5" fmla="*/ 108204 h 307255"/>
              <a:gd name="T6" fmla="*/ 209157 w 293358"/>
              <a:gd name="T7" fmla="*/ 90137 h 307255"/>
              <a:gd name="T8" fmla="*/ 216023 w 293358"/>
              <a:gd name="T9" fmla="*/ 108204 h 307255"/>
              <a:gd name="T10" fmla="*/ 75096 w 293358"/>
              <a:gd name="T11" fmla="*/ 108204 h 307255"/>
              <a:gd name="T12" fmla="*/ 254413 w 293358"/>
              <a:gd name="T13" fmla="*/ 15824 h 307255"/>
              <a:gd name="T14" fmla="*/ 250076 w 293358"/>
              <a:gd name="T15" fmla="*/ 30929 h 307255"/>
              <a:gd name="T16" fmla="*/ 249714 w 293358"/>
              <a:gd name="T17" fmla="*/ 56462 h 307255"/>
              <a:gd name="T18" fmla="*/ 254413 w 293358"/>
              <a:gd name="T19" fmla="*/ 71567 h 307255"/>
              <a:gd name="T20" fmla="*/ 254413 w 293358"/>
              <a:gd name="T21" fmla="*/ 15824 h 307255"/>
              <a:gd name="T22" fmla="*/ 142453 w 293358"/>
              <a:gd name="T23" fmla="*/ 1590 h 307255"/>
              <a:gd name="T24" fmla="*/ 194032 w 293358"/>
              <a:gd name="T25" fmla="*/ 10251 h 307255"/>
              <a:gd name="T26" fmla="*/ 190786 w 293358"/>
              <a:gd name="T27" fmla="*/ 19273 h 307255"/>
              <a:gd name="T28" fmla="*/ 142453 w 293358"/>
              <a:gd name="T29" fmla="*/ 10612 h 307255"/>
              <a:gd name="T30" fmla="*/ 37851 w 293358"/>
              <a:gd name="T31" fmla="*/ 102636 h 307255"/>
              <a:gd name="T32" fmla="*/ 9356 w 293358"/>
              <a:gd name="T33" fmla="*/ 160377 h 307255"/>
              <a:gd name="T34" fmla="*/ 35326 w 293358"/>
              <a:gd name="T35" fmla="*/ 174812 h 307255"/>
              <a:gd name="T36" fmla="*/ 37851 w 293358"/>
              <a:gd name="T37" fmla="*/ 224975 h 307255"/>
              <a:gd name="T38" fmla="*/ 76084 w 293358"/>
              <a:gd name="T39" fmla="*/ 235440 h 307255"/>
              <a:gd name="T40" fmla="*/ 91594 w 293358"/>
              <a:gd name="T41" fmla="*/ 245545 h 307255"/>
              <a:gd name="T42" fmla="*/ 95562 w 293358"/>
              <a:gd name="T43" fmla="*/ 287768 h 307255"/>
              <a:gd name="T44" fmla="*/ 197639 w 293358"/>
              <a:gd name="T45" fmla="*/ 280911 h 307255"/>
              <a:gd name="T46" fmla="*/ 218559 w 293358"/>
              <a:gd name="T47" fmla="*/ 194661 h 307255"/>
              <a:gd name="T48" fmla="*/ 251382 w 293358"/>
              <a:gd name="T49" fmla="*/ 105523 h 307255"/>
              <a:gd name="T50" fmla="*/ 225773 w 293358"/>
              <a:gd name="T51" fmla="*/ 200435 h 307255"/>
              <a:gd name="T52" fmla="*/ 206656 w 293358"/>
              <a:gd name="T53" fmla="*/ 279468 h 307255"/>
              <a:gd name="T54" fmla="*/ 144977 w 293358"/>
              <a:gd name="T55" fmla="*/ 307255 h 307255"/>
              <a:gd name="T56" fmla="*/ 82577 w 293358"/>
              <a:gd name="T57" fmla="*/ 280189 h 307255"/>
              <a:gd name="T58" fmla="*/ 77527 w 293358"/>
              <a:gd name="T59" fmla="*/ 244462 h 307255"/>
              <a:gd name="T60" fmla="*/ 72477 w 293358"/>
              <a:gd name="T61" fmla="*/ 244823 h 307255"/>
              <a:gd name="T62" fmla="*/ 28833 w 293358"/>
              <a:gd name="T63" fmla="*/ 182391 h 307255"/>
              <a:gd name="T64" fmla="*/ 339 w 293358"/>
              <a:gd name="T65" fmla="*/ 162182 h 307255"/>
              <a:gd name="T66" fmla="*/ 28473 w 293358"/>
              <a:gd name="T67" fmla="*/ 101554 h 307255"/>
              <a:gd name="T68" fmla="*/ 247907 w 293358"/>
              <a:gd name="T69" fmla="*/ 360 h 307255"/>
              <a:gd name="T70" fmla="*/ 292003 w 293358"/>
              <a:gd name="T71" fmla="*/ 40279 h 307255"/>
              <a:gd name="T72" fmla="*/ 252967 w 293358"/>
              <a:gd name="T73" fmla="*/ 85952 h 307255"/>
              <a:gd name="T74" fmla="*/ 245015 w 293358"/>
              <a:gd name="T75" fmla="*/ 82355 h 307255"/>
              <a:gd name="T76" fmla="*/ 140559 w 293358"/>
              <a:gd name="T77" fmla="*/ 109328 h 307255"/>
              <a:gd name="T78" fmla="*/ 134776 w 293358"/>
              <a:gd name="T79" fmla="*/ 110047 h 307255"/>
              <a:gd name="T80" fmla="*/ 245015 w 293358"/>
              <a:gd name="T81" fmla="*/ 21938 h 307255"/>
              <a:gd name="T82" fmla="*/ 247907 w 293358"/>
              <a:gd name="T83" fmla="*/ 360 h 30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358" h="307255">
                <a:moveTo>
                  <a:pt x="145560" y="37741"/>
                </a:moveTo>
                <a:cubicBezTo>
                  <a:pt x="148089" y="37741"/>
                  <a:pt x="150257" y="39909"/>
                  <a:pt x="150257" y="42077"/>
                </a:cubicBezTo>
                <a:cubicBezTo>
                  <a:pt x="150257" y="44968"/>
                  <a:pt x="148089" y="46775"/>
                  <a:pt x="145560" y="46775"/>
                </a:cubicBezTo>
                <a:cubicBezTo>
                  <a:pt x="111592" y="46775"/>
                  <a:pt x="84130" y="74237"/>
                  <a:pt x="84130" y="108204"/>
                </a:cubicBezTo>
                <a:cubicBezTo>
                  <a:pt x="84130" y="141810"/>
                  <a:pt x="111592" y="169273"/>
                  <a:pt x="145560" y="169273"/>
                </a:cubicBezTo>
                <a:cubicBezTo>
                  <a:pt x="179165" y="169273"/>
                  <a:pt x="206628" y="141810"/>
                  <a:pt x="206628" y="108204"/>
                </a:cubicBezTo>
                <a:cubicBezTo>
                  <a:pt x="206628" y="103868"/>
                  <a:pt x="206266" y="99893"/>
                  <a:pt x="205544" y="95557"/>
                </a:cubicBezTo>
                <a:cubicBezTo>
                  <a:pt x="204821" y="93028"/>
                  <a:pt x="206628" y="90498"/>
                  <a:pt x="209157" y="90137"/>
                </a:cubicBezTo>
                <a:cubicBezTo>
                  <a:pt x="211325" y="89414"/>
                  <a:pt x="214216" y="91221"/>
                  <a:pt x="214577" y="93750"/>
                </a:cubicBezTo>
                <a:cubicBezTo>
                  <a:pt x="215662" y="98448"/>
                  <a:pt x="216023" y="103145"/>
                  <a:pt x="216023" y="108204"/>
                </a:cubicBezTo>
                <a:cubicBezTo>
                  <a:pt x="216023" y="147230"/>
                  <a:pt x="184224" y="178668"/>
                  <a:pt x="145560" y="178668"/>
                </a:cubicBezTo>
                <a:cubicBezTo>
                  <a:pt x="106533" y="178668"/>
                  <a:pt x="75096" y="147230"/>
                  <a:pt x="75096" y="108204"/>
                </a:cubicBezTo>
                <a:cubicBezTo>
                  <a:pt x="75096" y="69179"/>
                  <a:pt x="106533" y="37741"/>
                  <a:pt x="145560" y="37741"/>
                </a:cubicBezTo>
                <a:close/>
                <a:moveTo>
                  <a:pt x="254413" y="15824"/>
                </a:moveTo>
                <a:lnTo>
                  <a:pt x="254413" y="26254"/>
                </a:lnTo>
                <a:cubicBezTo>
                  <a:pt x="254413" y="28771"/>
                  <a:pt x="252244" y="30569"/>
                  <a:pt x="250076" y="30929"/>
                </a:cubicBezTo>
                <a:cubicBezTo>
                  <a:pt x="248991" y="30929"/>
                  <a:pt x="179956" y="34885"/>
                  <a:pt x="149234" y="90627"/>
                </a:cubicBezTo>
                <a:cubicBezTo>
                  <a:pt x="168752" y="76601"/>
                  <a:pt x="205980" y="55024"/>
                  <a:pt x="249714" y="56462"/>
                </a:cubicBezTo>
                <a:cubicBezTo>
                  <a:pt x="252244" y="56462"/>
                  <a:pt x="254413" y="58620"/>
                  <a:pt x="254413" y="60778"/>
                </a:cubicBezTo>
                <a:lnTo>
                  <a:pt x="254413" y="71567"/>
                </a:lnTo>
                <a:lnTo>
                  <a:pt x="282244" y="43516"/>
                </a:lnTo>
                <a:lnTo>
                  <a:pt x="254413" y="15824"/>
                </a:lnTo>
                <a:close/>
                <a:moveTo>
                  <a:pt x="137403" y="1229"/>
                </a:moveTo>
                <a:cubicBezTo>
                  <a:pt x="139206" y="1229"/>
                  <a:pt x="141010" y="1229"/>
                  <a:pt x="142453" y="1590"/>
                </a:cubicBezTo>
                <a:cubicBezTo>
                  <a:pt x="143535" y="1590"/>
                  <a:pt x="143895" y="1590"/>
                  <a:pt x="144617" y="1590"/>
                </a:cubicBezTo>
                <a:cubicBezTo>
                  <a:pt x="150749" y="1590"/>
                  <a:pt x="171669" y="1951"/>
                  <a:pt x="194032" y="10251"/>
                </a:cubicBezTo>
                <a:cubicBezTo>
                  <a:pt x="196557" y="11334"/>
                  <a:pt x="197639" y="13860"/>
                  <a:pt x="196557" y="16386"/>
                </a:cubicBezTo>
                <a:cubicBezTo>
                  <a:pt x="195835" y="18912"/>
                  <a:pt x="192950" y="19995"/>
                  <a:pt x="190786" y="19273"/>
                </a:cubicBezTo>
                <a:cubicBezTo>
                  <a:pt x="170226" y="11334"/>
                  <a:pt x="150027" y="10973"/>
                  <a:pt x="144617" y="10973"/>
                </a:cubicBezTo>
                <a:cubicBezTo>
                  <a:pt x="143895" y="10973"/>
                  <a:pt x="143174" y="10612"/>
                  <a:pt x="142453" y="10612"/>
                </a:cubicBezTo>
                <a:cubicBezTo>
                  <a:pt x="141010" y="10612"/>
                  <a:pt x="139206" y="10612"/>
                  <a:pt x="137403" y="10612"/>
                </a:cubicBezTo>
                <a:cubicBezTo>
                  <a:pt x="116482" y="10612"/>
                  <a:pt x="47589" y="17108"/>
                  <a:pt x="37851" y="102636"/>
                </a:cubicBezTo>
                <a:cubicBezTo>
                  <a:pt x="37851" y="104441"/>
                  <a:pt x="35687" y="115628"/>
                  <a:pt x="10438" y="155325"/>
                </a:cubicBezTo>
                <a:cubicBezTo>
                  <a:pt x="10077" y="156407"/>
                  <a:pt x="8995" y="158212"/>
                  <a:pt x="9356" y="160377"/>
                </a:cubicBezTo>
                <a:cubicBezTo>
                  <a:pt x="9717" y="161821"/>
                  <a:pt x="10799" y="162903"/>
                  <a:pt x="12963" y="164347"/>
                </a:cubicBezTo>
                <a:cubicBezTo>
                  <a:pt x="23062" y="170121"/>
                  <a:pt x="35326" y="174812"/>
                  <a:pt x="35326" y="174812"/>
                </a:cubicBezTo>
                <a:cubicBezTo>
                  <a:pt x="37490" y="175895"/>
                  <a:pt x="38572" y="177699"/>
                  <a:pt x="38211" y="179865"/>
                </a:cubicBezTo>
                <a:cubicBezTo>
                  <a:pt x="38211" y="179865"/>
                  <a:pt x="35326" y="210179"/>
                  <a:pt x="37851" y="224975"/>
                </a:cubicBezTo>
                <a:cubicBezTo>
                  <a:pt x="38933" y="231110"/>
                  <a:pt x="53000" y="235440"/>
                  <a:pt x="72477" y="235440"/>
                </a:cubicBezTo>
                <a:cubicBezTo>
                  <a:pt x="74642" y="235440"/>
                  <a:pt x="76084" y="235440"/>
                  <a:pt x="76084" y="235440"/>
                </a:cubicBezTo>
                <a:cubicBezTo>
                  <a:pt x="76084" y="235440"/>
                  <a:pt x="76806" y="235079"/>
                  <a:pt x="77527" y="235079"/>
                </a:cubicBezTo>
                <a:cubicBezTo>
                  <a:pt x="87987" y="235079"/>
                  <a:pt x="91594" y="240492"/>
                  <a:pt x="91594" y="245545"/>
                </a:cubicBezTo>
                <a:lnTo>
                  <a:pt x="91594" y="280189"/>
                </a:lnTo>
                <a:cubicBezTo>
                  <a:pt x="91594" y="283437"/>
                  <a:pt x="93398" y="286324"/>
                  <a:pt x="95562" y="287768"/>
                </a:cubicBezTo>
                <a:cubicBezTo>
                  <a:pt x="118646" y="301481"/>
                  <a:pt x="170947" y="301481"/>
                  <a:pt x="194393" y="288129"/>
                </a:cubicBezTo>
                <a:cubicBezTo>
                  <a:pt x="196557" y="286685"/>
                  <a:pt x="197999" y="283798"/>
                  <a:pt x="197639" y="280911"/>
                </a:cubicBezTo>
                <a:cubicBezTo>
                  <a:pt x="195475" y="266837"/>
                  <a:pt x="193671" y="239771"/>
                  <a:pt x="205574" y="213787"/>
                </a:cubicBezTo>
                <a:cubicBezTo>
                  <a:pt x="208820" y="206570"/>
                  <a:pt x="213509" y="200796"/>
                  <a:pt x="218559" y="194661"/>
                </a:cubicBezTo>
                <a:cubicBezTo>
                  <a:pt x="230823" y="179865"/>
                  <a:pt x="245611" y="161460"/>
                  <a:pt x="246693" y="110215"/>
                </a:cubicBezTo>
                <a:cubicBezTo>
                  <a:pt x="246693" y="107328"/>
                  <a:pt x="248497" y="105523"/>
                  <a:pt x="251382" y="105523"/>
                </a:cubicBezTo>
                <a:cubicBezTo>
                  <a:pt x="253907" y="105523"/>
                  <a:pt x="255711" y="107689"/>
                  <a:pt x="255711" y="110215"/>
                </a:cubicBezTo>
                <a:cubicBezTo>
                  <a:pt x="254989" y="165069"/>
                  <a:pt x="238758" y="184556"/>
                  <a:pt x="225773" y="200435"/>
                </a:cubicBezTo>
                <a:cubicBezTo>
                  <a:pt x="221084" y="206209"/>
                  <a:pt x="216756" y="211261"/>
                  <a:pt x="213870" y="217396"/>
                </a:cubicBezTo>
                <a:cubicBezTo>
                  <a:pt x="203049" y="241214"/>
                  <a:pt x="204853" y="266837"/>
                  <a:pt x="206656" y="279468"/>
                </a:cubicBezTo>
                <a:cubicBezTo>
                  <a:pt x="207738" y="286324"/>
                  <a:pt x="204492" y="292820"/>
                  <a:pt x="199082" y="296068"/>
                </a:cubicBezTo>
                <a:cubicBezTo>
                  <a:pt x="186097" y="303646"/>
                  <a:pt x="165537" y="307255"/>
                  <a:pt x="144977" y="307255"/>
                </a:cubicBezTo>
                <a:cubicBezTo>
                  <a:pt x="124417" y="307255"/>
                  <a:pt x="103858" y="303646"/>
                  <a:pt x="91233" y="296068"/>
                </a:cubicBezTo>
                <a:cubicBezTo>
                  <a:pt x="85823" y="292820"/>
                  <a:pt x="82577" y="286685"/>
                  <a:pt x="82577" y="280189"/>
                </a:cubicBezTo>
                <a:lnTo>
                  <a:pt x="82577" y="245545"/>
                </a:lnTo>
                <a:cubicBezTo>
                  <a:pt x="82216" y="245184"/>
                  <a:pt x="80413" y="244462"/>
                  <a:pt x="77527" y="244462"/>
                </a:cubicBezTo>
                <a:cubicBezTo>
                  <a:pt x="77166" y="244462"/>
                  <a:pt x="76806" y="244462"/>
                  <a:pt x="76806" y="244462"/>
                </a:cubicBezTo>
                <a:cubicBezTo>
                  <a:pt x="76806" y="244462"/>
                  <a:pt x="75363" y="244823"/>
                  <a:pt x="72477" y="244823"/>
                </a:cubicBezTo>
                <a:cubicBezTo>
                  <a:pt x="57689" y="244823"/>
                  <a:pt x="31719" y="242297"/>
                  <a:pt x="28833" y="226779"/>
                </a:cubicBezTo>
                <a:cubicBezTo>
                  <a:pt x="26309" y="213787"/>
                  <a:pt x="28112" y="191052"/>
                  <a:pt x="28833" y="182391"/>
                </a:cubicBezTo>
                <a:cubicBezTo>
                  <a:pt x="24505" y="180226"/>
                  <a:pt x="15848" y="176617"/>
                  <a:pt x="8274" y="172286"/>
                </a:cubicBezTo>
                <a:cubicBezTo>
                  <a:pt x="2863" y="169038"/>
                  <a:pt x="699" y="165069"/>
                  <a:pt x="339" y="162182"/>
                </a:cubicBezTo>
                <a:cubicBezTo>
                  <a:pt x="-1104" y="156047"/>
                  <a:pt x="2503" y="150994"/>
                  <a:pt x="2863" y="150273"/>
                </a:cubicBezTo>
                <a:cubicBezTo>
                  <a:pt x="27030" y="112741"/>
                  <a:pt x="28473" y="101915"/>
                  <a:pt x="28473" y="101554"/>
                </a:cubicBezTo>
                <a:cubicBezTo>
                  <a:pt x="39294" y="8447"/>
                  <a:pt x="114318" y="1229"/>
                  <a:pt x="137403" y="1229"/>
                </a:cubicBezTo>
                <a:close/>
                <a:moveTo>
                  <a:pt x="247907" y="360"/>
                </a:moveTo>
                <a:cubicBezTo>
                  <a:pt x="249714" y="-359"/>
                  <a:pt x="251883" y="1"/>
                  <a:pt x="252967" y="1439"/>
                </a:cubicBezTo>
                <a:lnTo>
                  <a:pt x="292003" y="40279"/>
                </a:lnTo>
                <a:cubicBezTo>
                  <a:pt x="293810" y="42077"/>
                  <a:pt x="293810" y="44954"/>
                  <a:pt x="292003" y="47112"/>
                </a:cubicBezTo>
                <a:lnTo>
                  <a:pt x="252967" y="85952"/>
                </a:lnTo>
                <a:cubicBezTo>
                  <a:pt x="251883" y="87031"/>
                  <a:pt x="249714" y="87390"/>
                  <a:pt x="247907" y="87031"/>
                </a:cubicBezTo>
                <a:cubicBezTo>
                  <a:pt x="246100" y="85952"/>
                  <a:pt x="245015" y="84154"/>
                  <a:pt x="245015" y="82355"/>
                </a:cubicBezTo>
                <a:lnTo>
                  <a:pt x="245015" y="65453"/>
                </a:lnTo>
                <a:cubicBezTo>
                  <a:pt x="186824" y="66172"/>
                  <a:pt x="140921" y="108968"/>
                  <a:pt x="140559" y="109328"/>
                </a:cubicBezTo>
                <a:cubicBezTo>
                  <a:pt x="139475" y="110047"/>
                  <a:pt x="138752" y="110406"/>
                  <a:pt x="137306" y="110406"/>
                </a:cubicBezTo>
                <a:cubicBezTo>
                  <a:pt x="136584" y="110406"/>
                  <a:pt x="135499" y="110406"/>
                  <a:pt x="134776" y="110047"/>
                </a:cubicBezTo>
                <a:cubicBezTo>
                  <a:pt x="132969" y="108608"/>
                  <a:pt x="132246" y="106451"/>
                  <a:pt x="132969" y="104293"/>
                </a:cubicBezTo>
                <a:cubicBezTo>
                  <a:pt x="156463" y="36683"/>
                  <a:pt x="226582" y="24096"/>
                  <a:pt x="245015" y="21938"/>
                </a:cubicBezTo>
                <a:lnTo>
                  <a:pt x="245015" y="4676"/>
                </a:lnTo>
                <a:cubicBezTo>
                  <a:pt x="245015" y="2878"/>
                  <a:pt x="246100" y="1080"/>
                  <a:pt x="247907" y="36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776">
            <a:extLst>
              <a:ext uri="{FF2B5EF4-FFF2-40B4-BE49-F238E27FC236}">
                <a16:creationId xmlns="" xmlns:a16="http://schemas.microsoft.com/office/drawing/2014/main" id="{66AC6DA4-6F06-5D4E-ABF4-878CA88ADFBD}"/>
              </a:ext>
            </a:extLst>
          </p:cNvPr>
          <p:cNvSpPr>
            <a:spLocks noChangeArrowheads="1"/>
          </p:cNvSpPr>
          <p:nvPr/>
        </p:nvSpPr>
        <p:spPr bwMode="auto">
          <a:xfrm>
            <a:off x="10407795" y="3366520"/>
            <a:ext cx="273605" cy="268852"/>
          </a:xfrm>
          <a:custGeom>
            <a:avLst/>
            <a:gdLst>
              <a:gd name="T0" fmla="*/ 9022 w 305326"/>
              <a:gd name="T1" fmla="*/ 262772 h 306027"/>
              <a:gd name="T2" fmla="*/ 125449 w 305326"/>
              <a:gd name="T3" fmla="*/ 288004 h 306027"/>
              <a:gd name="T4" fmla="*/ 171434 w 305326"/>
              <a:gd name="T5" fmla="*/ 56129 h 306027"/>
              <a:gd name="T6" fmla="*/ 194351 w 305326"/>
              <a:gd name="T7" fmla="*/ 72283 h 306027"/>
              <a:gd name="T8" fmla="*/ 191129 w 305326"/>
              <a:gd name="T9" fmla="*/ 79822 h 306027"/>
              <a:gd name="T10" fmla="*/ 182535 w 305326"/>
              <a:gd name="T11" fmla="*/ 73360 h 306027"/>
              <a:gd name="T12" fmla="*/ 167495 w 305326"/>
              <a:gd name="T13" fmla="*/ 92386 h 306027"/>
              <a:gd name="T14" fmla="*/ 164631 w 305326"/>
              <a:gd name="T15" fmla="*/ 100284 h 306027"/>
              <a:gd name="T16" fmla="*/ 155679 w 305326"/>
              <a:gd name="T17" fmla="*/ 93463 h 306027"/>
              <a:gd name="T18" fmla="*/ 142071 w 305326"/>
              <a:gd name="T19" fmla="*/ 113207 h 306027"/>
              <a:gd name="T20" fmla="*/ 138849 w 305326"/>
              <a:gd name="T21" fmla="*/ 121105 h 306027"/>
              <a:gd name="T22" fmla="*/ 130971 w 305326"/>
              <a:gd name="T23" fmla="*/ 115002 h 306027"/>
              <a:gd name="T24" fmla="*/ 114141 w 305326"/>
              <a:gd name="T25" fmla="*/ 131874 h 306027"/>
              <a:gd name="T26" fmla="*/ 118796 w 305326"/>
              <a:gd name="T27" fmla="*/ 143003 h 306027"/>
              <a:gd name="T28" fmla="*/ 112351 w 305326"/>
              <a:gd name="T29" fmla="*/ 143003 h 306027"/>
              <a:gd name="T30" fmla="*/ 92298 w 305326"/>
              <a:gd name="T31" fmla="*/ 156644 h 306027"/>
              <a:gd name="T32" fmla="*/ 98027 w 305326"/>
              <a:gd name="T33" fmla="*/ 168850 h 306027"/>
              <a:gd name="T34" fmla="*/ 91582 w 305326"/>
              <a:gd name="T35" fmla="*/ 168850 h 306027"/>
              <a:gd name="T36" fmla="*/ 72603 w 305326"/>
              <a:gd name="T37" fmla="*/ 183209 h 306027"/>
              <a:gd name="T38" fmla="*/ 77975 w 305326"/>
              <a:gd name="T39" fmla="*/ 195414 h 306027"/>
              <a:gd name="T40" fmla="*/ 71529 w 305326"/>
              <a:gd name="T41" fmla="*/ 195414 h 306027"/>
              <a:gd name="T42" fmla="*/ 55057 w 305326"/>
              <a:gd name="T43" fmla="*/ 172798 h 306027"/>
              <a:gd name="T44" fmla="*/ 65800 w 305326"/>
              <a:gd name="T45" fmla="*/ 176747 h 306027"/>
              <a:gd name="T46" fmla="*/ 75110 w 305326"/>
              <a:gd name="T47" fmla="*/ 152695 h 306027"/>
              <a:gd name="T48" fmla="*/ 81555 w 305326"/>
              <a:gd name="T49" fmla="*/ 145875 h 306027"/>
              <a:gd name="T50" fmla="*/ 101250 w 305326"/>
              <a:gd name="T51" fmla="*/ 131874 h 306027"/>
              <a:gd name="T52" fmla="*/ 95879 w 305326"/>
              <a:gd name="T53" fmla="*/ 120028 h 306027"/>
              <a:gd name="T54" fmla="*/ 107695 w 305326"/>
              <a:gd name="T55" fmla="*/ 125413 h 306027"/>
              <a:gd name="T56" fmla="*/ 124167 w 305326"/>
              <a:gd name="T57" fmla="*/ 108540 h 306027"/>
              <a:gd name="T58" fmla="*/ 119154 w 305326"/>
              <a:gd name="T59" fmla="*/ 97053 h 306027"/>
              <a:gd name="T60" fmla="*/ 130971 w 305326"/>
              <a:gd name="T61" fmla="*/ 102079 h 306027"/>
              <a:gd name="T62" fmla="*/ 144936 w 305326"/>
              <a:gd name="T63" fmla="*/ 82694 h 306027"/>
              <a:gd name="T64" fmla="*/ 151382 w 305326"/>
              <a:gd name="T65" fmla="*/ 75873 h 306027"/>
              <a:gd name="T66" fmla="*/ 175731 w 305326"/>
              <a:gd name="T67" fmla="*/ 66898 h 306027"/>
              <a:gd name="T68" fmla="*/ 171434 w 305326"/>
              <a:gd name="T69" fmla="*/ 56129 h 306027"/>
              <a:gd name="T70" fmla="*/ 72102 w 305326"/>
              <a:gd name="T71" fmla="*/ 72091 h 306027"/>
              <a:gd name="T72" fmla="*/ 140228 w 305326"/>
              <a:gd name="T73" fmla="*/ 284399 h 306027"/>
              <a:gd name="T74" fmla="*/ 284770 w 305326"/>
              <a:gd name="T75" fmla="*/ 138775 h 306027"/>
              <a:gd name="T76" fmla="*/ 261341 w 305326"/>
              <a:gd name="T77" fmla="*/ 9372 h 306027"/>
              <a:gd name="T78" fmla="*/ 288014 w 305326"/>
              <a:gd name="T79" fmla="*/ 124357 h 306027"/>
              <a:gd name="T80" fmla="*/ 262422 w 305326"/>
              <a:gd name="T81" fmla="*/ 9372 h 306027"/>
              <a:gd name="T82" fmla="*/ 261341 w 305326"/>
              <a:gd name="T83" fmla="*/ 0 h 306027"/>
              <a:gd name="T84" fmla="*/ 305316 w 305326"/>
              <a:gd name="T85" fmla="*/ 43255 h 306027"/>
              <a:gd name="T86" fmla="*/ 43986 w 305326"/>
              <a:gd name="T87" fmla="*/ 306027 h 306027"/>
              <a:gd name="T88" fmla="*/ 10 w 305326"/>
              <a:gd name="T89" fmla="*/ 262772 h 306027"/>
              <a:gd name="T90" fmla="*/ 261341 w 305326"/>
              <a:gd name="T91"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326" h="306027">
                <a:moveTo>
                  <a:pt x="17673" y="180588"/>
                </a:moveTo>
                <a:cubicBezTo>
                  <a:pt x="10824" y="211587"/>
                  <a:pt x="9022" y="241145"/>
                  <a:pt x="9022" y="262772"/>
                </a:cubicBezTo>
                <a:cubicBezTo>
                  <a:pt x="9382" y="281155"/>
                  <a:pt x="24161" y="296655"/>
                  <a:pt x="42905" y="296655"/>
                </a:cubicBezTo>
                <a:cubicBezTo>
                  <a:pt x="64532" y="296655"/>
                  <a:pt x="94089" y="294853"/>
                  <a:pt x="125449" y="288004"/>
                </a:cubicBezTo>
                <a:cubicBezTo>
                  <a:pt x="87962" y="268539"/>
                  <a:pt x="37498" y="218076"/>
                  <a:pt x="17673" y="180588"/>
                </a:cubicBezTo>
                <a:close/>
                <a:moveTo>
                  <a:pt x="171434" y="56129"/>
                </a:moveTo>
                <a:cubicBezTo>
                  <a:pt x="173225" y="53975"/>
                  <a:pt x="176447" y="53975"/>
                  <a:pt x="177880" y="56129"/>
                </a:cubicBezTo>
                <a:lnTo>
                  <a:pt x="194351" y="72283"/>
                </a:lnTo>
                <a:cubicBezTo>
                  <a:pt x="196142" y="74078"/>
                  <a:pt x="196142" y="76950"/>
                  <a:pt x="194351" y="78745"/>
                </a:cubicBezTo>
                <a:cubicBezTo>
                  <a:pt x="193277" y="79463"/>
                  <a:pt x="192203" y="79822"/>
                  <a:pt x="191129" y="79822"/>
                </a:cubicBezTo>
                <a:cubicBezTo>
                  <a:pt x="190055" y="79822"/>
                  <a:pt x="188622" y="79463"/>
                  <a:pt x="187906" y="78745"/>
                </a:cubicBezTo>
                <a:lnTo>
                  <a:pt x="182535" y="73360"/>
                </a:lnTo>
                <a:cubicBezTo>
                  <a:pt x="175731" y="78027"/>
                  <a:pt x="169286" y="82694"/>
                  <a:pt x="163198" y="87360"/>
                </a:cubicBezTo>
                <a:lnTo>
                  <a:pt x="167495" y="92386"/>
                </a:lnTo>
                <a:cubicBezTo>
                  <a:pt x="169644" y="94181"/>
                  <a:pt x="169644" y="97053"/>
                  <a:pt x="167495" y="98848"/>
                </a:cubicBezTo>
                <a:cubicBezTo>
                  <a:pt x="166779" y="99566"/>
                  <a:pt x="165705" y="100284"/>
                  <a:pt x="164631" y="100284"/>
                </a:cubicBezTo>
                <a:cubicBezTo>
                  <a:pt x="163198" y="100284"/>
                  <a:pt x="162124" y="99566"/>
                  <a:pt x="161408" y="98848"/>
                </a:cubicBezTo>
                <a:lnTo>
                  <a:pt x="155679" y="93463"/>
                </a:lnTo>
                <a:cubicBezTo>
                  <a:pt x="149591" y="98130"/>
                  <a:pt x="143504" y="103515"/>
                  <a:pt x="137774" y="108540"/>
                </a:cubicBezTo>
                <a:lnTo>
                  <a:pt x="142071" y="113207"/>
                </a:lnTo>
                <a:cubicBezTo>
                  <a:pt x="143862" y="115002"/>
                  <a:pt x="143862" y="117874"/>
                  <a:pt x="142071" y="119669"/>
                </a:cubicBezTo>
                <a:cubicBezTo>
                  <a:pt x="141355" y="120387"/>
                  <a:pt x="139923" y="121105"/>
                  <a:pt x="138849" y="121105"/>
                </a:cubicBezTo>
                <a:cubicBezTo>
                  <a:pt x="137774" y="121105"/>
                  <a:pt x="136700" y="120387"/>
                  <a:pt x="135626" y="119669"/>
                </a:cubicBezTo>
                <a:lnTo>
                  <a:pt x="130971" y="115002"/>
                </a:lnTo>
                <a:cubicBezTo>
                  <a:pt x="127748" y="117874"/>
                  <a:pt x="125242" y="120387"/>
                  <a:pt x="122377" y="123259"/>
                </a:cubicBezTo>
                <a:cubicBezTo>
                  <a:pt x="119512" y="126131"/>
                  <a:pt x="116648" y="129002"/>
                  <a:pt x="114141" y="131874"/>
                </a:cubicBezTo>
                <a:lnTo>
                  <a:pt x="118796" y="136541"/>
                </a:lnTo>
                <a:cubicBezTo>
                  <a:pt x="120586" y="138336"/>
                  <a:pt x="120586" y="141208"/>
                  <a:pt x="118796" y="143003"/>
                </a:cubicBezTo>
                <a:cubicBezTo>
                  <a:pt x="117722" y="144080"/>
                  <a:pt x="116648" y="144439"/>
                  <a:pt x="115573" y="144439"/>
                </a:cubicBezTo>
                <a:cubicBezTo>
                  <a:pt x="114499" y="144439"/>
                  <a:pt x="113067" y="144080"/>
                  <a:pt x="112351" y="143003"/>
                </a:cubicBezTo>
                <a:lnTo>
                  <a:pt x="107695" y="138336"/>
                </a:lnTo>
                <a:cubicBezTo>
                  <a:pt x="102324" y="144439"/>
                  <a:pt x="97311" y="150541"/>
                  <a:pt x="92298" y="156644"/>
                </a:cubicBezTo>
                <a:lnTo>
                  <a:pt x="98027" y="162388"/>
                </a:lnTo>
                <a:cubicBezTo>
                  <a:pt x="99818" y="164183"/>
                  <a:pt x="99818" y="167055"/>
                  <a:pt x="98027" y="168850"/>
                </a:cubicBezTo>
                <a:cubicBezTo>
                  <a:pt x="96953" y="169567"/>
                  <a:pt x="95879" y="169926"/>
                  <a:pt x="94805" y="169926"/>
                </a:cubicBezTo>
                <a:cubicBezTo>
                  <a:pt x="93730" y="169926"/>
                  <a:pt x="92298" y="169567"/>
                  <a:pt x="91582" y="168850"/>
                </a:cubicBezTo>
                <a:lnTo>
                  <a:pt x="86569" y="163824"/>
                </a:lnTo>
                <a:cubicBezTo>
                  <a:pt x="81914" y="170285"/>
                  <a:pt x="76900" y="176747"/>
                  <a:pt x="72603" y="183209"/>
                </a:cubicBezTo>
                <a:lnTo>
                  <a:pt x="77975" y="188953"/>
                </a:lnTo>
                <a:cubicBezTo>
                  <a:pt x="79765" y="190747"/>
                  <a:pt x="79765" y="193619"/>
                  <a:pt x="77975" y="195414"/>
                </a:cubicBezTo>
                <a:cubicBezTo>
                  <a:pt x="76900" y="196132"/>
                  <a:pt x="75826" y="196491"/>
                  <a:pt x="74752" y="196491"/>
                </a:cubicBezTo>
                <a:cubicBezTo>
                  <a:pt x="73320" y="196491"/>
                  <a:pt x="72245" y="196132"/>
                  <a:pt x="71529" y="195414"/>
                </a:cubicBezTo>
                <a:lnTo>
                  <a:pt x="55057" y="179260"/>
                </a:lnTo>
                <a:cubicBezTo>
                  <a:pt x="53625" y="177106"/>
                  <a:pt x="53625" y="174234"/>
                  <a:pt x="55057" y="172798"/>
                </a:cubicBezTo>
                <a:cubicBezTo>
                  <a:pt x="57206" y="170644"/>
                  <a:pt x="60070" y="170644"/>
                  <a:pt x="61503" y="172798"/>
                </a:cubicBezTo>
                <a:lnTo>
                  <a:pt x="65800" y="176747"/>
                </a:lnTo>
                <a:cubicBezTo>
                  <a:pt x="70455" y="170285"/>
                  <a:pt x="75468" y="163824"/>
                  <a:pt x="80123" y="157362"/>
                </a:cubicBezTo>
                <a:lnTo>
                  <a:pt x="75110" y="152695"/>
                </a:lnTo>
                <a:cubicBezTo>
                  <a:pt x="73320" y="150541"/>
                  <a:pt x="73320" y="147670"/>
                  <a:pt x="75110" y="145875"/>
                </a:cubicBezTo>
                <a:cubicBezTo>
                  <a:pt x="76900" y="144080"/>
                  <a:pt x="80123" y="144080"/>
                  <a:pt x="81555" y="145875"/>
                </a:cubicBezTo>
                <a:lnTo>
                  <a:pt x="85852" y="150182"/>
                </a:lnTo>
                <a:cubicBezTo>
                  <a:pt x="90866" y="144080"/>
                  <a:pt x="95879" y="137618"/>
                  <a:pt x="101250" y="131874"/>
                </a:cubicBezTo>
                <a:lnTo>
                  <a:pt x="95879" y="126490"/>
                </a:lnTo>
                <a:cubicBezTo>
                  <a:pt x="94446" y="125054"/>
                  <a:pt x="94446" y="122182"/>
                  <a:pt x="95879" y="120028"/>
                </a:cubicBezTo>
                <a:cubicBezTo>
                  <a:pt x="98027" y="118592"/>
                  <a:pt x="100892" y="118592"/>
                  <a:pt x="102324" y="120028"/>
                </a:cubicBezTo>
                <a:lnTo>
                  <a:pt x="107695" y="125413"/>
                </a:lnTo>
                <a:cubicBezTo>
                  <a:pt x="110202" y="122541"/>
                  <a:pt x="113067" y="119310"/>
                  <a:pt x="115573" y="116797"/>
                </a:cubicBezTo>
                <a:cubicBezTo>
                  <a:pt x="118796" y="113925"/>
                  <a:pt x="121661" y="111412"/>
                  <a:pt x="124167" y="108540"/>
                </a:cubicBezTo>
                <a:lnTo>
                  <a:pt x="119154" y="103515"/>
                </a:lnTo>
                <a:cubicBezTo>
                  <a:pt x="117364" y="101361"/>
                  <a:pt x="117364" y="98489"/>
                  <a:pt x="119154" y="97053"/>
                </a:cubicBezTo>
                <a:cubicBezTo>
                  <a:pt x="121303" y="94899"/>
                  <a:pt x="123809" y="94899"/>
                  <a:pt x="125958" y="97053"/>
                </a:cubicBezTo>
                <a:lnTo>
                  <a:pt x="130971" y="102079"/>
                </a:lnTo>
                <a:cubicBezTo>
                  <a:pt x="137058" y="97053"/>
                  <a:pt x="143146" y="91668"/>
                  <a:pt x="149233" y="86642"/>
                </a:cubicBezTo>
                <a:lnTo>
                  <a:pt x="144936" y="82694"/>
                </a:lnTo>
                <a:cubicBezTo>
                  <a:pt x="143146" y="80540"/>
                  <a:pt x="143146" y="77668"/>
                  <a:pt x="144936" y="75873"/>
                </a:cubicBezTo>
                <a:cubicBezTo>
                  <a:pt x="146727" y="74078"/>
                  <a:pt x="149591" y="74078"/>
                  <a:pt x="151382" y="75873"/>
                </a:cubicBezTo>
                <a:lnTo>
                  <a:pt x="156395" y="80899"/>
                </a:lnTo>
                <a:cubicBezTo>
                  <a:pt x="162840" y="75873"/>
                  <a:pt x="169286" y="71206"/>
                  <a:pt x="175731" y="66898"/>
                </a:cubicBezTo>
                <a:lnTo>
                  <a:pt x="171434" y="62232"/>
                </a:lnTo>
                <a:cubicBezTo>
                  <a:pt x="169644" y="60796"/>
                  <a:pt x="169644" y="57565"/>
                  <a:pt x="171434" y="56129"/>
                </a:cubicBezTo>
                <a:close/>
                <a:moveTo>
                  <a:pt x="166901" y="20906"/>
                </a:moveTo>
                <a:cubicBezTo>
                  <a:pt x="133018" y="29918"/>
                  <a:pt x="98775" y="45417"/>
                  <a:pt x="72102" y="72091"/>
                </a:cubicBezTo>
                <a:cubicBezTo>
                  <a:pt x="45788" y="98404"/>
                  <a:pt x="29928" y="132648"/>
                  <a:pt x="21277" y="165810"/>
                </a:cubicBezTo>
                <a:cubicBezTo>
                  <a:pt x="35696" y="204739"/>
                  <a:pt x="101659" y="270702"/>
                  <a:pt x="140228" y="284399"/>
                </a:cubicBezTo>
                <a:cubicBezTo>
                  <a:pt x="173389" y="275388"/>
                  <a:pt x="207272" y="259888"/>
                  <a:pt x="233585" y="233936"/>
                </a:cubicBezTo>
                <a:cubicBezTo>
                  <a:pt x="260259" y="207262"/>
                  <a:pt x="275759" y="172658"/>
                  <a:pt x="284770" y="138775"/>
                </a:cubicBezTo>
                <a:cubicBezTo>
                  <a:pt x="270352" y="100207"/>
                  <a:pt x="205470" y="35685"/>
                  <a:pt x="166901" y="20906"/>
                </a:cubicBezTo>
                <a:close/>
                <a:moveTo>
                  <a:pt x="261341" y="9372"/>
                </a:moveTo>
                <a:cubicBezTo>
                  <a:pt x="240434" y="9372"/>
                  <a:pt x="211598" y="10814"/>
                  <a:pt x="181319" y="17662"/>
                </a:cubicBezTo>
                <a:cubicBezTo>
                  <a:pt x="218807" y="37127"/>
                  <a:pt x="268550" y="86870"/>
                  <a:pt x="288014" y="124357"/>
                </a:cubicBezTo>
                <a:cubicBezTo>
                  <a:pt x="294502" y="93718"/>
                  <a:pt x="296305" y="64522"/>
                  <a:pt x="296305" y="43255"/>
                </a:cubicBezTo>
                <a:cubicBezTo>
                  <a:pt x="295944" y="24871"/>
                  <a:pt x="281166" y="9372"/>
                  <a:pt x="262422" y="9372"/>
                </a:cubicBezTo>
                <a:lnTo>
                  <a:pt x="261341" y="9372"/>
                </a:lnTo>
                <a:close/>
                <a:moveTo>
                  <a:pt x="261341" y="0"/>
                </a:moveTo>
                <a:lnTo>
                  <a:pt x="262422" y="0"/>
                </a:lnTo>
                <a:cubicBezTo>
                  <a:pt x="286212" y="0"/>
                  <a:pt x="305316" y="19825"/>
                  <a:pt x="305316" y="43255"/>
                </a:cubicBezTo>
                <a:cubicBezTo>
                  <a:pt x="305677" y="92277"/>
                  <a:pt x="297026" y="183111"/>
                  <a:pt x="240074" y="240424"/>
                </a:cubicBezTo>
                <a:cubicBezTo>
                  <a:pt x="183122" y="297376"/>
                  <a:pt x="93368" y="306027"/>
                  <a:pt x="43986" y="306027"/>
                </a:cubicBezTo>
                <a:lnTo>
                  <a:pt x="42905" y="306027"/>
                </a:lnTo>
                <a:cubicBezTo>
                  <a:pt x="19115" y="305666"/>
                  <a:pt x="10" y="286562"/>
                  <a:pt x="10" y="262772"/>
                </a:cubicBezTo>
                <a:cubicBezTo>
                  <a:pt x="-350" y="213750"/>
                  <a:pt x="8301" y="122915"/>
                  <a:pt x="65253" y="65603"/>
                </a:cubicBezTo>
                <a:cubicBezTo>
                  <a:pt x="122205" y="9011"/>
                  <a:pt x="211958" y="0"/>
                  <a:pt x="261341"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778">
            <a:extLst>
              <a:ext uri="{FF2B5EF4-FFF2-40B4-BE49-F238E27FC236}">
                <a16:creationId xmlns="" xmlns:a16="http://schemas.microsoft.com/office/drawing/2014/main" id="{7123A582-5333-B842-A26D-5824F3637D90}"/>
              </a:ext>
            </a:extLst>
          </p:cNvPr>
          <p:cNvSpPr>
            <a:spLocks noChangeArrowheads="1"/>
          </p:cNvSpPr>
          <p:nvPr/>
        </p:nvSpPr>
        <p:spPr bwMode="auto">
          <a:xfrm>
            <a:off x="8801848" y="5267534"/>
            <a:ext cx="272187" cy="268852"/>
          </a:xfrm>
          <a:custGeom>
            <a:avLst/>
            <a:gdLst>
              <a:gd name="T0" fmla="*/ 169574 w 304439"/>
              <a:gd name="T1" fmla="*/ 274637 h 306026"/>
              <a:gd name="T2" fmla="*/ 169574 w 304439"/>
              <a:gd name="T3" fmla="*/ 283809 h 306026"/>
              <a:gd name="T4" fmla="*/ 39687 w 304439"/>
              <a:gd name="T5" fmla="*/ 279223 h 306026"/>
              <a:gd name="T6" fmla="*/ 67801 w 304439"/>
              <a:gd name="T7" fmla="*/ 252412 h 306026"/>
              <a:gd name="T8" fmla="*/ 207604 w 304439"/>
              <a:gd name="T9" fmla="*/ 257175 h 306026"/>
              <a:gd name="T10" fmla="*/ 67801 w 304439"/>
              <a:gd name="T11" fmla="*/ 261571 h 306026"/>
              <a:gd name="T12" fmla="*/ 67801 w 304439"/>
              <a:gd name="T13" fmla="*/ 252412 h 306026"/>
              <a:gd name="T14" fmla="*/ 9348 w 304439"/>
              <a:gd name="T15" fmla="*/ 264164 h 306026"/>
              <a:gd name="T16" fmla="*/ 34158 w 304439"/>
              <a:gd name="T17" fmla="*/ 297004 h 306026"/>
              <a:gd name="T18" fmla="*/ 239828 w 304439"/>
              <a:gd name="T19" fmla="*/ 239263 h 306026"/>
              <a:gd name="T20" fmla="*/ 208738 w 304439"/>
              <a:gd name="T21" fmla="*/ 102814 h 306026"/>
              <a:gd name="T22" fmla="*/ 285299 w 304439"/>
              <a:gd name="T23" fmla="*/ 158175 h 306026"/>
              <a:gd name="T24" fmla="*/ 171541 w 304439"/>
              <a:gd name="T25" fmla="*/ 102814 h 306026"/>
              <a:gd name="T26" fmla="*/ 114481 w 304439"/>
              <a:gd name="T27" fmla="*/ 158175 h 306026"/>
              <a:gd name="T28" fmla="*/ 119176 w 304439"/>
              <a:gd name="T29" fmla="*/ 184777 h 306026"/>
              <a:gd name="T30" fmla="*/ 159623 w 304439"/>
              <a:gd name="T31" fmla="*/ 158175 h 306026"/>
              <a:gd name="T32" fmla="*/ 171541 w 304439"/>
              <a:gd name="T33" fmla="*/ 102814 h 306026"/>
              <a:gd name="T34" fmla="*/ 295050 w 304439"/>
              <a:gd name="T35" fmla="*/ 153501 h 306026"/>
              <a:gd name="T36" fmla="*/ 223905 w 304439"/>
              <a:gd name="T37" fmla="*/ 102095 h 306026"/>
              <a:gd name="T38" fmla="*/ 85590 w 304439"/>
              <a:gd name="T39" fmla="*/ 153501 h 306026"/>
              <a:gd name="T40" fmla="*/ 85590 w 304439"/>
              <a:gd name="T41" fmla="*/ 102095 h 306026"/>
              <a:gd name="T42" fmla="*/ 223905 w 304439"/>
              <a:gd name="T43" fmla="*/ 65067 h 306026"/>
              <a:gd name="T44" fmla="*/ 295050 w 304439"/>
              <a:gd name="T45" fmla="*/ 14020 h 306026"/>
              <a:gd name="T46" fmla="*/ 85590 w 304439"/>
              <a:gd name="T47" fmla="*/ 65067 h 306026"/>
              <a:gd name="T48" fmla="*/ 85590 w 304439"/>
              <a:gd name="T49" fmla="*/ 14020 h 306026"/>
              <a:gd name="T50" fmla="*/ 9348 w 304439"/>
              <a:gd name="T51" fmla="*/ 34284 h 306026"/>
              <a:gd name="T52" fmla="*/ 29843 w 304439"/>
              <a:gd name="T53" fmla="*/ 230241 h 306026"/>
              <a:gd name="T54" fmla="*/ 208738 w 304439"/>
              <a:gd name="T55" fmla="*/ 9347 h 306026"/>
              <a:gd name="T56" fmla="*/ 285299 w 304439"/>
              <a:gd name="T57" fmla="*/ 9347 h 306026"/>
              <a:gd name="T58" fmla="*/ 180930 w 304439"/>
              <a:gd name="T59" fmla="*/ 9347 h 306026"/>
              <a:gd name="T60" fmla="*/ 176235 w 304439"/>
              <a:gd name="T61" fmla="*/ 74414 h 306026"/>
              <a:gd name="T62" fmla="*/ 85590 w 304439"/>
              <a:gd name="T63" fmla="*/ 92748 h 306026"/>
              <a:gd name="T64" fmla="*/ 180930 w 304439"/>
              <a:gd name="T65" fmla="*/ 97421 h 306026"/>
              <a:gd name="T66" fmla="*/ 199709 w 304439"/>
              <a:gd name="T67" fmla="*/ 158175 h 306026"/>
              <a:gd name="T68" fmla="*/ 204043 w 304439"/>
              <a:gd name="T69" fmla="*/ 92748 h 306026"/>
              <a:gd name="T70" fmla="*/ 295050 w 304439"/>
              <a:gd name="T71" fmla="*/ 74414 h 306026"/>
              <a:gd name="T72" fmla="*/ 199709 w 304439"/>
              <a:gd name="T73" fmla="*/ 69741 h 306026"/>
              <a:gd name="T74" fmla="*/ 180930 w 304439"/>
              <a:gd name="T75" fmla="*/ 9347 h 306026"/>
              <a:gd name="T76" fmla="*/ 171541 w 304439"/>
              <a:gd name="T77" fmla="*/ 64348 h 306026"/>
              <a:gd name="T78" fmla="*/ 94979 w 304439"/>
              <a:gd name="T79" fmla="*/ 9347 h 306026"/>
              <a:gd name="T80" fmla="*/ 176235 w 304439"/>
              <a:gd name="T81" fmla="*/ 0 h 306026"/>
              <a:gd name="T82" fmla="*/ 299744 w 304439"/>
              <a:gd name="T83" fmla="*/ 0 h 306026"/>
              <a:gd name="T84" fmla="*/ 304439 w 304439"/>
              <a:gd name="T85" fmla="*/ 69741 h 306026"/>
              <a:gd name="T86" fmla="*/ 304439 w 304439"/>
              <a:gd name="T87" fmla="*/ 162488 h 306026"/>
              <a:gd name="T88" fmla="*/ 204043 w 304439"/>
              <a:gd name="T89" fmla="*/ 167162 h 306026"/>
              <a:gd name="T90" fmla="*/ 161429 w 304439"/>
              <a:gd name="T91" fmla="*/ 167162 h 306026"/>
              <a:gd name="T92" fmla="*/ 114481 w 304439"/>
              <a:gd name="T93" fmla="*/ 198078 h 306026"/>
              <a:gd name="T94" fmla="*/ 109786 w 304439"/>
              <a:gd name="T95" fmla="*/ 193404 h 306026"/>
              <a:gd name="T96" fmla="*/ 80895 w 304439"/>
              <a:gd name="T97" fmla="*/ 167162 h 306026"/>
              <a:gd name="T98" fmla="*/ 76200 w 304439"/>
              <a:gd name="T99" fmla="*/ 97421 h 306026"/>
              <a:gd name="T100" fmla="*/ 76200 w 304439"/>
              <a:gd name="T101" fmla="*/ 4673 h 306026"/>
              <a:gd name="T102" fmla="*/ 34158 w 304439"/>
              <a:gd name="T103" fmla="*/ 0 h 306026"/>
              <a:gd name="T104" fmla="*/ 61485 w 304439"/>
              <a:gd name="T105" fmla="*/ 4692 h 306026"/>
              <a:gd name="T106" fmla="*/ 38832 w 304439"/>
              <a:gd name="T107" fmla="*/ 9383 h 306026"/>
              <a:gd name="T108" fmla="*/ 242704 w 304439"/>
              <a:gd name="T109" fmla="*/ 229881 h 306026"/>
              <a:gd name="T110" fmla="*/ 247378 w 304439"/>
              <a:gd name="T111" fmla="*/ 181884 h 306026"/>
              <a:gd name="T112" fmla="*/ 252053 w 304439"/>
              <a:gd name="T113" fmla="*/ 234572 h 306026"/>
              <a:gd name="T114" fmla="*/ 251334 w 304439"/>
              <a:gd name="T115" fmla="*/ 236376 h 306026"/>
              <a:gd name="T116" fmla="*/ 250974 w 304439"/>
              <a:gd name="T117" fmla="*/ 299170 h 306026"/>
              <a:gd name="T118" fmla="*/ 246659 w 304439"/>
              <a:gd name="T119" fmla="*/ 306026 h 306026"/>
              <a:gd name="T120" fmla="*/ 0 w 304439"/>
              <a:gd name="T121" fmla="*/ 271743 h 306026"/>
              <a:gd name="T122" fmla="*/ 0 w 304439"/>
              <a:gd name="T123" fmla="*/ 34284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4439" h="306026">
                <a:moveTo>
                  <a:pt x="44377" y="274637"/>
                </a:moveTo>
                <a:lnTo>
                  <a:pt x="169574" y="274637"/>
                </a:lnTo>
                <a:cubicBezTo>
                  <a:pt x="172460" y="274637"/>
                  <a:pt x="174264" y="276754"/>
                  <a:pt x="174264" y="279223"/>
                </a:cubicBezTo>
                <a:cubicBezTo>
                  <a:pt x="174264" y="281693"/>
                  <a:pt x="172460" y="283809"/>
                  <a:pt x="169574" y="283809"/>
                </a:cubicBezTo>
                <a:lnTo>
                  <a:pt x="44377" y="283809"/>
                </a:lnTo>
                <a:cubicBezTo>
                  <a:pt x="41852" y="283809"/>
                  <a:pt x="39687" y="281693"/>
                  <a:pt x="39687" y="279223"/>
                </a:cubicBezTo>
                <a:cubicBezTo>
                  <a:pt x="39687" y="276754"/>
                  <a:pt x="41852" y="274637"/>
                  <a:pt x="44377" y="274637"/>
                </a:cubicBezTo>
                <a:close/>
                <a:moveTo>
                  <a:pt x="67801" y="252412"/>
                </a:moveTo>
                <a:lnTo>
                  <a:pt x="202944" y="252412"/>
                </a:lnTo>
                <a:cubicBezTo>
                  <a:pt x="205453" y="252412"/>
                  <a:pt x="207604" y="254244"/>
                  <a:pt x="207604" y="257175"/>
                </a:cubicBezTo>
                <a:cubicBezTo>
                  <a:pt x="207604" y="259739"/>
                  <a:pt x="205453" y="261571"/>
                  <a:pt x="202944" y="261571"/>
                </a:cubicBezTo>
                <a:lnTo>
                  <a:pt x="67801" y="261571"/>
                </a:lnTo>
                <a:cubicBezTo>
                  <a:pt x="65651" y="261571"/>
                  <a:pt x="63500" y="259739"/>
                  <a:pt x="63500" y="257175"/>
                </a:cubicBezTo>
                <a:cubicBezTo>
                  <a:pt x="63500" y="254244"/>
                  <a:pt x="65651" y="252412"/>
                  <a:pt x="67801" y="252412"/>
                </a:cubicBezTo>
                <a:close/>
                <a:moveTo>
                  <a:pt x="34158" y="239263"/>
                </a:moveTo>
                <a:cubicBezTo>
                  <a:pt x="20495" y="239263"/>
                  <a:pt x="9348" y="250090"/>
                  <a:pt x="9348" y="264164"/>
                </a:cubicBezTo>
                <a:lnTo>
                  <a:pt x="9348" y="271743"/>
                </a:lnTo>
                <a:cubicBezTo>
                  <a:pt x="9348" y="285817"/>
                  <a:pt x="20495" y="297004"/>
                  <a:pt x="34158" y="297004"/>
                </a:cubicBezTo>
                <a:lnTo>
                  <a:pt x="239468" y="297004"/>
                </a:lnTo>
                <a:cubicBezTo>
                  <a:pt x="230479" y="276795"/>
                  <a:pt x="230839" y="259473"/>
                  <a:pt x="239828" y="239263"/>
                </a:cubicBezTo>
                <a:lnTo>
                  <a:pt x="34158" y="239263"/>
                </a:lnTo>
                <a:close/>
                <a:moveTo>
                  <a:pt x="208738" y="102814"/>
                </a:moveTo>
                <a:lnTo>
                  <a:pt x="208738" y="158175"/>
                </a:lnTo>
                <a:lnTo>
                  <a:pt x="285299" y="158175"/>
                </a:lnTo>
                <a:lnTo>
                  <a:pt x="208738" y="102814"/>
                </a:lnTo>
                <a:close/>
                <a:moveTo>
                  <a:pt x="171541" y="102814"/>
                </a:moveTo>
                <a:lnTo>
                  <a:pt x="94979" y="158175"/>
                </a:lnTo>
                <a:lnTo>
                  <a:pt x="114481" y="158175"/>
                </a:lnTo>
                <a:cubicBezTo>
                  <a:pt x="117009" y="158175"/>
                  <a:pt x="119176" y="159972"/>
                  <a:pt x="119176" y="162488"/>
                </a:cubicBezTo>
                <a:lnTo>
                  <a:pt x="119176" y="184777"/>
                </a:lnTo>
                <a:lnTo>
                  <a:pt x="157095" y="158534"/>
                </a:lnTo>
                <a:cubicBezTo>
                  <a:pt x="157817" y="158175"/>
                  <a:pt x="158901" y="158175"/>
                  <a:pt x="159623" y="158175"/>
                </a:cubicBezTo>
                <a:lnTo>
                  <a:pt x="171541" y="158175"/>
                </a:lnTo>
                <a:lnTo>
                  <a:pt x="171541" y="102814"/>
                </a:lnTo>
                <a:close/>
                <a:moveTo>
                  <a:pt x="223905" y="102095"/>
                </a:moveTo>
                <a:lnTo>
                  <a:pt x="295050" y="153501"/>
                </a:lnTo>
                <a:lnTo>
                  <a:pt x="295050" y="102095"/>
                </a:lnTo>
                <a:lnTo>
                  <a:pt x="223905" y="102095"/>
                </a:lnTo>
                <a:close/>
                <a:moveTo>
                  <a:pt x="85590" y="102095"/>
                </a:moveTo>
                <a:lnTo>
                  <a:pt x="85590" y="153501"/>
                </a:lnTo>
                <a:lnTo>
                  <a:pt x="156734" y="102095"/>
                </a:lnTo>
                <a:lnTo>
                  <a:pt x="85590" y="102095"/>
                </a:lnTo>
                <a:close/>
                <a:moveTo>
                  <a:pt x="295050" y="14020"/>
                </a:moveTo>
                <a:lnTo>
                  <a:pt x="223905" y="65067"/>
                </a:lnTo>
                <a:lnTo>
                  <a:pt x="295050" y="65067"/>
                </a:lnTo>
                <a:lnTo>
                  <a:pt x="295050" y="14020"/>
                </a:lnTo>
                <a:close/>
                <a:moveTo>
                  <a:pt x="85590" y="14020"/>
                </a:moveTo>
                <a:lnTo>
                  <a:pt x="85590" y="65067"/>
                </a:lnTo>
                <a:lnTo>
                  <a:pt x="156734" y="65067"/>
                </a:lnTo>
                <a:lnTo>
                  <a:pt x="85590" y="14020"/>
                </a:lnTo>
                <a:close/>
                <a:moveTo>
                  <a:pt x="29843" y="9744"/>
                </a:moveTo>
                <a:cubicBezTo>
                  <a:pt x="17978" y="11909"/>
                  <a:pt x="9348" y="22375"/>
                  <a:pt x="9348" y="34284"/>
                </a:cubicBezTo>
                <a:lnTo>
                  <a:pt x="9348" y="240707"/>
                </a:lnTo>
                <a:cubicBezTo>
                  <a:pt x="14382" y="234933"/>
                  <a:pt x="21573" y="231324"/>
                  <a:pt x="29843" y="230241"/>
                </a:cubicBezTo>
                <a:lnTo>
                  <a:pt x="29843" y="9744"/>
                </a:lnTo>
                <a:close/>
                <a:moveTo>
                  <a:pt x="208738" y="9347"/>
                </a:moveTo>
                <a:lnTo>
                  <a:pt x="208738" y="64348"/>
                </a:lnTo>
                <a:lnTo>
                  <a:pt x="285299" y="9347"/>
                </a:lnTo>
                <a:lnTo>
                  <a:pt x="208738" y="9347"/>
                </a:lnTo>
                <a:close/>
                <a:moveTo>
                  <a:pt x="180930" y="9347"/>
                </a:moveTo>
                <a:lnTo>
                  <a:pt x="180930" y="69741"/>
                </a:lnTo>
                <a:cubicBezTo>
                  <a:pt x="180930" y="72257"/>
                  <a:pt x="178763" y="74414"/>
                  <a:pt x="176235" y="74414"/>
                </a:cubicBezTo>
                <a:lnTo>
                  <a:pt x="85590" y="74414"/>
                </a:lnTo>
                <a:lnTo>
                  <a:pt x="85590" y="92748"/>
                </a:lnTo>
                <a:lnTo>
                  <a:pt x="176235" y="92748"/>
                </a:lnTo>
                <a:cubicBezTo>
                  <a:pt x="178763" y="92748"/>
                  <a:pt x="180930" y="94905"/>
                  <a:pt x="180930" y="97421"/>
                </a:cubicBezTo>
                <a:lnTo>
                  <a:pt x="180930" y="158175"/>
                </a:lnTo>
                <a:lnTo>
                  <a:pt x="199709" y="158175"/>
                </a:lnTo>
                <a:lnTo>
                  <a:pt x="199709" y="97421"/>
                </a:lnTo>
                <a:cubicBezTo>
                  <a:pt x="199709" y="94905"/>
                  <a:pt x="201515" y="92748"/>
                  <a:pt x="204043" y="92748"/>
                </a:cubicBezTo>
                <a:lnTo>
                  <a:pt x="295050" y="92748"/>
                </a:lnTo>
                <a:lnTo>
                  <a:pt x="295050" y="74414"/>
                </a:lnTo>
                <a:lnTo>
                  <a:pt x="204043" y="74414"/>
                </a:lnTo>
                <a:cubicBezTo>
                  <a:pt x="201515" y="74414"/>
                  <a:pt x="199709" y="72257"/>
                  <a:pt x="199709" y="69741"/>
                </a:cubicBezTo>
                <a:lnTo>
                  <a:pt x="199709" y="9347"/>
                </a:lnTo>
                <a:lnTo>
                  <a:pt x="180930" y="9347"/>
                </a:lnTo>
                <a:close/>
                <a:moveTo>
                  <a:pt x="94979" y="9347"/>
                </a:moveTo>
                <a:lnTo>
                  <a:pt x="171541" y="64348"/>
                </a:lnTo>
                <a:lnTo>
                  <a:pt x="171541" y="9347"/>
                </a:lnTo>
                <a:lnTo>
                  <a:pt x="94979" y="9347"/>
                </a:lnTo>
                <a:close/>
                <a:moveTo>
                  <a:pt x="80895" y="0"/>
                </a:moveTo>
                <a:lnTo>
                  <a:pt x="176235" y="0"/>
                </a:lnTo>
                <a:lnTo>
                  <a:pt x="204043" y="0"/>
                </a:lnTo>
                <a:lnTo>
                  <a:pt x="299744" y="0"/>
                </a:lnTo>
                <a:cubicBezTo>
                  <a:pt x="302272" y="0"/>
                  <a:pt x="304439" y="2157"/>
                  <a:pt x="304439" y="4673"/>
                </a:cubicBezTo>
                <a:lnTo>
                  <a:pt x="304439" y="69741"/>
                </a:lnTo>
                <a:lnTo>
                  <a:pt x="304439" y="97421"/>
                </a:lnTo>
                <a:lnTo>
                  <a:pt x="304439" y="162488"/>
                </a:lnTo>
                <a:cubicBezTo>
                  <a:pt x="304439" y="165364"/>
                  <a:pt x="302272" y="167162"/>
                  <a:pt x="299744" y="167162"/>
                </a:cubicBezTo>
                <a:lnTo>
                  <a:pt x="204043" y="167162"/>
                </a:lnTo>
                <a:lnTo>
                  <a:pt x="176235" y="167162"/>
                </a:lnTo>
                <a:lnTo>
                  <a:pt x="161429" y="167162"/>
                </a:lnTo>
                <a:lnTo>
                  <a:pt x="117009" y="197359"/>
                </a:lnTo>
                <a:cubicBezTo>
                  <a:pt x="116648" y="197718"/>
                  <a:pt x="115564" y="198078"/>
                  <a:pt x="114481" y="198078"/>
                </a:cubicBezTo>
                <a:cubicBezTo>
                  <a:pt x="113759" y="198078"/>
                  <a:pt x="113036" y="198078"/>
                  <a:pt x="112314" y="197718"/>
                </a:cubicBezTo>
                <a:cubicBezTo>
                  <a:pt x="110869" y="196640"/>
                  <a:pt x="109786" y="195202"/>
                  <a:pt x="109786" y="193404"/>
                </a:cubicBezTo>
                <a:lnTo>
                  <a:pt x="109786" y="167162"/>
                </a:lnTo>
                <a:lnTo>
                  <a:pt x="80895" y="167162"/>
                </a:lnTo>
                <a:cubicBezTo>
                  <a:pt x="78367" y="167162"/>
                  <a:pt x="76200" y="165364"/>
                  <a:pt x="76200" y="162488"/>
                </a:cubicBezTo>
                <a:lnTo>
                  <a:pt x="76200" y="97421"/>
                </a:lnTo>
                <a:lnTo>
                  <a:pt x="76200" y="69741"/>
                </a:lnTo>
                <a:lnTo>
                  <a:pt x="76200" y="4673"/>
                </a:lnTo>
                <a:cubicBezTo>
                  <a:pt x="76200" y="2157"/>
                  <a:pt x="78367" y="0"/>
                  <a:pt x="80895" y="0"/>
                </a:cubicBezTo>
                <a:close/>
                <a:moveTo>
                  <a:pt x="34158" y="0"/>
                </a:moveTo>
                <a:lnTo>
                  <a:pt x="57170" y="0"/>
                </a:lnTo>
                <a:cubicBezTo>
                  <a:pt x="59687" y="0"/>
                  <a:pt x="61485" y="2165"/>
                  <a:pt x="61485" y="4692"/>
                </a:cubicBezTo>
                <a:cubicBezTo>
                  <a:pt x="61485" y="7218"/>
                  <a:pt x="59687" y="9383"/>
                  <a:pt x="57170" y="9383"/>
                </a:cubicBezTo>
                <a:lnTo>
                  <a:pt x="38832" y="9383"/>
                </a:lnTo>
                <a:lnTo>
                  <a:pt x="38832" y="229881"/>
                </a:lnTo>
                <a:lnTo>
                  <a:pt x="242704" y="229881"/>
                </a:lnTo>
                <a:lnTo>
                  <a:pt x="242704" y="186575"/>
                </a:lnTo>
                <a:cubicBezTo>
                  <a:pt x="242704" y="184049"/>
                  <a:pt x="244861" y="181884"/>
                  <a:pt x="247378" y="181884"/>
                </a:cubicBezTo>
                <a:cubicBezTo>
                  <a:pt x="249895" y="181884"/>
                  <a:pt x="252053" y="184049"/>
                  <a:pt x="252053" y="186575"/>
                </a:cubicBezTo>
                <a:lnTo>
                  <a:pt x="252053" y="234572"/>
                </a:lnTo>
                <a:cubicBezTo>
                  <a:pt x="252053" y="235294"/>
                  <a:pt x="252053" y="235655"/>
                  <a:pt x="251693" y="236016"/>
                </a:cubicBezTo>
                <a:cubicBezTo>
                  <a:pt x="251693" y="236376"/>
                  <a:pt x="251334" y="236376"/>
                  <a:pt x="251334" y="236376"/>
                </a:cubicBezTo>
                <a:lnTo>
                  <a:pt x="251334" y="236737"/>
                </a:lnTo>
                <a:cubicBezTo>
                  <a:pt x="239108" y="259473"/>
                  <a:pt x="238749" y="277156"/>
                  <a:pt x="250974" y="299170"/>
                </a:cubicBezTo>
                <a:cubicBezTo>
                  <a:pt x="251334" y="300613"/>
                  <a:pt x="251334" y="302417"/>
                  <a:pt x="250614" y="303861"/>
                </a:cubicBezTo>
                <a:cubicBezTo>
                  <a:pt x="249536" y="305305"/>
                  <a:pt x="248457" y="306026"/>
                  <a:pt x="246659" y="306026"/>
                </a:cubicBezTo>
                <a:lnTo>
                  <a:pt x="34158" y="306026"/>
                </a:lnTo>
                <a:cubicBezTo>
                  <a:pt x="15461" y="306026"/>
                  <a:pt x="0" y="290508"/>
                  <a:pt x="0" y="271743"/>
                </a:cubicBezTo>
                <a:lnTo>
                  <a:pt x="0" y="264164"/>
                </a:lnTo>
                <a:lnTo>
                  <a:pt x="0" y="34284"/>
                </a:lnTo>
                <a:cubicBezTo>
                  <a:pt x="0" y="15518"/>
                  <a:pt x="15461" y="0"/>
                  <a:pt x="34158"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777">
            <a:extLst>
              <a:ext uri="{FF2B5EF4-FFF2-40B4-BE49-F238E27FC236}">
                <a16:creationId xmlns="" xmlns:a16="http://schemas.microsoft.com/office/drawing/2014/main" id="{4E0B7C51-3004-DE49-B6A6-DD13CFAE5604}"/>
              </a:ext>
            </a:extLst>
          </p:cNvPr>
          <p:cNvSpPr>
            <a:spLocks noChangeArrowheads="1"/>
          </p:cNvSpPr>
          <p:nvPr/>
        </p:nvSpPr>
        <p:spPr bwMode="auto">
          <a:xfrm>
            <a:off x="9801150" y="5267534"/>
            <a:ext cx="272187" cy="268852"/>
          </a:xfrm>
          <a:custGeom>
            <a:avLst/>
            <a:gdLst>
              <a:gd name="T0" fmla="*/ 207831 w 304441"/>
              <a:gd name="T1" fmla="*/ 279047 h 306026"/>
              <a:gd name="T2" fmla="*/ 188566 w 304441"/>
              <a:gd name="T3" fmla="*/ 274461 h 306026"/>
              <a:gd name="T4" fmla="*/ 66588 w 304441"/>
              <a:gd name="T5" fmla="*/ 269875 h 306026"/>
              <a:gd name="T6" fmla="*/ 61912 w 304441"/>
              <a:gd name="T7" fmla="*/ 274461 h 306026"/>
              <a:gd name="T8" fmla="*/ 44363 w 304441"/>
              <a:gd name="T9" fmla="*/ 279047 h 306026"/>
              <a:gd name="T10" fmla="*/ 253711 w 304441"/>
              <a:gd name="T11" fmla="*/ 242887 h 306026"/>
              <a:gd name="T12" fmla="*/ 207890 w 304441"/>
              <a:gd name="T13" fmla="*/ 242887 h 306026"/>
              <a:gd name="T14" fmla="*/ 174365 w 304441"/>
              <a:gd name="T15" fmla="*/ 252059 h 306026"/>
              <a:gd name="T16" fmla="*/ 134581 w 304441"/>
              <a:gd name="T17" fmla="*/ 247473 h 306026"/>
              <a:gd name="T18" fmla="*/ 34665 w 304441"/>
              <a:gd name="T19" fmla="*/ 242887 h 306026"/>
              <a:gd name="T20" fmla="*/ 30162 w 304441"/>
              <a:gd name="T21" fmla="*/ 247473 h 306026"/>
              <a:gd name="T22" fmla="*/ 200271 w 304441"/>
              <a:gd name="T23" fmla="*/ 198071 h 306026"/>
              <a:gd name="T24" fmla="*/ 133596 w 304441"/>
              <a:gd name="T25" fmla="*/ 198071 h 306026"/>
              <a:gd name="T26" fmla="*/ 66638 w 304441"/>
              <a:gd name="T27" fmla="*/ 198071 h 306026"/>
              <a:gd name="T28" fmla="*/ 209193 w 304441"/>
              <a:gd name="T29" fmla="*/ 221883 h 306026"/>
              <a:gd name="T30" fmla="*/ 168151 w 304441"/>
              <a:gd name="T31" fmla="*/ 188912 h 306026"/>
              <a:gd name="T32" fmla="*/ 138236 w 304441"/>
              <a:gd name="T33" fmla="*/ 226646 h 306026"/>
              <a:gd name="T34" fmla="*/ 34766 w 304441"/>
              <a:gd name="T35" fmla="*/ 188912 h 306026"/>
              <a:gd name="T36" fmla="*/ 34766 w 304441"/>
              <a:gd name="T37" fmla="*/ 226646 h 306026"/>
              <a:gd name="T38" fmla="*/ 239109 w 304441"/>
              <a:gd name="T39" fmla="*/ 160645 h 306026"/>
              <a:gd name="T40" fmla="*/ 172791 w 304441"/>
              <a:gd name="T41" fmla="*/ 160645 h 306026"/>
              <a:gd name="T42" fmla="*/ 105759 w 304441"/>
              <a:gd name="T43" fmla="*/ 160645 h 306026"/>
              <a:gd name="T44" fmla="*/ 39370 w 304441"/>
              <a:gd name="T45" fmla="*/ 160645 h 306026"/>
              <a:gd name="T46" fmla="*/ 271229 w 304441"/>
              <a:gd name="T47" fmla="*/ 133350 h 306026"/>
              <a:gd name="T48" fmla="*/ 230187 w 304441"/>
              <a:gd name="T49" fmla="*/ 164899 h 306026"/>
              <a:gd name="T50" fmla="*/ 209193 w 304441"/>
              <a:gd name="T51" fmla="*/ 137604 h 306026"/>
              <a:gd name="T52" fmla="*/ 163512 w 304441"/>
              <a:gd name="T53" fmla="*/ 137604 h 306026"/>
              <a:gd name="T54" fmla="*/ 142518 w 304441"/>
              <a:gd name="T55" fmla="*/ 164899 h 306026"/>
              <a:gd name="T56" fmla="*/ 101476 w 304441"/>
              <a:gd name="T57" fmla="*/ 133350 h 306026"/>
              <a:gd name="T58" fmla="*/ 71242 w 304441"/>
              <a:gd name="T59" fmla="*/ 169507 h 306026"/>
              <a:gd name="T60" fmla="*/ 239109 w 304441"/>
              <a:gd name="T61" fmla="*/ 87004 h 306026"/>
              <a:gd name="T62" fmla="*/ 172791 w 304441"/>
              <a:gd name="T63" fmla="*/ 87004 h 306026"/>
              <a:gd name="T64" fmla="*/ 105759 w 304441"/>
              <a:gd name="T65" fmla="*/ 87004 h 306026"/>
              <a:gd name="T66" fmla="*/ 234470 w 304441"/>
              <a:gd name="T67" fmla="*/ 77787 h 306026"/>
              <a:gd name="T68" fmla="*/ 234470 w 304441"/>
              <a:gd name="T69" fmla="*/ 113945 h 306026"/>
              <a:gd name="T70" fmla="*/ 204911 w 304441"/>
              <a:gd name="T71" fmla="*/ 77787 h 306026"/>
              <a:gd name="T72" fmla="*/ 163512 w 304441"/>
              <a:gd name="T73" fmla="*/ 109691 h 306026"/>
              <a:gd name="T74" fmla="*/ 142518 w 304441"/>
              <a:gd name="T75" fmla="*/ 82395 h 306026"/>
              <a:gd name="T76" fmla="*/ 96837 w 304441"/>
              <a:gd name="T77" fmla="*/ 82395 h 306026"/>
              <a:gd name="T78" fmla="*/ 281437 w 304441"/>
              <a:gd name="T79" fmla="*/ 297004 h 306026"/>
              <a:gd name="T80" fmla="*/ 8986 w 304441"/>
              <a:gd name="T81" fmla="*/ 37170 h 306026"/>
              <a:gd name="T82" fmla="*/ 249088 w 304441"/>
              <a:gd name="T83" fmla="*/ 23096 h 306026"/>
              <a:gd name="T84" fmla="*/ 187265 w 304441"/>
              <a:gd name="T85" fmla="*/ 23096 h 306026"/>
              <a:gd name="T86" fmla="*/ 126161 w 304441"/>
              <a:gd name="T87" fmla="*/ 23096 h 306026"/>
              <a:gd name="T88" fmla="*/ 64339 w 304441"/>
              <a:gd name="T89" fmla="*/ 23096 h 306026"/>
              <a:gd name="T90" fmla="*/ 22644 w 304441"/>
              <a:gd name="T91" fmla="*/ 23096 h 306026"/>
              <a:gd name="T92" fmla="*/ 116816 w 304441"/>
              <a:gd name="T93" fmla="*/ 4691 h 306026"/>
              <a:gd name="T94" fmla="*/ 178279 w 304441"/>
              <a:gd name="T95" fmla="*/ 4691 h 306026"/>
              <a:gd name="T96" fmla="*/ 239742 w 304441"/>
              <a:gd name="T97" fmla="*/ 4691 h 306026"/>
              <a:gd name="T98" fmla="*/ 304441 w 304441"/>
              <a:gd name="T99" fmla="*/ 37170 h 306026"/>
              <a:gd name="T100" fmla="*/ 0 w 304441"/>
              <a:gd name="T101" fmla="*/ 282930 h 306026"/>
              <a:gd name="T102" fmla="*/ 54993 w 304441"/>
              <a:gd name="T103" fmla="*/ 4691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441" h="306026">
                <a:moveTo>
                  <a:pt x="207831" y="269875"/>
                </a:moveTo>
                <a:lnTo>
                  <a:pt x="271238" y="269875"/>
                </a:lnTo>
                <a:cubicBezTo>
                  <a:pt x="273731" y="269875"/>
                  <a:pt x="275869" y="271992"/>
                  <a:pt x="275869" y="274461"/>
                </a:cubicBezTo>
                <a:cubicBezTo>
                  <a:pt x="275869" y="276931"/>
                  <a:pt x="273731" y="279047"/>
                  <a:pt x="271238" y="279047"/>
                </a:cubicBezTo>
                <a:lnTo>
                  <a:pt x="207831" y="279047"/>
                </a:lnTo>
                <a:cubicBezTo>
                  <a:pt x="205337" y="279047"/>
                  <a:pt x="203200" y="276931"/>
                  <a:pt x="203200" y="274461"/>
                </a:cubicBezTo>
                <a:cubicBezTo>
                  <a:pt x="203200" y="271992"/>
                  <a:pt x="205337" y="269875"/>
                  <a:pt x="207831" y="269875"/>
                </a:cubicBezTo>
                <a:close/>
                <a:moveTo>
                  <a:pt x="174365" y="269875"/>
                </a:moveTo>
                <a:lnTo>
                  <a:pt x="184063" y="269875"/>
                </a:lnTo>
                <a:cubicBezTo>
                  <a:pt x="186487" y="269875"/>
                  <a:pt x="188566" y="271992"/>
                  <a:pt x="188566" y="274461"/>
                </a:cubicBezTo>
                <a:cubicBezTo>
                  <a:pt x="188566" y="276931"/>
                  <a:pt x="186487" y="279047"/>
                  <a:pt x="184063" y="279047"/>
                </a:cubicBezTo>
                <a:lnTo>
                  <a:pt x="174365" y="279047"/>
                </a:lnTo>
                <a:cubicBezTo>
                  <a:pt x="171940" y="279047"/>
                  <a:pt x="169862" y="276931"/>
                  <a:pt x="169862" y="274461"/>
                </a:cubicBezTo>
                <a:cubicBezTo>
                  <a:pt x="169862" y="271992"/>
                  <a:pt x="171940" y="269875"/>
                  <a:pt x="174365" y="269875"/>
                </a:cubicBezTo>
                <a:close/>
                <a:moveTo>
                  <a:pt x="66588" y="269875"/>
                </a:moveTo>
                <a:lnTo>
                  <a:pt x="102915" y="269875"/>
                </a:lnTo>
                <a:cubicBezTo>
                  <a:pt x="105432" y="269875"/>
                  <a:pt x="107590" y="271992"/>
                  <a:pt x="107590" y="274461"/>
                </a:cubicBezTo>
                <a:cubicBezTo>
                  <a:pt x="107590" y="276931"/>
                  <a:pt x="105432" y="279047"/>
                  <a:pt x="102915" y="279047"/>
                </a:cubicBezTo>
                <a:lnTo>
                  <a:pt x="66588" y="279047"/>
                </a:lnTo>
                <a:cubicBezTo>
                  <a:pt x="64070" y="279047"/>
                  <a:pt x="61912" y="276931"/>
                  <a:pt x="61912" y="274461"/>
                </a:cubicBezTo>
                <a:cubicBezTo>
                  <a:pt x="61912" y="271992"/>
                  <a:pt x="64070" y="269875"/>
                  <a:pt x="66588" y="269875"/>
                </a:cubicBezTo>
                <a:close/>
                <a:moveTo>
                  <a:pt x="34665" y="269875"/>
                </a:moveTo>
                <a:lnTo>
                  <a:pt x="44363" y="269875"/>
                </a:lnTo>
                <a:cubicBezTo>
                  <a:pt x="46787" y="269875"/>
                  <a:pt x="48866" y="271992"/>
                  <a:pt x="48866" y="274461"/>
                </a:cubicBezTo>
                <a:cubicBezTo>
                  <a:pt x="48866" y="276931"/>
                  <a:pt x="46787" y="279047"/>
                  <a:pt x="44363" y="279047"/>
                </a:cubicBezTo>
                <a:lnTo>
                  <a:pt x="34665" y="279047"/>
                </a:lnTo>
                <a:cubicBezTo>
                  <a:pt x="32240" y="279047"/>
                  <a:pt x="30162" y="276931"/>
                  <a:pt x="30162" y="274461"/>
                </a:cubicBezTo>
                <a:cubicBezTo>
                  <a:pt x="30162" y="271992"/>
                  <a:pt x="32240" y="269875"/>
                  <a:pt x="34665" y="269875"/>
                </a:cubicBezTo>
                <a:close/>
                <a:moveTo>
                  <a:pt x="207890" y="242887"/>
                </a:moveTo>
                <a:lnTo>
                  <a:pt x="253711" y="242887"/>
                </a:lnTo>
                <a:cubicBezTo>
                  <a:pt x="256236" y="242887"/>
                  <a:pt x="258401" y="245004"/>
                  <a:pt x="258401" y="247473"/>
                </a:cubicBezTo>
                <a:cubicBezTo>
                  <a:pt x="258401" y="249590"/>
                  <a:pt x="256236" y="252059"/>
                  <a:pt x="253711" y="252059"/>
                </a:cubicBezTo>
                <a:lnTo>
                  <a:pt x="207890" y="252059"/>
                </a:lnTo>
                <a:cubicBezTo>
                  <a:pt x="205365" y="252059"/>
                  <a:pt x="203200" y="249590"/>
                  <a:pt x="203200" y="247473"/>
                </a:cubicBezTo>
                <a:cubicBezTo>
                  <a:pt x="203200" y="245004"/>
                  <a:pt x="205365" y="242887"/>
                  <a:pt x="207890" y="242887"/>
                </a:cubicBezTo>
                <a:close/>
                <a:moveTo>
                  <a:pt x="174365" y="242887"/>
                </a:moveTo>
                <a:lnTo>
                  <a:pt x="184063" y="242887"/>
                </a:lnTo>
                <a:cubicBezTo>
                  <a:pt x="186487" y="242887"/>
                  <a:pt x="188566" y="245004"/>
                  <a:pt x="188566" y="247473"/>
                </a:cubicBezTo>
                <a:cubicBezTo>
                  <a:pt x="188566" y="249590"/>
                  <a:pt x="186487" y="252059"/>
                  <a:pt x="184063" y="252059"/>
                </a:cubicBezTo>
                <a:lnTo>
                  <a:pt x="174365" y="252059"/>
                </a:lnTo>
                <a:cubicBezTo>
                  <a:pt x="171940" y="252059"/>
                  <a:pt x="169862" y="249590"/>
                  <a:pt x="169862" y="247473"/>
                </a:cubicBezTo>
                <a:cubicBezTo>
                  <a:pt x="169862" y="245004"/>
                  <a:pt x="171940" y="242887"/>
                  <a:pt x="174365" y="242887"/>
                </a:cubicBezTo>
                <a:close/>
                <a:moveTo>
                  <a:pt x="66543" y="242887"/>
                </a:moveTo>
                <a:lnTo>
                  <a:pt x="129950" y="242887"/>
                </a:lnTo>
                <a:cubicBezTo>
                  <a:pt x="132800" y="242887"/>
                  <a:pt x="134581" y="245004"/>
                  <a:pt x="134581" y="247473"/>
                </a:cubicBezTo>
                <a:cubicBezTo>
                  <a:pt x="134581" y="249590"/>
                  <a:pt x="132800" y="252059"/>
                  <a:pt x="129950" y="252059"/>
                </a:cubicBezTo>
                <a:lnTo>
                  <a:pt x="66543" y="252059"/>
                </a:lnTo>
                <a:cubicBezTo>
                  <a:pt x="64049" y="252059"/>
                  <a:pt x="61912" y="249590"/>
                  <a:pt x="61912" y="247473"/>
                </a:cubicBezTo>
                <a:cubicBezTo>
                  <a:pt x="61912" y="245004"/>
                  <a:pt x="64049" y="242887"/>
                  <a:pt x="66543" y="242887"/>
                </a:cubicBezTo>
                <a:close/>
                <a:moveTo>
                  <a:pt x="34665" y="242887"/>
                </a:moveTo>
                <a:lnTo>
                  <a:pt x="44363" y="242887"/>
                </a:lnTo>
                <a:cubicBezTo>
                  <a:pt x="46787" y="242887"/>
                  <a:pt x="48866" y="245004"/>
                  <a:pt x="48866" y="247473"/>
                </a:cubicBezTo>
                <a:cubicBezTo>
                  <a:pt x="48866" y="249590"/>
                  <a:pt x="46787" y="252059"/>
                  <a:pt x="44363" y="252059"/>
                </a:cubicBezTo>
                <a:lnTo>
                  <a:pt x="34665" y="252059"/>
                </a:lnTo>
                <a:cubicBezTo>
                  <a:pt x="32240" y="252059"/>
                  <a:pt x="30162" y="249590"/>
                  <a:pt x="30162" y="247473"/>
                </a:cubicBezTo>
                <a:cubicBezTo>
                  <a:pt x="30162" y="245004"/>
                  <a:pt x="32240" y="242887"/>
                  <a:pt x="34665" y="242887"/>
                </a:cubicBezTo>
                <a:close/>
                <a:moveTo>
                  <a:pt x="172791" y="198071"/>
                </a:moveTo>
                <a:lnTo>
                  <a:pt x="172791" y="217121"/>
                </a:lnTo>
                <a:lnTo>
                  <a:pt x="200271" y="217121"/>
                </a:lnTo>
                <a:lnTo>
                  <a:pt x="200271" y="198071"/>
                </a:lnTo>
                <a:lnTo>
                  <a:pt x="172791" y="198071"/>
                </a:lnTo>
                <a:close/>
                <a:moveTo>
                  <a:pt x="105759" y="198071"/>
                </a:moveTo>
                <a:lnTo>
                  <a:pt x="105759" y="217121"/>
                </a:lnTo>
                <a:lnTo>
                  <a:pt x="133596" y="217121"/>
                </a:lnTo>
                <a:lnTo>
                  <a:pt x="133596" y="198071"/>
                </a:lnTo>
                <a:lnTo>
                  <a:pt x="105759" y="198071"/>
                </a:lnTo>
                <a:close/>
                <a:moveTo>
                  <a:pt x="39370" y="198071"/>
                </a:moveTo>
                <a:lnTo>
                  <a:pt x="39370" y="217121"/>
                </a:lnTo>
                <a:lnTo>
                  <a:pt x="66638" y="217121"/>
                </a:lnTo>
                <a:lnTo>
                  <a:pt x="66638" y="198071"/>
                </a:lnTo>
                <a:lnTo>
                  <a:pt x="39370" y="198071"/>
                </a:lnTo>
                <a:close/>
                <a:moveTo>
                  <a:pt x="168151" y="188912"/>
                </a:moveTo>
                <a:lnTo>
                  <a:pt x="204911" y="188912"/>
                </a:lnTo>
                <a:cubicBezTo>
                  <a:pt x="207409" y="188912"/>
                  <a:pt x="209193" y="191110"/>
                  <a:pt x="209193" y="193674"/>
                </a:cubicBezTo>
                <a:lnTo>
                  <a:pt x="209193" y="221883"/>
                </a:lnTo>
                <a:cubicBezTo>
                  <a:pt x="209193" y="224447"/>
                  <a:pt x="207409" y="226646"/>
                  <a:pt x="204911" y="226646"/>
                </a:cubicBezTo>
                <a:lnTo>
                  <a:pt x="168151" y="226646"/>
                </a:lnTo>
                <a:cubicBezTo>
                  <a:pt x="165653" y="226646"/>
                  <a:pt x="163512" y="224447"/>
                  <a:pt x="163512" y="221883"/>
                </a:cubicBezTo>
                <a:lnTo>
                  <a:pt x="163512" y="193674"/>
                </a:lnTo>
                <a:cubicBezTo>
                  <a:pt x="163512" y="191110"/>
                  <a:pt x="165653" y="188912"/>
                  <a:pt x="168151" y="188912"/>
                </a:cubicBezTo>
                <a:close/>
                <a:moveTo>
                  <a:pt x="101476" y="188912"/>
                </a:moveTo>
                <a:lnTo>
                  <a:pt x="138236" y="188912"/>
                </a:lnTo>
                <a:cubicBezTo>
                  <a:pt x="140734" y="188912"/>
                  <a:pt x="142518" y="191110"/>
                  <a:pt x="142518" y="193674"/>
                </a:cubicBezTo>
                <a:lnTo>
                  <a:pt x="142518" y="221883"/>
                </a:lnTo>
                <a:cubicBezTo>
                  <a:pt x="142518" y="224447"/>
                  <a:pt x="140734" y="226646"/>
                  <a:pt x="138236" y="226646"/>
                </a:cubicBezTo>
                <a:lnTo>
                  <a:pt x="101476" y="226646"/>
                </a:lnTo>
                <a:cubicBezTo>
                  <a:pt x="98621" y="226646"/>
                  <a:pt x="96837" y="224447"/>
                  <a:pt x="96837" y="221883"/>
                </a:cubicBezTo>
                <a:lnTo>
                  <a:pt x="96837" y="193674"/>
                </a:lnTo>
                <a:cubicBezTo>
                  <a:pt x="96837" y="191110"/>
                  <a:pt x="98621" y="188912"/>
                  <a:pt x="101476" y="188912"/>
                </a:cubicBezTo>
                <a:close/>
                <a:moveTo>
                  <a:pt x="34766" y="188912"/>
                </a:moveTo>
                <a:lnTo>
                  <a:pt x="71242" y="188912"/>
                </a:lnTo>
                <a:cubicBezTo>
                  <a:pt x="73721" y="188912"/>
                  <a:pt x="75846" y="191110"/>
                  <a:pt x="75846" y="193674"/>
                </a:cubicBezTo>
                <a:lnTo>
                  <a:pt x="75846" y="221883"/>
                </a:lnTo>
                <a:cubicBezTo>
                  <a:pt x="75846" y="224447"/>
                  <a:pt x="73721" y="226646"/>
                  <a:pt x="71242" y="226646"/>
                </a:cubicBezTo>
                <a:lnTo>
                  <a:pt x="34766" y="226646"/>
                </a:lnTo>
                <a:cubicBezTo>
                  <a:pt x="32287" y="226646"/>
                  <a:pt x="30162" y="224447"/>
                  <a:pt x="30162" y="221883"/>
                </a:cubicBezTo>
                <a:lnTo>
                  <a:pt x="30162" y="193674"/>
                </a:lnTo>
                <a:cubicBezTo>
                  <a:pt x="30162" y="191110"/>
                  <a:pt x="32287" y="188912"/>
                  <a:pt x="34766" y="188912"/>
                </a:cubicBezTo>
                <a:close/>
                <a:moveTo>
                  <a:pt x="239109" y="142566"/>
                </a:moveTo>
                <a:lnTo>
                  <a:pt x="239109" y="160645"/>
                </a:lnTo>
                <a:lnTo>
                  <a:pt x="266589" y="160645"/>
                </a:lnTo>
                <a:lnTo>
                  <a:pt x="266589" y="142566"/>
                </a:lnTo>
                <a:lnTo>
                  <a:pt x="239109" y="142566"/>
                </a:lnTo>
                <a:close/>
                <a:moveTo>
                  <a:pt x="172791" y="142566"/>
                </a:moveTo>
                <a:lnTo>
                  <a:pt x="172791" y="160645"/>
                </a:lnTo>
                <a:lnTo>
                  <a:pt x="200271" y="160645"/>
                </a:lnTo>
                <a:lnTo>
                  <a:pt x="200271" y="142566"/>
                </a:lnTo>
                <a:lnTo>
                  <a:pt x="172791" y="142566"/>
                </a:lnTo>
                <a:close/>
                <a:moveTo>
                  <a:pt x="105759" y="142566"/>
                </a:moveTo>
                <a:lnTo>
                  <a:pt x="105759" y="160645"/>
                </a:lnTo>
                <a:lnTo>
                  <a:pt x="133596" y="160645"/>
                </a:lnTo>
                <a:lnTo>
                  <a:pt x="133596" y="142566"/>
                </a:lnTo>
                <a:lnTo>
                  <a:pt x="105759" y="142566"/>
                </a:lnTo>
                <a:close/>
                <a:moveTo>
                  <a:pt x="39370" y="142566"/>
                </a:moveTo>
                <a:lnTo>
                  <a:pt x="39370" y="160645"/>
                </a:lnTo>
                <a:lnTo>
                  <a:pt x="66638" y="160645"/>
                </a:lnTo>
                <a:lnTo>
                  <a:pt x="66638" y="142566"/>
                </a:lnTo>
                <a:lnTo>
                  <a:pt x="39370" y="142566"/>
                </a:lnTo>
                <a:close/>
                <a:moveTo>
                  <a:pt x="234470" y="133350"/>
                </a:moveTo>
                <a:lnTo>
                  <a:pt x="271229" y="133350"/>
                </a:lnTo>
                <a:cubicBezTo>
                  <a:pt x="273727" y="133350"/>
                  <a:pt x="275868" y="135477"/>
                  <a:pt x="275868" y="137604"/>
                </a:cubicBezTo>
                <a:lnTo>
                  <a:pt x="275868" y="164899"/>
                </a:lnTo>
                <a:cubicBezTo>
                  <a:pt x="275868" y="167735"/>
                  <a:pt x="273727" y="169507"/>
                  <a:pt x="271229" y="169507"/>
                </a:cubicBezTo>
                <a:lnTo>
                  <a:pt x="234470" y="169507"/>
                </a:lnTo>
                <a:cubicBezTo>
                  <a:pt x="231971" y="169507"/>
                  <a:pt x="230187" y="167735"/>
                  <a:pt x="230187" y="164899"/>
                </a:cubicBezTo>
                <a:lnTo>
                  <a:pt x="230187" y="137604"/>
                </a:lnTo>
                <a:cubicBezTo>
                  <a:pt x="230187" y="135477"/>
                  <a:pt x="231971" y="133350"/>
                  <a:pt x="234470" y="133350"/>
                </a:cubicBezTo>
                <a:close/>
                <a:moveTo>
                  <a:pt x="168151" y="133350"/>
                </a:moveTo>
                <a:lnTo>
                  <a:pt x="204911" y="133350"/>
                </a:lnTo>
                <a:cubicBezTo>
                  <a:pt x="207409" y="133350"/>
                  <a:pt x="209193" y="135477"/>
                  <a:pt x="209193" y="137604"/>
                </a:cubicBezTo>
                <a:lnTo>
                  <a:pt x="209193" y="164899"/>
                </a:lnTo>
                <a:cubicBezTo>
                  <a:pt x="209193" y="167735"/>
                  <a:pt x="207409" y="169507"/>
                  <a:pt x="204911" y="169507"/>
                </a:cubicBezTo>
                <a:lnTo>
                  <a:pt x="168151" y="169507"/>
                </a:lnTo>
                <a:cubicBezTo>
                  <a:pt x="165653" y="169507"/>
                  <a:pt x="163512" y="167735"/>
                  <a:pt x="163512" y="164899"/>
                </a:cubicBezTo>
                <a:lnTo>
                  <a:pt x="163512" y="137604"/>
                </a:lnTo>
                <a:cubicBezTo>
                  <a:pt x="163512" y="135477"/>
                  <a:pt x="165653" y="133350"/>
                  <a:pt x="168151" y="133350"/>
                </a:cubicBezTo>
                <a:close/>
                <a:moveTo>
                  <a:pt x="101476" y="133350"/>
                </a:moveTo>
                <a:lnTo>
                  <a:pt x="138236" y="133350"/>
                </a:lnTo>
                <a:cubicBezTo>
                  <a:pt x="140734" y="133350"/>
                  <a:pt x="142518" y="135477"/>
                  <a:pt x="142518" y="137604"/>
                </a:cubicBezTo>
                <a:lnTo>
                  <a:pt x="142518" y="164899"/>
                </a:lnTo>
                <a:cubicBezTo>
                  <a:pt x="142518" y="167735"/>
                  <a:pt x="140734" y="169507"/>
                  <a:pt x="138236" y="169507"/>
                </a:cubicBezTo>
                <a:lnTo>
                  <a:pt x="101476" y="169507"/>
                </a:lnTo>
                <a:cubicBezTo>
                  <a:pt x="98621" y="169507"/>
                  <a:pt x="96837" y="167735"/>
                  <a:pt x="96837" y="164899"/>
                </a:cubicBezTo>
                <a:lnTo>
                  <a:pt x="96837" y="137604"/>
                </a:lnTo>
                <a:cubicBezTo>
                  <a:pt x="96837" y="135477"/>
                  <a:pt x="98621" y="133350"/>
                  <a:pt x="101476" y="133350"/>
                </a:cubicBezTo>
                <a:close/>
                <a:moveTo>
                  <a:pt x="34766" y="133350"/>
                </a:moveTo>
                <a:lnTo>
                  <a:pt x="71242" y="133350"/>
                </a:lnTo>
                <a:cubicBezTo>
                  <a:pt x="73721" y="133350"/>
                  <a:pt x="75846" y="135477"/>
                  <a:pt x="75846" y="137604"/>
                </a:cubicBezTo>
                <a:lnTo>
                  <a:pt x="75846" y="164899"/>
                </a:lnTo>
                <a:cubicBezTo>
                  <a:pt x="75846" y="167735"/>
                  <a:pt x="73721" y="169507"/>
                  <a:pt x="71242" y="169507"/>
                </a:cubicBezTo>
                <a:lnTo>
                  <a:pt x="34766" y="169507"/>
                </a:lnTo>
                <a:cubicBezTo>
                  <a:pt x="32287" y="169507"/>
                  <a:pt x="30162" y="167735"/>
                  <a:pt x="30162" y="164899"/>
                </a:cubicBezTo>
                <a:lnTo>
                  <a:pt x="30162" y="137604"/>
                </a:lnTo>
                <a:cubicBezTo>
                  <a:pt x="30162" y="135477"/>
                  <a:pt x="32287" y="133350"/>
                  <a:pt x="34766" y="133350"/>
                </a:cubicBezTo>
                <a:close/>
                <a:moveTo>
                  <a:pt x="239109" y="87004"/>
                </a:moveTo>
                <a:lnTo>
                  <a:pt x="239109" y="105083"/>
                </a:lnTo>
                <a:lnTo>
                  <a:pt x="266589" y="105083"/>
                </a:lnTo>
                <a:lnTo>
                  <a:pt x="266589" y="87004"/>
                </a:lnTo>
                <a:lnTo>
                  <a:pt x="239109" y="87004"/>
                </a:lnTo>
                <a:close/>
                <a:moveTo>
                  <a:pt x="172791" y="87004"/>
                </a:moveTo>
                <a:lnTo>
                  <a:pt x="172791" y="105083"/>
                </a:lnTo>
                <a:lnTo>
                  <a:pt x="200271" y="105083"/>
                </a:lnTo>
                <a:lnTo>
                  <a:pt x="200271" y="87004"/>
                </a:lnTo>
                <a:lnTo>
                  <a:pt x="172791" y="87004"/>
                </a:lnTo>
                <a:close/>
                <a:moveTo>
                  <a:pt x="105759" y="87004"/>
                </a:moveTo>
                <a:lnTo>
                  <a:pt x="105759" y="105083"/>
                </a:lnTo>
                <a:lnTo>
                  <a:pt x="133596" y="105083"/>
                </a:lnTo>
                <a:lnTo>
                  <a:pt x="133596" y="87004"/>
                </a:lnTo>
                <a:lnTo>
                  <a:pt x="105759" y="87004"/>
                </a:lnTo>
                <a:close/>
                <a:moveTo>
                  <a:pt x="234470" y="77787"/>
                </a:moveTo>
                <a:lnTo>
                  <a:pt x="271229" y="77787"/>
                </a:lnTo>
                <a:cubicBezTo>
                  <a:pt x="273727" y="77787"/>
                  <a:pt x="275868" y="79914"/>
                  <a:pt x="275868" y="82395"/>
                </a:cubicBezTo>
                <a:lnTo>
                  <a:pt x="275868" y="109691"/>
                </a:lnTo>
                <a:cubicBezTo>
                  <a:pt x="275868" y="112173"/>
                  <a:pt x="273727" y="113945"/>
                  <a:pt x="271229" y="113945"/>
                </a:cubicBezTo>
                <a:lnTo>
                  <a:pt x="234470" y="113945"/>
                </a:lnTo>
                <a:cubicBezTo>
                  <a:pt x="231971" y="113945"/>
                  <a:pt x="230187" y="112173"/>
                  <a:pt x="230187" y="109691"/>
                </a:cubicBezTo>
                <a:lnTo>
                  <a:pt x="230187" y="82395"/>
                </a:lnTo>
                <a:cubicBezTo>
                  <a:pt x="230187" y="79914"/>
                  <a:pt x="231971" y="77787"/>
                  <a:pt x="234470" y="77787"/>
                </a:cubicBezTo>
                <a:close/>
                <a:moveTo>
                  <a:pt x="168151" y="77787"/>
                </a:moveTo>
                <a:lnTo>
                  <a:pt x="204911" y="77787"/>
                </a:lnTo>
                <a:cubicBezTo>
                  <a:pt x="207409" y="77787"/>
                  <a:pt x="209193" y="79914"/>
                  <a:pt x="209193" y="82395"/>
                </a:cubicBezTo>
                <a:lnTo>
                  <a:pt x="209193" y="109691"/>
                </a:lnTo>
                <a:cubicBezTo>
                  <a:pt x="209193" y="112173"/>
                  <a:pt x="207409" y="113945"/>
                  <a:pt x="204911" y="113945"/>
                </a:cubicBezTo>
                <a:lnTo>
                  <a:pt x="168151" y="113945"/>
                </a:lnTo>
                <a:cubicBezTo>
                  <a:pt x="165653" y="113945"/>
                  <a:pt x="163512" y="112173"/>
                  <a:pt x="163512" y="109691"/>
                </a:cubicBezTo>
                <a:lnTo>
                  <a:pt x="163512" y="82395"/>
                </a:lnTo>
                <a:cubicBezTo>
                  <a:pt x="163512" y="79914"/>
                  <a:pt x="165653" y="77787"/>
                  <a:pt x="168151" y="77787"/>
                </a:cubicBezTo>
                <a:close/>
                <a:moveTo>
                  <a:pt x="101476" y="77787"/>
                </a:moveTo>
                <a:lnTo>
                  <a:pt x="138236" y="77787"/>
                </a:lnTo>
                <a:cubicBezTo>
                  <a:pt x="140734" y="77787"/>
                  <a:pt x="142518" y="79914"/>
                  <a:pt x="142518" y="82395"/>
                </a:cubicBezTo>
                <a:lnTo>
                  <a:pt x="142518" y="109691"/>
                </a:lnTo>
                <a:cubicBezTo>
                  <a:pt x="142518" y="112173"/>
                  <a:pt x="140734" y="113945"/>
                  <a:pt x="138236" y="113945"/>
                </a:cubicBezTo>
                <a:lnTo>
                  <a:pt x="101476" y="113945"/>
                </a:lnTo>
                <a:cubicBezTo>
                  <a:pt x="98621" y="113945"/>
                  <a:pt x="96837" y="112173"/>
                  <a:pt x="96837" y="109691"/>
                </a:cubicBezTo>
                <a:lnTo>
                  <a:pt x="96837" y="82395"/>
                </a:lnTo>
                <a:cubicBezTo>
                  <a:pt x="96837" y="79914"/>
                  <a:pt x="98621" y="77787"/>
                  <a:pt x="101476" y="77787"/>
                </a:cubicBezTo>
                <a:close/>
                <a:moveTo>
                  <a:pt x="8986" y="55575"/>
                </a:moveTo>
                <a:lnTo>
                  <a:pt x="8986" y="282930"/>
                </a:lnTo>
                <a:cubicBezTo>
                  <a:pt x="8986" y="290508"/>
                  <a:pt x="15096" y="297004"/>
                  <a:pt x="22644" y="297004"/>
                </a:cubicBezTo>
                <a:lnTo>
                  <a:pt x="281437" y="297004"/>
                </a:lnTo>
                <a:cubicBezTo>
                  <a:pt x="288985" y="297004"/>
                  <a:pt x="295455" y="290508"/>
                  <a:pt x="295455" y="282930"/>
                </a:cubicBezTo>
                <a:lnTo>
                  <a:pt x="295455" y="55575"/>
                </a:lnTo>
                <a:lnTo>
                  <a:pt x="8986" y="55575"/>
                </a:lnTo>
                <a:close/>
                <a:moveTo>
                  <a:pt x="22644" y="23096"/>
                </a:moveTo>
                <a:cubicBezTo>
                  <a:pt x="15096" y="23096"/>
                  <a:pt x="8986" y="29592"/>
                  <a:pt x="8986" y="37170"/>
                </a:cubicBezTo>
                <a:lnTo>
                  <a:pt x="8986" y="46553"/>
                </a:lnTo>
                <a:lnTo>
                  <a:pt x="295455" y="46553"/>
                </a:lnTo>
                <a:lnTo>
                  <a:pt x="295455" y="37170"/>
                </a:lnTo>
                <a:cubicBezTo>
                  <a:pt x="295455" y="29592"/>
                  <a:pt x="288985" y="23096"/>
                  <a:pt x="281437" y="23096"/>
                </a:cubicBezTo>
                <a:lnTo>
                  <a:pt x="249088" y="23096"/>
                </a:lnTo>
                <a:lnTo>
                  <a:pt x="249088" y="32479"/>
                </a:lnTo>
                <a:cubicBezTo>
                  <a:pt x="249088" y="35005"/>
                  <a:pt x="246931" y="37170"/>
                  <a:pt x="244415" y="37170"/>
                </a:cubicBezTo>
                <a:cubicBezTo>
                  <a:pt x="241899" y="37170"/>
                  <a:pt x="239742" y="35005"/>
                  <a:pt x="239742" y="32479"/>
                </a:cubicBezTo>
                <a:lnTo>
                  <a:pt x="239742" y="23096"/>
                </a:lnTo>
                <a:lnTo>
                  <a:pt x="187265" y="23096"/>
                </a:lnTo>
                <a:lnTo>
                  <a:pt x="187265" y="32479"/>
                </a:lnTo>
                <a:cubicBezTo>
                  <a:pt x="187265" y="35005"/>
                  <a:pt x="185468" y="37170"/>
                  <a:pt x="182952" y="37170"/>
                </a:cubicBezTo>
                <a:cubicBezTo>
                  <a:pt x="180076" y="37170"/>
                  <a:pt x="178279" y="35005"/>
                  <a:pt x="178279" y="32479"/>
                </a:cubicBezTo>
                <a:lnTo>
                  <a:pt x="178279" y="23096"/>
                </a:lnTo>
                <a:lnTo>
                  <a:pt x="126161" y="23096"/>
                </a:lnTo>
                <a:lnTo>
                  <a:pt x="126161" y="32479"/>
                </a:lnTo>
                <a:cubicBezTo>
                  <a:pt x="126161" y="35005"/>
                  <a:pt x="124005" y="37170"/>
                  <a:pt x="121489" y="37170"/>
                </a:cubicBezTo>
                <a:cubicBezTo>
                  <a:pt x="118973" y="37170"/>
                  <a:pt x="116816" y="35005"/>
                  <a:pt x="116816" y="32479"/>
                </a:cubicBezTo>
                <a:lnTo>
                  <a:pt x="116816" y="23096"/>
                </a:lnTo>
                <a:lnTo>
                  <a:pt x="64339" y="23096"/>
                </a:lnTo>
                <a:lnTo>
                  <a:pt x="64339" y="32479"/>
                </a:lnTo>
                <a:cubicBezTo>
                  <a:pt x="64339" y="35005"/>
                  <a:pt x="62182" y="37170"/>
                  <a:pt x="59666" y="37170"/>
                </a:cubicBezTo>
                <a:cubicBezTo>
                  <a:pt x="57150" y="37170"/>
                  <a:pt x="54993" y="35005"/>
                  <a:pt x="54993" y="32479"/>
                </a:cubicBezTo>
                <a:lnTo>
                  <a:pt x="54993" y="23096"/>
                </a:lnTo>
                <a:lnTo>
                  <a:pt x="22644" y="23096"/>
                </a:lnTo>
                <a:close/>
                <a:moveTo>
                  <a:pt x="59666" y="0"/>
                </a:moveTo>
                <a:cubicBezTo>
                  <a:pt x="62182" y="0"/>
                  <a:pt x="64339" y="2165"/>
                  <a:pt x="64339" y="4691"/>
                </a:cubicBezTo>
                <a:lnTo>
                  <a:pt x="64339" y="14074"/>
                </a:lnTo>
                <a:lnTo>
                  <a:pt x="116816" y="14074"/>
                </a:lnTo>
                <a:lnTo>
                  <a:pt x="116816" y="4691"/>
                </a:lnTo>
                <a:cubicBezTo>
                  <a:pt x="116816" y="2165"/>
                  <a:pt x="118973" y="0"/>
                  <a:pt x="121489" y="0"/>
                </a:cubicBezTo>
                <a:cubicBezTo>
                  <a:pt x="124005" y="0"/>
                  <a:pt x="126161" y="2165"/>
                  <a:pt x="126161" y="4691"/>
                </a:cubicBezTo>
                <a:lnTo>
                  <a:pt x="126161" y="14074"/>
                </a:lnTo>
                <a:lnTo>
                  <a:pt x="178279" y="14074"/>
                </a:lnTo>
                <a:lnTo>
                  <a:pt x="178279" y="4691"/>
                </a:lnTo>
                <a:cubicBezTo>
                  <a:pt x="178279" y="2165"/>
                  <a:pt x="180076" y="0"/>
                  <a:pt x="182952" y="0"/>
                </a:cubicBezTo>
                <a:cubicBezTo>
                  <a:pt x="185468" y="0"/>
                  <a:pt x="187265" y="2165"/>
                  <a:pt x="187265" y="4691"/>
                </a:cubicBezTo>
                <a:lnTo>
                  <a:pt x="187265" y="14074"/>
                </a:lnTo>
                <a:lnTo>
                  <a:pt x="239742" y="14074"/>
                </a:lnTo>
                <a:lnTo>
                  <a:pt x="239742" y="4691"/>
                </a:lnTo>
                <a:cubicBezTo>
                  <a:pt x="239742" y="2165"/>
                  <a:pt x="241899" y="0"/>
                  <a:pt x="244415" y="0"/>
                </a:cubicBezTo>
                <a:cubicBezTo>
                  <a:pt x="246931" y="0"/>
                  <a:pt x="249088" y="2165"/>
                  <a:pt x="249088" y="4691"/>
                </a:cubicBezTo>
                <a:lnTo>
                  <a:pt x="249088" y="14074"/>
                </a:lnTo>
                <a:lnTo>
                  <a:pt x="281437" y="14074"/>
                </a:lnTo>
                <a:cubicBezTo>
                  <a:pt x="294017" y="14074"/>
                  <a:pt x="304441" y="24540"/>
                  <a:pt x="304441" y="37170"/>
                </a:cubicBezTo>
                <a:lnTo>
                  <a:pt x="304441" y="51245"/>
                </a:lnTo>
                <a:lnTo>
                  <a:pt x="304441" y="282930"/>
                </a:lnTo>
                <a:cubicBezTo>
                  <a:pt x="304441" y="295922"/>
                  <a:pt x="294017" y="306026"/>
                  <a:pt x="281437" y="306026"/>
                </a:cubicBezTo>
                <a:lnTo>
                  <a:pt x="22644" y="306026"/>
                </a:lnTo>
                <a:cubicBezTo>
                  <a:pt x="10064" y="306026"/>
                  <a:pt x="0" y="295922"/>
                  <a:pt x="0" y="282930"/>
                </a:cubicBezTo>
                <a:lnTo>
                  <a:pt x="0" y="51245"/>
                </a:lnTo>
                <a:lnTo>
                  <a:pt x="0" y="37170"/>
                </a:lnTo>
                <a:cubicBezTo>
                  <a:pt x="0" y="24540"/>
                  <a:pt x="10064" y="14074"/>
                  <a:pt x="22644" y="14074"/>
                </a:cubicBezTo>
                <a:lnTo>
                  <a:pt x="54993" y="14074"/>
                </a:lnTo>
                <a:lnTo>
                  <a:pt x="54993" y="4691"/>
                </a:lnTo>
                <a:cubicBezTo>
                  <a:pt x="54993" y="2165"/>
                  <a:pt x="57150" y="0"/>
                  <a:pt x="59666"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9" name="TextBox 28">
            <a:extLst>
              <a:ext uri="{FF2B5EF4-FFF2-40B4-BE49-F238E27FC236}">
                <a16:creationId xmlns="" xmlns:a16="http://schemas.microsoft.com/office/drawing/2014/main" id="{74EC0906-0B2C-4B70-B04A-611B1F050B81}"/>
              </a:ext>
            </a:extLst>
          </p:cNvPr>
          <p:cNvSpPr txBox="1"/>
          <p:nvPr/>
        </p:nvSpPr>
        <p:spPr>
          <a:xfrm>
            <a:off x="501843" y="1866958"/>
            <a:ext cx="6987495" cy="427809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Όραμα: «Να επιτρέψουν στους αθλητές των ΠΑ να επιτύχουν αθλητική αριστεία, να εμπνεύσουν και να ενθουσιάσουν τον κόσμο»</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Θάρρος: «Οι αθλητές των ΠΑ με τις επιτυχίες τους να δείξουν στον κόσμο τι μπορεί να επιτευχθεί, όταν δοκιμάζεται το σώμα στα απόλυτα όριά του».</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Δύναμη της Θέλησης: «Οι αθλητές των ΠΑ έχουν μια μοναδική δύναμη χαρακτήρα που συνδυάζει τη ψυχική αντοχή, τη σωματική ικανότητα και την εξαιρετική ευελιξία για να παράγει αθλητικές επιτυχίες που επαναπροσδιορίζουν τα όρια δυνατοτήτων τους».</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Έμπνευση: «Οι αθλητές των ΠΑ με τις αθλητικές τους ικανότητές λειτουργούν ως αθλητικά πρότυπα, ενισχύοντας και ενθουσιάζοντας άλλους να συμμετέχουν στον αθλητισμό».</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Ισότητα: «Μέσω της συμμετοχής στον αθλητισμό, οι αθλητές των ΠΑ κατορθώνουν να αμφισβητούν τα στερεότυπα και μεταμορφώνουν αρνητικές στάσεις, βοηθώντας κατ’ αυτό τον τρόπο στην ενίσχυση της ένταξης με την κατάρρευση των κοινωνικών φραγμών και των διακρίσεων έναντι ΑμεΑ».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Ιδανικά: «Να δημιουργηθεί μια κοινωνία χωρίς αποκλεισμούς για άτομα με αναπηρία, μέσω του Παραολυμπιακού αθλητισμού».</a:t>
            </a:r>
          </a:p>
        </p:txBody>
      </p:sp>
      <p:sp>
        <p:nvSpPr>
          <p:cNvPr id="31" name="TextBox 30">
            <a:extLst>
              <a:ext uri="{FF2B5EF4-FFF2-40B4-BE49-F238E27FC236}">
                <a16:creationId xmlns="" xmlns:a16="http://schemas.microsoft.com/office/drawing/2014/main" id="{0F0FAD76-03AE-411A-96AE-EC211BEBA152}"/>
              </a:ext>
            </a:extLst>
          </p:cNvPr>
          <p:cNvSpPr txBox="1"/>
          <p:nvPr/>
        </p:nvSpPr>
        <p:spPr>
          <a:xfrm>
            <a:off x="4623441" y="818652"/>
            <a:ext cx="305517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a:ea typeface="+mn-ea"/>
                <a:cs typeface="+mn-cs"/>
              </a:rPr>
              <a:t>Αρχές και όραμα της ΔΠΕ</a:t>
            </a:r>
          </a:p>
        </p:txBody>
      </p:sp>
    </p:spTree>
    <p:extLst>
      <p:ext uri="{BB962C8B-B14F-4D97-AF65-F5344CB8AC3E}">
        <p14:creationId xmlns="" xmlns:p14="http://schemas.microsoft.com/office/powerpoint/2010/main" val="344964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3249">
            <a:extLst>
              <a:ext uri="{FF2B5EF4-FFF2-40B4-BE49-F238E27FC236}">
                <a16:creationId xmlns="" xmlns:a16="http://schemas.microsoft.com/office/drawing/2014/main" id="{BC875FA5-7DBD-FE42-8C68-60562DEA8505}"/>
              </a:ext>
            </a:extLst>
          </p:cNvPr>
          <p:cNvSpPr/>
          <p:nvPr/>
        </p:nvSpPr>
        <p:spPr>
          <a:xfrm>
            <a:off x="1556862" y="5847699"/>
            <a:ext cx="1088442" cy="864322"/>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cubicBezTo>
                  <a:pt x="789" y="0"/>
                  <a:pt x="0" y="971"/>
                  <a:pt x="0" y="2173"/>
                </a:cubicBezTo>
                <a:cubicBezTo>
                  <a:pt x="0" y="3375"/>
                  <a:pt x="789" y="4346"/>
                  <a:pt x="1762" y="4346"/>
                </a:cubicBezTo>
                <a:lnTo>
                  <a:pt x="19844" y="4346"/>
                </a:lnTo>
                <a:cubicBezTo>
                  <a:pt x="20816" y="4346"/>
                  <a:pt x="21600" y="3375"/>
                  <a:pt x="21600" y="2173"/>
                </a:cubicBezTo>
                <a:cubicBezTo>
                  <a:pt x="21600" y="971"/>
                  <a:pt x="20816" y="0"/>
                  <a:pt x="19844" y="0"/>
                </a:cubicBezTo>
                <a:lnTo>
                  <a:pt x="1762" y="0"/>
                </a:lnTo>
                <a:close/>
                <a:moveTo>
                  <a:pt x="1762" y="5941"/>
                </a:moveTo>
                <a:cubicBezTo>
                  <a:pt x="789" y="5941"/>
                  <a:pt x="0" y="6911"/>
                  <a:pt x="0" y="8114"/>
                </a:cubicBezTo>
                <a:cubicBezTo>
                  <a:pt x="0" y="9316"/>
                  <a:pt x="789" y="10295"/>
                  <a:pt x="1762" y="10295"/>
                </a:cubicBezTo>
                <a:lnTo>
                  <a:pt x="19844" y="10295"/>
                </a:lnTo>
                <a:cubicBezTo>
                  <a:pt x="20816" y="10295"/>
                  <a:pt x="21600" y="9316"/>
                  <a:pt x="21600" y="8114"/>
                </a:cubicBezTo>
                <a:cubicBezTo>
                  <a:pt x="21600" y="6911"/>
                  <a:pt x="20816" y="5941"/>
                  <a:pt x="19844" y="5941"/>
                </a:cubicBezTo>
                <a:lnTo>
                  <a:pt x="1762" y="5941"/>
                </a:lnTo>
                <a:close/>
                <a:moveTo>
                  <a:pt x="2935" y="11890"/>
                </a:moveTo>
                <a:cubicBezTo>
                  <a:pt x="2935" y="17257"/>
                  <a:pt x="6463" y="21600"/>
                  <a:pt x="10806" y="21600"/>
                </a:cubicBezTo>
                <a:cubicBezTo>
                  <a:pt x="15149" y="21600"/>
                  <a:pt x="18665" y="17257"/>
                  <a:pt x="18665" y="11890"/>
                </a:cubicBezTo>
                <a:lnTo>
                  <a:pt x="2935" y="11890"/>
                </a:ln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40">
            <a:extLst>
              <a:ext uri="{FF2B5EF4-FFF2-40B4-BE49-F238E27FC236}">
                <a16:creationId xmlns="" xmlns:a16="http://schemas.microsoft.com/office/drawing/2014/main" id="{023755B2-E0FC-5843-B071-29DDA5116C02}"/>
              </a:ext>
            </a:extLst>
          </p:cNvPr>
          <p:cNvSpPr/>
          <p:nvPr/>
        </p:nvSpPr>
        <p:spPr>
          <a:xfrm>
            <a:off x="271947" y="1695062"/>
            <a:ext cx="3742720" cy="1470305"/>
          </a:xfrm>
          <a:custGeom>
            <a:avLst/>
            <a:gdLst>
              <a:gd name="connsiteX0" fmla="*/ 356451 w 7686536"/>
              <a:gd name="connsiteY0" fmla="*/ 2026955 h 3072993"/>
              <a:gd name="connsiteX1" fmla="*/ 476398 w 7686536"/>
              <a:gd name="connsiteY1" fmla="*/ 2067489 h 3072993"/>
              <a:gd name="connsiteX2" fmla="*/ 1267482 w 7686536"/>
              <a:gd name="connsiteY2" fmla="*/ 2523393 h 3072993"/>
              <a:gd name="connsiteX3" fmla="*/ 948958 w 7686536"/>
              <a:gd name="connsiteY3" fmla="*/ 3072993 h 3072993"/>
              <a:gd name="connsiteX4" fmla="*/ 158664 w 7686536"/>
              <a:gd name="connsiteY4" fmla="*/ 2617089 h 3072993"/>
              <a:gd name="connsiteX5" fmla="*/ 42727 w 7686536"/>
              <a:gd name="connsiteY5" fmla="*/ 2183443 h 3072993"/>
              <a:gd name="connsiteX6" fmla="*/ 356451 w 7686536"/>
              <a:gd name="connsiteY6" fmla="*/ 2026955 h 3072993"/>
              <a:gd name="connsiteX7" fmla="*/ 7330084 w 7686536"/>
              <a:gd name="connsiteY7" fmla="*/ 2023006 h 3072993"/>
              <a:gd name="connsiteX8" fmla="*/ 7643808 w 7686536"/>
              <a:gd name="connsiteY8" fmla="*/ 2179495 h 3072993"/>
              <a:gd name="connsiteX9" fmla="*/ 7527871 w 7686536"/>
              <a:gd name="connsiteY9" fmla="*/ 2613143 h 3072993"/>
              <a:gd name="connsiteX10" fmla="*/ 6737576 w 7686536"/>
              <a:gd name="connsiteY10" fmla="*/ 3069047 h 3072993"/>
              <a:gd name="connsiteX11" fmla="*/ 6419052 w 7686536"/>
              <a:gd name="connsiteY11" fmla="*/ 2519446 h 3072993"/>
              <a:gd name="connsiteX12" fmla="*/ 7210136 w 7686536"/>
              <a:gd name="connsiteY12" fmla="*/ 2063541 h 3072993"/>
              <a:gd name="connsiteX13" fmla="*/ 7330084 w 7686536"/>
              <a:gd name="connsiteY13" fmla="*/ 2023006 h 3072993"/>
              <a:gd name="connsiteX14" fmla="*/ 1763069 w 7686536"/>
              <a:gd name="connsiteY14" fmla="*/ 540864 h 3072993"/>
              <a:gd name="connsiteX15" fmla="*/ 2077619 w 7686536"/>
              <a:gd name="connsiteY15" fmla="*/ 697362 h 3072993"/>
              <a:gd name="connsiteX16" fmla="*/ 2548622 w 7686536"/>
              <a:gd name="connsiteY16" fmla="*/ 1513055 h 3072993"/>
              <a:gd name="connsiteX17" fmla="*/ 1986281 w 7686536"/>
              <a:gd name="connsiteY17" fmla="*/ 1808531 h 3072993"/>
              <a:gd name="connsiteX18" fmla="*/ 1528003 w 7686536"/>
              <a:gd name="connsiteY18" fmla="*/ 1015051 h 3072993"/>
              <a:gd name="connsiteX19" fmla="*/ 1643971 w 7686536"/>
              <a:gd name="connsiteY19" fmla="*/ 581428 h 3072993"/>
              <a:gd name="connsiteX20" fmla="*/ 1763069 w 7686536"/>
              <a:gd name="connsiteY20" fmla="*/ 540864 h 3072993"/>
              <a:gd name="connsiteX21" fmla="*/ 5923464 w 7686536"/>
              <a:gd name="connsiteY21" fmla="*/ 536916 h 3072993"/>
              <a:gd name="connsiteX22" fmla="*/ 6042562 w 7686536"/>
              <a:gd name="connsiteY22" fmla="*/ 577480 h 3072993"/>
              <a:gd name="connsiteX23" fmla="*/ 6158530 w 7686536"/>
              <a:gd name="connsiteY23" fmla="*/ 1011103 h 3072993"/>
              <a:gd name="connsiteX24" fmla="*/ 5700252 w 7686536"/>
              <a:gd name="connsiteY24" fmla="*/ 1804583 h 3072993"/>
              <a:gd name="connsiteX25" fmla="*/ 5137911 w 7686536"/>
              <a:gd name="connsiteY25" fmla="*/ 1509107 h 3072993"/>
              <a:gd name="connsiteX26" fmla="*/ 5608915 w 7686536"/>
              <a:gd name="connsiteY26" fmla="*/ 693414 h 3072993"/>
              <a:gd name="connsiteX27" fmla="*/ 5923464 w 7686536"/>
              <a:gd name="connsiteY27" fmla="*/ 536916 h 3072993"/>
              <a:gd name="connsiteX28" fmla="*/ 3843267 w 7686536"/>
              <a:gd name="connsiteY28" fmla="*/ 0 h 3072993"/>
              <a:gd name="connsiteX29" fmla="*/ 4160972 w 7686536"/>
              <a:gd name="connsiteY29" fmla="*/ 316885 h 3072993"/>
              <a:gd name="connsiteX30" fmla="*/ 4160972 w 7686536"/>
              <a:gd name="connsiteY30" fmla="*/ 1297823 h 3072993"/>
              <a:gd name="connsiteX31" fmla="*/ 3525562 w 7686536"/>
              <a:gd name="connsiteY31" fmla="*/ 1295419 h 3072993"/>
              <a:gd name="connsiteX32" fmla="*/ 3525562 w 7686536"/>
              <a:gd name="connsiteY32" fmla="*/ 316885 h 3072993"/>
              <a:gd name="connsiteX33" fmla="*/ 3843267 w 7686536"/>
              <a:gd name="connsiteY33" fmla="*/ 0 h 307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86536" h="3072993">
                <a:moveTo>
                  <a:pt x="356451" y="2026955"/>
                </a:moveTo>
                <a:cubicBezTo>
                  <a:pt x="397406" y="2032065"/>
                  <a:pt x="438360" y="2045576"/>
                  <a:pt x="476398" y="2067489"/>
                </a:cubicBezTo>
                <a:cubicBezTo>
                  <a:pt x="476398" y="2067489"/>
                  <a:pt x="1267482" y="2523393"/>
                  <a:pt x="1267482" y="2523393"/>
                </a:cubicBezTo>
                <a:cubicBezTo>
                  <a:pt x="1135686" y="2706560"/>
                  <a:pt x="1031111" y="2892577"/>
                  <a:pt x="948958" y="3072993"/>
                </a:cubicBezTo>
                <a:lnTo>
                  <a:pt x="158664" y="2617089"/>
                </a:lnTo>
                <a:cubicBezTo>
                  <a:pt x="6634" y="2529486"/>
                  <a:pt x="-45016" y="2335313"/>
                  <a:pt x="42727" y="2183443"/>
                </a:cubicBezTo>
                <a:cubicBezTo>
                  <a:pt x="108534" y="2069553"/>
                  <a:pt x="233587" y="2011723"/>
                  <a:pt x="356451" y="2026955"/>
                </a:cubicBezTo>
                <a:close/>
                <a:moveTo>
                  <a:pt x="7330084" y="2023006"/>
                </a:moveTo>
                <a:cubicBezTo>
                  <a:pt x="7452949" y="2007775"/>
                  <a:pt x="7578001" y="2065605"/>
                  <a:pt x="7643808" y="2179495"/>
                </a:cubicBezTo>
                <a:cubicBezTo>
                  <a:pt x="7731551" y="2331365"/>
                  <a:pt x="7679902" y="2525539"/>
                  <a:pt x="7527871" y="2613143"/>
                </a:cubicBezTo>
                <a:lnTo>
                  <a:pt x="6737576" y="3069047"/>
                </a:lnTo>
                <a:cubicBezTo>
                  <a:pt x="6655423" y="2888631"/>
                  <a:pt x="6550849" y="2702614"/>
                  <a:pt x="6419052" y="2519446"/>
                </a:cubicBezTo>
                <a:cubicBezTo>
                  <a:pt x="6419052" y="2519446"/>
                  <a:pt x="7210136" y="2063541"/>
                  <a:pt x="7210136" y="2063541"/>
                </a:cubicBezTo>
                <a:cubicBezTo>
                  <a:pt x="7248175" y="2041628"/>
                  <a:pt x="7289129" y="2028117"/>
                  <a:pt x="7330084" y="2023006"/>
                </a:cubicBezTo>
                <a:close/>
                <a:moveTo>
                  <a:pt x="1763069" y="540864"/>
                </a:moveTo>
                <a:cubicBezTo>
                  <a:pt x="1885964" y="525659"/>
                  <a:pt x="2011835" y="583448"/>
                  <a:pt x="2077619" y="697362"/>
                </a:cubicBezTo>
                <a:cubicBezTo>
                  <a:pt x="2077619" y="697362"/>
                  <a:pt x="2548622" y="1513055"/>
                  <a:pt x="2548622" y="1513055"/>
                </a:cubicBezTo>
                <a:cubicBezTo>
                  <a:pt x="2336237" y="1596322"/>
                  <a:pt x="2149457" y="1697527"/>
                  <a:pt x="1986281" y="1808531"/>
                </a:cubicBezTo>
                <a:lnTo>
                  <a:pt x="1528003" y="1015051"/>
                </a:lnTo>
                <a:cubicBezTo>
                  <a:pt x="1440258" y="863185"/>
                  <a:pt x="1492290" y="669032"/>
                  <a:pt x="1643971" y="581428"/>
                </a:cubicBezTo>
                <a:cubicBezTo>
                  <a:pt x="1681943" y="559513"/>
                  <a:pt x="1722121" y="545971"/>
                  <a:pt x="1763069" y="540864"/>
                </a:cubicBezTo>
                <a:close/>
                <a:moveTo>
                  <a:pt x="5923464" y="536916"/>
                </a:moveTo>
                <a:cubicBezTo>
                  <a:pt x="5964412" y="542023"/>
                  <a:pt x="6004590" y="555565"/>
                  <a:pt x="6042562" y="577480"/>
                </a:cubicBezTo>
                <a:cubicBezTo>
                  <a:pt x="6194244" y="665084"/>
                  <a:pt x="6246275" y="859237"/>
                  <a:pt x="6158530" y="1011103"/>
                </a:cubicBezTo>
                <a:lnTo>
                  <a:pt x="5700252" y="1804583"/>
                </a:lnTo>
                <a:cubicBezTo>
                  <a:pt x="5537076" y="1693579"/>
                  <a:pt x="5350296" y="1592374"/>
                  <a:pt x="5137911" y="1509107"/>
                </a:cubicBezTo>
                <a:cubicBezTo>
                  <a:pt x="5137911" y="1509107"/>
                  <a:pt x="5608915" y="693414"/>
                  <a:pt x="5608915" y="693414"/>
                </a:cubicBezTo>
                <a:cubicBezTo>
                  <a:pt x="5674698" y="579500"/>
                  <a:pt x="5800569" y="521711"/>
                  <a:pt x="5923464" y="536916"/>
                </a:cubicBezTo>
                <a:close/>
                <a:moveTo>
                  <a:pt x="3843267" y="0"/>
                </a:moveTo>
                <a:cubicBezTo>
                  <a:pt x="4018740" y="0"/>
                  <a:pt x="4160972" y="141679"/>
                  <a:pt x="4160972" y="316885"/>
                </a:cubicBezTo>
                <a:lnTo>
                  <a:pt x="4160972" y="1297823"/>
                </a:lnTo>
                <a:cubicBezTo>
                  <a:pt x="4079575" y="1291093"/>
                  <a:pt x="3602547" y="1289471"/>
                  <a:pt x="3525562" y="1295419"/>
                </a:cubicBezTo>
                <a:lnTo>
                  <a:pt x="3525562" y="316885"/>
                </a:lnTo>
                <a:cubicBezTo>
                  <a:pt x="3525562" y="141679"/>
                  <a:pt x="3668206" y="0"/>
                  <a:pt x="384326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Shape 13256">
            <a:extLst>
              <a:ext uri="{FF2B5EF4-FFF2-40B4-BE49-F238E27FC236}">
                <a16:creationId xmlns="" xmlns:a16="http://schemas.microsoft.com/office/drawing/2014/main" id="{14850DCB-F9E0-C344-BB80-57E73D3DBA8B}"/>
              </a:ext>
            </a:extLst>
          </p:cNvPr>
          <p:cNvSpPr/>
          <p:nvPr/>
        </p:nvSpPr>
        <p:spPr>
          <a:xfrm>
            <a:off x="2773260" y="2935429"/>
            <a:ext cx="706693" cy="1169832"/>
          </a:xfrm>
          <a:custGeom>
            <a:avLst/>
            <a:gdLst/>
            <a:ahLst/>
            <a:cxnLst>
              <a:cxn ang="0">
                <a:pos x="wd2" y="hd2"/>
              </a:cxn>
              <a:cxn ang="5400000">
                <a:pos x="wd2" y="hd2"/>
              </a:cxn>
              <a:cxn ang="10800000">
                <a:pos x="wd2" y="hd2"/>
              </a:cxn>
              <a:cxn ang="16200000">
                <a:pos x="wd2" y="hd2"/>
              </a:cxn>
            </a:cxnLst>
            <a:rect l="0" t="0" r="r" b="b"/>
            <a:pathLst>
              <a:path w="21401" h="21600" extrusionOk="0">
                <a:moveTo>
                  <a:pt x="10125" y="0"/>
                </a:moveTo>
                <a:lnTo>
                  <a:pt x="0" y="6090"/>
                </a:lnTo>
                <a:cubicBezTo>
                  <a:pt x="4008" y="9017"/>
                  <a:pt x="5986" y="12572"/>
                  <a:pt x="6559" y="15375"/>
                </a:cubicBezTo>
                <a:cubicBezTo>
                  <a:pt x="7006" y="17563"/>
                  <a:pt x="6336" y="19728"/>
                  <a:pt x="5359" y="21600"/>
                </a:cubicBezTo>
                <a:lnTo>
                  <a:pt x="20163" y="21600"/>
                </a:lnTo>
                <a:cubicBezTo>
                  <a:pt x="21045" y="19698"/>
                  <a:pt x="21600" y="17654"/>
                  <a:pt x="21334" y="15549"/>
                </a:cubicBezTo>
                <a:cubicBezTo>
                  <a:pt x="20771" y="11089"/>
                  <a:pt x="17630" y="4829"/>
                  <a:pt x="10125" y="0"/>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13259">
            <a:extLst>
              <a:ext uri="{FF2B5EF4-FFF2-40B4-BE49-F238E27FC236}">
                <a16:creationId xmlns="" xmlns:a16="http://schemas.microsoft.com/office/drawing/2014/main" id="{78C5775D-A4FB-E94D-A171-C8DF3743A5D2}"/>
              </a:ext>
            </a:extLst>
          </p:cNvPr>
          <p:cNvSpPr/>
          <p:nvPr/>
        </p:nvSpPr>
        <p:spPr>
          <a:xfrm flipH="1">
            <a:off x="1094166" y="2502058"/>
            <a:ext cx="989438" cy="7253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Shape 13262">
            <a:extLst>
              <a:ext uri="{FF2B5EF4-FFF2-40B4-BE49-F238E27FC236}">
                <a16:creationId xmlns="" xmlns:a16="http://schemas.microsoft.com/office/drawing/2014/main" id="{0688117B-55B0-7145-9870-A9D1DD3BED25}"/>
              </a:ext>
            </a:extLst>
          </p:cNvPr>
          <p:cNvSpPr/>
          <p:nvPr/>
        </p:nvSpPr>
        <p:spPr>
          <a:xfrm flipH="1">
            <a:off x="719256" y="2548995"/>
            <a:ext cx="1187706" cy="1556267"/>
          </a:xfrm>
          <a:custGeom>
            <a:avLst/>
            <a:gdLst/>
            <a:ahLst/>
            <a:cxnLst>
              <a:cxn ang="0">
                <a:pos x="wd2" y="hd2"/>
              </a:cxn>
              <a:cxn ang="5400000">
                <a:pos x="wd2" y="hd2"/>
              </a:cxn>
              <a:cxn ang="10800000">
                <a:pos x="wd2" y="hd2"/>
              </a:cxn>
              <a:cxn ang="16200000">
                <a:pos x="wd2" y="hd2"/>
              </a:cxn>
            </a:cxnLst>
            <a:rect l="0" t="0" r="r" b="b"/>
            <a:pathLst>
              <a:path w="21484" h="21600" extrusionOk="0">
                <a:moveTo>
                  <a:pt x="0" y="0"/>
                </a:moveTo>
                <a:cubicBezTo>
                  <a:pt x="426" y="33"/>
                  <a:pt x="821" y="89"/>
                  <a:pt x="1231" y="135"/>
                </a:cubicBezTo>
                <a:cubicBezTo>
                  <a:pt x="820" y="89"/>
                  <a:pt x="426" y="33"/>
                  <a:pt x="0" y="0"/>
                </a:cubicBezTo>
                <a:close/>
                <a:moveTo>
                  <a:pt x="2899" y="342"/>
                </a:moveTo>
                <a:cubicBezTo>
                  <a:pt x="3354" y="415"/>
                  <a:pt x="3779" y="511"/>
                  <a:pt x="4214" y="599"/>
                </a:cubicBezTo>
                <a:cubicBezTo>
                  <a:pt x="3779" y="511"/>
                  <a:pt x="3355" y="414"/>
                  <a:pt x="2899" y="342"/>
                </a:cubicBezTo>
                <a:close/>
                <a:moveTo>
                  <a:pt x="5473" y="865"/>
                </a:moveTo>
                <a:cubicBezTo>
                  <a:pt x="5975" y="989"/>
                  <a:pt x="6450" y="1134"/>
                  <a:pt x="6923" y="1279"/>
                </a:cubicBezTo>
                <a:cubicBezTo>
                  <a:pt x="6449" y="1134"/>
                  <a:pt x="5976" y="989"/>
                  <a:pt x="5473" y="865"/>
                </a:cubicBezTo>
                <a:close/>
                <a:moveTo>
                  <a:pt x="7779" y="1544"/>
                </a:moveTo>
                <a:cubicBezTo>
                  <a:pt x="8296" y="1721"/>
                  <a:pt x="8792" y="1910"/>
                  <a:pt x="9273" y="2110"/>
                </a:cubicBezTo>
                <a:cubicBezTo>
                  <a:pt x="8791" y="1911"/>
                  <a:pt x="8297" y="1721"/>
                  <a:pt x="7779" y="1544"/>
                </a:cubicBezTo>
                <a:close/>
                <a:moveTo>
                  <a:pt x="9889" y="2367"/>
                </a:moveTo>
                <a:cubicBezTo>
                  <a:pt x="10382" y="2588"/>
                  <a:pt x="10855" y="2821"/>
                  <a:pt x="11311" y="3063"/>
                </a:cubicBezTo>
                <a:cubicBezTo>
                  <a:pt x="10854" y="2821"/>
                  <a:pt x="10383" y="2587"/>
                  <a:pt x="9889" y="2367"/>
                </a:cubicBezTo>
                <a:close/>
                <a:moveTo>
                  <a:pt x="11781" y="3317"/>
                </a:moveTo>
                <a:cubicBezTo>
                  <a:pt x="12254" y="3583"/>
                  <a:pt x="12708" y="3860"/>
                  <a:pt x="13141" y="4148"/>
                </a:cubicBezTo>
                <a:cubicBezTo>
                  <a:pt x="12707" y="3860"/>
                  <a:pt x="12256" y="3583"/>
                  <a:pt x="11781" y="3317"/>
                </a:cubicBezTo>
                <a:close/>
                <a:moveTo>
                  <a:pt x="13404" y="4325"/>
                </a:moveTo>
                <a:cubicBezTo>
                  <a:pt x="13888" y="4657"/>
                  <a:pt x="14352" y="5000"/>
                  <a:pt x="14786" y="5355"/>
                </a:cubicBezTo>
                <a:cubicBezTo>
                  <a:pt x="14352" y="5000"/>
                  <a:pt x="13889" y="4658"/>
                  <a:pt x="13404" y="4325"/>
                </a:cubicBezTo>
                <a:close/>
                <a:moveTo>
                  <a:pt x="14786" y="5355"/>
                </a:moveTo>
                <a:lnTo>
                  <a:pt x="8703" y="9941"/>
                </a:lnTo>
                <a:cubicBezTo>
                  <a:pt x="11097" y="12141"/>
                  <a:pt x="12278" y="14814"/>
                  <a:pt x="12620" y="16920"/>
                </a:cubicBezTo>
                <a:cubicBezTo>
                  <a:pt x="12887" y="18565"/>
                  <a:pt x="12487" y="20192"/>
                  <a:pt x="11904" y="21600"/>
                </a:cubicBezTo>
                <a:lnTo>
                  <a:pt x="20746" y="21600"/>
                </a:lnTo>
                <a:cubicBezTo>
                  <a:pt x="21272" y="20170"/>
                  <a:pt x="21600" y="18634"/>
                  <a:pt x="21446" y="17051"/>
                </a:cubicBezTo>
                <a:cubicBezTo>
                  <a:pt x="21104" y="13723"/>
                  <a:pt x="19254" y="9007"/>
                  <a:pt x="14786" y="5355"/>
                </a:cubicBezTo>
                <a:close/>
                <a:moveTo>
                  <a:pt x="2373" y="6536"/>
                </a:moveTo>
                <a:cubicBezTo>
                  <a:pt x="2513" y="6575"/>
                  <a:pt x="2639" y="6626"/>
                  <a:pt x="2776" y="6667"/>
                </a:cubicBezTo>
                <a:cubicBezTo>
                  <a:pt x="2639" y="6626"/>
                  <a:pt x="2513" y="6575"/>
                  <a:pt x="2373" y="6536"/>
                </a:cubicBezTo>
                <a:close/>
                <a:moveTo>
                  <a:pt x="5294" y="7633"/>
                </a:moveTo>
                <a:cubicBezTo>
                  <a:pt x="5407" y="7688"/>
                  <a:pt x="5509" y="7749"/>
                  <a:pt x="5619" y="7806"/>
                </a:cubicBezTo>
                <a:cubicBezTo>
                  <a:pt x="5509" y="7749"/>
                  <a:pt x="5407" y="7688"/>
                  <a:pt x="5294" y="7633"/>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Shape 13265">
            <a:extLst>
              <a:ext uri="{FF2B5EF4-FFF2-40B4-BE49-F238E27FC236}">
                <a16:creationId xmlns="" xmlns:a16="http://schemas.microsoft.com/office/drawing/2014/main" id="{D00FC25B-0647-4347-9218-EA91D1818753}"/>
              </a:ext>
            </a:extLst>
          </p:cNvPr>
          <p:cNvSpPr/>
          <p:nvPr/>
        </p:nvSpPr>
        <p:spPr>
          <a:xfrm>
            <a:off x="2110184" y="2502058"/>
            <a:ext cx="989438" cy="7253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hape 13268">
            <a:extLst>
              <a:ext uri="{FF2B5EF4-FFF2-40B4-BE49-F238E27FC236}">
                <a16:creationId xmlns="" xmlns:a16="http://schemas.microsoft.com/office/drawing/2014/main" id="{9D7BD044-CA68-6047-AFB7-DE5988576C84}"/>
              </a:ext>
            </a:extLst>
          </p:cNvPr>
          <p:cNvSpPr/>
          <p:nvPr/>
        </p:nvSpPr>
        <p:spPr>
          <a:xfrm>
            <a:off x="709286" y="3805770"/>
            <a:ext cx="816677" cy="1173814"/>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Shape 13271">
            <a:extLst>
              <a:ext uri="{FF2B5EF4-FFF2-40B4-BE49-F238E27FC236}">
                <a16:creationId xmlns="" xmlns:a16="http://schemas.microsoft.com/office/drawing/2014/main" id="{242BC752-0B10-4E40-9BD3-7987E77A2B04}"/>
              </a:ext>
            </a:extLst>
          </p:cNvPr>
          <p:cNvSpPr/>
          <p:nvPr/>
        </p:nvSpPr>
        <p:spPr>
          <a:xfrm>
            <a:off x="1247627" y="4431437"/>
            <a:ext cx="850522" cy="1310317"/>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13274">
            <a:extLst>
              <a:ext uri="{FF2B5EF4-FFF2-40B4-BE49-F238E27FC236}">
                <a16:creationId xmlns="" xmlns:a16="http://schemas.microsoft.com/office/drawing/2014/main" id="{365A65E6-4C23-4E46-8E7F-D3B9146A3DCE}"/>
              </a:ext>
            </a:extLst>
          </p:cNvPr>
          <p:cNvSpPr/>
          <p:nvPr/>
        </p:nvSpPr>
        <p:spPr>
          <a:xfrm flipH="1">
            <a:off x="2091908" y="4431437"/>
            <a:ext cx="850522" cy="1310317"/>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Shape 13277">
            <a:extLst>
              <a:ext uri="{FF2B5EF4-FFF2-40B4-BE49-F238E27FC236}">
                <a16:creationId xmlns="" xmlns:a16="http://schemas.microsoft.com/office/drawing/2014/main" id="{81889C1C-0D1A-2C47-9249-0E1F36CF16D9}"/>
              </a:ext>
            </a:extLst>
          </p:cNvPr>
          <p:cNvSpPr/>
          <p:nvPr/>
        </p:nvSpPr>
        <p:spPr>
          <a:xfrm flipH="1">
            <a:off x="2663185" y="3805770"/>
            <a:ext cx="816676" cy="1173814"/>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2" name="Freeform 761">
            <a:extLst>
              <a:ext uri="{FF2B5EF4-FFF2-40B4-BE49-F238E27FC236}">
                <a16:creationId xmlns="" xmlns:a16="http://schemas.microsoft.com/office/drawing/2014/main" id="{6E7A0704-33AD-3746-9AB2-1E596B27342F}"/>
              </a:ext>
            </a:extLst>
          </p:cNvPr>
          <p:cNvSpPr>
            <a:spLocks noChangeArrowheads="1"/>
          </p:cNvSpPr>
          <p:nvPr/>
        </p:nvSpPr>
        <p:spPr bwMode="auto">
          <a:xfrm>
            <a:off x="904413" y="3406821"/>
            <a:ext cx="219734" cy="268852"/>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760">
            <a:extLst>
              <a:ext uri="{FF2B5EF4-FFF2-40B4-BE49-F238E27FC236}">
                <a16:creationId xmlns="" xmlns:a16="http://schemas.microsoft.com/office/drawing/2014/main" id="{6682EA64-9D24-3E41-A8FD-E45488DE007A}"/>
              </a:ext>
            </a:extLst>
          </p:cNvPr>
          <p:cNvSpPr>
            <a:spLocks noChangeArrowheads="1"/>
          </p:cNvSpPr>
          <p:nvPr/>
        </p:nvSpPr>
        <p:spPr bwMode="auto">
          <a:xfrm>
            <a:off x="1483707" y="2670172"/>
            <a:ext cx="273605" cy="235420"/>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759">
            <a:extLst>
              <a:ext uri="{FF2B5EF4-FFF2-40B4-BE49-F238E27FC236}">
                <a16:creationId xmlns="" xmlns:a16="http://schemas.microsoft.com/office/drawing/2014/main" id="{C9FAB5D1-15B2-774C-AA2D-4EE3A4D47575}"/>
              </a:ext>
            </a:extLst>
          </p:cNvPr>
          <p:cNvSpPr>
            <a:spLocks noChangeArrowheads="1"/>
          </p:cNvSpPr>
          <p:nvPr/>
        </p:nvSpPr>
        <p:spPr bwMode="auto">
          <a:xfrm>
            <a:off x="2373308" y="2678508"/>
            <a:ext cx="272187" cy="195021"/>
          </a:xfrm>
          <a:custGeom>
            <a:avLst/>
            <a:gdLst>
              <a:gd name="T0" fmla="*/ 29833 w 304441"/>
              <a:gd name="T1" fmla="*/ 184188 h 221888"/>
              <a:gd name="T2" fmla="*/ 129037 w 304441"/>
              <a:gd name="T3" fmla="*/ 198325 h 221888"/>
              <a:gd name="T4" fmla="*/ 143055 w 304441"/>
              <a:gd name="T5" fmla="*/ 212463 h 221888"/>
              <a:gd name="T6" fmla="*/ 170731 w 304441"/>
              <a:gd name="T7" fmla="*/ 203038 h 221888"/>
              <a:gd name="T8" fmla="*/ 281077 w 304441"/>
              <a:gd name="T9" fmla="*/ 198325 h 221888"/>
              <a:gd name="T10" fmla="*/ 155635 w 304441"/>
              <a:gd name="T11" fmla="*/ 192888 h 221888"/>
              <a:gd name="T12" fmla="*/ 80962 w 304441"/>
              <a:gd name="T13" fmla="*/ 171681 h 221888"/>
              <a:gd name="T14" fmla="*/ 43851 w 304441"/>
              <a:gd name="T15" fmla="*/ 169688 h 221888"/>
              <a:gd name="T16" fmla="*/ 51758 w 304441"/>
              <a:gd name="T17" fmla="*/ 148663 h 221888"/>
              <a:gd name="T18" fmla="*/ 153119 w 304441"/>
              <a:gd name="T19" fmla="*/ 182013 h 221888"/>
              <a:gd name="T20" fmla="*/ 282156 w 304441"/>
              <a:gd name="T21" fmla="*/ 178388 h 221888"/>
              <a:gd name="T22" fmla="*/ 299768 w 304441"/>
              <a:gd name="T23" fmla="*/ 198325 h 221888"/>
              <a:gd name="T24" fmla="*/ 299768 w 304441"/>
              <a:gd name="T25" fmla="*/ 207750 h 221888"/>
              <a:gd name="T26" fmla="*/ 161386 w 304441"/>
              <a:gd name="T27" fmla="*/ 221888 h 221888"/>
              <a:gd name="T28" fmla="*/ 125083 w 304441"/>
              <a:gd name="T29" fmla="*/ 207750 h 221888"/>
              <a:gd name="T30" fmla="*/ 0 w 304441"/>
              <a:gd name="T31" fmla="*/ 203038 h 221888"/>
              <a:gd name="T32" fmla="*/ 13299 w 304441"/>
              <a:gd name="T33" fmla="*/ 198325 h 221888"/>
              <a:gd name="T34" fmla="*/ 24801 w 304441"/>
              <a:gd name="T35" fmla="*/ 176213 h 221888"/>
              <a:gd name="T36" fmla="*/ 44210 w 304441"/>
              <a:gd name="T37" fmla="*/ 143225 h 221888"/>
              <a:gd name="T38" fmla="*/ 180542 w 304441"/>
              <a:gd name="T39" fmla="*/ 8980 h 221888"/>
              <a:gd name="T40" fmla="*/ 179463 w 304441"/>
              <a:gd name="T41" fmla="*/ 76513 h 221888"/>
              <a:gd name="T42" fmla="*/ 216143 w 304441"/>
              <a:gd name="T43" fmla="*/ 99144 h 221888"/>
              <a:gd name="T44" fmla="*/ 258577 w 304441"/>
              <a:gd name="T45" fmla="*/ 81183 h 221888"/>
              <a:gd name="T46" fmla="*/ 240597 w 304441"/>
              <a:gd name="T47" fmla="*/ 60708 h 221888"/>
              <a:gd name="T48" fmla="*/ 242755 w 304441"/>
              <a:gd name="T49" fmla="*/ 49213 h 221888"/>
              <a:gd name="T50" fmla="*/ 217941 w 304441"/>
              <a:gd name="T51" fmla="*/ 38436 h 221888"/>
              <a:gd name="T52" fmla="*/ 210389 w 304441"/>
              <a:gd name="T53" fmla="*/ 35562 h 221888"/>
              <a:gd name="T54" fmla="*/ 180542 w 304441"/>
              <a:gd name="T55" fmla="*/ 0 h 221888"/>
              <a:gd name="T56" fmla="*/ 228010 w 304441"/>
              <a:gd name="T57" fmla="*/ 25145 h 221888"/>
              <a:gd name="T58" fmla="*/ 251026 w 304441"/>
              <a:gd name="T59" fmla="*/ 55679 h 221888"/>
              <a:gd name="T60" fmla="*/ 240237 w 304441"/>
              <a:gd name="T61" fmla="*/ 108483 h 221888"/>
              <a:gd name="T62" fmla="*/ 221897 w 304441"/>
              <a:gd name="T63" fmla="*/ 119260 h 221888"/>
              <a:gd name="T64" fmla="*/ 208591 w 304441"/>
              <a:gd name="T65" fmla="*/ 147279 h 221888"/>
              <a:gd name="T66" fmla="*/ 204995 w 304441"/>
              <a:gd name="T67" fmla="*/ 139376 h 221888"/>
              <a:gd name="T68" fmla="*/ 174788 w 304441"/>
              <a:gd name="T69" fmla="*/ 89086 h 221888"/>
              <a:gd name="T70" fmla="*/ 169394 w 304441"/>
              <a:gd name="T71" fmla="*/ 83697 h 221888"/>
              <a:gd name="T72" fmla="*/ 132353 w 304441"/>
              <a:gd name="T73" fmla="*/ 38795 h 221888"/>
              <a:gd name="T74" fmla="*/ 91717 w 304441"/>
              <a:gd name="T75" fmla="*/ 75435 h 221888"/>
              <a:gd name="T76" fmla="*/ 74456 w 304441"/>
              <a:gd name="T77" fmla="*/ 69688 h 221888"/>
              <a:gd name="T78" fmla="*/ 57914 w 304441"/>
              <a:gd name="T79" fmla="*/ 97707 h 221888"/>
              <a:gd name="T80" fmla="*/ 54677 w 304441"/>
              <a:gd name="T81" fmla="*/ 104532 h 221888"/>
              <a:gd name="T82" fmla="*/ 31662 w 304441"/>
              <a:gd name="T83" fmla="*/ 131833 h 221888"/>
              <a:gd name="T84" fmla="*/ 47485 w 304441"/>
              <a:gd name="T85" fmla="*/ 96988 h 221888"/>
              <a:gd name="T86" fmla="*/ 74456 w 304441"/>
              <a:gd name="T87" fmla="*/ 60348 h 221888"/>
              <a:gd name="T88" fmla="*/ 132353 w 304441"/>
              <a:gd name="T89" fmla="*/ 29456 h 221888"/>
              <a:gd name="T90" fmla="*/ 180542 w 304441"/>
              <a:gd name="T91" fmla="*/ 0 h 22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441" h="221888">
                <a:moveTo>
                  <a:pt x="80962" y="171681"/>
                </a:moveTo>
                <a:cubicBezTo>
                  <a:pt x="56970" y="173947"/>
                  <a:pt x="35764" y="181831"/>
                  <a:pt x="29833" y="184188"/>
                </a:cubicBezTo>
                <a:lnTo>
                  <a:pt x="23363" y="198325"/>
                </a:lnTo>
                <a:lnTo>
                  <a:pt x="129037" y="198325"/>
                </a:lnTo>
                <a:cubicBezTo>
                  <a:pt x="131553" y="198325"/>
                  <a:pt x="133709" y="200500"/>
                  <a:pt x="133709" y="203038"/>
                </a:cubicBezTo>
                <a:cubicBezTo>
                  <a:pt x="133709" y="208113"/>
                  <a:pt x="138023" y="212463"/>
                  <a:pt x="143055" y="212463"/>
                </a:cubicBezTo>
                <a:lnTo>
                  <a:pt x="161386" y="212463"/>
                </a:lnTo>
                <a:cubicBezTo>
                  <a:pt x="166418" y="212463"/>
                  <a:pt x="170731" y="208113"/>
                  <a:pt x="170731" y="203038"/>
                </a:cubicBezTo>
                <a:cubicBezTo>
                  <a:pt x="170731" y="200500"/>
                  <a:pt x="172888" y="198325"/>
                  <a:pt x="175404" y="198325"/>
                </a:cubicBezTo>
                <a:lnTo>
                  <a:pt x="281077" y="198325"/>
                </a:lnTo>
                <a:lnTo>
                  <a:pt x="274608" y="184188"/>
                </a:lnTo>
                <a:cubicBezTo>
                  <a:pt x="262746" y="179475"/>
                  <a:pt x="189781" y="152650"/>
                  <a:pt x="155635" y="192888"/>
                </a:cubicBezTo>
                <a:cubicBezTo>
                  <a:pt x="153838" y="194700"/>
                  <a:pt x="150243" y="194700"/>
                  <a:pt x="148806" y="192888"/>
                </a:cubicBezTo>
                <a:cubicBezTo>
                  <a:pt x="131733" y="172769"/>
                  <a:pt x="104955" y="169416"/>
                  <a:pt x="80962" y="171681"/>
                </a:cubicBezTo>
                <a:close/>
                <a:moveTo>
                  <a:pt x="51758" y="148663"/>
                </a:moveTo>
                <a:lnTo>
                  <a:pt x="43851" y="169688"/>
                </a:lnTo>
                <a:cubicBezTo>
                  <a:pt x="65058" y="163163"/>
                  <a:pt x="99923" y="156275"/>
                  <a:pt x="129037" y="167875"/>
                </a:cubicBezTo>
                <a:cubicBezTo>
                  <a:pt x="114300" y="155550"/>
                  <a:pt x="89858" y="143950"/>
                  <a:pt x="51758" y="148663"/>
                </a:cubicBezTo>
                <a:close/>
                <a:moveTo>
                  <a:pt x="47805" y="139963"/>
                </a:moveTo>
                <a:cubicBezTo>
                  <a:pt x="113941" y="130175"/>
                  <a:pt x="144133" y="167150"/>
                  <a:pt x="153119" y="182013"/>
                </a:cubicBezTo>
                <a:cubicBezTo>
                  <a:pt x="196251" y="140688"/>
                  <a:pt x="276405" y="174400"/>
                  <a:pt x="279640" y="176213"/>
                </a:cubicBezTo>
                <a:cubicBezTo>
                  <a:pt x="280718" y="176575"/>
                  <a:pt x="281437" y="177663"/>
                  <a:pt x="282156" y="178388"/>
                </a:cubicBezTo>
                <a:lnTo>
                  <a:pt x="291141" y="198325"/>
                </a:lnTo>
                <a:lnTo>
                  <a:pt x="299768" y="198325"/>
                </a:lnTo>
                <a:cubicBezTo>
                  <a:pt x="302643" y="198325"/>
                  <a:pt x="304441" y="200500"/>
                  <a:pt x="304441" y="203038"/>
                </a:cubicBezTo>
                <a:cubicBezTo>
                  <a:pt x="304441" y="205575"/>
                  <a:pt x="302643" y="207750"/>
                  <a:pt x="299768" y="207750"/>
                </a:cubicBezTo>
                <a:lnTo>
                  <a:pt x="179358" y="207750"/>
                </a:lnTo>
                <a:cubicBezTo>
                  <a:pt x="177201" y="215725"/>
                  <a:pt x="170012" y="221888"/>
                  <a:pt x="161386" y="221888"/>
                </a:cubicBezTo>
                <a:lnTo>
                  <a:pt x="143055" y="221888"/>
                </a:lnTo>
                <a:cubicBezTo>
                  <a:pt x="134428" y="221888"/>
                  <a:pt x="127240" y="215725"/>
                  <a:pt x="125083" y="207750"/>
                </a:cubicBezTo>
                <a:lnTo>
                  <a:pt x="4673" y="207750"/>
                </a:lnTo>
                <a:cubicBezTo>
                  <a:pt x="1797" y="207750"/>
                  <a:pt x="0" y="205575"/>
                  <a:pt x="0" y="203038"/>
                </a:cubicBezTo>
                <a:cubicBezTo>
                  <a:pt x="0" y="200500"/>
                  <a:pt x="1797" y="198325"/>
                  <a:pt x="4673" y="198325"/>
                </a:cubicBezTo>
                <a:lnTo>
                  <a:pt x="13299" y="198325"/>
                </a:lnTo>
                <a:lnTo>
                  <a:pt x="22285" y="178388"/>
                </a:lnTo>
                <a:cubicBezTo>
                  <a:pt x="23004" y="177663"/>
                  <a:pt x="23723" y="176575"/>
                  <a:pt x="24801" y="176213"/>
                </a:cubicBezTo>
                <a:cubicBezTo>
                  <a:pt x="25160" y="175850"/>
                  <a:pt x="28395" y="174763"/>
                  <a:pt x="32708" y="172950"/>
                </a:cubicBezTo>
                <a:lnTo>
                  <a:pt x="44210" y="143225"/>
                </a:lnTo>
                <a:cubicBezTo>
                  <a:pt x="44570" y="141413"/>
                  <a:pt x="46008" y="140325"/>
                  <a:pt x="47805" y="139963"/>
                </a:cubicBezTo>
                <a:close/>
                <a:moveTo>
                  <a:pt x="180542" y="8980"/>
                </a:moveTo>
                <a:cubicBezTo>
                  <a:pt x="165797" y="8980"/>
                  <a:pt x="153571" y="19757"/>
                  <a:pt x="150694" y="33407"/>
                </a:cubicBezTo>
                <a:cubicBezTo>
                  <a:pt x="167595" y="40591"/>
                  <a:pt x="179463" y="57115"/>
                  <a:pt x="179463" y="76513"/>
                </a:cubicBezTo>
                <a:cubicBezTo>
                  <a:pt x="179463" y="77591"/>
                  <a:pt x="179463" y="78309"/>
                  <a:pt x="179463" y="79028"/>
                </a:cubicBezTo>
                <a:cubicBezTo>
                  <a:pt x="195286" y="78309"/>
                  <a:pt x="208951" y="86571"/>
                  <a:pt x="216143" y="99144"/>
                </a:cubicBezTo>
                <a:lnTo>
                  <a:pt x="240237" y="99144"/>
                </a:lnTo>
                <a:cubicBezTo>
                  <a:pt x="250666" y="99144"/>
                  <a:pt x="258577" y="91241"/>
                  <a:pt x="258577" y="81183"/>
                </a:cubicBezTo>
                <a:cubicBezTo>
                  <a:pt x="258577" y="72202"/>
                  <a:pt x="252464" y="64659"/>
                  <a:pt x="243833" y="63222"/>
                </a:cubicBezTo>
                <a:cubicBezTo>
                  <a:pt x="242395" y="62863"/>
                  <a:pt x="241316" y="62144"/>
                  <a:pt x="240597" y="60708"/>
                </a:cubicBezTo>
                <a:cubicBezTo>
                  <a:pt x="239878" y="59271"/>
                  <a:pt x="239878" y="57834"/>
                  <a:pt x="240597" y="56397"/>
                </a:cubicBezTo>
                <a:cubicBezTo>
                  <a:pt x="242035" y="54242"/>
                  <a:pt x="242755" y="51727"/>
                  <a:pt x="242755" y="49213"/>
                </a:cubicBezTo>
                <a:cubicBezTo>
                  <a:pt x="242755" y="41310"/>
                  <a:pt x="236281" y="34485"/>
                  <a:pt x="228010" y="34485"/>
                </a:cubicBezTo>
                <a:cubicBezTo>
                  <a:pt x="224414" y="34485"/>
                  <a:pt x="220818" y="35922"/>
                  <a:pt x="217941" y="38436"/>
                </a:cubicBezTo>
                <a:cubicBezTo>
                  <a:pt x="216862" y="39514"/>
                  <a:pt x="215064" y="39873"/>
                  <a:pt x="213266" y="39155"/>
                </a:cubicBezTo>
                <a:cubicBezTo>
                  <a:pt x="211828" y="38795"/>
                  <a:pt x="210749" y="37358"/>
                  <a:pt x="210389" y="35562"/>
                </a:cubicBezTo>
                <a:cubicBezTo>
                  <a:pt x="208591" y="20475"/>
                  <a:pt x="195645" y="8980"/>
                  <a:pt x="180542" y="8980"/>
                </a:cubicBezTo>
                <a:close/>
                <a:moveTo>
                  <a:pt x="180542" y="0"/>
                </a:moveTo>
                <a:cubicBezTo>
                  <a:pt x="197803" y="0"/>
                  <a:pt x="212907" y="11495"/>
                  <a:pt x="217941" y="27660"/>
                </a:cubicBezTo>
                <a:cubicBezTo>
                  <a:pt x="221178" y="25864"/>
                  <a:pt x="224414" y="25145"/>
                  <a:pt x="228010" y="25145"/>
                </a:cubicBezTo>
                <a:cubicBezTo>
                  <a:pt x="241316" y="25145"/>
                  <a:pt x="252104" y="35922"/>
                  <a:pt x="252104" y="49213"/>
                </a:cubicBezTo>
                <a:cubicBezTo>
                  <a:pt x="252104" y="51368"/>
                  <a:pt x="251385" y="53523"/>
                  <a:pt x="251026" y="55679"/>
                </a:cubicBezTo>
                <a:cubicBezTo>
                  <a:pt x="261095" y="59989"/>
                  <a:pt x="267927" y="70047"/>
                  <a:pt x="267927" y="81183"/>
                </a:cubicBezTo>
                <a:cubicBezTo>
                  <a:pt x="267927" y="96270"/>
                  <a:pt x="255701" y="108483"/>
                  <a:pt x="240237" y="108483"/>
                </a:cubicBezTo>
                <a:lnTo>
                  <a:pt x="220459" y="108483"/>
                </a:lnTo>
                <a:cubicBezTo>
                  <a:pt x="221178" y="112075"/>
                  <a:pt x="221897" y="115668"/>
                  <a:pt x="221897" y="119260"/>
                </a:cubicBezTo>
                <a:cubicBezTo>
                  <a:pt x="221897" y="128959"/>
                  <a:pt x="218301" y="138298"/>
                  <a:pt x="212187" y="145483"/>
                </a:cubicBezTo>
                <a:cubicBezTo>
                  <a:pt x="211109" y="146560"/>
                  <a:pt x="210030" y="147279"/>
                  <a:pt x="208591" y="147279"/>
                </a:cubicBezTo>
                <a:cubicBezTo>
                  <a:pt x="207512" y="147279"/>
                  <a:pt x="206434" y="146560"/>
                  <a:pt x="205714" y="146201"/>
                </a:cubicBezTo>
                <a:cubicBezTo>
                  <a:pt x="203557" y="144405"/>
                  <a:pt x="203557" y="141531"/>
                  <a:pt x="204995" y="139376"/>
                </a:cubicBezTo>
                <a:cubicBezTo>
                  <a:pt x="210030" y="133629"/>
                  <a:pt x="212547" y="126803"/>
                  <a:pt x="212547" y="119260"/>
                </a:cubicBezTo>
                <a:cubicBezTo>
                  <a:pt x="212547" y="100221"/>
                  <a:pt x="194926" y="84775"/>
                  <a:pt x="174788" y="89086"/>
                </a:cubicBezTo>
                <a:cubicBezTo>
                  <a:pt x="173349" y="89445"/>
                  <a:pt x="171911" y="88726"/>
                  <a:pt x="170832" y="87649"/>
                </a:cubicBezTo>
                <a:cubicBezTo>
                  <a:pt x="169753" y="86571"/>
                  <a:pt x="169034" y="85134"/>
                  <a:pt x="169394" y="83697"/>
                </a:cubicBezTo>
                <a:cubicBezTo>
                  <a:pt x="169753" y="81183"/>
                  <a:pt x="170113" y="79028"/>
                  <a:pt x="170113" y="76513"/>
                </a:cubicBezTo>
                <a:cubicBezTo>
                  <a:pt x="170113" y="55679"/>
                  <a:pt x="153211" y="38795"/>
                  <a:pt x="132353" y="38795"/>
                </a:cubicBezTo>
                <a:cubicBezTo>
                  <a:pt x="113294" y="38795"/>
                  <a:pt x="97111" y="53164"/>
                  <a:pt x="94954" y="71843"/>
                </a:cubicBezTo>
                <a:cubicBezTo>
                  <a:pt x="94594" y="73639"/>
                  <a:pt x="93515" y="75076"/>
                  <a:pt x="91717" y="75435"/>
                </a:cubicBezTo>
                <a:cubicBezTo>
                  <a:pt x="90279" y="75795"/>
                  <a:pt x="88121" y="75795"/>
                  <a:pt x="87042" y="74717"/>
                </a:cubicBezTo>
                <a:cubicBezTo>
                  <a:pt x="83806" y="71484"/>
                  <a:pt x="79131" y="69688"/>
                  <a:pt x="74456" y="69688"/>
                </a:cubicBezTo>
                <a:cubicBezTo>
                  <a:pt x="64027" y="69688"/>
                  <a:pt x="55396" y="78309"/>
                  <a:pt x="55396" y="88726"/>
                </a:cubicBezTo>
                <a:cubicBezTo>
                  <a:pt x="55396" y="91959"/>
                  <a:pt x="56475" y="94833"/>
                  <a:pt x="57914" y="97707"/>
                </a:cubicBezTo>
                <a:cubicBezTo>
                  <a:pt x="58633" y="99144"/>
                  <a:pt x="58633" y="100581"/>
                  <a:pt x="57914" y="102017"/>
                </a:cubicBezTo>
                <a:cubicBezTo>
                  <a:pt x="57554" y="103454"/>
                  <a:pt x="56116" y="104532"/>
                  <a:pt x="54677" y="104532"/>
                </a:cubicBezTo>
                <a:cubicBezTo>
                  <a:pt x="43889" y="106687"/>
                  <a:pt x="35977" y="116386"/>
                  <a:pt x="35977" y="127163"/>
                </a:cubicBezTo>
                <a:cubicBezTo>
                  <a:pt x="35977" y="130036"/>
                  <a:pt x="34179" y="131833"/>
                  <a:pt x="31662" y="131833"/>
                </a:cubicBezTo>
                <a:cubicBezTo>
                  <a:pt x="28785" y="131833"/>
                  <a:pt x="26987" y="130036"/>
                  <a:pt x="26987" y="127163"/>
                </a:cubicBezTo>
                <a:cubicBezTo>
                  <a:pt x="26987" y="113872"/>
                  <a:pt x="35258" y="102017"/>
                  <a:pt x="47485" y="96988"/>
                </a:cubicBezTo>
                <a:cubicBezTo>
                  <a:pt x="46766" y="94474"/>
                  <a:pt x="46406" y="91241"/>
                  <a:pt x="46406" y="88726"/>
                </a:cubicBezTo>
                <a:cubicBezTo>
                  <a:pt x="46406" y="72921"/>
                  <a:pt x="58993" y="60348"/>
                  <a:pt x="74456" y="60348"/>
                </a:cubicBezTo>
                <a:cubicBezTo>
                  <a:pt x="78771" y="60348"/>
                  <a:pt x="83087" y="61426"/>
                  <a:pt x="87042" y="63581"/>
                </a:cubicBezTo>
                <a:cubicBezTo>
                  <a:pt x="92796" y="43824"/>
                  <a:pt x="111136" y="29456"/>
                  <a:pt x="132353" y="29456"/>
                </a:cubicBezTo>
                <a:cubicBezTo>
                  <a:pt x="135590" y="29456"/>
                  <a:pt x="138826" y="30174"/>
                  <a:pt x="142063" y="30533"/>
                </a:cubicBezTo>
                <a:cubicBezTo>
                  <a:pt x="146019" y="13291"/>
                  <a:pt x="161482" y="0"/>
                  <a:pt x="180542"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774">
            <a:extLst>
              <a:ext uri="{FF2B5EF4-FFF2-40B4-BE49-F238E27FC236}">
                <a16:creationId xmlns="" xmlns:a16="http://schemas.microsoft.com/office/drawing/2014/main" id="{74F84B6D-727A-2B4F-B729-C7EBBD6E2641}"/>
              </a:ext>
            </a:extLst>
          </p:cNvPr>
          <p:cNvSpPr>
            <a:spLocks noChangeArrowheads="1"/>
          </p:cNvSpPr>
          <p:nvPr/>
        </p:nvSpPr>
        <p:spPr bwMode="auto">
          <a:xfrm>
            <a:off x="1013916" y="4325816"/>
            <a:ext cx="273605" cy="266064"/>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775">
            <a:extLst>
              <a:ext uri="{FF2B5EF4-FFF2-40B4-BE49-F238E27FC236}">
                <a16:creationId xmlns="" xmlns:a16="http://schemas.microsoft.com/office/drawing/2014/main" id="{97AA6431-52B6-7B4A-8370-7829901E793F}"/>
              </a:ext>
            </a:extLst>
          </p:cNvPr>
          <p:cNvSpPr>
            <a:spLocks noChangeArrowheads="1"/>
          </p:cNvSpPr>
          <p:nvPr/>
        </p:nvSpPr>
        <p:spPr bwMode="auto">
          <a:xfrm>
            <a:off x="2881796" y="4382535"/>
            <a:ext cx="260846" cy="270246"/>
          </a:xfrm>
          <a:custGeom>
            <a:avLst/>
            <a:gdLst>
              <a:gd name="T0" fmla="*/ 150257 w 293358"/>
              <a:gd name="T1" fmla="*/ 42077 h 307255"/>
              <a:gd name="T2" fmla="*/ 84130 w 293358"/>
              <a:gd name="T3" fmla="*/ 108204 h 307255"/>
              <a:gd name="T4" fmla="*/ 206628 w 293358"/>
              <a:gd name="T5" fmla="*/ 108204 h 307255"/>
              <a:gd name="T6" fmla="*/ 209157 w 293358"/>
              <a:gd name="T7" fmla="*/ 90137 h 307255"/>
              <a:gd name="T8" fmla="*/ 216023 w 293358"/>
              <a:gd name="T9" fmla="*/ 108204 h 307255"/>
              <a:gd name="T10" fmla="*/ 75096 w 293358"/>
              <a:gd name="T11" fmla="*/ 108204 h 307255"/>
              <a:gd name="T12" fmla="*/ 254413 w 293358"/>
              <a:gd name="T13" fmla="*/ 15824 h 307255"/>
              <a:gd name="T14" fmla="*/ 250076 w 293358"/>
              <a:gd name="T15" fmla="*/ 30929 h 307255"/>
              <a:gd name="T16" fmla="*/ 249714 w 293358"/>
              <a:gd name="T17" fmla="*/ 56462 h 307255"/>
              <a:gd name="T18" fmla="*/ 254413 w 293358"/>
              <a:gd name="T19" fmla="*/ 71567 h 307255"/>
              <a:gd name="T20" fmla="*/ 254413 w 293358"/>
              <a:gd name="T21" fmla="*/ 15824 h 307255"/>
              <a:gd name="T22" fmla="*/ 142453 w 293358"/>
              <a:gd name="T23" fmla="*/ 1590 h 307255"/>
              <a:gd name="T24" fmla="*/ 194032 w 293358"/>
              <a:gd name="T25" fmla="*/ 10251 h 307255"/>
              <a:gd name="T26" fmla="*/ 190786 w 293358"/>
              <a:gd name="T27" fmla="*/ 19273 h 307255"/>
              <a:gd name="T28" fmla="*/ 142453 w 293358"/>
              <a:gd name="T29" fmla="*/ 10612 h 307255"/>
              <a:gd name="T30" fmla="*/ 37851 w 293358"/>
              <a:gd name="T31" fmla="*/ 102636 h 307255"/>
              <a:gd name="T32" fmla="*/ 9356 w 293358"/>
              <a:gd name="T33" fmla="*/ 160377 h 307255"/>
              <a:gd name="T34" fmla="*/ 35326 w 293358"/>
              <a:gd name="T35" fmla="*/ 174812 h 307255"/>
              <a:gd name="T36" fmla="*/ 37851 w 293358"/>
              <a:gd name="T37" fmla="*/ 224975 h 307255"/>
              <a:gd name="T38" fmla="*/ 76084 w 293358"/>
              <a:gd name="T39" fmla="*/ 235440 h 307255"/>
              <a:gd name="T40" fmla="*/ 91594 w 293358"/>
              <a:gd name="T41" fmla="*/ 245545 h 307255"/>
              <a:gd name="T42" fmla="*/ 95562 w 293358"/>
              <a:gd name="T43" fmla="*/ 287768 h 307255"/>
              <a:gd name="T44" fmla="*/ 197639 w 293358"/>
              <a:gd name="T45" fmla="*/ 280911 h 307255"/>
              <a:gd name="T46" fmla="*/ 218559 w 293358"/>
              <a:gd name="T47" fmla="*/ 194661 h 307255"/>
              <a:gd name="T48" fmla="*/ 251382 w 293358"/>
              <a:gd name="T49" fmla="*/ 105523 h 307255"/>
              <a:gd name="T50" fmla="*/ 225773 w 293358"/>
              <a:gd name="T51" fmla="*/ 200435 h 307255"/>
              <a:gd name="T52" fmla="*/ 206656 w 293358"/>
              <a:gd name="T53" fmla="*/ 279468 h 307255"/>
              <a:gd name="T54" fmla="*/ 144977 w 293358"/>
              <a:gd name="T55" fmla="*/ 307255 h 307255"/>
              <a:gd name="T56" fmla="*/ 82577 w 293358"/>
              <a:gd name="T57" fmla="*/ 280189 h 307255"/>
              <a:gd name="T58" fmla="*/ 77527 w 293358"/>
              <a:gd name="T59" fmla="*/ 244462 h 307255"/>
              <a:gd name="T60" fmla="*/ 72477 w 293358"/>
              <a:gd name="T61" fmla="*/ 244823 h 307255"/>
              <a:gd name="T62" fmla="*/ 28833 w 293358"/>
              <a:gd name="T63" fmla="*/ 182391 h 307255"/>
              <a:gd name="T64" fmla="*/ 339 w 293358"/>
              <a:gd name="T65" fmla="*/ 162182 h 307255"/>
              <a:gd name="T66" fmla="*/ 28473 w 293358"/>
              <a:gd name="T67" fmla="*/ 101554 h 307255"/>
              <a:gd name="T68" fmla="*/ 247907 w 293358"/>
              <a:gd name="T69" fmla="*/ 360 h 307255"/>
              <a:gd name="T70" fmla="*/ 292003 w 293358"/>
              <a:gd name="T71" fmla="*/ 40279 h 307255"/>
              <a:gd name="T72" fmla="*/ 252967 w 293358"/>
              <a:gd name="T73" fmla="*/ 85952 h 307255"/>
              <a:gd name="T74" fmla="*/ 245015 w 293358"/>
              <a:gd name="T75" fmla="*/ 82355 h 307255"/>
              <a:gd name="T76" fmla="*/ 140559 w 293358"/>
              <a:gd name="T77" fmla="*/ 109328 h 307255"/>
              <a:gd name="T78" fmla="*/ 134776 w 293358"/>
              <a:gd name="T79" fmla="*/ 110047 h 307255"/>
              <a:gd name="T80" fmla="*/ 245015 w 293358"/>
              <a:gd name="T81" fmla="*/ 21938 h 307255"/>
              <a:gd name="T82" fmla="*/ 247907 w 293358"/>
              <a:gd name="T83" fmla="*/ 360 h 30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358" h="307255">
                <a:moveTo>
                  <a:pt x="145560" y="37741"/>
                </a:moveTo>
                <a:cubicBezTo>
                  <a:pt x="148089" y="37741"/>
                  <a:pt x="150257" y="39909"/>
                  <a:pt x="150257" y="42077"/>
                </a:cubicBezTo>
                <a:cubicBezTo>
                  <a:pt x="150257" y="44968"/>
                  <a:pt x="148089" y="46775"/>
                  <a:pt x="145560" y="46775"/>
                </a:cubicBezTo>
                <a:cubicBezTo>
                  <a:pt x="111592" y="46775"/>
                  <a:pt x="84130" y="74237"/>
                  <a:pt x="84130" y="108204"/>
                </a:cubicBezTo>
                <a:cubicBezTo>
                  <a:pt x="84130" y="141810"/>
                  <a:pt x="111592" y="169273"/>
                  <a:pt x="145560" y="169273"/>
                </a:cubicBezTo>
                <a:cubicBezTo>
                  <a:pt x="179165" y="169273"/>
                  <a:pt x="206628" y="141810"/>
                  <a:pt x="206628" y="108204"/>
                </a:cubicBezTo>
                <a:cubicBezTo>
                  <a:pt x="206628" y="103868"/>
                  <a:pt x="206266" y="99893"/>
                  <a:pt x="205544" y="95557"/>
                </a:cubicBezTo>
                <a:cubicBezTo>
                  <a:pt x="204821" y="93028"/>
                  <a:pt x="206628" y="90498"/>
                  <a:pt x="209157" y="90137"/>
                </a:cubicBezTo>
                <a:cubicBezTo>
                  <a:pt x="211325" y="89414"/>
                  <a:pt x="214216" y="91221"/>
                  <a:pt x="214577" y="93750"/>
                </a:cubicBezTo>
                <a:cubicBezTo>
                  <a:pt x="215662" y="98448"/>
                  <a:pt x="216023" y="103145"/>
                  <a:pt x="216023" y="108204"/>
                </a:cubicBezTo>
                <a:cubicBezTo>
                  <a:pt x="216023" y="147230"/>
                  <a:pt x="184224" y="178668"/>
                  <a:pt x="145560" y="178668"/>
                </a:cubicBezTo>
                <a:cubicBezTo>
                  <a:pt x="106533" y="178668"/>
                  <a:pt x="75096" y="147230"/>
                  <a:pt x="75096" y="108204"/>
                </a:cubicBezTo>
                <a:cubicBezTo>
                  <a:pt x="75096" y="69179"/>
                  <a:pt x="106533" y="37741"/>
                  <a:pt x="145560" y="37741"/>
                </a:cubicBezTo>
                <a:close/>
                <a:moveTo>
                  <a:pt x="254413" y="15824"/>
                </a:moveTo>
                <a:lnTo>
                  <a:pt x="254413" y="26254"/>
                </a:lnTo>
                <a:cubicBezTo>
                  <a:pt x="254413" y="28771"/>
                  <a:pt x="252244" y="30569"/>
                  <a:pt x="250076" y="30929"/>
                </a:cubicBezTo>
                <a:cubicBezTo>
                  <a:pt x="248991" y="30929"/>
                  <a:pt x="179956" y="34885"/>
                  <a:pt x="149234" y="90627"/>
                </a:cubicBezTo>
                <a:cubicBezTo>
                  <a:pt x="168752" y="76601"/>
                  <a:pt x="205980" y="55024"/>
                  <a:pt x="249714" y="56462"/>
                </a:cubicBezTo>
                <a:cubicBezTo>
                  <a:pt x="252244" y="56462"/>
                  <a:pt x="254413" y="58620"/>
                  <a:pt x="254413" y="60778"/>
                </a:cubicBezTo>
                <a:lnTo>
                  <a:pt x="254413" y="71567"/>
                </a:lnTo>
                <a:lnTo>
                  <a:pt x="282244" y="43516"/>
                </a:lnTo>
                <a:lnTo>
                  <a:pt x="254413" y="15824"/>
                </a:lnTo>
                <a:close/>
                <a:moveTo>
                  <a:pt x="137403" y="1229"/>
                </a:moveTo>
                <a:cubicBezTo>
                  <a:pt x="139206" y="1229"/>
                  <a:pt x="141010" y="1229"/>
                  <a:pt x="142453" y="1590"/>
                </a:cubicBezTo>
                <a:cubicBezTo>
                  <a:pt x="143535" y="1590"/>
                  <a:pt x="143895" y="1590"/>
                  <a:pt x="144617" y="1590"/>
                </a:cubicBezTo>
                <a:cubicBezTo>
                  <a:pt x="150749" y="1590"/>
                  <a:pt x="171669" y="1951"/>
                  <a:pt x="194032" y="10251"/>
                </a:cubicBezTo>
                <a:cubicBezTo>
                  <a:pt x="196557" y="11334"/>
                  <a:pt x="197639" y="13860"/>
                  <a:pt x="196557" y="16386"/>
                </a:cubicBezTo>
                <a:cubicBezTo>
                  <a:pt x="195835" y="18912"/>
                  <a:pt x="192950" y="19995"/>
                  <a:pt x="190786" y="19273"/>
                </a:cubicBezTo>
                <a:cubicBezTo>
                  <a:pt x="170226" y="11334"/>
                  <a:pt x="150027" y="10973"/>
                  <a:pt x="144617" y="10973"/>
                </a:cubicBezTo>
                <a:cubicBezTo>
                  <a:pt x="143895" y="10973"/>
                  <a:pt x="143174" y="10612"/>
                  <a:pt x="142453" y="10612"/>
                </a:cubicBezTo>
                <a:cubicBezTo>
                  <a:pt x="141010" y="10612"/>
                  <a:pt x="139206" y="10612"/>
                  <a:pt x="137403" y="10612"/>
                </a:cubicBezTo>
                <a:cubicBezTo>
                  <a:pt x="116482" y="10612"/>
                  <a:pt x="47589" y="17108"/>
                  <a:pt x="37851" y="102636"/>
                </a:cubicBezTo>
                <a:cubicBezTo>
                  <a:pt x="37851" y="104441"/>
                  <a:pt x="35687" y="115628"/>
                  <a:pt x="10438" y="155325"/>
                </a:cubicBezTo>
                <a:cubicBezTo>
                  <a:pt x="10077" y="156407"/>
                  <a:pt x="8995" y="158212"/>
                  <a:pt x="9356" y="160377"/>
                </a:cubicBezTo>
                <a:cubicBezTo>
                  <a:pt x="9717" y="161821"/>
                  <a:pt x="10799" y="162903"/>
                  <a:pt x="12963" y="164347"/>
                </a:cubicBezTo>
                <a:cubicBezTo>
                  <a:pt x="23062" y="170121"/>
                  <a:pt x="35326" y="174812"/>
                  <a:pt x="35326" y="174812"/>
                </a:cubicBezTo>
                <a:cubicBezTo>
                  <a:pt x="37490" y="175895"/>
                  <a:pt x="38572" y="177699"/>
                  <a:pt x="38211" y="179865"/>
                </a:cubicBezTo>
                <a:cubicBezTo>
                  <a:pt x="38211" y="179865"/>
                  <a:pt x="35326" y="210179"/>
                  <a:pt x="37851" y="224975"/>
                </a:cubicBezTo>
                <a:cubicBezTo>
                  <a:pt x="38933" y="231110"/>
                  <a:pt x="53000" y="235440"/>
                  <a:pt x="72477" y="235440"/>
                </a:cubicBezTo>
                <a:cubicBezTo>
                  <a:pt x="74642" y="235440"/>
                  <a:pt x="76084" y="235440"/>
                  <a:pt x="76084" y="235440"/>
                </a:cubicBezTo>
                <a:cubicBezTo>
                  <a:pt x="76084" y="235440"/>
                  <a:pt x="76806" y="235079"/>
                  <a:pt x="77527" y="235079"/>
                </a:cubicBezTo>
                <a:cubicBezTo>
                  <a:pt x="87987" y="235079"/>
                  <a:pt x="91594" y="240492"/>
                  <a:pt x="91594" y="245545"/>
                </a:cubicBezTo>
                <a:lnTo>
                  <a:pt x="91594" y="280189"/>
                </a:lnTo>
                <a:cubicBezTo>
                  <a:pt x="91594" y="283437"/>
                  <a:pt x="93398" y="286324"/>
                  <a:pt x="95562" y="287768"/>
                </a:cubicBezTo>
                <a:cubicBezTo>
                  <a:pt x="118646" y="301481"/>
                  <a:pt x="170947" y="301481"/>
                  <a:pt x="194393" y="288129"/>
                </a:cubicBezTo>
                <a:cubicBezTo>
                  <a:pt x="196557" y="286685"/>
                  <a:pt x="197999" y="283798"/>
                  <a:pt x="197639" y="280911"/>
                </a:cubicBezTo>
                <a:cubicBezTo>
                  <a:pt x="195475" y="266837"/>
                  <a:pt x="193671" y="239771"/>
                  <a:pt x="205574" y="213787"/>
                </a:cubicBezTo>
                <a:cubicBezTo>
                  <a:pt x="208820" y="206570"/>
                  <a:pt x="213509" y="200796"/>
                  <a:pt x="218559" y="194661"/>
                </a:cubicBezTo>
                <a:cubicBezTo>
                  <a:pt x="230823" y="179865"/>
                  <a:pt x="245611" y="161460"/>
                  <a:pt x="246693" y="110215"/>
                </a:cubicBezTo>
                <a:cubicBezTo>
                  <a:pt x="246693" y="107328"/>
                  <a:pt x="248497" y="105523"/>
                  <a:pt x="251382" y="105523"/>
                </a:cubicBezTo>
                <a:cubicBezTo>
                  <a:pt x="253907" y="105523"/>
                  <a:pt x="255711" y="107689"/>
                  <a:pt x="255711" y="110215"/>
                </a:cubicBezTo>
                <a:cubicBezTo>
                  <a:pt x="254989" y="165069"/>
                  <a:pt x="238758" y="184556"/>
                  <a:pt x="225773" y="200435"/>
                </a:cubicBezTo>
                <a:cubicBezTo>
                  <a:pt x="221084" y="206209"/>
                  <a:pt x="216756" y="211261"/>
                  <a:pt x="213870" y="217396"/>
                </a:cubicBezTo>
                <a:cubicBezTo>
                  <a:pt x="203049" y="241214"/>
                  <a:pt x="204853" y="266837"/>
                  <a:pt x="206656" y="279468"/>
                </a:cubicBezTo>
                <a:cubicBezTo>
                  <a:pt x="207738" y="286324"/>
                  <a:pt x="204492" y="292820"/>
                  <a:pt x="199082" y="296068"/>
                </a:cubicBezTo>
                <a:cubicBezTo>
                  <a:pt x="186097" y="303646"/>
                  <a:pt x="165537" y="307255"/>
                  <a:pt x="144977" y="307255"/>
                </a:cubicBezTo>
                <a:cubicBezTo>
                  <a:pt x="124417" y="307255"/>
                  <a:pt x="103858" y="303646"/>
                  <a:pt x="91233" y="296068"/>
                </a:cubicBezTo>
                <a:cubicBezTo>
                  <a:pt x="85823" y="292820"/>
                  <a:pt x="82577" y="286685"/>
                  <a:pt x="82577" y="280189"/>
                </a:cubicBezTo>
                <a:lnTo>
                  <a:pt x="82577" y="245545"/>
                </a:lnTo>
                <a:cubicBezTo>
                  <a:pt x="82216" y="245184"/>
                  <a:pt x="80413" y="244462"/>
                  <a:pt x="77527" y="244462"/>
                </a:cubicBezTo>
                <a:cubicBezTo>
                  <a:pt x="77166" y="244462"/>
                  <a:pt x="76806" y="244462"/>
                  <a:pt x="76806" y="244462"/>
                </a:cubicBezTo>
                <a:cubicBezTo>
                  <a:pt x="76806" y="244462"/>
                  <a:pt x="75363" y="244823"/>
                  <a:pt x="72477" y="244823"/>
                </a:cubicBezTo>
                <a:cubicBezTo>
                  <a:pt x="57689" y="244823"/>
                  <a:pt x="31719" y="242297"/>
                  <a:pt x="28833" y="226779"/>
                </a:cubicBezTo>
                <a:cubicBezTo>
                  <a:pt x="26309" y="213787"/>
                  <a:pt x="28112" y="191052"/>
                  <a:pt x="28833" y="182391"/>
                </a:cubicBezTo>
                <a:cubicBezTo>
                  <a:pt x="24505" y="180226"/>
                  <a:pt x="15848" y="176617"/>
                  <a:pt x="8274" y="172286"/>
                </a:cubicBezTo>
                <a:cubicBezTo>
                  <a:pt x="2863" y="169038"/>
                  <a:pt x="699" y="165069"/>
                  <a:pt x="339" y="162182"/>
                </a:cubicBezTo>
                <a:cubicBezTo>
                  <a:pt x="-1104" y="156047"/>
                  <a:pt x="2503" y="150994"/>
                  <a:pt x="2863" y="150273"/>
                </a:cubicBezTo>
                <a:cubicBezTo>
                  <a:pt x="27030" y="112741"/>
                  <a:pt x="28473" y="101915"/>
                  <a:pt x="28473" y="101554"/>
                </a:cubicBezTo>
                <a:cubicBezTo>
                  <a:pt x="39294" y="8447"/>
                  <a:pt x="114318" y="1229"/>
                  <a:pt x="137403" y="1229"/>
                </a:cubicBezTo>
                <a:close/>
                <a:moveTo>
                  <a:pt x="247907" y="360"/>
                </a:moveTo>
                <a:cubicBezTo>
                  <a:pt x="249714" y="-359"/>
                  <a:pt x="251883" y="1"/>
                  <a:pt x="252967" y="1439"/>
                </a:cubicBezTo>
                <a:lnTo>
                  <a:pt x="292003" y="40279"/>
                </a:lnTo>
                <a:cubicBezTo>
                  <a:pt x="293810" y="42077"/>
                  <a:pt x="293810" y="44954"/>
                  <a:pt x="292003" y="47112"/>
                </a:cubicBezTo>
                <a:lnTo>
                  <a:pt x="252967" y="85952"/>
                </a:lnTo>
                <a:cubicBezTo>
                  <a:pt x="251883" y="87031"/>
                  <a:pt x="249714" y="87390"/>
                  <a:pt x="247907" y="87031"/>
                </a:cubicBezTo>
                <a:cubicBezTo>
                  <a:pt x="246100" y="85952"/>
                  <a:pt x="245015" y="84154"/>
                  <a:pt x="245015" y="82355"/>
                </a:cubicBezTo>
                <a:lnTo>
                  <a:pt x="245015" y="65453"/>
                </a:lnTo>
                <a:cubicBezTo>
                  <a:pt x="186824" y="66172"/>
                  <a:pt x="140921" y="108968"/>
                  <a:pt x="140559" y="109328"/>
                </a:cubicBezTo>
                <a:cubicBezTo>
                  <a:pt x="139475" y="110047"/>
                  <a:pt x="138752" y="110406"/>
                  <a:pt x="137306" y="110406"/>
                </a:cubicBezTo>
                <a:cubicBezTo>
                  <a:pt x="136584" y="110406"/>
                  <a:pt x="135499" y="110406"/>
                  <a:pt x="134776" y="110047"/>
                </a:cubicBezTo>
                <a:cubicBezTo>
                  <a:pt x="132969" y="108608"/>
                  <a:pt x="132246" y="106451"/>
                  <a:pt x="132969" y="104293"/>
                </a:cubicBezTo>
                <a:cubicBezTo>
                  <a:pt x="156463" y="36683"/>
                  <a:pt x="226582" y="24096"/>
                  <a:pt x="245015" y="21938"/>
                </a:cubicBezTo>
                <a:lnTo>
                  <a:pt x="245015" y="4676"/>
                </a:lnTo>
                <a:cubicBezTo>
                  <a:pt x="245015" y="2878"/>
                  <a:pt x="246100" y="1080"/>
                  <a:pt x="247907" y="36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776">
            <a:extLst>
              <a:ext uri="{FF2B5EF4-FFF2-40B4-BE49-F238E27FC236}">
                <a16:creationId xmlns="" xmlns:a16="http://schemas.microsoft.com/office/drawing/2014/main" id="{66AC6DA4-6F06-5D4E-ABF4-878CA88ADFBD}"/>
              </a:ext>
            </a:extLst>
          </p:cNvPr>
          <p:cNvSpPr>
            <a:spLocks noChangeArrowheads="1"/>
          </p:cNvSpPr>
          <p:nvPr/>
        </p:nvSpPr>
        <p:spPr bwMode="auto">
          <a:xfrm>
            <a:off x="3062707" y="3402472"/>
            <a:ext cx="273605" cy="268852"/>
          </a:xfrm>
          <a:custGeom>
            <a:avLst/>
            <a:gdLst>
              <a:gd name="T0" fmla="*/ 9022 w 305326"/>
              <a:gd name="T1" fmla="*/ 262772 h 306027"/>
              <a:gd name="T2" fmla="*/ 125449 w 305326"/>
              <a:gd name="T3" fmla="*/ 288004 h 306027"/>
              <a:gd name="T4" fmla="*/ 171434 w 305326"/>
              <a:gd name="T5" fmla="*/ 56129 h 306027"/>
              <a:gd name="T6" fmla="*/ 194351 w 305326"/>
              <a:gd name="T7" fmla="*/ 72283 h 306027"/>
              <a:gd name="T8" fmla="*/ 191129 w 305326"/>
              <a:gd name="T9" fmla="*/ 79822 h 306027"/>
              <a:gd name="T10" fmla="*/ 182535 w 305326"/>
              <a:gd name="T11" fmla="*/ 73360 h 306027"/>
              <a:gd name="T12" fmla="*/ 167495 w 305326"/>
              <a:gd name="T13" fmla="*/ 92386 h 306027"/>
              <a:gd name="T14" fmla="*/ 164631 w 305326"/>
              <a:gd name="T15" fmla="*/ 100284 h 306027"/>
              <a:gd name="T16" fmla="*/ 155679 w 305326"/>
              <a:gd name="T17" fmla="*/ 93463 h 306027"/>
              <a:gd name="T18" fmla="*/ 142071 w 305326"/>
              <a:gd name="T19" fmla="*/ 113207 h 306027"/>
              <a:gd name="T20" fmla="*/ 138849 w 305326"/>
              <a:gd name="T21" fmla="*/ 121105 h 306027"/>
              <a:gd name="T22" fmla="*/ 130971 w 305326"/>
              <a:gd name="T23" fmla="*/ 115002 h 306027"/>
              <a:gd name="T24" fmla="*/ 114141 w 305326"/>
              <a:gd name="T25" fmla="*/ 131874 h 306027"/>
              <a:gd name="T26" fmla="*/ 118796 w 305326"/>
              <a:gd name="T27" fmla="*/ 143003 h 306027"/>
              <a:gd name="T28" fmla="*/ 112351 w 305326"/>
              <a:gd name="T29" fmla="*/ 143003 h 306027"/>
              <a:gd name="T30" fmla="*/ 92298 w 305326"/>
              <a:gd name="T31" fmla="*/ 156644 h 306027"/>
              <a:gd name="T32" fmla="*/ 98027 w 305326"/>
              <a:gd name="T33" fmla="*/ 168850 h 306027"/>
              <a:gd name="T34" fmla="*/ 91582 w 305326"/>
              <a:gd name="T35" fmla="*/ 168850 h 306027"/>
              <a:gd name="T36" fmla="*/ 72603 w 305326"/>
              <a:gd name="T37" fmla="*/ 183209 h 306027"/>
              <a:gd name="T38" fmla="*/ 77975 w 305326"/>
              <a:gd name="T39" fmla="*/ 195414 h 306027"/>
              <a:gd name="T40" fmla="*/ 71529 w 305326"/>
              <a:gd name="T41" fmla="*/ 195414 h 306027"/>
              <a:gd name="T42" fmla="*/ 55057 w 305326"/>
              <a:gd name="T43" fmla="*/ 172798 h 306027"/>
              <a:gd name="T44" fmla="*/ 65800 w 305326"/>
              <a:gd name="T45" fmla="*/ 176747 h 306027"/>
              <a:gd name="T46" fmla="*/ 75110 w 305326"/>
              <a:gd name="T47" fmla="*/ 152695 h 306027"/>
              <a:gd name="T48" fmla="*/ 81555 w 305326"/>
              <a:gd name="T49" fmla="*/ 145875 h 306027"/>
              <a:gd name="T50" fmla="*/ 101250 w 305326"/>
              <a:gd name="T51" fmla="*/ 131874 h 306027"/>
              <a:gd name="T52" fmla="*/ 95879 w 305326"/>
              <a:gd name="T53" fmla="*/ 120028 h 306027"/>
              <a:gd name="T54" fmla="*/ 107695 w 305326"/>
              <a:gd name="T55" fmla="*/ 125413 h 306027"/>
              <a:gd name="T56" fmla="*/ 124167 w 305326"/>
              <a:gd name="T57" fmla="*/ 108540 h 306027"/>
              <a:gd name="T58" fmla="*/ 119154 w 305326"/>
              <a:gd name="T59" fmla="*/ 97053 h 306027"/>
              <a:gd name="T60" fmla="*/ 130971 w 305326"/>
              <a:gd name="T61" fmla="*/ 102079 h 306027"/>
              <a:gd name="T62" fmla="*/ 144936 w 305326"/>
              <a:gd name="T63" fmla="*/ 82694 h 306027"/>
              <a:gd name="T64" fmla="*/ 151382 w 305326"/>
              <a:gd name="T65" fmla="*/ 75873 h 306027"/>
              <a:gd name="T66" fmla="*/ 175731 w 305326"/>
              <a:gd name="T67" fmla="*/ 66898 h 306027"/>
              <a:gd name="T68" fmla="*/ 171434 w 305326"/>
              <a:gd name="T69" fmla="*/ 56129 h 306027"/>
              <a:gd name="T70" fmla="*/ 72102 w 305326"/>
              <a:gd name="T71" fmla="*/ 72091 h 306027"/>
              <a:gd name="T72" fmla="*/ 140228 w 305326"/>
              <a:gd name="T73" fmla="*/ 284399 h 306027"/>
              <a:gd name="T74" fmla="*/ 284770 w 305326"/>
              <a:gd name="T75" fmla="*/ 138775 h 306027"/>
              <a:gd name="T76" fmla="*/ 261341 w 305326"/>
              <a:gd name="T77" fmla="*/ 9372 h 306027"/>
              <a:gd name="T78" fmla="*/ 288014 w 305326"/>
              <a:gd name="T79" fmla="*/ 124357 h 306027"/>
              <a:gd name="T80" fmla="*/ 262422 w 305326"/>
              <a:gd name="T81" fmla="*/ 9372 h 306027"/>
              <a:gd name="T82" fmla="*/ 261341 w 305326"/>
              <a:gd name="T83" fmla="*/ 0 h 306027"/>
              <a:gd name="T84" fmla="*/ 305316 w 305326"/>
              <a:gd name="T85" fmla="*/ 43255 h 306027"/>
              <a:gd name="T86" fmla="*/ 43986 w 305326"/>
              <a:gd name="T87" fmla="*/ 306027 h 306027"/>
              <a:gd name="T88" fmla="*/ 10 w 305326"/>
              <a:gd name="T89" fmla="*/ 262772 h 306027"/>
              <a:gd name="T90" fmla="*/ 261341 w 305326"/>
              <a:gd name="T91"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326" h="306027">
                <a:moveTo>
                  <a:pt x="17673" y="180588"/>
                </a:moveTo>
                <a:cubicBezTo>
                  <a:pt x="10824" y="211587"/>
                  <a:pt x="9022" y="241145"/>
                  <a:pt x="9022" y="262772"/>
                </a:cubicBezTo>
                <a:cubicBezTo>
                  <a:pt x="9382" y="281155"/>
                  <a:pt x="24161" y="296655"/>
                  <a:pt x="42905" y="296655"/>
                </a:cubicBezTo>
                <a:cubicBezTo>
                  <a:pt x="64532" y="296655"/>
                  <a:pt x="94089" y="294853"/>
                  <a:pt x="125449" y="288004"/>
                </a:cubicBezTo>
                <a:cubicBezTo>
                  <a:pt x="87962" y="268539"/>
                  <a:pt x="37498" y="218076"/>
                  <a:pt x="17673" y="180588"/>
                </a:cubicBezTo>
                <a:close/>
                <a:moveTo>
                  <a:pt x="171434" y="56129"/>
                </a:moveTo>
                <a:cubicBezTo>
                  <a:pt x="173225" y="53975"/>
                  <a:pt x="176447" y="53975"/>
                  <a:pt x="177880" y="56129"/>
                </a:cubicBezTo>
                <a:lnTo>
                  <a:pt x="194351" y="72283"/>
                </a:lnTo>
                <a:cubicBezTo>
                  <a:pt x="196142" y="74078"/>
                  <a:pt x="196142" y="76950"/>
                  <a:pt x="194351" y="78745"/>
                </a:cubicBezTo>
                <a:cubicBezTo>
                  <a:pt x="193277" y="79463"/>
                  <a:pt x="192203" y="79822"/>
                  <a:pt x="191129" y="79822"/>
                </a:cubicBezTo>
                <a:cubicBezTo>
                  <a:pt x="190055" y="79822"/>
                  <a:pt x="188622" y="79463"/>
                  <a:pt x="187906" y="78745"/>
                </a:cubicBezTo>
                <a:lnTo>
                  <a:pt x="182535" y="73360"/>
                </a:lnTo>
                <a:cubicBezTo>
                  <a:pt x="175731" y="78027"/>
                  <a:pt x="169286" y="82694"/>
                  <a:pt x="163198" y="87360"/>
                </a:cubicBezTo>
                <a:lnTo>
                  <a:pt x="167495" y="92386"/>
                </a:lnTo>
                <a:cubicBezTo>
                  <a:pt x="169644" y="94181"/>
                  <a:pt x="169644" y="97053"/>
                  <a:pt x="167495" y="98848"/>
                </a:cubicBezTo>
                <a:cubicBezTo>
                  <a:pt x="166779" y="99566"/>
                  <a:pt x="165705" y="100284"/>
                  <a:pt x="164631" y="100284"/>
                </a:cubicBezTo>
                <a:cubicBezTo>
                  <a:pt x="163198" y="100284"/>
                  <a:pt x="162124" y="99566"/>
                  <a:pt x="161408" y="98848"/>
                </a:cubicBezTo>
                <a:lnTo>
                  <a:pt x="155679" y="93463"/>
                </a:lnTo>
                <a:cubicBezTo>
                  <a:pt x="149591" y="98130"/>
                  <a:pt x="143504" y="103515"/>
                  <a:pt x="137774" y="108540"/>
                </a:cubicBezTo>
                <a:lnTo>
                  <a:pt x="142071" y="113207"/>
                </a:lnTo>
                <a:cubicBezTo>
                  <a:pt x="143862" y="115002"/>
                  <a:pt x="143862" y="117874"/>
                  <a:pt x="142071" y="119669"/>
                </a:cubicBezTo>
                <a:cubicBezTo>
                  <a:pt x="141355" y="120387"/>
                  <a:pt x="139923" y="121105"/>
                  <a:pt x="138849" y="121105"/>
                </a:cubicBezTo>
                <a:cubicBezTo>
                  <a:pt x="137774" y="121105"/>
                  <a:pt x="136700" y="120387"/>
                  <a:pt x="135626" y="119669"/>
                </a:cubicBezTo>
                <a:lnTo>
                  <a:pt x="130971" y="115002"/>
                </a:lnTo>
                <a:cubicBezTo>
                  <a:pt x="127748" y="117874"/>
                  <a:pt x="125242" y="120387"/>
                  <a:pt x="122377" y="123259"/>
                </a:cubicBezTo>
                <a:cubicBezTo>
                  <a:pt x="119512" y="126131"/>
                  <a:pt x="116648" y="129002"/>
                  <a:pt x="114141" y="131874"/>
                </a:cubicBezTo>
                <a:lnTo>
                  <a:pt x="118796" y="136541"/>
                </a:lnTo>
                <a:cubicBezTo>
                  <a:pt x="120586" y="138336"/>
                  <a:pt x="120586" y="141208"/>
                  <a:pt x="118796" y="143003"/>
                </a:cubicBezTo>
                <a:cubicBezTo>
                  <a:pt x="117722" y="144080"/>
                  <a:pt x="116648" y="144439"/>
                  <a:pt x="115573" y="144439"/>
                </a:cubicBezTo>
                <a:cubicBezTo>
                  <a:pt x="114499" y="144439"/>
                  <a:pt x="113067" y="144080"/>
                  <a:pt x="112351" y="143003"/>
                </a:cubicBezTo>
                <a:lnTo>
                  <a:pt x="107695" y="138336"/>
                </a:lnTo>
                <a:cubicBezTo>
                  <a:pt x="102324" y="144439"/>
                  <a:pt x="97311" y="150541"/>
                  <a:pt x="92298" y="156644"/>
                </a:cubicBezTo>
                <a:lnTo>
                  <a:pt x="98027" y="162388"/>
                </a:lnTo>
                <a:cubicBezTo>
                  <a:pt x="99818" y="164183"/>
                  <a:pt x="99818" y="167055"/>
                  <a:pt x="98027" y="168850"/>
                </a:cubicBezTo>
                <a:cubicBezTo>
                  <a:pt x="96953" y="169567"/>
                  <a:pt x="95879" y="169926"/>
                  <a:pt x="94805" y="169926"/>
                </a:cubicBezTo>
                <a:cubicBezTo>
                  <a:pt x="93730" y="169926"/>
                  <a:pt x="92298" y="169567"/>
                  <a:pt x="91582" y="168850"/>
                </a:cubicBezTo>
                <a:lnTo>
                  <a:pt x="86569" y="163824"/>
                </a:lnTo>
                <a:cubicBezTo>
                  <a:pt x="81914" y="170285"/>
                  <a:pt x="76900" y="176747"/>
                  <a:pt x="72603" y="183209"/>
                </a:cubicBezTo>
                <a:lnTo>
                  <a:pt x="77975" y="188953"/>
                </a:lnTo>
                <a:cubicBezTo>
                  <a:pt x="79765" y="190747"/>
                  <a:pt x="79765" y="193619"/>
                  <a:pt x="77975" y="195414"/>
                </a:cubicBezTo>
                <a:cubicBezTo>
                  <a:pt x="76900" y="196132"/>
                  <a:pt x="75826" y="196491"/>
                  <a:pt x="74752" y="196491"/>
                </a:cubicBezTo>
                <a:cubicBezTo>
                  <a:pt x="73320" y="196491"/>
                  <a:pt x="72245" y="196132"/>
                  <a:pt x="71529" y="195414"/>
                </a:cubicBezTo>
                <a:lnTo>
                  <a:pt x="55057" y="179260"/>
                </a:lnTo>
                <a:cubicBezTo>
                  <a:pt x="53625" y="177106"/>
                  <a:pt x="53625" y="174234"/>
                  <a:pt x="55057" y="172798"/>
                </a:cubicBezTo>
                <a:cubicBezTo>
                  <a:pt x="57206" y="170644"/>
                  <a:pt x="60070" y="170644"/>
                  <a:pt x="61503" y="172798"/>
                </a:cubicBezTo>
                <a:lnTo>
                  <a:pt x="65800" y="176747"/>
                </a:lnTo>
                <a:cubicBezTo>
                  <a:pt x="70455" y="170285"/>
                  <a:pt x="75468" y="163824"/>
                  <a:pt x="80123" y="157362"/>
                </a:cubicBezTo>
                <a:lnTo>
                  <a:pt x="75110" y="152695"/>
                </a:lnTo>
                <a:cubicBezTo>
                  <a:pt x="73320" y="150541"/>
                  <a:pt x="73320" y="147670"/>
                  <a:pt x="75110" y="145875"/>
                </a:cubicBezTo>
                <a:cubicBezTo>
                  <a:pt x="76900" y="144080"/>
                  <a:pt x="80123" y="144080"/>
                  <a:pt x="81555" y="145875"/>
                </a:cubicBezTo>
                <a:lnTo>
                  <a:pt x="85852" y="150182"/>
                </a:lnTo>
                <a:cubicBezTo>
                  <a:pt x="90866" y="144080"/>
                  <a:pt x="95879" y="137618"/>
                  <a:pt x="101250" y="131874"/>
                </a:cubicBezTo>
                <a:lnTo>
                  <a:pt x="95879" y="126490"/>
                </a:lnTo>
                <a:cubicBezTo>
                  <a:pt x="94446" y="125054"/>
                  <a:pt x="94446" y="122182"/>
                  <a:pt x="95879" y="120028"/>
                </a:cubicBezTo>
                <a:cubicBezTo>
                  <a:pt x="98027" y="118592"/>
                  <a:pt x="100892" y="118592"/>
                  <a:pt x="102324" y="120028"/>
                </a:cubicBezTo>
                <a:lnTo>
                  <a:pt x="107695" y="125413"/>
                </a:lnTo>
                <a:cubicBezTo>
                  <a:pt x="110202" y="122541"/>
                  <a:pt x="113067" y="119310"/>
                  <a:pt x="115573" y="116797"/>
                </a:cubicBezTo>
                <a:cubicBezTo>
                  <a:pt x="118796" y="113925"/>
                  <a:pt x="121661" y="111412"/>
                  <a:pt x="124167" y="108540"/>
                </a:cubicBezTo>
                <a:lnTo>
                  <a:pt x="119154" y="103515"/>
                </a:lnTo>
                <a:cubicBezTo>
                  <a:pt x="117364" y="101361"/>
                  <a:pt x="117364" y="98489"/>
                  <a:pt x="119154" y="97053"/>
                </a:cubicBezTo>
                <a:cubicBezTo>
                  <a:pt x="121303" y="94899"/>
                  <a:pt x="123809" y="94899"/>
                  <a:pt x="125958" y="97053"/>
                </a:cubicBezTo>
                <a:lnTo>
                  <a:pt x="130971" y="102079"/>
                </a:lnTo>
                <a:cubicBezTo>
                  <a:pt x="137058" y="97053"/>
                  <a:pt x="143146" y="91668"/>
                  <a:pt x="149233" y="86642"/>
                </a:cubicBezTo>
                <a:lnTo>
                  <a:pt x="144936" y="82694"/>
                </a:lnTo>
                <a:cubicBezTo>
                  <a:pt x="143146" y="80540"/>
                  <a:pt x="143146" y="77668"/>
                  <a:pt x="144936" y="75873"/>
                </a:cubicBezTo>
                <a:cubicBezTo>
                  <a:pt x="146727" y="74078"/>
                  <a:pt x="149591" y="74078"/>
                  <a:pt x="151382" y="75873"/>
                </a:cubicBezTo>
                <a:lnTo>
                  <a:pt x="156395" y="80899"/>
                </a:lnTo>
                <a:cubicBezTo>
                  <a:pt x="162840" y="75873"/>
                  <a:pt x="169286" y="71206"/>
                  <a:pt x="175731" y="66898"/>
                </a:cubicBezTo>
                <a:lnTo>
                  <a:pt x="171434" y="62232"/>
                </a:lnTo>
                <a:cubicBezTo>
                  <a:pt x="169644" y="60796"/>
                  <a:pt x="169644" y="57565"/>
                  <a:pt x="171434" y="56129"/>
                </a:cubicBezTo>
                <a:close/>
                <a:moveTo>
                  <a:pt x="166901" y="20906"/>
                </a:moveTo>
                <a:cubicBezTo>
                  <a:pt x="133018" y="29918"/>
                  <a:pt x="98775" y="45417"/>
                  <a:pt x="72102" y="72091"/>
                </a:cubicBezTo>
                <a:cubicBezTo>
                  <a:pt x="45788" y="98404"/>
                  <a:pt x="29928" y="132648"/>
                  <a:pt x="21277" y="165810"/>
                </a:cubicBezTo>
                <a:cubicBezTo>
                  <a:pt x="35696" y="204739"/>
                  <a:pt x="101659" y="270702"/>
                  <a:pt x="140228" y="284399"/>
                </a:cubicBezTo>
                <a:cubicBezTo>
                  <a:pt x="173389" y="275388"/>
                  <a:pt x="207272" y="259888"/>
                  <a:pt x="233585" y="233936"/>
                </a:cubicBezTo>
                <a:cubicBezTo>
                  <a:pt x="260259" y="207262"/>
                  <a:pt x="275759" y="172658"/>
                  <a:pt x="284770" y="138775"/>
                </a:cubicBezTo>
                <a:cubicBezTo>
                  <a:pt x="270352" y="100207"/>
                  <a:pt x="205470" y="35685"/>
                  <a:pt x="166901" y="20906"/>
                </a:cubicBezTo>
                <a:close/>
                <a:moveTo>
                  <a:pt x="261341" y="9372"/>
                </a:moveTo>
                <a:cubicBezTo>
                  <a:pt x="240434" y="9372"/>
                  <a:pt x="211598" y="10814"/>
                  <a:pt x="181319" y="17662"/>
                </a:cubicBezTo>
                <a:cubicBezTo>
                  <a:pt x="218807" y="37127"/>
                  <a:pt x="268550" y="86870"/>
                  <a:pt x="288014" y="124357"/>
                </a:cubicBezTo>
                <a:cubicBezTo>
                  <a:pt x="294502" y="93718"/>
                  <a:pt x="296305" y="64522"/>
                  <a:pt x="296305" y="43255"/>
                </a:cubicBezTo>
                <a:cubicBezTo>
                  <a:pt x="295944" y="24871"/>
                  <a:pt x="281166" y="9372"/>
                  <a:pt x="262422" y="9372"/>
                </a:cubicBezTo>
                <a:lnTo>
                  <a:pt x="261341" y="9372"/>
                </a:lnTo>
                <a:close/>
                <a:moveTo>
                  <a:pt x="261341" y="0"/>
                </a:moveTo>
                <a:lnTo>
                  <a:pt x="262422" y="0"/>
                </a:lnTo>
                <a:cubicBezTo>
                  <a:pt x="286212" y="0"/>
                  <a:pt x="305316" y="19825"/>
                  <a:pt x="305316" y="43255"/>
                </a:cubicBezTo>
                <a:cubicBezTo>
                  <a:pt x="305677" y="92277"/>
                  <a:pt x="297026" y="183111"/>
                  <a:pt x="240074" y="240424"/>
                </a:cubicBezTo>
                <a:cubicBezTo>
                  <a:pt x="183122" y="297376"/>
                  <a:pt x="93368" y="306027"/>
                  <a:pt x="43986" y="306027"/>
                </a:cubicBezTo>
                <a:lnTo>
                  <a:pt x="42905" y="306027"/>
                </a:lnTo>
                <a:cubicBezTo>
                  <a:pt x="19115" y="305666"/>
                  <a:pt x="10" y="286562"/>
                  <a:pt x="10" y="262772"/>
                </a:cubicBezTo>
                <a:cubicBezTo>
                  <a:pt x="-350" y="213750"/>
                  <a:pt x="8301" y="122915"/>
                  <a:pt x="65253" y="65603"/>
                </a:cubicBezTo>
                <a:cubicBezTo>
                  <a:pt x="122205" y="9011"/>
                  <a:pt x="211958" y="0"/>
                  <a:pt x="261341"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778">
            <a:extLst>
              <a:ext uri="{FF2B5EF4-FFF2-40B4-BE49-F238E27FC236}">
                <a16:creationId xmlns="" xmlns:a16="http://schemas.microsoft.com/office/drawing/2014/main" id="{7123A582-5333-B842-A26D-5824F3637D90}"/>
              </a:ext>
            </a:extLst>
          </p:cNvPr>
          <p:cNvSpPr>
            <a:spLocks noChangeArrowheads="1"/>
          </p:cNvSpPr>
          <p:nvPr/>
        </p:nvSpPr>
        <p:spPr bwMode="auto">
          <a:xfrm>
            <a:off x="1456760" y="5303486"/>
            <a:ext cx="272187" cy="268852"/>
          </a:xfrm>
          <a:custGeom>
            <a:avLst/>
            <a:gdLst>
              <a:gd name="T0" fmla="*/ 169574 w 304439"/>
              <a:gd name="T1" fmla="*/ 274637 h 306026"/>
              <a:gd name="T2" fmla="*/ 169574 w 304439"/>
              <a:gd name="T3" fmla="*/ 283809 h 306026"/>
              <a:gd name="T4" fmla="*/ 39687 w 304439"/>
              <a:gd name="T5" fmla="*/ 279223 h 306026"/>
              <a:gd name="T6" fmla="*/ 67801 w 304439"/>
              <a:gd name="T7" fmla="*/ 252412 h 306026"/>
              <a:gd name="T8" fmla="*/ 207604 w 304439"/>
              <a:gd name="T9" fmla="*/ 257175 h 306026"/>
              <a:gd name="T10" fmla="*/ 67801 w 304439"/>
              <a:gd name="T11" fmla="*/ 261571 h 306026"/>
              <a:gd name="T12" fmla="*/ 67801 w 304439"/>
              <a:gd name="T13" fmla="*/ 252412 h 306026"/>
              <a:gd name="T14" fmla="*/ 9348 w 304439"/>
              <a:gd name="T15" fmla="*/ 264164 h 306026"/>
              <a:gd name="T16" fmla="*/ 34158 w 304439"/>
              <a:gd name="T17" fmla="*/ 297004 h 306026"/>
              <a:gd name="T18" fmla="*/ 239828 w 304439"/>
              <a:gd name="T19" fmla="*/ 239263 h 306026"/>
              <a:gd name="T20" fmla="*/ 208738 w 304439"/>
              <a:gd name="T21" fmla="*/ 102814 h 306026"/>
              <a:gd name="T22" fmla="*/ 285299 w 304439"/>
              <a:gd name="T23" fmla="*/ 158175 h 306026"/>
              <a:gd name="T24" fmla="*/ 171541 w 304439"/>
              <a:gd name="T25" fmla="*/ 102814 h 306026"/>
              <a:gd name="T26" fmla="*/ 114481 w 304439"/>
              <a:gd name="T27" fmla="*/ 158175 h 306026"/>
              <a:gd name="T28" fmla="*/ 119176 w 304439"/>
              <a:gd name="T29" fmla="*/ 184777 h 306026"/>
              <a:gd name="T30" fmla="*/ 159623 w 304439"/>
              <a:gd name="T31" fmla="*/ 158175 h 306026"/>
              <a:gd name="T32" fmla="*/ 171541 w 304439"/>
              <a:gd name="T33" fmla="*/ 102814 h 306026"/>
              <a:gd name="T34" fmla="*/ 295050 w 304439"/>
              <a:gd name="T35" fmla="*/ 153501 h 306026"/>
              <a:gd name="T36" fmla="*/ 223905 w 304439"/>
              <a:gd name="T37" fmla="*/ 102095 h 306026"/>
              <a:gd name="T38" fmla="*/ 85590 w 304439"/>
              <a:gd name="T39" fmla="*/ 153501 h 306026"/>
              <a:gd name="T40" fmla="*/ 85590 w 304439"/>
              <a:gd name="T41" fmla="*/ 102095 h 306026"/>
              <a:gd name="T42" fmla="*/ 223905 w 304439"/>
              <a:gd name="T43" fmla="*/ 65067 h 306026"/>
              <a:gd name="T44" fmla="*/ 295050 w 304439"/>
              <a:gd name="T45" fmla="*/ 14020 h 306026"/>
              <a:gd name="T46" fmla="*/ 85590 w 304439"/>
              <a:gd name="T47" fmla="*/ 65067 h 306026"/>
              <a:gd name="T48" fmla="*/ 85590 w 304439"/>
              <a:gd name="T49" fmla="*/ 14020 h 306026"/>
              <a:gd name="T50" fmla="*/ 9348 w 304439"/>
              <a:gd name="T51" fmla="*/ 34284 h 306026"/>
              <a:gd name="T52" fmla="*/ 29843 w 304439"/>
              <a:gd name="T53" fmla="*/ 230241 h 306026"/>
              <a:gd name="T54" fmla="*/ 208738 w 304439"/>
              <a:gd name="T55" fmla="*/ 9347 h 306026"/>
              <a:gd name="T56" fmla="*/ 285299 w 304439"/>
              <a:gd name="T57" fmla="*/ 9347 h 306026"/>
              <a:gd name="T58" fmla="*/ 180930 w 304439"/>
              <a:gd name="T59" fmla="*/ 9347 h 306026"/>
              <a:gd name="T60" fmla="*/ 176235 w 304439"/>
              <a:gd name="T61" fmla="*/ 74414 h 306026"/>
              <a:gd name="T62" fmla="*/ 85590 w 304439"/>
              <a:gd name="T63" fmla="*/ 92748 h 306026"/>
              <a:gd name="T64" fmla="*/ 180930 w 304439"/>
              <a:gd name="T65" fmla="*/ 97421 h 306026"/>
              <a:gd name="T66" fmla="*/ 199709 w 304439"/>
              <a:gd name="T67" fmla="*/ 158175 h 306026"/>
              <a:gd name="T68" fmla="*/ 204043 w 304439"/>
              <a:gd name="T69" fmla="*/ 92748 h 306026"/>
              <a:gd name="T70" fmla="*/ 295050 w 304439"/>
              <a:gd name="T71" fmla="*/ 74414 h 306026"/>
              <a:gd name="T72" fmla="*/ 199709 w 304439"/>
              <a:gd name="T73" fmla="*/ 69741 h 306026"/>
              <a:gd name="T74" fmla="*/ 180930 w 304439"/>
              <a:gd name="T75" fmla="*/ 9347 h 306026"/>
              <a:gd name="T76" fmla="*/ 171541 w 304439"/>
              <a:gd name="T77" fmla="*/ 64348 h 306026"/>
              <a:gd name="T78" fmla="*/ 94979 w 304439"/>
              <a:gd name="T79" fmla="*/ 9347 h 306026"/>
              <a:gd name="T80" fmla="*/ 176235 w 304439"/>
              <a:gd name="T81" fmla="*/ 0 h 306026"/>
              <a:gd name="T82" fmla="*/ 299744 w 304439"/>
              <a:gd name="T83" fmla="*/ 0 h 306026"/>
              <a:gd name="T84" fmla="*/ 304439 w 304439"/>
              <a:gd name="T85" fmla="*/ 69741 h 306026"/>
              <a:gd name="T86" fmla="*/ 304439 w 304439"/>
              <a:gd name="T87" fmla="*/ 162488 h 306026"/>
              <a:gd name="T88" fmla="*/ 204043 w 304439"/>
              <a:gd name="T89" fmla="*/ 167162 h 306026"/>
              <a:gd name="T90" fmla="*/ 161429 w 304439"/>
              <a:gd name="T91" fmla="*/ 167162 h 306026"/>
              <a:gd name="T92" fmla="*/ 114481 w 304439"/>
              <a:gd name="T93" fmla="*/ 198078 h 306026"/>
              <a:gd name="T94" fmla="*/ 109786 w 304439"/>
              <a:gd name="T95" fmla="*/ 193404 h 306026"/>
              <a:gd name="T96" fmla="*/ 80895 w 304439"/>
              <a:gd name="T97" fmla="*/ 167162 h 306026"/>
              <a:gd name="T98" fmla="*/ 76200 w 304439"/>
              <a:gd name="T99" fmla="*/ 97421 h 306026"/>
              <a:gd name="T100" fmla="*/ 76200 w 304439"/>
              <a:gd name="T101" fmla="*/ 4673 h 306026"/>
              <a:gd name="T102" fmla="*/ 34158 w 304439"/>
              <a:gd name="T103" fmla="*/ 0 h 306026"/>
              <a:gd name="T104" fmla="*/ 61485 w 304439"/>
              <a:gd name="T105" fmla="*/ 4692 h 306026"/>
              <a:gd name="T106" fmla="*/ 38832 w 304439"/>
              <a:gd name="T107" fmla="*/ 9383 h 306026"/>
              <a:gd name="T108" fmla="*/ 242704 w 304439"/>
              <a:gd name="T109" fmla="*/ 229881 h 306026"/>
              <a:gd name="T110" fmla="*/ 247378 w 304439"/>
              <a:gd name="T111" fmla="*/ 181884 h 306026"/>
              <a:gd name="T112" fmla="*/ 252053 w 304439"/>
              <a:gd name="T113" fmla="*/ 234572 h 306026"/>
              <a:gd name="T114" fmla="*/ 251334 w 304439"/>
              <a:gd name="T115" fmla="*/ 236376 h 306026"/>
              <a:gd name="T116" fmla="*/ 250974 w 304439"/>
              <a:gd name="T117" fmla="*/ 299170 h 306026"/>
              <a:gd name="T118" fmla="*/ 246659 w 304439"/>
              <a:gd name="T119" fmla="*/ 306026 h 306026"/>
              <a:gd name="T120" fmla="*/ 0 w 304439"/>
              <a:gd name="T121" fmla="*/ 271743 h 306026"/>
              <a:gd name="T122" fmla="*/ 0 w 304439"/>
              <a:gd name="T123" fmla="*/ 34284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4439" h="306026">
                <a:moveTo>
                  <a:pt x="44377" y="274637"/>
                </a:moveTo>
                <a:lnTo>
                  <a:pt x="169574" y="274637"/>
                </a:lnTo>
                <a:cubicBezTo>
                  <a:pt x="172460" y="274637"/>
                  <a:pt x="174264" y="276754"/>
                  <a:pt x="174264" y="279223"/>
                </a:cubicBezTo>
                <a:cubicBezTo>
                  <a:pt x="174264" y="281693"/>
                  <a:pt x="172460" y="283809"/>
                  <a:pt x="169574" y="283809"/>
                </a:cubicBezTo>
                <a:lnTo>
                  <a:pt x="44377" y="283809"/>
                </a:lnTo>
                <a:cubicBezTo>
                  <a:pt x="41852" y="283809"/>
                  <a:pt x="39687" y="281693"/>
                  <a:pt x="39687" y="279223"/>
                </a:cubicBezTo>
                <a:cubicBezTo>
                  <a:pt x="39687" y="276754"/>
                  <a:pt x="41852" y="274637"/>
                  <a:pt x="44377" y="274637"/>
                </a:cubicBezTo>
                <a:close/>
                <a:moveTo>
                  <a:pt x="67801" y="252412"/>
                </a:moveTo>
                <a:lnTo>
                  <a:pt x="202944" y="252412"/>
                </a:lnTo>
                <a:cubicBezTo>
                  <a:pt x="205453" y="252412"/>
                  <a:pt x="207604" y="254244"/>
                  <a:pt x="207604" y="257175"/>
                </a:cubicBezTo>
                <a:cubicBezTo>
                  <a:pt x="207604" y="259739"/>
                  <a:pt x="205453" y="261571"/>
                  <a:pt x="202944" y="261571"/>
                </a:cubicBezTo>
                <a:lnTo>
                  <a:pt x="67801" y="261571"/>
                </a:lnTo>
                <a:cubicBezTo>
                  <a:pt x="65651" y="261571"/>
                  <a:pt x="63500" y="259739"/>
                  <a:pt x="63500" y="257175"/>
                </a:cubicBezTo>
                <a:cubicBezTo>
                  <a:pt x="63500" y="254244"/>
                  <a:pt x="65651" y="252412"/>
                  <a:pt x="67801" y="252412"/>
                </a:cubicBezTo>
                <a:close/>
                <a:moveTo>
                  <a:pt x="34158" y="239263"/>
                </a:moveTo>
                <a:cubicBezTo>
                  <a:pt x="20495" y="239263"/>
                  <a:pt x="9348" y="250090"/>
                  <a:pt x="9348" y="264164"/>
                </a:cubicBezTo>
                <a:lnTo>
                  <a:pt x="9348" y="271743"/>
                </a:lnTo>
                <a:cubicBezTo>
                  <a:pt x="9348" y="285817"/>
                  <a:pt x="20495" y="297004"/>
                  <a:pt x="34158" y="297004"/>
                </a:cubicBezTo>
                <a:lnTo>
                  <a:pt x="239468" y="297004"/>
                </a:lnTo>
                <a:cubicBezTo>
                  <a:pt x="230479" y="276795"/>
                  <a:pt x="230839" y="259473"/>
                  <a:pt x="239828" y="239263"/>
                </a:cubicBezTo>
                <a:lnTo>
                  <a:pt x="34158" y="239263"/>
                </a:lnTo>
                <a:close/>
                <a:moveTo>
                  <a:pt x="208738" y="102814"/>
                </a:moveTo>
                <a:lnTo>
                  <a:pt x="208738" y="158175"/>
                </a:lnTo>
                <a:lnTo>
                  <a:pt x="285299" y="158175"/>
                </a:lnTo>
                <a:lnTo>
                  <a:pt x="208738" y="102814"/>
                </a:lnTo>
                <a:close/>
                <a:moveTo>
                  <a:pt x="171541" y="102814"/>
                </a:moveTo>
                <a:lnTo>
                  <a:pt x="94979" y="158175"/>
                </a:lnTo>
                <a:lnTo>
                  <a:pt x="114481" y="158175"/>
                </a:lnTo>
                <a:cubicBezTo>
                  <a:pt x="117009" y="158175"/>
                  <a:pt x="119176" y="159972"/>
                  <a:pt x="119176" y="162488"/>
                </a:cubicBezTo>
                <a:lnTo>
                  <a:pt x="119176" y="184777"/>
                </a:lnTo>
                <a:lnTo>
                  <a:pt x="157095" y="158534"/>
                </a:lnTo>
                <a:cubicBezTo>
                  <a:pt x="157817" y="158175"/>
                  <a:pt x="158901" y="158175"/>
                  <a:pt x="159623" y="158175"/>
                </a:cubicBezTo>
                <a:lnTo>
                  <a:pt x="171541" y="158175"/>
                </a:lnTo>
                <a:lnTo>
                  <a:pt x="171541" y="102814"/>
                </a:lnTo>
                <a:close/>
                <a:moveTo>
                  <a:pt x="223905" y="102095"/>
                </a:moveTo>
                <a:lnTo>
                  <a:pt x="295050" y="153501"/>
                </a:lnTo>
                <a:lnTo>
                  <a:pt x="295050" y="102095"/>
                </a:lnTo>
                <a:lnTo>
                  <a:pt x="223905" y="102095"/>
                </a:lnTo>
                <a:close/>
                <a:moveTo>
                  <a:pt x="85590" y="102095"/>
                </a:moveTo>
                <a:lnTo>
                  <a:pt x="85590" y="153501"/>
                </a:lnTo>
                <a:lnTo>
                  <a:pt x="156734" y="102095"/>
                </a:lnTo>
                <a:lnTo>
                  <a:pt x="85590" y="102095"/>
                </a:lnTo>
                <a:close/>
                <a:moveTo>
                  <a:pt x="295050" y="14020"/>
                </a:moveTo>
                <a:lnTo>
                  <a:pt x="223905" y="65067"/>
                </a:lnTo>
                <a:lnTo>
                  <a:pt x="295050" y="65067"/>
                </a:lnTo>
                <a:lnTo>
                  <a:pt x="295050" y="14020"/>
                </a:lnTo>
                <a:close/>
                <a:moveTo>
                  <a:pt x="85590" y="14020"/>
                </a:moveTo>
                <a:lnTo>
                  <a:pt x="85590" y="65067"/>
                </a:lnTo>
                <a:lnTo>
                  <a:pt x="156734" y="65067"/>
                </a:lnTo>
                <a:lnTo>
                  <a:pt x="85590" y="14020"/>
                </a:lnTo>
                <a:close/>
                <a:moveTo>
                  <a:pt x="29843" y="9744"/>
                </a:moveTo>
                <a:cubicBezTo>
                  <a:pt x="17978" y="11909"/>
                  <a:pt x="9348" y="22375"/>
                  <a:pt x="9348" y="34284"/>
                </a:cubicBezTo>
                <a:lnTo>
                  <a:pt x="9348" y="240707"/>
                </a:lnTo>
                <a:cubicBezTo>
                  <a:pt x="14382" y="234933"/>
                  <a:pt x="21573" y="231324"/>
                  <a:pt x="29843" y="230241"/>
                </a:cubicBezTo>
                <a:lnTo>
                  <a:pt x="29843" y="9744"/>
                </a:lnTo>
                <a:close/>
                <a:moveTo>
                  <a:pt x="208738" y="9347"/>
                </a:moveTo>
                <a:lnTo>
                  <a:pt x="208738" y="64348"/>
                </a:lnTo>
                <a:lnTo>
                  <a:pt x="285299" y="9347"/>
                </a:lnTo>
                <a:lnTo>
                  <a:pt x="208738" y="9347"/>
                </a:lnTo>
                <a:close/>
                <a:moveTo>
                  <a:pt x="180930" y="9347"/>
                </a:moveTo>
                <a:lnTo>
                  <a:pt x="180930" y="69741"/>
                </a:lnTo>
                <a:cubicBezTo>
                  <a:pt x="180930" y="72257"/>
                  <a:pt x="178763" y="74414"/>
                  <a:pt x="176235" y="74414"/>
                </a:cubicBezTo>
                <a:lnTo>
                  <a:pt x="85590" y="74414"/>
                </a:lnTo>
                <a:lnTo>
                  <a:pt x="85590" y="92748"/>
                </a:lnTo>
                <a:lnTo>
                  <a:pt x="176235" y="92748"/>
                </a:lnTo>
                <a:cubicBezTo>
                  <a:pt x="178763" y="92748"/>
                  <a:pt x="180930" y="94905"/>
                  <a:pt x="180930" y="97421"/>
                </a:cubicBezTo>
                <a:lnTo>
                  <a:pt x="180930" y="158175"/>
                </a:lnTo>
                <a:lnTo>
                  <a:pt x="199709" y="158175"/>
                </a:lnTo>
                <a:lnTo>
                  <a:pt x="199709" y="97421"/>
                </a:lnTo>
                <a:cubicBezTo>
                  <a:pt x="199709" y="94905"/>
                  <a:pt x="201515" y="92748"/>
                  <a:pt x="204043" y="92748"/>
                </a:cubicBezTo>
                <a:lnTo>
                  <a:pt x="295050" y="92748"/>
                </a:lnTo>
                <a:lnTo>
                  <a:pt x="295050" y="74414"/>
                </a:lnTo>
                <a:lnTo>
                  <a:pt x="204043" y="74414"/>
                </a:lnTo>
                <a:cubicBezTo>
                  <a:pt x="201515" y="74414"/>
                  <a:pt x="199709" y="72257"/>
                  <a:pt x="199709" y="69741"/>
                </a:cubicBezTo>
                <a:lnTo>
                  <a:pt x="199709" y="9347"/>
                </a:lnTo>
                <a:lnTo>
                  <a:pt x="180930" y="9347"/>
                </a:lnTo>
                <a:close/>
                <a:moveTo>
                  <a:pt x="94979" y="9347"/>
                </a:moveTo>
                <a:lnTo>
                  <a:pt x="171541" y="64348"/>
                </a:lnTo>
                <a:lnTo>
                  <a:pt x="171541" y="9347"/>
                </a:lnTo>
                <a:lnTo>
                  <a:pt x="94979" y="9347"/>
                </a:lnTo>
                <a:close/>
                <a:moveTo>
                  <a:pt x="80895" y="0"/>
                </a:moveTo>
                <a:lnTo>
                  <a:pt x="176235" y="0"/>
                </a:lnTo>
                <a:lnTo>
                  <a:pt x="204043" y="0"/>
                </a:lnTo>
                <a:lnTo>
                  <a:pt x="299744" y="0"/>
                </a:lnTo>
                <a:cubicBezTo>
                  <a:pt x="302272" y="0"/>
                  <a:pt x="304439" y="2157"/>
                  <a:pt x="304439" y="4673"/>
                </a:cubicBezTo>
                <a:lnTo>
                  <a:pt x="304439" y="69741"/>
                </a:lnTo>
                <a:lnTo>
                  <a:pt x="304439" y="97421"/>
                </a:lnTo>
                <a:lnTo>
                  <a:pt x="304439" y="162488"/>
                </a:lnTo>
                <a:cubicBezTo>
                  <a:pt x="304439" y="165364"/>
                  <a:pt x="302272" y="167162"/>
                  <a:pt x="299744" y="167162"/>
                </a:cubicBezTo>
                <a:lnTo>
                  <a:pt x="204043" y="167162"/>
                </a:lnTo>
                <a:lnTo>
                  <a:pt x="176235" y="167162"/>
                </a:lnTo>
                <a:lnTo>
                  <a:pt x="161429" y="167162"/>
                </a:lnTo>
                <a:lnTo>
                  <a:pt x="117009" y="197359"/>
                </a:lnTo>
                <a:cubicBezTo>
                  <a:pt x="116648" y="197718"/>
                  <a:pt x="115564" y="198078"/>
                  <a:pt x="114481" y="198078"/>
                </a:cubicBezTo>
                <a:cubicBezTo>
                  <a:pt x="113759" y="198078"/>
                  <a:pt x="113036" y="198078"/>
                  <a:pt x="112314" y="197718"/>
                </a:cubicBezTo>
                <a:cubicBezTo>
                  <a:pt x="110869" y="196640"/>
                  <a:pt x="109786" y="195202"/>
                  <a:pt x="109786" y="193404"/>
                </a:cubicBezTo>
                <a:lnTo>
                  <a:pt x="109786" y="167162"/>
                </a:lnTo>
                <a:lnTo>
                  <a:pt x="80895" y="167162"/>
                </a:lnTo>
                <a:cubicBezTo>
                  <a:pt x="78367" y="167162"/>
                  <a:pt x="76200" y="165364"/>
                  <a:pt x="76200" y="162488"/>
                </a:cubicBezTo>
                <a:lnTo>
                  <a:pt x="76200" y="97421"/>
                </a:lnTo>
                <a:lnTo>
                  <a:pt x="76200" y="69741"/>
                </a:lnTo>
                <a:lnTo>
                  <a:pt x="76200" y="4673"/>
                </a:lnTo>
                <a:cubicBezTo>
                  <a:pt x="76200" y="2157"/>
                  <a:pt x="78367" y="0"/>
                  <a:pt x="80895" y="0"/>
                </a:cubicBezTo>
                <a:close/>
                <a:moveTo>
                  <a:pt x="34158" y="0"/>
                </a:moveTo>
                <a:lnTo>
                  <a:pt x="57170" y="0"/>
                </a:lnTo>
                <a:cubicBezTo>
                  <a:pt x="59687" y="0"/>
                  <a:pt x="61485" y="2165"/>
                  <a:pt x="61485" y="4692"/>
                </a:cubicBezTo>
                <a:cubicBezTo>
                  <a:pt x="61485" y="7218"/>
                  <a:pt x="59687" y="9383"/>
                  <a:pt x="57170" y="9383"/>
                </a:cubicBezTo>
                <a:lnTo>
                  <a:pt x="38832" y="9383"/>
                </a:lnTo>
                <a:lnTo>
                  <a:pt x="38832" y="229881"/>
                </a:lnTo>
                <a:lnTo>
                  <a:pt x="242704" y="229881"/>
                </a:lnTo>
                <a:lnTo>
                  <a:pt x="242704" y="186575"/>
                </a:lnTo>
                <a:cubicBezTo>
                  <a:pt x="242704" y="184049"/>
                  <a:pt x="244861" y="181884"/>
                  <a:pt x="247378" y="181884"/>
                </a:cubicBezTo>
                <a:cubicBezTo>
                  <a:pt x="249895" y="181884"/>
                  <a:pt x="252053" y="184049"/>
                  <a:pt x="252053" y="186575"/>
                </a:cubicBezTo>
                <a:lnTo>
                  <a:pt x="252053" y="234572"/>
                </a:lnTo>
                <a:cubicBezTo>
                  <a:pt x="252053" y="235294"/>
                  <a:pt x="252053" y="235655"/>
                  <a:pt x="251693" y="236016"/>
                </a:cubicBezTo>
                <a:cubicBezTo>
                  <a:pt x="251693" y="236376"/>
                  <a:pt x="251334" y="236376"/>
                  <a:pt x="251334" y="236376"/>
                </a:cubicBezTo>
                <a:lnTo>
                  <a:pt x="251334" y="236737"/>
                </a:lnTo>
                <a:cubicBezTo>
                  <a:pt x="239108" y="259473"/>
                  <a:pt x="238749" y="277156"/>
                  <a:pt x="250974" y="299170"/>
                </a:cubicBezTo>
                <a:cubicBezTo>
                  <a:pt x="251334" y="300613"/>
                  <a:pt x="251334" y="302417"/>
                  <a:pt x="250614" y="303861"/>
                </a:cubicBezTo>
                <a:cubicBezTo>
                  <a:pt x="249536" y="305305"/>
                  <a:pt x="248457" y="306026"/>
                  <a:pt x="246659" y="306026"/>
                </a:cubicBezTo>
                <a:lnTo>
                  <a:pt x="34158" y="306026"/>
                </a:lnTo>
                <a:cubicBezTo>
                  <a:pt x="15461" y="306026"/>
                  <a:pt x="0" y="290508"/>
                  <a:pt x="0" y="271743"/>
                </a:cubicBezTo>
                <a:lnTo>
                  <a:pt x="0" y="264164"/>
                </a:lnTo>
                <a:lnTo>
                  <a:pt x="0" y="34284"/>
                </a:lnTo>
                <a:cubicBezTo>
                  <a:pt x="0" y="15518"/>
                  <a:pt x="15461" y="0"/>
                  <a:pt x="34158"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777">
            <a:extLst>
              <a:ext uri="{FF2B5EF4-FFF2-40B4-BE49-F238E27FC236}">
                <a16:creationId xmlns="" xmlns:a16="http://schemas.microsoft.com/office/drawing/2014/main" id="{4E0B7C51-3004-DE49-B6A6-DD13CFAE5604}"/>
              </a:ext>
            </a:extLst>
          </p:cNvPr>
          <p:cNvSpPr>
            <a:spLocks noChangeArrowheads="1"/>
          </p:cNvSpPr>
          <p:nvPr/>
        </p:nvSpPr>
        <p:spPr bwMode="auto">
          <a:xfrm>
            <a:off x="2456062" y="5303486"/>
            <a:ext cx="272187" cy="268852"/>
          </a:xfrm>
          <a:custGeom>
            <a:avLst/>
            <a:gdLst>
              <a:gd name="T0" fmla="*/ 207831 w 304441"/>
              <a:gd name="T1" fmla="*/ 279047 h 306026"/>
              <a:gd name="T2" fmla="*/ 188566 w 304441"/>
              <a:gd name="T3" fmla="*/ 274461 h 306026"/>
              <a:gd name="T4" fmla="*/ 66588 w 304441"/>
              <a:gd name="T5" fmla="*/ 269875 h 306026"/>
              <a:gd name="T6" fmla="*/ 61912 w 304441"/>
              <a:gd name="T7" fmla="*/ 274461 h 306026"/>
              <a:gd name="T8" fmla="*/ 44363 w 304441"/>
              <a:gd name="T9" fmla="*/ 279047 h 306026"/>
              <a:gd name="T10" fmla="*/ 253711 w 304441"/>
              <a:gd name="T11" fmla="*/ 242887 h 306026"/>
              <a:gd name="T12" fmla="*/ 207890 w 304441"/>
              <a:gd name="T13" fmla="*/ 242887 h 306026"/>
              <a:gd name="T14" fmla="*/ 174365 w 304441"/>
              <a:gd name="T15" fmla="*/ 252059 h 306026"/>
              <a:gd name="T16" fmla="*/ 134581 w 304441"/>
              <a:gd name="T17" fmla="*/ 247473 h 306026"/>
              <a:gd name="T18" fmla="*/ 34665 w 304441"/>
              <a:gd name="T19" fmla="*/ 242887 h 306026"/>
              <a:gd name="T20" fmla="*/ 30162 w 304441"/>
              <a:gd name="T21" fmla="*/ 247473 h 306026"/>
              <a:gd name="T22" fmla="*/ 200271 w 304441"/>
              <a:gd name="T23" fmla="*/ 198071 h 306026"/>
              <a:gd name="T24" fmla="*/ 133596 w 304441"/>
              <a:gd name="T25" fmla="*/ 198071 h 306026"/>
              <a:gd name="T26" fmla="*/ 66638 w 304441"/>
              <a:gd name="T27" fmla="*/ 198071 h 306026"/>
              <a:gd name="T28" fmla="*/ 209193 w 304441"/>
              <a:gd name="T29" fmla="*/ 221883 h 306026"/>
              <a:gd name="T30" fmla="*/ 168151 w 304441"/>
              <a:gd name="T31" fmla="*/ 188912 h 306026"/>
              <a:gd name="T32" fmla="*/ 138236 w 304441"/>
              <a:gd name="T33" fmla="*/ 226646 h 306026"/>
              <a:gd name="T34" fmla="*/ 34766 w 304441"/>
              <a:gd name="T35" fmla="*/ 188912 h 306026"/>
              <a:gd name="T36" fmla="*/ 34766 w 304441"/>
              <a:gd name="T37" fmla="*/ 226646 h 306026"/>
              <a:gd name="T38" fmla="*/ 239109 w 304441"/>
              <a:gd name="T39" fmla="*/ 160645 h 306026"/>
              <a:gd name="T40" fmla="*/ 172791 w 304441"/>
              <a:gd name="T41" fmla="*/ 160645 h 306026"/>
              <a:gd name="T42" fmla="*/ 105759 w 304441"/>
              <a:gd name="T43" fmla="*/ 160645 h 306026"/>
              <a:gd name="T44" fmla="*/ 39370 w 304441"/>
              <a:gd name="T45" fmla="*/ 160645 h 306026"/>
              <a:gd name="T46" fmla="*/ 271229 w 304441"/>
              <a:gd name="T47" fmla="*/ 133350 h 306026"/>
              <a:gd name="T48" fmla="*/ 230187 w 304441"/>
              <a:gd name="T49" fmla="*/ 164899 h 306026"/>
              <a:gd name="T50" fmla="*/ 209193 w 304441"/>
              <a:gd name="T51" fmla="*/ 137604 h 306026"/>
              <a:gd name="T52" fmla="*/ 163512 w 304441"/>
              <a:gd name="T53" fmla="*/ 137604 h 306026"/>
              <a:gd name="T54" fmla="*/ 142518 w 304441"/>
              <a:gd name="T55" fmla="*/ 164899 h 306026"/>
              <a:gd name="T56" fmla="*/ 101476 w 304441"/>
              <a:gd name="T57" fmla="*/ 133350 h 306026"/>
              <a:gd name="T58" fmla="*/ 71242 w 304441"/>
              <a:gd name="T59" fmla="*/ 169507 h 306026"/>
              <a:gd name="T60" fmla="*/ 239109 w 304441"/>
              <a:gd name="T61" fmla="*/ 87004 h 306026"/>
              <a:gd name="T62" fmla="*/ 172791 w 304441"/>
              <a:gd name="T63" fmla="*/ 87004 h 306026"/>
              <a:gd name="T64" fmla="*/ 105759 w 304441"/>
              <a:gd name="T65" fmla="*/ 87004 h 306026"/>
              <a:gd name="T66" fmla="*/ 234470 w 304441"/>
              <a:gd name="T67" fmla="*/ 77787 h 306026"/>
              <a:gd name="T68" fmla="*/ 234470 w 304441"/>
              <a:gd name="T69" fmla="*/ 113945 h 306026"/>
              <a:gd name="T70" fmla="*/ 204911 w 304441"/>
              <a:gd name="T71" fmla="*/ 77787 h 306026"/>
              <a:gd name="T72" fmla="*/ 163512 w 304441"/>
              <a:gd name="T73" fmla="*/ 109691 h 306026"/>
              <a:gd name="T74" fmla="*/ 142518 w 304441"/>
              <a:gd name="T75" fmla="*/ 82395 h 306026"/>
              <a:gd name="T76" fmla="*/ 96837 w 304441"/>
              <a:gd name="T77" fmla="*/ 82395 h 306026"/>
              <a:gd name="T78" fmla="*/ 281437 w 304441"/>
              <a:gd name="T79" fmla="*/ 297004 h 306026"/>
              <a:gd name="T80" fmla="*/ 8986 w 304441"/>
              <a:gd name="T81" fmla="*/ 37170 h 306026"/>
              <a:gd name="T82" fmla="*/ 249088 w 304441"/>
              <a:gd name="T83" fmla="*/ 23096 h 306026"/>
              <a:gd name="T84" fmla="*/ 187265 w 304441"/>
              <a:gd name="T85" fmla="*/ 23096 h 306026"/>
              <a:gd name="T86" fmla="*/ 126161 w 304441"/>
              <a:gd name="T87" fmla="*/ 23096 h 306026"/>
              <a:gd name="T88" fmla="*/ 64339 w 304441"/>
              <a:gd name="T89" fmla="*/ 23096 h 306026"/>
              <a:gd name="T90" fmla="*/ 22644 w 304441"/>
              <a:gd name="T91" fmla="*/ 23096 h 306026"/>
              <a:gd name="T92" fmla="*/ 116816 w 304441"/>
              <a:gd name="T93" fmla="*/ 4691 h 306026"/>
              <a:gd name="T94" fmla="*/ 178279 w 304441"/>
              <a:gd name="T95" fmla="*/ 4691 h 306026"/>
              <a:gd name="T96" fmla="*/ 239742 w 304441"/>
              <a:gd name="T97" fmla="*/ 4691 h 306026"/>
              <a:gd name="T98" fmla="*/ 304441 w 304441"/>
              <a:gd name="T99" fmla="*/ 37170 h 306026"/>
              <a:gd name="T100" fmla="*/ 0 w 304441"/>
              <a:gd name="T101" fmla="*/ 282930 h 306026"/>
              <a:gd name="T102" fmla="*/ 54993 w 304441"/>
              <a:gd name="T103" fmla="*/ 4691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441" h="306026">
                <a:moveTo>
                  <a:pt x="207831" y="269875"/>
                </a:moveTo>
                <a:lnTo>
                  <a:pt x="271238" y="269875"/>
                </a:lnTo>
                <a:cubicBezTo>
                  <a:pt x="273731" y="269875"/>
                  <a:pt x="275869" y="271992"/>
                  <a:pt x="275869" y="274461"/>
                </a:cubicBezTo>
                <a:cubicBezTo>
                  <a:pt x="275869" y="276931"/>
                  <a:pt x="273731" y="279047"/>
                  <a:pt x="271238" y="279047"/>
                </a:cubicBezTo>
                <a:lnTo>
                  <a:pt x="207831" y="279047"/>
                </a:lnTo>
                <a:cubicBezTo>
                  <a:pt x="205337" y="279047"/>
                  <a:pt x="203200" y="276931"/>
                  <a:pt x="203200" y="274461"/>
                </a:cubicBezTo>
                <a:cubicBezTo>
                  <a:pt x="203200" y="271992"/>
                  <a:pt x="205337" y="269875"/>
                  <a:pt x="207831" y="269875"/>
                </a:cubicBezTo>
                <a:close/>
                <a:moveTo>
                  <a:pt x="174365" y="269875"/>
                </a:moveTo>
                <a:lnTo>
                  <a:pt x="184063" y="269875"/>
                </a:lnTo>
                <a:cubicBezTo>
                  <a:pt x="186487" y="269875"/>
                  <a:pt x="188566" y="271992"/>
                  <a:pt x="188566" y="274461"/>
                </a:cubicBezTo>
                <a:cubicBezTo>
                  <a:pt x="188566" y="276931"/>
                  <a:pt x="186487" y="279047"/>
                  <a:pt x="184063" y="279047"/>
                </a:cubicBezTo>
                <a:lnTo>
                  <a:pt x="174365" y="279047"/>
                </a:lnTo>
                <a:cubicBezTo>
                  <a:pt x="171940" y="279047"/>
                  <a:pt x="169862" y="276931"/>
                  <a:pt x="169862" y="274461"/>
                </a:cubicBezTo>
                <a:cubicBezTo>
                  <a:pt x="169862" y="271992"/>
                  <a:pt x="171940" y="269875"/>
                  <a:pt x="174365" y="269875"/>
                </a:cubicBezTo>
                <a:close/>
                <a:moveTo>
                  <a:pt x="66588" y="269875"/>
                </a:moveTo>
                <a:lnTo>
                  <a:pt x="102915" y="269875"/>
                </a:lnTo>
                <a:cubicBezTo>
                  <a:pt x="105432" y="269875"/>
                  <a:pt x="107590" y="271992"/>
                  <a:pt x="107590" y="274461"/>
                </a:cubicBezTo>
                <a:cubicBezTo>
                  <a:pt x="107590" y="276931"/>
                  <a:pt x="105432" y="279047"/>
                  <a:pt x="102915" y="279047"/>
                </a:cubicBezTo>
                <a:lnTo>
                  <a:pt x="66588" y="279047"/>
                </a:lnTo>
                <a:cubicBezTo>
                  <a:pt x="64070" y="279047"/>
                  <a:pt x="61912" y="276931"/>
                  <a:pt x="61912" y="274461"/>
                </a:cubicBezTo>
                <a:cubicBezTo>
                  <a:pt x="61912" y="271992"/>
                  <a:pt x="64070" y="269875"/>
                  <a:pt x="66588" y="269875"/>
                </a:cubicBezTo>
                <a:close/>
                <a:moveTo>
                  <a:pt x="34665" y="269875"/>
                </a:moveTo>
                <a:lnTo>
                  <a:pt x="44363" y="269875"/>
                </a:lnTo>
                <a:cubicBezTo>
                  <a:pt x="46787" y="269875"/>
                  <a:pt x="48866" y="271992"/>
                  <a:pt x="48866" y="274461"/>
                </a:cubicBezTo>
                <a:cubicBezTo>
                  <a:pt x="48866" y="276931"/>
                  <a:pt x="46787" y="279047"/>
                  <a:pt x="44363" y="279047"/>
                </a:cubicBezTo>
                <a:lnTo>
                  <a:pt x="34665" y="279047"/>
                </a:lnTo>
                <a:cubicBezTo>
                  <a:pt x="32240" y="279047"/>
                  <a:pt x="30162" y="276931"/>
                  <a:pt x="30162" y="274461"/>
                </a:cubicBezTo>
                <a:cubicBezTo>
                  <a:pt x="30162" y="271992"/>
                  <a:pt x="32240" y="269875"/>
                  <a:pt x="34665" y="269875"/>
                </a:cubicBezTo>
                <a:close/>
                <a:moveTo>
                  <a:pt x="207890" y="242887"/>
                </a:moveTo>
                <a:lnTo>
                  <a:pt x="253711" y="242887"/>
                </a:lnTo>
                <a:cubicBezTo>
                  <a:pt x="256236" y="242887"/>
                  <a:pt x="258401" y="245004"/>
                  <a:pt x="258401" y="247473"/>
                </a:cubicBezTo>
                <a:cubicBezTo>
                  <a:pt x="258401" y="249590"/>
                  <a:pt x="256236" y="252059"/>
                  <a:pt x="253711" y="252059"/>
                </a:cubicBezTo>
                <a:lnTo>
                  <a:pt x="207890" y="252059"/>
                </a:lnTo>
                <a:cubicBezTo>
                  <a:pt x="205365" y="252059"/>
                  <a:pt x="203200" y="249590"/>
                  <a:pt x="203200" y="247473"/>
                </a:cubicBezTo>
                <a:cubicBezTo>
                  <a:pt x="203200" y="245004"/>
                  <a:pt x="205365" y="242887"/>
                  <a:pt x="207890" y="242887"/>
                </a:cubicBezTo>
                <a:close/>
                <a:moveTo>
                  <a:pt x="174365" y="242887"/>
                </a:moveTo>
                <a:lnTo>
                  <a:pt x="184063" y="242887"/>
                </a:lnTo>
                <a:cubicBezTo>
                  <a:pt x="186487" y="242887"/>
                  <a:pt x="188566" y="245004"/>
                  <a:pt x="188566" y="247473"/>
                </a:cubicBezTo>
                <a:cubicBezTo>
                  <a:pt x="188566" y="249590"/>
                  <a:pt x="186487" y="252059"/>
                  <a:pt x="184063" y="252059"/>
                </a:cubicBezTo>
                <a:lnTo>
                  <a:pt x="174365" y="252059"/>
                </a:lnTo>
                <a:cubicBezTo>
                  <a:pt x="171940" y="252059"/>
                  <a:pt x="169862" y="249590"/>
                  <a:pt x="169862" y="247473"/>
                </a:cubicBezTo>
                <a:cubicBezTo>
                  <a:pt x="169862" y="245004"/>
                  <a:pt x="171940" y="242887"/>
                  <a:pt x="174365" y="242887"/>
                </a:cubicBezTo>
                <a:close/>
                <a:moveTo>
                  <a:pt x="66543" y="242887"/>
                </a:moveTo>
                <a:lnTo>
                  <a:pt x="129950" y="242887"/>
                </a:lnTo>
                <a:cubicBezTo>
                  <a:pt x="132800" y="242887"/>
                  <a:pt x="134581" y="245004"/>
                  <a:pt x="134581" y="247473"/>
                </a:cubicBezTo>
                <a:cubicBezTo>
                  <a:pt x="134581" y="249590"/>
                  <a:pt x="132800" y="252059"/>
                  <a:pt x="129950" y="252059"/>
                </a:cubicBezTo>
                <a:lnTo>
                  <a:pt x="66543" y="252059"/>
                </a:lnTo>
                <a:cubicBezTo>
                  <a:pt x="64049" y="252059"/>
                  <a:pt x="61912" y="249590"/>
                  <a:pt x="61912" y="247473"/>
                </a:cubicBezTo>
                <a:cubicBezTo>
                  <a:pt x="61912" y="245004"/>
                  <a:pt x="64049" y="242887"/>
                  <a:pt x="66543" y="242887"/>
                </a:cubicBezTo>
                <a:close/>
                <a:moveTo>
                  <a:pt x="34665" y="242887"/>
                </a:moveTo>
                <a:lnTo>
                  <a:pt x="44363" y="242887"/>
                </a:lnTo>
                <a:cubicBezTo>
                  <a:pt x="46787" y="242887"/>
                  <a:pt x="48866" y="245004"/>
                  <a:pt x="48866" y="247473"/>
                </a:cubicBezTo>
                <a:cubicBezTo>
                  <a:pt x="48866" y="249590"/>
                  <a:pt x="46787" y="252059"/>
                  <a:pt x="44363" y="252059"/>
                </a:cubicBezTo>
                <a:lnTo>
                  <a:pt x="34665" y="252059"/>
                </a:lnTo>
                <a:cubicBezTo>
                  <a:pt x="32240" y="252059"/>
                  <a:pt x="30162" y="249590"/>
                  <a:pt x="30162" y="247473"/>
                </a:cubicBezTo>
                <a:cubicBezTo>
                  <a:pt x="30162" y="245004"/>
                  <a:pt x="32240" y="242887"/>
                  <a:pt x="34665" y="242887"/>
                </a:cubicBezTo>
                <a:close/>
                <a:moveTo>
                  <a:pt x="172791" y="198071"/>
                </a:moveTo>
                <a:lnTo>
                  <a:pt x="172791" y="217121"/>
                </a:lnTo>
                <a:lnTo>
                  <a:pt x="200271" y="217121"/>
                </a:lnTo>
                <a:lnTo>
                  <a:pt x="200271" y="198071"/>
                </a:lnTo>
                <a:lnTo>
                  <a:pt x="172791" y="198071"/>
                </a:lnTo>
                <a:close/>
                <a:moveTo>
                  <a:pt x="105759" y="198071"/>
                </a:moveTo>
                <a:lnTo>
                  <a:pt x="105759" y="217121"/>
                </a:lnTo>
                <a:lnTo>
                  <a:pt x="133596" y="217121"/>
                </a:lnTo>
                <a:lnTo>
                  <a:pt x="133596" y="198071"/>
                </a:lnTo>
                <a:lnTo>
                  <a:pt x="105759" y="198071"/>
                </a:lnTo>
                <a:close/>
                <a:moveTo>
                  <a:pt x="39370" y="198071"/>
                </a:moveTo>
                <a:lnTo>
                  <a:pt x="39370" y="217121"/>
                </a:lnTo>
                <a:lnTo>
                  <a:pt x="66638" y="217121"/>
                </a:lnTo>
                <a:lnTo>
                  <a:pt x="66638" y="198071"/>
                </a:lnTo>
                <a:lnTo>
                  <a:pt x="39370" y="198071"/>
                </a:lnTo>
                <a:close/>
                <a:moveTo>
                  <a:pt x="168151" y="188912"/>
                </a:moveTo>
                <a:lnTo>
                  <a:pt x="204911" y="188912"/>
                </a:lnTo>
                <a:cubicBezTo>
                  <a:pt x="207409" y="188912"/>
                  <a:pt x="209193" y="191110"/>
                  <a:pt x="209193" y="193674"/>
                </a:cubicBezTo>
                <a:lnTo>
                  <a:pt x="209193" y="221883"/>
                </a:lnTo>
                <a:cubicBezTo>
                  <a:pt x="209193" y="224447"/>
                  <a:pt x="207409" y="226646"/>
                  <a:pt x="204911" y="226646"/>
                </a:cubicBezTo>
                <a:lnTo>
                  <a:pt x="168151" y="226646"/>
                </a:lnTo>
                <a:cubicBezTo>
                  <a:pt x="165653" y="226646"/>
                  <a:pt x="163512" y="224447"/>
                  <a:pt x="163512" y="221883"/>
                </a:cubicBezTo>
                <a:lnTo>
                  <a:pt x="163512" y="193674"/>
                </a:lnTo>
                <a:cubicBezTo>
                  <a:pt x="163512" y="191110"/>
                  <a:pt x="165653" y="188912"/>
                  <a:pt x="168151" y="188912"/>
                </a:cubicBezTo>
                <a:close/>
                <a:moveTo>
                  <a:pt x="101476" y="188912"/>
                </a:moveTo>
                <a:lnTo>
                  <a:pt x="138236" y="188912"/>
                </a:lnTo>
                <a:cubicBezTo>
                  <a:pt x="140734" y="188912"/>
                  <a:pt x="142518" y="191110"/>
                  <a:pt x="142518" y="193674"/>
                </a:cubicBezTo>
                <a:lnTo>
                  <a:pt x="142518" y="221883"/>
                </a:lnTo>
                <a:cubicBezTo>
                  <a:pt x="142518" y="224447"/>
                  <a:pt x="140734" y="226646"/>
                  <a:pt x="138236" y="226646"/>
                </a:cubicBezTo>
                <a:lnTo>
                  <a:pt x="101476" y="226646"/>
                </a:lnTo>
                <a:cubicBezTo>
                  <a:pt x="98621" y="226646"/>
                  <a:pt x="96837" y="224447"/>
                  <a:pt x="96837" y="221883"/>
                </a:cubicBezTo>
                <a:lnTo>
                  <a:pt x="96837" y="193674"/>
                </a:lnTo>
                <a:cubicBezTo>
                  <a:pt x="96837" y="191110"/>
                  <a:pt x="98621" y="188912"/>
                  <a:pt x="101476" y="188912"/>
                </a:cubicBezTo>
                <a:close/>
                <a:moveTo>
                  <a:pt x="34766" y="188912"/>
                </a:moveTo>
                <a:lnTo>
                  <a:pt x="71242" y="188912"/>
                </a:lnTo>
                <a:cubicBezTo>
                  <a:pt x="73721" y="188912"/>
                  <a:pt x="75846" y="191110"/>
                  <a:pt x="75846" y="193674"/>
                </a:cubicBezTo>
                <a:lnTo>
                  <a:pt x="75846" y="221883"/>
                </a:lnTo>
                <a:cubicBezTo>
                  <a:pt x="75846" y="224447"/>
                  <a:pt x="73721" y="226646"/>
                  <a:pt x="71242" y="226646"/>
                </a:cubicBezTo>
                <a:lnTo>
                  <a:pt x="34766" y="226646"/>
                </a:lnTo>
                <a:cubicBezTo>
                  <a:pt x="32287" y="226646"/>
                  <a:pt x="30162" y="224447"/>
                  <a:pt x="30162" y="221883"/>
                </a:cubicBezTo>
                <a:lnTo>
                  <a:pt x="30162" y="193674"/>
                </a:lnTo>
                <a:cubicBezTo>
                  <a:pt x="30162" y="191110"/>
                  <a:pt x="32287" y="188912"/>
                  <a:pt x="34766" y="188912"/>
                </a:cubicBezTo>
                <a:close/>
                <a:moveTo>
                  <a:pt x="239109" y="142566"/>
                </a:moveTo>
                <a:lnTo>
                  <a:pt x="239109" y="160645"/>
                </a:lnTo>
                <a:lnTo>
                  <a:pt x="266589" y="160645"/>
                </a:lnTo>
                <a:lnTo>
                  <a:pt x="266589" y="142566"/>
                </a:lnTo>
                <a:lnTo>
                  <a:pt x="239109" y="142566"/>
                </a:lnTo>
                <a:close/>
                <a:moveTo>
                  <a:pt x="172791" y="142566"/>
                </a:moveTo>
                <a:lnTo>
                  <a:pt x="172791" y="160645"/>
                </a:lnTo>
                <a:lnTo>
                  <a:pt x="200271" y="160645"/>
                </a:lnTo>
                <a:lnTo>
                  <a:pt x="200271" y="142566"/>
                </a:lnTo>
                <a:lnTo>
                  <a:pt x="172791" y="142566"/>
                </a:lnTo>
                <a:close/>
                <a:moveTo>
                  <a:pt x="105759" y="142566"/>
                </a:moveTo>
                <a:lnTo>
                  <a:pt x="105759" y="160645"/>
                </a:lnTo>
                <a:lnTo>
                  <a:pt x="133596" y="160645"/>
                </a:lnTo>
                <a:lnTo>
                  <a:pt x="133596" y="142566"/>
                </a:lnTo>
                <a:lnTo>
                  <a:pt x="105759" y="142566"/>
                </a:lnTo>
                <a:close/>
                <a:moveTo>
                  <a:pt x="39370" y="142566"/>
                </a:moveTo>
                <a:lnTo>
                  <a:pt x="39370" y="160645"/>
                </a:lnTo>
                <a:lnTo>
                  <a:pt x="66638" y="160645"/>
                </a:lnTo>
                <a:lnTo>
                  <a:pt x="66638" y="142566"/>
                </a:lnTo>
                <a:lnTo>
                  <a:pt x="39370" y="142566"/>
                </a:lnTo>
                <a:close/>
                <a:moveTo>
                  <a:pt x="234470" y="133350"/>
                </a:moveTo>
                <a:lnTo>
                  <a:pt x="271229" y="133350"/>
                </a:lnTo>
                <a:cubicBezTo>
                  <a:pt x="273727" y="133350"/>
                  <a:pt x="275868" y="135477"/>
                  <a:pt x="275868" y="137604"/>
                </a:cubicBezTo>
                <a:lnTo>
                  <a:pt x="275868" y="164899"/>
                </a:lnTo>
                <a:cubicBezTo>
                  <a:pt x="275868" y="167735"/>
                  <a:pt x="273727" y="169507"/>
                  <a:pt x="271229" y="169507"/>
                </a:cubicBezTo>
                <a:lnTo>
                  <a:pt x="234470" y="169507"/>
                </a:lnTo>
                <a:cubicBezTo>
                  <a:pt x="231971" y="169507"/>
                  <a:pt x="230187" y="167735"/>
                  <a:pt x="230187" y="164899"/>
                </a:cubicBezTo>
                <a:lnTo>
                  <a:pt x="230187" y="137604"/>
                </a:lnTo>
                <a:cubicBezTo>
                  <a:pt x="230187" y="135477"/>
                  <a:pt x="231971" y="133350"/>
                  <a:pt x="234470" y="133350"/>
                </a:cubicBezTo>
                <a:close/>
                <a:moveTo>
                  <a:pt x="168151" y="133350"/>
                </a:moveTo>
                <a:lnTo>
                  <a:pt x="204911" y="133350"/>
                </a:lnTo>
                <a:cubicBezTo>
                  <a:pt x="207409" y="133350"/>
                  <a:pt x="209193" y="135477"/>
                  <a:pt x="209193" y="137604"/>
                </a:cubicBezTo>
                <a:lnTo>
                  <a:pt x="209193" y="164899"/>
                </a:lnTo>
                <a:cubicBezTo>
                  <a:pt x="209193" y="167735"/>
                  <a:pt x="207409" y="169507"/>
                  <a:pt x="204911" y="169507"/>
                </a:cubicBezTo>
                <a:lnTo>
                  <a:pt x="168151" y="169507"/>
                </a:lnTo>
                <a:cubicBezTo>
                  <a:pt x="165653" y="169507"/>
                  <a:pt x="163512" y="167735"/>
                  <a:pt x="163512" y="164899"/>
                </a:cubicBezTo>
                <a:lnTo>
                  <a:pt x="163512" y="137604"/>
                </a:lnTo>
                <a:cubicBezTo>
                  <a:pt x="163512" y="135477"/>
                  <a:pt x="165653" y="133350"/>
                  <a:pt x="168151" y="133350"/>
                </a:cubicBezTo>
                <a:close/>
                <a:moveTo>
                  <a:pt x="101476" y="133350"/>
                </a:moveTo>
                <a:lnTo>
                  <a:pt x="138236" y="133350"/>
                </a:lnTo>
                <a:cubicBezTo>
                  <a:pt x="140734" y="133350"/>
                  <a:pt x="142518" y="135477"/>
                  <a:pt x="142518" y="137604"/>
                </a:cubicBezTo>
                <a:lnTo>
                  <a:pt x="142518" y="164899"/>
                </a:lnTo>
                <a:cubicBezTo>
                  <a:pt x="142518" y="167735"/>
                  <a:pt x="140734" y="169507"/>
                  <a:pt x="138236" y="169507"/>
                </a:cubicBezTo>
                <a:lnTo>
                  <a:pt x="101476" y="169507"/>
                </a:lnTo>
                <a:cubicBezTo>
                  <a:pt x="98621" y="169507"/>
                  <a:pt x="96837" y="167735"/>
                  <a:pt x="96837" y="164899"/>
                </a:cubicBezTo>
                <a:lnTo>
                  <a:pt x="96837" y="137604"/>
                </a:lnTo>
                <a:cubicBezTo>
                  <a:pt x="96837" y="135477"/>
                  <a:pt x="98621" y="133350"/>
                  <a:pt x="101476" y="133350"/>
                </a:cubicBezTo>
                <a:close/>
                <a:moveTo>
                  <a:pt x="34766" y="133350"/>
                </a:moveTo>
                <a:lnTo>
                  <a:pt x="71242" y="133350"/>
                </a:lnTo>
                <a:cubicBezTo>
                  <a:pt x="73721" y="133350"/>
                  <a:pt x="75846" y="135477"/>
                  <a:pt x="75846" y="137604"/>
                </a:cubicBezTo>
                <a:lnTo>
                  <a:pt x="75846" y="164899"/>
                </a:lnTo>
                <a:cubicBezTo>
                  <a:pt x="75846" y="167735"/>
                  <a:pt x="73721" y="169507"/>
                  <a:pt x="71242" y="169507"/>
                </a:cubicBezTo>
                <a:lnTo>
                  <a:pt x="34766" y="169507"/>
                </a:lnTo>
                <a:cubicBezTo>
                  <a:pt x="32287" y="169507"/>
                  <a:pt x="30162" y="167735"/>
                  <a:pt x="30162" y="164899"/>
                </a:cubicBezTo>
                <a:lnTo>
                  <a:pt x="30162" y="137604"/>
                </a:lnTo>
                <a:cubicBezTo>
                  <a:pt x="30162" y="135477"/>
                  <a:pt x="32287" y="133350"/>
                  <a:pt x="34766" y="133350"/>
                </a:cubicBezTo>
                <a:close/>
                <a:moveTo>
                  <a:pt x="239109" y="87004"/>
                </a:moveTo>
                <a:lnTo>
                  <a:pt x="239109" y="105083"/>
                </a:lnTo>
                <a:lnTo>
                  <a:pt x="266589" y="105083"/>
                </a:lnTo>
                <a:lnTo>
                  <a:pt x="266589" y="87004"/>
                </a:lnTo>
                <a:lnTo>
                  <a:pt x="239109" y="87004"/>
                </a:lnTo>
                <a:close/>
                <a:moveTo>
                  <a:pt x="172791" y="87004"/>
                </a:moveTo>
                <a:lnTo>
                  <a:pt x="172791" y="105083"/>
                </a:lnTo>
                <a:lnTo>
                  <a:pt x="200271" y="105083"/>
                </a:lnTo>
                <a:lnTo>
                  <a:pt x="200271" y="87004"/>
                </a:lnTo>
                <a:lnTo>
                  <a:pt x="172791" y="87004"/>
                </a:lnTo>
                <a:close/>
                <a:moveTo>
                  <a:pt x="105759" y="87004"/>
                </a:moveTo>
                <a:lnTo>
                  <a:pt x="105759" y="105083"/>
                </a:lnTo>
                <a:lnTo>
                  <a:pt x="133596" y="105083"/>
                </a:lnTo>
                <a:lnTo>
                  <a:pt x="133596" y="87004"/>
                </a:lnTo>
                <a:lnTo>
                  <a:pt x="105759" y="87004"/>
                </a:lnTo>
                <a:close/>
                <a:moveTo>
                  <a:pt x="234470" y="77787"/>
                </a:moveTo>
                <a:lnTo>
                  <a:pt x="271229" y="77787"/>
                </a:lnTo>
                <a:cubicBezTo>
                  <a:pt x="273727" y="77787"/>
                  <a:pt x="275868" y="79914"/>
                  <a:pt x="275868" y="82395"/>
                </a:cubicBezTo>
                <a:lnTo>
                  <a:pt x="275868" y="109691"/>
                </a:lnTo>
                <a:cubicBezTo>
                  <a:pt x="275868" y="112173"/>
                  <a:pt x="273727" y="113945"/>
                  <a:pt x="271229" y="113945"/>
                </a:cubicBezTo>
                <a:lnTo>
                  <a:pt x="234470" y="113945"/>
                </a:lnTo>
                <a:cubicBezTo>
                  <a:pt x="231971" y="113945"/>
                  <a:pt x="230187" y="112173"/>
                  <a:pt x="230187" y="109691"/>
                </a:cubicBezTo>
                <a:lnTo>
                  <a:pt x="230187" y="82395"/>
                </a:lnTo>
                <a:cubicBezTo>
                  <a:pt x="230187" y="79914"/>
                  <a:pt x="231971" y="77787"/>
                  <a:pt x="234470" y="77787"/>
                </a:cubicBezTo>
                <a:close/>
                <a:moveTo>
                  <a:pt x="168151" y="77787"/>
                </a:moveTo>
                <a:lnTo>
                  <a:pt x="204911" y="77787"/>
                </a:lnTo>
                <a:cubicBezTo>
                  <a:pt x="207409" y="77787"/>
                  <a:pt x="209193" y="79914"/>
                  <a:pt x="209193" y="82395"/>
                </a:cubicBezTo>
                <a:lnTo>
                  <a:pt x="209193" y="109691"/>
                </a:lnTo>
                <a:cubicBezTo>
                  <a:pt x="209193" y="112173"/>
                  <a:pt x="207409" y="113945"/>
                  <a:pt x="204911" y="113945"/>
                </a:cubicBezTo>
                <a:lnTo>
                  <a:pt x="168151" y="113945"/>
                </a:lnTo>
                <a:cubicBezTo>
                  <a:pt x="165653" y="113945"/>
                  <a:pt x="163512" y="112173"/>
                  <a:pt x="163512" y="109691"/>
                </a:cubicBezTo>
                <a:lnTo>
                  <a:pt x="163512" y="82395"/>
                </a:lnTo>
                <a:cubicBezTo>
                  <a:pt x="163512" y="79914"/>
                  <a:pt x="165653" y="77787"/>
                  <a:pt x="168151" y="77787"/>
                </a:cubicBezTo>
                <a:close/>
                <a:moveTo>
                  <a:pt x="101476" y="77787"/>
                </a:moveTo>
                <a:lnTo>
                  <a:pt x="138236" y="77787"/>
                </a:lnTo>
                <a:cubicBezTo>
                  <a:pt x="140734" y="77787"/>
                  <a:pt x="142518" y="79914"/>
                  <a:pt x="142518" y="82395"/>
                </a:cubicBezTo>
                <a:lnTo>
                  <a:pt x="142518" y="109691"/>
                </a:lnTo>
                <a:cubicBezTo>
                  <a:pt x="142518" y="112173"/>
                  <a:pt x="140734" y="113945"/>
                  <a:pt x="138236" y="113945"/>
                </a:cubicBezTo>
                <a:lnTo>
                  <a:pt x="101476" y="113945"/>
                </a:lnTo>
                <a:cubicBezTo>
                  <a:pt x="98621" y="113945"/>
                  <a:pt x="96837" y="112173"/>
                  <a:pt x="96837" y="109691"/>
                </a:cubicBezTo>
                <a:lnTo>
                  <a:pt x="96837" y="82395"/>
                </a:lnTo>
                <a:cubicBezTo>
                  <a:pt x="96837" y="79914"/>
                  <a:pt x="98621" y="77787"/>
                  <a:pt x="101476" y="77787"/>
                </a:cubicBezTo>
                <a:close/>
                <a:moveTo>
                  <a:pt x="8986" y="55575"/>
                </a:moveTo>
                <a:lnTo>
                  <a:pt x="8986" y="282930"/>
                </a:lnTo>
                <a:cubicBezTo>
                  <a:pt x="8986" y="290508"/>
                  <a:pt x="15096" y="297004"/>
                  <a:pt x="22644" y="297004"/>
                </a:cubicBezTo>
                <a:lnTo>
                  <a:pt x="281437" y="297004"/>
                </a:lnTo>
                <a:cubicBezTo>
                  <a:pt x="288985" y="297004"/>
                  <a:pt x="295455" y="290508"/>
                  <a:pt x="295455" y="282930"/>
                </a:cubicBezTo>
                <a:lnTo>
                  <a:pt x="295455" y="55575"/>
                </a:lnTo>
                <a:lnTo>
                  <a:pt x="8986" y="55575"/>
                </a:lnTo>
                <a:close/>
                <a:moveTo>
                  <a:pt x="22644" y="23096"/>
                </a:moveTo>
                <a:cubicBezTo>
                  <a:pt x="15096" y="23096"/>
                  <a:pt x="8986" y="29592"/>
                  <a:pt x="8986" y="37170"/>
                </a:cubicBezTo>
                <a:lnTo>
                  <a:pt x="8986" y="46553"/>
                </a:lnTo>
                <a:lnTo>
                  <a:pt x="295455" y="46553"/>
                </a:lnTo>
                <a:lnTo>
                  <a:pt x="295455" y="37170"/>
                </a:lnTo>
                <a:cubicBezTo>
                  <a:pt x="295455" y="29592"/>
                  <a:pt x="288985" y="23096"/>
                  <a:pt x="281437" y="23096"/>
                </a:cubicBezTo>
                <a:lnTo>
                  <a:pt x="249088" y="23096"/>
                </a:lnTo>
                <a:lnTo>
                  <a:pt x="249088" y="32479"/>
                </a:lnTo>
                <a:cubicBezTo>
                  <a:pt x="249088" y="35005"/>
                  <a:pt x="246931" y="37170"/>
                  <a:pt x="244415" y="37170"/>
                </a:cubicBezTo>
                <a:cubicBezTo>
                  <a:pt x="241899" y="37170"/>
                  <a:pt x="239742" y="35005"/>
                  <a:pt x="239742" y="32479"/>
                </a:cubicBezTo>
                <a:lnTo>
                  <a:pt x="239742" y="23096"/>
                </a:lnTo>
                <a:lnTo>
                  <a:pt x="187265" y="23096"/>
                </a:lnTo>
                <a:lnTo>
                  <a:pt x="187265" y="32479"/>
                </a:lnTo>
                <a:cubicBezTo>
                  <a:pt x="187265" y="35005"/>
                  <a:pt x="185468" y="37170"/>
                  <a:pt x="182952" y="37170"/>
                </a:cubicBezTo>
                <a:cubicBezTo>
                  <a:pt x="180076" y="37170"/>
                  <a:pt x="178279" y="35005"/>
                  <a:pt x="178279" y="32479"/>
                </a:cubicBezTo>
                <a:lnTo>
                  <a:pt x="178279" y="23096"/>
                </a:lnTo>
                <a:lnTo>
                  <a:pt x="126161" y="23096"/>
                </a:lnTo>
                <a:lnTo>
                  <a:pt x="126161" y="32479"/>
                </a:lnTo>
                <a:cubicBezTo>
                  <a:pt x="126161" y="35005"/>
                  <a:pt x="124005" y="37170"/>
                  <a:pt x="121489" y="37170"/>
                </a:cubicBezTo>
                <a:cubicBezTo>
                  <a:pt x="118973" y="37170"/>
                  <a:pt x="116816" y="35005"/>
                  <a:pt x="116816" y="32479"/>
                </a:cubicBezTo>
                <a:lnTo>
                  <a:pt x="116816" y="23096"/>
                </a:lnTo>
                <a:lnTo>
                  <a:pt x="64339" y="23096"/>
                </a:lnTo>
                <a:lnTo>
                  <a:pt x="64339" y="32479"/>
                </a:lnTo>
                <a:cubicBezTo>
                  <a:pt x="64339" y="35005"/>
                  <a:pt x="62182" y="37170"/>
                  <a:pt x="59666" y="37170"/>
                </a:cubicBezTo>
                <a:cubicBezTo>
                  <a:pt x="57150" y="37170"/>
                  <a:pt x="54993" y="35005"/>
                  <a:pt x="54993" y="32479"/>
                </a:cubicBezTo>
                <a:lnTo>
                  <a:pt x="54993" y="23096"/>
                </a:lnTo>
                <a:lnTo>
                  <a:pt x="22644" y="23096"/>
                </a:lnTo>
                <a:close/>
                <a:moveTo>
                  <a:pt x="59666" y="0"/>
                </a:moveTo>
                <a:cubicBezTo>
                  <a:pt x="62182" y="0"/>
                  <a:pt x="64339" y="2165"/>
                  <a:pt x="64339" y="4691"/>
                </a:cubicBezTo>
                <a:lnTo>
                  <a:pt x="64339" y="14074"/>
                </a:lnTo>
                <a:lnTo>
                  <a:pt x="116816" y="14074"/>
                </a:lnTo>
                <a:lnTo>
                  <a:pt x="116816" y="4691"/>
                </a:lnTo>
                <a:cubicBezTo>
                  <a:pt x="116816" y="2165"/>
                  <a:pt x="118973" y="0"/>
                  <a:pt x="121489" y="0"/>
                </a:cubicBezTo>
                <a:cubicBezTo>
                  <a:pt x="124005" y="0"/>
                  <a:pt x="126161" y="2165"/>
                  <a:pt x="126161" y="4691"/>
                </a:cubicBezTo>
                <a:lnTo>
                  <a:pt x="126161" y="14074"/>
                </a:lnTo>
                <a:lnTo>
                  <a:pt x="178279" y="14074"/>
                </a:lnTo>
                <a:lnTo>
                  <a:pt x="178279" y="4691"/>
                </a:lnTo>
                <a:cubicBezTo>
                  <a:pt x="178279" y="2165"/>
                  <a:pt x="180076" y="0"/>
                  <a:pt x="182952" y="0"/>
                </a:cubicBezTo>
                <a:cubicBezTo>
                  <a:pt x="185468" y="0"/>
                  <a:pt x="187265" y="2165"/>
                  <a:pt x="187265" y="4691"/>
                </a:cubicBezTo>
                <a:lnTo>
                  <a:pt x="187265" y="14074"/>
                </a:lnTo>
                <a:lnTo>
                  <a:pt x="239742" y="14074"/>
                </a:lnTo>
                <a:lnTo>
                  <a:pt x="239742" y="4691"/>
                </a:lnTo>
                <a:cubicBezTo>
                  <a:pt x="239742" y="2165"/>
                  <a:pt x="241899" y="0"/>
                  <a:pt x="244415" y="0"/>
                </a:cubicBezTo>
                <a:cubicBezTo>
                  <a:pt x="246931" y="0"/>
                  <a:pt x="249088" y="2165"/>
                  <a:pt x="249088" y="4691"/>
                </a:cubicBezTo>
                <a:lnTo>
                  <a:pt x="249088" y="14074"/>
                </a:lnTo>
                <a:lnTo>
                  <a:pt x="281437" y="14074"/>
                </a:lnTo>
                <a:cubicBezTo>
                  <a:pt x="294017" y="14074"/>
                  <a:pt x="304441" y="24540"/>
                  <a:pt x="304441" y="37170"/>
                </a:cubicBezTo>
                <a:lnTo>
                  <a:pt x="304441" y="51245"/>
                </a:lnTo>
                <a:lnTo>
                  <a:pt x="304441" y="282930"/>
                </a:lnTo>
                <a:cubicBezTo>
                  <a:pt x="304441" y="295922"/>
                  <a:pt x="294017" y="306026"/>
                  <a:pt x="281437" y="306026"/>
                </a:cubicBezTo>
                <a:lnTo>
                  <a:pt x="22644" y="306026"/>
                </a:lnTo>
                <a:cubicBezTo>
                  <a:pt x="10064" y="306026"/>
                  <a:pt x="0" y="295922"/>
                  <a:pt x="0" y="282930"/>
                </a:cubicBezTo>
                <a:lnTo>
                  <a:pt x="0" y="51245"/>
                </a:lnTo>
                <a:lnTo>
                  <a:pt x="0" y="37170"/>
                </a:lnTo>
                <a:cubicBezTo>
                  <a:pt x="0" y="24540"/>
                  <a:pt x="10064" y="14074"/>
                  <a:pt x="22644" y="14074"/>
                </a:cubicBezTo>
                <a:lnTo>
                  <a:pt x="54993" y="14074"/>
                </a:lnTo>
                <a:lnTo>
                  <a:pt x="54993" y="4691"/>
                </a:lnTo>
                <a:cubicBezTo>
                  <a:pt x="54993" y="2165"/>
                  <a:pt x="57150" y="0"/>
                  <a:pt x="59666"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Circle">
            <a:extLst>
              <a:ext uri="{FF2B5EF4-FFF2-40B4-BE49-F238E27FC236}">
                <a16:creationId xmlns="" xmlns:a16="http://schemas.microsoft.com/office/drawing/2014/main" id="{B30C4830-ABEA-EA4C-8089-B8A55AA37E6D}"/>
              </a:ext>
            </a:extLst>
          </p:cNvPr>
          <p:cNvSpPr/>
          <p:nvPr/>
        </p:nvSpPr>
        <p:spPr>
          <a:xfrm flipV="1">
            <a:off x="4850142" y="2184681"/>
            <a:ext cx="172399" cy="172399"/>
          </a:xfrm>
          <a:prstGeom prst="diamond">
            <a:avLst/>
          </a:prstGeom>
          <a:solidFill>
            <a:schemeClr val="accent2">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2" name="Circle">
            <a:extLst>
              <a:ext uri="{FF2B5EF4-FFF2-40B4-BE49-F238E27FC236}">
                <a16:creationId xmlns="" xmlns:a16="http://schemas.microsoft.com/office/drawing/2014/main" id="{6A52B6D4-30D5-6A48-8610-CF4EB6CF2887}"/>
              </a:ext>
            </a:extLst>
          </p:cNvPr>
          <p:cNvSpPr/>
          <p:nvPr/>
        </p:nvSpPr>
        <p:spPr>
          <a:xfrm flipV="1">
            <a:off x="4845689" y="3585124"/>
            <a:ext cx="172399" cy="172399"/>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TextBox 26">
            <a:extLst>
              <a:ext uri="{FF2B5EF4-FFF2-40B4-BE49-F238E27FC236}">
                <a16:creationId xmlns="" xmlns:a16="http://schemas.microsoft.com/office/drawing/2014/main" id="{D2B7FBA6-4CC7-4CBA-9872-2040D2D517CB}"/>
              </a:ext>
            </a:extLst>
          </p:cNvPr>
          <p:cNvSpPr txBox="1"/>
          <p:nvPr/>
        </p:nvSpPr>
        <p:spPr>
          <a:xfrm>
            <a:off x="5222836" y="2048435"/>
            <a:ext cx="6096000" cy="369331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Οι πρώτοι ΠΑ πραγματοποιήθηκαν το 1960 στη Ρώμη στην Ιταλία, στην ίδια χώρα και ίδια πόλη με τους ΟΑ, με τη συμμετοχή 400 αθλητών με κάκωση, εκπροσωπώντας 23 χώρες σε 8 παραολυμπιακά αθλήματα.</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Μέχρι σήμερα, έχουν πραγματοποιηθεί 16 ΠΑ. Στους τελευταίους θερινούς ΠΑ που διεξήχθησαν στο Ρίο στην Βραζιλία συμμετείχαν 4.350 αθλητές, από περισσότερες από 160 χώρες, αγωνίστηκαν σε 528 αγώνες για την κατάκτηση μεταλλίου, σε 22 διαφορετικά αθλήματα. Στους 12</a:t>
            </a:r>
            <a:r>
              <a:rPr kumimoji="0" lang="el-GR" sz="1800" b="0" i="0" u="none" strike="noStrike" kern="1200" cap="none" spc="0" normalizeH="0" baseline="30000" noProof="0" dirty="0">
                <a:ln>
                  <a:noFill/>
                </a:ln>
                <a:solidFill>
                  <a:prstClr val="black"/>
                </a:solidFill>
                <a:effectLst/>
                <a:uLnTx/>
                <a:uFillTx/>
                <a:latin typeface="Calibri"/>
                <a:ea typeface="+mn-ea"/>
                <a:cs typeface="+mn-cs"/>
              </a:rPr>
              <a:t>ους</a:t>
            </a:r>
            <a:r>
              <a:rPr kumimoji="0" lang="el-GR" sz="1800" b="0" i="0" u="none" strike="noStrike" kern="1200" cap="none" spc="0" normalizeH="0" baseline="0" noProof="0" dirty="0">
                <a:ln>
                  <a:noFill/>
                </a:ln>
                <a:solidFill>
                  <a:prstClr val="black"/>
                </a:solidFill>
                <a:effectLst/>
                <a:uLnTx/>
                <a:uFillTx/>
                <a:latin typeface="Calibri"/>
                <a:ea typeface="+mn-ea"/>
                <a:cs typeface="+mn-cs"/>
              </a:rPr>
              <a:t> χειμερινούς ΠΑ που διεξήχθησαν στη πόλη Πιόνγτσανγκ της Νότιας Κορέας, συμμετείχαν 570 περίπου αθλητές, σε 80 αγωνίσματα για την κατάκτηση μεταλλίου, σε 6 αθλήματα. </a:t>
            </a:r>
          </a:p>
        </p:txBody>
      </p:sp>
      <p:sp>
        <p:nvSpPr>
          <p:cNvPr id="29" name="TextBox 28">
            <a:extLst>
              <a:ext uri="{FF2B5EF4-FFF2-40B4-BE49-F238E27FC236}">
                <a16:creationId xmlns="" xmlns:a16="http://schemas.microsoft.com/office/drawing/2014/main" id="{D0FA156C-FDD4-4545-8544-D7A8AD3D48A3}"/>
              </a:ext>
            </a:extLst>
          </p:cNvPr>
          <p:cNvSpPr txBox="1"/>
          <p:nvPr/>
        </p:nvSpPr>
        <p:spPr>
          <a:xfrm>
            <a:off x="4091354" y="870410"/>
            <a:ext cx="6096000"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200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Διεθνείς Αγώνες για Αθλητές με Αναπηρία</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 xmlns:p14="http://schemas.microsoft.com/office/powerpoint/2010/main" val="326621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 xmlns:a16="http://schemas.microsoft.com/office/drawing/2014/main"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7" name="Shape 40535">
            <a:extLst>
              <a:ext uri="{FF2B5EF4-FFF2-40B4-BE49-F238E27FC236}">
                <a16:creationId xmlns="" xmlns:a16="http://schemas.microsoft.com/office/drawing/2014/main"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Shape 40537">
            <a:extLst>
              <a:ext uri="{FF2B5EF4-FFF2-40B4-BE49-F238E27FC236}">
                <a16:creationId xmlns="" xmlns:a16="http://schemas.microsoft.com/office/drawing/2014/main"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10780" rtl="0" eaLnBrk="1" fontAlgn="auto" latinLnBrk="0" hangingPunct="1">
              <a:lnSpc>
                <a:spcPct val="100000"/>
              </a:lnSpc>
              <a:spcBef>
                <a:spcPts val="0"/>
              </a:spcBef>
              <a:spcAft>
                <a:spcPts val="0"/>
              </a:spcAft>
              <a:buClrTx/>
              <a:buSzTx/>
              <a:buFontTx/>
              <a:buNone/>
              <a:tabLst/>
              <a:defRPr sz="2500" cap="all">
                <a:solidFill>
                  <a:srgbClr val="FFFFFF"/>
                </a:solidFill>
                <a:latin typeface="Helvetica Neue Light"/>
                <a:ea typeface="Helvetica Neue Light"/>
                <a:cs typeface="Helvetica Neue Light"/>
                <a:sym typeface="Helvetica Neue Light"/>
              </a:defRPr>
            </a:pPr>
            <a:endParaRPr kumimoji="0" sz="1758"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32" name="Shape 40540">
            <a:extLst>
              <a:ext uri="{FF2B5EF4-FFF2-40B4-BE49-F238E27FC236}">
                <a16:creationId xmlns="" xmlns:a16="http://schemas.microsoft.com/office/drawing/2014/main"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40543">
            <a:extLst>
              <a:ext uri="{FF2B5EF4-FFF2-40B4-BE49-F238E27FC236}">
                <a16:creationId xmlns="" xmlns:a16="http://schemas.microsoft.com/office/drawing/2014/main"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TextBox 39">
            <a:extLst>
              <a:ext uri="{FF2B5EF4-FFF2-40B4-BE49-F238E27FC236}">
                <a16:creationId xmlns="" xmlns:a16="http://schemas.microsoft.com/office/drawing/2014/main"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1</a:t>
            </a:r>
          </a:p>
        </p:txBody>
      </p:sp>
      <p:sp>
        <p:nvSpPr>
          <p:cNvPr id="41" name="TextBox 40">
            <a:extLst>
              <a:ext uri="{FF2B5EF4-FFF2-40B4-BE49-F238E27FC236}">
                <a16:creationId xmlns="" xmlns:a16="http://schemas.microsoft.com/office/drawing/2014/main" id="{9906BDBF-5E14-5944-BE20-340531D59550}"/>
              </a:ext>
            </a:extLst>
          </p:cNvPr>
          <p:cNvSpPr txBox="1"/>
          <p:nvPr/>
        </p:nvSpPr>
        <p:spPr>
          <a:xfrm>
            <a:off x="2134465" y="4531940"/>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3</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42" name="TextBox 41">
            <a:extLst>
              <a:ext uri="{FF2B5EF4-FFF2-40B4-BE49-F238E27FC236}">
                <a16:creationId xmlns="" xmlns:a16="http://schemas.microsoft.com/office/drawing/2014/main" id="{B29A239E-0CB6-7E49-89BA-0195FE1B7951}"/>
              </a:ext>
            </a:extLst>
          </p:cNvPr>
          <p:cNvSpPr txBox="1"/>
          <p:nvPr/>
        </p:nvSpPr>
        <p:spPr>
          <a:xfrm>
            <a:off x="2134465" y="3469965"/>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2</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43" name="TextBox 42">
            <a:extLst>
              <a:ext uri="{FF2B5EF4-FFF2-40B4-BE49-F238E27FC236}">
                <a16:creationId xmlns="" xmlns:a16="http://schemas.microsoft.com/office/drawing/2014/main" id="{A39819CA-A687-2F44-ADB0-98517C165CCE}"/>
              </a:ext>
            </a:extLst>
          </p:cNvPr>
          <p:cNvSpPr txBox="1"/>
          <p:nvPr/>
        </p:nvSpPr>
        <p:spPr>
          <a:xfrm>
            <a:off x="2134465" y="2412185"/>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1</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6" name="Freeform 762">
            <a:extLst>
              <a:ext uri="{FF2B5EF4-FFF2-40B4-BE49-F238E27FC236}">
                <a16:creationId xmlns="" xmlns:a16="http://schemas.microsoft.com/office/drawing/2014/main" id="{813F8604-15C2-7540-B212-C96A1F6E16E0}"/>
              </a:ext>
            </a:extLst>
          </p:cNvPr>
          <p:cNvSpPr>
            <a:spLocks noChangeArrowheads="1"/>
          </p:cNvSpPr>
          <p:nvPr/>
        </p:nvSpPr>
        <p:spPr bwMode="auto">
          <a:xfrm>
            <a:off x="3493384" y="3664358"/>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761">
            <a:extLst>
              <a:ext uri="{FF2B5EF4-FFF2-40B4-BE49-F238E27FC236}">
                <a16:creationId xmlns="" xmlns:a16="http://schemas.microsoft.com/office/drawing/2014/main" id="{AB80FBA0-2D56-7343-ADA9-BC6C6964BA22}"/>
              </a:ext>
            </a:extLst>
          </p:cNvPr>
          <p:cNvSpPr>
            <a:spLocks noChangeArrowheads="1"/>
          </p:cNvSpPr>
          <p:nvPr/>
        </p:nvSpPr>
        <p:spPr bwMode="auto">
          <a:xfrm>
            <a:off x="3538358" y="4827138"/>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760">
            <a:extLst>
              <a:ext uri="{FF2B5EF4-FFF2-40B4-BE49-F238E27FC236}">
                <a16:creationId xmlns="" xmlns:a16="http://schemas.microsoft.com/office/drawing/2014/main" id="{4989D99A-C2F8-1744-BDFD-0F4920A40F0D}"/>
              </a:ext>
            </a:extLst>
          </p:cNvPr>
          <p:cNvSpPr>
            <a:spLocks noChangeArrowheads="1"/>
          </p:cNvSpPr>
          <p:nvPr/>
        </p:nvSpPr>
        <p:spPr bwMode="auto">
          <a:xfrm>
            <a:off x="3499016" y="2619292"/>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TextBox 19">
            <a:extLst>
              <a:ext uri="{FF2B5EF4-FFF2-40B4-BE49-F238E27FC236}">
                <a16:creationId xmlns="" xmlns:a16="http://schemas.microsoft.com/office/drawing/2014/main" id="{674F624E-8931-40D4-A6D4-214C05FD022E}"/>
              </a:ext>
            </a:extLst>
          </p:cNvPr>
          <p:cNvSpPr txBox="1"/>
          <p:nvPr/>
        </p:nvSpPr>
        <p:spPr>
          <a:xfrm>
            <a:off x="3950224" y="735595"/>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200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Δραστηριότητες της Διεθνούς Παραολυμπιακής Επιτροπής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2" name="TextBox 21">
            <a:extLst>
              <a:ext uri="{FF2B5EF4-FFF2-40B4-BE49-F238E27FC236}">
                <a16:creationId xmlns="" xmlns:a16="http://schemas.microsoft.com/office/drawing/2014/main" id="{D520B116-41BC-43AF-BC67-D86BF5A06E07}"/>
              </a:ext>
            </a:extLst>
          </p:cNvPr>
          <p:cNvSpPr txBox="1"/>
          <p:nvPr/>
        </p:nvSpPr>
        <p:spPr>
          <a:xfrm>
            <a:off x="4741985" y="2629343"/>
            <a:ext cx="342313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7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Έρευνες κατά τη Διάρκεια των ΠΑ</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4" name="TextBox 23">
            <a:extLst>
              <a:ext uri="{FF2B5EF4-FFF2-40B4-BE49-F238E27FC236}">
                <a16:creationId xmlns="" xmlns:a16="http://schemas.microsoft.com/office/drawing/2014/main" id="{597F62C2-AB32-453A-8AEF-D3C4B555C3BF}"/>
              </a:ext>
            </a:extLst>
          </p:cNvPr>
          <p:cNvSpPr txBox="1"/>
          <p:nvPr/>
        </p:nvSpPr>
        <p:spPr>
          <a:xfrm>
            <a:off x="4741985" y="3633025"/>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7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Οργάνωση Συνεδρίων</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6" name="TextBox 25">
            <a:extLst>
              <a:ext uri="{FF2B5EF4-FFF2-40B4-BE49-F238E27FC236}">
                <a16:creationId xmlns="" xmlns:a16="http://schemas.microsoft.com/office/drawing/2014/main" id="{049659CB-5BF4-42D7-B035-F77FDEE20A0D}"/>
              </a:ext>
            </a:extLst>
          </p:cNvPr>
          <p:cNvSpPr txBox="1"/>
          <p:nvPr/>
        </p:nvSpPr>
        <p:spPr>
          <a:xfrm>
            <a:off x="4695093" y="4800922"/>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7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Εκπαιδευτικά Προγράμματα</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 xmlns:p14="http://schemas.microsoft.com/office/powerpoint/2010/main" val="281467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58526458-B9C9-4F67-81C8-87300BEDB2CD}"/>
              </a:ext>
            </a:extLst>
          </p:cNvPr>
          <p:cNvSpPr txBox="1"/>
          <p:nvPr/>
        </p:nvSpPr>
        <p:spPr>
          <a:xfrm>
            <a:off x="3259015" y="846965"/>
            <a:ext cx="6096000"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150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Διοίκηση του Παραολυμπιακού Αθλητισμού στην Ελλάδα</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0" name="TextBox 9">
            <a:extLst>
              <a:ext uri="{FF2B5EF4-FFF2-40B4-BE49-F238E27FC236}">
                <a16:creationId xmlns="" xmlns:a16="http://schemas.microsoft.com/office/drawing/2014/main" id="{0F79E4C2-EF38-41FA-815D-541BBEF3834C}"/>
              </a:ext>
            </a:extLst>
          </p:cNvPr>
          <p:cNvSpPr txBox="1"/>
          <p:nvPr/>
        </p:nvSpPr>
        <p:spPr>
          <a:xfrm>
            <a:off x="1482969" y="2127738"/>
            <a:ext cx="4613031" cy="3508140"/>
          </a:xfrm>
          <a:prstGeom prst="rect">
            <a:avLst/>
          </a:prstGeom>
          <a:noFill/>
        </p:spPr>
        <p:txBody>
          <a:bodyPr wrap="square">
            <a:spAutoFit/>
          </a:bodyPr>
          <a:lstStyle/>
          <a:p>
            <a:pPr marL="0" marR="0" lvl="0" indent="0" algn="just" defTabSz="457200" rtl="0" eaLnBrk="1" fontAlgn="auto" latinLnBrk="0" hangingPunct="1">
              <a:lnSpc>
                <a:spcPct val="127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Η Ελληνική Παραολυμπιακή Επιτροπή (ΕΠΕ) είναι ο υπεύθυνος φορέας για την ανάπτυξη και διάδοση του Παραολυμπιακού Κινήματος στην Ελλάδα κα­θώς και για την επιλογή, συγκρότηση και αποστολή των εθνικών ομάδων στους ΠΑ. Αποτελείται από την Εθνική Ομοσπονδία Ατόμων με αναπηρίες (ΕΑΟΜ-</a:t>
            </a:r>
            <a:r>
              <a:rPr kumimoji="0" lang="el-GR" sz="1600" b="0" i="0" u="none" strike="noStrike" kern="1200" cap="none" spc="0" normalizeH="0" baseline="0" noProof="0" dirty="0" err="1">
                <a:ln>
                  <a:noFill/>
                </a:ln>
                <a:solidFill>
                  <a:prstClr val="black"/>
                </a:solidFill>
                <a:effectLst/>
                <a:uLnTx/>
                <a:uFillTx/>
                <a:latin typeface="Calibri"/>
                <a:ea typeface="Verdana" panose="020B0604030504040204" pitchFamily="34" charset="0"/>
                <a:cs typeface="Verdana" panose="020B0604030504040204" pitchFamily="34" charset="0"/>
              </a:rPr>
              <a:t>ΑμεΕ</a:t>
            </a:r>
            <a:r>
              <a:rPr kumimoji="0" lang="el-GR" sz="16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υπεύθυνη για την όλων των αθλημάτων πλην της καλαθοσφαί­ρισης με </a:t>
            </a:r>
            <a:r>
              <a:rPr kumimoji="0" lang="el-GR" sz="1600" b="0" i="0" u="none" strike="noStrike" kern="1200" cap="none" spc="0" normalizeH="0" baseline="0" noProof="0" dirty="0" err="1">
                <a:ln>
                  <a:noFill/>
                </a:ln>
                <a:solidFill>
                  <a:prstClr val="black"/>
                </a:solidFill>
                <a:effectLst/>
                <a:uLnTx/>
                <a:uFillTx/>
                <a:latin typeface="Calibri"/>
                <a:ea typeface="Verdana" panose="020B0604030504040204" pitchFamily="34" charset="0"/>
                <a:cs typeface="Verdana" panose="020B0604030504040204" pitchFamily="34" charset="0"/>
              </a:rPr>
              <a:t>αμαξίδιο</a:t>
            </a:r>
            <a:r>
              <a:rPr kumimoji="0" lang="el-GR" sz="16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που είναι υπεύθυνη η Ομοσπονδία Ελληνικών Σωματείων Καλαθοσφαιριστών με </a:t>
            </a:r>
            <a:r>
              <a:rPr kumimoji="0" lang="el-GR" sz="1600" b="0" i="0" u="none" strike="noStrike" kern="1200" cap="none" spc="0" normalizeH="0" baseline="0" noProof="0" dirty="0" err="1">
                <a:ln>
                  <a:noFill/>
                </a:ln>
                <a:solidFill>
                  <a:prstClr val="black"/>
                </a:solidFill>
                <a:effectLst/>
                <a:uLnTx/>
                <a:uFillTx/>
                <a:latin typeface="Calibri"/>
                <a:ea typeface="Verdana" panose="020B0604030504040204" pitchFamily="34" charset="0"/>
                <a:cs typeface="Verdana" panose="020B0604030504040204" pitchFamily="34" charset="0"/>
              </a:rPr>
              <a:t>Αμαξίδιο</a:t>
            </a:r>
            <a:r>
              <a:rPr kumimoji="0" lang="el-GR" sz="16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(ΟΣΕΚΑΑ) (</a:t>
            </a:r>
            <a:r>
              <a:rPr kumimoji="0" lang="en-US"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http</a:t>
            </a:r>
            <a:r>
              <a:rPr kumimoji="0" lang="el-GR"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a:t>
            </a:r>
            <a:r>
              <a:rPr kumimoji="0" lang="en-US"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www</a:t>
            </a:r>
            <a:r>
              <a:rPr kumimoji="0" lang="el-GR"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a:t>
            </a:r>
            <a:r>
              <a:rPr kumimoji="0" lang="en-US"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paralympic</a:t>
            </a:r>
            <a:r>
              <a:rPr kumimoji="0" lang="el-GR"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a:t>
            </a:r>
            <a:r>
              <a:rPr kumimoji="0" lang="en-US" sz="1600" b="0" i="0" u="none" strike="noStrike" kern="1200" cap="none" spc="0" normalizeH="0" baseline="0" noProof="0" dirty="0">
                <a:ln>
                  <a:noFill/>
                </a:ln>
                <a:solidFill>
                  <a:srgbClr val="0563C1"/>
                </a:solidFill>
                <a:effectLst/>
                <a:uLnTx/>
                <a:uFillTx/>
                <a:latin typeface="Calibri"/>
                <a:ea typeface="Verdana" panose="020B0604030504040204" pitchFamily="34" charset="0"/>
                <a:cs typeface="Verdana" panose="020B0604030504040204" pitchFamily="34" charset="0"/>
                <a:hlinkClick r:id="rId2"/>
              </a:rPr>
              <a:t>gr</a:t>
            </a:r>
            <a:r>
              <a:rPr kumimoji="0" lang="el-GR" sz="16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a:t>
            </a:r>
            <a:endParaRPr kumimoji="0" lang="en-US" sz="16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p:txBody>
      </p:sp>
      <p:pic>
        <p:nvPicPr>
          <p:cNvPr id="6" name="Εικόνα 5">
            <a:extLst>
              <a:ext uri="{FF2B5EF4-FFF2-40B4-BE49-F238E27FC236}">
                <a16:creationId xmlns="" xmlns:a16="http://schemas.microsoft.com/office/drawing/2014/main" id="{9DC965EE-8790-437B-8D98-2EB929223BFD}"/>
              </a:ext>
            </a:extLst>
          </p:cNvPr>
          <p:cNvPicPr>
            <a:picLocks noChangeAspect="1"/>
          </p:cNvPicPr>
          <p:nvPr/>
        </p:nvPicPr>
        <p:blipFill>
          <a:blip r:embed="rId3"/>
          <a:stretch>
            <a:fillRect/>
          </a:stretch>
        </p:blipFill>
        <p:spPr>
          <a:xfrm>
            <a:off x="7288456" y="2030656"/>
            <a:ext cx="2714625" cy="3324225"/>
          </a:xfrm>
          <a:prstGeom prst="rect">
            <a:avLst/>
          </a:prstGeom>
        </p:spPr>
      </p:pic>
    </p:spTree>
    <p:extLst>
      <p:ext uri="{BB962C8B-B14F-4D97-AF65-F5344CB8AC3E}">
        <p14:creationId xmlns="" xmlns:p14="http://schemas.microsoft.com/office/powerpoint/2010/main" val="330401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2C2B041-4A93-444C-B8EA-4316E84163DA}"/>
              </a:ext>
            </a:extLst>
          </p:cNvPr>
          <p:cNvSpPr txBox="1"/>
          <p:nvPr/>
        </p:nvSpPr>
        <p:spPr>
          <a:xfrm>
            <a:off x="5087815" y="841103"/>
            <a:ext cx="1781908"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15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Deaflympics</a:t>
            </a:r>
          </a:p>
        </p:txBody>
      </p:sp>
      <p:pic>
        <p:nvPicPr>
          <p:cNvPr id="4" name="Εικόνα 3">
            <a:extLst>
              <a:ext uri="{FF2B5EF4-FFF2-40B4-BE49-F238E27FC236}">
                <a16:creationId xmlns="" xmlns:a16="http://schemas.microsoft.com/office/drawing/2014/main" id="{D8577668-FC4C-42DB-AD8F-8D9D05603F45}"/>
              </a:ext>
            </a:extLst>
          </p:cNvPr>
          <p:cNvPicPr>
            <a:picLocks noChangeAspect="1"/>
          </p:cNvPicPr>
          <p:nvPr/>
        </p:nvPicPr>
        <p:blipFill>
          <a:blip r:embed="rId2"/>
          <a:stretch>
            <a:fillRect/>
          </a:stretch>
        </p:blipFill>
        <p:spPr>
          <a:xfrm>
            <a:off x="7085867" y="2174632"/>
            <a:ext cx="3988430" cy="3083169"/>
          </a:xfrm>
          <a:prstGeom prst="rect">
            <a:avLst/>
          </a:prstGeom>
        </p:spPr>
      </p:pic>
      <p:sp>
        <p:nvSpPr>
          <p:cNvPr id="6" name="TextBox 5">
            <a:extLst>
              <a:ext uri="{FF2B5EF4-FFF2-40B4-BE49-F238E27FC236}">
                <a16:creationId xmlns="" xmlns:a16="http://schemas.microsoft.com/office/drawing/2014/main" id="{46E8BDA4-A016-46BD-A190-4C05225CA5B8}"/>
              </a:ext>
            </a:extLst>
          </p:cNvPr>
          <p:cNvSpPr txBox="1"/>
          <p:nvPr/>
        </p:nvSpPr>
        <p:spPr>
          <a:xfrm>
            <a:off x="773723" y="1998787"/>
            <a:ext cx="6096000" cy="3693319"/>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Τα Deaflympics είναι ένα παγκόσμιο αθλητικό γεγονός το οποίο διοικείται από την Διεθνή Επιτροπή Αθλημάτων για Κωφούς (International Committee of Sports for the Deaf-ICSD), έχοντας την έγκριση της ΔΟΕ, και στους οποίους οι αθλητές με κώφωση συναγωνίζονται σ’ ένα υψηλό αγωνιστικό επίπεδο.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Οι κωφοί αθλητές δεν συμμετέχουν στους ΠΑ, διότι βλέπουν τον εαυτό τους ως</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μέρος μιας γλωσσικής και καταπιεσμένης, πολιτιστικής μειονότητας με τη δική του κουλτούρα, που συχνά αντιμετωπίζει προκατάληψη, στίγμα και διακρίσεις όπως και άλλες μειονοτικές ομάδες, παρόλο που η κώφωση φαίνεται συχνά σαν αόρατη</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 xmlns:p14="http://schemas.microsoft.com/office/powerpoint/2010/main" val="44953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 xmlns:a16="http://schemas.microsoft.com/office/drawing/2014/main"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7" name="Shape 40535">
            <a:extLst>
              <a:ext uri="{FF2B5EF4-FFF2-40B4-BE49-F238E27FC236}">
                <a16:creationId xmlns="" xmlns:a16="http://schemas.microsoft.com/office/drawing/2014/main"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Shape 40537">
            <a:extLst>
              <a:ext uri="{FF2B5EF4-FFF2-40B4-BE49-F238E27FC236}">
                <a16:creationId xmlns="" xmlns:a16="http://schemas.microsoft.com/office/drawing/2014/main"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10780" rtl="0" eaLnBrk="1" fontAlgn="auto" latinLnBrk="0" hangingPunct="1">
              <a:lnSpc>
                <a:spcPct val="100000"/>
              </a:lnSpc>
              <a:spcBef>
                <a:spcPts val="0"/>
              </a:spcBef>
              <a:spcAft>
                <a:spcPts val="0"/>
              </a:spcAft>
              <a:buClrTx/>
              <a:buSzTx/>
              <a:buFontTx/>
              <a:buNone/>
              <a:tabLst/>
              <a:defRPr sz="2500" cap="all">
                <a:solidFill>
                  <a:srgbClr val="FFFFFF"/>
                </a:solidFill>
                <a:latin typeface="Helvetica Neue Light"/>
                <a:ea typeface="Helvetica Neue Light"/>
                <a:cs typeface="Helvetica Neue Light"/>
                <a:sym typeface="Helvetica Neue Light"/>
              </a:defRPr>
            </a:pPr>
            <a:endParaRPr kumimoji="0" sz="1758"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32" name="Shape 40540">
            <a:extLst>
              <a:ext uri="{FF2B5EF4-FFF2-40B4-BE49-F238E27FC236}">
                <a16:creationId xmlns="" xmlns:a16="http://schemas.microsoft.com/office/drawing/2014/main"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40543">
            <a:extLst>
              <a:ext uri="{FF2B5EF4-FFF2-40B4-BE49-F238E27FC236}">
                <a16:creationId xmlns="" xmlns:a16="http://schemas.microsoft.com/office/drawing/2014/main"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TextBox 39">
            <a:extLst>
              <a:ext uri="{FF2B5EF4-FFF2-40B4-BE49-F238E27FC236}">
                <a16:creationId xmlns="" xmlns:a16="http://schemas.microsoft.com/office/drawing/2014/main"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1</a:t>
            </a:r>
          </a:p>
        </p:txBody>
      </p:sp>
      <p:sp>
        <p:nvSpPr>
          <p:cNvPr id="41" name="TextBox 40">
            <a:extLst>
              <a:ext uri="{FF2B5EF4-FFF2-40B4-BE49-F238E27FC236}">
                <a16:creationId xmlns="" xmlns:a16="http://schemas.microsoft.com/office/drawing/2014/main" id="{9906BDBF-5E14-5944-BE20-340531D59550}"/>
              </a:ext>
            </a:extLst>
          </p:cNvPr>
          <p:cNvSpPr txBox="1"/>
          <p:nvPr/>
        </p:nvSpPr>
        <p:spPr>
          <a:xfrm>
            <a:off x="2134465" y="4531940"/>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3</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42" name="TextBox 41">
            <a:extLst>
              <a:ext uri="{FF2B5EF4-FFF2-40B4-BE49-F238E27FC236}">
                <a16:creationId xmlns="" xmlns:a16="http://schemas.microsoft.com/office/drawing/2014/main" id="{B29A239E-0CB6-7E49-89BA-0195FE1B7951}"/>
              </a:ext>
            </a:extLst>
          </p:cNvPr>
          <p:cNvSpPr txBox="1"/>
          <p:nvPr/>
        </p:nvSpPr>
        <p:spPr>
          <a:xfrm>
            <a:off x="2134465" y="3469965"/>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2</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43" name="TextBox 42">
            <a:extLst>
              <a:ext uri="{FF2B5EF4-FFF2-40B4-BE49-F238E27FC236}">
                <a16:creationId xmlns="" xmlns:a16="http://schemas.microsoft.com/office/drawing/2014/main" id="{A39819CA-A687-2F44-ADB0-98517C165CCE}"/>
              </a:ext>
            </a:extLst>
          </p:cNvPr>
          <p:cNvSpPr txBox="1"/>
          <p:nvPr/>
        </p:nvSpPr>
        <p:spPr>
          <a:xfrm>
            <a:off x="2134465" y="2412185"/>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1</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6" name="Freeform 762">
            <a:extLst>
              <a:ext uri="{FF2B5EF4-FFF2-40B4-BE49-F238E27FC236}">
                <a16:creationId xmlns="" xmlns:a16="http://schemas.microsoft.com/office/drawing/2014/main" id="{813F8604-15C2-7540-B212-C96A1F6E16E0}"/>
              </a:ext>
            </a:extLst>
          </p:cNvPr>
          <p:cNvSpPr>
            <a:spLocks noChangeArrowheads="1"/>
          </p:cNvSpPr>
          <p:nvPr/>
        </p:nvSpPr>
        <p:spPr bwMode="auto">
          <a:xfrm>
            <a:off x="3493384" y="3664358"/>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761">
            <a:extLst>
              <a:ext uri="{FF2B5EF4-FFF2-40B4-BE49-F238E27FC236}">
                <a16:creationId xmlns="" xmlns:a16="http://schemas.microsoft.com/office/drawing/2014/main" id="{AB80FBA0-2D56-7343-ADA9-BC6C6964BA22}"/>
              </a:ext>
            </a:extLst>
          </p:cNvPr>
          <p:cNvSpPr>
            <a:spLocks noChangeArrowheads="1"/>
          </p:cNvSpPr>
          <p:nvPr/>
        </p:nvSpPr>
        <p:spPr bwMode="auto">
          <a:xfrm>
            <a:off x="3538358" y="4827138"/>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760">
            <a:extLst>
              <a:ext uri="{FF2B5EF4-FFF2-40B4-BE49-F238E27FC236}">
                <a16:creationId xmlns="" xmlns:a16="http://schemas.microsoft.com/office/drawing/2014/main" id="{4989D99A-C2F8-1744-BDFD-0F4920A40F0D}"/>
              </a:ext>
            </a:extLst>
          </p:cNvPr>
          <p:cNvSpPr>
            <a:spLocks noChangeArrowheads="1"/>
          </p:cNvSpPr>
          <p:nvPr/>
        </p:nvSpPr>
        <p:spPr bwMode="auto">
          <a:xfrm>
            <a:off x="3499016" y="2619292"/>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TextBox 17">
            <a:extLst>
              <a:ext uri="{FF2B5EF4-FFF2-40B4-BE49-F238E27FC236}">
                <a16:creationId xmlns="" xmlns:a16="http://schemas.microsoft.com/office/drawing/2014/main" id="{7ED5F10D-5F71-45B6-820A-9E69F1E87990}"/>
              </a:ext>
            </a:extLst>
          </p:cNvPr>
          <p:cNvSpPr txBox="1"/>
          <p:nvPr/>
        </p:nvSpPr>
        <p:spPr>
          <a:xfrm>
            <a:off x="3438571" y="863200"/>
            <a:ext cx="6652846"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190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Δραστηριότητες της Διεθνούς Επιτροπής Αθλημάτων για Κωφούς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1" name="TextBox 20">
            <a:extLst>
              <a:ext uri="{FF2B5EF4-FFF2-40B4-BE49-F238E27FC236}">
                <a16:creationId xmlns="" xmlns:a16="http://schemas.microsoft.com/office/drawing/2014/main" id="{61551C20-BFBA-47EC-BA1C-29B0E12B0F99}"/>
              </a:ext>
            </a:extLst>
          </p:cNvPr>
          <p:cNvSpPr txBox="1"/>
          <p:nvPr/>
        </p:nvSpPr>
        <p:spPr>
          <a:xfrm>
            <a:off x="4747846" y="2649991"/>
            <a:ext cx="6096000"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7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Οργάνωση Συνεδρίων</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3" name="TextBox 22">
            <a:extLst>
              <a:ext uri="{FF2B5EF4-FFF2-40B4-BE49-F238E27FC236}">
                <a16:creationId xmlns="" xmlns:a16="http://schemas.microsoft.com/office/drawing/2014/main" id="{5224B407-EA49-409F-ADB5-FC8016ECEB05}"/>
              </a:ext>
            </a:extLst>
          </p:cNvPr>
          <p:cNvSpPr txBox="1"/>
          <p:nvPr/>
        </p:nvSpPr>
        <p:spPr>
          <a:xfrm>
            <a:off x="4747846" y="3633515"/>
            <a:ext cx="6096000"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7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Deaflympics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στην Ελλάδα</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5" name="TextBox 24">
            <a:extLst>
              <a:ext uri="{FF2B5EF4-FFF2-40B4-BE49-F238E27FC236}">
                <a16:creationId xmlns="" xmlns:a16="http://schemas.microsoft.com/office/drawing/2014/main" id="{D8A60F1D-99B8-4C5A-8251-33AB71DA2DB9}"/>
              </a:ext>
            </a:extLst>
          </p:cNvPr>
          <p:cNvSpPr txBox="1"/>
          <p:nvPr/>
        </p:nvSpPr>
        <p:spPr>
          <a:xfrm>
            <a:off x="4700954" y="4808939"/>
            <a:ext cx="6096000"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7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Special Olympics International</a:t>
            </a:r>
          </a:p>
        </p:txBody>
      </p:sp>
    </p:spTree>
    <p:extLst>
      <p:ext uri="{BB962C8B-B14F-4D97-AF65-F5344CB8AC3E}">
        <p14:creationId xmlns="" xmlns:p14="http://schemas.microsoft.com/office/powerpoint/2010/main" val="261450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B2B7AA1-B4D2-4CCE-8B32-F3A3582FD0E8}"/>
              </a:ext>
            </a:extLst>
          </p:cNvPr>
          <p:cNvSpPr txBox="1"/>
          <p:nvPr/>
        </p:nvSpPr>
        <p:spPr>
          <a:xfrm>
            <a:off x="3417277" y="864550"/>
            <a:ext cx="6096000" cy="369332"/>
          </a:xfrm>
          <a:prstGeom prst="rect">
            <a:avLst/>
          </a:prstGeom>
          <a:noFill/>
        </p:spPr>
        <p:txBody>
          <a:bodyPr wrap="square">
            <a:spAutoFit/>
          </a:bodyPr>
          <a:lstStyle/>
          <a:p>
            <a:pPr marL="0" marR="0" lvl="0" indent="114300" algn="l" defTabSz="457200" rtl="0" eaLnBrk="1" fontAlgn="auto" latinLnBrk="0" hangingPunct="1">
              <a:lnSpc>
                <a:spcPct val="100000"/>
              </a:lnSpc>
              <a:spcBef>
                <a:spcPts val="0"/>
              </a:spcBef>
              <a:spcAft>
                <a:spcPts val="190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Δραστηριότητες των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Special Olympics International</a:t>
            </a:r>
          </a:p>
        </p:txBody>
      </p:sp>
      <p:sp>
        <p:nvSpPr>
          <p:cNvPr id="7" name="TextBox 6">
            <a:extLst>
              <a:ext uri="{FF2B5EF4-FFF2-40B4-BE49-F238E27FC236}">
                <a16:creationId xmlns="" xmlns:a16="http://schemas.microsoft.com/office/drawing/2014/main" id="{0DC48096-9007-4DD4-9000-0BF720479799}"/>
              </a:ext>
            </a:extLst>
          </p:cNvPr>
          <p:cNvSpPr txBox="1"/>
          <p:nvPr/>
        </p:nvSpPr>
        <p:spPr>
          <a:xfrm>
            <a:off x="1207476" y="1732398"/>
            <a:ext cx="929640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a:ea typeface="+mn-ea"/>
                <a:cs typeface="+mn-cs"/>
              </a:rPr>
              <a:t>Αθλητικά Προγράμματα</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Πρόγραμμα Εξάσκησης Κινητικών Δεξιοτήτων (Motor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Activities</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Training</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Program</a:t>
            </a:r>
            <a:r>
              <a:rPr kumimoji="0" lang="el-GR" sz="1800" b="0" i="0" u="none" strike="noStrike" kern="1200" cap="none" spc="0" normalizeH="0" baseline="0" noProof="0" dirty="0">
                <a:ln>
                  <a:noFill/>
                </a:ln>
                <a:solidFill>
                  <a:prstClr val="black"/>
                </a:solidFill>
                <a:effectLst/>
                <a:uLnTx/>
                <a:uFillTx/>
                <a:latin typeface="Calibri"/>
                <a:ea typeface="+mn-ea"/>
                <a:cs typeface="+mn-cs"/>
              </a:rPr>
              <a:t> - MATP). Απευθύνεται σε άτομα που συνδυάζουν νοητική αναπηρία με κινητική αναπηρία και αδυνατούν, λόγω του επιπέδου των δεξιοτήτων τους και / ή της λειτουργικότητάς τους, να συμμετάσχουν στα επίσημα αγωνίσματα των SO.</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Αθλητικά Προγράμματα Μεικτών Ομάδων (UNIFIED SPORTS). Επιτρέπουν σε άτομα με νοητική αναπηρία (που αποκαλούνται Αθλητές) και άτομα χωρίς νοητική αναπηρία (που αποκαλούνται Συμπαίκτες) της ίδιας περίπου ηλικίας και αθλητικού επιπέδου, να συμμετέχουν σε μεικτές ομάδες, τόσο στην προπόνηση, όσο και σε αγώνες. Η αντιστοίχιση αυτή καθορίζεται κατά περίπτωση και κατά άθλημα, από τους προπονητές των SO.</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Πρόγραμμα Νεαροί Αθλητές (Young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Athletes</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Program</a:t>
            </a:r>
            <a:r>
              <a:rPr kumimoji="0" lang="el-GR" sz="1800" b="0" i="0" u="none" strike="noStrike" kern="1200" cap="none" spc="0" normalizeH="0" baseline="0" noProof="0" dirty="0">
                <a:ln>
                  <a:noFill/>
                </a:ln>
                <a:solidFill>
                  <a:prstClr val="black"/>
                </a:solidFill>
                <a:effectLst/>
                <a:uLnTx/>
                <a:uFillTx/>
                <a:latin typeface="Calibri"/>
                <a:ea typeface="+mn-ea"/>
                <a:cs typeface="+mn-cs"/>
              </a:rPr>
              <a:t>): είναι ένα αθλητικό πρόγραμμα για παιδιά με νοητική αναπηρία, ηλικίας από 2 έως 7 ετών, το οποίο προετοιμάζει τα παιδιά και τις οικογένειές τους ώστε να ενταχθούν στον κόσμο των SO.</a:t>
            </a:r>
          </a:p>
        </p:txBody>
      </p:sp>
    </p:spTree>
    <p:extLst>
      <p:ext uri="{BB962C8B-B14F-4D97-AF65-F5344CB8AC3E}">
        <p14:creationId xmlns="" xmlns:p14="http://schemas.microsoft.com/office/powerpoint/2010/main" val="203887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134C965-AFDE-4EBE-8F62-650606245FB0}"/>
              </a:ext>
            </a:extLst>
          </p:cNvPr>
          <p:cNvSpPr txBox="1"/>
          <p:nvPr/>
        </p:nvSpPr>
        <p:spPr>
          <a:xfrm>
            <a:off x="2725615" y="741458"/>
            <a:ext cx="7197970" cy="461665"/>
          </a:xfrm>
          <a:prstGeom prst="rect">
            <a:avLst/>
          </a:prstGeom>
          <a:noFill/>
        </p:spPr>
        <p:txBody>
          <a:bodyPr wrap="square">
            <a:spAutoFit/>
          </a:bodyPr>
          <a:lstStyle/>
          <a:p>
            <a:pPr marL="0" marR="0" lvl="0" indent="114300" algn="l" defTabSz="457200" rtl="0" eaLnBrk="1" fontAlgn="auto" latinLnBrk="0" hangingPunct="1">
              <a:lnSpc>
                <a:spcPct val="100000"/>
              </a:lnSpc>
              <a:spcBef>
                <a:spcPts val="0"/>
              </a:spcBef>
              <a:spcAft>
                <a:spcPts val="19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Δραστηριότητες των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Special Olympics International</a:t>
            </a:r>
          </a:p>
        </p:txBody>
      </p:sp>
      <p:sp>
        <p:nvSpPr>
          <p:cNvPr id="4" name="TextBox 3">
            <a:extLst>
              <a:ext uri="{FF2B5EF4-FFF2-40B4-BE49-F238E27FC236}">
                <a16:creationId xmlns="" xmlns:a16="http://schemas.microsoft.com/office/drawing/2014/main" id="{E6EC4FA3-3F91-4256-AEF8-2F174ED435D2}"/>
              </a:ext>
            </a:extLst>
          </p:cNvPr>
          <p:cNvSpPr txBox="1"/>
          <p:nvPr/>
        </p:nvSpPr>
        <p:spPr>
          <a:xfrm>
            <a:off x="1066799" y="1859340"/>
            <a:ext cx="6658709"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a:ea typeface="+mn-ea"/>
                <a:cs typeface="+mn-cs"/>
              </a:rPr>
              <a:t>Μη Αθλητικά Προγράμματα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Τέτοια θεωρούνται η αφή της φλόγας - λαμπαδηδρομία, το πρόγραμμα νεαρών ηγετών χωρίς αποκλεισμούς, το πρόγραμμα “Υγιείς αθλητές”, και το πρόγραμμα οικογενειών.</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Ιδρύθηκαν το 1988 και αποτελούν, όπως και τα SO International, έναν αθλητικό, εκ-παιδευτικό, μη κερδοσκοπικό οργανισμό, ο οποίος στηρίζεται στον εθελοντισμό.</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Special Olympics Hellas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Προσφέρουν δυνατότητες προπόνησης σε άτομα με νοητική αναπηρία σχεδόν σε όλα τα Ολυμπιακού τύπου αθλήματα, τόσο των θερινών όσο και των χειμερινών αγώνων. Στη διάρκεια της διαδρομής τους, τα Special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Olympics</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Hellas</a:t>
            </a:r>
            <a:r>
              <a:rPr kumimoji="0" lang="el-GR" sz="1800" b="0" i="0" u="none" strike="noStrike" kern="1200" cap="none" spc="0" normalizeH="0" baseline="0" noProof="0" dirty="0">
                <a:ln>
                  <a:noFill/>
                </a:ln>
                <a:solidFill>
                  <a:prstClr val="black"/>
                </a:solidFill>
                <a:effectLst/>
                <a:uLnTx/>
                <a:uFillTx/>
                <a:latin typeface="Calibri"/>
                <a:ea typeface="+mn-ea"/>
                <a:cs typeface="+mn-cs"/>
              </a:rPr>
              <a:t> καθιερώθηκαν στη συνείδηση των πολιτών ως ένας από τους πιο ενεργούς αθλητικούς και εκπαιδευτικούς οργανισμούς στην Ελλάδα για άτομα με νοητική αναπηρία.</a:t>
            </a:r>
          </a:p>
        </p:txBody>
      </p:sp>
      <p:pic>
        <p:nvPicPr>
          <p:cNvPr id="6" name="Εικόνα 5">
            <a:extLst>
              <a:ext uri="{FF2B5EF4-FFF2-40B4-BE49-F238E27FC236}">
                <a16:creationId xmlns="" xmlns:a16="http://schemas.microsoft.com/office/drawing/2014/main" id="{B7B7534B-E93E-42AF-9848-0418652EC8BA}"/>
              </a:ext>
            </a:extLst>
          </p:cNvPr>
          <p:cNvPicPr>
            <a:picLocks noChangeAspect="1"/>
          </p:cNvPicPr>
          <p:nvPr/>
        </p:nvPicPr>
        <p:blipFill>
          <a:blip r:embed="rId2"/>
          <a:stretch>
            <a:fillRect/>
          </a:stretch>
        </p:blipFill>
        <p:spPr>
          <a:xfrm>
            <a:off x="8129954" y="2233246"/>
            <a:ext cx="2924907" cy="2924907"/>
          </a:xfrm>
          <a:prstGeom prst="rect">
            <a:avLst/>
          </a:prstGeom>
        </p:spPr>
      </p:pic>
    </p:spTree>
    <p:extLst>
      <p:ext uri="{BB962C8B-B14F-4D97-AF65-F5344CB8AC3E}">
        <p14:creationId xmlns="" xmlns:p14="http://schemas.microsoft.com/office/powerpoint/2010/main" val="331540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D9D1F9AD-4B86-4953-8A29-8BF3E27CD4AC}"/>
              </a:ext>
            </a:extLst>
          </p:cNvPr>
          <p:cNvPicPr>
            <a:picLocks noChangeAspect="1"/>
          </p:cNvPicPr>
          <p:nvPr/>
        </p:nvPicPr>
        <p:blipFill>
          <a:blip r:embed="rId2"/>
          <a:stretch>
            <a:fillRect/>
          </a:stretch>
        </p:blipFill>
        <p:spPr>
          <a:xfrm>
            <a:off x="726831" y="2127738"/>
            <a:ext cx="5709138" cy="3555000"/>
          </a:xfrm>
          <a:prstGeom prst="rect">
            <a:avLst/>
          </a:prstGeom>
        </p:spPr>
      </p:pic>
      <p:pic>
        <p:nvPicPr>
          <p:cNvPr id="4" name="Εικόνα 3">
            <a:extLst>
              <a:ext uri="{FF2B5EF4-FFF2-40B4-BE49-F238E27FC236}">
                <a16:creationId xmlns="" xmlns:a16="http://schemas.microsoft.com/office/drawing/2014/main" id="{D9A5205F-080E-4EC3-B7A1-4AD905D4F8EA}"/>
              </a:ext>
            </a:extLst>
          </p:cNvPr>
          <p:cNvPicPr>
            <a:picLocks noChangeAspect="1"/>
          </p:cNvPicPr>
          <p:nvPr/>
        </p:nvPicPr>
        <p:blipFill>
          <a:blip r:embed="rId3"/>
          <a:stretch>
            <a:fillRect/>
          </a:stretch>
        </p:blipFill>
        <p:spPr>
          <a:xfrm>
            <a:off x="6553200" y="2127739"/>
            <a:ext cx="5175737" cy="3555000"/>
          </a:xfrm>
          <a:prstGeom prst="rect">
            <a:avLst/>
          </a:prstGeom>
        </p:spPr>
      </p:pic>
      <p:sp>
        <p:nvSpPr>
          <p:cNvPr id="6" name="TextBox 5">
            <a:extLst>
              <a:ext uri="{FF2B5EF4-FFF2-40B4-BE49-F238E27FC236}">
                <a16:creationId xmlns="" xmlns:a16="http://schemas.microsoft.com/office/drawing/2014/main" id="{8C65A9D2-3959-472D-AEF3-B15040829EF0}"/>
              </a:ext>
            </a:extLst>
          </p:cNvPr>
          <p:cNvSpPr txBox="1"/>
          <p:nvPr/>
        </p:nvSpPr>
        <p:spPr>
          <a:xfrm>
            <a:off x="4882661" y="899719"/>
            <a:ext cx="348761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Special Olympics Hellas</a:t>
            </a:r>
          </a:p>
        </p:txBody>
      </p:sp>
    </p:spTree>
    <p:extLst>
      <p:ext uri="{BB962C8B-B14F-4D97-AF65-F5344CB8AC3E}">
        <p14:creationId xmlns="" xmlns:p14="http://schemas.microsoft.com/office/powerpoint/2010/main" val="109776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A2FB448-2767-4F4D-94E0-E291071143B4}"/>
              </a:ext>
            </a:extLst>
          </p:cNvPr>
          <p:cNvSpPr txBox="1"/>
          <p:nvPr/>
        </p:nvSpPr>
        <p:spPr>
          <a:xfrm>
            <a:off x="2151184" y="764904"/>
            <a:ext cx="7473461" cy="461665"/>
          </a:xfrm>
          <a:prstGeom prst="rect">
            <a:avLst/>
          </a:prstGeom>
          <a:noFill/>
        </p:spPr>
        <p:txBody>
          <a:bodyPr wrap="square">
            <a:spAutoFit/>
          </a:bodyPr>
          <a:lstStyle/>
          <a:p>
            <a:pPr marL="0" marR="0" lvl="0" indent="152400" algn="just" defTabSz="457200" rtl="0" eaLnBrk="1" fontAlgn="auto" latinLnBrk="0" hangingPunct="1">
              <a:lnSpc>
                <a:spcPct val="100000"/>
              </a:lnSpc>
              <a:spcBef>
                <a:spcPts val="0"/>
              </a:spcBef>
              <a:spcAft>
                <a:spcPts val="15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Εμπόδια Συμμετοχής στον Προσαρμοσμένο Αθλητισμό</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TextBox 4">
            <a:extLst>
              <a:ext uri="{FF2B5EF4-FFF2-40B4-BE49-F238E27FC236}">
                <a16:creationId xmlns="" xmlns:a16="http://schemas.microsoft.com/office/drawing/2014/main" id="{579C0E83-E8F4-4A86-B637-EADE244CAA8B}"/>
              </a:ext>
            </a:extLst>
          </p:cNvPr>
          <p:cNvSpPr txBox="1"/>
          <p:nvPr/>
        </p:nvSpPr>
        <p:spPr>
          <a:xfrm>
            <a:off x="1330569" y="1734905"/>
            <a:ext cx="9114692" cy="4031873"/>
          </a:xfrm>
          <a:prstGeom prst="rect">
            <a:avLst/>
          </a:prstGeom>
          <a:noFill/>
        </p:spPr>
        <p:txBody>
          <a:bodyPr wrap="square">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Η ετικετοποίηση διαιωνίζει ακόμη και σήμερα είτε την υπέρ-γενίκευση ή τις πολύ χαμηλές προσδοκίες για τα ΑμεΑ</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Οι εκπαιδευτικοί που υποστηρίζουν το κοινωνικό μοντέλο, βλέπουν την αναπηρία ως μια πτυχή της διαφορετικότητας, που πρέπει να εκτιμηθεί και όχι ως εμπόδιο στη συμμετοχή.</a:t>
            </a: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Η παγκόσμια έλλειψη έκθεσης έχει πολλά αρνητικά αποτελέσματα, όπως ότι περιορίζει την αναγνωσιμότητα του αθλητισμού για αθλητές με αναπηρία, μειώνοντας κατά συνέπεια τη δυνατότητα μη συμμετεχόντων ατόμων με αναπηρία να το γνωρίζουν ή να εμπνέονται να ακολουθήσουν ή να συμμετάσχουν. </a:t>
            </a: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LcPeriod"/>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Η οργάνωση και η ποιότητα των προσφερόμενων υπηρεσιών των αθλητικών συλλόγων στους οποίους προστρέχουν οι αθλητές με αναπηρία οι οποίοι, ενώ ξεπέρασαν την πρώτη συναισθηματική απογοήτευση και αποδέχτηκαν τη διαφορετικότητα, προσπαθούν τώρα να τα καταφέρουν σε μια ποικιλία αθλημάτων.</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61675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91085" y="1757779"/>
            <a:ext cx="526616" cy="2556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54392" y="1757779"/>
            <a:ext cx="756317" cy="2556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8173" y="1757779"/>
            <a:ext cx="616704" cy="2556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ubtitle 2">
            <a:extLst>
              <a:ext uri="{FF2B5EF4-FFF2-40B4-BE49-F238E27FC236}">
                <a16:creationId xmlns="" xmlns:a16="http://schemas.microsoft.com/office/drawing/2014/main" id="{BCC7592E-D5CF-4140-AC9D-0720628C034B}"/>
              </a:ext>
            </a:extLst>
          </p:cNvPr>
          <p:cNvSpPr txBox="1">
            <a:spLocks/>
          </p:cNvSpPr>
          <p:nvPr/>
        </p:nvSpPr>
        <p:spPr>
          <a:xfrm>
            <a:off x="573814" y="1831329"/>
            <a:ext cx="6263838" cy="439197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marR="0" lvl="0" indent="-342900" algn="l" defTabSz="1087636"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Arial" panose="020B0604020202020204" pitchFamily="34" charset="0"/>
              </a:rPr>
              <a:t>Εκτιμάται πως το 15% του παγκοσμίου πληθυσμού ή ένα δις άνθρωποι έχουν κάποια αναπηρία, με το μεγαλύτερο ποσοστό αυτών να είναι γυναίκες, ηλικιωμένοι και άτομα που είναι κοινωνικό-οικονομικά ασθενέστερα (WHO, 2013). </a:t>
            </a:r>
          </a:p>
          <a:p>
            <a:pPr marL="342900" marR="0" lvl="0" indent="-342900" algn="l" defTabSz="1087636"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el-GR"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Arial" panose="020B0604020202020204" pitchFamily="34" charset="0"/>
            </a:endParaRPr>
          </a:p>
          <a:p>
            <a:pPr marL="342900" marR="0" lvl="0" indent="-342900" algn="l" defTabSz="1087636"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Arial" panose="020B0604020202020204" pitchFamily="34" charset="0"/>
              </a:rPr>
              <a:t>Τα άτομα με αναπηρία (ΑμεΑ) αποτελούν μια ομάδα ανθρώπων με ένα ευρύ φάσμα αναγκών.</a:t>
            </a:r>
          </a:p>
          <a:p>
            <a:pPr marL="342900" marR="0" lvl="0" indent="-342900" algn="l" defTabSz="1087636"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el-GR"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Arial" panose="020B0604020202020204" pitchFamily="34" charset="0"/>
            </a:endParaRPr>
          </a:p>
          <a:p>
            <a:pPr marL="342900" marR="0" lvl="0" indent="-342900" algn="l" defTabSz="1087636"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l-GR" sz="20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Arial" panose="020B0604020202020204" pitchFamily="34" charset="0"/>
              </a:rPr>
              <a:t>Τι είναι όμως η αναπηρία; Η αναπηρία είναι μια έννοια σύνθετη, δυναμική, πολυδιάστατη και αμφισβητούμενη. </a:t>
            </a:r>
          </a:p>
          <a:p>
            <a:pPr marL="342900" marR="0" lvl="0" indent="-342900" algn="l" defTabSz="1087636"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en-US" sz="2200" b="0" i="0" u="none" strike="noStrike" kern="1200" cap="none" spc="0" normalizeH="0" baseline="0" noProof="0" dirty="0">
              <a:ln>
                <a:noFill/>
              </a:ln>
              <a:solidFill>
                <a:prstClr val="black"/>
              </a:solidFill>
              <a:effectLst/>
              <a:uLnTx/>
              <a:uFillTx/>
              <a:latin typeface="Calibri"/>
              <a:ea typeface="Open Sans Light" panose="020B030603050402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3409150" y="811050"/>
            <a:ext cx="616572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Τι είναι Αναπηρία; Μοντέλα Αναπηρίας</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 xmlns:p14="http://schemas.microsoft.com/office/powerpoint/2010/main" val="265948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D22CF4A-F7FA-44E2-AE7B-1464E2D09C44}"/>
              </a:ext>
            </a:extLst>
          </p:cNvPr>
          <p:cNvSpPr txBox="1"/>
          <p:nvPr/>
        </p:nvSpPr>
        <p:spPr>
          <a:xfrm>
            <a:off x="4800600" y="817657"/>
            <a:ext cx="6096000" cy="461665"/>
          </a:xfrm>
          <a:prstGeom prst="rect">
            <a:avLst/>
          </a:prstGeom>
          <a:noFill/>
        </p:spPr>
        <p:txBody>
          <a:bodyPr wrap="square">
            <a:spAutoFit/>
          </a:bodyPr>
          <a:lstStyle/>
          <a:p>
            <a:pPr marL="0" marR="0" lvl="0" indent="254000" algn="just" defTabSz="457200" rtl="0" eaLnBrk="1" fontAlgn="auto" latinLnBrk="0" hangingPunct="1">
              <a:lnSpc>
                <a:spcPct val="100000"/>
              </a:lnSpc>
              <a:spcBef>
                <a:spcPts val="0"/>
              </a:spcBef>
              <a:spcAft>
                <a:spcPts val="15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Συμπεράσματα</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7" name="TextBox 6">
            <a:extLst>
              <a:ext uri="{FF2B5EF4-FFF2-40B4-BE49-F238E27FC236}">
                <a16:creationId xmlns="" xmlns:a16="http://schemas.microsoft.com/office/drawing/2014/main" id="{078DFF8A-BD4B-40AA-A0FB-E410E38184DE}"/>
              </a:ext>
            </a:extLst>
          </p:cNvPr>
          <p:cNvSpPr txBox="1"/>
          <p:nvPr/>
        </p:nvSpPr>
        <p:spPr>
          <a:xfrm>
            <a:off x="1184030" y="1793026"/>
            <a:ext cx="10011508" cy="4247317"/>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Η συμπερίληψη στον αθλητισμό, δεν σημαίνει βέβαια ότι όλα τα ΑμεΑ επιλέγουν ή επιθυμούν τη συμμετοχή στον αθλητισμό και δη στον υψηλό. Σημαίνει ότι έχουν περισσότερες ευκαιρίες και μπορούν να επιλέξουν το σπορ της αρεσκείας τους και</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δεν αποκλείονται από αυτά λόγω μιας αναπηρίας.</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Στην προαγωγή ενός ενεργητικού τρόπου ζωής των ΑμεΑ μέσω του αθλητισμού, εκτός από το κίνημα του υψηλού αθλητισμού,</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έχουν επίσης συμβάλει οι πλούσιες δράσεις των διεθνών αθλητικών οργανώσεις όπως η ΔΠΕ, τα Deaflympics and τα SOL</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Για παράδειγμα, η οργάνωση σχετικών συνεδρίων, η υλοποίηση στα σχολεία εκ παιδευτικών προγραμμάτων ευαισθητοποίησης και κατανόησης της αναπηρίας, η ερευνητική δραστηριότητα με θέμα τα οφέλη του αθλητισμού για τα ΑμεΑ, όλα φαίνεται ότι έχουν συμβάλει στη διαμόρφωση μιας νέας αντίληψης της κοινωνίας απέναντι στον προσαρμοσμένο αθλητισμό. Μια αντίληψη που δεν</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συσχετίζει τους αθλητές/τριες με την ίδια την αναπηρία τους, αλλά τους καθιστά πηγή ενδυνάμωσης και θαυμασμού.</a:t>
            </a:r>
          </a:p>
        </p:txBody>
      </p:sp>
    </p:spTree>
    <p:extLst>
      <p:ext uri="{BB962C8B-B14F-4D97-AF65-F5344CB8AC3E}">
        <p14:creationId xmlns="" xmlns:p14="http://schemas.microsoft.com/office/powerpoint/2010/main" val="84922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D7B7AC0-A9DC-4C0C-B929-D752F0801784}"/>
              </a:ext>
            </a:extLst>
          </p:cNvPr>
          <p:cNvSpPr txBox="1"/>
          <p:nvPr/>
        </p:nvSpPr>
        <p:spPr>
          <a:xfrm>
            <a:off x="4402015" y="940749"/>
            <a:ext cx="6096000" cy="461665"/>
          </a:xfrm>
          <a:prstGeom prst="rect">
            <a:avLst/>
          </a:prstGeom>
          <a:noFill/>
        </p:spPr>
        <p:txBody>
          <a:bodyPr wrap="square">
            <a:spAutoFit/>
          </a:bodyPr>
          <a:lstStyle/>
          <a:p>
            <a:pPr marL="0" marR="0" lvl="0" indent="254000" algn="just" defTabSz="457200" rtl="0" eaLnBrk="1" fontAlgn="auto" latinLnBrk="0" hangingPunct="1">
              <a:lnSpc>
                <a:spcPct val="100000"/>
              </a:lnSpc>
              <a:spcBef>
                <a:spcPts val="0"/>
              </a:spcBef>
              <a:spcAft>
                <a:spcPts val="15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Συμπεράσματα</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TextBox 4">
            <a:extLst>
              <a:ext uri="{FF2B5EF4-FFF2-40B4-BE49-F238E27FC236}">
                <a16:creationId xmlns="" xmlns:a16="http://schemas.microsoft.com/office/drawing/2014/main" id="{017C82FE-23FD-43F6-A19C-A6987A313B1E}"/>
              </a:ext>
            </a:extLst>
          </p:cNvPr>
          <p:cNvSpPr txBox="1"/>
          <p:nvPr/>
        </p:nvSpPr>
        <p:spPr>
          <a:xfrm>
            <a:off x="1160585" y="1862860"/>
            <a:ext cx="9982200" cy="3693319"/>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Το μέλλον του προσαρμοσμένου αθλητισμού μπορεί να διαμορφωθεί τόσο από τους πολιτικούς, κοινωνικούς και οικονομικούς παράγοντες ενός</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δεδομένου πολιτιστικού πλαισίου, όσο και από το κίνημα του υψηλού αθλητισμού.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Τα διοικητικά μέλη των διεθνών οργανώσεων του προσαρμοσμένου αθλητισμού αλλά και η επιστημονική κοινότητα, οφείλουν να αντιμετωπίσουν και να μελετήσουν τα ζητήματα που επηρεάζουν άμεσα τη συμμετοχή των ΑμεΑ στον αθλητισμό.</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Μεταξύ άλλων είναι αυτά της αθλητικής ταξινόμησης, της οργάνωσης των αθλητικών συλλόγων, της παρουσίασης των αθλητών με αναπηρία στα ΜΜΕ, της αντιμετώπισης των αθλητριών με αναπηρία, του ελέγχου για ντόπινγκ, να μελετήσουν ενδελεχώς τα τεχνικά πλεονεκτήματα που πιθανόν να προσφέρει ο σύγχρονος αθλητικός εξοπλισμός, και άλλα θέματα</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που συνεχίζουν να είναι παράγοντες που επηρεάζουν την ανάπτυξη του αθλητισμού για αθλητές με αναπηρία. </a:t>
            </a:r>
          </a:p>
        </p:txBody>
      </p:sp>
    </p:spTree>
    <p:extLst>
      <p:ext uri="{BB962C8B-B14F-4D97-AF65-F5344CB8AC3E}">
        <p14:creationId xmlns="" xmlns:p14="http://schemas.microsoft.com/office/powerpoint/2010/main" val="3556984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7D6BE41-0AD9-4E00-BD39-3093E5E73618}"/>
              </a:ext>
            </a:extLst>
          </p:cNvPr>
          <p:cNvSpPr txBox="1"/>
          <p:nvPr/>
        </p:nvSpPr>
        <p:spPr>
          <a:xfrm>
            <a:off x="4518413" y="830964"/>
            <a:ext cx="3048515" cy="584775"/>
          </a:xfrm>
          <a:prstGeom prst="rect">
            <a:avLst/>
          </a:prstGeom>
          <a:noFill/>
        </p:spPr>
        <p:txBody>
          <a:bodyPr wrap="square">
            <a:spAutoFit/>
          </a:bodyPr>
          <a:lstStyle/>
          <a:p>
            <a:pPr marL="0" marR="0" lvl="0" indent="406400" algn="l" defTabSz="457200" rtl="0" eaLnBrk="1" fontAlgn="auto" latinLnBrk="0" hangingPunct="1">
              <a:lnSpc>
                <a:spcPct val="100000"/>
              </a:lnSpc>
              <a:spcBef>
                <a:spcPts val="0"/>
              </a:spcBef>
              <a:spcAft>
                <a:spcPts val="140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Σύνοψη</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4" name="TextBox 3">
            <a:extLst>
              <a:ext uri="{FF2B5EF4-FFF2-40B4-BE49-F238E27FC236}">
                <a16:creationId xmlns="" xmlns:a16="http://schemas.microsoft.com/office/drawing/2014/main" id="{3797E5D5-01F3-4B46-9D88-C690D42758EC}"/>
              </a:ext>
            </a:extLst>
          </p:cNvPr>
          <p:cNvSpPr txBox="1"/>
          <p:nvPr/>
        </p:nvSpPr>
        <p:spPr>
          <a:xfrm>
            <a:off x="1207477" y="1865871"/>
            <a:ext cx="10204938" cy="397031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Ο αθλητισμός για τα άτομα με αναπηρία αποτελεί μέρος της αθλητικής βιομηχανίας, στην οποία αθλητές, σύλλογοι, επιχειρήσεις και οργανισμοί εμπλέκονται στην παραγωγή, τη διευκόλυνση, την προώθηση ή την οργάνωση οποιοσδήποτε δράσης, εμπειρίας ή επιχειρηματικής δραστηριότητας επικεντρωμένης στον αθλητισμό, όπως ακριβώς συμβαίνει και στον αθλητισμό για άτομα χωρίς αναπηρία.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Η εννοιολογική προσέγγιση της αναπηρίας διαφοροποιείται είτε από τις εκάστοτε κοινωνικοπολιτικές αντιλήψεις είτε αναλόγως με την κατάσταση του ατόμου το οποίο τη φέρει.</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Η δύναμη του αθλητισμού ως μετασχηματιστικού εργαλείου είναι ιδιαίτερα σημαντική για τα άτομα με αναπηρία.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Οι διεθνείς και εθνικές αθλητικές οργανώσεις διαδραματίζουν σημαντικό ρόλο στο κίνημα του αθλητισμού των ατόμων με αναπηρία.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Η συμμετοχή των ατόμων με αναπηρία στον αθλητισμό είναι σημαντικά χαμηλότερη από εκείνη των ατόμων χωρίς αναπηρία, για όλες τις ηλικιακές ομάδες.</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639025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 xmlns:a16="http://schemas.microsoft.com/office/drawing/2014/main" id="{D7EC6776-556F-8848-ABDA-0CAFF09B7391}"/>
              </a:ext>
            </a:extLst>
          </p:cNvPr>
          <p:cNvSpPr>
            <a:spLocks noChangeArrowheads="1"/>
          </p:cNvSpPr>
          <p:nvPr/>
        </p:nvSpPr>
        <p:spPr bwMode="auto">
          <a:xfrm>
            <a:off x="3753213" y="1905375"/>
            <a:ext cx="3724286" cy="2614691"/>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5" name="Freeform 3">
            <a:extLst>
              <a:ext uri="{FF2B5EF4-FFF2-40B4-BE49-F238E27FC236}">
                <a16:creationId xmlns="" xmlns:a16="http://schemas.microsoft.com/office/drawing/2014/main" id="{D8675204-9584-1F4A-9239-EACE7791714F}"/>
              </a:ext>
            </a:extLst>
          </p:cNvPr>
          <p:cNvSpPr>
            <a:spLocks noChangeArrowheads="1"/>
          </p:cNvSpPr>
          <p:nvPr/>
        </p:nvSpPr>
        <p:spPr bwMode="auto">
          <a:xfrm>
            <a:off x="7840818" y="3267228"/>
            <a:ext cx="3941016" cy="2089425"/>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8" name="Freeform 76">
            <a:extLst>
              <a:ext uri="{FF2B5EF4-FFF2-40B4-BE49-F238E27FC236}">
                <a16:creationId xmlns="" xmlns:a16="http://schemas.microsoft.com/office/drawing/2014/main" id="{4702C798-DCBA-594E-B752-1E8EB7F38DDE}"/>
              </a:ext>
            </a:extLst>
          </p:cNvPr>
          <p:cNvSpPr>
            <a:spLocks noChangeArrowheads="1"/>
          </p:cNvSpPr>
          <p:nvPr/>
        </p:nvSpPr>
        <p:spPr bwMode="auto">
          <a:xfrm>
            <a:off x="3753213" y="4464573"/>
            <a:ext cx="3724286" cy="198024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grpSp>
        <p:nvGrpSpPr>
          <p:cNvPr id="22" name="Group 21">
            <a:extLst>
              <a:ext uri="{FF2B5EF4-FFF2-40B4-BE49-F238E27FC236}">
                <a16:creationId xmlns="" xmlns:a16="http://schemas.microsoft.com/office/drawing/2014/main" id="{515D6AA7-DB4F-5243-9DA4-C3068CE0AC09}"/>
              </a:ext>
            </a:extLst>
          </p:cNvPr>
          <p:cNvGrpSpPr/>
          <p:nvPr/>
        </p:nvGrpSpPr>
        <p:grpSpPr>
          <a:xfrm>
            <a:off x="743026" y="2896175"/>
            <a:ext cx="2925046" cy="1917073"/>
            <a:chOff x="1482877" y="5792350"/>
            <a:chExt cx="5850091" cy="3834146"/>
          </a:xfrm>
        </p:grpSpPr>
        <p:sp>
          <p:nvSpPr>
            <p:cNvPr id="23" name="Freeform 72">
              <a:extLst>
                <a:ext uri="{FF2B5EF4-FFF2-40B4-BE49-F238E27FC236}">
                  <a16:creationId xmlns="" xmlns:a16="http://schemas.microsoft.com/office/drawing/2014/main"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4" name="Freeform 73">
              <a:extLst>
                <a:ext uri="{FF2B5EF4-FFF2-40B4-BE49-F238E27FC236}">
                  <a16:creationId xmlns="" xmlns:a16="http://schemas.microsoft.com/office/drawing/2014/main"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5" name="Freeform 74">
              <a:extLst>
                <a:ext uri="{FF2B5EF4-FFF2-40B4-BE49-F238E27FC236}">
                  <a16:creationId xmlns="" xmlns:a16="http://schemas.microsoft.com/office/drawing/2014/main"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6" name="Freeform 75">
              <a:extLst>
                <a:ext uri="{FF2B5EF4-FFF2-40B4-BE49-F238E27FC236}">
                  <a16:creationId xmlns="" xmlns:a16="http://schemas.microsoft.com/office/drawing/2014/main"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7" name="Freeform 364">
              <a:extLst>
                <a:ext uri="{FF2B5EF4-FFF2-40B4-BE49-F238E27FC236}">
                  <a16:creationId xmlns="" xmlns:a16="http://schemas.microsoft.com/office/drawing/2014/main"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grpSp>
      <p:sp>
        <p:nvSpPr>
          <p:cNvPr id="4" name="TextBox 3">
            <a:extLst>
              <a:ext uri="{FF2B5EF4-FFF2-40B4-BE49-F238E27FC236}">
                <a16:creationId xmlns="" xmlns:a16="http://schemas.microsoft.com/office/drawing/2014/main" id="{800D4A5D-395E-6748-A132-7F2883CD725C}"/>
              </a:ext>
            </a:extLst>
          </p:cNvPr>
          <p:cNvSpPr txBox="1"/>
          <p:nvPr/>
        </p:nvSpPr>
        <p:spPr>
          <a:xfrm>
            <a:off x="743026" y="846803"/>
            <a:ext cx="10668000" cy="584775"/>
          </a:xfrm>
          <a:prstGeom prst="rect">
            <a:avLst/>
          </a:prstGeom>
          <a:noFill/>
        </p:spPr>
        <p:txBody>
          <a:bodyPr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145" normalizeH="0" baseline="0" noProof="0" dirty="0">
                <a:ln>
                  <a:noFill/>
                </a:ln>
                <a:solidFill>
                  <a:srgbClr val="CE71A2"/>
                </a:solidFill>
                <a:effectLst/>
                <a:uLnTx/>
                <a:uFillTx/>
                <a:latin typeface="Calibri"/>
                <a:ea typeface="+mn-ea"/>
                <a:cs typeface="Poppins" pitchFamily="2" charset="77"/>
              </a:rPr>
              <a:t>Ερωτήσεις για συζήτηση</a:t>
            </a:r>
            <a:endParaRPr kumimoji="0" lang="en-US" sz="3200" b="1" i="0" u="none" strike="noStrike" kern="1200" cap="none" spc="-145" normalizeH="0" baseline="0" noProof="0" dirty="0">
              <a:ln>
                <a:noFill/>
              </a:ln>
              <a:solidFill>
                <a:srgbClr val="CE71A2"/>
              </a:solidFill>
              <a:effectLst/>
              <a:uLnTx/>
              <a:uFillTx/>
              <a:latin typeface="Calibri"/>
              <a:ea typeface="+mn-ea"/>
              <a:cs typeface="Poppins" pitchFamily="2" charset="77"/>
            </a:endParaRPr>
          </a:p>
        </p:txBody>
      </p:sp>
      <p:sp>
        <p:nvSpPr>
          <p:cNvPr id="7" name="TextBox 6">
            <a:extLst>
              <a:ext uri="{FF2B5EF4-FFF2-40B4-BE49-F238E27FC236}">
                <a16:creationId xmlns="" xmlns:a16="http://schemas.microsoft.com/office/drawing/2014/main" id="{89B75FE4-3DEA-B945-9A4A-FA0AD061D6A6}"/>
              </a:ext>
            </a:extLst>
          </p:cNvPr>
          <p:cNvSpPr txBox="1"/>
          <p:nvPr/>
        </p:nvSpPr>
        <p:spPr>
          <a:xfrm>
            <a:off x="4279655" y="2267278"/>
            <a:ext cx="3132814" cy="1480534"/>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l-GR" sz="1800" b="0" i="0" u="none" strike="noStrike" kern="1200" cap="none" spc="-10" normalizeH="0" baseline="0" noProof="0" dirty="0">
                <a:ln>
                  <a:noFill/>
                </a:ln>
                <a:solidFill>
                  <a:prstClr val="white"/>
                </a:solidFill>
                <a:effectLst/>
                <a:uLnTx/>
                <a:uFillTx/>
                <a:latin typeface="Calibri"/>
                <a:ea typeface="+mn-ea"/>
                <a:cs typeface="Poppins" pitchFamily="2" charset="77"/>
              </a:rPr>
              <a:t>1. Ποια είναι τα θεωρητικά μοντέλα της αναπηρίας και πως το περιεχόμενο αυτών διαμορφώνουν τις στάσεις και τις συμπεριφορές της κοινωνίας;</a:t>
            </a:r>
            <a:endParaRPr kumimoji="0" lang="en-US" sz="1800" b="0" i="0" u="none" strike="noStrike" kern="1200" cap="none" spc="-10" normalizeH="0" baseline="0" noProof="0" dirty="0">
              <a:ln>
                <a:noFill/>
              </a:ln>
              <a:solidFill>
                <a:prstClr val="white"/>
              </a:solidFill>
              <a:effectLst/>
              <a:uLnTx/>
              <a:uFillTx/>
              <a:latin typeface="Calibri"/>
              <a:ea typeface="+mn-ea"/>
              <a:cs typeface="Poppins" pitchFamily="2" charset="77"/>
            </a:endParaRPr>
          </a:p>
        </p:txBody>
      </p:sp>
      <p:sp>
        <p:nvSpPr>
          <p:cNvPr id="9" name="TextBox 8">
            <a:extLst>
              <a:ext uri="{FF2B5EF4-FFF2-40B4-BE49-F238E27FC236}">
                <a16:creationId xmlns="" xmlns:a16="http://schemas.microsoft.com/office/drawing/2014/main" id="{4B0D7201-6001-7043-B9E0-B8047F2DE2BF}"/>
              </a:ext>
            </a:extLst>
          </p:cNvPr>
          <p:cNvSpPr txBox="1"/>
          <p:nvPr/>
        </p:nvSpPr>
        <p:spPr>
          <a:xfrm>
            <a:off x="4198259" y="4993863"/>
            <a:ext cx="3534366" cy="557204"/>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l-GR" sz="1800" b="0" i="0" u="none" strike="noStrike" kern="1200" cap="none" spc="-10" normalizeH="0" baseline="0" noProof="0" dirty="0">
                <a:ln>
                  <a:noFill/>
                </a:ln>
                <a:solidFill>
                  <a:prstClr val="white"/>
                </a:solidFill>
                <a:effectLst/>
                <a:uLnTx/>
                <a:uFillTx/>
                <a:latin typeface="Calibri"/>
                <a:ea typeface="+mn-ea"/>
                <a:cs typeface="Poppins" pitchFamily="2" charset="77"/>
              </a:rPr>
              <a:t>2. Ποια είναι η σχέση της αναπηρίας με τον αθλητισμό;</a:t>
            </a:r>
            <a:endParaRPr kumimoji="0" lang="en-US" sz="1800" b="0" i="0" u="none" strike="noStrike" kern="1200" cap="none" spc="-10" normalizeH="0" baseline="0" noProof="0" dirty="0">
              <a:ln>
                <a:noFill/>
              </a:ln>
              <a:solidFill>
                <a:prstClr val="white"/>
              </a:solidFill>
              <a:effectLst/>
              <a:uLnTx/>
              <a:uFillTx/>
              <a:latin typeface="Calibri"/>
              <a:ea typeface="+mn-ea"/>
              <a:cs typeface="Poppins" pitchFamily="2" charset="77"/>
            </a:endParaRPr>
          </a:p>
        </p:txBody>
      </p:sp>
      <p:sp>
        <p:nvSpPr>
          <p:cNvPr id="11" name="TextBox 10">
            <a:extLst>
              <a:ext uri="{FF2B5EF4-FFF2-40B4-BE49-F238E27FC236}">
                <a16:creationId xmlns="" xmlns:a16="http://schemas.microsoft.com/office/drawing/2014/main" id="{6EBBB103-A212-D642-96A4-4F8BDEFB6936}"/>
              </a:ext>
            </a:extLst>
          </p:cNvPr>
          <p:cNvSpPr txBox="1"/>
          <p:nvPr/>
        </p:nvSpPr>
        <p:spPr>
          <a:xfrm>
            <a:off x="8295962" y="3375963"/>
            <a:ext cx="3314934" cy="1480534"/>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l-GR" sz="1800" b="0" i="0" u="none" strike="noStrike" kern="1200" cap="none" spc="-10" normalizeH="0" baseline="0" noProof="0" dirty="0">
                <a:ln>
                  <a:noFill/>
                </a:ln>
                <a:solidFill>
                  <a:prstClr val="white"/>
                </a:solidFill>
                <a:effectLst/>
                <a:uLnTx/>
                <a:uFillTx/>
                <a:latin typeface="Calibri"/>
                <a:ea typeface="+mn-ea"/>
                <a:cs typeface="Poppins" pitchFamily="2" charset="77"/>
              </a:rPr>
              <a:t>3. Ποιες είναι οι σημαντικότερες αθλητικές οργανώσεις του προσαρμοσμένου αθλητισμού παγκοσμίως και ποια η αντίστοιχη οργάνωση και δράση αυτών στην Ελλάδα;</a:t>
            </a:r>
            <a:endParaRPr kumimoji="0" lang="en-US" sz="1800" b="0" i="0" u="none" strike="noStrike" kern="1200" cap="none" spc="-10" normalizeH="0" baseline="0" noProof="0" dirty="0">
              <a:ln>
                <a:noFill/>
              </a:ln>
              <a:solidFill>
                <a:prstClr val="white"/>
              </a:solidFill>
              <a:effectLst/>
              <a:uLnTx/>
              <a:uFillTx/>
              <a:latin typeface="Calibri"/>
              <a:ea typeface="+mn-ea"/>
              <a:cs typeface="Poppins" pitchFamily="2" charset="77"/>
            </a:endParaRPr>
          </a:p>
        </p:txBody>
      </p:sp>
    </p:spTree>
    <p:extLst>
      <p:ext uri="{BB962C8B-B14F-4D97-AF65-F5344CB8AC3E}">
        <p14:creationId xmlns="" xmlns:p14="http://schemas.microsoft.com/office/powerpoint/2010/main" val="163436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 xmlns:a16="http://schemas.microsoft.com/office/drawing/2014/main" id="{D7EC6776-556F-8848-ABDA-0CAFF09B7391}"/>
              </a:ext>
            </a:extLst>
          </p:cNvPr>
          <p:cNvSpPr>
            <a:spLocks noChangeArrowheads="1"/>
          </p:cNvSpPr>
          <p:nvPr/>
        </p:nvSpPr>
        <p:spPr bwMode="auto">
          <a:xfrm>
            <a:off x="3829575" y="3111821"/>
            <a:ext cx="3724286" cy="2128393"/>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5" name="Freeform 3">
            <a:extLst>
              <a:ext uri="{FF2B5EF4-FFF2-40B4-BE49-F238E27FC236}">
                <a16:creationId xmlns="" xmlns:a16="http://schemas.microsoft.com/office/drawing/2014/main" id="{D8675204-9584-1F4A-9239-EACE7791714F}"/>
              </a:ext>
            </a:extLst>
          </p:cNvPr>
          <p:cNvSpPr>
            <a:spLocks noChangeArrowheads="1"/>
          </p:cNvSpPr>
          <p:nvPr/>
        </p:nvSpPr>
        <p:spPr bwMode="auto">
          <a:xfrm>
            <a:off x="7840818" y="3111821"/>
            <a:ext cx="3941016" cy="2503533"/>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grpSp>
        <p:nvGrpSpPr>
          <p:cNvPr id="22" name="Group 21">
            <a:extLst>
              <a:ext uri="{FF2B5EF4-FFF2-40B4-BE49-F238E27FC236}">
                <a16:creationId xmlns="" xmlns:a16="http://schemas.microsoft.com/office/drawing/2014/main" id="{515D6AA7-DB4F-5243-9DA4-C3068CE0AC09}"/>
              </a:ext>
            </a:extLst>
          </p:cNvPr>
          <p:cNvGrpSpPr/>
          <p:nvPr/>
        </p:nvGrpSpPr>
        <p:grpSpPr>
          <a:xfrm>
            <a:off x="743026" y="2896175"/>
            <a:ext cx="2925046" cy="1917073"/>
            <a:chOff x="1482877" y="5792350"/>
            <a:chExt cx="5850091" cy="3834146"/>
          </a:xfrm>
        </p:grpSpPr>
        <p:sp>
          <p:nvSpPr>
            <p:cNvPr id="23" name="Freeform 72">
              <a:extLst>
                <a:ext uri="{FF2B5EF4-FFF2-40B4-BE49-F238E27FC236}">
                  <a16:creationId xmlns="" xmlns:a16="http://schemas.microsoft.com/office/drawing/2014/main"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4" name="Freeform 73">
              <a:extLst>
                <a:ext uri="{FF2B5EF4-FFF2-40B4-BE49-F238E27FC236}">
                  <a16:creationId xmlns="" xmlns:a16="http://schemas.microsoft.com/office/drawing/2014/main"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5" name="Freeform 74">
              <a:extLst>
                <a:ext uri="{FF2B5EF4-FFF2-40B4-BE49-F238E27FC236}">
                  <a16:creationId xmlns="" xmlns:a16="http://schemas.microsoft.com/office/drawing/2014/main"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6" name="Freeform 75">
              <a:extLst>
                <a:ext uri="{FF2B5EF4-FFF2-40B4-BE49-F238E27FC236}">
                  <a16:creationId xmlns="" xmlns:a16="http://schemas.microsoft.com/office/drawing/2014/main"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7" name="Freeform 364">
              <a:extLst>
                <a:ext uri="{FF2B5EF4-FFF2-40B4-BE49-F238E27FC236}">
                  <a16:creationId xmlns="" xmlns:a16="http://schemas.microsoft.com/office/drawing/2014/main"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grpSp>
      <p:sp>
        <p:nvSpPr>
          <p:cNvPr id="4" name="TextBox 3">
            <a:extLst>
              <a:ext uri="{FF2B5EF4-FFF2-40B4-BE49-F238E27FC236}">
                <a16:creationId xmlns="" xmlns:a16="http://schemas.microsoft.com/office/drawing/2014/main" id="{800D4A5D-395E-6748-A132-7F2883CD725C}"/>
              </a:ext>
            </a:extLst>
          </p:cNvPr>
          <p:cNvSpPr txBox="1"/>
          <p:nvPr/>
        </p:nvSpPr>
        <p:spPr>
          <a:xfrm>
            <a:off x="762000" y="746494"/>
            <a:ext cx="10668000" cy="584775"/>
          </a:xfrm>
          <a:prstGeom prst="rect">
            <a:avLst/>
          </a:prstGeom>
          <a:noFill/>
        </p:spPr>
        <p:txBody>
          <a:bodyPr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145" normalizeH="0" baseline="0" noProof="0" dirty="0">
                <a:ln>
                  <a:noFill/>
                </a:ln>
                <a:solidFill>
                  <a:srgbClr val="CE71A2"/>
                </a:solidFill>
                <a:effectLst/>
                <a:uLnTx/>
                <a:uFillTx/>
                <a:latin typeface="Calibri"/>
                <a:ea typeface="+mn-ea"/>
                <a:cs typeface="Poppins" pitchFamily="2" charset="77"/>
              </a:rPr>
              <a:t>Ερωτήσεις για συζήτηση</a:t>
            </a:r>
            <a:endParaRPr kumimoji="0" lang="en-US" sz="3200" b="1" i="0" u="none" strike="noStrike" kern="1200" cap="none" spc="-145" normalizeH="0" baseline="0" noProof="0" dirty="0">
              <a:ln>
                <a:noFill/>
              </a:ln>
              <a:solidFill>
                <a:srgbClr val="CE71A2"/>
              </a:solidFill>
              <a:effectLst/>
              <a:uLnTx/>
              <a:uFillTx/>
              <a:latin typeface="Calibri"/>
              <a:ea typeface="+mn-ea"/>
              <a:cs typeface="Poppins" pitchFamily="2" charset="77"/>
            </a:endParaRPr>
          </a:p>
        </p:txBody>
      </p:sp>
      <p:sp>
        <p:nvSpPr>
          <p:cNvPr id="7" name="TextBox 6">
            <a:extLst>
              <a:ext uri="{FF2B5EF4-FFF2-40B4-BE49-F238E27FC236}">
                <a16:creationId xmlns="" xmlns:a16="http://schemas.microsoft.com/office/drawing/2014/main" id="{89B75FE4-3DEA-B945-9A4A-FA0AD061D6A6}"/>
              </a:ext>
            </a:extLst>
          </p:cNvPr>
          <p:cNvSpPr txBox="1"/>
          <p:nvPr/>
        </p:nvSpPr>
        <p:spPr>
          <a:xfrm>
            <a:off x="4219232" y="3207474"/>
            <a:ext cx="3132814" cy="1480534"/>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l-GR" sz="1800" b="0" i="0" u="none" strike="noStrike" kern="1200" cap="none" spc="-10" normalizeH="0" baseline="0" noProof="0" dirty="0">
                <a:ln>
                  <a:noFill/>
                </a:ln>
                <a:solidFill>
                  <a:prstClr val="white"/>
                </a:solidFill>
                <a:effectLst/>
                <a:uLnTx/>
                <a:uFillTx/>
                <a:latin typeface="Calibri"/>
                <a:ea typeface="+mn-ea"/>
                <a:cs typeface="Poppins" pitchFamily="2" charset="77"/>
              </a:rPr>
              <a:t>4.Ποιοι είναι οι σημαντικότεροι παράγοντες που επηρεάζουν τη συμμετοχή ή όχι των ατόμων με αναπηρία στον αθλητισμό και ιδιαίτερα στον υψηλό αθλητισμό και γιατί;</a:t>
            </a:r>
            <a:endParaRPr kumimoji="0" lang="en-US" sz="1800" b="0" i="0" u="none" strike="noStrike" kern="1200" cap="none" spc="-10" normalizeH="0" baseline="0" noProof="0" dirty="0">
              <a:ln>
                <a:noFill/>
              </a:ln>
              <a:solidFill>
                <a:prstClr val="white"/>
              </a:solidFill>
              <a:effectLst/>
              <a:uLnTx/>
              <a:uFillTx/>
              <a:latin typeface="Calibri"/>
              <a:ea typeface="+mn-ea"/>
              <a:cs typeface="Poppins" pitchFamily="2" charset="77"/>
            </a:endParaRPr>
          </a:p>
        </p:txBody>
      </p:sp>
      <p:sp>
        <p:nvSpPr>
          <p:cNvPr id="11" name="TextBox 10">
            <a:extLst>
              <a:ext uri="{FF2B5EF4-FFF2-40B4-BE49-F238E27FC236}">
                <a16:creationId xmlns="" xmlns:a16="http://schemas.microsoft.com/office/drawing/2014/main" id="{6EBBB103-A212-D642-96A4-4F8BDEFB6936}"/>
              </a:ext>
            </a:extLst>
          </p:cNvPr>
          <p:cNvSpPr txBox="1"/>
          <p:nvPr/>
        </p:nvSpPr>
        <p:spPr>
          <a:xfrm>
            <a:off x="8275962" y="3207474"/>
            <a:ext cx="3314934" cy="1942198"/>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l-GR" sz="1800" b="0" i="0" u="none" strike="noStrike" kern="1200" cap="none" spc="-10" normalizeH="0" baseline="0" noProof="0" dirty="0">
                <a:ln>
                  <a:noFill/>
                </a:ln>
                <a:solidFill>
                  <a:prstClr val="white"/>
                </a:solidFill>
                <a:effectLst/>
                <a:uLnTx/>
                <a:uFillTx/>
                <a:latin typeface="Calibri"/>
                <a:ea typeface="+mn-ea"/>
                <a:cs typeface="Poppins" pitchFamily="2" charset="77"/>
              </a:rPr>
              <a:t>5.Ποιες κατά τη γνώμη σας θα ήταν κάποιες από τις πρωτοβουλίες τις οποίες οι διεθνείς διοικητικές αρχές του αθλητικού αναπηρικού κινήματος οφείλουν να υιοθετήσουν με σκοπό την ανάδειξη της σημασίας αυτού στην κοινωνία;</a:t>
            </a:r>
            <a:endParaRPr kumimoji="0" lang="en-US" sz="1800" b="0" i="0" u="none" strike="noStrike" kern="1200" cap="none" spc="-10" normalizeH="0" baseline="0" noProof="0" dirty="0">
              <a:ln>
                <a:noFill/>
              </a:ln>
              <a:solidFill>
                <a:prstClr val="white"/>
              </a:solidFill>
              <a:effectLst/>
              <a:uLnTx/>
              <a:uFillTx/>
              <a:latin typeface="Calibri"/>
              <a:ea typeface="+mn-ea"/>
              <a:cs typeface="Poppins" pitchFamily="2" charset="77"/>
            </a:endParaRPr>
          </a:p>
        </p:txBody>
      </p:sp>
    </p:spTree>
    <p:extLst>
      <p:ext uri="{BB962C8B-B14F-4D97-AF65-F5344CB8AC3E}">
        <p14:creationId xmlns="" xmlns:p14="http://schemas.microsoft.com/office/powerpoint/2010/main" val="106637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 xmlns:a16="http://schemas.microsoft.com/office/drawing/2014/main" id="{A6B6141E-B574-1943-8DE3-0314C50DC93D}"/>
              </a:ext>
            </a:extLst>
          </p:cNvPr>
          <p:cNvSpPr>
            <a:spLocks noChangeArrowheads="1"/>
          </p:cNvSpPr>
          <p:nvPr/>
        </p:nvSpPr>
        <p:spPr bwMode="auto">
          <a:xfrm>
            <a:off x="898050" y="4842589"/>
            <a:ext cx="10602681" cy="32962"/>
          </a:xfrm>
          <a:custGeom>
            <a:avLst/>
            <a:gdLst>
              <a:gd name="T0" fmla="*/ 17021 w 17022"/>
              <a:gd name="T1" fmla="*/ 51 h 52"/>
              <a:gd name="T2" fmla="*/ 0 w 17022"/>
              <a:gd name="T3" fmla="*/ 51 h 52"/>
              <a:gd name="T4" fmla="*/ 0 w 17022"/>
              <a:gd name="T5" fmla="*/ 0 h 52"/>
              <a:gd name="T6" fmla="*/ 17021 w 17022"/>
              <a:gd name="T7" fmla="*/ 0 h 52"/>
              <a:gd name="T8" fmla="*/ 17021 w 17022"/>
              <a:gd name="T9" fmla="*/ 51 h 52"/>
            </a:gdLst>
            <a:ahLst/>
            <a:cxnLst>
              <a:cxn ang="0">
                <a:pos x="T0" y="T1"/>
              </a:cxn>
              <a:cxn ang="0">
                <a:pos x="T2" y="T3"/>
              </a:cxn>
              <a:cxn ang="0">
                <a:pos x="T4" y="T5"/>
              </a:cxn>
              <a:cxn ang="0">
                <a:pos x="T6" y="T7"/>
              </a:cxn>
              <a:cxn ang="0">
                <a:pos x="T8" y="T9"/>
              </a:cxn>
            </a:cxnLst>
            <a:rect l="0" t="0" r="r" b="b"/>
            <a:pathLst>
              <a:path w="17022" h="52">
                <a:moveTo>
                  <a:pt x="17021" y="51"/>
                </a:moveTo>
                <a:lnTo>
                  <a:pt x="0" y="51"/>
                </a:lnTo>
                <a:lnTo>
                  <a:pt x="0" y="0"/>
                </a:lnTo>
                <a:lnTo>
                  <a:pt x="17021" y="0"/>
                </a:lnTo>
                <a:lnTo>
                  <a:pt x="17021" y="51"/>
                </a:lnTo>
              </a:path>
            </a:pathLst>
          </a:custGeom>
          <a:solidFill>
            <a:schemeClr val="bg1">
              <a:lumMod val="85000"/>
            </a:scheme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Freeform 207">
            <a:extLst>
              <a:ext uri="{FF2B5EF4-FFF2-40B4-BE49-F238E27FC236}">
                <a16:creationId xmlns="" xmlns:a16="http://schemas.microsoft.com/office/drawing/2014/main" id="{841F330F-BC36-594C-8AF2-CD8C766A8A4F}"/>
              </a:ext>
            </a:extLst>
          </p:cNvPr>
          <p:cNvSpPr>
            <a:spLocks noChangeArrowheads="1"/>
          </p:cNvSpPr>
          <p:nvPr/>
        </p:nvSpPr>
        <p:spPr bwMode="auto">
          <a:xfrm>
            <a:off x="1206185" y="3323600"/>
            <a:ext cx="1183876" cy="1354176"/>
          </a:xfrm>
          <a:custGeom>
            <a:avLst/>
            <a:gdLst>
              <a:gd name="T0" fmla="*/ 338 w 1902"/>
              <a:gd name="T1" fmla="*/ 338 h 2176"/>
              <a:gd name="T2" fmla="*/ 338 w 1902"/>
              <a:gd name="T3" fmla="*/ 338 h 2176"/>
              <a:gd name="T4" fmla="*/ 1563 w 1902"/>
              <a:gd name="T5" fmla="*/ 338 h 2176"/>
              <a:gd name="T6" fmla="*/ 1563 w 1902"/>
              <a:gd name="T7" fmla="*/ 338 h 2176"/>
              <a:gd name="T8" fmla="*/ 1563 w 1902"/>
              <a:gd name="T9" fmla="*/ 1562 h 2176"/>
              <a:gd name="T10" fmla="*/ 950 w 1902"/>
              <a:gd name="T11" fmla="*/ 2175 h 2176"/>
              <a:gd name="T12" fmla="*/ 338 w 1902"/>
              <a:gd name="T13" fmla="*/ 1562 h 2176"/>
              <a:gd name="T14" fmla="*/ 338 w 1902"/>
              <a:gd name="T15" fmla="*/ 1562 h 2176"/>
              <a:gd name="T16" fmla="*/ 338 w 1902"/>
              <a:gd name="T17" fmla="*/ 338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2" h="2176">
                <a:moveTo>
                  <a:pt x="338" y="338"/>
                </a:moveTo>
                <a:lnTo>
                  <a:pt x="338" y="338"/>
                </a:lnTo>
                <a:cubicBezTo>
                  <a:pt x="676" y="0"/>
                  <a:pt x="1225" y="0"/>
                  <a:pt x="1563" y="338"/>
                </a:cubicBezTo>
                <a:lnTo>
                  <a:pt x="1563" y="338"/>
                </a:lnTo>
                <a:cubicBezTo>
                  <a:pt x="1901" y="676"/>
                  <a:pt x="1901" y="1224"/>
                  <a:pt x="1563" y="1562"/>
                </a:cubicBezTo>
                <a:lnTo>
                  <a:pt x="950" y="2175"/>
                </a:lnTo>
                <a:lnTo>
                  <a:pt x="338" y="1562"/>
                </a:lnTo>
                <a:lnTo>
                  <a:pt x="338" y="1562"/>
                </a:lnTo>
                <a:cubicBezTo>
                  <a:pt x="0" y="1224"/>
                  <a:pt x="0" y="676"/>
                  <a:pt x="338" y="338"/>
                </a:cubicBezTo>
              </a:path>
            </a:pathLst>
          </a:custGeom>
          <a:solidFill>
            <a:schemeClr val="accent5"/>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Subtitle 2">
            <a:extLst>
              <a:ext uri="{FF2B5EF4-FFF2-40B4-BE49-F238E27FC236}">
                <a16:creationId xmlns="" xmlns:a16="http://schemas.microsoft.com/office/drawing/2014/main" id="{8CFBF5B3-DAEC-1045-9BB1-975FE7F18B24}"/>
              </a:ext>
            </a:extLst>
          </p:cNvPr>
          <p:cNvSpPr txBox="1">
            <a:spLocks/>
          </p:cNvSpPr>
          <p:nvPr/>
        </p:nvSpPr>
        <p:spPr>
          <a:xfrm>
            <a:off x="3527436" y="4977097"/>
            <a:ext cx="5137128" cy="96949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l-GR" sz="1400" b="1" i="0" u="none" strike="noStrike" kern="1200" cap="none" spc="0" normalizeH="0" baseline="0" noProof="0" dirty="0">
                <a:ln>
                  <a:noFill/>
                </a:ln>
                <a:solidFill>
                  <a:prstClr val="black"/>
                </a:solidFill>
                <a:effectLst/>
                <a:uLnTx/>
                <a:uFillTx/>
                <a:latin typeface="Calibri"/>
                <a:ea typeface="Lato Light" panose="020F0502020204030203" pitchFamily="34" charset="0"/>
                <a:cs typeface="Mukta ExtraLight" panose="020B0000000000000000" pitchFamily="34" charset="77"/>
              </a:rPr>
              <a:t>Β. τον περιορισμό δραστηριότητας (activity limitation), στη δυσκολία του ατόμου με τη συγκεκριμένη κατάσταση-δυσκολία στην όραση, την ακοή, τη βάδιση ή την επίλυση προβλημάτων να ασκήσει ορισμένες δραστηριότητες.</a:t>
            </a:r>
            <a:endParaRPr kumimoji="0" lang="en-US" sz="1400" b="1" i="0" u="none" strike="noStrike" kern="1200" cap="none" spc="0" normalizeH="0" baseline="0" noProof="0" dirty="0">
              <a:ln>
                <a:noFill/>
              </a:ln>
              <a:solidFill>
                <a:prstClr val="black"/>
              </a:solidFill>
              <a:effectLst/>
              <a:uLnTx/>
              <a:uFillTx/>
              <a:latin typeface="Calibri"/>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 xmlns:a16="http://schemas.microsoft.com/office/drawing/2014/main" id="{37C0503D-3C1B-0F4A-9873-D6364FA07F88}"/>
              </a:ext>
            </a:extLst>
          </p:cNvPr>
          <p:cNvSpPr txBox="1">
            <a:spLocks/>
          </p:cNvSpPr>
          <p:nvPr/>
        </p:nvSpPr>
        <p:spPr>
          <a:xfrm>
            <a:off x="8664564" y="4920373"/>
            <a:ext cx="3359547" cy="119000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l-GR" sz="1400" b="1" i="0" u="none" strike="noStrike" kern="1200" cap="none" spc="0" normalizeH="0" baseline="0" noProof="0" dirty="0">
                <a:ln>
                  <a:noFill/>
                </a:ln>
                <a:solidFill>
                  <a:prstClr val="black"/>
                </a:solidFill>
                <a:effectLst/>
                <a:uLnTx/>
                <a:uFillTx/>
                <a:latin typeface="Calibri"/>
                <a:ea typeface="Lato Light" panose="020F0502020204030203" pitchFamily="34" charset="0"/>
                <a:cs typeface="Mukta ExtraLight" panose="020B0000000000000000" pitchFamily="34" charset="77"/>
              </a:rPr>
              <a:t>Γ. στους περιορισμούς συμμετοχής (participation restrictions) που αναφέρεται στη δυσκολία του ατόμου να αλληλοεπιδράσει με τον κόσμο γύρω του σε καθημερινές δραστηριότητες.</a:t>
            </a:r>
            <a:endParaRPr kumimoji="0" lang="en-US" sz="1400" b="1" i="0" u="none" strike="noStrike" kern="1200" cap="none" spc="0" normalizeH="0" baseline="0" noProof="0" dirty="0">
              <a:ln>
                <a:noFill/>
              </a:ln>
              <a:solidFill>
                <a:prstClr val="black"/>
              </a:solidFill>
              <a:effectLst/>
              <a:uLnTx/>
              <a:uFillTx/>
              <a:latin typeface="Calibri"/>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 xmlns:a16="http://schemas.microsoft.com/office/drawing/2014/main" id="{959BA52F-5E97-4749-BDB8-176FB9BD5FA3}"/>
              </a:ext>
            </a:extLst>
          </p:cNvPr>
          <p:cNvSpPr txBox="1">
            <a:spLocks/>
          </p:cNvSpPr>
          <p:nvPr/>
        </p:nvSpPr>
        <p:spPr>
          <a:xfrm>
            <a:off x="50339" y="4977097"/>
            <a:ext cx="3705029" cy="73866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l-GR" sz="1400" b="1" i="0" u="none" strike="noStrike" kern="1200" cap="none" spc="0" normalizeH="0" baseline="0" noProof="0" dirty="0">
                <a:ln>
                  <a:noFill/>
                </a:ln>
                <a:solidFill>
                  <a:prstClr val="black"/>
                </a:solidFill>
                <a:effectLst/>
                <a:uLnTx/>
                <a:uFillTx/>
                <a:latin typeface="Calibri"/>
                <a:ea typeface="Lato Light" panose="020F0502020204030203" pitchFamily="34" charset="0"/>
                <a:cs typeface="Mukta ExtraLight" panose="020B0000000000000000" pitchFamily="34" charset="77"/>
              </a:rPr>
              <a:t>Α. βλάβη (impairment) αναφέρεται στη δομή ή τη λειτουργία του σώματος ενός ατόμου ή στη διανοητική λειτουργία.</a:t>
            </a:r>
            <a:endParaRPr kumimoji="0" lang="en-US" sz="1400" b="1" i="0" u="none" strike="noStrike" kern="1200" cap="none" spc="0" normalizeH="0" baseline="0" noProof="0" dirty="0">
              <a:ln>
                <a:noFill/>
              </a:ln>
              <a:solidFill>
                <a:prstClr val="black"/>
              </a:solidFill>
              <a:effectLst/>
              <a:uLnTx/>
              <a:uFillTx/>
              <a:latin typeface="Calibri"/>
              <a:ea typeface="Lato Light" panose="020F0502020204030203" pitchFamily="34" charset="0"/>
              <a:cs typeface="Mukta ExtraLight" panose="020B0000000000000000" pitchFamily="34" charset="77"/>
            </a:endParaRPr>
          </a:p>
        </p:txBody>
      </p:sp>
      <p:sp>
        <p:nvSpPr>
          <p:cNvPr id="32" name="Freeform 1021">
            <a:extLst>
              <a:ext uri="{FF2B5EF4-FFF2-40B4-BE49-F238E27FC236}">
                <a16:creationId xmlns="" xmlns:a16="http://schemas.microsoft.com/office/drawing/2014/main" id="{5718FFF6-E1E5-0F4C-B677-FF958BD52D73}"/>
              </a:ext>
            </a:extLst>
          </p:cNvPr>
          <p:cNvSpPr>
            <a:spLocks noChangeAspect="1" noChangeArrowheads="1"/>
          </p:cNvSpPr>
          <p:nvPr/>
        </p:nvSpPr>
        <p:spPr bwMode="auto">
          <a:xfrm>
            <a:off x="9522529" y="3609619"/>
            <a:ext cx="526257" cy="527050"/>
          </a:xfrm>
          <a:custGeom>
            <a:avLst/>
            <a:gdLst>
              <a:gd name="T0" fmla="*/ 69401580 w 290150"/>
              <a:gd name="T1" fmla="*/ 121905821 h 290152"/>
              <a:gd name="T2" fmla="*/ 101735209 w 290150"/>
              <a:gd name="T3" fmla="*/ 104566787 h 290152"/>
              <a:gd name="T4" fmla="*/ 122048015 w 290150"/>
              <a:gd name="T5" fmla="*/ 121907862 h 290152"/>
              <a:gd name="T6" fmla="*/ 123308159 w 290150"/>
              <a:gd name="T7" fmla="*/ 104878861 h 290152"/>
              <a:gd name="T8" fmla="*/ 98428740 w 290150"/>
              <a:gd name="T9" fmla="*/ 125812788 h 290152"/>
              <a:gd name="T10" fmla="*/ 101735209 w 290150"/>
              <a:gd name="T11" fmla="*/ 104566787 h 290152"/>
              <a:gd name="T12" fmla="*/ 3711393 w 290150"/>
              <a:gd name="T13" fmla="*/ 121907862 h 290152"/>
              <a:gd name="T14" fmla="*/ 23657262 w 290150"/>
              <a:gd name="T15" fmla="*/ 104566787 h 290152"/>
              <a:gd name="T16" fmla="*/ 26904877 w 290150"/>
              <a:gd name="T17" fmla="*/ 125812788 h 290152"/>
              <a:gd name="T18" fmla="*/ 2629532 w 290150"/>
              <a:gd name="T19" fmla="*/ 104878861 h 290152"/>
              <a:gd name="T20" fmla="*/ 80814075 w 290150"/>
              <a:gd name="T21" fmla="*/ 110495926 h 290152"/>
              <a:gd name="T22" fmla="*/ 106318684 w 290150"/>
              <a:gd name="T23" fmla="*/ 97058230 h 290152"/>
              <a:gd name="T24" fmla="*/ 14300614 w 290150"/>
              <a:gd name="T25" fmla="*/ 92538574 h 290152"/>
              <a:gd name="T26" fmla="*/ 14300614 w 290150"/>
              <a:gd name="T27" fmla="*/ 92538574 h 290152"/>
              <a:gd name="T28" fmla="*/ 102577386 w 290150"/>
              <a:gd name="T29" fmla="*/ 97058230 h 290152"/>
              <a:gd name="T30" fmla="*/ 14300614 w 290150"/>
              <a:gd name="T31" fmla="*/ 105162994 h 290152"/>
              <a:gd name="T32" fmla="*/ 57207559 w 290150"/>
              <a:gd name="T33" fmla="*/ 99086212 h 290152"/>
              <a:gd name="T34" fmla="*/ 76124319 w 290150"/>
              <a:gd name="T35" fmla="*/ 71108083 h 290152"/>
              <a:gd name="T36" fmla="*/ 80032537 w 290150"/>
              <a:gd name="T37" fmla="*/ 74859260 h 290152"/>
              <a:gd name="T38" fmla="*/ 49547474 w 290150"/>
              <a:gd name="T39" fmla="*/ 78766754 h 290152"/>
              <a:gd name="T40" fmla="*/ 7803059 w 290150"/>
              <a:gd name="T41" fmla="*/ 43366069 h 290152"/>
              <a:gd name="T42" fmla="*/ 8874038 w 290150"/>
              <a:gd name="T43" fmla="*/ 85731906 h 290152"/>
              <a:gd name="T44" fmla="*/ 0 w 290150"/>
              <a:gd name="T45" fmla="*/ 51338760 h 290152"/>
              <a:gd name="T46" fmla="*/ 121572332 w 290150"/>
              <a:gd name="T47" fmla="*/ 75808223 h 290152"/>
              <a:gd name="T48" fmla="*/ 117848892 w 290150"/>
              <a:gd name="T49" fmla="*/ 74564562 h 290152"/>
              <a:gd name="T50" fmla="*/ 87807546 w 290150"/>
              <a:gd name="T51" fmla="*/ 58917106 h 290152"/>
              <a:gd name="T52" fmla="*/ 62460013 w 290150"/>
              <a:gd name="T53" fmla="*/ 41082802 h 290152"/>
              <a:gd name="T54" fmla="*/ 29224563 w 290150"/>
              <a:gd name="T55" fmla="*/ 62824121 h 290152"/>
              <a:gd name="T56" fmla="*/ 53456051 w 290150"/>
              <a:gd name="T57" fmla="*/ 82518084 h 290152"/>
              <a:gd name="T58" fmla="*/ 57207559 w 290150"/>
              <a:gd name="T59" fmla="*/ 74859260 h 290152"/>
              <a:gd name="T60" fmla="*/ 76124319 w 290150"/>
              <a:gd name="T61" fmla="*/ 67356844 h 290152"/>
              <a:gd name="T62" fmla="*/ 72372353 w 290150"/>
              <a:gd name="T63" fmla="*/ 99086212 h 290152"/>
              <a:gd name="T64" fmla="*/ 62835889 w 290150"/>
              <a:gd name="T65" fmla="*/ 29220374 h 290152"/>
              <a:gd name="T66" fmla="*/ 84722256 w 290150"/>
              <a:gd name="T67" fmla="*/ 101430210 h 290152"/>
              <a:gd name="T68" fmla="*/ 78938244 w 290150"/>
              <a:gd name="T69" fmla="*/ 116279211 h 290152"/>
              <a:gd name="T70" fmla="*/ 47203090 w 290150"/>
              <a:gd name="T71" fmla="*/ 114246758 h 290152"/>
              <a:gd name="T72" fmla="*/ 36415736 w 290150"/>
              <a:gd name="T73" fmla="*/ 89238866 h 290152"/>
              <a:gd name="T74" fmla="*/ 102050172 w 290150"/>
              <a:gd name="T75" fmla="*/ 18424697 h 290152"/>
              <a:gd name="T76" fmla="*/ 122048015 w 290150"/>
              <a:gd name="T77" fmla="*/ 23268009 h 290152"/>
              <a:gd name="T78" fmla="*/ 125826538 w 290150"/>
              <a:gd name="T79" fmla="*/ 23268009 h 290152"/>
              <a:gd name="T80" fmla="*/ 96381088 w 290150"/>
              <a:gd name="T81" fmla="*/ 35140894 h 290152"/>
              <a:gd name="T82" fmla="*/ 5103055 w 290150"/>
              <a:gd name="T83" fmla="*/ 15925338 h 290152"/>
              <a:gd name="T84" fmla="*/ 25048641 w 290150"/>
              <a:gd name="T85" fmla="*/ 33265548 h 290152"/>
              <a:gd name="T86" fmla="*/ 26285795 w 290150"/>
              <a:gd name="T87" fmla="*/ 16080347 h 290152"/>
              <a:gd name="T88" fmla="*/ 1854307 w 290150"/>
              <a:gd name="T89" fmla="*/ 37015182 h 290152"/>
              <a:gd name="T90" fmla="*/ 5103055 w 290150"/>
              <a:gd name="T91" fmla="*/ 15925338 h 290152"/>
              <a:gd name="T92" fmla="*/ 115203078 w 290150"/>
              <a:gd name="T93" fmla="*/ 8183128 h 290152"/>
              <a:gd name="T94" fmla="*/ 14300614 w 290150"/>
              <a:gd name="T95" fmla="*/ 12660410 h 290152"/>
              <a:gd name="T96" fmla="*/ 85475857 w 290150"/>
              <a:gd name="T97" fmla="*/ 7107584 h 290152"/>
              <a:gd name="T98" fmla="*/ 83908002 w 290150"/>
              <a:gd name="T99" fmla="*/ 10353978 h 290152"/>
              <a:gd name="T100" fmla="*/ 31389377 w 290150"/>
              <a:gd name="T101" fmla="*/ 11435744 h 290152"/>
              <a:gd name="T102" fmla="*/ 110839091 w 290150"/>
              <a:gd name="T103" fmla="*/ 16366151 h 290152"/>
              <a:gd name="T104" fmla="*/ 22561810 w 290150"/>
              <a:gd name="T105" fmla="*/ 8183128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Freeform 1031">
            <a:extLst>
              <a:ext uri="{FF2B5EF4-FFF2-40B4-BE49-F238E27FC236}">
                <a16:creationId xmlns="" xmlns:a16="http://schemas.microsoft.com/office/drawing/2014/main" id="{3B3DF43B-B699-FA42-B171-FBC838C61FD7}"/>
              </a:ext>
            </a:extLst>
          </p:cNvPr>
          <p:cNvSpPr>
            <a:spLocks noChangeAspect="1" noChangeArrowheads="1"/>
          </p:cNvSpPr>
          <p:nvPr/>
        </p:nvSpPr>
        <p:spPr bwMode="auto">
          <a:xfrm>
            <a:off x="5680627" y="3498218"/>
            <a:ext cx="531813" cy="532607"/>
          </a:xfrm>
          <a:custGeom>
            <a:avLst/>
            <a:gdLst>
              <a:gd name="T0" fmla="*/ 68774937 w 293328"/>
              <a:gd name="T1" fmla="*/ 119643747 h 293328"/>
              <a:gd name="T2" fmla="*/ 77985361 w 293328"/>
              <a:gd name="T3" fmla="*/ 119643747 h 293328"/>
              <a:gd name="T4" fmla="*/ 79828350 w 293328"/>
              <a:gd name="T5" fmla="*/ 88042880 h 293328"/>
              <a:gd name="T6" fmla="*/ 81670393 w 293328"/>
              <a:gd name="T7" fmla="*/ 119643747 h 293328"/>
              <a:gd name="T8" fmla="*/ 90880933 w 293328"/>
              <a:gd name="T9" fmla="*/ 119643747 h 293328"/>
              <a:gd name="T10" fmla="*/ 68774937 w 293328"/>
              <a:gd name="T11" fmla="*/ 83169438 h 293328"/>
              <a:gd name="T12" fmla="*/ 81769808 w 293328"/>
              <a:gd name="T13" fmla="*/ 72036662 h 293328"/>
              <a:gd name="T14" fmla="*/ 77869883 w 293328"/>
              <a:gd name="T15" fmla="*/ 72036662 h 293328"/>
              <a:gd name="T16" fmla="*/ 79820244 w 293328"/>
              <a:gd name="T17" fmla="*/ 61024530 h 293328"/>
              <a:gd name="T18" fmla="*/ 79820244 w 293328"/>
              <a:gd name="T19" fmla="*/ 65025693 h 293328"/>
              <a:gd name="T20" fmla="*/ 79820244 w 293328"/>
              <a:gd name="T21" fmla="*/ 61024530 h 293328"/>
              <a:gd name="T22" fmla="*/ 81769808 w 293328"/>
              <a:gd name="T23" fmla="*/ 53313538 h 293328"/>
              <a:gd name="T24" fmla="*/ 77869883 w 293328"/>
              <a:gd name="T25" fmla="*/ 53313538 h 293328"/>
              <a:gd name="T26" fmla="*/ 41142411 w 293328"/>
              <a:gd name="T27" fmla="*/ 25155529 h 293328"/>
              <a:gd name="T28" fmla="*/ 65551253 w 293328"/>
              <a:gd name="T29" fmla="*/ 55026678 h 293328"/>
              <a:gd name="T30" fmla="*/ 68774937 w 293328"/>
              <a:gd name="T31" fmla="*/ 79238482 h 293328"/>
              <a:gd name="T32" fmla="*/ 90880933 w 293328"/>
              <a:gd name="T33" fmla="*/ 56284742 h 293328"/>
              <a:gd name="T34" fmla="*/ 94719662 w 293328"/>
              <a:gd name="T35" fmla="*/ 56284742 h 293328"/>
              <a:gd name="T36" fmla="*/ 97943104 w 293328"/>
              <a:gd name="T37" fmla="*/ 84898726 h 293328"/>
              <a:gd name="T38" fmla="*/ 101166843 w 293328"/>
              <a:gd name="T39" fmla="*/ 54555247 h 293328"/>
              <a:gd name="T40" fmla="*/ 71077972 w 293328"/>
              <a:gd name="T41" fmla="*/ 46065160 h 293328"/>
              <a:gd name="T42" fmla="*/ 45594413 w 293328"/>
              <a:gd name="T43" fmla="*/ 25155529 h 293328"/>
              <a:gd name="T44" fmla="*/ 79900704 w 293328"/>
              <a:gd name="T45" fmla="*/ 19856664 h 293328"/>
              <a:gd name="T46" fmla="*/ 79900704 w 293328"/>
              <a:gd name="T47" fmla="*/ 34077248 h 293328"/>
              <a:gd name="T48" fmla="*/ 79900704 w 293328"/>
              <a:gd name="T49" fmla="*/ 19856664 h 293328"/>
              <a:gd name="T50" fmla="*/ 90582629 w 293328"/>
              <a:gd name="T51" fmla="*/ 26889373 h 293328"/>
              <a:gd name="T52" fmla="*/ 69066944 w 293328"/>
              <a:gd name="T53" fmla="*/ 26889373 h 293328"/>
              <a:gd name="T54" fmla="*/ 1841582 w 293328"/>
              <a:gd name="T55" fmla="*/ 0 h 293328"/>
              <a:gd name="T56" fmla="*/ 125114871 w 293328"/>
              <a:gd name="T57" fmla="*/ 2044476 h 293328"/>
              <a:gd name="T58" fmla="*/ 117592766 w 293328"/>
              <a:gd name="T59" fmla="*/ 3930422 h 293328"/>
              <a:gd name="T60" fmla="*/ 115597421 w 293328"/>
              <a:gd name="T61" fmla="*/ 73735681 h 293328"/>
              <a:gd name="T62" fmla="*/ 105004974 w 293328"/>
              <a:gd name="T63" fmla="*/ 81754117 h 293328"/>
              <a:gd name="T64" fmla="*/ 94719662 w 293328"/>
              <a:gd name="T65" fmla="*/ 88042880 h 293328"/>
              <a:gd name="T66" fmla="*/ 86275502 w 293328"/>
              <a:gd name="T67" fmla="*/ 128133161 h 293328"/>
              <a:gd name="T68" fmla="*/ 73380249 w 293328"/>
              <a:gd name="T69" fmla="*/ 128133161 h 293328"/>
              <a:gd name="T70" fmla="*/ 64937487 w 293328"/>
              <a:gd name="T71" fmla="*/ 62730148 h 293328"/>
              <a:gd name="T72" fmla="*/ 38379011 w 293328"/>
              <a:gd name="T73" fmla="*/ 32544374 h 293328"/>
              <a:gd name="T74" fmla="*/ 48357047 w 293328"/>
              <a:gd name="T75" fmla="*/ 22325141 h 293328"/>
              <a:gd name="T76" fmla="*/ 71077972 w 293328"/>
              <a:gd name="T77" fmla="*/ 42134862 h 293328"/>
              <a:gd name="T78" fmla="*/ 105004974 w 293328"/>
              <a:gd name="T79" fmla="*/ 54555247 h 293328"/>
              <a:gd name="T80" fmla="*/ 113755352 w 293328"/>
              <a:gd name="T81" fmla="*/ 69962757 h 293328"/>
              <a:gd name="T82" fmla="*/ 11360453 w 293328"/>
              <a:gd name="T83" fmla="*/ 3930422 h 293328"/>
              <a:gd name="T84" fmla="*/ 59103376 w 293328"/>
              <a:gd name="T85" fmla="*/ 69962757 h 293328"/>
              <a:gd name="T86" fmla="*/ 59103376 w 293328"/>
              <a:gd name="T87" fmla="*/ 73735681 h 293328"/>
              <a:gd name="T88" fmla="*/ 7522971 w 293328"/>
              <a:gd name="T89" fmla="*/ 71849273 h 293328"/>
              <a:gd name="T90" fmla="*/ 1841582 w 293328"/>
              <a:gd name="T91" fmla="*/ 3930422 h 293328"/>
              <a:gd name="T92" fmla="*/ 1841582 w 293328"/>
              <a:gd name="T93" fmla="*/ 0 h 2933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328" h="293328">
                <a:moveTo>
                  <a:pt x="161240" y="190394"/>
                </a:moveTo>
                <a:lnTo>
                  <a:pt x="161240" y="273893"/>
                </a:lnTo>
                <a:cubicBezTo>
                  <a:pt x="161240" y="279652"/>
                  <a:pt x="165919" y="284690"/>
                  <a:pt x="172038" y="284690"/>
                </a:cubicBezTo>
                <a:cubicBezTo>
                  <a:pt x="177796" y="284690"/>
                  <a:pt x="182835" y="279652"/>
                  <a:pt x="182835" y="273893"/>
                </a:cubicBezTo>
                <a:lnTo>
                  <a:pt x="182835" y="205870"/>
                </a:lnTo>
                <a:cubicBezTo>
                  <a:pt x="182835" y="203350"/>
                  <a:pt x="184635" y="201551"/>
                  <a:pt x="187154" y="201551"/>
                </a:cubicBezTo>
                <a:cubicBezTo>
                  <a:pt x="189674" y="201551"/>
                  <a:pt x="191473" y="203350"/>
                  <a:pt x="191473" y="205870"/>
                </a:cubicBezTo>
                <a:lnTo>
                  <a:pt x="191473" y="273893"/>
                </a:lnTo>
                <a:cubicBezTo>
                  <a:pt x="191473" y="279652"/>
                  <a:pt x="196512" y="284690"/>
                  <a:pt x="202270" y="284690"/>
                </a:cubicBezTo>
                <a:cubicBezTo>
                  <a:pt x="208389" y="284690"/>
                  <a:pt x="213068" y="279652"/>
                  <a:pt x="213068" y="273893"/>
                </a:cubicBezTo>
                <a:lnTo>
                  <a:pt x="213068" y="190394"/>
                </a:lnTo>
                <a:lnTo>
                  <a:pt x="161240" y="190394"/>
                </a:lnTo>
                <a:close/>
                <a:moveTo>
                  <a:pt x="187135" y="160338"/>
                </a:moveTo>
                <a:cubicBezTo>
                  <a:pt x="189802" y="160338"/>
                  <a:pt x="191707" y="162624"/>
                  <a:pt x="191707" y="164910"/>
                </a:cubicBezTo>
                <a:cubicBezTo>
                  <a:pt x="191707" y="167577"/>
                  <a:pt x="189802" y="169482"/>
                  <a:pt x="187135" y="169482"/>
                </a:cubicBezTo>
                <a:cubicBezTo>
                  <a:pt x="184468" y="169482"/>
                  <a:pt x="182563" y="167577"/>
                  <a:pt x="182563" y="164910"/>
                </a:cubicBezTo>
                <a:cubicBezTo>
                  <a:pt x="182563" y="162243"/>
                  <a:pt x="184468" y="160338"/>
                  <a:pt x="187135" y="160338"/>
                </a:cubicBezTo>
                <a:close/>
                <a:moveTo>
                  <a:pt x="187135" y="139700"/>
                </a:moveTo>
                <a:cubicBezTo>
                  <a:pt x="189802" y="139700"/>
                  <a:pt x="191707" y="141532"/>
                  <a:pt x="191707" y="144096"/>
                </a:cubicBezTo>
                <a:cubicBezTo>
                  <a:pt x="191707" y="146661"/>
                  <a:pt x="189802" y="148859"/>
                  <a:pt x="187135" y="148859"/>
                </a:cubicBezTo>
                <a:cubicBezTo>
                  <a:pt x="184468" y="148859"/>
                  <a:pt x="182563" y="146661"/>
                  <a:pt x="182563" y="144096"/>
                </a:cubicBezTo>
                <a:cubicBezTo>
                  <a:pt x="182563" y="141532"/>
                  <a:pt x="184468" y="139700"/>
                  <a:pt x="187135" y="139700"/>
                </a:cubicBezTo>
                <a:close/>
                <a:moveTo>
                  <a:pt x="187135" y="117475"/>
                </a:moveTo>
                <a:cubicBezTo>
                  <a:pt x="189802" y="117475"/>
                  <a:pt x="191707" y="119761"/>
                  <a:pt x="191707" y="122047"/>
                </a:cubicBezTo>
                <a:cubicBezTo>
                  <a:pt x="191707" y="124714"/>
                  <a:pt x="189802" y="126619"/>
                  <a:pt x="187135" y="126619"/>
                </a:cubicBezTo>
                <a:cubicBezTo>
                  <a:pt x="184468" y="126619"/>
                  <a:pt x="182563" y="124714"/>
                  <a:pt x="182563" y="122047"/>
                </a:cubicBezTo>
                <a:cubicBezTo>
                  <a:pt x="182563" y="119761"/>
                  <a:pt x="184468" y="117475"/>
                  <a:pt x="187135" y="117475"/>
                </a:cubicBezTo>
                <a:close/>
                <a:moveTo>
                  <a:pt x="96456" y="57586"/>
                </a:moveTo>
                <a:cubicBezTo>
                  <a:pt x="93577" y="60465"/>
                  <a:pt x="93577" y="65144"/>
                  <a:pt x="96456" y="68023"/>
                </a:cubicBezTo>
                <a:lnTo>
                  <a:pt x="153682" y="125969"/>
                </a:lnTo>
                <a:cubicBezTo>
                  <a:pt x="158361" y="130648"/>
                  <a:pt x="161240" y="136767"/>
                  <a:pt x="161240" y="143605"/>
                </a:cubicBezTo>
                <a:lnTo>
                  <a:pt x="161240" y="181396"/>
                </a:lnTo>
                <a:lnTo>
                  <a:pt x="213068" y="181396"/>
                </a:lnTo>
                <a:lnTo>
                  <a:pt x="213068" y="128849"/>
                </a:lnTo>
                <a:cubicBezTo>
                  <a:pt x="213068" y="126329"/>
                  <a:pt x="215227" y="124530"/>
                  <a:pt x="217387" y="124530"/>
                </a:cubicBezTo>
                <a:cubicBezTo>
                  <a:pt x="219906" y="124530"/>
                  <a:pt x="222066" y="126329"/>
                  <a:pt x="222066" y="128849"/>
                </a:cubicBezTo>
                <a:lnTo>
                  <a:pt x="222066" y="187154"/>
                </a:lnTo>
                <a:cubicBezTo>
                  <a:pt x="222066" y="191113"/>
                  <a:pt x="225305" y="194353"/>
                  <a:pt x="229624" y="194353"/>
                </a:cubicBezTo>
                <a:cubicBezTo>
                  <a:pt x="233943" y="194353"/>
                  <a:pt x="237182" y="191113"/>
                  <a:pt x="237182" y="187154"/>
                </a:cubicBezTo>
                <a:lnTo>
                  <a:pt x="237182" y="124890"/>
                </a:lnTo>
                <a:cubicBezTo>
                  <a:pt x="237182" y="114092"/>
                  <a:pt x="228184" y="105454"/>
                  <a:pt x="217387" y="105454"/>
                </a:cubicBezTo>
                <a:lnTo>
                  <a:pt x="166639" y="105454"/>
                </a:lnTo>
                <a:cubicBezTo>
                  <a:pt x="159081" y="105454"/>
                  <a:pt x="151883" y="102575"/>
                  <a:pt x="146124" y="96816"/>
                </a:cubicBezTo>
                <a:lnTo>
                  <a:pt x="106894" y="57586"/>
                </a:lnTo>
                <a:cubicBezTo>
                  <a:pt x="104014" y="54706"/>
                  <a:pt x="98976" y="54706"/>
                  <a:pt x="96456" y="57586"/>
                </a:cubicBezTo>
                <a:close/>
                <a:moveTo>
                  <a:pt x="187325" y="45456"/>
                </a:moveTo>
                <a:cubicBezTo>
                  <a:pt x="178381" y="45456"/>
                  <a:pt x="170869" y="52611"/>
                  <a:pt x="170869" y="61555"/>
                </a:cubicBezTo>
                <a:cubicBezTo>
                  <a:pt x="170869" y="70856"/>
                  <a:pt x="178381" y="78011"/>
                  <a:pt x="187325" y="78011"/>
                </a:cubicBezTo>
                <a:cubicBezTo>
                  <a:pt x="196269" y="78011"/>
                  <a:pt x="203781" y="70856"/>
                  <a:pt x="203781" y="61555"/>
                </a:cubicBezTo>
                <a:cubicBezTo>
                  <a:pt x="203781" y="52611"/>
                  <a:pt x="196269" y="45456"/>
                  <a:pt x="187325" y="45456"/>
                </a:cubicBezTo>
                <a:close/>
                <a:moveTo>
                  <a:pt x="187325" y="36513"/>
                </a:moveTo>
                <a:cubicBezTo>
                  <a:pt x="201277" y="36513"/>
                  <a:pt x="212367" y="47961"/>
                  <a:pt x="212367" y="61555"/>
                </a:cubicBezTo>
                <a:cubicBezTo>
                  <a:pt x="212367" y="75507"/>
                  <a:pt x="201277" y="86955"/>
                  <a:pt x="187325" y="86955"/>
                </a:cubicBezTo>
                <a:cubicBezTo>
                  <a:pt x="173373" y="86955"/>
                  <a:pt x="161925" y="75507"/>
                  <a:pt x="161925" y="61555"/>
                </a:cubicBezTo>
                <a:cubicBezTo>
                  <a:pt x="161925" y="47961"/>
                  <a:pt x="173373" y="36513"/>
                  <a:pt x="187325" y="36513"/>
                </a:cubicBezTo>
                <a:close/>
                <a:moveTo>
                  <a:pt x="4319" y="0"/>
                </a:moveTo>
                <a:lnTo>
                  <a:pt x="289009" y="0"/>
                </a:lnTo>
                <a:cubicBezTo>
                  <a:pt x="291529" y="0"/>
                  <a:pt x="293328" y="1799"/>
                  <a:pt x="293328" y="4679"/>
                </a:cubicBezTo>
                <a:cubicBezTo>
                  <a:pt x="293328" y="6838"/>
                  <a:pt x="291529" y="8998"/>
                  <a:pt x="289009" y="8998"/>
                </a:cubicBezTo>
                <a:lnTo>
                  <a:pt x="275692" y="8998"/>
                </a:lnTo>
                <a:lnTo>
                  <a:pt x="275692" y="164480"/>
                </a:lnTo>
                <a:cubicBezTo>
                  <a:pt x="275692" y="166999"/>
                  <a:pt x="273893" y="168799"/>
                  <a:pt x="271014" y="168799"/>
                </a:cubicBezTo>
                <a:lnTo>
                  <a:pt x="246180" y="168799"/>
                </a:lnTo>
                <a:lnTo>
                  <a:pt x="246180" y="187154"/>
                </a:lnTo>
                <a:cubicBezTo>
                  <a:pt x="246180" y="196152"/>
                  <a:pt x="238622" y="203710"/>
                  <a:pt x="229624" y="203710"/>
                </a:cubicBezTo>
                <a:cubicBezTo>
                  <a:pt x="226744" y="203710"/>
                  <a:pt x="224225" y="202631"/>
                  <a:pt x="222066" y="201551"/>
                </a:cubicBezTo>
                <a:lnTo>
                  <a:pt x="222066" y="273893"/>
                </a:lnTo>
                <a:cubicBezTo>
                  <a:pt x="222066" y="284690"/>
                  <a:pt x="213068" y="293328"/>
                  <a:pt x="202270" y="293328"/>
                </a:cubicBezTo>
                <a:cubicBezTo>
                  <a:pt x="196152" y="293328"/>
                  <a:pt x="190753" y="290449"/>
                  <a:pt x="187154" y="286130"/>
                </a:cubicBezTo>
                <a:cubicBezTo>
                  <a:pt x="183555" y="290449"/>
                  <a:pt x="178156" y="293328"/>
                  <a:pt x="172038" y="293328"/>
                </a:cubicBezTo>
                <a:cubicBezTo>
                  <a:pt x="161240" y="293328"/>
                  <a:pt x="152243" y="284690"/>
                  <a:pt x="152243" y="273893"/>
                </a:cubicBezTo>
                <a:lnTo>
                  <a:pt x="152243" y="143605"/>
                </a:lnTo>
                <a:cubicBezTo>
                  <a:pt x="152243" y="139286"/>
                  <a:pt x="150443" y="135327"/>
                  <a:pt x="147204" y="132088"/>
                </a:cubicBezTo>
                <a:lnTo>
                  <a:pt x="89978" y="74501"/>
                </a:lnTo>
                <a:cubicBezTo>
                  <a:pt x="83859" y="68023"/>
                  <a:pt x="83859" y="57586"/>
                  <a:pt x="89978" y="51107"/>
                </a:cubicBezTo>
                <a:cubicBezTo>
                  <a:pt x="96456" y="44989"/>
                  <a:pt x="106894" y="44989"/>
                  <a:pt x="113372" y="51107"/>
                </a:cubicBezTo>
                <a:lnTo>
                  <a:pt x="152603" y="90698"/>
                </a:lnTo>
                <a:cubicBezTo>
                  <a:pt x="156562" y="94297"/>
                  <a:pt x="161600" y="96456"/>
                  <a:pt x="166639" y="96456"/>
                </a:cubicBezTo>
                <a:lnTo>
                  <a:pt x="217387" y="96456"/>
                </a:lnTo>
                <a:cubicBezTo>
                  <a:pt x="233223" y="96456"/>
                  <a:pt x="246180" y="109053"/>
                  <a:pt x="246180" y="124890"/>
                </a:cubicBezTo>
                <a:lnTo>
                  <a:pt x="246180" y="160161"/>
                </a:lnTo>
                <a:lnTo>
                  <a:pt x="266695" y="160161"/>
                </a:lnTo>
                <a:lnTo>
                  <a:pt x="266695" y="8998"/>
                </a:lnTo>
                <a:lnTo>
                  <a:pt x="26633" y="8998"/>
                </a:lnTo>
                <a:lnTo>
                  <a:pt x="26633" y="160161"/>
                </a:lnTo>
                <a:lnTo>
                  <a:pt x="138566" y="160161"/>
                </a:lnTo>
                <a:cubicBezTo>
                  <a:pt x="141085" y="160161"/>
                  <a:pt x="143245" y="161961"/>
                  <a:pt x="143245" y="164480"/>
                </a:cubicBezTo>
                <a:cubicBezTo>
                  <a:pt x="143245" y="166999"/>
                  <a:pt x="141085" y="168799"/>
                  <a:pt x="138566" y="168799"/>
                </a:cubicBezTo>
                <a:lnTo>
                  <a:pt x="22314" y="168799"/>
                </a:lnTo>
                <a:cubicBezTo>
                  <a:pt x="19795" y="168799"/>
                  <a:pt x="17636" y="166999"/>
                  <a:pt x="17636" y="164480"/>
                </a:cubicBezTo>
                <a:lnTo>
                  <a:pt x="17636" y="8998"/>
                </a:lnTo>
                <a:lnTo>
                  <a:pt x="4319" y="8998"/>
                </a:lnTo>
                <a:cubicBezTo>
                  <a:pt x="1799" y="8998"/>
                  <a:pt x="0" y="6838"/>
                  <a:pt x="0" y="4679"/>
                </a:cubicBezTo>
                <a:cubicBezTo>
                  <a:pt x="0" y="1799"/>
                  <a:pt x="1799" y="0"/>
                  <a:pt x="4319"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 name="Freeform 3">
            <a:extLst>
              <a:ext uri="{FF2B5EF4-FFF2-40B4-BE49-F238E27FC236}">
                <a16:creationId xmlns="" xmlns:a16="http://schemas.microsoft.com/office/drawing/2014/main" id="{050EA2FA-293A-434D-A7FC-CFF95E5F2739}"/>
              </a:ext>
            </a:extLst>
          </p:cNvPr>
          <p:cNvSpPr>
            <a:spLocks noChangeArrowheads="1"/>
          </p:cNvSpPr>
          <p:nvPr/>
        </p:nvSpPr>
        <p:spPr bwMode="auto">
          <a:xfrm>
            <a:off x="5505624" y="3307348"/>
            <a:ext cx="1186621" cy="1354176"/>
          </a:xfrm>
          <a:custGeom>
            <a:avLst/>
            <a:gdLst>
              <a:gd name="T0" fmla="*/ 339 w 1903"/>
              <a:gd name="T1" fmla="*/ 338 h 2176"/>
              <a:gd name="T2" fmla="*/ 339 w 1903"/>
              <a:gd name="T3" fmla="*/ 338 h 2176"/>
              <a:gd name="T4" fmla="*/ 1564 w 1903"/>
              <a:gd name="T5" fmla="*/ 338 h 2176"/>
              <a:gd name="T6" fmla="*/ 1564 w 1903"/>
              <a:gd name="T7" fmla="*/ 338 h 2176"/>
              <a:gd name="T8" fmla="*/ 1564 w 1903"/>
              <a:gd name="T9" fmla="*/ 1562 h 2176"/>
              <a:gd name="T10" fmla="*/ 951 w 1903"/>
              <a:gd name="T11" fmla="*/ 2175 h 2176"/>
              <a:gd name="T12" fmla="*/ 339 w 1903"/>
              <a:gd name="T13" fmla="*/ 1562 h 2176"/>
              <a:gd name="T14" fmla="*/ 339 w 1903"/>
              <a:gd name="T15" fmla="*/ 1562 h 2176"/>
              <a:gd name="T16" fmla="*/ 339 w 1903"/>
              <a:gd name="T17" fmla="*/ 338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3" h="2176">
                <a:moveTo>
                  <a:pt x="339" y="338"/>
                </a:moveTo>
                <a:lnTo>
                  <a:pt x="339" y="338"/>
                </a:lnTo>
                <a:cubicBezTo>
                  <a:pt x="677" y="0"/>
                  <a:pt x="1225" y="0"/>
                  <a:pt x="1564" y="338"/>
                </a:cubicBezTo>
                <a:lnTo>
                  <a:pt x="1564" y="338"/>
                </a:lnTo>
                <a:cubicBezTo>
                  <a:pt x="1902" y="676"/>
                  <a:pt x="1902" y="1224"/>
                  <a:pt x="1564" y="1562"/>
                </a:cubicBezTo>
                <a:lnTo>
                  <a:pt x="951" y="2175"/>
                </a:lnTo>
                <a:lnTo>
                  <a:pt x="339" y="1562"/>
                </a:lnTo>
                <a:lnTo>
                  <a:pt x="339" y="1562"/>
                </a:lnTo>
                <a:cubicBezTo>
                  <a:pt x="0" y="1224"/>
                  <a:pt x="0" y="676"/>
                  <a:pt x="339" y="338"/>
                </a:cubicBezTo>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2">
            <a:extLst>
              <a:ext uri="{FF2B5EF4-FFF2-40B4-BE49-F238E27FC236}">
                <a16:creationId xmlns="" xmlns:a16="http://schemas.microsoft.com/office/drawing/2014/main" id="{F90F2F30-1390-45A5-9BE3-E311DC2339F2}"/>
              </a:ext>
            </a:extLst>
          </p:cNvPr>
          <p:cNvSpPr>
            <a:spLocks noChangeArrowheads="1"/>
          </p:cNvSpPr>
          <p:nvPr/>
        </p:nvSpPr>
        <p:spPr bwMode="auto">
          <a:xfrm>
            <a:off x="4281264" y="1749729"/>
            <a:ext cx="5935756" cy="1270486"/>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Freeform 15">
            <a:extLst>
              <a:ext uri="{FF2B5EF4-FFF2-40B4-BE49-F238E27FC236}">
                <a16:creationId xmlns="" xmlns:a16="http://schemas.microsoft.com/office/drawing/2014/main" id="{3746D6A9-D2B7-4042-996A-6CFB3A5DBB45}"/>
              </a:ext>
            </a:extLst>
          </p:cNvPr>
          <p:cNvSpPr>
            <a:spLocks noChangeArrowheads="1"/>
          </p:cNvSpPr>
          <p:nvPr/>
        </p:nvSpPr>
        <p:spPr bwMode="auto">
          <a:xfrm>
            <a:off x="2790342" y="1749728"/>
            <a:ext cx="1547610" cy="1270191"/>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1"/>
          </a:solidFill>
          <a:ln>
            <a:noFill/>
          </a:ln>
          <a:effectLst/>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Freeform 83">
            <a:extLst>
              <a:ext uri="{FF2B5EF4-FFF2-40B4-BE49-F238E27FC236}">
                <a16:creationId xmlns="" xmlns:a16="http://schemas.microsoft.com/office/drawing/2014/main" id="{F32D9A6C-AE09-475C-A555-5A02D46E4576}"/>
              </a:ext>
            </a:extLst>
          </p:cNvPr>
          <p:cNvSpPr>
            <a:spLocks noChangeArrowheads="1"/>
          </p:cNvSpPr>
          <p:nvPr/>
        </p:nvSpPr>
        <p:spPr bwMode="auto">
          <a:xfrm>
            <a:off x="3238029" y="2101134"/>
            <a:ext cx="617681" cy="635788"/>
          </a:xfrm>
          <a:custGeom>
            <a:avLst/>
            <a:gdLst/>
            <a:ahLst/>
            <a:cxnLst/>
            <a:rect l="0" t="0" r="r" b="b"/>
            <a:pathLst>
              <a:path w="860065" h="858477">
                <a:moveTo>
                  <a:pt x="675945" y="712400"/>
                </a:moveTo>
                <a:lnTo>
                  <a:pt x="718462" y="747660"/>
                </a:lnTo>
                <a:cubicBezTo>
                  <a:pt x="677026" y="785079"/>
                  <a:pt x="628024" y="814582"/>
                  <a:pt x="574338" y="834011"/>
                </a:cubicBezTo>
                <a:lnTo>
                  <a:pt x="598478" y="763851"/>
                </a:lnTo>
                <a:cubicBezTo>
                  <a:pt x="626583" y="750178"/>
                  <a:pt x="652525" y="732548"/>
                  <a:pt x="675945" y="712400"/>
                </a:cubicBezTo>
                <a:close/>
                <a:moveTo>
                  <a:pt x="433387" y="442912"/>
                </a:moveTo>
                <a:lnTo>
                  <a:pt x="468264" y="455133"/>
                </a:lnTo>
                <a:lnTo>
                  <a:pt x="739369" y="550383"/>
                </a:lnTo>
                <a:lnTo>
                  <a:pt x="781796" y="565120"/>
                </a:lnTo>
                <a:lnTo>
                  <a:pt x="740088" y="581654"/>
                </a:lnTo>
                <a:lnTo>
                  <a:pt x="644806" y="619754"/>
                </a:lnTo>
                <a:lnTo>
                  <a:pt x="788628" y="739086"/>
                </a:lnTo>
                <a:lnTo>
                  <a:pt x="767414" y="764606"/>
                </a:lnTo>
                <a:lnTo>
                  <a:pt x="620356" y="643117"/>
                </a:lnTo>
                <a:lnTo>
                  <a:pt x="585839" y="743039"/>
                </a:lnTo>
                <a:lnTo>
                  <a:pt x="571097" y="785453"/>
                </a:lnTo>
                <a:lnTo>
                  <a:pt x="554198" y="743758"/>
                </a:lnTo>
                <a:lnTo>
                  <a:pt x="447050" y="477058"/>
                </a:lnTo>
                <a:lnTo>
                  <a:pt x="433387" y="442912"/>
                </a:lnTo>
                <a:close/>
                <a:moveTo>
                  <a:pt x="431006" y="352425"/>
                </a:moveTo>
                <a:cubicBezTo>
                  <a:pt x="473299" y="352425"/>
                  <a:pt x="507639" y="387045"/>
                  <a:pt x="507639" y="429238"/>
                </a:cubicBezTo>
                <a:cubicBezTo>
                  <a:pt x="507639" y="435729"/>
                  <a:pt x="506916" y="442221"/>
                  <a:pt x="505470" y="448351"/>
                </a:cubicBezTo>
                <a:lnTo>
                  <a:pt x="475829" y="437893"/>
                </a:lnTo>
                <a:lnTo>
                  <a:pt x="402449" y="412289"/>
                </a:lnTo>
                <a:lnTo>
                  <a:pt x="440043" y="505330"/>
                </a:lnTo>
                <a:cubicBezTo>
                  <a:pt x="437151" y="506052"/>
                  <a:pt x="433898" y="506052"/>
                  <a:pt x="431006" y="506052"/>
                </a:cubicBezTo>
                <a:cubicBezTo>
                  <a:pt x="388352" y="506052"/>
                  <a:pt x="354012" y="471792"/>
                  <a:pt x="354012" y="429238"/>
                </a:cubicBezTo>
                <a:cubicBezTo>
                  <a:pt x="354012" y="387045"/>
                  <a:pt x="388352" y="352425"/>
                  <a:pt x="431006" y="352425"/>
                </a:cubicBezTo>
                <a:close/>
                <a:moveTo>
                  <a:pt x="430212" y="165100"/>
                </a:moveTo>
                <a:cubicBezTo>
                  <a:pt x="503236" y="165100"/>
                  <a:pt x="569424" y="194957"/>
                  <a:pt x="617266" y="242799"/>
                </a:cubicBezTo>
                <a:cubicBezTo>
                  <a:pt x="665109" y="290642"/>
                  <a:pt x="694966" y="356830"/>
                  <a:pt x="694966" y="429853"/>
                </a:cubicBezTo>
                <a:cubicBezTo>
                  <a:pt x="694966" y="458271"/>
                  <a:pt x="690289" y="485609"/>
                  <a:pt x="682016" y="511149"/>
                </a:cubicBezTo>
                <a:lnTo>
                  <a:pt x="630216" y="493163"/>
                </a:lnTo>
                <a:cubicBezTo>
                  <a:pt x="636691" y="473019"/>
                  <a:pt x="640288" y="452155"/>
                  <a:pt x="640288" y="429853"/>
                </a:cubicBezTo>
                <a:cubicBezTo>
                  <a:pt x="640288" y="371938"/>
                  <a:pt x="616547" y="319419"/>
                  <a:pt x="578776" y="281289"/>
                </a:cubicBezTo>
                <a:cubicBezTo>
                  <a:pt x="540646" y="243519"/>
                  <a:pt x="488127" y="219777"/>
                  <a:pt x="430212" y="219777"/>
                </a:cubicBezTo>
                <a:cubicBezTo>
                  <a:pt x="371938" y="219777"/>
                  <a:pt x="319779" y="243519"/>
                  <a:pt x="281649" y="281289"/>
                </a:cubicBezTo>
                <a:cubicBezTo>
                  <a:pt x="243518" y="319419"/>
                  <a:pt x="220137" y="371938"/>
                  <a:pt x="220137" y="429853"/>
                </a:cubicBezTo>
                <a:cubicBezTo>
                  <a:pt x="220137" y="487768"/>
                  <a:pt x="243518" y="540646"/>
                  <a:pt x="281649" y="578417"/>
                </a:cubicBezTo>
                <a:cubicBezTo>
                  <a:pt x="319779" y="616547"/>
                  <a:pt x="371938" y="639928"/>
                  <a:pt x="430212" y="639928"/>
                </a:cubicBezTo>
                <a:cubicBezTo>
                  <a:pt x="450717" y="639928"/>
                  <a:pt x="470501" y="637051"/>
                  <a:pt x="489566" y="631295"/>
                </a:cubicBezTo>
                <a:lnTo>
                  <a:pt x="510070" y="682735"/>
                </a:lnTo>
                <a:cubicBezTo>
                  <a:pt x="484890" y="690649"/>
                  <a:pt x="457911" y="694965"/>
                  <a:pt x="430212" y="694965"/>
                </a:cubicBezTo>
                <a:cubicBezTo>
                  <a:pt x="356830" y="694965"/>
                  <a:pt x="290641" y="665109"/>
                  <a:pt x="242799" y="617266"/>
                </a:cubicBezTo>
                <a:cubicBezTo>
                  <a:pt x="194956" y="569424"/>
                  <a:pt x="165100" y="503235"/>
                  <a:pt x="165100" y="429853"/>
                </a:cubicBezTo>
                <a:cubicBezTo>
                  <a:pt x="165100" y="356830"/>
                  <a:pt x="194956" y="290642"/>
                  <a:pt x="242799" y="242799"/>
                </a:cubicBezTo>
                <a:cubicBezTo>
                  <a:pt x="290641" y="194957"/>
                  <a:pt x="356830" y="165100"/>
                  <a:pt x="430212" y="165100"/>
                </a:cubicBezTo>
                <a:close/>
                <a:moveTo>
                  <a:pt x="430212" y="0"/>
                </a:moveTo>
                <a:cubicBezTo>
                  <a:pt x="548755" y="0"/>
                  <a:pt x="656128" y="48213"/>
                  <a:pt x="733956" y="125929"/>
                </a:cubicBezTo>
                <a:cubicBezTo>
                  <a:pt x="811783" y="203645"/>
                  <a:pt x="860065" y="310865"/>
                  <a:pt x="860065" y="429238"/>
                </a:cubicBezTo>
                <a:cubicBezTo>
                  <a:pt x="860065" y="530342"/>
                  <a:pt x="825115" y="623170"/>
                  <a:pt x="766744" y="696568"/>
                </a:cubicBezTo>
                <a:lnTo>
                  <a:pt x="724588" y="661308"/>
                </a:lnTo>
                <a:cubicBezTo>
                  <a:pt x="741883" y="639361"/>
                  <a:pt x="756655" y="615974"/>
                  <a:pt x="768546" y="590428"/>
                </a:cubicBezTo>
                <a:lnTo>
                  <a:pt x="834843" y="564163"/>
                </a:lnTo>
                <a:lnTo>
                  <a:pt x="786201" y="546893"/>
                </a:lnTo>
                <a:cubicBezTo>
                  <a:pt x="798452" y="509833"/>
                  <a:pt x="804937" y="470615"/>
                  <a:pt x="804937" y="429238"/>
                </a:cubicBezTo>
                <a:cubicBezTo>
                  <a:pt x="804937" y="325977"/>
                  <a:pt x="763141" y="232429"/>
                  <a:pt x="695402" y="164427"/>
                </a:cubicBezTo>
                <a:cubicBezTo>
                  <a:pt x="627303" y="96786"/>
                  <a:pt x="533622" y="54689"/>
                  <a:pt x="430212" y="54689"/>
                </a:cubicBezTo>
                <a:cubicBezTo>
                  <a:pt x="326803" y="54689"/>
                  <a:pt x="232761" y="96786"/>
                  <a:pt x="165023" y="164427"/>
                </a:cubicBezTo>
                <a:cubicBezTo>
                  <a:pt x="96924" y="232429"/>
                  <a:pt x="55127" y="325977"/>
                  <a:pt x="55127" y="429238"/>
                </a:cubicBezTo>
                <a:cubicBezTo>
                  <a:pt x="55127" y="532860"/>
                  <a:pt x="96924" y="626408"/>
                  <a:pt x="165023" y="694410"/>
                </a:cubicBezTo>
                <a:cubicBezTo>
                  <a:pt x="232761" y="762052"/>
                  <a:pt x="326803" y="803788"/>
                  <a:pt x="430212" y="803788"/>
                </a:cubicBezTo>
                <a:cubicBezTo>
                  <a:pt x="472369" y="803788"/>
                  <a:pt x="513445" y="796592"/>
                  <a:pt x="551278" y="783999"/>
                </a:cubicBezTo>
                <a:lnTo>
                  <a:pt x="571815" y="834731"/>
                </a:lnTo>
                <a:cubicBezTo>
                  <a:pt x="527497" y="850202"/>
                  <a:pt x="479575" y="858477"/>
                  <a:pt x="430212" y="858477"/>
                </a:cubicBezTo>
                <a:cubicBezTo>
                  <a:pt x="311309" y="858477"/>
                  <a:pt x="203936" y="810624"/>
                  <a:pt x="126109" y="732908"/>
                </a:cubicBezTo>
                <a:cubicBezTo>
                  <a:pt x="48282" y="655192"/>
                  <a:pt x="0" y="547972"/>
                  <a:pt x="0" y="429238"/>
                </a:cubicBezTo>
                <a:cubicBezTo>
                  <a:pt x="0" y="310865"/>
                  <a:pt x="48282" y="203645"/>
                  <a:pt x="126109" y="125929"/>
                </a:cubicBezTo>
                <a:cubicBezTo>
                  <a:pt x="203936" y="48213"/>
                  <a:pt x="311309" y="0"/>
                  <a:pt x="430212" y="0"/>
                </a:cubicBezTo>
                <a:close/>
              </a:path>
            </a:pathLst>
          </a:custGeom>
          <a:solidFill>
            <a:schemeClr val="accent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pic>
        <p:nvPicPr>
          <p:cNvPr id="5" name="Εικόνα 4">
            <a:extLst>
              <a:ext uri="{FF2B5EF4-FFF2-40B4-BE49-F238E27FC236}">
                <a16:creationId xmlns="" xmlns:a16="http://schemas.microsoft.com/office/drawing/2014/main" id="{AC4E46E8-3571-45A2-8121-A9F08FCA5F62}"/>
              </a:ext>
            </a:extLst>
          </p:cNvPr>
          <p:cNvPicPr>
            <a:picLocks noChangeAspect="1"/>
          </p:cNvPicPr>
          <p:nvPr/>
        </p:nvPicPr>
        <p:blipFill>
          <a:blip r:embed="rId2"/>
          <a:stretch>
            <a:fillRect/>
          </a:stretch>
        </p:blipFill>
        <p:spPr>
          <a:xfrm>
            <a:off x="9674429" y="3307742"/>
            <a:ext cx="1085182" cy="1310754"/>
          </a:xfrm>
          <a:prstGeom prst="rect">
            <a:avLst/>
          </a:prstGeom>
        </p:spPr>
      </p:pic>
      <p:sp>
        <p:nvSpPr>
          <p:cNvPr id="19" name="TextBox 18">
            <a:extLst>
              <a:ext uri="{FF2B5EF4-FFF2-40B4-BE49-F238E27FC236}">
                <a16:creationId xmlns="" xmlns:a16="http://schemas.microsoft.com/office/drawing/2014/main" id="{A5097F8E-9874-4085-BD52-633E6AD29606}"/>
              </a:ext>
            </a:extLst>
          </p:cNvPr>
          <p:cNvSpPr txBox="1"/>
          <p:nvPr/>
        </p:nvSpPr>
        <p:spPr>
          <a:xfrm>
            <a:off x="3409150" y="811050"/>
            <a:ext cx="616572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Τι είναι Αναπηρία; Μοντέλα Αναπηρίας</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1" name="TextBox 20">
            <a:extLst>
              <a:ext uri="{FF2B5EF4-FFF2-40B4-BE49-F238E27FC236}">
                <a16:creationId xmlns="" xmlns:a16="http://schemas.microsoft.com/office/drawing/2014/main" id="{FDC9346E-D6F1-4BCE-858A-AD7A3A0BEF60}"/>
              </a:ext>
            </a:extLst>
          </p:cNvPr>
          <p:cNvSpPr txBox="1"/>
          <p:nvPr/>
        </p:nvSpPr>
        <p:spPr>
          <a:xfrm>
            <a:off x="4874391" y="1945323"/>
            <a:ext cx="534262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Σύμφωνα με τον Παγκόσμιο Οργανισμό Υγείας (WHO, 2011) αναπηρία είναι οποιαδήποτε κατάσταση του σώματος ή του νου.</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68089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35723B53-D887-004F-8ACC-654ED9CF472C}"/>
              </a:ext>
            </a:extLst>
          </p:cNvPr>
          <p:cNvGrpSpPr/>
          <p:nvPr/>
        </p:nvGrpSpPr>
        <p:grpSpPr>
          <a:xfrm>
            <a:off x="8706099" y="1217054"/>
            <a:ext cx="2523403" cy="5181801"/>
            <a:chOff x="4827825" y="2393154"/>
            <a:chExt cx="4348528" cy="8929691"/>
          </a:xfrm>
        </p:grpSpPr>
        <p:sp>
          <p:nvSpPr>
            <p:cNvPr id="19" name="Shape 50645">
              <a:extLst>
                <a:ext uri="{FF2B5EF4-FFF2-40B4-BE49-F238E27FC236}">
                  <a16:creationId xmlns="" xmlns:a16="http://schemas.microsoft.com/office/drawing/2014/main"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50646">
              <a:extLst>
                <a:ext uri="{FF2B5EF4-FFF2-40B4-BE49-F238E27FC236}">
                  <a16:creationId xmlns="" xmlns:a16="http://schemas.microsoft.com/office/drawing/2014/main"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22" name="Shape 63346">
            <a:extLst>
              <a:ext uri="{FF2B5EF4-FFF2-40B4-BE49-F238E27FC236}">
                <a16:creationId xmlns="" xmlns:a16="http://schemas.microsoft.com/office/drawing/2014/main" id="{CFC95949-3BE0-0C4A-97C0-B93A1D5CE001}"/>
              </a:ext>
            </a:extLst>
          </p:cNvPr>
          <p:cNvSpPr/>
          <p:nvPr/>
        </p:nvSpPr>
        <p:spPr>
          <a:xfrm>
            <a:off x="775447" y="1978820"/>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780">
            <a:extLst>
              <a:ext uri="{FF2B5EF4-FFF2-40B4-BE49-F238E27FC236}">
                <a16:creationId xmlns="" xmlns:a16="http://schemas.microsoft.com/office/drawing/2014/main"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TextBox 15">
            <a:extLst>
              <a:ext uri="{FF2B5EF4-FFF2-40B4-BE49-F238E27FC236}">
                <a16:creationId xmlns="" xmlns:a16="http://schemas.microsoft.com/office/drawing/2014/main" id="{DD9F0FC6-10D0-4C8D-B1EF-8A7FBAB1AC37}"/>
              </a:ext>
            </a:extLst>
          </p:cNvPr>
          <p:cNvSpPr txBox="1"/>
          <p:nvPr/>
        </p:nvSpPr>
        <p:spPr>
          <a:xfrm>
            <a:off x="1807243" y="1794344"/>
            <a:ext cx="6609549" cy="427809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Το πρώτο μοντέλο της αναπηρίας είναι το ιατρικό, σύμφωνα με το οποίο η αναπηρία ορίζεται ως κάθε είδους απόκλιση - σωματική, νοητική, ψυχολογική, αισθητηριακή από το «φυσιολογικό», άρα τα προβλήματα τοποθετούνται στο ίδιο το άτομο και η όποια διαχείρισή τους επικεντρώνεται στην ιατρική αποκατάσταση. </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Το δεύτερο, είναι το κοινωνικό μοντέλο, σύμφωνα με το οποίο η αναπηρία είναι πρόβλημα που δημιουργεί η ίδια η κοινωνία, άρα η διαχείριση των προβλημάτων της αναπηρίας επικεντρώνεται στην κοινωνική δράση και τις πρωτοβουλίες της πολιτείας. </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Ένα τρίτο μοντέλο, το οποίο ονομάζεται πολυδιάστατο ή οικολογικό, εισάγει μια πιο ισορροπημένη προσέγγιση, όπου εκτός από την αλληλεπίδραση μεταξύ των ατόμων και του κοινωνικού περιβάλλοντος, τα ίδια τα άτομα με ή χωρίς αναπηρία είναι υπεύθυνα για τις στάσεις τους που οδηγούν στον στιγματισμό (</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Forsyth</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et</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al</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2007. </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Shakespeare</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2006). </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0" name="TextBox 9">
            <a:extLst>
              <a:ext uri="{FF2B5EF4-FFF2-40B4-BE49-F238E27FC236}">
                <a16:creationId xmlns="" xmlns:a16="http://schemas.microsoft.com/office/drawing/2014/main" id="{6E5271F9-8197-45F8-8CEC-576473DDA5F1}"/>
              </a:ext>
            </a:extLst>
          </p:cNvPr>
          <p:cNvSpPr txBox="1"/>
          <p:nvPr/>
        </p:nvSpPr>
        <p:spPr>
          <a:xfrm>
            <a:off x="3013136" y="785562"/>
            <a:ext cx="616572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Τι είναι Αναπηρία; Μοντέλα Αναπηρίας</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 xmlns:p14="http://schemas.microsoft.com/office/powerpoint/2010/main" val="95642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B56C796-2671-40BF-95C4-BD07D109DDAB}"/>
              </a:ext>
            </a:extLst>
          </p:cNvPr>
          <p:cNvSpPr txBox="1"/>
          <p:nvPr/>
        </p:nvSpPr>
        <p:spPr>
          <a:xfrm>
            <a:off x="4618892" y="893857"/>
            <a:ext cx="36341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5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Αθλητισμός και Αναπηρία</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1" name="TextBox 10">
            <a:extLst>
              <a:ext uri="{FF2B5EF4-FFF2-40B4-BE49-F238E27FC236}">
                <a16:creationId xmlns="" xmlns:a16="http://schemas.microsoft.com/office/drawing/2014/main" id="{CA22CBE5-00A6-4BF7-9C67-13E9EFF74A62}"/>
              </a:ext>
            </a:extLst>
          </p:cNvPr>
          <p:cNvSpPr txBox="1"/>
          <p:nvPr/>
        </p:nvSpPr>
        <p:spPr>
          <a:xfrm>
            <a:off x="4454771" y="1845274"/>
            <a:ext cx="7532077" cy="3785652"/>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Ο αθλητισμός για ΑμεΑ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disability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sport</a:t>
            </a:r>
            <a:r>
              <a:rPr kumimoji="0" lang="el-GR" sz="1600" b="0" i="0" u="none" strike="noStrike" kern="1200" cap="none" spc="0" normalizeH="0" baseline="0" noProof="0" dirty="0">
                <a:ln>
                  <a:noFill/>
                </a:ln>
                <a:solidFill>
                  <a:prstClr val="black"/>
                </a:solidFill>
                <a:effectLst/>
                <a:uLnTx/>
                <a:uFillTx/>
                <a:latin typeface="Calibri"/>
                <a:ea typeface="+mn-ea"/>
                <a:cs typeface="+mn-cs"/>
              </a:rPr>
              <a:t>) ή προσαρμοσμένος αθλητισμός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adapted</a:t>
            </a:r>
            <a:r>
              <a:rPr kumimoji="0" lang="el-GR" sz="1600" b="0" i="0" u="none" strike="noStrike" kern="1200" cap="none" spc="0" normalizeH="0" baseline="0" noProof="0" dirty="0">
                <a:ln>
                  <a:noFill/>
                </a:ln>
                <a:solidFill>
                  <a:prstClr val="black"/>
                </a:solidFill>
                <a:effectLst/>
                <a:uLnTx/>
                <a:uFillTx/>
                <a:latin typeface="Calibri"/>
                <a:ea typeface="+mn-ea"/>
                <a:cs typeface="+mn-cs"/>
              </a:rPr>
              <a:t>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sports</a:t>
            </a:r>
            <a:r>
              <a:rPr kumimoji="0" lang="el-GR" sz="1600" b="0" i="0" u="none" strike="noStrike" kern="1200" cap="none" spc="0" normalizeH="0" baseline="0" noProof="0" dirty="0">
                <a:ln>
                  <a:noFill/>
                </a:ln>
                <a:solidFill>
                  <a:prstClr val="black"/>
                </a:solidFill>
                <a:effectLst/>
                <a:uLnTx/>
                <a:uFillTx/>
                <a:latin typeface="Calibri"/>
                <a:ea typeface="+mn-ea"/>
                <a:cs typeface="+mn-cs"/>
              </a:rPr>
              <a:t>), είναι ένας όρος που αναφέρεται στον αθλητισμό που έχει σχεδιαστεί για τα ΑμεΑ ή ασκείται ειδικά από αυτούς.</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Ο προσαρμοσμένος αθλητισμός, καλύπτει ένα ευρύ φάσμα κινητικών δραστηριοτήτων που υλοποιούνται από τα ΑμεΑ στο μάθημα της Φυσικής Αγωγής στο σχολείο (γενικό ή ειδικό), σε αθλητικούς συλλόγους όπου οι αθλητές εξασκούνται για λόγους αναψυχής σε δραστηριότητες ελεύθερου χρόνου ή σε συναγωνιστικές δραστηριότητες με στόχο τη συμμετοχή τους σε διεθνείς αγώνες.</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Τα τελευταία χρόνια, ο προσαρμοσμένος αθλητισμός έχει αποκτήσει παγκόσμια δημοτικότητα εξ αιτίας της τεράστιας συνεισφοράς στο ψυχολογικό, γνωσιακό, κοινωνικό, κινητικό τομέα αλλά και γιατί έχει τη μοναδική ικανότητα να ξεπερνά τα γλωσσικά, πολιτιστικά και κοινωνικά εμπόδια, συμβάλλοντας στη μείωση του στίγματος και των διακρίσεων που σχετίζονται με την αναπηρία.</a:t>
            </a:r>
          </a:p>
        </p:txBody>
      </p:sp>
      <p:pic>
        <p:nvPicPr>
          <p:cNvPr id="6" name="Εικόνα 5">
            <a:extLst>
              <a:ext uri="{FF2B5EF4-FFF2-40B4-BE49-F238E27FC236}">
                <a16:creationId xmlns="" xmlns:a16="http://schemas.microsoft.com/office/drawing/2014/main" id="{BEC9C4A1-841A-4A73-8BFA-A012013956C3}"/>
              </a:ext>
            </a:extLst>
          </p:cNvPr>
          <p:cNvPicPr>
            <a:picLocks noChangeAspect="1"/>
          </p:cNvPicPr>
          <p:nvPr/>
        </p:nvPicPr>
        <p:blipFill>
          <a:blip r:embed="rId2"/>
          <a:stretch>
            <a:fillRect/>
          </a:stretch>
        </p:blipFill>
        <p:spPr>
          <a:xfrm>
            <a:off x="205152" y="1780798"/>
            <a:ext cx="4284786" cy="4008322"/>
          </a:xfrm>
          <a:prstGeom prst="rect">
            <a:avLst/>
          </a:prstGeom>
        </p:spPr>
      </p:pic>
    </p:spTree>
    <p:extLst>
      <p:ext uri="{BB962C8B-B14F-4D97-AF65-F5344CB8AC3E}">
        <p14:creationId xmlns="" xmlns:p14="http://schemas.microsoft.com/office/powerpoint/2010/main" val="301093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B315A3A-4E9D-9F44-8FAF-AD26629837E1}"/>
              </a:ext>
            </a:extLst>
          </p:cNvPr>
          <p:cNvGrpSpPr/>
          <p:nvPr/>
        </p:nvGrpSpPr>
        <p:grpSpPr>
          <a:xfrm>
            <a:off x="932430" y="2029550"/>
            <a:ext cx="10566843" cy="4184072"/>
            <a:chOff x="7344158" y="7200757"/>
            <a:chExt cx="10112741" cy="2551949"/>
          </a:xfrm>
        </p:grpSpPr>
        <p:sp>
          <p:nvSpPr>
            <p:cNvPr id="3073" name="Freeform 1">
              <a:extLst>
                <a:ext uri="{FF2B5EF4-FFF2-40B4-BE49-F238E27FC236}">
                  <a16:creationId xmlns="" xmlns:a16="http://schemas.microsoft.com/office/drawing/2014/main" id="{3083EA2E-FB97-0D40-B23B-D2FB087AD066}"/>
                </a:ext>
              </a:extLst>
            </p:cNvPr>
            <p:cNvSpPr>
              <a:spLocks noChangeArrowheads="1"/>
            </p:cNvSpPr>
            <p:nvPr/>
          </p:nvSpPr>
          <p:spPr bwMode="auto">
            <a:xfrm>
              <a:off x="7491053" y="9254415"/>
              <a:ext cx="1595688" cy="498291"/>
            </a:xfrm>
            <a:custGeom>
              <a:avLst/>
              <a:gdLst>
                <a:gd name="T0" fmla="*/ 439 w 2443"/>
                <a:gd name="T1" fmla="*/ 764 h 765"/>
                <a:gd name="T2" fmla="*/ 0 w 2443"/>
                <a:gd name="T3" fmla="*/ 0 h 765"/>
                <a:gd name="T4" fmla="*/ 2442 w 2443"/>
                <a:gd name="T5" fmla="*/ 0 h 765"/>
                <a:gd name="T6" fmla="*/ 2004 w 2443"/>
                <a:gd name="T7" fmla="*/ 764 h 765"/>
                <a:gd name="T8" fmla="*/ 439 w 2443"/>
                <a:gd name="T9" fmla="*/ 764 h 765"/>
              </a:gdLst>
              <a:ahLst/>
              <a:cxnLst>
                <a:cxn ang="0">
                  <a:pos x="T0" y="T1"/>
                </a:cxn>
                <a:cxn ang="0">
                  <a:pos x="T2" y="T3"/>
                </a:cxn>
                <a:cxn ang="0">
                  <a:pos x="T4" y="T5"/>
                </a:cxn>
                <a:cxn ang="0">
                  <a:pos x="T6" y="T7"/>
                </a:cxn>
                <a:cxn ang="0">
                  <a:pos x="T8" y="T9"/>
                </a:cxn>
              </a:cxnLst>
              <a:rect l="0" t="0" r="r" b="b"/>
              <a:pathLst>
                <a:path w="2443" h="765">
                  <a:moveTo>
                    <a:pt x="439" y="764"/>
                  </a:moveTo>
                  <a:lnTo>
                    <a:pt x="0" y="0"/>
                  </a:lnTo>
                  <a:lnTo>
                    <a:pt x="2442" y="0"/>
                  </a:lnTo>
                  <a:lnTo>
                    <a:pt x="2004" y="764"/>
                  </a:lnTo>
                  <a:lnTo>
                    <a:pt x="439" y="764"/>
                  </a:lnTo>
                </a:path>
              </a:pathLst>
            </a:custGeom>
            <a:solidFill>
              <a:schemeClr val="accent2">
                <a:lumMod val="50000"/>
              </a:scheme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useBgFill="1">
          <p:nvSpPr>
            <p:cNvPr id="3074" name="Freeform 2">
              <a:extLst>
                <a:ext uri="{FF2B5EF4-FFF2-40B4-BE49-F238E27FC236}">
                  <a16:creationId xmlns="" xmlns:a16="http://schemas.microsoft.com/office/drawing/2014/main" id="{10179A06-046B-DF40-9D54-E7DDA84B8F7C}"/>
                </a:ext>
              </a:extLst>
            </p:cNvPr>
            <p:cNvSpPr>
              <a:spLocks noChangeArrowheads="1"/>
            </p:cNvSpPr>
            <p:nvPr/>
          </p:nvSpPr>
          <p:spPr bwMode="auto">
            <a:xfrm>
              <a:off x="7453610" y="7310209"/>
              <a:ext cx="9893838" cy="2108381"/>
            </a:xfrm>
            <a:custGeom>
              <a:avLst/>
              <a:gdLst>
                <a:gd name="T0" fmla="*/ 15146 w 15147"/>
                <a:gd name="T1" fmla="*/ 0 h 3230"/>
                <a:gd name="T2" fmla="*/ 0 w 15147"/>
                <a:gd name="T3" fmla="*/ 0 h 3230"/>
                <a:gd name="T4" fmla="*/ 0 w 15147"/>
                <a:gd name="T5" fmla="*/ 3229 h 3230"/>
                <a:gd name="T6" fmla="*/ 15146 w 15147"/>
                <a:gd name="T7" fmla="*/ 3229 h 3230"/>
                <a:gd name="T8" fmla="*/ 15146 w 15147"/>
                <a:gd name="T9" fmla="*/ 0 h 3230"/>
              </a:gdLst>
              <a:ahLst/>
              <a:cxnLst>
                <a:cxn ang="0">
                  <a:pos x="T0" y="T1"/>
                </a:cxn>
                <a:cxn ang="0">
                  <a:pos x="T2" y="T3"/>
                </a:cxn>
                <a:cxn ang="0">
                  <a:pos x="T4" y="T5"/>
                </a:cxn>
                <a:cxn ang="0">
                  <a:pos x="T6" y="T7"/>
                </a:cxn>
                <a:cxn ang="0">
                  <a:pos x="T8" y="T9"/>
                </a:cxn>
              </a:cxnLst>
              <a:rect l="0" t="0" r="r" b="b"/>
              <a:pathLst>
                <a:path w="15147" h="3230">
                  <a:moveTo>
                    <a:pt x="15146" y="0"/>
                  </a:moveTo>
                  <a:lnTo>
                    <a:pt x="0" y="0"/>
                  </a:lnTo>
                  <a:lnTo>
                    <a:pt x="0" y="3229"/>
                  </a:lnTo>
                  <a:lnTo>
                    <a:pt x="15146" y="3229"/>
                  </a:lnTo>
                  <a:lnTo>
                    <a:pt x="15146" y="0"/>
                  </a:lnTo>
                </a:path>
              </a:pathLst>
            </a:custGeom>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75" name="Freeform 3">
              <a:extLst>
                <a:ext uri="{FF2B5EF4-FFF2-40B4-BE49-F238E27FC236}">
                  <a16:creationId xmlns="" xmlns:a16="http://schemas.microsoft.com/office/drawing/2014/main" id="{ACA12FB9-8BA4-EB42-834F-AF577C3B9584}"/>
                </a:ext>
              </a:extLst>
            </p:cNvPr>
            <p:cNvSpPr>
              <a:spLocks noChangeArrowheads="1"/>
            </p:cNvSpPr>
            <p:nvPr/>
          </p:nvSpPr>
          <p:spPr bwMode="auto">
            <a:xfrm>
              <a:off x="7344158" y="7200757"/>
              <a:ext cx="10112741" cy="2330166"/>
            </a:xfrm>
            <a:custGeom>
              <a:avLst/>
              <a:gdLst>
                <a:gd name="T0" fmla="*/ 15315 w 15484"/>
                <a:gd name="T1" fmla="*/ 3567 h 3568"/>
                <a:gd name="T2" fmla="*/ 15315 w 15484"/>
                <a:gd name="T3" fmla="*/ 3567 h 3568"/>
                <a:gd name="T4" fmla="*/ 15483 w 15484"/>
                <a:gd name="T5" fmla="*/ 3398 h 3568"/>
                <a:gd name="T6" fmla="*/ 15483 w 15484"/>
                <a:gd name="T7" fmla="*/ 169 h 3568"/>
                <a:gd name="T8" fmla="*/ 15483 w 15484"/>
                <a:gd name="T9" fmla="*/ 169 h 3568"/>
                <a:gd name="T10" fmla="*/ 15315 w 15484"/>
                <a:gd name="T11" fmla="*/ 0 h 3568"/>
                <a:gd name="T12" fmla="*/ 169 w 15484"/>
                <a:gd name="T13" fmla="*/ 0 h 3568"/>
                <a:gd name="T14" fmla="*/ 169 w 15484"/>
                <a:gd name="T15" fmla="*/ 0 h 3568"/>
                <a:gd name="T16" fmla="*/ 0 w 15484"/>
                <a:gd name="T17" fmla="*/ 169 h 3568"/>
                <a:gd name="T18" fmla="*/ 0 w 15484"/>
                <a:gd name="T19" fmla="*/ 3398 h 3568"/>
                <a:gd name="T20" fmla="*/ 0 w 15484"/>
                <a:gd name="T21" fmla="*/ 3398 h 3568"/>
                <a:gd name="T22" fmla="*/ 169 w 15484"/>
                <a:gd name="T23" fmla="*/ 3567 h 3568"/>
                <a:gd name="T24" fmla="*/ 15315 w 15484"/>
                <a:gd name="T25" fmla="*/ 3567 h 3568"/>
                <a:gd name="T26" fmla="*/ 15315 w 15484"/>
                <a:gd name="T27" fmla="*/ 3398 h 3568"/>
                <a:gd name="T28" fmla="*/ 169 w 15484"/>
                <a:gd name="T29" fmla="*/ 3398 h 3568"/>
                <a:gd name="T30" fmla="*/ 169 w 15484"/>
                <a:gd name="T31" fmla="*/ 169 h 3568"/>
                <a:gd name="T32" fmla="*/ 15315 w 15484"/>
                <a:gd name="T33" fmla="*/ 169 h 3568"/>
                <a:gd name="T34" fmla="*/ 15315 w 15484"/>
                <a:gd name="T35" fmla="*/ 3398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8">
                  <a:moveTo>
                    <a:pt x="15315" y="3567"/>
                  </a:moveTo>
                  <a:lnTo>
                    <a:pt x="15315" y="3567"/>
                  </a:lnTo>
                  <a:cubicBezTo>
                    <a:pt x="15407" y="3567"/>
                    <a:pt x="15483" y="3492"/>
                    <a:pt x="15483" y="3398"/>
                  </a:cubicBezTo>
                  <a:lnTo>
                    <a:pt x="15483" y="169"/>
                  </a:lnTo>
                  <a:lnTo>
                    <a:pt x="15483" y="169"/>
                  </a:lnTo>
                  <a:cubicBezTo>
                    <a:pt x="15483" y="75"/>
                    <a:pt x="15407" y="0"/>
                    <a:pt x="15315" y="0"/>
                  </a:cubicBezTo>
                  <a:lnTo>
                    <a:pt x="169" y="0"/>
                  </a:lnTo>
                  <a:lnTo>
                    <a:pt x="169" y="0"/>
                  </a:lnTo>
                  <a:cubicBezTo>
                    <a:pt x="76" y="0"/>
                    <a:pt x="0" y="75"/>
                    <a:pt x="0" y="169"/>
                  </a:cubicBezTo>
                  <a:lnTo>
                    <a:pt x="0" y="3398"/>
                  </a:lnTo>
                  <a:lnTo>
                    <a:pt x="0" y="3398"/>
                  </a:lnTo>
                  <a:cubicBezTo>
                    <a:pt x="0" y="3492"/>
                    <a:pt x="76" y="3567"/>
                    <a:pt x="169" y="3567"/>
                  </a:cubicBezTo>
                  <a:lnTo>
                    <a:pt x="15315" y="3567"/>
                  </a:lnTo>
                  <a:close/>
                  <a:moveTo>
                    <a:pt x="15315" y="3398"/>
                  </a:moveTo>
                  <a:lnTo>
                    <a:pt x="169" y="3398"/>
                  </a:lnTo>
                  <a:lnTo>
                    <a:pt x="169" y="169"/>
                  </a:lnTo>
                  <a:lnTo>
                    <a:pt x="15315" y="169"/>
                  </a:lnTo>
                  <a:lnTo>
                    <a:pt x="15315" y="3398"/>
                  </a:lnTo>
                  <a:close/>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76" name="Freeform 4">
              <a:extLst>
                <a:ext uri="{FF2B5EF4-FFF2-40B4-BE49-F238E27FC236}">
                  <a16:creationId xmlns="" xmlns:a16="http://schemas.microsoft.com/office/drawing/2014/main" id="{1F5BACBB-3762-4141-8974-318E7F4CC385}"/>
                </a:ext>
              </a:extLst>
            </p:cNvPr>
            <p:cNvSpPr>
              <a:spLocks noChangeArrowheads="1"/>
            </p:cNvSpPr>
            <p:nvPr/>
          </p:nvSpPr>
          <p:spPr bwMode="auto">
            <a:xfrm>
              <a:off x="7776204" y="7629924"/>
              <a:ext cx="1022506" cy="2122782"/>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11" name="TextBox 10">
            <a:extLst>
              <a:ext uri="{FF2B5EF4-FFF2-40B4-BE49-F238E27FC236}">
                <a16:creationId xmlns="" xmlns:a16="http://schemas.microsoft.com/office/drawing/2014/main" id="{A8D03AC3-944E-4D53-8D17-339FE506BF9F}"/>
              </a:ext>
            </a:extLst>
          </p:cNvPr>
          <p:cNvSpPr txBox="1"/>
          <p:nvPr/>
        </p:nvSpPr>
        <p:spPr>
          <a:xfrm>
            <a:off x="2750254" y="2257323"/>
            <a:ext cx="8601546" cy="3139321"/>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Ο αθλητισμός συμβάλλει επίσης, στην προώθηση των αναπτυξιακών στόχων της χιλιετίας που έθεσαν τα Ηνωμένα Έθνη (https://www.un.org/en/about- </a:t>
            </a:r>
            <a:r>
              <a:rPr kumimoji="0" lang="el-GR" sz="1800" b="0" i="0" u="none" strike="noStrike" kern="1200" cap="none" spc="0" normalizeH="0" baseline="0" noProof="0" dirty="0" err="1">
                <a:ln>
                  <a:noFill/>
                </a:ln>
                <a:solidFill>
                  <a:prstClr val="black"/>
                </a:solidFill>
                <a:effectLst/>
                <a:uLnTx/>
                <a:uFillTx/>
                <a:latin typeface="Calibri"/>
                <a:ea typeface="+mn-ea"/>
                <a:cs typeface="+mn-cs"/>
              </a:rPr>
              <a:t>us</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l-GR" sz="1800" b="0" i="0" u="none" strike="noStrike" kern="1200" cap="none" spc="0" normalizeH="0" baseline="0" noProof="0" dirty="0" err="1">
                <a:ln>
                  <a:noFill/>
                </a:ln>
                <a:solidFill>
                  <a:prstClr val="black"/>
                </a:solidFill>
                <a:effectLst/>
                <a:uLnTx/>
                <a:uFillTx/>
                <a:latin typeface="Calibri"/>
                <a:ea typeface="+mn-ea"/>
                <a:cs typeface="+mn-cs"/>
              </a:rPr>
              <a:t>universal</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l-GR" sz="1800" b="0" i="0" u="none" strike="noStrike" kern="1200" cap="none" spc="0" normalizeH="0" baseline="0" noProof="0" dirty="0" err="1">
                <a:ln>
                  <a:noFill/>
                </a:ln>
                <a:solidFill>
                  <a:prstClr val="black"/>
                </a:solidFill>
                <a:effectLst/>
                <a:uLnTx/>
                <a:uFillTx/>
                <a:latin typeface="Calibri"/>
                <a:ea typeface="+mn-ea"/>
                <a:cs typeface="+mn-cs"/>
              </a:rPr>
              <a:t>declaration</a:t>
            </a:r>
            <a:r>
              <a:rPr kumimoji="0" lang="el-GR" sz="1800" b="0" i="0" u="none" strike="noStrike" kern="1200" cap="none" spc="0" normalizeH="0" baseline="0" noProof="0" dirty="0">
                <a:ln>
                  <a:noFill/>
                </a:ln>
                <a:solidFill>
                  <a:prstClr val="black"/>
                </a:solidFill>
                <a:effectLst/>
                <a:uLnTx/>
                <a:uFillTx/>
                <a:latin typeface="Calibri"/>
                <a:ea typeface="+mn-ea"/>
                <a:cs typeface="+mn-cs"/>
              </a:rPr>
              <a:t>-of-</a:t>
            </a:r>
            <a:r>
              <a:rPr kumimoji="0" lang="el-GR" sz="1800" b="0" i="0" u="none" strike="noStrike" kern="1200" cap="none" spc="0" normalizeH="0" baseline="0" noProof="0" dirty="0" err="1">
                <a:ln>
                  <a:noFill/>
                </a:ln>
                <a:solidFill>
                  <a:prstClr val="black"/>
                </a:solidFill>
                <a:effectLst/>
                <a:uLnTx/>
                <a:uFillTx/>
                <a:latin typeface="Calibri"/>
                <a:ea typeface="+mn-ea"/>
                <a:cs typeface="+mn-cs"/>
              </a:rPr>
              <a:t>human</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l-GR" sz="1800" b="0" i="0" u="none" strike="noStrike" kern="1200" cap="none" spc="0" normalizeH="0" baseline="0" noProof="0" dirty="0" err="1">
                <a:ln>
                  <a:noFill/>
                </a:ln>
                <a:solidFill>
                  <a:prstClr val="black"/>
                </a:solidFill>
                <a:effectLst/>
                <a:uLnTx/>
                <a:uFillTx/>
                <a:latin typeface="Calibri"/>
                <a:ea typeface="+mn-ea"/>
                <a:cs typeface="+mn-cs"/>
              </a:rPr>
              <a:t>rights</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Σύμφωνα με τα Ηνωμένα Έθνη, οι αθλητικές ευκαιρίες μπορούν να βοηθήσουν, στην επίτευξη του στόχου της καθολικής πρωτοβάθμιας εκπαίδευσης, μειώνοντας το στίγμα που εμποδίζει τα παιδιά με αναπηρίες να φοιτήσουν στα γενικά σχολεία, να προωθήσει την ισότητα των φύλων ενδυναμώνοντας τις γυναίκες και τα κορίτσια με αναπηρία, να αποκτήσουν πληροφορίες για την υγεία, δεξιότητες, κοινωνικά δίκτυα και ηγετική εμπειρία που οδηγούν σε αύξηση των ευκαιριών για απασχόληση, επομένως χαμηλότερα επίπεδα φτώχειας και πείνας</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 xmlns:a16="http://schemas.microsoft.com/office/drawing/2014/main" id="{B3C439E1-5872-4512-B567-BFDC2F140C35}"/>
              </a:ext>
            </a:extLst>
          </p:cNvPr>
          <p:cNvSpPr txBox="1"/>
          <p:nvPr/>
        </p:nvSpPr>
        <p:spPr>
          <a:xfrm>
            <a:off x="4618892" y="893857"/>
            <a:ext cx="36341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5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Αθλητισμός και Αναπηρία</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 xmlns:p14="http://schemas.microsoft.com/office/powerpoint/2010/main" val="3898268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B315A3A-4E9D-9F44-8FAF-AD26629837E1}"/>
              </a:ext>
            </a:extLst>
          </p:cNvPr>
          <p:cNvGrpSpPr/>
          <p:nvPr/>
        </p:nvGrpSpPr>
        <p:grpSpPr>
          <a:xfrm>
            <a:off x="932430" y="2029550"/>
            <a:ext cx="10566843" cy="4184072"/>
            <a:chOff x="7344158" y="7200757"/>
            <a:chExt cx="10112741" cy="2551949"/>
          </a:xfrm>
        </p:grpSpPr>
        <p:sp>
          <p:nvSpPr>
            <p:cNvPr id="3073" name="Freeform 1">
              <a:extLst>
                <a:ext uri="{FF2B5EF4-FFF2-40B4-BE49-F238E27FC236}">
                  <a16:creationId xmlns="" xmlns:a16="http://schemas.microsoft.com/office/drawing/2014/main" id="{3083EA2E-FB97-0D40-B23B-D2FB087AD066}"/>
                </a:ext>
              </a:extLst>
            </p:cNvPr>
            <p:cNvSpPr>
              <a:spLocks noChangeArrowheads="1"/>
            </p:cNvSpPr>
            <p:nvPr/>
          </p:nvSpPr>
          <p:spPr bwMode="auto">
            <a:xfrm>
              <a:off x="7491053" y="9254415"/>
              <a:ext cx="1595688" cy="498291"/>
            </a:xfrm>
            <a:custGeom>
              <a:avLst/>
              <a:gdLst>
                <a:gd name="T0" fmla="*/ 439 w 2443"/>
                <a:gd name="T1" fmla="*/ 764 h 765"/>
                <a:gd name="T2" fmla="*/ 0 w 2443"/>
                <a:gd name="T3" fmla="*/ 0 h 765"/>
                <a:gd name="T4" fmla="*/ 2442 w 2443"/>
                <a:gd name="T5" fmla="*/ 0 h 765"/>
                <a:gd name="T6" fmla="*/ 2004 w 2443"/>
                <a:gd name="T7" fmla="*/ 764 h 765"/>
                <a:gd name="T8" fmla="*/ 439 w 2443"/>
                <a:gd name="T9" fmla="*/ 764 h 765"/>
              </a:gdLst>
              <a:ahLst/>
              <a:cxnLst>
                <a:cxn ang="0">
                  <a:pos x="T0" y="T1"/>
                </a:cxn>
                <a:cxn ang="0">
                  <a:pos x="T2" y="T3"/>
                </a:cxn>
                <a:cxn ang="0">
                  <a:pos x="T4" y="T5"/>
                </a:cxn>
                <a:cxn ang="0">
                  <a:pos x="T6" y="T7"/>
                </a:cxn>
                <a:cxn ang="0">
                  <a:pos x="T8" y="T9"/>
                </a:cxn>
              </a:cxnLst>
              <a:rect l="0" t="0" r="r" b="b"/>
              <a:pathLst>
                <a:path w="2443" h="765">
                  <a:moveTo>
                    <a:pt x="439" y="764"/>
                  </a:moveTo>
                  <a:lnTo>
                    <a:pt x="0" y="0"/>
                  </a:lnTo>
                  <a:lnTo>
                    <a:pt x="2442" y="0"/>
                  </a:lnTo>
                  <a:lnTo>
                    <a:pt x="2004" y="764"/>
                  </a:lnTo>
                  <a:lnTo>
                    <a:pt x="439" y="764"/>
                  </a:lnTo>
                </a:path>
              </a:pathLst>
            </a:custGeom>
            <a:solidFill>
              <a:schemeClr val="accent2">
                <a:lumMod val="50000"/>
              </a:scheme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useBgFill="1">
          <p:nvSpPr>
            <p:cNvPr id="3074" name="Freeform 2">
              <a:extLst>
                <a:ext uri="{FF2B5EF4-FFF2-40B4-BE49-F238E27FC236}">
                  <a16:creationId xmlns="" xmlns:a16="http://schemas.microsoft.com/office/drawing/2014/main" id="{10179A06-046B-DF40-9D54-E7DDA84B8F7C}"/>
                </a:ext>
              </a:extLst>
            </p:cNvPr>
            <p:cNvSpPr>
              <a:spLocks noChangeArrowheads="1"/>
            </p:cNvSpPr>
            <p:nvPr/>
          </p:nvSpPr>
          <p:spPr bwMode="auto">
            <a:xfrm>
              <a:off x="7453610" y="7310209"/>
              <a:ext cx="9893838" cy="2108381"/>
            </a:xfrm>
            <a:custGeom>
              <a:avLst/>
              <a:gdLst>
                <a:gd name="T0" fmla="*/ 15146 w 15147"/>
                <a:gd name="T1" fmla="*/ 0 h 3230"/>
                <a:gd name="T2" fmla="*/ 0 w 15147"/>
                <a:gd name="T3" fmla="*/ 0 h 3230"/>
                <a:gd name="T4" fmla="*/ 0 w 15147"/>
                <a:gd name="T5" fmla="*/ 3229 h 3230"/>
                <a:gd name="T6" fmla="*/ 15146 w 15147"/>
                <a:gd name="T7" fmla="*/ 3229 h 3230"/>
                <a:gd name="T8" fmla="*/ 15146 w 15147"/>
                <a:gd name="T9" fmla="*/ 0 h 3230"/>
              </a:gdLst>
              <a:ahLst/>
              <a:cxnLst>
                <a:cxn ang="0">
                  <a:pos x="T0" y="T1"/>
                </a:cxn>
                <a:cxn ang="0">
                  <a:pos x="T2" y="T3"/>
                </a:cxn>
                <a:cxn ang="0">
                  <a:pos x="T4" y="T5"/>
                </a:cxn>
                <a:cxn ang="0">
                  <a:pos x="T6" y="T7"/>
                </a:cxn>
                <a:cxn ang="0">
                  <a:pos x="T8" y="T9"/>
                </a:cxn>
              </a:cxnLst>
              <a:rect l="0" t="0" r="r" b="b"/>
              <a:pathLst>
                <a:path w="15147" h="3230">
                  <a:moveTo>
                    <a:pt x="15146" y="0"/>
                  </a:moveTo>
                  <a:lnTo>
                    <a:pt x="0" y="0"/>
                  </a:lnTo>
                  <a:lnTo>
                    <a:pt x="0" y="3229"/>
                  </a:lnTo>
                  <a:lnTo>
                    <a:pt x="15146" y="3229"/>
                  </a:lnTo>
                  <a:lnTo>
                    <a:pt x="15146" y="0"/>
                  </a:lnTo>
                </a:path>
              </a:pathLst>
            </a:custGeom>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75" name="Freeform 3">
              <a:extLst>
                <a:ext uri="{FF2B5EF4-FFF2-40B4-BE49-F238E27FC236}">
                  <a16:creationId xmlns="" xmlns:a16="http://schemas.microsoft.com/office/drawing/2014/main" id="{ACA12FB9-8BA4-EB42-834F-AF577C3B9584}"/>
                </a:ext>
              </a:extLst>
            </p:cNvPr>
            <p:cNvSpPr>
              <a:spLocks noChangeArrowheads="1"/>
            </p:cNvSpPr>
            <p:nvPr/>
          </p:nvSpPr>
          <p:spPr bwMode="auto">
            <a:xfrm>
              <a:off x="7344158" y="7200757"/>
              <a:ext cx="10112741" cy="2330166"/>
            </a:xfrm>
            <a:custGeom>
              <a:avLst/>
              <a:gdLst>
                <a:gd name="T0" fmla="*/ 15315 w 15484"/>
                <a:gd name="T1" fmla="*/ 3567 h 3568"/>
                <a:gd name="T2" fmla="*/ 15315 w 15484"/>
                <a:gd name="T3" fmla="*/ 3567 h 3568"/>
                <a:gd name="T4" fmla="*/ 15483 w 15484"/>
                <a:gd name="T5" fmla="*/ 3398 h 3568"/>
                <a:gd name="T6" fmla="*/ 15483 w 15484"/>
                <a:gd name="T7" fmla="*/ 169 h 3568"/>
                <a:gd name="T8" fmla="*/ 15483 w 15484"/>
                <a:gd name="T9" fmla="*/ 169 h 3568"/>
                <a:gd name="T10" fmla="*/ 15315 w 15484"/>
                <a:gd name="T11" fmla="*/ 0 h 3568"/>
                <a:gd name="T12" fmla="*/ 169 w 15484"/>
                <a:gd name="T13" fmla="*/ 0 h 3568"/>
                <a:gd name="T14" fmla="*/ 169 w 15484"/>
                <a:gd name="T15" fmla="*/ 0 h 3568"/>
                <a:gd name="T16" fmla="*/ 0 w 15484"/>
                <a:gd name="T17" fmla="*/ 169 h 3568"/>
                <a:gd name="T18" fmla="*/ 0 w 15484"/>
                <a:gd name="T19" fmla="*/ 3398 h 3568"/>
                <a:gd name="T20" fmla="*/ 0 w 15484"/>
                <a:gd name="T21" fmla="*/ 3398 h 3568"/>
                <a:gd name="T22" fmla="*/ 169 w 15484"/>
                <a:gd name="T23" fmla="*/ 3567 h 3568"/>
                <a:gd name="T24" fmla="*/ 15315 w 15484"/>
                <a:gd name="T25" fmla="*/ 3567 h 3568"/>
                <a:gd name="T26" fmla="*/ 15315 w 15484"/>
                <a:gd name="T27" fmla="*/ 3398 h 3568"/>
                <a:gd name="T28" fmla="*/ 169 w 15484"/>
                <a:gd name="T29" fmla="*/ 3398 h 3568"/>
                <a:gd name="T30" fmla="*/ 169 w 15484"/>
                <a:gd name="T31" fmla="*/ 169 h 3568"/>
                <a:gd name="T32" fmla="*/ 15315 w 15484"/>
                <a:gd name="T33" fmla="*/ 169 h 3568"/>
                <a:gd name="T34" fmla="*/ 15315 w 15484"/>
                <a:gd name="T35" fmla="*/ 3398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8">
                  <a:moveTo>
                    <a:pt x="15315" y="3567"/>
                  </a:moveTo>
                  <a:lnTo>
                    <a:pt x="15315" y="3567"/>
                  </a:lnTo>
                  <a:cubicBezTo>
                    <a:pt x="15407" y="3567"/>
                    <a:pt x="15483" y="3492"/>
                    <a:pt x="15483" y="3398"/>
                  </a:cubicBezTo>
                  <a:lnTo>
                    <a:pt x="15483" y="169"/>
                  </a:lnTo>
                  <a:lnTo>
                    <a:pt x="15483" y="169"/>
                  </a:lnTo>
                  <a:cubicBezTo>
                    <a:pt x="15483" y="75"/>
                    <a:pt x="15407" y="0"/>
                    <a:pt x="15315" y="0"/>
                  </a:cubicBezTo>
                  <a:lnTo>
                    <a:pt x="169" y="0"/>
                  </a:lnTo>
                  <a:lnTo>
                    <a:pt x="169" y="0"/>
                  </a:lnTo>
                  <a:cubicBezTo>
                    <a:pt x="76" y="0"/>
                    <a:pt x="0" y="75"/>
                    <a:pt x="0" y="169"/>
                  </a:cubicBezTo>
                  <a:lnTo>
                    <a:pt x="0" y="3398"/>
                  </a:lnTo>
                  <a:lnTo>
                    <a:pt x="0" y="3398"/>
                  </a:lnTo>
                  <a:cubicBezTo>
                    <a:pt x="0" y="3492"/>
                    <a:pt x="76" y="3567"/>
                    <a:pt x="169" y="3567"/>
                  </a:cubicBezTo>
                  <a:lnTo>
                    <a:pt x="15315" y="3567"/>
                  </a:lnTo>
                  <a:close/>
                  <a:moveTo>
                    <a:pt x="15315" y="3398"/>
                  </a:moveTo>
                  <a:lnTo>
                    <a:pt x="169" y="3398"/>
                  </a:lnTo>
                  <a:lnTo>
                    <a:pt x="169" y="169"/>
                  </a:lnTo>
                  <a:lnTo>
                    <a:pt x="15315" y="169"/>
                  </a:lnTo>
                  <a:lnTo>
                    <a:pt x="15315" y="3398"/>
                  </a:lnTo>
                  <a:close/>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76" name="Freeform 4">
              <a:extLst>
                <a:ext uri="{FF2B5EF4-FFF2-40B4-BE49-F238E27FC236}">
                  <a16:creationId xmlns="" xmlns:a16="http://schemas.microsoft.com/office/drawing/2014/main" id="{1F5BACBB-3762-4141-8974-318E7F4CC385}"/>
                </a:ext>
              </a:extLst>
            </p:cNvPr>
            <p:cNvSpPr>
              <a:spLocks noChangeArrowheads="1"/>
            </p:cNvSpPr>
            <p:nvPr/>
          </p:nvSpPr>
          <p:spPr bwMode="auto">
            <a:xfrm>
              <a:off x="7776204" y="7629924"/>
              <a:ext cx="1022506" cy="2122782"/>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11" name="TextBox 10">
            <a:extLst>
              <a:ext uri="{FF2B5EF4-FFF2-40B4-BE49-F238E27FC236}">
                <a16:creationId xmlns="" xmlns:a16="http://schemas.microsoft.com/office/drawing/2014/main" id="{66BC6FED-E623-4143-847B-68F8CD615D08}"/>
              </a:ext>
            </a:extLst>
          </p:cNvPr>
          <p:cNvSpPr txBox="1"/>
          <p:nvPr/>
        </p:nvSpPr>
        <p:spPr>
          <a:xfrm>
            <a:off x="4618892" y="893857"/>
            <a:ext cx="36341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50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Αθλητισμός και Αναπηρία</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2" name="TextBox 11">
            <a:extLst>
              <a:ext uri="{FF2B5EF4-FFF2-40B4-BE49-F238E27FC236}">
                <a16:creationId xmlns="" xmlns:a16="http://schemas.microsoft.com/office/drawing/2014/main" id="{9AD69910-3466-4CB6-A6BF-537696318399}"/>
              </a:ext>
            </a:extLst>
          </p:cNvPr>
          <p:cNvSpPr txBox="1"/>
          <p:nvPr/>
        </p:nvSpPr>
        <p:spPr>
          <a:xfrm>
            <a:off x="3090342" y="2318878"/>
            <a:ext cx="7491046" cy="3323987"/>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Η Σύμβαση των Ηνωμένων Εθνών για τα δικαιώματα των ΑμεΑ ως το πρώτο νομικά δεσμευτικό διεθνές πλαίσιο για την προώθηση των δικαιωμάτων των ΑμεΑ, ορίζει στο </a:t>
            </a:r>
            <a:r>
              <a:rPr kumimoji="0" lang="el-GR" sz="1600" b="1" i="0" u="none" strike="noStrike" kern="1200" cap="none" spc="0" normalizeH="0" baseline="0" noProof="0" dirty="0">
                <a:ln>
                  <a:noFill/>
                </a:ln>
                <a:solidFill>
                  <a:prstClr val="black"/>
                </a:solidFill>
                <a:effectLst/>
                <a:uLnTx/>
                <a:uFillTx/>
                <a:latin typeface="Calibri"/>
                <a:ea typeface="+mn-ea"/>
                <a:cs typeface="+mn-cs"/>
              </a:rPr>
              <a:t>άρθρο 30</a:t>
            </a:r>
            <a:r>
              <a:rPr kumimoji="0" lang="el-GR" sz="1600" b="0" i="0" u="none" strike="noStrike" kern="1200" cap="none" spc="0" normalizeH="0" baseline="0" noProof="0" dirty="0">
                <a:ln>
                  <a:noFill/>
                </a:ln>
                <a:solidFill>
                  <a:prstClr val="black"/>
                </a:solidFill>
                <a:effectLst/>
                <a:uLnTx/>
                <a:uFillTx/>
                <a:latin typeface="Calibri"/>
                <a:ea typeface="+mn-ea"/>
                <a:cs typeface="+mn-cs"/>
              </a:rPr>
              <a:t>: </a:t>
            </a:r>
            <a:r>
              <a:rPr kumimoji="0" lang="el-GR" sz="1600" b="1" i="0" u="none" strike="noStrike" kern="1200" cap="none" spc="0" normalizeH="0" baseline="0" noProof="0" dirty="0">
                <a:ln>
                  <a:noFill/>
                </a:ln>
                <a:solidFill>
                  <a:prstClr val="black"/>
                </a:solidFill>
                <a:effectLst/>
                <a:uLnTx/>
                <a:uFillTx/>
                <a:latin typeface="Calibri"/>
                <a:ea typeface="+mn-ea"/>
                <a:cs typeface="+mn-cs"/>
              </a:rPr>
              <a:t>«τα Συμβαλλόμενα Κράτη θα λάβουν τα κατάλληλα μέτρα για να ενθαρρύνουν και να προωθήσουν τη συμμετοχή, όσο το δυνατόν περισσότερο, των ΑμεΑ σε γενικές αθλητικές δραστηριότητες σε όλα τα επίπεδα»</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l-GR" sz="1600" b="0" i="0" u="none" strike="noStrike" kern="1200" cap="none" spc="0" normalizeH="0" baseline="0" noProof="0" dirty="0">
                <a:ln>
                  <a:noFill/>
                </a:ln>
                <a:solidFill>
                  <a:prstClr val="black"/>
                </a:solidFill>
                <a:effectLst/>
                <a:uLnTx/>
                <a:uFillTx/>
                <a:latin typeface="Calibri"/>
                <a:ea typeface="+mn-ea"/>
                <a:cs typeface="+mn-cs"/>
              </a:rPr>
              <a:t> Καλεί επίσης τις κυβερνήσεις, κράτη που είναι συμβαλλόμενα μέρη στη Σύμβαση, να διασφαλίσουν ότι τα ΑμεΑ θα έχουν πρόσβαση σε</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l-GR" sz="1600" b="0" i="0" u="none" strike="noStrike" kern="1200" cap="none" spc="0" normalizeH="0" baseline="0" noProof="0" dirty="0">
                <a:ln>
                  <a:noFill/>
                </a:ln>
                <a:solidFill>
                  <a:prstClr val="black"/>
                </a:solidFill>
                <a:effectLst/>
                <a:uLnTx/>
                <a:uFillTx/>
                <a:latin typeface="Calibri"/>
                <a:ea typeface="+mn-ea"/>
                <a:cs typeface="+mn-cs"/>
              </a:rPr>
              <a:t>αθλητικούς και ψυχαγωγικούς χώρους - ως θεατές και ως ενεργά</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l-GR" sz="1600" b="0" i="0" u="none" strike="noStrike" kern="1200" cap="none" spc="0" normalizeH="0" baseline="0" noProof="0" dirty="0">
                <a:ln>
                  <a:noFill/>
                </a:ln>
                <a:solidFill>
                  <a:prstClr val="black"/>
                </a:solidFill>
                <a:effectLst/>
                <a:uLnTx/>
                <a:uFillTx/>
                <a:latin typeface="Calibri"/>
                <a:ea typeface="+mn-ea"/>
                <a:cs typeface="+mn-cs"/>
              </a:rPr>
              <a:t>συμμετέχοντες.</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Η συστηματική συμμετοχή των ΑμεΑ στη σωματική δραστηριότητα έχει διαπιστωθεί ότι συμβάλλει στην αποφυγή δευτερογενών παθήσεων, στη βελτίωση της φυσικής κατάστασης και γενικά της ποιότητας ζωής και ευημερίας.</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495859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8CC4A31-64FB-4D0C-9A08-856CB3133A94}"/>
              </a:ext>
            </a:extLst>
          </p:cNvPr>
          <p:cNvSpPr txBox="1"/>
          <p:nvPr/>
        </p:nvSpPr>
        <p:spPr>
          <a:xfrm>
            <a:off x="4091354" y="870410"/>
            <a:ext cx="6096000"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200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Διεθνείς Αγώνες για Αθλητές με Αναπηρία</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4" name="Εικόνα 3">
            <a:extLst>
              <a:ext uri="{FF2B5EF4-FFF2-40B4-BE49-F238E27FC236}">
                <a16:creationId xmlns="" xmlns:a16="http://schemas.microsoft.com/office/drawing/2014/main" id="{0366C090-1D1B-4BD0-AB7F-396D72CA0B60}"/>
              </a:ext>
            </a:extLst>
          </p:cNvPr>
          <p:cNvPicPr>
            <a:picLocks noChangeAspect="1"/>
          </p:cNvPicPr>
          <p:nvPr/>
        </p:nvPicPr>
        <p:blipFill>
          <a:blip r:embed="rId2"/>
          <a:stretch>
            <a:fillRect/>
          </a:stretch>
        </p:blipFill>
        <p:spPr>
          <a:xfrm>
            <a:off x="3623172" y="1920815"/>
            <a:ext cx="5186720" cy="3418202"/>
          </a:xfrm>
          <a:prstGeom prst="rect">
            <a:avLst/>
          </a:prstGeom>
        </p:spPr>
      </p:pic>
      <p:sp>
        <p:nvSpPr>
          <p:cNvPr id="6" name="TextBox 5">
            <a:extLst>
              <a:ext uri="{FF2B5EF4-FFF2-40B4-BE49-F238E27FC236}">
                <a16:creationId xmlns="" xmlns:a16="http://schemas.microsoft.com/office/drawing/2014/main" id="{09BBEF0C-0DB4-4AD8-B2A0-11700B0B7C41}"/>
              </a:ext>
            </a:extLst>
          </p:cNvPr>
          <p:cNvSpPr txBox="1"/>
          <p:nvPr/>
        </p:nvSpPr>
        <p:spPr>
          <a:xfrm>
            <a:off x="3458307" y="5483441"/>
            <a:ext cx="511126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ΣΧΗΜΑ 2 ■ Διοίκηση προσαρμοσμένου αθλητισμού. 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45421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 xmlns:a16="http://schemas.microsoft.com/office/drawing/2014/main" id="{A6B6141E-B574-1943-8DE3-0314C50DC93D}"/>
              </a:ext>
            </a:extLst>
          </p:cNvPr>
          <p:cNvSpPr>
            <a:spLocks noChangeArrowheads="1"/>
          </p:cNvSpPr>
          <p:nvPr/>
        </p:nvSpPr>
        <p:spPr bwMode="auto">
          <a:xfrm>
            <a:off x="898050" y="4842589"/>
            <a:ext cx="10602681" cy="32962"/>
          </a:xfrm>
          <a:custGeom>
            <a:avLst/>
            <a:gdLst>
              <a:gd name="T0" fmla="*/ 17021 w 17022"/>
              <a:gd name="T1" fmla="*/ 51 h 52"/>
              <a:gd name="T2" fmla="*/ 0 w 17022"/>
              <a:gd name="T3" fmla="*/ 51 h 52"/>
              <a:gd name="T4" fmla="*/ 0 w 17022"/>
              <a:gd name="T5" fmla="*/ 0 h 52"/>
              <a:gd name="T6" fmla="*/ 17021 w 17022"/>
              <a:gd name="T7" fmla="*/ 0 h 52"/>
              <a:gd name="T8" fmla="*/ 17021 w 17022"/>
              <a:gd name="T9" fmla="*/ 51 h 52"/>
            </a:gdLst>
            <a:ahLst/>
            <a:cxnLst>
              <a:cxn ang="0">
                <a:pos x="T0" y="T1"/>
              </a:cxn>
              <a:cxn ang="0">
                <a:pos x="T2" y="T3"/>
              </a:cxn>
              <a:cxn ang="0">
                <a:pos x="T4" y="T5"/>
              </a:cxn>
              <a:cxn ang="0">
                <a:pos x="T6" y="T7"/>
              </a:cxn>
              <a:cxn ang="0">
                <a:pos x="T8" y="T9"/>
              </a:cxn>
            </a:cxnLst>
            <a:rect l="0" t="0" r="r" b="b"/>
            <a:pathLst>
              <a:path w="17022" h="52">
                <a:moveTo>
                  <a:pt x="17021" y="51"/>
                </a:moveTo>
                <a:lnTo>
                  <a:pt x="0" y="51"/>
                </a:lnTo>
                <a:lnTo>
                  <a:pt x="0" y="0"/>
                </a:lnTo>
                <a:lnTo>
                  <a:pt x="17021" y="0"/>
                </a:lnTo>
                <a:lnTo>
                  <a:pt x="17021" y="51"/>
                </a:lnTo>
              </a:path>
            </a:pathLst>
          </a:custGeom>
          <a:solidFill>
            <a:schemeClr val="bg1">
              <a:lumMod val="85000"/>
            </a:scheme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 name="Freeform 71">
            <a:extLst>
              <a:ext uri="{FF2B5EF4-FFF2-40B4-BE49-F238E27FC236}">
                <a16:creationId xmlns="" xmlns:a16="http://schemas.microsoft.com/office/drawing/2014/main" id="{293D606E-0CB6-0040-B8DD-4AC30C160ADD}"/>
              </a:ext>
            </a:extLst>
          </p:cNvPr>
          <p:cNvSpPr>
            <a:spLocks noChangeArrowheads="1"/>
          </p:cNvSpPr>
          <p:nvPr/>
        </p:nvSpPr>
        <p:spPr bwMode="auto">
          <a:xfrm>
            <a:off x="9192346" y="3268993"/>
            <a:ext cx="1186621" cy="1354176"/>
          </a:xfrm>
          <a:custGeom>
            <a:avLst/>
            <a:gdLst>
              <a:gd name="T0" fmla="*/ 338 w 1903"/>
              <a:gd name="T1" fmla="*/ 338 h 2176"/>
              <a:gd name="T2" fmla="*/ 338 w 1903"/>
              <a:gd name="T3" fmla="*/ 338 h 2176"/>
              <a:gd name="T4" fmla="*/ 1564 w 1903"/>
              <a:gd name="T5" fmla="*/ 338 h 2176"/>
              <a:gd name="T6" fmla="*/ 1564 w 1903"/>
              <a:gd name="T7" fmla="*/ 338 h 2176"/>
              <a:gd name="T8" fmla="*/ 1564 w 1903"/>
              <a:gd name="T9" fmla="*/ 1562 h 2176"/>
              <a:gd name="T10" fmla="*/ 951 w 1903"/>
              <a:gd name="T11" fmla="*/ 2175 h 2176"/>
              <a:gd name="T12" fmla="*/ 338 w 1903"/>
              <a:gd name="T13" fmla="*/ 1562 h 2176"/>
              <a:gd name="T14" fmla="*/ 338 w 1903"/>
              <a:gd name="T15" fmla="*/ 1562 h 2176"/>
              <a:gd name="T16" fmla="*/ 338 w 1903"/>
              <a:gd name="T17" fmla="*/ 338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3" h="2176">
                <a:moveTo>
                  <a:pt x="338" y="338"/>
                </a:moveTo>
                <a:lnTo>
                  <a:pt x="338" y="338"/>
                </a:lnTo>
                <a:cubicBezTo>
                  <a:pt x="677" y="0"/>
                  <a:pt x="1226" y="0"/>
                  <a:pt x="1564" y="338"/>
                </a:cubicBezTo>
                <a:lnTo>
                  <a:pt x="1564" y="338"/>
                </a:lnTo>
                <a:cubicBezTo>
                  <a:pt x="1902" y="676"/>
                  <a:pt x="1902" y="1224"/>
                  <a:pt x="1564" y="1562"/>
                </a:cubicBezTo>
                <a:lnTo>
                  <a:pt x="951" y="2175"/>
                </a:lnTo>
                <a:lnTo>
                  <a:pt x="338" y="1562"/>
                </a:lnTo>
                <a:lnTo>
                  <a:pt x="338" y="1562"/>
                </a:lnTo>
                <a:cubicBezTo>
                  <a:pt x="0" y="1224"/>
                  <a:pt x="0" y="676"/>
                  <a:pt x="338" y="338"/>
                </a:cubicBezTo>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Freeform 1059">
            <a:extLst>
              <a:ext uri="{FF2B5EF4-FFF2-40B4-BE49-F238E27FC236}">
                <a16:creationId xmlns="" xmlns:a16="http://schemas.microsoft.com/office/drawing/2014/main" id="{0CEA3C14-EEC6-AC4C-AF5E-B793A9FB490F}"/>
              </a:ext>
            </a:extLst>
          </p:cNvPr>
          <p:cNvSpPr>
            <a:spLocks noChangeAspect="1" noChangeArrowheads="1"/>
          </p:cNvSpPr>
          <p:nvPr/>
        </p:nvSpPr>
        <p:spPr bwMode="auto">
          <a:xfrm>
            <a:off x="2148472" y="3677134"/>
            <a:ext cx="530225" cy="527050"/>
          </a:xfrm>
          <a:custGeom>
            <a:avLst/>
            <a:gdLst>
              <a:gd name="T0" fmla="*/ 89779237 w 291737"/>
              <a:gd name="T1" fmla="*/ 109284772 h 290153"/>
              <a:gd name="T2" fmla="*/ 102871663 w 291737"/>
              <a:gd name="T3" fmla="*/ 104718570 h 290153"/>
              <a:gd name="T4" fmla="*/ 123273045 w 291737"/>
              <a:gd name="T5" fmla="*/ 122214270 h 290153"/>
              <a:gd name="T6" fmla="*/ 124538682 w 291737"/>
              <a:gd name="T7" fmla="*/ 105031042 h 290153"/>
              <a:gd name="T8" fmla="*/ 99391902 w 291737"/>
              <a:gd name="T9" fmla="*/ 125807186 h 290153"/>
              <a:gd name="T10" fmla="*/ 102871663 w 291737"/>
              <a:gd name="T11" fmla="*/ 104718570 h 290153"/>
              <a:gd name="T12" fmla="*/ 3931849 w 291737"/>
              <a:gd name="T13" fmla="*/ 122214270 h 290153"/>
              <a:gd name="T14" fmla="*/ 24383897 w 291737"/>
              <a:gd name="T15" fmla="*/ 104718570 h 290153"/>
              <a:gd name="T16" fmla="*/ 27686387 w 291737"/>
              <a:gd name="T17" fmla="*/ 125807186 h 290153"/>
              <a:gd name="T18" fmla="*/ 2675210 w 291737"/>
              <a:gd name="T19" fmla="*/ 105031042 h 290153"/>
              <a:gd name="T20" fmla="*/ 111858698 w 291737"/>
              <a:gd name="T21" fmla="*/ 101300184 h 290153"/>
              <a:gd name="T22" fmla="*/ 10672229 w 291737"/>
              <a:gd name="T23" fmla="*/ 96976848 h 290153"/>
              <a:gd name="T24" fmla="*/ 111858698 w 291737"/>
              <a:gd name="T25" fmla="*/ 88794158 h 290153"/>
              <a:gd name="T26" fmla="*/ 111858698 w 291737"/>
              <a:gd name="T27" fmla="*/ 88794158 h 290153"/>
              <a:gd name="T28" fmla="*/ 6915088 w 291737"/>
              <a:gd name="T29" fmla="*/ 96976848 h 290153"/>
              <a:gd name="T30" fmla="*/ 99462300 w 291737"/>
              <a:gd name="T31" fmla="*/ 96153616 h 290153"/>
              <a:gd name="T32" fmla="*/ 82229262 w 291737"/>
              <a:gd name="T33" fmla="*/ 84875441 h 290153"/>
              <a:gd name="T34" fmla="*/ 44678279 w 291737"/>
              <a:gd name="T35" fmla="*/ 84875441 h 290153"/>
              <a:gd name="T36" fmla="*/ 27764580 w 291737"/>
              <a:gd name="T37" fmla="*/ 96153616 h 290153"/>
              <a:gd name="T38" fmla="*/ 52334178 w 291737"/>
              <a:gd name="T39" fmla="*/ 68852146 h 290153"/>
              <a:gd name="T40" fmla="*/ 72313118 w 291737"/>
              <a:gd name="T41" fmla="*/ 64165631 h 290153"/>
              <a:gd name="T42" fmla="*/ 77976585 w 291737"/>
              <a:gd name="T43" fmla="*/ 80724467 h 290153"/>
              <a:gd name="T44" fmla="*/ 48401249 w 291737"/>
              <a:gd name="T45" fmla="*/ 68852146 h 290153"/>
              <a:gd name="T46" fmla="*/ 59193458 w 291737"/>
              <a:gd name="T47" fmla="*/ 54222035 h 290153"/>
              <a:gd name="T48" fmla="*/ 63536008 w 291737"/>
              <a:gd name="T49" fmla="*/ 46117364 h 290153"/>
              <a:gd name="T50" fmla="*/ 63536008 w 291737"/>
              <a:gd name="T51" fmla="*/ 46117364 h 290153"/>
              <a:gd name="T52" fmla="*/ 111765453 w 291737"/>
              <a:gd name="T53" fmla="*/ 83819484 h 290153"/>
              <a:gd name="T54" fmla="*/ 15051580 w 291737"/>
              <a:gd name="T55" fmla="*/ 41987648 h 290153"/>
              <a:gd name="T56" fmla="*/ 13138120 w 291737"/>
              <a:gd name="T57" fmla="*/ 82102572 h 290153"/>
              <a:gd name="T58" fmla="*/ 91709610 w 291737"/>
              <a:gd name="T59" fmla="*/ 35208138 h 290153"/>
              <a:gd name="T60" fmla="*/ 77223386 w 291737"/>
              <a:gd name="T61" fmla="*/ 49457136 h 290153"/>
              <a:gd name="T62" fmla="*/ 37911938 w 291737"/>
              <a:gd name="T63" fmla="*/ 35208138 h 290153"/>
              <a:gd name="T64" fmla="*/ 46976875 w 291737"/>
              <a:gd name="T65" fmla="*/ 49457136 h 290153"/>
              <a:gd name="T66" fmla="*/ 89779237 w 291737"/>
              <a:gd name="T67" fmla="*/ 16518775 h 290153"/>
              <a:gd name="T68" fmla="*/ 34572388 w 291737"/>
              <a:gd name="T69" fmla="*/ 18502114 h 290153"/>
              <a:gd name="T70" fmla="*/ 101289900 w 291737"/>
              <a:gd name="T71" fmla="*/ 23421996 h 290153"/>
              <a:gd name="T72" fmla="*/ 121533257 w 291737"/>
              <a:gd name="T73" fmla="*/ 18424099 h 290153"/>
              <a:gd name="T74" fmla="*/ 127068263 w 291737"/>
              <a:gd name="T75" fmla="*/ 35139610 h 290153"/>
              <a:gd name="T76" fmla="*/ 97494406 w 291737"/>
              <a:gd name="T77" fmla="*/ 23421996 h 290153"/>
              <a:gd name="T78" fmla="*/ 5662450 w 291737"/>
              <a:gd name="T79" fmla="*/ 18424099 h 290153"/>
              <a:gd name="T80" fmla="*/ 25641957 w 291737"/>
              <a:gd name="T81" fmla="*/ 23421996 h 290153"/>
              <a:gd name="T82" fmla="*/ 29575230 w 291737"/>
              <a:gd name="T83" fmla="*/ 23421996 h 290153"/>
              <a:gd name="T84" fmla="*/ 0 w 291737"/>
              <a:gd name="T85" fmla="*/ 35139610 h 290153"/>
              <a:gd name="T86" fmla="*/ 111858698 w 291737"/>
              <a:gd name="T87" fmla="*/ 3859771 h 290153"/>
              <a:gd name="T88" fmla="*/ 111858698 w 291737"/>
              <a:gd name="T89" fmla="*/ 3859771 h 290153"/>
              <a:gd name="T90" fmla="*/ 19439297 w 291737"/>
              <a:gd name="T91" fmla="*/ 8182036 h 290153"/>
              <a:gd name="T92" fmla="*/ 111858698 w 291737"/>
              <a:gd name="T93" fmla="*/ 16365797 h 290153"/>
              <a:gd name="T94" fmla="*/ 23352569 w 291737"/>
              <a:gd name="T95" fmla="*/ 8182036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37" h="290153">
                <a:moveTo>
                  <a:pt x="83671" y="242888"/>
                </a:moveTo>
                <a:lnTo>
                  <a:pt x="206125" y="242888"/>
                </a:lnTo>
                <a:cubicBezTo>
                  <a:pt x="208631" y="242888"/>
                  <a:pt x="210779" y="245086"/>
                  <a:pt x="210779" y="247651"/>
                </a:cubicBezTo>
                <a:cubicBezTo>
                  <a:pt x="210779" y="250215"/>
                  <a:pt x="208631" y="252047"/>
                  <a:pt x="206125" y="252047"/>
                </a:cubicBezTo>
                <a:lnTo>
                  <a:pt x="83671" y="252047"/>
                </a:lnTo>
                <a:cubicBezTo>
                  <a:pt x="81523" y="252047"/>
                  <a:pt x="79375" y="250215"/>
                  <a:pt x="79375" y="247651"/>
                </a:cubicBezTo>
                <a:cubicBezTo>
                  <a:pt x="79375" y="245086"/>
                  <a:pt x="81523" y="242888"/>
                  <a:pt x="83671" y="242888"/>
                </a:cubicBezTo>
                <a:close/>
                <a:moveTo>
                  <a:pt x="236183" y="241515"/>
                </a:moveTo>
                <a:cubicBezTo>
                  <a:pt x="237998" y="242956"/>
                  <a:pt x="238361" y="245838"/>
                  <a:pt x="236546" y="248000"/>
                </a:cubicBezTo>
                <a:cubicBezTo>
                  <a:pt x="233641" y="250882"/>
                  <a:pt x="232552" y="254845"/>
                  <a:pt x="232552" y="258808"/>
                </a:cubicBezTo>
                <a:lnTo>
                  <a:pt x="232552" y="281866"/>
                </a:lnTo>
                <a:lnTo>
                  <a:pt x="283023" y="281866"/>
                </a:lnTo>
                <a:lnTo>
                  <a:pt x="283023" y="258808"/>
                </a:lnTo>
                <a:cubicBezTo>
                  <a:pt x="283023" y="254845"/>
                  <a:pt x="281570" y="250882"/>
                  <a:pt x="279029" y="248000"/>
                </a:cubicBezTo>
                <a:cubicBezTo>
                  <a:pt x="277213" y="245838"/>
                  <a:pt x="277939" y="242956"/>
                  <a:pt x="279392" y="241515"/>
                </a:cubicBezTo>
                <a:cubicBezTo>
                  <a:pt x="281570" y="239713"/>
                  <a:pt x="284475" y="240074"/>
                  <a:pt x="285928" y="242235"/>
                </a:cubicBezTo>
                <a:cubicBezTo>
                  <a:pt x="289559" y="246559"/>
                  <a:pt x="291737" y="252683"/>
                  <a:pt x="291737" y="258808"/>
                </a:cubicBezTo>
                <a:lnTo>
                  <a:pt x="291737" y="285830"/>
                </a:lnTo>
                <a:cubicBezTo>
                  <a:pt x="291737" y="288712"/>
                  <a:pt x="289922" y="290153"/>
                  <a:pt x="287743" y="290153"/>
                </a:cubicBezTo>
                <a:lnTo>
                  <a:pt x="228194" y="290153"/>
                </a:lnTo>
                <a:cubicBezTo>
                  <a:pt x="226016" y="290153"/>
                  <a:pt x="223837" y="288712"/>
                  <a:pt x="223837" y="285830"/>
                </a:cubicBezTo>
                <a:lnTo>
                  <a:pt x="223837" y="258808"/>
                </a:lnTo>
                <a:cubicBezTo>
                  <a:pt x="223837" y="252683"/>
                  <a:pt x="226016" y="246559"/>
                  <a:pt x="229647" y="242235"/>
                </a:cubicBezTo>
                <a:cubicBezTo>
                  <a:pt x="231462" y="240074"/>
                  <a:pt x="234367" y="239713"/>
                  <a:pt x="236183" y="241515"/>
                </a:cubicBezTo>
                <a:close/>
                <a:moveTo>
                  <a:pt x="12280" y="241515"/>
                </a:moveTo>
                <a:cubicBezTo>
                  <a:pt x="14447" y="242956"/>
                  <a:pt x="14808" y="245838"/>
                  <a:pt x="13002" y="248000"/>
                </a:cubicBezTo>
                <a:cubicBezTo>
                  <a:pt x="10835" y="250882"/>
                  <a:pt x="9029" y="254845"/>
                  <a:pt x="9029" y="258808"/>
                </a:cubicBezTo>
                <a:lnTo>
                  <a:pt x="9029" y="281866"/>
                </a:lnTo>
                <a:lnTo>
                  <a:pt x="59232" y="281866"/>
                </a:lnTo>
                <a:lnTo>
                  <a:pt x="59232" y="258808"/>
                </a:lnTo>
                <a:cubicBezTo>
                  <a:pt x="59232" y="254845"/>
                  <a:pt x="57788" y="250882"/>
                  <a:pt x="55259" y="248000"/>
                </a:cubicBezTo>
                <a:cubicBezTo>
                  <a:pt x="53454" y="245838"/>
                  <a:pt x="54176" y="242956"/>
                  <a:pt x="55982" y="241515"/>
                </a:cubicBezTo>
                <a:cubicBezTo>
                  <a:pt x="57788" y="239713"/>
                  <a:pt x="60677" y="240074"/>
                  <a:pt x="61761" y="242235"/>
                </a:cubicBezTo>
                <a:cubicBezTo>
                  <a:pt x="65734" y="246559"/>
                  <a:pt x="67901" y="252683"/>
                  <a:pt x="67901" y="258808"/>
                </a:cubicBezTo>
                <a:lnTo>
                  <a:pt x="67901" y="285830"/>
                </a:lnTo>
                <a:cubicBezTo>
                  <a:pt x="67901" y="288712"/>
                  <a:pt x="65734" y="290153"/>
                  <a:pt x="63566" y="290153"/>
                </a:cubicBezTo>
                <a:lnTo>
                  <a:pt x="4695" y="290153"/>
                </a:lnTo>
                <a:cubicBezTo>
                  <a:pt x="2528" y="290153"/>
                  <a:pt x="0" y="288712"/>
                  <a:pt x="0" y="285830"/>
                </a:cubicBezTo>
                <a:lnTo>
                  <a:pt x="0" y="258808"/>
                </a:lnTo>
                <a:cubicBezTo>
                  <a:pt x="0" y="252683"/>
                  <a:pt x="2528" y="246559"/>
                  <a:pt x="6140" y="242235"/>
                </a:cubicBezTo>
                <a:cubicBezTo>
                  <a:pt x="7946" y="240074"/>
                  <a:pt x="10835" y="239713"/>
                  <a:pt x="12280" y="241515"/>
                </a:cubicBezTo>
                <a:close/>
                <a:moveTo>
                  <a:pt x="256816" y="213690"/>
                </a:moveTo>
                <a:cubicBezTo>
                  <a:pt x="251065" y="213690"/>
                  <a:pt x="246752" y="217963"/>
                  <a:pt x="246752" y="223660"/>
                </a:cubicBezTo>
                <a:cubicBezTo>
                  <a:pt x="246752" y="229357"/>
                  <a:pt x="251065" y="233630"/>
                  <a:pt x="256816" y="233630"/>
                </a:cubicBezTo>
                <a:cubicBezTo>
                  <a:pt x="262926" y="233630"/>
                  <a:pt x="267599" y="229357"/>
                  <a:pt x="267599" y="223660"/>
                </a:cubicBezTo>
                <a:cubicBezTo>
                  <a:pt x="267599" y="217963"/>
                  <a:pt x="262926" y="213690"/>
                  <a:pt x="256816" y="213690"/>
                </a:cubicBezTo>
                <a:close/>
                <a:moveTo>
                  <a:pt x="34565" y="213690"/>
                </a:moveTo>
                <a:cubicBezTo>
                  <a:pt x="29174" y="213690"/>
                  <a:pt x="24501" y="217963"/>
                  <a:pt x="24501" y="223660"/>
                </a:cubicBezTo>
                <a:cubicBezTo>
                  <a:pt x="24501" y="229357"/>
                  <a:pt x="29174" y="233630"/>
                  <a:pt x="34565" y="233630"/>
                </a:cubicBezTo>
                <a:cubicBezTo>
                  <a:pt x="40316" y="233630"/>
                  <a:pt x="44629" y="229357"/>
                  <a:pt x="44629" y="223660"/>
                </a:cubicBezTo>
                <a:cubicBezTo>
                  <a:pt x="44629" y="217963"/>
                  <a:pt x="40316" y="213690"/>
                  <a:pt x="34565" y="213690"/>
                </a:cubicBezTo>
                <a:close/>
                <a:moveTo>
                  <a:pt x="256816" y="204788"/>
                </a:moveTo>
                <a:cubicBezTo>
                  <a:pt x="267599" y="204788"/>
                  <a:pt x="275866" y="213334"/>
                  <a:pt x="275866" y="223660"/>
                </a:cubicBezTo>
                <a:cubicBezTo>
                  <a:pt x="275866" y="234342"/>
                  <a:pt x="267599" y="242532"/>
                  <a:pt x="256816" y="242532"/>
                </a:cubicBezTo>
                <a:cubicBezTo>
                  <a:pt x="246752" y="242532"/>
                  <a:pt x="238125" y="234342"/>
                  <a:pt x="238125" y="223660"/>
                </a:cubicBezTo>
                <a:cubicBezTo>
                  <a:pt x="238125" y="213334"/>
                  <a:pt x="246752" y="204788"/>
                  <a:pt x="256816" y="204788"/>
                </a:cubicBezTo>
                <a:close/>
                <a:moveTo>
                  <a:pt x="34565" y="204788"/>
                </a:moveTo>
                <a:cubicBezTo>
                  <a:pt x="45348" y="204788"/>
                  <a:pt x="53615" y="213334"/>
                  <a:pt x="53615" y="223660"/>
                </a:cubicBezTo>
                <a:cubicBezTo>
                  <a:pt x="53615" y="234342"/>
                  <a:pt x="45348" y="242532"/>
                  <a:pt x="34565" y="242532"/>
                </a:cubicBezTo>
                <a:cubicBezTo>
                  <a:pt x="24142" y="242532"/>
                  <a:pt x="15875" y="234342"/>
                  <a:pt x="15875" y="223660"/>
                </a:cubicBezTo>
                <a:cubicBezTo>
                  <a:pt x="15875" y="213334"/>
                  <a:pt x="24142" y="204788"/>
                  <a:pt x="34565" y="204788"/>
                </a:cubicBezTo>
                <a:close/>
                <a:moveTo>
                  <a:pt x="188791" y="189157"/>
                </a:moveTo>
                <a:cubicBezTo>
                  <a:pt x="190622" y="187325"/>
                  <a:pt x="193553" y="187325"/>
                  <a:pt x="195385" y="189157"/>
                </a:cubicBezTo>
                <a:lnTo>
                  <a:pt x="228356" y="221762"/>
                </a:lnTo>
                <a:cubicBezTo>
                  <a:pt x="229821" y="223960"/>
                  <a:pt x="229821" y="226891"/>
                  <a:pt x="228356" y="228356"/>
                </a:cubicBezTo>
                <a:cubicBezTo>
                  <a:pt x="226890" y="229089"/>
                  <a:pt x="226157" y="229822"/>
                  <a:pt x="225058" y="229822"/>
                </a:cubicBezTo>
                <a:cubicBezTo>
                  <a:pt x="223593" y="229822"/>
                  <a:pt x="222860" y="229089"/>
                  <a:pt x="222128" y="228356"/>
                </a:cubicBezTo>
                <a:lnTo>
                  <a:pt x="188791" y="195751"/>
                </a:lnTo>
                <a:cubicBezTo>
                  <a:pt x="187325" y="193553"/>
                  <a:pt x="187325" y="190622"/>
                  <a:pt x="188791" y="189157"/>
                </a:cubicBezTo>
                <a:close/>
                <a:moveTo>
                  <a:pt x="96349" y="189157"/>
                </a:moveTo>
                <a:cubicBezTo>
                  <a:pt x="98180" y="187325"/>
                  <a:pt x="100745" y="187325"/>
                  <a:pt x="102577" y="189157"/>
                </a:cubicBezTo>
                <a:cubicBezTo>
                  <a:pt x="104408" y="190622"/>
                  <a:pt x="104408" y="193553"/>
                  <a:pt x="102577" y="195751"/>
                </a:cubicBezTo>
                <a:lnTo>
                  <a:pt x="69971" y="228356"/>
                </a:lnTo>
                <a:cubicBezTo>
                  <a:pt x="68872" y="229089"/>
                  <a:pt x="67773" y="229822"/>
                  <a:pt x="66674" y="229822"/>
                </a:cubicBezTo>
                <a:cubicBezTo>
                  <a:pt x="65575" y="229822"/>
                  <a:pt x="64476" y="229089"/>
                  <a:pt x="63744" y="228356"/>
                </a:cubicBezTo>
                <a:cubicBezTo>
                  <a:pt x="61912" y="226891"/>
                  <a:pt x="61912" y="223960"/>
                  <a:pt x="63744" y="221762"/>
                </a:cubicBezTo>
                <a:lnTo>
                  <a:pt x="96349" y="189157"/>
                </a:lnTo>
                <a:close/>
                <a:moveTo>
                  <a:pt x="123405" y="141862"/>
                </a:moveTo>
                <a:cubicBezTo>
                  <a:pt x="125572" y="142943"/>
                  <a:pt x="125572" y="145825"/>
                  <a:pt x="123766" y="147987"/>
                </a:cubicBezTo>
                <a:cubicBezTo>
                  <a:pt x="121599" y="150509"/>
                  <a:pt x="120154" y="154832"/>
                  <a:pt x="120154" y="158795"/>
                </a:cubicBezTo>
                <a:lnTo>
                  <a:pt x="120154" y="181493"/>
                </a:lnTo>
                <a:lnTo>
                  <a:pt x="169996" y="181493"/>
                </a:lnTo>
                <a:lnTo>
                  <a:pt x="169996" y="158795"/>
                </a:lnTo>
                <a:cubicBezTo>
                  <a:pt x="169996" y="154832"/>
                  <a:pt x="168913" y="150509"/>
                  <a:pt x="166023" y="147987"/>
                </a:cubicBezTo>
                <a:cubicBezTo>
                  <a:pt x="164217" y="145825"/>
                  <a:pt x="164940" y="142943"/>
                  <a:pt x="166746" y="141862"/>
                </a:cubicBezTo>
                <a:cubicBezTo>
                  <a:pt x="168552" y="140061"/>
                  <a:pt x="171802" y="140421"/>
                  <a:pt x="172886" y="142222"/>
                </a:cubicBezTo>
                <a:cubicBezTo>
                  <a:pt x="176498" y="146546"/>
                  <a:pt x="179026" y="152670"/>
                  <a:pt x="179026" y="158795"/>
                </a:cubicBezTo>
                <a:lnTo>
                  <a:pt x="179026" y="186177"/>
                </a:lnTo>
                <a:cubicBezTo>
                  <a:pt x="179026" y="188699"/>
                  <a:pt x="176859" y="190140"/>
                  <a:pt x="174691" y="190140"/>
                </a:cubicBezTo>
                <a:lnTo>
                  <a:pt x="115820" y="190140"/>
                </a:lnTo>
                <a:cubicBezTo>
                  <a:pt x="113292" y="190140"/>
                  <a:pt x="111125" y="188699"/>
                  <a:pt x="111125" y="186177"/>
                </a:cubicBezTo>
                <a:lnTo>
                  <a:pt x="111125" y="158795"/>
                </a:lnTo>
                <a:cubicBezTo>
                  <a:pt x="111125" y="152670"/>
                  <a:pt x="113292" y="146546"/>
                  <a:pt x="117265" y="142222"/>
                </a:cubicBezTo>
                <a:cubicBezTo>
                  <a:pt x="118709" y="140421"/>
                  <a:pt x="121599" y="139700"/>
                  <a:pt x="123405" y="141862"/>
                </a:cubicBezTo>
                <a:close/>
                <a:moveTo>
                  <a:pt x="145872" y="114990"/>
                </a:moveTo>
                <a:cubicBezTo>
                  <a:pt x="140175" y="114990"/>
                  <a:pt x="135902" y="119662"/>
                  <a:pt x="135902" y="125054"/>
                </a:cubicBezTo>
                <a:cubicBezTo>
                  <a:pt x="135902" y="130805"/>
                  <a:pt x="140175" y="135118"/>
                  <a:pt x="145872" y="135118"/>
                </a:cubicBezTo>
                <a:cubicBezTo>
                  <a:pt x="151569" y="135118"/>
                  <a:pt x="155842" y="130805"/>
                  <a:pt x="155842" y="125054"/>
                </a:cubicBezTo>
                <a:cubicBezTo>
                  <a:pt x="155842" y="119662"/>
                  <a:pt x="151569" y="114990"/>
                  <a:pt x="145872" y="114990"/>
                </a:cubicBezTo>
                <a:close/>
                <a:moveTo>
                  <a:pt x="145872" y="106363"/>
                </a:moveTo>
                <a:cubicBezTo>
                  <a:pt x="156554" y="106363"/>
                  <a:pt x="164744" y="114271"/>
                  <a:pt x="164744" y="125054"/>
                </a:cubicBezTo>
                <a:cubicBezTo>
                  <a:pt x="164744" y="135477"/>
                  <a:pt x="156554" y="144104"/>
                  <a:pt x="145872" y="144104"/>
                </a:cubicBezTo>
                <a:cubicBezTo>
                  <a:pt x="135546" y="144104"/>
                  <a:pt x="127000" y="135477"/>
                  <a:pt x="127000" y="125054"/>
                </a:cubicBezTo>
                <a:cubicBezTo>
                  <a:pt x="127000" y="114271"/>
                  <a:pt x="135546" y="106363"/>
                  <a:pt x="145872" y="106363"/>
                </a:cubicBezTo>
                <a:close/>
                <a:moveTo>
                  <a:pt x="256603" y="96838"/>
                </a:moveTo>
                <a:cubicBezTo>
                  <a:pt x="259270" y="96838"/>
                  <a:pt x="261556" y="98998"/>
                  <a:pt x="261556" y="101158"/>
                </a:cubicBezTo>
                <a:lnTo>
                  <a:pt x="261556" y="189355"/>
                </a:lnTo>
                <a:cubicBezTo>
                  <a:pt x="261556" y="191875"/>
                  <a:pt x="259270" y="193315"/>
                  <a:pt x="256603" y="193315"/>
                </a:cubicBezTo>
                <a:cubicBezTo>
                  <a:pt x="254317" y="193315"/>
                  <a:pt x="252412" y="191875"/>
                  <a:pt x="252412" y="189355"/>
                </a:cubicBezTo>
                <a:lnTo>
                  <a:pt x="252412" y="101158"/>
                </a:lnTo>
                <a:cubicBezTo>
                  <a:pt x="252412" y="98998"/>
                  <a:pt x="254317" y="96838"/>
                  <a:pt x="256603" y="96838"/>
                </a:cubicBezTo>
                <a:close/>
                <a:moveTo>
                  <a:pt x="34558" y="96838"/>
                </a:moveTo>
                <a:cubicBezTo>
                  <a:pt x="37122" y="96838"/>
                  <a:pt x="39320" y="98998"/>
                  <a:pt x="39320" y="101158"/>
                </a:cubicBezTo>
                <a:lnTo>
                  <a:pt x="39320" y="189355"/>
                </a:lnTo>
                <a:cubicBezTo>
                  <a:pt x="39320" y="191875"/>
                  <a:pt x="37122" y="193315"/>
                  <a:pt x="34558" y="193315"/>
                </a:cubicBezTo>
                <a:cubicBezTo>
                  <a:pt x="31993" y="193315"/>
                  <a:pt x="30162" y="191875"/>
                  <a:pt x="30162" y="189355"/>
                </a:cubicBezTo>
                <a:lnTo>
                  <a:pt x="30162" y="101158"/>
                </a:lnTo>
                <a:cubicBezTo>
                  <a:pt x="30162" y="98998"/>
                  <a:pt x="31993" y="96838"/>
                  <a:pt x="34558" y="96838"/>
                </a:cubicBezTo>
                <a:close/>
                <a:moveTo>
                  <a:pt x="204410" y="81201"/>
                </a:moveTo>
                <a:cubicBezTo>
                  <a:pt x="206218" y="79375"/>
                  <a:pt x="208387" y="79375"/>
                  <a:pt x="210556" y="81201"/>
                </a:cubicBezTo>
                <a:cubicBezTo>
                  <a:pt x="212364" y="82661"/>
                  <a:pt x="212364" y="85582"/>
                  <a:pt x="210556" y="87408"/>
                </a:cubicBezTo>
                <a:lnTo>
                  <a:pt x="184166" y="114063"/>
                </a:lnTo>
                <a:cubicBezTo>
                  <a:pt x="183081" y="114793"/>
                  <a:pt x="181996" y="115523"/>
                  <a:pt x="180912" y="115523"/>
                </a:cubicBezTo>
                <a:cubicBezTo>
                  <a:pt x="179466" y="115523"/>
                  <a:pt x="178743" y="114793"/>
                  <a:pt x="177297" y="114063"/>
                </a:cubicBezTo>
                <a:cubicBezTo>
                  <a:pt x="176212" y="112602"/>
                  <a:pt x="176212" y="109681"/>
                  <a:pt x="177297" y="107855"/>
                </a:cubicBezTo>
                <a:lnTo>
                  <a:pt x="204410" y="81201"/>
                </a:lnTo>
                <a:close/>
                <a:moveTo>
                  <a:pt x="80835" y="81201"/>
                </a:moveTo>
                <a:cubicBezTo>
                  <a:pt x="82661" y="79375"/>
                  <a:pt x="85947" y="79375"/>
                  <a:pt x="87042" y="81201"/>
                </a:cubicBezTo>
                <a:lnTo>
                  <a:pt x="114061" y="107855"/>
                </a:lnTo>
                <a:cubicBezTo>
                  <a:pt x="115522" y="109681"/>
                  <a:pt x="115522" y="112602"/>
                  <a:pt x="114061" y="114063"/>
                </a:cubicBezTo>
                <a:cubicBezTo>
                  <a:pt x="113331" y="114793"/>
                  <a:pt x="111870" y="115523"/>
                  <a:pt x="111140" y="115523"/>
                </a:cubicBezTo>
                <a:cubicBezTo>
                  <a:pt x="109680" y="115523"/>
                  <a:pt x="108584" y="114793"/>
                  <a:pt x="107854" y="114063"/>
                </a:cubicBezTo>
                <a:lnTo>
                  <a:pt x="80835" y="87408"/>
                </a:lnTo>
                <a:cubicBezTo>
                  <a:pt x="79375" y="85582"/>
                  <a:pt x="79375" y="82661"/>
                  <a:pt x="80835" y="81201"/>
                </a:cubicBezTo>
                <a:close/>
                <a:moveTo>
                  <a:pt x="83671" y="38100"/>
                </a:moveTo>
                <a:lnTo>
                  <a:pt x="206125" y="38100"/>
                </a:lnTo>
                <a:cubicBezTo>
                  <a:pt x="208631" y="38100"/>
                  <a:pt x="210779" y="40386"/>
                  <a:pt x="210779" y="42672"/>
                </a:cubicBezTo>
                <a:cubicBezTo>
                  <a:pt x="210779" y="45339"/>
                  <a:pt x="208631" y="47244"/>
                  <a:pt x="206125" y="47244"/>
                </a:cubicBezTo>
                <a:lnTo>
                  <a:pt x="83671" y="47244"/>
                </a:lnTo>
                <a:cubicBezTo>
                  <a:pt x="81523" y="47244"/>
                  <a:pt x="79375" y="45339"/>
                  <a:pt x="79375" y="42672"/>
                </a:cubicBezTo>
                <a:cubicBezTo>
                  <a:pt x="79375" y="40386"/>
                  <a:pt x="81523" y="38100"/>
                  <a:pt x="83671" y="38100"/>
                </a:cubicBezTo>
                <a:close/>
                <a:moveTo>
                  <a:pt x="236183" y="36366"/>
                </a:moveTo>
                <a:cubicBezTo>
                  <a:pt x="237998" y="38167"/>
                  <a:pt x="238361" y="41050"/>
                  <a:pt x="236546" y="42491"/>
                </a:cubicBezTo>
                <a:cubicBezTo>
                  <a:pt x="233641" y="45733"/>
                  <a:pt x="232552" y="50057"/>
                  <a:pt x="232552" y="54020"/>
                </a:cubicBezTo>
                <a:lnTo>
                  <a:pt x="232552" y="76718"/>
                </a:lnTo>
                <a:lnTo>
                  <a:pt x="283023" y="76718"/>
                </a:lnTo>
                <a:lnTo>
                  <a:pt x="283023" y="54020"/>
                </a:lnTo>
                <a:cubicBezTo>
                  <a:pt x="283023" y="50057"/>
                  <a:pt x="281570" y="45733"/>
                  <a:pt x="279029" y="42491"/>
                </a:cubicBezTo>
                <a:cubicBezTo>
                  <a:pt x="277213" y="41050"/>
                  <a:pt x="277939" y="38167"/>
                  <a:pt x="279392" y="36366"/>
                </a:cubicBezTo>
                <a:cubicBezTo>
                  <a:pt x="281570" y="34925"/>
                  <a:pt x="284475" y="35285"/>
                  <a:pt x="285928" y="37447"/>
                </a:cubicBezTo>
                <a:cubicBezTo>
                  <a:pt x="289559" y="41770"/>
                  <a:pt x="291737" y="47895"/>
                  <a:pt x="291737" y="54020"/>
                </a:cubicBezTo>
                <a:lnTo>
                  <a:pt x="291737" y="81042"/>
                </a:lnTo>
                <a:cubicBezTo>
                  <a:pt x="291737" y="83924"/>
                  <a:pt x="289922" y="85365"/>
                  <a:pt x="287743" y="85365"/>
                </a:cubicBezTo>
                <a:lnTo>
                  <a:pt x="228194" y="85365"/>
                </a:lnTo>
                <a:cubicBezTo>
                  <a:pt x="226016" y="85365"/>
                  <a:pt x="223837" y="83924"/>
                  <a:pt x="223837" y="81042"/>
                </a:cubicBezTo>
                <a:lnTo>
                  <a:pt x="223837" y="54020"/>
                </a:lnTo>
                <a:cubicBezTo>
                  <a:pt x="223837" y="47895"/>
                  <a:pt x="226016" y="41770"/>
                  <a:pt x="229647" y="37447"/>
                </a:cubicBezTo>
                <a:cubicBezTo>
                  <a:pt x="231462" y="35285"/>
                  <a:pt x="234367" y="34925"/>
                  <a:pt x="236183" y="36366"/>
                </a:cubicBezTo>
                <a:close/>
                <a:moveTo>
                  <a:pt x="12280" y="36366"/>
                </a:moveTo>
                <a:cubicBezTo>
                  <a:pt x="14447" y="38167"/>
                  <a:pt x="14808" y="41050"/>
                  <a:pt x="13002" y="42491"/>
                </a:cubicBezTo>
                <a:cubicBezTo>
                  <a:pt x="10835" y="45733"/>
                  <a:pt x="9029" y="50057"/>
                  <a:pt x="9029" y="54020"/>
                </a:cubicBezTo>
                <a:lnTo>
                  <a:pt x="9029" y="76718"/>
                </a:lnTo>
                <a:lnTo>
                  <a:pt x="58871" y="76718"/>
                </a:lnTo>
                <a:lnTo>
                  <a:pt x="58871" y="54020"/>
                </a:lnTo>
                <a:cubicBezTo>
                  <a:pt x="58871" y="50057"/>
                  <a:pt x="57788" y="45733"/>
                  <a:pt x="55259" y="42491"/>
                </a:cubicBezTo>
                <a:cubicBezTo>
                  <a:pt x="53454" y="41050"/>
                  <a:pt x="54176" y="38167"/>
                  <a:pt x="55982" y="36366"/>
                </a:cubicBezTo>
                <a:cubicBezTo>
                  <a:pt x="57788" y="34925"/>
                  <a:pt x="60677" y="35285"/>
                  <a:pt x="61761" y="37447"/>
                </a:cubicBezTo>
                <a:cubicBezTo>
                  <a:pt x="65734" y="41770"/>
                  <a:pt x="67901" y="47895"/>
                  <a:pt x="67901" y="54020"/>
                </a:cubicBezTo>
                <a:lnTo>
                  <a:pt x="67901" y="81042"/>
                </a:lnTo>
                <a:cubicBezTo>
                  <a:pt x="67901" y="83924"/>
                  <a:pt x="65734" y="85365"/>
                  <a:pt x="63566" y="85365"/>
                </a:cubicBezTo>
                <a:lnTo>
                  <a:pt x="4695" y="85365"/>
                </a:lnTo>
                <a:cubicBezTo>
                  <a:pt x="2528" y="85365"/>
                  <a:pt x="0" y="83924"/>
                  <a:pt x="0" y="81042"/>
                </a:cubicBezTo>
                <a:lnTo>
                  <a:pt x="0" y="54020"/>
                </a:lnTo>
                <a:cubicBezTo>
                  <a:pt x="0" y="47895"/>
                  <a:pt x="2528" y="41770"/>
                  <a:pt x="6140" y="37447"/>
                </a:cubicBezTo>
                <a:cubicBezTo>
                  <a:pt x="7946" y="35285"/>
                  <a:pt x="10835" y="34925"/>
                  <a:pt x="12280" y="36366"/>
                </a:cubicBezTo>
                <a:close/>
                <a:moveTo>
                  <a:pt x="256816" y="8902"/>
                </a:moveTo>
                <a:cubicBezTo>
                  <a:pt x="251065" y="8902"/>
                  <a:pt x="246752" y="13175"/>
                  <a:pt x="246752" y="18872"/>
                </a:cubicBezTo>
                <a:cubicBezTo>
                  <a:pt x="246752" y="24569"/>
                  <a:pt x="251065" y="29198"/>
                  <a:pt x="256816" y="29198"/>
                </a:cubicBezTo>
                <a:cubicBezTo>
                  <a:pt x="262926" y="29198"/>
                  <a:pt x="267599" y="24569"/>
                  <a:pt x="267599" y="18872"/>
                </a:cubicBezTo>
                <a:cubicBezTo>
                  <a:pt x="267599" y="13175"/>
                  <a:pt x="262926" y="8902"/>
                  <a:pt x="256816" y="8902"/>
                </a:cubicBezTo>
                <a:close/>
                <a:moveTo>
                  <a:pt x="34565" y="8902"/>
                </a:moveTo>
                <a:cubicBezTo>
                  <a:pt x="29174" y="8902"/>
                  <a:pt x="24501" y="13175"/>
                  <a:pt x="24501" y="18872"/>
                </a:cubicBezTo>
                <a:cubicBezTo>
                  <a:pt x="24501" y="24569"/>
                  <a:pt x="29174" y="29198"/>
                  <a:pt x="34565" y="29198"/>
                </a:cubicBezTo>
                <a:cubicBezTo>
                  <a:pt x="40316" y="29198"/>
                  <a:pt x="44629" y="24569"/>
                  <a:pt x="44629" y="18872"/>
                </a:cubicBezTo>
                <a:cubicBezTo>
                  <a:pt x="44629" y="13175"/>
                  <a:pt x="40316" y="8902"/>
                  <a:pt x="34565" y="8902"/>
                </a:cubicBezTo>
                <a:close/>
                <a:moveTo>
                  <a:pt x="256816" y="0"/>
                </a:moveTo>
                <a:cubicBezTo>
                  <a:pt x="267599" y="0"/>
                  <a:pt x="275866" y="8189"/>
                  <a:pt x="275866" y="18872"/>
                </a:cubicBezTo>
                <a:cubicBezTo>
                  <a:pt x="275866" y="29198"/>
                  <a:pt x="267599" y="37744"/>
                  <a:pt x="256816" y="37744"/>
                </a:cubicBezTo>
                <a:cubicBezTo>
                  <a:pt x="246752" y="37744"/>
                  <a:pt x="238125" y="29198"/>
                  <a:pt x="238125" y="18872"/>
                </a:cubicBezTo>
                <a:cubicBezTo>
                  <a:pt x="238125" y="8189"/>
                  <a:pt x="246752" y="0"/>
                  <a:pt x="256816" y="0"/>
                </a:cubicBezTo>
                <a:close/>
                <a:moveTo>
                  <a:pt x="34565" y="0"/>
                </a:moveTo>
                <a:cubicBezTo>
                  <a:pt x="45348" y="0"/>
                  <a:pt x="53615" y="8189"/>
                  <a:pt x="53615" y="18872"/>
                </a:cubicBezTo>
                <a:cubicBezTo>
                  <a:pt x="53615" y="29198"/>
                  <a:pt x="45348" y="37744"/>
                  <a:pt x="34565" y="37744"/>
                </a:cubicBezTo>
                <a:cubicBezTo>
                  <a:pt x="24142" y="37744"/>
                  <a:pt x="15875" y="29198"/>
                  <a:pt x="15875" y="18872"/>
                </a:cubicBezTo>
                <a:cubicBezTo>
                  <a:pt x="15875" y="8189"/>
                  <a:pt x="24142" y="0"/>
                  <a:pt x="34565"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 name="Freeform 2">
            <a:extLst>
              <a:ext uri="{FF2B5EF4-FFF2-40B4-BE49-F238E27FC236}">
                <a16:creationId xmlns="" xmlns:a16="http://schemas.microsoft.com/office/drawing/2014/main" id="{CECDC054-21DA-4333-8616-FDD1022E1605}"/>
              </a:ext>
            </a:extLst>
          </p:cNvPr>
          <p:cNvSpPr>
            <a:spLocks noChangeArrowheads="1"/>
          </p:cNvSpPr>
          <p:nvPr/>
        </p:nvSpPr>
        <p:spPr bwMode="auto">
          <a:xfrm>
            <a:off x="4322571" y="1733053"/>
            <a:ext cx="5848769" cy="125964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5"/>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Freeform 207">
            <a:extLst>
              <a:ext uri="{FF2B5EF4-FFF2-40B4-BE49-F238E27FC236}">
                <a16:creationId xmlns="" xmlns:a16="http://schemas.microsoft.com/office/drawing/2014/main" id="{2A6AC54F-4985-484B-891E-B955E4C2155E}"/>
              </a:ext>
            </a:extLst>
          </p:cNvPr>
          <p:cNvSpPr>
            <a:spLocks noChangeArrowheads="1"/>
          </p:cNvSpPr>
          <p:nvPr/>
        </p:nvSpPr>
        <p:spPr bwMode="auto">
          <a:xfrm>
            <a:off x="5506996" y="3268993"/>
            <a:ext cx="1183876" cy="1354176"/>
          </a:xfrm>
          <a:custGeom>
            <a:avLst/>
            <a:gdLst>
              <a:gd name="T0" fmla="*/ 338 w 1902"/>
              <a:gd name="T1" fmla="*/ 338 h 2176"/>
              <a:gd name="T2" fmla="*/ 338 w 1902"/>
              <a:gd name="T3" fmla="*/ 338 h 2176"/>
              <a:gd name="T4" fmla="*/ 1563 w 1902"/>
              <a:gd name="T5" fmla="*/ 338 h 2176"/>
              <a:gd name="T6" fmla="*/ 1563 w 1902"/>
              <a:gd name="T7" fmla="*/ 338 h 2176"/>
              <a:gd name="T8" fmla="*/ 1563 w 1902"/>
              <a:gd name="T9" fmla="*/ 1562 h 2176"/>
              <a:gd name="T10" fmla="*/ 950 w 1902"/>
              <a:gd name="T11" fmla="*/ 2175 h 2176"/>
              <a:gd name="T12" fmla="*/ 338 w 1902"/>
              <a:gd name="T13" fmla="*/ 1562 h 2176"/>
              <a:gd name="T14" fmla="*/ 338 w 1902"/>
              <a:gd name="T15" fmla="*/ 1562 h 2176"/>
              <a:gd name="T16" fmla="*/ 338 w 1902"/>
              <a:gd name="T17" fmla="*/ 338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2" h="2176">
                <a:moveTo>
                  <a:pt x="338" y="338"/>
                </a:moveTo>
                <a:lnTo>
                  <a:pt x="338" y="338"/>
                </a:lnTo>
                <a:cubicBezTo>
                  <a:pt x="676" y="0"/>
                  <a:pt x="1225" y="0"/>
                  <a:pt x="1563" y="338"/>
                </a:cubicBezTo>
                <a:lnTo>
                  <a:pt x="1563" y="338"/>
                </a:lnTo>
                <a:cubicBezTo>
                  <a:pt x="1901" y="676"/>
                  <a:pt x="1901" y="1224"/>
                  <a:pt x="1563" y="1562"/>
                </a:cubicBezTo>
                <a:lnTo>
                  <a:pt x="950" y="2175"/>
                </a:lnTo>
                <a:lnTo>
                  <a:pt x="338" y="1562"/>
                </a:lnTo>
                <a:lnTo>
                  <a:pt x="338" y="1562"/>
                </a:lnTo>
                <a:cubicBezTo>
                  <a:pt x="0" y="1224"/>
                  <a:pt x="0" y="676"/>
                  <a:pt x="338" y="338"/>
                </a:cubicBezTo>
              </a:path>
            </a:pathLst>
          </a:custGeom>
          <a:solidFill>
            <a:schemeClr val="accent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pic>
        <p:nvPicPr>
          <p:cNvPr id="3" name="Εικόνα 2">
            <a:extLst>
              <a:ext uri="{FF2B5EF4-FFF2-40B4-BE49-F238E27FC236}">
                <a16:creationId xmlns="" xmlns:a16="http://schemas.microsoft.com/office/drawing/2014/main" id="{339E1186-FA46-4A04-903E-39658C817437}"/>
              </a:ext>
            </a:extLst>
          </p:cNvPr>
          <p:cNvPicPr>
            <a:picLocks noChangeAspect="1"/>
          </p:cNvPicPr>
          <p:nvPr/>
        </p:nvPicPr>
        <p:blipFill>
          <a:blip r:embed="rId2"/>
          <a:stretch>
            <a:fillRect/>
          </a:stretch>
        </p:blipFill>
        <p:spPr>
          <a:xfrm>
            <a:off x="1681745" y="3268993"/>
            <a:ext cx="1091279" cy="1310754"/>
          </a:xfrm>
          <a:prstGeom prst="rect">
            <a:avLst/>
          </a:prstGeom>
        </p:spPr>
      </p:pic>
      <p:sp>
        <p:nvSpPr>
          <p:cNvPr id="18" name="TextBox 17">
            <a:extLst>
              <a:ext uri="{FF2B5EF4-FFF2-40B4-BE49-F238E27FC236}">
                <a16:creationId xmlns="" xmlns:a16="http://schemas.microsoft.com/office/drawing/2014/main" id="{D562A78A-2A0C-4818-9BAC-4635D39DF5AF}"/>
              </a:ext>
            </a:extLst>
          </p:cNvPr>
          <p:cNvSpPr txBox="1"/>
          <p:nvPr/>
        </p:nvSpPr>
        <p:spPr>
          <a:xfrm>
            <a:off x="4091354" y="870410"/>
            <a:ext cx="6096000"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200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Διεθνείς Αγώνες για Αθλητές με Αναπηρία</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0" name="TextBox 19">
            <a:extLst>
              <a:ext uri="{FF2B5EF4-FFF2-40B4-BE49-F238E27FC236}">
                <a16:creationId xmlns="" xmlns:a16="http://schemas.microsoft.com/office/drawing/2014/main" id="{9E88648F-5E4C-4E87-8241-174733B14C9B}"/>
              </a:ext>
            </a:extLst>
          </p:cNvPr>
          <p:cNvSpPr txBox="1"/>
          <p:nvPr/>
        </p:nvSpPr>
        <p:spPr>
          <a:xfrm>
            <a:off x="5357446" y="2085090"/>
            <a:ext cx="6096000"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70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Παραολυμπιακοί Αγώνες (ΠΑ)</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2" name="TextBox 21">
            <a:extLst>
              <a:ext uri="{FF2B5EF4-FFF2-40B4-BE49-F238E27FC236}">
                <a16:creationId xmlns="" xmlns:a16="http://schemas.microsoft.com/office/drawing/2014/main" id="{BED2A064-5D4C-4486-A998-42F2D8873078}"/>
              </a:ext>
            </a:extLst>
          </p:cNvPr>
          <p:cNvSpPr txBox="1"/>
          <p:nvPr/>
        </p:nvSpPr>
        <p:spPr>
          <a:xfrm>
            <a:off x="585326" y="4842589"/>
            <a:ext cx="3656516"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Οι ΠΑ είναι αγώνες υψηλού επιπέδου για αθλητές με κινητικές (κάκωση νωτιαίου μυελού, ακρωτηριασμό, εγκεφαλική παράλυση), αισθητηριακές (τύφλωση) και λοιπές αναπηρίες (μυϊκή δυστροφία, νανισμός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κ.α</a:t>
            </a:r>
            <a:r>
              <a:rPr kumimoji="0" lang="el-GR"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 xmlns:a16="http://schemas.microsoft.com/office/drawing/2014/main" id="{C3FD854A-947A-4B52-98C5-F99C4D48F700}"/>
              </a:ext>
            </a:extLst>
          </p:cNvPr>
          <p:cNvSpPr txBox="1"/>
          <p:nvPr/>
        </p:nvSpPr>
        <p:spPr>
          <a:xfrm>
            <a:off x="4428392" y="4899466"/>
            <a:ext cx="3335215"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Η διοικητική ομπρέλα των αγώνων είναι η Διεθνής Παραολυμπιακή Επιτροπή (ΔΠΕ) η οποία οργανώνει, εποπτεύει και συντονίζει τους αγώνες.</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 xmlns:a16="http://schemas.microsoft.com/office/drawing/2014/main" id="{2E9140D6-8E9E-4E11-A992-27510BEE27E4}"/>
              </a:ext>
            </a:extLst>
          </p:cNvPr>
          <p:cNvSpPr txBox="1"/>
          <p:nvPr/>
        </p:nvSpPr>
        <p:spPr>
          <a:xfrm>
            <a:off x="7888744" y="4883461"/>
            <a:ext cx="3557954"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Σχηματίζεται από περισσότερες από 160 εθνικές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Παραολυμπιακές</a:t>
            </a:r>
            <a:r>
              <a:rPr kumimoji="0" lang="el-GR" sz="1600" b="0" i="0" u="none" strike="noStrike" kern="1200" cap="none" spc="0" normalizeH="0" baseline="0" noProof="0" dirty="0">
                <a:ln>
                  <a:noFill/>
                </a:ln>
                <a:solidFill>
                  <a:prstClr val="black"/>
                </a:solidFill>
                <a:effectLst/>
                <a:uLnTx/>
                <a:uFillTx/>
                <a:latin typeface="Calibri"/>
                <a:ea typeface="+mn-ea"/>
                <a:cs typeface="+mn-cs"/>
              </a:rPr>
              <a:t> Επιτροπές και πέντε διεθνείς αθλητικές ομοσπονδίες για ΑμεΑ.</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Εικόνα 12">
            <a:extLst>
              <a:ext uri="{FF2B5EF4-FFF2-40B4-BE49-F238E27FC236}">
                <a16:creationId xmlns="" xmlns:a16="http://schemas.microsoft.com/office/drawing/2014/main" id="{CFC9A0F8-C5D1-44ED-B9FB-338AB6A6A2FB}"/>
              </a:ext>
            </a:extLst>
          </p:cNvPr>
          <p:cNvPicPr>
            <a:picLocks noChangeAspect="1"/>
          </p:cNvPicPr>
          <p:nvPr/>
        </p:nvPicPr>
        <p:blipFill>
          <a:blip r:embed="rId3" cstate="print"/>
          <a:stretch>
            <a:fillRect/>
          </a:stretch>
        </p:blipFill>
        <p:spPr>
          <a:xfrm>
            <a:off x="3017218" y="1796878"/>
            <a:ext cx="1224624" cy="1226682"/>
          </a:xfrm>
          <a:prstGeom prst="rect">
            <a:avLst/>
          </a:prstGeom>
        </p:spPr>
      </p:pic>
    </p:spTree>
    <p:extLst>
      <p:ext uri="{BB962C8B-B14F-4D97-AF65-F5344CB8AC3E}">
        <p14:creationId xmlns="" xmlns:p14="http://schemas.microsoft.com/office/powerpoint/2010/main" val="4163445130"/>
      </p:ext>
    </p:extLst>
  </p:cSld>
  <p:clrMapOvr>
    <a:masterClrMapping/>
  </p:clrMapOvr>
</p:sld>
</file>

<file path=ppt/theme/theme1.xml><?xml version="1.0" encoding="utf-8"?>
<a:theme xmlns:a="http://schemas.openxmlformats.org/drawingml/2006/main" name="Retrospect">
  <a:themeElements>
    <a:clrScheme name="Custom 001">
      <a:dk1>
        <a:sysClr val="windowText" lastClr="000000"/>
      </a:dk1>
      <a:lt1>
        <a:sysClr val="window" lastClr="FFFFFF"/>
      </a:lt1>
      <a:dk2>
        <a:srgbClr val="CE71A2"/>
      </a:dk2>
      <a:lt2>
        <a:srgbClr val="EBEBEB"/>
      </a:lt2>
      <a:accent1>
        <a:srgbClr val="7B7B7B"/>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2374</Words>
  <Application>Microsoft Office PowerPoint</Application>
  <PresentationFormat>Προσαρμογή</PresentationFormat>
  <Paragraphs>124</Paragraphs>
  <Slides>24</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Retrospect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Nikos Lekakis</dc:creator>
  <cp:lastModifiedBy>User</cp:lastModifiedBy>
  <cp:revision>47</cp:revision>
  <dcterms:created xsi:type="dcterms:W3CDTF">2020-11-08T18:13:26Z</dcterms:created>
  <dcterms:modified xsi:type="dcterms:W3CDTF">2025-02-18T11:38:59Z</dcterms:modified>
</cp:coreProperties>
</file>