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notesMasterIdLst>
    <p:notesMasterId r:id="rId31"/>
  </p:notesMasterIdLst>
  <p:handoutMasterIdLst>
    <p:handoutMasterId r:id="rId32"/>
  </p:handoutMasterIdLst>
  <p:sldIdLst>
    <p:sldId id="345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522" r:id="rId16"/>
    <p:sldId id="501" r:id="rId17"/>
    <p:sldId id="503" r:id="rId18"/>
    <p:sldId id="504" r:id="rId19"/>
    <p:sldId id="505" r:id="rId20"/>
    <p:sldId id="507" r:id="rId21"/>
    <p:sldId id="508" r:id="rId22"/>
    <p:sldId id="510" r:id="rId23"/>
    <p:sldId id="523" r:id="rId24"/>
    <p:sldId id="512" r:id="rId25"/>
    <p:sldId id="514" r:id="rId26"/>
    <p:sldId id="515" r:id="rId27"/>
    <p:sldId id="517" r:id="rId28"/>
    <p:sldId id="519" r:id="rId29"/>
    <p:sldId id="521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DF"/>
    <a:srgbClr val="C0C0C0"/>
    <a:srgbClr val="996600"/>
    <a:srgbClr val="FF9900"/>
    <a:srgbClr val="E9FEFF"/>
    <a:srgbClr val="C9FEFF"/>
    <a:srgbClr val="67FBFF"/>
    <a:srgbClr val="DD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791" autoAdjust="0"/>
    <p:restoredTop sz="94651" autoAdjust="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13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5042FB5-AFE1-4D66-AEE6-6FB82E7CA5DD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14F8B78-7156-48BB-A338-DB36D087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4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76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42567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55804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17101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45078-A1F9-42B1-9B61-E48FDEA5F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83AB-4F75-4B51-8124-C5964CB18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3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890E8-6B16-41BF-A5DE-96D5DE13D497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EDCA-DAF2-4C34-8213-D7F6296A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3ABB-371C-4B03-B04F-296594EEA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75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C735-35BE-49F0-AF2E-52753A428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4E3B7-3C65-4FA3-A733-64963BB16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4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07A65-B363-4549-86D8-11093732C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5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77F7-B308-4017-8161-CB84C817B069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04E1-3417-4F6C-9086-867275379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1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0960-0351-424A-8501-2CE1AAED8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0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40F8F-54BA-440F-BF6A-EDACC4A58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6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9AE7-1C9B-4A44-B0E5-CB0F1358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1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69341-D274-49A0-9D9C-865B83ECD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91C54-DBFA-4F6D-AD68-0DB232DA3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0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906F-D4D5-42AD-897D-A13C2AF59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7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BC46-4B36-4034-9B73-880D456BD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3E2DF-BF8F-485F-AA61-1D9BF004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3CE4-60BD-44EE-BDE1-30C09164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9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4A5CB-7127-47A1-B706-371DF4E543F2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A65A-0286-4347-92A7-A1BE2278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2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F94C-74BD-4906-B3E3-D69D0AF6C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935FA-E2AC-4C0E-A8DC-70488DF5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3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F2A0-37F1-4D9C-A64C-A8317C1FE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BD9F-9426-4E86-B063-746198967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0999" y="6248400"/>
            <a:ext cx="965047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88CFC275-87DF-4E02-B352-5012EBB3C3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70C0"/>
          </a:solidFill>
          <a:latin typeface="Arno Pro Caption" panose="020205020405060204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no Pro Caption" panose="020205020405060204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Arno Pro Caption" panose="020205020405060204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Arno Pro Caption" panose="020205020405060204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7153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599" y="1066800"/>
            <a:ext cx="87153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785" y="6400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0C267BF4-24FE-447F-B526-CC84FB660D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70C0"/>
          </a:solidFill>
          <a:latin typeface="Arno Pro Caption" panose="020205020405060204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no Pro Caption" panose="020205020405060204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Arno Pro Caption" panose="020205020405060204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Arno Pro Caption" panose="020205020405060204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6.wmf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1.w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3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5.wmf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9.wmf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5.w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0.bin"/><Relationship Id="rId2" Type="http://schemas.openxmlformats.org/officeDocument/2006/relationships/tags" Target="../tags/tag16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2.wmf"/><Relationship Id="rId1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47.wmf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8.bin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13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66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57.wmf"/><Relationship Id="rId2" Type="http://schemas.openxmlformats.org/officeDocument/2006/relationships/tags" Target="../tags/tag19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6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60.wmf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65.w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4.bin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4.wmf"/><Relationship Id="rId5" Type="http://schemas.openxmlformats.org/officeDocument/2006/relationships/image" Target="../media/image62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68.wmf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6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slideLayout" Target="../slideLayouts/slideLayout18.xml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73.wmf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72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8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75.wmf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7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77.wmf"/><Relationship Id="rId4" Type="http://schemas.openxmlformats.org/officeDocument/2006/relationships/oleObject" Target="../embeddings/oleObject8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7.bin"/><Relationship Id="rId4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83.w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92.bin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9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slideLayout" Target="../slideLayouts/slideLayout18.xml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8.wmf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87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9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90.wmf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9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8.w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1.w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5.wmf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8.wmf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0.wmf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2.wmf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4.wmf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1600200"/>
            <a:ext cx="8001000" cy="2057400"/>
          </a:xfrm>
          <a:solidFill>
            <a:srgbClr val="FFFF00"/>
          </a:solidFill>
        </p:spPr>
        <p:txBody>
          <a:bodyPr anchor="ctr"/>
          <a:lstStyle/>
          <a:p>
            <a:r>
              <a:rPr lang="en-US" altLang="el-GR" sz="4400" b="1" dirty="0" smtClean="0"/>
              <a:t>Simpson       Rule For Integration </a:t>
            </a:r>
          </a:p>
        </p:txBody>
      </p:sp>
      <p:sp>
        <p:nvSpPr>
          <p:cNvPr id="3075" name="Rectangle 1040"/>
          <p:cNvSpPr txBox="1">
            <a:spLocks noGrp="1" noChangeArrowheads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D7C55F3-A5B7-4A6C-9D3F-8F4899201B8A}" type="slidenum">
              <a:rPr lang="en-US" altLang="el-GR" sz="1400">
                <a:solidFill>
                  <a:schemeClr val="bg2"/>
                </a:solidFill>
                <a:latin typeface="Tahoma" pitchFamily="34" charset="0"/>
              </a:rPr>
              <a:pPr algn="r" eaLnBrk="1" hangingPunct="1"/>
              <a:t>1</a:t>
            </a:fld>
            <a:endParaRPr lang="en-US" altLang="el-GR" sz="1400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307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334316"/>
              </p:ext>
            </p:extLst>
          </p:nvPr>
        </p:nvGraphicFramePr>
        <p:xfrm>
          <a:off x="4374356" y="1905000"/>
          <a:ext cx="6238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4" imgW="266400" imgH="342720" progId="Equation.DSMT4">
                  <p:embed/>
                </p:oleObj>
              </mc:Choice>
              <mc:Fallback>
                <p:oleObj name="Equation" r:id="rId4" imgW="266400" imgH="34272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356" y="1905000"/>
                        <a:ext cx="62388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FC50D-F2FC-43CB-9E66-AD40617A7E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295" name="TextBox 3"/>
          <p:cNvSpPr txBox="1">
            <a:spLocks noChangeArrowheads="1"/>
          </p:cNvSpPr>
          <p:nvPr/>
        </p:nvSpPr>
        <p:spPr bwMode="auto">
          <a:xfrm>
            <a:off x="533400" y="55245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70C0"/>
                </a:solidFill>
                <a:latin typeface="Arno Pro Caption" panose="02020502040506020403" pitchFamily="18" charset="0"/>
              </a:rPr>
              <a:t>Simpsons      </a:t>
            </a:r>
            <a:r>
              <a:rPr lang="en-US" sz="32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   Rule For Integration</a:t>
            </a:r>
            <a:endParaRPr lang="en-US" sz="3200" dirty="0">
              <a:solidFill>
                <a:srgbClr val="0070C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2296" name="TextBox 4"/>
          <p:cNvSpPr txBox="1">
            <a:spLocks noChangeArrowheads="1"/>
          </p:cNvSpPr>
          <p:nvPr/>
        </p:nvSpPr>
        <p:spPr bwMode="auto">
          <a:xfrm>
            <a:off x="449197" y="1323143"/>
            <a:ext cx="7859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Thus, Eq. (1) can be calculated as (See </a:t>
            </a:r>
            <a:r>
              <a:rPr lang="en-US" sz="2800" dirty="0" err="1">
                <a:latin typeface="Arno Pro Caption" panose="02020502040506020403" pitchFamily="18" charset="0"/>
              </a:rPr>
              <a:t>Eqs</a:t>
            </a:r>
            <a:r>
              <a:rPr lang="en-US" sz="2800" dirty="0">
                <a:latin typeface="Arno Pro Caption" panose="02020502040506020403" pitchFamily="18" charset="0"/>
              </a:rPr>
              <a:t>. 8, 10 for 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Method 1 and Method 2, respectively):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22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913155"/>
              </p:ext>
            </p:extLst>
          </p:nvPr>
        </p:nvGraphicFramePr>
        <p:xfrm>
          <a:off x="2209800" y="2388394"/>
          <a:ext cx="423703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Equation" r:id="rId4" imgW="1752480" imgH="482400" progId="Equation.DSMT4">
                  <p:embed/>
                </p:oleObj>
              </mc:Choice>
              <mc:Fallback>
                <p:oleObj name="Equation" r:id="rId4" imgW="17524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88394"/>
                        <a:ext cx="4237038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Box 7"/>
          <p:cNvSpPr txBox="1">
            <a:spLocks noChangeArrowheads="1"/>
          </p:cNvSpPr>
          <p:nvPr/>
        </p:nvSpPr>
        <p:spPr bwMode="auto">
          <a:xfrm>
            <a:off x="228600" y="3740924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Integrating the right-hand-side of the above equations, one obtains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229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041087"/>
              </p:ext>
            </p:extLst>
          </p:nvPr>
        </p:nvGraphicFramePr>
        <p:xfrm>
          <a:off x="838200" y="4785538"/>
          <a:ext cx="65960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Equation" r:id="rId6" imgW="3035160" imgH="444240" progId="Equation.DSMT4">
                  <p:embed/>
                </p:oleObj>
              </mc:Choice>
              <mc:Fallback>
                <p:oleObj name="Equation" r:id="rId6" imgW="303516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85538"/>
                        <a:ext cx="6596062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8078355" y="4953000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(11)</a:t>
            </a:r>
          </a:p>
        </p:txBody>
      </p:sp>
      <p:graphicFrame>
        <p:nvGraphicFramePr>
          <p:cNvPr id="1229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944145"/>
              </p:ext>
            </p:extLst>
          </p:nvPr>
        </p:nvGraphicFramePr>
        <p:xfrm>
          <a:off x="3369469" y="495520"/>
          <a:ext cx="533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Equation" r:id="rId8" imgW="266469" imgH="342603" progId="Equation.3">
                  <p:embed/>
                </p:oleObj>
              </mc:Choice>
              <mc:Fallback>
                <p:oleObj name="Equation" r:id="rId8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469" y="495520"/>
                        <a:ext cx="533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6ED09-77D6-4C0E-80EB-676A744FF0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457200" y="749955"/>
            <a:ext cx="8305800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Since               </a:t>
            </a:r>
            <a:r>
              <a:rPr lang="en-US" sz="2800" dirty="0" smtClean="0">
                <a:latin typeface="Arno Pro Caption" panose="02020502040506020403" pitchFamily="18" charset="0"/>
                <a:cs typeface="Arial" charset="0"/>
              </a:rPr>
              <a:t>        hence                        , 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and the above equation becomes</a:t>
            </a:r>
            <a:r>
              <a:rPr lang="en-US" sz="2800" dirty="0" smtClean="0">
                <a:latin typeface="Arno Pro Caption" panose="02020502040506020403" pitchFamily="18" charset="0"/>
                <a:cs typeface="Arial" charset="0"/>
              </a:rPr>
              <a:t>:</a:t>
            </a:r>
            <a:endParaRPr lang="en-US" sz="2800" dirty="0">
              <a:latin typeface="Arno Pro Caption" panose="02020502040506020403" pitchFamily="18" charset="0"/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33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27633"/>
              </p:ext>
            </p:extLst>
          </p:nvPr>
        </p:nvGraphicFramePr>
        <p:xfrm>
          <a:off x="1524000" y="719118"/>
          <a:ext cx="13477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0" name="Equation" r:id="rId4" imgW="685800" imgH="457200" progId="Equation.3">
                  <p:embed/>
                </p:oleObj>
              </mc:Choice>
              <mc:Fallback>
                <p:oleObj name="Equation" r:id="rId4" imgW="685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19118"/>
                        <a:ext cx="134778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33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415638"/>
              </p:ext>
            </p:extLst>
          </p:nvPr>
        </p:nvGraphicFramePr>
        <p:xfrm>
          <a:off x="836613" y="2177246"/>
          <a:ext cx="67595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1" name="Equation" r:id="rId6" imgW="2781000" imgH="393480" progId="Equation.DSMT4">
                  <p:embed/>
                </p:oleObj>
              </mc:Choice>
              <mc:Fallback>
                <p:oleObj name="Equation" r:id="rId6" imgW="2781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177246"/>
                        <a:ext cx="67595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Box 9"/>
          <p:cNvSpPr txBox="1">
            <a:spLocks noChangeArrowheads="1"/>
          </p:cNvSpPr>
          <p:nvPr/>
        </p:nvSpPr>
        <p:spPr bwMode="auto">
          <a:xfrm>
            <a:off x="407093" y="3355957"/>
            <a:ext cx="78790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error introduced by the Simpson 3/8 rule can be 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derived as [Ref. 1]:</a:t>
            </a:r>
          </a:p>
        </p:txBody>
      </p:sp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09355"/>
              </p:ext>
            </p:extLst>
          </p:nvPr>
        </p:nvGraphicFramePr>
        <p:xfrm>
          <a:off x="615950" y="4568659"/>
          <a:ext cx="36004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2" name="Equation" r:id="rId8" imgW="1587240" imgH="419040" progId="Equation.DSMT4">
                  <p:embed/>
                </p:oleObj>
              </mc:Choice>
              <mc:Fallback>
                <p:oleObj name="Equation" r:id="rId8" imgW="15872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68659"/>
                        <a:ext cx="36004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Box 12"/>
          <p:cNvSpPr txBox="1">
            <a:spLocks noChangeArrowheads="1"/>
          </p:cNvSpPr>
          <p:nvPr/>
        </p:nvSpPr>
        <p:spPr bwMode="auto">
          <a:xfrm>
            <a:off x="4359275" y="4806784"/>
            <a:ext cx="1309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800" dirty="0">
                <a:latin typeface="Arno Pro Caption" panose="02020502040506020403" pitchFamily="18" charset="0"/>
              </a:rPr>
              <a:t>, where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33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113259"/>
              </p:ext>
            </p:extLst>
          </p:nvPr>
        </p:nvGraphicFramePr>
        <p:xfrm>
          <a:off x="5842000" y="4741697"/>
          <a:ext cx="20558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3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4741697"/>
                        <a:ext cx="205581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908370"/>
              </p:ext>
            </p:extLst>
          </p:nvPr>
        </p:nvGraphicFramePr>
        <p:xfrm>
          <a:off x="4114800" y="980262"/>
          <a:ext cx="14478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4" name="Equation" r:id="rId12" imgW="736600" imgH="190500" progId="Equation.3">
                  <p:embed/>
                </p:oleObj>
              </mc:Choice>
              <mc:Fallback>
                <p:oleObj name="Equation" r:id="rId12" imgW="736600" imgH="19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80262"/>
                        <a:ext cx="14478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8321675" y="4759159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Arno Pro Caption" panose="02020502040506020403" pitchFamily="18" charset="0"/>
              </a:rPr>
              <a:t>(13)</a:t>
            </a:r>
          </a:p>
        </p:txBody>
      </p:sp>
      <p:sp>
        <p:nvSpPr>
          <p:cNvPr id="13330" name="TextBox 17"/>
          <p:cNvSpPr txBox="1">
            <a:spLocks noChangeArrowheads="1"/>
          </p:cNvSpPr>
          <p:nvPr/>
        </p:nvSpPr>
        <p:spPr bwMode="auto">
          <a:xfrm>
            <a:off x="8293100" y="2415371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(12)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90CCF-1A7F-4F32-9D6F-EEC782F937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423333" y="512763"/>
            <a:ext cx="5734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8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Example 1</a:t>
            </a:r>
            <a:r>
              <a:rPr lang="en-US" altLang="el-GR" sz="2800" dirty="0">
                <a:latin typeface="Arno Pro Caption" panose="02020502040506020403" pitchFamily="18" charset="0"/>
              </a:rPr>
              <a:t> (Single Simpson     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     </a:t>
            </a:r>
            <a:r>
              <a:rPr lang="en-US" altLang="el-GR" sz="2800" dirty="0">
                <a:latin typeface="Arno Pro Caption" panose="02020502040506020403" pitchFamily="18" charset="0"/>
              </a:rPr>
              <a:t>rule)</a:t>
            </a:r>
          </a:p>
        </p:txBody>
      </p:sp>
      <p:sp>
        <p:nvSpPr>
          <p:cNvPr id="14345" name="TextBox 4"/>
          <p:cNvSpPr txBox="1">
            <a:spLocks noChangeArrowheads="1"/>
          </p:cNvSpPr>
          <p:nvPr/>
        </p:nvSpPr>
        <p:spPr bwMode="auto">
          <a:xfrm>
            <a:off x="457200" y="1262856"/>
            <a:ext cx="1552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Compute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434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746181"/>
              </p:ext>
            </p:extLst>
          </p:nvPr>
        </p:nvGraphicFramePr>
        <p:xfrm>
          <a:off x="1477716" y="1642914"/>
          <a:ext cx="65214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" name="Equation" r:id="rId4" imgW="2895480" imgH="482400" progId="Equation.DSMT4">
                  <p:embed/>
                </p:oleObj>
              </mc:Choice>
              <mc:Fallback>
                <p:oleObj name="Equation" r:id="rId4" imgW="28954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716" y="1642914"/>
                        <a:ext cx="65214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Box 7"/>
          <p:cNvSpPr txBox="1">
            <a:spLocks noChangeArrowheads="1"/>
          </p:cNvSpPr>
          <p:nvPr/>
        </p:nvSpPr>
        <p:spPr bwMode="auto">
          <a:xfrm>
            <a:off x="423333" y="3076080"/>
            <a:ext cx="649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by using a single segment Simpson    </a:t>
            </a:r>
            <a:r>
              <a:rPr lang="en-US" sz="2800" dirty="0" smtClean="0">
                <a:latin typeface="Arno Pro Caption" panose="02020502040506020403" pitchFamily="18" charset="0"/>
              </a:rPr>
              <a:t>      </a:t>
            </a:r>
            <a:r>
              <a:rPr lang="en-US" sz="2800" dirty="0">
                <a:latin typeface="Arno Pro Caption" panose="02020502040506020403" pitchFamily="18" charset="0"/>
              </a:rPr>
              <a:t>rule</a:t>
            </a:r>
          </a:p>
        </p:txBody>
      </p:sp>
      <p:sp>
        <p:nvSpPr>
          <p:cNvPr id="14348" name="TextBox 8"/>
          <p:cNvSpPr txBox="1">
            <a:spLocks noChangeArrowheads="1"/>
          </p:cNvSpPr>
          <p:nvPr/>
        </p:nvSpPr>
        <p:spPr bwMode="auto">
          <a:xfrm>
            <a:off x="406400" y="3981003"/>
            <a:ext cx="24865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Arno Pro Caption" panose="02020502040506020403" pitchFamily="18" charset="0"/>
              </a:rPr>
              <a:t>Solution</a:t>
            </a:r>
            <a:endParaRPr lang="en-US" sz="28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 this example: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43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78252"/>
              </p:ext>
            </p:extLst>
          </p:nvPr>
        </p:nvGraphicFramePr>
        <p:xfrm>
          <a:off x="2653506" y="4902235"/>
          <a:ext cx="38369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" name="Equation" r:id="rId6" imgW="1943100" imgH="457200" progId="Equation.3">
                  <p:embed/>
                </p:oleObj>
              </mc:Choice>
              <mc:Fallback>
                <p:oleObj name="Equation" r:id="rId6" imgW="19431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506" y="4902235"/>
                        <a:ext cx="38369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953273"/>
              </p:ext>
            </p:extLst>
          </p:nvPr>
        </p:nvGraphicFramePr>
        <p:xfrm>
          <a:off x="4572000" y="425917"/>
          <a:ext cx="533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" name="Equation" r:id="rId8" imgW="266469" imgH="342603" progId="Equation.3">
                  <p:embed/>
                </p:oleObj>
              </mc:Choice>
              <mc:Fallback>
                <p:oleObj name="Equation" r:id="rId8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5917"/>
                        <a:ext cx="533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313692"/>
              </p:ext>
            </p:extLst>
          </p:nvPr>
        </p:nvGraphicFramePr>
        <p:xfrm>
          <a:off x="5486400" y="2962608"/>
          <a:ext cx="533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" name="Equation" r:id="rId10" imgW="266469" imgH="342603" progId="Equation.3">
                  <p:embed/>
                </p:oleObj>
              </mc:Choice>
              <mc:Fallback>
                <p:oleObj name="Equation" r:id="rId10" imgW="266469" imgH="34260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962608"/>
                        <a:ext cx="533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7C73-C9BA-4EED-8478-DE4A34E150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536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9042"/>
              </p:ext>
            </p:extLst>
          </p:nvPr>
        </p:nvGraphicFramePr>
        <p:xfrm>
          <a:off x="537035" y="304800"/>
          <a:ext cx="77787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tion" r:id="rId4" imgW="4114800" imgH="431640" progId="Equation.DSMT4">
                  <p:embed/>
                </p:oleObj>
              </mc:Choice>
              <mc:Fallback>
                <p:oleObj name="Equation" r:id="rId4" imgW="41148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35" y="304800"/>
                        <a:ext cx="77787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53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26548"/>
              </p:ext>
            </p:extLst>
          </p:nvPr>
        </p:nvGraphicFramePr>
        <p:xfrm>
          <a:off x="457200" y="1393824"/>
          <a:ext cx="79914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tion" r:id="rId6" imgW="4406760" imgH="685800" progId="Equation.DSMT4">
                  <p:embed/>
                </p:oleObj>
              </mc:Choice>
              <mc:Fallback>
                <p:oleObj name="Equation" r:id="rId6" imgW="440676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93824"/>
                        <a:ext cx="799147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980886"/>
              </p:ext>
            </p:extLst>
          </p:nvPr>
        </p:nvGraphicFramePr>
        <p:xfrm>
          <a:off x="537035" y="2859087"/>
          <a:ext cx="74564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7" name="Equation" r:id="rId8" imgW="4470120" imgH="685800" progId="Equation.DSMT4">
                  <p:embed/>
                </p:oleObj>
              </mc:Choice>
              <mc:Fallback>
                <p:oleObj name="Equation" r:id="rId8" imgW="4470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35" y="2859087"/>
                        <a:ext cx="74564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48862"/>
              </p:ext>
            </p:extLst>
          </p:nvPr>
        </p:nvGraphicFramePr>
        <p:xfrm>
          <a:off x="543385" y="4960937"/>
          <a:ext cx="66786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8" name="Equation" r:id="rId10" imgW="3759120" imgH="685800" progId="Equation.DSMT4">
                  <p:embed/>
                </p:oleObj>
              </mc:Choice>
              <mc:Fallback>
                <p:oleObj name="Equation" r:id="rId10" imgW="3759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85" y="4960937"/>
                        <a:ext cx="66786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A6552-1823-4274-ABC1-93ED739FEE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381000" y="533400"/>
            <a:ext cx="4187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Applying Eq. (12), one has:</a:t>
            </a: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4520"/>
              </p:ext>
            </p:extLst>
          </p:nvPr>
        </p:nvGraphicFramePr>
        <p:xfrm>
          <a:off x="914400" y="1219200"/>
          <a:ext cx="77216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4" imgW="4317840" imgH="583920" progId="Equation.DSMT4">
                  <p:embed/>
                </p:oleObj>
              </mc:Choice>
              <mc:Fallback>
                <p:oleObj name="Equation" r:id="rId4" imgW="431784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7721600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381000" y="2604293"/>
            <a:ext cx="5878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“exact” answer can be computed as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85017"/>
              </p:ext>
            </p:extLst>
          </p:nvPr>
        </p:nvGraphicFramePr>
        <p:xfrm>
          <a:off x="3200400" y="3445106"/>
          <a:ext cx="215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6" imgW="1041120" imgH="228600" progId="Equation.DSMT4">
                  <p:embed/>
                </p:oleObj>
              </mc:Choice>
              <mc:Fallback>
                <p:oleObj name="Equation" r:id="rId6" imgW="10411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45106"/>
                        <a:ext cx="2159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899AD-FF54-4AE1-B1AF-3E3FF9B592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8442" name="TextBox 3"/>
          <p:cNvSpPr txBox="1">
            <a:spLocks noChangeArrowheads="1"/>
          </p:cNvSpPr>
          <p:nvPr/>
        </p:nvSpPr>
        <p:spPr bwMode="auto">
          <a:xfrm>
            <a:off x="228600" y="367854"/>
            <a:ext cx="8475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70C0"/>
                </a:solidFill>
                <a:latin typeface="Arno Pro Caption" panose="02020502040506020403" pitchFamily="18" charset="0"/>
              </a:rPr>
              <a:t>3. Multiple Segments </a:t>
            </a:r>
            <a:r>
              <a:rPr lang="en-US" sz="32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for Simpson        Rule</a:t>
            </a:r>
            <a:endParaRPr lang="en-US" sz="3200" dirty="0">
              <a:solidFill>
                <a:srgbClr val="0070C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8443" name="TextBox 4"/>
          <p:cNvSpPr txBox="1">
            <a:spLocks noChangeArrowheads="1"/>
          </p:cNvSpPr>
          <p:nvPr/>
        </p:nvSpPr>
        <p:spPr bwMode="auto">
          <a:xfrm>
            <a:off x="304800" y="1106997"/>
            <a:ext cx="83994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Using </a:t>
            </a:r>
            <a:r>
              <a:rPr lang="en-US" sz="2400" i="1" dirty="0">
                <a:latin typeface="Arno Pro Caption" panose="02020502040506020403" pitchFamily="18" charset="0"/>
              </a:rPr>
              <a:t>      </a:t>
            </a:r>
            <a:r>
              <a:rPr lang="en-US" sz="2400" i="1" dirty="0" smtClean="0">
                <a:latin typeface="Arno Pro Caption" panose="02020502040506020403" pitchFamily="18" charset="0"/>
              </a:rPr>
              <a:t>    </a:t>
            </a:r>
            <a:r>
              <a:rPr lang="en-US" sz="2400" dirty="0" smtClean="0">
                <a:latin typeface="Arno Pro Caption" panose="02020502040506020403" pitchFamily="18" charset="0"/>
              </a:rPr>
              <a:t>= </a:t>
            </a:r>
            <a:r>
              <a:rPr lang="en-US" sz="2400" dirty="0">
                <a:latin typeface="Arno Pro Caption" panose="02020502040506020403" pitchFamily="18" charset="0"/>
              </a:rPr>
              <a:t>number of equal (small) segments, </a:t>
            </a:r>
            <a:r>
              <a:rPr lang="en-US" sz="2400" dirty="0" smtClean="0">
                <a:latin typeface="Arno Pro Caption" panose="02020502040506020403" pitchFamily="18" charset="0"/>
              </a:rPr>
              <a:t>the  </a:t>
            </a:r>
            <a:r>
              <a:rPr lang="en-US" sz="2400" dirty="0">
                <a:latin typeface="Arno Pro Caption" panose="02020502040506020403" pitchFamily="18" charset="0"/>
              </a:rPr>
              <a:t>width </a:t>
            </a:r>
            <a:r>
              <a:rPr lang="en-US" sz="2400" i="1" dirty="0">
                <a:latin typeface="Arno Pro Caption" panose="02020502040506020403" pitchFamily="18" charset="0"/>
              </a:rPr>
              <a:t>       </a:t>
            </a:r>
            <a:r>
              <a:rPr lang="en-US" sz="2400" i="1" dirty="0" smtClean="0">
                <a:latin typeface="Arno Pro Caption" panose="02020502040506020403" pitchFamily="18" charset="0"/>
              </a:rPr>
              <a:t>    </a:t>
            </a:r>
            <a:r>
              <a:rPr lang="en-US" sz="2400" dirty="0" smtClean="0">
                <a:latin typeface="Arno Pro Caption" panose="02020502040506020403" pitchFamily="18" charset="0"/>
              </a:rPr>
              <a:t>can </a:t>
            </a:r>
            <a:r>
              <a:rPr lang="en-US" sz="2400" dirty="0">
                <a:latin typeface="Arno Pro Caption" panose="02020502040506020403" pitchFamily="18" charset="0"/>
              </a:rPr>
              <a:t>be defined as</a:t>
            </a: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843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415132"/>
              </p:ext>
            </p:extLst>
          </p:nvPr>
        </p:nvGraphicFramePr>
        <p:xfrm>
          <a:off x="3352800" y="1850808"/>
          <a:ext cx="126811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0" name="Equation" r:id="rId4" imgW="685800" imgH="457200" progId="Equation.3">
                  <p:embed/>
                </p:oleObj>
              </mc:Choice>
              <mc:Fallback>
                <p:oleObj name="Equation" r:id="rId4" imgW="685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50808"/>
                        <a:ext cx="126811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Box 7"/>
          <p:cNvSpPr txBox="1">
            <a:spLocks noChangeArrowheads="1"/>
          </p:cNvSpPr>
          <p:nvPr/>
        </p:nvSpPr>
        <p:spPr bwMode="auto">
          <a:xfrm>
            <a:off x="345261" y="2705941"/>
            <a:ext cx="6630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latin typeface="Arno Pro Caption" panose="02020502040506020403" pitchFamily="18" charset="0"/>
              </a:rPr>
              <a:t>Notes:</a:t>
            </a:r>
            <a:endParaRPr lang="en-US" sz="2400" dirty="0"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 </a:t>
            </a:r>
            <a:r>
              <a:rPr lang="en-US" sz="2400" dirty="0" smtClean="0">
                <a:latin typeface="Arno Pro Caption" panose="02020502040506020403" pitchFamily="18" charset="0"/>
              </a:rPr>
              <a:t>    = </a:t>
            </a:r>
            <a:r>
              <a:rPr lang="en-US" sz="2400" dirty="0">
                <a:latin typeface="Arno Pro Caption" panose="02020502040506020403" pitchFamily="18" charset="0"/>
              </a:rPr>
              <a:t>multiple of 3 = number of small </a:t>
            </a:r>
            <a:r>
              <a:rPr lang="en-US" sz="2400" i="1" dirty="0">
                <a:latin typeface="Arno Pro Caption" panose="02020502040506020403" pitchFamily="18" charset="0"/>
              </a:rPr>
              <a:t>       </a:t>
            </a:r>
            <a:r>
              <a:rPr lang="en-US" sz="2400" i="1" dirty="0" smtClean="0">
                <a:latin typeface="Arno Pro Caption" panose="02020502040506020403" pitchFamily="18" charset="0"/>
              </a:rPr>
              <a:t>    </a:t>
            </a:r>
            <a:r>
              <a:rPr lang="en-US" sz="2400" dirty="0" smtClean="0">
                <a:latin typeface="Arno Pro Caption" panose="02020502040506020403" pitchFamily="18" charset="0"/>
              </a:rPr>
              <a:t>segments</a:t>
            </a:r>
            <a:endParaRPr lang="en-US" sz="24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84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75408"/>
              </p:ext>
            </p:extLst>
          </p:nvPr>
        </p:nvGraphicFramePr>
        <p:xfrm>
          <a:off x="1295400" y="1106997"/>
          <a:ext cx="577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1" name="Equation" r:id="rId6" imgW="266469" imgH="190335" progId="Equation.3">
                  <p:embed/>
                </p:oleObj>
              </mc:Choice>
              <mc:Fallback>
                <p:oleObj name="Equation" r:id="rId6" imgW="266469" imgH="1903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06997"/>
                        <a:ext cx="5778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14694"/>
              </p:ext>
            </p:extLst>
          </p:nvPr>
        </p:nvGraphicFramePr>
        <p:xfrm>
          <a:off x="7725235" y="1094767"/>
          <a:ext cx="577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2" name="Equation" r:id="rId8" imgW="266469" imgH="190335" progId="Equation.3">
                  <p:embed/>
                </p:oleObj>
              </mc:Choice>
              <mc:Fallback>
                <p:oleObj name="Equation" r:id="rId8" imgW="266469" imgH="190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5235" y="1094767"/>
                        <a:ext cx="5778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Box 11"/>
          <p:cNvSpPr txBox="1">
            <a:spLocks noChangeArrowheads="1"/>
          </p:cNvSpPr>
          <p:nvPr/>
        </p:nvSpPr>
        <p:spPr bwMode="auto">
          <a:xfrm>
            <a:off x="6781800" y="2039075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(14)</a:t>
            </a: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941779"/>
              </p:ext>
            </p:extLst>
          </p:nvPr>
        </p:nvGraphicFramePr>
        <p:xfrm>
          <a:off x="389711" y="3121439"/>
          <a:ext cx="3032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3" name="Equation" r:id="rId10" imgW="139639" imgH="152334" progId="Equation.3">
                  <p:embed/>
                </p:oleObj>
              </mc:Choice>
              <mc:Fallback>
                <p:oleObj name="Equation" r:id="rId10" imgW="139639" imgH="15233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11" y="3121439"/>
                        <a:ext cx="3032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456486"/>
              </p:ext>
            </p:extLst>
          </p:nvPr>
        </p:nvGraphicFramePr>
        <p:xfrm>
          <a:off x="5037911" y="3057939"/>
          <a:ext cx="577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4" name="Equation" r:id="rId12" imgW="266469" imgH="190335" progId="Equation.3">
                  <p:embed/>
                </p:oleObj>
              </mc:Choice>
              <mc:Fallback>
                <p:oleObj name="Equation" r:id="rId12" imgW="266469" imgH="190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911" y="3057939"/>
                        <a:ext cx="5778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97527"/>
              </p:ext>
            </p:extLst>
          </p:nvPr>
        </p:nvGraphicFramePr>
        <p:xfrm>
          <a:off x="6515100" y="267558"/>
          <a:ext cx="533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5" name="Equation" r:id="rId13" imgW="266469" imgH="342603" progId="Equation.3">
                  <p:embed/>
                </p:oleObj>
              </mc:Choice>
              <mc:Fallback>
                <p:oleObj name="Equation" r:id="rId13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267558"/>
                        <a:ext cx="533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588645"/>
              </p:ext>
            </p:extLst>
          </p:nvPr>
        </p:nvGraphicFramePr>
        <p:xfrm>
          <a:off x="2014008" y="4115572"/>
          <a:ext cx="3472392" cy="96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6" name="Equation" r:id="rId15" imgW="1752480" imgH="482400" progId="Equation.DSMT4">
                  <p:embed/>
                </p:oleObj>
              </mc:Choice>
              <mc:Fallback>
                <p:oleObj name="Equation" r:id="rId15" imgW="1752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008" y="4115572"/>
                        <a:ext cx="3472392" cy="960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756603"/>
              </p:ext>
            </p:extLst>
          </p:nvPr>
        </p:nvGraphicFramePr>
        <p:xfrm>
          <a:off x="270933" y="5075639"/>
          <a:ext cx="7540625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7" name="Equation" r:id="rId17" imgW="3162240" imgH="520560" progId="Equation.DSMT4">
                  <p:embed/>
                </p:oleObj>
              </mc:Choice>
              <mc:Fallback>
                <p:oleObj name="Equation" r:id="rId17" imgW="3162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33" y="5075639"/>
                        <a:ext cx="7540625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270933" y="3653907"/>
            <a:ext cx="6455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The integral, shown in Eq. (1), can be expressed as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8014160" y="5448172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(15)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3B411-67A7-40CD-9D99-598AE6E661A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0487" name="TextBox 3"/>
          <p:cNvSpPr txBox="1">
            <a:spLocks noChangeArrowheads="1"/>
          </p:cNvSpPr>
          <p:nvPr/>
        </p:nvSpPr>
        <p:spPr bwMode="auto">
          <a:xfrm>
            <a:off x="609600" y="603229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Substituting Simpson    </a:t>
            </a:r>
            <a:r>
              <a:rPr lang="en-US" sz="2800" dirty="0" smtClean="0">
                <a:latin typeface="Arno Pro Caption" panose="02020502040506020403" pitchFamily="18" charset="0"/>
              </a:rPr>
              <a:t>     </a:t>
            </a:r>
            <a:r>
              <a:rPr lang="en-US" sz="2800" dirty="0">
                <a:latin typeface="Arno Pro Caption" panose="02020502040506020403" pitchFamily="18" charset="0"/>
              </a:rPr>
              <a:t>rule (See Eq. 12) into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Eq. (15), one gets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04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47886"/>
              </p:ext>
            </p:extLst>
          </p:nvPr>
        </p:nvGraphicFramePr>
        <p:xfrm>
          <a:off x="527843" y="1968796"/>
          <a:ext cx="80819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5" name="Equation" r:id="rId4" imgW="4876560" imgH="533160" progId="Equation.DSMT4">
                  <p:embed/>
                </p:oleObj>
              </mc:Choice>
              <mc:Fallback>
                <p:oleObj name="Equation" r:id="rId4" imgW="487656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" y="1968796"/>
                        <a:ext cx="808196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63460"/>
              </p:ext>
            </p:extLst>
          </p:nvPr>
        </p:nvGraphicFramePr>
        <p:xfrm>
          <a:off x="472810" y="3810000"/>
          <a:ext cx="76993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6" imgW="4317840" imgH="482400" progId="Equation.DSMT4">
                  <p:embed/>
                </p:oleObj>
              </mc:Choice>
              <mc:Fallback>
                <p:oleObj name="Equation" r:id="rId6" imgW="431784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10" y="3810000"/>
                        <a:ext cx="76993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8233059" y="294620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(16)</a:t>
            </a:r>
          </a:p>
        </p:txBody>
      </p:sp>
      <p:sp>
        <p:nvSpPr>
          <p:cNvPr id="20491" name="TextBox 10"/>
          <p:cNvSpPr txBox="1">
            <a:spLocks noChangeArrowheads="1"/>
          </p:cNvSpPr>
          <p:nvPr/>
        </p:nvSpPr>
        <p:spPr bwMode="auto">
          <a:xfrm>
            <a:off x="8315785" y="401255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(17)</a:t>
            </a:r>
          </a:p>
        </p:txBody>
      </p:sp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671171"/>
              </p:ext>
            </p:extLst>
          </p:nvPr>
        </p:nvGraphicFramePr>
        <p:xfrm>
          <a:off x="3886200" y="495599"/>
          <a:ext cx="533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8" imgW="266469" imgH="342603" progId="Equation.3">
                  <p:embed/>
                </p:oleObj>
              </mc:Choice>
              <mc:Fallback>
                <p:oleObj name="Equation" r:id="rId8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95599"/>
                        <a:ext cx="533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8576B-5685-4531-90F9-F4EC681170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1513" name="TextBox 3"/>
          <p:cNvSpPr txBox="1">
            <a:spLocks noChangeArrowheads="1"/>
          </p:cNvSpPr>
          <p:nvPr/>
        </p:nvSpPr>
        <p:spPr bwMode="auto">
          <a:xfrm>
            <a:off x="466600" y="598204"/>
            <a:ext cx="75103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Example 2</a:t>
            </a:r>
            <a:r>
              <a:rPr lang="en-US" sz="2800" dirty="0">
                <a:latin typeface="Arno Pro Caption" panose="02020502040506020403" pitchFamily="18" charset="0"/>
              </a:rPr>
              <a:t> (Multiple segments Simpson      </a:t>
            </a:r>
            <a:r>
              <a:rPr lang="en-US" sz="2800" dirty="0" smtClean="0">
                <a:latin typeface="Arno Pro Caption" panose="02020502040506020403" pitchFamily="18" charset="0"/>
              </a:rPr>
              <a:t>    rule</a:t>
            </a:r>
            <a:r>
              <a:rPr lang="en-US" sz="2800" dirty="0">
                <a:latin typeface="Arno Pro Caption" panose="02020502040506020403" pitchFamily="18" charset="0"/>
              </a:rPr>
              <a:t>)</a:t>
            </a:r>
          </a:p>
        </p:txBody>
      </p:sp>
      <p:sp>
        <p:nvSpPr>
          <p:cNvPr id="21514" name="TextBox 4"/>
          <p:cNvSpPr txBox="1">
            <a:spLocks noChangeArrowheads="1"/>
          </p:cNvSpPr>
          <p:nvPr/>
        </p:nvSpPr>
        <p:spPr bwMode="auto">
          <a:xfrm>
            <a:off x="429418" y="1722723"/>
            <a:ext cx="1399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Compute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15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078751"/>
              </p:ext>
            </p:extLst>
          </p:nvPr>
        </p:nvGraphicFramePr>
        <p:xfrm>
          <a:off x="2461418" y="1560798"/>
          <a:ext cx="5897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" name="Equation" r:id="rId4" imgW="2895480" imgH="482400" progId="Equation.DSMT4">
                  <p:embed/>
                </p:oleObj>
              </mc:Choice>
              <mc:Fallback>
                <p:oleObj name="Equation" r:id="rId4" imgW="28954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18" y="1560798"/>
                        <a:ext cx="58975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TextBox 7"/>
          <p:cNvSpPr txBox="1">
            <a:spLocks noChangeArrowheads="1"/>
          </p:cNvSpPr>
          <p:nvPr/>
        </p:nvSpPr>
        <p:spPr bwMode="auto">
          <a:xfrm>
            <a:off x="358215" y="3052327"/>
            <a:ext cx="79367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using Simple       multiple segments rule, with number 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(of       ) segments =    = 6 (which corresponds to 2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“big” segments).</a:t>
            </a:r>
          </a:p>
        </p:txBody>
      </p:sp>
      <p:graphicFrame>
        <p:nvGraphicFramePr>
          <p:cNvPr id="215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9224"/>
              </p:ext>
            </p:extLst>
          </p:nvPr>
        </p:nvGraphicFramePr>
        <p:xfrm>
          <a:off x="914400" y="3540036"/>
          <a:ext cx="577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7" name="Equation" r:id="rId6" imgW="266469" imgH="190335" progId="Equation.3">
                  <p:embed/>
                </p:oleObj>
              </mc:Choice>
              <mc:Fallback>
                <p:oleObj name="Equation" r:id="rId6" imgW="266469" imgH="190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40036"/>
                        <a:ext cx="5778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46859"/>
              </p:ext>
            </p:extLst>
          </p:nvPr>
        </p:nvGraphicFramePr>
        <p:xfrm>
          <a:off x="3296082" y="3580517"/>
          <a:ext cx="3032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8" name="Equation" r:id="rId8" imgW="139639" imgH="152334" progId="Equation.3">
                  <p:embed/>
                </p:oleObj>
              </mc:Choice>
              <mc:Fallback>
                <p:oleObj name="Equation" r:id="rId8" imgW="139639" imgH="15233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082" y="3580517"/>
                        <a:ext cx="3032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24470"/>
              </p:ext>
            </p:extLst>
          </p:nvPr>
        </p:nvGraphicFramePr>
        <p:xfrm>
          <a:off x="6324600" y="480796"/>
          <a:ext cx="533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" name="Equation" r:id="rId10" imgW="266469" imgH="342603" progId="Equation.3">
                  <p:embed/>
                </p:oleObj>
              </mc:Choice>
              <mc:Fallback>
                <p:oleObj name="Equation" r:id="rId10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0796"/>
                        <a:ext cx="533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8429"/>
              </p:ext>
            </p:extLst>
          </p:nvPr>
        </p:nvGraphicFramePr>
        <p:xfrm>
          <a:off x="2286000" y="2893073"/>
          <a:ext cx="533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" name="Equation" r:id="rId12" imgW="266469" imgH="342603" progId="Equation.3">
                  <p:embed/>
                </p:oleObj>
              </mc:Choice>
              <mc:Fallback>
                <p:oleObj name="Equation" r:id="rId12" imgW="266469" imgH="34260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3073"/>
                        <a:ext cx="533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03A21-ACAC-42FC-80F1-0D969B4F56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2537" name="TextBox 3"/>
          <p:cNvSpPr txBox="1">
            <a:spLocks noChangeArrowheads="1"/>
          </p:cNvSpPr>
          <p:nvPr/>
        </p:nvSpPr>
        <p:spPr bwMode="auto">
          <a:xfrm>
            <a:off x="433388" y="304800"/>
            <a:ext cx="55980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Arno Pro Caption" panose="02020502040506020403" pitchFamily="18" charset="0"/>
              </a:rPr>
              <a:t>Solution</a:t>
            </a:r>
            <a:endParaRPr lang="en-US" sz="28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 this example, one has (see Eq. 14):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25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440914"/>
              </p:ext>
            </p:extLst>
          </p:nvPr>
        </p:nvGraphicFramePr>
        <p:xfrm>
          <a:off x="6025286" y="508794"/>
          <a:ext cx="27844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2" name="Equation" r:id="rId4" imgW="1409700" imgH="457200" progId="Equation.3">
                  <p:embed/>
                </p:oleObj>
              </mc:Choice>
              <mc:Fallback>
                <p:oleObj name="Equation" r:id="rId4" imgW="14097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286" y="508794"/>
                        <a:ext cx="278447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25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653569"/>
              </p:ext>
            </p:extLst>
          </p:nvPr>
        </p:nvGraphicFramePr>
        <p:xfrm>
          <a:off x="433388" y="1458932"/>
          <a:ext cx="32591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3" name="Equation" r:id="rId6" imgW="1726920" imgH="253800" progId="Equation.DSMT4">
                  <p:embed/>
                </p:oleObj>
              </mc:Choice>
              <mc:Fallback>
                <p:oleObj name="Equation" r:id="rId6" imgW="17269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1458932"/>
                        <a:ext cx="325913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155179"/>
              </p:ext>
            </p:extLst>
          </p:nvPr>
        </p:nvGraphicFramePr>
        <p:xfrm>
          <a:off x="432595" y="2090747"/>
          <a:ext cx="8113712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4" name="Equation" r:id="rId8" imgW="4089240" imgH="482400" progId="Equation.DSMT4">
                  <p:embed/>
                </p:oleObj>
              </mc:Choice>
              <mc:Fallback>
                <p:oleObj name="Equation" r:id="rId8" imgW="408924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5" y="2090747"/>
                        <a:ext cx="8113712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25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98690"/>
              </p:ext>
            </p:extLst>
          </p:nvPr>
        </p:nvGraphicFramePr>
        <p:xfrm>
          <a:off x="432595" y="3088485"/>
          <a:ext cx="80692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5" name="Equation" r:id="rId10" imgW="4038480" imgH="253800" progId="Equation.DSMT4">
                  <p:embed/>
                </p:oleObj>
              </mc:Choice>
              <mc:Fallback>
                <p:oleObj name="Equation" r:id="rId10" imgW="40384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5" y="3088485"/>
                        <a:ext cx="80692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25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008589"/>
              </p:ext>
            </p:extLst>
          </p:nvPr>
        </p:nvGraphicFramePr>
        <p:xfrm>
          <a:off x="432595" y="3848898"/>
          <a:ext cx="6680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6" name="Equation" r:id="rId12" imgW="3340080" imgH="253800" progId="Equation.DSMT4">
                  <p:embed/>
                </p:oleObj>
              </mc:Choice>
              <mc:Fallback>
                <p:oleObj name="Equation" r:id="rId12" imgW="334008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5" y="3848898"/>
                        <a:ext cx="6680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391568"/>
              </p:ext>
            </p:extLst>
          </p:nvPr>
        </p:nvGraphicFramePr>
        <p:xfrm>
          <a:off x="367173" y="4509274"/>
          <a:ext cx="79486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7" name="Equation" r:id="rId14" imgW="4089240" imgH="253800" progId="Equation.DSMT4">
                  <p:embed/>
                </p:oleObj>
              </mc:Choice>
              <mc:Fallback>
                <p:oleObj name="Equation" r:id="rId14" imgW="4089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73" y="4509274"/>
                        <a:ext cx="79486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679266"/>
              </p:ext>
            </p:extLst>
          </p:nvPr>
        </p:nvGraphicFramePr>
        <p:xfrm>
          <a:off x="367173" y="5218498"/>
          <a:ext cx="81216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8" name="Equation" r:id="rId16" imgW="4063680" imgH="253800" progId="Equation.DSMT4">
                  <p:embed/>
                </p:oleObj>
              </mc:Choice>
              <mc:Fallback>
                <p:oleObj name="Equation" r:id="rId16" imgW="4063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73" y="5218498"/>
                        <a:ext cx="81216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058215"/>
              </p:ext>
            </p:extLst>
          </p:nvPr>
        </p:nvGraphicFramePr>
        <p:xfrm>
          <a:off x="420136" y="5943597"/>
          <a:ext cx="64865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9" name="Equation" r:id="rId18" imgW="3390840" imgH="253800" progId="Equation.DSMT4">
                  <p:embed/>
                </p:oleObj>
              </mc:Choice>
              <mc:Fallback>
                <p:oleObj name="Equation" r:id="rId18" imgW="3390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36" y="5943597"/>
                        <a:ext cx="64865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7AC91-1A47-45D9-B994-E300616DA9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4583" name="TextBox 4"/>
          <p:cNvSpPr txBox="1">
            <a:spLocks noChangeArrowheads="1"/>
          </p:cNvSpPr>
          <p:nvPr/>
        </p:nvSpPr>
        <p:spPr bwMode="auto">
          <a:xfrm>
            <a:off x="304800" y="503238"/>
            <a:ext cx="47692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Applying Eq. (17), one obtains: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458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521794"/>
              </p:ext>
            </p:extLst>
          </p:nvPr>
        </p:nvGraphicFramePr>
        <p:xfrm>
          <a:off x="381460" y="1336209"/>
          <a:ext cx="8505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0" name="Equation" r:id="rId4" imgW="4965480" imgH="482400" progId="Equation.DSMT4">
                  <p:embed/>
                </p:oleObj>
              </mc:Choice>
              <mc:Fallback>
                <p:oleObj name="Equation" r:id="rId4" imgW="496548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60" y="1336209"/>
                        <a:ext cx="8505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790746"/>
              </p:ext>
            </p:extLst>
          </p:nvPr>
        </p:nvGraphicFramePr>
        <p:xfrm>
          <a:off x="304800" y="2286000"/>
          <a:ext cx="8113713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1" name="Equation" r:id="rId6" imgW="4800600" imgH="533160" progId="Equation.DSMT4">
                  <p:embed/>
                </p:oleObj>
              </mc:Choice>
              <mc:Fallback>
                <p:oleObj name="Equation" r:id="rId6" imgW="480060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0"/>
                        <a:ext cx="8113713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45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306291"/>
              </p:ext>
            </p:extLst>
          </p:nvPr>
        </p:nvGraphicFramePr>
        <p:xfrm>
          <a:off x="228600" y="3295511"/>
          <a:ext cx="2216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2" name="Equation" r:id="rId8" imgW="1155199" imgH="215806" progId="Equation.3">
                  <p:embed/>
                </p:oleObj>
              </mc:Choice>
              <mc:Fallback>
                <p:oleObj name="Equation" r:id="rId8" imgW="1155199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95511"/>
                        <a:ext cx="22161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Box 10"/>
          <p:cNvSpPr txBox="1">
            <a:spLocks noChangeArrowheads="1"/>
          </p:cNvSpPr>
          <p:nvPr/>
        </p:nvSpPr>
        <p:spPr bwMode="auto">
          <a:xfrm>
            <a:off x="304801" y="3833765"/>
            <a:ext cx="865227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Most (if not all) of the developed formulas for integration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 is based on a simple concept of replacing a given 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(</a:t>
            </a:r>
            <a:r>
              <a:rPr lang="en-US" sz="2800" dirty="0" smtClean="0">
                <a:latin typeface="Arno Pro Caption" panose="02020502040506020403" pitchFamily="18" charset="0"/>
              </a:rPr>
              <a:t>often </a:t>
            </a:r>
            <a:r>
              <a:rPr lang="en-US" sz="2800" dirty="0">
                <a:latin typeface="Arno Pro Caption" panose="02020502040506020403" pitchFamily="18" charset="0"/>
              </a:rPr>
              <a:t>complicated) function           </a:t>
            </a:r>
            <a:r>
              <a:rPr lang="en-US" sz="2800" dirty="0" smtClean="0">
                <a:latin typeface="Arno Pro Caption" panose="02020502040506020403" pitchFamily="18" charset="0"/>
              </a:rPr>
              <a:t> by </a:t>
            </a:r>
            <a:r>
              <a:rPr lang="en-US" sz="2800" dirty="0">
                <a:latin typeface="Arno Pro Caption" panose="02020502040506020403" pitchFamily="18" charset="0"/>
              </a:rPr>
              <a:t>a simpler 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function (usually a polynomial function)         </a:t>
            </a:r>
            <a:r>
              <a:rPr lang="en-US" sz="2800" dirty="0" smtClean="0">
                <a:latin typeface="Arno Pro Caption" panose="02020502040506020403" pitchFamily="18" charset="0"/>
              </a:rPr>
              <a:t>  where   </a:t>
            </a:r>
            <a:endParaRPr lang="en-US" sz="2800" dirty="0">
              <a:latin typeface="Arno Pro Caption" panose="02020502040506020403" pitchFamily="18" charset="0"/>
            </a:endParaRP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 represents the order of the polynomial function.</a:t>
            </a:r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1085F-6AE6-41A9-BA7C-31795F4054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97039" y="1037439"/>
            <a:ext cx="9067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main objective in this chapter is to develop appropriated formulas for obtaining  the integral expressed in the following form: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10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319718"/>
              </p:ext>
            </p:extLst>
          </p:nvPr>
        </p:nvGraphicFramePr>
        <p:xfrm>
          <a:off x="3162877" y="1950689"/>
          <a:ext cx="19716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4" imgW="888840" imgH="482400" progId="Equation.DSMT4">
                  <p:embed/>
                </p:oleObj>
              </mc:Choice>
              <mc:Fallback>
                <p:oleObj name="Equation" r:id="rId4" imgW="8888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877" y="1950689"/>
                        <a:ext cx="197167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Box 7"/>
          <p:cNvSpPr txBox="1">
            <a:spLocks noChangeArrowheads="1"/>
          </p:cNvSpPr>
          <p:nvPr/>
        </p:nvSpPr>
        <p:spPr bwMode="auto">
          <a:xfrm>
            <a:off x="304800" y="3089793"/>
            <a:ext cx="4739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where         </a:t>
            </a:r>
            <a:r>
              <a:rPr lang="en-US" sz="2800" dirty="0" smtClean="0">
                <a:latin typeface="Arno Pro Caption" panose="02020502040506020403" pitchFamily="18" charset="0"/>
              </a:rPr>
              <a:t>   is a </a:t>
            </a:r>
            <a:r>
              <a:rPr lang="en-US" sz="2800" dirty="0">
                <a:latin typeface="Arno Pro Caption" panose="02020502040506020403" pitchFamily="18" charset="0"/>
              </a:rPr>
              <a:t>given function.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170198"/>
              </p:ext>
            </p:extLst>
          </p:nvPr>
        </p:nvGraphicFramePr>
        <p:xfrm>
          <a:off x="1295400" y="3130413"/>
          <a:ext cx="8445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6" imgW="393529" imgH="228501" progId="Equation.3">
                  <p:embed/>
                </p:oleObj>
              </mc:Choice>
              <mc:Fallback>
                <p:oleObj name="Equation" r:id="rId6" imgW="393529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30413"/>
                        <a:ext cx="8445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76427"/>
              </p:ext>
            </p:extLst>
          </p:nvPr>
        </p:nvGraphicFramePr>
        <p:xfrm>
          <a:off x="4585855" y="4743890"/>
          <a:ext cx="8429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8" imgW="393529" imgH="228501" progId="Equation.3">
                  <p:embed/>
                </p:oleObj>
              </mc:Choice>
              <mc:Fallback>
                <p:oleObj name="Equation" r:id="rId8" imgW="393529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855" y="4743890"/>
                        <a:ext cx="8429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888463"/>
              </p:ext>
            </p:extLst>
          </p:nvPr>
        </p:nvGraphicFramePr>
        <p:xfrm>
          <a:off x="6172200" y="5105400"/>
          <a:ext cx="7683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Equation" r:id="rId10" imgW="406224" imgH="241195" progId="Equation.3">
                  <p:embed/>
                </p:oleObj>
              </mc:Choice>
              <mc:Fallback>
                <p:oleObj name="Equation" r:id="rId10" imgW="406224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76835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99190"/>
              </p:ext>
            </p:extLst>
          </p:nvPr>
        </p:nvGraphicFramePr>
        <p:xfrm>
          <a:off x="8008867" y="5148262"/>
          <a:ext cx="222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7" name="Equation" r:id="rId12" imgW="101468" imgH="177569" progId="Equation.3">
                  <p:embed/>
                </p:oleObj>
              </mc:Choice>
              <mc:Fallback>
                <p:oleObj name="Equation" r:id="rId12" imgW="101468" imgH="1775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867" y="5148262"/>
                        <a:ext cx="222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Box 16"/>
          <p:cNvSpPr txBox="1">
            <a:spLocks noChangeArrowheads="1"/>
          </p:cNvSpPr>
          <p:nvPr/>
        </p:nvSpPr>
        <p:spPr bwMode="auto">
          <a:xfrm>
            <a:off x="7669671" y="2229623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(1)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C1CC4-127C-4FD3-81C3-79C7ECF2DFB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5608" name="TextBox 3"/>
          <p:cNvSpPr txBox="1">
            <a:spLocks noChangeArrowheads="1"/>
          </p:cNvSpPr>
          <p:nvPr/>
        </p:nvSpPr>
        <p:spPr bwMode="auto">
          <a:xfrm>
            <a:off x="225611" y="603231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Example 3 </a:t>
            </a:r>
            <a:r>
              <a:rPr lang="en-US" sz="2800" dirty="0">
                <a:latin typeface="Arno Pro Caption" panose="02020502040506020403" pitchFamily="18" charset="0"/>
              </a:rPr>
              <a:t>(Mixed, multiple segments Simpson     </a:t>
            </a:r>
            <a:r>
              <a:rPr lang="en-US" sz="2800" dirty="0" smtClean="0">
                <a:latin typeface="Arno Pro Caption" panose="02020502040506020403" pitchFamily="18" charset="0"/>
              </a:rPr>
              <a:t>  and </a:t>
            </a:r>
            <a:endParaRPr lang="en-US" sz="2800" dirty="0"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   rules)</a:t>
            </a:r>
          </a:p>
        </p:txBody>
      </p:sp>
      <p:sp>
        <p:nvSpPr>
          <p:cNvPr id="25609" name="TextBox 4"/>
          <p:cNvSpPr txBox="1">
            <a:spLocks noChangeArrowheads="1"/>
          </p:cNvSpPr>
          <p:nvPr/>
        </p:nvSpPr>
        <p:spPr bwMode="auto">
          <a:xfrm>
            <a:off x="304800" y="1758811"/>
            <a:ext cx="1552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Compute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746425"/>
              </p:ext>
            </p:extLst>
          </p:nvPr>
        </p:nvGraphicFramePr>
        <p:xfrm>
          <a:off x="2133600" y="1593831"/>
          <a:ext cx="56149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3" name="Equation" r:id="rId4" imgW="2895480" imgH="482400" progId="Equation.DSMT4">
                  <p:embed/>
                </p:oleObj>
              </mc:Choice>
              <mc:Fallback>
                <p:oleObj name="Equation" r:id="rId4" imgW="28954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93831"/>
                        <a:ext cx="561498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TextBox 7"/>
          <p:cNvSpPr txBox="1">
            <a:spLocks noChangeArrowheads="1"/>
          </p:cNvSpPr>
          <p:nvPr/>
        </p:nvSpPr>
        <p:spPr bwMode="auto">
          <a:xfrm>
            <a:off x="215238" y="2738279"/>
            <a:ext cx="85571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using Simpson 1/3 rule (with      </a:t>
            </a:r>
            <a:r>
              <a:rPr lang="en-US" sz="2800" dirty="0" smtClean="0">
                <a:latin typeface="Arno Pro Caption" panose="02020502040506020403" pitchFamily="18" charset="0"/>
              </a:rPr>
              <a:t>    4 </a:t>
            </a:r>
            <a:r>
              <a:rPr lang="en-US" sz="2800" dirty="0">
                <a:latin typeface="Arno Pro Caption" panose="02020502040506020403" pitchFamily="18" charset="0"/>
              </a:rPr>
              <a:t>small segments), and 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Simpson 3/8 rule (with       </a:t>
            </a:r>
            <a:r>
              <a:rPr lang="en-US" sz="2800" dirty="0" smtClean="0">
                <a:latin typeface="Arno Pro Caption" panose="02020502040506020403" pitchFamily="18" charset="0"/>
              </a:rPr>
              <a:t>     3 </a:t>
            </a:r>
            <a:r>
              <a:rPr lang="en-US" sz="2800" dirty="0">
                <a:latin typeface="Arno Pro Caption" panose="02020502040506020403" pitchFamily="18" charset="0"/>
              </a:rPr>
              <a:t>small segments).</a:t>
            </a:r>
          </a:p>
        </p:txBody>
      </p:sp>
      <p:sp>
        <p:nvSpPr>
          <p:cNvPr id="25612" name="TextBox 8"/>
          <p:cNvSpPr txBox="1">
            <a:spLocks noChangeArrowheads="1"/>
          </p:cNvSpPr>
          <p:nvPr/>
        </p:nvSpPr>
        <p:spPr bwMode="auto">
          <a:xfrm>
            <a:off x="215238" y="4088428"/>
            <a:ext cx="37433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Arno Pro Caption" panose="02020502040506020403" pitchFamily="18" charset="0"/>
              </a:rPr>
              <a:t>Solution:</a:t>
            </a:r>
            <a:endParaRPr lang="en-US" sz="28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 this example, one has: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56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885934"/>
              </p:ext>
            </p:extLst>
          </p:nvPr>
        </p:nvGraphicFramePr>
        <p:xfrm>
          <a:off x="1752600" y="5181600"/>
          <a:ext cx="47021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4" name="Equation" r:id="rId6" imgW="2641600" imgH="495300" progId="Equation.3">
                  <p:embed/>
                </p:oleObj>
              </mc:Choice>
              <mc:Fallback>
                <p:oleObj name="Equation" r:id="rId6" imgW="2641600" imgH="495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47021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09893"/>
              </p:ext>
            </p:extLst>
          </p:nvPr>
        </p:nvGraphicFramePr>
        <p:xfrm>
          <a:off x="8191500" y="489744"/>
          <a:ext cx="533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5" name="Equation" r:id="rId8" imgW="266469" imgH="342603" progId="Equation.3">
                  <p:embed/>
                </p:oleObj>
              </mc:Choice>
              <mc:Fallback>
                <p:oleObj name="Equation" r:id="rId8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0" y="489744"/>
                        <a:ext cx="533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400298"/>
              </p:ext>
            </p:extLst>
          </p:nvPr>
        </p:nvGraphicFramePr>
        <p:xfrm>
          <a:off x="7010400" y="505620"/>
          <a:ext cx="5080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6" name="Equation" r:id="rId10" imgW="253890" imgH="342751" progId="Equation.3">
                  <p:embed/>
                </p:oleObj>
              </mc:Choice>
              <mc:Fallback>
                <p:oleObj name="Equation" r:id="rId10" imgW="253890" imgH="34275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5620"/>
                        <a:ext cx="5080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964317"/>
              </p:ext>
            </p:extLst>
          </p:nvPr>
        </p:nvGraphicFramePr>
        <p:xfrm>
          <a:off x="4610893" y="2717642"/>
          <a:ext cx="6604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" name="Equation" r:id="rId12" imgW="330057" imgH="241195" progId="Equation.3">
                  <p:embed/>
                </p:oleObj>
              </mc:Choice>
              <mc:Fallback>
                <p:oleObj name="Equation" r:id="rId12" imgW="330057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893" y="2717642"/>
                        <a:ext cx="6604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354948"/>
              </p:ext>
            </p:extLst>
          </p:nvPr>
        </p:nvGraphicFramePr>
        <p:xfrm>
          <a:off x="3908012" y="3155207"/>
          <a:ext cx="6858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" name="Equation" r:id="rId14" imgW="342751" imgH="241195" progId="Equation.3">
                  <p:embed/>
                </p:oleObj>
              </mc:Choice>
              <mc:Fallback>
                <p:oleObj name="Equation" r:id="rId14" imgW="342751" imgH="24119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012" y="3155207"/>
                        <a:ext cx="6858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40BF1-B80F-419F-B225-E7D639C1E89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662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5529"/>
              </p:ext>
            </p:extLst>
          </p:nvPr>
        </p:nvGraphicFramePr>
        <p:xfrm>
          <a:off x="762000" y="381000"/>
          <a:ext cx="6953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Equation" r:id="rId4" imgW="3657600" imgH="1295280" progId="Equation.DSMT4">
                  <p:embed/>
                </p:oleObj>
              </mc:Choice>
              <mc:Fallback>
                <p:oleObj name="Equation" r:id="rId4" imgW="3657600" imgH="1295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9532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66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113351"/>
              </p:ext>
            </p:extLst>
          </p:nvPr>
        </p:nvGraphicFramePr>
        <p:xfrm>
          <a:off x="787400" y="2851150"/>
          <a:ext cx="48672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Equation" r:id="rId6" imgW="2476440" imgH="761760" progId="Equation.DSMT4">
                  <p:embed/>
                </p:oleObj>
              </mc:Choice>
              <mc:Fallback>
                <p:oleObj name="Equation" r:id="rId6" imgW="2476440" imgH="761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851150"/>
                        <a:ext cx="4867275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23167"/>
              </p:ext>
            </p:extLst>
          </p:nvPr>
        </p:nvGraphicFramePr>
        <p:xfrm>
          <a:off x="733569" y="4902200"/>
          <a:ext cx="700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7" name="Equation" r:id="rId8" imgW="3822480" imgH="457200" progId="Equation.DSMT4">
                  <p:embed/>
                </p:oleObj>
              </mc:Choice>
              <mc:Fallback>
                <p:oleObj name="Equation" r:id="rId8" imgW="3822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69" y="4902200"/>
                        <a:ext cx="700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A667E-7D9F-4A2A-8861-AAC44145A0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7654" name="TextBox 3"/>
          <p:cNvSpPr txBox="1">
            <a:spLocks noChangeArrowheads="1"/>
          </p:cNvSpPr>
          <p:nvPr/>
        </p:nvSpPr>
        <p:spPr bwMode="auto">
          <a:xfrm>
            <a:off x="914400" y="1066800"/>
            <a:ext cx="1576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Similarly:</a:t>
            </a:r>
          </a:p>
        </p:txBody>
      </p:sp>
      <p:graphicFrame>
        <p:nvGraphicFramePr>
          <p:cNvPr id="276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839575"/>
              </p:ext>
            </p:extLst>
          </p:nvPr>
        </p:nvGraphicFramePr>
        <p:xfrm>
          <a:off x="2590079" y="214442"/>
          <a:ext cx="331669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Equation" r:id="rId5" imgW="1981200" imgH="1866900" progId="Equation.3">
                  <p:embed/>
                </p:oleObj>
              </mc:Choice>
              <mc:Fallback>
                <p:oleObj name="Equation" r:id="rId5" imgW="1981200" imgH="186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079" y="214442"/>
                        <a:ext cx="3316693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15636" y="3561522"/>
            <a:ext cx="3406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For multiple segments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01488"/>
              </p:ext>
            </p:extLst>
          </p:nvPr>
        </p:nvGraphicFramePr>
        <p:xfrm>
          <a:off x="4071649" y="3534535"/>
          <a:ext cx="33496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Equation" r:id="rId7" imgW="1396800" imgH="253800" progId="Equation.DSMT4">
                  <p:embed/>
                </p:oleObj>
              </mc:Choice>
              <mc:Fallback>
                <p:oleObj name="Equation" r:id="rId7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649" y="3534535"/>
                        <a:ext cx="334962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48961" y="4094922"/>
            <a:ext cx="77989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using </a:t>
            </a:r>
            <a:r>
              <a:rPr lang="en-US" sz="2800" dirty="0" smtClean="0">
                <a:latin typeface="Arno Pro Caption" panose="02020502040506020403" pitchFamily="18" charset="0"/>
              </a:rPr>
              <a:t>Simpson           </a:t>
            </a:r>
            <a:r>
              <a:rPr lang="en-US" sz="2800" dirty="0">
                <a:latin typeface="Arno Pro Caption" panose="02020502040506020403" pitchFamily="18" charset="0"/>
              </a:rPr>
              <a:t>rule, one obtains (See Eq. 19):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58771"/>
              </p:ext>
            </p:extLst>
          </p:nvPr>
        </p:nvGraphicFramePr>
        <p:xfrm>
          <a:off x="500233" y="4793645"/>
          <a:ext cx="8040688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9" imgW="4876560" imgH="1168200" progId="Equation.DSMT4">
                  <p:embed/>
                </p:oleObj>
              </mc:Choice>
              <mc:Fallback>
                <p:oleObj name="Equation" r:id="rId9" imgW="48765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33" y="4793645"/>
                        <a:ext cx="8040688" cy="192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3903"/>
              </p:ext>
            </p:extLst>
          </p:nvPr>
        </p:nvGraphicFramePr>
        <p:xfrm>
          <a:off x="2777836" y="4007282"/>
          <a:ext cx="50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11" imgW="253890" imgH="342751" progId="Equation.3">
                  <p:embed/>
                </p:oleObj>
              </mc:Choice>
              <mc:Fallback>
                <p:oleObj name="Equation" r:id="rId11" imgW="253890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836" y="4007282"/>
                        <a:ext cx="508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58901-2FD0-47E8-9B84-4C8BD3D9C4D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09600" y="381000"/>
            <a:ext cx="3406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For multiple segments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41350" y="923925"/>
            <a:ext cx="73853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using Simpson 3/8 rule, one obtains (See Eq. 17):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15871"/>
              </p:ext>
            </p:extLst>
          </p:nvPr>
        </p:nvGraphicFramePr>
        <p:xfrm>
          <a:off x="4163291" y="353303"/>
          <a:ext cx="28035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2" name="Equation" r:id="rId4" imgW="1371600" imgH="253800" progId="Equation.DSMT4">
                  <p:embed/>
                </p:oleObj>
              </mc:Choice>
              <mc:Fallback>
                <p:oleObj name="Equation" r:id="rId4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291" y="353303"/>
                        <a:ext cx="28035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9006"/>
              </p:ext>
            </p:extLst>
          </p:nvPr>
        </p:nvGraphicFramePr>
        <p:xfrm>
          <a:off x="700088" y="1671638"/>
          <a:ext cx="7092950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3" name="Equation" r:id="rId6" imgW="4889160" imgH="1168200" progId="Equation.DSMT4">
                  <p:embed/>
                </p:oleObj>
              </mc:Choice>
              <mc:Fallback>
                <p:oleObj name="Equation" r:id="rId6" imgW="48891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671638"/>
                        <a:ext cx="7092950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457200" y="4038600"/>
            <a:ext cx="8271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mixed (combined) Simpson 1/3 and 3/8 rules give:</a:t>
            </a: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258257"/>
              </p:ext>
            </p:extLst>
          </p:nvPr>
        </p:nvGraphicFramePr>
        <p:xfrm>
          <a:off x="1628775" y="4548188"/>
          <a:ext cx="49244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4" name="Equation" r:id="rId8" imgW="2603500" imgH="495300" progId="Equation.3">
                  <p:embed/>
                </p:oleObj>
              </mc:Choice>
              <mc:Fallback>
                <p:oleObj name="Equation" r:id="rId8" imgW="2603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4548188"/>
                        <a:ext cx="49244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58053-421C-4B39-8660-1D9583FC5D9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941846"/>
              </p:ext>
            </p:extLst>
          </p:nvPr>
        </p:nvGraphicFramePr>
        <p:xfrm>
          <a:off x="2133600" y="1751628"/>
          <a:ext cx="29987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Equation" r:id="rId4" imgW="1587240" imgH="457200" progId="Equation.DSMT4">
                  <p:embed/>
                </p:oleObj>
              </mc:Choice>
              <mc:Fallback>
                <p:oleObj name="Equation" r:id="rId4" imgW="15872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1628"/>
                        <a:ext cx="29987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771985" y="2734289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With Simple 3/8 rule (See Eq. 13), the latter seems </a:t>
            </a:r>
            <a:r>
              <a:rPr lang="en-US" sz="2400" dirty="0" smtClean="0">
                <a:latin typeface="Arno Pro Caption" panose="02020502040506020403" pitchFamily="18" charset="0"/>
              </a:rPr>
              <a:t>to offer </a:t>
            </a:r>
            <a:r>
              <a:rPr lang="en-US" sz="2400" u="sng" dirty="0">
                <a:latin typeface="Arno Pro Caption" panose="02020502040506020403" pitchFamily="18" charset="0"/>
              </a:rPr>
              <a:t>slightly more accurate</a:t>
            </a:r>
            <a:r>
              <a:rPr lang="en-US" sz="2400" dirty="0">
                <a:latin typeface="Arno Pro Caption" panose="02020502040506020403" pitchFamily="18" charset="0"/>
              </a:rPr>
              <a:t> answer than the former. </a:t>
            </a:r>
          </a:p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However, the cost associated with Simpson 3/8 rule </a:t>
            </a:r>
            <a:r>
              <a:rPr lang="en-US" sz="2400" dirty="0" smtClean="0">
                <a:latin typeface="Arno Pro Caption" panose="02020502040506020403" pitchFamily="18" charset="0"/>
              </a:rPr>
              <a:t> (</a:t>
            </a:r>
            <a:r>
              <a:rPr lang="en-US" sz="2400" dirty="0">
                <a:latin typeface="Arno Pro Caption" panose="02020502040506020403" pitchFamily="18" charset="0"/>
              </a:rPr>
              <a:t>using 3</a:t>
            </a:r>
            <a:r>
              <a:rPr lang="en-US" sz="2400" baseline="30000" dirty="0">
                <a:latin typeface="Arno Pro Caption" panose="02020502040506020403" pitchFamily="18" charset="0"/>
              </a:rPr>
              <a:t>rd</a:t>
            </a:r>
            <a:r>
              <a:rPr lang="en-US" sz="2400" dirty="0">
                <a:latin typeface="Arno Pro Caption" panose="02020502040506020403" pitchFamily="18" charset="0"/>
              </a:rPr>
              <a:t> order polynomial function) is significant </a:t>
            </a:r>
            <a:r>
              <a:rPr lang="en-US" sz="2400" dirty="0" smtClean="0">
                <a:latin typeface="Arno Pro Caption" panose="02020502040506020403" pitchFamily="18" charset="0"/>
              </a:rPr>
              <a:t> higher </a:t>
            </a:r>
            <a:r>
              <a:rPr lang="en-US" sz="2400" dirty="0">
                <a:latin typeface="Arno Pro Caption" panose="02020502040506020403" pitchFamily="18" charset="0"/>
              </a:rPr>
              <a:t>than the one associated with Simpson 1/3 rule </a:t>
            </a:r>
            <a:r>
              <a:rPr lang="en-US" sz="2400" dirty="0" smtClean="0">
                <a:latin typeface="Arno Pro Caption" panose="02020502040506020403" pitchFamily="18" charset="0"/>
              </a:rPr>
              <a:t> (</a:t>
            </a:r>
            <a:r>
              <a:rPr lang="en-US" sz="2400" dirty="0">
                <a:latin typeface="Arno Pro Caption" panose="02020502040506020403" pitchFamily="18" charset="0"/>
              </a:rPr>
              <a:t>using 2</a:t>
            </a:r>
            <a:r>
              <a:rPr lang="en-US" sz="2400" baseline="30000" dirty="0">
                <a:latin typeface="Arno Pro Caption" panose="02020502040506020403" pitchFamily="18" charset="0"/>
              </a:rPr>
              <a:t>nd</a:t>
            </a:r>
            <a:r>
              <a:rPr lang="en-US" sz="2400" dirty="0">
                <a:latin typeface="Arno Pro Caption" panose="02020502040506020403" pitchFamily="18" charset="0"/>
              </a:rPr>
              <a:t> order polynomial function).</a:t>
            </a: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7464885" y="2015153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(18)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785840" y="1227257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(a) Comparing the truncated error of Simpson 1/3 rule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2AFF-F017-45E2-B3DC-C98816BDD3A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1749" name="TextBox 3"/>
          <p:cNvSpPr txBox="1">
            <a:spLocks noChangeArrowheads="1"/>
          </p:cNvSpPr>
          <p:nvPr/>
        </p:nvSpPr>
        <p:spPr bwMode="auto">
          <a:xfrm>
            <a:off x="274637" y="533400"/>
            <a:ext cx="69188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(b) The number of multiple segments that can be used</a:t>
            </a:r>
          </a:p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 in the conjunction with Simpson 1/3 rule is 2,4,6,8,.. </a:t>
            </a:r>
          </a:p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(any even numbers). </a:t>
            </a: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392177"/>
              </p:ext>
            </p:extLst>
          </p:nvPr>
        </p:nvGraphicFramePr>
        <p:xfrm>
          <a:off x="357648" y="1876425"/>
          <a:ext cx="84915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Equation" r:id="rId5" imgW="6045120" imgH="939600" progId="Equation.DSMT4">
                  <p:embed/>
                </p:oleObj>
              </mc:Choice>
              <mc:Fallback>
                <p:oleObj name="Equation" r:id="rId5" imgW="6045120" imgH="93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48" y="1876425"/>
                        <a:ext cx="849153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7934911" y="2653397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(19)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01637" y="365601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However, Simpson 3/8 rule can be used with </a:t>
            </a:r>
            <a:r>
              <a:rPr lang="en-US" sz="2400" dirty="0" smtClean="0">
                <a:latin typeface="Arno Pro Caption" panose="02020502040506020403" pitchFamily="18" charset="0"/>
              </a:rPr>
              <a:t>the number </a:t>
            </a:r>
            <a:r>
              <a:rPr lang="en-US" sz="2400" dirty="0">
                <a:latin typeface="Arno Pro Caption" panose="02020502040506020403" pitchFamily="18" charset="0"/>
              </a:rPr>
              <a:t>of segments equal to 3,6,9,12,.. (can be </a:t>
            </a:r>
            <a:r>
              <a:rPr lang="en-US" sz="2400" dirty="0" smtClean="0">
                <a:latin typeface="Arno Pro Caption" panose="02020502040506020403" pitchFamily="18" charset="0"/>
              </a:rPr>
              <a:t> either </a:t>
            </a:r>
            <a:r>
              <a:rPr lang="en-US" sz="2400" dirty="0">
                <a:latin typeface="Arno Pro Caption" panose="02020502040506020403" pitchFamily="18" charset="0"/>
              </a:rPr>
              <a:t>certain odd or even numbers).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74637" y="5096083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(c) If the user wishes to use, say 7 segments, then </a:t>
            </a:r>
            <a:r>
              <a:rPr lang="en-US" sz="2400" dirty="0" smtClean="0">
                <a:latin typeface="Arno Pro Caption" panose="02020502040506020403" pitchFamily="18" charset="0"/>
              </a:rPr>
              <a:t>the mixed </a:t>
            </a:r>
            <a:r>
              <a:rPr lang="en-US" sz="2400" dirty="0">
                <a:latin typeface="Arno Pro Caption" panose="02020502040506020403" pitchFamily="18" charset="0"/>
              </a:rPr>
              <a:t>Simpson 1/3 rule (for the first 4 segments), </a:t>
            </a:r>
            <a:r>
              <a:rPr lang="en-US" sz="2400" dirty="0" smtClean="0">
                <a:latin typeface="Arno Pro Caption" panose="02020502040506020403" pitchFamily="18" charset="0"/>
              </a:rPr>
              <a:t>  and </a:t>
            </a:r>
            <a:r>
              <a:rPr lang="en-US" sz="2400" dirty="0">
                <a:latin typeface="Arno Pro Caption" panose="02020502040506020403" pitchFamily="18" charset="0"/>
              </a:rPr>
              <a:t>Simpson 3/8 rule (for the last 3 segments).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7A119-844E-4877-876B-5F876DDC69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211137" y="1215237"/>
            <a:ext cx="8704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>
                <a:latin typeface="Arno Pro Caption" panose="02020502040506020403" pitchFamily="18" charset="0"/>
              </a:rPr>
              <a:t>Based on the earlier discussions on (Single and </a:t>
            </a:r>
            <a:r>
              <a:rPr lang="en-US" sz="2400" dirty="0" smtClean="0">
                <a:latin typeface="Arno Pro Caption" panose="02020502040506020403" pitchFamily="18" charset="0"/>
              </a:rPr>
              <a:t>Multiple</a:t>
            </a:r>
            <a:r>
              <a:rPr lang="el-GR" sz="2400" dirty="0" smtClean="0">
                <a:latin typeface="Arno Pro Caption" panose="02020502040506020403" pitchFamily="18" charset="0"/>
              </a:rPr>
              <a:t> </a:t>
            </a:r>
            <a:r>
              <a:rPr lang="en-US" sz="2400" dirty="0" smtClean="0">
                <a:latin typeface="Arno Pro Caption" panose="02020502040506020403" pitchFamily="18" charset="0"/>
              </a:rPr>
              <a:t>segments</a:t>
            </a:r>
            <a:r>
              <a:rPr lang="en-US" sz="2400" dirty="0">
                <a:latin typeface="Arno Pro Caption" panose="02020502040506020403" pitchFamily="18" charset="0"/>
              </a:rPr>
              <a:t>) Simpson 1/3 and 3/8 rules, the </a:t>
            </a:r>
            <a:r>
              <a:rPr lang="en-US" sz="2400" dirty="0" smtClean="0">
                <a:latin typeface="Arno Pro Caption" panose="02020502040506020403" pitchFamily="18" charset="0"/>
              </a:rPr>
              <a:t>following “</a:t>
            </a:r>
            <a:r>
              <a:rPr lang="en-US" sz="2400" dirty="0">
                <a:latin typeface="Arno Pro Caption" panose="02020502040506020403" pitchFamily="18" charset="0"/>
              </a:rPr>
              <a:t>pseudo” step-by-step mixed Simpson rules can be </a:t>
            </a:r>
            <a:r>
              <a:rPr lang="en-US" sz="2400" dirty="0" smtClean="0">
                <a:latin typeface="Arno Pro Caption" panose="02020502040506020403" pitchFamily="18" charset="0"/>
              </a:rPr>
              <a:t>given as</a:t>
            </a:r>
            <a:endParaRPr lang="en-US" sz="2400" dirty="0">
              <a:latin typeface="Arno Pro Caption" panose="02020502040506020403" pitchFamily="18" charset="0"/>
            </a:endParaRPr>
          </a:p>
        </p:txBody>
      </p:sp>
      <p:sp>
        <p:nvSpPr>
          <p:cNvPr id="32774" name="TextBox 4"/>
          <p:cNvSpPr txBox="1">
            <a:spLocks noChangeArrowheads="1"/>
          </p:cNvSpPr>
          <p:nvPr/>
        </p:nvSpPr>
        <p:spPr bwMode="auto">
          <a:xfrm>
            <a:off x="211137" y="2440824"/>
            <a:ext cx="5160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Step 1</a:t>
            </a:r>
            <a:r>
              <a:rPr lang="en-US" sz="2400" u="sng" dirty="0">
                <a:latin typeface="Arno Pro Caption" panose="02020502040506020403" pitchFamily="18" charset="0"/>
              </a:rPr>
              <a:t> </a:t>
            </a:r>
            <a:r>
              <a:rPr lang="en-US" sz="2400" dirty="0">
                <a:latin typeface="Arno Pro Caption" panose="02020502040506020403" pitchFamily="18" charset="0"/>
              </a:rPr>
              <a:t> User’s input information, such as</a:t>
            </a: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914400" y="2971169"/>
            <a:ext cx="5096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Given function             </a:t>
            </a:r>
            <a:r>
              <a:rPr lang="en-US" sz="2400" dirty="0" smtClean="0">
                <a:latin typeface="Arno Pro Caption" panose="02020502040506020403" pitchFamily="18" charset="0"/>
              </a:rPr>
              <a:t>       integral </a:t>
            </a:r>
            <a:r>
              <a:rPr lang="en-US" sz="2400" dirty="0">
                <a:latin typeface="Arno Pro Caption" panose="02020502040506020403" pitchFamily="18" charset="0"/>
              </a:rPr>
              <a:t>limits</a:t>
            </a:r>
          </a:p>
        </p:txBody>
      </p:sp>
      <p:sp>
        <p:nvSpPr>
          <p:cNvPr id="32776" name="TextBox 6"/>
          <p:cNvSpPr txBox="1">
            <a:spLocks noChangeArrowheads="1"/>
          </p:cNvSpPr>
          <p:nvPr/>
        </p:nvSpPr>
        <p:spPr bwMode="auto">
          <a:xfrm>
            <a:off x="1307522" y="3510457"/>
            <a:ext cx="6841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= number of small, “h” segments, in conjunction with </a:t>
            </a:r>
          </a:p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Simpson 1/3 rule.</a:t>
            </a:r>
          </a:p>
        </p:txBody>
      </p:sp>
      <p:sp>
        <p:nvSpPr>
          <p:cNvPr id="337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338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329075"/>
              </p:ext>
            </p:extLst>
          </p:nvPr>
        </p:nvGraphicFramePr>
        <p:xfrm>
          <a:off x="850322" y="3434595"/>
          <a:ext cx="5349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" name="Equation" r:id="rId4" imgW="177646" imgH="241091" progId="Equation.3">
                  <p:embed/>
                </p:oleObj>
              </mc:Choice>
              <mc:Fallback>
                <p:oleObj name="Equation" r:id="rId4" imgW="177646" imgH="2410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322" y="3434595"/>
                        <a:ext cx="5349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TextBox 9"/>
          <p:cNvSpPr txBox="1">
            <a:spLocks noChangeArrowheads="1"/>
          </p:cNvSpPr>
          <p:nvPr/>
        </p:nvSpPr>
        <p:spPr bwMode="auto">
          <a:xfrm>
            <a:off x="381000" y="152400"/>
            <a:ext cx="85343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70C0"/>
                </a:solidFill>
                <a:latin typeface="Arno Pro Caption" panose="02020502040506020403" pitchFamily="18" charset="0"/>
              </a:rPr>
              <a:t>4. Computer Algorithm For Mixed Simpson </a:t>
            </a:r>
          </a:p>
          <a:p>
            <a:pPr algn="ctr">
              <a:defRPr/>
            </a:pPr>
            <a:r>
              <a:rPr lang="en-US" sz="3200" dirty="0">
                <a:solidFill>
                  <a:srgbClr val="0070C0"/>
                </a:solidFill>
                <a:latin typeface="Arno Pro Caption" panose="02020502040506020403" pitchFamily="18" charset="0"/>
              </a:rPr>
              <a:t>1/3 and </a:t>
            </a:r>
            <a:r>
              <a:rPr lang="en-US" sz="32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3/8 rule </a:t>
            </a:r>
            <a:r>
              <a:rPr lang="en-US" sz="3200" dirty="0">
                <a:solidFill>
                  <a:srgbClr val="0070C0"/>
                </a:solidFill>
                <a:latin typeface="Arno Pro Caption" panose="02020502040506020403" pitchFamily="18" charset="0"/>
              </a:rPr>
              <a:t>For Integration</a:t>
            </a:r>
          </a:p>
        </p:txBody>
      </p:sp>
      <p:graphicFrame>
        <p:nvGraphicFramePr>
          <p:cNvPr id="338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062607"/>
              </p:ext>
            </p:extLst>
          </p:nvPr>
        </p:nvGraphicFramePr>
        <p:xfrm>
          <a:off x="2895600" y="2961849"/>
          <a:ext cx="13001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0" name="Equation" r:id="rId6" imgW="431613" imgH="228501" progId="Equation.3">
                  <p:embed/>
                </p:oleObj>
              </mc:Choice>
              <mc:Fallback>
                <p:oleObj name="Equation" r:id="rId6" imgW="431613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61849"/>
                        <a:ext cx="13001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54610"/>
              </p:ext>
            </p:extLst>
          </p:nvPr>
        </p:nvGraphicFramePr>
        <p:xfrm>
          <a:off x="5943600" y="2959726"/>
          <a:ext cx="14144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1" name="Equation" r:id="rId8" imgW="469696" imgH="215806" progId="Equation.3">
                  <p:embed/>
                </p:oleObj>
              </mc:Choice>
              <mc:Fallback>
                <p:oleObj name="Equation" r:id="rId8" imgW="469696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959726"/>
                        <a:ext cx="14144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301172" y="4352897"/>
            <a:ext cx="6841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400" dirty="0">
                <a:latin typeface="Arno Pro Caption" panose="02020502040506020403" pitchFamily="18" charset="0"/>
              </a:rPr>
              <a:t>= number of small, “h” segments, in conjunction with </a:t>
            </a:r>
          </a:p>
          <a:p>
            <a:r>
              <a:rPr lang="en-US" altLang="el-GR" sz="2400" dirty="0">
                <a:latin typeface="Arno Pro Caption" panose="02020502040506020403" pitchFamily="18" charset="0"/>
              </a:rPr>
              <a:t>Simpson 3/8 rule.</a:t>
            </a:r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061293"/>
              </p:ext>
            </p:extLst>
          </p:nvPr>
        </p:nvGraphicFramePr>
        <p:xfrm>
          <a:off x="843972" y="4349722"/>
          <a:ext cx="6286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" name="Equation" r:id="rId10" imgW="203112" imgH="241195" progId="Equation.3">
                  <p:embed/>
                </p:oleObj>
              </mc:Choice>
              <mc:Fallback>
                <p:oleObj name="Equation" r:id="rId10" imgW="20311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72" y="4349722"/>
                        <a:ext cx="6286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315749" y="5221779"/>
            <a:ext cx="4785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= a multiple of 2 (any </a:t>
            </a:r>
            <a:r>
              <a:rPr lang="en-US" sz="2400" u="sng" dirty="0">
                <a:latin typeface="Arno Pro Caption" panose="02020502040506020403" pitchFamily="18" charset="0"/>
              </a:rPr>
              <a:t>even</a:t>
            </a:r>
            <a:r>
              <a:rPr lang="en-US" sz="2400" dirty="0">
                <a:latin typeface="Arno Pro Caption" panose="02020502040506020403" pitchFamily="18" charset="0"/>
              </a:rPr>
              <a:t> numbers)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821889"/>
              </p:ext>
            </p:extLst>
          </p:nvPr>
        </p:nvGraphicFramePr>
        <p:xfrm>
          <a:off x="809336" y="5221779"/>
          <a:ext cx="4445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3" name="Equation" r:id="rId12" imgW="177646" imgH="241091" progId="Equation.3">
                  <p:embed/>
                </p:oleObj>
              </mc:Choice>
              <mc:Fallback>
                <p:oleObj name="Equation" r:id="rId12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36" y="5221779"/>
                        <a:ext cx="4445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1281112" y="5863004"/>
            <a:ext cx="7634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= a multiple of 3 (can be certain </a:t>
            </a:r>
            <a:r>
              <a:rPr lang="en-US" sz="2400" u="sng" dirty="0">
                <a:latin typeface="Arno Pro Caption" panose="02020502040506020403" pitchFamily="18" charset="0"/>
              </a:rPr>
              <a:t>odd</a:t>
            </a:r>
            <a:r>
              <a:rPr lang="en-US" sz="2400" dirty="0">
                <a:latin typeface="Arno Pro Caption" panose="02020502040506020403" pitchFamily="18" charset="0"/>
              </a:rPr>
              <a:t>, or </a:t>
            </a:r>
            <a:r>
              <a:rPr lang="en-US" sz="2400" u="sng" dirty="0" smtClean="0">
                <a:latin typeface="Arno Pro Caption" panose="02020502040506020403" pitchFamily="18" charset="0"/>
              </a:rPr>
              <a:t>even </a:t>
            </a:r>
            <a:r>
              <a:rPr lang="en-US" sz="2400" dirty="0" smtClean="0">
                <a:latin typeface="Arno Pro Caption" panose="02020502040506020403" pitchFamily="18" charset="0"/>
              </a:rPr>
              <a:t>numbers</a:t>
            </a:r>
            <a:r>
              <a:rPr lang="en-US" sz="2400" dirty="0">
                <a:latin typeface="Arno Pro Caption" panose="02020502040506020403" pitchFamily="18" charset="0"/>
              </a:rPr>
              <a:t>)</a:t>
            </a:r>
          </a:p>
        </p:txBody>
      </p:sp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383087"/>
              </p:ext>
            </p:extLst>
          </p:nvPr>
        </p:nvGraphicFramePr>
        <p:xfrm>
          <a:off x="795338" y="5837604"/>
          <a:ext cx="3476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4" name="Equation" r:id="rId14" imgW="203112" imgH="241195" progId="Equation.3">
                  <p:embed/>
                </p:oleObj>
              </mc:Choice>
              <mc:Fallback>
                <p:oleObj name="Equation" r:id="rId14" imgW="20311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5837604"/>
                        <a:ext cx="34766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BE86D-BC6F-409E-9BE9-6A1F705A58B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4823" name="TextBox 3"/>
          <p:cNvSpPr txBox="1">
            <a:spLocks noChangeArrowheads="1"/>
          </p:cNvSpPr>
          <p:nvPr/>
        </p:nvSpPr>
        <p:spPr bwMode="auto">
          <a:xfrm>
            <a:off x="457200" y="292100"/>
            <a:ext cx="992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Step 2</a:t>
            </a:r>
          </a:p>
        </p:txBody>
      </p:sp>
      <p:sp>
        <p:nvSpPr>
          <p:cNvPr id="34824" name="TextBox 4"/>
          <p:cNvSpPr txBox="1">
            <a:spLocks noChangeArrowheads="1"/>
          </p:cNvSpPr>
          <p:nvPr/>
        </p:nvSpPr>
        <p:spPr bwMode="auto">
          <a:xfrm>
            <a:off x="412750" y="814387"/>
            <a:ext cx="1356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no Pro Caption" panose="02020502040506020403" pitchFamily="18" charset="0"/>
              </a:rPr>
              <a:t>Compute</a:t>
            </a:r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3584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309321"/>
              </p:ext>
            </p:extLst>
          </p:nvPr>
        </p:nvGraphicFramePr>
        <p:xfrm>
          <a:off x="2438400" y="304800"/>
          <a:ext cx="15748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4" name="Equation" r:id="rId5" imgW="774364" imgH="241195" progId="Equation.3">
                  <p:embed/>
                </p:oleObj>
              </mc:Choice>
              <mc:Fallback>
                <p:oleObj name="Equation" r:id="rId5" imgW="774364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0"/>
                        <a:ext cx="15748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358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56848"/>
              </p:ext>
            </p:extLst>
          </p:nvPr>
        </p:nvGraphicFramePr>
        <p:xfrm>
          <a:off x="2359025" y="873125"/>
          <a:ext cx="13700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5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873125"/>
                        <a:ext cx="13700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268202"/>
              </p:ext>
            </p:extLst>
          </p:nvPr>
        </p:nvGraphicFramePr>
        <p:xfrm>
          <a:off x="4464241" y="45614"/>
          <a:ext cx="1973263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6" name="Equation" r:id="rId9" imgW="1054080" imgH="2070000" progId="Equation.DSMT4">
                  <p:embed/>
                </p:oleObj>
              </mc:Choice>
              <mc:Fallback>
                <p:oleObj name="Equation" r:id="rId9" imgW="1054080" imgH="2070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241" y="45614"/>
                        <a:ext cx="1973263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12750" y="4028867"/>
            <a:ext cx="992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400" b="1" u="sng">
                <a:solidFill>
                  <a:srgbClr val="0070C0"/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dirty="0"/>
              <a:t>Step 3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39436" y="4551154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Compute “multiple segments” Simpson 1/3 rule (</a:t>
            </a:r>
            <a:r>
              <a:rPr lang="en-US" sz="2400" dirty="0" smtClean="0">
                <a:latin typeface="Arno Pro Caption" panose="02020502040506020403" pitchFamily="18" charset="0"/>
              </a:rPr>
              <a:t>See Eq</a:t>
            </a:r>
            <a:r>
              <a:rPr lang="en-US" sz="2400" dirty="0">
                <a:latin typeface="Arno Pro Caption" panose="02020502040506020403" pitchFamily="18" charset="0"/>
              </a:rPr>
              <a:t>. 19)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45286"/>
              </p:ext>
            </p:extLst>
          </p:nvPr>
        </p:nvGraphicFramePr>
        <p:xfrm>
          <a:off x="339436" y="5207644"/>
          <a:ext cx="63896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7" name="Equation" r:id="rId11" imgW="3581280" imgH="482400" progId="Equation.DSMT4">
                  <p:embed/>
                </p:oleObj>
              </mc:Choice>
              <mc:Fallback>
                <p:oleObj name="Equation" r:id="rId11" imgW="3581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36" y="5207644"/>
                        <a:ext cx="638968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6694487" y="5410200"/>
            <a:ext cx="1980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(19, repeated)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C8A1B-B90E-41C4-8951-DBAA8C4F48A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6870" name="TextBox 3"/>
          <p:cNvSpPr txBox="1">
            <a:spLocks noChangeArrowheads="1"/>
          </p:cNvSpPr>
          <p:nvPr/>
        </p:nvSpPr>
        <p:spPr bwMode="auto">
          <a:xfrm>
            <a:off x="473925" y="460028"/>
            <a:ext cx="9909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0070C0"/>
                </a:solidFill>
                <a:latin typeface="Arno Pro Caption" panose="02020502040506020403" pitchFamily="18" charset="0"/>
              </a:rPr>
              <a:t>Step 4</a:t>
            </a:r>
            <a:endParaRPr lang="en-US" sz="2400" b="1" dirty="0">
              <a:solidFill>
                <a:srgbClr val="0070C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6871" name="TextBox 4"/>
          <p:cNvSpPr txBox="1">
            <a:spLocks noChangeArrowheads="1"/>
          </p:cNvSpPr>
          <p:nvPr/>
        </p:nvSpPr>
        <p:spPr bwMode="auto">
          <a:xfrm>
            <a:off x="397724" y="993428"/>
            <a:ext cx="8266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Compute “multiple segments” Simpson 3/8 rule (</a:t>
            </a:r>
            <a:r>
              <a:rPr lang="en-US" sz="2400" dirty="0" smtClean="0">
                <a:latin typeface="Arno Pro Caption" panose="02020502040506020403" pitchFamily="18" charset="0"/>
              </a:rPr>
              <a:t>See Eq</a:t>
            </a:r>
            <a:r>
              <a:rPr lang="en-US" sz="2400" dirty="0">
                <a:latin typeface="Arno Pro Caption" panose="02020502040506020403" pitchFamily="18" charset="0"/>
              </a:rPr>
              <a:t>. 17)</a:t>
            </a:r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378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761769"/>
              </p:ext>
            </p:extLst>
          </p:nvPr>
        </p:nvGraphicFramePr>
        <p:xfrm>
          <a:off x="473925" y="1716097"/>
          <a:ext cx="80216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Equation" r:id="rId4" imgW="4495680" imgH="482400" progId="Equation.DSMT4">
                  <p:embed/>
                </p:oleObj>
              </mc:Choice>
              <mc:Fallback>
                <p:oleObj name="Equation" r:id="rId4" imgW="44956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25" y="1716097"/>
                        <a:ext cx="8021638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TextBox 8"/>
          <p:cNvSpPr txBox="1">
            <a:spLocks noChangeArrowheads="1"/>
          </p:cNvSpPr>
          <p:nvPr/>
        </p:nvSpPr>
        <p:spPr bwMode="auto">
          <a:xfrm>
            <a:off x="533400" y="3815710"/>
            <a:ext cx="992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400" b="1" u="sng">
                <a:solidFill>
                  <a:srgbClr val="0070C0"/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/>
              <a:t>Step 5</a:t>
            </a: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378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90484"/>
              </p:ext>
            </p:extLst>
          </p:nvPr>
        </p:nvGraphicFramePr>
        <p:xfrm>
          <a:off x="2778702" y="4277375"/>
          <a:ext cx="1800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8" name="Equation" r:id="rId6" imgW="748975" imgH="241195" progId="Equation.3">
                  <p:embed/>
                </p:oleObj>
              </mc:Choice>
              <mc:Fallback>
                <p:oleObj name="Equation" r:id="rId6" imgW="748975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702" y="4277375"/>
                        <a:ext cx="1800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TextBox 11"/>
          <p:cNvSpPr txBox="1">
            <a:spLocks noChangeArrowheads="1"/>
          </p:cNvSpPr>
          <p:nvPr/>
        </p:nvSpPr>
        <p:spPr bwMode="auto">
          <a:xfrm>
            <a:off x="466998" y="5334000"/>
            <a:ext cx="6253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and print out the final approximated answer for </a:t>
            </a:r>
            <a:r>
              <a:rPr lang="en-US" sz="2400" i="1" dirty="0">
                <a:latin typeface="Arno Pro Caption" panose="02020502040506020403" pitchFamily="18" charset="0"/>
              </a:rPr>
              <a:t>I.</a:t>
            </a:r>
            <a:endParaRPr lang="en-US" sz="2400" dirty="0">
              <a:latin typeface="Arno Pro Caption" panose="02020502040506020403" pitchFamily="18" charset="0"/>
            </a:endParaRPr>
          </a:p>
        </p:txBody>
      </p:sp>
      <p:sp>
        <p:nvSpPr>
          <p:cNvPr id="36876" name="TextBox 11"/>
          <p:cNvSpPr txBox="1">
            <a:spLocks noChangeArrowheads="1"/>
          </p:cNvSpPr>
          <p:nvPr/>
        </p:nvSpPr>
        <p:spPr bwMode="auto">
          <a:xfrm>
            <a:off x="7010400" y="2808075"/>
            <a:ext cx="1980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(17, repeated)</a:t>
            </a:r>
          </a:p>
        </p:txBody>
      </p:sp>
      <p:sp>
        <p:nvSpPr>
          <p:cNvPr id="36877" name="TextBox 12"/>
          <p:cNvSpPr txBox="1">
            <a:spLocks noChangeArrowheads="1"/>
          </p:cNvSpPr>
          <p:nvPr/>
        </p:nvSpPr>
        <p:spPr bwMode="auto">
          <a:xfrm>
            <a:off x="8116292" y="4391889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no Pro Caption" panose="02020502040506020403" pitchFamily="18" charset="0"/>
              </a:rPr>
              <a:t>(20)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F6C97-A943-4604-AD5F-292010C915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332788" y="483178"/>
            <a:ext cx="77428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 the previous chapter, it has been explained and 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illustrated that Simpsons 1/3 rule for integration can</a:t>
            </a:r>
          </a:p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 be derived by replacing the given function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1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02687"/>
              </p:ext>
            </p:extLst>
          </p:nvPr>
        </p:nvGraphicFramePr>
        <p:xfrm>
          <a:off x="6533140" y="1363348"/>
          <a:ext cx="866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4" imgW="342751" imgH="203112" progId="Equation.3">
                  <p:embed/>
                </p:oleObj>
              </mc:Choice>
              <mc:Fallback>
                <p:oleObj name="Equation" r:id="rId4" imgW="342751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140" y="1363348"/>
                        <a:ext cx="8667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6"/>
          <p:cNvSpPr txBox="1">
            <a:spLocks noChangeArrowheads="1"/>
          </p:cNvSpPr>
          <p:nvPr/>
        </p:nvSpPr>
        <p:spPr bwMode="auto">
          <a:xfrm>
            <a:off x="332788" y="1900034"/>
            <a:ext cx="80634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no Pro Caption" panose="02020502040506020403" pitchFamily="18" charset="0"/>
              </a:rPr>
              <a:t>with the 2</a:t>
            </a:r>
            <a:r>
              <a:rPr lang="en-US" sz="2800" baseline="30000" dirty="0">
                <a:latin typeface="Arno Pro Caption" panose="02020502040506020403" pitchFamily="18" charset="0"/>
              </a:rPr>
              <a:t>nd</a:t>
            </a:r>
            <a:r>
              <a:rPr lang="en-US" sz="2800" dirty="0">
                <a:latin typeface="Arno Pro Caption" panose="02020502040506020403" pitchFamily="18" charset="0"/>
              </a:rPr>
              <a:t> –order (or quadratic) polynomial function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1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08768"/>
              </p:ext>
            </p:extLst>
          </p:nvPr>
        </p:nvGraphicFramePr>
        <p:xfrm>
          <a:off x="332788" y="2476500"/>
          <a:ext cx="19224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6" imgW="965200" imgH="241300" progId="Equation.3">
                  <p:embed/>
                </p:oleObj>
              </mc:Choice>
              <mc:Fallback>
                <p:oleObj name="Equation" r:id="rId6" imgW="965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88" y="2476500"/>
                        <a:ext cx="19224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Box 9"/>
          <p:cNvSpPr txBox="1">
            <a:spLocks noChangeArrowheads="1"/>
          </p:cNvSpPr>
          <p:nvPr/>
        </p:nvSpPr>
        <p:spPr bwMode="auto">
          <a:xfrm>
            <a:off x="2282960" y="2476500"/>
            <a:ext cx="1914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, defined as:</a:t>
            </a:r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927280"/>
              </p:ext>
            </p:extLst>
          </p:nvPr>
        </p:nvGraphicFramePr>
        <p:xfrm>
          <a:off x="1600200" y="3202352"/>
          <a:ext cx="48212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8" imgW="1651000" imgH="279400" progId="Equation.3">
                  <p:embed/>
                </p:oleObj>
              </mc:Choice>
              <mc:Fallback>
                <p:oleObj name="Equation" r:id="rId8" imgW="16510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2352"/>
                        <a:ext cx="48212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Box 12"/>
          <p:cNvSpPr txBox="1">
            <a:spLocks noChangeArrowheads="1"/>
          </p:cNvSpPr>
          <p:nvPr/>
        </p:nvSpPr>
        <p:spPr bwMode="auto">
          <a:xfrm>
            <a:off x="8413750" y="3372214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(2)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Box 12"/>
          <p:cNvSpPr txBox="1">
            <a:spLocks noChangeArrowheads="1"/>
          </p:cNvSpPr>
          <p:nvPr/>
        </p:nvSpPr>
        <p:spPr bwMode="auto">
          <a:xfrm>
            <a:off x="653701" y="5816947"/>
            <a:ext cx="8082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which can also be symbolically represented in Figure 1.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0401F-C05E-4E4F-97E2-F1C82F0D26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61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950351"/>
              </p:ext>
            </p:extLst>
          </p:nvPr>
        </p:nvGraphicFramePr>
        <p:xfrm>
          <a:off x="7557971" y="783431"/>
          <a:ext cx="9636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Equation" r:id="rId4" imgW="393529" imgH="228501" progId="Equation.3">
                  <p:embed/>
                </p:oleObj>
              </mc:Choice>
              <mc:Fallback>
                <p:oleObj name="Equation" r:id="rId4" imgW="393529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7971" y="783431"/>
                        <a:ext cx="96361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Ομάδα 5"/>
          <p:cNvGrpSpPr/>
          <p:nvPr/>
        </p:nvGrpSpPr>
        <p:grpSpPr>
          <a:xfrm>
            <a:off x="735454" y="378619"/>
            <a:ext cx="7919156" cy="2012175"/>
            <a:chOff x="735454" y="378619"/>
            <a:chExt cx="7919156" cy="2012175"/>
          </a:xfrm>
        </p:grpSpPr>
        <p:sp>
          <p:nvSpPr>
            <p:cNvPr id="6152" name="TextBox 3"/>
            <p:cNvSpPr txBox="1">
              <a:spLocks noChangeArrowheads="1"/>
            </p:cNvSpPr>
            <p:nvPr/>
          </p:nvSpPr>
          <p:spPr bwMode="auto">
            <a:xfrm>
              <a:off x="735454" y="378619"/>
              <a:ext cx="791915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en-US" sz="2800" dirty="0">
                  <a:latin typeface="Arno Pro Caption" panose="02020502040506020403" pitchFamily="18" charset="0"/>
                </a:rPr>
                <a:t>In a similar fashion, Simpson       </a:t>
              </a:r>
              <a:r>
                <a:rPr lang="en-US" sz="2800" dirty="0" smtClean="0">
                  <a:latin typeface="Arno Pro Caption" panose="02020502040506020403" pitchFamily="18" charset="0"/>
                </a:rPr>
                <a:t>   rule </a:t>
              </a:r>
              <a:r>
                <a:rPr lang="en-US" sz="2800" dirty="0">
                  <a:latin typeface="Arno Pro Caption" panose="02020502040506020403" pitchFamily="18" charset="0"/>
                </a:rPr>
                <a:t>for integration </a:t>
              </a:r>
            </a:p>
            <a:p>
              <a:pPr algn="just">
                <a:defRPr/>
              </a:pPr>
              <a:r>
                <a:rPr lang="en-US" sz="2800" dirty="0">
                  <a:latin typeface="Arno Pro Caption" panose="02020502040506020403" pitchFamily="18" charset="0"/>
                </a:rPr>
                <a:t>can be derived by replacing the given function</a:t>
              </a:r>
            </a:p>
          </p:txBody>
        </p:sp>
        <p:sp>
          <p:nvSpPr>
            <p:cNvPr id="6154" name="TextBox 6"/>
            <p:cNvSpPr txBox="1">
              <a:spLocks noChangeArrowheads="1"/>
            </p:cNvSpPr>
            <p:nvPr/>
          </p:nvSpPr>
          <p:spPr bwMode="auto">
            <a:xfrm>
              <a:off x="735454" y="1436687"/>
              <a:ext cx="7362913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Arno Pro Caption" panose="02020502040506020403" pitchFamily="18" charset="0"/>
                </a:rPr>
                <a:t>with the 3</a:t>
              </a:r>
              <a:r>
                <a:rPr lang="en-US" sz="2800" baseline="30000" dirty="0">
                  <a:latin typeface="Arno Pro Caption" panose="02020502040506020403" pitchFamily="18" charset="0"/>
                </a:rPr>
                <a:t>rd</a:t>
              </a:r>
              <a:r>
                <a:rPr lang="en-US" sz="2800" dirty="0">
                  <a:latin typeface="Arno Pro Caption" panose="02020502040506020403" pitchFamily="18" charset="0"/>
                </a:rPr>
                <a:t>-order (or cubic) polynomial (passing </a:t>
              </a:r>
            </a:p>
            <a:p>
              <a:pPr>
                <a:defRPr/>
              </a:pPr>
              <a:r>
                <a:rPr lang="en-US" sz="2800" dirty="0">
                  <a:latin typeface="Arno Pro Caption" panose="02020502040506020403" pitchFamily="18" charset="0"/>
                </a:rPr>
                <a:t>through 4 known data points) function</a:t>
              </a:r>
            </a:p>
          </p:txBody>
        </p:sp>
      </p:grp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61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332385"/>
              </p:ext>
            </p:extLst>
          </p:nvPr>
        </p:nvGraphicFramePr>
        <p:xfrm>
          <a:off x="6604133" y="1861230"/>
          <a:ext cx="2132230" cy="54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tion" r:id="rId6" imgW="952087" imgH="241195" progId="Equation.3">
                  <p:embed/>
                </p:oleObj>
              </mc:Choice>
              <mc:Fallback>
                <p:oleObj name="Equation" r:id="rId6" imgW="952087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133" y="1861230"/>
                        <a:ext cx="2132230" cy="541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Box 9"/>
          <p:cNvSpPr txBox="1">
            <a:spLocks noChangeArrowheads="1"/>
          </p:cNvSpPr>
          <p:nvPr/>
        </p:nvSpPr>
        <p:spPr bwMode="auto">
          <a:xfrm>
            <a:off x="735454" y="2977673"/>
            <a:ext cx="1638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defined as</a:t>
            </a:r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406973"/>
              </p:ext>
            </p:extLst>
          </p:nvPr>
        </p:nvGraphicFramePr>
        <p:xfrm>
          <a:off x="2819400" y="2933173"/>
          <a:ext cx="4494213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8" imgW="1942920" imgH="1193760" progId="Equation.DSMT4">
                  <p:embed/>
                </p:oleObj>
              </mc:Choice>
              <mc:Fallback>
                <p:oleObj name="Equation" r:id="rId8" imgW="1942920" imgH="1193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33173"/>
                        <a:ext cx="4494213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7557971" y="4034576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(3)</a:t>
            </a:r>
          </a:p>
        </p:txBody>
      </p:sp>
      <p:graphicFrame>
        <p:nvGraphicFramePr>
          <p:cNvPr id="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83369"/>
              </p:ext>
            </p:extLst>
          </p:nvPr>
        </p:nvGraphicFramePr>
        <p:xfrm>
          <a:off x="5105400" y="304007"/>
          <a:ext cx="4714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" name="Equation" r:id="rId10" imgW="266469" imgH="342603" progId="Equation.3">
                  <p:embed/>
                </p:oleObj>
              </mc:Choice>
              <mc:Fallback>
                <p:oleObj name="Equation" r:id="rId10" imgW="266469" imgH="34260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007"/>
                        <a:ext cx="471487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90320-CBA7-429E-9E08-1DAF8CF6FF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63236" y="374073"/>
            <a:ext cx="16033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 dirty="0">
                <a:latin typeface="Arno Pro Caption" panose="02020502040506020403" pitchFamily="18" charset="0"/>
              </a:rPr>
              <a:t>Method 1</a:t>
            </a:r>
            <a:endParaRPr lang="en-US" sz="2800" dirty="0">
              <a:latin typeface="Arno Pro Caption" panose="02020502040506020403" pitchFamily="18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152400" y="1046957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unknown coefficients                           </a:t>
            </a:r>
            <a:r>
              <a:rPr lang="en-US" sz="2800" dirty="0" smtClean="0">
                <a:latin typeface="Arno Pro Caption" panose="02020502040506020403" pitchFamily="18" charset="0"/>
              </a:rPr>
              <a:t>       (</a:t>
            </a:r>
            <a:r>
              <a:rPr lang="en-US" sz="2800" dirty="0">
                <a:latin typeface="Arno Pro Caption" panose="02020502040506020403" pitchFamily="18" charset="0"/>
              </a:rPr>
              <a:t>in Eq. (3))</a:t>
            </a:r>
          </a:p>
          <a:p>
            <a:pPr>
              <a:defRPr/>
            </a:pPr>
            <a:r>
              <a:rPr lang="en-US" sz="2800" dirty="0" smtClean="0">
                <a:latin typeface="Arno Pro Caption" panose="02020502040506020403" pitchFamily="18" charset="0"/>
              </a:rPr>
              <a:t>can </a:t>
            </a:r>
            <a:r>
              <a:rPr lang="en-US" sz="2800" dirty="0">
                <a:latin typeface="Arno Pro Caption" panose="02020502040506020403" pitchFamily="18" charset="0"/>
              </a:rPr>
              <a:t>be obtained by substituting 4 known coordinate data </a:t>
            </a:r>
          </a:p>
          <a:p>
            <a:pPr>
              <a:defRPr/>
            </a:pPr>
            <a:r>
              <a:rPr lang="en-US" sz="2800" dirty="0" smtClean="0">
                <a:latin typeface="Arno Pro Caption" panose="02020502040506020403" pitchFamily="18" charset="0"/>
              </a:rPr>
              <a:t>points</a:t>
            </a:r>
            <a:endParaRPr lang="en-US" sz="2800" dirty="0">
              <a:latin typeface="Arno Pro Caption" panose="02020502040506020403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71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636036"/>
              </p:ext>
            </p:extLst>
          </p:nvPr>
        </p:nvGraphicFramePr>
        <p:xfrm>
          <a:off x="4038600" y="999332"/>
          <a:ext cx="25479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4" imgW="952200" imgH="228600" progId="Equation.DSMT4">
                  <p:embed/>
                </p:oleObj>
              </mc:Choice>
              <mc:Fallback>
                <p:oleObj name="Equation" r:id="rId4" imgW="952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999332"/>
                        <a:ext cx="25479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891887"/>
              </p:ext>
            </p:extLst>
          </p:nvPr>
        </p:nvGraphicFramePr>
        <p:xfrm>
          <a:off x="1295400" y="1872116"/>
          <a:ext cx="741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6" imgW="3174840" imgH="279360" progId="Equation.DSMT4">
                  <p:embed/>
                </p:oleObj>
              </mc:Choice>
              <mc:Fallback>
                <p:oleObj name="Equation" r:id="rId6" imgW="31748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72116"/>
                        <a:ext cx="7416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Box 9"/>
          <p:cNvSpPr txBox="1">
            <a:spLocks noChangeArrowheads="1"/>
          </p:cNvSpPr>
          <p:nvPr/>
        </p:nvSpPr>
        <p:spPr bwMode="auto">
          <a:xfrm>
            <a:off x="216262" y="2831857"/>
            <a:ext cx="37946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into Eq. (3), as following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282963"/>
              </p:ext>
            </p:extLst>
          </p:nvPr>
        </p:nvGraphicFramePr>
        <p:xfrm>
          <a:off x="2216150" y="3749675"/>
          <a:ext cx="45656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8" imgW="2031840" imgH="1015920" progId="Equation.DSMT4">
                  <p:embed/>
                </p:oleObj>
              </mc:Choice>
              <mc:Fallback>
                <p:oleObj name="Equation" r:id="rId8" imgW="2031840" imgH="1015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749675"/>
                        <a:ext cx="456565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7926847" y="4631432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(4)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DFB25-9C98-4550-9006-A550C8CC4A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381000" y="469184"/>
            <a:ext cx="6769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Eq. (4) can be expressed in matrix notation as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81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000450"/>
              </p:ext>
            </p:extLst>
          </p:nvPr>
        </p:nvGraphicFramePr>
        <p:xfrm>
          <a:off x="2411173" y="1314450"/>
          <a:ext cx="37480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4" imgW="1981080" imgH="965160" progId="Equation.DSMT4">
                  <p:embed/>
                </p:oleObj>
              </mc:Choice>
              <mc:Fallback>
                <p:oleObj name="Equation" r:id="rId4" imgW="1981080" imgH="965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173" y="1314450"/>
                        <a:ext cx="374808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Box 6"/>
          <p:cNvSpPr txBox="1">
            <a:spLocks noChangeArrowheads="1"/>
          </p:cNvSpPr>
          <p:nvPr/>
        </p:nvSpPr>
        <p:spPr bwMode="auto">
          <a:xfrm>
            <a:off x="228600" y="3465296"/>
            <a:ext cx="78774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The above Eq. (5) can be symbolically represented as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662587"/>
              </p:ext>
            </p:extLst>
          </p:nvPr>
        </p:nvGraphicFramePr>
        <p:xfrm>
          <a:off x="3373198" y="4068763"/>
          <a:ext cx="23764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6" imgW="1002960" imgH="279360" progId="Equation.DSMT4">
                  <p:embed/>
                </p:oleObj>
              </mc:Choice>
              <mc:Fallback>
                <p:oleObj name="Equation" r:id="rId6" imgW="10029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198" y="4068763"/>
                        <a:ext cx="23764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8430973" y="1905000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(5)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8430973" y="4124325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Arno Pro Caption" panose="02020502040506020403" pitchFamily="18" charset="0"/>
              </a:rPr>
              <a:t>(6)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5A79B-0BD6-49A6-B18E-09E28F7857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222" name="TextBox 3"/>
          <p:cNvSpPr txBox="1">
            <a:spLocks noChangeArrowheads="1"/>
          </p:cNvSpPr>
          <p:nvPr/>
        </p:nvSpPr>
        <p:spPr bwMode="auto">
          <a:xfrm>
            <a:off x="590550" y="381000"/>
            <a:ext cx="1096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Thus, </a:t>
            </a: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626356"/>
              </p:ext>
            </p:extLst>
          </p:nvPr>
        </p:nvGraphicFramePr>
        <p:xfrm>
          <a:off x="2667000" y="457200"/>
          <a:ext cx="259556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4" imgW="1282680" imgH="939600" progId="Equation.DSMT4">
                  <p:embed/>
                </p:oleObj>
              </mc:Choice>
              <mc:Fallback>
                <p:oleObj name="Equation" r:id="rId4" imgW="1282680" imgH="93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"/>
                        <a:ext cx="2595562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5"/>
          <p:cNvSpPr txBox="1">
            <a:spLocks noChangeArrowheads="1"/>
          </p:cNvSpPr>
          <p:nvPr/>
        </p:nvSpPr>
        <p:spPr bwMode="auto">
          <a:xfrm>
            <a:off x="325437" y="2600325"/>
            <a:ext cx="6248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Arno Pro Caption" panose="02020502040506020403" pitchFamily="18" charset="0"/>
              </a:rPr>
              <a:t>Substituting Eq. (7) into Eq. (3), one gets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985085"/>
              </p:ext>
            </p:extLst>
          </p:nvPr>
        </p:nvGraphicFramePr>
        <p:xfrm>
          <a:off x="1631950" y="3533775"/>
          <a:ext cx="47498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6" imgW="1917360" imgH="291960" progId="Equation.DSMT4">
                  <p:embed/>
                </p:oleObj>
              </mc:Choice>
              <mc:Fallback>
                <p:oleObj name="Equation" r:id="rId6" imgW="191736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3533775"/>
                        <a:ext cx="47498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8386762" y="1143000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(7)</a:t>
            </a:r>
          </a:p>
        </p:txBody>
      </p:sp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8386762" y="3667125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(8)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0DC58-A32F-4C1B-98ED-CF00A37F20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46" name="TextBox 3"/>
          <p:cNvSpPr txBox="1">
            <a:spLocks noChangeArrowheads="1"/>
          </p:cNvSpPr>
          <p:nvPr/>
        </p:nvSpPr>
        <p:spPr bwMode="auto">
          <a:xfrm>
            <a:off x="571500" y="457201"/>
            <a:ext cx="49423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 dirty="0">
                <a:latin typeface="Arno Pro Caption" panose="02020502040506020403" pitchFamily="18" charset="0"/>
              </a:rPr>
              <a:t>Remarks</a:t>
            </a:r>
            <a:endParaRPr lang="en-US" sz="2800" dirty="0"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As indicated in Figure 1, one has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102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318580"/>
              </p:ext>
            </p:extLst>
          </p:nvPr>
        </p:nvGraphicFramePr>
        <p:xfrm>
          <a:off x="2057400" y="1752600"/>
          <a:ext cx="4364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4" imgW="2323800" imgH="1473120" progId="Equation.DSMT4">
                  <p:embed/>
                </p:oleObj>
              </mc:Choice>
              <mc:Fallback>
                <p:oleObj name="Equation" r:id="rId4" imgW="232380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4364037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Box 6"/>
          <p:cNvSpPr txBox="1">
            <a:spLocks noChangeArrowheads="1"/>
          </p:cNvSpPr>
          <p:nvPr/>
        </p:nvSpPr>
        <p:spPr bwMode="auto">
          <a:xfrm>
            <a:off x="222710" y="4724400"/>
            <a:ext cx="81612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With the help from MATLAB  [2], the unknown vector</a:t>
            </a: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       (shown in Eq. 7) can be solved. 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646795"/>
              </p:ext>
            </p:extLst>
          </p:nvPr>
        </p:nvGraphicFramePr>
        <p:xfrm>
          <a:off x="361950" y="5194526"/>
          <a:ext cx="419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6" imgW="139639" imgH="190417" progId="Equation.3">
                  <p:embed/>
                </p:oleObj>
              </mc:Choice>
              <mc:Fallback>
                <p:oleObj name="Equation" r:id="rId6" imgW="139639" imgH="1904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194526"/>
                        <a:ext cx="4191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7620000" y="2876549"/>
            <a:ext cx="678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Arno Pro Caption" panose="02020502040506020403" pitchFamily="18" charset="0"/>
              </a:rPr>
              <a:t>(9)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7117E-A868-40CD-B55E-544D14D8C4D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270" name="TextBox 3"/>
          <p:cNvSpPr txBox="1">
            <a:spLocks noChangeArrowheads="1"/>
          </p:cNvSpPr>
          <p:nvPr/>
        </p:nvSpPr>
        <p:spPr bwMode="auto">
          <a:xfrm>
            <a:off x="456671" y="452597"/>
            <a:ext cx="81539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u="sng" dirty="0">
                <a:latin typeface="Arno Pro Caption" panose="02020502040506020403" pitchFamily="18" charset="0"/>
              </a:rPr>
              <a:t>Method </a:t>
            </a:r>
            <a:r>
              <a:rPr lang="en-US" sz="2800" u="sng" dirty="0" smtClean="0">
                <a:latin typeface="Arno Pro Caption" panose="02020502040506020403" pitchFamily="18" charset="0"/>
              </a:rPr>
              <a:t>2</a:t>
            </a:r>
          </a:p>
          <a:p>
            <a:pPr>
              <a:defRPr/>
            </a:pPr>
            <a:endParaRPr lang="en-US" sz="2800" dirty="0">
              <a:latin typeface="Arno Pro Caption" panose="02020502040506020403" pitchFamily="18" charset="0"/>
            </a:endParaRPr>
          </a:p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Using Lagrange interpolation, the cubic polynomial </a:t>
            </a:r>
          </a:p>
          <a:p>
            <a:pPr>
              <a:defRPr/>
            </a:pPr>
            <a:r>
              <a:rPr lang="en-US" sz="2800" dirty="0" smtClean="0">
                <a:latin typeface="Arno Pro Caption" panose="02020502040506020403" pitchFamily="18" charset="0"/>
              </a:rPr>
              <a:t>function                  </a:t>
            </a:r>
            <a:r>
              <a:rPr lang="en-US" altLang="el-GR" sz="2800" dirty="0">
                <a:latin typeface="Arno Pro Caption" panose="02020502040506020403" pitchFamily="18" charset="0"/>
              </a:rPr>
              <a:t>that passes through 4 data 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points </a:t>
            </a:r>
            <a:r>
              <a:rPr lang="en-US" sz="2800" dirty="0" smtClean="0">
                <a:latin typeface="Arno Pro Caption" panose="02020502040506020403" pitchFamily="18" charset="0"/>
              </a:rPr>
              <a:t>(</a:t>
            </a:r>
            <a:r>
              <a:rPr lang="en-US" sz="2800" dirty="0">
                <a:latin typeface="Arno Pro Caption" panose="02020502040506020403" pitchFamily="18" charset="0"/>
              </a:rPr>
              <a:t>see Figure 1) can be explicitly given </a:t>
            </a:r>
            <a:r>
              <a:rPr lang="en-US" sz="2800" dirty="0" smtClean="0">
                <a:latin typeface="Arno Pro Caption" panose="02020502040506020403" pitchFamily="18" charset="0"/>
              </a:rPr>
              <a:t>as</a:t>
            </a:r>
            <a:endParaRPr lang="en-US" sz="2800" dirty="0">
              <a:latin typeface="Arno Pro Caption" panose="02020502040506020403" pitchFamily="18" charset="0"/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616152"/>
              </p:ext>
            </p:extLst>
          </p:nvPr>
        </p:nvGraphicFramePr>
        <p:xfrm>
          <a:off x="1828800" y="1752600"/>
          <a:ext cx="1184457" cy="53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tion" r:id="rId4" imgW="533169" imgH="241195" progId="Equation.DSMT4">
                  <p:embed/>
                </p:oleObj>
              </mc:Choice>
              <mc:Fallback>
                <p:oleObj name="Equation" r:id="rId4" imgW="533169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1184457" cy="53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70764"/>
              </p:ext>
            </p:extLst>
          </p:nvPr>
        </p:nvGraphicFramePr>
        <p:xfrm>
          <a:off x="474662" y="3185829"/>
          <a:ext cx="819467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6" imgW="4889160" imgH="965160" progId="Equation.DSMT4">
                  <p:embed/>
                </p:oleObj>
              </mc:Choice>
              <mc:Fallback>
                <p:oleObj name="Equation" r:id="rId6" imgW="488916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" y="3185829"/>
                        <a:ext cx="8194675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Box 10"/>
          <p:cNvSpPr txBox="1">
            <a:spLocks noChangeArrowheads="1"/>
          </p:cNvSpPr>
          <p:nvPr/>
        </p:nvSpPr>
        <p:spPr bwMode="auto">
          <a:xfrm>
            <a:off x="8135937" y="4874634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no Pro Caption" panose="02020502040506020403" pitchFamily="18" charset="0"/>
              </a:rPr>
              <a:t>(10)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9214</TotalTime>
  <Words>1037</Words>
  <Application>Microsoft Office PowerPoint</Application>
  <PresentationFormat>On-screen Show (4:3)</PresentationFormat>
  <Paragraphs>158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Arno Pro Caption</vt:lpstr>
      <vt:lpstr>Tahoma</vt:lpstr>
      <vt:lpstr>Times New Roman</vt:lpstr>
      <vt:lpstr>Wingdings</vt:lpstr>
      <vt:lpstr>1_Blends</vt:lpstr>
      <vt:lpstr>Blends</vt:lpstr>
      <vt:lpstr>Equation</vt:lpstr>
      <vt:lpstr>Simpson       Rule For Integration 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Remarks</vt:lpstr>
      <vt:lpstr>PowerPoint Presentation</vt:lpstr>
      <vt:lpstr>PowerPoint Presentation</vt:lpstr>
      <vt:lpstr>PowerPoint Presentation</vt:lpstr>
      <vt:lpstr>PowerPoint Presentation</vt:lpstr>
    </vt:vector>
  </TitlesOfParts>
  <Manager>Autar Kaw</Manager>
  <Company>http://numericalmethods.eng.usf.edu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Fourier Series</dc:title>
  <dc:subject>Fast Fourier Transform</dc:subject>
  <dc:creator>Duc Nguyen</dc:creator>
  <cp:keywords>Fourier Series, Fourier Transform</cp:keywords>
  <dc:description>Powerpoint presentation on an Introduction to Fourier Series</dc:description>
  <cp:lastModifiedBy>Λογαριασμός Microsoft</cp:lastModifiedBy>
  <cp:revision>431</cp:revision>
  <cp:lastPrinted>1999-03-26T19:03:37Z</cp:lastPrinted>
  <dcterms:created xsi:type="dcterms:W3CDTF">1998-11-18T16:33:10Z</dcterms:created>
  <dcterms:modified xsi:type="dcterms:W3CDTF">2024-04-07T11:10:09Z</dcterms:modified>
  <cp:category>Numerical Methods</cp:category>
</cp:coreProperties>
</file>