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8" r:id="rId2"/>
    <p:sldId id="285" r:id="rId3"/>
    <p:sldId id="324" r:id="rId4"/>
    <p:sldId id="325" r:id="rId5"/>
    <p:sldId id="286" r:id="rId6"/>
    <p:sldId id="288" r:id="rId7"/>
    <p:sldId id="289" r:id="rId8"/>
    <p:sldId id="264" r:id="rId9"/>
    <p:sldId id="257" r:id="rId10"/>
    <p:sldId id="259" r:id="rId11"/>
    <p:sldId id="260" r:id="rId12"/>
    <p:sldId id="330" r:id="rId13"/>
    <p:sldId id="331" r:id="rId14"/>
    <p:sldId id="332" r:id="rId15"/>
    <p:sldId id="333" r:id="rId16"/>
    <p:sldId id="334" r:id="rId17"/>
    <p:sldId id="335" r:id="rId18"/>
    <p:sldId id="319" r:id="rId19"/>
    <p:sldId id="320" r:id="rId20"/>
    <p:sldId id="321" r:id="rId21"/>
    <p:sldId id="261" r:id="rId22"/>
    <p:sldId id="262" r:id="rId23"/>
    <p:sldId id="292" r:id="rId24"/>
    <p:sldId id="263" r:id="rId25"/>
    <p:sldId id="342" r:id="rId26"/>
    <p:sldId id="265" r:id="rId27"/>
    <p:sldId id="266" r:id="rId28"/>
    <p:sldId id="267" r:id="rId29"/>
    <p:sldId id="294" r:id="rId30"/>
    <p:sldId id="268" r:id="rId31"/>
    <p:sldId id="269" r:id="rId32"/>
    <p:sldId id="290" r:id="rId33"/>
    <p:sldId id="291" r:id="rId34"/>
    <p:sldId id="271" r:id="rId35"/>
    <p:sldId id="293" r:id="rId36"/>
    <p:sldId id="295" r:id="rId37"/>
    <p:sldId id="296" r:id="rId38"/>
    <p:sldId id="297" r:id="rId39"/>
    <p:sldId id="326" r:id="rId40"/>
    <p:sldId id="298" r:id="rId41"/>
    <p:sldId id="327" r:id="rId42"/>
    <p:sldId id="328" r:id="rId43"/>
    <p:sldId id="336" r:id="rId44"/>
    <p:sldId id="337" r:id="rId45"/>
    <p:sldId id="338" r:id="rId46"/>
    <p:sldId id="329" r:id="rId47"/>
    <p:sldId id="343" r:id="rId48"/>
    <p:sldId id="339" r:id="rId49"/>
    <p:sldId id="340" r:id="rId50"/>
    <p:sldId id="341" r:id="rId51"/>
    <p:sldId id="272" r:id="rId52"/>
    <p:sldId id="273" r:id="rId53"/>
    <p:sldId id="274" r:id="rId54"/>
    <p:sldId id="275" r:id="rId55"/>
    <p:sldId id="277" r:id="rId56"/>
    <p:sldId id="276" r:id="rId57"/>
    <p:sldId id="278" r:id="rId58"/>
    <p:sldId id="279" r:id="rId59"/>
    <p:sldId id="280" r:id="rId60"/>
    <p:sldId id="281" r:id="rId61"/>
    <p:sldId id="282" r:id="rId62"/>
    <p:sldId id="284" r:id="rId63"/>
    <p:sldId id="299" r:id="rId64"/>
    <p:sldId id="310" r:id="rId65"/>
    <p:sldId id="300" r:id="rId66"/>
    <p:sldId id="301" r:id="rId67"/>
    <p:sldId id="302" r:id="rId68"/>
    <p:sldId id="303" r:id="rId69"/>
    <p:sldId id="315" r:id="rId70"/>
    <p:sldId id="316" r:id="rId71"/>
    <p:sldId id="317" r:id="rId72"/>
    <p:sldId id="304" r:id="rId73"/>
    <p:sldId id="311" r:id="rId74"/>
    <p:sldId id="307" r:id="rId75"/>
    <p:sldId id="308" r:id="rId76"/>
    <p:sldId id="309" r:id="rId77"/>
    <p:sldId id="312" r:id="rId78"/>
    <p:sldId id="314" r:id="rId79"/>
    <p:sldId id="306" r:id="rId80"/>
    <p:sldId id="305" r:id="rId81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20000"/>
      </a:spcBef>
      <a:spcAft>
        <a:spcPct val="0"/>
      </a:spcAft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CC33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8080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14" d="100"/>
          <a:sy n="114" d="100"/>
        </p:scale>
        <p:origin x="185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D539FA-32FF-4D9D-A7B9-7D227A3278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7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2FF282F-10E1-430E-B391-2C5A5BF4684C}" type="slidenum">
              <a:rPr lang="el-GR" altLang="el-G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l-GR" altLang="el-G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z="1400" smtClean="0"/>
          </a:p>
        </p:txBody>
      </p:sp>
    </p:spTree>
    <p:extLst>
      <p:ext uri="{BB962C8B-B14F-4D97-AF65-F5344CB8AC3E}">
        <p14:creationId xmlns:p14="http://schemas.microsoft.com/office/powerpoint/2010/main" val="410121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EA68837-DADD-4E6A-B54A-6911346621F1}" type="slidenum">
              <a:rPr lang="el-GR" altLang="el-G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l-GR" altLang="el-G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l-GR" smtClean="0"/>
          </a:p>
        </p:txBody>
      </p:sp>
    </p:spTree>
    <p:extLst>
      <p:ext uri="{BB962C8B-B14F-4D97-AF65-F5344CB8AC3E}">
        <p14:creationId xmlns:p14="http://schemas.microsoft.com/office/powerpoint/2010/main" val="401306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06C8B56-1A4D-4372-830B-67240D85F8C4}" type="slidenum">
              <a:rPr lang="el-GR" altLang="el-G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l-GR" altLang="el-GR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l-GR" smtClean="0"/>
          </a:p>
        </p:txBody>
      </p:sp>
    </p:spTree>
    <p:extLst>
      <p:ext uri="{BB962C8B-B14F-4D97-AF65-F5344CB8AC3E}">
        <p14:creationId xmlns:p14="http://schemas.microsoft.com/office/powerpoint/2010/main" val="152716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89360-1208-4B39-BF5C-F39C37EFF8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4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A1D3-27F1-4FD8-BC6C-80F5D2289E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70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7E8A3-B5C0-4E9E-9B58-8818A89972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4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2055-524C-478E-9C63-A120A576D1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D1F6-6341-4F7A-B424-6A1A0C16C5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1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7F6-B7FB-47CE-99F1-531AE6F7C0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0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EADE-3D88-4D41-8890-C33BC7B71F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12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E246-673F-47B8-95D3-5EEF84AFBC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79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E254-6ED3-46D3-9E08-AE317D7571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97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6E14-EC1C-46FB-A2CB-1E12B399D3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2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36E2-958B-4E00-BA80-4926768D24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00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/>
            </a:lvl1pPr>
          </a:lstStyle>
          <a:p>
            <a:pPr>
              <a:defRPr/>
            </a:pPr>
            <a:r>
              <a:rPr lang="el-GR"/>
              <a:t>ΔΠΘ-ΤΜΗΜΑ ΜΠΔ: ΕΙΣΑΓΩΓΗ ΣΤΗΝ ΕΠΙΣΤΗΜΗ ΤΩΝ ΥΠΟΛΟΓΙΣΤΩΝ /01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/>
            </a:lvl1pPr>
          </a:lstStyle>
          <a:p>
            <a:pPr>
              <a:defRPr/>
            </a:pPr>
            <a:fld id="{BE2BA0A3-BCD0-4206-9C89-398BAC9F2C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pediaofmath.org/index.php/Algorithmic_problem" TargetMode="External"/><Relationship Id="rId2" Type="http://schemas.openxmlformats.org/officeDocument/2006/relationships/hyperlink" Target="https://xlinux.nist.gov/dad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rete.gr/complexit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ritique.com/articles/what-was-alan-turings-imitation-gam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i.ac.in/~smahanta/hilbert.html" TargetMode="External"/><Relationship Id="rId2" Type="http://schemas.openxmlformats.org/officeDocument/2006/relationships/hyperlink" Target="http://mathworld.wolfram.com/HilbertsProblem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ur_color_theorem" TargetMode="External"/><Relationship Id="rId2" Type="http://schemas.openxmlformats.org/officeDocument/2006/relationships/hyperlink" Target="http://www.geeksforgeeks.org/graph-coloring-applic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termination_of_the_day_of_the_wee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12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0A9C3F5-E90D-4683-A941-D0B5728D4D4B}" type="slidenum">
              <a:rPr lang="el-GR" altLang="el-GR" sz="1400" smtClean="0"/>
              <a:pPr eaLnBrk="1" hangingPunct="1"/>
              <a:t>1</a:t>
            </a:fld>
            <a:endParaRPr lang="el-GR" altLang="el-GR" sz="140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sz="4400" b="0" smtClean="0"/>
              <a:t>ΕΝΟΤΗΤΑ 1η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708275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5400" b="1" smtClean="0"/>
              <a:t>Βασικές Έννοιες &amp;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5400" b="1" smtClean="0"/>
              <a:t>ΑΛΓΟΡΙΘΜΟΙ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331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7D972B4-A03A-47F7-8A46-C8D1527C51FA}" type="slidenum">
              <a:rPr lang="el-GR" altLang="el-GR" sz="1400" smtClean="0"/>
              <a:pPr eaLnBrk="1" hangingPunct="1"/>
              <a:t>10</a:t>
            </a:fld>
            <a:endParaRPr lang="el-GR" altLang="el-GR" sz="140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mtClean="0">
                <a:solidFill>
                  <a:srgbClr val="CC3300"/>
                </a:solidFill>
              </a:rPr>
              <a:t>Στιγμιότυπα</a:t>
            </a:r>
            <a:r>
              <a:rPr lang="en-US" altLang="el-GR" smtClean="0"/>
              <a:t> </a:t>
            </a:r>
            <a:r>
              <a:rPr lang="el-GR" altLang="el-GR" smtClean="0"/>
              <a:t>του προβλήματος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>
                <a:solidFill>
                  <a:srgbClr val="CC3300"/>
                </a:solidFill>
              </a:rPr>
              <a:t>Ορθότητα</a:t>
            </a:r>
            <a:r>
              <a:rPr lang="el-GR" altLang="el-GR" smtClean="0"/>
              <a:t> των αλγορίθμων </a:t>
            </a:r>
            <a:r>
              <a:rPr lang="en-US" altLang="el-GR" smtClean="0"/>
              <a:t>– </a:t>
            </a:r>
            <a:r>
              <a:rPr lang="el-GR" altLang="el-GR" smtClean="0"/>
              <a:t>σωστή λύση για κάθε στιγμιότυπο των δεδομένων εισόδου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mtClean="0"/>
              <a:t>Λανθασμένοι αλγόριθμοι είναι δυνατόν να μην εμφανίσουν τα σφάλματα που εμπεριέχουν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>
                <a:solidFill>
                  <a:srgbClr val="CC3300"/>
                </a:solidFill>
              </a:rPr>
              <a:t>Ψευδοκώδικας</a:t>
            </a:r>
            <a:r>
              <a:rPr lang="el-GR" altLang="el-GR" smtClean="0"/>
              <a:t> – δεν δίνεται έμφαση στις </a:t>
            </a:r>
            <a:r>
              <a:rPr lang="el-GR" altLang="el-GR" smtClean="0">
                <a:solidFill>
                  <a:srgbClr val="CC3300"/>
                </a:solidFill>
              </a:rPr>
              <a:t>δομές δεδομένων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433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2E12E85-BF6B-4145-BCAC-3F662C45D5C1}" type="slidenum">
              <a:rPr lang="el-GR" altLang="el-GR" sz="1400" smtClean="0"/>
              <a:pPr eaLnBrk="1" hangingPunct="1"/>
              <a:t>11</a:t>
            </a:fld>
            <a:endParaRPr lang="el-GR" altLang="el-GR" sz="140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smtClean="0">
                <a:solidFill>
                  <a:srgbClr val="CC3300"/>
                </a:solidFill>
              </a:rPr>
              <a:t>ΔΟΜΕΣ ΔΕΔΟΜΕΝΩΝ</a:t>
            </a:r>
            <a:r>
              <a:rPr lang="el-GR" altLang="el-GR" smtClean="0"/>
              <a:t> : μέθοδοι οργάνωσης των δεδομένων που χρησιμοποιούνται στους υπολογισμούς.</a:t>
            </a:r>
          </a:p>
          <a:p>
            <a:pPr eaLnBrk="1" hangingPunct="1"/>
            <a:endParaRPr lang="el-GR" altLang="el-GR" smtClean="0"/>
          </a:p>
          <a:p>
            <a:pPr algn="ctr" eaLnBrk="1" hangingPunct="1">
              <a:buFontTx/>
              <a:buNone/>
            </a:pPr>
            <a:r>
              <a:rPr lang="el-GR" altLang="el-GR" sz="2000" b="1" smtClean="0">
                <a:solidFill>
                  <a:srgbClr val="0000FF"/>
                </a:solidFill>
              </a:rPr>
              <a:t>ΑΛΓΟΡΙΘΜΟΙ + ΔΟΜΕΣ ΔΕΔΟΜΕΝΩΝ = ΠΡΟΓΡΑΜΜΑΤΑ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536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F1596FB-4B47-4DDB-B0F6-DA269C9F0684}" type="slidenum">
              <a:rPr lang="el-GR" altLang="el-GR" sz="1400" smtClean="0"/>
              <a:pPr eaLnBrk="1" hangingPunct="1"/>
              <a:t>12</a:t>
            </a:fld>
            <a:endParaRPr lang="el-GR" altLang="el-GR" sz="140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Κατηγορίες προβλημάτων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dirty="0" smtClean="0"/>
              <a:t>Προβλήματα των οποίων οι απαντήσεις μπορούν να δοθούν αλγοριθμικά</a:t>
            </a:r>
            <a:r>
              <a:rPr lang="en-US" altLang="el-GR" dirty="0" smtClean="0"/>
              <a:t> </a:t>
            </a:r>
            <a:r>
              <a:rPr lang="en-US" altLang="el-GR" b="1" dirty="0" smtClean="0">
                <a:solidFill>
                  <a:srgbClr val="C00000"/>
                </a:solidFill>
              </a:rPr>
              <a:t>(</a:t>
            </a:r>
            <a:r>
              <a:rPr lang="el-GR" altLang="el-GR" b="1" dirty="0" err="1" smtClean="0">
                <a:solidFill>
                  <a:srgbClr val="C00000"/>
                </a:solidFill>
              </a:rPr>
              <a:t>επιλύσιμα</a:t>
            </a:r>
            <a:r>
              <a:rPr lang="el-GR" altLang="el-GR" b="1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dirty="0" smtClean="0"/>
              <a:t>Προβλήματα των οποίων οι απαντήσεις βρίσκονται πέρα από τις δυνατότητες των αλγοριθμικών συστημάτων </a:t>
            </a:r>
            <a:r>
              <a:rPr lang="el-GR" altLang="el-GR" b="1" dirty="0" smtClean="0">
                <a:solidFill>
                  <a:srgbClr val="C00000"/>
                </a:solidFill>
              </a:rPr>
              <a:t>(μη </a:t>
            </a:r>
            <a:r>
              <a:rPr lang="el-GR" altLang="el-GR" b="1" dirty="0" err="1" smtClean="0">
                <a:solidFill>
                  <a:srgbClr val="C00000"/>
                </a:solidFill>
              </a:rPr>
              <a:t>επιλύσιμα</a:t>
            </a:r>
            <a:r>
              <a:rPr lang="el-GR" altLang="el-GR" b="1" dirty="0" smtClean="0">
                <a:solidFill>
                  <a:srgbClr val="C00000"/>
                </a:solidFill>
              </a:rPr>
              <a:t>)</a:t>
            </a:r>
            <a:endParaRPr lang="en-US" altLang="el-GR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l-GR" sz="1800" b="1" dirty="0">
                <a:hlinkClick r:id="rId2"/>
              </a:rPr>
              <a:t>https://xlinux.nist.gov/dads</a:t>
            </a:r>
            <a:r>
              <a:rPr lang="en-US" altLang="el-GR" sz="1800" b="1" dirty="0" smtClean="0">
                <a:hlinkClick r:id="rId2"/>
              </a:rPr>
              <a:t>/</a:t>
            </a:r>
            <a:endParaRPr lang="en-US" altLang="el-GR" sz="1800" b="1" dirty="0" smtClean="0"/>
          </a:p>
          <a:p>
            <a:pPr eaLnBrk="1" hangingPunct="1">
              <a:lnSpc>
                <a:spcPct val="130000"/>
              </a:lnSpc>
            </a:pPr>
            <a:r>
              <a:rPr lang="en-US" altLang="el-GR" sz="1800" b="1" dirty="0">
                <a:hlinkClick r:id="rId3"/>
              </a:rPr>
              <a:t>https://</a:t>
            </a:r>
            <a:r>
              <a:rPr lang="en-US" altLang="el-GR" sz="1800" b="1" dirty="0" smtClean="0">
                <a:hlinkClick r:id="rId3"/>
              </a:rPr>
              <a:t>www.encyclopediaofmath.org/index.php/Algorithmic_problem</a:t>
            </a:r>
            <a:endParaRPr lang="en-US" altLang="el-GR" sz="1800" b="1" dirty="0" smtClean="0"/>
          </a:p>
          <a:p>
            <a:pPr marL="0" indent="0" eaLnBrk="1" hangingPunct="1">
              <a:lnSpc>
                <a:spcPct val="130000"/>
              </a:lnSpc>
              <a:buNone/>
            </a:pPr>
            <a:endParaRPr lang="el-GR" altLang="el-GR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638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57DF35F-3FB8-4C79-A94D-C1BCD1244340}" type="slidenum">
              <a:rPr lang="el-GR" altLang="el-GR" sz="1400" smtClean="0"/>
              <a:pPr eaLnBrk="1" hangingPunct="1"/>
              <a:t>13</a:t>
            </a:fld>
            <a:endParaRPr lang="el-GR" altLang="el-GR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Διάκριση μεταξύ αλγορίθμου και της αναπαράστασής του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 αλγόριθμος είναι μια αφηρημένη έννοια και διαφοροποιείται από την αναπαράστασή του. Ο ίδιος αλγόριθμος μπορεί να αναπαρασταθεί με πολλούς διαφορετικούς τρόπους.</a:t>
            </a:r>
          </a:p>
          <a:p>
            <a:pPr eaLnBrk="1" hangingPunct="1"/>
            <a:r>
              <a:rPr lang="el-GR" altLang="el-GR" smtClean="0"/>
              <a:t>Ένα πρόγραμμα αποτελεί την αναπαράσταση ενός αλγορίθμου.</a:t>
            </a:r>
          </a:p>
          <a:p>
            <a:pPr eaLnBrk="1" hangingPunct="1"/>
            <a:r>
              <a:rPr lang="el-GR" altLang="el-GR" smtClean="0"/>
              <a:t>ΤΟ ΒΑΣΙΚΟ ΠΡΟΒΛΗΜΑ :</a:t>
            </a:r>
          </a:p>
          <a:p>
            <a:pPr lvl="1" eaLnBrk="1" hangingPunct="1"/>
            <a:r>
              <a:rPr lang="el-GR" altLang="el-GR" smtClean="0"/>
              <a:t>Το επίπεδο λεπτομέρειας στο οποίο πρέπει να περιγραφεί ένας αλγόριθμος.</a:t>
            </a:r>
          </a:p>
          <a:p>
            <a:pPr lvl="1" eaLnBrk="1" hangingPunct="1"/>
            <a:endParaRPr lang="el-GR" altLang="el-GR" smtClean="0"/>
          </a:p>
          <a:p>
            <a:pPr lvl="1" eaLnBrk="1" hangingPunct="1">
              <a:buFontTx/>
              <a:buNone/>
            </a:pPr>
            <a:endParaRPr lang="el-GR" altLang="el-G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741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EDADE81-0C61-4679-9F5F-3B081FC3708D}" type="slidenum">
              <a:rPr lang="el-GR" altLang="el-GR" sz="1400" smtClean="0"/>
              <a:pPr eaLnBrk="1" hangingPunct="1"/>
              <a:t>14</a:t>
            </a:fld>
            <a:endParaRPr lang="el-GR" altLang="el-GR" sz="14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Η αναπαράσταση ενός αλγορίθμου απαιτεί κάποια μορφή γλώσσας (κάποια συμβατική φυσική γλώσσα, γλώσσα με εικόνες κλπ, γλώσσα προγραμματισμού).</a:t>
            </a:r>
          </a:p>
          <a:p>
            <a:pPr eaLnBrk="1" hangingPunct="1"/>
            <a:r>
              <a:rPr lang="el-GR" altLang="el-GR" sz="2400" b="1" smtClean="0">
                <a:solidFill>
                  <a:srgbClr val="0070C0"/>
                </a:solidFill>
              </a:rPr>
              <a:t>Τα περισσότερα από τα προβλήματα εμφανίζονται από παρεξηγήσεις σχετικές με το επίπεδο λεπτομέρειας που απαιτείται.</a:t>
            </a:r>
          </a:p>
          <a:p>
            <a:pPr eaLnBrk="1" hangingPunct="1"/>
            <a:r>
              <a:rPr lang="el-GR" altLang="el-GR" sz="2400" smtClean="0"/>
              <a:t>Η επιστήμη των υπολογιστών προσεγγίζει αυτά τα προβλήματα με τη δημιουργία ενός καλά ορισμένου συνόλου δομικών στοιχείων από τα οποία μπορούν να κατασκευαστούν αναπαραστάσεις αλγορίθμων. Αυτά τα δομικά στοιχεία ονομάζονται </a:t>
            </a:r>
            <a:r>
              <a:rPr lang="el-GR" altLang="el-GR" sz="2400" b="1" smtClean="0">
                <a:solidFill>
                  <a:srgbClr val="0070C0"/>
                </a:solidFill>
              </a:rPr>
              <a:t>αρχέτυπα (</a:t>
            </a:r>
            <a:r>
              <a:rPr lang="en-US" altLang="el-GR" sz="2400" b="1" smtClean="0">
                <a:solidFill>
                  <a:srgbClr val="0070C0"/>
                </a:solidFill>
              </a:rPr>
              <a:t>primitives).</a:t>
            </a:r>
            <a:endParaRPr lang="el-GR" altLang="el-GR" sz="24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843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2B309C1-A6E9-4B1E-A5C1-57974FC0B4FD}" type="slidenum">
              <a:rPr lang="el-GR" altLang="el-GR" sz="1400" smtClean="0"/>
              <a:pPr eaLnBrk="1" hangingPunct="1"/>
              <a:t>15</a:t>
            </a:fld>
            <a:endParaRPr lang="el-GR" altLang="el-GR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smtClean="0"/>
              <a:t>Η χρήση των αρχετύπων εξασφαλίζει ένα ομοιόμορφο επίπεδο λεπτομέρειας για την περιγραφή των αλγορίθμων.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smtClean="0"/>
              <a:t>Ένα σύνολο αρχετύπων μαζί με ένα σύνολο κανόνων που δηλώνουν πώς μπορούν να συνδυάζονται τα αρχέτυπα για να αναπαριστούν πιο σύνθετες ιδέες, αποτελούν μια γλώσσα προγραμματισμού.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smtClean="0">
                <a:solidFill>
                  <a:srgbClr val="CC3300"/>
                </a:solidFill>
              </a:rPr>
              <a:t>Ένα προφανές και θεμελιώδες σύνολο αρχετύπων αποτελούν οι θεμελιώδεις πράξεις (ή λειτουργίες) που εκτελεί ένας υπολογιστής.</a:t>
            </a:r>
          </a:p>
          <a:p>
            <a:pPr eaLnBrk="1" hangingPunct="1"/>
            <a:endParaRPr lang="el-GR" altLang="el-GR" sz="2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945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2E83657-D96C-4F47-B839-1C29D44A0723}" type="slidenum">
              <a:rPr lang="el-GR" altLang="el-GR" sz="1400" smtClean="0"/>
              <a:pPr eaLnBrk="1" hangingPunct="1"/>
              <a:t>16</a:t>
            </a:fld>
            <a:endParaRPr lang="el-GR" altLang="el-GR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smtClean="0"/>
              <a:t>Επειδή ωστόσο η αναπαράσταση των αλγορίθμων σ’ αυτό το επίπεδο είναι κουραστική, συνήθως χρησιμοποιούμε ένα σύνολο από </a:t>
            </a:r>
            <a:r>
              <a:rPr lang="el-GR" altLang="el-GR" sz="2400" u="sng" smtClean="0">
                <a:solidFill>
                  <a:srgbClr val="0070C0"/>
                </a:solidFill>
              </a:rPr>
              <a:t>αρχέτυπα «υψηλοτέρου επιπέδου», </a:t>
            </a:r>
            <a:r>
              <a:rPr lang="el-GR" altLang="el-GR" sz="2400" smtClean="0"/>
              <a:t>καθένα από τα οποία αποτελείται από ένα συνδυασμό αρχετύπων χαμηλότερου επιπέδου που αντιστοιχούν στις στοιχειώδεις πράξεις μιας υπολογιστικής μηχανής.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b="1" smtClean="0">
                <a:solidFill>
                  <a:srgbClr val="CC3300"/>
                </a:solidFill>
              </a:rPr>
              <a:t>Το αποτέλεσμα είναι μια τυποποιημένη γλώσσα προγραμματισμού στην οποία οι αλγόριθμοι μπορούν να εκφράζονται σε μια εννοιολογικά ανώτερη μορφή από τη γλώσσα των στοιχειωδών πράξεων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048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C9E192E-88A5-44D8-A5EE-8E7F027A5873}" type="slidenum">
              <a:rPr lang="el-GR" altLang="el-GR" sz="1400" smtClean="0"/>
              <a:pPr eaLnBrk="1" hangingPunct="1"/>
              <a:t>17</a:t>
            </a:fld>
            <a:endParaRPr lang="el-GR" altLang="el-GR" sz="140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Ψευδοκώδικας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smtClean="0"/>
              <a:t>Είναι ένα σύστημα συμβολισμού στο οποίο οι ιδέες μπορούν να παρουσιάζονται άτυπα κατά τη διαδικασία ανάπτυξης αλγορίθμων.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2400" smtClean="0"/>
              <a:t>Συνήθως είναι γνωστή η γλώσσα προγραμματισμού που θα χρησιμοποιηθεί για την υλοποίηση του αλγορίθμου. Έτσι ο ψευδοκώδικας που χρησιμοποιείται κατά τη διάρκεια των πρώτων σταδίων ανάπτυξης, αποτελείται από δομές σύνταξης – σημασιολογίας που είναι παρόμοιες αλλά λιγότερο αυστηρές, από αυτές που χρησιμοποιούνται στη γλώσσα προγραμματισμού.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150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786B6D4-C629-4745-BF8F-73A04FFEB520}" type="slidenum">
              <a:rPr lang="el-GR" altLang="el-GR" sz="1400" smtClean="0"/>
              <a:pPr eaLnBrk="1" hangingPunct="1"/>
              <a:t>18</a:t>
            </a:fld>
            <a:endParaRPr lang="el-GR" altLang="el-GR" sz="140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Κώδικας και ψευδοκώδικας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u="sng" smtClean="0"/>
              <a:t>Ψευδοκώδικας :</a:t>
            </a:r>
            <a:r>
              <a:rPr lang="el-GR" altLang="el-GR" smtClean="0"/>
              <a:t> Μια υψηλού επιπέδου αφαιρετική παρουσίαση του κώδικα που χρησιμοποιείται για να περιγράψει τα γενικά βήματα ενός αλγορίθμου χωρίς την ανάγκη παράθεσης του πραγματικού κώδικα</a:t>
            </a:r>
            <a:endParaRPr lang="en-US" altLang="el-GR" smtClean="0"/>
          </a:p>
          <a:p>
            <a:pPr eaLnBrk="1" hangingPunct="1"/>
            <a:r>
              <a:rPr lang="el-GR" altLang="el-GR" u="sng" smtClean="0"/>
              <a:t>Κώδικας :</a:t>
            </a:r>
            <a:r>
              <a:rPr lang="el-GR" altLang="el-GR" smtClean="0"/>
              <a:t> Η υλοποίηση των βημάτων ενός αλγορίθμου σε μια γλώσσα προγραμματισμού σύμφωνα με τους κανόνες που επιβάλλει η γλώσσα (γραμματικούς και συντακτικούς)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253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509328C-5614-4BFB-BE18-3F4CDAF1EF55}" type="slidenum">
              <a:rPr lang="el-GR" altLang="el-GR" sz="1400" smtClean="0"/>
              <a:pPr eaLnBrk="1" hangingPunct="1"/>
              <a:t>19</a:t>
            </a:fld>
            <a:endParaRPr lang="el-GR" altLang="el-GR" sz="140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Παράδειγμα με χρήση ψευδοκώδικα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mtClean="0"/>
              <a:t>	Αλγόριθμος που περιγράφει τον υπολογισμό του αθροίσματος </a:t>
            </a:r>
            <a:r>
              <a:rPr lang="en-GB" altLang="el-GR" smtClean="0"/>
              <a:t> </a:t>
            </a:r>
            <a:r>
              <a:rPr lang="el-GR" altLang="el-GR" smtClean="0"/>
              <a:t>: </a:t>
            </a:r>
            <a:r>
              <a:rPr lang="en-GB" altLang="el-GR" smtClean="0">
                <a:solidFill>
                  <a:srgbClr val="0000FF"/>
                </a:solidFill>
              </a:rPr>
              <a:t>1 + 2 + 3 + … + </a:t>
            </a:r>
            <a:r>
              <a:rPr lang="en-GB" altLang="el-GR" i="1" smtClean="0">
                <a:solidFill>
                  <a:srgbClr val="0000FF"/>
                </a:solidFill>
              </a:rPr>
              <a:t>n</a:t>
            </a:r>
            <a:r>
              <a:rPr lang="en-GB" altLang="el-GR" smtClean="0"/>
              <a:t> </a:t>
            </a:r>
            <a:r>
              <a:rPr lang="en-GB" altLang="el-GR" i="1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i="1" smtClean="0"/>
              <a:t>	</a:t>
            </a:r>
            <a:r>
              <a:rPr lang="en-GB" altLang="el-GR" i="1" smtClean="0"/>
              <a:t>n</a:t>
            </a:r>
            <a:r>
              <a:rPr lang="en-GB" altLang="el-GR" smtClean="0"/>
              <a:t> </a:t>
            </a:r>
            <a:r>
              <a:rPr lang="el-GR" altLang="el-GR" smtClean="0"/>
              <a:t>: ένας γνωστός ακέραιος &gt; </a:t>
            </a:r>
            <a:r>
              <a:rPr lang="en-GB" altLang="el-GR" smtClean="0"/>
              <a:t>0: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mtClean="0">
                <a:solidFill>
                  <a:srgbClr val="0000FF"/>
                </a:solidFill>
              </a:rPr>
              <a:t>1.</a:t>
            </a:r>
            <a:r>
              <a:rPr lang="en-GB" altLang="el-GR" smtClean="0"/>
              <a:t> </a:t>
            </a:r>
            <a:r>
              <a:rPr lang="el-GR" altLang="el-GR" smtClean="0"/>
              <a:t>Θέσε </a:t>
            </a:r>
            <a:r>
              <a:rPr lang="en-GB" altLang="el-GR" smtClean="0"/>
              <a:t>‘</a:t>
            </a:r>
            <a:r>
              <a:rPr lang="en-GB" altLang="el-GR" i="1" smtClean="0"/>
              <a:t>sum’</a:t>
            </a:r>
            <a:r>
              <a:rPr lang="en-GB" altLang="el-GR" smtClean="0"/>
              <a:t> </a:t>
            </a:r>
            <a:r>
              <a:rPr lang="el-GR" altLang="el-GR" smtClean="0"/>
              <a:t>ίσο με </a:t>
            </a:r>
            <a:r>
              <a:rPr lang="en-GB" altLang="el-GR" smtClean="0"/>
              <a:t>0 </a:t>
            </a:r>
            <a:r>
              <a:rPr lang="el-GR" altLang="el-GR" smtClean="0"/>
              <a:t>και το μετρητή </a:t>
            </a:r>
            <a:r>
              <a:rPr lang="en-GB" altLang="el-GR" i="1" smtClean="0"/>
              <a:t>k</a:t>
            </a:r>
            <a:r>
              <a:rPr lang="en-GB" altLang="el-GR" smtClean="0"/>
              <a:t> </a:t>
            </a:r>
            <a:r>
              <a:rPr lang="el-GR" altLang="el-GR" smtClean="0"/>
              <a:t>ίσο με </a:t>
            </a:r>
            <a:r>
              <a:rPr lang="en-GB" altLang="el-GR" smtClean="0"/>
              <a:t>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mtClean="0">
                <a:solidFill>
                  <a:srgbClr val="0000FF"/>
                </a:solidFill>
              </a:rPr>
              <a:t>2.</a:t>
            </a:r>
            <a:r>
              <a:rPr lang="en-GB" altLang="el-GR" smtClean="0"/>
              <a:t> </a:t>
            </a:r>
            <a:r>
              <a:rPr lang="el-GR" altLang="el-GR" smtClean="0"/>
              <a:t>Επανέλαβε τα παρακάτω μέχρις ότου </a:t>
            </a:r>
            <a:r>
              <a:rPr lang="en-GB" altLang="el-GR" i="1" smtClean="0"/>
              <a:t>k</a:t>
            </a:r>
            <a:r>
              <a:rPr lang="en-GB" altLang="el-GR" smtClean="0"/>
              <a:t> </a:t>
            </a:r>
            <a:r>
              <a:rPr lang="el-GR" altLang="el-GR" smtClean="0"/>
              <a:t>είναι μεγαλύτερο του</a:t>
            </a:r>
            <a:r>
              <a:rPr lang="en-GB" altLang="el-GR" smtClean="0"/>
              <a:t> </a:t>
            </a:r>
            <a:r>
              <a:rPr lang="en-GB" altLang="el-GR" i="1" smtClean="0"/>
              <a:t>n</a:t>
            </a:r>
            <a:r>
              <a:rPr lang="el-GR" altLang="el-GR" i="1" smtClean="0"/>
              <a:t> </a:t>
            </a:r>
            <a:r>
              <a:rPr lang="en-GB" altLang="el-GR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mtClean="0"/>
              <a:t>	</a:t>
            </a:r>
            <a:r>
              <a:rPr lang="en-GB" altLang="el-GR" smtClean="0">
                <a:solidFill>
                  <a:srgbClr val="0000FF"/>
                </a:solidFill>
              </a:rPr>
              <a:t>2.1</a:t>
            </a:r>
            <a:r>
              <a:rPr lang="en-GB" altLang="el-GR" smtClean="0"/>
              <a:t> </a:t>
            </a:r>
            <a:r>
              <a:rPr lang="el-GR" altLang="el-GR" smtClean="0"/>
              <a:t>πρόσθεσε </a:t>
            </a:r>
            <a:r>
              <a:rPr lang="en-GB" altLang="el-GR" i="1" smtClean="0"/>
              <a:t>‘sum’</a:t>
            </a:r>
            <a:r>
              <a:rPr lang="en-GB" altLang="el-GR" smtClean="0"/>
              <a:t> </a:t>
            </a:r>
            <a:r>
              <a:rPr lang="el-GR" altLang="el-GR" smtClean="0"/>
              <a:t> και</a:t>
            </a:r>
            <a:r>
              <a:rPr lang="en-GB" altLang="el-GR" smtClean="0"/>
              <a:t> k </a:t>
            </a:r>
            <a:r>
              <a:rPr lang="el-GR" altLang="el-GR" smtClean="0"/>
              <a:t>και αποθήκευσε το αποτέλεσμα στο</a:t>
            </a:r>
            <a:r>
              <a:rPr lang="en-GB" altLang="el-GR" i="1" smtClean="0"/>
              <a:t>‘sum’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i="1" smtClean="0"/>
              <a:t> 	</a:t>
            </a:r>
            <a:r>
              <a:rPr lang="en-GB" altLang="el-GR" smtClean="0">
                <a:solidFill>
                  <a:srgbClr val="0000FF"/>
                </a:solidFill>
              </a:rPr>
              <a:t>2.2</a:t>
            </a:r>
            <a:r>
              <a:rPr lang="en-GB" altLang="el-GR" smtClean="0"/>
              <a:t> </a:t>
            </a:r>
            <a:r>
              <a:rPr lang="el-GR" altLang="el-GR" smtClean="0"/>
              <a:t>αύξησε το </a:t>
            </a:r>
            <a:r>
              <a:rPr lang="en-GB" altLang="el-GR" i="1" smtClean="0"/>
              <a:t>k</a:t>
            </a:r>
            <a:r>
              <a:rPr lang="en-GB" altLang="el-GR" smtClean="0"/>
              <a:t> </a:t>
            </a:r>
            <a:r>
              <a:rPr lang="el-GR" altLang="el-GR" smtClean="0"/>
              <a:t>κατά</a:t>
            </a:r>
            <a:r>
              <a:rPr lang="en-GB" altLang="el-GR" smtClean="0"/>
              <a:t>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l-GR" smtClean="0">
                <a:solidFill>
                  <a:srgbClr val="0000FF"/>
                </a:solidFill>
              </a:rPr>
              <a:t>3.</a:t>
            </a:r>
            <a:r>
              <a:rPr lang="en-GB" altLang="el-GR" smtClean="0"/>
              <a:t> </a:t>
            </a:r>
            <a:r>
              <a:rPr lang="el-GR" altLang="el-GR" smtClean="0"/>
              <a:t>Το αποτέλεσμα είναι αποθηκευμένο στο</a:t>
            </a:r>
            <a:r>
              <a:rPr lang="en-GB" altLang="el-GR" i="1" smtClean="0"/>
              <a:t>‘sum’</a:t>
            </a:r>
            <a:endParaRPr lang="el-GR" altLang="el-GR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14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034E097-25D1-48AF-A9DC-77A06F326F53}" type="slidenum">
              <a:rPr lang="el-GR" altLang="el-GR" sz="1400" smtClean="0"/>
              <a:pPr eaLnBrk="1" hangingPunct="1"/>
              <a:t>2</a:t>
            </a:fld>
            <a:endParaRPr lang="el-GR" altLang="el-GR" sz="14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Η επιστήμη της Πληροφορικής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l-GR" sz="2400" b="1" smtClean="0"/>
              <a:t>Η επιστήμη που ασχολείται με την Παράσταση, Οργάνωση, Διαχείριση, Μετάδοση της "πληροφορίας", είτε ως πληροφορία είτε ως "δεδομένα</a:t>
            </a:r>
            <a:endParaRPr lang="en-US" altLang="el-GR" smtClean="0"/>
          </a:p>
          <a:p>
            <a:pPr eaLnBrk="1" hangingPunct="1">
              <a:buFontTx/>
              <a:buNone/>
            </a:pPr>
            <a:endParaRPr lang="en-US" altLang="el-GR" smtClean="0"/>
          </a:p>
          <a:p>
            <a:pPr eaLnBrk="1" hangingPunct="1"/>
            <a:r>
              <a:rPr lang="el-GR" altLang="el-GR" smtClean="0"/>
              <a:t>Ορισμός της πληροφορίας</a:t>
            </a:r>
            <a:r>
              <a:rPr lang="en-US" altLang="el-GR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altLang="el-GR" sz="2000" b="1" smtClean="0"/>
              <a:t>	(Claude Shannon, </a:t>
            </a:r>
          </a:p>
          <a:p>
            <a:pPr lvl="1" eaLnBrk="1" hangingPunct="1">
              <a:buFontTx/>
              <a:buNone/>
            </a:pPr>
            <a:r>
              <a:rPr lang="en-US" altLang="el-GR" sz="2000" b="1" i="1" smtClean="0"/>
              <a:t>		"The Mathematical Theory of Communication"</a:t>
            </a:r>
            <a:r>
              <a:rPr lang="en-US" altLang="el-GR" sz="2000" b="1" smtClean="0"/>
              <a:t>, 1948)</a:t>
            </a:r>
            <a:endParaRPr lang="en-US" altLang="el-GR" sz="2000" smtClean="0"/>
          </a:p>
          <a:p>
            <a:pPr lvl="1" eaLnBrk="1" hangingPunct="1">
              <a:buFontTx/>
              <a:buNone/>
            </a:pPr>
            <a:r>
              <a:rPr lang="en-US" altLang="el-GR" sz="2000" b="1" smtClean="0">
                <a:solidFill>
                  <a:srgbClr val="008080"/>
                </a:solidFill>
              </a:rPr>
              <a:t>	“Information is a decrease in uncertainty”</a:t>
            </a:r>
            <a:endParaRPr lang="en-US" altLang="el-GR" sz="2000" smtClean="0">
              <a:solidFill>
                <a:srgbClr val="00808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l-GR" sz="2000" b="1" smtClean="0">
                <a:solidFill>
                  <a:srgbClr val="CC3300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altLang="el-GR" sz="2000" b="1" smtClean="0">
                <a:solidFill>
                  <a:srgbClr val="CC3300"/>
                </a:solidFill>
              </a:rPr>
              <a:t>	Πληροφορία είναι ό,τι μειώνει την εντροπία</a:t>
            </a:r>
            <a:endParaRPr lang="en-US" altLang="el-GR" sz="2000" smtClean="0">
              <a:solidFill>
                <a:srgbClr val="CC33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l-GR" sz="2000" b="1" smtClean="0">
                <a:solidFill>
                  <a:srgbClr val="CC3300"/>
                </a:solidFill>
              </a:rPr>
              <a:t>	</a:t>
            </a:r>
            <a:r>
              <a:rPr lang="en-US" altLang="el-GR" sz="2000" b="1" smtClean="0"/>
              <a:t>Εντροπία είναι το μέτρο της αταξίας / αβεβαιότητας</a:t>
            </a:r>
            <a:endParaRPr lang="el-GR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355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4D0457D-EDFA-437D-AB93-F2AD47772929}" type="slidenum">
              <a:rPr lang="el-GR" altLang="el-GR" sz="1400" smtClean="0"/>
              <a:pPr eaLnBrk="1" hangingPunct="1"/>
              <a:t>20</a:t>
            </a:fld>
            <a:endParaRPr lang="el-GR" altLang="el-GR" sz="140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Υλοποίηση σε γλώσσα </a:t>
            </a:r>
            <a:r>
              <a:rPr lang="en-US" altLang="el-GR" smtClean="0"/>
              <a:t>C++</a:t>
            </a:r>
            <a:endParaRPr lang="el-GR" altLang="el-GR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altLang="el-GR" b="1" smtClean="0">
                <a:latin typeface="Courier New" pitchFamily="49" charset="0"/>
              </a:rPr>
              <a:t>cin &gt;&gt; n;</a:t>
            </a:r>
            <a:r>
              <a:rPr lang="el-GR" altLang="el-GR" b="1" smtClean="0">
                <a:latin typeface="Courier New" pitchFamily="49" charset="0"/>
              </a:rPr>
              <a:t>  </a:t>
            </a:r>
            <a:r>
              <a:rPr lang="el-GR" altLang="el-GR" b="1" smtClean="0">
                <a:solidFill>
                  <a:srgbClr val="008080"/>
                </a:solidFill>
                <a:latin typeface="Courier New" pitchFamily="49" charset="0"/>
              </a:rPr>
              <a:t>/* εισαγωγή τιμής για το </a:t>
            </a:r>
            <a:r>
              <a:rPr lang="en-US" altLang="el-GR" b="1" smtClean="0">
                <a:solidFill>
                  <a:srgbClr val="008080"/>
                </a:solidFill>
                <a:latin typeface="Courier New" pitchFamily="49" charset="0"/>
              </a:rPr>
              <a:t>n */</a:t>
            </a:r>
            <a:endParaRPr lang="en-GB" altLang="el-GR" b="1" smtClean="0">
              <a:solidFill>
                <a:srgbClr val="00808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altLang="el-GR" b="1" smtClean="0">
                <a:latin typeface="Courier New" pitchFamily="49" charset="0"/>
              </a:rPr>
              <a:t>sum = 0;  </a:t>
            </a:r>
            <a:r>
              <a:rPr lang="en-GB" altLang="el-GR" b="1" smtClean="0">
                <a:solidFill>
                  <a:srgbClr val="008080"/>
                </a:solidFill>
                <a:latin typeface="Courier New" pitchFamily="49" charset="0"/>
              </a:rPr>
              <a:t>/* </a:t>
            </a:r>
            <a:r>
              <a:rPr lang="el-GR" altLang="el-GR" b="1" smtClean="0">
                <a:solidFill>
                  <a:srgbClr val="008080"/>
                </a:solidFill>
                <a:latin typeface="Courier New" pitchFamily="49" charset="0"/>
              </a:rPr>
              <a:t>αρχικοποίηση αθροιστή */</a:t>
            </a:r>
            <a:endParaRPr lang="en-GB" altLang="el-GR" b="1" smtClean="0">
              <a:solidFill>
                <a:srgbClr val="00808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l-GR" altLang="el-GR" b="1" smtClean="0">
                <a:solidFill>
                  <a:srgbClr val="008080"/>
                </a:solidFill>
                <a:latin typeface="Courier New" pitchFamily="49" charset="0"/>
              </a:rPr>
              <a:t>/* επαναληπτική διαδικασία */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altLang="el-GR" b="1" smtClean="0">
                <a:latin typeface="Courier New" pitchFamily="49" charset="0"/>
              </a:rPr>
              <a:t>for (int k = 1; k&lt;=n; k++)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altLang="el-GR" b="1" smtClean="0">
                <a:latin typeface="Courier New" pitchFamily="49" charset="0"/>
              </a:rPr>
              <a:t>	sum += k;</a:t>
            </a:r>
            <a:endParaRPr lang="el-GR" altLang="el-GR" b="1" smtClean="0">
              <a:latin typeface="Courier New" pitchFamily="49" charset="0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l-GR" altLang="el-GR" b="1" smtClean="0">
                <a:solidFill>
                  <a:srgbClr val="008080"/>
                </a:solidFill>
                <a:latin typeface="Courier New" pitchFamily="49" charset="0"/>
              </a:rPr>
              <a:t>/* τέλος επαναληπτικής διαδικασίας */</a:t>
            </a:r>
            <a:endParaRPr lang="en-GB" altLang="el-GR" b="1" smtClean="0">
              <a:solidFill>
                <a:srgbClr val="00808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n-GB" altLang="el-GR" b="1" smtClean="0">
                <a:latin typeface="Courier New" pitchFamily="49" charset="0"/>
              </a:rPr>
              <a:t>cout &lt;&lt; sum;</a:t>
            </a:r>
            <a:r>
              <a:rPr lang="el-GR" altLang="el-GR" b="1" smtClean="0">
                <a:latin typeface="Courier New" pitchFamily="49" charset="0"/>
              </a:rPr>
              <a:t> </a:t>
            </a:r>
            <a:r>
              <a:rPr lang="el-GR" altLang="el-GR" b="1" smtClean="0">
                <a:solidFill>
                  <a:srgbClr val="008080"/>
                </a:solidFill>
                <a:latin typeface="Courier New" pitchFamily="49" charset="0"/>
              </a:rPr>
              <a:t>/* εμφάνιση αποτελέσματος*/</a:t>
            </a:r>
            <a:endParaRPr lang="en-GB" altLang="el-GR" b="1" smtClean="0">
              <a:solidFill>
                <a:srgbClr val="008080"/>
              </a:solidFill>
              <a:latin typeface="Courier New" pitchFamily="49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l-GR" altLang="el-GR" sz="2400" b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457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50B25E0-FFD3-4F48-9A7C-9E9E29002F6E}" type="slidenum">
              <a:rPr lang="el-GR" altLang="el-GR" sz="1400" smtClean="0"/>
              <a:pPr eaLnBrk="1" hangingPunct="1"/>
              <a:t>21</a:t>
            </a:fld>
            <a:endParaRPr lang="el-GR" altLang="el-GR" sz="14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Γιατί μελετούμε αλγορίθμους ; 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Για την εκμάθηση των τρόπων επίλυσης προβλημάτων</a:t>
            </a:r>
          </a:p>
          <a:p>
            <a:pPr eaLnBrk="1" hangingPunct="1"/>
            <a:r>
              <a:rPr lang="el-GR" altLang="el-GR" smtClean="0"/>
              <a:t>Για την επιλογή του κατάλληλου αλγόριθμου, με κριτήριο την αποτελεσματικότητα</a:t>
            </a:r>
            <a:r>
              <a:rPr lang="en-US" altLang="el-GR" smtClean="0"/>
              <a:t> </a:t>
            </a:r>
            <a:r>
              <a:rPr lang="el-GR" altLang="el-GR" smtClean="0"/>
              <a:t>καθώς και τους επιβαλλόμενους περιορισμούς:</a:t>
            </a:r>
          </a:p>
          <a:p>
            <a:pPr lvl="1" eaLnBrk="1" hangingPunct="1"/>
            <a:r>
              <a:rPr lang="el-GR" altLang="el-GR" smtClean="0"/>
              <a:t>Χώρου και χρόνου ως συνάρτηση του πλήθους των δεδομένων</a:t>
            </a:r>
          </a:p>
          <a:p>
            <a:pPr eaLnBrk="1" hangingPunct="1"/>
            <a:r>
              <a:rPr lang="el-GR" altLang="el-GR" smtClean="0"/>
              <a:t>Για τη διαίρεση μεγάλων προβλημάτων σε μικρότερα που μπορούν να λυθούν ευκολότερα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560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50A25CD-8979-418D-B14B-C852CAC5D414}" type="slidenum">
              <a:rPr lang="el-GR" altLang="el-GR" sz="1400" smtClean="0"/>
              <a:pPr eaLnBrk="1" hangingPunct="1"/>
              <a:t>22</a:t>
            </a:fld>
            <a:endParaRPr lang="el-GR" altLang="el-GR" sz="140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Για την κατανόηση των βασικών τρόπων επίλυσης προβλημάτων μέσω Η/Υ, ανεξάρτητα από το διαθέσιμο υλικό και λογισμικό</a:t>
            </a:r>
          </a:p>
          <a:p>
            <a:pPr lvl="1" eaLnBrk="1" hangingPunct="1"/>
            <a:r>
              <a:rPr lang="el-GR" altLang="el-GR" smtClean="0"/>
              <a:t>Παρόμοια με την εκμάθηση των βασικών αριθμητικών πράξεων αν και μια αριθμομηχανή</a:t>
            </a:r>
            <a:r>
              <a:rPr lang="en-US" altLang="el-GR" smtClean="0"/>
              <a:t> </a:t>
            </a:r>
            <a:r>
              <a:rPr lang="el-GR" altLang="el-GR" smtClean="0"/>
              <a:t>κάνει τις πράξεις γρηγορότερα!</a:t>
            </a:r>
          </a:p>
          <a:p>
            <a:pPr eaLnBrk="1" hangingPunct="1"/>
            <a:r>
              <a:rPr lang="el-GR" altLang="el-GR" smtClean="0"/>
              <a:t>Για την εύρεση του αποδεκτού μεγέθους βελτιστοποίησης της επίλυσης των προβλημάτων</a:t>
            </a:r>
          </a:p>
          <a:p>
            <a:pPr lvl="1" eaLnBrk="1" hangingPunct="1"/>
            <a:r>
              <a:rPr lang="el-GR" altLang="el-GR" smtClean="0"/>
              <a:t>Αξίζει η βελτίωση του χρόνου ολοκλήρωσης ενός προγράμματος κατά 3</a:t>
            </a:r>
            <a:r>
              <a:rPr lang="en-US" altLang="el-GR" smtClean="0"/>
              <a:t>ms </a:t>
            </a:r>
            <a:r>
              <a:rPr lang="el-GR" altLang="el-GR" smtClean="0"/>
              <a:t>σε σχέση με τη δαπάνη 5 ωρών για την εύρεση καλύτερης λύσης;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662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6349C30-581D-4A43-9DBF-352FCCA9ABB0}" type="slidenum">
              <a:rPr lang="el-GR" altLang="el-GR" sz="1400" smtClean="0"/>
              <a:pPr eaLnBrk="1" hangingPunct="1"/>
              <a:t>23</a:t>
            </a:fld>
            <a:endParaRPr lang="el-GR" altLang="el-GR" sz="14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Ιδιότητες αλγορίθμων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sz="3200" b="1" dirty="0" smtClean="0"/>
              <a:t>Πληρότητα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3200" b="1" dirty="0" smtClean="0"/>
              <a:t>Περατότητα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3200" b="1" dirty="0" smtClean="0"/>
              <a:t>Αποτελεσματικότητα χώρου – χρόνου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z="3200" b="1" dirty="0" smtClean="0"/>
              <a:t>Ακρίβεια – ευστάθεια</a:t>
            </a:r>
            <a:endParaRPr lang="en-US" altLang="el-GR" sz="3200" b="1" dirty="0" smtClean="0"/>
          </a:p>
          <a:p>
            <a:pPr eaLnBrk="1" hangingPunct="1">
              <a:lnSpc>
                <a:spcPct val="130000"/>
              </a:lnSpc>
            </a:pPr>
            <a:endParaRPr lang="en-US" altLang="el-GR" sz="3200" b="1" dirty="0"/>
          </a:p>
          <a:p>
            <a:pPr marL="0" indent="0" algn="r" eaLnBrk="1" hangingPunct="1">
              <a:lnSpc>
                <a:spcPct val="130000"/>
              </a:lnSpc>
              <a:buNone/>
            </a:pPr>
            <a:r>
              <a:rPr lang="en-US" altLang="el-GR" sz="2000" b="1" dirty="0">
                <a:hlinkClick r:id="rId2"/>
              </a:rPr>
              <a:t>https://discrete.gr/complexity</a:t>
            </a:r>
            <a:r>
              <a:rPr lang="en-US" altLang="el-GR" sz="2000" b="1" dirty="0" smtClean="0">
                <a:hlinkClick r:id="rId2"/>
              </a:rPr>
              <a:t>/</a:t>
            </a:r>
            <a:endParaRPr lang="en-US" altLang="el-GR" sz="2000" b="1" dirty="0" smtClean="0"/>
          </a:p>
          <a:p>
            <a:pPr eaLnBrk="1" hangingPunct="1">
              <a:lnSpc>
                <a:spcPct val="130000"/>
              </a:lnSpc>
            </a:pPr>
            <a:endParaRPr lang="el-GR" altLang="el-GR" sz="32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765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058622A-8F15-4549-B43C-CECA20E874E6}" type="slidenum">
              <a:rPr lang="el-GR" altLang="el-GR" sz="1400" smtClean="0"/>
              <a:pPr eaLnBrk="1" hangingPunct="1"/>
              <a:t>24</a:t>
            </a:fld>
            <a:endParaRPr lang="el-GR" altLang="el-GR" sz="140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αλγορίθμων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Πρόβλεψη των πόρων που απαιτεί ο αλγόριθμος  για την εύρεση μιας αποτελεσματικής λύσης ενός προβλήματος.</a:t>
            </a:r>
          </a:p>
          <a:p>
            <a:pPr lvl="1" eaLnBrk="1" hangingPunct="1"/>
            <a:r>
              <a:rPr lang="el-GR" altLang="el-GR" smtClean="0"/>
              <a:t>Απαιτήσεις σε χώρο (πολυπλοκότητα χώρου</a:t>
            </a:r>
            <a:r>
              <a:rPr lang="en-US" altLang="el-GR" smtClean="0"/>
              <a:t>)</a:t>
            </a:r>
            <a:endParaRPr lang="el-GR" altLang="el-GR" smtClean="0"/>
          </a:p>
          <a:p>
            <a:pPr lvl="1" eaLnBrk="1" hangingPunct="1"/>
            <a:r>
              <a:rPr lang="el-GR" altLang="el-GR" smtClean="0"/>
              <a:t>Απαιτήσεις σε χρόνο </a:t>
            </a:r>
            <a:r>
              <a:rPr lang="en-US" altLang="el-GR" smtClean="0"/>
              <a:t> (</a:t>
            </a:r>
            <a:r>
              <a:rPr lang="el-GR" altLang="el-GR" smtClean="0"/>
              <a:t>πολυπλοκότητα χρόνου</a:t>
            </a:r>
            <a:r>
              <a:rPr lang="en-US" altLang="el-GR" smtClean="0"/>
              <a:t>)</a:t>
            </a:r>
          </a:p>
          <a:p>
            <a:pPr lvl="1" eaLnBrk="1" hangingPunct="1"/>
            <a:endParaRPr lang="en-US" altLang="el-GR" smtClean="0"/>
          </a:p>
          <a:p>
            <a:pPr eaLnBrk="1" hangingPunct="1"/>
            <a:r>
              <a:rPr lang="el-GR" altLang="el-GR" smtClean="0"/>
              <a:t>Καλύτερη περίπτωση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Χειρότερη περίπτωση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Μέση περίπτωση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ΔΠΘ-ΤΜΗΜΑ ΜΠΔ: ΕΙΣΑΓΩΓΗ ΣΤΗΝ ΕΠΙΣΤΗΜΗ ΤΩΝ ΥΠΟΛΟΓΙΣΤΩΝ /01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E72055-524C-478E-9C63-A120A576D108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4098" name="Picture 2" descr="Αποτέλεσμα εικόν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800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07904" y="1772816"/>
            <a:ext cx="4572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Computers and Intractability: 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Guide to the Theory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NP-completeness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Michael R.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Garey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 David S. Johnson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W. H. Freeman, 1979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867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CB6A597-EAB9-42ED-AF8F-B8E58B3471CD}" type="slidenum">
              <a:rPr lang="el-GR" altLang="el-GR" sz="1400" smtClean="0"/>
              <a:pPr eaLnBrk="1" hangingPunct="1"/>
              <a:t>26</a:t>
            </a:fld>
            <a:endParaRPr lang="el-GR" altLang="el-GR" sz="14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Πως επιλύουμε τα προβλήματα ;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Απλώς «τα λύνουμε»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Φαντασία και τύχη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Δοκιμή και επαλήθευση</a:t>
            </a:r>
            <a:endParaRPr lang="en-US" altLang="el-GR" smtClean="0"/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Εμπειρία (πιθανόν κάποιου άλλου)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Επιστημονικά</a:t>
            </a:r>
          </a:p>
          <a:p>
            <a:pPr eaLnBrk="1" hangingPunct="1">
              <a:buFontTx/>
              <a:buNone/>
            </a:pP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969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9B82D25-ABE4-4D50-BC8F-F141E1504E01}" type="slidenum">
              <a:rPr lang="el-GR" altLang="el-GR" sz="1400" smtClean="0"/>
              <a:pPr eaLnBrk="1" hangingPunct="1"/>
              <a:t>27</a:t>
            </a:fld>
            <a:endParaRPr lang="el-GR" altLang="el-GR" sz="1400" smtClean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9"/>
          <p:cNvSpPr>
            <a:spLocks noGrp="1" noChangeArrowheads="1"/>
          </p:cNvSpPr>
          <p:nvPr>
            <p:ph type="title"/>
          </p:nvPr>
        </p:nvSpPr>
        <p:spPr>
          <a:xfrm>
            <a:off x="1028700" y="304800"/>
            <a:ext cx="7086600" cy="990600"/>
          </a:xfrm>
        </p:spPr>
        <p:txBody>
          <a:bodyPr/>
          <a:lstStyle/>
          <a:p>
            <a:pPr eaLnBrk="1" hangingPunct="1"/>
            <a:r>
              <a:rPr lang="el-GR" altLang="el-GR" smtClean="0"/>
              <a:t>Η διαδικασία επίλυσης προβλημάτων</a:t>
            </a:r>
            <a:endParaRPr lang="en-AU" altLang="el-GR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05000" y="2438400"/>
            <a:ext cx="1981200" cy="685800"/>
            <a:chOff x="1200" y="1536"/>
            <a:chExt cx="1248" cy="432"/>
          </a:xfrm>
        </p:grpSpPr>
        <p:sp>
          <p:nvSpPr>
            <p:cNvPr id="29738" name="Text Box 11"/>
            <p:cNvSpPr txBox="1">
              <a:spLocks noChangeArrowheads="1"/>
            </p:cNvSpPr>
            <p:nvPr/>
          </p:nvSpPr>
          <p:spPr bwMode="auto">
            <a:xfrm>
              <a:off x="1200" y="1536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1800" b="1">
                  <a:solidFill>
                    <a:schemeClr val="tx1"/>
                  </a:solidFill>
                </a:rPr>
                <a:t>Problem</a:t>
              </a:r>
              <a:r>
                <a:rPr lang="en-AU" altLang="el-GR" sz="1200" b="1">
                  <a:solidFill>
                    <a:schemeClr val="tx1"/>
                  </a:solidFill>
                </a:rPr>
                <a:t> </a:t>
              </a:r>
              <a:r>
                <a:rPr lang="en-AU" altLang="el-GR" sz="1800" b="1">
                  <a:solidFill>
                    <a:schemeClr val="tx1"/>
                  </a:solidFill>
                </a:rPr>
                <a:t>specification</a:t>
              </a:r>
            </a:p>
          </p:txBody>
        </p:sp>
        <p:sp>
          <p:nvSpPr>
            <p:cNvPr id="29739" name="Oval 12"/>
            <p:cNvSpPr>
              <a:spLocks noChangeArrowheads="1"/>
            </p:cNvSpPr>
            <p:nvPr/>
          </p:nvSpPr>
          <p:spPr bwMode="auto">
            <a:xfrm>
              <a:off x="1248" y="1536"/>
              <a:ext cx="1200" cy="4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14600" y="3581400"/>
            <a:ext cx="1676400" cy="609600"/>
            <a:chOff x="1584" y="2256"/>
            <a:chExt cx="1056" cy="384"/>
          </a:xfrm>
        </p:grpSpPr>
        <p:sp>
          <p:nvSpPr>
            <p:cNvPr id="29736" name="AutoShape 14"/>
            <p:cNvSpPr>
              <a:spLocks noChangeArrowheads="1"/>
            </p:cNvSpPr>
            <p:nvPr/>
          </p:nvSpPr>
          <p:spPr bwMode="auto">
            <a:xfrm>
              <a:off x="1584" y="2256"/>
              <a:ext cx="1056" cy="38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9737" name="Text Box 15"/>
            <p:cNvSpPr txBox="1">
              <a:spLocks noChangeArrowheads="1"/>
            </p:cNvSpPr>
            <p:nvPr/>
          </p:nvSpPr>
          <p:spPr bwMode="auto">
            <a:xfrm>
              <a:off x="1680" y="2352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1800" b="1">
                  <a:solidFill>
                    <a:schemeClr val="tx1"/>
                  </a:solidFill>
                </a:rPr>
                <a:t>Algorithm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0" y="4648200"/>
            <a:ext cx="1676400" cy="609600"/>
            <a:chOff x="1920" y="2928"/>
            <a:chExt cx="1056" cy="384"/>
          </a:xfrm>
        </p:grpSpPr>
        <p:sp>
          <p:nvSpPr>
            <p:cNvPr id="29734" name="Rectangle 17"/>
            <p:cNvSpPr>
              <a:spLocks noChangeArrowheads="1"/>
            </p:cNvSpPr>
            <p:nvPr/>
          </p:nvSpPr>
          <p:spPr bwMode="auto">
            <a:xfrm>
              <a:off x="1920" y="2928"/>
              <a:ext cx="1056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9735" name="Text Box 18"/>
            <p:cNvSpPr txBox="1">
              <a:spLocks noChangeArrowheads="1"/>
            </p:cNvSpPr>
            <p:nvPr/>
          </p:nvSpPr>
          <p:spPr bwMode="auto">
            <a:xfrm>
              <a:off x="1968" y="2976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1800" b="1">
                  <a:solidFill>
                    <a:schemeClr val="tx1"/>
                  </a:solidFill>
                </a:rPr>
                <a:t>Program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81400" y="5715000"/>
            <a:ext cx="1676400" cy="793750"/>
            <a:chOff x="2256" y="3600"/>
            <a:chExt cx="1056" cy="500"/>
          </a:xfrm>
        </p:grpSpPr>
        <p:sp>
          <p:nvSpPr>
            <p:cNvPr id="29732" name="AutoShape 20"/>
            <p:cNvSpPr>
              <a:spLocks noChangeArrowheads="1"/>
            </p:cNvSpPr>
            <p:nvPr/>
          </p:nvSpPr>
          <p:spPr bwMode="auto">
            <a:xfrm>
              <a:off x="2256" y="3600"/>
              <a:ext cx="1056" cy="480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9733" name="Text Box 21"/>
            <p:cNvSpPr txBox="1">
              <a:spLocks noChangeArrowheads="1"/>
            </p:cNvSpPr>
            <p:nvPr/>
          </p:nvSpPr>
          <p:spPr bwMode="auto">
            <a:xfrm>
              <a:off x="2256" y="3696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1800" b="1">
                  <a:solidFill>
                    <a:schemeClr val="tx1"/>
                  </a:solidFill>
                </a:rPr>
                <a:t>Executable (solution)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05075" y="3886200"/>
            <a:ext cx="2762250" cy="2114550"/>
            <a:chOff x="1578" y="2448"/>
            <a:chExt cx="1740" cy="1332"/>
          </a:xfrm>
        </p:grpSpPr>
        <p:cxnSp>
          <p:nvCxnSpPr>
            <p:cNvPr id="29729" name="AutoShape 23"/>
            <p:cNvCxnSpPr>
              <a:cxnSpLocks noChangeShapeType="1"/>
              <a:stCxn id="29732" idx="5"/>
              <a:endCxn id="29734" idx="3"/>
            </p:cNvCxnSpPr>
            <p:nvPr/>
          </p:nvCxnSpPr>
          <p:spPr bwMode="auto">
            <a:xfrm flipH="1" flipV="1">
              <a:off x="2982" y="3120"/>
              <a:ext cx="336" cy="660"/>
            </a:xfrm>
            <a:prstGeom prst="curvedConnector3">
              <a:avLst>
                <a:gd name="adj1" fmla="val -410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AutoShape 24"/>
            <p:cNvCxnSpPr>
              <a:cxnSpLocks noChangeShapeType="1"/>
              <a:stCxn id="29732" idx="5"/>
              <a:endCxn id="29736" idx="3"/>
            </p:cNvCxnSpPr>
            <p:nvPr/>
          </p:nvCxnSpPr>
          <p:spPr bwMode="auto">
            <a:xfrm flipH="1" flipV="1">
              <a:off x="2646" y="2448"/>
              <a:ext cx="672" cy="1332"/>
            </a:xfrm>
            <a:prstGeom prst="curvedConnector3">
              <a:avLst>
                <a:gd name="adj1" fmla="val -4568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AutoShape 25"/>
            <p:cNvCxnSpPr>
              <a:cxnSpLocks noChangeShapeType="1"/>
              <a:stCxn id="29734" idx="1"/>
              <a:endCxn id="29736" idx="1"/>
            </p:cNvCxnSpPr>
            <p:nvPr/>
          </p:nvCxnSpPr>
          <p:spPr bwMode="auto">
            <a:xfrm rot="10800000">
              <a:off x="1578" y="2448"/>
              <a:ext cx="336" cy="672"/>
            </a:xfrm>
            <a:prstGeom prst="curvedConnector3">
              <a:avLst>
                <a:gd name="adj1" fmla="val 1410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971675" y="2781300"/>
            <a:ext cx="2762250" cy="3409950"/>
            <a:chOff x="1242" y="1752"/>
            <a:chExt cx="1740" cy="2148"/>
          </a:xfrm>
        </p:grpSpPr>
        <p:cxnSp>
          <p:nvCxnSpPr>
            <p:cNvPr id="29726" name="AutoShape 27"/>
            <p:cNvCxnSpPr>
              <a:cxnSpLocks noChangeShapeType="1"/>
              <a:stCxn id="29736" idx="3"/>
              <a:endCxn id="29739" idx="6"/>
            </p:cNvCxnSpPr>
            <p:nvPr/>
          </p:nvCxnSpPr>
          <p:spPr bwMode="auto">
            <a:xfrm flipH="1" flipV="1">
              <a:off x="2454" y="1752"/>
              <a:ext cx="192" cy="696"/>
            </a:xfrm>
            <a:prstGeom prst="curvedConnector3">
              <a:avLst>
                <a:gd name="adj1" fmla="val -7187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AutoShape 28"/>
            <p:cNvCxnSpPr>
              <a:cxnSpLocks noChangeShapeType="1"/>
              <a:stCxn id="29734" idx="3"/>
              <a:endCxn id="29739" idx="6"/>
            </p:cNvCxnSpPr>
            <p:nvPr/>
          </p:nvCxnSpPr>
          <p:spPr bwMode="auto">
            <a:xfrm flipH="1" flipV="1">
              <a:off x="2454" y="1752"/>
              <a:ext cx="528" cy="1368"/>
            </a:xfrm>
            <a:prstGeom prst="curvedConnector3">
              <a:avLst>
                <a:gd name="adj1" fmla="val -261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AutoShape 29"/>
            <p:cNvCxnSpPr>
              <a:cxnSpLocks noChangeShapeType="1"/>
              <a:stCxn id="29732" idx="2"/>
              <a:endCxn id="29739" idx="2"/>
            </p:cNvCxnSpPr>
            <p:nvPr/>
          </p:nvCxnSpPr>
          <p:spPr bwMode="auto">
            <a:xfrm rot="10800000">
              <a:off x="1242" y="1752"/>
              <a:ext cx="1008" cy="2148"/>
            </a:xfrm>
            <a:prstGeom prst="curvedConnector3">
              <a:avLst>
                <a:gd name="adj1" fmla="val 11369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47800" y="2095500"/>
            <a:ext cx="3819525" cy="3905250"/>
            <a:chOff x="912" y="1320"/>
            <a:chExt cx="2406" cy="2460"/>
          </a:xfrm>
        </p:grpSpPr>
        <p:cxnSp>
          <p:nvCxnSpPr>
            <p:cNvPr id="29722" name="AutoShape 31"/>
            <p:cNvCxnSpPr>
              <a:cxnSpLocks noChangeShapeType="1"/>
              <a:stCxn id="29732" idx="5"/>
              <a:endCxn id="29713" idx="6"/>
            </p:cNvCxnSpPr>
            <p:nvPr/>
          </p:nvCxnSpPr>
          <p:spPr bwMode="auto">
            <a:xfrm flipH="1" flipV="1">
              <a:off x="2112" y="1320"/>
              <a:ext cx="1206" cy="2460"/>
            </a:xfrm>
            <a:prstGeom prst="curvedConnector3">
              <a:avLst>
                <a:gd name="adj1" fmla="val -114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AutoShape 32"/>
            <p:cNvCxnSpPr>
              <a:cxnSpLocks noChangeShapeType="1"/>
              <a:stCxn id="29734" idx="1"/>
              <a:endCxn id="29713" idx="2"/>
            </p:cNvCxnSpPr>
            <p:nvPr/>
          </p:nvCxnSpPr>
          <p:spPr bwMode="auto">
            <a:xfrm rot="10800000">
              <a:off x="912" y="1320"/>
              <a:ext cx="1002" cy="1800"/>
            </a:xfrm>
            <a:prstGeom prst="curvedConnector3">
              <a:avLst>
                <a:gd name="adj1" fmla="val 114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AutoShape 33"/>
            <p:cNvCxnSpPr>
              <a:cxnSpLocks noChangeShapeType="1"/>
              <a:stCxn id="29739" idx="2"/>
              <a:endCxn id="29713" idx="2"/>
            </p:cNvCxnSpPr>
            <p:nvPr/>
          </p:nvCxnSpPr>
          <p:spPr bwMode="auto">
            <a:xfrm rot="10800000">
              <a:off x="912" y="1320"/>
              <a:ext cx="330" cy="432"/>
            </a:xfrm>
            <a:prstGeom prst="curvedConnector3">
              <a:avLst>
                <a:gd name="adj1" fmla="val 14363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AutoShape 34"/>
            <p:cNvCxnSpPr>
              <a:cxnSpLocks noChangeShapeType="1"/>
              <a:stCxn id="29736" idx="1"/>
              <a:endCxn id="29713" idx="2"/>
            </p:cNvCxnSpPr>
            <p:nvPr/>
          </p:nvCxnSpPr>
          <p:spPr bwMode="auto">
            <a:xfrm rot="10800000">
              <a:off x="912" y="1320"/>
              <a:ext cx="666" cy="1128"/>
            </a:xfrm>
            <a:prstGeom prst="curvedConnector3">
              <a:avLst>
                <a:gd name="adj1" fmla="val 121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933700" y="3032125"/>
            <a:ext cx="1273175" cy="539750"/>
            <a:chOff x="1848" y="1910"/>
            <a:chExt cx="802" cy="340"/>
          </a:xfrm>
        </p:grpSpPr>
        <p:cxnSp>
          <p:nvCxnSpPr>
            <p:cNvPr id="29720" name="AutoShape 36"/>
            <p:cNvCxnSpPr>
              <a:cxnSpLocks noChangeShapeType="1"/>
              <a:stCxn id="29739" idx="4"/>
              <a:endCxn id="29736" idx="0"/>
            </p:cNvCxnSpPr>
            <p:nvPr/>
          </p:nvCxnSpPr>
          <p:spPr bwMode="auto">
            <a:xfrm>
              <a:off x="1848" y="1974"/>
              <a:ext cx="264" cy="2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 Box 37"/>
            <p:cNvSpPr txBox="1">
              <a:spLocks noChangeArrowheads="1"/>
            </p:cNvSpPr>
            <p:nvPr/>
          </p:nvSpPr>
          <p:spPr bwMode="auto">
            <a:xfrm>
              <a:off x="1968" y="1910"/>
              <a:ext cx="6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2000" b="1">
                  <a:solidFill>
                    <a:srgbClr val="CC0000"/>
                  </a:solidFill>
                </a:rPr>
                <a:t>Design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352800" y="4191000"/>
            <a:ext cx="2514600" cy="447675"/>
            <a:chOff x="2112" y="2640"/>
            <a:chExt cx="1584" cy="282"/>
          </a:xfrm>
        </p:grpSpPr>
        <p:cxnSp>
          <p:nvCxnSpPr>
            <p:cNvPr id="29718" name="AutoShape 39"/>
            <p:cNvCxnSpPr>
              <a:cxnSpLocks noChangeShapeType="1"/>
              <a:stCxn id="29736" idx="2"/>
              <a:endCxn id="29734" idx="0"/>
            </p:cNvCxnSpPr>
            <p:nvPr/>
          </p:nvCxnSpPr>
          <p:spPr bwMode="auto">
            <a:xfrm>
              <a:off x="2112" y="2646"/>
              <a:ext cx="336" cy="2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9" name="Text Box 40"/>
            <p:cNvSpPr txBox="1">
              <a:spLocks noChangeArrowheads="1"/>
            </p:cNvSpPr>
            <p:nvPr/>
          </p:nvSpPr>
          <p:spPr bwMode="auto">
            <a:xfrm>
              <a:off x="2352" y="2640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2000" b="1">
                  <a:solidFill>
                    <a:srgbClr val="CC0000"/>
                  </a:solidFill>
                </a:rPr>
                <a:t>Implementation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886200" y="5267325"/>
            <a:ext cx="2133600" cy="463550"/>
            <a:chOff x="2448" y="3318"/>
            <a:chExt cx="1344" cy="292"/>
          </a:xfrm>
        </p:grpSpPr>
        <p:cxnSp>
          <p:nvCxnSpPr>
            <p:cNvPr id="29716" name="AutoShape 42"/>
            <p:cNvCxnSpPr>
              <a:cxnSpLocks noChangeShapeType="1"/>
              <a:stCxn id="29734" idx="2"/>
              <a:endCxn id="29732" idx="0"/>
            </p:cNvCxnSpPr>
            <p:nvPr/>
          </p:nvCxnSpPr>
          <p:spPr bwMode="auto">
            <a:xfrm>
              <a:off x="2448" y="3318"/>
              <a:ext cx="396" cy="2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7" name="Text Box 43"/>
            <p:cNvSpPr txBox="1">
              <a:spLocks noChangeArrowheads="1"/>
            </p:cNvSpPr>
            <p:nvPr/>
          </p:nvSpPr>
          <p:spPr bwMode="auto">
            <a:xfrm>
              <a:off x="2736" y="3360"/>
              <a:ext cx="10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2000" b="1">
                  <a:solidFill>
                    <a:srgbClr val="CC0000"/>
                  </a:solidFill>
                </a:rPr>
                <a:t>Compilation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133600" y="2057400"/>
            <a:ext cx="1828800" cy="457200"/>
            <a:chOff x="1344" y="1296"/>
            <a:chExt cx="1152" cy="288"/>
          </a:xfrm>
        </p:grpSpPr>
        <p:cxnSp>
          <p:nvCxnSpPr>
            <p:cNvPr id="29714" name="AutoShape 46"/>
            <p:cNvCxnSpPr>
              <a:cxnSpLocks noChangeShapeType="1"/>
            </p:cNvCxnSpPr>
            <p:nvPr/>
          </p:nvCxnSpPr>
          <p:spPr bwMode="auto">
            <a:xfrm>
              <a:off x="1344" y="1344"/>
              <a:ext cx="288" cy="2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 Box 47"/>
            <p:cNvSpPr txBox="1">
              <a:spLocks noChangeArrowheads="1"/>
            </p:cNvSpPr>
            <p:nvPr/>
          </p:nvSpPr>
          <p:spPr bwMode="auto">
            <a:xfrm>
              <a:off x="1584" y="1296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AU" altLang="el-GR" sz="2000" b="1">
                  <a:solidFill>
                    <a:srgbClr val="CC0000"/>
                  </a:solidFill>
                </a:rPr>
                <a:t>Analysis</a:t>
              </a:r>
            </a:p>
          </p:txBody>
        </p:sp>
      </p:grpSp>
      <p:sp>
        <p:nvSpPr>
          <p:cNvPr id="29713" name="Oval 48"/>
          <p:cNvSpPr>
            <a:spLocks noChangeArrowheads="1"/>
          </p:cNvSpPr>
          <p:nvPr/>
        </p:nvSpPr>
        <p:spPr bwMode="auto">
          <a:xfrm>
            <a:off x="1447800" y="1828800"/>
            <a:ext cx="19050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072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CCB1E16-3803-40AA-9732-70C4DAA12774}" type="slidenum">
              <a:rPr lang="el-GR" altLang="el-GR" sz="1400" smtClean="0"/>
              <a:pPr eaLnBrk="1" hangingPunct="1"/>
              <a:t>28</a:t>
            </a:fld>
            <a:endParaRPr lang="el-GR" altLang="el-GR" sz="140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l-GR" altLang="el-GR" smtClean="0"/>
              <a:t>Η διαδικασία επίλυσης προβλημάτων</a:t>
            </a:r>
            <a:endParaRPr lang="en-AU" altLang="el-GR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724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4"/>
          <p:cNvSpPr>
            <a:spLocks noChangeArrowheads="1"/>
          </p:cNvSpPr>
          <p:nvPr/>
        </p:nvSpPr>
        <p:spPr bwMode="auto">
          <a:xfrm>
            <a:off x="4064000" y="5884863"/>
            <a:ext cx="1955800" cy="820737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7" name="Oval 5"/>
          <p:cNvSpPr>
            <a:spLocks noChangeArrowheads="1"/>
          </p:cNvSpPr>
          <p:nvPr/>
        </p:nvSpPr>
        <p:spPr bwMode="auto">
          <a:xfrm>
            <a:off x="2197100" y="2438400"/>
            <a:ext cx="2044700" cy="6572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8" name="AutoShape 6"/>
          <p:cNvSpPr>
            <a:spLocks noChangeArrowheads="1"/>
          </p:cNvSpPr>
          <p:nvPr/>
        </p:nvSpPr>
        <p:spPr bwMode="auto">
          <a:xfrm>
            <a:off x="2819400" y="3587750"/>
            <a:ext cx="1955800" cy="65563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3441700" y="4735513"/>
            <a:ext cx="1955800" cy="657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2209800" y="2438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1800" b="1">
                <a:solidFill>
                  <a:schemeClr val="tx1"/>
                </a:solidFill>
              </a:rPr>
              <a:t>Problem specification</a:t>
            </a:r>
            <a:endParaRPr lang="en-AU" altLang="el-GR" sz="1800">
              <a:solidFill>
                <a:schemeClr val="tx1"/>
              </a:solidFill>
            </a:endParaRPr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3086100" y="375126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30732" name="Text Box 10"/>
          <p:cNvSpPr txBox="1">
            <a:spLocks noChangeArrowheads="1"/>
          </p:cNvSpPr>
          <p:nvPr/>
        </p:nvSpPr>
        <p:spPr bwMode="auto">
          <a:xfrm>
            <a:off x="3733800" y="4800600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0733" name="Text Box 11"/>
          <p:cNvSpPr txBox="1">
            <a:spLocks noChangeArrowheads="1"/>
          </p:cNvSpPr>
          <p:nvPr/>
        </p:nvSpPr>
        <p:spPr bwMode="auto">
          <a:xfrm>
            <a:off x="4267200" y="6019800"/>
            <a:ext cx="1457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1800" b="1">
                <a:solidFill>
                  <a:schemeClr val="tx1"/>
                </a:solidFill>
              </a:rPr>
              <a:t>Executable (solution)</a:t>
            </a:r>
            <a:endParaRPr lang="en-AU" altLang="el-GR" sz="1800">
              <a:solidFill>
                <a:schemeClr val="tx1"/>
              </a:solidFill>
            </a:endParaRPr>
          </a:p>
        </p:txBody>
      </p:sp>
      <p:cxnSp>
        <p:nvCxnSpPr>
          <p:cNvPr id="30734" name="AutoShape 12"/>
          <p:cNvCxnSpPr>
            <a:cxnSpLocks noChangeShapeType="1"/>
            <a:stCxn id="30727" idx="4"/>
            <a:endCxn id="30728" idx="0"/>
          </p:cNvCxnSpPr>
          <p:nvPr/>
        </p:nvCxnSpPr>
        <p:spPr bwMode="auto">
          <a:xfrm>
            <a:off x="3219450" y="3105150"/>
            <a:ext cx="577850" cy="4714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5" name="AutoShape 13"/>
          <p:cNvCxnSpPr>
            <a:cxnSpLocks noChangeShapeType="1"/>
            <a:stCxn id="30728" idx="2"/>
            <a:endCxn id="30729" idx="0"/>
          </p:cNvCxnSpPr>
          <p:nvPr/>
        </p:nvCxnSpPr>
        <p:spPr bwMode="auto">
          <a:xfrm>
            <a:off x="3797300" y="4254500"/>
            <a:ext cx="622300" cy="4714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6" name="AutoShape 14"/>
          <p:cNvCxnSpPr>
            <a:cxnSpLocks noChangeShapeType="1"/>
            <a:stCxn id="30729" idx="2"/>
            <a:endCxn id="30726" idx="0"/>
          </p:cNvCxnSpPr>
          <p:nvPr/>
        </p:nvCxnSpPr>
        <p:spPr bwMode="auto">
          <a:xfrm>
            <a:off x="4419600" y="5402263"/>
            <a:ext cx="733425" cy="473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Oval 15"/>
          <p:cNvSpPr>
            <a:spLocks noChangeArrowheads="1"/>
          </p:cNvSpPr>
          <p:nvPr/>
        </p:nvSpPr>
        <p:spPr bwMode="auto">
          <a:xfrm>
            <a:off x="1574800" y="1454150"/>
            <a:ext cx="2222500" cy="5746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cxnSp>
        <p:nvCxnSpPr>
          <p:cNvPr id="30738" name="AutoShape 16"/>
          <p:cNvCxnSpPr>
            <a:cxnSpLocks noChangeShapeType="1"/>
          </p:cNvCxnSpPr>
          <p:nvPr/>
        </p:nvCxnSpPr>
        <p:spPr bwMode="auto">
          <a:xfrm>
            <a:off x="2362200" y="1905000"/>
            <a:ext cx="685800" cy="552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9" name="AutoShape 17"/>
          <p:cNvCxnSpPr>
            <a:cxnSpLocks noChangeShapeType="1"/>
            <a:stCxn id="30728" idx="3"/>
            <a:endCxn id="30727" idx="6"/>
          </p:cNvCxnSpPr>
          <p:nvPr/>
        </p:nvCxnSpPr>
        <p:spPr bwMode="auto">
          <a:xfrm flipH="1" flipV="1">
            <a:off x="4252913" y="2767013"/>
            <a:ext cx="533400" cy="1147762"/>
          </a:xfrm>
          <a:prstGeom prst="curvedConnector3">
            <a:avLst>
              <a:gd name="adj1" fmla="val -47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0" name="AutoShape 18"/>
          <p:cNvCxnSpPr>
            <a:cxnSpLocks noChangeShapeType="1"/>
            <a:stCxn id="30726" idx="5"/>
            <a:endCxn id="30728" idx="3"/>
          </p:cNvCxnSpPr>
          <p:nvPr/>
        </p:nvCxnSpPr>
        <p:spPr bwMode="auto">
          <a:xfrm flipH="1" flipV="1">
            <a:off x="4786313" y="3914775"/>
            <a:ext cx="1244600" cy="2278063"/>
          </a:xfrm>
          <a:prstGeom prst="curvedConnector3">
            <a:avLst>
              <a:gd name="adj1" fmla="val -42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1" name="AutoShape 19"/>
          <p:cNvCxnSpPr>
            <a:cxnSpLocks noChangeShapeType="1"/>
            <a:stCxn id="30726" idx="5"/>
            <a:endCxn id="30737" idx="6"/>
          </p:cNvCxnSpPr>
          <p:nvPr/>
        </p:nvCxnSpPr>
        <p:spPr bwMode="auto">
          <a:xfrm flipH="1" flipV="1">
            <a:off x="3797300" y="1741488"/>
            <a:ext cx="2233613" cy="4451350"/>
          </a:xfrm>
          <a:prstGeom prst="curvedConnector3">
            <a:avLst>
              <a:gd name="adj1" fmla="val -53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2" name="AutoShape 20"/>
          <p:cNvCxnSpPr>
            <a:cxnSpLocks noChangeShapeType="1"/>
            <a:stCxn id="30729" idx="3"/>
            <a:endCxn id="30727" idx="6"/>
          </p:cNvCxnSpPr>
          <p:nvPr/>
        </p:nvCxnSpPr>
        <p:spPr bwMode="auto">
          <a:xfrm flipH="1" flipV="1">
            <a:off x="4252913" y="2767013"/>
            <a:ext cx="1155700" cy="2297112"/>
          </a:xfrm>
          <a:prstGeom prst="curvedConnector3">
            <a:avLst>
              <a:gd name="adj1" fmla="val -2211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3" name="AutoShape 21"/>
          <p:cNvCxnSpPr>
            <a:cxnSpLocks noChangeShapeType="1"/>
            <a:stCxn id="30729" idx="1"/>
            <a:endCxn id="30728" idx="1"/>
          </p:cNvCxnSpPr>
          <p:nvPr/>
        </p:nvCxnSpPr>
        <p:spPr bwMode="auto">
          <a:xfrm rot="10800000">
            <a:off x="2808288" y="3914775"/>
            <a:ext cx="622300" cy="1149350"/>
          </a:xfrm>
          <a:prstGeom prst="curvedConnector3">
            <a:avLst>
              <a:gd name="adj1" fmla="val 1410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4" name="AutoShape 22"/>
          <p:cNvCxnSpPr>
            <a:cxnSpLocks noChangeShapeType="1"/>
            <a:stCxn id="30726" idx="2"/>
            <a:endCxn id="30727" idx="2"/>
          </p:cNvCxnSpPr>
          <p:nvPr/>
        </p:nvCxnSpPr>
        <p:spPr bwMode="auto">
          <a:xfrm rot="10800000">
            <a:off x="2185988" y="2767013"/>
            <a:ext cx="1866900" cy="3630612"/>
          </a:xfrm>
          <a:prstGeom prst="curvedConnector3">
            <a:avLst>
              <a:gd name="adj1" fmla="val 1377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5" name="AutoShape 23"/>
          <p:cNvCxnSpPr>
            <a:cxnSpLocks noChangeShapeType="1"/>
            <a:stCxn id="30729" idx="1"/>
            <a:endCxn id="30737" idx="2"/>
          </p:cNvCxnSpPr>
          <p:nvPr/>
        </p:nvCxnSpPr>
        <p:spPr bwMode="auto">
          <a:xfrm rot="10800000">
            <a:off x="1574800" y="1741488"/>
            <a:ext cx="1855788" cy="3322637"/>
          </a:xfrm>
          <a:prstGeom prst="curvedConnector3">
            <a:avLst>
              <a:gd name="adj1" fmla="val 1308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6" name="AutoShape 24"/>
          <p:cNvCxnSpPr>
            <a:cxnSpLocks noChangeShapeType="1"/>
            <a:stCxn id="30727" idx="2"/>
            <a:endCxn id="30737" idx="2"/>
          </p:cNvCxnSpPr>
          <p:nvPr/>
        </p:nvCxnSpPr>
        <p:spPr bwMode="auto">
          <a:xfrm rot="10800000">
            <a:off x="1574800" y="1741488"/>
            <a:ext cx="611188" cy="1025525"/>
          </a:xfrm>
          <a:prstGeom prst="curvedConnector3">
            <a:avLst>
              <a:gd name="adj1" fmla="val 14363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25"/>
          <p:cNvCxnSpPr>
            <a:cxnSpLocks noChangeShapeType="1"/>
            <a:stCxn id="30726" idx="5"/>
            <a:endCxn id="30729" idx="3"/>
          </p:cNvCxnSpPr>
          <p:nvPr/>
        </p:nvCxnSpPr>
        <p:spPr bwMode="auto">
          <a:xfrm flipH="1" flipV="1">
            <a:off x="5408613" y="5064125"/>
            <a:ext cx="622300" cy="1128713"/>
          </a:xfrm>
          <a:prstGeom prst="curvedConnector3">
            <a:avLst>
              <a:gd name="adj1" fmla="val -410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26"/>
          <p:cNvCxnSpPr>
            <a:cxnSpLocks noChangeShapeType="1"/>
            <a:stCxn id="30728" idx="1"/>
            <a:endCxn id="30737" idx="2"/>
          </p:cNvCxnSpPr>
          <p:nvPr/>
        </p:nvCxnSpPr>
        <p:spPr bwMode="auto">
          <a:xfrm rot="10800000">
            <a:off x="1574800" y="1741488"/>
            <a:ext cx="1233488" cy="2173287"/>
          </a:xfrm>
          <a:prstGeom prst="curvedConnector3">
            <a:avLst>
              <a:gd name="adj1" fmla="val 15690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9" name="Text Box 27"/>
          <p:cNvSpPr txBox="1">
            <a:spLocks noChangeArrowheads="1"/>
          </p:cNvSpPr>
          <p:nvPr/>
        </p:nvSpPr>
        <p:spPr bwMode="auto">
          <a:xfrm>
            <a:off x="2971800" y="1981200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rgbClr val="CC0000"/>
                </a:solidFill>
              </a:rPr>
              <a:t>Analysis</a:t>
            </a:r>
          </a:p>
        </p:txBody>
      </p:sp>
      <p:sp>
        <p:nvSpPr>
          <p:cNvPr id="30750" name="Text Box 28"/>
          <p:cNvSpPr txBox="1">
            <a:spLocks noChangeArrowheads="1"/>
          </p:cNvSpPr>
          <p:nvPr/>
        </p:nvSpPr>
        <p:spPr bwMode="auto">
          <a:xfrm>
            <a:off x="3308350" y="3032125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rgbClr val="CC0000"/>
                </a:solidFill>
              </a:rPr>
              <a:t>Design</a:t>
            </a:r>
          </a:p>
        </p:txBody>
      </p:sp>
      <p:sp>
        <p:nvSpPr>
          <p:cNvPr id="30751" name="Text Box 29"/>
          <p:cNvSpPr txBox="1">
            <a:spLocks noChangeArrowheads="1"/>
          </p:cNvSpPr>
          <p:nvPr/>
        </p:nvSpPr>
        <p:spPr bwMode="auto">
          <a:xfrm>
            <a:off x="4191000" y="4267200"/>
            <a:ext cx="218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rgbClr val="CC0000"/>
                </a:solidFill>
              </a:rPr>
              <a:t>Implementation</a:t>
            </a:r>
          </a:p>
        </p:txBody>
      </p:sp>
      <p:sp>
        <p:nvSpPr>
          <p:cNvPr id="30752" name="Text Box 30"/>
          <p:cNvSpPr txBox="1">
            <a:spLocks noChangeArrowheads="1"/>
          </p:cNvSpPr>
          <p:nvPr/>
        </p:nvSpPr>
        <p:spPr bwMode="auto">
          <a:xfrm>
            <a:off x="4800600" y="5486400"/>
            <a:ext cx="195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el-GR" sz="2000" b="1">
                <a:solidFill>
                  <a:srgbClr val="CC0000"/>
                </a:solidFill>
              </a:rPr>
              <a:t>Compilation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174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C5A341F-2AAD-40EF-8049-86D19C71BE18}" type="slidenum">
              <a:rPr lang="el-GR" altLang="el-GR" sz="1400" smtClean="0"/>
              <a:pPr eaLnBrk="1" hangingPunct="1"/>
              <a:t>29</a:t>
            </a:fld>
            <a:endParaRPr lang="el-GR" altLang="el-GR" sz="14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Ιστορική αναδρομή (μηχανές)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Αρχαία εποχή (άβακες, </a:t>
            </a:r>
            <a:r>
              <a:rPr lang="el-GR" altLang="el-GR" sz="2400" b="1" smtClean="0">
                <a:solidFill>
                  <a:srgbClr val="0000FF"/>
                </a:solidFill>
              </a:rPr>
              <a:t>μηχανή των Αντικυθήρων</a:t>
            </a:r>
            <a:r>
              <a:rPr lang="el-GR" altLang="el-GR" sz="2400" b="1" smtClean="0"/>
              <a:t>, μηχανές του Ήρωνα</a:t>
            </a:r>
            <a:r>
              <a:rPr lang="el-GR" altLang="el-GR" sz="2400" smtClean="0"/>
              <a:t>)</a:t>
            </a:r>
          </a:p>
          <a:p>
            <a:pPr eaLnBrk="1" hangingPunct="1"/>
            <a:r>
              <a:rPr lang="el-GR" altLang="el-GR" sz="2400" smtClean="0"/>
              <a:t>1600-1800 μηχανή του </a:t>
            </a:r>
            <a:r>
              <a:rPr lang="en-US" altLang="el-GR" sz="2400" smtClean="0"/>
              <a:t>Pascal </a:t>
            </a:r>
            <a:r>
              <a:rPr lang="el-GR" altLang="el-GR" sz="2400" smtClean="0"/>
              <a:t>κλπ </a:t>
            </a:r>
          </a:p>
          <a:p>
            <a:pPr eaLnBrk="1" hangingPunct="1"/>
            <a:r>
              <a:rPr lang="en-US" altLang="el-GR" sz="2400" b="1" smtClean="0"/>
              <a:t>Charles Babbage</a:t>
            </a:r>
            <a:r>
              <a:rPr lang="en-US" altLang="el-GR" sz="2400" smtClean="0"/>
              <a:t> (</a:t>
            </a:r>
            <a:r>
              <a:rPr lang="el-GR" altLang="el-GR" sz="2400" smtClean="0"/>
              <a:t>αναλυτική μηχανή)</a:t>
            </a:r>
          </a:p>
          <a:p>
            <a:pPr eaLnBrk="1" hangingPunct="1"/>
            <a:r>
              <a:rPr lang="en-US" altLang="el-GR" sz="2400" b="1" smtClean="0"/>
              <a:t>Ada</a:t>
            </a:r>
            <a:r>
              <a:rPr lang="en-US" altLang="el-GR" sz="2400" smtClean="0"/>
              <a:t> – </a:t>
            </a:r>
            <a:r>
              <a:rPr lang="el-GR" altLang="el-GR" sz="2400" smtClean="0"/>
              <a:t>έννοια προγράμματος</a:t>
            </a:r>
          </a:p>
          <a:p>
            <a:pPr eaLnBrk="1" hangingPunct="1"/>
            <a:r>
              <a:rPr lang="el-GR" altLang="el-GR" sz="2400" smtClean="0"/>
              <a:t>1890- </a:t>
            </a:r>
            <a:r>
              <a:rPr lang="en-US" altLang="el-GR" sz="2400" smtClean="0"/>
              <a:t>Hollerith</a:t>
            </a:r>
            <a:r>
              <a:rPr lang="el-GR" altLang="el-GR" sz="2400" smtClean="0"/>
              <a:t> – διάτρητα δελτία</a:t>
            </a:r>
            <a:endParaRPr lang="en-US" altLang="el-GR" sz="2400" smtClean="0"/>
          </a:p>
          <a:p>
            <a:pPr eaLnBrk="1" hangingPunct="1"/>
            <a:r>
              <a:rPr lang="en-US" altLang="el-GR" sz="2400" smtClean="0"/>
              <a:t>1936 </a:t>
            </a:r>
            <a:r>
              <a:rPr lang="en-US" altLang="el-GR" sz="2400" b="1" smtClean="0">
                <a:solidFill>
                  <a:srgbClr val="CC3300"/>
                </a:solidFill>
              </a:rPr>
              <a:t>Alan Turing </a:t>
            </a:r>
            <a:r>
              <a:rPr lang="el-GR" altLang="el-GR" sz="2400" b="1" smtClean="0">
                <a:solidFill>
                  <a:srgbClr val="CC3300"/>
                </a:solidFill>
              </a:rPr>
              <a:t>– μηχανή </a:t>
            </a:r>
            <a:r>
              <a:rPr lang="en-US" altLang="el-GR" sz="2400" b="1" smtClean="0">
                <a:solidFill>
                  <a:srgbClr val="CC3300"/>
                </a:solidFill>
              </a:rPr>
              <a:t>Turing </a:t>
            </a:r>
            <a:r>
              <a:rPr lang="en-US" altLang="el-GR" sz="2400" b="1" smtClean="0">
                <a:solidFill>
                  <a:srgbClr val="008080"/>
                </a:solidFill>
              </a:rPr>
              <a:t>(1943 - enigma)</a:t>
            </a:r>
          </a:p>
          <a:p>
            <a:pPr eaLnBrk="1" hangingPunct="1"/>
            <a:r>
              <a:rPr lang="en-US" altLang="el-GR" sz="2400" smtClean="0"/>
              <a:t>1944 Mark I</a:t>
            </a:r>
          </a:p>
          <a:p>
            <a:pPr eaLnBrk="1" hangingPunct="1"/>
            <a:r>
              <a:rPr lang="en-US" altLang="el-GR" sz="2400" smtClean="0"/>
              <a:t>1946 ENIAC I</a:t>
            </a:r>
          </a:p>
          <a:p>
            <a:pPr eaLnBrk="1" hangingPunct="1"/>
            <a:r>
              <a:rPr lang="en-US" altLang="el-GR" sz="2400" smtClean="0"/>
              <a:t>1948 Von Neumann –</a:t>
            </a:r>
            <a:r>
              <a:rPr lang="el-GR" altLang="el-GR" sz="2400" smtClean="0"/>
              <a:t> αρχή του αποθηκευμένου προγράμματος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17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E07F91A-C654-46C5-B387-1D2473A83F55}" type="slidenum">
              <a:rPr lang="el-GR" altLang="el-GR" sz="1400" smtClean="0"/>
              <a:pPr eaLnBrk="1" hangingPunct="1"/>
              <a:t>3</a:t>
            </a:fld>
            <a:endParaRPr lang="el-GR" altLang="el-GR" sz="140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Τι είναι ηλεκτρονικός υπολογιστής;</a:t>
            </a:r>
            <a:endParaRPr lang="en-US" altLang="el-GR" b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000" b="1" smtClean="0">
                <a:solidFill>
                  <a:srgbClr val="CC3300"/>
                </a:solidFill>
              </a:rPr>
              <a:t>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b="1" smtClean="0"/>
              <a:t>Μια σύνθετη συσκευή, ικανή να πραγματοποιεί μαθηματικούς υπολογισμούς και να διακρίνει καταστάσεις στοιχειωδών δεδομένων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000" b="1" smtClean="0">
                <a:solidFill>
                  <a:srgbClr val="CC3300"/>
                </a:solidFill>
              </a:rPr>
              <a:t>Πρόγραμμα ηλεκτρονικού υπολογιστή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b="1" smtClean="0"/>
              <a:t>Ένα σύνολο εντολών εκτελέσιμων από Η/Υ, που καθορίζουν την επεξεργασία δεδομένων και γενικά την "συμπεριφορά" ενός υπολογιστή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000" b="1" smtClean="0">
                <a:solidFill>
                  <a:srgbClr val="CC3300"/>
                </a:solidFill>
              </a:rPr>
              <a:t>Υλικό (Hardware)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b="1" smtClean="0"/>
              <a:t>Το σύνολο των επιμέρους συσκευών που απαρτίζουν ένα υπολογιστικό σύστημα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z="1800" b="1" smtClean="0"/>
              <a:t>CPU, πληκτρολόγιο, ποντίκι, οθόνη, σκληρός δίσκος, μνήμη, CD-ROM, κ.ά.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000" b="1" smtClean="0">
                <a:solidFill>
                  <a:srgbClr val="CC3300"/>
                </a:solidFill>
              </a:rPr>
              <a:t>Λογισμικό (Software)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800" b="1" smtClean="0"/>
              <a:t>Προγράμματα που τρέχουν σε έναν Η/Υ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z="1800" b="1" smtClean="0"/>
              <a:t>Λειτουργικό σύστημα, προγράμματα εφαρμογών</a:t>
            </a:r>
            <a:endParaRPr lang="en-US" altLang="el-GR" sz="1800" smtClean="0"/>
          </a:p>
          <a:p>
            <a:pPr eaLnBrk="1" hangingPunct="1">
              <a:lnSpc>
                <a:spcPct val="90000"/>
              </a:lnSpc>
            </a:pPr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277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A58BA0D-383C-495C-A6EE-0515086358CB}" type="slidenum">
              <a:rPr lang="el-GR" altLang="el-GR" sz="1400" smtClean="0"/>
              <a:pPr eaLnBrk="1" hangingPunct="1"/>
              <a:t>30</a:t>
            </a:fld>
            <a:endParaRPr lang="el-GR" altLang="el-GR" sz="14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Ιστορική αναδρομή (αλγόριθμοι)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AU" altLang="el-GR" sz="2400" b="1" dirty="0" smtClean="0"/>
              <a:t>Η </a:t>
            </a:r>
            <a:r>
              <a:rPr lang="en-AU" altLang="el-GR" sz="2400" b="1" dirty="0" err="1" smtClean="0"/>
              <a:t>λέξη</a:t>
            </a:r>
            <a:r>
              <a:rPr lang="en-AU" altLang="el-GR" sz="2400" b="1" dirty="0" smtClean="0"/>
              <a:t> α</a:t>
            </a:r>
            <a:r>
              <a:rPr lang="en-AU" altLang="el-GR" sz="2400" b="1" dirty="0" err="1" smtClean="0"/>
              <a:t>λγόριθμος</a:t>
            </a:r>
            <a:r>
              <a:rPr lang="en-AU" altLang="el-GR" sz="2400" b="1" dirty="0" smtClean="0"/>
              <a:t> π</a:t>
            </a:r>
            <a:r>
              <a:rPr lang="en-AU" altLang="el-GR" sz="2400" b="1" dirty="0" err="1" smtClean="0"/>
              <a:t>ροέρχετ</a:t>
            </a:r>
            <a:r>
              <a:rPr lang="en-AU" altLang="el-GR" sz="2400" b="1" dirty="0" smtClean="0"/>
              <a:t>αι από παραφθορά του ονόματος του μαθηματικού </a:t>
            </a:r>
            <a:r>
              <a:rPr lang="en-AU" altLang="el-GR" sz="2400" b="1" dirty="0" smtClean="0">
                <a:solidFill>
                  <a:schemeClr val="accent2"/>
                </a:solidFill>
              </a:rPr>
              <a:t>Abu Ja’Far Mohammed Ibn Musa al-Khwarizmi</a:t>
            </a:r>
            <a:r>
              <a:rPr lang="en-AU" altLang="el-GR" sz="2400" b="1" dirty="0" smtClean="0"/>
              <a:t> (9ος αιώνας μ.Χ., </a:t>
            </a:r>
            <a:r>
              <a:rPr lang="en-US" altLang="el-GR" sz="2400" dirty="0" err="1" smtClean="0"/>
              <a:t>Khowarezm</a:t>
            </a:r>
            <a:r>
              <a:rPr lang="en-US" altLang="el-GR" sz="2400" dirty="0" smtClean="0"/>
              <a:t> -</a:t>
            </a:r>
            <a:r>
              <a:rPr lang="el-GR" altLang="el-GR" sz="2400" dirty="0" smtClean="0"/>
              <a:t>τώρα</a:t>
            </a:r>
            <a:r>
              <a:rPr lang="en-US" altLang="el-GR" sz="2400" dirty="0" smtClean="0"/>
              <a:t> Khiva </a:t>
            </a:r>
            <a:r>
              <a:rPr lang="el-GR" altLang="el-GR" sz="2400" dirty="0" smtClean="0"/>
              <a:t>στο</a:t>
            </a:r>
            <a:r>
              <a:rPr lang="en-US" altLang="el-GR" sz="2400" dirty="0" smtClean="0"/>
              <a:t> Uzbekistan</a:t>
            </a:r>
            <a:r>
              <a:rPr lang="en-AU" altLang="el-GR" sz="2400" b="1" dirty="0" smtClean="0"/>
              <a:t> ) π</a:t>
            </a:r>
            <a:r>
              <a:rPr lang="en-AU" altLang="el-GR" sz="2400" b="1" dirty="0" err="1" smtClean="0"/>
              <a:t>ου</a:t>
            </a:r>
            <a:r>
              <a:rPr lang="en-AU" altLang="el-GR" sz="2400" b="1" dirty="0" smtClean="0"/>
              <a:t> </a:t>
            </a:r>
            <a:r>
              <a:rPr lang="en-AU" altLang="el-GR" sz="2400" b="1" dirty="0" err="1" smtClean="0"/>
              <a:t>το</a:t>
            </a:r>
            <a:r>
              <a:rPr lang="en-AU" altLang="el-GR" sz="2400" b="1" dirty="0" smtClean="0"/>
              <a:t> βιβ</a:t>
            </a:r>
            <a:r>
              <a:rPr lang="en-AU" altLang="el-GR" sz="2400" b="1" dirty="0" err="1" smtClean="0"/>
              <a:t>λίο</a:t>
            </a:r>
            <a:r>
              <a:rPr lang="en-AU" altLang="el-GR" sz="2400" b="1" dirty="0" smtClean="0"/>
              <a:t> </a:t>
            </a:r>
            <a:r>
              <a:rPr lang="en-AU" altLang="el-GR" sz="2400" b="1" dirty="0" err="1" smtClean="0"/>
              <a:t>του</a:t>
            </a:r>
            <a:r>
              <a:rPr lang="en-AU" altLang="el-GR" sz="2400" b="1" dirty="0" smtClean="0"/>
              <a:t> “</a:t>
            </a:r>
            <a:r>
              <a:rPr lang="en-US" altLang="el-GR" sz="2400" b="1" dirty="0" err="1" smtClean="0"/>
              <a:t>Hisab</a:t>
            </a:r>
            <a:r>
              <a:rPr lang="en-US" altLang="el-GR" sz="2400" i="1" dirty="0" smtClean="0"/>
              <a:t> </a:t>
            </a:r>
            <a:r>
              <a:rPr lang="en-AU" altLang="el-GR" sz="2400" b="1" dirty="0" smtClean="0"/>
              <a:t>Al-</a:t>
            </a:r>
            <a:r>
              <a:rPr lang="en-AU" altLang="el-GR" sz="2400" b="1" dirty="0" err="1" smtClean="0"/>
              <a:t>Jabr</a:t>
            </a:r>
            <a:r>
              <a:rPr lang="en-AU" altLang="el-GR" sz="2400" b="1" dirty="0" smtClean="0"/>
              <a:t> </a:t>
            </a:r>
            <a:r>
              <a:rPr lang="en-AU" altLang="el-GR" sz="2400" b="1" dirty="0" err="1" smtClean="0"/>
              <a:t>wa</a:t>
            </a:r>
            <a:r>
              <a:rPr lang="en-AU" altLang="el-GR" sz="2400" b="1" dirty="0" smtClean="0"/>
              <a:t>-al-</a:t>
            </a:r>
            <a:r>
              <a:rPr lang="en-AU" altLang="el-GR" sz="2400" b="1" dirty="0" err="1" smtClean="0"/>
              <a:t>Muqabilah</a:t>
            </a:r>
            <a:r>
              <a:rPr lang="en-AU" altLang="el-GR" sz="2400" b="1" dirty="0" smtClean="0"/>
              <a:t>” έβα</a:t>
            </a:r>
            <a:r>
              <a:rPr lang="en-AU" altLang="el-GR" sz="2400" b="1" dirty="0" err="1" smtClean="0"/>
              <a:t>λε</a:t>
            </a:r>
            <a:r>
              <a:rPr lang="en-AU" altLang="el-GR" sz="2400" b="1" dirty="0" smtClean="0"/>
              <a:t> τα </a:t>
            </a:r>
            <a:r>
              <a:rPr lang="en-AU" altLang="el-GR" sz="2400" b="1" dirty="0" err="1" smtClean="0"/>
              <a:t>θεμέλι</a:t>
            </a:r>
            <a:r>
              <a:rPr lang="en-AU" altLang="el-GR" sz="2400" b="1" dirty="0" smtClean="0"/>
              <a:t>α της Άλγεβρας.</a:t>
            </a:r>
            <a:r>
              <a:rPr lang="en-US" altLang="el-GR" sz="2400" dirty="0" smtClean="0"/>
              <a:t> </a:t>
            </a:r>
            <a:endParaRPr lang="en-AU" altLang="el-GR" sz="20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2400" dirty="0" smtClean="0"/>
              <a:t>	( Book on arithmetic: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Hindu numeration, decimal numbers, use of zero, method for finding square root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dirty="0" smtClean="0"/>
              <a:t>Latin translation (c.1120 CE): “</a:t>
            </a:r>
            <a:r>
              <a:rPr lang="en-US" altLang="el-GR" sz="2000" i="1" dirty="0" err="1" smtClean="0">
                <a:solidFill>
                  <a:schemeClr val="accent2"/>
                </a:solidFill>
              </a:rPr>
              <a:t>Algoritm</a:t>
            </a:r>
            <a:r>
              <a:rPr lang="en-US" altLang="el-GR" sz="2000" i="1" dirty="0" err="1" smtClean="0"/>
              <a:t>i</a:t>
            </a:r>
            <a:r>
              <a:rPr lang="en-US" altLang="el-GR" sz="2000" i="1" dirty="0" smtClean="0"/>
              <a:t> de </a:t>
            </a:r>
            <a:r>
              <a:rPr lang="en-US" altLang="el-GR" sz="2000" i="1" dirty="0" err="1" smtClean="0"/>
              <a:t>numero</a:t>
            </a:r>
            <a:r>
              <a:rPr lang="en-US" altLang="el-GR" sz="2000" i="1" dirty="0" smtClean="0"/>
              <a:t> </a:t>
            </a:r>
            <a:r>
              <a:rPr lang="en-US" altLang="el-GR" sz="2000" i="1" dirty="0" err="1" smtClean="0"/>
              <a:t>Indorum</a:t>
            </a:r>
            <a:r>
              <a:rPr lang="en-US" altLang="el-GR" sz="2000" dirty="0" smtClean="0"/>
              <a:t>” )</a:t>
            </a:r>
          </a:p>
          <a:p>
            <a:pPr lvl="1" eaLnBrk="1" hangingPunct="1">
              <a:lnSpc>
                <a:spcPct val="80000"/>
              </a:lnSpc>
            </a:pPr>
            <a:endParaRPr lang="en-US" altLang="el-GR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l-GR" sz="1400" b="1" u="sng" dirty="0" smtClean="0"/>
              <a:t>http</a:t>
            </a:r>
            <a:r>
              <a:rPr lang="en-US" altLang="el-GR" sz="1400" b="1" u="sng" dirty="0"/>
              <a:t>://www-groups.dcs.st-andrews.ac.uk/~history/Biographies/Al-Khwarizmi.html</a:t>
            </a:r>
            <a:endParaRPr lang="el-GR" altLang="el-GR" sz="1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379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BC60175-3D5D-4D23-B526-0705A0342B1E}" type="slidenum">
              <a:rPr lang="el-GR" altLang="el-GR" sz="1400" smtClean="0"/>
              <a:pPr eaLnBrk="1" hangingPunct="1"/>
              <a:t>31</a:t>
            </a:fld>
            <a:endParaRPr lang="el-GR" altLang="el-GR" sz="140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Παραδείγματα αλγορίθμων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Μια συνταγή μαγειρικής</a:t>
            </a:r>
            <a:endParaRPr lang="en-AU" altLang="el-GR" smtClean="0"/>
          </a:p>
          <a:p>
            <a:pPr eaLnBrk="1" hangingPunct="1"/>
            <a:r>
              <a:rPr lang="el-GR" altLang="el-GR" smtClean="0"/>
              <a:t>Οδηγίες συναρμολόγησης μιας μηχανής</a:t>
            </a:r>
            <a:endParaRPr lang="en-AU" altLang="el-GR" smtClean="0"/>
          </a:p>
          <a:p>
            <a:pPr eaLnBrk="1" hangingPunct="1"/>
            <a:r>
              <a:rPr lang="el-GR" altLang="el-GR" smtClean="0"/>
              <a:t>Κανόνες ενός παιχνιδιού</a:t>
            </a:r>
            <a:endParaRPr lang="en-AU" altLang="el-GR" smtClean="0"/>
          </a:p>
          <a:p>
            <a:pPr eaLnBrk="1" hangingPunct="1"/>
            <a:r>
              <a:rPr lang="el-GR" altLang="el-GR" smtClean="0"/>
              <a:t>Περιγραφή πολεμικών τεχνικών</a:t>
            </a:r>
            <a:endParaRPr lang="en-AU" altLang="el-GR" smtClean="0"/>
          </a:p>
          <a:p>
            <a:pPr eaLnBrk="1" hangingPunct="1">
              <a:buClr>
                <a:schemeClr val="tx1"/>
              </a:buClr>
            </a:pPr>
            <a:r>
              <a:rPr lang="el-GR" altLang="el-GR" smtClean="0"/>
              <a:t>Οδηγίες για τη μετάβαση από</a:t>
            </a:r>
            <a:r>
              <a:rPr lang="el-GR" altLang="el-GR" smtClean="0">
                <a:solidFill>
                  <a:srgbClr val="FF3300"/>
                </a:solidFill>
              </a:rPr>
              <a:t> </a:t>
            </a:r>
            <a:r>
              <a:rPr lang="el-GR" altLang="el-GR" smtClean="0"/>
              <a:t>το σημείο</a:t>
            </a:r>
            <a:r>
              <a:rPr lang="el-GR" altLang="el-GR" smtClean="0">
                <a:solidFill>
                  <a:srgbClr val="FF3300"/>
                </a:solidFill>
              </a:rPr>
              <a:t> </a:t>
            </a:r>
            <a:r>
              <a:rPr lang="en-AU" altLang="el-GR" smtClean="0"/>
              <a:t>A </a:t>
            </a:r>
            <a:r>
              <a:rPr lang="el-GR" altLang="el-GR" smtClean="0"/>
              <a:t>στο</a:t>
            </a:r>
            <a:r>
              <a:rPr lang="en-AU" altLang="el-GR" smtClean="0"/>
              <a:t> B</a:t>
            </a:r>
          </a:p>
          <a:p>
            <a:pPr eaLnBrk="1" hangingPunct="1"/>
            <a:r>
              <a:rPr lang="el-GR" altLang="el-GR" smtClean="0"/>
              <a:t>Ένα σχέδιο πλεξίματος</a:t>
            </a:r>
            <a:endParaRPr lang="en-AU" altLang="el-GR" smtClean="0"/>
          </a:p>
          <a:p>
            <a:pPr eaLnBrk="1" hangingPunct="1"/>
            <a:r>
              <a:rPr lang="el-GR" altLang="el-GR" smtClean="0"/>
              <a:t>Ένα εγχειρίδιο επισκευής αυτοκινήτου</a:t>
            </a:r>
            <a:endParaRPr lang="en-US" altLang="el-GR" smtClean="0"/>
          </a:p>
          <a:p>
            <a:pPr algn="ctr" eaLnBrk="1" hangingPunct="1">
              <a:buFontTx/>
              <a:buNone/>
            </a:pPr>
            <a:r>
              <a:rPr lang="el-GR" altLang="el-GR" smtClean="0">
                <a:solidFill>
                  <a:srgbClr val="CC3300"/>
                </a:solidFill>
              </a:rPr>
              <a:t>Οι οδηγίες (εντολές) ενός αλγορίθμου δίνονται σύμφωνα με τη σειρά που πρέπει να εκτελεστούν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481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317300A-AE94-41A0-8E5D-67142AA3EB71}" type="slidenum">
              <a:rPr lang="el-GR" altLang="el-GR" sz="1400" smtClean="0"/>
              <a:pPr eaLnBrk="1" hangingPunct="1"/>
              <a:t>32</a:t>
            </a:fld>
            <a:endParaRPr lang="el-GR" altLang="el-GR" sz="1400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mtClean="0"/>
              <a:t>Αλγόριθμος του Ευκλείδη-εύρεση του ΜΚΔ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3200" smtClean="0"/>
              <a:t>Εισαγωγή των </a:t>
            </a:r>
            <a:r>
              <a:rPr lang="en-US" altLang="el-GR" sz="3200" b="1" smtClean="0">
                <a:solidFill>
                  <a:srgbClr val="0000FF"/>
                </a:solidFill>
              </a:rPr>
              <a:t>x, y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sz="3200" smtClean="0"/>
              <a:t>αν </a:t>
            </a:r>
            <a:r>
              <a:rPr lang="en-US" altLang="el-GR" sz="3200" b="1" smtClean="0">
                <a:solidFill>
                  <a:srgbClr val="0000FF"/>
                </a:solidFill>
              </a:rPr>
              <a:t>y</a:t>
            </a:r>
            <a:r>
              <a:rPr lang="el-GR" altLang="el-GR" sz="3200" b="1" smtClean="0">
                <a:solidFill>
                  <a:srgbClr val="0000FF"/>
                </a:solidFill>
              </a:rPr>
              <a:t>&gt;0</a:t>
            </a:r>
            <a:r>
              <a:rPr lang="en-US" altLang="el-GR" sz="3200" smtClean="0"/>
              <a:t> </a:t>
            </a:r>
            <a:r>
              <a:rPr lang="el-GR" altLang="el-GR" sz="3200" smtClean="0"/>
              <a:t>τότε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l-GR" altLang="el-GR" sz="2800" smtClean="0"/>
              <a:t>	ΜΚΔ</a:t>
            </a:r>
            <a:r>
              <a:rPr lang="en-US" altLang="el-GR" sz="2800" smtClean="0"/>
              <a:t>(x,y)=</a:t>
            </a:r>
            <a:r>
              <a:rPr lang="el-GR" altLang="el-GR" sz="2800" smtClean="0"/>
              <a:t>ΜΚΔ</a:t>
            </a:r>
            <a:r>
              <a:rPr lang="en-US" altLang="el-GR" sz="2800" smtClean="0"/>
              <a:t>(y, </a:t>
            </a:r>
            <a:r>
              <a:rPr lang="el-GR" altLang="el-GR" sz="2800" smtClean="0"/>
              <a:t>υπόλοιπο διαίρεσης </a:t>
            </a:r>
            <a:r>
              <a:rPr lang="en-US" altLang="el-GR" sz="2800" smtClean="0"/>
              <a:t>x/y)</a:t>
            </a:r>
            <a:endParaRPr lang="el-GR" altLang="el-GR" sz="2800" smtClean="0"/>
          </a:p>
          <a:p>
            <a:pPr eaLnBrk="1" hangingPunct="1">
              <a:lnSpc>
                <a:spcPct val="150000"/>
              </a:lnSpc>
            </a:pPr>
            <a:r>
              <a:rPr lang="el-GR" altLang="el-GR" sz="3200" smtClean="0"/>
              <a:t>αν</a:t>
            </a:r>
            <a:r>
              <a:rPr lang="el-GR" altLang="el-GR" sz="3200" smtClean="0">
                <a:solidFill>
                  <a:srgbClr val="FF3300"/>
                </a:solidFill>
              </a:rPr>
              <a:t> </a:t>
            </a:r>
            <a:r>
              <a:rPr lang="en-US" altLang="el-GR" sz="3200" b="1" smtClean="0">
                <a:solidFill>
                  <a:srgbClr val="0000FF"/>
                </a:solidFill>
              </a:rPr>
              <a:t>y=0</a:t>
            </a:r>
            <a:r>
              <a:rPr lang="el-GR" altLang="el-GR" sz="3200" smtClean="0">
                <a:solidFill>
                  <a:srgbClr val="FF3300"/>
                </a:solidFill>
              </a:rPr>
              <a:t> </a:t>
            </a:r>
            <a:r>
              <a:rPr lang="el-GR" altLang="el-GR" sz="3200" smtClean="0"/>
              <a:t>τότε</a:t>
            </a:r>
            <a:r>
              <a:rPr lang="el-GR" altLang="el-GR" sz="3200" smtClean="0">
                <a:solidFill>
                  <a:srgbClr val="FF3300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l-GR" altLang="el-GR" sz="2800" smtClean="0"/>
              <a:t>	ΜΚΔ</a:t>
            </a:r>
            <a:r>
              <a:rPr lang="en-US" altLang="el-GR" sz="2800" smtClean="0"/>
              <a:t>(x,y)=x</a:t>
            </a:r>
            <a:endParaRPr lang="el-GR" altLang="el-GR" sz="28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584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6E2CD17-7854-4111-BC0A-01FD763908CC}" type="slidenum">
              <a:rPr lang="el-GR" altLang="el-GR" sz="1400" smtClean="0"/>
              <a:pPr eaLnBrk="1" hangingPunct="1"/>
              <a:t>33</a:t>
            </a:fld>
            <a:endParaRPr lang="el-GR" altLang="el-GR" sz="14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Αλγόριθμος του Ερατοσθένη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el-GR" altLang="el-GR" b="1" i="1" smtClean="0">
                <a:solidFill>
                  <a:schemeClr val="accent2"/>
                </a:solidFill>
              </a:rPr>
              <a:t>Εύρεση πρώτων αριθμών μεταξύ 1 και Ν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el-GR" altLang="el-GR" b="1" smtClean="0"/>
              <a:t>Καταγράφω τους αριθμούς 1 έως Ν σε μια λίστα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el-GR" altLang="el-GR" b="1" smtClean="0"/>
              <a:t>Για κάθε πρώτο αριθμό που συναντώ διαγράφω τα πολλαπλάσιά του</a:t>
            </a:r>
          </a:p>
          <a:p>
            <a:pPr marL="914400" lvl="1" indent="-457200" eaLnBrk="1" hangingPunct="1">
              <a:lnSpc>
                <a:spcPct val="130000"/>
              </a:lnSpc>
              <a:buFontTx/>
              <a:buAutoNum type="arabicPeriod"/>
            </a:pPr>
            <a:r>
              <a:rPr lang="el-GR" altLang="el-GR" b="1" smtClean="0"/>
              <a:t>Αν ο πρώτος αριθμός που συναντώ είναι μικρότερος από την τετραγωνική ρίζα του Ν πηγαίνω στο βήμα 2 αλλιώς οι αριθμοί που απομένουν είναι οι ζητούμενοι πρώτοι αριθμοί</a:t>
            </a:r>
          </a:p>
          <a:p>
            <a:pPr marL="533400" indent="-533400"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205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9E7C23B-8A31-41DC-A5C6-8D7371A8AF0B}" type="slidenum">
              <a:rPr lang="el-GR" altLang="el-GR" sz="1400" smtClean="0"/>
              <a:pPr eaLnBrk="1" hangingPunct="1"/>
              <a:t>34</a:t>
            </a:fld>
            <a:endParaRPr lang="el-GR" altLang="el-GR" sz="1400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l-GR" altLang="el-GR" sz="2800" smtClean="0">
                <a:solidFill>
                  <a:srgbClr val="000099"/>
                </a:solidFill>
              </a:rPr>
              <a:t>Από τους αλγορίθμους στα προγράμματα</a:t>
            </a:r>
            <a:endParaRPr lang="en-US" altLang="el-GR" sz="2800" smtClean="0">
              <a:solidFill>
                <a:srgbClr val="000099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538" y="1228725"/>
            <a:ext cx="2497137" cy="3024188"/>
            <a:chOff x="144" y="1104"/>
            <a:chExt cx="1573" cy="1829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882" y="1138"/>
            <a:ext cx="835" cy="1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Clip" r:id="rId3" imgW="1857600" imgH="3995640" progId="MS_ClipArt_Gallery.2">
                    <p:embed/>
                  </p:oleObj>
                </mc:Choice>
                <mc:Fallback>
                  <p:oleObj name="Clip" r:id="rId3" imgW="1857600" imgH="399564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" y="1138"/>
                          <a:ext cx="835" cy="1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AutoShape 5"/>
            <p:cNvSpPr>
              <a:spLocks noChangeArrowheads="1"/>
            </p:cNvSpPr>
            <p:nvPr/>
          </p:nvSpPr>
          <p:spPr bwMode="auto">
            <a:xfrm>
              <a:off x="144" y="1104"/>
              <a:ext cx="816" cy="672"/>
            </a:xfrm>
            <a:prstGeom prst="cloudCallout">
              <a:avLst>
                <a:gd name="adj1" fmla="val 44606"/>
                <a:gd name="adj2" fmla="val 53569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AU" altLang="el-G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4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8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l-GR" altLang="el-GR" sz="2000">
                  <a:solidFill>
                    <a:schemeClr val="bg1"/>
                  </a:solidFill>
                </a:rPr>
                <a:t>πρόβλημα</a:t>
              </a:r>
              <a:endParaRPr lang="en-US" altLang="el-G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86200" y="3200400"/>
            <a:ext cx="4191000" cy="3359150"/>
            <a:chOff x="2448" y="2064"/>
            <a:chExt cx="2640" cy="2031"/>
          </a:xfrm>
        </p:grpSpPr>
        <p:graphicFrame>
          <p:nvGraphicFramePr>
            <p:cNvPr id="2051" name="Object 8"/>
            <p:cNvGraphicFramePr>
              <a:graphicFrameLocks noChangeAspect="1"/>
            </p:cNvGraphicFramePr>
            <p:nvPr/>
          </p:nvGraphicFramePr>
          <p:xfrm>
            <a:off x="2880" y="2208"/>
            <a:ext cx="1601" cy="1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Clip" r:id="rId5" imgW="4016520" imgH="3945240" progId="MS_ClipArt_Gallery.2">
                    <p:embed/>
                  </p:oleObj>
                </mc:Choice>
                <mc:Fallback>
                  <p:oleObj name="Clip" r:id="rId5" imgW="4016520" imgH="394524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208"/>
                          <a:ext cx="1601" cy="1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2448" y="3744"/>
              <a:ext cx="2640" cy="351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l-GR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l-GR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πρόγραμμα σε </a:t>
              </a: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</a:t>
              </a:r>
              <a:endParaRPr lang="en-US" sz="3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62" name="AutoShape 10"/>
            <p:cNvSpPr>
              <a:spLocks noChangeArrowheads="1"/>
            </p:cNvSpPr>
            <p:nvPr/>
          </p:nvSpPr>
          <p:spPr bwMode="auto">
            <a:xfrm>
              <a:off x="3360" y="2064"/>
              <a:ext cx="384" cy="1584"/>
            </a:xfrm>
            <a:prstGeom prst="downArrow">
              <a:avLst>
                <a:gd name="adj1" fmla="val 50000"/>
                <a:gd name="adj2" fmla="val 103125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79738" y="990600"/>
            <a:ext cx="5926137" cy="3081338"/>
            <a:chOff x="1680" y="864"/>
            <a:chExt cx="3733" cy="1863"/>
          </a:xfrm>
        </p:grpSpPr>
        <p:sp>
          <p:nvSpPr>
            <p:cNvPr id="2059" name="AutoShape 12"/>
            <p:cNvSpPr>
              <a:spLocks noChangeArrowheads="1"/>
            </p:cNvSpPr>
            <p:nvPr/>
          </p:nvSpPr>
          <p:spPr bwMode="auto">
            <a:xfrm>
              <a:off x="1680" y="1344"/>
              <a:ext cx="624" cy="480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60" name="Text Box 13"/>
            <p:cNvSpPr txBox="1">
              <a:spLocks noChangeArrowheads="1"/>
            </p:cNvSpPr>
            <p:nvPr/>
          </p:nvSpPr>
          <p:spPr bwMode="auto">
            <a:xfrm>
              <a:off x="2352" y="1200"/>
              <a:ext cx="2640" cy="93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l-GR" altLang="el-GR" sz="2400">
                  <a:solidFill>
                    <a:schemeClr val="bg1"/>
                  </a:solidFill>
                </a:rPr>
                <a:t>Αλγόριθμος</a:t>
              </a:r>
              <a:r>
                <a:rPr lang="en-US" altLang="el-GR" sz="2400">
                  <a:solidFill>
                    <a:schemeClr val="bg1"/>
                  </a:solidFill>
                </a:rPr>
                <a:t>: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l-GR" altLang="el-GR" sz="2400">
                  <a:solidFill>
                    <a:schemeClr val="bg1"/>
                  </a:solidFill>
                </a:rPr>
                <a:t>Ένα σύνολο εντολών που περιγράφει</a:t>
              </a:r>
              <a:r>
                <a:rPr lang="en-US" altLang="el-GR" sz="2400">
                  <a:solidFill>
                    <a:schemeClr val="bg1"/>
                  </a:solidFill>
                </a:rPr>
                <a:t> </a:t>
              </a:r>
              <a:r>
                <a:rPr lang="el-GR" altLang="el-GR" sz="2400">
                  <a:solidFill>
                    <a:schemeClr val="bg1"/>
                  </a:solidFill>
                </a:rPr>
                <a:t>πως θα υλοποιηθεί μια διεργασία</a:t>
              </a:r>
              <a:endParaRPr lang="en-US" altLang="el-GR" sz="2400">
                <a:solidFill>
                  <a:schemeClr val="bg1"/>
                </a:solidFill>
              </a:endParaRPr>
            </a:p>
          </p:txBody>
        </p:sp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4800" y="864"/>
            <a:ext cx="613" cy="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Clip" r:id="rId7" imgW="1295640" imgH="3934080" progId="MS_ClipArt_Gallery.2">
                    <p:embed/>
                  </p:oleObj>
                </mc:Choice>
                <mc:Fallback>
                  <p:oleObj name="Clip" r:id="rId7" imgW="1295640" imgH="393408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864"/>
                          <a:ext cx="613" cy="1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686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C5C20D8-9676-4132-9053-E71FB6148F20}" type="slidenum">
              <a:rPr lang="el-GR" altLang="el-GR" sz="1400" smtClean="0"/>
              <a:pPr eaLnBrk="1" hangingPunct="1"/>
              <a:t>35</a:t>
            </a:fld>
            <a:endParaRPr lang="el-GR" altLang="el-GR" sz="140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Επεξεργαστής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CC3300"/>
                </a:solidFill>
              </a:rPr>
              <a:t>Είναι το μέσο που φέρει σε πέρας μια διεργασία εκτελώντας τον αλγόριθμο που την περιγράφει</a:t>
            </a:r>
          </a:p>
          <a:p>
            <a:pPr eaLnBrk="1" hangingPunct="1"/>
            <a:r>
              <a:rPr lang="el-GR" altLang="el-GR" smtClean="0"/>
              <a:t>Ο υπολογιστής είναι μια μορφή επεξεργαστή με τρία βασικά τμήματα :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b="1" smtClean="0">
                <a:solidFill>
                  <a:srgbClr val="0000FF"/>
                </a:solidFill>
              </a:rPr>
              <a:t>Μονάδες εισόδου – εξόδου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b="1" smtClean="0">
                <a:solidFill>
                  <a:srgbClr val="0000FF"/>
                </a:solidFill>
              </a:rPr>
              <a:t>Μονάδα επεξεργασίας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b="1" smtClean="0">
                <a:solidFill>
                  <a:srgbClr val="0000FF"/>
                </a:solidFill>
              </a:rPr>
              <a:t>Μονάδα Μνήμης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789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392C1A5-9A5C-4035-B09A-D885D766212F}" type="slidenum">
              <a:rPr lang="el-GR" altLang="el-GR" sz="1400" smtClean="0"/>
              <a:pPr eaLnBrk="1" hangingPunct="1"/>
              <a:t>36</a:t>
            </a:fld>
            <a:endParaRPr lang="el-GR" altLang="el-GR" sz="1400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Χαρακτηριστικά της μνήμης των ΗΥ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l-GR" altLang="el-GR" smtClean="0"/>
              <a:t>Χωρητικότητα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mtClean="0"/>
              <a:t>Τρόπος αποθήκευσης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mtClean="0"/>
              <a:t>Διαφορά με την ανθρώπινη μνήμη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891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8A4B5B3-0288-45DE-B5A2-68721BB2D48B}" type="slidenum">
              <a:rPr lang="el-GR" altLang="el-GR" sz="1400" smtClean="0"/>
              <a:pPr eaLnBrk="1" hangingPunct="1"/>
              <a:t>37</a:t>
            </a:fld>
            <a:endParaRPr lang="el-GR" altLang="el-GR" sz="14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Προγραμματισμός – Γλώσσες Προγραμματισμού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Πρόγραμμα</a:t>
            </a:r>
          </a:p>
          <a:p>
            <a:pPr eaLnBrk="1" hangingPunct="1"/>
            <a:r>
              <a:rPr lang="el-GR" altLang="el-GR" smtClean="0"/>
              <a:t>Εντολές και προτάσεις / δηλώσεις</a:t>
            </a:r>
          </a:p>
          <a:p>
            <a:pPr eaLnBrk="1" hangingPunct="1"/>
            <a:r>
              <a:rPr lang="el-GR" altLang="el-GR" smtClean="0"/>
              <a:t>Μετάφραση</a:t>
            </a:r>
          </a:p>
          <a:p>
            <a:pPr lvl="1" eaLnBrk="1" hangingPunct="1"/>
            <a:r>
              <a:rPr lang="el-GR" altLang="el-GR" smtClean="0"/>
              <a:t>Διερμηνείς (</a:t>
            </a:r>
            <a:r>
              <a:rPr lang="en-US" altLang="el-GR" smtClean="0"/>
              <a:t>interpreter)</a:t>
            </a:r>
          </a:p>
          <a:p>
            <a:pPr lvl="1" eaLnBrk="1" hangingPunct="1"/>
            <a:r>
              <a:rPr lang="el-GR" altLang="el-GR" smtClean="0"/>
              <a:t>Μεταγλωττιστές (</a:t>
            </a:r>
            <a:r>
              <a:rPr lang="en-US" altLang="el-GR" smtClean="0"/>
              <a:t>compiler)</a:t>
            </a:r>
          </a:p>
          <a:p>
            <a:pPr lvl="1" eaLnBrk="1" hangingPunct="1"/>
            <a:r>
              <a:rPr lang="el-GR" altLang="el-GR" smtClean="0"/>
              <a:t>Γλώσσες προγραμματισμού (χαμηλού – υψηλού επιπέδου)</a:t>
            </a:r>
            <a:endParaRPr lang="en-US" altLang="el-GR" smtClean="0"/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993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640EE64-9010-4B9F-B079-760AF6083CD8}" type="slidenum">
              <a:rPr lang="el-GR" altLang="el-GR" sz="1400" smtClean="0"/>
              <a:pPr eaLnBrk="1" hangingPunct="1"/>
              <a:t>38</a:t>
            </a:fld>
            <a:endParaRPr lang="el-GR" altLang="el-GR" sz="14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Στόχοι των γλωσσών προγραμματισμού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Εύκολη και περιεκτική έκφραση του αλγορίθμου :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mtClean="0"/>
              <a:t>Άμεσα κατανοητή από τον υπολογιστή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mtClean="0"/>
              <a:t>Άμεσα κατανοητή από τους ανθρώπους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el-GR" smtClean="0"/>
              <a:t>Εύκολη στην επιθεώρηση του προγράμματος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Να ελαχιστοποιείται η πιθανότητα λάθους κατά τον μετασχηματισμό του αλγορίθμου σε πρόγραμμα</a:t>
            </a:r>
          </a:p>
          <a:p>
            <a:pPr eaLnBrk="1" hangingPunct="1">
              <a:lnSpc>
                <a:spcPct val="120000"/>
              </a:lnSpc>
            </a:pPr>
            <a:endParaRPr lang="en-GB" altLang="el-GR" smtClean="0"/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096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46365C5-604A-4414-BFD8-BCCB763E3F9A}" type="slidenum">
              <a:rPr lang="el-GR" altLang="el-GR" sz="1400" smtClean="0"/>
              <a:pPr eaLnBrk="1" hangingPunct="1"/>
              <a:t>39</a:t>
            </a:fld>
            <a:endParaRPr lang="el-GR" altLang="el-GR" sz="140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Τεχνοτροπίες προγραμματισμού</a:t>
            </a:r>
            <a:endParaRPr lang="en-US" altLang="el-GR" b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b="1" smtClean="0"/>
              <a:t>Spaghetti programming</a:t>
            </a:r>
          </a:p>
          <a:p>
            <a:pPr eaLnBrk="1" hangingPunct="1"/>
            <a:r>
              <a:rPr lang="en-US" altLang="el-GR" b="1" smtClean="0"/>
              <a:t>Δομημένος προγραμματισμός</a:t>
            </a:r>
          </a:p>
          <a:p>
            <a:pPr eaLnBrk="1" hangingPunct="1"/>
            <a:r>
              <a:rPr lang="en-US" altLang="el-GR" b="1" smtClean="0"/>
              <a:t>Αντικειμενοστρεφής προγραμματισμός</a:t>
            </a:r>
          </a:p>
          <a:p>
            <a:pPr eaLnBrk="1" hangingPunct="1"/>
            <a:r>
              <a:rPr lang="en-US" altLang="el-GR" b="1" smtClean="0"/>
              <a:t>Λογικός προγραμματισμός</a:t>
            </a:r>
            <a:endParaRPr lang="en-US" altLang="el-GR" smtClean="0"/>
          </a:p>
          <a:p>
            <a:pPr eaLnBrk="1" hangingPunct="1"/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819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5A2D50B-3AA4-4DB9-9E8A-B58AF46BDF8B}" type="slidenum">
              <a:rPr lang="el-GR" altLang="el-GR" sz="1400" smtClean="0"/>
              <a:pPr eaLnBrk="1" hangingPunct="1"/>
              <a:t>4</a:t>
            </a:fld>
            <a:endParaRPr lang="el-GR" altLang="el-GR" sz="14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Λογισμικό</a:t>
            </a:r>
            <a:endParaRPr lang="en-US" altLang="el-GR" b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mtClean="0"/>
              <a:t>Το συστατικό των υπολογιστών που δεν είναι </a:t>
            </a:r>
            <a:r>
              <a:rPr lang="el-GR" altLang="el-GR" smtClean="0"/>
              <a:t>απτό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b="1" smtClean="0"/>
              <a:t>Λογισμικό συστήματος (systems software)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Πρόγραμμα που φέρει τον υπολογιστή σε λειτουργία και τον καθιστά διαθέσιμο</a:t>
            </a:r>
            <a:r>
              <a:rPr lang="el-GR" altLang="el-GR" smtClean="0"/>
              <a:t> </a:t>
            </a:r>
            <a:r>
              <a:rPr lang="en-US" altLang="el-GR" smtClean="0"/>
              <a:t>στον άνθρωπο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mtClean="0"/>
              <a:t>Λειτουργικά συστήματα (operating systems)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mtClean="0"/>
              <a:t>Προγράμματα μόνιμα αποθηκευμένα στη ROM του υπολογιστή και των συσκευών του</a:t>
            </a:r>
            <a:r>
              <a:rPr lang="el-GR" altLang="el-GR" smtClean="0"/>
              <a:t> </a:t>
            </a:r>
            <a:r>
              <a:rPr lang="en-US" altLang="el-GR" smtClean="0"/>
              <a:t>(BIOS, firmware)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b="1" smtClean="0"/>
              <a:t>Λογισμικό εφαρμογών (application software)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Προγράμματα που κάνουν χρήσιμες στον άνθρωπο εργασίες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198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01A5107-B45D-4581-A6B0-CE7EA4CB32B1}" type="slidenum">
              <a:rPr lang="el-GR" altLang="el-GR" sz="1400" smtClean="0"/>
              <a:pPr eaLnBrk="1" hangingPunct="1"/>
              <a:t>40</a:t>
            </a:fld>
            <a:endParaRPr lang="el-GR" altLang="el-GR" sz="140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Χαρακτηριστικά των γλωσσών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u="sng" smtClean="0">
                <a:solidFill>
                  <a:schemeClr val="accent2"/>
                </a:solidFill>
              </a:rPr>
              <a:t>Συντακτικό γλώσσας</a:t>
            </a:r>
            <a:r>
              <a:rPr lang="el-GR" altLang="el-GR" smtClean="0"/>
              <a:t> </a:t>
            </a:r>
          </a:p>
          <a:p>
            <a:pPr eaLnBrk="1" hangingPunct="1">
              <a:buFontTx/>
              <a:buNone/>
            </a:pPr>
            <a:r>
              <a:rPr lang="el-GR" altLang="el-GR" i="1" smtClean="0"/>
              <a:t>	Ο επεξεργαστής πρέπει να είναι ικανός να κατανοήσει τα σύμβολα που χρησιμοποιεί ο αλγόριθμος – συντακτικά λάθη</a:t>
            </a:r>
          </a:p>
          <a:p>
            <a:pPr eaLnBrk="1" hangingPunct="1">
              <a:buFontTx/>
              <a:buNone/>
            </a:pPr>
            <a:endParaRPr lang="en-US" altLang="el-GR" i="1" smtClean="0"/>
          </a:p>
          <a:p>
            <a:pPr eaLnBrk="1" hangingPunct="1">
              <a:buFontTx/>
              <a:buNone/>
            </a:pPr>
            <a:r>
              <a:rPr lang="el-GR" altLang="el-GR" u="sng" smtClean="0">
                <a:solidFill>
                  <a:schemeClr val="accent2"/>
                </a:solidFill>
              </a:rPr>
              <a:t>Σημασιολογία</a:t>
            </a:r>
            <a:r>
              <a:rPr lang="el-GR" altLang="el-GR" smtClean="0"/>
              <a:t> </a:t>
            </a:r>
          </a:p>
          <a:p>
            <a:pPr eaLnBrk="1" hangingPunct="1">
              <a:buFontTx/>
              <a:buNone/>
            </a:pPr>
            <a:r>
              <a:rPr lang="el-GR" altLang="el-GR" i="1" smtClean="0"/>
              <a:t>	Πρέπει να προσδοθεί σημασία σε κάθε βήμα σε συνάρτηση με τις λειτουργίες που πρέπει να περατωθούν– σημασιολογικά λάθη - ασυνέπειες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301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3C44009-4429-4066-B1DA-EF152EFAAD8E}" type="slidenum">
              <a:rPr lang="el-GR" altLang="el-GR" sz="1400" smtClean="0"/>
              <a:pPr eaLnBrk="1" hangingPunct="1"/>
              <a:t>41</a:t>
            </a:fld>
            <a:endParaRPr lang="el-GR" altLang="el-GR" sz="140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sz="2400" b="1" smtClean="0"/>
              <a:t>Οι κανόνες της γλώσσας προγραμματισμού αφορούν...</a:t>
            </a:r>
          </a:p>
          <a:p>
            <a:pPr lvl="1" eaLnBrk="1" hangingPunct="1"/>
            <a:r>
              <a:rPr lang="en-US" altLang="el-GR" sz="2000" b="1" smtClean="0"/>
              <a:t>Τα σύμβολα, τις εντολές, τις δομές της γλώσσας</a:t>
            </a:r>
          </a:p>
          <a:p>
            <a:pPr lvl="1" eaLnBrk="1" hangingPunct="1"/>
            <a:r>
              <a:rPr lang="en-US" altLang="el-GR" sz="2000" b="1" smtClean="0"/>
              <a:t>Τον τρόπο χρήσης των ιδιαίτερων χαρακτηριστικών κάθε υλοποίησης της</a:t>
            </a:r>
            <a:r>
              <a:rPr lang="el-GR" altLang="el-GR" sz="2000" b="1" smtClean="0"/>
              <a:t> </a:t>
            </a:r>
            <a:r>
              <a:rPr lang="en-US" altLang="el-GR" sz="2000" b="1" smtClean="0"/>
              <a:t>γλώσσας (Visual C++, Borland C++, gcpp, κλπ)</a:t>
            </a:r>
          </a:p>
          <a:p>
            <a:pPr lvl="1" eaLnBrk="1" hangingPunct="1"/>
            <a:r>
              <a:rPr lang="en-US" altLang="el-GR" sz="2000" b="1" smtClean="0"/>
              <a:t>Τους γενικούς κανόνες και παραδοχές που αφορούν όλα τα προγράμματα</a:t>
            </a:r>
          </a:p>
          <a:p>
            <a:pPr eaLnBrk="1" hangingPunct="1"/>
            <a:r>
              <a:rPr lang="en-US" altLang="el-GR" sz="2400" b="1" smtClean="0"/>
              <a:t>Η “δυσκολία” εκμάθησης μιας γλώσσας προγραμματισμού εντοπίζεται</a:t>
            </a:r>
          </a:p>
          <a:p>
            <a:pPr lvl="1" eaLnBrk="1" hangingPunct="1"/>
            <a:r>
              <a:rPr lang="en-US" altLang="el-GR" sz="2000" b="1" smtClean="0"/>
              <a:t>Στην απόσταση από τη φυσική γλώσσα του ανθρώπου</a:t>
            </a:r>
          </a:p>
          <a:p>
            <a:pPr lvl="1" eaLnBrk="1" hangingPunct="1"/>
            <a:r>
              <a:rPr lang="en-US" altLang="el-GR" sz="2000" b="1" smtClean="0"/>
              <a:t>Στους κανόνες σύνταξης οι οποίοι συμβάλλουν στον εμπλουτισμό της</a:t>
            </a:r>
            <a:r>
              <a:rPr lang="el-GR" altLang="el-GR" sz="2000" b="1" smtClean="0"/>
              <a:t> </a:t>
            </a:r>
            <a:r>
              <a:rPr lang="en-US" altLang="el-GR" sz="2000" b="1" smtClean="0"/>
              <a:t>σημασιολογίας διότι οι Η/Υ δεν διαθέτουν ευφυία</a:t>
            </a:r>
            <a:endParaRPr lang="en-US" altLang="el-GR" sz="2000" smtClean="0"/>
          </a:p>
          <a:p>
            <a:pPr eaLnBrk="1" hangingPunct="1"/>
            <a:endParaRPr lang="en-US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403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A01E772-F1E1-4689-B76F-ABFE2515A03D}" type="slidenum">
              <a:rPr lang="el-GR" altLang="el-GR" sz="1400" smtClean="0"/>
              <a:pPr eaLnBrk="1" hangingPunct="1"/>
              <a:t>42</a:t>
            </a:fld>
            <a:endParaRPr lang="el-GR" altLang="el-GR" sz="1400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b="1" smtClean="0"/>
              <a:t>Υπάρχει πλήθος γλωσσών προγραμματισμού ανάλογα με</a:t>
            </a:r>
          </a:p>
          <a:p>
            <a:pPr lvl="1" eaLnBrk="1" hangingPunct="1"/>
            <a:r>
              <a:rPr lang="en-US" altLang="el-GR" b="1" smtClean="0"/>
              <a:t>Το επίπεδο της τεχνολογίας των υπολογιστών</a:t>
            </a:r>
          </a:p>
          <a:p>
            <a:pPr lvl="1" eaLnBrk="1" hangingPunct="1"/>
            <a:r>
              <a:rPr lang="en-US" altLang="el-GR" b="1" smtClean="0"/>
              <a:t>Την επικρατούσα φιλοσοφία ανάπτυξης λογισμικού</a:t>
            </a:r>
          </a:p>
          <a:p>
            <a:pPr lvl="1" eaLnBrk="1" hangingPunct="1"/>
            <a:r>
              <a:rPr lang="en-US" altLang="el-GR" b="1" smtClean="0"/>
              <a:t>Το πεδίο εφαρμογής</a:t>
            </a:r>
          </a:p>
          <a:p>
            <a:pPr eaLnBrk="1" hangingPunct="1"/>
            <a:endParaRPr lang="en-US" altLang="el-GR" b="1" smtClean="0"/>
          </a:p>
          <a:p>
            <a:pPr eaLnBrk="1" hangingPunct="1"/>
            <a:r>
              <a:rPr lang="en-US" altLang="el-GR" b="1" smtClean="0"/>
              <a:t>Παραδείγματα (περίπου με χρονολογική σειρά)</a:t>
            </a:r>
          </a:p>
          <a:p>
            <a:pPr lvl="1" eaLnBrk="1" hangingPunct="1"/>
            <a:r>
              <a:rPr lang="en-US" altLang="el-GR" b="1" smtClean="0"/>
              <a:t>FORTRAN ,COBOL, BASIC, ALGOL, PASCAL, PROLOG, LISP, C, C++, JAVA</a:t>
            </a:r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505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DBC7D0B-CF6B-45DF-8594-2D81779AD3AF}" type="slidenum">
              <a:rPr lang="el-GR" altLang="el-GR" sz="1400" smtClean="0"/>
              <a:pPr eaLnBrk="1" hangingPunct="1"/>
              <a:t>43</a:t>
            </a:fld>
            <a:endParaRPr lang="el-GR" altLang="el-GR" sz="1400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l-GR" altLang="el-GR" smtClean="0"/>
              <a:t>Για να κατασκευάσουμε ένα πρόγραμμα που επιλύει ένα πρόβλημα πρέπει να βρούμε έναν αλγόριθμο την επίλυση του προβλήματος</a:t>
            </a:r>
          </a:p>
          <a:p>
            <a:pPr marL="533400" indent="-533400" eaLnBrk="1" hangingPunct="1"/>
            <a:r>
              <a:rPr lang="el-GR" altLang="el-GR" smtClean="0"/>
              <a:t>Ένας αλγόριθμος πρέπει να είναι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altLang="el-GR" smtClean="0"/>
              <a:t>Σαφώς και απερίφραστα ορισμένος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altLang="el-GR" smtClean="0"/>
              <a:t>Αποτελεσματικός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altLang="el-GR" smtClean="0"/>
              <a:t>Πεπερασμένος, δηλ. τερματίζει μετά από έναν</a:t>
            </a:r>
            <a:r>
              <a:rPr lang="en-US" altLang="el-GR" smtClean="0"/>
              <a:t> </a:t>
            </a:r>
            <a:r>
              <a:rPr lang="el-GR" altLang="el-GR" smtClean="0"/>
              <a:t>αριθμό βημάτων.</a:t>
            </a:r>
          </a:p>
          <a:p>
            <a:pPr marL="533400" indent="-533400" eaLnBrk="1" hangingPunct="1"/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608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C01928F-1485-4C06-8276-391D8402B40F}" type="slidenum">
              <a:rPr lang="el-GR" altLang="el-GR" sz="1400" smtClean="0"/>
              <a:pPr eaLnBrk="1" hangingPunct="1"/>
              <a:t>44</a:t>
            </a:fld>
            <a:endParaRPr lang="el-GR" altLang="el-GR" sz="1400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Απόδειξη της ορθότητας αλγορίθμου</a:t>
            </a:r>
            <a:endParaRPr lang="en-US" altLang="el-GR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Πρέπει να αποδείξουμε ότι ο αλγόριθμος</a:t>
            </a:r>
          </a:p>
          <a:p>
            <a:pPr lvl="1" eaLnBrk="1" hangingPunct="1"/>
            <a:r>
              <a:rPr lang="el-GR" altLang="el-GR" smtClean="0"/>
              <a:t>Τερματίζει πάντα</a:t>
            </a:r>
          </a:p>
          <a:p>
            <a:pPr lvl="1" eaLnBrk="1" hangingPunct="1"/>
            <a:r>
              <a:rPr lang="el-GR" altLang="el-GR" smtClean="0"/>
              <a:t>Όταν τερματίζει έχει το επιθυμητό αποτέλεσμα</a:t>
            </a:r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710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FE83198-F80C-4C1D-9B0D-F72C750BFCE4}" type="slidenum">
              <a:rPr lang="el-GR" altLang="el-GR" sz="1400" smtClean="0"/>
              <a:pPr eaLnBrk="1" hangingPunct="1"/>
              <a:t>45</a:t>
            </a:fld>
            <a:endParaRPr lang="el-GR" altLang="el-GR" sz="1400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Έλεγχος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Πρακτικά δεν είναι εύκολη η τυπική απόδειξη της ορθότητας ενός αλγορίθμου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Μια εναλλακτική στρατηγική είναι ο έλεγχος του προγράμματος: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Δοκιμάζουμε τη λειτουργία του προγράμματος με ένα σύνολο δεδομένων εισόδου και συγκρίνουμε τις εξόδους του προγράμματος με τις επιθυμητές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i="1" smtClean="0"/>
              <a:t>“Ο έλεγχος αποκαλύπτει την παρουσία λαθών στο πρόγραμμα και όχι την απουσία τους” E. Dijkstra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smtClean="0"/>
              <a:t>Ο έλεγχος δεν αποτελεί απόδειξη της ορθότητας αλλά </a:t>
            </a:r>
            <a:r>
              <a:rPr lang="el-GR" altLang="el-GR" sz="2400" i="1" smtClean="0"/>
              <a:t>αυξάνει την πεποίθησή μας </a:t>
            </a:r>
            <a:r>
              <a:rPr lang="el-GR" altLang="el-GR" sz="2400" smtClean="0"/>
              <a:t>ότι το πρόγραμμα δουλεύει σωστά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813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5C0AD95-12A8-466C-9C93-538394FCDE0A}" type="slidenum">
              <a:rPr lang="el-GR" altLang="el-GR" sz="1400" smtClean="0"/>
              <a:pPr eaLnBrk="1" hangingPunct="1"/>
              <a:t>46</a:t>
            </a:fld>
            <a:endParaRPr lang="el-GR" altLang="el-GR" sz="140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Απαιτήσεις των αλγορίθμων</a:t>
            </a:r>
            <a:endParaRPr lang="en-US" altLang="el-GR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534400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>
                <a:solidFill>
                  <a:schemeClr val="accent2"/>
                </a:solidFill>
              </a:rPr>
              <a:t>Ο αλγόριθμος να μπορεί να περιγραφεί χρησιμοποιώντας ένα σύνολο λέξεων από</a:t>
            </a:r>
            <a:r>
              <a:rPr lang="el-GR" altLang="el-GR" sz="2000" b="1" smtClean="0">
                <a:solidFill>
                  <a:schemeClr val="accent2"/>
                </a:solidFill>
              </a:rPr>
              <a:t> </a:t>
            </a:r>
            <a:r>
              <a:rPr lang="en-US" altLang="el-GR" sz="2000" b="1" smtClean="0">
                <a:solidFill>
                  <a:schemeClr val="accent2"/>
                </a:solidFill>
              </a:rPr>
              <a:t>συγκεκριμένο αλφάβητο και με συγκεκριμένους δομικούς και σημασιολογικούς κανόνες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/>
              <a:t>Το πρόβλημα να μπορεί να περιγραφεί ακριβώς από ένα σύνολο δεδομένων (δεδομένα</a:t>
            </a:r>
            <a:r>
              <a:rPr lang="el-GR" altLang="el-GR" sz="2000" b="1" smtClean="0"/>
              <a:t> </a:t>
            </a:r>
            <a:r>
              <a:rPr lang="en-US" altLang="el-GR" sz="2000" b="1" smtClean="0"/>
              <a:t>εισόδου), με τα οποία θα εκτελεστεί ο αλγόριθμος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/>
              <a:t>Οι εντολές του αλγορίθμου εκτελούνται </a:t>
            </a:r>
            <a:r>
              <a:rPr lang="el-GR" altLang="el-GR" sz="2000" b="1" smtClean="0"/>
              <a:t>είτε </a:t>
            </a:r>
            <a:r>
              <a:rPr lang="en-US" altLang="el-GR" sz="2000" b="1" smtClean="0"/>
              <a:t>βήμα προς βήμα</a:t>
            </a:r>
            <a:r>
              <a:rPr lang="el-GR" altLang="el-GR" sz="2000" b="1" smtClean="0"/>
              <a:t>, είτε  </a:t>
            </a:r>
            <a:r>
              <a:rPr lang="en-US" altLang="el-GR" sz="2000" b="1" smtClean="0"/>
              <a:t>μόνο</a:t>
            </a:r>
            <a:r>
              <a:rPr lang="el-GR" altLang="el-GR" sz="2000" b="1" smtClean="0"/>
              <a:t>ν</a:t>
            </a:r>
            <a:r>
              <a:rPr lang="en-US" altLang="el-GR" sz="2000" b="1" smtClean="0"/>
              <a:t> αν αληθεύει μια συνθήκη</a:t>
            </a:r>
            <a:r>
              <a:rPr lang="el-GR" altLang="el-GR" sz="2000" b="1" smtClean="0"/>
              <a:t>, είτε επαναληπτικά.</a:t>
            </a:r>
            <a:endParaRPr lang="en-US" altLang="el-GR" sz="2000" b="1" smtClean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/>
              <a:t>Το αποτέλεσμα κάθε εντολής προσδιορίζεται απόλυτα από τον αλγόριθμο, τα δεδομένα</a:t>
            </a:r>
            <a:r>
              <a:rPr lang="el-GR" altLang="el-GR" sz="2000" b="1" smtClean="0"/>
              <a:t> </a:t>
            </a:r>
            <a:r>
              <a:rPr lang="en-US" altLang="el-GR" sz="2000" b="1" smtClean="0"/>
              <a:t>εισόδου και τα αποτελέσματα προηγούμενων εντολών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/>
              <a:t>Η τελική απάντηση (δεδομένα εξόδου) πρέπει να είναι σαφώς καθορισμένη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000" b="1" smtClean="0">
                <a:solidFill>
                  <a:srgbClr val="CC3300"/>
                </a:solidFill>
              </a:rPr>
              <a:t>Ο αλγόριθμος πρέπει να τερματίζεται μετά την εκτέλεση πεπερασμένου πλήθους</a:t>
            </a:r>
            <a:r>
              <a:rPr lang="el-GR" altLang="el-GR" sz="2000" b="1" smtClean="0">
                <a:solidFill>
                  <a:srgbClr val="CC3300"/>
                </a:solidFill>
              </a:rPr>
              <a:t> </a:t>
            </a:r>
            <a:r>
              <a:rPr lang="en-US" altLang="el-GR" sz="2000" b="1" smtClean="0">
                <a:solidFill>
                  <a:srgbClr val="CC3300"/>
                </a:solidFill>
              </a:rPr>
              <a:t>βημάτων, ανεξάρτητα από τα δεδομένα εισόδου</a:t>
            </a:r>
            <a:endParaRPr lang="en-US" altLang="el-GR" sz="1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ΔΠΘ-ΤΜΗΜΑ ΜΠΔ: ΕΙΣΑΓΩΓΗ ΣΤΗΝ ΕΠΙΣΤΗΜΗ ΤΩΝ ΥΠΟΛΟΓΙΣΤΩΝ /01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E72055-524C-478E-9C63-A120A576D108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4098" name="Picture 2" descr="Αποτέλεσμα εικόν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2528" cy="34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37" y="476672"/>
            <a:ext cx="1517154" cy="168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435496" cy="24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4915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599BBAB-442A-47B9-B1E1-150B5FCA41CB}" type="slidenum">
              <a:rPr lang="el-GR" altLang="el-GR" sz="1400" smtClean="0"/>
              <a:pPr eaLnBrk="1" hangingPunct="1"/>
              <a:t>48</a:t>
            </a:fld>
            <a:endParaRPr lang="el-GR" altLang="el-GR" sz="140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0" smtClean="0"/>
              <a:t>Ο ρόλος του Alan Turing στην</a:t>
            </a:r>
            <a:br>
              <a:rPr lang="el-GR" altLang="el-GR" b="0" smtClean="0"/>
            </a:br>
            <a:r>
              <a:rPr lang="el-GR" altLang="el-GR" b="0" smtClean="0"/>
              <a:t>Επιστήμη των Υπολογιστών</a:t>
            </a:r>
            <a:endParaRPr lang="el-GR" altLang="el-GR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Τυποποίηση των εννοιών του αλγορίθμου και του υπολογισμού.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Εισήγαγε την αφηρημένη μηχανή υπολογισμού (</a:t>
            </a:r>
            <a:r>
              <a:rPr lang="el-GR" altLang="el-GR" sz="2400" dirty="0" err="1" smtClean="0"/>
              <a:t>Turing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machine</a:t>
            </a:r>
            <a:r>
              <a:rPr lang="el-GR" altLang="el-GR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Σχεδίαση τον υπολογιστή ACE (</a:t>
            </a:r>
            <a:r>
              <a:rPr lang="el-GR" altLang="el-GR" sz="2400" dirty="0" err="1" smtClean="0"/>
              <a:t>Automatic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Computing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Engine</a:t>
            </a:r>
            <a:r>
              <a:rPr lang="el-GR" altLang="el-GR" sz="2400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Πρότεινε το περίφημο </a:t>
            </a:r>
            <a:r>
              <a:rPr lang="el-GR" altLang="el-GR" sz="2400" dirty="0" err="1" smtClean="0"/>
              <a:t>Turing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test</a:t>
            </a:r>
            <a:r>
              <a:rPr lang="el-GR" altLang="el-GR" sz="2400" dirty="0" smtClean="0"/>
              <a:t> για τον καθορισμό της Τεχνητής Νοημοσύνης (</a:t>
            </a:r>
            <a:r>
              <a:rPr lang="el-GR" altLang="el-GR" sz="2400" dirty="0" err="1" smtClean="0"/>
              <a:t>Artificial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Intelligence</a:t>
            </a:r>
            <a:r>
              <a:rPr lang="el-GR" altLang="el-GR" sz="2400" dirty="0" smtClean="0"/>
              <a:t> - AI).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Σχεδίασε μια μηχανή αποκρυπτογράφησης του κώδικα </a:t>
            </a:r>
            <a:r>
              <a:rPr lang="el-GR" altLang="el-GR" sz="2400" dirty="0" err="1" smtClean="0"/>
              <a:t>Enigma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Turing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Welchman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bombe</a:t>
            </a:r>
            <a:r>
              <a:rPr lang="el-GR" altLang="el-GR" sz="2400" dirty="0" smtClean="0"/>
              <a:t>) κατά τον Β΄ Παγκόσμιο Πόλεμο.</a:t>
            </a:r>
            <a:endParaRPr lang="en-US" altLang="el-GR" sz="24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000" dirty="0">
                <a:hlinkClick r:id="rId2"/>
              </a:rPr>
              <a:t>http://www.thecritique.com/articles/what-was-alan-turings-imitation-game</a:t>
            </a:r>
            <a:r>
              <a:rPr lang="en-US" altLang="el-GR" sz="2000" dirty="0" smtClean="0">
                <a:hlinkClick r:id="rId2"/>
              </a:rPr>
              <a:t>/</a:t>
            </a:r>
            <a:endParaRPr lang="en-US" altLang="el-GR" sz="2000" dirty="0" smtClean="0"/>
          </a:p>
          <a:p>
            <a:pPr eaLnBrk="1" hangingPunct="1">
              <a:lnSpc>
                <a:spcPct val="90000"/>
              </a:lnSpc>
            </a:pPr>
            <a:endParaRPr lang="el-GR" alt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017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2B2B8C3-64E2-4F77-991F-7DE9FE5326D8}" type="slidenum">
              <a:rPr lang="el-GR" altLang="el-GR" sz="1400" smtClean="0"/>
              <a:pPr eaLnBrk="1" hangingPunct="1"/>
              <a:t>49</a:t>
            </a:fld>
            <a:endParaRPr lang="el-GR" altLang="el-GR" sz="1400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0" smtClean="0"/>
              <a:t>Τα όρια του υπολογισμού</a:t>
            </a:r>
            <a:endParaRPr lang="el-GR" altLang="el-GR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200" dirty="0" smtClean="0"/>
              <a:t>Υπάρχουν προβλήματα που έχει αποδειχτεί ότι δεν είναι δυνατόν να επιλυθούν (</a:t>
            </a:r>
            <a:r>
              <a:rPr lang="el-GR" altLang="el-GR" sz="2200" i="1" dirty="0" smtClean="0"/>
              <a:t>τουλάχιστον ακριβώς</a:t>
            </a:r>
            <a:r>
              <a:rPr lang="el-GR" altLang="el-GR" sz="2200" dirty="0" smtClean="0"/>
              <a:t>) από τους υπολογιστές :</a:t>
            </a:r>
          </a:p>
          <a:p>
            <a:pPr eaLnBrk="1" hangingPunct="1"/>
            <a:r>
              <a:rPr lang="el-GR" altLang="el-GR" sz="2200" dirty="0" err="1" smtClean="0"/>
              <a:t>Halting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problem</a:t>
            </a:r>
            <a:r>
              <a:rPr lang="el-GR" altLang="el-GR" sz="2200" dirty="0" smtClean="0"/>
              <a:t>, το δέκατο πρόβλημα του </a:t>
            </a:r>
            <a:r>
              <a:rPr lang="el-GR" altLang="el-GR" sz="2200" dirty="0" err="1" smtClean="0"/>
              <a:t>Hilbert</a:t>
            </a:r>
            <a:r>
              <a:rPr lang="el-GR" altLang="el-GR" sz="2200" dirty="0" smtClean="0"/>
              <a:t> (Θεώρημα του </a:t>
            </a:r>
            <a:r>
              <a:rPr lang="el-GR" altLang="el-GR" sz="2200" dirty="0" err="1" smtClean="0"/>
              <a:t>Matiyasevich</a:t>
            </a:r>
            <a:r>
              <a:rPr lang="el-GR" altLang="el-GR" sz="2200" dirty="0" smtClean="0"/>
              <a:t>).</a:t>
            </a:r>
          </a:p>
          <a:p>
            <a:pPr eaLnBrk="1" hangingPunct="1"/>
            <a:r>
              <a:rPr lang="el-GR" altLang="el-GR" sz="2200" dirty="0" smtClean="0"/>
              <a:t>Επιπλέον, υπάρχουν προβλήματα που ο χρόνος επίλυσής τους είναι τεράστιος, για μη τετριμμένο </a:t>
            </a:r>
            <a:r>
              <a:rPr lang="el-GR" altLang="el-GR" sz="2200" i="1" dirty="0" smtClean="0"/>
              <a:t>μέγεθος του προβλήματος </a:t>
            </a:r>
            <a:r>
              <a:rPr lang="el-GR" altLang="el-GR" sz="2200" dirty="0" smtClean="0"/>
              <a:t>(</a:t>
            </a:r>
            <a:r>
              <a:rPr lang="el-GR" altLang="el-GR" sz="2200" i="1" dirty="0" err="1" smtClean="0"/>
              <a:t>intractable</a:t>
            </a:r>
            <a:r>
              <a:rPr lang="el-GR" altLang="el-GR" sz="2200" dirty="0" smtClean="0"/>
              <a:t>).</a:t>
            </a:r>
          </a:p>
          <a:p>
            <a:pPr eaLnBrk="1" hangingPunct="1"/>
            <a:r>
              <a:rPr lang="el-GR" altLang="el-GR" sz="2200" dirty="0" smtClean="0"/>
              <a:t>Παράδειγμα: Το πρόβλημα του περιοδεύοντος πωλητή (TSP).</a:t>
            </a:r>
            <a:endParaRPr lang="en-US" altLang="el-GR" sz="2200" dirty="0" smtClean="0"/>
          </a:p>
          <a:p>
            <a:pPr eaLnBrk="1" hangingPunct="1"/>
            <a:endParaRPr lang="en-US" altLang="el-GR" sz="2200" dirty="0" smtClean="0">
              <a:hlinkClick r:id="rId2"/>
            </a:endParaRPr>
          </a:p>
          <a:p>
            <a:pPr eaLnBrk="1" hangingPunct="1"/>
            <a:r>
              <a:rPr lang="en-US" altLang="el-GR" sz="2200" dirty="0" smtClean="0">
                <a:hlinkClick r:id="rId2"/>
              </a:rPr>
              <a:t>http</a:t>
            </a:r>
            <a:r>
              <a:rPr lang="en-US" altLang="el-GR" sz="2200" dirty="0">
                <a:hlinkClick r:id="rId2"/>
              </a:rPr>
              <a:t>://</a:t>
            </a:r>
            <a:r>
              <a:rPr lang="en-US" altLang="el-GR" sz="2200" dirty="0" smtClean="0">
                <a:hlinkClick r:id="rId2"/>
              </a:rPr>
              <a:t>mathworld.wolfram.com/HilbertsProblems.html</a:t>
            </a:r>
            <a:endParaRPr lang="en-US" altLang="el-GR" sz="2200" dirty="0" smtClean="0"/>
          </a:p>
          <a:p>
            <a:pPr eaLnBrk="1" hangingPunct="1"/>
            <a:r>
              <a:rPr lang="en-US" altLang="el-GR" sz="2200" dirty="0">
                <a:hlinkClick r:id="rId3"/>
              </a:rPr>
              <a:t>http://www.cmi.ac.in/~</a:t>
            </a:r>
            <a:r>
              <a:rPr lang="en-US" altLang="el-GR" sz="2200" dirty="0" smtClean="0">
                <a:hlinkClick r:id="rId3"/>
              </a:rPr>
              <a:t>smahanta/hilbert.html</a:t>
            </a:r>
            <a:endParaRPr lang="en-US" altLang="el-GR" sz="2200" dirty="0" smtClean="0"/>
          </a:p>
          <a:p>
            <a:pPr eaLnBrk="1" hangingPunct="1"/>
            <a:endParaRPr lang="en-US" altLang="el-GR" sz="2200" dirty="0" smtClean="0"/>
          </a:p>
          <a:p>
            <a:pPr eaLnBrk="1" hangingPunct="1"/>
            <a:endParaRPr lang="el-GR" alt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921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3B9763C-E5E2-433B-9D8A-E4F4B5652FB3}" type="slidenum">
              <a:rPr lang="el-GR" altLang="el-GR" sz="1400" smtClean="0"/>
              <a:pPr eaLnBrk="1" hangingPunct="1"/>
              <a:t>5</a:t>
            </a:fld>
            <a:endParaRPr lang="el-GR" altLang="el-GR" sz="140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Τι είναι υπολογιστής;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Μια μηχανή που εκτελεί αυτόματα πνευματικές εργασίες ρουτίνας</a:t>
            </a:r>
            <a:endParaRPr lang="en-US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ΧΑΡΑΚΤΗΡΙΣΤΙΚΑ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Ταχύτητα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Αξιοπιστία αποτελεσμάτων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3600" smtClean="0">
                <a:solidFill>
                  <a:srgbClr val="CC3300"/>
                </a:solidFill>
              </a:rPr>
              <a:t>Ένας υπολογιστής διεκπεραιώνει μόνον εκείνες τις εργασίες που μπορούν να προσδιοριστούν σύμφωνα με τις απλές λειτουργίες που μπορεί να εκτελέσει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dirty="0" smtClean="0"/>
              <a:t>ΔΠΘ-ΤΜΗΜΑ ΜΠΔ: ΕΙΣΑΓΩΓΗ ΣΤΗΝ ΕΠΙΣΤΗΜΗ ΤΩΝ ΥΠΟΛΟΓΙΣΤΩΝ /01</a:t>
            </a:r>
          </a:p>
        </p:txBody>
      </p:sp>
      <p:sp>
        <p:nvSpPr>
          <p:cNvPr id="5120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11D7D5C-3D01-43BC-94C7-804C69851329}" type="slidenum">
              <a:rPr lang="el-GR" altLang="el-GR" sz="1400" smtClean="0"/>
              <a:pPr eaLnBrk="1" hangingPunct="1"/>
              <a:t>50</a:t>
            </a:fld>
            <a:endParaRPr lang="el-GR" altLang="el-GR" sz="140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0" dirty="0" smtClean="0"/>
              <a:t>Παράδειγμα “δύσκολου” προβλήματος </a:t>
            </a:r>
            <a:endParaRPr lang="el-GR" altLang="el-GR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0033"/>
            <a:ext cx="8534400" cy="4724400"/>
          </a:xfrm>
        </p:spPr>
        <p:txBody>
          <a:bodyPr/>
          <a:lstStyle/>
          <a:p>
            <a:pPr eaLnBrk="1" hangingPunct="1"/>
            <a:r>
              <a:rPr lang="el-GR" altLang="el-GR" sz="2000" dirty="0" smtClean="0"/>
              <a:t>Χρωματισμός γράφων (</a:t>
            </a:r>
            <a:r>
              <a:rPr lang="el-GR" altLang="el-GR" sz="2000" dirty="0" err="1" smtClean="0"/>
              <a:t>graph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coloring</a:t>
            </a:r>
            <a:r>
              <a:rPr lang="el-GR" altLang="el-GR" sz="2000" dirty="0" smtClean="0"/>
              <a:t>)</a:t>
            </a:r>
          </a:p>
          <a:p>
            <a:pPr eaLnBrk="1" hangingPunct="1"/>
            <a:r>
              <a:rPr lang="el-GR" altLang="el-GR" sz="2000" dirty="0" smtClean="0"/>
              <a:t>Είναι δυνατός ο χρωματισμός των κόμβων του γράφου με 3 χρώματα;</a:t>
            </a:r>
          </a:p>
          <a:p>
            <a:pPr eaLnBrk="1" hangingPunct="1"/>
            <a:r>
              <a:rPr lang="el-GR" altLang="el-GR" sz="2000" dirty="0" smtClean="0"/>
              <a:t>Ένας χρωματισμός είναι έγκυρος αν κανένα ζευγάρι κόμβων που συνδέονται με μια ακμή δεν έχουν το ίδιο χρώμα.</a:t>
            </a:r>
          </a:p>
          <a:p>
            <a:pPr eaLnBrk="1" hangingPunct="1"/>
            <a:r>
              <a:rPr lang="el-GR" altLang="el-GR" sz="2000" dirty="0" smtClean="0"/>
              <a:t>Η λύση του παιχνιδιού </a:t>
            </a:r>
            <a:r>
              <a:rPr lang="el-GR" altLang="el-GR" sz="2000" dirty="0" err="1" smtClean="0"/>
              <a:t>Sudoku</a:t>
            </a:r>
            <a:r>
              <a:rPr lang="el-GR" altLang="el-GR" sz="2000" dirty="0" smtClean="0"/>
              <a:t> είναι δυνατόν να αναχθεί σε ένα πρόβλημα χρωματισμού γράφων</a:t>
            </a:r>
          </a:p>
          <a:p>
            <a:pPr eaLnBrk="1" hangingPunct="1"/>
            <a:r>
              <a:rPr lang="el-GR" altLang="el-GR" sz="2000" dirty="0" smtClean="0"/>
              <a:t>Ο καθορισμός του προγράμματος διδασκαλίας σε ένα σχολείο επίσης ανάγεται στο πρόβλημα χρωματισμού γράφων.</a:t>
            </a:r>
            <a:endParaRPr lang="en-US" altLang="el-GR" sz="2000" dirty="0" smtClean="0"/>
          </a:p>
          <a:p>
            <a:pPr eaLnBrk="1" hangingPunct="1"/>
            <a:r>
              <a:rPr lang="en-US" altLang="el-GR" sz="1600" dirty="0">
                <a:hlinkClick r:id="rId2"/>
              </a:rPr>
              <a:t>http://www.geeksforgeeks.org/graph-coloring-applications</a:t>
            </a:r>
            <a:r>
              <a:rPr lang="en-US" altLang="el-GR" sz="2000" dirty="0" smtClean="0">
                <a:hlinkClick r:id="rId2"/>
              </a:rPr>
              <a:t>/</a:t>
            </a:r>
            <a:endParaRPr lang="en-US" altLang="el-GR" sz="2000" dirty="0" smtClean="0"/>
          </a:p>
          <a:p>
            <a:pPr eaLnBrk="1" hangingPunct="1"/>
            <a:r>
              <a:rPr lang="en-US" altLang="el-GR" sz="1800" dirty="0">
                <a:hlinkClick r:id="rId3"/>
              </a:rPr>
              <a:t>https://</a:t>
            </a:r>
            <a:r>
              <a:rPr lang="en-US" altLang="el-GR" sz="1800" dirty="0" smtClean="0">
                <a:hlinkClick r:id="rId3"/>
              </a:rPr>
              <a:t>en.wikipedia.org/wiki/Four_color_theorem</a:t>
            </a:r>
            <a:endParaRPr lang="en-US" altLang="el-GR" sz="1800" dirty="0" smtClean="0"/>
          </a:p>
          <a:p>
            <a:pPr eaLnBrk="1" hangingPunct="1"/>
            <a:endParaRPr lang="en-US" altLang="el-GR" sz="2000" dirty="0" smtClean="0"/>
          </a:p>
          <a:p>
            <a:pPr eaLnBrk="1" hangingPunct="1"/>
            <a:endParaRPr lang="el-GR" altLang="el-GR" sz="2000" dirty="0" smtClean="0"/>
          </a:p>
        </p:txBody>
      </p:sp>
      <p:pic>
        <p:nvPicPr>
          <p:cNvPr id="5122" name="Picture 2" descr="vertex_col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656184" cy="15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84" y="4581128"/>
            <a:ext cx="2217757" cy="166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222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CCCD7BF-7297-4CE1-BC00-D7FD8FD261CF}" type="slidenum">
              <a:rPr lang="el-GR" altLang="el-GR" sz="1400" smtClean="0"/>
              <a:pPr eaLnBrk="1" hangingPunct="1"/>
              <a:t>51</a:t>
            </a:fld>
            <a:endParaRPr lang="el-GR" altLang="el-GR" sz="1400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Συστατικά αλγορίθμου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Τιμές και μεταβλητές</a:t>
            </a:r>
          </a:p>
          <a:p>
            <a:pPr eaLnBrk="1" hangingPunct="1"/>
            <a:r>
              <a:rPr lang="el-GR" altLang="el-GR" smtClean="0"/>
              <a:t>Εντολή (</a:t>
            </a:r>
            <a:r>
              <a:rPr lang="en-US" altLang="el-GR" smtClean="0"/>
              <a:t>instruction)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Ακολουθία</a:t>
            </a:r>
            <a:r>
              <a:rPr lang="en-US" altLang="el-GR" smtClean="0"/>
              <a:t> (sequence)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Διαδικασία</a:t>
            </a:r>
            <a:r>
              <a:rPr lang="en-US" altLang="el-GR" smtClean="0"/>
              <a:t> (procedure)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Επιλογή</a:t>
            </a:r>
            <a:r>
              <a:rPr lang="en-US" altLang="el-GR" smtClean="0"/>
              <a:t> (selection)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Επανάληψη</a:t>
            </a:r>
            <a:r>
              <a:rPr lang="en-US" altLang="el-GR" smtClean="0"/>
              <a:t> (repetition)</a:t>
            </a:r>
            <a:endParaRPr lang="el-GR" altLang="el-GR" smtClean="0"/>
          </a:p>
          <a:p>
            <a:pPr lvl="1" eaLnBrk="1" hangingPunct="1"/>
            <a:endParaRPr lang="el-GR" altLang="el-GR" smtClean="0"/>
          </a:p>
          <a:p>
            <a:pPr eaLnBrk="1" hangingPunct="1"/>
            <a:r>
              <a:rPr lang="el-GR" altLang="el-GR" smtClean="0"/>
              <a:t>Τεκμηρίωση (</a:t>
            </a:r>
            <a:r>
              <a:rPr lang="en-US" altLang="el-GR" smtClean="0"/>
              <a:t>documentation)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325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DFC5077-57B7-4B39-8311-07EDEFDDA7EC}" type="slidenum">
              <a:rPr lang="el-GR" altLang="el-GR" sz="1400" smtClean="0"/>
              <a:pPr eaLnBrk="1" hangingPunct="1"/>
              <a:t>52</a:t>
            </a:fld>
            <a:endParaRPr lang="el-GR" altLang="el-GR" sz="140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Τιμές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Αντιπροσωπεύουν ποσότητες, ποσά ή μετρήσεις</a:t>
            </a:r>
          </a:p>
          <a:p>
            <a:pPr eaLnBrk="1" hangingPunct="1"/>
            <a:r>
              <a:rPr lang="el-GR" altLang="el-GR" smtClean="0"/>
              <a:t>Μπορεί να είναι αριθμητικές ή αλφαβητικές</a:t>
            </a:r>
          </a:p>
          <a:p>
            <a:pPr eaLnBrk="1" hangingPunct="1"/>
            <a:r>
              <a:rPr lang="el-GR" altLang="el-GR" smtClean="0"/>
              <a:t>Συχνά έχουν μια μονάδα μέτρησης</a:t>
            </a:r>
          </a:p>
          <a:p>
            <a:pPr eaLnBrk="1" hangingPunct="1"/>
            <a:r>
              <a:rPr lang="el-GR" altLang="el-GR" smtClean="0"/>
              <a:t>Παράδειγμα :</a:t>
            </a:r>
          </a:p>
          <a:p>
            <a:pPr lvl="1" eaLnBrk="1" hangingPunct="1"/>
            <a:r>
              <a:rPr lang="el-GR" altLang="el-GR" smtClean="0"/>
              <a:t>Τα υλικά μιας συνταγής μαγειρικής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427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4C51594-853B-4D02-BFE2-F1E131321C4C}" type="slidenum">
              <a:rPr lang="el-GR" altLang="el-GR" sz="1400" smtClean="0"/>
              <a:pPr eaLnBrk="1" hangingPunct="1"/>
              <a:t>53</a:t>
            </a:fld>
            <a:endParaRPr lang="el-GR" altLang="el-GR" sz="1400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Μεταβλητές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smtClean="0"/>
              <a:t>Χώροι όπου καταχωρούνται οι τιμές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mtClean="0"/>
              <a:t>Το περιεχόμενο των μεταβλητών αλλάζει καθώς καταχωρούνται νέες τιμές</a:t>
            </a:r>
          </a:p>
          <a:p>
            <a:pPr eaLnBrk="1" hangingPunct="1">
              <a:lnSpc>
                <a:spcPct val="130000"/>
              </a:lnSpc>
            </a:pPr>
            <a:r>
              <a:rPr lang="el-GR" altLang="el-GR" smtClean="0"/>
              <a:t>ΠΕΡΙΟΡΙΣΜΟΙ : Οι μεταβλητές περιέχουν πάντοτε ένα είδος τιμών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529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CD189AF-447A-4B55-B6C6-9917E026EC46}" type="slidenum">
              <a:rPr lang="el-GR" altLang="el-GR" sz="1400" smtClean="0"/>
              <a:pPr eaLnBrk="1" hangingPunct="1"/>
              <a:t>54</a:t>
            </a:fld>
            <a:endParaRPr lang="el-GR" altLang="el-GR" sz="1400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Εντολές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mtClean="0"/>
              <a:t>Κάποια ενέργεια που είναι απλή…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mtClean="0"/>
              <a:t>…και σαφής…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mtClean="0"/>
              <a:t>….η οποία μπορεί να αναγνωριστεί από το σύστημα…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mtClean="0"/>
              <a:t>…και μπορεί να εκτελεστεί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>
                <a:solidFill>
                  <a:srgbClr val="CC3300"/>
                </a:solidFill>
              </a:rPr>
              <a:t>Οι εντολές επενεργούν με συγκεκριμένο τρόπο στις τιμές και τις μεταβλητές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Ορισμένες μπορούν να εφαρμοστούν μόνο σε συγκεκριμένους τύπους τιμών ή μεταβλητών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Όταν γράφουμε έναν αλγόριθμο πρέπει κάθε εντολή να είναι απλή και σαφής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632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C92E6C6-3E0F-4E60-A783-B6B874CCBD22}" type="slidenum">
              <a:rPr lang="el-GR" altLang="el-GR" sz="1400" smtClean="0"/>
              <a:pPr eaLnBrk="1" hangingPunct="1"/>
              <a:t>55</a:t>
            </a:fld>
            <a:endParaRPr lang="el-GR" altLang="el-GR" sz="140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Ακολουθία (</a:t>
            </a:r>
            <a:r>
              <a:rPr lang="en-US" altLang="el-GR" smtClean="0"/>
              <a:t>sequence)</a:t>
            </a:r>
            <a:endParaRPr lang="el-GR" altLang="el-GR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Είναι μια σειρά εντολών …</a:t>
            </a:r>
          </a:p>
          <a:p>
            <a:pPr eaLnBrk="1" hangingPunct="1"/>
            <a:r>
              <a:rPr lang="el-GR" altLang="el-GR" smtClean="0"/>
              <a:t>… που πρέπει να εκτελεστεί η μια μετά την άλλη …</a:t>
            </a:r>
          </a:p>
          <a:p>
            <a:pPr eaLnBrk="1" hangingPunct="1"/>
            <a:r>
              <a:rPr lang="el-GR" altLang="el-GR" smtClean="0"/>
              <a:t>… χωρίς αμφιβολία ή δισταγμό…</a:t>
            </a:r>
          </a:p>
          <a:p>
            <a:pPr eaLnBrk="1" hangingPunct="1">
              <a:buFontTx/>
              <a:buNone/>
            </a:pP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734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38D26F8-6D65-4A6A-887D-586A681DB634}" type="slidenum">
              <a:rPr lang="el-GR" altLang="el-GR" sz="1400" smtClean="0"/>
              <a:pPr eaLnBrk="1" hangingPunct="1"/>
              <a:t>56</a:t>
            </a:fld>
            <a:endParaRPr lang="el-GR" altLang="el-GR" sz="1400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(</a:t>
            </a:r>
            <a:r>
              <a:rPr lang="en-US" altLang="el-GR" smtClean="0"/>
              <a:t>procedure)</a:t>
            </a:r>
            <a:endParaRPr lang="el-GR" altLang="el-GR" smtClean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Μια ακολουθία εντολών με συγκεκριμένο όνομα στην οποία αναφερόμαστε με το όνομά της</a:t>
            </a:r>
          </a:p>
          <a:p>
            <a:pPr eaLnBrk="1" hangingPunct="1"/>
            <a:r>
              <a:rPr lang="el-GR" altLang="el-GR" smtClean="0"/>
              <a:t>Μια εντολή που συμπεριλαμβάνει μια διαδικασία αναφέρεται ως «κλήση συνάρτησης»</a:t>
            </a:r>
          </a:p>
          <a:p>
            <a:pPr eaLnBrk="1" hangingPunct="1"/>
            <a:r>
              <a:rPr lang="el-GR" altLang="el-GR" smtClean="0"/>
              <a:t>Μια διαδικασία περιλαμβάνει συνήθως ένα σύνολο παραμέτρων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837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D3905B0-BE4D-4E57-9DB7-64261EF48D09}" type="slidenum">
              <a:rPr lang="el-GR" altLang="el-GR" sz="1400" smtClean="0"/>
              <a:pPr eaLnBrk="1" hangingPunct="1"/>
              <a:t>57</a:t>
            </a:fld>
            <a:endParaRPr lang="el-GR" altLang="el-GR" sz="1400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Επιλογή (</a:t>
            </a:r>
            <a:r>
              <a:rPr lang="en-US" altLang="el-GR" smtClean="0"/>
              <a:t>selection)</a:t>
            </a:r>
            <a:endParaRPr lang="el-GR" altLang="el-GR" smtClean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Μια εντολή που αποφασίζει ποια από τις δύο πιθανές ακολουθίες εντολών θα εκτελεσθεί</a:t>
            </a:r>
          </a:p>
          <a:p>
            <a:pPr eaLnBrk="1" hangingPunct="1"/>
            <a:r>
              <a:rPr lang="el-GR" altLang="el-GR" smtClean="0"/>
              <a:t>Η απόφαση λαμβάνεται ελέγχοντας μια απλή συνθήκη </a:t>
            </a:r>
            <a:r>
              <a:rPr lang="en-US" altLang="el-GR" smtClean="0"/>
              <a:t>true / false</a:t>
            </a:r>
            <a:endParaRPr lang="el-GR" altLang="el-GR" smtClean="0"/>
          </a:p>
          <a:p>
            <a:pPr lvl="1" eaLnBrk="1" hangingPunct="1"/>
            <a:r>
              <a:rPr lang="el-GR" altLang="el-GR" sz="2800" smtClean="0"/>
              <a:t>Απλή συνθήκη</a:t>
            </a:r>
            <a:r>
              <a:rPr lang="en-US" altLang="el-GR" sz="2800" smtClean="0"/>
              <a:t> (simple condition)</a:t>
            </a:r>
            <a:endParaRPr lang="el-GR" altLang="el-GR" sz="2800" smtClean="0"/>
          </a:p>
          <a:p>
            <a:pPr lvl="1" eaLnBrk="1" hangingPunct="1"/>
            <a:r>
              <a:rPr lang="el-GR" altLang="el-GR" sz="2800" smtClean="0"/>
              <a:t>Εμφωλιασμένες συνθήκες (</a:t>
            </a:r>
            <a:r>
              <a:rPr lang="en-US" altLang="el-GR" sz="2800" smtClean="0"/>
              <a:t>nested condition)</a:t>
            </a:r>
          </a:p>
          <a:p>
            <a:pPr eaLnBrk="1" hangingPunct="1"/>
            <a:endParaRPr lang="en-US" altLang="el-GR" smtClean="0"/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5939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8AA0943-015B-486F-A531-264CAEDD9136}" type="slidenum">
              <a:rPr lang="el-GR" altLang="el-GR" sz="1400" smtClean="0"/>
              <a:pPr eaLnBrk="1" hangingPunct="1"/>
              <a:t>58</a:t>
            </a:fld>
            <a:endParaRPr lang="el-GR" altLang="el-GR" sz="140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Επανάληψη (</a:t>
            </a:r>
            <a:r>
              <a:rPr lang="en-US" altLang="el-GR" smtClean="0"/>
              <a:t>repetition)</a:t>
            </a:r>
            <a:endParaRPr lang="el-GR" altLang="el-GR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Επανάληψη μιας εντολής …</a:t>
            </a:r>
          </a:p>
          <a:p>
            <a:pPr lvl="1" eaLnBrk="1" hangingPunct="1"/>
            <a:r>
              <a:rPr lang="el-GR" altLang="el-GR" sz="2000" smtClean="0"/>
              <a:t>… κατά τη διάρκεια (</a:t>
            </a:r>
            <a:r>
              <a:rPr lang="en-US" altLang="el-GR" sz="2000" smtClean="0"/>
              <a:t>while) </a:t>
            </a:r>
            <a:r>
              <a:rPr lang="el-GR" altLang="el-GR" sz="2000" smtClean="0"/>
              <a:t>ή μέχρι (</a:t>
            </a:r>
            <a:r>
              <a:rPr lang="en-US" altLang="el-GR" sz="2000" smtClean="0"/>
              <a:t>until) </a:t>
            </a:r>
            <a:r>
              <a:rPr lang="el-GR" altLang="el-GR" sz="2000" smtClean="0"/>
              <a:t>να συμβεί κάποια συνθήκη (</a:t>
            </a:r>
            <a:r>
              <a:rPr lang="en-US" altLang="el-GR" sz="2000" smtClean="0"/>
              <a:t>true </a:t>
            </a:r>
            <a:r>
              <a:rPr lang="el-GR" altLang="el-GR" sz="2000" smtClean="0"/>
              <a:t>ή </a:t>
            </a:r>
            <a:r>
              <a:rPr lang="en-US" altLang="el-GR" sz="2000" smtClean="0"/>
              <a:t>false)…</a:t>
            </a:r>
          </a:p>
          <a:p>
            <a:pPr lvl="1" eaLnBrk="1" hangingPunct="1"/>
            <a:r>
              <a:rPr lang="el-GR" altLang="el-GR" sz="2000" smtClean="0"/>
              <a:t>Ο έλεγχος της συνθήκης γίνεται κάθε φορά πριν από την επανάληψη της εντολής</a:t>
            </a:r>
          </a:p>
          <a:p>
            <a:pPr eaLnBrk="1" hangingPunct="1"/>
            <a:r>
              <a:rPr lang="el-GR" altLang="el-GR" sz="2400" smtClean="0"/>
              <a:t>Η επανάληψη είναι γνωστή και ως </a:t>
            </a:r>
            <a:r>
              <a:rPr lang="en-US" altLang="el-GR" sz="2400" smtClean="0"/>
              <a:t>iteration </a:t>
            </a:r>
            <a:r>
              <a:rPr lang="el-GR" altLang="el-GR" sz="2400" smtClean="0"/>
              <a:t>ή </a:t>
            </a:r>
            <a:r>
              <a:rPr lang="en-US" altLang="el-GR" sz="2400" smtClean="0"/>
              <a:t>loop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Δυνατότητες επανάληψης</a:t>
            </a:r>
          </a:p>
          <a:p>
            <a:pPr lvl="1" eaLnBrk="1" hangingPunct="1"/>
            <a:r>
              <a:rPr lang="el-GR" altLang="el-GR" sz="2000" smtClean="0"/>
              <a:t>Καθορισμένο πλήθος εξ αρχής</a:t>
            </a:r>
            <a:r>
              <a:rPr lang="en-US" altLang="el-GR" sz="2000" smtClean="0"/>
              <a:t> (do , for)</a:t>
            </a:r>
            <a:endParaRPr lang="el-GR" altLang="el-GR" sz="2000" smtClean="0"/>
          </a:p>
          <a:p>
            <a:pPr lvl="1" eaLnBrk="1" hangingPunct="1"/>
            <a:r>
              <a:rPr lang="el-GR" altLang="el-GR" sz="2000" smtClean="0"/>
              <a:t>Υπό συνθήκη</a:t>
            </a:r>
          </a:p>
          <a:p>
            <a:pPr lvl="2" eaLnBrk="1" hangingPunct="1"/>
            <a:r>
              <a:rPr lang="el-GR" altLang="el-GR" sz="2000" smtClean="0"/>
              <a:t>Έλεγχος τερματισμού στην αρχή </a:t>
            </a:r>
            <a:r>
              <a:rPr lang="en-US" altLang="el-GR" sz="2000" smtClean="0"/>
              <a:t>(while, do while, while do)</a:t>
            </a:r>
            <a:endParaRPr lang="el-GR" altLang="el-GR" sz="2000" smtClean="0"/>
          </a:p>
          <a:p>
            <a:pPr lvl="2" eaLnBrk="1" hangingPunct="1"/>
            <a:r>
              <a:rPr lang="el-GR" altLang="el-GR" sz="2000" smtClean="0"/>
              <a:t>Έλεγχος τερματισμού στο τέλος</a:t>
            </a:r>
            <a:r>
              <a:rPr lang="en-US" altLang="el-GR" sz="2000" smtClean="0"/>
              <a:t> (repeat – until)</a:t>
            </a:r>
            <a:endParaRPr lang="el-GR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041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39BF974-313F-4306-9CD4-7B7747616BF7}" type="slidenum">
              <a:rPr lang="el-GR" altLang="el-GR" sz="1400" smtClean="0"/>
              <a:pPr eaLnBrk="1" hangingPunct="1"/>
              <a:t>59</a:t>
            </a:fld>
            <a:endParaRPr lang="el-GR" altLang="el-GR" sz="1400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Τεκμηρίωση (</a:t>
            </a:r>
            <a:r>
              <a:rPr lang="en-US" altLang="el-GR" smtClean="0"/>
              <a:t>documentation)</a:t>
            </a:r>
            <a:endParaRPr lang="el-GR" altLang="el-GR" smtClean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Καταγράφει τι κάνει ο αλγόριθμος</a:t>
            </a:r>
          </a:p>
          <a:p>
            <a:pPr eaLnBrk="1" hangingPunct="1"/>
            <a:r>
              <a:rPr lang="el-GR" altLang="el-GR" smtClean="0"/>
              <a:t>Περιγράφει πως γίνεται</a:t>
            </a:r>
          </a:p>
          <a:p>
            <a:pPr eaLnBrk="1" hangingPunct="1"/>
            <a:r>
              <a:rPr lang="el-GR" altLang="el-GR" smtClean="0"/>
              <a:t>Εξηγεί το σκοπό κάθε συστατικού του αλγορίθμου</a:t>
            </a:r>
          </a:p>
          <a:p>
            <a:pPr eaLnBrk="1" hangingPunct="1"/>
            <a:r>
              <a:rPr lang="el-GR" altLang="el-GR" smtClean="0"/>
              <a:t>Περιλαμβάνει όλους τους περιορισμούς και τις προβλέψεις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024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11E5906-7588-465F-821C-C933851AF780}" type="slidenum">
              <a:rPr lang="el-GR" altLang="el-GR" sz="1400" smtClean="0"/>
              <a:pPr eaLnBrk="1" hangingPunct="1"/>
              <a:t>6</a:t>
            </a:fld>
            <a:endParaRPr lang="el-GR" altLang="el-GR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Λειτουργίες του ΗΥ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el-GR" altLang="el-GR" smtClean="0"/>
              <a:t>Αποθηκεύει έναν αριθμό σε κάθε μνήμη του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el-GR" altLang="el-GR" smtClean="0"/>
              <a:t>Τοποθετεί το περιεχόμενο μιας μνήμης σε μια άλλη μνήμη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el-GR" altLang="el-GR" smtClean="0"/>
              <a:t>Κάνει αριθμητικές συγκρίσεις με το περιεχόμενο </a:t>
            </a:r>
            <a:r>
              <a:rPr lang="el-GR" altLang="el-GR" b="1" smtClean="0">
                <a:solidFill>
                  <a:srgbClr val="CC3300"/>
                </a:solidFill>
              </a:rPr>
              <a:t>2 μνημών</a:t>
            </a:r>
            <a:r>
              <a:rPr lang="el-GR" altLang="el-GR" smtClean="0"/>
              <a:t> κάθε φορά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</a:pPr>
            <a:r>
              <a:rPr lang="el-GR" altLang="el-GR" smtClean="0"/>
              <a:t>Κάνει απλές αριθμητικές πράξεις με παράγοντες το περιεχόμενο μνημών</a:t>
            </a:r>
          </a:p>
          <a:p>
            <a:pPr marL="533400" indent="-533400" eaLnBrk="1" hangingPunct="1"/>
            <a:endParaRPr lang="el-GR" altLang="el-GR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144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77B80C4-8438-4025-934D-2ED1577BBA47}" type="slidenum">
              <a:rPr lang="el-GR" altLang="el-GR" sz="1400" smtClean="0"/>
              <a:pPr eaLnBrk="1" hangingPunct="1"/>
              <a:t>60</a:t>
            </a:fld>
            <a:endParaRPr lang="el-GR" altLang="el-GR" sz="1400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Η διαδικασία ανάπτυξης λογισμικού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Πλήρης καθορισμός του προβλήματος</a:t>
            </a:r>
          </a:p>
          <a:p>
            <a:pPr eaLnBrk="1" hangingPunct="1"/>
            <a:r>
              <a:rPr lang="el-GR" altLang="el-GR" smtClean="0"/>
              <a:t>Λεπτομερής ανάλυση του προβλήματος</a:t>
            </a:r>
          </a:p>
          <a:p>
            <a:pPr eaLnBrk="1" hangingPunct="1"/>
            <a:r>
              <a:rPr lang="el-GR" altLang="el-GR" smtClean="0"/>
              <a:t>Προσεκτικός σχεδιασμός του προβλήματος</a:t>
            </a:r>
          </a:p>
          <a:p>
            <a:pPr eaLnBrk="1" hangingPunct="1"/>
            <a:r>
              <a:rPr lang="el-GR" altLang="el-GR" smtClean="0"/>
              <a:t>Αποτελεσματική κωδικοποίηση του αλγορίθμου</a:t>
            </a:r>
          </a:p>
          <a:p>
            <a:pPr eaLnBrk="1" hangingPunct="1"/>
            <a:r>
              <a:rPr lang="el-GR" altLang="el-GR" smtClean="0"/>
              <a:t>Εξαντλητικός έλεγχος του κώδικα</a:t>
            </a:r>
          </a:p>
          <a:p>
            <a:pPr eaLnBrk="1" hangingPunct="1"/>
            <a:r>
              <a:rPr lang="el-GR" altLang="el-GR" smtClean="0"/>
              <a:t>Ευκρινής τεκμηρίωση του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246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77EFB86-1686-4F3A-8CEA-1CFDBF52F9FC}" type="slidenum">
              <a:rPr lang="el-GR" altLang="el-GR" sz="1400" smtClean="0"/>
              <a:pPr eaLnBrk="1" hangingPunct="1"/>
              <a:t>61</a:t>
            </a:fld>
            <a:endParaRPr lang="el-GR" altLang="el-GR" sz="1400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Κατά βήματα </a:t>
            </a:r>
            <a:r>
              <a:rPr lang="en-AU" altLang="el-GR" sz="2800" smtClean="0"/>
              <a:t>(top-down) </a:t>
            </a:r>
            <a:r>
              <a:rPr lang="el-GR" altLang="el-GR" sz="2800" smtClean="0"/>
              <a:t>σχεδίαση αλγορίθμου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Καταγραφή των απαιτήσεων του προβλήματος</a:t>
            </a:r>
          </a:p>
          <a:p>
            <a:pPr eaLnBrk="1" hangingPunct="1"/>
            <a:r>
              <a:rPr lang="el-GR" altLang="el-GR" smtClean="0"/>
              <a:t>Διάσπαση του προβλήματος σε επιμέρους τμήματα</a:t>
            </a:r>
          </a:p>
          <a:p>
            <a:pPr eaLnBrk="1" hangingPunct="1"/>
            <a:r>
              <a:rPr lang="el-GR" altLang="el-GR" smtClean="0"/>
              <a:t>Περαιτέρω διαίρεση κάθε βήματος σε μικρότερα</a:t>
            </a:r>
          </a:p>
          <a:p>
            <a:pPr eaLnBrk="1" hangingPunct="1"/>
            <a:r>
              <a:rPr lang="el-GR" altLang="el-GR" smtClean="0"/>
              <a:t>Η διαίρεση συνεχίζεται μέχρι το κάθε βήμα να μπορεί να υλοποιηθεί από μια εντολή</a:t>
            </a:r>
          </a:p>
          <a:p>
            <a:pPr eaLnBrk="1" hangingPunct="1"/>
            <a:r>
              <a:rPr lang="el-GR" altLang="el-GR" smtClean="0">
                <a:solidFill>
                  <a:srgbClr val="008080"/>
                </a:solidFill>
              </a:rPr>
              <a:t>Το μέγεθος της διεργασίας πρέπει να μπορεί να εκφραστεί με βάση τις 4 βασικές λειτουργίες του επεξεργαστή </a:t>
            </a:r>
            <a:r>
              <a:rPr lang="el-GR" altLang="el-GR" b="1" u="sng" smtClean="0">
                <a:solidFill>
                  <a:srgbClr val="008080"/>
                </a:solidFill>
              </a:rPr>
              <a:t>είτε</a:t>
            </a:r>
            <a:r>
              <a:rPr lang="el-GR" altLang="el-GR" smtClean="0">
                <a:solidFill>
                  <a:srgbClr val="008080"/>
                </a:solidFill>
              </a:rPr>
              <a:t> με μια δομή που υποστηρίζει η επιλεγόμενη γλώσσα προγραμματισμού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349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9D8B8C1-2E31-4E78-8618-070D1F3A8BA8}" type="slidenum">
              <a:rPr lang="el-GR" altLang="el-GR" sz="1400" smtClean="0"/>
              <a:pPr eaLnBrk="1" hangingPunct="1"/>
              <a:t>62</a:t>
            </a:fld>
            <a:endParaRPr lang="el-GR" altLang="el-GR" sz="1400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Κατά βήματα (</a:t>
            </a:r>
            <a:r>
              <a:rPr lang="en-US" altLang="el-GR" sz="2800" smtClean="0"/>
              <a:t>t</a:t>
            </a:r>
            <a:r>
              <a:rPr lang="en-AU" altLang="el-GR" sz="2800" smtClean="0"/>
              <a:t>op-down</a:t>
            </a:r>
            <a:r>
              <a:rPr lang="el-GR" altLang="el-GR" sz="2800" smtClean="0"/>
              <a:t>)</a:t>
            </a:r>
            <a:r>
              <a:rPr lang="en-AU" altLang="el-GR" sz="2800" smtClean="0"/>
              <a:t> </a:t>
            </a:r>
            <a:r>
              <a:rPr lang="el-GR" altLang="el-GR" sz="2800" smtClean="0"/>
              <a:t>σχεδίαση</a:t>
            </a:r>
            <a:r>
              <a:rPr lang="en-US" altLang="el-GR" sz="2800" smtClean="0"/>
              <a:t> -- </a:t>
            </a:r>
            <a:r>
              <a:rPr lang="el-GR" altLang="el-GR" sz="2800" smtClean="0"/>
              <a:t>παράδειγμα</a:t>
            </a:r>
            <a:endParaRPr lang="en-AU" altLang="el-GR" sz="28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3562350"/>
            <a:ext cx="91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AU" altLang="el-GR" sz="2200">
                <a:solidFill>
                  <a:schemeClr val="tx1"/>
                </a:solidFill>
              </a:rPr>
              <a:t>Learn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1075" y="2466975"/>
            <a:ext cx="2455863" cy="2436813"/>
            <a:chOff x="618" y="1314"/>
            <a:chExt cx="1547" cy="1535"/>
          </a:xfrm>
        </p:grpSpPr>
        <p:sp>
          <p:nvSpPr>
            <p:cNvPr id="63515" name="Text Box 5"/>
            <p:cNvSpPr txBox="1">
              <a:spLocks noChangeArrowheads="1"/>
            </p:cNvSpPr>
            <p:nvPr/>
          </p:nvSpPr>
          <p:spPr bwMode="auto">
            <a:xfrm>
              <a:off x="1248" y="1314"/>
              <a:ext cx="917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AU" altLang="el-GR" sz="2200">
                  <a:solidFill>
                    <a:schemeClr val="tx1"/>
                  </a:solidFill>
                </a:rPr>
                <a:t>Prepare</a:t>
              </a:r>
            </a:p>
            <a:p>
              <a:pPr algn="l">
                <a:spcBef>
                  <a:spcPct val="0"/>
                </a:spcBef>
              </a:pPr>
              <a:endParaRPr lang="en-AU" altLang="el-GR" sz="22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endParaRPr lang="en-AU" altLang="el-GR" sz="22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2200">
                  <a:solidFill>
                    <a:schemeClr val="tx1"/>
                  </a:solidFill>
                </a:rPr>
                <a:t>Study</a:t>
              </a:r>
            </a:p>
            <a:p>
              <a:pPr algn="l">
                <a:spcBef>
                  <a:spcPct val="0"/>
                </a:spcBef>
              </a:pPr>
              <a:endParaRPr lang="en-AU" altLang="el-GR" sz="22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endParaRPr lang="en-AU" altLang="el-GR" sz="22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2200">
                  <a:solidFill>
                    <a:schemeClr val="tx1"/>
                  </a:solidFill>
                </a:rPr>
                <a:t>Reinforce</a:t>
              </a:r>
            </a:p>
          </p:txBody>
        </p:sp>
        <p:cxnSp>
          <p:nvCxnSpPr>
            <p:cNvPr id="63516" name="AutoShape 6"/>
            <p:cNvCxnSpPr>
              <a:cxnSpLocks noChangeShapeType="1"/>
              <a:stCxn id="36867" idx="0"/>
            </p:cNvCxnSpPr>
            <p:nvPr/>
          </p:nvCxnSpPr>
          <p:spPr bwMode="auto">
            <a:xfrm flipV="1">
              <a:off x="618" y="1458"/>
              <a:ext cx="534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7" name="AutoShape 7"/>
            <p:cNvCxnSpPr>
              <a:cxnSpLocks noChangeShapeType="1"/>
              <a:stCxn id="36867" idx="2"/>
            </p:cNvCxnSpPr>
            <p:nvPr/>
          </p:nvCxnSpPr>
          <p:spPr bwMode="auto">
            <a:xfrm>
              <a:off x="618" y="2274"/>
              <a:ext cx="534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8" name="AutoShape 8"/>
            <p:cNvCxnSpPr>
              <a:cxnSpLocks noChangeShapeType="1"/>
              <a:stCxn id="36867" idx="3"/>
              <a:endCxn id="63515" idx="1"/>
            </p:cNvCxnSpPr>
            <p:nvPr/>
          </p:nvCxnSpPr>
          <p:spPr bwMode="auto">
            <a:xfrm>
              <a:off x="899" y="2130"/>
              <a:ext cx="3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19400" y="1905000"/>
            <a:ext cx="3352800" cy="3662363"/>
            <a:chOff x="1824" y="1200"/>
            <a:chExt cx="2112" cy="2307"/>
          </a:xfrm>
        </p:grpSpPr>
        <p:sp>
          <p:nvSpPr>
            <p:cNvPr id="63505" name="Text Box 10"/>
            <p:cNvSpPr txBox="1">
              <a:spLocks noChangeArrowheads="1"/>
            </p:cNvSpPr>
            <p:nvPr/>
          </p:nvSpPr>
          <p:spPr bwMode="auto">
            <a:xfrm>
              <a:off x="2496" y="1200"/>
              <a:ext cx="1440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7325" indent="-187325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Read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Make notes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Prepare questions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Attend lecture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Listen and think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Complete prac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Attend tute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l-GR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Record answers to questions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Revise notes</a:t>
              </a:r>
            </a:p>
          </p:txBody>
        </p:sp>
        <p:cxnSp>
          <p:nvCxnSpPr>
            <p:cNvPr id="63506" name="AutoShape 11"/>
            <p:cNvCxnSpPr>
              <a:cxnSpLocks noChangeShapeType="1"/>
            </p:cNvCxnSpPr>
            <p:nvPr/>
          </p:nvCxnSpPr>
          <p:spPr bwMode="auto">
            <a:xfrm flipV="1">
              <a:off x="1968" y="1344"/>
              <a:ext cx="48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7" name="AutoShape 12"/>
            <p:cNvCxnSpPr>
              <a:cxnSpLocks noChangeShapeType="1"/>
            </p:cNvCxnSpPr>
            <p:nvPr/>
          </p:nvCxnSpPr>
          <p:spPr bwMode="auto">
            <a:xfrm>
              <a:off x="1968" y="1680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8" name="AutoShape 13"/>
            <p:cNvCxnSpPr>
              <a:cxnSpLocks noChangeShapeType="1"/>
            </p:cNvCxnSpPr>
            <p:nvPr/>
          </p:nvCxnSpPr>
          <p:spPr bwMode="auto">
            <a:xfrm flipV="1">
              <a:off x="1968" y="1488"/>
              <a:ext cx="48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09" name="AutoShape 14"/>
            <p:cNvCxnSpPr>
              <a:cxnSpLocks noChangeShapeType="1"/>
            </p:cNvCxnSpPr>
            <p:nvPr/>
          </p:nvCxnSpPr>
          <p:spPr bwMode="auto">
            <a:xfrm>
              <a:off x="1824" y="2400"/>
              <a:ext cx="57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0" name="AutoShape 15"/>
            <p:cNvCxnSpPr>
              <a:cxnSpLocks noChangeShapeType="1"/>
            </p:cNvCxnSpPr>
            <p:nvPr/>
          </p:nvCxnSpPr>
          <p:spPr bwMode="auto">
            <a:xfrm>
              <a:off x="1824" y="2400"/>
              <a:ext cx="576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1" name="AutoShape 16"/>
            <p:cNvCxnSpPr>
              <a:cxnSpLocks noChangeShapeType="1"/>
            </p:cNvCxnSpPr>
            <p:nvPr/>
          </p:nvCxnSpPr>
          <p:spPr bwMode="auto">
            <a:xfrm flipV="1">
              <a:off x="1824" y="2256"/>
              <a:ext cx="576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2" name="AutoShape 17"/>
            <p:cNvCxnSpPr>
              <a:cxnSpLocks noChangeShapeType="1"/>
            </p:cNvCxnSpPr>
            <p:nvPr/>
          </p:nvCxnSpPr>
          <p:spPr bwMode="auto">
            <a:xfrm flipV="1">
              <a:off x="1824" y="2112"/>
              <a:ext cx="57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3" name="AutoShape 18"/>
            <p:cNvCxnSpPr>
              <a:cxnSpLocks noChangeShapeType="1"/>
            </p:cNvCxnSpPr>
            <p:nvPr/>
          </p:nvCxnSpPr>
          <p:spPr bwMode="auto">
            <a:xfrm>
              <a:off x="2112" y="3072"/>
              <a:ext cx="33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14" name="AutoShape 19"/>
            <p:cNvCxnSpPr>
              <a:cxnSpLocks noChangeShapeType="1"/>
            </p:cNvCxnSpPr>
            <p:nvPr/>
          </p:nvCxnSpPr>
          <p:spPr bwMode="auto">
            <a:xfrm flipV="1">
              <a:off x="2112" y="3024"/>
              <a:ext cx="336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800600" y="1752600"/>
            <a:ext cx="4038600" cy="3783013"/>
            <a:chOff x="3072" y="1104"/>
            <a:chExt cx="2544" cy="2383"/>
          </a:xfrm>
        </p:grpSpPr>
        <p:sp>
          <p:nvSpPr>
            <p:cNvPr id="63497" name="Text Box 21"/>
            <p:cNvSpPr txBox="1">
              <a:spLocks noChangeArrowheads="1"/>
            </p:cNvSpPr>
            <p:nvPr/>
          </p:nvSpPr>
          <p:spPr bwMode="auto">
            <a:xfrm>
              <a:off x="4176" y="1104"/>
              <a:ext cx="1440" cy="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7325" indent="-187325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Read lecture notes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Read textbook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endParaRPr lang="el-GR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Read exercise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Design algorithm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Code solution</a:t>
              </a: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Test and document</a:t>
              </a:r>
              <a:endParaRPr lang="en-US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endParaRPr lang="en-AU" altLang="el-GR" sz="1800">
                <a:solidFill>
                  <a:schemeClr val="tx1"/>
                </a:solidFill>
              </a:endParaRPr>
            </a:p>
            <a:p>
              <a:pPr algn="l">
                <a:spcBef>
                  <a:spcPct val="0"/>
                </a:spcBef>
              </a:pPr>
              <a:r>
                <a:rPr lang="en-AU" altLang="el-GR" sz="1800">
                  <a:solidFill>
                    <a:schemeClr val="tx1"/>
                  </a:solidFill>
                </a:rPr>
                <a:t>Record insights</a:t>
              </a: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20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  <a:buFontTx/>
                <a:buChar char="•"/>
              </a:pPr>
              <a:endParaRPr lang="en-AU" altLang="el-G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498" name="Line 22"/>
            <p:cNvSpPr>
              <a:spLocks noChangeShapeType="1"/>
            </p:cNvSpPr>
            <p:nvPr/>
          </p:nvSpPr>
          <p:spPr bwMode="auto">
            <a:xfrm flipV="1">
              <a:off x="3072" y="1248"/>
              <a:ext cx="105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63499" name="Line 23"/>
            <p:cNvSpPr>
              <a:spLocks noChangeShapeType="1"/>
            </p:cNvSpPr>
            <p:nvPr/>
          </p:nvSpPr>
          <p:spPr bwMode="auto">
            <a:xfrm>
              <a:off x="3072" y="1296"/>
              <a:ext cx="105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63500" name="Line 24"/>
            <p:cNvSpPr>
              <a:spLocks noChangeShapeType="1"/>
            </p:cNvSpPr>
            <p:nvPr/>
          </p:nvSpPr>
          <p:spPr bwMode="auto">
            <a:xfrm flipV="1">
              <a:off x="3600" y="2016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63501" name="Line 25"/>
            <p:cNvSpPr>
              <a:spLocks noChangeShapeType="1"/>
            </p:cNvSpPr>
            <p:nvPr/>
          </p:nvSpPr>
          <p:spPr bwMode="auto">
            <a:xfrm flipV="1">
              <a:off x="3600" y="220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63502" name="Line 26"/>
            <p:cNvSpPr>
              <a:spLocks noChangeShapeType="1"/>
            </p:cNvSpPr>
            <p:nvPr/>
          </p:nvSpPr>
          <p:spPr bwMode="auto">
            <a:xfrm flipV="1">
              <a:off x="3600" y="2400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63503" name="Line 27"/>
            <p:cNvSpPr>
              <a:spLocks noChangeShapeType="1"/>
            </p:cNvSpPr>
            <p:nvPr/>
          </p:nvSpPr>
          <p:spPr bwMode="auto">
            <a:xfrm>
              <a:off x="3600" y="2496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  <p:sp>
          <p:nvSpPr>
            <p:cNvPr id="63504" name="Line 28"/>
            <p:cNvSpPr>
              <a:spLocks noChangeShapeType="1"/>
            </p:cNvSpPr>
            <p:nvPr/>
          </p:nvSpPr>
          <p:spPr bwMode="auto">
            <a:xfrm>
              <a:off x="3600" y="2496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451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322B0524-4358-4378-9A88-54DEA3D19011}" type="slidenum">
              <a:rPr lang="el-GR" altLang="el-GR" sz="1400" smtClean="0"/>
              <a:pPr eaLnBrk="1" hangingPunct="1"/>
              <a:t>63</a:t>
            </a:fld>
            <a:endParaRPr lang="el-GR" altLang="el-GR" sz="1400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l-GR" altLang="el-GR" sz="3200" smtClean="0"/>
              <a:t>Ένας ΗΥ μπορεί να διερμηνεύσει οτιδήποτε είναι σωστά διατυπωμένο σε μια γλώσσα προγραμματισμού</a:t>
            </a:r>
            <a:endParaRPr lang="en-GB" altLang="el-GR" sz="3200" smtClean="0"/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553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15CAE6D-F202-42FF-B3A2-249B77E23313}" type="slidenum">
              <a:rPr lang="el-GR" altLang="el-GR" sz="1400" smtClean="0"/>
              <a:pPr eaLnBrk="1" hangingPunct="1"/>
              <a:t>64</a:t>
            </a:fld>
            <a:endParaRPr lang="el-GR" altLang="el-GR" sz="140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ΑΛΓΟΡΙΘΜΩΝ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656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C671613-B3CF-4359-B70B-2F0D6E202209}" type="slidenum">
              <a:rPr lang="el-GR" altLang="el-GR" sz="1400" smtClean="0"/>
              <a:pPr eaLnBrk="1" hangingPunct="1"/>
              <a:t>65</a:t>
            </a:fld>
            <a:endParaRPr lang="el-GR" altLang="el-GR" sz="1400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Εύρεση και εμφάνιση του ΜΚΔ 2 αριθμών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b="1" dirty="0" smtClean="0"/>
              <a:t>	Εισαγωγή των αριθμών </a:t>
            </a:r>
            <a:r>
              <a:rPr lang="en-US" altLang="el-GR" b="1" dirty="0" err="1" smtClean="0"/>
              <a:t>x,y</a:t>
            </a:r>
            <a:endParaRPr lang="el-GR" altLang="el-GR" b="1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l-GR" altLang="el-GR" b="1" dirty="0" smtClean="0"/>
              <a:t>	</a:t>
            </a:r>
            <a:r>
              <a:rPr lang="en-US" altLang="el-GR" b="1" dirty="0" smtClean="0"/>
              <a:t>WHILE</a:t>
            </a:r>
            <a:r>
              <a:rPr lang="en-US" altLang="el-GR" dirty="0" smtClean="0"/>
              <a:t> </a:t>
            </a:r>
            <a:r>
              <a:rPr lang="el-GR" altLang="el-GR" dirty="0" smtClean="0"/>
              <a:t>  </a:t>
            </a:r>
            <a:r>
              <a:rPr lang="el-GR" altLang="el-GR" b="1" dirty="0" smtClean="0">
                <a:solidFill>
                  <a:srgbClr val="CC3300"/>
                </a:solidFill>
              </a:rPr>
              <a:t>(</a:t>
            </a:r>
            <a:r>
              <a:rPr lang="en-US" altLang="el-GR" b="1" dirty="0" smtClean="0">
                <a:solidFill>
                  <a:srgbClr val="CC3300"/>
                </a:solidFill>
              </a:rPr>
              <a:t>y&lt;&gt;0</a:t>
            </a:r>
            <a:r>
              <a:rPr lang="el-GR" altLang="el-GR" b="1" dirty="0" smtClean="0">
                <a:solidFill>
                  <a:srgbClr val="CC3300"/>
                </a:solidFill>
              </a:rPr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  </a:t>
            </a:r>
            <a:r>
              <a:rPr lang="en-US" altLang="el-GR" b="1" dirty="0" smtClean="0"/>
              <a:t>DO</a:t>
            </a:r>
          </a:p>
          <a:p>
            <a:pPr lvl="2" eaLnBrk="1" hangingPunct="1">
              <a:lnSpc>
                <a:spcPct val="130000"/>
              </a:lnSpc>
              <a:buFontTx/>
              <a:buNone/>
            </a:pPr>
            <a:r>
              <a:rPr lang="el-GR" altLang="el-GR" dirty="0" smtClean="0"/>
              <a:t>Υπολόγισε το υπόλοιπο της διαίρεσης </a:t>
            </a:r>
            <a:r>
              <a:rPr lang="en-US" altLang="el-GR" b="1" dirty="0" smtClean="0"/>
              <a:t>x/y</a:t>
            </a:r>
          </a:p>
          <a:p>
            <a:pPr lvl="2" eaLnBrk="1" hangingPunct="1">
              <a:lnSpc>
                <a:spcPct val="130000"/>
              </a:lnSpc>
              <a:buFontTx/>
              <a:buNone/>
            </a:pPr>
            <a:r>
              <a:rPr lang="el-GR" altLang="el-GR" dirty="0" smtClean="0"/>
              <a:t>Αντικατέστησε το </a:t>
            </a:r>
            <a:r>
              <a:rPr lang="en-US" altLang="el-GR" b="1" dirty="0" smtClean="0"/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το </a:t>
            </a:r>
            <a:r>
              <a:rPr lang="en-US" altLang="el-GR" b="1" dirty="0" smtClean="0"/>
              <a:t>y</a:t>
            </a:r>
            <a:endParaRPr lang="el-GR" altLang="el-GR" b="1" dirty="0" smtClean="0"/>
          </a:p>
          <a:p>
            <a:pPr lvl="2" eaLnBrk="1" hangingPunct="1">
              <a:lnSpc>
                <a:spcPct val="130000"/>
              </a:lnSpc>
              <a:buFontTx/>
              <a:buNone/>
            </a:pPr>
            <a:r>
              <a:rPr lang="el-GR" altLang="el-GR" dirty="0" smtClean="0"/>
              <a:t>Αντικατέστησε το </a:t>
            </a:r>
            <a:r>
              <a:rPr lang="en-US" altLang="el-GR" b="1" dirty="0" smtClean="0"/>
              <a:t>y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το υπόλοιπο</a:t>
            </a:r>
          </a:p>
          <a:p>
            <a:pPr lvl="1" eaLnBrk="1" hangingPunct="1">
              <a:lnSpc>
                <a:spcPct val="130000"/>
              </a:lnSpc>
              <a:buFontTx/>
              <a:buNone/>
            </a:pPr>
            <a:r>
              <a:rPr lang="el-GR" altLang="el-GR" sz="2800" b="1" dirty="0" smtClean="0"/>
              <a:t>Τύπωσε ως απάντηση την τιμή του </a:t>
            </a:r>
            <a:r>
              <a:rPr lang="en-US" altLang="el-GR" sz="2800" b="1" smtClean="0"/>
              <a:t>x</a:t>
            </a:r>
            <a:endParaRPr lang="el-GR" alt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758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8C4BE45-CBD3-46E9-A44D-9F429337CCBE}" type="slidenum">
              <a:rPr lang="el-GR" altLang="el-GR" sz="1400" smtClean="0"/>
              <a:pPr eaLnBrk="1" hangingPunct="1"/>
              <a:t>66</a:t>
            </a:fld>
            <a:endParaRPr lang="el-GR" altLang="el-GR" sz="1400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Υπολογισμός της Ν-οστής δύναμης ενός αριθμού </a:t>
            </a:r>
            <a:r>
              <a:rPr lang="en-US" altLang="el-GR" sz="2400" smtClean="0"/>
              <a:t>x</a:t>
            </a:r>
            <a:endParaRPr lang="el-GR" altLang="el-GR" sz="240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80000"/>
              </a:lnSpc>
              <a:buFontTx/>
              <a:buAutoNum type="arabicPeriod"/>
            </a:pPr>
            <a:r>
              <a:rPr lang="el-GR" altLang="el-GR" b="1" smtClean="0"/>
              <a:t>Διάβασε τις τιμές των </a:t>
            </a:r>
            <a:r>
              <a:rPr lang="en-US" altLang="el-GR" b="1" smtClean="0"/>
              <a:t>x, N</a:t>
            </a:r>
            <a:endParaRPr lang="el-GR" altLang="el-GR" b="1" smtClean="0"/>
          </a:p>
          <a:p>
            <a:pPr marL="533400" indent="-533400" eaLnBrk="1" hangingPunct="1">
              <a:lnSpc>
                <a:spcPct val="180000"/>
              </a:lnSpc>
              <a:buFontTx/>
              <a:buAutoNum type="arabicPeriod"/>
            </a:pPr>
            <a:r>
              <a:rPr lang="el-GR" altLang="el-GR" b="1" smtClean="0"/>
              <a:t>Θέσε αρχική τιμή για το γινόμενο ίση με το 1</a:t>
            </a:r>
          </a:p>
          <a:p>
            <a:pPr marL="533400" indent="-533400" eaLnBrk="1" hangingPunct="1">
              <a:lnSpc>
                <a:spcPct val="180000"/>
              </a:lnSpc>
              <a:buFontTx/>
              <a:buAutoNum type="arabicPeriod"/>
            </a:pPr>
            <a:r>
              <a:rPr lang="el-GR" altLang="el-GR" b="1" smtClean="0"/>
              <a:t>Επανέλαβε </a:t>
            </a:r>
            <a:r>
              <a:rPr lang="en-US" altLang="el-GR" b="1" smtClean="0"/>
              <a:t>N </a:t>
            </a:r>
            <a:r>
              <a:rPr lang="el-GR" altLang="el-GR" b="1" smtClean="0"/>
              <a:t>φορές</a:t>
            </a:r>
          </a:p>
          <a:p>
            <a:pPr marL="914400" lvl="1" indent="-457200" eaLnBrk="1" hangingPunct="1">
              <a:lnSpc>
                <a:spcPct val="180000"/>
              </a:lnSpc>
              <a:buFontTx/>
              <a:buNone/>
            </a:pPr>
            <a:r>
              <a:rPr lang="el-GR" altLang="el-GR" b="1" smtClean="0"/>
              <a:t>	Πολλαπλασίασε το γινόμενο με το </a:t>
            </a:r>
            <a:r>
              <a:rPr lang="en-US" altLang="el-GR" b="1" smtClean="0"/>
              <a:t>x</a:t>
            </a:r>
          </a:p>
          <a:p>
            <a:pPr marL="533400" indent="-533400" eaLnBrk="1" hangingPunct="1">
              <a:lnSpc>
                <a:spcPct val="180000"/>
              </a:lnSpc>
              <a:buFontTx/>
              <a:buAutoNum type="arabicPeriod"/>
            </a:pPr>
            <a:r>
              <a:rPr lang="el-GR" altLang="el-GR" b="1" smtClean="0"/>
              <a:t>Τύπωσε το γινόμενο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861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41BEE97-D823-4C4D-BE30-55F302C89FDC}" type="slidenum">
              <a:rPr lang="el-GR" altLang="el-GR" sz="1400" smtClean="0"/>
              <a:pPr eaLnBrk="1" hangingPunct="1"/>
              <a:t>67</a:t>
            </a:fld>
            <a:endParaRPr lang="el-GR" altLang="el-GR" sz="140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Εύρεση του μέγιστου</a:t>
            </a:r>
            <a:r>
              <a:rPr lang="en-US" altLang="el-GR" sz="2800" smtClean="0"/>
              <a:t> </a:t>
            </a:r>
            <a:r>
              <a:rPr lang="el-GR" altLang="el-GR" sz="2800" smtClean="0"/>
              <a:t>μιας σειράς αριθμών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1" smtClean="0"/>
              <a:t>Εισαγωγή του πρώτου αριθμού της λίστας</a:t>
            </a:r>
            <a:endParaRPr lang="en-US" altLang="el-GR" sz="2400" b="1" smtClean="0"/>
          </a:p>
          <a:p>
            <a:pPr eaLnBrk="1" hangingPunct="1"/>
            <a:r>
              <a:rPr lang="el-GR" altLang="el-GR" sz="2400" b="1" smtClean="0"/>
              <a:t>Θέσε σαν μεγαλύτερο τον πρώτο αριθμό της λίστας</a:t>
            </a:r>
          </a:p>
          <a:p>
            <a:pPr eaLnBrk="1" hangingPunct="1"/>
            <a:r>
              <a:rPr lang="el-GR" altLang="el-GR" sz="2400" b="1" smtClean="0">
                <a:solidFill>
                  <a:schemeClr val="accent2"/>
                </a:solidFill>
              </a:rPr>
              <a:t>Επανέλαβε</a:t>
            </a:r>
            <a:endParaRPr lang="en-US" altLang="el-GR" sz="2400" b="1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180000"/>
              </a:lnSpc>
            </a:pPr>
            <a:r>
              <a:rPr lang="el-GR" altLang="el-GR" b="1" smtClean="0"/>
              <a:t>Πάρε τον επόμενο αριθμό της λίστας</a:t>
            </a:r>
          </a:p>
          <a:p>
            <a:pPr lvl="1" eaLnBrk="1" hangingPunct="1">
              <a:lnSpc>
                <a:spcPct val="180000"/>
              </a:lnSpc>
            </a:pPr>
            <a:r>
              <a:rPr lang="el-GR" altLang="el-GR" b="1" smtClean="0"/>
              <a:t>αν</a:t>
            </a:r>
            <a:r>
              <a:rPr lang="en-US" altLang="el-GR" b="1" smtClean="0"/>
              <a:t> </a:t>
            </a:r>
            <a:r>
              <a:rPr lang="el-GR" altLang="el-GR" b="1" smtClean="0"/>
              <a:t>ο αριθμός αυτός &gt; από τον μεγαλύτερο μέχρι τώρα τότε θέσε σαν μεγαλύτερο τον τρέχοντα αριθμό</a:t>
            </a:r>
          </a:p>
          <a:p>
            <a:pPr eaLnBrk="1" hangingPunct="1">
              <a:buFontTx/>
              <a:buNone/>
            </a:pPr>
            <a:r>
              <a:rPr lang="el-GR" altLang="el-GR" sz="2400" b="1" smtClean="0">
                <a:solidFill>
                  <a:schemeClr val="accent2"/>
                </a:solidFill>
              </a:rPr>
              <a:t>	μέχρι</a:t>
            </a:r>
            <a:r>
              <a:rPr lang="en-US" altLang="el-GR" sz="2400" smtClean="0"/>
              <a:t> </a:t>
            </a:r>
            <a:r>
              <a:rPr lang="el-GR" altLang="el-GR" sz="2400" b="1" smtClean="0">
                <a:solidFill>
                  <a:srgbClr val="009900"/>
                </a:solidFill>
              </a:rPr>
              <a:t>να τελειώσουν όλοι οι αριθμοί της λίστας</a:t>
            </a:r>
          </a:p>
          <a:p>
            <a:pPr eaLnBrk="1" hangingPunct="1"/>
            <a:r>
              <a:rPr lang="el-GR" altLang="el-GR" sz="2400" b="1" smtClean="0"/>
              <a:t>Τύπωσε ή εμφάνισε τον μεγαλύτερο αριθμό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6963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0EC8633-CE9E-4BF5-943F-7858081D8059}" type="slidenum">
              <a:rPr lang="el-GR" altLang="el-GR" sz="1400" smtClean="0"/>
              <a:pPr eaLnBrk="1" hangingPunct="1"/>
              <a:t>68</a:t>
            </a:fld>
            <a:endParaRPr lang="el-GR" altLang="el-GR" sz="140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Εύρεση του Ν!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Διάβασε την τιμή του Ν</a:t>
            </a:r>
            <a:r>
              <a:rPr lang="en-US" altLang="el-GR" smtClean="0"/>
              <a:t> </a:t>
            </a:r>
            <a:r>
              <a:rPr lang="el-GR" altLang="el-GR" smtClean="0"/>
              <a:t>μέχρις ότου Ν&gt;=0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Θέσε το γινόμενο ίσο με 1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b="1" smtClean="0"/>
              <a:t>Επανέλαβε</a:t>
            </a:r>
            <a:r>
              <a:rPr lang="en-US" altLang="el-GR" b="1" smtClean="0"/>
              <a:t> </a:t>
            </a:r>
            <a:r>
              <a:rPr lang="el-GR" altLang="el-GR" smtClean="0"/>
              <a:t>για κάθε ακέραιο από το 1 έως Ν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l-GR" altLang="el-GR" smtClean="0"/>
              <a:t>Πολλαπλασίασε το γινόμενο με τον ακέραιο</a:t>
            </a:r>
            <a:endParaRPr lang="en-US" altLang="el-GR" smtClean="0"/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l-GR" altLang="el-GR" smtClean="0"/>
              <a:t>Εκχώρησε το αποτέλεσμα στο γινόμενο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Τύπωσε την τιμή του γινομένου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065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08DDD81-867E-4120-861A-27684A22725F}" type="slidenum">
              <a:rPr lang="el-GR" altLang="el-GR" sz="1400" smtClean="0"/>
              <a:pPr eaLnBrk="1" hangingPunct="1"/>
              <a:t>69</a:t>
            </a:fld>
            <a:endParaRPr lang="el-GR" altLang="el-GR" sz="1400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>
                <a:solidFill>
                  <a:srgbClr val="CC0000"/>
                </a:solidFill>
              </a:rPr>
              <a:t>Εναλλαγή των περιεχομένων 2 θέσεων μνήμης (</a:t>
            </a:r>
            <a:r>
              <a:rPr lang="en-US" altLang="el-GR" sz="2400" smtClean="0">
                <a:solidFill>
                  <a:srgbClr val="CC0000"/>
                </a:solidFill>
              </a:rPr>
              <a:t>swap)</a:t>
            </a:r>
            <a:endParaRPr lang="el-GR" altLang="el-GR" sz="2400" smtClean="0">
              <a:solidFill>
                <a:srgbClr val="CC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Είσοδος </a:t>
            </a:r>
            <a:r>
              <a:rPr lang="el-GR" altLang="el-GR" b="1" dirty="0" smtClean="0"/>
              <a:t>Α , Β</a:t>
            </a:r>
          </a:p>
          <a:p>
            <a:pPr eaLnBrk="1" hangingPunct="1"/>
            <a:r>
              <a:rPr lang="el-GR" altLang="el-GR" dirty="0" smtClean="0"/>
              <a:t>Αντέγραψε το περιεχόμενο της θέσης Α σε μια νέα θέση </a:t>
            </a:r>
            <a:r>
              <a:rPr lang="en-US" altLang="el-GR" dirty="0" smtClean="0"/>
              <a:t>C (  </a:t>
            </a:r>
            <a:r>
              <a:rPr lang="en-US" altLang="el-GR" b="1" dirty="0" smtClean="0">
                <a:solidFill>
                  <a:schemeClr val="accent2"/>
                </a:solidFill>
              </a:rPr>
              <a:t>C </a:t>
            </a:r>
            <a:r>
              <a:rPr lang="el-GR" altLang="el-G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</a:t>
            </a:r>
            <a:r>
              <a:rPr lang="el-GR" altLang="el-GR" b="1" dirty="0" smtClean="0">
                <a:solidFill>
                  <a:schemeClr val="accent2"/>
                </a:solidFill>
              </a:rPr>
              <a:t> </a:t>
            </a:r>
            <a:r>
              <a:rPr lang="en-US" altLang="el-GR" b="1" dirty="0" smtClean="0">
                <a:solidFill>
                  <a:schemeClr val="accent2"/>
                </a:solidFill>
                <a:sym typeface="Wingdings" pitchFamily="2" charset="2"/>
              </a:rPr>
              <a:t>A</a:t>
            </a:r>
            <a:r>
              <a:rPr lang="en-US" altLang="el-GR" dirty="0" smtClean="0">
                <a:sym typeface="Wingdings" pitchFamily="2" charset="2"/>
              </a:rPr>
              <a:t> )</a:t>
            </a:r>
          </a:p>
          <a:p>
            <a:pPr eaLnBrk="1" hangingPunct="1"/>
            <a:r>
              <a:rPr lang="el-GR" altLang="el-GR" dirty="0" smtClean="0">
                <a:sym typeface="Wingdings" pitchFamily="2" charset="2"/>
              </a:rPr>
              <a:t>Αντέγραψε το περιεχόμενο της θέσης Β στη θέση Α (</a:t>
            </a:r>
            <a:r>
              <a:rPr lang="el-GR" altLang="el-GR" b="1" dirty="0" smtClean="0">
                <a:solidFill>
                  <a:schemeClr val="accent2"/>
                </a:solidFill>
              </a:rPr>
              <a:t>Α</a:t>
            </a:r>
            <a:r>
              <a:rPr lang="en-US" altLang="el-GR" b="1" dirty="0" smtClean="0">
                <a:solidFill>
                  <a:schemeClr val="accent2"/>
                </a:solidFill>
              </a:rPr>
              <a:t> </a:t>
            </a:r>
            <a:r>
              <a:rPr lang="el-GR" altLang="el-G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 </a:t>
            </a:r>
            <a:r>
              <a:rPr lang="el-GR" altLang="el-GR" b="1" dirty="0" smtClean="0">
                <a:solidFill>
                  <a:schemeClr val="accent2"/>
                </a:solidFill>
                <a:sym typeface="Symbol" pitchFamily="18" charset="2"/>
              </a:rPr>
              <a:t>Β</a:t>
            </a:r>
            <a:r>
              <a:rPr lang="en-US" altLang="el-GR" dirty="0" smtClean="0">
                <a:sym typeface="Wingdings" pitchFamily="2" charset="2"/>
              </a:rPr>
              <a:t> )</a:t>
            </a:r>
            <a:endParaRPr lang="el-GR" altLang="el-GR" dirty="0" smtClean="0">
              <a:sym typeface="Wingdings" pitchFamily="2" charset="2"/>
            </a:endParaRPr>
          </a:p>
          <a:p>
            <a:pPr eaLnBrk="1" hangingPunct="1"/>
            <a:r>
              <a:rPr lang="el-GR" altLang="el-GR" dirty="0" smtClean="0">
                <a:sym typeface="Wingdings" pitchFamily="2" charset="2"/>
              </a:rPr>
              <a:t>Αντέγραψε το περιεχόμενο της θέσης </a:t>
            </a:r>
            <a:r>
              <a:rPr lang="en-US" altLang="el-GR" dirty="0" smtClean="0">
                <a:sym typeface="Wingdings" pitchFamily="2" charset="2"/>
              </a:rPr>
              <a:t>C</a:t>
            </a:r>
            <a:r>
              <a:rPr lang="el-GR" altLang="el-GR" dirty="0" smtClean="0">
                <a:sym typeface="Wingdings" pitchFamily="2" charset="2"/>
              </a:rPr>
              <a:t> στη θέση </a:t>
            </a:r>
            <a:r>
              <a:rPr lang="en-US" altLang="el-GR" dirty="0" smtClean="0">
                <a:sym typeface="Wingdings" pitchFamily="2" charset="2"/>
              </a:rPr>
              <a:t>B</a:t>
            </a:r>
            <a:r>
              <a:rPr lang="el-GR" altLang="el-GR" dirty="0" smtClean="0">
                <a:sym typeface="Wingdings" pitchFamily="2" charset="2"/>
              </a:rPr>
              <a:t> (</a:t>
            </a:r>
            <a:r>
              <a:rPr lang="en-US" altLang="el-GR" b="1" dirty="0" smtClean="0">
                <a:solidFill>
                  <a:schemeClr val="accent2"/>
                </a:solidFill>
              </a:rPr>
              <a:t>B </a:t>
            </a:r>
            <a:r>
              <a:rPr lang="el-GR" altLang="el-G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 </a:t>
            </a:r>
            <a:r>
              <a:rPr lang="en-US" altLang="el-GR" b="1" dirty="0" smtClean="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altLang="el-GR" dirty="0" smtClean="0">
                <a:sym typeface="Wingdings" pitchFamily="2" charset="2"/>
              </a:rPr>
              <a:t> )</a:t>
            </a:r>
          </a:p>
          <a:p>
            <a:pPr eaLnBrk="1" hangingPunct="1"/>
            <a:r>
              <a:rPr lang="el-GR" altLang="el-GR" dirty="0" smtClean="0">
                <a:sym typeface="Wingdings" pitchFamily="2" charset="2"/>
              </a:rPr>
              <a:t>Εμφάνισε το περιεχόμενο των θέσεων </a:t>
            </a:r>
            <a:r>
              <a:rPr lang="el-GR" altLang="el-GR" b="1" dirty="0" smtClean="0">
                <a:sym typeface="Wingdings" pitchFamily="2" charset="2"/>
              </a:rPr>
              <a:t>Α , Β</a:t>
            </a:r>
          </a:p>
        </p:txBody>
      </p:sp>
      <p:sp>
        <p:nvSpPr>
          <p:cNvPr id="2" name="Αριστερό βέλος 1"/>
          <p:cNvSpPr/>
          <p:nvPr/>
        </p:nvSpPr>
        <p:spPr bwMode="auto">
          <a:xfrm>
            <a:off x="2555776" y="2564904"/>
            <a:ext cx="72008" cy="45719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126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F96F398-0EBD-4D8C-8B9F-AFC725BC9657}" type="slidenum">
              <a:rPr lang="el-GR" altLang="el-GR" sz="1400" smtClean="0"/>
              <a:pPr eaLnBrk="1" hangingPunct="1"/>
              <a:t>7</a:t>
            </a:fld>
            <a:endParaRPr lang="el-GR" altLang="el-GR" sz="140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Αλγόριθμος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sz="4000" smtClean="0"/>
              <a:t>	</a:t>
            </a:r>
            <a:r>
              <a:rPr lang="el-GR" altLang="el-GR" sz="4000" u="sng" smtClean="0">
                <a:solidFill>
                  <a:srgbClr val="CC3300"/>
                </a:solidFill>
              </a:rPr>
              <a:t>Ορισμός</a:t>
            </a:r>
            <a:r>
              <a:rPr lang="en-US" altLang="el-GR" sz="4000" u="sng" smtClean="0">
                <a:solidFill>
                  <a:srgbClr val="CC3300"/>
                </a:solidFill>
              </a:rPr>
              <a:t> </a:t>
            </a:r>
            <a:r>
              <a:rPr lang="el-GR" altLang="el-GR" sz="4000" u="sng" smtClean="0">
                <a:solidFill>
                  <a:srgbClr val="CC3300"/>
                </a:solidFill>
              </a:rPr>
              <a:t>:</a:t>
            </a:r>
            <a:r>
              <a:rPr lang="el-GR" altLang="el-GR" sz="4000" smtClean="0"/>
              <a:t> περιγράφει την μέθοδο με την οποία μια εργασία μπορεί να διεκπεραιωθεί και αποτελείται από μια </a:t>
            </a:r>
            <a:r>
              <a:rPr lang="el-GR" altLang="el-GR" sz="4000" b="1" smtClean="0">
                <a:solidFill>
                  <a:srgbClr val="CC3300"/>
                </a:solidFill>
              </a:rPr>
              <a:t>πεπερασμένη</a:t>
            </a:r>
            <a:r>
              <a:rPr lang="el-GR" altLang="el-GR" sz="4000" smtClean="0"/>
              <a:t> ακολουθία βημάτων.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168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590F902-E96A-45F0-8945-5D9B59C96DB9}" type="slidenum">
              <a:rPr lang="el-GR" altLang="el-GR" sz="1400" smtClean="0"/>
              <a:pPr eaLnBrk="1" hangingPunct="1"/>
              <a:t>70</a:t>
            </a:fld>
            <a:endParaRPr lang="el-GR" altLang="el-GR" sz="1400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CC0000"/>
                </a:solidFill>
              </a:rPr>
              <a:t>Υπολογισμός της προπαίδειας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Για </a:t>
            </a:r>
            <a:r>
              <a:rPr lang="en-US" altLang="el-GR" sz="2400">
                <a:solidFill>
                  <a:schemeClr val="tx1"/>
                </a:solidFill>
              </a:rPr>
              <a:t>i</a:t>
            </a:r>
            <a:r>
              <a:rPr lang="el-GR" altLang="el-GR" sz="2400">
                <a:solidFill>
                  <a:schemeClr val="accent2"/>
                </a:solidFill>
              </a:rPr>
              <a:t> από </a:t>
            </a:r>
            <a:r>
              <a:rPr lang="en-US" altLang="el-GR" sz="2400">
                <a:solidFill>
                  <a:schemeClr val="tx1"/>
                </a:solidFill>
              </a:rPr>
              <a:t>1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μέχρι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r>
              <a:rPr lang="el-GR" altLang="el-GR" sz="2400">
                <a:solidFill>
                  <a:schemeClr val="accent2"/>
                </a:solidFill>
              </a:rPr>
              <a:t> με_βήμα </a:t>
            </a:r>
            <a:r>
              <a:rPr lang="el-GR" altLang="el-GR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Τέλος_επανάληψης</a:t>
            </a:r>
            <a:r>
              <a:rPr lang="en-US" altLang="el-GR" sz="2400">
                <a:solidFill>
                  <a:schemeClr val="accent2"/>
                </a:solidFill>
              </a:rPr>
              <a:t>_j</a:t>
            </a:r>
            <a:endParaRPr lang="el-GR" altLang="el-GR" sz="2400">
              <a:solidFill>
                <a:schemeClr val="accent2"/>
              </a:solidFill>
            </a:endParaRP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3400" y="1447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Διάβασε</a:t>
            </a:r>
            <a:r>
              <a:rPr lang="el-GR" altLang="el-GR" sz="2400">
                <a:solidFill>
                  <a:schemeClr val="tx1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Για </a:t>
            </a:r>
            <a:r>
              <a:rPr lang="en-US" altLang="el-GR" sz="2400">
                <a:solidFill>
                  <a:schemeClr val="tx1"/>
                </a:solidFill>
              </a:rPr>
              <a:t>j</a:t>
            </a:r>
            <a:r>
              <a:rPr lang="el-GR" altLang="el-GR" sz="2400">
                <a:solidFill>
                  <a:schemeClr val="accent2"/>
                </a:solidFill>
              </a:rPr>
              <a:t> από </a:t>
            </a:r>
            <a:r>
              <a:rPr lang="en-US" altLang="el-GR" sz="2400">
                <a:solidFill>
                  <a:schemeClr val="tx1"/>
                </a:solidFill>
              </a:rPr>
              <a:t>1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μέχρι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r>
              <a:rPr lang="el-GR" altLang="el-GR" sz="2400">
                <a:solidFill>
                  <a:schemeClr val="accent2"/>
                </a:solidFill>
              </a:rPr>
              <a:t> με_βήμα </a:t>
            </a:r>
            <a:r>
              <a:rPr lang="el-GR" altLang="el-GR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09800" y="34290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dirty="0" err="1">
                <a:solidFill>
                  <a:schemeClr val="tx1"/>
                </a:solidFill>
              </a:rPr>
              <a:t>num</a:t>
            </a:r>
            <a:r>
              <a:rPr lang="en-US" altLang="el-GR" sz="2400" dirty="0">
                <a:solidFill>
                  <a:schemeClr val="accent2"/>
                </a:solidFill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dirty="0" err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l-GR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* j</a:t>
            </a:r>
          </a:p>
          <a:p>
            <a:pPr algn="l" eaLnBrk="1" hangingPunct="1">
              <a:spcBef>
                <a:spcPct val="50000"/>
              </a:spcBef>
            </a:pPr>
            <a:r>
              <a:rPr lang="el-GR" altLang="el-GR" sz="2400" dirty="0">
                <a:solidFill>
                  <a:schemeClr val="accent2"/>
                </a:solidFill>
                <a:sym typeface="Symbol" pitchFamily="18" charset="2"/>
              </a:rPr>
              <a:t>Εκτύπωσε</a:t>
            </a:r>
            <a:r>
              <a:rPr lang="el-GR" altLang="el-GR" sz="24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el-GR" sz="2400" dirty="0" err="1">
                <a:solidFill>
                  <a:schemeClr val="tx1"/>
                </a:solidFill>
                <a:sym typeface="Symbol" pitchFamily="18" charset="2"/>
              </a:rPr>
              <a:t>num</a:t>
            </a:r>
            <a:endParaRPr lang="el-GR" altLang="el-GR" sz="24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62000" y="518160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Τέλος_επανάληψης</a:t>
            </a:r>
            <a:r>
              <a:rPr lang="en-US" altLang="el-GR" sz="2400">
                <a:solidFill>
                  <a:schemeClr val="accent2"/>
                </a:solidFill>
              </a:rPr>
              <a:t>_i</a:t>
            </a:r>
            <a:endParaRPr lang="el-GR" altLang="el-GR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  <p:bldP spid="75781" grpId="0" autoUpdateAnimBg="0"/>
      <p:bldP spid="75783" grpId="0" autoUpdateAnimBg="0"/>
      <p:bldP spid="75784" grpId="0" autoUpdateAnimBg="0"/>
      <p:bldP spid="75785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3076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C64629C-9A44-4C8E-8E36-8EA1DBC4129F}" type="slidenum">
              <a:rPr lang="el-GR" altLang="el-GR" sz="1400" smtClean="0"/>
              <a:pPr eaLnBrk="1" hangingPunct="1"/>
              <a:t>71</a:t>
            </a:fld>
            <a:endParaRPr lang="el-GR" altLang="el-GR" sz="14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310063" y="260350"/>
          <a:ext cx="44529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Εξίσωση" r:id="rId3" imgW="1130040" imgH="419040" progId="Equation.3">
                  <p:embed/>
                </p:oleObj>
              </mc:Choice>
              <mc:Fallback>
                <p:oleObj name="Εξίσωση" r:id="rId3" imgW="11300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260350"/>
                        <a:ext cx="44529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98513" y="493713"/>
            <a:ext cx="3189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CC0000"/>
                </a:solidFill>
              </a:rPr>
              <a:t>Υπολογισμός του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539750" y="1878013"/>
            <a:ext cx="699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</a:rPr>
              <a:t>S </a:t>
            </a:r>
            <a:r>
              <a:rPr lang="el-GR" altLang="el-GR" sz="24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1, AR </a:t>
            </a:r>
            <a:r>
              <a:rPr lang="el-GR" altLang="el-GR" sz="24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1, </a:t>
            </a:r>
            <a:r>
              <a:rPr lang="en-US" altLang="el-GR" sz="2400" b="1" dirty="0">
                <a:solidFill>
                  <a:schemeClr val="tx1"/>
                </a:solidFill>
              </a:rPr>
              <a:t> PA </a:t>
            </a:r>
            <a:r>
              <a:rPr lang="el-GR" altLang="el-G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1, K </a:t>
            </a:r>
            <a:r>
              <a:rPr lang="el-GR" altLang="el-GR" sz="24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2, L </a:t>
            </a:r>
            <a:r>
              <a:rPr lang="el-GR" altLang="el-GR" sz="2400" b="1" dirty="0" smtClean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el-GR" altLang="el-GR" sz="2400" b="1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38163" y="2411413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Για </a:t>
            </a:r>
            <a:r>
              <a:rPr lang="en-US" altLang="el-GR" sz="2400">
                <a:solidFill>
                  <a:schemeClr val="tx1"/>
                </a:solidFill>
              </a:rPr>
              <a:t>i</a:t>
            </a:r>
            <a:r>
              <a:rPr lang="el-GR" altLang="el-GR" sz="2400">
                <a:solidFill>
                  <a:schemeClr val="accent2"/>
                </a:solidFill>
              </a:rPr>
              <a:t> από </a:t>
            </a:r>
            <a:r>
              <a:rPr lang="en-US" altLang="el-GR" sz="2400">
                <a:solidFill>
                  <a:schemeClr val="tx1"/>
                </a:solidFill>
              </a:rPr>
              <a:t>1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μέχρι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r>
              <a:rPr lang="el-GR" altLang="el-GR" sz="2400">
                <a:solidFill>
                  <a:schemeClr val="accent2"/>
                </a:solidFill>
              </a:rPr>
              <a:t> με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βήμα </a:t>
            </a:r>
            <a:r>
              <a:rPr lang="el-GR" altLang="el-GR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39750" y="5589588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Εκτύπωσε</a:t>
            </a:r>
            <a:r>
              <a:rPr lang="el-GR" altLang="el-GR" sz="2400">
                <a:solidFill>
                  <a:schemeClr val="tx1"/>
                </a:solidFill>
              </a:rPr>
              <a:t> </a:t>
            </a:r>
            <a:r>
              <a:rPr lang="en-US" altLang="el-GR" sz="2400" b="1">
                <a:solidFill>
                  <a:schemeClr val="tx1"/>
                </a:solidFill>
              </a:rPr>
              <a:t>S</a:t>
            </a:r>
            <a:endParaRPr lang="el-GR" altLang="el-GR" sz="2400" b="1">
              <a:solidFill>
                <a:schemeClr val="accent2"/>
              </a:solidFill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301750" y="2944813"/>
            <a:ext cx="4267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</a:rPr>
              <a:t>AR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</a:rPr>
              <a:t>AR * X</a:t>
            </a:r>
            <a:r>
              <a:rPr lang="en-US" altLang="el-GR" sz="2400" b="1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</a:rPr>
              <a:t>PA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PA * (K-1)*K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K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K + 2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L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-L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 + L * (AR / PA)</a:t>
            </a:r>
            <a:endParaRPr lang="el-GR" altLang="el-GR" sz="2400" b="1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39750" y="5157788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Τέλος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επανάληψης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539750" y="1268413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Διάβασε</a:t>
            </a:r>
            <a:r>
              <a:rPr lang="el-GR" altLang="el-GR" sz="2400">
                <a:solidFill>
                  <a:schemeClr val="tx1"/>
                </a:solidFill>
              </a:rPr>
              <a:t> </a:t>
            </a:r>
            <a:r>
              <a:rPr lang="en-US" altLang="el-GR" sz="2400" b="1">
                <a:solidFill>
                  <a:schemeClr val="tx1"/>
                </a:solidFill>
              </a:rPr>
              <a:t>X, N</a:t>
            </a:r>
            <a:endParaRPr lang="el-GR" altLang="el-GR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utoUpdateAnimBg="0"/>
      <p:bldP spid="76807" grpId="0" autoUpdateAnimBg="0"/>
      <p:bldP spid="76808" grpId="0" autoUpdateAnimBg="0"/>
      <p:bldP spid="76809" grpId="0"/>
      <p:bldP spid="76810" grpId="0" autoUpdateAnimBg="0"/>
      <p:bldP spid="768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270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2B2E73D-5E02-45A7-8B68-837BED607A1C}" type="slidenum">
              <a:rPr lang="el-GR" altLang="el-GR" sz="1400" smtClean="0"/>
              <a:pPr eaLnBrk="1" hangingPunct="1"/>
              <a:t>72</a:t>
            </a:fld>
            <a:endParaRPr lang="el-GR" altLang="el-GR" sz="1400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Δομημένος προγραμματισμός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Διευκόλυνση στην ανάπτυξη κατά τμήματα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Ευκολία και ταχύτητα στην κωδικοποίηση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Καλύτερη ποιότητα προγραμμάτων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Ευκολία σε διορθώσεις και συντήρηση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mtClean="0"/>
              <a:t>Τεκμηρίωση ενσωματωμένη στο πρόγραμμα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373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D3C79C4-901B-4054-A36E-F9EC7B7FCA04}" type="slidenum">
              <a:rPr lang="el-GR" altLang="el-GR" sz="1400" smtClean="0"/>
              <a:pPr eaLnBrk="1" hangingPunct="1"/>
              <a:t>73</a:t>
            </a:fld>
            <a:endParaRPr lang="el-GR" altLang="el-GR" sz="140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ΑΣΚΗΣΕΙΣ ΣΕ ΑΛΓΟΡΙΘΜΟΥΣ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577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C50119C-E373-4B7C-95CB-CA9F23A9018B}" type="slidenum">
              <a:rPr lang="el-GR" altLang="el-GR" sz="1400" smtClean="0"/>
              <a:pPr eaLnBrk="1" hangingPunct="1"/>
              <a:t>74</a:t>
            </a:fld>
            <a:endParaRPr lang="el-GR" altLang="el-GR" sz="1400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l-GR" altLang="el-GR" sz="2800" b="1" smtClean="0">
                <a:solidFill>
                  <a:srgbClr val="CC3300"/>
                </a:solidFill>
              </a:rPr>
              <a:t>Βρείτε έναν αλγόριθμο που θα βρίσκει αν ένας ακέραιος θετικός αριθμός είναι μονός ή ζυγός</a:t>
            </a:r>
            <a:endParaRPr lang="en-US" altLang="el-GR" sz="2800" b="1" smtClean="0">
              <a:solidFill>
                <a:srgbClr val="CC3300"/>
              </a:solidFill>
            </a:endParaRPr>
          </a:p>
          <a:p>
            <a:pPr lvl="1" eaLnBrk="1" hangingPunct="1">
              <a:buFontTx/>
              <a:buNone/>
            </a:pPr>
            <a:r>
              <a:rPr lang="el-GR" altLang="el-GR" sz="2800" b="1" smtClean="0">
                <a:solidFill>
                  <a:srgbClr val="008080"/>
                </a:solidFill>
              </a:rPr>
              <a:t>Βήμα 1.</a:t>
            </a:r>
            <a:r>
              <a:rPr lang="el-GR" altLang="el-GR" sz="2800" smtClean="0"/>
              <a:t> Διάβασε έναν ακέραιο αριθμό μέχρις ότου ο αριθμός να είναι &gt;0.</a:t>
            </a:r>
          </a:p>
          <a:p>
            <a:pPr lvl="1" eaLnBrk="1" hangingPunct="1">
              <a:buFontTx/>
              <a:buNone/>
            </a:pPr>
            <a:r>
              <a:rPr lang="el-GR" altLang="el-GR" sz="2800" b="1" smtClean="0">
                <a:solidFill>
                  <a:srgbClr val="008080"/>
                </a:solidFill>
              </a:rPr>
              <a:t>Βήμα 2</a:t>
            </a:r>
            <a:r>
              <a:rPr lang="el-GR" altLang="el-GR" sz="2800" b="1" smtClean="0"/>
              <a:t>.</a:t>
            </a:r>
            <a:r>
              <a:rPr lang="el-GR" altLang="el-GR" sz="2800" smtClean="0"/>
              <a:t> Υπολόγισε το υπόλοιπο της διαίρεσης του αριθμού με το 2.</a:t>
            </a:r>
          </a:p>
          <a:p>
            <a:pPr lvl="1" eaLnBrk="1" hangingPunct="1">
              <a:buFontTx/>
              <a:buNone/>
            </a:pPr>
            <a:r>
              <a:rPr lang="el-GR" altLang="el-GR" sz="2800" b="1" smtClean="0">
                <a:solidFill>
                  <a:srgbClr val="008080"/>
                </a:solidFill>
              </a:rPr>
              <a:t>Βήμα 3.</a:t>
            </a:r>
            <a:r>
              <a:rPr lang="el-GR" altLang="el-GR" sz="2800" smtClean="0"/>
              <a:t> Αν το υπόλοιπο είναι ίσο με 0 εμφάνισε το μήνυμα «ο αριθμός είναι ΖΥΓΟΣ» διαφορετικά εμφάνισε το μήνυμα «ο αριθμός είναι ΜΟΝΟΣ».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6803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4B5DC6F-87C5-45CA-B486-ACB14C289142}" type="slidenum">
              <a:rPr lang="el-GR" altLang="el-GR" sz="1400" smtClean="0"/>
              <a:pPr eaLnBrk="1" hangingPunct="1"/>
              <a:t>75</a:t>
            </a:fld>
            <a:endParaRPr lang="el-GR" altLang="el-GR" sz="1400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sz="1400" b="1" dirty="0" smtClean="0">
                <a:solidFill>
                  <a:schemeClr val="accent2"/>
                </a:solidFill>
                <a:latin typeface="Tahoma" charset="0"/>
              </a:rPr>
              <a:t>	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Βρείτε έναν αλγόριθμο που θα εμφανίζει όλους τους τετραψήφιους ακέραιους και θετικούς αριθμούς που περιέχουν μόνον τα ψηφία 1,2,3 ή 4.</a:t>
            </a:r>
            <a:br>
              <a:rPr lang="el-GR" altLang="el-GR" sz="2400" b="1" dirty="0" smtClean="0">
                <a:solidFill>
                  <a:schemeClr val="accent2"/>
                </a:solidFill>
              </a:rPr>
            </a:br>
            <a:endParaRPr lang="el-GR" altLang="el-GR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l-GR" sz="2400" b="1" dirty="0" smtClean="0"/>
              <a:t>Βήμα 1.</a:t>
            </a:r>
            <a:r>
              <a:rPr lang="el-GR" altLang="el-GR" sz="2400" dirty="0" smtClean="0"/>
              <a:t> Για τιμές της μεταβλητής </a:t>
            </a:r>
            <a:r>
              <a:rPr lang="en-US" altLang="el-GR" sz="2400" b="1" dirty="0" smtClean="0"/>
              <a:t>I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1 έως 4</a:t>
            </a:r>
          </a:p>
          <a:p>
            <a:pPr lvl="1" eaLnBrk="1" hangingPunct="1">
              <a:buFontTx/>
              <a:buNone/>
            </a:pPr>
            <a:r>
              <a:rPr lang="el-GR" altLang="el-GR" sz="2000" b="1" dirty="0" smtClean="0"/>
              <a:t>Βήμα 2.</a:t>
            </a:r>
            <a:r>
              <a:rPr lang="el-GR" altLang="el-GR" sz="2000" dirty="0" smtClean="0"/>
              <a:t> Για τιμές της μεταβλητής </a:t>
            </a:r>
            <a:r>
              <a:rPr lang="en-US" altLang="el-GR" sz="2000" b="1" dirty="0" smtClean="0"/>
              <a:t>J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από 1 έως 4</a:t>
            </a:r>
          </a:p>
          <a:p>
            <a:pPr lvl="2" eaLnBrk="1" hangingPunct="1">
              <a:buFontTx/>
              <a:buNone/>
            </a:pPr>
            <a:r>
              <a:rPr lang="el-GR" altLang="el-GR" sz="2000" b="1" dirty="0" smtClean="0"/>
              <a:t>Βήμα 3.</a:t>
            </a:r>
            <a:r>
              <a:rPr lang="el-GR" altLang="el-GR" sz="2000" dirty="0" smtClean="0"/>
              <a:t> Για τιμές της μεταβλητής </a:t>
            </a:r>
            <a:r>
              <a:rPr lang="en-US" altLang="el-GR" sz="2000" b="1" dirty="0" smtClean="0"/>
              <a:t>K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από 1 έως 4</a:t>
            </a:r>
          </a:p>
          <a:p>
            <a:pPr lvl="3" eaLnBrk="1" hangingPunct="1">
              <a:buFontTx/>
              <a:buNone/>
            </a:pPr>
            <a:r>
              <a:rPr lang="el-GR" altLang="el-GR" sz="2000" b="1" dirty="0" smtClean="0"/>
              <a:t>Βήμα 4.</a:t>
            </a:r>
            <a:r>
              <a:rPr lang="el-GR" altLang="el-GR" sz="2000" dirty="0" smtClean="0"/>
              <a:t> Για τιμές της μεταβλητής </a:t>
            </a:r>
            <a:r>
              <a:rPr lang="en-US" altLang="el-GR" sz="2000" b="1" dirty="0" smtClean="0"/>
              <a:t>L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από 1 έως 4</a:t>
            </a:r>
          </a:p>
          <a:p>
            <a:pPr lvl="4" eaLnBrk="1" hangingPunct="1">
              <a:buFontTx/>
              <a:buNone/>
            </a:pPr>
            <a:r>
              <a:rPr lang="el-GR" altLang="el-GR" sz="2000" b="1" dirty="0" smtClean="0"/>
              <a:t>Βήμα 4.1.</a:t>
            </a:r>
            <a:r>
              <a:rPr lang="el-GR" altLang="el-GR" sz="2000" dirty="0" smtClean="0"/>
              <a:t> Υπολόγισε την τιμή της μεταβλητής Α από τον τύπο </a:t>
            </a:r>
          </a:p>
          <a:p>
            <a:pPr algn="ctr" eaLnBrk="1" hangingPunct="1">
              <a:buFontTx/>
              <a:buNone/>
            </a:pPr>
            <a:r>
              <a:rPr lang="el-GR" altLang="el-GR" sz="2400" b="1" dirty="0" smtClean="0">
                <a:solidFill>
                  <a:schemeClr val="accent2"/>
                </a:solidFill>
              </a:rPr>
              <a:t>Α=1000*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I+100*J+10*K+L</a:t>
            </a:r>
          </a:p>
          <a:p>
            <a:pPr lvl="4" eaLnBrk="1" hangingPunct="1">
              <a:buFontTx/>
              <a:buNone/>
            </a:pPr>
            <a:r>
              <a:rPr lang="el-GR" altLang="el-GR" sz="2000" b="1" dirty="0" smtClean="0"/>
              <a:t>Βήμα 4.2.</a:t>
            </a:r>
            <a:r>
              <a:rPr lang="el-GR" altLang="el-GR" sz="2000" dirty="0" smtClean="0"/>
              <a:t> Εμφάνισε (ή εκτύπωσε) την τιμή της μεταβλητής 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782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5F56234-40B4-4090-BB99-5DBAC41ECB43}" type="slidenum">
              <a:rPr lang="el-GR" altLang="el-GR" sz="1400" smtClean="0"/>
              <a:pPr eaLnBrk="1" hangingPunct="1"/>
              <a:t>76</a:t>
            </a:fld>
            <a:endParaRPr lang="el-GR" altLang="el-GR" sz="1400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000" b="1" dirty="0" smtClean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el-GR" altLang="el-GR" sz="2000" b="1" dirty="0" smtClean="0">
                <a:solidFill>
                  <a:srgbClr val="CC3300"/>
                </a:solidFill>
              </a:rPr>
              <a:t>Βρείτε έναν αλγόριθμο που θα εμφανίζει τριψήφιους ακέραιους</a:t>
            </a:r>
            <a:r>
              <a:rPr lang="el-GR" altLang="el-GR" sz="2000" b="1" dirty="0" smtClean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l-GR" altLang="el-GR" sz="2000" b="1" dirty="0" smtClean="0">
                <a:solidFill>
                  <a:srgbClr val="CC3300"/>
                </a:solidFill>
              </a:rPr>
              <a:t>θετικούς αριθμούς που ικανοποιούν τη σχέση του παραδείγματος </a:t>
            </a:r>
            <a:endParaRPr lang="en-US" altLang="el-GR" sz="2000" b="1" dirty="0" smtClean="0">
              <a:solidFill>
                <a:srgbClr val="CC33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sz="2000" b="1" dirty="0" smtClean="0">
                <a:solidFill>
                  <a:srgbClr val="0000FF"/>
                </a:solidFill>
                <a:cs typeface="Times New Roman" pitchFamily="18" charset="0"/>
              </a:rPr>
              <a:t>153 = 1</a:t>
            </a:r>
            <a:r>
              <a:rPr lang="en-US" altLang="el-GR" sz="2000" b="1" baseline="30000" dirty="0" smtClean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en-US" altLang="el-GR" sz="2000" b="1" dirty="0" smtClean="0">
                <a:solidFill>
                  <a:srgbClr val="0000FF"/>
                </a:solidFill>
                <a:cs typeface="Times New Roman" pitchFamily="18" charset="0"/>
              </a:rPr>
              <a:t> + 5</a:t>
            </a:r>
            <a:r>
              <a:rPr lang="en-US" altLang="el-GR" sz="2000" b="1" baseline="30000" dirty="0" smtClean="0">
                <a:solidFill>
                  <a:srgbClr val="0000FF"/>
                </a:solidFill>
                <a:cs typeface="Times New Roman" pitchFamily="18" charset="0"/>
              </a:rPr>
              <a:t>3 </a:t>
            </a:r>
            <a:r>
              <a:rPr lang="en-US" altLang="el-GR" sz="2000" b="1" dirty="0" smtClean="0">
                <a:solidFill>
                  <a:srgbClr val="0000FF"/>
                </a:solidFill>
                <a:cs typeface="Times New Roman" pitchFamily="18" charset="0"/>
              </a:rPr>
              <a:t>+ 3</a:t>
            </a:r>
            <a:r>
              <a:rPr lang="en-US" altLang="el-GR" sz="2000" b="1" baseline="30000" dirty="0" smtClean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en-GB" altLang="el-GR" sz="1400" b="1" dirty="0" smtClean="0">
                <a:solidFill>
                  <a:srgbClr val="009900"/>
                </a:solidFill>
                <a:cs typeface="Times New Roman" pitchFamily="18" charset="0"/>
              </a:rPr>
              <a:t/>
            </a:r>
            <a:br>
              <a:rPr lang="en-GB" altLang="el-GR" sz="1400" b="1" dirty="0" smtClean="0">
                <a:solidFill>
                  <a:srgbClr val="009900"/>
                </a:solidFill>
                <a:cs typeface="Times New Roman" pitchFamily="18" charset="0"/>
              </a:rPr>
            </a:br>
            <a:endParaRPr lang="el-GR" altLang="el-GR" sz="1400" b="1" dirty="0" smtClean="0">
              <a:solidFill>
                <a:srgbClr val="0099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Βήμα 1.</a:t>
            </a:r>
            <a:r>
              <a:rPr lang="el-GR" altLang="el-GR" sz="2400" dirty="0" smtClean="0"/>
              <a:t> Για τιμές της μεταβλητής </a:t>
            </a:r>
            <a:r>
              <a:rPr lang="en-US" altLang="el-GR" sz="2400" b="1" dirty="0" smtClean="0"/>
              <a:t>I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0 έως 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Βήμα 2.</a:t>
            </a:r>
            <a:r>
              <a:rPr lang="el-GR" altLang="el-GR" sz="2400" dirty="0" smtClean="0"/>
              <a:t> Για τιμές της μεταβλητής </a:t>
            </a:r>
            <a:r>
              <a:rPr lang="en-US" altLang="el-GR" sz="2400" b="1" dirty="0" smtClean="0"/>
              <a:t>J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0 έως 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/>
              <a:t>Βήμα 3.</a:t>
            </a:r>
            <a:r>
              <a:rPr lang="el-GR" altLang="el-GR" sz="2400" dirty="0" smtClean="0"/>
              <a:t> Για τιμές της μεταβλητής </a:t>
            </a:r>
            <a:r>
              <a:rPr lang="en-US" altLang="el-GR" sz="2400" b="1" dirty="0" smtClean="0"/>
              <a:t>K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0 έως 9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sz="2000" b="1" dirty="0" smtClean="0"/>
              <a:t>Βήμα 3.1.</a:t>
            </a:r>
            <a:r>
              <a:rPr lang="el-GR" altLang="el-GR" sz="2000" dirty="0" smtClean="0"/>
              <a:t> Υπολόγισε την τιμή της μεταβλητής Α από τον τύπο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>
                <a:solidFill>
                  <a:schemeClr val="accent2"/>
                </a:solidFill>
              </a:rPr>
              <a:t>Α=100*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I+10*J+K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sz="2000" b="1" dirty="0" smtClean="0"/>
              <a:t>Βήμα 3.2.</a:t>
            </a:r>
            <a:r>
              <a:rPr lang="el-GR" altLang="el-GR" sz="2000" dirty="0" smtClean="0"/>
              <a:t> Υπολόγισε την τιμή της μεταβλητής Β από τον τύπο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400" b="1" dirty="0" smtClean="0">
                <a:solidFill>
                  <a:schemeClr val="accent2"/>
                </a:solidFill>
              </a:rPr>
              <a:t>Β=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I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*Ι*Ι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+J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*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J*J+K*K*K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sz="2000" b="1" smtClean="0">
                <a:solidFill>
                  <a:schemeClr val="tx2"/>
                </a:solidFill>
              </a:rPr>
              <a:t>Βήμα 3.3.</a:t>
            </a:r>
            <a:r>
              <a:rPr lang="el-GR" altLang="el-GR" sz="2000" b="1" smtClean="0">
                <a:solidFill>
                  <a:schemeClr val="accent2"/>
                </a:solidFill>
              </a:rPr>
              <a:t> </a:t>
            </a:r>
            <a:r>
              <a:rPr lang="el-GR" altLang="el-GR" sz="2000" b="1" dirty="0" smtClean="0">
                <a:solidFill>
                  <a:srgbClr val="CC3300"/>
                </a:solidFill>
              </a:rPr>
              <a:t>Αν ισχύει Α==Β εμφάνισε (ή εκτύπωσε) την τιμή της μεταβλητής Α</a:t>
            </a:r>
            <a:endParaRPr lang="el-GR" altLang="el-GR" sz="1000" b="1" dirty="0" smtClean="0">
              <a:solidFill>
                <a:srgbClr val="0099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885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9BD9EA7-944F-4461-B5C3-289DDC7EDB77}" type="slidenum">
              <a:rPr lang="el-GR" altLang="el-GR" sz="1400" smtClean="0"/>
              <a:pPr eaLnBrk="1" hangingPunct="1"/>
              <a:t>77</a:t>
            </a:fld>
            <a:endParaRPr lang="el-GR" altLang="el-GR" sz="1400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altLang="el-GR" smtClean="0"/>
              <a:t>Να γράψετε έναν αλγόριθμο για να παράγετε και να εμφανίσετε τους 50 πρώτους όρους της ακολουθίας </a:t>
            </a:r>
            <a:r>
              <a:rPr lang="en-US" altLang="el-GR" smtClean="0"/>
              <a:t>Fibonacci</a:t>
            </a:r>
            <a:r>
              <a:rPr lang="el-GR" altLang="el-GR" smtClean="0"/>
              <a:t> :</a:t>
            </a:r>
            <a:r>
              <a:rPr lang="el-GR" altLang="el-GR" b="1" smtClean="0"/>
              <a:t> </a:t>
            </a:r>
            <a:r>
              <a:rPr lang="el-GR" altLang="el-GR" smtClean="0"/>
              <a:t>1, 1, 2, 3, 5, 8, 13, 21, 34, 55, 89 ... Κάθε όρος της ακολουθίας είναι το άθροισμα των δύο προηγουμένων όρων ενώ οι δύο πρώτοι όροι είναι ίσοι με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9875" name="2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B58CFD-5816-4D77-B41B-625C198CA599}" type="slidenum">
              <a:rPr lang="el-GR" altLang="el-GR" sz="1400" smtClean="0"/>
              <a:pPr eaLnBrk="1" hangingPunct="1"/>
              <a:t>78</a:t>
            </a:fld>
            <a:endParaRPr lang="el-GR" altLang="el-GR" sz="1400" smtClean="0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solidFill>
                  <a:srgbClr val="CC0000"/>
                </a:solidFill>
              </a:rPr>
              <a:t>Υπολογισμός όρων της ακολουθίας </a:t>
            </a:r>
            <a:r>
              <a:rPr lang="en-US" altLang="el-GR" b="1" dirty="0">
                <a:solidFill>
                  <a:srgbClr val="CC0000"/>
                </a:solidFill>
              </a:rPr>
              <a:t>F</a:t>
            </a:r>
            <a:r>
              <a:rPr lang="en-US" altLang="el-GR" b="1" dirty="0" smtClean="0">
                <a:solidFill>
                  <a:srgbClr val="CC0000"/>
                </a:solidFill>
              </a:rPr>
              <a:t>ibonacci</a:t>
            </a:r>
            <a:r>
              <a:rPr lang="el-GR" altLang="el-GR" sz="3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l-GR" altLang="el-GR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31813" y="17526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l-GR" sz="2400" dirty="0">
                <a:solidFill>
                  <a:schemeClr val="tx1"/>
                </a:solidFill>
              </a:rPr>
              <a:t>f</a:t>
            </a:r>
            <a:r>
              <a:rPr lang="en-US" altLang="el-GR" sz="2400" dirty="0" smtClean="0">
                <a:solidFill>
                  <a:schemeClr val="tx1"/>
                </a:solidFill>
              </a:rPr>
              <a:t>irst</a:t>
            </a:r>
            <a:r>
              <a:rPr lang="en-US" altLang="el-GR" sz="2400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0 sec </a:t>
            </a:r>
            <a:r>
              <a:rPr lang="el-GR" altLang="el-GR" sz="2400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el-GR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l-GR" altLang="el-GR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31813" y="2286000"/>
            <a:ext cx="5480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 dirty="0">
                <a:solidFill>
                  <a:schemeClr val="accent2"/>
                </a:solidFill>
              </a:rPr>
              <a:t>Αν </a:t>
            </a:r>
            <a:r>
              <a:rPr lang="en-US" altLang="el-GR" sz="2400" b="1" dirty="0">
                <a:solidFill>
                  <a:srgbClr val="FF0000"/>
                </a:solidFill>
              </a:rPr>
              <a:t>N </a:t>
            </a:r>
            <a:r>
              <a:rPr lang="en-US" altLang="el-GR" sz="2400" b="1" dirty="0" smtClean="0">
                <a:solidFill>
                  <a:srgbClr val="FF0000"/>
                </a:solidFill>
              </a:rPr>
              <a:t>== </a:t>
            </a:r>
            <a:r>
              <a:rPr lang="en-US" altLang="el-GR" sz="2400" b="1" dirty="0">
                <a:solidFill>
                  <a:srgbClr val="FF0000"/>
                </a:solidFill>
              </a:rPr>
              <a:t>1 </a:t>
            </a:r>
            <a:r>
              <a:rPr lang="el-GR" altLang="el-GR" sz="2400" dirty="0">
                <a:solidFill>
                  <a:schemeClr val="accent2"/>
                </a:solidFill>
              </a:rPr>
              <a:t>τότε </a:t>
            </a:r>
            <a:r>
              <a:rPr lang="el-GR" altLang="el-GR" sz="2400" dirty="0">
                <a:solidFill>
                  <a:schemeClr val="accent2"/>
                </a:solidFill>
                <a:sym typeface="Symbol" pitchFamily="18" charset="2"/>
              </a:rPr>
              <a:t>Εκτύπωσε</a:t>
            </a:r>
            <a:r>
              <a:rPr lang="el-GR" altLang="el-GR" sz="24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el-GR" sz="2400" dirty="0">
                <a:solidFill>
                  <a:schemeClr val="tx1"/>
                </a:solidFill>
              </a:rPr>
              <a:t>first</a:t>
            </a:r>
            <a:endParaRPr lang="el-GR" altLang="el-GR" sz="2400" dirty="0">
              <a:solidFill>
                <a:schemeClr val="tx1"/>
              </a:solidFill>
            </a:endParaRPr>
          </a:p>
        </p:txBody>
      </p:sp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533400" y="1219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Διάβασε</a:t>
            </a:r>
            <a:r>
              <a:rPr lang="el-GR" altLang="el-GR" sz="2400">
                <a:solidFill>
                  <a:schemeClr val="tx1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1813" y="3352800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Για </a:t>
            </a:r>
            <a:r>
              <a:rPr lang="en-US" altLang="el-GR" sz="2400">
                <a:solidFill>
                  <a:schemeClr val="tx1"/>
                </a:solidFill>
              </a:rPr>
              <a:t>i</a:t>
            </a:r>
            <a:r>
              <a:rPr lang="el-GR" altLang="el-GR" sz="2400">
                <a:solidFill>
                  <a:schemeClr val="accent2"/>
                </a:solidFill>
              </a:rPr>
              <a:t> από </a:t>
            </a:r>
            <a:r>
              <a:rPr lang="en-US" altLang="el-GR" sz="2400">
                <a:solidFill>
                  <a:schemeClr val="tx1"/>
                </a:solidFill>
              </a:rPr>
              <a:t>1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l-GR" altLang="el-GR" sz="2400">
                <a:solidFill>
                  <a:schemeClr val="accent2"/>
                </a:solidFill>
              </a:rPr>
              <a:t>μέχρι</a:t>
            </a:r>
            <a:r>
              <a:rPr lang="en-US" altLang="el-GR" sz="2400">
                <a:solidFill>
                  <a:schemeClr val="accent2"/>
                </a:solidFill>
              </a:rPr>
              <a:t> </a:t>
            </a:r>
            <a:r>
              <a:rPr lang="en-US" altLang="el-GR" sz="2400">
                <a:solidFill>
                  <a:schemeClr val="tx1"/>
                </a:solidFill>
              </a:rPr>
              <a:t>N</a:t>
            </a:r>
            <a:r>
              <a:rPr lang="el-GR" altLang="el-GR" sz="2400">
                <a:solidFill>
                  <a:schemeClr val="accent2"/>
                </a:solidFill>
              </a:rPr>
              <a:t> με_βήμα </a:t>
            </a:r>
            <a:r>
              <a:rPr lang="el-GR" altLang="el-GR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52600" y="3886200"/>
            <a:ext cx="3581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</a:rPr>
              <a:t>sum</a:t>
            </a:r>
            <a:r>
              <a:rPr lang="en-US" altLang="el-GR" sz="2400" b="1" dirty="0">
                <a:solidFill>
                  <a:schemeClr val="accent2"/>
                </a:solidFill>
              </a:rPr>
              <a:t> </a:t>
            </a:r>
            <a:r>
              <a:rPr lang="el-GR" altLang="el-GR" sz="2400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first + sec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chemeClr val="accent2"/>
                </a:solidFill>
                <a:sym typeface="Symbol" pitchFamily="18" charset="2"/>
              </a:rPr>
              <a:t>Εκτύπωσε</a:t>
            </a:r>
            <a:r>
              <a:rPr lang="el-GR" altLang="el-GR" sz="2400" b="1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sym typeface="Symbol" pitchFamily="18" charset="2"/>
              </a:rPr>
              <a:t>sum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n-US" altLang="el-GR" sz="2400" b="1" dirty="0" smtClean="0">
                <a:solidFill>
                  <a:schemeClr val="tx1"/>
                </a:solidFill>
                <a:sym typeface="Symbol" pitchFamily="18" charset="2"/>
              </a:rPr>
              <a:t>irst </a:t>
            </a:r>
            <a:r>
              <a:rPr lang="el-GR" altLang="el-GR" sz="2400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sec</a:t>
            </a:r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ec </a:t>
            </a:r>
            <a:r>
              <a:rPr lang="el-GR" altLang="el-GR" sz="2400" b="1" dirty="0">
                <a:solidFill>
                  <a:schemeClr val="tx1"/>
                </a:solidFill>
                <a:cs typeface="Times New Roman" pitchFamily="18" charset="0"/>
                <a:sym typeface="Wingdings" panose="05000000000000000000" pitchFamily="2" charset="2"/>
              </a:rPr>
              <a:t></a:t>
            </a:r>
            <a:r>
              <a:rPr lang="en-US" altLang="el-GR" sz="24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el-GR" sz="24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sum</a:t>
            </a:r>
            <a:endParaRPr lang="el-GR" altLang="el-GR" sz="2400" b="1" dirty="0">
              <a:solidFill>
                <a:schemeClr val="tx1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11188" y="5734050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>
                <a:solidFill>
                  <a:schemeClr val="accent2"/>
                </a:solidFill>
              </a:rPr>
              <a:t>Τέλος_επανάληψης</a:t>
            </a:r>
            <a:r>
              <a:rPr lang="en-US" altLang="el-GR" sz="2400">
                <a:solidFill>
                  <a:schemeClr val="accent2"/>
                </a:solidFill>
              </a:rPr>
              <a:t>_i</a:t>
            </a:r>
            <a:endParaRPr lang="el-GR" altLang="el-GR" sz="2400">
              <a:solidFill>
                <a:schemeClr val="accent2"/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31812" y="2819400"/>
            <a:ext cx="51923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l-GR" altLang="el-GR" sz="2400" dirty="0">
                <a:solidFill>
                  <a:schemeClr val="accent2"/>
                </a:solidFill>
              </a:rPr>
              <a:t>Αν </a:t>
            </a:r>
            <a:r>
              <a:rPr lang="en-US" altLang="el-GR" sz="2400" b="1" dirty="0">
                <a:solidFill>
                  <a:srgbClr val="FF0000"/>
                </a:solidFill>
              </a:rPr>
              <a:t>N </a:t>
            </a:r>
            <a:r>
              <a:rPr lang="en-US" altLang="el-GR" sz="2400" b="1" dirty="0" smtClean="0">
                <a:solidFill>
                  <a:srgbClr val="FF0000"/>
                </a:solidFill>
              </a:rPr>
              <a:t>== </a:t>
            </a:r>
            <a:r>
              <a:rPr lang="en-US" altLang="el-GR" sz="2400" b="1" dirty="0">
                <a:solidFill>
                  <a:srgbClr val="FF0000"/>
                </a:solidFill>
              </a:rPr>
              <a:t>2 </a:t>
            </a:r>
            <a:r>
              <a:rPr lang="el-GR" altLang="el-GR" sz="2400" dirty="0">
                <a:solidFill>
                  <a:schemeClr val="accent2"/>
                </a:solidFill>
              </a:rPr>
              <a:t>τότε </a:t>
            </a:r>
            <a:r>
              <a:rPr lang="el-GR" altLang="el-GR" sz="2400" dirty="0">
                <a:solidFill>
                  <a:schemeClr val="accent2"/>
                </a:solidFill>
                <a:sym typeface="Symbol" pitchFamily="18" charset="2"/>
              </a:rPr>
              <a:t>Εκτύπωσε</a:t>
            </a:r>
            <a:r>
              <a:rPr lang="el-GR" altLang="el-GR" sz="24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altLang="el-GR" sz="2400" dirty="0">
                <a:solidFill>
                  <a:schemeClr val="tx1"/>
                </a:solidFill>
              </a:rPr>
              <a:t>sec</a:t>
            </a:r>
            <a:endParaRPr lang="el-GR" alt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8" grpId="0" autoUpdateAnimBg="0"/>
      <p:bldP spid="72710" grpId="0" autoUpdateAnimBg="0"/>
      <p:bldP spid="72711" grpId="0" autoUpdateAnimBg="0"/>
      <p:bldP spid="72712" grpId="0" autoUpdateAnimBg="0"/>
      <p:bldP spid="7271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80899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B5CF060-5F86-426A-B898-EBBB6C1FF87A}" type="slidenum">
              <a:rPr lang="el-GR" altLang="el-GR" sz="1400" smtClean="0"/>
              <a:pPr eaLnBrk="1" hangingPunct="1"/>
              <a:t>79</a:t>
            </a:fld>
            <a:endParaRPr lang="el-GR" altLang="el-GR" sz="140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736"/>
            <a:ext cx="8534400" cy="504326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Βρείτε έναν αλγόριθμο που βρίσκει ποια ημέρα της εβδομάδας αντιστοιχεί σε μια δοσμένη ημερομηνία, αν είναι γνωστή η πρώτη ημέρα του έτους.</a:t>
            </a:r>
          </a:p>
          <a:p>
            <a:pPr eaLnBrk="1" hangingPunct="1"/>
            <a:r>
              <a:rPr lang="el-GR" altLang="el-GR" dirty="0" smtClean="0"/>
              <a:t>Δεδομένα εισόδου (</a:t>
            </a:r>
            <a:r>
              <a:rPr lang="el-GR" altLang="el-GR" dirty="0" smtClean="0">
                <a:solidFill>
                  <a:srgbClr val="CC3300"/>
                </a:solidFill>
              </a:rPr>
              <a:t>ακέραιοι αριθμοί</a:t>
            </a:r>
            <a:r>
              <a:rPr lang="el-GR" altLang="el-GR" dirty="0" smtClean="0"/>
              <a:t>): </a:t>
            </a:r>
          </a:p>
          <a:p>
            <a:pPr lvl="1" eaLnBrk="1" hangingPunct="1"/>
            <a:r>
              <a:rPr lang="el-GR" altLang="el-GR" dirty="0" smtClean="0">
                <a:solidFill>
                  <a:srgbClr val="0000FF"/>
                </a:solidFill>
              </a:rPr>
              <a:t>Αριθμός ημέρας</a:t>
            </a:r>
            <a:r>
              <a:rPr lang="el-GR" altLang="el-GR" dirty="0" smtClean="0"/>
              <a:t> π.χ. 25 (έλεγχος ορίων π.χ. 1-30 ή 31 ή 28 ή 29)</a:t>
            </a:r>
          </a:p>
          <a:p>
            <a:pPr lvl="1" eaLnBrk="1" hangingPunct="1"/>
            <a:r>
              <a:rPr lang="el-GR" altLang="el-GR" dirty="0" smtClean="0">
                <a:solidFill>
                  <a:srgbClr val="0000FF"/>
                </a:solidFill>
              </a:rPr>
              <a:t>Αριθμός μήνα</a:t>
            </a:r>
            <a:r>
              <a:rPr lang="el-GR" altLang="el-GR" dirty="0" smtClean="0"/>
              <a:t> π.χ. 11 (έλεγχος για τιμές 1-12)</a:t>
            </a:r>
          </a:p>
          <a:p>
            <a:pPr lvl="1" eaLnBrk="1" hangingPunct="1"/>
            <a:r>
              <a:rPr lang="el-GR" altLang="el-GR" dirty="0" smtClean="0">
                <a:solidFill>
                  <a:srgbClr val="CC3300"/>
                </a:solidFill>
              </a:rPr>
              <a:t>Αριθμός 1ης ημέρας του έτους</a:t>
            </a:r>
            <a:r>
              <a:rPr lang="el-GR" altLang="el-GR" dirty="0" smtClean="0"/>
              <a:t> (π.χ. για το έτος 20</a:t>
            </a:r>
            <a:r>
              <a:rPr lang="en-US" altLang="el-GR" dirty="0" smtClean="0"/>
              <a:t>20</a:t>
            </a:r>
            <a:r>
              <a:rPr lang="el-GR" altLang="el-GR" dirty="0" smtClean="0"/>
              <a:t> Τετάρτη. Σε ποιόν αριθμό θα αντιστοιχηθεί;</a:t>
            </a:r>
            <a:r>
              <a:rPr lang="el-GR" altLang="el-GR" dirty="0" smtClean="0">
                <a:sym typeface="Wingdings" pitchFamily="2" charset="2"/>
              </a:rPr>
              <a:t>)</a:t>
            </a:r>
            <a:endParaRPr lang="en-US" altLang="el-GR" dirty="0" smtClean="0">
              <a:sym typeface="Wingdings" pitchFamily="2" charset="2"/>
            </a:endParaRPr>
          </a:p>
          <a:p>
            <a:pPr marL="457200" lvl="1" indent="0" eaLnBrk="1" hangingPunct="1">
              <a:buNone/>
            </a:pPr>
            <a:endParaRPr lang="en-US" altLang="el-GR" dirty="0" smtClean="0">
              <a:sym typeface="Wingdings" pitchFamily="2" charset="2"/>
              <a:hlinkClick r:id="rId2"/>
            </a:endParaRPr>
          </a:p>
          <a:p>
            <a:pPr marL="457200" lvl="1" indent="0" eaLnBrk="1" hangingPunct="1">
              <a:buNone/>
            </a:pPr>
            <a:r>
              <a:rPr lang="en-US" altLang="el-GR" sz="1800" dirty="0" smtClean="0">
                <a:hlinkClick r:id="rId2"/>
              </a:rPr>
              <a:t>https</a:t>
            </a:r>
            <a:r>
              <a:rPr lang="en-US" altLang="el-GR" sz="1800" dirty="0">
                <a:hlinkClick r:id="rId2"/>
              </a:rPr>
              <a:t>://</a:t>
            </a:r>
            <a:r>
              <a:rPr lang="en-US" altLang="el-GR" sz="1800" dirty="0" smtClean="0">
                <a:hlinkClick r:id="rId2"/>
              </a:rPr>
              <a:t>en.wikipedia.org/wiki/Determination_of_the_day_of_the_week</a:t>
            </a:r>
            <a:endParaRPr lang="en-US" altLang="el-GR" sz="1800" dirty="0" smtClean="0"/>
          </a:p>
          <a:p>
            <a:pPr lvl="1" eaLnBrk="1" hangingPunct="1"/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2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032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7E1271A-F1CC-412E-B01C-BA55C4A6FA5C}" type="slidenum">
              <a:rPr lang="el-GR" altLang="el-GR" sz="1400" smtClean="0"/>
              <a:pPr eaLnBrk="1" hangingPunct="1"/>
              <a:t>8</a:t>
            </a:fld>
            <a:endParaRPr lang="el-GR" altLang="el-GR" sz="140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981075"/>
            <a:ext cx="5562600" cy="1517650"/>
            <a:chOff x="1728" y="720"/>
            <a:chExt cx="3504" cy="956"/>
          </a:xfrm>
        </p:grpSpPr>
        <p:sp>
          <p:nvSpPr>
            <p:cNvPr id="1045" name="AutoShape 3"/>
            <p:cNvSpPr>
              <a:spLocks noChangeArrowheads="1"/>
            </p:cNvSpPr>
            <p:nvPr/>
          </p:nvSpPr>
          <p:spPr bwMode="auto">
            <a:xfrm>
              <a:off x="1728" y="816"/>
              <a:ext cx="624" cy="480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46" name="Text Box 4"/>
            <p:cNvSpPr txBox="1">
              <a:spLocks noChangeArrowheads="1"/>
            </p:cNvSpPr>
            <p:nvPr/>
          </p:nvSpPr>
          <p:spPr bwMode="auto">
            <a:xfrm>
              <a:off x="2592" y="720"/>
              <a:ext cx="2640" cy="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el-GR" altLang="el-GR" sz="3200">
                  <a:solidFill>
                    <a:schemeClr val="tx1"/>
                  </a:solidFill>
                </a:rPr>
                <a:t>Αλγόριθμος</a:t>
              </a:r>
              <a:r>
                <a:rPr lang="en-US" altLang="el-GR" sz="3200">
                  <a:solidFill>
                    <a:schemeClr val="tx1"/>
                  </a:solidFill>
                </a:rPr>
                <a:t>: </a:t>
              </a:r>
            </a:p>
            <a:p>
              <a:pPr algn="l">
                <a:lnSpc>
                  <a:spcPct val="75000"/>
                </a:lnSpc>
              </a:pPr>
              <a:r>
                <a:rPr lang="el-GR" altLang="el-GR" sz="2400">
                  <a:solidFill>
                    <a:schemeClr val="tx1"/>
                  </a:solidFill>
                </a:rPr>
                <a:t>Ένα σύνολο εντολών που περιγράφει</a:t>
              </a:r>
              <a:r>
                <a:rPr lang="en-US" altLang="el-GR" sz="2400">
                  <a:solidFill>
                    <a:schemeClr val="tx1"/>
                  </a:solidFill>
                </a:rPr>
                <a:t> </a:t>
              </a:r>
              <a:r>
                <a:rPr lang="el-GR" altLang="el-GR" sz="2400">
                  <a:solidFill>
                    <a:schemeClr val="tx1"/>
                  </a:solidFill>
                </a:rPr>
                <a:t>πως θα υλοποιηθεί μια διεργασία</a:t>
              </a:r>
              <a:r>
                <a:rPr lang="en-US" altLang="el-GR" sz="32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034" name="Group 5"/>
          <p:cNvGrpSpPr>
            <a:grpSpLocks/>
          </p:cNvGrpSpPr>
          <p:nvPr/>
        </p:nvGrpSpPr>
        <p:grpSpPr bwMode="auto">
          <a:xfrm>
            <a:off x="152400" y="457200"/>
            <a:ext cx="2295525" cy="2881313"/>
            <a:chOff x="96" y="288"/>
            <a:chExt cx="1446" cy="1815"/>
          </a:xfrm>
        </p:grpSpPr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960" y="336"/>
            <a:ext cx="582" cy="1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" name="Clip" r:id="rId4" imgW="1295640" imgH="3934080" progId="MS_ClipArt_Gallery.2">
                    <p:embed/>
                  </p:oleObj>
                </mc:Choice>
                <mc:Fallback>
                  <p:oleObj name="Clip" r:id="rId4" imgW="1295640" imgH="393408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36"/>
                          <a:ext cx="582" cy="1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AutoShape 7"/>
            <p:cNvSpPr>
              <a:spLocks noChangeArrowheads="1"/>
            </p:cNvSpPr>
            <p:nvPr/>
          </p:nvSpPr>
          <p:spPr bwMode="auto">
            <a:xfrm>
              <a:off x="96" y="288"/>
              <a:ext cx="816" cy="672"/>
            </a:xfrm>
            <a:prstGeom prst="cloudCallout">
              <a:avLst>
                <a:gd name="adj1" fmla="val 44606"/>
                <a:gd name="adj2" fmla="val 53569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l-GR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44" name="Text Box 8"/>
            <p:cNvSpPr txBox="1">
              <a:spLocks noChangeArrowheads="1"/>
            </p:cNvSpPr>
            <p:nvPr/>
          </p:nvSpPr>
          <p:spPr bwMode="auto">
            <a:xfrm>
              <a:off x="144" y="432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l-GR" altLang="el-GR" sz="2000" b="1" i="1">
                  <a:solidFill>
                    <a:schemeClr val="tx1"/>
                  </a:solidFill>
                </a:rPr>
                <a:t>εύρηκα</a:t>
              </a:r>
              <a:r>
                <a:rPr lang="en-US" altLang="el-GR" sz="2000" b="1" i="1">
                  <a:solidFill>
                    <a:schemeClr val="tx1"/>
                  </a:solidFill>
                </a:rPr>
                <a:t>!</a:t>
              </a:r>
              <a:endParaRPr lang="en-US" altLang="el-GR" sz="2000" b="1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5003800" y="4365625"/>
          <a:ext cx="2286000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Clip" r:id="rId6" imgW="1352160" imgH="934200" progId="MS_ClipArt_Gallery.2">
                  <p:embed/>
                </p:oleObj>
              </mc:Choice>
              <mc:Fallback>
                <p:oleObj name="Clip" r:id="rId6" imgW="1352160" imgH="9342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65625"/>
                        <a:ext cx="2286000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14800" y="2514600"/>
            <a:ext cx="4191000" cy="1189038"/>
            <a:chOff x="2592" y="1584"/>
            <a:chExt cx="2640" cy="749"/>
          </a:xfrm>
        </p:grpSpPr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592" y="1968"/>
              <a:ext cx="2640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el-GR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Πρόγραμμα</a:t>
              </a:r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:  C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042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384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rgbClr val="CC33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651500" y="3789363"/>
            <a:ext cx="609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3357563"/>
            <a:ext cx="4419600" cy="2974975"/>
            <a:chOff x="336" y="2304"/>
            <a:chExt cx="2784" cy="1874"/>
          </a:xfrm>
        </p:grpSpPr>
        <p:graphicFrame>
          <p:nvGraphicFramePr>
            <p:cNvPr id="1027" name="Object 15"/>
            <p:cNvGraphicFramePr>
              <a:graphicFrameLocks noChangeAspect="1"/>
            </p:cNvGraphicFramePr>
            <p:nvPr/>
          </p:nvGraphicFramePr>
          <p:xfrm>
            <a:off x="336" y="3216"/>
            <a:ext cx="76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" name="Clip" r:id="rId8" imgW="1352160" imgH="934200" progId="MS_ClipArt_Gallery.2">
                    <p:embed/>
                  </p:oleObj>
                </mc:Choice>
                <mc:Fallback>
                  <p:oleObj name="Clip" r:id="rId8" imgW="1352160" imgH="93420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216"/>
                          <a:ext cx="768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6"/>
            <p:cNvGraphicFramePr>
              <a:graphicFrameLocks noChangeAspect="1"/>
            </p:cNvGraphicFramePr>
            <p:nvPr/>
          </p:nvGraphicFramePr>
          <p:xfrm>
            <a:off x="1440" y="2304"/>
            <a:ext cx="76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0" name="Clip" r:id="rId9" imgW="1352160" imgH="934200" progId="MS_ClipArt_Gallery.2">
                    <p:embed/>
                  </p:oleObj>
                </mc:Choice>
                <mc:Fallback>
                  <p:oleObj name="Clip" r:id="rId9" imgW="1352160" imgH="93420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04"/>
                          <a:ext cx="768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7"/>
            <p:cNvGraphicFramePr>
              <a:graphicFrameLocks noChangeAspect="1"/>
            </p:cNvGraphicFramePr>
            <p:nvPr/>
          </p:nvGraphicFramePr>
          <p:xfrm>
            <a:off x="1536" y="3648"/>
            <a:ext cx="76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Clip" r:id="rId10" imgW="1352160" imgH="934200" progId="MS_ClipArt_Gallery.2">
                    <p:embed/>
                  </p:oleObj>
                </mc:Choice>
                <mc:Fallback>
                  <p:oleObj name="Clip" r:id="rId10" imgW="1352160" imgH="93420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648"/>
                          <a:ext cx="768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Line 18"/>
            <p:cNvSpPr>
              <a:spLocks noChangeShapeType="1"/>
            </p:cNvSpPr>
            <p:nvPr/>
          </p:nvSpPr>
          <p:spPr bwMode="auto">
            <a:xfrm flipH="1" flipV="1">
              <a:off x="2304" y="2880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 flipH="1">
              <a:off x="1104" y="3312"/>
              <a:ext cx="196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0" name="Line 20"/>
            <p:cNvSpPr>
              <a:spLocks noChangeShapeType="1"/>
            </p:cNvSpPr>
            <p:nvPr/>
          </p:nvSpPr>
          <p:spPr bwMode="auto">
            <a:xfrm flipH="1">
              <a:off x="2304" y="3408"/>
              <a:ext cx="81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7475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D9A18E2-F41B-487D-889E-F9127CB55431}" type="slidenum">
              <a:rPr lang="el-GR" altLang="el-GR" sz="1400" smtClean="0"/>
              <a:pPr eaLnBrk="1" hangingPunct="1"/>
              <a:t>80</a:t>
            </a:fld>
            <a:endParaRPr lang="el-GR" altLang="el-GR" sz="140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l-GR" altLang="el-GR" b="1" dirty="0" smtClean="0"/>
              <a:t>Επανέλαβε</a:t>
            </a:r>
            <a:endParaRPr lang="en-US" altLang="el-GR" b="1" dirty="0" smtClean="0"/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l-GR" altLang="el-GR" dirty="0" smtClean="0"/>
              <a:t>Στείλε 100 € στο γραφείο «τέλειος γάμος»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l-GR" altLang="el-GR" dirty="0" smtClean="0"/>
              <a:t>Ραντεβού με το επιλεγμένο άτομο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l-GR" altLang="el-GR" b="1" dirty="0" smtClean="0"/>
              <a:t>Μέχρι να βρεθεί</a:t>
            </a:r>
            <a:r>
              <a:rPr lang="el-GR" altLang="el-GR" dirty="0" smtClean="0"/>
              <a:t> ο τέλειος σύζυγος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  <a:p>
            <a:pPr algn="r" eaLnBrk="1" hangingPunct="1">
              <a:buFontTx/>
              <a:buNone/>
            </a:pPr>
            <a:r>
              <a:rPr lang="el-GR" altLang="el-GR" dirty="0" smtClean="0">
                <a:solidFill>
                  <a:srgbClr val="CC3300"/>
                </a:solidFill>
              </a:rPr>
              <a:t>ΥΠΑΡΧΕΙ ΛΑΘΟΣ ????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- Θέση υποσέλιδου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altLang="el-GR" sz="1200" smtClean="0"/>
              <a:t>ΔΠΘ-ΤΜΗΜΑ ΜΠΔ: ΕΙΣΑΓΩΓΗ ΣΤΗΝ ΕΠΙΣΤΗΜΗ ΤΩΝ ΥΠΟΛΟΓΙΣΤΩΝ /01</a:t>
            </a:r>
          </a:p>
        </p:txBody>
      </p:sp>
      <p:sp>
        <p:nvSpPr>
          <p:cNvPr id="12291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rgbClr val="CC3300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CC33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DC510FC-A9DD-4AA1-90D9-9B0001F8D5B3}" type="slidenum">
              <a:rPr lang="el-GR" altLang="el-GR" sz="1400" smtClean="0"/>
              <a:pPr eaLnBrk="1" hangingPunct="1"/>
              <a:t>9</a:t>
            </a:fld>
            <a:endParaRPr lang="el-GR" altLang="el-GR" sz="14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mtClean="0">
                <a:solidFill>
                  <a:srgbClr val="0000FF"/>
                </a:solidFill>
              </a:rPr>
              <a:t>ΑΛΓΟΡΙΘΜΟΙ :</a:t>
            </a:r>
            <a:r>
              <a:rPr lang="el-GR" altLang="el-GR" smtClean="0"/>
              <a:t> Μέθοδοι για την επίλυση προβλημάτων, κατάλληλες για την υλοποίησή τους με ΗΥ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Γενικά ανεξάρτητοι από τα χαρακτηριστικά του υλικού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Πιθανώς κατάλληλοι για πολλές γλώσσες προγραμματισμού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Είσοδος και έξοδος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Τα προβλήματα πρέπει να είναι </a:t>
            </a:r>
            <a:r>
              <a:rPr lang="el-GR" altLang="el-GR" smtClean="0">
                <a:solidFill>
                  <a:srgbClr val="CC3300"/>
                </a:solidFill>
              </a:rPr>
              <a:t>καλώς ορισμένα</a:t>
            </a:r>
            <a:endParaRPr lang="en-US" altLang="el-GR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mtClean="0"/>
              <a:t>Garbage in Garbage out (GIGO)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mtClean="0"/>
              <a:t>Τα προγράμματα εκτελούν πάντοτε μια συγκεκριμένη και καλώς ορισμένη διεργασία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28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4062</Words>
  <Application>Microsoft Office PowerPoint</Application>
  <PresentationFormat>Προβολή στην οθόνη (4:3)</PresentationFormat>
  <Paragraphs>662</Paragraphs>
  <Slides>80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80</vt:i4>
      </vt:variant>
    </vt:vector>
  </HeadingPairs>
  <TitlesOfParts>
    <vt:vector size="90" baseType="lpstr">
      <vt:lpstr>Arial</vt:lpstr>
      <vt:lpstr>Comic Sans MS</vt:lpstr>
      <vt:lpstr>Courier New</vt:lpstr>
      <vt:lpstr>Symbol</vt:lpstr>
      <vt:lpstr>Tahoma</vt:lpstr>
      <vt:lpstr>Times New Roman</vt:lpstr>
      <vt:lpstr>Wingdings</vt:lpstr>
      <vt:lpstr>Προεπιλεγμένη σχεδίαση</vt:lpstr>
      <vt:lpstr>Clip</vt:lpstr>
      <vt:lpstr>Εξίσωση</vt:lpstr>
      <vt:lpstr>ΕΝΟΤΗΤΑ 1η</vt:lpstr>
      <vt:lpstr>Η επιστήμη της Πληροφορικής</vt:lpstr>
      <vt:lpstr>Τι είναι ηλεκτρονικός υπολογιστής;</vt:lpstr>
      <vt:lpstr>Λογισμικό</vt:lpstr>
      <vt:lpstr>Τι είναι υπολογιστής;</vt:lpstr>
      <vt:lpstr>Λειτουργίες του ΗΥ</vt:lpstr>
      <vt:lpstr>Αλγόριθμος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Κατηγορίες προβλημάτων</vt:lpstr>
      <vt:lpstr>Διάκριση μεταξύ αλγορίθμου και της αναπαράστασής του</vt:lpstr>
      <vt:lpstr>Παρουσίαση του PowerPoint</vt:lpstr>
      <vt:lpstr>Παρουσίαση του PowerPoint</vt:lpstr>
      <vt:lpstr>Παρουσίαση του PowerPoint</vt:lpstr>
      <vt:lpstr>Ψευδοκώδικας</vt:lpstr>
      <vt:lpstr>Κώδικας και ψευδοκώδικας</vt:lpstr>
      <vt:lpstr>Παράδειγμα με χρήση ψευδοκώδικα</vt:lpstr>
      <vt:lpstr>Υλοποίηση σε γλώσσα C++</vt:lpstr>
      <vt:lpstr>Γιατί μελετούμε αλγορίθμους ; </vt:lpstr>
      <vt:lpstr>Παρουσίαση του PowerPoint</vt:lpstr>
      <vt:lpstr>Ιδιότητες αλγορίθμων</vt:lpstr>
      <vt:lpstr>Ανάλυση αλγορίθμων</vt:lpstr>
      <vt:lpstr>Παρουσίαση του PowerPoint</vt:lpstr>
      <vt:lpstr>Πως επιλύουμε τα προβλήματα ;</vt:lpstr>
      <vt:lpstr>Η διαδικασία επίλυσης προβλημάτων</vt:lpstr>
      <vt:lpstr>Η διαδικασία επίλυσης προβλημάτων</vt:lpstr>
      <vt:lpstr>Ιστορική αναδρομή (μηχανές)</vt:lpstr>
      <vt:lpstr>Ιστορική αναδρομή (αλγόριθμοι)</vt:lpstr>
      <vt:lpstr>Παραδείγματα αλγορίθμων</vt:lpstr>
      <vt:lpstr>Αλγόριθμος του Ευκλείδη-εύρεση του ΜΚΔ</vt:lpstr>
      <vt:lpstr>Αλγόριθμος του Ερατοσθένη</vt:lpstr>
      <vt:lpstr>Από τους αλγορίθμους στα προγράμματα</vt:lpstr>
      <vt:lpstr>Επεξεργαστής</vt:lpstr>
      <vt:lpstr>Χαρακτηριστικά της μνήμης των ΗΥ</vt:lpstr>
      <vt:lpstr>Προγραμματισμός – Γλώσσες Προγραμματισμού</vt:lpstr>
      <vt:lpstr>Στόχοι των γλωσσών προγραμματισμού</vt:lpstr>
      <vt:lpstr>Τεχνοτροπίες προγραμματισμού</vt:lpstr>
      <vt:lpstr>Χαρακτηριστικά των γλωσσών</vt:lpstr>
      <vt:lpstr>Παρουσίαση του PowerPoint</vt:lpstr>
      <vt:lpstr>Παρουσίαση του PowerPoint</vt:lpstr>
      <vt:lpstr>Παρουσίαση του PowerPoint</vt:lpstr>
      <vt:lpstr>Απόδειξη της ορθότητας αλγορίθμου</vt:lpstr>
      <vt:lpstr>Έλεγχος</vt:lpstr>
      <vt:lpstr>Απαιτήσεις των αλγορίθμων</vt:lpstr>
      <vt:lpstr>Παρουσίαση του PowerPoint</vt:lpstr>
      <vt:lpstr>Ο ρόλος του Alan Turing στην Επιστήμη των Υπολογιστών</vt:lpstr>
      <vt:lpstr>Τα όρια του υπολογισμού</vt:lpstr>
      <vt:lpstr>Παράδειγμα “δύσκολου” προβλήματος </vt:lpstr>
      <vt:lpstr>Συστατικά αλγορίθμου</vt:lpstr>
      <vt:lpstr>Τιμές</vt:lpstr>
      <vt:lpstr>Μεταβλητές</vt:lpstr>
      <vt:lpstr>Εντολές</vt:lpstr>
      <vt:lpstr>Ακολουθία (sequence)</vt:lpstr>
      <vt:lpstr>Διαδικασία (procedure)</vt:lpstr>
      <vt:lpstr>Επιλογή (selection)</vt:lpstr>
      <vt:lpstr>Επανάληψη (repetition)</vt:lpstr>
      <vt:lpstr>Τεκμηρίωση (documentation)</vt:lpstr>
      <vt:lpstr>Η διαδικασία ανάπτυξης λογισμικού</vt:lpstr>
      <vt:lpstr>Κατά βήματα (top-down) σχεδίαση αλγορίθμου</vt:lpstr>
      <vt:lpstr>Κατά βήματα (top-down) σχεδίαση -- παράδειγμα</vt:lpstr>
      <vt:lpstr>Παρουσίαση του PowerPoint</vt:lpstr>
      <vt:lpstr>ΠΑΡΑΔΕΙΓΜΑΤΑ ΑΛΓΟΡΙΘΜΩΝ</vt:lpstr>
      <vt:lpstr>Εύρεση και εμφάνιση του ΜΚΔ 2 αριθμών</vt:lpstr>
      <vt:lpstr>Υπολογισμός της Ν-οστής δύναμης ενός αριθμού x</vt:lpstr>
      <vt:lpstr>Εύρεση του μέγιστου μιας σειράς αριθμών</vt:lpstr>
      <vt:lpstr>Εύρεση του Ν!</vt:lpstr>
      <vt:lpstr>Εναλλαγή των περιεχομένων 2 θέσεων μνήμης (swap)</vt:lpstr>
      <vt:lpstr>Υπολογισμός της προπαίδειας</vt:lpstr>
      <vt:lpstr>Παρουσίαση του PowerPoint</vt:lpstr>
      <vt:lpstr>Δομημένος προγραμματισμός</vt:lpstr>
      <vt:lpstr>ΑΣΚΗΣΕΙΣ ΣΕ ΑΛΓΟΡΙΘΜΟΥΣ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ΒΕΡΕΝΙΚΗ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ΣΤΕΦΑΝΟΣ</dc:creator>
  <cp:lastModifiedBy>Dell</cp:lastModifiedBy>
  <cp:revision>186</cp:revision>
  <dcterms:created xsi:type="dcterms:W3CDTF">2003-09-21T16:57:34Z</dcterms:created>
  <dcterms:modified xsi:type="dcterms:W3CDTF">2020-11-16T07:05:16Z</dcterms:modified>
</cp:coreProperties>
</file>