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113" d="100"/>
          <a:sy n="113" d="100"/>
        </p:scale>
        <p:origin x="126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2F415F3-743C-4265-A172-6341B7077287}" type="datetimeFigureOut">
              <a:rPr lang="el-GR" smtClean="0"/>
              <a:t>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3495994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2F415F3-743C-4265-A172-6341B7077287}" type="datetimeFigureOut">
              <a:rPr lang="el-GR" smtClean="0"/>
              <a:t>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397294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2F415F3-743C-4265-A172-6341B7077287}" type="datetimeFigureOut">
              <a:rPr lang="el-GR" smtClean="0"/>
              <a:t>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10447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2F415F3-743C-4265-A172-6341B7077287}" type="datetimeFigureOut">
              <a:rPr lang="el-GR" smtClean="0"/>
              <a:t>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427087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415F3-743C-4265-A172-6341B7077287}" type="datetimeFigureOut">
              <a:rPr lang="el-GR" smtClean="0"/>
              <a:t>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423473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2F415F3-743C-4265-A172-6341B7077287}" type="datetimeFigureOut">
              <a:rPr lang="el-GR" smtClean="0"/>
              <a:t>8/11/2023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22202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A2F415F3-743C-4265-A172-6341B7077287}" type="datetimeFigureOut">
              <a:rPr lang="el-GR" smtClean="0"/>
              <a:t>8/11/2023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286262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A2F415F3-743C-4265-A172-6341B7077287}" type="datetimeFigureOut">
              <a:rPr lang="el-GR" smtClean="0"/>
              <a:t>8/11/2023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37404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415F3-743C-4265-A172-6341B7077287}" type="datetimeFigureOut">
              <a:rPr lang="el-GR" smtClean="0"/>
              <a:t>8/11/2023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144789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415F3-743C-4265-A172-6341B7077287}" type="datetimeFigureOut">
              <a:rPr lang="el-GR" smtClean="0"/>
              <a:t>8/11/2023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28110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415F3-743C-4265-A172-6341B7077287}" type="datetimeFigureOut">
              <a:rPr lang="el-GR" smtClean="0"/>
              <a:t>8/11/2023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D54B70E-8B3A-4247-B85C-3DFE7FC8F545}" type="slidenum">
              <a:rPr lang="el-GR" smtClean="0"/>
              <a:t>‹#›</a:t>
            </a:fld>
            <a:endParaRPr lang="el-GR"/>
          </a:p>
        </p:txBody>
      </p:sp>
    </p:spTree>
    <p:extLst>
      <p:ext uri="{BB962C8B-B14F-4D97-AF65-F5344CB8AC3E}">
        <p14:creationId xmlns:p14="http://schemas.microsoft.com/office/powerpoint/2010/main" val="495137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415F3-743C-4265-A172-6341B7077287}" type="datetimeFigureOut">
              <a:rPr lang="el-GR" smtClean="0"/>
              <a:t>8/11/2023</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4B70E-8B3A-4247-B85C-3DFE7FC8F545}" type="slidenum">
              <a:rPr lang="el-GR" smtClean="0"/>
              <a:t>‹#›</a:t>
            </a:fld>
            <a:endParaRPr lang="el-GR"/>
          </a:p>
        </p:txBody>
      </p:sp>
    </p:spTree>
    <p:extLst>
      <p:ext uri="{BB962C8B-B14F-4D97-AF65-F5344CB8AC3E}">
        <p14:creationId xmlns:p14="http://schemas.microsoft.com/office/powerpoint/2010/main" val="319635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tehar@dtu.dk" TargetMode="External"/><Relationship Id="rId2" Type="http://schemas.openxmlformats.org/officeDocument/2006/relationships/hyperlink" Target="https://pubsonline.informs.org/do/10.1287/71d3da2b-eced-4326-935f-b52e37af948f/ful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ytimes.com/2023/05/27/nyregion/avianca-airline-lawsuit-chatgpt.html" TargetMode="External"/><Relationship Id="rId2" Type="http://schemas.openxmlformats.org/officeDocument/2006/relationships/hyperlink" Target="https://www.washingtonpost.com/technology/2023/05/30/ai-chatbots-chatgpt-bard-trustworthy/" TargetMode="External"/><Relationship Id="rId1" Type="http://schemas.openxmlformats.org/officeDocument/2006/relationships/slideLayout" Target="../slideLayouts/slideLayout2.xml"/><Relationship Id="rId4" Type="http://schemas.openxmlformats.org/officeDocument/2006/relationships/hyperlink" Target="https://www.theguardian.com/us-news/2023/jun/01/us-military-drone-ai-killed-operator-simulated-tes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Artificial Intelligence</a:t>
            </a:r>
            <a:endParaRPr lang="el-GR" b="1" dirty="0"/>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601791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5367"/>
            <a:ext cx="10515600" cy="5571596"/>
          </a:xfrm>
        </p:spPr>
        <p:txBody>
          <a:bodyPr/>
          <a:lstStyle/>
          <a:p>
            <a:pPr marL="0" indent="0">
              <a:buNone/>
            </a:pPr>
            <a:r>
              <a:rPr lang="en-US" dirty="0" smtClean="0"/>
              <a:t>This reminds me of a childhood episode of “Dr. Who.” The Doctor needed to find the safe exit, which was guarded by two robots. One exit led to safety, the other to certain death. One robot was programmed to always tell the truth, and the other robot always told a lie. Somehow, the Doctor posed a question to one</a:t>
            </a:r>
            <a:r>
              <a:rPr lang="el-GR" dirty="0" smtClean="0"/>
              <a:t> </a:t>
            </a:r>
            <a:r>
              <a:rPr lang="en-US" dirty="0" smtClean="0"/>
              <a:t>robot on what the other robot would say, and that lead to the correct door. Is our future AI policy based on “Dr. Who”?</a:t>
            </a:r>
            <a:endParaRPr lang="el-GR" dirty="0"/>
          </a:p>
        </p:txBody>
      </p:sp>
    </p:spTree>
    <p:extLst>
      <p:ext uri="{BB962C8B-B14F-4D97-AF65-F5344CB8AC3E}">
        <p14:creationId xmlns:p14="http://schemas.microsoft.com/office/powerpoint/2010/main" val="294729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267"/>
            <a:ext cx="10515600" cy="5863696"/>
          </a:xfrm>
        </p:spPr>
        <p:txBody>
          <a:bodyPr/>
          <a:lstStyle/>
          <a:p>
            <a:pPr marL="0" indent="0">
              <a:buNone/>
            </a:pPr>
            <a:r>
              <a:rPr lang="en-US" dirty="0" smtClean="0"/>
              <a:t>I certainly hope not. But more importantly, I do not subscribe to the belief that flaws in technology should be resolved with yet another layer of technology. </a:t>
            </a:r>
          </a:p>
          <a:p>
            <a:pPr marL="0" indent="0">
              <a:buNone/>
            </a:pPr>
            <a:r>
              <a:rPr lang="en-US" dirty="0" smtClean="0"/>
              <a:t>This discussion of AI is entirely missing a root cause analysis. </a:t>
            </a:r>
          </a:p>
          <a:p>
            <a:pPr marL="0" indent="0">
              <a:buNone/>
            </a:pPr>
            <a:r>
              <a:rPr lang="en-US" dirty="0" smtClean="0"/>
              <a:t>I believe there are two high-priority policy changes required. </a:t>
            </a:r>
          </a:p>
          <a:p>
            <a:pPr marL="0" indent="0">
              <a:buNone/>
            </a:pPr>
            <a:r>
              <a:rPr lang="en-US" dirty="0" smtClean="0">
                <a:solidFill>
                  <a:srgbClr val="C00000"/>
                </a:solidFill>
              </a:rPr>
              <a:t>First, the days of software being excused from the classification as a product should be ended. Software is not a song on Spotify, a Harry Potter novel or those cat pictures you posted on Facebook. It is a real-world physical product that has life-and-death consequences, and it should be held to the same regulation and liability standards as a physical product.</a:t>
            </a:r>
            <a:endParaRPr lang="el-GR" dirty="0">
              <a:solidFill>
                <a:srgbClr val="C00000"/>
              </a:solidFill>
            </a:endParaRPr>
          </a:p>
        </p:txBody>
      </p:sp>
    </p:spTree>
    <p:extLst>
      <p:ext uri="{BB962C8B-B14F-4D97-AF65-F5344CB8AC3E}">
        <p14:creationId xmlns:p14="http://schemas.microsoft.com/office/powerpoint/2010/main" val="219293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8000"/>
            <a:ext cx="10515600" cy="5668963"/>
          </a:xfrm>
        </p:spPr>
        <p:txBody>
          <a:bodyPr>
            <a:normAutofit lnSpcReduction="10000"/>
          </a:bodyPr>
          <a:lstStyle/>
          <a:p>
            <a:pPr marL="0" indent="0">
              <a:buNone/>
            </a:pPr>
            <a:r>
              <a:rPr lang="en-US" dirty="0" smtClean="0">
                <a:solidFill>
                  <a:srgbClr val="C00000"/>
                </a:solidFill>
              </a:rPr>
              <a:t>Second, our engineers need a broader education beyond coding in Python and solving graph theory problems. They need to know the businesses and people for whom they will be making products. They need to know how these businesses function and deliver their services, and about their people and culture. They need to understand how one makes qualitative and moral decisions about truth and justice before they start writing AI software to evaluate medical diagnoses, argue court cases and fight wars</a:t>
            </a:r>
            <a:r>
              <a:rPr lang="en-US" dirty="0" smtClean="0">
                <a:solidFill>
                  <a:srgbClr val="C00000"/>
                </a:solidFill>
              </a:rPr>
              <a:t>.</a:t>
            </a:r>
            <a:endParaRPr lang="el-GR" dirty="0" smtClean="0">
              <a:solidFill>
                <a:srgbClr val="C00000"/>
              </a:solidFill>
            </a:endParaRPr>
          </a:p>
          <a:p>
            <a:pPr marL="0" indent="0">
              <a:buNone/>
            </a:pPr>
            <a:endParaRPr lang="el-GR" dirty="0">
              <a:solidFill>
                <a:srgbClr val="C00000"/>
              </a:solidFill>
            </a:endParaRPr>
          </a:p>
          <a:p>
            <a:r>
              <a:rPr lang="en-US" b="1" smtClean="0">
                <a:hlinkClick r:id="rId2"/>
              </a:rPr>
              <a:t>Steven </a:t>
            </a:r>
            <a:r>
              <a:rPr lang="en-US" b="1" dirty="0">
                <a:hlinkClick r:id="rId2"/>
              </a:rPr>
              <a:t>S. </a:t>
            </a:r>
            <a:r>
              <a:rPr lang="en-US" b="1" dirty="0" err="1">
                <a:hlinkClick r:id="rId2"/>
              </a:rPr>
              <a:t>Harrod</a:t>
            </a:r>
            <a:r>
              <a:rPr lang="en-US" dirty="0"/>
              <a:t/>
            </a:r>
            <a:br>
              <a:rPr lang="en-US" dirty="0"/>
            </a:br>
            <a:r>
              <a:rPr lang="en-US" b="1" dirty="0">
                <a:hlinkClick r:id="rId3"/>
              </a:rPr>
              <a:t>(stehar@dtu.dk)</a:t>
            </a:r>
            <a:endParaRPr lang="en-US" dirty="0"/>
          </a:p>
          <a:p>
            <a:r>
              <a:rPr lang="en-US" dirty="0"/>
              <a:t>Steven S. </a:t>
            </a:r>
            <a:r>
              <a:rPr lang="en-US" dirty="0" err="1"/>
              <a:t>Harrod</a:t>
            </a:r>
            <a:r>
              <a:rPr lang="en-US" dirty="0"/>
              <a:t> is an associate professor at the Technical University of Denmark. He is a teacher and researcher in transport, especially railway transport. He is a member of INFORMS.</a:t>
            </a:r>
          </a:p>
          <a:p>
            <a:pPr marL="0" indent="0">
              <a:buNone/>
            </a:pPr>
            <a:endParaRPr lang="el-GR" dirty="0">
              <a:solidFill>
                <a:srgbClr val="C00000"/>
              </a:solidFill>
            </a:endParaRPr>
          </a:p>
        </p:txBody>
      </p:sp>
    </p:spTree>
    <p:extLst>
      <p:ext uri="{BB962C8B-B14F-4D97-AF65-F5344CB8AC3E}">
        <p14:creationId xmlns:p14="http://schemas.microsoft.com/office/powerpoint/2010/main" val="296272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5300"/>
            <a:ext cx="10515600" cy="5681663"/>
          </a:xfrm>
        </p:spPr>
        <p:txBody>
          <a:bodyPr>
            <a:normAutofit fontScale="92500"/>
          </a:bodyPr>
          <a:lstStyle/>
          <a:p>
            <a:r>
              <a:rPr lang="en-US" dirty="0"/>
              <a:t>The </a:t>
            </a:r>
            <a:r>
              <a:rPr lang="en-US" dirty="0">
                <a:hlinkClick r:id="rId2"/>
              </a:rPr>
              <a:t>Washington Post reports</a:t>
            </a:r>
            <a:r>
              <a:rPr lang="en-US" dirty="0"/>
              <a:t> that artificial intelligence (AI) </a:t>
            </a:r>
            <a:r>
              <a:rPr lang="en-US" dirty="0" err="1"/>
              <a:t>chatbots</a:t>
            </a:r>
            <a:r>
              <a:rPr lang="en-US" dirty="0"/>
              <a:t> “hallucinate.” That is, they are so driven to respond and to value response over everything else that they lie </a:t>
            </a:r>
            <a:r>
              <a:rPr lang="en-US" i="1" dirty="0"/>
              <a:t>and</a:t>
            </a:r>
            <a:r>
              <a:rPr lang="en-US" dirty="0"/>
              <a:t> experience a form of self-denial in which they come to accept those lies as truth. Examples of this are appearing daily in the news.</a:t>
            </a:r>
          </a:p>
          <a:p>
            <a:r>
              <a:rPr lang="en-US" dirty="0"/>
              <a:t>An attorney in Manhattan </a:t>
            </a:r>
            <a:r>
              <a:rPr lang="en-US" dirty="0">
                <a:hlinkClick r:id="rId3"/>
              </a:rPr>
              <a:t>used a </a:t>
            </a:r>
            <a:r>
              <a:rPr lang="en-US" dirty="0" err="1">
                <a:hlinkClick r:id="rId3"/>
              </a:rPr>
              <a:t>chatbot</a:t>
            </a:r>
            <a:r>
              <a:rPr lang="en-US" dirty="0">
                <a:hlinkClick r:id="rId3"/>
              </a:rPr>
              <a:t> to write his legal complaint</a:t>
            </a:r>
            <a:r>
              <a:rPr lang="en-US" dirty="0"/>
              <a:t> and specifically asked the </a:t>
            </a:r>
            <a:r>
              <a:rPr lang="en-US" dirty="0" err="1"/>
              <a:t>chatbot</a:t>
            </a:r>
            <a:r>
              <a:rPr lang="en-US" dirty="0"/>
              <a:t> to verify the sources. The </a:t>
            </a:r>
            <a:r>
              <a:rPr lang="en-US" dirty="0" err="1"/>
              <a:t>chatbot</a:t>
            </a:r>
            <a:r>
              <a:rPr lang="en-US" dirty="0"/>
              <a:t> responded sincerely that all the sources were verified, but the attorney unfortunately did not know any better. At trial, the judge determined that the precedents cited in the brief were entirely fictitious.</a:t>
            </a:r>
          </a:p>
          <a:p>
            <a:r>
              <a:rPr lang="en-US" dirty="0"/>
              <a:t>The U.S. Air Force conducted a simulation with an AI piloted drone. The drone had instructions to destroy a target, but when the drone determined that the human operator was impeding the mission, the drone destroyed the communications link to the operator and then “</a:t>
            </a:r>
            <a:r>
              <a:rPr lang="en-US" dirty="0">
                <a:hlinkClick r:id="rId4"/>
              </a:rPr>
              <a:t>killed” the operator</a:t>
            </a:r>
            <a:r>
              <a:rPr lang="en-US" dirty="0"/>
              <a:t>.</a:t>
            </a:r>
          </a:p>
          <a:p>
            <a:endParaRPr lang="el-GR" dirty="0"/>
          </a:p>
        </p:txBody>
      </p:sp>
    </p:spTree>
    <p:extLst>
      <p:ext uri="{BB962C8B-B14F-4D97-AF65-F5344CB8AC3E}">
        <p14:creationId xmlns:p14="http://schemas.microsoft.com/office/powerpoint/2010/main" val="1458691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8000"/>
            <a:ext cx="10515600" cy="5668963"/>
          </a:xfrm>
        </p:spPr>
        <p:txBody>
          <a:bodyPr>
            <a:normAutofit fontScale="92500" lnSpcReduction="10000"/>
          </a:bodyPr>
          <a:lstStyle/>
          <a:p>
            <a:pPr marL="0" indent="0">
              <a:buNone/>
            </a:pPr>
            <a:r>
              <a:rPr lang="en-US" dirty="0" smtClean="0"/>
              <a:t>These hallucinations are not surprising. A scan of the research literature finds that this behavior has been known to the research community for at least five years. </a:t>
            </a:r>
            <a:r>
              <a:rPr lang="en-US" dirty="0" err="1" smtClean="0"/>
              <a:t>OpenAI</a:t>
            </a:r>
            <a:r>
              <a:rPr lang="en-US" dirty="0" smtClean="0"/>
              <a:t> CEO Sam Altman recently testified to Congress that AI poses an existential threat to the world. So, I think I am safe to ask, what idiot developed this software? How could someone, or multiple people, devote so many resources and aggressively distribute a technology that is not merely flawed, but dangerous?</a:t>
            </a:r>
          </a:p>
          <a:p>
            <a:endParaRPr lang="en-US" dirty="0" smtClean="0"/>
          </a:p>
          <a:p>
            <a:pPr marL="0" indent="0">
              <a:buNone/>
            </a:pPr>
            <a:r>
              <a:rPr lang="en-US" dirty="0" smtClean="0"/>
              <a:t>Unfortunately, the answer from me is a little bit of, “I told you so.” The flawed introduction of AI can be traced to excessive trust in technical engineers and the simultaneous weakening of the education of those same engineers. Technical entrepreneurs have been given an unquestioning deference and loyalty that excuses them from common performance measures. This is in complete contrast to most other science professions. Doctors and the medical profession, for example, are regularly challenged in their advice and guidance. Climate science is regularly disputed.</a:t>
            </a:r>
          </a:p>
          <a:p>
            <a:endParaRPr lang="el-GR" dirty="0"/>
          </a:p>
        </p:txBody>
      </p:sp>
    </p:spTree>
    <p:extLst>
      <p:ext uri="{BB962C8B-B14F-4D97-AF65-F5344CB8AC3E}">
        <p14:creationId xmlns:p14="http://schemas.microsoft.com/office/powerpoint/2010/main" val="4262633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0333"/>
            <a:ext cx="10515600" cy="5626630"/>
          </a:xfrm>
        </p:spPr>
        <p:txBody>
          <a:bodyPr>
            <a:normAutofit fontScale="92500" lnSpcReduction="10000"/>
          </a:bodyPr>
          <a:lstStyle/>
          <a:p>
            <a:pPr marL="0" indent="0">
              <a:buNone/>
            </a:pPr>
            <a:r>
              <a:rPr lang="en-US" dirty="0" smtClean="0"/>
              <a:t>There was a time in my father’s generation when doctors, professors and other learned people could effectively get away with anything so long as they dressed like a scholar and smoked a pipe. This was a bad extreme. A lot of bad decisions and bad personal behavior were excused. Robert Moses paved over city parks and destroyed neighborhoods in New York City with his highway plans but was toasted at all the fine cocktail parties.</a:t>
            </a:r>
          </a:p>
          <a:p>
            <a:endParaRPr lang="en-US" dirty="0" smtClean="0"/>
          </a:p>
          <a:p>
            <a:pPr marL="0" indent="0">
              <a:buNone/>
            </a:pPr>
            <a:r>
              <a:rPr lang="en-US" dirty="0" smtClean="0"/>
              <a:t>IT entrepreneurs are now the recipients of this deference. Their fabulous wealth and enormous armies of employees give us pause, but they developed this wealth on our labor. They didn’t rigorously test their products and then back them up with a guarantee. They distributed their buggy, incomplete products and then made the public pay for the privilege. Did you know that Microsoft once had a music DJ for their telephone help line? Thousands of people were on hold, often for hours at a time (I was one of them), waiting to speak to technical support, so Microsoft created their own closed circuit broadcast station.</a:t>
            </a:r>
            <a:endParaRPr lang="el-GR" dirty="0"/>
          </a:p>
        </p:txBody>
      </p:sp>
    </p:spTree>
    <p:extLst>
      <p:ext uri="{BB962C8B-B14F-4D97-AF65-F5344CB8AC3E}">
        <p14:creationId xmlns:p14="http://schemas.microsoft.com/office/powerpoint/2010/main" val="145428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3033"/>
            <a:ext cx="10515600" cy="5613930"/>
          </a:xfrm>
        </p:spPr>
        <p:txBody>
          <a:bodyPr>
            <a:normAutofit lnSpcReduction="10000"/>
          </a:bodyPr>
          <a:lstStyle/>
          <a:p>
            <a:pPr marL="0" indent="0">
              <a:buNone/>
            </a:pPr>
            <a:r>
              <a:rPr lang="en-US" dirty="0" smtClean="0"/>
              <a:t>And IT entrepreneurs are notorious for selling incomplete or flawed products. In the go-go 1980s, there was a term for it, “vaporware.” One product for the Macintosh computer called “</a:t>
            </a:r>
            <a:r>
              <a:rPr lang="en-US" dirty="0" err="1" smtClean="0"/>
              <a:t>Wingz</a:t>
            </a:r>
            <a:r>
              <a:rPr lang="en-US" dirty="0" smtClean="0"/>
              <a:t>” was aggressively marketed at trade shows with extravagant booths and promotional gifts, but the product itself did not exist.</a:t>
            </a:r>
          </a:p>
          <a:p>
            <a:endParaRPr lang="en-US" dirty="0" smtClean="0"/>
          </a:p>
          <a:p>
            <a:pPr marL="0" indent="0">
              <a:buNone/>
            </a:pPr>
            <a:r>
              <a:rPr lang="en-US" dirty="0" smtClean="0"/>
              <a:t>How do IT entrepreneurs continue to get away with this? Well, for one, software is not a “product.” It is a creative work protected under copyright law. Every single computer and application that you use is included in a license agreement that you approved and joined when you clicked “OK” at installation. It specifically says that you are licensing a creative work and that the creator accepts no liability for its performance. So, as you can imagine, there are no guardrails. There is no incentive for a software developer to test their work or establish any level of quality control.</a:t>
            </a:r>
            <a:endParaRPr lang="el-GR" dirty="0"/>
          </a:p>
        </p:txBody>
      </p:sp>
    </p:spTree>
    <p:extLst>
      <p:ext uri="{BB962C8B-B14F-4D97-AF65-F5344CB8AC3E}">
        <p14:creationId xmlns:p14="http://schemas.microsoft.com/office/powerpoint/2010/main" val="195041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9900"/>
            <a:ext cx="10515600" cy="5707063"/>
          </a:xfrm>
        </p:spPr>
        <p:txBody>
          <a:bodyPr/>
          <a:lstStyle/>
          <a:p>
            <a:pPr marL="0" indent="0">
              <a:buNone/>
            </a:pPr>
            <a:r>
              <a:rPr lang="en-US" dirty="0" smtClean="0"/>
              <a:t>The other problem we face is that today’s technology engineers do not receive a balanced education. The great IT moguls themselves, such as Bill Gates, Steve Jobs and Mark Zuckerberg, take pride in having dropped out of their college educations. Many engineers do not receive any liberal arts education or topics outside of their technical field.</a:t>
            </a:r>
            <a:endParaRPr lang="el-GR" dirty="0"/>
          </a:p>
        </p:txBody>
      </p:sp>
    </p:spTree>
    <p:extLst>
      <p:ext uri="{BB962C8B-B14F-4D97-AF65-F5344CB8AC3E}">
        <p14:creationId xmlns:p14="http://schemas.microsoft.com/office/powerpoint/2010/main" val="3474303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8433"/>
            <a:ext cx="10515600" cy="5588530"/>
          </a:xfrm>
        </p:spPr>
        <p:txBody>
          <a:bodyPr>
            <a:normAutofit lnSpcReduction="10000"/>
          </a:bodyPr>
          <a:lstStyle/>
          <a:p>
            <a:pPr marL="0" indent="0">
              <a:buNone/>
            </a:pPr>
            <a:r>
              <a:rPr lang="en-US" dirty="0" smtClean="0"/>
              <a:t>I have on numerous occasions reviewed publications or attended presentations in which it was obvious that the author had no knowledge of the industry or process, yet they intended to improve it. More than 10 years ago, I attended a presentation at a data science conference about a mathematical planning model for truck transportation. The audience included numerous industry professionals, and at the end of the presentation, they all said, “but this is not how our business operates.” About six years ago, I attended a presentation on optimization of railway signaling, and the young researcher presented a solution that was entirely dependent on the train having a specific length in meters. I raised my hand at the end, “But what if the train length changes?” He asserted that the train length would not change, but I knew this to be incorrect, because as president of the local railway preservation society, I had driven our train on this very railway.</a:t>
            </a:r>
          </a:p>
          <a:p>
            <a:endParaRPr lang="el-GR" dirty="0"/>
          </a:p>
        </p:txBody>
      </p:sp>
    </p:spTree>
    <p:extLst>
      <p:ext uri="{BB962C8B-B14F-4D97-AF65-F5344CB8AC3E}">
        <p14:creationId xmlns:p14="http://schemas.microsoft.com/office/powerpoint/2010/main" val="34833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1867"/>
            <a:ext cx="10515600" cy="5635096"/>
          </a:xfrm>
        </p:spPr>
        <p:txBody>
          <a:bodyPr/>
          <a:lstStyle/>
          <a:p>
            <a:pPr marL="0" indent="0">
              <a:buNone/>
            </a:pPr>
            <a:r>
              <a:rPr lang="en-US" dirty="0" smtClean="0"/>
              <a:t>How can one write an all-encompassing AI software that is going to make decisions of life and death, or validate truth or lies, and not have any education on the issues of morality or culture? In the rush to make students more “job market ready,” education programs have been stripped of all elements that are viewed as distractions to employment. But in a further economy move, many education programs that are not considered “sexy” have also been discontinued. My own field of transportation is an example. Many programs have been closed, including the graduate transportation program at my own university (the last one in Denmark). The argument has been made that the students can gain this applied business knowledge from their future employer.</a:t>
            </a:r>
            <a:endParaRPr lang="el-GR" dirty="0"/>
          </a:p>
        </p:txBody>
      </p:sp>
    </p:spTree>
    <p:extLst>
      <p:ext uri="{BB962C8B-B14F-4D97-AF65-F5344CB8AC3E}">
        <p14:creationId xmlns:p14="http://schemas.microsoft.com/office/powerpoint/2010/main" val="387323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9967"/>
            <a:ext cx="10515600" cy="5596996"/>
          </a:xfrm>
        </p:spPr>
        <p:txBody>
          <a:bodyPr/>
          <a:lstStyle/>
          <a:p>
            <a:pPr marL="0" indent="0">
              <a:buNone/>
            </a:pPr>
            <a:r>
              <a:rPr lang="en-US" dirty="0" smtClean="0"/>
              <a:t>The proposed solution to AI hallucinations is really going to make you laugh – or cry. The most recently reported solution is for the same question to be posed to TWO </a:t>
            </a:r>
            <a:r>
              <a:rPr lang="en-US" dirty="0" err="1" smtClean="0"/>
              <a:t>chatbots</a:t>
            </a:r>
            <a:r>
              <a:rPr lang="en-US" dirty="0" smtClean="0"/>
              <a:t>, and then have the two </a:t>
            </a:r>
            <a:r>
              <a:rPr lang="en-US" dirty="0" err="1" smtClean="0"/>
              <a:t>chatbots</a:t>
            </a:r>
            <a:r>
              <a:rPr lang="en-US" dirty="0" smtClean="0"/>
              <a:t> debate over which solution is correct.</a:t>
            </a:r>
          </a:p>
          <a:p>
            <a:endParaRPr lang="en-US" dirty="0" smtClean="0"/>
          </a:p>
          <a:p>
            <a:pPr marL="0" indent="0">
              <a:buNone/>
            </a:pPr>
            <a:r>
              <a:rPr lang="en-US" dirty="0" smtClean="0"/>
              <a:t>Once again, I am playing devil’s advocate, but if you have two identical pieces of software with the same data library, why would they deliver different answers? And if you are going to have them “debate” with each other, how do you prevent the </a:t>
            </a:r>
            <a:r>
              <a:rPr lang="en-US" dirty="0" err="1" smtClean="0"/>
              <a:t>chatbot</a:t>
            </a:r>
            <a:r>
              <a:rPr lang="en-US" dirty="0" smtClean="0"/>
              <a:t> with the wrong answer from convincing the </a:t>
            </a:r>
            <a:r>
              <a:rPr lang="en-US" dirty="0" err="1" smtClean="0"/>
              <a:t>chatbot</a:t>
            </a:r>
            <a:r>
              <a:rPr lang="en-US" dirty="0" smtClean="0"/>
              <a:t> with the correct answer to accept the wrong answer? What if both </a:t>
            </a:r>
            <a:r>
              <a:rPr lang="en-US" dirty="0" err="1" smtClean="0"/>
              <a:t>chatbots</a:t>
            </a:r>
            <a:r>
              <a:rPr lang="en-US" dirty="0" smtClean="0"/>
              <a:t> have the wrong answer at the start?</a:t>
            </a:r>
            <a:endParaRPr lang="el-GR" dirty="0"/>
          </a:p>
        </p:txBody>
      </p:sp>
    </p:spTree>
    <p:extLst>
      <p:ext uri="{BB962C8B-B14F-4D97-AF65-F5344CB8AC3E}">
        <p14:creationId xmlns:p14="http://schemas.microsoft.com/office/powerpoint/2010/main" val="3360793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1372</Words>
  <Application>Microsoft Office PowerPoint</Application>
  <PresentationFormat>Widescreen</PresentationFormat>
  <Paragraphs>28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Artificial Intelligence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dc:title>
  <dc:creator>Λογαριασμός Microsoft</dc:creator>
  <cp:lastModifiedBy>Λογαριασμός Microsoft</cp:lastModifiedBy>
  <cp:revision>8</cp:revision>
  <dcterms:created xsi:type="dcterms:W3CDTF">2023-11-04T10:02:07Z</dcterms:created>
  <dcterms:modified xsi:type="dcterms:W3CDTF">2023-11-08T06:52:23Z</dcterms:modified>
</cp:coreProperties>
</file>