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14" r:id="rId5"/>
  </p:sldMasterIdLst>
  <p:notesMasterIdLst>
    <p:notesMasterId r:id="rId54"/>
  </p:notesMasterIdLst>
  <p:sldIdLst>
    <p:sldId id="318" r:id="rId6"/>
    <p:sldId id="268" r:id="rId7"/>
    <p:sldId id="269" r:id="rId8"/>
    <p:sldId id="279" r:id="rId9"/>
    <p:sldId id="312" r:id="rId10"/>
    <p:sldId id="270" r:id="rId11"/>
    <p:sldId id="271" r:id="rId12"/>
    <p:sldId id="272" r:id="rId13"/>
    <p:sldId id="310" r:id="rId14"/>
    <p:sldId id="273" r:id="rId15"/>
    <p:sldId id="274" r:id="rId16"/>
    <p:sldId id="285" r:id="rId17"/>
    <p:sldId id="256" r:id="rId18"/>
    <p:sldId id="257" r:id="rId19"/>
    <p:sldId id="275" r:id="rId20"/>
    <p:sldId id="276" r:id="rId21"/>
    <p:sldId id="280" r:id="rId22"/>
    <p:sldId id="313" r:id="rId23"/>
    <p:sldId id="277" r:id="rId24"/>
    <p:sldId id="286" r:id="rId25"/>
    <p:sldId id="278" r:id="rId26"/>
    <p:sldId id="281" r:id="rId27"/>
    <p:sldId id="283" r:id="rId28"/>
    <p:sldId id="258" r:id="rId29"/>
    <p:sldId id="284" r:id="rId30"/>
    <p:sldId id="287" r:id="rId31"/>
    <p:sldId id="288" r:id="rId32"/>
    <p:sldId id="290" r:id="rId33"/>
    <p:sldId id="289"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259" r:id="rId49"/>
    <p:sldId id="306" r:id="rId50"/>
    <p:sldId id="307" r:id="rId51"/>
    <p:sldId id="294" r:id="rId52"/>
    <p:sldId id="31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61700-08B5-488A-9CAE-F58DCCC8DE59}" type="datetimeFigureOut">
              <a:rPr lang="el-GR" smtClean="0"/>
              <a:t>25/3/2024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C179A-C956-4BD4-9BE7-363A06CC3799}" type="slidenum">
              <a:rPr lang="el-GR" smtClean="0"/>
              <a:t>‹#›</a:t>
            </a:fld>
            <a:endParaRPr lang="el-GR"/>
          </a:p>
        </p:txBody>
      </p:sp>
    </p:spTree>
    <p:extLst>
      <p:ext uri="{BB962C8B-B14F-4D97-AF65-F5344CB8AC3E}">
        <p14:creationId xmlns:p14="http://schemas.microsoft.com/office/powerpoint/2010/main" val="26852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solidFill>
                  <a:srgbClr val="6A3A20"/>
                </a:solidFill>
                <a:latin typeface="Constantia"/>
              </a:rPr>
              <a:pPr/>
              <a:t>1</a:t>
            </a:fld>
            <a:endParaRPr lang="el-GR" dirty="0">
              <a:solidFill>
                <a:srgbClr val="6A3A20"/>
              </a:solidFill>
              <a:latin typeface="Constantia"/>
            </a:endParaRPr>
          </a:p>
        </p:txBody>
      </p:sp>
    </p:spTree>
    <p:extLst>
      <p:ext uri="{BB962C8B-B14F-4D97-AF65-F5344CB8AC3E}">
        <p14:creationId xmlns:p14="http://schemas.microsoft.com/office/powerpoint/2010/main" val="17942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649DAF-093F-4482-AA38-346E9A2DEE94}"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3956755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59234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08794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57897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62316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52497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7673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63689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5854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19877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81968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336422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0794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250623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91716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68312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85833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48894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70132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700942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01711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97587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39946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1" y="1768422"/>
            <a:ext cx="6840000" cy="2387600"/>
          </a:xfrm>
          <a:solidFill>
            <a:schemeClr val="tx1">
              <a:alpha val="80000"/>
            </a:schemeClr>
          </a:solidFill>
        </p:spPr>
        <p:txBody>
          <a:bodyPr lIns="432000" rIns="432000" bIns="144000" rtlCol="0" anchor="b"/>
          <a:lstStyle>
            <a:lvl1pPr algn="l">
              <a:defRPr sz="4199" spc="-150">
                <a:solidFill>
                  <a:schemeClr val="bg1"/>
                </a:solidFill>
              </a:defRPr>
            </a:lvl1pPr>
          </a:lstStyle>
          <a:p>
            <a:pPr rtl="0"/>
            <a:r>
              <a:rPr lang="el-GR" dirty="0"/>
              <a:t>Κάντε κλικ για επεξεργασία του 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1" y="4153578"/>
            <a:ext cx="6840000" cy="936000"/>
          </a:xfrm>
          <a:solidFill>
            <a:schemeClr val="tx1">
              <a:alpha val="90000"/>
            </a:schemeClr>
          </a:solidFill>
        </p:spPr>
        <p:txBody>
          <a:bodyPr lIns="432000" tIns="144000" rtlCol="0"/>
          <a:lstStyle>
            <a:lvl1pPr marL="0" indent="0" algn="l">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Tree>
    <p:extLst>
      <p:ext uri="{BB962C8B-B14F-4D97-AF65-F5344CB8AC3E}">
        <p14:creationId xmlns:p14="http://schemas.microsoft.com/office/powerpoint/2010/main" val="3715478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xmlns="" id="{474E1F0E-A827-4F38-BAAB-5D5831E0813A}"/>
              </a:ext>
            </a:extLst>
          </p:cNvPr>
          <p:cNvSpPr/>
          <p:nvPr userDrawn="1"/>
        </p:nvSpPr>
        <p:spPr>
          <a:xfrm>
            <a:off x="1"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9" name="Ορθογώνιο 8">
            <a:extLst>
              <a:ext uri="{FF2B5EF4-FFF2-40B4-BE49-F238E27FC236}">
                <a16:creationId xmlns:a16="http://schemas.microsoft.com/office/drawing/2014/main" xmlns="" id="{1B7D9229-CE8B-44FD-B1E6-2FE619F40B4F}"/>
              </a:ext>
            </a:extLst>
          </p:cNvPr>
          <p:cNvSpPr/>
          <p:nvPr userDrawn="1"/>
        </p:nvSpPr>
        <p:spPr>
          <a:xfrm>
            <a:off x="1"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0" name="Ορθογώνιο 9">
            <a:extLst>
              <a:ext uri="{FF2B5EF4-FFF2-40B4-BE49-F238E27FC236}">
                <a16:creationId xmlns:a16="http://schemas.microsoft.com/office/drawing/2014/main" xmlns="" id="{4683AF15-88E9-4D75-9D5E-7E4924887E91}"/>
              </a:ext>
            </a:extLst>
          </p:cNvPr>
          <p:cNvSpPr/>
          <p:nvPr userDrawn="1"/>
        </p:nvSpPr>
        <p:spPr>
          <a:xfrm rot="5400000">
            <a:off x="-3385642" y="3385643"/>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1" name="Ορθογώνιο 10">
            <a:extLst>
              <a:ext uri="{FF2B5EF4-FFF2-40B4-BE49-F238E27FC236}">
                <a16:creationId xmlns:a16="http://schemas.microsoft.com/office/drawing/2014/main" xmlns="" id="{D3B18E46-480F-48E8-9675-259D3D06A00D}"/>
              </a:ext>
            </a:extLst>
          </p:cNvPr>
          <p:cNvSpPr/>
          <p:nvPr userDrawn="1"/>
        </p:nvSpPr>
        <p:spPr>
          <a:xfrm rot="5400000">
            <a:off x="8719643" y="3385644"/>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199"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
        <p:nvSpPr>
          <p:cNvPr id="6" name="Πλαίσιο κειμένου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defTabSz="914400"/>
            <a:endParaRPr lang="el-GR" sz="1200" dirty="0">
              <a:solidFill>
                <a:prstClr val="black">
                  <a:lumMod val="75000"/>
                  <a:lumOff val="25000"/>
                </a:prstClr>
              </a:solidFill>
            </a:endParaRPr>
          </a:p>
        </p:txBody>
      </p:sp>
    </p:spTree>
    <p:extLst>
      <p:ext uri="{BB962C8B-B14F-4D97-AF65-F5344CB8AC3E}">
        <p14:creationId xmlns:p14="http://schemas.microsoft.com/office/powerpoint/2010/main" val="222481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799"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84000" y="4927602"/>
            <a:ext cx="6012000" cy="1845743"/>
          </a:xfrm>
          <a:solidFill>
            <a:schemeClr val="tx1">
              <a:lumMod val="85000"/>
              <a:lumOff val="15000"/>
            </a:schemeClr>
          </a:solidFill>
        </p:spPr>
        <p:txBody>
          <a:bodyPr lIns="288000" tIns="144000" rIns="432000" rtlCol="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a16="http://schemas.microsoft.com/office/drawing/2014/main" xmlns="" id="{B9994FE7-F6B5-D34D-B846-52B81F6F601D}"/>
              </a:ext>
            </a:extLst>
          </p:cNvPr>
          <p:cNvSpPr>
            <a:spLocks noGrp="1"/>
          </p:cNvSpPr>
          <p:nvPr>
            <p:ph type="sldNum" sz="quarter" idx="14"/>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
        <p:nvSpPr>
          <p:cNvPr id="6" name="Πλαίσιο κειμένου 5">
            <a:extLst>
              <a:ext uri="{FF2B5EF4-FFF2-40B4-BE49-F238E27FC236}">
                <a16:creationId xmlns:a16="http://schemas.microsoft.com/office/drawing/2014/main" xmlns=""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defTabSz="914400"/>
            <a:endParaRPr lang="el-GR" sz="1200" dirty="0">
              <a:solidFill>
                <a:prstClr val="black">
                  <a:lumMod val="75000"/>
                  <a:lumOff val="25000"/>
                </a:prstClr>
              </a:solidFill>
            </a:endParaRPr>
          </a:p>
        </p:txBody>
      </p:sp>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4001" y="86715"/>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16" name="Θέση περιεχομένου 2">
            <a:extLst>
              <a:ext uri="{FF2B5EF4-FFF2-40B4-BE49-F238E27FC236}">
                <a16:creationId xmlns:a16="http://schemas.microsoft.com/office/drawing/2014/main" xmlns=""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2240543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24" name="Ελεύθερη σχεδίαση: Σχήμα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5" name="Ελεύθερη σχεδίαση: Σχήμα 24">
            <a:extLst>
              <a:ext uri="{FF2B5EF4-FFF2-40B4-BE49-F238E27FC236}">
                <a16:creationId xmlns:a16="http://schemas.microsoft.com/office/drawing/2014/main" xmlns="" id="{FFF5FB50-33B5-4195-92D6-70891F240926}"/>
              </a:ext>
            </a:extLst>
          </p:cNvPr>
          <p:cNvSpPr/>
          <p:nvPr userDrawn="1"/>
        </p:nvSpPr>
        <p:spPr>
          <a:xfrm rot="20377627">
            <a:off x="10678142"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6" name="Ελεύθερη σχεδίαση: Σχήμα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7" name="Ελεύθερη σχεδίαση: Σχήμα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8" name="Ελεύθερη σχεδίαση: Σχήμα 27">
            <a:extLst>
              <a:ext uri="{FF2B5EF4-FFF2-40B4-BE49-F238E27FC236}">
                <a16:creationId xmlns:a16="http://schemas.microsoft.com/office/drawing/2014/main" xmlns="" id="{AE9C7EB4-9E81-4394-8C2C-A54BBD15B51D}"/>
              </a:ext>
            </a:extLst>
          </p:cNvPr>
          <p:cNvSpPr/>
          <p:nvPr userDrawn="1"/>
        </p:nvSpPr>
        <p:spPr>
          <a:xfrm rot="18277851">
            <a:off x="11152528"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9" name="Ελεύθερη σχεδίαση: Σχήμα 28">
            <a:extLst>
              <a:ext uri="{FF2B5EF4-FFF2-40B4-BE49-F238E27FC236}">
                <a16:creationId xmlns:a16="http://schemas.microsoft.com/office/drawing/2014/main" xmlns="" id="{FE681EC0-A139-4B14-89E8-F237CB63D4C9}"/>
              </a:ext>
            </a:extLst>
          </p:cNvPr>
          <p:cNvSpPr/>
          <p:nvPr userDrawn="1"/>
        </p:nvSpPr>
        <p:spPr>
          <a:xfrm rot="20761418">
            <a:off x="11545452" y="103069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0" name="Ελεύθερη σχεδίαση: Σχήμα 29">
            <a:extLst>
              <a:ext uri="{FF2B5EF4-FFF2-40B4-BE49-F238E27FC236}">
                <a16:creationId xmlns:a16="http://schemas.microsoft.com/office/drawing/2014/main" xmlns="" id="{87F87648-ABB4-4C97-BB6D-58342407E9DF}"/>
              </a:ext>
            </a:extLst>
          </p:cNvPr>
          <p:cNvSpPr/>
          <p:nvPr userDrawn="1"/>
        </p:nvSpPr>
        <p:spPr>
          <a:xfrm rot="17315293">
            <a:off x="11756249" y="24755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1" name="Ελεύθερη σχεδίαση: Σχήμα 30">
            <a:extLst>
              <a:ext uri="{FF2B5EF4-FFF2-40B4-BE49-F238E27FC236}">
                <a16:creationId xmlns:a16="http://schemas.microsoft.com/office/drawing/2014/main" xmlns="" id="{0802EFEB-F4DF-4501-91AA-173B60EBBBAA}"/>
              </a:ext>
            </a:extLst>
          </p:cNvPr>
          <p:cNvSpPr/>
          <p:nvPr userDrawn="1"/>
        </p:nvSpPr>
        <p:spPr>
          <a:xfrm rot="20082236">
            <a:off x="11448108" y="63112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2" name="Ελεύθερη σχεδίαση: Σχήμα 31">
            <a:extLst>
              <a:ext uri="{FF2B5EF4-FFF2-40B4-BE49-F238E27FC236}">
                <a16:creationId xmlns:a16="http://schemas.microsoft.com/office/drawing/2014/main" xmlns="" id="{109FE51D-8E02-4ED7-862B-5CF838F7F77F}"/>
              </a:ext>
            </a:extLst>
          </p:cNvPr>
          <p:cNvSpPr/>
          <p:nvPr userDrawn="1"/>
        </p:nvSpPr>
        <p:spPr>
          <a:xfrm rot="19879732">
            <a:off x="11668880"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3" name="Ελεύθερη σχεδίαση: Σχήμα 32">
            <a:extLst>
              <a:ext uri="{FF2B5EF4-FFF2-40B4-BE49-F238E27FC236}">
                <a16:creationId xmlns:a16="http://schemas.microsoft.com/office/drawing/2014/main" xmlns="" id="{4ECB9E40-5923-4571-9C8E-D7412C1283B2}"/>
              </a:ext>
            </a:extLst>
          </p:cNvPr>
          <p:cNvSpPr/>
          <p:nvPr userDrawn="1"/>
        </p:nvSpPr>
        <p:spPr>
          <a:xfrm rot="328041">
            <a:off x="10094503" y="90155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4" name="Ελεύθερη σχεδίαση: Σχήμα 33">
            <a:extLst>
              <a:ext uri="{FF2B5EF4-FFF2-40B4-BE49-F238E27FC236}">
                <a16:creationId xmlns:a16="http://schemas.microsoft.com/office/drawing/2014/main" xmlns="" id="{E46052C9-826B-47AC-9F6B-3078D4F43748}"/>
              </a:ext>
            </a:extLst>
          </p:cNvPr>
          <p:cNvSpPr/>
          <p:nvPr userDrawn="1"/>
        </p:nvSpPr>
        <p:spPr>
          <a:xfrm>
            <a:off x="10871771"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5" name="Ελεύθερη σχεδίαση: Σχήμα 34">
            <a:extLst>
              <a:ext uri="{FF2B5EF4-FFF2-40B4-BE49-F238E27FC236}">
                <a16:creationId xmlns:a16="http://schemas.microsoft.com/office/drawing/2014/main" xmlns="" id="{0C3867F5-4C6F-48BE-9DFF-9046D1FE6771}"/>
              </a:ext>
            </a:extLst>
          </p:cNvPr>
          <p:cNvSpPr/>
          <p:nvPr userDrawn="1"/>
        </p:nvSpPr>
        <p:spPr>
          <a:xfrm rot="20761418">
            <a:off x="11512604" y="148483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6" name="Ελεύθερη σχεδίαση: Σχήμα 35">
            <a:extLst>
              <a:ext uri="{FF2B5EF4-FFF2-40B4-BE49-F238E27FC236}">
                <a16:creationId xmlns:a16="http://schemas.microsoft.com/office/drawing/2014/main" xmlns="" id="{7B0CB40F-9E6F-457D-9C1F-9769BC3AE13E}"/>
              </a:ext>
            </a:extLst>
          </p:cNvPr>
          <p:cNvSpPr/>
          <p:nvPr userDrawn="1"/>
        </p:nvSpPr>
        <p:spPr>
          <a:xfrm rot="1160487">
            <a:off x="10291663"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7" name="Ελεύθερη σχεδίαση: Σχήμα 36">
            <a:extLst>
              <a:ext uri="{FF2B5EF4-FFF2-40B4-BE49-F238E27FC236}">
                <a16:creationId xmlns:a16="http://schemas.microsoft.com/office/drawing/2014/main" xmlns="" id="{0FCD03E7-2128-4C04-A914-409506646A76}"/>
              </a:ext>
            </a:extLst>
          </p:cNvPr>
          <p:cNvSpPr/>
          <p:nvPr userDrawn="1"/>
        </p:nvSpPr>
        <p:spPr>
          <a:xfrm rot="803026">
            <a:off x="11586107" y="201543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Tree>
    <p:extLst>
      <p:ext uri="{BB962C8B-B14F-4D97-AF65-F5344CB8AC3E}">
        <p14:creationId xmlns:p14="http://schemas.microsoft.com/office/powerpoint/2010/main" val="4150581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a16="http://schemas.microsoft.com/office/drawing/2014/main" xmlns="" id="{A22238F2-C6EC-476F-8371-119AECBA5622}"/>
              </a:ext>
            </a:extLst>
          </p:cNvPr>
          <p:cNvSpPr>
            <a:spLocks noGrp="1"/>
          </p:cNvSpPr>
          <p:nvPr>
            <p:ph sz="half" idx="1"/>
          </p:nvPr>
        </p:nvSpPr>
        <p:spPr>
          <a:xfrm>
            <a:off x="432001"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a16="http://schemas.microsoft.com/office/drawing/2014/main" xmlns=""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9" name="Θέση αριθμού διαφάνειας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6" name="Θέση κειμένου 5">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8" y="1152527"/>
            <a:ext cx="5472113"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826049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1"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2"/>
            <a:ext cx="3600450"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2"/>
            <a:ext cx="3600450"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302151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1999" y="1152000"/>
            <a:ext cx="2160001"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7"/>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3" y="1152527"/>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3" y="1148060"/>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7"/>
            <a:ext cx="21605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1019676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3 κουκκίδες εικόνων αριστερά">
    <p:spTree>
      <p:nvGrpSpPr>
        <p:cNvPr id="1" name=""/>
        <p:cNvGrpSpPr/>
        <p:nvPr/>
      </p:nvGrpSpPr>
      <p:grpSpPr>
        <a:xfrm>
          <a:off x="0" y="0"/>
          <a:ext cx="0" cy="0"/>
          <a:chOff x="0" y="0"/>
          <a:chExt cx="0" cy="0"/>
        </a:xfrm>
      </p:grpSpPr>
      <p:sp>
        <p:nvSpPr>
          <p:cNvPr id="20" name="Έλλειψη 19">
            <a:extLst>
              <a:ext uri="{FF2B5EF4-FFF2-40B4-BE49-F238E27FC236}">
                <a16:creationId xmlns:a16="http://schemas.microsoft.com/office/drawing/2014/main" xmlns="" id="{019D3C0C-316D-A045-BC1B-D508718E47A9}"/>
              </a:ext>
            </a:extLst>
          </p:cNvPr>
          <p:cNvSpPr>
            <a:spLocks noChangeAspect="1"/>
          </p:cNvSpPr>
          <p:nvPr userDrawn="1"/>
        </p:nvSpPr>
        <p:spPr>
          <a:xfrm>
            <a:off x="305059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2" name="Έλλειψη 21">
            <a:extLst>
              <a:ext uri="{FF2B5EF4-FFF2-40B4-BE49-F238E27FC236}">
                <a16:creationId xmlns:a16="http://schemas.microsoft.com/office/drawing/2014/main" xmlns=""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6" name="Έλλειψη 25">
            <a:extLst>
              <a:ext uri="{FF2B5EF4-FFF2-40B4-BE49-F238E27FC236}">
                <a16:creationId xmlns:a16="http://schemas.microsoft.com/office/drawing/2014/main" xmlns=""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7" name="Θέση εικόνας 3">
            <a:extLst>
              <a:ext uri="{FF2B5EF4-FFF2-40B4-BE49-F238E27FC236}">
                <a16:creationId xmlns:a16="http://schemas.microsoft.com/office/drawing/2014/main" xmlns="" id="{831AC394-0DDA-6F4A-B2D3-6D95CD866486}"/>
              </a:ext>
            </a:extLst>
          </p:cNvPr>
          <p:cNvSpPr>
            <a:spLocks noGrp="1"/>
          </p:cNvSpPr>
          <p:nvPr>
            <p:ph type="pic" sz="quarter" idx="27"/>
          </p:nvPr>
        </p:nvSpPr>
        <p:spPr>
          <a:xfrm>
            <a:off x="1086455" y="2358093"/>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8" name="Θέση εικόνας 3">
            <a:extLst>
              <a:ext uri="{FF2B5EF4-FFF2-40B4-BE49-F238E27FC236}">
                <a16:creationId xmlns:a16="http://schemas.microsoft.com/office/drawing/2014/main" xmlns="" id="{B1A58D5B-A4BA-F446-90DA-1B6B207869A8}"/>
              </a:ext>
            </a:extLst>
          </p:cNvPr>
          <p:cNvSpPr>
            <a:spLocks noGrp="1"/>
          </p:cNvSpPr>
          <p:nvPr>
            <p:ph type="pic" sz="quarter" idx="28"/>
          </p:nvPr>
        </p:nvSpPr>
        <p:spPr>
          <a:xfrm>
            <a:off x="3380177" y="2358093"/>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9" name="Θέση εικόνας 3">
            <a:extLst>
              <a:ext uri="{FF2B5EF4-FFF2-40B4-BE49-F238E27FC236}">
                <a16:creationId xmlns:a16="http://schemas.microsoft.com/office/drawing/2014/main" xmlns="" id="{7912C149-C249-1940-AF83-360853E78C26}"/>
              </a:ext>
            </a:extLst>
          </p:cNvPr>
          <p:cNvSpPr>
            <a:spLocks noGrp="1"/>
          </p:cNvSpPr>
          <p:nvPr>
            <p:ph type="pic" sz="quarter" idx="29"/>
          </p:nvPr>
        </p:nvSpPr>
        <p:spPr>
          <a:xfrm>
            <a:off x="5673899" y="2358093"/>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42" name="Ορθογώνιο 41">
            <a:extLst>
              <a:ext uri="{FF2B5EF4-FFF2-40B4-BE49-F238E27FC236}">
                <a16:creationId xmlns:a16="http://schemas.microsoft.com/office/drawing/2014/main" xmlns="" id="{D24854E3-04DE-4154-AD8A-9F8AC3E4EE33}"/>
              </a:ext>
            </a:extLst>
          </p:cNvPr>
          <p:cNvSpPr/>
          <p:nvPr userDrawn="1"/>
        </p:nvSpPr>
        <p:spPr>
          <a:xfrm>
            <a:off x="7632651"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1" name="Θέση εικόνας 40">
            <a:extLst>
              <a:ext uri="{FF2B5EF4-FFF2-40B4-BE49-F238E27FC236}">
                <a16:creationId xmlns:a16="http://schemas.microsoft.com/office/drawing/2014/main" xmlns="" id="{5BDD2BB3-B6A3-404C-846E-13E06B2F1662}"/>
              </a:ext>
            </a:extLst>
          </p:cNvPr>
          <p:cNvSpPr>
            <a:spLocks noGrp="1"/>
          </p:cNvSpPr>
          <p:nvPr>
            <p:ph type="pic" sz="quarter" idx="25" hasCustomPrompt="1"/>
          </p:nvPr>
        </p:nvSpPr>
        <p:spPr>
          <a:xfrm>
            <a:off x="7632651"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4" y="4688112"/>
            <a:ext cx="2160588" cy="900000"/>
          </a:xfrm>
        </p:spPr>
        <p:txBody>
          <a:bodyPr rtlCol="0"/>
          <a:lstStyle>
            <a:lvl1pPr marL="0" indent="0" algn="ctr">
              <a:buNone/>
              <a:defRPr sz="1600"/>
            </a:lvl1pPr>
          </a:lstStyle>
          <a:p>
            <a:pPr lvl="0" rtl="0"/>
            <a:r>
              <a:rPr lang="el-GR" dirty="0"/>
              <a:t>Περιγραφή κουκκίδας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799" y="3926334"/>
            <a:ext cx="2160001" cy="504000"/>
          </a:xfrm>
        </p:spPr>
        <p:txBody>
          <a:bodyPr rtlCol="0"/>
          <a:lstStyle>
            <a:lvl1pPr marL="0" indent="0" algn="ctr">
              <a:buNone/>
              <a:defRPr b="1">
                <a:latin typeface="+mj-lt"/>
              </a:defRPr>
            </a:lvl1pPr>
          </a:lstStyle>
          <a:p>
            <a:pPr lvl="0" rtl="0"/>
            <a:r>
              <a:rPr lang="el-GR" dirty="0"/>
              <a:t>Κουκκίδα 1</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726077"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4"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2093" y="4683350"/>
            <a:ext cx="2160001" cy="900000"/>
          </a:xfrm>
        </p:spPr>
        <p:txBody>
          <a:bodyPr rtlCol="0"/>
          <a:lstStyle>
            <a:lvl1pPr marL="0" indent="0" algn="ctr">
              <a:buNone/>
              <a:defRPr sz="1600"/>
            </a:lvl1pPr>
          </a:lstStyle>
          <a:p>
            <a:pPr lvl="0" rtl="0"/>
            <a:r>
              <a:rPr lang="el-GR" dirty="0"/>
              <a:t>Περιγραφή κουκκίδας</a:t>
            </a:r>
          </a:p>
        </p:txBody>
      </p:sp>
      <p:sp>
        <p:nvSpPr>
          <p:cNvPr id="51" name="Οκτάγωνο 50">
            <a:extLst>
              <a:ext uri="{FF2B5EF4-FFF2-40B4-BE49-F238E27FC236}">
                <a16:creationId xmlns:a16="http://schemas.microsoft.com/office/drawing/2014/main" xmlns="" id="{758B0359-60B9-4D73-825D-ACE303A61C50}"/>
              </a:ext>
            </a:extLst>
          </p:cNvPr>
          <p:cNvSpPr/>
          <p:nvPr userDrawn="1"/>
        </p:nvSpPr>
        <p:spPr>
          <a:xfrm rot="1361022">
            <a:off x="11394973" y="6053795"/>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52" name="Έλλειψη 51">
            <a:extLst>
              <a:ext uri="{FF2B5EF4-FFF2-40B4-BE49-F238E27FC236}">
                <a16:creationId xmlns:a16="http://schemas.microsoft.com/office/drawing/2014/main" xmlns="" id="{09921541-DECE-43BB-BF92-A4B5D5EE5469}"/>
              </a:ext>
            </a:extLst>
          </p:cNvPr>
          <p:cNvSpPr/>
          <p:nvPr userDrawn="1"/>
        </p:nvSpPr>
        <p:spPr>
          <a:xfrm>
            <a:off x="11533872" y="6185904"/>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srgbClr val="9ACB39"/>
              </a:solidFill>
            </a:endParaRPr>
          </a:p>
        </p:txBody>
      </p:sp>
      <p:sp>
        <p:nvSpPr>
          <p:cNvPr id="53" name="Έλλειψη 52">
            <a:extLst>
              <a:ext uri="{FF2B5EF4-FFF2-40B4-BE49-F238E27FC236}">
                <a16:creationId xmlns:a16="http://schemas.microsoft.com/office/drawing/2014/main" xmlns="" id="{83095B3B-1284-4E49-BE50-9C84BE7E58B6}"/>
              </a:ext>
            </a:extLst>
          </p:cNvPr>
          <p:cNvSpPr/>
          <p:nvPr userDrawn="1"/>
        </p:nvSpPr>
        <p:spPr>
          <a:xfrm>
            <a:off x="11892085" y="6561527"/>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54" name="Έλλειψη 53">
            <a:extLst>
              <a:ext uri="{FF2B5EF4-FFF2-40B4-BE49-F238E27FC236}">
                <a16:creationId xmlns:a16="http://schemas.microsoft.com/office/drawing/2014/main" xmlns=""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srgbClr val="9ACB39"/>
              </a:solidFill>
            </a:endParaRPr>
          </a:p>
        </p:txBody>
      </p:sp>
      <p:sp>
        <p:nvSpPr>
          <p:cNvPr id="55" name="Θέση αριθμού διαφάνειας 54">
            <a:extLst>
              <a:ext uri="{FF2B5EF4-FFF2-40B4-BE49-F238E27FC236}">
                <a16:creationId xmlns:a16="http://schemas.microsoft.com/office/drawing/2014/main" xmlns="" id="{8702E81C-40F0-489E-8339-0139157E6327}"/>
              </a:ext>
            </a:extLst>
          </p:cNvPr>
          <p:cNvSpPr>
            <a:spLocks noGrp="1"/>
          </p:cNvSpPr>
          <p:nvPr>
            <p:ph type="sldNum" sz="quarter" idx="26"/>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41934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a16="http://schemas.microsoft.com/office/drawing/2014/main" xmlns=""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5" name="Ελεύθερη σχεδίαση: Σχήμα 24">
            <a:extLst>
              <a:ext uri="{FF2B5EF4-FFF2-40B4-BE49-F238E27FC236}">
                <a16:creationId xmlns:a16="http://schemas.microsoft.com/office/drawing/2014/main" xmlns="" id="{FFF5FB50-33B5-4195-92D6-70891F240926}"/>
              </a:ext>
            </a:extLst>
          </p:cNvPr>
          <p:cNvSpPr/>
          <p:nvPr userDrawn="1"/>
        </p:nvSpPr>
        <p:spPr>
          <a:xfrm rot="20377627">
            <a:off x="10678142"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6" name="Ελεύθερη σχεδίαση: Σχήμα 25">
            <a:extLst>
              <a:ext uri="{FF2B5EF4-FFF2-40B4-BE49-F238E27FC236}">
                <a16:creationId xmlns:a16="http://schemas.microsoft.com/office/drawing/2014/main" xmlns=""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7" name="Ελεύθερη σχεδίαση: Σχήμα 26">
            <a:extLst>
              <a:ext uri="{FF2B5EF4-FFF2-40B4-BE49-F238E27FC236}">
                <a16:creationId xmlns:a16="http://schemas.microsoft.com/office/drawing/2014/main" xmlns=""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8" name="Ελεύθερη σχεδίαση: Σχήμα 27">
            <a:extLst>
              <a:ext uri="{FF2B5EF4-FFF2-40B4-BE49-F238E27FC236}">
                <a16:creationId xmlns:a16="http://schemas.microsoft.com/office/drawing/2014/main" xmlns="" id="{AE9C7EB4-9E81-4394-8C2C-A54BBD15B51D}"/>
              </a:ext>
            </a:extLst>
          </p:cNvPr>
          <p:cNvSpPr/>
          <p:nvPr userDrawn="1"/>
        </p:nvSpPr>
        <p:spPr>
          <a:xfrm rot="18277851">
            <a:off x="11152528"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9" name="Ελεύθερη σχεδίαση: Σχήμα 28">
            <a:extLst>
              <a:ext uri="{FF2B5EF4-FFF2-40B4-BE49-F238E27FC236}">
                <a16:creationId xmlns:a16="http://schemas.microsoft.com/office/drawing/2014/main" xmlns="" id="{FE681EC0-A139-4B14-89E8-F237CB63D4C9}"/>
              </a:ext>
            </a:extLst>
          </p:cNvPr>
          <p:cNvSpPr/>
          <p:nvPr userDrawn="1"/>
        </p:nvSpPr>
        <p:spPr>
          <a:xfrm rot="20761418">
            <a:off x="11545452" y="103069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0" name="Ελεύθερη σχεδίαση: Σχήμα 29">
            <a:extLst>
              <a:ext uri="{FF2B5EF4-FFF2-40B4-BE49-F238E27FC236}">
                <a16:creationId xmlns:a16="http://schemas.microsoft.com/office/drawing/2014/main" xmlns="" id="{87F87648-ABB4-4C97-BB6D-58342407E9DF}"/>
              </a:ext>
            </a:extLst>
          </p:cNvPr>
          <p:cNvSpPr/>
          <p:nvPr userDrawn="1"/>
        </p:nvSpPr>
        <p:spPr>
          <a:xfrm rot="17315293">
            <a:off x="11756249" y="24755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1" name="Ελεύθερη σχεδίαση: Σχήμα 30">
            <a:extLst>
              <a:ext uri="{FF2B5EF4-FFF2-40B4-BE49-F238E27FC236}">
                <a16:creationId xmlns:a16="http://schemas.microsoft.com/office/drawing/2014/main" xmlns="" id="{0802EFEB-F4DF-4501-91AA-173B60EBBBAA}"/>
              </a:ext>
            </a:extLst>
          </p:cNvPr>
          <p:cNvSpPr/>
          <p:nvPr userDrawn="1"/>
        </p:nvSpPr>
        <p:spPr>
          <a:xfrm rot="20082236">
            <a:off x="11448108" y="63112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2" name="Ελεύθερη σχεδίαση: Σχήμα 31">
            <a:extLst>
              <a:ext uri="{FF2B5EF4-FFF2-40B4-BE49-F238E27FC236}">
                <a16:creationId xmlns:a16="http://schemas.microsoft.com/office/drawing/2014/main" xmlns="" id="{109FE51D-8E02-4ED7-862B-5CF838F7F77F}"/>
              </a:ext>
            </a:extLst>
          </p:cNvPr>
          <p:cNvSpPr/>
          <p:nvPr userDrawn="1"/>
        </p:nvSpPr>
        <p:spPr>
          <a:xfrm rot="19879732">
            <a:off x="11668880"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3" name="Ελεύθερη σχεδίαση: Σχήμα 32">
            <a:extLst>
              <a:ext uri="{FF2B5EF4-FFF2-40B4-BE49-F238E27FC236}">
                <a16:creationId xmlns:a16="http://schemas.microsoft.com/office/drawing/2014/main" xmlns="" id="{4ECB9E40-5923-4571-9C8E-D7412C1283B2}"/>
              </a:ext>
            </a:extLst>
          </p:cNvPr>
          <p:cNvSpPr/>
          <p:nvPr userDrawn="1"/>
        </p:nvSpPr>
        <p:spPr>
          <a:xfrm rot="328041">
            <a:off x="10094503" y="90155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4" name="Ελεύθερη σχεδίαση: Σχήμα 33">
            <a:extLst>
              <a:ext uri="{FF2B5EF4-FFF2-40B4-BE49-F238E27FC236}">
                <a16:creationId xmlns:a16="http://schemas.microsoft.com/office/drawing/2014/main" xmlns="" id="{E46052C9-826B-47AC-9F6B-3078D4F43748}"/>
              </a:ext>
            </a:extLst>
          </p:cNvPr>
          <p:cNvSpPr/>
          <p:nvPr userDrawn="1"/>
        </p:nvSpPr>
        <p:spPr>
          <a:xfrm>
            <a:off x="10871771"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5" name="Ελεύθερη σχεδίαση: Σχήμα 34">
            <a:extLst>
              <a:ext uri="{FF2B5EF4-FFF2-40B4-BE49-F238E27FC236}">
                <a16:creationId xmlns:a16="http://schemas.microsoft.com/office/drawing/2014/main" xmlns="" id="{0C3867F5-4C6F-48BE-9DFF-9046D1FE6771}"/>
              </a:ext>
            </a:extLst>
          </p:cNvPr>
          <p:cNvSpPr/>
          <p:nvPr userDrawn="1"/>
        </p:nvSpPr>
        <p:spPr>
          <a:xfrm rot="20761418">
            <a:off x="11512604" y="148483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6" name="Ελεύθερη σχεδίαση: Σχήμα 35">
            <a:extLst>
              <a:ext uri="{FF2B5EF4-FFF2-40B4-BE49-F238E27FC236}">
                <a16:creationId xmlns:a16="http://schemas.microsoft.com/office/drawing/2014/main" xmlns="" id="{7B0CB40F-9E6F-457D-9C1F-9769BC3AE13E}"/>
              </a:ext>
            </a:extLst>
          </p:cNvPr>
          <p:cNvSpPr/>
          <p:nvPr userDrawn="1"/>
        </p:nvSpPr>
        <p:spPr>
          <a:xfrm rot="1160487">
            <a:off x="10291663"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7" name="Ελεύθερη σχεδίαση: Σχήμα 36">
            <a:extLst>
              <a:ext uri="{FF2B5EF4-FFF2-40B4-BE49-F238E27FC236}">
                <a16:creationId xmlns:a16="http://schemas.microsoft.com/office/drawing/2014/main" xmlns="" id="{0FCD03E7-2128-4C04-A914-409506646A76}"/>
              </a:ext>
            </a:extLst>
          </p:cNvPr>
          <p:cNvSpPr/>
          <p:nvPr userDrawn="1"/>
        </p:nvSpPr>
        <p:spPr>
          <a:xfrm rot="803026">
            <a:off x="11586107" y="201543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grpSp>
        <p:nvGrpSpPr>
          <p:cNvPr id="43" name="Ομάδα 42">
            <a:extLst>
              <a:ext uri="{FF2B5EF4-FFF2-40B4-BE49-F238E27FC236}">
                <a16:creationId xmlns:a16="http://schemas.microsoft.com/office/drawing/2014/main" xmlns="" id="{0725BC56-C7B6-400F-80F9-3F968E2CAE0E}"/>
              </a:ext>
            </a:extLst>
          </p:cNvPr>
          <p:cNvGrpSpPr/>
          <p:nvPr userDrawn="1"/>
        </p:nvGrpSpPr>
        <p:grpSpPr>
          <a:xfrm>
            <a:off x="3383604" y="1013723"/>
            <a:ext cx="7749965" cy="5100743"/>
            <a:chOff x="510812" y="938373"/>
            <a:chExt cx="8073393" cy="5313612"/>
          </a:xfrm>
        </p:grpSpPr>
        <p:sp>
          <p:nvSpPr>
            <p:cNvPr id="44" name="Στρογγυλεμένο ορθογώνιο 15">
              <a:extLst>
                <a:ext uri="{FF2B5EF4-FFF2-40B4-BE49-F238E27FC236}">
                  <a16:creationId xmlns:a16="http://schemas.microsoft.com/office/drawing/2014/main" xmlns=""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5" name="Στρογγυλεμένο ορθογώνιο 15">
              <a:extLst>
                <a:ext uri="{FF2B5EF4-FFF2-40B4-BE49-F238E27FC236}">
                  <a16:creationId xmlns:a16="http://schemas.microsoft.com/office/drawing/2014/main" xmlns=""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6" name="Ορθογώνιο: Στρογγυλεμένες γωνίες 45">
              <a:extLst>
                <a:ext uri="{FF2B5EF4-FFF2-40B4-BE49-F238E27FC236}">
                  <a16:creationId xmlns:a16="http://schemas.microsoft.com/office/drawing/2014/main" xmlns=""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7" name="Στρογγυλεμένο ορθογώνιο 15">
              <a:extLst>
                <a:ext uri="{FF2B5EF4-FFF2-40B4-BE49-F238E27FC236}">
                  <a16:creationId xmlns:a16="http://schemas.microsoft.com/office/drawing/2014/main" xmlns=""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8" name="Στρογγυλεμένο ορθογώνιο 15">
              <a:extLst>
                <a:ext uri="{FF2B5EF4-FFF2-40B4-BE49-F238E27FC236}">
                  <a16:creationId xmlns:a16="http://schemas.microsoft.com/office/drawing/2014/main" xmlns=""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49" name="Έλλειψη 48">
              <a:extLst>
                <a:ext uri="{FF2B5EF4-FFF2-40B4-BE49-F238E27FC236}">
                  <a16:creationId xmlns:a16="http://schemas.microsoft.com/office/drawing/2014/main" xmlns=""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50" name="Έλλειψη 49">
              <a:extLst>
                <a:ext uri="{FF2B5EF4-FFF2-40B4-BE49-F238E27FC236}">
                  <a16:creationId xmlns:a16="http://schemas.microsoft.com/office/drawing/2014/main" xmlns=""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51" name="Έλλειψη 50">
              <a:extLst>
                <a:ext uri="{FF2B5EF4-FFF2-40B4-BE49-F238E27FC236}">
                  <a16:creationId xmlns:a16="http://schemas.microsoft.com/office/drawing/2014/main" xmlns=""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gr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152002"/>
            <a:ext cx="2951603" cy="2196235"/>
          </a:xfrm>
        </p:spPr>
        <p:txBody>
          <a:bodyPr rtlCol="0" anchor="b"/>
          <a:lstStyle>
            <a:lvl1pPr marL="0" indent="0">
              <a:buNone/>
              <a:defRPr sz="2799">
                <a:solidFill>
                  <a:schemeClr val="tx1">
                    <a:lumMod val="75000"/>
                    <a:lumOff val="25000"/>
                  </a:schemeClr>
                </a:solidFill>
              </a:defRPr>
            </a:lvl1pPr>
            <a:lvl2pPr marL="266620" indent="0">
              <a:buNone/>
              <a:defRPr sz="2399">
                <a:solidFill>
                  <a:schemeClr val="tx1">
                    <a:lumMod val="75000"/>
                    <a:lumOff val="25000"/>
                  </a:schemeClr>
                </a:solidFill>
              </a:defRPr>
            </a:lvl2pPr>
            <a:lvl3pPr marL="542762" indent="0">
              <a:buNone/>
              <a:defRPr sz="1999">
                <a:solidFill>
                  <a:schemeClr val="tx1">
                    <a:lumMod val="75000"/>
                    <a:lumOff val="25000"/>
                  </a:schemeClr>
                </a:solidFill>
              </a:defRPr>
            </a:lvl3pPr>
            <a:lvl4pPr marL="809382" indent="0">
              <a:buNone/>
              <a:defRPr sz="1999">
                <a:solidFill>
                  <a:schemeClr val="tx1">
                    <a:lumMod val="75000"/>
                    <a:lumOff val="25000"/>
                  </a:schemeClr>
                </a:solidFill>
              </a:defRPr>
            </a:lvl4pPr>
            <a:lvl5pPr marL="1076002" indent="0">
              <a:buNone/>
              <a:defRPr sz="1999">
                <a:solidFill>
                  <a:schemeClr val="tx1">
                    <a:lumMod val="75000"/>
                    <a:lumOff val="25000"/>
                  </a:schemeClr>
                </a:solidFill>
              </a:defRPr>
            </a:lvl5pPr>
          </a:lstStyle>
          <a:p>
            <a:pPr lvl="0" rtl="0"/>
            <a:r>
              <a:rPr lang="el-GR" dirty="0"/>
              <a:t>Εδώ μπορεί να μπει κείμενο με επισήμανση</a:t>
            </a: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εικόνας 4">
            <a:extLst>
              <a:ext uri="{FF2B5EF4-FFF2-40B4-BE49-F238E27FC236}">
                <a16:creationId xmlns:a16="http://schemas.microsoft.com/office/drawing/2014/main" xmlns="" id="{8C1EA41E-F6C4-484F-95E9-42978FF21625}"/>
              </a:ext>
            </a:extLst>
          </p:cNvPr>
          <p:cNvSpPr>
            <a:spLocks noGrp="1"/>
          </p:cNvSpPr>
          <p:nvPr>
            <p:ph type="pic" sz="quarter" idx="12" hasCustomPrompt="1"/>
          </p:nvPr>
        </p:nvSpPr>
        <p:spPr>
          <a:xfrm>
            <a:off x="4092796" y="1376359"/>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9" name="Θέση κειμένου 8">
            <a:extLst>
              <a:ext uri="{FF2B5EF4-FFF2-40B4-BE49-F238E27FC236}">
                <a16:creationId xmlns:a16="http://schemas.microsoft.com/office/drawing/2014/main" xmlns="" id="{35FD3B7C-17C6-4327-986C-A8A6D6EC1B52}"/>
              </a:ext>
            </a:extLst>
          </p:cNvPr>
          <p:cNvSpPr>
            <a:spLocks noGrp="1"/>
          </p:cNvSpPr>
          <p:nvPr>
            <p:ph type="body" sz="quarter" idx="13"/>
          </p:nvPr>
        </p:nvSpPr>
        <p:spPr>
          <a:xfrm>
            <a:off x="431800" y="3509768"/>
            <a:ext cx="2951163" cy="2322709"/>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985561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3 κουκκίδες εικόνων στήλης">
    <p:spTree>
      <p:nvGrpSpPr>
        <p:cNvPr id="1" name=""/>
        <p:cNvGrpSpPr/>
        <p:nvPr/>
      </p:nvGrpSpPr>
      <p:grpSpPr>
        <a:xfrm>
          <a:off x="0" y="0"/>
          <a:ext cx="0" cy="0"/>
          <a:chOff x="0" y="0"/>
          <a:chExt cx="0" cy="0"/>
        </a:xfrm>
      </p:grpSpPr>
      <p:sp>
        <p:nvSpPr>
          <p:cNvPr id="18" name="Έλλειψη 17">
            <a:extLst>
              <a:ext uri="{FF2B5EF4-FFF2-40B4-BE49-F238E27FC236}">
                <a16:creationId xmlns:a16="http://schemas.microsoft.com/office/drawing/2014/main" xmlns=""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7" name="Έλλειψη 16">
            <a:extLst>
              <a:ext uri="{FF2B5EF4-FFF2-40B4-BE49-F238E27FC236}">
                <a16:creationId xmlns:a16="http://schemas.microsoft.com/office/drawing/2014/main" xmlns=""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9" name="Έλλειψη 18">
            <a:extLst>
              <a:ext uri="{FF2B5EF4-FFF2-40B4-BE49-F238E27FC236}">
                <a16:creationId xmlns:a16="http://schemas.microsoft.com/office/drawing/2014/main" xmlns=""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071453" y="4688112"/>
            <a:ext cx="2160588"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0544" y="4688112"/>
            <a:ext cx="2160588" cy="900000"/>
          </a:xfrm>
        </p:spPr>
        <p:txBody>
          <a:bodyPr rtlCol="0"/>
          <a:lstStyle>
            <a:lvl1pPr marL="0" indent="0" algn="ctr">
              <a:buNone/>
              <a:defRPr sz="1600"/>
            </a:lvl1pPr>
          </a:lstStyle>
          <a:p>
            <a:pPr lvl="0" rtl="0"/>
            <a:r>
              <a:rPr lang="el-GR" dirty="0"/>
              <a:t>Περιγραφή κουκκίδας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969635" y="4683647"/>
            <a:ext cx="2160588" cy="900000"/>
          </a:xfrm>
        </p:spPr>
        <p:txBody>
          <a:bodyPr rtlCol="0"/>
          <a:lstStyle>
            <a:lvl1pPr marL="0" indent="0" algn="ctr">
              <a:buNone/>
              <a:defRPr sz="1600"/>
            </a:lvl1pPr>
          </a:lstStyle>
          <a:p>
            <a:pPr lvl="0" rtl="0"/>
            <a:r>
              <a:rPr lang="el-GR" dirty="0"/>
              <a:t>Περιγραφή κουκκίδας</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020544" y="3926335"/>
            <a:ext cx="2160588" cy="504000"/>
          </a:xfrm>
        </p:spPr>
        <p:txBody>
          <a:bodyPr rtlCol="0"/>
          <a:lstStyle>
            <a:lvl1pPr marL="0" indent="0" algn="ctr">
              <a:buNone/>
              <a:defRPr b="1">
                <a:latin typeface="+mj-lt"/>
              </a:defRPr>
            </a:lvl1pPr>
          </a:lstStyle>
          <a:p>
            <a:pPr lvl="0" rtl="0"/>
            <a:r>
              <a:rPr lang="el-GR" dirty="0"/>
              <a:t>Κουκκίδα 3</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l-GR" dirty="0"/>
              <a:t>Κουκκίδα 4</a:t>
            </a:r>
          </a:p>
        </p:txBody>
      </p:sp>
      <p:sp>
        <p:nvSpPr>
          <p:cNvPr id="9" name="Θέση κειμένου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2"/>
            <a:ext cx="11339513"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20" name="Θέση εικόνας 3">
            <a:extLst>
              <a:ext uri="{FF2B5EF4-FFF2-40B4-BE49-F238E27FC236}">
                <a16:creationId xmlns:a16="http://schemas.microsoft.com/office/drawing/2014/main" xmlns="" id="{06B6D0B6-0884-CD46-A1B0-9FED03C22626}"/>
              </a:ext>
            </a:extLst>
          </p:cNvPr>
          <p:cNvSpPr>
            <a:spLocks noGrp="1"/>
          </p:cNvSpPr>
          <p:nvPr>
            <p:ph type="pic" sz="quarter" idx="27"/>
          </p:nvPr>
        </p:nvSpPr>
        <p:spPr>
          <a:xfrm>
            <a:off x="2724709" y="2358093"/>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1" name="Θέση εικόνας 3">
            <a:extLst>
              <a:ext uri="{FF2B5EF4-FFF2-40B4-BE49-F238E27FC236}">
                <a16:creationId xmlns:a16="http://schemas.microsoft.com/office/drawing/2014/main" xmlns="" id="{BAAC12A0-90C3-984B-A8FC-7EB4AA432E3A}"/>
              </a:ext>
            </a:extLst>
          </p:cNvPr>
          <p:cNvSpPr>
            <a:spLocks noGrp="1"/>
          </p:cNvSpPr>
          <p:nvPr>
            <p:ph type="pic" sz="quarter" idx="28"/>
          </p:nvPr>
        </p:nvSpPr>
        <p:spPr>
          <a:xfrm>
            <a:off x="5672403" y="2358093"/>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2" name="Θέση εικόνας 3">
            <a:extLst>
              <a:ext uri="{FF2B5EF4-FFF2-40B4-BE49-F238E27FC236}">
                <a16:creationId xmlns:a16="http://schemas.microsoft.com/office/drawing/2014/main" xmlns="" id="{51565942-8816-734B-BEEE-1258F13B66DA}"/>
              </a:ext>
            </a:extLst>
          </p:cNvPr>
          <p:cNvSpPr>
            <a:spLocks noGrp="1"/>
          </p:cNvSpPr>
          <p:nvPr>
            <p:ph type="pic" sz="quarter" idx="29"/>
          </p:nvPr>
        </p:nvSpPr>
        <p:spPr>
          <a:xfrm>
            <a:off x="8621494" y="2358092"/>
            <a:ext cx="854075"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Tree>
    <p:extLst>
      <p:ext uri="{BB962C8B-B14F-4D97-AF65-F5344CB8AC3E}">
        <p14:creationId xmlns:p14="http://schemas.microsoft.com/office/powerpoint/2010/main" val="228923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Επιλογή μεγάλων αριθμών 1">
    <p:spTree>
      <p:nvGrpSpPr>
        <p:cNvPr id="1" name=""/>
        <p:cNvGrpSpPr/>
        <p:nvPr/>
      </p:nvGrpSpPr>
      <p:grpSpPr>
        <a:xfrm>
          <a:off x="0" y="0"/>
          <a:ext cx="0" cy="0"/>
          <a:chOff x="0" y="0"/>
          <a:chExt cx="0" cy="0"/>
        </a:xfrm>
      </p:grpSpPr>
      <p:sp>
        <p:nvSpPr>
          <p:cNvPr id="18" name="Ελεύθερη σχεδίαση: Σχήμα 17">
            <a:extLst>
              <a:ext uri="{FF2B5EF4-FFF2-40B4-BE49-F238E27FC236}">
                <a16:creationId xmlns:a16="http://schemas.microsoft.com/office/drawing/2014/main" xmlns="" id="{730F7266-25A0-4B3A-A8CE-F083ECC9D4C6}"/>
              </a:ext>
            </a:extLst>
          </p:cNvPr>
          <p:cNvSpPr/>
          <p:nvPr userDrawn="1"/>
        </p:nvSpPr>
        <p:spPr>
          <a:xfrm>
            <a:off x="1"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 name="Τίτλος 1">
            <a:extLst>
              <a:ext uri="{FF2B5EF4-FFF2-40B4-BE49-F238E27FC236}">
                <a16:creationId xmlns:a16="http://schemas.microsoft.com/office/drawing/2014/main" xmlns=""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a16="http://schemas.microsoft.com/office/drawing/2014/main" xmlns="" id="{A22238F2-C6EC-476F-8371-119AECBA5622}"/>
              </a:ext>
            </a:extLst>
          </p:cNvPr>
          <p:cNvSpPr>
            <a:spLocks noGrp="1"/>
          </p:cNvSpPr>
          <p:nvPr userDrawn="1">
            <p:ph sz="half" idx="1"/>
          </p:nvPr>
        </p:nvSpPr>
        <p:spPr>
          <a:xfrm>
            <a:off x="906843" y="3429052"/>
            <a:ext cx="4522314"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a16="http://schemas.microsoft.com/office/drawing/2014/main" xmlns=""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9" name="Θέση αριθμού διαφάνειας 8">
            <a:extLst>
              <a:ext uri="{FF2B5EF4-FFF2-40B4-BE49-F238E27FC236}">
                <a16:creationId xmlns:a16="http://schemas.microsoft.com/office/drawing/2014/main" xmlns=""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6" name="Θέση κειμένου 5">
            <a:extLst>
              <a:ext uri="{FF2B5EF4-FFF2-40B4-BE49-F238E27FC236}">
                <a16:creationId xmlns:a16="http://schemas.microsoft.com/office/drawing/2014/main" xmlns="" id="{7867C73D-EE16-41D1-B7CE-A35C765E3B8D}"/>
              </a:ext>
            </a:extLst>
          </p:cNvPr>
          <p:cNvSpPr>
            <a:spLocks noGrp="1"/>
          </p:cNvSpPr>
          <p:nvPr userDrawn="1">
            <p:ph type="body" sz="quarter" idx="12"/>
          </p:nvPr>
        </p:nvSpPr>
        <p:spPr>
          <a:xfrm>
            <a:off x="6774741" y="3429000"/>
            <a:ext cx="4522407" cy="2762250"/>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9" name="Θέση κειμένου 18">
            <a:extLst>
              <a:ext uri="{FF2B5EF4-FFF2-40B4-BE49-F238E27FC236}">
                <a16:creationId xmlns:a16="http://schemas.microsoft.com/office/drawing/2014/main" xmlns="" id="{FEF984BB-176D-4924-ADAD-52FBC95B07B2}"/>
              </a:ext>
            </a:extLst>
          </p:cNvPr>
          <p:cNvSpPr>
            <a:spLocks noGrp="1"/>
          </p:cNvSpPr>
          <p:nvPr>
            <p:ph type="body" sz="quarter" idx="13" hasCustomPrompt="1"/>
          </p:nvPr>
        </p:nvSpPr>
        <p:spPr>
          <a:xfrm>
            <a:off x="906464" y="2278065"/>
            <a:ext cx="4522787" cy="885825"/>
          </a:xfrm>
        </p:spPr>
        <p:txBody>
          <a:bodyPr rtlCol="0" anchor="ctr"/>
          <a:lstStyle>
            <a:lvl1pPr marL="0" indent="0">
              <a:buNone/>
              <a:defRPr sz="7998" b="1">
                <a:latin typeface="+mj-lt"/>
              </a:defRPr>
            </a:lvl1pPr>
            <a:lvl2pPr marL="266620" indent="0">
              <a:buNone/>
              <a:defRPr sz="7998">
                <a:latin typeface="+mj-lt"/>
              </a:defRPr>
            </a:lvl2pPr>
            <a:lvl3pPr marL="542762" indent="0">
              <a:buNone/>
              <a:defRPr sz="7998">
                <a:latin typeface="+mj-lt"/>
              </a:defRPr>
            </a:lvl3pPr>
            <a:lvl4pPr marL="809382" indent="0">
              <a:buNone/>
              <a:defRPr sz="7998">
                <a:latin typeface="+mj-lt"/>
              </a:defRPr>
            </a:lvl4pPr>
            <a:lvl5pPr marL="1076002" indent="0">
              <a:buNone/>
              <a:defRPr sz="7998">
                <a:latin typeface="+mj-lt"/>
              </a:defRPr>
            </a:lvl5pPr>
          </a:lstStyle>
          <a:p>
            <a:pPr lvl="0" rtl="0"/>
            <a:r>
              <a:rPr lang="el-GR" dirty="0"/>
              <a:t>1</a:t>
            </a:r>
          </a:p>
        </p:txBody>
      </p:sp>
      <p:sp>
        <p:nvSpPr>
          <p:cNvPr id="21" name="Θέση κειμένου 20">
            <a:extLst>
              <a:ext uri="{FF2B5EF4-FFF2-40B4-BE49-F238E27FC236}">
                <a16:creationId xmlns:a16="http://schemas.microsoft.com/office/drawing/2014/main" xmlns="" id="{C59BE1D7-885A-4749-99BA-6909D64AFA4A}"/>
              </a:ext>
            </a:extLst>
          </p:cNvPr>
          <p:cNvSpPr>
            <a:spLocks noGrp="1"/>
          </p:cNvSpPr>
          <p:nvPr>
            <p:ph type="body" sz="quarter" idx="14" hasCustomPrompt="1"/>
          </p:nvPr>
        </p:nvSpPr>
        <p:spPr>
          <a:xfrm>
            <a:off x="6762751" y="2278065"/>
            <a:ext cx="4522787" cy="885825"/>
          </a:xfrm>
        </p:spPr>
        <p:txBody>
          <a:bodyPr rtlCol="0" anchor="ctr"/>
          <a:lstStyle>
            <a:lvl1pPr marL="0" indent="0">
              <a:buNone/>
              <a:defRPr sz="7998" b="1" i="0">
                <a:latin typeface="+mj-lt"/>
              </a:defRPr>
            </a:lvl1pPr>
          </a:lstStyle>
          <a:p>
            <a:pPr lvl="0" rtl="0"/>
            <a:r>
              <a:rPr lang="el-GR" dirty="0"/>
              <a:t>2</a:t>
            </a:r>
          </a:p>
        </p:txBody>
      </p:sp>
    </p:spTree>
    <p:extLst>
      <p:ext uri="{BB962C8B-B14F-4D97-AF65-F5344CB8AC3E}">
        <p14:creationId xmlns:p14="http://schemas.microsoft.com/office/powerpoint/2010/main" val="2586084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κειμένου 2">
            <a:extLst>
              <a:ext uri="{FF2B5EF4-FFF2-40B4-BE49-F238E27FC236}">
                <a16:creationId xmlns:a16="http://schemas.microsoft.com/office/drawing/2014/main" xmlns="" id="{9322B50D-6A7D-41C6-BA57-613BC231DF36}"/>
              </a:ext>
            </a:extLst>
          </p:cNvPr>
          <p:cNvSpPr>
            <a:spLocks noGrp="1"/>
          </p:cNvSpPr>
          <p:nvPr>
            <p:ph type="body" idx="1"/>
          </p:nvPr>
        </p:nvSpPr>
        <p:spPr>
          <a:xfrm>
            <a:off x="432001" y="1152000"/>
            <a:ext cx="5472000" cy="360000"/>
          </a:xfrm>
        </p:spPr>
        <p:txBody>
          <a:bodyPr rtlCol="0"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l-GR" smtClean="0"/>
              <a:t>Στυλ υποδείγματος κειμένου</a:t>
            </a:r>
          </a:p>
        </p:txBody>
      </p:sp>
      <p:sp>
        <p:nvSpPr>
          <p:cNvPr id="4" name="Θέση περιεχομένου 3">
            <a:extLst>
              <a:ext uri="{FF2B5EF4-FFF2-40B4-BE49-F238E27FC236}">
                <a16:creationId xmlns:a16="http://schemas.microsoft.com/office/drawing/2014/main" xmlns="" id="{9FD584DA-F775-47B8-A1D7-6556AD5FCBD2}"/>
              </a:ext>
            </a:extLst>
          </p:cNvPr>
          <p:cNvSpPr>
            <a:spLocks noGrp="1"/>
          </p:cNvSpPr>
          <p:nvPr>
            <p:ph sz="half" idx="2"/>
          </p:nvPr>
        </p:nvSpPr>
        <p:spPr>
          <a:xfrm>
            <a:off x="432001"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0" name="Θέση υποσέλιδου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11" name="Σύμβολο κράτησης θέσης αριθμού διαφάνειας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8" name="Θέση κειμένου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8" y="1584327"/>
            <a:ext cx="5472113" cy="46069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Θέση κειμένου 11">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152527"/>
            <a:ext cx="5472000" cy="358775"/>
          </a:xfrm>
        </p:spPr>
        <p:txBody>
          <a:bodyPr rtlCol="0"/>
          <a:lstStyle>
            <a:lvl1pPr marL="0" indent="0">
              <a:buNone/>
              <a:defRPr sz="2399" b="1"/>
            </a:lvl1pPr>
          </a:lstStyle>
          <a:p>
            <a:pPr lvl="0" rtl="0"/>
            <a:r>
              <a:rPr lang="el-GR" smtClean="0"/>
              <a:t>Στυλ υποδείγματος κειμένου</a:t>
            </a:r>
          </a:p>
        </p:txBody>
      </p:sp>
    </p:spTree>
    <p:extLst>
      <p:ext uri="{BB962C8B-B14F-4D97-AF65-F5344CB8AC3E}">
        <p14:creationId xmlns:p14="http://schemas.microsoft.com/office/powerpoint/2010/main" val="4113113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στήλες σε πλαίσι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744397" y="2463938"/>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613986"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483986" y="2463801"/>
            <a:ext cx="2963619" cy="3314200"/>
          </a:xfrm>
          <a:prstGeom prst="rect">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9" name="Θέση κειμένου 8">
            <a:extLst>
              <a:ext uri="{FF2B5EF4-FFF2-40B4-BE49-F238E27FC236}">
                <a16:creationId xmlns:a16="http://schemas.microsoft.com/office/drawing/2014/main" xmlns="" id="{F8E9D1B9-1C3A-4397-B3B4-9A921D64159E}"/>
              </a:ext>
            </a:extLst>
          </p:cNvPr>
          <p:cNvSpPr>
            <a:spLocks noGrp="1"/>
          </p:cNvSpPr>
          <p:nvPr>
            <p:ph type="body" sz="quarter" idx="26" hasCustomPrompt="1"/>
          </p:nvPr>
        </p:nvSpPr>
        <p:spPr>
          <a:xfrm>
            <a:off x="431800" y="1080002"/>
            <a:ext cx="11339513"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6" name="Θέση κειμένου 5">
            <a:extLst>
              <a:ext uri="{FF2B5EF4-FFF2-40B4-BE49-F238E27FC236}">
                <a16:creationId xmlns:a16="http://schemas.microsoft.com/office/drawing/2014/main" xmlns=""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rtl="0"/>
            <a:r>
              <a:rPr lang="el-GR" dirty="0"/>
              <a:t>Τίτλος ενότητας 1</a:t>
            </a:r>
          </a:p>
        </p:txBody>
      </p:sp>
      <p:sp>
        <p:nvSpPr>
          <p:cNvPr id="12" name="Θέση κειμένου 11">
            <a:extLst>
              <a:ext uri="{FF2B5EF4-FFF2-40B4-BE49-F238E27FC236}">
                <a16:creationId xmlns:a16="http://schemas.microsoft.com/office/drawing/2014/main" xmlns="" id="{FB9B793F-A64B-475C-96F3-FB40100E01E4}"/>
              </a:ext>
            </a:extLst>
          </p:cNvPr>
          <p:cNvSpPr>
            <a:spLocks noGrp="1"/>
          </p:cNvSpPr>
          <p:nvPr>
            <p:ph type="body" sz="quarter" idx="28" hasCustomPrompt="1"/>
          </p:nvPr>
        </p:nvSpPr>
        <p:spPr>
          <a:xfrm>
            <a:off x="4608337" y="1647040"/>
            <a:ext cx="2975578" cy="648000"/>
          </a:xfrm>
          <a:ln>
            <a:solidFill>
              <a:schemeClr val="accent2"/>
            </a:solidFill>
          </a:ln>
        </p:spPr>
        <p:txBody>
          <a:bodyPr tIns="108000" rtlCol="0" anchor="t"/>
          <a:lstStyle>
            <a:lvl1pPr marL="0" indent="0" algn="ctr">
              <a:buNone/>
              <a:defRPr>
                <a:latin typeface="+mj-lt"/>
              </a:defRPr>
            </a:lvl1pPr>
          </a:lstStyle>
          <a:p>
            <a:pPr lvl="0" rtl="0"/>
            <a:r>
              <a:rPr lang="el-GR" dirty="0"/>
              <a:t>Τίτλος ενότητας 2</a:t>
            </a:r>
          </a:p>
        </p:txBody>
      </p:sp>
      <p:sp>
        <p:nvSpPr>
          <p:cNvPr id="14" name="Θέση κειμένου 13">
            <a:extLst>
              <a:ext uri="{FF2B5EF4-FFF2-40B4-BE49-F238E27FC236}">
                <a16:creationId xmlns:a16="http://schemas.microsoft.com/office/drawing/2014/main" xmlns="" id="{0EF53567-5287-43FB-B07E-A12F3AEEDB98}"/>
              </a:ext>
            </a:extLst>
          </p:cNvPr>
          <p:cNvSpPr>
            <a:spLocks noGrp="1"/>
          </p:cNvSpPr>
          <p:nvPr>
            <p:ph type="body" sz="quarter" idx="29" hasCustomPrompt="1"/>
          </p:nvPr>
        </p:nvSpPr>
        <p:spPr>
          <a:xfrm>
            <a:off x="8483987" y="1647240"/>
            <a:ext cx="2975578" cy="648000"/>
          </a:xfrm>
          <a:ln>
            <a:solidFill>
              <a:schemeClr val="accent3"/>
            </a:solidFill>
          </a:ln>
        </p:spPr>
        <p:txBody>
          <a:bodyPr tIns="108000" rtlCol="0" anchor="t"/>
          <a:lstStyle>
            <a:lvl1pPr marL="0" indent="0" algn="ctr">
              <a:buNone/>
              <a:defRPr>
                <a:latin typeface="+mj-lt"/>
              </a:defRPr>
            </a:lvl1pPr>
          </a:lstStyle>
          <a:p>
            <a:pPr lvl="0" rtl="0"/>
            <a:r>
              <a:rPr lang="el-GR" dirty="0"/>
              <a:t>Τίτλος ενότητας 3</a:t>
            </a:r>
          </a:p>
        </p:txBody>
      </p:sp>
    </p:spTree>
    <p:extLst>
      <p:ext uri="{BB962C8B-B14F-4D97-AF65-F5344CB8AC3E}">
        <p14:creationId xmlns:p14="http://schemas.microsoft.com/office/powerpoint/2010/main" val="3049603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Λωρίδα χρόν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13" name="Θέση κειμένου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2"/>
            <a:ext cx="11339513"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cxnSp>
        <p:nvCxnSpPr>
          <p:cNvPr id="15" name="Ευθύγραμμο βέλος σύνδεσης 14">
            <a:extLst>
              <a:ext uri="{FF2B5EF4-FFF2-40B4-BE49-F238E27FC236}">
                <a16:creationId xmlns:a16="http://schemas.microsoft.com/office/drawing/2014/main" xmlns=""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κειμένου 10">
            <a:extLst>
              <a:ext uri="{FF2B5EF4-FFF2-40B4-BE49-F238E27FC236}">
                <a16:creationId xmlns:a16="http://schemas.microsoft.com/office/drawing/2014/main" xmlns=""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17" name="Θέση κειμένου 10">
            <a:extLst>
              <a:ext uri="{FF2B5EF4-FFF2-40B4-BE49-F238E27FC236}">
                <a16:creationId xmlns:a16="http://schemas.microsoft.com/office/drawing/2014/main" xmlns="" id="{180A0FA4-75CD-4A61-AA79-9C3C5F97ED8C}"/>
              </a:ext>
            </a:extLst>
          </p:cNvPr>
          <p:cNvSpPr>
            <a:spLocks noGrp="1"/>
          </p:cNvSpPr>
          <p:nvPr>
            <p:ph type="body" sz="quarter" idx="34" hasCustomPrompt="1"/>
          </p:nvPr>
        </p:nvSpPr>
        <p:spPr>
          <a:xfrm>
            <a:off x="43180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1" name="Θέση κειμένου 10">
            <a:extLst>
              <a:ext uri="{FF2B5EF4-FFF2-40B4-BE49-F238E27FC236}">
                <a16:creationId xmlns:a16="http://schemas.microsoft.com/office/drawing/2014/main" xmlns="" id="{EBB89A53-1B07-4560-B98E-03BECDB832C9}"/>
              </a:ext>
            </a:extLst>
          </p:cNvPr>
          <p:cNvSpPr>
            <a:spLocks noGrp="1"/>
          </p:cNvSpPr>
          <p:nvPr>
            <p:ph type="body" sz="quarter" idx="35" hasCustomPrompt="1"/>
          </p:nvPr>
        </p:nvSpPr>
        <p:spPr>
          <a:xfrm>
            <a:off x="90381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2" name="Θέση κειμένου 10">
            <a:extLst>
              <a:ext uri="{FF2B5EF4-FFF2-40B4-BE49-F238E27FC236}">
                <a16:creationId xmlns:a16="http://schemas.microsoft.com/office/drawing/2014/main" xmlns="" id="{22D34AD8-D83D-4409-A418-C00840A085AC}"/>
              </a:ext>
            </a:extLst>
          </p:cNvPr>
          <p:cNvSpPr>
            <a:spLocks noGrp="1"/>
          </p:cNvSpPr>
          <p:nvPr>
            <p:ph type="body" sz="quarter" idx="36" hasCustomPrompt="1"/>
          </p:nvPr>
        </p:nvSpPr>
        <p:spPr>
          <a:xfrm>
            <a:off x="137583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5" name="Θέση κειμένου 10">
            <a:extLst>
              <a:ext uri="{FF2B5EF4-FFF2-40B4-BE49-F238E27FC236}">
                <a16:creationId xmlns:a16="http://schemas.microsoft.com/office/drawing/2014/main" xmlns="" id="{3EAA6A46-63F3-49A5-8E0B-758176E4429D}"/>
              </a:ext>
            </a:extLst>
          </p:cNvPr>
          <p:cNvSpPr>
            <a:spLocks noGrp="1"/>
          </p:cNvSpPr>
          <p:nvPr>
            <p:ph type="body" sz="quarter" idx="37" hasCustomPrompt="1"/>
          </p:nvPr>
        </p:nvSpPr>
        <p:spPr>
          <a:xfrm>
            <a:off x="184785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6" name="Θέση κειμένου 10">
            <a:extLst>
              <a:ext uri="{FF2B5EF4-FFF2-40B4-BE49-F238E27FC236}">
                <a16:creationId xmlns:a16="http://schemas.microsoft.com/office/drawing/2014/main" xmlns=""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28" name="Θέση κειμένου 10">
            <a:extLst>
              <a:ext uri="{FF2B5EF4-FFF2-40B4-BE49-F238E27FC236}">
                <a16:creationId xmlns:a16="http://schemas.microsoft.com/office/drawing/2014/main" xmlns="" id="{61519886-189E-4C69-AEED-FD9BDD3E567B}"/>
              </a:ext>
            </a:extLst>
          </p:cNvPr>
          <p:cNvSpPr>
            <a:spLocks noGrp="1"/>
          </p:cNvSpPr>
          <p:nvPr>
            <p:ph type="body" sz="quarter" idx="39" hasCustomPrompt="1"/>
          </p:nvPr>
        </p:nvSpPr>
        <p:spPr>
          <a:xfrm>
            <a:off x="231986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0" name="Θέση κειμένου 10">
            <a:extLst>
              <a:ext uri="{FF2B5EF4-FFF2-40B4-BE49-F238E27FC236}">
                <a16:creationId xmlns:a16="http://schemas.microsoft.com/office/drawing/2014/main" xmlns="" id="{0F084DDF-04EE-46A9-9F77-D5FD94D1B543}"/>
              </a:ext>
            </a:extLst>
          </p:cNvPr>
          <p:cNvSpPr>
            <a:spLocks noGrp="1"/>
          </p:cNvSpPr>
          <p:nvPr>
            <p:ph type="body" sz="quarter" idx="40" hasCustomPrompt="1"/>
          </p:nvPr>
        </p:nvSpPr>
        <p:spPr>
          <a:xfrm>
            <a:off x="279188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1" name="Θέση κειμένου 10">
            <a:extLst>
              <a:ext uri="{FF2B5EF4-FFF2-40B4-BE49-F238E27FC236}">
                <a16:creationId xmlns:a16="http://schemas.microsoft.com/office/drawing/2014/main" xmlns="" id="{743DE8AB-BF74-4CC9-AD19-8BBBF44867AF}"/>
              </a:ext>
            </a:extLst>
          </p:cNvPr>
          <p:cNvSpPr>
            <a:spLocks noGrp="1"/>
          </p:cNvSpPr>
          <p:nvPr>
            <p:ph type="body" sz="quarter" idx="41" hasCustomPrompt="1"/>
          </p:nvPr>
        </p:nvSpPr>
        <p:spPr>
          <a:xfrm>
            <a:off x="326390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2" name="Θέση κειμένου 10">
            <a:extLst>
              <a:ext uri="{FF2B5EF4-FFF2-40B4-BE49-F238E27FC236}">
                <a16:creationId xmlns:a16="http://schemas.microsoft.com/office/drawing/2014/main" xmlns="" id="{2ECC5C24-2CE5-491E-89DC-F9C5AE98B067}"/>
              </a:ext>
            </a:extLst>
          </p:cNvPr>
          <p:cNvSpPr>
            <a:spLocks noGrp="1"/>
          </p:cNvSpPr>
          <p:nvPr>
            <p:ph type="body" sz="quarter" idx="42" hasCustomPrompt="1"/>
          </p:nvPr>
        </p:nvSpPr>
        <p:spPr>
          <a:xfrm>
            <a:off x="467995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3" name="Θέση κειμένου 10">
            <a:extLst>
              <a:ext uri="{FF2B5EF4-FFF2-40B4-BE49-F238E27FC236}">
                <a16:creationId xmlns:a16="http://schemas.microsoft.com/office/drawing/2014/main" xmlns="" id="{ADB0F187-5781-4076-B761-264B1C683A63}"/>
              </a:ext>
            </a:extLst>
          </p:cNvPr>
          <p:cNvSpPr>
            <a:spLocks noGrp="1"/>
          </p:cNvSpPr>
          <p:nvPr>
            <p:ph type="body" sz="quarter" idx="43" hasCustomPrompt="1"/>
          </p:nvPr>
        </p:nvSpPr>
        <p:spPr>
          <a:xfrm>
            <a:off x="373591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4" name="Θέση κειμένου 10">
            <a:extLst>
              <a:ext uri="{FF2B5EF4-FFF2-40B4-BE49-F238E27FC236}">
                <a16:creationId xmlns:a16="http://schemas.microsoft.com/office/drawing/2014/main" xmlns="" id="{B2E776B2-D388-4243-80AE-BD8AF47C8AAB}"/>
              </a:ext>
            </a:extLst>
          </p:cNvPr>
          <p:cNvSpPr>
            <a:spLocks noGrp="1"/>
          </p:cNvSpPr>
          <p:nvPr>
            <p:ph type="body" sz="quarter" idx="44" hasCustomPrompt="1"/>
          </p:nvPr>
        </p:nvSpPr>
        <p:spPr>
          <a:xfrm>
            <a:off x="420793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5" name="Θέση κειμένου 10">
            <a:extLst>
              <a:ext uri="{FF2B5EF4-FFF2-40B4-BE49-F238E27FC236}">
                <a16:creationId xmlns:a16="http://schemas.microsoft.com/office/drawing/2014/main" xmlns="" id="{79F3A104-EDC0-4A25-9585-3F9F8C1022C7}"/>
              </a:ext>
            </a:extLst>
          </p:cNvPr>
          <p:cNvSpPr>
            <a:spLocks noGrp="1"/>
          </p:cNvSpPr>
          <p:nvPr>
            <p:ph type="body" sz="quarter" idx="45" hasCustomPrompt="1"/>
          </p:nvPr>
        </p:nvSpPr>
        <p:spPr>
          <a:xfrm>
            <a:off x="515197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6" name="Θέση κειμένου 10">
            <a:extLst>
              <a:ext uri="{FF2B5EF4-FFF2-40B4-BE49-F238E27FC236}">
                <a16:creationId xmlns:a16="http://schemas.microsoft.com/office/drawing/2014/main" xmlns="" id="{23DA3E7C-9F0E-4A57-B6EA-C01C72788E9E}"/>
              </a:ext>
            </a:extLst>
          </p:cNvPr>
          <p:cNvSpPr>
            <a:spLocks noGrp="1"/>
          </p:cNvSpPr>
          <p:nvPr>
            <p:ph type="body" sz="quarter" idx="46" hasCustomPrompt="1"/>
          </p:nvPr>
        </p:nvSpPr>
        <p:spPr>
          <a:xfrm>
            <a:off x="562398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7" name="Θέση κειμένου 10">
            <a:extLst>
              <a:ext uri="{FF2B5EF4-FFF2-40B4-BE49-F238E27FC236}">
                <a16:creationId xmlns:a16="http://schemas.microsoft.com/office/drawing/2014/main" xmlns="" id="{A8ABC110-DC97-4A71-9A16-67581EAC9895}"/>
              </a:ext>
            </a:extLst>
          </p:cNvPr>
          <p:cNvSpPr>
            <a:spLocks noGrp="1"/>
          </p:cNvSpPr>
          <p:nvPr>
            <p:ph type="body" sz="quarter" idx="47" hasCustomPrompt="1"/>
          </p:nvPr>
        </p:nvSpPr>
        <p:spPr>
          <a:xfrm>
            <a:off x="609600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8" name="Θέση κειμένου 10">
            <a:extLst>
              <a:ext uri="{FF2B5EF4-FFF2-40B4-BE49-F238E27FC236}">
                <a16:creationId xmlns:a16="http://schemas.microsoft.com/office/drawing/2014/main" xmlns="" id="{81058125-332B-41A7-BCD5-72CAE3F9F97D}"/>
              </a:ext>
            </a:extLst>
          </p:cNvPr>
          <p:cNvSpPr>
            <a:spLocks noGrp="1"/>
          </p:cNvSpPr>
          <p:nvPr>
            <p:ph type="body" sz="quarter" idx="48" hasCustomPrompt="1"/>
          </p:nvPr>
        </p:nvSpPr>
        <p:spPr>
          <a:xfrm>
            <a:off x="656801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9" name="Θέση κειμένου 10">
            <a:extLst>
              <a:ext uri="{FF2B5EF4-FFF2-40B4-BE49-F238E27FC236}">
                <a16:creationId xmlns:a16="http://schemas.microsoft.com/office/drawing/2014/main" xmlns="" id="{E32DE8FD-6391-4094-BAEC-CC0836CC67EB}"/>
              </a:ext>
            </a:extLst>
          </p:cNvPr>
          <p:cNvSpPr>
            <a:spLocks noGrp="1"/>
          </p:cNvSpPr>
          <p:nvPr>
            <p:ph type="body" sz="quarter" idx="49" hasCustomPrompt="1"/>
          </p:nvPr>
        </p:nvSpPr>
        <p:spPr>
          <a:xfrm>
            <a:off x="7040030"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0" name="Θέση κειμένου 10">
            <a:extLst>
              <a:ext uri="{FF2B5EF4-FFF2-40B4-BE49-F238E27FC236}">
                <a16:creationId xmlns:a16="http://schemas.microsoft.com/office/drawing/2014/main" xmlns="" id="{5C53C0F3-9308-422B-BC6E-1ACA5029027A}"/>
              </a:ext>
            </a:extLst>
          </p:cNvPr>
          <p:cNvSpPr>
            <a:spLocks noGrp="1"/>
          </p:cNvSpPr>
          <p:nvPr>
            <p:ph type="body" sz="quarter" idx="50" hasCustomPrompt="1"/>
          </p:nvPr>
        </p:nvSpPr>
        <p:spPr>
          <a:xfrm>
            <a:off x="7512047"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1" name="Θέση κειμένου 10">
            <a:extLst>
              <a:ext uri="{FF2B5EF4-FFF2-40B4-BE49-F238E27FC236}">
                <a16:creationId xmlns:a16="http://schemas.microsoft.com/office/drawing/2014/main" xmlns="" id="{06DFFA03-9EA6-4F70-9519-AB1361BAF7CE}"/>
              </a:ext>
            </a:extLst>
          </p:cNvPr>
          <p:cNvSpPr>
            <a:spLocks noGrp="1"/>
          </p:cNvSpPr>
          <p:nvPr>
            <p:ph type="body" sz="quarter" idx="51" hasCustomPrompt="1"/>
          </p:nvPr>
        </p:nvSpPr>
        <p:spPr>
          <a:xfrm>
            <a:off x="7984064"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2" name="Θέση κειμένου 10">
            <a:extLst>
              <a:ext uri="{FF2B5EF4-FFF2-40B4-BE49-F238E27FC236}">
                <a16:creationId xmlns:a16="http://schemas.microsoft.com/office/drawing/2014/main" xmlns="" id="{49CD8693-3557-4241-BB88-518160D989C4}"/>
              </a:ext>
            </a:extLst>
          </p:cNvPr>
          <p:cNvSpPr>
            <a:spLocks noGrp="1"/>
          </p:cNvSpPr>
          <p:nvPr>
            <p:ph type="body" sz="quarter" idx="52" hasCustomPrompt="1"/>
          </p:nvPr>
        </p:nvSpPr>
        <p:spPr>
          <a:xfrm>
            <a:off x="8456081"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3" name="Θέση κειμένου 10">
            <a:extLst>
              <a:ext uri="{FF2B5EF4-FFF2-40B4-BE49-F238E27FC236}">
                <a16:creationId xmlns:a16="http://schemas.microsoft.com/office/drawing/2014/main" xmlns="" id="{4884DF69-4936-4F90-BFB8-ED04A228DA22}"/>
              </a:ext>
            </a:extLst>
          </p:cNvPr>
          <p:cNvSpPr>
            <a:spLocks noGrp="1"/>
          </p:cNvSpPr>
          <p:nvPr>
            <p:ph type="body" sz="quarter" idx="53" hasCustomPrompt="1"/>
          </p:nvPr>
        </p:nvSpPr>
        <p:spPr>
          <a:xfrm>
            <a:off x="8928098"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4" name="Θέση κειμένου 10">
            <a:extLst>
              <a:ext uri="{FF2B5EF4-FFF2-40B4-BE49-F238E27FC236}">
                <a16:creationId xmlns:a16="http://schemas.microsoft.com/office/drawing/2014/main" xmlns="" id="{00804F61-8052-4AD8-8370-ED72B261BC29}"/>
              </a:ext>
            </a:extLst>
          </p:cNvPr>
          <p:cNvSpPr>
            <a:spLocks noGrp="1"/>
          </p:cNvSpPr>
          <p:nvPr>
            <p:ph type="body" sz="quarter" idx="54" hasCustomPrompt="1"/>
          </p:nvPr>
        </p:nvSpPr>
        <p:spPr>
          <a:xfrm>
            <a:off x="10344149"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5" name="Θέση κειμένου 10">
            <a:extLst>
              <a:ext uri="{FF2B5EF4-FFF2-40B4-BE49-F238E27FC236}">
                <a16:creationId xmlns:a16="http://schemas.microsoft.com/office/drawing/2014/main" xmlns="" id="{313F370F-A9EC-477E-BED7-BF4E87527420}"/>
              </a:ext>
            </a:extLst>
          </p:cNvPr>
          <p:cNvSpPr>
            <a:spLocks noGrp="1"/>
          </p:cNvSpPr>
          <p:nvPr>
            <p:ph type="body" sz="quarter" idx="55" hasCustomPrompt="1"/>
          </p:nvPr>
        </p:nvSpPr>
        <p:spPr>
          <a:xfrm>
            <a:off x="9400115"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6" name="Θέση κειμένου 10">
            <a:extLst>
              <a:ext uri="{FF2B5EF4-FFF2-40B4-BE49-F238E27FC236}">
                <a16:creationId xmlns:a16="http://schemas.microsoft.com/office/drawing/2014/main" xmlns="" id="{9E687ADD-FE6C-441E-991F-E71EA0572C32}"/>
              </a:ext>
            </a:extLst>
          </p:cNvPr>
          <p:cNvSpPr>
            <a:spLocks noGrp="1"/>
          </p:cNvSpPr>
          <p:nvPr>
            <p:ph type="body" sz="quarter" idx="56" hasCustomPrompt="1"/>
          </p:nvPr>
        </p:nvSpPr>
        <p:spPr>
          <a:xfrm>
            <a:off x="9872132"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7" name="Θέση κειμένου 10">
            <a:extLst>
              <a:ext uri="{FF2B5EF4-FFF2-40B4-BE49-F238E27FC236}">
                <a16:creationId xmlns:a16="http://schemas.microsoft.com/office/drawing/2014/main" xmlns="" id="{5E0252B4-80AE-40E9-BA32-6EDAAC625211}"/>
              </a:ext>
            </a:extLst>
          </p:cNvPr>
          <p:cNvSpPr>
            <a:spLocks noGrp="1"/>
          </p:cNvSpPr>
          <p:nvPr>
            <p:ph type="body" sz="quarter" idx="57" hasCustomPrompt="1"/>
          </p:nvPr>
        </p:nvSpPr>
        <p:spPr>
          <a:xfrm>
            <a:off x="10816166"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8" name="Θέση κειμένου 10">
            <a:extLst>
              <a:ext uri="{FF2B5EF4-FFF2-40B4-BE49-F238E27FC236}">
                <a16:creationId xmlns:a16="http://schemas.microsoft.com/office/drawing/2014/main" xmlns="" id="{8A807DF0-23B6-4B83-B3F6-8D0BE9A851F6}"/>
              </a:ext>
            </a:extLst>
          </p:cNvPr>
          <p:cNvSpPr>
            <a:spLocks noGrp="1"/>
          </p:cNvSpPr>
          <p:nvPr>
            <p:ph type="body" sz="quarter" idx="58" hasCustomPrompt="1"/>
          </p:nvPr>
        </p:nvSpPr>
        <p:spPr>
          <a:xfrm>
            <a:off x="11288183" y="3597398"/>
            <a:ext cx="377825"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9" name="Θέση κειμένου 3">
            <a:extLst>
              <a:ext uri="{FF2B5EF4-FFF2-40B4-BE49-F238E27FC236}">
                <a16:creationId xmlns:a16="http://schemas.microsoft.com/office/drawing/2014/main" xmlns="" id="{F3591345-36C8-481A-AD5B-5F69B03D1710}"/>
              </a:ext>
            </a:extLst>
          </p:cNvPr>
          <p:cNvSpPr>
            <a:spLocks noGrp="1"/>
          </p:cNvSpPr>
          <p:nvPr>
            <p:ph type="body" sz="quarter" idx="59" hasCustomPrompt="1"/>
          </p:nvPr>
        </p:nvSpPr>
        <p:spPr>
          <a:xfrm>
            <a:off x="5360988" y="2190752"/>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l-GR" dirty="0"/>
              <a:t>Τίτλος στοιχείου</a:t>
            </a:r>
          </a:p>
        </p:txBody>
      </p:sp>
      <p:sp>
        <p:nvSpPr>
          <p:cNvPr id="50" name="Θέση κειμένου 36">
            <a:extLst>
              <a:ext uri="{FF2B5EF4-FFF2-40B4-BE49-F238E27FC236}">
                <a16:creationId xmlns:a16="http://schemas.microsoft.com/office/drawing/2014/main" xmlns="" id="{954C0732-1924-4A1B-9272-95C51D0B36FE}"/>
              </a:ext>
            </a:extLst>
          </p:cNvPr>
          <p:cNvSpPr>
            <a:spLocks noGrp="1"/>
          </p:cNvSpPr>
          <p:nvPr>
            <p:ph type="body" sz="quarter" idx="60" hasCustomPrompt="1"/>
          </p:nvPr>
        </p:nvSpPr>
        <p:spPr>
          <a:xfrm>
            <a:off x="5395729"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l-GR" dirty="0"/>
              <a:t>Μήνας, Έτος</a:t>
            </a:r>
          </a:p>
        </p:txBody>
      </p:sp>
    </p:spTree>
    <p:extLst>
      <p:ext uri="{BB962C8B-B14F-4D97-AF65-F5344CB8AC3E}">
        <p14:creationId xmlns:p14="http://schemas.microsoft.com/office/powerpoint/2010/main" val="3713132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Μέλη ομάδας 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103946" y="3995705"/>
            <a:ext cx="1964171" cy="216000"/>
          </a:xfrm>
        </p:spPr>
        <p:txBody>
          <a:bodyPr rtlCol="0"/>
          <a:lstStyle>
            <a:lvl1pPr marL="0" indent="0" algn="l">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955888" y="3995705"/>
            <a:ext cx="1964171" cy="216000"/>
          </a:xfrm>
        </p:spPr>
        <p:txBody>
          <a:bodyPr rtlCol="0"/>
          <a:lstStyle>
            <a:lvl1pPr marL="0" indent="0" algn="l">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9807830" y="3991240"/>
            <a:ext cx="1964171" cy="216000"/>
          </a:xfrm>
        </p:spPr>
        <p:txBody>
          <a:bodyPr rtlCol="0"/>
          <a:lstStyle>
            <a:lvl1pPr marL="0" indent="0" algn="l">
              <a:buNone/>
              <a:defRPr sz="1600"/>
            </a:lvl1pPr>
          </a:lstStyle>
          <a:p>
            <a:pPr lvl="0" rtl="0"/>
            <a:r>
              <a:rPr lang="el-GR" dirty="0"/>
              <a:t>Τίτλος</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103945" y="3424428"/>
            <a:ext cx="1964170" cy="504000"/>
          </a:xfrm>
        </p:spPr>
        <p:txBody>
          <a:bodyPr rtlCol="0"/>
          <a:lstStyle>
            <a:lvl1pPr marL="0" indent="0" algn="l">
              <a:buNone/>
              <a:defRPr b="1">
                <a:latin typeface="+mj-lt"/>
              </a:defRPr>
            </a:lvl1pPr>
          </a:lstStyle>
          <a:p>
            <a:pPr lvl="0" rtl="0"/>
            <a:r>
              <a:rPr lang="el-GR" dirty="0"/>
              <a:t>Όνομα</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5955888" y="3424428"/>
            <a:ext cx="1964171" cy="504000"/>
          </a:xfrm>
        </p:spPr>
        <p:txBody>
          <a:bodyPr rtlCol="0"/>
          <a:lstStyle>
            <a:lvl1pPr marL="0" indent="0" algn="l">
              <a:buNone/>
              <a:defRPr b="1">
                <a:latin typeface="+mj-lt"/>
              </a:defRPr>
            </a:lvl1pPr>
          </a:lstStyle>
          <a:p>
            <a:pPr lvl="0" rtl="0"/>
            <a:r>
              <a:rPr lang="el-GR" dirty="0"/>
              <a:t>Όνομα</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9807830" y="3424428"/>
            <a:ext cx="1964170" cy="504000"/>
          </a:xfrm>
        </p:spPr>
        <p:txBody>
          <a:bodyPr rtlCol="0"/>
          <a:lstStyle>
            <a:lvl1pPr marL="0" indent="0" algn="l">
              <a:buNone/>
              <a:defRPr b="1">
                <a:latin typeface="+mj-lt"/>
              </a:defRPr>
            </a:lvl1pPr>
          </a:lstStyle>
          <a:p>
            <a:pPr lvl="0" rtl="0"/>
            <a:r>
              <a:rPr lang="el-GR" dirty="0"/>
              <a:t>Όνομα</a:t>
            </a:r>
          </a:p>
        </p:txBody>
      </p:sp>
      <p:sp>
        <p:nvSpPr>
          <p:cNvPr id="24" name="Θέση εικόνας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9" name="Θέση κειμένου 8">
            <a:extLst>
              <a:ext uri="{FF2B5EF4-FFF2-40B4-BE49-F238E27FC236}">
                <a16:creationId xmlns:a16="http://schemas.microsoft.com/office/drawing/2014/main" xmlns="" id="{36DD16A0-27CF-480C-8ADD-7BB99E0031A4}"/>
              </a:ext>
            </a:extLst>
          </p:cNvPr>
          <p:cNvSpPr>
            <a:spLocks noGrp="1"/>
          </p:cNvSpPr>
          <p:nvPr>
            <p:ph type="body" sz="quarter" idx="26" hasCustomPrompt="1"/>
          </p:nvPr>
        </p:nvSpPr>
        <p:spPr>
          <a:xfrm>
            <a:off x="431800" y="1080002"/>
            <a:ext cx="11339513"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4" name="Θέση κειμένου 3">
            <a:extLst>
              <a:ext uri="{FF2B5EF4-FFF2-40B4-BE49-F238E27FC236}">
                <a16:creationId xmlns:a16="http://schemas.microsoft.com/office/drawing/2014/main" xmlns="" id="{B47CA876-2153-4136-850D-EE098BDC242E}"/>
              </a:ext>
            </a:extLst>
          </p:cNvPr>
          <p:cNvSpPr>
            <a:spLocks noGrp="1"/>
          </p:cNvSpPr>
          <p:nvPr>
            <p:ph type="body" sz="quarter" idx="27" hasCustomPrompt="1"/>
          </p:nvPr>
        </p:nvSpPr>
        <p:spPr>
          <a:xfrm>
            <a:off x="2103945" y="4311393"/>
            <a:ext cx="1964172" cy="1130300"/>
          </a:xfrm>
        </p:spPr>
        <p:txBody>
          <a:bodyPr rtlCol="0"/>
          <a:lstStyle>
            <a:lvl1pPr marL="0" indent="0">
              <a:buFont typeface="Arial" panose="020B0604020202020204" pitchFamily="34" charse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Σύντομο βιογραφικό</a:t>
            </a:r>
          </a:p>
        </p:txBody>
      </p:sp>
      <p:sp>
        <p:nvSpPr>
          <p:cNvPr id="11" name="Θέση κειμένου 10">
            <a:extLst>
              <a:ext uri="{FF2B5EF4-FFF2-40B4-BE49-F238E27FC236}">
                <a16:creationId xmlns:a16="http://schemas.microsoft.com/office/drawing/2014/main" xmlns="" id="{969B21C2-C689-49C2-B45F-14C5C53A587B}"/>
              </a:ext>
            </a:extLst>
          </p:cNvPr>
          <p:cNvSpPr>
            <a:spLocks noGrp="1"/>
          </p:cNvSpPr>
          <p:nvPr>
            <p:ph type="body" sz="quarter" idx="28" hasCustomPrompt="1"/>
          </p:nvPr>
        </p:nvSpPr>
        <p:spPr>
          <a:xfrm>
            <a:off x="5955887" y="4311393"/>
            <a:ext cx="1963737" cy="1130300"/>
          </a:xfrm>
        </p:spPr>
        <p:txBody>
          <a:bodyPr rtlCol="0"/>
          <a:lstStyle>
            <a:lvl1pPr marL="0" indent="0">
              <a:buNone/>
              <a:defRPr/>
            </a:lvl1pPr>
          </a:lstStyle>
          <a:p>
            <a:pPr lvl="0" rtl="0"/>
            <a:r>
              <a:rPr lang="el-GR" dirty="0"/>
              <a:t>Σύντομο βιογραφικό</a:t>
            </a:r>
          </a:p>
        </p:txBody>
      </p:sp>
      <p:sp>
        <p:nvSpPr>
          <p:cNvPr id="17" name="Θέση κειμένου 16">
            <a:extLst>
              <a:ext uri="{FF2B5EF4-FFF2-40B4-BE49-F238E27FC236}">
                <a16:creationId xmlns:a16="http://schemas.microsoft.com/office/drawing/2014/main" xmlns="" id="{E33D8E11-F7FD-4AD9-BEC6-78C6500F8172}"/>
              </a:ext>
            </a:extLst>
          </p:cNvPr>
          <p:cNvSpPr>
            <a:spLocks noGrp="1"/>
          </p:cNvSpPr>
          <p:nvPr>
            <p:ph type="body" sz="quarter" idx="29" hasCustomPrompt="1"/>
          </p:nvPr>
        </p:nvSpPr>
        <p:spPr>
          <a:xfrm>
            <a:off x="9807829" y="4311393"/>
            <a:ext cx="1981200" cy="1138238"/>
          </a:xfrm>
        </p:spPr>
        <p:txBody>
          <a:bodyPr rtlCol="0"/>
          <a:lstStyle>
            <a:lvl1pPr marL="0" indent="0">
              <a:buNone/>
              <a:defRPr/>
            </a:lvl1pPr>
          </a:lstStyle>
          <a:p>
            <a:pPr lvl="0" rtl="0"/>
            <a:r>
              <a:rPr lang="el-GR" dirty="0"/>
              <a:t>Σύντομο βιογραφικό</a:t>
            </a:r>
          </a:p>
        </p:txBody>
      </p:sp>
    </p:spTree>
    <p:extLst>
      <p:ext uri="{BB962C8B-B14F-4D97-AF65-F5344CB8AC3E}">
        <p14:creationId xmlns:p14="http://schemas.microsoft.com/office/powerpoint/2010/main" val="3947942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Μέλη ομάδας 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340114" y="4505325"/>
            <a:ext cx="1800000" cy="900000"/>
          </a:xfrm>
        </p:spPr>
        <p:txBody>
          <a:bodyPr rtlCol="0"/>
          <a:lstStyle>
            <a:lvl1pPr marL="0" indent="0" algn="ctr">
              <a:buNone/>
              <a:defRPr sz="1600"/>
            </a:lvl1pPr>
          </a:lstStyle>
          <a:p>
            <a:pPr lvl="0" rtl="0"/>
            <a:r>
              <a:rPr lang="el-GR" dirty="0"/>
              <a:t>Τίτλος</a:t>
            </a:r>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4248427" y="4505325"/>
            <a:ext cx="1800000" cy="900000"/>
          </a:xfrm>
        </p:spPr>
        <p:txBody>
          <a:bodyPr rtlCol="0"/>
          <a:lstStyle>
            <a:lvl1pPr marL="0" indent="0" algn="ctr">
              <a:buNone/>
              <a:defRPr sz="1600"/>
            </a:lvl1pPr>
          </a:lstStyle>
          <a:p>
            <a:pPr lvl="0" rtl="0"/>
            <a:r>
              <a:rPr lang="el-GR" dirty="0"/>
              <a:t>Τίτλος</a:t>
            </a:r>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6156740" y="4505325"/>
            <a:ext cx="1800000" cy="900000"/>
          </a:xfrm>
        </p:spPr>
        <p:txBody>
          <a:bodyPr rtlCol="0"/>
          <a:lstStyle>
            <a:lvl1pPr marL="0" indent="0" algn="ctr">
              <a:buNone/>
              <a:defRPr sz="1600"/>
            </a:lvl1pPr>
          </a:lstStyle>
          <a:p>
            <a:pPr lvl="0" rtl="0"/>
            <a:r>
              <a:rPr lang="el-GR" dirty="0"/>
              <a:t>Τίτλος</a:t>
            </a:r>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8065053" y="4505325"/>
            <a:ext cx="1800000" cy="900000"/>
          </a:xfrm>
        </p:spPr>
        <p:txBody>
          <a:bodyPr rtlCol="0"/>
          <a:lstStyle>
            <a:lvl1pPr marL="0" indent="0" algn="ctr">
              <a:buNone/>
              <a:defRPr sz="1600"/>
            </a:lvl1pPr>
          </a:lstStyle>
          <a:p>
            <a:pPr lvl="0" rtl="0"/>
            <a:r>
              <a:rPr lang="el-GR" dirty="0"/>
              <a:t>Τίτλος</a:t>
            </a:r>
          </a:p>
        </p:txBody>
      </p:sp>
      <p:sp>
        <p:nvSpPr>
          <p:cNvPr id="6" name="Θέση κειμένου 5">
            <a:extLst>
              <a:ext uri="{FF2B5EF4-FFF2-40B4-BE49-F238E27FC236}">
                <a16:creationId xmlns:a16="http://schemas.microsoft.com/office/drawing/2014/main" xmlns="" id="{EB3F7825-EB73-4976-9D8D-BAD8C8FCEA82}"/>
              </a:ext>
            </a:extLst>
          </p:cNvPr>
          <p:cNvSpPr>
            <a:spLocks noGrp="1"/>
          </p:cNvSpPr>
          <p:nvPr>
            <p:ph type="body" sz="quarter" idx="16" hasCustomPrompt="1"/>
          </p:nvPr>
        </p:nvSpPr>
        <p:spPr>
          <a:xfrm>
            <a:off x="431801" y="3926334"/>
            <a:ext cx="1800000" cy="504000"/>
          </a:xfrm>
        </p:spPr>
        <p:txBody>
          <a:bodyPr rtlCol="0"/>
          <a:lstStyle>
            <a:lvl1pPr marL="0" indent="0" algn="ctr">
              <a:buNone/>
              <a:defRPr b="1">
                <a:latin typeface="+mj-lt"/>
              </a:defRPr>
            </a:lvl1pPr>
          </a:lstStyle>
          <a:p>
            <a:pPr lvl="0" rtl="0"/>
            <a:r>
              <a:rPr lang="el-GR" dirty="0"/>
              <a:t>Πλήρες όνομα</a:t>
            </a:r>
          </a:p>
        </p:txBody>
      </p:sp>
      <p:sp>
        <p:nvSpPr>
          <p:cNvPr id="10" name="Θέση κειμένου 9">
            <a:extLst>
              <a:ext uri="{FF2B5EF4-FFF2-40B4-BE49-F238E27FC236}">
                <a16:creationId xmlns:a16="http://schemas.microsoft.com/office/drawing/2014/main" xmlns="" id="{6D972951-9088-4993-8DED-9DA3B6B08CF2}"/>
              </a:ext>
            </a:extLst>
          </p:cNvPr>
          <p:cNvSpPr>
            <a:spLocks noGrp="1"/>
          </p:cNvSpPr>
          <p:nvPr>
            <p:ph type="body" sz="quarter" idx="17" hasCustomPrompt="1"/>
          </p:nvPr>
        </p:nvSpPr>
        <p:spPr>
          <a:xfrm>
            <a:off x="2340114"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2" name="Θέση κειμένου 11">
            <a:extLst>
              <a:ext uri="{FF2B5EF4-FFF2-40B4-BE49-F238E27FC236}">
                <a16:creationId xmlns:a16="http://schemas.microsoft.com/office/drawing/2014/main" xmlns="" id="{48424FDD-507C-4199-BFC6-8BC01D8992B6}"/>
              </a:ext>
            </a:extLst>
          </p:cNvPr>
          <p:cNvSpPr>
            <a:spLocks noGrp="1"/>
          </p:cNvSpPr>
          <p:nvPr>
            <p:ph type="body" sz="quarter" idx="18" hasCustomPrompt="1"/>
          </p:nvPr>
        </p:nvSpPr>
        <p:spPr>
          <a:xfrm>
            <a:off x="4248427"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6" name="Θέση κειμένου 15">
            <a:extLst>
              <a:ext uri="{FF2B5EF4-FFF2-40B4-BE49-F238E27FC236}">
                <a16:creationId xmlns:a16="http://schemas.microsoft.com/office/drawing/2014/main" xmlns="" id="{33DAFB20-1343-4578-8AA0-0378B674F1B1}"/>
              </a:ext>
            </a:extLst>
          </p:cNvPr>
          <p:cNvSpPr>
            <a:spLocks noGrp="1"/>
          </p:cNvSpPr>
          <p:nvPr>
            <p:ph type="body" sz="quarter" idx="19" hasCustomPrompt="1"/>
          </p:nvPr>
        </p:nvSpPr>
        <p:spPr>
          <a:xfrm>
            <a:off x="6156740"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19" name="Θέση κειμένου 18">
            <a:extLst>
              <a:ext uri="{FF2B5EF4-FFF2-40B4-BE49-F238E27FC236}">
                <a16:creationId xmlns:a16="http://schemas.microsoft.com/office/drawing/2014/main" xmlns="" id="{B01E9EA3-8BD6-4531-812C-663C75428B76}"/>
              </a:ext>
            </a:extLst>
          </p:cNvPr>
          <p:cNvSpPr>
            <a:spLocks noGrp="1"/>
          </p:cNvSpPr>
          <p:nvPr>
            <p:ph type="body" sz="quarter" idx="20" hasCustomPrompt="1"/>
          </p:nvPr>
        </p:nvSpPr>
        <p:spPr>
          <a:xfrm>
            <a:off x="8065053" y="3926335"/>
            <a:ext cx="1800000" cy="504000"/>
          </a:xfrm>
        </p:spPr>
        <p:txBody>
          <a:bodyPr rtlCol="0"/>
          <a:lstStyle>
            <a:lvl1pPr marL="0" indent="0" algn="ctr">
              <a:buNone/>
              <a:defRPr b="1">
                <a:latin typeface="+mj-lt"/>
              </a:defRPr>
            </a:lvl1pPr>
          </a:lstStyle>
          <a:p>
            <a:pPr lvl="0" rtl="0"/>
            <a:r>
              <a:rPr lang="el-GR" dirty="0"/>
              <a:t>Πλήρες όνομα</a:t>
            </a:r>
          </a:p>
        </p:txBody>
      </p:sp>
      <p:sp>
        <p:nvSpPr>
          <p:cNvPr id="21" name="Θέση κειμένου 20">
            <a:extLst>
              <a:ext uri="{FF2B5EF4-FFF2-40B4-BE49-F238E27FC236}">
                <a16:creationId xmlns:a16="http://schemas.microsoft.com/office/drawing/2014/main" xmlns="" id="{DA4566DA-C848-4A27-BBC8-722932FFD7F6}"/>
              </a:ext>
            </a:extLst>
          </p:cNvPr>
          <p:cNvSpPr>
            <a:spLocks noGrp="1"/>
          </p:cNvSpPr>
          <p:nvPr>
            <p:ph type="body" sz="quarter" idx="21" hasCustomPrompt="1"/>
          </p:nvPr>
        </p:nvSpPr>
        <p:spPr>
          <a:xfrm>
            <a:off x="431801" y="4505325"/>
            <a:ext cx="1800000" cy="900000"/>
          </a:xfrm>
        </p:spPr>
        <p:txBody>
          <a:bodyPr rtlCol="0"/>
          <a:lstStyle>
            <a:lvl1pPr marL="0" indent="0" algn="ctr">
              <a:buNone/>
              <a:defRPr sz="1600"/>
            </a:lvl1pPr>
          </a:lstStyle>
          <a:p>
            <a:pPr lvl="0" rtl="0"/>
            <a:r>
              <a:rPr lang="el-GR" dirty="0"/>
              <a:t>Τίτλος</a:t>
            </a:r>
          </a:p>
        </p:txBody>
      </p:sp>
      <p:sp>
        <p:nvSpPr>
          <p:cNvPr id="23" name="Θέση εικόνας 22">
            <a:extLst>
              <a:ext uri="{FF2B5EF4-FFF2-40B4-BE49-F238E27FC236}">
                <a16:creationId xmlns:a16="http://schemas.microsoft.com/office/drawing/2014/main" xmlns="" id="{4089E01F-0C47-4C6A-A9A8-A1A7E470F31A}"/>
              </a:ext>
            </a:extLst>
          </p:cNvPr>
          <p:cNvSpPr>
            <a:spLocks noGrp="1"/>
          </p:cNvSpPr>
          <p:nvPr>
            <p:ph type="pic" sz="quarter" idx="22"/>
          </p:nvPr>
        </p:nvSpPr>
        <p:spPr>
          <a:xfrm>
            <a:off x="717089"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4" name="Θέση εικόνας 22">
            <a:extLst>
              <a:ext uri="{FF2B5EF4-FFF2-40B4-BE49-F238E27FC236}">
                <a16:creationId xmlns:a16="http://schemas.microsoft.com/office/drawing/2014/main" xmlns="" id="{806A4855-25AA-40D4-B1A4-A271486B6C9F}"/>
              </a:ext>
            </a:extLst>
          </p:cNvPr>
          <p:cNvSpPr>
            <a:spLocks noGrp="1"/>
          </p:cNvSpPr>
          <p:nvPr>
            <p:ph type="pic" sz="quarter" idx="23"/>
          </p:nvPr>
        </p:nvSpPr>
        <p:spPr>
          <a:xfrm>
            <a:off x="2625402"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a16="http://schemas.microsoft.com/office/drawing/2014/main" xmlns="" id="{31E10A24-B676-4117-9507-B4B0EB406F02}"/>
              </a:ext>
            </a:extLst>
          </p:cNvPr>
          <p:cNvSpPr>
            <a:spLocks noGrp="1"/>
          </p:cNvSpPr>
          <p:nvPr>
            <p:ph type="pic" sz="quarter" idx="24"/>
          </p:nvPr>
        </p:nvSpPr>
        <p:spPr>
          <a:xfrm>
            <a:off x="4533715"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a16="http://schemas.microsoft.com/office/drawing/2014/main" xmlns="" id="{6549D851-9848-44AC-937A-9B1EF867E595}"/>
              </a:ext>
            </a:extLst>
          </p:cNvPr>
          <p:cNvSpPr>
            <a:spLocks noGrp="1"/>
          </p:cNvSpPr>
          <p:nvPr>
            <p:ph type="pic" sz="quarter" idx="25"/>
          </p:nvPr>
        </p:nvSpPr>
        <p:spPr>
          <a:xfrm>
            <a:off x="6442028"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7" name="Θέση εικόνας 22">
            <a:extLst>
              <a:ext uri="{FF2B5EF4-FFF2-40B4-BE49-F238E27FC236}">
                <a16:creationId xmlns:a16="http://schemas.microsoft.com/office/drawing/2014/main" xmlns="" id="{B765F5D3-7CB7-4E55-8217-E9EEA9F2945A}"/>
              </a:ext>
            </a:extLst>
          </p:cNvPr>
          <p:cNvSpPr>
            <a:spLocks noGrp="1"/>
          </p:cNvSpPr>
          <p:nvPr>
            <p:ph type="pic" sz="quarter" idx="26"/>
          </p:nvPr>
        </p:nvSpPr>
        <p:spPr>
          <a:xfrm>
            <a:off x="8350341"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0" name="Θέση εικόνας 22">
            <a:extLst>
              <a:ext uri="{FF2B5EF4-FFF2-40B4-BE49-F238E27FC236}">
                <a16:creationId xmlns:a16="http://schemas.microsoft.com/office/drawing/2014/main" xmlns="" id="{8CB2CA38-4C7F-4D6B-9B34-606F1A007A17}"/>
              </a:ext>
            </a:extLst>
          </p:cNvPr>
          <p:cNvSpPr>
            <a:spLocks noGrp="1"/>
          </p:cNvSpPr>
          <p:nvPr>
            <p:ph type="pic" sz="quarter" idx="27"/>
          </p:nvPr>
        </p:nvSpPr>
        <p:spPr>
          <a:xfrm>
            <a:off x="10258652" y="2160706"/>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4" name="Θέση κειμένου 3">
            <a:extLst>
              <a:ext uri="{FF2B5EF4-FFF2-40B4-BE49-F238E27FC236}">
                <a16:creationId xmlns:a16="http://schemas.microsoft.com/office/drawing/2014/main" xmlns="" id="{F5DA42CA-D117-4AF7-9FEC-03EB2BBB7566}"/>
              </a:ext>
            </a:extLst>
          </p:cNvPr>
          <p:cNvSpPr>
            <a:spLocks noGrp="1"/>
          </p:cNvSpPr>
          <p:nvPr>
            <p:ph type="body" sz="quarter" idx="28" hasCustomPrompt="1"/>
          </p:nvPr>
        </p:nvSpPr>
        <p:spPr>
          <a:xfrm>
            <a:off x="9973364" y="3925890"/>
            <a:ext cx="1800000" cy="504825"/>
          </a:xfrm>
        </p:spPr>
        <p:txBody>
          <a:bodyPr rtlCol="0"/>
          <a:lstStyle>
            <a:lvl1pPr marL="0" indent="0" algn="ctr">
              <a:buNone/>
              <a:defRPr b="1">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rtl="0"/>
            <a:r>
              <a:rPr lang="el-GR" dirty="0"/>
              <a:t>Πλήρες όνομα</a:t>
            </a:r>
          </a:p>
        </p:txBody>
      </p:sp>
      <p:sp>
        <p:nvSpPr>
          <p:cNvPr id="11" name="Θέση κειμένου 10">
            <a:extLst>
              <a:ext uri="{FF2B5EF4-FFF2-40B4-BE49-F238E27FC236}">
                <a16:creationId xmlns:a16="http://schemas.microsoft.com/office/drawing/2014/main" xmlns="" id="{5F9CEF5A-8DCE-4156-9138-C113C0D3A79D}"/>
              </a:ext>
            </a:extLst>
          </p:cNvPr>
          <p:cNvSpPr>
            <a:spLocks noGrp="1"/>
          </p:cNvSpPr>
          <p:nvPr>
            <p:ph type="body" sz="quarter" idx="29" hasCustomPrompt="1"/>
          </p:nvPr>
        </p:nvSpPr>
        <p:spPr>
          <a:xfrm>
            <a:off x="9973364" y="4505327"/>
            <a:ext cx="1800000" cy="900113"/>
          </a:xfrm>
        </p:spPr>
        <p:txBody>
          <a:bodyPr rtlCol="0"/>
          <a:lstStyle>
            <a:lvl1pPr marL="0" indent="0" algn="ctr">
              <a:buNone/>
              <a:defRPr/>
            </a:lvl1pPr>
          </a:lstStyle>
          <a:p>
            <a:pPr lvl="0" rtl="0"/>
            <a:r>
              <a:rPr lang="el-GR" dirty="0"/>
              <a:t>Τίτλος</a:t>
            </a:r>
          </a:p>
        </p:txBody>
      </p:sp>
    </p:spTree>
    <p:extLst>
      <p:ext uri="{BB962C8B-B14F-4D97-AF65-F5344CB8AC3E}">
        <p14:creationId xmlns:p14="http://schemas.microsoft.com/office/powerpoint/2010/main" val="1951748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a16="http://schemas.microsoft.com/office/drawing/2014/main" xmlns="" id="{F8AB0F04-910C-4647-AE1C-177C66B50038}"/>
              </a:ext>
            </a:extLst>
          </p:cNvPr>
          <p:cNvSpPr/>
          <p:nvPr userDrawn="1"/>
        </p:nvSpPr>
        <p:spPr>
          <a:xfrm rot="4308689">
            <a:off x="8139111"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7" name="Ελεύθερη σχεδίαση: Σχήμα 26">
            <a:extLst>
              <a:ext uri="{FF2B5EF4-FFF2-40B4-BE49-F238E27FC236}">
                <a16:creationId xmlns:a16="http://schemas.microsoft.com/office/drawing/2014/main" xmlns="" id="{3E72A672-7789-4744-A4CB-D177B890FDE6}"/>
              </a:ext>
            </a:extLst>
          </p:cNvPr>
          <p:cNvSpPr/>
          <p:nvPr userDrawn="1"/>
        </p:nvSpPr>
        <p:spPr>
          <a:xfrm rot="4308689">
            <a:off x="8878527"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14" name="Ελεύθερη σχεδίαση: Σχήμα 13">
            <a:extLst>
              <a:ext uri="{FF2B5EF4-FFF2-40B4-BE49-F238E27FC236}">
                <a16:creationId xmlns:a16="http://schemas.microsoft.com/office/drawing/2014/main" xmlns=""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9" name="Ελεύθερη σχεδίαση: Σχήμα 18">
            <a:extLst>
              <a:ext uri="{FF2B5EF4-FFF2-40B4-BE49-F238E27FC236}">
                <a16:creationId xmlns:a16="http://schemas.microsoft.com/office/drawing/2014/main" xmlns="" id="{ABD99355-65C1-4211-9E82-3D41ACE0AE17}"/>
              </a:ext>
            </a:extLst>
          </p:cNvPr>
          <p:cNvSpPr/>
          <p:nvPr userDrawn="1"/>
        </p:nvSpPr>
        <p:spPr>
          <a:xfrm rot="13830869">
            <a:off x="9457432"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8" name="Ελεύθερη σχεδίαση: Σχήμα 17">
            <a:extLst>
              <a:ext uri="{FF2B5EF4-FFF2-40B4-BE49-F238E27FC236}">
                <a16:creationId xmlns:a16="http://schemas.microsoft.com/office/drawing/2014/main" xmlns="" id="{F459E701-5FEF-4918-8F3A-04E29BF09009}"/>
              </a:ext>
            </a:extLst>
          </p:cNvPr>
          <p:cNvSpPr/>
          <p:nvPr userDrawn="1"/>
        </p:nvSpPr>
        <p:spPr>
          <a:xfrm rot="12431080">
            <a:off x="9528615" y="371386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0" name="Ελεύθερη σχεδίαση: Σχήμα 19">
            <a:extLst>
              <a:ext uri="{FF2B5EF4-FFF2-40B4-BE49-F238E27FC236}">
                <a16:creationId xmlns:a16="http://schemas.microsoft.com/office/drawing/2014/main" xmlns="" id="{8550A0A6-1197-4153-9800-69D58909D0C7}"/>
              </a:ext>
            </a:extLst>
          </p:cNvPr>
          <p:cNvSpPr/>
          <p:nvPr userDrawn="1"/>
        </p:nvSpPr>
        <p:spPr>
          <a:xfrm rot="4308689">
            <a:off x="8785445" y="1075881"/>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4" name="Ελεύθερη σχεδίαση: Σχήμα 23">
            <a:extLst>
              <a:ext uri="{FF2B5EF4-FFF2-40B4-BE49-F238E27FC236}">
                <a16:creationId xmlns:a16="http://schemas.microsoft.com/office/drawing/2014/main" xmlns="" id="{4F0A2415-21FA-4B06-89CA-A379C8C2E262}"/>
              </a:ext>
            </a:extLst>
          </p:cNvPr>
          <p:cNvSpPr/>
          <p:nvPr userDrawn="1"/>
        </p:nvSpPr>
        <p:spPr>
          <a:xfrm rot="17193105">
            <a:off x="11374788" y="284642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3" name="Ελεύθερη σχεδίαση: Σχήμα 22">
            <a:extLst>
              <a:ext uri="{FF2B5EF4-FFF2-40B4-BE49-F238E27FC236}">
                <a16:creationId xmlns:a16="http://schemas.microsoft.com/office/drawing/2014/main" xmlns="" id="{FF9CE8FE-77D6-45E0-BBF7-78F07AC29771}"/>
              </a:ext>
            </a:extLst>
          </p:cNvPr>
          <p:cNvSpPr/>
          <p:nvPr userDrawn="1"/>
        </p:nvSpPr>
        <p:spPr>
          <a:xfrm rot="17193105">
            <a:off x="10879052" y="2627355"/>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3" name="Θέση κειμένου 8">
            <a:extLst>
              <a:ext uri="{FF2B5EF4-FFF2-40B4-BE49-F238E27FC236}">
                <a16:creationId xmlns:a16="http://schemas.microsoft.com/office/drawing/2014/main" xmlns="" id="{37BBBFC2-32EB-4335-9980-A7CF236703B3}"/>
              </a:ext>
            </a:extLst>
          </p:cNvPr>
          <p:cNvSpPr>
            <a:spLocks noGrp="1"/>
          </p:cNvSpPr>
          <p:nvPr>
            <p:ph type="body" sz="quarter" idx="26" hasCustomPrompt="1"/>
          </p:nvPr>
        </p:nvSpPr>
        <p:spPr>
          <a:xfrm>
            <a:off x="431800" y="1080002"/>
            <a:ext cx="11339513"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Tree>
    <p:extLst>
      <p:ext uri="{BB962C8B-B14F-4D97-AF65-F5344CB8AC3E}">
        <p14:creationId xmlns:p14="http://schemas.microsoft.com/office/powerpoint/2010/main" val="1886984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a16="http://schemas.microsoft.com/office/drawing/2014/main" xmlns="" id="{B29137C9-7B18-454C-AB56-2B4631DFE59D}"/>
              </a:ext>
            </a:extLst>
          </p:cNvPr>
          <p:cNvSpPr/>
          <p:nvPr userDrawn="1"/>
        </p:nvSpPr>
        <p:spPr>
          <a:xfrm rot="14199158">
            <a:off x="10161655"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4" name="Ελεύθερη σχεδίαση: Σχήμα 13">
            <a:extLst>
              <a:ext uri="{FF2B5EF4-FFF2-40B4-BE49-F238E27FC236}">
                <a16:creationId xmlns:a16="http://schemas.microsoft.com/office/drawing/2014/main" xmlns="" id="{0C7CDA8E-8D79-474E-8278-7D77C867E238}"/>
              </a:ext>
            </a:extLst>
          </p:cNvPr>
          <p:cNvSpPr/>
          <p:nvPr userDrawn="1"/>
        </p:nvSpPr>
        <p:spPr>
          <a:xfrm rot="6973557">
            <a:off x="9799841" y="198217"/>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24" name="Ελεύθερη σχεδίαση: Σχήμα 23">
            <a:extLst>
              <a:ext uri="{FF2B5EF4-FFF2-40B4-BE49-F238E27FC236}">
                <a16:creationId xmlns:a16="http://schemas.microsoft.com/office/drawing/2014/main" xmlns="" id="{4F0A2415-21FA-4B06-89CA-A379C8C2E262}"/>
              </a:ext>
            </a:extLst>
          </p:cNvPr>
          <p:cNvSpPr/>
          <p:nvPr userDrawn="1"/>
        </p:nvSpPr>
        <p:spPr>
          <a:xfrm rot="5483574">
            <a:off x="9854193" y="80859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2" name="Ελεύθερη σχεδίαση: Σχήμα 21">
            <a:extLst>
              <a:ext uri="{FF2B5EF4-FFF2-40B4-BE49-F238E27FC236}">
                <a16:creationId xmlns:a16="http://schemas.microsoft.com/office/drawing/2014/main" xmlns="" id="{9AACAC53-33A6-4BBC-8C68-0C56D0B39F57}"/>
              </a:ext>
            </a:extLst>
          </p:cNvPr>
          <p:cNvSpPr/>
          <p:nvPr userDrawn="1"/>
        </p:nvSpPr>
        <p:spPr>
          <a:xfrm rot="14235708">
            <a:off x="11753206"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5" name="Ελεύθερη σχεδίαση: Σχήμα 24">
            <a:extLst>
              <a:ext uri="{FF2B5EF4-FFF2-40B4-BE49-F238E27FC236}">
                <a16:creationId xmlns:a16="http://schemas.microsoft.com/office/drawing/2014/main" xmlns="" id="{ED86A7C4-9F1E-4F96-8AD9-5B75BEE364BE}"/>
              </a:ext>
            </a:extLst>
          </p:cNvPr>
          <p:cNvSpPr/>
          <p:nvPr userDrawn="1"/>
        </p:nvSpPr>
        <p:spPr>
          <a:xfrm rot="13336516">
            <a:off x="10313237" y="108430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6" name="Ελεύθερη σχεδίαση: Σχήμα 25">
            <a:extLst>
              <a:ext uri="{FF2B5EF4-FFF2-40B4-BE49-F238E27FC236}">
                <a16:creationId xmlns:a16="http://schemas.microsoft.com/office/drawing/2014/main" xmlns="" id="{B63BFE72-A1DE-4CFE-9B52-553C99D52699}"/>
              </a:ext>
            </a:extLst>
          </p:cNvPr>
          <p:cNvSpPr/>
          <p:nvPr userDrawn="1"/>
        </p:nvSpPr>
        <p:spPr>
          <a:xfrm rot="5738060">
            <a:off x="9844293" y="1032302"/>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30" name="Ελεύθερη σχεδίαση: Σχήμα 29">
            <a:extLst>
              <a:ext uri="{FF2B5EF4-FFF2-40B4-BE49-F238E27FC236}">
                <a16:creationId xmlns:a16="http://schemas.microsoft.com/office/drawing/2014/main" xmlns="" id="{9C266CD9-D77B-4B4D-8673-531E2784C610}"/>
              </a:ext>
            </a:extLst>
          </p:cNvPr>
          <p:cNvSpPr/>
          <p:nvPr userDrawn="1"/>
        </p:nvSpPr>
        <p:spPr>
          <a:xfrm rot="8291645">
            <a:off x="10081799"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Tree>
    <p:extLst>
      <p:ext uri="{BB962C8B-B14F-4D97-AF65-F5344CB8AC3E}">
        <p14:creationId xmlns:p14="http://schemas.microsoft.com/office/powerpoint/2010/main" val="4271431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Tree>
    <p:extLst>
      <p:ext uri="{BB962C8B-B14F-4D97-AF65-F5344CB8AC3E}">
        <p14:creationId xmlns:p14="http://schemas.microsoft.com/office/powerpoint/2010/main" val="207997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a16="http://schemas.microsoft.com/office/drawing/2014/main" xmlns=""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494608" y="2237328"/>
            <a:ext cx="7202786" cy="1449788"/>
          </a:xfrm>
          <a:solidFill>
            <a:schemeClr val="tx1">
              <a:alpha val="80000"/>
            </a:schemeClr>
          </a:solidFill>
        </p:spPr>
        <p:txBody>
          <a:bodyPr lIns="288000" rIns="2160000" bIns="144000" rtlCol="0" anchor="b" anchorCtr="0"/>
          <a:lstStyle>
            <a:lvl1pPr algn="r">
              <a:defRPr sz="6398" spc="-150">
                <a:solidFill>
                  <a:schemeClr val="bg1"/>
                </a:solidFill>
              </a:defRPr>
            </a:lvl1pPr>
          </a:lstStyle>
          <a:p>
            <a:pPr rtl="0"/>
            <a:r>
              <a:rPr lang="el-GR" dirty="0"/>
              <a:t>Ευχαριστούμε</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2494608" y="3684672"/>
            <a:ext cx="5282503" cy="1604172"/>
          </a:xfrm>
          <a:solidFill>
            <a:schemeClr val="tx1">
              <a:alpha val="90000"/>
            </a:schemeClr>
          </a:solidFill>
        </p:spPr>
        <p:txBody>
          <a:bodyPr lIns="216000" tIns="144000" rIns="576000" rtlCol="0"/>
          <a:lstStyle>
            <a:lvl1pPr marL="0" indent="0" algn="r">
              <a:buNone/>
              <a:defRPr sz="1200">
                <a:solidFill>
                  <a:schemeClr val="bg1"/>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cxnSp>
        <p:nvCxnSpPr>
          <p:cNvPr id="5" name="Ευθεία γραμμή σύνδεσης 4">
            <a:extLst>
              <a:ext uri="{FF2B5EF4-FFF2-40B4-BE49-F238E27FC236}">
                <a16:creationId xmlns:a16="http://schemas.microsoft.com/office/drawing/2014/main" xmlns=""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a16="http://schemas.microsoft.com/office/drawing/2014/main" xmlns=""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Αριθμός επικοινωνίας</a:t>
            </a:r>
          </a:p>
        </p:txBody>
      </p:sp>
      <p:sp>
        <p:nvSpPr>
          <p:cNvPr id="9" name="Θέση κειμένου 5">
            <a:extLst>
              <a:ext uri="{FF2B5EF4-FFF2-40B4-BE49-F238E27FC236}">
                <a16:creationId xmlns:a16="http://schemas.microsoft.com/office/drawing/2014/main" xmlns=""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Email ή όνομα χρήστη μέσου κοινωνικής δικτύωσης</a:t>
            </a:r>
          </a:p>
        </p:txBody>
      </p:sp>
      <p:sp>
        <p:nvSpPr>
          <p:cNvPr id="8" name="Θέση εικόνας 5">
            <a:extLst>
              <a:ext uri="{FF2B5EF4-FFF2-40B4-BE49-F238E27FC236}">
                <a16:creationId xmlns:a16="http://schemas.microsoft.com/office/drawing/2014/main" xmlns=""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el-GR" dirty="0"/>
              <a:t>Λογότυπο</a:t>
            </a:r>
          </a:p>
        </p:txBody>
      </p:sp>
      <p:sp>
        <p:nvSpPr>
          <p:cNvPr id="10" name="Θέση κειμένου 5">
            <a:extLst>
              <a:ext uri="{FF2B5EF4-FFF2-40B4-BE49-F238E27FC236}">
                <a16:creationId xmlns:a16="http://schemas.microsoft.com/office/drawing/2014/main" xmlns=""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Διεύθυνση τοποθεσίας Web</a:t>
            </a:r>
          </a:p>
        </p:txBody>
      </p:sp>
    </p:spTree>
    <p:extLst>
      <p:ext uri="{BB962C8B-B14F-4D97-AF65-F5344CB8AC3E}">
        <p14:creationId xmlns:p14="http://schemas.microsoft.com/office/powerpoint/2010/main" val="243884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7151" y="1905004"/>
            <a:ext cx="9437699"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464" y="3657124"/>
            <a:ext cx="9432387"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endParaRPr lang="el-GR" dirty="0">
              <a:solidFill>
                <a:srgbClr val="FFEDB9"/>
              </a:solidFill>
            </a:endParaRPr>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solidFill>
                  <a:srgbClr val="FFEDB9"/>
                </a:solidFill>
              </a:rPr>
              <a:pPr/>
              <a:t>25/3/2024</a:t>
            </a:fld>
            <a:endParaRPr lang="el-GR" dirty="0">
              <a:solidFill>
                <a:srgbClr val="FFEDB9"/>
              </a:solidFill>
            </a:endParaRPr>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solidFill>
                  <a:srgbClr val="FFEDB9"/>
                </a:solidFill>
              </a:rPr>
              <a:pPr/>
              <a:t>‹#›</a:t>
            </a:fld>
            <a:endParaRPr lang="el-GR" dirty="0">
              <a:solidFill>
                <a:srgbClr val="FFEDB9"/>
              </a:solidFill>
            </a:endParaRPr>
          </a:p>
        </p:txBody>
      </p:sp>
      <p:grpSp>
        <p:nvGrpSpPr>
          <p:cNvPr id="7" name="Ομάδα 6"/>
          <p:cNvGrpSpPr/>
          <p:nvPr/>
        </p:nvGrpSpPr>
        <p:grpSpPr>
          <a:xfrm>
            <a:off x="1219200" y="1600200"/>
            <a:ext cx="9742283"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9200" y="4851400"/>
            <a:ext cx="9742283"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892074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solidFill>
                  <a:srgbClr val="6A3A20"/>
                </a:solidFill>
              </a:rPr>
              <a:pPr/>
              <a:t>25/3/2024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380153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401" y="990600"/>
            <a:ext cx="9347199"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401" y="3733800"/>
            <a:ext cx="9347199"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solidFill>
                  <a:srgbClr val="6A3A20"/>
                </a:solidFill>
              </a:rPr>
              <a:pPr/>
              <a:t>25/3/2024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grpSp>
        <p:nvGrpSpPr>
          <p:cNvPr id="13" name="Ομάδα 12"/>
          <p:cNvGrpSpPr/>
          <p:nvPr/>
        </p:nvGrpSpPr>
        <p:grpSpPr>
          <a:xfrm>
            <a:off x="3274635" y="3475736"/>
            <a:ext cx="5642734"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algn="ctr" defTabSz="914400">
                <a:defRPr/>
              </a:pPr>
              <a:endParaRPr lang="el-GR" sz="1800" kern="0" dirty="0">
                <a:solidFill>
                  <a:sysClr val="window" lastClr="FFFFFF"/>
                </a:solidFill>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algn="ctr" defTabSz="914400">
                <a:defRPr/>
              </a:pPr>
              <a:endParaRPr lang="el-GR" sz="1800" kern="0" dirty="0">
                <a:solidFill>
                  <a:sysClr val="window" lastClr="FFFFFF"/>
                </a:solidFill>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67925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9200" y="1803400"/>
            <a:ext cx="4775200"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7600" y="1803400"/>
            <a:ext cx="4775200"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solidFill>
                  <a:srgbClr val="6A3A20"/>
                </a:solidFill>
              </a:rPr>
              <a:pPr/>
              <a:t>25/3/2024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35579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3264" y="1803400"/>
            <a:ext cx="4771048"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9200" y="2514600"/>
            <a:ext cx="4775200"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1664" y="1803400"/>
            <a:ext cx="4771048"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7600" y="2514600"/>
            <a:ext cx="4775200"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endParaRPr lang="el-GR" dirty="0">
              <a:solidFill>
                <a:srgbClr val="6A3A20"/>
              </a:solidFill>
            </a:endParaRPr>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solidFill>
                  <a:srgbClr val="6A3A20"/>
                </a:solidFill>
              </a:rPr>
              <a:pPr/>
              <a:t>25/3/2024</a:t>
            </a:fld>
            <a:endParaRPr lang="el-GR" dirty="0">
              <a:solidFill>
                <a:srgbClr val="6A3A20"/>
              </a:solidFill>
            </a:endParaRPr>
          </a:p>
        </p:txBody>
      </p:sp>
      <p:sp>
        <p:nvSpPr>
          <p:cNvPr id="9" name="Σύμβολο κράτησης θέσης αριθμού διαφάνειας 8"/>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17841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endParaRPr lang="el-GR" dirty="0">
              <a:solidFill>
                <a:srgbClr val="6A3A20"/>
              </a:solidFill>
            </a:endParaRPr>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solidFill>
                  <a:srgbClr val="6A3A20"/>
                </a:solidFill>
              </a:rPr>
              <a:pPr/>
              <a:t>25/3/2024</a:t>
            </a:fld>
            <a:endParaRPr lang="el-GR" dirty="0">
              <a:solidFill>
                <a:srgbClr val="6A3A20"/>
              </a:solidFill>
            </a:endParaRPr>
          </a:p>
        </p:txBody>
      </p:sp>
      <p:sp>
        <p:nvSpPr>
          <p:cNvPr id="5" name="Σύμβολο κράτησης θέσης αριθμού διαφάνειας 4"/>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8942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endParaRPr lang="el-GR" dirty="0">
              <a:solidFill>
                <a:srgbClr val="6A3A20"/>
              </a:solidFill>
            </a:endParaRPr>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solidFill>
                  <a:srgbClr val="6A3A20"/>
                </a:solidFill>
              </a:rPr>
              <a:pPr/>
              <a:t>25/3/2024</a:t>
            </a:fld>
            <a:endParaRPr lang="el-GR" dirty="0">
              <a:solidFill>
                <a:srgbClr val="6A3A20"/>
              </a:solidFill>
            </a:endParaRPr>
          </a:p>
        </p:txBody>
      </p:sp>
      <p:sp>
        <p:nvSpPr>
          <p:cNvPr id="4" name="Σύμβολο κράτησης θέσης αριθμού διαφάνειας 3"/>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352352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9201" y="1803401"/>
            <a:ext cx="660400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8000" y="1803401"/>
            <a:ext cx="2844801"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solidFill>
                  <a:srgbClr val="6A3A20"/>
                </a:solidFill>
              </a:rPr>
              <a:pPr/>
              <a:t>25/3/2024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01778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9200" y="1803400"/>
            <a:ext cx="6604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lang="el-GR" sz="1800" dirty="0">
              <a:solidFill>
                <a:prstClr val="white"/>
              </a:solidFill>
            </a:endParaRP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9088" y="1925320"/>
            <a:ext cx="6364224"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8000" y="1803401"/>
            <a:ext cx="2844801"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solidFill>
                  <a:srgbClr val="6A3A20"/>
                </a:solidFill>
              </a:rPr>
              <a:pPr/>
              <a:t>25/3/2024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4804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solidFill>
                  <a:srgbClr val="6A3A20"/>
                </a:solidFill>
              </a:rPr>
              <a:pPr/>
              <a:t>25/3/2024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8067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7125" y="434976"/>
            <a:ext cx="1168704"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930" y="434976"/>
            <a:ext cx="8415942"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solidFill>
                  <a:srgbClr val="6A3A20"/>
                </a:solidFill>
              </a:rPr>
              <a:pPr/>
              <a:t>25/3/2024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7693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4.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3/25/2024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34007817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25/3/2024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29239183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Οκτάγωνο 6">
            <a:extLst>
              <a:ext uri="{FF2B5EF4-FFF2-40B4-BE49-F238E27FC236}">
                <a16:creationId xmlns:a16="http://schemas.microsoft.com/office/drawing/2014/main" xmlns="" id="{12B87281-2FCA-44C5-BFC9-FD653787EFC4}"/>
              </a:ext>
            </a:extLst>
          </p:cNvPr>
          <p:cNvSpPr/>
          <p:nvPr userDrawn="1"/>
        </p:nvSpPr>
        <p:spPr>
          <a:xfrm rot="1361022">
            <a:off x="11394973" y="6053795"/>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 name="Θέση τίτλου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l-GR" dirty="0"/>
              <a:t>Κάντε κλικ για να επεξεργαστείτε το Στυλ κύριου τίτλου</a:t>
            </a:r>
          </a:p>
        </p:txBody>
      </p:sp>
      <p:sp>
        <p:nvSpPr>
          <p:cNvPr id="3" name="Θέση κειμένου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188630"/>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defTabSz="914400"/>
            <a:r>
              <a:rPr lang="el-GR" smtClean="0">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6" name="Θέση αριθμού διαφάνειας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96369" y="6155190"/>
            <a:ext cx="432001"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defTabSz="914400"/>
            <a:fld id="{19B51A1E-902D-48AF-9020-955120F399B6}" type="slidenum">
              <a:rPr lang="el-GR" smtClean="0">
                <a:solidFill>
                  <a:prstClr val="black"/>
                </a:solidFill>
              </a:rPr>
              <a:pPr defTabSz="914400"/>
              <a:t>‹#›</a:t>
            </a:fld>
            <a:endParaRPr lang="el-GR" dirty="0">
              <a:solidFill>
                <a:prstClr val="black"/>
              </a:solidFill>
            </a:endParaRPr>
          </a:p>
        </p:txBody>
      </p:sp>
      <p:sp>
        <p:nvSpPr>
          <p:cNvPr id="9" name="Έλλειψη 8">
            <a:extLst>
              <a:ext uri="{FF2B5EF4-FFF2-40B4-BE49-F238E27FC236}">
                <a16:creationId xmlns:a16="http://schemas.microsoft.com/office/drawing/2014/main" xmlns="" id="{B66BF03E-F48E-4C0A-9078-07AC4DDF896A}"/>
              </a:ext>
            </a:extLst>
          </p:cNvPr>
          <p:cNvSpPr/>
          <p:nvPr userDrawn="1"/>
        </p:nvSpPr>
        <p:spPr>
          <a:xfrm>
            <a:off x="11533872" y="6185904"/>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srgbClr val="9ACB39"/>
              </a:solidFill>
            </a:endParaRPr>
          </a:p>
        </p:txBody>
      </p:sp>
      <p:sp>
        <p:nvSpPr>
          <p:cNvPr id="10" name="Έλλειψη 9">
            <a:extLst>
              <a:ext uri="{FF2B5EF4-FFF2-40B4-BE49-F238E27FC236}">
                <a16:creationId xmlns:a16="http://schemas.microsoft.com/office/drawing/2014/main" xmlns="" id="{9F827500-FC74-463C-9312-BC59104AEBD6}"/>
              </a:ext>
            </a:extLst>
          </p:cNvPr>
          <p:cNvSpPr/>
          <p:nvPr userDrawn="1"/>
        </p:nvSpPr>
        <p:spPr>
          <a:xfrm>
            <a:off x="11892085" y="6561527"/>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1" name="Πλαίσιο κειμένου 10">
            <a:extLst>
              <a:ext uri="{FF2B5EF4-FFF2-40B4-BE49-F238E27FC236}">
                <a16:creationId xmlns:a16="http://schemas.microsoft.com/office/drawing/2014/main" xmlns="" id="{110EE18F-610D-4230-BA82-4E5007401ADD}"/>
              </a:ext>
            </a:extLst>
          </p:cNvPr>
          <p:cNvSpPr txBox="1"/>
          <p:nvPr userDrawn="1"/>
        </p:nvSpPr>
        <p:spPr>
          <a:xfrm>
            <a:off x="8734571" y="6278857"/>
            <a:ext cx="2510557" cy="184666"/>
          </a:xfrm>
          <a:prstGeom prst="rect">
            <a:avLst/>
          </a:prstGeom>
          <a:noFill/>
        </p:spPr>
        <p:txBody>
          <a:bodyPr wrap="square" lIns="0" tIns="0" rIns="0" bIns="0" rtlCol="0">
            <a:noAutofit/>
          </a:bodyPr>
          <a:lstStyle/>
          <a:p>
            <a:pPr algn="r" defTabSz="914400"/>
            <a:r>
              <a:rPr lang="el-GR" sz="1200" dirty="0">
                <a:solidFill>
                  <a:srgbClr val="375C1E"/>
                </a:solidFill>
                <a:latin typeface="+mj-lt"/>
              </a:rPr>
              <a:t>Το λογότυπο ή το όνομά σας εδώ</a:t>
            </a:r>
          </a:p>
        </p:txBody>
      </p:sp>
      <p:sp>
        <p:nvSpPr>
          <p:cNvPr id="14" name="Έλλειψη 13">
            <a:extLst>
              <a:ext uri="{FF2B5EF4-FFF2-40B4-BE49-F238E27FC236}">
                <a16:creationId xmlns:a16="http://schemas.microsoft.com/office/drawing/2014/main" xmlns=""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srgbClr val="9ACB39"/>
              </a:solidFill>
            </a:endParaRPr>
          </a:p>
        </p:txBody>
      </p:sp>
      <p:sp>
        <p:nvSpPr>
          <p:cNvPr id="18" name="Ορθογώνιο 17">
            <a:extLst>
              <a:ext uri="{FF2B5EF4-FFF2-40B4-BE49-F238E27FC236}">
                <a16:creationId xmlns:a16="http://schemas.microsoft.com/office/drawing/2014/main" xmlns="" id="{7E3C8C5B-6356-4B7C-887C-A436D7DB4059}"/>
              </a:ext>
            </a:extLst>
          </p:cNvPr>
          <p:cNvSpPr/>
          <p:nvPr userDrawn="1"/>
        </p:nvSpPr>
        <p:spPr>
          <a:xfrm>
            <a:off x="1"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19" name="Ορθογώνιο 18">
            <a:extLst>
              <a:ext uri="{FF2B5EF4-FFF2-40B4-BE49-F238E27FC236}">
                <a16:creationId xmlns:a16="http://schemas.microsoft.com/office/drawing/2014/main" xmlns="" id="{13120C00-0FF6-411F-B2D6-C625ED6BD241}"/>
              </a:ext>
            </a:extLst>
          </p:cNvPr>
          <p:cNvSpPr/>
          <p:nvPr userDrawn="1"/>
        </p:nvSpPr>
        <p:spPr>
          <a:xfrm>
            <a:off x="1"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0" name="Ορθογώνιο 19">
            <a:extLst>
              <a:ext uri="{FF2B5EF4-FFF2-40B4-BE49-F238E27FC236}">
                <a16:creationId xmlns:a16="http://schemas.microsoft.com/office/drawing/2014/main" xmlns="" id="{2D142C1D-78E5-4AD5-BEF3-C015D6E3FEBD}"/>
              </a:ext>
            </a:extLst>
          </p:cNvPr>
          <p:cNvSpPr/>
          <p:nvPr userDrawn="1"/>
        </p:nvSpPr>
        <p:spPr>
          <a:xfrm rot="5400000">
            <a:off x="-3385642" y="3385643"/>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
        <p:nvSpPr>
          <p:cNvPr id="21" name="Ορθογώνιο 20">
            <a:extLst>
              <a:ext uri="{FF2B5EF4-FFF2-40B4-BE49-F238E27FC236}">
                <a16:creationId xmlns:a16="http://schemas.microsoft.com/office/drawing/2014/main" xmlns="" id="{300D9306-2240-47FF-AA2F-DC7C26A008A4}"/>
              </a:ext>
            </a:extLst>
          </p:cNvPr>
          <p:cNvSpPr/>
          <p:nvPr userDrawn="1"/>
        </p:nvSpPr>
        <p:spPr>
          <a:xfrm rot="5400000">
            <a:off x="8719643" y="3385644"/>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799" dirty="0">
              <a:solidFill>
                <a:prstClr val="white"/>
              </a:solidFill>
            </a:endParaRPr>
          </a:p>
        </p:txBody>
      </p:sp>
    </p:spTree>
    <p:extLst>
      <p:ext uri="{BB962C8B-B14F-4D97-AF65-F5344CB8AC3E}">
        <p14:creationId xmlns:p14="http://schemas.microsoft.com/office/powerpoint/2010/main" val="22364794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ftr="0" dt="0"/>
  <p:txStyles>
    <p:titleStyle>
      <a:lvl1pPr algn="l" defTabSz="914126" rtl="0" eaLnBrk="1" latinLnBrk="0" hangingPunct="1">
        <a:lnSpc>
          <a:spcPct val="90000"/>
        </a:lnSpc>
        <a:spcBef>
          <a:spcPct val="0"/>
        </a:spcBef>
        <a:buNone/>
        <a:defRPr sz="3199" kern="1200">
          <a:solidFill>
            <a:schemeClr val="tx2"/>
          </a:solidFill>
          <a:latin typeface="+mj-lt"/>
          <a:ea typeface="+mj-ea"/>
          <a:cs typeface="+mj-cs"/>
        </a:defRPr>
      </a:lvl1pPr>
    </p:titleStyle>
    <p:bodyStyle>
      <a:lvl1pPr marL="266620" indent="-266620" algn="l" defTabSz="914126" rtl="0" eaLnBrk="1" latinLnBrk="0" hangingPunct="1">
        <a:lnSpc>
          <a:spcPct val="90000"/>
        </a:lnSpc>
        <a:spcBef>
          <a:spcPts val="1000"/>
        </a:spcBef>
        <a:buFont typeface="Arial" panose="020B0604020202020204" pitchFamily="34" charset="0"/>
        <a:buChar char="•"/>
        <a:defRPr sz="1799" kern="1200">
          <a:solidFill>
            <a:schemeClr val="tx1">
              <a:lumMod val="75000"/>
              <a:lumOff val="25000"/>
            </a:schemeClr>
          </a:solidFill>
          <a:latin typeface="+mn-lt"/>
          <a:ea typeface="+mn-ea"/>
          <a:cs typeface="+mn-cs"/>
        </a:defRPr>
      </a:lvl1pPr>
      <a:lvl2pPr marL="542762" indent="-276142" algn="l" defTabSz="914126"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38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00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262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1"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defTabSz="914400"/>
            <a:endParaRPr lang="el-GR" sz="2400" dirty="0">
              <a:solidFill>
                <a:prstClr val="white"/>
              </a:solidFill>
            </a:endParaRPr>
          </a:p>
        </p:txBody>
      </p:sp>
      <p:sp>
        <p:nvSpPr>
          <p:cNvPr id="8" name="Στρογγυλεμένο ορθογώνιο 7"/>
          <p:cNvSpPr/>
          <p:nvPr/>
        </p:nvSpPr>
        <p:spPr>
          <a:xfrm>
            <a:off x="304801" y="301752"/>
            <a:ext cx="115824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lang="el-GR" sz="1800" dirty="0">
              <a:solidFill>
                <a:prstClr val="white"/>
              </a:solidFill>
            </a:endParaRPr>
          </a:p>
        </p:txBody>
      </p:sp>
      <p:sp>
        <p:nvSpPr>
          <p:cNvPr id="2" name="Σύμβολο κράτησης θέσης τίτλου 1"/>
          <p:cNvSpPr>
            <a:spLocks noGrp="1"/>
          </p:cNvSpPr>
          <p:nvPr>
            <p:ph type="title"/>
          </p:nvPr>
        </p:nvSpPr>
        <p:spPr>
          <a:xfrm>
            <a:off x="1219201" y="431800"/>
            <a:ext cx="975360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9201" y="1803400"/>
            <a:ext cx="975360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9200" y="6172200"/>
            <a:ext cx="7416801" cy="304800"/>
          </a:xfrm>
          <a:prstGeom prst="rect">
            <a:avLst/>
          </a:prstGeom>
        </p:spPr>
        <p:txBody>
          <a:bodyPr vert="horz" lIns="91440" tIns="45720" rIns="91440" bIns="45720" rtlCol="0" anchor="ctr"/>
          <a:lstStyle>
            <a:lvl1pPr algn="l" rtl="0">
              <a:defRPr sz="1100">
                <a:solidFill>
                  <a:schemeClr val="tx1"/>
                </a:solidFill>
              </a:defRPr>
            </a:lvl1pPr>
          </a:lstStyle>
          <a:p>
            <a:pPr defTabSz="914400"/>
            <a:endParaRPr lang="el-GR" dirty="0">
              <a:solidFill>
                <a:srgbClr val="6A3A20"/>
              </a:solidFill>
            </a:endParaRPr>
          </a:p>
        </p:txBody>
      </p:sp>
      <p:sp>
        <p:nvSpPr>
          <p:cNvPr id="4" name="Σύμβολο κράτησης θέσης ημερομηνίας 3"/>
          <p:cNvSpPr>
            <a:spLocks noGrp="1"/>
          </p:cNvSpPr>
          <p:nvPr>
            <p:ph type="dt" sz="half" idx="2"/>
          </p:nvPr>
        </p:nvSpPr>
        <p:spPr>
          <a:xfrm>
            <a:off x="8839200" y="6172200"/>
            <a:ext cx="1219201" cy="304800"/>
          </a:xfrm>
          <a:prstGeom prst="rect">
            <a:avLst/>
          </a:prstGeom>
        </p:spPr>
        <p:txBody>
          <a:bodyPr vert="horz" lIns="91440" tIns="45720" rIns="91440" bIns="45720" rtlCol="0" anchor="ctr"/>
          <a:lstStyle>
            <a:lvl1pPr algn="r" rtl="0">
              <a:defRPr sz="1100">
                <a:solidFill>
                  <a:schemeClr val="tx1"/>
                </a:solidFill>
              </a:defRPr>
            </a:lvl1pPr>
          </a:lstStyle>
          <a:p>
            <a:pPr defTabSz="914400"/>
            <a:fld id="{87A4DE5E-E1E8-4EE6-9048-C408D0FC48F8}" type="datetime1">
              <a:rPr lang="el-GR" smtClean="0">
                <a:solidFill>
                  <a:srgbClr val="6A3A20"/>
                </a:solidFill>
              </a:rPr>
              <a:pPr defTabSz="914400"/>
              <a:t>25/3/2024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4"/>
          </p:nvPr>
        </p:nvSpPr>
        <p:spPr>
          <a:xfrm>
            <a:off x="10261601" y="6172200"/>
            <a:ext cx="711200" cy="304800"/>
          </a:xfrm>
          <a:prstGeom prst="rect">
            <a:avLst/>
          </a:prstGeom>
        </p:spPr>
        <p:txBody>
          <a:bodyPr vert="horz" lIns="91440" tIns="45720" rIns="91440" bIns="45720" rtlCol="0" anchor="ctr"/>
          <a:lstStyle>
            <a:lvl1pPr algn="r" rtl="0">
              <a:defRPr sz="1100">
                <a:solidFill>
                  <a:schemeClr val="tx1"/>
                </a:solidFill>
              </a:defRPr>
            </a:lvl1pPr>
          </a:lstStyle>
          <a:p>
            <a:pPr defTabSz="914400"/>
            <a:fld id="{DF28FB93-0A08-4E7D-8E63-9EFA29F1E093}" type="slidenum">
              <a:rPr lang="el-GR" smtClean="0">
                <a:solidFill>
                  <a:srgbClr val="6A3A20"/>
                </a:solidFill>
              </a:rPr>
              <a:pPr defTabSz="914400"/>
              <a:t>‹#›</a:t>
            </a:fld>
            <a:endParaRPr lang="el-GR" dirty="0">
              <a:solidFill>
                <a:srgbClr val="6A3A20"/>
              </a:solidFill>
            </a:endParaRPr>
          </a:p>
        </p:txBody>
      </p:sp>
    </p:spTree>
    <p:extLst>
      <p:ext uri="{BB962C8B-B14F-4D97-AF65-F5344CB8AC3E}">
        <p14:creationId xmlns:p14="http://schemas.microsoft.com/office/powerpoint/2010/main" val="30770854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User\Documents\&#932;&#959;&#960;&#953;&#954;&#972;&#962;%20&#948;&#943;&#963;&#954;&#959;&#962;\&#925;&#941;&#959;&#962;%20&#966;&#940;&#954;&#949;&#955;&#959;&#962;\&#932;&#959;&#960;&#953;&#954;&#972;&#962;%20&#948;&#943;&#963;&#954;&#959;&#962;\&#916;&#921;&#916;&#913;&#922;&#932;&#927;&#929;&#921;&#922;&#919;%20&#916;&#921;&#913;&#932;&#929;&#921;&#914;&#919;%201\&#916;&#953;&#945;&#955;&#941;&#958;&#949;&#953;&#962;%20&#960;&#961;&#959;&#962;%20&#966;&#959;&#953;&#964;&#951;&#964;&#941;&#962;\&#928;&#961;&#959;&#967;&#969;&#961;&#951;&#956;&#941;&#957;&#945;%20&#952;&#941;&#956;&#945;&#964;&#945;%20&#948;&#953;&#945;&#967;&#949;&#943;&#961;&#953;&#963;&#951;&#962;%20&#963;&#964;&#949;&#961;&#949;&#974;&#957;%20&#954;&#945;&#953;%20&#949;&#960;&#953;&#954;&#943;&#957;&#948;&#965;&#957;&#969;&#957;%20&#945;&#960;&#959;&#946;&#955;&#942;&#964;&#969;&#957;\&#922;&#965;&#954;&#955;&#953;&#954;&#942;%20&#927;&#953;&#954;&#959;&#957;&#959;&#956;&#943;&#945;\Industrial%20Symbiosis.mp4" TargetMode="External"/><Relationship Id="rId1" Type="http://schemas.microsoft.com/office/2007/relationships/media" Target="file:///C:\Users\User\Documents\&#932;&#959;&#960;&#953;&#954;&#972;&#962;%20&#948;&#943;&#963;&#954;&#959;&#962;\&#925;&#941;&#959;&#962;%20&#966;&#940;&#954;&#949;&#955;&#959;&#962;\&#932;&#959;&#960;&#953;&#954;&#972;&#962;%20&#948;&#943;&#963;&#954;&#959;&#962;\&#916;&#921;&#916;&#913;&#922;&#932;&#927;&#929;&#921;&#922;&#919;%20&#916;&#921;&#913;&#932;&#929;&#921;&#914;&#919;%201\&#916;&#953;&#945;&#955;&#941;&#958;&#949;&#953;&#962;%20&#960;&#961;&#959;&#962;%20&#966;&#959;&#953;&#964;&#951;&#964;&#941;&#962;\&#928;&#961;&#959;&#967;&#969;&#961;&#951;&#956;&#941;&#957;&#945;%20&#952;&#941;&#956;&#945;&#964;&#945;%20&#948;&#953;&#945;&#967;&#949;&#943;&#961;&#953;&#963;&#951;&#962;%20&#963;&#964;&#949;&#961;&#949;&#974;&#957;%20&#954;&#945;&#953;%20&#949;&#960;&#953;&#954;&#943;&#957;&#948;&#965;&#957;&#969;&#957;%20&#945;&#960;&#959;&#946;&#955;&#942;&#964;&#969;&#957;\&#922;&#965;&#954;&#955;&#953;&#954;&#942;%20&#927;&#953;&#954;&#959;&#957;&#959;&#956;&#943;&#945;\Industrial%20Symbiosis.mp4"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59497" y="2683602"/>
            <a:ext cx="9437699" cy="1625599"/>
          </a:xfrm>
        </p:spPr>
        <p:txBody>
          <a:bodyPr rtlCol="0"/>
          <a:lstStyle/>
          <a:p>
            <a:r>
              <a:rPr lang="el-GR" sz="4000" b="1" dirty="0">
                <a:solidFill>
                  <a:schemeClr val="tx1"/>
                </a:solidFill>
                <a:latin typeface="Calibri" pitchFamily="34" charset="0"/>
                <a:cs typeface="Calibri" pitchFamily="34" charset="0"/>
              </a:rPr>
              <a:t>ΚΥΚΛΙΚΗ ΟΙΚΟΝΟΜΙΑ - ΕΝΑ ΝΕΟ ΜΟΝΤΕΛΟ ΑΝΑΠΤΥΞΗΣ</a:t>
            </a:r>
            <a:endParaRPr lang="el-GR" dirty="0">
              <a:solidFill>
                <a:schemeClr val="tx1"/>
              </a:solidFill>
            </a:endParaRPr>
          </a:p>
        </p:txBody>
      </p:sp>
      <p:pic>
        <p:nvPicPr>
          <p:cNvPr id="6" name="Εικόνα 5"/>
          <p:cNvPicPr/>
          <p:nvPr/>
        </p:nvPicPr>
        <p:blipFill rotWithShape="1">
          <a:blip r:embed="rId3"/>
          <a:srcRect l="56947" t="34460" r="28606" b="30009"/>
          <a:stretch/>
        </p:blipFill>
        <p:spPr bwMode="auto">
          <a:xfrm>
            <a:off x="8832304" y="351314"/>
            <a:ext cx="2138400" cy="2088000"/>
          </a:xfrm>
          <a:prstGeom prst="rect">
            <a:avLst/>
          </a:prstGeom>
          <a:ln>
            <a:noFill/>
          </a:ln>
          <a:extLst>
            <a:ext uri="{53640926-AAD7-44D8-BBD7-CCE9431645EC}">
              <a14:shadowObscured xmlns:a14="http://schemas.microsoft.com/office/drawing/2010/main"/>
            </a:ext>
          </a:extLst>
        </p:spPr>
      </p:pic>
      <p:pic>
        <p:nvPicPr>
          <p:cNvPr id="7" name="Εικόνα 6"/>
          <p:cNvPicPr/>
          <p:nvPr/>
        </p:nvPicPr>
        <p:blipFill rotWithShape="1">
          <a:blip r:embed="rId3"/>
          <a:srcRect l="70190" t="33390" r="18373" b="31293"/>
          <a:stretch/>
        </p:blipFill>
        <p:spPr bwMode="auto">
          <a:xfrm>
            <a:off x="1055441" y="354207"/>
            <a:ext cx="2138925" cy="208680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559497" y="5157193"/>
            <a:ext cx="9254125" cy="646331"/>
          </a:xfrm>
          <a:prstGeom prst="rect">
            <a:avLst/>
          </a:prstGeom>
          <a:noFill/>
        </p:spPr>
        <p:txBody>
          <a:bodyPr wrap="square" rtlCol="0">
            <a:spAutoFit/>
          </a:bodyPr>
          <a:lstStyle/>
          <a:p>
            <a:pPr algn="ctr" defTabSz="914400"/>
            <a:r>
              <a:rPr lang="el-GR" dirty="0">
                <a:solidFill>
                  <a:prstClr val="white"/>
                </a:solidFill>
              </a:rPr>
              <a:t>Δρ. </a:t>
            </a:r>
            <a:r>
              <a:rPr lang="el-GR" dirty="0" err="1">
                <a:solidFill>
                  <a:prstClr val="white"/>
                </a:solidFill>
              </a:rPr>
              <a:t>Γκαρμπούνης</a:t>
            </a:r>
            <a:r>
              <a:rPr lang="el-GR" dirty="0">
                <a:solidFill>
                  <a:prstClr val="white"/>
                </a:solidFill>
              </a:rPr>
              <a:t> Γεώργιος</a:t>
            </a:r>
          </a:p>
          <a:p>
            <a:pPr algn="ctr" defTabSz="914400"/>
            <a:r>
              <a:rPr lang="el-GR" dirty="0">
                <a:solidFill>
                  <a:prstClr val="white"/>
                </a:solidFill>
              </a:rPr>
              <a:t>Μεταδιδακτορικός ερευνητής ΤΜΠ ΔΠΘ</a:t>
            </a:r>
          </a:p>
        </p:txBody>
      </p:sp>
    </p:spTree>
    <p:extLst>
      <p:ext uri="{BB962C8B-B14F-4D97-AF65-F5344CB8AC3E}">
        <p14:creationId xmlns:p14="http://schemas.microsoft.com/office/powerpoint/2010/main" val="453793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sz="quarter" idx="13"/>
          </p:nvPr>
        </p:nvPicPr>
        <p:blipFill>
          <a:blip r:embed="rId2"/>
          <a:srcRect/>
          <a:stretch>
            <a:fillRect/>
          </a:stretch>
        </p:blipFill>
        <p:spPr bwMode="auto">
          <a:xfrm>
            <a:off x="1593669" y="953589"/>
            <a:ext cx="8934994" cy="48855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4" name="3 - TextBox"/>
          <p:cNvSpPr txBox="1"/>
          <p:nvPr/>
        </p:nvSpPr>
        <p:spPr>
          <a:xfrm>
            <a:off x="1619794" y="1449977"/>
            <a:ext cx="8895806" cy="3785652"/>
          </a:xfrm>
          <a:prstGeom prst="rect">
            <a:avLst/>
          </a:prstGeom>
          <a:noFill/>
        </p:spPr>
        <p:txBody>
          <a:bodyPr wrap="square" rtlCol="0">
            <a:spAutoFit/>
          </a:bodyPr>
          <a:lstStyle/>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Στη γραμμική οικονομία οι πρώτες ύλες μετατρέπονται στο τελικό προϊόν που αποτίθεται ως απόβλητο μετά τη χρήση του</a:t>
            </a: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Η κυκλική οικονομία ενθαρρύνει στρατηγικές ανακύκλωσης και ανάκτησης κατά τη διάρκεια του κύκλου ζωής του προϊόντος  </a:t>
            </a: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Στόχος η μείωση των αποβλήτων και η ανάπτυξη ενός συστήματος αποτελεσματικής και βιώσιμης χρήσης των πόρων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pPr marL="0" indent="0">
              <a:buNone/>
            </a:pPr>
            <a:r>
              <a:rPr lang="en-US" dirty="0" smtClean="0">
                <a:solidFill>
                  <a:srgbClr val="FF0000"/>
                </a:solidFill>
              </a:rPr>
              <a:t>v</a:t>
            </a:r>
            <a:endParaRPr lang="el-GR" dirty="0">
              <a:solidFill>
                <a:srgbClr val="FF0000"/>
              </a:solidFill>
            </a:endParaRPr>
          </a:p>
        </p:txBody>
      </p:sp>
      <p:sp>
        <p:nvSpPr>
          <p:cNvPr id="4" name="3 - TextBox"/>
          <p:cNvSpPr txBox="1"/>
          <p:nvPr/>
        </p:nvSpPr>
        <p:spPr>
          <a:xfrm>
            <a:off x="1828799" y="1162594"/>
            <a:ext cx="8412480" cy="4278094"/>
          </a:xfrm>
          <a:prstGeom prst="rect">
            <a:avLst/>
          </a:prstGeom>
          <a:noFill/>
        </p:spPr>
        <p:txBody>
          <a:bodyPr wrap="square" rtlCol="0">
            <a:spAutoFit/>
          </a:bodyPr>
          <a:lstStyle/>
          <a:p>
            <a:endParaRPr lang="el-GR" dirty="0" smtClean="0"/>
          </a:p>
          <a:p>
            <a:endParaRPr lang="el-GR" dirty="0" smtClean="0"/>
          </a:p>
          <a:p>
            <a:endParaRPr lang="el-GR" dirty="0" smtClean="0"/>
          </a:p>
          <a:p>
            <a:r>
              <a:rPr lang="el-GR" sz="2000" dirty="0" smtClean="0">
                <a:latin typeface="Calibri" pitchFamily="34" charset="0"/>
                <a:cs typeface="Calibri" pitchFamily="34" charset="0"/>
              </a:rPr>
              <a:t>Η επιτυχημένη μετάβαση προς την κυκλική οικονομία απαιτεί την παράλληλη εφαρμογή δράσεων σε όλα τα στάδια της αλυσίδας: </a:t>
            </a:r>
          </a:p>
          <a:p>
            <a:pPr>
              <a:buFont typeface="Wingdings" pitchFamily="2" charset="2"/>
              <a:buChar char="§"/>
            </a:pPr>
            <a:r>
              <a:rPr lang="el-GR" sz="2000" dirty="0" smtClean="0">
                <a:latin typeface="Calibri" pitchFamily="34" charset="0"/>
                <a:cs typeface="Calibri" pitchFamily="34" charset="0"/>
              </a:rPr>
              <a:t> Στην εξόρυξη πρώτων υλών και στον σχεδιασμό προϊόντων και υλικών  (παραγωγή)</a:t>
            </a:r>
          </a:p>
          <a:p>
            <a:pPr>
              <a:buFont typeface="Wingdings" pitchFamily="2" charset="2"/>
              <a:buChar char="§"/>
            </a:pPr>
            <a:r>
              <a:rPr lang="el-GR" sz="2000" dirty="0" smtClean="0">
                <a:latin typeface="Calibri" pitchFamily="34" charset="0"/>
                <a:cs typeface="Calibri" pitchFamily="34" charset="0"/>
              </a:rPr>
              <a:t> Στη διακίνηση και κατανάλωση αγαθών, στην επισκευή </a:t>
            </a:r>
            <a:r>
              <a:rPr lang="el-GR" sz="2000" dirty="0" err="1" smtClean="0">
                <a:latin typeface="Calibri" pitchFamily="34" charset="0"/>
                <a:cs typeface="Calibri" pitchFamily="34" charset="0"/>
              </a:rPr>
              <a:t>επανάχρηση</a:t>
            </a:r>
            <a:r>
              <a:rPr lang="el-GR" sz="2000" dirty="0" smtClean="0">
                <a:latin typeface="Calibri" pitchFamily="34" charset="0"/>
                <a:cs typeface="Calibri" pitchFamily="34" charset="0"/>
              </a:rPr>
              <a:t> είτε ανακατασκευή τους με ενημέρωση του κοινού, έρευνα και καινοτομία (κατανάλωση)</a:t>
            </a:r>
          </a:p>
          <a:p>
            <a:pPr>
              <a:buFont typeface="Wingdings" pitchFamily="2" charset="2"/>
              <a:buChar char="§"/>
            </a:pPr>
            <a:r>
              <a:rPr lang="el-GR" sz="2000" dirty="0" smtClean="0">
                <a:latin typeface="Calibri" pitchFamily="34" charset="0"/>
                <a:cs typeface="Calibri" pitchFamily="34" charset="0"/>
              </a:rPr>
              <a:t> Στην επεξεργασία και ανακύκλωση (διαχείριση αποβλήτων)</a:t>
            </a:r>
          </a:p>
          <a:p>
            <a:pPr>
              <a:buFont typeface="Wingdings" pitchFamily="2" charset="2"/>
              <a:buChar char="§"/>
            </a:pPr>
            <a:r>
              <a:rPr lang="el-GR" sz="2000" dirty="0" smtClean="0">
                <a:latin typeface="Calibri" pitchFamily="34" charset="0"/>
                <a:cs typeface="Calibri" pitchFamily="34" charset="0"/>
              </a:rPr>
              <a:t>Στην εκ νέου αξιοποίηση υλικών καθώς και του νερού (δευτερογενείς πρώτες ύλες)</a:t>
            </a:r>
          </a:p>
          <a:p>
            <a:pPr>
              <a:buFont typeface="Wingdings" pitchFamily="2" charset="2"/>
              <a:buChar char="§"/>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836023"/>
            <a:ext cx="8689976" cy="4637314"/>
          </a:xfrm>
        </p:spPr>
        <p:txBody>
          <a:bodyPr>
            <a:normAutofit/>
          </a:bodyPr>
          <a:lstStyle/>
          <a:p>
            <a:r>
              <a:rPr lang="el-GR" sz="3200" dirty="0" smtClean="0"/>
              <a:t> </a:t>
            </a:r>
            <a:endParaRPr lang="en-GB" sz="3200" dirty="0"/>
          </a:p>
        </p:txBody>
      </p:sp>
      <p:sp>
        <p:nvSpPr>
          <p:cNvPr id="3" name="Subtitle 2"/>
          <p:cNvSpPr>
            <a:spLocks noGrp="1"/>
          </p:cNvSpPr>
          <p:nvPr>
            <p:ph type="subTitle" idx="1"/>
          </p:nvPr>
        </p:nvSpPr>
        <p:spPr/>
        <p:txBody>
          <a:bodyPr>
            <a:normAutofit/>
          </a:bodyPr>
          <a:lstStyle/>
          <a:p>
            <a:endParaRPr lang="en-GB" dirty="0"/>
          </a:p>
        </p:txBody>
      </p:sp>
      <p:sp>
        <p:nvSpPr>
          <p:cNvPr id="4" name="3 - TextBox"/>
          <p:cNvSpPr txBox="1"/>
          <p:nvPr/>
        </p:nvSpPr>
        <p:spPr>
          <a:xfrm>
            <a:off x="1895707" y="5603966"/>
            <a:ext cx="8631044" cy="369332"/>
          </a:xfrm>
          <a:prstGeom prst="rect">
            <a:avLst/>
          </a:prstGeom>
          <a:noFill/>
        </p:spPr>
        <p:txBody>
          <a:bodyPr wrap="square" rtlCol="0">
            <a:spAutoFit/>
          </a:bodyPr>
          <a:lstStyle/>
          <a:p>
            <a:pPr algn="ctr"/>
            <a:endParaRPr lang="el-GR" dirty="0"/>
          </a:p>
        </p:txBody>
      </p:sp>
      <p:sp>
        <p:nvSpPr>
          <p:cNvPr id="5" name="4 - TextBox"/>
          <p:cNvSpPr txBox="1"/>
          <p:nvPr/>
        </p:nvSpPr>
        <p:spPr>
          <a:xfrm>
            <a:off x="2377440" y="1580606"/>
            <a:ext cx="7667897" cy="3139321"/>
          </a:xfrm>
          <a:prstGeom prst="rect">
            <a:avLst/>
          </a:prstGeom>
          <a:noFill/>
        </p:spPr>
        <p:txBody>
          <a:bodyPr wrap="square" rtlCol="0">
            <a:spAutoFit/>
          </a:bodyPr>
          <a:lstStyle/>
          <a:p>
            <a:pPr algn="ctr"/>
            <a:r>
              <a:rPr lang="el-GR" sz="4000" b="1" dirty="0" smtClean="0">
                <a:latin typeface="Calibri" pitchFamily="34" charset="0"/>
                <a:cs typeface="Calibri" pitchFamily="34" charset="0"/>
              </a:rPr>
              <a:t>Ενδεικτικοί τομείς της κυκλικής οικονομίας</a:t>
            </a:r>
          </a:p>
          <a:p>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Επεξεργασία σύμμικτων απορριμμάτων αλλά και καθαρών ρευμάτων (πχ οργανικό)</a:t>
            </a:r>
          </a:p>
          <a:p>
            <a:pPr>
              <a:buFont typeface="Wingdings" pitchFamily="2" charset="2"/>
              <a:buChar char="§"/>
            </a:pPr>
            <a:r>
              <a:rPr lang="el-GR" sz="2000" dirty="0" smtClean="0">
                <a:latin typeface="Calibri" pitchFamily="34" charset="0"/>
                <a:cs typeface="Calibri" pitchFamily="34" charset="0"/>
              </a:rPr>
              <a:t>Αξιοποίηση </a:t>
            </a:r>
            <a:r>
              <a:rPr lang="en-US" sz="2000" dirty="0" smtClean="0">
                <a:latin typeface="Calibri" pitchFamily="34" charset="0"/>
                <a:cs typeface="Calibri" pitchFamily="34" charset="0"/>
              </a:rPr>
              <a:t>RDF</a:t>
            </a:r>
            <a:r>
              <a:rPr lang="el-GR" sz="2000" dirty="0" smtClean="0">
                <a:latin typeface="Calibri" pitchFamily="34" charset="0"/>
                <a:cs typeface="Calibri" pitchFamily="34" charset="0"/>
              </a:rPr>
              <a:t> στην τσιμεντοβιομηχανία</a:t>
            </a:r>
          </a:p>
          <a:p>
            <a:pPr>
              <a:buFont typeface="Wingdings" pitchFamily="2" charset="2"/>
              <a:buChar char="§"/>
            </a:pPr>
            <a:r>
              <a:rPr lang="el-GR" sz="2000" dirty="0" smtClean="0">
                <a:latin typeface="Calibri" pitchFamily="34" charset="0"/>
                <a:cs typeface="Calibri" pitchFamily="34" charset="0"/>
              </a:rPr>
              <a:t>Αξιοποίηση </a:t>
            </a:r>
            <a:r>
              <a:rPr lang="en-US" sz="2000" dirty="0" smtClean="0">
                <a:latin typeface="Calibri" pitchFamily="34" charset="0"/>
                <a:cs typeface="Calibri" pitchFamily="34" charset="0"/>
              </a:rPr>
              <a:t>compost </a:t>
            </a:r>
            <a:r>
              <a:rPr lang="el-GR" sz="2000" dirty="0" smtClean="0">
                <a:latin typeface="Calibri" pitchFamily="34" charset="0"/>
                <a:cs typeface="Calibri" pitchFamily="34" charset="0"/>
              </a:rPr>
              <a:t>στην γεωργική παραγωγή </a:t>
            </a:r>
          </a:p>
          <a:p>
            <a:pPr>
              <a:buFont typeface="Wingdings" pitchFamily="2" charset="2"/>
              <a:buChar char="§"/>
            </a:pPr>
            <a:endParaRPr lang="el-GR" dirty="0"/>
          </a:p>
        </p:txBody>
      </p:sp>
    </p:spTree>
    <p:extLst>
      <p:ext uri="{BB962C8B-B14F-4D97-AF65-F5344CB8AC3E}">
        <p14:creationId xmlns:p14="http://schemas.microsoft.com/office/powerpoint/2010/main" val="20664291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Θέση περιεχομένου 3"/>
          <p:cNvPicPr>
            <a:picLocks noGrp="1" noChangeAspect="1"/>
          </p:cNvPicPr>
          <p:nvPr>
            <p:ph sz="quarter" idx="13"/>
          </p:nvPr>
        </p:nvPicPr>
        <p:blipFill rotWithShape="1">
          <a:blip r:embed="rId2"/>
          <a:srcRect l="13961" t="22620" r="15545" b="9960"/>
          <a:stretch/>
        </p:blipFill>
        <p:spPr>
          <a:xfrm>
            <a:off x="-153909" y="71036"/>
            <a:ext cx="12615765" cy="6786964"/>
          </a:xfrm>
          <a:prstGeom prst="rect">
            <a:avLst/>
          </a:prstGeom>
        </p:spPr>
      </p:pic>
    </p:spTree>
    <p:extLst>
      <p:ext uri="{BB962C8B-B14F-4D97-AF65-F5344CB8AC3E}">
        <p14:creationId xmlns:p14="http://schemas.microsoft.com/office/powerpoint/2010/main" val="2656706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pPr>
              <a:buNone/>
            </a:pPr>
            <a:endParaRPr lang="el-GR" dirty="0"/>
          </a:p>
        </p:txBody>
      </p:sp>
      <p:sp>
        <p:nvSpPr>
          <p:cNvPr id="5" name="4 - TextBox"/>
          <p:cNvSpPr txBox="1"/>
          <p:nvPr/>
        </p:nvSpPr>
        <p:spPr>
          <a:xfrm>
            <a:off x="2181497" y="1567543"/>
            <a:ext cx="8033657" cy="4093428"/>
          </a:xfrm>
          <a:prstGeom prst="rect">
            <a:avLst/>
          </a:prstGeom>
          <a:noFill/>
        </p:spPr>
        <p:txBody>
          <a:bodyPr wrap="square" rtlCol="0">
            <a:spAutoFit/>
          </a:bodyPr>
          <a:lstStyle/>
          <a:p>
            <a:pPr algn="ctr"/>
            <a:r>
              <a:rPr lang="el-GR" sz="4000" b="1" dirty="0" smtClean="0">
                <a:latin typeface="Calibri" pitchFamily="34" charset="0"/>
                <a:cs typeface="Calibri" pitchFamily="34" charset="0"/>
              </a:rPr>
              <a:t>Δράσεις κυκλικής οικονομίας</a:t>
            </a:r>
          </a:p>
          <a:p>
            <a:pPr algn="ctr"/>
            <a:endParaRPr lang="el-GR" sz="4000" b="1" dirty="0" smtClean="0">
              <a:latin typeface="Calibri" pitchFamily="34" charset="0"/>
              <a:cs typeface="Calibri" pitchFamily="34" charset="0"/>
            </a:endParaRPr>
          </a:p>
          <a:p>
            <a:pPr>
              <a:buFont typeface="Wingdings" pitchFamily="2" charset="2"/>
              <a:buChar char="ü"/>
            </a:pPr>
            <a:r>
              <a:rPr lang="en-US" sz="2000" dirty="0" smtClean="0">
                <a:latin typeface="Calibri" pitchFamily="34" charset="0"/>
                <a:cs typeface="Calibri" pitchFamily="34" charset="0"/>
              </a:rPr>
              <a:t>Circular product design and production</a:t>
            </a:r>
            <a:r>
              <a:rPr lang="el-GR" sz="2000" dirty="0" smtClean="0">
                <a:latin typeface="Calibri" pitchFamily="34" charset="0"/>
                <a:cs typeface="Calibri" pitchFamily="34" charset="0"/>
              </a:rPr>
              <a:t>:</a:t>
            </a:r>
            <a:r>
              <a:rPr lang="en-US" sz="2000" dirty="0" smtClean="0">
                <a:latin typeface="Calibri" pitchFamily="34" charset="0"/>
                <a:cs typeface="Calibri" pitchFamily="34" charset="0"/>
              </a:rPr>
              <a:t>eco-design methods  (reuse and recycling products), design of products and processes with less hazardous substances </a:t>
            </a:r>
          </a:p>
          <a:p>
            <a:pPr>
              <a:buFont typeface="Wingdings" pitchFamily="2" charset="2"/>
              <a:buChar char="ü"/>
            </a:pPr>
            <a:endParaRPr lang="en-US" sz="2000" dirty="0" smtClean="0">
              <a:latin typeface="Calibri" pitchFamily="34" charset="0"/>
              <a:cs typeface="Calibri" pitchFamily="34" charset="0"/>
            </a:endParaRPr>
          </a:p>
          <a:p>
            <a:pPr>
              <a:buFont typeface="Wingdings" pitchFamily="2" charset="2"/>
              <a:buChar char="ü"/>
            </a:pPr>
            <a:r>
              <a:rPr lang="en-US" sz="2000" dirty="0" smtClean="0">
                <a:latin typeface="Calibri" pitchFamily="34" charset="0"/>
                <a:cs typeface="Calibri" pitchFamily="34" charset="0"/>
              </a:rPr>
              <a:t>Business models</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diffusion of consumer to consumer channels </a:t>
            </a:r>
          </a:p>
          <a:p>
            <a:pPr>
              <a:buFont typeface="Wingdings" pitchFamily="2" charset="2"/>
              <a:buChar char="ü"/>
            </a:pPr>
            <a:endParaRPr lang="en-US" sz="2000" dirty="0" smtClean="0">
              <a:latin typeface="Calibri" pitchFamily="34" charset="0"/>
              <a:cs typeface="Calibri" pitchFamily="34" charset="0"/>
            </a:endParaRPr>
          </a:p>
          <a:p>
            <a:pPr>
              <a:buFont typeface="Wingdings" pitchFamily="2" charset="2"/>
              <a:buChar char="ü"/>
            </a:pPr>
            <a:r>
              <a:rPr lang="en-US" sz="2000" dirty="0" smtClean="0">
                <a:latin typeface="Calibri" pitchFamily="34" charset="0"/>
                <a:cs typeface="Calibri" pitchFamily="34" charset="0"/>
              </a:rPr>
              <a:t>Cascade/reverse cycle skills</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secondary raw materials market </a:t>
            </a:r>
          </a:p>
          <a:p>
            <a:pPr>
              <a:buFont typeface="Wingdings" pitchFamily="2" charset="2"/>
              <a:buChar char="ü"/>
            </a:pPr>
            <a:endParaRPr lang="en-US" sz="2000" dirty="0" smtClean="0">
              <a:latin typeface="Calibri" pitchFamily="34" charset="0"/>
              <a:cs typeface="Calibri" pitchFamily="34" charset="0"/>
            </a:endParaRPr>
          </a:p>
          <a:p>
            <a:pPr>
              <a:buFont typeface="Wingdings" pitchFamily="2" charset="2"/>
              <a:buChar char="ü"/>
            </a:pPr>
            <a:r>
              <a:rPr lang="en-US" sz="2000" dirty="0" smtClean="0">
                <a:latin typeface="Calibri" pitchFamily="34" charset="0"/>
                <a:cs typeface="Calibri" pitchFamily="34" charset="0"/>
              </a:rPr>
              <a:t>Cross cycle and cross sector collaboration</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industrial symbiosis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87830"/>
            <a:ext cx="10363826" cy="5203370"/>
          </a:xfrm>
        </p:spPr>
        <p:txBody>
          <a:bodyPr/>
          <a:lstStyle/>
          <a:p>
            <a:pPr marL="0" indent="0">
              <a:buNone/>
            </a:pPr>
            <a:r>
              <a:rPr lang="en-US" dirty="0" smtClean="0">
                <a:solidFill>
                  <a:srgbClr val="FF0000"/>
                </a:solidFill>
              </a:rPr>
              <a:t>v</a:t>
            </a:r>
            <a:endParaRPr lang="el-GR" dirty="0">
              <a:solidFill>
                <a:srgbClr val="FF0000"/>
              </a:solidFill>
            </a:endParaRPr>
          </a:p>
        </p:txBody>
      </p:sp>
      <p:sp>
        <p:nvSpPr>
          <p:cNvPr id="4" name="3 - TextBox"/>
          <p:cNvSpPr txBox="1"/>
          <p:nvPr/>
        </p:nvSpPr>
        <p:spPr>
          <a:xfrm>
            <a:off x="1750423" y="1423851"/>
            <a:ext cx="8464731" cy="4955203"/>
          </a:xfrm>
          <a:prstGeom prst="rect">
            <a:avLst/>
          </a:prstGeom>
          <a:noFill/>
        </p:spPr>
        <p:txBody>
          <a:bodyPr wrap="square" rtlCol="0">
            <a:spAutoFit/>
          </a:bodyPr>
          <a:lstStyle/>
          <a:p>
            <a:pPr algn="ctr"/>
            <a:r>
              <a:rPr lang="el-GR" sz="4000" b="1" dirty="0" smtClean="0">
                <a:latin typeface="Calibri" pitchFamily="34" charset="0"/>
                <a:cs typeface="Calibri" pitchFamily="34" charset="0"/>
              </a:rPr>
              <a:t>Απαιτήσεις Κυκλικής Οικονομίας  </a:t>
            </a:r>
          </a:p>
          <a:p>
            <a:endParaRPr lang="el-GR" sz="2000" b="1" dirty="0" smtClean="0">
              <a:latin typeface="Calibri" pitchFamily="34" charset="0"/>
              <a:cs typeface="Calibri" pitchFamily="34" charset="0"/>
            </a:endParaRPr>
          </a:p>
          <a:p>
            <a:endParaRPr lang="el-GR" sz="2000" b="1"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Μείωση των εισροών πρώτων υλών, νερού και ενέργειας καθώς και της χρήσης των φυσικών πόρων</a:t>
            </a:r>
          </a:p>
          <a:p>
            <a:pPr>
              <a:buFont typeface="Wingdings" pitchFamily="2" charset="2"/>
              <a:buChar char="v"/>
            </a:pPr>
            <a:endParaRPr lang="el-GR" sz="2000"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Μείωση του επίπεδου των εκπομπών ρύπων</a:t>
            </a:r>
          </a:p>
          <a:p>
            <a:pPr>
              <a:buFont typeface="Wingdings" pitchFamily="2" charset="2"/>
              <a:buChar char="v"/>
            </a:pPr>
            <a:endParaRPr lang="el-GR" sz="2000"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Μείωση των απωλειών πολύτιμων υλικών</a:t>
            </a:r>
          </a:p>
          <a:p>
            <a:pPr>
              <a:buFont typeface="Wingdings" pitchFamily="2" charset="2"/>
              <a:buChar char="v"/>
            </a:pPr>
            <a:endParaRPr lang="el-GR" sz="2000"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Αύξηση του ποσοστού χρήσης των ανανεώσιμων και ανακυκλώσιμων πόρων</a:t>
            </a:r>
          </a:p>
          <a:p>
            <a:pPr>
              <a:buFont typeface="Wingdings" pitchFamily="2" charset="2"/>
              <a:buChar char="v"/>
            </a:pPr>
            <a:endParaRPr lang="el-GR" sz="2000"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Αύξηση του χρόνου της ωφέλιμης ζωής των προϊόντων </a:t>
            </a:r>
          </a:p>
          <a:p>
            <a:pPr algn="ctr">
              <a:buFont typeface="Wingdings" pitchFamily="2" charset="2"/>
              <a:buChar char="v"/>
            </a:pPr>
            <a:endParaRPr lang="el-GR" b="1" dirty="0" smtClean="0"/>
          </a:p>
          <a:p>
            <a:pPr algn="ctr">
              <a:buFont typeface="Wingdings" pitchFamily="2" charset="2"/>
              <a:buChar char="v"/>
            </a:pPr>
            <a:endParaRPr lang="el-GR"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724297" y="1567543"/>
            <a:ext cx="8334103" cy="369332"/>
          </a:xfrm>
          <a:prstGeom prst="rect">
            <a:avLst/>
          </a:prstGeom>
          <a:noFill/>
        </p:spPr>
        <p:txBody>
          <a:bodyPr wrap="square" rtlCol="0">
            <a:spAutoFit/>
          </a:bodyPr>
          <a:lstStyle/>
          <a:p>
            <a:endParaRPr lang="el-GR"/>
          </a:p>
        </p:txBody>
      </p:sp>
      <p:sp>
        <p:nvSpPr>
          <p:cNvPr id="5" name="4 - TextBox"/>
          <p:cNvSpPr txBox="1"/>
          <p:nvPr/>
        </p:nvSpPr>
        <p:spPr>
          <a:xfrm>
            <a:off x="1946366" y="1149531"/>
            <a:ext cx="8334103" cy="3170099"/>
          </a:xfrm>
          <a:prstGeom prst="rect">
            <a:avLst/>
          </a:prstGeom>
          <a:noFill/>
        </p:spPr>
        <p:txBody>
          <a:bodyPr wrap="square" rtlCol="0">
            <a:spAutoFit/>
          </a:bodyPr>
          <a:lstStyle/>
          <a:p>
            <a:pPr algn="ctr"/>
            <a:endParaRPr lang="el-GR" sz="4000" b="1" dirty="0" smtClean="0">
              <a:latin typeface="Calibri" pitchFamily="34" charset="0"/>
              <a:cs typeface="Calibri" pitchFamily="34" charset="0"/>
            </a:endParaRPr>
          </a:p>
          <a:p>
            <a:pPr algn="ctr"/>
            <a:endParaRPr lang="el-GR" sz="4000" b="1" dirty="0" smtClean="0">
              <a:latin typeface="Calibri" pitchFamily="34" charset="0"/>
              <a:cs typeface="Calibri" pitchFamily="34" charset="0"/>
            </a:endParaRPr>
          </a:p>
          <a:p>
            <a:pPr algn="ctr"/>
            <a:r>
              <a:rPr lang="el-GR" sz="4000" b="1" dirty="0" smtClean="0">
                <a:latin typeface="Calibri" pitchFamily="34" charset="0"/>
                <a:cs typeface="Calibri" pitchFamily="34" charset="0"/>
              </a:rPr>
              <a:t>Μεθοδολογίες αξιολόγησης της αποτελεσματικότητας των στρατηγικών κυκλικής οικονομίας</a:t>
            </a:r>
            <a:endParaRPr lang="el-GR" sz="4000" b="1"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defTabSz="914400"/>
            <a:r>
              <a:rPr lang="el-GR" sz="2600" dirty="0">
                <a:solidFill>
                  <a:srgbClr val="B46B62"/>
                </a:solidFill>
              </a:rPr>
              <a:t>Δείκτες παρακολούθησης ΚΟ στην ΕΕ</a:t>
            </a:r>
            <a:endParaRPr lang="en-GB" sz="2600" dirty="0">
              <a:solidFill>
                <a:srgbClr val="B46B62"/>
              </a:solidFill>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 xmlns:a16="http://schemas.microsoft.com/office/drawing/2014/main" id="{876B99CA-C8FA-4B6E-B424-B37C534E8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39" y="1191026"/>
            <a:ext cx="9048489" cy="5104880"/>
          </a:xfrm>
          <a:prstGeom prst="rect">
            <a:avLst/>
          </a:prstGeom>
        </p:spPr>
      </p:pic>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18899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3775" y="618517"/>
            <a:ext cx="10364451" cy="5194454"/>
          </a:xfrm>
        </p:spPr>
        <p:txBody>
          <a:bodyPr/>
          <a:lstStyle/>
          <a:p>
            <a:endParaRPr lang="el-GR" dirty="0"/>
          </a:p>
        </p:txBody>
      </p:sp>
      <p:pic>
        <p:nvPicPr>
          <p:cNvPr id="4" name="Θέση περιεχομένου 3"/>
          <p:cNvPicPr>
            <a:picLocks noGrp="1" noChangeAspect="1"/>
          </p:cNvPicPr>
          <p:nvPr>
            <p:ph sz="quarter" idx="13"/>
          </p:nvPr>
        </p:nvPicPr>
        <p:blipFill rotWithShape="1">
          <a:blip r:embed="rId2"/>
          <a:srcRect l="20801" t="19184" r="23577" b="9430"/>
          <a:stretch/>
        </p:blipFill>
        <p:spPr>
          <a:xfrm>
            <a:off x="1222218" y="-195836"/>
            <a:ext cx="9786796" cy="70653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3"/>
          </p:nvPr>
        </p:nvSpPr>
        <p:spPr>
          <a:xfrm>
            <a:off x="913774" y="600892"/>
            <a:ext cx="10363826" cy="5190308"/>
          </a:xfrm>
        </p:spPr>
        <p:txBody>
          <a:bodyPr/>
          <a:lstStyle/>
          <a:p>
            <a:pPr>
              <a:buNone/>
            </a:pPr>
            <a:endParaRPr lang="el-GR" dirty="0"/>
          </a:p>
        </p:txBody>
      </p:sp>
      <p:sp>
        <p:nvSpPr>
          <p:cNvPr id="4" name="3 - TextBox"/>
          <p:cNvSpPr txBox="1"/>
          <p:nvPr/>
        </p:nvSpPr>
        <p:spPr>
          <a:xfrm>
            <a:off x="2351314" y="914400"/>
            <a:ext cx="7589520" cy="5324535"/>
          </a:xfrm>
          <a:prstGeom prst="rect">
            <a:avLst/>
          </a:prstGeom>
          <a:noFill/>
        </p:spPr>
        <p:txBody>
          <a:bodyPr wrap="square" rtlCol="0">
            <a:spAutoFit/>
          </a:bodyPr>
          <a:lstStyle/>
          <a:p>
            <a:pPr algn="ctr"/>
            <a:r>
              <a:rPr lang="el-GR" sz="4000" b="1" dirty="0" smtClean="0">
                <a:latin typeface="Calibri" pitchFamily="34" charset="0"/>
                <a:cs typeface="Calibri" pitchFamily="34" charset="0"/>
              </a:rPr>
              <a:t>Ιστορική αναδρομή</a:t>
            </a: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Η ιδέα της κυκλικής οικονομίας αναφέρθηκε για πρώτη φορά το 1990</a:t>
            </a:r>
            <a:r>
              <a:rPr lang="en-US" sz="2000" smtClean="0">
                <a:latin typeface="Calibri" pitchFamily="34" charset="0"/>
                <a:cs typeface="Calibri" pitchFamily="34" charset="0"/>
              </a:rPr>
              <a:t> </a:t>
            </a:r>
            <a:r>
              <a:rPr lang="el-GR" sz="2000" smtClean="0">
                <a:latin typeface="Calibri" pitchFamily="34" charset="0"/>
                <a:cs typeface="Calibri" pitchFamily="34" charset="0"/>
              </a:rPr>
              <a:t>από </a:t>
            </a:r>
            <a:r>
              <a:rPr lang="el-GR" sz="2000" dirty="0" smtClean="0">
                <a:latin typeface="Calibri" pitchFamily="34" charset="0"/>
                <a:cs typeface="Calibri" pitchFamily="34" charset="0"/>
              </a:rPr>
              <a:t>δύο Βρετανούς (</a:t>
            </a:r>
            <a:r>
              <a:rPr lang="en-US" sz="2000" dirty="0" smtClean="0">
                <a:latin typeface="Calibri" pitchFamily="34" charset="0"/>
                <a:cs typeface="Calibri" pitchFamily="34" charset="0"/>
              </a:rPr>
              <a:t>Pearce and Turner)</a:t>
            </a:r>
          </a:p>
          <a:p>
            <a:pPr algn="ct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Σύμφωνα με τον πρώτο νόμο της θερμοδυναμικής η ενέργεια και η ύλη διατηρούνται σταθερές σε ένα κλειστό σύστημα</a:t>
            </a:r>
          </a:p>
          <a:p>
            <a:pPr algn="ct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Θεωρήθηκε ο πλανήτης γη ένα κλειστό οικονομικό σύστημα</a:t>
            </a:r>
          </a:p>
          <a:p>
            <a:pPr algn="ct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endParaRPr lang="el-GR" sz="2000" dirty="0" smtClean="0">
              <a:latin typeface="Calibri" pitchFamily="34" charset="0"/>
              <a:cs typeface="Calibri" pitchFamily="34" charset="0"/>
            </a:endParaRPr>
          </a:p>
          <a:p>
            <a:pPr>
              <a:buFont typeface="Wingdings" pitchFamily="2" charset="2"/>
              <a:buChar char="ü"/>
            </a:pPr>
            <a:r>
              <a:rPr lang="el-GR" sz="2000" dirty="0" smtClean="0">
                <a:latin typeface="Calibri" pitchFamily="34" charset="0"/>
                <a:cs typeface="Calibri" pitchFamily="34" charset="0"/>
              </a:rPr>
              <a:t>Πρότειναν ένα κλειστό σύστημα για τη ροή των υλικών στην οικονομία που ονομάστηκε Κυκλική Οικονομία</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Θέση περιεχομένου 3"/>
          <p:cNvPicPr>
            <a:picLocks noGrp="1" noChangeAspect="1"/>
          </p:cNvPicPr>
          <p:nvPr>
            <p:ph sz="quarter" idx="13"/>
          </p:nvPr>
        </p:nvPicPr>
        <p:blipFill rotWithShape="1">
          <a:blip r:embed="rId2"/>
          <a:srcRect l="13514" t="18390" r="14505" b="7051"/>
          <a:stretch/>
        </p:blipFill>
        <p:spPr>
          <a:xfrm>
            <a:off x="488887" y="109989"/>
            <a:ext cx="11465154" cy="66801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74766"/>
            <a:ext cx="10363826" cy="5216433"/>
          </a:xfrm>
        </p:spPr>
        <p:txBody>
          <a:bodyPr/>
          <a:lstStyle/>
          <a:p>
            <a:endParaRPr lang="el-GR" dirty="0"/>
          </a:p>
        </p:txBody>
      </p:sp>
      <p:sp>
        <p:nvSpPr>
          <p:cNvPr id="4" name="3 - TextBox"/>
          <p:cNvSpPr txBox="1"/>
          <p:nvPr/>
        </p:nvSpPr>
        <p:spPr>
          <a:xfrm>
            <a:off x="1358537" y="1345474"/>
            <a:ext cx="9274629" cy="4093428"/>
          </a:xfrm>
          <a:prstGeom prst="rect">
            <a:avLst/>
          </a:prstGeom>
          <a:noFill/>
        </p:spPr>
        <p:txBody>
          <a:bodyPr wrap="square" rtlCol="0">
            <a:spAutoFit/>
          </a:bodyPr>
          <a:lstStyle/>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n-US" sz="2000" dirty="0" smtClean="0">
                <a:latin typeface="Calibri" pitchFamily="34" charset="0"/>
                <a:cs typeface="Calibri" pitchFamily="34" charset="0"/>
              </a:rPr>
              <a:t>Water Footprint (WF) </a:t>
            </a:r>
            <a:r>
              <a:rPr lang="el-GR" sz="2000" dirty="0" smtClean="0">
                <a:latin typeface="Calibri" pitchFamily="34" charset="0"/>
                <a:cs typeface="Calibri" pitchFamily="34" charset="0"/>
              </a:rPr>
              <a:t>: Αναπτύχθηκε το 2002 και αφορά τον συνολικό όγκο του νερού που καταναλώνεται ή  υποβαθμίζεται από ρύπους κατά τη διάρκεια του κύκλου ζωής ενός προϊόντος ή μιας διεργασίας</a:t>
            </a:r>
          </a:p>
          <a:p>
            <a:pPr>
              <a:buFont typeface="Wingdings" pitchFamily="2" charset="2"/>
              <a:buChar char="§"/>
            </a:pPr>
            <a:r>
              <a:rPr lang="en-US" sz="2000" dirty="0" smtClean="0">
                <a:latin typeface="Calibri" pitchFamily="34" charset="0"/>
                <a:cs typeface="Calibri" pitchFamily="34" charset="0"/>
              </a:rPr>
              <a:t>Material Inputs Per Unit of Service</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MIPS)</a:t>
            </a:r>
            <a:r>
              <a:rPr lang="el-GR" sz="2000" dirty="0" smtClean="0">
                <a:latin typeface="Calibri" pitchFamily="34" charset="0"/>
                <a:cs typeface="Calibri" pitchFamily="34" charset="0"/>
              </a:rPr>
              <a:t>: Εκτιμά τις εισροές των υλικών που απαιτούνται κατά την παραγωγή , τη διανομή, τη χρήση και την τελική διάθεση του προϊόντος</a:t>
            </a:r>
          </a:p>
          <a:p>
            <a:pPr>
              <a:buFont typeface="Wingdings" pitchFamily="2" charset="2"/>
              <a:buChar char="§"/>
            </a:pPr>
            <a:r>
              <a:rPr lang="en-US" sz="2000" dirty="0" smtClean="0">
                <a:latin typeface="Calibri" pitchFamily="34" charset="0"/>
                <a:cs typeface="Calibri" pitchFamily="34" charset="0"/>
              </a:rPr>
              <a:t>Ecological Rucksack (ER)</a:t>
            </a:r>
            <a:r>
              <a:rPr lang="el-GR" sz="2000" dirty="0" smtClean="0">
                <a:latin typeface="Calibri" pitchFamily="34" charset="0"/>
                <a:cs typeface="Calibri" pitchFamily="34" charset="0"/>
              </a:rPr>
              <a:t>: Αφορά τη συνολική εισροή υλικών  μείον τη μάζα του προϊόντος</a:t>
            </a:r>
          </a:p>
          <a:p>
            <a:pPr>
              <a:buFont typeface="Wingdings" pitchFamily="2" charset="2"/>
              <a:buChar char="§"/>
            </a:pPr>
            <a:r>
              <a:rPr lang="en-US" sz="2000" dirty="0" smtClean="0">
                <a:latin typeface="Calibri" pitchFamily="34" charset="0"/>
                <a:cs typeface="Calibri" pitchFamily="34" charset="0"/>
              </a:rPr>
              <a:t>Material Flow Analysis (MFA)</a:t>
            </a:r>
            <a:r>
              <a:rPr lang="el-GR" sz="2000" smtClean="0">
                <a:latin typeface="Calibri" pitchFamily="34" charset="0"/>
                <a:cs typeface="Calibri" pitchFamily="34" charset="0"/>
              </a:rPr>
              <a:t>:  Εκτιμά </a:t>
            </a:r>
            <a:r>
              <a:rPr lang="el-GR" sz="2000" dirty="0" smtClean="0">
                <a:latin typeface="Calibri" pitchFamily="34" charset="0"/>
                <a:cs typeface="Calibri" pitchFamily="34" charset="0"/>
              </a:rPr>
              <a:t>την ποσότητα των υλικών που χρησιμοποιούνται για την παραγωγή του προϊόντος</a:t>
            </a:r>
          </a:p>
          <a:p>
            <a:pPr>
              <a:buFont typeface="Wingdings" pitchFamily="2" charset="2"/>
              <a:buChar char="§"/>
            </a:pPr>
            <a:r>
              <a:rPr lang="en-US" sz="2000" dirty="0" smtClean="0">
                <a:latin typeface="Calibri" pitchFamily="34" charset="0"/>
                <a:cs typeface="Calibri" pitchFamily="34" charset="0"/>
              </a:rPr>
              <a:t>Substance Flow Analysis (SFA) </a:t>
            </a:r>
            <a:r>
              <a:rPr lang="el-GR" sz="2000" dirty="0" smtClean="0">
                <a:latin typeface="Calibri" pitchFamily="34" charset="0"/>
                <a:cs typeface="Calibri" pitchFamily="34" charset="0"/>
              </a:rPr>
              <a:t>: Εκτιμά επιβλαβείς ροές επικίνδυνων ουσιών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endParaRPr lang="el-GR" dirty="0"/>
          </a:p>
        </p:txBody>
      </p:sp>
      <p:sp>
        <p:nvSpPr>
          <p:cNvPr id="4" name="3 - TextBox"/>
          <p:cNvSpPr txBox="1"/>
          <p:nvPr/>
        </p:nvSpPr>
        <p:spPr>
          <a:xfrm>
            <a:off x="2024743" y="1293223"/>
            <a:ext cx="7916091" cy="4985980"/>
          </a:xfrm>
          <a:prstGeom prst="rect">
            <a:avLst/>
          </a:prstGeom>
          <a:noFill/>
        </p:spPr>
        <p:txBody>
          <a:bodyPr wrap="square" rtlCol="0">
            <a:spAutoFit/>
          </a:bodyPr>
          <a:lstStyle/>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n-US" sz="2000" dirty="0" smtClean="0">
                <a:latin typeface="Calibri" pitchFamily="34" charset="0"/>
                <a:cs typeface="Calibri" pitchFamily="34" charset="0"/>
              </a:rPr>
              <a:t>Cumulative Energy Demand</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(CED)</a:t>
            </a:r>
            <a:r>
              <a:rPr lang="el-GR" sz="2000" dirty="0" smtClean="0">
                <a:latin typeface="Calibri" pitchFamily="34" charset="0"/>
                <a:cs typeface="Calibri" pitchFamily="34" charset="0"/>
              </a:rPr>
              <a:t>: Αφορά το σύνολο της ενέργειας (όλες οι μορφές) που καταναλώνεται από την εξόρυξη των πρώτων υλών μέχρι και την τελική διάθεση του προϊόντος</a:t>
            </a:r>
          </a:p>
          <a:p>
            <a:pPr>
              <a:buFont typeface="Wingdings" pitchFamily="2" charset="2"/>
              <a:buChar char="§"/>
            </a:pPr>
            <a:r>
              <a:rPr lang="en-US" sz="2000" dirty="0" smtClean="0">
                <a:latin typeface="Calibri" pitchFamily="34" charset="0"/>
                <a:cs typeface="Calibri" pitchFamily="34" charset="0"/>
              </a:rPr>
              <a:t>Embodied Energy (EE)</a:t>
            </a:r>
            <a:r>
              <a:rPr lang="el-GR" sz="2000" dirty="0" smtClean="0">
                <a:latin typeface="Calibri" pitchFamily="34" charset="0"/>
                <a:cs typeface="Calibri" pitchFamily="34" charset="0"/>
              </a:rPr>
              <a:t>:</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Εκτιμά την ενέργεια που είναι ενσωματωμένη στο προϊόν αυτό καθαυτό (μη ανανεώσιμη ενέργεια </a:t>
            </a:r>
            <a:r>
              <a:rPr lang="en-US" sz="2000" dirty="0" smtClean="0">
                <a:latin typeface="Calibri" pitchFamily="34" charset="0"/>
                <a:cs typeface="Calibri" pitchFamily="34" charset="0"/>
              </a:rPr>
              <a:t>MJ/Kg)</a:t>
            </a:r>
          </a:p>
          <a:p>
            <a:pPr>
              <a:buFont typeface="Wingdings" pitchFamily="2" charset="2"/>
              <a:buChar char="§"/>
            </a:pPr>
            <a:r>
              <a:rPr lang="en-US" sz="2000" dirty="0" err="1" smtClean="0">
                <a:latin typeface="Calibri" pitchFamily="34" charset="0"/>
                <a:cs typeface="Calibri" pitchFamily="34" charset="0"/>
              </a:rPr>
              <a:t>Emergy</a:t>
            </a:r>
            <a:r>
              <a:rPr lang="en-US" sz="2000" dirty="0" smtClean="0">
                <a:latin typeface="Calibri" pitchFamily="34" charset="0"/>
                <a:cs typeface="Calibri" pitchFamily="34" charset="0"/>
              </a:rPr>
              <a:t> Analysis (EMA)</a:t>
            </a:r>
            <a:r>
              <a:rPr lang="el-GR" sz="2000" dirty="0" smtClean="0">
                <a:latin typeface="Calibri" pitchFamily="34" charset="0"/>
                <a:cs typeface="Calibri" pitchFamily="34" charset="0"/>
              </a:rPr>
              <a:t>: Εκτιμά το σύνολο της ενέργειας (ηλιακή ενέργεια) που απαιτείται για την παραγωγή του προϊόντος (</a:t>
            </a:r>
            <a:r>
              <a:rPr lang="en-US" sz="2000" dirty="0" err="1" smtClean="0">
                <a:latin typeface="Calibri" pitchFamily="34" charset="0"/>
                <a:cs typeface="Calibri" pitchFamily="34" charset="0"/>
              </a:rPr>
              <a:t>seJ</a:t>
            </a:r>
            <a:r>
              <a:rPr lang="en-US" sz="2000" dirty="0" smtClean="0">
                <a:latin typeface="Calibri" pitchFamily="34" charset="0"/>
                <a:cs typeface="Calibri" pitchFamily="34" charset="0"/>
              </a:rPr>
              <a:t>/</a:t>
            </a:r>
            <a:r>
              <a:rPr lang="en-US" sz="2000" dirty="0" err="1" smtClean="0">
                <a:latin typeface="Calibri" pitchFamily="34" charset="0"/>
                <a:cs typeface="Calibri" pitchFamily="34" charset="0"/>
              </a:rPr>
              <a:t>Jj</a:t>
            </a:r>
            <a:r>
              <a:rPr lang="en-US" sz="2000" dirty="0" smtClean="0">
                <a:latin typeface="Calibri" pitchFamily="34" charset="0"/>
                <a:cs typeface="Calibri" pitchFamily="34" charset="0"/>
              </a:rPr>
              <a:t> solar </a:t>
            </a:r>
            <a:r>
              <a:rPr lang="en-US" sz="2000" dirty="0" err="1" smtClean="0">
                <a:latin typeface="Calibri" pitchFamily="34" charset="0"/>
                <a:cs typeface="Calibri" pitchFamily="34" charset="0"/>
              </a:rPr>
              <a:t>emergy</a:t>
            </a:r>
            <a:r>
              <a:rPr lang="en-US" sz="2000" dirty="0" smtClean="0">
                <a:latin typeface="Calibri" pitchFamily="34" charset="0"/>
                <a:cs typeface="Calibri" pitchFamily="34" charset="0"/>
              </a:rPr>
              <a:t> joules/joules)</a:t>
            </a:r>
          </a:p>
          <a:p>
            <a:pPr>
              <a:buFont typeface="Wingdings" pitchFamily="2" charset="2"/>
              <a:buChar char="§"/>
            </a:pPr>
            <a:r>
              <a:rPr lang="en-US" sz="2000" dirty="0" err="1" smtClean="0">
                <a:latin typeface="Calibri" pitchFamily="34" charset="0"/>
                <a:cs typeface="Calibri" pitchFamily="34" charset="0"/>
              </a:rPr>
              <a:t>Exergy</a:t>
            </a:r>
            <a:r>
              <a:rPr lang="en-US" sz="2000" dirty="0" smtClean="0">
                <a:latin typeface="Calibri" pitchFamily="34" charset="0"/>
                <a:cs typeface="Calibri" pitchFamily="34" charset="0"/>
              </a:rPr>
              <a:t> Analysis (EXA)</a:t>
            </a:r>
            <a:r>
              <a:rPr lang="el-GR" sz="2000" dirty="0" smtClean="0">
                <a:latin typeface="Calibri" pitchFamily="34" charset="0"/>
                <a:cs typeface="Calibri" pitchFamily="34" charset="0"/>
              </a:rPr>
              <a:t>: Ποιοτικός δείκτης που εκτιμά την ενεργειακή αναποτελεσματικότητα μια διεργασίας αλλά και τις αιτίες της</a:t>
            </a:r>
            <a:endParaRPr lang="en-US"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Οι δύο τελευταίοι δείκτες δεν λαμβάνουν υπόψη  περιβαλλοντικές επιπτώσεις όπως εκπομπές στο αέρα, έδαφος, νερό και εξάντληση φυσικών πόρων</a:t>
            </a:r>
          </a:p>
          <a:p>
            <a:pPr>
              <a:buFont typeface="Wingdings" pitchFamily="2" charset="2"/>
              <a:buChar char="§"/>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4" name="3 - TextBox"/>
          <p:cNvSpPr txBox="1"/>
          <p:nvPr/>
        </p:nvSpPr>
        <p:spPr>
          <a:xfrm>
            <a:off x="1776549" y="1998617"/>
            <a:ext cx="8608423" cy="2862322"/>
          </a:xfrm>
          <a:prstGeom prst="rect">
            <a:avLst/>
          </a:prstGeom>
          <a:noFill/>
        </p:spPr>
        <p:txBody>
          <a:bodyPr wrap="square" rtlCol="0">
            <a:spAutoFit/>
          </a:bodyPr>
          <a:lstStyle/>
          <a:p>
            <a:pPr>
              <a:buFont typeface="Wingdings" pitchFamily="2" charset="2"/>
              <a:buChar char="§"/>
            </a:pPr>
            <a:r>
              <a:rPr lang="en-US" sz="2000" dirty="0" smtClean="0">
                <a:latin typeface="Calibri" pitchFamily="34" charset="0"/>
                <a:cs typeface="Calibri" pitchFamily="34" charset="0"/>
              </a:rPr>
              <a:t>Ecological Footprint (EF)</a:t>
            </a:r>
            <a:r>
              <a:rPr lang="el-GR" sz="2000" dirty="0" smtClean="0">
                <a:latin typeface="Calibri" pitchFamily="34" charset="0"/>
                <a:cs typeface="Calibri" pitchFamily="34" charset="0"/>
              </a:rPr>
              <a:t>: Αναπτύχθηκε τη δεκαετία του 1990. Μετρά τη συνολική έκταση παραγωγικής γης που απαιτείται για τις καλλιέργειες, την παραγωγή τροφών, ξυλείας και ενέργειας και για τις υποδομές σε μονάδες </a:t>
            </a:r>
            <a:r>
              <a:rPr lang="en-US" sz="2000" dirty="0" smtClean="0">
                <a:latin typeface="Calibri" pitchFamily="34" charset="0"/>
                <a:cs typeface="Calibri" pitchFamily="34" charset="0"/>
              </a:rPr>
              <a:t>global hectares (</a:t>
            </a:r>
            <a:r>
              <a:rPr lang="en-US" sz="2000" dirty="0" err="1" smtClean="0">
                <a:latin typeface="Calibri" pitchFamily="34" charset="0"/>
                <a:cs typeface="Calibri" pitchFamily="34" charset="0"/>
              </a:rPr>
              <a:t>gha</a:t>
            </a:r>
            <a:r>
              <a:rPr lang="en-US" sz="2000" dirty="0" smtClean="0">
                <a:latin typeface="Calibri" pitchFamily="34" charset="0"/>
                <a:cs typeface="Calibri" pitchFamily="34" charset="0"/>
              </a:rPr>
              <a:t>)</a:t>
            </a: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Carbon Footprint (CF)</a:t>
            </a:r>
            <a:r>
              <a:rPr lang="el-GR" sz="2000" dirty="0" smtClean="0">
                <a:latin typeface="Calibri" pitchFamily="34" charset="0"/>
                <a:cs typeface="Calibri" pitchFamily="34" charset="0"/>
              </a:rPr>
              <a:t>: Μετρά την επίδραση των ανθρώπινων δραστηριοτήτων στο παγκόσμιο κλίμα εκφρασμένη σε εκπομπές αερίων του θερμοκηπίου (</a:t>
            </a:r>
            <a:r>
              <a:rPr lang="en-US" sz="2000" dirty="0" smtClean="0">
                <a:latin typeface="Calibri" pitchFamily="34" charset="0"/>
                <a:cs typeface="Calibri" pitchFamily="34" charset="0"/>
              </a:rPr>
              <a:t>GHG)</a:t>
            </a:r>
          </a:p>
          <a:p>
            <a:pPr>
              <a:buFont typeface="Wingdings" pitchFamily="2" charset="2"/>
              <a:buChar char="§"/>
            </a:pPr>
            <a:r>
              <a:rPr lang="en-US" sz="2000" dirty="0" smtClean="0">
                <a:latin typeface="Calibri" pitchFamily="34" charset="0"/>
                <a:cs typeface="Calibri" pitchFamily="34" charset="0"/>
              </a:rPr>
              <a:t>Life Cycle Assessment (LCA)</a:t>
            </a:r>
            <a:r>
              <a:rPr lang="el-GR" sz="2000" dirty="0" smtClean="0">
                <a:latin typeface="Calibri" pitchFamily="34" charset="0"/>
                <a:cs typeface="Calibri" pitchFamily="34" charset="0"/>
              </a:rPr>
              <a:t>: Περιλαμβάνει πολλές κατηγορίες επιπτώσεων σε όλα τα στάδιο της ωφέλιμης ζωής ενός προϊόντος (εξόρυξη πρώτων υλών-τελική διάθεση)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833334" y="478331"/>
            <a:ext cx="9533965" cy="7171194"/>
          </a:xfrm>
          <a:prstGeom prst="rect">
            <a:avLst/>
          </a:prstGeom>
          <a:noFill/>
        </p:spPr>
        <p:txBody>
          <a:bodyPr wrap="square" rtlCol="0">
            <a:spAutoFit/>
          </a:bodyPr>
          <a:lstStyle/>
          <a:p>
            <a:r>
              <a:rPr lang="en-US" sz="2000" dirty="0">
                <a:solidFill>
                  <a:srgbClr val="FF0000"/>
                </a:solidFill>
                <a:latin typeface="Calibri" pitchFamily="34" charset="0"/>
                <a:cs typeface="Calibri" pitchFamily="34" charset="0"/>
              </a:rPr>
              <a:t>v</a:t>
            </a:r>
            <a:endParaRPr lang="el-GR" sz="2000" dirty="0" smtClean="0">
              <a:solidFill>
                <a:srgbClr val="FF0000"/>
              </a:solidFill>
              <a:latin typeface="Calibri" pitchFamily="34" charset="0"/>
              <a:cs typeface="Calibri" pitchFamily="34" charset="0"/>
            </a:endParaRPr>
          </a:p>
          <a:p>
            <a:pPr algn="ctr"/>
            <a:r>
              <a:rPr lang="el-GR" sz="4000" b="1" dirty="0" smtClean="0">
                <a:latin typeface="Calibri" pitchFamily="34" charset="0"/>
                <a:cs typeface="Calibri" pitchFamily="34" charset="0"/>
              </a:rPr>
              <a:t>Οφέλη Κυκλικής Οικονομίας  </a:t>
            </a:r>
          </a:p>
          <a:p>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r>
              <a:rPr lang="el-GR" sz="2000" dirty="0" smtClean="0">
                <a:latin typeface="Calibri" pitchFamily="34" charset="0"/>
                <a:cs typeface="Calibri" pitchFamily="34" charset="0"/>
              </a:rPr>
              <a:t>Η μετάβαση από το γραμμικό μοντέλο ανάπτυξης σε κυκλικό συνιστά ποιοτικό άλμα και αναπτυξιακό μετασχηματισμό. Δημιουργούνται τοπικές θέσεις εργασίας και ευκαιρίες για κοινωνική ένταξη. Η μετάβαση στην κυκλική οικονομία δημιουργεί προστιθέμενη αξία επενδύσεων με οικονομικά αποδοτικά μέτρα, οδηγεί στη μείωση των εκπομπών αερίων του θερμοκηπίου και μειώνει την εξάρτηση από εισαγόμενες πρώτες ύλες. Συνδέεται στενά με τις βασικές προτεραιότητες της ΕΕ για την απασχόληση και την ανάπτυξη, την κοινωνική οικονομία και τη βιομηχανική καινοτομία, ενώ παράλληλα δημιουργεί νέα γνώση, τεχνολογία και επαγγελματικές δεξιότητες βελτιώνοντας την ανταγωνιστικότητα. </a:t>
            </a:r>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t> </a:t>
            </a:r>
          </a:p>
          <a:p>
            <a:endParaRPr lang="el-GR" dirty="0"/>
          </a:p>
        </p:txBody>
      </p:sp>
    </p:spTree>
    <p:extLst>
      <p:ext uri="{BB962C8B-B14F-4D97-AF65-F5344CB8AC3E}">
        <p14:creationId xmlns:p14="http://schemas.microsoft.com/office/powerpoint/2010/main" val="207374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pPr marL="0" indent="0">
              <a:buNone/>
            </a:pPr>
            <a:r>
              <a:rPr lang="en-US" dirty="0" smtClean="0">
                <a:solidFill>
                  <a:srgbClr val="FF0000"/>
                </a:solidFill>
              </a:rPr>
              <a:t>v</a:t>
            </a:r>
            <a:endParaRPr lang="el-GR" dirty="0">
              <a:solidFill>
                <a:srgbClr val="FF0000"/>
              </a:solidFill>
            </a:endParaRPr>
          </a:p>
        </p:txBody>
      </p:sp>
      <p:sp>
        <p:nvSpPr>
          <p:cNvPr id="5" name="4 - TextBox"/>
          <p:cNvSpPr txBox="1"/>
          <p:nvPr/>
        </p:nvSpPr>
        <p:spPr>
          <a:xfrm>
            <a:off x="1985554" y="1815737"/>
            <a:ext cx="8686800" cy="3785652"/>
          </a:xfrm>
          <a:prstGeom prst="rect">
            <a:avLst/>
          </a:prstGeom>
          <a:noFill/>
        </p:spPr>
        <p:txBody>
          <a:bodyPr wrap="square" rtlCol="0">
            <a:spAutoFit/>
          </a:bodyPr>
          <a:lstStyle/>
          <a:p>
            <a:r>
              <a:rPr lang="el-GR" sz="2000" dirty="0" smtClean="0">
                <a:latin typeface="Calibri" pitchFamily="34" charset="0"/>
                <a:cs typeface="Calibri" pitchFamily="34" charset="0"/>
              </a:rPr>
              <a:t>Τέσσερα επιπρόσθετα οφέλη προκύπτουν εμμέσως και παράλληλα: </a:t>
            </a:r>
          </a:p>
          <a:p>
            <a:r>
              <a:rPr lang="el-GR" sz="2000" dirty="0" smtClean="0">
                <a:latin typeface="Calibri" pitchFamily="34" charset="0"/>
                <a:cs typeface="Calibri" pitchFamily="34" charset="0"/>
              </a:rPr>
              <a:t>α) Η ανάπτυξη της μικρομεσαίας επιχειρηματικότητας, ιδιαίτερα στους τομείς της προετοιμασίας για επαναχρησιμοποίηση, επισκευών, επιδιορθώσεων.  </a:t>
            </a:r>
          </a:p>
          <a:p>
            <a:r>
              <a:rPr lang="el-GR" sz="2000" dirty="0" smtClean="0">
                <a:latin typeface="Calibri" pitchFamily="34" charset="0"/>
                <a:cs typeface="Calibri" pitchFamily="34" charset="0"/>
              </a:rPr>
              <a:t>β) Η δημιουργία νέων επαγγελμάτων για την υλοποίηση των ανωτέρω διαρθρωτικών μεταρρυθμίσεων. </a:t>
            </a:r>
          </a:p>
          <a:p>
            <a:r>
              <a:rPr lang="el-GR" sz="2000" dirty="0" smtClean="0">
                <a:latin typeface="Calibri" pitchFamily="34" charset="0"/>
                <a:cs typeface="Calibri" pitchFamily="34" charset="0"/>
              </a:rPr>
              <a:t>γ)Η διάδοση, ωρίμανση και διάχυση των τεχνολογιών που θα εφαρμοστούν και η χρήση τους από νέους επαγγελματίες και εργαζόμενους είναι ένα πρόσθετο όφελος για τη χώρα.  </a:t>
            </a:r>
          </a:p>
          <a:p>
            <a:r>
              <a:rPr lang="el-GR" sz="2000" dirty="0" smtClean="0">
                <a:latin typeface="Calibri" pitchFamily="34" charset="0"/>
                <a:cs typeface="Calibri" pitchFamily="34" charset="0"/>
              </a:rPr>
              <a:t>δ) Η ανάπτυξη της κοινωνικής οικονομίας, εφόσον σημαντικό ανθρώπινο δυναμικό θα μπορούσε να ενεργοποιηθεί, παράγοντας πλούτο μέσω της κοινωνικής οικονομίας και με διάθεση πρόσθετων πόρων για να στηθούν κοινωνικές συνεταιριστικές επιχειρήσεις πλάι στις παραγωγικές μονάδες.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4" name="3 - TextBox"/>
          <p:cNvSpPr txBox="1"/>
          <p:nvPr/>
        </p:nvSpPr>
        <p:spPr>
          <a:xfrm>
            <a:off x="2076994" y="1306286"/>
            <a:ext cx="8085909" cy="2554545"/>
          </a:xfrm>
          <a:prstGeom prst="rect">
            <a:avLst/>
          </a:prstGeom>
          <a:noFill/>
        </p:spPr>
        <p:txBody>
          <a:bodyPr wrap="square" rtlCol="0">
            <a:spAutoFit/>
          </a:bodyPr>
          <a:lstStyle/>
          <a:p>
            <a:endParaRPr lang="el-GR" sz="4000" b="1" dirty="0" smtClean="0">
              <a:latin typeface="Calibri" pitchFamily="34" charset="0"/>
              <a:cs typeface="Calibri" pitchFamily="34" charset="0"/>
            </a:endParaRPr>
          </a:p>
          <a:p>
            <a:endParaRPr lang="el-GR" sz="4000" b="1" dirty="0" smtClean="0">
              <a:latin typeface="Calibri" pitchFamily="34" charset="0"/>
              <a:cs typeface="Calibri" pitchFamily="34" charset="0"/>
            </a:endParaRPr>
          </a:p>
          <a:p>
            <a:endParaRPr lang="el-GR" sz="4000" b="1" dirty="0" smtClean="0">
              <a:latin typeface="Calibri" pitchFamily="34" charset="0"/>
              <a:cs typeface="Calibri" pitchFamily="34" charset="0"/>
            </a:endParaRPr>
          </a:p>
          <a:p>
            <a:r>
              <a:rPr lang="el-GR" sz="4000" b="1" dirty="0" smtClean="0">
                <a:latin typeface="Calibri" pitchFamily="34" charset="0"/>
                <a:cs typeface="Calibri" pitchFamily="34" charset="0"/>
              </a:rPr>
              <a:t>Εφαρμογές κυκλικής οικονομίας</a:t>
            </a:r>
            <a:endParaRPr lang="el-GR" sz="4000" b="1"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40080"/>
            <a:ext cx="10363826" cy="5151119"/>
          </a:xfrm>
        </p:spPr>
        <p:txBody>
          <a:bodyPr/>
          <a:lstStyle/>
          <a:p>
            <a:pPr marL="0" indent="0">
              <a:buNone/>
            </a:pPr>
            <a:r>
              <a:rPr lang="en-US" dirty="0" smtClean="0">
                <a:solidFill>
                  <a:srgbClr val="FF0000"/>
                </a:solidFill>
              </a:rPr>
              <a:t>v</a:t>
            </a:r>
            <a:endParaRPr lang="el-GR" dirty="0">
              <a:solidFill>
                <a:srgbClr val="FF0000"/>
              </a:solidFill>
            </a:endParaRPr>
          </a:p>
        </p:txBody>
      </p:sp>
      <p:sp>
        <p:nvSpPr>
          <p:cNvPr id="4" name="3 - TextBox"/>
          <p:cNvSpPr txBox="1"/>
          <p:nvPr/>
        </p:nvSpPr>
        <p:spPr>
          <a:xfrm>
            <a:off x="1763486" y="1319349"/>
            <a:ext cx="8791303" cy="4708981"/>
          </a:xfrm>
          <a:prstGeom prst="rect">
            <a:avLst/>
          </a:prstGeom>
          <a:noFill/>
        </p:spPr>
        <p:txBody>
          <a:bodyPr wrap="square" rtlCol="0">
            <a:spAutoFit/>
          </a:bodyPr>
          <a:lstStyle/>
          <a:p>
            <a:pPr algn="ctr"/>
            <a:r>
              <a:rPr lang="en-US" sz="2000" b="1" dirty="0" smtClean="0">
                <a:latin typeface="Calibri" pitchFamily="34" charset="0"/>
                <a:cs typeface="Calibri" pitchFamily="34" charset="0"/>
              </a:rPr>
              <a:t>Eco-industrial park, eco-industrial network, and industrial symbiosis</a:t>
            </a:r>
            <a:endParaRPr lang="el-GR" sz="2000" b="1" dirty="0" smtClean="0">
              <a:latin typeface="Calibri" pitchFamily="34" charset="0"/>
              <a:cs typeface="Calibri" pitchFamily="34" charset="0"/>
            </a:endParaRPr>
          </a:p>
          <a:p>
            <a:r>
              <a:rPr lang="en-US" sz="2000" b="1" dirty="0" smtClean="0">
                <a:latin typeface="Calibri" pitchFamily="34" charset="0"/>
                <a:cs typeface="Calibri" pitchFamily="34" charset="0"/>
              </a:rPr>
              <a:t> </a:t>
            </a:r>
            <a:r>
              <a:rPr lang="el-GR" sz="2000" dirty="0" smtClean="0">
                <a:latin typeface="Calibri" pitchFamily="34" charset="0"/>
                <a:cs typeface="Calibri" pitchFamily="34" charset="0"/>
              </a:rPr>
              <a:t>Στα βιομηχανικά πάρκα κυκλικής οικονομίας πραγματοποιείται ανταλλαγή ενέργειας, νερού, υλικών και πληροφορίας προκειμένου να μειωθεί η παραγωγή αποβλήτων και να οικοδομηθεί μια βιώσιμη οικονομική, οικολογική και κοινωνική σχέση. Τα βιομηχανικά δίκτυα κυκλικής οικονομίας λειτουργούν σύμφωνα με τις παραπάνω αρχές αλλά καλύπτουν μια σαφώς ευρύτερη γεωγραφική περιοχή. Το πρώτο βιομηχανικό πάρκο κυκλικής οικονομίας δημιουργήθηκε την δεκαετία του 1960  στην πόλη </a:t>
            </a:r>
            <a:r>
              <a:rPr lang="en-US" sz="2000" dirty="0" err="1" smtClean="0">
                <a:latin typeface="Calibri" pitchFamily="34" charset="0"/>
                <a:cs typeface="Calibri" pitchFamily="34" charset="0"/>
              </a:rPr>
              <a:t>Kalundborg</a:t>
            </a:r>
            <a:r>
              <a:rPr lang="el-GR" sz="2000" dirty="0" smtClean="0">
                <a:latin typeface="Calibri" pitchFamily="34" charset="0"/>
                <a:cs typeface="Calibri" pitchFamily="34" charset="0"/>
              </a:rPr>
              <a:t> της Δανίας. Το βιομηχανικό πάρκο στην πόλη </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Ostergotland</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της Σουηδίας περιλαμβάνει ένα πριονιστήριο ξυλείας, μια μονάδα παραγωγής </a:t>
            </a:r>
            <a:r>
              <a:rPr lang="el-GR" sz="2000" dirty="0" err="1" smtClean="0">
                <a:latin typeface="Calibri" pitchFamily="34" charset="0"/>
                <a:cs typeface="Calibri" pitchFamily="34" charset="0"/>
              </a:rPr>
              <a:t>πέλλετ</a:t>
            </a:r>
            <a:r>
              <a:rPr lang="el-GR" sz="2000" dirty="0" smtClean="0">
                <a:latin typeface="Calibri" pitchFamily="34" charset="0"/>
                <a:cs typeface="Calibri" pitchFamily="34" charset="0"/>
              </a:rPr>
              <a:t>, μια μονάδα χαρτοπολτού και Δήμους της περιοχής με στόχο την επαναχρησιμοποίηση ενέργειας και παραπροϊόντων. Στην Ιταλία ο νόμος «</a:t>
            </a:r>
            <a:r>
              <a:rPr lang="it-IT" sz="2000" dirty="0" smtClean="0">
                <a:latin typeface="Calibri" pitchFamily="34" charset="0"/>
                <a:cs typeface="Calibri" pitchFamily="34" charset="0"/>
              </a:rPr>
              <a:t>produttiva ecologicamente attrezzata, Law No. 57/1997 (article 26)</a:t>
            </a:r>
            <a:r>
              <a:rPr lang="el-GR" sz="2000" dirty="0" smtClean="0">
                <a:latin typeface="Calibri" pitchFamily="34" charset="0"/>
                <a:cs typeface="Calibri" pitchFamily="34" charset="0"/>
              </a:rPr>
              <a:t>» αποτέλεσε την αφετηρία για την δημιουργία των </a:t>
            </a:r>
            <a:r>
              <a:rPr lang="en-US" sz="2000" dirty="0" smtClean="0">
                <a:latin typeface="Calibri" pitchFamily="34" charset="0"/>
                <a:cs typeface="Calibri" pitchFamily="34" charset="0"/>
              </a:rPr>
              <a:t>Eco-industrial parks. </a:t>
            </a:r>
            <a:r>
              <a:rPr lang="el-GR" sz="2000" dirty="0" smtClean="0">
                <a:latin typeface="Calibri" pitchFamily="34" charset="0"/>
                <a:cs typeface="Calibri" pitchFamily="34" charset="0"/>
              </a:rPr>
              <a:t>Στις ΗΠΑ δημιουργήθηκαν 3 βιομηχανικά πάρκα κυκλικής οικονομίας το 1992  στη Βαλτιμόρη,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στο </a:t>
            </a:r>
            <a:r>
              <a:rPr lang="el-GR" sz="2000" dirty="0" err="1" smtClean="0">
                <a:latin typeface="Calibri" pitchFamily="34" charset="0"/>
                <a:cs typeface="Calibri" pitchFamily="34" charset="0"/>
              </a:rPr>
              <a:t>Μπράουνσβιλ</a:t>
            </a:r>
            <a:r>
              <a:rPr lang="el-GR" sz="2000" dirty="0" smtClean="0">
                <a:latin typeface="Calibri" pitchFamily="34" charset="0"/>
                <a:cs typeface="Calibri" pitchFamily="34" charset="0"/>
              </a:rPr>
              <a:t> του Τέξας και στο Κέιπ </a:t>
            </a:r>
            <a:r>
              <a:rPr lang="el-GR" sz="2000" dirty="0" err="1" smtClean="0">
                <a:latin typeface="Calibri" pitchFamily="34" charset="0"/>
                <a:cs typeface="Calibri" pitchFamily="34" charset="0"/>
              </a:rPr>
              <a:t>Τσάρλς</a:t>
            </a:r>
            <a:r>
              <a:rPr lang="el-GR" sz="2000" dirty="0" smtClean="0">
                <a:latin typeface="Calibri" pitchFamily="34" charset="0"/>
                <a:cs typeface="Calibri" pitchFamily="34" charset="0"/>
              </a:rPr>
              <a:t> της Βιρτζίνια</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Industrial Symbiosis.mp4">
            <a:hlinkClick r:id="" action="ppaction://media"/>
          </p:cNvPr>
          <p:cNvPicPr>
            <a:picLocks noGrp="1" noChangeAspect="1"/>
          </p:cNvPicPr>
          <p:nvPr>
            <p:ph sz="quarter" idx="13"/>
            <a:videoFile r:link="rId2"/>
            <p:extLst>
              <p:ext uri="{DAA4B4D4-6D71-4841-9C94-3DE7FCFB9230}">
                <p14:media xmlns:p14="http://schemas.microsoft.com/office/powerpoint/2010/main" r:link="rId1"/>
              </p:ext>
            </p:extLst>
          </p:nvPr>
        </p:nvPicPr>
        <p:blipFill>
          <a:blip r:embed="rId4"/>
          <a:stretch>
            <a:fillRect/>
          </a:stretch>
        </p:blipFill>
        <p:spPr>
          <a:xfrm>
            <a:off x="0" y="-225425"/>
            <a:ext cx="12192000" cy="6769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940527" y="190636"/>
            <a:ext cx="10228216" cy="5457825"/>
          </a:xfrm>
          <a:prstGeom prst="rect">
            <a:avLst/>
          </a:prstGeom>
          <a:noFill/>
          <a:ln w="9525">
            <a:noFill/>
            <a:miter lim="800000"/>
            <a:headEnd/>
            <a:tailEnd/>
          </a:ln>
          <a:effectLst/>
        </p:spPr>
      </p:pic>
      <p:sp>
        <p:nvSpPr>
          <p:cNvPr id="6" name="5 - TextBox"/>
          <p:cNvSpPr txBox="1"/>
          <p:nvPr/>
        </p:nvSpPr>
        <p:spPr>
          <a:xfrm>
            <a:off x="940526" y="5747657"/>
            <a:ext cx="10215154" cy="923330"/>
          </a:xfrm>
          <a:prstGeom prst="rect">
            <a:avLst/>
          </a:prstGeom>
          <a:noFill/>
        </p:spPr>
        <p:txBody>
          <a:bodyPr wrap="square" rtlCol="0">
            <a:spAutoFit/>
          </a:bodyPr>
          <a:lstStyle/>
          <a:p>
            <a:r>
              <a:rPr lang="el-GR" dirty="0" smtClean="0">
                <a:latin typeface="Calibri" pitchFamily="34" charset="0"/>
                <a:cs typeface="Calibri" pitchFamily="34" charset="0"/>
              </a:rPr>
              <a:t>Βιομηχανική συμβίωση μονάδας παραγωγής χάρτου, σταθμού παραγωγής ηλεκτρικής ενέργειας, εγκατάστασης καθαρισμού νερού, μονάδας επεξεργασίας λυμάτων και χωματερής. </a:t>
            </a:r>
            <a:r>
              <a:rPr lang="en-US" dirty="0" smtClean="0">
                <a:latin typeface="Calibri" pitchFamily="34" charset="0"/>
                <a:cs typeface="Calibri" pitchFamily="34" charset="0"/>
              </a:rPr>
              <a:t> </a:t>
            </a:r>
            <a:r>
              <a:rPr lang="el-GR" dirty="0" smtClean="0">
                <a:latin typeface="Calibri" pitchFamily="34" charset="0"/>
                <a:cs typeface="Calibri" pitchFamily="34" charset="0"/>
              </a:rPr>
              <a:t>Από τον πρώτο χρόνο λειτουργίας (2008) μειώθηκαν τα επίπεδα εκπομπών του </a:t>
            </a:r>
            <a:r>
              <a:rPr lang="en-US" dirty="0" smtClean="0">
                <a:latin typeface="Calibri" pitchFamily="34" charset="0"/>
                <a:cs typeface="Calibri" pitchFamily="34" charset="0"/>
              </a:rPr>
              <a:t>SO</a:t>
            </a:r>
            <a:r>
              <a:rPr lang="en-US" baseline="-25000" dirty="0" smtClean="0">
                <a:latin typeface="Calibri" pitchFamily="34" charset="0"/>
                <a:cs typeface="Calibri" pitchFamily="34" charset="0"/>
              </a:rPr>
              <a:t>2</a:t>
            </a:r>
            <a:r>
              <a:rPr lang="en-US" dirty="0" smtClean="0">
                <a:latin typeface="Calibri" pitchFamily="34" charset="0"/>
                <a:cs typeface="Calibri" pitchFamily="34" charset="0"/>
              </a:rPr>
              <a:t> , </a:t>
            </a:r>
            <a:r>
              <a:rPr lang="el-GR" dirty="0" smtClean="0">
                <a:latin typeface="Calibri" pitchFamily="34" charset="0"/>
                <a:cs typeface="Calibri" pitchFamily="34" charset="0"/>
              </a:rPr>
              <a:t>των </a:t>
            </a:r>
            <a:r>
              <a:rPr lang="en-US" dirty="0" smtClean="0">
                <a:latin typeface="Calibri" pitchFamily="34" charset="0"/>
                <a:cs typeface="Calibri" pitchFamily="34" charset="0"/>
              </a:rPr>
              <a:t>GHG </a:t>
            </a:r>
            <a:r>
              <a:rPr lang="el-GR" dirty="0" smtClean="0">
                <a:latin typeface="Calibri" pitchFamily="34" charset="0"/>
                <a:cs typeface="Calibri" pitchFamily="34" charset="0"/>
              </a:rPr>
              <a:t>και των οσμών. </a:t>
            </a:r>
            <a:endParaRPr lang="el-GR"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endParaRPr lang="el-GR" dirty="0"/>
          </a:p>
        </p:txBody>
      </p:sp>
      <p:sp>
        <p:nvSpPr>
          <p:cNvPr id="5" name="4 - TextBox"/>
          <p:cNvSpPr txBox="1"/>
          <p:nvPr/>
        </p:nvSpPr>
        <p:spPr>
          <a:xfrm>
            <a:off x="2390503" y="1188720"/>
            <a:ext cx="7824651" cy="4401205"/>
          </a:xfrm>
          <a:prstGeom prst="rect">
            <a:avLst/>
          </a:prstGeom>
          <a:noFill/>
        </p:spPr>
        <p:txBody>
          <a:bodyPr wrap="square" rtlCol="0">
            <a:spAutoFit/>
          </a:bodyPr>
          <a:lstStyle/>
          <a:p>
            <a:pPr>
              <a:buFont typeface="Wingdings" pitchFamily="2" charset="2"/>
              <a:buChar char="q"/>
            </a:pPr>
            <a:r>
              <a:rPr lang="el-GR" dirty="0" smtClean="0"/>
              <a:t> </a:t>
            </a:r>
            <a:r>
              <a:rPr lang="el-GR" sz="2000" dirty="0" smtClean="0">
                <a:latin typeface="Calibri" pitchFamily="34" charset="0"/>
                <a:cs typeface="Calibri" pitchFamily="34" charset="0"/>
              </a:rPr>
              <a:t>Το 1996 θεσπίστηκε στη Γερμανία ο νόμος : </a:t>
            </a:r>
            <a:r>
              <a:rPr lang="en-US" sz="2000" dirty="0" smtClean="0">
                <a:latin typeface="Calibri" pitchFamily="34" charset="0"/>
                <a:cs typeface="Calibri" pitchFamily="34" charset="0"/>
              </a:rPr>
              <a:t>Closed Substance Cycle and Waste Management Act</a:t>
            </a:r>
            <a:endParaRPr lang="el-GR" sz="2000" dirty="0" smtClean="0">
              <a:latin typeface="Calibri" pitchFamily="34" charset="0"/>
              <a:cs typeface="Calibri" pitchFamily="34" charset="0"/>
            </a:endParaRPr>
          </a:p>
          <a:p>
            <a:pPr>
              <a:buFont typeface="Wingdings" pitchFamily="2" charset="2"/>
              <a:buChar char="q"/>
            </a:pPr>
            <a:endParaRPr lang="en-US" sz="2000" dirty="0" smtClean="0">
              <a:latin typeface="Calibri" pitchFamily="34" charset="0"/>
              <a:cs typeface="Calibri" pitchFamily="34" charset="0"/>
            </a:endParaRPr>
          </a:p>
          <a:p>
            <a:pPr>
              <a:buFont typeface="Wingdings" pitchFamily="2" charset="2"/>
              <a:buChar char="q"/>
            </a:pPr>
            <a:r>
              <a:rPr lang="el-GR" sz="2000" dirty="0" smtClean="0">
                <a:latin typeface="Calibri" pitchFamily="34" charset="0"/>
                <a:cs typeface="Calibri" pitchFamily="34" charset="0"/>
              </a:rPr>
              <a:t>Το 2002 στην Ιαπωνία θεσπίστηκε το νομικό πλαίσιο για την ανακύκλωση και για την κοινωνία της Κυκλικής Οικονομίας</a:t>
            </a:r>
          </a:p>
          <a:p>
            <a:pPr>
              <a:buFont typeface="Wingdings" pitchFamily="2" charset="2"/>
              <a:buChar char="q"/>
            </a:pPr>
            <a:endParaRPr lang="el-GR" sz="2000" dirty="0" smtClean="0">
              <a:latin typeface="Calibri" pitchFamily="34" charset="0"/>
              <a:cs typeface="Calibri" pitchFamily="34" charset="0"/>
            </a:endParaRPr>
          </a:p>
          <a:p>
            <a:pPr>
              <a:buFont typeface="Wingdings" pitchFamily="2" charset="2"/>
              <a:buChar char="q"/>
            </a:pPr>
            <a:r>
              <a:rPr lang="el-GR" sz="2000" dirty="0" smtClean="0">
                <a:latin typeface="Calibri" pitchFamily="34" charset="0"/>
                <a:cs typeface="Calibri" pitchFamily="34" charset="0"/>
              </a:rPr>
              <a:t>Κοινό χαρακτηριστικό ήταν η προστασία σπάνιων φυσικών πόρων μέσα από ένα ολοκληρωμένο σύστημα  διαχείρισης των στερεών αποβλήτων</a:t>
            </a:r>
          </a:p>
          <a:p>
            <a:endParaRPr lang="el-GR" sz="2000" dirty="0" smtClean="0">
              <a:latin typeface="Calibri" pitchFamily="34" charset="0"/>
              <a:cs typeface="Calibri" pitchFamily="34" charset="0"/>
            </a:endParaRPr>
          </a:p>
          <a:p>
            <a:pPr>
              <a:buFont typeface="Wingdings" pitchFamily="2" charset="2"/>
              <a:buChar char="q"/>
            </a:pPr>
            <a:r>
              <a:rPr lang="el-GR" sz="2000" dirty="0" smtClean="0">
                <a:latin typeface="Calibri" pitchFamily="34" charset="0"/>
                <a:cs typeface="Calibri" pitchFamily="34" charset="0"/>
              </a:rPr>
              <a:t>Επίσης η αποτελεσματική χρήση της ενέργειας, η διαχείριση της γης και η προστασία του εδάφους και η ολοκληρωμένη διαχείριση των υδάτινων πόρων ήταν πεδία συνυφασμένα με την ιδέα της κυκλικής οικονομίας</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endParaRPr lang="el-GR" dirty="0"/>
          </a:p>
        </p:txBody>
      </p:sp>
      <p:sp>
        <p:nvSpPr>
          <p:cNvPr id="4" name="3 - TextBox"/>
          <p:cNvSpPr txBox="1"/>
          <p:nvPr/>
        </p:nvSpPr>
        <p:spPr>
          <a:xfrm>
            <a:off x="2024743" y="2259874"/>
            <a:ext cx="7903028" cy="1323439"/>
          </a:xfrm>
          <a:prstGeom prst="rect">
            <a:avLst/>
          </a:prstGeom>
          <a:noFill/>
        </p:spPr>
        <p:txBody>
          <a:bodyPr wrap="square" rtlCol="0">
            <a:spAutoFit/>
          </a:bodyPr>
          <a:lstStyle/>
          <a:p>
            <a:pPr algn="ctr"/>
            <a:endParaRPr lang="el-GR" sz="4000" b="1" dirty="0" smtClean="0">
              <a:latin typeface="Calibri" pitchFamily="34" charset="0"/>
              <a:cs typeface="Calibri" pitchFamily="34" charset="0"/>
            </a:endParaRPr>
          </a:p>
          <a:p>
            <a:pPr algn="ctr"/>
            <a:r>
              <a:rPr lang="el-GR" sz="4000" b="1" dirty="0" smtClean="0">
                <a:latin typeface="Calibri" pitchFamily="34" charset="0"/>
                <a:cs typeface="Calibri" pitchFamily="34" charset="0"/>
              </a:rPr>
              <a:t>Κυκλική οικονομία στην Ελλάδα</a:t>
            </a:r>
            <a:endParaRPr lang="el-GR" sz="4000" b="1"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pPr marL="0" indent="0">
              <a:buNone/>
            </a:pPr>
            <a:r>
              <a:rPr lang="en-US" smtClean="0">
                <a:solidFill>
                  <a:srgbClr val="FF0000"/>
                </a:solidFill>
              </a:rPr>
              <a:t>v</a:t>
            </a:r>
            <a:endParaRPr lang="el-GR" dirty="0">
              <a:solidFill>
                <a:srgbClr val="FF0000"/>
              </a:solidFill>
            </a:endParaRPr>
          </a:p>
        </p:txBody>
      </p:sp>
      <p:sp>
        <p:nvSpPr>
          <p:cNvPr id="4" name="3 - TextBox"/>
          <p:cNvSpPr txBox="1"/>
          <p:nvPr/>
        </p:nvSpPr>
        <p:spPr>
          <a:xfrm>
            <a:off x="2063931" y="1175657"/>
            <a:ext cx="8386355" cy="3477875"/>
          </a:xfrm>
          <a:prstGeom prst="rect">
            <a:avLst/>
          </a:prstGeom>
          <a:noFill/>
        </p:spPr>
        <p:txBody>
          <a:bodyPr wrap="square" rtlCol="0">
            <a:spAutoFit/>
          </a:bodyPr>
          <a:lstStyle/>
          <a:p>
            <a:pPr algn="ctr"/>
            <a:r>
              <a:rPr lang="el-GR" sz="2000" b="1" dirty="0" smtClean="0">
                <a:latin typeface="Calibri" pitchFamily="34" charset="0"/>
                <a:cs typeface="Calibri" pitchFamily="34" charset="0"/>
              </a:rPr>
              <a:t>Εφαρμογή στρατηγικών Κυκλικής Οικονομίας στην Ελλάδα</a:t>
            </a:r>
          </a:p>
          <a:p>
            <a:pPr algn="ctr"/>
            <a:endParaRPr lang="el-GR" sz="2000" b="1" dirty="0" smtClean="0">
              <a:latin typeface="Calibri" pitchFamily="34" charset="0"/>
              <a:cs typeface="Calibri" pitchFamily="34" charset="0"/>
            </a:endParaRPr>
          </a:p>
          <a:p>
            <a:pPr algn="ctr"/>
            <a:endParaRPr lang="el-GR" sz="2000" b="1" dirty="0" smtClean="0">
              <a:latin typeface="Calibri" pitchFamily="34" charset="0"/>
              <a:cs typeface="Calibri" pitchFamily="34" charset="0"/>
            </a:endParaRPr>
          </a:p>
          <a:p>
            <a:pPr algn="ctr"/>
            <a:endParaRPr lang="el-GR" sz="2000" b="1" dirty="0" smtClean="0">
              <a:latin typeface="Calibri" pitchFamily="34" charset="0"/>
              <a:cs typeface="Calibri" pitchFamily="34" charset="0"/>
            </a:endParaRPr>
          </a:p>
          <a:p>
            <a:pPr algn="ctr"/>
            <a:endParaRPr lang="el-GR" sz="2000" b="1"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Ηλεκτρονική πλατφόρμα αγοράς δευτερογενών υλικών σε Βαλκανικό επίπεδο (INTERREG) με πρωτοβουλία του ΕΔΣΝΑ και συμμετοχή του ΥΠΕΝ</a:t>
            </a:r>
          </a:p>
          <a:p>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Περιβαλλοντικό Πάρκο Κυκλικής Οικονομίας Δήμου Ηρακλείου  με πρωτοβουλία του ΕΣΔΑΚ </a:t>
            </a:r>
          </a:p>
          <a:p>
            <a:pPr>
              <a:buFont typeface="Wingdings" pitchFamily="2" charset="2"/>
              <a:buChar char="§"/>
            </a:pP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87830"/>
            <a:ext cx="10363826" cy="5203370"/>
          </a:xfrm>
        </p:spPr>
        <p:txBody>
          <a:bodyPr/>
          <a:lstStyle/>
          <a:p>
            <a:endParaRPr lang="el-GR" dirty="0"/>
          </a:p>
        </p:txBody>
      </p:sp>
      <p:sp>
        <p:nvSpPr>
          <p:cNvPr id="4" name="3 - TextBox"/>
          <p:cNvSpPr txBox="1"/>
          <p:nvPr/>
        </p:nvSpPr>
        <p:spPr>
          <a:xfrm>
            <a:off x="1672046" y="1293223"/>
            <a:ext cx="8725988" cy="4093428"/>
          </a:xfrm>
          <a:prstGeom prst="rect">
            <a:avLst/>
          </a:prstGeom>
          <a:noFill/>
        </p:spPr>
        <p:txBody>
          <a:bodyPr wrap="square" rtlCol="0">
            <a:spAutoFit/>
          </a:bodyPr>
          <a:lstStyle/>
          <a:p>
            <a:endParaRPr lang="el-GR" sz="2000" b="1" dirty="0" smtClean="0">
              <a:latin typeface="Calibri" pitchFamily="34" charset="0"/>
              <a:cs typeface="Calibri" pitchFamily="34" charset="0"/>
            </a:endParaRPr>
          </a:p>
          <a:p>
            <a:r>
              <a:rPr lang="el-GR" sz="2000" b="1" dirty="0" smtClean="0">
                <a:latin typeface="Calibri" pitchFamily="34" charset="0"/>
                <a:cs typeface="Calibri" pitchFamily="34" charset="0"/>
              </a:rPr>
              <a:t>Ανάπτυξη θεσμικών εργαλείων στην Παραγωγή, την Κατανάλωση, την Διαχείριση Αποβλήτων και την αξιοποίηση Δευτερογενών Πρώτων Υλών με κανονιστικές και νομοθετικές ρυθμίσεις</a:t>
            </a:r>
          </a:p>
          <a:p>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Ολοκλήρωση νομοθετικού πλαισίου της διαχείρισης αποβλήτων</a:t>
            </a:r>
          </a:p>
          <a:p>
            <a:r>
              <a:rPr lang="el-GR" sz="2000" dirty="0" smtClean="0">
                <a:latin typeface="Calibri" pitchFamily="34" charset="0"/>
                <a:cs typeface="Calibri" pitchFamily="34" charset="0"/>
              </a:rPr>
              <a:t> (διαλογή στην πηγή, ανακύκλωση, νέα τιμολογιακή πολιτική ενθάρρυνσης της ιεραρχημένης διαχείρισης αποβλήτων, θεσμικό πλαίσιο και ενδυνάμωση </a:t>
            </a:r>
            <a:r>
              <a:rPr lang="el-GR" sz="2000" dirty="0" err="1" smtClean="0">
                <a:latin typeface="Calibri" pitchFamily="34" charset="0"/>
                <a:cs typeface="Calibri" pitchFamily="34" charset="0"/>
              </a:rPr>
              <a:t>ΦοΔΣΑ</a:t>
            </a:r>
            <a:r>
              <a:rPr lang="el-GR" sz="2000" dirty="0" smtClean="0">
                <a:latin typeface="Calibri" pitchFamily="34" charset="0"/>
                <a:cs typeface="Calibri" pitchFamily="34" charset="0"/>
              </a:rPr>
              <a:t>, κανονισμός καθαριότητας ΟΤΑ, </a:t>
            </a:r>
            <a:r>
              <a:rPr lang="el-GR" sz="2000" dirty="0" err="1" smtClean="0">
                <a:latin typeface="Calibri" pitchFamily="34" charset="0"/>
                <a:cs typeface="Calibri" pitchFamily="34" charset="0"/>
              </a:rPr>
              <a:t>εφαρμοστικές</a:t>
            </a:r>
            <a:r>
              <a:rPr lang="el-GR" sz="2000" dirty="0" smtClean="0">
                <a:latin typeface="Calibri" pitchFamily="34" charset="0"/>
                <a:cs typeface="Calibri" pitchFamily="34" charset="0"/>
              </a:rPr>
              <a:t> ΚΥΑ προδιαγραφών επεξεργασίας ΑΣΑ και χρήσης </a:t>
            </a:r>
            <a:r>
              <a:rPr lang="el-GR" sz="2000" dirty="0" err="1" smtClean="0">
                <a:latin typeface="Calibri" pitchFamily="34" charset="0"/>
                <a:cs typeface="Calibri" pitchFamily="34" charset="0"/>
              </a:rPr>
              <a:t>κόμποστ</a:t>
            </a:r>
            <a:r>
              <a:rPr lang="el-GR" sz="2000" dirty="0" smtClean="0">
                <a:latin typeface="Calibri" pitchFamily="34" charset="0"/>
                <a:cs typeface="Calibri" pitchFamily="34" charset="0"/>
              </a:rPr>
              <a:t>, χωριστή συλλογή ρευμάτων αποβλήτων συμπεριλαμβανομένων επικινδύνων οικιακών, μέτρα πρόληψης, ειδικά μέτρα εφαρμογής νομοθεσίας για πλαστική σακούλα και πλαστικά μιας χρήσης, πλήρης αξιοποίηση ΗΜΑ-ΕΜΠΑ)</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87830"/>
            <a:ext cx="10363826" cy="5203370"/>
          </a:xfrm>
        </p:spPr>
        <p:txBody>
          <a:bodyPr/>
          <a:lstStyle/>
          <a:p>
            <a:endParaRPr lang="el-GR" dirty="0"/>
          </a:p>
        </p:txBody>
      </p:sp>
      <p:sp>
        <p:nvSpPr>
          <p:cNvPr id="5" name="4 - TextBox"/>
          <p:cNvSpPr txBox="1"/>
          <p:nvPr/>
        </p:nvSpPr>
        <p:spPr>
          <a:xfrm>
            <a:off x="1711234" y="1110343"/>
            <a:ext cx="8660675" cy="4401205"/>
          </a:xfrm>
          <a:prstGeom prst="rect">
            <a:avLst/>
          </a:prstGeom>
          <a:noFill/>
        </p:spPr>
        <p:txBody>
          <a:bodyPr wrap="square" rtlCol="0">
            <a:spAutoFit/>
          </a:bodyPr>
          <a:lstStyle/>
          <a:p>
            <a:pPr>
              <a:buFont typeface="Wingdings" pitchFamily="2" charset="2"/>
              <a:buChar char="§"/>
            </a:pPr>
            <a:r>
              <a:rPr lang="el-GR" dirty="0" smtClean="0"/>
              <a:t> </a:t>
            </a:r>
            <a:r>
              <a:rPr lang="el-GR" sz="2000" b="1" dirty="0" smtClean="0">
                <a:latin typeface="Calibri" pitchFamily="34" charset="0"/>
                <a:cs typeface="Calibri" pitchFamily="34" charset="0"/>
              </a:rPr>
              <a:t>Επεξεργασία προτάσεων για την μείωση απώλειας τροφίμων</a:t>
            </a:r>
          </a:p>
          <a:p>
            <a:r>
              <a:rPr lang="el-GR" sz="2000" dirty="0" smtClean="0">
                <a:latin typeface="Calibri" pitchFamily="34" charset="0"/>
                <a:cs typeface="Calibri" pitchFamily="34" charset="0"/>
              </a:rPr>
              <a:t>( Η τρέχουσα ασαφής νομοθεσία σχετικά με την απόρριψη τροφίμων και την υγιεινή περιορίζει τις δυνατότητες για δωρεές τροφίμων και άλλους τρόπους περιορισμού της σπατάλης τροφίμων. Πρέπει να αξιοποιηθούν, ενισχυθούν και βελτιωθούν θετικές ρυθμίσεις και πρωτοβουλίες αλληλεγγύης της τοπικής αυτοδιοίκησης και κοινωνικών οργανώσεων και θεσμών στην Ελλάδα. Συγκρότηση σε επίπεδο δήμου φορέα συλλογής και </a:t>
            </a:r>
            <a:r>
              <a:rPr lang="el-GR" sz="2000" dirty="0" err="1" smtClean="0">
                <a:latin typeface="Calibri" pitchFamily="34" charset="0"/>
                <a:cs typeface="Calibri" pitchFamily="34" charset="0"/>
              </a:rPr>
              <a:t>επαναδιανομής</a:t>
            </a:r>
            <a:r>
              <a:rPr lang="el-GR" sz="2000" dirty="0" smtClean="0">
                <a:latin typeface="Calibri" pitchFamily="34" charset="0"/>
                <a:cs typeface="Calibri" pitchFamily="34" charset="0"/>
              </a:rPr>
              <a:t> σε απόρους, τροφίμων που δεν έχουν καταναλωθεί σε </a:t>
            </a:r>
            <a:r>
              <a:rPr lang="el-GR" sz="2000" dirty="0" err="1" smtClean="0">
                <a:latin typeface="Calibri" pitchFamily="34" charset="0"/>
                <a:cs typeface="Calibri" pitchFamily="34" charset="0"/>
              </a:rPr>
              <a:t>super</a:t>
            </a:r>
            <a:r>
              <a:rPr lang="el-GR" sz="2000" dirty="0" smtClean="0">
                <a:latin typeface="Calibri" pitchFamily="34" charset="0"/>
                <a:cs typeface="Calibri" pitchFamily="34" charset="0"/>
              </a:rPr>
              <a:t> </a:t>
            </a:r>
            <a:r>
              <a:rPr lang="el-GR" sz="2000" dirty="0" err="1" smtClean="0">
                <a:latin typeface="Calibri" pitchFamily="34" charset="0"/>
                <a:cs typeface="Calibri" pitchFamily="34" charset="0"/>
              </a:rPr>
              <a:t>market</a:t>
            </a:r>
            <a:r>
              <a:rPr lang="en-US" sz="2000" dirty="0" smtClean="0">
                <a:latin typeface="Calibri" pitchFamily="34" charset="0"/>
                <a:cs typeface="Calibri" pitchFamily="34" charset="0"/>
              </a:rPr>
              <a:t>s</a:t>
            </a:r>
            <a:r>
              <a:rPr lang="el-GR" sz="2000" dirty="0" smtClean="0">
                <a:latin typeface="Calibri" pitchFamily="34" charset="0"/>
                <a:cs typeface="Calibri" pitchFamily="34" charset="0"/>
              </a:rPr>
              <a:t>, πριν λήξουν. Πρόταση για κίνητρα εγκατάστασης συστημάτων αναδιανομής τροφίμων με συμμετοχή της Τοπικής Αυτοδιοίκησης, των καταστημάτων εστίασης και αναψυχής και των ξενοδοχειακών μονάδων, κατά αντιστοιχία με τη διευρυμένη ευθύνη παραγωγού. Έχει συγκροτηθεί διυπουργική ομάδα εργασίας  που επεξεργάζεται εισήγηση για την μείωση της απώλειας και την καταπολέμηση της σπατάλης τροφίμων)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776549" y="1410789"/>
            <a:ext cx="8934994" cy="3077766"/>
          </a:xfrm>
          <a:prstGeom prst="rect">
            <a:avLst/>
          </a:prstGeom>
          <a:noFill/>
        </p:spPr>
        <p:txBody>
          <a:bodyPr wrap="square" rtlCol="0">
            <a:spAutoFit/>
          </a:bodyPr>
          <a:lstStyle/>
          <a:p>
            <a:pPr>
              <a:buFont typeface="Wingdings" pitchFamily="2" charset="2"/>
              <a:buChar char="§"/>
            </a:pPr>
            <a:endParaRPr lang="el-GR" b="1" dirty="0" smtClean="0">
              <a:latin typeface="Calibri" pitchFamily="34" charset="0"/>
              <a:cs typeface="Calibri" pitchFamily="34" charset="0"/>
            </a:endParaRPr>
          </a:p>
          <a:p>
            <a:pPr>
              <a:buFont typeface="Wingdings" pitchFamily="2" charset="2"/>
              <a:buChar char="§"/>
            </a:pPr>
            <a:endParaRPr lang="el-GR" b="1" dirty="0" smtClean="0">
              <a:latin typeface="Calibri" pitchFamily="34" charset="0"/>
              <a:cs typeface="Calibri" pitchFamily="34" charset="0"/>
            </a:endParaRPr>
          </a:p>
          <a:p>
            <a:pPr>
              <a:buFont typeface="Wingdings" pitchFamily="2" charset="2"/>
              <a:buChar char="§"/>
            </a:pPr>
            <a:r>
              <a:rPr lang="el-GR" b="1" dirty="0" smtClean="0">
                <a:latin typeface="Calibri" pitchFamily="34" charset="0"/>
                <a:cs typeface="Calibri" pitchFamily="34" charset="0"/>
              </a:rPr>
              <a:t>Προσαρμογή πλαισίου κατασκευών δημοσίων και ιδιωτικών έργων.</a:t>
            </a:r>
            <a:r>
              <a:rPr lang="el-GR" dirty="0" smtClean="0"/>
              <a:t> </a:t>
            </a:r>
            <a:endParaRPr lang="el-GR" sz="2000" b="1" dirty="0" smtClean="0">
              <a:latin typeface="Calibri" pitchFamily="34" charset="0"/>
              <a:cs typeface="Calibri" pitchFamily="34" charset="0"/>
            </a:endParaRPr>
          </a:p>
          <a:p>
            <a:r>
              <a:rPr lang="el-GR" sz="2000" dirty="0" smtClean="0">
                <a:latin typeface="Calibri" pitchFamily="34" charset="0"/>
                <a:cs typeface="Calibri" pitchFamily="34" charset="0"/>
              </a:rPr>
              <a:t>(Έχει συνταχθεί το Πρωτόκολλο της ΕΕ για τα απόβλητα των κατασκευών και των κατεδαφίσεων προκειμένου να διασφαλιστεί η ανάκτηση πολύτιμων πόρων και η κατάλληλη διαχείριση τους, ώστε να διευκολυνθεί η αξιολόγηση της περιβαλλοντικής επίδοσης των κτιρίων. Άλλωστε, δεδομένης της μεγάλης διάρκειας ζωής των κτιρίων, είναι απαραίτητη η ενθάρρυνση βελτιώσεων του σχεδιασμού που θα μειώσουν τις περιβαλλοντικές επιπτώσεις και θα αυξήσουν την ανθεκτικότητα και την </a:t>
            </a:r>
            <a:r>
              <a:rPr lang="el-GR" sz="2000" dirty="0" err="1" smtClean="0">
                <a:latin typeface="Calibri" pitchFamily="34" charset="0"/>
                <a:cs typeface="Calibri" pitchFamily="34" charset="0"/>
              </a:rPr>
              <a:t>ανακυκλωσιμότητα</a:t>
            </a:r>
            <a:r>
              <a:rPr lang="el-GR" sz="2000" dirty="0" smtClean="0">
                <a:latin typeface="Calibri" pitchFamily="34" charset="0"/>
                <a:cs typeface="Calibri" pitchFamily="34" charset="0"/>
              </a:rPr>
              <a:t> των κατασκευαστικών στοιχείων τους.</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436913" y="1084217"/>
            <a:ext cx="8934995" cy="3785652"/>
          </a:xfrm>
          <a:prstGeom prst="rect">
            <a:avLst/>
          </a:prstGeom>
          <a:noFill/>
        </p:spPr>
        <p:txBody>
          <a:bodyPr wrap="square" rtlCol="0">
            <a:spAutoFit/>
          </a:bodyPr>
          <a:lstStyle/>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Αποσαφήνιση της διάκρισης μεταξύ αποβλήτου και προϊόντος για τη διευκόλυνση της μετάβασης και της χρησιμοποίησης δευτερογενών πρώτων υλών. </a:t>
            </a:r>
          </a:p>
          <a:p>
            <a:r>
              <a:rPr lang="el-GR" sz="2000" dirty="0" smtClean="0">
                <a:latin typeface="Calibri" pitchFamily="34" charset="0"/>
                <a:cs typeface="Calibri" pitchFamily="34" charset="0"/>
              </a:rPr>
              <a:t>(Πρόταση για έναν νέο ορισμό/νομοθεσία για τους πόρους μετά την χρήση ("</a:t>
            </a:r>
            <a:r>
              <a:rPr lang="el-GR" sz="2000" dirty="0" err="1" smtClean="0">
                <a:latin typeface="Calibri" pitchFamily="34" charset="0"/>
                <a:cs typeface="Calibri" pitchFamily="34" charset="0"/>
              </a:rPr>
              <a:t>re</a:t>
            </a:r>
            <a:r>
              <a:rPr lang="el-GR" sz="2000" dirty="0" smtClean="0">
                <a:latin typeface="Calibri" pitchFamily="34" charset="0"/>
                <a:cs typeface="Calibri" pitchFamily="34" charset="0"/>
              </a:rPr>
              <a:t>-</a:t>
            </a:r>
            <a:r>
              <a:rPr lang="el-GR" sz="2000" dirty="0" err="1" smtClean="0">
                <a:latin typeface="Calibri" pitchFamily="34" charset="0"/>
                <a:cs typeface="Calibri" pitchFamily="34" charset="0"/>
              </a:rPr>
              <a:t>fuse</a:t>
            </a:r>
            <a:r>
              <a:rPr lang="el-GR" sz="2000" dirty="0" smtClean="0">
                <a:latin typeface="Calibri" pitchFamily="34" charset="0"/>
                <a:cs typeface="Calibri" pitchFamily="34" charset="0"/>
              </a:rPr>
              <a:t>") που συλλέγονται και προορίζονται για ανακύκλωση. Κριτήρια αποχαρακτηρισμού αποβλήτων. Σύνταξη ποιοτικών προτύπων για τις δευτερογενείς πρώτες ύλες και την ασφαλή χρήση των πρώην τροφίμων και υποπροϊόντων στην παραγωγή ζωοτροφών. Αποσαφήνιση της διάκρισης μεταξύ αποβλήτου και προϊόντος για τη μετάβαση και χρήση δευτερογενών πρώτων υλών . Οι δευτερογενείς και </a:t>
            </a:r>
            <a:r>
              <a:rPr lang="el-GR" sz="2000" dirty="0" err="1" smtClean="0">
                <a:latin typeface="Calibri" pitchFamily="34" charset="0"/>
                <a:cs typeface="Calibri" pitchFamily="34" charset="0"/>
              </a:rPr>
              <a:t>αποχαρακτηριζόμενες</a:t>
            </a:r>
            <a:r>
              <a:rPr lang="el-GR" sz="2000" dirty="0" smtClean="0">
                <a:latin typeface="Calibri" pitchFamily="34" charset="0"/>
                <a:cs typeface="Calibri" pitchFamily="34" charset="0"/>
              </a:rPr>
              <a:t> ύλες να συνδέονται με το ΗΜΑ.</a:t>
            </a:r>
            <a:r>
              <a:rPr lang="en-US" sz="2000" dirty="0" smtClean="0">
                <a:latin typeface="Calibri" pitchFamily="34" charset="0"/>
                <a:cs typeface="Calibri" pitchFamily="34" charset="0"/>
              </a:rPr>
              <a:t>)</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685109" y="1293223"/>
            <a:ext cx="8752114" cy="4062651"/>
          </a:xfrm>
          <a:prstGeom prst="rect">
            <a:avLst/>
          </a:prstGeom>
          <a:noFill/>
        </p:spPr>
        <p:txBody>
          <a:bodyPr wrap="square" rtlCol="0">
            <a:spAutoFit/>
          </a:bodyPr>
          <a:lstStyle/>
          <a:p>
            <a:pPr>
              <a:buFont typeface="Wingdings" pitchFamily="2" charset="2"/>
              <a:buChar char="§"/>
            </a:pPr>
            <a:endParaRPr lang="el-GR" dirty="0" smtClean="0"/>
          </a:p>
          <a:p>
            <a:pPr>
              <a:buFont typeface="Wingdings" pitchFamily="2" charset="2"/>
              <a:buChar char="§"/>
            </a:pPr>
            <a:r>
              <a:rPr lang="el-GR" sz="2000" b="1" dirty="0" smtClean="0">
                <a:latin typeface="Calibri" pitchFamily="34" charset="0"/>
                <a:cs typeface="Calibri" pitchFamily="34" charset="0"/>
              </a:rPr>
              <a:t>Επαναχρησιμοποίηση νερού και αξιοποίηση ιλύος ΕΕΛ</a:t>
            </a:r>
          </a:p>
          <a:p>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Επεξεργασία πρότασης αναθεώρησης της νομοθεσίας για τα επεξεργασμένα ύδατα βιομηχανικών και αστικών λυμάτων, προκειμένου να χρησιμοποιηθούν για άρδευση ή βιομηχανική ή λιμενική χρήση (αστικό πράσινο, κήποι, πράσινες περιοχές, </a:t>
            </a:r>
            <a:r>
              <a:rPr lang="el-GR" sz="2000" dirty="0" err="1" smtClean="0">
                <a:latin typeface="Calibri" pitchFamily="34" charset="0"/>
                <a:cs typeface="Calibri" pitchFamily="34" charset="0"/>
              </a:rPr>
              <a:t>περιαστική</a:t>
            </a:r>
            <a:r>
              <a:rPr lang="el-GR" sz="2000" dirty="0" smtClean="0">
                <a:latin typeface="Calibri" pitchFamily="34" charset="0"/>
                <a:cs typeface="Calibri" pitchFamily="34" charset="0"/>
              </a:rPr>
              <a:t> γεωργία, βιομηχανικό νερό, λιμενικές χρήσεις κ.α.). Ενδείκνυται επίσης η χρήση για ενεργειακούς σκοπούς ή συνδυασμός με μονάδες αφαλάτωσης. Θέσπιση νομοθεσίας σχετικά με τις ελάχιστες απαιτήσεις για το επαναχρησιμοποιούμενο νερό. Αναθεώρηση της ΚΥΑ επεξεργασμένης ιλύος ΕΕΛ και προδιαγραφών χρήσης της στη γεωργία ή την παραγωγή ενέργειας. Να εξετασθεί η μέθοδος επεξεργασίας της ιλύος με προσθήκη ασβέστη, με σκοπό τη βελτίωση και </a:t>
            </a:r>
            <a:r>
              <a:rPr lang="el-GR" sz="2000" dirty="0" err="1" smtClean="0">
                <a:latin typeface="Calibri" pitchFamily="34" charset="0"/>
                <a:cs typeface="Calibri" pitchFamily="34" charset="0"/>
              </a:rPr>
              <a:t>υγειονοποίηση</a:t>
            </a:r>
            <a:r>
              <a:rPr lang="el-GR" sz="2000" dirty="0" smtClean="0">
                <a:latin typeface="Calibri" pitchFamily="34" charset="0"/>
                <a:cs typeface="Calibri" pitchFamily="34" charset="0"/>
              </a:rPr>
              <a:t> της ιλύος ώστε να μπορεί να αξιοποιηθεί στη γεωργία</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4" name="3 - TextBox"/>
          <p:cNvSpPr txBox="1"/>
          <p:nvPr/>
        </p:nvSpPr>
        <p:spPr>
          <a:xfrm>
            <a:off x="1554480" y="1358537"/>
            <a:ext cx="9300754" cy="2554545"/>
          </a:xfrm>
          <a:prstGeom prst="rect">
            <a:avLst/>
          </a:prstGeom>
          <a:noFill/>
        </p:spPr>
        <p:txBody>
          <a:bodyPr wrap="square" rtlCol="0">
            <a:spAutoFit/>
          </a:bodyPr>
          <a:lstStyle/>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Ενσωμάτωση της διάστασης της κυκλικής οικονομίας στις αξιολογήσεις μελετών περιβαλλοντικών επιπτώσεων </a:t>
            </a:r>
          </a:p>
          <a:p>
            <a:r>
              <a:rPr lang="el-GR" sz="2000" dirty="0" smtClean="0">
                <a:latin typeface="Calibri" pitchFamily="34" charset="0"/>
                <a:cs typeface="Calibri" pitchFamily="34" charset="0"/>
              </a:rPr>
              <a:t>Ενσωμάτωση κριτηρίων κυκλικότητας στην </a:t>
            </a:r>
            <a:r>
              <a:rPr lang="el-GR" sz="2000" dirty="0" err="1" smtClean="0">
                <a:latin typeface="Calibri" pitchFamily="34" charset="0"/>
                <a:cs typeface="Calibri" pitchFamily="34" charset="0"/>
              </a:rPr>
              <a:t>αδειοδότηση</a:t>
            </a:r>
            <a:r>
              <a:rPr lang="el-GR" sz="2000" dirty="0" smtClean="0">
                <a:latin typeface="Calibri" pitchFamily="34" charset="0"/>
                <a:cs typeface="Calibri" pitchFamily="34" charset="0"/>
              </a:rPr>
              <a:t> επιχειρηματικών δραστηριοτήτων και στην </a:t>
            </a:r>
            <a:r>
              <a:rPr lang="el-GR" sz="2000" dirty="0" err="1" smtClean="0">
                <a:latin typeface="Calibri" pitchFamily="34" charset="0"/>
                <a:cs typeface="Calibri" pitchFamily="34" charset="0"/>
              </a:rPr>
              <a:t>αδειοδότηση</a:t>
            </a:r>
            <a:r>
              <a:rPr lang="el-GR" sz="2000" dirty="0" smtClean="0">
                <a:latin typeface="Calibri" pitchFamily="34" charset="0"/>
                <a:cs typeface="Calibri" pitchFamily="34" charset="0"/>
              </a:rPr>
              <a:t> κτιριακών έργων, οδικών και άλλων υποδομών, σε συνδυασμό με κίνητρα ταχείας </a:t>
            </a:r>
            <a:r>
              <a:rPr lang="el-GR" sz="2000" dirty="0" err="1" smtClean="0">
                <a:latin typeface="Calibri" pitchFamily="34" charset="0"/>
                <a:cs typeface="Calibri" pitchFamily="34" charset="0"/>
              </a:rPr>
              <a:t>αδειοδότησης</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463040" y="1436914"/>
            <a:ext cx="8882743" cy="2554545"/>
          </a:xfrm>
          <a:prstGeom prst="rect">
            <a:avLst/>
          </a:prstGeom>
          <a:noFill/>
        </p:spPr>
        <p:txBody>
          <a:bodyPr wrap="square" rtlCol="0">
            <a:spAutoFit/>
          </a:bodyPr>
          <a:lstStyle/>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Δημιουργία αστικών χώρων ως «δημιουργικών κέντρων επαναχρησιμοποίησης», με αξιοποίηση των Πράσινων Σημείων/ ΚΑΕΔΙΣΠ και μετατροπή τους σε «Πράσινα Κέντρα». </a:t>
            </a:r>
          </a:p>
          <a:p>
            <a:r>
              <a:rPr lang="el-GR" sz="2000" dirty="0" smtClean="0">
                <a:latin typeface="Calibri" pitchFamily="34" charset="0"/>
                <a:cs typeface="Calibri" pitchFamily="34" charset="0"/>
              </a:rPr>
              <a:t>Τα «Πράσινα Κέντρα» θα ενθαρρύνουν την επισκευή, την επαναχρησιμοποίηση, την εναλλαγή, την εκπαίδευση στην επισκευή, ως μέρος της τοπικής κοινότητας. Αποτελούν ευρύτερες δομές με βάση τα Πράσινα Σημεία – ΚΑΕΔΙΣΠ.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lstStyle/>
          <a:p>
            <a:endParaRPr lang="el-GR" dirty="0"/>
          </a:p>
        </p:txBody>
      </p:sp>
      <p:sp>
        <p:nvSpPr>
          <p:cNvPr id="4" name="3 - TextBox"/>
          <p:cNvSpPr txBox="1"/>
          <p:nvPr/>
        </p:nvSpPr>
        <p:spPr>
          <a:xfrm>
            <a:off x="1423851" y="1149531"/>
            <a:ext cx="9130938" cy="3170099"/>
          </a:xfrm>
          <a:prstGeom prst="rect">
            <a:avLst/>
          </a:prstGeom>
          <a:noFill/>
        </p:spPr>
        <p:txBody>
          <a:bodyPr wrap="square" rtlCol="0">
            <a:spAutoFit/>
          </a:bodyPr>
          <a:lstStyle/>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Προώθηση χρήσης αποβλήτων ως δευτερογενών καυσίμων στη βιομηχανία.</a:t>
            </a:r>
          </a:p>
          <a:p>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Η χρήση αποβλήτων κυρίως οργανικής προέλευσης ως καυσίμων στη βιομηχανία, όταν δεν μπορούν να επανεισαχθούν στην παραγωγική διαδικασία μπορεί να συμβάλει ουσιαστικά στην εξοικονόμηση μη ανανεώσιμων καυσίμων, τη μείωση των εκπομπών αερίων του θερμοκηπίου και τη μείωση του κόστους παραγωγής κυρίως σε ιδιαίτερα </a:t>
            </a:r>
            <a:r>
              <a:rPr lang="el-GR" sz="2000" dirty="0" err="1" smtClean="0">
                <a:latin typeface="Calibri" pitchFamily="34" charset="0"/>
                <a:cs typeface="Calibri" pitchFamily="34" charset="0"/>
              </a:rPr>
              <a:t>ενεργοβόρες</a:t>
            </a:r>
            <a:r>
              <a:rPr lang="el-GR" sz="2000" dirty="0" smtClean="0">
                <a:latin typeface="Calibri" pitchFamily="34" charset="0"/>
                <a:cs typeface="Calibri" pitchFamily="34" charset="0"/>
              </a:rPr>
              <a:t> βιομηχανίες όπως η τσιμεντοβιομηχανία . Θέσπιση τεχνικών προδιαγραφών, προδιαγραφών ελέγχου, ρυθμιστικών κανονισμών κλπ.</a:t>
            </a:r>
            <a:r>
              <a:rPr lang="en-US" sz="2000" dirty="0" smtClean="0">
                <a:latin typeface="Calibri" pitchFamily="34" charset="0"/>
                <a:cs typeface="Calibri" pitchFamily="34" charset="0"/>
              </a:rPr>
              <a:t>)</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pPr>
              <a:buNone/>
            </a:pPr>
            <a:endParaRPr lang="el-GR" dirty="0"/>
          </a:p>
        </p:txBody>
      </p:sp>
      <p:sp>
        <p:nvSpPr>
          <p:cNvPr id="5" name="4 - TextBox"/>
          <p:cNvSpPr txBox="1"/>
          <p:nvPr/>
        </p:nvSpPr>
        <p:spPr>
          <a:xfrm>
            <a:off x="2325189" y="1384663"/>
            <a:ext cx="7550331" cy="2554545"/>
          </a:xfrm>
          <a:prstGeom prst="rect">
            <a:avLst/>
          </a:prstGeom>
          <a:noFill/>
        </p:spPr>
        <p:txBody>
          <a:bodyPr wrap="square" rtlCol="0">
            <a:spAutoFit/>
          </a:bodyPr>
          <a:lstStyle/>
          <a:p>
            <a:pPr algn="ctr"/>
            <a:endParaRPr lang="el-GR" sz="4000" b="1" dirty="0" smtClean="0"/>
          </a:p>
          <a:p>
            <a:pPr algn="ctr"/>
            <a:r>
              <a:rPr lang="el-GR" sz="4000" b="1" dirty="0" smtClean="0"/>
              <a:t>Βασικές αρχές και χαρακτηριστικά της Κυκλικής Οικονομίας</a:t>
            </a:r>
            <a:endParaRPr lang="el-GR" sz="40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87830"/>
            <a:ext cx="10363826" cy="5203370"/>
          </a:xfrm>
        </p:spPr>
        <p:txBody>
          <a:bodyPr/>
          <a:lstStyle/>
          <a:p>
            <a:endParaRPr lang="el-GR" dirty="0"/>
          </a:p>
        </p:txBody>
      </p:sp>
      <p:sp>
        <p:nvSpPr>
          <p:cNvPr id="4" name="3 - TextBox"/>
          <p:cNvSpPr txBox="1"/>
          <p:nvPr/>
        </p:nvSpPr>
        <p:spPr>
          <a:xfrm>
            <a:off x="1423851" y="1306286"/>
            <a:ext cx="9640389" cy="3662541"/>
          </a:xfrm>
          <a:prstGeom prst="rect">
            <a:avLst/>
          </a:prstGeom>
          <a:noFill/>
        </p:spPr>
        <p:txBody>
          <a:bodyPr wrap="square" rtlCol="0">
            <a:spAutoFit/>
          </a:bodyPr>
          <a:lstStyle/>
          <a:p>
            <a:pPr>
              <a:buFont typeface="Wingdings" pitchFamily="2" charset="2"/>
              <a:buChar char="§"/>
            </a:pPr>
            <a:endParaRPr lang="el-GR" b="1" dirty="0" smtClean="0">
              <a:latin typeface="Calibri" pitchFamily="34" charset="0"/>
              <a:cs typeface="Calibri" pitchFamily="34" charset="0"/>
            </a:endParaRPr>
          </a:p>
          <a:p>
            <a:pPr>
              <a:buFont typeface="Wingdings" pitchFamily="2" charset="2"/>
              <a:buChar char="§"/>
            </a:pPr>
            <a:r>
              <a:rPr lang="el-GR" b="1" dirty="0" smtClean="0">
                <a:latin typeface="Calibri" pitchFamily="34" charset="0"/>
                <a:cs typeface="Calibri" pitchFamily="34" charset="0"/>
              </a:rPr>
              <a:t>Δημιουργία θεσμικού ρυθμιστικού πλαισίου που θα διευκολύνει την παραγωγή </a:t>
            </a:r>
            <a:r>
              <a:rPr lang="el-GR" b="1" dirty="0" err="1" smtClean="0">
                <a:latin typeface="Calibri" pitchFamily="34" charset="0"/>
                <a:cs typeface="Calibri" pitchFamily="34" charset="0"/>
              </a:rPr>
              <a:t>βιομεθανίου</a:t>
            </a:r>
            <a:r>
              <a:rPr lang="el-GR" b="1" dirty="0" smtClean="0">
                <a:latin typeface="Calibri" pitchFamily="34" charset="0"/>
                <a:cs typeface="Calibri" pitchFamily="34" charset="0"/>
              </a:rPr>
              <a:t> (</a:t>
            </a:r>
            <a:r>
              <a:rPr lang="el-GR" b="1" dirty="0" err="1" smtClean="0">
                <a:latin typeface="Calibri" pitchFamily="34" charset="0"/>
                <a:cs typeface="Calibri" pitchFamily="34" charset="0"/>
              </a:rPr>
              <a:t>green</a:t>
            </a:r>
            <a:r>
              <a:rPr lang="el-GR" b="1" dirty="0" smtClean="0">
                <a:latin typeface="Calibri" pitchFamily="34" charset="0"/>
                <a:cs typeface="Calibri" pitchFamily="34" charset="0"/>
              </a:rPr>
              <a:t> </a:t>
            </a:r>
            <a:r>
              <a:rPr lang="el-GR" b="1" dirty="0" err="1" smtClean="0">
                <a:latin typeface="Calibri" pitchFamily="34" charset="0"/>
                <a:cs typeface="Calibri" pitchFamily="34" charset="0"/>
              </a:rPr>
              <a:t>gas</a:t>
            </a:r>
            <a:r>
              <a:rPr lang="el-GR" b="1" dirty="0" smtClean="0">
                <a:latin typeface="Calibri" pitchFamily="34" charset="0"/>
                <a:cs typeface="Calibri" pitchFamily="34" charset="0"/>
              </a:rPr>
              <a:t>) από οργανικά απόβλητα και την έγχυσή του στο δίκτυο φυσικού αερίου ή τη χρήση του ως καύσιμο κίνησης. </a:t>
            </a:r>
            <a:r>
              <a:rPr lang="el-GR" dirty="0" smtClean="0"/>
              <a:t> </a:t>
            </a:r>
            <a:endParaRPr lang="el-GR" sz="2000" b="1" dirty="0" smtClean="0">
              <a:latin typeface="Calibri" pitchFamily="34" charset="0"/>
              <a:cs typeface="Calibri" pitchFamily="34" charset="0"/>
            </a:endParaRPr>
          </a:p>
          <a:p>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Η χρήση του </a:t>
            </a:r>
            <a:r>
              <a:rPr lang="el-GR" sz="2000" dirty="0" err="1" smtClean="0">
                <a:latin typeface="Calibri" pitchFamily="34" charset="0"/>
                <a:cs typeface="Calibri" pitchFamily="34" charset="0"/>
              </a:rPr>
              <a:t>βιομεθανίου</a:t>
            </a:r>
            <a:r>
              <a:rPr lang="el-GR" sz="2000" dirty="0" smtClean="0">
                <a:latin typeface="Calibri" pitchFamily="34" charset="0"/>
                <a:cs typeface="Calibri" pitchFamily="34" charset="0"/>
              </a:rPr>
              <a:t> και γενικότερα του «πράσινου αερίου» (μεθάνιο και υδρογόνο που παράγονται από βιοαέριο) είναι αναγκαία για την επίτευξη των στόχων μείωσης των αερίων του θερμοκηπίου. Η σημερινή τεχνολογία επιτρέπει τον καθαρισμό του βιοαερίου μέσω μεμβρανών για την παραγωγή μεθανίου καθαρότητας  αντίστοιχης με αυτής του φυσικού αερίου και την  έγχυσή του στο δίκτυο ή τη χρήση του ως αέριο κίνησης. Η Ελλάδα διαθέτει πληθώρα γεωργικών βιομηχανιών (πτηνοτροφία, χοιροστάσια, βιομηχανίες γαλακτοκομικών προϊόντων, ελαιοτριβεία κλπ.) που παράγουν μεγάλες ποσότητες γεωργικών αποβλήτων .</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48640"/>
            <a:ext cx="10363826" cy="5242559"/>
          </a:xfrm>
        </p:spPr>
        <p:txBody>
          <a:bodyPr/>
          <a:lstStyle/>
          <a:p>
            <a:endParaRPr lang="el-GR" dirty="0"/>
          </a:p>
        </p:txBody>
      </p:sp>
      <p:sp>
        <p:nvSpPr>
          <p:cNvPr id="4" name="3 - TextBox"/>
          <p:cNvSpPr txBox="1"/>
          <p:nvPr/>
        </p:nvSpPr>
        <p:spPr>
          <a:xfrm>
            <a:off x="1214846" y="1214846"/>
            <a:ext cx="10384971" cy="2554545"/>
          </a:xfrm>
          <a:prstGeom prst="rect">
            <a:avLst/>
          </a:prstGeom>
          <a:noFill/>
        </p:spPr>
        <p:txBody>
          <a:bodyPr wrap="square" rtlCol="0">
            <a:spAutoFit/>
          </a:bodyPr>
          <a:lstStyle/>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Σύνταξη ΚΥΑ προδιαγραφών </a:t>
            </a:r>
            <a:r>
              <a:rPr lang="el-GR" sz="2000" b="1" dirty="0" err="1" smtClean="0">
                <a:latin typeface="Calibri" pitchFamily="34" charset="0"/>
                <a:cs typeface="Calibri" pitchFamily="34" charset="0"/>
              </a:rPr>
              <a:t>κομπόστ</a:t>
            </a:r>
            <a:r>
              <a:rPr lang="el-GR" sz="2000" b="1" dirty="0" smtClean="0">
                <a:latin typeface="Calibri" pitchFamily="34" charset="0"/>
                <a:cs typeface="Calibri" pitchFamily="34" charset="0"/>
              </a:rPr>
              <a:t> από </a:t>
            </a:r>
            <a:r>
              <a:rPr lang="el-GR" sz="2000" b="1" dirty="0" err="1" smtClean="0">
                <a:latin typeface="Calibri" pitchFamily="34" charset="0"/>
                <a:cs typeface="Calibri" pitchFamily="34" charset="0"/>
              </a:rPr>
              <a:t>προδιαλεγμένα</a:t>
            </a:r>
            <a:r>
              <a:rPr lang="el-GR" sz="2000" b="1" dirty="0" smtClean="0">
                <a:latin typeface="Calibri" pitchFamily="34" charset="0"/>
                <a:cs typeface="Calibri" pitchFamily="34" charset="0"/>
              </a:rPr>
              <a:t> οργανικά απόβλητα.</a:t>
            </a:r>
          </a:p>
          <a:p>
            <a:r>
              <a:rPr lang="el-GR" sz="2000" dirty="0" smtClean="0">
                <a:latin typeface="Calibri" pitchFamily="34" charset="0"/>
                <a:cs typeface="Calibri" pitchFamily="34" charset="0"/>
              </a:rPr>
              <a:t>(Σύνταξη κοινή υπουργικής απόφασης για τις προδιαγραφές και τη χρήση </a:t>
            </a:r>
            <a:r>
              <a:rPr lang="el-GR" sz="2000" dirty="0" err="1" smtClean="0">
                <a:latin typeface="Calibri" pitchFamily="34" charset="0"/>
                <a:cs typeface="Calibri" pitchFamily="34" charset="0"/>
              </a:rPr>
              <a:t>κόμποστ</a:t>
            </a:r>
            <a:r>
              <a:rPr lang="el-GR" sz="2000" dirty="0" smtClean="0">
                <a:latin typeface="Calibri" pitchFamily="34" charset="0"/>
                <a:cs typeface="Calibri" pitchFamily="34" charset="0"/>
              </a:rPr>
              <a:t> που παράγεται από ξεχωριστά </a:t>
            </a:r>
            <a:r>
              <a:rPr lang="el-GR" sz="2000" dirty="0" err="1" smtClean="0">
                <a:latin typeface="Calibri" pitchFamily="34" charset="0"/>
                <a:cs typeface="Calibri" pitchFamily="34" charset="0"/>
              </a:rPr>
              <a:t>συλλεγέντα</a:t>
            </a:r>
            <a:r>
              <a:rPr lang="el-GR" sz="2000" dirty="0" smtClean="0">
                <a:latin typeface="Calibri" pitchFamily="34" charset="0"/>
                <a:cs typeface="Calibri" pitchFamily="34" charset="0"/>
              </a:rPr>
              <a:t> οργανικά απόβλητα με έμφαση στα οικιακά απόβλητα προκειμένου να διασφαλιστεί η ποιότητα του παραγόμενου </a:t>
            </a:r>
            <a:r>
              <a:rPr lang="el-GR" sz="2000" dirty="0" err="1" smtClean="0">
                <a:latin typeface="Calibri" pitchFamily="34" charset="0"/>
                <a:cs typeface="Calibri" pitchFamily="34" charset="0"/>
              </a:rPr>
              <a:t>κομπόστ</a:t>
            </a:r>
            <a:r>
              <a:rPr lang="el-GR" sz="2000" dirty="0" smtClean="0">
                <a:latin typeface="Calibri" pitchFamily="34" charset="0"/>
                <a:cs typeface="Calibri" pitchFamily="34" charset="0"/>
              </a:rPr>
              <a:t> από τις μονάδες </a:t>
            </a:r>
            <a:r>
              <a:rPr lang="el-GR" sz="2000" dirty="0" err="1" smtClean="0">
                <a:latin typeface="Calibri" pitchFamily="34" charset="0"/>
                <a:cs typeface="Calibri" pitchFamily="34" charset="0"/>
              </a:rPr>
              <a:t>κομποστοποίησης</a:t>
            </a:r>
            <a:r>
              <a:rPr lang="el-GR" sz="2000" dirty="0" smtClean="0">
                <a:latin typeface="Calibri" pitchFamily="34" charset="0"/>
                <a:cs typeface="Calibri" pitchFamily="34" charset="0"/>
              </a:rPr>
              <a:t> </a:t>
            </a:r>
            <a:r>
              <a:rPr lang="el-GR" sz="2000" dirty="0" err="1" smtClean="0">
                <a:latin typeface="Calibri" pitchFamily="34" charset="0"/>
                <a:cs typeface="Calibri" pitchFamily="34" charset="0"/>
              </a:rPr>
              <a:t>προδιαλεγμένων</a:t>
            </a:r>
            <a:r>
              <a:rPr lang="el-GR" sz="2000" dirty="0" smtClean="0">
                <a:latin typeface="Calibri" pitchFamily="34" charset="0"/>
                <a:cs typeface="Calibri" pitchFamily="34" charset="0"/>
              </a:rPr>
              <a:t> οργανικών αποβλήτων και να διευκολυνθεί η περαιτέρω χρήση του.)</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p:txBody>
          <a:bodyPr/>
          <a:lstStyle/>
          <a:p>
            <a:endParaRPr lang="el-GR"/>
          </a:p>
        </p:txBody>
      </p:sp>
      <p:sp>
        <p:nvSpPr>
          <p:cNvPr id="4" name="3 - TextBox"/>
          <p:cNvSpPr txBox="1"/>
          <p:nvPr/>
        </p:nvSpPr>
        <p:spPr>
          <a:xfrm>
            <a:off x="1136469" y="1136469"/>
            <a:ext cx="9914708" cy="2523768"/>
          </a:xfrm>
          <a:prstGeom prst="rect">
            <a:avLst/>
          </a:prstGeom>
          <a:noFill/>
        </p:spPr>
        <p:txBody>
          <a:bodyPr wrap="square" rtlCol="0">
            <a:spAutoFit/>
          </a:bodyPr>
          <a:lstStyle/>
          <a:p>
            <a:endParaRPr lang="el-GR" dirty="0" smtClean="0"/>
          </a:p>
          <a:p>
            <a:pPr>
              <a:buFont typeface="Wingdings" pitchFamily="2" charset="2"/>
              <a:buChar char="§"/>
            </a:pPr>
            <a:endParaRPr lang="el-GR" sz="2000" b="1" dirty="0" smtClean="0">
              <a:latin typeface="Calibri" pitchFamily="34" charset="0"/>
              <a:cs typeface="Calibri" pitchFamily="34" charset="0"/>
            </a:endParaRPr>
          </a:p>
          <a:p>
            <a:pPr>
              <a:buFont typeface="Wingdings" pitchFamily="2" charset="2"/>
              <a:buChar char="§"/>
            </a:pPr>
            <a:r>
              <a:rPr lang="el-GR" sz="2000" b="1" dirty="0" smtClean="0">
                <a:latin typeface="Calibri" pitchFamily="34" charset="0"/>
                <a:cs typeface="Calibri" pitchFamily="34" charset="0"/>
              </a:rPr>
              <a:t>Διαχείριση, αξιοποίηση και </a:t>
            </a:r>
            <a:r>
              <a:rPr lang="el-GR" sz="2000" b="1" dirty="0" err="1" smtClean="0">
                <a:latin typeface="Calibri" pitchFamily="34" charset="0"/>
                <a:cs typeface="Calibri" pitchFamily="34" charset="0"/>
              </a:rPr>
              <a:t>επανάχρηση</a:t>
            </a:r>
            <a:r>
              <a:rPr lang="el-GR" sz="2000" b="1" dirty="0" smtClean="0">
                <a:latin typeface="Calibri" pitchFamily="34" charset="0"/>
                <a:cs typeface="Calibri" pitchFamily="34" charset="0"/>
              </a:rPr>
              <a:t> αποβλήτων προϊόντων</a:t>
            </a:r>
          </a:p>
          <a:p>
            <a:r>
              <a:rPr lang="el-GR" sz="2000" dirty="0" smtClean="0">
                <a:latin typeface="Calibri" pitchFamily="34" charset="0"/>
                <a:cs typeface="Calibri" pitchFamily="34" charset="0"/>
              </a:rPr>
              <a:t>(Η χρήση ή αναδιανομή προϊόντων, όπως ρούχα, έπιπλα, συσκευές κτλ, που δεν είναι χρήσιμα σε πολίτες ή οικογένειες, σε άλλους συμπολίτες ή οικογένειες μπορεί να είναι απολύτως απαραίτητες. Θα πρέπει να υπάρξει πρωτοβουλία σε τοπικό επίπεδο για τη συλλογή χρήσιμων προϊόντων που είναι περιττά για κάποιους, ώστε να αξιοποιούνται από άπορους ή χαμηλού εισοδήματος πολίτες.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40080"/>
            <a:ext cx="10363826" cy="5151119"/>
          </a:xfrm>
        </p:spPr>
        <p:txBody>
          <a:bodyPr/>
          <a:lstStyle/>
          <a:p>
            <a:endParaRPr lang="el-GR" dirty="0"/>
          </a:p>
        </p:txBody>
      </p:sp>
      <p:sp>
        <p:nvSpPr>
          <p:cNvPr id="4" name="3 - TextBox"/>
          <p:cNvSpPr txBox="1"/>
          <p:nvPr/>
        </p:nvSpPr>
        <p:spPr>
          <a:xfrm>
            <a:off x="1554481" y="2364377"/>
            <a:ext cx="9170126" cy="2246769"/>
          </a:xfrm>
          <a:prstGeom prst="rect">
            <a:avLst/>
          </a:prstGeom>
          <a:noFill/>
        </p:spPr>
        <p:txBody>
          <a:bodyPr wrap="square" rtlCol="0">
            <a:spAutoFit/>
          </a:bodyPr>
          <a:lstStyle/>
          <a:p>
            <a:pPr>
              <a:buFont typeface="Wingdings" pitchFamily="2" charset="2"/>
              <a:buChar char="§"/>
            </a:pPr>
            <a:r>
              <a:rPr lang="el-GR" sz="2000" dirty="0" smtClean="0">
                <a:latin typeface="Calibri" pitchFamily="34" charset="0"/>
                <a:cs typeface="Calibri" pitchFamily="34" charset="0"/>
              </a:rPr>
              <a:t>Χώρος πρασίνου – αναψυχής 155 στρεμμάτων</a:t>
            </a:r>
          </a:p>
          <a:p>
            <a:pPr>
              <a:buFont typeface="Wingdings" pitchFamily="2" charset="2"/>
              <a:buChar char="§"/>
            </a:pPr>
            <a:r>
              <a:rPr lang="el-GR" sz="2000" dirty="0" smtClean="0">
                <a:latin typeface="Calibri" pitchFamily="34" charset="0"/>
                <a:cs typeface="Calibri" pitchFamily="34" charset="0"/>
              </a:rPr>
              <a:t>Υποδομές ενεργειακής αποδοτικότητας.</a:t>
            </a:r>
          </a:p>
          <a:p>
            <a:pPr>
              <a:buFont typeface="Wingdings" pitchFamily="2" charset="2"/>
              <a:buChar char="§"/>
            </a:pPr>
            <a:r>
              <a:rPr lang="el-GR" sz="2000" dirty="0" smtClean="0">
                <a:latin typeface="Calibri" pitchFamily="34" charset="0"/>
                <a:cs typeface="Calibri" pitchFamily="34" charset="0"/>
              </a:rPr>
              <a:t>Κεντρικό Πράσινο Σημείο Ανακύκλωσης.</a:t>
            </a:r>
          </a:p>
          <a:p>
            <a:pPr>
              <a:buFont typeface="Wingdings" pitchFamily="2" charset="2"/>
              <a:buChar char="§"/>
            </a:pPr>
            <a:r>
              <a:rPr lang="el-GR" sz="2000" dirty="0" smtClean="0">
                <a:latin typeface="Calibri" pitchFamily="34" charset="0"/>
                <a:cs typeface="Calibri" pitchFamily="34" charset="0"/>
              </a:rPr>
              <a:t>Έργα αναβάθμισης &amp; εκσυγχρονισμού των υφιστάμενων Κ.Δ.Α.Υ. και Σ.Μ.Α..</a:t>
            </a:r>
          </a:p>
          <a:p>
            <a:pPr>
              <a:buFont typeface="Wingdings" pitchFamily="2" charset="2"/>
              <a:buChar char="§"/>
            </a:pPr>
            <a:r>
              <a:rPr lang="el-GR" sz="2000" dirty="0" smtClean="0">
                <a:latin typeface="Calibri" pitchFamily="34" charset="0"/>
                <a:cs typeface="Calibri" pitchFamily="34" charset="0"/>
              </a:rPr>
              <a:t>Μονάδα παραγωγής ενέργειας με τεχνολογίες κυκλικής οικονομίας.</a:t>
            </a:r>
          </a:p>
          <a:p>
            <a:pPr>
              <a:buFont typeface="Wingdings" pitchFamily="2" charset="2"/>
              <a:buChar char="§"/>
            </a:pPr>
            <a:r>
              <a:rPr lang="el-GR" sz="2000" dirty="0" smtClean="0">
                <a:latin typeface="Calibri" pitchFamily="34" charset="0"/>
                <a:cs typeface="Calibri" pitchFamily="34" charset="0"/>
              </a:rPr>
              <a:t>Κέντρο έρευνας &amp; καινοτομίας σε συνεργασία με τα ακαδημαϊκά και ερευνητικά ιδρύματα.</a:t>
            </a:r>
            <a:endParaRPr lang="el-GR" sz="2000" dirty="0">
              <a:latin typeface="Calibri" pitchFamily="34" charset="0"/>
              <a:cs typeface="Calibri" pitchFamily="34" charset="0"/>
            </a:endParaRPr>
          </a:p>
        </p:txBody>
      </p:sp>
      <p:sp>
        <p:nvSpPr>
          <p:cNvPr id="5" name="4 - TextBox"/>
          <p:cNvSpPr txBox="1"/>
          <p:nvPr/>
        </p:nvSpPr>
        <p:spPr>
          <a:xfrm>
            <a:off x="1632857" y="1071154"/>
            <a:ext cx="8882743" cy="1323439"/>
          </a:xfrm>
          <a:prstGeom prst="rect">
            <a:avLst/>
          </a:prstGeom>
          <a:noFill/>
        </p:spPr>
        <p:txBody>
          <a:bodyPr wrap="square" rtlCol="0">
            <a:spAutoFit/>
          </a:bodyPr>
          <a:lstStyle/>
          <a:p>
            <a:pPr algn="ctr"/>
            <a:r>
              <a:rPr lang="el-GR" sz="4000" b="1" dirty="0" smtClean="0">
                <a:latin typeface="Calibri" pitchFamily="34" charset="0"/>
                <a:cs typeface="Calibri" pitchFamily="34" charset="0"/>
              </a:rPr>
              <a:t>Περιβαλλοντικό Πάρκο  Κυκλικής Οικονομίας Ηρακλείου Κρήτης</a:t>
            </a:r>
            <a:endParaRPr lang="el-GR" sz="4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sz="quarter" idx="13"/>
          </p:nvPr>
        </p:nvPicPr>
        <p:blipFill>
          <a:blip r:embed="rId2"/>
          <a:srcRect/>
          <a:stretch>
            <a:fillRect/>
          </a:stretch>
        </p:blipFill>
        <p:spPr bwMode="auto">
          <a:xfrm>
            <a:off x="1541418" y="352696"/>
            <a:ext cx="8856616" cy="5930537"/>
          </a:xfrm>
          <a:prstGeom prst="rect">
            <a:avLst/>
          </a:prstGeom>
          <a:noFill/>
          <a:ln w="9525">
            <a:noFill/>
            <a:miter lim="800000"/>
            <a:headEnd/>
            <a:tailEnd/>
          </a:ln>
          <a:effectLst/>
        </p:spPr>
      </p:pic>
    </p:spTree>
    <p:extLst>
      <p:ext uri="{BB962C8B-B14F-4D97-AF65-F5344CB8AC3E}">
        <p14:creationId xmlns:p14="http://schemas.microsoft.com/office/powerpoint/2010/main" val="1215054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852160"/>
          </a:xfrm>
        </p:spPr>
        <p:txBody>
          <a:bodyPr/>
          <a:lstStyle/>
          <a:p>
            <a:endParaRPr lang="el-GR" dirty="0"/>
          </a:p>
        </p:txBody>
      </p:sp>
      <p:sp>
        <p:nvSpPr>
          <p:cNvPr id="4" name="3 - TextBox"/>
          <p:cNvSpPr txBox="1"/>
          <p:nvPr/>
        </p:nvSpPr>
        <p:spPr>
          <a:xfrm>
            <a:off x="1554480" y="1319349"/>
            <a:ext cx="9117874" cy="4924425"/>
          </a:xfrm>
          <a:prstGeom prst="rect">
            <a:avLst/>
          </a:prstGeom>
          <a:noFill/>
        </p:spPr>
        <p:txBody>
          <a:bodyPr wrap="square" rtlCol="0">
            <a:spAutoFit/>
          </a:bodyPr>
          <a:lstStyle/>
          <a:p>
            <a:r>
              <a:rPr lang="el-GR" sz="2000" b="1" dirty="0" smtClean="0">
                <a:latin typeface="Calibri" pitchFamily="34" charset="0"/>
                <a:cs typeface="Calibri" pitchFamily="34" charset="0"/>
              </a:rPr>
              <a:t>ΚΕΝΤΡΙΚΟ ΠΡΑΣΙΝΟ ΣΗΜΕΙΟ ΤΟΥ ΔΗΜΟΥ</a:t>
            </a: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Οι πολίτες παραδίδουν υλικά προς ανακύκλωση (χαρτί, πλαστικό, μέταλλα, γυαλί, μπαταρίες, ΑΗΗΕ, κ.ά.) &amp; διάφορα είδη προς επαναχρησιμοποίηση (ρούχα, βιβλία, χαλιά, οικιακό εξοπλισμό, </a:t>
            </a:r>
            <a:r>
              <a:rPr lang="el-GR" sz="2000" dirty="0" err="1" smtClean="0">
                <a:latin typeface="Calibri" pitchFamily="34" charset="0"/>
                <a:cs typeface="Calibri" pitchFamily="34" charset="0"/>
              </a:rPr>
              <a:t>κ.ά</a:t>
            </a:r>
            <a:r>
              <a:rPr lang="el-GR" sz="2000" dirty="0" smtClean="0">
                <a:latin typeface="Calibri" pitchFamily="34" charset="0"/>
                <a:cs typeface="Calibri" pitchFamily="34" charset="0"/>
              </a:rPr>
              <a:t>).</a:t>
            </a:r>
          </a:p>
          <a:p>
            <a:pPr>
              <a:buFont typeface="Wingdings" pitchFamily="2" charset="2"/>
              <a:buChar char="§"/>
            </a:pPr>
            <a:r>
              <a:rPr lang="el-GR" sz="2000" dirty="0" smtClean="0">
                <a:latin typeface="Calibri" pitchFamily="34" charset="0"/>
                <a:cs typeface="Calibri" pitchFamily="34" charset="0"/>
              </a:rPr>
              <a:t>Σύστημα επιβράβευσης με ΠΡΑΣΙΝΗ ΚΑΡΤΑ ΔΗΜΟΤΗ με πόντους επιβράβευσης.</a:t>
            </a:r>
          </a:p>
          <a:p>
            <a:r>
              <a:rPr lang="el-GR" sz="2000" b="1" dirty="0" smtClean="0">
                <a:latin typeface="Calibri" pitchFamily="34" charset="0"/>
                <a:cs typeface="Calibri" pitchFamily="34" charset="0"/>
              </a:rPr>
              <a:t>ΕΚΣΥΓΧΡΟΝΙΣΜΟΣ ΚΔΑΥ</a:t>
            </a: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Αύξηση ποσοτήτων που θα συλλέγονται χωριστά λόγω στόχων ΠΕΣΔΑΚ &amp; ΕΣΔΑ κατά 15.000 τν ετησίως</a:t>
            </a:r>
          </a:p>
          <a:p>
            <a:pPr>
              <a:buFont typeface="Wingdings" pitchFamily="2" charset="2"/>
              <a:buChar char="§"/>
            </a:pPr>
            <a:r>
              <a:rPr lang="el-GR" sz="2000" dirty="0" smtClean="0">
                <a:latin typeface="Calibri" pitchFamily="34" charset="0"/>
                <a:cs typeface="Calibri" pitchFamily="34" charset="0"/>
              </a:rPr>
              <a:t>Θα εισέρχονται πιο καθαρά ρεύματα (χωριστά χαρτί, πλαστικό, γυαλί, μέταλλο)</a:t>
            </a:r>
          </a:p>
          <a:p>
            <a:r>
              <a:rPr lang="el-GR" sz="2000" b="1" dirty="0" smtClean="0">
                <a:latin typeface="Calibri" pitchFamily="34" charset="0"/>
                <a:cs typeface="Calibri" pitchFamily="34" charset="0"/>
              </a:rPr>
              <a:t>ΠΡΟΕΠΕΞΕΡΓΑΣΙΑ ΠΡΑΣΙΝΩΝ </a:t>
            </a:r>
            <a:endParaRPr lang="el-GR" sz="2000" dirty="0" smtClean="0">
              <a:latin typeface="Calibri" pitchFamily="34" charset="0"/>
              <a:cs typeface="Calibri" pitchFamily="34" charset="0"/>
            </a:endParaRPr>
          </a:p>
          <a:p>
            <a:pPr>
              <a:buFont typeface="Wingdings" pitchFamily="2" charset="2"/>
              <a:buChar char="§"/>
            </a:pPr>
            <a:r>
              <a:rPr lang="el-GR" sz="2000" dirty="0" err="1" smtClean="0">
                <a:latin typeface="Calibri" pitchFamily="34" charset="0"/>
                <a:cs typeface="Calibri" pitchFamily="34" charset="0"/>
              </a:rPr>
              <a:t>Τεμαχιστής</a:t>
            </a:r>
            <a:r>
              <a:rPr lang="el-GR" sz="2000" dirty="0" smtClean="0">
                <a:latin typeface="Calibri" pitchFamily="34" charset="0"/>
                <a:cs typeface="Calibri" pitchFamily="34" charset="0"/>
              </a:rPr>
              <a:t> θα ετοιμάζει το υλικό προς </a:t>
            </a:r>
            <a:r>
              <a:rPr lang="el-GR" sz="2000" dirty="0" err="1" smtClean="0">
                <a:latin typeface="Calibri" pitchFamily="34" charset="0"/>
                <a:cs typeface="Calibri" pitchFamily="34" charset="0"/>
              </a:rPr>
              <a:t>κομποστοποίηση</a:t>
            </a: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Σύστημα </a:t>
            </a:r>
            <a:r>
              <a:rPr lang="el-GR" sz="2000" dirty="0" err="1" smtClean="0">
                <a:latin typeface="Calibri" pitchFamily="34" charset="0"/>
                <a:cs typeface="Calibri" pitchFamily="34" charset="0"/>
              </a:rPr>
              <a:t>πελλετοποίησης</a:t>
            </a:r>
            <a:r>
              <a:rPr lang="el-GR" sz="2000" dirty="0" smtClean="0">
                <a:latin typeface="Calibri" pitchFamily="34" charset="0"/>
                <a:cs typeface="Calibri" pitchFamily="34" charset="0"/>
              </a:rPr>
              <a:t> θα παράγει </a:t>
            </a:r>
            <a:r>
              <a:rPr lang="el-GR" sz="2000" dirty="0" err="1" smtClean="0">
                <a:latin typeface="Calibri" pitchFamily="34" charset="0"/>
                <a:cs typeface="Calibri" pitchFamily="34" charset="0"/>
              </a:rPr>
              <a:t>πέλλετ</a:t>
            </a:r>
            <a:r>
              <a:rPr lang="el-GR" sz="2000" dirty="0" smtClean="0">
                <a:latin typeface="Calibri" pitchFamily="34" charset="0"/>
                <a:cs typeface="Calibri" pitchFamily="34" charset="0"/>
              </a:rPr>
              <a:t> για κάλυψη των θερμικών αναγκών των υποδομών του Πάρκου.</a:t>
            </a:r>
          </a:p>
          <a:p>
            <a:endParaRPr lang="el-GR" b="1" dirty="0" smtClean="0"/>
          </a:p>
          <a:p>
            <a:endParaRPr lang="el-GR" b="1" dirty="0" smtClean="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4" name="3 - TextBox"/>
          <p:cNvSpPr txBox="1"/>
          <p:nvPr/>
        </p:nvSpPr>
        <p:spPr>
          <a:xfrm>
            <a:off x="1463040" y="1214846"/>
            <a:ext cx="9248503" cy="2554545"/>
          </a:xfrm>
          <a:prstGeom prst="rect">
            <a:avLst/>
          </a:prstGeom>
          <a:noFill/>
        </p:spPr>
        <p:txBody>
          <a:bodyPr wrap="square" rtlCol="0">
            <a:spAutoFit/>
          </a:bodyPr>
          <a:lstStyle/>
          <a:p>
            <a:r>
              <a:rPr lang="el-GR" sz="2000" b="1" dirty="0" smtClean="0">
                <a:latin typeface="Calibri" pitchFamily="34" charset="0"/>
                <a:cs typeface="Calibri" pitchFamily="34" charset="0"/>
              </a:rPr>
              <a:t>ΔΡΑΣΕΙΣ ΑΝΑΚΤΗΣΗΣ ΑΠΟ ΤΑ ΥΠΟΛΕΙΜΜΑΤΙΚΑ ΣΥΜΜΕΙΚΤΑ</a:t>
            </a:r>
          </a:p>
          <a:p>
            <a:endParaRPr lang="el-GR" sz="2000" b="1"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Ανάκτηση ανακυκλώσιμων κατ’ ελ. 30% </a:t>
            </a:r>
            <a:r>
              <a:rPr lang="el-GR" sz="2000" dirty="0" err="1" smtClean="0">
                <a:latin typeface="Calibri" pitchFamily="34" charset="0"/>
                <a:cs typeface="Calibri" pitchFamily="34" charset="0"/>
              </a:rPr>
              <a:t>κ.β</a:t>
            </a:r>
            <a:r>
              <a:rPr lang="el-GR" sz="2000" dirty="0" smtClean="0">
                <a:latin typeface="Calibri" pitchFamily="34" charset="0"/>
                <a:cs typeface="Calibri" pitchFamily="34" charset="0"/>
              </a:rPr>
              <a:t>. επί των εισερχόμενων ανακυκλώσιμων</a:t>
            </a:r>
          </a:p>
          <a:p>
            <a:pPr>
              <a:buFont typeface="Wingdings" pitchFamily="2" charset="2"/>
              <a:buChar char="§"/>
            </a:pPr>
            <a:r>
              <a:rPr lang="el-GR" sz="2000" dirty="0" smtClean="0">
                <a:latin typeface="Calibri" pitchFamily="34" charset="0"/>
                <a:cs typeface="Calibri" pitchFamily="34" charset="0"/>
              </a:rPr>
              <a:t>Υπόλειμμα για διάθεση προς ΧΥΤΥ κατ. </a:t>
            </a:r>
            <a:r>
              <a:rPr lang="el-GR" sz="2000" dirty="0" err="1" smtClean="0">
                <a:latin typeface="Calibri" pitchFamily="34" charset="0"/>
                <a:cs typeface="Calibri" pitchFamily="34" charset="0"/>
              </a:rPr>
              <a:t>μεγ</a:t>
            </a:r>
            <a:r>
              <a:rPr lang="el-GR" sz="2000" dirty="0" smtClean="0">
                <a:latin typeface="Calibri" pitchFamily="34" charset="0"/>
                <a:cs typeface="Calibri" pitchFamily="34" charset="0"/>
              </a:rPr>
              <a:t>. 30% </a:t>
            </a:r>
            <a:r>
              <a:rPr lang="el-GR" sz="2000" dirty="0" err="1" smtClean="0">
                <a:latin typeface="Calibri" pitchFamily="34" charset="0"/>
                <a:cs typeface="Calibri" pitchFamily="34" charset="0"/>
              </a:rPr>
              <a:t>κ.β</a:t>
            </a:r>
            <a:r>
              <a:rPr lang="el-GR" sz="2000" dirty="0" smtClean="0">
                <a:latin typeface="Calibri" pitchFamily="34" charset="0"/>
                <a:cs typeface="Calibri" pitchFamily="34" charset="0"/>
              </a:rPr>
              <a:t> επί των εισερχομένων.</a:t>
            </a:r>
          </a:p>
          <a:p>
            <a:pPr>
              <a:buFont typeface="Wingdings" pitchFamily="2" charset="2"/>
              <a:buChar char="§"/>
            </a:pPr>
            <a:r>
              <a:rPr lang="el-GR" sz="2000" dirty="0" smtClean="0">
                <a:latin typeface="Calibri" pitchFamily="34" charset="0"/>
                <a:cs typeface="Calibri" pitchFamily="34" charset="0"/>
              </a:rPr>
              <a:t>Ενέργεια από αναερόβια χώνευση ΒΑΑ σύμμεικτων απορριμμάτων/υπολειμμάτων πού έχουν διατεθεί σε ΧΥΤΑ/Υ για χρήσεις κατά προτεραιότητα εντός του ΧΥΤΑ/Υ αλλά και ευρύτερα για παραγωγή καυσίμου κίνησης για οχήματα δήμου ως καινοτόμα εφαρμογή .</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40080"/>
            <a:ext cx="10363826" cy="5151119"/>
          </a:xfrm>
        </p:spPr>
        <p:txBody>
          <a:bodyPr/>
          <a:lstStyle/>
          <a:p>
            <a:endParaRPr lang="el-GR" dirty="0"/>
          </a:p>
        </p:txBody>
      </p:sp>
      <p:sp>
        <p:nvSpPr>
          <p:cNvPr id="5" name="4 - TextBox"/>
          <p:cNvSpPr txBox="1"/>
          <p:nvPr/>
        </p:nvSpPr>
        <p:spPr>
          <a:xfrm>
            <a:off x="2050869" y="1084217"/>
            <a:ext cx="8007531" cy="2031325"/>
          </a:xfrm>
          <a:prstGeom prst="rect">
            <a:avLst/>
          </a:prstGeom>
          <a:noFill/>
        </p:spPr>
        <p:txBody>
          <a:bodyPr wrap="square" rtlCol="0">
            <a:spAutoFit/>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p:txBody>
      </p:sp>
      <p:sp>
        <p:nvSpPr>
          <p:cNvPr id="6" name="5 - TextBox"/>
          <p:cNvSpPr txBox="1"/>
          <p:nvPr/>
        </p:nvSpPr>
        <p:spPr>
          <a:xfrm>
            <a:off x="1384663" y="1214846"/>
            <a:ext cx="9562011" cy="2308324"/>
          </a:xfrm>
          <a:prstGeom prst="rect">
            <a:avLst/>
          </a:prstGeom>
          <a:noFill/>
        </p:spPr>
        <p:txBody>
          <a:bodyPr wrap="square" rtlCol="0">
            <a:spAutoFit/>
          </a:bodyPr>
          <a:lstStyle/>
          <a:p>
            <a:pPr algn="ctr"/>
            <a:endParaRPr lang="el-GR" sz="2400" b="1" dirty="0" smtClean="0">
              <a:latin typeface="Calibri" pitchFamily="34" charset="0"/>
              <a:cs typeface="Calibri" pitchFamily="34" charset="0"/>
            </a:endParaRPr>
          </a:p>
          <a:p>
            <a:pPr algn="ctr"/>
            <a:r>
              <a:rPr lang="el-GR" sz="2400" b="1" dirty="0" smtClean="0">
                <a:latin typeface="Calibri" pitchFamily="34" charset="0"/>
                <a:cs typeface="Calibri" pitchFamily="34" charset="0"/>
              </a:rPr>
              <a:t>Έκθεση της Ευρωπαϊκής Επιτροπής (ΕΕ) για την κυκλική οικονομία</a:t>
            </a:r>
          </a:p>
          <a:p>
            <a:pPr algn="ctr"/>
            <a:endParaRPr lang="el-GR" sz="2400" b="1" dirty="0" smtClean="0">
              <a:latin typeface="Calibri" pitchFamily="34" charset="0"/>
              <a:cs typeface="Calibri" pitchFamily="34" charset="0"/>
            </a:endParaRPr>
          </a:p>
          <a:p>
            <a:pPr>
              <a:buFont typeface="Wingdings" pitchFamily="2" charset="2"/>
              <a:buChar char="§"/>
            </a:pPr>
            <a:r>
              <a:rPr lang="el-GR" dirty="0" smtClean="0">
                <a:latin typeface="Calibri" pitchFamily="34" charset="0"/>
                <a:cs typeface="Calibri" pitchFamily="34" charset="0"/>
              </a:rPr>
              <a:t>Το 2016 οι τομείς που σχετίζονταν με την κυκλική οικονομία απασχολούσαν πάνω από 4 εκατομμύρια εργαζόμενους</a:t>
            </a:r>
          </a:p>
          <a:p>
            <a:pPr>
              <a:buFont typeface="Wingdings" pitchFamily="2" charset="2"/>
              <a:buChar char="§"/>
            </a:pPr>
            <a:r>
              <a:rPr lang="el-GR" dirty="0" smtClean="0">
                <a:latin typeface="Calibri" pitchFamily="34" charset="0"/>
                <a:cs typeface="Calibri" pitchFamily="34" charset="0"/>
              </a:rPr>
              <a:t>Η μετάβαση προς την κυκλική οικονομία απαιτεί την ενεργή συμμετοχή των πολιτών στην αλλαγή των καταναλωτικών προτύπων</a:t>
            </a:r>
            <a:endParaRPr lang="el-GR"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Εικόνα που δείχνει τη φύση&#10;&#10;Περιγραφή που δημιουργήθηκε με πολύ υψηλή αξιοπιστία">
            <a:extLst>
              <a:ext uri="{FF2B5EF4-FFF2-40B4-BE49-F238E27FC236}">
                <a16:creationId xmlns:a16="http://schemas.microsoft.com/office/drawing/2014/main" xmlns=""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a:xfrm>
            <a:off x="88280" y="15176"/>
            <a:ext cx="12015442" cy="6682831"/>
          </a:xfrm>
        </p:spPr>
      </p:pic>
      <p:sp>
        <p:nvSpPr>
          <p:cNvPr id="3" name="Τίτλος 2">
            <a:extLst>
              <a:ext uri="{FF2B5EF4-FFF2-40B4-BE49-F238E27FC236}">
                <a16:creationId xmlns:a16="http://schemas.microsoft.com/office/drawing/2014/main" xmlns="" id="{EBDC24D3-EEF0-4B69-A174-E4DFF7884894}"/>
              </a:ext>
            </a:extLst>
          </p:cNvPr>
          <p:cNvSpPr>
            <a:spLocks noGrp="1"/>
          </p:cNvSpPr>
          <p:nvPr>
            <p:ph type="ctrTitle"/>
          </p:nvPr>
        </p:nvSpPr>
        <p:spPr>
          <a:xfrm>
            <a:off x="2495545" y="2255741"/>
            <a:ext cx="7688392" cy="1449410"/>
          </a:xfrm>
        </p:spPr>
        <p:txBody>
          <a:bodyPr rtlCol="0"/>
          <a:lstStyle/>
          <a:p>
            <a:pPr rtl="0"/>
            <a:r>
              <a:rPr lang="el-GR" dirty="0" smtClean="0"/>
              <a:t>Σας ευχαριστώ</a:t>
            </a:r>
            <a:endParaRPr lang="el-GR" dirty="0"/>
          </a:p>
        </p:txBody>
      </p:sp>
      <p:cxnSp>
        <p:nvCxnSpPr>
          <p:cNvPr id="5" name="Ευθεία γραμμή σύνδεσης 4" descr="Διαχωριστική γραμμή">
            <a:extLst>
              <a:ext uri="{FF2B5EF4-FFF2-40B4-BE49-F238E27FC236}">
                <a16:creationId xmlns:a16="http://schemas.microsoft.com/office/drawing/2014/main" xmlns="" id="{FE07C9EC-5158-440C-995A-EAC50D3E05DA}"/>
              </a:ext>
              <a:ext uri="{C183D7F6-B498-43B3-948B-1728B52AA6E4}">
                <adec:decorative xmlns="" xmlns:adec="http://schemas.microsoft.com/office/drawing/2017/decorative" val="1"/>
              </a:ext>
            </a:extLst>
          </p:cNvPr>
          <p:cNvCxnSpPr>
            <a:cxnSpLocks/>
          </p:cNvCxnSpPr>
          <p:nvPr/>
        </p:nvCxnSpPr>
        <p:spPr>
          <a:xfrm>
            <a:off x="7776675" y="2412393"/>
            <a:ext cx="0" cy="1099903"/>
          </a:xfrm>
          <a:prstGeom prst="line">
            <a:avLst/>
          </a:prstGeom>
        </p:spPr>
        <p:style>
          <a:lnRef idx="1">
            <a:schemeClr val="accent1"/>
          </a:lnRef>
          <a:fillRef idx="0">
            <a:schemeClr val="accent1"/>
          </a:fillRef>
          <a:effectRef idx="0">
            <a:schemeClr val="accent1"/>
          </a:effectRef>
          <a:fontRef idx="minor">
            <a:schemeClr val="tx1"/>
          </a:fontRef>
        </p:style>
      </p:cxnSp>
      <p:sp>
        <p:nvSpPr>
          <p:cNvPr id="7" name="Υπότιτλος 6">
            <a:extLst>
              <a:ext uri="{FF2B5EF4-FFF2-40B4-BE49-F238E27FC236}">
                <a16:creationId xmlns:a16="http://schemas.microsoft.com/office/drawing/2014/main" xmlns="" id="{ACCCCDAD-0E0B-437F-8CAA-0536470B2E2F}"/>
              </a:ext>
            </a:extLst>
          </p:cNvPr>
          <p:cNvSpPr>
            <a:spLocks noGrp="1"/>
          </p:cNvSpPr>
          <p:nvPr>
            <p:ph type="subTitle" idx="1"/>
          </p:nvPr>
        </p:nvSpPr>
        <p:spPr>
          <a:xfrm>
            <a:off x="2495545" y="3693657"/>
            <a:ext cx="5425762" cy="1603754"/>
          </a:xfrm>
        </p:spPr>
        <p:txBody>
          <a:bodyPr rtlCol="0"/>
          <a:lstStyle/>
          <a:p>
            <a:pPr rtl="0"/>
            <a:r>
              <a:rPr lang="el-GR" sz="2099" dirty="0"/>
              <a:t>Δρ. </a:t>
            </a:r>
            <a:r>
              <a:rPr lang="el-GR" sz="2099" dirty="0" err="1"/>
              <a:t>Γκαρμπούνης</a:t>
            </a:r>
            <a:r>
              <a:rPr lang="el-GR" sz="2099" dirty="0"/>
              <a:t> Γιώργος </a:t>
            </a:r>
          </a:p>
          <a:p>
            <a:pPr rtl="0"/>
            <a:r>
              <a:rPr lang="el-GR" sz="2099" dirty="0"/>
              <a:t>Μεταδιδακτορικός ερευνητής ΤΜΠ ΔΠΘ</a:t>
            </a:r>
            <a:endParaRPr lang="en-US" sz="2099" dirty="0"/>
          </a:p>
          <a:p>
            <a:pPr>
              <a:lnSpc>
                <a:spcPct val="100000"/>
              </a:lnSpc>
              <a:spcBef>
                <a:spcPts val="0"/>
              </a:spcBef>
            </a:pPr>
            <a:r>
              <a:rPr lang="en-US" sz="2099" dirty="0">
                <a:solidFill>
                  <a:sysClr val="window" lastClr="FFFFFF"/>
                </a:solidFill>
              </a:rPr>
              <a:t>ggkarmpo@env.duth.gr</a:t>
            </a:r>
            <a:endParaRPr lang="el-GR" sz="2099" dirty="0">
              <a:solidFill>
                <a:prstClr val="white"/>
              </a:solidFill>
            </a:endParaRPr>
          </a:p>
          <a:p>
            <a:pPr rtl="0"/>
            <a:endParaRPr lang="el-GR" sz="2099" dirty="0"/>
          </a:p>
        </p:txBody>
      </p:sp>
    </p:spTree>
    <p:extLst>
      <p:ext uri="{BB962C8B-B14F-4D97-AF65-F5344CB8AC3E}">
        <p14:creationId xmlns:p14="http://schemas.microsoft.com/office/powerpoint/2010/main" val="2496228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 xmlns:a16="http://schemas.microsoft.com/office/drawing/2014/main" id="{FBCDEBC2-0143-4E64-A11A-06B3F5790E2E}"/>
              </a:ext>
            </a:extLst>
          </p:cNvPr>
          <p:cNvSpPr/>
          <p:nvPr/>
        </p:nvSpPr>
        <p:spPr>
          <a:xfrm>
            <a:off x="454477" y="1125100"/>
            <a:ext cx="11283043" cy="5262979"/>
          </a:xfrm>
          <a:prstGeom prst="rect">
            <a:avLst/>
          </a:prstGeom>
        </p:spPr>
        <p:txBody>
          <a:bodyPr wrap="square">
            <a:spAutoFit/>
          </a:bodyPr>
          <a:lstStyle/>
          <a:p>
            <a:pPr marL="342900" indent="-342900" defTabSz="914400">
              <a:buFont typeface="Arial" panose="020B0604020202020204" pitchFamily="34" charset="0"/>
              <a:buChar char="•"/>
            </a:pPr>
            <a:r>
              <a:rPr lang="el-GR" sz="2100" dirty="0">
                <a:solidFill>
                  <a:prstClr val="black"/>
                </a:solidFill>
                <a:latin typeface="Calibri Light" panose="020F0302020204030204"/>
              </a:rPr>
              <a:t>Η κυκλική οικονομία περιγράφει ένα οικονομικό σύστημα το οποίο βασίζεται σε </a:t>
            </a:r>
            <a:r>
              <a:rPr lang="el-GR" sz="2100" b="1" dirty="0">
                <a:solidFill>
                  <a:prstClr val="black"/>
                </a:solidFill>
                <a:latin typeface="Calibri Light" panose="020F0302020204030204"/>
              </a:rPr>
              <a:t>επιχειρησιακά μοντέλα και τρόπους ζωής καταναλωτών</a:t>
            </a:r>
            <a:r>
              <a:rPr lang="el-GR" sz="2100" dirty="0">
                <a:solidFill>
                  <a:prstClr val="black"/>
                </a:solidFill>
                <a:latin typeface="Calibri Light" panose="020F0302020204030204"/>
              </a:rPr>
              <a:t> τα οποία αντικαθιστούν την </a:t>
            </a:r>
            <a:r>
              <a:rPr lang="el-GR" sz="2100" b="1" dirty="0">
                <a:solidFill>
                  <a:prstClr val="black"/>
                </a:solidFill>
                <a:latin typeface="Calibri Light" panose="020F0302020204030204"/>
              </a:rPr>
              <a:t>αρχή «τέλους ζωής»</a:t>
            </a:r>
            <a:r>
              <a:rPr lang="el-GR" sz="2100" dirty="0">
                <a:solidFill>
                  <a:prstClr val="black"/>
                </a:solidFill>
                <a:latin typeface="Calibri Light" panose="020F0302020204030204"/>
              </a:rPr>
              <a:t> με τη </a:t>
            </a:r>
            <a:r>
              <a:rPr lang="el-GR" sz="2100" b="1" dirty="0">
                <a:solidFill>
                  <a:prstClr val="black"/>
                </a:solidFill>
                <a:latin typeface="Calibri Light" panose="020F0302020204030204"/>
              </a:rPr>
              <a:t>πρόληψη</a:t>
            </a:r>
            <a:r>
              <a:rPr lang="el-GR" sz="2100" dirty="0">
                <a:solidFill>
                  <a:prstClr val="black"/>
                </a:solidFill>
                <a:latin typeface="Calibri Light" panose="020F0302020204030204"/>
              </a:rPr>
              <a:t> κατανάλωσης προϊόντων, </a:t>
            </a:r>
            <a:r>
              <a:rPr lang="el-GR" sz="2100" b="1" dirty="0">
                <a:solidFill>
                  <a:prstClr val="black"/>
                </a:solidFill>
                <a:latin typeface="Calibri Light" panose="020F0302020204030204"/>
              </a:rPr>
              <a:t>επαναχρησιμοποίηση</a:t>
            </a:r>
            <a:r>
              <a:rPr lang="el-GR" sz="2100" dirty="0">
                <a:solidFill>
                  <a:prstClr val="black"/>
                </a:solidFill>
                <a:latin typeface="Calibri Light" panose="020F0302020204030204"/>
              </a:rPr>
              <a:t> προϊόντων, </a:t>
            </a:r>
            <a:r>
              <a:rPr lang="el-GR" sz="2100" b="1" dirty="0">
                <a:solidFill>
                  <a:prstClr val="black"/>
                </a:solidFill>
                <a:latin typeface="Calibri Light" panose="020F0302020204030204"/>
              </a:rPr>
              <a:t>προετοιμασία για επαναχρησιμοποίηση</a:t>
            </a:r>
            <a:r>
              <a:rPr lang="el-GR" sz="2100" dirty="0">
                <a:solidFill>
                  <a:prstClr val="black"/>
                </a:solidFill>
                <a:latin typeface="Calibri Light" panose="020F0302020204030204"/>
              </a:rPr>
              <a:t> αποβλήτων, </a:t>
            </a:r>
            <a:r>
              <a:rPr lang="el-GR" sz="2100" b="1" dirty="0">
                <a:solidFill>
                  <a:prstClr val="black"/>
                </a:solidFill>
                <a:latin typeface="Calibri Light" panose="020F0302020204030204"/>
              </a:rPr>
              <a:t>ανακύκλωση</a:t>
            </a:r>
            <a:r>
              <a:rPr lang="el-GR" sz="2100" dirty="0">
                <a:solidFill>
                  <a:prstClr val="black"/>
                </a:solidFill>
                <a:latin typeface="Calibri Light" panose="020F0302020204030204"/>
              </a:rPr>
              <a:t> αποβλήτων και </a:t>
            </a:r>
            <a:r>
              <a:rPr lang="el-GR" sz="2100" b="1" dirty="0">
                <a:solidFill>
                  <a:prstClr val="black"/>
                </a:solidFill>
                <a:latin typeface="Calibri Light" panose="020F0302020204030204"/>
              </a:rPr>
              <a:t>ανάκτηση</a:t>
            </a:r>
            <a:r>
              <a:rPr lang="el-GR" sz="2100" dirty="0">
                <a:solidFill>
                  <a:prstClr val="black"/>
                </a:solidFill>
                <a:latin typeface="Calibri Light" panose="020F0302020204030204"/>
              </a:rPr>
              <a:t> υλικών και ενέργειας από απόβλητα κατά την παραγωγή/διανομή και κατανάλωση, ώστε όλα αυτά να λειτουργούν σε επίπεδο </a:t>
            </a:r>
            <a:r>
              <a:rPr lang="el-GR" sz="2100" dirty="0" err="1">
                <a:solidFill>
                  <a:prstClr val="black"/>
                </a:solidFill>
                <a:latin typeface="Calibri Light" panose="020F0302020204030204"/>
              </a:rPr>
              <a:t>μίκρο</a:t>
            </a:r>
            <a:r>
              <a:rPr lang="el-GR" sz="2100" dirty="0">
                <a:solidFill>
                  <a:prstClr val="black"/>
                </a:solidFill>
                <a:latin typeface="Calibri Light" panose="020F0302020204030204"/>
              </a:rPr>
              <a:t>- (προϊόντα, εταιρείες, καταναλωτές), μέσο- (</a:t>
            </a:r>
            <a:r>
              <a:rPr lang="el-GR" sz="2100" dirty="0" err="1">
                <a:solidFill>
                  <a:prstClr val="black"/>
                </a:solidFill>
                <a:latin typeface="Calibri Light" panose="020F0302020204030204"/>
              </a:rPr>
              <a:t>οικο</a:t>
            </a:r>
            <a:r>
              <a:rPr lang="el-GR" sz="2100" dirty="0">
                <a:solidFill>
                  <a:prstClr val="black"/>
                </a:solidFill>
                <a:latin typeface="Calibri Light" panose="020F0302020204030204"/>
              </a:rPr>
              <a:t>-βιομηχανικά πάρκα), </a:t>
            </a:r>
            <a:r>
              <a:rPr lang="el-GR" sz="2100" dirty="0" err="1">
                <a:solidFill>
                  <a:prstClr val="black"/>
                </a:solidFill>
                <a:latin typeface="Calibri Light" panose="020F0302020204030204"/>
              </a:rPr>
              <a:t>μάκρο</a:t>
            </a:r>
            <a:r>
              <a:rPr lang="el-GR" sz="2100" dirty="0">
                <a:solidFill>
                  <a:prstClr val="black"/>
                </a:solidFill>
                <a:latin typeface="Calibri Light" panose="020F0302020204030204"/>
              </a:rPr>
              <a:t>- (πόλη, περιφέρεια, έθνος) με στόχο να επιτύχουν βιώσιμη ανάπτυξη που σημαίνει να δημιουργήσουν </a:t>
            </a:r>
            <a:r>
              <a:rPr lang="el-GR" sz="2100" b="1" dirty="0">
                <a:solidFill>
                  <a:prstClr val="black"/>
                </a:solidFill>
                <a:latin typeface="Calibri Light" panose="020F0302020204030204"/>
              </a:rPr>
              <a:t>περιβαλλοντική ποιότητα</a:t>
            </a:r>
            <a:r>
              <a:rPr lang="el-GR" sz="2100" dirty="0">
                <a:solidFill>
                  <a:prstClr val="black"/>
                </a:solidFill>
                <a:latin typeface="Calibri Light" panose="020F0302020204030204"/>
              </a:rPr>
              <a:t>, </a:t>
            </a:r>
            <a:r>
              <a:rPr lang="el-GR" sz="2100" b="1" dirty="0">
                <a:solidFill>
                  <a:prstClr val="black"/>
                </a:solidFill>
                <a:latin typeface="Calibri Light" panose="020F0302020204030204"/>
              </a:rPr>
              <a:t>οικονομική ευμάρεια </a:t>
            </a:r>
            <a:r>
              <a:rPr lang="el-GR" sz="2100" dirty="0">
                <a:solidFill>
                  <a:prstClr val="black"/>
                </a:solidFill>
                <a:latin typeface="Calibri Light" panose="020F0302020204030204"/>
              </a:rPr>
              <a:t>και </a:t>
            </a:r>
            <a:r>
              <a:rPr lang="el-GR" sz="2100" b="1" dirty="0">
                <a:solidFill>
                  <a:prstClr val="black"/>
                </a:solidFill>
                <a:latin typeface="Calibri Light" panose="020F0302020204030204"/>
              </a:rPr>
              <a:t>κοινωνική ισότητα</a:t>
            </a:r>
            <a:r>
              <a:rPr lang="el-GR" sz="2100" dirty="0">
                <a:solidFill>
                  <a:prstClr val="black"/>
                </a:solidFill>
                <a:latin typeface="Calibri Light" panose="020F0302020204030204"/>
              </a:rPr>
              <a:t>, σε όφελος της παρούσας γενιάς και μελλοντικών γενεών</a:t>
            </a:r>
            <a:r>
              <a:rPr lang="el-GR" sz="2100" b="1" dirty="0">
                <a:solidFill>
                  <a:prstClr val="black"/>
                </a:solidFill>
                <a:latin typeface="Calibri Light" panose="020F0302020204030204"/>
              </a:rPr>
              <a:t> </a:t>
            </a:r>
            <a:r>
              <a:rPr lang="el-GR" sz="2100" dirty="0">
                <a:solidFill>
                  <a:prstClr val="black"/>
                </a:solidFill>
                <a:latin typeface="Calibri Light" panose="020F0302020204030204"/>
              </a:rPr>
              <a:t>(</a:t>
            </a:r>
            <a:r>
              <a:rPr lang="el-GR" sz="2100" dirty="0" err="1">
                <a:solidFill>
                  <a:prstClr val="black"/>
                </a:solidFill>
                <a:latin typeface="Calibri Light" panose="020F0302020204030204"/>
              </a:rPr>
              <a:t>Kirchherr</a:t>
            </a:r>
            <a:r>
              <a:rPr lang="el-GR" sz="2100" dirty="0">
                <a:solidFill>
                  <a:prstClr val="black"/>
                </a:solidFill>
                <a:latin typeface="Calibri Light" panose="020F0302020204030204"/>
              </a:rPr>
              <a:t> </a:t>
            </a:r>
            <a:r>
              <a:rPr lang="el-GR" sz="2100" dirty="0" err="1">
                <a:solidFill>
                  <a:prstClr val="black"/>
                </a:solidFill>
                <a:latin typeface="Calibri Light" panose="020F0302020204030204"/>
              </a:rPr>
              <a:t>et</a:t>
            </a:r>
            <a:r>
              <a:rPr lang="el-GR" sz="2100" dirty="0">
                <a:solidFill>
                  <a:prstClr val="black"/>
                </a:solidFill>
                <a:latin typeface="Calibri Light" panose="020F0302020204030204"/>
              </a:rPr>
              <a:t> </a:t>
            </a:r>
            <a:r>
              <a:rPr lang="el-GR" sz="2100" dirty="0" err="1">
                <a:solidFill>
                  <a:prstClr val="black"/>
                </a:solidFill>
                <a:latin typeface="Calibri Light" panose="020F0302020204030204"/>
              </a:rPr>
              <a:t>al</a:t>
            </a:r>
            <a:r>
              <a:rPr lang="el-GR" sz="2100" dirty="0">
                <a:solidFill>
                  <a:prstClr val="black"/>
                </a:solidFill>
                <a:latin typeface="Calibri Light" panose="020F0302020204030204"/>
              </a:rPr>
              <a:t>., 2017) </a:t>
            </a:r>
          </a:p>
          <a:p>
            <a:pPr marL="342900" indent="-342900" defTabSz="914400">
              <a:buFont typeface="Arial" panose="020B0604020202020204" pitchFamily="34" charset="0"/>
              <a:buChar char="•"/>
            </a:pPr>
            <a:r>
              <a:rPr lang="el-GR" sz="2100" dirty="0">
                <a:solidFill>
                  <a:prstClr val="black"/>
                </a:solidFill>
                <a:latin typeface="Calibri Light" panose="020F0302020204030204"/>
              </a:rPr>
              <a:t>Η κυκλική οικονομία είναι ένα </a:t>
            </a:r>
            <a:r>
              <a:rPr lang="el-GR" sz="2100" b="1" dirty="0">
                <a:solidFill>
                  <a:prstClr val="black"/>
                </a:solidFill>
                <a:latin typeface="Calibri Light" panose="020F0302020204030204"/>
              </a:rPr>
              <a:t>μοντέλο παραγωγής και κατανάλωσης</a:t>
            </a:r>
            <a:r>
              <a:rPr lang="el-GR" sz="2100" dirty="0">
                <a:solidFill>
                  <a:prstClr val="black"/>
                </a:solidFill>
                <a:latin typeface="Calibri Light" panose="020F0302020204030204"/>
              </a:rPr>
              <a:t>, το οποίο περιλαμβάνει την </a:t>
            </a:r>
            <a:r>
              <a:rPr lang="el-GR" sz="2100" b="1" dirty="0">
                <a:solidFill>
                  <a:prstClr val="black"/>
                </a:solidFill>
                <a:latin typeface="Calibri Light" panose="020F0302020204030204"/>
              </a:rPr>
              <a:t>ανταλλαγή, εκμίσθωση, επαναχρησιμοποίηση, επισκευή, ανακαίνιση και ανακύκλωση</a:t>
            </a:r>
            <a:r>
              <a:rPr lang="el-GR" sz="2100" dirty="0">
                <a:solidFill>
                  <a:prstClr val="black"/>
                </a:solidFill>
                <a:latin typeface="Calibri Light" panose="020F0302020204030204"/>
              </a:rPr>
              <a:t> των υπαρχόντων υλικών και προϊόντων όσο το δυνατόν περισσότερο προκειμένου να παραταθεί ο κύκλος ζωής τους. Στην πράξη, η κυκλική οικονομία υποδηλώνει τη μείωση των αποβλήτων στο ελάχιστο δυνατό επίπεδο. Όταν ένα προϊόν φτάνει </a:t>
            </a:r>
            <a:r>
              <a:rPr lang="el-GR" sz="2100" b="1" dirty="0">
                <a:solidFill>
                  <a:prstClr val="black"/>
                </a:solidFill>
                <a:latin typeface="Calibri Light" panose="020F0302020204030204"/>
              </a:rPr>
              <a:t>στο τέλος της ζωής του</a:t>
            </a:r>
            <a:r>
              <a:rPr lang="el-GR" sz="2100" dirty="0">
                <a:solidFill>
                  <a:prstClr val="black"/>
                </a:solidFill>
                <a:latin typeface="Calibri Light" panose="020F0302020204030204"/>
              </a:rPr>
              <a:t>, τα υλικά κατασκευής του διατηρούνται μέσα στην οικονομία με οποιονδήποτε δυνατό τρόπο για να χρησιμοποιηθούν ξανά και ξανά, δημιουργώντας </a:t>
            </a:r>
            <a:r>
              <a:rPr lang="el-GR" sz="2100" b="1" dirty="0">
                <a:solidFill>
                  <a:prstClr val="black"/>
                </a:solidFill>
                <a:latin typeface="Calibri Light" panose="020F0302020204030204"/>
              </a:rPr>
              <a:t>προστιθέμενη αξία </a:t>
            </a:r>
            <a:r>
              <a:rPr lang="el-GR" sz="2100" dirty="0">
                <a:solidFill>
                  <a:prstClr val="black"/>
                </a:solidFill>
                <a:latin typeface="Calibri Light" panose="020F0302020204030204"/>
              </a:rPr>
              <a:t>στο προϊόν</a:t>
            </a:r>
            <a:endParaRPr lang="el-GR" sz="2100" dirty="0">
              <a:solidFill>
                <a:srgbClr val="000000"/>
              </a:solidFill>
              <a:latin typeface="Calibri Light" panose="020F0302020204030204"/>
            </a:endParaRPr>
          </a:p>
        </p:txBody>
      </p:sp>
      <p:sp>
        <p:nvSpPr>
          <p:cNvPr id="14" name="TextBox 13">
            <a:extLst>
              <a:ext uri="{FF2B5EF4-FFF2-40B4-BE49-F238E27FC236}">
                <a16:creationId xmlns="" xmlns:a16="http://schemas.microsoft.com/office/drawing/2014/main" id="{D86A3FB3-40FA-43A8-9EF0-0BDB139BE76D}"/>
              </a:ext>
            </a:extLst>
          </p:cNvPr>
          <p:cNvSpPr txBox="1"/>
          <p:nvPr/>
        </p:nvSpPr>
        <p:spPr>
          <a:xfrm>
            <a:off x="454477" y="755190"/>
            <a:ext cx="4996543" cy="492443"/>
          </a:xfrm>
          <a:prstGeom prst="rect">
            <a:avLst/>
          </a:prstGeom>
          <a:noFill/>
        </p:spPr>
        <p:txBody>
          <a:bodyPr wrap="square" rtlCol="0">
            <a:spAutoFit/>
          </a:bodyPr>
          <a:lstStyle/>
          <a:p>
            <a:pPr defTabSz="914400"/>
            <a:r>
              <a:rPr lang="el-GR" sz="2600" dirty="0">
                <a:solidFill>
                  <a:srgbClr val="B46B62"/>
                </a:solidFill>
              </a:rPr>
              <a:t>Ορισμοί κυκλικής οικονομίας</a:t>
            </a:r>
            <a:endParaRPr lang="en-GB" sz="2600" dirty="0">
              <a:solidFill>
                <a:srgbClr val="B46B62"/>
              </a:solidFill>
            </a:endParaRPr>
          </a:p>
        </p:txBody>
      </p:sp>
      <p:sp>
        <p:nvSpPr>
          <p:cNvPr id="3" name="Τίτλος 2"/>
          <p:cNvSpPr>
            <a:spLocks noGrp="1"/>
          </p:cNvSpPr>
          <p:nvPr>
            <p:ph type="title"/>
          </p:nvPr>
        </p:nvSpPr>
        <p:spPr/>
        <p:txBody>
          <a:bodyPr/>
          <a:lstStyle/>
          <a:p>
            <a:endParaRPr lang="el-GR" dirty="0"/>
          </a:p>
        </p:txBody>
      </p:sp>
    </p:spTree>
    <p:extLst>
      <p:ext uri="{BB962C8B-B14F-4D97-AF65-F5344CB8AC3E}">
        <p14:creationId xmlns:p14="http://schemas.microsoft.com/office/powerpoint/2010/main" val="2828446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sp>
        <p:nvSpPr>
          <p:cNvPr id="5" name="4 - TextBox"/>
          <p:cNvSpPr txBox="1"/>
          <p:nvPr/>
        </p:nvSpPr>
        <p:spPr>
          <a:xfrm>
            <a:off x="1606731" y="1045029"/>
            <a:ext cx="9157063" cy="4955203"/>
          </a:xfrm>
          <a:prstGeom prst="rect">
            <a:avLst/>
          </a:prstGeom>
          <a:noFill/>
        </p:spPr>
        <p:txBody>
          <a:bodyPr wrap="square" rtlCol="0">
            <a:spAutoFit/>
          </a:bodyPr>
          <a:lstStyle/>
          <a:p>
            <a:pPr>
              <a:buFont typeface="Wingdings" pitchFamily="2" charset="2"/>
              <a:buChar char="q"/>
            </a:pPr>
            <a:endParaRPr lang="el-GR" sz="2000" dirty="0" smtClean="0">
              <a:latin typeface="Calibri" pitchFamily="34" charset="0"/>
              <a:cs typeface="Calibri" pitchFamily="34" charset="0"/>
            </a:endParaRPr>
          </a:p>
          <a:p>
            <a:pPr>
              <a:buFont typeface="Wingdings" pitchFamily="2" charset="2"/>
              <a:buChar char="q"/>
            </a:pPr>
            <a:endParaRPr lang="el-GR"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The 3R principles (Reduction, Reuse and Recycle)</a:t>
            </a:r>
            <a:endParaRPr lang="el-GR" sz="2000" dirty="0" smtClean="0">
              <a:latin typeface="Calibri" pitchFamily="34" charset="0"/>
              <a:cs typeface="Calibri" pitchFamily="34" charset="0"/>
            </a:endParaRPr>
          </a:p>
          <a:p>
            <a:pPr>
              <a:buFont typeface="Wingdings" pitchFamily="2" charset="2"/>
              <a:buChar char="q"/>
            </a:pPr>
            <a:endParaRPr lang="en-US"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Reduction</a:t>
            </a:r>
            <a:r>
              <a:rPr lang="el-GR" sz="2000" dirty="0" smtClean="0">
                <a:latin typeface="Calibri" pitchFamily="34" charset="0"/>
                <a:cs typeface="Calibri" pitchFamily="34" charset="0"/>
              </a:rPr>
              <a:t>:αναφέρεται στην ελαχιστοποίηση της χρήσης ενέργειας και πρώτων υλών</a:t>
            </a:r>
          </a:p>
          <a:p>
            <a:pPr>
              <a:buFont typeface="Wingdings" pitchFamily="2" charset="2"/>
              <a:buChar char="q"/>
            </a:pPr>
            <a:endParaRPr lang="el-GR"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Reuse</a:t>
            </a:r>
            <a:r>
              <a:rPr lang="el-GR" sz="2000" dirty="0" smtClean="0">
                <a:latin typeface="Calibri" pitchFamily="34" charset="0"/>
                <a:cs typeface="Calibri" pitchFamily="34" charset="0"/>
              </a:rPr>
              <a:t>: αφορά την χρήση παραπροϊόντων και αποβλήτων μιας μονάδας ως πόρων από άλλη μονάδα (</a:t>
            </a:r>
            <a:r>
              <a:rPr lang="en-US" sz="2000" dirty="0" smtClean="0">
                <a:latin typeface="Calibri" pitchFamily="34" charset="0"/>
                <a:cs typeface="Calibri" pitchFamily="34" charset="0"/>
              </a:rPr>
              <a:t>industrial symbiosis)</a:t>
            </a:r>
            <a:endParaRPr lang="el-GR" sz="2000" dirty="0" smtClean="0">
              <a:latin typeface="Calibri" pitchFamily="34" charset="0"/>
              <a:cs typeface="Calibri" pitchFamily="34" charset="0"/>
            </a:endParaRPr>
          </a:p>
          <a:p>
            <a:pPr>
              <a:buFont typeface="Wingdings" pitchFamily="2" charset="2"/>
              <a:buChar char="q"/>
            </a:pPr>
            <a:endParaRPr lang="en-US"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Recycle</a:t>
            </a:r>
            <a:r>
              <a:rPr lang="el-GR" sz="2000" dirty="0" smtClean="0">
                <a:latin typeface="Calibri" pitchFamily="34" charset="0"/>
                <a:cs typeface="Calibri" pitchFamily="34" charset="0"/>
              </a:rPr>
              <a:t>:</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χαρακτηρίζει την μετατροπή των ανακυκλώσιμων υλικών σε </a:t>
            </a:r>
            <a:r>
              <a:rPr lang="el-GR" sz="2000" smtClean="0">
                <a:latin typeface="Calibri" pitchFamily="34" charset="0"/>
                <a:cs typeface="Calibri" pitchFamily="34" charset="0"/>
              </a:rPr>
              <a:t>νέα προϊόντα </a:t>
            </a:r>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pPr>
              <a:buFont typeface="Wingdings" pitchFamily="2" charset="2"/>
              <a:buChar char="q"/>
            </a:pPr>
            <a:r>
              <a:rPr lang="el-GR" sz="2000" dirty="0" smtClean="0">
                <a:latin typeface="Calibri" pitchFamily="34" charset="0"/>
                <a:cs typeface="Calibri" pitchFamily="34" charset="0"/>
              </a:rPr>
              <a:t>Στην κορυφή της ιεραρχίας βρίσκεται η ελαχιστοποίηση της χρήσης ενέργειας και πρώτων υλών</a:t>
            </a:r>
          </a:p>
          <a:p>
            <a:pPr>
              <a:buFont typeface="Wingdings" pitchFamily="2" charset="2"/>
              <a:buChar char="q"/>
            </a:pPr>
            <a:endParaRPr lang="el-GR" dirty="0" smtClean="0"/>
          </a:p>
          <a:p>
            <a:pPr>
              <a:buFont typeface="Wingdings" pitchFamily="2" charset="2"/>
              <a:buChar char="q"/>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3775" y="618517"/>
            <a:ext cx="10364451" cy="45719"/>
          </a:xfrm>
        </p:spPr>
        <p:txBody>
          <a:bodyPr>
            <a:normAutofit fontScale="90000"/>
          </a:bodyPr>
          <a:lstStyle/>
          <a:p>
            <a:endParaRPr lang="el-GR" dirty="0"/>
          </a:p>
        </p:txBody>
      </p:sp>
      <p:sp>
        <p:nvSpPr>
          <p:cNvPr id="6" name="5 - TextBox"/>
          <p:cNvSpPr txBox="1"/>
          <p:nvPr/>
        </p:nvSpPr>
        <p:spPr>
          <a:xfrm>
            <a:off x="1110343" y="3762103"/>
            <a:ext cx="10071463" cy="2862322"/>
          </a:xfrm>
          <a:prstGeom prst="rect">
            <a:avLst/>
          </a:prstGeom>
          <a:noFill/>
        </p:spPr>
        <p:txBody>
          <a:bodyPr wrap="square" rtlCol="0">
            <a:spAutoFit/>
          </a:bodyPr>
          <a:lstStyle/>
          <a:p>
            <a:pPr>
              <a:buFont typeface="Wingdings" pitchFamily="2" charset="2"/>
              <a:buChar char="q"/>
            </a:pPr>
            <a:r>
              <a:rPr lang="en-US" sz="2000" dirty="0" smtClean="0">
                <a:latin typeface="Calibri" pitchFamily="34" charset="0"/>
                <a:cs typeface="Calibri" pitchFamily="34" charset="0"/>
              </a:rPr>
              <a:t>Cleaner production</a:t>
            </a:r>
            <a:r>
              <a:rPr lang="el-GR" sz="2000" dirty="0" smtClean="0">
                <a:latin typeface="Calibri" pitchFamily="34" charset="0"/>
                <a:cs typeface="Calibri" pitchFamily="34" charset="0"/>
              </a:rPr>
              <a:t>:στρατηγική αντιμετώπισης της ρύπανσης και αποτελεσματικής χρήσης των πόρων</a:t>
            </a:r>
          </a:p>
          <a:p>
            <a:pPr>
              <a:buFont typeface="Wingdings" pitchFamily="2" charset="2"/>
              <a:buChar char="q"/>
            </a:pPr>
            <a:r>
              <a:rPr lang="en-US" sz="2000" dirty="0" smtClean="0">
                <a:latin typeface="Calibri" pitchFamily="34" charset="0"/>
                <a:cs typeface="Calibri" pitchFamily="34" charset="0"/>
              </a:rPr>
              <a:t>Eco-design</a:t>
            </a:r>
            <a:r>
              <a:rPr lang="el-GR" sz="2000" dirty="0" smtClean="0">
                <a:latin typeface="Calibri" pitchFamily="34" charset="0"/>
                <a:cs typeface="Calibri" pitchFamily="34" charset="0"/>
              </a:rPr>
              <a:t>: ολοκληρωμένη, αποτελεσματική και βιώσιμη παραγωγή προϊόντων μέσω καινοτόμου σχεδίασης της παραγωγικής διαδικασίας</a:t>
            </a:r>
            <a:endParaRPr lang="en-US"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Eco-industrial park</a:t>
            </a:r>
            <a:r>
              <a:rPr lang="el-GR" sz="2000" dirty="0" smtClean="0">
                <a:latin typeface="Calibri" pitchFamily="34" charset="0"/>
                <a:cs typeface="Calibri" pitchFamily="34" charset="0"/>
              </a:rPr>
              <a:t>: έννοια της βιομηχανικής συμβίωσης</a:t>
            </a:r>
          </a:p>
          <a:p>
            <a:pPr>
              <a:buFont typeface="Wingdings" pitchFamily="2" charset="2"/>
              <a:buChar char="q"/>
            </a:pPr>
            <a:r>
              <a:rPr lang="en-US" sz="2000" dirty="0" smtClean="0">
                <a:latin typeface="Calibri" pitchFamily="34" charset="0"/>
                <a:cs typeface="Calibri" pitchFamily="34" charset="0"/>
              </a:rPr>
              <a:t>Eco-agricultural system</a:t>
            </a:r>
            <a:r>
              <a:rPr lang="el-GR" sz="2000" dirty="0" smtClean="0">
                <a:latin typeface="Calibri" pitchFamily="34" charset="0"/>
                <a:cs typeface="Calibri" pitchFamily="34" charset="0"/>
              </a:rPr>
              <a:t>: βιομηχανική συμβίωση που χρησιμοποιεί παραπροϊόντα και απόβλητα καλλιεργειών και </a:t>
            </a:r>
            <a:r>
              <a:rPr lang="el-GR" sz="2000" dirty="0" err="1" smtClean="0">
                <a:latin typeface="Calibri" pitchFamily="34" charset="0"/>
                <a:cs typeface="Calibri" pitchFamily="34" charset="0"/>
              </a:rPr>
              <a:t>κτηνοτροφιας</a:t>
            </a:r>
            <a:endParaRPr lang="el-GR" sz="2000" dirty="0" smtClean="0">
              <a:latin typeface="Calibri" pitchFamily="34" charset="0"/>
              <a:cs typeface="Calibri" pitchFamily="34" charset="0"/>
            </a:endParaRPr>
          </a:p>
          <a:p>
            <a:pPr>
              <a:buFont typeface="Wingdings" pitchFamily="2" charset="2"/>
              <a:buChar char="q"/>
            </a:pPr>
            <a:r>
              <a:rPr lang="en-US" sz="2000" dirty="0" smtClean="0">
                <a:latin typeface="Calibri" pitchFamily="34" charset="0"/>
                <a:cs typeface="Calibri" pitchFamily="34" charset="0"/>
              </a:rPr>
              <a:t>NGOs</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Non-Governments Organizations</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 </a:t>
            </a:r>
          </a:p>
          <a:p>
            <a:pPr>
              <a:buFont typeface="Wingdings" pitchFamily="2" charset="2"/>
              <a:buChar char="q"/>
            </a:pPr>
            <a:r>
              <a:rPr lang="en-US" sz="2000" dirty="0" smtClean="0">
                <a:latin typeface="Calibri" pitchFamily="34" charset="0"/>
                <a:cs typeface="Calibri" pitchFamily="34" charset="0"/>
              </a:rPr>
              <a:t>Urban symbiosis</a:t>
            </a:r>
            <a:r>
              <a:rPr lang="el-GR" sz="2000" dirty="0" smtClean="0">
                <a:latin typeface="Calibri" pitchFamily="34" charset="0"/>
                <a:cs typeface="Calibri" pitchFamily="34" charset="0"/>
              </a:rPr>
              <a:t>:</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ΕΕΛ (χρήση επεξεργασμένου νερού και ιλύος για άλλους σκοπούς)</a:t>
            </a:r>
            <a:endParaRPr lang="el-GR" sz="2000" dirty="0">
              <a:latin typeface="Calibri" pitchFamily="34" charset="0"/>
              <a:cs typeface="Calibri" pitchFamily="34" charset="0"/>
            </a:endParaRPr>
          </a:p>
        </p:txBody>
      </p:sp>
      <p:pic>
        <p:nvPicPr>
          <p:cNvPr id="5" name="Θέση περιεχομένου 4"/>
          <p:cNvPicPr>
            <a:picLocks noGrp="1" noChangeAspect="1"/>
          </p:cNvPicPr>
          <p:nvPr>
            <p:ph sz="quarter" idx="13"/>
          </p:nvPr>
        </p:nvPicPr>
        <p:blipFill rotWithShape="1">
          <a:blip r:embed="rId2"/>
          <a:srcRect l="8755" t="36369" r="5433" b="28467"/>
          <a:stretch/>
        </p:blipFill>
        <p:spPr>
          <a:xfrm>
            <a:off x="-207969" y="887240"/>
            <a:ext cx="12472150" cy="2874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Θέση περιεχομένου 3"/>
          <p:cNvPicPr>
            <a:picLocks noGrp="1" noChangeAspect="1"/>
          </p:cNvPicPr>
          <p:nvPr>
            <p:ph sz="quarter" idx="13"/>
          </p:nvPr>
        </p:nvPicPr>
        <p:blipFill rotWithShape="1">
          <a:blip r:embed="rId2"/>
          <a:srcRect l="12621" t="16276" r="12721" b="8108"/>
          <a:stretch/>
        </p:blipFill>
        <p:spPr>
          <a:xfrm>
            <a:off x="1" y="52854"/>
            <a:ext cx="12086924" cy="6886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Θέση περιεχομένου 3"/>
          <p:cNvPicPr>
            <a:picLocks noGrp="1" noChangeAspect="1"/>
          </p:cNvPicPr>
          <p:nvPr>
            <p:ph sz="quarter" idx="13"/>
          </p:nvPr>
        </p:nvPicPr>
        <p:blipFill rotWithShape="1">
          <a:blip r:embed="rId2"/>
          <a:srcRect l="6782" t="22410" r="7634" b="6763"/>
          <a:stretch/>
        </p:blipFill>
        <p:spPr>
          <a:xfrm>
            <a:off x="-20789" y="778598"/>
            <a:ext cx="12213457" cy="5685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Θέμα του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952_TF16411175.potx" id="{F353C6DB-CAB8-4ACB-A200-E519AC3EA976}" vid="{1B4CE415-7755-4B1E-AD42-1B875E61ACC3}"/>
    </a:ext>
  </a:extLst>
</a:theme>
</file>

<file path=ppt/theme/theme5.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3986</TotalTime>
  <Words>2772</Words>
  <Application>Microsoft Office PowerPoint</Application>
  <PresentationFormat>Ευρεία οθόνη</PresentationFormat>
  <Paragraphs>234</Paragraphs>
  <Slides>48</Slides>
  <Notes>2</Notes>
  <HiddenSlides>0</HiddenSlides>
  <MMClips>1</MMClips>
  <ScaleCrop>false</ScaleCrop>
  <HeadingPairs>
    <vt:vector size="6" baseType="variant">
      <vt:variant>
        <vt:lpstr>Γραμματοσειρές που χρησιμοποιούνται</vt:lpstr>
      </vt:variant>
      <vt:variant>
        <vt:i4>8</vt:i4>
      </vt:variant>
      <vt:variant>
        <vt:lpstr>Θέμα</vt:lpstr>
      </vt:variant>
      <vt:variant>
        <vt:i4>5</vt:i4>
      </vt:variant>
      <vt:variant>
        <vt:lpstr>Τίτλοι διαφανειών</vt:lpstr>
      </vt:variant>
      <vt:variant>
        <vt:i4>48</vt:i4>
      </vt:variant>
    </vt:vector>
  </HeadingPairs>
  <TitlesOfParts>
    <vt:vector size="61" baseType="lpstr">
      <vt:lpstr>Arial</vt:lpstr>
      <vt:lpstr>Calibri</vt:lpstr>
      <vt:lpstr>Calibri Light</vt:lpstr>
      <vt:lpstr>Constantia</vt:lpstr>
      <vt:lpstr>Rockwell</vt:lpstr>
      <vt:lpstr>Times New Roman</vt:lpstr>
      <vt:lpstr>Tw Cen MT</vt:lpstr>
      <vt:lpstr>Wingdings</vt:lpstr>
      <vt:lpstr>Droplet</vt:lpstr>
      <vt:lpstr>Θέμα του Office</vt:lpstr>
      <vt:lpstr>1_Θέμα του Office</vt:lpstr>
      <vt:lpstr>2_Θέμα του Office</vt:lpstr>
      <vt:lpstr>Κλασική βιβλίων 16x9</vt:lpstr>
      <vt:lpstr>ΚΥΚΛΙΚΗ ΟΙΚΟΝΟΜΙΑ - ΕΝΑ ΝΕΟ ΜΟΝΤΕΛΟ ΑΝΑΠΤΥΞΗΣ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ΚΥΚΛΟΥ ΖΩΗΣ</dc:title>
  <dc:creator>George G</dc:creator>
  <cp:lastModifiedBy>User</cp:lastModifiedBy>
  <cp:revision>315</cp:revision>
  <dcterms:created xsi:type="dcterms:W3CDTF">2019-05-02T17:22:22Z</dcterms:created>
  <dcterms:modified xsi:type="dcterms:W3CDTF">2024-03-25T15:20:33Z</dcterms:modified>
</cp:coreProperties>
</file>