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64" r:id="rId5"/>
    <p:sldId id="265" r:id="rId6"/>
  </p:sldIdLst>
  <p:sldSz cx="7561263" cy="1069181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42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967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16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223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995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6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62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88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88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15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060C-31C4-475D-B71D-A9CB195C3DB6}" type="datetimeFigureOut">
              <a:rPr lang="el-GR" smtClean="0"/>
              <a:t>20/11/2023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30215-83D9-4228-97B1-81695CF852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84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418902"/>
            <a:ext cx="756126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 </a:t>
            </a:r>
            <a:r>
              <a:rPr lang="el-GR" sz="1600" b="1" dirty="0" smtClean="0"/>
              <a:t>ΕΡΩΤΗΜΑ</a:t>
            </a:r>
          </a:p>
          <a:p>
            <a:r>
              <a:rPr lang="el-GR" sz="1600" b="1" dirty="0" smtClean="0"/>
              <a:t>1</a:t>
            </a:r>
            <a:r>
              <a:rPr lang="el-GR" sz="1600" b="1" baseline="30000" dirty="0" smtClean="0"/>
              <a:t>η</a:t>
            </a:r>
            <a:r>
              <a:rPr lang="el-GR" sz="1600" b="1" dirty="0" smtClean="0"/>
              <a:t> Δεξαμενή</a:t>
            </a:r>
          </a:p>
          <a:p>
            <a:endParaRPr lang="el-GR" sz="1600" b="1" dirty="0"/>
          </a:p>
          <a:p>
            <a:r>
              <a:rPr lang="el-GR" sz="1400" b="1" dirty="0" smtClean="0"/>
              <a:t>Ισοζύγιο μάζας:	</a:t>
            </a:r>
            <a:r>
              <a:rPr lang="en-US" sz="1400" dirty="0" err="1" smtClean="0"/>
              <a:t>qo</a:t>
            </a:r>
            <a:r>
              <a:rPr lang="en-US" sz="1400" dirty="0" smtClean="0"/>
              <a:t>(t) – q1(t) = A1dh1(t)/</a:t>
            </a:r>
            <a:r>
              <a:rPr lang="en-US" sz="1400" dirty="0" err="1" smtClean="0"/>
              <a:t>dt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 </a:t>
            </a:r>
            <a:r>
              <a:rPr lang="en-US" sz="1400" dirty="0" err="1"/>
              <a:t>qo</a:t>
            </a:r>
            <a:r>
              <a:rPr lang="en-US" sz="1400" dirty="0"/>
              <a:t>(t) – </a:t>
            </a:r>
            <a:r>
              <a:rPr lang="en-US" sz="1400" dirty="0" smtClean="0"/>
              <a:t>h1(t)/R1 </a:t>
            </a:r>
            <a:r>
              <a:rPr lang="en-US" sz="1400" dirty="0"/>
              <a:t>= A1dh1(t)/</a:t>
            </a:r>
            <a:r>
              <a:rPr lang="en-US" sz="1400" dirty="0" err="1" smtClean="0"/>
              <a:t>dt</a:t>
            </a:r>
            <a:r>
              <a:rPr lang="en-US" sz="1400" dirty="0" smtClean="0"/>
              <a:t>	                   (1) </a:t>
            </a:r>
          </a:p>
          <a:p>
            <a:r>
              <a:rPr lang="el-GR" sz="1400" b="1" dirty="0" smtClean="0"/>
              <a:t>Στη </a:t>
            </a:r>
            <a:r>
              <a:rPr lang="el-GR" sz="1400" b="1" dirty="0" err="1" smtClean="0"/>
              <a:t>μον</a:t>
            </a:r>
            <a:r>
              <a:rPr lang="el-GR" sz="1400" b="1" dirty="0" smtClean="0"/>
              <a:t>. κατάσταση</a:t>
            </a:r>
            <a:r>
              <a:rPr lang="el-GR" sz="1400" b="1" dirty="0" smtClean="0"/>
              <a:t>:</a:t>
            </a:r>
            <a:r>
              <a:rPr lang="en-US" sz="1400" b="1" dirty="0" smtClean="0"/>
              <a:t>	</a:t>
            </a:r>
            <a:r>
              <a:rPr lang="en-US" sz="1400" dirty="0" err="1" smtClean="0"/>
              <a:t>qos</a:t>
            </a:r>
            <a:r>
              <a:rPr lang="en-US" sz="1400" dirty="0" smtClean="0"/>
              <a:t> – h1s/R1 </a:t>
            </a:r>
            <a:r>
              <a:rPr lang="en-US" sz="1400" dirty="0"/>
              <a:t>= </a:t>
            </a:r>
            <a:r>
              <a:rPr lang="en-US" sz="1400" dirty="0" smtClean="0"/>
              <a:t>A1dh1s/</a:t>
            </a:r>
            <a:r>
              <a:rPr lang="en-US" sz="1400" dirty="0" err="1" smtClean="0"/>
              <a:t>dt</a:t>
            </a:r>
            <a:r>
              <a:rPr lang="en-US" sz="1400" dirty="0" smtClean="0"/>
              <a:t> = 0			                   (2)</a:t>
            </a:r>
          </a:p>
          <a:p>
            <a:r>
              <a:rPr lang="el-GR" sz="1400" b="1" dirty="0" err="1" smtClean="0"/>
              <a:t>Μεταβλ</a:t>
            </a:r>
            <a:r>
              <a:rPr lang="en-US" sz="1400" b="1" dirty="0" smtClean="0"/>
              <a:t>.</a:t>
            </a:r>
            <a:r>
              <a:rPr lang="el-GR" sz="1400" b="1" dirty="0" smtClean="0"/>
              <a:t> απόκλισης:</a:t>
            </a:r>
            <a:r>
              <a:rPr lang="el-GR" sz="1400" b="1" dirty="0"/>
              <a:t>	</a:t>
            </a:r>
            <a:r>
              <a:rPr lang="en-US" sz="1400" dirty="0" err="1"/>
              <a:t>Q</a:t>
            </a:r>
            <a:r>
              <a:rPr lang="en-US" sz="1400" dirty="0" err="1" smtClean="0"/>
              <a:t>o</a:t>
            </a:r>
            <a:r>
              <a:rPr lang="en-US" sz="1400" dirty="0" smtClean="0"/>
              <a:t>(t</a:t>
            </a:r>
            <a:r>
              <a:rPr lang="en-US" sz="1400" dirty="0"/>
              <a:t>) </a:t>
            </a:r>
            <a:r>
              <a:rPr lang="pl-PL" sz="1400" dirty="0" smtClean="0"/>
              <a:t>= </a:t>
            </a:r>
            <a:r>
              <a:rPr lang="en-US" sz="1400" dirty="0" err="1" smtClean="0"/>
              <a:t>qo</a:t>
            </a:r>
            <a:r>
              <a:rPr lang="en-US" sz="1400" dirty="0" smtClean="0"/>
              <a:t>(t</a:t>
            </a:r>
            <a:r>
              <a:rPr lang="en-US" sz="1400" dirty="0"/>
              <a:t>) – </a:t>
            </a:r>
            <a:r>
              <a:rPr lang="en-US" sz="1400" dirty="0" err="1" smtClean="0"/>
              <a:t>qos</a:t>
            </a:r>
            <a:r>
              <a:rPr lang="en-US" sz="1400" dirty="0" smtClean="0"/>
              <a:t>, H1(t) = h1(t) – h1s	, Q1(t) = q1(t) – q1(s)	</a:t>
            </a:r>
            <a:endParaRPr lang="en-US" sz="1400" dirty="0">
              <a:sym typeface="Wingdings" panose="05000000000000000000" pitchFamily="2" charset="2"/>
            </a:endParaRPr>
          </a:p>
          <a:p>
            <a:r>
              <a:rPr lang="en-US" sz="1400" b="1" dirty="0" smtClean="0">
                <a:sym typeface="Wingdings" panose="05000000000000000000" pitchFamily="2" charset="2"/>
              </a:rPr>
              <a:t>(1) </a:t>
            </a:r>
            <a:r>
              <a:rPr lang="el-GR" sz="1400" b="1" dirty="0" smtClean="0">
                <a:sym typeface="Wingdings" panose="05000000000000000000" pitchFamily="2" charset="2"/>
              </a:rPr>
              <a:t>και (2)</a:t>
            </a:r>
            <a:r>
              <a:rPr lang="en-US" sz="1400" b="1" dirty="0" smtClean="0">
                <a:sym typeface="Wingdings" panose="05000000000000000000" pitchFamily="2" charset="2"/>
              </a:rPr>
              <a:t>: </a:t>
            </a:r>
            <a:r>
              <a:rPr lang="el-GR" sz="1400" dirty="0" smtClean="0">
                <a:sym typeface="Wingdings" panose="05000000000000000000" pitchFamily="2" charset="2"/>
              </a:rPr>
              <a:t>		</a:t>
            </a:r>
            <a:r>
              <a:rPr lang="en-US" sz="1400" dirty="0" err="1" smtClean="0"/>
              <a:t>Qo</a:t>
            </a:r>
            <a:r>
              <a:rPr lang="en-US" sz="1400" dirty="0" smtClean="0"/>
              <a:t>(t</a:t>
            </a:r>
            <a:r>
              <a:rPr lang="en-US" sz="1400" dirty="0"/>
              <a:t>) – </a:t>
            </a:r>
            <a:r>
              <a:rPr lang="en-US" sz="1400" dirty="0" smtClean="0"/>
              <a:t>H1(t</a:t>
            </a:r>
            <a:r>
              <a:rPr lang="en-US" sz="1400" dirty="0"/>
              <a:t>)/R1 = </a:t>
            </a:r>
            <a:r>
              <a:rPr lang="en-US" sz="1400" dirty="0" smtClean="0"/>
              <a:t>A1dH1(t</a:t>
            </a:r>
            <a:r>
              <a:rPr lang="en-US" sz="1400" dirty="0"/>
              <a:t>)/</a:t>
            </a:r>
            <a:r>
              <a:rPr lang="en-US" sz="1400" dirty="0" err="1" smtClean="0"/>
              <a:t>dt</a:t>
            </a:r>
            <a:endParaRPr lang="en-US" sz="1400" dirty="0">
              <a:sym typeface="Wingdings" panose="05000000000000000000" pitchFamily="2" charset="2"/>
            </a:endParaRPr>
          </a:p>
          <a:p>
            <a:r>
              <a:rPr lang="en-US" sz="1400" b="1" dirty="0" smtClean="0"/>
              <a:t>Laplace</a:t>
            </a:r>
            <a:r>
              <a:rPr lang="el-GR" sz="1400" b="1" dirty="0" smtClean="0"/>
              <a:t>:</a:t>
            </a:r>
            <a:r>
              <a:rPr lang="el-GR" sz="1400" b="1" dirty="0"/>
              <a:t>	</a:t>
            </a:r>
            <a:r>
              <a:rPr lang="en-US" sz="1400" dirty="0" smtClean="0"/>
              <a:t>	R1*</a:t>
            </a:r>
            <a:r>
              <a:rPr lang="en-US" sz="1400" dirty="0" err="1" smtClean="0"/>
              <a:t>Qo</a:t>
            </a:r>
            <a:r>
              <a:rPr lang="en-US" sz="1400" dirty="0" smtClean="0"/>
              <a:t>(s) = (R1*A1)*s*H1(s) + H1(s) </a:t>
            </a:r>
            <a:r>
              <a:rPr lang="en-US" sz="1400" dirty="0" smtClean="0">
                <a:sym typeface="Wingdings" panose="05000000000000000000" pitchFamily="2" charset="2"/>
              </a:rPr>
              <a:t> H1(s)/</a:t>
            </a:r>
            <a:r>
              <a:rPr lang="en-US" sz="1400" dirty="0" err="1" smtClean="0">
                <a:sym typeface="Wingdings" panose="05000000000000000000" pitchFamily="2" charset="2"/>
              </a:rPr>
              <a:t>Qo</a:t>
            </a:r>
            <a:r>
              <a:rPr lang="en-US" sz="1400" dirty="0" smtClean="0">
                <a:sym typeface="Wingdings" panose="05000000000000000000" pitchFamily="2" charset="2"/>
              </a:rPr>
              <a:t>(s) = R1/(</a:t>
            </a:r>
            <a:r>
              <a:rPr lang="el-GR" sz="1400" dirty="0" smtClean="0">
                <a:sym typeface="Wingdings" panose="05000000000000000000" pitchFamily="2" charset="2"/>
              </a:rPr>
              <a:t>τ1*</a:t>
            </a:r>
            <a:r>
              <a:rPr lang="en-US" sz="1400" dirty="0" smtClean="0">
                <a:sym typeface="Wingdings" panose="05000000000000000000" pitchFamily="2" charset="2"/>
              </a:rPr>
              <a:t>s + 1)             (3)</a:t>
            </a:r>
            <a:endParaRPr lang="en-US" sz="1400" dirty="0" smtClean="0"/>
          </a:p>
          <a:p>
            <a:r>
              <a:rPr lang="en-US" sz="1400" dirty="0"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ym typeface="Wingdings" panose="05000000000000000000" pitchFamily="2" charset="2"/>
              </a:rPr>
              <a:t>	</a:t>
            </a:r>
            <a:r>
              <a:rPr lang="pl-PL" sz="1400" dirty="0" smtClean="0">
                <a:sym typeface="Wingdings" panose="05000000000000000000" pitchFamily="2" charset="2"/>
              </a:rPr>
              <a:t>R1 = 1 ft/cfm, </a:t>
            </a:r>
            <a:r>
              <a:rPr lang="en-US" sz="1400" dirty="0" smtClean="0">
                <a:sym typeface="Wingdings" panose="05000000000000000000" pitchFamily="2" charset="2"/>
              </a:rPr>
              <a:t>R1*A1 = </a:t>
            </a:r>
            <a:r>
              <a:rPr lang="el-GR" sz="1400" dirty="0" smtClean="0">
                <a:sym typeface="Wingdings" panose="05000000000000000000" pitchFamily="2" charset="2"/>
              </a:rPr>
              <a:t>τ1 = 1 </a:t>
            </a:r>
            <a:r>
              <a:rPr lang="en-US" sz="1400" dirty="0" smtClean="0">
                <a:sym typeface="Wingdings" panose="05000000000000000000" pitchFamily="2" charset="2"/>
              </a:rPr>
              <a:t>min</a:t>
            </a:r>
          </a:p>
          <a:p>
            <a:r>
              <a:rPr lang="pl-PL" sz="1400" b="1" dirty="0" smtClean="0">
                <a:sym typeface="Wingdings" panose="05000000000000000000" pitchFamily="2" charset="2"/>
              </a:rPr>
              <a:t>(3):</a:t>
            </a:r>
            <a:r>
              <a:rPr lang="pl-PL" sz="1400" dirty="0" smtClean="0">
                <a:sym typeface="Wingdings" panose="05000000000000000000" pitchFamily="2" charset="2"/>
              </a:rPr>
              <a:t>		</a:t>
            </a:r>
            <a:r>
              <a:rPr lang="en-US" sz="1400" b="1" dirty="0" smtClean="0">
                <a:sym typeface="Wingdings" panose="05000000000000000000" pitchFamily="2" charset="2"/>
              </a:rPr>
              <a:t>H1(s</a:t>
            </a:r>
            <a:r>
              <a:rPr lang="en-US" sz="1400" b="1" dirty="0">
                <a:sym typeface="Wingdings" panose="05000000000000000000" pitchFamily="2" charset="2"/>
              </a:rPr>
              <a:t>)/</a:t>
            </a:r>
            <a:r>
              <a:rPr lang="en-US" sz="1400" b="1" dirty="0" err="1">
                <a:sym typeface="Wingdings" panose="05000000000000000000" pitchFamily="2" charset="2"/>
              </a:rPr>
              <a:t>Qo</a:t>
            </a:r>
            <a:r>
              <a:rPr lang="en-US" sz="1400" b="1" dirty="0">
                <a:sym typeface="Wingdings" panose="05000000000000000000" pitchFamily="2" charset="2"/>
              </a:rPr>
              <a:t>(s) = </a:t>
            </a:r>
            <a:r>
              <a:rPr lang="en-US" sz="1400" b="1" dirty="0" smtClean="0">
                <a:sym typeface="Wingdings" panose="05000000000000000000" pitchFamily="2" charset="2"/>
              </a:rPr>
              <a:t>1/(s </a:t>
            </a:r>
            <a:r>
              <a:rPr lang="en-US" sz="1400" b="1" dirty="0">
                <a:sym typeface="Wingdings" panose="05000000000000000000" pitchFamily="2" charset="2"/>
              </a:rPr>
              <a:t>+ 1) </a:t>
            </a:r>
            <a:endParaRPr lang="en-US" sz="1400" b="1" dirty="0" smtClean="0">
              <a:sym typeface="Wingdings" panose="05000000000000000000" pitchFamily="2" charset="2"/>
            </a:endParaRPr>
          </a:p>
          <a:p>
            <a:endParaRPr lang="pl-PL" sz="1400" dirty="0" smtClean="0">
              <a:sym typeface="Wingdings" panose="05000000000000000000" pitchFamily="2" charset="2"/>
            </a:endParaRPr>
          </a:p>
          <a:p>
            <a:r>
              <a:rPr lang="en-US" sz="1400" dirty="0" smtClean="0">
                <a:sym typeface="Wingdings" panose="05000000000000000000" pitchFamily="2" charset="2"/>
              </a:rPr>
              <a:t>Q1(t) = H1(t)/R1  Q1(s) </a:t>
            </a:r>
            <a:r>
              <a:rPr lang="en-US" sz="1400" dirty="0">
                <a:sym typeface="Wingdings" panose="05000000000000000000" pitchFamily="2" charset="2"/>
              </a:rPr>
              <a:t>= </a:t>
            </a:r>
            <a:r>
              <a:rPr lang="en-US" sz="1400" dirty="0" smtClean="0">
                <a:sym typeface="Wingdings" panose="05000000000000000000" pitchFamily="2" charset="2"/>
              </a:rPr>
              <a:t>H1(s)/R1  </a:t>
            </a:r>
            <a:r>
              <a:rPr lang="pl-PL" sz="1400" b="1" dirty="0" smtClean="0">
                <a:sym typeface="Wingdings" panose="05000000000000000000" pitchFamily="2" charset="2"/>
              </a:rPr>
              <a:t>Q</a:t>
            </a:r>
            <a:r>
              <a:rPr lang="en-US" sz="1400" b="1" dirty="0" smtClean="0">
                <a:sym typeface="Wingdings" panose="05000000000000000000" pitchFamily="2" charset="2"/>
              </a:rPr>
              <a:t>1(s)/</a:t>
            </a:r>
            <a:r>
              <a:rPr lang="pl-PL" sz="1400" b="1" dirty="0" smtClean="0">
                <a:sym typeface="Wingdings" panose="05000000000000000000" pitchFamily="2" charset="2"/>
              </a:rPr>
              <a:t>H</a:t>
            </a:r>
            <a:r>
              <a:rPr lang="en-US" sz="1400" b="1" dirty="0" smtClean="0">
                <a:sym typeface="Wingdings" panose="05000000000000000000" pitchFamily="2" charset="2"/>
              </a:rPr>
              <a:t>1(s</a:t>
            </a:r>
            <a:r>
              <a:rPr lang="en-US" sz="1400" b="1" dirty="0">
                <a:sym typeface="Wingdings" panose="05000000000000000000" pitchFamily="2" charset="2"/>
              </a:rPr>
              <a:t>)</a:t>
            </a:r>
            <a:r>
              <a:rPr lang="en-US" sz="1400" b="1" dirty="0" smtClean="0">
                <a:sym typeface="Wingdings" panose="05000000000000000000" pitchFamily="2" charset="2"/>
              </a:rPr>
              <a:t> = </a:t>
            </a:r>
            <a:r>
              <a:rPr lang="pl-PL" sz="1400" b="1" dirty="0" smtClean="0">
                <a:sym typeface="Wingdings" panose="05000000000000000000" pitchFamily="2" charset="2"/>
              </a:rPr>
              <a:t>1/</a:t>
            </a:r>
            <a:r>
              <a:rPr lang="en-US" sz="1400" b="1" dirty="0" smtClean="0">
                <a:sym typeface="Wingdings" panose="05000000000000000000" pitchFamily="2" charset="2"/>
              </a:rPr>
              <a:t>R1</a:t>
            </a:r>
            <a:r>
              <a:rPr lang="en-US" sz="1400" dirty="0" smtClean="0">
                <a:sym typeface="Wingdings" panose="05000000000000000000" pitchFamily="2" charset="2"/>
              </a:rPr>
              <a:t>			                   (4)</a:t>
            </a:r>
            <a:endParaRPr lang="pl-PL" sz="1400" dirty="0" smtClean="0">
              <a:sym typeface="Wingdings" panose="05000000000000000000" pitchFamily="2" charset="2"/>
            </a:endParaRPr>
          </a:p>
          <a:p>
            <a:endParaRPr lang="pl-PL" sz="1400" dirty="0">
              <a:sym typeface="Wingdings" panose="05000000000000000000" pitchFamily="2" charset="2"/>
            </a:endParaRPr>
          </a:p>
          <a:p>
            <a:r>
              <a:rPr lang="pl-PL" sz="1400" b="1" dirty="0" smtClean="0">
                <a:sym typeface="Wingdings" panose="05000000000000000000" pitchFamily="2" charset="2"/>
              </a:rPr>
              <a:t>(3)</a:t>
            </a:r>
            <a:r>
              <a:rPr lang="en-US" sz="1400" b="1" dirty="0" smtClean="0">
                <a:sym typeface="Wingdings" panose="05000000000000000000" pitchFamily="2" charset="2"/>
              </a:rPr>
              <a:t> </a:t>
            </a:r>
            <a:r>
              <a:rPr lang="el-GR" sz="1400" b="1" dirty="0" smtClean="0">
                <a:sym typeface="Wingdings" panose="05000000000000000000" pitchFamily="2" charset="2"/>
              </a:rPr>
              <a:t>και (4)</a:t>
            </a:r>
            <a:r>
              <a:rPr lang="pl-PL" sz="1400" b="1" dirty="0" smtClean="0">
                <a:sym typeface="Wingdings" panose="05000000000000000000" pitchFamily="2" charset="2"/>
              </a:rPr>
              <a:t>: </a:t>
            </a:r>
            <a:r>
              <a:rPr lang="pl-PL" sz="1400" dirty="0" smtClean="0">
                <a:sym typeface="Wingdings" panose="05000000000000000000" pitchFamily="2" charset="2"/>
              </a:rPr>
              <a:t>		</a:t>
            </a:r>
            <a:r>
              <a:rPr lang="en-US" sz="1400" b="1" dirty="0" smtClean="0">
                <a:sym typeface="Wingdings" panose="05000000000000000000" pitchFamily="2" charset="2"/>
              </a:rPr>
              <a:t>Q1(s)/</a:t>
            </a:r>
            <a:r>
              <a:rPr lang="en-US" sz="1400" b="1" dirty="0" err="1" smtClean="0">
                <a:sym typeface="Wingdings" panose="05000000000000000000" pitchFamily="2" charset="2"/>
              </a:rPr>
              <a:t>Qo</a:t>
            </a:r>
            <a:r>
              <a:rPr lang="en-US" sz="1400" b="1" dirty="0" smtClean="0">
                <a:sym typeface="Wingdings" panose="05000000000000000000" pitchFamily="2" charset="2"/>
              </a:rPr>
              <a:t>(s) </a:t>
            </a:r>
            <a:r>
              <a:rPr lang="en-US" sz="1400" dirty="0" smtClean="0">
                <a:sym typeface="Wingdings" panose="05000000000000000000" pitchFamily="2" charset="2"/>
              </a:rPr>
              <a:t>= </a:t>
            </a:r>
            <a:r>
              <a:rPr lang="pl-PL" sz="1400" dirty="0" smtClean="0">
                <a:sym typeface="Wingdings" panose="05000000000000000000" pitchFamily="2" charset="2"/>
              </a:rPr>
              <a:t>[</a:t>
            </a:r>
            <a:r>
              <a:rPr lang="en-US" sz="1400" dirty="0" smtClean="0">
                <a:sym typeface="Wingdings" panose="05000000000000000000" pitchFamily="2" charset="2"/>
              </a:rPr>
              <a:t>H1(s</a:t>
            </a:r>
            <a:r>
              <a:rPr lang="en-US" sz="1400" dirty="0">
                <a:sym typeface="Wingdings" panose="05000000000000000000" pitchFamily="2" charset="2"/>
              </a:rPr>
              <a:t>)/</a:t>
            </a:r>
            <a:r>
              <a:rPr lang="en-US" sz="1400" dirty="0" err="1">
                <a:sym typeface="Wingdings" panose="05000000000000000000" pitchFamily="2" charset="2"/>
              </a:rPr>
              <a:t>Qo</a:t>
            </a:r>
            <a:r>
              <a:rPr lang="en-US" sz="1400" dirty="0">
                <a:sym typeface="Wingdings" panose="05000000000000000000" pitchFamily="2" charset="2"/>
              </a:rPr>
              <a:t>(s</a:t>
            </a:r>
            <a:r>
              <a:rPr lang="en-US" sz="1400" dirty="0" smtClean="0">
                <a:sym typeface="Wingdings" panose="05000000000000000000" pitchFamily="2" charset="2"/>
              </a:rPr>
              <a:t>)</a:t>
            </a:r>
            <a:r>
              <a:rPr lang="pl-PL" sz="1400" dirty="0" smtClean="0">
                <a:sym typeface="Wingdings" panose="05000000000000000000" pitchFamily="2" charset="2"/>
              </a:rPr>
              <a:t>]*[</a:t>
            </a:r>
            <a:r>
              <a:rPr lang="pl-PL" sz="1400" dirty="0">
                <a:sym typeface="Wingdings" panose="05000000000000000000" pitchFamily="2" charset="2"/>
              </a:rPr>
              <a:t>Q</a:t>
            </a:r>
            <a:r>
              <a:rPr lang="en-US" sz="1400" dirty="0">
                <a:sym typeface="Wingdings" panose="05000000000000000000" pitchFamily="2" charset="2"/>
              </a:rPr>
              <a:t>1(s)/</a:t>
            </a:r>
            <a:r>
              <a:rPr lang="pl-PL" sz="1400" dirty="0">
                <a:sym typeface="Wingdings" panose="05000000000000000000" pitchFamily="2" charset="2"/>
              </a:rPr>
              <a:t>H</a:t>
            </a:r>
            <a:r>
              <a:rPr lang="en-US" sz="1400" dirty="0">
                <a:sym typeface="Wingdings" panose="05000000000000000000" pitchFamily="2" charset="2"/>
              </a:rPr>
              <a:t>1(s</a:t>
            </a:r>
            <a:r>
              <a:rPr lang="en-US" sz="1400" dirty="0" smtClean="0">
                <a:sym typeface="Wingdings" panose="05000000000000000000" pitchFamily="2" charset="2"/>
              </a:rPr>
              <a:t>)</a:t>
            </a:r>
            <a:r>
              <a:rPr lang="pl-PL" sz="1400" dirty="0" smtClean="0">
                <a:sym typeface="Wingdings" panose="05000000000000000000" pitchFamily="2" charset="2"/>
              </a:rPr>
              <a:t>] </a:t>
            </a:r>
            <a:r>
              <a:rPr lang="en-US" sz="1400" dirty="0" smtClean="0">
                <a:sym typeface="Wingdings" panose="05000000000000000000" pitchFamily="2" charset="2"/>
              </a:rPr>
              <a:t>= </a:t>
            </a:r>
            <a:r>
              <a:rPr lang="pl-PL" sz="1400" dirty="0" smtClean="0">
                <a:sym typeface="Wingdings" panose="05000000000000000000" pitchFamily="2" charset="2"/>
              </a:rPr>
              <a:t>1/R1*R1</a:t>
            </a:r>
            <a:r>
              <a:rPr lang="en-US" sz="1400" dirty="0" smtClean="0">
                <a:sym typeface="Wingdings" panose="05000000000000000000" pitchFamily="2" charset="2"/>
              </a:rPr>
              <a:t>/(</a:t>
            </a:r>
            <a:r>
              <a:rPr lang="en-US" sz="1400" dirty="0">
                <a:sym typeface="Wingdings" panose="05000000000000000000" pitchFamily="2" charset="2"/>
              </a:rPr>
              <a:t>s + 1</a:t>
            </a:r>
            <a:r>
              <a:rPr lang="en-US" sz="1400" dirty="0" smtClean="0">
                <a:sym typeface="Wingdings" panose="05000000000000000000" pitchFamily="2" charset="2"/>
              </a:rPr>
              <a:t>)</a:t>
            </a:r>
            <a:r>
              <a:rPr lang="pl-PL" sz="1400" dirty="0" smtClean="0">
                <a:sym typeface="Wingdings" panose="05000000000000000000" pitchFamily="2" charset="2"/>
              </a:rPr>
              <a:t> = </a:t>
            </a:r>
            <a:r>
              <a:rPr lang="pl-PL" sz="1400" b="1" dirty="0" smtClean="0">
                <a:sym typeface="Wingdings" panose="05000000000000000000" pitchFamily="2" charset="2"/>
              </a:rPr>
              <a:t>1/(s + 1)</a:t>
            </a:r>
            <a:r>
              <a:rPr lang="el-GR" sz="1400" b="1" dirty="0">
                <a:sym typeface="Wingdings" panose="05000000000000000000" pitchFamily="2" charset="2"/>
              </a:rPr>
              <a:t> </a:t>
            </a:r>
            <a:r>
              <a:rPr lang="el-GR" sz="1400" b="1" dirty="0" smtClean="0">
                <a:sym typeface="Wingdings" panose="05000000000000000000" pitchFamily="2" charset="2"/>
              </a:rPr>
              <a:t>     </a:t>
            </a:r>
            <a:r>
              <a:rPr lang="el-GR" sz="1400" dirty="0" smtClean="0">
                <a:sym typeface="Wingdings" panose="05000000000000000000" pitchFamily="2" charset="2"/>
              </a:rPr>
              <a:t>(5)</a:t>
            </a:r>
            <a:endParaRPr lang="el-GR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4081"/>
            <a:ext cx="6592186" cy="684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5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135600"/>
                <a:ext cx="7561263" cy="10372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600" b="1" dirty="0" smtClean="0"/>
                  <a:t>2</a:t>
                </a:r>
                <a:r>
                  <a:rPr lang="el-GR" sz="1600" b="1" baseline="30000" dirty="0" smtClean="0"/>
                  <a:t>η</a:t>
                </a:r>
                <a:r>
                  <a:rPr lang="el-GR" sz="1600" b="1" dirty="0" smtClean="0"/>
                  <a:t> Δεξαμενή</a:t>
                </a:r>
              </a:p>
              <a:p>
                <a:endParaRPr lang="el-GR" sz="1600" b="1" dirty="0"/>
              </a:p>
              <a:p>
                <a:r>
                  <a:rPr lang="el-GR" sz="1400" b="1" dirty="0" smtClean="0"/>
                  <a:t>Ισοζύγιο μάζας:	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(t) – q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(t) = A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dh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(t)/</a:t>
                </a:r>
                <a:r>
                  <a:rPr lang="en-US" sz="1400" dirty="0" err="1" smtClean="0"/>
                  <a:t>dt</a:t>
                </a:r>
                <a:r>
                  <a:rPr lang="en-US" sz="1400" dirty="0" smtClean="0"/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 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 – </a:t>
                </a:r>
                <a:r>
                  <a:rPr lang="en-US" sz="1400" dirty="0" smtClean="0"/>
                  <a:t>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(t)/R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= </a:t>
                </a:r>
                <a:r>
                  <a:rPr lang="en-US" sz="1400" dirty="0" smtClean="0"/>
                  <a:t>A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dh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)/</a:t>
                </a:r>
                <a:r>
                  <a:rPr lang="en-US" sz="1400" dirty="0" err="1" smtClean="0"/>
                  <a:t>dt</a:t>
                </a:r>
                <a:r>
                  <a:rPr lang="en-US" sz="1400" dirty="0" smtClean="0"/>
                  <a:t>	                   (</a:t>
                </a:r>
                <a:r>
                  <a:rPr lang="el-GR" sz="1400" dirty="0" smtClean="0"/>
                  <a:t>6</a:t>
                </a:r>
                <a:r>
                  <a:rPr lang="en-US" sz="1400" dirty="0" smtClean="0"/>
                  <a:t>) </a:t>
                </a:r>
              </a:p>
              <a:p>
                <a:r>
                  <a:rPr lang="el-GR" sz="1400" b="1" dirty="0"/>
                  <a:t>Στη </a:t>
                </a:r>
                <a:r>
                  <a:rPr lang="el-GR" sz="1400" b="1" dirty="0" err="1"/>
                  <a:t>μον</a:t>
                </a:r>
                <a:r>
                  <a:rPr lang="el-GR" sz="1400" b="1" dirty="0"/>
                  <a:t>. κατάσταση </a:t>
                </a:r>
                <a:r>
                  <a:rPr lang="el-GR" sz="1400" b="1" dirty="0" smtClean="0"/>
                  <a:t>: 	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s – 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s/R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= </a:t>
                </a:r>
                <a:r>
                  <a:rPr lang="en-US" sz="1400" dirty="0" smtClean="0"/>
                  <a:t>A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dh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s/</a:t>
                </a:r>
                <a:r>
                  <a:rPr lang="en-US" sz="1400" dirty="0" err="1" smtClean="0"/>
                  <a:t>dt</a:t>
                </a:r>
                <a:r>
                  <a:rPr lang="en-US" sz="1400" dirty="0" smtClean="0"/>
                  <a:t> = 0			                   (</a:t>
                </a:r>
                <a:r>
                  <a:rPr lang="el-GR" sz="1400" dirty="0" smtClean="0"/>
                  <a:t>7</a:t>
                </a:r>
                <a:r>
                  <a:rPr lang="en-US" sz="1400" dirty="0" smtClean="0"/>
                  <a:t>)</a:t>
                </a:r>
              </a:p>
              <a:p>
                <a:r>
                  <a:rPr lang="el-GR" sz="1400" b="1" dirty="0" err="1" smtClean="0"/>
                  <a:t>Μεταβλ</a:t>
                </a:r>
                <a:r>
                  <a:rPr lang="en-US" sz="1400" b="1" dirty="0" smtClean="0"/>
                  <a:t>.</a:t>
                </a:r>
                <a:r>
                  <a:rPr lang="el-GR" sz="1400" b="1" dirty="0" smtClean="0"/>
                  <a:t> απόκλισης:</a:t>
                </a:r>
                <a:r>
                  <a:rPr lang="el-GR" sz="1400" b="1" dirty="0"/>
                  <a:t>	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 </a:t>
                </a:r>
                <a:r>
                  <a:rPr lang="pl-PL" sz="1400" dirty="0" smtClean="0"/>
                  <a:t>= 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 – 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s, 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(t) = 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(t) – 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s, Q</a:t>
                </a:r>
                <a:r>
                  <a:rPr lang="pl-PL" sz="1400" dirty="0" smtClean="0"/>
                  <a:t>2</a:t>
                </a:r>
                <a:r>
                  <a:rPr lang="en-US" sz="1400" dirty="0"/>
                  <a:t>(t) = 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2</a:t>
                </a:r>
                <a:r>
                  <a:rPr lang="en-US" sz="1400" dirty="0"/>
                  <a:t>(t) – </a:t>
                </a:r>
                <a:r>
                  <a:rPr lang="en-US" sz="1400" dirty="0" smtClean="0"/>
                  <a:t>2</a:t>
                </a:r>
                <a:r>
                  <a:rPr lang="pl-PL" sz="1400" dirty="0" smtClean="0"/>
                  <a:t>2</a:t>
                </a:r>
                <a:r>
                  <a:rPr lang="en-US" sz="1400" dirty="0"/>
                  <a:t>s </a:t>
                </a:r>
                <a:r>
                  <a:rPr lang="en-US" sz="1400" dirty="0" smtClean="0"/>
                  <a:t>		</a:t>
                </a:r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6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) 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και (7)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: 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		</a:t>
                </a:r>
                <a:r>
                  <a:rPr lang="en-US" sz="1400" dirty="0" smtClean="0"/>
                  <a:t>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 – </a:t>
                </a:r>
                <a:r>
                  <a:rPr lang="en-US" sz="1400" dirty="0" smtClean="0"/>
                  <a:t>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)/</a:t>
                </a:r>
                <a:r>
                  <a:rPr lang="en-US" sz="1400" dirty="0" smtClean="0"/>
                  <a:t>R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= </a:t>
                </a:r>
                <a:r>
                  <a:rPr lang="en-US" sz="1400" dirty="0" smtClean="0"/>
                  <a:t>A</a:t>
                </a:r>
                <a:r>
                  <a:rPr lang="pl-PL" sz="1400" dirty="0" smtClean="0"/>
                  <a:t>2</a:t>
                </a:r>
                <a:r>
                  <a:rPr lang="en-US" sz="1400" dirty="0" err="1" smtClean="0"/>
                  <a:t>dH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)/</a:t>
                </a:r>
                <a:r>
                  <a:rPr lang="en-US" sz="1400" dirty="0" err="1" smtClean="0"/>
                  <a:t>dt</a:t>
                </a:r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 smtClean="0"/>
                  <a:t>Laplace</a:t>
                </a:r>
                <a:r>
                  <a:rPr lang="el-GR" sz="1400" b="1" dirty="0" smtClean="0"/>
                  <a:t>:</a:t>
                </a:r>
                <a:r>
                  <a:rPr lang="el-GR" sz="1400" b="1" dirty="0"/>
                  <a:t>	</a:t>
                </a:r>
                <a:r>
                  <a:rPr lang="en-US" sz="1400" dirty="0" smtClean="0"/>
                  <a:t>	R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*Q</a:t>
                </a:r>
                <a:r>
                  <a:rPr lang="pl-PL" sz="1400" dirty="0" smtClean="0"/>
                  <a:t>1</a:t>
                </a:r>
                <a:r>
                  <a:rPr lang="en-US" sz="1400" dirty="0" smtClean="0"/>
                  <a:t>(s) = (R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*A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)*s*H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(s) + H</a:t>
                </a:r>
                <a:r>
                  <a:rPr lang="pl-PL" sz="1400" dirty="0" smtClean="0"/>
                  <a:t>2</a:t>
                </a:r>
                <a:r>
                  <a:rPr lang="en-US" sz="1400" dirty="0" smtClean="0"/>
                  <a:t>(s)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 H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(s)/Q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1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(s) = R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/(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τ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*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s + 1)             (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8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)</a:t>
                </a:r>
                <a:endParaRPr lang="en-US" sz="1400" dirty="0" smtClean="0"/>
              </a:p>
              <a:p>
                <a:r>
                  <a:rPr lang="en-US" sz="1400" dirty="0">
                    <a:sym typeface="Wingdings" panose="05000000000000000000" pitchFamily="2" charset="2"/>
                  </a:rPr>
                  <a:t>	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	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R2 = 1,5 ft/cfm,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R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*A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 = 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τ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 = 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3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min</a:t>
                </a:r>
              </a:p>
              <a:p>
                <a:r>
                  <a:rPr lang="pl-PL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8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):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		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H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</a:t>
                </a:r>
                <a:r>
                  <a:rPr lang="en-US" sz="1400" b="1" dirty="0">
                    <a:sym typeface="Wingdings" panose="05000000000000000000" pitchFamily="2" charset="2"/>
                  </a:rPr>
                  <a:t>)/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Q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1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</a:t>
                </a:r>
                <a:r>
                  <a:rPr lang="en-US" sz="1400" b="1" dirty="0">
                    <a:sym typeface="Wingdings" panose="05000000000000000000" pitchFamily="2" charset="2"/>
                  </a:rPr>
                  <a:t>) =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1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,5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/(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3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s </a:t>
                </a:r>
                <a:r>
                  <a:rPr lang="en-US" sz="1400" b="1" dirty="0">
                    <a:sym typeface="Wingdings" panose="05000000000000000000" pitchFamily="2" charset="2"/>
                  </a:rPr>
                  <a:t>+ 1) </a:t>
                </a:r>
                <a:endParaRPr lang="pl-PL" sz="1400" b="1" dirty="0" smtClean="0">
                  <a:sym typeface="Wingdings" panose="05000000000000000000" pitchFamily="2" charset="2"/>
                </a:endParaRPr>
              </a:p>
              <a:p>
                <a:endParaRPr lang="pl-PL" sz="1400" b="1" dirty="0">
                  <a:sym typeface="Wingdings" panose="05000000000000000000" pitchFamily="2" charset="2"/>
                </a:endParaRPr>
              </a:p>
              <a:p>
                <a:r>
                  <a:rPr lang="el-GR" sz="1400" b="1" dirty="0" smtClean="0">
                    <a:sym typeface="Wingdings" panose="05000000000000000000" pitchFamily="2" charset="2"/>
                  </a:rPr>
                  <a:t>Η2(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s)/</a:t>
                </a:r>
                <a:r>
                  <a:rPr lang="en-US" sz="1400" b="1" dirty="0" err="1" smtClean="0">
                    <a:sym typeface="Wingdings" panose="05000000000000000000" pitchFamily="2" charset="2"/>
                  </a:rPr>
                  <a:t>Qo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(s)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= H2(s)/Q1(s)*Q1(s)/</a:t>
                </a:r>
                <a:r>
                  <a:rPr lang="en-US" sz="1400" dirty="0" err="1" smtClean="0">
                    <a:sym typeface="Wingdings" panose="05000000000000000000" pitchFamily="2" charset="2"/>
                  </a:rPr>
                  <a:t>Qo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(s) = [1,5/(3s + 1)]*[1/(s + 1)] =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1,5/(s + 1)(3s + 1)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      	                   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(9)</a:t>
                </a:r>
                <a:endParaRPr lang="en-US" sz="1400" dirty="0" smtClean="0">
                  <a:sym typeface="Wingdings" panose="05000000000000000000" pitchFamily="2" charset="2"/>
                </a:endParaRPr>
              </a:p>
              <a:p>
                <a:endParaRPr lang="pl-PL" sz="1400" dirty="0" smtClean="0">
                  <a:sym typeface="Wingdings" panose="05000000000000000000" pitchFamily="2" charset="2"/>
                </a:endParaRPr>
              </a:p>
              <a:p>
                <a:r>
                  <a:rPr lang="en-US" sz="1400" dirty="0" smtClean="0">
                    <a:sym typeface="Wingdings" panose="05000000000000000000" pitchFamily="2" charset="2"/>
                  </a:rPr>
                  <a:t>Q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(t) = H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(t)/R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  Q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(s) </a:t>
                </a:r>
                <a:r>
                  <a:rPr lang="en-US" sz="1400" dirty="0">
                    <a:sym typeface="Wingdings" panose="05000000000000000000" pitchFamily="2" charset="2"/>
                  </a:rPr>
                  <a:t>=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H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(s)/R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  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Q2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(s)/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H2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</a:t>
                </a:r>
                <a:r>
                  <a:rPr lang="en-US" sz="1400" b="1" dirty="0">
                    <a:sym typeface="Wingdings" panose="05000000000000000000" pitchFamily="2" charset="2"/>
                  </a:rPr>
                  <a:t>)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 = 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1/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R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2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			                 (10)</a:t>
                </a:r>
                <a:endParaRPr lang="pl-PL" sz="1400" dirty="0" smtClean="0">
                  <a:sym typeface="Wingdings" panose="05000000000000000000" pitchFamily="2" charset="2"/>
                </a:endParaRPr>
              </a:p>
              <a:p>
                <a:endParaRPr lang="pl-PL" sz="1400" dirty="0">
                  <a:sym typeface="Wingdings" panose="05000000000000000000" pitchFamily="2" charset="2"/>
                </a:endParaRPr>
              </a:p>
              <a:p>
                <a:r>
                  <a:rPr lang="pl-PL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9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)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 και (10)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: 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		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Q2(s)/</a:t>
                </a:r>
                <a:r>
                  <a:rPr lang="en-US" sz="1400" b="1" dirty="0" err="1" smtClean="0">
                    <a:sym typeface="Wingdings" panose="05000000000000000000" pitchFamily="2" charset="2"/>
                  </a:rPr>
                  <a:t>Qo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(s)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= 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[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H2(s</a:t>
                </a:r>
                <a:r>
                  <a:rPr lang="en-US" sz="1400" dirty="0">
                    <a:sym typeface="Wingdings" panose="05000000000000000000" pitchFamily="2" charset="2"/>
                  </a:rPr>
                  <a:t>)/</a:t>
                </a:r>
                <a:r>
                  <a:rPr lang="en-US" sz="1400" dirty="0" err="1" smtClean="0">
                    <a:sym typeface="Wingdings" panose="05000000000000000000" pitchFamily="2" charset="2"/>
                  </a:rPr>
                  <a:t>Qo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(s)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]*[Q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2(s</a:t>
                </a:r>
                <a:r>
                  <a:rPr lang="en-US" sz="1400" dirty="0">
                    <a:sym typeface="Wingdings" panose="05000000000000000000" pitchFamily="2" charset="2"/>
                  </a:rPr>
                  <a:t>)/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H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2(s)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]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= [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1/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1,5]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*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[1,5/(</a:t>
                </a:r>
                <a:r>
                  <a:rPr lang="en-US" sz="1400" dirty="0">
                    <a:sym typeface="Wingdings" panose="05000000000000000000" pitchFamily="2" charset="2"/>
                  </a:rPr>
                  <a:t>s + 1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)(3s + 1)]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 = </a:t>
                </a:r>
                <a:endParaRPr lang="en-US" sz="1400" dirty="0" smtClean="0">
                  <a:sym typeface="Wingdings" panose="05000000000000000000" pitchFamily="2" charset="2"/>
                </a:endParaRPr>
              </a:p>
              <a:p>
                <a:r>
                  <a:rPr lang="en-US" sz="1400" b="1" dirty="0">
                    <a:sym typeface="Wingdings" panose="05000000000000000000" pitchFamily="2" charset="2"/>
                  </a:rPr>
                  <a:t>	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	= 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1/(s + 1)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(3s + 1)</a:t>
                </a:r>
              </a:p>
              <a:p>
                <a:endParaRPr lang="en-US" sz="1400" b="1" dirty="0">
                  <a:sym typeface="Wingdings" panose="05000000000000000000" pitchFamily="2" charset="2"/>
                </a:endParaRPr>
              </a:p>
              <a:p>
                <a:r>
                  <a:rPr lang="en-US" sz="1600" b="1" dirty="0" smtClean="0"/>
                  <a:t>3</a:t>
                </a:r>
                <a:r>
                  <a:rPr lang="el-GR" sz="1600" b="1" baseline="30000" dirty="0" smtClean="0"/>
                  <a:t>η</a:t>
                </a:r>
                <a:r>
                  <a:rPr lang="el-GR" sz="1600" b="1" dirty="0" smtClean="0"/>
                  <a:t> </a:t>
                </a:r>
                <a:r>
                  <a:rPr lang="el-GR" sz="1600" b="1" dirty="0"/>
                  <a:t>Δεξαμενή</a:t>
                </a:r>
              </a:p>
              <a:p>
                <a:endParaRPr lang="el-GR" sz="1600" b="1" dirty="0"/>
              </a:p>
              <a:p>
                <a:r>
                  <a:rPr lang="el-GR" sz="1400" b="1" dirty="0"/>
                  <a:t>Ισοζύγιο μάζας:	</a:t>
                </a:r>
                <a:r>
                  <a:rPr lang="en-US" sz="1400" dirty="0" smtClean="0"/>
                  <a:t>q2(t</a:t>
                </a:r>
                <a:r>
                  <a:rPr lang="en-US" sz="1400" dirty="0"/>
                  <a:t>) – </a:t>
                </a:r>
                <a:r>
                  <a:rPr lang="en-US" sz="1400" dirty="0" smtClean="0"/>
                  <a:t>q3(t</a:t>
                </a:r>
                <a:r>
                  <a:rPr lang="en-US" sz="1400" dirty="0"/>
                  <a:t>) = </a:t>
                </a:r>
                <a:r>
                  <a:rPr lang="en-US" sz="1400" dirty="0" smtClean="0"/>
                  <a:t>A3dh3(t</a:t>
                </a:r>
                <a:r>
                  <a:rPr lang="en-US" sz="1400" dirty="0"/>
                  <a:t>)/</a:t>
                </a:r>
                <a:r>
                  <a:rPr lang="en-US" sz="1400" dirty="0" err="1"/>
                  <a:t>dt</a:t>
                </a:r>
                <a:r>
                  <a:rPr lang="en-US" sz="1400" dirty="0"/>
                  <a:t> 	                   </a:t>
                </a:r>
                <a:r>
                  <a:rPr lang="el-GR" sz="1400" dirty="0" smtClean="0"/>
                  <a:t>		                 </a:t>
                </a:r>
                <a:r>
                  <a:rPr lang="en-US" sz="1400" dirty="0" smtClean="0"/>
                  <a:t>(</a:t>
                </a:r>
                <a:r>
                  <a:rPr lang="el-GR" sz="1400" dirty="0" smtClean="0"/>
                  <a:t>11</a:t>
                </a:r>
                <a:r>
                  <a:rPr lang="en-US" sz="1400" dirty="0" smtClean="0"/>
                  <a:t>) </a:t>
                </a:r>
                <a:endParaRPr lang="en-US" sz="1400" dirty="0"/>
              </a:p>
              <a:p>
                <a:r>
                  <a:rPr lang="el-GR" sz="1400" b="1" dirty="0"/>
                  <a:t>Στη </a:t>
                </a:r>
                <a:r>
                  <a:rPr lang="el-GR" sz="1400" b="1" dirty="0" err="1"/>
                  <a:t>μον</a:t>
                </a:r>
                <a:r>
                  <a:rPr lang="el-GR" sz="1400" b="1" dirty="0"/>
                  <a:t>. κατάσταση </a:t>
                </a:r>
                <a:r>
                  <a:rPr lang="el-GR" sz="1400" b="1" dirty="0" smtClean="0"/>
                  <a:t>: </a:t>
                </a:r>
                <a:r>
                  <a:rPr lang="en-US" sz="1400" b="1" dirty="0"/>
                  <a:t>	</a:t>
                </a:r>
                <a:r>
                  <a:rPr lang="en-US" sz="1400" dirty="0" smtClean="0"/>
                  <a:t>q</a:t>
                </a:r>
                <a:r>
                  <a:rPr lang="el-GR" sz="1400" dirty="0" smtClean="0"/>
                  <a:t>2</a:t>
                </a:r>
                <a:r>
                  <a:rPr lang="en-US" sz="1400" dirty="0" smtClean="0"/>
                  <a:t>s </a:t>
                </a:r>
                <a:r>
                  <a:rPr lang="en-US" sz="1400" dirty="0"/>
                  <a:t>– </a:t>
                </a:r>
                <a:r>
                  <a:rPr lang="en-US" sz="1400" dirty="0" smtClean="0"/>
                  <a:t>q3s/R</a:t>
                </a:r>
                <a:r>
                  <a:rPr lang="pl-PL" sz="1400" dirty="0"/>
                  <a:t>2</a:t>
                </a:r>
                <a:r>
                  <a:rPr lang="en-US" sz="1400" dirty="0"/>
                  <a:t> = </a:t>
                </a:r>
                <a:r>
                  <a:rPr lang="en-US" sz="1400" dirty="0" smtClean="0"/>
                  <a:t>A3dh3s/</a:t>
                </a:r>
                <a:r>
                  <a:rPr lang="en-US" sz="1400" dirty="0" err="1" smtClean="0"/>
                  <a:t>dt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= 0			                </a:t>
                </a:r>
                <a:r>
                  <a:rPr lang="el-GR" sz="1400" dirty="0" smtClean="0"/>
                  <a:t> </a:t>
                </a:r>
                <a:r>
                  <a:rPr lang="en-US" sz="1400" dirty="0" smtClean="0"/>
                  <a:t>(</a:t>
                </a:r>
                <a:r>
                  <a:rPr lang="el-GR" sz="1400" dirty="0" smtClean="0"/>
                  <a:t>12</a:t>
                </a:r>
                <a:r>
                  <a:rPr lang="en-US" sz="1400" dirty="0" smtClean="0"/>
                  <a:t>)</a:t>
                </a:r>
                <a:endParaRPr lang="en-US" sz="1400" dirty="0"/>
              </a:p>
              <a:p>
                <a:r>
                  <a:rPr lang="el-GR" sz="1400" b="1" dirty="0" err="1"/>
                  <a:t>Μεταβλ</a:t>
                </a:r>
                <a:r>
                  <a:rPr lang="en-US" sz="1400" b="1" dirty="0"/>
                  <a:t>.</a:t>
                </a:r>
                <a:r>
                  <a:rPr lang="el-GR" sz="1400" b="1" dirty="0"/>
                  <a:t> απόκλισης:	</a:t>
                </a:r>
                <a:r>
                  <a:rPr lang="en-US" sz="1400" dirty="0" smtClean="0"/>
                  <a:t>Q3(t</a:t>
                </a:r>
                <a:r>
                  <a:rPr lang="en-US" sz="1400" dirty="0"/>
                  <a:t>) </a:t>
                </a:r>
                <a:r>
                  <a:rPr lang="pl-PL" sz="1400" dirty="0"/>
                  <a:t>= </a:t>
                </a:r>
                <a:r>
                  <a:rPr lang="en-US" sz="1400" dirty="0" smtClean="0"/>
                  <a:t>q3(t</a:t>
                </a:r>
                <a:r>
                  <a:rPr lang="en-US" sz="1400" dirty="0"/>
                  <a:t>) – </a:t>
                </a:r>
                <a:r>
                  <a:rPr lang="en-US" sz="1400" dirty="0" smtClean="0"/>
                  <a:t>q3s = 0 (</a:t>
                </a:r>
                <a:r>
                  <a:rPr lang="el-GR" sz="1400" dirty="0" smtClean="0"/>
                  <a:t>σταθερή εκροή από το 3)</a:t>
                </a:r>
                <a:r>
                  <a:rPr lang="en-US" sz="1400" dirty="0" smtClean="0"/>
                  <a:t>, H</a:t>
                </a:r>
                <a:r>
                  <a:rPr lang="el-GR" sz="1400" dirty="0" smtClean="0"/>
                  <a:t>3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 = </a:t>
                </a:r>
                <a:r>
                  <a:rPr lang="en-US" sz="1400" dirty="0" smtClean="0"/>
                  <a:t>h</a:t>
                </a:r>
                <a:r>
                  <a:rPr lang="el-GR" sz="1400" dirty="0" smtClean="0"/>
                  <a:t>3</a:t>
                </a:r>
                <a:r>
                  <a:rPr lang="en-US" sz="1400" dirty="0" smtClean="0"/>
                  <a:t>(t</a:t>
                </a:r>
                <a:r>
                  <a:rPr lang="en-US" sz="1400" dirty="0"/>
                  <a:t>) – </a:t>
                </a:r>
                <a:r>
                  <a:rPr lang="en-US" sz="1400" dirty="0" smtClean="0"/>
                  <a:t>h</a:t>
                </a:r>
                <a:r>
                  <a:rPr lang="el-GR" sz="1400" dirty="0" smtClean="0"/>
                  <a:t>3</a:t>
                </a:r>
                <a:r>
                  <a:rPr lang="en-US" sz="1400" dirty="0" smtClean="0"/>
                  <a:t>s</a:t>
                </a:r>
                <a:r>
                  <a:rPr lang="en-US" sz="1400" dirty="0"/>
                  <a:t>	</a:t>
                </a:r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>
                    <a:sym typeface="Wingdings" panose="05000000000000000000" pitchFamily="2" charset="2"/>
                  </a:rPr>
                  <a:t>(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11) </a:t>
                </a:r>
                <a:r>
                  <a:rPr lang="el-GR" sz="1400" b="1" dirty="0">
                    <a:sym typeface="Wingdings" panose="05000000000000000000" pitchFamily="2" charset="2"/>
                  </a:rPr>
                  <a:t>και 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1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2</a:t>
                </a:r>
                <a:r>
                  <a:rPr lang="el-GR" sz="1400" b="1" dirty="0">
                    <a:sym typeface="Wingdings" panose="05000000000000000000" pitchFamily="2" charset="2"/>
                  </a:rPr>
                  <a:t>)</a:t>
                </a:r>
                <a:r>
                  <a:rPr lang="en-US" sz="1400" b="1" dirty="0">
                    <a:sym typeface="Wingdings" panose="05000000000000000000" pitchFamily="2" charset="2"/>
                  </a:rPr>
                  <a:t>: </a:t>
                </a:r>
                <a:r>
                  <a:rPr lang="el-GR" sz="1400" dirty="0">
                    <a:sym typeface="Wingdings" panose="05000000000000000000" pitchFamily="2" charset="2"/>
                  </a:rPr>
                  <a:t>	</a:t>
                </a:r>
                <a:r>
                  <a:rPr lang="en-US" sz="1400" dirty="0" smtClean="0"/>
                  <a:t>Q2(t</a:t>
                </a:r>
                <a:r>
                  <a:rPr lang="en-US" sz="1400" dirty="0"/>
                  <a:t>) </a:t>
                </a:r>
                <a:r>
                  <a:rPr lang="en-US" sz="1400" dirty="0" smtClean="0"/>
                  <a:t>= A3dH3(t</a:t>
                </a:r>
                <a:r>
                  <a:rPr lang="en-US" sz="1400" dirty="0"/>
                  <a:t>)/</a:t>
                </a:r>
                <a:r>
                  <a:rPr lang="en-US" sz="1400" dirty="0" err="1"/>
                  <a:t>dt</a:t>
                </a:r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/>
                  <a:t>Laplace</a:t>
                </a:r>
                <a:r>
                  <a:rPr lang="el-GR" sz="1400" b="1" dirty="0"/>
                  <a:t>:	</a:t>
                </a:r>
                <a:r>
                  <a:rPr lang="en-US" sz="1400" dirty="0"/>
                  <a:t>	</a:t>
                </a:r>
                <a:r>
                  <a:rPr lang="en-US" sz="1400" dirty="0" smtClean="0"/>
                  <a:t>Q2(s</a:t>
                </a:r>
                <a:r>
                  <a:rPr lang="en-US" sz="1400" dirty="0"/>
                  <a:t>) = </a:t>
                </a:r>
                <a:r>
                  <a:rPr lang="en-US" sz="1400" dirty="0" smtClean="0"/>
                  <a:t>A3*s*H3(s</a:t>
                </a:r>
                <a:r>
                  <a:rPr lang="en-US" sz="1400" dirty="0"/>
                  <a:t>)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 H3(s</a:t>
                </a:r>
                <a:r>
                  <a:rPr lang="en-US" sz="1400" dirty="0">
                    <a:sym typeface="Wingdings" panose="05000000000000000000" pitchFamily="2" charset="2"/>
                  </a:rPr>
                  <a:t>)/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Q2(s</a:t>
                </a:r>
                <a:r>
                  <a:rPr lang="en-US" sz="1400" dirty="0">
                    <a:sym typeface="Wingdings" panose="05000000000000000000" pitchFamily="2" charset="2"/>
                  </a:rPr>
                  <a:t>) =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1/A3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*</a:t>
                </a:r>
                <a:r>
                  <a:rPr lang="en-US" sz="1400" dirty="0">
                    <a:sym typeface="Wingdings" panose="05000000000000000000" pitchFamily="2" charset="2"/>
                  </a:rPr>
                  <a:t>s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		                (13)</a:t>
                </a:r>
                <a:endParaRPr lang="en-US" sz="1400" dirty="0"/>
              </a:p>
              <a:p>
                <a:r>
                  <a:rPr lang="en-US" sz="1400" dirty="0">
                    <a:sym typeface="Wingdings" panose="05000000000000000000" pitchFamily="2" charset="2"/>
                  </a:rPr>
                  <a:t>		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A3 </a:t>
                </a:r>
                <a:r>
                  <a:rPr lang="en-US" sz="1400" dirty="0">
                    <a:sym typeface="Wingdings" panose="05000000000000000000" pitchFamily="2" charset="2"/>
                  </a:rPr>
                  <a:t>=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2 ft2</a:t>
                </a:r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pl-PL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13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):</a:t>
                </a:r>
                <a:r>
                  <a:rPr lang="pl-PL" sz="1400" dirty="0">
                    <a:sym typeface="Wingdings" panose="05000000000000000000" pitchFamily="2" charset="2"/>
                  </a:rPr>
                  <a:t>		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H3(s</a:t>
                </a:r>
                <a:r>
                  <a:rPr lang="en-US" sz="1400" b="1" dirty="0">
                    <a:sym typeface="Wingdings" panose="05000000000000000000" pitchFamily="2" charset="2"/>
                  </a:rPr>
                  <a:t>)/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Q2(s</a:t>
                </a:r>
                <a:r>
                  <a:rPr lang="en-US" sz="1400" b="1" dirty="0">
                    <a:sym typeface="Wingdings" panose="05000000000000000000" pitchFamily="2" charset="2"/>
                  </a:rPr>
                  <a:t>) =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1/2s </a:t>
                </a:r>
                <a:endParaRPr lang="pl-PL" sz="1400" b="1" dirty="0">
                  <a:sym typeface="Wingdings" panose="05000000000000000000" pitchFamily="2" charset="2"/>
                </a:endParaRPr>
              </a:p>
              <a:p>
                <a:endParaRPr lang="pl-PL" sz="1400" b="1" dirty="0">
                  <a:sym typeface="Wingdings" panose="05000000000000000000" pitchFamily="2" charset="2"/>
                </a:endParaRPr>
              </a:p>
              <a:p>
                <a:r>
                  <a:rPr lang="el-GR" sz="1400" b="1" dirty="0" smtClean="0">
                    <a:sym typeface="Wingdings" panose="05000000000000000000" pitchFamily="2" charset="2"/>
                  </a:rPr>
                  <a:t>Η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3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n-US" sz="1400" b="1" dirty="0">
                    <a:sym typeface="Wingdings" panose="05000000000000000000" pitchFamily="2" charset="2"/>
                  </a:rPr>
                  <a:t>s)/</a:t>
                </a:r>
                <a:r>
                  <a:rPr lang="en-US" sz="1400" b="1" dirty="0" err="1">
                    <a:sym typeface="Wingdings" panose="05000000000000000000" pitchFamily="2" charset="2"/>
                  </a:rPr>
                  <a:t>Qo</a:t>
                </a:r>
                <a:r>
                  <a:rPr lang="en-US" sz="1400" b="1" dirty="0">
                    <a:sym typeface="Wingdings" panose="05000000000000000000" pitchFamily="2" charset="2"/>
                  </a:rPr>
                  <a:t>(s) </a:t>
                </a:r>
                <a:r>
                  <a:rPr lang="en-US" sz="1400" dirty="0">
                    <a:sym typeface="Wingdings" panose="05000000000000000000" pitchFamily="2" charset="2"/>
                  </a:rPr>
                  <a:t>=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H3(s</a:t>
                </a:r>
                <a:r>
                  <a:rPr lang="en-US" sz="1400" dirty="0">
                    <a:sym typeface="Wingdings" panose="05000000000000000000" pitchFamily="2" charset="2"/>
                  </a:rPr>
                  <a:t>)/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Q2(s</a:t>
                </a:r>
                <a:r>
                  <a:rPr lang="en-US" sz="1400" dirty="0">
                    <a:sym typeface="Wingdings" panose="05000000000000000000" pitchFamily="2" charset="2"/>
                  </a:rPr>
                  <a:t>)*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Q2(s</a:t>
                </a:r>
                <a:r>
                  <a:rPr lang="en-US" sz="1400" dirty="0">
                    <a:sym typeface="Wingdings" panose="05000000000000000000" pitchFamily="2" charset="2"/>
                  </a:rPr>
                  <a:t>)/</a:t>
                </a:r>
                <a:r>
                  <a:rPr lang="en-US" sz="1400" dirty="0" err="1">
                    <a:sym typeface="Wingdings" panose="05000000000000000000" pitchFamily="2" charset="2"/>
                  </a:rPr>
                  <a:t>Qo</a:t>
                </a:r>
                <a:r>
                  <a:rPr lang="en-US" sz="1400" dirty="0">
                    <a:sym typeface="Wingdings" panose="05000000000000000000" pitchFamily="2" charset="2"/>
                  </a:rPr>
                  <a:t>(s) = [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1/2s)]*[</a:t>
                </a:r>
                <a:r>
                  <a:rPr lang="en-US" sz="1400" dirty="0">
                    <a:sym typeface="Wingdings" panose="05000000000000000000" pitchFamily="2" charset="2"/>
                  </a:rPr>
                  <a:t>1/(s + 1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)(3s + 1)] </a:t>
                </a:r>
                <a:r>
                  <a:rPr lang="en-US" sz="1400" dirty="0">
                    <a:sym typeface="Wingdings" panose="05000000000000000000" pitchFamily="2" charset="2"/>
                  </a:rPr>
                  <a:t>=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0,5/s(s </a:t>
                </a:r>
                <a:r>
                  <a:rPr lang="en-US" sz="1400" b="1" dirty="0">
                    <a:sym typeface="Wingdings" panose="05000000000000000000" pitchFamily="2" charset="2"/>
                  </a:rPr>
                  <a:t>+ 1)(3s + 1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)</a:t>
                </a:r>
                <a:endParaRPr lang="el-GR" sz="1400" b="1" dirty="0" smtClean="0">
                  <a:sym typeface="Wingdings" panose="05000000000000000000" pitchFamily="2" charset="2"/>
                </a:endParaRPr>
              </a:p>
              <a:p>
                <a:endParaRPr lang="el-GR" sz="1400" b="1" dirty="0">
                  <a:sym typeface="Wingdings" panose="05000000000000000000" pitchFamily="2" charset="2"/>
                </a:endParaRPr>
              </a:p>
              <a:p>
                <a:r>
                  <a:rPr lang="el-GR" sz="1400" b="1" dirty="0" smtClean="0"/>
                  <a:t>Β</a:t>
                </a:r>
                <a:r>
                  <a:rPr lang="en-US" sz="1400" b="1" dirty="0" smtClean="0"/>
                  <a:t> </a:t>
                </a:r>
                <a:r>
                  <a:rPr lang="el-GR" sz="1400" b="1" dirty="0" smtClean="0"/>
                  <a:t>ΕΡΩΤΗΜΑ</a:t>
                </a:r>
              </a:p>
              <a:p>
                <a:r>
                  <a:rPr lang="en-US" sz="1400" b="1" dirty="0" err="1" smtClean="0"/>
                  <a:t>qo</a:t>
                </a:r>
                <a:r>
                  <a:rPr lang="en-US" sz="1400" b="1" dirty="0" smtClean="0"/>
                  <a:t>(t) = </a:t>
                </a:r>
                <a:r>
                  <a:rPr lang="en-US" sz="1400" b="1" dirty="0" err="1" smtClean="0"/>
                  <a:t>qos</a:t>
                </a:r>
                <a:r>
                  <a:rPr lang="en-US" sz="1400" b="1" dirty="0" smtClean="0"/>
                  <a:t> + 5</a:t>
                </a:r>
                <a:r>
                  <a:rPr lang="el-GR" sz="1400" b="1" dirty="0" smtClean="0"/>
                  <a:t>δ(</a:t>
                </a:r>
                <a:r>
                  <a:rPr lang="en-US" sz="1400" b="1" dirty="0" smtClean="0"/>
                  <a:t>t)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 </a:t>
                </a:r>
                <a:r>
                  <a:rPr lang="en-US" sz="1400" b="1" dirty="0" err="1"/>
                  <a:t>qo</a:t>
                </a:r>
                <a:r>
                  <a:rPr lang="en-US" sz="1400" b="1" dirty="0"/>
                  <a:t>(t) </a:t>
                </a:r>
                <a:r>
                  <a:rPr lang="en-US" sz="1400" b="1" dirty="0" smtClean="0"/>
                  <a:t>– </a:t>
                </a:r>
                <a:r>
                  <a:rPr lang="en-US" sz="1400" b="1" dirty="0" err="1" smtClean="0"/>
                  <a:t>qos</a:t>
                </a:r>
                <a:r>
                  <a:rPr lang="en-US" sz="1400" b="1" dirty="0" smtClean="0"/>
                  <a:t> </a:t>
                </a:r>
                <a:r>
                  <a:rPr lang="en-US" sz="1400" b="1" dirty="0">
                    <a:sym typeface="Wingdings" panose="05000000000000000000" pitchFamily="2" charset="2"/>
                  </a:rPr>
                  <a:t>= 5 </a:t>
                </a:r>
                <a:r>
                  <a:rPr lang="el-GR" sz="1400" b="1" dirty="0">
                    <a:sym typeface="Wingdings" panose="05000000000000000000" pitchFamily="2" charset="2"/>
                  </a:rPr>
                  <a:t>δ(</a:t>
                </a:r>
                <a:r>
                  <a:rPr lang="en-US" sz="1400" b="1" dirty="0">
                    <a:sym typeface="Wingdings" panose="05000000000000000000" pitchFamily="2" charset="2"/>
                  </a:rPr>
                  <a:t>t) </a:t>
                </a:r>
                <a:r>
                  <a:rPr lang="en-US" sz="1400" b="1" dirty="0" smtClean="0"/>
                  <a:t> </a:t>
                </a:r>
                <a:r>
                  <a:rPr lang="en-US" sz="1400" b="1" dirty="0" err="1" smtClean="0">
                    <a:sym typeface="Wingdings" panose="05000000000000000000" pitchFamily="2" charset="2"/>
                  </a:rPr>
                  <a:t>Qo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(t) = 5 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δ(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t)  </a:t>
                </a:r>
                <a:r>
                  <a:rPr lang="en-US" sz="1400" b="1" dirty="0" err="1" smtClean="0">
                    <a:sym typeface="Wingdings" panose="05000000000000000000" pitchFamily="2" charset="2"/>
                  </a:rPr>
                  <a:t>Qo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(s) = 5</a:t>
                </a:r>
              </a:p>
              <a:p>
                <a:endParaRPr lang="el-GR" sz="1400" b="1" dirty="0" smtClean="0"/>
              </a:p>
              <a:p>
                <a:r>
                  <a:rPr lang="el-GR" sz="1400" b="1" dirty="0"/>
                  <a:t>1</a:t>
                </a:r>
                <a:r>
                  <a:rPr lang="el-GR" sz="1400" b="1" baseline="30000" dirty="0"/>
                  <a:t>η</a:t>
                </a:r>
                <a:r>
                  <a:rPr lang="el-GR" sz="1400" b="1" dirty="0"/>
                  <a:t> </a:t>
                </a:r>
                <a:r>
                  <a:rPr lang="el-GR" sz="1400" b="1" dirty="0" smtClean="0"/>
                  <a:t>Δεξαμενή		</a:t>
                </a:r>
                <a:r>
                  <a:rPr lang="en-US" sz="1400" b="1" dirty="0">
                    <a:sym typeface="Wingdings" panose="05000000000000000000" pitchFamily="2" charset="2"/>
                  </a:rPr>
                  <a:t>H1(s)/</a:t>
                </a:r>
                <a:r>
                  <a:rPr lang="en-US" sz="1400" b="1" dirty="0" err="1">
                    <a:sym typeface="Wingdings" panose="05000000000000000000" pitchFamily="2" charset="2"/>
                  </a:rPr>
                  <a:t>Qo</a:t>
                </a:r>
                <a:r>
                  <a:rPr lang="en-US" sz="1400" b="1" dirty="0">
                    <a:sym typeface="Wingdings" panose="05000000000000000000" pitchFamily="2" charset="2"/>
                  </a:rPr>
                  <a:t>(s) = 1/(s + 1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)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  H1(s) = 5/(s + 1)  H1(t) = 5exp(-t)</a:t>
                </a:r>
              </a:p>
              <a:p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 smtClean="0"/>
                  <a:t>2</a:t>
                </a:r>
                <a:r>
                  <a:rPr lang="el-GR" sz="1400" b="1" baseline="30000" dirty="0" smtClean="0"/>
                  <a:t>η</a:t>
                </a:r>
                <a:r>
                  <a:rPr lang="el-GR" sz="1400" b="1" dirty="0" smtClean="0"/>
                  <a:t> </a:t>
                </a:r>
                <a:r>
                  <a:rPr lang="el-GR" sz="1400" b="1" dirty="0"/>
                  <a:t>Δεξαμενή		</a:t>
                </a:r>
                <a:r>
                  <a:rPr lang="el-GR" sz="1400" b="1" dirty="0">
                    <a:sym typeface="Wingdings" panose="05000000000000000000" pitchFamily="2" charset="2"/>
                  </a:rPr>
                  <a:t> Η2(</a:t>
                </a:r>
                <a:r>
                  <a:rPr lang="en-US" sz="1400" b="1" dirty="0">
                    <a:sym typeface="Wingdings" panose="05000000000000000000" pitchFamily="2" charset="2"/>
                  </a:rPr>
                  <a:t>s)/</a:t>
                </a:r>
                <a:r>
                  <a:rPr lang="en-US" sz="1400" b="1" dirty="0" err="1">
                    <a:sym typeface="Wingdings" panose="05000000000000000000" pitchFamily="2" charset="2"/>
                  </a:rPr>
                  <a:t>Qo</a:t>
                </a:r>
                <a:r>
                  <a:rPr lang="en-US" sz="1400" b="1" dirty="0">
                    <a:sym typeface="Wingdings" panose="05000000000000000000" pitchFamily="2" charset="2"/>
                  </a:rPr>
                  <a:t>(s) =</a:t>
                </a:r>
                <a:r>
                  <a:rPr lang="en-US" sz="1400" dirty="0">
                    <a:sym typeface="Wingdings" panose="05000000000000000000" pitchFamily="2" charset="2"/>
                  </a:rPr>
                  <a:t>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1,5</a:t>
                </a:r>
                <a:r>
                  <a:rPr lang="en-US" sz="1400" b="1" dirty="0">
                    <a:sym typeface="Wingdings" panose="05000000000000000000" pitchFamily="2" charset="2"/>
                  </a:rPr>
                  <a:t>/(s + 1)(3s + 1)</a:t>
                </a:r>
                <a:r>
                  <a:rPr lang="el-GR" sz="1400" b="1" dirty="0">
                    <a:sym typeface="Wingdings" panose="05000000000000000000" pitchFamily="2" charset="2"/>
                  </a:rPr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 H2(s) = 7,5/(3s2 + 4s + 1)	                 (14)</a:t>
                </a:r>
              </a:p>
              <a:p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 smtClean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1400" b="1" i="0" smtClean="0">
                            <a:latin typeface="Cambria Math" panose="02040503050406030204" pitchFamily="18" charset="0"/>
                          </a:rPr>
                          <m:t>𝛕</m:t>
                        </m:r>
                      </m:e>
                      <m:sup>
                        <m:r>
                          <a:rPr lang="en-US" sz="14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 ↔</m:t>
                    </m:r>
                    <m:r>
                      <a:rPr lang="el-GR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𝛕</m:t>
                    </m:r>
                    <m:r>
                      <a:rPr lang="el-GR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1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sz="14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l-GR" sz="1400" b="1" dirty="0" smtClean="0"/>
                  <a:t> 	</a:t>
                </a:r>
                <a14:m>
                  <m:oMath xmlns:m="http://schemas.openxmlformats.org/officeDocument/2006/math"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𝛇𝛕</m:t>
                    </m:r>
                    <m:r>
                      <a:rPr lang="el-GR" sz="1400" b="1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l-GR" sz="1400" b="1" i="0">
                        <a:latin typeface="Cambria Math" panose="02040503050406030204" pitchFamily="18" charset="0"/>
                      </a:rPr>
                      <m:t> ↔</m:t>
                    </m:r>
                    <m:r>
                      <a:rPr lang="el-GR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𝛇</m:t>
                    </m:r>
                    <m:r>
                      <a:rPr lang="el-GR" sz="1400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l-GR" sz="1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l-GR" sz="1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sz="1400" b="1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l-GR" sz="1400" b="1" dirty="0" smtClean="0"/>
                  <a:t> =</a:t>
                </a:r>
                <a:r>
                  <a:rPr lang="en-US" sz="1400" b="1" dirty="0" smtClean="0"/>
                  <a:t> 1,15</a:t>
                </a:r>
              </a:p>
              <a:p>
                <a:endParaRPr lang="en-US" sz="1400" b="1" dirty="0"/>
              </a:p>
              <a:p>
                <a:r>
                  <a:rPr lang="el-GR" sz="1400" b="1" dirty="0" smtClean="0"/>
                  <a:t>Κρουστική απόκριση 	</a:t>
                </a:r>
                <a14:m>
                  <m:oMath xmlns:m="http://schemas.openxmlformats.org/officeDocument/2006/math"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𝚮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𝟐</m:t>
                    </m:r>
                    <m:d>
                      <m:dPr>
                        <m:ctrlPr>
                          <a:rPr lang="el-GR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0" smtClean="0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400" b="1" i="1" smtClean="0">
                                <a:latin typeface="Cambria Math" panose="02040503050406030204" pitchFamily="18" charset="0"/>
                              </a:rPr>
                              <m:t>𝝉</m:t>
                            </m:r>
                          </m:den>
                        </m:f>
                        <m:f>
                          <m:fPr>
                            <m:ctrlP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400" b="1" i="1" smtClean="0">
                                        <a:latin typeface="Cambria Math" panose="02040503050406030204" pitchFamily="18" charset="0"/>
                                      </a:rPr>
                                      <m:t>𝜻</m:t>
                                    </m:r>
                                  </m:e>
                                  <m:sup>
                                    <m:r>
                                      <a:rPr lang="el-GR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l-GR" sz="1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sz="1400" b="1" i="1" smtClean="0">
                                <a:latin typeface="Cambria Math" panose="02040503050406030204" pitchFamily="18" charset="0"/>
                              </a:rPr>
                              <m:t>𝜻</m:t>
                            </m:r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l-GR" sz="1400" b="1" i="1" smtClean="0">
                                <a:latin typeface="Cambria Math" panose="02040503050406030204" pitchFamily="18" charset="0"/>
                              </a:rPr>
                              <m:t>𝝉</m:t>
                            </m:r>
                          </m:sup>
                        </m:sSup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𝒔𝒊𝒏𝒉</m:t>
                        </m:r>
                        <m:d>
                          <m:dPr>
                            <m:ctrlP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l-PL" sz="1400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num>
                              <m:den>
                                <m:r>
                                  <a:rPr lang="el-GR" sz="1400" b="1" i="1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</m:den>
                            </m:f>
                            <m:rad>
                              <m:radPr>
                                <m:degHide m:val="on"/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𝜻</m:t>
                                    </m:r>
                                  </m:e>
                                  <m:sup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l-GR" sz="14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14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rad>
                          </m:e>
                        </m:d>
                      </m:e>
                    </m:d>
                  </m:oMath>
                </a14:m>
                <a:endParaRPr lang="el-GR" sz="1400" b="1" dirty="0" smtClean="0"/>
              </a:p>
              <a:p>
                <a:r>
                  <a:rPr lang="el-GR" sz="1400" b="1" dirty="0" smtClean="0"/>
                  <a:t>για ζ &gt; 1:	</a:t>
                </a:r>
                <a:r>
                  <a:rPr lang="en-US" sz="1400" b="1" dirty="0" smtClean="0"/>
                  <a:t>	            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l-GR" sz="1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rad>
                          </m:den>
                        </m:f>
                        <m:f>
                          <m:f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l-GR" sz="1400" b="1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l-GR" sz="1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den>
                            </m:f>
                            <m:f>
                              <m:fPr>
                                <m:ctrlP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den>
                            </m:f>
                          </m:sup>
                        </m:sSup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𝒔𝒊𝒏𝒉</m:t>
                        </m:r>
                        <m:d>
                          <m:d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l-PL" sz="1400" b="1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pl-PL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den>
                            </m:f>
                            <m:f>
                              <m:fPr>
                                <m:ctrlP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1400" b="1" dirty="0" smtClean="0"/>
                  <a:t> =</a:t>
                </a:r>
              </a:p>
              <a:p>
                <a:r>
                  <a:rPr lang="en-US" sz="1400" b="1" dirty="0"/>
                  <a:t>	</a:t>
                </a:r>
                <a:r>
                  <a:rPr lang="en-US" sz="1400" b="1" dirty="0" smtClean="0"/>
                  <a:t>	             </a:t>
                </a:r>
                <a:endParaRPr lang="pl-PL" sz="1400" b="1" dirty="0" smtClean="0"/>
              </a:p>
              <a:p>
                <a:r>
                  <a:rPr lang="pl-PL" sz="1400" b="1" dirty="0"/>
                  <a:t>	</a:t>
                </a:r>
                <a:r>
                  <a:rPr lang="pl-PL" sz="1400" b="1" dirty="0" smtClean="0"/>
                  <a:t>	              </a:t>
                </a:r>
                <a:r>
                  <a:rPr lang="en-US" sz="1400" b="1" dirty="0" smtClean="0"/>
                  <a:t>= 7,5*</a:t>
                </a:r>
                <a:r>
                  <a:rPr lang="en-US" sz="1400" b="1" dirty="0" err="1" smtClean="0"/>
                  <a:t>exp</a:t>
                </a:r>
                <a:r>
                  <a:rPr lang="en-US" sz="1400" b="1" dirty="0" smtClean="0"/>
                  <a:t>(-2/3*</a:t>
                </a:r>
                <a:r>
                  <a:rPr lang="pl-PL" sz="1400" b="1" dirty="0" smtClean="0"/>
                  <a:t>t)*sinh(t/3)			                 </a:t>
                </a:r>
                <a:r>
                  <a:rPr lang="pl-PL" sz="1400" dirty="0" smtClean="0"/>
                  <a:t>(15)</a:t>
                </a:r>
                <a:endParaRPr lang="el-GR" sz="1400" b="1" dirty="0"/>
              </a:p>
              <a:p>
                <a:endParaRPr lang="el-GR" sz="1400" b="1" dirty="0"/>
              </a:p>
              <a:p>
                <a:r>
                  <a:rPr lang="en-US" sz="1400" dirty="0" smtClean="0">
                    <a:sym typeface="Wingdings" panose="05000000000000000000" pitchFamily="2" charset="2"/>
                  </a:rPr>
                  <a:t>	</a:t>
                </a:r>
                <a:endParaRPr lang="el-GR" sz="14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5600"/>
                <a:ext cx="7561263" cy="10372776"/>
              </a:xfrm>
              <a:prstGeom prst="rect">
                <a:avLst/>
              </a:prstGeom>
              <a:blipFill>
                <a:blip r:embed="rId2"/>
                <a:stretch>
                  <a:fillRect l="-403" t="-176" r="-6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3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135600"/>
                <a:ext cx="7561263" cy="7083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l-PL" sz="1400" b="1" dirty="0" smtClean="0">
                  <a:sym typeface="Wingdings" panose="05000000000000000000" pitchFamily="2" charset="2"/>
                </a:endParaRPr>
              </a:p>
              <a:p>
                <a:r>
                  <a:rPr lang="el-GR" sz="1400" b="1" dirty="0" smtClean="0">
                    <a:sym typeface="Wingdings" panose="05000000000000000000" pitchFamily="2" charset="2"/>
                  </a:rPr>
                  <a:t>Η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3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n-US" sz="1400" b="1" dirty="0">
                    <a:sym typeface="Wingdings" panose="05000000000000000000" pitchFamily="2" charset="2"/>
                  </a:rPr>
                  <a:t>s)/</a:t>
                </a:r>
                <a:r>
                  <a:rPr lang="en-US" sz="1400" b="1" dirty="0" err="1">
                    <a:sym typeface="Wingdings" panose="05000000000000000000" pitchFamily="2" charset="2"/>
                  </a:rPr>
                  <a:t>Qo</a:t>
                </a:r>
                <a:r>
                  <a:rPr lang="en-US" sz="1400" b="1" dirty="0">
                    <a:sym typeface="Wingdings" panose="05000000000000000000" pitchFamily="2" charset="2"/>
                  </a:rPr>
                  <a:t>(s) </a:t>
                </a:r>
                <a:r>
                  <a:rPr lang="en-US" sz="1400" dirty="0">
                    <a:sym typeface="Wingdings" panose="05000000000000000000" pitchFamily="2" charset="2"/>
                  </a:rPr>
                  <a:t>=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H3(s</a:t>
                </a:r>
                <a:r>
                  <a:rPr lang="en-US" sz="1400" dirty="0">
                    <a:sym typeface="Wingdings" panose="05000000000000000000" pitchFamily="2" charset="2"/>
                  </a:rPr>
                  <a:t>)/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Q2(s</a:t>
                </a:r>
                <a:r>
                  <a:rPr lang="en-US" sz="1400" dirty="0">
                    <a:sym typeface="Wingdings" panose="05000000000000000000" pitchFamily="2" charset="2"/>
                  </a:rPr>
                  <a:t>)*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Q2(s</a:t>
                </a:r>
                <a:r>
                  <a:rPr lang="en-US" sz="1400" dirty="0">
                    <a:sym typeface="Wingdings" panose="05000000000000000000" pitchFamily="2" charset="2"/>
                  </a:rPr>
                  <a:t>)/</a:t>
                </a:r>
                <a:r>
                  <a:rPr lang="en-US" sz="1400" dirty="0" err="1">
                    <a:sym typeface="Wingdings" panose="05000000000000000000" pitchFamily="2" charset="2"/>
                  </a:rPr>
                  <a:t>Qo</a:t>
                </a:r>
                <a:r>
                  <a:rPr lang="en-US" sz="1400" dirty="0">
                    <a:sym typeface="Wingdings" panose="05000000000000000000" pitchFamily="2" charset="2"/>
                  </a:rPr>
                  <a:t>(s) = [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1/2s)]*[</a:t>
                </a:r>
                <a:r>
                  <a:rPr lang="en-US" sz="1400" dirty="0">
                    <a:sym typeface="Wingdings" panose="05000000000000000000" pitchFamily="2" charset="2"/>
                  </a:rPr>
                  <a:t>1/(s + 1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)(3s + 1)] </a:t>
                </a:r>
                <a:r>
                  <a:rPr lang="en-US" sz="1400" dirty="0">
                    <a:sym typeface="Wingdings" panose="05000000000000000000" pitchFamily="2" charset="2"/>
                  </a:rPr>
                  <a:t>=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0,5/s(s </a:t>
                </a:r>
                <a:r>
                  <a:rPr lang="en-US" sz="1400" b="1" dirty="0">
                    <a:sym typeface="Wingdings" panose="05000000000000000000" pitchFamily="2" charset="2"/>
                  </a:rPr>
                  <a:t>+ 1)(3s + 1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)</a:t>
                </a:r>
                <a:endParaRPr lang="el-GR" sz="1400" b="1" dirty="0" smtClean="0">
                  <a:sym typeface="Wingdings" panose="05000000000000000000" pitchFamily="2" charset="2"/>
                </a:endParaRPr>
              </a:p>
              <a:p>
                <a:endParaRPr lang="el-GR" sz="1400" b="1" dirty="0">
                  <a:sym typeface="Wingdings" panose="05000000000000000000" pitchFamily="2" charset="2"/>
                </a:endParaRPr>
              </a:p>
              <a:p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 smtClean="0"/>
                  <a:t>3</a:t>
                </a:r>
                <a:r>
                  <a:rPr lang="el-GR" sz="1400" b="1" baseline="30000" dirty="0" smtClean="0"/>
                  <a:t>η</a:t>
                </a:r>
                <a:r>
                  <a:rPr lang="el-GR" sz="1400" b="1" dirty="0" smtClean="0"/>
                  <a:t> </a:t>
                </a:r>
                <a:r>
                  <a:rPr lang="el-GR" sz="1400" b="1" dirty="0"/>
                  <a:t>Δεξαμενή		</a:t>
                </a:r>
                <a:r>
                  <a:rPr lang="el-GR" sz="1400" b="1" dirty="0">
                    <a:sym typeface="Wingdings" panose="05000000000000000000" pitchFamily="2" charset="2"/>
                  </a:rPr>
                  <a:t> 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Η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3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(</a:t>
                </a:r>
                <a:r>
                  <a:rPr lang="en-US" sz="1400" b="1" dirty="0">
                    <a:sym typeface="Wingdings" panose="05000000000000000000" pitchFamily="2" charset="2"/>
                  </a:rPr>
                  <a:t>s)/</a:t>
                </a:r>
                <a:r>
                  <a:rPr lang="en-US" sz="1400" b="1" dirty="0" err="1">
                    <a:sym typeface="Wingdings" panose="05000000000000000000" pitchFamily="2" charset="2"/>
                  </a:rPr>
                  <a:t>Qo</a:t>
                </a:r>
                <a:r>
                  <a:rPr lang="en-US" sz="1400" b="1" dirty="0">
                    <a:sym typeface="Wingdings" panose="05000000000000000000" pitchFamily="2" charset="2"/>
                  </a:rPr>
                  <a:t>(s) =</a:t>
                </a:r>
                <a:r>
                  <a:rPr lang="en-US" sz="1400" dirty="0">
                    <a:sym typeface="Wingdings" panose="05000000000000000000" pitchFamily="2" charset="2"/>
                  </a:rPr>
                  <a:t> 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0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,5/</a:t>
                </a:r>
                <a:r>
                  <a:rPr lang="pl-PL" sz="1400" b="1" dirty="0" smtClean="0">
                    <a:sym typeface="Wingdings" panose="05000000000000000000" pitchFamily="2" charset="2"/>
                  </a:rPr>
                  <a:t>s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(s </a:t>
                </a:r>
                <a:r>
                  <a:rPr lang="en-US" sz="1400" b="1" dirty="0">
                    <a:sym typeface="Wingdings" panose="05000000000000000000" pitchFamily="2" charset="2"/>
                  </a:rPr>
                  <a:t>+ 1)(3s + 1)</a:t>
                </a:r>
                <a:r>
                  <a:rPr lang="el-GR" sz="1400" b="1" dirty="0">
                    <a:sym typeface="Wingdings" panose="05000000000000000000" pitchFamily="2" charset="2"/>
                  </a:rPr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 H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3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(s) = 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2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,5/</a:t>
                </a:r>
                <a:r>
                  <a:rPr lang="pl-PL" sz="1400" dirty="0" smtClean="0">
                    <a:sym typeface="Wingdings" panose="05000000000000000000" pitchFamily="2" charset="2"/>
                  </a:rPr>
                  <a:t>s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(3s2 + 4s + 1)	                 (14)</a:t>
                </a:r>
              </a:p>
              <a:p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l-GR" sz="1400" b="1" dirty="0" smtClean="0"/>
                  <a:t>Η Εξίσωση 14 αντιστοιχεί σε απόκριση της στάθμης της 3</a:t>
                </a:r>
                <a:r>
                  <a:rPr lang="el-GR" sz="1400" b="1" baseline="30000" dirty="0" smtClean="0"/>
                  <a:t>ης</a:t>
                </a:r>
                <a:r>
                  <a:rPr lang="el-GR" sz="1400" b="1" dirty="0" smtClean="0"/>
                  <a:t> δεξαμενής σε κρουστική διαταραχή στην παροχή εισόδου στην πρώτη δεξαμενή.</a:t>
                </a:r>
              </a:p>
              <a:p>
                <a:endParaRPr lang="el-GR" sz="1400" b="1" dirty="0"/>
              </a:p>
              <a:p>
                <a:r>
                  <a:rPr lang="el-GR" sz="1400" b="1" dirty="0" smtClean="0"/>
                  <a:t>Η ίδια όμως εξίσωση είναι πανομοιότυπη και θα μπορούσε να αντιστοιχεί σε απόκριση της συνάρτησης μεταφοράς:</a:t>
                </a:r>
              </a:p>
              <a:p>
                <a:endParaRPr lang="el-GR" sz="1400" b="1" dirty="0"/>
              </a:p>
              <a:p>
                <a:pPr algn="ctr"/>
                <a:r>
                  <a:rPr lang="el-GR" sz="1400" dirty="0" smtClean="0">
                    <a:sym typeface="Wingdings" panose="05000000000000000000" pitchFamily="2" charset="2"/>
                  </a:rPr>
                  <a:t>1/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</a:t>
                </a:r>
                <a:r>
                  <a:rPr lang="en-US" sz="1400" dirty="0">
                    <a:sym typeface="Wingdings" panose="05000000000000000000" pitchFamily="2" charset="2"/>
                  </a:rPr>
                  <a:t>3s2 + 4s + 1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)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		(15)</a:t>
                </a:r>
                <a:r>
                  <a:rPr lang="en-US" sz="1400" dirty="0">
                    <a:sym typeface="Wingdings" panose="05000000000000000000" pitchFamily="2" charset="2"/>
                  </a:rPr>
                  <a:t>	</a:t>
                </a:r>
                <a:r>
                  <a:rPr lang="el-GR" sz="1400" b="1" dirty="0" smtClean="0"/>
                  <a:t> </a:t>
                </a:r>
              </a:p>
              <a:p>
                <a:endParaRPr lang="el-GR" sz="1400" b="1" dirty="0" smtClean="0"/>
              </a:p>
              <a:p>
                <a:r>
                  <a:rPr lang="el-GR" sz="1400" b="1" dirty="0" smtClean="0"/>
                  <a:t>σε </a:t>
                </a:r>
                <a:r>
                  <a:rPr lang="el-GR" sz="1400" b="1" dirty="0" err="1" smtClean="0"/>
                  <a:t>βηματική</a:t>
                </a:r>
                <a:r>
                  <a:rPr lang="el-GR" sz="1400" b="1" dirty="0" smtClean="0"/>
                  <a:t> διαταραχή μέτρου 2,5 (</a:t>
                </a:r>
                <a:r>
                  <a:rPr lang="en-US" sz="1400" b="1" dirty="0" smtClean="0"/>
                  <a:t>Q(t) = 2,5 </a:t>
                </a:r>
                <a:r>
                  <a:rPr lang="en-US" sz="1400" b="1" dirty="0" smtClean="0">
                    <a:sym typeface="Wingdings" panose="05000000000000000000" pitchFamily="2" charset="2"/>
                  </a:rPr>
                  <a:t> Q(s) = 2,5/s). </a:t>
                </a:r>
                <a:endParaRPr lang="el-GR" sz="1400" b="1" dirty="0" smtClean="0">
                  <a:sym typeface="Wingdings" panose="05000000000000000000" pitchFamily="2" charset="2"/>
                </a:endParaRPr>
              </a:p>
              <a:p>
                <a:endParaRPr lang="el-GR" sz="1400" b="1" dirty="0">
                  <a:sym typeface="Wingdings" panose="05000000000000000000" pitchFamily="2" charset="2"/>
                </a:endParaRPr>
              </a:p>
              <a:p>
                <a:r>
                  <a:rPr lang="el-GR" sz="1400" b="1" dirty="0" smtClean="0">
                    <a:sym typeface="Wingdings" panose="05000000000000000000" pitchFamily="2" charset="2"/>
                  </a:rPr>
                  <a:t>Έτσι, η απόκριση σε κρουστική </a:t>
                </a:r>
                <a:r>
                  <a:rPr lang="el-GR" sz="1400" b="1" dirty="0" err="1" smtClean="0">
                    <a:sym typeface="Wingdings" panose="05000000000000000000" pitchFamily="2" charset="2"/>
                  </a:rPr>
                  <a:t>κρουστική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 διαταραχή της Εξίσωσης 14, θα αντιμετωπιστεί σαν απόκριση σε </a:t>
                </a:r>
                <a:r>
                  <a:rPr lang="el-GR" sz="1400" b="1" dirty="0" err="1" smtClean="0">
                    <a:sym typeface="Wingdings" panose="05000000000000000000" pitchFamily="2" charset="2"/>
                  </a:rPr>
                  <a:t>βηματική</a:t>
                </a:r>
                <a:r>
                  <a:rPr lang="el-GR" sz="1400" b="1" dirty="0" smtClean="0">
                    <a:sym typeface="Wingdings" panose="05000000000000000000" pitchFamily="2" charset="2"/>
                  </a:rPr>
                  <a:t> διαταραχή της Εξίσωσης 15, αφού οι δύο αυτές περιπτώσεις είναι πανομοιότυπες και έχουν την ίδια λύση:</a:t>
                </a:r>
                <a:endParaRPr lang="en-US" sz="1400" b="1" dirty="0"/>
              </a:p>
              <a:p>
                <a:r>
                  <a:rPr lang="el-GR" sz="1400" b="1" dirty="0" smtClean="0"/>
                  <a:t>Βηματική απόκριση 	</a:t>
                </a:r>
                <a14:m>
                  <m:oMath xmlns:m="http://schemas.openxmlformats.org/officeDocument/2006/math"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𝚮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l-GR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0" smtClean="0"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sz="1400" b="1" i="1">
                                <a:latin typeface="Cambria Math" panose="02040503050406030204" pitchFamily="18" charset="0"/>
                              </a:rPr>
                              <m:t>𝜻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l-GR" sz="1400" b="1" i="1">
                                <a:latin typeface="Cambria Math" panose="02040503050406030204" pitchFamily="18" charset="0"/>
                              </a:rPr>
                              <m:t>𝝉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l-GR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𝒄𝒐𝒔𝒉</m:t>
                            </m:r>
                            <m:d>
                              <m:d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z="1400" b="1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num>
                                  <m:den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den>
                                </m:f>
                                <m:rad>
                                  <m:radPr>
                                    <m:degHide m:val="on"/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400" b="1" i="1">
                                            <a:latin typeface="Cambria Math" panose="02040503050406030204" pitchFamily="18" charset="0"/>
                                          </a:rPr>
                                          <m:t>𝜻</m:t>
                                        </m:r>
                                      </m:e>
                                      <m:sup>
                                        <m:r>
                                          <a:rPr lang="el-GR" sz="1400" b="1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rad>
                              </m:e>
                            </m:d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1400" b="1" i="1" smtClean="0">
                                    <a:latin typeface="Cambria Math" panose="02040503050406030204" pitchFamily="18" charset="0"/>
                                  </a:rPr>
                                  <m:t>𝜻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400" b="1" i="1">
                                            <a:latin typeface="Cambria Math" panose="02040503050406030204" pitchFamily="18" charset="0"/>
                                          </a:rPr>
                                          <m:t>𝜻</m:t>
                                        </m:r>
                                      </m:e>
                                      <m:sup>
                                        <m:r>
                                          <a:rPr lang="el-GR" sz="1400" b="1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𝒔𝒊𝒏𝒉</m:t>
                            </m:r>
                            <m:d>
                              <m:d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z="1400" b="1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num>
                                  <m:den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den>
                                </m:f>
                                <m:rad>
                                  <m:radPr>
                                    <m:degHide m:val="on"/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400" b="1" i="1">
                                            <a:latin typeface="Cambria Math" panose="02040503050406030204" pitchFamily="18" charset="0"/>
                                          </a:rPr>
                                          <m:t>𝜻</m:t>
                                        </m:r>
                                      </m:e>
                                      <m:sup>
                                        <m:r>
                                          <a:rPr lang="el-GR" sz="1400" b="1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rad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l-GR" sz="1400" b="1" dirty="0" smtClean="0"/>
              </a:p>
              <a:p>
                <a:r>
                  <a:rPr lang="el-GR" sz="1400" b="1" dirty="0" smtClean="0"/>
                  <a:t>για ζ &gt; 1:	</a:t>
                </a:r>
                <a:r>
                  <a:rPr lang="en-US" sz="1400" b="1" dirty="0" smtClean="0"/>
                  <a:t>	             </a:t>
                </a:r>
                <a14:m>
                  <m:oMath xmlns:m="http://schemas.openxmlformats.org/officeDocument/2006/math">
                    <m:r>
                      <a:rPr lang="en-US" sz="14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4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den>
                            </m:f>
                            <m:f>
                              <m:f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den>
                            </m:f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𝒄𝒐𝒔𝒉</m:t>
                            </m:r>
                            <m:d>
                              <m:d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z="1400" b="1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pl-PL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  <m:f>
                                  <m:f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l-GR" sz="14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l-GR" sz="1400" b="1" i="1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l-GR" sz="1400" b="1" i="1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𝒔𝒊𝒏𝒉</m:t>
                            </m:r>
                            <m:d>
                              <m:dPr>
                                <m:ctrlP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l-PL" sz="1400" b="1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pl-PL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  <m:f>
                                  <m:fPr>
                                    <m:ctrlP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1" i="1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sz="1400" b="1" dirty="0" smtClean="0"/>
                  <a:t> =</a:t>
                </a:r>
              </a:p>
              <a:p>
                <a:endParaRPr lang="en-US" sz="1400" b="1" dirty="0" smtClean="0"/>
              </a:p>
              <a:p>
                <a:r>
                  <a:rPr lang="en-US" sz="1400" b="1" dirty="0"/>
                  <a:t>	</a:t>
                </a:r>
                <a:r>
                  <a:rPr lang="en-US" sz="1400" b="1" dirty="0" smtClean="0"/>
                  <a:t>	             = </a:t>
                </a:r>
                <a:r>
                  <a:rPr lang="el-GR" sz="1400" b="1" dirty="0" smtClean="0"/>
                  <a:t>2</a:t>
                </a:r>
                <a:r>
                  <a:rPr lang="en-US" sz="1400" b="1" dirty="0" smtClean="0"/>
                  <a:t>,5*[1 – </a:t>
                </a:r>
                <a:r>
                  <a:rPr lang="en-US" sz="1400" b="1" dirty="0" err="1" smtClean="0"/>
                  <a:t>exp</a:t>
                </a:r>
                <a:r>
                  <a:rPr lang="en-US" sz="1400" b="1" dirty="0" smtClean="0"/>
                  <a:t>(-2/3*t)*[</a:t>
                </a:r>
                <a:r>
                  <a:rPr lang="en-US" sz="1400" b="1" dirty="0" err="1" smtClean="0"/>
                  <a:t>cosh</a:t>
                </a:r>
                <a:r>
                  <a:rPr lang="en-US" sz="1400" b="1" dirty="0" smtClean="0"/>
                  <a:t>(t/3) + 2</a:t>
                </a:r>
                <a:r>
                  <a:rPr lang="pl-PL" sz="1400" b="1" dirty="0" smtClean="0"/>
                  <a:t>*sinh(t/3)</a:t>
                </a:r>
                <a:r>
                  <a:rPr lang="en-US" sz="1400" b="1" dirty="0" smtClean="0"/>
                  <a:t>]]</a:t>
                </a:r>
              </a:p>
              <a:p>
                <a:endParaRPr lang="en-US" sz="1400" b="1" dirty="0"/>
              </a:p>
              <a:p>
                <a:r>
                  <a:rPr lang="el-GR" sz="1400" b="1" dirty="0"/>
                  <a:t>Γ</a:t>
                </a:r>
                <a:r>
                  <a:rPr lang="en-US" sz="1400" b="1" dirty="0" smtClean="0"/>
                  <a:t> </a:t>
                </a:r>
                <a:r>
                  <a:rPr lang="el-GR" sz="1400" b="1" dirty="0"/>
                  <a:t>ΕΡΩΤΗΜΑ</a:t>
                </a:r>
              </a:p>
              <a:p>
                <a:r>
                  <a:rPr lang="en-US" sz="1400" b="1" dirty="0" smtClean="0"/>
                  <a:t>1</a:t>
                </a:r>
                <a:r>
                  <a:rPr lang="el-GR" sz="1400" b="1" baseline="30000" dirty="0" smtClean="0"/>
                  <a:t>η</a:t>
                </a:r>
                <a:r>
                  <a:rPr lang="el-GR" sz="1400" b="1" dirty="0" smtClean="0"/>
                  <a:t> </a:t>
                </a:r>
                <a:r>
                  <a:rPr lang="el-GR" sz="1400" b="1" dirty="0"/>
                  <a:t>Δεξαμενή		</a:t>
                </a:r>
                <a:r>
                  <a:rPr lang="el-GR" sz="1400" b="1" dirty="0">
                    <a:sym typeface="Wingdings" panose="05000000000000000000" pitchFamily="2" charset="2"/>
                  </a:rPr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H1(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3,46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) </a:t>
                </a:r>
                <a:r>
                  <a:rPr lang="en-US" sz="1400" dirty="0">
                    <a:sym typeface="Wingdings" panose="05000000000000000000" pitchFamily="2" charset="2"/>
                  </a:rPr>
                  <a:t>=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5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*</a:t>
                </a:r>
                <a:r>
                  <a:rPr lang="en-US" sz="1400" dirty="0" err="1" smtClean="0">
                    <a:sym typeface="Wingdings" panose="05000000000000000000" pitchFamily="2" charset="2"/>
                  </a:rPr>
                  <a:t>exp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(-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3,46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)</a:t>
                </a:r>
                <a:r>
                  <a:rPr lang="el-GR" sz="1400" dirty="0" smtClean="0">
                    <a:sym typeface="Wingdings" panose="05000000000000000000" pitchFamily="2" charset="2"/>
                  </a:rPr>
                  <a:t> = 0,157 </a:t>
                </a:r>
                <a:r>
                  <a:rPr lang="en-US" sz="1400" dirty="0" err="1" smtClean="0">
                    <a:sym typeface="Wingdings" panose="05000000000000000000" pitchFamily="2" charset="2"/>
                  </a:rPr>
                  <a:t>ft</a:t>
                </a:r>
                <a:endParaRPr lang="en-US" sz="1400" dirty="0" smtClean="0">
                  <a:sym typeface="Wingdings" panose="05000000000000000000" pitchFamily="2" charset="2"/>
                </a:endParaRPr>
              </a:p>
              <a:p>
                <a:endParaRPr lang="en-US" sz="1400" dirty="0">
                  <a:sym typeface="Wingdings" panose="05000000000000000000" pitchFamily="2" charset="2"/>
                </a:endParaRPr>
              </a:p>
              <a:p>
                <a:r>
                  <a:rPr lang="en-US" sz="1400" b="1" dirty="0" smtClean="0"/>
                  <a:t>2</a:t>
                </a:r>
                <a:r>
                  <a:rPr lang="el-GR" sz="1400" b="1" baseline="30000" dirty="0" smtClean="0"/>
                  <a:t>η</a:t>
                </a:r>
                <a:r>
                  <a:rPr lang="el-GR" sz="1400" b="1" dirty="0" smtClean="0"/>
                  <a:t> </a:t>
                </a:r>
                <a:r>
                  <a:rPr lang="el-GR" sz="1400" b="1" dirty="0"/>
                  <a:t>Δεξαμενή		</a:t>
                </a:r>
                <a:r>
                  <a:rPr lang="el-GR" sz="1400" b="1" dirty="0">
                    <a:sym typeface="Wingdings" panose="05000000000000000000" pitchFamily="2" charset="2"/>
                  </a:rPr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H2(</a:t>
                </a:r>
                <a:r>
                  <a:rPr lang="el-GR" sz="1400" dirty="0">
                    <a:sym typeface="Wingdings" panose="05000000000000000000" pitchFamily="2" charset="2"/>
                  </a:rPr>
                  <a:t>3,46</a:t>
                </a:r>
                <a:r>
                  <a:rPr lang="en-US" sz="1400" dirty="0">
                    <a:sym typeface="Wingdings" panose="05000000000000000000" pitchFamily="2" charset="2"/>
                  </a:rPr>
                  <a:t>) = </a:t>
                </a:r>
                <a:r>
                  <a:rPr lang="en-US" sz="1400" dirty="0" smtClean="0"/>
                  <a:t>7,5*</a:t>
                </a:r>
                <a:r>
                  <a:rPr lang="en-US" sz="1400" dirty="0" err="1" smtClean="0"/>
                  <a:t>exp</a:t>
                </a:r>
                <a:r>
                  <a:rPr lang="en-US" sz="1400" dirty="0"/>
                  <a:t>(-</a:t>
                </a:r>
                <a:r>
                  <a:rPr lang="en-US" sz="1400" dirty="0" smtClean="0"/>
                  <a:t>2*3,46/3</a:t>
                </a:r>
                <a:r>
                  <a:rPr lang="pl-PL" sz="1400" dirty="0" smtClean="0"/>
                  <a:t>)*sinh(</a:t>
                </a:r>
                <a:r>
                  <a:rPr lang="en-US" sz="1400" dirty="0" smtClean="0"/>
                  <a:t>3,46</a:t>
                </a:r>
                <a:r>
                  <a:rPr lang="pl-PL" sz="1400" dirty="0" smtClean="0"/>
                  <a:t>/3)</a:t>
                </a:r>
                <a:r>
                  <a:rPr lang="en-US" sz="1400" dirty="0" smtClean="0"/>
                  <a:t> = 1,066 </a:t>
                </a:r>
                <a:r>
                  <a:rPr lang="en-US" sz="1400" dirty="0" err="1" smtClean="0"/>
                  <a:t>ft</a:t>
                </a:r>
                <a:endParaRPr lang="en-US" sz="1400" dirty="0">
                  <a:sym typeface="Wingdings" panose="05000000000000000000" pitchFamily="2" charset="2"/>
                </a:endParaRPr>
              </a:p>
              <a:p>
                <a:endParaRPr lang="en-US" sz="1400" b="1" dirty="0" smtClean="0"/>
              </a:p>
              <a:p>
                <a:r>
                  <a:rPr lang="en-US" sz="1400" b="1" dirty="0" smtClean="0"/>
                  <a:t>3</a:t>
                </a:r>
                <a:r>
                  <a:rPr lang="el-GR" sz="1400" b="1" baseline="30000" dirty="0" smtClean="0"/>
                  <a:t>η</a:t>
                </a:r>
                <a:r>
                  <a:rPr lang="el-GR" sz="1400" b="1" dirty="0" smtClean="0"/>
                  <a:t> </a:t>
                </a:r>
                <a:r>
                  <a:rPr lang="el-GR" sz="1400" b="1" dirty="0"/>
                  <a:t>Δεξαμενή		</a:t>
                </a:r>
                <a:r>
                  <a:rPr lang="el-GR" sz="1400" b="1" dirty="0">
                    <a:sym typeface="Wingdings" panose="05000000000000000000" pitchFamily="2" charset="2"/>
                  </a:rPr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H3(</a:t>
                </a:r>
                <a:r>
                  <a:rPr lang="el-GR" sz="1400" dirty="0">
                    <a:sym typeface="Wingdings" panose="05000000000000000000" pitchFamily="2" charset="2"/>
                  </a:rPr>
                  <a:t>3,46</a:t>
                </a:r>
                <a:r>
                  <a:rPr lang="en-US" sz="1400" dirty="0">
                    <a:sym typeface="Wingdings" panose="05000000000000000000" pitchFamily="2" charset="2"/>
                  </a:rPr>
                  <a:t>) = </a:t>
                </a:r>
                <a:r>
                  <a:rPr lang="el-GR" sz="1400" dirty="0" smtClean="0"/>
                  <a:t>2</a:t>
                </a:r>
                <a:r>
                  <a:rPr lang="en-US" sz="1400" dirty="0" smtClean="0"/>
                  <a:t>,5*(1-exp</a:t>
                </a:r>
                <a:r>
                  <a:rPr lang="en-US" sz="1400" dirty="0"/>
                  <a:t>(-</a:t>
                </a:r>
                <a:r>
                  <a:rPr lang="en-US" sz="1400" dirty="0" smtClean="0"/>
                  <a:t>2*3,46/3)*(</a:t>
                </a:r>
                <a:r>
                  <a:rPr lang="en-US" sz="1400" dirty="0" err="1" smtClean="0"/>
                  <a:t>cosh</a:t>
                </a:r>
                <a:r>
                  <a:rPr lang="en-US" sz="1400" dirty="0" smtClean="0"/>
                  <a:t>(3,46/3)+2</a:t>
                </a:r>
                <a:r>
                  <a:rPr lang="pl-PL" sz="1400" dirty="0" smtClean="0"/>
                  <a:t>*sinh(</a:t>
                </a:r>
                <a:r>
                  <a:rPr lang="en-US" sz="1400" dirty="0" smtClean="0"/>
                  <a:t>3,46</a:t>
                </a:r>
                <a:r>
                  <a:rPr lang="pl-PL" sz="1400" dirty="0" smtClean="0"/>
                  <a:t>/3)</a:t>
                </a:r>
                <a:r>
                  <a:rPr lang="en-US" sz="1400" dirty="0" smtClean="0"/>
                  <a:t>)) = </a:t>
                </a:r>
                <a:r>
                  <a:rPr lang="el-GR" sz="1400" dirty="0" smtClean="0"/>
                  <a:t>1,355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ft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	</a:t>
                </a:r>
                <a:endParaRPr lang="el-GR" sz="14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5600"/>
                <a:ext cx="7561263" cy="7083606"/>
              </a:xfrm>
              <a:prstGeom prst="rect">
                <a:avLst/>
              </a:prstGeom>
              <a:blipFill>
                <a:blip r:embed="rId2"/>
                <a:stretch>
                  <a:fillRect l="-242" r="-1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55" y="113564"/>
            <a:ext cx="7019563" cy="2189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024651"/>
            <a:ext cx="756126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1</a:t>
            </a:r>
            <a:r>
              <a:rPr lang="el-GR" sz="1600" b="1" baseline="30000" dirty="0" smtClean="0"/>
              <a:t>η</a:t>
            </a:r>
            <a:r>
              <a:rPr lang="el-GR" sz="1600" b="1" dirty="0" smtClean="0"/>
              <a:t> </a:t>
            </a:r>
            <a:r>
              <a:rPr lang="el-GR" sz="1600" b="1" dirty="0" smtClean="0"/>
              <a:t>Δεξαμενή</a:t>
            </a:r>
          </a:p>
          <a:p>
            <a:r>
              <a:rPr lang="el-GR" sz="1400" b="1" dirty="0" smtClean="0"/>
              <a:t>Ισοζύγιο </a:t>
            </a:r>
            <a:r>
              <a:rPr lang="el-GR" sz="1400" b="1" dirty="0" smtClean="0"/>
              <a:t>μάζας:	</a:t>
            </a:r>
            <a:r>
              <a:rPr lang="en-US" sz="1400" dirty="0" smtClean="0"/>
              <a:t>q(t</a:t>
            </a:r>
            <a:r>
              <a:rPr lang="en-US" sz="1400" dirty="0" smtClean="0"/>
              <a:t>) – q1(t) = A1dh1(t)/</a:t>
            </a:r>
            <a:r>
              <a:rPr lang="en-US" sz="1400" dirty="0" err="1" smtClean="0"/>
              <a:t>dt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 </a:t>
            </a:r>
            <a:r>
              <a:rPr lang="en-US" sz="1400" dirty="0" smtClean="0"/>
              <a:t>q(t</a:t>
            </a:r>
            <a:r>
              <a:rPr lang="en-US" sz="1400" dirty="0"/>
              <a:t>) – </a:t>
            </a:r>
            <a:r>
              <a:rPr lang="el-GR" sz="1400" dirty="0" smtClean="0"/>
              <a:t>(</a:t>
            </a:r>
            <a:r>
              <a:rPr lang="en-US" sz="1400" dirty="0" smtClean="0"/>
              <a:t>h1(t)</a:t>
            </a:r>
            <a:r>
              <a:rPr lang="el-GR" sz="1400" dirty="0" smtClean="0"/>
              <a:t> – </a:t>
            </a:r>
            <a:r>
              <a:rPr lang="en-US" sz="1400" dirty="0" smtClean="0"/>
              <a:t>h2(t))/R1 </a:t>
            </a:r>
            <a:r>
              <a:rPr lang="en-US" sz="1400" dirty="0"/>
              <a:t>= A1dh1(t)/</a:t>
            </a:r>
            <a:r>
              <a:rPr lang="en-US" sz="1400" dirty="0" err="1" smtClean="0"/>
              <a:t>dt</a:t>
            </a:r>
            <a:r>
              <a:rPr lang="en-US" sz="1400" dirty="0" smtClean="0"/>
              <a:t>        (</a:t>
            </a:r>
            <a:r>
              <a:rPr lang="en-US" sz="1400" dirty="0" smtClean="0"/>
              <a:t>1) </a:t>
            </a:r>
          </a:p>
          <a:p>
            <a:r>
              <a:rPr lang="el-GR" sz="1400" b="1" dirty="0" smtClean="0"/>
              <a:t>Στη </a:t>
            </a:r>
            <a:r>
              <a:rPr lang="el-GR" sz="1400" b="1" dirty="0" err="1" smtClean="0"/>
              <a:t>μον</a:t>
            </a:r>
            <a:r>
              <a:rPr lang="el-GR" sz="1400" b="1" dirty="0" smtClean="0"/>
              <a:t>. κατάσταση</a:t>
            </a:r>
            <a:r>
              <a:rPr lang="el-GR" sz="1400" b="1" dirty="0" smtClean="0"/>
              <a:t>:</a:t>
            </a:r>
            <a:r>
              <a:rPr lang="en-US" sz="1400" b="1" dirty="0" smtClean="0"/>
              <a:t>	</a:t>
            </a:r>
            <a:r>
              <a:rPr lang="en-US" sz="1400" dirty="0" err="1" smtClean="0"/>
              <a:t>qs</a:t>
            </a:r>
            <a:r>
              <a:rPr lang="en-US" sz="1400" dirty="0" smtClean="0"/>
              <a:t> </a:t>
            </a:r>
            <a:r>
              <a:rPr lang="en-US" sz="1400" dirty="0" smtClean="0"/>
              <a:t>– </a:t>
            </a:r>
            <a:r>
              <a:rPr lang="el-GR" sz="1400" dirty="0"/>
              <a:t>(</a:t>
            </a:r>
            <a:r>
              <a:rPr lang="en-US" sz="1400" dirty="0" smtClean="0"/>
              <a:t>h1s</a:t>
            </a:r>
            <a:r>
              <a:rPr lang="el-GR" sz="1400" dirty="0" smtClean="0"/>
              <a:t> </a:t>
            </a:r>
            <a:r>
              <a:rPr lang="el-GR" sz="1400" dirty="0"/>
              <a:t>– </a:t>
            </a:r>
            <a:r>
              <a:rPr lang="en-US" sz="1400" dirty="0" smtClean="0"/>
              <a:t>h2s)/</a:t>
            </a:r>
            <a:r>
              <a:rPr lang="en-US" sz="1400" dirty="0"/>
              <a:t>R1  </a:t>
            </a:r>
            <a:r>
              <a:rPr lang="en-US" sz="1400" dirty="0"/>
              <a:t>= </a:t>
            </a:r>
            <a:r>
              <a:rPr lang="en-US" sz="1400" dirty="0" smtClean="0"/>
              <a:t>A1dh1s/</a:t>
            </a:r>
            <a:r>
              <a:rPr lang="en-US" sz="1400" dirty="0" err="1" smtClean="0"/>
              <a:t>dt</a:t>
            </a:r>
            <a:r>
              <a:rPr lang="en-US" sz="1400" dirty="0" smtClean="0"/>
              <a:t> = 0			                  </a:t>
            </a:r>
            <a:r>
              <a:rPr lang="en-US" sz="1400" dirty="0" smtClean="0"/>
              <a:t>(</a:t>
            </a:r>
            <a:r>
              <a:rPr lang="en-US" sz="1400" dirty="0" smtClean="0"/>
              <a:t>2)</a:t>
            </a:r>
          </a:p>
          <a:p>
            <a:r>
              <a:rPr lang="el-GR" sz="1400" b="1" dirty="0" err="1" smtClean="0"/>
              <a:t>Μεταβλ</a:t>
            </a:r>
            <a:r>
              <a:rPr lang="en-US" sz="1400" b="1" dirty="0" smtClean="0"/>
              <a:t>.</a:t>
            </a:r>
            <a:r>
              <a:rPr lang="el-GR" sz="1400" b="1" dirty="0" smtClean="0"/>
              <a:t> απόκλισης:</a:t>
            </a:r>
            <a:r>
              <a:rPr lang="el-GR" sz="1400" b="1" dirty="0"/>
              <a:t>	</a:t>
            </a:r>
            <a:r>
              <a:rPr lang="en-US" sz="1400" dirty="0" smtClean="0"/>
              <a:t>Q(t</a:t>
            </a:r>
            <a:r>
              <a:rPr lang="en-US" sz="1400" dirty="0"/>
              <a:t>) </a:t>
            </a:r>
            <a:r>
              <a:rPr lang="pl-PL" sz="1400" dirty="0" smtClean="0"/>
              <a:t>= </a:t>
            </a:r>
            <a:r>
              <a:rPr lang="en-US" sz="1400" dirty="0" smtClean="0"/>
              <a:t>q(t</a:t>
            </a:r>
            <a:r>
              <a:rPr lang="en-US" sz="1400" dirty="0"/>
              <a:t>) – </a:t>
            </a:r>
            <a:r>
              <a:rPr lang="en-US" sz="1400" dirty="0" err="1" smtClean="0"/>
              <a:t>qs</a:t>
            </a:r>
            <a:r>
              <a:rPr lang="en-US" sz="1400" dirty="0" smtClean="0"/>
              <a:t>, H1(t) = h1(t) – h1s	, </a:t>
            </a:r>
            <a:r>
              <a:rPr lang="en-US" sz="1400" dirty="0" smtClean="0"/>
              <a:t>H2(t</a:t>
            </a:r>
            <a:r>
              <a:rPr lang="en-US" sz="1400" dirty="0"/>
              <a:t>) = </a:t>
            </a:r>
            <a:r>
              <a:rPr lang="en-US" sz="1400" dirty="0" smtClean="0"/>
              <a:t>h2(t</a:t>
            </a:r>
            <a:r>
              <a:rPr lang="en-US" sz="1400" dirty="0"/>
              <a:t>) – </a:t>
            </a:r>
            <a:r>
              <a:rPr lang="en-US" sz="1400" dirty="0" smtClean="0"/>
              <a:t>h2s </a:t>
            </a:r>
            <a:r>
              <a:rPr lang="en-US" sz="1400" dirty="0" smtClean="0"/>
              <a:t>	</a:t>
            </a:r>
            <a:endParaRPr lang="en-US" sz="1400" dirty="0">
              <a:sym typeface="Wingdings" panose="05000000000000000000" pitchFamily="2" charset="2"/>
            </a:endParaRPr>
          </a:p>
          <a:p>
            <a:pPr marL="342900" indent="-342900">
              <a:buAutoNum type="arabicParenBoth"/>
            </a:pPr>
            <a:r>
              <a:rPr lang="el-GR" sz="1400" b="1" dirty="0" smtClean="0">
                <a:sym typeface="Wingdings" panose="05000000000000000000" pitchFamily="2" charset="2"/>
              </a:rPr>
              <a:t>και </a:t>
            </a:r>
            <a:r>
              <a:rPr lang="el-GR" sz="1400" b="1" dirty="0" smtClean="0">
                <a:sym typeface="Wingdings" panose="05000000000000000000" pitchFamily="2" charset="2"/>
              </a:rPr>
              <a:t>(2)</a:t>
            </a:r>
            <a:r>
              <a:rPr lang="en-US" sz="1400" b="1" dirty="0" smtClean="0">
                <a:sym typeface="Wingdings" panose="05000000000000000000" pitchFamily="2" charset="2"/>
              </a:rPr>
              <a:t>: </a:t>
            </a:r>
            <a:r>
              <a:rPr lang="el-GR" sz="1400" dirty="0" smtClean="0">
                <a:sym typeface="Wingdings" panose="05000000000000000000" pitchFamily="2" charset="2"/>
              </a:rPr>
              <a:t>		</a:t>
            </a:r>
            <a:r>
              <a:rPr lang="en-US" sz="1400" dirty="0" smtClean="0"/>
              <a:t>Q(t</a:t>
            </a:r>
            <a:r>
              <a:rPr lang="en-US" sz="1400" dirty="0"/>
              <a:t>) – </a:t>
            </a:r>
            <a:r>
              <a:rPr lang="en-US" sz="1400" dirty="0" smtClean="0"/>
              <a:t>(H1(t) – H2(t))/R1 </a:t>
            </a:r>
            <a:r>
              <a:rPr lang="en-US" sz="1400" dirty="0"/>
              <a:t>= </a:t>
            </a:r>
            <a:r>
              <a:rPr lang="en-US" sz="1400" dirty="0" smtClean="0"/>
              <a:t>A1dH1(t</a:t>
            </a:r>
            <a:r>
              <a:rPr lang="en-US" sz="1400" dirty="0"/>
              <a:t>)/</a:t>
            </a:r>
            <a:r>
              <a:rPr lang="en-US" sz="1400" dirty="0" err="1" smtClean="0"/>
              <a:t>dt</a:t>
            </a:r>
            <a:endParaRPr lang="en-US" sz="1400" dirty="0" smtClean="0"/>
          </a:p>
          <a:p>
            <a:pPr lvl="4"/>
            <a:r>
              <a:rPr lang="en-US" sz="1400" dirty="0" smtClean="0"/>
              <a:t>R1Q(t</a:t>
            </a:r>
            <a:r>
              <a:rPr lang="en-US" sz="1400" dirty="0"/>
              <a:t>) </a:t>
            </a:r>
            <a:r>
              <a:rPr lang="en-US" sz="1400" dirty="0" smtClean="0"/>
              <a:t>– H1(t</a:t>
            </a:r>
            <a:r>
              <a:rPr lang="en-US" sz="1400" dirty="0"/>
              <a:t>) </a:t>
            </a:r>
            <a:r>
              <a:rPr lang="en-US" sz="1400" dirty="0" smtClean="0"/>
              <a:t>+ H2(t) </a:t>
            </a:r>
            <a:r>
              <a:rPr lang="en-US" sz="1400" dirty="0"/>
              <a:t>= </a:t>
            </a:r>
            <a:r>
              <a:rPr lang="en-US" sz="1400" dirty="0" smtClean="0"/>
              <a:t>A1R1dH1(t</a:t>
            </a:r>
            <a:r>
              <a:rPr lang="en-US" sz="1400" dirty="0"/>
              <a:t>)/</a:t>
            </a:r>
            <a:r>
              <a:rPr lang="en-US" sz="1400" dirty="0" err="1" smtClean="0"/>
              <a:t>dt</a:t>
            </a:r>
            <a:endParaRPr lang="en-US" sz="1400" dirty="0" smtClean="0"/>
          </a:p>
          <a:p>
            <a:pPr lvl="4"/>
            <a:r>
              <a:rPr lang="en-US" sz="1400" dirty="0" smtClean="0"/>
              <a:t>R1Q(t</a:t>
            </a:r>
            <a:r>
              <a:rPr lang="en-US" sz="1400" dirty="0"/>
              <a:t>) – H1(t) </a:t>
            </a:r>
            <a:r>
              <a:rPr lang="en-US" sz="1400" dirty="0" smtClean="0"/>
              <a:t>+ </a:t>
            </a:r>
            <a:r>
              <a:rPr lang="en-US" sz="1400" dirty="0"/>
              <a:t>H2(t) = </a:t>
            </a:r>
            <a:r>
              <a:rPr lang="el-GR" sz="1400" dirty="0" smtClean="0"/>
              <a:t>τ1</a:t>
            </a:r>
            <a:r>
              <a:rPr lang="en-US" sz="1400" dirty="0" smtClean="0"/>
              <a:t>dH1(t</a:t>
            </a:r>
            <a:r>
              <a:rPr lang="en-US" sz="1400" dirty="0"/>
              <a:t>)/</a:t>
            </a:r>
            <a:r>
              <a:rPr lang="en-US" sz="1400" dirty="0" err="1"/>
              <a:t>dt</a:t>
            </a:r>
            <a:endParaRPr lang="en-US" sz="1400" dirty="0"/>
          </a:p>
          <a:p>
            <a:pPr marL="0" lvl="4"/>
            <a:r>
              <a:rPr lang="en-US" sz="1400" b="1" dirty="0" smtClean="0"/>
              <a:t>Laplace</a:t>
            </a:r>
            <a:r>
              <a:rPr lang="el-GR" sz="1400" b="1" dirty="0" smtClean="0"/>
              <a:t>:</a:t>
            </a:r>
            <a:r>
              <a:rPr lang="el-GR" sz="1400" b="1" dirty="0"/>
              <a:t>	</a:t>
            </a:r>
            <a:r>
              <a:rPr lang="en-US" sz="1400" dirty="0" smtClean="0"/>
              <a:t>	</a:t>
            </a:r>
            <a:r>
              <a:rPr lang="en-US" sz="1400" dirty="0" smtClean="0"/>
              <a:t>R1Q(s) </a:t>
            </a:r>
            <a:r>
              <a:rPr lang="en-US" sz="1400" dirty="0"/>
              <a:t>– </a:t>
            </a:r>
            <a:r>
              <a:rPr lang="en-US" sz="1400" dirty="0" smtClean="0"/>
              <a:t>H1(s) + H2(s) </a:t>
            </a:r>
            <a:r>
              <a:rPr lang="en-US" sz="1400" dirty="0"/>
              <a:t>= </a:t>
            </a:r>
            <a:r>
              <a:rPr lang="el-GR" sz="1400" dirty="0" smtClean="0"/>
              <a:t>τ1</a:t>
            </a:r>
            <a:r>
              <a:rPr lang="en-US" sz="1400" dirty="0" smtClean="0"/>
              <a:t>*s*H1(s) </a:t>
            </a:r>
          </a:p>
          <a:p>
            <a:pPr marL="0" lvl="4"/>
            <a:r>
              <a:rPr lang="en-US" sz="1400" dirty="0"/>
              <a:t>	</a:t>
            </a:r>
            <a:r>
              <a:rPr lang="en-US" sz="1400" dirty="0" smtClean="0"/>
              <a:t>	1*Q(s</a:t>
            </a:r>
            <a:r>
              <a:rPr lang="en-US" sz="1400" dirty="0"/>
              <a:t>) – H1(s) </a:t>
            </a:r>
            <a:r>
              <a:rPr lang="en-US" sz="1400" dirty="0" smtClean="0"/>
              <a:t>+ </a:t>
            </a:r>
            <a:r>
              <a:rPr lang="en-US" sz="1400" dirty="0"/>
              <a:t>H2(s) = </a:t>
            </a:r>
            <a:r>
              <a:rPr lang="en-US" sz="1400" dirty="0" smtClean="0"/>
              <a:t>1*s*H1(s</a:t>
            </a:r>
            <a:r>
              <a:rPr lang="en-US" sz="1400" dirty="0"/>
              <a:t>) </a:t>
            </a:r>
            <a:endParaRPr lang="en-US" sz="1400" dirty="0" smtClean="0"/>
          </a:p>
          <a:p>
            <a:pPr marL="0" lvl="4"/>
            <a:r>
              <a:rPr lang="en-US" sz="1400" dirty="0"/>
              <a:t>	</a:t>
            </a:r>
            <a:r>
              <a:rPr lang="en-US" sz="1400" dirty="0" smtClean="0"/>
              <a:t>	Q(s</a:t>
            </a:r>
            <a:r>
              <a:rPr lang="en-US" sz="1400" dirty="0"/>
              <a:t>) </a:t>
            </a:r>
            <a:r>
              <a:rPr lang="en-US" sz="1400" dirty="0" smtClean="0"/>
              <a:t>+ </a:t>
            </a:r>
            <a:r>
              <a:rPr lang="en-US" sz="1400" dirty="0"/>
              <a:t>H2(s) = </a:t>
            </a:r>
            <a:r>
              <a:rPr lang="en-US" sz="1400" dirty="0" smtClean="0"/>
              <a:t>H1(s)*(s + 1)			</a:t>
            </a:r>
            <a:r>
              <a:rPr lang="en-US" sz="1400" dirty="0" smtClean="0">
                <a:sym typeface="Wingdings" panose="05000000000000000000" pitchFamily="2" charset="2"/>
              </a:rPr>
              <a:t>                  </a:t>
            </a:r>
            <a:r>
              <a:rPr lang="en-US" sz="1400" dirty="0" smtClean="0">
                <a:sym typeface="Wingdings" panose="05000000000000000000" pitchFamily="2" charset="2"/>
              </a:rPr>
              <a:t>(3</a:t>
            </a:r>
            <a:r>
              <a:rPr lang="en-US" sz="1400" dirty="0" smtClean="0">
                <a:sym typeface="Wingdings" panose="05000000000000000000" pitchFamily="2" charset="2"/>
              </a:rPr>
              <a:t>)</a:t>
            </a:r>
            <a:endParaRPr lang="en-US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7804" y="5302198"/>
            <a:ext cx="756126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</a:t>
            </a:r>
            <a:r>
              <a:rPr lang="el-GR" sz="1600" b="1" baseline="30000" dirty="0" smtClean="0"/>
              <a:t>η</a:t>
            </a:r>
            <a:r>
              <a:rPr lang="el-GR" sz="1600" b="1" dirty="0" smtClean="0"/>
              <a:t> </a:t>
            </a:r>
            <a:r>
              <a:rPr lang="el-GR" sz="1600" b="1" dirty="0" smtClean="0"/>
              <a:t>Δεξαμενή</a:t>
            </a:r>
          </a:p>
          <a:p>
            <a:r>
              <a:rPr lang="el-GR" sz="1400" b="1" dirty="0" smtClean="0"/>
              <a:t>Ισοζύγιο </a:t>
            </a:r>
            <a:r>
              <a:rPr lang="el-GR" sz="1400" b="1" dirty="0" smtClean="0"/>
              <a:t>μάζας:	</a:t>
            </a:r>
            <a:r>
              <a:rPr lang="en-US" sz="1400" dirty="0" smtClean="0"/>
              <a:t>q1(t</a:t>
            </a:r>
            <a:r>
              <a:rPr lang="en-US" sz="1400" dirty="0" smtClean="0"/>
              <a:t>) – </a:t>
            </a:r>
            <a:r>
              <a:rPr lang="en-US" sz="1400" dirty="0" smtClean="0"/>
              <a:t>q2(t</a:t>
            </a:r>
            <a:r>
              <a:rPr lang="en-US" sz="1400" dirty="0" smtClean="0"/>
              <a:t>) = </a:t>
            </a:r>
            <a:r>
              <a:rPr lang="en-US" sz="1400" dirty="0" smtClean="0"/>
              <a:t>A2dh2(t</a:t>
            </a:r>
            <a:r>
              <a:rPr lang="en-US" sz="1400" dirty="0" smtClean="0"/>
              <a:t>)/</a:t>
            </a:r>
            <a:r>
              <a:rPr lang="en-US" sz="1400" dirty="0" err="1" smtClean="0"/>
              <a:t>dt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 panose="05000000000000000000" pitchFamily="2" charset="2"/>
              </a:rPr>
              <a:t> </a:t>
            </a:r>
            <a:r>
              <a:rPr lang="en-US" sz="1400" dirty="0" smtClean="0"/>
              <a:t>q1(t</a:t>
            </a:r>
            <a:r>
              <a:rPr lang="en-US" sz="1400" dirty="0"/>
              <a:t>) – </a:t>
            </a:r>
            <a:r>
              <a:rPr lang="en-US" sz="1400" dirty="0" smtClean="0"/>
              <a:t>h2(t))/R2 </a:t>
            </a:r>
            <a:r>
              <a:rPr lang="en-US" sz="1400" dirty="0"/>
              <a:t>= </a:t>
            </a:r>
            <a:r>
              <a:rPr lang="en-US" sz="1400" dirty="0" smtClean="0"/>
              <a:t>A2dh2(t</a:t>
            </a:r>
            <a:r>
              <a:rPr lang="en-US" sz="1400" dirty="0"/>
              <a:t>)/</a:t>
            </a:r>
            <a:r>
              <a:rPr lang="en-US" sz="1400" dirty="0" err="1" smtClean="0"/>
              <a:t>dt</a:t>
            </a:r>
            <a:r>
              <a:rPr lang="en-US" sz="1400" dirty="0" smtClean="0"/>
              <a:t> 	                  (4) </a:t>
            </a:r>
            <a:endParaRPr lang="en-US" sz="1400" dirty="0" smtClean="0"/>
          </a:p>
          <a:p>
            <a:r>
              <a:rPr lang="el-GR" sz="1400" b="1" dirty="0" smtClean="0"/>
              <a:t>Στη </a:t>
            </a:r>
            <a:r>
              <a:rPr lang="el-GR" sz="1400" b="1" dirty="0" err="1" smtClean="0"/>
              <a:t>μον</a:t>
            </a:r>
            <a:r>
              <a:rPr lang="el-GR" sz="1400" b="1" dirty="0" smtClean="0"/>
              <a:t>. κατάσταση</a:t>
            </a:r>
            <a:r>
              <a:rPr lang="el-GR" sz="1400" b="1" dirty="0" smtClean="0"/>
              <a:t>:</a:t>
            </a:r>
            <a:r>
              <a:rPr lang="en-US" sz="1400" b="1" dirty="0" smtClean="0"/>
              <a:t>	</a:t>
            </a:r>
            <a:r>
              <a:rPr lang="en-US" sz="1400" dirty="0" smtClean="0"/>
              <a:t>q1s –</a:t>
            </a:r>
            <a:r>
              <a:rPr lang="en-US" sz="1400" dirty="0" smtClean="0"/>
              <a:t>h2s/R2  </a:t>
            </a:r>
            <a:r>
              <a:rPr lang="en-US" sz="1400" dirty="0"/>
              <a:t>= </a:t>
            </a:r>
            <a:r>
              <a:rPr lang="en-US" sz="1400" dirty="0" smtClean="0"/>
              <a:t>A2dh2s/</a:t>
            </a:r>
            <a:r>
              <a:rPr lang="en-US" sz="1400" dirty="0" err="1" smtClean="0"/>
              <a:t>dt</a:t>
            </a:r>
            <a:r>
              <a:rPr lang="en-US" sz="1400" dirty="0" smtClean="0"/>
              <a:t> </a:t>
            </a:r>
            <a:r>
              <a:rPr lang="en-US" sz="1400" dirty="0" smtClean="0"/>
              <a:t>= 0			                  </a:t>
            </a:r>
            <a:r>
              <a:rPr lang="en-US" sz="1400" dirty="0" smtClean="0"/>
              <a:t>(5)</a:t>
            </a:r>
            <a:endParaRPr lang="en-US" sz="1400" dirty="0" smtClean="0"/>
          </a:p>
          <a:p>
            <a:r>
              <a:rPr lang="el-GR" sz="1400" b="1" dirty="0" err="1" smtClean="0"/>
              <a:t>Μεταβλ</a:t>
            </a:r>
            <a:r>
              <a:rPr lang="en-US" sz="1400" b="1" dirty="0" smtClean="0"/>
              <a:t>.</a:t>
            </a:r>
            <a:r>
              <a:rPr lang="el-GR" sz="1400" b="1" dirty="0" smtClean="0"/>
              <a:t> απόκλισης:</a:t>
            </a:r>
            <a:r>
              <a:rPr lang="el-GR" sz="1400" b="1" dirty="0"/>
              <a:t>	</a:t>
            </a:r>
            <a:r>
              <a:rPr lang="en-US" sz="1400" dirty="0" smtClean="0"/>
              <a:t>Q1(t</a:t>
            </a:r>
            <a:r>
              <a:rPr lang="en-US" sz="1400" dirty="0"/>
              <a:t>) </a:t>
            </a:r>
            <a:r>
              <a:rPr lang="pl-PL" sz="1400" dirty="0" smtClean="0"/>
              <a:t>= </a:t>
            </a:r>
            <a:r>
              <a:rPr lang="en-US" sz="1400" dirty="0" smtClean="0"/>
              <a:t>q1(t</a:t>
            </a:r>
            <a:r>
              <a:rPr lang="en-US" sz="1400" dirty="0"/>
              <a:t>) – </a:t>
            </a:r>
            <a:r>
              <a:rPr lang="en-US" sz="1400" dirty="0" smtClean="0"/>
              <a:t>q1s</a:t>
            </a:r>
            <a:r>
              <a:rPr lang="en-US" sz="1400" dirty="0" smtClean="0"/>
              <a:t>, 	</a:t>
            </a:r>
            <a:endParaRPr lang="en-US" sz="1400" dirty="0">
              <a:sym typeface="Wingdings" panose="05000000000000000000" pitchFamily="2" charset="2"/>
            </a:endParaRPr>
          </a:p>
          <a:p>
            <a:r>
              <a:rPr lang="en-US" sz="1400" b="1" dirty="0" smtClean="0">
                <a:sym typeface="Wingdings" panose="05000000000000000000" pitchFamily="2" charset="2"/>
              </a:rPr>
              <a:t>(4) </a:t>
            </a:r>
            <a:r>
              <a:rPr lang="el-GR" sz="1400" b="1" dirty="0" smtClean="0">
                <a:sym typeface="Wingdings" panose="05000000000000000000" pitchFamily="2" charset="2"/>
              </a:rPr>
              <a:t>και (</a:t>
            </a:r>
            <a:r>
              <a:rPr lang="en-US" sz="1400" b="1" dirty="0" smtClean="0">
                <a:sym typeface="Wingdings" panose="05000000000000000000" pitchFamily="2" charset="2"/>
              </a:rPr>
              <a:t>5</a:t>
            </a:r>
            <a:r>
              <a:rPr lang="el-GR" sz="1400" b="1" dirty="0" smtClean="0">
                <a:sym typeface="Wingdings" panose="05000000000000000000" pitchFamily="2" charset="2"/>
              </a:rPr>
              <a:t>)</a:t>
            </a:r>
            <a:r>
              <a:rPr lang="en-US" sz="1400" b="1" dirty="0" smtClean="0">
                <a:sym typeface="Wingdings" panose="05000000000000000000" pitchFamily="2" charset="2"/>
              </a:rPr>
              <a:t>: </a:t>
            </a:r>
            <a:r>
              <a:rPr lang="el-GR" sz="1400" dirty="0" smtClean="0">
                <a:sym typeface="Wingdings" panose="05000000000000000000" pitchFamily="2" charset="2"/>
              </a:rPr>
              <a:t>		</a:t>
            </a:r>
            <a:r>
              <a:rPr lang="en-US" sz="1400" dirty="0" smtClean="0"/>
              <a:t>Q1(t</a:t>
            </a:r>
            <a:r>
              <a:rPr lang="en-US" sz="1400" dirty="0"/>
              <a:t>) </a:t>
            </a:r>
            <a:r>
              <a:rPr lang="en-US" sz="1400" dirty="0" smtClean="0"/>
              <a:t>– H2(t)/R2 </a:t>
            </a:r>
            <a:r>
              <a:rPr lang="en-US" sz="1400" dirty="0"/>
              <a:t>= </a:t>
            </a:r>
            <a:r>
              <a:rPr lang="en-US" sz="1400" dirty="0" smtClean="0"/>
              <a:t>A2*dH2(t</a:t>
            </a:r>
            <a:r>
              <a:rPr lang="en-US" sz="1400" dirty="0"/>
              <a:t>)/</a:t>
            </a:r>
            <a:r>
              <a:rPr lang="en-US" sz="1400" dirty="0" err="1" smtClean="0"/>
              <a:t>dt</a:t>
            </a:r>
            <a:endParaRPr lang="en-US" sz="1400" dirty="0" smtClean="0"/>
          </a:p>
          <a:p>
            <a:pPr lvl="4"/>
            <a:r>
              <a:rPr lang="en-US" sz="1400" dirty="0" smtClean="0"/>
              <a:t>R2Q1(t</a:t>
            </a:r>
            <a:r>
              <a:rPr lang="en-US" sz="1400" dirty="0"/>
              <a:t>) </a:t>
            </a:r>
            <a:r>
              <a:rPr lang="en-US" sz="1400" dirty="0" smtClean="0"/>
              <a:t>– H2(t</a:t>
            </a:r>
            <a:r>
              <a:rPr lang="en-US" sz="1400" dirty="0"/>
              <a:t>) </a:t>
            </a:r>
            <a:r>
              <a:rPr lang="en-US" sz="1400" dirty="0" smtClean="0"/>
              <a:t>= A2*R2*dH2(t</a:t>
            </a:r>
            <a:r>
              <a:rPr lang="en-US" sz="1400" dirty="0"/>
              <a:t>)/</a:t>
            </a:r>
            <a:r>
              <a:rPr lang="en-US" sz="1400" dirty="0" err="1" smtClean="0"/>
              <a:t>dt</a:t>
            </a:r>
            <a:endParaRPr lang="en-US" sz="1400" dirty="0" smtClean="0"/>
          </a:p>
          <a:p>
            <a:pPr lvl="4"/>
            <a:r>
              <a:rPr lang="en-US" sz="1400" dirty="0"/>
              <a:t>R2Q1(t) – H2(t) = </a:t>
            </a:r>
            <a:r>
              <a:rPr lang="el-GR" sz="1400" dirty="0" smtClean="0"/>
              <a:t>τ</a:t>
            </a:r>
            <a:r>
              <a:rPr lang="en-US" sz="1400" dirty="0" smtClean="0"/>
              <a:t>2*dH2(t</a:t>
            </a:r>
            <a:r>
              <a:rPr lang="en-US" sz="1400" dirty="0"/>
              <a:t>)/</a:t>
            </a:r>
            <a:r>
              <a:rPr lang="en-US" sz="1400" dirty="0" err="1" smtClean="0"/>
              <a:t>dt</a:t>
            </a:r>
            <a:r>
              <a:rPr lang="en-US" sz="1400" dirty="0" smtClean="0"/>
              <a:t>			                   (6)</a:t>
            </a:r>
            <a:endParaRPr lang="en-US" sz="1400" dirty="0"/>
          </a:p>
          <a:p>
            <a:pPr marL="0" lvl="4"/>
            <a:r>
              <a:rPr lang="el-GR" sz="1400" b="1" dirty="0" smtClean="0"/>
              <a:t>Αλλά:		</a:t>
            </a:r>
            <a:r>
              <a:rPr lang="en-US" sz="1400" dirty="0" smtClean="0"/>
              <a:t>Q1(t) = H1(t)/R1 – H2(t)/R1</a:t>
            </a:r>
            <a:endParaRPr lang="el-GR" sz="1400" dirty="0" smtClean="0"/>
          </a:p>
          <a:p>
            <a:pPr marL="0" lvl="4"/>
            <a:r>
              <a:rPr lang="en-US" sz="1400" b="1" dirty="0" smtClean="0"/>
              <a:t>(6):		</a:t>
            </a:r>
            <a:r>
              <a:rPr lang="en-US" sz="1400" dirty="0" smtClean="0"/>
              <a:t>R2*H1(t)/R1 – R2*H2(t)/R1 – H2(t) = </a:t>
            </a:r>
            <a:r>
              <a:rPr lang="el-GR" sz="1400" dirty="0"/>
              <a:t>τ</a:t>
            </a:r>
            <a:r>
              <a:rPr lang="en-US" sz="1400" dirty="0"/>
              <a:t>2*dH2(t)/</a:t>
            </a:r>
            <a:r>
              <a:rPr lang="en-US" sz="1400" dirty="0" err="1"/>
              <a:t>dt</a:t>
            </a:r>
            <a:endParaRPr lang="el-GR" sz="1400" b="1" dirty="0"/>
          </a:p>
          <a:p>
            <a:pPr marL="0" lvl="4"/>
            <a:endParaRPr lang="en-US" sz="1400" b="1" dirty="0" smtClean="0"/>
          </a:p>
          <a:p>
            <a:pPr marL="0" lvl="4"/>
            <a:r>
              <a:rPr lang="en-US" sz="1400" b="1" dirty="0" smtClean="0"/>
              <a:t>Laplace</a:t>
            </a:r>
            <a:r>
              <a:rPr lang="el-GR" sz="1400" b="1" dirty="0" smtClean="0"/>
              <a:t>:</a:t>
            </a:r>
            <a:r>
              <a:rPr lang="el-GR" sz="1400" b="1" dirty="0"/>
              <a:t>	</a:t>
            </a:r>
            <a:r>
              <a:rPr lang="en-US" sz="1400" dirty="0" smtClean="0"/>
              <a:t>	</a:t>
            </a:r>
            <a:r>
              <a:rPr lang="en-US" sz="1400" dirty="0" smtClean="0"/>
              <a:t>R2*H1(s)/</a:t>
            </a:r>
            <a:r>
              <a:rPr lang="en-US" sz="1400" dirty="0"/>
              <a:t>R1 – </a:t>
            </a:r>
            <a:r>
              <a:rPr lang="en-US" sz="1400" dirty="0" smtClean="0"/>
              <a:t>R2*H2(s)/</a:t>
            </a:r>
            <a:r>
              <a:rPr lang="en-US" sz="1400" dirty="0"/>
              <a:t>R1 – </a:t>
            </a:r>
            <a:r>
              <a:rPr lang="en-US" sz="1400" dirty="0" smtClean="0"/>
              <a:t>H2(s) </a:t>
            </a:r>
            <a:r>
              <a:rPr lang="en-US" sz="1400" dirty="0"/>
              <a:t>= </a:t>
            </a:r>
            <a:r>
              <a:rPr lang="el-GR" sz="1400" dirty="0"/>
              <a:t>τ</a:t>
            </a:r>
            <a:r>
              <a:rPr lang="en-US" sz="1400" dirty="0" smtClean="0"/>
              <a:t>2*s*H2(s)</a:t>
            </a:r>
            <a:endParaRPr lang="el-GR" sz="1400" b="1" dirty="0"/>
          </a:p>
          <a:p>
            <a:pPr marL="0" lvl="4"/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l-GR" sz="1400" dirty="0" smtClean="0"/>
              <a:t>0,8</a:t>
            </a:r>
            <a:r>
              <a:rPr lang="en-US" sz="1400" dirty="0" smtClean="0"/>
              <a:t>*H</a:t>
            </a:r>
            <a:r>
              <a:rPr lang="el-GR" sz="1400" dirty="0" smtClean="0"/>
              <a:t>1</a:t>
            </a:r>
            <a:r>
              <a:rPr lang="en-US" sz="1400" dirty="0" smtClean="0"/>
              <a:t>(s</a:t>
            </a:r>
            <a:r>
              <a:rPr lang="en-US" sz="1400" dirty="0"/>
              <a:t>) </a:t>
            </a:r>
            <a:r>
              <a:rPr lang="en-US" sz="1400" dirty="0" smtClean="0"/>
              <a:t>–</a:t>
            </a:r>
            <a:r>
              <a:rPr lang="el-GR" sz="1400" dirty="0" smtClean="0"/>
              <a:t> </a:t>
            </a:r>
            <a:r>
              <a:rPr lang="en-US" sz="1400" dirty="0" smtClean="0"/>
              <a:t>1,8*H2(s</a:t>
            </a:r>
            <a:r>
              <a:rPr lang="en-US" sz="1400" dirty="0"/>
              <a:t>) = </a:t>
            </a:r>
            <a:r>
              <a:rPr lang="en-US" sz="1400" dirty="0" smtClean="0"/>
              <a:t>1*s*H</a:t>
            </a:r>
            <a:r>
              <a:rPr lang="el-GR" sz="1400" dirty="0" smtClean="0"/>
              <a:t>2</a:t>
            </a:r>
            <a:r>
              <a:rPr lang="en-US" sz="1400" dirty="0" smtClean="0"/>
              <a:t>(s</a:t>
            </a:r>
            <a:r>
              <a:rPr lang="en-US" sz="1400" dirty="0"/>
              <a:t>) </a:t>
            </a:r>
            <a:endParaRPr lang="el-GR" sz="1400" dirty="0" smtClean="0"/>
          </a:p>
          <a:p>
            <a:pPr marL="0" lvl="4"/>
            <a:r>
              <a:rPr lang="el-GR" sz="1400" dirty="0"/>
              <a:t>	</a:t>
            </a:r>
            <a:r>
              <a:rPr lang="el-GR" sz="1400" dirty="0" smtClean="0"/>
              <a:t>	Η1(</a:t>
            </a:r>
            <a:r>
              <a:rPr lang="en-US" sz="1400" dirty="0" smtClean="0"/>
              <a:t>s) = H2(s)*(s + 1,8)/0,8</a:t>
            </a:r>
          </a:p>
          <a:p>
            <a:pPr marL="0" lvl="4"/>
            <a:endParaRPr lang="en-US" sz="1400" dirty="0" smtClean="0"/>
          </a:p>
          <a:p>
            <a:pPr marL="0" lvl="4"/>
            <a:r>
              <a:rPr lang="el-GR" sz="1400" b="1" dirty="0" smtClean="0"/>
              <a:t>Αντικαθιστώ στην </a:t>
            </a:r>
            <a:r>
              <a:rPr lang="en-US" sz="1400" b="1" dirty="0" smtClean="0">
                <a:sym typeface="Wingdings" panose="05000000000000000000" pitchFamily="2" charset="2"/>
              </a:rPr>
              <a:t>(</a:t>
            </a:r>
            <a:r>
              <a:rPr lang="en-US" sz="1400" b="1" dirty="0" smtClean="0">
                <a:sym typeface="Wingdings" panose="05000000000000000000" pitchFamily="2" charset="2"/>
              </a:rPr>
              <a:t>3</a:t>
            </a:r>
            <a:r>
              <a:rPr lang="en-US" sz="1400" b="1" dirty="0" smtClean="0">
                <a:sym typeface="Wingdings" panose="05000000000000000000" pitchFamily="2" charset="2"/>
              </a:rPr>
              <a:t>)</a:t>
            </a:r>
            <a:r>
              <a:rPr lang="el-GR" sz="1400" b="1" dirty="0" smtClean="0">
                <a:sym typeface="Wingdings" panose="05000000000000000000" pitchFamily="2" charset="2"/>
              </a:rPr>
              <a:t>:	</a:t>
            </a:r>
            <a:r>
              <a:rPr lang="en-US" sz="1400" dirty="0"/>
              <a:t> </a:t>
            </a:r>
            <a:r>
              <a:rPr lang="en-US" sz="1400" dirty="0" smtClean="0"/>
              <a:t>Q(s</a:t>
            </a:r>
            <a:r>
              <a:rPr lang="en-US" sz="1400" dirty="0"/>
              <a:t>) + H2(s) = H2(s)*(s + </a:t>
            </a:r>
            <a:r>
              <a:rPr lang="en-US" sz="1400" dirty="0" smtClean="0"/>
              <a:t>1,8)(s </a:t>
            </a:r>
            <a:r>
              <a:rPr lang="en-US" sz="1400" dirty="0"/>
              <a:t>+ 1</a:t>
            </a:r>
            <a:r>
              <a:rPr lang="en-US" sz="1400" dirty="0" smtClean="0"/>
              <a:t>)/0,8</a:t>
            </a:r>
          </a:p>
          <a:p>
            <a:pPr marL="0" lvl="4"/>
            <a:r>
              <a:rPr lang="en-US" sz="1400" b="1" dirty="0"/>
              <a:t>	</a:t>
            </a:r>
            <a:r>
              <a:rPr lang="en-US" sz="1400" b="1" dirty="0" smtClean="0"/>
              <a:t>	</a:t>
            </a:r>
            <a:r>
              <a:rPr lang="en-US" sz="1400" dirty="0" smtClean="0"/>
              <a:t>0,8*Q(s</a:t>
            </a:r>
            <a:r>
              <a:rPr lang="en-US" sz="1400" dirty="0"/>
              <a:t>) + </a:t>
            </a:r>
            <a:r>
              <a:rPr lang="en-US" sz="1400" dirty="0" smtClean="0"/>
              <a:t>0,8*H2(s</a:t>
            </a:r>
            <a:r>
              <a:rPr lang="en-US" sz="1400" dirty="0"/>
              <a:t>) = </a:t>
            </a:r>
            <a:r>
              <a:rPr lang="en-US" sz="1400" dirty="0" smtClean="0"/>
              <a:t>H2(s)*(s2 + 2,8s + 1,8)</a:t>
            </a:r>
          </a:p>
          <a:p>
            <a:pPr marL="0" lvl="4"/>
            <a:r>
              <a:rPr lang="en-US" sz="1400" dirty="0"/>
              <a:t>	</a:t>
            </a:r>
            <a:r>
              <a:rPr lang="en-US" sz="1400" dirty="0" smtClean="0"/>
              <a:t>	0,8*Q(s) </a:t>
            </a:r>
            <a:r>
              <a:rPr lang="en-US" sz="1400" dirty="0"/>
              <a:t>= H2(s)*(s2 + 2,8s + </a:t>
            </a:r>
            <a:r>
              <a:rPr lang="en-US" sz="1400" dirty="0" smtClean="0"/>
              <a:t>1,8 – 0,8)</a:t>
            </a:r>
          </a:p>
          <a:p>
            <a:pPr marL="0" lvl="4"/>
            <a:r>
              <a:rPr lang="en-US" sz="1400" dirty="0"/>
              <a:t>	</a:t>
            </a:r>
            <a:r>
              <a:rPr lang="en-US" sz="1400" dirty="0" smtClean="0"/>
              <a:t>	0,8*Q(s</a:t>
            </a:r>
            <a:r>
              <a:rPr lang="en-US" sz="1400" dirty="0"/>
              <a:t>) = H2(s)*(s2 + 2,8s + </a:t>
            </a:r>
            <a:r>
              <a:rPr lang="en-US" sz="1400" dirty="0" smtClean="0"/>
              <a:t>1)</a:t>
            </a:r>
          </a:p>
          <a:p>
            <a:pPr marL="0" lvl="4"/>
            <a:r>
              <a:rPr lang="en-US" sz="1400" dirty="0"/>
              <a:t>	</a:t>
            </a:r>
            <a:r>
              <a:rPr lang="en-US" sz="1400" dirty="0" smtClean="0"/>
              <a:t>	H2(s)/Q(s) = 0,8/(s2 </a:t>
            </a:r>
            <a:r>
              <a:rPr lang="en-US" sz="1400" dirty="0"/>
              <a:t>+ 2,8s + 1</a:t>
            </a:r>
            <a:r>
              <a:rPr lang="en-US" sz="1400" dirty="0" smtClean="0"/>
              <a:t>)</a:t>
            </a:r>
            <a:r>
              <a:rPr lang="el-GR" sz="1400" dirty="0" smtClean="0"/>
              <a:t>			                  (7)</a:t>
            </a:r>
          </a:p>
          <a:p>
            <a:pPr marL="0" lvl="4"/>
            <a:endParaRPr lang="el-GR" sz="1400" dirty="0"/>
          </a:p>
          <a:p>
            <a:pPr marL="0" lvl="4"/>
            <a:r>
              <a:rPr lang="el-GR" sz="1400" b="1" dirty="0" smtClean="0"/>
              <a:t>Βηματική μεταβολή:</a:t>
            </a:r>
            <a:r>
              <a:rPr lang="el-GR" sz="1400" dirty="0" smtClean="0"/>
              <a:t>	</a:t>
            </a:r>
            <a:r>
              <a:rPr lang="en-US" sz="1400" dirty="0" smtClean="0"/>
              <a:t>q(t) = 11</a:t>
            </a:r>
          </a:p>
          <a:p>
            <a:pPr marL="0" lvl="4"/>
            <a:r>
              <a:rPr lang="en-US" sz="1400" b="1" dirty="0"/>
              <a:t>	</a:t>
            </a:r>
            <a:r>
              <a:rPr lang="en-US" sz="1400" b="1" dirty="0" smtClean="0"/>
              <a:t>	</a:t>
            </a:r>
            <a:r>
              <a:rPr lang="en-US" sz="1400" dirty="0" err="1" smtClean="0"/>
              <a:t>qs</a:t>
            </a:r>
            <a:r>
              <a:rPr lang="en-US" sz="1400" dirty="0" smtClean="0"/>
              <a:t> = 10	q(t) – </a:t>
            </a:r>
            <a:r>
              <a:rPr lang="en-US" sz="1400" dirty="0" err="1" smtClean="0"/>
              <a:t>qs</a:t>
            </a:r>
            <a:r>
              <a:rPr lang="en-US" sz="1400" dirty="0" smtClean="0"/>
              <a:t> = Q(t) = 1 </a:t>
            </a:r>
            <a:r>
              <a:rPr lang="el-GR" sz="1400" dirty="0" smtClean="0">
                <a:sym typeface="Wingdings" panose="05000000000000000000" pitchFamily="2" charset="2"/>
              </a:rPr>
              <a:t>άρα έχουμε </a:t>
            </a:r>
            <a:r>
              <a:rPr lang="el-GR" sz="1400" dirty="0" err="1" smtClean="0">
                <a:sym typeface="Wingdings" panose="05000000000000000000" pitchFamily="2" charset="2"/>
              </a:rPr>
              <a:t>μοναδιαία</a:t>
            </a:r>
            <a:r>
              <a:rPr lang="el-GR" sz="1400" dirty="0" smtClean="0">
                <a:sym typeface="Wingdings" panose="05000000000000000000" pitchFamily="2" charset="2"/>
              </a:rPr>
              <a:t> </a:t>
            </a:r>
            <a:r>
              <a:rPr lang="el-GR" sz="1400" dirty="0" err="1" smtClean="0">
                <a:sym typeface="Wingdings" panose="05000000000000000000" pitchFamily="2" charset="2"/>
              </a:rPr>
              <a:t>βηματική</a:t>
            </a:r>
            <a:endParaRPr lang="el-GR" sz="1400" dirty="0" smtClean="0">
              <a:sym typeface="Wingdings" panose="05000000000000000000" pitchFamily="2" charset="2"/>
            </a:endParaRPr>
          </a:p>
          <a:p>
            <a:pPr marL="0" lvl="4"/>
            <a:endParaRPr lang="el-GR" sz="1400" dirty="0">
              <a:sym typeface="Wingdings" panose="05000000000000000000" pitchFamily="2" charset="2"/>
            </a:endParaRPr>
          </a:p>
          <a:p>
            <a:pPr marL="0" lvl="4"/>
            <a:r>
              <a:rPr lang="el-GR" sz="1400" dirty="0" smtClean="0">
                <a:sym typeface="Wingdings" panose="05000000000000000000" pitchFamily="2" charset="2"/>
              </a:rPr>
              <a:t>τ2 = 1  τ = 1	2*ζ*τ = 2,8  ζ = 1,4</a:t>
            </a:r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804" y="2371705"/>
            <a:ext cx="756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Για </a:t>
            </a:r>
            <a:r>
              <a:rPr lang="el-GR" sz="1600" b="1" dirty="0" err="1" smtClean="0"/>
              <a:t>βημστική</a:t>
            </a:r>
            <a:r>
              <a:rPr lang="el-GR" sz="1600" b="1" dirty="0" smtClean="0"/>
              <a:t> μεταβολή της </a:t>
            </a:r>
            <a:r>
              <a:rPr lang="en-US" sz="1600" b="1" dirty="0" smtClean="0"/>
              <a:t>q </a:t>
            </a:r>
            <a:r>
              <a:rPr lang="el-GR" sz="1600" b="1" dirty="0" smtClean="0"/>
              <a:t>από 10 σε 11</a:t>
            </a:r>
            <a:r>
              <a:rPr lang="en-US" sz="1600" b="1" dirty="0" smtClean="0"/>
              <a:t>cfm</a:t>
            </a:r>
            <a:r>
              <a:rPr lang="el-GR" sz="1600" b="1" dirty="0" smtClean="0"/>
              <a:t>, να υπολογιστεί η στάθμη στη 2</a:t>
            </a:r>
            <a:r>
              <a:rPr lang="el-GR" sz="1600" b="1" baseline="30000" dirty="0" smtClean="0"/>
              <a:t>η</a:t>
            </a:r>
            <a:r>
              <a:rPr lang="el-GR" sz="1600" b="1" dirty="0" smtClean="0"/>
              <a:t> δεξαμενή σε χρόνο 1 και 4 </a:t>
            </a:r>
            <a:r>
              <a:rPr lang="en-US" sz="1600" b="1" dirty="0" smtClean="0"/>
              <a:t>min </a:t>
            </a:r>
            <a:r>
              <a:rPr lang="el-GR" sz="1600" b="1" dirty="0" smtClean="0"/>
              <a:t>καθώς και στη νέα μόνιμη κατάσταση.  </a:t>
            </a:r>
            <a:endParaRPr lang="el-G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1023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0" y="471118"/>
                <a:ext cx="7561263" cy="7668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b="1" dirty="0" smtClean="0"/>
                  <a:t>Μοναδια</a:t>
                </a:r>
                <a:r>
                  <a:rPr lang="el-GR" sz="1600" b="1" dirty="0" err="1" smtClean="0"/>
                  <a:t>ία</a:t>
                </a:r>
                <a:r>
                  <a:rPr lang="el-GR" sz="1600" b="1" dirty="0" smtClean="0"/>
                  <a:t> </a:t>
                </a:r>
                <a:r>
                  <a:rPr lang="el-GR" sz="1600" b="1" dirty="0" err="1" smtClean="0"/>
                  <a:t>βηματική</a:t>
                </a:r>
                <a:r>
                  <a:rPr lang="el-GR" sz="1600" b="1" dirty="0" smtClean="0"/>
                  <a:t> σε σ</a:t>
                </a:r>
                <a:r>
                  <a:rPr lang="el-GR" sz="1600" b="1" dirty="0" smtClean="0"/>
                  <a:t>ύστημα 2</a:t>
                </a:r>
                <a:r>
                  <a:rPr lang="el-GR" sz="1600" b="1" baseline="30000" dirty="0" smtClean="0"/>
                  <a:t>ης</a:t>
                </a:r>
                <a:r>
                  <a:rPr lang="el-GR" sz="1600" b="1" dirty="0" smtClean="0"/>
                  <a:t> τάξης ζ &gt;1, άρα η αντιστροφή του </a:t>
                </a:r>
                <a:r>
                  <a:rPr lang="en-US" sz="1600" b="1" dirty="0" err="1" smtClean="0"/>
                  <a:t>laplace</a:t>
                </a:r>
                <a:r>
                  <a:rPr lang="en-US" sz="1600" b="1" dirty="0" smtClean="0"/>
                  <a:t> </a:t>
                </a:r>
                <a:r>
                  <a:rPr lang="el-GR" sz="1600" b="1" dirty="0" smtClean="0"/>
                  <a:t>δίνεται από την Εξίσωση 7.21:</a:t>
                </a:r>
              </a:p>
              <a:p>
                <a:endParaRPr lang="el-GR" sz="1600" b="1" dirty="0" smtClean="0"/>
              </a:p>
              <a:p>
                <a:endParaRPr lang="el-GR" sz="1600" b="1" dirty="0"/>
              </a:p>
              <a:p>
                <a:endParaRPr lang="el-GR" sz="1600" b="1" dirty="0" smtClean="0"/>
              </a:p>
              <a:p>
                <a:endParaRPr lang="el-GR" sz="1600" b="1" dirty="0"/>
              </a:p>
              <a:p>
                <a:endParaRPr lang="el-GR" sz="1600" b="1" dirty="0" smtClean="0"/>
              </a:p>
              <a:p>
                <a:endParaRPr lang="el-GR" sz="1600" b="1" dirty="0"/>
              </a:p>
              <a:p>
                <a:r>
                  <a:rPr lang="el-GR" sz="1600" dirty="0" smtClean="0"/>
                  <a:t>Η2(1</a:t>
                </a:r>
                <a:r>
                  <a:rPr lang="en-US" sz="1600" dirty="0" smtClean="0"/>
                  <a:t>) = </a:t>
                </a:r>
              </a:p>
              <a:p>
                <a:r>
                  <a:rPr lang="en-US" sz="1600" dirty="0"/>
                  <a:t>=</a:t>
                </a:r>
                <a:r>
                  <a:rPr lang="en-US" sz="1600" dirty="0" smtClean="0"/>
                  <a:t>0,8*[1-exp(-</a:t>
                </a:r>
                <a:r>
                  <a:rPr lang="el-GR" sz="1600" dirty="0" smtClean="0"/>
                  <a:t>1,4*1</a:t>
                </a:r>
                <a:r>
                  <a:rPr lang="en-US" sz="1600" dirty="0" smtClean="0"/>
                  <a:t>/</a:t>
                </a:r>
                <a:r>
                  <a:rPr lang="el-GR" sz="1600" dirty="0" smtClean="0"/>
                  <a:t>1)*[</a:t>
                </a:r>
                <a:r>
                  <a:rPr lang="en-US" sz="1600" dirty="0" err="1" smtClean="0"/>
                  <a:t>cosh</a:t>
                </a:r>
                <a:r>
                  <a:rPr lang="en-US" sz="1600" dirty="0" smtClean="0"/>
                  <a:t>[(</a:t>
                </a:r>
                <a:r>
                  <a:rPr lang="el-GR" sz="1600" dirty="0" smtClean="0"/>
                  <a:t>1</a:t>
                </a:r>
                <a:r>
                  <a:rPr lang="en-US" sz="1600" dirty="0" smtClean="0"/>
                  <a:t>/</a:t>
                </a:r>
                <a:r>
                  <a:rPr lang="el-GR" sz="1600" dirty="0" smtClean="0"/>
                  <a:t>1)*(</a:t>
                </a:r>
                <a:r>
                  <a:rPr lang="el-GR" sz="1600" dirty="0" smtClean="0"/>
                  <a:t>1,4</a:t>
                </a:r>
                <a:r>
                  <a:rPr lang="el-GR" sz="1600" baseline="30000" dirty="0" smtClean="0"/>
                  <a:t>2</a:t>
                </a:r>
                <a:r>
                  <a:rPr lang="en-US" sz="1600" dirty="0" smtClean="0"/>
                  <a:t>-</a:t>
                </a:r>
                <a:r>
                  <a:rPr lang="el-GR" sz="1600" dirty="0" smtClean="0"/>
                  <a:t>1)</a:t>
                </a:r>
                <a:r>
                  <a:rPr lang="el-GR" sz="1600" baseline="30000" dirty="0" smtClean="0"/>
                  <a:t>0,5</a:t>
                </a:r>
                <a:r>
                  <a:rPr lang="el-GR" sz="1600" dirty="0" smtClean="0"/>
                  <a:t>] + (1,4/</a:t>
                </a:r>
                <a:r>
                  <a:rPr lang="el-GR" sz="1600" dirty="0"/>
                  <a:t>(</a:t>
                </a:r>
                <a:r>
                  <a:rPr lang="el-GR" sz="1600" dirty="0" smtClean="0"/>
                  <a:t>1,4</a:t>
                </a:r>
                <a:r>
                  <a:rPr lang="el-GR" sz="1600" baseline="30000" dirty="0" smtClean="0"/>
                  <a:t>2</a:t>
                </a:r>
                <a:r>
                  <a:rPr lang="en-US" sz="1600" dirty="0" smtClean="0"/>
                  <a:t>-</a:t>
                </a:r>
                <a:r>
                  <a:rPr lang="el-GR" sz="1600" dirty="0" smtClean="0"/>
                  <a:t>1)</a:t>
                </a:r>
                <a:r>
                  <a:rPr lang="el-GR" sz="1600" baseline="30000" dirty="0" smtClean="0"/>
                  <a:t>0,5</a:t>
                </a:r>
                <a:r>
                  <a:rPr lang="el-GR" sz="1600" dirty="0" smtClean="0"/>
                  <a:t>)*</a:t>
                </a:r>
                <a:r>
                  <a:rPr lang="en-US" sz="1600" dirty="0"/>
                  <a:t> </a:t>
                </a:r>
                <a:r>
                  <a:rPr lang="en-US" sz="1600" dirty="0" err="1" smtClean="0"/>
                  <a:t>sinh</a:t>
                </a:r>
                <a:r>
                  <a:rPr lang="en-US" sz="1600" dirty="0"/>
                  <a:t>[(</a:t>
                </a:r>
                <a:r>
                  <a:rPr lang="el-GR" sz="1600" dirty="0"/>
                  <a:t>1</a:t>
                </a:r>
                <a:r>
                  <a:rPr lang="en-US" sz="1600" dirty="0"/>
                  <a:t>/</a:t>
                </a:r>
                <a:r>
                  <a:rPr lang="el-GR" sz="1600" dirty="0"/>
                  <a:t>1)*(</a:t>
                </a:r>
                <a:r>
                  <a:rPr lang="el-GR" sz="1600" dirty="0" smtClean="0"/>
                  <a:t>1,4</a:t>
                </a:r>
                <a:r>
                  <a:rPr lang="el-GR" sz="1600" baseline="30000" dirty="0" smtClean="0"/>
                  <a:t>2</a:t>
                </a:r>
                <a:r>
                  <a:rPr lang="en-US" sz="1600" dirty="0" smtClean="0"/>
                  <a:t>-</a:t>
                </a:r>
                <a:r>
                  <a:rPr lang="el-GR" sz="1600" dirty="0" smtClean="0"/>
                  <a:t>1)</a:t>
                </a:r>
                <a:r>
                  <a:rPr lang="el-GR" sz="1600" baseline="30000" dirty="0" smtClean="0"/>
                  <a:t>0,5</a:t>
                </a:r>
                <a:r>
                  <a:rPr lang="el-GR" sz="1600" dirty="0"/>
                  <a:t>] </a:t>
                </a:r>
                <a:r>
                  <a:rPr lang="en-US" sz="1600" dirty="0" smtClean="0"/>
                  <a:t>=0,8</a:t>
                </a:r>
                <a:r>
                  <a:rPr lang="en-US" sz="1600" dirty="0"/>
                  <a:t>*[</a:t>
                </a:r>
                <a:r>
                  <a:rPr lang="en-US" sz="1600" dirty="0" smtClean="0"/>
                  <a:t>1 – 0,247</a:t>
                </a:r>
                <a:r>
                  <a:rPr lang="el-GR" sz="1600" dirty="0" smtClean="0"/>
                  <a:t>)*[</a:t>
                </a:r>
                <a:r>
                  <a:rPr lang="en-US" sz="1600" dirty="0" smtClean="0"/>
                  <a:t>1,520 </a:t>
                </a:r>
                <a:r>
                  <a:rPr lang="el-GR" sz="1600" dirty="0" smtClean="0"/>
                  <a:t>+ </a:t>
                </a:r>
                <a:r>
                  <a:rPr lang="en-US" sz="1600" dirty="0" smtClean="0"/>
                  <a:t>1,429*1,144</a:t>
                </a:r>
                <a:r>
                  <a:rPr lang="el-GR" sz="1600" dirty="0" smtClean="0"/>
                  <a:t>] </a:t>
                </a:r>
                <a:r>
                  <a:rPr lang="en-US" sz="1600" dirty="0" smtClean="0"/>
                  <a:t>= 0,177 m</a:t>
                </a:r>
                <a:endParaRPr lang="el-GR" sz="1600" dirty="0" smtClean="0"/>
              </a:p>
              <a:p>
                <a:endParaRPr lang="el-GR" sz="1600" dirty="0"/>
              </a:p>
              <a:p>
                <a:r>
                  <a:rPr lang="el-GR" sz="1600" dirty="0" smtClean="0"/>
                  <a:t>Η2(</a:t>
                </a:r>
                <a:r>
                  <a:rPr lang="en-US" sz="1600" dirty="0" smtClean="0"/>
                  <a:t>4) </a:t>
                </a:r>
                <a:r>
                  <a:rPr lang="en-US" sz="1600" dirty="0"/>
                  <a:t>= </a:t>
                </a:r>
              </a:p>
              <a:p>
                <a:r>
                  <a:rPr lang="en-US" sz="1600" dirty="0"/>
                  <a:t>=0,8*[1-exp(-</a:t>
                </a:r>
                <a:r>
                  <a:rPr lang="el-GR" sz="1600" dirty="0" smtClean="0"/>
                  <a:t>1,4*</a:t>
                </a:r>
                <a:r>
                  <a:rPr lang="en-US" sz="1600" dirty="0" smtClean="0"/>
                  <a:t>4/</a:t>
                </a:r>
                <a:r>
                  <a:rPr lang="el-GR" sz="1600" dirty="0"/>
                  <a:t>1)*[</a:t>
                </a:r>
                <a:r>
                  <a:rPr lang="en-US" sz="1600" dirty="0" err="1"/>
                  <a:t>cosh</a:t>
                </a:r>
                <a:r>
                  <a:rPr lang="en-US" sz="1600" dirty="0" smtClean="0"/>
                  <a:t>[(4/</a:t>
                </a:r>
                <a:r>
                  <a:rPr lang="el-GR" sz="1600" dirty="0"/>
                  <a:t>1)*(1,4</a:t>
                </a:r>
                <a:r>
                  <a:rPr lang="el-GR" sz="1600" baseline="30000" dirty="0"/>
                  <a:t>2</a:t>
                </a:r>
                <a:r>
                  <a:rPr lang="en-US" sz="1600" dirty="0"/>
                  <a:t>-</a:t>
                </a:r>
                <a:r>
                  <a:rPr lang="el-GR" sz="1600" dirty="0"/>
                  <a:t>1)</a:t>
                </a:r>
                <a:r>
                  <a:rPr lang="el-GR" sz="1600" baseline="30000" dirty="0"/>
                  <a:t>0,5</a:t>
                </a:r>
                <a:r>
                  <a:rPr lang="el-GR" sz="1600" dirty="0"/>
                  <a:t>] + (1,4/(1,4</a:t>
                </a:r>
                <a:r>
                  <a:rPr lang="el-GR" sz="1600" baseline="30000" dirty="0"/>
                  <a:t>2</a:t>
                </a:r>
                <a:r>
                  <a:rPr lang="en-US" sz="1600" dirty="0"/>
                  <a:t>-</a:t>
                </a:r>
                <a:r>
                  <a:rPr lang="el-GR" sz="1600" dirty="0"/>
                  <a:t>1)</a:t>
                </a:r>
                <a:r>
                  <a:rPr lang="el-GR" sz="1600" baseline="30000" dirty="0"/>
                  <a:t>0,5</a:t>
                </a:r>
                <a:r>
                  <a:rPr lang="el-GR" sz="1600" dirty="0"/>
                  <a:t>)*</a:t>
                </a:r>
                <a:r>
                  <a:rPr lang="en-US" sz="1600" dirty="0"/>
                  <a:t> </a:t>
                </a:r>
                <a:r>
                  <a:rPr lang="en-US" sz="1600" dirty="0" err="1"/>
                  <a:t>sinh</a:t>
                </a:r>
                <a:r>
                  <a:rPr lang="en-US" sz="1600" dirty="0" smtClean="0"/>
                  <a:t>[(4/</a:t>
                </a:r>
                <a:r>
                  <a:rPr lang="el-GR" sz="1600" dirty="0"/>
                  <a:t>1)*(1,4</a:t>
                </a:r>
                <a:r>
                  <a:rPr lang="el-GR" sz="1600" baseline="30000" dirty="0"/>
                  <a:t>2</a:t>
                </a:r>
                <a:r>
                  <a:rPr lang="en-US" sz="1600" dirty="0"/>
                  <a:t>-</a:t>
                </a:r>
                <a:r>
                  <a:rPr lang="el-GR" sz="1600" dirty="0"/>
                  <a:t>1)</a:t>
                </a:r>
                <a:r>
                  <a:rPr lang="el-GR" sz="1600" baseline="30000" dirty="0"/>
                  <a:t>0,5</a:t>
                </a:r>
                <a:r>
                  <a:rPr lang="el-GR" sz="1600" dirty="0"/>
                  <a:t>] </a:t>
                </a:r>
                <a:r>
                  <a:rPr lang="en-US" sz="1600" dirty="0"/>
                  <a:t>=0,8*[1 – </a:t>
                </a:r>
                <a:r>
                  <a:rPr lang="en-US" sz="1600" dirty="0" smtClean="0"/>
                  <a:t>0,004</a:t>
                </a:r>
                <a:r>
                  <a:rPr lang="el-GR" sz="1600" dirty="0" smtClean="0"/>
                  <a:t>)*[</a:t>
                </a:r>
                <a:r>
                  <a:rPr lang="en-US" sz="1600" dirty="0" smtClean="0"/>
                  <a:t>25,190 </a:t>
                </a:r>
                <a:r>
                  <a:rPr lang="el-GR" sz="1600" dirty="0"/>
                  <a:t>+ </a:t>
                </a:r>
                <a:r>
                  <a:rPr lang="en-US" sz="1600" dirty="0" smtClean="0"/>
                  <a:t>1,429*25,170</a:t>
                </a:r>
                <a:r>
                  <a:rPr lang="el-GR" sz="1600" dirty="0" smtClean="0"/>
                  <a:t>] </a:t>
                </a:r>
                <a:r>
                  <a:rPr lang="en-US" sz="1600" dirty="0"/>
                  <a:t>= </a:t>
                </a:r>
                <a:r>
                  <a:rPr lang="en-US" sz="1600" dirty="0" smtClean="0"/>
                  <a:t>0,619 m</a:t>
                </a:r>
              </a:p>
              <a:p>
                <a:endParaRPr lang="en-US" sz="1600" dirty="0"/>
              </a:p>
              <a:p>
                <a:r>
                  <a:rPr lang="en-US" sz="1600" dirty="0" smtClean="0"/>
                  <a:t>H2(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)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H</m:t>
                        </m:r>
                        <m:d>
                          <m:dPr>
                            <m:ctrlPr>
                              <a:rPr lang="en-US" sz="160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t</m:t>
                            </m:r>
                          </m:e>
                        </m:d>
                        <m:r>
                          <a:rPr lang="en-US" sz="1600" b="0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func>
                          <m:funcPr>
                            <m:ctrlPr>
                              <a:rPr lang="en-US" sz="160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60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6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ctrlPr>
                                  <a:rPr lang="en-US" sz="16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s</m:t>
                                </m:r>
                                <m:r>
                                  <a:rPr lang="en-US" sz="1600" b="0" i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∗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H</m:t>
                                </m:r>
                                <m:d>
                                  <m:dPr>
                                    <m:ctrlPr>
                                      <a:rPr lang="en-US" sz="1600" i="0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s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1600" b="0" i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0</m:t>
                                    </m:r>
                                  </m:lim>
                                </m:limLow>
                              </m:fName>
                              <m:e>
                                <m:d>
                                  <m:d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𝑠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∗</m:t>
                                    </m:r>
                                    <m:f>
                                      <m:fPr>
                                        <m:ctrlPr>
                                          <a:rPr lang="en-US" sz="16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0,8</m:t>
                                        </m:r>
                                      </m:num>
                                      <m:den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𝑠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(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6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𝑠</m:t>
                                            </m:r>
                                          </m:e>
                                          <m:sup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sym typeface="Symbol" panose="05050102010706020507" pitchFamily="18" charset="2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+2,8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𝑠</m:t>
                                        </m:r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Symbol" panose="05050102010706020507" pitchFamily="18" charset="2"/>
                                          </a:rPr>
                                          <m:t>+1)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func>
                      </m:e>
                    </m:func>
                    <m:r>
                      <a:rPr lang="en-US" sz="1600" b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 b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0,8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1600" b="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+2,8</m:t>
                                </m:r>
                                <m:r>
                                  <a:rPr lang="en-US" sz="16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𝑠</m:t>
                                </m:r>
                                <m:r>
                                  <a:rPr lang="en-US" sz="1600" b="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 dirty="0" smtClean="0"/>
                  <a:t> = 0,8 m</a:t>
                </a:r>
              </a:p>
              <a:p>
                <a:endParaRPr lang="en-US" sz="1600" dirty="0"/>
              </a:p>
              <a:p>
                <a:r>
                  <a:rPr lang="el-GR" sz="1600" dirty="0" smtClean="0"/>
                  <a:t>Στην αρχική μόνιμη κατάσταση:</a:t>
                </a:r>
              </a:p>
              <a:p>
                <a:endParaRPr lang="en-US" sz="1600" dirty="0" smtClean="0"/>
              </a:p>
              <a:p>
                <a:r>
                  <a:rPr lang="en-US" sz="1600" dirty="0" err="1" smtClean="0"/>
                  <a:t>qs</a:t>
                </a:r>
                <a:r>
                  <a:rPr lang="en-US" sz="1600" dirty="0" smtClean="0"/>
                  <a:t> = q1s = q2s = 10 cfm</a:t>
                </a:r>
              </a:p>
              <a:p>
                <a:endParaRPr lang="el-GR" sz="1600" dirty="0"/>
              </a:p>
              <a:p>
                <a:r>
                  <a:rPr lang="en-US" sz="1600" dirty="0" smtClean="0"/>
                  <a:t>q2s </a:t>
                </a:r>
                <a:r>
                  <a:rPr lang="en-US" sz="1600" dirty="0"/>
                  <a:t>= </a:t>
                </a:r>
                <a:r>
                  <a:rPr lang="en-US" sz="1600" dirty="0" smtClean="0"/>
                  <a:t>h2s/R2 </a:t>
                </a:r>
                <a:r>
                  <a:rPr lang="en-US" sz="1600" dirty="0">
                    <a:sym typeface="Wingdings" panose="05000000000000000000" pitchFamily="2" charset="2"/>
                  </a:rPr>
                  <a:t> 10 =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h2s/0,8 </a:t>
                </a:r>
                <a:r>
                  <a:rPr lang="en-US" sz="1600" dirty="0">
                    <a:sym typeface="Wingdings" panose="05000000000000000000" pitchFamily="2" charset="2"/>
                  </a:rPr>
                  <a:t>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h2s =  8 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ft</a:t>
                </a:r>
                <a:endParaRPr lang="en-US" sz="1600" dirty="0" smtClean="0">
                  <a:sym typeface="Wingdings" panose="05000000000000000000" pitchFamily="2" charset="2"/>
                </a:endParaRPr>
              </a:p>
              <a:p>
                <a:endParaRPr lang="en-US" sz="1600" dirty="0">
                  <a:sym typeface="Wingdings" panose="05000000000000000000" pitchFamily="2" charset="2"/>
                </a:endParaRPr>
              </a:p>
              <a:p>
                <a:r>
                  <a:rPr lang="en-US" sz="1600" dirty="0" smtClean="0">
                    <a:sym typeface="Wingdings" panose="05000000000000000000" pitchFamily="2" charset="2"/>
                  </a:rPr>
                  <a:t>h2(1) = 8 + 0,177 = 8,177 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ft</a:t>
                </a:r>
                <a:endParaRPr lang="en-US" sz="1600" dirty="0" smtClean="0">
                  <a:sym typeface="Wingdings" panose="05000000000000000000" pitchFamily="2" charset="2"/>
                </a:endParaRPr>
              </a:p>
              <a:p>
                <a:endParaRPr lang="en-US" sz="1600" dirty="0">
                  <a:sym typeface="Wingdings" panose="05000000000000000000" pitchFamily="2" charset="2"/>
                </a:endParaRPr>
              </a:p>
              <a:p>
                <a:r>
                  <a:rPr lang="en-US" sz="1600" dirty="0" smtClean="0">
                    <a:sym typeface="Wingdings" panose="05000000000000000000" pitchFamily="2" charset="2"/>
                  </a:rPr>
                  <a:t>h2(4) = 8 + 0,619 = 8,619 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ft</a:t>
                </a:r>
                <a:endParaRPr lang="en-US" sz="1600" dirty="0" smtClean="0">
                  <a:sym typeface="Wingdings" panose="05000000000000000000" pitchFamily="2" charset="2"/>
                </a:endParaRPr>
              </a:p>
              <a:p>
                <a:endParaRPr lang="en-US" sz="1600" dirty="0">
                  <a:sym typeface="Wingdings" panose="05000000000000000000" pitchFamily="2" charset="2"/>
                </a:endParaRPr>
              </a:p>
              <a:p>
                <a:r>
                  <a:rPr lang="en-US" sz="1600" dirty="0" smtClean="0"/>
                  <a:t>h2</a:t>
                </a:r>
                <a:r>
                  <a:rPr lang="en-US" sz="1600" dirty="0"/>
                  <a:t>(</a:t>
                </a:r>
                <a:r>
                  <a:rPr lang="en-US" sz="1600" dirty="0">
                    <a:sym typeface="Symbol" panose="05050102010706020507" pitchFamily="18" charset="2"/>
                  </a:rPr>
                  <a:t>)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= </a:t>
                </a:r>
                <a:r>
                  <a:rPr lang="en-US" sz="1600" dirty="0">
                    <a:sym typeface="Wingdings" panose="05000000000000000000" pitchFamily="2" charset="2"/>
                  </a:rPr>
                  <a:t>8 +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0,8 </a:t>
                </a:r>
                <a:r>
                  <a:rPr lang="en-US" sz="1600" dirty="0">
                    <a:sym typeface="Wingdings" panose="05000000000000000000" pitchFamily="2" charset="2"/>
                  </a:rPr>
                  <a:t>=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8,8 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ft</a:t>
                </a:r>
                <a:endParaRPr lang="el-GR" sz="1600" b="1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118"/>
                <a:ext cx="7561263" cy="7668189"/>
              </a:xfrm>
              <a:prstGeom prst="rect">
                <a:avLst/>
              </a:prstGeom>
              <a:blipFill>
                <a:blip r:embed="rId2"/>
                <a:stretch>
                  <a:fillRect l="-403" t="-238" r="-6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Εικόνα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52" y="1133818"/>
            <a:ext cx="7053215" cy="9235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9429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230</Words>
  <Application>Microsoft Office PowerPoint</Application>
  <PresentationFormat>Custom</PresentationFormat>
  <Paragraphs>145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2019-10-28T18:48:32Z</dcterms:created>
  <dcterms:modified xsi:type="dcterms:W3CDTF">2023-11-20T21:57:40Z</dcterms:modified>
</cp:coreProperties>
</file>