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53" r:id="rId1"/>
  </p:sldMasterIdLst>
  <p:notesMasterIdLst>
    <p:notesMasterId r:id="rId77"/>
  </p:notesMasterIdLst>
  <p:handoutMasterIdLst>
    <p:handoutMasterId r:id="rId78"/>
  </p:handoutMasterIdLst>
  <p:sldIdLst>
    <p:sldId id="691" r:id="rId2"/>
    <p:sldId id="676" r:id="rId3"/>
    <p:sldId id="679" r:id="rId4"/>
    <p:sldId id="680" r:id="rId5"/>
    <p:sldId id="660" r:id="rId6"/>
    <p:sldId id="661" r:id="rId7"/>
    <p:sldId id="662" r:id="rId8"/>
    <p:sldId id="673" r:id="rId9"/>
    <p:sldId id="626" r:id="rId10"/>
    <p:sldId id="622" r:id="rId11"/>
    <p:sldId id="627" r:id="rId12"/>
    <p:sldId id="623" r:id="rId13"/>
    <p:sldId id="629" r:id="rId14"/>
    <p:sldId id="630" r:id="rId15"/>
    <p:sldId id="628" r:id="rId16"/>
    <p:sldId id="631" r:id="rId17"/>
    <p:sldId id="624" r:id="rId18"/>
    <p:sldId id="625" r:id="rId19"/>
    <p:sldId id="690" r:id="rId20"/>
    <p:sldId id="685" r:id="rId21"/>
    <p:sldId id="681" r:id="rId22"/>
    <p:sldId id="683" r:id="rId23"/>
    <p:sldId id="677" r:id="rId24"/>
    <p:sldId id="607" r:id="rId25"/>
    <p:sldId id="609" r:id="rId26"/>
    <p:sldId id="612" r:id="rId27"/>
    <p:sldId id="613" r:id="rId28"/>
    <p:sldId id="605" r:id="rId29"/>
    <p:sldId id="610" r:id="rId30"/>
    <p:sldId id="614" r:id="rId31"/>
    <p:sldId id="615" r:id="rId32"/>
    <p:sldId id="632" r:id="rId33"/>
    <p:sldId id="687" r:id="rId34"/>
    <p:sldId id="633" r:id="rId35"/>
    <p:sldId id="634" r:id="rId36"/>
    <p:sldId id="635" r:id="rId37"/>
    <p:sldId id="639" r:id="rId38"/>
    <p:sldId id="636" r:id="rId39"/>
    <p:sldId id="641" r:id="rId40"/>
    <p:sldId id="642" r:id="rId41"/>
    <p:sldId id="682" r:id="rId42"/>
    <p:sldId id="672" r:id="rId43"/>
    <p:sldId id="637" r:id="rId44"/>
    <p:sldId id="638" r:id="rId45"/>
    <p:sldId id="645" r:id="rId46"/>
    <p:sldId id="644" r:id="rId47"/>
    <p:sldId id="640" r:id="rId48"/>
    <p:sldId id="643" r:id="rId49"/>
    <p:sldId id="648" r:id="rId50"/>
    <p:sldId id="647" r:id="rId51"/>
    <p:sldId id="674" r:id="rId52"/>
    <p:sldId id="675" r:id="rId53"/>
    <p:sldId id="671" r:id="rId54"/>
    <p:sldId id="686" r:id="rId55"/>
    <p:sldId id="684" r:id="rId56"/>
    <p:sldId id="688" r:id="rId57"/>
    <p:sldId id="649" r:id="rId58"/>
    <p:sldId id="650" r:id="rId59"/>
    <p:sldId id="652" r:id="rId60"/>
    <p:sldId id="653" r:id="rId61"/>
    <p:sldId id="654" r:id="rId62"/>
    <p:sldId id="655" r:id="rId63"/>
    <p:sldId id="658" r:id="rId64"/>
    <p:sldId id="670" r:id="rId65"/>
    <p:sldId id="659" r:id="rId66"/>
    <p:sldId id="656" r:id="rId67"/>
    <p:sldId id="657" r:id="rId68"/>
    <p:sldId id="663" r:id="rId69"/>
    <p:sldId id="651" r:id="rId70"/>
    <p:sldId id="664" r:id="rId71"/>
    <p:sldId id="665" r:id="rId72"/>
    <p:sldId id="666" r:id="rId73"/>
    <p:sldId id="667" r:id="rId74"/>
    <p:sldId id="668" r:id="rId75"/>
    <p:sldId id="669" r:id="rId76"/>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rgbClr val="0000CC"/>
        </a:solidFill>
        <a:latin typeface="Comic Sans MS" panose="030F0702030302020204" pitchFamily="66" charset="0"/>
        <a:ea typeface="+mn-ea"/>
        <a:cs typeface="Arial" panose="020B0604020202020204" pitchFamily="34" charset="0"/>
      </a:defRPr>
    </a:lvl1pPr>
    <a:lvl2pPr marL="457200" algn="l" rtl="0" eaLnBrk="0" fontAlgn="base" hangingPunct="0">
      <a:spcBef>
        <a:spcPct val="0"/>
      </a:spcBef>
      <a:spcAft>
        <a:spcPct val="0"/>
      </a:spcAft>
      <a:defRPr kumimoji="1" sz="2400" kern="1200">
        <a:solidFill>
          <a:srgbClr val="0000CC"/>
        </a:solidFill>
        <a:latin typeface="Comic Sans MS" panose="030F0702030302020204" pitchFamily="66" charset="0"/>
        <a:ea typeface="+mn-ea"/>
        <a:cs typeface="Arial" panose="020B0604020202020204" pitchFamily="34" charset="0"/>
      </a:defRPr>
    </a:lvl2pPr>
    <a:lvl3pPr marL="914400" algn="l" rtl="0" eaLnBrk="0" fontAlgn="base" hangingPunct="0">
      <a:spcBef>
        <a:spcPct val="0"/>
      </a:spcBef>
      <a:spcAft>
        <a:spcPct val="0"/>
      </a:spcAft>
      <a:defRPr kumimoji="1" sz="2400" kern="1200">
        <a:solidFill>
          <a:srgbClr val="0000CC"/>
        </a:solidFill>
        <a:latin typeface="Comic Sans MS" panose="030F0702030302020204" pitchFamily="66" charset="0"/>
        <a:ea typeface="+mn-ea"/>
        <a:cs typeface="Arial" panose="020B0604020202020204" pitchFamily="34" charset="0"/>
      </a:defRPr>
    </a:lvl3pPr>
    <a:lvl4pPr marL="1371600" algn="l" rtl="0" eaLnBrk="0" fontAlgn="base" hangingPunct="0">
      <a:spcBef>
        <a:spcPct val="0"/>
      </a:spcBef>
      <a:spcAft>
        <a:spcPct val="0"/>
      </a:spcAft>
      <a:defRPr kumimoji="1" sz="2400" kern="1200">
        <a:solidFill>
          <a:srgbClr val="0000CC"/>
        </a:solidFill>
        <a:latin typeface="Comic Sans MS" panose="030F0702030302020204" pitchFamily="66" charset="0"/>
        <a:ea typeface="+mn-ea"/>
        <a:cs typeface="Arial" panose="020B0604020202020204" pitchFamily="34" charset="0"/>
      </a:defRPr>
    </a:lvl4pPr>
    <a:lvl5pPr marL="1828800" algn="l" rtl="0" eaLnBrk="0" fontAlgn="base" hangingPunct="0">
      <a:spcBef>
        <a:spcPct val="0"/>
      </a:spcBef>
      <a:spcAft>
        <a:spcPct val="0"/>
      </a:spcAft>
      <a:defRPr kumimoji="1" sz="2400" kern="1200">
        <a:solidFill>
          <a:srgbClr val="0000CC"/>
        </a:solidFill>
        <a:latin typeface="Comic Sans MS" panose="030F0702030302020204" pitchFamily="66" charset="0"/>
        <a:ea typeface="+mn-ea"/>
        <a:cs typeface="Arial" panose="020B0604020202020204" pitchFamily="34" charset="0"/>
      </a:defRPr>
    </a:lvl5pPr>
    <a:lvl6pPr marL="2286000" algn="l" defTabSz="914400" rtl="0" eaLnBrk="1" latinLnBrk="0" hangingPunct="1">
      <a:defRPr kumimoji="1" sz="2400" kern="1200">
        <a:solidFill>
          <a:srgbClr val="0000CC"/>
        </a:solidFill>
        <a:latin typeface="Comic Sans MS" panose="030F0702030302020204" pitchFamily="66" charset="0"/>
        <a:ea typeface="+mn-ea"/>
        <a:cs typeface="Arial" panose="020B0604020202020204" pitchFamily="34" charset="0"/>
      </a:defRPr>
    </a:lvl6pPr>
    <a:lvl7pPr marL="2743200" algn="l" defTabSz="914400" rtl="0" eaLnBrk="1" latinLnBrk="0" hangingPunct="1">
      <a:defRPr kumimoji="1" sz="2400" kern="1200">
        <a:solidFill>
          <a:srgbClr val="0000CC"/>
        </a:solidFill>
        <a:latin typeface="Comic Sans MS" panose="030F0702030302020204" pitchFamily="66" charset="0"/>
        <a:ea typeface="+mn-ea"/>
        <a:cs typeface="Arial" panose="020B0604020202020204" pitchFamily="34" charset="0"/>
      </a:defRPr>
    </a:lvl7pPr>
    <a:lvl8pPr marL="3200400" algn="l" defTabSz="914400" rtl="0" eaLnBrk="1" latinLnBrk="0" hangingPunct="1">
      <a:defRPr kumimoji="1" sz="2400" kern="1200">
        <a:solidFill>
          <a:srgbClr val="0000CC"/>
        </a:solidFill>
        <a:latin typeface="Comic Sans MS" panose="030F0702030302020204" pitchFamily="66" charset="0"/>
        <a:ea typeface="+mn-ea"/>
        <a:cs typeface="Arial" panose="020B0604020202020204" pitchFamily="34" charset="0"/>
      </a:defRPr>
    </a:lvl8pPr>
    <a:lvl9pPr marL="3657600" algn="l" defTabSz="914400" rtl="0" eaLnBrk="1" latinLnBrk="0" hangingPunct="1">
      <a:defRPr kumimoji="1" sz="2400" kern="1200">
        <a:solidFill>
          <a:srgbClr val="0000CC"/>
        </a:solidFill>
        <a:latin typeface="Comic Sans MS" panose="030F0702030302020204" pitchFamily="66" charset="0"/>
        <a:ea typeface="+mn-ea"/>
        <a:cs typeface="Arial" panose="020B0604020202020204" pitchFamily="34" charset="0"/>
      </a:defRPr>
    </a:lvl9pPr>
  </p:defaultTextStyle>
  <p:extLst>
    <p:ext uri="{EFAFB233-063F-42B5-8137-9DF3F51BA10A}">
      <p15:sldGuideLst xmlns:p15="http://schemas.microsoft.com/office/powerpoint/2012/main">
        <p15:guide id="1" orient="horz" pos="768">
          <p15:clr>
            <a:srgbClr val="A4A3A4"/>
          </p15:clr>
        </p15:guide>
        <p15:guide id="2" pos="31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00CC"/>
    <a:srgbClr val="3333CC"/>
    <a:srgbClr val="0000CC"/>
    <a:srgbClr val="003399"/>
    <a:srgbClr val="E84700"/>
    <a:srgbClr val="FF8000"/>
    <a:srgbClr val="0DA51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33" autoAdjust="0"/>
    <p:restoredTop sz="93499" autoAdjust="0"/>
  </p:normalViewPr>
  <p:slideViewPr>
    <p:cSldViewPr snapToGrid="0">
      <p:cViewPr varScale="1">
        <p:scale>
          <a:sx n="74" d="100"/>
          <a:sy n="74" d="100"/>
        </p:scale>
        <p:origin x="1618" y="58"/>
      </p:cViewPr>
      <p:guideLst>
        <p:guide orient="horz" pos="768"/>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3" d="100"/>
          <a:sy n="53" d="100"/>
        </p:scale>
        <p:origin x="-120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5C36C4C-D24E-4BB2-BA10-37CE388A03CE}"/>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kumimoji="0" sz="1200">
                <a:solidFill>
                  <a:schemeClr val="tx1"/>
                </a:solidFill>
                <a:latin typeface="Times New Roman" pitchFamily="18" charset="0"/>
                <a:cs typeface="+mn-cs"/>
              </a:defRPr>
            </a:lvl1pPr>
          </a:lstStyle>
          <a:p>
            <a:pPr>
              <a:defRPr/>
            </a:pPr>
            <a:r>
              <a:rPr lang="en-US"/>
              <a:t>Mac Berthouex</a:t>
            </a:r>
          </a:p>
        </p:txBody>
      </p:sp>
      <p:sp>
        <p:nvSpPr>
          <p:cNvPr id="14339" name="Rectangle 3">
            <a:extLst>
              <a:ext uri="{FF2B5EF4-FFF2-40B4-BE49-F238E27FC236}">
                <a16:creationId xmlns:a16="http://schemas.microsoft.com/office/drawing/2014/main" id="{BF7D7462-0FD9-4846-B7F4-E5259DA62007}"/>
              </a:ext>
            </a:extLst>
          </p:cNvPr>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kumimoji="0" sz="1200">
                <a:solidFill>
                  <a:schemeClr val="tx1"/>
                </a:solidFill>
                <a:latin typeface="Times New Roman" pitchFamily="18" charset="0"/>
                <a:cs typeface="+mn-cs"/>
              </a:defRPr>
            </a:lvl1pPr>
          </a:lstStyle>
          <a:p>
            <a:pPr>
              <a:defRPr/>
            </a:pPr>
            <a:fld id="{ADD1F821-5864-4F47-88A7-494D25CD9D86}" type="datetime1">
              <a:rPr lang="en-US"/>
              <a:pPr>
                <a:defRPr/>
              </a:pPr>
              <a:t>1/28/2024</a:t>
            </a:fld>
            <a:endParaRPr lang="en-US"/>
          </a:p>
        </p:txBody>
      </p:sp>
      <p:sp>
        <p:nvSpPr>
          <p:cNvPr id="14340" name="Rectangle 4">
            <a:extLst>
              <a:ext uri="{FF2B5EF4-FFF2-40B4-BE49-F238E27FC236}">
                <a16:creationId xmlns:a16="http://schemas.microsoft.com/office/drawing/2014/main" id="{FB53AF4D-8AF1-44DE-B792-BC5B70006EF3}"/>
              </a:ext>
            </a:extLst>
          </p:cNvPr>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kumimoji="0" sz="1200">
                <a:solidFill>
                  <a:schemeClr val="tx1"/>
                </a:solidFill>
                <a:latin typeface="Times New Roman" pitchFamily="18" charset="0"/>
                <a:cs typeface="+mn-cs"/>
              </a:defRPr>
            </a:lvl1pPr>
          </a:lstStyle>
          <a:p>
            <a:pPr>
              <a:defRPr/>
            </a:pPr>
            <a:r>
              <a:rPr lang="en-US"/>
              <a:t>Statistics for Environmenal Engineers</a:t>
            </a:r>
          </a:p>
        </p:txBody>
      </p:sp>
      <p:sp>
        <p:nvSpPr>
          <p:cNvPr id="14341" name="Rectangle 5">
            <a:extLst>
              <a:ext uri="{FF2B5EF4-FFF2-40B4-BE49-F238E27FC236}">
                <a16:creationId xmlns:a16="http://schemas.microsoft.com/office/drawing/2014/main" id="{695B1450-3D67-4467-AF53-3F6FB62D7D06}"/>
              </a:ext>
            </a:extLst>
          </p:cNvPr>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kumimoji="0" sz="1200">
                <a:solidFill>
                  <a:schemeClr val="tx1"/>
                </a:solidFill>
                <a:latin typeface="Times New Roman" panose="02020603050405020304" pitchFamily="18" charset="0"/>
              </a:defRPr>
            </a:lvl1pPr>
          </a:lstStyle>
          <a:p>
            <a:pPr>
              <a:defRPr/>
            </a:pPr>
            <a:fld id="{61EC69DC-1D8A-4300-8C62-CDC68BEC4D0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a:extLst>
              <a:ext uri="{FF2B5EF4-FFF2-40B4-BE49-F238E27FC236}">
                <a16:creationId xmlns:a16="http://schemas.microsoft.com/office/drawing/2014/main" id="{9169A711-FEB8-439D-9D29-2C0B3AA4EF98}"/>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kumimoji="0" sz="1200">
                <a:solidFill>
                  <a:schemeClr val="tx1"/>
                </a:solidFill>
                <a:latin typeface="Times New Roman" pitchFamily="18" charset="0"/>
                <a:cs typeface="+mn-cs"/>
              </a:defRPr>
            </a:lvl1pPr>
          </a:lstStyle>
          <a:p>
            <a:pPr>
              <a:defRPr/>
            </a:pPr>
            <a:endParaRPr lang="en-US"/>
          </a:p>
        </p:txBody>
      </p:sp>
      <p:sp>
        <p:nvSpPr>
          <p:cNvPr id="10243" name="Rectangle 9">
            <a:extLst>
              <a:ext uri="{FF2B5EF4-FFF2-40B4-BE49-F238E27FC236}">
                <a16:creationId xmlns:a16="http://schemas.microsoft.com/office/drawing/2014/main" id="{558CE93B-602B-4E66-B9EE-F17912D6CAEA}"/>
              </a:ext>
            </a:extLst>
          </p:cNvPr>
          <p:cNvSpPr>
            <a:spLocks noGrp="1" noRot="1" noChangeAspect="1" noChangeArrowheads="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a:extLst>
              <a:ext uri="{FF2B5EF4-FFF2-40B4-BE49-F238E27FC236}">
                <a16:creationId xmlns:a16="http://schemas.microsoft.com/office/drawing/2014/main" id="{6592485B-7399-4D8B-833D-1B06992FA244}"/>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9" name="Rectangle 11">
            <a:extLst>
              <a:ext uri="{FF2B5EF4-FFF2-40B4-BE49-F238E27FC236}">
                <a16:creationId xmlns:a16="http://schemas.microsoft.com/office/drawing/2014/main" id="{2EF77C83-BC3E-41C9-8A74-C6C161AE14B2}"/>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kumimoji="0" sz="1200">
                <a:solidFill>
                  <a:schemeClr val="tx1"/>
                </a:solidFill>
                <a:latin typeface="Times New Roman" pitchFamily="18" charset="0"/>
                <a:cs typeface="+mn-cs"/>
              </a:defRPr>
            </a:lvl1pPr>
          </a:lstStyle>
          <a:p>
            <a:pPr>
              <a:defRPr/>
            </a:pPr>
            <a:fld id="{AE207AE5-E1D1-482E-90B4-ED1BD1094F42}" type="datetime1">
              <a:rPr lang="en-US"/>
              <a:pPr>
                <a:defRPr/>
              </a:pPr>
              <a:t>1/28/2024</a:t>
            </a:fld>
            <a:endParaRPr lang="en-US"/>
          </a:p>
        </p:txBody>
      </p:sp>
      <p:sp>
        <p:nvSpPr>
          <p:cNvPr id="2060" name="Rectangle 12">
            <a:extLst>
              <a:ext uri="{FF2B5EF4-FFF2-40B4-BE49-F238E27FC236}">
                <a16:creationId xmlns:a16="http://schemas.microsoft.com/office/drawing/2014/main" id="{48ABC61B-3991-4C39-A805-D9BA73F4249E}"/>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kumimoji="0" sz="1200">
                <a:solidFill>
                  <a:schemeClr val="tx1"/>
                </a:solidFill>
                <a:latin typeface="Times New Roman" pitchFamily="18" charset="0"/>
                <a:cs typeface="+mn-cs"/>
              </a:defRPr>
            </a:lvl1pPr>
          </a:lstStyle>
          <a:p>
            <a:pPr>
              <a:defRPr/>
            </a:pPr>
            <a:endParaRPr lang="en-US"/>
          </a:p>
        </p:txBody>
      </p:sp>
      <p:sp>
        <p:nvSpPr>
          <p:cNvPr id="2061" name="Rectangle 13">
            <a:extLst>
              <a:ext uri="{FF2B5EF4-FFF2-40B4-BE49-F238E27FC236}">
                <a16:creationId xmlns:a16="http://schemas.microsoft.com/office/drawing/2014/main" id="{6B919B0F-D890-4D55-A62A-9CE6104E42E0}"/>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kumimoji="0" sz="1200">
                <a:solidFill>
                  <a:schemeClr val="tx1"/>
                </a:solidFill>
                <a:latin typeface="Times New Roman" panose="02020603050405020304" pitchFamily="18" charset="0"/>
              </a:defRPr>
            </a:lvl1pPr>
          </a:lstStyle>
          <a:p>
            <a:pPr>
              <a:defRPr/>
            </a:pPr>
            <a:fld id="{44298E8A-0BBA-40D2-8124-EB571B1D0A4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1">
            <a:extLst>
              <a:ext uri="{FF2B5EF4-FFF2-40B4-BE49-F238E27FC236}">
                <a16:creationId xmlns:a16="http://schemas.microsoft.com/office/drawing/2014/main" id="{B9C1F39B-92CE-467D-9D5B-41DF8EB63285}"/>
              </a:ext>
            </a:extLst>
          </p:cNvPr>
          <p:cNvSpPr txBox="1">
            <a:spLocks noGrp="1"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lgn="r"/>
            <a:fld id="{B5256A10-87C7-4BF0-BC32-A7B96C406254}" type="datetime1">
              <a:rPr kumimoji="0" lang="en-US" altLang="en-US" sz="1200">
                <a:solidFill>
                  <a:schemeClr val="tx1"/>
                </a:solidFill>
                <a:latin typeface="Times New Roman" panose="02020603050405020304" pitchFamily="18" charset="0"/>
              </a:rPr>
              <a:pPr algn="r"/>
              <a:t>1/28/2024</a:t>
            </a:fld>
            <a:endParaRPr kumimoji="0" lang="en-US" altLang="en-US" sz="1200">
              <a:solidFill>
                <a:schemeClr val="tx1"/>
              </a:solidFill>
              <a:latin typeface="Times New Roman" panose="02020603050405020304" pitchFamily="18" charset="0"/>
            </a:endParaRPr>
          </a:p>
        </p:txBody>
      </p:sp>
      <p:sp>
        <p:nvSpPr>
          <p:cNvPr id="49155" name="Rectangle 13">
            <a:extLst>
              <a:ext uri="{FF2B5EF4-FFF2-40B4-BE49-F238E27FC236}">
                <a16:creationId xmlns:a16="http://schemas.microsoft.com/office/drawing/2014/main" id="{3D5EBB52-66B5-4813-B2D7-EF337436CA2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lgn="r"/>
            <a:fld id="{9C5D64D3-6D65-4E3E-B156-98DA481ACA6A}" type="slidenum">
              <a:rPr kumimoji="0" lang="en-US" altLang="en-US" sz="1200">
                <a:solidFill>
                  <a:schemeClr val="tx1"/>
                </a:solidFill>
                <a:latin typeface="Times New Roman" panose="02020603050405020304" pitchFamily="18" charset="0"/>
              </a:rPr>
              <a:pPr algn="r"/>
              <a:t>36</a:t>
            </a:fld>
            <a:endParaRPr kumimoji="0" lang="en-US" altLang="en-US" sz="1200">
              <a:solidFill>
                <a:schemeClr val="tx1"/>
              </a:solidFill>
              <a:latin typeface="Times New Roman" panose="02020603050405020304" pitchFamily="18" charset="0"/>
            </a:endParaRPr>
          </a:p>
        </p:txBody>
      </p:sp>
      <p:sp>
        <p:nvSpPr>
          <p:cNvPr id="49156" name="Rectangle 2">
            <a:extLst>
              <a:ext uri="{FF2B5EF4-FFF2-40B4-BE49-F238E27FC236}">
                <a16:creationId xmlns:a16="http://schemas.microsoft.com/office/drawing/2014/main" id="{C7864B7B-8F94-4BA0-AF32-1E607B3F376B}"/>
              </a:ext>
            </a:extLst>
          </p:cNvPr>
          <p:cNvSpPr>
            <a:spLocks noGrp="1" noRot="1" noChangeAspect="1" noChangeArrowheads="1" noTextEdit="1"/>
          </p:cNvSpPr>
          <p:nvPr>
            <p:ph type="sldImg"/>
          </p:nvPr>
        </p:nvSpPr>
        <p:spPr>
          <a:ln/>
        </p:spPr>
      </p:sp>
      <p:sp>
        <p:nvSpPr>
          <p:cNvPr id="49157" name="Rectangle 3">
            <a:extLst>
              <a:ext uri="{FF2B5EF4-FFF2-40B4-BE49-F238E27FC236}">
                <a16:creationId xmlns:a16="http://schemas.microsoft.com/office/drawing/2014/main" id="{731C9E5A-4B0A-49A2-B163-08B79BF8CF15}"/>
              </a:ext>
            </a:extLst>
          </p:cNvPr>
          <p:cNvSpPr>
            <a:spLocks noGrp="1" noChangeArrowheads="1"/>
          </p:cNvSpPr>
          <p:nvPr>
            <p:ph type="body" idx="1"/>
          </p:nvPr>
        </p:nvSpPr>
        <p:spPr>
          <a:noFill/>
        </p:spPr>
        <p:txBody>
          <a:bodyPr/>
          <a:lstStyle/>
          <a:p>
            <a:endParaRPr lang="el-GR"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a:extLst>
              <a:ext uri="{FF2B5EF4-FFF2-40B4-BE49-F238E27FC236}">
                <a16:creationId xmlns:a16="http://schemas.microsoft.com/office/drawing/2014/main" id="{3F875176-AE11-47B9-A9AE-37F6573C7958}"/>
              </a:ext>
            </a:extLst>
          </p:cNvPr>
          <p:cNvSpPr txBox="1">
            <a:spLocks noGrp="1"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lgn="r"/>
            <a:fld id="{8FB7FF0B-E58D-404B-9C87-9992E337037C}" type="datetime1">
              <a:rPr kumimoji="0" lang="en-US" altLang="en-US" sz="1200">
                <a:solidFill>
                  <a:schemeClr val="tx1"/>
                </a:solidFill>
                <a:latin typeface="Times New Roman" panose="02020603050405020304" pitchFamily="18" charset="0"/>
              </a:rPr>
              <a:pPr algn="r"/>
              <a:t>1/28/2024</a:t>
            </a:fld>
            <a:endParaRPr kumimoji="0" lang="en-US" altLang="en-US" sz="1200">
              <a:solidFill>
                <a:schemeClr val="tx1"/>
              </a:solidFill>
              <a:latin typeface="Times New Roman" panose="02020603050405020304" pitchFamily="18" charset="0"/>
            </a:endParaRPr>
          </a:p>
        </p:txBody>
      </p:sp>
      <p:sp>
        <p:nvSpPr>
          <p:cNvPr id="55299" name="Rectangle 13">
            <a:extLst>
              <a:ext uri="{FF2B5EF4-FFF2-40B4-BE49-F238E27FC236}">
                <a16:creationId xmlns:a16="http://schemas.microsoft.com/office/drawing/2014/main" id="{4287435A-20E0-47EA-91CF-EBB62CAD58D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lgn="r"/>
            <a:fld id="{9034B417-1AFF-46BD-A842-A73FD86FA39A}" type="slidenum">
              <a:rPr kumimoji="0" lang="en-US" altLang="en-US" sz="1200">
                <a:solidFill>
                  <a:schemeClr val="tx1"/>
                </a:solidFill>
                <a:latin typeface="Times New Roman" panose="02020603050405020304" pitchFamily="18" charset="0"/>
              </a:rPr>
              <a:pPr algn="r"/>
              <a:t>41</a:t>
            </a:fld>
            <a:endParaRPr kumimoji="0" lang="en-US" altLang="en-US" sz="1200">
              <a:solidFill>
                <a:schemeClr val="tx1"/>
              </a:solidFill>
              <a:latin typeface="Times New Roman" panose="02020603050405020304" pitchFamily="18" charset="0"/>
            </a:endParaRPr>
          </a:p>
        </p:txBody>
      </p:sp>
      <p:sp>
        <p:nvSpPr>
          <p:cNvPr id="55300" name="Rectangle 2">
            <a:extLst>
              <a:ext uri="{FF2B5EF4-FFF2-40B4-BE49-F238E27FC236}">
                <a16:creationId xmlns:a16="http://schemas.microsoft.com/office/drawing/2014/main" id="{36AE43DF-7562-4819-A01C-77A66BC24FB6}"/>
              </a:ext>
            </a:extLst>
          </p:cNvPr>
          <p:cNvSpPr>
            <a:spLocks noGrp="1" noRot="1" noChangeAspect="1" noChangeArrowheads="1" noTextEdit="1"/>
          </p:cNvSpPr>
          <p:nvPr>
            <p:ph type="sldImg"/>
          </p:nvPr>
        </p:nvSpPr>
        <p:spPr>
          <a:ln/>
        </p:spPr>
      </p:sp>
      <p:sp>
        <p:nvSpPr>
          <p:cNvPr id="55301" name="Rectangle 3">
            <a:extLst>
              <a:ext uri="{FF2B5EF4-FFF2-40B4-BE49-F238E27FC236}">
                <a16:creationId xmlns:a16="http://schemas.microsoft.com/office/drawing/2014/main" id="{FD84BDB3-2CF5-42AB-A68F-448D51E3F4FB}"/>
              </a:ext>
            </a:extLst>
          </p:cNvPr>
          <p:cNvSpPr>
            <a:spLocks noGrp="1" noChangeArrowheads="1"/>
          </p:cNvSpPr>
          <p:nvPr>
            <p:ph type="body" idx="1"/>
          </p:nvPr>
        </p:nvSpPr>
        <p:spPr>
          <a:noFill/>
        </p:spPr>
        <p:txBody>
          <a:bodyPr/>
          <a:lstStyle/>
          <a:p>
            <a:endParaRPr lang="el-GR"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2">
            <a:extLst>
              <a:ext uri="{FF2B5EF4-FFF2-40B4-BE49-F238E27FC236}">
                <a16:creationId xmlns:a16="http://schemas.microsoft.com/office/drawing/2014/main" id="{BDBB91A4-44A5-40E9-9EBA-289A04D9D1F9}"/>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 name="Arc 3">
            <a:extLst>
              <a:ext uri="{FF2B5EF4-FFF2-40B4-BE49-F238E27FC236}">
                <a16:creationId xmlns:a16="http://schemas.microsoft.com/office/drawing/2014/main" id="{B703862E-658B-4A74-8A1B-F18FAC8139DB}"/>
              </a:ext>
            </a:extLst>
          </p:cNvPr>
          <p:cNvSpPr>
            <a:spLocks/>
          </p:cNvSpPr>
          <p:nvPr/>
        </p:nvSpPr>
        <p:spPr bwMode="auto">
          <a:xfrm>
            <a:off x="0" y="842963"/>
            <a:ext cx="2895600" cy="6018212"/>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4400"/>
            </a:lvl1pPr>
          </a:lstStyle>
          <a:p>
            <a:pPr lvl="0"/>
            <a:r>
              <a:rPr lang="en-US" noProof="0"/>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Wingdings" pitchFamily="2" charset="2"/>
              <a:buNone/>
              <a:defRPr sz="2400"/>
            </a:lvl1pPr>
          </a:lstStyle>
          <a:p>
            <a:pPr lvl="0"/>
            <a:r>
              <a:rPr lang="en-US" noProof="0"/>
              <a:t>Click to edit Master subtitle style</a:t>
            </a:r>
          </a:p>
        </p:txBody>
      </p:sp>
      <p:sp>
        <p:nvSpPr>
          <p:cNvPr id="6" name="Rectangle 6">
            <a:extLst>
              <a:ext uri="{FF2B5EF4-FFF2-40B4-BE49-F238E27FC236}">
                <a16:creationId xmlns:a16="http://schemas.microsoft.com/office/drawing/2014/main" id="{7D34F447-4372-4A40-80F2-80BF9E647D70}"/>
              </a:ext>
            </a:extLst>
          </p:cNvPr>
          <p:cNvSpPr>
            <a:spLocks noGrp="1" noChangeArrowheads="1"/>
          </p:cNvSpPr>
          <p:nvPr>
            <p:ph type="dt" sz="quarter" idx="10"/>
          </p:nvPr>
        </p:nvSpPr>
        <p:spPr bwMode="auto">
          <a:xfrm>
            <a:off x="3048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sz="1400">
                <a:solidFill>
                  <a:schemeClr val="hlink"/>
                </a:solidFill>
                <a:latin typeface="Arial" charset="0"/>
                <a:cs typeface="+mn-cs"/>
              </a:defRPr>
            </a:lvl1pPr>
          </a:lstStyle>
          <a:p>
            <a:pPr>
              <a:defRPr/>
            </a:pPr>
            <a:endParaRPr lang="en-US"/>
          </a:p>
        </p:txBody>
      </p:sp>
      <p:sp>
        <p:nvSpPr>
          <p:cNvPr id="7" name="Rectangle 7">
            <a:extLst>
              <a:ext uri="{FF2B5EF4-FFF2-40B4-BE49-F238E27FC236}">
                <a16:creationId xmlns:a16="http://schemas.microsoft.com/office/drawing/2014/main" id="{371746CB-6FC1-42E0-A277-2953EA962AAA}"/>
              </a:ext>
            </a:extLst>
          </p:cNvPr>
          <p:cNvSpPr>
            <a:spLocks noGrp="1" noChangeArrowheads="1"/>
          </p:cNvSpPr>
          <p:nvPr>
            <p:ph type="ftr" sz="quarter" idx="11"/>
          </p:nvPr>
        </p:nvSpPr>
        <p:spPr bwMode="auto">
          <a:xfrm>
            <a:off x="3581400" y="6248400"/>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Arial" charset="0"/>
                <a:cs typeface="+mn-cs"/>
              </a:defRPr>
            </a:lvl1pPr>
          </a:lstStyle>
          <a:p>
            <a:pPr>
              <a:defRPr/>
            </a:pPr>
            <a:endParaRPr lang="en-US"/>
          </a:p>
        </p:txBody>
      </p:sp>
      <p:sp>
        <p:nvSpPr>
          <p:cNvPr id="8" name="Rectangle 8">
            <a:extLst>
              <a:ext uri="{FF2B5EF4-FFF2-40B4-BE49-F238E27FC236}">
                <a16:creationId xmlns:a16="http://schemas.microsoft.com/office/drawing/2014/main" id="{938241F4-CF8A-4AA4-B204-843992B62F5E}"/>
              </a:ext>
            </a:extLst>
          </p:cNvPr>
          <p:cNvSpPr>
            <a:spLocks noGrp="1" noChangeArrowheads="1"/>
          </p:cNvSpPr>
          <p:nvPr>
            <p:ph type="sldNum" sz="quarter" idx="12"/>
          </p:nvPr>
        </p:nvSpPr>
        <p:spPr bwMode="auto">
          <a:xfrm>
            <a:off x="70104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anose="020B0604020202020204" pitchFamily="34" charset="0"/>
              </a:defRPr>
            </a:lvl1pPr>
          </a:lstStyle>
          <a:p>
            <a:pPr>
              <a:defRPr/>
            </a:pPr>
            <a:fld id="{22BCF76A-378D-4153-988A-80FB88EBBCEC}" type="slidenum">
              <a:rPr lang="en-US" altLang="en-US"/>
              <a:pPr>
                <a:defRPr/>
              </a:pPr>
              <a:t>‹#›</a:t>
            </a:fld>
            <a:endParaRPr lang="en-US" altLang="en-US"/>
          </a:p>
        </p:txBody>
      </p:sp>
    </p:spTree>
    <p:extLst>
      <p:ext uri="{BB962C8B-B14F-4D97-AF65-F5344CB8AC3E}">
        <p14:creationId xmlns:p14="http://schemas.microsoft.com/office/powerpoint/2010/main" val="133783045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B46BF2CE-3576-4A27-B599-635C12AF2E75}"/>
              </a:ext>
            </a:extLst>
          </p:cNvPr>
          <p:cNvSpPr>
            <a:spLocks noChangeArrowheads="1"/>
          </p:cNvSpPr>
          <p:nvPr/>
        </p:nvSpPr>
        <p:spPr bwMode="auto">
          <a:xfrm>
            <a:off x="287338" y="1322388"/>
            <a:ext cx="508000" cy="660400"/>
          </a:xfrm>
          <a:prstGeom prst="rect">
            <a:avLst/>
          </a:prstGeom>
          <a:gradFill rotWithShape="0">
            <a:gsLst>
              <a:gs pos="0">
                <a:srgbClr val="6600CC"/>
              </a:gs>
              <a:gs pos="100000">
                <a:srgbClr val="FFFF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8" name="Rectangle 10">
            <a:extLst>
              <a:ext uri="{FF2B5EF4-FFF2-40B4-BE49-F238E27FC236}">
                <a16:creationId xmlns:a16="http://schemas.microsoft.com/office/drawing/2014/main" id="{3D15D064-C607-4543-80E2-1F26B47B5868}"/>
              </a:ext>
            </a:extLst>
          </p:cNvPr>
          <p:cNvSpPr>
            <a:spLocks noChangeArrowheads="1"/>
          </p:cNvSpPr>
          <p:nvPr/>
        </p:nvSpPr>
        <p:spPr bwMode="auto">
          <a:xfrm>
            <a:off x="676275" y="779463"/>
            <a:ext cx="254000" cy="965200"/>
          </a:xfrm>
          <a:prstGeom prst="rect">
            <a:avLst/>
          </a:prstGeom>
          <a:gradFill rotWithShape="0">
            <a:gsLst>
              <a:gs pos="0">
                <a:srgbClr val="F9071E"/>
              </a:gs>
              <a:gs pos="100000">
                <a:srgbClr val="FFF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9" name="Rectangle 11">
            <a:extLst>
              <a:ext uri="{FF2B5EF4-FFF2-40B4-BE49-F238E27FC236}">
                <a16:creationId xmlns:a16="http://schemas.microsoft.com/office/drawing/2014/main" id="{C92FAB46-CDEE-4C4E-B95E-8DF013B363F1}"/>
              </a:ext>
            </a:extLst>
          </p:cNvPr>
          <p:cNvSpPr>
            <a:spLocks noChangeArrowheads="1"/>
          </p:cNvSpPr>
          <p:nvPr/>
        </p:nvSpPr>
        <p:spPr bwMode="auto">
          <a:xfrm>
            <a:off x="474663" y="1252538"/>
            <a:ext cx="2657475" cy="134937"/>
          </a:xfrm>
          <a:prstGeom prst="rect">
            <a:avLst/>
          </a:prstGeom>
          <a:gradFill rotWithShape="0">
            <a:gsLst>
              <a:gs pos="0">
                <a:srgbClr val="F9071E"/>
              </a:gs>
              <a:gs pos="100000">
                <a:srgbClr val="FFFF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14581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154FD8C2-3A6C-468C-9B48-6A4C1D1D24C8}"/>
              </a:ext>
            </a:extLst>
          </p:cNvPr>
          <p:cNvSpPr>
            <a:spLocks noChangeArrowheads="1"/>
          </p:cNvSpPr>
          <p:nvPr/>
        </p:nvSpPr>
        <p:spPr bwMode="auto">
          <a:xfrm>
            <a:off x="287338" y="1322388"/>
            <a:ext cx="508000" cy="660400"/>
          </a:xfrm>
          <a:prstGeom prst="rect">
            <a:avLst/>
          </a:prstGeom>
          <a:gradFill rotWithShape="0">
            <a:gsLst>
              <a:gs pos="0">
                <a:srgbClr val="6600CC"/>
              </a:gs>
              <a:gs pos="100000">
                <a:srgbClr val="FFFF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4" name="Rectangle 10">
            <a:extLst>
              <a:ext uri="{FF2B5EF4-FFF2-40B4-BE49-F238E27FC236}">
                <a16:creationId xmlns:a16="http://schemas.microsoft.com/office/drawing/2014/main" id="{54D8AC51-8B8F-423A-A2F8-6B3CA652E75E}"/>
              </a:ext>
            </a:extLst>
          </p:cNvPr>
          <p:cNvSpPr>
            <a:spLocks noChangeArrowheads="1"/>
          </p:cNvSpPr>
          <p:nvPr/>
        </p:nvSpPr>
        <p:spPr bwMode="auto">
          <a:xfrm>
            <a:off x="676275" y="779463"/>
            <a:ext cx="254000" cy="965200"/>
          </a:xfrm>
          <a:prstGeom prst="rect">
            <a:avLst/>
          </a:prstGeom>
          <a:gradFill rotWithShape="0">
            <a:gsLst>
              <a:gs pos="0">
                <a:srgbClr val="F9071E"/>
              </a:gs>
              <a:gs pos="100000">
                <a:srgbClr val="FFF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5" name="Rectangle 11">
            <a:extLst>
              <a:ext uri="{FF2B5EF4-FFF2-40B4-BE49-F238E27FC236}">
                <a16:creationId xmlns:a16="http://schemas.microsoft.com/office/drawing/2014/main" id="{25C85ABD-8D38-4B4D-AD9D-3B16A944344F}"/>
              </a:ext>
            </a:extLst>
          </p:cNvPr>
          <p:cNvSpPr>
            <a:spLocks noChangeArrowheads="1"/>
          </p:cNvSpPr>
          <p:nvPr/>
        </p:nvSpPr>
        <p:spPr bwMode="auto">
          <a:xfrm>
            <a:off x="474663" y="1252538"/>
            <a:ext cx="2657475" cy="134937"/>
          </a:xfrm>
          <a:prstGeom prst="rect">
            <a:avLst/>
          </a:prstGeom>
          <a:gradFill rotWithShape="0">
            <a:gsLst>
              <a:gs pos="0">
                <a:srgbClr val="F9071E"/>
              </a:gs>
              <a:gs pos="100000">
                <a:srgbClr val="FFFF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26080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BE3B5E24-CC2C-4EF5-960A-08FE6219359A}"/>
              </a:ext>
            </a:extLst>
          </p:cNvPr>
          <p:cNvSpPr>
            <a:spLocks noChangeArrowheads="1"/>
          </p:cNvSpPr>
          <p:nvPr/>
        </p:nvSpPr>
        <p:spPr bwMode="auto">
          <a:xfrm>
            <a:off x="287338" y="1322388"/>
            <a:ext cx="508000" cy="660400"/>
          </a:xfrm>
          <a:prstGeom prst="rect">
            <a:avLst/>
          </a:prstGeom>
          <a:gradFill rotWithShape="0">
            <a:gsLst>
              <a:gs pos="0">
                <a:srgbClr val="6600CC"/>
              </a:gs>
              <a:gs pos="100000">
                <a:srgbClr val="FFFF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6" name="Rectangle 10">
            <a:extLst>
              <a:ext uri="{FF2B5EF4-FFF2-40B4-BE49-F238E27FC236}">
                <a16:creationId xmlns:a16="http://schemas.microsoft.com/office/drawing/2014/main" id="{1874B2CE-F7EA-4951-B425-3EBFA767085D}"/>
              </a:ext>
            </a:extLst>
          </p:cNvPr>
          <p:cNvSpPr>
            <a:spLocks noChangeArrowheads="1"/>
          </p:cNvSpPr>
          <p:nvPr/>
        </p:nvSpPr>
        <p:spPr bwMode="auto">
          <a:xfrm>
            <a:off x="676275" y="779463"/>
            <a:ext cx="254000" cy="965200"/>
          </a:xfrm>
          <a:prstGeom prst="rect">
            <a:avLst/>
          </a:prstGeom>
          <a:gradFill rotWithShape="0">
            <a:gsLst>
              <a:gs pos="0">
                <a:srgbClr val="F9071E"/>
              </a:gs>
              <a:gs pos="100000">
                <a:srgbClr val="FFF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7" name="Rectangle 11">
            <a:extLst>
              <a:ext uri="{FF2B5EF4-FFF2-40B4-BE49-F238E27FC236}">
                <a16:creationId xmlns:a16="http://schemas.microsoft.com/office/drawing/2014/main" id="{9BF3032C-6CBE-4769-9EC5-E1487E0870F2}"/>
              </a:ext>
            </a:extLst>
          </p:cNvPr>
          <p:cNvSpPr>
            <a:spLocks noChangeArrowheads="1"/>
          </p:cNvSpPr>
          <p:nvPr/>
        </p:nvSpPr>
        <p:spPr bwMode="auto">
          <a:xfrm>
            <a:off x="474663" y="1252538"/>
            <a:ext cx="2657475" cy="134937"/>
          </a:xfrm>
          <a:prstGeom prst="rect">
            <a:avLst/>
          </a:prstGeom>
          <a:gradFill rotWithShape="0">
            <a:gsLst>
              <a:gs pos="0">
                <a:srgbClr val="F9071E"/>
              </a:gs>
              <a:gs pos="100000">
                <a:srgbClr val="FFFF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8107763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7B7F9D6F-FE78-4A79-85C7-36C5FD0EEB46}"/>
              </a:ext>
            </a:extLst>
          </p:cNvPr>
          <p:cNvSpPr>
            <a:spLocks noChangeArrowheads="1"/>
          </p:cNvSpPr>
          <p:nvPr/>
        </p:nvSpPr>
        <p:spPr bwMode="auto">
          <a:xfrm>
            <a:off x="287338" y="1322388"/>
            <a:ext cx="508000" cy="660400"/>
          </a:xfrm>
          <a:prstGeom prst="rect">
            <a:avLst/>
          </a:prstGeom>
          <a:gradFill rotWithShape="0">
            <a:gsLst>
              <a:gs pos="0">
                <a:srgbClr val="6600CC"/>
              </a:gs>
              <a:gs pos="100000">
                <a:srgbClr val="FFFF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6" name="Rectangle 10">
            <a:extLst>
              <a:ext uri="{FF2B5EF4-FFF2-40B4-BE49-F238E27FC236}">
                <a16:creationId xmlns:a16="http://schemas.microsoft.com/office/drawing/2014/main" id="{DF520B1D-1EE3-4445-B782-7EDCB5EB80D3}"/>
              </a:ext>
            </a:extLst>
          </p:cNvPr>
          <p:cNvSpPr>
            <a:spLocks noChangeArrowheads="1"/>
          </p:cNvSpPr>
          <p:nvPr/>
        </p:nvSpPr>
        <p:spPr bwMode="auto">
          <a:xfrm>
            <a:off x="676275" y="779463"/>
            <a:ext cx="254000" cy="965200"/>
          </a:xfrm>
          <a:prstGeom prst="rect">
            <a:avLst/>
          </a:prstGeom>
          <a:gradFill rotWithShape="0">
            <a:gsLst>
              <a:gs pos="0">
                <a:srgbClr val="F9071E"/>
              </a:gs>
              <a:gs pos="100000">
                <a:srgbClr val="FFF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7" name="Rectangle 11">
            <a:extLst>
              <a:ext uri="{FF2B5EF4-FFF2-40B4-BE49-F238E27FC236}">
                <a16:creationId xmlns:a16="http://schemas.microsoft.com/office/drawing/2014/main" id="{74B88B2E-4681-4B2E-B194-67F4A5E8F8E6}"/>
              </a:ext>
            </a:extLst>
          </p:cNvPr>
          <p:cNvSpPr>
            <a:spLocks noChangeArrowheads="1"/>
          </p:cNvSpPr>
          <p:nvPr/>
        </p:nvSpPr>
        <p:spPr bwMode="auto">
          <a:xfrm>
            <a:off x="474663" y="1252538"/>
            <a:ext cx="2657475" cy="134937"/>
          </a:xfrm>
          <a:prstGeom prst="rect">
            <a:avLst/>
          </a:prstGeom>
          <a:gradFill rotWithShape="0">
            <a:gsLst>
              <a:gs pos="0">
                <a:srgbClr val="F9071E"/>
              </a:gs>
              <a:gs pos="100000">
                <a:srgbClr val="FFFF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3349987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D760F232-9A34-4DA3-A06A-B86DE8B1A756}"/>
              </a:ext>
            </a:extLst>
          </p:cNvPr>
          <p:cNvSpPr>
            <a:spLocks noChangeArrowheads="1"/>
          </p:cNvSpPr>
          <p:nvPr/>
        </p:nvSpPr>
        <p:spPr bwMode="auto">
          <a:xfrm>
            <a:off x="287338" y="1322388"/>
            <a:ext cx="508000" cy="660400"/>
          </a:xfrm>
          <a:prstGeom prst="rect">
            <a:avLst/>
          </a:prstGeom>
          <a:gradFill rotWithShape="0">
            <a:gsLst>
              <a:gs pos="0">
                <a:srgbClr val="6600CC"/>
              </a:gs>
              <a:gs pos="100000">
                <a:srgbClr val="FFFF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5" name="Rectangle 10">
            <a:extLst>
              <a:ext uri="{FF2B5EF4-FFF2-40B4-BE49-F238E27FC236}">
                <a16:creationId xmlns:a16="http://schemas.microsoft.com/office/drawing/2014/main" id="{CA238458-897F-486F-A7A6-002F92CBAC55}"/>
              </a:ext>
            </a:extLst>
          </p:cNvPr>
          <p:cNvSpPr>
            <a:spLocks noChangeArrowheads="1"/>
          </p:cNvSpPr>
          <p:nvPr/>
        </p:nvSpPr>
        <p:spPr bwMode="auto">
          <a:xfrm>
            <a:off x="676275" y="779463"/>
            <a:ext cx="254000" cy="965200"/>
          </a:xfrm>
          <a:prstGeom prst="rect">
            <a:avLst/>
          </a:prstGeom>
          <a:gradFill rotWithShape="0">
            <a:gsLst>
              <a:gs pos="0">
                <a:srgbClr val="F9071E"/>
              </a:gs>
              <a:gs pos="100000">
                <a:srgbClr val="FFF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6" name="Rectangle 11">
            <a:extLst>
              <a:ext uri="{FF2B5EF4-FFF2-40B4-BE49-F238E27FC236}">
                <a16:creationId xmlns:a16="http://schemas.microsoft.com/office/drawing/2014/main" id="{AA82264B-1FCF-4395-9BCA-A1783B6689E4}"/>
              </a:ext>
            </a:extLst>
          </p:cNvPr>
          <p:cNvSpPr>
            <a:spLocks noChangeArrowheads="1"/>
          </p:cNvSpPr>
          <p:nvPr/>
        </p:nvSpPr>
        <p:spPr bwMode="auto">
          <a:xfrm>
            <a:off x="474663" y="1252538"/>
            <a:ext cx="2657475" cy="134937"/>
          </a:xfrm>
          <a:prstGeom prst="rect">
            <a:avLst/>
          </a:prstGeom>
          <a:gradFill rotWithShape="0">
            <a:gsLst>
              <a:gs pos="0">
                <a:srgbClr val="F9071E"/>
              </a:gs>
              <a:gs pos="100000">
                <a:srgbClr val="FFFF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944318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C83F6425-DE8E-4739-9304-537055DC6DC6}"/>
              </a:ext>
            </a:extLst>
          </p:cNvPr>
          <p:cNvSpPr>
            <a:spLocks noChangeArrowheads="1"/>
          </p:cNvSpPr>
          <p:nvPr/>
        </p:nvSpPr>
        <p:spPr bwMode="auto">
          <a:xfrm>
            <a:off x="287338" y="1322388"/>
            <a:ext cx="508000" cy="660400"/>
          </a:xfrm>
          <a:prstGeom prst="rect">
            <a:avLst/>
          </a:prstGeom>
          <a:gradFill rotWithShape="0">
            <a:gsLst>
              <a:gs pos="0">
                <a:srgbClr val="6600CC"/>
              </a:gs>
              <a:gs pos="100000">
                <a:srgbClr val="FFFF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5" name="Rectangle 10">
            <a:extLst>
              <a:ext uri="{FF2B5EF4-FFF2-40B4-BE49-F238E27FC236}">
                <a16:creationId xmlns:a16="http://schemas.microsoft.com/office/drawing/2014/main" id="{492371C8-9901-46AB-B546-0770B5BEACD3}"/>
              </a:ext>
            </a:extLst>
          </p:cNvPr>
          <p:cNvSpPr>
            <a:spLocks noChangeArrowheads="1"/>
          </p:cNvSpPr>
          <p:nvPr/>
        </p:nvSpPr>
        <p:spPr bwMode="auto">
          <a:xfrm>
            <a:off x="676275" y="779463"/>
            <a:ext cx="254000" cy="965200"/>
          </a:xfrm>
          <a:prstGeom prst="rect">
            <a:avLst/>
          </a:prstGeom>
          <a:gradFill rotWithShape="0">
            <a:gsLst>
              <a:gs pos="0">
                <a:srgbClr val="F9071E"/>
              </a:gs>
              <a:gs pos="100000">
                <a:srgbClr val="FFF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6" name="Rectangle 11">
            <a:extLst>
              <a:ext uri="{FF2B5EF4-FFF2-40B4-BE49-F238E27FC236}">
                <a16:creationId xmlns:a16="http://schemas.microsoft.com/office/drawing/2014/main" id="{0D183D78-3779-48CF-85EE-FE37CE83BB20}"/>
              </a:ext>
            </a:extLst>
          </p:cNvPr>
          <p:cNvSpPr>
            <a:spLocks noChangeArrowheads="1"/>
          </p:cNvSpPr>
          <p:nvPr/>
        </p:nvSpPr>
        <p:spPr bwMode="auto">
          <a:xfrm>
            <a:off x="474663" y="1252538"/>
            <a:ext cx="2657475" cy="134937"/>
          </a:xfrm>
          <a:prstGeom prst="rect">
            <a:avLst/>
          </a:prstGeom>
          <a:gradFill rotWithShape="0">
            <a:gsLst>
              <a:gs pos="0">
                <a:srgbClr val="F9071E"/>
              </a:gs>
              <a:gs pos="100000">
                <a:srgbClr val="FFFF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2" name="Vertical Title 1"/>
          <p:cNvSpPr>
            <a:spLocks noGrp="1"/>
          </p:cNvSpPr>
          <p:nvPr>
            <p:ph type="title" orient="vert"/>
          </p:nvPr>
        </p:nvSpPr>
        <p:spPr>
          <a:xfrm>
            <a:off x="6672263" y="508000"/>
            <a:ext cx="1954212"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4863" y="508000"/>
            <a:ext cx="57150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757554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D06C932B-81F1-41EB-A4BB-DE3F0B965933}"/>
              </a:ext>
            </a:extLst>
          </p:cNvPr>
          <p:cNvSpPr>
            <a:spLocks noChangeArrowheads="1"/>
          </p:cNvSpPr>
          <p:nvPr/>
        </p:nvSpPr>
        <p:spPr bwMode="auto">
          <a:xfrm>
            <a:off x="287338" y="1322388"/>
            <a:ext cx="508000" cy="660400"/>
          </a:xfrm>
          <a:prstGeom prst="rect">
            <a:avLst/>
          </a:prstGeom>
          <a:gradFill rotWithShape="0">
            <a:gsLst>
              <a:gs pos="0">
                <a:srgbClr val="6600CC"/>
              </a:gs>
              <a:gs pos="100000">
                <a:srgbClr val="FFFF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5" name="Rectangle 10">
            <a:extLst>
              <a:ext uri="{FF2B5EF4-FFF2-40B4-BE49-F238E27FC236}">
                <a16:creationId xmlns:a16="http://schemas.microsoft.com/office/drawing/2014/main" id="{45AC5FE7-67AA-445C-8FD5-19D3BEBC1C3F}"/>
              </a:ext>
            </a:extLst>
          </p:cNvPr>
          <p:cNvSpPr>
            <a:spLocks noChangeArrowheads="1"/>
          </p:cNvSpPr>
          <p:nvPr/>
        </p:nvSpPr>
        <p:spPr bwMode="auto">
          <a:xfrm>
            <a:off x="676275" y="779463"/>
            <a:ext cx="254000" cy="965200"/>
          </a:xfrm>
          <a:prstGeom prst="rect">
            <a:avLst/>
          </a:prstGeom>
          <a:gradFill rotWithShape="0">
            <a:gsLst>
              <a:gs pos="0">
                <a:srgbClr val="F9071E"/>
              </a:gs>
              <a:gs pos="100000">
                <a:srgbClr val="FFF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6" name="Rectangle 11">
            <a:extLst>
              <a:ext uri="{FF2B5EF4-FFF2-40B4-BE49-F238E27FC236}">
                <a16:creationId xmlns:a16="http://schemas.microsoft.com/office/drawing/2014/main" id="{CBD2E5C3-1900-4DE1-9C64-D17EA0220D8A}"/>
              </a:ext>
            </a:extLst>
          </p:cNvPr>
          <p:cNvSpPr>
            <a:spLocks noChangeArrowheads="1"/>
          </p:cNvSpPr>
          <p:nvPr/>
        </p:nvSpPr>
        <p:spPr bwMode="auto">
          <a:xfrm>
            <a:off x="474663" y="1252538"/>
            <a:ext cx="2657475" cy="134937"/>
          </a:xfrm>
          <a:prstGeom prst="rect">
            <a:avLst/>
          </a:prstGeom>
          <a:gradFill rotWithShape="0">
            <a:gsLst>
              <a:gs pos="0">
                <a:srgbClr val="F9071E"/>
              </a:gs>
              <a:gs pos="100000">
                <a:srgbClr val="FFFF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rgbClr val="0000CC"/>
                </a:solidFill>
                <a:latin typeface="Comic Sans MS" panose="030F0702030302020204" pitchFamily="66" charset="0"/>
                <a:cs typeface="Arial" panose="020B0604020202020204" pitchFamily="34" charset="0"/>
              </a:defRPr>
            </a:lvl1pPr>
            <a:lvl2pPr marL="742950" indent="-285750">
              <a:defRPr kumimoji="1" sz="2400">
                <a:solidFill>
                  <a:srgbClr val="0000CC"/>
                </a:solidFill>
                <a:latin typeface="Comic Sans MS" panose="030F0702030302020204" pitchFamily="66" charset="0"/>
                <a:cs typeface="Arial" panose="020B0604020202020204" pitchFamily="34" charset="0"/>
              </a:defRPr>
            </a:lvl2pPr>
            <a:lvl3pPr marL="1143000" indent="-228600">
              <a:defRPr kumimoji="1" sz="2400">
                <a:solidFill>
                  <a:srgbClr val="0000CC"/>
                </a:solidFill>
                <a:latin typeface="Comic Sans MS" panose="030F0702030302020204" pitchFamily="66" charset="0"/>
                <a:cs typeface="Arial" panose="020B0604020202020204" pitchFamily="34" charset="0"/>
              </a:defRPr>
            </a:lvl3pPr>
            <a:lvl4pPr marL="1600200" indent="-228600">
              <a:defRPr kumimoji="1" sz="2400">
                <a:solidFill>
                  <a:srgbClr val="0000CC"/>
                </a:solidFill>
                <a:latin typeface="Comic Sans MS" panose="030F0702030302020204" pitchFamily="66" charset="0"/>
                <a:cs typeface="Arial" panose="020B0604020202020204" pitchFamily="34" charset="0"/>
              </a:defRPr>
            </a:lvl4pPr>
            <a:lvl5pPr marL="2057400" indent="-228600">
              <a:defRPr kumimoji="1" sz="2400">
                <a:solidFill>
                  <a:srgbClr val="0000CC"/>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kumimoji="1" sz="2400">
                <a:solidFill>
                  <a:srgbClr val="0000CC"/>
                </a:solidFill>
                <a:latin typeface="Comic Sans MS" panose="030F0702030302020204" pitchFamily="66" charset="0"/>
                <a:cs typeface="Arial" panose="020B0604020202020204" pitchFamily="34" charset="0"/>
              </a:defRPr>
            </a:lvl9pPr>
          </a:lstStyle>
          <a:p>
            <a:pPr>
              <a:defRPr/>
            </a:pPr>
            <a:endParaRPr lang="el-GR" altLang="en-US"/>
          </a:p>
        </p:txBody>
      </p:sp>
      <p:sp>
        <p:nvSpPr>
          <p:cNvPr id="2" name="Title 1"/>
          <p:cNvSpPr>
            <a:spLocks noGrp="1"/>
          </p:cNvSpPr>
          <p:nvPr>
            <p:ph type="title"/>
          </p:nvPr>
        </p:nvSpPr>
        <p:spPr>
          <a:xfrm>
            <a:off x="1127125" y="508000"/>
            <a:ext cx="7467600" cy="855663"/>
          </a:xfrm>
        </p:spPr>
        <p:txBody>
          <a:bodyPr/>
          <a:lstStyle/>
          <a:p>
            <a:r>
              <a:rPr lang="en-US"/>
              <a:t>Click to edit Master title style</a:t>
            </a:r>
          </a:p>
        </p:txBody>
      </p:sp>
      <p:sp>
        <p:nvSpPr>
          <p:cNvPr id="3" name="Table Placeholder 2"/>
          <p:cNvSpPr>
            <a:spLocks noGrp="1"/>
          </p:cNvSpPr>
          <p:nvPr>
            <p:ph type="tbl" idx="1"/>
          </p:nvPr>
        </p:nvSpPr>
        <p:spPr>
          <a:xfrm>
            <a:off x="804863" y="1524000"/>
            <a:ext cx="7821612" cy="4318000"/>
          </a:xfrm>
        </p:spPr>
        <p:txBody>
          <a:bodyPr/>
          <a:lstStyle/>
          <a:p>
            <a:pPr lvl="0"/>
            <a:endParaRPr lang="en-US" noProof="0"/>
          </a:p>
        </p:txBody>
      </p:sp>
    </p:spTree>
    <p:extLst>
      <p:ext uri="{BB962C8B-B14F-4D97-AF65-F5344CB8AC3E}">
        <p14:creationId xmlns:p14="http://schemas.microsoft.com/office/powerpoint/2010/main" val="368304810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srcRect/>
          <a:tile tx="0" ty="0" sx="100000" sy="100000" flip="none" algn="tl"/>
        </a:blip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CA423D20-044C-4E13-8CCC-AD043D10230B}"/>
              </a:ext>
            </a:extLst>
          </p:cNvPr>
          <p:cNvSpPr>
            <a:spLocks noGrp="1" noChangeArrowheads="1"/>
          </p:cNvSpPr>
          <p:nvPr>
            <p:ph type="title"/>
          </p:nvPr>
        </p:nvSpPr>
        <p:spPr bwMode="auto">
          <a:xfrm>
            <a:off x="1127125" y="508000"/>
            <a:ext cx="7467600" cy="85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7" name="Rectangle 4">
            <a:extLst>
              <a:ext uri="{FF2B5EF4-FFF2-40B4-BE49-F238E27FC236}">
                <a16:creationId xmlns:a16="http://schemas.microsoft.com/office/drawing/2014/main" id="{D03F1712-B184-47D4-A331-783FDA8594DF}"/>
              </a:ext>
            </a:extLst>
          </p:cNvPr>
          <p:cNvSpPr>
            <a:spLocks noGrp="1" noChangeArrowheads="1"/>
          </p:cNvSpPr>
          <p:nvPr>
            <p:ph type="body" idx="1"/>
          </p:nvPr>
        </p:nvSpPr>
        <p:spPr bwMode="auto">
          <a:xfrm>
            <a:off x="804863" y="1524000"/>
            <a:ext cx="7821612"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Lst>
  <p:transition/>
  <p:txStyles>
    <p:titleStyle>
      <a:lvl1pPr algn="l" rtl="0" eaLnBrk="0" fontAlgn="base" hangingPunct="0">
        <a:lnSpc>
          <a:spcPct val="70000"/>
        </a:lnSpc>
        <a:spcBef>
          <a:spcPct val="0"/>
        </a:spcBef>
        <a:spcAft>
          <a:spcPct val="0"/>
        </a:spcAft>
        <a:defRPr kumimoji="1" sz="3200">
          <a:solidFill>
            <a:srgbClr val="6600CC"/>
          </a:solidFill>
          <a:latin typeface="Arial" pitchFamily="34" charset="0"/>
          <a:ea typeface="+mj-ea"/>
          <a:cs typeface="+mj-cs"/>
        </a:defRPr>
      </a:lvl1pPr>
      <a:lvl2pPr algn="l" rtl="0" eaLnBrk="0" fontAlgn="base" hangingPunct="0">
        <a:lnSpc>
          <a:spcPct val="70000"/>
        </a:lnSpc>
        <a:spcBef>
          <a:spcPct val="0"/>
        </a:spcBef>
        <a:spcAft>
          <a:spcPct val="0"/>
        </a:spcAft>
        <a:defRPr kumimoji="1" sz="3200">
          <a:solidFill>
            <a:srgbClr val="6600CC"/>
          </a:solidFill>
          <a:latin typeface="Arial" pitchFamily="34" charset="0"/>
        </a:defRPr>
      </a:lvl2pPr>
      <a:lvl3pPr algn="l" rtl="0" eaLnBrk="0" fontAlgn="base" hangingPunct="0">
        <a:lnSpc>
          <a:spcPct val="70000"/>
        </a:lnSpc>
        <a:spcBef>
          <a:spcPct val="0"/>
        </a:spcBef>
        <a:spcAft>
          <a:spcPct val="0"/>
        </a:spcAft>
        <a:defRPr kumimoji="1" sz="3200">
          <a:solidFill>
            <a:srgbClr val="6600CC"/>
          </a:solidFill>
          <a:latin typeface="Arial" pitchFamily="34" charset="0"/>
        </a:defRPr>
      </a:lvl3pPr>
      <a:lvl4pPr algn="l" rtl="0" eaLnBrk="0" fontAlgn="base" hangingPunct="0">
        <a:lnSpc>
          <a:spcPct val="70000"/>
        </a:lnSpc>
        <a:spcBef>
          <a:spcPct val="0"/>
        </a:spcBef>
        <a:spcAft>
          <a:spcPct val="0"/>
        </a:spcAft>
        <a:defRPr kumimoji="1" sz="3200">
          <a:solidFill>
            <a:srgbClr val="6600CC"/>
          </a:solidFill>
          <a:latin typeface="Arial" pitchFamily="34" charset="0"/>
        </a:defRPr>
      </a:lvl4pPr>
      <a:lvl5pPr algn="l" rtl="0" eaLnBrk="0" fontAlgn="base" hangingPunct="0">
        <a:lnSpc>
          <a:spcPct val="70000"/>
        </a:lnSpc>
        <a:spcBef>
          <a:spcPct val="0"/>
        </a:spcBef>
        <a:spcAft>
          <a:spcPct val="0"/>
        </a:spcAft>
        <a:defRPr kumimoji="1" sz="3200">
          <a:solidFill>
            <a:srgbClr val="6600CC"/>
          </a:solidFill>
          <a:latin typeface="Arial" pitchFamily="34" charset="0"/>
        </a:defRPr>
      </a:lvl5pPr>
      <a:lvl6pPr marL="457200" algn="l" rtl="0" eaLnBrk="0" fontAlgn="base" hangingPunct="0">
        <a:lnSpc>
          <a:spcPct val="70000"/>
        </a:lnSpc>
        <a:spcBef>
          <a:spcPct val="0"/>
        </a:spcBef>
        <a:spcAft>
          <a:spcPct val="0"/>
        </a:spcAft>
        <a:defRPr kumimoji="1" sz="3200">
          <a:solidFill>
            <a:srgbClr val="6600CC"/>
          </a:solidFill>
          <a:latin typeface="Comic Sans MS" pitchFamily="66" charset="0"/>
        </a:defRPr>
      </a:lvl6pPr>
      <a:lvl7pPr marL="914400" algn="l" rtl="0" eaLnBrk="0" fontAlgn="base" hangingPunct="0">
        <a:lnSpc>
          <a:spcPct val="70000"/>
        </a:lnSpc>
        <a:spcBef>
          <a:spcPct val="0"/>
        </a:spcBef>
        <a:spcAft>
          <a:spcPct val="0"/>
        </a:spcAft>
        <a:defRPr kumimoji="1" sz="3200">
          <a:solidFill>
            <a:srgbClr val="6600CC"/>
          </a:solidFill>
          <a:latin typeface="Comic Sans MS" pitchFamily="66" charset="0"/>
        </a:defRPr>
      </a:lvl7pPr>
      <a:lvl8pPr marL="1371600" algn="l" rtl="0" eaLnBrk="0" fontAlgn="base" hangingPunct="0">
        <a:lnSpc>
          <a:spcPct val="70000"/>
        </a:lnSpc>
        <a:spcBef>
          <a:spcPct val="0"/>
        </a:spcBef>
        <a:spcAft>
          <a:spcPct val="0"/>
        </a:spcAft>
        <a:defRPr kumimoji="1" sz="3200">
          <a:solidFill>
            <a:srgbClr val="6600CC"/>
          </a:solidFill>
          <a:latin typeface="Comic Sans MS" pitchFamily="66" charset="0"/>
        </a:defRPr>
      </a:lvl8pPr>
      <a:lvl9pPr marL="1828800" algn="l" rtl="0" eaLnBrk="0" fontAlgn="base" hangingPunct="0">
        <a:lnSpc>
          <a:spcPct val="70000"/>
        </a:lnSpc>
        <a:spcBef>
          <a:spcPct val="0"/>
        </a:spcBef>
        <a:spcAft>
          <a:spcPct val="0"/>
        </a:spcAft>
        <a:defRPr kumimoji="1" sz="3200">
          <a:solidFill>
            <a:srgbClr val="6600CC"/>
          </a:solidFill>
          <a:latin typeface="Comic Sans MS" pitchFamily="66" charset="0"/>
        </a:defRPr>
      </a:lvl9pPr>
    </p:titleStyle>
    <p:bodyStyle>
      <a:lvl1pPr marL="342900" indent="-342900" algn="l" rtl="0" eaLnBrk="0" fontAlgn="base" hangingPunct="0">
        <a:spcBef>
          <a:spcPct val="20000"/>
        </a:spcBef>
        <a:spcAft>
          <a:spcPct val="0"/>
        </a:spcAft>
        <a:buClr>
          <a:srgbClr val="F9071E"/>
        </a:buClr>
        <a:buFont typeface="Wingdings" panose="05000000000000000000" pitchFamily="2" charset="2"/>
        <a:buChar char="§"/>
        <a:defRPr kumimoji="1" sz="2800">
          <a:solidFill>
            <a:srgbClr val="6600CC"/>
          </a:solidFill>
          <a:latin typeface="Arial" pitchFamily="34" charset="0"/>
          <a:ea typeface="+mn-ea"/>
          <a:cs typeface="+mn-cs"/>
        </a:defRPr>
      </a:lvl1pPr>
      <a:lvl2pPr marL="742950" indent="-285750" algn="l" rtl="0" eaLnBrk="0" fontAlgn="base" hangingPunct="0">
        <a:spcBef>
          <a:spcPct val="20000"/>
        </a:spcBef>
        <a:spcAft>
          <a:spcPct val="0"/>
        </a:spcAft>
        <a:buClr>
          <a:srgbClr val="66FF99"/>
        </a:buClr>
        <a:buFont typeface="Wingdings" panose="05000000000000000000" pitchFamily="2" charset="2"/>
        <a:buChar char="§"/>
        <a:defRPr kumimoji="1" sz="2600">
          <a:solidFill>
            <a:schemeClr val="tx1"/>
          </a:solidFill>
          <a:latin typeface="Arial" pitchFamily="34" charset="0"/>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kumimoji="1" sz="2400">
          <a:solidFill>
            <a:schemeClr val="hlink"/>
          </a:solidFill>
          <a:latin typeface="Arial" pitchFamily="34" charset="0"/>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
        <a:defRPr kumimoji="1" sz="2000">
          <a:solidFill>
            <a:schemeClr val="tx1"/>
          </a:solidFill>
          <a:latin typeface="Arial" pitchFamily="34" charset="0"/>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itchFamily="34" charset="0"/>
        </a:defRPr>
      </a:lvl5pPr>
      <a:lvl6pPr marL="2514600" indent="-228600" algn="l" rtl="0" eaLnBrk="0" fontAlgn="base" hangingPunct="0">
        <a:spcBef>
          <a:spcPct val="20000"/>
        </a:spcBef>
        <a:spcAft>
          <a:spcPct val="0"/>
        </a:spcAft>
        <a:buClr>
          <a:schemeClr val="hlink"/>
        </a:buClr>
        <a:buFont typeface="Wingdings" pitchFamily="2" charset="2"/>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Font typeface="Wingdings" pitchFamily="2" charset="2"/>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Font typeface="Wingdings" pitchFamily="2" charset="2"/>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Font typeface="Wingdings" pitchFamily="2" charset="2"/>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dkomilis@env.duth.gr" TargetMode="Externa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jpe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wm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8.xml"/><Relationship Id="rId5" Type="http://schemas.openxmlformats.org/officeDocument/2006/relationships/image" Target="../media/image45.jpe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emf"/><Relationship Id="rId1" Type="http://schemas.openxmlformats.org/officeDocument/2006/relationships/slideLayout" Target="../slideLayouts/slideLayout8.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8.xml"/><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8.xml"/><Relationship Id="rId5" Type="http://schemas.openxmlformats.org/officeDocument/2006/relationships/image" Target="../media/image59.jpeg"/><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19.wmf"/><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wmf"/><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wmf"/><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wmf"/><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w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2 - Υπότιτλος">
            <a:extLst>
              <a:ext uri="{FF2B5EF4-FFF2-40B4-BE49-F238E27FC236}">
                <a16:creationId xmlns:a16="http://schemas.microsoft.com/office/drawing/2014/main" id="{F8B7FD40-947B-4913-ADAE-20CE8892FC38}"/>
              </a:ext>
            </a:extLst>
          </p:cNvPr>
          <p:cNvSpPr>
            <a:spLocks noGrp="1"/>
          </p:cNvSpPr>
          <p:nvPr>
            <p:ph type="subTitle" idx="4294967295"/>
          </p:nvPr>
        </p:nvSpPr>
        <p:spPr>
          <a:xfrm>
            <a:off x="0" y="2309792"/>
            <a:ext cx="9144000" cy="1703388"/>
          </a:xfrm>
        </p:spPr>
        <p:txBody>
          <a:bodyPr/>
          <a:lstStyle/>
          <a:p>
            <a:pPr marL="0" indent="0" algn="ctr" eaLnBrk="1" hangingPunct="1">
              <a:lnSpc>
                <a:spcPct val="80000"/>
              </a:lnSpc>
              <a:buFont typeface="Wingdings" panose="05000000000000000000" pitchFamily="2" charset="2"/>
              <a:buNone/>
            </a:pPr>
            <a:r>
              <a:rPr lang="el-GR" altLang="en-US" b="1" dirty="0">
                <a:solidFill>
                  <a:srgbClr val="002060"/>
                </a:solidFill>
              </a:rPr>
              <a:t>Ανακύκλωση - Κομποστοποίηση – Καύση</a:t>
            </a:r>
            <a:endParaRPr lang="en-US" altLang="en-US" b="1" dirty="0">
              <a:solidFill>
                <a:srgbClr val="002060"/>
              </a:solidFill>
            </a:endParaRPr>
          </a:p>
          <a:p>
            <a:pPr marL="0" indent="0" algn="ctr" eaLnBrk="1" hangingPunct="1">
              <a:lnSpc>
                <a:spcPct val="80000"/>
              </a:lnSpc>
              <a:buFont typeface="Wingdings" panose="05000000000000000000" pitchFamily="2" charset="2"/>
              <a:buNone/>
            </a:pPr>
            <a:endParaRPr lang="en-US" altLang="en-US" b="1" dirty="0">
              <a:solidFill>
                <a:srgbClr val="002060"/>
              </a:solidFill>
            </a:endParaRPr>
          </a:p>
          <a:p>
            <a:pPr marL="0" indent="0" algn="ctr" eaLnBrk="1" hangingPunct="1">
              <a:lnSpc>
                <a:spcPct val="80000"/>
              </a:lnSpc>
              <a:buFont typeface="Wingdings" panose="05000000000000000000" pitchFamily="2" charset="2"/>
              <a:buNone/>
            </a:pPr>
            <a:endParaRPr lang="en-US" altLang="en-US" b="1" dirty="0">
              <a:solidFill>
                <a:srgbClr val="002060"/>
              </a:solidFill>
            </a:endParaRPr>
          </a:p>
          <a:p>
            <a:pPr marL="0" indent="0" algn="ctr" eaLnBrk="1" hangingPunct="1">
              <a:lnSpc>
                <a:spcPct val="80000"/>
              </a:lnSpc>
              <a:buFont typeface="Wingdings" panose="05000000000000000000" pitchFamily="2" charset="2"/>
              <a:buNone/>
            </a:pPr>
            <a:endParaRPr lang="en-US" altLang="en-US" b="1" dirty="0">
              <a:solidFill>
                <a:srgbClr val="002060"/>
              </a:solidFill>
            </a:endParaRPr>
          </a:p>
          <a:p>
            <a:pPr marL="0" indent="0" algn="ctr" eaLnBrk="1" hangingPunct="1">
              <a:lnSpc>
                <a:spcPct val="80000"/>
              </a:lnSpc>
              <a:buFont typeface="Wingdings" panose="05000000000000000000" pitchFamily="2" charset="2"/>
              <a:buNone/>
            </a:pPr>
            <a:endParaRPr lang="el-GR" altLang="en-US" b="1" dirty="0">
              <a:solidFill>
                <a:srgbClr val="002060"/>
              </a:solidFill>
            </a:endParaRPr>
          </a:p>
          <a:p>
            <a:pPr marL="0" indent="0" algn="ctr" eaLnBrk="1" hangingPunct="1">
              <a:lnSpc>
                <a:spcPct val="80000"/>
              </a:lnSpc>
              <a:buFont typeface="Wingdings" panose="05000000000000000000" pitchFamily="2" charset="2"/>
              <a:buNone/>
            </a:pPr>
            <a:r>
              <a:rPr lang="el-GR" altLang="en-US" sz="2400" b="1" dirty="0">
                <a:solidFill>
                  <a:schemeClr val="bg2"/>
                </a:solidFill>
              </a:rPr>
              <a:t>Καθηγητής ΔΠΘ Δημήτριος </a:t>
            </a:r>
            <a:r>
              <a:rPr lang="el-GR" altLang="en-US" sz="2400" b="1" dirty="0" err="1">
                <a:solidFill>
                  <a:schemeClr val="bg2"/>
                </a:solidFill>
              </a:rPr>
              <a:t>Κομίλης</a:t>
            </a:r>
            <a:endParaRPr lang="el-GR" altLang="en-US" sz="2400" b="1" dirty="0">
              <a:solidFill>
                <a:schemeClr val="bg2"/>
              </a:solidFill>
            </a:endParaRPr>
          </a:p>
          <a:p>
            <a:pPr marL="0" indent="0" algn="ctr" eaLnBrk="1" hangingPunct="1">
              <a:lnSpc>
                <a:spcPct val="80000"/>
              </a:lnSpc>
              <a:buFont typeface="Wingdings" panose="05000000000000000000" pitchFamily="2" charset="2"/>
              <a:buNone/>
            </a:pPr>
            <a:endParaRPr lang="el-GR" altLang="en-US" sz="1700" dirty="0">
              <a:solidFill>
                <a:schemeClr val="bg2"/>
              </a:solidFill>
              <a:sym typeface="Wingdings" panose="05000000000000000000" pitchFamily="2" charset="2"/>
            </a:endParaRPr>
          </a:p>
          <a:p>
            <a:pPr marL="0" indent="0" algn="ctr" eaLnBrk="1" hangingPunct="1">
              <a:lnSpc>
                <a:spcPct val="80000"/>
              </a:lnSpc>
              <a:buFont typeface="Wingdings" panose="05000000000000000000" pitchFamily="2" charset="2"/>
              <a:buNone/>
            </a:pPr>
            <a:r>
              <a:rPr lang="el-GR" altLang="en-US" sz="1700" dirty="0">
                <a:solidFill>
                  <a:schemeClr val="bg2"/>
                </a:solidFill>
                <a:sym typeface="Wingdings" panose="05000000000000000000" pitchFamily="2" charset="2"/>
              </a:rPr>
              <a:t>Μέσο επικοινωνίας: Τηλέφωνο 25410</a:t>
            </a:r>
            <a:r>
              <a:rPr lang="en-US" altLang="en-US" sz="1700" dirty="0">
                <a:solidFill>
                  <a:schemeClr val="bg2"/>
                </a:solidFill>
                <a:sym typeface="Wingdings" panose="05000000000000000000" pitchFamily="2" charset="2"/>
              </a:rPr>
              <a:t>-</a:t>
            </a:r>
            <a:r>
              <a:rPr lang="el-GR" altLang="en-US" sz="1700" dirty="0">
                <a:solidFill>
                  <a:schemeClr val="bg2"/>
                </a:solidFill>
                <a:sym typeface="Wingdings" panose="05000000000000000000" pitchFamily="2" charset="2"/>
              </a:rPr>
              <a:t>79391</a:t>
            </a:r>
            <a:r>
              <a:rPr lang="en-US" altLang="en-US" sz="1700" dirty="0">
                <a:solidFill>
                  <a:schemeClr val="bg2"/>
                </a:solidFill>
                <a:sym typeface="Wingdings" panose="05000000000000000000" pitchFamily="2" charset="2"/>
              </a:rPr>
              <a:t> </a:t>
            </a:r>
            <a:r>
              <a:rPr lang="el-GR" altLang="en-US" sz="1700" dirty="0">
                <a:solidFill>
                  <a:schemeClr val="bg2"/>
                </a:solidFill>
                <a:sym typeface="Wingdings" panose="05000000000000000000" pitchFamily="2" charset="2"/>
              </a:rPr>
              <a:t>ή </a:t>
            </a:r>
          </a:p>
          <a:p>
            <a:pPr marL="0" indent="0" algn="ctr" eaLnBrk="1" hangingPunct="1">
              <a:lnSpc>
                <a:spcPct val="80000"/>
              </a:lnSpc>
              <a:buFont typeface="Wingdings" panose="05000000000000000000" pitchFamily="2" charset="2"/>
              <a:buNone/>
            </a:pPr>
            <a:r>
              <a:rPr lang="en-US" altLang="en-US" sz="1700" dirty="0">
                <a:solidFill>
                  <a:schemeClr val="bg2"/>
                </a:solidFill>
                <a:sym typeface="Wingdings" panose="05000000000000000000" pitchFamily="2" charset="2"/>
                <a:hlinkClick r:id="rId2"/>
              </a:rPr>
              <a:t>dkomilis@env.duth.gr</a:t>
            </a:r>
            <a:r>
              <a:rPr lang="el-GR" altLang="en-US" sz="1700" dirty="0">
                <a:solidFill>
                  <a:schemeClr val="bg2"/>
                </a:solidFill>
                <a:sym typeface="Wingdings" panose="05000000000000000000" pitchFamily="2" charset="2"/>
              </a:rPr>
              <a:t> ή </a:t>
            </a:r>
            <a:r>
              <a:rPr lang="en-US" altLang="en-US" sz="1700" dirty="0">
                <a:solidFill>
                  <a:schemeClr val="bg2"/>
                </a:solidFill>
                <a:sym typeface="Wingdings" panose="05000000000000000000" pitchFamily="2" charset="2"/>
              </a:rPr>
              <a:t>skype: </a:t>
            </a:r>
            <a:r>
              <a:rPr lang="en-US" altLang="en-US" sz="1700" dirty="0" err="1">
                <a:solidFill>
                  <a:schemeClr val="bg2"/>
                </a:solidFill>
                <a:sym typeface="Wingdings" panose="05000000000000000000" pitchFamily="2" charset="2"/>
              </a:rPr>
              <a:t>dkomilis</a:t>
            </a:r>
            <a:endParaRPr lang="el-GR" altLang="en-US" sz="1700" dirty="0">
              <a:solidFill>
                <a:schemeClr val="bg2"/>
              </a:solidFill>
              <a:sym typeface="Wingdings" panose="05000000000000000000" pitchFamily="2" charset="2"/>
            </a:endParaRPr>
          </a:p>
        </p:txBody>
      </p:sp>
      <p:pic>
        <p:nvPicPr>
          <p:cNvPr id="12292" name="Picture 6" descr="el">
            <a:extLst>
              <a:ext uri="{FF2B5EF4-FFF2-40B4-BE49-F238E27FC236}">
                <a16:creationId xmlns:a16="http://schemas.microsoft.com/office/drawing/2014/main" id="{974F74FA-B65A-4BA9-8431-134285384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800" y="352425"/>
            <a:ext cx="54292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4422B7D-7860-4E36-BE54-E810FF322012}"/>
              </a:ext>
            </a:extLst>
          </p:cNvPr>
          <p:cNvSpPr>
            <a:spLocks noGrp="1" noChangeArrowheads="1"/>
          </p:cNvSpPr>
          <p:nvPr>
            <p:ph type="title" idx="4294967295"/>
          </p:nvPr>
        </p:nvSpPr>
        <p:spPr/>
        <p:txBody>
          <a:bodyPr/>
          <a:lstStyle/>
          <a:p>
            <a:r>
              <a:rPr lang="el-GR" altLang="en-US">
                <a:solidFill>
                  <a:srgbClr val="FF0000"/>
                </a:solidFill>
                <a:latin typeface="Comic Sans MS" panose="030F0702030302020204" pitchFamily="66" charset="0"/>
              </a:rPr>
              <a:t>Στοιχεία για ΚΔΑΥ Αλεξανδρούπολης</a:t>
            </a:r>
          </a:p>
        </p:txBody>
      </p:sp>
      <p:sp>
        <p:nvSpPr>
          <p:cNvPr id="21507" name="Rectangle 3">
            <a:extLst>
              <a:ext uri="{FF2B5EF4-FFF2-40B4-BE49-F238E27FC236}">
                <a16:creationId xmlns:a16="http://schemas.microsoft.com/office/drawing/2014/main" id="{FB68C9AE-A328-4AEB-B751-E9616C3E28A6}"/>
              </a:ext>
            </a:extLst>
          </p:cNvPr>
          <p:cNvSpPr>
            <a:spLocks noGrp="1" noChangeArrowheads="1"/>
          </p:cNvSpPr>
          <p:nvPr>
            <p:ph type="body" idx="4294967295"/>
          </p:nvPr>
        </p:nvSpPr>
        <p:spPr>
          <a:xfrm>
            <a:off x="379413" y="1682750"/>
            <a:ext cx="8562975" cy="4775200"/>
          </a:xfrm>
        </p:spPr>
        <p:txBody>
          <a:bodyPr/>
          <a:lstStyle/>
          <a:p>
            <a:pPr>
              <a:lnSpc>
                <a:spcPct val="80000"/>
              </a:lnSpc>
            </a:pPr>
            <a:r>
              <a:rPr lang="el-GR" altLang="en-US" sz="1800">
                <a:latin typeface="Comic Sans MS" panose="030F0702030302020204" pitchFamily="66" charset="0"/>
              </a:rPr>
              <a:t>Κόστος κατασκευής: 2.5 εκατ ευρώ</a:t>
            </a:r>
          </a:p>
          <a:p>
            <a:pPr>
              <a:lnSpc>
                <a:spcPct val="80000"/>
              </a:lnSpc>
            </a:pPr>
            <a:r>
              <a:rPr lang="el-GR" altLang="en-US" sz="1800">
                <a:latin typeface="Comic Sans MS" panose="030F0702030302020204" pitchFamily="66" charset="0"/>
              </a:rPr>
              <a:t>Κόστος λειτουργίας (μόνο από προσωπικό, μηχανήματα): περίπου €40000 μηνιαίως</a:t>
            </a:r>
          </a:p>
          <a:p>
            <a:pPr>
              <a:lnSpc>
                <a:spcPct val="80000"/>
              </a:lnSpc>
            </a:pPr>
            <a:r>
              <a:rPr lang="el-GR" altLang="en-US" sz="1800">
                <a:latin typeface="Comic Sans MS" panose="030F0702030302020204" pitchFamily="66" charset="0"/>
              </a:rPr>
              <a:t>Υπάρχουσα ροή ανακυκλωσίμων: 350 </a:t>
            </a:r>
            <a:r>
              <a:rPr lang="en-US" altLang="en-US" sz="1800">
                <a:latin typeface="Comic Sans MS" panose="030F0702030302020204" pitchFamily="66" charset="0"/>
              </a:rPr>
              <a:t>t</a:t>
            </a:r>
            <a:r>
              <a:rPr lang="el-GR" altLang="en-US" sz="1800">
                <a:latin typeface="Comic Sans MS" panose="030F0702030302020204" pitchFamily="66" charset="0"/>
              </a:rPr>
              <a:t> / μήνα</a:t>
            </a:r>
          </a:p>
          <a:p>
            <a:pPr>
              <a:lnSpc>
                <a:spcPct val="80000"/>
              </a:lnSpc>
            </a:pPr>
            <a:r>
              <a:rPr lang="el-GR" altLang="en-US" sz="1800">
                <a:latin typeface="Comic Sans MS" panose="030F0702030302020204" pitchFamily="66" charset="0"/>
              </a:rPr>
              <a:t>Παροχή σχεδιασμού: 1200 </a:t>
            </a:r>
            <a:r>
              <a:rPr lang="en-US" altLang="en-US" sz="1800">
                <a:latin typeface="Comic Sans MS" panose="030F0702030302020204" pitchFamily="66" charset="0"/>
              </a:rPr>
              <a:t>t</a:t>
            </a:r>
            <a:r>
              <a:rPr lang="el-GR" altLang="en-US" sz="1800">
                <a:latin typeface="Comic Sans MS" panose="030F0702030302020204" pitchFamily="66" charset="0"/>
              </a:rPr>
              <a:t> / μήνα</a:t>
            </a:r>
          </a:p>
          <a:p>
            <a:pPr>
              <a:lnSpc>
                <a:spcPct val="80000"/>
              </a:lnSpc>
            </a:pPr>
            <a:r>
              <a:rPr lang="el-GR" altLang="en-US" sz="1800">
                <a:latin typeface="Comic Sans MS" panose="030F0702030302020204" pitchFamily="66" charset="0"/>
              </a:rPr>
              <a:t>Επί του παρόντος θεωρείται ότι υπολειτουργεί</a:t>
            </a:r>
          </a:p>
          <a:p>
            <a:pPr>
              <a:lnSpc>
                <a:spcPct val="80000"/>
              </a:lnSpc>
            </a:pPr>
            <a:r>
              <a:rPr lang="el-GR" altLang="en-US" sz="1800">
                <a:latin typeface="Comic Sans MS" panose="030F0702030302020204" pitchFamily="66" charset="0"/>
              </a:rPr>
              <a:t>Προσωπικό: 17 σύνολο (13 εργάτες στη χειροδιαλογή).</a:t>
            </a:r>
          </a:p>
          <a:p>
            <a:pPr>
              <a:lnSpc>
                <a:spcPct val="80000"/>
              </a:lnSpc>
            </a:pPr>
            <a:r>
              <a:rPr lang="el-GR" altLang="en-US" sz="1800">
                <a:latin typeface="Comic Sans MS" panose="030F0702030302020204" pitchFamily="66" charset="0"/>
              </a:rPr>
              <a:t>Διαχωρίζει σε 11 επιμέρους συστατικά, τα οποία δεματοποιούνται, αυτά είναι: Χαρτόνι, μικτό χαρτί, μικτό πλαστικό, </a:t>
            </a:r>
            <a:r>
              <a:rPr lang="en-US" altLang="en-US" sz="1800">
                <a:latin typeface="Comic Sans MS" panose="030F0702030302020204" pitchFamily="66" charset="0"/>
              </a:rPr>
              <a:t>PETE</a:t>
            </a:r>
            <a:r>
              <a:rPr lang="el-GR" altLang="en-US" sz="1800">
                <a:latin typeface="Comic Sans MS" panose="030F0702030302020204" pitchFamily="66" charset="0"/>
              </a:rPr>
              <a:t>, </a:t>
            </a:r>
            <a:r>
              <a:rPr lang="en-US" altLang="en-US" sz="1800">
                <a:latin typeface="Comic Sans MS" panose="030F0702030302020204" pitchFamily="66" charset="0"/>
              </a:rPr>
              <a:t>HDPE</a:t>
            </a:r>
            <a:r>
              <a:rPr lang="el-GR" altLang="en-US" sz="1800">
                <a:latin typeface="Comic Sans MS" panose="030F0702030302020204" pitchFamily="66" charset="0"/>
              </a:rPr>
              <a:t>, </a:t>
            </a:r>
            <a:r>
              <a:rPr lang="en-US" altLang="en-US" sz="1800">
                <a:latin typeface="Comic Sans MS" panose="030F0702030302020204" pitchFamily="66" charset="0"/>
              </a:rPr>
              <a:t>LDPE </a:t>
            </a:r>
            <a:r>
              <a:rPr lang="el-GR" altLang="en-US" sz="1800">
                <a:latin typeface="Comic Sans MS" panose="030F0702030302020204" pitchFamily="66" charset="0"/>
              </a:rPr>
              <a:t>λευκό, </a:t>
            </a:r>
            <a:r>
              <a:rPr lang="en-US" altLang="en-US" sz="1800">
                <a:latin typeface="Comic Sans MS" panose="030F0702030302020204" pitchFamily="66" charset="0"/>
              </a:rPr>
              <a:t>LDPE </a:t>
            </a:r>
            <a:r>
              <a:rPr lang="el-GR" altLang="en-US" sz="1800">
                <a:latin typeface="Comic Sans MS" panose="030F0702030302020204" pitchFamily="66" charset="0"/>
              </a:rPr>
              <a:t>μαύρο, τετραπακ, αλουμίνιο, σιδηρούχα, άλλο χαρτί.</a:t>
            </a:r>
          </a:p>
          <a:p>
            <a:pPr>
              <a:lnSpc>
                <a:spcPct val="80000"/>
              </a:lnSpc>
            </a:pPr>
            <a:r>
              <a:rPr lang="el-GR" altLang="en-US" sz="1800">
                <a:latin typeface="Comic Sans MS" panose="030F0702030302020204" pitchFamily="66" charset="0"/>
              </a:rPr>
              <a:t>Κόστος πώλησης </a:t>
            </a:r>
            <a:r>
              <a:rPr lang="en-US" altLang="en-US" sz="1800">
                <a:latin typeface="Comic Sans MS" panose="030F0702030302020204" pitchFamily="66" charset="0"/>
              </a:rPr>
              <a:t>variable</a:t>
            </a:r>
            <a:r>
              <a:rPr lang="el-GR" altLang="en-US" sz="1800">
                <a:latin typeface="Comic Sans MS" panose="030F0702030302020204" pitchFamily="66" charset="0"/>
              </a:rPr>
              <a:t>: σε χαρτί κυμαίνεται από €60-80 / τόνο. Όμοια και σε πλαστικό.</a:t>
            </a:r>
          </a:p>
          <a:p>
            <a:pPr>
              <a:lnSpc>
                <a:spcPct val="80000"/>
              </a:lnSpc>
            </a:pPr>
            <a:r>
              <a:rPr lang="el-GR" altLang="en-US" sz="1800">
                <a:latin typeface="Comic Sans MS" panose="030F0702030302020204" pitchFamily="66" charset="0"/>
              </a:rPr>
              <a:t>Από τα εισερχόμενα στη μονάδα, 25%</a:t>
            </a:r>
            <a:r>
              <a:rPr lang="en-US" altLang="en-US" sz="1800">
                <a:latin typeface="Comic Sans MS" panose="030F0702030302020204" pitchFamily="66" charset="0"/>
              </a:rPr>
              <a:t>-30%</a:t>
            </a:r>
            <a:r>
              <a:rPr lang="el-GR" altLang="en-US" sz="1800">
                <a:latin typeface="Comic Sans MS" panose="030F0702030302020204" pitchFamily="66" charset="0"/>
              </a:rPr>
              <a:t> είναι οργανικά (</a:t>
            </a:r>
            <a:r>
              <a:rPr lang="en-US" altLang="en-US" sz="1800">
                <a:latin typeface="Comic Sans MS" panose="030F0702030302020204" pitchFamily="66" charset="0"/>
              </a:rPr>
              <a:t>rejects</a:t>
            </a:r>
            <a:r>
              <a:rPr lang="el-GR" altLang="en-US" sz="1800">
                <a:latin typeface="Comic Sans MS" panose="030F0702030302020204" pitchFamily="66" charset="0"/>
              </a:rPr>
              <a:t>), τα οποία τα παίρνει πίσω ο δήμος. Από τα υπόλοιπα, το 60% είναι χαρτόνι, 0.5% αλουμίνιο κ.λ.π.</a:t>
            </a:r>
          </a:p>
          <a:p>
            <a:pPr>
              <a:lnSpc>
                <a:spcPct val="80000"/>
              </a:lnSpc>
            </a:pPr>
            <a:r>
              <a:rPr lang="el-GR" altLang="en-US" sz="1800">
                <a:latin typeface="Comic Sans MS" panose="030F0702030302020204" pitchFamily="66" charset="0"/>
              </a:rPr>
              <a:t>Ο Δήμος οφείλει να μεταφέρει τα διαχωρισμένα στο ΚΔΑΥ.</a:t>
            </a:r>
          </a:p>
          <a:p>
            <a:pPr>
              <a:lnSpc>
                <a:spcPct val="80000"/>
              </a:lnSpc>
            </a:pPr>
            <a:r>
              <a:rPr lang="el-GR" altLang="en-US" sz="1800">
                <a:latin typeface="Comic Sans MS" panose="030F0702030302020204" pitchFamily="66" charset="0"/>
              </a:rPr>
              <a:t>Από το ΚΔΑΥ προς τη βιομηχανία ανακύκλωσης, η μεταφορά επιβαρύνει είτε τον εργολάβο του ΚΔΑΥ είτε τη βιομηχανία ανάλογα με τη συμφωνία.</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27D637F-CE32-4E6D-84AA-6DC80C349508}"/>
              </a:ext>
            </a:extLst>
          </p:cNvPr>
          <p:cNvSpPr>
            <a:spLocks noGrp="1" noChangeArrowheads="1"/>
          </p:cNvSpPr>
          <p:nvPr>
            <p:ph type="title" idx="4294967295"/>
          </p:nvPr>
        </p:nvSpPr>
        <p:spPr/>
        <p:txBody>
          <a:bodyPr/>
          <a:lstStyle/>
          <a:p>
            <a:endParaRPr lang="el-GR" altLang="en-US"/>
          </a:p>
        </p:txBody>
      </p:sp>
      <p:sp>
        <p:nvSpPr>
          <p:cNvPr id="22531" name="Rectangle 3">
            <a:extLst>
              <a:ext uri="{FF2B5EF4-FFF2-40B4-BE49-F238E27FC236}">
                <a16:creationId xmlns:a16="http://schemas.microsoft.com/office/drawing/2014/main" id="{A5ACE53E-CC28-484D-8204-1D263E3B02FA}"/>
              </a:ext>
            </a:extLst>
          </p:cNvPr>
          <p:cNvSpPr>
            <a:spLocks noGrp="1" noChangeArrowheads="1"/>
          </p:cNvSpPr>
          <p:nvPr>
            <p:ph type="body" idx="4294967295"/>
          </p:nvPr>
        </p:nvSpPr>
        <p:spPr/>
        <p:txBody>
          <a:bodyPr/>
          <a:lstStyle/>
          <a:p>
            <a:endParaRPr lang="el-GR" altLang="en-US"/>
          </a:p>
        </p:txBody>
      </p:sp>
      <p:pic>
        <p:nvPicPr>
          <p:cNvPr id="22532" name="Picture 4" descr="15052012219">
            <a:extLst>
              <a:ext uri="{FF2B5EF4-FFF2-40B4-BE49-F238E27FC236}">
                <a16:creationId xmlns:a16="http://schemas.microsoft.com/office/drawing/2014/main" id="{502A9E7F-A4A4-4D0E-BA25-C8032FFBD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388" y="536575"/>
            <a:ext cx="6954837"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26FCC92-F174-4172-A090-BB8A8EB2BE36}"/>
              </a:ext>
            </a:extLst>
          </p:cNvPr>
          <p:cNvSpPr>
            <a:spLocks noGrp="1" noChangeArrowheads="1"/>
          </p:cNvSpPr>
          <p:nvPr>
            <p:ph type="title" idx="4294967295"/>
          </p:nvPr>
        </p:nvSpPr>
        <p:spPr/>
        <p:txBody>
          <a:bodyPr/>
          <a:lstStyle/>
          <a:p>
            <a:r>
              <a:rPr lang="el-GR" altLang="en-US">
                <a:solidFill>
                  <a:srgbClr val="FF0000"/>
                </a:solidFill>
                <a:latin typeface="Comic Sans MS" panose="030F0702030302020204" pitchFamily="66" charset="0"/>
              </a:rPr>
              <a:t>Στοιχεία για ΚΔΑΥ Αλεξανδρούπολης</a:t>
            </a:r>
          </a:p>
        </p:txBody>
      </p:sp>
      <p:sp>
        <p:nvSpPr>
          <p:cNvPr id="23555" name="Rectangle 3">
            <a:extLst>
              <a:ext uri="{FF2B5EF4-FFF2-40B4-BE49-F238E27FC236}">
                <a16:creationId xmlns:a16="http://schemas.microsoft.com/office/drawing/2014/main" id="{A77BB741-D7E8-4628-A677-FEB31443E096}"/>
              </a:ext>
            </a:extLst>
          </p:cNvPr>
          <p:cNvSpPr>
            <a:spLocks noGrp="1" noChangeArrowheads="1"/>
          </p:cNvSpPr>
          <p:nvPr>
            <p:ph type="body" idx="4294967295"/>
          </p:nvPr>
        </p:nvSpPr>
        <p:spPr>
          <a:xfrm>
            <a:off x="427038" y="1476375"/>
            <a:ext cx="8515350" cy="4933950"/>
          </a:xfrm>
        </p:spPr>
        <p:txBody>
          <a:bodyPr/>
          <a:lstStyle/>
          <a:p>
            <a:pPr>
              <a:lnSpc>
                <a:spcPct val="80000"/>
              </a:lnSpc>
            </a:pPr>
            <a:r>
              <a:rPr lang="el-GR" altLang="en-US" sz="1800">
                <a:latin typeface="Comic Sans MS" panose="030F0702030302020204" pitchFamily="66" charset="0"/>
              </a:rPr>
              <a:t>Στην αρχή της ταινίας γίνεται ο διαχωρισμός των μικτών γυαλιών. Αυτό γίνεται για να αποφευχθεί να πέσουν αυτά στο βαλλιστικό σύστημα. Το βαλλιστικό διαχωρίζει σε δύο κλάσματα ανάλογα με την επιφάνεια τους (όχι λόγω βάρους). Υπάρχουν διαφορετικές ταινίες διαχωρισμού του κάθε κλάσματος. </a:t>
            </a:r>
            <a:endParaRPr lang="en-US" altLang="en-US" sz="1800">
              <a:latin typeface="Comic Sans MS" panose="030F0702030302020204" pitchFamily="66" charset="0"/>
            </a:endParaRPr>
          </a:p>
          <a:p>
            <a:pPr>
              <a:lnSpc>
                <a:spcPct val="80000"/>
              </a:lnSpc>
            </a:pPr>
            <a:r>
              <a:rPr lang="en-US" altLang="en-US" sz="1800">
                <a:latin typeface="Comic Sans MS" panose="030F0702030302020204" pitchFamily="66" charset="0"/>
              </a:rPr>
              <a:t>O</a:t>
            </a:r>
            <a:r>
              <a:rPr lang="el-GR" altLang="en-US" sz="1800">
                <a:latin typeface="Comic Sans MS" panose="030F0702030302020204" pitchFamily="66" charset="0"/>
              </a:rPr>
              <a:t> μαγνήτης είναι στο τέλος της χειροδιαλογής (σύνηθες). Θα έπρεπε καλύτερα να τοποθετηθεί στην έναρξη της χειροδιαλογής, διότι υπάρχουν αλουμινένιες συσκευασίες που δεν είναι διακριτές με το μάτι και δεν διαχωρίζονται από το προσωπικό. Μοιάζουν με σιδηρούχες.</a:t>
            </a:r>
          </a:p>
          <a:p>
            <a:pPr>
              <a:lnSpc>
                <a:spcPct val="80000"/>
              </a:lnSpc>
            </a:pPr>
            <a:r>
              <a:rPr lang="el-GR" altLang="en-US" sz="1800">
                <a:latin typeface="Comic Sans MS" panose="030F0702030302020204" pitchFamily="66" charset="0"/>
              </a:rPr>
              <a:t>Το βαλλιστικό σύστημα διαχωρίζει σε τρία κλάσματα, το λεπτόκοκκο, το έχων μεγάλη επιφάνεια (πλαστικά, χαρτί) και το έχων μικρή επιφάνεια. </a:t>
            </a:r>
            <a:endParaRPr lang="en-US" altLang="en-US" sz="1800">
              <a:latin typeface="Comic Sans MS" panose="030F0702030302020204" pitchFamily="66" charset="0"/>
            </a:endParaRPr>
          </a:p>
          <a:p>
            <a:pPr>
              <a:lnSpc>
                <a:spcPct val="80000"/>
              </a:lnSpc>
            </a:pPr>
            <a:r>
              <a:rPr lang="el-GR" altLang="en-US" sz="1800">
                <a:latin typeface="Comic Sans MS" panose="030F0702030302020204" pitchFamily="66" charset="0"/>
              </a:rPr>
              <a:t>Διαχωρίζονται και κάποια ηλεκτρικά – ηλεκτρονικά, τα οποία τα παίρνει η «ανακύκλωση συσκευών». Επίσης, το ίδιο ισχύει για μπαταρίες μεγάλες (ΣΗΔΕΣΥΣ).</a:t>
            </a:r>
          </a:p>
          <a:p>
            <a:pPr>
              <a:lnSpc>
                <a:spcPct val="80000"/>
              </a:lnSpc>
            </a:pPr>
            <a:r>
              <a:rPr lang="el-GR" altLang="en-US" sz="1800">
                <a:latin typeface="Comic Sans MS" panose="030F0702030302020204" pitchFamily="66" charset="0"/>
              </a:rPr>
              <a:t>Ζύγιση γίνεται στην είσοδο και έξοδο των οχημάτων. Οι μπάλες ζυγίζονται μόλις διαμορφώνονται και μπορούν – σύμφωνα με τους περιβαλλοντικούς όρους – να αποθηκεύονται εκτός του ΚΔΑΥ. Η βροχή δεν επηρεάζει την ποιότητα των χάρτινων συσκευασιών, σύμφωνα με τον Πετρόπουλο.</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8234F25-69F9-4DA1-AAA2-B0236323FFBC}"/>
              </a:ext>
            </a:extLst>
          </p:cNvPr>
          <p:cNvSpPr>
            <a:spLocks noGrp="1" noChangeArrowheads="1"/>
          </p:cNvSpPr>
          <p:nvPr>
            <p:ph type="title" idx="4294967295"/>
          </p:nvPr>
        </p:nvSpPr>
        <p:spPr/>
        <p:txBody>
          <a:bodyPr/>
          <a:lstStyle/>
          <a:p>
            <a:endParaRPr lang="el-GR" altLang="en-US"/>
          </a:p>
        </p:txBody>
      </p:sp>
      <p:sp>
        <p:nvSpPr>
          <p:cNvPr id="24579" name="Rectangle 3">
            <a:extLst>
              <a:ext uri="{FF2B5EF4-FFF2-40B4-BE49-F238E27FC236}">
                <a16:creationId xmlns:a16="http://schemas.microsoft.com/office/drawing/2014/main" id="{D294A561-166A-4F1A-A449-E321CDD467F9}"/>
              </a:ext>
            </a:extLst>
          </p:cNvPr>
          <p:cNvSpPr>
            <a:spLocks noGrp="1" noChangeArrowheads="1"/>
          </p:cNvSpPr>
          <p:nvPr>
            <p:ph type="body" idx="4294967295"/>
          </p:nvPr>
        </p:nvSpPr>
        <p:spPr/>
        <p:txBody>
          <a:bodyPr/>
          <a:lstStyle/>
          <a:p>
            <a:endParaRPr lang="el-GR" altLang="en-US"/>
          </a:p>
        </p:txBody>
      </p:sp>
      <p:pic>
        <p:nvPicPr>
          <p:cNvPr id="24580" name="Picture 4" descr="IMG_1646">
            <a:extLst>
              <a:ext uri="{FF2B5EF4-FFF2-40B4-BE49-F238E27FC236}">
                <a16:creationId xmlns:a16="http://schemas.microsoft.com/office/drawing/2014/main" id="{E1F8A9C7-7CBC-45D2-B71F-C26F00490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273C974-48AC-49EB-A6F8-37B905DD8A64}"/>
              </a:ext>
            </a:extLst>
          </p:cNvPr>
          <p:cNvSpPr>
            <a:spLocks noGrp="1" noChangeArrowheads="1"/>
          </p:cNvSpPr>
          <p:nvPr>
            <p:ph type="title" idx="4294967295"/>
          </p:nvPr>
        </p:nvSpPr>
        <p:spPr/>
        <p:txBody>
          <a:bodyPr/>
          <a:lstStyle/>
          <a:p>
            <a:endParaRPr lang="el-GR" altLang="en-US"/>
          </a:p>
        </p:txBody>
      </p:sp>
      <p:sp>
        <p:nvSpPr>
          <p:cNvPr id="25603" name="Rectangle 3">
            <a:extLst>
              <a:ext uri="{FF2B5EF4-FFF2-40B4-BE49-F238E27FC236}">
                <a16:creationId xmlns:a16="http://schemas.microsoft.com/office/drawing/2014/main" id="{1F83BCFB-27D2-4B86-AB96-5C31C86872C2}"/>
              </a:ext>
            </a:extLst>
          </p:cNvPr>
          <p:cNvSpPr>
            <a:spLocks noGrp="1" noChangeArrowheads="1"/>
          </p:cNvSpPr>
          <p:nvPr>
            <p:ph type="body" idx="4294967295"/>
          </p:nvPr>
        </p:nvSpPr>
        <p:spPr/>
        <p:txBody>
          <a:bodyPr/>
          <a:lstStyle/>
          <a:p>
            <a:endParaRPr lang="el-GR" altLang="en-US"/>
          </a:p>
        </p:txBody>
      </p:sp>
      <p:pic>
        <p:nvPicPr>
          <p:cNvPr id="25604" name="Picture 4" descr="24092010082">
            <a:extLst>
              <a:ext uri="{FF2B5EF4-FFF2-40B4-BE49-F238E27FC236}">
                <a16:creationId xmlns:a16="http://schemas.microsoft.com/office/drawing/2014/main" id="{884BD06D-C142-4CCA-B5BB-4703B82F1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587375"/>
            <a:ext cx="7037387"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E0B814C-D983-4085-AF41-4221D09C0166}"/>
              </a:ext>
            </a:extLst>
          </p:cNvPr>
          <p:cNvSpPr>
            <a:spLocks noGrp="1" noChangeArrowheads="1"/>
          </p:cNvSpPr>
          <p:nvPr>
            <p:ph type="title" idx="4294967295"/>
          </p:nvPr>
        </p:nvSpPr>
        <p:spPr/>
        <p:txBody>
          <a:bodyPr/>
          <a:lstStyle/>
          <a:p>
            <a:endParaRPr lang="el-GR" altLang="en-US"/>
          </a:p>
        </p:txBody>
      </p:sp>
      <p:sp>
        <p:nvSpPr>
          <p:cNvPr id="26627" name="Rectangle 3">
            <a:extLst>
              <a:ext uri="{FF2B5EF4-FFF2-40B4-BE49-F238E27FC236}">
                <a16:creationId xmlns:a16="http://schemas.microsoft.com/office/drawing/2014/main" id="{1B54244D-0708-4B52-8895-0FC1CA01DB6C}"/>
              </a:ext>
            </a:extLst>
          </p:cNvPr>
          <p:cNvSpPr>
            <a:spLocks noGrp="1" noChangeArrowheads="1"/>
          </p:cNvSpPr>
          <p:nvPr>
            <p:ph type="body" idx="4294967295"/>
          </p:nvPr>
        </p:nvSpPr>
        <p:spPr/>
        <p:txBody>
          <a:bodyPr/>
          <a:lstStyle/>
          <a:p>
            <a:endParaRPr lang="el-GR" altLang="en-US"/>
          </a:p>
        </p:txBody>
      </p:sp>
      <p:pic>
        <p:nvPicPr>
          <p:cNvPr id="26628" name="Picture 4" descr="IMG_1635">
            <a:extLst>
              <a:ext uri="{FF2B5EF4-FFF2-40B4-BE49-F238E27FC236}">
                <a16:creationId xmlns:a16="http://schemas.microsoft.com/office/drawing/2014/main" id="{199CC675-4CDC-4E14-9183-817DF6E58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555625"/>
            <a:ext cx="7154863" cy="536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D73252F8-C3D6-4C6A-A511-E7C42D79A647}"/>
              </a:ext>
            </a:extLst>
          </p:cNvPr>
          <p:cNvSpPr>
            <a:spLocks noGrp="1" noChangeArrowheads="1"/>
          </p:cNvSpPr>
          <p:nvPr>
            <p:ph type="title" idx="4294967295"/>
          </p:nvPr>
        </p:nvSpPr>
        <p:spPr/>
        <p:txBody>
          <a:bodyPr/>
          <a:lstStyle/>
          <a:p>
            <a:endParaRPr lang="el-GR" altLang="en-US"/>
          </a:p>
        </p:txBody>
      </p:sp>
      <p:sp>
        <p:nvSpPr>
          <p:cNvPr id="27651" name="Rectangle 3">
            <a:extLst>
              <a:ext uri="{FF2B5EF4-FFF2-40B4-BE49-F238E27FC236}">
                <a16:creationId xmlns:a16="http://schemas.microsoft.com/office/drawing/2014/main" id="{C2514903-1C96-46DE-93E9-1EDF5D1B89E2}"/>
              </a:ext>
            </a:extLst>
          </p:cNvPr>
          <p:cNvSpPr>
            <a:spLocks noGrp="1" noChangeArrowheads="1"/>
          </p:cNvSpPr>
          <p:nvPr>
            <p:ph type="body" idx="4294967295"/>
          </p:nvPr>
        </p:nvSpPr>
        <p:spPr/>
        <p:txBody>
          <a:bodyPr/>
          <a:lstStyle/>
          <a:p>
            <a:endParaRPr lang="el-GR" altLang="en-US"/>
          </a:p>
        </p:txBody>
      </p:sp>
      <p:pic>
        <p:nvPicPr>
          <p:cNvPr id="27652" name="Picture 4" descr="15052012226">
            <a:extLst>
              <a:ext uri="{FF2B5EF4-FFF2-40B4-BE49-F238E27FC236}">
                <a16:creationId xmlns:a16="http://schemas.microsoft.com/office/drawing/2014/main" id="{D8714C43-2028-447F-99C7-917A5D958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100" y="725488"/>
            <a:ext cx="6724650" cy="504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9F9A13E-BD7E-462B-8C7A-5387B674B7BC}"/>
              </a:ext>
            </a:extLst>
          </p:cNvPr>
          <p:cNvSpPr>
            <a:spLocks noGrp="1" noChangeArrowheads="1"/>
          </p:cNvSpPr>
          <p:nvPr>
            <p:ph type="title" idx="4294967295"/>
          </p:nvPr>
        </p:nvSpPr>
        <p:spPr/>
        <p:txBody>
          <a:bodyPr/>
          <a:lstStyle/>
          <a:p>
            <a:r>
              <a:rPr lang="el-GR" altLang="en-US">
                <a:solidFill>
                  <a:srgbClr val="FF0000"/>
                </a:solidFill>
                <a:latin typeface="Comic Sans MS" panose="030F0702030302020204" pitchFamily="66" charset="0"/>
              </a:rPr>
              <a:t>Στοιχεία για ΚΔΑΥ Αλεξανδρούπολης</a:t>
            </a:r>
          </a:p>
        </p:txBody>
      </p:sp>
      <p:sp>
        <p:nvSpPr>
          <p:cNvPr id="28675" name="Rectangle 3">
            <a:extLst>
              <a:ext uri="{FF2B5EF4-FFF2-40B4-BE49-F238E27FC236}">
                <a16:creationId xmlns:a16="http://schemas.microsoft.com/office/drawing/2014/main" id="{0D59E6D7-D85D-451F-B242-C5F2DB9ADDD4}"/>
              </a:ext>
            </a:extLst>
          </p:cNvPr>
          <p:cNvSpPr>
            <a:spLocks noGrp="1" noChangeArrowheads="1"/>
          </p:cNvSpPr>
          <p:nvPr>
            <p:ph type="body" idx="4294967295"/>
          </p:nvPr>
        </p:nvSpPr>
        <p:spPr>
          <a:xfrm>
            <a:off x="379413" y="1524000"/>
            <a:ext cx="8247062" cy="4318000"/>
          </a:xfrm>
        </p:spPr>
        <p:txBody>
          <a:bodyPr/>
          <a:lstStyle/>
          <a:p>
            <a:pPr>
              <a:lnSpc>
                <a:spcPct val="80000"/>
              </a:lnSpc>
            </a:pPr>
            <a:r>
              <a:rPr lang="el-GR" altLang="en-US" sz="1800">
                <a:latin typeface="Comic Sans MS" panose="030F0702030302020204" pitchFamily="66" charset="0"/>
              </a:rPr>
              <a:t>Το ΚΔΑΥ κατασκευάστηκε με χρήματα της ΕΕΑΑ, η οποία ελέγχει τη λειτουργία της. Το ΚΔΑΥ το λειτουργεί όμως εργολάβος, ο οποίος ως κέρδος έχει τα ποσά από την πώληση των ανακυκλωσίμων και την επιχορήγηση (ανά τόνο) που λαμβάνει από την ΕΕΑΑ</a:t>
            </a:r>
          </a:p>
          <a:p>
            <a:pPr>
              <a:lnSpc>
                <a:spcPct val="80000"/>
              </a:lnSpc>
            </a:pPr>
            <a:r>
              <a:rPr lang="el-GR" altLang="en-US" sz="1800">
                <a:latin typeface="Comic Sans MS" panose="030F0702030302020204" pitchFamily="66" charset="0"/>
              </a:rPr>
              <a:t>Η ΕΕΑΑ είναι μη κερδοσκοπική εταιρεία. Είναι υπεύθυνη μόνο για ανακύκλωση συσκευασιών. Κανονικά το έντυπο χαρτί και η εφημερίδα δεν θα έπρεπε να είναι μέσα στα ρεύματα, αλλά τα λαμβάνει το ΚΔΑΥ γιατί καταλήγουν στους ίδιους κάδους (μπλέ κάδοι στις πόλεις). </a:t>
            </a:r>
          </a:p>
          <a:p>
            <a:pPr>
              <a:lnSpc>
                <a:spcPct val="80000"/>
              </a:lnSpc>
            </a:pPr>
            <a:r>
              <a:rPr lang="el-GR" altLang="en-US" sz="1800">
                <a:latin typeface="Comic Sans MS" panose="030F0702030302020204" pitchFamily="66" charset="0"/>
              </a:rPr>
              <a:t>Ο Δήμος κάνει ανακύκλωση γιατί οφείλει βάσει νομοθεσίας. Έχει και ένα μικρό ποσοστό κέρδους από την πώληση των ανακυκλωσίμων. Έχει συνεπώς κίνητρο να αυξήσει την ανακύκλωση. Επίσης, για κάποιους δήμους (π.χ. Δήμος Μαρώνειας) υπάρχει </a:t>
            </a:r>
            <a:r>
              <a:rPr lang="en-US" altLang="en-US" sz="1800">
                <a:latin typeface="Comic Sans MS" panose="030F0702030302020204" pitchFamily="66" charset="0"/>
              </a:rPr>
              <a:t>gate fee </a:t>
            </a:r>
            <a:r>
              <a:rPr lang="el-GR" altLang="en-US" sz="1800">
                <a:latin typeface="Comic Sans MS" panose="030F0702030302020204" pitchFamily="66" charset="0"/>
              </a:rPr>
              <a:t>στο ΧΔΑ Κομοτηνής €15/τόνο. Συνεπώς, πρόσθετο όφελος της ανακύκλωσης είναι η μείωση των ποσοτήτων που οδηγούνται στο ΧΔΑ για ταφή.</a:t>
            </a:r>
            <a:endParaRPr lang="en-US" altLang="en-US" sz="1800">
              <a:latin typeface="Comic Sans MS" panose="030F0702030302020204" pitchFamily="66" charset="0"/>
            </a:endParaRPr>
          </a:p>
          <a:p>
            <a:pPr>
              <a:lnSpc>
                <a:spcPct val="80000"/>
              </a:lnSpc>
            </a:pPr>
            <a:r>
              <a:rPr lang="el-GR" altLang="en-US" sz="1800">
                <a:latin typeface="Comic Sans MS" panose="030F0702030302020204" pitchFamily="66" charset="0"/>
              </a:rPr>
              <a:t>Δεν υπήρχαν οσμές κατά την επίσκεψη.</a:t>
            </a:r>
          </a:p>
          <a:p>
            <a:pPr>
              <a:lnSpc>
                <a:spcPct val="80000"/>
              </a:lnSpc>
            </a:pPr>
            <a:r>
              <a:rPr lang="el-GR" altLang="en-US" sz="1800">
                <a:latin typeface="Comic Sans MS" panose="030F0702030302020204" pitchFamily="66" charset="0"/>
              </a:rPr>
              <a:t>Συνήθως το τετραπακ μένει αδιάθετο και το δίνει ο εργολάβος με μηδενικό τιμολόγιο στην ΕΕΑΑ η οποία αναλάμβανει τη διάθεσή του κάπου. </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70F2B59-9D1A-4E6B-8A1B-3A55FC63DB2B}"/>
              </a:ext>
            </a:extLst>
          </p:cNvPr>
          <p:cNvSpPr>
            <a:spLocks noGrp="1" noChangeArrowheads="1"/>
          </p:cNvSpPr>
          <p:nvPr>
            <p:ph type="title" idx="4294967295"/>
          </p:nvPr>
        </p:nvSpPr>
        <p:spPr>
          <a:xfrm>
            <a:off x="842963" y="350838"/>
            <a:ext cx="8083550" cy="855662"/>
          </a:xfrm>
        </p:spPr>
        <p:txBody>
          <a:bodyPr/>
          <a:lstStyle/>
          <a:p>
            <a:pPr>
              <a:lnSpc>
                <a:spcPct val="100000"/>
              </a:lnSpc>
            </a:pPr>
            <a:r>
              <a:rPr lang="el-GR" altLang="en-US">
                <a:solidFill>
                  <a:srgbClr val="FF0000"/>
                </a:solidFill>
                <a:latin typeface="Comic Sans MS" panose="030F0702030302020204" pitchFamily="66" charset="0"/>
              </a:rPr>
              <a:t>Κόστος πώλησης υλικών από ΚΔΑΥ σε μονάδες εξευγενισμού – ανακύκλωσης (€</a:t>
            </a:r>
            <a:r>
              <a:rPr lang="en-US" altLang="en-US">
                <a:solidFill>
                  <a:srgbClr val="FF0000"/>
                </a:solidFill>
                <a:latin typeface="Comic Sans MS" panose="030F0702030302020204" pitchFamily="66" charset="0"/>
              </a:rPr>
              <a:t>/t</a:t>
            </a:r>
            <a:r>
              <a:rPr lang="el-GR" altLang="en-US">
                <a:solidFill>
                  <a:srgbClr val="FF0000"/>
                </a:solidFill>
                <a:latin typeface="Comic Sans MS" panose="030F0702030302020204" pitchFamily="66" charset="0"/>
              </a:rPr>
              <a:t>)</a:t>
            </a:r>
          </a:p>
        </p:txBody>
      </p:sp>
      <p:graphicFrame>
        <p:nvGraphicFramePr>
          <p:cNvPr id="75812" name="Group 36">
            <a:extLst>
              <a:ext uri="{FF2B5EF4-FFF2-40B4-BE49-F238E27FC236}">
                <a16:creationId xmlns:a16="http://schemas.microsoft.com/office/drawing/2014/main" id="{09B95A50-77C6-4F69-8627-5524664FE064}"/>
              </a:ext>
            </a:extLst>
          </p:cNvPr>
          <p:cNvGraphicFramePr>
            <a:graphicFrameLocks noGrp="1"/>
          </p:cNvGraphicFramePr>
          <p:nvPr/>
        </p:nvGraphicFramePr>
        <p:xfrm>
          <a:off x="1055688" y="1655763"/>
          <a:ext cx="7346950" cy="4359277"/>
        </p:xfrm>
        <a:graphic>
          <a:graphicData uri="http://schemas.openxmlformats.org/drawingml/2006/table">
            <a:tbl>
              <a:tblPr/>
              <a:tblGrid>
                <a:gridCol w="2665412">
                  <a:extLst>
                    <a:ext uri="{9D8B030D-6E8A-4147-A177-3AD203B41FA5}">
                      <a16:colId xmlns:a16="http://schemas.microsoft.com/office/drawing/2014/main" val="20000"/>
                    </a:ext>
                  </a:extLst>
                </a:gridCol>
                <a:gridCol w="4681538">
                  <a:extLst>
                    <a:ext uri="{9D8B030D-6E8A-4147-A177-3AD203B41FA5}">
                      <a16:colId xmlns:a16="http://schemas.microsoft.com/office/drawing/2014/main" val="20001"/>
                    </a:ext>
                  </a:extLst>
                </a:gridCol>
              </a:tblGrid>
              <a:tr h="3353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3333CC"/>
                          </a:solidFill>
                          <a:effectLst/>
                          <a:latin typeface="Times New Roman" pitchFamily="18" charset="0"/>
                          <a:cs typeface="Times New Roman" pitchFamily="18" charset="0"/>
                        </a:rPr>
                        <a:t>PET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3333CC"/>
                          </a:solidFill>
                          <a:effectLst/>
                          <a:latin typeface="Times New Roman" pitchFamily="18" charset="0"/>
                          <a:cs typeface="Times New Roman" pitchFamily="18" charset="0"/>
                        </a:rPr>
                        <a:t>350 – 450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059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3333CC"/>
                          </a:solidFill>
                          <a:effectLst/>
                          <a:latin typeface="Times New Roman" pitchFamily="18" charset="0"/>
                          <a:cs typeface="Times New Roman" pitchFamily="18" charset="0"/>
                        </a:rPr>
                        <a:t>PP, LLDPE, HDPE</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rgbClr val="3333CC"/>
                          </a:solidFill>
                          <a:effectLst/>
                          <a:latin typeface="Times New Roman" pitchFamily="18" charset="0"/>
                          <a:cs typeface="Times New Roman" pitchFamily="18" charset="0"/>
                        </a:rPr>
                        <a:t>200-240, για </a:t>
                      </a:r>
                      <a:r>
                        <a:rPr kumimoji="0" lang="en-US" sz="2200" b="0" i="0" u="none" strike="noStrike" cap="none" normalizeH="0" baseline="0">
                          <a:ln>
                            <a:noFill/>
                          </a:ln>
                          <a:solidFill>
                            <a:srgbClr val="3333CC"/>
                          </a:solidFill>
                          <a:effectLst/>
                          <a:latin typeface="Times New Roman" pitchFamily="18" charset="0"/>
                          <a:cs typeface="Times New Roman" pitchFamily="18" charset="0"/>
                        </a:rPr>
                        <a:t>LDPE </a:t>
                      </a:r>
                      <a:r>
                        <a:rPr kumimoji="0" lang="el-GR" sz="2200" b="0" i="0" u="none" strike="noStrike" cap="none" normalizeH="0" baseline="0">
                          <a:ln>
                            <a:noFill/>
                          </a:ln>
                          <a:solidFill>
                            <a:srgbClr val="3333CC"/>
                          </a:solidFill>
                          <a:effectLst/>
                          <a:latin typeface="Times New Roman" pitchFamily="18" charset="0"/>
                          <a:cs typeface="Times New Roman" pitchFamily="18" charset="0"/>
                        </a:rPr>
                        <a:t>η τιμή μπορεί να κυμαίνεται από 100 – 400 ανάλογα με το αν έχει επιμολυνθεί ή όχι με </a:t>
                      </a:r>
                      <a:r>
                        <a:rPr kumimoji="0" lang="en-US" sz="2200" b="0" i="0" u="none" strike="noStrike" cap="none" normalizeH="0" baseline="0">
                          <a:ln>
                            <a:noFill/>
                          </a:ln>
                          <a:solidFill>
                            <a:srgbClr val="3333CC"/>
                          </a:solidFill>
                          <a:effectLst/>
                          <a:latin typeface="Times New Roman" pitchFamily="18" charset="0"/>
                          <a:cs typeface="Times New Roman" pitchFamily="18" charset="0"/>
                        </a:rPr>
                        <a:t>PVC</a:t>
                      </a:r>
                      <a:r>
                        <a:rPr kumimoji="0" lang="el-GR" sz="2200" b="0" i="0" u="none" strike="noStrike" cap="none" normalizeH="0" baseline="0">
                          <a:ln>
                            <a:noFill/>
                          </a:ln>
                          <a:solidFill>
                            <a:srgbClr val="3333CC"/>
                          </a:solidFill>
                          <a:effectLst/>
                          <a:latin typeface="Times New Roman" pitchFamily="18" charset="0"/>
                          <a:cs typeface="Times New Roman" pitchFamily="18" charset="0"/>
                        </a:rPr>
                        <a:t>.</a:t>
                      </a:r>
                      <a:endParaRPr kumimoji="0" lang="en-US" sz="2200" b="0" i="0" u="none" strike="noStrike" cap="none" normalizeH="0" baseline="0">
                        <a:ln>
                          <a:noFill/>
                        </a:ln>
                        <a:solidFill>
                          <a:srgbClr val="3333CC"/>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3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rgbClr val="3333CC"/>
                          </a:solidFill>
                          <a:effectLst/>
                          <a:latin typeface="Times New Roman" pitchFamily="18" charset="0"/>
                          <a:cs typeface="Times New Roman" pitchFamily="18" charset="0"/>
                        </a:rPr>
                        <a:t>Χαρτί </a:t>
                      </a:r>
                      <a:endParaRPr kumimoji="0" lang="en-US" sz="2200" b="0" i="0" u="none" strike="noStrike" cap="none" normalizeH="0" baseline="0">
                        <a:ln>
                          <a:noFill/>
                        </a:ln>
                        <a:solidFill>
                          <a:srgbClr val="3333CC"/>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rgbClr val="3333CC"/>
                          </a:solidFill>
                          <a:effectLst/>
                          <a:latin typeface="Times New Roman" pitchFamily="18" charset="0"/>
                          <a:cs typeface="Times New Roman" pitchFamily="18" charset="0"/>
                        </a:rPr>
                        <a:t>70 – 90 </a:t>
                      </a:r>
                      <a:endParaRPr kumimoji="0" lang="en-US" sz="2200" b="0" i="0" u="none" strike="noStrike" cap="none" normalizeH="0" baseline="0">
                        <a:ln>
                          <a:noFill/>
                        </a:ln>
                        <a:solidFill>
                          <a:srgbClr val="3333CC"/>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3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rgbClr val="3333CC"/>
                          </a:solidFill>
                          <a:effectLst/>
                          <a:latin typeface="Times New Roman" pitchFamily="18" charset="0"/>
                          <a:cs typeface="Times New Roman" pitchFamily="18" charset="0"/>
                        </a:rPr>
                        <a:t>Χαρτόνι</a:t>
                      </a:r>
                      <a:endParaRPr kumimoji="0" lang="en-US" sz="2200" b="0" i="0" u="none" strike="noStrike" cap="none" normalizeH="0" baseline="0">
                        <a:ln>
                          <a:noFill/>
                        </a:ln>
                        <a:solidFill>
                          <a:srgbClr val="3333CC"/>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rgbClr val="3333CC"/>
                          </a:solidFill>
                          <a:effectLst/>
                          <a:latin typeface="Times New Roman" pitchFamily="18" charset="0"/>
                          <a:cs typeface="Times New Roman" pitchFamily="18" charset="0"/>
                        </a:rPr>
                        <a:t>100</a:t>
                      </a:r>
                      <a:endParaRPr kumimoji="0" lang="en-US" sz="2200" b="0" i="0" u="none" strike="noStrike" cap="none" normalizeH="0" baseline="0">
                        <a:ln>
                          <a:noFill/>
                        </a:ln>
                        <a:solidFill>
                          <a:srgbClr val="3333CC"/>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3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rgbClr val="3333CC"/>
                          </a:solidFill>
                          <a:effectLst/>
                          <a:latin typeface="Times New Roman" pitchFamily="18" charset="0"/>
                          <a:cs typeface="Times New Roman" pitchFamily="18" charset="0"/>
                        </a:rPr>
                        <a:t>Χαρτί γραφείου</a:t>
                      </a:r>
                      <a:endParaRPr kumimoji="0" lang="en-US" sz="2200" b="0" i="0" u="none" strike="noStrike" cap="none" normalizeH="0" baseline="0">
                        <a:ln>
                          <a:noFill/>
                        </a:ln>
                        <a:solidFill>
                          <a:srgbClr val="3333CC"/>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rgbClr val="3333CC"/>
                          </a:solidFill>
                          <a:effectLst/>
                          <a:latin typeface="Times New Roman" pitchFamily="18" charset="0"/>
                          <a:cs typeface="Times New Roman" pitchFamily="18" charset="0"/>
                        </a:rPr>
                        <a:t>&lt;100</a:t>
                      </a:r>
                      <a:endParaRPr kumimoji="0" lang="en-US" sz="2200" b="0" i="0" u="none" strike="noStrike" cap="none" normalizeH="0" baseline="0">
                        <a:ln>
                          <a:noFill/>
                        </a:ln>
                        <a:solidFill>
                          <a:srgbClr val="3333CC"/>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3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rgbClr val="3333CC"/>
                          </a:solidFill>
                          <a:effectLst/>
                          <a:latin typeface="Times New Roman" pitchFamily="18" charset="0"/>
                          <a:cs typeface="Times New Roman" pitchFamily="18" charset="0"/>
                        </a:rPr>
                        <a:t>Σιδηρούχα</a:t>
                      </a:r>
                      <a:endParaRPr kumimoji="0" lang="en-US" sz="2200" b="0" i="0" u="none" strike="noStrike" cap="none" normalizeH="0" baseline="0">
                        <a:ln>
                          <a:noFill/>
                        </a:ln>
                        <a:solidFill>
                          <a:srgbClr val="3333CC"/>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rgbClr val="3333CC"/>
                          </a:solidFill>
                          <a:effectLst/>
                          <a:latin typeface="Times New Roman" pitchFamily="18" charset="0"/>
                          <a:cs typeface="Times New Roman" pitchFamily="18" charset="0"/>
                        </a:rPr>
                        <a:t>190 – 210</a:t>
                      </a:r>
                      <a:endParaRPr kumimoji="0" lang="en-US" sz="2200" b="0" i="0" u="none" strike="noStrike" cap="none" normalizeH="0" baseline="0">
                        <a:ln>
                          <a:noFill/>
                        </a:ln>
                        <a:solidFill>
                          <a:srgbClr val="3333CC"/>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3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rgbClr val="3333CC"/>
                          </a:solidFill>
                          <a:effectLst/>
                          <a:latin typeface="Times New Roman" pitchFamily="18" charset="0"/>
                          <a:cs typeface="Times New Roman" pitchFamily="18" charset="0"/>
                        </a:rPr>
                        <a:t>Αλουμίνιο</a:t>
                      </a:r>
                      <a:endParaRPr kumimoji="0" lang="en-US" sz="2200" b="0" i="0" u="none" strike="noStrike" cap="none" normalizeH="0" baseline="0">
                        <a:ln>
                          <a:noFill/>
                        </a:ln>
                        <a:solidFill>
                          <a:srgbClr val="3333CC"/>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rgbClr val="3333CC"/>
                          </a:solidFill>
                          <a:effectLst/>
                          <a:latin typeface="Times New Roman" pitchFamily="18" charset="0"/>
                          <a:cs typeface="Times New Roman" pitchFamily="18" charset="0"/>
                        </a:rPr>
                        <a:t>800</a:t>
                      </a:r>
                      <a:endParaRPr kumimoji="0" lang="en-US" sz="2200" b="0" i="0" u="none" strike="noStrike" cap="none" normalizeH="0" baseline="0">
                        <a:ln>
                          <a:noFill/>
                        </a:ln>
                        <a:solidFill>
                          <a:srgbClr val="3333CC"/>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3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rgbClr val="3333CC"/>
                          </a:solidFill>
                          <a:effectLst/>
                          <a:latin typeface="Times New Roman" pitchFamily="18" charset="0"/>
                          <a:cs typeface="Times New Roman" pitchFamily="18" charset="0"/>
                        </a:rPr>
                        <a:t>Τετραπακ</a:t>
                      </a:r>
                      <a:endParaRPr kumimoji="0" lang="en-US" sz="2200" b="0" i="0" u="none" strike="noStrike" cap="none" normalizeH="0" baseline="0">
                        <a:ln>
                          <a:noFill/>
                        </a:ln>
                        <a:solidFill>
                          <a:srgbClr val="3333CC"/>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rgbClr val="3333CC"/>
                          </a:solidFill>
                          <a:effectLst/>
                          <a:latin typeface="Times New Roman" pitchFamily="18" charset="0"/>
                          <a:cs typeface="Times New Roman" pitchFamily="18" charset="0"/>
                        </a:rPr>
                        <a:t>Δεν τους ενδιαφέρει δεν έχει αγορά</a:t>
                      </a:r>
                      <a:endParaRPr kumimoji="0" lang="en-US" sz="2200" b="0" i="0" u="none" strike="noStrike" cap="none" normalizeH="0" baseline="0">
                        <a:ln>
                          <a:noFill/>
                        </a:ln>
                        <a:solidFill>
                          <a:srgbClr val="3333CC"/>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0059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rgbClr val="3333CC"/>
                          </a:solidFill>
                          <a:effectLst/>
                          <a:latin typeface="Times New Roman" pitchFamily="18" charset="0"/>
                          <a:cs typeface="Times New Roman" pitchFamily="18" charset="0"/>
                        </a:rPr>
                        <a:t>Γυαλί</a:t>
                      </a:r>
                      <a:endParaRPr kumimoji="0" lang="en-US" sz="2200" b="0" i="0" u="none" strike="noStrike" cap="none" normalizeH="0" baseline="0">
                        <a:ln>
                          <a:noFill/>
                        </a:ln>
                        <a:solidFill>
                          <a:srgbClr val="3333CC"/>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rgbClr val="3333CC"/>
                          </a:solidFill>
                          <a:effectLst/>
                          <a:latin typeface="Times New Roman" pitchFamily="18" charset="0"/>
                          <a:cs typeface="Times New Roman" pitchFamily="18" charset="0"/>
                        </a:rPr>
                        <a:t>Δεν τους ενδιαφέρει, έχει πολύ χαμηλή τιμή και μόνο εφόσον τα μπουκάλια είναι ολόκληρα (20 – 30)</a:t>
                      </a:r>
                      <a:endParaRPr kumimoji="0" lang="en-US" sz="2200" b="0" i="0" u="none" strike="noStrike" cap="none" normalizeH="0" baseline="0">
                        <a:ln>
                          <a:noFill/>
                        </a:ln>
                        <a:solidFill>
                          <a:srgbClr val="3333CC"/>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Τίτλος 1">
            <a:extLst>
              <a:ext uri="{FF2B5EF4-FFF2-40B4-BE49-F238E27FC236}">
                <a16:creationId xmlns:a16="http://schemas.microsoft.com/office/drawing/2014/main" id="{647D9327-34DD-416D-9697-F01DD201C025}"/>
              </a:ext>
            </a:extLst>
          </p:cNvPr>
          <p:cNvSpPr>
            <a:spLocks noGrp="1"/>
          </p:cNvSpPr>
          <p:nvPr>
            <p:ph type="title"/>
          </p:nvPr>
        </p:nvSpPr>
        <p:spPr/>
        <p:txBody>
          <a:bodyPr/>
          <a:lstStyle/>
          <a:p>
            <a:r>
              <a:rPr lang="el-GR" altLang="en-US"/>
              <a:t>Κατηγορίες πλαστικών</a:t>
            </a:r>
            <a:endParaRPr lang="en-US" altLang="en-US"/>
          </a:p>
        </p:txBody>
      </p:sp>
      <p:sp>
        <p:nvSpPr>
          <p:cNvPr id="30723" name="Ορθογώνιο 3">
            <a:extLst>
              <a:ext uri="{FF2B5EF4-FFF2-40B4-BE49-F238E27FC236}">
                <a16:creationId xmlns:a16="http://schemas.microsoft.com/office/drawing/2014/main" id="{76E7EF7E-0154-4C8A-9CEB-AC2BAE3DB5B3}"/>
              </a:ext>
            </a:extLst>
          </p:cNvPr>
          <p:cNvSpPr>
            <a:spLocks noChangeArrowheads="1"/>
          </p:cNvSpPr>
          <p:nvPr/>
        </p:nvSpPr>
        <p:spPr bwMode="auto">
          <a:xfrm>
            <a:off x="695325" y="2009775"/>
            <a:ext cx="7899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r>
              <a:rPr lang="en-US" altLang="en-US" sz="2400">
                <a:solidFill>
                  <a:srgbClr val="0000CC"/>
                </a:solidFill>
                <a:latin typeface="Comic Sans MS" panose="030F0702030302020204" pitchFamily="66" charset="0"/>
              </a:rPr>
              <a:t>http://www.arcadianrecycle.gr/index29d2.html?optio</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35F4153-6E02-427C-ABF2-3FCB8FEA8B0F}"/>
              </a:ext>
            </a:extLst>
          </p:cNvPr>
          <p:cNvSpPr>
            <a:spLocks noGrp="1" noChangeArrowheads="1"/>
          </p:cNvSpPr>
          <p:nvPr>
            <p:ph type="title" idx="4294967295"/>
          </p:nvPr>
        </p:nvSpPr>
        <p:spPr/>
        <p:txBody>
          <a:bodyPr/>
          <a:lstStyle/>
          <a:p>
            <a:endParaRPr lang="el-GR" altLang="en-US"/>
          </a:p>
        </p:txBody>
      </p:sp>
      <p:sp>
        <p:nvSpPr>
          <p:cNvPr id="13315" name="Rectangle 3">
            <a:extLst>
              <a:ext uri="{FF2B5EF4-FFF2-40B4-BE49-F238E27FC236}">
                <a16:creationId xmlns:a16="http://schemas.microsoft.com/office/drawing/2014/main" id="{075B71CD-1BB5-43E3-9546-2136F63EC0CB}"/>
              </a:ext>
            </a:extLst>
          </p:cNvPr>
          <p:cNvSpPr>
            <a:spLocks noGrp="1" noChangeArrowheads="1"/>
          </p:cNvSpPr>
          <p:nvPr>
            <p:ph type="body" idx="4294967295"/>
          </p:nvPr>
        </p:nvSpPr>
        <p:spPr/>
        <p:txBody>
          <a:bodyPr/>
          <a:lstStyle/>
          <a:p>
            <a:endParaRPr lang="el-GR" altLang="en-US"/>
          </a:p>
        </p:txBody>
      </p:sp>
      <p:pic>
        <p:nvPicPr>
          <p:cNvPr id="13316" name="Picture 4">
            <a:extLst>
              <a:ext uri="{FF2B5EF4-FFF2-40B4-BE49-F238E27FC236}">
                <a16:creationId xmlns:a16="http://schemas.microsoft.com/office/drawing/2014/main" id="{83B72430-A9D5-492F-A1AF-CDAAB855A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663" y="0"/>
            <a:ext cx="47704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Rectangle 5">
            <a:extLst>
              <a:ext uri="{FF2B5EF4-FFF2-40B4-BE49-F238E27FC236}">
                <a16:creationId xmlns:a16="http://schemas.microsoft.com/office/drawing/2014/main" id="{390AA4C3-44C3-4E89-B6C3-40187BF20DB6}"/>
              </a:ext>
            </a:extLst>
          </p:cNvPr>
          <p:cNvSpPr>
            <a:spLocks noChangeArrowheads="1"/>
          </p:cNvSpPr>
          <p:nvPr/>
        </p:nvSpPr>
        <p:spPr bwMode="auto">
          <a:xfrm>
            <a:off x="4176713" y="1606550"/>
            <a:ext cx="2287587" cy="852488"/>
          </a:xfrm>
          <a:prstGeom prst="rect">
            <a:avLst/>
          </a:prstGeom>
          <a:solidFill>
            <a:srgbClr val="FF9900">
              <a:alpha val="20000"/>
            </a:srgbClr>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endParaRPr lang="en-US" altLang="en-US" sz="2400">
              <a:solidFill>
                <a:srgbClr val="0000CC"/>
              </a:solidFill>
              <a:latin typeface="Comic Sans MS" panose="030F0702030302020204" pitchFamily="66"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5769A65-07A2-4052-9D7E-E1730ED5216A}"/>
              </a:ext>
            </a:extLst>
          </p:cNvPr>
          <p:cNvSpPr>
            <a:spLocks noGrp="1" noChangeArrowheads="1"/>
          </p:cNvSpPr>
          <p:nvPr>
            <p:ph type="title" idx="4294967295"/>
          </p:nvPr>
        </p:nvSpPr>
        <p:spPr/>
        <p:txBody>
          <a:bodyPr/>
          <a:lstStyle/>
          <a:p>
            <a:pPr algn="ctr"/>
            <a:r>
              <a:rPr lang="el-GR" altLang="en-US"/>
              <a:t>Νόμος 50910/2003</a:t>
            </a:r>
          </a:p>
        </p:txBody>
      </p:sp>
      <p:pic>
        <p:nvPicPr>
          <p:cNvPr id="31747" name="Picture 4">
            <a:extLst>
              <a:ext uri="{FF2B5EF4-FFF2-40B4-BE49-F238E27FC236}">
                <a16:creationId xmlns:a16="http://schemas.microsoft.com/office/drawing/2014/main" id="{A75D46D7-71A5-46E2-AEAC-91C131B5FE92}"/>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236663" y="2185988"/>
            <a:ext cx="6597650" cy="17462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4CD40CB7-2070-4B10-A6DD-B49C27D62E6C}"/>
              </a:ext>
            </a:extLst>
          </p:cNvPr>
          <p:cNvSpPr>
            <a:spLocks noGrp="1" noChangeArrowheads="1"/>
          </p:cNvSpPr>
          <p:nvPr>
            <p:ph type="title" idx="4294967295"/>
          </p:nvPr>
        </p:nvSpPr>
        <p:spPr/>
        <p:txBody>
          <a:bodyPr/>
          <a:lstStyle/>
          <a:p>
            <a:endParaRPr lang="el-GR" altLang="en-US"/>
          </a:p>
        </p:txBody>
      </p:sp>
      <p:sp>
        <p:nvSpPr>
          <p:cNvPr id="32771" name="Rectangle 3">
            <a:extLst>
              <a:ext uri="{FF2B5EF4-FFF2-40B4-BE49-F238E27FC236}">
                <a16:creationId xmlns:a16="http://schemas.microsoft.com/office/drawing/2014/main" id="{25421752-C200-4EDF-B9A7-CF4307B893EB}"/>
              </a:ext>
            </a:extLst>
          </p:cNvPr>
          <p:cNvSpPr>
            <a:spLocks noGrp="1" noChangeArrowheads="1"/>
          </p:cNvSpPr>
          <p:nvPr>
            <p:ph type="body" idx="4294967295"/>
          </p:nvPr>
        </p:nvSpPr>
        <p:spPr/>
        <p:txBody>
          <a:bodyPr/>
          <a:lstStyle/>
          <a:p>
            <a:endParaRPr lang="el-GR" altLang="en-US"/>
          </a:p>
        </p:txBody>
      </p:sp>
      <p:pic>
        <p:nvPicPr>
          <p:cNvPr id="32772" name="Picture 4">
            <a:extLst>
              <a:ext uri="{FF2B5EF4-FFF2-40B4-BE49-F238E27FC236}">
                <a16:creationId xmlns:a16="http://schemas.microsoft.com/office/drawing/2014/main" id="{1E1059CD-F0B2-44B5-940E-E875AAC123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663" y="0"/>
            <a:ext cx="47704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Rectangle 5">
            <a:extLst>
              <a:ext uri="{FF2B5EF4-FFF2-40B4-BE49-F238E27FC236}">
                <a16:creationId xmlns:a16="http://schemas.microsoft.com/office/drawing/2014/main" id="{BE7004F5-5A67-42AA-8D87-579C4B51247F}"/>
              </a:ext>
            </a:extLst>
          </p:cNvPr>
          <p:cNvSpPr>
            <a:spLocks noChangeArrowheads="1"/>
          </p:cNvSpPr>
          <p:nvPr/>
        </p:nvSpPr>
        <p:spPr bwMode="auto">
          <a:xfrm>
            <a:off x="1843088" y="6289675"/>
            <a:ext cx="2287587" cy="568325"/>
          </a:xfrm>
          <a:prstGeom prst="rect">
            <a:avLst/>
          </a:prstGeom>
          <a:solidFill>
            <a:srgbClr val="FF9900">
              <a:alpha val="20000"/>
            </a:srgbClr>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endParaRPr lang="en-US" altLang="en-US" sz="2400">
              <a:solidFill>
                <a:srgbClr val="0000CC"/>
              </a:solidFill>
              <a:latin typeface="Comic Sans MS" panose="030F0702030302020204" pitchFamily="66" charset="0"/>
            </a:endParaRPr>
          </a:p>
        </p:txBody>
      </p:sp>
      <p:sp>
        <p:nvSpPr>
          <p:cNvPr id="32774" name="Rectangle 6">
            <a:extLst>
              <a:ext uri="{FF2B5EF4-FFF2-40B4-BE49-F238E27FC236}">
                <a16:creationId xmlns:a16="http://schemas.microsoft.com/office/drawing/2014/main" id="{21DDCBB7-890A-48DA-94B0-CF4C6E77D2D7}"/>
              </a:ext>
            </a:extLst>
          </p:cNvPr>
          <p:cNvSpPr>
            <a:spLocks noChangeArrowheads="1"/>
          </p:cNvSpPr>
          <p:nvPr/>
        </p:nvSpPr>
        <p:spPr bwMode="auto">
          <a:xfrm>
            <a:off x="4189413" y="0"/>
            <a:ext cx="2287587" cy="977900"/>
          </a:xfrm>
          <a:prstGeom prst="rect">
            <a:avLst/>
          </a:prstGeom>
          <a:solidFill>
            <a:srgbClr val="FF9900">
              <a:alpha val="20000"/>
            </a:srgbClr>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endParaRPr lang="en-US" altLang="en-US" sz="2400">
              <a:solidFill>
                <a:srgbClr val="0000CC"/>
              </a:solidFill>
              <a:latin typeface="Comic Sans MS" panose="030F0702030302020204" pitchFamily="66"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0A3552AD-E0CB-4F98-979F-CF6E22CAD41A}"/>
              </a:ext>
            </a:extLst>
          </p:cNvPr>
          <p:cNvSpPr>
            <a:spLocks noGrp="1" noChangeArrowheads="1"/>
          </p:cNvSpPr>
          <p:nvPr>
            <p:ph type="title" idx="4294967295"/>
          </p:nvPr>
        </p:nvSpPr>
        <p:spPr/>
        <p:txBody>
          <a:bodyPr/>
          <a:lstStyle/>
          <a:p>
            <a:endParaRPr lang="el-GR" altLang="en-US"/>
          </a:p>
        </p:txBody>
      </p:sp>
      <p:sp>
        <p:nvSpPr>
          <p:cNvPr id="33795" name="Rectangle 3">
            <a:extLst>
              <a:ext uri="{FF2B5EF4-FFF2-40B4-BE49-F238E27FC236}">
                <a16:creationId xmlns:a16="http://schemas.microsoft.com/office/drawing/2014/main" id="{728DD73F-6F0C-4DCE-B1FB-F6E0C9D00440}"/>
              </a:ext>
            </a:extLst>
          </p:cNvPr>
          <p:cNvSpPr>
            <a:spLocks noGrp="1" noChangeArrowheads="1"/>
          </p:cNvSpPr>
          <p:nvPr>
            <p:ph type="body" idx="4294967295"/>
          </p:nvPr>
        </p:nvSpPr>
        <p:spPr/>
        <p:txBody>
          <a:bodyPr/>
          <a:lstStyle/>
          <a:p>
            <a:endParaRPr lang="el-GR" altLang="en-US"/>
          </a:p>
        </p:txBody>
      </p:sp>
      <p:pic>
        <p:nvPicPr>
          <p:cNvPr id="33796" name="Picture 4">
            <a:extLst>
              <a:ext uri="{FF2B5EF4-FFF2-40B4-BE49-F238E27FC236}">
                <a16:creationId xmlns:a16="http://schemas.microsoft.com/office/drawing/2014/main" id="{4AC60015-B451-4358-8271-17C453A70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0"/>
            <a:ext cx="5353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742" name="Group 222">
            <a:extLst>
              <a:ext uri="{FF2B5EF4-FFF2-40B4-BE49-F238E27FC236}">
                <a16:creationId xmlns:a16="http://schemas.microsoft.com/office/drawing/2014/main" id="{BC0DFB64-FD71-4818-B359-0580AE6854DA}"/>
              </a:ext>
            </a:extLst>
          </p:cNvPr>
          <p:cNvGraphicFramePr>
            <a:graphicFrameLocks noGrp="1"/>
          </p:cNvGraphicFramePr>
          <p:nvPr>
            <p:ph idx="4294967295"/>
          </p:nvPr>
        </p:nvGraphicFramePr>
        <p:xfrm>
          <a:off x="0" y="0"/>
          <a:ext cx="9144000" cy="6416678"/>
        </p:xfrm>
        <a:graphic>
          <a:graphicData uri="http://schemas.openxmlformats.org/drawingml/2006/table">
            <a:tbl>
              <a:tblPr/>
              <a:tblGrid>
                <a:gridCol w="288925">
                  <a:extLst>
                    <a:ext uri="{9D8B030D-6E8A-4147-A177-3AD203B41FA5}">
                      <a16:colId xmlns:a16="http://schemas.microsoft.com/office/drawing/2014/main" val="20000"/>
                    </a:ext>
                  </a:extLst>
                </a:gridCol>
                <a:gridCol w="2454275">
                  <a:extLst>
                    <a:ext uri="{9D8B030D-6E8A-4147-A177-3AD203B41FA5}">
                      <a16:colId xmlns:a16="http://schemas.microsoft.com/office/drawing/2014/main" val="20001"/>
                    </a:ext>
                  </a:extLst>
                </a:gridCol>
                <a:gridCol w="2822575">
                  <a:extLst>
                    <a:ext uri="{9D8B030D-6E8A-4147-A177-3AD203B41FA5}">
                      <a16:colId xmlns:a16="http://schemas.microsoft.com/office/drawing/2014/main" val="20002"/>
                    </a:ext>
                  </a:extLst>
                </a:gridCol>
                <a:gridCol w="3578225">
                  <a:extLst>
                    <a:ext uri="{9D8B030D-6E8A-4147-A177-3AD203B41FA5}">
                      <a16:colId xmlns:a16="http://schemas.microsoft.com/office/drawing/2014/main" val="20003"/>
                    </a:ext>
                  </a:extLst>
                </a:gridCol>
              </a:tblGrid>
              <a:tr h="455579">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endParaRPr kumimoji="1" lang="el-GR" sz="1400" b="1" i="0" u="none" strike="noStrike" cap="none" normalizeH="0" baseline="0">
                        <a:ln>
                          <a:noFill/>
                        </a:ln>
                        <a:solidFill>
                          <a:srgbClr val="6600CC"/>
                        </a:solidFill>
                        <a:effectLst/>
                        <a:latin typeface="Arial" pitchFamily="34"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600" b="1" i="0" u="none" strike="noStrike" cap="none" normalizeH="0" baseline="0">
                          <a:ln>
                            <a:noFill/>
                          </a:ln>
                          <a:solidFill>
                            <a:srgbClr val="6600CC"/>
                          </a:solidFill>
                          <a:effectLst/>
                          <a:latin typeface="Arial" pitchFamily="34" charset="0"/>
                        </a:rPr>
                        <a:t>Διεργασία μετατροπής</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600" b="1" i="0" u="none" strike="noStrike" cap="none" normalizeH="0" baseline="0">
                          <a:ln>
                            <a:noFill/>
                          </a:ln>
                          <a:solidFill>
                            <a:srgbClr val="6600CC"/>
                          </a:solidFill>
                          <a:effectLst/>
                          <a:latin typeface="Arial" pitchFamily="34" charset="0"/>
                        </a:rPr>
                        <a:t>Μέθοδος μετατροπής</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600" b="1" i="0" u="none" strike="noStrike" cap="none" normalizeH="0" baseline="0">
                          <a:ln>
                            <a:noFill/>
                          </a:ln>
                          <a:solidFill>
                            <a:srgbClr val="6600CC"/>
                          </a:solidFill>
                          <a:effectLst/>
                          <a:latin typeface="Arial" pitchFamily="34" charset="0"/>
                        </a:rPr>
                        <a:t>Βασικά προϊόντα μετατροπής</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5904">
                <a:tc rowSpan="3">
                  <a:txBody>
                    <a:bodyPr/>
                    <a:lstStyle/>
                    <a:p>
                      <a:pPr marL="0" marR="0" lvl="0" indent="0" algn="ctr"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0DA513"/>
                          </a:solidFill>
                          <a:effectLst/>
                          <a:latin typeface="Arial" pitchFamily="34" charset="0"/>
                        </a:rPr>
                        <a:t>Φυσική</a:t>
                      </a:r>
                    </a:p>
                  </a:txBody>
                  <a:tcPr marL="90000" marR="90000" marT="46797" marB="467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0DA513"/>
                          </a:solidFill>
                          <a:effectLst/>
                          <a:latin typeface="Arial" pitchFamily="34" charset="0"/>
                        </a:rPr>
                        <a:t>Διαχωρισμός συστατικών</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0DA513"/>
                          </a:solidFill>
                          <a:effectLst/>
                          <a:latin typeface="Arial" pitchFamily="34" charset="0"/>
                        </a:rPr>
                        <a:t>Χειρωνακτική ή μηχανική διαλογή (διαχωρισμός)</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0DA513"/>
                          </a:solidFill>
                          <a:effectLst/>
                          <a:latin typeface="Arial" pitchFamily="34" charset="0"/>
                        </a:rPr>
                        <a:t>Μεμονωμένα συστατικά στα μικτά ΑΣΑ</a:t>
                      </a:r>
                    </a:p>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endParaRPr kumimoji="1" lang="el-GR" sz="1400" b="0" i="0" u="none" strike="noStrike" cap="none" normalizeH="0" baseline="0">
                        <a:ln>
                          <a:noFill/>
                        </a:ln>
                        <a:solidFill>
                          <a:srgbClr val="0DA513"/>
                        </a:solidFill>
                        <a:effectLst/>
                        <a:latin typeface="Arial" pitchFamily="34"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0826">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0DA513"/>
                          </a:solidFill>
                          <a:effectLst/>
                          <a:latin typeface="Arial" pitchFamily="34" charset="0"/>
                        </a:rPr>
                        <a:t>Μείωση όγκου</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0DA513"/>
                          </a:solidFill>
                          <a:effectLst/>
                          <a:latin typeface="Arial" pitchFamily="34" charset="0"/>
                        </a:rPr>
                        <a:t>Πίεση</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0DA513"/>
                          </a:solidFill>
                          <a:effectLst/>
                          <a:latin typeface="Arial" pitchFamily="34" charset="0"/>
                        </a:rPr>
                        <a:t>Μείωση αρχικού όγκου (δεματοποίηση)</a:t>
                      </a:r>
                    </a:p>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endParaRPr kumimoji="1" lang="el-GR" sz="1400" b="0" i="0" u="none" strike="noStrike" cap="none" normalizeH="0" baseline="0">
                        <a:ln>
                          <a:noFill/>
                        </a:ln>
                        <a:solidFill>
                          <a:srgbClr val="0DA513"/>
                        </a:solidFill>
                        <a:effectLst/>
                        <a:latin typeface="Arial"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5744">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0DA513"/>
                          </a:solidFill>
                          <a:effectLst/>
                          <a:latin typeface="Arial" pitchFamily="34" charset="0"/>
                        </a:rPr>
                        <a:t>Μείωση μεγέθους</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0DA513"/>
                          </a:solidFill>
                          <a:effectLst/>
                          <a:latin typeface="Arial" pitchFamily="34" charset="0"/>
                        </a:rPr>
                        <a:t>Τεμαχισμός, κοκκοποίηση</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0DA513"/>
                          </a:solidFill>
                          <a:effectLst/>
                          <a:latin typeface="Arial" pitchFamily="34" charset="0"/>
                        </a:rPr>
                        <a:t>Μείωση μεγέθους αρχικού υλικού</a:t>
                      </a:r>
                    </a:p>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endParaRPr kumimoji="1" lang="el-GR" sz="1400" b="0" i="0" u="none" strike="noStrike" cap="none" normalizeH="0" baseline="0">
                        <a:ln>
                          <a:noFill/>
                        </a:ln>
                        <a:solidFill>
                          <a:srgbClr val="0DA513"/>
                        </a:solidFill>
                        <a:effectLst/>
                        <a:latin typeface="Arial" pitchFamily="34"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3531">
                <a:tc rowSpan="3">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E84700"/>
                          </a:solidFill>
                          <a:effectLst/>
                          <a:latin typeface="Arial" pitchFamily="34" charset="0"/>
                        </a:rPr>
                        <a:t>Χημική</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E84700"/>
                          </a:solidFill>
                          <a:effectLst/>
                          <a:latin typeface="Arial" pitchFamily="34" charset="0"/>
                        </a:rPr>
                        <a:t>Καύση (ΟΜ+αέρας -&gt; Ν</a:t>
                      </a:r>
                      <a:r>
                        <a:rPr kumimoji="1" lang="el-GR" sz="1400" b="0" i="0" u="none" strike="noStrike" cap="none" normalizeH="0" baseline="-25000">
                          <a:ln>
                            <a:noFill/>
                          </a:ln>
                          <a:solidFill>
                            <a:srgbClr val="E84700"/>
                          </a:solidFill>
                          <a:effectLst/>
                          <a:latin typeface="Arial" pitchFamily="34" charset="0"/>
                        </a:rPr>
                        <a:t>2</a:t>
                      </a:r>
                      <a:r>
                        <a:rPr kumimoji="1" lang="el-GR" sz="1400" b="0" i="0" u="none" strike="noStrike" cap="none" normalizeH="0" baseline="0">
                          <a:ln>
                            <a:noFill/>
                          </a:ln>
                          <a:solidFill>
                            <a:srgbClr val="E84700"/>
                          </a:solidFill>
                          <a:effectLst/>
                          <a:latin typeface="Arial" pitchFamily="34" charset="0"/>
                        </a:rPr>
                        <a:t> + </a:t>
                      </a:r>
                      <a:r>
                        <a:rPr kumimoji="1" lang="en-US" sz="1400" b="0" i="0" u="none" strike="noStrike" cap="none" normalizeH="0" baseline="0">
                          <a:ln>
                            <a:noFill/>
                          </a:ln>
                          <a:solidFill>
                            <a:srgbClr val="E84700"/>
                          </a:solidFill>
                          <a:effectLst/>
                          <a:latin typeface="Arial" pitchFamily="34" charset="0"/>
                        </a:rPr>
                        <a:t>C</a:t>
                      </a:r>
                      <a:r>
                        <a:rPr kumimoji="1" lang="el-GR" sz="1400" b="0" i="0" u="none" strike="noStrike" cap="none" normalizeH="0" baseline="0">
                          <a:ln>
                            <a:noFill/>
                          </a:ln>
                          <a:solidFill>
                            <a:srgbClr val="E84700"/>
                          </a:solidFill>
                          <a:effectLst/>
                          <a:latin typeface="Arial" pitchFamily="34" charset="0"/>
                        </a:rPr>
                        <a:t>Ο</a:t>
                      </a:r>
                      <a:r>
                        <a:rPr kumimoji="1" lang="el-GR" sz="1400" b="0" i="0" u="none" strike="noStrike" cap="none" normalizeH="0" baseline="-25000">
                          <a:ln>
                            <a:noFill/>
                          </a:ln>
                          <a:solidFill>
                            <a:srgbClr val="E84700"/>
                          </a:solidFill>
                          <a:effectLst/>
                          <a:latin typeface="Arial" pitchFamily="34" charset="0"/>
                        </a:rPr>
                        <a:t>2</a:t>
                      </a:r>
                      <a:r>
                        <a:rPr kumimoji="1" lang="el-GR" sz="1400" b="0" i="0" u="none" strike="noStrike" cap="none" normalizeH="0" baseline="0">
                          <a:ln>
                            <a:noFill/>
                          </a:ln>
                          <a:solidFill>
                            <a:srgbClr val="E84700"/>
                          </a:solidFill>
                          <a:effectLst/>
                          <a:latin typeface="Arial" pitchFamily="34" charset="0"/>
                        </a:rPr>
                        <a:t> + Η</a:t>
                      </a:r>
                      <a:r>
                        <a:rPr kumimoji="1" lang="el-GR" sz="1400" b="0" i="0" u="none" strike="noStrike" cap="none" normalizeH="0" baseline="-25000">
                          <a:ln>
                            <a:noFill/>
                          </a:ln>
                          <a:solidFill>
                            <a:srgbClr val="E84700"/>
                          </a:solidFill>
                          <a:effectLst/>
                          <a:latin typeface="Arial" pitchFamily="34" charset="0"/>
                        </a:rPr>
                        <a:t>2</a:t>
                      </a:r>
                      <a:r>
                        <a:rPr kumimoji="1" lang="el-GR" sz="1400" b="0" i="0" u="none" strike="noStrike" cap="none" normalizeH="0" baseline="0">
                          <a:ln>
                            <a:noFill/>
                          </a:ln>
                          <a:solidFill>
                            <a:srgbClr val="E84700"/>
                          </a:solidFill>
                          <a:effectLst/>
                          <a:latin typeface="Arial" pitchFamily="34" charset="0"/>
                        </a:rPr>
                        <a:t>Ο + Ο</a:t>
                      </a:r>
                      <a:r>
                        <a:rPr kumimoji="1" lang="el-GR" sz="1400" b="0" i="0" u="none" strike="noStrike" cap="none" normalizeH="0" baseline="-25000">
                          <a:ln>
                            <a:noFill/>
                          </a:ln>
                          <a:solidFill>
                            <a:srgbClr val="E84700"/>
                          </a:solidFill>
                          <a:effectLst/>
                          <a:latin typeface="Arial" pitchFamily="34" charset="0"/>
                        </a:rPr>
                        <a:t>2</a:t>
                      </a:r>
                      <a:r>
                        <a:rPr kumimoji="1" lang="el-GR" sz="1400" b="0" i="0" u="none" strike="noStrike" cap="none" normalizeH="0" baseline="0">
                          <a:ln>
                            <a:noFill/>
                          </a:ln>
                          <a:solidFill>
                            <a:srgbClr val="E84700"/>
                          </a:solidFill>
                          <a:effectLst/>
                          <a:latin typeface="Arial" pitchFamily="34" charset="0"/>
                        </a:rPr>
                        <a:t> + τέφρα + θερμότητα)</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E84700"/>
                          </a:solidFill>
                          <a:effectLst/>
                          <a:latin typeface="Arial" pitchFamily="34" charset="0"/>
                        </a:rPr>
                        <a:t>Θερμική οξείδωση</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n-US" sz="1400" b="0" i="0" u="none" strike="noStrike" cap="none" normalizeH="0" baseline="0">
                          <a:ln>
                            <a:noFill/>
                          </a:ln>
                          <a:solidFill>
                            <a:srgbClr val="E84700"/>
                          </a:solidFill>
                          <a:effectLst/>
                          <a:latin typeface="Arial" pitchFamily="34" charset="0"/>
                        </a:rPr>
                        <a:t>CO</a:t>
                      </a:r>
                      <a:r>
                        <a:rPr kumimoji="1" lang="en-US" sz="1400" b="0" i="0" u="none" strike="noStrike" cap="none" normalizeH="0" baseline="-25000">
                          <a:ln>
                            <a:noFill/>
                          </a:ln>
                          <a:solidFill>
                            <a:srgbClr val="E84700"/>
                          </a:solidFill>
                          <a:effectLst/>
                          <a:latin typeface="Arial" pitchFamily="34" charset="0"/>
                        </a:rPr>
                        <a:t>2</a:t>
                      </a:r>
                      <a:r>
                        <a:rPr kumimoji="1" lang="en-US" sz="1400" b="0" i="0" u="none" strike="noStrike" cap="none" normalizeH="0" baseline="0">
                          <a:ln>
                            <a:noFill/>
                          </a:ln>
                          <a:solidFill>
                            <a:srgbClr val="E84700"/>
                          </a:solidFill>
                          <a:effectLst/>
                          <a:latin typeface="Arial" pitchFamily="34" charset="0"/>
                        </a:rPr>
                        <a:t>, SO</a:t>
                      </a:r>
                      <a:r>
                        <a:rPr kumimoji="1" lang="en-US" sz="1400" b="0" i="0" u="none" strike="noStrike" cap="none" normalizeH="0" baseline="-25000">
                          <a:ln>
                            <a:noFill/>
                          </a:ln>
                          <a:solidFill>
                            <a:srgbClr val="E84700"/>
                          </a:solidFill>
                          <a:effectLst/>
                          <a:latin typeface="Arial" pitchFamily="34" charset="0"/>
                        </a:rPr>
                        <a:t>2</a:t>
                      </a:r>
                      <a:r>
                        <a:rPr kumimoji="1" lang="en-US" sz="1400" b="0" i="0" u="none" strike="noStrike" cap="none" normalizeH="0" baseline="0">
                          <a:ln>
                            <a:noFill/>
                          </a:ln>
                          <a:solidFill>
                            <a:srgbClr val="E84700"/>
                          </a:solidFill>
                          <a:effectLst/>
                          <a:latin typeface="Arial" pitchFamily="34" charset="0"/>
                        </a:rPr>
                        <a:t>, </a:t>
                      </a:r>
                      <a:r>
                        <a:rPr kumimoji="1" lang="el-GR" sz="1400" b="0" i="0" u="none" strike="noStrike" cap="none" normalizeH="0" baseline="0">
                          <a:ln>
                            <a:noFill/>
                          </a:ln>
                          <a:solidFill>
                            <a:srgbClr val="E84700"/>
                          </a:solidFill>
                          <a:effectLst/>
                          <a:latin typeface="Arial" pitchFamily="34" charset="0"/>
                        </a:rPr>
                        <a:t>τέφρα, άλλα προϊόντα οξείδωσης</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63531">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E84700"/>
                          </a:solidFill>
                          <a:effectLst/>
                          <a:latin typeface="Arial" pitchFamily="34" charset="0"/>
                        </a:rPr>
                        <a:t>Πυρόλυση</a:t>
                      </a:r>
                      <a:r>
                        <a:rPr kumimoji="1" lang="en-US" sz="1400" b="0" i="0" u="none" strike="noStrike" cap="none" normalizeH="0" baseline="0">
                          <a:ln>
                            <a:noFill/>
                          </a:ln>
                          <a:solidFill>
                            <a:srgbClr val="E84700"/>
                          </a:solidFill>
                          <a:effectLst/>
                          <a:latin typeface="Arial" pitchFamily="34" charset="0"/>
                        </a:rPr>
                        <a:t> (3C</a:t>
                      </a:r>
                      <a:r>
                        <a:rPr kumimoji="1" lang="en-US" sz="1400" b="0" i="0" u="none" strike="noStrike" cap="none" normalizeH="0" baseline="-25000">
                          <a:ln>
                            <a:noFill/>
                          </a:ln>
                          <a:solidFill>
                            <a:srgbClr val="E84700"/>
                          </a:solidFill>
                          <a:effectLst/>
                          <a:latin typeface="Arial" pitchFamily="34" charset="0"/>
                        </a:rPr>
                        <a:t>6</a:t>
                      </a:r>
                      <a:r>
                        <a:rPr kumimoji="1" lang="en-US" sz="1400" b="0" i="0" u="none" strike="noStrike" cap="none" normalizeH="0" baseline="0">
                          <a:ln>
                            <a:noFill/>
                          </a:ln>
                          <a:solidFill>
                            <a:srgbClr val="E84700"/>
                          </a:solidFill>
                          <a:effectLst/>
                          <a:latin typeface="Arial" pitchFamily="34" charset="0"/>
                        </a:rPr>
                        <a:t>H</a:t>
                      </a:r>
                      <a:r>
                        <a:rPr kumimoji="1" lang="en-US" sz="1400" b="0" i="0" u="none" strike="noStrike" cap="none" normalizeH="0" baseline="-25000">
                          <a:ln>
                            <a:noFill/>
                          </a:ln>
                          <a:solidFill>
                            <a:srgbClr val="E84700"/>
                          </a:solidFill>
                          <a:effectLst/>
                          <a:latin typeface="Arial" pitchFamily="34" charset="0"/>
                        </a:rPr>
                        <a:t>10</a:t>
                      </a:r>
                      <a:r>
                        <a:rPr kumimoji="1" lang="en-US" sz="1400" b="0" i="0" u="none" strike="noStrike" cap="none" normalizeH="0" baseline="0">
                          <a:ln>
                            <a:noFill/>
                          </a:ln>
                          <a:solidFill>
                            <a:srgbClr val="E84700"/>
                          </a:solidFill>
                          <a:effectLst/>
                          <a:latin typeface="Arial" pitchFamily="34" charset="0"/>
                        </a:rPr>
                        <a:t>O</a:t>
                      </a:r>
                      <a:r>
                        <a:rPr kumimoji="1" lang="en-US" sz="1400" b="0" i="0" u="none" strike="noStrike" cap="none" normalizeH="0" baseline="-25000">
                          <a:ln>
                            <a:noFill/>
                          </a:ln>
                          <a:solidFill>
                            <a:srgbClr val="E84700"/>
                          </a:solidFill>
                          <a:effectLst/>
                          <a:latin typeface="Arial" pitchFamily="34" charset="0"/>
                        </a:rPr>
                        <a:t>5</a:t>
                      </a:r>
                      <a:r>
                        <a:rPr kumimoji="1" lang="en-US" sz="1400" b="0" i="0" u="none" strike="noStrike" cap="none" normalizeH="0" baseline="0">
                          <a:ln>
                            <a:noFill/>
                          </a:ln>
                          <a:solidFill>
                            <a:srgbClr val="E84700"/>
                          </a:solidFill>
                          <a:effectLst/>
                          <a:latin typeface="Arial" pitchFamily="34" charset="0"/>
                        </a:rPr>
                        <a:t> -&gt; 8H</a:t>
                      </a:r>
                      <a:r>
                        <a:rPr kumimoji="1" lang="en-US" sz="1400" b="0" i="0" u="none" strike="noStrike" cap="none" normalizeH="0" baseline="-25000">
                          <a:ln>
                            <a:noFill/>
                          </a:ln>
                          <a:solidFill>
                            <a:srgbClr val="E84700"/>
                          </a:solidFill>
                          <a:effectLst/>
                          <a:latin typeface="Arial" pitchFamily="34" charset="0"/>
                        </a:rPr>
                        <a:t>2</a:t>
                      </a:r>
                      <a:r>
                        <a:rPr kumimoji="1" lang="en-US" sz="1400" b="0" i="0" u="none" strike="noStrike" cap="none" normalizeH="0" baseline="0">
                          <a:ln>
                            <a:noFill/>
                          </a:ln>
                          <a:solidFill>
                            <a:srgbClr val="E84700"/>
                          </a:solidFill>
                          <a:effectLst/>
                          <a:latin typeface="Arial" pitchFamily="34" charset="0"/>
                        </a:rPr>
                        <a:t>O+C</a:t>
                      </a:r>
                      <a:r>
                        <a:rPr kumimoji="1" lang="en-US" sz="1400" b="0" i="0" u="none" strike="noStrike" cap="none" normalizeH="0" baseline="-25000">
                          <a:ln>
                            <a:noFill/>
                          </a:ln>
                          <a:solidFill>
                            <a:srgbClr val="E84700"/>
                          </a:solidFill>
                          <a:effectLst/>
                          <a:latin typeface="Arial" pitchFamily="34" charset="0"/>
                        </a:rPr>
                        <a:t>6</a:t>
                      </a:r>
                      <a:r>
                        <a:rPr kumimoji="1" lang="en-US" sz="1400" b="0" i="0" u="none" strike="noStrike" cap="none" normalizeH="0" baseline="0">
                          <a:ln>
                            <a:noFill/>
                          </a:ln>
                          <a:solidFill>
                            <a:srgbClr val="E84700"/>
                          </a:solidFill>
                          <a:effectLst/>
                          <a:latin typeface="Arial" pitchFamily="34" charset="0"/>
                        </a:rPr>
                        <a:t>H</a:t>
                      </a:r>
                      <a:r>
                        <a:rPr kumimoji="1" lang="en-US" sz="1400" b="0" i="0" u="none" strike="noStrike" cap="none" normalizeH="0" baseline="-25000">
                          <a:ln>
                            <a:noFill/>
                          </a:ln>
                          <a:solidFill>
                            <a:srgbClr val="E84700"/>
                          </a:solidFill>
                          <a:effectLst/>
                          <a:latin typeface="Arial" pitchFamily="34" charset="0"/>
                        </a:rPr>
                        <a:t>8</a:t>
                      </a:r>
                      <a:r>
                        <a:rPr kumimoji="1" lang="en-US" sz="1400" b="0" i="0" u="none" strike="noStrike" cap="none" normalizeH="0" baseline="0">
                          <a:ln>
                            <a:noFill/>
                          </a:ln>
                          <a:solidFill>
                            <a:srgbClr val="E84700"/>
                          </a:solidFill>
                          <a:effectLst/>
                          <a:latin typeface="Arial" pitchFamily="34" charset="0"/>
                        </a:rPr>
                        <a:t>O+2CO+2CO</a:t>
                      </a:r>
                      <a:r>
                        <a:rPr kumimoji="1" lang="en-US" sz="1400" b="0" i="0" u="none" strike="noStrike" cap="none" normalizeH="0" baseline="-25000">
                          <a:ln>
                            <a:noFill/>
                          </a:ln>
                          <a:solidFill>
                            <a:srgbClr val="E84700"/>
                          </a:solidFill>
                          <a:effectLst/>
                          <a:latin typeface="Arial" pitchFamily="34" charset="0"/>
                        </a:rPr>
                        <a:t>2</a:t>
                      </a:r>
                      <a:r>
                        <a:rPr kumimoji="1" lang="en-US" sz="1400" b="0" i="0" u="none" strike="noStrike" cap="none" normalizeH="0" baseline="0">
                          <a:ln>
                            <a:noFill/>
                          </a:ln>
                          <a:solidFill>
                            <a:srgbClr val="E84700"/>
                          </a:solidFill>
                          <a:effectLst/>
                          <a:latin typeface="Arial" pitchFamily="34" charset="0"/>
                        </a:rPr>
                        <a:t>+CH</a:t>
                      </a:r>
                      <a:r>
                        <a:rPr kumimoji="1" lang="en-US" sz="1400" b="0" i="0" u="none" strike="noStrike" cap="none" normalizeH="0" baseline="-25000">
                          <a:ln>
                            <a:noFill/>
                          </a:ln>
                          <a:solidFill>
                            <a:srgbClr val="E84700"/>
                          </a:solidFill>
                          <a:effectLst/>
                          <a:latin typeface="Arial" pitchFamily="34" charset="0"/>
                        </a:rPr>
                        <a:t>4</a:t>
                      </a:r>
                      <a:r>
                        <a:rPr kumimoji="1" lang="en-US" sz="1400" b="0" i="0" u="none" strike="noStrike" cap="none" normalizeH="0" baseline="0">
                          <a:ln>
                            <a:noFill/>
                          </a:ln>
                          <a:solidFill>
                            <a:srgbClr val="E84700"/>
                          </a:solidFill>
                          <a:effectLst/>
                          <a:latin typeface="Arial" pitchFamily="34" charset="0"/>
                        </a:rPr>
                        <a:t>+H</a:t>
                      </a:r>
                      <a:r>
                        <a:rPr kumimoji="1" lang="en-US" sz="1400" b="0" i="0" u="none" strike="noStrike" cap="none" normalizeH="0" baseline="-25000">
                          <a:ln>
                            <a:noFill/>
                          </a:ln>
                          <a:solidFill>
                            <a:srgbClr val="E84700"/>
                          </a:solidFill>
                          <a:effectLst/>
                          <a:latin typeface="Arial" pitchFamily="34" charset="0"/>
                        </a:rPr>
                        <a:t>2</a:t>
                      </a:r>
                      <a:r>
                        <a:rPr kumimoji="1" lang="en-US" sz="1400" b="0" i="0" u="none" strike="noStrike" cap="none" normalizeH="0" baseline="0">
                          <a:ln>
                            <a:noFill/>
                          </a:ln>
                          <a:solidFill>
                            <a:srgbClr val="E84700"/>
                          </a:solidFill>
                          <a:effectLst/>
                          <a:latin typeface="Arial" pitchFamily="34" charset="0"/>
                        </a:rPr>
                        <a:t>+7C)</a:t>
                      </a:r>
                      <a:endParaRPr kumimoji="1" lang="el-GR" sz="1400" b="0" i="0" u="none" strike="noStrike" cap="none" normalizeH="0" baseline="0">
                        <a:ln>
                          <a:noFill/>
                        </a:ln>
                        <a:solidFill>
                          <a:srgbClr val="E84700"/>
                        </a:solidFill>
                        <a:effectLst/>
                        <a:latin typeface="Arial"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E84700"/>
                          </a:solidFill>
                          <a:effectLst/>
                          <a:latin typeface="Arial" pitchFamily="34" charset="0"/>
                        </a:rPr>
                        <a:t>Οξείδωση απουσία οξυγόνου</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E84700"/>
                          </a:solidFill>
                          <a:effectLst/>
                          <a:latin typeface="Arial" pitchFamily="34" charset="0"/>
                        </a:rPr>
                        <a:t>Μίγμα αερίων, πίσσα, κάρβουνο</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69870">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E84700"/>
                          </a:solidFill>
                          <a:effectLst/>
                          <a:latin typeface="Arial" pitchFamily="34" charset="0"/>
                        </a:rPr>
                        <a:t>Αεριοποίηση</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E84700"/>
                          </a:solidFill>
                          <a:effectLst/>
                          <a:latin typeface="Arial" pitchFamily="34" charset="0"/>
                        </a:rPr>
                        <a:t>Καύση με περιορισμένο αέρα (ομοιότητες με πυρόλυση)</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E84700"/>
                          </a:solidFill>
                          <a:effectLst/>
                          <a:latin typeface="Arial" pitchFamily="34" charset="0"/>
                        </a:rPr>
                        <a:t>Αέριο χαμηλής ΘΔ, κάρβουνο</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63531">
                <a:tc rowSpan="3">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3333CC"/>
                          </a:solidFill>
                          <a:effectLst/>
                          <a:latin typeface="Arial" pitchFamily="34" charset="0"/>
                        </a:rPr>
                        <a:t>Βιολογική</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3333CC"/>
                          </a:solidFill>
                          <a:effectLst/>
                          <a:latin typeface="Arial" pitchFamily="34" charset="0"/>
                        </a:rPr>
                        <a:t>Αερόβια κομποστοποίηση</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3333CC"/>
                          </a:solidFill>
                          <a:effectLst/>
                          <a:latin typeface="Arial" pitchFamily="34" charset="0"/>
                        </a:rPr>
                        <a:t>Αερόβια βιολογική μετατροπή</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3333CC"/>
                          </a:solidFill>
                          <a:effectLst/>
                          <a:latin typeface="Arial" pitchFamily="34" charset="0"/>
                        </a:rPr>
                        <a:t>Κομπόστ (υλικό σαν χούμος που δύναται να χρησιμοποιηθεί σαν εδαφοβελτιωτικό)</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41297">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3333CC"/>
                          </a:solidFill>
                          <a:effectLst/>
                          <a:latin typeface="Arial" pitchFamily="34" charset="0"/>
                        </a:rPr>
                        <a:t>Αναερόβια χώνευση</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3333CC"/>
                          </a:solidFill>
                          <a:effectLst/>
                          <a:latin typeface="Arial" pitchFamily="34" charset="0"/>
                        </a:rPr>
                        <a:t>Αναερόβια βιολογική μετατροπή</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n-US" sz="1400" b="0" i="0" u="none" strike="noStrike" cap="none" normalizeH="0" baseline="0">
                          <a:ln>
                            <a:noFill/>
                          </a:ln>
                          <a:solidFill>
                            <a:srgbClr val="3333CC"/>
                          </a:solidFill>
                          <a:effectLst/>
                          <a:latin typeface="Arial" pitchFamily="34" charset="0"/>
                        </a:rPr>
                        <a:t>CH</a:t>
                      </a:r>
                      <a:r>
                        <a:rPr kumimoji="1" lang="en-US" sz="1400" b="0" i="0" u="none" strike="noStrike" cap="none" normalizeH="0" baseline="-25000">
                          <a:ln>
                            <a:noFill/>
                          </a:ln>
                          <a:solidFill>
                            <a:srgbClr val="3333CC"/>
                          </a:solidFill>
                          <a:effectLst/>
                          <a:latin typeface="Arial" pitchFamily="34" charset="0"/>
                        </a:rPr>
                        <a:t>4</a:t>
                      </a:r>
                      <a:r>
                        <a:rPr kumimoji="1" lang="en-US" sz="1400" b="0" i="0" u="none" strike="noStrike" cap="none" normalizeH="0" baseline="0">
                          <a:ln>
                            <a:noFill/>
                          </a:ln>
                          <a:solidFill>
                            <a:srgbClr val="3333CC"/>
                          </a:solidFill>
                          <a:effectLst/>
                          <a:latin typeface="Arial" pitchFamily="34" charset="0"/>
                        </a:rPr>
                        <a:t>, CO</a:t>
                      </a:r>
                      <a:r>
                        <a:rPr kumimoji="1" lang="en-US" sz="1400" b="0" i="0" u="none" strike="noStrike" cap="none" normalizeH="0" baseline="-25000">
                          <a:ln>
                            <a:noFill/>
                          </a:ln>
                          <a:solidFill>
                            <a:srgbClr val="3333CC"/>
                          </a:solidFill>
                          <a:effectLst/>
                          <a:latin typeface="Arial" pitchFamily="34" charset="0"/>
                        </a:rPr>
                        <a:t>2</a:t>
                      </a:r>
                      <a:r>
                        <a:rPr kumimoji="1" lang="en-US" sz="1400" b="0" i="0" u="none" strike="noStrike" cap="none" normalizeH="0" baseline="0">
                          <a:ln>
                            <a:noFill/>
                          </a:ln>
                          <a:solidFill>
                            <a:srgbClr val="3333CC"/>
                          </a:solidFill>
                          <a:effectLst/>
                          <a:latin typeface="Arial" pitchFamily="34" charset="0"/>
                        </a:rPr>
                        <a:t>, </a:t>
                      </a:r>
                      <a:r>
                        <a:rPr kumimoji="1" lang="el-GR" sz="1400" b="0" i="0" u="none" strike="noStrike" cap="none" normalizeH="0" baseline="0">
                          <a:ln>
                            <a:noFill/>
                          </a:ln>
                          <a:solidFill>
                            <a:srgbClr val="3333CC"/>
                          </a:solidFill>
                          <a:effectLst/>
                          <a:latin typeface="Arial" pitchFamily="34" charset="0"/>
                        </a:rPr>
                        <a:t>χωνεμένη λάσπη ή χούμος, </a:t>
                      </a:r>
                      <a:r>
                        <a:rPr kumimoji="1" lang="en-US" sz="1400" b="0" i="0" u="none" strike="noStrike" cap="none" normalizeH="0" baseline="0">
                          <a:ln>
                            <a:noFill/>
                          </a:ln>
                          <a:solidFill>
                            <a:srgbClr val="3333CC"/>
                          </a:solidFill>
                          <a:effectLst/>
                          <a:latin typeface="Arial" pitchFamily="34" charset="0"/>
                        </a:rPr>
                        <a:t>N</a:t>
                      </a:r>
                      <a:r>
                        <a:rPr kumimoji="1" lang="en-US" sz="1400" b="0" i="0" u="none" strike="noStrike" cap="none" normalizeH="0" baseline="-25000">
                          <a:ln>
                            <a:noFill/>
                          </a:ln>
                          <a:solidFill>
                            <a:srgbClr val="3333CC"/>
                          </a:solidFill>
                          <a:effectLst/>
                          <a:latin typeface="Arial" pitchFamily="34" charset="0"/>
                        </a:rPr>
                        <a:t>2</a:t>
                      </a:r>
                      <a:r>
                        <a:rPr kumimoji="1" lang="en-US" sz="1400" b="0" i="0" u="none" strike="noStrike" cap="none" normalizeH="0" baseline="0">
                          <a:ln>
                            <a:noFill/>
                          </a:ln>
                          <a:solidFill>
                            <a:srgbClr val="3333CC"/>
                          </a:solidFill>
                          <a:effectLst/>
                          <a:latin typeface="Arial" pitchFamily="34" charset="0"/>
                        </a:rPr>
                        <a:t>O, NH</a:t>
                      </a:r>
                      <a:r>
                        <a:rPr kumimoji="1" lang="en-US" sz="1400" b="0" i="0" u="none" strike="noStrike" cap="none" normalizeH="0" baseline="-25000">
                          <a:ln>
                            <a:noFill/>
                          </a:ln>
                          <a:solidFill>
                            <a:srgbClr val="3333CC"/>
                          </a:solidFill>
                          <a:effectLst/>
                          <a:latin typeface="Arial" pitchFamily="34" charset="0"/>
                        </a:rPr>
                        <a:t>3</a:t>
                      </a:r>
                      <a:endParaRPr kumimoji="1" lang="el-GR" sz="1400" b="0" i="0" u="none" strike="noStrike" cap="none" normalizeH="0" baseline="-25000">
                        <a:ln>
                          <a:noFill/>
                        </a:ln>
                        <a:solidFill>
                          <a:srgbClr val="3333CC"/>
                        </a:solidFill>
                        <a:effectLst/>
                        <a:latin typeface="Arial" pitchFamily="34"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96865">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3333CC"/>
                          </a:solidFill>
                          <a:effectLst/>
                          <a:latin typeface="Arial" pitchFamily="34" charset="0"/>
                        </a:rPr>
                        <a:t>Αναερόβια κομποστοποίηση</a:t>
                      </a:r>
                      <a:r>
                        <a:rPr kumimoji="1" lang="en-US" sz="1400" b="0" i="0" u="none" strike="noStrike" cap="none" normalizeH="0" baseline="0">
                          <a:ln>
                            <a:noFill/>
                          </a:ln>
                          <a:solidFill>
                            <a:srgbClr val="3333CC"/>
                          </a:solidFill>
                          <a:effectLst/>
                          <a:latin typeface="Arial" pitchFamily="34" charset="0"/>
                        </a:rPr>
                        <a:t> (</a:t>
                      </a:r>
                      <a:r>
                        <a:rPr kumimoji="1" lang="el-GR" sz="1400" b="0" i="0" u="none" strike="noStrike" cap="none" normalizeH="0" baseline="0">
                          <a:ln>
                            <a:noFill/>
                          </a:ln>
                          <a:solidFill>
                            <a:srgbClr val="3333CC"/>
                          </a:solidFill>
                          <a:effectLst/>
                          <a:latin typeface="Arial" pitchFamily="34" charset="0"/>
                        </a:rPr>
                        <a:t>σε ΧΔΑ)</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l-GR" sz="1400" b="0" i="0" u="none" strike="noStrike" cap="none" normalizeH="0" baseline="0">
                          <a:ln>
                            <a:noFill/>
                          </a:ln>
                          <a:solidFill>
                            <a:srgbClr val="3333CC"/>
                          </a:solidFill>
                          <a:effectLst/>
                          <a:latin typeface="Arial" pitchFamily="34" charset="0"/>
                        </a:rPr>
                        <a:t>Αναερόβια βιολογική μετατροπή</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9071E"/>
                        </a:buClr>
                        <a:buSzTx/>
                        <a:buFont typeface="Wingdings" pitchFamily="2" charset="2"/>
                        <a:buNone/>
                        <a:tabLst/>
                      </a:pPr>
                      <a:r>
                        <a:rPr kumimoji="1" lang="en-US" sz="1400" b="0" i="0" u="none" strike="noStrike" cap="none" normalizeH="0" baseline="0">
                          <a:ln>
                            <a:noFill/>
                          </a:ln>
                          <a:solidFill>
                            <a:srgbClr val="3333CC"/>
                          </a:solidFill>
                          <a:effectLst/>
                          <a:latin typeface="Arial" pitchFamily="34" charset="0"/>
                        </a:rPr>
                        <a:t>CH</a:t>
                      </a:r>
                      <a:r>
                        <a:rPr kumimoji="1" lang="en-US" sz="1400" b="0" i="0" u="none" strike="noStrike" cap="none" normalizeH="0" baseline="-25000">
                          <a:ln>
                            <a:noFill/>
                          </a:ln>
                          <a:solidFill>
                            <a:srgbClr val="3333CC"/>
                          </a:solidFill>
                          <a:effectLst/>
                          <a:latin typeface="Arial" pitchFamily="34" charset="0"/>
                        </a:rPr>
                        <a:t>4</a:t>
                      </a:r>
                      <a:r>
                        <a:rPr kumimoji="1" lang="en-US" sz="1400" b="0" i="0" u="none" strike="noStrike" cap="none" normalizeH="0" baseline="0">
                          <a:ln>
                            <a:noFill/>
                          </a:ln>
                          <a:solidFill>
                            <a:srgbClr val="3333CC"/>
                          </a:solidFill>
                          <a:effectLst/>
                          <a:latin typeface="Arial" pitchFamily="34" charset="0"/>
                        </a:rPr>
                        <a:t>, CO</a:t>
                      </a:r>
                      <a:r>
                        <a:rPr kumimoji="1" lang="en-US" sz="1400" b="0" i="0" u="none" strike="noStrike" cap="none" normalizeH="0" baseline="-25000">
                          <a:ln>
                            <a:noFill/>
                          </a:ln>
                          <a:solidFill>
                            <a:srgbClr val="3333CC"/>
                          </a:solidFill>
                          <a:effectLst/>
                          <a:latin typeface="Arial" pitchFamily="34" charset="0"/>
                        </a:rPr>
                        <a:t>2</a:t>
                      </a:r>
                      <a:r>
                        <a:rPr kumimoji="1" lang="en-US" sz="1400" b="0" i="0" u="none" strike="noStrike" cap="none" normalizeH="0" baseline="0">
                          <a:ln>
                            <a:noFill/>
                          </a:ln>
                          <a:solidFill>
                            <a:srgbClr val="3333CC"/>
                          </a:solidFill>
                          <a:effectLst/>
                          <a:latin typeface="Arial" pitchFamily="34" charset="0"/>
                        </a:rPr>
                        <a:t>, </a:t>
                      </a:r>
                      <a:r>
                        <a:rPr kumimoji="1" lang="el-GR" sz="1400" b="0" i="0" u="none" strike="noStrike" cap="none" normalizeH="0" baseline="0">
                          <a:ln>
                            <a:noFill/>
                          </a:ln>
                          <a:solidFill>
                            <a:srgbClr val="3333CC"/>
                          </a:solidFill>
                          <a:effectLst/>
                          <a:latin typeface="Arial" pitchFamily="34" charset="0"/>
                        </a:rPr>
                        <a:t>χωνεμένα απόβλητα (μικρές ποσότητες </a:t>
                      </a:r>
                      <a:r>
                        <a:rPr kumimoji="1" lang="en-US" sz="1400" b="0" i="0" u="none" strike="noStrike" cap="none" normalizeH="0" baseline="0">
                          <a:ln>
                            <a:noFill/>
                          </a:ln>
                          <a:solidFill>
                            <a:srgbClr val="3333CC"/>
                          </a:solidFill>
                          <a:effectLst/>
                          <a:latin typeface="Arial" pitchFamily="34" charset="0"/>
                        </a:rPr>
                        <a:t>VOCs, NH</a:t>
                      </a:r>
                      <a:r>
                        <a:rPr kumimoji="1" lang="en-US" sz="1400" b="0" i="0" u="none" strike="noStrike" cap="none" normalizeH="0" baseline="-25000">
                          <a:ln>
                            <a:noFill/>
                          </a:ln>
                          <a:solidFill>
                            <a:srgbClr val="3333CC"/>
                          </a:solidFill>
                          <a:effectLst/>
                          <a:latin typeface="Arial" pitchFamily="34" charset="0"/>
                        </a:rPr>
                        <a:t>3</a:t>
                      </a:r>
                      <a:r>
                        <a:rPr kumimoji="1" lang="en-US" sz="1400" b="0" i="0" u="none" strike="noStrike" cap="none" normalizeH="0" baseline="0">
                          <a:ln>
                            <a:noFill/>
                          </a:ln>
                          <a:solidFill>
                            <a:srgbClr val="3333CC"/>
                          </a:solidFill>
                          <a:effectLst/>
                          <a:latin typeface="Arial" pitchFamily="34" charset="0"/>
                        </a:rPr>
                        <a:t>)</a:t>
                      </a:r>
                      <a:endParaRPr kumimoji="1" lang="el-GR" sz="1400" b="0" i="0" u="none" strike="noStrike" cap="none" normalizeH="0" baseline="0">
                        <a:ln>
                          <a:noFill/>
                        </a:ln>
                        <a:solidFill>
                          <a:srgbClr val="3333CC"/>
                        </a:solidFill>
                        <a:effectLst/>
                        <a:latin typeface="Arial" pitchFamily="34"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D932A2B-CF56-4C21-B87C-D2793A19C631}"/>
              </a:ext>
            </a:extLst>
          </p:cNvPr>
          <p:cNvSpPr>
            <a:spLocks noGrp="1" noChangeArrowheads="1"/>
          </p:cNvSpPr>
          <p:nvPr>
            <p:ph type="title" idx="4294967295"/>
          </p:nvPr>
        </p:nvSpPr>
        <p:spPr>
          <a:xfrm>
            <a:off x="400050" y="1785938"/>
            <a:ext cx="3386138" cy="4086225"/>
          </a:xfrm>
        </p:spPr>
        <p:txBody>
          <a:bodyPr/>
          <a:lstStyle/>
          <a:p>
            <a:r>
              <a:rPr lang="el-GR" altLang="en-US">
                <a:latin typeface="Comic Sans MS" panose="030F0702030302020204" pitchFamily="66" charset="0"/>
              </a:rPr>
              <a:t>Διαχωρισμός λόγω μεγέθους - Εσχάρωση</a:t>
            </a:r>
            <a:br>
              <a:rPr lang="el-GR" altLang="en-US">
                <a:latin typeface="Comic Sans MS" panose="030F0702030302020204" pitchFamily="66" charset="0"/>
              </a:rPr>
            </a:br>
            <a:endParaRPr lang="el-GR" altLang="en-US" sz="2200">
              <a:latin typeface="Comic Sans MS" panose="030F0702030302020204" pitchFamily="66" charset="0"/>
            </a:endParaRPr>
          </a:p>
        </p:txBody>
      </p:sp>
      <p:pic>
        <p:nvPicPr>
          <p:cNvPr id="35843" name="Εικόνα 11">
            <a:extLst>
              <a:ext uri="{FF2B5EF4-FFF2-40B4-BE49-F238E27FC236}">
                <a16:creationId xmlns:a16="http://schemas.microsoft.com/office/drawing/2014/main" id="{4B1D7018-1152-426C-BA7E-44EC88633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5850" y="268288"/>
            <a:ext cx="527685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5">
            <a:extLst>
              <a:ext uri="{FF2B5EF4-FFF2-40B4-BE49-F238E27FC236}">
                <a16:creationId xmlns:a16="http://schemas.microsoft.com/office/drawing/2014/main" id="{DA599610-48C6-41AD-B344-155B5ADFCD64}"/>
              </a:ext>
            </a:extLst>
          </p:cNvPr>
          <p:cNvSpPr txBox="1">
            <a:spLocks noChangeArrowheads="1"/>
          </p:cNvSpPr>
          <p:nvPr/>
        </p:nvSpPr>
        <p:spPr bwMode="auto">
          <a:xfrm>
            <a:off x="0" y="6491288"/>
            <a:ext cx="43195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n-GB" altLang="en-US" sz="1800">
                <a:solidFill>
                  <a:srgbClr val="0000CC"/>
                </a:solidFill>
                <a:latin typeface="Comic Sans MS" panose="030F0702030302020204" pitchFamily="66" charset="0"/>
              </a:rPr>
              <a:t>Tchobanoglous et al. 1993</a:t>
            </a:r>
            <a:endParaRPr lang="el-GR" altLang="en-US" sz="1800">
              <a:solidFill>
                <a:srgbClr val="0000CC"/>
              </a:solidFill>
              <a:latin typeface="Comic Sans MS" panose="030F0702030302020204" pitchFamily="66" charset="0"/>
            </a:endParaRPr>
          </a:p>
        </p:txBody>
      </p:sp>
      <p:sp>
        <p:nvSpPr>
          <p:cNvPr id="35845" name="Rectangle 5">
            <a:extLst>
              <a:ext uri="{FF2B5EF4-FFF2-40B4-BE49-F238E27FC236}">
                <a16:creationId xmlns:a16="http://schemas.microsoft.com/office/drawing/2014/main" id="{3DA7EDC7-35D7-4347-84D7-DD164ACCA0D3}"/>
              </a:ext>
            </a:extLst>
          </p:cNvPr>
          <p:cNvSpPr>
            <a:spLocks noChangeArrowheads="1"/>
          </p:cNvSpPr>
          <p:nvPr/>
        </p:nvSpPr>
        <p:spPr bwMode="auto">
          <a:xfrm>
            <a:off x="0" y="0"/>
            <a:ext cx="3970338"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r>
              <a:rPr lang="el-GR" altLang="en-US">
                <a:solidFill>
                  <a:srgbClr val="FF0000"/>
                </a:solidFill>
                <a:latin typeface="Comic Sans MS" panose="030F0702030302020204" pitchFamily="66" charset="0"/>
              </a:rPr>
              <a:t>Μηχανική ανάκτηση υλικών από απορρίμματα</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9217D218-8D8C-4BBD-9245-F557346DAFE8}"/>
              </a:ext>
            </a:extLst>
          </p:cNvPr>
          <p:cNvSpPr>
            <a:spLocks noGrp="1" noChangeArrowheads="1"/>
          </p:cNvSpPr>
          <p:nvPr>
            <p:ph type="title" idx="4294967295"/>
          </p:nvPr>
        </p:nvSpPr>
        <p:spPr/>
        <p:txBody>
          <a:bodyPr/>
          <a:lstStyle/>
          <a:p>
            <a:r>
              <a:rPr lang="el-GR" altLang="en-US">
                <a:solidFill>
                  <a:srgbClr val="E84700"/>
                </a:solidFill>
                <a:latin typeface="Comic Sans MS" panose="030F0702030302020204" pitchFamily="66" charset="0"/>
              </a:rPr>
              <a:t>Περιστρεφόμενα κόσκινα</a:t>
            </a:r>
            <a:endParaRPr lang="en-US" altLang="en-US">
              <a:solidFill>
                <a:srgbClr val="E84700"/>
              </a:solidFill>
              <a:latin typeface="Comic Sans MS" panose="030F0702030302020204" pitchFamily="66" charset="0"/>
            </a:endParaRPr>
          </a:p>
        </p:txBody>
      </p:sp>
      <p:pic>
        <p:nvPicPr>
          <p:cNvPr id="36867" name="Picture 6" descr="PC190071">
            <a:extLst>
              <a:ext uri="{FF2B5EF4-FFF2-40B4-BE49-F238E27FC236}">
                <a16:creationId xmlns:a16="http://schemas.microsoft.com/office/drawing/2014/main" id="{E2DAF973-1ABA-42AB-8E9B-6B7476160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025" y="1536700"/>
            <a:ext cx="3341688"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7">
            <a:extLst>
              <a:ext uri="{FF2B5EF4-FFF2-40B4-BE49-F238E27FC236}">
                <a16:creationId xmlns:a16="http://schemas.microsoft.com/office/drawing/2014/main" id="{0BA67513-05CC-4C43-BFD9-A280FF9E9DF5}"/>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5211763" y="1557338"/>
            <a:ext cx="3663950" cy="36544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8">
            <a:extLst>
              <a:ext uri="{FF2B5EF4-FFF2-40B4-BE49-F238E27FC236}">
                <a16:creationId xmlns:a16="http://schemas.microsoft.com/office/drawing/2014/main" id="{C355C92D-B182-49C7-987F-2BABF4834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5" y="4114800"/>
            <a:ext cx="3332163" cy="175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9">
            <a:extLst>
              <a:ext uri="{FF2B5EF4-FFF2-40B4-BE49-F238E27FC236}">
                <a16:creationId xmlns:a16="http://schemas.microsoft.com/office/drawing/2014/main" id="{DBC9D3B8-6357-4510-8E2C-98185CAEE2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3538" y="5516563"/>
            <a:ext cx="2578100" cy="105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1" name="Text Box 10">
            <a:extLst>
              <a:ext uri="{FF2B5EF4-FFF2-40B4-BE49-F238E27FC236}">
                <a16:creationId xmlns:a16="http://schemas.microsoft.com/office/drawing/2014/main" id="{678598AD-A85C-44C3-8643-F74FF7AC0ADF}"/>
              </a:ext>
            </a:extLst>
          </p:cNvPr>
          <p:cNvSpPr txBox="1">
            <a:spLocks noChangeArrowheads="1"/>
          </p:cNvSpPr>
          <p:nvPr/>
        </p:nvSpPr>
        <p:spPr bwMode="auto">
          <a:xfrm>
            <a:off x="409575" y="6035675"/>
            <a:ext cx="48085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l-GR" altLang="en-US" sz="2400">
                <a:solidFill>
                  <a:srgbClr val="0000CC"/>
                </a:solidFill>
                <a:latin typeface="Comic Sans MS" panose="030F0702030302020204" pitchFamily="66" charset="0"/>
              </a:rPr>
              <a:t>Χονδρόκοκκο και λεπτόκοκκο κλάσμα (π.χ. &gt;50 </a:t>
            </a:r>
            <a:r>
              <a:rPr lang="en-US" altLang="en-US" sz="2400">
                <a:solidFill>
                  <a:srgbClr val="0000CC"/>
                </a:solidFill>
                <a:latin typeface="Comic Sans MS" panose="030F0702030302020204" pitchFamily="66" charset="0"/>
              </a:rPr>
              <a:t>mm, &lt;50 mm)</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FE02EF2-565B-48CA-B613-86DA94507C70}"/>
              </a:ext>
            </a:extLst>
          </p:cNvPr>
          <p:cNvSpPr>
            <a:spLocks noGrp="1" noChangeArrowheads="1"/>
          </p:cNvSpPr>
          <p:nvPr>
            <p:ph type="title" idx="4294967295"/>
          </p:nvPr>
        </p:nvSpPr>
        <p:spPr/>
        <p:txBody>
          <a:bodyPr/>
          <a:lstStyle/>
          <a:p>
            <a:r>
              <a:rPr lang="el-GR" altLang="en-US">
                <a:solidFill>
                  <a:srgbClr val="E84700"/>
                </a:solidFill>
                <a:latin typeface="Comic Sans MS" panose="030F0702030302020204" pitchFamily="66" charset="0"/>
              </a:rPr>
              <a:t>Περιστρεφόμενα κόσκινα</a:t>
            </a:r>
            <a:endParaRPr lang="en-US" altLang="en-US">
              <a:solidFill>
                <a:srgbClr val="E84700"/>
              </a:solidFill>
              <a:latin typeface="Comic Sans MS" panose="030F0702030302020204" pitchFamily="66" charset="0"/>
            </a:endParaRPr>
          </a:p>
        </p:txBody>
      </p:sp>
      <p:sp>
        <p:nvSpPr>
          <p:cNvPr id="37891" name="Text Box 7">
            <a:extLst>
              <a:ext uri="{FF2B5EF4-FFF2-40B4-BE49-F238E27FC236}">
                <a16:creationId xmlns:a16="http://schemas.microsoft.com/office/drawing/2014/main" id="{CECDFD18-5123-43D5-9ED3-EAB7A1A32D1A}"/>
              </a:ext>
            </a:extLst>
          </p:cNvPr>
          <p:cNvSpPr txBox="1">
            <a:spLocks noChangeArrowheads="1"/>
          </p:cNvSpPr>
          <p:nvPr/>
        </p:nvSpPr>
        <p:spPr bwMode="auto">
          <a:xfrm>
            <a:off x="1087438" y="1762125"/>
            <a:ext cx="682625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914400" indent="-45720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Char char="•"/>
            </a:pPr>
            <a:r>
              <a:rPr lang="el-GR" altLang="en-US" sz="2400">
                <a:solidFill>
                  <a:srgbClr val="0000CC"/>
                </a:solidFill>
                <a:latin typeface="Comic Sans MS" panose="030F0702030302020204" pitchFamily="66" charset="0"/>
              </a:rPr>
              <a:t>Χονδρόκοκκο και λεπτόκοκκο κλάσμα (π.χ. &gt;50 </a:t>
            </a:r>
            <a:r>
              <a:rPr lang="en-US" altLang="en-US" sz="2400">
                <a:solidFill>
                  <a:srgbClr val="0000CC"/>
                </a:solidFill>
                <a:latin typeface="Comic Sans MS" panose="030F0702030302020204" pitchFamily="66" charset="0"/>
              </a:rPr>
              <a:t>mm, &lt; 50 mm)</a:t>
            </a:r>
            <a:endParaRPr lang="el-GR" altLang="en-US" sz="2400">
              <a:solidFill>
                <a:srgbClr val="0000CC"/>
              </a:solidFill>
              <a:latin typeface="Comic Sans MS" panose="030F0702030302020204" pitchFamily="66" charset="0"/>
            </a:endParaRPr>
          </a:p>
          <a:p>
            <a:pPr>
              <a:spcBef>
                <a:spcPct val="50000"/>
              </a:spcBef>
              <a:buClrTx/>
              <a:buFontTx/>
              <a:buChar char="•"/>
            </a:pPr>
            <a:r>
              <a:rPr lang="el-GR" altLang="en-US" sz="2400">
                <a:solidFill>
                  <a:srgbClr val="0000CC"/>
                </a:solidFill>
                <a:latin typeface="Comic Sans MS" panose="030F0702030302020204" pitchFamily="66" charset="0"/>
              </a:rPr>
              <a:t>Μπορούν να διαχωρίσουν και σε 3 κλάσματα (δες προηγούμενο σχήμα)</a:t>
            </a:r>
          </a:p>
          <a:p>
            <a:pPr>
              <a:spcBef>
                <a:spcPct val="50000"/>
              </a:spcBef>
              <a:buClrTx/>
              <a:buFontTx/>
              <a:buChar char="•"/>
            </a:pPr>
            <a:r>
              <a:rPr lang="el-GR" altLang="en-US" sz="2400">
                <a:solidFill>
                  <a:srgbClr val="0000CC"/>
                </a:solidFill>
                <a:latin typeface="Comic Sans MS" panose="030F0702030302020204" pitchFamily="66" charset="0"/>
              </a:rPr>
              <a:t>Ανάκτηση συναρτήσει της:</a:t>
            </a:r>
          </a:p>
          <a:p>
            <a:pPr lvl="1">
              <a:spcBef>
                <a:spcPct val="50000"/>
              </a:spcBef>
              <a:buClrTx/>
              <a:buFontTx/>
              <a:buAutoNum type="arabicPeriod"/>
            </a:pPr>
            <a:r>
              <a:rPr lang="el-GR" altLang="en-US" sz="2400">
                <a:solidFill>
                  <a:srgbClr val="0000CC"/>
                </a:solidFill>
                <a:latin typeface="Comic Sans MS" panose="030F0702030302020204" pitchFamily="66" charset="0"/>
              </a:rPr>
              <a:t>ταχύτητας περιστροφής</a:t>
            </a:r>
          </a:p>
          <a:p>
            <a:pPr lvl="1">
              <a:spcBef>
                <a:spcPct val="50000"/>
              </a:spcBef>
              <a:buClrTx/>
              <a:buFontTx/>
              <a:buAutoNum type="arabicPeriod"/>
            </a:pPr>
            <a:r>
              <a:rPr lang="el-GR" altLang="en-US" sz="2400">
                <a:solidFill>
                  <a:srgbClr val="0000CC"/>
                </a:solidFill>
                <a:latin typeface="Comic Sans MS" panose="030F0702030302020204" pitchFamily="66" charset="0"/>
              </a:rPr>
              <a:t>κλίσης σχάρας</a:t>
            </a:r>
          </a:p>
          <a:p>
            <a:pPr lvl="1">
              <a:spcBef>
                <a:spcPct val="50000"/>
              </a:spcBef>
              <a:buClrTx/>
              <a:buFontTx/>
              <a:buAutoNum type="arabicPeriod"/>
            </a:pPr>
            <a:r>
              <a:rPr lang="el-GR" altLang="en-US" sz="2400">
                <a:solidFill>
                  <a:srgbClr val="0000CC"/>
                </a:solidFill>
                <a:latin typeface="Comic Sans MS" panose="030F0702030302020204" pitchFamily="66" charset="0"/>
              </a:rPr>
              <a:t>χρόνου παραμονής (</a:t>
            </a:r>
            <a:r>
              <a:rPr lang="en-US" altLang="en-US" sz="2400">
                <a:solidFill>
                  <a:srgbClr val="0000CC"/>
                </a:solidFill>
                <a:latin typeface="Comic Sans MS" panose="030F0702030302020204" pitchFamily="66" charset="0"/>
              </a:rPr>
              <a:t>V/Q)</a:t>
            </a:r>
            <a:endParaRPr lang="el-GR" altLang="en-US" sz="2400">
              <a:solidFill>
                <a:srgbClr val="0000CC"/>
              </a:solidFill>
              <a:latin typeface="Comic Sans MS" panose="030F0702030302020204" pitchFamily="66" charset="0"/>
            </a:endParaRPr>
          </a:p>
          <a:p>
            <a:pPr>
              <a:spcBef>
                <a:spcPct val="50000"/>
              </a:spcBef>
              <a:buClrTx/>
              <a:buFontTx/>
              <a:buNone/>
            </a:pPr>
            <a:endParaRPr lang="en-US" altLang="en-US" sz="2400">
              <a:solidFill>
                <a:srgbClr val="0000CC"/>
              </a:solidFill>
              <a:latin typeface="Comic Sans MS" panose="030F0702030302020204" pitchFamily="66"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05CC97BA-C860-4395-8562-24FAD2ABEECF}"/>
              </a:ext>
            </a:extLst>
          </p:cNvPr>
          <p:cNvSpPr>
            <a:spLocks noGrp="1" noChangeArrowheads="1"/>
          </p:cNvSpPr>
          <p:nvPr>
            <p:ph type="title" idx="4294967295"/>
          </p:nvPr>
        </p:nvSpPr>
        <p:spPr>
          <a:xfrm>
            <a:off x="1065213" y="396875"/>
            <a:ext cx="7467600" cy="855663"/>
          </a:xfrm>
        </p:spPr>
        <p:txBody>
          <a:bodyPr/>
          <a:lstStyle/>
          <a:p>
            <a:pPr algn="ctr">
              <a:lnSpc>
                <a:spcPct val="100000"/>
              </a:lnSpc>
            </a:pPr>
            <a:r>
              <a:rPr lang="el-GR" altLang="en-US" sz="2800">
                <a:solidFill>
                  <a:srgbClr val="E84700"/>
                </a:solidFill>
                <a:latin typeface="Comic Sans MS" panose="030F0702030302020204" pitchFamily="66" charset="0"/>
              </a:rPr>
              <a:t>Σχάρες τύπου δίσκου και δονούμενες σχάρες (βαλλιστικά συστήματα)</a:t>
            </a:r>
            <a:endParaRPr lang="en-US" altLang="en-US" sz="2800">
              <a:solidFill>
                <a:srgbClr val="E84700"/>
              </a:solidFill>
              <a:latin typeface="Comic Sans MS" panose="030F0702030302020204" pitchFamily="66" charset="0"/>
            </a:endParaRPr>
          </a:p>
        </p:txBody>
      </p:sp>
      <p:pic>
        <p:nvPicPr>
          <p:cNvPr id="38915" name="Picture 4">
            <a:extLst>
              <a:ext uri="{FF2B5EF4-FFF2-40B4-BE49-F238E27FC236}">
                <a16:creationId xmlns:a16="http://schemas.microsoft.com/office/drawing/2014/main" id="{1D852E18-746F-4B4A-87BE-E9B38A8734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1655763"/>
            <a:ext cx="3840162" cy="520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6" name="Text Box 5">
            <a:extLst>
              <a:ext uri="{FF2B5EF4-FFF2-40B4-BE49-F238E27FC236}">
                <a16:creationId xmlns:a16="http://schemas.microsoft.com/office/drawing/2014/main" id="{DDA10840-5397-4EDE-B5F1-5BCE5C797E1A}"/>
              </a:ext>
            </a:extLst>
          </p:cNvPr>
          <p:cNvSpPr txBox="1">
            <a:spLocks noChangeArrowheads="1"/>
          </p:cNvSpPr>
          <p:nvPr/>
        </p:nvSpPr>
        <p:spPr bwMode="auto">
          <a:xfrm>
            <a:off x="4824413" y="6491288"/>
            <a:ext cx="43195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n-US" altLang="en-US" sz="1800">
                <a:solidFill>
                  <a:srgbClr val="0000CC"/>
                </a:solidFill>
                <a:latin typeface="Comic Sans MS" panose="030F0702030302020204" pitchFamily="66" charset="0"/>
              </a:rPr>
              <a:t>Worrel – Vesilind, 2012</a:t>
            </a:r>
            <a:endParaRPr lang="el-GR" altLang="en-US" sz="1800">
              <a:solidFill>
                <a:srgbClr val="0000CC"/>
              </a:solidFill>
              <a:latin typeface="Comic Sans MS" panose="030F0702030302020204" pitchFamily="66"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6AE382F9-0DF3-4554-83D5-C96BC4BFE3DC}"/>
              </a:ext>
            </a:extLst>
          </p:cNvPr>
          <p:cNvSpPr>
            <a:spLocks noGrp="1" noChangeArrowheads="1"/>
          </p:cNvSpPr>
          <p:nvPr>
            <p:ph type="title" idx="4294967295"/>
          </p:nvPr>
        </p:nvSpPr>
        <p:spPr>
          <a:xfrm>
            <a:off x="306388" y="1785938"/>
            <a:ext cx="3733800" cy="4086225"/>
          </a:xfrm>
        </p:spPr>
        <p:txBody>
          <a:bodyPr/>
          <a:lstStyle/>
          <a:p>
            <a:pPr>
              <a:lnSpc>
                <a:spcPct val="95000"/>
              </a:lnSpc>
            </a:pPr>
            <a:r>
              <a:rPr lang="el-GR" altLang="en-US">
                <a:latin typeface="Comic Sans MS" panose="030F0702030302020204" pitchFamily="66" charset="0"/>
              </a:rPr>
              <a:t>Διαχωρισμός βάσει πυκνότητας – Αεροδιαχωριστές </a:t>
            </a:r>
            <a:br>
              <a:rPr lang="el-GR" altLang="en-US">
                <a:latin typeface="Comic Sans MS" panose="030F0702030302020204" pitchFamily="66" charset="0"/>
              </a:rPr>
            </a:br>
            <a:r>
              <a:rPr lang="el-GR" altLang="en-US" u="sng">
                <a:latin typeface="Comic Sans MS" panose="030F0702030302020204" pitchFamily="66" charset="0"/>
              </a:rPr>
              <a:t>ελαφρύ κλάσμα</a:t>
            </a:r>
            <a:r>
              <a:rPr lang="el-GR" altLang="en-US">
                <a:latin typeface="Comic Sans MS" panose="030F0702030302020204" pitchFamily="66" charset="0"/>
              </a:rPr>
              <a:t>: </a:t>
            </a:r>
            <a:r>
              <a:rPr lang="el-GR" altLang="en-US" sz="2400">
                <a:latin typeface="Comic Sans MS" panose="030F0702030302020204" pitchFamily="66" charset="0"/>
              </a:rPr>
              <a:t>πλαστικά, χαρτί</a:t>
            </a:r>
            <a:r>
              <a:rPr lang="el-GR" altLang="en-US">
                <a:latin typeface="Comic Sans MS" panose="030F0702030302020204" pitchFamily="66" charset="0"/>
              </a:rPr>
              <a:t>, </a:t>
            </a:r>
            <a:br>
              <a:rPr lang="el-GR" altLang="en-US">
                <a:latin typeface="Comic Sans MS" panose="030F0702030302020204" pitchFamily="66" charset="0"/>
              </a:rPr>
            </a:br>
            <a:r>
              <a:rPr lang="el-GR" altLang="en-US" u="sng">
                <a:latin typeface="Comic Sans MS" panose="030F0702030302020204" pitchFamily="66" charset="0"/>
              </a:rPr>
              <a:t>βαρύ κλάσμα</a:t>
            </a:r>
            <a:r>
              <a:rPr lang="el-GR" altLang="en-US">
                <a:latin typeface="Comic Sans MS" panose="030F0702030302020204" pitchFamily="66" charset="0"/>
              </a:rPr>
              <a:t>:  </a:t>
            </a:r>
            <a:r>
              <a:rPr lang="el-GR" altLang="en-US" sz="2400">
                <a:latin typeface="Comic Sans MS" panose="030F0702030302020204" pitchFamily="66" charset="0"/>
              </a:rPr>
              <a:t>οργανικά, μέταλλα, ξύλα</a:t>
            </a:r>
            <a:r>
              <a:rPr lang="el-GR" altLang="en-US">
                <a:latin typeface="Comic Sans MS" panose="030F0702030302020204" pitchFamily="66" charset="0"/>
              </a:rPr>
              <a:t>)</a:t>
            </a:r>
            <a:endParaRPr lang="el-GR" altLang="en-US" sz="2200">
              <a:latin typeface="Comic Sans MS" panose="030F0702030302020204" pitchFamily="66" charset="0"/>
            </a:endParaRPr>
          </a:p>
        </p:txBody>
      </p:sp>
      <p:sp>
        <p:nvSpPr>
          <p:cNvPr id="39939" name="Text Box 5">
            <a:extLst>
              <a:ext uri="{FF2B5EF4-FFF2-40B4-BE49-F238E27FC236}">
                <a16:creationId xmlns:a16="http://schemas.microsoft.com/office/drawing/2014/main" id="{0F610440-B6BA-4CCA-BE9E-11EF8D4373D5}"/>
              </a:ext>
            </a:extLst>
          </p:cNvPr>
          <p:cNvSpPr txBox="1">
            <a:spLocks noChangeArrowheads="1"/>
          </p:cNvSpPr>
          <p:nvPr/>
        </p:nvSpPr>
        <p:spPr bwMode="auto">
          <a:xfrm>
            <a:off x="0" y="6400800"/>
            <a:ext cx="43195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n-GB" altLang="en-US" sz="1800">
                <a:solidFill>
                  <a:srgbClr val="0000CC"/>
                </a:solidFill>
                <a:latin typeface="Comic Sans MS" panose="030F0702030302020204" pitchFamily="66" charset="0"/>
              </a:rPr>
              <a:t>Tchobanoglous et al. 1993</a:t>
            </a:r>
            <a:endParaRPr lang="el-GR" altLang="en-US" sz="1800">
              <a:solidFill>
                <a:srgbClr val="0000CC"/>
              </a:solidFill>
              <a:latin typeface="Comic Sans MS" panose="030F0702030302020204" pitchFamily="66" charset="0"/>
            </a:endParaRPr>
          </a:p>
        </p:txBody>
      </p:sp>
      <p:sp>
        <p:nvSpPr>
          <p:cNvPr id="39940" name="Rectangle 6">
            <a:extLst>
              <a:ext uri="{FF2B5EF4-FFF2-40B4-BE49-F238E27FC236}">
                <a16:creationId xmlns:a16="http://schemas.microsoft.com/office/drawing/2014/main" id="{B47B89DC-C9C6-431D-9ABF-9E243EEF79CB}"/>
              </a:ext>
            </a:extLst>
          </p:cNvPr>
          <p:cNvSpPr>
            <a:spLocks noChangeArrowheads="1"/>
          </p:cNvSpPr>
          <p:nvPr/>
        </p:nvSpPr>
        <p:spPr bwMode="auto">
          <a:xfrm>
            <a:off x="568325" y="188913"/>
            <a:ext cx="39703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r>
              <a:rPr lang="el-GR" altLang="en-US" sz="3200">
                <a:solidFill>
                  <a:srgbClr val="FF0000"/>
                </a:solidFill>
                <a:latin typeface="Comic Sans MS" panose="030F0702030302020204" pitchFamily="66" charset="0"/>
              </a:rPr>
              <a:t>Ανάκτηση υλικών – μηχανικά μέσα</a:t>
            </a:r>
          </a:p>
        </p:txBody>
      </p:sp>
      <p:pic>
        <p:nvPicPr>
          <p:cNvPr id="39941" name="Εικόνα 12">
            <a:extLst>
              <a:ext uri="{FF2B5EF4-FFF2-40B4-BE49-F238E27FC236}">
                <a16:creationId xmlns:a16="http://schemas.microsoft.com/office/drawing/2014/main" id="{3ED383AB-056B-43AB-BBBE-F036D04ED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0013" y="915988"/>
            <a:ext cx="4876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Εικόνα 13">
            <a:extLst>
              <a:ext uri="{FF2B5EF4-FFF2-40B4-BE49-F238E27FC236}">
                <a16:creationId xmlns:a16="http://schemas.microsoft.com/office/drawing/2014/main" id="{86BBA5E5-3D70-40F2-BD4F-2F89C2358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838" y="3157538"/>
            <a:ext cx="3938587"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18DF585-B0E1-4A41-BA53-95BCDA08E1D1}"/>
              </a:ext>
            </a:extLst>
          </p:cNvPr>
          <p:cNvSpPr>
            <a:spLocks noGrp="1" noChangeArrowheads="1"/>
          </p:cNvSpPr>
          <p:nvPr>
            <p:ph type="title" idx="4294967295"/>
          </p:nvPr>
        </p:nvSpPr>
        <p:spPr>
          <a:xfrm>
            <a:off x="415925" y="1803400"/>
            <a:ext cx="2724150" cy="1643063"/>
          </a:xfrm>
        </p:spPr>
        <p:txBody>
          <a:bodyPr/>
          <a:lstStyle/>
          <a:p>
            <a:pPr>
              <a:lnSpc>
                <a:spcPct val="95000"/>
              </a:lnSpc>
            </a:pPr>
            <a:r>
              <a:rPr lang="el-GR" altLang="en-US">
                <a:latin typeface="Comic Sans MS" panose="030F0702030302020204" pitchFamily="66" charset="0"/>
              </a:rPr>
              <a:t>Οριζόντιοι σφυρόμυλοι</a:t>
            </a:r>
            <a:endParaRPr lang="el-GR" altLang="en-US" sz="2200">
              <a:latin typeface="Comic Sans MS" panose="030F0702030302020204" pitchFamily="66" charset="0"/>
            </a:endParaRPr>
          </a:p>
        </p:txBody>
      </p:sp>
      <p:sp>
        <p:nvSpPr>
          <p:cNvPr id="40963" name="Rectangle 4">
            <a:extLst>
              <a:ext uri="{FF2B5EF4-FFF2-40B4-BE49-F238E27FC236}">
                <a16:creationId xmlns:a16="http://schemas.microsoft.com/office/drawing/2014/main" id="{F583A55E-996B-407C-9D3A-DF91CC301C8B}"/>
              </a:ext>
            </a:extLst>
          </p:cNvPr>
          <p:cNvSpPr>
            <a:spLocks noChangeArrowheads="1"/>
          </p:cNvSpPr>
          <p:nvPr/>
        </p:nvSpPr>
        <p:spPr bwMode="auto">
          <a:xfrm>
            <a:off x="568325" y="188913"/>
            <a:ext cx="77517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r>
              <a:rPr lang="el-GR" altLang="en-US" sz="3200">
                <a:solidFill>
                  <a:srgbClr val="FF0000"/>
                </a:solidFill>
                <a:latin typeface="Comic Sans MS" panose="030F0702030302020204" pitchFamily="66" charset="0"/>
              </a:rPr>
              <a:t>Μείωση μεγέθους</a:t>
            </a:r>
            <a:r>
              <a:rPr lang="en-US" altLang="en-US" sz="3200">
                <a:solidFill>
                  <a:srgbClr val="FF0000"/>
                </a:solidFill>
                <a:latin typeface="Comic Sans MS" panose="030F0702030302020204" pitchFamily="66" charset="0"/>
              </a:rPr>
              <a:t> a</a:t>
            </a:r>
            <a:r>
              <a:rPr lang="el-GR" altLang="en-US" sz="3200">
                <a:solidFill>
                  <a:srgbClr val="FF0000"/>
                </a:solidFill>
                <a:latin typeface="Comic Sans MS" panose="030F0702030302020204" pitchFamily="66" charset="0"/>
              </a:rPr>
              <a:t>πορριμμάτων - Τεμαχισμός</a:t>
            </a:r>
          </a:p>
        </p:txBody>
      </p:sp>
      <p:pic>
        <p:nvPicPr>
          <p:cNvPr id="40964" name="Picture 7">
            <a:extLst>
              <a:ext uri="{FF2B5EF4-FFF2-40B4-BE49-F238E27FC236}">
                <a16:creationId xmlns:a16="http://schemas.microsoft.com/office/drawing/2014/main" id="{CF30C958-7D84-4432-ACB9-031645F4E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8213" y="731838"/>
            <a:ext cx="4414837" cy="612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5" name="Text Box 5">
            <a:extLst>
              <a:ext uri="{FF2B5EF4-FFF2-40B4-BE49-F238E27FC236}">
                <a16:creationId xmlns:a16="http://schemas.microsoft.com/office/drawing/2014/main" id="{8102C17E-F62A-4CDE-BFA9-C42169AD7941}"/>
              </a:ext>
            </a:extLst>
          </p:cNvPr>
          <p:cNvSpPr txBox="1">
            <a:spLocks noChangeArrowheads="1"/>
          </p:cNvSpPr>
          <p:nvPr/>
        </p:nvSpPr>
        <p:spPr bwMode="auto">
          <a:xfrm>
            <a:off x="0" y="6491288"/>
            <a:ext cx="43195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n-US" altLang="en-US" sz="1800">
                <a:solidFill>
                  <a:srgbClr val="0000CC"/>
                </a:solidFill>
                <a:latin typeface="Comic Sans MS" panose="030F0702030302020204" pitchFamily="66" charset="0"/>
              </a:rPr>
              <a:t>Worrel – Vesilind, 2012</a:t>
            </a:r>
            <a:endParaRPr lang="el-GR" altLang="en-US" sz="1800">
              <a:solidFill>
                <a:srgbClr val="0000CC"/>
              </a:solidFill>
              <a:latin typeface="Comic Sans MS" panose="030F0702030302020204" pitchFamily="66"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A571733-4DD3-4A0D-8920-B20F131610E3}"/>
              </a:ext>
            </a:extLst>
          </p:cNvPr>
          <p:cNvSpPr>
            <a:spLocks noGrp="1" noChangeArrowheads="1"/>
          </p:cNvSpPr>
          <p:nvPr>
            <p:ph type="title" idx="4294967295"/>
          </p:nvPr>
        </p:nvSpPr>
        <p:spPr/>
        <p:txBody>
          <a:bodyPr/>
          <a:lstStyle/>
          <a:p>
            <a:pPr algn="ctr"/>
            <a:r>
              <a:rPr lang="el-GR" altLang="en-US" sz="3600">
                <a:solidFill>
                  <a:srgbClr val="E84700"/>
                </a:solidFill>
                <a:latin typeface="Comic Sans MS" panose="030F0702030302020204" pitchFamily="66" charset="0"/>
              </a:rPr>
              <a:t>Διαχωρισμός υλικών</a:t>
            </a:r>
          </a:p>
        </p:txBody>
      </p:sp>
      <p:sp>
        <p:nvSpPr>
          <p:cNvPr id="14339" name="Rectangle 3">
            <a:extLst>
              <a:ext uri="{FF2B5EF4-FFF2-40B4-BE49-F238E27FC236}">
                <a16:creationId xmlns:a16="http://schemas.microsoft.com/office/drawing/2014/main" id="{99823C0E-0DA6-480B-B526-40C760666B7A}"/>
              </a:ext>
            </a:extLst>
          </p:cNvPr>
          <p:cNvSpPr>
            <a:spLocks noGrp="1" noChangeArrowheads="1"/>
          </p:cNvSpPr>
          <p:nvPr>
            <p:ph type="body" idx="4294967295"/>
          </p:nvPr>
        </p:nvSpPr>
        <p:spPr>
          <a:xfrm>
            <a:off x="852488" y="1539875"/>
            <a:ext cx="7821612" cy="4318000"/>
          </a:xfrm>
        </p:spPr>
        <p:txBody>
          <a:bodyPr/>
          <a:lstStyle/>
          <a:p>
            <a:pPr>
              <a:lnSpc>
                <a:spcPct val="90000"/>
              </a:lnSpc>
            </a:pPr>
            <a:r>
              <a:rPr lang="el-GR" altLang="en-US">
                <a:latin typeface="Comic Sans MS" panose="030F0702030302020204" pitchFamily="66" charset="0"/>
              </a:rPr>
              <a:t>Στην πηγή</a:t>
            </a:r>
          </a:p>
          <a:p>
            <a:pPr lvl="1">
              <a:lnSpc>
                <a:spcPct val="90000"/>
              </a:lnSpc>
            </a:pPr>
            <a:r>
              <a:rPr lang="el-GR" altLang="en-US">
                <a:latin typeface="Comic Sans MS" panose="030F0702030302020204" pitchFamily="66" charset="0"/>
              </a:rPr>
              <a:t>Μεταφορά διαχωρισμένων υλικών (π.χ. ξηρών ανακυκλώσιμων) στην πηγή σε καθαρά κέντρα διαλογής και ανάκτησης υλικών (</a:t>
            </a:r>
            <a:r>
              <a:rPr lang="el-GR" altLang="en-US" b="1">
                <a:latin typeface="Comic Sans MS" panose="030F0702030302020204" pitchFamily="66" charset="0"/>
              </a:rPr>
              <a:t>καθαρά ΚΔΑΥ</a:t>
            </a:r>
            <a:r>
              <a:rPr lang="el-GR" altLang="en-US">
                <a:latin typeface="Comic Sans MS" panose="030F0702030302020204" pitchFamily="66" charset="0"/>
              </a:rPr>
              <a:t>) – Κυρίως χειρωνακτική και μηχανοποιημένη διαλογή σε μικρό βαθμό.</a:t>
            </a:r>
          </a:p>
          <a:p>
            <a:pPr>
              <a:lnSpc>
                <a:spcPct val="90000"/>
              </a:lnSpc>
            </a:pPr>
            <a:r>
              <a:rPr lang="el-GR" altLang="en-US">
                <a:latin typeface="Comic Sans MS" panose="030F0702030302020204" pitchFamily="66" charset="0"/>
              </a:rPr>
              <a:t>Από σύμμικτα απορρίμματα</a:t>
            </a:r>
          </a:p>
          <a:p>
            <a:pPr lvl="1">
              <a:lnSpc>
                <a:spcPct val="90000"/>
              </a:lnSpc>
            </a:pPr>
            <a:r>
              <a:rPr lang="el-GR" altLang="en-US">
                <a:latin typeface="Comic Sans MS" panose="030F0702030302020204" pitchFamily="66" charset="0"/>
              </a:rPr>
              <a:t>Χρήση μηχανικών μέσων κυρίως</a:t>
            </a:r>
          </a:p>
          <a:p>
            <a:pPr lvl="1">
              <a:lnSpc>
                <a:spcPct val="90000"/>
              </a:lnSpc>
            </a:pPr>
            <a:r>
              <a:rPr lang="el-GR" altLang="en-US">
                <a:latin typeface="Comic Sans MS" panose="030F0702030302020204" pitchFamily="66" charset="0"/>
              </a:rPr>
              <a:t>Μονάδες μηχανικής προεπεξεργασίας (μηχανιοποιημένη διαλογή) ή </a:t>
            </a:r>
            <a:r>
              <a:rPr lang="el-GR" altLang="en-US" b="1">
                <a:latin typeface="Comic Sans MS" panose="030F0702030302020204" pitchFamily="66" charset="0"/>
              </a:rPr>
              <a:t>βρώμικα ΚΔΑΥ</a:t>
            </a:r>
            <a:r>
              <a:rPr lang="el-GR" altLang="en-US">
                <a:latin typeface="Comic Sans MS" panose="030F0702030302020204" pitchFamily="66" charset="0"/>
              </a:rPr>
              <a:t> – Μηχανοποιημένη διαλογή</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0A233EE-3455-4E93-A63E-47DA472CDEE7}"/>
              </a:ext>
            </a:extLst>
          </p:cNvPr>
          <p:cNvSpPr>
            <a:spLocks noGrp="1" noChangeArrowheads="1"/>
          </p:cNvSpPr>
          <p:nvPr>
            <p:ph type="title" idx="4294967295"/>
          </p:nvPr>
        </p:nvSpPr>
        <p:spPr>
          <a:xfrm>
            <a:off x="0" y="0"/>
            <a:ext cx="7624763" cy="823913"/>
          </a:xfrm>
        </p:spPr>
        <p:txBody>
          <a:bodyPr/>
          <a:lstStyle/>
          <a:p>
            <a:pPr>
              <a:lnSpc>
                <a:spcPct val="100000"/>
              </a:lnSpc>
            </a:pPr>
            <a:r>
              <a:rPr lang="el-GR" altLang="en-US" sz="2800">
                <a:solidFill>
                  <a:srgbClr val="FF0000"/>
                </a:solidFill>
              </a:rPr>
              <a:t>Μείωση μεγέθους</a:t>
            </a:r>
            <a:r>
              <a:rPr lang="en-US" altLang="en-US" sz="2800">
                <a:solidFill>
                  <a:srgbClr val="FF0000"/>
                </a:solidFill>
              </a:rPr>
              <a:t> </a:t>
            </a:r>
            <a:r>
              <a:rPr lang="el-GR" altLang="en-US" sz="2800">
                <a:solidFill>
                  <a:srgbClr val="FF0000"/>
                </a:solidFill>
              </a:rPr>
              <a:t>απορριμμάτων</a:t>
            </a:r>
            <a:endParaRPr lang="en-US" altLang="en-US" sz="2800">
              <a:solidFill>
                <a:srgbClr val="FF0000"/>
              </a:solidFill>
            </a:endParaRPr>
          </a:p>
        </p:txBody>
      </p:sp>
      <p:pic>
        <p:nvPicPr>
          <p:cNvPr id="41987" name="Picture 4">
            <a:extLst>
              <a:ext uri="{FF2B5EF4-FFF2-40B4-BE49-F238E27FC236}">
                <a16:creationId xmlns:a16="http://schemas.microsoft.com/office/drawing/2014/main" id="{6BB37D5A-32D8-47A5-A227-1868F7D84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713" y="663575"/>
            <a:ext cx="4638675" cy="619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Rectangle 2">
            <a:extLst>
              <a:ext uri="{FF2B5EF4-FFF2-40B4-BE49-F238E27FC236}">
                <a16:creationId xmlns:a16="http://schemas.microsoft.com/office/drawing/2014/main" id="{FF69D4E0-C780-4528-991C-6B41D333E942}"/>
              </a:ext>
            </a:extLst>
          </p:cNvPr>
          <p:cNvSpPr>
            <a:spLocks noChangeArrowheads="1"/>
          </p:cNvSpPr>
          <p:nvPr/>
        </p:nvSpPr>
        <p:spPr bwMode="auto">
          <a:xfrm>
            <a:off x="290513" y="1314450"/>
            <a:ext cx="3938587"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nSpc>
                <a:spcPct val="95000"/>
              </a:lnSpc>
              <a:spcBef>
                <a:spcPct val="0"/>
              </a:spcBef>
              <a:buClrTx/>
              <a:buFontTx/>
              <a:buNone/>
            </a:pPr>
            <a:r>
              <a:rPr lang="el-GR" altLang="en-US" sz="3200">
                <a:latin typeface="Comic Sans MS" panose="030F0702030302020204" pitchFamily="66" charset="0"/>
              </a:rPr>
              <a:t>Κάθετοι σφυρόμυλοι</a:t>
            </a:r>
            <a:endParaRPr lang="el-GR" altLang="en-US" sz="2200">
              <a:latin typeface="Comic Sans MS" panose="030F0702030302020204" pitchFamily="66" charset="0"/>
            </a:endParaRPr>
          </a:p>
        </p:txBody>
      </p:sp>
      <p:pic>
        <p:nvPicPr>
          <p:cNvPr id="41989" name="Picture 6">
            <a:extLst>
              <a:ext uri="{FF2B5EF4-FFF2-40B4-BE49-F238E27FC236}">
                <a16:creationId xmlns:a16="http://schemas.microsoft.com/office/drawing/2014/main" id="{8B47B2B2-7414-4F63-8F6E-BF6EB1E5E1CC}"/>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92088" y="2112963"/>
            <a:ext cx="2990850" cy="43180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Text Box 5">
            <a:extLst>
              <a:ext uri="{FF2B5EF4-FFF2-40B4-BE49-F238E27FC236}">
                <a16:creationId xmlns:a16="http://schemas.microsoft.com/office/drawing/2014/main" id="{92578FCC-C8F6-4960-9C75-4A29B22F1D99}"/>
              </a:ext>
            </a:extLst>
          </p:cNvPr>
          <p:cNvSpPr txBox="1">
            <a:spLocks noChangeArrowheads="1"/>
          </p:cNvSpPr>
          <p:nvPr/>
        </p:nvSpPr>
        <p:spPr bwMode="auto">
          <a:xfrm>
            <a:off x="0" y="6491288"/>
            <a:ext cx="43195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n-US" altLang="en-US" sz="1800">
                <a:solidFill>
                  <a:srgbClr val="0000CC"/>
                </a:solidFill>
                <a:latin typeface="Comic Sans MS" panose="030F0702030302020204" pitchFamily="66" charset="0"/>
              </a:rPr>
              <a:t>Worrel – Vesilind, 2012</a:t>
            </a:r>
            <a:endParaRPr lang="el-GR" altLang="en-US" sz="1800">
              <a:solidFill>
                <a:srgbClr val="0000CC"/>
              </a:solidFill>
              <a:latin typeface="Comic Sans MS" panose="030F0702030302020204" pitchFamily="66"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168EF9C-F790-458E-9E62-F2A09DEE054C}"/>
              </a:ext>
            </a:extLst>
          </p:cNvPr>
          <p:cNvSpPr>
            <a:spLocks noGrp="1" noChangeArrowheads="1"/>
          </p:cNvSpPr>
          <p:nvPr>
            <p:ph type="title" idx="4294967295"/>
          </p:nvPr>
        </p:nvSpPr>
        <p:spPr>
          <a:xfrm>
            <a:off x="0" y="0"/>
            <a:ext cx="7624763" cy="823913"/>
          </a:xfrm>
        </p:spPr>
        <p:txBody>
          <a:bodyPr/>
          <a:lstStyle/>
          <a:p>
            <a:pPr>
              <a:lnSpc>
                <a:spcPct val="100000"/>
              </a:lnSpc>
            </a:pPr>
            <a:r>
              <a:rPr lang="el-GR" altLang="en-US" sz="2800">
                <a:solidFill>
                  <a:srgbClr val="FF0000"/>
                </a:solidFill>
              </a:rPr>
              <a:t>Μείωση μεγέθους</a:t>
            </a:r>
            <a:r>
              <a:rPr lang="en-US" altLang="en-US" sz="2800">
                <a:solidFill>
                  <a:srgbClr val="FF0000"/>
                </a:solidFill>
              </a:rPr>
              <a:t> </a:t>
            </a:r>
            <a:r>
              <a:rPr lang="el-GR" altLang="en-US" sz="2800">
                <a:solidFill>
                  <a:srgbClr val="FF0000"/>
                </a:solidFill>
              </a:rPr>
              <a:t>απορριμμάτων</a:t>
            </a:r>
            <a:endParaRPr lang="en-US" altLang="en-US" sz="2800">
              <a:solidFill>
                <a:srgbClr val="FF0000"/>
              </a:solidFill>
            </a:endParaRPr>
          </a:p>
        </p:txBody>
      </p:sp>
      <p:sp>
        <p:nvSpPr>
          <p:cNvPr id="43011" name="Rectangle 2">
            <a:extLst>
              <a:ext uri="{FF2B5EF4-FFF2-40B4-BE49-F238E27FC236}">
                <a16:creationId xmlns:a16="http://schemas.microsoft.com/office/drawing/2014/main" id="{89DEE0C7-9682-4B2F-8259-82F8727CC5E2}"/>
              </a:ext>
            </a:extLst>
          </p:cNvPr>
          <p:cNvSpPr>
            <a:spLocks noChangeArrowheads="1"/>
          </p:cNvSpPr>
          <p:nvPr/>
        </p:nvSpPr>
        <p:spPr bwMode="auto">
          <a:xfrm>
            <a:off x="354013" y="2054225"/>
            <a:ext cx="3340100"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nSpc>
                <a:spcPct val="95000"/>
              </a:lnSpc>
              <a:spcBef>
                <a:spcPct val="0"/>
              </a:spcBef>
              <a:buClrTx/>
              <a:buFontTx/>
              <a:buNone/>
            </a:pPr>
            <a:r>
              <a:rPr lang="en-US" altLang="en-US" sz="2200">
                <a:latin typeface="Comic Sans MS" panose="030F0702030302020204" pitchFamily="66" charset="0"/>
              </a:rPr>
              <a:t>Shear shredders</a:t>
            </a:r>
            <a:br>
              <a:rPr lang="en-US" altLang="en-US" sz="2200">
                <a:latin typeface="Comic Sans MS" panose="030F0702030302020204" pitchFamily="66" charset="0"/>
              </a:rPr>
            </a:br>
            <a:r>
              <a:rPr lang="en-US" altLang="en-US" sz="2200">
                <a:latin typeface="Comic Sans MS" panose="030F0702030302020204" pitchFamily="66" charset="0"/>
              </a:rPr>
              <a:t>(</a:t>
            </a:r>
            <a:r>
              <a:rPr lang="el-GR" altLang="en-US" sz="2200">
                <a:latin typeface="Comic Sans MS" panose="030F0702030302020204" pitchFamily="66" charset="0"/>
              </a:rPr>
              <a:t>τεμαχιστής διάτμησης)</a:t>
            </a:r>
          </a:p>
        </p:txBody>
      </p:sp>
      <p:sp>
        <p:nvSpPr>
          <p:cNvPr id="43012" name="Text Box 5">
            <a:extLst>
              <a:ext uri="{FF2B5EF4-FFF2-40B4-BE49-F238E27FC236}">
                <a16:creationId xmlns:a16="http://schemas.microsoft.com/office/drawing/2014/main" id="{7641EF43-75F1-42C6-A69A-1292DB332DA6}"/>
              </a:ext>
            </a:extLst>
          </p:cNvPr>
          <p:cNvSpPr txBox="1">
            <a:spLocks noChangeArrowheads="1"/>
          </p:cNvSpPr>
          <p:nvPr/>
        </p:nvSpPr>
        <p:spPr bwMode="auto">
          <a:xfrm>
            <a:off x="0" y="6491288"/>
            <a:ext cx="43195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n-US" altLang="en-US" sz="1800">
                <a:solidFill>
                  <a:srgbClr val="0000CC"/>
                </a:solidFill>
                <a:latin typeface="Comic Sans MS" panose="030F0702030302020204" pitchFamily="66" charset="0"/>
              </a:rPr>
              <a:t>Worrel – Vesilind, 2012</a:t>
            </a:r>
            <a:endParaRPr lang="el-GR" altLang="en-US" sz="1800">
              <a:solidFill>
                <a:srgbClr val="0000CC"/>
              </a:solidFill>
              <a:latin typeface="Comic Sans MS" panose="030F0702030302020204" pitchFamily="66" charset="0"/>
            </a:endParaRPr>
          </a:p>
        </p:txBody>
      </p:sp>
      <p:pic>
        <p:nvPicPr>
          <p:cNvPr id="43013" name="Picture 7">
            <a:extLst>
              <a:ext uri="{FF2B5EF4-FFF2-40B4-BE49-F238E27FC236}">
                <a16:creationId xmlns:a16="http://schemas.microsoft.com/office/drawing/2014/main" id="{3D345AD3-BE13-4160-8E76-27C6582E5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25" y="1144588"/>
            <a:ext cx="3884613" cy="536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02A7E3D0-BB24-4802-87BF-527FED0B1587}"/>
              </a:ext>
            </a:extLst>
          </p:cNvPr>
          <p:cNvSpPr>
            <a:spLocks noGrp="1" noChangeArrowheads="1"/>
          </p:cNvSpPr>
          <p:nvPr>
            <p:ph type="title" idx="4294967295"/>
          </p:nvPr>
        </p:nvSpPr>
        <p:spPr>
          <a:xfrm>
            <a:off x="984250" y="271463"/>
            <a:ext cx="7467600" cy="823912"/>
          </a:xfrm>
        </p:spPr>
        <p:txBody>
          <a:bodyPr/>
          <a:lstStyle/>
          <a:p>
            <a:pPr>
              <a:lnSpc>
                <a:spcPct val="95000"/>
              </a:lnSpc>
            </a:pPr>
            <a:r>
              <a:rPr lang="el-GR" altLang="en-US" sz="3000">
                <a:latin typeface="Comic Sans MS" panose="030F0702030302020204" pitchFamily="66" charset="0"/>
              </a:rPr>
              <a:t>Μεταβολή κατανομής μεγέθους σωματιδίων</a:t>
            </a:r>
            <a:endParaRPr lang="en-US" altLang="en-US" sz="3000">
              <a:latin typeface="Comic Sans MS" panose="030F0702030302020204" pitchFamily="66" charset="0"/>
            </a:endParaRPr>
          </a:p>
        </p:txBody>
      </p:sp>
      <p:pic>
        <p:nvPicPr>
          <p:cNvPr id="44035" name="Picture 3">
            <a:extLst>
              <a:ext uri="{FF2B5EF4-FFF2-40B4-BE49-F238E27FC236}">
                <a16:creationId xmlns:a16="http://schemas.microsoft.com/office/drawing/2014/main" id="{5D850356-6115-4D05-B04A-06BDF57E407D}"/>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4164013" y="4105275"/>
            <a:ext cx="4979987" cy="27527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6" name="Text Box 4">
            <a:extLst>
              <a:ext uri="{FF2B5EF4-FFF2-40B4-BE49-F238E27FC236}">
                <a16:creationId xmlns:a16="http://schemas.microsoft.com/office/drawing/2014/main" id="{D146A42B-5121-4758-BCA0-109DD99BC3C4}"/>
              </a:ext>
            </a:extLst>
          </p:cNvPr>
          <p:cNvSpPr txBox="1">
            <a:spLocks noChangeArrowheads="1"/>
          </p:cNvSpPr>
          <p:nvPr/>
        </p:nvSpPr>
        <p:spPr bwMode="auto">
          <a:xfrm>
            <a:off x="361950" y="4651375"/>
            <a:ext cx="20510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l-GR" altLang="en-US" sz="2400">
                <a:solidFill>
                  <a:srgbClr val="0000CC"/>
                </a:solidFill>
                <a:latin typeface="Comic Sans MS" panose="030F0702030302020204" pitchFamily="66" charset="0"/>
              </a:rPr>
              <a:t>Μετά από σφυρόμυλο</a:t>
            </a:r>
            <a:endParaRPr lang="en-US" altLang="en-US" sz="2400">
              <a:solidFill>
                <a:srgbClr val="0000CC"/>
              </a:solidFill>
              <a:latin typeface="Comic Sans MS" panose="030F0702030302020204" pitchFamily="66" charset="0"/>
            </a:endParaRPr>
          </a:p>
        </p:txBody>
      </p:sp>
      <p:sp>
        <p:nvSpPr>
          <p:cNvPr id="44037" name="Line 5">
            <a:extLst>
              <a:ext uri="{FF2B5EF4-FFF2-40B4-BE49-F238E27FC236}">
                <a16:creationId xmlns:a16="http://schemas.microsoft.com/office/drawing/2014/main" id="{FF7F6760-3AFC-45C3-A363-DE5BA21FD8E3}"/>
              </a:ext>
            </a:extLst>
          </p:cNvPr>
          <p:cNvSpPr>
            <a:spLocks noChangeShapeType="1"/>
          </p:cNvSpPr>
          <p:nvPr/>
        </p:nvSpPr>
        <p:spPr bwMode="auto">
          <a:xfrm>
            <a:off x="2208213" y="5013325"/>
            <a:ext cx="14811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44038" name="Picture 6">
            <a:extLst>
              <a:ext uri="{FF2B5EF4-FFF2-40B4-BE49-F238E27FC236}">
                <a16:creationId xmlns:a16="http://schemas.microsoft.com/office/drawing/2014/main" id="{3E70A322-A3E2-4B8B-A2E3-8EAEEA5F6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630" t="26083" r="36081" b="23792"/>
          <a:stretch>
            <a:fillRect/>
          </a:stretch>
        </p:blipFill>
        <p:spPr bwMode="auto">
          <a:xfrm>
            <a:off x="4419600" y="990600"/>
            <a:ext cx="4160838" cy="315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Line 7">
            <a:extLst>
              <a:ext uri="{FF2B5EF4-FFF2-40B4-BE49-F238E27FC236}">
                <a16:creationId xmlns:a16="http://schemas.microsoft.com/office/drawing/2014/main" id="{90DC61AE-BE90-4912-8AAA-7BA3CD99E2AE}"/>
              </a:ext>
            </a:extLst>
          </p:cNvPr>
          <p:cNvSpPr>
            <a:spLocks noChangeShapeType="1"/>
          </p:cNvSpPr>
          <p:nvPr/>
        </p:nvSpPr>
        <p:spPr bwMode="auto">
          <a:xfrm>
            <a:off x="2586038" y="2381250"/>
            <a:ext cx="1828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040" name="Text Box 8">
            <a:extLst>
              <a:ext uri="{FF2B5EF4-FFF2-40B4-BE49-F238E27FC236}">
                <a16:creationId xmlns:a16="http://schemas.microsoft.com/office/drawing/2014/main" id="{16DB9C8D-C64F-436B-9F5F-237AA5B7153D}"/>
              </a:ext>
            </a:extLst>
          </p:cNvPr>
          <p:cNvSpPr txBox="1">
            <a:spLocks noChangeArrowheads="1"/>
          </p:cNvSpPr>
          <p:nvPr/>
        </p:nvSpPr>
        <p:spPr bwMode="auto">
          <a:xfrm>
            <a:off x="609600" y="1998663"/>
            <a:ext cx="20510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l-GR" altLang="en-US" sz="2400">
                <a:solidFill>
                  <a:srgbClr val="0000CC"/>
                </a:solidFill>
                <a:latin typeface="Comic Sans MS" panose="030F0702030302020204" pitchFamily="66" charset="0"/>
              </a:rPr>
              <a:t>Αρχική κατανομή μεγέθους συστατικών</a:t>
            </a:r>
            <a:endParaRPr lang="en-US" altLang="en-US" sz="2400">
              <a:solidFill>
                <a:srgbClr val="0000CC"/>
              </a:solidFill>
              <a:latin typeface="Comic Sans MS" panose="030F0702030302020204" pitchFamily="66" charset="0"/>
            </a:endParaRPr>
          </a:p>
        </p:txBody>
      </p:sp>
      <p:sp>
        <p:nvSpPr>
          <p:cNvPr id="44041" name="Text Box 9">
            <a:extLst>
              <a:ext uri="{FF2B5EF4-FFF2-40B4-BE49-F238E27FC236}">
                <a16:creationId xmlns:a16="http://schemas.microsoft.com/office/drawing/2014/main" id="{E62E13CF-925C-482B-9A18-37C17B1B51CA}"/>
              </a:ext>
            </a:extLst>
          </p:cNvPr>
          <p:cNvSpPr txBox="1">
            <a:spLocks noChangeArrowheads="1"/>
          </p:cNvSpPr>
          <p:nvPr/>
        </p:nvSpPr>
        <p:spPr bwMode="auto">
          <a:xfrm>
            <a:off x="0" y="6216650"/>
            <a:ext cx="41306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n-US" altLang="en-US" sz="1800">
                <a:solidFill>
                  <a:srgbClr val="0000CC"/>
                </a:solidFill>
                <a:latin typeface="Comic Sans MS" panose="030F0702030302020204" pitchFamily="66" charset="0"/>
              </a:rPr>
              <a:t>Tchobanoglous et al. 1993; Christensen, 2011</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23615F77-19FB-4290-9997-9E319D068411}"/>
              </a:ext>
            </a:extLst>
          </p:cNvPr>
          <p:cNvSpPr>
            <a:spLocks noGrp="1" noChangeArrowheads="1"/>
          </p:cNvSpPr>
          <p:nvPr>
            <p:ph type="title" idx="4294967295"/>
          </p:nvPr>
        </p:nvSpPr>
        <p:spPr/>
        <p:txBody>
          <a:bodyPr/>
          <a:lstStyle/>
          <a:p>
            <a:endParaRPr lang="el-GR" altLang="en-US"/>
          </a:p>
        </p:txBody>
      </p:sp>
      <p:sp>
        <p:nvSpPr>
          <p:cNvPr id="45059" name="Rectangle 3">
            <a:extLst>
              <a:ext uri="{FF2B5EF4-FFF2-40B4-BE49-F238E27FC236}">
                <a16:creationId xmlns:a16="http://schemas.microsoft.com/office/drawing/2014/main" id="{625ACAFF-BB6C-4654-B235-1CA4DF457BE0}"/>
              </a:ext>
            </a:extLst>
          </p:cNvPr>
          <p:cNvSpPr>
            <a:spLocks noGrp="1" noChangeArrowheads="1"/>
          </p:cNvSpPr>
          <p:nvPr>
            <p:ph type="body" idx="4294967295"/>
          </p:nvPr>
        </p:nvSpPr>
        <p:spPr/>
        <p:txBody>
          <a:bodyPr/>
          <a:lstStyle/>
          <a:p>
            <a:endParaRPr lang="el-GR" altLang="en-US"/>
          </a:p>
        </p:txBody>
      </p:sp>
      <p:pic>
        <p:nvPicPr>
          <p:cNvPr id="45060" name="Picture 4">
            <a:extLst>
              <a:ext uri="{FF2B5EF4-FFF2-40B4-BE49-F238E27FC236}">
                <a16:creationId xmlns:a16="http://schemas.microsoft.com/office/drawing/2014/main" id="{586C28A8-F157-434C-A46F-1B838A558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950" y="0"/>
            <a:ext cx="49371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id="{107819ED-CE7E-415E-9BF8-329FD8AA5589}"/>
              </a:ext>
            </a:extLst>
          </p:cNvPr>
          <p:cNvSpPr>
            <a:spLocks noGrp="1" noChangeArrowheads="1"/>
          </p:cNvSpPr>
          <p:nvPr>
            <p:ph type="body" idx="4294967295"/>
          </p:nvPr>
        </p:nvSpPr>
        <p:spPr>
          <a:xfrm>
            <a:off x="773113" y="2879725"/>
            <a:ext cx="7821612" cy="1558925"/>
          </a:xfrm>
        </p:spPr>
        <p:txBody>
          <a:bodyPr/>
          <a:lstStyle/>
          <a:p>
            <a:pPr algn="ctr">
              <a:buFont typeface="Wingdings" panose="05000000000000000000" pitchFamily="2" charset="2"/>
              <a:buNone/>
            </a:pPr>
            <a:r>
              <a:rPr lang="el-GR" altLang="en-US" sz="3800">
                <a:solidFill>
                  <a:srgbClr val="FF0000"/>
                </a:solidFill>
                <a:latin typeface="Comic Sans MS" panose="030F0702030302020204" pitchFamily="66" charset="0"/>
              </a:rPr>
              <a:t>Μηχανική – Βιολογική (προ) επεξεργασία</a:t>
            </a:r>
          </a:p>
        </p:txBody>
      </p:sp>
      <p:sp>
        <p:nvSpPr>
          <p:cNvPr id="46083" name="Rectangle 4">
            <a:extLst>
              <a:ext uri="{FF2B5EF4-FFF2-40B4-BE49-F238E27FC236}">
                <a16:creationId xmlns:a16="http://schemas.microsoft.com/office/drawing/2014/main" id="{59E4C1FE-8E62-4160-956B-8F7329F58106}"/>
              </a:ext>
            </a:extLst>
          </p:cNvPr>
          <p:cNvSpPr>
            <a:spLocks noGrp="1" noChangeArrowheads="1"/>
          </p:cNvSpPr>
          <p:nvPr>
            <p:ph type="title" idx="4294967295"/>
          </p:nvPr>
        </p:nvSpPr>
        <p:spPr/>
        <p:txBody>
          <a:bodyPr/>
          <a:lstStyle/>
          <a:p>
            <a:endParaRPr lang="el-GR" altLang="en-US"/>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4D85BAA-29CD-42C9-A817-1E8A6907016D}"/>
              </a:ext>
            </a:extLst>
          </p:cNvPr>
          <p:cNvSpPr>
            <a:spLocks noGrp="1" noChangeArrowheads="1"/>
          </p:cNvSpPr>
          <p:nvPr>
            <p:ph type="title" idx="4294967295"/>
          </p:nvPr>
        </p:nvSpPr>
        <p:spPr/>
        <p:txBody>
          <a:bodyPr/>
          <a:lstStyle/>
          <a:p>
            <a:r>
              <a:rPr lang="el-GR" altLang="en-US">
                <a:solidFill>
                  <a:srgbClr val="FF0000"/>
                </a:solidFill>
                <a:latin typeface="Comic Sans MS" panose="030F0702030302020204" pitchFamily="66" charset="0"/>
              </a:rPr>
              <a:t>Μηχανική - Βιολογική Επεξεργασία (ΜΒΕ) – Βρώμικα ΚΔΑΥ</a:t>
            </a:r>
          </a:p>
        </p:txBody>
      </p:sp>
      <p:sp>
        <p:nvSpPr>
          <p:cNvPr id="47107" name="Rectangle 3">
            <a:extLst>
              <a:ext uri="{FF2B5EF4-FFF2-40B4-BE49-F238E27FC236}">
                <a16:creationId xmlns:a16="http://schemas.microsoft.com/office/drawing/2014/main" id="{A264C1B6-674E-4B25-9DD9-6F2CFE9685FE}"/>
              </a:ext>
            </a:extLst>
          </p:cNvPr>
          <p:cNvSpPr>
            <a:spLocks noGrp="1" noChangeArrowheads="1"/>
          </p:cNvSpPr>
          <p:nvPr>
            <p:ph type="body" idx="4294967295"/>
          </p:nvPr>
        </p:nvSpPr>
        <p:spPr/>
        <p:txBody>
          <a:bodyPr/>
          <a:lstStyle/>
          <a:p>
            <a:pPr>
              <a:lnSpc>
                <a:spcPct val="90000"/>
              </a:lnSpc>
            </a:pPr>
            <a:r>
              <a:rPr lang="el-GR" altLang="en-US">
                <a:latin typeface="Comic Sans MS" panose="030F0702030302020204" pitchFamily="66" charset="0"/>
              </a:rPr>
              <a:t>Ανάκτηση υλικών (ανακυκλώσιμων) από σύμμικτα (μέταλλα, αλουμίνιο)</a:t>
            </a:r>
          </a:p>
          <a:p>
            <a:pPr>
              <a:lnSpc>
                <a:spcPct val="90000"/>
              </a:lnSpc>
            </a:pPr>
            <a:r>
              <a:rPr lang="el-GR" altLang="en-US">
                <a:latin typeface="Comic Sans MS" panose="030F0702030302020204" pitchFamily="66" charset="0"/>
              </a:rPr>
              <a:t>Ανάκτηση οργανικών (πλαστικό, χαρτί) για παραγωγή </a:t>
            </a:r>
            <a:r>
              <a:rPr lang="en-GB" altLang="en-US">
                <a:latin typeface="Comic Sans MS" panose="030F0702030302020204" pitchFamily="66" charset="0"/>
              </a:rPr>
              <a:t>RDF</a:t>
            </a:r>
            <a:endParaRPr lang="el-GR" altLang="en-US">
              <a:latin typeface="Comic Sans MS" panose="030F0702030302020204" pitchFamily="66" charset="0"/>
            </a:endParaRPr>
          </a:p>
          <a:p>
            <a:pPr>
              <a:lnSpc>
                <a:spcPct val="90000"/>
              </a:lnSpc>
            </a:pPr>
            <a:r>
              <a:rPr lang="el-GR" altLang="en-US">
                <a:latin typeface="Comic Sans MS" panose="030F0702030302020204" pitchFamily="66" charset="0"/>
              </a:rPr>
              <a:t>Αερόβια χώνευση: Για παραγωγή εδαφοβελτιωτικού (</a:t>
            </a:r>
            <a:r>
              <a:rPr lang="en-GB" altLang="en-US">
                <a:latin typeface="Comic Sans MS" panose="030F0702030302020204" pitchFamily="66" charset="0"/>
              </a:rPr>
              <a:t>compost) </a:t>
            </a:r>
            <a:r>
              <a:rPr lang="el-GR" altLang="en-US">
                <a:latin typeface="Comic Sans MS" panose="030F0702030302020204" pitchFamily="66" charset="0"/>
              </a:rPr>
              <a:t>ή αρκετά σταθεροποιημένου οργανικού υλικού για ταφή (σε ΧΥΤΑ χαμηλών εκπομπών)</a:t>
            </a:r>
          </a:p>
          <a:p>
            <a:pPr>
              <a:lnSpc>
                <a:spcPct val="90000"/>
              </a:lnSpc>
            </a:pPr>
            <a:r>
              <a:rPr lang="el-GR" altLang="en-US">
                <a:latin typeface="Comic Sans MS" panose="030F0702030302020204" pitchFamily="66" charset="0"/>
              </a:rPr>
              <a:t>Αναερόβια χώνευση: Για παραγωγή μεθανίου</a:t>
            </a:r>
          </a:p>
          <a:p>
            <a:pPr lvl="1">
              <a:lnSpc>
                <a:spcPct val="90000"/>
              </a:lnSpc>
            </a:pPr>
            <a:r>
              <a:rPr lang="el-GR" altLang="en-US">
                <a:latin typeface="Comic Sans MS" panose="030F0702030302020204" pitchFamily="66" charset="0"/>
              </a:rPr>
              <a:t>Κομποστοποίηση του αναερόβιου υπολείμματος</a:t>
            </a:r>
          </a:p>
          <a:p>
            <a:pPr>
              <a:lnSpc>
                <a:spcPct val="90000"/>
              </a:lnSpc>
            </a:pPr>
            <a:endParaRPr lang="en-GB" altLang="en-US">
              <a:latin typeface="Comic Sans MS" panose="030F0702030302020204" pitchFamily="66" charset="0"/>
            </a:endParaRPr>
          </a:p>
          <a:p>
            <a:pPr>
              <a:lnSpc>
                <a:spcPct val="90000"/>
              </a:lnSpc>
            </a:pPr>
            <a:endParaRPr lang="el-GR" altLang="en-US">
              <a:latin typeface="Comic Sans MS" panose="030F0702030302020204" pitchFamily="66"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D7AA09C6-1212-4322-8084-FB8AF5F69592}"/>
              </a:ext>
            </a:extLst>
          </p:cNvPr>
          <p:cNvSpPr>
            <a:spLocks noChangeArrowheads="1"/>
          </p:cNvSpPr>
          <p:nvPr/>
        </p:nvSpPr>
        <p:spPr bwMode="auto">
          <a:xfrm>
            <a:off x="750888" y="273050"/>
            <a:ext cx="7947025"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nSpc>
                <a:spcPct val="150000"/>
              </a:lnSpc>
              <a:defRPr/>
            </a:pPr>
            <a:r>
              <a:rPr lang="el-GR" sz="3600" b="1">
                <a:solidFill>
                  <a:srgbClr val="FF0000"/>
                </a:solidFill>
                <a:effectLst>
                  <a:outerShdw blurRad="38100" dist="38100" dir="2700000" algn="tl">
                    <a:srgbClr val="C0C0C0"/>
                  </a:outerShdw>
                </a:effectLst>
                <a:cs typeface="Arial" charset="0"/>
              </a:rPr>
              <a:t>ΕΜΑΚ Λιόσια</a:t>
            </a:r>
            <a:r>
              <a:rPr lang="el-GR" sz="3600" b="1">
                <a:solidFill>
                  <a:srgbClr val="3333CC"/>
                </a:solidFill>
                <a:effectLst>
                  <a:outerShdw blurRad="38100" dist="38100" dir="2700000" algn="tl">
                    <a:srgbClr val="C0C0C0"/>
                  </a:outerShdw>
                </a:effectLst>
                <a:cs typeface="Arial" charset="0"/>
              </a:rPr>
              <a:t> </a:t>
            </a:r>
            <a:endParaRPr lang="en-US" sz="3600" b="1">
              <a:solidFill>
                <a:srgbClr val="3333CC"/>
              </a:solidFill>
              <a:effectLst>
                <a:outerShdw blurRad="38100" dist="38100" dir="2700000" algn="tl">
                  <a:srgbClr val="C0C0C0"/>
                </a:outerShdw>
              </a:effectLst>
              <a:cs typeface="Arial" charset="0"/>
            </a:endParaRPr>
          </a:p>
        </p:txBody>
      </p:sp>
      <p:sp>
        <p:nvSpPr>
          <p:cNvPr id="226307" name="Rectangle 3">
            <a:extLst>
              <a:ext uri="{FF2B5EF4-FFF2-40B4-BE49-F238E27FC236}">
                <a16:creationId xmlns:a16="http://schemas.microsoft.com/office/drawing/2014/main" id="{EE6D2C8D-8A8D-4318-9BF3-26458A83398C}"/>
              </a:ext>
            </a:extLst>
          </p:cNvPr>
          <p:cNvSpPr>
            <a:spLocks noChangeArrowheads="1"/>
          </p:cNvSpPr>
          <p:nvPr/>
        </p:nvSpPr>
        <p:spPr bwMode="auto">
          <a:xfrm>
            <a:off x="914400" y="1524000"/>
            <a:ext cx="76200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spcAft>
                <a:spcPct val="50000"/>
              </a:spcAft>
              <a:buClr>
                <a:srgbClr val="F9071E"/>
              </a:buClr>
              <a:buFont typeface="Monotype Sorts" charset="2"/>
              <a:buChar char="¥"/>
              <a:defRPr/>
            </a:pPr>
            <a:endParaRPr lang="en-US" dirty="0">
              <a:solidFill>
                <a:srgbClr val="3333CC"/>
              </a:solidFill>
              <a:effectLst>
                <a:outerShdw blurRad="38100" dist="38100" dir="2700000" algn="tl">
                  <a:srgbClr val="C0C0C0"/>
                </a:outerShdw>
              </a:effectLst>
              <a:cs typeface="+mn-cs"/>
            </a:endParaRPr>
          </a:p>
        </p:txBody>
      </p:sp>
      <p:pic>
        <p:nvPicPr>
          <p:cNvPr id="48132" name="Picture 1">
            <a:extLst>
              <a:ext uri="{FF2B5EF4-FFF2-40B4-BE49-F238E27FC236}">
                <a16:creationId xmlns:a16="http://schemas.microsoft.com/office/drawing/2014/main" id="{5E81A2A2-B381-4372-A1D0-E509354CB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025" y="0"/>
            <a:ext cx="5040313" cy="666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3" name="Text Box 5">
            <a:extLst>
              <a:ext uri="{FF2B5EF4-FFF2-40B4-BE49-F238E27FC236}">
                <a16:creationId xmlns:a16="http://schemas.microsoft.com/office/drawing/2014/main" id="{2ED46041-C9E8-4F7A-B05C-7719CCA8CBF7}"/>
              </a:ext>
            </a:extLst>
          </p:cNvPr>
          <p:cNvSpPr txBox="1">
            <a:spLocks noChangeArrowheads="1"/>
          </p:cNvSpPr>
          <p:nvPr/>
        </p:nvSpPr>
        <p:spPr bwMode="auto">
          <a:xfrm>
            <a:off x="346075" y="3043238"/>
            <a:ext cx="29495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l-GR" altLang="en-US" sz="2400">
                <a:solidFill>
                  <a:srgbClr val="0000CC"/>
                </a:solidFill>
                <a:latin typeface="Comic Sans MS" panose="030F0702030302020204" pitchFamily="66" charset="0"/>
              </a:rPr>
              <a:t>Διάγραμμα ροής Εγκατάστασης Μηχανικής Ανάκτησης και Κομποστοποίησης</a:t>
            </a:r>
            <a:endParaRPr lang="en-US" altLang="en-US" sz="2400">
              <a:solidFill>
                <a:srgbClr val="0000CC"/>
              </a:solidFill>
              <a:latin typeface="Comic Sans MS" panose="030F0702030302020204" pitchFamily="66"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16873A00-5640-4336-82F5-96EFB90A3F9A}"/>
              </a:ext>
            </a:extLst>
          </p:cNvPr>
          <p:cNvSpPr>
            <a:spLocks noGrp="1" noChangeArrowheads="1"/>
          </p:cNvSpPr>
          <p:nvPr>
            <p:ph type="title" idx="4294967295"/>
          </p:nvPr>
        </p:nvSpPr>
        <p:spPr/>
        <p:txBody>
          <a:bodyPr/>
          <a:lstStyle/>
          <a:p>
            <a:endParaRPr lang="el-GR" altLang="en-US"/>
          </a:p>
        </p:txBody>
      </p:sp>
      <p:sp>
        <p:nvSpPr>
          <p:cNvPr id="50179" name="Rectangle 3">
            <a:extLst>
              <a:ext uri="{FF2B5EF4-FFF2-40B4-BE49-F238E27FC236}">
                <a16:creationId xmlns:a16="http://schemas.microsoft.com/office/drawing/2014/main" id="{C60BD5BE-EFDD-403A-8FD5-54805188E6AC}"/>
              </a:ext>
            </a:extLst>
          </p:cNvPr>
          <p:cNvSpPr>
            <a:spLocks noGrp="1" noChangeArrowheads="1"/>
          </p:cNvSpPr>
          <p:nvPr>
            <p:ph type="body" idx="4294967295"/>
          </p:nvPr>
        </p:nvSpPr>
        <p:spPr/>
        <p:txBody>
          <a:bodyPr/>
          <a:lstStyle/>
          <a:p>
            <a:endParaRPr lang="el-GR" altLang="en-US"/>
          </a:p>
        </p:txBody>
      </p:sp>
      <p:pic>
        <p:nvPicPr>
          <p:cNvPr id="50180" name="Picture 4" descr="P4292872">
            <a:extLst>
              <a:ext uri="{FF2B5EF4-FFF2-40B4-BE49-F238E27FC236}">
                <a16:creationId xmlns:a16="http://schemas.microsoft.com/office/drawing/2014/main" id="{65D4CB91-7DB7-4AA0-9E97-2F1D233A4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344488"/>
            <a:ext cx="3187700"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descr="P4292873">
            <a:extLst>
              <a:ext uri="{FF2B5EF4-FFF2-40B4-BE49-F238E27FC236}">
                <a16:creationId xmlns:a16="http://schemas.microsoft.com/office/drawing/2014/main" id="{6EF36D99-F7C9-49A7-8C46-E7A2F925C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800" y="300038"/>
            <a:ext cx="4506913"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descr="P4292875">
            <a:extLst>
              <a:ext uri="{FF2B5EF4-FFF2-40B4-BE49-F238E27FC236}">
                <a16:creationId xmlns:a16="http://schemas.microsoft.com/office/drawing/2014/main" id="{2CE146A4-1CA9-4EF6-B4D0-0BF4BDF87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700" y="3781425"/>
            <a:ext cx="3806825"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 Box 7">
            <a:extLst>
              <a:ext uri="{FF2B5EF4-FFF2-40B4-BE49-F238E27FC236}">
                <a16:creationId xmlns:a16="http://schemas.microsoft.com/office/drawing/2014/main" id="{76CDB574-FB4E-4810-A020-6A5E3A566B13}"/>
              </a:ext>
            </a:extLst>
          </p:cNvPr>
          <p:cNvSpPr txBox="1">
            <a:spLocks noChangeArrowheads="1"/>
          </p:cNvSpPr>
          <p:nvPr/>
        </p:nvSpPr>
        <p:spPr bwMode="auto">
          <a:xfrm>
            <a:off x="236538" y="5076825"/>
            <a:ext cx="4098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l-GR" altLang="en-US" sz="2400">
                <a:solidFill>
                  <a:srgbClr val="0000CC"/>
                </a:solidFill>
                <a:latin typeface="Comic Sans MS" panose="030F0702030302020204" pitchFamily="66" charset="0"/>
              </a:rPr>
              <a:t>ΕΜΑΚ (ή ΜΒΕ) Λιοσίων</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6877D46D-C284-4E52-AC42-49B6EFC35D57}"/>
              </a:ext>
            </a:extLst>
          </p:cNvPr>
          <p:cNvSpPr>
            <a:spLocks noGrp="1" noChangeArrowheads="1"/>
          </p:cNvSpPr>
          <p:nvPr>
            <p:ph type="title" idx="4294967295"/>
          </p:nvPr>
        </p:nvSpPr>
        <p:spPr>
          <a:xfrm>
            <a:off x="781050" y="192088"/>
            <a:ext cx="7467600" cy="1155700"/>
          </a:xfrm>
        </p:spPr>
        <p:txBody>
          <a:bodyPr/>
          <a:lstStyle/>
          <a:p>
            <a:pPr algn="ctr">
              <a:lnSpc>
                <a:spcPct val="100000"/>
              </a:lnSpc>
            </a:pPr>
            <a:r>
              <a:rPr lang="el-GR" altLang="en-US">
                <a:latin typeface="Comic Sans MS" panose="030F0702030302020204" pitchFamily="66" charset="0"/>
              </a:rPr>
              <a:t>Βρώμικα ΚΔΑΥ – Διαχωρισμός από σύμμεικτα απορρίμματα (Χανιά)</a:t>
            </a:r>
            <a:endParaRPr lang="en-US" altLang="en-US">
              <a:latin typeface="Comic Sans MS" panose="030F0702030302020204" pitchFamily="66" charset="0"/>
            </a:endParaRPr>
          </a:p>
        </p:txBody>
      </p:sp>
      <p:grpSp>
        <p:nvGrpSpPr>
          <p:cNvPr id="51203" name="Group 3">
            <a:extLst>
              <a:ext uri="{FF2B5EF4-FFF2-40B4-BE49-F238E27FC236}">
                <a16:creationId xmlns:a16="http://schemas.microsoft.com/office/drawing/2014/main" id="{C20B930E-B7EA-46B2-8C6C-15480B406B4D}"/>
              </a:ext>
            </a:extLst>
          </p:cNvPr>
          <p:cNvGrpSpPr>
            <a:grpSpLocks/>
          </p:cNvGrpSpPr>
          <p:nvPr/>
        </p:nvGrpSpPr>
        <p:grpSpPr bwMode="auto">
          <a:xfrm>
            <a:off x="403225" y="1260475"/>
            <a:ext cx="8340725" cy="5324475"/>
            <a:chOff x="1800" y="3123"/>
            <a:chExt cx="8621" cy="6217"/>
          </a:xfrm>
        </p:grpSpPr>
        <p:grpSp>
          <p:nvGrpSpPr>
            <p:cNvPr id="51204" name="Group 37">
              <a:extLst>
                <a:ext uri="{FF2B5EF4-FFF2-40B4-BE49-F238E27FC236}">
                  <a16:creationId xmlns:a16="http://schemas.microsoft.com/office/drawing/2014/main" id="{F44B99CE-77B6-4B9D-9E10-85A8BE50D075}"/>
                </a:ext>
              </a:extLst>
            </p:cNvPr>
            <p:cNvGrpSpPr>
              <a:grpSpLocks/>
            </p:cNvGrpSpPr>
            <p:nvPr/>
          </p:nvGrpSpPr>
          <p:grpSpPr bwMode="auto">
            <a:xfrm>
              <a:off x="1800" y="3123"/>
              <a:ext cx="8555" cy="3463"/>
              <a:chOff x="1323" y="5459"/>
              <a:chExt cx="8555" cy="3463"/>
            </a:xfrm>
          </p:grpSpPr>
          <p:sp>
            <p:nvSpPr>
              <p:cNvPr id="51238" name="Text Box 86">
                <a:extLst>
                  <a:ext uri="{FF2B5EF4-FFF2-40B4-BE49-F238E27FC236}">
                    <a16:creationId xmlns:a16="http://schemas.microsoft.com/office/drawing/2014/main" id="{2D0AD5E2-BCA0-4ADC-B778-2403B1AE4103}"/>
                  </a:ext>
                </a:extLst>
              </p:cNvPr>
              <p:cNvSpPr txBox="1">
                <a:spLocks noChangeArrowheads="1"/>
              </p:cNvSpPr>
              <p:nvPr/>
            </p:nvSpPr>
            <p:spPr bwMode="auto">
              <a:xfrm>
                <a:off x="1323" y="5503"/>
                <a:ext cx="557"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r>
                  <a:rPr lang="en-US" altLang="en-US" sz="1000" b="1">
                    <a:solidFill>
                      <a:srgbClr val="0000CC"/>
                    </a:solidFill>
                    <a:latin typeface="Calibri" panose="020F0502020204030204" pitchFamily="34" charset="0"/>
                    <a:ea typeface="Calibri" panose="020F0502020204030204" pitchFamily="34" charset="0"/>
                    <a:cs typeface="Times New Roman" panose="02020603050405020304" pitchFamily="18" charset="0"/>
                  </a:rPr>
                  <a:t>(a)</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grpSp>
            <p:nvGrpSpPr>
              <p:cNvPr id="51239" name="Group 38">
                <a:extLst>
                  <a:ext uri="{FF2B5EF4-FFF2-40B4-BE49-F238E27FC236}">
                    <a16:creationId xmlns:a16="http://schemas.microsoft.com/office/drawing/2014/main" id="{A286F608-0A89-4E70-8D48-F2B1D2BE25E7}"/>
                  </a:ext>
                </a:extLst>
              </p:cNvPr>
              <p:cNvGrpSpPr>
                <a:grpSpLocks/>
              </p:cNvGrpSpPr>
              <p:nvPr/>
            </p:nvGrpSpPr>
            <p:grpSpPr bwMode="auto">
              <a:xfrm>
                <a:off x="1815" y="5459"/>
                <a:ext cx="8063" cy="3463"/>
                <a:chOff x="1815" y="7331"/>
                <a:chExt cx="8063" cy="3463"/>
              </a:xfrm>
            </p:grpSpPr>
            <p:sp>
              <p:nvSpPr>
                <p:cNvPr id="51240" name="Rectangle 85">
                  <a:extLst>
                    <a:ext uri="{FF2B5EF4-FFF2-40B4-BE49-F238E27FC236}">
                      <a16:creationId xmlns:a16="http://schemas.microsoft.com/office/drawing/2014/main" id="{ADB928C6-23FC-465C-9FA3-2A93C9422AE6}"/>
                    </a:ext>
                  </a:extLst>
                </p:cNvPr>
                <p:cNvSpPr>
                  <a:spLocks noChangeArrowheads="1"/>
                </p:cNvSpPr>
                <p:nvPr/>
              </p:nvSpPr>
              <p:spPr bwMode="auto">
                <a:xfrm>
                  <a:off x="2133" y="7446"/>
                  <a:ext cx="7322" cy="3220"/>
                </a:xfrm>
                <a:prstGeom prst="rect">
                  <a:avLst/>
                </a:prstGeom>
                <a:noFill/>
                <a:ln w="9525">
                  <a:solidFill>
                    <a:srgbClr val="000000"/>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endParaRPr lang="el-GR" altLang="en-US" sz="2400">
                    <a:solidFill>
                      <a:srgbClr val="0000CC"/>
                    </a:solidFill>
                    <a:latin typeface="Comic Sans MS" panose="030F0702030302020204" pitchFamily="66" charset="0"/>
                  </a:endParaRPr>
                </a:p>
              </p:txBody>
            </p:sp>
            <p:sp>
              <p:nvSpPr>
                <p:cNvPr id="51241" name="Text Box 84">
                  <a:extLst>
                    <a:ext uri="{FF2B5EF4-FFF2-40B4-BE49-F238E27FC236}">
                      <a16:creationId xmlns:a16="http://schemas.microsoft.com/office/drawing/2014/main" id="{B29674B4-8161-4952-8536-0F8B294B7522}"/>
                    </a:ext>
                  </a:extLst>
                </p:cNvPr>
                <p:cNvSpPr txBox="1">
                  <a:spLocks noChangeArrowheads="1"/>
                </p:cNvSpPr>
                <p:nvPr/>
              </p:nvSpPr>
              <p:spPr bwMode="auto">
                <a:xfrm>
                  <a:off x="4950" y="7331"/>
                  <a:ext cx="1538" cy="2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b="1">
                      <a:solidFill>
                        <a:srgbClr val="0000CC"/>
                      </a:solidFill>
                      <a:latin typeface="Calibri" panose="020F0502020204030204" pitchFamily="34" charset="0"/>
                      <a:ea typeface="Calibri" panose="020F0502020204030204" pitchFamily="34" charset="0"/>
                      <a:cs typeface="Times New Roman" panose="02020603050405020304" pitchFamily="18" charset="0"/>
                    </a:rPr>
                    <a:t>Mechanical Treatment  </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42" name="Text Box 83">
                  <a:extLst>
                    <a:ext uri="{FF2B5EF4-FFF2-40B4-BE49-F238E27FC236}">
                      <a16:creationId xmlns:a16="http://schemas.microsoft.com/office/drawing/2014/main" id="{5248FD89-916C-4135-9B4C-07B0215FBD52}"/>
                    </a:ext>
                  </a:extLst>
                </p:cNvPr>
                <p:cNvSpPr txBox="1">
                  <a:spLocks noChangeArrowheads="1"/>
                </p:cNvSpPr>
                <p:nvPr/>
              </p:nvSpPr>
              <p:spPr bwMode="auto">
                <a:xfrm>
                  <a:off x="5377" y="10568"/>
                  <a:ext cx="643" cy="2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b="1">
                      <a:solidFill>
                        <a:srgbClr val="0000CC"/>
                      </a:solidFill>
                      <a:latin typeface="Calibri" panose="020F0502020204030204" pitchFamily="34" charset="0"/>
                      <a:ea typeface="Calibri" panose="020F0502020204030204" pitchFamily="34" charset="0"/>
                      <a:cs typeface="Times New Roman" panose="02020603050405020304" pitchFamily="18" charset="0"/>
                    </a:rPr>
                    <a:t>5 min</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43" name="Text Box 82">
                  <a:extLst>
                    <a:ext uri="{FF2B5EF4-FFF2-40B4-BE49-F238E27FC236}">
                      <a16:creationId xmlns:a16="http://schemas.microsoft.com/office/drawing/2014/main" id="{58FF1685-9EB4-4E6B-809D-5EB3E01ECF8D}"/>
                    </a:ext>
                  </a:extLst>
                </p:cNvPr>
                <p:cNvSpPr txBox="1">
                  <a:spLocks noChangeArrowheads="1"/>
                </p:cNvSpPr>
                <p:nvPr/>
              </p:nvSpPr>
              <p:spPr bwMode="auto">
                <a:xfrm>
                  <a:off x="2999" y="7854"/>
                  <a:ext cx="896" cy="264"/>
                </a:xfrm>
                <a:prstGeom prst="rect">
                  <a:avLst/>
                </a:prstGeom>
                <a:solidFill>
                  <a:srgbClr val="FFFFFF"/>
                </a:solidFill>
                <a:ln w="9525">
                  <a:solidFill>
                    <a:srgbClr val="000000"/>
                  </a:solidFill>
                  <a:miter lim="800000"/>
                  <a:headEnd/>
                  <a:tailEnd/>
                </a:ln>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Hand sorting</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44" name="Text Box 81">
                  <a:extLst>
                    <a:ext uri="{FF2B5EF4-FFF2-40B4-BE49-F238E27FC236}">
                      <a16:creationId xmlns:a16="http://schemas.microsoft.com/office/drawing/2014/main" id="{689FC19A-E6CC-4D6D-B047-B6643DC486E1}"/>
                    </a:ext>
                  </a:extLst>
                </p:cNvPr>
                <p:cNvSpPr txBox="1">
                  <a:spLocks noChangeArrowheads="1"/>
                </p:cNvSpPr>
                <p:nvPr/>
              </p:nvSpPr>
              <p:spPr bwMode="auto">
                <a:xfrm>
                  <a:off x="4143" y="7770"/>
                  <a:ext cx="926" cy="446"/>
                </a:xfrm>
                <a:prstGeom prst="rect">
                  <a:avLst/>
                </a:prstGeom>
                <a:solidFill>
                  <a:srgbClr val="FFFFFF"/>
                </a:solidFill>
                <a:ln w="9525">
                  <a:solidFill>
                    <a:srgbClr val="000000"/>
                  </a:solidFill>
                  <a:miter lim="800000"/>
                  <a:headEnd/>
                  <a:tailEnd/>
                </a:ln>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1</a:t>
                  </a:r>
                  <a:r>
                    <a:rPr lang="en-US" altLang="en-US" sz="800" baseline="30000">
                      <a:solidFill>
                        <a:srgbClr val="0000CC"/>
                      </a:solidFill>
                      <a:latin typeface="Calibri" panose="020F0502020204030204" pitchFamily="34" charset="0"/>
                      <a:ea typeface="Calibri" panose="020F0502020204030204" pitchFamily="34" charset="0"/>
                      <a:cs typeface="Times New Roman" panose="02020603050405020304" pitchFamily="18" charset="0"/>
                    </a:rPr>
                    <a:t>st</a:t>
                  </a: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 Sieve</a:t>
                  </a: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r>
                    <a:rPr lang="en-US" altLang="en-US" sz="800">
                      <a:solidFill>
                        <a:srgbClr val="0000CC"/>
                      </a:solidFill>
                      <a:latin typeface="Calibri" panose="020F0502020204030204" pitchFamily="34" charset="0"/>
                    </a:rPr>
                    <a:t>250mm</a:t>
                  </a:r>
                  <a:endParaRPr lang="en-US" altLang="en-US" sz="800">
                    <a:solidFill>
                      <a:srgbClr val="0000CC"/>
                    </a:solidFill>
                    <a:latin typeface="Comic Sans MS" panose="030F0702030302020204" pitchFamily="66" charset="0"/>
                  </a:endParaRPr>
                </a:p>
                <a:p>
                  <a:pPr algn="ctr">
                    <a:spcBef>
                      <a:spcPct val="0"/>
                    </a:spcBef>
                    <a:buClrTx/>
                    <a:buFontTx/>
                    <a:buNone/>
                  </a:pPr>
                  <a:endParaRPr lang="en-US" altLang="en-US" sz="2400">
                    <a:solidFill>
                      <a:srgbClr val="0000CC"/>
                    </a:solidFill>
                    <a:latin typeface="Comic Sans MS" panose="030F0702030302020204" pitchFamily="66" charset="0"/>
                  </a:endParaRPr>
                </a:p>
              </p:txBody>
            </p:sp>
            <p:sp>
              <p:nvSpPr>
                <p:cNvPr id="51245" name="Text Box 80">
                  <a:extLst>
                    <a:ext uri="{FF2B5EF4-FFF2-40B4-BE49-F238E27FC236}">
                      <a16:creationId xmlns:a16="http://schemas.microsoft.com/office/drawing/2014/main" id="{E3BC335B-3DF3-417E-867C-C97EAB3ABAD9}"/>
                    </a:ext>
                  </a:extLst>
                </p:cNvPr>
                <p:cNvSpPr txBox="1">
                  <a:spLocks noChangeArrowheads="1"/>
                </p:cNvSpPr>
                <p:nvPr/>
              </p:nvSpPr>
              <p:spPr bwMode="auto">
                <a:xfrm>
                  <a:off x="5699" y="7770"/>
                  <a:ext cx="896" cy="446"/>
                </a:xfrm>
                <a:prstGeom prst="rect">
                  <a:avLst/>
                </a:prstGeom>
                <a:solidFill>
                  <a:srgbClr val="FFFFFF"/>
                </a:solidFill>
                <a:ln w="9525">
                  <a:solidFill>
                    <a:srgbClr val="000000"/>
                  </a:solidFill>
                  <a:miter lim="800000"/>
                  <a:headEnd/>
                  <a:tailEnd/>
                </a:ln>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2</a:t>
                  </a:r>
                  <a:r>
                    <a:rPr lang="en-US" altLang="en-US" sz="800" baseline="30000">
                      <a:solidFill>
                        <a:srgbClr val="0000CC"/>
                      </a:solidFill>
                      <a:latin typeface="Calibri" panose="020F0502020204030204" pitchFamily="34" charset="0"/>
                      <a:ea typeface="Calibri" panose="020F0502020204030204" pitchFamily="34" charset="0"/>
                      <a:cs typeface="Times New Roman" panose="02020603050405020304" pitchFamily="18" charset="0"/>
                    </a:rPr>
                    <a:t>st</a:t>
                  </a: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 Sieve 70mm</a:t>
                  </a:r>
                  <a:endParaRPr lang="en-US" altLang="en-US" sz="8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a:p>
                  <a:pPr>
                    <a:spcBef>
                      <a:spcPct val="0"/>
                    </a:spcBef>
                    <a:buClrTx/>
                    <a:buFontTx/>
                    <a:buNone/>
                  </a:pP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46" name="Text Box 79">
                  <a:extLst>
                    <a:ext uri="{FF2B5EF4-FFF2-40B4-BE49-F238E27FC236}">
                      <a16:creationId xmlns:a16="http://schemas.microsoft.com/office/drawing/2014/main" id="{2AFBA77F-60E0-47F7-B9BC-C4BD7EE25EF0}"/>
                    </a:ext>
                  </a:extLst>
                </p:cNvPr>
                <p:cNvSpPr txBox="1">
                  <a:spLocks noChangeArrowheads="1"/>
                </p:cNvSpPr>
                <p:nvPr/>
              </p:nvSpPr>
              <p:spPr bwMode="auto">
                <a:xfrm>
                  <a:off x="4191" y="8636"/>
                  <a:ext cx="878" cy="524"/>
                </a:xfrm>
                <a:prstGeom prst="rect">
                  <a:avLst/>
                </a:prstGeom>
                <a:solidFill>
                  <a:srgbClr val="FFFFFF"/>
                </a:solidFill>
                <a:ln w="9525">
                  <a:solidFill>
                    <a:srgbClr val="000000"/>
                  </a:solidFill>
                  <a:miter lim="800000"/>
                  <a:headEnd/>
                  <a:tailEnd/>
                </a:ln>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Hand sorting of Bulky</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cxnSp>
              <p:nvCxnSpPr>
                <p:cNvPr id="51247" name="AutoShape 78">
                  <a:extLst>
                    <a:ext uri="{FF2B5EF4-FFF2-40B4-BE49-F238E27FC236}">
                      <a16:creationId xmlns:a16="http://schemas.microsoft.com/office/drawing/2014/main" id="{3EBEA6E5-DE9B-47BB-8D2A-9962F686038D}"/>
                    </a:ext>
                  </a:extLst>
                </p:cNvPr>
                <p:cNvCxnSpPr>
                  <a:cxnSpLocks noChangeShapeType="1"/>
                </p:cNvCxnSpPr>
                <p:nvPr/>
              </p:nvCxnSpPr>
              <p:spPr bwMode="auto">
                <a:xfrm>
                  <a:off x="2711" y="8001"/>
                  <a:ext cx="288"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1248" name="Text Box 77">
                  <a:extLst>
                    <a:ext uri="{FF2B5EF4-FFF2-40B4-BE49-F238E27FC236}">
                      <a16:creationId xmlns:a16="http://schemas.microsoft.com/office/drawing/2014/main" id="{43635BA7-27FE-4E3D-9C5C-DEFB11D247C8}"/>
                    </a:ext>
                  </a:extLst>
                </p:cNvPr>
                <p:cNvSpPr txBox="1">
                  <a:spLocks noChangeArrowheads="1"/>
                </p:cNvSpPr>
                <p:nvPr/>
              </p:nvSpPr>
              <p:spPr bwMode="auto">
                <a:xfrm>
                  <a:off x="7099" y="9413"/>
                  <a:ext cx="241" cy="2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Al</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49" name="Text Box 76">
                  <a:extLst>
                    <a:ext uri="{FF2B5EF4-FFF2-40B4-BE49-F238E27FC236}">
                      <a16:creationId xmlns:a16="http://schemas.microsoft.com/office/drawing/2014/main" id="{485B16EE-8F7A-42B8-BAD6-1259E1812E02}"/>
                    </a:ext>
                  </a:extLst>
                </p:cNvPr>
                <p:cNvSpPr txBox="1">
                  <a:spLocks noChangeArrowheads="1"/>
                </p:cNvSpPr>
                <p:nvPr/>
              </p:nvSpPr>
              <p:spPr bwMode="auto">
                <a:xfrm>
                  <a:off x="1815" y="7795"/>
                  <a:ext cx="896" cy="752"/>
                </a:xfrm>
                <a:prstGeom prst="rect">
                  <a:avLst/>
                </a:prstGeom>
                <a:solidFill>
                  <a:srgbClr val="FFFFFF"/>
                </a:solidFill>
                <a:ln w="9525">
                  <a:solidFill>
                    <a:srgbClr val="000000"/>
                  </a:solidFill>
                  <a:miter lim="800000"/>
                  <a:headEnd/>
                  <a:tailEnd/>
                </a:ln>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Reception</a:t>
                  </a:r>
                  <a:b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b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100% MSW Wet Base</a:t>
                  </a:r>
                  <a:endParaRPr lang="en-US" altLang="en-US" sz="8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a:p>
                  <a:pPr>
                    <a:spcBef>
                      <a:spcPct val="0"/>
                    </a:spcBef>
                    <a:buClrTx/>
                    <a:buFontTx/>
                    <a:buNone/>
                  </a:pP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50" name="Text Box 75">
                  <a:extLst>
                    <a:ext uri="{FF2B5EF4-FFF2-40B4-BE49-F238E27FC236}">
                      <a16:creationId xmlns:a16="http://schemas.microsoft.com/office/drawing/2014/main" id="{5084621A-AB99-43EE-B302-3E87B47D026E}"/>
                    </a:ext>
                  </a:extLst>
                </p:cNvPr>
                <p:cNvSpPr txBox="1">
                  <a:spLocks noChangeArrowheads="1"/>
                </p:cNvSpPr>
                <p:nvPr/>
              </p:nvSpPr>
              <p:spPr bwMode="auto">
                <a:xfrm>
                  <a:off x="7409" y="7852"/>
                  <a:ext cx="851" cy="246"/>
                </a:xfrm>
                <a:prstGeom prst="rect">
                  <a:avLst/>
                </a:prstGeom>
                <a:solidFill>
                  <a:srgbClr val="FFFFFF"/>
                </a:solidFill>
                <a:ln w="9525">
                  <a:solidFill>
                    <a:srgbClr val="000000"/>
                  </a:solidFill>
                  <a:miter lim="800000"/>
                  <a:headEnd/>
                  <a:tailEnd/>
                </a:ln>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Magnet</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51" name="Text Box 74">
                  <a:extLst>
                    <a:ext uri="{FF2B5EF4-FFF2-40B4-BE49-F238E27FC236}">
                      <a16:creationId xmlns:a16="http://schemas.microsoft.com/office/drawing/2014/main" id="{DC7AC7F5-F0FF-46F5-8D88-D272E918D006}"/>
                    </a:ext>
                  </a:extLst>
                </p:cNvPr>
                <p:cNvSpPr txBox="1">
                  <a:spLocks noChangeArrowheads="1"/>
                </p:cNvSpPr>
                <p:nvPr/>
              </p:nvSpPr>
              <p:spPr bwMode="auto">
                <a:xfrm>
                  <a:off x="5787" y="9386"/>
                  <a:ext cx="350" cy="2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Fe </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52" name="Text Box 73">
                  <a:extLst>
                    <a:ext uri="{FF2B5EF4-FFF2-40B4-BE49-F238E27FC236}">
                      <a16:creationId xmlns:a16="http://schemas.microsoft.com/office/drawing/2014/main" id="{1ED05F5B-00BA-4239-8CCE-DDE274327009}"/>
                    </a:ext>
                  </a:extLst>
                </p:cNvPr>
                <p:cNvSpPr txBox="1">
                  <a:spLocks noChangeArrowheads="1"/>
                </p:cNvSpPr>
                <p:nvPr/>
              </p:nvSpPr>
              <p:spPr bwMode="auto">
                <a:xfrm>
                  <a:off x="8976" y="7558"/>
                  <a:ext cx="896" cy="710"/>
                </a:xfrm>
                <a:prstGeom prst="rect">
                  <a:avLst/>
                </a:prstGeom>
                <a:solidFill>
                  <a:srgbClr val="FFFFFF"/>
                </a:solidFill>
                <a:ln w="9525">
                  <a:solidFill>
                    <a:srgbClr val="000000"/>
                  </a:solidFill>
                  <a:miter lim="800000"/>
                  <a:headEnd/>
                  <a:tailEnd/>
                </a:ln>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Biological Treatment  </a:t>
                  </a:r>
                  <a:endParaRPr lang="en-US" altLang="en-US" sz="8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a:p>
                  <a:pPr>
                    <a:spcBef>
                      <a:spcPct val="0"/>
                    </a:spcBef>
                    <a:buClrTx/>
                    <a:buFontTx/>
                    <a:buNone/>
                  </a:pP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cxnSp>
              <p:nvCxnSpPr>
                <p:cNvPr id="51253" name="AutoShape 72">
                  <a:extLst>
                    <a:ext uri="{FF2B5EF4-FFF2-40B4-BE49-F238E27FC236}">
                      <a16:creationId xmlns:a16="http://schemas.microsoft.com/office/drawing/2014/main" id="{F3C1CD5E-10AF-4604-B6D1-88BDAE4598C6}"/>
                    </a:ext>
                  </a:extLst>
                </p:cNvPr>
                <p:cNvCxnSpPr>
                  <a:cxnSpLocks noChangeShapeType="1"/>
                </p:cNvCxnSpPr>
                <p:nvPr/>
              </p:nvCxnSpPr>
              <p:spPr bwMode="auto">
                <a:xfrm>
                  <a:off x="3895" y="8001"/>
                  <a:ext cx="234"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254" name="AutoShape 71">
                  <a:extLst>
                    <a:ext uri="{FF2B5EF4-FFF2-40B4-BE49-F238E27FC236}">
                      <a16:creationId xmlns:a16="http://schemas.microsoft.com/office/drawing/2014/main" id="{B12D2473-7CAD-45F4-BE59-A2486CEC2BB8}"/>
                    </a:ext>
                  </a:extLst>
                </p:cNvPr>
                <p:cNvCxnSpPr>
                  <a:cxnSpLocks noChangeShapeType="1"/>
                </p:cNvCxnSpPr>
                <p:nvPr/>
              </p:nvCxnSpPr>
              <p:spPr bwMode="auto">
                <a:xfrm flipV="1">
                  <a:off x="5055" y="7997"/>
                  <a:ext cx="644" cy="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255" name="AutoShape 70">
                  <a:extLst>
                    <a:ext uri="{FF2B5EF4-FFF2-40B4-BE49-F238E27FC236}">
                      <a16:creationId xmlns:a16="http://schemas.microsoft.com/office/drawing/2014/main" id="{9CC8B988-9E09-46AE-B9E4-6D1928217231}"/>
                    </a:ext>
                  </a:extLst>
                </p:cNvPr>
                <p:cNvCxnSpPr>
                  <a:cxnSpLocks noChangeShapeType="1"/>
                </p:cNvCxnSpPr>
                <p:nvPr/>
              </p:nvCxnSpPr>
              <p:spPr bwMode="auto">
                <a:xfrm>
                  <a:off x="8274" y="7997"/>
                  <a:ext cx="713" cy="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256" name="AutoShape 69">
                  <a:extLst>
                    <a:ext uri="{FF2B5EF4-FFF2-40B4-BE49-F238E27FC236}">
                      <a16:creationId xmlns:a16="http://schemas.microsoft.com/office/drawing/2014/main" id="{AE07BD17-4BA7-45E9-8FF5-9800B7C7F68A}"/>
                    </a:ext>
                  </a:extLst>
                </p:cNvPr>
                <p:cNvCxnSpPr>
                  <a:cxnSpLocks noChangeShapeType="1"/>
                </p:cNvCxnSpPr>
                <p:nvPr/>
              </p:nvCxnSpPr>
              <p:spPr bwMode="auto">
                <a:xfrm flipV="1">
                  <a:off x="6637" y="7997"/>
                  <a:ext cx="749" cy="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257" name="AutoShape 68">
                  <a:extLst>
                    <a:ext uri="{FF2B5EF4-FFF2-40B4-BE49-F238E27FC236}">
                      <a16:creationId xmlns:a16="http://schemas.microsoft.com/office/drawing/2014/main" id="{FE9165A7-9271-4D1D-BB8A-950DC7936356}"/>
                    </a:ext>
                  </a:extLst>
                </p:cNvPr>
                <p:cNvCxnSpPr>
                  <a:cxnSpLocks noChangeShapeType="1"/>
                </p:cNvCxnSpPr>
                <p:nvPr/>
              </p:nvCxnSpPr>
              <p:spPr bwMode="auto">
                <a:xfrm>
                  <a:off x="4591" y="8216"/>
                  <a:ext cx="0" cy="4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258" name="AutoShape 67">
                  <a:extLst>
                    <a:ext uri="{FF2B5EF4-FFF2-40B4-BE49-F238E27FC236}">
                      <a16:creationId xmlns:a16="http://schemas.microsoft.com/office/drawing/2014/main" id="{16BD2E73-4638-444D-A0EF-8F31754F5A9F}"/>
                    </a:ext>
                  </a:extLst>
                </p:cNvPr>
                <p:cNvCxnSpPr>
                  <a:cxnSpLocks noChangeShapeType="1"/>
                </p:cNvCxnSpPr>
                <p:nvPr/>
              </p:nvCxnSpPr>
              <p:spPr bwMode="auto">
                <a:xfrm flipH="1">
                  <a:off x="6130" y="8216"/>
                  <a:ext cx="7" cy="74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259" name="AutoShape 66">
                  <a:extLst>
                    <a:ext uri="{FF2B5EF4-FFF2-40B4-BE49-F238E27FC236}">
                      <a16:creationId xmlns:a16="http://schemas.microsoft.com/office/drawing/2014/main" id="{1703FDDF-8778-48D9-937E-08F3BD0629AC}"/>
                    </a:ext>
                  </a:extLst>
                </p:cNvPr>
                <p:cNvCxnSpPr>
                  <a:cxnSpLocks noChangeShapeType="1"/>
                </p:cNvCxnSpPr>
                <p:nvPr/>
              </p:nvCxnSpPr>
              <p:spPr bwMode="auto">
                <a:xfrm>
                  <a:off x="6130" y="9224"/>
                  <a:ext cx="0" cy="78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260" name="AutoShape 65">
                  <a:extLst>
                    <a:ext uri="{FF2B5EF4-FFF2-40B4-BE49-F238E27FC236}">
                      <a16:creationId xmlns:a16="http://schemas.microsoft.com/office/drawing/2014/main" id="{BE185D37-BD05-445D-A2DB-DF6B796EE718}"/>
                    </a:ext>
                  </a:extLst>
                </p:cNvPr>
                <p:cNvCxnSpPr>
                  <a:cxnSpLocks noChangeShapeType="1"/>
                </p:cNvCxnSpPr>
                <p:nvPr/>
              </p:nvCxnSpPr>
              <p:spPr bwMode="auto">
                <a:xfrm>
                  <a:off x="7880" y="8108"/>
                  <a:ext cx="0" cy="189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1261" name="Text Box 64">
                  <a:extLst>
                    <a:ext uri="{FF2B5EF4-FFF2-40B4-BE49-F238E27FC236}">
                      <a16:creationId xmlns:a16="http://schemas.microsoft.com/office/drawing/2014/main" id="{61B98729-C5AB-4D6D-B006-1938D320A620}"/>
                    </a:ext>
                  </a:extLst>
                </p:cNvPr>
                <p:cNvSpPr txBox="1">
                  <a:spLocks noChangeArrowheads="1"/>
                </p:cNvSpPr>
                <p:nvPr/>
              </p:nvSpPr>
              <p:spPr bwMode="auto">
                <a:xfrm>
                  <a:off x="3791" y="7558"/>
                  <a:ext cx="54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97,39 %</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62" name="Text Box 63">
                  <a:extLst>
                    <a:ext uri="{FF2B5EF4-FFF2-40B4-BE49-F238E27FC236}">
                      <a16:creationId xmlns:a16="http://schemas.microsoft.com/office/drawing/2014/main" id="{65C292FE-8A3D-4FF0-88C8-5C0F26469193}"/>
                    </a:ext>
                  </a:extLst>
                </p:cNvPr>
                <p:cNvSpPr txBox="1">
                  <a:spLocks noChangeArrowheads="1"/>
                </p:cNvSpPr>
                <p:nvPr/>
              </p:nvSpPr>
              <p:spPr bwMode="auto">
                <a:xfrm>
                  <a:off x="4662" y="8412"/>
                  <a:ext cx="54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4,01 %</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63" name="Text Box 62">
                  <a:extLst>
                    <a:ext uri="{FF2B5EF4-FFF2-40B4-BE49-F238E27FC236}">
                      <a16:creationId xmlns:a16="http://schemas.microsoft.com/office/drawing/2014/main" id="{0296F38E-2826-4CF5-B402-A10D5196E6E6}"/>
                    </a:ext>
                  </a:extLst>
                </p:cNvPr>
                <p:cNvSpPr txBox="1">
                  <a:spLocks noChangeArrowheads="1"/>
                </p:cNvSpPr>
                <p:nvPr/>
              </p:nvSpPr>
              <p:spPr bwMode="auto">
                <a:xfrm>
                  <a:off x="5125" y="8002"/>
                  <a:ext cx="54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93,38 %</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64" name="Text Box 61">
                  <a:extLst>
                    <a:ext uri="{FF2B5EF4-FFF2-40B4-BE49-F238E27FC236}">
                      <a16:creationId xmlns:a16="http://schemas.microsoft.com/office/drawing/2014/main" id="{B0831337-54DE-45DB-AE3F-7653128DADFC}"/>
                    </a:ext>
                  </a:extLst>
                </p:cNvPr>
                <p:cNvSpPr txBox="1">
                  <a:spLocks noChangeArrowheads="1"/>
                </p:cNvSpPr>
                <p:nvPr/>
              </p:nvSpPr>
              <p:spPr bwMode="auto">
                <a:xfrm>
                  <a:off x="6148" y="8454"/>
                  <a:ext cx="546" cy="2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37,72 %</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65" name="Text Box 60">
                  <a:extLst>
                    <a:ext uri="{FF2B5EF4-FFF2-40B4-BE49-F238E27FC236}">
                      <a16:creationId xmlns:a16="http://schemas.microsoft.com/office/drawing/2014/main" id="{E4D7202B-444F-4DCC-B524-4C430486BCF8}"/>
                    </a:ext>
                  </a:extLst>
                </p:cNvPr>
                <p:cNvSpPr txBox="1">
                  <a:spLocks noChangeArrowheads="1"/>
                </p:cNvSpPr>
                <p:nvPr/>
              </p:nvSpPr>
              <p:spPr bwMode="auto">
                <a:xfrm>
                  <a:off x="6742" y="7794"/>
                  <a:ext cx="54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55,66 %</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66" name="Text Box 59">
                  <a:extLst>
                    <a:ext uri="{FF2B5EF4-FFF2-40B4-BE49-F238E27FC236}">
                      <a16:creationId xmlns:a16="http://schemas.microsoft.com/office/drawing/2014/main" id="{E936907F-D5F3-413D-8673-6F1326B4837F}"/>
                    </a:ext>
                  </a:extLst>
                </p:cNvPr>
                <p:cNvSpPr txBox="1">
                  <a:spLocks noChangeArrowheads="1"/>
                </p:cNvSpPr>
                <p:nvPr/>
              </p:nvSpPr>
              <p:spPr bwMode="auto">
                <a:xfrm>
                  <a:off x="7513" y="9561"/>
                  <a:ext cx="54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0,2 %</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67" name="Text Box 58">
                  <a:extLst>
                    <a:ext uri="{FF2B5EF4-FFF2-40B4-BE49-F238E27FC236}">
                      <a16:creationId xmlns:a16="http://schemas.microsoft.com/office/drawing/2014/main" id="{178F4C74-688D-442C-8746-8B84B4841A43}"/>
                    </a:ext>
                  </a:extLst>
                </p:cNvPr>
                <p:cNvSpPr txBox="1">
                  <a:spLocks noChangeArrowheads="1"/>
                </p:cNvSpPr>
                <p:nvPr/>
              </p:nvSpPr>
              <p:spPr bwMode="auto">
                <a:xfrm>
                  <a:off x="8368" y="7770"/>
                  <a:ext cx="546" cy="2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55,46 %</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68" name="Text Box 57">
                  <a:extLst>
                    <a:ext uri="{FF2B5EF4-FFF2-40B4-BE49-F238E27FC236}">
                      <a16:creationId xmlns:a16="http://schemas.microsoft.com/office/drawing/2014/main" id="{11911F00-2F6E-412D-AAC7-3E2050094101}"/>
                    </a:ext>
                  </a:extLst>
                </p:cNvPr>
                <p:cNvSpPr txBox="1">
                  <a:spLocks noChangeArrowheads="1"/>
                </p:cNvSpPr>
                <p:nvPr/>
              </p:nvSpPr>
              <p:spPr bwMode="auto">
                <a:xfrm>
                  <a:off x="8982" y="8366"/>
                  <a:ext cx="896" cy="1020"/>
                </a:xfrm>
                <a:prstGeom prst="rect">
                  <a:avLst/>
                </a:prstGeom>
                <a:solidFill>
                  <a:srgbClr val="FFFFFF"/>
                </a:solidFill>
                <a:ln w="9525">
                  <a:solidFill>
                    <a:srgbClr val="000000"/>
                  </a:solidFill>
                  <a:miter lim="800000"/>
                  <a:headEnd/>
                  <a:tailEnd/>
                </a:ln>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Landfill</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cxnSp>
              <p:nvCxnSpPr>
                <p:cNvPr id="51269" name="AutoShape 56">
                  <a:extLst>
                    <a:ext uri="{FF2B5EF4-FFF2-40B4-BE49-F238E27FC236}">
                      <a16:creationId xmlns:a16="http://schemas.microsoft.com/office/drawing/2014/main" id="{4A280A8B-415E-41CF-99DB-EEB45CA18A4B}"/>
                    </a:ext>
                  </a:extLst>
                </p:cNvPr>
                <p:cNvCxnSpPr>
                  <a:cxnSpLocks noChangeShapeType="1"/>
                </p:cNvCxnSpPr>
                <p:nvPr/>
              </p:nvCxnSpPr>
              <p:spPr bwMode="auto">
                <a:xfrm>
                  <a:off x="3420" y="8118"/>
                  <a:ext cx="1" cy="294"/>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51270" name="AutoShape 55">
                  <a:extLst>
                    <a:ext uri="{FF2B5EF4-FFF2-40B4-BE49-F238E27FC236}">
                      <a16:creationId xmlns:a16="http://schemas.microsoft.com/office/drawing/2014/main" id="{D55FFE37-05E2-4160-AE66-AB343484985C}"/>
                    </a:ext>
                  </a:extLst>
                </p:cNvPr>
                <p:cNvCxnSpPr>
                  <a:cxnSpLocks noChangeShapeType="1"/>
                </p:cNvCxnSpPr>
                <p:nvPr/>
              </p:nvCxnSpPr>
              <p:spPr bwMode="auto">
                <a:xfrm>
                  <a:off x="3410" y="8412"/>
                  <a:ext cx="5566" cy="0"/>
                </a:xfrm>
                <a:prstGeom prst="straightConnector1">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cxnSp>
            <p:sp>
              <p:nvSpPr>
                <p:cNvPr id="51271" name="Text Box 54">
                  <a:extLst>
                    <a:ext uri="{FF2B5EF4-FFF2-40B4-BE49-F238E27FC236}">
                      <a16:creationId xmlns:a16="http://schemas.microsoft.com/office/drawing/2014/main" id="{36F9369B-93E6-464F-BF3E-56D06810DF93}"/>
                    </a:ext>
                  </a:extLst>
                </p:cNvPr>
                <p:cNvSpPr txBox="1">
                  <a:spLocks noChangeArrowheads="1"/>
                </p:cNvSpPr>
                <p:nvPr/>
              </p:nvSpPr>
              <p:spPr bwMode="auto">
                <a:xfrm>
                  <a:off x="5699" y="8964"/>
                  <a:ext cx="896" cy="250"/>
                </a:xfrm>
                <a:prstGeom prst="rect">
                  <a:avLst/>
                </a:prstGeom>
                <a:solidFill>
                  <a:srgbClr val="FFFFFF"/>
                </a:solidFill>
                <a:ln w="9525">
                  <a:solidFill>
                    <a:srgbClr val="000000"/>
                  </a:solidFill>
                  <a:miter lim="800000"/>
                  <a:headEnd/>
                  <a:tailEnd/>
                </a:ln>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Magnet</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72" name="Text Box 53">
                  <a:extLst>
                    <a:ext uri="{FF2B5EF4-FFF2-40B4-BE49-F238E27FC236}">
                      <a16:creationId xmlns:a16="http://schemas.microsoft.com/office/drawing/2014/main" id="{79B048F1-1DC7-47A8-AF66-FBA2E611789F}"/>
                    </a:ext>
                  </a:extLst>
                </p:cNvPr>
                <p:cNvSpPr txBox="1">
                  <a:spLocks noChangeArrowheads="1"/>
                </p:cNvSpPr>
                <p:nvPr/>
              </p:nvSpPr>
              <p:spPr bwMode="auto">
                <a:xfrm>
                  <a:off x="6859" y="8846"/>
                  <a:ext cx="917" cy="484"/>
                </a:xfrm>
                <a:prstGeom prst="rect">
                  <a:avLst/>
                </a:prstGeom>
                <a:solidFill>
                  <a:srgbClr val="FFFFFF"/>
                </a:solidFill>
                <a:ln w="9525">
                  <a:solidFill>
                    <a:srgbClr val="000000"/>
                  </a:solidFill>
                  <a:miter lim="800000"/>
                  <a:headEnd/>
                  <a:tailEnd/>
                </a:ln>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Electrostatic Magnet</a:t>
                  </a:r>
                  <a:endParaRPr lang="en-US" altLang="en-US" sz="8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a:p>
                  <a:pPr>
                    <a:spcBef>
                      <a:spcPct val="0"/>
                    </a:spcBef>
                    <a:buClrTx/>
                    <a:buFontTx/>
                    <a:buNone/>
                  </a:pP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cxnSp>
              <p:nvCxnSpPr>
                <p:cNvPr id="51273" name="AutoShape 52">
                  <a:extLst>
                    <a:ext uri="{FF2B5EF4-FFF2-40B4-BE49-F238E27FC236}">
                      <a16:creationId xmlns:a16="http://schemas.microsoft.com/office/drawing/2014/main" id="{FB674F77-A79B-47F5-8658-C45DE68C4533}"/>
                    </a:ext>
                  </a:extLst>
                </p:cNvPr>
                <p:cNvCxnSpPr>
                  <a:cxnSpLocks noChangeShapeType="1"/>
                </p:cNvCxnSpPr>
                <p:nvPr/>
              </p:nvCxnSpPr>
              <p:spPr bwMode="auto">
                <a:xfrm>
                  <a:off x="7776" y="9086"/>
                  <a:ext cx="1200" cy="0"/>
                </a:xfrm>
                <a:prstGeom prst="straightConnector1">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cxnSp>
            <p:cxnSp>
              <p:nvCxnSpPr>
                <p:cNvPr id="51274" name="AutoShape 51">
                  <a:extLst>
                    <a:ext uri="{FF2B5EF4-FFF2-40B4-BE49-F238E27FC236}">
                      <a16:creationId xmlns:a16="http://schemas.microsoft.com/office/drawing/2014/main" id="{7F275C04-FE23-4BA4-97DE-025574311F6D}"/>
                    </a:ext>
                  </a:extLst>
                </p:cNvPr>
                <p:cNvCxnSpPr>
                  <a:cxnSpLocks noChangeShapeType="1"/>
                </p:cNvCxnSpPr>
                <p:nvPr/>
              </p:nvCxnSpPr>
              <p:spPr bwMode="auto">
                <a:xfrm>
                  <a:off x="5088" y="8804"/>
                  <a:ext cx="3899" cy="0"/>
                </a:xfrm>
                <a:prstGeom prst="straightConnector1">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cxnSp>
            <p:cxnSp>
              <p:nvCxnSpPr>
                <p:cNvPr id="51275" name="AutoShape 50">
                  <a:extLst>
                    <a:ext uri="{FF2B5EF4-FFF2-40B4-BE49-F238E27FC236}">
                      <a16:creationId xmlns:a16="http://schemas.microsoft.com/office/drawing/2014/main" id="{C2F0CE79-3073-4DE5-BE1E-6756C11911EF}"/>
                    </a:ext>
                  </a:extLst>
                </p:cNvPr>
                <p:cNvCxnSpPr>
                  <a:cxnSpLocks noChangeShapeType="1"/>
                </p:cNvCxnSpPr>
                <p:nvPr/>
              </p:nvCxnSpPr>
              <p:spPr bwMode="auto">
                <a:xfrm flipV="1">
                  <a:off x="6596" y="9086"/>
                  <a:ext cx="263" cy="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276" name="AutoShape 49">
                  <a:extLst>
                    <a:ext uri="{FF2B5EF4-FFF2-40B4-BE49-F238E27FC236}">
                      <a16:creationId xmlns:a16="http://schemas.microsoft.com/office/drawing/2014/main" id="{3CF1CE89-C887-49A9-BB60-79DCD69FAC9E}"/>
                    </a:ext>
                  </a:extLst>
                </p:cNvPr>
                <p:cNvCxnSpPr>
                  <a:cxnSpLocks noChangeShapeType="1"/>
                </p:cNvCxnSpPr>
                <p:nvPr/>
              </p:nvCxnSpPr>
              <p:spPr bwMode="auto">
                <a:xfrm>
                  <a:off x="7281" y="9330"/>
                  <a:ext cx="0" cy="67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1277" name="Text Box 48">
                  <a:extLst>
                    <a:ext uri="{FF2B5EF4-FFF2-40B4-BE49-F238E27FC236}">
                      <a16:creationId xmlns:a16="http://schemas.microsoft.com/office/drawing/2014/main" id="{78E49455-D606-4EE8-B0A4-613328B61AD1}"/>
                    </a:ext>
                  </a:extLst>
                </p:cNvPr>
                <p:cNvSpPr txBox="1">
                  <a:spLocks noChangeArrowheads="1"/>
                </p:cNvSpPr>
                <p:nvPr/>
              </p:nvSpPr>
              <p:spPr bwMode="auto">
                <a:xfrm>
                  <a:off x="7570" y="9427"/>
                  <a:ext cx="35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Fe </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78" name="Text Box 47">
                  <a:extLst>
                    <a:ext uri="{FF2B5EF4-FFF2-40B4-BE49-F238E27FC236}">
                      <a16:creationId xmlns:a16="http://schemas.microsoft.com/office/drawing/2014/main" id="{7D131467-189C-448B-9A2A-9EF89DA74F24}"/>
                    </a:ext>
                  </a:extLst>
                </p:cNvPr>
                <p:cNvSpPr txBox="1">
                  <a:spLocks noChangeArrowheads="1"/>
                </p:cNvSpPr>
                <p:nvPr/>
              </p:nvSpPr>
              <p:spPr bwMode="auto">
                <a:xfrm>
                  <a:off x="5586" y="9574"/>
                  <a:ext cx="631"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1,38 %</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79" name="Text Box 46">
                  <a:extLst>
                    <a:ext uri="{FF2B5EF4-FFF2-40B4-BE49-F238E27FC236}">
                      <a16:creationId xmlns:a16="http://schemas.microsoft.com/office/drawing/2014/main" id="{F2B0F1A3-841D-4A37-BDB0-26047431AF31}"/>
                    </a:ext>
                  </a:extLst>
                </p:cNvPr>
                <p:cNvSpPr txBox="1">
                  <a:spLocks noChangeArrowheads="1"/>
                </p:cNvSpPr>
                <p:nvPr/>
              </p:nvSpPr>
              <p:spPr bwMode="auto">
                <a:xfrm>
                  <a:off x="6769" y="9574"/>
                  <a:ext cx="57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0,25 %</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80" name="Text Box 45">
                  <a:extLst>
                    <a:ext uri="{FF2B5EF4-FFF2-40B4-BE49-F238E27FC236}">
                      <a16:creationId xmlns:a16="http://schemas.microsoft.com/office/drawing/2014/main" id="{200889D7-A1DE-4401-8A27-E2F9E3D1B55D}"/>
                    </a:ext>
                  </a:extLst>
                </p:cNvPr>
                <p:cNvSpPr txBox="1">
                  <a:spLocks noChangeArrowheads="1"/>
                </p:cNvSpPr>
                <p:nvPr/>
              </p:nvSpPr>
              <p:spPr bwMode="auto">
                <a:xfrm>
                  <a:off x="8982" y="9574"/>
                  <a:ext cx="896" cy="957"/>
                </a:xfrm>
                <a:prstGeom prst="rect">
                  <a:avLst/>
                </a:prstGeom>
                <a:solidFill>
                  <a:srgbClr val="FFFFFF"/>
                </a:solidFill>
                <a:ln w="9525">
                  <a:solidFill>
                    <a:srgbClr val="000000"/>
                  </a:solidFill>
                  <a:miter lim="800000"/>
                  <a:headEnd/>
                  <a:tailEnd/>
                </a:ln>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Baling</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cxnSp>
              <p:nvCxnSpPr>
                <p:cNvPr id="51281" name="AutoShape 44">
                  <a:extLst>
                    <a:ext uri="{FF2B5EF4-FFF2-40B4-BE49-F238E27FC236}">
                      <a16:creationId xmlns:a16="http://schemas.microsoft.com/office/drawing/2014/main" id="{875BAB99-8048-41B6-BB10-687AC0AE2AB1}"/>
                    </a:ext>
                  </a:extLst>
                </p:cNvPr>
                <p:cNvCxnSpPr>
                  <a:cxnSpLocks noChangeShapeType="1"/>
                </p:cNvCxnSpPr>
                <p:nvPr/>
              </p:nvCxnSpPr>
              <p:spPr bwMode="auto">
                <a:xfrm>
                  <a:off x="4578" y="10006"/>
                  <a:ext cx="4409"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282" name="AutoShape 43">
                  <a:extLst>
                    <a:ext uri="{FF2B5EF4-FFF2-40B4-BE49-F238E27FC236}">
                      <a16:creationId xmlns:a16="http://schemas.microsoft.com/office/drawing/2014/main" id="{DAAE8315-D821-4359-B8FA-0F7492F4CB8D}"/>
                    </a:ext>
                  </a:extLst>
                </p:cNvPr>
                <p:cNvCxnSpPr>
                  <a:cxnSpLocks noChangeShapeType="1"/>
                </p:cNvCxnSpPr>
                <p:nvPr/>
              </p:nvCxnSpPr>
              <p:spPr bwMode="auto">
                <a:xfrm>
                  <a:off x="4578" y="9155"/>
                  <a:ext cx="0" cy="85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1283" name="Text Box 42">
                  <a:extLst>
                    <a:ext uri="{FF2B5EF4-FFF2-40B4-BE49-F238E27FC236}">
                      <a16:creationId xmlns:a16="http://schemas.microsoft.com/office/drawing/2014/main" id="{9C2ECD39-0D14-4B00-B067-A3288D71CF62}"/>
                    </a:ext>
                  </a:extLst>
                </p:cNvPr>
                <p:cNvSpPr txBox="1">
                  <a:spLocks noChangeArrowheads="1"/>
                </p:cNvSpPr>
                <p:nvPr/>
              </p:nvSpPr>
              <p:spPr bwMode="auto">
                <a:xfrm>
                  <a:off x="8368" y="8454"/>
                  <a:ext cx="546" cy="2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2,61 %</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84" name="Text Box 41">
                  <a:extLst>
                    <a:ext uri="{FF2B5EF4-FFF2-40B4-BE49-F238E27FC236}">
                      <a16:creationId xmlns:a16="http://schemas.microsoft.com/office/drawing/2014/main" id="{E743C80B-91B1-4566-A985-B8D239972BCC}"/>
                    </a:ext>
                  </a:extLst>
                </p:cNvPr>
                <p:cNvSpPr txBox="1">
                  <a:spLocks noChangeArrowheads="1"/>
                </p:cNvSpPr>
                <p:nvPr/>
              </p:nvSpPr>
              <p:spPr bwMode="auto">
                <a:xfrm>
                  <a:off x="8244" y="9128"/>
                  <a:ext cx="546" cy="2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36,09 %</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85" name="Text Box 40">
                  <a:extLst>
                    <a:ext uri="{FF2B5EF4-FFF2-40B4-BE49-F238E27FC236}">
                      <a16:creationId xmlns:a16="http://schemas.microsoft.com/office/drawing/2014/main" id="{F998975E-BF7F-47A8-B3FB-DEA2BC5FF0DF}"/>
                    </a:ext>
                  </a:extLst>
                </p:cNvPr>
                <p:cNvSpPr txBox="1">
                  <a:spLocks noChangeArrowheads="1"/>
                </p:cNvSpPr>
                <p:nvPr/>
              </p:nvSpPr>
              <p:spPr bwMode="auto">
                <a:xfrm>
                  <a:off x="8260" y="8804"/>
                  <a:ext cx="546" cy="2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1,82 %</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86" name="Text Box 39">
                  <a:extLst>
                    <a:ext uri="{FF2B5EF4-FFF2-40B4-BE49-F238E27FC236}">
                      <a16:creationId xmlns:a16="http://schemas.microsoft.com/office/drawing/2014/main" id="{E1D39678-8F69-4049-B1CC-59B4E117D36C}"/>
                    </a:ext>
                  </a:extLst>
                </p:cNvPr>
                <p:cNvSpPr txBox="1">
                  <a:spLocks noChangeArrowheads="1"/>
                </p:cNvSpPr>
                <p:nvPr/>
              </p:nvSpPr>
              <p:spPr bwMode="auto">
                <a:xfrm>
                  <a:off x="4605" y="9591"/>
                  <a:ext cx="546" cy="2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2,19 %</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grpSp>
        </p:grpSp>
        <p:grpSp>
          <p:nvGrpSpPr>
            <p:cNvPr id="51205" name="Group 4">
              <a:extLst>
                <a:ext uri="{FF2B5EF4-FFF2-40B4-BE49-F238E27FC236}">
                  <a16:creationId xmlns:a16="http://schemas.microsoft.com/office/drawing/2014/main" id="{29C65EF3-2FB8-46E4-8D40-F2BB0449E4C3}"/>
                </a:ext>
              </a:extLst>
            </p:cNvPr>
            <p:cNvGrpSpPr>
              <a:grpSpLocks/>
            </p:cNvGrpSpPr>
            <p:nvPr/>
          </p:nvGrpSpPr>
          <p:grpSpPr bwMode="auto">
            <a:xfrm>
              <a:off x="1828" y="6687"/>
              <a:ext cx="8593" cy="2653"/>
              <a:chOff x="1828" y="6687"/>
              <a:chExt cx="8593" cy="2653"/>
            </a:xfrm>
          </p:grpSpPr>
          <p:sp>
            <p:nvSpPr>
              <p:cNvPr id="51206" name="Text Box 36">
                <a:extLst>
                  <a:ext uri="{FF2B5EF4-FFF2-40B4-BE49-F238E27FC236}">
                    <a16:creationId xmlns:a16="http://schemas.microsoft.com/office/drawing/2014/main" id="{41EE2B62-367A-46E8-84E1-CFC93DABC2C4}"/>
                  </a:ext>
                </a:extLst>
              </p:cNvPr>
              <p:cNvSpPr txBox="1">
                <a:spLocks noChangeArrowheads="1"/>
              </p:cNvSpPr>
              <p:nvPr/>
            </p:nvSpPr>
            <p:spPr bwMode="auto">
              <a:xfrm>
                <a:off x="1828" y="6813"/>
                <a:ext cx="557"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r>
                  <a:rPr lang="en-US" altLang="en-US" sz="1000" b="1">
                    <a:solidFill>
                      <a:srgbClr val="0000CC"/>
                    </a:solidFill>
                    <a:latin typeface="Calibri" panose="020F0502020204030204" pitchFamily="34" charset="0"/>
                    <a:ea typeface="Calibri" panose="020F0502020204030204" pitchFamily="34" charset="0"/>
                    <a:cs typeface="Times New Roman" panose="02020603050405020304" pitchFamily="18" charset="0"/>
                  </a:rPr>
                  <a:t>(b)</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grpSp>
            <p:nvGrpSpPr>
              <p:cNvPr id="51207" name="Group 5">
                <a:extLst>
                  <a:ext uri="{FF2B5EF4-FFF2-40B4-BE49-F238E27FC236}">
                    <a16:creationId xmlns:a16="http://schemas.microsoft.com/office/drawing/2014/main" id="{58965599-FF5C-4C6C-85B9-D734CB0558F1}"/>
                  </a:ext>
                </a:extLst>
              </p:cNvPr>
              <p:cNvGrpSpPr>
                <a:grpSpLocks/>
              </p:cNvGrpSpPr>
              <p:nvPr/>
            </p:nvGrpSpPr>
            <p:grpSpPr bwMode="auto">
              <a:xfrm>
                <a:off x="2121" y="6687"/>
                <a:ext cx="8300" cy="2653"/>
                <a:chOff x="1815" y="11961"/>
                <a:chExt cx="8300" cy="2653"/>
              </a:xfrm>
            </p:grpSpPr>
            <p:sp>
              <p:nvSpPr>
                <p:cNvPr id="51208" name="Rectangle 35">
                  <a:extLst>
                    <a:ext uri="{FF2B5EF4-FFF2-40B4-BE49-F238E27FC236}">
                      <a16:creationId xmlns:a16="http://schemas.microsoft.com/office/drawing/2014/main" id="{8A749651-4DFC-461B-B587-E856E29385FA}"/>
                    </a:ext>
                  </a:extLst>
                </p:cNvPr>
                <p:cNvSpPr>
                  <a:spLocks noChangeArrowheads="1"/>
                </p:cNvSpPr>
                <p:nvPr/>
              </p:nvSpPr>
              <p:spPr bwMode="auto">
                <a:xfrm>
                  <a:off x="3514" y="12050"/>
                  <a:ext cx="1869" cy="2431"/>
                </a:xfrm>
                <a:prstGeom prst="rect">
                  <a:avLst/>
                </a:prstGeom>
                <a:noFill/>
                <a:ln w="9525">
                  <a:solidFill>
                    <a:srgbClr val="000000"/>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endParaRPr lang="el-GR" altLang="en-US" sz="2400">
                    <a:solidFill>
                      <a:srgbClr val="0000CC"/>
                    </a:solidFill>
                    <a:latin typeface="Comic Sans MS" panose="030F0702030302020204" pitchFamily="66" charset="0"/>
                  </a:endParaRPr>
                </a:p>
              </p:txBody>
            </p:sp>
            <p:grpSp>
              <p:nvGrpSpPr>
                <p:cNvPr id="51209" name="Group 12">
                  <a:extLst>
                    <a:ext uri="{FF2B5EF4-FFF2-40B4-BE49-F238E27FC236}">
                      <a16:creationId xmlns:a16="http://schemas.microsoft.com/office/drawing/2014/main" id="{E29269AE-B777-416B-9385-484878D403CD}"/>
                    </a:ext>
                  </a:extLst>
                </p:cNvPr>
                <p:cNvGrpSpPr>
                  <a:grpSpLocks/>
                </p:cNvGrpSpPr>
                <p:nvPr/>
              </p:nvGrpSpPr>
              <p:grpSpPr bwMode="auto">
                <a:xfrm>
                  <a:off x="1815" y="12126"/>
                  <a:ext cx="8300" cy="1893"/>
                  <a:chOff x="1467" y="11236"/>
                  <a:chExt cx="8300" cy="1893"/>
                </a:xfrm>
              </p:grpSpPr>
              <p:sp>
                <p:nvSpPr>
                  <p:cNvPr id="51216" name="Text Box 34">
                    <a:extLst>
                      <a:ext uri="{FF2B5EF4-FFF2-40B4-BE49-F238E27FC236}">
                        <a16:creationId xmlns:a16="http://schemas.microsoft.com/office/drawing/2014/main" id="{826508C4-A3E2-4AD6-A32C-710F98B9E37B}"/>
                      </a:ext>
                    </a:extLst>
                  </p:cNvPr>
                  <p:cNvSpPr txBox="1">
                    <a:spLocks noChangeArrowheads="1"/>
                  </p:cNvSpPr>
                  <p:nvPr/>
                </p:nvSpPr>
                <p:spPr bwMode="auto">
                  <a:xfrm>
                    <a:off x="3836" y="11945"/>
                    <a:ext cx="878" cy="714"/>
                  </a:xfrm>
                  <a:prstGeom prst="rect">
                    <a:avLst/>
                  </a:prstGeom>
                  <a:solidFill>
                    <a:srgbClr val="FFFFFF"/>
                  </a:solidFill>
                  <a:ln w="9525">
                    <a:solidFill>
                      <a:srgbClr val="000000"/>
                    </a:solidFill>
                    <a:miter lim="800000"/>
                    <a:headEnd/>
                    <a:tailEnd/>
                  </a:ln>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Fast composting Tank</a:t>
                    </a:r>
                    <a:endParaRPr lang="en-US" altLang="en-US" sz="8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a:p>
                    <a:pPr>
                      <a:spcBef>
                        <a:spcPct val="0"/>
                      </a:spcBef>
                      <a:buClrTx/>
                      <a:buFontTx/>
                      <a:buNone/>
                    </a:pP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17" name="Text Box 33">
                    <a:extLst>
                      <a:ext uri="{FF2B5EF4-FFF2-40B4-BE49-F238E27FC236}">
                        <a16:creationId xmlns:a16="http://schemas.microsoft.com/office/drawing/2014/main" id="{D208E298-CE5D-4AEC-A47B-CDE81189C2BE}"/>
                      </a:ext>
                    </a:extLst>
                  </p:cNvPr>
                  <p:cNvSpPr txBox="1">
                    <a:spLocks noChangeArrowheads="1"/>
                  </p:cNvSpPr>
                  <p:nvPr/>
                </p:nvSpPr>
                <p:spPr bwMode="auto">
                  <a:xfrm>
                    <a:off x="5417" y="12113"/>
                    <a:ext cx="1197" cy="236"/>
                  </a:xfrm>
                  <a:prstGeom prst="rect">
                    <a:avLst/>
                  </a:prstGeom>
                  <a:solidFill>
                    <a:srgbClr val="FFFFFF"/>
                  </a:solidFill>
                  <a:ln w="9525">
                    <a:solidFill>
                      <a:srgbClr val="000000"/>
                    </a:solidFill>
                    <a:miter lim="800000"/>
                    <a:headEnd/>
                    <a:tailEnd/>
                  </a:ln>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Refinery</a:t>
                    </a:r>
                    <a:endParaRPr lang="en-US" altLang="en-US" sz="8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a:p>
                    <a:pPr>
                      <a:spcBef>
                        <a:spcPct val="0"/>
                      </a:spcBef>
                      <a:buClrTx/>
                      <a:buFontTx/>
                      <a:buNone/>
                    </a:pP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18" name="Text Box 32">
                    <a:extLst>
                      <a:ext uri="{FF2B5EF4-FFF2-40B4-BE49-F238E27FC236}">
                        <a16:creationId xmlns:a16="http://schemas.microsoft.com/office/drawing/2014/main" id="{111D9056-C3D4-460E-859E-332FD679BC2D}"/>
                      </a:ext>
                    </a:extLst>
                  </p:cNvPr>
                  <p:cNvSpPr txBox="1">
                    <a:spLocks noChangeArrowheads="1"/>
                  </p:cNvSpPr>
                  <p:nvPr/>
                </p:nvSpPr>
                <p:spPr bwMode="auto">
                  <a:xfrm>
                    <a:off x="9047" y="12047"/>
                    <a:ext cx="720" cy="360"/>
                  </a:xfrm>
                  <a:prstGeom prst="rect">
                    <a:avLst/>
                  </a:prstGeom>
                  <a:solidFill>
                    <a:srgbClr val="FFFFFF"/>
                  </a:solidFill>
                  <a:ln w="9525">
                    <a:solidFill>
                      <a:srgbClr val="000000"/>
                    </a:solidFill>
                    <a:miter lim="800000"/>
                    <a:headEnd/>
                    <a:tailEnd/>
                  </a:ln>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Compost</a:t>
                    </a:r>
                    <a:endParaRPr lang="en-US" altLang="en-US" sz="8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a:p>
                    <a:pPr>
                      <a:spcBef>
                        <a:spcPct val="0"/>
                      </a:spcBef>
                      <a:buClrTx/>
                      <a:buFontTx/>
                      <a:buNone/>
                    </a:pP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cxnSp>
                <p:nvCxnSpPr>
                  <p:cNvPr id="51219" name="AutoShape 31">
                    <a:extLst>
                      <a:ext uri="{FF2B5EF4-FFF2-40B4-BE49-F238E27FC236}">
                        <a16:creationId xmlns:a16="http://schemas.microsoft.com/office/drawing/2014/main" id="{F3104A8D-555A-4360-8089-8FDC57725901}"/>
                      </a:ext>
                    </a:extLst>
                  </p:cNvPr>
                  <p:cNvCxnSpPr>
                    <a:cxnSpLocks noChangeShapeType="1"/>
                  </p:cNvCxnSpPr>
                  <p:nvPr/>
                </p:nvCxnSpPr>
                <p:spPr bwMode="auto">
                  <a:xfrm flipV="1">
                    <a:off x="8398" y="12233"/>
                    <a:ext cx="644" cy="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220" name="AutoShape 30">
                    <a:extLst>
                      <a:ext uri="{FF2B5EF4-FFF2-40B4-BE49-F238E27FC236}">
                        <a16:creationId xmlns:a16="http://schemas.microsoft.com/office/drawing/2014/main" id="{F49D9AA8-CAD1-4175-9946-7596EEAB204D}"/>
                      </a:ext>
                    </a:extLst>
                  </p:cNvPr>
                  <p:cNvCxnSpPr>
                    <a:cxnSpLocks noChangeShapeType="1"/>
                  </p:cNvCxnSpPr>
                  <p:nvPr/>
                </p:nvCxnSpPr>
                <p:spPr bwMode="auto">
                  <a:xfrm>
                    <a:off x="6006" y="12349"/>
                    <a:ext cx="0" cy="4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1221" name="Text Box 29">
                    <a:extLst>
                      <a:ext uri="{FF2B5EF4-FFF2-40B4-BE49-F238E27FC236}">
                        <a16:creationId xmlns:a16="http://schemas.microsoft.com/office/drawing/2014/main" id="{F758488B-E788-4E74-B906-B63746657BED}"/>
                      </a:ext>
                    </a:extLst>
                  </p:cNvPr>
                  <p:cNvSpPr txBox="1">
                    <a:spLocks noChangeArrowheads="1"/>
                  </p:cNvSpPr>
                  <p:nvPr/>
                </p:nvSpPr>
                <p:spPr bwMode="auto">
                  <a:xfrm>
                    <a:off x="5661" y="12769"/>
                    <a:ext cx="720" cy="360"/>
                  </a:xfrm>
                  <a:prstGeom prst="rect">
                    <a:avLst/>
                  </a:prstGeom>
                  <a:solidFill>
                    <a:srgbClr val="FFFFFF"/>
                  </a:solidFill>
                  <a:ln w="9525">
                    <a:solidFill>
                      <a:srgbClr val="000000"/>
                    </a:solidFill>
                    <a:miter lim="800000"/>
                    <a:headEnd/>
                    <a:tailEnd/>
                  </a:ln>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Landfill</a:t>
                    </a:r>
                    <a:endParaRPr lang="en-US" altLang="en-US" sz="8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a:p>
                    <a:pPr>
                      <a:spcBef>
                        <a:spcPct val="0"/>
                      </a:spcBef>
                      <a:buClrTx/>
                      <a:buFontTx/>
                      <a:buNone/>
                    </a:pP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22" name="Text Box 28">
                    <a:extLst>
                      <a:ext uri="{FF2B5EF4-FFF2-40B4-BE49-F238E27FC236}">
                        <a16:creationId xmlns:a16="http://schemas.microsoft.com/office/drawing/2014/main" id="{D56D6D3A-3021-4F6B-81E3-DEB81A996EC9}"/>
                      </a:ext>
                    </a:extLst>
                  </p:cNvPr>
                  <p:cNvSpPr txBox="1">
                    <a:spLocks noChangeArrowheads="1"/>
                  </p:cNvSpPr>
                  <p:nvPr/>
                </p:nvSpPr>
                <p:spPr bwMode="auto">
                  <a:xfrm>
                    <a:off x="1467" y="11741"/>
                    <a:ext cx="1534" cy="1148"/>
                  </a:xfrm>
                  <a:prstGeom prst="rect">
                    <a:avLst/>
                  </a:prstGeom>
                  <a:solidFill>
                    <a:srgbClr val="FFFFFF"/>
                  </a:solidFill>
                  <a:ln w="9525">
                    <a:solidFill>
                      <a:srgbClr val="000000"/>
                    </a:solidFill>
                    <a:miter lim="800000"/>
                    <a:headEnd/>
                    <a:tailEnd/>
                  </a:ln>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Organic fragment of MSW 73.88 % </a:t>
                    </a:r>
                    <a:b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b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a:t>
                    </a:r>
                    <a:b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b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Green Waste 26.12 %</a:t>
                    </a:r>
                    <a:endParaRPr lang="en-US" altLang="en-US" sz="8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a:p>
                    <a:pPr>
                      <a:spcBef>
                        <a:spcPct val="0"/>
                      </a:spcBef>
                      <a:buClrTx/>
                      <a:buFontTx/>
                      <a:buNone/>
                    </a:pP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23" name="Text Box 27">
                    <a:extLst>
                      <a:ext uri="{FF2B5EF4-FFF2-40B4-BE49-F238E27FC236}">
                        <a16:creationId xmlns:a16="http://schemas.microsoft.com/office/drawing/2014/main" id="{7BC45EA1-EB13-4574-A578-A23285356B12}"/>
                      </a:ext>
                    </a:extLst>
                  </p:cNvPr>
                  <p:cNvSpPr txBox="1">
                    <a:spLocks noChangeArrowheads="1"/>
                  </p:cNvSpPr>
                  <p:nvPr/>
                </p:nvSpPr>
                <p:spPr bwMode="auto">
                  <a:xfrm>
                    <a:off x="4224" y="11663"/>
                    <a:ext cx="698"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22.91%</a:t>
                    </a:r>
                    <a:endParaRPr lang="en-US" altLang="en-US" sz="8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a:p>
                    <a:pPr>
                      <a:spcBef>
                        <a:spcPct val="0"/>
                      </a:spcBef>
                      <a:buClrTx/>
                      <a:buFontTx/>
                      <a:buNone/>
                    </a:pP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24" name="Text Box 26">
                    <a:extLst>
                      <a:ext uri="{FF2B5EF4-FFF2-40B4-BE49-F238E27FC236}">
                        <a16:creationId xmlns:a16="http://schemas.microsoft.com/office/drawing/2014/main" id="{A6DC7BEC-2A60-40B9-89C3-F7D3E7D52297}"/>
                      </a:ext>
                    </a:extLst>
                  </p:cNvPr>
                  <p:cNvSpPr txBox="1">
                    <a:spLocks noChangeArrowheads="1"/>
                  </p:cNvSpPr>
                  <p:nvPr/>
                </p:nvSpPr>
                <p:spPr bwMode="auto">
                  <a:xfrm>
                    <a:off x="4678" y="12021"/>
                    <a:ext cx="71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77.09 %</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25" name="Text Box 25">
                    <a:extLst>
                      <a:ext uri="{FF2B5EF4-FFF2-40B4-BE49-F238E27FC236}">
                        <a16:creationId xmlns:a16="http://schemas.microsoft.com/office/drawing/2014/main" id="{F6E954D4-744B-4A8E-94A3-278955BF74CA}"/>
                      </a:ext>
                    </a:extLst>
                  </p:cNvPr>
                  <p:cNvSpPr txBox="1">
                    <a:spLocks noChangeArrowheads="1"/>
                  </p:cNvSpPr>
                  <p:nvPr/>
                </p:nvSpPr>
                <p:spPr bwMode="auto">
                  <a:xfrm>
                    <a:off x="5950" y="12451"/>
                    <a:ext cx="730"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44.18 %</a:t>
                    </a:r>
                    <a:endParaRPr lang="en-US" altLang="en-US" sz="8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a:p>
                    <a:pPr>
                      <a:spcBef>
                        <a:spcPct val="0"/>
                      </a:spcBef>
                      <a:buClrTx/>
                      <a:buFontTx/>
                      <a:buNone/>
                    </a:pP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26" name="Text Box 24">
                    <a:extLst>
                      <a:ext uri="{FF2B5EF4-FFF2-40B4-BE49-F238E27FC236}">
                        <a16:creationId xmlns:a16="http://schemas.microsoft.com/office/drawing/2014/main" id="{8FE7F689-218E-41F4-8D98-EAB0F9E8CE28}"/>
                      </a:ext>
                    </a:extLst>
                  </p:cNvPr>
                  <p:cNvSpPr txBox="1">
                    <a:spLocks noChangeArrowheads="1"/>
                  </p:cNvSpPr>
                  <p:nvPr/>
                </p:nvSpPr>
                <p:spPr bwMode="auto">
                  <a:xfrm>
                    <a:off x="6626" y="12029"/>
                    <a:ext cx="584"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32.91 %</a:t>
                    </a:r>
                    <a:endParaRPr lang="en-US" altLang="en-US" sz="8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a:p>
                    <a:pPr>
                      <a:spcBef>
                        <a:spcPct val="0"/>
                      </a:spcBef>
                      <a:buClrTx/>
                      <a:buFontTx/>
                      <a:buNone/>
                    </a:pP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27" name="Text Box 23">
                    <a:extLst>
                      <a:ext uri="{FF2B5EF4-FFF2-40B4-BE49-F238E27FC236}">
                        <a16:creationId xmlns:a16="http://schemas.microsoft.com/office/drawing/2014/main" id="{56B3A1A3-C76C-45CF-A3AF-52BB463649F7}"/>
                      </a:ext>
                    </a:extLst>
                  </p:cNvPr>
                  <p:cNvSpPr txBox="1">
                    <a:spLocks noChangeArrowheads="1"/>
                  </p:cNvSpPr>
                  <p:nvPr/>
                </p:nvSpPr>
                <p:spPr bwMode="auto">
                  <a:xfrm>
                    <a:off x="7408" y="12063"/>
                    <a:ext cx="975" cy="360"/>
                  </a:xfrm>
                  <a:prstGeom prst="rect">
                    <a:avLst/>
                  </a:prstGeom>
                  <a:solidFill>
                    <a:srgbClr val="FFFFFF"/>
                  </a:solidFill>
                  <a:ln w="9525">
                    <a:solidFill>
                      <a:srgbClr val="000000"/>
                    </a:solidFill>
                    <a:miter lim="800000"/>
                    <a:headEnd/>
                    <a:tailEnd/>
                  </a:ln>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Maturing</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cxnSp>
                <p:nvCxnSpPr>
                  <p:cNvPr id="51228" name="AutoShape 22">
                    <a:extLst>
                      <a:ext uri="{FF2B5EF4-FFF2-40B4-BE49-F238E27FC236}">
                        <a16:creationId xmlns:a16="http://schemas.microsoft.com/office/drawing/2014/main" id="{94FCC208-0451-4C61-B16B-122FD76D7012}"/>
                      </a:ext>
                    </a:extLst>
                  </p:cNvPr>
                  <p:cNvCxnSpPr>
                    <a:cxnSpLocks noChangeShapeType="1"/>
                  </p:cNvCxnSpPr>
                  <p:nvPr/>
                </p:nvCxnSpPr>
                <p:spPr bwMode="auto">
                  <a:xfrm>
                    <a:off x="4714" y="12243"/>
                    <a:ext cx="678"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229" name="AutoShape 21">
                    <a:extLst>
                      <a:ext uri="{FF2B5EF4-FFF2-40B4-BE49-F238E27FC236}">
                        <a16:creationId xmlns:a16="http://schemas.microsoft.com/office/drawing/2014/main" id="{4AA00CCB-11C4-413B-B7BB-8C139825DD90}"/>
                      </a:ext>
                    </a:extLst>
                  </p:cNvPr>
                  <p:cNvCxnSpPr>
                    <a:cxnSpLocks noChangeShapeType="1"/>
                  </p:cNvCxnSpPr>
                  <p:nvPr/>
                </p:nvCxnSpPr>
                <p:spPr bwMode="auto">
                  <a:xfrm>
                    <a:off x="3001" y="12243"/>
                    <a:ext cx="835" cy="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230" name="AutoShape 20">
                    <a:extLst>
                      <a:ext uri="{FF2B5EF4-FFF2-40B4-BE49-F238E27FC236}">
                        <a16:creationId xmlns:a16="http://schemas.microsoft.com/office/drawing/2014/main" id="{11D97DCD-D731-4154-8300-5B0429168B96}"/>
                      </a:ext>
                    </a:extLst>
                  </p:cNvPr>
                  <p:cNvCxnSpPr>
                    <a:cxnSpLocks noChangeShapeType="1"/>
                  </p:cNvCxnSpPr>
                  <p:nvPr/>
                </p:nvCxnSpPr>
                <p:spPr bwMode="auto">
                  <a:xfrm flipV="1">
                    <a:off x="4294" y="11500"/>
                    <a:ext cx="0" cy="44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1231" name="Text Box 19">
                    <a:extLst>
                      <a:ext uri="{FF2B5EF4-FFF2-40B4-BE49-F238E27FC236}">
                        <a16:creationId xmlns:a16="http://schemas.microsoft.com/office/drawing/2014/main" id="{4504F0AA-F8A6-41DE-AB56-01B94D67609F}"/>
                      </a:ext>
                    </a:extLst>
                  </p:cNvPr>
                  <p:cNvSpPr txBox="1">
                    <a:spLocks noChangeArrowheads="1"/>
                  </p:cNvSpPr>
                  <p:nvPr/>
                </p:nvSpPr>
                <p:spPr bwMode="auto">
                  <a:xfrm>
                    <a:off x="3955" y="11236"/>
                    <a:ext cx="698"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CO</a:t>
                    </a:r>
                    <a:r>
                      <a:rPr lang="en-US" altLang="en-US" sz="800" baseline="-30000">
                        <a:solidFill>
                          <a:srgbClr val="0000CC"/>
                        </a:solidFill>
                        <a:latin typeface="Calibri" panose="020F0502020204030204" pitchFamily="34" charset="0"/>
                        <a:ea typeface="Calibri" panose="020F0502020204030204" pitchFamily="34" charset="0"/>
                        <a:cs typeface="Times New Roman" panose="02020603050405020304" pitchFamily="18" charset="0"/>
                      </a:rPr>
                      <a:t>2</a:t>
                    </a:r>
                    <a:endParaRPr lang="en-US" altLang="en-US" sz="8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a:p>
                    <a:pPr>
                      <a:spcBef>
                        <a:spcPct val="0"/>
                      </a:spcBef>
                      <a:buClrTx/>
                      <a:buFontTx/>
                      <a:buNone/>
                    </a:pP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cxnSp>
                <p:nvCxnSpPr>
                  <p:cNvPr id="51232" name="AutoShape 18">
                    <a:extLst>
                      <a:ext uri="{FF2B5EF4-FFF2-40B4-BE49-F238E27FC236}">
                        <a16:creationId xmlns:a16="http://schemas.microsoft.com/office/drawing/2014/main" id="{9CFA353C-084D-4B95-808A-2C2C4A0E14F9}"/>
                      </a:ext>
                    </a:extLst>
                  </p:cNvPr>
                  <p:cNvCxnSpPr>
                    <a:cxnSpLocks noChangeShapeType="1"/>
                  </p:cNvCxnSpPr>
                  <p:nvPr/>
                </p:nvCxnSpPr>
                <p:spPr bwMode="auto">
                  <a:xfrm>
                    <a:off x="6614" y="12237"/>
                    <a:ext cx="79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233" name="AutoShape 17">
                    <a:extLst>
                      <a:ext uri="{FF2B5EF4-FFF2-40B4-BE49-F238E27FC236}">
                        <a16:creationId xmlns:a16="http://schemas.microsoft.com/office/drawing/2014/main" id="{DBB99156-64FF-4373-A97A-92AAB9FF1E97}"/>
                      </a:ext>
                    </a:extLst>
                  </p:cNvPr>
                  <p:cNvCxnSpPr>
                    <a:cxnSpLocks noChangeShapeType="1"/>
                  </p:cNvCxnSpPr>
                  <p:nvPr/>
                </p:nvCxnSpPr>
                <p:spPr bwMode="auto">
                  <a:xfrm flipV="1">
                    <a:off x="7779" y="11602"/>
                    <a:ext cx="0" cy="44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1234" name="Text Box 16">
                    <a:extLst>
                      <a:ext uri="{FF2B5EF4-FFF2-40B4-BE49-F238E27FC236}">
                        <a16:creationId xmlns:a16="http://schemas.microsoft.com/office/drawing/2014/main" id="{048CD223-B594-402C-8DFC-6905FD693EB2}"/>
                      </a:ext>
                    </a:extLst>
                  </p:cNvPr>
                  <p:cNvSpPr txBox="1">
                    <a:spLocks noChangeArrowheads="1"/>
                  </p:cNvSpPr>
                  <p:nvPr/>
                </p:nvSpPr>
                <p:spPr bwMode="auto">
                  <a:xfrm>
                    <a:off x="7441" y="11408"/>
                    <a:ext cx="698"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CO</a:t>
                    </a:r>
                    <a:r>
                      <a:rPr lang="en-US" altLang="en-US" sz="800" baseline="-30000">
                        <a:solidFill>
                          <a:srgbClr val="0000CC"/>
                        </a:solidFill>
                        <a:latin typeface="Calibri" panose="020F0502020204030204" pitchFamily="34" charset="0"/>
                        <a:ea typeface="Calibri" panose="020F0502020204030204" pitchFamily="34" charset="0"/>
                        <a:cs typeface="Times New Roman" panose="02020603050405020304" pitchFamily="18" charset="0"/>
                      </a:rPr>
                      <a:t>2</a:t>
                    </a:r>
                    <a:endParaRPr lang="en-US" altLang="en-US" sz="8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a:p>
                    <a:pPr>
                      <a:spcBef>
                        <a:spcPct val="0"/>
                      </a:spcBef>
                      <a:buClrTx/>
                      <a:buFontTx/>
                      <a:buNone/>
                    </a:pP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35" name="Text Box 15">
                    <a:extLst>
                      <a:ext uri="{FF2B5EF4-FFF2-40B4-BE49-F238E27FC236}">
                        <a16:creationId xmlns:a16="http://schemas.microsoft.com/office/drawing/2014/main" id="{31B3F3C0-79AA-4FE4-B639-2C93CFE6D907}"/>
                      </a:ext>
                    </a:extLst>
                  </p:cNvPr>
                  <p:cNvSpPr txBox="1">
                    <a:spLocks noChangeArrowheads="1"/>
                  </p:cNvSpPr>
                  <p:nvPr/>
                </p:nvSpPr>
                <p:spPr bwMode="auto">
                  <a:xfrm>
                    <a:off x="8433" y="11996"/>
                    <a:ext cx="584"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endParaRPr lang="el-GR" altLang="en-US" sz="800">
                      <a:solidFill>
                        <a:srgbClr val="0000CC"/>
                      </a:solidFill>
                      <a:latin typeface="Calibri" panose="020F0502020204030204" pitchFamily="34" charset="0"/>
                      <a:cs typeface="Times New Roman" panose="02020603050405020304" pitchFamily="18" charset="0"/>
                    </a:endParaRPr>
                  </a:p>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18.04 %</a:t>
                    </a:r>
                    <a:endParaRPr lang="en-US" altLang="en-US" sz="8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a:p>
                    <a:pPr>
                      <a:spcBef>
                        <a:spcPct val="0"/>
                      </a:spcBef>
                      <a:buClrTx/>
                      <a:buFontTx/>
                      <a:buNone/>
                    </a:pP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36" name="Text Box 14">
                    <a:extLst>
                      <a:ext uri="{FF2B5EF4-FFF2-40B4-BE49-F238E27FC236}">
                        <a16:creationId xmlns:a16="http://schemas.microsoft.com/office/drawing/2014/main" id="{46F66E45-E18E-46EB-8B45-7CAA5EBCE4E9}"/>
                      </a:ext>
                    </a:extLst>
                  </p:cNvPr>
                  <p:cNvSpPr txBox="1">
                    <a:spLocks noChangeArrowheads="1"/>
                  </p:cNvSpPr>
                  <p:nvPr/>
                </p:nvSpPr>
                <p:spPr bwMode="auto">
                  <a:xfrm>
                    <a:off x="7765" y="11756"/>
                    <a:ext cx="584"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14.88 %</a:t>
                    </a:r>
                    <a:endParaRPr lang="en-US" altLang="en-US" sz="8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a:p>
                    <a:pPr>
                      <a:spcBef>
                        <a:spcPct val="0"/>
                      </a:spcBef>
                      <a:buClrTx/>
                      <a:buFontTx/>
                      <a:buNone/>
                    </a:pP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37" name="Text Box 13">
                    <a:extLst>
                      <a:ext uri="{FF2B5EF4-FFF2-40B4-BE49-F238E27FC236}">
                        <a16:creationId xmlns:a16="http://schemas.microsoft.com/office/drawing/2014/main" id="{59671D3B-C8EF-4018-8471-3FA1966941C0}"/>
                      </a:ext>
                    </a:extLst>
                  </p:cNvPr>
                  <p:cNvSpPr txBox="1">
                    <a:spLocks noChangeArrowheads="1"/>
                  </p:cNvSpPr>
                  <p:nvPr/>
                </p:nvSpPr>
                <p:spPr bwMode="auto">
                  <a:xfrm>
                    <a:off x="3001" y="12043"/>
                    <a:ext cx="698"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a:solidFill>
                          <a:srgbClr val="0000CC"/>
                        </a:solidFill>
                        <a:latin typeface="Calibri" panose="020F0502020204030204" pitchFamily="34" charset="0"/>
                        <a:ea typeface="Calibri" panose="020F0502020204030204" pitchFamily="34" charset="0"/>
                        <a:cs typeface="Times New Roman" panose="02020603050405020304" pitchFamily="18" charset="0"/>
                      </a:rPr>
                      <a:t>100 %</a:t>
                    </a:r>
                    <a:endParaRPr lang="en-US" altLang="en-US" sz="8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a:p>
                    <a:pPr>
                      <a:spcBef>
                        <a:spcPct val="0"/>
                      </a:spcBef>
                      <a:buClrTx/>
                      <a:buFontTx/>
                      <a:buNone/>
                    </a:pP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grpSp>
            <p:sp>
              <p:nvSpPr>
                <p:cNvPr id="51210" name="Rectangle 11">
                  <a:extLst>
                    <a:ext uri="{FF2B5EF4-FFF2-40B4-BE49-F238E27FC236}">
                      <a16:creationId xmlns:a16="http://schemas.microsoft.com/office/drawing/2014/main" id="{B043CC94-AFA8-4BFD-8BD7-167974F3CD5B}"/>
                    </a:ext>
                  </a:extLst>
                </p:cNvPr>
                <p:cNvSpPr>
                  <a:spLocks noChangeArrowheads="1"/>
                </p:cNvSpPr>
                <p:nvPr/>
              </p:nvSpPr>
              <p:spPr bwMode="auto">
                <a:xfrm>
                  <a:off x="5392" y="12052"/>
                  <a:ext cx="1869" cy="2431"/>
                </a:xfrm>
                <a:prstGeom prst="rect">
                  <a:avLst/>
                </a:prstGeom>
                <a:noFill/>
                <a:ln w="9525">
                  <a:solidFill>
                    <a:srgbClr val="000000"/>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endParaRPr lang="el-GR" altLang="en-US" sz="2400">
                    <a:solidFill>
                      <a:srgbClr val="0000CC"/>
                    </a:solidFill>
                    <a:latin typeface="Comic Sans MS" panose="030F0702030302020204" pitchFamily="66" charset="0"/>
                  </a:endParaRPr>
                </a:p>
              </p:txBody>
            </p:sp>
            <p:sp>
              <p:nvSpPr>
                <p:cNvPr id="51211" name="Rectangle 10">
                  <a:extLst>
                    <a:ext uri="{FF2B5EF4-FFF2-40B4-BE49-F238E27FC236}">
                      <a16:creationId xmlns:a16="http://schemas.microsoft.com/office/drawing/2014/main" id="{D2B21F3A-964C-4479-9645-48B4B38D3A46}"/>
                    </a:ext>
                  </a:extLst>
                </p:cNvPr>
                <p:cNvSpPr>
                  <a:spLocks noChangeArrowheads="1"/>
                </p:cNvSpPr>
                <p:nvPr/>
              </p:nvSpPr>
              <p:spPr bwMode="auto">
                <a:xfrm>
                  <a:off x="7256" y="12054"/>
                  <a:ext cx="1869" cy="2431"/>
                </a:xfrm>
                <a:prstGeom prst="rect">
                  <a:avLst/>
                </a:prstGeom>
                <a:noFill/>
                <a:ln w="9525">
                  <a:solidFill>
                    <a:srgbClr val="000000"/>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endParaRPr lang="el-GR" altLang="en-US" sz="2400">
                    <a:solidFill>
                      <a:srgbClr val="0000CC"/>
                    </a:solidFill>
                    <a:latin typeface="Comic Sans MS" panose="030F0702030302020204" pitchFamily="66" charset="0"/>
                  </a:endParaRPr>
                </a:p>
              </p:txBody>
            </p:sp>
            <p:sp>
              <p:nvSpPr>
                <p:cNvPr id="51212" name="Text Box 9">
                  <a:extLst>
                    <a:ext uri="{FF2B5EF4-FFF2-40B4-BE49-F238E27FC236}">
                      <a16:creationId xmlns:a16="http://schemas.microsoft.com/office/drawing/2014/main" id="{3570EAD1-1463-408A-BC2A-037E11459091}"/>
                    </a:ext>
                  </a:extLst>
                </p:cNvPr>
                <p:cNvSpPr txBox="1">
                  <a:spLocks noChangeArrowheads="1"/>
                </p:cNvSpPr>
                <p:nvPr/>
              </p:nvSpPr>
              <p:spPr bwMode="auto">
                <a:xfrm>
                  <a:off x="5433" y="11961"/>
                  <a:ext cx="1538" cy="1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b="1">
                      <a:solidFill>
                        <a:srgbClr val="0000CC"/>
                      </a:solidFill>
                      <a:latin typeface="Calibri" panose="020F0502020204030204" pitchFamily="34" charset="0"/>
                      <a:ea typeface="Calibri" panose="020F0502020204030204" pitchFamily="34" charset="0"/>
                      <a:cs typeface="Times New Roman" panose="02020603050405020304" pitchFamily="18" charset="0"/>
                    </a:rPr>
                    <a:t>Biological Treatment  </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13" name="Text Box 8">
                  <a:extLst>
                    <a:ext uri="{FF2B5EF4-FFF2-40B4-BE49-F238E27FC236}">
                      <a16:creationId xmlns:a16="http://schemas.microsoft.com/office/drawing/2014/main" id="{54D3C805-07EF-4607-AEA7-634A41908930}"/>
                    </a:ext>
                  </a:extLst>
                </p:cNvPr>
                <p:cNvSpPr txBox="1">
                  <a:spLocks noChangeArrowheads="1"/>
                </p:cNvSpPr>
                <p:nvPr/>
              </p:nvSpPr>
              <p:spPr bwMode="auto">
                <a:xfrm>
                  <a:off x="5953" y="14383"/>
                  <a:ext cx="643" cy="2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b="1">
                      <a:solidFill>
                        <a:srgbClr val="0000CC"/>
                      </a:solidFill>
                      <a:latin typeface="Calibri" panose="020F0502020204030204" pitchFamily="34" charset="0"/>
                      <a:ea typeface="Calibri" panose="020F0502020204030204" pitchFamily="34" charset="0"/>
                      <a:cs typeface="Times New Roman" panose="02020603050405020304" pitchFamily="18" charset="0"/>
                    </a:rPr>
                    <a:t>3 min</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14" name="Text Box 7">
                  <a:extLst>
                    <a:ext uri="{FF2B5EF4-FFF2-40B4-BE49-F238E27FC236}">
                      <a16:creationId xmlns:a16="http://schemas.microsoft.com/office/drawing/2014/main" id="{C13B8CE5-04A0-4A70-95C6-806200FD1872}"/>
                    </a:ext>
                  </a:extLst>
                </p:cNvPr>
                <p:cNvSpPr txBox="1">
                  <a:spLocks noChangeArrowheads="1"/>
                </p:cNvSpPr>
                <p:nvPr/>
              </p:nvSpPr>
              <p:spPr bwMode="auto">
                <a:xfrm>
                  <a:off x="4019" y="14374"/>
                  <a:ext cx="643" cy="2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b="1">
                      <a:solidFill>
                        <a:srgbClr val="0000CC"/>
                      </a:solidFill>
                      <a:latin typeface="Calibri" panose="020F0502020204030204" pitchFamily="34" charset="0"/>
                      <a:ea typeface="Calibri" panose="020F0502020204030204" pitchFamily="34" charset="0"/>
                      <a:cs typeface="Times New Roman" panose="02020603050405020304" pitchFamily="18" charset="0"/>
                    </a:rPr>
                    <a:t>3 Weeks</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51215" name="Text Box 6">
                  <a:extLst>
                    <a:ext uri="{FF2B5EF4-FFF2-40B4-BE49-F238E27FC236}">
                      <a16:creationId xmlns:a16="http://schemas.microsoft.com/office/drawing/2014/main" id="{72A471AA-E1BC-44D7-BAFF-10B47CBC18A4}"/>
                    </a:ext>
                  </a:extLst>
                </p:cNvPr>
                <p:cNvSpPr txBox="1">
                  <a:spLocks noChangeArrowheads="1"/>
                </p:cNvSpPr>
                <p:nvPr/>
              </p:nvSpPr>
              <p:spPr bwMode="auto">
                <a:xfrm>
                  <a:off x="7880" y="14388"/>
                  <a:ext cx="643" cy="2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0"/>
                    </a:spcBef>
                    <a:buClrTx/>
                    <a:buFontTx/>
                    <a:buNone/>
                  </a:pPr>
                  <a:r>
                    <a:rPr lang="en-US" altLang="en-US" sz="800" b="1">
                      <a:solidFill>
                        <a:srgbClr val="0000CC"/>
                      </a:solidFill>
                      <a:latin typeface="Calibri" panose="020F0502020204030204" pitchFamily="34" charset="0"/>
                      <a:ea typeface="Calibri" panose="020F0502020204030204" pitchFamily="34" charset="0"/>
                      <a:cs typeface="Times New Roman" panose="02020603050405020304" pitchFamily="18" charset="0"/>
                    </a:rPr>
                    <a:t>180 Days</a:t>
                  </a:r>
                  <a:endParaRPr lang="en-US" altLang="en-US" sz="2400">
                    <a:solidFill>
                      <a:srgbClr val="0000CC"/>
                    </a:solidFill>
                    <a:latin typeface="Comic Sans MS" panose="030F0702030302020204" pitchFamily="66" charset="0"/>
                    <a:ea typeface="Calibri" panose="020F0502020204030204" pitchFamily="34" charset="0"/>
                    <a:cs typeface="Times New Roman" panose="02020603050405020304" pitchFamily="18" charset="0"/>
                  </a:endParaRPr>
                </a:p>
              </p:txBody>
            </p:sp>
          </p:grpSp>
        </p:grpSp>
      </p:gr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D03E369C-A6A8-402F-A13B-4554E38FE197}"/>
              </a:ext>
            </a:extLst>
          </p:cNvPr>
          <p:cNvSpPr>
            <a:spLocks noGrp="1" noChangeArrowheads="1"/>
          </p:cNvSpPr>
          <p:nvPr>
            <p:ph type="title" idx="4294967295"/>
          </p:nvPr>
        </p:nvSpPr>
        <p:spPr/>
        <p:txBody>
          <a:bodyPr/>
          <a:lstStyle/>
          <a:p>
            <a:endParaRPr lang="el-GR" altLang="en-US"/>
          </a:p>
        </p:txBody>
      </p:sp>
      <p:pic>
        <p:nvPicPr>
          <p:cNvPr id="52227" name="Picture 4" descr="PC190056">
            <a:extLst>
              <a:ext uri="{FF2B5EF4-FFF2-40B4-BE49-F238E27FC236}">
                <a16:creationId xmlns:a16="http://schemas.microsoft.com/office/drawing/2014/main" id="{BC7ABC51-B1FA-4329-99FC-A9A3CBEB6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5019675"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5" descr="PC190064">
            <a:extLst>
              <a:ext uri="{FF2B5EF4-FFF2-40B4-BE49-F238E27FC236}">
                <a16:creationId xmlns:a16="http://schemas.microsoft.com/office/drawing/2014/main" id="{B5DEF922-1AFA-467C-B9D9-93FC15E69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113" y="439738"/>
            <a:ext cx="3633787"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descr="PC190066">
            <a:extLst>
              <a:ext uri="{FF2B5EF4-FFF2-40B4-BE49-F238E27FC236}">
                <a16:creationId xmlns:a16="http://schemas.microsoft.com/office/drawing/2014/main" id="{C46AC3F0-80A4-47E2-BB18-F83EDCBADA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3563" y="3281363"/>
            <a:ext cx="4770437"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 Box 7">
            <a:extLst>
              <a:ext uri="{FF2B5EF4-FFF2-40B4-BE49-F238E27FC236}">
                <a16:creationId xmlns:a16="http://schemas.microsoft.com/office/drawing/2014/main" id="{7B4F1B16-239B-4FC3-A76B-4F03F878AF6F}"/>
              </a:ext>
            </a:extLst>
          </p:cNvPr>
          <p:cNvSpPr txBox="1">
            <a:spLocks noChangeArrowheads="1"/>
          </p:cNvSpPr>
          <p:nvPr/>
        </p:nvSpPr>
        <p:spPr bwMode="auto">
          <a:xfrm>
            <a:off x="236538" y="5076825"/>
            <a:ext cx="4098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l-GR" altLang="en-US" sz="2400">
                <a:solidFill>
                  <a:srgbClr val="0000CC"/>
                </a:solidFill>
                <a:latin typeface="Comic Sans MS" panose="030F0702030302020204" pitchFamily="66" charset="0"/>
              </a:rPr>
              <a:t>ΕΜΑΚ (ή ΜΒΕ) Χανίων</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FE6969B-FBB1-45C0-892A-4BE4E5F43634}"/>
              </a:ext>
            </a:extLst>
          </p:cNvPr>
          <p:cNvSpPr>
            <a:spLocks noGrp="1" noChangeArrowheads="1"/>
          </p:cNvSpPr>
          <p:nvPr>
            <p:ph type="title" idx="4294967295"/>
          </p:nvPr>
        </p:nvSpPr>
        <p:spPr>
          <a:xfrm>
            <a:off x="554038" y="173038"/>
            <a:ext cx="4538662" cy="1436687"/>
          </a:xfrm>
        </p:spPr>
        <p:txBody>
          <a:bodyPr/>
          <a:lstStyle/>
          <a:p>
            <a:pPr>
              <a:lnSpc>
                <a:spcPct val="100000"/>
              </a:lnSpc>
            </a:pPr>
            <a:r>
              <a:rPr lang="el-GR" altLang="en-US" sz="3000">
                <a:solidFill>
                  <a:srgbClr val="FF0000"/>
                </a:solidFill>
                <a:latin typeface="Comic Sans MS" panose="030F0702030302020204" pitchFamily="66" charset="0"/>
              </a:rPr>
              <a:t>Διαχωρισμός στην πηγή - Καθαρά ΚΔΑΥ - Ξηρά ανακυκλώσιμα</a:t>
            </a:r>
            <a:endParaRPr lang="en-US" altLang="en-US" sz="3000">
              <a:solidFill>
                <a:srgbClr val="FF0000"/>
              </a:solidFill>
              <a:latin typeface="Comic Sans MS" panose="030F0702030302020204" pitchFamily="66" charset="0"/>
            </a:endParaRPr>
          </a:p>
        </p:txBody>
      </p:sp>
      <p:pic>
        <p:nvPicPr>
          <p:cNvPr id="15363" name="Picture 8" descr="http://www.econews.gr/wp-content/uploads/2010/12/th-mple-kadous-anaykyklwsis-athina.jpg">
            <a:extLst>
              <a:ext uri="{FF2B5EF4-FFF2-40B4-BE49-F238E27FC236}">
                <a16:creationId xmlns:a16="http://schemas.microsoft.com/office/drawing/2014/main" id="{83E45A9B-F521-4B89-930E-FF3236E59003}"/>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912938" y="1776413"/>
            <a:ext cx="2371725" cy="158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Line 6">
            <a:extLst>
              <a:ext uri="{FF2B5EF4-FFF2-40B4-BE49-F238E27FC236}">
                <a16:creationId xmlns:a16="http://schemas.microsoft.com/office/drawing/2014/main" id="{CE155AF8-44AE-4F67-9EB0-F92ED047DF07}"/>
              </a:ext>
            </a:extLst>
          </p:cNvPr>
          <p:cNvSpPr>
            <a:spLocks noChangeShapeType="1"/>
          </p:cNvSpPr>
          <p:nvPr/>
        </p:nvSpPr>
        <p:spPr bwMode="auto">
          <a:xfrm>
            <a:off x="1292225" y="2571750"/>
            <a:ext cx="552450" cy="0"/>
          </a:xfrm>
          <a:prstGeom prst="line">
            <a:avLst/>
          </a:prstGeom>
          <a:noFill/>
          <a:ln w="9525">
            <a:solidFill>
              <a:srgbClr val="000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5" name="AutoShape 8">
            <a:extLst>
              <a:ext uri="{FF2B5EF4-FFF2-40B4-BE49-F238E27FC236}">
                <a16:creationId xmlns:a16="http://schemas.microsoft.com/office/drawing/2014/main" id="{2A632442-661D-4E06-835A-BAA3711D07AF}"/>
              </a:ext>
            </a:extLst>
          </p:cNvPr>
          <p:cNvSpPr>
            <a:spLocks/>
          </p:cNvSpPr>
          <p:nvPr/>
        </p:nvSpPr>
        <p:spPr bwMode="auto">
          <a:xfrm rot="5400000">
            <a:off x="2601119" y="2318544"/>
            <a:ext cx="882650" cy="3341688"/>
          </a:xfrm>
          <a:prstGeom prst="rightBrace">
            <a:avLst>
              <a:gd name="adj1" fmla="val 31550"/>
              <a:gd name="adj2" fmla="val 50880"/>
            </a:avLst>
          </a:prstGeom>
          <a:noFill/>
          <a:ln w="9525">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endParaRPr lang="el-GR" altLang="en-US" sz="2400">
              <a:solidFill>
                <a:srgbClr val="0000CC"/>
              </a:solidFill>
              <a:latin typeface="Comic Sans MS" panose="030F0702030302020204" pitchFamily="66" charset="0"/>
            </a:endParaRPr>
          </a:p>
        </p:txBody>
      </p:sp>
      <p:sp>
        <p:nvSpPr>
          <p:cNvPr id="15366" name="Text Box 9">
            <a:extLst>
              <a:ext uri="{FF2B5EF4-FFF2-40B4-BE49-F238E27FC236}">
                <a16:creationId xmlns:a16="http://schemas.microsoft.com/office/drawing/2014/main" id="{092C3D0C-FF48-4845-A4FC-0CE3346E0BD3}"/>
              </a:ext>
            </a:extLst>
          </p:cNvPr>
          <p:cNvSpPr txBox="1">
            <a:spLocks noChangeArrowheads="1"/>
          </p:cNvSpPr>
          <p:nvPr/>
        </p:nvSpPr>
        <p:spPr bwMode="auto">
          <a:xfrm>
            <a:off x="865188" y="4462463"/>
            <a:ext cx="4337050" cy="207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
              </a:spcBef>
              <a:buClrTx/>
              <a:buFontTx/>
              <a:buAutoNum type="arabicPeriod"/>
            </a:pPr>
            <a:r>
              <a:rPr lang="el-GR" altLang="en-US" sz="1800">
                <a:solidFill>
                  <a:srgbClr val="0000CC"/>
                </a:solidFill>
                <a:latin typeface="Comic Sans MS" panose="030F0702030302020204" pitchFamily="66" charset="0"/>
              </a:rPr>
              <a:t>Γυαλί (μπουκάλια όλων των χρωμάτων).</a:t>
            </a:r>
            <a:endParaRPr lang="en-US" altLang="en-US" sz="1800">
              <a:solidFill>
                <a:srgbClr val="0000CC"/>
              </a:solidFill>
              <a:latin typeface="Comic Sans MS" panose="030F0702030302020204" pitchFamily="66" charset="0"/>
            </a:endParaRPr>
          </a:p>
          <a:p>
            <a:pPr>
              <a:spcBef>
                <a:spcPct val="5000"/>
              </a:spcBef>
              <a:buClrTx/>
              <a:buFontTx/>
              <a:buAutoNum type="arabicPeriod"/>
            </a:pPr>
            <a:r>
              <a:rPr lang="el-GR" altLang="en-US" sz="1800">
                <a:solidFill>
                  <a:srgbClr val="0000CC"/>
                </a:solidFill>
                <a:latin typeface="Comic Sans MS" panose="030F0702030302020204" pitchFamily="66" charset="0"/>
              </a:rPr>
              <a:t>Χαρτί (χαρτόνι, εφημερίδες, χαρτί γραφείου κ.α.).</a:t>
            </a:r>
            <a:endParaRPr lang="en-US" altLang="en-US" sz="1800">
              <a:solidFill>
                <a:srgbClr val="0000CC"/>
              </a:solidFill>
              <a:latin typeface="Comic Sans MS" panose="030F0702030302020204" pitchFamily="66" charset="0"/>
            </a:endParaRPr>
          </a:p>
          <a:p>
            <a:pPr>
              <a:spcBef>
                <a:spcPct val="5000"/>
              </a:spcBef>
              <a:buClrTx/>
              <a:buFontTx/>
              <a:buAutoNum type="arabicPeriod"/>
            </a:pPr>
            <a:r>
              <a:rPr lang="el-GR" altLang="en-US" sz="1800">
                <a:solidFill>
                  <a:srgbClr val="0000CC"/>
                </a:solidFill>
                <a:latin typeface="Comic Sans MS" panose="030F0702030302020204" pitchFamily="66" charset="0"/>
              </a:rPr>
              <a:t>Σιδηρούχα μέταλλα. </a:t>
            </a:r>
            <a:endParaRPr lang="en-US" altLang="en-US" sz="1800">
              <a:solidFill>
                <a:srgbClr val="0000CC"/>
              </a:solidFill>
              <a:latin typeface="Comic Sans MS" panose="030F0702030302020204" pitchFamily="66" charset="0"/>
            </a:endParaRPr>
          </a:p>
          <a:p>
            <a:pPr>
              <a:spcBef>
                <a:spcPct val="5000"/>
              </a:spcBef>
              <a:buClrTx/>
              <a:buFontTx/>
              <a:buAutoNum type="arabicPeriod"/>
            </a:pPr>
            <a:r>
              <a:rPr lang="en-US" altLang="en-US" sz="1800">
                <a:solidFill>
                  <a:srgbClr val="0000CC"/>
                </a:solidFill>
                <a:latin typeface="Comic Sans MS" panose="030F0702030302020204" pitchFamily="66" charset="0"/>
              </a:rPr>
              <a:t>A</a:t>
            </a:r>
            <a:r>
              <a:rPr lang="el-GR" altLang="en-US" sz="1800">
                <a:solidFill>
                  <a:srgbClr val="0000CC"/>
                </a:solidFill>
                <a:latin typeface="Comic Sans MS" panose="030F0702030302020204" pitchFamily="66" charset="0"/>
              </a:rPr>
              <a:t>λουμίνια.</a:t>
            </a:r>
            <a:endParaRPr lang="en-US" altLang="en-US" sz="1800">
              <a:solidFill>
                <a:srgbClr val="0000CC"/>
              </a:solidFill>
              <a:latin typeface="Comic Sans MS" panose="030F0702030302020204" pitchFamily="66" charset="0"/>
            </a:endParaRPr>
          </a:p>
          <a:p>
            <a:pPr>
              <a:spcBef>
                <a:spcPct val="5000"/>
              </a:spcBef>
              <a:buClrTx/>
              <a:buFontTx/>
              <a:buAutoNum type="arabicPeriod"/>
            </a:pPr>
            <a:r>
              <a:rPr lang="el-GR" altLang="en-US" sz="1800">
                <a:solidFill>
                  <a:srgbClr val="0000CC"/>
                </a:solidFill>
                <a:latin typeface="Comic Sans MS" panose="030F0702030302020204" pitchFamily="66" charset="0"/>
              </a:rPr>
              <a:t>Πλαστικών (</a:t>
            </a:r>
            <a:r>
              <a:rPr lang="en-US" altLang="en-US" sz="1800">
                <a:solidFill>
                  <a:srgbClr val="0000CC"/>
                </a:solidFill>
                <a:latin typeface="Comic Sans MS" panose="030F0702030302020204" pitchFamily="66" charset="0"/>
              </a:rPr>
              <a:t>PET, HDPE, LDPE)</a:t>
            </a:r>
            <a:r>
              <a:rPr lang="el-GR" altLang="en-US" sz="1800">
                <a:solidFill>
                  <a:srgbClr val="0000CC"/>
                </a:solidFill>
                <a:latin typeface="Comic Sans MS" panose="030F0702030302020204" pitchFamily="66" charset="0"/>
              </a:rPr>
              <a:t>.</a:t>
            </a:r>
          </a:p>
        </p:txBody>
      </p:sp>
      <p:sp>
        <p:nvSpPr>
          <p:cNvPr id="15367" name="Line 12">
            <a:extLst>
              <a:ext uri="{FF2B5EF4-FFF2-40B4-BE49-F238E27FC236}">
                <a16:creationId xmlns:a16="http://schemas.microsoft.com/office/drawing/2014/main" id="{1C54FA55-6E64-488D-8748-8F229187ACF4}"/>
              </a:ext>
            </a:extLst>
          </p:cNvPr>
          <p:cNvSpPr>
            <a:spLocks noChangeShapeType="1"/>
          </p:cNvSpPr>
          <p:nvPr/>
        </p:nvSpPr>
        <p:spPr bwMode="auto">
          <a:xfrm flipV="1">
            <a:off x="4287838" y="1924050"/>
            <a:ext cx="1293812" cy="550863"/>
          </a:xfrm>
          <a:prstGeom prst="line">
            <a:avLst/>
          </a:prstGeom>
          <a:noFill/>
          <a:ln w="9525">
            <a:solidFill>
              <a:srgbClr val="000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8" name="Line 14">
            <a:extLst>
              <a:ext uri="{FF2B5EF4-FFF2-40B4-BE49-F238E27FC236}">
                <a16:creationId xmlns:a16="http://schemas.microsoft.com/office/drawing/2014/main" id="{CEE41F42-7CA2-4805-BD64-59A829754081}"/>
              </a:ext>
            </a:extLst>
          </p:cNvPr>
          <p:cNvSpPr>
            <a:spLocks noChangeShapeType="1"/>
          </p:cNvSpPr>
          <p:nvPr/>
        </p:nvSpPr>
        <p:spPr bwMode="auto">
          <a:xfrm>
            <a:off x="7078663" y="2695575"/>
            <a:ext cx="0" cy="630238"/>
          </a:xfrm>
          <a:prstGeom prst="line">
            <a:avLst/>
          </a:prstGeom>
          <a:noFill/>
          <a:ln w="9525">
            <a:solidFill>
              <a:srgbClr val="00008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5369" name="Picture 16" descr="j0185604">
            <a:extLst>
              <a:ext uri="{FF2B5EF4-FFF2-40B4-BE49-F238E27FC236}">
                <a16:creationId xmlns:a16="http://schemas.microsoft.com/office/drawing/2014/main" id="{B5275C5B-55D7-4E3C-9294-3FD4535F9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3" y="2005013"/>
            <a:ext cx="9223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7" descr="15052012219">
            <a:extLst>
              <a:ext uri="{FF2B5EF4-FFF2-40B4-BE49-F238E27FC236}">
                <a16:creationId xmlns:a16="http://schemas.microsoft.com/office/drawing/2014/main" id="{7D34F63A-8C11-44C9-9D56-7A677DDBF2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350838"/>
            <a:ext cx="3357562"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8" descr="24092010082">
            <a:extLst>
              <a:ext uri="{FF2B5EF4-FFF2-40B4-BE49-F238E27FC236}">
                <a16:creationId xmlns:a16="http://schemas.microsoft.com/office/drawing/2014/main" id="{BDB46DD9-CE1C-4CC3-B30A-A9EF2D93F0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3400" y="3341688"/>
            <a:ext cx="3067050"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37D9E78-B81B-4ABD-ACD8-CEAECDC73BC1}"/>
              </a:ext>
            </a:extLst>
          </p:cNvPr>
          <p:cNvSpPr>
            <a:spLocks noGrp="1" noChangeArrowheads="1"/>
          </p:cNvSpPr>
          <p:nvPr>
            <p:ph type="title" idx="4294967295"/>
          </p:nvPr>
        </p:nvSpPr>
        <p:spPr/>
        <p:txBody>
          <a:bodyPr/>
          <a:lstStyle/>
          <a:p>
            <a:endParaRPr lang="el-GR" altLang="en-US"/>
          </a:p>
        </p:txBody>
      </p:sp>
      <p:sp>
        <p:nvSpPr>
          <p:cNvPr id="53251" name="Rectangle 3">
            <a:extLst>
              <a:ext uri="{FF2B5EF4-FFF2-40B4-BE49-F238E27FC236}">
                <a16:creationId xmlns:a16="http://schemas.microsoft.com/office/drawing/2014/main" id="{DB34E074-7E1C-4408-828C-8802480BF24B}"/>
              </a:ext>
            </a:extLst>
          </p:cNvPr>
          <p:cNvSpPr>
            <a:spLocks noGrp="1" noChangeArrowheads="1"/>
          </p:cNvSpPr>
          <p:nvPr>
            <p:ph type="body" idx="4294967295"/>
          </p:nvPr>
        </p:nvSpPr>
        <p:spPr/>
        <p:txBody>
          <a:bodyPr/>
          <a:lstStyle/>
          <a:p>
            <a:endParaRPr lang="el-GR" altLang="en-US"/>
          </a:p>
        </p:txBody>
      </p:sp>
      <p:pic>
        <p:nvPicPr>
          <p:cNvPr id="53252" name="Picture 4" descr="PC190072">
            <a:extLst>
              <a:ext uri="{FF2B5EF4-FFF2-40B4-BE49-F238E27FC236}">
                <a16:creationId xmlns:a16="http://schemas.microsoft.com/office/drawing/2014/main" id="{82C31F83-3BC8-429C-A5B6-7B157E5F5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5295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PC190079">
            <a:extLst>
              <a:ext uri="{FF2B5EF4-FFF2-40B4-BE49-F238E27FC236}">
                <a16:creationId xmlns:a16="http://schemas.microsoft.com/office/drawing/2014/main" id="{937AEC35-F147-43DD-AEF8-AF8505C09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201613"/>
            <a:ext cx="4183063"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descr="PC190082">
            <a:extLst>
              <a:ext uri="{FF2B5EF4-FFF2-40B4-BE49-F238E27FC236}">
                <a16:creationId xmlns:a16="http://schemas.microsoft.com/office/drawing/2014/main" id="{6E7ED06D-DF38-4570-B1CA-AFB21EA9AF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8" y="3503613"/>
            <a:ext cx="3925887"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descr="PC190086">
            <a:extLst>
              <a:ext uri="{FF2B5EF4-FFF2-40B4-BE49-F238E27FC236}">
                <a16:creationId xmlns:a16="http://schemas.microsoft.com/office/drawing/2014/main" id="{98F5D074-42E7-4DB6-AD2F-4B19B485C1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9638" y="3406775"/>
            <a:ext cx="243205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8">
            <a:extLst>
              <a:ext uri="{FF2B5EF4-FFF2-40B4-BE49-F238E27FC236}">
                <a16:creationId xmlns:a16="http://schemas.microsoft.com/office/drawing/2014/main" id="{2353B8AE-2B90-42C4-887D-4346D041118A}"/>
              </a:ext>
            </a:extLst>
          </p:cNvPr>
          <p:cNvSpPr txBox="1">
            <a:spLocks noChangeArrowheads="1"/>
          </p:cNvSpPr>
          <p:nvPr/>
        </p:nvSpPr>
        <p:spPr bwMode="auto">
          <a:xfrm>
            <a:off x="7267575" y="5060950"/>
            <a:ext cx="16240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l-GR" altLang="en-US" sz="2400">
                <a:solidFill>
                  <a:srgbClr val="0000CC"/>
                </a:solidFill>
                <a:latin typeface="Comic Sans MS" panose="030F0702030302020204" pitchFamily="66" charset="0"/>
              </a:rPr>
              <a:t>ΕΜΑΚ Χανίων</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89B4A44-C707-4253-AD6D-54011FE27A09}"/>
              </a:ext>
            </a:extLst>
          </p:cNvPr>
          <p:cNvSpPr>
            <a:spLocks noGrp="1" noChangeArrowheads="1"/>
          </p:cNvSpPr>
          <p:nvPr>
            <p:ph type="title" idx="4294967295"/>
          </p:nvPr>
        </p:nvSpPr>
        <p:spPr>
          <a:xfrm>
            <a:off x="1150938" y="441325"/>
            <a:ext cx="6865937" cy="600075"/>
          </a:xfrm>
        </p:spPr>
        <p:txBody>
          <a:bodyPr anchor="b"/>
          <a:lstStyle/>
          <a:p>
            <a:pPr algn="ctr">
              <a:lnSpc>
                <a:spcPct val="90000"/>
              </a:lnSpc>
            </a:pPr>
            <a:r>
              <a:rPr lang="el-GR" altLang="en-US" sz="3600">
                <a:solidFill>
                  <a:srgbClr val="FF0000"/>
                </a:solidFill>
                <a:latin typeface="Comic Sans MS" panose="030F0702030302020204" pitchFamily="66" charset="0"/>
              </a:rPr>
              <a:t>Βιολογικές μετατροπές στα ΑΣΑ</a:t>
            </a:r>
          </a:p>
        </p:txBody>
      </p:sp>
      <p:sp>
        <p:nvSpPr>
          <p:cNvPr id="54275" name="Line 11">
            <a:extLst>
              <a:ext uri="{FF2B5EF4-FFF2-40B4-BE49-F238E27FC236}">
                <a16:creationId xmlns:a16="http://schemas.microsoft.com/office/drawing/2014/main" id="{74DE7789-5D00-45D3-A991-82DCD0C42FF0}"/>
              </a:ext>
            </a:extLst>
          </p:cNvPr>
          <p:cNvSpPr>
            <a:spLocks noChangeShapeType="1"/>
          </p:cNvSpPr>
          <p:nvPr/>
        </p:nvSpPr>
        <p:spPr bwMode="auto">
          <a:xfrm flipH="1" flipV="1">
            <a:off x="-4706938" y="-8342313"/>
            <a:ext cx="20638" cy="2063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4276" name="Line 12">
            <a:extLst>
              <a:ext uri="{FF2B5EF4-FFF2-40B4-BE49-F238E27FC236}">
                <a16:creationId xmlns:a16="http://schemas.microsoft.com/office/drawing/2014/main" id="{8ACF5B32-3485-4B96-86E8-98C0A6F36814}"/>
              </a:ext>
            </a:extLst>
          </p:cNvPr>
          <p:cNvSpPr>
            <a:spLocks noChangeShapeType="1"/>
          </p:cNvSpPr>
          <p:nvPr/>
        </p:nvSpPr>
        <p:spPr bwMode="auto">
          <a:xfrm flipH="1" flipV="1">
            <a:off x="-4706938" y="-8342313"/>
            <a:ext cx="20638" cy="20638"/>
          </a:xfrm>
          <a:prstGeom prst="line">
            <a:avLst/>
          </a:prstGeom>
          <a:noFill/>
          <a:ln w="3016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4277" name="Rectangle 3">
            <a:extLst>
              <a:ext uri="{FF2B5EF4-FFF2-40B4-BE49-F238E27FC236}">
                <a16:creationId xmlns:a16="http://schemas.microsoft.com/office/drawing/2014/main" id="{B865A8C1-5047-47CB-935B-F6AFEB94F33A}"/>
              </a:ext>
            </a:extLst>
          </p:cNvPr>
          <p:cNvSpPr>
            <a:spLocks noChangeArrowheads="1"/>
          </p:cNvSpPr>
          <p:nvPr/>
        </p:nvSpPr>
        <p:spPr bwMode="auto">
          <a:xfrm>
            <a:off x="765175" y="1531938"/>
            <a:ext cx="7780338" cy="373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buFont typeface="Wingdings" panose="05000000000000000000" pitchFamily="2" charset="2"/>
              <a:buNone/>
            </a:pPr>
            <a:r>
              <a:rPr lang="el-GR" altLang="en-US" sz="2200">
                <a:solidFill>
                  <a:srgbClr val="0000FF"/>
                </a:solidFill>
                <a:latin typeface="Comic Sans MS" panose="030F0702030302020204" pitchFamily="66" charset="0"/>
              </a:rPr>
              <a:t>Αερόβιες συνθήκες (παρουσία Μ/Ο) </a:t>
            </a:r>
            <a:endParaRPr lang="en-US" altLang="en-US" sz="2200">
              <a:solidFill>
                <a:srgbClr val="0000FF"/>
              </a:solidFill>
              <a:latin typeface="Comic Sans MS" panose="030F0702030302020204" pitchFamily="66" charset="0"/>
            </a:endParaRPr>
          </a:p>
          <a:p>
            <a:pPr algn="ctr">
              <a:buFont typeface="Wingdings" panose="05000000000000000000" pitchFamily="2" charset="2"/>
              <a:buNone/>
            </a:pPr>
            <a:r>
              <a:rPr lang="el-GR" altLang="en-US" sz="2200">
                <a:solidFill>
                  <a:schemeClr val="tx1"/>
                </a:solidFill>
                <a:latin typeface="Comic Sans MS" panose="030F0702030302020204" pitchFamily="66" charset="0"/>
              </a:rPr>
              <a:t>Οργανική ύλη + Ο</a:t>
            </a:r>
            <a:r>
              <a:rPr lang="el-GR" altLang="en-US" sz="2200" baseline="-25000">
                <a:solidFill>
                  <a:schemeClr val="tx1"/>
                </a:solidFill>
                <a:latin typeface="Comic Sans MS" panose="030F0702030302020204" pitchFamily="66" charset="0"/>
              </a:rPr>
              <a:t>2</a:t>
            </a:r>
            <a:r>
              <a:rPr lang="el-GR" altLang="en-US" sz="2200">
                <a:solidFill>
                  <a:schemeClr val="tx1"/>
                </a:solidFill>
                <a:latin typeface="Comic Sans MS" panose="030F0702030302020204" pitchFamily="66" charset="0"/>
              </a:rPr>
              <a:t> + θρεπτικά -&gt; νέα κύτταρα + σταθεροποιημένη οργανική ύλη + </a:t>
            </a:r>
            <a:r>
              <a:rPr lang="en-US" altLang="en-US" sz="2200">
                <a:solidFill>
                  <a:schemeClr val="tx1"/>
                </a:solidFill>
                <a:latin typeface="Comic Sans MS" panose="030F0702030302020204" pitchFamily="66" charset="0"/>
              </a:rPr>
              <a:t>CO</a:t>
            </a:r>
            <a:r>
              <a:rPr lang="en-US" altLang="en-US" sz="2200" baseline="-25000">
                <a:solidFill>
                  <a:schemeClr val="tx1"/>
                </a:solidFill>
                <a:latin typeface="Comic Sans MS" panose="030F0702030302020204" pitchFamily="66" charset="0"/>
              </a:rPr>
              <a:t>2</a:t>
            </a:r>
            <a:r>
              <a:rPr lang="en-US" altLang="en-US" sz="2200">
                <a:solidFill>
                  <a:schemeClr val="tx1"/>
                </a:solidFill>
                <a:latin typeface="Comic Sans MS" panose="030F0702030302020204" pitchFamily="66" charset="0"/>
              </a:rPr>
              <a:t> + H</a:t>
            </a:r>
            <a:r>
              <a:rPr lang="en-US" altLang="en-US" sz="2200" baseline="-25000">
                <a:solidFill>
                  <a:schemeClr val="tx1"/>
                </a:solidFill>
                <a:latin typeface="Comic Sans MS" panose="030F0702030302020204" pitchFamily="66" charset="0"/>
              </a:rPr>
              <a:t>2</a:t>
            </a:r>
            <a:r>
              <a:rPr lang="en-US" altLang="en-US" sz="2200">
                <a:solidFill>
                  <a:schemeClr val="tx1"/>
                </a:solidFill>
                <a:latin typeface="Comic Sans MS" panose="030F0702030302020204" pitchFamily="66" charset="0"/>
              </a:rPr>
              <a:t>O + NO</a:t>
            </a:r>
            <a:r>
              <a:rPr lang="en-US" altLang="en-US" sz="2200" baseline="-25000">
                <a:solidFill>
                  <a:schemeClr val="tx1"/>
                </a:solidFill>
                <a:latin typeface="Comic Sans MS" panose="030F0702030302020204" pitchFamily="66" charset="0"/>
              </a:rPr>
              <a:t>3</a:t>
            </a:r>
            <a:r>
              <a:rPr lang="en-US" altLang="en-US" sz="2200" baseline="30000">
                <a:solidFill>
                  <a:schemeClr val="tx1"/>
                </a:solidFill>
                <a:latin typeface="Comic Sans MS" panose="030F0702030302020204" pitchFamily="66" charset="0"/>
              </a:rPr>
              <a:t>-</a:t>
            </a:r>
            <a:r>
              <a:rPr lang="en-US" altLang="en-US" sz="2200">
                <a:solidFill>
                  <a:schemeClr val="tx1"/>
                </a:solidFill>
                <a:latin typeface="Comic Sans MS" panose="030F0702030302020204" pitchFamily="66" charset="0"/>
              </a:rPr>
              <a:t> + SO</a:t>
            </a:r>
            <a:r>
              <a:rPr lang="en-US" altLang="en-US" sz="2200" baseline="-25000">
                <a:solidFill>
                  <a:schemeClr val="tx1"/>
                </a:solidFill>
                <a:latin typeface="Comic Sans MS" panose="030F0702030302020204" pitchFamily="66" charset="0"/>
              </a:rPr>
              <a:t>3</a:t>
            </a:r>
            <a:r>
              <a:rPr lang="en-US" altLang="en-US" sz="2200" baseline="30000">
                <a:solidFill>
                  <a:schemeClr val="tx1"/>
                </a:solidFill>
                <a:latin typeface="Comic Sans MS" panose="030F0702030302020204" pitchFamily="66" charset="0"/>
              </a:rPr>
              <a:t>-2</a:t>
            </a:r>
            <a:r>
              <a:rPr lang="en-US" altLang="en-US" sz="2200">
                <a:solidFill>
                  <a:schemeClr val="tx1"/>
                </a:solidFill>
                <a:latin typeface="Comic Sans MS" panose="030F0702030302020204" pitchFamily="66" charset="0"/>
              </a:rPr>
              <a:t> + </a:t>
            </a:r>
            <a:r>
              <a:rPr lang="el-GR" altLang="en-US" sz="2200">
                <a:solidFill>
                  <a:schemeClr val="tx1"/>
                </a:solidFill>
                <a:latin typeface="Comic Sans MS" panose="030F0702030302020204" pitchFamily="66" charset="0"/>
              </a:rPr>
              <a:t>θερμότητα</a:t>
            </a:r>
            <a:r>
              <a:rPr lang="en-US" altLang="en-US" sz="2200">
                <a:solidFill>
                  <a:schemeClr val="tx1"/>
                </a:solidFill>
                <a:latin typeface="Comic Sans MS" panose="030F0702030302020204" pitchFamily="66" charset="0"/>
              </a:rPr>
              <a:t> + VOCs</a:t>
            </a:r>
            <a:endParaRPr lang="el-GR" altLang="en-US" sz="2200">
              <a:solidFill>
                <a:schemeClr val="tx1"/>
              </a:solidFill>
              <a:latin typeface="Comic Sans MS" panose="030F0702030302020204" pitchFamily="66" charset="0"/>
            </a:endParaRPr>
          </a:p>
          <a:p>
            <a:pPr algn="ctr">
              <a:buFont typeface="Wingdings" panose="05000000000000000000" pitchFamily="2" charset="2"/>
              <a:buNone/>
            </a:pPr>
            <a:r>
              <a:rPr lang="el-GR" altLang="en-US" sz="2000">
                <a:solidFill>
                  <a:schemeClr val="tx2"/>
                </a:solidFill>
                <a:latin typeface="Comic Sans MS" panose="030F0702030302020204" pitchFamily="66" charset="0"/>
              </a:rPr>
              <a:t>Αερόβιες συνθήκες: </a:t>
            </a:r>
            <a:r>
              <a:rPr lang="en-US" altLang="en-US" sz="2000">
                <a:solidFill>
                  <a:schemeClr val="tx2"/>
                </a:solidFill>
                <a:latin typeface="Comic Sans MS" panose="030F0702030302020204" pitchFamily="66" charset="0"/>
              </a:rPr>
              <a:t>BF = </a:t>
            </a:r>
            <a:r>
              <a:rPr lang="el-GR" altLang="en-US" sz="2000">
                <a:solidFill>
                  <a:schemeClr val="tx2"/>
                </a:solidFill>
                <a:latin typeface="Comic Sans MS" panose="030F0702030302020204" pitchFamily="66" charset="0"/>
              </a:rPr>
              <a:t>0.85 – 0.01 </a:t>
            </a:r>
            <a:r>
              <a:rPr lang="en-US" altLang="en-US" sz="2000">
                <a:solidFill>
                  <a:schemeClr val="tx2"/>
                </a:solidFill>
                <a:latin typeface="Comic Sans MS" panose="030F0702030302020204" pitchFamily="66" charset="0"/>
              </a:rPr>
              <a:t>LC (Komilis </a:t>
            </a:r>
            <a:r>
              <a:rPr lang="el-GR" altLang="en-US" sz="2000">
                <a:solidFill>
                  <a:schemeClr val="tx2"/>
                </a:solidFill>
                <a:latin typeface="Comic Sans MS" panose="030F0702030302020204" pitchFamily="66" charset="0"/>
              </a:rPr>
              <a:t>&amp; </a:t>
            </a:r>
            <a:r>
              <a:rPr lang="en-US" altLang="en-US" sz="2000">
                <a:solidFill>
                  <a:schemeClr val="tx2"/>
                </a:solidFill>
                <a:latin typeface="Comic Sans MS" panose="030F0702030302020204" pitchFamily="66" charset="0"/>
              </a:rPr>
              <a:t>Ham, 2003)</a:t>
            </a:r>
            <a:endParaRPr lang="en-US" altLang="en-US" sz="2200">
              <a:solidFill>
                <a:srgbClr val="0000FF"/>
              </a:solidFill>
              <a:latin typeface="Comic Sans MS" panose="030F0702030302020204" pitchFamily="66" charset="0"/>
            </a:endParaRPr>
          </a:p>
          <a:p>
            <a:pPr>
              <a:buFont typeface="Wingdings" panose="05000000000000000000" pitchFamily="2" charset="2"/>
              <a:buNone/>
            </a:pPr>
            <a:r>
              <a:rPr lang="el-GR" altLang="en-US" sz="2200">
                <a:solidFill>
                  <a:srgbClr val="0000FF"/>
                </a:solidFill>
                <a:latin typeface="Comic Sans MS" panose="030F0702030302020204" pitchFamily="66" charset="0"/>
              </a:rPr>
              <a:t>Αναερόβιες συνθήκες (παρουσία Μ/Ο)</a:t>
            </a:r>
          </a:p>
          <a:p>
            <a:pPr algn="ctr">
              <a:buFont typeface="Wingdings" panose="05000000000000000000" pitchFamily="2" charset="2"/>
              <a:buNone/>
            </a:pPr>
            <a:r>
              <a:rPr lang="el-GR" altLang="en-US" sz="2200">
                <a:solidFill>
                  <a:schemeClr val="tx1"/>
                </a:solidFill>
                <a:latin typeface="Comic Sans MS" panose="030F0702030302020204" pitchFamily="66" charset="0"/>
              </a:rPr>
              <a:t>Οργανική ύλη + Η</a:t>
            </a:r>
            <a:r>
              <a:rPr lang="el-GR" altLang="en-US" sz="2200" baseline="-25000">
                <a:solidFill>
                  <a:schemeClr val="tx1"/>
                </a:solidFill>
                <a:latin typeface="Comic Sans MS" panose="030F0702030302020204" pitchFamily="66" charset="0"/>
              </a:rPr>
              <a:t>2</a:t>
            </a:r>
            <a:r>
              <a:rPr lang="el-GR" altLang="en-US" sz="2200">
                <a:solidFill>
                  <a:schemeClr val="tx1"/>
                </a:solidFill>
                <a:latin typeface="Comic Sans MS" panose="030F0702030302020204" pitchFamily="66" charset="0"/>
              </a:rPr>
              <a:t>Ο + θρεπτικά -&gt; νέα κύτταρα + σταθεροποιημένη οργανική ύλη + </a:t>
            </a:r>
            <a:r>
              <a:rPr lang="en-US" altLang="en-US" sz="2200">
                <a:solidFill>
                  <a:schemeClr val="tx1"/>
                </a:solidFill>
                <a:latin typeface="Comic Sans MS" panose="030F0702030302020204" pitchFamily="66" charset="0"/>
              </a:rPr>
              <a:t>CH</a:t>
            </a:r>
            <a:r>
              <a:rPr lang="en-US" altLang="en-US" sz="2200" baseline="-25000">
                <a:solidFill>
                  <a:schemeClr val="tx1"/>
                </a:solidFill>
                <a:latin typeface="Comic Sans MS" panose="030F0702030302020204" pitchFamily="66" charset="0"/>
              </a:rPr>
              <a:t>4</a:t>
            </a:r>
            <a:r>
              <a:rPr lang="en-US" altLang="en-US" sz="2200">
                <a:solidFill>
                  <a:schemeClr val="tx1"/>
                </a:solidFill>
                <a:latin typeface="Comic Sans MS" panose="030F0702030302020204" pitchFamily="66" charset="0"/>
              </a:rPr>
              <a:t> + CO</a:t>
            </a:r>
            <a:r>
              <a:rPr lang="en-US" altLang="en-US" sz="2200" baseline="-25000">
                <a:solidFill>
                  <a:schemeClr val="tx1"/>
                </a:solidFill>
                <a:latin typeface="Comic Sans MS" panose="030F0702030302020204" pitchFamily="66" charset="0"/>
              </a:rPr>
              <a:t>2</a:t>
            </a:r>
            <a:r>
              <a:rPr lang="en-US" altLang="en-US" sz="2200">
                <a:solidFill>
                  <a:schemeClr val="tx1"/>
                </a:solidFill>
                <a:latin typeface="Comic Sans MS" panose="030F0702030302020204" pitchFamily="66" charset="0"/>
              </a:rPr>
              <a:t> + NH</a:t>
            </a:r>
            <a:r>
              <a:rPr lang="en-US" altLang="en-US" sz="2200" baseline="-25000">
                <a:solidFill>
                  <a:schemeClr val="tx1"/>
                </a:solidFill>
                <a:latin typeface="Comic Sans MS" panose="030F0702030302020204" pitchFamily="66" charset="0"/>
              </a:rPr>
              <a:t>3</a:t>
            </a:r>
            <a:r>
              <a:rPr lang="en-US" altLang="en-US" sz="2200">
                <a:solidFill>
                  <a:schemeClr val="tx1"/>
                </a:solidFill>
                <a:latin typeface="Comic Sans MS" panose="030F0702030302020204" pitchFamily="66" charset="0"/>
              </a:rPr>
              <a:t> + H</a:t>
            </a:r>
            <a:r>
              <a:rPr lang="en-US" altLang="en-US" sz="2200" baseline="-25000">
                <a:solidFill>
                  <a:schemeClr val="tx1"/>
                </a:solidFill>
                <a:latin typeface="Comic Sans MS" panose="030F0702030302020204" pitchFamily="66" charset="0"/>
              </a:rPr>
              <a:t>2</a:t>
            </a:r>
            <a:r>
              <a:rPr lang="en-US" altLang="en-US" sz="2200">
                <a:solidFill>
                  <a:schemeClr val="tx1"/>
                </a:solidFill>
                <a:latin typeface="Comic Sans MS" panose="030F0702030302020204" pitchFamily="66" charset="0"/>
              </a:rPr>
              <a:t>S + (</a:t>
            </a:r>
            <a:r>
              <a:rPr lang="el-GR" altLang="en-US" sz="2200">
                <a:solidFill>
                  <a:schemeClr val="tx1"/>
                </a:solidFill>
                <a:latin typeface="Comic Sans MS" panose="030F0702030302020204" pitchFamily="66" charset="0"/>
              </a:rPr>
              <a:t>λίγη) θερμότητα</a:t>
            </a:r>
            <a:r>
              <a:rPr lang="en-US" altLang="en-US" sz="2200">
                <a:solidFill>
                  <a:schemeClr val="tx1"/>
                </a:solidFill>
                <a:latin typeface="Comic Sans MS" panose="030F0702030302020204" pitchFamily="66" charset="0"/>
              </a:rPr>
              <a:t> + VOCs</a:t>
            </a:r>
            <a:endParaRPr lang="el-GR" altLang="en-US" sz="2200">
              <a:solidFill>
                <a:schemeClr val="tx1"/>
              </a:solidFill>
              <a:latin typeface="Comic Sans MS" panose="030F0702030302020204" pitchFamily="66" charset="0"/>
            </a:endParaRPr>
          </a:p>
          <a:p>
            <a:pPr algn="ctr">
              <a:buFont typeface="Wingdings" panose="05000000000000000000" pitchFamily="2" charset="2"/>
              <a:buNone/>
            </a:pPr>
            <a:r>
              <a:rPr lang="el-GR" altLang="en-US" sz="2000">
                <a:solidFill>
                  <a:schemeClr val="tx2"/>
                </a:solidFill>
                <a:latin typeface="Comic Sans MS" panose="030F0702030302020204" pitchFamily="66" charset="0"/>
              </a:rPr>
              <a:t>Αναερόβιες συνθήκες: </a:t>
            </a:r>
            <a:r>
              <a:rPr lang="en-US" altLang="en-US" sz="2000">
                <a:solidFill>
                  <a:schemeClr val="tx2"/>
                </a:solidFill>
                <a:latin typeface="Comic Sans MS" panose="030F0702030302020204" pitchFamily="66" charset="0"/>
              </a:rPr>
              <a:t>BF = </a:t>
            </a:r>
            <a:r>
              <a:rPr lang="el-GR" altLang="en-US" sz="2000">
                <a:solidFill>
                  <a:schemeClr val="tx2"/>
                </a:solidFill>
                <a:latin typeface="Comic Sans MS" panose="030F0702030302020204" pitchFamily="66" charset="0"/>
              </a:rPr>
              <a:t>0.83 – 0.028 </a:t>
            </a:r>
            <a:r>
              <a:rPr lang="en-US" altLang="en-US" sz="2000">
                <a:solidFill>
                  <a:schemeClr val="tx2"/>
                </a:solidFill>
                <a:latin typeface="Comic Sans MS" panose="030F0702030302020204" pitchFamily="66" charset="0"/>
              </a:rPr>
              <a:t>LC (Chandler, 1980)</a:t>
            </a:r>
            <a:endParaRPr lang="el-GR" altLang="en-US" sz="2000">
              <a:solidFill>
                <a:schemeClr val="tx2"/>
              </a:solidFill>
              <a:latin typeface="Comic Sans MS" panose="030F0702030302020204" pitchFamily="66" charset="0"/>
            </a:endParaRPr>
          </a:p>
          <a:p>
            <a:pPr>
              <a:buFont typeface="Wingdings" panose="05000000000000000000" pitchFamily="2" charset="2"/>
              <a:buNone/>
            </a:pPr>
            <a:endParaRPr lang="el-GR" altLang="en-US" sz="1800">
              <a:solidFill>
                <a:schemeClr val="tx2"/>
              </a:solidFill>
              <a:latin typeface="Comic Sans MS" panose="030F0702030302020204" pitchFamily="66" charset="0"/>
            </a:endParaRPr>
          </a:p>
          <a:p>
            <a:pPr>
              <a:buFont typeface="Wingdings" panose="05000000000000000000" pitchFamily="2" charset="2"/>
              <a:buNone/>
            </a:pPr>
            <a:r>
              <a:rPr lang="el-GR" altLang="en-US" sz="1800">
                <a:solidFill>
                  <a:schemeClr val="tx2"/>
                </a:solidFill>
                <a:latin typeface="Comic Sans MS" panose="030F0702030302020204" pitchFamily="66" charset="0"/>
              </a:rPr>
              <a:t>Β</a:t>
            </a:r>
            <a:r>
              <a:rPr lang="en-US" altLang="en-US" sz="1800">
                <a:solidFill>
                  <a:schemeClr val="tx2"/>
                </a:solidFill>
                <a:latin typeface="Comic Sans MS" panose="030F0702030302020204" pitchFamily="66" charset="0"/>
              </a:rPr>
              <a:t>F= </a:t>
            </a:r>
            <a:r>
              <a:rPr lang="el-GR" altLang="en-US" sz="1800">
                <a:solidFill>
                  <a:schemeClr val="tx2"/>
                </a:solidFill>
                <a:latin typeface="Comic Sans MS" panose="030F0702030302020204" pitchFamily="66" charset="0"/>
              </a:rPr>
              <a:t>βιοαποδομήσιμο κλάσμα οργανικής ύλης </a:t>
            </a:r>
            <a:r>
              <a:rPr lang="en-US" altLang="en-US" sz="1800">
                <a:solidFill>
                  <a:schemeClr val="tx2"/>
                </a:solidFill>
                <a:latin typeface="Comic Sans MS" panose="030F0702030302020204" pitchFamily="66" charset="0"/>
              </a:rPr>
              <a:t>(% </a:t>
            </a:r>
            <a:r>
              <a:rPr lang="el-GR" altLang="en-US" sz="1800">
                <a:solidFill>
                  <a:schemeClr val="tx2"/>
                </a:solidFill>
                <a:latin typeface="Comic Sans MS" panose="030F0702030302020204" pitchFamily="66" charset="0"/>
              </a:rPr>
              <a:t>οργανικής ύλης)</a:t>
            </a:r>
          </a:p>
          <a:p>
            <a:pPr>
              <a:buFont typeface="Wingdings" panose="05000000000000000000" pitchFamily="2" charset="2"/>
              <a:buNone/>
            </a:pPr>
            <a:r>
              <a:rPr lang="en-US" altLang="en-US" sz="1800">
                <a:solidFill>
                  <a:schemeClr val="tx2"/>
                </a:solidFill>
                <a:latin typeface="Comic Sans MS" panose="030F0702030302020204" pitchFamily="66" charset="0"/>
              </a:rPr>
              <a:t>LC</a:t>
            </a:r>
            <a:r>
              <a:rPr lang="el-GR" altLang="en-US" sz="1800">
                <a:solidFill>
                  <a:schemeClr val="tx2"/>
                </a:solidFill>
                <a:latin typeface="Comic Sans MS" panose="030F0702030302020204" pitchFamily="66" charset="0"/>
              </a:rPr>
              <a:t>=</a:t>
            </a:r>
            <a:r>
              <a:rPr lang="en-US" altLang="en-US" sz="1800">
                <a:solidFill>
                  <a:schemeClr val="tx2"/>
                </a:solidFill>
                <a:latin typeface="Comic Sans MS" panose="030F0702030302020204" pitchFamily="66" charset="0"/>
              </a:rPr>
              <a:t> </a:t>
            </a:r>
            <a:r>
              <a:rPr lang="el-GR" altLang="en-US" sz="1800">
                <a:solidFill>
                  <a:schemeClr val="tx2"/>
                </a:solidFill>
                <a:latin typeface="Comic Sans MS" panose="030F0702030302020204" pitchFamily="66" charset="0"/>
              </a:rPr>
              <a:t>ποσοστό λιγνίνης (% ξβ)</a:t>
            </a:r>
            <a:endParaRPr lang="en-US" altLang="en-US" sz="1800">
              <a:solidFill>
                <a:schemeClr val="tx2"/>
              </a:solidFill>
              <a:latin typeface="Comic Sans MS" panose="030F0702030302020204" pitchFamily="66"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D7D0AFF0-7B6C-4090-ADD7-713BF4B5712A}"/>
              </a:ext>
            </a:extLst>
          </p:cNvPr>
          <p:cNvSpPr>
            <a:spLocks noGrp="1" noChangeArrowheads="1"/>
          </p:cNvSpPr>
          <p:nvPr>
            <p:ph type="title" idx="4294967295"/>
          </p:nvPr>
        </p:nvSpPr>
        <p:spPr/>
        <p:txBody>
          <a:bodyPr/>
          <a:lstStyle/>
          <a:p>
            <a:endParaRPr lang="el-GR" altLang="en-US"/>
          </a:p>
        </p:txBody>
      </p:sp>
      <p:sp>
        <p:nvSpPr>
          <p:cNvPr id="56323" name="Rectangle 3">
            <a:extLst>
              <a:ext uri="{FF2B5EF4-FFF2-40B4-BE49-F238E27FC236}">
                <a16:creationId xmlns:a16="http://schemas.microsoft.com/office/drawing/2014/main" id="{3C89784C-DE6D-4D38-8ACE-9A4D9399F29F}"/>
              </a:ext>
            </a:extLst>
          </p:cNvPr>
          <p:cNvSpPr>
            <a:spLocks noGrp="1" noChangeArrowheads="1"/>
          </p:cNvSpPr>
          <p:nvPr>
            <p:ph type="body" idx="4294967295"/>
          </p:nvPr>
        </p:nvSpPr>
        <p:spPr/>
        <p:txBody>
          <a:bodyPr/>
          <a:lstStyle/>
          <a:p>
            <a:endParaRPr lang="en-GB" altLang="en-US"/>
          </a:p>
          <a:p>
            <a:endParaRPr lang="en-GB" altLang="en-US"/>
          </a:p>
          <a:p>
            <a:pPr algn="ctr">
              <a:buFont typeface="Wingdings" panose="05000000000000000000" pitchFamily="2" charset="2"/>
              <a:buNone/>
            </a:pPr>
            <a:r>
              <a:rPr lang="el-GR" altLang="en-US" sz="3800">
                <a:solidFill>
                  <a:srgbClr val="FF0000"/>
                </a:solidFill>
                <a:latin typeface="Comic Sans MS" panose="030F0702030302020204" pitchFamily="66" charset="0"/>
              </a:rPr>
              <a:t>Κομποστοποίηση – Αερόβια χώνευση</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48BCAFBD-9E83-4B59-9EAA-02C9EEEBC4BA}"/>
              </a:ext>
            </a:extLst>
          </p:cNvPr>
          <p:cNvSpPr>
            <a:spLocks noGrp="1" noChangeArrowheads="1"/>
          </p:cNvSpPr>
          <p:nvPr>
            <p:ph type="title" idx="4294967295"/>
          </p:nvPr>
        </p:nvSpPr>
        <p:spPr/>
        <p:txBody>
          <a:bodyPr/>
          <a:lstStyle/>
          <a:p>
            <a:r>
              <a:rPr lang="el-GR" altLang="en-US">
                <a:solidFill>
                  <a:srgbClr val="FF0000"/>
                </a:solidFill>
                <a:latin typeface="Comic Sans MS" panose="030F0702030302020204" pitchFamily="66" charset="0"/>
              </a:rPr>
              <a:t>Αερόβια χώνευση – Κομποστοποίηση</a:t>
            </a:r>
          </a:p>
        </p:txBody>
      </p:sp>
      <p:sp>
        <p:nvSpPr>
          <p:cNvPr id="57347" name="Rectangle 3">
            <a:extLst>
              <a:ext uri="{FF2B5EF4-FFF2-40B4-BE49-F238E27FC236}">
                <a16:creationId xmlns:a16="http://schemas.microsoft.com/office/drawing/2014/main" id="{E49C8F3E-352C-4AC0-AA9C-98D339C5C635}"/>
              </a:ext>
            </a:extLst>
          </p:cNvPr>
          <p:cNvSpPr>
            <a:spLocks noGrp="1" noChangeArrowheads="1"/>
          </p:cNvSpPr>
          <p:nvPr>
            <p:ph type="body" idx="4294967295"/>
          </p:nvPr>
        </p:nvSpPr>
        <p:spPr>
          <a:xfrm>
            <a:off x="411163" y="1524000"/>
            <a:ext cx="8499475" cy="4318000"/>
          </a:xfrm>
        </p:spPr>
        <p:txBody>
          <a:bodyPr/>
          <a:lstStyle/>
          <a:p>
            <a:pPr algn="ctr">
              <a:buFont typeface="Wingdings" panose="05000000000000000000" pitchFamily="2" charset="2"/>
              <a:buNone/>
            </a:pPr>
            <a:r>
              <a:rPr lang="el-GR" altLang="en-US">
                <a:solidFill>
                  <a:schemeClr val="tx1"/>
                </a:solidFill>
                <a:latin typeface="Comic Sans MS" panose="030F0702030302020204" pitchFamily="66" charset="0"/>
              </a:rPr>
              <a:t>Οργανική ύλη + Ο</a:t>
            </a:r>
            <a:r>
              <a:rPr lang="el-GR" altLang="en-US" baseline="-25000">
                <a:solidFill>
                  <a:schemeClr val="tx1"/>
                </a:solidFill>
                <a:latin typeface="Comic Sans MS" panose="030F0702030302020204" pitchFamily="66" charset="0"/>
              </a:rPr>
              <a:t>2</a:t>
            </a:r>
            <a:r>
              <a:rPr lang="el-GR" altLang="en-US">
                <a:solidFill>
                  <a:schemeClr val="tx1"/>
                </a:solidFill>
                <a:latin typeface="Comic Sans MS" panose="030F0702030302020204" pitchFamily="66" charset="0"/>
              </a:rPr>
              <a:t> + θρεπτικά -&gt; νέα κύτταρα + σταθεροποιημένη οργανική ύλη + </a:t>
            </a:r>
            <a:r>
              <a:rPr lang="en-US" altLang="en-US">
                <a:solidFill>
                  <a:schemeClr val="tx1"/>
                </a:solidFill>
                <a:latin typeface="Comic Sans MS" panose="030F0702030302020204" pitchFamily="66" charset="0"/>
              </a:rPr>
              <a:t>CO</a:t>
            </a:r>
            <a:r>
              <a:rPr lang="en-US" altLang="en-US" baseline="-25000">
                <a:solidFill>
                  <a:schemeClr val="tx1"/>
                </a:solidFill>
                <a:latin typeface="Comic Sans MS" panose="030F0702030302020204" pitchFamily="66" charset="0"/>
              </a:rPr>
              <a:t>2</a:t>
            </a:r>
            <a:r>
              <a:rPr lang="en-US" altLang="en-US">
                <a:solidFill>
                  <a:schemeClr val="tx1"/>
                </a:solidFill>
                <a:latin typeface="Comic Sans MS" panose="030F0702030302020204" pitchFamily="66" charset="0"/>
              </a:rPr>
              <a:t> + H</a:t>
            </a:r>
            <a:r>
              <a:rPr lang="en-US" altLang="en-US" baseline="-25000">
                <a:solidFill>
                  <a:schemeClr val="tx1"/>
                </a:solidFill>
                <a:latin typeface="Comic Sans MS" panose="030F0702030302020204" pitchFamily="66" charset="0"/>
              </a:rPr>
              <a:t>2</a:t>
            </a:r>
            <a:r>
              <a:rPr lang="en-US" altLang="en-US">
                <a:solidFill>
                  <a:schemeClr val="tx1"/>
                </a:solidFill>
                <a:latin typeface="Comic Sans MS" panose="030F0702030302020204" pitchFamily="66" charset="0"/>
              </a:rPr>
              <a:t>O + NH</a:t>
            </a:r>
            <a:r>
              <a:rPr lang="en-US" altLang="en-US" baseline="-25000">
                <a:solidFill>
                  <a:schemeClr val="tx1"/>
                </a:solidFill>
                <a:latin typeface="Comic Sans MS" panose="030F0702030302020204" pitchFamily="66" charset="0"/>
              </a:rPr>
              <a:t>3</a:t>
            </a:r>
            <a:r>
              <a:rPr lang="en-US" altLang="en-US">
                <a:solidFill>
                  <a:schemeClr val="tx1"/>
                </a:solidFill>
                <a:latin typeface="Comic Sans MS" panose="030F0702030302020204" pitchFamily="66" charset="0"/>
              </a:rPr>
              <a:t> + NO</a:t>
            </a:r>
            <a:r>
              <a:rPr lang="en-US" altLang="en-US" baseline="-25000">
                <a:solidFill>
                  <a:schemeClr val="tx1"/>
                </a:solidFill>
                <a:latin typeface="Comic Sans MS" panose="030F0702030302020204" pitchFamily="66" charset="0"/>
              </a:rPr>
              <a:t>3</a:t>
            </a:r>
            <a:r>
              <a:rPr lang="en-US" altLang="en-US" baseline="30000">
                <a:solidFill>
                  <a:schemeClr val="tx1"/>
                </a:solidFill>
                <a:latin typeface="Comic Sans MS" panose="030F0702030302020204" pitchFamily="66" charset="0"/>
              </a:rPr>
              <a:t>-</a:t>
            </a:r>
            <a:r>
              <a:rPr lang="en-US" altLang="en-US">
                <a:solidFill>
                  <a:schemeClr val="tx1"/>
                </a:solidFill>
                <a:latin typeface="Comic Sans MS" panose="030F0702030302020204" pitchFamily="66" charset="0"/>
              </a:rPr>
              <a:t> + SO</a:t>
            </a:r>
            <a:r>
              <a:rPr lang="en-US" altLang="en-US" baseline="-25000">
                <a:solidFill>
                  <a:schemeClr val="tx1"/>
                </a:solidFill>
                <a:latin typeface="Comic Sans MS" panose="030F0702030302020204" pitchFamily="66" charset="0"/>
              </a:rPr>
              <a:t>3</a:t>
            </a:r>
            <a:r>
              <a:rPr lang="en-US" altLang="en-US" baseline="30000">
                <a:solidFill>
                  <a:schemeClr val="tx1"/>
                </a:solidFill>
                <a:latin typeface="Comic Sans MS" panose="030F0702030302020204" pitchFamily="66" charset="0"/>
              </a:rPr>
              <a:t>-2</a:t>
            </a:r>
            <a:r>
              <a:rPr lang="en-US" altLang="en-US">
                <a:solidFill>
                  <a:schemeClr val="tx1"/>
                </a:solidFill>
                <a:latin typeface="Comic Sans MS" panose="030F0702030302020204" pitchFamily="66" charset="0"/>
              </a:rPr>
              <a:t> + </a:t>
            </a:r>
            <a:r>
              <a:rPr lang="el-GR" altLang="en-US">
                <a:solidFill>
                  <a:schemeClr val="tx1"/>
                </a:solidFill>
                <a:latin typeface="Comic Sans MS" panose="030F0702030302020204" pitchFamily="66" charset="0"/>
              </a:rPr>
              <a:t>θερμότητα</a:t>
            </a:r>
          </a:p>
          <a:p>
            <a:endParaRPr lang="el-GR" altLang="en-US">
              <a:latin typeface="Comic Sans MS" panose="030F0702030302020204" pitchFamily="66" charset="0"/>
            </a:endParaRPr>
          </a:p>
          <a:p>
            <a:r>
              <a:rPr lang="el-GR" altLang="en-US">
                <a:latin typeface="Comic Sans MS" panose="030F0702030302020204" pitchFamily="66" charset="0"/>
              </a:rPr>
              <a:t>Ανοιχτοί σωροί – </a:t>
            </a:r>
            <a:r>
              <a:rPr lang="el-GR" altLang="en-US">
                <a:solidFill>
                  <a:srgbClr val="FF8000"/>
                </a:solidFill>
                <a:latin typeface="Comic Sans MS" panose="030F0702030302020204" pitchFamily="66" charset="0"/>
              </a:rPr>
              <a:t>Στατικό</a:t>
            </a:r>
            <a:r>
              <a:rPr lang="el-GR" altLang="en-US">
                <a:latin typeface="Comic Sans MS" panose="030F0702030302020204" pitchFamily="66" charset="0"/>
              </a:rPr>
              <a:t> και </a:t>
            </a:r>
            <a:r>
              <a:rPr lang="el-GR" altLang="en-US">
                <a:solidFill>
                  <a:srgbClr val="FF8000"/>
                </a:solidFill>
                <a:latin typeface="Comic Sans MS" panose="030F0702030302020204" pitchFamily="66" charset="0"/>
              </a:rPr>
              <a:t>μη στατικό</a:t>
            </a:r>
            <a:endParaRPr lang="el-GR" altLang="en-US">
              <a:latin typeface="Comic Sans MS" panose="030F0702030302020204" pitchFamily="66" charset="0"/>
            </a:endParaRPr>
          </a:p>
          <a:p>
            <a:r>
              <a:rPr lang="el-GR" altLang="en-US">
                <a:latin typeface="Comic Sans MS" panose="030F0702030302020204" pitchFamily="66" charset="0"/>
              </a:rPr>
              <a:t>Αναδευόμενα σειράδια – </a:t>
            </a:r>
            <a:r>
              <a:rPr lang="el-GR" altLang="en-US">
                <a:solidFill>
                  <a:srgbClr val="FF8000"/>
                </a:solidFill>
                <a:latin typeface="Comic Sans MS" panose="030F0702030302020204" pitchFamily="66" charset="0"/>
              </a:rPr>
              <a:t>Μη στατικό</a:t>
            </a:r>
            <a:endParaRPr lang="el-GR" altLang="en-US">
              <a:latin typeface="Comic Sans MS" panose="030F0702030302020204" pitchFamily="66" charset="0"/>
            </a:endParaRPr>
          </a:p>
          <a:p>
            <a:r>
              <a:rPr lang="el-GR" altLang="en-US">
                <a:latin typeface="Comic Sans MS" panose="030F0702030302020204" pitchFamily="66" charset="0"/>
              </a:rPr>
              <a:t>Αεριζόμενα σειράδια – </a:t>
            </a:r>
            <a:r>
              <a:rPr lang="el-GR" altLang="en-US">
                <a:solidFill>
                  <a:srgbClr val="FF8000"/>
                </a:solidFill>
                <a:latin typeface="Comic Sans MS" panose="030F0702030302020204" pitchFamily="66" charset="0"/>
              </a:rPr>
              <a:t>Στατικό</a:t>
            </a:r>
            <a:endParaRPr lang="el-GR" altLang="en-US">
              <a:latin typeface="Comic Sans MS" panose="030F0702030302020204" pitchFamily="66" charset="0"/>
            </a:endParaRPr>
          </a:p>
          <a:p>
            <a:r>
              <a:rPr lang="el-GR" altLang="en-US">
                <a:latin typeface="Comic Sans MS" panose="030F0702030302020204" pitchFamily="66" charset="0"/>
              </a:rPr>
              <a:t>Βιοαντιδραστήρες αερισμού – </a:t>
            </a:r>
            <a:r>
              <a:rPr lang="el-GR" altLang="en-US">
                <a:solidFill>
                  <a:srgbClr val="FF8000"/>
                </a:solidFill>
                <a:latin typeface="Comic Sans MS" panose="030F0702030302020204" pitchFamily="66" charset="0"/>
              </a:rPr>
              <a:t>Μη στατικό</a:t>
            </a:r>
          </a:p>
          <a:p>
            <a:endParaRPr lang="el-GR" altLang="en-US">
              <a:latin typeface="Comic Sans MS" panose="030F0702030302020204" pitchFamily="66" charset="0"/>
            </a:endParaRPr>
          </a:p>
          <a:p>
            <a:endParaRPr lang="el-GR" altLang="en-US"/>
          </a:p>
        </p:txBody>
      </p:sp>
      <p:sp>
        <p:nvSpPr>
          <p:cNvPr id="57348" name="Line 5">
            <a:extLst>
              <a:ext uri="{FF2B5EF4-FFF2-40B4-BE49-F238E27FC236}">
                <a16:creationId xmlns:a16="http://schemas.microsoft.com/office/drawing/2014/main" id="{659B3686-EC7B-41D1-B912-FDCB518F98AB}"/>
              </a:ext>
            </a:extLst>
          </p:cNvPr>
          <p:cNvSpPr>
            <a:spLocks noChangeShapeType="1"/>
          </p:cNvSpPr>
          <p:nvPr/>
        </p:nvSpPr>
        <p:spPr bwMode="auto">
          <a:xfrm>
            <a:off x="5880100" y="1323975"/>
            <a:ext cx="0" cy="3794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349" name="Text Box 6">
            <a:extLst>
              <a:ext uri="{FF2B5EF4-FFF2-40B4-BE49-F238E27FC236}">
                <a16:creationId xmlns:a16="http://schemas.microsoft.com/office/drawing/2014/main" id="{09BD82EA-53F9-4214-B657-77AF66CD680A}"/>
              </a:ext>
            </a:extLst>
          </p:cNvPr>
          <p:cNvSpPr txBox="1">
            <a:spLocks noChangeArrowheads="1"/>
          </p:cNvSpPr>
          <p:nvPr/>
        </p:nvSpPr>
        <p:spPr bwMode="auto">
          <a:xfrm>
            <a:off x="5345113" y="1071563"/>
            <a:ext cx="977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50000"/>
              </a:spcBef>
              <a:buClrTx/>
              <a:buFontTx/>
              <a:buNone/>
            </a:pPr>
            <a:r>
              <a:rPr lang="el-GR" altLang="en-US" sz="1800">
                <a:solidFill>
                  <a:schemeClr val="tx1"/>
                </a:solidFill>
                <a:latin typeface="Comic Sans MS" panose="030F0702030302020204" pitchFamily="66" charset="0"/>
              </a:rPr>
              <a:t>Μ/Ο</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D09F2C5C-E7E3-4022-98D1-68AABC6BB13C}"/>
              </a:ext>
            </a:extLst>
          </p:cNvPr>
          <p:cNvSpPr>
            <a:spLocks noGrp="1" noChangeArrowheads="1"/>
          </p:cNvSpPr>
          <p:nvPr>
            <p:ph type="title" idx="4294967295"/>
          </p:nvPr>
        </p:nvSpPr>
        <p:spPr>
          <a:xfrm>
            <a:off x="954088" y="271463"/>
            <a:ext cx="7215187" cy="1154112"/>
          </a:xfrm>
        </p:spPr>
        <p:txBody>
          <a:bodyPr/>
          <a:lstStyle/>
          <a:p>
            <a:pPr algn="ctr"/>
            <a:r>
              <a:rPr lang="el-GR" altLang="en-US">
                <a:solidFill>
                  <a:srgbClr val="FF0000"/>
                </a:solidFill>
                <a:latin typeface="Comic Sans MS" panose="030F0702030302020204" pitchFamily="66" charset="0"/>
              </a:rPr>
              <a:t>Ανοιχτοί στατικοί και μη στατικοί σωροί</a:t>
            </a:r>
          </a:p>
        </p:txBody>
      </p:sp>
      <p:sp>
        <p:nvSpPr>
          <p:cNvPr id="58371" name="Rectangle 3">
            <a:extLst>
              <a:ext uri="{FF2B5EF4-FFF2-40B4-BE49-F238E27FC236}">
                <a16:creationId xmlns:a16="http://schemas.microsoft.com/office/drawing/2014/main" id="{45805C9B-E764-44CA-BECD-AEE8585BA15B}"/>
              </a:ext>
            </a:extLst>
          </p:cNvPr>
          <p:cNvSpPr>
            <a:spLocks noGrp="1" noChangeArrowheads="1"/>
          </p:cNvSpPr>
          <p:nvPr>
            <p:ph type="body" idx="4294967295"/>
          </p:nvPr>
        </p:nvSpPr>
        <p:spPr/>
        <p:txBody>
          <a:bodyPr/>
          <a:lstStyle/>
          <a:p>
            <a:pPr marL="533400" indent="-533400"/>
            <a:r>
              <a:rPr lang="el-GR" altLang="en-US">
                <a:latin typeface="Comic Sans MS" panose="030F0702030302020204" pitchFamily="66" charset="0"/>
              </a:rPr>
              <a:t>Χαμηλό κόστος</a:t>
            </a:r>
          </a:p>
          <a:p>
            <a:pPr marL="533400" indent="-533400"/>
            <a:r>
              <a:rPr lang="el-GR" altLang="en-US">
                <a:latin typeface="Comic Sans MS" panose="030F0702030302020204" pitchFamily="66" charset="0"/>
              </a:rPr>
              <a:t>Ανάμιξη με μπουλντόζα</a:t>
            </a:r>
          </a:p>
          <a:p>
            <a:pPr marL="533400" indent="-533400"/>
            <a:endParaRPr lang="el-GR" altLang="en-US">
              <a:latin typeface="Comic Sans MS" panose="030F0702030302020204" pitchFamily="66" charset="0"/>
            </a:endParaRPr>
          </a:p>
          <a:p>
            <a:pPr marL="533400" indent="-533400"/>
            <a:endParaRPr lang="el-GR" altLang="en-US"/>
          </a:p>
        </p:txBody>
      </p:sp>
      <p:pic>
        <p:nvPicPr>
          <p:cNvPr id="58372" name="Picture 4">
            <a:extLst>
              <a:ext uri="{FF2B5EF4-FFF2-40B4-BE49-F238E27FC236}">
                <a16:creationId xmlns:a16="http://schemas.microsoft.com/office/drawing/2014/main" id="{B46948DE-4E07-4301-84A7-9870D45E7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3" y="2654300"/>
            <a:ext cx="5456237" cy="364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3" name="Line 5">
            <a:extLst>
              <a:ext uri="{FF2B5EF4-FFF2-40B4-BE49-F238E27FC236}">
                <a16:creationId xmlns:a16="http://schemas.microsoft.com/office/drawing/2014/main" id="{5D72BC03-29DC-465E-B42E-57883BD30693}"/>
              </a:ext>
            </a:extLst>
          </p:cNvPr>
          <p:cNvSpPr>
            <a:spLocks noChangeShapeType="1"/>
          </p:cNvSpPr>
          <p:nvPr/>
        </p:nvSpPr>
        <p:spPr bwMode="auto">
          <a:xfrm flipH="1">
            <a:off x="4587875" y="3357563"/>
            <a:ext cx="1639888" cy="473075"/>
          </a:xfrm>
          <a:prstGeom prst="line">
            <a:avLst/>
          </a:prstGeom>
          <a:noFill/>
          <a:ln w="952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8374" name="Text Box 6">
            <a:extLst>
              <a:ext uri="{FF2B5EF4-FFF2-40B4-BE49-F238E27FC236}">
                <a16:creationId xmlns:a16="http://schemas.microsoft.com/office/drawing/2014/main" id="{333E38D0-4492-4D2B-B11A-C289B1430A78}"/>
              </a:ext>
            </a:extLst>
          </p:cNvPr>
          <p:cNvSpPr txBox="1">
            <a:spLocks noChangeArrowheads="1"/>
          </p:cNvSpPr>
          <p:nvPr/>
        </p:nvSpPr>
        <p:spPr bwMode="auto">
          <a:xfrm>
            <a:off x="6196013" y="3152775"/>
            <a:ext cx="2727325"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l-GR" altLang="en-US" sz="1900">
                <a:solidFill>
                  <a:srgbClr val="0000CC"/>
                </a:solidFill>
                <a:latin typeface="Comic Sans MS" panose="030F0702030302020204" pitchFamily="66" charset="0"/>
              </a:rPr>
              <a:t>Τυπική γεωμετρία σωρών και σειραδίων (τομές)</a:t>
            </a:r>
          </a:p>
        </p:txBody>
      </p:sp>
      <p:pic>
        <p:nvPicPr>
          <p:cNvPr id="58375" name="Picture 7" descr="compost1">
            <a:extLst>
              <a:ext uri="{FF2B5EF4-FFF2-40B4-BE49-F238E27FC236}">
                <a16:creationId xmlns:a16="http://schemas.microsoft.com/office/drawing/2014/main" id="{07F07BD1-4104-4A25-8540-8E4A7B6DB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700" y="4579938"/>
            <a:ext cx="30480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9" descr="P7012310">
            <a:extLst>
              <a:ext uri="{FF2B5EF4-FFF2-40B4-BE49-F238E27FC236}">
                <a16:creationId xmlns:a16="http://schemas.microsoft.com/office/drawing/2014/main" id="{A09184EE-5953-4759-8EF9-BAF7D9F86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150" y="960438"/>
            <a:ext cx="27305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83622423-192A-4AEF-A91B-28106D5862A3}"/>
              </a:ext>
            </a:extLst>
          </p:cNvPr>
          <p:cNvSpPr>
            <a:spLocks noGrp="1" noChangeArrowheads="1"/>
          </p:cNvSpPr>
          <p:nvPr>
            <p:ph type="title" idx="4294967295"/>
          </p:nvPr>
        </p:nvSpPr>
        <p:spPr>
          <a:xfrm>
            <a:off x="436563" y="520700"/>
            <a:ext cx="3667125" cy="3851275"/>
          </a:xfrm>
        </p:spPr>
        <p:txBody>
          <a:bodyPr/>
          <a:lstStyle/>
          <a:p>
            <a:r>
              <a:rPr lang="el-GR" altLang="en-US">
                <a:latin typeface="Comic Sans MS" panose="030F0702030302020204" pitchFamily="66" charset="0"/>
              </a:rPr>
              <a:t>Στατικά αεριζόμενα σειράδια – Αερισμός από πυθμένα με αρνητική (αναρρόφηση), θετική ή εναλλασόμενη πίεση</a:t>
            </a:r>
          </a:p>
        </p:txBody>
      </p:sp>
      <p:pic>
        <p:nvPicPr>
          <p:cNvPr id="59395" name="Picture 4">
            <a:extLst>
              <a:ext uri="{FF2B5EF4-FFF2-40B4-BE49-F238E27FC236}">
                <a16:creationId xmlns:a16="http://schemas.microsoft.com/office/drawing/2014/main" id="{BCC6AC45-355B-4D4C-B8C1-B58DA62F5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13" t="17773" r="5922"/>
          <a:stretch>
            <a:fillRect/>
          </a:stretch>
        </p:blipFill>
        <p:spPr bwMode="auto">
          <a:xfrm>
            <a:off x="3944938" y="409575"/>
            <a:ext cx="5199062"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6" name="Picture 5">
            <a:extLst>
              <a:ext uri="{FF2B5EF4-FFF2-40B4-BE49-F238E27FC236}">
                <a16:creationId xmlns:a16="http://schemas.microsoft.com/office/drawing/2014/main" id="{DF4DDF95-6BC9-4A0A-AB4F-A42FF7EDB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02150"/>
            <a:ext cx="4103688"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50F5F12F-6DA2-4129-B594-9D6270109746}"/>
              </a:ext>
            </a:extLst>
          </p:cNvPr>
          <p:cNvSpPr>
            <a:spLocks noGrp="1" noChangeArrowheads="1"/>
          </p:cNvSpPr>
          <p:nvPr>
            <p:ph type="title" idx="4294967295"/>
          </p:nvPr>
        </p:nvSpPr>
        <p:spPr/>
        <p:txBody>
          <a:bodyPr/>
          <a:lstStyle/>
          <a:p>
            <a:r>
              <a:rPr lang="el-GR" altLang="en-US">
                <a:solidFill>
                  <a:srgbClr val="FF0000"/>
                </a:solidFill>
                <a:latin typeface="Comic Sans MS" panose="030F0702030302020204" pitchFamily="66" charset="0"/>
              </a:rPr>
              <a:t>Αναδευόμενα σειράδια – Μη στατικό</a:t>
            </a:r>
          </a:p>
        </p:txBody>
      </p:sp>
      <p:pic>
        <p:nvPicPr>
          <p:cNvPr id="60419" name="Picture 4" descr="PC190122">
            <a:extLst>
              <a:ext uri="{FF2B5EF4-FFF2-40B4-BE49-F238E27FC236}">
                <a16:creationId xmlns:a16="http://schemas.microsoft.com/office/drawing/2014/main" id="{EB9D5E1A-9C0B-4EBE-AC9D-8477A127A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8" y="1589088"/>
            <a:ext cx="3808412"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5">
            <a:extLst>
              <a:ext uri="{FF2B5EF4-FFF2-40B4-BE49-F238E27FC236}">
                <a16:creationId xmlns:a16="http://schemas.microsoft.com/office/drawing/2014/main" id="{6D2D6EC0-2FE9-4517-988F-68070FCDB14D}"/>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4722813" y="3570288"/>
            <a:ext cx="4054475" cy="3095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6">
            <a:extLst>
              <a:ext uri="{FF2B5EF4-FFF2-40B4-BE49-F238E27FC236}">
                <a16:creationId xmlns:a16="http://schemas.microsoft.com/office/drawing/2014/main" id="{B97DF48E-0DFE-46F1-9DF2-BB2891CC3482}"/>
              </a:ext>
            </a:extLst>
          </p:cNvPr>
          <p:cNvSpPr txBox="1">
            <a:spLocks noChangeArrowheads="1"/>
          </p:cNvSpPr>
          <p:nvPr/>
        </p:nvSpPr>
        <p:spPr bwMode="auto">
          <a:xfrm>
            <a:off x="393700" y="4949825"/>
            <a:ext cx="3989388"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l-GR" altLang="en-US" sz="2400">
                <a:solidFill>
                  <a:srgbClr val="0000CC"/>
                </a:solidFill>
                <a:latin typeface="Comic Sans MS" panose="030F0702030302020204" pitchFamily="66" charset="0"/>
              </a:rPr>
              <a:t>Αερισμός και διαβροχή 2-3 φορές ανά εβδομάδα</a:t>
            </a:r>
          </a:p>
          <a:p>
            <a:pPr>
              <a:spcBef>
                <a:spcPct val="50000"/>
              </a:spcBef>
              <a:buClrTx/>
              <a:buFontTx/>
              <a:buNone/>
            </a:pPr>
            <a:r>
              <a:rPr lang="el-GR" altLang="en-US" sz="2400">
                <a:solidFill>
                  <a:srgbClr val="0000CC"/>
                </a:solidFill>
                <a:latin typeface="Comic Sans MS" panose="030F0702030302020204" pitchFamily="66" charset="0"/>
              </a:rPr>
              <a:t>Κριτήριο ελέγχου: αυξημένη  θερμοκρασία</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5469D27D-CFBF-4F5D-819C-BCEA392A59AE}"/>
              </a:ext>
            </a:extLst>
          </p:cNvPr>
          <p:cNvSpPr>
            <a:spLocks noGrp="1" noChangeArrowheads="1"/>
          </p:cNvSpPr>
          <p:nvPr>
            <p:ph type="title" idx="4294967295"/>
          </p:nvPr>
        </p:nvSpPr>
        <p:spPr/>
        <p:txBody>
          <a:bodyPr/>
          <a:lstStyle/>
          <a:p>
            <a:pPr>
              <a:lnSpc>
                <a:spcPct val="100000"/>
              </a:lnSpc>
            </a:pPr>
            <a:r>
              <a:rPr lang="el-GR" altLang="en-US" sz="2800">
                <a:latin typeface="Comic Sans MS" panose="030F0702030302020204" pitchFamily="66" charset="0"/>
              </a:rPr>
              <a:t>Κλειστά συστήματα (αναδευόμενες κλίνες με αερισμό) – ΕΜΑΚ Λιόσια</a:t>
            </a:r>
          </a:p>
        </p:txBody>
      </p:sp>
      <p:pic>
        <p:nvPicPr>
          <p:cNvPr id="61443" name="Picture 4" descr="P4292879">
            <a:extLst>
              <a:ext uri="{FF2B5EF4-FFF2-40B4-BE49-F238E27FC236}">
                <a16:creationId xmlns:a16="http://schemas.microsoft.com/office/drawing/2014/main" id="{58819468-DCB1-4AAF-822D-2E86C7896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38" y="1520825"/>
            <a:ext cx="3679825"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5" descr="P4292880">
            <a:extLst>
              <a:ext uri="{FF2B5EF4-FFF2-40B4-BE49-F238E27FC236}">
                <a16:creationId xmlns:a16="http://schemas.microsoft.com/office/drawing/2014/main" id="{A66979E2-8FDE-43E5-84D2-1CD97CEFF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975" y="1557338"/>
            <a:ext cx="35179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7">
            <a:extLst>
              <a:ext uri="{FF2B5EF4-FFF2-40B4-BE49-F238E27FC236}">
                <a16:creationId xmlns:a16="http://schemas.microsoft.com/office/drawing/2014/main" id="{8EABC1FD-CAA6-4419-AE48-1A8E8891F309}"/>
              </a:ext>
            </a:extLst>
          </p:cNvPr>
          <p:cNvSpPr txBox="1">
            <a:spLocks noChangeArrowheads="1"/>
          </p:cNvSpPr>
          <p:nvPr/>
        </p:nvSpPr>
        <p:spPr bwMode="auto">
          <a:xfrm>
            <a:off x="252413" y="5407025"/>
            <a:ext cx="495141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l-GR" altLang="en-US" sz="2400">
                <a:solidFill>
                  <a:srgbClr val="0000CC"/>
                </a:solidFill>
                <a:latin typeface="Comic Sans MS" panose="030F0702030302020204" pitchFamily="66" charset="0"/>
              </a:rPr>
              <a:t>6 εβδομάδες αερισμός στα κανάλια και μετά ωρίμανση 2-3 μηνών σε στατικά σειράδια</a:t>
            </a:r>
          </a:p>
        </p:txBody>
      </p:sp>
      <p:pic>
        <p:nvPicPr>
          <p:cNvPr id="61446" name="Picture 8" descr="P4292886">
            <a:extLst>
              <a:ext uri="{FF2B5EF4-FFF2-40B4-BE49-F238E27FC236}">
                <a16:creationId xmlns:a16="http://schemas.microsoft.com/office/drawing/2014/main" id="{C07152D8-B627-495A-8B36-9BFCF5BB5CA4}"/>
              </a:ext>
            </a:extLst>
          </p:cNvPr>
          <p:cNvPicPr>
            <a:picLocks noGrp="1" noChangeAspect="1" noChangeArrowheads="1"/>
          </p:cNvPicPr>
          <p:nvPr>
            <p:ph type="body" idx="4294967295"/>
          </p:nvPr>
        </p:nvPicPr>
        <p:blipFill>
          <a:blip r:embed="rId4">
            <a:extLst>
              <a:ext uri="{28A0092B-C50C-407E-A947-70E740481C1C}">
                <a14:useLocalDpi xmlns:a14="http://schemas.microsoft.com/office/drawing/2010/main" val="0"/>
              </a:ext>
            </a:extLst>
          </a:blip>
          <a:srcRect/>
          <a:stretch>
            <a:fillRect/>
          </a:stretch>
        </p:blipFill>
        <p:spPr>
          <a:xfrm>
            <a:off x="5762625" y="4322763"/>
            <a:ext cx="3381375" cy="2535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Line 9">
            <a:extLst>
              <a:ext uri="{FF2B5EF4-FFF2-40B4-BE49-F238E27FC236}">
                <a16:creationId xmlns:a16="http://schemas.microsoft.com/office/drawing/2014/main" id="{4B9CE834-7F6E-4D18-893C-39E1ACF8ECF0}"/>
              </a:ext>
            </a:extLst>
          </p:cNvPr>
          <p:cNvSpPr>
            <a:spLocks noChangeShapeType="1"/>
          </p:cNvSpPr>
          <p:nvPr/>
        </p:nvSpPr>
        <p:spPr bwMode="auto">
          <a:xfrm flipV="1">
            <a:off x="2695575" y="4335463"/>
            <a:ext cx="204788" cy="1214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448" name="Line 10">
            <a:extLst>
              <a:ext uri="{FF2B5EF4-FFF2-40B4-BE49-F238E27FC236}">
                <a16:creationId xmlns:a16="http://schemas.microsoft.com/office/drawing/2014/main" id="{2148BD89-2231-4135-9920-CEF2B782D8F6}"/>
              </a:ext>
            </a:extLst>
          </p:cNvPr>
          <p:cNvSpPr>
            <a:spLocks noChangeShapeType="1"/>
          </p:cNvSpPr>
          <p:nvPr/>
        </p:nvSpPr>
        <p:spPr bwMode="auto">
          <a:xfrm>
            <a:off x="4051300" y="6369050"/>
            <a:ext cx="1671638" cy="63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5A311A72-D894-40BD-A6A8-44B07B3E904B}"/>
              </a:ext>
            </a:extLst>
          </p:cNvPr>
          <p:cNvSpPr>
            <a:spLocks noGrp="1" noChangeArrowheads="1"/>
          </p:cNvSpPr>
          <p:nvPr>
            <p:ph type="title" idx="4294967295"/>
          </p:nvPr>
        </p:nvSpPr>
        <p:spPr/>
        <p:txBody>
          <a:bodyPr/>
          <a:lstStyle/>
          <a:p>
            <a:r>
              <a:rPr lang="el-GR" altLang="en-US">
                <a:latin typeface="Comic Sans MS" panose="030F0702030302020204" pitchFamily="66" charset="0"/>
              </a:rPr>
              <a:t>Κλειστά συστήματα (κλίνες με ανάδευση με κοχλία) - Χανιά</a:t>
            </a:r>
          </a:p>
        </p:txBody>
      </p:sp>
      <p:sp>
        <p:nvSpPr>
          <p:cNvPr id="62467" name="Rectangle 3">
            <a:extLst>
              <a:ext uri="{FF2B5EF4-FFF2-40B4-BE49-F238E27FC236}">
                <a16:creationId xmlns:a16="http://schemas.microsoft.com/office/drawing/2014/main" id="{EB7A9678-6328-4640-A677-F64430CB652A}"/>
              </a:ext>
            </a:extLst>
          </p:cNvPr>
          <p:cNvSpPr>
            <a:spLocks noGrp="1" noChangeArrowheads="1"/>
          </p:cNvSpPr>
          <p:nvPr>
            <p:ph type="body" idx="4294967295"/>
          </p:nvPr>
        </p:nvSpPr>
        <p:spPr/>
        <p:txBody>
          <a:bodyPr/>
          <a:lstStyle/>
          <a:p>
            <a:endParaRPr lang="el-GR" altLang="en-US"/>
          </a:p>
        </p:txBody>
      </p:sp>
      <p:pic>
        <p:nvPicPr>
          <p:cNvPr id="62468" name="Picture 4" descr="PC190103">
            <a:extLst>
              <a:ext uri="{FF2B5EF4-FFF2-40B4-BE49-F238E27FC236}">
                <a16:creationId xmlns:a16="http://schemas.microsoft.com/office/drawing/2014/main" id="{01F0BCB1-5363-4FEB-A138-80F78F2541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300" y="1517650"/>
            <a:ext cx="3236913"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5" descr="PC190097">
            <a:extLst>
              <a:ext uri="{FF2B5EF4-FFF2-40B4-BE49-F238E27FC236}">
                <a16:creationId xmlns:a16="http://schemas.microsoft.com/office/drawing/2014/main" id="{60585C43-8B42-4D94-AB38-764B858A8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838" y="1333500"/>
            <a:ext cx="3144837"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6" descr="PC190106">
            <a:extLst>
              <a:ext uri="{FF2B5EF4-FFF2-40B4-BE49-F238E27FC236}">
                <a16:creationId xmlns:a16="http://schemas.microsoft.com/office/drawing/2014/main" id="{0EC7E5B4-3EC2-4D3B-B1D7-63B999A5ED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713" y="4137025"/>
            <a:ext cx="3040062"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7" descr="PC190110">
            <a:extLst>
              <a:ext uri="{FF2B5EF4-FFF2-40B4-BE49-F238E27FC236}">
                <a16:creationId xmlns:a16="http://schemas.microsoft.com/office/drawing/2014/main" id="{617FD467-426B-4B05-89BA-DDDC8354D9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0100" y="3870325"/>
            <a:ext cx="295275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Text Box 8">
            <a:extLst>
              <a:ext uri="{FF2B5EF4-FFF2-40B4-BE49-F238E27FC236}">
                <a16:creationId xmlns:a16="http://schemas.microsoft.com/office/drawing/2014/main" id="{CF4DFA86-BD5B-4D52-AE3F-36D5FBA2D869}"/>
              </a:ext>
            </a:extLst>
          </p:cNvPr>
          <p:cNvSpPr txBox="1">
            <a:spLocks noChangeArrowheads="1"/>
          </p:cNvSpPr>
          <p:nvPr/>
        </p:nvSpPr>
        <p:spPr bwMode="auto">
          <a:xfrm>
            <a:off x="220663" y="4129088"/>
            <a:ext cx="1876425" cy="243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l-GR" altLang="en-US" sz="2200">
                <a:solidFill>
                  <a:srgbClr val="0000CC"/>
                </a:solidFill>
                <a:latin typeface="Comic Sans MS" panose="030F0702030302020204" pitchFamily="66" charset="0"/>
              </a:rPr>
              <a:t>6 εβδομάδες αερισμός στα κανάλια και μετά ωρίμανση σε στατικά σειράδια</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F563DE42-655A-4521-8F27-CCB9DA9DEFD7}"/>
              </a:ext>
            </a:extLst>
          </p:cNvPr>
          <p:cNvSpPr>
            <a:spLocks noGrp="1" noChangeArrowheads="1"/>
          </p:cNvSpPr>
          <p:nvPr>
            <p:ph type="title" idx="4294967295"/>
          </p:nvPr>
        </p:nvSpPr>
        <p:spPr>
          <a:xfrm>
            <a:off x="290513" y="492125"/>
            <a:ext cx="4016375" cy="1517650"/>
          </a:xfrm>
        </p:spPr>
        <p:txBody>
          <a:bodyPr/>
          <a:lstStyle/>
          <a:p>
            <a:pPr>
              <a:lnSpc>
                <a:spcPct val="100000"/>
              </a:lnSpc>
            </a:pPr>
            <a:r>
              <a:rPr lang="el-GR" altLang="en-US" sz="2800">
                <a:latin typeface="Comic Sans MS" panose="030F0702030302020204" pitchFamily="66" charset="0"/>
              </a:rPr>
              <a:t>Περιστρεφόμενοι κύλινδροι κομποστοποίησης – άλλοι κλειστοί αντιδραστήρες</a:t>
            </a:r>
          </a:p>
        </p:txBody>
      </p:sp>
      <p:sp>
        <p:nvSpPr>
          <p:cNvPr id="63491" name="Rectangle 3">
            <a:extLst>
              <a:ext uri="{FF2B5EF4-FFF2-40B4-BE49-F238E27FC236}">
                <a16:creationId xmlns:a16="http://schemas.microsoft.com/office/drawing/2014/main" id="{34759202-2410-4AE7-B65C-932ED627129B}"/>
              </a:ext>
            </a:extLst>
          </p:cNvPr>
          <p:cNvSpPr>
            <a:spLocks noGrp="1" noChangeArrowheads="1"/>
          </p:cNvSpPr>
          <p:nvPr>
            <p:ph type="body" idx="4294967295"/>
          </p:nvPr>
        </p:nvSpPr>
        <p:spPr/>
        <p:txBody>
          <a:bodyPr/>
          <a:lstStyle/>
          <a:p>
            <a:endParaRPr lang="el-GR" altLang="en-US"/>
          </a:p>
        </p:txBody>
      </p:sp>
      <p:pic>
        <p:nvPicPr>
          <p:cNvPr id="63492" name="Picture 4">
            <a:extLst>
              <a:ext uri="{FF2B5EF4-FFF2-40B4-BE49-F238E27FC236}">
                <a16:creationId xmlns:a16="http://schemas.microsoft.com/office/drawing/2014/main" id="{3D5A3E5A-8B90-494D-9BE6-EC55FC749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9888" y="249238"/>
            <a:ext cx="4964112" cy="614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3" name="Picture 5">
            <a:extLst>
              <a:ext uri="{FF2B5EF4-FFF2-40B4-BE49-F238E27FC236}">
                <a16:creationId xmlns:a16="http://schemas.microsoft.com/office/drawing/2014/main" id="{53ED108D-3218-440E-9325-9465F8DF8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97113"/>
            <a:ext cx="411480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1D17405-DBAC-41E9-BAE9-F6D543CDEA89}"/>
              </a:ext>
            </a:extLst>
          </p:cNvPr>
          <p:cNvSpPr>
            <a:spLocks noGrp="1" noChangeArrowheads="1"/>
          </p:cNvSpPr>
          <p:nvPr>
            <p:ph type="title" idx="4294967295"/>
          </p:nvPr>
        </p:nvSpPr>
        <p:spPr/>
        <p:txBody>
          <a:bodyPr/>
          <a:lstStyle/>
          <a:p>
            <a:r>
              <a:rPr lang="el-GR" altLang="en-US">
                <a:solidFill>
                  <a:srgbClr val="FF0000"/>
                </a:solidFill>
                <a:latin typeface="Comic Sans MS" panose="030F0702030302020204" pitchFamily="66" charset="0"/>
              </a:rPr>
              <a:t>Ποσοστά ανακύκλωσης στην Ευρώπη</a:t>
            </a:r>
            <a:endParaRPr lang="en-US" altLang="en-US">
              <a:solidFill>
                <a:srgbClr val="FF0000"/>
              </a:solidFill>
              <a:latin typeface="Comic Sans MS" panose="030F0702030302020204" pitchFamily="66" charset="0"/>
            </a:endParaRPr>
          </a:p>
        </p:txBody>
      </p:sp>
      <p:sp>
        <p:nvSpPr>
          <p:cNvPr id="16387" name="Rectangle 3">
            <a:extLst>
              <a:ext uri="{FF2B5EF4-FFF2-40B4-BE49-F238E27FC236}">
                <a16:creationId xmlns:a16="http://schemas.microsoft.com/office/drawing/2014/main" id="{FF4B3E25-ACC5-433B-A9F2-CB5190B3FEE8}"/>
              </a:ext>
            </a:extLst>
          </p:cNvPr>
          <p:cNvSpPr>
            <a:spLocks noGrp="1" noChangeArrowheads="1"/>
          </p:cNvSpPr>
          <p:nvPr>
            <p:ph type="body" idx="4294967295"/>
          </p:nvPr>
        </p:nvSpPr>
        <p:spPr/>
        <p:txBody>
          <a:bodyPr/>
          <a:lstStyle/>
          <a:p>
            <a:endParaRPr lang="el-GR" altLang="en-US"/>
          </a:p>
        </p:txBody>
      </p:sp>
      <p:pic>
        <p:nvPicPr>
          <p:cNvPr id="16388" name="Picture 4">
            <a:extLst>
              <a:ext uri="{FF2B5EF4-FFF2-40B4-BE49-F238E27FC236}">
                <a16:creationId xmlns:a16="http://schemas.microsoft.com/office/drawing/2014/main" id="{7EF428A3-146F-430A-834B-26C0C183B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1509713"/>
            <a:ext cx="71278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5">
            <a:extLst>
              <a:ext uri="{FF2B5EF4-FFF2-40B4-BE49-F238E27FC236}">
                <a16:creationId xmlns:a16="http://schemas.microsoft.com/office/drawing/2014/main" id="{5EB9AC59-3D25-4D93-AC53-660BE0290BBF}"/>
              </a:ext>
            </a:extLst>
          </p:cNvPr>
          <p:cNvSpPr txBox="1">
            <a:spLocks noChangeArrowheads="1"/>
          </p:cNvSpPr>
          <p:nvPr/>
        </p:nvSpPr>
        <p:spPr bwMode="auto">
          <a:xfrm>
            <a:off x="0" y="6537325"/>
            <a:ext cx="12763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l-GR" altLang="en-US" sz="1500">
                <a:solidFill>
                  <a:srgbClr val="0000CC"/>
                </a:solidFill>
                <a:latin typeface="Comic Sans MS" panose="030F0702030302020204" pitchFamily="66" charset="0"/>
              </a:rPr>
              <a:t>ΕΕΑ, 2011</a:t>
            </a:r>
            <a:endParaRPr lang="en-US" altLang="en-US" sz="1500">
              <a:solidFill>
                <a:srgbClr val="0000CC"/>
              </a:solidFill>
              <a:latin typeface="Comic Sans MS" panose="030F0702030302020204" pitchFamily="66"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C1C9FA3-0089-4DBE-95D4-05713094421F}"/>
              </a:ext>
            </a:extLst>
          </p:cNvPr>
          <p:cNvSpPr>
            <a:spLocks noGrp="1" noChangeArrowheads="1"/>
          </p:cNvSpPr>
          <p:nvPr>
            <p:ph type="title" idx="4294967295"/>
          </p:nvPr>
        </p:nvSpPr>
        <p:spPr>
          <a:xfrm>
            <a:off x="811213" y="334963"/>
            <a:ext cx="7940675" cy="855662"/>
          </a:xfrm>
        </p:spPr>
        <p:txBody>
          <a:bodyPr/>
          <a:lstStyle/>
          <a:p>
            <a:pPr algn="ctr">
              <a:lnSpc>
                <a:spcPct val="95000"/>
              </a:lnSpc>
            </a:pPr>
            <a:r>
              <a:rPr lang="el-GR" altLang="en-US" sz="2800">
                <a:solidFill>
                  <a:srgbClr val="FF0000"/>
                </a:solidFill>
                <a:latin typeface="Comic Sans MS" panose="030F0702030302020204" pitchFamily="66" charset="0"/>
              </a:rPr>
              <a:t>Θερμοκρασία και μηχανισμός αερισμού</a:t>
            </a:r>
            <a:r>
              <a:rPr lang="en-GB" altLang="en-US" sz="2800">
                <a:solidFill>
                  <a:srgbClr val="FF0000"/>
                </a:solidFill>
                <a:latin typeface="Comic Sans MS" panose="030F0702030302020204" pitchFamily="66" charset="0"/>
              </a:rPr>
              <a:t> </a:t>
            </a:r>
            <a:r>
              <a:rPr lang="el-GR" altLang="en-US" sz="2800">
                <a:solidFill>
                  <a:srgbClr val="FF0000"/>
                </a:solidFill>
                <a:latin typeface="Comic Sans MS" panose="030F0702030302020204" pitchFamily="66" charset="0"/>
              </a:rPr>
              <a:t>κατά τη κομποστοποίηση</a:t>
            </a:r>
          </a:p>
        </p:txBody>
      </p:sp>
      <p:pic>
        <p:nvPicPr>
          <p:cNvPr id="64515" name="Εικόνα 22">
            <a:extLst>
              <a:ext uri="{FF2B5EF4-FFF2-40B4-BE49-F238E27FC236}">
                <a16:creationId xmlns:a16="http://schemas.microsoft.com/office/drawing/2014/main" id="{2D651944-1B91-43C0-BA5D-13A5CA664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631825" y="2316163"/>
            <a:ext cx="40290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7">
            <a:extLst>
              <a:ext uri="{FF2B5EF4-FFF2-40B4-BE49-F238E27FC236}">
                <a16:creationId xmlns:a16="http://schemas.microsoft.com/office/drawing/2014/main" id="{E863EDC9-9D59-46A1-B126-AD887CA7EE89}"/>
              </a:ext>
            </a:extLst>
          </p:cNvPr>
          <p:cNvSpPr>
            <a:spLocks noGrp="1" noChangeArrowheads="1"/>
          </p:cNvSpPr>
          <p:nvPr>
            <p:ph type="body" idx="4294967295"/>
          </p:nvPr>
        </p:nvSpPr>
        <p:spPr>
          <a:xfrm>
            <a:off x="601663" y="2235200"/>
            <a:ext cx="7821612" cy="4318000"/>
          </a:xfrm>
        </p:spPr>
        <p:txBody>
          <a:bodyPr/>
          <a:lstStyle/>
          <a:p>
            <a:endParaRPr lang="el-GR" altLang="en-US"/>
          </a:p>
        </p:txBody>
      </p:sp>
      <p:pic>
        <p:nvPicPr>
          <p:cNvPr id="64517" name="Εικόνα 5">
            <a:extLst>
              <a:ext uri="{FF2B5EF4-FFF2-40B4-BE49-F238E27FC236}">
                <a16:creationId xmlns:a16="http://schemas.microsoft.com/office/drawing/2014/main" id="{536371B4-FA4E-41E9-8040-48DB3086D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413" y="1214438"/>
            <a:ext cx="3757612" cy="53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2B21EDCF-22C3-47D2-BE21-4BB3CD367116}"/>
              </a:ext>
            </a:extLst>
          </p:cNvPr>
          <p:cNvSpPr>
            <a:spLocks noGrp="1" noChangeArrowheads="1"/>
          </p:cNvSpPr>
          <p:nvPr>
            <p:ph type="title" idx="4294967295"/>
          </p:nvPr>
        </p:nvSpPr>
        <p:spPr>
          <a:xfrm>
            <a:off x="874713" y="271463"/>
            <a:ext cx="7562850" cy="981075"/>
          </a:xfrm>
        </p:spPr>
        <p:txBody>
          <a:bodyPr/>
          <a:lstStyle/>
          <a:p>
            <a:r>
              <a:rPr lang="el-GR" altLang="en-US">
                <a:solidFill>
                  <a:srgbClr val="3333CC"/>
                </a:solidFill>
                <a:latin typeface="Calibri" panose="020F0502020204030204" pitchFamily="34" charset="0"/>
              </a:rPr>
              <a:t>Ανάγκη για χρήση κομπόστ</a:t>
            </a:r>
            <a:r>
              <a:rPr lang="en-GB" altLang="en-US">
                <a:solidFill>
                  <a:srgbClr val="3333CC"/>
                </a:solidFill>
                <a:latin typeface="Calibri" panose="020F0502020204030204" pitchFamily="34" charset="0"/>
              </a:rPr>
              <a:t> </a:t>
            </a:r>
            <a:r>
              <a:rPr lang="el-GR" altLang="en-US">
                <a:solidFill>
                  <a:srgbClr val="3333CC"/>
                </a:solidFill>
                <a:latin typeface="Calibri" panose="020F0502020204030204" pitchFamily="34" charset="0"/>
              </a:rPr>
              <a:t>στην Ελλάδα – Χάρτης Εδαφικής Οργανικής Υλης (</a:t>
            </a:r>
            <a:r>
              <a:rPr lang="en-GB" altLang="en-US">
                <a:solidFill>
                  <a:srgbClr val="3333CC"/>
                </a:solidFill>
                <a:latin typeface="Calibri" panose="020F0502020204030204" pitchFamily="34" charset="0"/>
              </a:rPr>
              <a:t>SOM)</a:t>
            </a:r>
            <a:endParaRPr lang="el-GR" altLang="en-US">
              <a:solidFill>
                <a:srgbClr val="3333CC"/>
              </a:solidFill>
              <a:latin typeface="Calibri" panose="020F0502020204030204" pitchFamily="34" charset="0"/>
            </a:endParaRPr>
          </a:p>
        </p:txBody>
      </p:sp>
      <p:sp>
        <p:nvSpPr>
          <p:cNvPr id="65539" name="Rectangle 3">
            <a:extLst>
              <a:ext uri="{FF2B5EF4-FFF2-40B4-BE49-F238E27FC236}">
                <a16:creationId xmlns:a16="http://schemas.microsoft.com/office/drawing/2014/main" id="{87D0E38C-EC77-4246-AA56-F1C8E83197C6}"/>
              </a:ext>
            </a:extLst>
          </p:cNvPr>
          <p:cNvSpPr>
            <a:spLocks noGrp="1" noChangeArrowheads="1"/>
          </p:cNvSpPr>
          <p:nvPr>
            <p:ph type="body" idx="4294967295"/>
          </p:nvPr>
        </p:nvSpPr>
        <p:spPr/>
        <p:txBody>
          <a:bodyPr/>
          <a:lstStyle/>
          <a:p>
            <a:endParaRPr lang="el-GR" altLang="en-US"/>
          </a:p>
        </p:txBody>
      </p:sp>
      <p:pic>
        <p:nvPicPr>
          <p:cNvPr id="65540" name="Picture 2">
            <a:extLst>
              <a:ext uri="{FF2B5EF4-FFF2-40B4-BE49-F238E27FC236}">
                <a16:creationId xmlns:a16="http://schemas.microsoft.com/office/drawing/2014/main" id="{C059AF27-A259-4C5C-8C24-4E2EBA36C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381" t="25259" r="23096" b="7381"/>
          <a:stretch>
            <a:fillRect/>
          </a:stretch>
        </p:blipFill>
        <p:spPr bwMode="auto">
          <a:xfrm>
            <a:off x="3811588" y="1474788"/>
            <a:ext cx="4757737" cy="538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5">
            <a:extLst>
              <a:ext uri="{FF2B5EF4-FFF2-40B4-BE49-F238E27FC236}">
                <a16:creationId xmlns:a16="http://schemas.microsoft.com/office/drawing/2014/main" id="{9195BE38-D42F-4D55-87D5-A5504B00AAE9}"/>
              </a:ext>
            </a:extLst>
          </p:cNvPr>
          <p:cNvSpPr txBox="1">
            <a:spLocks noChangeArrowheads="1"/>
          </p:cNvSpPr>
          <p:nvPr/>
        </p:nvSpPr>
        <p:spPr bwMode="auto">
          <a:xfrm>
            <a:off x="0" y="6480175"/>
            <a:ext cx="3421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l-GR" altLang="en-US" sz="1400">
                <a:solidFill>
                  <a:srgbClr val="0000CC"/>
                </a:solidFill>
              </a:rPr>
              <a:t>Πηγή: </a:t>
            </a:r>
            <a:r>
              <a:rPr lang="en-GB" altLang="en-US" sz="1400">
                <a:solidFill>
                  <a:srgbClr val="0000CC"/>
                </a:solidFill>
              </a:rPr>
              <a:t>Harald Weigand, class material</a:t>
            </a:r>
            <a:endParaRPr lang="el-GR" altLang="en-US" sz="1400">
              <a:solidFill>
                <a:srgbClr val="0000CC"/>
              </a:solidFill>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FD728358-064C-45C1-9E57-C22EFF8D0538}"/>
              </a:ext>
            </a:extLst>
          </p:cNvPr>
          <p:cNvSpPr>
            <a:spLocks noGrp="1" noChangeArrowheads="1"/>
          </p:cNvSpPr>
          <p:nvPr>
            <p:ph type="title" idx="4294967295"/>
          </p:nvPr>
        </p:nvSpPr>
        <p:spPr/>
        <p:txBody>
          <a:bodyPr/>
          <a:lstStyle/>
          <a:p>
            <a:r>
              <a:rPr lang="el-GR" altLang="en-US">
                <a:solidFill>
                  <a:srgbClr val="FF0000"/>
                </a:solidFill>
                <a:latin typeface="Comic Sans MS" panose="030F0702030302020204" pitchFamily="66" charset="0"/>
              </a:rPr>
              <a:t>Διάγραμμα ροής εργοστασίου κομποστοποίησης στο </a:t>
            </a:r>
            <a:r>
              <a:rPr lang="en-GB" altLang="en-US">
                <a:solidFill>
                  <a:srgbClr val="FF0000"/>
                </a:solidFill>
                <a:latin typeface="Comic Sans MS" panose="030F0702030302020204" pitchFamily="66" charset="0"/>
              </a:rPr>
              <a:t>Edmonton</a:t>
            </a:r>
            <a:endParaRPr lang="el-GR" altLang="en-US">
              <a:solidFill>
                <a:srgbClr val="FF0000"/>
              </a:solidFill>
              <a:latin typeface="Comic Sans MS" panose="030F0702030302020204" pitchFamily="66" charset="0"/>
            </a:endParaRPr>
          </a:p>
        </p:txBody>
      </p:sp>
      <p:sp>
        <p:nvSpPr>
          <p:cNvPr id="66563" name="Rectangle 3">
            <a:extLst>
              <a:ext uri="{FF2B5EF4-FFF2-40B4-BE49-F238E27FC236}">
                <a16:creationId xmlns:a16="http://schemas.microsoft.com/office/drawing/2014/main" id="{16A62506-69EB-4EC4-BB7A-60F9E8CB777A}"/>
              </a:ext>
            </a:extLst>
          </p:cNvPr>
          <p:cNvSpPr>
            <a:spLocks noGrp="1" noChangeArrowheads="1"/>
          </p:cNvSpPr>
          <p:nvPr>
            <p:ph type="body" idx="4294967295"/>
          </p:nvPr>
        </p:nvSpPr>
        <p:spPr/>
        <p:txBody>
          <a:bodyPr/>
          <a:lstStyle/>
          <a:p>
            <a:endParaRPr lang="el-GR" altLang="en-US"/>
          </a:p>
        </p:txBody>
      </p:sp>
      <p:pic>
        <p:nvPicPr>
          <p:cNvPr id="66564" name="Picture 5" descr="Edmonton_composting2">
            <a:extLst>
              <a:ext uri="{FF2B5EF4-FFF2-40B4-BE49-F238E27FC236}">
                <a16:creationId xmlns:a16="http://schemas.microsoft.com/office/drawing/2014/main" id="{A5D1E617-D153-43B9-AC0C-A1CC6F7EB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738" y="1501775"/>
            <a:ext cx="7280275"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 Box 6">
            <a:extLst>
              <a:ext uri="{FF2B5EF4-FFF2-40B4-BE49-F238E27FC236}">
                <a16:creationId xmlns:a16="http://schemas.microsoft.com/office/drawing/2014/main" id="{20CB2C3B-7C37-4D4F-AB85-AF51B5991929}"/>
              </a:ext>
            </a:extLst>
          </p:cNvPr>
          <p:cNvSpPr txBox="1">
            <a:spLocks noChangeArrowheads="1"/>
          </p:cNvSpPr>
          <p:nvPr/>
        </p:nvSpPr>
        <p:spPr bwMode="auto">
          <a:xfrm>
            <a:off x="236538" y="6416675"/>
            <a:ext cx="66214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l-GR" altLang="en-US" sz="1200">
                <a:solidFill>
                  <a:srgbClr val="0000CC"/>
                </a:solidFill>
                <a:latin typeface="Comic Sans MS" panose="030F0702030302020204" pitchFamily="66" charset="0"/>
              </a:rPr>
              <a:t>Πηγή: http://whatiscivilengineering.csce.ca/environmental_composting.htm</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BAEEF07F-4117-4920-9ED0-3B13720555A6}"/>
              </a:ext>
            </a:extLst>
          </p:cNvPr>
          <p:cNvSpPr>
            <a:spLocks noGrp="1" noChangeArrowheads="1"/>
          </p:cNvSpPr>
          <p:nvPr>
            <p:ph type="title" idx="4294967295"/>
          </p:nvPr>
        </p:nvSpPr>
        <p:spPr/>
        <p:txBody>
          <a:bodyPr/>
          <a:lstStyle/>
          <a:p>
            <a:endParaRPr lang="el-GR" altLang="en-US"/>
          </a:p>
        </p:txBody>
      </p:sp>
      <p:sp>
        <p:nvSpPr>
          <p:cNvPr id="67587" name="Rectangle 3">
            <a:extLst>
              <a:ext uri="{FF2B5EF4-FFF2-40B4-BE49-F238E27FC236}">
                <a16:creationId xmlns:a16="http://schemas.microsoft.com/office/drawing/2014/main" id="{5CC55288-6C58-4E3B-B575-2E86C11E8BC9}"/>
              </a:ext>
            </a:extLst>
          </p:cNvPr>
          <p:cNvSpPr>
            <a:spLocks noGrp="1" noChangeArrowheads="1"/>
          </p:cNvSpPr>
          <p:nvPr>
            <p:ph type="body" idx="4294967295"/>
          </p:nvPr>
        </p:nvSpPr>
        <p:spPr/>
        <p:txBody>
          <a:bodyPr/>
          <a:lstStyle/>
          <a:p>
            <a:pPr algn="ctr">
              <a:buFont typeface="Wingdings" panose="05000000000000000000" pitchFamily="2" charset="2"/>
              <a:buNone/>
            </a:pPr>
            <a:endParaRPr lang="en-GB" altLang="en-US" sz="3600">
              <a:solidFill>
                <a:srgbClr val="FF0000"/>
              </a:solidFill>
              <a:latin typeface="Comic Sans MS" panose="030F0702030302020204" pitchFamily="66" charset="0"/>
            </a:endParaRPr>
          </a:p>
          <a:p>
            <a:pPr algn="ctr">
              <a:buFont typeface="Wingdings" panose="05000000000000000000" pitchFamily="2" charset="2"/>
              <a:buNone/>
            </a:pPr>
            <a:endParaRPr lang="en-GB" altLang="en-US" sz="3600">
              <a:solidFill>
                <a:srgbClr val="FF0000"/>
              </a:solidFill>
              <a:latin typeface="Comic Sans MS" panose="030F0702030302020204" pitchFamily="66" charset="0"/>
            </a:endParaRPr>
          </a:p>
          <a:p>
            <a:pPr algn="ctr">
              <a:buFont typeface="Wingdings" panose="05000000000000000000" pitchFamily="2" charset="2"/>
              <a:buNone/>
            </a:pPr>
            <a:r>
              <a:rPr lang="el-GR" altLang="en-US" sz="3600">
                <a:solidFill>
                  <a:srgbClr val="FF0000"/>
                </a:solidFill>
                <a:latin typeface="Comic Sans MS" panose="030F0702030302020204" pitchFamily="66" charset="0"/>
              </a:rPr>
              <a:t>Καύση </a:t>
            </a:r>
            <a:r>
              <a:rPr lang="en-GB" altLang="en-US" sz="3600">
                <a:solidFill>
                  <a:srgbClr val="FF0000"/>
                </a:solidFill>
                <a:latin typeface="Comic Sans MS" panose="030F0702030302020204" pitchFamily="66" charset="0"/>
              </a:rPr>
              <a:t>– Waste to Energy (WTE)</a:t>
            </a:r>
            <a:endParaRPr lang="el-GR" altLang="en-US" sz="3600">
              <a:solidFill>
                <a:srgbClr val="FF0000"/>
              </a:solidFill>
              <a:latin typeface="Comic Sans MS" panose="030F0702030302020204" pitchFamily="66"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365261C-B98B-467E-B844-EBD52BB3285F}"/>
              </a:ext>
            </a:extLst>
          </p:cNvPr>
          <p:cNvSpPr>
            <a:spLocks noGrp="1" noChangeArrowheads="1"/>
          </p:cNvSpPr>
          <p:nvPr>
            <p:ph type="title" idx="4294967295"/>
          </p:nvPr>
        </p:nvSpPr>
        <p:spPr/>
        <p:txBody>
          <a:bodyPr/>
          <a:lstStyle/>
          <a:p>
            <a:endParaRPr lang="el-GR" altLang="en-US"/>
          </a:p>
        </p:txBody>
      </p:sp>
      <p:sp>
        <p:nvSpPr>
          <p:cNvPr id="68611" name="Rectangle 3">
            <a:extLst>
              <a:ext uri="{FF2B5EF4-FFF2-40B4-BE49-F238E27FC236}">
                <a16:creationId xmlns:a16="http://schemas.microsoft.com/office/drawing/2014/main" id="{C4A1073F-DFE6-4D66-8241-682C82FB9975}"/>
              </a:ext>
            </a:extLst>
          </p:cNvPr>
          <p:cNvSpPr>
            <a:spLocks noGrp="1" noChangeArrowheads="1"/>
          </p:cNvSpPr>
          <p:nvPr>
            <p:ph type="body" idx="4294967295"/>
          </p:nvPr>
        </p:nvSpPr>
        <p:spPr>
          <a:xfrm>
            <a:off x="820738" y="1524000"/>
            <a:ext cx="7821612" cy="4318000"/>
          </a:xfrm>
        </p:spPr>
        <p:txBody>
          <a:bodyPr/>
          <a:lstStyle/>
          <a:p>
            <a:endParaRPr lang="el-GR" altLang="en-US"/>
          </a:p>
        </p:txBody>
      </p:sp>
      <p:pic>
        <p:nvPicPr>
          <p:cNvPr id="68612" name="Picture 4">
            <a:extLst>
              <a:ext uri="{FF2B5EF4-FFF2-40B4-BE49-F238E27FC236}">
                <a16:creationId xmlns:a16="http://schemas.microsoft.com/office/drawing/2014/main" id="{6B57857F-2271-497D-BA69-E367217D0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22813" cy="660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3" name="Rectangle 5">
            <a:extLst>
              <a:ext uri="{FF2B5EF4-FFF2-40B4-BE49-F238E27FC236}">
                <a16:creationId xmlns:a16="http://schemas.microsoft.com/office/drawing/2014/main" id="{6E20593A-1E7D-46DD-A31D-C68F2DA3CA07}"/>
              </a:ext>
            </a:extLst>
          </p:cNvPr>
          <p:cNvSpPr>
            <a:spLocks noChangeArrowheads="1"/>
          </p:cNvSpPr>
          <p:nvPr/>
        </p:nvSpPr>
        <p:spPr bwMode="auto">
          <a:xfrm>
            <a:off x="2284413" y="2932113"/>
            <a:ext cx="2192337" cy="568325"/>
          </a:xfrm>
          <a:prstGeom prst="rect">
            <a:avLst/>
          </a:prstGeom>
          <a:solidFill>
            <a:srgbClr val="FF9900">
              <a:alpha val="27843"/>
            </a:srgbClr>
          </a:solidFill>
          <a:ln>
            <a:noFill/>
          </a:ln>
          <a:effectLst/>
          <a:extLs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endParaRPr lang="en-US" altLang="en-US" sz="2400">
              <a:solidFill>
                <a:srgbClr val="0000CC"/>
              </a:solidFill>
              <a:latin typeface="Comic Sans MS" panose="030F0702030302020204" pitchFamily="66" charset="0"/>
            </a:endParaRPr>
          </a:p>
        </p:txBody>
      </p:sp>
      <p:pic>
        <p:nvPicPr>
          <p:cNvPr id="68614" name="Picture 6">
            <a:extLst>
              <a:ext uri="{FF2B5EF4-FFF2-40B4-BE49-F238E27FC236}">
                <a16:creationId xmlns:a16="http://schemas.microsoft.com/office/drawing/2014/main" id="{DC65984B-7FF6-4E26-BBCC-8BCA3195A9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219075"/>
            <a:ext cx="3336925" cy="641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C8969862-9D94-433C-8303-FFBC796AD106}"/>
              </a:ext>
            </a:extLst>
          </p:cNvPr>
          <p:cNvSpPr>
            <a:spLocks noGrp="1" noChangeArrowheads="1"/>
          </p:cNvSpPr>
          <p:nvPr>
            <p:ph type="title" idx="4294967295"/>
          </p:nvPr>
        </p:nvSpPr>
        <p:spPr/>
        <p:txBody>
          <a:bodyPr/>
          <a:lstStyle/>
          <a:p>
            <a:endParaRPr lang="el-GR" altLang="en-US"/>
          </a:p>
        </p:txBody>
      </p:sp>
      <p:sp>
        <p:nvSpPr>
          <p:cNvPr id="69635" name="Rectangle 3">
            <a:extLst>
              <a:ext uri="{FF2B5EF4-FFF2-40B4-BE49-F238E27FC236}">
                <a16:creationId xmlns:a16="http://schemas.microsoft.com/office/drawing/2014/main" id="{E9F2B3C0-F08D-40CB-B558-23FB2F00ADE4}"/>
              </a:ext>
            </a:extLst>
          </p:cNvPr>
          <p:cNvSpPr>
            <a:spLocks noGrp="1" noChangeArrowheads="1"/>
          </p:cNvSpPr>
          <p:nvPr>
            <p:ph type="body" idx="4294967295"/>
          </p:nvPr>
        </p:nvSpPr>
        <p:spPr/>
        <p:txBody>
          <a:bodyPr/>
          <a:lstStyle/>
          <a:p>
            <a:endParaRPr lang="el-GR" altLang="en-US"/>
          </a:p>
        </p:txBody>
      </p:sp>
      <p:pic>
        <p:nvPicPr>
          <p:cNvPr id="69636" name="Picture 4">
            <a:extLst>
              <a:ext uri="{FF2B5EF4-FFF2-40B4-BE49-F238E27FC236}">
                <a16:creationId xmlns:a16="http://schemas.microsoft.com/office/drawing/2014/main" id="{CBFE6D0B-4676-4333-B236-2E528EEE6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3238"/>
            <a:ext cx="4960938" cy="635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7" name="Picture 5">
            <a:extLst>
              <a:ext uri="{FF2B5EF4-FFF2-40B4-BE49-F238E27FC236}">
                <a16:creationId xmlns:a16="http://schemas.microsoft.com/office/drawing/2014/main" id="{CEA882F9-4B9B-48F9-BAF1-91B9A1272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739775"/>
            <a:ext cx="2990850" cy="574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8" name="Text Box 6">
            <a:extLst>
              <a:ext uri="{FF2B5EF4-FFF2-40B4-BE49-F238E27FC236}">
                <a16:creationId xmlns:a16="http://schemas.microsoft.com/office/drawing/2014/main" id="{DEF87BF9-C0F1-4750-BD7C-816BD93F322E}"/>
              </a:ext>
            </a:extLst>
          </p:cNvPr>
          <p:cNvSpPr txBox="1">
            <a:spLocks noChangeArrowheads="1"/>
          </p:cNvSpPr>
          <p:nvPr/>
        </p:nvSpPr>
        <p:spPr bwMode="auto">
          <a:xfrm>
            <a:off x="361950" y="0"/>
            <a:ext cx="3421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50000"/>
              </a:spcBef>
              <a:buClrTx/>
              <a:buFontTx/>
              <a:buNone/>
            </a:pPr>
            <a:r>
              <a:rPr lang="el-GR" altLang="en-US" sz="2400">
                <a:solidFill>
                  <a:srgbClr val="0000CC"/>
                </a:solidFill>
                <a:latin typeface="Comic Sans MS" panose="030F0702030302020204" pitchFamily="66" charset="0"/>
              </a:rPr>
              <a:t>Ανάκτηση</a:t>
            </a:r>
          </a:p>
        </p:txBody>
      </p:sp>
      <p:sp>
        <p:nvSpPr>
          <p:cNvPr id="69639" name="Text Box 7">
            <a:extLst>
              <a:ext uri="{FF2B5EF4-FFF2-40B4-BE49-F238E27FC236}">
                <a16:creationId xmlns:a16="http://schemas.microsoft.com/office/drawing/2014/main" id="{16F12D70-3ADE-4BF8-BC9D-2941F2A711D8}"/>
              </a:ext>
            </a:extLst>
          </p:cNvPr>
          <p:cNvSpPr txBox="1">
            <a:spLocks noChangeArrowheads="1"/>
          </p:cNvSpPr>
          <p:nvPr/>
        </p:nvSpPr>
        <p:spPr bwMode="auto">
          <a:xfrm>
            <a:off x="5040313" y="0"/>
            <a:ext cx="3421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lgn="ctr">
              <a:spcBef>
                <a:spcPct val="50000"/>
              </a:spcBef>
              <a:buClrTx/>
              <a:buFontTx/>
              <a:buNone/>
            </a:pPr>
            <a:r>
              <a:rPr lang="el-GR" altLang="en-US" sz="2400">
                <a:solidFill>
                  <a:srgbClr val="0000CC"/>
                </a:solidFill>
                <a:latin typeface="Comic Sans MS" panose="030F0702030302020204" pitchFamily="66" charset="0"/>
              </a:rPr>
              <a:t>Διάθεση</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62ED50EF-F556-4A86-9756-16E5E0A38EE3}"/>
              </a:ext>
            </a:extLst>
          </p:cNvPr>
          <p:cNvSpPr>
            <a:spLocks noGrp="1" noChangeArrowheads="1"/>
          </p:cNvSpPr>
          <p:nvPr>
            <p:ph type="title" idx="4294967295"/>
          </p:nvPr>
        </p:nvSpPr>
        <p:spPr/>
        <p:txBody>
          <a:bodyPr/>
          <a:lstStyle/>
          <a:p>
            <a:endParaRPr lang="el-GR" altLang="en-US"/>
          </a:p>
        </p:txBody>
      </p:sp>
      <p:sp>
        <p:nvSpPr>
          <p:cNvPr id="70659" name="Rectangle 3">
            <a:extLst>
              <a:ext uri="{FF2B5EF4-FFF2-40B4-BE49-F238E27FC236}">
                <a16:creationId xmlns:a16="http://schemas.microsoft.com/office/drawing/2014/main" id="{70C0BED4-207A-43E6-8E45-1A9CD8994725}"/>
              </a:ext>
            </a:extLst>
          </p:cNvPr>
          <p:cNvSpPr>
            <a:spLocks noGrp="1" noChangeArrowheads="1"/>
          </p:cNvSpPr>
          <p:nvPr>
            <p:ph type="body" idx="4294967295"/>
          </p:nvPr>
        </p:nvSpPr>
        <p:spPr/>
        <p:txBody>
          <a:bodyPr/>
          <a:lstStyle/>
          <a:p>
            <a:endParaRPr lang="el-GR" altLang="en-US"/>
          </a:p>
        </p:txBody>
      </p:sp>
      <p:pic>
        <p:nvPicPr>
          <p:cNvPr id="70660" name="Picture 4">
            <a:extLst>
              <a:ext uri="{FF2B5EF4-FFF2-40B4-BE49-F238E27FC236}">
                <a16:creationId xmlns:a16="http://schemas.microsoft.com/office/drawing/2014/main" id="{714DACA8-9C7B-412F-9ADA-9CEB6D0D5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78388"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1" name="Picture 5">
            <a:extLst>
              <a:ext uri="{FF2B5EF4-FFF2-40B4-BE49-F238E27FC236}">
                <a16:creationId xmlns:a16="http://schemas.microsoft.com/office/drawing/2014/main" id="{119C0B76-7A50-4C87-A299-9737496E2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838" y="0"/>
            <a:ext cx="49831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2" name="Rectangle 6">
            <a:extLst>
              <a:ext uri="{FF2B5EF4-FFF2-40B4-BE49-F238E27FC236}">
                <a16:creationId xmlns:a16="http://schemas.microsoft.com/office/drawing/2014/main" id="{0F1DE693-2BCA-4822-BB9B-0BEF36EACAD4}"/>
              </a:ext>
            </a:extLst>
          </p:cNvPr>
          <p:cNvSpPr>
            <a:spLocks noChangeArrowheads="1"/>
          </p:cNvSpPr>
          <p:nvPr/>
        </p:nvSpPr>
        <p:spPr bwMode="auto">
          <a:xfrm>
            <a:off x="4460875" y="1214438"/>
            <a:ext cx="2255838" cy="4633912"/>
          </a:xfrm>
          <a:prstGeom prst="rect">
            <a:avLst/>
          </a:prstGeom>
          <a:solidFill>
            <a:srgbClr val="FF9900">
              <a:alpha val="25882"/>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0"/>
              </a:spcBef>
              <a:buClrTx/>
              <a:buFontTx/>
              <a:buNone/>
            </a:pPr>
            <a:endParaRPr lang="en-US" altLang="en-US" sz="2400">
              <a:solidFill>
                <a:srgbClr val="0000CC"/>
              </a:solidFill>
              <a:latin typeface="Comic Sans MS" panose="030F0702030302020204" pitchFamily="66"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2CA91EB3-D3C0-438E-A929-358EC86AE1FA}"/>
              </a:ext>
            </a:extLst>
          </p:cNvPr>
          <p:cNvSpPr>
            <a:spLocks noGrp="1" noChangeArrowheads="1"/>
          </p:cNvSpPr>
          <p:nvPr>
            <p:ph type="title" idx="4294967295"/>
          </p:nvPr>
        </p:nvSpPr>
        <p:spPr/>
        <p:txBody>
          <a:bodyPr/>
          <a:lstStyle/>
          <a:p>
            <a:pPr algn="ctr">
              <a:lnSpc>
                <a:spcPct val="100000"/>
              </a:lnSpc>
            </a:pPr>
            <a:r>
              <a:rPr lang="el-GR" altLang="en-US" sz="2800">
                <a:solidFill>
                  <a:srgbClr val="FF0000"/>
                </a:solidFill>
                <a:latin typeface="Comic Sans MS" panose="030F0702030302020204" pitchFamily="66" charset="0"/>
              </a:rPr>
              <a:t>Ελεγχόμενη καύση απορριμμάτων</a:t>
            </a:r>
            <a:r>
              <a:rPr lang="en-US" altLang="en-US" sz="2800">
                <a:solidFill>
                  <a:srgbClr val="FF0000"/>
                </a:solidFill>
                <a:latin typeface="Comic Sans MS" panose="030F0702030302020204" pitchFamily="66" charset="0"/>
              </a:rPr>
              <a:t> – </a:t>
            </a:r>
            <a:r>
              <a:rPr lang="el-GR" altLang="en-US" sz="2800">
                <a:solidFill>
                  <a:srgbClr val="FF0000"/>
                </a:solidFill>
                <a:latin typeface="Comic Sans MS" panose="030F0702030302020204" pitchFamily="66" charset="0"/>
              </a:rPr>
              <a:t>Βασικές έννοιες</a:t>
            </a:r>
          </a:p>
        </p:txBody>
      </p:sp>
      <p:sp>
        <p:nvSpPr>
          <p:cNvPr id="71683" name="Rectangle 3">
            <a:extLst>
              <a:ext uri="{FF2B5EF4-FFF2-40B4-BE49-F238E27FC236}">
                <a16:creationId xmlns:a16="http://schemas.microsoft.com/office/drawing/2014/main" id="{D22814CB-24C9-436B-B44D-AB085A1630E3}"/>
              </a:ext>
            </a:extLst>
          </p:cNvPr>
          <p:cNvSpPr>
            <a:spLocks noGrp="1" noChangeArrowheads="1"/>
          </p:cNvSpPr>
          <p:nvPr>
            <p:ph type="body" idx="4294967295"/>
          </p:nvPr>
        </p:nvSpPr>
        <p:spPr>
          <a:xfrm>
            <a:off x="804863" y="1524000"/>
            <a:ext cx="8121650" cy="4743450"/>
          </a:xfrm>
        </p:spPr>
        <p:txBody>
          <a:bodyPr/>
          <a:lstStyle/>
          <a:p>
            <a:pPr>
              <a:lnSpc>
                <a:spcPct val="90000"/>
              </a:lnSpc>
            </a:pPr>
            <a:r>
              <a:rPr lang="el-GR" altLang="en-US" sz="2400">
                <a:latin typeface="Comic Sans MS" panose="030F0702030302020204" pitchFamily="66" charset="0"/>
              </a:rPr>
              <a:t>Μαζική καύση</a:t>
            </a:r>
          </a:p>
          <a:p>
            <a:pPr>
              <a:lnSpc>
                <a:spcPct val="90000"/>
              </a:lnSpc>
            </a:pPr>
            <a:r>
              <a:rPr lang="el-GR" altLang="en-US" sz="2400">
                <a:latin typeface="Comic Sans MS" panose="030F0702030302020204" pitchFamily="66" charset="0"/>
              </a:rPr>
              <a:t>Καύση </a:t>
            </a:r>
            <a:r>
              <a:rPr lang="en-GB" altLang="en-US" sz="2400">
                <a:latin typeface="Comic Sans MS" panose="030F0702030302020204" pitchFamily="66" charset="0"/>
              </a:rPr>
              <a:t>RDF (Refuse Derived Fuel) </a:t>
            </a:r>
            <a:r>
              <a:rPr lang="el-GR" altLang="en-US" sz="2400">
                <a:latin typeface="Comic Sans MS" panose="030F0702030302020204" pitchFamily="66" charset="0"/>
              </a:rPr>
              <a:t>ή </a:t>
            </a:r>
            <a:r>
              <a:rPr lang="en-GB" altLang="en-US" sz="2400">
                <a:latin typeface="Comic Sans MS" panose="030F0702030302020204" pitchFamily="66" charset="0"/>
              </a:rPr>
              <a:t>SRF (</a:t>
            </a:r>
            <a:r>
              <a:rPr lang="en-US" altLang="en-US" sz="2400">
                <a:latin typeface="Comic Sans MS" panose="030F0702030302020204" pitchFamily="66" charset="0"/>
              </a:rPr>
              <a:t>Solid Recovered Fuel)</a:t>
            </a:r>
            <a:r>
              <a:rPr lang="el-GR" altLang="en-US" sz="2400">
                <a:latin typeface="Comic Sans MS" panose="030F0702030302020204" pitchFamily="66" charset="0"/>
              </a:rPr>
              <a:t> – Απορριμματογενές καύσιμο: καύσιμο με απουσία ανοργάνων υλικών και με ειδικές προδιαγραφές όσον αφορά την </a:t>
            </a:r>
            <a:r>
              <a:rPr lang="el-GR" altLang="en-US" sz="2400" u="sng">
                <a:latin typeface="Comic Sans MS" panose="030F0702030302020204" pitchFamily="66" charset="0"/>
              </a:rPr>
              <a:t>ενέργεια</a:t>
            </a:r>
            <a:r>
              <a:rPr lang="el-GR" altLang="en-US" sz="2400">
                <a:latin typeface="Comic Sans MS" panose="030F0702030302020204" pitchFamily="66" charset="0"/>
              </a:rPr>
              <a:t>, την </a:t>
            </a:r>
            <a:r>
              <a:rPr lang="el-GR" altLang="en-US" sz="2400" u="sng">
                <a:latin typeface="Comic Sans MS" panose="030F0702030302020204" pitchFamily="66" charset="0"/>
              </a:rPr>
              <a:t>υγρασία</a:t>
            </a:r>
            <a:r>
              <a:rPr lang="el-GR" altLang="en-US" sz="2400">
                <a:latin typeface="Comic Sans MS" panose="030F0702030302020204" pitchFamily="66" charset="0"/>
              </a:rPr>
              <a:t> και </a:t>
            </a:r>
            <a:r>
              <a:rPr lang="el-GR" altLang="en-US" sz="2400" u="sng">
                <a:latin typeface="Comic Sans MS" panose="030F0702030302020204" pitchFamily="66" charset="0"/>
              </a:rPr>
              <a:t>τέφρα</a:t>
            </a:r>
            <a:r>
              <a:rPr lang="el-GR" altLang="en-US" sz="2400">
                <a:latin typeface="Comic Sans MS" panose="030F0702030302020204" pitchFamily="66" charset="0"/>
              </a:rPr>
              <a:t> και το </a:t>
            </a:r>
            <a:r>
              <a:rPr lang="el-GR" altLang="en-US" sz="2400" u="sng">
                <a:latin typeface="Comic Sans MS" panose="030F0702030302020204" pitchFamily="66" charset="0"/>
              </a:rPr>
              <a:t>περιεχόμενο χλωρίου και συγκεκριμένων βαρέων μετάλλων</a:t>
            </a:r>
            <a:endParaRPr lang="en-GB" altLang="en-US" sz="2400" u="sng">
              <a:latin typeface="Comic Sans MS" panose="030F0702030302020204" pitchFamily="66" charset="0"/>
            </a:endParaRPr>
          </a:p>
          <a:p>
            <a:pPr>
              <a:lnSpc>
                <a:spcPct val="90000"/>
              </a:lnSpc>
            </a:pPr>
            <a:r>
              <a:rPr lang="en-GB" altLang="en-US" sz="2400">
                <a:latin typeface="Comic Sans MS" panose="030F0702030302020204" pitchFamily="66" charset="0"/>
              </a:rPr>
              <a:t>SRF </a:t>
            </a:r>
            <a:r>
              <a:rPr lang="el-GR" altLang="en-US" sz="2400">
                <a:latin typeface="Comic Sans MS" panose="030F0702030302020204" pitchFamily="66" charset="0"/>
              </a:rPr>
              <a:t>καλύτερο του</a:t>
            </a:r>
            <a:r>
              <a:rPr lang="en-GB" altLang="en-US" sz="2400">
                <a:latin typeface="Comic Sans MS" panose="030F0702030302020204" pitchFamily="66" charset="0"/>
              </a:rPr>
              <a:t> RDF</a:t>
            </a:r>
          </a:p>
          <a:p>
            <a:pPr>
              <a:lnSpc>
                <a:spcPct val="90000"/>
              </a:lnSpc>
            </a:pPr>
            <a:r>
              <a:rPr lang="el-GR" altLang="en-US" sz="2400">
                <a:latin typeface="Comic Sans MS" panose="030F0702030302020204" pitchFamily="66" charset="0"/>
              </a:rPr>
              <a:t>Απαιτείται υψηλή θερμοκρασία για μέγιστη καταστροφή επικινδύνων αερίων (διοξίνες, φουράνια)</a:t>
            </a:r>
          </a:p>
          <a:p>
            <a:pPr>
              <a:lnSpc>
                <a:spcPct val="90000"/>
              </a:lnSpc>
            </a:pPr>
            <a:r>
              <a:rPr lang="el-GR" altLang="en-US" sz="2400">
                <a:latin typeface="Comic Sans MS" panose="030F0702030302020204" pitchFamily="66" charset="0"/>
              </a:rPr>
              <a:t>Στοιχειομετρική καύση </a:t>
            </a:r>
          </a:p>
          <a:p>
            <a:pPr>
              <a:lnSpc>
                <a:spcPct val="90000"/>
              </a:lnSpc>
            </a:pPr>
            <a:r>
              <a:rPr lang="el-GR" altLang="en-US" sz="2400">
                <a:latin typeface="Comic Sans MS" panose="030F0702030302020204" pitchFamily="66" charset="0"/>
              </a:rPr>
              <a:t>Περίσσεια αέρα</a:t>
            </a:r>
          </a:p>
          <a:p>
            <a:pPr>
              <a:lnSpc>
                <a:spcPct val="90000"/>
              </a:lnSpc>
            </a:pPr>
            <a:endParaRPr lang="el-GR" altLang="en-US" sz="2400">
              <a:latin typeface="Comic Sans MS" panose="030F0702030302020204" pitchFamily="66"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560686D9-65CD-44F7-B922-37FCD6FD168B}"/>
              </a:ext>
            </a:extLst>
          </p:cNvPr>
          <p:cNvSpPr>
            <a:spLocks noGrp="1" noChangeArrowheads="1"/>
          </p:cNvSpPr>
          <p:nvPr>
            <p:ph type="title" idx="4294967295"/>
          </p:nvPr>
        </p:nvSpPr>
        <p:spPr/>
        <p:txBody>
          <a:bodyPr/>
          <a:lstStyle/>
          <a:p>
            <a:pPr algn="ctr">
              <a:lnSpc>
                <a:spcPct val="100000"/>
              </a:lnSpc>
            </a:pPr>
            <a:r>
              <a:rPr lang="el-GR" altLang="en-US" sz="2800">
                <a:solidFill>
                  <a:srgbClr val="FF0000"/>
                </a:solidFill>
                <a:latin typeface="Comic Sans MS" panose="030F0702030302020204" pitchFamily="66" charset="0"/>
              </a:rPr>
              <a:t>Ελεγχόμενη καύση απορριμμάτων</a:t>
            </a:r>
            <a:r>
              <a:rPr lang="en-US" altLang="en-US" sz="2800">
                <a:solidFill>
                  <a:srgbClr val="FF0000"/>
                </a:solidFill>
                <a:latin typeface="Comic Sans MS" panose="030F0702030302020204" pitchFamily="66" charset="0"/>
              </a:rPr>
              <a:t> – </a:t>
            </a:r>
            <a:r>
              <a:rPr lang="el-GR" altLang="en-US" sz="2800">
                <a:solidFill>
                  <a:srgbClr val="FF0000"/>
                </a:solidFill>
                <a:latin typeface="Comic Sans MS" panose="030F0702030302020204" pitchFamily="66" charset="0"/>
              </a:rPr>
              <a:t>Βασικές έννοιες (συν.)</a:t>
            </a:r>
          </a:p>
        </p:txBody>
      </p:sp>
      <p:sp>
        <p:nvSpPr>
          <p:cNvPr id="72707" name="Rectangle 3">
            <a:extLst>
              <a:ext uri="{FF2B5EF4-FFF2-40B4-BE49-F238E27FC236}">
                <a16:creationId xmlns:a16="http://schemas.microsoft.com/office/drawing/2014/main" id="{C3032E93-EDD7-41B6-A393-1A7D59FE70EF}"/>
              </a:ext>
            </a:extLst>
          </p:cNvPr>
          <p:cNvSpPr>
            <a:spLocks noGrp="1" noChangeArrowheads="1"/>
          </p:cNvSpPr>
          <p:nvPr>
            <p:ph type="body" idx="4294967295"/>
          </p:nvPr>
        </p:nvSpPr>
        <p:spPr>
          <a:xfrm>
            <a:off x="363538" y="1319213"/>
            <a:ext cx="8780462" cy="5281612"/>
          </a:xfrm>
        </p:spPr>
        <p:txBody>
          <a:bodyPr/>
          <a:lstStyle/>
          <a:p>
            <a:pPr>
              <a:lnSpc>
                <a:spcPct val="80000"/>
              </a:lnSpc>
            </a:pPr>
            <a:r>
              <a:rPr lang="el-GR" altLang="en-US" sz="2400">
                <a:latin typeface="Comic Sans MS" panose="030F0702030302020204" pitchFamily="66" charset="0"/>
              </a:rPr>
              <a:t>Στόχοι καύσης:</a:t>
            </a:r>
          </a:p>
          <a:p>
            <a:pPr lvl="1">
              <a:lnSpc>
                <a:spcPct val="80000"/>
              </a:lnSpc>
            </a:pPr>
            <a:r>
              <a:rPr lang="el-GR" altLang="en-US" sz="2400">
                <a:latin typeface="Comic Sans MS" panose="030F0702030302020204" pitchFamily="66" charset="0"/>
              </a:rPr>
              <a:t>Σημαντική μείωση μάζας και όγκου απορριμμάτων (&gt;70%)</a:t>
            </a:r>
          </a:p>
          <a:p>
            <a:pPr lvl="1">
              <a:lnSpc>
                <a:spcPct val="80000"/>
              </a:lnSpc>
            </a:pPr>
            <a:r>
              <a:rPr lang="el-GR" altLang="en-US" sz="2400">
                <a:latin typeface="Comic Sans MS" panose="030F0702030302020204" pitchFamily="66" charset="0"/>
              </a:rPr>
              <a:t>Παραγωγή και εκμετάλλευση ενέργειας</a:t>
            </a:r>
          </a:p>
          <a:p>
            <a:pPr>
              <a:lnSpc>
                <a:spcPct val="80000"/>
              </a:lnSpc>
            </a:pPr>
            <a:r>
              <a:rPr lang="el-GR" altLang="en-US" sz="2400">
                <a:latin typeface="Comic Sans MS" panose="030F0702030302020204" pitchFamily="66" charset="0"/>
              </a:rPr>
              <a:t>Είδη καυστήρων απορριμμάτων:</a:t>
            </a:r>
          </a:p>
          <a:p>
            <a:pPr lvl="1">
              <a:lnSpc>
                <a:spcPct val="80000"/>
              </a:lnSpc>
            </a:pPr>
            <a:r>
              <a:rPr lang="el-GR" altLang="en-US" sz="2400">
                <a:latin typeface="Comic Sans MS" panose="030F0702030302020204" pitchFamily="66" charset="0"/>
              </a:rPr>
              <a:t>Μαζική καύση</a:t>
            </a:r>
          </a:p>
          <a:p>
            <a:pPr lvl="1">
              <a:lnSpc>
                <a:spcPct val="80000"/>
              </a:lnSpc>
            </a:pPr>
            <a:r>
              <a:rPr lang="el-GR" altLang="en-US" sz="2400">
                <a:latin typeface="Comic Sans MS" panose="030F0702030302020204" pitchFamily="66" charset="0"/>
              </a:rPr>
              <a:t>Καύση </a:t>
            </a:r>
            <a:r>
              <a:rPr lang="en-GB" altLang="en-US" sz="2400">
                <a:latin typeface="Comic Sans MS" panose="030F0702030302020204" pitchFamily="66" charset="0"/>
              </a:rPr>
              <a:t>RDF (Refuse Derived Fuel) </a:t>
            </a:r>
            <a:r>
              <a:rPr lang="el-GR" altLang="en-US" sz="2400">
                <a:latin typeface="Comic Sans MS" panose="030F0702030302020204" pitchFamily="66" charset="0"/>
              </a:rPr>
              <a:t>ή </a:t>
            </a:r>
            <a:r>
              <a:rPr lang="en-GB" altLang="en-US" sz="2400">
                <a:latin typeface="Comic Sans MS" panose="030F0702030302020204" pitchFamily="66" charset="0"/>
              </a:rPr>
              <a:t>SRF (</a:t>
            </a:r>
            <a:r>
              <a:rPr lang="en-US" altLang="en-US" sz="2400">
                <a:latin typeface="Comic Sans MS" panose="030F0702030302020204" pitchFamily="66" charset="0"/>
              </a:rPr>
              <a:t>Solid Recovered Fuel)</a:t>
            </a:r>
            <a:r>
              <a:rPr lang="el-GR" altLang="en-US" sz="2400">
                <a:latin typeface="Comic Sans MS" panose="030F0702030302020204" pitchFamily="66" charset="0"/>
              </a:rPr>
              <a:t> </a:t>
            </a:r>
          </a:p>
          <a:p>
            <a:pPr>
              <a:lnSpc>
                <a:spcPct val="80000"/>
              </a:lnSpc>
            </a:pPr>
            <a:r>
              <a:rPr lang="el-GR" altLang="en-US" sz="2400">
                <a:latin typeface="Comic Sans MS" panose="030F0702030302020204" pitchFamily="66" charset="0"/>
              </a:rPr>
              <a:t>Λόγοι κατασκευής καυστήρων παγκοσμίως:</a:t>
            </a:r>
          </a:p>
          <a:p>
            <a:pPr lvl="1">
              <a:lnSpc>
                <a:spcPct val="80000"/>
              </a:lnSpc>
            </a:pPr>
            <a:r>
              <a:rPr lang="el-GR" altLang="en-US" sz="2400">
                <a:latin typeface="Comic Sans MS" panose="030F0702030302020204" pitchFamily="66" charset="0"/>
              </a:rPr>
              <a:t>Έλλειψη χώρου για χρήση ΧΥΤΑ (π.χ. Ιαπωνία)</a:t>
            </a:r>
          </a:p>
          <a:p>
            <a:pPr lvl="1">
              <a:lnSpc>
                <a:spcPct val="80000"/>
              </a:lnSpc>
            </a:pPr>
            <a:r>
              <a:rPr lang="el-GR" altLang="en-US" sz="2400">
                <a:latin typeface="Comic Sans MS" panose="030F0702030302020204" pitchFamily="66" charset="0"/>
              </a:rPr>
              <a:t>Παραγωγή ηλεκτρισμού ή θερμού νερού</a:t>
            </a:r>
          </a:p>
          <a:p>
            <a:pPr>
              <a:lnSpc>
                <a:spcPct val="80000"/>
              </a:lnSpc>
            </a:pPr>
            <a:r>
              <a:rPr lang="el-GR" altLang="en-US" sz="2400">
                <a:latin typeface="Comic Sans MS" panose="030F0702030302020204" pitchFamily="66" charset="0"/>
              </a:rPr>
              <a:t>Απαιτείται υψηλή θερμοκρασία για μέγιστη καταστροφή επικινδύνων αερίων (διοξίνες, φουράνια)</a:t>
            </a:r>
            <a:endParaRPr lang="en-US" altLang="en-US" sz="2400">
              <a:latin typeface="Comic Sans MS" panose="030F0702030302020204" pitchFamily="66" charset="0"/>
            </a:endParaRPr>
          </a:p>
          <a:p>
            <a:pPr lvl="1">
              <a:lnSpc>
                <a:spcPct val="80000"/>
              </a:lnSpc>
            </a:pPr>
            <a:r>
              <a:rPr lang="el-GR" altLang="en-US" sz="2400">
                <a:latin typeface="Comic Sans MS" panose="030F0702030302020204" pitchFamily="66" charset="0"/>
              </a:rPr>
              <a:t>Ελάχιστη απαίτηση: 2 </a:t>
            </a:r>
            <a:r>
              <a:rPr lang="en-US" altLang="en-US" sz="2400">
                <a:latin typeface="Comic Sans MS" panose="030F0702030302020204" pitchFamily="66" charset="0"/>
              </a:rPr>
              <a:t>s </a:t>
            </a:r>
            <a:r>
              <a:rPr lang="el-GR" altLang="en-US" sz="2400">
                <a:latin typeface="Comic Sans MS" panose="030F0702030302020204" pitchFamily="66" charset="0"/>
              </a:rPr>
              <a:t>χρόνος παραμονής απαερίων στους 850 </a:t>
            </a:r>
            <a:r>
              <a:rPr lang="en-US" altLang="en-US" sz="2400">
                <a:latin typeface="Comic Sans MS" panose="030F0702030302020204" pitchFamily="66" charset="0"/>
              </a:rPr>
              <a:t>C</a:t>
            </a:r>
            <a:r>
              <a:rPr lang="en-US" altLang="en-US" sz="2000">
                <a:latin typeface="Comic Sans MS" panose="030F0702030302020204" pitchFamily="66" charset="0"/>
              </a:rPr>
              <a:t>.</a:t>
            </a:r>
            <a:endParaRPr lang="el-GR" altLang="en-US" sz="2000">
              <a:latin typeface="Comic Sans MS" panose="030F0702030302020204" pitchFamily="66"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90">
            <a:extLst>
              <a:ext uri="{FF2B5EF4-FFF2-40B4-BE49-F238E27FC236}">
                <a16:creationId xmlns:a16="http://schemas.microsoft.com/office/drawing/2014/main" id="{B762B76F-116B-47D7-9D37-081315F32F61}"/>
              </a:ext>
            </a:extLst>
          </p:cNvPr>
          <p:cNvSpPr>
            <a:spLocks noGrp="1" noChangeArrowheads="1"/>
          </p:cNvSpPr>
          <p:nvPr>
            <p:ph type="title" idx="4294967295"/>
          </p:nvPr>
        </p:nvSpPr>
        <p:spPr>
          <a:xfrm>
            <a:off x="860425" y="334963"/>
            <a:ext cx="7467600" cy="855662"/>
          </a:xfrm>
        </p:spPr>
        <p:txBody>
          <a:bodyPr/>
          <a:lstStyle/>
          <a:p>
            <a:pPr algn="ctr">
              <a:lnSpc>
                <a:spcPct val="100000"/>
              </a:lnSpc>
            </a:pPr>
            <a:r>
              <a:rPr lang="el-GR" altLang="en-US" sz="2800">
                <a:solidFill>
                  <a:srgbClr val="FF0000"/>
                </a:solidFill>
                <a:latin typeface="Comic Sans MS" panose="030F0702030302020204" pitchFamily="66" charset="0"/>
              </a:rPr>
              <a:t>Σχέση θερμογόνου δύναμης με στοιχειακή ανάλυση</a:t>
            </a:r>
          </a:p>
        </p:txBody>
      </p:sp>
      <p:graphicFrame>
        <p:nvGraphicFramePr>
          <p:cNvPr id="73028" name="Group 324">
            <a:extLst>
              <a:ext uri="{FF2B5EF4-FFF2-40B4-BE49-F238E27FC236}">
                <a16:creationId xmlns:a16="http://schemas.microsoft.com/office/drawing/2014/main" id="{B11B3586-154B-469E-A67D-C8EA64778FEA}"/>
              </a:ext>
            </a:extLst>
          </p:cNvPr>
          <p:cNvGraphicFramePr>
            <a:graphicFrameLocks noGrp="1"/>
          </p:cNvGraphicFramePr>
          <p:nvPr>
            <p:ph idx="4294967295"/>
          </p:nvPr>
        </p:nvGraphicFramePr>
        <p:xfrm>
          <a:off x="204788" y="1470025"/>
          <a:ext cx="8740775" cy="5121298"/>
        </p:xfrm>
        <a:graphic>
          <a:graphicData uri="http://schemas.openxmlformats.org/drawingml/2006/table">
            <a:tbl>
              <a:tblPr/>
              <a:tblGrid>
                <a:gridCol w="2146300">
                  <a:extLst>
                    <a:ext uri="{9D8B030D-6E8A-4147-A177-3AD203B41FA5}">
                      <a16:colId xmlns:a16="http://schemas.microsoft.com/office/drawing/2014/main" val="20000"/>
                    </a:ext>
                  </a:extLst>
                </a:gridCol>
                <a:gridCol w="4310062">
                  <a:extLst>
                    <a:ext uri="{9D8B030D-6E8A-4147-A177-3AD203B41FA5}">
                      <a16:colId xmlns:a16="http://schemas.microsoft.com/office/drawing/2014/main" val="20001"/>
                    </a:ext>
                  </a:extLst>
                </a:gridCol>
                <a:gridCol w="2284413">
                  <a:extLst>
                    <a:ext uri="{9D8B030D-6E8A-4147-A177-3AD203B41FA5}">
                      <a16:colId xmlns:a16="http://schemas.microsoft.com/office/drawing/2014/main" val="20002"/>
                    </a:ext>
                  </a:extLst>
                </a:gridCol>
              </a:tblGrid>
              <a:tr h="274304">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Model name</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Equation</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Source</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304">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(1)</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CV = 99.5</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C </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 136.2</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H + 61.9</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O+143.1</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N-1392.6</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Kathiravale et al. (2003)</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6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(2) Chang model</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CV = 8561.1 + 179.7</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H </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 63.9</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S </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 111.2</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O </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 91.1</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Cl </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 66.9</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N</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from Kathiravale et al. (2003)</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183">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(3) Wilson model</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it-IT" sz="1200" b="0" i="0" u="none" strike="noStrike" cap="none" normalizeH="0" baseline="0">
                          <a:ln>
                            <a:noFill/>
                          </a:ln>
                          <a:solidFill>
                            <a:srgbClr val="0000CC"/>
                          </a:solidFill>
                          <a:effectLst/>
                          <a:latin typeface="Times New Roman" pitchFamily="18" charset="0"/>
                          <a:cs typeface="Times New Roman" pitchFamily="18" charset="0"/>
                        </a:rPr>
                        <a:t>CV = 7831</a:t>
                      </a:r>
                      <a:r>
                        <a:rPr kumimoji="1" lang="it-IT" sz="1200" b="0" i="0" u="none" strike="noStrike" cap="none" normalizeH="0" baseline="0">
                          <a:ln>
                            <a:noFill/>
                          </a:ln>
                          <a:solidFill>
                            <a:srgbClr val="0000CC"/>
                          </a:solidFill>
                          <a:effectLst/>
                          <a:latin typeface="Comic Sans MS"/>
                          <a:cs typeface="Times New Roman" pitchFamily="18" charset="0"/>
                        </a:rPr>
                        <a:t>·</a:t>
                      </a:r>
                      <a:r>
                        <a:rPr kumimoji="1" lang="it-IT" sz="1200" b="0" i="0" u="none" strike="noStrike" cap="none" normalizeH="0" baseline="0">
                          <a:ln>
                            <a:noFill/>
                          </a:ln>
                          <a:solidFill>
                            <a:srgbClr val="0000CC"/>
                          </a:solidFill>
                          <a:effectLst/>
                          <a:latin typeface="Times New Roman" pitchFamily="18" charset="0"/>
                          <a:cs typeface="Times New Roman" pitchFamily="18" charset="0"/>
                        </a:rPr>
                        <a:t>C</a:t>
                      </a:r>
                      <a:r>
                        <a:rPr kumimoji="1" lang="it-IT" sz="1200" b="0" i="0" u="none" strike="noStrike" cap="none" normalizeH="0" baseline="-30000">
                          <a:ln>
                            <a:noFill/>
                          </a:ln>
                          <a:solidFill>
                            <a:srgbClr val="0000CC"/>
                          </a:solidFill>
                          <a:effectLst/>
                          <a:latin typeface="Times New Roman" pitchFamily="18" charset="0"/>
                          <a:cs typeface="Times New Roman" pitchFamily="18" charset="0"/>
                        </a:rPr>
                        <a:t>org</a:t>
                      </a:r>
                      <a:r>
                        <a:rPr kumimoji="1" lang="it-IT" sz="1200" b="0" i="0" u="none" strike="noStrike" cap="none" normalizeH="0" baseline="0">
                          <a:ln>
                            <a:noFill/>
                          </a:ln>
                          <a:solidFill>
                            <a:srgbClr val="0000CC"/>
                          </a:solidFill>
                          <a:effectLst/>
                          <a:latin typeface="Times New Roman" pitchFamily="18" charset="0"/>
                          <a:cs typeface="Times New Roman" pitchFamily="18" charset="0"/>
                        </a:rPr>
                        <a:t> + 35.9</a:t>
                      </a:r>
                      <a:r>
                        <a:rPr kumimoji="1" lang="it-IT" sz="1200" b="0" i="0" u="none" strike="noStrike" cap="none" normalizeH="0" baseline="0">
                          <a:ln>
                            <a:noFill/>
                          </a:ln>
                          <a:solidFill>
                            <a:srgbClr val="0000CC"/>
                          </a:solidFill>
                          <a:effectLst/>
                          <a:latin typeface="Comic Sans MS"/>
                          <a:cs typeface="Times New Roman" pitchFamily="18" charset="0"/>
                        </a:rPr>
                        <a:t>·</a:t>
                      </a:r>
                      <a:r>
                        <a:rPr kumimoji="1" lang="it-IT" sz="1200" b="0" i="0" u="none" strike="noStrike" cap="none" normalizeH="0" baseline="0">
                          <a:ln>
                            <a:noFill/>
                          </a:ln>
                          <a:solidFill>
                            <a:srgbClr val="0000CC"/>
                          </a:solidFill>
                          <a:effectLst/>
                          <a:latin typeface="Times New Roman" pitchFamily="18" charset="0"/>
                          <a:cs typeface="Times New Roman" pitchFamily="18" charset="0"/>
                        </a:rPr>
                        <a:t> (H-O/8) + 2212</a:t>
                      </a:r>
                      <a:r>
                        <a:rPr kumimoji="1" lang="it-IT" sz="1200" b="0" i="0" u="none" strike="noStrike" cap="none" normalizeH="0" baseline="0">
                          <a:ln>
                            <a:noFill/>
                          </a:ln>
                          <a:solidFill>
                            <a:srgbClr val="0000CC"/>
                          </a:solidFill>
                          <a:effectLst/>
                          <a:latin typeface="Comic Sans MS"/>
                          <a:cs typeface="Times New Roman" pitchFamily="18" charset="0"/>
                        </a:rPr>
                        <a:t>·</a:t>
                      </a:r>
                      <a:r>
                        <a:rPr kumimoji="1" lang="it-IT" sz="1200" b="0" i="0" u="none" strike="noStrike" cap="none" normalizeH="0" baseline="0">
                          <a:ln>
                            <a:noFill/>
                          </a:ln>
                          <a:solidFill>
                            <a:srgbClr val="0000CC"/>
                          </a:solidFill>
                          <a:effectLst/>
                          <a:latin typeface="Times New Roman" pitchFamily="18" charset="0"/>
                          <a:cs typeface="Times New Roman" pitchFamily="18" charset="0"/>
                        </a:rPr>
                        <a:t>S </a:t>
                      </a:r>
                      <a:r>
                        <a:rPr kumimoji="1" lang="it-IT" sz="1200" b="0" i="0" u="none" strike="noStrike" cap="none" normalizeH="0" baseline="0">
                          <a:ln>
                            <a:noFill/>
                          </a:ln>
                          <a:solidFill>
                            <a:srgbClr val="0000CC"/>
                          </a:solidFill>
                          <a:effectLst/>
                          <a:latin typeface="Comic Sans MS"/>
                          <a:cs typeface="Times New Roman" pitchFamily="18" charset="0"/>
                        </a:rPr>
                        <a:t>–</a:t>
                      </a:r>
                      <a:r>
                        <a:rPr kumimoji="1" lang="it-IT" sz="1200" b="0" i="0" u="none" strike="noStrike" cap="none" normalizeH="0" baseline="0">
                          <a:ln>
                            <a:noFill/>
                          </a:ln>
                          <a:solidFill>
                            <a:srgbClr val="0000CC"/>
                          </a:solidFill>
                          <a:effectLst/>
                          <a:latin typeface="Times New Roman" pitchFamily="18" charset="0"/>
                          <a:cs typeface="Times New Roman" pitchFamily="18" charset="0"/>
                        </a:rPr>
                        <a:t> 3545</a:t>
                      </a:r>
                      <a:r>
                        <a:rPr kumimoji="1" lang="it-IT" sz="1200" b="0" i="0" u="none" strike="noStrike" cap="none" normalizeH="0" baseline="0">
                          <a:ln>
                            <a:noFill/>
                          </a:ln>
                          <a:solidFill>
                            <a:srgbClr val="0000CC"/>
                          </a:solidFill>
                          <a:effectLst/>
                          <a:latin typeface="Comic Sans MS"/>
                          <a:cs typeface="Times New Roman" pitchFamily="18" charset="0"/>
                        </a:rPr>
                        <a:t>·</a:t>
                      </a:r>
                      <a:r>
                        <a:rPr kumimoji="1" lang="it-IT" sz="1200" b="0" i="0" u="none" strike="noStrike" cap="none" normalizeH="0" baseline="0">
                          <a:ln>
                            <a:noFill/>
                          </a:ln>
                          <a:solidFill>
                            <a:srgbClr val="0000CC"/>
                          </a:solidFill>
                          <a:effectLst/>
                          <a:latin typeface="Times New Roman" pitchFamily="18" charset="0"/>
                          <a:cs typeface="Times New Roman" pitchFamily="18" charset="0"/>
                        </a:rPr>
                        <a:t>C</a:t>
                      </a:r>
                      <a:r>
                        <a:rPr kumimoji="1" lang="it-IT" sz="1200" b="0" i="0" u="none" strike="noStrike" cap="none" normalizeH="0" baseline="-30000">
                          <a:ln>
                            <a:noFill/>
                          </a:ln>
                          <a:solidFill>
                            <a:srgbClr val="0000CC"/>
                          </a:solidFill>
                          <a:effectLst/>
                          <a:latin typeface="Times New Roman" pitchFamily="18" charset="0"/>
                          <a:cs typeface="Times New Roman" pitchFamily="18" charset="0"/>
                        </a:rPr>
                        <a:t>inorg</a:t>
                      </a:r>
                      <a:r>
                        <a:rPr kumimoji="1" lang="it-IT" sz="1200" b="0" i="0" u="none" strike="noStrike" cap="none" normalizeH="0" baseline="0">
                          <a:ln>
                            <a:noFill/>
                          </a:ln>
                          <a:solidFill>
                            <a:srgbClr val="0000CC"/>
                          </a:solidFill>
                          <a:effectLst/>
                          <a:latin typeface="Times New Roman" pitchFamily="18" charset="0"/>
                          <a:cs typeface="Times New Roman" pitchFamily="18" charset="0"/>
                        </a:rPr>
                        <a:t> + 1187</a:t>
                      </a:r>
                      <a:r>
                        <a:rPr kumimoji="1" lang="it-IT" sz="1200" b="0" i="0" u="none" strike="noStrike" cap="none" normalizeH="0" baseline="0">
                          <a:ln>
                            <a:noFill/>
                          </a:ln>
                          <a:solidFill>
                            <a:srgbClr val="0000CC"/>
                          </a:solidFill>
                          <a:effectLst/>
                          <a:latin typeface="Comic Sans MS"/>
                          <a:cs typeface="Times New Roman" pitchFamily="18" charset="0"/>
                        </a:rPr>
                        <a:t>·</a:t>
                      </a:r>
                      <a:r>
                        <a:rPr kumimoji="1" lang="it-IT" sz="1200" b="0" i="0" u="none" strike="noStrike" cap="none" normalizeH="0" baseline="0">
                          <a:ln>
                            <a:noFill/>
                          </a:ln>
                          <a:solidFill>
                            <a:srgbClr val="0000CC"/>
                          </a:solidFill>
                          <a:effectLst/>
                          <a:latin typeface="Times New Roman" pitchFamily="18" charset="0"/>
                          <a:cs typeface="Times New Roman" pitchFamily="18" charset="0"/>
                        </a:rPr>
                        <a:t>O + 578</a:t>
                      </a:r>
                      <a:r>
                        <a:rPr kumimoji="1" lang="it-IT" sz="1200" b="0" i="0" u="none" strike="noStrike" cap="none" normalizeH="0" baseline="0">
                          <a:ln>
                            <a:noFill/>
                          </a:ln>
                          <a:solidFill>
                            <a:srgbClr val="0000CC"/>
                          </a:solidFill>
                          <a:effectLst/>
                          <a:latin typeface="Comic Sans MS"/>
                          <a:cs typeface="Times New Roman" pitchFamily="18" charset="0"/>
                        </a:rPr>
                        <a:t>·</a:t>
                      </a:r>
                      <a:r>
                        <a:rPr kumimoji="1" lang="it-IT" sz="1200" b="0" i="0" u="none" strike="noStrike" cap="none" normalizeH="0" baseline="0">
                          <a:ln>
                            <a:noFill/>
                          </a:ln>
                          <a:solidFill>
                            <a:srgbClr val="0000CC"/>
                          </a:solidFill>
                          <a:effectLst/>
                          <a:latin typeface="Times New Roman" pitchFamily="18" charset="0"/>
                          <a:cs typeface="Times New Roman" pitchFamily="18" charset="0"/>
                        </a:rPr>
                        <a:t>N</a:t>
                      </a:r>
                      <a:endParaRPr kumimoji="1" lang="it-IT"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from Kathiravale et al. (2003)</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304">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(4) Mott and Spooner model</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CV = 80.3</a:t>
                      </a:r>
                      <a:r>
                        <a:rPr kumimoji="1" lang="it-IT"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C + 338.9</a:t>
                      </a:r>
                      <a:r>
                        <a:rPr kumimoji="1" lang="it-IT"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H </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 3.47</a:t>
                      </a:r>
                      <a:r>
                        <a:rPr kumimoji="1" lang="it-IT"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O + 22.49</a:t>
                      </a:r>
                      <a:r>
                        <a:rPr kumimoji="1" lang="it-IT"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S</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from Kathiravale et al. (2003)</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304">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(5)</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CV = 1558.8 + 19.96</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C + 44.3</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O </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 671.8</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S </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 19.92</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W</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Liu et al. (1996)</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304">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(6) Modified Dulong model</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CV = 80.5</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C + 338.6</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H </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 42.3</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O + 22.2</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S + 5.55</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N</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from Tchobanoglous et al. (1993)</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6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(7) Steuer</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s model</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it-IT" sz="1200" b="0" i="0" u="none" strike="noStrike" cap="none" normalizeH="0" baseline="0">
                          <a:ln>
                            <a:noFill/>
                          </a:ln>
                          <a:solidFill>
                            <a:srgbClr val="0000CC"/>
                          </a:solidFill>
                          <a:effectLst/>
                          <a:latin typeface="Times New Roman" pitchFamily="18" charset="0"/>
                          <a:cs typeface="Times New Roman" pitchFamily="18" charset="0"/>
                        </a:rPr>
                        <a:t>CV = 81</a:t>
                      </a:r>
                      <a:r>
                        <a:rPr kumimoji="1" lang="it-IT" sz="1200" b="0" i="0" u="none" strike="noStrike" cap="none" normalizeH="0" baseline="0">
                          <a:ln>
                            <a:noFill/>
                          </a:ln>
                          <a:solidFill>
                            <a:srgbClr val="0000CC"/>
                          </a:solidFill>
                          <a:effectLst/>
                          <a:latin typeface="Comic Sans MS"/>
                          <a:cs typeface="Times New Roman" pitchFamily="18" charset="0"/>
                        </a:rPr>
                        <a:t>·</a:t>
                      </a:r>
                      <a:r>
                        <a:rPr kumimoji="1" lang="it-IT" sz="1200" b="0" i="0" u="none" strike="noStrike" cap="none" normalizeH="0" baseline="0">
                          <a:ln>
                            <a:noFill/>
                          </a:ln>
                          <a:solidFill>
                            <a:srgbClr val="0000CC"/>
                          </a:solidFill>
                          <a:effectLst/>
                          <a:latin typeface="Times New Roman" pitchFamily="18" charset="0"/>
                          <a:cs typeface="Times New Roman" pitchFamily="18" charset="0"/>
                        </a:rPr>
                        <a:t>(C-3</a:t>
                      </a:r>
                      <a:r>
                        <a:rPr kumimoji="1" lang="it-IT" sz="1200" b="0" i="0" u="none" strike="noStrike" cap="none" normalizeH="0" baseline="0">
                          <a:ln>
                            <a:noFill/>
                          </a:ln>
                          <a:solidFill>
                            <a:srgbClr val="0000CC"/>
                          </a:solidFill>
                          <a:effectLst/>
                          <a:latin typeface="Comic Sans MS"/>
                          <a:cs typeface="Times New Roman" pitchFamily="18" charset="0"/>
                        </a:rPr>
                        <a:t>·</a:t>
                      </a:r>
                      <a:r>
                        <a:rPr kumimoji="1" lang="it-IT" sz="1200" b="0" i="0" u="none" strike="noStrike" cap="none" normalizeH="0" baseline="0">
                          <a:ln>
                            <a:noFill/>
                          </a:ln>
                          <a:solidFill>
                            <a:srgbClr val="0000CC"/>
                          </a:solidFill>
                          <a:effectLst/>
                          <a:latin typeface="Times New Roman" pitchFamily="18" charset="0"/>
                          <a:cs typeface="Times New Roman" pitchFamily="18" charset="0"/>
                        </a:rPr>
                        <a:t>O/8) + 171</a:t>
                      </a:r>
                      <a:r>
                        <a:rPr kumimoji="1" lang="it-IT" sz="1200" b="0" i="0" u="none" strike="noStrike" cap="none" normalizeH="0" baseline="0">
                          <a:ln>
                            <a:noFill/>
                          </a:ln>
                          <a:solidFill>
                            <a:srgbClr val="0000CC"/>
                          </a:solidFill>
                          <a:effectLst/>
                          <a:latin typeface="Comic Sans MS"/>
                          <a:cs typeface="Times New Roman" pitchFamily="18" charset="0"/>
                        </a:rPr>
                        <a:t>·</a:t>
                      </a:r>
                      <a:r>
                        <a:rPr kumimoji="1" lang="it-IT" sz="1200" b="0" i="0" u="none" strike="noStrike" cap="none" normalizeH="0" baseline="0">
                          <a:ln>
                            <a:noFill/>
                          </a:ln>
                          <a:solidFill>
                            <a:srgbClr val="0000CC"/>
                          </a:solidFill>
                          <a:effectLst/>
                          <a:latin typeface="Times New Roman" pitchFamily="18" charset="0"/>
                          <a:cs typeface="Times New Roman" pitchFamily="18" charset="0"/>
                        </a:rPr>
                        <a:t>O/8 + 345</a:t>
                      </a:r>
                      <a:r>
                        <a:rPr kumimoji="1" lang="it-IT" sz="1200" b="0" i="0" u="none" strike="noStrike" cap="none" normalizeH="0" baseline="0">
                          <a:ln>
                            <a:noFill/>
                          </a:ln>
                          <a:solidFill>
                            <a:srgbClr val="0000CC"/>
                          </a:solidFill>
                          <a:effectLst/>
                          <a:latin typeface="Comic Sans MS"/>
                          <a:cs typeface="Times New Roman" pitchFamily="18" charset="0"/>
                        </a:rPr>
                        <a:t>·</a:t>
                      </a:r>
                      <a:r>
                        <a:rPr kumimoji="1" lang="it-IT" sz="1200" b="0" i="0" u="none" strike="noStrike" cap="none" normalizeH="0" baseline="0">
                          <a:ln>
                            <a:noFill/>
                          </a:ln>
                          <a:solidFill>
                            <a:srgbClr val="0000CC"/>
                          </a:solidFill>
                          <a:effectLst/>
                          <a:latin typeface="Times New Roman" pitchFamily="18" charset="0"/>
                          <a:cs typeface="Times New Roman" pitchFamily="18" charset="0"/>
                        </a:rPr>
                        <a:t>(H-O/16) + 25</a:t>
                      </a:r>
                      <a:r>
                        <a:rPr kumimoji="1" lang="it-IT" sz="1200" b="0" i="0" u="none" strike="noStrike" cap="none" normalizeH="0" baseline="0">
                          <a:ln>
                            <a:noFill/>
                          </a:ln>
                          <a:solidFill>
                            <a:srgbClr val="0000CC"/>
                          </a:solidFill>
                          <a:effectLst/>
                          <a:latin typeface="Comic Sans MS"/>
                          <a:cs typeface="Times New Roman" pitchFamily="18" charset="0"/>
                        </a:rPr>
                        <a:t>·</a:t>
                      </a:r>
                      <a:r>
                        <a:rPr kumimoji="1" lang="it-IT" sz="1200" b="0" i="0" u="none" strike="noStrike" cap="none" normalizeH="0" baseline="0">
                          <a:ln>
                            <a:noFill/>
                          </a:ln>
                          <a:solidFill>
                            <a:srgbClr val="0000CC"/>
                          </a:solidFill>
                          <a:effectLst/>
                          <a:latin typeface="Times New Roman" pitchFamily="18" charset="0"/>
                          <a:cs typeface="Times New Roman" pitchFamily="18" charset="0"/>
                        </a:rPr>
                        <a:t>S - 6</a:t>
                      </a:r>
                      <a:r>
                        <a:rPr kumimoji="1" lang="it-IT" sz="1200" b="0" i="0" u="none" strike="noStrike" cap="none" normalizeH="0" baseline="0">
                          <a:ln>
                            <a:noFill/>
                          </a:ln>
                          <a:solidFill>
                            <a:srgbClr val="0000CC"/>
                          </a:solidFill>
                          <a:effectLst/>
                          <a:latin typeface="Comic Sans MS"/>
                          <a:cs typeface="Times New Roman" pitchFamily="18" charset="0"/>
                        </a:rPr>
                        <a:t>·</a:t>
                      </a:r>
                      <a:r>
                        <a:rPr kumimoji="1" lang="it-IT" sz="1200" b="0" i="0" u="none" strike="noStrike" cap="none" normalizeH="0" baseline="0">
                          <a:ln>
                            <a:noFill/>
                          </a:ln>
                          <a:solidFill>
                            <a:srgbClr val="0000CC"/>
                          </a:solidFill>
                          <a:effectLst/>
                          <a:latin typeface="Times New Roman" pitchFamily="18" charset="0"/>
                          <a:cs typeface="Times New Roman" pitchFamily="18" charset="0"/>
                        </a:rPr>
                        <a:t>(9</a:t>
                      </a:r>
                      <a:r>
                        <a:rPr kumimoji="1" lang="it-IT" sz="1200" b="0" i="0" u="none" strike="noStrike" cap="none" normalizeH="0" baseline="0">
                          <a:ln>
                            <a:noFill/>
                          </a:ln>
                          <a:solidFill>
                            <a:srgbClr val="0000CC"/>
                          </a:solidFill>
                          <a:effectLst/>
                          <a:latin typeface="Comic Sans MS"/>
                          <a:cs typeface="Times New Roman" pitchFamily="18" charset="0"/>
                        </a:rPr>
                        <a:t>·</a:t>
                      </a:r>
                      <a:r>
                        <a:rPr kumimoji="1" lang="it-IT" sz="1200" b="0" i="0" u="none" strike="noStrike" cap="none" normalizeH="0" baseline="0">
                          <a:ln>
                            <a:noFill/>
                          </a:ln>
                          <a:solidFill>
                            <a:srgbClr val="0000CC"/>
                          </a:solidFill>
                          <a:effectLst/>
                          <a:latin typeface="Times New Roman" pitchFamily="18" charset="0"/>
                          <a:cs typeface="Times New Roman" pitchFamily="18" charset="0"/>
                        </a:rPr>
                        <a:t>H+W)</a:t>
                      </a:r>
                      <a:endParaRPr kumimoji="1" lang="it-IT"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from Liu et al. (1996)</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6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(8) Scheurer-Kestner</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s model</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CV = 81</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 (C-3</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O/4) + 342.5</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H + 22.5</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S + 171</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O/4 - 6</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(9</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H+W)</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from Liu et al. (1996)</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4304">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(9) Boie model</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CV = 83.2</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C + 274.3</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H </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 25.8</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O + 15</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N + 9.4</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Cl + 65</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P</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Corbitt (1989)</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4304">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(10) Vondracek model</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CV = C</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 (89.17 </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 0.0622</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C</a:t>
                      </a:r>
                      <a:r>
                        <a:rPr kumimoji="1" lang="en-GB" sz="1200" b="0" i="0" u="none" strike="noStrike" cap="none" normalizeH="0" baseline="-30000">
                          <a:ln>
                            <a:noFill/>
                          </a:ln>
                          <a:solidFill>
                            <a:srgbClr val="0000CC"/>
                          </a:solidFill>
                          <a:effectLst/>
                          <a:latin typeface="Times New Roman" pitchFamily="18" charset="0"/>
                          <a:cs typeface="Times New Roman" pitchFamily="18" charset="0"/>
                        </a:rPr>
                        <a:t>1</a:t>
                      </a:r>
                      <a:r>
                        <a:rPr kumimoji="1" lang="en-GB" sz="1200" b="0" i="0" u="none" strike="noStrike" cap="none" normalizeH="0" baseline="0">
                          <a:ln>
                            <a:noFill/>
                          </a:ln>
                          <a:solidFill>
                            <a:srgbClr val="0000CC"/>
                          </a:solidFill>
                          <a:effectLst/>
                          <a:latin typeface="Times New Roman" pitchFamily="18" charset="0"/>
                          <a:cs typeface="Times New Roman" pitchFamily="18" charset="0"/>
                        </a:rPr>
                        <a:t>) + 270</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 (H-O/10) + 25</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S</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Corbitt (1989)</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4304">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(11)</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CV = 85.1</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OM </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 1671.9</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Kathiravale et al. (2003)</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4304">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(12)</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CV = 85.1</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OM </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 28.2</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FC - 1337</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Kathiravale et al. (2003)</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457183">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(13) Traditional model</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CV = 45</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OM </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 6</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W</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from Abu-Qudais and Abu-Qdais (2000)</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457183">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(14) Bento</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s model</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CV = 44.75</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OM </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 5.85</a:t>
                      </a:r>
                      <a:r>
                        <a:rPr kumimoji="1" lang="en-GB" sz="1200" b="0" i="0" u="none" strike="noStrike" cap="none" normalizeH="0" baseline="0">
                          <a:ln>
                            <a:noFill/>
                          </a:ln>
                          <a:solidFill>
                            <a:srgbClr val="0000CC"/>
                          </a:solidFill>
                          <a:effectLst/>
                          <a:latin typeface="Comic Sans MS"/>
                          <a:cs typeface="Times New Roman" pitchFamily="18" charset="0"/>
                        </a:rPr>
                        <a:t>·</a:t>
                      </a:r>
                      <a:r>
                        <a:rPr kumimoji="1" lang="en-GB" sz="1200" b="0" i="0" u="none" strike="noStrike" cap="none" normalizeH="0" baseline="0">
                          <a:ln>
                            <a:noFill/>
                          </a:ln>
                          <a:solidFill>
                            <a:srgbClr val="0000CC"/>
                          </a:solidFill>
                          <a:effectLst/>
                          <a:latin typeface="Times New Roman" pitchFamily="18" charset="0"/>
                          <a:cs typeface="Times New Roman" pitchFamily="18" charset="0"/>
                        </a:rPr>
                        <a:t>W + 21.2</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Times New Roman" pitchFamily="18" charset="0"/>
                          <a:cs typeface="Times New Roman" pitchFamily="18" charset="0"/>
                        </a:rPr>
                        <a:t>from Abu-Qudais and Abu-Qdais (2000)</a:t>
                      </a:r>
                      <a:endParaRPr kumimoji="1" lang="en-GB" sz="2400" b="0" i="0" u="none" strike="noStrike" cap="none" normalizeH="0" baseline="0">
                        <a:ln>
                          <a:noFill/>
                        </a:ln>
                        <a:solidFill>
                          <a:srgbClr val="0000CC"/>
                        </a:solidFill>
                        <a:effectLst/>
                        <a:latin typeface="Comic Sans MS" pitchFamily="66" charset="0"/>
                        <a:cs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457183">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l-GR" sz="1200" b="0" i="0" u="none" strike="noStrike" cap="none" normalizeH="0" baseline="0">
                          <a:ln>
                            <a:noFill/>
                          </a:ln>
                          <a:solidFill>
                            <a:srgbClr val="0000CC"/>
                          </a:solidFill>
                          <a:effectLst/>
                          <a:latin typeface="Comic Sans MS" pitchFamily="66" charset="0"/>
                          <a:cs typeface="Arial" charset="0"/>
                        </a:rPr>
                        <a:t>(15) </a:t>
                      </a:r>
                      <a:r>
                        <a:rPr kumimoji="1" lang="en-GB" sz="1200" b="0" i="0" u="none" strike="noStrike" cap="none" normalizeH="0" baseline="0">
                          <a:ln>
                            <a:noFill/>
                          </a:ln>
                          <a:solidFill>
                            <a:srgbClr val="0000CC"/>
                          </a:solidFill>
                          <a:effectLst/>
                          <a:latin typeface="Comic Sans MS" pitchFamily="66" charset="0"/>
                          <a:cs typeface="Arial" charset="0"/>
                        </a:rPr>
                        <a:t>Komilis’ model</a:t>
                      </a: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sz="1200" b="0" i="0" u="none" strike="noStrike" cap="none" normalizeH="0" baseline="0">
                          <a:ln>
                            <a:noFill/>
                          </a:ln>
                          <a:solidFill>
                            <a:srgbClr val="6600CC"/>
                          </a:solidFill>
                          <a:effectLst/>
                          <a:latin typeface="Arial" charset="0"/>
                        </a:rPr>
                        <a:t>CV = 81.8 (6.99) · C + 304.2 (43.9) · H – 35.8 (3.18) · O</a:t>
                      </a:r>
                      <a:r>
                        <a:rPr kumimoji="1" lang="el-GR" sz="2400" b="0" i="0" u="none" strike="noStrike" cap="none" normalizeH="0" baseline="0">
                          <a:ln>
                            <a:noFill/>
                          </a:ln>
                          <a:solidFill>
                            <a:srgbClr val="6600CC"/>
                          </a:solidFill>
                          <a:effectLst/>
                          <a:latin typeface="Arial" charset="0"/>
                        </a:rPr>
                        <a:t> </a:t>
                      </a:r>
                      <a:endParaRPr kumimoji="1" lang="en-GB" sz="2400" b="0" i="0" u="none" strike="noStrike" cap="none" normalizeH="0" baseline="0">
                        <a:ln>
                          <a:noFill/>
                        </a:ln>
                        <a:solidFill>
                          <a:srgbClr val="6600CC"/>
                        </a:solidFill>
                        <a:effectLst/>
                        <a:latin typeface="Arial" charset="0"/>
                      </a:endParaRP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GB" sz="1200" b="0" i="0" u="none" strike="noStrike" cap="none" normalizeH="0" baseline="0">
                          <a:ln>
                            <a:noFill/>
                          </a:ln>
                          <a:solidFill>
                            <a:srgbClr val="0000CC"/>
                          </a:solidFill>
                          <a:effectLst/>
                          <a:latin typeface="Comic Sans MS" pitchFamily="66" charset="0"/>
                          <a:cs typeface="Arial" charset="0"/>
                        </a:rPr>
                        <a:t>Komilis et al. 2012</a:t>
                      </a:r>
                    </a:p>
                  </a:txBody>
                  <a:tcPr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161A4E7-4108-4256-8221-7BB9D5DD3291}"/>
              </a:ext>
            </a:extLst>
          </p:cNvPr>
          <p:cNvSpPr>
            <a:spLocks noGrp="1" noChangeArrowheads="1"/>
          </p:cNvSpPr>
          <p:nvPr>
            <p:ph type="title" idx="4294967295"/>
          </p:nvPr>
        </p:nvSpPr>
        <p:spPr/>
        <p:txBody>
          <a:bodyPr/>
          <a:lstStyle/>
          <a:p>
            <a:r>
              <a:rPr lang="el-GR" altLang="en-US">
                <a:solidFill>
                  <a:srgbClr val="FF0000"/>
                </a:solidFill>
                <a:latin typeface="Comic Sans MS" panose="030F0702030302020204" pitchFamily="66" charset="0"/>
              </a:rPr>
              <a:t>Εξέλιξη ανακύκλωσης στην Ελλάδα</a:t>
            </a:r>
            <a:endParaRPr lang="en-US" altLang="en-US">
              <a:solidFill>
                <a:srgbClr val="FF0000"/>
              </a:solidFill>
              <a:latin typeface="Comic Sans MS" panose="030F0702030302020204" pitchFamily="66" charset="0"/>
            </a:endParaRPr>
          </a:p>
        </p:txBody>
      </p:sp>
      <p:sp>
        <p:nvSpPr>
          <p:cNvPr id="17411" name="Rectangle 3">
            <a:extLst>
              <a:ext uri="{FF2B5EF4-FFF2-40B4-BE49-F238E27FC236}">
                <a16:creationId xmlns:a16="http://schemas.microsoft.com/office/drawing/2014/main" id="{55505F7D-5F27-497E-90DF-C27C756006B1}"/>
              </a:ext>
            </a:extLst>
          </p:cNvPr>
          <p:cNvSpPr>
            <a:spLocks noGrp="1" noChangeArrowheads="1"/>
          </p:cNvSpPr>
          <p:nvPr>
            <p:ph type="body" idx="4294967295"/>
          </p:nvPr>
        </p:nvSpPr>
        <p:spPr/>
        <p:txBody>
          <a:bodyPr/>
          <a:lstStyle/>
          <a:p>
            <a:endParaRPr lang="el-GR" altLang="en-US"/>
          </a:p>
        </p:txBody>
      </p:sp>
      <p:pic>
        <p:nvPicPr>
          <p:cNvPr id="17412" name="Picture 4">
            <a:extLst>
              <a:ext uri="{FF2B5EF4-FFF2-40B4-BE49-F238E27FC236}">
                <a16:creationId xmlns:a16="http://schemas.microsoft.com/office/drawing/2014/main" id="{89060A63-6EBB-4BBE-8080-ABB639E5C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1579563"/>
            <a:ext cx="856456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5">
            <a:extLst>
              <a:ext uri="{FF2B5EF4-FFF2-40B4-BE49-F238E27FC236}">
                <a16:creationId xmlns:a16="http://schemas.microsoft.com/office/drawing/2014/main" id="{4E919668-B0A8-455D-9393-6BFD98CC93E0}"/>
              </a:ext>
            </a:extLst>
          </p:cNvPr>
          <p:cNvSpPr txBox="1">
            <a:spLocks noChangeArrowheads="1"/>
          </p:cNvSpPr>
          <p:nvPr/>
        </p:nvSpPr>
        <p:spPr bwMode="auto">
          <a:xfrm>
            <a:off x="0" y="6537325"/>
            <a:ext cx="12763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l-GR" altLang="en-US" sz="1500">
                <a:solidFill>
                  <a:srgbClr val="0000CC"/>
                </a:solidFill>
                <a:latin typeface="Comic Sans MS" panose="030F0702030302020204" pitchFamily="66" charset="0"/>
              </a:rPr>
              <a:t>ΕΕΑ, 2011</a:t>
            </a:r>
            <a:endParaRPr lang="en-US" altLang="en-US" sz="1500">
              <a:solidFill>
                <a:srgbClr val="0000CC"/>
              </a:solidFill>
              <a:latin typeface="Comic Sans MS" panose="030F0702030302020204" pitchFamily="66" charset="0"/>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6E4AC176-B3C7-4AF3-B317-110AE03895AF}"/>
              </a:ext>
            </a:extLst>
          </p:cNvPr>
          <p:cNvSpPr>
            <a:spLocks noGrp="1" noChangeArrowheads="1"/>
          </p:cNvSpPr>
          <p:nvPr>
            <p:ph type="title" idx="4294967295"/>
          </p:nvPr>
        </p:nvSpPr>
        <p:spPr>
          <a:xfrm>
            <a:off x="1000125" y="303213"/>
            <a:ext cx="7467600" cy="1044575"/>
          </a:xfrm>
        </p:spPr>
        <p:txBody>
          <a:bodyPr/>
          <a:lstStyle/>
          <a:p>
            <a:pPr>
              <a:lnSpc>
                <a:spcPct val="100000"/>
              </a:lnSpc>
            </a:pPr>
            <a:r>
              <a:rPr lang="el-GR" altLang="en-US" sz="2800">
                <a:solidFill>
                  <a:srgbClr val="FF0000"/>
                </a:solidFill>
                <a:latin typeface="Comic Sans MS" panose="030F0702030302020204" pitchFamily="66" charset="0"/>
              </a:rPr>
              <a:t>Μέτρηση ενεργειακού περιεχομένου – Θερμιδόμετρο τύπου οβίδας</a:t>
            </a:r>
          </a:p>
        </p:txBody>
      </p:sp>
      <p:pic>
        <p:nvPicPr>
          <p:cNvPr id="74755" name="Picture 4">
            <a:extLst>
              <a:ext uri="{FF2B5EF4-FFF2-40B4-BE49-F238E27FC236}">
                <a16:creationId xmlns:a16="http://schemas.microsoft.com/office/drawing/2014/main" id="{2103928C-250F-4EB6-9A77-3F6099A1D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1908175"/>
            <a:ext cx="3952875"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6" name="Picture 5">
            <a:extLst>
              <a:ext uri="{FF2B5EF4-FFF2-40B4-BE49-F238E27FC236}">
                <a16:creationId xmlns:a16="http://schemas.microsoft.com/office/drawing/2014/main" id="{23656111-E313-4839-B06B-297C465758DD}"/>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4013200" y="1382713"/>
            <a:ext cx="5130800" cy="431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D6401950-EA45-48EC-8E78-197745519F00}"/>
              </a:ext>
            </a:extLst>
          </p:cNvPr>
          <p:cNvSpPr>
            <a:spLocks noGrp="1" noChangeArrowheads="1"/>
          </p:cNvSpPr>
          <p:nvPr>
            <p:ph type="title" idx="4294967295"/>
          </p:nvPr>
        </p:nvSpPr>
        <p:spPr>
          <a:xfrm>
            <a:off x="968375" y="255588"/>
            <a:ext cx="7766050" cy="855662"/>
          </a:xfrm>
        </p:spPr>
        <p:txBody>
          <a:bodyPr/>
          <a:lstStyle/>
          <a:p>
            <a:pPr>
              <a:lnSpc>
                <a:spcPct val="100000"/>
              </a:lnSpc>
            </a:pPr>
            <a:r>
              <a:rPr lang="el-GR" altLang="en-US" sz="2800">
                <a:solidFill>
                  <a:srgbClr val="FF0000"/>
                </a:solidFill>
                <a:latin typeface="Comic Sans MS" panose="030F0702030302020204" pitchFamily="66" charset="0"/>
              </a:rPr>
              <a:t>Τυπικά ενεργειακά περιεχόμενα απορριμμάτων</a:t>
            </a:r>
          </a:p>
        </p:txBody>
      </p:sp>
      <p:sp>
        <p:nvSpPr>
          <p:cNvPr id="75779" name="Rectangle 3">
            <a:extLst>
              <a:ext uri="{FF2B5EF4-FFF2-40B4-BE49-F238E27FC236}">
                <a16:creationId xmlns:a16="http://schemas.microsoft.com/office/drawing/2014/main" id="{85D9A6FD-640F-48C2-9CEC-657DECF12DE4}"/>
              </a:ext>
            </a:extLst>
          </p:cNvPr>
          <p:cNvSpPr>
            <a:spLocks noGrp="1" noChangeArrowheads="1"/>
          </p:cNvSpPr>
          <p:nvPr>
            <p:ph type="body" idx="4294967295"/>
          </p:nvPr>
        </p:nvSpPr>
        <p:spPr>
          <a:xfrm>
            <a:off x="568325" y="1524000"/>
            <a:ext cx="8247063" cy="4791075"/>
          </a:xfrm>
        </p:spPr>
        <p:txBody>
          <a:bodyPr/>
          <a:lstStyle/>
          <a:p>
            <a:pPr>
              <a:lnSpc>
                <a:spcPct val="80000"/>
              </a:lnSpc>
            </a:pPr>
            <a:r>
              <a:rPr lang="el-GR" altLang="en-US" sz="2400">
                <a:latin typeface="Comic Sans MS" panose="030F0702030302020204" pitchFamily="66" charset="0"/>
              </a:rPr>
              <a:t>Από 1</a:t>
            </a:r>
            <a:r>
              <a:rPr lang="en-US" altLang="en-US" sz="2400">
                <a:latin typeface="Comic Sans MS" panose="030F0702030302020204" pitchFamily="66" charset="0"/>
              </a:rPr>
              <a:t>0</a:t>
            </a:r>
            <a:r>
              <a:rPr lang="en-GB" altLang="en-US" sz="2400">
                <a:latin typeface="Comic Sans MS" panose="030F0702030302020204" pitchFamily="66" charset="0"/>
              </a:rPr>
              <a:t> </a:t>
            </a:r>
            <a:r>
              <a:rPr lang="el-GR" altLang="en-US" sz="2400">
                <a:latin typeface="Comic Sans MS" panose="030F0702030302020204" pitchFamily="66" charset="0"/>
              </a:rPr>
              <a:t>-</a:t>
            </a:r>
            <a:r>
              <a:rPr lang="en-GB" altLang="en-US" sz="2400">
                <a:latin typeface="Comic Sans MS" panose="030F0702030302020204" pitchFamily="66" charset="0"/>
              </a:rPr>
              <a:t> </a:t>
            </a:r>
            <a:r>
              <a:rPr lang="el-GR" altLang="en-US" sz="2400">
                <a:latin typeface="Comic Sans MS" panose="030F0702030302020204" pitchFamily="66" charset="0"/>
              </a:rPr>
              <a:t>22 </a:t>
            </a:r>
            <a:r>
              <a:rPr lang="en-GB" altLang="en-US" sz="2400">
                <a:latin typeface="Comic Sans MS" panose="030F0702030302020204" pitchFamily="66" charset="0"/>
              </a:rPr>
              <a:t>MJ/kg. </a:t>
            </a:r>
          </a:p>
          <a:p>
            <a:pPr>
              <a:lnSpc>
                <a:spcPct val="80000"/>
              </a:lnSpc>
            </a:pPr>
            <a:r>
              <a:rPr lang="el-GR" altLang="en-US" sz="2400">
                <a:latin typeface="Comic Sans MS" panose="030F0702030302020204" pitchFamily="66" charset="0"/>
              </a:rPr>
              <a:t>Δεν είναι εκμεταλλεύσιμη όλη αυτή η ενέργεια</a:t>
            </a:r>
          </a:p>
          <a:p>
            <a:pPr>
              <a:lnSpc>
                <a:spcPct val="80000"/>
              </a:lnSpc>
            </a:pPr>
            <a:r>
              <a:rPr lang="el-GR" altLang="en-US" sz="2400">
                <a:latin typeface="Comic Sans MS" panose="030F0702030302020204" pitchFamily="66" charset="0"/>
              </a:rPr>
              <a:t>Απώλειες ενέργειας μέσω ατμών καπνοδόχου, τέφρας και μη τέλειας μόνωσης (άλλες απώλειες στο περιβάλλον)</a:t>
            </a:r>
          </a:p>
          <a:p>
            <a:pPr>
              <a:lnSpc>
                <a:spcPct val="80000"/>
              </a:lnSpc>
            </a:pPr>
            <a:r>
              <a:rPr lang="el-GR" altLang="en-US" sz="2400">
                <a:latin typeface="Comic Sans MS" panose="030F0702030302020204" pitchFamily="66" charset="0"/>
              </a:rPr>
              <a:t>Απόδοση </a:t>
            </a:r>
            <a:r>
              <a:rPr lang="en-US" altLang="en-US" sz="2400">
                <a:latin typeface="Comic Sans MS" panose="030F0702030302020204" pitchFamily="66" charset="0"/>
              </a:rPr>
              <a:t>(efficiency) </a:t>
            </a:r>
            <a:r>
              <a:rPr lang="el-GR" altLang="en-US" sz="2400">
                <a:latin typeface="Comic Sans MS" panose="030F0702030302020204" pitchFamily="66" charset="0"/>
              </a:rPr>
              <a:t>καυστήρα</a:t>
            </a:r>
          </a:p>
          <a:p>
            <a:pPr>
              <a:lnSpc>
                <a:spcPct val="80000"/>
              </a:lnSpc>
            </a:pPr>
            <a:r>
              <a:rPr lang="el-GR" altLang="en-US" sz="2400">
                <a:latin typeface="Comic Sans MS" panose="030F0702030302020204" pitchFamily="66" charset="0"/>
              </a:rPr>
              <a:t>Μετατροπή χημικής ενέργειας σε ηλεκτρισμό (</a:t>
            </a:r>
            <a:r>
              <a:rPr lang="en-US" altLang="en-US" sz="2400">
                <a:latin typeface="Comic Sans MS" panose="030F0702030302020204" pitchFamily="66" charset="0"/>
              </a:rPr>
              <a:t>max. </a:t>
            </a:r>
            <a:r>
              <a:rPr lang="el-GR" altLang="en-US" sz="2400">
                <a:latin typeface="Comic Sans MS" panose="030F0702030302020204" pitchFamily="66" charset="0"/>
              </a:rPr>
              <a:t>απόδοση 30%) ή θερμότητα – ζεστό νερό (</a:t>
            </a:r>
            <a:r>
              <a:rPr lang="en-US" altLang="en-US" sz="2400">
                <a:latin typeface="Comic Sans MS" panose="030F0702030302020204" pitchFamily="66" charset="0"/>
              </a:rPr>
              <a:t>max </a:t>
            </a:r>
            <a:r>
              <a:rPr lang="el-GR" altLang="en-US" sz="2400">
                <a:latin typeface="Comic Sans MS" panose="030F0702030302020204" pitchFamily="66" charset="0"/>
              </a:rPr>
              <a:t>απόδοση 80%) ή συνδυασμό αυτών (απόδοση ενδιάμεσα, </a:t>
            </a:r>
            <a:r>
              <a:rPr lang="en-GB" altLang="en-US" sz="2400">
                <a:latin typeface="Comic Sans MS" panose="030F0702030302020204" pitchFamily="66" charset="0"/>
              </a:rPr>
              <a:t>CHP </a:t>
            </a:r>
            <a:r>
              <a:rPr lang="el-GR" altLang="en-US" sz="2400">
                <a:latin typeface="Comic Sans MS" panose="030F0702030302020204" pitchFamily="66" charset="0"/>
              </a:rPr>
              <a:t>εργοστάσια)</a:t>
            </a:r>
          </a:p>
          <a:p>
            <a:pPr>
              <a:lnSpc>
                <a:spcPct val="80000"/>
              </a:lnSpc>
            </a:pPr>
            <a:r>
              <a:rPr lang="el-GR" altLang="en-US" sz="2400">
                <a:latin typeface="Comic Sans MS" panose="030F0702030302020204" pitchFamily="66" charset="0"/>
              </a:rPr>
              <a:t>Παράγονται στην Ευρώπη από καύση ΑΣΑ</a:t>
            </a:r>
            <a:r>
              <a:rPr lang="en-US" altLang="en-US" sz="2400">
                <a:latin typeface="Comic Sans MS" panose="030F0702030302020204" pitchFamily="66" charset="0"/>
              </a:rPr>
              <a:t> (rules of thumb)</a:t>
            </a:r>
            <a:r>
              <a:rPr lang="el-GR" altLang="en-US" sz="2400">
                <a:latin typeface="Comic Sans MS" panose="030F0702030302020204" pitchFamily="66" charset="0"/>
              </a:rPr>
              <a:t>:</a:t>
            </a:r>
          </a:p>
          <a:p>
            <a:pPr lvl="1">
              <a:lnSpc>
                <a:spcPct val="80000"/>
              </a:lnSpc>
            </a:pPr>
            <a:r>
              <a:rPr lang="el-GR" altLang="en-US" sz="2200">
                <a:latin typeface="Comic Sans MS" panose="030F0702030302020204" pitchFamily="66" charset="0"/>
              </a:rPr>
              <a:t>300 - 450 </a:t>
            </a:r>
            <a:r>
              <a:rPr lang="en-GB" altLang="en-US" sz="2200">
                <a:latin typeface="Comic Sans MS" panose="030F0702030302020204" pitchFamily="66" charset="0"/>
              </a:rPr>
              <a:t>Kwh/ton </a:t>
            </a:r>
            <a:r>
              <a:rPr lang="el-GR" altLang="en-US" sz="2200">
                <a:latin typeface="Comic Sans MS" panose="030F0702030302020204" pitchFamily="66" charset="0"/>
              </a:rPr>
              <a:t>ηλεκτρισμός</a:t>
            </a:r>
          </a:p>
          <a:p>
            <a:pPr lvl="1">
              <a:lnSpc>
                <a:spcPct val="80000"/>
              </a:lnSpc>
            </a:pPr>
            <a:r>
              <a:rPr lang="el-GR" altLang="en-US" sz="2200">
                <a:latin typeface="Comic Sans MS" panose="030F0702030302020204" pitchFamily="66" charset="0"/>
              </a:rPr>
              <a:t>900 – 2000 </a:t>
            </a:r>
            <a:r>
              <a:rPr lang="en-GB" altLang="en-US" sz="2200">
                <a:latin typeface="Comic Sans MS" panose="030F0702030302020204" pitchFamily="66" charset="0"/>
              </a:rPr>
              <a:t>Kwh/ton </a:t>
            </a:r>
            <a:r>
              <a:rPr lang="el-GR" altLang="en-US" sz="2200">
                <a:latin typeface="Comic Sans MS" panose="030F0702030302020204" pitchFamily="66" charset="0"/>
              </a:rPr>
              <a:t>θερμική ενέργεια</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9D010BF0-DE33-42D4-94CD-AF77E95CDB1B}"/>
              </a:ext>
            </a:extLst>
          </p:cNvPr>
          <p:cNvSpPr>
            <a:spLocks noGrp="1" noChangeArrowheads="1"/>
          </p:cNvSpPr>
          <p:nvPr>
            <p:ph type="title" idx="4294967295"/>
          </p:nvPr>
        </p:nvSpPr>
        <p:spPr/>
        <p:txBody>
          <a:bodyPr/>
          <a:lstStyle/>
          <a:p>
            <a:r>
              <a:rPr lang="el-GR" altLang="en-US">
                <a:solidFill>
                  <a:srgbClr val="FF0000"/>
                </a:solidFill>
                <a:latin typeface="Comic Sans MS" panose="030F0702030302020204" pitchFamily="66" charset="0"/>
              </a:rPr>
              <a:t>Σύστημα μετατροπής ενέργειας</a:t>
            </a:r>
          </a:p>
        </p:txBody>
      </p:sp>
      <p:pic>
        <p:nvPicPr>
          <p:cNvPr id="76803" name="Picture 4">
            <a:extLst>
              <a:ext uri="{FF2B5EF4-FFF2-40B4-BE49-F238E27FC236}">
                <a16:creationId xmlns:a16="http://schemas.microsoft.com/office/drawing/2014/main" id="{535F0470-A95C-4331-A740-4E58A1B29D0C}"/>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492250" y="1792288"/>
            <a:ext cx="6445250" cy="3781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B29A623-C7FA-4DE5-BBFF-4D6886445C10}"/>
              </a:ext>
            </a:extLst>
          </p:cNvPr>
          <p:cNvSpPr>
            <a:spLocks noGrp="1" noChangeArrowheads="1"/>
          </p:cNvSpPr>
          <p:nvPr>
            <p:ph type="title" idx="4294967295"/>
          </p:nvPr>
        </p:nvSpPr>
        <p:spPr>
          <a:xfrm>
            <a:off x="890588" y="334963"/>
            <a:ext cx="7467600" cy="855662"/>
          </a:xfrm>
        </p:spPr>
        <p:txBody>
          <a:bodyPr/>
          <a:lstStyle/>
          <a:p>
            <a:pPr algn="ctr">
              <a:lnSpc>
                <a:spcPct val="100000"/>
              </a:lnSpc>
            </a:pPr>
            <a:r>
              <a:rPr lang="el-GR" altLang="en-US" sz="2800">
                <a:solidFill>
                  <a:srgbClr val="FF0000"/>
                </a:solidFill>
                <a:latin typeface="Comic Sans MS" panose="030F0702030302020204" pitchFamily="66" charset="0"/>
              </a:rPr>
              <a:t>Κύρια υπο-συστήματα μονάδων καύσης απορριμμάτων</a:t>
            </a:r>
          </a:p>
        </p:txBody>
      </p:sp>
      <p:sp>
        <p:nvSpPr>
          <p:cNvPr id="77827" name="Rectangle 3">
            <a:extLst>
              <a:ext uri="{FF2B5EF4-FFF2-40B4-BE49-F238E27FC236}">
                <a16:creationId xmlns:a16="http://schemas.microsoft.com/office/drawing/2014/main" id="{35194541-E766-4754-8D93-F8496447173B}"/>
              </a:ext>
            </a:extLst>
          </p:cNvPr>
          <p:cNvSpPr>
            <a:spLocks noGrp="1" noChangeArrowheads="1"/>
          </p:cNvSpPr>
          <p:nvPr>
            <p:ph type="body" idx="4294967295"/>
          </p:nvPr>
        </p:nvSpPr>
        <p:spPr/>
        <p:txBody>
          <a:bodyPr/>
          <a:lstStyle/>
          <a:p>
            <a:r>
              <a:rPr lang="el-GR" altLang="en-US" sz="2400">
                <a:latin typeface="Comic Sans MS" panose="030F0702030302020204" pitchFamily="66" charset="0"/>
              </a:rPr>
              <a:t>Λάκκος αποθήκευσης</a:t>
            </a:r>
          </a:p>
          <a:p>
            <a:r>
              <a:rPr lang="el-GR" altLang="en-US" sz="2400">
                <a:latin typeface="Comic Sans MS" panose="030F0702030302020204" pitchFamily="66" charset="0"/>
              </a:rPr>
              <a:t>Γερανός φόρτωσης</a:t>
            </a:r>
          </a:p>
          <a:p>
            <a:r>
              <a:rPr lang="el-GR" altLang="en-US" sz="2400">
                <a:latin typeface="Comic Sans MS" panose="030F0702030302020204" pitchFamily="66" charset="0"/>
              </a:rPr>
              <a:t>Χώρος καύσης (</a:t>
            </a:r>
            <a:r>
              <a:rPr lang="en-GB" altLang="en-US" sz="2400">
                <a:latin typeface="Comic Sans MS" panose="030F0702030302020204" pitchFamily="66" charset="0"/>
              </a:rPr>
              <a:t>combustion chamber) </a:t>
            </a:r>
            <a:r>
              <a:rPr lang="el-GR" altLang="en-US" sz="2400">
                <a:latin typeface="Comic Sans MS" panose="030F0702030302020204" pitchFamily="66" charset="0"/>
              </a:rPr>
              <a:t>με σχάρα καύσης</a:t>
            </a:r>
            <a:r>
              <a:rPr lang="en-GB" altLang="en-US" sz="2400">
                <a:latin typeface="Comic Sans MS" panose="030F0702030302020204" pitchFamily="66" charset="0"/>
              </a:rPr>
              <a:t> (combustion grate)</a:t>
            </a:r>
            <a:endParaRPr lang="el-GR" altLang="en-US" sz="2400">
              <a:latin typeface="Comic Sans MS" panose="030F0702030302020204" pitchFamily="66" charset="0"/>
            </a:endParaRPr>
          </a:p>
          <a:p>
            <a:r>
              <a:rPr lang="el-GR" altLang="en-US" sz="2400">
                <a:latin typeface="Comic Sans MS" panose="030F0702030302020204" pitchFamily="66" charset="0"/>
              </a:rPr>
              <a:t>Σύστημα ανάκτησης θερμότητας</a:t>
            </a:r>
          </a:p>
          <a:p>
            <a:r>
              <a:rPr lang="el-GR" altLang="en-US" sz="2400">
                <a:latin typeface="Comic Sans MS" panose="030F0702030302020204" pitchFamily="66" charset="0"/>
              </a:rPr>
              <a:t>Σύστημα διαχείρισης τέφρας</a:t>
            </a:r>
          </a:p>
          <a:p>
            <a:r>
              <a:rPr lang="el-GR" altLang="en-US" sz="2400">
                <a:latin typeface="Comic Sans MS" panose="030F0702030302020204" pitchFamily="66" charset="0"/>
              </a:rPr>
              <a:t>Σύστημα ελέγχου αέριας ρύπανσης (ΣΕΑΡ)</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BE42EFFE-BB8D-469A-A57D-CE0269C405D4}"/>
              </a:ext>
            </a:extLst>
          </p:cNvPr>
          <p:cNvSpPr>
            <a:spLocks noGrp="1" noChangeArrowheads="1"/>
          </p:cNvSpPr>
          <p:nvPr>
            <p:ph type="title" idx="4294967295"/>
          </p:nvPr>
        </p:nvSpPr>
        <p:spPr>
          <a:xfrm>
            <a:off x="858838" y="319088"/>
            <a:ext cx="7467600" cy="855662"/>
          </a:xfrm>
        </p:spPr>
        <p:txBody>
          <a:bodyPr/>
          <a:lstStyle/>
          <a:p>
            <a:pPr algn="ctr">
              <a:lnSpc>
                <a:spcPct val="100000"/>
              </a:lnSpc>
            </a:pPr>
            <a:r>
              <a:rPr lang="el-GR" altLang="en-US" sz="2800">
                <a:solidFill>
                  <a:srgbClr val="FF0000"/>
                </a:solidFill>
                <a:latin typeface="Comic Sans MS" panose="030F0702030302020204" pitchFamily="66" charset="0"/>
              </a:rPr>
              <a:t>Τυπική τομή καυστήρα ΑΣΑ</a:t>
            </a:r>
          </a:p>
        </p:txBody>
      </p:sp>
      <p:pic>
        <p:nvPicPr>
          <p:cNvPr id="78851" name="Picture 4">
            <a:extLst>
              <a:ext uri="{FF2B5EF4-FFF2-40B4-BE49-F238E27FC236}">
                <a16:creationId xmlns:a16="http://schemas.microsoft.com/office/drawing/2014/main" id="{1E0EC11B-DB93-4FA3-A825-C81F6BD40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 y="1652588"/>
            <a:ext cx="803116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2" name="Rectangle 5">
            <a:extLst>
              <a:ext uri="{FF2B5EF4-FFF2-40B4-BE49-F238E27FC236}">
                <a16:creationId xmlns:a16="http://schemas.microsoft.com/office/drawing/2014/main" id="{B4E511FC-B56C-47C9-A7EF-F2E5992405F2}"/>
              </a:ext>
            </a:extLst>
          </p:cNvPr>
          <p:cNvSpPr>
            <a:spLocks noGrp="1" noChangeArrowheads="1"/>
          </p:cNvSpPr>
          <p:nvPr>
            <p:ph type="body" idx="4294967295"/>
          </p:nvPr>
        </p:nvSpPr>
        <p:spPr>
          <a:xfrm>
            <a:off x="238125" y="830263"/>
            <a:ext cx="7821613" cy="4318000"/>
          </a:xfrm>
        </p:spPr>
        <p:txBody>
          <a:bodyPr/>
          <a:lstStyle/>
          <a:p>
            <a:endParaRPr lang="el-GR" altLang="en-US"/>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E0D63B8F-78EE-43A7-BE7C-E842B9311456}"/>
              </a:ext>
            </a:extLst>
          </p:cNvPr>
          <p:cNvSpPr>
            <a:spLocks noGrp="1" noChangeArrowheads="1"/>
          </p:cNvSpPr>
          <p:nvPr>
            <p:ph type="title" idx="4294967295"/>
          </p:nvPr>
        </p:nvSpPr>
        <p:spPr>
          <a:xfrm>
            <a:off x="781050" y="223838"/>
            <a:ext cx="3746500" cy="855662"/>
          </a:xfrm>
        </p:spPr>
        <p:txBody>
          <a:bodyPr/>
          <a:lstStyle/>
          <a:p>
            <a:r>
              <a:rPr lang="el-GR" altLang="en-US">
                <a:solidFill>
                  <a:srgbClr val="FF0000"/>
                </a:solidFill>
                <a:latin typeface="Comic Sans MS" panose="030F0702030302020204" pitchFamily="66" charset="0"/>
              </a:rPr>
              <a:t>Σχάρα καυστήρα</a:t>
            </a:r>
          </a:p>
        </p:txBody>
      </p:sp>
      <p:sp>
        <p:nvSpPr>
          <p:cNvPr id="79875" name="Rectangle 3">
            <a:extLst>
              <a:ext uri="{FF2B5EF4-FFF2-40B4-BE49-F238E27FC236}">
                <a16:creationId xmlns:a16="http://schemas.microsoft.com/office/drawing/2014/main" id="{2F824A18-5014-400E-B5B1-0AD7F42A67D1}"/>
              </a:ext>
            </a:extLst>
          </p:cNvPr>
          <p:cNvSpPr>
            <a:spLocks noGrp="1" noChangeArrowheads="1"/>
          </p:cNvSpPr>
          <p:nvPr>
            <p:ph type="body" idx="4294967295"/>
          </p:nvPr>
        </p:nvSpPr>
        <p:spPr/>
        <p:txBody>
          <a:bodyPr/>
          <a:lstStyle/>
          <a:p>
            <a:endParaRPr lang="el-GR" altLang="en-US"/>
          </a:p>
        </p:txBody>
      </p:sp>
      <p:pic>
        <p:nvPicPr>
          <p:cNvPr id="79876" name="Picture 4">
            <a:extLst>
              <a:ext uri="{FF2B5EF4-FFF2-40B4-BE49-F238E27FC236}">
                <a16:creationId xmlns:a16="http://schemas.microsoft.com/office/drawing/2014/main" id="{9298FDD8-BCBC-40F8-99A7-01F9ADC0A2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1450" y="442913"/>
            <a:ext cx="4918075" cy="564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7" name="Picture 5">
            <a:extLst>
              <a:ext uri="{FF2B5EF4-FFF2-40B4-BE49-F238E27FC236}">
                <a16:creationId xmlns:a16="http://schemas.microsoft.com/office/drawing/2014/main" id="{FF94926C-9758-4B41-8E8C-AE4063434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2216150"/>
            <a:ext cx="3684587" cy="262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8" name="Text Box 6">
            <a:extLst>
              <a:ext uri="{FF2B5EF4-FFF2-40B4-BE49-F238E27FC236}">
                <a16:creationId xmlns:a16="http://schemas.microsoft.com/office/drawing/2014/main" id="{1FB9BAEC-5B2A-4FF6-8AA8-621085ED9B0D}"/>
              </a:ext>
            </a:extLst>
          </p:cNvPr>
          <p:cNvSpPr txBox="1">
            <a:spLocks noChangeArrowheads="1"/>
          </p:cNvSpPr>
          <p:nvPr/>
        </p:nvSpPr>
        <p:spPr bwMode="auto">
          <a:xfrm>
            <a:off x="204788" y="4940300"/>
            <a:ext cx="5202237"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l-GR" altLang="en-US" sz="2400">
                <a:solidFill>
                  <a:srgbClr val="0000CC"/>
                </a:solidFill>
                <a:latin typeface="Comic Sans MS" panose="030F0702030302020204" pitchFamily="66" charset="0"/>
              </a:rPr>
              <a:t>Σε στοιχειομετρικό αέρα, η θερμοκρασία είναι υπερβολικά υψηλή. Σε 100% περίσσειας αέρα, η θερμοκρασία πέφτει στους 1000</a:t>
            </a:r>
            <a:r>
              <a:rPr lang="en-US" altLang="en-US" sz="2400">
                <a:solidFill>
                  <a:srgbClr val="0000CC"/>
                </a:solidFill>
                <a:latin typeface="Comic Sans MS" panose="030F0702030302020204" pitchFamily="66" charset="0"/>
              </a:rPr>
              <a:t>º</a:t>
            </a:r>
            <a:r>
              <a:rPr lang="en-GB" altLang="en-US" sz="2400">
                <a:solidFill>
                  <a:srgbClr val="0000CC"/>
                </a:solidFill>
                <a:latin typeface="Comic Sans MS" panose="030F0702030302020204" pitchFamily="66" charset="0"/>
              </a:rPr>
              <a:t>C </a:t>
            </a:r>
            <a:r>
              <a:rPr lang="el-GR" altLang="en-US" sz="2400">
                <a:solidFill>
                  <a:srgbClr val="0000CC"/>
                </a:solidFill>
                <a:latin typeface="Comic Sans MS" panose="030F0702030302020204" pitchFamily="66" charset="0"/>
              </a:rPr>
              <a:t>περίπου (συνήθης).</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348DD1E4-07DE-4430-95EE-44311C0F1C42}"/>
              </a:ext>
            </a:extLst>
          </p:cNvPr>
          <p:cNvSpPr>
            <a:spLocks noGrp="1" noChangeArrowheads="1"/>
          </p:cNvSpPr>
          <p:nvPr>
            <p:ph type="title" idx="4294967295"/>
          </p:nvPr>
        </p:nvSpPr>
        <p:spPr/>
        <p:txBody>
          <a:bodyPr/>
          <a:lstStyle/>
          <a:p>
            <a:pPr algn="ctr">
              <a:lnSpc>
                <a:spcPct val="100000"/>
              </a:lnSpc>
            </a:pPr>
            <a:r>
              <a:rPr lang="el-GR" altLang="en-US" sz="2800">
                <a:solidFill>
                  <a:srgbClr val="FF0000"/>
                </a:solidFill>
                <a:latin typeface="Comic Sans MS" panose="030F0702030302020204" pitchFamily="66" charset="0"/>
              </a:rPr>
              <a:t>Σύστημα μεταφοράς θερμότητας - Σωλήνες βρασμού νερού</a:t>
            </a:r>
          </a:p>
        </p:txBody>
      </p:sp>
      <p:sp>
        <p:nvSpPr>
          <p:cNvPr id="80899" name="Rectangle 3">
            <a:extLst>
              <a:ext uri="{FF2B5EF4-FFF2-40B4-BE49-F238E27FC236}">
                <a16:creationId xmlns:a16="http://schemas.microsoft.com/office/drawing/2014/main" id="{4AE45C0E-9C7D-4BAC-851F-485D1BED746B}"/>
              </a:ext>
            </a:extLst>
          </p:cNvPr>
          <p:cNvSpPr>
            <a:spLocks noGrp="1" noChangeArrowheads="1"/>
          </p:cNvSpPr>
          <p:nvPr>
            <p:ph type="body" idx="4294967295"/>
          </p:nvPr>
        </p:nvSpPr>
        <p:spPr/>
        <p:txBody>
          <a:bodyPr/>
          <a:lstStyle/>
          <a:p>
            <a:endParaRPr lang="el-GR" altLang="en-US"/>
          </a:p>
        </p:txBody>
      </p:sp>
      <p:pic>
        <p:nvPicPr>
          <p:cNvPr id="80900" name="Picture 4">
            <a:extLst>
              <a:ext uri="{FF2B5EF4-FFF2-40B4-BE49-F238E27FC236}">
                <a16:creationId xmlns:a16="http://schemas.microsoft.com/office/drawing/2014/main" id="{37D82934-F2C9-4CF3-B2CD-1AAE2CEA7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863" y="1649413"/>
            <a:ext cx="6489700" cy="428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18220EC7-5E1C-43AF-88A5-11D11066509C}"/>
              </a:ext>
            </a:extLst>
          </p:cNvPr>
          <p:cNvSpPr>
            <a:spLocks noGrp="1" noChangeArrowheads="1"/>
          </p:cNvSpPr>
          <p:nvPr>
            <p:ph type="title" idx="4294967295"/>
          </p:nvPr>
        </p:nvSpPr>
        <p:spPr>
          <a:xfrm>
            <a:off x="1033463" y="414338"/>
            <a:ext cx="7467600" cy="855662"/>
          </a:xfrm>
        </p:spPr>
        <p:txBody>
          <a:bodyPr/>
          <a:lstStyle/>
          <a:p>
            <a:pPr algn="ctr">
              <a:lnSpc>
                <a:spcPct val="100000"/>
              </a:lnSpc>
            </a:pPr>
            <a:r>
              <a:rPr lang="el-GR" altLang="en-US" sz="2800">
                <a:solidFill>
                  <a:srgbClr val="FF0000"/>
                </a:solidFill>
                <a:latin typeface="Comic Sans MS" panose="030F0702030302020204" pitchFamily="66" charset="0"/>
              </a:rPr>
              <a:t>Βασικές διαφορές καυστήρων μαζικής καύσης με καυστήρες </a:t>
            </a:r>
            <a:r>
              <a:rPr lang="en-GB" altLang="en-US" sz="2800">
                <a:solidFill>
                  <a:srgbClr val="FF0000"/>
                </a:solidFill>
                <a:latin typeface="Comic Sans MS" panose="030F0702030302020204" pitchFamily="66" charset="0"/>
              </a:rPr>
              <a:t>RDF</a:t>
            </a:r>
            <a:endParaRPr lang="el-GR" altLang="en-US" sz="2800">
              <a:solidFill>
                <a:srgbClr val="FF0000"/>
              </a:solidFill>
              <a:latin typeface="Comic Sans MS" panose="030F0702030302020204" pitchFamily="66" charset="0"/>
            </a:endParaRPr>
          </a:p>
        </p:txBody>
      </p:sp>
      <p:sp>
        <p:nvSpPr>
          <p:cNvPr id="81923" name="Rectangle 3">
            <a:extLst>
              <a:ext uri="{FF2B5EF4-FFF2-40B4-BE49-F238E27FC236}">
                <a16:creationId xmlns:a16="http://schemas.microsoft.com/office/drawing/2014/main" id="{41EC9CD8-AC59-440E-A99A-11E55E8A5231}"/>
              </a:ext>
            </a:extLst>
          </p:cNvPr>
          <p:cNvSpPr>
            <a:spLocks noGrp="1" noChangeArrowheads="1"/>
          </p:cNvSpPr>
          <p:nvPr>
            <p:ph type="body" idx="4294967295"/>
          </p:nvPr>
        </p:nvSpPr>
        <p:spPr/>
        <p:txBody>
          <a:bodyPr/>
          <a:lstStyle/>
          <a:p>
            <a:pPr>
              <a:lnSpc>
                <a:spcPct val="90000"/>
              </a:lnSpc>
            </a:pPr>
            <a:r>
              <a:rPr lang="el-GR" altLang="en-US" sz="2400">
                <a:latin typeface="Comic Sans MS" panose="030F0702030302020204" pitchFamily="66" charset="0"/>
              </a:rPr>
              <a:t>Μαζική καύση</a:t>
            </a:r>
          </a:p>
          <a:p>
            <a:pPr lvl="1">
              <a:lnSpc>
                <a:spcPct val="90000"/>
              </a:lnSpc>
            </a:pPr>
            <a:r>
              <a:rPr lang="el-GR" altLang="en-US" sz="2200">
                <a:latin typeface="Comic Sans MS" panose="030F0702030302020204" pitchFamily="66" charset="0"/>
              </a:rPr>
              <a:t>Χωρίς έντονη προεπεξεργασία</a:t>
            </a:r>
          </a:p>
          <a:p>
            <a:pPr lvl="1">
              <a:lnSpc>
                <a:spcPct val="90000"/>
              </a:lnSpc>
            </a:pPr>
            <a:r>
              <a:rPr lang="el-GR" altLang="en-US" sz="2200">
                <a:latin typeface="Comic Sans MS" panose="030F0702030302020204" pitchFamily="66" charset="0"/>
              </a:rPr>
              <a:t>100% περίσσεια αέρα πάνω από στοιχειομετρικό</a:t>
            </a:r>
          </a:p>
          <a:p>
            <a:pPr lvl="1">
              <a:lnSpc>
                <a:spcPct val="90000"/>
              </a:lnSpc>
            </a:pPr>
            <a:r>
              <a:rPr lang="el-GR" altLang="en-US" sz="2200">
                <a:latin typeface="Comic Sans MS" panose="030F0702030302020204" pitchFamily="66" charset="0"/>
              </a:rPr>
              <a:t>Μεγαλύτερο ΣΕΑΡ</a:t>
            </a:r>
          </a:p>
          <a:p>
            <a:pPr>
              <a:lnSpc>
                <a:spcPct val="90000"/>
              </a:lnSpc>
            </a:pPr>
            <a:r>
              <a:rPr lang="en-GB" altLang="en-US" sz="2400">
                <a:latin typeface="Comic Sans MS" panose="030F0702030302020204" pitchFamily="66" charset="0"/>
              </a:rPr>
              <a:t>RDF</a:t>
            </a:r>
          </a:p>
          <a:p>
            <a:pPr lvl="1">
              <a:lnSpc>
                <a:spcPct val="90000"/>
              </a:lnSpc>
            </a:pPr>
            <a:r>
              <a:rPr lang="el-GR" altLang="en-US" sz="2200">
                <a:latin typeface="Comic Sans MS" panose="030F0702030302020204" pitchFamily="66" charset="0"/>
              </a:rPr>
              <a:t>Έντονη προεπεξεργασία (απομάκρυνση άκαυστου υλικού και μείωση μεγέθους)</a:t>
            </a:r>
          </a:p>
          <a:p>
            <a:pPr lvl="1">
              <a:lnSpc>
                <a:spcPct val="90000"/>
              </a:lnSpc>
            </a:pPr>
            <a:r>
              <a:rPr lang="el-GR" altLang="en-US" sz="2200">
                <a:latin typeface="Comic Sans MS" panose="030F0702030302020204" pitchFamily="66" charset="0"/>
              </a:rPr>
              <a:t>50% περίσσεια αέρα πάνω από στοιχειομετρικό</a:t>
            </a:r>
          </a:p>
          <a:p>
            <a:pPr lvl="1">
              <a:lnSpc>
                <a:spcPct val="90000"/>
              </a:lnSpc>
            </a:pPr>
            <a:r>
              <a:rPr lang="el-GR" altLang="en-US" sz="2200">
                <a:latin typeface="Comic Sans MS" panose="030F0702030302020204" pitchFamily="66" charset="0"/>
              </a:rPr>
              <a:t>Απομάκρυνση μετάλλων</a:t>
            </a:r>
          </a:p>
          <a:p>
            <a:pPr lvl="1">
              <a:lnSpc>
                <a:spcPct val="90000"/>
              </a:lnSpc>
            </a:pPr>
            <a:r>
              <a:rPr lang="el-GR" altLang="en-US" sz="2200">
                <a:latin typeface="Comic Sans MS" panose="030F0702030302020204" pitchFamily="66" charset="0"/>
              </a:rPr>
              <a:t>Προβλήματα διάβρωσης</a:t>
            </a:r>
          </a:p>
          <a:p>
            <a:pPr lvl="1">
              <a:lnSpc>
                <a:spcPct val="90000"/>
              </a:lnSpc>
            </a:pPr>
            <a:r>
              <a:rPr lang="el-GR" altLang="en-US" sz="2200">
                <a:latin typeface="Comic Sans MS" panose="030F0702030302020204" pitchFamily="66" charset="0"/>
              </a:rPr>
              <a:t>Μειωμένο κόστος λειτουργίας ΣΕΑΡ</a:t>
            </a:r>
          </a:p>
          <a:p>
            <a:pPr lvl="1">
              <a:lnSpc>
                <a:spcPct val="90000"/>
              </a:lnSpc>
            </a:pPr>
            <a:endParaRPr lang="el-GR" altLang="en-US" sz="2200">
              <a:latin typeface="Comic Sans MS" panose="030F0702030302020204" pitchFamily="66" charset="0"/>
            </a:endParaRPr>
          </a:p>
          <a:p>
            <a:pPr>
              <a:lnSpc>
                <a:spcPct val="90000"/>
              </a:lnSpc>
            </a:pPr>
            <a:endParaRPr lang="el-GR" altLang="en-US" sz="2400">
              <a:latin typeface="Comic Sans MS" panose="030F0702030302020204" pitchFamily="66"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20A185E1-8C08-49D2-A213-0E1772612141}"/>
              </a:ext>
            </a:extLst>
          </p:cNvPr>
          <p:cNvSpPr>
            <a:spLocks noGrp="1" noChangeArrowheads="1"/>
          </p:cNvSpPr>
          <p:nvPr>
            <p:ph type="title" idx="4294967295"/>
          </p:nvPr>
        </p:nvSpPr>
        <p:spPr/>
        <p:txBody>
          <a:bodyPr/>
          <a:lstStyle/>
          <a:p>
            <a:r>
              <a:rPr lang="el-GR" altLang="en-US">
                <a:solidFill>
                  <a:srgbClr val="FF0000"/>
                </a:solidFill>
                <a:latin typeface="Comic Sans MS" panose="030F0702030302020204" pitchFamily="66" charset="0"/>
              </a:rPr>
              <a:t>Είδη </a:t>
            </a:r>
            <a:r>
              <a:rPr lang="en-GB" altLang="en-US">
                <a:solidFill>
                  <a:srgbClr val="FF0000"/>
                </a:solidFill>
                <a:latin typeface="Comic Sans MS" panose="030F0702030302020204" pitchFamily="66" charset="0"/>
              </a:rPr>
              <a:t>RDF </a:t>
            </a:r>
            <a:r>
              <a:rPr lang="el-GR" altLang="en-US">
                <a:solidFill>
                  <a:srgbClr val="FF0000"/>
                </a:solidFill>
                <a:latin typeface="Comic Sans MS" panose="030F0702030302020204" pitchFamily="66" charset="0"/>
              </a:rPr>
              <a:t>στις Η.Π.Α.</a:t>
            </a:r>
          </a:p>
        </p:txBody>
      </p:sp>
      <p:pic>
        <p:nvPicPr>
          <p:cNvPr id="82947" name="Picture 4">
            <a:extLst>
              <a:ext uri="{FF2B5EF4-FFF2-40B4-BE49-F238E27FC236}">
                <a16:creationId xmlns:a16="http://schemas.microsoft.com/office/drawing/2014/main" id="{AE66D4B9-629B-4D59-BF59-ADB29E379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775" y="1370013"/>
            <a:ext cx="7007225" cy="297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8" name="Picture 5">
            <a:extLst>
              <a:ext uri="{FF2B5EF4-FFF2-40B4-BE49-F238E27FC236}">
                <a16:creationId xmlns:a16="http://schemas.microsoft.com/office/drawing/2014/main" id="{9359B295-4CF2-45EE-8A1A-C35D11FBBA69}"/>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5157788" y="4260850"/>
            <a:ext cx="3986212" cy="25971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9" name="Line 6">
            <a:extLst>
              <a:ext uri="{FF2B5EF4-FFF2-40B4-BE49-F238E27FC236}">
                <a16:creationId xmlns:a16="http://schemas.microsoft.com/office/drawing/2014/main" id="{476DA421-AB6A-487F-922F-2F1836631C0B}"/>
              </a:ext>
            </a:extLst>
          </p:cNvPr>
          <p:cNvSpPr>
            <a:spLocks noChangeShapeType="1"/>
          </p:cNvSpPr>
          <p:nvPr/>
        </p:nvSpPr>
        <p:spPr bwMode="auto">
          <a:xfrm>
            <a:off x="2695575" y="2868613"/>
            <a:ext cx="3043238" cy="27130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82950" name="Picture 7">
            <a:extLst>
              <a:ext uri="{FF2B5EF4-FFF2-40B4-BE49-F238E27FC236}">
                <a16:creationId xmlns:a16="http://schemas.microsoft.com/office/drawing/2014/main" id="{65949BC4-44AA-49CE-BDF6-07A132A36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62350"/>
            <a:ext cx="2232025"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51" name="Line 8">
            <a:extLst>
              <a:ext uri="{FF2B5EF4-FFF2-40B4-BE49-F238E27FC236}">
                <a16:creationId xmlns:a16="http://schemas.microsoft.com/office/drawing/2014/main" id="{DBFD4B47-4E4F-4955-A4BB-2DDFB5C4D3DC}"/>
              </a:ext>
            </a:extLst>
          </p:cNvPr>
          <p:cNvSpPr>
            <a:spLocks noChangeShapeType="1"/>
          </p:cNvSpPr>
          <p:nvPr/>
        </p:nvSpPr>
        <p:spPr bwMode="auto">
          <a:xfrm flipH="1">
            <a:off x="2017713" y="3184525"/>
            <a:ext cx="252412" cy="3000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10254440-4425-4547-B1C2-9D63C22056AD}"/>
              </a:ext>
            </a:extLst>
          </p:cNvPr>
          <p:cNvSpPr>
            <a:spLocks noGrp="1" noChangeArrowheads="1"/>
          </p:cNvSpPr>
          <p:nvPr>
            <p:ph type="title" idx="4294967295"/>
          </p:nvPr>
        </p:nvSpPr>
        <p:spPr/>
        <p:txBody>
          <a:bodyPr/>
          <a:lstStyle/>
          <a:p>
            <a:r>
              <a:rPr lang="el-GR" altLang="en-US">
                <a:solidFill>
                  <a:srgbClr val="FF0000"/>
                </a:solidFill>
                <a:latin typeface="Comic Sans MS" panose="030F0702030302020204" pitchFamily="66" charset="0"/>
              </a:rPr>
              <a:t>Στερεά υπολείμματα καύσης</a:t>
            </a:r>
          </a:p>
        </p:txBody>
      </p:sp>
      <p:sp>
        <p:nvSpPr>
          <p:cNvPr id="83971" name="Rectangle 3">
            <a:extLst>
              <a:ext uri="{FF2B5EF4-FFF2-40B4-BE49-F238E27FC236}">
                <a16:creationId xmlns:a16="http://schemas.microsoft.com/office/drawing/2014/main" id="{EE08D999-A902-4FEB-B888-808BDD170E48}"/>
              </a:ext>
            </a:extLst>
          </p:cNvPr>
          <p:cNvSpPr>
            <a:spLocks noGrp="1" noChangeArrowheads="1"/>
          </p:cNvSpPr>
          <p:nvPr>
            <p:ph type="body" idx="4294967295"/>
          </p:nvPr>
        </p:nvSpPr>
        <p:spPr>
          <a:xfrm>
            <a:off x="804863" y="1524000"/>
            <a:ext cx="7412037" cy="4318000"/>
          </a:xfrm>
        </p:spPr>
        <p:txBody>
          <a:bodyPr/>
          <a:lstStyle/>
          <a:p>
            <a:pPr>
              <a:lnSpc>
                <a:spcPct val="90000"/>
              </a:lnSpc>
            </a:pPr>
            <a:r>
              <a:rPr lang="el-GR" altLang="en-US" sz="2400">
                <a:latin typeface="Comic Sans MS" panose="030F0702030302020204" pitchFamily="66" charset="0"/>
              </a:rPr>
              <a:t>Τέφρα καυστήρα ή πυθμένα (</a:t>
            </a:r>
            <a:r>
              <a:rPr lang="en-GB" altLang="en-US" sz="2400">
                <a:latin typeface="Comic Sans MS" panose="030F0702030302020204" pitchFamily="66" charset="0"/>
              </a:rPr>
              <a:t>bottom ash)</a:t>
            </a:r>
            <a:r>
              <a:rPr lang="el-GR" altLang="en-US" sz="2400">
                <a:latin typeface="Comic Sans MS" panose="030F0702030302020204" pitchFamily="66" charset="0"/>
              </a:rPr>
              <a:t> </a:t>
            </a:r>
          </a:p>
          <a:p>
            <a:pPr lvl="1">
              <a:lnSpc>
                <a:spcPct val="90000"/>
              </a:lnSpc>
            </a:pPr>
            <a:r>
              <a:rPr lang="el-GR" altLang="en-US" sz="2200">
                <a:latin typeface="Comic Sans MS" panose="030F0702030302020204" pitchFamily="66" charset="0"/>
              </a:rPr>
              <a:t>Ανόργανα</a:t>
            </a:r>
          </a:p>
          <a:p>
            <a:pPr lvl="1">
              <a:lnSpc>
                <a:spcPct val="90000"/>
              </a:lnSpc>
            </a:pPr>
            <a:r>
              <a:rPr lang="el-GR" altLang="en-US" sz="2200">
                <a:latin typeface="Comic Sans MS" panose="030F0702030302020204" pitchFamily="66" charset="0"/>
              </a:rPr>
              <a:t>Μη καμένα οργανικά</a:t>
            </a:r>
          </a:p>
          <a:p>
            <a:pPr lvl="1">
              <a:lnSpc>
                <a:spcPct val="90000"/>
              </a:lnSpc>
            </a:pPr>
            <a:r>
              <a:rPr lang="el-GR" altLang="en-US" sz="2200">
                <a:latin typeface="Comic Sans MS" panose="030F0702030302020204" pitchFamily="66" charset="0"/>
              </a:rPr>
              <a:t>Μη επικίνδυνο απόβλητο συνήθως</a:t>
            </a:r>
            <a:endParaRPr lang="en-GB" altLang="en-US" sz="2200">
              <a:latin typeface="Comic Sans MS" panose="030F0702030302020204" pitchFamily="66" charset="0"/>
            </a:endParaRPr>
          </a:p>
          <a:p>
            <a:pPr>
              <a:lnSpc>
                <a:spcPct val="90000"/>
              </a:lnSpc>
            </a:pPr>
            <a:r>
              <a:rPr lang="el-GR" altLang="en-US" sz="2400">
                <a:latin typeface="Comic Sans MS" panose="030F0702030302020204" pitchFamily="66" charset="0"/>
              </a:rPr>
              <a:t>Ιπτάμενη τέφρα (</a:t>
            </a:r>
            <a:r>
              <a:rPr lang="en-GB" altLang="en-US" sz="2400">
                <a:latin typeface="Comic Sans MS" panose="030F0702030302020204" pitchFamily="66" charset="0"/>
              </a:rPr>
              <a:t>fly ash)</a:t>
            </a:r>
            <a:endParaRPr lang="el-GR" altLang="en-US" sz="2400">
              <a:latin typeface="Comic Sans MS" panose="030F0702030302020204" pitchFamily="66" charset="0"/>
            </a:endParaRPr>
          </a:p>
          <a:p>
            <a:pPr lvl="1">
              <a:lnSpc>
                <a:spcPct val="90000"/>
              </a:lnSpc>
            </a:pPr>
            <a:r>
              <a:rPr lang="el-GR" altLang="en-US" sz="2200">
                <a:latin typeface="Comic Sans MS" panose="030F0702030302020204" pitchFamily="66" charset="0"/>
              </a:rPr>
              <a:t>Σωματίδια από αέριες εκπομπές</a:t>
            </a:r>
          </a:p>
          <a:p>
            <a:pPr lvl="1">
              <a:lnSpc>
                <a:spcPct val="90000"/>
              </a:lnSpc>
            </a:pPr>
            <a:r>
              <a:rPr lang="el-GR" altLang="en-US" sz="2200">
                <a:latin typeface="Comic Sans MS" panose="030F0702030302020204" pitchFamily="66" charset="0"/>
              </a:rPr>
              <a:t>Επικίνδυνο απόβλητο</a:t>
            </a:r>
            <a:r>
              <a:rPr lang="en-US" altLang="en-US" sz="2200">
                <a:latin typeface="Comic Sans MS" panose="030F0702030302020204" pitchFamily="66" charset="0"/>
              </a:rPr>
              <a:t> (</a:t>
            </a:r>
            <a:r>
              <a:rPr lang="el-GR" altLang="en-US" sz="2200">
                <a:latin typeface="Comic Sans MS" panose="030F0702030302020204" pitchFamily="66" charset="0"/>
              </a:rPr>
              <a:t>συνήθως)</a:t>
            </a:r>
          </a:p>
          <a:p>
            <a:pPr>
              <a:lnSpc>
                <a:spcPct val="90000"/>
              </a:lnSpc>
            </a:pPr>
            <a:r>
              <a:rPr lang="el-GR" altLang="en-US" sz="2400">
                <a:latin typeface="Comic Sans MS" panose="030F0702030302020204" pitchFamily="66" charset="0"/>
              </a:rPr>
              <a:t>25% αρχικής μάζας γίνεται τέφρα – Μίγμα 2 τεφρών μάλλον μη επικίνδυνο λόγω αραίωσης</a:t>
            </a:r>
            <a:endParaRPr lang="en-GB" altLang="en-US" sz="2400">
              <a:latin typeface="Comic Sans MS" panose="030F0702030302020204" pitchFamily="66" charset="0"/>
            </a:endParaRPr>
          </a:p>
          <a:p>
            <a:pPr>
              <a:lnSpc>
                <a:spcPct val="90000"/>
              </a:lnSpc>
            </a:pPr>
            <a:r>
              <a:rPr lang="el-GR" altLang="en-US" sz="2400">
                <a:latin typeface="Comic Sans MS" panose="030F0702030302020204" pitchFamily="66" charset="0"/>
              </a:rPr>
              <a:t>Προϊόντα καθαρισμού απαερίων</a:t>
            </a:r>
          </a:p>
          <a:p>
            <a:pPr>
              <a:lnSpc>
                <a:spcPct val="90000"/>
              </a:lnSpc>
            </a:pPr>
            <a:r>
              <a:rPr lang="el-GR" altLang="en-US" sz="2400">
                <a:latin typeface="Comic Sans MS" panose="030F0702030302020204" pitchFamily="66" charset="0"/>
              </a:rPr>
              <a:t>Πρόβλημα βαρέων μετάλλων στην τέφρα</a:t>
            </a:r>
          </a:p>
          <a:p>
            <a:pPr>
              <a:lnSpc>
                <a:spcPct val="90000"/>
              </a:lnSpc>
            </a:pPr>
            <a:endParaRPr lang="el-GR" altLang="en-US" sz="2400">
              <a:latin typeface="Comic Sans MS" panose="030F0702030302020204" pitchFamily="66" charset="0"/>
            </a:endParaRPr>
          </a:p>
          <a:p>
            <a:pPr>
              <a:lnSpc>
                <a:spcPct val="90000"/>
              </a:lnSpc>
            </a:pPr>
            <a:endParaRPr lang="el-GR" altLang="en-US" sz="2400">
              <a:latin typeface="Comic Sans MS" panose="030F0702030302020204" pitchFamily="66"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56EE8BD-25B5-4669-9E12-79ABD10F3F83}"/>
              </a:ext>
            </a:extLst>
          </p:cNvPr>
          <p:cNvSpPr>
            <a:spLocks noGrp="1" noChangeArrowheads="1"/>
          </p:cNvSpPr>
          <p:nvPr>
            <p:ph type="title" idx="4294967295"/>
          </p:nvPr>
        </p:nvSpPr>
        <p:spPr>
          <a:xfrm>
            <a:off x="1001713" y="334963"/>
            <a:ext cx="7593012" cy="1028700"/>
          </a:xfrm>
        </p:spPr>
        <p:txBody>
          <a:bodyPr/>
          <a:lstStyle/>
          <a:p>
            <a:pPr algn="ctr"/>
            <a:r>
              <a:rPr lang="el-GR" altLang="en-US">
                <a:solidFill>
                  <a:srgbClr val="FF0000"/>
                </a:solidFill>
                <a:latin typeface="Comic Sans MS" panose="030F0702030302020204" pitchFamily="66" charset="0"/>
              </a:rPr>
              <a:t>Στόχοι ταφής βιοαποδομήσιμων στην Ελλάδα</a:t>
            </a:r>
            <a:endParaRPr lang="en-US" altLang="en-US">
              <a:solidFill>
                <a:srgbClr val="FF0000"/>
              </a:solidFill>
              <a:latin typeface="Comic Sans MS" panose="030F0702030302020204" pitchFamily="66" charset="0"/>
            </a:endParaRPr>
          </a:p>
        </p:txBody>
      </p:sp>
      <p:sp>
        <p:nvSpPr>
          <p:cNvPr id="18435" name="Rectangle 3">
            <a:extLst>
              <a:ext uri="{FF2B5EF4-FFF2-40B4-BE49-F238E27FC236}">
                <a16:creationId xmlns:a16="http://schemas.microsoft.com/office/drawing/2014/main" id="{08CD9B41-CDE6-45CB-99C8-11E2799E9672}"/>
              </a:ext>
            </a:extLst>
          </p:cNvPr>
          <p:cNvSpPr>
            <a:spLocks noGrp="1" noChangeArrowheads="1"/>
          </p:cNvSpPr>
          <p:nvPr>
            <p:ph type="body" idx="4294967295"/>
          </p:nvPr>
        </p:nvSpPr>
        <p:spPr/>
        <p:txBody>
          <a:bodyPr/>
          <a:lstStyle/>
          <a:p>
            <a:endParaRPr lang="el-GR" altLang="en-US"/>
          </a:p>
        </p:txBody>
      </p:sp>
      <p:pic>
        <p:nvPicPr>
          <p:cNvPr id="18436" name="Picture 4">
            <a:extLst>
              <a:ext uri="{FF2B5EF4-FFF2-40B4-BE49-F238E27FC236}">
                <a16:creationId xmlns:a16="http://schemas.microsoft.com/office/drawing/2014/main" id="{D1A6963C-0D56-4F74-9F94-08CCE32B0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331913"/>
            <a:ext cx="7864475" cy="440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
            <a:extLst>
              <a:ext uri="{FF2B5EF4-FFF2-40B4-BE49-F238E27FC236}">
                <a16:creationId xmlns:a16="http://schemas.microsoft.com/office/drawing/2014/main" id="{631AF9AA-731E-4056-8D5D-FC3D154B37D9}"/>
              </a:ext>
            </a:extLst>
          </p:cNvPr>
          <p:cNvSpPr txBox="1">
            <a:spLocks noChangeArrowheads="1"/>
          </p:cNvSpPr>
          <p:nvPr/>
        </p:nvSpPr>
        <p:spPr bwMode="auto">
          <a:xfrm>
            <a:off x="0" y="6400800"/>
            <a:ext cx="16875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n-US" altLang="en-US" sz="1800">
                <a:solidFill>
                  <a:srgbClr val="0000CC"/>
                </a:solidFill>
                <a:latin typeface="Comic Sans MS" panose="030F0702030302020204" pitchFamily="66" charset="0"/>
              </a:rPr>
              <a:t>EEA, 2013</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9F77811A-6CF4-4EA6-A4FB-0BE3E79FC1E9}"/>
              </a:ext>
            </a:extLst>
          </p:cNvPr>
          <p:cNvSpPr>
            <a:spLocks noGrp="1" noChangeArrowheads="1"/>
          </p:cNvSpPr>
          <p:nvPr>
            <p:ph type="title" idx="4294967295"/>
          </p:nvPr>
        </p:nvSpPr>
        <p:spPr/>
        <p:txBody>
          <a:bodyPr/>
          <a:lstStyle/>
          <a:p>
            <a:r>
              <a:rPr lang="el-GR" altLang="en-US">
                <a:solidFill>
                  <a:srgbClr val="FF0000"/>
                </a:solidFill>
                <a:latin typeface="Comic Sans MS" panose="030F0702030302020204" pitchFamily="66" charset="0"/>
              </a:rPr>
              <a:t>Τυπική σύσταση τέφρας</a:t>
            </a:r>
          </a:p>
        </p:txBody>
      </p:sp>
      <p:sp>
        <p:nvSpPr>
          <p:cNvPr id="84995" name="Rectangle 3">
            <a:extLst>
              <a:ext uri="{FF2B5EF4-FFF2-40B4-BE49-F238E27FC236}">
                <a16:creationId xmlns:a16="http://schemas.microsoft.com/office/drawing/2014/main" id="{70B0CA20-5AEF-42F5-A0C3-7BE5E8F4BDCC}"/>
              </a:ext>
            </a:extLst>
          </p:cNvPr>
          <p:cNvSpPr>
            <a:spLocks noGrp="1" noChangeArrowheads="1"/>
          </p:cNvSpPr>
          <p:nvPr>
            <p:ph type="body" idx="4294967295"/>
          </p:nvPr>
        </p:nvSpPr>
        <p:spPr/>
        <p:txBody>
          <a:bodyPr/>
          <a:lstStyle/>
          <a:p>
            <a:endParaRPr lang="el-GR" altLang="en-US">
              <a:latin typeface="Comic Sans MS" panose="030F0702030302020204" pitchFamily="66" charset="0"/>
            </a:endParaRPr>
          </a:p>
        </p:txBody>
      </p:sp>
      <p:pic>
        <p:nvPicPr>
          <p:cNvPr id="84996" name="Picture 4">
            <a:extLst>
              <a:ext uri="{FF2B5EF4-FFF2-40B4-BE49-F238E27FC236}">
                <a16:creationId xmlns:a16="http://schemas.microsoft.com/office/drawing/2014/main" id="{24FADC05-CAEA-4040-B295-78E49219D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8" y="2219325"/>
            <a:ext cx="8077200" cy="238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2D9EE602-B8AA-4188-A01C-CA0178F6AD5D}"/>
              </a:ext>
            </a:extLst>
          </p:cNvPr>
          <p:cNvSpPr>
            <a:spLocks noGrp="1" noChangeArrowheads="1"/>
          </p:cNvSpPr>
          <p:nvPr>
            <p:ph type="title" idx="4294967295"/>
          </p:nvPr>
        </p:nvSpPr>
        <p:spPr/>
        <p:txBody>
          <a:bodyPr/>
          <a:lstStyle/>
          <a:p>
            <a:pPr algn="ctr">
              <a:lnSpc>
                <a:spcPct val="100000"/>
              </a:lnSpc>
            </a:pPr>
            <a:r>
              <a:rPr lang="el-GR" altLang="en-US">
                <a:solidFill>
                  <a:srgbClr val="FF0000"/>
                </a:solidFill>
                <a:latin typeface="Comic Sans MS" panose="030F0702030302020204" pitchFamily="66" charset="0"/>
              </a:rPr>
              <a:t>Εναλλακτικές χρήσεις τέφρας πλην την ταφής</a:t>
            </a:r>
          </a:p>
        </p:txBody>
      </p:sp>
      <p:sp>
        <p:nvSpPr>
          <p:cNvPr id="86019" name="Rectangle 3">
            <a:extLst>
              <a:ext uri="{FF2B5EF4-FFF2-40B4-BE49-F238E27FC236}">
                <a16:creationId xmlns:a16="http://schemas.microsoft.com/office/drawing/2014/main" id="{70E9314F-C776-488A-A3A4-9DFE04BCDAAD}"/>
              </a:ext>
            </a:extLst>
          </p:cNvPr>
          <p:cNvSpPr>
            <a:spLocks noGrp="1" noChangeArrowheads="1"/>
          </p:cNvSpPr>
          <p:nvPr>
            <p:ph type="body" idx="4294967295"/>
          </p:nvPr>
        </p:nvSpPr>
        <p:spPr/>
        <p:txBody>
          <a:bodyPr/>
          <a:lstStyle/>
          <a:p>
            <a:r>
              <a:rPr lang="el-GR" altLang="en-US">
                <a:latin typeface="Comic Sans MS" panose="030F0702030302020204" pitchFamily="66" charset="0"/>
              </a:rPr>
              <a:t>Βάσεις δρόμων</a:t>
            </a:r>
          </a:p>
          <a:p>
            <a:r>
              <a:rPr lang="el-GR" altLang="en-US">
                <a:latin typeface="Comic Sans MS" panose="030F0702030302020204" pitchFamily="66" charset="0"/>
              </a:rPr>
              <a:t>Σε δομικά υλικά (μίξη με τσιμέντο)</a:t>
            </a:r>
          </a:p>
          <a:p>
            <a:r>
              <a:rPr lang="el-GR" altLang="en-US">
                <a:latin typeface="Comic Sans MS" panose="030F0702030302020204" pitchFamily="66" charset="0"/>
              </a:rPr>
              <a:t>Αποστραγγιστικά κανάλια από χαλίκι</a:t>
            </a:r>
          </a:p>
          <a:p>
            <a:r>
              <a:rPr lang="el-GR" altLang="en-US">
                <a:latin typeface="Comic Sans MS" panose="030F0702030302020204" pitchFamily="66" charset="0"/>
              </a:rPr>
              <a:t>Ανάκτηση ατσαλιού και αλουμινίου είναι δυνατή από τέφρα</a:t>
            </a:r>
          </a:p>
          <a:p>
            <a:endParaRPr lang="el-GR" altLang="en-US">
              <a:latin typeface="Comic Sans MS" panose="030F0702030302020204" pitchFamily="66" charset="0"/>
            </a:endParaRPr>
          </a:p>
          <a:p>
            <a:endParaRPr lang="el-GR" altLang="en-US">
              <a:latin typeface="Comic Sans MS" panose="030F0702030302020204" pitchFamily="66" charset="0"/>
            </a:endParaRPr>
          </a:p>
          <a:p>
            <a:endParaRPr lang="el-GR" altLang="en-US">
              <a:latin typeface="Comic Sans MS" panose="030F0702030302020204" pitchFamily="66" charset="0"/>
            </a:endParaRPr>
          </a:p>
          <a:p>
            <a:endParaRPr lang="el-GR" altLang="en-US">
              <a:latin typeface="Comic Sans MS" panose="030F0702030302020204" pitchFamily="66"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0DC9018A-B134-4D4B-9DD7-0806721EE904}"/>
              </a:ext>
            </a:extLst>
          </p:cNvPr>
          <p:cNvSpPr>
            <a:spLocks noGrp="1" noChangeArrowheads="1"/>
          </p:cNvSpPr>
          <p:nvPr>
            <p:ph type="title" idx="4294967295"/>
          </p:nvPr>
        </p:nvSpPr>
        <p:spPr/>
        <p:txBody>
          <a:bodyPr/>
          <a:lstStyle/>
          <a:p>
            <a:r>
              <a:rPr lang="el-GR" altLang="en-US">
                <a:solidFill>
                  <a:srgbClr val="FF0000"/>
                </a:solidFill>
                <a:latin typeface="Comic Sans MS" panose="030F0702030302020204" pitchFamily="66" charset="0"/>
              </a:rPr>
              <a:t>Αέριοι ρύποι</a:t>
            </a:r>
          </a:p>
        </p:txBody>
      </p:sp>
      <p:sp>
        <p:nvSpPr>
          <p:cNvPr id="87043" name="Rectangle 3">
            <a:extLst>
              <a:ext uri="{FF2B5EF4-FFF2-40B4-BE49-F238E27FC236}">
                <a16:creationId xmlns:a16="http://schemas.microsoft.com/office/drawing/2014/main" id="{D6AD512A-6A4E-41AB-8643-86E8964817C4}"/>
              </a:ext>
            </a:extLst>
          </p:cNvPr>
          <p:cNvSpPr>
            <a:spLocks noGrp="1" noChangeArrowheads="1"/>
          </p:cNvSpPr>
          <p:nvPr>
            <p:ph type="body" idx="4294967295"/>
          </p:nvPr>
        </p:nvSpPr>
        <p:spPr/>
        <p:txBody>
          <a:bodyPr/>
          <a:lstStyle/>
          <a:p>
            <a:r>
              <a:rPr lang="en-GB" altLang="en-US">
                <a:latin typeface="Comic Sans MS" panose="030F0702030302020204" pitchFamily="66" charset="0"/>
              </a:rPr>
              <a:t>S + O</a:t>
            </a:r>
            <a:r>
              <a:rPr lang="en-GB" altLang="en-US" baseline="-25000">
                <a:latin typeface="Comic Sans MS" panose="030F0702030302020204" pitchFamily="66" charset="0"/>
              </a:rPr>
              <a:t>2</a:t>
            </a:r>
            <a:r>
              <a:rPr lang="en-GB" altLang="en-US">
                <a:latin typeface="Comic Sans MS" panose="030F0702030302020204" pitchFamily="66" charset="0"/>
              </a:rPr>
              <a:t> -&gt; SO</a:t>
            </a:r>
            <a:r>
              <a:rPr lang="en-GB" altLang="en-US" baseline="-25000">
                <a:latin typeface="Comic Sans MS" panose="030F0702030302020204" pitchFamily="66" charset="0"/>
              </a:rPr>
              <a:t>2</a:t>
            </a:r>
          </a:p>
          <a:p>
            <a:r>
              <a:rPr lang="en-GB" altLang="en-US">
                <a:latin typeface="Comic Sans MS" panose="030F0702030302020204" pitchFamily="66" charset="0"/>
              </a:rPr>
              <a:t>2SO</a:t>
            </a:r>
            <a:r>
              <a:rPr lang="en-GB" altLang="en-US" baseline="-25000">
                <a:latin typeface="Comic Sans MS" panose="030F0702030302020204" pitchFamily="66" charset="0"/>
              </a:rPr>
              <a:t>2</a:t>
            </a:r>
            <a:r>
              <a:rPr lang="en-GB" altLang="en-US">
                <a:latin typeface="Comic Sans MS" panose="030F0702030302020204" pitchFamily="66" charset="0"/>
              </a:rPr>
              <a:t> + O</a:t>
            </a:r>
            <a:r>
              <a:rPr lang="en-GB" altLang="en-US" baseline="-25000">
                <a:latin typeface="Comic Sans MS" panose="030F0702030302020204" pitchFamily="66" charset="0"/>
              </a:rPr>
              <a:t>2</a:t>
            </a:r>
            <a:r>
              <a:rPr lang="en-GB" altLang="en-US">
                <a:latin typeface="Comic Sans MS" panose="030F0702030302020204" pitchFamily="66" charset="0"/>
              </a:rPr>
              <a:t> -&gt; 2SO</a:t>
            </a:r>
            <a:r>
              <a:rPr lang="en-GB" altLang="en-US" baseline="-25000">
                <a:latin typeface="Comic Sans MS" panose="030F0702030302020204" pitchFamily="66" charset="0"/>
              </a:rPr>
              <a:t>3</a:t>
            </a:r>
          </a:p>
          <a:p>
            <a:r>
              <a:rPr lang="en-GB" altLang="en-US">
                <a:latin typeface="Comic Sans MS" panose="030F0702030302020204" pitchFamily="66" charset="0"/>
              </a:rPr>
              <a:t>SO</a:t>
            </a:r>
            <a:r>
              <a:rPr lang="en-GB" altLang="en-US" baseline="-25000">
                <a:latin typeface="Comic Sans MS" panose="030F0702030302020204" pitchFamily="66" charset="0"/>
              </a:rPr>
              <a:t>3</a:t>
            </a:r>
            <a:r>
              <a:rPr lang="en-GB" altLang="en-US">
                <a:latin typeface="Comic Sans MS" panose="030F0702030302020204" pitchFamily="66" charset="0"/>
              </a:rPr>
              <a:t> + H</a:t>
            </a:r>
            <a:r>
              <a:rPr lang="en-GB" altLang="en-US" baseline="-25000">
                <a:latin typeface="Comic Sans MS" panose="030F0702030302020204" pitchFamily="66" charset="0"/>
              </a:rPr>
              <a:t>2</a:t>
            </a:r>
            <a:r>
              <a:rPr lang="en-GB" altLang="en-US">
                <a:latin typeface="Comic Sans MS" panose="030F0702030302020204" pitchFamily="66" charset="0"/>
              </a:rPr>
              <a:t>O -&gt; H</a:t>
            </a:r>
            <a:r>
              <a:rPr lang="en-GB" altLang="en-US" baseline="-25000">
                <a:latin typeface="Comic Sans MS" panose="030F0702030302020204" pitchFamily="66" charset="0"/>
              </a:rPr>
              <a:t>2</a:t>
            </a:r>
            <a:r>
              <a:rPr lang="en-GB" altLang="en-US">
                <a:latin typeface="Comic Sans MS" panose="030F0702030302020204" pitchFamily="66" charset="0"/>
              </a:rPr>
              <a:t>SO</a:t>
            </a:r>
            <a:r>
              <a:rPr lang="en-GB" altLang="en-US" baseline="-25000">
                <a:latin typeface="Comic Sans MS" panose="030F0702030302020204" pitchFamily="66" charset="0"/>
              </a:rPr>
              <a:t>4</a:t>
            </a:r>
            <a:endParaRPr lang="el-GR" altLang="en-US" baseline="-25000">
              <a:latin typeface="Comic Sans MS" panose="030F0702030302020204" pitchFamily="66" charset="0"/>
            </a:endParaRPr>
          </a:p>
          <a:p>
            <a:r>
              <a:rPr lang="en-GB" altLang="en-US">
                <a:latin typeface="Comic Sans MS" panose="030F0702030302020204" pitchFamily="66" charset="0"/>
              </a:rPr>
              <a:t>NO</a:t>
            </a:r>
            <a:r>
              <a:rPr lang="en-GB" altLang="en-US" baseline="-25000">
                <a:latin typeface="Comic Sans MS" panose="030F0702030302020204" pitchFamily="66" charset="0"/>
              </a:rPr>
              <a:t>x</a:t>
            </a:r>
            <a:r>
              <a:rPr lang="en-GB" altLang="en-US">
                <a:latin typeface="Comic Sans MS" panose="030F0702030302020204" pitchFamily="66" charset="0"/>
              </a:rPr>
              <a:t> -&gt; HNO</a:t>
            </a:r>
            <a:r>
              <a:rPr lang="en-GB" altLang="en-US" baseline="-25000">
                <a:latin typeface="Comic Sans MS" panose="030F0702030302020204" pitchFamily="66" charset="0"/>
              </a:rPr>
              <a:t>3</a:t>
            </a:r>
          </a:p>
          <a:p>
            <a:r>
              <a:rPr lang="el-GR" altLang="en-US">
                <a:latin typeface="Comic Sans MS" panose="030F0702030302020204" pitchFamily="66" charset="0"/>
              </a:rPr>
              <a:t>Επίσης παραγωγή </a:t>
            </a:r>
            <a:r>
              <a:rPr lang="en-GB" altLang="en-US">
                <a:latin typeface="Comic Sans MS" panose="030F0702030302020204" pitchFamily="66" charset="0"/>
              </a:rPr>
              <a:t>HCl, HNO</a:t>
            </a:r>
            <a:r>
              <a:rPr lang="en-GB" altLang="en-US" baseline="-25000">
                <a:latin typeface="Comic Sans MS" panose="030F0702030302020204" pitchFamily="66" charset="0"/>
              </a:rPr>
              <a:t>3</a:t>
            </a:r>
            <a:r>
              <a:rPr lang="en-GB" altLang="en-US">
                <a:latin typeface="Comic Sans MS" panose="030F0702030302020204" pitchFamily="66" charset="0"/>
              </a:rPr>
              <a:t> (</a:t>
            </a:r>
            <a:r>
              <a:rPr lang="el-GR" altLang="en-US">
                <a:latin typeface="Comic Sans MS" panose="030F0702030302020204" pitchFamily="66" charset="0"/>
              </a:rPr>
              <a:t>όξινη βροχή)</a:t>
            </a:r>
          </a:p>
          <a:p>
            <a:r>
              <a:rPr lang="el-GR" altLang="en-US">
                <a:latin typeface="Comic Sans MS" panose="030F0702030302020204" pitchFamily="66" charset="0"/>
              </a:rPr>
              <a:t>Εκπομπές βαρέων μετάλλων (</a:t>
            </a:r>
            <a:r>
              <a:rPr lang="en-GB" altLang="en-US">
                <a:latin typeface="Comic Sans MS" panose="030F0702030302020204" pitchFamily="66" charset="0"/>
              </a:rPr>
              <a:t>Hg)</a:t>
            </a:r>
            <a:endParaRPr lang="el-GR" altLang="en-US">
              <a:latin typeface="Comic Sans MS" panose="030F0702030302020204" pitchFamily="66" charset="0"/>
            </a:endParaRPr>
          </a:p>
          <a:p>
            <a:r>
              <a:rPr lang="el-GR" altLang="en-US">
                <a:latin typeface="Comic Sans MS" panose="030F0702030302020204" pitchFamily="66" charset="0"/>
              </a:rPr>
              <a:t>Φωτοχημικό νέφος</a:t>
            </a:r>
          </a:p>
          <a:p>
            <a:endParaRPr lang="el-GR" altLang="en-US"/>
          </a:p>
        </p:txBody>
      </p:sp>
      <p:pic>
        <p:nvPicPr>
          <p:cNvPr id="87044" name="Picture 4">
            <a:extLst>
              <a:ext uri="{FF2B5EF4-FFF2-40B4-BE49-F238E27FC236}">
                <a16:creationId xmlns:a16="http://schemas.microsoft.com/office/drawing/2014/main" id="{285D4D17-F014-4839-AC54-E3734C9726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38" y="5297488"/>
            <a:ext cx="4868862" cy="156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7D7EFC99-E9AF-46AB-8161-081219C9678A}"/>
              </a:ext>
            </a:extLst>
          </p:cNvPr>
          <p:cNvSpPr>
            <a:spLocks noGrp="1" noChangeArrowheads="1"/>
          </p:cNvSpPr>
          <p:nvPr>
            <p:ph type="title" idx="4294967295"/>
          </p:nvPr>
        </p:nvSpPr>
        <p:spPr/>
        <p:txBody>
          <a:bodyPr/>
          <a:lstStyle/>
          <a:p>
            <a:r>
              <a:rPr lang="el-GR" altLang="en-US">
                <a:solidFill>
                  <a:srgbClr val="FF0000"/>
                </a:solidFill>
                <a:latin typeface="Comic Sans MS" panose="030F0702030302020204" pitchFamily="66" charset="0"/>
              </a:rPr>
              <a:t>Σωματίδια και αντιμετώπισή τους</a:t>
            </a:r>
          </a:p>
        </p:txBody>
      </p:sp>
      <p:sp>
        <p:nvSpPr>
          <p:cNvPr id="88067" name="Rectangle 3">
            <a:extLst>
              <a:ext uri="{FF2B5EF4-FFF2-40B4-BE49-F238E27FC236}">
                <a16:creationId xmlns:a16="http://schemas.microsoft.com/office/drawing/2014/main" id="{7DFB06D6-8EAC-4770-957F-12B5B3ADF03F}"/>
              </a:ext>
            </a:extLst>
          </p:cNvPr>
          <p:cNvSpPr>
            <a:spLocks noGrp="1" noChangeArrowheads="1"/>
          </p:cNvSpPr>
          <p:nvPr>
            <p:ph type="body" idx="4294967295"/>
          </p:nvPr>
        </p:nvSpPr>
        <p:spPr/>
        <p:txBody>
          <a:bodyPr/>
          <a:lstStyle/>
          <a:p>
            <a:r>
              <a:rPr lang="el-GR" altLang="en-US">
                <a:latin typeface="Comic Sans MS" panose="030F0702030302020204" pitchFamily="66" charset="0"/>
              </a:rPr>
              <a:t>Θάλαμοι καθίζησης</a:t>
            </a:r>
          </a:p>
          <a:p>
            <a:r>
              <a:rPr lang="el-GR" altLang="en-US">
                <a:latin typeface="Comic Sans MS" panose="030F0702030302020204" pitchFamily="66" charset="0"/>
              </a:rPr>
              <a:t>Σακκόφιλτρα</a:t>
            </a:r>
          </a:p>
          <a:p>
            <a:r>
              <a:rPr lang="el-GR" altLang="en-US">
                <a:latin typeface="Comic Sans MS" panose="030F0702030302020204" pitchFamily="66" charset="0"/>
              </a:rPr>
              <a:t>Κυκλόνες</a:t>
            </a:r>
          </a:p>
          <a:p>
            <a:r>
              <a:rPr lang="el-GR" altLang="en-US">
                <a:latin typeface="Comic Sans MS" panose="030F0702030302020204" pitchFamily="66" charset="0"/>
              </a:rPr>
              <a:t>Υγρά και ξηρά </a:t>
            </a:r>
            <a:r>
              <a:rPr lang="en-GB" altLang="en-US">
                <a:latin typeface="Comic Sans MS" panose="030F0702030302020204" pitchFamily="66" charset="0"/>
              </a:rPr>
              <a:t>scrubber</a:t>
            </a:r>
            <a:endParaRPr lang="el-GR" altLang="en-US">
              <a:latin typeface="Comic Sans MS" panose="030F0702030302020204" pitchFamily="66" charset="0"/>
            </a:endParaRPr>
          </a:p>
          <a:p>
            <a:r>
              <a:rPr lang="el-GR" altLang="en-US">
                <a:latin typeface="Comic Sans MS" panose="030F0702030302020204" pitchFamily="66" charset="0"/>
              </a:rPr>
              <a:t>Ηλεκτροστατικά φίλτρα</a:t>
            </a:r>
            <a:endParaRPr lang="en-GB" altLang="en-US" baseline="-25000">
              <a:latin typeface="Comic Sans MS" panose="030F0702030302020204" pitchFamily="66" charset="0"/>
            </a:endParaRPr>
          </a:p>
          <a:p>
            <a:endParaRPr lang="el-GR" altLang="en-US"/>
          </a:p>
        </p:txBody>
      </p:sp>
      <p:pic>
        <p:nvPicPr>
          <p:cNvPr id="88068" name="Picture 5">
            <a:extLst>
              <a:ext uri="{FF2B5EF4-FFF2-40B4-BE49-F238E27FC236}">
                <a16:creationId xmlns:a16="http://schemas.microsoft.com/office/drawing/2014/main" id="{DE14ACC3-C870-48C4-AB6D-C3161BAD3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1088" y="1281113"/>
            <a:ext cx="2274887" cy="303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9" name="Line 6">
            <a:extLst>
              <a:ext uri="{FF2B5EF4-FFF2-40B4-BE49-F238E27FC236}">
                <a16:creationId xmlns:a16="http://schemas.microsoft.com/office/drawing/2014/main" id="{7502684A-90F1-4918-B070-82CD0205F69B}"/>
              </a:ext>
            </a:extLst>
          </p:cNvPr>
          <p:cNvSpPr>
            <a:spLocks noChangeShapeType="1"/>
          </p:cNvSpPr>
          <p:nvPr/>
        </p:nvSpPr>
        <p:spPr bwMode="auto">
          <a:xfrm flipV="1">
            <a:off x="2884488" y="2806700"/>
            <a:ext cx="2995612" cy="777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88070" name="Picture 7">
            <a:extLst>
              <a:ext uri="{FF2B5EF4-FFF2-40B4-BE49-F238E27FC236}">
                <a16:creationId xmlns:a16="http://schemas.microsoft.com/office/drawing/2014/main" id="{5C659618-5A9F-4A9D-B941-505D5911A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10025"/>
            <a:ext cx="2722563"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1" name="Line 8">
            <a:extLst>
              <a:ext uri="{FF2B5EF4-FFF2-40B4-BE49-F238E27FC236}">
                <a16:creationId xmlns:a16="http://schemas.microsoft.com/office/drawing/2014/main" id="{FF8C7B3A-364F-48CF-8172-58A39030BFBF}"/>
              </a:ext>
            </a:extLst>
          </p:cNvPr>
          <p:cNvSpPr>
            <a:spLocks noChangeShapeType="1"/>
          </p:cNvSpPr>
          <p:nvPr/>
        </p:nvSpPr>
        <p:spPr bwMode="auto">
          <a:xfrm flipH="1">
            <a:off x="441325" y="2411413"/>
            <a:ext cx="804863" cy="1844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E0904427-87DB-4286-802F-C12B37D9CB75}"/>
              </a:ext>
            </a:extLst>
          </p:cNvPr>
          <p:cNvSpPr>
            <a:spLocks noGrp="1" noChangeArrowheads="1"/>
          </p:cNvSpPr>
          <p:nvPr>
            <p:ph type="title" idx="4294967295"/>
          </p:nvPr>
        </p:nvSpPr>
        <p:spPr/>
        <p:txBody>
          <a:bodyPr/>
          <a:lstStyle/>
          <a:p>
            <a:r>
              <a:rPr lang="en-GB" altLang="en-US" dirty="0">
                <a:solidFill>
                  <a:srgbClr val="FF0000"/>
                </a:solidFill>
                <a:latin typeface="Comic Sans MS" panose="030F0702030302020204" pitchFamily="66" charset="0"/>
              </a:rPr>
              <a:t>Scrubbers (</a:t>
            </a:r>
            <a:r>
              <a:rPr lang="el-GR" altLang="en-US" dirty="0" err="1">
                <a:solidFill>
                  <a:srgbClr val="FF0000"/>
                </a:solidFill>
                <a:latin typeface="Comic Sans MS" panose="030F0702030302020204" pitchFamily="66" charset="0"/>
              </a:rPr>
              <a:t>πλυντρίδες</a:t>
            </a:r>
            <a:r>
              <a:rPr lang="el-GR" altLang="en-US">
                <a:solidFill>
                  <a:srgbClr val="FF0000"/>
                </a:solidFill>
                <a:latin typeface="Comic Sans MS" panose="030F0702030302020204" pitchFamily="66" charset="0"/>
              </a:rPr>
              <a:t>)</a:t>
            </a:r>
            <a:endParaRPr lang="el-GR" altLang="en-US" dirty="0">
              <a:solidFill>
                <a:srgbClr val="FF0000"/>
              </a:solidFill>
              <a:latin typeface="Comic Sans MS" panose="030F0702030302020204" pitchFamily="66" charset="0"/>
            </a:endParaRPr>
          </a:p>
        </p:txBody>
      </p:sp>
      <p:sp>
        <p:nvSpPr>
          <p:cNvPr id="89091" name="Rectangle 3">
            <a:extLst>
              <a:ext uri="{FF2B5EF4-FFF2-40B4-BE49-F238E27FC236}">
                <a16:creationId xmlns:a16="http://schemas.microsoft.com/office/drawing/2014/main" id="{BF08B1E6-6FCA-4C65-B615-9AEF2A2523AB}"/>
              </a:ext>
            </a:extLst>
          </p:cNvPr>
          <p:cNvSpPr>
            <a:spLocks noGrp="1" noChangeArrowheads="1"/>
          </p:cNvSpPr>
          <p:nvPr>
            <p:ph type="body" idx="4294967295"/>
          </p:nvPr>
        </p:nvSpPr>
        <p:spPr/>
        <p:txBody>
          <a:bodyPr/>
          <a:lstStyle/>
          <a:p>
            <a:r>
              <a:rPr lang="en-GB" altLang="en-US">
                <a:latin typeface="Comic Sans MS" panose="030F0702030302020204" pitchFamily="66" charset="0"/>
              </a:rPr>
              <a:t>CaO + SO</a:t>
            </a:r>
            <a:r>
              <a:rPr lang="en-GB" altLang="en-US" baseline="-25000">
                <a:latin typeface="Comic Sans MS" panose="030F0702030302020204" pitchFamily="66" charset="0"/>
              </a:rPr>
              <a:t>2</a:t>
            </a:r>
            <a:r>
              <a:rPr lang="en-GB" altLang="en-US">
                <a:latin typeface="Comic Sans MS" panose="030F0702030302020204" pitchFamily="66" charset="0"/>
              </a:rPr>
              <a:t> -&gt; CaSO</a:t>
            </a:r>
            <a:r>
              <a:rPr lang="en-GB" altLang="en-US" baseline="-25000">
                <a:latin typeface="Comic Sans MS" panose="030F0702030302020204" pitchFamily="66" charset="0"/>
              </a:rPr>
              <a:t>3 </a:t>
            </a:r>
            <a:r>
              <a:rPr lang="en-GB" altLang="en-US">
                <a:latin typeface="Comic Sans MS" panose="030F0702030302020204" pitchFamily="66" charset="0"/>
              </a:rPr>
              <a:t>(calcium sulfite)</a:t>
            </a:r>
            <a:endParaRPr lang="en-GB" altLang="en-US" baseline="-25000">
              <a:latin typeface="Comic Sans MS" panose="030F0702030302020204" pitchFamily="66" charset="0"/>
            </a:endParaRPr>
          </a:p>
          <a:p>
            <a:r>
              <a:rPr lang="en-GB" altLang="en-US">
                <a:latin typeface="Comic Sans MS" panose="030F0702030302020204" pitchFamily="66" charset="0"/>
              </a:rPr>
              <a:t>CaSO</a:t>
            </a:r>
            <a:r>
              <a:rPr lang="en-GB" altLang="en-US" baseline="-25000">
                <a:latin typeface="Comic Sans MS" panose="030F0702030302020204" pitchFamily="66" charset="0"/>
              </a:rPr>
              <a:t>3 </a:t>
            </a:r>
            <a:r>
              <a:rPr lang="en-GB" altLang="en-US">
                <a:latin typeface="Comic Sans MS" panose="030F0702030302020204" pitchFamily="66" charset="0"/>
              </a:rPr>
              <a:t>+ 0.5O</a:t>
            </a:r>
            <a:r>
              <a:rPr lang="en-GB" altLang="en-US" baseline="-25000">
                <a:latin typeface="Comic Sans MS" panose="030F0702030302020204" pitchFamily="66" charset="0"/>
              </a:rPr>
              <a:t>2</a:t>
            </a:r>
            <a:r>
              <a:rPr lang="en-GB" altLang="en-US">
                <a:latin typeface="Comic Sans MS" panose="030F0702030302020204" pitchFamily="66" charset="0"/>
              </a:rPr>
              <a:t> -&gt; CaSO</a:t>
            </a:r>
            <a:r>
              <a:rPr lang="en-GB" altLang="en-US" baseline="-25000">
                <a:latin typeface="Comic Sans MS" panose="030F0702030302020204" pitchFamily="66" charset="0"/>
              </a:rPr>
              <a:t>4 </a:t>
            </a:r>
            <a:r>
              <a:rPr lang="en-GB" altLang="en-US">
                <a:latin typeface="Comic Sans MS" panose="030F0702030302020204" pitchFamily="66" charset="0"/>
              </a:rPr>
              <a:t>(calcium sulfate - gypsum)</a:t>
            </a:r>
            <a:endParaRPr lang="el-GR" altLang="en-US" baseline="-25000">
              <a:latin typeface="Comic Sans MS" panose="030F0702030302020204" pitchFamily="66" charset="0"/>
            </a:endParaRPr>
          </a:p>
        </p:txBody>
      </p:sp>
      <p:pic>
        <p:nvPicPr>
          <p:cNvPr id="89092" name="Picture 4">
            <a:extLst>
              <a:ext uri="{FF2B5EF4-FFF2-40B4-BE49-F238E27FC236}">
                <a16:creationId xmlns:a16="http://schemas.microsoft.com/office/drawing/2014/main" id="{E10E8D2F-BF22-4176-8436-C861CC76E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288" y="2665413"/>
            <a:ext cx="4005262" cy="419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9F965FAA-0664-431A-A06A-930EEAF6B24F}"/>
              </a:ext>
            </a:extLst>
          </p:cNvPr>
          <p:cNvSpPr>
            <a:spLocks noGrp="1" noChangeArrowheads="1"/>
          </p:cNvSpPr>
          <p:nvPr>
            <p:ph type="title" idx="4294967295"/>
          </p:nvPr>
        </p:nvSpPr>
        <p:spPr/>
        <p:txBody>
          <a:bodyPr/>
          <a:lstStyle/>
          <a:p>
            <a:r>
              <a:rPr lang="el-GR" altLang="en-US">
                <a:solidFill>
                  <a:srgbClr val="FF0000"/>
                </a:solidFill>
                <a:latin typeface="Comic Sans MS" panose="030F0702030302020204" pitchFamily="66" charset="0"/>
              </a:rPr>
              <a:t>Διοξίνες</a:t>
            </a:r>
          </a:p>
        </p:txBody>
      </p:sp>
      <p:sp>
        <p:nvSpPr>
          <p:cNvPr id="90115" name="Rectangle 3">
            <a:extLst>
              <a:ext uri="{FF2B5EF4-FFF2-40B4-BE49-F238E27FC236}">
                <a16:creationId xmlns:a16="http://schemas.microsoft.com/office/drawing/2014/main" id="{5A51AF95-8967-46A2-9611-561497A3A8B5}"/>
              </a:ext>
            </a:extLst>
          </p:cNvPr>
          <p:cNvSpPr>
            <a:spLocks noGrp="1" noChangeArrowheads="1"/>
          </p:cNvSpPr>
          <p:nvPr>
            <p:ph type="body" idx="4294967295"/>
          </p:nvPr>
        </p:nvSpPr>
        <p:spPr/>
        <p:txBody>
          <a:bodyPr/>
          <a:lstStyle/>
          <a:p>
            <a:r>
              <a:rPr lang="el-GR" altLang="en-US" sz="2600">
                <a:latin typeface="Comic Sans MS" panose="030F0702030302020204" pitchFamily="66" charset="0"/>
              </a:rPr>
              <a:t>Συγκέντρωση διοξινών ανάλογη της συγκέντρωσης </a:t>
            </a:r>
            <a:r>
              <a:rPr lang="en-GB" altLang="en-US" sz="2600">
                <a:latin typeface="Comic Sans MS" panose="030F0702030302020204" pitchFamily="66" charset="0"/>
              </a:rPr>
              <a:t>CO </a:t>
            </a:r>
            <a:r>
              <a:rPr lang="el-GR" altLang="en-US" sz="2600">
                <a:latin typeface="Comic Sans MS" panose="030F0702030302020204" pitchFamily="66" charset="0"/>
              </a:rPr>
              <a:t>και αντιστρόφως ανάλογη της θερμοκρασίας</a:t>
            </a:r>
          </a:p>
          <a:p>
            <a:r>
              <a:rPr lang="el-GR" altLang="en-US" sz="2600">
                <a:latin typeface="Comic Sans MS" panose="030F0702030302020204" pitchFamily="66" charset="0"/>
              </a:rPr>
              <a:t>Μηχανισμός δημιουργίας μη σαφής</a:t>
            </a:r>
          </a:p>
          <a:p>
            <a:r>
              <a:rPr lang="el-GR" altLang="en-US" sz="2600">
                <a:latin typeface="Comic Sans MS" panose="030F0702030302020204" pitchFamily="66" charset="0"/>
              </a:rPr>
              <a:t>Μάλλον σχετίζονται με χλωριωμένα υλικά στα απορρίμματα</a:t>
            </a:r>
          </a:p>
          <a:p>
            <a:r>
              <a:rPr lang="el-GR" altLang="en-US" sz="2600">
                <a:latin typeface="Comic Sans MS" panose="030F0702030302020204" pitchFamily="66" charset="0"/>
              </a:rPr>
              <a:t>Δημιουργούνται κατά την (ατελή) καύση</a:t>
            </a:r>
          </a:p>
          <a:p>
            <a:r>
              <a:rPr lang="el-GR" altLang="en-US" sz="2600">
                <a:latin typeface="Comic Sans MS" panose="030F0702030302020204" pitchFamily="66" charset="0"/>
              </a:rPr>
              <a:t>Μείωση με επαρκή καύση</a:t>
            </a:r>
          </a:p>
        </p:txBody>
      </p:sp>
      <p:pic>
        <p:nvPicPr>
          <p:cNvPr id="90116" name="Picture 5">
            <a:extLst>
              <a:ext uri="{FF2B5EF4-FFF2-40B4-BE49-F238E27FC236}">
                <a16:creationId xmlns:a16="http://schemas.microsoft.com/office/drawing/2014/main" id="{C7A14481-5406-418F-83C5-1B8733D63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5114925"/>
            <a:ext cx="5240338"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7" name="Picture 6">
            <a:extLst>
              <a:ext uri="{FF2B5EF4-FFF2-40B4-BE49-F238E27FC236}">
                <a16:creationId xmlns:a16="http://schemas.microsoft.com/office/drawing/2014/main" id="{27826DDB-E370-46D0-BAFB-15A38959D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5040313"/>
            <a:ext cx="3951288"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BCAA8E5-8D94-4AA5-9034-046DEE9AAA54}"/>
              </a:ext>
            </a:extLst>
          </p:cNvPr>
          <p:cNvSpPr>
            <a:spLocks noGrp="1" noChangeArrowheads="1"/>
          </p:cNvSpPr>
          <p:nvPr>
            <p:ph type="title" idx="4294967295"/>
          </p:nvPr>
        </p:nvSpPr>
        <p:spPr/>
        <p:txBody>
          <a:bodyPr/>
          <a:lstStyle/>
          <a:p>
            <a:endParaRPr lang="el-GR" altLang="en-US"/>
          </a:p>
        </p:txBody>
      </p:sp>
      <p:sp>
        <p:nvSpPr>
          <p:cNvPr id="19459" name="Rectangle 3">
            <a:extLst>
              <a:ext uri="{FF2B5EF4-FFF2-40B4-BE49-F238E27FC236}">
                <a16:creationId xmlns:a16="http://schemas.microsoft.com/office/drawing/2014/main" id="{F75283FC-371E-4E14-B4FD-7233E35F8048}"/>
              </a:ext>
            </a:extLst>
          </p:cNvPr>
          <p:cNvSpPr>
            <a:spLocks noGrp="1" noChangeArrowheads="1"/>
          </p:cNvSpPr>
          <p:nvPr>
            <p:ph type="body" idx="4294967295"/>
          </p:nvPr>
        </p:nvSpPr>
        <p:spPr/>
        <p:txBody>
          <a:bodyPr/>
          <a:lstStyle/>
          <a:p>
            <a:pPr algn="ctr">
              <a:buFont typeface="Wingdings" panose="05000000000000000000" pitchFamily="2" charset="2"/>
              <a:buNone/>
            </a:pPr>
            <a:endParaRPr lang="el-GR" altLang="en-US" sz="3600">
              <a:solidFill>
                <a:srgbClr val="FF0000"/>
              </a:solidFill>
              <a:latin typeface="Comic Sans MS" panose="030F0702030302020204" pitchFamily="66" charset="0"/>
            </a:endParaRPr>
          </a:p>
          <a:p>
            <a:pPr algn="ctr">
              <a:buFont typeface="Wingdings" panose="05000000000000000000" pitchFamily="2" charset="2"/>
              <a:buNone/>
            </a:pPr>
            <a:r>
              <a:rPr lang="el-GR" altLang="en-US" sz="3600">
                <a:solidFill>
                  <a:srgbClr val="FF0000"/>
                </a:solidFill>
                <a:latin typeface="Comic Sans MS" panose="030F0702030302020204" pitchFamily="66" charset="0"/>
              </a:rPr>
              <a:t>Ανακύκλωση μέσω ανάκτησης ανακυκλώσιμων από διαχωρισμό στην πηγή</a:t>
            </a:r>
          </a:p>
          <a:p>
            <a:pPr algn="ctr">
              <a:buFont typeface="Wingdings" panose="05000000000000000000" pitchFamily="2" charset="2"/>
              <a:buNone/>
            </a:pPr>
            <a:endParaRPr lang="el-GR" altLang="en-US" sz="3600">
              <a:solidFill>
                <a:srgbClr val="FF0000"/>
              </a:solidFill>
              <a:latin typeface="Comic Sans MS" panose="030F0702030302020204" pitchFamily="66" charset="0"/>
            </a:endParaRPr>
          </a:p>
          <a:p>
            <a:pPr algn="ctr">
              <a:buFont typeface="Wingdings" panose="05000000000000000000" pitchFamily="2" charset="2"/>
              <a:buNone/>
            </a:pPr>
            <a:r>
              <a:rPr lang="el-GR" altLang="en-US" sz="3600">
                <a:solidFill>
                  <a:srgbClr val="FF0000"/>
                </a:solidFill>
                <a:latin typeface="Comic Sans MS" panose="030F0702030302020204" pitchFamily="66" charset="0"/>
              </a:rPr>
              <a:t>ΚΑΘΑΡΑ ΚΔΑΥ</a:t>
            </a:r>
            <a:endParaRPr lang="en-US" altLang="en-US" sz="3600">
              <a:solidFill>
                <a:srgbClr val="FF0000"/>
              </a:solidFill>
              <a:latin typeface="Comic Sans MS" panose="030F0702030302020204" pitchFamily="66"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27399C5-654C-401D-9F32-55664166E8FD}"/>
              </a:ext>
            </a:extLst>
          </p:cNvPr>
          <p:cNvSpPr>
            <a:spLocks noGrp="1" noChangeArrowheads="1"/>
          </p:cNvSpPr>
          <p:nvPr>
            <p:ph type="title" idx="4294967295"/>
          </p:nvPr>
        </p:nvSpPr>
        <p:spPr>
          <a:xfrm>
            <a:off x="671513" y="252413"/>
            <a:ext cx="6191250" cy="871537"/>
          </a:xfrm>
        </p:spPr>
        <p:txBody>
          <a:bodyPr/>
          <a:lstStyle/>
          <a:p>
            <a:r>
              <a:rPr lang="el-GR" altLang="en-US">
                <a:latin typeface="Comic Sans MS" panose="030F0702030302020204" pitchFamily="66" charset="0"/>
              </a:rPr>
              <a:t>Διάγραμμα ροής καθαρού ΚΔΑΥ</a:t>
            </a:r>
            <a:endParaRPr lang="en-US" altLang="en-US">
              <a:latin typeface="Comic Sans MS" panose="030F0702030302020204" pitchFamily="66" charset="0"/>
            </a:endParaRPr>
          </a:p>
        </p:txBody>
      </p:sp>
      <p:pic>
        <p:nvPicPr>
          <p:cNvPr id="20483" name="Picture 3">
            <a:extLst>
              <a:ext uri="{FF2B5EF4-FFF2-40B4-BE49-F238E27FC236}">
                <a16:creationId xmlns:a16="http://schemas.microsoft.com/office/drawing/2014/main" id="{F5C2564A-55B5-4152-AB67-65BF9F6E2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43163"/>
            <a:ext cx="4127500" cy="441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a:extLst>
              <a:ext uri="{FF2B5EF4-FFF2-40B4-BE49-F238E27FC236}">
                <a16:creationId xmlns:a16="http://schemas.microsoft.com/office/drawing/2014/main" id="{3E9D427B-1586-4EF0-81DD-D3A7E1EFAD6E}"/>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3597275" y="989013"/>
            <a:ext cx="5232400" cy="275907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theme/theme1.xml><?xml version="1.0" encoding="utf-8"?>
<a:theme xmlns:a="http://schemas.openxmlformats.org/drawingml/2006/main" name="14_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4_Generic (Standar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000CC"/>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000CC"/>
            </a:solidFill>
            <a:effectLst/>
            <a:latin typeface="Comic Sans MS" pitchFamily="66"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Mac's iMac HD:Microsoft Office 98:Templates:Presentation Designs:Serene</Template>
  <TotalTime>7972</TotalTime>
  <Words>2859</Words>
  <Application>Microsoft Office PowerPoint</Application>
  <PresentationFormat>On-screen Show (4:3)</PresentationFormat>
  <Paragraphs>428</Paragraphs>
  <Slides>75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Arial</vt:lpstr>
      <vt:lpstr>Calibri</vt:lpstr>
      <vt:lpstr>Comic Sans MS</vt:lpstr>
      <vt:lpstr>Monotype Sorts</vt:lpstr>
      <vt:lpstr>Times New Roman</vt:lpstr>
      <vt:lpstr>Wingdings</vt:lpstr>
      <vt:lpstr>14_Generic (Standard)</vt:lpstr>
      <vt:lpstr>PowerPoint Presentation</vt:lpstr>
      <vt:lpstr>PowerPoint Presentation</vt:lpstr>
      <vt:lpstr>Διαχωρισμός υλικών</vt:lpstr>
      <vt:lpstr>Διαχωρισμός στην πηγή - Καθαρά ΚΔΑΥ - Ξηρά ανακυκλώσιμα</vt:lpstr>
      <vt:lpstr>Ποσοστά ανακύκλωσης στην Ευρώπη</vt:lpstr>
      <vt:lpstr>Εξέλιξη ανακύκλωσης στην Ελλάδα</vt:lpstr>
      <vt:lpstr>Στόχοι ταφής βιοαποδομήσιμων στην Ελλάδα</vt:lpstr>
      <vt:lpstr>PowerPoint Presentation</vt:lpstr>
      <vt:lpstr>Διάγραμμα ροής καθαρού ΚΔΑΥ</vt:lpstr>
      <vt:lpstr>Στοιχεία για ΚΔΑΥ Αλεξανδρούπολης</vt:lpstr>
      <vt:lpstr>PowerPoint Presentation</vt:lpstr>
      <vt:lpstr>Στοιχεία για ΚΔΑΥ Αλεξανδρούπολης</vt:lpstr>
      <vt:lpstr>PowerPoint Presentation</vt:lpstr>
      <vt:lpstr>PowerPoint Presentation</vt:lpstr>
      <vt:lpstr>PowerPoint Presentation</vt:lpstr>
      <vt:lpstr>PowerPoint Presentation</vt:lpstr>
      <vt:lpstr>Στοιχεία για ΚΔΑΥ Αλεξανδρούπολης</vt:lpstr>
      <vt:lpstr>Κόστος πώλησης υλικών από ΚΔΑΥ σε μονάδες εξευγενισμού – ανακύκλωσης (€/t)</vt:lpstr>
      <vt:lpstr>Κατηγορίες πλαστικών</vt:lpstr>
      <vt:lpstr>Νόμος 50910/2003</vt:lpstr>
      <vt:lpstr>PowerPoint Presentation</vt:lpstr>
      <vt:lpstr>PowerPoint Presentation</vt:lpstr>
      <vt:lpstr>PowerPoint Presentation</vt:lpstr>
      <vt:lpstr>Διαχωρισμός λόγω μεγέθους - Εσχάρωση </vt:lpstr>
      <vt:lpstr>Περιστρεφόμενα κόσκινα</vt:lpstr>
      <vt:lpstr>Περιστρεφόμενα κόσκινα</vt:lpstr>
      <vt:lpstr>Σχάρες τύπου δίσκου και δονούμενες σχάρες (βαλλιστικά συστήματα)</vt:lpstr>
      <vt:lpstr>Διαχωρισμός βάσει πυκνότητας – Αεροδιαχωριστές  ελαφρύ κλάσμα: πλαστικά, χαρτί,  βαρύ κλάσμα:  οργανικά, μέταλλα, ξύλα)</vt:lpstr>
      <vt:lpstr>Οριζόντιοι σφυρόμυλοι</vt:lpstr>
      <vt:lpstr>Μείωση μεγέθους απορριμμάτων</vt:lpstr>
      <vt:lpstr>Μείωση μεγέθους απορριμμάτων</vt:lpstr>
      <vt:lpstr>Μεταβολή κατανομής μεγέθους σωματιδίων</vt:lpstr>
      <vt:lpstr>PowerPoint Presentation</vt:lpstr>
      <vt:lpstr>PowerPoint Presentation</vt:lpstr>
      <vt:lpstr>Μηχανική - Βιολογική Επεξεργασία (ΜΒΕ) – Βρώμικα ΚΔΑΥ</vt:lpstr>
      <vt:lpstr>PowerPoint Presentation</vt:lpstr>
      <vt:lpstr>PowerPoint Presentation</vt:lpstr>
      <vt:lpstr>Βρώμικα ΚΔΑΥ – Διαχωρισμός από σύμμεικτα απορρίμματα (Χανιά)</vt:lpstr>
      <vt:lpstr>PowerPoint Presentation</vt:lpstr>
      <vt:lpstr>PowerPoint Presentation</vt:lpstr>
      <vt:lpstr>Βιολογικές μετατροπές στα ΑΣΑ</vt:lpstr>
      <vt:lpstr>PowerPoint Presentation</vt:lpstr>
      <vt:lpstr>Αερόβια χώνευση – Κομποστοποίηση</vt:lpstr>
      <vt:lpstr>Ανοιχτοί στατικοί και μη στατικοί σωροί</vt:lpstr>
      <vt:lpstr>Στατικά αεριζόμενα σειράδια – Αερισμός από πυθμένα με αρνητική (αναρρόφηση), θετική ή εναλλασόμενη πίεση</vt:lpstr>
      <vt:lpstr>Αναδευόμενα σειράδια – Μη στατικό</vt:lpstr>
      <vt:lpstr>Κλειστά συστήματα (αναδευόμενες κλίνες με αερισμό) – ΕΜΑΚ Λιόσια</vt:lpstr>
      <vt:lpstr>Κλειστά συστήματα (κλίνες με ανάδευση με κοχλία) - Χανιά</vt:lpstr>
      <vt:lpstr>Περιστρεφόμενοι κύλινδροι κομποστοποίησης – άλλοι κλειστοί αντιδραστήρες</vt:lpstr>
      <vt:lpstr>Θερμοκρασία και μηχανισμός αερισμού κατά τη κομποστοποίηση</vt:lpstr>
      <vt:lpstr>Ανάγκη για χρήση κομπόστ στην Ελλάδα – Χάρτης Εδαφικής Οργανικής Υλης (SOM)</vt:lpstr>
      <vt:lpstr>Διάγραμμα ροής εργοστασίου κομποστοποίησης στο Edmonton</vt:lpstr>
      <vt:lpstr>PowerPoint Presentation</vt:lpstr>
      <vt:lpstr>PowerPoint Presentation</vt:lpstr>
      <vt:lpstr>PowerPoint Presentation</vt:lpstr>
      <vt:lpstr>PowerPoint Presentation</vt:lpstr>
      <vt:lpstr>Ελεγχόμενη καύση απορριμμάτων – Βασικές έννοιες</vt:lpstr>
      <vt:lpstr>Ελεγχόμενη καύση απορριμμάτων – Βασικές έννοιες (συν.)</vt:lpstr>
      <vt:lpstr>Σχέση θερμογόνου δύναμης με στοιχειακή ανάλυση</vt:lpstr>
      <vt:lpstr>Μέτρηση ενεργειακού περιεχομένου – Θερμιδόμετρο τύπου οβίδας</vt:lpstr>
      <vt:lpstr>Τυπικά ενεργειακά περιεχόμενα απορριμμάτων</vt:lpstr>
      <vt:lpstr>Σύστημα μετατροπής ενέργειας</vt:lpstr>
      <vt:lpstr>Κύρια υπο-συστήματα μονάδων καύσης απορριμμάτων</vt:lpstr>
      <vt:lpstr>Τυπική τομή καυστήρα ΑΣΑ</vt:lpstr>
      <vt:lpstr>Σχάρα καυστήρα</vt:lpstr>
      <vt:lpstr>Σύστημα μεταφοράς θερμότητας - Σωλήνες βρασμού νερού</vt:lpstr>
      <vt:lpstr>Βασικές διαφορές καυστήρων μαζικής καύσης με καυστήρες RDF</vt:lpstr>
      <vt:lpstr>Είδη RDF στις Η.Π.Α.</vt:lpstr>
      <vt:lpstr>Στερεά υπολείμματα καύσης</vt:lpstr>
      <vt:lpstr>Τυπική σύσταση τέφρας</vt:lpstr>
      <vt:lpstr>Εναλλακτικές χρήσεις τέφρας πλην την ταφής</vt:lpstr>
      <vt:lpstr>Αέριοι ρύποι</vt:lpstr>
      <vt:lpstr>Σωματίδια και αντιμετώπισή τους</vt:lpstr>
      <vt:lpstr>Scrubbers (πλυντρίδες)</vt:lpstr>
      <vt:lpstr>Διοξίνες</vt:lpstr>
    </vt:vector>
  </TitlesOfParts>
  <Company>UW-Madison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Statistics for Environmenal Engineers</dc:title>
  <dc:creator>Mac Berthouex</dc:creator>
  <cp:lastModifiedBy>Dimitrios Komilis</cp:lastModifiedBy>
  <cp:revision>637</cp:revision>
  <cp:lastPrinted>2003-03-05T20:26:35Z</cp:lastPrinted>
  <dcterms:created xsi:type="dcterms:W3CDTF">2000-03-10T16:44:59Z</dcterms:created>
  <dcterms:modified xsi:type="dcterms:W3CDTF">2024-01-28T18:15:38Z</dcterms:modified>
</cp:coreProperties>
</file>