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14" r:id="rId2"/>
    <p:sldId id="378" r:id="rId3"/>
    <p:sldId id="381" r:id="rId4"/>
    <p:sldId id="383" r:id="rId5"/>
    <p:sldId id="380" r:id="rId6"/>
    <p:sldId id="376" r:id="rId7"/>
    <p:sldId id="375" r:id="rId8"/>
    <p:sldId id="385" r:id="rId9"/>
    <p:sldId id="386" r:id="rId10"/>
    <p:sldId id="388" r:id="rId11"/>
    <p:sldId id="389" r:id="rId12"/>
    <p:sldId id="403" r:id="rId13"/>
    <p:sldId id="402" r:id="rId14"/>
    <p:sldId id="390" r:id="rId15"/>
    <p:sldId id="405" r:id="rId16"/>
    <p:sldId id="391" r:id="rId17"/>
    <p:sldId id="406" r:id="rId18"/>
    <p:sldId id="392" r:id="rId19"/>
    <p:sldId id="407" r:id="rId20"/>
    <p:sldId id="393" r:id="rId21"/>
    <p:sldId id="40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B2B2B2"/>
    <a:srgbClr val="006600"/>
    <a:srgbClr val="33CC33"/>
    <a:srgbClr val="008000"/>
    <a:srgbClr val="FFFF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2" autoAdjust="0"/>
    <p:restoredTop sz="94660"/>
  </p:normalViewPr>
  <p:slideViewPr>
    <p:cSldViewPr>
      <p:cViewPr varScale="1">
        <p:scale>
          <a:sx n="67" d="100"/>
          <a:sy n="67" d="100"/>
        </p:scale>
        <p:origin x="13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BCA945-EDEF-48AC-B5F9-639F0C78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5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98C8-67A7-49B7-9247-BD6841B33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16E7-4BBA-41DC-B744-AFBC7CB7B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45A0-0B2E-48BF-B8EF-06F85794C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91FE-132E-4807-8349-128A4149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37AE-791F-464C-8514-229B3BECD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BBEA-6CC5-4B98-B6E6-82DD7D517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9E6E-8C51-438D-BAE2-F204DBB2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FB0F-6F48-4AC1-BBA7-6C7B34145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9D5C-18A1-4ECC-B9D0-07F4F865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A539-9365-4AC2-AFDF-B4B85019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E341-5778-446C-87F1-F46FF927E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E61999-E4F4-42B8-9C7C-026B7A11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144000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</a:t>
            </a:r>
            <a:r>
              <a:rPr lang="en-US" sz="2800" dirty="0" smtClean="0">
                <a:solidFill>
                  <a:srgbClr val="C00000"/>
                </a:solidFill>
              </a:rPr>
              <a:t>5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l-GR" dirty="0" smtClean="0">
                <a:solidFill>
                  <a:srgbClr val="0000FF"/>
                </a:solidFill>
              </a:rPr>
              <a:t>Ο πρώτος νόμος σε ανοικτά συστήματα (σε όγκους ελέγχου)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b="1" dirty="0" err="1" smtClean="0">
                <a:solidFill>
                  <a:schemeClr val="bg2"/>
                </a:solidFill>
              </a:rPr>
              <a:t>Yunus</a:t>
            </a:r>
            <a:r>
              <a:rPr lang="en-US" b="1" dirty="0" smtClean="0">
                <a:solidFill>
                  <a:schemeClr val="bg2"/>
                </a:solidFill>
              </a:rPr>
              <a:t> A. </a:t>
            </a:r>
            <a:r>
              <a:rPr lang="tr-TR" b="1" dirty="0" smtClean="0">
                <a:solidFill>
                  <a:schemeClr val="bg2"/>
                </a:solidFill>
              </a:rPr>
              <a:t>Ç</a:t>
            </a:r>
            <a:r>
              <a:rPr lang="en-US" b="1" dirty="0" err="1" smtClean="0">
                <a:solidFill>
                  <a:schemeClr val="bg2"/>
                </a:solidFill>
              </a:rPr>
              <a:t>engel</a:t>
            </a:r>
            <a:r>
              <a:rPr lang="en-US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b="1" dirty="0" smtClean="0">
                <a:solidFill>
                  <a:schemeClr val="bg2"/>
                </a:solidFill>
              </a:rPr>
              <a:t>Εκδόσεις </a:t>
            </a:r>
            <a:r>
              <a:rPr lang="el-GR" b="1" dirty="0" err="1" smtClean="0">
                <a:solidFill>
                  <a:schemeClr val="bg2"/>
                </a:solidFill>
              </a:rPr>
              <a:t>Τζιόλα</a:t>
            </a:r>
            <a:r>
              <a:rPr lang="en-US" b="1" dirty="0" smtClean="0">
                <a:solidFill>
                  <a:schemeClr val="bg2"/>
                </a:solidFill>
              </a:rPr>
              <a:t>, </a:t>
            </a:r>
            <a:r>
              <a:rPr lang="en-US" b="1" dirty="0">
                <a:solidFill>
                  <a:schemeClr val="bg2"/>
                </a:solidFill>
              </a:rPr>
              <a:t>20</a:t>
            </a:r>
            <a:r>
              <a:rPr lang="tr-TR" b="1" dirty="0">
                <a:solidFill>
                  <a:schemeClr val="bg2"/>
                </a:solidFill>
              </a:rPr>
              <a:t>15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C2F95-078F-47E3-8F16-6B96AEDB50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105400" y="-53440"/>
            <a:ext cx="4191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Ακροφύσια &amp; </a:t>
            </a:r>
            <a:r>
              <a:rPr lang="el-GR" sz="2800" b="1" dirty="0" err="1" smtClean="0">
                <a:solidFill>
                  <a:srgbClr val="FF0000"/>
                </a:solidFill>
              </a:rPr>
              <a:t>Διαχύτες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368760" y="858974"/>
            <a:ext cx="4191000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CC00CC"/>
                </a:solidFill>
              </a:rPr>
              <a:t>nozzle</a:t>
            </a:r>
            <a:r>
              <a:rPr lang="en-US" b="1" dirty="0"/>
              <a:t> </a:t>
            </a:r>
            <a:r>
              <a:rPr lang="en-US" dirty="0"/>
              <a:t>is a device that </a:t>
            </a:r>
            <a:r>
              <a:rPr lang="en-US" i="1" dirty="0">
                <a:solidFill>
                  <a:srgbClr val="3333FF"/>
                </a:solidFill>
              </a:rPr>
              <a:t>increases the velocity of a fluid</a:t>
            </a:r>
            <a:r>
              <a:rPr lang="en-US" i="1" dirty="0"/>
              <a:t> </a:t>
            </a:r>
            <a:r>
              <a:rPr lang="en-US" dirty="0"/>
              <a:t>at the expense of pressure. </a:t>
            </a:r>
            <a:endParaRPr lang="el-GR" dirty="0" smtClean="0"/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dirty="0"/>
              <a:t>A </a:t>
            </a:r>
            <a:r>
              <a:rPr lang="en-US" b="1" dirty="0">
                <a:solidFill>
                  <a:srgbClr val="CC00CC"/>
                </a:solidFill>
              </a:rPr>
              <a:t>diffuser</a:t>
            </a:r>
            <a:r>
              <a:rPr lang="en-US" b="1" dirty="0"/>
              <a:t> </a:t>
            </a:r>
            <a:r>
              <a:rPr lang="en-US" dirty="0"/>
              <a:t>is a device that </a:t>
            </a:r>
            <a:r>
              <a:rPr lang="en-US" i="1" dirty="0">
                <a:solidFill>
                  <a:srgbClr val="3333FF"/>
                </a:solidFill>
              </a:rPr>
              <a:t>increases the pressure of a fluid</a:t>
            </a:r>
            <a:r>
              <a:rPr lang="en-US" i="1" dirty="0"/>
              <a:t> </a:t>
            </a:r>
            <a:r>
              <a:rPr lang="en-US" dirty="0"/>
              <a:t>by slowing it down. </a:t>
            </a:r>
            <a:endParaRPr lang="el-GR" dirty="0" smtClean="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0932" y="3789734"/>
            <a:ext cx="9113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 smtClean="0">
                <a:solidFill>
                  <a:srgbClr val="CC00CC"/>
                </a:solidFill>
              </a:rPr>
              <a:t>Ισοζύγιο ενέργειας σε διαχύτη ή </a:t>
            </a:r>
            <a:r>
              <a:rPr lang="el-GR" sz="2400" dirty="0" err="1" smtClean="0">
                <a:solidFill>
                  <a:srgbClr val="CC00CC"/>
                </a:solidFill>
              </a:rPr>
              <a:t>ακροφύσιο</a:t>
            </a:r>
            <a:r>
              <a:rPr lang="el-GR" sz="2400" dirty="0" smtClean="0">
                <a:solidFill>
                  <a:srgbClr val="CC00CC"/>
                </a:solidFill>
              </a:rPr>
              <a:t> (</a:t>
            </a:r>
            <a:r>
              <a:rPr lang="en-US" sz="2400" dirty="0" smtClean="0">
                <a:solidFill>
                  <a:srgbClr val="CC00CC"/>
                </a:solidFill>
              </a:rPr>
              <a:t>Q = W = 0):</a:t>
            </a:r>
            <a:endParaRPr lang="en-US" sz="2400" dirty="0">
              <a:solidFill>
                <a:srgbClr val="CC00CC"/>
              </a:solidFill>
            </a:endParaRPr>
          </a:p>
        </p:txBody>
      </p:sp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392101"/>
            <a:ext cx="4109573" cy="14841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" y="266441"/>
            <a:ext cx="3309253" cy="3392425"/>
          </a:xfrm>
          <a:prstGeom prst="rect">
            <a:avLst/>
          </a:prstGeom>
        </p:spPr>
      </p:pic>
      <p:sp>
        <p:nvSpPr>
          <p:cNvPr id="8" name="6 Dikdörtgen"/>
          <p:cNvSpPr>
            <a:spLocks noChangeArrowheads="1"/>
          </p:cNvSpPr>
          <p:nvPr/>
        </p:nvSpPr>
        <p:spPr bwMode="auto">
          <a:xfrm>
            <a:off x="30932" y="6278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/>
              <a:t>ΠΑΡΑΔΕΙΓΜΑ </a:t>
            </a:r>
            <a:r>
              <a:rPr lang="el-GR" sz="2400" b="1" dirty="0" smtClean="0"/>
              <a:t>5.4 και 5.5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C4C37-AB58-4D7C-866A-6CE3764DE1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Στρόβιλοι &amp; Συμπιεστές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6200" y="990600"/>
            <a:ext cx="9067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dirty="0"/>
              <a:t>Ο </a:t>
            </a:r>
            <a:r>
              <a:rPr lang="el-GR" sz="2000" b="1" dirty="0" smtClean="0">
                <a:solidFill>
                  <a:srgbClr val="3333FF"/>
                </a:solidFill>
              </a:rPr>
              <a:t>στρόβιλος </a:t>
            </a:r>
            <a:r>
              <a:rPr lang="el-GR" sz="2000" dirty="0" smtClean="0"/>
              <a:t>οδηγεί τη γεννήτρια σε θερμικούς ή υδροηλεκτρικούς σταθμούς. Καθώς το ρευστό διέρχεται από το στρόβιλο, παράγεται έργο από τα πτερύγια που είναι προσαρμοσμένα στην άτρακτο του στροβίλου, περιστρέφοντάς την</a:t>
            </a:r>
            <a:r>
              <a:rPr lang="el-GR" sz="2000" dirty="0" smtClean="0"/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/>
              <a:t>Οι </a:t>
            </a:r>
            <a:r>
              <a:rPr lang="el-GR" sz="2000" b="1" dirty="0" smtClean="0">
                <a:solidFill>
                  <a:srgbClr val="3333FF"/>
                </a:solidFill>
              </a:rPr>
              <a:t>συμπιεστές</a:t>
            </a:r>
            <a:r>
              <a:rPr lang="en-US" sz="2000" dirty="0" smtClean="0"/>
              <a:t>, </a:t>
            </a:r>
            <a:r>
              <a:rPr lang="el-GR" sz="2000" dirty="0" smtClean="0"/>
              <a:t>όπως επίσης κι οι </a:t>
            </a:r>
            <a:r>
              <a:rPr lang="el-GR" sz="2000" b="1" dirty="0" smtClean="0">
                <a:solidFill>
                  <a:srgbClr val="3333FF"/>
                </a:solidFill>
              </a:rPr>
              <a:t>αντλίες </a:t>
            </a:r>
            <a:r>
              <a:rPr lang="el-GR" sz="2000" dirty="0" smtClean="0"/>
              <a:t>κι οι </a:t>
            </a:r>
            <a:r>
              <a:rPr lang="el-GR" sz="2000" b="1" dirty="0" smtClean="0">
                <a:solidFill>
                  <a:srgbClr val="3333FF"/>
                </a:solidFill>
              </a:rPr>
              <a:t>ανεμιστήρες</a:t>
            </a:r>
            <a:r>
              <a:rPr lang="en-US" sz="2000" dirty="0" smtClean="0"/>
              <a:t>, </a:t>
            </a:r>
            <a:r>
              <a:rPr lang="el-GR" sz="2000" dirty="0" smtClean="0"/>
              <a:t>είναι μηχανές αύξησης της πίεσης ενός ρευστού. Σε αυτές παρέχεται έργο από μια εξωτερική πηγή, μέσω μιας στρεφόμενης ατράκτου.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l-GR" sz="2000" dirty="0" smtClean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/>
              <a:t>Ένας</a:t>
            </a:r>
            <a:r>
              <a:rPr lang="en-US" sz="2000" dirty="0" smtClean="0"/>
              <a:t> </a:t>
            </a:r>
            <a:r>
              <a:rPr lang="el-GR" sz="2000" b="1" i="1" dirty="0" smtClean="0">
                <a:solidFill>
                  <a:srgbClr val="CC00CC"/>
                </a:solidFill>
              </a:rPr>
              <a:t>ανεμιστήρας </a:t>
            </a:r>
            <a:r>
              <a:rPr lang="el-GR" sz="2000" dirty="0" smtClean="0"/>
              <a:t>αυξάνει αμελητέα την πίεση ενός αερίου. Η βασική χρήση του είναι να κινήσει το αέριο</a:t>
            </a:r>
            <a:r>
              <a:rPr lang="el-GR" sz="2000" dirty="0" smtClean="0"/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dirty="0"/>
              <a:t>Ένας</a:t>
            </a:r>
            <a:r>
              <a:rPr lang="en-US" sz="2000" dirty="0" smtClean="0"/>
              <a:t> </a:t>
            </a:r>
            <a:r>
              <a:rPr lang="el-GR" sz="2000" b="1" i="1" dirty="0" smtClean="0">
                <a:solidFill>
                  <a:srgbClr val="CC00CC"/>
                </a:solidFill>
              </a:rPr>
              <a:t>συμπιεστής</a:t>
            </a:r>
            <a:r>
              <a:rPr lang="el-GR" sz="2000" dirty="0" smtClean="0"/>
              <a:t> μπορεί να αυξήσει την πίεση ενός αερίου μέχρι πολύ μεγάλες πιέσεις</a:t>
            </a:r>
            <a:r>
              <a:rPr lang="el-GR" sz="2000" dirty="0" smtClean="0"/>
              <a:t>.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n-US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2000" dirty="0" smtClean="0"/>
              <a:t>Μια </a:t>
            </a:r>
            <a:r>
              <a:rPr lang="el-GR" sz="2000" b="1" i="1" dirty="0" smtClean="0">
                <a:solidFill>
                  <a:srgbClr val="CC00CC"/>
                </a:solidFill>
              </a:rPr>
              <a:t>αντλία </a:t>
            </a:r>
            <a:r>
              <a:rPr lang="el-GR" sz="2000" dirty="0" smtClean="0"/>
              <a:t>λειτουργεί όπως ένας συμπιεστής, που δε διακινεί αέρια αλλά υγρά.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A5EC8A-EC89-42FA-84BB-E20A973753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2" name="6 Dikdörtgen"/>
          <p:cNvSpPr>
            <a:spLocks noChangeArrowheads="1"/>
          </p:cNvSpPr>
          <p:nvPr/>
        </p:nvSpPr>
        <p:spPr bwMode="auto">
          <a:xfrm>
            <a:off x="-34705" y="7823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 smtClean="0"/>
              <a:t>ΠΑΡΑΔΕΙΓΜΑ 5.6</a:t>
            </a:r>
            <a:endParaRPr lang="tr-TR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4267200" cy="412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64330-85AB-4BB7-BA5F-E64D7B6A65C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5" name="2 Dikdörtgen"/>
          <p:cNvSpPr>
            <a:spLocks noChangeArrowheads="1"/>
          </p:cNvSpPr>
          <p:nvPr/>
        </p:nvSpPr>
        <p:spPr bwMode="auto">
          <a:xfrm>
            <a:off x="-2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ΠΑΡΑΔΕΙΓΜΑ </a:t>
            </a:r>
            <a:r>
              <a:rPr lang="el-GR" sz="2400" b="1" dirty="0" smtClean="0"/>
              <a:t>5.7</a:t>
            </a:r>
            <a:endParaRPr lang="tr-TR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7571"/>
            <a:ext cx="4419600" cy="586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B71C3-1A0B-4334-96AA-3676460767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90179" y="62002"/>
            <a:ext cx="883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Στραγγαλιστικές βαλβίδες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28279" y="653602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dirty="0" smtClean="0"/>
              <a:t>Ως </a:t>
            </a:r>
            <a:r>
              <a:rPr lang="el-GR" b="1" dirty="0" smtClean="0"/>
              <a:t>στραγγαλιστικές βαλβίδες</a:t>
            </a:r>
            <a:r>
              <a:rPr lang="en-US" dirty="0" smtClean="0"/>
              <a:t> </a:t>
            </a:r>
            <a:r>
              <a:rPr lang="el-GR" dirty="0" smtClean="0"/>
              <a:t>χαρακτηρίζονται </a:t>
            </a:r>
            <a:r>
              <a:rPr lang="el-GR" i="1" dirty="0" smtClean="0">
                <a:solidFill>
                  <a:srgbClr val="CC00CC"/>
                </a:solidFill>
              </a:rPr>
              <a:t>κάθε είδους συσκευή περιορισμού της ροής</a:t>
            </a:r>
            <a:r>
              <a:rPr lang="en-US" i="1" dirty="0" smtClean="0"/>
              <a:t> </a:t>
            </a:r>
            <a:r>
              <a:rPr lang="el-GR" dirty="0" smtClean="0"/>
              <a:t>που προκαλεί σημαντική πτώση της πίεσης της ροής, μετά τη βαλβίδα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487739"/>
            <a:ext cx="2457752" cy="8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128279" y="1464554"/>
            <a:ext cx="3637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CC00CC"/>
                </a:solidFill>
              </a:rPr>
              <a:t>Ισοζύγιο ενέργειας (</a:t>
            </a:r>
            <a:r>
              <a:rPr lang="en-US" dirty="0" smtClean="0">
                <a:solidFill>
                  <a:srgbClr val="CC00CC"/>
                </a:solidFill>
              </a:rPr>
              <a:t>Q = W = </a:t>
            </a:r>
            <a:r>
              <a:rPr lang="en-US" dirty="0" smtClean="0">
                <a:solidFill>
                  <a:srgbClr val="CC00CC"/>
                </a:solidFill>
              </a:rPr>
              <a:t>0</a:t>
            </a:r>
            <a:r>
              <a:rPr lang="el-GR" dirty="0" smtClean="0">
                <a:solidFill>
                  <a:srgbClr val="CC00CC"/>
                </a:solidFill>
              </a:rPr>
              <a:t>)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" y="2432054"/>
            <a:ext cx="3581400" cy="339182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0" y="3276600"/>
            <a:ext cx="4383024" cy="2049640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57200" y="5888637"/>
            <a:ext cx="2858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Στραγγαλιστικές βαλβίδες</a:t>
            </a:r>
            <a:endParaRPr lang="tr-TR" sz="24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920150" y="5387931"/>
            <a:ext cx="4383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Η θερμοκρασία ενός ιδανικού αερίου παραμένει σταθερή κατά το στραγγαλισμό.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312A26-31B0-43F5-8FB6-4C5EBB19E66C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27215"/>
            <a:ext cx="4400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6 Dikdörtgen"/>
          <p:cNvSpPr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ΠΑΡΑΔΕΙΓΜΑ </a:t>
            </a:r>
            <a:r>
              <a:rPr lang="en-US" sz="2400" b="1" dirty="0" smtClean="0"/>
              <a:t>5.8</a:t>
            </a:r>
            <a:endParaRPr lang="tr-TR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" y="1524000"/>
            <a:ext cx="9106729" cy="413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AFD2B-E6E4-450C-B05C-4A5D3A97B7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76200"/>
            <a:ext cx="3657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Θάλαμοι ανάμειξης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1000" y="685800"/>
            <a:ext cx="4572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Σε τεχνικές εφαρμογές, η περιοχή κατά την οποία λαμβάνει χώρα η διεργασία της ανάμειξης καλείται</a:t>
            </a:r>
            <a:r>
              <a:rPr lang="en-US" sz="2000" dirty="0" smtClean="0"/>
              <a:t> </a:t>
            </a:r>
            <a:r>
              <a:rPr lang="el-GR" sz="2000" b="1" dirty="0" smtClean="0"/>
              <a:t>θάλαμος ανάμειξης</a:t>
            </a:r>
            <a:r>
              <a:rPr lang="en-US" sz="2000" dirty="0" smtClean="0"/>
              <a:t>.</a:t>
            </a:r>
            <a:endParaRPr lang="tr-T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Ο θάλαμος ανάμειξης δεν είναι ακριβώς ένας «θάλαμος». Ένας σωλήνας Τ ή μια μπαταρία λουτρού λειτουργούν ως θάλαμοι ανάμειξης για τα ρεύματα κρύου και ζεστού νερού.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Η αρχή διατήρησης της μάζας στο θάλαμο ανάμειξης επιβάλλει το άθροισμα των μαζών όλων των εισερχομένων ροών να είναι ίσο προς το αντίστοιχο των εξερχομένων ροών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Ανάλογα, δε, εφαρμόζεται κι η αρχή διατήρησης της ενέργειας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32" y="76200"/>
            <a:ext cx="4262007" cy="4572000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82352" y="4840784"/>
            <a:ext cx="36937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Ο σωλήνας Τ μιας ντουζιέρας αποτελεί το θάλαμο ανάμειξης τη θερμής και της ψυχρής ροής νερού.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20" y="420498"/>
            <a:ext cx="3771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D6039-FF28-4F11-AF8A-6B8DAE78F6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1" name="2 Dikdörtgen"/>
          <p:cNvSpPr>
            <a:spLocks noChangeArrowheads="1"/>
          </p:cNvSpPr>
          <p:nvPr/>
        </p:nvSpPr>
        <p:spPr bwMode="auto">
          <a:xfrm>
            <a:off x="-55830" y="-2306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ΠΑΡΑΔΕΙΓΜΑ </a:t>
            </a:r>
            <a:r>
              <a:rPr lang="en-US" sz="2400" b="1" dirty="0" smtClean="0"/>
              <a:t>5.9</a:t>
            </a:r>
            <a:endParaRPr lang="tr-TR" sz="2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3999" y="2935098"/>
            <a:ext cx="29960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1570" y="4333009"/>
            <a:ext cx="5888369" cy="8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431956" y="216878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150 </a:t>
            </a:r>
            <a:r>
              <a:rPr lang="tr-TR" dirty="0" err="1" smtClean="0"/>
              <a:t>kPa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66596" y="410362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60</a:t>
            </a:r>
            <a:r>
              <a:rPr lang="tr-TR" dirty="0" smtClean="0">
                <a:sym typeface="Symbol"/>
              </a:rPr>
              <a:t></a:t>
            </a:r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85800" y="299668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10</a:t>
            </a:r>
            <a:r>
              <a:rPr lang="tr-TR" dirty="0" smtClean="0">
                <a:sym typeface="Symbol"/>
              </a:rPr>
              <a:t></a:t>
            </a:r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211245" y="2992132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45</a:t>
            </a:r>
            <a:r>
              <a:rPr lang="tr-TR" dirty="0" smtClean="0">
                <a:sym typeface="Symbol"/>
              </a:rPr>
              <a:t></a:t>
            </a:r>
            <a:r>
              <a:rPr lang="tr-TR" dirty="0" smtClean="0"/>
              <a:t>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C0E3A-68F1-4B09-9331-5F2FEF46C4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505200" y="381000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Εναλλάκτες θερμότητας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505200" y="1066800"/>
            <a:ext cx="5562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εναλλάκτες θερμότητας</a:t>
            </a:r>
            <a:r>
              <a:rPr lang="en-US" b="1" dirty="0" smtClean="0"/>
              <a:t> </a:t>
            </a:r>
            <a:r>
              <a:rPr lang="el-GR" dirty="0" smtClean="0"/>
              <a:t>είναι συσκευές, εντός των οποίων δύο ρεύματα ρευστών συναλλάσσουν θερμότητα χωρίς να αναμειγνύονται</a:t>
            </a:r>
            <a:r>
              <a:rPr lang="en-US" dirty="0" smtClean="0"/>
              <a:t>. </a:t>
            </a:r>
            <a:endParaRPr lang="tr-TR" dirty="0"/>
          </a:p>
          <a:p>
            <a:endParaRPr lang="tr-TR" dirty="0"/>
          </a:p>
          <a:p>
            <a:r>
              <a:rPr lang="el-GR" dirty="0" smtClean="0"/>
              <a:t>Οι εναλλάκτες θερμότητες χρησιμοποιούνται ευρέως σε βιομηχανικές εγκαταστάσεις και παράγονται σε διάφορα σχήματα και μεγέθη.</a:t>
            </a:r>
            <a:endParaRPr lang="en-US" dirty="0"/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304800" y="4744674"/>
            <a:ext cx="30349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sz="1600" dirty="0" smtClean="0">
                <a:solidFill>
                  <a:srgbClr val="3333FF"/>
                </a:solidFill>
              </a:rPr>
              <a:t>Η μετάδοση θερμότητας που σχετίζεται με έναν εναλλάκτη μπορεί να είναι μηδενική ή μη μηδενική, ανάλογα με το πώς έχει επιλεγεί ο Ο.Ε..</a:t>
            </a:r>
            <a:endParaRPr lang="en-US" sz="1600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061594" cy="2742144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1" y="3124200"/>
            <a:ext cx="3061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Στην απλούστερη μορφή του, ένας εναλλάκτης θερμότητας αποτελείται από 2 ομόκεντρους σωλήνες.</a:t>
            </a:r>
            <a:endParaRPr lang="tr-TR" sz="1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76" y="3250525"/>
            <a:ext cx="5678424" cy="281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7372E-8296-4EE6-B764-01B8A38BD10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699" name="2 Dikdörtgen"/>
          <p:cNvSpPr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ΠΑΡΑΔΕΙΓΜΑ </a:t>
            </a:r>
            <a:r>
              <a:rPr lang="el-GR" sz="2400" b="1" dirty="0" smtClean="0"/>
              <a:t>5.</a:t>
            </a:r>
            <a:r>
              <a:rPr lang="en-US" sz="2400" b="1" dirty="0" smtClean="0"/>
              <a:t>10</a:t>
            </a:r>
            <a:endParaRPr lang="tr-TR" sz="2400" dirty="0"/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28800"/>
            <a:ext cx="60922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6" y="852254"/>
            <a:ext cx="2326911" cy="284351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EF1EE"/>
              </a:clrFrom>
              <a:clrTo>
                <a:srgbClr val="DE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782199"/>
            <a:ext cx="4427405" cy="93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5" y="4003376"/>
            <a:ext cx="3582924" cy="2344045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-26406" y="3679607"/>
            <a:ext cx="9170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Η μετάδοση θερμότητας εξαρτάται από τη χάραξη του όγκου ελέγχου!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20675"/>
          </a:xfrm>
          <a:noFill/>
        </p:spPr>
        <p:txBody>
          <a:bodyPr/>
          <a:lstStyle/>
          <a:p>
            <a:fld id="{970E4EAA-0FED-4C22-80E2-AD33AFCE186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8438"/>
            <a:ext cx="8650224" cy="6397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</a:rPr>
              <a:t>Διατήρηση της μάζας</a:t>
            </a:r>
            <a:endParaRPr lang="en-US" b="0" dirty="0" smtClean="0">
              <a:solidFill>
                <a:srgbClr val="C00000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52400" y="974725"/>
            <a:ext cx="87264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l-GR" sz="1900" b="1" i="1" dirty="0">
                <a:solidFill>
                  <a:srgbClr val="CC00CC"/>
                </a:solidFill>
              </a:rPr>
              <a:t>Όγκοι ελέγχου (ανοικτά συστήματα)</a:t>
            </a:r>
            <a:r>
              <a:rPr lang="en-US" sz="1900" dirty="0"/>
              <a:t>: </a:t>
            </a:r>
            <a:r>
              <a:rPr lang="el-GR" sz="1900" dirty="0"/>
              <a:t>Μπορεί να διέρχεται μάζα από τα όρια του συστήματος</a:t>
            </a:r>
            <a:r>
              <a:rPr lang="el-GR" sz="1900" dirty="0" smtClean="0"/>
              <a:t>.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900" dirty="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l-GR" sz="1900" b="1" dirty="0" smtClean="0">
                <a:solidFill>
                  <a:srgbClr val="CC00CC"/>
                </a:solidFill>
              </a:rPr>
              <a:t>Διατήρηση </a:t>
            </a:r>
            <a:r>
              <a:rPr lang="el-GR" sz="1900" b="1" dirty="0" smtClean="0">
                <a:solidFill>
                  <a:srgbClr val="CC00CC"/>
                </a:solidFill>
              </a:rPr>
              <a:t>της μάζας</a:t>
            </a:r>
            <a:r>
              <a:rPr lang="en-US" sz="1900" dirty="0" smtClean="0"/>
              <a:t>:</a:t>
            </a:r>
            <a:endParaRPr lang="en-US" sz="19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87606"/>
            <a:ext cx="6963066" cy="68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032002"/>
            <a:ext cx="7013616" cy="6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499758"/>
            <a:ext cx="7604170" cy="1105649"/>
          </a:xfrm>
          <a:prstGeom prst="rect">
            <a:avLst/>
          </a:prstGeom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066800" y="5996261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Οι παραπάνω εξισώσεις συχνά αναφέρονται ως </a:t>
            </a:r>
            <a:r>
              <a:rPr lang="el-GR" b="1" dirty="0" smtClean="0">
                <a:solidFill>
                  <a:srgbClr val="3333FF"/>
                </a:solidFill>
              </a:rPr>
              <a:t>ισοζύγιο μάζας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4B906-F769-457E-B93C-BEF90994761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Ροή σε σωλήνες και σε αεραγωγούς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533400" y="838200"/>
            <a:ext cx="800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Η διακίνηση υγρών ή αερίων σε σωλήνες κι αγωγούς αποτελεί βασικό μέρος πολλών τεχνικών εφαρμογών</a:t>
            </a:r>
            <a:r>
              <a:rPr lang="en-US" sz="2000" dirty="0" smtClean="0"/>
              <a:t>. </a:t>
            </a:r>
            <a:endParaRPr lang="tr-TR" sz="2000" dirty="0"/>
          </a:p>
          <a:p>
            <a:endParaRPr lang="tr-TR" sz="2000" dirty="0"/>
          </a:p>
          <a:p>
            <a:r>
              <a:rPr lang="el-GR" sz="2000" dirty="0" smtClean="0"/>
              <a:t>Η ροή μέσω σωλήνων ή αεραγωγών γενικά προσομοιώνεται ως σταθεροποιημένη ροή.</a:t>
            </a:r>
            <a:endParaRPr lang="en-US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3962400" cy="202194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37" y="2667000"/>
            <a:ext cx="3621839" cy="2021941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" y="4688941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Οι απώλειες θερμότητας από ένα θερμό ρεύμα εντός μη μονωμένου σωλήνα προς το ψυχρό περιβάλλον ενδέχεται να είναι υψηλές.</a:t>
            </a:r>
            <a:endParaRPr lang="tr-TR" sz="1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49136" y="4688941"/>
            <a:ext cx="362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dirty="0" smtClean="0"/>
              <a:t>Η ροή μέσω σωλήνα ή αεραγωγού εμπεριέχει ταυτόχρονα περισσότερες από μια μορφές έργου.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922EB-7911-46E0-B994-13C145BD7D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4" name="5 Dikdörtgen"/>
          <p:cNvSpPr>
            <a:spLocks noChangeArrowheads="1"/>
          </p:cNvSpPr>
          <p:nvPr/>
        </p:nvSpPr>
        <p:spPr bwMode="auto">
          <a:xfrm>
            <a:off x="0" y="228600"/>
            <a:ext cx="9107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/>
              <a:t>ΠΑΡΑΔΕΙΓΜΑ </a:t>
            </a:r>
            <a:r>
              <a:rPr lang="el-GR" sz="2400" b="1" dirty="0" smtClean="0"/>
              <a:t>5.</a:t>
            </a:r>
            <a:r>
              <a:rPr lang="en-US" sz="2400" b="1" dirty="0" smtClean="0"/>
              <a:t>11</a:t>
            </a:r>
            <a:endParaRPr lang="tr-TR" sz="24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496718" cy="26365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5221343" cy="263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CF949-B159-4A38-9877-12245D5940C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35"/>
            <a:ext cx="8229600" cy="639763"/>
          </a:xfrm>
        </p:spPr>
        <p:txBody>
          <a:bodyPr/>
          <a:lstStyle/>
          <a:p>
            <a:pPr eaLnBrk="1" hangingPunct="1"/>
            <a:r>
              <a:rPr lang="el-GR" dirty="0" smtClean="0"/>
              <a:t>Παροχές μάζας &amp; όγκου σε αγωγό</a:t>
            </a:r>
            <a:endParaRPr lang="en-US" b="0" dirty="0" smtClean="0"/>
          </a:p>
        </p:txBody>
      </p:sp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9" y="3094037"/>
            <a:ext cx="5590497" cy="9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176729" y="2126875"/>
            <a:ext cx="42699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Παροχή όγκου </a:t>
            </a:r>
            <a:r>
              <a:rPr lang="el-GR" dirty="0" smtClean="0"/>
              <a:t>(όπου </a:t>
            </a:r>
            <a:r>
              <a:rPr lang="en-US" dirty="0" err="1" smtClean="0"/>
              <a:t>Vavg</a:t>
            </a:r>
            <a:r>
              <a:rPr lang="en-US" dirty="0" smtClean="0"/>
              <a:t> </a:t>
            </a:r>
            <a:r>
              <a:rPr lang="el-GR" dirty="0" smtClean="0"/>
              <a:t>η μέση ταχύτητα  και</a:t>
            </a:r>
            <a:r>
              <a:rPr lang="en-US" dirty="0" smtClean="0"/>
              <a:t> Ac</a:t>
            </a:r>
            <a:r>
              <a:rPr lang="el-GR" dirty="0" smtClean="0"/>
              <a:t> η διατομή του αγωγού) </a:t>
            </a:r>
            <a:endParaRPr lang="en-US" dirty="0"/>
          </a:p>
        </p:txBody>
      </p:sp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412" y="1162083"/>
            <a:ext cx="2416259" cy="10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38326" y="1540647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Παροχή μάζας</a:t>
            </a:r>
            <a:endParaRPr lang="en-US" sz="2000" dirty="0"/>
          </a:p>
        </p:txBody>
      </p:sp>
      <p:pic>
        <p:nvPicPr>
          <p:cNvPr id="5134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895794"/>
            <a:ext cx="5704511" cy="6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Δεξιό άγκιστρο 1"/>
          <p:cNvSpPr/>
          <p:nvPr/>
        </p:nvSpPr>
        <p:spPr>
          <a:xfrm>
            <a:off x="5717740" y="1076681"/>
            <a:ext cx="1165226" cy="2777495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6FFA59-BAF0-419B-B887-8280A07E38F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803"/>
            <a:ext cx="9144000" cy="440597"/>
          </a:xfrm>
        </p:spPr>
        <p:txBody>
          <a:bodyPr/>
          <a:lstStyle/>
          <a:p>
            <a:pPr algn="ctr" eaLnBrk="1" hangingPunct="1"/>
            <a:r>
              <a:rPr lang="el-GR" sz="2400" dirty="0" smtClean="0"/>
              <a:t>Ισοζύγιο μάζας σε διεργασίες σταθεροποιημένης ροής</a:t>
            </a:r>
            <a:endParaRPr lang="en-US" sz="2400" b="0" dirty="0" smtClean="0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622283"/>
            <a:ext cx="914400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dirty="0" smtClean="0"/>
              <a:t>Σε μια διεργασία σταθεροποιημένης ροής</a:t>
            </a:r>
            <a:r>
              <a:rPr lang="en-US" dirty="0" smtClean="0"/>
              <a:t>, </a:t>
            </a:r>
            <a:r>
              <a:rPr lang="el-GR" dirty="0" smtClean="0"/>
              <a:t>η ολική μάζα που περιέχεται σε έναν όγκο ελέγχου δε μεταβάλλεται με το χρόνο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m</a:t>
            </a:r>
            <a:r>
              <a:rPr lang="en-US" baseline="-25000" dirty="0" err="1"/>
              <a:t>CV</a:t>
            </a:r>
            <a:r>
              <a:rPr lang="en-US" dirty="0"/>
              <a:t> = </a:t>
            </a:r>
            <a:r>
              <a:rPr lang="en-US" dirty="0" err="1" smtClean="0"/>
              <a:t>const</a:t>
            </a:r>
            <a:r>
              <a:rPr lang="el-GR" dirty="0" smtClean="0"/>
              <a:t>.</a:t>
            </a:r>
            <a:r>
              <a:rPr lang="en-US" dirty="0" smtClean="0"/>
              <a:t>). </a:t>
            </a:r>
            <a:endParaRPr lang="en-US" dirty="0"/>
          </a:p>
          <a:p>
            <a:pPr algn="ctr">
              <a:spcBef>
                <a:spcPct val="15000"/>
              </a:spcBef>
              <a:spcAft>
                <a:spcPct val="15000"/>
              </a:spcAft>
            </a:pPr>
            <a:r>
              <a:rPr lang="el-GR" dirty="0" smtClean="0">
                <a:solidFill>
                  <a:srgbClr val="CC00CC"/>
                </a:solidFill>
              </a:rPr>
              <a:t>η </a:t>
            </a:r>
            <a:r>
              <a:rPr lang="el-GR" dirty="0" smtClean="0">
                <a:solidFill>
                  <a:srgbClr val="CC00CC"/>
                </a:solidFill>
              </a:rPr>
              <a:t>συνολική μάζα που εισέρχεται στον όγκο ελέγχου θα είναι ίση με εκείνη που εξέρχεται από αυτόν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207" y="2716320"/>
            <a:ext cx="4063368" cy="7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5620" y="4228941"/>
            <a:ext cx="5924805" cy="4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4191000" y="2107149"/>
            <a:ext cx="2793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πολλές </a:t>
            </a:r>
            <a:r>
              <a:rPr lang="el-GR" dirty="0" smtClean="0"/>
              <a:t>είσοδοι κι </a:t>
            </a:r>
            <a:r>
              <a:rPr lang="el-GR" dirty="0" smtClean="0"/>
              <a:t>έξοδοι</a:t>
            </a:r>
            <a:endParaRPr lang="en-US" dirty="0"/>
          </a:p>
        </p:txBody>
      </p:sp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566302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3333FF"/>
                </a:solidFill>
              </a:rPr>
              <a:t>Πολλές συσκευές (π.χ. ακροφύσια, </a:t>
            </a:r>
            <a:r>
              <a:rPr lang="el-GR" sz="2000" dirty="0" err="1" smtClean="0">
                <a:solidFill>
                  <a:srgbClr val="3333FF"/>
                </a:solidFill>
              </a:rPr>
              <a:t>διαχύτες</a:t>
            </a:r>
            <a:r>
              <a:rPr lang="el-GR" sz="2000" dirty="0" smtClean="0">
                <a:solidFill>
                  <a:srgbClr val="3333FF"/>
                </a:solidFill>
              </a:rPr>
              <a:t>, στρόβιλοι, συμπιεστές, αντλίες κ.λπ.) έχουν μία είσοδο και μία έξοδο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  <a:endParaRPr lang="en-US" sz="2000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82850"/>
            <a:ext cx="2764253" cy="2743200"/>
          </a:xfrm>
          <a:prstGeom prst="rect">
            <a:avLst/>
          </a:prstGeom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67200" y="375785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μία </a:t>
            </a:r>
            <a:r>
              <a:rPr lang="el-GR" dirty="0" smtClean="0"/>
              <a:t>είσοδος και </a:t>
            </a:r>
            <a:r>
              <a:rPr lang="el-GR" dirty="0" smtClean="0"/>
              <a:t>μία έξοδος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F839D-A0E8-496F-BBC3-BEE3F9F9A4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51995"/>
            <a:ext cx="7391400" cy="710005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l-GR" sz="2800" dirty="0" smtClean="0">
                <a:solidFill>
                  <a:srgbClr val="C00000"/>
                </a:solidFill>
              </a:rPr>
              <a:t>Έργο ροής &amp; Ενέργεια ρέοντος ρευστού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851910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CC00CC"/>
                </a:solidFill>
              </a:rPr>
              <a:t>Έργο ροής</a:t>
            </a:r>
            <a:r>
              <a:rPr lang="en-US" dirty="0" smtClean="0"/>
              <a:t>: </a:t>
            </a:r>
            <a:r>
              <a:rPr lang="el-GR" dirty="0" smtClean="0"/>
              <a:t>είναι το έργο που απαιτείται για να ωθήσει μια μάζα εντός ή εκτός ενός όγκου </a:t>
            </a:r>
            <a:r>
              <a:rPr lang="el-GR" dirty="0" smtClean="0"/>
              <a:t>ελέγχου</a:t>
            </a:r>
            <a:endParaRPr lang="en-US" dirty="0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9525" y="3556228"/>
            <a:ext cx="1158377" cy="3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2043" y="4142091"/>
            <a:ext cx="4949344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969320"/>
            <a:ext cx="6172569" cy="75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51" y="1371600"/>
            <a:ext cx="3087624" cy="198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52328-C63F-4997-9081-20EC7B8F597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848600" cy="639762"/>
          </a:xfrm>
        </p:spPr>
        <p:txBody>
          <a:bodyPr/>
          <a:lstStyle/>
          <a:p>
            <a:pPr eaLnBrk="1" hangingPunct="1"/>
            <a:r>
              <a:rPr lang="el-GR" dirty="0" smtClean="0"/>
              <a:t>Ενέργεια που μεταφέρεται μέσω μάζας</a:t>
            </a:r>
            <a:endParaRPr lang="en-US" b="0" dirty="0" smtClean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89"/>
          <a:stretch/>
        </p:blipFill>
        <p:spPr bwMode="auto">
          <a:xfrm>
            <a:off x="1139535" y="830043"/>
            <a:ext cx="6416965" cy="22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4724400" y="3868738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/>
              <a:t>Όταν η κινητική κι η δυναμική ενέργεια του ρευστού είναι αμελητέες, τότε:</a:t>
            </a:r>
            <a:endParaRPr lang="en-US" dirty="0"/>
          </a:p>
        </p:txBody>
      </p:sp>
      <p:pic>
        <p:nvPicPr>
          <p:cNvPr id="1331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399" y="4675982"/>
            <a:ext cx="2653525" cy="5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599" y="5603080"/>
            <a:ext cx="2828119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3732276"/>
            <a:ext cx="3757877" cy="245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A1E6B-4076-4485-902A-48DB481174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176"/>
            <a:ext cx="5638799" cy="792162"/>
          </a:xfrm>
        </p:spPr>
        <p:txBody>
          <a:bodyPr/>
          <a:lstStyle/>
          <a:p>
            <a:pPr eaLnBrk="1" hangingPunct="1"/>
            <a:r>
              <a:rPr lang="el-GR" sz="2600" dirty="0" smtClean="0">
                <a:solidFill>
                  <a:srgbClr val="A50021"/>
                </a:solidFill>
              </a:rPr>
              <a:t>Ισοζύγια μάζας &amp; ενέργειας υπό συνθήκες σταθεροποιημένης ροής</a:t>
            </a:r>
            <a:endParaRPr lang="en-US" sz="2600" dirty="0" smtClean="0">
              <a:solidFill>
                <a:srgbClr val="A50021"/>
              </a:solidFill>
            </a:endParaRP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56356" y="881182"/>
            <a:ext cx="236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>
                <a:solidFill>
                  <a:srgbClr val="CC00CC"/>
                </a:solidFill>
              </a:rPr>
              <a:t>Ισοζύγιο μάζας</a:t>
            </a:r>
            <a:endParaRPr lang="en-US" sz="2200" dirty="0">
              <a:solidFill>
                <a:srgbClr val="CC00CC"/>
              </a:solidFill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9051" y="3165523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>
                <a:solidFill>
                  <a:srgbClr val="CC00CC"/>
                </a:solidFill>
              </a:rPr>
              <a:t>Ισοζύγιο ενέργειας</a:t>
            </a:r>
            <a:endParaRPr lang="en-US" sz="2200" dirty="0">
              <a:solidFill>
                <a:srgbClr val="CC00CC"/>
              </a:solidFill>
            </a:endParaRPr>
          </a:p>
        </p:txBody>
      </p:sp>
      <p:pic>
        <p:nvPicPr>
          <p:cNvPr id="15368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9031" y="872593"/>
            <a:ext cx="3585078" cy="7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234" y="1641941"/>
            <a:ext cx="1846436" cy="61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5252" y="1623811"/>
            <a:ext cx="3090013" cy="6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0"/>
            <a:ext cx="7909916" cy="13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C3F1EC-4B25-48F6-8BC6-480A50FE4CA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8016" y="1785421"/>
            <a:ext cx="5630721" cy="7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0203" y="2687757"/>
            <a:ext cx="4943637" cy="73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72039"/>
            <a:ext cx="142139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640561"/>
            <a:ext cx="1409596" cy="4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885" y="4872293"/>
            <a:ext cx="5398786" cy="9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14"/>
          <p:cNvSpPr txBox="1">
            <a:spLocks noChangeArrowheads="1"/>
          </p:cNvSpPr>
          <p:nvPr/>
        </p:nvSpPr>
        <p:spPr bwMode="auto">
          <a:xfrm>
            <a:off x="28575" y="4347312"/>
            <a:ext cx="5943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Όταν οι κινητικές &amp; δυναμικές ενέργειες είναι αμελητέες:</a:t>
            </a:r>
            <a:endParaRPr lang="en-US" dirty="0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-76200" y="6221526"/>
            <a:ext cx="4436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3333FF"/>
                </a:solidFill>
              </a:rPr>
              <a:t>Οι μονάδες </a:t>
            </a:r>
            <a:r>
              <a:rPr lang="en-US" dirty="0" smtClean="0">
                <a:solidFill>
                  <a:srgbClr val="3333FF"/>
                </a:solidFill>
              </a:rPr>
              <a:t>m</a:t>
            </a:r>
            <a:r>
              <a:rPr lang="en-US" baseline="30000" dirty="0" smtClean="0">
                <a:solidFill>
                  <a:srgbClr val="3333FF"/>
                </a:solidFill>
              </a:rPr>
              <a:t>2</a:t>
            </a:r>
            <a:r>
              <a:rPr lang="en-US" dirty="0" smtClean="0">
                <a:solidFill>
                  <a:srgbClr val="3333FF"/>
                </a:solidFill>
              </a:rPr>
              <a:t>/s</a:t>
            </a:r>
            <a:r>
              <a:rPr lang="en-US" baseline="30000" dirty="0" smtClean="0">
                <a:solidFill>
                  <a:srgbClr val="3333FF"/>
                </a:solidFill>
              </a:rPr>
              <a:t>2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l-GR" dirty="0" smtClean="0">
                <a:solidFill>
                  <a:srgbClr val="3333FF"/>
                </a:solidFill>
              </a:rPr>
              <a:t>&amp; </a:t>
            </a:r>
            <a:r>
              <a:rPr lang="en-US" dirty="0" smtClean="0">
                <a:solidFill>
                  <a:srgbClr val="3333FF"/>
                </a:solidFill>
              </a:rPr>
              <a:t>J/kg</a:t>
            </a:r>
            <a:r>
              <a:rPr lang="el-GR" dirty="0" smtClean="0">
                <a:solidFill>
                  <a:srgbClr val="3333FF"/>
                </a:solidFill>
              </a:rPr>
              <a:t> είναι ισοδύναμες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6392" name="Picture 25"/>
          <p:cNvPicPr>
            <a:picLocks noChangeAspect="1" noChangeArrowheads="1"/>
          </p:cNvPicPr>
          <p:nvPr/>
        </p:nvPicPr>
        <p:blipFill rotWithShape="1">
          <a:blip r:embed="rId7"/>
          <a:srcRect b="57143"/>
          <a:stretch/>
        </p:blipFill>
        <p:spPr bwMode="auto">
          <a:xfrm>
            <a:off x="4667308" y="6153150"/>
            <a:ext cx="2676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8393" y="1893995"/>
            <a:ext cx="312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Για μία είσοδο και μία έξοδο: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879" y="2908689"/>
            <a:ext cx="312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και ανά μονάδα μάζας:</a:t>
            </a:r>
            <a:endParaRPr 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1879" y="3726845"/>
            <a:ext cx="3120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όπου: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85" y="210662"/>
            <a:ext cx="7909916" cy="13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7AC541-BBC7-4330-A131-B130C2BCD0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" y="198438"/>
            <a:ext cx="8839200" cy="6397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000" b="1" dirty="0" smtClean="0">
                <a:solidFill>
                  <a:srgbClr val="C00000"/>
                </a:solidFill>
              </a:rPr>
              <a:t>Συσκευές σταθεροποιημένης ροής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362200" y="6431715"/>
            <a:ext cx="60198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500" dirty="0" smtClean="0">
                <a:solidFill>
                  <a:srgbClr val="3333FF"/>
                </a:solidFill>
              </a:rPr>
              <a:t>Βιομηχανικός </a:t>
            </a:r>
            <a:r>
              <a:rPr lang="el-GR" sz="1500" dirty="0" err="1" smtClean="0">
                <a:solidFill>
                  <a:srgbClr val="3333FF"/>
                </a:solidFill>
              </a:rPr>
              <a:t>αεριστρόβιλος</a:t>
            </a:r>
            <a:r>
              <a:rPr lang="el-GR" sz="1500" dirty="0" smtClean="0">
                <a:solidFill>
                  <a:srgbClr val="3333FF"/>
                </a:solidFill>
              </a:rPr>
              <a:t> για ηλεκτροπαραγωγή.</a:t>
            </a:r>
            <a:endParaRPr lang="en-US" sz="1500" dirty="0">
              <a:solidFill>
                <a:srgbClr val="3333FF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878640"/>
            <a:ext cx="9006483" cy="506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789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Times New Roman</vt:lpstr>
      <vt:lpstr>Wingdings</vt:lpstr>
      <vt:lpstr>Default Design</vt:lpstr>
      <vt:lpstr>Κεφάλαιο 5 Ο πρώτος νόμος σε ανοικτά συστήματα (σε όγκους ελέγχου)</vt:lpstr>
      <vt:lpstr>Διατήρηση της μάζας</vt:lpstr>
      <vt:lpstr>Παροχές μάζας &amp; όγκου σε αγωγό</vt:lpstr>
      <vt:lpstr>Ισοζύγιο μάζας σε διεργασίες σταθεροποιημένης ροής</vt:lpstr>
      <vt:lpstr>Έργο ροής &amp; Ενέργεια ρέοντος ρευστού</vt:lpstr>
      <vt:lpstr>Ενέργεια που μεταφέρεται μέσω μάζας</vt:lpstr>
      <vt:lpstr>Ισοζύγια μάζας &amp; ενέργειας υπό συνθήκες σταθεροποιημένης ροής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user</cp:lastModifiedBy>
  <cp:revision>700</cp:revision>
  <dcterms:created xsi:type="dcterms:W3CDTF">2007-03-22T19:44:56Z</dcterms:created>
  <dcterms:modified xsi:type="dcterms:W3CDTF">2018-10-18T20:10:09Z</dcterms:modified>
</cp:coreProperties>
</file>