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71" r:id="rId5"/>
    <p:sldId id="258" r:id="rId6"/>
    <p:sldId id="259" r:id="rId7"/>
    <p:sldId id="261" r:id="rId8"/>
    <p:sldId id="262" r:id="rId9"/>
    <p:sldId id="275" r:id="rId10"/>
    <p:sldId id="272" r:id="rId11"/>
    <p:sldId id="270" r:id="rId12"/>
    <p:sldId id="274" r:id="rId13"/>
    <p:sldId id="268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3E0DF-857A-4E51-A998-3B4B3AC12089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9953D-62FF-4B2C-99A6-84F1CDE4D0A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9953D-62FF-4B2C-99A6-84F1CDE4D0A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http://www.</a:t>
            </a:r>
            <a:r>
              <a:rPr lang="en-GB" b="1" smtClean="0"/>
              <a:t>fao.org</a:t>
            </a:r>
            <a:r>
              <a:rPr lang="en-GB" smtClean="0"/>
              <a:t>/docrep/s2022e/s2022e07.htm#3.2 influence of crop type on crop water needs 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9953D-62FF-4B2C-99A6-84F1CDE4D0A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9953D-62FF-4B2C-99A6-84F1CDE4D0A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A4991-382F-498D-B3A5-0EA5B75ACF1B}" type="datetimeFigureOut">
              <a:rPr lang="en-US" smtClean="0"/>
              <a:pPr/>
              <a:t>3/17/2018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39C3-D49D-4820-8CD8-6F823F301D5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Φυτικός συντελεστής σε σχέση με τα στάδια ανάπτυξης του φυτού</a:t>
            </a:r>
            <a:endParaRPr lang="en-GB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Δρ Μ. </a:t>
            </a: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</a:rPr>
              <a:t>Σπηλιωτης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Φυτικοί συντελεστές ανά στάδιο ανάπτυξης </a:t>
            </a:r>
            <a:r>
              <a:rPr lang="en-GB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GB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GB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B. </a:t>
            </a:r>
            <a:r>
              <a:rPr lang="el-GR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λαμβάνοντας υπόψη τη μεταβλητότητά τους</a:t>
            </a:r>
            <a:endParaRPr lang="en-GB" cap="none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Μεταβλητότητα φυτικού συντελεστή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7143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Επεξήγηση με παραλληλόγραμμο"/>
          <p:cNvSpPr/>
          <p:nvPr/>
        </p:nvSpPr>
        <p:spPr>
          <a:xfrm>
            <a:off x="7072330" y="2143116"/>
            <a:ext cx="1785950" cy="2000264"/>
          </a:xfrm>
          <a:prstGeom prst="wedgeRectCallout">
            <a:avLst>
              <a:gd name="adj1" fmla="val -132172"/>
              <a:gd name="adj2" fmla="val -311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Στα στάδια (2) και (4) ο φυτικός συντελεστής δεν παραμένει σταθερός</a:t>
            </a:r>
            <a:endParaRPr lang="en-GB" dirty="0"/>
          </a:p>
        </p:txBody>
      </p:sp>
      <p:sp>
        <p:nvSpPr>
          <p:cNvPr id="5" name="4 - TextBox"/>
          <p:cNvSpPr txBox="1"/>
          <p:nvPr/>
        </p:nvSpPr>
        <p:spPr>
          <a:xfrm>
            <a:off x="4500562" y="607220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Ξανθόπουλος και </a:t>
            </a:r>
            <a:r>
              <a:rPr lang="el-GR" dirty="0" err="1" smtClean="0"/>
              <a:t>Κουτσογιάννης</a:t>
            </a:r>
            <a:r>
              <a:rPr lang="el-GR" dirty="0" smtClean="0"/>
              <a:t>, 1993</a:t>
            </a:r>
            <a:endParaRPr lang="en-GB" dirty="0"/>
          </a:p>
        </p:txBody>
      </p:sp>
      <p:sp>
        <p:nvSpPr>
          <p:cNvPr id="6" name="5 - Έλλειψη"/>
          <p:cNvSpPr/>
          <p:nvPr/>
        </p:nvSpPr>
        <p:spPr>
          <a:xfrm>
            <a:off x="1571604" y="3714752"/>
            <a:ext cx="285752" cy="214314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6 - Έλλειψη"/>
          <p:cNvSpPr/>
          <p:nvPr/>
        </p:nvSpPr>
        <p:spPr>
          <a:xfrm>
            <a:off x="4071934" y="1785926"/>
            <a:ext cx="285752" cy="214314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8 - Έλλειψη"/>
          <p:cNvSpPr/>
          <p:nvPr/>
        </p:nvSpPr>
        <p:spPr>
          <a:xfrm>
            <a:off x="6072198" y="3714752"/>
            <a:ext cx="285752" cy="214314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Μεταβλητότητα φυτικού συντελεστή (2)</a:t>
            </a:r>
            <a:endParaRPr lang="en-GB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 στάδια (2) και (4) ο φυτικός συντελεστής δεν παραμένει σταθερός</a:t>
            </a:r>
            <a:endParaRPr lang="en-GB" dirty="0" smtClean="0"/>
          </a:p>
          <a:p>
            <a:r>
              <a:rPr lang="el-GR" dirty="0" smtClean="0"/>
              <a:t>Στα στάδια (1) και (3) ο φυτικός συντελεστής είναι σταθερός</a:t>
            </a:r>
          </a:p>
          <a:p>
            <a:r>
              <a:rPr lang="el-GR" dirty="0" smtClean="0"/>
              <a:t>Οι φυτικοί συντελεστές του σταδίου (1), (3) και η απόληξη του σταδίου (4) δίνονται</a:t>
            </a:r>
          </a:p>
          <a:p>
            <a:r>
              <a:rPr lang="el-GR" dirty="0" smtClean="0"/>
              <a:t>Για τα στάδια (2) και (4) μία πρώτη εκτίμηση είναι αυτή του μέσου όρου.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Μεταβλητότητα φυτικού συντελεστή (3)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01417" y="1600200"/>
            <a:ext cx="674116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2781"/>
            <a:ext cx="4857784" cy="681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7143768" y="5143512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</a:t>
            </a:r>
            <a:r>
              <a:rPr lang="el-GR" dirty="0" err="1" smtClean="0"/>
              <a:t>πουργείο</a:t>
            </a:r>
            <a:r>
              <a:rPr lang="el-GR" dirty="0" smtClean="0"/>
              <a:t> Γεωργίας, Κύπρος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Στάδια ανάπτυξης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http://www.fao.org/docrep/s2022e/s2022e0z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357430"/>
            <a:ext cx="5133975" cy="3971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Στάδια ανάπτυξης</a:t>
            </a:r>
            <a:endParaRPr lang="en-GB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Στάδια ανάπτυξης</a:t>
            </a:r>
            <a:endParaRPr lang="en-GB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εγκατάστασης της καλλιέργειας</a:t>
            </a:r>
          </a:p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κύριας βλάστησης</a:t>
            </a:r>
          </a:p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ανάπτυξης καρπού</a:t>
            </a:r>
          </a:p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ωρίμανσης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http://www.fao.org/docrep/s2022e/s2022e0z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87663"/>
            <a:ext cx="4040188" cy="3125711"/>
          </a:xfrm>
          <a:prstGeom prst="rect">
            <a:avLst/>
          </a:prstGeom>
          <a:noFill/>
        </p:spPr>
      </p:pic>
      <p:sp>
        <p:nvSpPr>
          <p:cNvPr id="9" name="8 - TextBox"/>
          <p:cNvSpPr txBox="1"/>
          <p:nvPr/>
        </p:nvSpPr>
        <p:spPr>
          <a:xfrm>
            <a:off x="857224" y="614364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(http://www.fao.org/docrep/s2022e/s2022e00.htm#Contents)</a:t>
            </a:r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Φυτικοί συντελεστές ανά στάδιο ανάπτυξης με βάση τη βιβλιογραφία</a:t>
            </a:r>
            <a:br>
              <a:rPr lang="el-GR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l-GR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Α. Αρχική θεώρηση: Σταθεροί ανά στάδιο ανάπτυξης του φυτού.</a:t>
            </a:r>
            <a:endParaRPr lang="en-GB" cap="none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http://www.</a:t>
            </a:r>
            <a:r>
              <a:rPr lang="en-GB" b="1" dirty="0" smtClean="0"/>
              <a:t>fao.org</a:t>
            </a:r>
            <a:r>
              <a:rPr lang="en-GB" dirty="0" smtClean="0"/>
              <a:t>/docrep/s2022e/s2022e07.htm#3.2 influence of crop type on crop water needs (</a:t>
            </a:r>
            <a:r>
              <a:rPr lang="en-GB" dirty="0" err="1" smtClean="0"/>
              <a:t>kc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able 7</a:t>
            </a: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APPROXIMATE DURATION OF GROWTH STAGES FOR VARIOUS FIELD CROPS</a:t>
            </a: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14554"/>
            <a:ext cx="8255016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Φυτικοί συντελεστές ανά στάδιο ανάπτυξης</a:t>
            </a:r>
            <a:endParaRPr lang="en-GB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1643057"/>
          <a:ext cx="5715010" cy="5214935"/>
        </p:xfrm>
        <a:graphic>
          <a:graphicData uri="http://schemas.openxmlformats.org/drawingml/2006/table">
            <a:tbl>
              <a:tblPr/>
              <a:tblGrid>
                <a:gridCol w="1143002"/>
                <a:gridCol w="1143002"/>
                <a:gridCol w="1143002"/>
                <a:gridCol w="1143002"/>
                <a:gridCol w="1143002"/>
              </a:tblGrid>
              <a:tr h="288508">
                <a:tc>
                  <a:txBody>
                    <a:bodyPr/>
                    <a:lstStyle/>
                    <a:p>
                      <a:pPr algn="ctr"/>
                      <a:r>
                        <a:rPr lang="en-GB" sz="600" b="1">
                          <a:latin typeface="Arial"/>
                        </a:rPr>
                        <a:t>Crop</a:t>
                      </a:r>
                      <a:endParaRPr lang="en-GB" sz="600">
                        <a:latin typeface="Arial"/>
                      </a:endParaRP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b="1">
                          <a:latin typeface="Arial"/>
                        </a:rPr>
                        <a:t>Initial stage</a:t>
                      </a:r>
                      <a:endParaRPr lang="en-GB" sz="600">
                        <a:latin typeface="Arial"/>
                      </a:endParaRP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b="1">
                          <a:latin typeface="Arial"/>
                        </a:rPr>
                        <a:t>Crop dev. stage</a:t>
                      </a:r>
                      <a:endParaRPr lang="en-GB" sz="600">
                        <a:latin typeface="Arial"/>
                      </a:endParaRP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b="1">
                          <a:latin typeface="Arial"/>
                        </a:rPr>
                        <a:t>Mid-season stage</a:t>
                      </a:r>
                      <a:endParaRPr lang="en-GB" sz="600">
                        <a:latin typeface="Arial"/>
                      </a:endParaRP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b="1">
                          <a:latin typeface="Arial"/>
                        </a:rPr>
                        <a:t>Late season stage</a:t>
                      </a:r>
                      <a:endParaRPr lang="en-GB" sz="600">
                        <a:latin typeface="Arial"/>
                      </a:endParaRP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08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Barley/Oats/Wheat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Bean, green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Bean, dry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Cabbage/Carrot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Cotton/Flax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08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Cucumber/Squash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Eggplant/Tomato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Grain/small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0.65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Lentil/Pulses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0.50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Lettuce/Spinach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0.60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Maize, sweet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Maize, grain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Melon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Millet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0.65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Onion, green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0.50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Onion, dry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0.50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508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Peanut/Groundnut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Pea, fresh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Pepper, fresh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1.05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Potato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Radish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0.60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Sorghum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0.65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Soybean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0.60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Sugarbeet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0.45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0.80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Sunflower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0.55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61">
                <a:tc>
                  <a:txBody>
                    <a:bodyPr/>
                    <a:lstStyle/>
                    <a:p>
                      <a:r>
                        <a:rPr lang="en-GB" sz="600">
                          <a:latin typeface="Arial"/>
                        </a:rPr>
                        <a:t>Tobacco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0.35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0.75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>
                          <a:latin typeface="Arial"/>
                        </a:rPr>
                        <a:t>1.10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dirty="0">
                          <a:latin typeface="Arial"/>
                        </a:rPr>
                        <a:t>0.90</a:t>
                      </a:r>
                    </a:p>
                  </a:txBody>
                  <a:tcPr marL="52779" marR="52779" marT="26390" marB="26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6143636" y="3143248"/>
            <a:ext cx="214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http://www.</a:t>
            </a:r>
            <a:r>
              <a:rPr lang="en-GB" b="1" dirty="0" smtClean="0"/>
              <a:t>fao.org</a:t>
            </a:r>
            <a:r>
              <a:rPr lang="en-GB" dirty="0" smtClean="0"/>
              <a:t>/docrep/s2022e/s2022e07.htm#3.2 influence of crop type on crop water needs (</a:t>
            </a:r>
            <a:r>
              <a:rPr lang="en-GB" dirty="0" err="1" smtClean="0"/>
              <a:t>kc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00042"/>
            <a:ext cx="8929718" cy="59293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Εύρεση φυτικού συντελεστή ανά μήνα για κάθε καλλιέργεια: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μεσοσταθμικά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ανάλογα με τον αριθμό του κάθε σταδίου ανάπτυξης που αντιστοιχεί στο μήνα και το φυτικό συντελεστή του σταδίου ανάπτυξης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Διόρθωση σε ακραίες περιπτώσεις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παραπάνω τιμές πρέπει να μειώνονται κατά </a:t>
            </a:r>
            <a:r>
              <a:rPr lang="en-GB" dirty="0" smtClean="0"/>
              <a:t>0.05 </a:t>
            </a:r>
            <a:r>
              <a:rPr lang="el-GR" dirty="0" smtClean="0"/>
              <a:t>αν η σχετική υγρασία είναι υψηλή </a:t>
            </a:r>
            <a:r>
              <a:rPr lang="en-GB" dirty="0" smtClean="0"/>
              <a:t>(RH </a:t>
            </a:r>
            <a:r>
              <a:rPr lang="en-GB" dirty="0"/>
              <a:t>&gt; 80%) </a:t>
            </a:r>
            <a:r>
              <a:rPr lang="el-GR" dirty="0" smtClean="0"/>
              <a:t>και η ταχύτητα αέρα χαμηλή </a:t>
            </a:r>
            <a:r>
              <a:rPr lang="en-GB" dirty="0" smtClean="0"/>
              <a:t>(u </a:t>
            </a:r>
            <a:r>
              <a:rPr lang="en-GB" dirty="0"/>
              <a:t>&lt; 2 m/sec), </a:t>
            </a:r>
            <a:r>
              <a:rPr lang="el-GR" dirty="0" smtClean="0"/>
              <a:t>π.χ. </a:t>
            </a:r>
            <a:r>
              <a:rPr lang="en-GB" dirty="0" err="1" smtClean="0"/>
              <a:t>Kc</a:t>
            </a:r>
            <a:r>
              <a:rPr lang="en-GB" dirty="0" smtClean="0"/>
              <a:t> </a:t>
            </a:r>
            <a:r>
              <a:rPr lang="en-GB" dirty="0"/>
              <a:t>= 1.15 </a:t>
            </a:r>
            <a:r>
              <a:rPr lang="el-GR" dirty="0" smtClean="0"/>
              <a:t>γίνεται </a:t>
            </a:r>
            <a:r>
              <a:rPr lang="en-GB" dirty="0" smtClean="0"/>
              <a:t>s </a:t>
            </a:r>
            <a:r>
              <a:rPr lang="en-GB" dirty="0" err="1"/>
              <a:t>Kc</a:t>
            </a:r>
            <a:r>
              <a:rPr lang="en-GB" dirty="0"/>
              <a:t> = 1.10. </a:t>
            </a:r>
            <a:endParaRPr lang="el-GR" dirty="0" smtClean="0"/>
          </a:p>
          <a:p>
            <a:r>
              <a:rPr lang="el-GR" dirty="0" smtClean="0"/>
              <a:t>Οι παραπάνω τιμές πρέπει να αυξάνονται  κατά </a:t>
            </a:r>
            <a:r>
              <a:rPr lang="en-GB" dirty="0" smtClean="0"/>
              <a:t>0.05 </a:t>
            </a:r>
            <a:r>
              <a:rPr lang="el-GR" dirty="0" smtClean="0"/>
              <a:t>αν η σχετική υγρασία είναι χαμηλή </a:t>
            </a:r>
            <a:r>
              <a:rPr lang="en-GB" dirty="0" smtClean="0"/>
              <a:t>(RH </a:t>
            </a:r>
            <a:r>
              <a:rPr lang="el-GR" dirty="0" smtClean="0"/>
              <a:t>&lt;50 </a:t>
            </a:r>
            <a:r>
              <a:rPr lang="en-GB" dirty="0" smtClean="0"/>
              <a:t>%) </a:t>
            </a:r>
            <a:r>
              <a:rPr lang="el-GR" dirty="0" smtClean="0"/>
              <a:t>και η ταχύτητα αέρα υψηλή  </a:t>
            </a:r>
            <a:r>
              <a:rPr lang="en-GB" dirty="0" smtClean="0"/>
              <a:t>(u </a:t>
            </a:r>
            <a:r>
              <a:rPr lang="el-GR" dirty="0" smtClean="0"/>
              <a:t>&gt;5</a:t>
            </a:r>
            <a:r>
              <a:rPr lang="en-GB" dirty="0" smtClean="0"/>
              <a:t> m/sec), </a:t>
            </a:r>
            <a:r>
              <a:rPr lang="el-GR" dirty="0" smtClean="0"/>
              <a:t>π.χ. </a:t>
            </a:r>
            <a:r>
              <a:rPr lang="en-GB" dirty="0" err="1" smtClean="0"/>
              <a:t>Kc</a:t>
            </a:r>
            <a:r>
              <a:rPr lang="en-GB" dirty="0" smtClean="0"/>
              <a:t> = 1.</a:t>
            </a:r>
            <a:r>
              <a:rPr lang="el-GR" dirty="0" smtClean="0"/>
              <a:t>05</a:t>
            </a:r>
            <a:r>
              <a:rPr lang="en-GB" dirty="0" smtClean="0"/>
              <a:t> </a:t>
            </a:r>
            <a:r>
              <a:rPr lang="el-GR" dirty="0" smtClean="0"/>
              <a:t>γίνεται </a:t>
            </a:r>
            <a:r>
              <a:rPr lang="en-GB" dirty="0" smtClean="0"/>
              <a:t>s </a:t>
            </a:r>
            <a:r>
              <a:rPr lang="en-GB" dirty="0" err="1" smtClean="0"/>
              <a:t>Kc</a:t>
            </a:r>
            <a:r>
              <a:rPr lang="en-GB" dirty="0" smtClean="0"/>
              <a:t> = 1.10.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Φυτικοί συντελεστές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στάδια ανάπτυξης σε μηνιαίες τιμές με προσέγγιση σταθμισμένου μέσου όρου</a:t>
            </a:r>
          </a:p>
          <a:p>
            <a:r>
              <a:rPr lang="el-GR" dirty="0" err="1" smtClean="0"/>
              <a:t>Βλπ</a:t>
            </a:r>
            <a:r>
              <a:rPr lang="el-GR" dirty="0" smtClean="0"/>
              <a:t>. Λυμένη εφαρμογή αρχείο </a:t>
            </a:r>
            <a:r>
              <a:rPr lang="en-GB" dirty="0" smtClean="0"/>
              <a:t>WORD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501</Words>
  <Application>Microsoft Office PowerPoint</Application>
  <PresentationFormat>Προβολή στην οθόνη (4:3)</PresentationFormat>
  <Paragraphs>172</Paragraphs>
  <Slides>14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Φυτικός συντελεστής σε σχέση με τα στάδια ανάπτυξης του φυτού</vt:lpstr>
      <vt:lpstr>Στάδια ανάπτυξης</vt:lpstr>
      <vt:lpstr>Στάδια ανάπτυξης</vt:lpstr>
      <vt:lpstr>Φυτικοί συντελεστές ανά στάδιο ανάπτυξης με βάση τη βιβλιογραφία Α. Αρχική θεώρηση: Σταθεροί ανά στάδιο ανάπτυξης του φυτού.</vt:lpstr>
      <vt:lpstr>http://www.fao.org/docrep/s2022e/s2022e07.htm#3.2 influence of crop type on crop water needs (kc)</vt:lpstr>
      <vt:lpstr>Φυτικοί συντελεστές ανά στάδιο ανάπτυξης</vt:lpstr>
      <vt:lpstr>Εύρεση φυτικού συντελεστή ανά μήνα για κάθε καλλιέργεια: μεσοσταθμικά ανάλογα με τον αριθμό του κάθε σταδίου ανάπτυξης που αντιστοιχεί στο μήνα και το φυτικό συντελεστή του σταδίου ανάπτυξης</vt:lpstr>
      <vt:lpstr>Διόρθωση σε ακραίες περιπτώσεις</vt:lpstr>
      <vt:lpstr>Φυτικοί συντελεστές</vt:lpstr>
      <vt:lpstr>Φυτικοί συντελεστές ανά στάδιο ανάπτυξης  B. λαμβάνοντας υπόψη τη μεταβλητότητά τους</vt:lpstr>
      <vt:lpstr>Μεταβλητότητα φυτικού συντελεστή</vt:lpstr>
      <vt:lpstr>Μεταβλητότητα φυτικού συντελεστή (2)</vt:lpstr>
      <vt:lpstr>Μεταβλητότητα φυτικού συντελεστή (3)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Φυτικός συντελεστής σε σχέση με τα στάδια ανάπτυξης του φυτού</dc:title>
  <dc:creator>USER</dc:creator>
  <cp:lastModifiedBy>USER</cp:lastModifiedBy>
  <cp:revision>7</cp:revision>
  <dcterms:created xsi:type="dcterms:W3CDTF">2017-02-25T19:24:36Z</dcterms:created>
  <dcterms:modified xsi:type="dcterms:W3CDTF">2018-03-17T15:32:18Z</dcterms:modified>
</cp:coreProperties>
</file>