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471" r:id="rId3"/>
    <p:sldId id="264" r:id="rId4"/>
    <p:sldId id="472" r:id="rId5"/>
    <p:sldId id="297" r:id="rId6"/>
    <p:sldId id="257" r:id="rId7"/>
    <p:sldId id="299" r:id="rId8"/>
    <p:sldId id="473" r:id="rId9"/>
    <p:sldId id="474" r:id="rId10"/>
    <p:sldId id="301" r:id="rId11"/>
    <p:sldId id="263" r:id="rId12"/>
    <p:sldId id="475" r:id="rId13"/>
    <p:sldId id="289" r:id="rId14"/>
    <p:sldId id="261" r:id="rId15"/>
    <p:sldId id="266" r:id="rId16"/>
    <p:sldId id="268" r:id="rId17"/>
    <p:sldId id="270" r:id="rId18"/>
    <p:sldId id="269" r:id="rId19"/>
    <p:sldId id="271" r:id="rId20"/>
    <p:sldId id="273" r:id="rId21"/>
    <p:sldId id="272" r:id="rId22"/>
    <p:sldId id="274" r:id="rId23"/>
    <p:sldId id="275" r:id="rId24"/>
    <p:sldId id="276" r:id="rId25"/>
    <p:sldId id="476" r:id="rId26"/>
    <p:sldId id="291" r:id="rId27"/>
    <p:sldId id="286" r:id="rId28"/>
    <p:sldId id="290" r:id="rId29"/>
    <p:sldId id="477" r:id="rId30"/>
    <p:sldId id="292" r:id="rId31"/>
    <p:sldId id="287" r:id="rId32"/>
    <p:sldId id="478" r:id="rId33"/>
    <p:sldId id="288" r:id="rId34"/>
    <p:sldId id="281" r:id="rId35"/>
    <p:sldId id="282" r:id="rId36"/>
    <p:sldId id="283" r:id="rId37"/>
    <p:sldId id="285" r:id="rId38"/>
    <p:sldId id="294" r:id="rId39"/>
    <p:sldId id="295" r:id="rId40"/>
    <p:sldId id="479" r:id="rId41"/>
    <p:sldId id="293" r:id="rId42"/>
    <p:sldId id="481" r:id="rId43"/>
    <p:sldId id="469" r:id="rId44"/>
    <p:sldId id="470" r:id="rId45"/>
    <p:sldId id="347" r:id="rId46"/>
    <p:sldId id="349" r:id="rId47"/>
    <p:sldId id="350" r:id="rId48"/>
    <p:sldId id="351" r:id="rId49"/>
    <p:sldId id="365" r:id="rId50"/>
    <p:sldId id="354" r:id="rId51"/>
    <p:sldId id="369" r:id="rId52"/>
    <p:sldId id="374" r:id="rId53"/>
    <p:sldId id="366" r:id="rId54"/>
    <p:sldId id="371" r:id="rId55"/>
    <p:sldId id="375" r:id="rId56"/>
    <p:sldId id="361" r:id="rId57"/>
    <p:sldId id="359" r:id="rId58"/>
    <p:sldId id="377" r:id="rId59"/>
    <p:sldId id="363" r:id="rId60"/>
    <p:sldId id="328" r:id="rId61"/>
    <p:sldId id="461" r:id="rId62"/>
    <p:sldId id="462" r:id="rId63"/>
    <p:sldId id="334" r:id="rId64"/>
    <p:sldId id="463" r:id="rId65"/>
    <p:sldId id="466" r:id="rId66"/>
    <p:sldId id="344" r:id="rId67"/>
    <p:sldId id="464" r:id="rId68"/>
    <p:sldId id="465" r:id="rId69"/>
    <p:sldId id="340" r:id="rId70"/>
    <p:sldId id="467" r:id="rId71"/>
    <p:sldId id="335" r:id="rId72"/>
    <p:sldId id="336" r:id="rId73"/>
    <p:sldId id="338" r:id="rId74"/>
    <p:sldId id="329" r:id="rId75"/>
    <p:sldId id="330" r:id="rId76"/>
    <p:sldId id="339" r:id="rId77"/>
    <p:sldId id="342" r:id="rId78"/>
    <p:sldId id="484" r:id="rId79"/>
    <p:sldId id="483" r:id="rId80"/>
    <p:sldId id="262" r:id="rId81"/>
    <p:sldId id="495" r:id="rId82"/>
    <p:sldId id="496" r:id="rId83"/>
    <p:sldId id="259" r:id="rId84"/>
    <p:sldId id="497" r:id="rId85"/>
    <p:sldId id="498" r:id="rId86"/>
    <p:sldId id="486" r:id="rId87"/>
    <p:sldId id="494" r:id="rId88"/>
    <p:sldId id="490" r:id="rId89"/>
    <p:sldId id="493" r:id="rId90"/>
    <p:sldId id="378" r:id="rId91"/>
    <p:sldId id="265" r:id="rId92"/>
    <p:sldId id="480" r:id="rId93"/>
    <p:sldId id="296" r:id="rId94"/>
    <p:sldId id="260" r:id="rId9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Σπύρος Κιοσσές" initials="ΣΚ" lastIdx="1" clrIdx="0">
    <p:extLst>
      <p:ext uri="{19B8F6BF-5375-455C-9EA6-DF929625EA0E}">
        <p15:presenceInfo xmlns:p15="http://schemas.microsoft.com/office/powerpoint/2012/main" userId="S::skiosses@duth.gr::3a14d50f-d3e1-4866-a2ac-4d194914d3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1BFD1-8BAC-4292-BF79-75E676FC2C4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l-GR"/>
        </a:p>
      </dgm:t>
    </dgm:pt>
    <dgm:pt modelId="{455B05D9-BF83-4AA9-8E39-39678600E191}">
      <dgm:prSet phldrT="[Text]"/>
      <dgm:spPr/>
      <dgm:t>
        <a:bodyPr/>
        <a:lstStyle/>
        <a:p>
          <a:r>
            <a:rPr lang="el-GR" dirty="0"/>
            <a:t>διδακτική λογοτεχνίας</a:t>
          </a:r>
        </a:p>
      </dgm:t>
    </dgm:pt>
    <dgm:pt modelId="{5F3102CC-8FD5-4B88-AF2E-5C88D2838494}" type="parTrans" cxnId="{A7454B21-CB4B-4884-A76A-ADD49CF6DAB6}">
      <dgm:prSet/>
      <dgm:spPr/>
      <dgm:t>
        <a:bodyPr/>
        <a:lstStyle/>
        <a:p>
          <a:endParaRPr lang="el-GR"/>
        </a:p>
      </dgm:t>
    </dgm:pt>
    <dgm:pt modelId="{F6310573-F5FF-4E73-BBBF-3176ED3F1508}" type="sibTrans" cxnId="{A7454B21-CB4B-4884-A76A-ADD49CF6DAB6}">
      <dgm:prSet/>
      <dgm:spPr/>
      <dgm:t>
        <a:bodyPr/>
        <a:lstStyle/>
        <a:p>
          <a:endParaRPr lang="el-GR"/>
        </a:p>
      </dgm:t>
    </dgm:pt>
    <dgm:pt modelId="{B3B26BF9-49E1-4FBC-819A-0F107DABE1E0}">
      <dgm:prSet phldrT="[Text]"/>
      <dgm:spPr/>
      <dgm:t>
        <a:bodyPr/>
        <a:lstStyle/>
        <a:p>
          <a:r>
            <a:rPr lang="el-GR" dirty="0" err="1"/>
            <a:t>φιλαναγνωσία</a:t>
          </a:r>
          <a:endParaRPr lang="el-GR" dirty="0"/>
        </a:p>
      </dgm:t>
    </dgm:pt>
    <dgm:pt modelId="{FC57EAB7-3883-46B8-B59F-EA645C84ABEA}" type="parTrans" cxnId="{9CF2A873-DEBC-435D-8A74-03872BE1FA83}">
      <dgm:prSet/>
      <dgm:spPr/>
      <dgm:t>
        <a:bodyPr/>
        <a:lstStyle/>
        <a:p>
          <a:endParaRPr lang="el-GR"/>
        </a:p>
      </dgm:t>
    </dgm:pt>
    <dgm:pt modelId="{506AB2D3-760A-4323-BB0B-B0E50072482C}" type="sibTrans" cxnId="{9CF2A873-DEBC-435D-8A74-03872BE1FA83}">
      <dgm:prSet/>
      <dgm:spPr/>
      <dgm:t>
        <a:bodyPr/>
        <a:lstStyle/>
        <a:p>
          <a:endParaRPr lang="el-GR"/>
        </a:p>
      </dgm:t>
    </dgm:pt>
    <dgm:pt modelId="{3690F1BC-6195-4E19-A5B6-66E91D743E17}" type="pres">
      <dgm:prSet presAssocID="{6CC1BFD1-8BAC-4292-BF79-75E676FC2C40}" presName="diagram" presStyleCnt="0">
        <dgm:presLayoutVars>
          <dgm:dir/>
          <dgm:resizeHandles val="exact"/>
        </dgm:presLayoutVars>
      </dgm:prSet>
      <dgm:spPr/>
    </dgm:pt>
    <dgm:pt modelId="{092EF113-9ADC-42F4-9156-05532B648F42}" type="pres">
      <dgm:prSet presAssocID="{455B05D9-BF83-4AA9-8E39-39678600E191}" presName="arrow" presStyleLbl="node1" presStyleIdx="0" presStyleCnt="2" custScaleY="55579" custRadScaleRad="118072" custRadScaleInc="-8585">
        <dgm:presLayoutVars>
          <dgm:bulletEnabled val="1"/>
        </dgm:presLayoutVars>
      </dgm:prSet>
      <dgm:spPr/>
    </dgm:pt>
    <dgm:pt modelId="{473E0712-B594-455F-9BBD-96A3A5A2244A}" type="pres">
      <dgm:prSet presAssocID="{B3B26BF9-49E1-4FBC-819A-0F107DABE1E0}" presName="arrow" presStyleLbl="node1" presStyleIdx="1" presStyleCnt="2" custScaleY="57906" custRadScaleRad="117372" custRadScaleInc="8638">
        <dgm:presLayoutVars>
          <dgm:bulletEnabled val="1"/>
        </dgm:presLayoutVars>
      </dgm:prSet>
      <dgm:spPr/>
    </dgm:pt>
  </dgm:ptLst>
  <dgm:cxnLst>
    <dgm:cxn modelId="{A7454B21-CB4B-4884-A76A-ADD49CF6DAB6}" srcId="{6CC1BFD1-8BAC-4292-BF79-75E676FC2C40}" destId="{455B05D9-BF83-4AA9-8E39-39678600E191}" srcOrd="0" destOrd="0" parTransId="{5F3102CC-8FD5-4B88-AF2E-5C88D2838494}" sibTransId="{F6310573-F5FF-4E73-BBBF-3176ED3F1508}"/>
    <dgm:cxn modelId="{9CF2A873-DEBC-435D-8A74-03872BE1FA83}" srcId="{6CC1BFD1-8BAC-4292-BF79-75E676FC2C40}" destId="{B3B26BF9-49E1-4FBC-819A-0F107DABE1E0}" srcOrd="1" destOrd="0" parTransId="{FC57EAB7-3883-46B8-B59F-EA645C84ABEA}" sibTransId="{506AB2D3-760A-4323-BB0B-B0E50072482C}"/>
    <dgm:cxn modelId="{61A7BA56-D17D-414F-86E7-6F6F6711AF51}" type="presOf" srcId="{6CC1BFD1-8BAC-4292-BF79-75E676FC2C40}" destId="{3690F1BC-6195-4E19-A5B6-66E91D743E17}" srcOrd="0" destOrd="0" presId="urn:microsoft.com/office/officeart/2005/8/layout/arrow5"/>
    <dgm:cxn modelId="{5A0B95A7-FA06-4557-9C32-C0CC8C14DFE0}" type="presOf" srcId="{B3B26BF9-49E1-4FBC-819A-0F107DABE1E0}" destId="{473E0712-B594-455F-9BBD-96A3A5A2244A}" srcOrd="0" destOrd="0" presId="urn:microsoft.com/office/officeart/2005/8/layout/arrow5"/>
    <dgm:cxn modelId="{27C319E1-9B1A-44A5-9A62-4505A724BF8B}" type="presOf" srcId="{455B05D9-BF83-4AA9-8E39-39678600E191}" destId="{092EF113-9ADC-42F4-9156-05532B648F42}" srcOrd="0" destOrd="0" presId="urn:microsoft.com/office/officeart/2005/8/layout/arrow5"/>
    <dgm:cxn modelId="{6443F896-A3DA-4C77-86CF-F66DAAC7132F}" type="presParOf" srcId="{3690F1BC-6195-4E19-A5B6-66E91D743E17}" destId="{092EF113-9ADC-42F4-9156-05532B648F42}" srcOrd="0" destOrd="0" presId="urn:microsoft.com/office/officeart/2005/8/layout/arrow5"/>
    <dgm:cxn modelId="{50EC8C9A-BEFE-42DA-8026-D0AD6F5A109C}" type="presParOf" srcId="{3690F1BC-6195-4E19-A5B6-66E91D743E17}" destId="{473E0712-B594-455F-9BBD-96A3A5A2244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0889E5-711F-40E1-93C8-6296DBC4CDE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7694A1AF-AF3B-426D-91C0-7CCB8860E19C}">
      <dgm:prSet phldrT="[Text]"/>
      <dgm:spPr/>
      <dgm:t>
        <a:bodyPr/>
        <a:lstStyle/>
        <a:p>
          <a:r>
            <a:rPr lang="el-GR" dirty="0"/>
            <a:t>χαρακτήρας</a:t>
          </a:r>
        </a:p>
      </dgm:t>
    </dgm:pt>
    <dgm:pt modelId="{8C1CA565-3BDD-4E34-A7F0-FF335C855BBC}" type="parTrans" cxnId="{910727EC-EE63-40DC-9935-9B5A0764B929}">
      <dgm:prSet/>
      <dgm:spPr/>
      <dgm:t>
        <a:bodyPr/>
        <a:lstStyle/>
        <a:p>
          <a:endParaRPr lang="el-GR"/>
        </a:p>
      </dgm:t>
    </dgm:pt>
    <dgm:pt modelId="{7BA9BC9D-83E5-4A10-B45C-01D6DC46684F}" type="sibTrans" cxnId="{910727EC-EE63-40DC-9935-9B5A0764B929}">
      <dgm:prSet/>
      <dgm:spPr/>
      <dgm:t>
        <a:bodyPr/>
        <a:lstStyle/>
        <a:p>
          <a:endParaRPr lang="el-GR"/>
        </a:p>
      </dgm:t>
    </dgm:pt>
    <dgm:pt modelId="{8461B28E-9E22-45E3-9594-B8FF0BD8AC0E}">
      <dgm:prSet phldrT="[Text]"/>
      <dgm:spPr/>
      <dgm:t>
        <a:bodyPr/>
        <a:lstStyle/>
        <a:p>
          <a:r>
            <a:rPr lang="el-GR" dirty="0"/>
            <a:t>αφηγητής</a:t>
          </a:r>
        </a:p>
      </dgm:t>
    </dgm:pt>
    <dgm:pt modelId="{62ED9EED-7569-4D8C-AFEC-7A6BF5FA158E}" type="parTrans" cxnId="{D015A8FC-AADE-4541-97B5-268CD8D62C1E}">
      <dgm:prSet/>
      <dgm:spPr/>
      <dgm:t>
        <a:bodyPr/>
        <a:lstStyle/>
        <a:p>
          <a:endParaRPr lang="el-GR"/>
        </a:p>
      </dgm:t>
    </dgm:pt>
    <dgm:pt modelId="{B9770727-D273-4245-92F1-2ECB0F4F8BEE}" type="sibTrans" cxnId="{D015A8FC-AADE-4541-97B5-268CD8D62C1E}">
      <dgm:prSet/>
      <dgm:spPr/>
      <dgm:t>
        <a:bodyPr/>
        <a:lstStyle/>
        <a:p>
          <a:endParaRPr lang="el-GR"/>
        </a:p>
      </dgm:t>
    </dgm:pt>
    <dgm:pt modelId="{2AAF7AC5-12ED-4AAC-A310-9941C9401F9E}">
      <dgm:prSet phldrT="[Text]"/>
      <dgm:spPr/>
      <dgm:t>
        <a:bodyPr/>
        <a:lstStyle/>
        <a:p>
          <a:r>
            <a:rPr lang="el-GR" dirty="0"/>
            <a:t>άλλοι χαρακτήρες</a:t>
          </a:r>
        </a:p>
      </dgm:t>
    </dgm:pt>
    <dgm:pt modelId="{9A193315-E407-432B-8B48-5985C4E0C018}" type="parTrans" cxnId="{9489E914-0B82-406A-AC82-4DF017A9A1E3}">
      <dgm:prSet/>
      <dgm:spPr/>
      <dgm:t>
        <a:bodyPr/>
        <a:lstStyle/>
        <a:p>
          <a:endParaRPr lang="el-GR"/>
        </a:p>
      </dgm:t>
    </dgm:pt>
    <dgm:pt modelId="{7AB7E6B9-D35B-4B9F-9D17-44C1FEDD1604}" type="sibTrans" cxnId="{9489E914-0B82-406A-AC82-4DF017A9A1E3}">
      <dgm:prSet/>
      <dgm:spPr/>
      <dgm:t>
        <a:bodyPr/>
        <a:lstStyle/>
        <a:p>
          <a:endParaRPr lang="el-GR"/>
        </a:p>
      </dgm:t>
    </dgm:pt>
    <dgm:pt modelId="{BB1F2FFB-5938-428B-BC43-50D190CCCC88}">
      <dgm:prSet phldrT="[Text]"/>
      <dgm:spPr/>
      <dgm:t>
        <a:bodyPr/>
        <a:lstStyle/>
        <a:p>
          <a:r>
            <a:rPr lang="el-GR" dirty="0"/>
            <a:t>σκέψεις χαρακτήρα</a:t>
          </a:r>
        </a:p>
      </dgm:t>
    </dgm:pt>
    <dgm:pt modelId="{5BBC33E5-A423-426F-80AB-3E25BC1ED300}" type="parTrans" cxnId="{8D4961EF-5176-4585-9522-BB88401B6D2E}">
      <dgm:prSet/>
      <dgm:spPr/>
      <dgm:t>
        <a:bodyPr/>
        <a:lstStyle/>
        <a:p>
          <a:endParaRPr lang="el-GR"/>
        </a:p>
      </dgm:t>
    </dgm:pt>
    <dgm:pt modelId="{A27EF059-DADB-44DE-9820-A863557131A5}" type="sibTrans" cxnId="{8D4961EF-5176-4585-9522-BB88401B6D2E}">
      <dgm:prSet/>
      <dgm:spPr/>
      <dgm:t>
        <a:bodyPr/>
        <a:lstStyle/>
        <a:p>
          <a:endParaRPr lang="el-GR"/>
        </a:p>
      </dgm:t>
    </dgm:pt>
    <dgm:pt modelId="{67A06A81-2B9D-416C-B26F-9FE5C0453D16}">
      <dgm:prSet phldrT="[Text]"/>
      <dgm:spPr/>
      <dgm:t>
        <a:bodyPr/>
        <a:lstStyle/>
        <a:p>
          <a:r>
            <a:rPr lang="el-GR" dirty="0"/>
            <a:t>λόγια, πράξεις χαρακτήρα</a:t>
          </a:r>
        </a:p>
      </dgm:t>
    </dgm:pt>
    <dgm:pt modelId="{8BD320A5-F609-4C36-B0AB-F83EEFF49308}" type="parTrans" cxnId="{2A2C0DC3-5507-49F5-87E9-96294F471ABB}">
      <dgm:prSet/>
      <dgm:spPr/>
      <dgm:t>
        <a:bodyPr/>
        <a:lstStyle/>
        <a:p>
          <a:endParaRPr lang="el-GR"/>
        </a:p>
      </dgm:t>
    </dgm:pt>
    <dgm:pt modelId="{3BEA36D6-E101-4C00-B92E-58AA7BA732A9}" type="sibTrans" cxnId="{2A2C0DC3-5507-49F5-87E9-96294F471ABB}">
      <dgm:prSet/>
      <dgm:spPr/>
      <dgm:t>
        <a:bodyPr/>
        <a:lstStyle/>
        <a:p>
          <a:endParaRPr lang="el-GR"/>
        </a:p>
      </dgm:t>
    </dgm:pt>
    <dgm:pt modelId="{D766F724-2956-49B9-8C62-B46C225FF01D}" type="pres">
      <dgm:prSet presAssocID="{D30889E5-711F-40E1-93C8-6296DBC4CDEB}" presName="cycle" presStyleCnt="0">
        <dgm:presLayoutVars>
          <dgm:chMax val="1"/>
          <dgm:dir/>
          <dgm:animLvl val="ctr"/>
          <dgm:resizeHandles val="exact"/>
        </dgm:presLayoutVars>
      </dgm:prSet>
      <dgm:spPr/>
    </dgm:pt>
    <dgm:pt modelId="{5A3563E6-F6B8-4692-B41A-BAB480AAD53A}" type="pres">
      <dgm:prSet presAssocID="{7694A1AF-AF3B-426D-91C0-7CCB8860E19C}" presName="centerShape" presStyleLbl="node0" presStyleIdx="0" presStyleCnt="1" custLinFactNeighborY="392"/>
      <dgm:spPr/>
    </dgm:pt>
    <dgm:pt modelId="{BEDF1881-4FE1-4E4A-A187-C041EAB0FBE3}" type="pres">
      <dgm:prSet presAssocID="{62ED9EED-7569-4D8C-AFEC-7A6BF5FA158E}" presName="Name9" presStyleLbl="parChTrans1D2" presStyleIdx="0" presStyleCnt="4"/>
      <dgm:spPr/>
    </dgm:pt>
    <dgm:pt modelId="{5CC858FC-A994-4217-8827-C57111C9883F}" type="pres">
      <dgm:prSet presAssocID="{62ED9EED-7569-4D8C-AFEC-7A6BF5FA158E}" presName="connTx" presStyleLbl="parChTrans1D2" presStyleIdx="0" presStyleCnt="4"/>
      <dgm:spPr/>
    </dgm:pt>
    <dgm:pt modelId="{3FEE09CF-6279-4CD1-B565-D5782CD7EE9C}" type="pres">
      <dgm:prSet presAssocID="{8461B28E-9E22-45E3-9594-B8FF0BD8AC0E}" presName="node" presStyleLbl="node1" presStyleIdx="0" presStyleCnt="4">
        <dgm:presLayoutVars>
          <dgm:bulletEnabled val="1"/>
        </dgm:presLayoutVars>
      </dgm:prSet>
      <dgm:spPr/>
    </dgm:pt>
    <dgm:pt modelId="{0954B88A-7E1C-4DA2-8D9C-D651EAD1E037}" type="pres">
      <dgm:prSet presAssocID="{9A193315-E407-432B-8B48-5985C4E0C018}" presName="Name9" presStyleLbl="parChTrans1D2" presStyleIdx="1" presStyleCnt="4"/>
      <dgm:spPr/>
    </dgm:pt>
    <dgm:pt modelId="{D610F6BC-D566-416B-8683-3BB35117B077}" type="pres">
      <dgm:prSet presAssocID="{9A193315-E407-432B-8B48-5985C4E0C018}" presName="connTx" presStyleLbl="parChTrans1D2" presStyleIdx="1" presStyleCnt="4"/>
      <dgm:spPr/>
    </dgm:pt>
    <dgm:pt modelId="{F539BD8B-D2F3-4ACD-A750-D0A53D035F7B}" type="pres">
      <dgm:prSet presAssocID="{2AAF7AC5-12ED-4AAC-A310-9941C9401F9E}" presName="node" presStyleLbl="node1" presStyleIdx="1" presStyleCnt="4">
        <dgm:presLayoutVars>
          <dgm:bulletEnabled val="1"/>
        </dgm:presLayoutVars>
      </dgm:prSet>
      <dgm:spPr/>
    </dgm:pt>
    <dgm:pt modelId="{2E34B82B-5358-4703-A41F-34FB8781CE01}" type="pres">
      <dgm:prSet presAssocID="{5BBC33E5-A423-426F-80AB-3E25BC1ED300}" presName="Name9" presStyleLbl="parChTrans1D2" presStyleIdx="2" presStyleCnt="4"/>
      <dgm:spPr/>
    </dgm:pt>
    <dgm:pt modelId="{62C5DAE3-A78A-4B34-B266-AC0D04F20997}" type="pres">
      <dgm:prSet presAssocID="{5BBC33E5-A423-426F-80AB-3E25BC1ED300}" presName="connTx" presStyleLbl="parChTrans1D2" presStyleIdx="2" presStyleCnt="4"/>
      <dgm:spPr/>
    </dgm:pt>
    <dgm:pt modelId="{A84EEF00-A7FB-4877-9C17-829B4C87B134}" type="pres">
      <dgm:prSet presAssocID="{BB1F2FFB-5938-428B-BC43-50D190CCCC88}" presName="node" presStyleLbl="node1" presStyleIdx="2" presStyleCnt="4">
        <dgm:presLayoutVars>
          <dgm:bulletEnabled val="1"/>
        </dgm:presLayoutVars>
      </dgm:prSet>
      <dgm:spPr/>
    </dgm:pt>
    <dgm:pt modelId="{18A988CA-CD0D-40AB-B837-0A714DEB6C4B}" type="pres">
      <dgm:prSet presAssocID="{8BD320A5-F609-4C36-B0AB-F83EEFF49308}" presName="Name9" presStyleLbl="parChTrans1D2" presStyleIdx="3" presStyleCnt="4"/>
      <dgm:spPr/>
    </dgm:pt>
    <dgm:pt modelId="{B2B34407-9199-41DF-B3FC-E3ABD0238A87}" type="pres">
      <dgm:prSet presAssocID="{8BD320A5-F609-4C36-B0AB-F83EEFF49308}" presName="connTx" presStyleLbl="parChTrans1D2" presStyleIdx="3" presStyleCnt="4"/>
      <dgm:spPr/>
    </dgm:pt>
    <dgm:pt modelId="{3CAEE024-F8EA-402F-A411-0819ED7A5787}" type="pres">
      <dgm:prSet presAssocID="{67A06A81-2B9D-416C-B26F-9FE5C0453D16}" presName="node" presStyleLbl="node1" presStyleIdx="3" presStyleCnt="4">
        <dgm:presLayoutVars>
          <dgm:bulletEnabled val="1"/>
        </dgm:presLayoutVars>
      </dgm:prSet>
      <dgm:spPr/>
    </dgm:pt>
  </dgm:ptLst>
  <dgm:cxnLst>
    <dgm:cxn modelId="{9489E914-0B82-406A-AC82-4DF017A9A1E3}" srcId="{7694A1AF-AF3B-426D-91C0-7CCB8860E19C}" destId="{2AAF7AC5-12ED-4AAC-A310-9941C9401F9E}" srcOrd="1" destOrd="0" parTransId="{9A193315-E407-432B-8B48-5985C4E0C018}" sibTransId="{7AB7E6B9-D35B-4B9F-9D17-44C1FEDD1604}"/>
    <dgm:cxn modelId="{CF9DD421-E4EC-45D6-A5F8-5E386DE971FF}" type="presOf" srcId="{D30889E5-711F-40E1-93C8-6296DBC4CDEB}" destId="{D766F724-2956-49B9-8C62-B46C225FF01D}" srcOrd="0" destOrd="0" presId="urn:microsoft.com/office/officeart/2005/8/layout/radial1"/>
    <dgm:cxn modelId="{E8FB6536-1632-4FDC-85E2-7DB43BFECC6C}" type="presOf" srcId="{67A06A81-2B9D-416C-B26F-9FE5C0453D16}" destId="{3CAEE024-F8EA-402F-A411-0819ED7A5787}" srcOrd="0" destOrd="0" presId="urn:microsoft.com/office/officeart/2005/8/layout/radial1"/>
    <dgm:cxn modelId="{4C2B0649-AFC6-4B64-8485-7E08D2EBE66B}" type="presOf" srcId="{62ED9EED-7569-4D8C-AFEC-7A6BF5FA158E}" destId="{5CC858FC-A994-4217-8827-C57111C9883F}" srcOrd="1" destOrd="0" presId="urn:microsoft.com/office/officeart/2005/8/layout/radial1"/>
    <dgm:cxn modelId="{2E7C1B4B-39B7-4FE9-BA5C-33BB30E15F4C}" type="presOf" srcId="{8BD320A5-F609-4C36-B0AB-F83EEFF49308}" destId="{B2B34407-9199-41DF-B3FC-E3ABD0238A87}" srcOrd="1" destOrd="0" presId="urn:microsoft.com/office/officeart/2005/8/layout/radial1"/>
    <dgm:cxn modelId="{08449E87-2F8A-473B-90FD-49F3D787502A}" type="presOf" srcId="{9A193315-E407-432B-8B48-5985C4E0C018}" destId="{D610F6BC-D566-416B-8683-3BB35117B077}" srcOrd="1" destOrd="0" presId="urn:microsoft.com/office/officeart/2005/8/layout/radial1"/>
    <dgm:cxn modelId="{0D230B8D-7F33-4EA9-8317-A83EDA9FDD92}" type="presOf" srcId="{8461B28E-9E22-45E3-9594-B8FF0BD8AC0E}" destId="{3FEE09CF-6279-4CD1-B565-D5782CD7EE9C}" srcOrd="0" destOrd="0" presId="urn:microsoft.com/office/officeart/2005/8/layout/radial1"/>
    <dgm:cxn modelId="{A9B245A3-0E31-4C67-9020-27754FD8E583}" type="presOf" srcId="{2AAF7AC5-12ED-4AAC-A310-9941C9401F9E}" destId="{F539BD8B-D2F3-4ACD-A750-D0A53D035F7B}" srcOrd="0" destOrd="0" presId="urn:microsoft.com/office/officeart/2005/8/layout/radial1"/>
    <dgm:cxn modelId="{2A2C0DC3-5507-49F5-87E9-96294F471ABB}" srcId="{7694A1AF-AF3B-426D-91C0-7CCB8860E19C}" destId="{67A06A81-2B9D-416C-B26F-9FE5C0453D16}" srcOrd="3" destOrd="0" parTransId="{8BD320A5-F609-4C36-B0AB-F83EEFF49308}" sibTransId="{3BEA36D6-E101-4C00-B92E-58AA7BA732A9}"/>
    <dgm:cxn modelId="{8EB526D0-F579-4990-876C-90020BDD38FC}" type="presOf" srcId="{62ED9EED-7569-4D8C-AFEC-7A6BF5FA158E}" destId="{BEDF1881-4FE1-4E4A-A187-C041EAB0FBE3}" srcOrd="0" destOrd="0" presId="urn:microsoft.com/office/officeart/2005/8/layout/radial1"/>
    <dgm:cxn modelId="{1B9DF9D4-55DB-4BA6-96D3-B6B864463361}" type="presOf" srcId="{BB1F2FFB-5938-428B-BC43-50D190CCCC88}" destId="{A84EEF00-A7FB-4877-9C17-829B4C87B134}" srcOrd="0" destOrd="0" presId="urn:microsoft.com/office/officeart/2005/8/layout/radial1"/>
    <dgm:cxn modelId="{7A6CEAD5-C162-4E51-B0B4-40BC152932D0}" type="presOf" srcId="{7694A1AF-AF3B-426D-91C0-7CCB8860E19C}" destId="{5A3563E6-F6B8-4692-B41A-BAB480AAD53A}" srcOrd="0" destOrd="0" presId="urn:microsoft.com/office/officeart/2005/8/layout/radial1"/>
    <dgm:cxn modelId="{DCC11AD6-1D58-4DB1-B38A-F77AEF352846}" type="presOf" srcId="{5BBC33E5-A423-426F-80AB-3E25BC1ED300}" destId="{62C5DAE3-A78A-4B34-B266-AC0D04F20997}" srcOrd="1" destOrd="0" presId="urn:microsoft.com/office/officeart/2005/8/layout/radial1"/>
    <dgm:cxn modelId="{DEA048E4-3216-4120-8987-47022C9059C1}" type="presOf" srcId="{5BBC33E5-A423-426F-80AB-3E25BC1ED300}" destId="{2E34B82B-5358-4703-A41F-34FB8781CE01}" srcOrd="0" destOrd="0" presId="urn:microsoft.com/office/officeart/2005/8/layout/radial1"/>
    <dgm:cxn modelId="{FE2869E6-E394-46B3-8638-BE41C7CE365B}" type="presOf" srcId="{8BD320A5-F609-4C36-B0AB-F83EEFF49308}" destId="{18A988CA-CD0D-40AB-B837-0A714DEB6C4B}" srcOrd="0" destOrd="0" presId="urn:microsoft.com/office/officeart/2005/8/layout/radial1"/>
    <dgm:cxn modelId="{910727EC-EE63-40DC-9935-9B5A0764B929}" srcId="{D30889E5-711F-40E1-93C8-6296DBC4CDEB}" destId="{7694A1AF-AF3B-426D-91C0-7CCB8860E19C}" srcOrd="0" destOrd="0" parTransId="{8C1CA565-3BDD-4E34-A7F0-FF335C855BBC}" sibTransId="{7BA9BC9D-83E5-4A10-B45C-01D6DC46684F}"/>
    <dgm:cxn modelId="{8D4961EF-5176-4585-9522-BB88401B6D2E}" srcId="{7694A1AF-AF3B-426D-91C0-7CCB8860E19C}" destId="{BB1F2FFB-5938-428B-BC43-50D190CCCC88}" srcOrd="2" destOrd="0" parTransId="{5BBC33E5-A423-426F-80AB-3E25BC1ED300}" sibTransId="{A27EF059-DADB-44DE-9820-A863557131A5}"/>
    <dgm:cxn modelId="{4998F3F0-F668-4374-AF53-D737BA15D5FC}" type="presOf" srcId="{9A193315-E407-432B-8B48-5985C4E0C018}" destId="{0954B88A-7E1C-4DA2-8D9C-D651EAD1E037}" srcOrd="0" destOrd="0" presId="urn:microsoft.com/office/officeart/2005/8/layout/radial1"/>
    <dgm:cxn modelId="{D015A8FC-AADE-4541-97B5-268CD8D62C1E}" srcId="{7694A1AF-AF3B-426D-91C0-7CCB8860E19C}" destId="{8461B28E-9E22-45E3-9594-B8FF0BD8AC0E}" srcOrd="0" destOrd="0" parTransId="{62ED9EED-7569-4D8C-AFEC-7A6BF5FA158E}" sibTransId="{B9770727-D273-4245-92F1-2ECB0F4F8BEE}"/>
    <dgm:cxn modelId="{A98B1684-773A-4506-96DF-0C50CDA52525}" type="presParOf" srcId="{D766F724-2956-49B9-8C62-B46C225FF01D}" destId="{5A3563E6-F6B8-4692-B41A-BAB480AAD53A}" srcOrd="0" destOrd="0" presId="urn:microsoft.com/office/officeart/2005/8/layout/radial1"/>
    <dgm:cxn modelId="{99C4111D-E7FD-4AFA-A798-76006B5BDCB0}" type="presParOf" srcId="{D766F724-2956-49B9-8C62-B46C225FF01D}" destId="{BEDF1881-4FE1-4E4A-A187-C041EAB0FBE3}" srcOrd="1" destOrd="0" presId="urn:microsoft.com/office/officeart/2005/8/layout/radial1"/>
    <dgm:cxn modelId="{4BD1AF22-FCEC-4B45-AB98-4E392D25E2DE}" type="presParOf" srcId="{BEDF1881-4FE1-4E4A-A187-C041EAB0FBE3}" destId="{5CC858FC-A994-4217-8827-C57111C9883F}" srcOrd="0" destOrd="0" presId="urn:microsoft.com/office/officeart/2005/8/layout/radial1"/>
    <dgm:cxn modelId="{467F88BB-442E-4733-8D68-24F734956964}" type="presParOf" srcId="{D766F724-2956-49B9-8C62-B46C225FF01D}" destId="{3FEE09CF-6279-4CD1-B565-D5782CD7EE9C}" srcOrd="2" destOrd="0" presId="urn:microsoft.com/office/officeart/2005/8/layout/radial1"/>
    <dgm:cxn modelId="{6728A5BB-FB0C-4D8B-AAC8-937A8C39083B}" type="presParOf" srcId="{D766F724-2956-49B9-8C62-B46C225FF01D}" destId="{0954B88A-7E1C-4DA2-8D9C-D651EAD1E037}" srcOrd="3" destOrd="0" presId="urn:microsoft.com/office/officeart/2005/8/layout/radial1"/>
    <dgm:cxn modelId="{77B43C2E-1CAE-4974-A5A5-E84DE4A42E0C}" type="presParOf" srcId="{0954B88A-7E1C-4DA2-8D9C-D651EAD1E037}" destId="{D610F6BC-D566-416B-8683-3BB35117B077}" srcOrd="0" destOrd="0" presId="urn:microsoft.com/office/officeart/2005/8/layout/radial1"/>
    <dgm:cxn modelId="{AC88CA24-289F-46E2-8FF6-24C4AEB83567}" type="presParOf" srcId="{D766F724-2956-49B9-8C62-B46C225FF01D}" destId="{F539BD8B-D2F3-4ACD-A750-D0A53D035F7B}" srcOrd="4" destOrd="0" presId="urn:microsoft.com/office/officeart/2005/8/layout/radial1"/>
    <dgm:cxn modelId="{958FDEA0-35A4-4CE3-89D6-81F9965B207A}" type="presParOf" srcId="{D766F724-2956-49B9-8C62-B46C225FF01D}" destId="{2E34B82B-5358-4703-A41F-34FB8781CE01}" srcOrd="5" destOrd="0" presId="urn:microsoft.com/office/officeart/2005/8/layout/radial1"/>
    <dgm:cxn modelId="{5AD72B47-9BA6-4900-B84D-A0F693346872}" type="presParOf" srcId="{2E34B82B-5358-4703-A41F-34FB8781CE01}" destId="{62C5DAE3-A78A-4B34-B266-AC0D04F20997}" srcOrd="0" destOrd="0" presId="urn:microsoft.com/office/officeart/2005/8/layout/radial1"/>
    <dgm:cxn modelId="{7B3BC55F-F8F3-4CFA-B052-124AC5AC06E2}" type="presParOf" srcId="{D766F724-2956-49B9-8C62-B46C225FF01D}" destId="{A84EEF00-A7FB-4877-9C17-829B4C87B134}" srcOrd="6" destOrd="0" presId="urn:microsoft.com/office/officeart/2005/8/layout/radial1"/>
    <dgm:cxn modelId="{AB543628-07B3-4771-BCF6-303CF64703F9}" type="presParOf" srcId="{D766F724-2956-49B9-8C62-B46C225FF01D}" destId="{18A988CA-CD0D-40AB-B837-0A714DEB6C4B}" srcOrd="7" destOrd="0" presId="urn:microsoft.com/office/officeart/2005/8/layout/radial1"/>
    <dgm:cxn modelId="{1E79730D-67D1-4A6F-80DE-04622DF72F2A}" type="presParOf" srcId="{18A988CA-CD0D-40AB-B837-0A714DEB6C4B}" destId="{B2B34407-9199-41DF-B3FC-E3ABD0238A87}" srcOrd="0" destOrd="0" presId="urn:microsoft.com/office/officeart/2005/8/layout/radial1"/>
    <dgm:cxn modelId="{20591A88-C4C2-42BB-A5B1-8BE19CC6FB74}" type="presParOf" srcId="{D766F724-2956-49B9-8C62-B46C225FF01D}" destId="{3CAEE024-F8EA-402F-A411-0819ED7A5787}"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A4AAE4-9E0B-4F19-B945-67662137338F}" type="doc">
      <dgm:prSet loTypeId="urn:microsoft.com/office/officeart/2005/8/layout/pList2" loCatId="list" qsTypeId="urn:microsoft.com/office/officeart/2005/8/quickstyle/simple1" qsCatId="simple" csTypeId="urn:microsoft.com/office/officeart/2005/8/colors/accent1_2" csCatId="accent1" phldr="1"/>
      <dgm:spPr/>
    </dgm:pt>
    <dgm:pt modelId="{8C9E2995-DB0E-46FC-9ED6-614E8DA05968}">
      <dgm:prSet phldrT="[Text]"/>
      <dgm:spPr/>
      <dgm:t>
        <a:bodyPr/>
        <a:lstStyle/>
        <a:p>
          <a:r>
            <a:rPr lang="el-GR" dirty="0"/>
            <a:t>Σκηνικό, χώρος και χρόνος της ιστορίας = ;</a:t>
          </a:r>
        </a:p>
        <a:p>
          <a:r>
            <a:rPr lang="el-GR" dirty="0"/>
            <a:t>Σε ποια κατάσταση βρίσκονται οι χαρακτήρες στην αρχή της ιστορίας;</a:t>
          </a:r>
          <a:endParaRPr lang="en-US" dirty="0"/>
        </a:p>
        <a:p>
          <a:r>
            <a:rPr lang="el-GR" dirty="0"/>
            <a:t>Αντιμετωπίζουν κάποιο πρόβλημα;</a:t>
          </a:r>
        </a:p>
      </dgm:t>
    </dgm:pt>
    <dgm:pt modelId="{8080B780-8B36-42B8-816E-5E4A0B7D8674}" type="parTrans" cxnId="{32490AAA-9075-42C2-AF21-DC92FB07919C}">
      <dgm:prSet/>
      <dgm:spPr/>
      <dgm:t>
        <a:bodyPr/>
        <a:lstStyle/>
        <a:p>
          <a:endParaRPr lang="el-GR"/>
        </a:p>
      </dgm:t>
    </dgm:pt>
    <dgm:pt modelId="{CBD224C8-8A98-4947-8B38-77E047092753}" type="sibTrans" cxnId="{32490AAA-9075-42C2-AF21-DC92FB07919C}">
      <dgm:prSet/>
      <dgm:spPr/>
      <dgm:t>
        <a:bodyPr/>
        <a:lstStyle/>
        <a:p>
          <a:endParaRPr lang="el-GR"/>
        </a:p>
      </dgm:t>
    </dgm:pt>
    <dgm:pt modelId="{14D56497-BC66-4F1C-B62D-A1F52185E116}">
      <dgm:prSet phldrT="[Text]"/>
      <dgm:spPr/>
      <dgm:t>
        <a:bodyPr/>
        <a:lstStyle/>
        <a:p>
          <a:pPr marL="0" lvl="0" defTabSz="711200">
            <a:lnSpc>
              <a:spcPct val="90000"/>
            </a:lnSpc>
            <a:spcBef>
              <a:spcPct val="0"/>
            </a:spcBef>
            <a:spcAft>
              <a:spcPct val="35000"/>
            </a:spcAft>
            <a:buNone/>
          </a:pPr>
          <a:r>
            <a:rPr lang="el-GR" dirty="0"/>
            <a:t>Συμβαίνει κάτι που επηρεάζει τους χαρακτήρες;</a:t>
          </a:r>
        </a:p>
        <a:p>
          <a:pPr marL="0" marR="0" lvl="0" indent="0" defTabSz="914400" eaLnBrk="1" fontAlgn="auto" latinLnBrk="0" hangingPunct="1">
            <a:lnSpc>
              <a:spcPct val="100000"/>
            </a:lnSpc>
            <a:spcBef>
              <a:spcPts val="0"/>
            </a:spcBef>
            <a:spcAft>
              <a:spcPts val="0"/>
            </a:spcAft>
            <a:buClrTx/>
            <a:buSzTx/>
            <a:buFontTx/>
            <a:buNone/>
            <a:tabLst/>
            <a:defRPr/>
          </a:pPr>
          <a:endParaRPr lang="el-GR" dirty="0"/>
        </a:p>
        <a:p>
          <a:pPr marL="0" marR="0" lvl="0" indent="0" defTabSz="914400" eaLnBrk="1" fontAlgn="auto" latinLnBrk="0" hangingPunct="1">
            <a:lnSpc>
              <a:spcPct val="100000"/>
            </a:lnSpc>
            <a:spcBef>
              <a:spcPts val="0"/>
            </a:spcBef>
            <a:spcAft>
              <a:spcPts val="0"/>
            </a:spcAft>
            <a:buClrTx/>
            <a:buSzTx/>
            <a:buFontTx/>
            <a:buNone/>
            <a:tabLst/>
            <a:defRPr/>
          </a:pPr>
          <a:r>
            <a:rPr lang="el-GR" dirty="0"/>
            <a:t>Πώς αντιμετωπίζεται από αυτούς; Πώς τους επηρεάζει;</a:t>
          </a:r>
        </a:p>
        <a:p>
          <a:pPr marL="0" marR="0" lvl="0" indent="0" defTabSz="914400" eaLnBrk="1" fontAlgn="auto" latinLnBrk="0" hangingPunct="1">
            <a:lnSpc>
              <a:spcPct val="100000"/>
            </a:lnSpc>
            <a:spcBef>
              <a:spcPts val="0"/>
            </a:spcBef>
            <a:spcAft>
              <a:spcPts val="0"/>
            </a:spcAft>
            <a:buClrTx/>
            <a:buSzTx/>
            <a:buFontTx/>
            <a:buNone/>
            <a:tabLst/>
            <a:defRPr/>
          </a:pPr>
          <a:endParaRPr lang="el-GR" dirty="0"/>
        </a:p>
        <a:p>
          <a:pPr marL="0" marR="0" lvl="0" indent="0" defTabSz="914400" eaLnBrk="1" fontAlgn="auto" latinLnBrk="0" hangingPunct="1">
            <a:lnSpc>
              <a:spcPct val="100000"/>
            </a:lnSpc>
            <a:spcBef>
              <a:spcPts val="0"/>
            </a:spcBef>
            <a:spcAft>
              <a:spcPts val="0"/>
            </a:spcAft>
            <a:buClrTx/>
            <a:buSzTx/>
            <a:buFontTx/>
            <a:buNone/>
            <a:tabLst/>
            <a:defRPr/>
          </a:pPr>
          <a:r>
            <a:rPr lang="el-GR" dirty="0"/>
            <a:t>Επιφέρει κάποιου είδους σύγκρουση;</a:t>
          </a:r>
        </a:p>
      </dgm:t>
    </dgm:pt>
    <dgm:pt modelId="{E918320E-6123-4B47-9434-AA9DB3C031D0}" type="parTrans" cxnId="{E8D79970-D665-409C-BF47-9D1965F1D932}">
      <dgm:prSet/>
      <dgm:spPr/>
      <dgm:t>
        <a:bodyPr/>
        <a:lstStyle/>
        <a:p>
          <a:endParaRPr lang="el-GR"/>
        </a:p>
      </dgm:t>
    </dgm:pt>
    <dgm:pt modelId="{6F4AD97E-6140-4678-AF84-3E9D56205E2B}" type="sibTrans" cxnId="{E8D79970-D665-409C-BF47-9D1965F1D932}">
      <dgm:prSet/>
      <dgm:spPr/>
      <dgm:t>
        <a:bodyPr/>
        <a:lstStyle/>
        <a:p>
          <a:endParaRPr lang="el-GR"/>
        </a:p>
      </dgm:t>
    </dgm:pt>
    <dgm:pt modelId="{423E792D-4A60-4CDE-B6A2-F276623BFCA5}">
      <dgm:prSet custT="1"/>
      <dgm:spPr/>
      <dgm:t>
        <a:bodyPr/>
        <a:lstStyle/>
        <a:p>
          <a:r>
            <a:rPr lang="el-GR" sz="1600" dirty="0"/>
            <a:t>Σε ποια κατάσταση βρίσκονται οι χαρακτήρες στο τέλος της ιστορίας;</a:t>
          </a:r>
        </a:p>
        <a:p>
          <a:endParaRPr lang="el-GR" sz="1600" dirty="0"/>
        </a:p>
        <a:p>
          <a:r>
            <a:rPr lang="el-GR" sz="1600" dirty="0"/>
            <a:t>Πώς συγκρίνεται η κατάσταση αυτή σε σχέση με την αρχική;</a:t>
          </a:r>
        </a:p>
        <a:p>
          <a:endParaRPr lang="el-GR" sz="1600" dirty="0"/>
        </a:p>
        <a:p>
          <a:r>
            <a:rPr lang="el-GR" sz="1600" dirty="0"/>
            <a:t>Έχει επιλυθεί το πρόβλημα/η σύγκρουση;</a:t>
          </a:r>
        </a:p>
      </dgm:t>
    </dgm:pt>
    <dgm:pt modelId="{43C5E432-E556-486C-A831-C9B4ADD54EF5}" type="parTrans" cxnId="{8FC6B33D-FDC4-482C-9196-7E2CC3B31F6B}">
      <dgm:prSet/>
      <dgm:spPr/>
      <dgm:t>
        <a:bodyPr/>
        <a:lstStyle/>
        <a:p>
          <a:endParaRPr lang="el-GR"/>
        </a:p>
      </dgm:t>
    </dgm:pt>
    <dgm:pt modelId="{8EBF46D7-ACCD-4BE5-B139-8D632AEED7A6}" type="sibTrans" cxnId="{8FC6B33D-FDC4-482C-9196-7E2CC3B31F6B}">
      <dgm:prSet/>
      <dgm:spPr/>
      <dgm:t>
        <a:bodyPr/>
        <a:lstStyle/>
        <a:p>
          <a:endParaRPr lang="el-GR"/>
        </a:p>
      </dgm:t>
    </dgm:pt>
    <dgm:pt modelId="{980ED97C-A7D5-41D6-951A-F544E51A43E1}" type="pres">
      <dgm:prSet presAssocID="{7CA4AAE4-9E0B-4F19-B945-67662137338F}" presName="Name0" presStyleCnt="0">
        <dgm:presLayoutVars>
          <dgm:dir/>
          <dgm:resizeHandles val="exact"/>
        </dgm:presLayoutVars>
      </dgm:prSet>
      <dgm:spPr/>
    </dgm:pt>
    <dgm:pt modelId="{AEC6A884-DF4D-4129-9D55-30114AE432A6}" type="pres">
      <dgm:prSet presAssocID="{7CA4AAE4-9E0B-4F19-B945-67662137338F}" presName="bkgdShp" presStyleLbl="alignAccFollowNode1" presStyleIdx="0" presStyleCnt="1"/>
      <dgm:spPr/>
    </dgm:pt>
    <dgm:pt modelId="{17BCB239-1AB8-4CF2-91CB-73D0C6A6B162}" type="pres">
      <dgm:prSet presAssocID="{7CA4AAE4-9E0B-4F19-B945-67662137338F}" presName="linComp" presStyleCnt="0"/>
      <dgm:spPr/>
    </dgm:pt>
    <dgm:pt modelId="{C171CD6D-5EFA-411A-B965-92EC8E242B6C}" type="pres">
      <dgm:prSet presAssocID="{8C9E2995-DB0E-46FC-9ED6-614E8DA05968}" presName="compNode" presStyleCnt="0"/>
      <dgm:spPr/>
    </dgm:pt>
    <dgm:pt modelId="{2FC5AAC4-C807-49A9-8262-BC426CC617AB}" type="pres">
      <dgm:prSet presAssocID="{8C9E2995-DB0E-46FC-9ED6-614E8DA05968}" presName="node" presStyleLbl="node1" presStyleIdx="0" presStyleCnt="3">
        <dgm:presLayoutVars>
          <dgm:bulletEnabled val="1"/>
        </dgm:presLayoutVars>
      </dgm:prSet>
      <dgm:spPr/>
    </dgm:pt>
    <dgm:pt modelId="{8C233431-1F24-42F3-A0E4-32A4A0370D8A}" type="pres">
      <dgm:prSet presAssocID="{8C9E2995-DB0E-46FC-9ED6-614E8DA05968}" presName="invisiNode" presStyleLbl="node1" presStyleIdx="0" presStyleCnt="3"/>
      <dgm:spPr/>
    </dgm:pt>
    <dgm:pt modelId="{5EF8DF0B-EB77-4B42-9BD7-6484E2B6DBE5}" type="pres">
      <dgm:prSet presAssocID="{8C9E2995-DB0E-46FC-9ED6-614E8DA0596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03919CB7-84DB-48D8-AA4D-02FACFB39A44}" type="pres">
      <dgm:prSet presAssocID="{CBD224C8-8A98-4947-8B38-77E047092753}" presName="sibTrans" presStyleLbl="sibTrans2D1" presStyleIdx="0" presStyleCnt="0"/>
      <dgm:spPr/>
    </dgm:pt>
    <dgm:pt modelId="{3B8905DC-8299-492F-8A3F-75D88055EFDE}" type="pres">
      <dgm:prSet presAssocID="{14D56497-BC66-4F1C-B62D-A1F52185E116}" presName="compNode" presStyleCnt="0"/>
      <dgm:spPr/>
    </dgm:pt>
    <dgm:pt modelId="{3A7CC0EF-2D29-4AE3-92A8-1E1F48F45EEC}" type="pres">
      <dgm:prSet presAssocID="{14D56497-BC66-4F1C-B62D-A1F52185E116}" presName="node" presStyleLbl="node1" presStyleIdx="1" presStyleCnt="3">
        <dgm:presLayoutVars>
          <dgm:bulletEnabled val="1"/>
        </dgm:presLayoutVars>
      </dgm:prSet>
      <dgm:spPr/>
    </dgm:pt>
    <dgm:pt modelId="{D32C3DFB-09B1-465F-A476-ED59E6F660CA}" type="pres">
      <dgm:prSet presAssocID="{14D56497-BC66-4F1C-B62D-A1F52185E116}" presName="invisiNode" presStyleLbl="node1" presStyleIdx="1" presStyleCnt="3"/>
      <dgm:spPr/>
    </dgm:pt>
    <dgm:pt modelId="{569FAC57-21E0-40FD-8A7B-4E1F36ECB79D}" type="pres">
      <dgm:prSet presAssocID="{14D56497-BC66-4F1C-B62D-A1F52185E11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324163-8DF0-4F99-8CAB-4E6EC0EA6340}" type="pres">
      <dgm:prSet presAssocID="{6F4AD97E-6140-4678-AF84-3E9D56205E2B}" presName="sibTrans" presStyleLbl="sibTrans2D1" presStyleIdx="0" presStyleCnt="0"/>
      <dgm:spPr/>
    </dgm:pt>
    <dgm:pt modelId="{6191433D-5246-4990-AC77-20A6E33768C0}" type="pres">
      <dgm:prSet presAssocID="{423E792D-4A60-4CDE-B6A2-F276623BFCA5}" presName="compNode" presStyleCnt="0"/>
      <dgm:spPr/>
    </dgm:pt>
    <dgm:pt modelId="{E4CB3FB4-814C-41E7-B41E-11E482A2C24B}" type="pres">
      <dgm:prSet presAssocID="{423E792D-4A60-4CDE-B6A2-F276623BFCA5}" presName="node" presStyleLbl="node1" presStyleIdx="2" presStyleCnt="3">
        <dgm:presLayoutVars>
          <dgm:bulletEnabled val="1"/>
        </dgm:presLayoutVars>
      </dgm:prSet>
      <dgm:spPr/>
    </dgm:pt>
    <dgm:pt modelId="{D218D5CC-1B7E-4F76-A315-F3E9212FFA85}" type="pres">
      <dgm:prSet presAssocID="{423E792D-4A60-4CDE-B6A2-F276623BFCA5}" presName="invisiNode" presStyleLbl="node1" presStyleIdx="2" presStyleCnt="3"/>
      <dgm:spPr/>
    </dgm:pt>
    <dgm:pt modelId="{22301BF6-B3C4-49D3-B848-B74D82841DB8}" type="pres">
      <dgm:prSet presAssocID="{423E792D-4A60-4CDE-B6A2-F276623BFCA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Lst>
  <dgm:cxnLst>
    <dgm:cxn modelId="{0798C50D-AC66-44C9-A47A-35BB4D73A83A}" type="presOf" srcId="{8C9E2995-DB0E-46FC-9ED6-614E8DA05968}" destId="{2FC5AAC4-C807-49A9-8262-BC426CC617AB}" srcOrd="0" destOrd="0" presId="urn:microsoft.com/office/officeart/2005/8/layout/pList2"/>
    <dgm:cxn modelId="{8FC6B33D-FDC4-482C-9196-7E2CC3B31F6B}" srcId="{7CA4AAE4-9E0B-4F19-B945-67662137338F}" destId="{423E792D-4A60-4CDE-B6A2-F276623BFCA5}" srcOrd="2" destOrd="0" parTransId="{43C5E432-E556-486C-A831-C9B4ADD54EF5}" sibTransId="{8EBF46D7-ACCD-4BE5-B139-8D632AEED7A6}"/>
    <dgm:cxn modelId="{E8D79970-D665-409C-BF47-9D1965F1D932}" srcId="{7CA4AAE4-9E0B-4F19-B945-67662137338F}" destId="{14D56497-BC66-4F1C-B62D-A1F52185E116}" srcOrd="1" destOrd="0" parTransId="{E918320E-6123-4B47-9434-AA9DB3C031D0}" sibTransId="{6F4AD97E-6140-4678-AF84-3E9D56205E2B}"/>
    <dgm:cxn modelId="{4B8285A4-A6C6-4CF5-BB7F-599E24543903}" type="presOf" srcId="{6F4AD97E-6140-4678-AF84-3E9D56205E2B}" destId="{A7324163-8DF0-4F99-8CAB-4E6EC0EA6340}" srcOrd="0" destOrd="0" presId="urn:microsoft.com/office/officeart/2005/8/layout/pList2"/>
    <dgm:cxn modelId="{3203D9A6-0ABA-4647-8AB1-6AB198025930}" type="presOf" srcId="{14D56497-BC66-4F1C-B62D-A1F52185E116}" destId="{3A7CC0EF-2D29-4AE3-92A8-1E1F48F45EEC}" srcOrd="0" destOrd="0" presId="urn:microsoft.com/office/officeart/2005/8/layout/pList2"/>
    <dgm:cxn modelId="{32490AAA-9075-42C2-AF21-DC92FB07919C}" srcId="{7CA4AAE4-9E0B-4F19-B945-67662137338F}" destId="{8C9E2995-DB0E-46FC-9ED6-614E8DA05968}" srcOrd="0" destOrd="0" parTransId="{8080B780-8B36-42B8-816E-5E4A0B7D8674}" sibTransId="{CBD224C8-8A98-4947-8B38-77E047092753}"/>
    <dgm:cxn modelId="{5FCF76AF-3BBA-4EB6-9CCE-FEDD9A57B56C}" type="presOf" srcId="{423E792D-4A60-4CDE-B6A2-F276623BFCA5}" destId="{E4CB3FB4-814C-41E7-B41E-11E482A2C24B}" srcOrd="0" destOrd="0" presId="urn:microsoft.com/office/officeart/2005/8/layout/pList2"/>
    <dgm:cxn modelId="{E819A7D3-25F4-440F-A3F9-05C8A07753B6}" type="presOf" srcId="{7CA4AAE4-9E0B-4F19-B945-67662137338F}" destId="{980ED97C-A7D5-41D6-951A-F544E51A43E1}" srcOrd="0" destOrd="0" presId="urn:microsoft.com/office/officeart/2005/8/layout/pList2"/>
    <dgm:cxn modelId="{17AC3DD6-8FD1-4E37-A28B-54E0DB107F00}" type="presOf" srcId="{CBD224C8-8A98-4947-8B38-77E047092753}" destId="{03919CB7-84DB-48D8-AA4D-02FACFB39A44}" srcOrd="0" destOrd="0" presId="urn:microsoft.com/office/officeart/2005/8/layout/pList2"/>
    <dgm:cxn modelId="{5E7F9D61-AAB3-4EAB-AEA9-46E21BD4E853}" type="presParOf" srcId="{980ED97C-A7D5-41D6-951A-F544E51A43E1}" destId="{AEC6A884-DF4D-4129-9D55-30114AE432A6}" srcOrd="0" destOrd="0" presId="urn:microsoft.com/office/officeart/2005/8/layout/pList2"/>
    <dgm:cxn modelId="{8FEEAB85-EFD9-46AE-86CE-0D44473FCB83}" type="presParOf" srcId="{980ED97C-A7D5-41D6-951A-F544E51A43E1}" destId="{17BCB239-1AB8-4CF2-91CB-73D0C6A6B162}" srcOrd="1" destOrd="0" presId="urn:microsoft.com/office/officeart/2005/8/layout/pList2"/>
    <dgm:cxn modelId="{854FB9D4-1CF1-422B-B50A-66055454C0BE}" type="presParOf" srcId="{17BCB239-1AB8-4CF2-91CB-73D0C6A6B162}" destId="{C171CD6D-5EFA-411A-B965-92EC8E242B6C}" srcOrd="0" destOrd="0" presId="urn:microsoft.com/office/officeart/2005/8/layout/pList2"/>
    <dgm:cxn modelId="{6F652F3D-0A7E-49D3-9677-0A553770C32D}" type="presParOf" srcId="{C171CD6D-5EFA-411A-B965-92EC8E242B6C}" destId="{2FC5AAC4-C807-49A9-8262-BC426CC617AB}" srcOrd="0" destOrd="0" presId="urn:microsoft.com/office/officeart/2005/8/layout/pList2"/>
    <dgm:cxn modelId="{A68EAA91-B8FA-45A4-B209-88D5CAF47C9C}" type="presParOf" srcId="{C171CD6D-5EFA-411A-B965-92EC8E242B6C}" destId="{8C233431-1F24-42F3-A0E4-32A4A0370D8A}" srcOrd="1" destOrd="0" presId="urn:microsoft.com/office/officeart/2005/8/layout/pList2"/>
    <dgm:cxn modelId="{61A1CB04-6B69-4C4A-BBF3-6C5CC83AAED2}" type="presParOf" srcId="{C171CD6D-5EFA-411A-B965-92EC8E242B6C}" destId="{5EF8DF0B-EB77-4B42-9BD7-6484E2B6DBE5}" srcOrd="2" destOrd="0" presId="urn:microsoft.com/office/officeart/2005/8/layout/pList2"/>
    <dgm:cxn modelId="{1C565FF6-2368-408A-B6DC-961C1F02CEB0}" type="presParOf" srcId="{17BCB239-1AB8-4CF2-91CB-73D0C6A6B162}" destId="{03919CB7-84DB-48D8-AA4D-02FACFB39A44}" srcOrd="1" destOrd="0" presId="urn:microsoft.com/office/officeart/2005/8/layout/pList2"/>
    <dgm:cxn modelId="{A0EFEE07-AF0D-498F-B309-A4D2BAADF21C}" type="presParOf" srcId="{17BCB239-1AB8-4CF2-91CB-73D0C6A6B162}" destId="{3B8905DC-8299-492F-8A3F-75D88055EFDE}" srcOrd="2" destOrd="0" presId="urn:microsoft.com/office/officeart/2005/8/layout/pList2"/>
    <dgm:cxn modelId="{D3E4DFF6-D3DD-49FD-A287-B92BF88080E1}" type="presParOf" srcId="{3B8905DC-8299-492F-8A3F-75D88055EFDE}" destId="{3A7CC0EF-2D29-4AE3-92A8-1E1F48F45EEC}" srcOrd="0" destOrd="0" presId="urn:microsoft.com/office/officeart/2005/8/layout/pList2"/>
    <dgm:cxn modelId="{D5290080-8347-4452-A4D9-F0797DF0561F}" type="presParOf" srcId="{3B8905DC-8299-492F-8A3F-75D88055EFDE}" destId="{D32C3DFB-09B1-465F-A476-ED59E6F660CA}" srcOrd="1" destOrd="0" presId="urn:microsoft.com/office/officeart/2005/8/layout/pList2"/>
    <dgm:cxn modelId="{2F46272D-4706-4BA3-BF03-1AF087011619}" type="presParOf" srcId="{3B8905DC-8299-492F-8A3F-75D88055EFDE}" destId="{569FAC57-21E0-40FD-8A7B-4E1F36ECB79D}" srcOrd="2" destOrd="0" presId="urn:microsoft.com/office/officeart/2005/8/layout/pList2"/>
    <dgm:cxn modelId="{4CEB2DF9-5DCD-4AE2-849D-F2AF7AF6F916}" type="presParOf" srcId="{17BCB239-1AB8-4CF2-91CB-73D0C6A6B162}" destId="{A7324163-8DF0-4F99-8CAB-4E6EC0EA6340}" srcOrd="3" destOrd="0" presId="urn:microsoft.com/office/officeart/2005/8/layout/pList2"/>
    <dgm:cxn modelId="{589EB661-0B33-4093-8A53-6CE770F4006A}" type="presParOf" srcId="{17BCB239-1AB8-4CF2-91CB-73D0C6A6B162}" destId="{6191433D-5246-4990-AC77-20A6E33768C0}" srcOrd="4" destOrd="0" presId="urn:microsoft.com/office/officeart/2005/8/layout/pList2"/>
    <dgm:cxn modelId="{F96D62AD-DF68-41A3-856A-0541725618EA}" type="presParOf" srcId="{6191433D-5246-4990-AC77-20A6E33768C0}" destId="{E4CB3FB4-814C-41E7-B41E-11E482A2C24B}" srcOrd="0" destOrd="0" presId="urn:microsoft.com/office/officeart/2005/8/layout/pList2"/>
    <dgm:cxn modelId="{2DAD2414-57A8-47BC-AC56-E6BBEDB5D1D1}" type="presParOf" srcId="{6191433D-5246-4990-AC77-20A6E33768C0}" destId="{D218D5CC-1B7E-4F76-A315-F3E9212FFA85}" srcOrd="1" destOrd="0" presId="urn:microsoft.com/office/officeart/2005/8/layout/pList2"/>
    <dgm:cxn modelId="{09238A0E-5B94-43B5-A384-1237FB15104E}" type="presParOf" srcId="{6191433D-5246-4990-AC77-20A6E33768C0}" destId="{22301BF6-B3C4-49D3-B848-B74D82841DB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EF113-9ADC-42F4-9156-05532B648F42}">
      <dsp:nvSpPr>
        <dsp:cNvPr id="0" name=""/>
        <dsp:cNvSpPr/>
      </dsp:nvSpPr>
      <dsp:spPr>
        <a:xfrm rot="16200000">
          <a:off x="-287796" y="2277405"/>
          <a:ext cx="3929062" cy="2183733"/>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1900" kern="1200" dirty="0"/>
            <a:t>διδακτική λογοτεχνίας</a:t>
          </a:r>
        </a:p>
      </dsp:txBody>
      <dsp:txXfrm rot="5400000">
        <a:off x="584868" y="2387006"/>
        <a:ext cx="1801580" cy="1964531"/>
      </dsp:txXfrm>
    </dsp:sp>
    <dsp:sp modelId="{473E0712-B594-455F-9BBD-96A3A5A2244A}">
      <dsp:nvSpPr>
        <dsp:cNvPr id="0" name=""/>
        <dsp:cNvSpPr/>
      </dsp:nvSpPr>
      <dsp:spPr>
        <a:xfrm rot="5400000">
          <a:off x="4471484" y="2231728"/>
          <a:ext cx="3929062" cy="2275162"/>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l-GR" sz="1900" kern="1200" dirty="0" err="1"/>
            <a:t>φιλαναγνωσία</a:t>
          </a:r>
          <a:endParaRPr lang="el-GR" sz="1900" kern="1200" dirty="0"/>
        </a:p>
      </dsp:txBody>
      <dsp:txXfrm rot="-5400000">
        <a:off x="5696587" y="2387044"/>
        <a:ext cx="1877009" cy="1964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563E6-F6B8-4692-B41A-BAB480AAD53A}">
      <dsp:nvSpPr>
        <dsp:cNvPr id="0" name=""/>
        <dsp:cNvSpPr/>
      </dsp:nvSpPr>
      <dsp:spPr>
        <a:xfrm>
          <a:off x="3317797" y="1978369"/>
          <a:ext cx="1492405" cy="14924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χαρακτήρας</a:t>
          </a:r>
        </a:p>
      </dsp:txBody>
      <dsp:txXfrm>
        <a:off x="3536355" y="2196927"/>
        <a:ext cx="1055289" cy="1055289"/>
      </dsp:txXfrm>
    </dsp:sp>
    <dsp:sp modelId="{BEDF1881-4FE1-4E4A-A187-C041EAB0FBE3}">
      <dsp:nvSpPr>
        <dsp:cNvPr id="0" name=""/>
        <dsp:cNvSpPr/>
      </dsp:nvSpPr>
      <dsp:spPr>
        <a:xfrm rot="16200000">
          <a:off x="3830747" y="1728591"/>
          <a:ext cx="466504" cy="33050"/>
        </a:xfrm>
        <a:custGeom>
          <a:avLst/>
          <a:gdLst/>
          <a:ahLst/>
          <a:cxnLst/>
          <a:rect l="0" t="0" r="0" b="0"/>
          <a:pathLst>
            <a:path>
              <a:moveTo>
                <a:pt x="0" y="16525"/>
              </a:moveTo>
              <a:lnTo>
                <a:pt x="466504"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4052337" y="1733454"/>
        <a:ext cx="23325" cy="23325"/>
      </dsp:txXfrm>
    </dsp:sp>
    <dsp:sp modelId="{3FEE09CF-6279-4CD1-B565-D5782CD7EE9C}">
      <dsp:nvSpPr>
        <dsp:cNvPr id="0" name=""/>
        <dsp:cNvSpPr/>
      </dsp:nvSpPr>
      <dsp:spPr>
        <a:xfrm>
          <a:off x="3317797" y="19459"/>
          <a:ext cx="1492405" cy="14924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αφηγητής</a:t>
          </a:r>
        </a:p>
      </dsp:txBody>
      <dsp:txXfrm>
        <a:off x="3536355" y="238017"/>
        <a:ext cx="1055289" cy="1055289"/>
      </dsp:txXfrm>
    </dsp:sp>
    <dsp:sp modelId="{0954B88A-7E1C-4DA2-8D9C-D651EAD1E037}">
      <dsp:nvSpPr>
        <dsp:cNvPr id="0" name=""/>
        <dsp:cNvSpPr/>
      </dsp:nvSpPr>
      <dsp:spPr>
        <a:xfrm rot="21573049">
          <a:off x="4810172" y="2700427"/>
          <a:ext cx="451326" cy="33050"/>
        </a:xfrm>
        <a:custGeom>
          <a:avLst/>
          <a:gdLst/>
          <a:ahLst/>
          <a:cxnLst/>
          <a:rect l="0" t="0" r="0" b="0"/>
          <a:pathLst>
            <a:path>
              <a:moveTo>
                <a:pt x="0" y="16525"/>
              </a:moveTo>
              <a:lnTo>
                <a:pt x="451326"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024552" y="2705669"/>
        <a:ext cx="22566" cy="22566"/>
      </dsp:txXfrm>
    </dsp:sp>
    <dsp:sp modelId="{F539BD8B-D2F3-4ACD-A750-D0A53D035F7B}">
      <dsp:nvSpPr>
        <dsp:cNvPr id="0" name=""/>
        <dsp:cNvSpPr/>
      </dsp:nvSpPr>
      <dsp:spPr>
        <a:xfrm>
          <a:off x="5261469" y="1963130"/>
          <a:ext cx="1492405" cy="14924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άλλοι χαρακτήρες</a:t>
          </a:r>
        </a:p>
      </dsp:txBody>
      <dsp:txXfrm>
        <a:off x="5480027" y="2181688"/>
        <a:ext cx="1055289" cy="1055289"/>
      </dsp:txXfrm>
    </dsp:sp>
    <dsp:sp modelId="{2E34B82B-5358-4703-A41F-34FB8781CE01}">
      <dsp:nvSpPr>
        <dsp:cNvPr id="0" name=""/>
        <dsp:cNvSpPr/>
      </dsp:nvSpPr>
      <dsp:spPr>
        <a:xfrm rot="5400000">
          <a:off x="3845985" y="3672263"/>
          <a:ext cx="436028" cy="33050"/>
        </a:xfrm>
        <a:custGeom>
          <a:avLst/>
          <a:gdLst/>
          <a:ahLst/>
          <a:cxnLst/>
          <a:rect l="0" t="0" r="0" b="0"/>
          <a:pathLst>
            <a:path>
              <a:moveTo>
                <a:pt x="0" y="16525"/>
              </a:moveTo>
              <a:lnTo>
                <a:pt x="436028"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4053099" y="3677887"/>
        <a:ext cx="21801" cy="21801"/>
      </dsp:txXfrm>
    </dsp:sp>
    <dsp:sp modelId="{A84EEF00-A7FB-4877-9C17-829B4C87B134}">
      <dsp:nvSpPr>
        <dsp:cNvPr id="0" name=""/>
        <dsp:cNvSpPr/>
      </dsp:nvSpPr>
      <dsp:spPr>
        <a:xfrm>
          <a:off x="3317797" y="3906802"/>
          <a:ext cx="1492405" cy="14924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σκέψεις χαρακτήρα</a:t>
          </a:r>
        </a:p>
      </dsp:txBody>
      <dsp:txXfrm>
        <a:off x="3536355" y="4125360"/>
        <a:ext cx="1055289" cy="1055289"/>
      </dsp:txXfrm>
    </dsp:sp>
    <dsp:sp modelId="{18A988CA-CD0D-40AB-B837-0A714DEB6C4B}">
      <dsp:nvSpPr>
        <dsp:cNvPr id="0" name=""/>
        <dsp:cNvSpPr/>
      </dsp:nvSpPr>
      <dsp:spPr>
        <a:xfrm rot="10826951">
          <a:off x="2866501" y="2700427"/>
          <a:ext cx="451326" cy="33050"/>
        </a:xfrm>
        <a:custGeom>
          <a:avLst/>
          <a:gdLst/>
          <a:ahLst/>
          <a:cxnLst/>
          <a:rect l="0" t="0" r="0" b="0"/>
          <a:pathLst>
            <a:path>
              <a:moveTo>
                <a:pt x="0" y="16525"/>
              </a:moveTo>
              <a:lnTo>
                <a:pt x="451326"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rot="10800000">
        <a:off x="3080881" y="2705669"/>
        <a:ext cx="22566" cy="22566"/>
      </dsp:txXfrm>
    </dsp:sp>
    <dsp:sp modelId="{3CAEE024-F8EA-402F-A411-0819ED7A5787}">
      <dsp:nvSpPr>
        <dsp:cNvPr id="0" name=""/>
        <dsp:cNvSpPr/>
      </dsp:nvSpPr>
      <dsp:spPr>
        <a:xfrm>
          <a:off x="1374125" y="1963130"/>
          <a:ext cx="1492405" cy="14924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λόγια, πράξεις χαρακτήρα</a:t>
          </a:r>
        </a:p>
      </dsp:txBody>
      <dsp:txXfrm>
        <a:off x="1592683" y="2181688"/>
        <a:ext cx="1055289" cy="1055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6A884-DF4D-4129-9D55-30114AE432A6}">
      <dsp:nvSpPr>
        <dsp:cNvPr id="0" name=""/>
        <dsp:cNvSpPr/>
      </dsp:nvSpPr>
      <dsp:spPr>
        <a:xfrm>
          <a:off x="0" y="0"/>
          <a:ext cx="9604375" cy="244830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F8DF0B-EB77-4B42-9BD7-6484E2B6DBE5}">
      <dsp:nvSpPr>
        <dsp:cNvPr id="0" name=""/>
        <dsp:cNvSpPr/>
      </dsp:nvSpPr>
      <dsp:spPr>
        <a:xfrm>
          <a:off x="288131" y="326440"/>
          <a:ext cx="2821285" cy="179542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C5AAC4-C807-49A9-8262-BC426CC617AB}">
      <dsp:nvSpPr>
        <dsp:cNvPr id="0" name=""/>
        <dsp:cNvSpPr/>
      </dsp:nvSpPr>
      <dsp:spPr>
        <a:xfrm rot="10800000">
          <a:off x="288131" y="2448306"/>
          <a:ext cx="2821285" cy="299237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l-GR" sz="1700" kern="1200" dirty="0"/>
            <a:t>Σκηνικό, χώρος και χρόνος της ιστορίας = ;</a:t>
          </a:r>
        </a:p>
        <a:p>
          <a:pPr marL="0" lvl="0" indent="0" algn="ctr" defTabSz="755650">
            <a:lnSpc>
              <a:spcPct val="90000"/>
            </a:lnSpc>
            <a:spcBef>
              <a:spcPct val="0"/>
            </a:spcBef>
            <a:spcAft>
              <a:spcPct val="35000"/>
            </a:spcAft>
            <a:buNone/>
          </a:pPr>
          <a:r>
            <a:rPr lang="el-GR" sz="1700" kern="1200" dirty="0"/>
            <a:t>Σε ποια κατάσταση βρίσκονται οι χαρακτήρες στην αρχή της ιστορίας;</a:t>
          </a:r>
          <a:endParaRPr lang="en-US" sz="1700" kern="1200" dirty="0"/>
        </a:p>
        <a:p>
          <a:pPr marL="0" lvl="0" indent="0" algn="ctr" defTabSz="755650">
            <a:lnSpc>
              <a:spcPct val="90000"/>
            </a:lnSpc>
            <a:spcBef>
              <a:spcPct val="0"/>
            </a:spcBef>
            <a:spcAft>
              <a:spcPct val="35000"/>
            </a:spcAft>
            <a:buNone/>
          </a:pPr>
          <a:r>
            <a:rPr lang="el-GR" sz="1700" kern="1200" dirty="0"/>
            <a:t>Αντιμετωπίζουν κάποιο πρόβλημα;</a:t>
          </a:r>
        </a:p>
      </dsp:txBody>
      <dsp:txXfrm rot="10800000">
        <a:off x="374895" y="2448306"/>
        <a:ext cx="2647757" cy="2905610"/>
      </dsp:txXfrm>
    </dsp:sp>
    <dsp:sp modelId="{569FAC57-21E0-40FD-8A7B-4E1F36ECB79D}">
      <dsp:nvSpPr>
        <dsp:cNvPr id="0" name=""/>
        <dsp:cNvSpPr/>
      </dsp:nvSpPr>
      <dsp:spPr>
        <a:xfrm>
          <a:off x="3391544" y="326440"/>
          <a:ext cx="2821285" cy="179542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7CC0EF-2D29-4AE3-92A8-1E1F48F45EEC}">
      <dsp:nvSpPr>
        <dsp:cNvPr id="0" name=""/>
        <dsp:cNvSpPr/>
      </dsp:nvSpPr>
      <dsp:spPr>
        <a:xfrm rot="10800000">
          <a:off x="3391544" y="2448306"/>
          <a:ext cx="2821285" cy="299237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algn="ctr" defTabSz="711200">
            <a:lnSpc>
              <a:spcPct val="90000"/>
            </a:lnSpc>
            <a:spcBef>
              <a:spcPct val="0"/>
            </a:spcBef>
            <a:spcAft>
              <a:spcPct val="35000"/>
            </a:spcAft>
            <a:buNone/>
          </a:pPr>
          <a:r>
            <a:rPr lang="el-GR" sz="1700" kern="1200" dirty="0"/>
            <a:t>Συμβαίνει κάτι που επηρεάζει τους χαρακτήρες;</a:t>
          </a:r>
        </a:p>
        <a:p>
          <a:pPr marL="0" marR="0" lvl="0" indent="0" algn="ctr" defTabSz="914400" eaLnBrk="1" fontAlgn="auto" latinLnBrk="0" hangingPunct="1">
            <a:lnSpc>
              <a:spcPct val="100000"/>
            </a:lnSpc>
            <a:spcBef>
              <a:spcPct val="0"/>
            </a:spcBef>
            <a:spcAft>
              <a:spcPts val="0"/>
            </a:spcAft>
            <a:buClrTx/>
            <a:buSzTx/>
            <a:buFontTx/>
            <a:buNone/>
            <a:tabLst/>
            <a:defRPr/>
          </a:pPr>
          <a:endParaRPr lang="el-GR" sz="17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l-GR" sz="1700" kern="1200" dirty="0"/>
            <a:t>Πώς αντιμετωπίζεται από αυτούς; Πώς τους επηρεάζει;</a:t>
          </a:r>
        </a:p>
        <a:p>
          <a:pPr marL="0" marR="0" lvl="0" indent="0" algn="ctr" defTabSz="914400" eaLnBrk="1" fontAlgn="auto" latinLnBrk="0" hangingPunct="1">
            <a:lnSpc>
              <a:spcPct val="100000"/>
            </a:lnSpc>
            <a:spcBef>
              <a:spcPct val="0"/>
            </a:spcBef>
            <a:spcAft>
              <a:spcPts val="0"/>
            </a:spcAft>
            <a:buClrTx/>
            <a:buSzTx/>
            <a:buFontTx/>
            <a:buNone/>
            <a:tabLst/>
            <a:defRPr/>
          </a:pPr>
          <a:endParaRPr lang="el-GR" sz="17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l-GR" sz="1700" kern="1200" dirty="0"/>
            <a:t>Επιφέρει κάποιου είδους σύγκρουση;</a:t>
          </a:r>
        </a:p>
      </dsp:txBody>
      <dsp:txXfrm rot="10800000">
        <a:off x="3478308" y="2448306"/>
        <a:ext cx="2647757" cy="2905610"/>
      </dsp:txXfrm>
    </dsp:sp>
    <dsp:sp modelId="{22301BF6-B3C4-49D3-B848-B74D82841DB8}">
      <dsp:nvSpPr>
        <dsp:cNvPr id="0" name=""/>
        <dsp:cNvSpPr/>
      </dsp:nvSpPr>
      <dsp:spPr>
        <a:xfrm>
          <a:off x="6494958" y="326440"/>
          <a:ext cx="2821285" cy="179542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CB3FB4-814C-41E7-B41E-11E482A2C24B}">
      <dsp:nvSpPr>
        <dsp:cNvPr id="0" name=""/>
        <dsp:cNvSpPr/>
      </dsp:nvSpPr>
      <dsp:spPr>
        <a:xfrm rot="10800000">
          <a:off x="6494958" y="2448306"/>
          <a:ext cx="2821285" cy="299237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l-GR" sz="1600" kern="1200" dirty="0"/>
            <a:t>Σε ποια κατάσταση βρίσκονται οι χαρακτήρες στο τέλος της ιστορίας;</a:t>
          </a:r>
        </a:p>
        <a:p>
          <a:pPr marL="0" lvl="0" indent="0" algn="ctr" defTabSz="711200">
            <a:lnSpc>
              <a:spcPct val="90000"/>
            </a:lnSpc>
            <a:spcBef>
              <a:spcPct val="0"/>
            </a:spcBef>
            <a:spcAft>
              <a:spcPct val="35000"/>
            </a:spcAft>
            <a:buNone/>
          </a:pPr>
          <a:endParaRPr lang="el-GR" sz="1600" kern="1200" dirty="0"/>
        </a:p>
        <a:p>
          <a:pPr marL="0" lvl="0" indent="0" algn="ctr" defTabSz="711200">
            <a:lnSpc>
              <a:spcPct val="90000"/>
            </a:lnSpc>
            <a:spcBef>
              <a:spcPct val="0"/>
            </a:spcBef>
            <a:spcAft>
              <a:spcPct val="35000"/>
            </a:spcAft>
            <a:buNone/>
          </a:pPr>
          <a:r>
            <a:rPr lang="el-GR" sz="1600" kern="1200" dirty="0"/>
            <a:t>Πώς συγκρίνεται η κατάσταση αυτή σε σχέση με την αρχική;</a:t>
          </a:r>
        </a:p>
        <a:p>
          <a:pPr marL="0" lvl="0" indent="0" algn="ctr" defTabSz="711200">
            <a:lnSpc>
              <a:spcPct val="90000"/>
            </a:lnSpc>
            <a:spcBef>
              <a:spcPct val="0"/>
            </a:spcBef>
            <a:spcAft>
              <a:spcPct val="35000"/>
            </a:spcAft>
            <a:buNone/>
          </a:pPr>
          <a:endParaRPr lang="el-GR" sz="1600" kern="1200" dirty="0"/>
        </a:p>
        <a:p>
          <a:pPr marL="0" lvl="0" indent="0" algn="ctr" defTabSz="711200">
            <a:lnSpc>
              <a:spcPct val="90000"/>
            </a:lnSpc>
            <a:spcBef>
              <a:spcPct val="0"/>
            </a:spcBef>
            <a:spcAft>
              <a:spcPct val="35000"/>
            </a:spcAft>
            <a:buNone/>
          </a:pPr>
          <a:r>
            <a:rPr lang="el-GR" sz="1600" kern="1200" dirty="0"/>
            <a:t>Έχει επιλυθεί το πρόβλημα/η σύγκρουση;</a:t>
          </a:r>
        </a:p>
      </dsp:txBody>
      <dsp:txXfrm rot="10800000">
        <a:off x="6581722" y="2448306"/>
        <a:ext cx="2647757" cy="2905610"/>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FA669-D87E-4E6B-878C-95226338F224}" type="datetimeFigureOut">
              <a:rPr lang="el-GR" smtClean="0"/>
              <a:t>20/2/2022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A00C6-5144-4E21-BB45-50FBE2301C12}" type="slidenum">
              <a:rPr lang="el-GR" smtClean="0"/>
              <a:t>‹#›</a:t>
            </a:fld>
            <a:endParaRPr lang="el-GR"/>
          </a:p>
        </p:txBody>
      </p:sp>
    </p:spTree>
    <p:extLst>
      <p:ext uri="{BB962C8B-B14F-4D97-AF65-F5344CB8AC3E}">
        <p14:creationId xmlns:p14="http://schemas.microsoft.com/office/powerpoint/2010/main" val="76018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AAB7B7-7CCF-4CF8-9F47-5D3356DB73C2}" type="datetimeFigureOut">
              <a:rPr lang="el-GR" smtClean="0"/>
              <a:t>20/2/2022</a:t>
            </a:fld>
            <a:endParaRPr lang="el-GR"/>
          </a:p>
        </p:txBody>
      </p:sp>
      <p:sp>
        <p:nvSpPr>
          <p:cNvPr id="5" name="Footer Placeholder 4"/>
          <p:cNvSpPr>
            <a:spLocks noGrp="1"/>
          </p:cNvSpPr>
          <p:nvPr>
            <p:ph type="ftr" sz="quarter" idx="11"/>
          </p:nvPr>
        </p:nvSpPr>
        <p:spPr>
          <a:xfrm>
            <a:off x="2416500" y="329307"/>
            <a:ext cx="4973915" cy="309201"/>
          </a:xfrm>
        </p:spPr>
        <p:txBody>
          <a:bodyPr/>
          <a:lstStyle/>
          <a:p>
            <a:endParaRPr lang="el-GR"/>
          </a:p>
        </p:txBody>
      </p:sp>
      <p:sp>
        <p:nvSpPr>
          <p:cNvPr id="6" name="Slide Number Placeholder 5"/>
          <p:cNvSpPr>
            <a:spLocks noGrp="1"/>
          </p:cNvSpPr>
          <p:nvPr>
            <p:ph type="sldNum" sz="quarter" idx="12"/>
          </p:nvPr>
        </p:nvSpPr>
        <p:spPr>
          <a:xfrm>
            <a:off x="1437664" y="798973"/>
            <a:ext cx="811019" cy="503578"/>
          </a:xfrm>
        </p:spPr>
        <p:txBody>
          <a:bodyPr/>
          <a:lstStyle/>
          <a:p>
            <a:fld id="{9F79F3A5-F913-4563-84C2-750F06293FD2}" type="slidenum">
              <a:rPr lang="el-GR" smtClean="0"/>
              <a:t>‹#›</a:t>
            </a:fld>
            <a:endParaRPr lang="el-G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1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AAB7B7-7CCF-4CF8-9F47-5D3356DB73C2}" type="datetimeFigureOut">
              <a:rPr lang="el-GR" smtClean="0"/>
              <a:t>20/2/2022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F79F3A5-F913-4563-84C2-750F06293FD2}" type="slidenum">
              <a:rPr lang="el-GR" smtClean="0"/>
              <a:t>‹#›</a:t>
            </a:fld>
            <a:endParaRPr lang="el-G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144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AAB7B7-7CCF-4CF8-9F47-5D3356DB73C2}" type="datetimeFigureOut">
              <a:rPr lang="el-GR" smtClean="0"/>
              <a:t>20/2/2022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F79F3A5-F913-4563-84C2-750F06293FD2}" type="slidenum">
              <a:rPr lang="el-GR" smtClean="0"/>
              <a:t>‹#›</a:t>
            </a:fld>
            <a:endParaRPr lang="el-G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898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AAB7B7-7CCF-4CF8-9F47-5D3356DB73C2}" type="datetimeFigureOut">
              <a:rPr lang="el-GR" smtClean="0"/>
              <a:t>20/2/2022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F79F3A5-F913-4563-84C2-750F06293FD2}" type="slidenum">
              <a:rPr lang="el-GR" smtClean="0"/>
              <a:t>‹#›</a:t>
            </a:fld>
            <a:endParaRPr lang="el-G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5260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AAB7B7-7CCF-4CF8-9F47-5D3356DB73C2}" type="datetimeFigureOut">
              <a:rPr lang="el-GR" smtClean="0"/>
              <a:t>20/2/2022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F79F3A5-F913-4563-84C2-750F06293FD2}" type="slidenum">
              <a:rPr lang="el-GR" smtClean="0"/>
              <a:t>‹#›</a:t>
            </a:fld>
            <a:endParaRPr lang="el-G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5250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AAB7B7-7CCF-4CF8-9F47-5D3356DB73C2}" type="datetimeFigureOut">
              <a:rPr lang="el-GR" smtClean="0"/>
              <a:t>20/2/2022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F79F3A5-F913-4563-84C2-750F06293FD2}" type="slidenum">
              <a:rPr lang="el-GR" smtClean="0"/>
              <a:t>‹#›</a:t>
            </a:fld>
            <a:endParaRPr lang="el-G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758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AAB7B7-7CCF-4CF8-9F47-5D3356DB73C2}" type="datetimeFigureOut">
              <a:rPr lang="el-GR" smtClean="0"/>
              <a:t>20/2/2022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F79F3A5-F913-4563-84C2-750F06293FD2}" type="slidenum">
              <a:rPr lang="el-GR" smtClean="0"/>
              <a:t>‹#›</a:t>
            </a:fld>
            <a:endParaRPr lang="el-G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002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AAB7B7-7CCF-4CF8-9F47-5D3356DB73C2}" type="datetimeFigureOut">
              <a:rPr lang="el-GR" smtClean="0"/>
              <a:t>20/2/2022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F79F3A5-F913-4563-84C2-750F06293FD2}" type="slidenum">
              <a:rPr lang="el-GR" smtClean="0"/>
              <a:t>‹#›</a:t>
            </a:fld>
            <a:endParaRPr lang="el-G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875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AB7B7-7CCF-4CF8-9F47-5D3356DB73C2}" type="datetimeFigureOut">
              <a:rPr lang="el-GR" smtClean="0"/>
              <a:t>20/2/2022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F79F3A5-F913-4563-84C2-750F06293FD2}" type="slidenum">
              <a:rPr lang="el-GR" smtClean="0"/>
              <a:t>‹#›</a:t>
            </a:fld>
            <a:endParaRPr lang="el-GR"/>
          </a:p>
        </p:txBody>
      </p:sp>
    </p:spTree>
    <p:extLst>
      <p:ext uri="{BB962C8B-B14F-4D97-AF65-F5344CB8AC3E}">
        <p14:creationId xmlns:p14="http://schemas.microsoft.com/office/powerpoint/2010/main" val="364132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AAB7B7-7CCF-4CF8-9F47-5D3356DB73C2}" type="datetimeFigureOut">
              <a:rPr lang="el-GR" smtClean="0"/>
              <a:t>20/2/2022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F79F3A5-F913-4563-84C2-750F06293FD2}" type="slidenum">
              <a:rPr lang="el-GR" smtClean="0"/>
              <a:t>‹#›</a:t>
            </a:fld>
            <a:endParaRPr lang="el-G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7590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FAAB7B7-7CCF-4CF8-9F47-5D3356DB73C2}" type="datetimeFigureOut">
              <a:rPr lang="el-GR" smtClean="0"/>
              <a:t>20/2/2022</a:t>
            </a:fld>
            <a:endParaRPr lang="el-GR"/>
          </a:p>
        </p:txBody>
      </p:sp>
      <p:sp>
        <p:nvSpPr>
          <p:cNvPr id="6" name="Footer Placeholder 5"/>
          <p:cNvSpPr>
            <a:spLocks noGrp="1"/>
          </p:cNvSpPr>
          <p:nvPr>
            <p:ph type="ftr" sz="quarter" idx="11"/>
          </p:nvPr>
        </p:nvSpPr>
        <p:spPr>
          <a:xfrm>
            <a:off x="1447382" y="318640"/>
            <a:ext cx="5541004" cy="320931"/>
          </a:xfrm>
        </p:spPr>
        <p:txBody>
          <a:bodyPr/>
          <a:lstStyle/>
          <a:p>
            <a:endParaRPr lang="el-GR"/>
          </a:p>
        </p:txBody>
      </p:sp>
      <p:sp>
        <p:nvSpPr>
          <p:cNvPr id="7" name="Slide Number Placeholder 6"/>
          <p:cNvSpPr>
            <a:spLocks noGrp="1"/>
          </p:cNvSpPr>
          <p:nvPr>
            <p:ph type="sldNum" sz="quarter" idx="12"/>
          </p:nvPr>
        </p:nvSpPr>
        <p:spPr/>
        <p:txBody>
          <a:bodyPr/>
          <a:lstStyle/>
          <a:p>
            <a:fld id="{9F79F3A5-F913-4563-84C2-750F06293FD2}" type="slidenum">
              <a:rPr lang="el-GR" smtClean="0"/>
              <a:t>‹#›</a:t>
            </a:fld>
            <a:endParaRPr lang="el-G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090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FAAB7B7-7CCF-4CF8-9F47-5D3356DB73C2}" type="datetimeFigureOut">
              <a:rPr lang="el-GR" smtClean="0"/>
              <a:t>20/2/2022</a:t>
            </a:fld>
            <a:endParaRPr lang="el-G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F79F3A5-F913-4563-84C2-750F06293FD2}" type="slidenum">
              <a:rPr lang="el-GR" smtClean="0"/>
              <a:t>‹#›</a:t>
            </a:fld>
            <a:endParaRPr lang="el-G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795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paramithia.net/" TargetMode="External"/><Relationship Id="rId3" Type="http://schemas.openxmlformats.org/officeDocument/2006/relationships/hyperlink" Target="http://lesxhanagnosis.blogspot.gr/" TargetMode="External"/><Relationship Id="rId7" Type="http://schemas.openxmlformats.org/officeDocument/2006/relationships/hyperlink" Target="https://www.elniplex.com/" TargetMode="External"/><Relationship Id="rId2" Type="http://schemas.openxmlformats.org/officeDocument/2006/relationships/hyperlink" Target="http://paidiki-logotexnia.blogspot.gr/" TargetMode="External"/><Relationship Id="rId1" Type="http://schemas.openxmlformats.org/officeDocument/2006/relationships/slideLayout" Target="../slideLayouts/slideLayout2.xml"/><Relationship Id="rId6" Type="http://schemas.openxmlformats.org/officeDocument/2006/relationships/hyperlink" Target="http://www.philanagnosia.gr/" TargetMode="External"/><Relationship Id="rId5" Type="http://schemas.openxmlformats.org/officeDocument/2006/relationships/hyperlink" Target="http://www.biblionet.gr/" TargetMode="External"/><Relationship Id="rId10" Type="http://schemas.openxmlformats.org/officeDocument/2006/relationships/image" Target="../media/image8.png"/><Relationship Id="rId4" Type="http://schemas.openxmlformats.org/officeDocument/2006/relationships/hyperlink" Target="http://www.mikrosanagnostis.gr/gwniadaskalwn.asp" TargetMode="External"/><Relationship Id="rId9" Type="http://schemas.openxmlformats.org/officeDocument/2006/relationships/hyperlink" Target="http://www.lifelongreaders.org/lire1/index.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pp.scribblepress.com/" TargetMode="External"/><Relationship Id="rId2" Type="http://schemas.openxmlformats.org/officeDocument/2006/relationships/hyperlink" Target="https://www.e-istories.gr/"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storybird.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50.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lifelongreaders.org/lire1/index.html" TargetMode="External"/><Relationship Id="rId2" Type="http://schemas.openxmlformats.org/officeDocument/2006/relationships/hyperlink" Target="http://paidiki-logotexnia.blogspot.com/p/blog-page_27.html" TargetMode="External"/><Relationship Id="rId1" Type="http://schemas.openxmlformats.org/officeDocument/2006/relationships/slideLayout" Target="../slideLayouts/slideLayout2.xml"/><Relationship Id="rId4" Type="http://schemas.openxmlformats.org/officeDocument/2006/relationships/hyperlink" Target="https://edtech.gr/e-isto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48E0ED-ABE5-4AB4-9911-461E0CBE9594}"/>
              </a:ext>
            </a:extLst>
          </p:cNvPr>
          <p:cNvSpPr>
            <a:spLocks noGrp="1"/>
          </p:cNvSpPr>
          <p:nvPr>
            <p:ph type="ctrTitle"/>
          </p:nvPr>
        </p:nvSpPr>
        <p:spPr>
          <a:xfrm>
            <a:off x="2417779" y="1300294"/>
            <a:ext cx="8637073" cy="2043435"/>
          </a:xfrm>
        </p:spPr>
        <p:txBody>
          <a:bodyPr>
            <a:normAutofit fontScale="90000"/>
          </a:bodyPr>
          <a:lstStyle/>
          <a:p>
            <a:br>
              <a:rPr lang="el-GR" b="1" dirty="0">
                <a:solidFill>
                  <a:srgbClr val="C00000"/>
                </a:solidFill>
              </a:rPr>
            </a:br>
            <a:br>
              <a:rPr lang="el-GR" b="1" dirty="0">
                <a:solidFill>
                  <a:srgbClr val="C00000"/>
                </a:solidFill>
              </a:rPr>
            </a:br>
            <a:br>
              <a:rPr lang="el-GR" b="1" dirty="0">
                <a:solidFill>
                  <a:srgbClr val="C00000"/>
                </a:solidFill>
              </a:rPr>
            </a:br>
            <a:br>
              <a:rPr lang="en-US" b="1" dirty="0">
                <a:solidFill>
                  <a:srgbClr val="C00000"/>
                </a:solidFill>
              </a:rPr>
            </a:br>
            <a:br>
              <a:rPr lang="en-US" b="1" dirty="0">
                <a:solidFill>
                  <a:srgbClr val="C00000"/>
                </a:solidFill>
              </a:rPr>
            </a:br>
            <a:br>
              <a:rPr lang="en-US" b="1" dirty="0">
                <a:solidFill>
                  <a:srgbClr val="C00000"/>
                </a:solidFill>
              </a:rPr>
            </a:br>
            <a:br>
              <a:rPr lang="en-US" b="1" dirty="0">
                <a:solidFill>
                  <a:srgbClr val="C00000"/>
                </a:solidFill>
              </a:rPr>
            </a:br>
            <a:r>
              <a:rPr lang="el-GR" sz="4900" b="1" dirty="0">
                <a:solidFill>
                  <a:srgbClr val="C00000"/>
                </a:solidFill>
              </a:rPr>
              <a:t>ΦιλαναγνωσΙα και </a:t>
            </a:r>
            <a:r>
              <a:rPr lang="el-GR" sz="4900" b="1" dirty="0" err="1">
                <a:solidFill>
                  <a:srgbClr val="C00000"/>
                </a:solidFill>
              </a:rPr>
              <a:t>δημιουργικΗ</a:t>
            </a:r>
            <a:r>
              <a:rPr lang="el-GR" sz="4900" b="1" dirty="0">
                <a:solidFill>
                  <a:srgbClr val="C00000"/>
                </a:solidFill>
              </a:rPr>
              <a:t> γραφ</a:t>
            </a:r>
            <a:r>
              <a:rPr lang="en-US" sz="4900" b="1" dirty="0">
                <a:solidFill>
                  <a:srgbClr val="C00000"/>
                </a:solidFill>
              </a:rPr>
              <a:t>H</a:t>
            </a:r>
            <a:br>
              <a:rPr lang="el-GR" sz="4900" b="1" dirty="0">
                <a:solidFill>
                  <a:srgbClr val="C00000"/>
                </a:solidFill>
              </a:rPr>
            </a:br>
            <a:r>
              <a:rPr lang="el-GR" sz="3100" b="1" dirty="0">
                <a:solidFill>
                  <a:srgbClr val="C00000"/>
                </a:solidFill>
              </a:rPr>
              <a:t>εισαγωγικεσ εννοιεσ</a:t>
            </a:r>
            <a:br>
              <a:rPr lang="el-GR" sz="6000" b="1" dirty="0">
                <a:solidFill>
                  <a:srgbClr val="C00000"/>
                </a:solidFill>
              </a:rPr>
            </a:br>
            <a:endParaRPr lang="el-GR" sz="6000" b="1" dirty="0">
              <a:solidFill>
                <a:srgbClr val="C00000"/>
              </a:solidFill>
            </a:endParaRPr>
          </a:p>
        </p:txBody>
      </p:sp>
      <p:sp>
        <p:nvSpPr>
          <p:cNvPr id="3" name="Υπότιτλος 2">
            <a:extLst>
              <a:ext uri="{FF2B5EF4-FFF2-40B4-BE49-F238E27FC236}">
                <a16:creationId xmlns:a16="http://schemas.microsoft.com/office/drawing/2014/main" id="{2E6AEA00-3D2C-475B-A9F9-C11E3B935846}"/>
              </a:ext>
            </a:extLst>
          </p:cNvPr>
          <p:cNvSpPr>
            <a:spLocks noGrp="1"/>
          </p:cNvSpPr>
          <p:nvPr>
            <p:ph type="subTitle" idx="1"/>
          </p:nvPr>
        </p:nvSpPr>
        <p:spPr/>
        <p:txBody>
          <a:bodyPr>
            <a:normAutofit/>
          </a:bodyPr>
          <a:lstStyle/>
          <a:p>
            <a:r>
              <a:rPr lang="el-GR" dirty="0" err="1">
                <a:solidFill>
                  <a:srgbClr val="C00000"/>
                </a:solidFill>
              </a:rPr>
              <a:t>Σπ</a:t>
            </a:r>
            <a:r>
              <a:rPr lang="en-US" dirty="0">
                <a:solidFill>
                  <a:srgbClr val="C00000"/>
                </a:solidFill>
              </a:rPr>
              <a:t>Y</a:t>
            </a:r>
            <a:r>
              <a:rPr lang="el-GR" dirty="0" err="1">
                <a:solidFill>
                  <a:srgbClr val="C00000"/>
                </a:solidFill>
              </a:rPr>
              <a:t>ρος</a:t>
            </a:r>
            <a:r>
              <a:rPr lang="el-GR" dirty="0">
                <a:solidFill>
                  <a:srgbClr val="C00000"/>
                </a:solidFill>
              </a:rPr>
              <a:t> </a:t>
            </a:r>
            <a:r>
              <a:rPr lang="el-GR" dirty="0" err="1">
                <a:solidFill>
                  <a:srgbClr val="C00000"/>
                </a:solidFill>
              </a:rPr>
              <a:t>Κιοσσ</a:t>
            </a:r>
            <a:r>
              <a:rPr lang="en-US" dirty="0">
                <a:solidFill>
                  <a:srgbClr val="C00000"/>
                </a:solidFill>
              </a:rPr>
              <a:t>E</a:t>
            </a:r>
            <a:r>
              <a:rPr lang="el-GR" dirty="0">
                <a:solidFill>
                  <a:srgbClr val="C00000"/>
                </a:solidFill>
              </a:rPr>
              <a:t>ς</a:t>
            </a:r>
          </a:p>
          <a:p>
            <a:r>
              <a:rPr lang="el-GR" dirty="0" err="1">
                <a:solidFill>
                  <a:srgbClr val="C00000"/>
                </a:solidFill>
              </a:rPr>
              <a:t>ΤμΗμα</a:t>
            </a:r>
            <a:r>
              <a:rPr lang="el-GR" dirty="0">
                <a:solidFill>
                  <a:srgbClr val="C00000"/>
                </a:solidFill>
              </a:rPr>
              <a:t> </a:t>
            </a:r>
            <a:r>
              <a:rPr lang="el-GR" dirty="0" err="1">
                <a:solidFill>
                  <a:srgbClr val="C00000"/>
                </a:solidFill>
              </a:rPr>
              <a:t>ΕλληνικΗς</a:t>
            </a:r>
            <a:r>
              <a:rPr lang="el-GR" dirty="0">
                <a:solidFill>
                  <a:srgbClr val="C00000"/>
                </a:solidFill>
              </a:rPr>
              <a:t> Φιλολογίας – </a:t>
            </a:r>
            <a:r>
              <a:rPr lang="el-GR" dirty="0" err="1">
                <a:solidFill>
                  <a:srgbClr val="C00000"/>
                </a:solidFill>
              </a:rPr>
              <a:t>δημοκριτειο</a:t>
            </a:r>
            <a:r>
              <a:rPr lang="el-GR" dirty="0">
                <a:solidFill>
                  <a:srgbClr val="C00000"/>
                </a:solidFill>
              </a:rPr>
              <a:t> </a:t>
            </a:r>
            <a:r>
              <a:rPr lang="el-GR" dirty="0" err="1">
                <a:solidFill>
                  <a:srgbClr val="C00000"/>
                </a:solidFill>
              </a:rPr>
              <a:t>πανεπιστημιο</a:t>
            </a:r>
            <a:r>
              <a:rPr lang="el-GR" dirty="0">
                <a:solidFill>
                  <a:srgbClr val="C00000"/>
                </a:solidFill>
              </a:rPr>
              <a:t> </a:t>
            </a:r>
            <a:r>
              <a:rPr lang="el-GR" dirty="0" err="1">
                <a:solidFill>
                  <a:srgbClr val="C00000"/>
                </a:solidFill>
              </a:rPr>
              <a:t>θρακησ</a:t>
            </a:r>
            <a:endParaRPr lang="el-GR" dirty="0">
              <a:solidFill>
                <a:srgbClr val="C00000"/>
              </a:solidFill>
            </a:endParaRPr>
          </a:p>
          <a:p>
            <a:endParaRPr lang="el-GR" dirty="0">
              <a:solidFill>
                <a:srgbClr val="C00000"/>
              </a:solidFill>
            </a:endParaRPr>
          </a:p>
          <a:p>
            <a:endParaRPr lang="el-GR" dirty="0">
              <a:solidFill>
                <a:srgbClr val="C00000"/>
              </a:solidFill>
            </a:endParaRPr>
          </a:p>
        </p:txBody>
      </p:sp>
      <p:pic>
        <p:nvPicPr>
          <p:cNvPr id="7" name="Εικόνα 6" descr="Εικόνα που περιέχει υπογραφή&#10;&#10;Περιγραφή που δημιουργήθηκε αυτόματα">
            <a:extLst>
              <a:ext uri="{FF2B5EF4-FFF2-40B4-BE49-F238E27FC236}">
                <a16:creationId xmlns:a16="http://schemas.microsoft.com/office/drawing/2014/main" id="{61B93110-25EE-48B7-8D7A-61D5A424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006" y="5054084"/>
            <a:ext cx="871730" cy="758954"/>
          </a:xfrm>
          <a:prstGeom prst="rect">
            <a:avLst/>
          </a:prstGeom>
        </p:spPr>
      </p:pic>
      <p:sp>
        <p:nvSpPr>
          <p:cNvPr id="6" name="TextBox 5">
            <a:extLst>
              <a:ext uri="{FF2B5EF4-FFF2-40B4-BE49-F238E27FC236}">
                <a16:creationId xmlns:a16="http://schemas.microsoft.com/office/drawing/2014/main" id="{455AA4EF-AD71-466B-94CB-0B36578D89C8}"/>
              </a:ext>
            </a:extLst>
          </p:cNvPr>
          <p:cNvSpPr txBox="1"/>
          <p:nvPr/>
        </p:nvSpPr>
        <p:spPr>
          <a:xfrm>
            <a:off x="2417779" y="4508825"/>
            <a:ext cx="3095537" cy="369332"/>
          </a:xfrm>
          <a:prstGeom prst="rect">
            <a:avLst/>
          </a:prstGeom>
          <a:noFill/>
        </p:spPr>
        <p:txBody>
          <a:bodyPr wrap="square" rtlCol="0">
            <a:spAutoFit/>
          </a:bodyPr>
          <a:lstStyle/>
          <a:p>
            <a:r>
              <a:rPr lang="en-US" dirty="0">
                <a:solidFill>
                  <a:srgbClr val="C00000"/>
                </a:solidFill>
              </a:rPr>
              <a:t>skiosses@helit.duth.gr</a:t>
            </a:r>
            <a:endParaRPr lang="el-GR" dirty="0">
              <a:solidFill>
                <a:srgbClr val="C00000"/>
              </a:solidFill>
            </a:endParaRPr>
          </a:p>
        </p:txBody>
      </p:sp>
      <p:pic>
        <p:nvPicPr>
          <p:cNvPr id="4" name="Picture 3">
            <a:extLst>
              <a:ext uri="{FF2B5EF4-FFF2-40B4-BE49-F238E27FC236}">
                <a16:creationId xmlns:a16="http://schemas.microsoft.com/office/drawing/2014/main" id="{DE2F2B81-2874-46FC-95A7-F98DAA80A5B5}"/>
              </a:ext>
            </a:extLst>
          </p:cNvPr>
          <p:cNvPicPr>
            <a:picLocks noChangeAspect="1"/>
          </p:cNvPicPr>
          <p:nvPr/>
        </p:nvPicPr>
        <p:blipFill>
          <a:blip r:embed="rId4"/>
          <a:stretch>
            <a:fillRect/>
          </a:stretch>
        </p:blipFill>
        <p:spPr>
          <a:xfrm>
            <a:off x="9454264" y="4906211"/>
            <a:ext cx="1018120" cy="1054699"/>
          </a:xfrm>
          <a:prstGeom prst="rect">
            <a:avLst/>
          </a:prstGeom>
        </p:spPr>
      </p:pic>
    </p:spTree>
    <p:extLst>
      <p:ext uri="{BB962C8B-B14F-4D97-AF65-F5344CB8AC3E}">
        <p14:creationId xmlns:p14="http://schemas.microsoft.com/office/powerpoint/2010/main" val="421166516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92AF-F253-4566-9B30-B19C4987E974}"/>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ο εκπαιδευτικός ωσ </a:t>
            </a:r>
            <a:r>
              <a:rPr lang="el-GR" sz="2400" dirty="0">
                <a:solidFill>
                  <a:prstClr val="black"/>
                </a:solidFill>
                <a:latin typeface="Garamond" panose="02020404030301010803"/>
              </a:rPr>
              <a:t>(συν)</a:t>
            </a: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αναγνωστησ</a:t>
            </a:r>
            <a:endParaRPr lang="el-GR" dirty="0"/>
          </a:p>
        </p:txBody>
      </p:sp>
      <p:sp>
        <p:nvSpPr>
          <p:cNvPr id="3" name="Content Placeholder 2">
            <a:extLst>
              <a:ext uri="{FF2B5EF4-FFF2-40B4-BE49-F238E27FC236}">
                <a16:creationId xmlns:a16="http://schemas.microsoft.com/office/drawing/2014/main" id="{F556FB47-C35E-4682-B684-91E4F640D5CC}"/>
              </a:ext>
            </a:extLst>
          </p:cNvPr>
          <p:cNvSpPr>
            <a:spLocks noGrp="1"/>
          </p:cNvSpPr>
          <p:nvPr>
            <p:ph idx="1"/>
          </p:nvPr>
        </p:nvSpPr>
        <p:spPr>
          <a:xfrm>
            <a:off x="426720" y="2015732"/>
            <a:ext cx="11277599" cy="4156468"/>
          </a:xfrm>
        </p:spPr>
        <p:txBody>
          <a:bodyPr>
            <a:normAutofit lnSpcReduction="10000"/>
          </a:bodyPr>
          <a:lstStyle/>
          <a:p>
            <a:pPr>
              <a:buFont typeface="Wingdings" panose="05000000000000000000" pitchFamily="2" charset="2"/>
              <a:buChar char="Ø"/>
            </a:pPr>
            <a:r>
              <a:rPr lang="el-GR" dirty="0"/>
              <a:t>Παρέχει στους μαθητές πρόσβαση σε βιβλία (οργάνωση βιβλιοθήκης, επισκέψεις σε δημοτικές βιβλιοθήκες, κ.λπ.)</a:t>
            </a:r>
          </a:p>
          <a:p>
            <a:pPr>
              <a:buFont typeface="Wingdings" panose="05000000000000000000" pitchFamily="2" charset="2"/>
              <a:buChar char="Ø"/>
            </a:pPr>
            <a:r>
              <a:rPr lang="el-GR" dirty="0"/>
              <a:t>Δεν υποχρεώνει, αλλά ενθαρρύνει την ανάγνωση</a:t>
            </a:r>
          </a:p>
          <a:p>
            <a:pPr>
              <a:buFont typeface="Wingdings" panose="05000000000000000000" pitchFamily="2" charset="2"/>
              <a:buChar char="Ø"/>
            </a:pPr>
            <a:r>
              <a:rPr lang="el-GR" dirty="0"/>
              <a:t>Δεν χρησιμοποιεί τη λογοτεχνική ανάγνωση ως μέσο για άλλους σκοπούς</a:t>
            </a:r>
          </a:p>
          <a:p>
            <a:pPr>
              <a:buFont typeface="Wingdings" panose="05000000000000000000" pitchFamily="2" charset="2"/>
              <a:buChar char="Ø"/>
            </a:pPr>
            <a:r>
              <a:rPr lang="el-GR" dirty="0"/>
              <a:t>Είναι ενημερωμένος για τα λογοτεχνικά βιβλία που κυκλοφορούν</a:t>
            </a:r>
          </a:p>
          <a:p>
            <a:pPr>
              <a:buFont typeface="Wingdings" panose="05000000000000000000" pitchFamily="2" charset="2"/>
              <a:buChar char="Ø"/>
            </a:pPr>
            <a:r>
              <a:rPr lang="el-GR" dirty="0"/>
              <a:t> Είναι επιμορφωμένος</a:t>
            </a:r>
          </a:p>
          <a:p>
            <a:pPr>
              <a:buFont typeface="Wingdings" panose="05000000000000000000" pitchFamily="2" charset="2"/>
              <a:buChar char="Ø"/>
            </a:pPr>
            <a:r>
              <a:rPr lang="el-GR" dirty="0"/>
              <a:t>Δεν επιβάλλει τις δικές του προτιμήσεις και ερμηνείες</a:t>
            </a:r>
          </a:p>
          <a:p>
            <a:pPr>
              <a:buFont typeface="Wingdings" panose="05000000000000000000" pitchFamily="2" charset="2"/>
              <a:buChar char="Ø"/>
            </a:pPr>
            <a:r>
              <a:rPr lang="el-GR" dirty="0"/>
              <a:t>Γνωρίζει τους μαθητές και τα ενδιαφέροντά τους</a:t>
            </a:r>
          </a:p>
          <a:p>
            <a:pPr>
              <a:buFont typeface="Wingdings" panose="05000000000000000000" pitchFamily="2" charset="2"/>
              <a:buChar char="Ø"/>
            </a:pPr>
            <a:r>
              <a:rPr lang="el-GR" dirty="0"/>
              <a:t> Αγαπά ο ίδιος/η ίδια την ανάγνωση</a:t>
            </a:r>
          </a:p>
        </p:txBody>
      </p:sp>
      <p:sp>
        <p:nvSpPr>
          <p:cNvPr id="4" name="Wave 3">
            <a:extLst>
              <a:ext uri="{FF2B5EF4-FFF2-40B4-BE49-F238E27FC236}">
                <a16:creationId xmlns:a16="http://schemas.microsoft.com/office/drawing/2014/main" id="{BDF148EF-D2BE-4941-88E4-61D183E76570}"/>
              </a:ext>
            </a:extLst>
          </p:cNvPr>
          <p:cNvSpPr/>
          <p:nvPr/>
        </p:nvSpPr>
        <p:spPr>
          <a:xfrm>
            <a:off x="8107680" y="4236720"/>
            <a:ext cx="3221493" cy="1630680"/>
          </a:xfrm>
          <a:prstGeom prst="wav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Garamond" panose="02020404030301010803"/>
                <a:ea typeface="+mn-ea"/>
                <a:cs typeface="+mn-cs"/>
              </a:rPr>
              <a:t>Η ανάγνωση της λογοτεχνίας είναι </a:t>
            </a:r>
            <a:r>
              <a:rPr kumimoji="0" lang="el-GR" sz="1800" b="1" i="0" u="none" strike="noStrike" kern="1200" cap="none" spc="0" normalizeH="0" baseline="0" noProof="0" dirty="0">
                <a:ln w="10160">
                  <a:solidFill>
                    <a:srgbClr val="586EA6"/>
                  </a:solidFill>
                  <a:prstDash val="solid"/>
                </a:ln>
                <a:solidFill>
                  <a:srgbClr val="C00000"/>
                </a:solidFill>
                <a:effectLst>
                  <a:outerShdw blurRad="38100" dist="22860" dir="5400000" algn="tl" rotWithShape="0">
                    <a:srgbClr val="000000">
                      <a:alpha val="30000"/>
                    </a:srgbClr>
                  </a:outerShdw>
                </a:effectLst>
                <a:uLnTx/>
                <a:uFillTx/>
                <a:latin typeface="Garamond" panose="02020404030301010803"/>
                <a:ea typeface="+mn-ea"/>
                <a:cs typeface="+mn-cs"/>
              </a:rPr>
              <a:t>μέσο</a:t>
            </a:r>
            <a:r>
              <a:rPr kumimoji="0" lang="el-GR" sz="1800" b="0" i="0" u="none" strike="noStrike" kern="1200" cap="none" spc="0" normalizeH="0" baseline="0" noProof="0" dirty="0">
                <a:ln>
                  <a:noFill/>
                </a:ln>
                <a:solidFill>
                  <a:srgbClr val="C00000"/>
                </a:solidFill>
                <a:effectLst/>
                <a:uLnTx/>
                <a:uFillTx/>
                <a:latin typeface="Garamond" panose="02020404030301010803"/>
                <a:ea typeface="+mn-ea"/>
                <a:cs typeface="+mn-cs"/>
              </a:rPr>
              <a:t> και </a:t>
            </a:r>
            <a:r>
              <a:rPr kumimoji="0" lang="el-GR" sz="1800" b="1" i="0" u="none" strike="noStrike" kern="1200" cap="none" spc="0" normalizeH="0" baseline="0" noProof="0" dirty="0">
                <a:ln w="10160">
                  <a:solidFill>
                    <a:srgbClr val="586EA6"/>
                  </a:solidFill>
                  <a:prstDash val="solid"/>
                </a:ln>
                <a:solidFill>
                  <a:srgbClr val="C00000"/>
                </a:solidFill>
                <a:effectLst>
                  <a:outerShdw blurRad="38100" dist="22860" dir="5400000" algn="tl" rotWithShape="0">
                    <a:srgbClr val="000000">
                      <a:alpha val="30000"/>
                    </a:srgbClr>
                  </a:outerShdw>
                </a:effectLst>
                <a:uLnTx/>
                <a:uFillTx/>
                <a:latin typeface="Garamond" panose="02020404030301010803"/>
                <a:ea typeface="+mn-ea"/>
                <a:cs typeface="+mn-cs"/>
              </a:rPr>
              <a:t>σκοπός</a:t>
            </a:r>
            <a:r>
              <a:rPr kumimoji="0" lang="el-GR" sz="1800" b="0" i="0" u="none" strike="noStrike" kern="1200" cap="none" spc="0" normalizeH="0" baseline="0" noProof="0" dirty="0">
                <a:ln>
                  <a:noFill/>
                </a:ln>
                <a:solidFill>
                  <a:srgbClr val="C00000"/>
                </a:solidFill>
                <a:effectLst/>
                <a:uLnTx/>
                <a:uFillTx/>
                <a:latin typeface="Garamond" panose="02020404030301010803"/>
                <a:ea typeface="+mn-ea"/>
                <a:cs typeface="+mn-cs"/>
              </a:rPr>
              <a:t> μαζί.</a:t>
            </a:r>
          </a:p>
        </p:txBody>
      </p:sp>
    </p:spTree>
    <p:extLst>
      <p:ext uri="{BB962C8B-B14F-4D97-AF65-F5344CB8AC3E}">
        <p14:creationId xmlns:p14="http://schemas.microsoft.com/office/powerpoint/2010/main" val="2570192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47E1-FD7A-433B-B1DD-01C481B52AB0}"/>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τα αναγνωσματα</a:t>
            </a:r>
            <a:endParaRPr lang="el-GR" dirty="0"/>
          </a:p>
        </p:txBody>
      </p:sp>
      <p:sp>
        <p:nvSpPr>
          <p:cNvPr id="3" name="Content Placeholder 2">
            <a:extLst>
              <a:ext uri="{FF2B5EF4-FFF2-40B4-BE49-F238E27FC236}">
                <a16:creationId xmlns:a16="http://schemas.microsoft.com/office/drawing/2014/main" id="{E907ABE9-967B-4EA7-B005-90B0AE53D9F0}"/>
              </a:ext>
            </a:extLst>
          </p:cNvPr>
          <p:cNvSpPr>
            <a:spLocks noGrp="1"/>
          </p:cNvSpPr>
          <p:nvPr>
            <p:ph idx="1"/>
          </p:nvPr>
        </p:nvSpPr>
        <p:spPr>
          <a:xfrm>
            <a:off x="0" y="2015731"/>
            <a:ext cx="11811000" cy="4037750"/>
          </a:xfrm>
        </p:spPr>
        <p:txBody>
          <a:bodyPr>
            <a:normAutofit fontScale="92500" lnSpcReduction="20000"/>
          </a:bodyPr>
          <a:lstStyle/>
          <a:p>
            <a:r>
              <a:rPr lang="el-GR" dirty="0"/>
              <a:t>Ημερήσιος και περιοδικός τύπος (έντυπα και ηλεκτρονικά μέσα), εκπομπές, </a:t>
            </a:r>
            <a:r>
              <a:rPr lang="el-GR" dirty="0" err="1"/>
              <a:t>ηλ</a:t>
            </a:r>
            <a:r>
              <a:rPr lang="el-GR" dirty="0"/>
              <a:t>. σελίδες βιβλιοπωλείων, </a:t>
            </a:r>
            <a:r>
              <a:rPr lang="el-GR" dirty="0" err="1"/>
              <a:t>ιστολόγια</a:t>
            </a:r>
            <a:r>
              <a:rPr lang="el-GR" dirty="0"/>
              <a:t>, </a:t>
            </a:r>
            <a:r>
              <a:rPr lang="el-GR" dirty="0" err="1"/>
              <a:t>ιστότοποι</a:t>
            </a:r>
            <a:r>
              <a:rPr lang="el-GR" dirty="0"/>
              <a:t> για το βιβλίο. Ενδεικτικά:</a:t>
            </a:r>
          </a:p>
          <a:p>
            <a:pPr marL="0" indent="0">
              <a:buNone/>
            </a:pPr>
            <a:r>
              <a:rPr lang="el-GR" dirty="0"/>
              <a:t>	</a:t>
            </a:r>
            <a:r>
              <a:rPr lang="en-US" dirty="0">
                <a:hlinkClick r:id="rId2"/>
              </a:rPr>
              <a:t>http://paidiki-logotexnia.blogspot.gr/</a:t>
            </a:r>
            <a:endParaRPr lang="el-GR" dirty="0"/>
          </a:p>
          <a:p>
            <a:pPr marL="0" indent="0">
              <a:buNone/>
            </a:pPr>
            <a:r>
              <a:rPr lang="el-GR" dirty="0"/>
              <a:t>	</a:t>
            </a:r>
            <a:r>
              <a:rPr lang="en-US" dirty="0">
                <a:hlinkClick r:id="rId3"/>
              </a:rPr>
              <a:t>http://lesxhanagnosis.blogspot.gr/</a:t>
            </a:r>
            <a:endParaRPr lang="el-GR" dirty="0"/>
          </a:p>
          <a:p>
            <a:pPr marL="0" indent="0">
              <a:buNone/>
            </a:pPr>
            <a:r>
              <a:rPr lang="el-GR" dirty="0"/>
              <a:t>	</a:t>
            </a:r>
            <a:r>
              <a:rPr lang="en-US" dirty="0">
                <a:hlinkClick r:id="rId4"/>
              </a:rPr>
              <a:t>http://www.mikrosanagnostis.gr/gwniadaskalwn.asp</a:t>
            </a:r>
            <a:endParaRPr lang="el-GR" dirty="0"/>
          </a:p>
          <a:p>
            <a:pPr marL="0" indent="0">
              <a:buNone/>
            </a:pPr>
            <a:r>
              <a:rPr lang="el-GR" dirty="0"/>
              <a:t>	</a:t>
            </a:r>
            <a:r>
              <a:rPr lang="en-US" dirty="0">
                <a:hlinkClick r:id="rId5"/>
              </a:rPr>
              <a:t>http://www.biblionet.gr/</a:t>
            </a:r>
            <a:endParaRPr lang="el-GR" dirty="0"/>
          </a:p>
          <a:p>
            <a:pPr marL="0" indent="0">
              <a:buNone/>
            </a:pPr>
            <a:r>
              <a:rPr lang="el-GR" dirty="0"/>
              <a:t>	</a:t>
            </a:r>
            <a:r>
              <a:rPr lang="en-US" dirty="0">
                <a:hlinkClick r:id="rId6"/>
              </a:rPr>
              <a:t>http://www.philanagnosia.gr/</a:t>
            </a:r>
            <a:endParaRPr lang="el-GR" dirty="0"/>
          </a:p>
          <a:p>
            <a:pPr marL="0" indent="0">
              <a:buNone/>
            </a:pPr>
            <a:r>
              <a:rPr lang="el-GR" dirty="0"/>
              <a:t>	</a:t>
            </a:r>
            <a:r>
              <a:rPr lang="en-US" dirty="0">
                <a:hlinkClick r:id="rId7"/>
              </a:rPr>
              <a:t>https://www.elniplex.com/</a:t>
            </a:r>
            <a:endParaRPr lang="el-GR" dirty="0"/>
          </a:p>
          <a:p>
            <a:pPr marL="0" indent="0">
              <a:buNone/>
            </a:pPr>
            <a:r>
              <a:rPr lang="el-GR" dirty="0"/>
              <a:t>	</a:t>
            </a:r>
            <a:r>
              <a:rPr lang="en-US" dirty="0">
                <a:hlinkClick r:id="rId8"/>
              </a:rPr>
              <a:t>http://www.paramithia.net/</a:t>
            </a:r>
            <a:endParaRPr lang="el-GR" dirty="0"/>
          </a:p>
          <a:p>
            <a:pPr marL="0" indent="0">
              <a:buNone/>
            </a:pPr>
            <a:r>
              <a:rPr lang="el-GR" dirty="0"/>
              <a:t>	</a:t>
            </a:r>
            <a:r>
              <a:rPr lang="en-US" dirty="0">
                <a:hlinkClick r:id="rId9"/>
              </a:rPr>
              <a:t>http://www.lifelongreaders.org/lire1/index.html</a:t>
            </a:r>
            <a:endParaRPr lang="el-GR" dirty="0"/>
          </a:p>
          <a:p>
            <a:pPr marL="0" indent="0">
              <a:buNone/>
            </a:pPr>
            <a:endParaRPr lang="en-US" dirty="0"/>
          </a:p>
          <a:p>
            <a:pPr marL="0" indent="0">
              <a:buNone/>
            </a:pPr>
            <a:endParaRPr lang="el-GR" dirty="0"/>
          </a:p>
          <a:p>
            <a:pPr marL="0" indent="0">
              <a:buNone/>
            </a:pPr>
            <a:endParaRPr lang="en-US" dirty="0"/>
          </a:p>
          <a:p>
            <a:pPr marL="0" indent="0">
              <a:buNone/>
            </a:pPr>
            <a:endParaRPr lang="el-GR" dirty="0"/>
          </a:p>
        </p:txBody>
      </p:sp>
      <p:pic>
        <p:nvPicPr>
          <p:cNvPr id="4" name="Picture 3">
            <a:extLst>
              <a:ext uri="{FF2B5EF4-FFF2-40B4-BE49-F238E27FC236}">
                <a16:creationId xmlns:a16="http://schemas.microsoft.com/office/drawing/2014/main" id="{84586CDA-C8A4-4EB9-819B-707ED17E5044}"/>
              </a:ext>
            </a:extLst>
          </p:cNvPr>
          <p:cNvPicPr>
            <a:picLocks noChangeAspect="1"/>
          </p:cNvPicPr>
          <p:nvPr/>
        </p:nvPicPr>
        <p:blipFill>
          <a:blip r:embed="rId10"/>
          <a:stretch>
            <a:fillRect/>
          </a:stretch>
        </p:blipFill>
        <p:spPr>
          <a:xfrm>
            <a:off x="9810750" y="10693"/>
            <a:ext cx="2381250" cy="1924050"/>
          </a:xfrm>
          <a:prstGeom prst="rect">
            <a:avLst/>
          </a:prstGeom>
        </p:spPr>
      </p:pic>
    </p:spTree>
    <p:extLst>
      <p:ext uri="{BB962C8B-B14F-4D97-AF65-F5344CB8AC3E}">
        <p14:creationId xmlns:p14="http://schemas.microsoft.com/office/powerpoint/2010/main" val="2381716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2607-4D21-41BF-8F92-00B5B67BD7DD}"/>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lang="el-GR" sz="2400" dirty="0">
                <a:solidFill>
                  <a:prstClr val="black"/>
                </a:solidFill>
                <a:latin typeface="Garamond" panose="02020404030301010803"/>
              </a:rPr>
              <a:t>η αναγνωστικη περισταση</a:t>
            </a:r>
            <a:endParaRPr lang="el-GR" dirty="0"/>
          </a:p>
        </p:txBody>
      </p:sp>
      <p:sp>
        <p:nvSpPr>
          <p:cNvPr id="3" name="Content Placeholder 2">
            <a:extLst>
              <a:ext uri="{FF2B5EF4-FFF2-40B4-BE49-F238E27FC236}">
                <a16:creationId xmlns:a16="http://schemas.microsoft.com/office/drawing/2014/main" id="{E4D6BCCC-917F-48D6-BAC6-F14F2560F44B}"/>
              </a:ext>
            </a:extLst>
          </p:cNvPr>
          <p:cNvSpPr>
            <a:spLocks noGrp="1"/>
          </p:cNvSpPr>
          <p:nvPr>
            <p:ph idx="1"/>
          </p:nvPr>
        </p:nvSpPr>
        <p:spPr>
          <a:xfrm>
            <a:off x="325464" y="1983783"/>
            <a:ext cx="11592733" cy="3905573"/>
          </a:xfrm>
        </p:spPr>
        <p:txBody>
          <a:bodyPr/>
          <a:lstStyle/>
          <a:p>
            <a:r>
              <a:rPr lang="el-GR" dirty="0"/>
              <a:t>αναγνώστες σε διαφορετικά πιθανόν στάδια εξέλιξης</a:t>
            </a:r>
          </a:p>
          <a:p>
            <a:r>
              <a:rPr lang="el-GR" dirty="0"/>
              <a:t>αναγνώστες με ποικίλα ενδιαφέροντα και επιθυμίες</a:t>
            </a:r>
          </a:p>
          <a:p>
            <a:r>
              <a:rPr lang="el-GR" dirty="0"/>
              <a:t>αναγνώστες υπό διαμόρφωση</a:t>
            </a:r>
          </a:p>
          <a:p>
            <a:r>
              <a:rPr lang="el-GR" dirty="0"/>
              <a:t>αναγνώστες με ποικίλες στάσεις προς την ανάγνωση </a:t>
            </a:r>
          </a:p>
          <a:p>
            <a:pPr>
              <a:buFont typeface="Wingdings" panose="05000000000000000000" pitchFamily="2" charset="2"/>
              <a:buChar char="Ø"/>
            </a:pPr>
            <a:r>
              <a:rPr lang="el-GR" dirty="0"/>
              <a:t> σαφήνεια ως προς τους στόχους της επικείμενης αναγνωστικής εμπειρίας: </a:t>
            </a:r>
          </a:p>
          <a:p>
            <a:pPr marL="0" indent="0">
              <a:buNone/>
            </a:pPr>
            <a:endParaRPr lang="el-GR" dirty="0"/>
          </a:p>
          <a:p>
            <a:endParaRPr lang="el-GR" dirty="0"/>
          </a:p>
        </p:txBody>
      </p:sp>
      <p:graphicFrame>
        <p:nvGraphicFramePr>
          <p:cNvPr id="4" name="Table 4">
            <a:extLst>
              <a:ext uri="{FF2B5EF4-FFF2-40B4-BE49-F238E27FC236}">
                <a16:creationId xmlns:a16="http://schemas.microsoft.com/office/drawing/2014/main" id="{00E5ADEA-8C67-4F8B-8683-7A83564C1150}"/>
              </a:ext>
            </a:extLst>
          </p:cNvPr>
          <p:cNvGraphicFramePr>
            <a:graphicFrameLocks noGrp="1"/>
          </p:cNvGraphicFramePr>
          <p:nvPr/>
        </p:nvGraphicFramePr>
        <p:xfrm>
          <a:off x="821410" y="4464905"/>
          <a:ext cx="9577952" cy="1554480"/>
        </p:xfrm>
        <a:graphic>
          <a:graphicData uri="http://schemas.openxmlformats.org/drawingml/2006/table">
            <a:tbl>
              <a:tblPr firstRow="1" bandRow="1">
                <a:tableStyleId>{5C22544A-7EE6-4342-B048-85BDC9FD1C3A}</a:tableStyleId>
              </a:tblPr>
              <a:tblGrid>
                <a:gridCol w="4788976">
                  <a:extLst>
                    <a:ext uri="{9D8B030D-6E8A-4147-A177-3AD203B41FA5}">
                      <a16:colId xmlns:a16="http://schemas.microsoft.com/office/drawing/2014/main" val="3351444926"/>
                    </a:ext>
                  </a:extLst>
                </a:gridCol>
                <a:gridCol w="4788976">
                  <a:extLst>
                    <a:ext uri="{9D8B030D-6E8A-4147-A177-3AD203B41FA5}">
                      <a16:colId xmlns:a16="http://schemas.microsoft.com/office/drawing/2014/main" val="1688529659"/>
                    </a:ext>
                  </a:extLst>
                </a:gridCol>
              </a:tblGrid>
              <a:tr h="310360">
                <a:tc>
                  <a:txBody>
                    <a:bodyPr/>
                    <a:lstStyle/>
                    <a:p>
                      <a:r>
                        <a:rPr lang="el-GR" dirty="0"/>
                        <a:t>Όχι:</a:t>
                      </a:r>
                    </a:p>
                  </a:txBody>
                  <a:tcPr/>
                </a:tc>
                <a:tc>
                  <a:txBody>
                    <a:bodyPr/>
                    <a:lstStyle/>
                    <a:p>
                      <a:r>
                        <a:rPr lang="el-GR" dirty="0"/>
                        <a:t>Ναι:</a:t>
                      </a:r>
                    </a:p>
                  </a:txBody>
                  <a:tcPr/>
                </a:tc>
                <a:extLst>
                  <a:ext uri="{0D108BD9-81ED-4DB2-BD59-A6C34878D82A}">
                    <a16:rowId xmlns:a16="http://schemas.microsoft.com/office/drawing/2014/main" val="2470317834"/>
                  </a:ext>
                </a:extLst>
              </a:tr>
              <a:tr h="570250">
                <a:tc>
                  <a:txBody>
                    <a:bodyPr/>
                    <a:lstStyle/>
                    <a:p>
                      <a:r>
                        <a:rPr lang="el-GR" dirty="0"/>
                        <a:t>Παροχή γνώσεων</a:t>
                      </a:r>
                    </a:p>
                    <a:p>
                      <a:r>
                        <a:rPr lang="el-GR" dirty="0"/>
                        <a:t>Εξέταση </a:t>
                      </a:r>
                    </a:p>
                    <a:p>
                      <a:r>
                        <a:rPr lang="el-GR" dirty="0"/>
                        <a:t>Εξαναγκασμός </a:t>
                      </a:r>
                    </a:p>
                  </a:txBody>
                  <a:tcPr/>
                </a:tc>
                <a:tc>
                  <a:txBody>
                    <a:bodyPr/>
                    <a:lstStyle/>
                    <a:p>
                      <a:r>
                        <a:rPr lang="el-GR" dirty="0"/>
                        <a:t>Αναγνωστική απόλαυση</a:t>
                      </a:r>
                    </a:p>
                    <a:p>
                      <a:r>
                        <a:rPr lang="el-GR" dirty="0"/>
                        <a:t>Καλλιέργεια βιωματικής προσέγγισης, ανάπτυξη αναγνωστικών δεξιοτήτων, κριτικής, γούστου</a:t>
                      </a:r>
                    </a:p>
                  </a:txBody>
                  <a:tcPr/>
                </a:tc>
                <a:extLst>
                  <a:ext uri="{0D108BD9-81ED-4DB2-BD59-A6C34878D82A}">
                    <a16:rowId xmlns:a16="http://schemas.microsoft.com/office/drawing/2014/main" val="2095233421"/>
                  </a:ext>
                </a:extLst>
              </a:tr>
            </a:tbl>
          </a:graphicData>
        </a:graphic>
      </p:graphicFrame>
    </p:spTree>
    <p:extLst>
      <p:ext uri="{BB962C8B-B14F-4D97-AF65-F5344CB8AC3E}">
        <p14:creationId xmlns:p14="http://schemas.microsoft.com/office/powerpoint/2010/main" val="2888901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530B-6532-4916-936B-0EEC132F58EA}"/>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lang="el-GR" sz="2400" dirty="0">
                <a:solidFill>
                  <a:prstClr val="black"/>
                </a:solidFill>
                <a:latin typeface="Garamond" panose="02020404030301010803"/>
              </a:rPr>
              <a:t>το </a:t>
            </a:r>
            <a:r>
              <a:rPr lang="el-GR" sz="2400" dirty="0" err="1">
                <a:solidFill>
                  <a:prstClr val="black"/>
                </a:solidFill>
                <a:latin typeface="Garamond" panose="02020404030301010803"/>
              </a:rPr>
              <a:t>θεμα</a:t>
            </a:r>
            <a:endParaRPr lang="el-GR" dirty="0"/>
          </a:p>
        </p:txBody>
      </p:sp>
      <p:sp>
        <p:nvSpPr>
          <p:cNvPr id="3" name="Content Placeholder 2">
            <a:extLst>
              <a:ext uri="{FF2B5EF4-FFF2-40B4-BE49-F238E27FC236}">
                <a16:creationId xmlns:a16="http://schemas.microsoft.com/office/drawing/2014/main" id="{EB666765-A685-4FDD-A6BB-2B764E42CAC0}"/>
              </a:ext>
            </a:extLst>
          </p:cNvPr>
          <p:cNvSpPr>
            <a:spLocks noGrp="1"/>
          </p:cNvSpPr>
          <p:nvPr>
            <p:ph idx="1"/>
          </p:nvPr>
        </p:nvSpPr>
        <p:spPr>
          <a:xfrm>
            <a:off x="701040" y="2015732"/>
            <a:ext cx="10911839" cy="3450613"/>
          </a:xfrm>
        </p:spPr>
        <p:txBody>
          <a:bodyPr/>
          <a:lstStyle/>
          <a:p>
            <a:r>
              <a:rPr lang="el-GR" dirty="0"/>
              <a:t>Συζήτηση σχετικά με το ευρύτερο θέμα του βιβλίου, ευαισθητοποίηση των μαθητών σχετικά με αυτό, με αφορμή:</a:t>
            </a:r>
          </a:p>
          <a:p>
            <a:pPr lvl="1">
              <a:buFont typeface="Wingdings" panose="05000000000000000000" pitchFamily="2" charset="2"/>
              <a:buChar char="Ø"/>
            </a:pPr>
            <a:r>
              <a:rPr lang="el-GR" dirty="0"/>
              <a:t>γεγονότα από τη σύγχρονη επικαιρότητα</a:t>
            </a:r>
          </a:p>
          <a:p>
            <a:pPr lvl="1">
              <a:buFont typeface="Wingdings" panose="05000000000000000000" pitchFamily="2" charset="2"/>
              <a:buChar char="Ø"/>
            </a:pPr>
            <a:r>
              <a:rPr lang="el-GR" dirty="0"/>
              <a:t>εμπειρίες των μαθητών</a:t>
            </a:r>
          </a:p>
          <a:p>
            <a:pPr lvl="1">
              <a:buFont typeface="Wingdings" panose="05000000000000000000" pitchFamily="2" charset="2"/>
              <a:buChar char="Ø"/>
            </a:pPr>
            <a:r>
              <a:rPr lang="el-GR" dirty="0"/>
              <a:t>σύντομα αποσπάσματα από διάφορα κείμενα, </a:t>
            </a:r>
            <a:r>
              <a:rPr lang="el-GR" dirty="0" err="1"/>
              <a:t>ικόνες</a:t>
            </a:r>
            <a:r>
              <a:rPr lang="el-GR" dirty="0"/>
              <a:t>, φωτογραφίες, βίντεο, κ.ά.</a:t>
            </a:r>
          </a:p>
          <a:p>
            <a:pPr marL="457200" lvl="1" indent="0">
              <a:buNone/>
            </a:pPr>
            <a:endParaRPr lang="el-GR" dirty="0"/>
          </a:p>
        </p:txBody>
      </p:sp>
    </p:spTree>
    <p:extLst>
      <p:ext uri="{BB962C8B-B14F-4D97-AF65-F5344CB8AC3E}">
        <p14:creationId xmlns:p14="http://schemas.microsoft.com/office/powerpoint/2010/main" val="2967444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4A34-CD0B-47B1-BE77-C6338FA8F7AD}"/>
              </a:ext>
            </a:extLst>
          </p:cNvPr>
          <p:cNvSpPr>
            <a:spLocks noGrp="1"/>
          </p:cNvSpPr>
          <p:nvPr>
            <p:ph type="title"/>
          </p:nvPr>
        </p:nvSpPr>
        <p:spPr/>
        <p:txBody>
          <a:bodyPr/>
          <a:lstStyle/>
          <a:p>
            <a:r>
              <a:rPr lang="el-GR" b="1" dirty="0" err="1"/>
              <a:t>ΚατΑ</a:t>
            </a:r>
            <a:r>
              <a:rPr lang="el-GR" b="1" dirty="0"/>
              <a:t> την αναγνωση</a:t>
            </a:r>
            <a:br>
              <a:rPr lang="el-GR" dirty="0"/>
            </a:br>
            <a:r>
              <a:rPr lang="el-GR" sz="2400" dirty="0"/>
              <a:t>στο κατωφλι του κειμενου</a:t>
            </a:r>
            <a:endParaRPr lang="el-GR" dirty="0"/>
          </a:p>
        </p:txBody>
      </p:sp>
      <p:sp>
        <p:nvSpPr>
          <p:cNvPr id="3" name="Content Placeholder 2">
            <a:extLst>
              <a:ext uri="{FF2B5EF4-FFF2-40B4-BE49-F238E27FC236}">
                <a16:creationId xmlns:a16="http://schemas.microsoft.com/office/drawing/2014/main" id="{36632F34-C8C4-401D-A738-D60EED405B24}"/>
              </a:ext>
            </a:extLst>
          </p:cNvPr>
          <p:cNvSpPr>
            <a:spLocks noGrp="1"/>
          </p:cNvSpPr>
          <p:nvPr>
            <p:ph idx="1"/>
          </p:nvPr>
        </p:nvSpPr>
        <p:spPr>
          <a:xfrm>
            <a:off x="387459" y="2015732"/>
            <a:ext cx="11360256" cy="4037749"/>
          </a:xfrm>
        </p:spPr>
        <p:txBody>
          <a:bodyPr>
            <a:normAutofit fontScale="92500" lnSpcReduction="10000"/>
          </a:bodyPr>
          <a:lstStyle/>
          <a:p>
            <a:pPr>
              <a:buFont typeface="Wingdings" panose="05000000000000000000" pitchFamily="2" charset="2"/>
              <a:buChar char="Ø"/>
            </a:pPr>
            <a:r>
              <a:rPr lang="el-GR" dirty="0"/>
              <a:t> Επαφή μαθητών με τα στοιχεία που «πλαισιώνουν» το κείμενο, του δίνουν ταυτότητα και το συνοδεύουν ως τυπωμένο βιβλίο (</a:t>
            </a:r>
            <a:r>
              <a:rPr lang="en-US" dirty="0"/>
              <a:t>Genette, </a:t>
            </a:r>
            <a:r>
              <a:rPr lang="el-GR" i="1" dirty="0"/>
              <a:t>παρακείμενο</a:t>
            </a:r>
            <a:r>
              <a:rPr lang="el-GR" dirty="0"/>
              <a:t>):</a:t>
            </a:r>
          </a:p>
          <a:p>
            <a:r>
              <a:rPr lang="el-GR" dirty="0"/>
              <a:t>Όνομα συγγραφέα/ων, εικονογράφου, μεταφραστή</a:t>
            </a:r>
          </a:p>
          <a:p>
            <a:r>
              <a:rPr lang="el-GR" dirty="0"/>
              <a:t>Εκδοτικός οίκος</a:t>
            </a:r>
          </a:p>
          <a:p>
            <a:r>
              <a:rPr lang="el-GR" dirty="0"/>
              <a:t>Χρόνος και τόπος έκδοσης, </a:t>
            </a:r>
            <a:r>
              <a:rPr lang="en-US" dirty="0"/>
              <a:t>ISBN (International Standard Book Number – </a:t>
            </a:r>
            <a:r>
              <a:rPr lang="el-GR" dirty="0"/>
              <a:t>Διεθνής Πρότυπος Αριθμός Βιβλίου = </a:t>
            </a:r>
            <a:r>
              <a:rPr lang="el-GR" dirty="0" err="1"/>
              <a:t>μηχαναγνώσιμος</a:t>
            </a:r>
            <a:r>
              <a:rPr lang="el-GR" dirty="0"/>
              <a:t> </a:t>
            </a:r>
            <a:r>
              <a:rPr lang="el-GR" dirty="0" err="1"/>
              <a:t>ραβδοκώδικας</a:t>
            </a:r>
            <a:r>
              <a:rPr lang="el-GR" dirty="0"/>
              <a:t>, «δακτυλικό αποτύπωμα», ψηφιακή ταυτότητα του βιβλίου)</a:t>
            </a:r>
          </a:p>
          <a:p>
            <a:r>
              <a:rPr lang="el-GR" dirty="0"/>
              <a:t>Φωτογραφία, βιογραφία-</a:t>
            </a:r>
            <a:r>
              <a:rPr lang="el-GR" dirty="0" err="1"/>
              <a:t>εργογραφία</a:t>
            </a:r>
            <a:r>
              <a:rPr lang="el-GR" dirty="0"/>
              <a:t> του συγγραφέα</a:t>
            </a:r>
          </a:p>
          <a:p>
            <a:r>
              <a:rPr lang="el-GR" dirty="0"/>
              <a:t>Αφιερώσεις, μότο</a:t>
            </a:r>
          </a:p>
          <a:p>
            <a:r>
              <a:rPr lang="el-GR" dirty="0"/>
              <a:t>Εξώφυλλο, οπισθόφυλλο κ.λπ. </a:t>
            </a:r>
          </a:p>
        </p:txBody>
      </p:sp>
      <p:pic>
        <p:nvPicPr>
          <p:cNvPr id="4" name="Picture 3">
            <a:extLst>
              <a:ext uri="{FF2B5EF4-FFF2-40B4-BE49-F238E27FC236}">
                <a16:creationId xmlns:a16="http://schemas.microsoft.com/office/drawing/2014/main" id="{A95F5F2C-9F4D-41FB-9E87-291B00F9172C}"/>
              </a:ext>
            </a:extLst>
          </p:cNvPr>
          <p:cNvPicPr>
            <a:picLocks noChangeAspect="1"/>
          </p:cNvPicPr>
          <p:nvPr/>
        </p:nvPicPr>
        <p:blipFill>
          <a:blip r:embed="rId2"/>
          <a:stretch>
            <a:fillRect/>
          </a:stretch>
        </p:blipFill>
        <p:spPr>
          <a:xfrm>
            <a:off x="9715500" y="0"/>
            <a:ext cx="2476500" cy="1847850"/>
          </a:xfrm>
          <a:prstGeom prst="rect">
            <a:avLst/>
          </a:prstGeom>
        </p:spPr>
      </p:pic>
    </p:spTree>
    <p:extLst>
      <p:ext uri="{BB962C8B-B14F-4D97-AF65-F5344CB8AC3E}">
        <p14:creationId xmlns:p14="http://schemas.microsoft.com/office/powerpoint/2010/main" val="392163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8523-7B52-45F0-B98D-39171F7847D5}"/>
              </a:ext>
            </a:extLst>
          </p:cNvPr>
          <p:cNvSpPr>
            <a:spLocks noGrp="1"/>
          </p:cNvSpPr>
          <p:nvPr>
            <p:ph type="title"/>
          </p:nvPr>
        </p:nvSpPr>
        <p:spPr/>
        <p:txBody>
          <a:bodyPr/>
          <a:lstStyle/>
          <a:p>
            <a:r>
              <a:rPr lang="el-GR" b="1" dirty="0"/>
              <a:t>Κατα την αναγνωση</a:t>
            </a:r>
            <a:br>
              <a:rPr lang="el-GR" dirty="0"/>
            </a:br>
            <a:r>
              <a:rPr lang="el-GR" sz="2400" dirty="0"/>
              <a:t>στο κατωφλι του κειμενου</a:t>
            </a:r>
            <a:endParaRPr lang="el-GR" dirty="0"/>
          </a:p>
        </p:txBody>
      </p:sp>
      <p:sp>
        <p:nvSpPr>
          <p:cNvPr id="3" name="Content Placeholder 2">
            <a:extLst>
              <a:ext uri="{FF2B5EF4-FFF2-40B4-BE49-F238E27FC236}">
                <a16:creationId xmlns:a16="http://schemas.microsoft.com/office/drawing/2014/main" id="{32CD7716-8D3F-4162-B362-67E2A9220D58}"/>
              </a:ext>
            </a:extLst>
          </p:cNvPr>
          <p:cNvSpPr>
            <a:spLocks noGrp="1"/>
          </p:cNvSpPr>
          <p:nvPr>
            <p:ph idx="1"/>
          </p:nvPr>
        </p:nvSpPr>
        <p:spPr>
          <a:xfrm>
            <a:off x="433137" y="1847241"/>
            <a:ext cx="10621717" cy="3619105"/>
          </a:xfrm>
        </p:spPr>
        <p:txBody>
          <a:bodyPr/>
          <a:lstStyle/>
          <a:p>
            <a:pPr>
              <a:buFont typeface="Wingdings" panose="05000000000000000000" pitchFamily="2" charset="2"/>
              <a:buChar char="Ø"/>
            </a:pPr>
            <a:r>
              <a:rPr lang="el-GR" b="1" dirty="0"/>
              <a:t>Ενδεικτικές δραστηριότητες</a:t>
            </a:r>
            <a:r>
              <a:rPr lang="el-GR" dirty="0"/>
              <a:t>:</a:t>
            </a:r>
          </a:p>
          <a:p>
            <a:pPr algn="just"/>
            <a:r>
              <a:rPr lang="el-GR" dirty="0"/>
              <a:t>Γνωρίζετε άλλα βιβλία του ίδιου … (συγγραφέα, εικονογράφου, μεταφραστή, εκδοτικού οίκου)</a:t>
            </a:r>
          </a:p>
          <a:p>
            <a:pPr algn="just"/>
            <a:r>
              <a:rPr lang="el-GR" dirty="0"/>
              <a:t>Πώς φανταζόμαστε τον συγγραφέα; Είναι πράγματι έτσι; (βρίσκω φωτογραφία του)</a:t>
            </a:r>
          </a:p>
          <a:p>
            <a:pPr algn="just"/>
            <a:r>
              <a:rPr lang="el-GR" dirty="0"/>
              <a:t>Πώς φαντάζομαι τη ζωή του; (τον τόπο κατοικίας του, την οικογενειακή του κατάσταση, τις συνήθειες της καθημερινότητάς του, τι τον οδήγησε στη συγγραφή κ.λπ.) Είναι πράγματι έτσι; (βρίσκω βιογραφικό, συνεντεύξεις του, βίντεο, κ.λπ.)</a:t>
            </a:r>
          </a:p>
          <a:p>
            <a:pPr algn="just"/>
            <a:endParaRPr lang="el-GR" dirty="0"/>
          </a:p>
          <a:p>
            <a:pPr marL="0" indent="0" algn="just">
              <a:buNone/>
            </a:pPr>
            <a:endParaRPr lang="el-GR" dirty="0"/>
          </a:p>
          <a:p>
            <a:pPr marL="0" indent="0">
              <a:buNone/>
            </a:pPr>
            <a:endParaRPr lang="el-GR" dirty="0"/>
          </a:p>
          <a:p>
            <a:pPr marL="0" indent="0">
              <a:buNone/>
            </a:pPr>
            <a:endParaRPr lang="el-GR" dirty="0"/>
          </a:p>
        </p:txBody>
      </p:sp>
      <p:pic>
        <p:nvPicPr>
          <p:cNvPr id="5" name="Picture 4">
            <a:extLst>
              <a:ext uri="{FF2B5EF4-FFF2-40B4-BE49-F238E27FC236}">
                <a16:creationId xmlns:a16="http://schemas.microsoft.com/office/drawing/2014/main" id="{5CFB4160-3B74-4B7D-A1A8-6436FEE45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57" y="5528725"/>
            <a:ext cx="1918767" cy="1263209"/>
          </a:xfrm>
          <a:prstGeom prst="rect">
            <a:avLst/>
          </a:prstGeom>
        </p:spPr>
      </p:pic>
      <p:pic>
        <p:nvPicPr>
          <p:cNvPr id="7" name="Picture 6">
            <a:extLst>
              <a:ext uri="{FF2B5EF4-FFF2-40B4-BE49-F238E27FC236}">
                <a16:creationId xmlns:a16="http://schemas.microsoft.com/office/drawing/2014/main" id="{853381E1-6B12-4A1F-9767-93EB84C78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138" y="5139346"/>
            <a:ext cx="1524000" cy="1524000"/>
          </a:xfrm>
          <a:prstGeom prst="rect">
            <a:avLst/>
          </a:prstGeom>
        </p:spPr>
      </p:pic>
      <p:pic>
        <p:nvPicPr>
          <p:cNvPr id="9" name="Picture 8">
            <a:extLst>
              <a:ext uri="{FF2B5EF4-FFF2-40B4-BE49-F238E27FC236}">
                <a16:creationId xmlns:a16="http://schemas.microsoft.com/office/drawing/2014/main" id="{BB54DF7E-AFCE-419F-8118-240AA3113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992" y="4932948"/>
            <a:ext cx="1524000" cy="1925052"/>
          </a:xfrm>
          <a:prstGeom prst="rect">
            <a:avLst/>
          </a:prstGeom>
        </p:spPr>
      </p:pic>
      <p:pic>
        <p:nvPicPr>
          <p:cNvPr id="11" name="Picture 10">
            <a:extLst>
              <a:ext uri="{FF2B5EF4-FFF2-40B4-BE49-F238E27FC236}">
                <a16:creationId xmlns:a16="http://schemas.microsoft.com/office/drawing/2014/main" id="{FB8FF8C6-2D8A-47D5-A7CA-FBFE4CEF4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0033" y="5010759"/>
            <a:ext cx="2571750" cy="1781175"/>
          </a:xfrm>
          <a:prstGeom prst="rect">
            <a:avLst/>
          </a:prstGeom>
        </p:spPr>
      </p:pic>
      <p:pic>
        <p:nvPicPr>
          <p:cNvPr id="13" name="Picture 12">
            <a:extLst>
              <a:ext uri="{FF2B5EF4-FFF2-40B4-BE49-F238E27FC236}">
                <a16:creationId xmlns:a16="http://schemas.microsoft.com/office/drawing/2014/main" id="{A346E2A1-9778-47C8-9DF7-E1493591F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322" y="5139346"/>
            <a:ext cx="3028950" cy="1514475"/>
          </a:xfrm>
          <a:prstGeom prst="rect">
            <a:avLst/>
          </a:prstGeom>
        </p:spPr>
      </p:pic>
    </p:spTree>
    <p:extLst>
      <p:ext uri="{BB962C8B-B14F-4D97-AF65-F5344CB8AC3E}">
        <p14:creationId xmlns:p14="http://schemas.microsoft.com/office/powerpoint/2010/main" val="2370325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FCFF-CCBC-4437-A4C3-2F38696E357C}"/>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στο κατωφλι του κειμενου</a:t>
            </a:r>
            <a:endParaRPr lang="el-GR" dirty="0"/>
          </a:p>
        </p:txBody>
      </p:sp>
      <p:sp>
        <p:nvSpPr>
          <p:cNvPr id="3" name="Content Placeholder 2">
            <a:extLst>
              <a:ext uri="{FF2B5EF4-FFF2-40B4-BE49-F238E27FC236}">
                <a16:creationId xmlns:a16="http://schemas.microsoft.com/office/drawing/2014/main" id="{1EC714EE-6FFD-4874-AF5A-D4B1CCABC5B1}"/>
              </a:ext>
            </a:extLst>
          </p:cNvPr>
          <p:cNvSpPr>
            <a:spLocks noGrp="1"/>
          </p:cNvSpPr>
          <p:nvPr>
            <p:ph idx="1"/>
          </p:nvPr>
        </p:nvSpPr>
        <p:spPr>
          <a:xfrm>
            <a:off x="529389" y="1853754"/>
            <a:ext cx="11069053" cy="4060556"/>
          </a:xfrm>
        </p:spPr>
        <p:txBody>
          <a:bodyPr/>
          <a:lstStyle/>
          <a:p>
            <a:pPr marL="228600" marR="0" lvl="0" indent="-228600" algn="just"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Μπορούμε να μαντέψουμε το περιεχόμενο του βιβλίου με αφορμή: τον τίτλο, το εξώφυλλο … (προφορική ή γραπτή διατύπωση)</a:t>
            </a:r>
          </a:p>
          <a:p>
            <a:pPr marL="228600" marR="0" lvl="0" indent="-228600" algn="just"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lang="el-GR" dirty="0">
                <a:solidFill>
                  <a:prstClr val="black"/>
                </a:solidFill>
                <a:latin typeface="Trebuchet MS" panose="020B0603020202020204"/>
              </a:rPr>
              <a:t>Ποιος είναι ο ήρωας; Ποιος αφηγείται την ιστορία του; Υπάρχουν κι άλλες ιστορίες, πέρα από αυτήν του ήρωα;</a:t>
            </a:r>
            <a:endPar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endParaRPr lang="el-GR" dirty="0"/>
          </a:p>
        </p:txBody>
      </p:sp>
      <p:pic>
        <p:nvPicPr>
          <p:cNvPr id="15" name="Picture 14">
            <a:extLst>
              <a:ext uri="{FF2B5EF4-FFF2-40B4-BE49-F238E27FC236}">
                <a16:creationId xmlns:a16="http://schemas.microsoft.com/office/drawing/2014/main" id="{E0292350-17E7-4CFA-8C16-8235E5261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43" y="4028110"/>
            <a:ext cx="1771650" cy="2590800"/>
          </a:xfrm>
          <a:prstGeom prst="rect">
            <a:avLst/>
          </a:prstGeom>
        </p:spPr>
      </p:pic>
      <p:pic>
        <p:nvPicPr>
          <p:cNvPr id="17" name="Picture 16">
            <a:extLst>
              <a:ext uri="{FF2B5EF4-FFF2-40B4-BE49-F238E27FC236}">
                <a16:creationId xmlns:a16="http://schemas.microsoft.com/office/drawing/2014/main" id="{3A051CD1-93C9-4192-BE42-C57C6D412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146" y="3712941"/>
            <a:ext cx="1752600" cy="2619375"/>
          </a:xfrm>
          <a:prstGeom prst="rect">
            <a:avLst/>
          </a:prstGeom>
        </p:spPr>
      </p:pic>
      <p:pic>
        <p:nvPicPr>
          <p:cNvPr id="19" name="Picture 18">
            <a:extLst>
              <a:ext uri="{FF2B5EF4-FFF2-40B4-BE49-F238E27FC236}">
                <a16:creationId xmlns:a16="http://schemas.microsoft.com/office/drawing/2014/main" id="{15D4354F-E889-48F9-B585-C4A3C3F24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377" y="4130948"/>
            <a:ext cx="1743075" cy="2619375"/>
          </a:xfrm>
          <a:prstGeom prst="rect">
            <a:avLst/>
          </a:prstGeom>
        </p:spPr>
      </p:pic>
      <p:pic>
        <p:nvPicPr>
          <p:cNvPr id="21" name="Picture 20">
            <a:extLst>
              <a:ext uri="{FF2B5EF4-FFF2-40B4-BE49-F238E27FC236}">
                <a16:creationId xmlns:a16="http://schemas.microsoft.com/office/drawing/2014/main" id="{DB188608-7799-4408-B3A2-529F1C92D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3971" y="3537968"/>
            <a:ext cx="1762125" cy="2600325"/>
          </a:xfrm>
          <a:prstGeom prst="rect">
            <a:avLst/>
          </a:prstGeom>
        </p:spPr>
      </p:pic>
      <p:pic>
        <p:nvPicPr>
          <p:cNvPr id="25" name="Picture 24">
            <a:extLst>
              <a:ext uri="{FF2B5EF4-FFF2-40B4-BE49-F238E27FC236}">
                <a16:creationId xmlns:a16="http://schemas.microsoft.com/office/drawing/2014/main" id="{818FD845-7AED-46DF-8F56-969352EAE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7267" y="4025749"/>
            <a:ext cx="1781175" cy="2571750"/>
          </a:xfrm>
          <a:prstGeom prst="rect">
            <a:avLst/>
          </a:prstGeom>
        </p:spPr>
      </p:pic>
    </p:spTree>
    <p:extLst>
      <p:ext uri="{BB962C8B-B14F-4D97-AF65-F5344CB8AC3E}">
        <p14:creationId xmlns:p14="http://schemas.microsoft.com/office/powerpoint/2010/main" val="145309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DB92-3C70-4C5D-B517-03E1C4F344C6}"/>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στο κατωφλι του κειμενου</a:t>
            </a:r>
            <a:endParaRPr lang="el-GR" dirty="0"/>
          </a:p>
        </p:txBody>
      </p:sp>
      <p:sp>
        <p:nvSpPr>
          <p:cNvPr id="3" name="Content Placeholder 2">
            <a:extLst>
              <a:ext uri="{FF2B5EF4-FFF2-40B4-BE49-F238E27FC236}">
                <a16:creationId xmlns:a16="http://schemas.microsoft.com/office/drawing/2014/main" id="{5FDFBF53-8915-454F-B5E9-16058D5C5676}"/>
              </a:ext>
            </a:extLst>
          </p:cNvPr>
          <p:cNvSpPr>
            <a:spLocks noGrp="1"/>
          </p:cNvSpPr>
          <p:nvPr>
            <p:ph idx="1"/>
          </p:nvPr>
        </p:nvSpPr>
        <p:spPr>
          <a:xfrm>
            <a:off x="641685" y="2015732"/>
            <a:ext cx="11149262" cy="3887763"/>
          </a:xfrm>
        </p:spPr>
        <p:txBody>
          <a:bodyPr/>
          <a:lstStyle/>
          <a:p>
            <a:r>
              <a:rPr lang="el-GR" dirty="0"/>
              <a:t>Υπάρχουν άλλα εξώφυλλα του βιβλίου (σε άλλες εκδόσεις του); </a:t>
            </a:r>
          </a:p>
          <a:p>
            <a:r>
              <a:rPr lang="el-GR" dirty="0"/>
              <a:t>Τι οδήγησε στη δημιουργία άλλου εξωφύλλου; </a:t>
            </a:r>
          </a:p>
          <a:p>
            <a:r>
              <a:rPr lang="el-GR" dirty="0"/>
              <a:t>Ποιο προτιμώ; Γιατί; Θα άλλαζα κάτι σ’ αυτό;</a:t>
            </a:r>
          </a:p>
          <a:p>
            <a:pPr marL="0" indent="0">
              <a:buNone/>
            </a:pPr>
            <a:endParaRPr lang="el-GR" dirty="0"/>
          </a:p>
        </p:txBody>
      </p:sp>
      <p:pic>
        <p:nvPicPr>
          <p:cNvPr id="5" name="Picture 4">
            <a:extLst>
              <a:ext uri="{FF2B5EF4-FFF2-40B4-BE49-F238E27FC236}">
                <a16:creationId xmlns:a16="http://schemas.microsoft.com/office/drawing/2014/main" id="{5DBFAD9A-2231-4D46-B772-25AE2425A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686" y="3559368"/>
            <a:ext cx="1771650" cy="2390775"/>
          </a:xfrm>
          <a:prstGeom prst="rect">
            <a:avLst/>
          </a:prstGeom>
        </p:spPr>
      </p:pic>
      <p:pic>
        <p:nvPicPr>
          <p:cNvPr id="7" name="Picture 6">
            <a:extLst>
              <a:ext uri="{FF2B5EF4-FFF2-40B4-BE49-F238E27FC236}">
                <a16:creationId xmlns:a16="http://schemas.microsoft.com/office/drawing/2014/main" id="{76DCAC64-C141-4104-AA15-4AE412AF0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67" y="3601980"/>
            <a:ext cx="1914525" cy="2390775"/>
          </a:xfrm>
          <a:prstGeom prst="rect">
            <a:avLst/>
          </a:prstGeom>
        </p:spPr>
      </p:pic>
      <p:pic>
        <p:nvPicPr>
          <p:cNvPr id="9" name="Picture 8">
            <a:extLst>
              <a:ext uri="{FF2B5EF4-FFF2-40B4-BE49-F238E27FC236}">
                <a16:creationId xmlns:a16="http://schemas.microsoft.com/office/drawing/2014/main" id="{FB5EFBB4-D8F0-4359-A8CD-8A321EC5A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876" y="3580285"/>
            <a:ext cx="1914525" cy="2390775"/>
          </a:xfrm>
          <a:prstGeom prst="rect">
            <a:avLst/>
          </a:prstGeom>
        </p:spPr>
      </p:pic>
      <p:pic>
        <p:nvPicPr>
          <p:cNvPr id="11" name="Picture 10">
            <a:extLst>
              <a:ext uri="{FF2B5EF4-FFF2-40B4-BE49-F238E27FC236}">
                <a16:creationId xmlns:a16="http://schemas.microsoft.com/office/drawing/2014/main" id="{1BD1C7E6-716D-4B66-AC13-25074D86E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3085" y="3429000"/>
            <a:ext cx="1771650" cy="2522621"/>
          </a:xfrm>
          <a:prstGeom prst="rect">
            <a:avLst/>
          </a:prstGeom>
        </p:spPr>
      </p:pic>
    </p:spTree>
    <p:extLst>
      <p:ext uri="{BB962C8B-B14F-4D97-AF65-F5344CB8AC3E}">
        <p14:creationId xmlns:p14="http://schemas.microsoft.com/office/powerpoint/2010/main" val="4167754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9DEB-2812-48AC-B0E9-51FD2FF89D1B}"/>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στο κατωφλι του κειμενου</a:t>
            </a:r>
            <a:endParaRPr lang="el-GR" dirty="0"/>
          </a:p>
        </p:txBody>
      </p:sp>
      <p:sp>
        <p:nvSpPr>
          <p:cNvPr id="3" name="Content Placeholder 2">
            <a:extLst>
              <a:ext uri="{FF2B5EF4-FFF2-40B4-BE49-F238E27FC236}">
                <a16:creationId xmlns:a16="http://schemas.microsoft.com/office/drawing/2014/main" id="{96042699-C995-43C7-B6F3-E5875FCBB602}"/>
              </a:ext>
            </a:extLst>
          </p:cNvPr>
          <p:cNvSpPr>
            <a:spLocks noGrp="1"/>
          </p:cNvSpPr>
          <p:nvPr>
            <p:ph idx="1"/>
          </p:nvPr>
        </p:nvSpPr>
        <p:spPr>
          <a:xfrm>
            <a:off x="352926" y="1853754"/>
            <a:ext cx="11470105" cy="4199727"/>
          </a:xfrm>
        </p:spPr>
        <p:txBody>
          <a:bodyPr/>
          <a:lstStyle/>
          <a:p>
            <a:pPr marL="228600" marR="0" lvl="0" indent="-228600" algn="just"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Αφιερώνεται σε κάποιον το βιβλίο; Πώς είναι άραγε αυτός/ή στον οποίο αφιερώνεται; (εξωτερική εμφάνιση, ιδιότητες του χαρακτήρα) Ποια σχέση έχει με τον συγγραφέα; Για ποιον λόγο αποφάσισε ο συγγραφέας να αφιερώσει το βιβλίο του σε αυτό το πρόσωπο;</a:t>
            </a:r>
          </a:p>
          <a:p>
            <a:pPr marL="0" marR="0" lvl="0" indent="0" algn="just" defTabSz="914400" rtl="0" eaLnBrk="1" fontAlgn="auto" latinLnBrk="0" hangingPunct="1">
              <a:lnSpc>
                <a:spcPct val="120000"/>
              </a:lnSpc>
              <a:spcBef>
                <a:spcPts val="1000"/>
              </a:spcBef>
              <a:spcAft>
                <a:spcPts val="0"/>
              </a:spcAft>
              <a:buClr>
                <a:srgbClr val="B71E42"/>
              </a:buClr>
              <a:buSzPct val="100000"/>
              <a:buNone/>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just" defTabSz="914400" rtl="0" eaLnBrk="1" fontAlgn="auto" latinLnBrk="0" hangingPunct="1">
              <a:lnSpc>
                <a:spcPct val="120000"/>
              </a:lnSpc>
              <a:spcBef>
                <a:spcPts val="1000"/>
              </a:spcBef>
              <a:spcAft>
                <a:spcPts val="0"/>
              </a:spcAft>
              <a:buClr>
                <a:srgbClr val="B71E42"/>
              </a:buClr>
              <a:buSzPct val="100000"/>
              <a:buNone/>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«Στον θείο Πλάτωνα			«Στη μάνα μου,</a:t>
            </a:r>
          </a:p>
          <a:p>
            <a:pPr marL="0" marR="0" lvl="0" indent="0" algn="just" defTabSz="914400" rtl="0" eaLnBrk="1" fontAlgn="auto" latinLnBrk="0" hangingPunct="1">
              <a:lnSpc>
                <a:spcPct val="120000"/>
              </a:lnSpc>
              <a:spcBef>
                <a:spcPts val="1000"/>
              </a:spcBef>
              <a:spcAft>
                <a:spcPts val="0"/>
              </a:spcAft>
              <a:buClr>
                <a:srgbClr val="B71E42"/>
              </a:buClr>
              <a:buSzPct val="100000"/>
              <a:buNone/>
              <a:tabLst/>
              <a:defRPr/>
            </a:pPr>
            <a:r>
              <a:rPr lang="el-GR" dirty="0">
                <a:solidFill>
                  <a:prstClr val="black"/>
                </a:solidFill>
                <a:latin typeface="Trebuchet MS" panose="020B0603020202020204"/>
              </a:rPr>
              <a:t>                        που μας περίμενε»			που σήκωσε στους ώμους της το βάρος</a:t>
            </a:r>
          </a:p>
          <a:p>
            <a:pPr marL="0" marR="0" lvl="0" indent="0" algn="just" defTabSz="914400" rtl="0" eaLnBrk="1" fontAlgn="auto" latinLnBrk="0" hangingPunct="1">
              <a:lnSpc>
                <a:spcPct val="120000"/>
              </a:lnSpc>
              <a:spcBef>
                <a:spcPts val="1000"/>
              </a:spcBef>
              <a:spcAft>
                <a:spcPts val="0"/>
              </a:spcAft>
              <a:buClr>
                <a:srgbClr val="B71E42"/>
              </a:buClr>
              <a:buSzPct val="100000"/>
              <a:buNone/>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της προσφυγιάς»</a:t>
            </a:r>
          </a:p>
          <a:p>
            <a:pPr marL="0" indent="0">
              <a:buNone/>
            </a:pPr>
            <a:endParaRPr lang="el-GR" dirty="0"/>
          </a:p>
        </p:txBody>
      </p:sp>
      <p:pic>
        <p:nvPicPr>
          <p:cNvPr id="7" name="Picture 6">
            <a:extLst>
              <a:ext uri="{FF2B5EF4-FFF2-40B4-BE49-F238E27FC236}">
                <a16:creationId xmlns:a16="http://schemas.microsoft.com/office/drawing/2014/main" id="{78DA53A3-BC1A-474E-A3C8-557764B88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6" y="3080084"/>
            <a:ext cx="1771650" cy="2590800"/>
          </a:xfrm>
          <a:prstGeom prst="rect">
            <a:avLst/>
          </a:prstGeom>
        </p:spPr>
      </p:pic>
      <p:pic>
        <p:nvPicPr>
          <p:cNvPr id="9" name="Picture 8">
            <a:extLst>
              <a:ext uri="{FF2B5EF4-FFF2-40B4-BE49-F238E27FC236}">
                <a16:creationId xmlns:a16="http://schemas.microsoft.com/office/drawing/2014/main" id="{EB81E68B-2A5B-4CA7-A223-FBA0CA530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521" y="3080084"/>
            <a:ext cx="1752600" cy="2619375"/>
          </a:xfrm>
          <a:prstGeom prst="rect">
            <a:avLst/>
          </a:prstGeom>
        </p:spPr>
      </p:pic>
    </p:spTree>
    <p:extLst>
      <p:ext uri="{BB962C8B-B14F-4D97-AF65-F5344CB8AC3E}">
        <p14:creationId xmlns:p14="http://schemas.microsoft.com/office/powerpoint/2010/main" val="3057716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FB46-3947-489A-91B8-E872460B36E0}"/>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στο κατωφλι του κειμενου</a:t>
            </a:r>
            <a:endParaRPr lang="el-GR" dirty="0"/>
          </a:p>
        </p:txBody>
      </p:sp>
      <p:sp>
        <p:nvSpPr>
          <p:cNvPr id="3" name="Content Placeholder 2">
            <a:extLst>
              <a:ext uri="{FF2B5EF4-FFF2-40B4-BE49-F238E27FC236}">
                <a16:creationId xmlns:a16="http://schemas.microsoft.com/office/drawing/2014/main" id="{EE575497-DB7E-469F-BB9E-99708DCD9C99}"/>
              </a:ext>
            </a:extLst>
          </p:cNvPr>
          <p:cNvSpPr>
            <a:spLocks noGrp="1"/>
          </p:cNvSpPr>
          <p:nvPr>
            <p:ph idx="1"/>
          </p:nvPr>
        </p:nvSpPr>
        <p:spPr>
          <a:xfrm>
            <a:off x="1451580" y="2015732"/>
            <a:ext cx="10179430" cy="3450613"/>
          </a:xfrm>
        </p:spPr>
        <p:txBody>
          <a:bodyPr>
            <a:normAutofit fontScale="85000" lnSpcReduction="20000"/>
          </a:bodyPr>
          <a:lstStyle/>
          <a:p>
            <a:pPr marL="0" indent="0">
              <a:buNone/>
            </a:pPr>
            <a:r>
              <a:rPr lang="el-GR" dirty="0"/>
              <a:t>	</a:t>
            </a:r>
            <a:r>
              <a:rPr lang="el-GR" sz="1600" dirty="0"/>
              <a:t>«σε όλους αυτούς που οραματίστηκαν </a:t>
            </a:r>
            <a:r>
              <a:rPr lang="en-US" sz="1600" dirty="0"/>
              <a:t>				</a:t>
            </a:r>
            <a:r>
              <a:rPr lang="el-GR" sz="1600" dirty="0"/>
              <a:t>«σε όσους δεν είχαν επιλογές</a:t>
            </a:r>
          </a:p>
          <a:p>
            <a:pPr marL="0" indent="0">
              <a:buNone/>
            </a:pPr>
            <a:r>
              <a:rPr lang="el-GR" sz="1600" dirty="0"/>
              <a:t>								ή τη διαύγεια να τις δουν» </a:t>
            </a:r>
          </a:p>
          <a:p>
            <a:pPr marL="0" indent="0">
              <a:buNone/>
            </a:pPr>
            <a:r>
              <a:rPr lang="el-GR" sz="1600" dirty="0"/>
              <a:t>	έναν καλύτερο κόσμο</a:t>
            </a:r>
          </a:p>
          <a:p>
            <a:pPr marL="0" indent="0">
              <a:buNone/>
            </a:pPr>
            <a:r>
              <a:rPr lang="el-GR" sz="1600" dirty="0"/>
              <a:t>	και προσπαθούν για να γίνει,</a:t>
            </a:r>
          </a:p>
          <a:p>
            <a:pPr marL="0" indent="0">
              <a:buNone/>
            </a:pPr>
            <a:r>
              <a:rPr lang="el-GR" sz="1600" dirty="0"/>
              <a:t>	έστω και λίγο, καλύτερος» </a:t>
            </a:r>
          </a:p>
          <a:p>
            <a:pPr marL="0" indent="0">
              <a:buNone/>
            </a:pPr>
            <a:endParaRPr lang="el-GR" sz="1600" dirty="0"/>
          </a:p>
          <a:p>
            <a:pPr marL="0" indent="0">
              <a:buNone/>
            </a:pPr>
            <a:r>
              <a:rPr lang="el-GR" sz="1600" dirty="0"/>
              <a:t>				ΦΙΛΙΚΗ ΣΥΜΒΟΥΛΗ</a:t>
            </a:r>
          </a:p>
          <a:p>
            <a:pPr marL="0" indent="0">
              <a:buNone/>
            </a:pPr>
            <a:r>
              <a:rPr lang="el-GR" sz="1600" dirty="0"/>
              <a:t>				ΦΙΛΕ ΑΝΑΓΝΩΣΤΗ,</a:t>
            </a:r>
          </a:p>
          <a:p>
            <a:pPr marL="0" indent="0">
              <a:buNone/>
            </a:pPr>
            <a:r>
              <a:rPr lang="el-GR" sz="1600" dirty="0"/>
              <a:t>				ΑΝ ΔΕΝ ΜΠΟΡΕΙΣ ΝΑ ΒΓΑΛΕΙΣ ΤΗΝ ΟΠΑΔΙΚΗ ΣΟΥ ΦΑΝΕΛΑ,</a:t>
            </a:r>
          </a:p>
          <a:p>
            <a:pPr marL="0" indent="0">
              <a:buNone/>
            </a:pPr>
            <a:r>
              <a:rPr lang="el-GR" sz="1600" dirty="0"/>
              <a:t>				ΚΑΛΥΤΕΡΑ ΝΑ ΜΗΝ ΠΡΟΧΩΡΗΣΕΙΣ ΑΛΛΟ</a:t>
            </a:r>
          </a:p>
        </p:txBody>
      </p:sp>
      <p:pic>
        <p:nvPicPr>
          <p:cNvPr id="6" name="Picture 5">
            <a:extLst>
              <a:ext uri="{FF2B5EF4-FFF2-40B4-BE49-F238E27FC236}">
                <a16:creationId xmlns:a16="http://schemas.microsoft.com/office/drawing/2014/main" id="{B9A6DB20-2951-4090-A71B-15D8D5AE8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91" y="2015732"/>
            <a:ext cx="1781175" cy="2571750"/>
          </a:xfrm>
          <a:prstGeom prst="rect">
            <a:avLst/>
          </a:prstGeom>
        </p:spPr>
      </p:pic>
      <p:pic>
        <p:nvPicPr>
          <p:cNvPr id="8" name="Picture 7">
            <a:extLst>
              <a:ext uri="{FF2B5EF4-FFF2-40B4-BE49-F238E27FC236}">
                <a16:creationId xmlns:a16="http://schemas.microsoft.com/office/drawing/2014/main" id="{CDFE0052-C85B-4EA6-A499-84B9E3341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674" y="3899985"/>
            <a:ext cx="1743075" cy="2619375"/>
          </a:xfrm>
          <a:prstGeom prst="rect">
            <a:avLst/>
          </a:prstGeom>
        </p:spPr>
      </p:pic>
      <p:pic>
        <p:nvPicPr>
          <p:cNvPr id="10" name="Picture 9">
            <a:extLst>
              <a:ext uri="{FF2B5EF4-FFF2-40B4-BE49-F238E27FC236}">
                <a16:creationId xmlns:a16="http://schemas.microsoft.com/office/drawing/2014/main" id="{1AAE632F-AD18-4F41-A4C5-D671DD522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843" y="2026495"/>
            <a:ext cx="1762125" cy="2600325"/>
          </a:xfrm>
          <a:prstGeom prst="rect">
            <a:avLst/>
          </a:prstGeom>
        </p:spPr>
      </p:pic>
    </p:spTree>
    <p:extLst>
      <p:ext uri="{BB962C8B-B14F-4D97-AF65-F5344CB8AC3E}">
        <p14:creationId xmlns:p14="http://schemas.microsoft.com/office/powerpoint/2010/main" val="2535634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A71D-41E6-42F7-85A0-D3DE01D3E39F}"/>
              </a:ext>
            </a:extLst>
          </p:cNvPr>
          <p:cNvSpPr>
            <a:spLocks noGrp="1"/>
          </p:cNvSpPr>
          <p:nvPr>
            <p:ph type="title"/>
          </p:nvPr>
        </p:nvSpPr>
        <p:spPr/>
        <p:txBody>
          <a:bodyPr/>
          <a:lstStyle/>
          <a:p>
            <a:r>
              <a:rPr lang="el-GR" b="1" dirty="0" err="1"/>
              <a:t>φιλαναγνωσια</a:t>
            </a:r>
            <a:endParaRPr lang="el-GR" b="1" dirty="0"/>
          </a:p>
        </p:txBody>
      </p:sp>
      <p:sp>
        <p:nvSpPr>
          <p:cNvPr id="3" name="Content Placeholder 2">
            <a:extLst>
              <a:ext uri="{FF2B5EF4-FFF2-40B4-BE49-F238E27FC236}">
                <a16:creationId xmlns:a16="http://schemas.microsoft.com/office/drawing/2014/main" id="{C02E8215-C560-4309-B0FD-822711B7DE62}"/>
              </a:ext>
            </a:extLst>
          </p:cNvPr>
          <p:cNvSpPr>
            <a:spLocks noGrp="1"/>
          </p:cNvSpPr>
          <p:nvPr>
            <p:ph idx="1"/>
          </p:nvPr>
        </p:nvSpPr>
        <p:spPr>
          <a:xfrm>
            <a:off x="1451579" y="1938608"/>
            <a:ext cx="9603275" cy="3649658"/>
          </a:xfrm>
        </p:spPr>
        <p:txBody>
          <a:bodyPr/>
          <a:lstStyle/>
          <a:p>
            <a:pPr marL="0" indent="0">
              <a:buNone/>
            </a:pPr>
            <a:endParaRPr lang="el-GR" dirty="0"/>
          </a:p>
          <a:p>
            <a:pPr marL="0" indent="0">
              <a:buNone/>
            </a:pPr>
            <a:endParaRPr lang="el-GR" dirty="0"/>
          </a:p>
          <a:p>
            <a:pPr marL="0" indent="0">
              <a:buNone/>
            </a:pPr>
            <a:endParaRPr lang="el-GR" dirty="0"/>
          </a:p>
        </p:txBody>
      </p:sp>
      <p:graphicFrame>
        <p:nvGraphicFramePr>
          <p:cNvPr id="4" name="Diagram 3">
            <a:extLst>
              <a:ext uri="{FF2B5EF4-FFF2-40B4-BE49-F238E27FC236}">
                <a16:creationId xmlns:a16="http://schemas.microsoft.com/office/drawing/2014/main" id="{D981D73A-3584-409B-84D2-D736DEB8715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owchart: Connector 5">
            <a:extLst>
              <a:ext uri="{FF2B5EF4-FFF2-40B4-BE49-F238E27FC236}">
                <a16:creationId xmlns:a16="http://schemas.microsoft.com/office/drawing/2014/main" id="{315A1290-F16B-4760-B318-3A93D82C8AAF}"/>
              </a:ext>
            </a:extLst>
          </p:cNvPr>
          <p:cNvSpPr/>
          <p:nvPr/>
        </p:nvSpPr>
        <p:spPr>
          <a:xfrm>
            <a:off x="5257800" y="3284218"/>
            <a:ext cx="1676400" cy="16535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Trebuchet MS" panose="020B0603020202020204"/>
                <a:ea typeface="+mn-ea"/>
                <a:cs typeface="+mn-cs"/>
              </a:rPr>
              <a:t>ΜΑΘΗΤΗΣ</a:t>
            </a:r>
          </a:p>
        </p:txBody>
      </p:sp>
      <p:pic>
        <p:nvPicPr>
          <p:cNvPr id="8" name="Picture 7">
            <a:extLst>
              <a:ext uri="{FF2B5EF4-FFF2-40B4-BE49-F238E27FC236}">
                <a16:creationId xmlns:a16="http://schemas.microsoft.com/office/drawing/2014/main" id="{E11D4BD4-5016-410D-A2AC-5972A7D3A663}"/>
              </a:ext>
            </a:extLst>
          </p:cNvPr>
          <p:cNvPicPr>
            <a:picLocks noChangeAspect="1"/>
          </p:cNvPicPr>
          <p:nvPr/>
        </p:nvPicPr>
        <p:blipFill>
          <a:blip r:embed="rId7"/>
          <a:stretch>
            <a:fillRect/>
          </a:stretch>
        </p:blipFill>
        <p:spPr>
          <a:xfrm>
            <a:off x="10160000" y="155053"/>
            <a:ext cx="1847850" cy="2466975"/>
          </a:xfrm>
          <a:prstGeom prst="rect">
            <a:avLst/>
          </a:prstGeom>
        </p:spPr>
      </p:pic>
    </p:spTree>
    <p:extLst>
      <p:ext uri="{BB962C8B-B14F-4D97-AF65-F5344CB8AC3E}">
        <p14:creationId xmlns:p14="http://schemas.microsoft.com/office/powerpoint/2010/main" val="1026468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FCA6-CDC0-4021-901C-3B750BB49251}"/>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στο κατωφλι του κειμενου</a:t>
            </a:r>
            <a:endParaRPr lang="el-GR" dirty="0"/>
          </a:p>
        </p:txBody>
      </p:sp>
      <p:sp>
        <p:nvSpPr>
          <p:cNvPr id="3" name="Content Placeholder 2">
            <a:extLst>
              <a:ext uri="{FF2B5EF4-FFF2-40B4-BE49-F238E27FC236}">
                <a16:creationId xmlns:a16="http://schemas.microsoft.com/office/drawing/2014/main" id="{6B9998DE-808E-4D45-852B-ADEFA1369891}"/>
              </a:ext>
            </a:extLst>
          </p:cNvPr>
          <p:cNvSpPr>
            <a:spLocks noGrp="1"/>
          </p:cNvSpPr>
          <p:nvPr>
            <p:ph idx="1"/>
          </p:nvPr>
        </p:nvSpPr>
        <p:spPr/>
        <p:txBody>
          <a:bodyPr/>
          <a:lstStyle/>
          <a:p>
            <a:r>
              <a:rPr lang="el-GR" dirty="0"/>
              <a:t>Διαβάζω το οπισθόφυλλο του βιβλίου.</a:t>
            </a:r>
          </a:p>
          <a:p>
            <a:pPr>
              <a:buFont typeface="Wingdings" panose="05000000000000000000" pitchFamily="2" charset="2"/>
              <a:buChar char="Ø"/>
            </a:pPr>
            <a:r>
              <a:rPr lang="el-GR" dirty="0"/>
              <a:t>Τι μαθαίνω για το περιεχόμενο (την ιστορία, τους χαρακτήρες) του βιβλίου;</a:t>
            </a:r>
          </a:p>
          <a:p>
            <a:pPr>
              <a:buFont typeface="Wingdings" panose="05000000000000000000" pitchFamily="2" charset="2"/>
              <a:buChar char="Ø"/>
            </a:pPr>
            <a:r>
              <a:rPr lang="el-GR" dirty="0"/>
              <a:t> Αυτά που φαντάστηκα για το βιβλίο (από τον τίτλο, το εξώφυλλο, κ.λπ.) επαληθεύονται ή όχι;</a:t>
            </a:r>
          </a:p>
          <a:p>
            <a:pPr>
              <a:buFont typeface="Wingdings" panose="05000000000000000000" pitchFamily="2" charset="2"/>
              <a:buChar char="Ø"/>
            </a:pPr>
            <a:r>
              <a:rPr lang="el-GR" dirty="0"/>
              <a:t> Όσα γράφονται στο οπισθόφυλλο κινούν το ενδιαφέρον μου για το βιβλίο; Γιατί;</a:t>
            </a:r>
          </a:p>
        </p:txBody>
      </p:sp>
      <p:pic>
        <p:nvPicPr>
          <p:cNvPr id="4" name="Picture 3">
            <a:extLst>
              <a:ext uri="{FF2B5EF4-FFF2-40B4-BE49-F238E27FC236}">
                <a16:creationId xmlns:a16="http://schemas.microsoft.com/office/drawing/2014/main" id="{BD006DF7-8CFC-45AB-ADC2-CC0EEAEC030C}"/>
              </a:ext>
            </a:extLst>
          </p:cNvPr>
          <p:cNvPicPr>
            <a:picLocks noChangeAspect="1"/>
          </p:cNvPicPr>
          <p:nvPr/>
        </p:nvPicPr>
        <p:blipFill>
          <a:blip r:embed="rId2"/>
          <a:stretch>
            <a:fillRect/>
          </a:stretch>
        </p:blipFill>
        <p:spPr>
          <a:xfrm>
            <a:off x="9725025" y="5010150"/>
            <a:ext cx="2466975" cy="1847850"/>
          </a:xfrm>
          <a:prstGeom prst="rect">
            <a:avLst/>
          </a:prstGeom>
        </p:spPr>
      </p:pic>
    </p:spTree>
    <p:extLst>
      <p:ext uri="{BB962C8B-B14F-4D97-AF65-F5344CB8AC3E}">
        <p14:creationId xmlns:p14="http://schemas.microsoft.com/office/powerpoint/2010/main" val="378111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487C-E54B-4A6C-921E-3E7598050802}"/>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στο κατωφλι του κειμενου</a:t>
            </a:r>
            <a:endParaRPr lang="el-GR" dirty="0"/>
          </a:p>
        </p:txBody>
      </p:sp>
      <p:sp>
        <p:nvSpPr>
          <p:cNvPr id="3" name="Content Placeholder 2">
            <a:extLst>
              <a:ext uri="{FF2B5EF4-FFF2-40B4-BE49-F238E27FC236}">
                <a16:creationId xmlns:a16="http://schemas.microsoft.com/office/drawing/2014/main" id="{E96F2AC6-C936-4DAA-B310-B83D57A73ABB}"/>
              </a:ext>
            </a:extLst>
          </p:cNvPr>
          <p:cNvSpPr>
            <a:spLocks noGrp="1"/>
          </p:cNvSpPr>
          <p:nvPr>
            <p:ph idx="1"/>
          </p:nvPr>
        </p:nvSpPr>
        <p:spPr>
          <a:xfrm>
            <a:off x="417095" y="2015732"/>
            <a:ext cx="11550316" cy="3775468"/>
          </a:xfrm>
        </p:spPr>
        <p:txBody>
          <a:bodyPr>
            <a:normAutofit/>
          </a:bodyPr>
          <a:lstStyle/>
          <a:p>
            <a:pPr marL="0" indent="0">
              <a:buNone/>
            </a:pPr>
            <a:r>
              <a:rPr lang="el-GR" b="1" dirty="0"/>
              <a:t>ΑΝΑΣΤΟΧΑΣΜΟΣ</a:t>
            </a:r>
            <a:r>
              <a:rPr lang="el-GR" dirty="0"/>
              <a:t>: Πώς επηρεάζουν τα μέχρι τώρα στοιχεία (εξώφυλλο, τίτλος, όνομα του συγγραφέα, εικόνα του, αφιέρωση κ.λπ.) την αναγνωστική μου στάση (διάθεση, επιθυμία, κ.λπ.);</a:t>
            </a:r>
          </a:p>
          <a:p>
            <a:pPr marL="0" indent="0">
              <a:buNone/>
            </a:pPr>
            <a:endParaRPr lang="el-GR" dirty="0"/>
          </a:p>
          <a:p>
            <a:pPr marL="0" indent="0">
              <a:buNone/>
            </a:pPr>
            <a:r>
              <a:rPr lang="el-GR" b="1" dirty="0"/>
              <a:t>ΜΕΤΑ ΤΗΝ ΑΝΑΓΝΩΣΗ</a:t>
            </a:r>
            <a:r>
              <a:rPr lang="el-GR" dirty="0"/>
              <a:t>: Πώς κατανοώ τα ίδια στοιχεία; Τι θα άλλαζα;</a:t>
            </a:r>
          </a:p>
          <a:p>
            <a:pPr>
              <a:buFont typeface="Wingdings" panose="05000000000000000000" pitchFamily="2" charset="2"/>
              <a:buChar char="Ø"/>
            </a:pPr>
            <a:r>
              <a:rPr lang="el-GR" dirty="0"/>
              <a:t> Κατασκευάζω το δικό μου εξώφυλλο (μόνος/η ή σε ομάδες)</a:t>
            </a:r>
          </a:p>
          <a:p>
            <a:pPr>
              <a:buFont typeface="Wingdings" panose="05000000000000000000" pitchFamily="2" charset="2"/>
              <a:buChar char="Ø"/>
            </a:pPr>
            <a:r>
              <a:rPr lang="el-GR" dirty="0"/>
              <a:t> Αλλάζω τον τίτλο</a:t>
            </a:r>
          </a:p>
          <a:p>
            <a:pPr>
              <a:buFont typeface="Wingdings" panose="05000000000000000000" pitchFamily="2" charset="2"/>
              <a:buChar char="Ø"/>
            </a:pPr>
            <a:r>
              <a:rPr lang="el-GR" dirty="0"/>
              <a:t> Ξαναγράφω την περίληψη του οπισθόφυλλου κ.λπ.</a:t>
            </a:r>
          </a:p>
          <a:p>
            <a:pPr>
              <a:buFont typeface="Wingdings" panose="05000000000000000000" pitchFamily="2" charset="2"/>
              <a:buChar char="Ø"/>
            </a:pPr>
            <a:endParaRPr lang="el-GR" dirty="0"/>
          </a:p>
        </p:txBody>
      </p:sp>
    </p:spTree>
    <p:extLst>
      <p:ext uri="{BB962C8B-B14F-4D97-AF65-F5344CB8AC3E}">
        <p14:creationId xmlns:p14="http://schemas.microsoft.com/office/powerpoint/2010/main" val="214120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F63E-2FB0-4455-B670-5D1AE5ECD5A1}"/>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B9642BEC-C90C-4563-B496-ACDB2B0AEF77}"/>
              </a:ext>
            </a:extLst>
          </p:cNvPr>
          <p:cNvSpPr>
            <a:spLocks noGrp="1"/>
          </p:cNvSpPr>
          <p:nvPr>
            <p:ph idx="1"/>
          </p:nvPr>
        </p:nvSpPr>
        <p:spPr>
          <a:xfrm>
            <a:off x="0" y="2015732"/>
            <a:ext cx="11582399" cy="4037749"/>
          </a:xfrm>
        </p:spPr>
        <p:txBody>
          <a:bodyPr>
            <a:normAutofit/>
          </a:bodyPr>
          <a:lstStyle/>
          <a:p>
            <a:r>
              <a:rPr lang="el-GR" dirty="0"/>
              <a:t>Σε ποιο είδος ανήκει το κείμενο; </a:t>
            </a:r>
          </a:p>
          <a:p>
            <a:pPr lvl="1">
              <a:buFont typeface="Wingdings" panose="05000000000000000000" pitchFamily="2" charset="2"/>
              <a:buChar char="Ø"/>
            </a:pPr>
            <a:r>
              <a:rPr lang="el-GR" dirty="0"/>
              <a:t>Μυθιστόρημα (και τι είδους;)</a:t>
            </a:r>
          </a:p>
          <a:p>
            <a:pPr lvl="1">
              <a:buFont typeface="Wingdings" panose="05000000000000000000" pitchFamily="2" charset="2"/>
              <a:buChar char="Ø"/>
            </a:pPr>
            <a:r>
              <a:rPr lang="el-GR" dirty="0"/>
              <a:t>Διήγημα</a:t>
            </a:r>
          </a:p>
          <a:p>
            <a:pPr lvl="1">
              <a:buFont typeface="Wingdings" panose="05000000000000000000" pitchFamily="2" charset="2"/>
              <a:buChar char="Ø"/>
            </a:pPr>
            <a:r>
              <a:rPr lang="el-GR" dirty="0"/>
              <a:t>Ποίημα</a:t>
            </a:r>
          </a:p>
          <a:p>
            <a:pPr lvl="1">
              <a:buFont typeface="Wingdings" panose="05000000000000000000" pitchFamily="2" charset="2"/>
              <a:buChar char="Ø"/>
            </a:pPr>
            <a:r>
              <a:rPr lang="el-GR" dirty="0"/>
              <a:t>παραμύθι, μύθος</a:t>
            </a:r>
          </a:p>
          <a:p>
            <a:pPr lvl="1">
              <a:buFont typeface="Wingdings" panose="05000000000000000000" pitchFamily="2" charset="2"/>
              <a:buChar char="Ø"/>
            </a:pPr>
            <a:r>
              <a:rPr lang="el-GR" dirty="0"/>
              <a:t>Μικρή ιστορία</a:t>
            </a:r>
          </a:p>
          <a:p>
            <a:pPr lvl="1">
              <a:buFont typeface="Wingdings" panose="05000000000000000000" pitchFamily="2" charset="2"/>
              <a:buChar char="Ø"/>
            </a:pPr>
            <a:r>
              <a:rPr lang="el-GR" dirty="0"/>
              <a:t>Εικονογραφημένο βιβλίο/</a:t>
            </a:r>
            <a:r>
              <a:rPr lang="el-GR" dirty="0" err="1"/>
              <a:t>εικονοβιβλίο</a:t>
            </a:r>
            <a:r>
              <a:rPr lang="el-GR" dirty="0"/>
              <a:t> ή σιωπηλό βιβλίο</a:t>
            </a:r>
          </a:p>
          <a:p>
            <a:pPr lvl="1">
              <a:buFont typeface="Wingdings" panose="05000000000000000000" pitchFamily="2" charset="2"/>
              <a:buChar char="Ø"/>
            </a:pPr>
            <a:r>
              <a:rPr lang="en-US" dirty="0"/>
              <a:t>Graphic novel</a:t>
            </a:r>
          </a:p>
          <a:p>
            <a:pPr lvl="1">
              <a:buFont typeface="Wingdings" panose="05000000000000000000" pitchFamily="2" charset="2"/>
              <a:buChar char="Ø"/>
            </a:pPr>
            <a:r>
              <a:rPr lang="el-GR" dirty="0" err="1"/>
              <a:t>Κόμικ</a:t>
            </a:r>
            <a:endParaRPr lang="el-GR" dirty="0"/>
          </a:p>
          <a:p>
            <a:pPr lvl="1">
              <a:buFont typeface="Wingdings" panose="05000000000000000000" pitchFamily="2" charset="2"/>
              <a:buChar char="Ø"/>
            </a:pPr>
            <a:r>
              <a:rPr lang="el-GR" dirty="0"/>
              <a:t>Βιβλίο γνώσεων, «λειτουργικά» βιβλία </a:t>
            </a:r>
          </a:p>
          <a:p>
            <a:pPr lvl="1">
              <a:buFont typeface="Wingdings" panose="05000000000000000000" pitchFamily="2" charset="2"/>
              <a:buChar char="Ø"/>
            </a:pPr>
            <a:endParaRPr lang="el-GR" dirty="0"/>
          </a:p>
        </p:txBody>
      </p:sp>
      <p:pic>
        <p:nvPicPr>
          <p:cNvPr id="4" name="Picture 3">
            <a:extLst>
              <a:ext uri="{FF2B5EF4-FFF2-40B4-BE49-F238E27FC236}">
                <a16:creationId xmlns:a16="http://schemas.microsoft.com/office/drawing/2014/main" id="{4AC52B3A-757B-4AB8-94ED-877248FED517}"/>
              </a:ext>
            </a:extLst>
          </p:cNvPr>
          <p:cNvPicPr>
            <a:picLocks noChangeAspect="1"/>
          </p:cNvPicPr>
          <p:nvPr/>
        </p:nvPicPr>
        <p:blipFill>
          <a:blip r:embed="rId2"/>
          <a:stretch>
            <a:fillRect/>
          </a:stretch>
        </p:blipFill>
        <p:spPr>
          <a:xfrm>
            <a:off x="9311671" y="4418"/>
            <a:ext cx="2857500" cy="1849335"/>
          </a:xfrm>
          <a:prstGeom prst="rect">
            <a:avLst/>
          </a:prstGeom>
        </p:spPr>
      </p:pic>
    </p:spTree>
    <p:extLst>
      <p:ext uri="{BB962C8B-B14F-4D97-AF65-F5344CB8AC3E}">
        <p14:creationId xmlns:p14="http://schemas.microsoft.com/office/powerpoint/2010/main" val="2787164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2BBD-BF0C-41CE-8059-E589D9AB0F36}"/>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8C669B1C-DDD0-4F39-9C8A-0F28D86DAA2A}"/>
              </a:ext>
            </a:extLst>
          </p:cNvPr>
          <p:cNvSpPr>
            <a:spLocks noGrp="1"/>
          </p:cNvSpPr>
          <p:nvPr>
            <p:ph idx="1"/>
          </p:nvPr>
        </p:nvSpPr>
        <p:spPr>
          <a:xfrm>
            <a:off x="144380" y="2015732"/>
            <a:ext cx="11470104" cy="4176521"/>
          </a:xfrm>
        </p:spPr>
        <p:txBody>
          <a:bodyPr>
            <a:normAutofit/>
          </a:bodyPr>
          <a:lstStyle/>
          <a:p>
            <a:pPr lvl="1" algn="just"/>
            <a:r>
              <a:rPr lang="el-GR" sz="2000" dirty="0"/>
              <a:t>Έχω διαβάσει άλλα κείμενα που ανήκουν σε αυτό το είδος; (μυθιστορήματα, διηγήματα, ποιήματα, παραμύθια, μύθους, κ.λπ.)</a:t>
            </a:r>
          </a:p>
          <a:p>
            <a:pPr lvl="1" algn="just"/>
            <a:r>
              <a:rPr lang="el-GR" sz="2000" dirty="0"/>
              <a:t>Τι θέμα είχαν τα κείμενα αυτά;</a:t>
            </a:r>
          </a:p>
          <a:p>
            <a:pPr lvl="1" algn="just"/>
            <a:r>
              <a:rPr lang="el-GR" sz="2000" dirty="0"/>
              <a:t>Ποιοι χαρακτήρες εμπλέκονταν και τι ρόλους είχαν;</a:t>
            </a:r>
          </a:p>
          <a:p>
            <a:pPr lvl="1" algn="just"/>
            <a:r>
              <a:rPr lang="el-GR" sz="2000" dirty="0"/>
              <a:t>Ποια ήταν τα επιμέρους χαρακτηριστικά της ιστορίας; (σκηνικό, </a:t>
            </a:r>
            <a:r>
              <a:rPr lang="el-GR" sz="2000" dirty="0" err="1"/>
              <a:t>χωροχρόνος</a:t>
            </a:r>
            <a:r>
              <a:rPr lang="el-GR" sz="2000" dirty="0"/>
              <a:t>, εξέλιξη, τέλος)</a:t>
            </a:r>
          </a:p>
          <a:p>
            <a:pPr marL="457200" lvl="1" indent="0" algn="just">
              <a:buNone/>
            </a:pPr>
            <a:endParaRPr kumimoji="0" lang="el-G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457200" lvl="1" indent="0" algn="just">
              <a:buNone/>
            </a:pPr>
            <a:r>
              <a:rPr kumimoji="0" lang="el-GR" sz="2000" b="1" i="0" u="none" strike="noStrike" kern="1200" cap="none" spc="0" normalizeH="0" baseline="0" noProof="0" dirty="0">
                <a:ln>
                  <a:noFill/>
                </a:ln>
                <a:solidFill>
                  <a:prstClr val="black"/>
                </a:solidFill>
                <a:effectLst/>
                <a:uLnTx/>
                <a:uFillTx/>
                <a:latin typeface="Trebuchet MS" panose="020B0603020202020204"/>
                <a:ea typeface="+mn-ea"/>
                <a:cs typeface="+mn-cs"/>
              </a:rPr>
              <a:t>ΑΝΑΣΤΟΧΑΣΜΟΣ: </a:t>
            </a:r>
            <a:r>
              <a:rPr lang="el-GR" sz="2000" dirty="0"/>
              <a:t>Με βάση την εμπειρία μου από παρόμοια κείμενα, τι περιμένω για το βιβλίο που θα διαβάσω; </a:t>
            </a:r>
          </a:p>
          <a:p>
            <a:pPr marL="457200" lvl="1" indent="0" algn="just">
              <a:buNone/>
            </a:pPr>
            <a:r>
              <a:rPr lang="el-GR" sz="2000" b="1" dirty="0">
                <a:solidFill>
                  <a:prstClr val="black"/>
                </a:solidFill>
                <a:latin typeface="Trebuchet MS" panose="020B0603020202020204"/>
              </a:rPr>
              <a:t>ΜΕΤΑ ΤΗΝ ΑΝΑΓΝΩΣΗ</a:t>
            </a: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Εκπληρώθηκαν οι παραπάνω προσδοκίες μου;</a:t>
            </a:r>
            <a:endParaRPr lang="el-GR" dirty="0"/>
          </a:p>
        </p:txBody>
      </p:sp>
    </p:spTree>
    <p:extLst>
      <p:ext uri="{BB962C8B-B14F-4D97-AF65-F5344CB8AC3E}">
        <p14:creationId xmlns:p14="http://schemas.microsoft.com/office/powerpoint/2010/main" val="126577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4FB0-5838-417D-98AC-81612E85300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0B45A20F-33AD-4E8E-A681-9B612DF3FFA6}"/>
              </a:ext>
            </a:extLst>
          </p:cNvPr>
          <p:cNvSpPr>
            <a:spLocks noGrp="1"/>
          </p:cNvSpPr>
          <p:nvPr>
            <p:ph idx="1"/>
          </p:nvPr>
        </p:nvSpPr>
        <p:spPr>
          <a:xfrm>
            <a:off x="433137" y="2015732"/>
            <a:ext cx="11357810" cy="4037749"/>
          </a:xfrm>
        </p:spPr>
        <p:txBody>
          <a:bodyPr>
            <a:normAutofit/>
          </a:bodyPr>
          <a:lstStyle/>
          <a:p>
            <a:pPr algn="just"/>
            <a:r>
              <a:rPr lang="el-GR" b="1" dirty="0"/>
              <a:t>Μυθιστόρημα </a:t>
            </a:r>
            <a:r>
              <a:rPr lang="el-GR" dirty="0"/>
              <a:t>(κοινωνικό, ιστορικό, επιστημονικής φαντασίας, περιπέτειας, αστυνομικό, μυστηρίου, εξελικτικό/«εφηβείας»/ενηλικίωσης/</a:t>
            </a:r>
            <a:r>
              <a:rPr lang="en-US" dirty="0"/>
              <a:t>Bildungsroman</a:t>
            </a:r>
            <a:r>
              <a:rPr lang="el-GR" dirty="0"/>
              <a:t> κ.ά.), </a:t>
            </a:r>
            <a:r>
              <a:rPr lang="el-GR" b="1" dirty="0"/>
              <a:t>νουβέλα</a:t>
            </a:r>
            <a:r>
              <a:rPr lang="el-GR" dirty="0"/>
              <a:t>, </a:t>
            </a:r>
            <a:r>
              <a:rPr lang="el-GR" b="1" dirty="0"/>
              <a:t>διήγημα</a:t>
            </a:r>
            <a:r>
              <a:rPr lang="el-GR" dirty="0"/>
              <a:t>, </a:t>
            </a:r>
            <a:r>
              <a:rPr lang="el-GR" b="1" dirty="0"/>
              <a:t>μικρή ιστορία: </a:t>
            </a:r>
            <a:r>
              <a:rPr lang="el-GR" dirty="0"/>
              <a:t>αφήγηση ιστοριών, αλλά με διαφορετική έκταση </a:t>
            </a:r>
          </a:p>
          <a:p>
            <a:pPr algn="just"/>
            <a:r>
              <a:rPr lang="el-GR" dirty="0"/>
              <a:t>Πέρα από την ιδιαίτερη «ιστορία» </a:t>
            </a:r>
            <a:r>
              <a:rPr lang="el-GR" b="1" dirty="0"/>
              <a:t>και</a:t>
            </a:r>
            <a:r>
              <a:rPr lang="el-GR" dirty="0"/>
              <a:t> «πλοκή» κάθε έργου, υπάρχουν κοινά στοιχεία σε όλα τα έργα που ανήκουν στο ίδιο είδος/</a:t>
            </a:r>
            <a:r>
              <a:rPr lang="el-GR" dirty="0" err="1"/>
              <a:t>υπο</a:t>
            </a:r>
            <a:r>
              <a:rPr lang="el-GR" dirty="0"/>
              <a:t>-είδος. Λ.χ.</a:t>
            </a:r>
          </a:p>
          <a:p>
            <a:pPr lvl="1" algn="just"/>
            <a:r>
              <a:rPr lang="el-GR" dirty="0"/>
              <a:t>Χαρακτήρες</a:t>
            </a:r>
          </a:p>
          <a:p>
            <a:pPr lvl="1" algn="just"/>
            <a:r>
              <a:rPr lang="el-GR" dirty="0"/>
              <a:t>Πλοκή</a:t>
            </a:r>
          </a:p>
          <a:p>
            <a:pPr lvl="1" algn="just"/>
            <a:r>
              <a:rPr lang="el-GR" dirty="0"/>
              <a:t>Σκηνικό (</a:t>
            </a:r>
            <a:r>
              <a:rPr lang="el-GR" dirty="0" err="1"/>
              <a:t>χωροχρόνος</a:t>
            </a:r>
            <a:r>
              <a:rPr lang="el-GR" dirty="0"/>
              <a:t>)</a:t>
            </a:r>
          </a:p>
          <a:p>
            <a:pPr lvl="1" algn="just"/>
            <a:r>
              <a:rPr lang="el-GR" dirty="0"/>
              <a:t>Αφηγητής και Εστίαση (οπτική γωνία)</a:t>
            </a:r>
          </a:p>
          <a:p>
            <a:pPr lvl="1" algn="just"/>
            <a:r>
              <a:rPr lang="el-GR" dirty="0"/>
              <a:t>Θέμα / ζήτημα</a:t>
            </a:r>
          </a:p>
        </p:txBody>
      </p:sp>
      <p:pic>
        <p:nvPicPr>
          <p:cNvPr id="4" name="Picture 3">
            <a:extLst>
              <a:ext uri="{FF2B5EF4-FFF2-40B4-BE49-F238E27FC236}">
                <a16:creationId xmlns:a16="http://schemas.microsoft.com/office/drawing/2014/main" id="{1F1FD0EA-174C-44F5-9D49-6AA46AFCA03B}"/>
              </a:ext>
            </a:extLst>
          </p:cNvPr>
          <p:cNvPicPr>
            <a:picLocks noChangeAspect="1"/>
          </p:cNvPicPr>
          <p:nvPr/>
        </p:nvPicPr>
        <p:blipFill>
          <a:blip r:embed="rId2"/>
          <a:stretch>
            <a:fillRect/>
          </a:stretch>
        </p:blipFill>
        <p:spPr>
          <a:xfrm>
            <a:off x="9210675" y="4437432"/>
            <a:ext cx="2981325" cy="1695503"/>
          </a:xfrm>
          <a:prstGeom prst="rect">
            <a:avLst/>
          </a:prstGeom>
        </p:spPr>
      </p:pic>
    </p:spTree>
    <p:extLst>
      <p:ext uri="{BB962C8B-B14F-4D97-AF65-F5344CB8AC3E}">
        <p14:creationId xmlns:p14="http://schemas.microsoft.com/office/powerpoint/2010/main" val="2490879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4FB0-5838-417D-98AC-81612E85300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0B45A20F-33AD-4E8E-A681-9B612DF3FFA6}"/>
              </a:ext>
            </a:extLst>
          </p:cNvPr>
          <p:cNvSpPr>
            <a:spLocks noGrp="1"/>
          </p:cNvSpPr>
          <p:nvPr>
            <p:ph idx="1"/>
          </p:nvPr>
        </p:nvSpPr>
        <p:spPr>
          <a:xfrm>
            <a:off x="192505" y="2015732"/>
            <a:ext cx="11694695" cy="4256731"/>
          </a:xfrm>
        </p:spPr>
        <p:txBody>
          <a:bodyPr>
            <a:normAutofit/>
          </a:bodyPr>
          <a:lstStyle/>
          <a:p>
            <a:r>
              <a:rPr lang="el-GR" b="1" dirty="0"/>
              <a:t>Χαρακτήρες</a:t>
            </a:r>
            <a:r>
              <a:rPr lang="el-GR" dirty="0"/>
              <a:t>: </a:t>
            </a:r>
          </a:p>
          <a:p>
            <a:pPr lvl="1">
              <a:buFont typeface="Wingdings" panose="05000000000000000000" pitchFamily="2" charset="2"/>
              <a:buChar char="Ø"/>
            </a:pPr>
            <a:r>
              <a:rPr lang="el-GR" dirty="0"/>
              <a:t> Ποιοι είναι: άνθρωποι, ζώα, άψυχα αντικείμενα, υπερφυσικές οντότητες, κ.ά.</a:t>
            </a:r>
          </a:p>
          <a:p>
            <a:pPr lvl="1">
              <a:buFont typeface="Wingdings" panose="05000000000000000000" pitchFamily="2" charset="2"/>
              <a:buChar char="Ø"/>
            </a:pPr>
            <a:r>
              <a:rPr lang="el-GR" dirty="0"/>
              <a:t> Πώς είναι: χαρακτηριστικά και ιδιότητές τους (εμφάνιση, συναισθήματα, στοιχεία της προσωπικότητάς τους)</a:t>
            </a:r>
          </a:p>
          <a:p>
            <a:pPr lvl="1">
              <a:buFont typeface="Wingdings" panose="05000000000000000000" pitchFamily="2" charset="2"/>
              <a:buChar char="Ø"/>
            </a:pPr>
            <a:r>
              <a:rPr lang="el-GR" dirty="0"/>
              <a:t> Μοιάζουν σε μένα ή σε ανθρώπους που γνωρίζω; Σε τι; Διαφέρουν; Σε τι;</a:t>
            </a:r>
          </a:p>
          <a:p>
            <a:pPr lvl="1">
              <a:buFont typeface="Wingdings" panose="05000000000000000000" pitchFamily="2" charset="2"/>
              <a:buChar char="Ø"/>
            </a:pPr>
            <a:r>
              <a:rPr lang="el-GR" dirty="0"/>
              <a:t>Τι κάνουν: ενέργειες, συμπεριφορές, σκέψεις. </a:t>
            </a:r>
          </a:p>
          <a:p>
            <a:pPr lvl="1">
              <a:buFont typeface="Wingdings" panose="05000000000000000000" pitchFamily="2" charset="2"/>
              <a:buChar char="Ø"/>
            </a:pPr>
            <a:r>
              <a:rPr lang="el-GR" dirty="0"/>
              <a:t>Τι επιθυμούν; Τι κίνητρα έχουν οι πράξεις τους; Με ποιον τρόπο τα κίνητρα και οι </a:t>
            </a:r>
            <a:r>
              <a:rPr lang="el-GR" dirty="0" err="1"/>
              <a:t>επθυμίες</a:t>
            </a:r>
            <a:r>
              <a:rPr lang="el-GR" dirty="0"/>
              <a:t> τους συμβάλλουν στην εξέλιξη της ιστορίας;</a:t>
            </a:r>
          </a:p>
          <a:p>
            <a:pPr lvl="1">
              <a:buFont typeface="Wingdings" panose="05000000000000000000" pitchFamily="2" charset="2"/>
              <a:buChar char="Ø"/>
            </a:pPr>
            <a:r>
              <a:rPr lang="el-GR" dirty="0"/>
              <a:t>Υπάρχει κάποιος χαρακτήρας που ξεχωρίζει από τους άλλους; Πώς; (ήρωας/</a:t>
            </a:r>
            <a:r>
              <a:rPr lang="el-GR" dirty="0" err="1"/>
              <a:t>ηρωίδα</a:t>
            </a:r>
            <a:r>
              <a:rPr lang="el-GR" dirty="0"/>
              <a:t> – βασικός χαρακτήρας)</a:t>
            </a:r>
          </a:p>
          <a:p>
            <a:pPr lvl="1">
              <a:buFont typeface="Wingdings" panose="05000000000000000000" pitchFamily="2" charset="2"/>
              <a:buChar char="Ø"/>
            </a:pPr>
            <a:endParaRPr lang="el-GR" dirty="0"/>
          </a:p>
          <a:p>
            <a:pPr marL="457200" lvl="1" indent="0">
              <a:buNone/>
            </a:pPr>
            <a:endParaRPr lang="el-GR" dirty="0"/>
          </a:p>
          <a:p>
            <a:pPr lvl="1">
              <a:buFont typeface="Wingdings" panose="05000000000000000000" pitchFamily="2" charset="2"/>
              <a:buChar char="Ø"/>
            </a:pPr>
            <a:endParaRPr lang="el-GR" dirty="0"/>
          </a:p>
        </p:txBody>
      </p:sp>
    </p:spTree>
    <p:extLst>
      <p:ext uri="{BB962C8B-B14F-4D97-AF65-F5344CB8AC3E}">
        <p14:creationId xmlns:p14="http://schemas.microsoft.com/office/powerpoint/2010/main" val="3726379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618B-F8BD-49D8-9F5E-84C4CFF95EE0}"/>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a:t>
            </a:r>
            <a:r>
              <a:rPr kumimoji="0" lang="el-GR" sz="2400" b="0" i="0" u="none" strike="noStrike" kern="1200" cap="all" spc="0" normalizeH="0" baseline="0" noProof="0" dirty="0" err="1">
                <a:ln>
                  <a:noFill/>
                </a:ln>
                <a:solidFill>
                  <a:prstClr val="black"/>
                </a:solidFill>
                <a:effectLst/>
                <a:uLnTx/>
                <a:uFillTx/>
                <a:latin typeface="Garamond" panose="02020404030301010803"/>
                <a:ea typeface="+mj-ea"/>
                <a:cs typeface="+mj-cs"/>
              </a:rPr>
              <a:t>κειμενο</a:t>
            </a:r>
            <a:endParaRPr lang="el-GR" dirty="0"/>
          </a:p>
        </p:txBody>
      </p:sp>
      <p:sp>
        <p:nvSpPr>
          <p:cNvPr id="3" name="Content Placeholder 2">
            <a:extLst>
              <a:ext uri="{FF2B5EF4-FFF2-40B4-BE49-F238E27FC236}">
                <a16:creationId xmlns:a16="http://schemas.microsoft.com/office/drawing/2014/main" id="{AAB6F256-CDDA-4A76-9F7E-A264F54E4ACB}"/>
              </a:ext>
            </a:extLst>
          </p:cNvPr>
          <p:cNvSpPr>
            <a:spLocks noGrp="1"/>
          </p:cNvSpPr>
          <p:nvPr>
            <p:ph idx="1"/>
          </p:nvPr>
        </p:nvSpPr>
        <p:spPr>
          <a:xfrm>
            <a:off x="594361" y="2015732"/>
            <a:ext cx="10460493" cy="4037749"/>
          </a:xfrm>
        </p:spPr>
        <p:txBody>
          <a:bodyPr/>
          <a:lstStyle/>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Οι χαρακτήρες αλλάζουν κατά τη διάρκεια της ιστορίας; Αν ναι, τι είναι αυτό που τους αλλάζει και με ποιον τρόπο;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Τι ρόλους έχουν; («καλός», «κακός», «σοφός», «ανόητος», κ.λπ.)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Η εμφάνιση και οι ιδιότητές τους πώς συνδέονται με τον ρόλο τους;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Με ποιον τρόπο μαθαίνω γι’ αυτούς: από άλλους χαρακτήρες, από τον ίδιο τον χαρακτήρα, από αυτόν που αφηγείται την ιστορία</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Ποια σχέση έχουν μεταξύ τους;</a:t>
            </a:r>
          </a:p>
          <a:p>
            <a:pPr marL="0" indent="0">
              <a:buNone/>
            </a:pPr>
            <a:endParaRPr lang="el-GR" dirty="0"/>
          </a:p>
        </p:txBody>
      </p:sp>
      <p:pic>
        <p:nvPicPr>
          <p:cNvPr id="4" name="Picture 3">
            <a:extLst>
              <a:ext uri="{FF2B5EF4-FFF2-40B4-BE49-F238E27FC236}">
                <a16:creationId xmlns:a16="http://schemas.microsoft.com/office/drawing/2014/main" id="{901544A1-2C3C-456B-8F78-6AF1D964697D}"/>
              </a:ext>
            </a:extLst>
          </p:cNvPr>
          <p:cNvPicPr>
            <a:picLocks noChangeAspect="1"/>
          </p:cNvPicPr>
          <p:nvPr/>
        </p:nvPicPr>
        <p:blipFill>
          <a:blip r:embed="rId2"/>
          <a:stretch>
            <a:fillRect/>
          </a:stretch>
        </p:blipFill>
        <p:spPr>
          <a:xfrm>
            <a:off x="10382250" y="4333875"/>
            <a:ext cx="1809750" cy="2524125"/>
          </a:xfrm>
          <a:prstGeom prst="rect">
            <a:avLst/>
          </a:prstGeom>
        </p:spPr>
      </p:pic>
    </p:spTree>
    <p:extLst>
      <p:ext uri="{BB962C8B-B14F-4D97-AF65-F5344CB8AC3E}">
        <p14:creationId xmlns:p14="http://schemas.microsoft.com/office/powerpoint/2010/main" val="1888045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06E3-B7D6-4CC4-9A43-1972A7891E7C}"/>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ED55D4CA-8944-4B88-87A6-F55664F0500A}"/>
              </a:ext>
            </a:extLst>
          </p:cNvPr>
          <p:cNvSpPr>
            <a:spLocks noGrp="1"/>
          </p:cNvSpPr>
          <p:nvPr>
            <p:ph idx="1"/>
          </p:nvPr>
        </p:nvSpPr>
        <p:spPr>
          <a:xfrm>
            <a:off x="529389" y="2015732"/>
            <a:ext cx="11085095" cy="3919847"/>
          </a:xfrm>
        </p:spPr>
        <p:txBody>
          <a:bodyPr>
            <a:normAutofit lnSpcReduction="10000"/>
          </a:bodyPr>
          <a:lstStyle/>
          <a:p>
            <a:pPr marL="0" indent="0">
              <a:buNone/>
            </a:pPr>
            <a:r>
              <a:rPr lang="el-GR" b="1" dirty="0"/>
              <a:t>ΑΝΑΣΤΟΧΑΣΜΟΣ</a:t>
            </a:r>
            <a:r>
              <a:rPr lang="el-GR" dirty="0"/>
              <a:t>: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rPr>
              <a:t>Συμφωνώ με τον τρόπο δράσης των χαρακτήρων ή όχι και γιατί;</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rPr>
              <a:t>Είναι κάποιος χαρακτήρας τον οποίο συμπαθώ ιδιαίτερα (ή ταυτίζομαι μαζί του); Γιατί;</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rPr>
              <a:t>Είναι κάποιος χαρακτήρας τον οποίο αντιπαθώ ιδιαίτερα; Γιατί;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endPar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indent="0">
              <a:buNone/>
            </a:pPr>
            <a:r>
              <a:rPr lang="el-GR" b="1" dirty="0"/>
              <a:t>ΜΕΤΑ ΤΗΝ ΑΝΑΓΝΩΣΗ: </a:t>
            </a:r>
          </a:p>
          <a:p>
            <a:pPr lvl="1">
              <a:buFont typeface="Wingdings" panose="05000000000000000000" pitchFamily="2" charset="2"/>
              <a:buChar char="Ø"/>
            </a:pPr>
            <a:r>
              <a:rPr lang="el-GR" dirty="0"/>
              <a:t>Αφαιρώ/προσθέτω κάποιον χαρακτήρα. Πώς αλλάζει η ιστορία;</a:t>
            </a:r>
          </a:p>
          <a:p>
            <a:pPr lvl="1">
              <a:buFont typeface="Wingdings" panose="05000000000000000000" pitchFamily="2" charset="2"/>
              <a:buChar char="Ø"/>
            </a:pPr>
            <a:r>
              <a:rPr lang="el-GR" dirty="0"/>
              <a:t>Τοποθετώ τον εαυτό μου ως ήρωα. Πώς αλλάζει η ιστορία;</a:t>
            </a:r>
          </a:p>
          <a:p>
            <a:pPr lvl="1">
              <a:buFont typeface="Wingdings" panose="05000000000000000000" pitchFamily="2" charset="2"/>
              <a:buChar char="Ø"/>
            </a:pPr>
            <a:r>
              <a:rPr lang="el-GR" dirty="0"/>
              <a:t>Μετατρέπω τον «κακό» σε «καλό» και το αντίστροφο. Πώς αλλάζει η ιστορία;</a:t>
            </a:r>
          </a:p>
          <a:p>
            <a:pPr lvl="1">
              <a:buFont typeface="Wingdings" panose="05000000000000000000" pitchFamily="2" charset="2"/>
              <a:buChar char="Ø"/>
            </a:pPr>
            <a:r>
              <a:rPr lang="el-GR" dirty="0"/>
              <a:t>Αλλάζω το φύλο των χαρακτήρων. Πώς αλλάζει η ιστορία;</a:t>
            </a:r>
          </a:p>
        </p:txBody>
      </p:sp>
      <p:pic>
        <p:nvPicPr>
          <p:cNvPr id="4" name="Picture 3">
            <a:extLst>
              <a:ext uri="{FF2B5EF4-FFF2-40B4-BE49-F238E27FC236}">
                <a16:creationId xmlns:a16="http://schemas.microsoft.com/office/drawing/2014/main" id="{0EB84C24-A44C-43C4-A783-D48E04D1113A}"/>
              </a:ext>
            </a:extLst>
          </p:cNvPr>
          <p:cNvPicPr>
            <a:picLocks noChangeAspect="1"/>
          </p:cNvPicPr>
          <p:nvPr/>
        </p:nvPicPr>
        <p:blipFill>
          <a:blip r:embed="rId2"/>
          <a:stretch>
            <a:fillRect/>
          </a:stretch>
        </p:blipFill>
        <p:spPr>
          <a:xfrm>
            <a:off x="9344025" y="5242560"/>
            <a:ext cx="2847975" cy="1600200"/>
          </a:xfrm>
          <a:prstGeom prst="rect">
            <a:avLst/>
          </a:prstGeom>
        </p:spPr>
      </p:pic>
    </p:spTree>
    <p:extLst>
      <p:ext uri="{BB962C8B-B14F-4D97-AF65-F5344CB8AC3E}">
        <p14:creationId xmlns:p14="http://schemas.microsoft.com/office/powerpoint/2010/main" val="199423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F65D-5920-40E4-B145-E64C0E87DE4B}"/>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a:t>
            </a:r>
            <a:r>
              <a:rPr kumimoji="0" lang="el-GR" sz="2400" b="0" i="0" u="none" strike="noStrike" kern="1200" cap="all" spc="0" normalizeH="0" baseline="0" noProof="0" dirty="0" err="1">
                <a:ln>
                  <a:noFill/>
                </a:ln>
                <a:solidFill>
                  <a:prstClr val="black"/>
                </a:solidFill>
                <a:effectLst/>
                <a:uLnTx/>
                <a:uFillTx/>
                <a:latin typeface="Garamond" panose="02020404030301010803"/>
                <a:ea typeface="+mj-ea"/>
                <a:cs typeface="+mj-cs"/>
              </a:rPr>
              <a:t>κειμενο</a:t>
            </a:r>
            <a:endParaRPr lang="el-GR" dirty="0"/>
          </a:p>
        </p:txBody>
      </p:sp>
      <p:sp>
        <p:nvSpPr>
          <p:cNvPr id="3" name="Content Placeholder 2">
            <a:extLst>
              <a:ext uri="{FF2B5EF4-FFF2-40B4-BE49-F238E27FC236}">
                <a16:creationId xmlns:a16="http://schemas.microsoft.com/office/drawing/2014/main" id="{E9E32F5B-F0BC-464C-B297-6F25509A6D81}"/>
              </a:ext>
            </a:extLst>
          </p:cNvPr>
          <p:cNvSpPr>
            <a:spLocks noGrp="1"/>
          </p:cNvSpPr>
          <p:nvPr>
            <p:ph idx="1"/>
          </p:nvPr>
        </p:nvSpPr>
        <p:spPr/>
        <p:txBody>
          <a:bodyPr/>
          <a:lstStyle/>
          <a:p>
            <a:r>
              <a:rPr lang="el-GR" dirty="0"/>
              <a:t>Η πλοκή</a:t>
            </a:r>
          </a:p>
          <a:p>
            <a:pPr lvl="1">
              <a:buFont typeface="Wingdings" panose="05000000000000000000" pitchFamily="2" charset="2"/>
              <a:buChar char="Ø"/>
            </a:pPr>
            <a:r>
              <a:rPr lang="el-GR" dirty="0"/>
              <a:t>Διαβάζω την αρχή της ιστορίας. Προχωρώ σε εικασίες για τη συνέχεια.</a:t>
            </a:r>
          </a:p>
          <a:p>
            <a:pPr lvl="1">
              <a:buFont typeface="Wingdings" panose="05000000000000000000" pitchFamily="2" charset="2"/>
              <a:buChar char="Ø"/>
            </a:pPr>
            <a:r>
              <a:rPr lang="el-GR" dirty="0"/>
              <a:t>Η ανάγνωση σταματά σε «κρίσιμα» της εξέλιξης. Ζητείται από τους μαθητές να προβούν σε εικασίες και να τις δικαιολογήσουν. Η ανάγνωση συνεχίζεται και γίνεται σύγκριση με τις εικασίες των παιδιών.</a:t>
            </a:r>
          </a:p>
        </p:txBody>
      </p:sp>
      <p:pic>
        <p:nvPicPr>
          <p:cNvPr id="4" name="Picture 3">
            <a:extLst>
              <a:ext uri="{FF2B5EF4-FFF2-40B4-BE49-F238E27FC236}">
                <a16:creationId xmlns:a16="http://schemas.microsoft.com/office/drawing/2014/main" id="{5E396594-1027-44F7-BB3E-820E50515C98}"/>
              </a:ext>
            </a:extLst>
          </p:cNvPr>
          <p:cNvPicPr>
            <a:picLocks noChangeAspect="1"/>
          </p:cNvPicPr>
          <p:nvPr/>
        </p:nvPicPr>
        <p:blipFill>
          <a:blip r:embed="rId2"/>
          <a:stretch>
            <a:fillRect/>
          </a:stretch>
        </p:blipFill>
        <p:spPr>
          <a:xfrm>
            <a:off x="9620250" y="5076825"/>
            <a:ext cx="2571750" cy="1781175"/>
          </a:xfrm>
          <a:prstGeom prst="rect">
            <a:avLst/>
          </a:prstGeom>
        </p:spPr>
      </p:pic>
    </p:spTree>
    <p:extLst>
      <p:ext uri="{BB962C8B-B14F-4D97-AF65-F5344CB8AC3E}">
        <p14:creationId xmlns:p14="http://schemas.microsoft.com/office/powerpoint/2010/main" val="3758434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4FB0-5838-417D-98AC-81612E85300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0B45A20F-33AD-4E8E-A681-9B612DF3FFA6}"/>
              </a:ext>
            </a:extLst>
          </p:cNvPr>
          <p:cNvSpPr>
            <a:spLocks noGrp="1"/>
          </p:cNvSpPr>
          <p:nvPr>
            <p:ph idx="1"/>
          </p:nvPr>
        </p:nvSpPr>
        <p:spPr>
          <a:xfrm>
            <a:off x="192506" y="2015732"/>
            <a:ext cx="11646568" cy="4037749"/>
          </a:xfrm>
        </p:spPr>
        <p:txBody>
          <a:bodyPr>
            <a:normAutofit/>
          </a:bodyPr>
          <a:lstStyle/>
          <a:p>
            <a:r>
              <a:rPr lang="el-GR" b="1" dirty="0"/>
              <a:t>Πλοκή</a:t>
            </a:r>
            <a:r>
              <a:rPr lang="el-GR" dirty="0"/>
              <a:t>: </a:t>
            </a:r>
          </a:p>
          <a:p>
            <a:pPr lvl="1" algn="just">
              <a:buFont typeface="Wingdings" panose="05000000000000000000" pitchFamily="2" charset="2"/>
              <a:buChar char="Ø"/>
            </a:pPr>
            <a:r>
              <a:rPr lang="el-GR" dirty="0"/>
              <a:t>Ποια είναι η αρχική κατάσταση στην οποία ζουν οι χαρακτήρες;</a:t>
            </a:r>
          </a:p>
          <a:p>
            <a:pPr lvl="1" algn="just">
              <a:buFont typeface="Wingdings" panose="05000000000000000000" pitchFamily="2" charset="2"/>
              <a:buChar char="Ø"/>
            </a:pPr>
            <a:r>
              <a:rPr lang="el-GR" dirty="0"/>
              <a:t>Συμβαίνει κάτι που επιφέρει κάποια ανατροπή; (π.χ. ενέργεια κάποιου χαρακτήρα, δράση κάποιου άλλου ή τυχαίο γεγονός)</a:t>
            </a:r>
          </a:p>
          <a:p>
            <a:pPr lvl="1" algn="just">
              <a:buFont typeface="Wingdings" panose="05000000000000000000" pitchFamily="2" charset="2"/>
              <a:buChar char="Ø"/>
            </a:pPr>
            <a:r>
              <a:rPr lang="el-GR" dirty="0"/>
              <a:t>Έχει ο ήρωας μια έντονη επιθυμία που προσπαθεί να την εκπληρώσει; Με ποιον τρόπο; Τι εμπόδια συναντά που δυσκολεύουν την εκπλήρωση της επιθυμίας του αυτής;</a:t>
            </a:r>
          </a:p>
          <a:p>
            <a:pPr lvl="1" algn="just">
              <a:buFont typeface="Wingdings" panose="05000000000000000000" pitchFamily="2" charset="2"/>
              <a:buChar char="Ø"/>
            </a:pPr>
            <a:r>
              <a:rPr lang="el-GR" dirty="0"/>
              <a:t>Λαμβάνει χώρα κάποια σύγκρουση; Ανάμεσα σε ποιους; (π.χ. ο ήρωας με κάποιον ή κάποιους αντιπάλους, με φυσικές/υπερφυσικές δυνάμεις/με τον εαυτό του-πβ. διλήμματα, δύσκολες αποφάσεις) Με ποια αφορμή;</a:t>
            </a:r>
          </a:p>
          <a:p>
            <a:pPr lvl="1" algn="just">
              <a:buFont typeface="Wingdings" panose="05000000000000000000" pitchFamily="2" charset="2"/>
              <a:buChar char="Ø"/>
            </a:pPr>
            <a:r>
              <a:rPr lang="el-GR" dirty="0"/>
              <a:t>Ποιες είναι οι βαθύτερες αιτίες της σύγκρουσης; </a:t>
            </a:r>
          </a:p>
          <a:p>
            <a:pPr lvl="1" algn="just">
              <a:buFont typeface="Wingdings" panose="05000000000000000000" pitchFamily="2" charset="2"/>
              <a:buChar char="Ø"/>
            </a:pPr>
            <a:endParaRPr lang="el-GR" dirty="0"/>
          </a:p>
          <a:p>
            <a:pPr marL="0" indent="0">
              <a:buNone/>
            </a:pPr>
            <a:endParaRPr lang="el-GR" dirty="0"/>
          </a:p>
        </p:txBody>
      </p:sp>
    </p:spTree>
    <p:extLst>
      <p:ext uri="{BB962C8B-B14F-4D97-AF65-F5344CB8AC3E}">
        <p14:creationId xmlns:p14="http://schemas.microsoft.com/office/powerpoint/2010/main" val="3886687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C804-F4F8-4138-B2AA-C031680721D8}"/>
              </a:ext>
            </a:extLst>
          </p:cNvPr>
          <p:cNvSpPr>
            <a:spLocks noGrp="1"/>
          </p:cNvSpPr>
          <p:nvPr>
            <p:ph type="title"/>
          </p:nvPr>
        </p:nvSpPr>
        <p:spPr/>
        <p:txBody>
          <a:bodyPr/>
          <a:lstStyle/>
          <a:p>
            <a:r>
              <a:rPr lang="el-GR" b="1" dirty="0"/>
              <a:t>Ονοματων Επισκεψισ</a:t>
            </a:r>
          </a:p>
        </p:txBody>
      </p:sp>
      <p:sp>
        <p:nvSpPr>
          <p:cNvPr id="3" name="Content Placeholder 2">
            <a:extLst>
              <a:ext uri="{FF2B5EF4-FFF2-40B4-BE49-F238E27FC236}">
                <a16:creationId xmlns:a16="http://schemas.microsoft.com/office/drawing/2014/main" id="{B219330F-C5B6-46EA-9A4A-6EECAE091FE6}"/>
              </a:ext>
            </a:extLst>
          </p:cNvPr>
          <p:cNvSpPr>
            <a:spLocks noGrp="1"/>
          </p:cNvSpPr>
          <p:nvPr>
            <p:ph idx="1"/>
          </p:nvPr>
        </p:nvSpPr>
        <p:spPr>
          <a:xfrm>
            <a:off x="712922" y="2015732"/>
            <a:ext cx="10957301" cy="3765136"/>
          </a:xfrm>
        </p:spPr>
        <p:txBody>
          <a:bodyPr/>
          <a:lstStyle/>
          <a:p>
            <a:pPr>
              <a:buFont typeface="Wingdings" panose="05000000000000000000" pitchFamily="2" charset="2"/>
              <a:buChar char="Ø"/>
            </a:pPr>
            <a:r>
              <a:rPr lang="el-GR" dirty="0"/>
              <a:t> </a:t>
            </a:r>
            <a:r>
              <a:rPr lang="el-GR" b="1" dirty="0"/>
              <a:t>Φιλαναγνωσία</a:t>
            </a:r>
            <a:r>
              <a:rPr lang="el-GR" dirty="0"/>
              <a:t> = </a:t>
            </a:r>
          </a:p>
          <a:p>
            <a:r>
              <a:rPr lang="el-GR" dirty="0"/>
              <a:t>η αγάπη για την ανάγνωση, το διάβασμα, συνήθως λογοτεχνικών βιβλίων (πβ. βιβλιοφιλία – </a:t>
            </a:r>
            <a:r>
              <a:rPr lang="el-GR" dirty="0" err="1"/>
              <a:t>γαλ</a:t>
            </a:r>
            <a:r>
              <a:rPr lang="el-GR" dirty="0"/>
              <a:t>. </a:t>
            </a:r>
            <a:r>
              <a:rPr lang="en-US" i="1" dirty="0" err="1"/>
              <a:t>bibliophilie</a:t>
            </a:r>
            <a:r>
              <a:rPr lang="en-US" dirty="0"/>
              <a:t>,</a:t>
            </a:r>
            <a:r>
              <a:rPr lang="el-GR" dirty="0"/>
              <a:t> γερμ.</a:t>
            </a:r>
            <a:r>
              <a:rPr lang="en-US" dirty="0"/>
              <a:t> </a:t>
            </a:r>
            <a:r>
              <a:rPr lang="en-US" i="1" dirty="0" err="1"/>
              <a:t>Bibliophilie</a:t>
            </a:r>
            <a:r>
              <a:rPr lang="el-GR" dirty="0"/>
              <a:t>)</a:t>
            </a:r>
          </a:p>
          <a:p>
            <a:r>
              <a:rPr lang="el-GR" dirty="0"/>
              <a:t>καλλιέργεια της αγάπης/θετική στάσης προς την ανάγνωση, το διάβασμα, συνήθως λογοτεχνικών βιβλίων </a:t>
            </a:r>
            <a:endParaRPr lang="en-US" dirty="0"/>
          </a:p>
          <a:p>
            <a:r>
              <a:rPr lang="el-GR" dirty="0"/>
              <a:t>δραστηριότητες που στοχεύουν στην καλλιέργεια της αγάπης/θετικής στάσης προς την ανάγνωση = αναγνωστικές εμψυχώσεις (</a:t>
            </a:r>
            <a:r>
              <a:rPr lang="en-US" i="1" dirty="0"/>
              <a:t>reading promotion</a:t>
            </a:r>
            <a:r>
              <a:rPr lang="el-GR" i="1" dirty="0"/>
              <a:t>/</a:t>
            </a:r>
            <a:r>
              <a:rPr lang="en-US" i="1" dirty="0"/>
              <a:t>motivation activities</a:t>
            </a:r>
            <a:r>
              <a:rPr lang="en-US" dirty="0"/>
              <a:t>)</a:t>
            </a:r>
            <a:endParaRPr lang="el-GR" dirty="0"/>
          </a:p>
          <a:p>
            <a:endParaRPr lang="el-GR" dirty="0"/>
          </a:p>
        </p:txBody>
      </p:sp>
    </p:spTree>
    <p:extLst>
      <p:ext uri="{BB962C8B-B14F-4D97-AF65-F5344CB8AC3E}">
        <p14:creationId xmlns:p14="http://schemas.microsoft.com/office/powerpoint/2010/main" val="1941627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C5D5-D7CC-4471-B836-F03001956A5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a:t>
            </a:r>
            <a:r>
              <a:rPr kumimoji="0" lang="el-GR" sz="2400" b="0" i="0" u="none" strike="noStrike" kern="1200" cap="all" spc="0" normalizeH="0" baseline="0" noProof="0" dirty="0" err="1">
                <a:ln>
                  <a:noFill/>
                </a:ln>
                <a:solidFill>
                  <a:prstClr val="black"/>
                </a:solidFill>
                <a:effectLst/>
                <a:uLnTx/>
                <a:uFillTx/>
                <a:latin typeface="Garamond" panose="02020404030301010803"/>
                <a:ea typeface="+mj-ea"/>
                <a:cs typeface="+mj-cs"/>
              </a:rPr>
              <a:t>κειμενο</a:t>
            </a:r>
            <a:endParaRPr lang="el-GR" dirty="0"/>
          </a:p>
        </p:txBody>
      </p:sp>
      <p:sp>
        <p:nvSpPr>
          <p:cNvPr id="3" name="Content Placeholder 2">
            <a:extLst>
              <a:ext uri="{FF2B5EF4-FFF2-40B4-BE49-F238E27FC236}">
                <a16:creationId xmlns:a16="http://schemas.microsoft.com/office/drawing/2014/main" id="{C1580AC0-98B1-4715-98A6-6DE4A4589E74}"/>
              </a:ext>
            </a:extLst>
          </p:cNvPr>
          <p:cNvSpPr>
            <a:spLocks noGrp="1"/>
          </p:cNvSpPr>
          <p:nvPr>
            <p:ph idx="1"/>
          </p:nvPr>
        </p:nvSpPr>
        <p:spPr>
          <a:xfrm>
            <a:off x="318782" y="1937857"/>
            <a:ext cx="10736073" cy="4639111"/>
          </a:xfrm>
        </p:spPr>
        <p:txBody>
          <a:bodyPr/>
          <a:lstStyle/>
          <a:p>
            <a:pPr marL="685800" marR="0" lvl="1" indent="-228600" algn="just"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rPr>
              <a:t>Υπάρχει κάποιο σημείο της ιστορίας στο οποίο νιώθω να αυξάνεται και τελικά να κορυφώνεται η αγωνία μου για την τύχη του ήρωα και την εξέλιξη της ιστορίας; Για ποιον λόγο;</a:t>
            </a:r>
          </a:p>
          <a:p>
            <a:pPr marL="685800" marR="0" lvl="1" indent="-228600" algn="just"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rPr>
              <a:t>Υπάρχουν σημεία της ιστορίας στα οποία συμβαίνει κάποια ανατροπή; Τι είδους; Γιατί συμβαίνει;</a:t>
            </a:r>
          </a:p>
          <a:p>
            <a:pPr marL="685800" marR="0" lvl="1" indent="-228600" algn="just"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rPr>
              <a:t>Ποια είναι η έκβαση της σύγκρουσης ή της απόπειρας εκπλήρωσης της επιθυμίας του ήρωα;</a:t>
            </a:r>
          </a:p>
          <a:p>
            <a:pPr marL="685800" marR="0" lvl="1" indent="-228600" algn="just"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rPr>
              <a:t>Ποια είναι η τελική κατάσταση στην οποία βρίσκονται πια οι χαρακτήρες;</a:t>
            </a:r>
          </a:p>
          <a:p>
            <a:pPr marL="685800" marR="0" lvl="1" indent="-228600" algn="just"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rPr>
              <a:t>Πώς νιώθω στο τέλος της ιστορίας; Γιατί; </a:t>
            </a:r>
          </a:p>
          <a:p>
            <a:pPr marL="685800" marR="0" lvl="1" indent="-228600" algn="just"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lang="el-GR" dirty="0">
                <a:solidFill>
                  <a:prstClr val="black"/>
                </a:solidFill>
                <a:latin typeface="Trebuchet MS" panose="020B0603020202020204"/>
              </a:rPr>
              <a:t>Μου άρεσε το τέλος της ιστορίας; Το θεώρησα «δίκαιο»/αναμενόμενο; Μου προκάλεσε κάποια έκπληξη; </a:t>
            </a:r>
            <a:endPar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indent="0">
              <a:buNone/>
            </a:pPr>
            <a:endParaRPr lang="el-GR" dirty="0"/>
          </a:p>
        </p:txBody>
      </p:sp>
      <p:pic>
        <p:nvPicPr>
          <p:cNvPr id="4" name="Picture 3">
            <a:extLst>
              <a:ext uri="{FF2B5EF4-FFF2-40B4-BE49-F238E27FC236}">
                <a16:creationId xmlns:a16="http://schemas.microsoft.com/office/drawing/2014/main" id="{6EF24E59-D1BD-40DA-92B5-86549E47AE68}"/>
              </a:ext>
            </a:extLst>
          </p:cNvPr>
          <p:cNvPicPr>
            <a:picLocks noChangeAspect="1"/>
          </p:cNvPicPr>
          <p:nvPr/>
        </p:nvPicPr>
        <p:blipFill>
          <a:blip r:embed="rId2"/>
          <a:stretch>
            <a:fillRect/>
          </a:stretch>
        </p:blipFill>
        <p:spPr>
          <a:xfrm>
            <a:off x="9448800" y="5191125"/>
            <a:ext cx="2743200" cy="1666875"/>
          </a:xfrm>
          <a:prstGeom prst="rect">
            <a:avLst/>
          </a:prstGeom>
        </p:spPr>
      </p:pic>
    </p:spTree>
    <p:extLst>
      <p:ext uri="{BB962C8B-B14F-4D97-AF65-F5344CB8AC3E}">
        <p14:creationId xmlns:p14="http://schemas.microsoft.com/office/powerpoint/2010/main" val="3137266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A09E-44A5-4455-BC71-DABB3C47389F}"/>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FB6C83E1-1A50-404F-8B65-5BC0F1D5F82D}"/>
              </a:ext>
            </a:extLst>
          </p:cNvPr>
          <p:cNvSpPr>
            <a:spLocks noGrp="1"/>
          </p:cNvSpPr>
          <p:nvPr>
            <p:ph idx="1"/>
          </p:nvPr>
        </p:nvSpPr>
        <p:spPr>
          <a:xfrm>
            <a:off x="641684" y="1853754"/>
            <a:ext cx="10876547" cy="4199727"/>
          </a:xfrm>
        </p:spPr>
        <p:txBody>
          <a:bodyPr/>
          <a:lstStyle/>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Trebuchet MS" panose="020B0603020202020204"/>
                <a:ea typeface="+mn-ea"/>
                <a:cs typeface="+mn-cs"/>
              </a:rPr>
              <a:t>ΑΝΑΣΤΟΧΑΣΜΟΣ</a:t>
            </a: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lang="el-GR" sz="1700" dirty="0">
                <a:solidFill>
                  <a:prstClr val="black"/>
                </a:solidFill>
                <a:latin typeface="Trebuchet MS" panose="020B0603020202020204"/>
              </a:rPr>
              <a:t>Περίμενα παρόμοια εξέλιξη των γεγονότων</a:t>
            </a:r>
            <a:r>
              <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rPr>
              <a:t>; Γιατί; (λ.χ. από την πρότερη αναγνωστική εμπειρία – κειμενικό είδος)</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lang="el-GR" sz="1700" dirty="0">
                <a:solidFill>
                  <a:prstClr val="black"/>
                </a:solidFill>
                <a:latin typeface="Trebuchet MS" panose="020B0603020202020204"/>
              </a:rPr>
              <a:t>Θα ήθελα να υπήρχε διαφορετική τροπή των συμβάντων/άλλο τέλος; </a:t>
            </a:r>
            <a:endPar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endParaRPr kumimoji="0" lang="el-GR" sz="1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Trebuchet MS" panose="020B0603020202020204"/>
                <a:ea typeface="+mn-ea"/>
                <a:cs typeface="+mn-cs"/>
              </a:rPr>
              <a:t>ΜΕΤΑ ΤΗΝ ΑΝΑΓΝΩΣΗ: </a:t>
            </a:r>
          </a:p>
          <a:p>
            <a:pPr marL="685800" marR="0" lvl="1" indent="-228600" algn="l" defTabSz="914400" rtl="0" eaLnBrk="1" fontAlgn="auto" latinLnBrk="0" hangingPunct="1">
              <a:lnSpc>
                <a:spcPct val="120000"/>
              </a:lnSpc>
              <a:spcBef>
                <a:spcPts val="500"/>
              </a:spcBef>
              <a:spcAft>
                <a:spcPts val="0"/>
              </a:spcAft>
              <a:buClr>
                <a:srgbClr val="B71E42"/>
              </a:buClr>
              <a:buSzPct val="100000"/>
              <a:buFont typeface="Wingdings" panose="05000000000000000000" pitchFamily="2" charset="2"/>
              <a:buChar char="Ø"/>
              <a:tabLst/>
              <a:defRPr/>
            </a:pPr>
            <a:r>
              <a:rPr lang="el-GR" dirty="0">
                <a:solidFill>
                  <a:prstClr val="black"/>
                </a:solidFill>
                <a:latin typeface="Trebuchet MS" panose="020B0603020202020204"/>
              </a:rPr>
              <a:t>Αλλάζω το τέλος της ιστορίας.</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indent="0">
              <a:buNone/>
            </a:pPr>
            <a:endParaRPr lang="el-GR" dirty="0"/>
          </a:p>
        </p:txBody>
      </p:sp>
    </p:spTree>
    <p:extLst>
      <p:ext uri="{BB962C8B-B14F-4D97-AF65-F5344CB8AC3E}">
        <p14:creationId xmlns:p14="http://schemas.microsoft.com/office/powerpoint/2010/main" val="1816869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4817-B2F4-41A2-BB6A-5F89A6284801}"/>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27C8A752-6302-4DB8-A45E-2001EA37D799}"/>
              </a:ext>
            </a:extLst>
          </p:cNvPr>
          <p:cNvSpPr>
            <a:spLocks noGrp="1"/>
          </p:cNvSpPr>
          <p:nvPr>
            <p:ph idx="1"/>
          </p:nvPr>
        </p:nvSpPr>
        <p:spPr>
          <a:xfrm>
            <a:off x="449179" y="2015732"/>
            <a:ext cx="10605676" cy="3450613"/>
          </a:xfrm>
        </p:spPr>
        <p:txBody>
          <a:bodyPr>
            <a:normAutofit lnSpcReduction="10000"/>
          </a:bodyPr>
          <a:lstStyle/>
          <a:p>
            <a:r>
              <a:rPr lang="el-GR" b="1" dirty="0"/>
              <a:t>Σκηνικό (</a:t>
            </a:r>
            <a:r>
              <a:rPr lang="el-GR" b="1" dirty="0" err="1"/>
              <a:t>χωροχρόνος</a:t>
            </a:r>
            <a:r>
              <a:rPr lang="el-GR" b="1" dirty="0"/>
              <a:t>)</a:t>
            </a:r>
          </a:p>
          <a:p>
            <a:pPr lvl="1">
              <a:buFont typeface="Wingdings" panose="05000000000000000000" pitchFamily="2" charset="2"/>
              <a:buChar char="Ø"/>
            </a:pPr>
            <a:r>
              <a:rPr lang="el-GR" dirty="0"/>
              <a:t>Πότε και πού εκτυλίσσεται η ιστορία (χώρα, περιοχή, ειδικότερος χώρος);</a:t>
            </a:r>
          </a:p>
          <a:p>
            <a:pPr lvl="1">
              <a:buFont typeface="Wingdings" panose="05000000000000000000" pitchFamily="2" charset="2"/>
              <a:buChar char="Ø"/>
            </a:pPr>
            <a:r>
              <a:rPr lang="el-GR" dirty="0"/>
              <a:t>Το σκηνικό είναι ρεαλιστικό ή φανταστικό; Συμβολίζει κάτι;</a:t>
            </a:r>
          </a:p>
          <a:p>
            <a:pPr lvl="1">
              <a:buFont typeface="Wingdings" panose="05000000000000000000" pitchFamily="2" charset="2"/>
              <a:buChar char="Ø"/>
            </a:pPr>
            <a:r>
              <a:rPr lang="el-GR" dirty="0"/>
              <a:t>Υπάρχουν αλλαγές στον χώρο στον οποίο εκτυλίσσεται η δράση;</a:t>
            </a:r>
          </a:p>
          <a:p>
            <a:pPr lvl="1">
              <a:buFont typeface="Wingdings" panose="05000000000000000000" pitchFamily="2" charset="2"/>
              <a:buChar char="Ø"/>
            </a:pPr>
            <a:r>
              <a:rPr lang="el-GR" dirty="0"/>
              <a:t>Το σκηνικό επηρεάζει με κάποιον τρόπο τους χαρακτήρες και τη δράση; (λ.χ. τους διαμορφώνει, τους βοηθά, τους δυσκολεύει, κ.λπ.)</a:t>
            </a:r>
          </a:p>
          <a:p>
            <a:pPr lvl="1">
              <a:buFont typeface="Wingdings" panose="05000000000000000000" pitchFamily="2" charset="2"/>
              <a:buChar char="Ø"/>
            </a:pPr>
            <a:r>
              <a:rPr lang="el-GR" dirty="0"/>
              <a:t>Ο χρόνος της ιστορίας επηρεάζει με κάποιον τρόπο τους χαρακτήρες και τη δράση; </a:t>
            </a:r>
          </a:p>
          <a:p>
            <a:pPr lvl="1">
              <a:buFont typeface="Wingdings" panose="05000000000000000000" pitchFamily="2" charset="2"/>
              <a:buChar char="Ø"/>
            </a:pPr>
            <a:r>
              <a:rPr lang="el-GR" dirty="0"/>
              <a:t>Πόσο καιρό διαρκεί η ιστορία (από την αρχή ως το τέλος της); (ώρες, μέρες, μήνες, χρόνια)</a:t>
            </a:r>
          </a:p>
          <a:p>
            <a:pPr lvl="1">
              <a:buFont typeface="Wingdings" panose="05000000000000000000" pitchFamily="2" charset="2"/>
              <a:buChar char="Ø"/>
            </a:pPr>
            <a:r>
              <a:rPr lang="el-GR" dirty="0"/>
              <a:t>Η πάροδος του χρόνου επηρεάζει τους χαρακτήρες και τη δράση τους; Με ποιον τρόπο;</a:t>
            </a:r>
          </a:p>
          <a:p>
            <a:pPr marL="457200" lvl="1" indent="0">
              <a:buNone/>
            </a:pPr>
            <a:endParaRPr lang="el-GR" dirty="0"/>
          </a:p>
          <a:p>
            <a:pPr marL="457200" lvl="1" indent="0">
              <a:buNone/>
            </a:pPr>
            <a:endParaRPr lang="el-GR" dirty="0"/>
          </a:p>
        </p:txBody>
      </p:sp>
      <p:pic>
        <p:nvPicPr>
          <p:cNvPr id="4" name="Picture 3">
            <a:extLst>
              <a:ext uri="{FF2B5EF4-FFF2-40B4-BE49-F238E27FC236}">
                <a16:creationId xmlns:a16="http://schemas.microsoft.com/office/drawing/2014/main" id="{392171A8-4EFB-4CA6-9480-88B049EB7D22}"/>
              </a:ext>
            </a:extLst>
          </p:cNvPr>
          <p:cNvPicPr>
            <a:picLocks noChangeAspect="1"/>
          </p:cNvPicPr>
          <p:nvPr/>
        </p:nvPicPr>
        <p:blipFill>
          <a:blip r:embed="rId2"/>
          <a:stretch>
            <a:fillRect/>
          </a:stretch>
        </p:blipFill>
        <p:spPr>
          <a:xfrm>
            <a:off x="9334500" y="5242560"/>
            <a:ext cx="2857500" cy="1600200"/>
          </a:xfrm>
          <a:prstGeom prst="rect">
            <a:avLst/>
          </a:prstGeom>
        </p:spPr>
      </p:pic>
    </p:spTree>
    <p:extLst>
      <p:ext uri="{BB962C8B-B14F-4D97-AF65-F5344CB8AC3E}">
        <p14:creationId xmlns:p14="http://schemas.microsoft.com/office/powerpoint/2010/main" val="4227024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D751-8E16-476E-856C-527B585075EE}"/>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a:t>
            </a:r>
            <a:r>
              <a:rPr kumimoji="0" lang="el-GR" sz="2400" b="0" i="0" u="none" strike="noStrike" kern="1200" cap="all" spc="0" normalizeH="0" baseline="0" noProof="0" dirty="0" err="1">
                <a:ln>
                  <a:noFill/>
                </a:ln>
                <a:solidFill>
                  <a:prstClr val="black"/>
                </a:solidFill>
                <a:effectLst/>
                <a:uLnTx/>
                <a:uFillTx/>
                <a:latin typeface="Garamond" panose="02020404030301010803"/>
                <a:ea typeface="+mj-ea"/>
                <a:cs typeface="+mj-cs"/>
              </a:rPr>
              <a:t>κειμενο</a:t>
            </a:r>
            <a:endParaRPr lang="el-GR" dirty="0"/>
          </a:p>
        </p:txBody>
      </p:sp>
      <p:sp>
        <p:nvSpPr>
          <p:cNvPr id="3" name="Content Placeholder 2">
            <a:extLst>
              <a:ext uri="{FF2B5EF4-FFF2-40B4-BE49-F238E27FC236}">
                <a16:creationId xmlns:a16="http://schemas.microsoft.com/office/drawing/2014/main" id="{DF287560-06DE-41CD-AEC9-05EE810EB6B5}"/>
              </a:ext>
            </a:extLst>
          </p:cNvPr>
          <p:cNvSpPr>
            <a:spLocks noGrp="1"/>
          </p:cNvSpPr>
          <p:nvPr>
            <p:ph idx="1"/>
          </p:nvPr>
        </p:nvSpPr>
        <p:spPr/>
        <p:txBody>
          <a:bodyPr/>
          <a:lstStyle/>
          <a:p>
            <a:r>
              <a:rPr lang="el-GR" b="1" dirty="0"/>
              <a:t>ΑΝΑΣΤΟΧΑΣΜΟΣ</a:t>
            </a:r>
          </a:p>
          <a:p>
            <a:pPr lvl="1">
              <a:buFont typeface="Wingdings" panose="05000000000000000000" pitchFamily="2" charset="2"/>
              <a:buChar char="Ø"/>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Τι γνωρίζω για τον χώρο και τον χρόνο της ιστορίας; Είναι οικεία σε μένα ή ξένα;</a:t>
            </a:r>
          </a:p>
          <a:p>
            <a:pPr marL="457200" lvl="1" indent="0">
              <a:buNone/>
            </a:pPr>
            <a:endParaRPr lang="el-GR" sz="2000" dirty="0">
              <a:solidFill>
                <a:prstClr val="black"/>
              </a:solidFill>
              <a:latin typeface="Trebuchet MS" panose="020B0603020202020204"/>
            </a:endParaRPr>
          </a:p>
          <a:p>
            <a:pPr marL="457200" lvl="1" indent="0">
              <a:buNone/>
            </a:pPr>
            <a:r>
              <a:rPr lang="el-GR" sz="2000" b="1" dirty="0">
                <a:solidFill>
                  <a:prstClr val="black"/>
                </a:solidFill>
                <a:latin typeface="Trebuchet MS" panose="020B0603020202020204"/>
              </a:rPr>
              <a:t>ΜΕΤΑ ΤΗΝ ΑΝΑΓΝΩΣΗ</a:t>
            </a:r>
            <a:r>
              <a:rPr lang="el-GR" sz="2000" dirty="0">
                <a:solidFill>
                  <a:prstClr val="black"/>
                </a:solidFill>
                <a:latin typeface="Trebuchet MS" panose="020B0603020202020204"/>
              </a:rPr>
              <a:t>: </a:t>
            </a:r>
          </a:p>
          <a:p>
            <a:pPr lvl="1">
              <a:buFont typeface="Wingdings" panose="05000000000000000000" pitchFamily="2" charset="2"/>
              <a:buChar char="Ø"/>
            </a:pPr>
            <a:r>
              <a:rPr lang="el-GR" sz="2000" dirty="0">
                <a:solidFill>
                  <a:prstClr val="black"/>
                </a:solidFill>
                <a:latin typeface="Trebuchet MS" panose="020B0603020202020204"/>
              </a:rPr>
              <a:t> Αλλάζω τον τόπο ή/και τον χώρο. Πώς αλλάζει η ιστορία; Πώς δρουν οι ήρωες;</a:t>
            </a:r>
          </a:p>
        </p:txBody>
      </p:sp>
    </p:spTree>
    <p:extLst>
      <p:ext uri="{BB962C8B-B14F-4D97-AF65-F5344CB8AC3E}">
        <p14:creationId xmlns:p14="http://schemas.microsoft.com/office/powerpoint/2010/main" val="270784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DE54-8F8C-4B74-BA54-9CF8AAED7C6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50B161AD-FB6C-4B7A-B9C6-BAA6BE06E453}"/>
              </a:ext>
            </a:extLst>
          </p:cNvPr>
          <p:cNvSpPr>
            <a:spLocks noGrp="1"/>
          </p:cNvSpPr>
          <p:nvPr>
            <p:ph idx="1"/>
          </p:nvPr>
        </p:nvSpPr>
        <p:spPr>
          <a:xfrm>
            <a:off x="433137" y="2015732"/>
            <a:ext cx="11341768" cy="3450613"/>
          </a:xfrm>
        </p:spPr>
        <p:txBody>
          <a:bodyPr/>
          <a:lstStyle/>
          <a:p>
            <a:r>
              <a:rPr lang="el-GR" b="1" dirty="0"/>
              <a:t>Αφηγητής και Εστίαση (οπτική γωνία)</a:t>
            </a:r>
          </a:p>
          <a:p>
            <a:pPr lvl="1">
              <a:buFont typeface="Wingdings" panose="05000000000000000000" pitchFamily="2" charset="2"/>
              <a:buChar char="Ø"/>
            </a:pPr>
            <a:r>
              <a:rPr lang="el-GR" dirty="0"/>
              <a:t>Ποιος αφηγείται την ιστορία; (ποιον ακούμε να μας τη διηγείται;) </a:t>
            </a:r>
          </a:p>
          <a:p>
            <a:pPr lvl="1">
              <a:buFont typeface="Wingdings" panose="05000000000000000000" pitchFamily="2" charset="2"/>
              <a:buChar char="Ø"/>
            </a:pPr>
            <a:r>
              <a:rPr lang="el-GR" dirty="0"/>
              <a:t>Μέσα από τίνος την αντίληψη παρακολουθούμε τα γεγονότα της ιστορίας;</a:t>
            </a:r>
          </a:p>
          <a:p>
            <a:pPr marL="457200" lvl="1" indent="0">
              <a:buNone/>
            </a:pPr>
            <a:endParaRPr lang="el-GR" dirty="0"/>
          </a:p>
          <a:p>
            <a:pPr marL="457200" lvl="1" indent="0">
              <a:buNone/>
            </a:pPr>
            <a:r>
              <a:rPr lang="el-GR" sz="2000" b="1" dirty="0"/>
              <a:t>ΑΝΑΣΤΟΧΑΣΜΟΣ</a:t>
            </a:r>
            <a:r>
              <a:rPr lang="el-GR" sz="2000" dirty="0"/>
              <a:t>: Αν αφηγούνταν την ιστορία κάποιος άλλος (χαρακτήρας, ζώο, άψυχο αντικείμενο), πώς θα διέφερε η ιστορία;</a:t>
            </a:r>
          </a:p>
          <a:p>
            <a:pPr lvl="1">
              <a:buFont typeface="Wingdings" panose="05000000000000000000" pitchFamily="2" charset="2"/>
              <a:buChar char="Ø"/>
            </a:pPr>
            <a:r>
              <a:rPr lang="el-GR" dirty="0"/>
              <a:t> Θα παραλείπονταν κάποια γεγονότα; Θα μαθαίναμε άλλα;</a:t>
            </a:r>
          </a:p>
          <a:p>
            <a:pPr lvl="1">
              <a:buFont typeface="Wingdings" panose="05000000000000000000" pitchFamily="2" charset="2"/>
              <a:buChar char="Ø"/>
            </a:pPr>
            <a:r>
              <a:rPr lang="el-GR" dirty="0"/>
              <a:t> Θα εξελισσόταν διαφορετικά η ιστορία; Θα νιώθαμε αλλιώς για τους χαρακτήρες;</a:t>
            </a:r>
          </a:p>
        </p:txBody>
      </p:sp>
      <p:pic>
        <p:nvPicPr>
          <p:cNvPr id="4" name="Picture 3">
            <a:extLst>
              <a:ext uri="{FF2B5EF4-FFF2-40B4-BE49-F238E27FC236}">
                <a16:creationId xmlns:a16="http://schemas.microsoft.com/office/drawing/2014/main" id="{1C41C252-EB4D-450D-9DDB-AC717BEB30D9}"/>
              </a:ext>
            </a:extLst>
          </p:cNvPr>
          <p:cNvPicPr>
            <a:picLocks noChangeAspect="1"/>
          </p:cNvPicPr>
          <p:nvPr/>
        </p:nvPicPr>
        <p:blipFill>
          <a:blip r:embed="rId2"/>
          <a:stretch>
            <a:fillRect/>
          </a:stretch>
        </p:blipFill>
        <p:spPr>
          <a:xfrm>
            <a:off x="10344150" y="0"/>
            <a:ext cx="1847850" cy="2466975"/>
          </a:xfrm>
          <a:prstGeom prst="rect">
            <a:avLst/>
          </a:prstGeom>
        </p:spPr>
      </p:pic>
    </p:spTree>
    <p:extLst>
      <p:ext uri="{BB962C8B-B14F-4D97-AF65-F5344CB8AC3E}">
        <p14:creationId xmlns:p14="http://schemas.microsoft.com/office/powerpoint/2010/main" val="1483746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DE54-8F8C-4B74-BA54-9CF8AAED7C6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50B161AD-FB6C-4B7A-B9C6-BAA6BE06E453}"/>
              </a:ext>
            </a:extLst>
          </p:cNvPr>
          <p:cNvSpPr>
            <a:spLocks noGrp="1"/>
          </p:cNvSpPr>
          <p:nvPr>
            <p:ph idx="1"/>
          </p:nvPr>
        </p:nvSpPr>
        <p:spPr>
          <a:xfrm>
            <a:off x="352926" y="1853754"/>
            <a:ext cx="11357811" cy="4199727"/>
          </a:xfrm>
        </p:spPr>
        <p:txBody>
          <a:bodyPr/>
          <a:lstStyle/>
          <a:p>
            <a:r>
              <a:rPr lang="el-GR" b="1" dirty="0"/>
              <a:t>Θέμα</a:t>
            </a:r>
            <a:endParaRPr lang="en-US" b="1" dirty="0"/>
          </a:p>
          <a:p>
            <a:pPr lvl="1" algn="just">
              <a:buFont typeface="Wingdings" panose="05000000000000000000" pitchFamily="2" charset="2"/>
              <a:buChar char="Ø"/>
            </a:pPr>
            <a:r>
              <a:rPr lang="el-GR" dirty="0"/>
              <a:t>Ποιο είναι το γενικότερο θέμα (ζήτημα) στο οποίο αναφέρεται το έργο; </a:t>
            </a:r>
          </a:p>
          <a:p>
            <a:pPr lvl="1" algn="just">
              <a:buFont typeface="Wingdings" panose="05000000000000000000" pitchFamily="2" charset="2"/>
              <a:buChar char="Ø"/>
            </a:pPr>
            <a:r>
              <a:rPr lang="el-GR" dirty="0"/>
              <a:t>Ποια είναι η στάση η οποία προωθείται ως προς το ζήτημα αυτό; Με ποιον τρόπο; (π.χ. Με το τέλος της ιστορίας; Με τις ιδιότητες/πράξεις των χαρακτήρων;)</a:t>
            </a:r>
          </a:p>
          <a:p>
            <a:pPr marL="457200" lvl="1" indent="0" algn="just">
              <a:buNone/>
            </a:pPr>
            <a:endParaRPr lang="el-GR" dirty="0"/>
          </a:p>
          <a:p>
            <a:pPr marL="457200" lvl="1" indent="0" algn="just">
              <a:buNone/>
            </a:pPr>
            <a:r>
              <a:rPr lang="el-GR" sz="2000" b="1" dirty="0"/>
              <a:t>ΑΝΑΣΤΟΧΑΣΜΟΣ</a:t>
            </a:r>
            <a:r>
              <a:rPr lang="el-GR" sz="2000" dirty="0"/>
              <a:t>: </a:t>
            </a:r>
          </a:p>
          <a:p>
            <a:pPr lvl="1" algn="just">
              <a:buFont typeface="Wingdings" panose="05000000000000000000" pitchFamily="2" charset="2"/>
              <a:buChar char="Ø"/>
            </a:pPr>
            <a:r>
              <a:rPr lang="el-GR" dirty="0"/>
              <a:t> Ποια ήταν η στάση μου προς το θέμα πριν διαβάσω το κείμενο;</a:t>
            </a:r>
          </a:p>
          <a:p>
            <a:pPr lvl="1" algn="just">
              <a:buFont typeface="Wingdings" panose="05000000000000000000" pitchFamily="2" charset="2"/>
              <a:buChar char="Ø"/>
            </a:pPr>
            <a:r>
              <a:rPr lang="el-GR" dirty="0"/>
              <a:t> Συμφωνώ με τη στάση του κειμένου προς το ζήτημα;</a:t>
            </a:r>
          </a:p>
          <a:p>
            <a:pPr lvl="1" algn="just">
              <a:buFont typeface="Wingdings" panose="05000000000000000000" pitchFamily="2" charset="2"/>
              <a:buChar char="Ø"/>
            </a:pPr>
            <a:r>
              <a:rPr lang="el-GR" dirty="0"/>
              <a:t> Έχει επηρεαστεί η στάση μου από αυτήν του κειμένου; Με ποιον τρόπο; </a:t>
            </a:r>
          </a:p>
        </p:txBody>
      </p:sp>
    </p:spTree>
    <p:extLst>
      <p:ext uri="{BB962C8B-B14F-4D97-AF65-F5344CB8AC3E}">
        <p14:creationId xmlns:p14="http://schemas.microsoft.com/office/powerpoint/2010/main" val="2565330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5B73-85F4-409E-B19E-4AAA3596C6B9}"/>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Κατα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το κειμενο</a:t>
            </a:r>
            <a:endParaRPr lang="el-GR" dirty="0"/>
          </a:p>
        </p:txBody>
      </p:sp>
      <p:sp>
        <p:nvSpPr>
          <p:cNvPr id="3" name="Content Placeholder 2">
            <a:extLst>
              <a:ext uri="{FF2B5EF4-FFF2-40B4-BE49-F238E27FC236}">
                <a16:creationId xmlns:a16="http://schemas.microsoft.com/office/drawing/2014/main" id="{EA5CED2D-733D-4E46-975E-2F31FB3E4776}"/>
              </a:ext>
            </a:extLst>
          </p:cNvPr>
          <p:cNvSpPr>
            <a:spLocks noGrp="1"/>
          </p:cNvSpPr>
          <p:nvPr>
            <p:ph idx="1"/>
          </p:nvPr>
        </p:nvSpPr>
        <p:spPr>
          <a:xfrm>
            <a:off x="561475" y="2015732"/>
            <a:ext cx="11229472" cy="3450613"/>
          </a:xfrm>
        </p:spPr>
        <p:txBody>
          <a:bodyPr/>
          <a:lstStyle/>
          <a:p>
            <a:pPr algn="just"/>
            <a:r>
              <a:rPr lang="en-US" b="1" dirty="0"/>
              <a:t>Graphic novel, comic</a:t>
            </a:r>
          </a:p>
          <a:p>
            <a:pPr lvl="1" algn="just">
              <a:buFont typeface="Wingdings" panose="05000000000000000000" pitchFamily="2" charset="2"/>
              <a:buChar char="Ø"/>
            </a:pPr>
            <a:r>
              <a:rPr lang="el-GR" dirty="0"/>
              <a:t>Σημασία ανάγνωσης τόσο του λόγου όσο και της εικόνας</a:t>
            </a:r>
          </a:p>
          <a:p>
            <a:pPr lvl="1" algn="just">
              <a:buFont typeface="Wingdings" panose="05000000000000000000" pitchFamily="2" charset="2"/>
              <a:buChar char="Ø"/>
            </a:pPr>
            <a:r>
              <a:rPr lang="el-GR" dirty="0"/>
              <a:t>Ποια είναι η σχέση της εικόνας με τον λόγο; Συμπληρώνει, τονίζει ή απομακρύνεται από αυτόν (λ.χ. υπονομεύει, ειρωνεύεται); </a:t>
            </a:r>
          </a:p>
          <a:p>
            <a:pPr lvl="1" algn="just">
              <a:buFont typeface="Wingdings" panose="05000000000000000000" pitchFamily="2" charset="2"/>
              <a:buChar char="Ø"/>
            </a:pPr>
            <a:r>
              <a:rPr lang="el-GR" dirty="0"/>
              <a:t>Ποια στοιχεία του αρχικού κειμένου διατηρήθηκαν στο </a:t>
            </a:r>
            <a:r>
              <a:rPr lang="en-US" dirty="0"/>
              <a:t>graphic novel/comic</a:t>
            </a:r>
            <a:r>
              <a:rPr lang="el-GR" dirty="0"/>
              <a:t> και ποια προστέθηκαν; </a:t>
            </a:r>
          </a:p>
        </p:txBody>
      </p:sp>
      <p:pic>
        <p:nvPicPr>
          <p:cNvPr id="11" name="Picture 10">
            <a:extLst>
              <a:ext uri="{FF2B5EF4-FFF2-40B4-BE49-F238E27FC236}">
                <a16:creationId xmlns:a16="http://schemas.microsoft.com/office/drawing/2014/main" id="{D0000067-35DC-4024-B6D8-B63A5D017F7D}"/>
              </a:ext>
            </a:extLst>
          </p:cNvPr>
          <p:cNvPicPr>
            <a:picLocks noChangeAspect="1"/>
          </p:cNvPicPr>
          <p:nvPr/>
        </p:nvPicPr>
        <p:blipFill>
          <a:blip r:embed="rId2"/>
          <a:stretch>
            <a:fillRect/>
          </a:stretch>
        </p:blipFill>
        <p:spPr>
          <a:xfrm>
            <a:off x="8612934" y="4782226"/>
            <a:ext cx="1496625" cy="2042453"/>
          </a:xfrm>
          <a:prstGeom prst="rect">
            <a:avLst/>
          </a:prstGeom>
        </p:spPr>
      </p:pic>
      <p:pic>
        <p:nvPicPr>
          <p:cNvPr id="12" name="Picture 11">
            <a:extLst>
              <a:ext uri="{FF2B5EF4-FFF2-40B4-BE49-F238E27FC236}">
                <a16:creationId xmlns:a16="http://schemas.microsoft.com/office/drawing/2014/main" id="{2A90DBD8-001B-4B15-B7B3-3C2D8139FA95}"/>
              </a:ext>
            </a:extLst>
          </p:cNvPr>
          <p:cNvPicPr>
            <a:picLocks noChangeAspect="1"/>
          </p:cNvPicPr>
          <p:nvPr/>
        </p:nvPicPr>
        <p:blipFill>
          <a:blip r:embed="rId3"/>
          <a:stretch>
            <a:fillRect/>
          </a:stretch>
        </p:blipFill>
        <p:spPr>
          <a:xfrm>
            <a:off x="289793" y="4782225"/>
            <a:ext cx="1496625" cy="2042453"/>
          </a:xfrm>
          <a:prstGeom prst="rect">
            <a:avLst/>
          </a:prstGeom>
        </p:spPr>
      </p:pic>
      <p:pic>
        <p:nvPicPr>
          <p:cNvPr id="13" name="Picture 12">
            <a:extLst>
              <a:ext uri="{FF2B5EF4-FFF2-40B4-BE49-F238E27FC236}">
                <a16:creationId xmlns:a16="http://schemas.microsoft.com/office/drawing/2014/main" id="{C74F2650-3845-4ABD-B4C6-74653882BADD}"/>
              </a:ext>
            </a:extLst>
          </p:cNvPr>
          <p:cNvPicPr>
            <a:picLocks noChangeAspect="1"/>
          </p:cNvPicPr>
          <p:nvPr/>
        </p:nvPicPr>
        <p:blipFill>
          <a:blip r:embed="rId4"/>
          <a:stretch>
            <a:fillRect/>
          </a:stretch>
        </p:blipFill>
        <p:spPr>
          <a:xfrm>
            <a:off x="6772638" y="4815547"/>
            <a:ext cx="1496625" cy="2042453"/>
          </a:xfrm>
          <a:prstGeom prst="rect">
            <a:avLst/>
          </a:prstGeom>
        </p:spPr>
      </p:pic>
      <p:pic>
        <p:nvPicPr>
          <p:cNvPr id="14" name="Picture 13">
            <a:extLst>
              <a:ext uri="{FF2B5EF4-FFF2-40B4-BE49-F238E27FC236}">
                <a16:creationId xmlns:a16="http://schemas.microsoft.com/office/drawing/2014/main" id="{D1DAB0EF-D0AC-4E71-93D7-9A28930BD90E}"/>
              </a:ext>
            </a:extLst>
          </p:cNvPr>
          <p:cNvPicPr>
            <a:picLocks noChangeAspect="1"/>
          </p:cNvPicPr>
          <p:nvPr/>
        </p:nvPicPr>
        <p:blipFill>
          <a:blip r:embed="rId5"/>
          <a:stretch>
            <a:fillRect/>
          </a:stretch>
        </p:blipFill>
        <p:spPr>
          <a:xfrm>
            <a:off x="4723988" y="4498826"/>
            <a:ext cx="1781175" cy="2258994"/>
          </a:xfrm>
          <a:prstGeom prst="rect">
            <a:avLst/>
          </a:prstGeom>
        </p:spPr>
      </p:pic>
      <p:pic>
        <p:nvPicPr>
          <p:cNvPr id="15" name="Picture 14">
            <a:extLst>
              <a:ext uri="{FF2B5EF4-FFF2-40B4-BE49-F238E27FC236}">
                <a16:creationId xmlns:a16="http://schemas.microsoft.com/office/drawing/2014/main" id="{8A622B2F-C817-4432-88E8-71479AFD8CB1}"/>
              </a:ext>
            </a:extLst>
          </p:cNvPr>
          <p:cNvPicPr>
            <a:picLocks noChangeAspect="1"/>
          </p:cNvPicPr>
          <p:nvPr/>
        </p:nvPicPr>
        <p:blipFill>
          <a:blip r:embed="rId6"/>
          <a:stretch>
            <a:fillRect/>
          </a:stretch>
        </p:blipFill>
        <p:spPr>
          <a:xfrm>
            <a:off x="10289777" y="4731891"/>
            <a:ext cx="1902223" cy="2143125"/>
          </a:xfrm>
          <a:prstGeom prst="rect">
            <a:avLst/>
          </a:prstGeom>
        </p:spPr>
      </p:pic>
      <p:pic>
        <p:nvPicPr>
          <p:cNvPr id="17" name="Picture 16">
            <a:extLst>
              <a:ext uri="{FF2B5EF4-FFF2-40B4-BE49-F238E27FC236}">
                <a16:creationId xmlns:a16="http://schemas.microsoft.com/office/drawing/2014/main" id="{B3AE0E43-8202-476B-B694-BDF3A62A3B01}"/>
              </a:ext>
            </a:extLst>
          </p:cNvPr>
          <p:cNvPicPr>
            <a:picLocks noChangeAspect="1"/>
          </p:cNvPicPr>
          <p:nvPr/>
        </p:nvPicPr>
        <p:blipFill>
          <a:blip r:embed="rId7"/>
          <a:stretch>
            <a:fillRect/>
          </a:stretch>
        </p:blipFill>
        <p:spPr>
          <a:xfrm>
            <a:off x="2239156" y="4405329"/>
            <a:ext cx="1895475" cy="2419350"/>
          </a:xfrm>
          <a:prstGeom prst="rect">
            <a:avLst/>
          </a:prstGeom>
        </p:spPr>
      </p:pic>
    </p:spTree>
    <p:extLst>
      <p:ext uri="{BB962C8B-B14F-4D97-AF65-F5344CB8AC3E}">
        <p14:creationId xmlns:p14="http://schemas.microsoft.com/office/powerpoint/2010/main" val="2341252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DB7B-C999-4B3C-915C-A3C042606802}"/>
              </a:ext>
            </a:extLst>
          </p:cNvPr>
          <p:cNvSpPr>
            <a:spLocks noGrp="1"/>
          </p:cNvSpPr>
          <p:nvPr>
            <p:ph type="title"/>
          </p:nvPr>
        </p:nvSpPr>
        <p:spPr/>
        <p:txBody>
          <a:bodyPr/>
          <a:lstStyle/>
          <a:p>
            <a:r>
              <a:rPr lang="el-GR" b="1" dirty="0">
                <a:solidFill>
                  <a:prstClr val="black"/>
                </a:solidFill>
                <a:latin typeface="Garamond" panose="02020404030301010803"/>
              </a:rPr>
              <a:t>Με</a:t>
            </a:r>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endParaRPr lang="el-GR" dirty="0"/>
          </a:p>
        </p:txBody>
      </p:sp>
      <p:sp>
        <p:nvSpPr>
          <p:cNvPr id="3" name="Content Placeholder 2">
            <a:extLst>
              <a:ext uri="{FF2B5EF4-FFF2-40B4-BE49-F238E27FC236}">
                <a16:creationId xmlns:a16="http://schemas.microsoft.com/office/drawing/2014/main" id="{8D1A290E-67BA-439D-B2D7-2E2185947EC2}"/>
              </a:ext>
            </a:extLst>
          </p:cNvPr>
          <p:cNvSpPr>
            <a:spLocks noGrp="1"/>
          </p:cNvSpPr>
          <p:nvPr>
            <p:ph idx="1"/>
          </p:nvPr>
        </p:nvSpPr>
        <p:spPr/>
        <p:txBody>
          <a:bodyPr/>
          <a:lstStyle/>
          <a:p>
            <a:r>
              <a:rPr lang="el-GR" dirty="0"/>
              <a:t>Δημιουργικές παρεμβάσεις στο κείμενο: Τι θα συνέβαινε αν …</a:t>
            </a:r>
          </a:p>
          <a:p>
            <a:pPr lvl="1">
              <a:buFont typeface="Wingdings" panose="05000000000000000000" pitchFamily="2" charset="2"/>
              <a:buChar char="Ø"/>
            </a:pPr>
            <a:r>
              <a:rPr lang="el-GR" dirty="0"/>
              <a:t>άλλαζα τον τόπο της ιστορίας (σε άλλη χώρα, ήπειρο, πλανήτη …);</a:t>
            </a:r>
          </a:p>
          <a:p>
            <a:pPr lvl="1">
              <a:buFont typeface="Wingdings" panose="05000000000000000000" pitchFamily="2" charset="2"/>
              <a:buChar char="Ø"/>
            </a:pPr>
            <a:r>
              <a:rPr lang="el-GR" dirty="0"/>
              <a:t>άλλαζα τον χρόνο της ιστορίας (παρόν, παρελθόν, μέλλον);</a:t>
            </a:r>
          </a:p>
          <a:p>
            <a:pPr lvl="1">
              <a:buFont typeface="Wingdings" panose="05000000000000000000" pitchFamily="2" charset="2"/>
              <a:buChar char="Ø"/>
            </a:pPr>
            <a:r>
              <a:rPr lang="el-GR" dirty="0"/>
              <a:t>άλλαζα τους ήρωες: έλειπε κάποιος ήρωας / συμμετείχε κάποιος άλλος / γινόμουν εγώ (ή κάποιο πραγματικό πρόσωπο) ήρωας της ιστορίας;</a:t>
            </a:r>
          </a:p>
          <a:p>
            <a:pPr lvl="1">
              <a:buFont typeface="Wingdings" panose="05000000000000000000" pitchFamily="2" charset="2"/>
              <a:buChar char="Ø"/>
            </a:pPr>
            <a:r>
              <a:rPr lang="el-GR" dirty="0"/>
              <a:t>σε κάποιο σημείο της ιστορίας γινόταν … / ο ήρωας επέλεγε να …</a:t>
            </a:r>
          </a:p>
          <a:p>
            <a:pPr marL="457200" lvl="1" indent="0">
              <a:buNone/>
            </a:pPr>
            <a:endParaRPr lang="el-GR" dirty="0"/>
          </a:p>
        </p:txBody>
      </p:sp>
    </p:spTree>
    <p:extLst>
      <p:ext uri="{BB962C8B-B14F-4D97-AF65-F5344CB8AC3E}">
        <p14:creationId xmlns:p14="http://schemas.microsoft.com/office/powerpoint/2010/main" val="1004495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0063-83EF-4074-86F0-D69953CF53FF}"/>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Μετα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endParaRPr lang="el-GR" dirty="0"/>
          </a:p>
        </p:txBody>
      </p:sp>
      <p:sp>
        <p:nvSpPr>
          <p:cNvPr id="3" name="Content Placeholder 2">
            <a:extLst>
              <a:ext uri="{FF2B5EF4-FFF2-40B4-BE49-F238E27FC236}">
                <a16:creationId xmlns:a16="http://schemas.microsoft.com/office/drawing/2014/main" id="{DC034170-425A-4C3C-B3EA-C2C6755346ED}"/>
              </a:ext>
            </a:extLst>
          </p:cNvPr>
          <p:cNvSpPr>
            <a:spLocks noGrp="1"/>
          </p:cNvSpPr>
          <p:nvPr>
            <p:ph idx="1"/>
          </p:nvPr>
        </p:nvSpPr>
        <p:spPr>
          <a:xfrm>
            <a:off x="807720" y="2015732"/>
            <a:ext cx="10988039" cy="4037749"/>
          </a:xfrm>
        </p:spPr>
        <p:txBody>
          <a:bodyPr/>
          <a:lstStyle/>
          <a:p>
            <a:r>
              <a:rPr lang="el-GR" b="1" dirty="0"/>
              <a:t>Δημιουργική γραφή</a:t>
            </a:r>
            <a:r>
              <a:rPr lang="el-GR" dirty="0"/>
              <a:t>:</a:t>
            </a:r>
          </a:p>
          <a:p>
            <a:pPr lvl="1">
              <a:buFont typeface="Wingdings" panose="05000000000000000000" pitchFamily="2" charset="2"/>
              <a:buChar char="Ø"/>
            </a:pPr>
            <a:r>
              <a:rPr lang="el-GR" dirty="0"/>
              <a:t>Ο εμψυχωτής ετοιμάζει τέσσερα κουτιά:</a:t>
            </a:r>
          </a:p>
          <a:p>
            <a:pPr marL="457200" lvl="1" indent="0">
              <a:buNone/>
            </a:pPr>
            <a:r>
              <a:rPr lang="el-GR" dirty="0"/>
              <a:t>Α) </a:t>
            </a:r>
            <a:r>
              <a:rPr lang="el-GR" i="1" dirty="0"/>
              <a:t>ποιος</a:t>
            </a:r>
            <a:r>
              <a:rPr lang="el-GR" dirty="0"/>
              <a:t>; (ήρωες, με συγκεκριμένα χαρακτηριστικά)</a:t>
            </a:r>
          </a:p>
          <a:p>
            <a:pPr marL="457200" lvl="1" indent="0">
              <a:buNone/>
            </a:pPr>
            <a:r>
              <a:rPr lang="el-GR" dirty="0"/>
              <a:t>Β) </a:t>
            </a:r>
            <a:r>
              <a:rPr lang="el-GR" i="1" dirty="0"/>
              <a:t>πότε</a:t>
            </a:r>
            <a:r>
              <a:rPr lang="el-GR" dirty="0"/>
              <a:t>; (το χρονικό πλαίσιο της ιστορίας)</a:t>
            </a:r>
          </a:p>
          <a:p>
            <a:pPr marL="457200" lvl="1" indent="0">
              <a:buNone/>
            </a:pPr>
            <a:r>
              <a:rPr lang="el-GR" dirty="0"/>
              <a:t>Γ) </a:t>
            </a:r>
            <a:r>
              <a:rPr lang="el-GR" i="1" dirty="0"/>
              <a:t>πού</a:t>
            </a:r>
            <a:r>
              <a:rPr lang="el-GR" dirty="0"/>
              <a:t>; (τον τόπο / σκηνικό)</a:t>
            </a:r>
          </a:p>
          <a:p>
            <a:pPr marL="457200" lvl="1" indent="0">
              <a:buNone/>
            </a:pPr>
            <a:r>
              <a:rPr lang="el-GR" dirty="0"/>
              <a:t>Δ) </a:t>
            </a:r>
            <a:r>
              <a:rPr lang="el-GR" i="1" dirty="0"/>
              <a:t>τι</a:t>
            </a:r>
            <a:r>
              <a:rPr lang="el-GR" dirty="0"/>
              <a:t>; (σύγκρουση / επιθυμία / πρόβλημα)</a:t>
            </a:r>
          </a:p>
          <a:p>
            <a:pPr lvl="1">
              <a:buFont typeface="Wingdings" panose="05000000000000000000" pitchFamily="2" charset="2"/>
              <a:buChar char="Ø"/>
            </a:pPr>
            <a:r>
              <a:rPr lang="el-GR" dirty="0"/>
              <a:t>Οι μαθητές καλούνται να επιλέξουν τυχαία από τα κουτιά και να αφηγηθούν (προφορικά ή γραπτά) ιστορίες με τα συγκεκριμένα χαρακτηριστικά.</a:t>
            </a:r>
          </a:p>
          <a:p>
            <a:pPr lvl="1">
              <a:buFont typeface="Wingdings" panose="05000000000000000000" pitchFamily="2" charset="2"/>
              <a:buChar char="Ø"/>
            </a:pPr>
            <a:endParaRPr lang="el-GR" dirty="0"/>
          </a:p>
        </p:txBody>
      </p:sp>
    </p:spTree>
    <p:extLst>
      <p:ext uri="{BB962C8B-B14F-4D97-AF65-F5344CB8AC3E}">
        <p14:creationId xmlns:p14="http://schemas.microsoft.com/office/powerpoint/2010/main" val="2596694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35B7-1729-4A64-9DD6-4AFEEDA4F86B}"/>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Μετα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endParaRPr lang="el-GR" dirty="0"/>
          </a:p>
        </p:txBody>
      </p:sp>
      <p:sp>
        <p:nvSpPr>
          <p:cNvPr id="3" name="Content Placeholder 2">
            <a:extLst>
              <a:ext uri="{FF2B5EF4-FFF2-40B4-BE49-F238E27FC236}">
                <a16:creationId xmlns:a16="http://schemas.microsoft.com/office/drawing/2014/main" id="{C885FBB7-0015-4268-AEF4-3DC624788CEC}"/>
              </a:ext>
            </a:extLst>
          </p:cNvPr>
          <p:cNvSpPr>
            <a:spLocks noGrp="1"/>
          </p:cNvSpPr>
          <p:nvPr>
            <p:ph idx="1"/>
          </p:nvPr>
        </p:nvSpPr>
        <p:spPr>
          <a:xfrm>
            <a:off x="350520" y="1965960"/>
            <a:ext cx="11338559" cy="3977640"/>
          </a:xfrm>
        </p:spPr>
        <p:txBody>
          <a:bodyPr>
            <a:normAutofit/>
          </a:bodyPr>
          <a:lstStyle/>
          <a:p>
            <a:r>
              <a:rPr lang="el-GR" b="1" dirty="0"/>
              <a:t>Δημιουργικές συνομιλίες</a:t>
            </a:r>
            <a:r>
              <a:rPr lang="el-GR" dirty="0"/>
              <a:t>. Τα βιβλία ως αφορμή για: </a:t>
            </a:r>
          </a:p>
          <a:p>
            <a:pPr lvl="1">
              <a:buFont typeface="Wingdings" panose="05000000000000000000" pitchFamily="2" charset="2"/>
              <a:buChar char="Ø"/>
            </a:pPr>
            <a:r>
              <a:rPr lang="el-GR" dirty="0"/>
              <a:t>Κατασκευή αφίσας, σελιδοδείκτη, νέου εξωφύλλου</a:t>
            </a:r>
          </a:p>
          <a:p>
            <a:pPr lvl="1">
              <a:buFont typeface="Wingdings" panose="05000000000000000000" pitchFamily="2" charset="2"/>
              <a:buChar char="Ø"/>
            </a:pPr>
            <a:r>
              <a:rPr lang="el-GR" dirty="0"/>
              <a:t>Παντομίμα (π.χ. με αφορμή τον τίτλο βιβλίων ή το θέμα ενός βιβλίου)</a:t>
            </a:r>
            <a:endParaRPr lang="en-US" dirty="0"/>
          </a:p>
          <a:p>
            <a:pPr lvl="1">
              <a:buFont typeface="Wingdings" panose="05000000000000000000" pitchFamily="2" charset="2"/>
              <a:buChar char="Ø"/>
            </a:pPr>
            <a:r>
              <a:rPr lang="el-GR" dirty="0"/>
              <a:t>Δραματοποίηση σκηνών ή ολόκληρου του βιβλίου</a:t>
            </a:r>
          </a:p>
          <a:p>
            <a:pPr lvl="1">
              <a:buFont typeface="Wingdings" panose="05000000000000000000" pitchFamily="2" charset="2"/>
              <a:buChar char="Ø"/>
            </a:pPr>
            <a:r>
              <a:rPr lang="el-GR" dirty="0" err="1"/>
              <a:t>Οπτικοποίηση</a:t>
            </a:r>
            <a:r>
              <a:rPr lang="el-GR" dirty="0"/>
              <a:t> (εικονογράφηση σκηνών, χαρακτήρων, εξωφύλλου) ή δημιουργία βίντεο, ψηφιακής αφήγησης</a:t>
            </a:r>
          </a:p>
          <a:p>
            <a:pPr lvl="1">
              <a:buFont typeface="Wingdings" panose="05000000000000000000" pitchFamily="2" charset="2"/>
              <a:buChar char="Ø"/>
            </a:pPr>
            <a:r>
              <a:rPr lang="el-GR" dirty="0"/>
              <a:t>Μουσική επένδυση σκηνών του βιβλίου (δημιουργία </a:t>
            </a:r>
            <a:r>
              <a:rPr lang="en-US" dirty="0"/>
              <a:t>soundtrack)</a:t>
            </a:r>
            <a:endParaRPr lang="el-GR" dirty="0"/>
          </a:p>
          <a:p>
            <a:pPr lvl="1">
              <a:buFont typeface="Wingdings" panose="05000000000000000000" pitchFamily="2" charset="2"/>
              <a:buChar char="Ø"/>
            </a:pPr>
            <a:r>
              <a:rPr lang="el-GR" dirty="0"/>
              <a:t>Βιβλιοπαρουσίαση, βιβλιοκριτική, γραφή περίληψης για το οπισθόφυλλο κ.λπ.</a:t>
            </a:r>
          </a:p>
          <a:p>
            <a:pPr lvl="1">
              <a:buFont typeface="Wingdings" panose="05000000000000000000" pitchFamily="2" charset="2"/>
              <a:buChar char="Ø"/>
            </a:pPr>
            <a:endParaRPr lang="el-GR" dirty="0"/>
          </a:p>
          <a:p>
            <a:pPr lvl="1">
              <a:buFont typeface="Wingdings" panose="05000000000000000000" pitchFamily="2" charset="2"/>
              <a:buChar char="v"/>
            </a:pPr>
            <a:r>
              <a:rPr lang="el-GR" dirty="0"/>
              <a:t> αξιοποίηση ΤΠΕ για τις παραπάνω δραστηριότητες (λ.χ. </a:t>
            </a:r>
            <a:r>
              <a:rPr lang="en-US" dirty="0"/>
              <a:t>storyboard</a:t>
            </a:r>
            <a:r>
              <a:rPr lang="el-GR" dirty="0"/>
              <a:t>)</a:t>
            </a:r>
          </a:p>
          <a:p>
            <a:pPr lvl="1">
              <a:buFont typeface="Wingdings" panose="05000000000000000000" pitchFamily="2" charset="2"/>
              <a:buChar char="Ø"/>
            </a:pPr>
            <a:endParaRPr lang="el-GR" dirty="0"/>
          </a:p>
        </p:txBody>
      </p:sp>
    </p:spTree>
    <p:extLst>
      <p:ext uri="{BB962C8B-B14F-4D97-AF65-F5344CB8AC3E}">
        <p14:creationId xmlns:p14="http://schemas.microsoft.com/office/powerpoint/2010/main" val="25089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82E8-DC80-4A96-A771-F3F56F62F54F}"/>
              </a:ext>
            </a:extLst>
          </p:cNvPr>
          <p:cNvSpPr>
            <a:spLocks noGrp="1"/>
          </p:cNvSpPr>
          <p:nvPr>
            <p:ph type="title"/>
          </p:nvPr>
        </p:nvSpPr>
        <p:spPr/>
        <p:txBody>
          <a:bodyPr/>
          <a:lstStyle/>
          <a:p>
            <a:r>
              <a:rPr lang="el-GR" dirty="0"/>
              <a:t>Προϋποθεσεισ καλλιεργειασ φιλαναγνωσιασ </a:t>
            </a:r>
          </a:p>
        </p:txBody>
      </p:sp>
      <p:sp>
        <p:nvSpPr>
          <p:cNvPr id="3" name="Content Placeholder 2">
            <a:extLst>
              <a:ext uri="{FF2B5EF4-FFF2-40B4-BE49-F238E27FC236}">
                <a16:creationId xmlns:a16="http://schemas.microsoft.com/office/drawing/2014/main" id="{AE0FBA1A-D446-4077-B938-9DD9ABA91D3D}"/>
              </a:ext>
            </a:extLst>
          </p:cNvPr>
          <p:cNvSpPr>
            <a:spLocks noGrp="1"/>
          </p:cNvSpPr>
          <p:nvPr>
            <p:ph idx="1"/>
          </p:nvPr>
        </p:nvSpPr>
        <p:spPr>
          <a:xfrm>
            <a:off x="304800" y="2015732"/>
            <a:ext cx="11353799" cy="4037749"/>
          </a:xfrm>
        </p:spPr>
        <p:txBody>
          <a:bodyPr>
            <a:normAutofit/>
          </a:bodyPr>
          <a:lstStyle/>
          <a:p>
            <a:pPr algn="just">
              <a:buFont typeface="Wingdings" panose="05000000000000000000" pitchFamily="2" charset="2"/>
              <a:buChar char="Ø"/>
            </a:pPr>
            <a:r>
              <a:rPr lang="el-GR" dirty="0"/>
              <a:t>ελεύθερη επιλογή </a:t>
            </a:r>
            <a:r>
              <a:rPr lang="en-US" dirty="0"/>
              <a:t>vs </a:t>
            </a:r>
            <a:r>
              <a:rPr lang="el-GR" dirty="0"/>
              <a:t>υποχρέωση ενασχόλησης</a:t>
            </a:r>
            <a:r>
              <a:rPr lang="en-US" dirty="0"/>
              <a:t> (</a:t>
            </a:r>
            <a:r>
              <a:rPr lang="el-GR" dirty="0"/>
              <a:t>όχι η ανάγνωση ως καταναγκασμός/υποχρέωση)</a:t>
            </a:r>
          </a:p>
          <a:p>
            <a:pPr algn="just">
              <a:buFont typeface="Wingdings" panose="05000000000000000000" pitchFamily="2" charset="2"/>
              <a:buChar char="Ø"/>
            </a:pPr>
            <a:r>
              <a:rPr lang="el-GR" dirty="0"/>
              <a:t>παιγνιώδης χαρακτήρας </a:t>
            </a:r>
            <a:r>
              <a:rPr lang="en-US" dirty="0"/>
              <a:t>vs </a:t>
            </a:r>
            <a:r>
              <a:rPr lang="el-GR" dirty="0"/>
              <a:t>«σχολική»/ «ακαδημαϊκή» προσέγγιση</a:t>
            </a:r>
          </a:p>
          <a:p>
            <a:pPr algn="just">
              <a:buFont typeface="Wingdings" panose="05000000000000000000" pitchFamily="2" charset="2"/>
              <a:buChar char="Ø"/>
            </a:pPr>
            <a:r>
              <a:rPr lang="el-GR" dirty="0"/>
              <a:t>βιωματική εμπλοκή, περιέργεια, ενδιαφέρον, φαντασία, συναίσθημα, εμπειρία </a:t>
            </a:r>
            <a:r>
              <a:rPr lang="en-US" dirty="0"/>
              <a:t>vs </a:t>
            </a:r>
            <a:r>
              <a:rPr lang="el-GR" dirty="0"/>
              <a:t>«μάθηση», γνώση, πληροφόρηση</a:t>
            </a:r>
          </a:p>
          <a:p>
            <a:pPr marL="228600" marR="0" lvl="0" indent="-228600" algn="just" defTabSz="914400" rtl="0"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αισθητική απόλαυση αλλά και κριτική, δημιουργική στάση</a:t>
            </a:r>
          </a:p>
          <a:p>
            <a:pPr marL="0" indent="0" algn="just">
              <a:buNone/>
            </a:pPr>
            <a:endParaRPr lang="el-GR" dirty="0"/>
          </a:p>
          <a:p>
            <a:pPr marL="0" indent="0" algn="just">
              <a:buNone/>
            </a:pPr>
            <a:endParaRPr lang="el-GR" dirty="0"/>
          </a:p>
        </p:txBody>
      </p:sp>
      <p:pic>
        <p:nvPicPr>
          <p:cNvPr id="4" name="Picture 3">
            <a:extLst>
              <a:ext uri="{FF2B5EF4-FFF2-40B4-BE49-F238E27FC236}">
                <a16:creationId xmlns:a16="http://schemas.microsoft.com/office/drawing/2014/main" id="{681BB608-6BD6-4E2E-88E8-7A2EF1640D54}"/>
              </a:ext>
            </a:extLst>
          </p:cNvPr>
          <p:cNvPicPr>
            <a:picLocks noChangeAspect="1"/>
          </p:cNvPicPr>
          <p:nvPr/>
        </p:nvPicPr>
        <p:blipFill>
          <a:blip r:embed="rId2"/>
          <a:stretch>
            <a:fillRect/>
          </a:stretch>
        </p:blipFill>
        <p:spPr>
          <a:xfrm>
            <a:off x="10267950" y="4391025"/>
            <a:ext cx="1847850" cy="2466975"/>
          </a:xfrm>
          <a:prstGeom prst="rect">
            <a:avLst/>
          </a:prstGeom>
        </p:spPr>
      </p:pic>
    </p:spTree>
    <p:extLst>
      <p:ext uri="{BB962C8B-B14F-4D97-AF65-F5344CB8AC3E}">
        <p14:creationId xmlns:p14="http://schemas.microsoft.com/office/powerpoint/2010/main" val="3302746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16FA-7E60-4C77-8D4D-118A10685D4D}"/>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Μετα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endParaRPr lang="el-GR" dirty="0"/>
          </a:p>
        </p:txBody>
      </p:sp>
      <p:sp>
        <p:nvSpPr>
          <p:cNvPr id="3" name="Content Placeholder 2">
            <a:extLst>
              <a:ext uri="{FF2B5EF4-FFF2-40B4-BE49-F238E27FC236}">
                <a16:creationId xmlns:a16="http://schemas.microsoft.com/office/drawing/2014/main" id="{50EEA863-FC57-42E5-95FD-57D0C6245FF9}"/>
              </a:ext>
            </a:extLst>
          </p:cNvPr>
          <p:cNvSpPr>
            <a:spLocks noGrp="1"/>
          </p:cNvSpPr>
          <p:nvPr>
            <p:ph idx="1"/>
          </p:nvPr>
        </p:nvSpPr>
        <p:spPr>
          <a:xfrm>
            <a:off x="624840" y="1853754"/>
            <a:ext cx="11277599" cy="3612591"/>
          </a:xfrm>
        </p:spPr>
        <p:txBody>
          <a:bodyPr/>
          <a:lstStyle/>
          <a:p>
            <a:pPr marL="0" indent="0">
              <a:buNone/>
            </a:pPr>
            <a:r>
              <a:rPr lang="en-US" dirty="0">
                <a:hlinkClick r:id="rId2"/>
              </a:rPr>
              <a:t>https://www.e-istories.gr/</a:t>
            </a:r>
            <a:r>
              <a:rPr lang="el-GR" dirty="0"/>
              <a:t> (ΚΕΓ – διδασκαλία λογοτεχνίας στο δημοτικό μέσω ψηφιακών παιχνιδιών)</a:t>
            </a:r>
          </a:p>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3"/>
              </a:rPr>
              <a:t>https://app.scribblepress.com/</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δημιουργία ψηφιακού βιβλίου)</a:t>
            </a: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4"/>
              </a:rPr>
              <a:t>https://storybird.com/</a:t>
            </a: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(δημιουργία ψηφιακού βιβλίου)</a:t>
            </a:r>
          </a:p>
          <a:p>
            <a:pPr marL="0" indent="0">
              <a:buNone/>
            </a:pPr>
            <a:endParaRPr lang="el-GR" dirty="0"/>
          </a:p>
        </p:txBody>
      </p:sp>
      <p:pic>
        <p:nvPicPr>
          <p:cNvPr id="5" name="Picture 4">
            <a:extLst>
              <a:ext uri="{FF2B5EF4-FFF2-40B4-BE49-F238E27FC236}">
                <a16:creationId xmlns:a16="http://schemas.microsoft.com/office/drawing/2014/main" id="{42C5347C-8226-4C76-9425-3B2F1A4C4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837" y="3660049"/>
            <a:ext cx="4790763" cy="3027945"/>
          </a:xfrm>
          <a:prstGeom prst="rect">
            <a:avLst/>
          </a:prstGeom>
        </p:spPr>
      </p:pic>
    </p:spTree>
    <p:extLst>
      <p:ext uri="{BB962C8B-B14F-4D97-AF65-F5344CB8AC3E}">
        <p14:creationId xmlns:p14="http://schemas.microsoft.com/office/powerpoint/2010/main" val="2441250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3687-1202-4767-95D6-6F8F76E6DB4B}"/>
              </a:ext>
            </a:extLst>
          </p:cNvPr>
          <p:cNvSpPr>
            <a:spLocks noGrp="1"/>
          </p:cNvSpPr>
          <p:nvPr>
            <p:ph type="title"/>
          </p:nvPr>
        </p:nvSpPr>
        <p:spPr/>
        <p:txBody>
          <a:bodyPr/>
          <a:lstStyle/>
          <a:p>
            <a:r>
              <a:rPr lang="el-GR" b="1" dirty="0"/>
              <a:t>Μετα την αναγνωση</a:t>
            </a:r>
            <a:br>
              <a:rPr lang="el-GR" b="1" dirty="0"/>
            </a:br>
            <a:endParaRPr lang="el-GR" b="1" dirty="0"/>
          </a:p>
        </p:txBody>
      </p:sp>
      <p:sp>
        <p:nvSpPr>
          <p:cNvPr id="3" name="Content Placeholder 2">
            <a:extLst>
              <a:ext uri="{FF2B5EF4-FFF2-40B4-BE49-F238E27FC236}">
                <a16:creationId xmlns:a16="http://schemas.microsoft.com/office/drawing/2014/main" id="{B728BA92-5668-4B1C-B373-8C016B267D15}"/>
              </a:ext>
            </a:extLst>
          </p:cNvPr>
          <p:cNvSpPr>
            <a:spLocks noGrp="1"/>
          </p:cNvSpPr>
          <p:nvPr>
            <p:ph idx="1"/>
          </p:nvPr>
        </p:nvSpPr>
        <p:spPr/>
        <p:txBody>
          <a:bodyPr/>
          <a:lstStyle/>
          <a:p>
            <a:r>
              <a:rPr lang="el-GR" b="1" dirty="0"/>
              <a:t>Διακειμενικότητα</a:t>
            </a:r>
            <a:r>
              <a:rPr lang="el-GR" dirty="0"/>
              <a:t>: </a:t>
            </a:r>
          </a:p>
          <a:p>
            <a:pPr lvl="1">
              <a:buFont typeface="Wingdings" panose="05000000000000000000" pitchFamily="2" charset="2"/>
              <a:buChar char="Ø"/>
            </a:pPr>
            <a:r>
              <a:rPr lang="el-GR" dirty="0"/>
              <a:t>Θυμηθείτε βιβλία: με παρόμοιο θέμα / ήρωες / σκηνικό κ.λπ.</a:t>
            </a:r>
          </a:p>
          <a:p>
            <a:pPr lvl="1">
              <a:buFont typeface="Wingdings" panose="05000000000000000000" pitchFamily="2" charset="2"/>
              <a:buChar char="Ø"/>
            </a:pPr>
            <a:r>
              <a:rPr lang="el-GR" dirty="0"/>
              <a:t>Συγκρίνετε την ιστορία, τους ήρωες, το τέλος, κ.λπ.</a:t>
            </a:r>
          </a:p>
          <a:p>
            <a:pPr lvl="1">
              <a:buFont typeface="Wingdings" panose="05000000000000000000" pitchFamily="2" charset="2"/>
              <a:buChar char="Ø"/>
            </a:pPr>
            <a:r>
              <a:rPr lang="el-GR" dirty="0"/>
              <a:t>Παρουσιάζονται από τον εκπαιδευτικό σχετικά λογοτεχνικά έργα (του ίδιου ή άλλων συγγραφέων, του ίδιου ή διαφορετικού κειμενικού είδους) με παρόμοιο θέμα: σύγκριση ποικίλων στοιχείων</a:t>
            </a:r>
          </a:p>
          <a:p>
            <a:pPr lvl="1">
              <a:buFont typeface="Wingdings" panose="05000000000000000000" pitchFamily="2" charset="2"/>
              <a:buChar char="Ø"/>
            </a:pPr>
            <a:endParaRPr lang="el-GR" dirty="0"/>
          </a:p>
        </p:txBody>
      </p:sp>
      <p:pic>
        <p:nvPicPr>
          <p:cNvPr id="4" name="Picture 3">
            <a:extLst>
              <a:ext uri="{FF2B5EF4-FFF2-40B4-BE49-F238E27FC236}">
                <a16:creationId xmlns:a16="http://schemas.microsoft.com/office/drawing/2014/main" id="{A2A78BC9-AB4F-4822-8205-9E2DCF4ADEDC}"/>
              </a:ext>
            </a:extLst>
          </p:cNvPr>
          <p:cNvPicPr>
            <a:picLocks noChangeAspect="1"/>
          </p:cNvPicPr>
          <p:nvPr/>
        </p:nvPicPr>
        <p:blipFill>
          <a:blip r:embed="rId2"/>
          <a:stretch>
            <a:fillRect/>
          </a:stretch>
        </p:blipFill>
        <p:spPr>
          <a:xfrm>
            <a:off x="9534525" y="0"/>
            <a:ext cx="2657475" cy="1853754"/>
          </a:xfrm>
          <a:prstGeom prst="rect">
            <a:avLst/>
          </a:prstGeom>
        </p:spPr>
      </p:pic>
      <p:sp>
        <p:nvSpPr>
          <p:cNvPr id="5" name="Scroll: Horizontal 4">
            <a:extLst>
              <a:ext uri="{FF2B5EF4-FFF2-40B4-BE49-F238E27FC236}">
                <a16:creationId xmlns:a16="http://schemas.microsoft.com/office/drawing/2014/main" id="{39CA45EC-C48A-437F-9207-971A321AE46A}"/>
              </a:ext>
            </a:extLst>
          </p:cNvPr>
          <p:cNvSpPr/>
          <p:nvPr/>
        </p:nvSpPr>
        <p:spPr>
          <a:xfrm>
            <a:off x="8925886" y="5207925"/>
            <a:ext cx="2843868" cy="67881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και άλλα πολλά …</a:t>
            </a:r>
          </a:p>
        </p:txBody>
      </p:sp>
    </p:spTree>
    <p:extLst>
      <p:ext uri="{BB962C8B-B14F-4D97-AF65-F5344CB8AC3E}">
        <p14:creationId xmlns:p14="http://schemas.microsoft.com/office/powerpoint/2010/main" val="2523537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2148-6A42-4A50-862E-387CBCB7FD02}"/>
              </a:ext>
            </a:extLst>
          </p:cNvPr>
          <p:cNvSpPr>
            <a:spLocks noGrp="1"/>
          </p:cNvSpPr>
          <p:nvPr>
            <p:ph type="title"/>
          </p:nvPr>
        </p:nvSpPr>
        <p:spPr/>
        <p:txBody>
          <a:bodyPr/>
          <a:lstStyle/>
          <a:p>
            <a:pPr algn="ctr"/>
            <a:r>
              <a:rPr lang="el-GR" b="1" dirty="0" err="1">
                <a:solidFill>
                  <a:srgbClr val="FF0000"/>
                </a:solidFill>
              </a:rPr>
              <a:t>Φιλαναγνωσια</a:t>
            </a:r>
            <a:r>
              <a:rPr lang="el-GR" b="1" dirty="0">
                <a:solidFill>
                  <a:srgbClr val="FF0000"/>
                </a:solidFill>
              </a:rPr>
              <a:t> και </a:t>
            </a:r>
            <a:r>
              <a:rPr lang="el-GR" b="1" dirty="0" err="1">
                <a:solidFill>
                  <a:srgbClr val="FF0000"/>
                </a:solidFill>
              </a:rPr>
              <a:t>διδακτικη</a:t>
            </a:r>
            <a:r>
              <a:rPr lang="el-GR" b="1" dirty="0">
                <a:solidFill>
                  <a:srgbClr val="FF0000"/>
                </a:solidFill>
              </a:rPr>
              <a:t> </a:t>
            </a:r>
            <a:r>
              <a:rPr lang="el-GR" b="1" dirty="0" err="1">
                <a:solidFill>
                  <a:srgbClr val="FF0000"/>
                </a:solidFill>
              </a:rPr>
              <a:t>προσεγγιση</a:t>
            </a:r>
            <a:r>
              <a:rPr lang="el-GR" b="1" dirty="0">
                <a:solidFill>
                  <a:srgbClr val="FF0000"/>
                </a:solidFill>
              </a:rPr>
              <a:t> </a:t>
            </a:r>
            <a:r>
              <a:rPr lang="el-GR" b="1" dirty="0" err="1">
                <a:solidFill>
                  <a:srgbClr val="FF0000"/>
                </a:solidFill>
              </a:rPr>
              <a:t>πεζου</a:t>
            </a:r>
            <a:r>
              <a:rPr lang="el-GR" b="1" dirty="0">
                <a:solidFill>
                  <a:srgbClr val="FF0000"/>
                </a:solidFill>
              </a:rPr>
              <a:t> </a:t>
            </a:r>
            <a:r>
              <a:rPr lang="el-GR" b="1" dirty="0" err="1">
                <a:solidFill>
                  <a:srgbClr val="FF0000"/>
                </a:solidFill>
              </a:rPr>
              <a:t>κειμενου</a:t>
            </a:r>
            <a:endParaRPr lang="el-GR" b="1" dirty="0">
              <a:solidFill>
                <a:srgbClr val="FF0000"/>
              </a:solidFill>
            </a:endParaRPr>
          </a:p>
        </p:txBody>
      </p:sp>
      <p:sp>
        <p:nvSpPr>
          <p:cNvPr id="3" name="Content Placeholder 2">
            <a:extLst>
              <a:ext uri="{FF2B5EF4-FFF2-40B4-BE49-F238E27FC236}">
                <a16:creationId xmlns:a16="http://schemas.microsoft.com/office/drawing/2014/main" id="{140658A1-0C31-47C6-A9AC-D62E0A8087C7}"/>
              </a:ext>
            </a:extLst>
          </p:cNvPr>
          <p:cNvSpPr>
            <a:spLocks noGrp="1"/>
          </p:cNvSpPr>
          <p:nvPr>
            <p:ph idx="1"/>
          </p:nvPr>
        </p:nvSpPr>
        <p:spPr/>
        <p:txBody>
          <a:bodyPr>
            <a:normAutofit/>
          </a:bodyPr>
          <a:lstStyle/>
          <a:p>
            <a:pPr marL="0" indent="0" algn="ctr">
              <a:buNone/>
            </a:pPr>
            <a:endParaRPr lang="el-GR" sz="4000" b="1" dirty="0"/>
          </a:p>
          <a:p>
            <a:pPr marL="0" indent="0" algn="ctr">
              <a:buNone/>
            </a:pPr>
            <a:r>
              <a:rPr lang="el-GR" sz="4000" b="1" dirty="0"/>
              <a:t>Ένα παράδειγμα</a:t>
            </a:r>
          </a:p>
        </p:txBody>
      </p:sp>
    </p:spTree>
    <p:extLst>
      <p:ext uri="{BB962C8B-B14F-4D97-AF65-F5344CB8AC3E}">
        <p14:creationId xmlns:p14="http://schemas.microsoft.com/office/powerpoint/2010/main" val="202498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EB86-A08E-4162-BA6A-3AB5F074E5F5}"/>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id="{A3CAFCC5-9E2D-4D07-A9DA-CD9CBD8BC158}"/>
              </a:ext>
            </a:extLst>
          </p:cNvPr>
          <p:cNvSpPr>
            <a:spLocks noGrp="1"/>
          </p:cNvSpPr>
          <p:nvPr>
            <p:ph idx="1"/>
          </p:nvPr>
        </p:nvSpPr>
        <p:spPr>
          <a:xfrm>
            <a:off x="648071" y="2015732"/>
            <a:ext cx="10406784" cy="3450613"/>
          </a:xfrm>
        </p:spPr>
        <p:txBody>
          <a:bodyPr>
            <a:normAutofit/>
          </a:bodyPr>
          <a:lstStyle/>
          <a:p>
            <a:pPr marL="0" indent="0" algn="ctr">
              <a:buNone/>
            </a:pPr>
            <a:r>
              <a:rPr lang="el-GR" b="1" dirty="0"/>
              <a:t>Η </a:t>
            </a:r>
            <a:r>
              <a:rPr lang="el-GR" b="1" dirty="0" err="1"/>
              <a:t>Βαγγελίτσα</a:t>
            </a:r>
            <a:endParaRPr lang="el-GR" b="1" dirty="0"/>
          </a:p>
          <a:p>
            <a:pPr marL="0" indent="0" algn="just">
              <a:buNone/>
            </a:pPr>
            <a:r>
              <a:rPr lang="el-GR" i="1" dirty="0"/>
              <a:t>Η </a:t>
            </a:r>
            <a:r>
              <a:rPr lang="el-GR" i="1" dirty="0" err="1"/>
              <a:t>Βαγγελίτσα</a:t>
            </a:r>
            <a:r>
              <a:rPr lang="el-GR" i="1" dirty="0"/>
              <a:t>, ένα ορφανό κοριτσάκι, δυσκίνητο, δειλό και περιορισμένων δυνατοτήτων, είναι παραμερισμένη από τους συμμαθητές της, που άλλοτε την κοροϊδεύουν και άλλοτε τη λυπούνται. Η μόνη που επιμένει να βλέπει τη </a:t>
            </a:r>
            <a:r>
              <a:rPr lang="el-GR" i="1" dirty="0" err="1"/>
              <a:t>Βαγγελίτσα</a:t>
            </a:r>
            <a:r>
              <a:rPr lang="el-GR" i="1" dirty="0"/>
              <a:t> ίδια με τα άλλα παιδιά είναι η δασκάλα της, που καταβάλλει συνεχώς προσπάθειες για τη βελτίωση της, χωρίς όμως κανένα αποτέλεσμα. Το απόσπασμα που ακολουθεί είναι ένα ενδιαφέρον τμήμα του διηγήματος «Η </a:t>
            </a:r>
            <a:r>
              <a:rPr lang="el-GR" i="1" dirty="0" err="1"/>
              <a:t>Βαγγελίτσα</a:t>
            </a:r>
            <a:r>
              <a:rPr lang="el-GR" i="1" dirty="0"/>
              <a:t>», από το βιβλίο της Έλλης Αλεξίου Σκληροί αγώνες για μικρή ζωή</a:t>
            </a:r>
            <a:r>
              <a:rPr lang="el-GR" dirty="0"/>
              <a:t> (1931)</a:t>
            </a:r>
            <a:r>
              <a:rPr lang="el-GR" i="1" dirty="0"/>
              <a:t>.</a:t>
            </a:r>
          </a:p>
        </p:txBody>
      </p:sp>
      <p:pic>
        <p:nvPicPr>
          <p:cNvPr id="4" name="Picture 3">
            <a:extLst>
              <a:ext uri="{FF2B5EF4-FFF2-40B4-BE49-F238E27FC236}">
                <a16:creationId xmlns:a16="http://schemas.microsoft.com/office/drawing/2014/main" id="{E48B2D8E-70E1-43E8-8A2B-9B20BF971914}"/>
              </a:ext>
            </a:extLst>
          </p:cNvPr>
          <p:cNvPicPr>
            <a:picLocks noChangeAspect="1"/>
          </p:cNvPicPr>
          <p:nvPr/>
        </p:nvPicPr>
        <p:blipFill>
          <a:blip r:embed="rId2"/>
          <a:stretch>
            <a:fillRect/>
          </a:stretch>
        </p:blipFill>
        <p:spPr>
          <a:xfrm>
            <a:off x="10358761" y="228998"/>
            <a:ext cx="1524000" cy="2200275"/>
          </a:xfrm>
          <a:prstGeom prst="rect">
            <a:avLst/>
          </a:prstGeom>
        </p:spPr>
      </p:pic>
    </p:spTree>
    <p:extLst>
      <p:ext uri="{BB962C8B-B14F-4D97-AF65-F5344CB8AC3E}">
        <p14:creationId xmlns:p14="http://schemas.microsoft.com/office/powerpoint/2010/main" val="371204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F53-9D45-4B96-B3FA-926791285791}"/>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id="{59A27C36-335A-464D-B0D1-5E264CC558D1}"/>
              </a:ext>
            </a:extLst>
          </p:cNvPr>
          <p:cNvSpPr>
            <a:spLocks noGrp="1"/>
          </p:cNvSpPr>
          <p:nvPr>
            <p:ph idx="1"/>
          </p:nvPr>
        </p:nvSpPr>
        <p:spPr>
          <a:xfrm>
            <a:off x="142043" y="106533"/>
            <a:ext cx="11922710" cy="6356411"/>
          </a:xfrm>
        </p:spPr>
        <p:txBody>
          <a:bodyPr>
            <a:normAutofit fontScale="70000" lnSpcReduction="20000"/>
          </a:bodyPr>
          <a:lstStyle/>
          <a:p>
            <a:pPr marL="0" indent="0" algn="just">
              <a:spcBef>
                <a:spcPts val="0"/>
              </a:spcBef>
              <a:buNone/>
            </a:pPr>
            <a:r>
              <a:rPr lang="el-GR" dirty="0"/>
              <a:t>Ο πρώτος περίπατος που γίνηκε ήτανε σε </a:t>
            </a:r>
            <a:r>
              <a:rPr lang="el-GR" dirty="0" err="1"/>
              <a:t>μιαν</a:t>
            </a:r>
            <a:r>
              <a:rPr lang="el-GR" dirty="0"/>
              <a:t> αμμουδερή ακρογιαλιά. Άμα φτιάξανε τα παιδιά φούρνους και ψωμιά στην άμμο, και παίξανε κυνηγητό με τα κύματα, καθίσανε </a:t>
            </a:r>
            <a:r>
              <a:rPr lang="el-GR" dirty="0" err="1"/>
              <a:t>αποσταμένα</a:t>
            </a:r>
            <a:r>
              <a:rPr lang="el-GR" dirty="0"/>
              <a:t> να φάνε. Μόνο η </a:t>
            </a:r>
            <a:r>
              <a:rPr lang="el-GR" dirty="0" err="1"/>
              <a:t>Βαγγελίτσα</a:t>
            </a:r>
            <a:r>
              <a:rPr lang="el-GR" dirty="0"/>
              <a:t> καθισμένη μακριά από τις άλλες, </a:t>
            </a:r>
            <a:r>
              <a:rPr lang="el-GR" dirty="0" err="1"/>
              <a:t>κατάντικρυ</a:t>
            </a:r>
            <a:r>
              <a:rPr lang="el-GR" dirty="0"/>
              <a:t> στον ήλιο, που βασίλευε και της χρύσιζε τα ολόξανθα μαλλιά (είχανε φουντώσει με τον αέρα και της σκέπαζαν το πρόσωπο), έτρωγε το ψωμί και τις σταφίδες που είχε χυμένες στην ποδιά της.</a:t>
            </a:r>
          </a:p>
          <a:p>
            <a:pPr marL="0" indent="0" algn="just">
              <a:spcBef>
                <a:spcPts val="0"/>
              </a:spcBef>
              <a:buNone/>
            </a:pPr>
            <a:r>
              <a:rPr lang="el-GR" dirty="0"/>
              <a:t>—  Γιατί είσαι μόνη σου, </a:t>
            </a:r>
            <a:r>
              <a:rPr lang="el-GR" dirty="0" err="1"/>
              <a:t>Βαγγελίτσα</a:t>
            </a:r>
            <a:r>
              <a:rPr lang="el-GR" dirty="0"/>
              <a:t>, τη ρώτησε η δασκάλα της, και δεν πας με καμιά παρέα;</a:t>
            </a:r>
          </a:p>
          <a:p>
            <a:pPr marL="0" indent="0" algn="just">
              <a:spcBef>
                <a:spcPts val="0"/>
              </a:spcBef>
              <a:buNone/>
            </a:pPr>
            <a:r>
              <a:rPr lang="el-GR" dirty="0"/>
              <a:t>—  Δε με θέλουνε, γιατί δεν ξέρω να παίζω και τους τα χαλνώ.</a:t>
            </a:r>
          </a:p>
          <a:p>
            <a:pPr marL="0" indent="0" algn="just">
              <a:spcBef>
                <a:spcPts val="0"/>
              </a:spcBef>
              <a:buNone/>
            </a:pPr>
            <a:r>
              <a:rPr lang="el-GR" dirty="0"/>
              <a:t>Αυτό το έλεγε φυσικά, δίχως παράπονο. Το '</a:t>
            </a:r>
            <a:r>
              <a:rPr lang="el-GR" dirty="0" err="1"/>
              <a:t>ξερε</a:t>
            </a:r>
            <a:r>
              <a:rPr lang="el-GR" dirty="0"/>
              <a:t> κι εκείνη πως υστερούσε από τις άλλες και το '</a:t>
            </a:r>
            <a:r>
              <a:rPr lang="el-GR" dirty="0" err="1"/>
              <a:t>χε</a:t>
            </a:r>
            <a:r>
              <a:rPr lang="el-GR" dirty="0"/>
              <a:t> πάρει απόφαση. Μόνο η δασκάλα δεν εννοούσε να το πάρει απόφαση και να πάψει να τη βασανίζει. Κι έπρεπε αλήθεια να την αφήσει τη </a:t>
            </a:r>
            <a:r>
              <a:rPr lang="el-GR" dirty="0" err="1"/>
              <a:t>Βαγγελίτσα</a:t>
            </a:r>
            <a:r>
              <a:rPr lang="el-GR" dirty="0"/>
              <a:t> πια ήσυχη, γιατί για το χατίρι της αδικούσε τ' άλλα παιδιά, τα πολλά, γι' αυτήν που ήτανε μια. Πόσες φορές δεν ξόδευε και τη μισή ώρα του μαθήματος για λόγου της!</a:t>
            </a:r>
          </a:p>
          <a:p>
            <a:pPr marL="0" indent="0" algn="just">
              <a:spcBef>
                <a:spcPts val="0"/>
              </a:spcBef>
              <a:buNone/>
            </a:pPr>
            <a:r>
              <a:rPr lang="el-GR" dirty="0"/>
              <a:t>—  Βγάλε, </a:t>
            </a:r>
            <a:r>
              <a:rPr lang="el-GR" dirty="0" err="1"/>
              <a:t>Βαγγελίτσα</a:t>
            </a:r>
            <a:r>
              <a:rPr lang="el-GR" dirty="0"/>
              <a:t>, πάνω στο θρανίο σου τέσσερα φασόλια!</a:t>
            </a:r>
          </a:p>
          <a:p>
            <a:pPr marL="0" indent="0" algn="just">
              <a:spcBef>
                <a:spcPts val="0"/>
              </a:spcBef>
              <a:buNone/>
            </a:pPr>
            <a:r>
              <a:rPr lang="el-GR" dirty="0"/>
              <a:t>—  Τέσσερα, απαντούσε η </a:t>
            </a:r>
            <a:r>
              <a:rPr lang="el-GR" dirty="0" err="1"/>
              <a:t>Βαγγελίτσα</a:t>
            </a:r>
            <a:r>
              <a:rPr lang="el-GR" dirty="0"/>
              <a:t> από μέσα της και δίχως να σηκώνει το κεφάλι.</a:t>
            </a:r>
          </a:p>
          <a:p>
            <a:pPr marL="0" indent="0" algn="just">
              <a:spcBef>
                <a:spcPts val="0"/>
              </a:spcBef>
              <a:buNone/>
            </a:pPr>
            <a:r>
              <a:rPr lang="el-GR" dirty="0"/>
              <a:t>—  Πες το δυνατά! Φωναχτά!</a:t>
            </a:r>
          </a:p>
          <a:p>
            <a:pPr marL="0" indent="0" algn="just">
              <a:spcBef>
                <a:spcPts val="0"/>
              </a:spcBef>
              <a:buNone/>
            </a:pPr>
            <a:r>
              <a:rPr lang="el-GR" dirty="0"/>
              <a:t>Μα η </a:t>
            </a:r>
            <a:r>
              <a:rPr lang="el-GR" dirty="0" err="1"/>
              <a:t>Βαγγελίτσα</a:t>
            </a:r>
            <a:r>
              <a:rPr lang="el-GR" dirty="0"/>
              <a:t> ακούγοντας τη φωνή της δασκάλας τα '</a:t>
            </a:r>
            <a:r>
              <a:rPr lang="el-GR" dirty="0" err="1"/>
              <a:t>χανε</a:t>
            </a:r>
            <a:r>
              <a:rPr lang="el-GR" dirty="0"/>
              <a:t> και ξεχνούσε τι την ρωτούσε.</a:t>
            </a:r>
          </a:p>
          <a:p>
            <a:pPr marL="0" indent="0" algn="just">
              <a:spcBef>
                <a:spcPts val="0"/>
              </a:spcBef>
              <a:buNone/>
            </a:pPr>
            <a:r>
              <a:rPr lang="el-GR" dirty="0"/>
              <a:t>—  Τέσσερα, είπαμε. Μέτρα και βγάλε τα! Ένα, δύο...</a:t>
            </a:r>
          </a:p>
          <a:p>
            <a:pPr marL="0" indent="0" algn="just">
              <a:spcBef>
                <a:spcPts val="0"/>
              </a:spcBef>
              <a:buNone/>
            </a:pPr>
            <a:r>
              <a:rPr lang="el-GR" dirty="0"/>
              <a:t>Αρχινούσε κι έβγαζε, έβγαζε, ξεπερνώντας τα τέσσερα και μετρώντας μηχανικά.</a:t>
            </a:r>
          </a:p>
          <a:p>
            <a:pPr marL="0" indent="0" algn="just">
              <a:spcBef>
                <a:spcPts val="0"/>
              </a:spcBef>
              <a:buNone/>
            </a:pPr>
            <a:r>
              <a:rPr lang="el-GR" dirty="0"/>
              <a:t>—  Μόνο τέσσερα! Πολλά έβγαλες. Άφησέ τα τώρα αυτά τα τέσσερα κατά μέρος και μέτρησε χώρια άλλα πέντε!</a:t>
            </a:r>
          </a:p>
          <a:p>
            <a:pPr marL="0" indent="0" algn="just">
              <a:spcBef>
                <a:spcPts val="0"/>
              </a:spcBef>
              <a:buNone/>
            </a:pPr>
            <a:r>
              <a:rPr lang="el-GR" dirty="0"/>
              <a:t>Η </a:t>
            </a:r>
            <a:r>
              <a:rPr lang="el-GR" dirty="0" err="1"/>
              <a:t>Βαγγελίτσα</a:t>
            </a:r>
            <a:r>
              <a:rPr lang="el-GR" dirty="0"/>
              <a:t> κοίταζε αφηρημένη.</a:t>
            </a:r>
          </a:p>
          <a:p>
            <a:pPr marL="0" indent="0" algn="just">
              <a:spcBef>
                <a:spcPts val="0"/>
              </a:spcBef>
              <a:buNone/>
            </a:pPr>
            <a:r>
              <a:rPr lang="el-GR" dirty="0"/>
              <a:t>—  Όπως μέτρησες τα τέσσερα, τώρα να μετρήσεις πέντε και να τα βάλεις δίπλα στα τέσσερα.</a:t>
            </a:r>
          </a:p>
          <a:p>
            <a:pPr marL="0" indent="0" algn="just">
              <a:spcBef>
                <a:spcPts val="0"/>
              </a:spcBef>
              <a:buNone/>
            </a:pPr>
            <a:r>
              <a:rPr lang="el-GR" dirty="0"/>
              <a:t>Τα μετρούσε, πέντε σωστά.</a:t>
            </a:r>
          </a:p>
          <a:p>
            <a:pPr marL="0" indent="0" algn="just">
              <a:spcBef>
                <a:spcPts val="0"/>
              </a:spcBef>
              <a:buNone/>
            </a:pPr>
            <a:r>
              <a:rPr lang="el-GR" dirty="0"/>
              <a:t>—  Πόσα ήταν τούτα που </a:t>
            </a:r>
            <a:r>
              <a:rPr lang="el-GR" dirty="0" err="1"/>
              <a:t>πρωτοβγάλαμε</a:t>
            </a:r>
            <a:r>
              <a:rPr lang="el-GR" dirty="0"/>
              <a:t>; Κι έδειχνε η δασκάλα τα τέσσερα.</a:t>
            </a:r>
          </a:p>
          <a:p>
            <a:pPr marL="0" indent="0" algn="just">
              <a:spcBef>
                <a:spcPts val="0"/>
              </a:spcBef>
              <a:buNone/>
            </a:pPr>
            <a:r>
              <a:rPr lang="el-GR" dirty="0"/>
              <a:t>Μιλιά.</a:t>
            </a:r>
          </a:p>
          <a:p>
            <a:pPr marL="0" indent="0" algn="just">
              <a:spcBef>
                <a:spcPts val="0"/>
              </a:spcBef>
              <a:buNone/>
            </a:pPr>
            <a:r>
              <a:rPr lang="el-GR" dirty="0"/>
              <a:t>— Δεν πειράζει. </a:t>
            </a:r>
            <a:r>
              <a:rPr lang="el-GR" dirty="0" err="1"/>
              <a:t>Ξαναμέτρησέ</a:t>
            </a:r>
            <a:r>
              <a:rPr lang="el-GR" dirty="0"/>
              <a:t> τα και πες μου! Πόσα είναι τούτα; Κι έδειχνε τα πέντε.</a:t>
            </a:r>
          </a:p>
          <a:p>
            <a:pPr marL="0" indent="0" algn="just">
              <a:spcBef>
                <a:spcPts val="0"/>
              </a:spcBef>
              <a:buNone/>
            </a:pPr>
            <a:r>
              <a:rPr lang="el-GR" dirty="0"/>
              <a:t>Η </a:t>
            </a:r>
            <a:r>
              <a:rPr lang="el-GR" dirty="0" err="1"/>
              <a:t>Βαγγελίτσα</a:t>
            </a:r>
            <a:r>
              <a:rPr lang="el-GR" dirty="0"/>
              <a:t> κοίταζε πάλι σα χαμένη.</a:t>
            </a:r>
          </a:p>
          <a:p>
            <a:pPr marL="0" indent="0" algn="just">
              <a:spcBef>
                <a:spcPts val="0"/>
              </a:spcBef>
              <a:buNone/>
            </a:pPr>
            <a:r>
              <a:rPr lang="el-GR" dirty="0"/>
              <a:t>Και </a:t>
            </a:r>
            <a:r>
              <a:rPr lang="el-GR" dirty="0" err="1"/>
              <a:t>δώσ</a:t>
            </a:r>
            <a:r>
              <a:rPr lang="el-GR" dirty="0"/>
              <a:t>' του η ιστορία αυτή να ξαναρχινά τρεις και τέσσερις φορές, να θυμώνουνε τα παιδιά, και το περισσότερο ο Πυθαγόρας, που συχνά δεν κρατιότανε ως το τέλος, μόνο σηκωνότανε ορθός και λάβαινε μέρος βοηθώντας τη δασκάλα στη διδασκαλία της:</a:t>
            </a:r>
          </a:p>
          <a:p>
            <a:pPr marL="0" indent="0" algn="just">
              <a:spcBef>
                <a:spcPts val="0"/>
              </a:spcBef>
              <a:buNone/>
            </a:pPr>
            <a:r>
              <a:rPr lang="el-GR" dirty="0"/>
              <a:t>—  Μα, βρε </a:t>
            </a:r>
            <a:r>
              <a:rPr lang="el-GR" dirty="0" err="1"/>
              <a:t>Βαγγελίτσα</a:t>
            </a:r>
            <a:r>
              <a:rPr lang="el-GR" dirty="0"/>
              <a:t>, δεν ξέρεις αν είναι τα τέσσερα πιο πολλά από τα πέντε; Για να σου χαρίζανε καραμέλες; Τέσσερις θέλεις να σου χαρίσουνε ή πέντε;</a:t>
            </a:r>
          </a:p>
          <a:p>
            <a:pPr marL="0" indent="0">
              <a:buNone/>
            </a:pPr>
            <a:endParaRPr lang="el-GR" dirty="0"/>
          </a:p>
        </p:txBody>
      </p:sp>
    </p:spTree>
    <p:extLst>
      <p:ext uri="{BB962C8B-B14F-4D97-AF65-F5344CB8AC3E}">
        <p14:creationId xmlns:p14="http://schemas.microsoft.com/office/powerpoint/2010/main" val="598039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DD75-003F-40E8-A068-035DEDE8CEB7}"/>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00533D7E-DA33-4C18-B786-E096B762F91C}"/>
              </a:ext>
            </a:extLst>
          </p:cNvPr>
          <p:cNvSpPr>
            <a:spLocks noGrp="1"/>
          </p:cNvSpPr>
          <p:nvPr>
            <p:ph idx="1"/>
          </p:nvPr>
        </p:nvSpPr>
        <p:spPr>
          <a:xfrm>
            <a:off x="310719" y="0"/>
            <a:ext cx="11754034" cy="6356412"/>
          </a:xfrm>
        </p:spPr>
        <p:txBody>
          <a:bodyPr>
            <a:normAutofit fontScale="77500" lnSpcReduction="20000"/>
          </a:bodyPr>
          <a:lstStyle/>
          <a:p>
            <a:pPr marL="0" indent="0" algn="just">
              <a:spcBef>
                <a:spcPts val="0"/>
              </a:spcBef>
              <a:buNone/>
            </a:pPr>
            <a:r>
              <a:rPr lang="el-GR" dirty="0"/>
              <a:t>Όπου μια μέρα τής γίνηκε της δασκάλας εξαιτίας της </a:t>
            </a:r>
            <a:r>
              <a:rPr lang="el-GR" dirty="0" err="1"/>
              <a:t>Βαγγελίτσας</a:t>
            </a:r>
            <a:r>
              <a:rPr lang="el-GR" dirty="0"/>
              <a:t> σωστή αποκάλυψη. Και να πώς: Η </a:t>
            </a:r>
            <a:r>
              <a:rPr lang="el-GR" dirty="0" err="1"/>
              <a:t>Βαγγελίτσα</a:t>
            </a:r>
            <a:r>
              <a:rPr lang="el-GR" dirty="0"/>
              <a:t> καθότανε σ' ένα μικρό, πάντα φρεσκοασπρισμένο σπιτάκι πιο πάνω από το δικό της, που της ήτανε πια οικείο, γιατί το περνούσε τέσσερις φορές την ημέρα, βρέχει λιάζει, να πηγαίνει και να γυρίζει από το σκολειό στο σπίτι της.</a:t>
            </a:r>
          </a:p>
          <a:p>
            <a:pPr marL="0" indent="0" algn="just">
              <a:spcBef>
                <a:spcPts val="0"/>
              </a:spcBef>
              <a:buNone/>
            </a:pPr>
            <a:r>
              <a:rPr lang="el-GR" dirty="0"/>
              <a:t>Είχε και μια </a:t>
            </a:r>
            <a:r>
              <a:rPr lang="el-GR" dirty="0" err="1"/>
              <a:t>αυλίτσα</a:t>
            </a:r>
            <a:r>
              <a:rPr lang="el-GR" dirty="0"/>
              <a:t> γεμάτη λουλούδια και εκεί αντίκριζε κάθε μέρα, συμπαθητικό, τυλιγμένο στο μαύρο τσεμπέρι, το πρόσωπο της μητέρας της </a:t>
            </a:r>
            <a:r>
              <a:rPr lang="el-GR" dirty="0" err="1"/>
              <a:t>Βαγγελίτσας</a:t>
            </a:r>
            <a:r>
              <a:rPr lang="el-GR" dirty="0"/>
              <a:t>. Όπως ήτανε σκυμμένη στο ράψιμο της, με το ανδρικό σακάκι απλωμένο στην ποδιά —</a:t>
            </a:r>
            <a:r>
              <a:rPr lang="el-GR" dirty="0" err="1"/>
              <a:t>φραγκοράφτισσα</a:t>
            </a:r>
            <a:r>
              <a:rPr lang="el-GR" dirty="0"/>
              <a:t> ήτανε— ταρασσότανε στο πέρασμα της δασκάλας και μόλις πρόφτανε να περιμαζέψει ψαλίδια και κουβαρίστρες, για να σηκωθεί και ορθή να απαντήσει στο χαιρετισμό της.</a:t>
            </a:r>
          </a:p>
          <a:p>
            <a:pPr marL="0" indent="0" algn="just">
              <a:spcBef>
                <a:spcPts val="0"/>
              </a:spcBef>
              <a:buNone/>
            </a:pPr>
            <a:r>
              <a:rPr lang="el-GR" dirty="0"/>
              <a:t>—  Καλημέρα σου, κυρία δασκάλα! Αν πρόφτανε, έκοβε και κανένα κλαράκι βασιλικό ή βάρσαμο και της το πρόσφερνε, για να τον έχει να τον μυρίζεται.</a:t>
            </a:r>
          </a:p>
          <a:p>
            <a:pPr marL="0" indent="0" algn="just">
              <a:spcBef>
                <a:spcPts val="0"/>
              </a:spcBef>
              <a:buNone/>
            </a:pPr>
            <a:r>
              <a:rPr lang="el-GR" dirty="0"/>
              <a:t>Την ημέρα λοιπόν εκείνη της αποκάλυψης δεν καθότανε κανείς στην αυλή. Μόνο ο γάτος κοιμότανε ξαπλωμένος στο κατώφλι. Από μέσα όμως από το σπίτι έβγαινε μια φωνή, ένα </a:t>
            </a:r>
            <a:r>
              <a:rPr lang="el-GR" dirty="0" err="1"/>
              <a:t>παιδιάτικο</a:t>
            </a:r>
            <a:r>
              <a:rPr lang="el-GR" dirty="0"/>
              <a:t> τραγούδι δυνατό και γεμάτο και τόσο γλυκό, που η δασκάλα ξαφνιάστηκε.</a:t>
            </a:r>
          </a:p>
          <a:p>
            <a:pPr marL="0" indent="0" algn="just">
              <a:spcBef>
                <a:spcPts val="0"/>
              </a:spcBef>
              <a:buNone/>
            </a:pPr>
            <a:r>
              <a:rPr lang="el-GR" dirty="0"/>
              <a:t>Θες να 'ναι η </a:t>
            </a:r>
            <a:r>
              <a:rPr lang="el-GR" dirty="0" err="1"/>
              <a:t>Βαγγελίτσα</a:t>
            </a:r>
            <a:r>
              <a:rPr lang="el-GR" dirty="0"/>
              <a:t>; Είπε και έσκυψε το κεφάλι της από την πόρτα να δει ποιος </a:t>
            </a:r>
            <a:r>
              <a:rPr lang="el-GR" dirty="0" err="1"/>
              <a:t>τραγουδεί</a:t>
            </a:r>
            <a:r>
              <a:rPr lang="el-GR" dirty="0"/>
              <a:t>. Και πραγματικά ήταν εκείνη. Καθισμένη σ' ένα σκαμνάκι στο κλειστό φύλλο της πόρτας τραγουδούσε η </a:t>
            </a:r>
            <a:r>
              <a:rPr lang="el-GR" dirty="0" err="1"/>
              <a:t>Βαγγελίτσα</a:t>
            </a:r>
            <a:r>
              <a:rPr lang="el-GR" dirty="0"/>
              <a:t>. Δεν μπορούσε η δασκάλα να πιστέψει ούτε τ' αυτιά της ούτε τα μάτια της. Αυτό το περίφημο τραγούδι έβγαινε από το λαρύγγι της </a:t>
            </a:r>
            <a:r>
              <a:rPr lang="el-GR" dirty="0" err="1"/>
              <a:t>Βαγγελίτσας</a:t>
            </a:r>
            <a:r>
              <a:rPr lang="el-GR" dirty="0"/>
              <a:t>! Και να μην το ξέρει τόσον καιρό! Μα μήπως άνοιγε και ποτέ το στόμα της; Για να πει ένα «ναι» έπρεπε όλη η τάξη να της δίνει κουράγιο.</a:t>
            </a:r>
          </a:p>
          <a:p>
            <a:pPr marL="0" indent="0" algn="just">
              <a:spcBef>
                <a:spcPts val="0"/>
              </a:spcBef>
              <a:buNone/>
            </a:pPr>
            <a:r>
              <a:rPr lang="el-GR" dirty="0"/>
              <a:t>Από κείνη τη μέρα πήρε η </a:t>
            </a:r>
            <a:r>
              <a:rPr lang="el-GR" dirty="0" err="1"/>
              <a:t>Βαγγελίτσα</a:t>
            </a:r>
            <a:r>
              <a:rPr lang="el-GR" dirty="0"/>
              <a:t> άλλη θέση ανάμεσα στα παιδιά. Δεν ήτανε πια το χειρότερο παιδί, που δεν έχει καμιά χάρη απάνω του. Από τώρα κι έπειτα ξεπερνούσε κι αυτή τις άλλες σε κάτι. Στο μάθημα της ωδικής </a:t>
            </a:r>
            <a:r>
              <a:rPr lang="el-GR" dirty="0" err="1"/>
              <a:t>προσκαλιότανε</a:t>
            </a:r>
            <a:r>
              <a:rPr lang="el-GR" dirty="0"/>
              <a:t> πάντα πρώτη να πει τη μουσική φράση που διδασκότανε, και γρήγορα επιβλήθηκε.</a:t>
            </a:r>
          </a:p>
          <a:p>
            <a:pPr marL="0" indent="0" algn="just">
              <a:spcBef>
                <a:spcPts val="0"/>
              </a:spcBef>
              <a:buNone/>
            </a:pPr>
            <a:r>
              <a:rPr lang="el-GR" dirty="0"/>
              <a:t>—  Ποιος θα το τραγουδήσει αυτό πρώτος;</a:t>
            </a:r>
          </a:p>
          <a:p>
            <a:pPr marL="0" indent="0" algn="just">
              <a:spcBef>
                <a:spcPts val="0"/>
              </a:spcBef>
              <a:buNone/>
            </a:pPr>
            <a:r>
              <a:rPr lang="el-GR" dirty="0"/>
              <a:t>—  Η </a:t>
            </a:r>
            <a:r>
              <a:rPr lang="el-GR" dirty="0" err="1"/>
              <a:t>Βαγγελίτσα</a:t>
            </a:r>
            <a:r>
              <a:rPr lang="el-GR" dirty="0"/>
              <a:t>! Φώναζαν όλα τα παιδιά μαζί.</a:t>
            </a:r>
          </a:p>
          <a:p>
            <a:pPr marL="0" indent="0" algn="just">
              <a:spcBef>
                <a:spcPts val="0"/>
              </a:spcBef>
              <a:buNone/>
            </a:pPr>
            <a:r>
              <a:rPr lang="el-GR" dirty="0"/>
              <a:t>Εκείνη σηκωνότανε. Στη φυσιογνωμία της χυνόταν ένα φως, άγνωστο ως τότε, και δυνατά, δίχως να διστάζει, άρχιζε και δεν </a:t>
            </a:r>
            <a:r>
              <a:rPr lang="el-GR" dirty="0" err="1"/>
              <a:t>ελάθευε</a:t>
            </a:r>
            <a:r>
              <a:rPr lang="el-GR" dirty="0"/>
              <a:t> ποτέ. Μα και τι τραγούδι ήταν εκείνο! Σου άγγιζε τα φύλλα της καρδιάς. Και τα παιδιά, που έχουν διαβολεμένο κριτήριο, φώναζαν μόλις τελείωνε:</a:t>
            </a:r>
          </a:p>
          <a:p>
            <a:pPr marL="0" indent="0" algn="just">
              <a:spcBef>
                <a:spcPts val="0"/>
              </a:spcBef>
              <a:buNone/>
            </a:pPr>
            <a:r>
              <a:rPr lang="el-GR" dirty="0"/>
              <a:t>— Να χαρείτε, κυρία, </a:t>
            </a:r>
            <a:r>
              <a:rPr lang="el-GR" dirty="0" err="1"/>
              <a:t>αφήσετέ</a:t>
            </a:r>
            <a:r>
              <a:rPr lang="el-GR" dirty="0"/>
              <a:t> την να το πει άλλη μια φορά!</a:t>
            </a:r>
          </a:p>
          <a:p>
            <a:pPr marL="0" indent="0">
              <a:buNone/>
            </a:pPr>
            <a:endParaRPr lang="el-GR" dirty="0"/>
          </a:p>
        </p:txBody>
      </p:sp>
    </p:spTree>
    <p:extLst>
      <p:ext uri="{BB962C8B-B14F-4D97-AF65-F5344CB8AC3E}">
        <p14:creationId xmlns:p14="http://schemas.microsoft.com/office/powerpoint/2010/main" val="639057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E267CB9-666C-4BD0-BFB6-7EA16135F1C2}"/>
              </a:ext>
            </a:extLst>
          </p:cNvPr>
          <p:cNvSpPr>
            <a:spLocks noChangeArrowheads="1"/>
          </p:cNvSpPr>
          <p:nvPr/>
        </p:nvSpPr>
        <p:spPr bwMode="auto">
          <a:xfrm>
            <a:off x="674703" y="1031521"/>
            <a:ext cx="1108821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l-GR" alt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Γενικοί στόχοι (ενδεικτικά): </a:t>
            </a:r>
          </a:p>
          <a:p>
            <a:pPr marL="0" marR="0" lvl="0" indent="0" algn="ctr" defTabSz="457200" rtl="0" eaLnBrk="1" fontAlgn="auto" latinLnBrk="0" hangingPunct="1">
              <a:lnSpc>
                <a:spcPct val="100000"/>
              </a:lnSpc>
              <a:spcBef>
                <a:spcPts val="0"/>
              </a:spcBef>
              <a:spcAft>
                <a:spcPts val="0"/>
              </a:spcAft>
              <a:buClrTx/>
              <a:buSzTx/>
              <a:buFontTx/>
              <a:buNone/>
              <a:tabLst>
                <a:tab pos="457200"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διευρύνουν την αναγνωστική τους ικανότητα και τις προσωπικές τους εμπειρίες</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εξοικειωθούν με στοιχεία </a:t>
            </a:r>
            <a:r>
              <a:rPr kumimoji="0" lang="el-GR" alt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δομής</a:t>
            </a: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και </a:t>
            </a:r>
            <a:r>
              <a:rPr kumimoji="0" lang="el-GR" alt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περιεχομένου</a:t>
            </a: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των λογοτεχνικών κειμένων</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διευρύνουν τη φαντασία και τη δημιουργικότητά τους</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ανασύρουν στην επιφάνεια/διαχειριστούν τα συναισθηματικά τους αποθέματα</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l-GR" alt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Ειδικοί στόχοι (ενδεικτικά):</a:t>
            </a:r>
          </a:p>
          <a:p>
            <a:pPr marL="0" marR="0" lvl="0" indent="0" algn="ctr" defTabSz="457200" rtl="0" eaLnBrk="1" fontAlgn="auto" latinLnBrk="0" hangingPunct="1">
              <a:lnSpc>
                <a:spcPct val="100000"/>
              </a:lnSpc>
              <a:spcBef>
                <a:spcPts val="0"/>
              </a:spcBef>
              <a:spcAft>
                <a:spcPts val="0"/>
              </a:spcAft>
              <a:buClrTx/>
              <a:buSzTx/>
              <a:buFontTx/>
              <a:buNone/>
              <a:tabLst>
                <a:tab pos="457200"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διακρίνουν τον ρόλο που παίζουν τα πρόσωπα και τη σημασία των σχέσεων που τα συνδέουν</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καταστούν ικανοί να εντοπίζουν τα απροσδιόριστα σημεία του κειμένου («κενά») και να τα συμπληρώνουν</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απεικονίζουν νοερά και σχηματικά τα βασικά στοιχεία της ιστορίας (πλοκή, χαρακτήρες)</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επιχειρηματολογούν για τις απόψεις και τις ερμηνείες τους</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αυξήσουν τη δημιουργικότητά τους δημιουργώντας δικές τους ιστορίες</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Να εξοικειωθούν με το δραματικό παιχνίδι</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457200"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842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DA2A951-8CF5-4E32-8308-C0FFC136616B}"/>
              </a:ext>
            </a:extLst>
          </p:cNvPr>
          <p:cNvSpPr>
            <a:spLocks noChangeArrowheads="1"/>
          </p:cNvSpPr>
          <p:nvPr/>
        </p:nvSpPr>
        <p:spPr bwMode="auto">
          <a:xfrm>
            <a:off x="596283" y="504433"/>
            <a:ext cx="10999433"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marL="0" marR="0" lvl="0" indent="0" algn="justLow" defTabSz="457200" rtl="0" eaLnBrk="1" fontAlgn="auto" latinLnBrk="0" hangingPunct="1">
              <a:lnSpc>
                <a:spcPct val="100000"/>
              </a:lnSpc>
              <a:spcBef>
                <a:spcPts val="0"/>
              </a:spcBef>
              <a:spcAft>
                <a:spcPts val="0"/>
              </a:spcAft>
              <a:buClrTx/>
              <a:buSzTx/>
              <a:buFontTx/>
              <a:buNone/>
              <a:tabLst>
                <a:tab pos="457200" algn="l"/>
              </a:tabLst>
              <a:defRPr/>
            </a:pP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el-GR" sz="1800" b="1" i="0" u="none" strike="noStrike" kern="1200" cap="none" spc="0" normalizeH="0" baseline="0" noProof="0" dirty="0">
                <a:ln>
                  <a:noFill/>
                </a:ln>
                <a:solidFill>
                  <a:srgbClr val="FF0000"/>
                </a:solidFill>
                <a:effectLst/>
                <a:uLnTx/>
                <a:uFillTx/>
                <a:latin typeface="Trebuchet MS" panose="020B0603020202020204"/>
                <a:ea typeface="+mn-ea"/>
                <a:cs typeface="+mn-cs"/>
              </a:rPr>
              <a:t>Α. ΠΡΟΕΤΟΙΜΑΣΙΑ ΠΕΡΙΒΑΛΛΟΝΤΟΣ/ ΠΡΟΪΔΕΑΣΜΟΣ ΜΑΘΗΤΩΝ</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altLang="el-GR" sz="1800" b="1"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0" marR="0" lvl="0" indent="0" algn="justLow"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(διαδικασία ενεργοποίησης προηγούμενων γνώσεων, εμπειριών, βιωμάτων, συναισθημάτων και συσχετισμός τους με το θέμα του κειμένου μέσω καταιγισμού ιδεών, τεχνικής προβλέψεων και νοερής απεικόνισης αυτού που πρόκειται να διαβάσουν → δημιουργία προσωπικών συνδέσεων)</a:t>
            </a:r>
          </a:p>
          <a:p>
            <a:pPr marL="0" marR="0" lvl="0" indent="0" algn="justLow" defTabSz="457200" rtl="0" eaLnBrk="0" fontAlgn="auto" latinLnBrk="0" hangingPunct="0">
              <a:lnSpc>
                <a:spcPct val="100000"/>
              </a:lnSpc>
              <a:spcBef>
                <a:spcPts val="0"/>
              </a:spcBef>
              <a:spcAft>
                <a:spcPts val="0"/>
              </a:spcAft>
              <a:buClrTx/>
              <a:buSzTx/>
              <a:buFontTx/>
              <a:buNone/>
              <a:tabLst>
                <a:tab pos="457200" algn="l"/>
              </a:tabLst>
              <a:defRPr/>
            </a:pP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Low"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Δίνεται ο τίτλος του κειμένου: «</a:t>
            </a:r>
            <a:r>
              <a:rPr kumimoji="0" lang="el-GR" altLang="el-G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Βαγγελίτσα</a:t>
            </a: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Τι πιστεύετε ότι θα διαβάσετε; Ποια πιθανόν είναι η </a:t>
            </a:r>
            <a:r>
              <a:rPr kumimoji="0" lang="el-GR" altLang="el-G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ηρωίδα</a:t>
            </a: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Τι χαρακτηριστικά διαθέτει; Πώς τη φαντάζεστε;  </a:t>
            </a:r>
          </a:p>
          <a:p>
            <a:pPr marL="285750" marR="0" lvl="0" indent="-285750" algn="justLow"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457200" algn="l"/>
              </a:tabLst>
              <a:defRPr/>
            </a:pP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285750" marR="0" lvl="0" indent="-285750" algn="justLow"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Παροχή πρώτων στοιχείων σχετικά με την ιδιαιτερότητα του κοριτσιού. Ζητείται από τους μαθητές να προβλέψουν τι προβλήματα συναντά στο σχολείο, να κάνουν υποθέσεις για τη στάση των άλλων απέναντί της.</a:t>
            </a:r>
          </a:p>
          <a:p>
            <a:pPr marL="285750" marR="0" lvl="0" indent="-285750" algn="justLow"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457200" algn="l"/>
              </a:tabLst>
              <a:defRPr/>
            </a:pP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285750" marR="0" lvl="0" indent="-285750" algn="justLow"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Έχετε παρόμοιες εμπειρίες; Τι αισθάνεστε; Τι σκέφτεστε;</a:t>
            </a:r>
          </a:p>
          <a:p>
            <a:pPr marL="0" marR="0" lvl="0" indent="0" algn="justLow" defTabSz="457200" rtl="0" eaLnBrk="0" fontAlgn="auto" latinLnBrk="0" hangingPunct="0">
              <a:lnSpc>
                <a:spcPct val="100000"/>
              </a:lnSpc>
              <a:spcBef>
                <a:spcPts val="0"/>
              </a:spcBef>
              <a:spcAft>
                <a:spcPts val="0"/>
              </a:spcAft>
              <a:buClrTx/>
              <a:buSzTx/>
              <a:buFont typeface="Wingdings" panose="05000000000000000000" pitchFamily="2" charset="2"/>
              <a:buChar char=""/>
              <a:tabLst>
                <a:tab pos="457200" algn="l"/>
              </a:tabLst>
              <a:defRPr/>
            </a:pP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justLow" defTabSz="457200" rtl="0" eaLnBrk="0" fontAlgn="auto" latinLnBrk="0" hangingPunct="0">
              <a:lnSpc>
                <a:spcPct val="100000"/>
              </a:lnSpc>
              <a:spcBef>
                <a:spcPts val="0"/>
              </a:spcBef>
              <a:spcAft>
                <a:spcPts val="0"/>
              </a:spcAft>
              <a:buClrTx/>
              <a:buSzTx/>
              <a:buFont typeface="Wingdings" panose="05000000000000000000" pitchFamily="2" charset="2"/>
              <a:buNone/>
              <a:tabLst>
                <a:tab pos="457200" algn="l"/>
              </a:tabLst>
              <a:defRPr/>
            </a:pP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justLow" defTabSz="457200" rtl="0" eaLnBrk="0" fontAlgn="auto" latinLnBrk="0" hangingPunct="0">
              <a:lnSpc>
                <a:spcPct val="100000"/>
              </a:lnSpc>
              <a:spcBef>
                <a:spcPts val="0"/>
              </a:spcBef>
              <a:spcAft>
                <a:spcPts val="0"/>
              </a:spcAft>
              <a:buClrTx/>
              <a:buSzTx/>
              <a:buFont typeface="Wingdings" panose="05000000000000000000" pitchFamily="2" charset="2"/>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(Οι προβλέψεις / υποθέσεις / εμπειρίες των μαθητών μπορούν να σημειωθούν στον πίνακα ή να καταγραφούν από τους ίδιους σε ημερολόγιο, ώστε να μπορούν να επιστρέψουν σε αυτές κατά τη διάρκεια της ανάγνωσης και στο τέλος αυτής)</a:t>
            </a: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Low" defTabSz="457200" rtl="0" eaLnBrk="0" fontAlgn="auto" latinLnBrk="0" hangingPunct="0">
              <a:lnSpc>
                <a:spcPct val="100000"/>
              </a:lnSpc>
              <a:spcBef>
                <a:spcPts val="0"/>
              </a:spcBef>
              <a:spcAft>
                <a:spcPts val="0"/>
              </a:spcAft>
              <a:buClrTx/>
              <a:buSzTx/>
              <a:buFont typeface="Wingdings" panose="05000000000000000000" pitchFamily="2" charset="2"/>
              <a:buChar char=""/>
              <a:tabLst>
                <a:tab pos="457200" algn="l"/>
              </a:tabLst>
              <a:defRPr/>
            </a:pP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Low" defTabSz="457200" rtl="0" eaLnBrk="0" fontAlgn="auto" latinLnBrk="0" hangingPunct="0">
              <a:lnSpc>
                <a:spcPct val="100000"/>
              </a:lnSpc>
              <a:spcBef>
                <a:spcPts val="0"/>
              </a:spcBef>
              <a:spcAft>
                <a:spcPts val="0"/>
              </a:spcAft>
              <a:buClrTx/>
              <a:buSzTx/>
              <a:buFont typeface="Wingdings" panose="05000000000000000000" pitchFamily="2" charset="2"/>
              <a:buChar char=""/>
              <a:tabLst>
                <a:tab pos="457200" algn="l"/>
              </a:tabLst>
              <a:defRPr/>
            </a:pP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3454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D805C15-7EF4-4FA7-8499-EFEECA65FBC0}"/>
              </a:ext>
            </a:extLst>
          </p:cNvPr>
          <p:cNvSpPr>
            <a:spLocks noChangeArrowheads="1"/>
          </p:cNvSpPr>
          <p:nvPr/>
        </p:nvSpPr>
        <p:spPr bwMode="auto">
          <a:xfrm>
            <a:off x="284085" y="404814"/>
            <a:ext cx="1168301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el-GR" sz="1800" b="1" i="0" u="none" strike="noStrike" kern="1200" cap="none" spc="0" normalizeH="0" baseline="0" noProof="0" dirty="0">
                <a:ln>
                  <a:noFill/>
                </a:ln>
                <a:solidFill>
                  <a:srgbClr val="FF0000"/>
                </a:solidFill>
                <a:effectLst/>
                <a:uLnTx/>
                <a:uFillTx/>
                <a:latin typeface="Trebuchet MS" panose="020B0603020202020204"/>
                <a:ea typeface="+mn-ea"/>
                <a:cs typeface="+mn-cs"/>
              </a:rPr>
              <a:t>Β. ΑΡΧΙΚΗ ΑΝΤΑΠΟΚΡΙΣΗ</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1" i="1"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alt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Ανάγνωση (έως τέλος «α΄ ενότητας»)</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[Οι μαθητές κρατούν σημειώσεις με στόχο την ανταλλαγή απόψεων.]</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Ερωτήματα – θέματα για συζήτηση (ενδεικτικά):</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Ποιοι είναι οι βασικοί χαρακτήρες; Ποιος/οι ξεχωρίζουν και γιατί; Ποιος είναι ο «ήρωας»/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ηρωίδα</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Ποια είναι τα χαρακτηριστικά της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Βαγγελίτσας</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των άλλων παιδιών, της δασκάλας;</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Πώς νιώθει η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τα άλλα παιδιά, η δασκάλα;</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Είναι «άδικη» η συμπεριφορά των παιδιών προς τη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Είναι «άδικη» η συμπεριφορά της δασκάλας προς τα άλλα παιδιά; Προς τη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Σας έχει τύχει να βρεθείτε αντιμέτωποι με κάποια δύσκολη κατάσταση στο σχολείο;  Πώς νιώσατε; Πώς σας συμπεριφέρθηκαν οι συμμαθητές σας; Ποια η στάση της δασκάλας; Τι κάνατε για να ξεπεράσετε το πρόβλημα;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Πώς θα νιώθατε στη θέση της ηρωίδας; Πώς θα ενεργούσατε;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Πώς θα συμπεριφερόσασταν αν ήσασταν στη θέση των συμμαθητών της;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Πώς θα συμπεριφερόσασταν αν ήσασταν στη θέση της δασκάλας;</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Τι νομίζετε ότι μπορεί να συμβεί στη συνέχεια; </a:t>
            </a:r>
            <a:b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br>
            <a:b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08003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D805C15-7EF4-4FA7-8499-EFEECA65FBC0}"/>
              </a:ext>
            </a:extLst>
          </p:cNvPr>
          <p:cNvSpPr>
            <a:spLocks noChangeArrowheads="1"/>
          </p:cNvSpPr>
          <p:nvPr/>
        </p:nvSpPr>
        <p:spPr bwMode="auto">
          <a:xfrm>
            <a:off x="254493" y="94096"/>
            <a:ext cx="1168301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el-GR" sz="1800" b="1" i="0" u="none" strike="noStrike" kern="1200" cap="none" spc="0" normalizeH="0" baseline="0" noProof="0" dirty="0">
                <a:ln>
                  <a:noFill/>
                </a:ln>
                <a:solidFill>
                  <a:srgbClr val="FF0000"/>
                </a:solidFill>
                <a:effectLst/>
                <a:uLnTx/>
                <a:uFillTx/>
                <a:latin typeface="Trebuchet MS" panose="020B0603020202020204"/>
                <a:ea typeface="+mn-ea"/>
                <a:cs typeface="+mn-cs"/>
              </a:rPr>
              <a:t>Β. ΑΡΧΙΚΗ ΑΝΤΑΠΟΚΡΙΣΗ</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1" i="1"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alt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Ανάγνωση (έως τέλος του κειμένου)</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[Οι μαθητές κρατούν σημειώσεις με στόχο την ανταλλαγή απόψεων.]</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Ερωτήματα – θέματα για συζήτηση (ενδεικτικά):</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Άλλαξε η συμπεριφορά των παιδιών προς τη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Της δασκάλας; Με ποιον τρόπο;</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Πώς νιώθει τώρα η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η δασκάλα και τα άλλα παιδιά;</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b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Documents">
            <a:extLst>
              <a:ext uri="{FF2B5EF4-FFF2-40B4-BE49-F238E27FC236}">
                <a16:creationId xmlns:a16="http://schemas.microsoft.com/office/drawing/2014/main" id="{9F125AA1-4BDD-4B38-84E0-9A8F8BBA225E}"/>
              </a:ext>
            </a:extLst>
          </p:cNvPr>
          <p:cNvSpPr>
            <a:spLocks noEditPoints="1" noChangeArrowheads="1"/>
          </p:cNvSpPr>
          <p:nvPr/>
        </p:nvSpPr>
        <p:spPr bwMode="auto">
          <a:xfrm flipH="1">
            <a:off x="7661427" y="1211539"/>
            <a:ext cx="4350057" cy="526916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1">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ΣΗΜΕΙΩΣΕΙΣ ΑΡΧΙΚΗΣ ΑΝΤΑΠΟΚΡΙΣΗΣ:</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κατάλαβα: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δεν καταλαβαίνω: ……………</a:t>
            </a:r>
            <a:endPar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θα ήθελα να μάθω: ……</a:t>
            </a:r>
            <a:endPar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με εντυπωσίασε: …………..</a:t>
            </a:r>
            <a:endPar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με ευχαρίστησε: ……………</a:t>
            </a:r>
            <a:endPar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Τι δεν μου άρεσε όσον αφορά τα πρόσωπα ή την ιστορία: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Τι θα άλλαζα: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κ.λπ.</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8340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4B36-4769-47B2-9D8F-AA1A030BC1E9}"/>
              </a:ext>
            </a:extLst>
          </p:cNvPr>
          <p:cNvSpPr>
            <a:spLocks noGrp="1"/>
          </p:cNvSpPr>
          <p:nvPr>
            <p:ph type="title"/>
          </p:nvPr>
        </p:nvSpPr>
        <p:spPr/>
        <p:txBody>
          <a:bodyPr/>
          <a:lstStyle/>
          <a:p>
            <a: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t>Προϋποθεσεισ καλλιεργειασ φιλαναγνωσιασ </a:t>
            </a:r>
            <a:endParaRPr lang="el-GR" dirty="0"/>
          </a:p>
        </p:txBody>
      </p:sp>
      <p:sp>
        <p:nvSpPr>
          <p:cNvPr id="3" name="Content Placeholder 2">
            <a:extLst>
              <a:ext uri="{FF2B5EF4-FFF2-40B4-BE49-F238E27FC236}">
                <a16:creationId xmlns:a16="http://schemas.microsoft.com/office/drawing/2014/main" id="{016BA617-8EE0-4032-99AF-E4CB077EF092}"/>
              </a:ext>
            </a:extLst>
          </p:cNvPr>
          <p:cNvSpPr>
            <a:spLocks noGrp="1"/>
          </p:cNvSpPr>
          <p:nvPr>
            <p:ph idx="1"/>
          </p:nvPr>
        </p:nvSpPr>
        <p:spPr>
          <a:xfrm>
            <a:off x="137160" y="2015732"/>
            <a:ext cx="11551919" cy="4171708"/>
          </a:xfrm>
        </p:spPr>
        <p:txBody>
          <a:bodyPr/>
          <a:lstStyle/>
          <a:p>
            <a:pPr marL="228600" marR="0" lvl="0" indent="-228600" algn="just" defTabSz="914400" rtl="0"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Ø"/>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κατάλληλη ατμόσφαιρα, παιδαγωγικό κλίμα (συνεργασία, αποδοχή, ελευθερία συμμετοχής): η τάξη ως </a:t>
            </a:r>
            <a:r>
              <a:rPr kumimoji="0" lang="el-GR" sz="2000" b="1" i="0" u="none" strike="noStrike" kern="1200" cap="none" spc="0" normalizeH="0" baseline="0" noProof="0" dirty="0">
                <a:ln>
                  <a:noFill/>
                </a:ln>
                <a:solidFill>
                  <a:prstClr val="black"/>
                </a:solidFill>
                <a:effectLst/>
                <a:uLnTx/>
                <a:uFillTx/>
                <a:latin typeface="Trebuchet MS" panose="020B0603020202020204"/>
                <a:ea typeface="+mn-ea"/>
                <a:cs typeface="+mn-cs"/>
              </a:rPr>
              <a:t>κοινότητα αναγνωστών</a:t>
            </a:r>
          </a:p>
          <a:p>
            <a:pPr marL="0" marR="0" lvl="0" indent="0" algn="just"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endPar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b="0" i="0" u="none" strike="noStrike" kern="1200" cap="none" spc="0" normalizeH="0" baseline="0" noProof="0" dirty="0">
                <a:ln>
                  <a:noFill/>
                </a:ln>
                <a:solidFill>
                  <a:prstClr val="black"/>
                </a:solidFill>
                <a:effectLst/>
                <a:uLnTx/>
                <a:uFillTx/>
                <a:latin typeface="Trebuchet MS" panose="020B0603020202020204"/>
                <a:ea typeface="+mn-ea"/>
                <a:cs typeface="+mn-cs"/>
              </a:rPr>
              <a:t>Θετική στάση προς την ανάγνωση                                      </a:t>
            </a: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υψηλότερες αναγνωστικές επιδόσεις</a:t>
            </a:r>
          </a:p>
          <a:p>
            <a:pPr>
              <a:buFont typeface="Wingdings" panose="05000000000000000000" pitchFamily="2" charset="2"/>
              <a:buChar char="v"/>
            </a:pPr>
            <a:endParaRPr lang="el-GR" dirty="0"/>
          </a:p>
          <a:p>
            <a:pPr>
              <a:buFont typeface="Wingdings" panose="05000000000000000000" pitchFamily="2" charset="2"/>
              <a:buChar char="v"/>
            </a:pPr>
            <a:r>
              <a:rPr lang="el-GR" dirty="0"/>
              <a:t> Στόχος: το βασικότερο αναγνωστικό κίνητρο = η ίδια η </a:t>
            </a:r>
            <a:r>
              <a:rPr lang="el-GR" i="1" dirty="0"/>
              <a:t>απόλαυση</a:t>
            </a:r>
            <a:r>
              <a:rPr lang="el-GR" dirty="0"/>
              <a:t> της αναγνωστικής εμπειρίας</a:t>
            </a:r>
            <a:endParaRPr lang="en-US" dirty="0"/>
          </a:p>
          <a:p>
            <a:pPr marL="0" indent="0">
              <a:buNone/>
            </a:pPr>
            <a:endParaRPr lang="el-GR" dirty="0"/>
          </a:p>
        </p:txBody>
      </p:sp>
      <p:sp>
        <p:nvSpPr>
          <p:cNvPr id="4" name="Arrow: Right 3">
            <a:extLst>
              <a:ext uri="{FF2B5EF4-FFF2-40B4-BE49-F238E27FC236}">
                <a16:creationId xmlns:a16="http://schemas.microsoft.com/office/drawing/2014/main" id="{9376BBDF-BD3A-4BD6-895B-DF2D0864AF0B}"/>
              </a:ext>
            </a:extLst>
          </p:cNvPr>
          <p:cNvSpPr/>
          <p:nvPr/>
        </p:nvSpPr>
        <p:spPr>
          <a:xfrm>
            <a:off x="4297680" y="3429000"/>
            <a:ext cx="2484120" cy="360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Scroll: Horizontal 4">
            <a:extLst>
              <a:ext uri="{FF2B5EF4-FFF2-40B4-BE49-F238E27FC236}">
                <a16:creationId xmlns:a16="http://schemas.microsoft.com/office/drawing/2014/main" id="{E9DF9A04-DC90-4DFB-8090-5EBE4EFC7B3F}"/>
              </a:ext>
            </a:extLst>
          </p:cNvPr>
          <p:cNvSpPr/>
          <p:nvPr/>
        </p:nvSpPr>
        <p:spPr>
          <a:xfrm>
            <a:off x="502921" y="4709160"/>
            <a:ext cx="3703320" cy="120396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appetite comes with reading</a:t>
            </a:r>
            <a:endParaRPr kumimoji="0" lang="el-GR"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4319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3AF5E1D-A14F-4436-8142-6F2628DC3393}"/>
              </a:ext>
            </a:extLst>
          </p:cNvPr>
          <p:cNvSpPr>
            <a:spLocks noChangeArrowheads="1"/>
          </p:cNvSpPr>
          <p:nvPr/>
        </p:nvSpPr>
        <p:spPr bwMode="auto">
          <a:xfrm>
            <a:off x="896293" y="503503"/>
            <a:ext cx="10067454" cy="5524589"/>
          </a:xfrm>
          <a:prstGeom prst="rect">
            <a:avLst/>
          </a:prstGeom>
          <a:noFill/>
          <a:ln>
            <a:noFill/>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el-GR" sz="2000" b="1" i="0" u="none" strike="noStrike" kern="1200" cap="none" spc="0" normalizeH="0" baseline="0" noProof="0" dirty="0">
                <a:ln>
                  <a:noFill/>
                </a:ln>
                <a:solidFill>
                  <a:srgbClr val="FF0000"/>
                </a:solidFill>
                <a:effectLst/>
                <a:uLnTx/>
                <a:uFillTx/>
                <a:latin typeface="Trebuchet MS" panose="020B0603020202020204"/>
                <a:ea typeface="+mn-ea"/>
                <a:cs typeface="+mn-cs"/>
              </a:rPr>
              <a:t>Γ. ΤΕΛΕΙΟΠΟΙΗΣΗ ΑΝΤΑΠΟΚΡΙΣΗΣ</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altLang="el-GR" sz="2000" b="1"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[οι μαθητές ενθαρρύνονται να βρουν στοιχεία/ ενδείξεις από το κείμενο που στηρίζουν τις ανταποκρίσεις τους ή που τους έκαναν εντύπωση ώστε να καλλιεργηθούν οι αντιδράσεις που κρατούν ζωντανή αυτή την εμπειρία στο νου τους = σύνδεση ατομικών ανταποκρίσεων με το κείμενο]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9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Ποιες λέξεις ή φράσεις του κειμένου δείχνουν τα συναισθήματα των προσώπων της ιστορίας; </a:t>
            </a:r>
          </a:p>
          <a:p>
            <a:pPr marL="0" marR="0" lvl="0" indent="0" algn="just"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Τις λέξεις ή φράσεις που δείχνουν τα συναισθήματα αυτά να τις καταγράψετε στο συννεφάκι κάθε χαρακτήρα.</a:t>
            </a: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just"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just"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just"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just"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just"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0" marR="0" lvl="0" indent="0" algn="just" defTabSz="457200" rtl="0" eaLnBrk="0" fontAlgn="auto" latinLnBrk="0" hangingPunct="0">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err="1">
                <a:ln>
                  <a:noFill/>
                </a:ln>
                <a:solidFill>
                  <a:prstClr val="black"/>
                </a:solidFill>
                <a:effectLst/>
                <a:uLnTx/>
                <a:uFillTx/>
                <a:latin typeface="Trebuchet MS" panose="020B0603020202020204"/>
                <a:ea typeface="+mn-ea"/>
                <a:cs typeface="Times New Roman" panose="02020603050405020304" pitchFamily="18" charset="0"/>
              </a:rPr>
              <a:t>Βαγγελίτσα</a:t>
            </a:r>
            <a:r>
              <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						συμμαθητές						δασκάλα</a:t>
            </a: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7107" name="Rectangle 3">
            <a:extLst>
              <a:ext uri="{FF2B5EF4-FFF2-40B4-BE49-F238E27FC236}">
                <a16:creationId xmlns:a16="http://schemas.microsoft.com/office/drawing/2014/main" id="{12CB08EE-1A92-45FD-8D5D-D2BDCE652348}"/>
              </a:ext>
            </a:extLst>
          </p:cNvPr>
          <p:cNvSpPr>
            <a:spLocks noChangeArrowheads="1"/>
          </p:cNvSpPr>
          <p:nvPr/>
        </p:nvSpPr>
        <p:spPr bwMode="auto">
          <a:xfrm>
            <a:off x="-4581525" y="2375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 name="Thought Bubble: Cloud 1">
            <a:extLst>
              <a:ext uri="{FF2B5EF4-FFF2-40B4-BE49-F238E27FC236}">
                <a16:creationId xmlns:a16="http://schemas.microsoft.com/office/drawing/2014/main" id="{4C8A0957-B85B-43F3-BBDB-45CAA976F0A5}"/>
              </a:ext>
            </a:extLst>
          </p:cNvPr>
          <p:cNvSpPr/>
          <p:nvPr/>
        </p:nvSpPr>
        <p:spPr>
          <a:xfrm>
            <a:off x="1131682" y="3641454"/>
            <a:ext cx="2498757" cy="161634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hought Bubble: Cloud 4">
            <a:extLst>
              <a:ext uri="{FF2B5EF4-FFF2-40B4-BE49-F238E27FC236}">
                <a16:creationId xmlns:a16="http://schemas.microsoft.com/office/drawing/2014/main" id="{4A5DC554-B813-4E33-B2A4-27811F455D89}"/>
              </a:ext>
            </a:extLst>
          </p:cNvPr>
          <p:cNvSpPr/>
          <p:nvPr/>
        </p:nvSpPr>
        <p:spPr>
          <a:xfrm>
            <a:off x="4381877" y="3748134"/>
            <a:ext cx="2498757" cy="161634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hought Bubble: Cloud 5">
            <a:extLst>
              <a:ext uri="{FF2B5EF4-FFF2-40B4-BE49-F238E27FC236}">
                <a16:creationId xmlns:a16="http://schemas.microsoft.com/office/drawing/2014/main" id="{0A623E42-6CC4-4437-9791-3A6E11207BB4}"/>
              </a:ext>
            </a:extLst>
          </p:cNvPr>
          <p:cNvSpPr/>
          <p:nvPr/>
        </p:nvSpPr>
        <p:spPr>
          <a:xfrm>
            <a:off x="8048531" y="3748135"/>
            <a:ext cx="2312405" cy="161634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Flowchart: Punched Tape 2">
            <a:extLst>
              <a:ext uri="{FF2B5EF4-FFF2-40B4-BE49-F238E27FC236}">
                <a16:creationId xmlns:a16="http://schemas.microsoft.com/office/drawing/2014/main" id="{3001738A-8FA2-4F16-97F5-54E32EE9A966}"/>
              </a:ext>
            </a:extLst>
          </p:cNvPr>
          <p:cNvSpPr/>
          <p:nvPr/>
        </p:nvSpPr>
        <p:spPr>
          <a:xfrm>
            <a:off x="9906000" y="1798320"/>
            <a:ext cx="2072640" cy="946984"/>
          </a:xfrm>
          <a:prstGeom prst="flowChartPunched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err="1">
                <a:ln>
                  <a:noFill/>
                </a:ln>
                <a:solidFill>
                  <a:prstClr val="white"/>
                </a:solidFill>
                <a:effectLst/>
                <a:uLnTx/>
                <a:uFillTx/>
                <a:latin typeface="Trebuchet MS" panose="020B0603020202020204"/>
                <a:ea typeface="+mn-ea"/>
                <a:cs typeface="+mn-cs"/>
              </a:rPr>
              <a:t>κείμενον</a:t>
            </a:r>
            <a:r>
              <a:rPr kumimoji="0" lang="el-GR" sz="1400" b="0" i="0" u="none" strike="noStrike" kern="1200" cap="none" spc="0" normalizeH="0" baseline="0" noProof="0" dirty="0">
                <a:ln>
                  <a:noFill/>
                </a:ln>
                <a:solidFill>
                  <a:prstClr val="white"/>
                </a:solidFill>
                <a:effectLst/>
                <a:uLnTx/>
                <a:uFillTx/>
                <a:latin typeface="Trebuchet MS" panose="020B0603020202020204"/>
                <a:ea typeface="+mn-ea"/>
                <a:cs typeface="+mn-cs"/>
              </a:rPr>
              <a:t> εκ κειμένου </a:t>
            </a:r>
            <a:r>
              <a:rPr kumimoji="0" lang="el-GR" sz="1400" b="0" i="0" u="none" strike="noStrike" kern="1200" cap="none" spc="0" normalizeH="0" baseline="0" noProof="0" dirty="0" err="1">
                <a:ln>
                  <a:noFill/>
                </a:ln>
                <a:solidFill>
                  <a:prstClr val="white"/>
                </a:solidFill>
                <a:effectLst/>
                <a:uLnTx/>
                <a:uFillTx/>
                <a:latin typeface="Trebuchet MS" panose="020B0603020202020204"/>
                <a:ea typeface="+mn-ea"/>
                <a:cs typeface="+mn-cs"/>
              </a:rPr>
              <a:t>σαφηνίζειν</a:t>
            </a:r>
            <a:endParaRPr kumimoji="0" lang="el-GR" sz="1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97553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1E8ECF2-A5FD-4408-9242-BD03B8923932}"/>
              </a:ext>
            </a:extLst>
          </p:cNvPr>
          <p:cNvGraphicFramePr/>
          <p:nvPr/>
        </p:nvGraphicFramePr>
        <p:xfrm>
          <a:off x="3220720" y="4910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peech Bubble: Rectangle 2">
            <a:extLst>
              <a:ext uri="{FF2B5EF4-FFF2-40B4-BE49-F238E27FC236}">
                <a16:creationId xmlns:a16="http://schemas.microsoft.com/office/drawing/2014/main" id="{73F1E4AB-DE80-4AC2-894F-EC9722903E2B}"/>
              </a:ext>
            </a:extLst>
          </p:cNvPr>
          <p:cNvSpPr/>
          <p:nvPr/>
        </p:nvSpPr>
        <p:spPr>
          <a:xfrm>
            <a:off x="502920" y="1600200"/>
            <a:ext cx="2453640" cy="2225040"/>
          </a:xfrm>
          <a:prstGeom prst="wedgeRectCallout">
            <a:avLst>
              <a:gd name="adj1" fmla="val -41951"/>
              <a:gd name="adj2" fmla="val 10976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Trebuchet MS" panose="020B0603020202020204"/>
                <a:ea typeface="+mn-ea"/>
                <a:cs typeface="+mn-cs"/>
              </a:rPr>
              <a:t>Πώς μαθαίνω για τους χαρακτήρες;</a:t>
            </a:r>
          </a:p>
        </p:txBody>
      </p:sp>
    </p:spTree>
    <p:extLst>
      <p:ext uri="{BB962C8B-B14F-4D97-AF65-F5344CB8AC3E}">
        <p14:creationId xmlns:p14="http://schemas.microsoft.com/office/powerpoint/2010/main" val="2323889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9A916158-1689-4FCC-8115-CF5C141FD7B9}"/>
              </a:ext>
            </a:extLst>
          </p:cNvPr>
          <p:cNvGraphicFramePr>
            <a:graphicFrameLocks/>
          </p:cNvGraphicFramePr>
          <p:nvPr/>
        </p:nvGraphicFramePr>
        <p:xfrm>
          <a:off x="1450975" y="548640"/>
          <a:ext cx="9604375"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7518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A71D-41E6-42F7-85A0-D3DE01D3E39F}"/>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id="{C02E8215-C560-4309-B0FD-822711B7DE62}"/>
              </a:ext>
            </a:extLst>
          </p:cNvPr>
          <p:cNvSpPr>
            <a:spLocks noGrp="1"/>
          </p:cNvSpPr>
          <p:nvPr>
            <p:ph idx="1"/>
          </p:nvPr>
        </p:nvSpPr>
        <p:spPr>
          <a:xfrm>
            <a:off x="701040" y="518160"/>
            <a:ext cx="11048999" cy="5535321"/>
          </a:xfrm>
        </p:spPr>
        <p:txBody>
          <a:bodyPr>
            <a:normAutofit/>
          </a:bodyPr>
          <a:lstStyle/>
          <a:p>
            <a:pPr>
              <a:buFont typeface="Wingdings" panose="05000000000000000000" pitchFamily="2" charset="2"/>
              <a:buChar char="Ø"/>
            </a:pPr>
            <a:r>
              <a:rPr lang="el-GR" b="1" dirty="0"/>
              <a:t> Σε ποιον ανήκουν οι παραπάνω απόψεις/σκέψεις/κρίσεις; </a:t>
            </a:r>
            <a:r>
              <a:rPr lang="el-GR" dirty="0"/>
              <a:t>(στον αφηγητή/αφηγήτρια, στη </a:t>
            </a:r>
            <a:r>
              <a:rPr lang="el-GR" dirty="0" err="1"/>
              <a:t>Βαγγελίτσα</a:t>
            </a:r>
            <a:r>
              <a:rPr lang="el-GR" dirty="0"/>
              <a:t>, στη δασκάλα, στα άλλα παιδιά;)</a:t>
            </a:r>
          </a:p>
          <a:p>
            <a:pPr>
              <a:buFont typeface="Wingdings" panose="05000000000000000000" pitchFamily="2" charset="2"/>
              <a:buChar char="Ø"/>
            </a:pPr>
            <a:r>
              <a:rPr lang="el-GR" b="1" dirty="0"/>
              <a:t> Πώς το καταλαβαίνω αυτό;</a:t>
            </a:r>
          </a:p>
          <a:p>
            <a:pPr marL="0" indent="0">
              <a:buNone/>
            </a:pPr>
            <a:r>
              <a:rPr lang="el-GR" sz="1800" i="1" dirty="0"/>
              <a:t>Αυτό το έλεγε φυσικά, δίχως παράπονο.</a:t>
            </a:r>
          </a:p>
          <a:p>
            <a:pPr marL="0" indent="0">
              <a:buNone/>
            </a:pPr>
            <a:r>
              <a:rPr lang="el-GR" sz="1800" i="1" dirty="0"/>
              <a:t>Το '</a:t>
            </a:r>
            <a:r>
              <a:rPr lang="el-GR" sz="1800" i="1" dirty="0" err="1"/>
              <a:t>ξερε</a:t>
            </a:r>
            <a:r>
              <a:rPr lang="el-GR" sz="1800" i="1" dirty="0"/>
              <a:t> κι εκείνη πως υστερούσε από τις άλλες και το '</a:t>
            </a:r>
            <a:r>
              <a:rPr lang="el-GR" sz="1800" i="1" dirty="0" err="1"/>
              <a:t>χε</a:t>
            </a:r>
            <a:r>
              <a:rPr lang="el-GR" sz="1800" i="1" dirty="0"/>
              <a:t> πάρει απόφαση.</a:t>
            </a:r>
          </a:p>
          <a:p>
            <a:pPr marL="0" indent="0">
              <a:buNone/>
            </a:pPr>
            <a:r>
              <a:rPr lang="el-GR" sz="1800" i="1" dirty="0"/>
              <a:t>Μόνο η δασκάλα δεν εννοούσε να το πάρει απόφαση και να πάψει να τη βασανίζει.</a:t>
            </a:r>
          </a:p>
          <a:p>
            <a:pPr marL="0" indent="0">
              <a:buNone/>
            </a:pPr>
            <a:r>
              <a:rPr lang="el-GR" sz="1800" i="1" dirty="0"/>
              <a:t>Κι έπρεπε αλήθεια να την αφήσει τη </a:t>
            </a:r>
            <a:r>
              <a:rPr lang="el-GR" sz="1800" i="1" dirty="0" err="1"/>
              <a:t>Βαγγελίτσα</a:t>
            </a:r>
            <a:r>
              <a:rPr lang="el-GR" sz="1800" i="1" dirty="0"/>
              <a:t> πια ήσυχη, γιατί για το χατίρι της αδικούσε τ' άλλα παιδιά, τα πολλά, γι' αυτήν που ήτανε μια. </a:t>
            </a:r>
          </a:p>
          <a:p>
            <a:pPr marL="0" indent="0">
              <a:buNone/>
            </a:pPr>
            <a:r>
              <a:rPr lang="el-GR" sz="1800" i="1" dirty="0"/>
              <a:t>Στη φυσιογνωμία της χυνόταν ένα φως, άγνωστο ως τότε, και δυνατά, δίχως να διστάζει, άρχιζε και δεν </a:t>
            </a:r>
            <a:r>
              <a:rPr lang="el-GR" sz="1800" i="1" dirty="0" err="1"/>
              <a:t>ελάθευε</a:t>
            </a:r>
            <a:r>
              <a:rPr lang="el-GR" sz="1800" i="1" dirty="0"/>
              <a:t> ποτέ.</a:t>
            </a:r>
          </a:p>
          <a:p>
            <a:pPr marL="0" indent="0">
              <a:buNone/>
            </a:pPr>
            <a:r>
              <a:rPr lang="el-GR" sz="1800" i="1" dirty="0"/>
              <a:t>Μα και τι τραγούδι ήταν εκείνο! Σου άγγιζε τα φύλλα της καρδιάς.</a:t>
            </a:r>
          </a:p>
          <a:p>
            <a:pPr marL="0" indent="0">
              <a:buNone/>
            </a:pPr>
            <a:r>
              <a:rPr lang="el-GR" sz="1800" i="1" dirty="0"/>
              <a:t>Και τα παιδιά, που έχουν διαβολεμένο κριτήριο, φώναζαν μόλις τελείωνε: …</a:t>
            </a:r>
          </a:p>
          <a:p>
            <a:pPr marL="0" indent="0">
              <a:buNone/>
            </a:pPr>
            <a:endParaRPr lang="el-GR" sz="1800" i="1" dirty="0"/>
          </a:p>
          <a:p>
            <a:pPr marL="0" indent="0">
              <a:buNone/>
            </a:pPr>
            <a:endParaRPr lang="el-GR"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3741910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73F1E4AB-DE80-4AC2-894F-EC9722903E2B}"/>
              </a:ext>
            </a:extLst>
          </p:cNvPr>
          <p:cNvSpPr/>
          <p:nvPr/>
        </p:nvSpPr>
        <p:spPr>
          <a:xfrm>
            <a:off x="426720" y="1600200"/>
            <a:ext cx="2741376" cy="2225040"/>
          </a:xfrm>
          <a:prstGeom prst="wedgeRectCallout">
            <a:avLst>
              <a:gd name="adj1" fmla="val -41951"/>
              <a:gd name="adj2" fmla="val 10976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Trebuchet MS" panose="020B0603020202020204"/>
                <a:ea typeface="+mn-ea"/>
                <a:cs typeface="+mn-cs"/>
              </a:rPr>
              <a:t>Ποιος/α αφηγείται την ιστορία;</a:t>
            </a:r>
          </a:p>
        </p:txBody>
      </p:sp>
      <p:pic>
        <p:nvPicPr>
          <p:cNvPr id="2052" name="Picture 4">
            <a:extLst>
              <a:ext uri="{FF2B5EF4-FFF2-40B4-BE49-F238E27FC236}">
                <a16:creationId xmlns:a16="http://schemas.microsoft.com/office/drawing/2014/main" id="{3DA890FC-47C7-4D42-879F-EFED7870E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098" y="43812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6432F70A-84BC-45C7-8273-3E9EE9156A6F}"/>
              </a:ext>
            </a:extLst>
          </p:cNvPr>
          <p:cNvSpPr txBox="1">
            <a:spLocks noChangeArrowheads="1"/>
          </p:cNvSpPr>
          <p:nvPr/>
        </p:nvSpPr>
        <p:spPr bwMode="auto">
          <a:xfrm>
            <a:off x="8823960" y="438120"/>
            <a:ext cx="3200400" cy="2362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altLang="el-GR" sz="12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ιστορία</a:t>
            </a: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5">
            <a:extLst>
              <a:ext uri="{FF2B5EF4-FFF2-40B4-BE49-F238E27FC236}">
                <a16:creationId xmlns:a16="http://schemas.microsoft.com/office/drawing/2014/main" id="{FBC60973-DA47-4705-8AB6-E43B7246B8A8}"/>
              </a:ext>
            </a:extLst>
          </p:cNvPr>
          <p:cNvSpPr>
            <a:spLocks noChangeArrowheads="1"/>
          </p:cNvSpPr>
          <p:nvPr/>
        </p:nvSpPr>
        <p:spPr bwMode="auto">
          <a:xfrm>
            <a:off x="3187152" y="576927"/>
            <a:ext cx="36022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αφηγητής </a:t>
            </a:r>
            <a:r>
              <a:rPr kumimoji="0" lang="el-GR" altLang="el-GR" sz="1800" b="1" i="0" u="sng"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έξω</a:t>
            </a:r>
            <a:r>
              <a:rPr kumimoji="0" lang="el-GR" altLang="el-GR" sz="1800"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 από την ιστορία</a:t>
            </a: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6">
            <a:extLst>
              <a:ext uri="{FF2B5EF4-FFF2-40B4-BE49-F238E27FC236}">
                <a16:creationId xmlns:a16="http://schemas.microsoft.com/office/drawing/2014/main" id="{768C4FDD-2311-4555-A27C-06063ED9DDA2}"/>
              </a:ext>
            </a:extLst>
          </p:cNvPr>
          <p:cNvSpPr>
            <a:spLocks noChangeArrowheads="1"/>
          </p:cNvSpPr>
          <p:nvPr/>
        </p:nvSpPr>
        <p:spPr bwMode="auto">
          <a:xfrm>
            <a:off x="4267200" y="25450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CA047082-FF04-4FD6-AC6E-E23A85A25976}"/>
              </a:ext>
            </a:extLst>
          </p:cNvPr>
          <p:cNvSpPr>
            <a:spLocks noChangeArrowheads="1"/>
          </p:cNvSpPr>
          <p:nvPr/>
        </p:nvSpPr>
        <p:spPr bwMode="auto">
          <a:xfrm>
            <a:off x="7386869" y="1668012"/>
            <a:ext cx="13162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l-GR" altLang="el-GR" sz="1200"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αφηγητής</a:t>
            </a: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17">
            <a:extLst>
              <a:ext uri="{FF2B5EF4-FFF2-40B4-BE49-F238E27FC236}">
                <a16:creationId xmlns:a16="http://schemas.microsoft.com/office/drawing/2014/main" id="{D6F925A0-B3F0-4DC6-9FD9-D05DC4A4055D}"/>
              </a:ext>
            </a:extLst>
          </p:cNvPr>
          <p:cNvSpPr>
            <a:spLocks noChangeArrowheads="1"/>
          </p:cNvSpPr>
          <p:nvPr/>
        </p:nvSpPr>
        <p:spPr bwMode="auto">
          <a:xfrm>
            <a:off x="8229600" y="25450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 name="Rectangle 18">
            <a:extLst>
              <a:ext uri="{FF2B5EF4-FFF2-40B4-BE49-F238E27FC236}">
                <a16:creationId xmlns:a16="http://schemas.microsoft.com/office/drawing/2014/main" id="{FFB81744-D4C4-4D68-B794-AAC00C885C0F}"/>
              </a:ext>
            </a:extLst>
          </p:cNvPr>
          <p:cNvSpPr>
            <a:spLocks noChangeArrowheads="1"/>
          </p:cNvSpPr>
          <p:nvPr/>
        </p:nvSpPr>
        <p:spPr bwMode="auto">
          <a:xfrm>
            <a:off x="8229600" y="254508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10" name="Group 10">
            <a:extLst>
              <a:ext uri="{FF2B5EF4-FFF2-40B4-BE49-F238E27FC236}">
                <a16:creationId xmlns:a16="http://schemas.microsoft.com/office/drawing/2014/main" id="{6B4F3E3F-7371-44A7-A82E-7455DB32740F}"/>
              </a:ext>
            </a:extLst>
          </p:cNvPr>
          <p:cNvGrpSpPr>
            <a:grpSpLocks noChangeAspect="1"/>
          </p:cNvGrpSpPr>
          <p:nvPr/>
        </p:nvGrpSpPr>
        <p:grpSpPr bwMode="auto">
          <a:xfrm>
            <a:off x="6064410" y="3405778"/>
            <a:ext cx="3613494" cy="2362201"/>
            <a:chOff x="2032" y="4406"/>
            <a:chExt cx="3600" cy="4000"/>
          </a:xfrm>
        </p:grpSpPr>
        <p:sp>
          <p:nvSpPr>
            <p:cNvPr id="12" name="Rectangle 15">
              <a:extLst>
                <a:ext uri="{FF2B5EF4-FFF2-40B4-BE49-F238E27FC236}">
                  <a16:creationId xmlns:a16="http://schemas.microsoft.com/office/drawing/2014/main" id="{EBB9B284-E50D-4062-B712-FEB5BBFA7961}"/>
                </a:ext>
              </a:extLst>
            </p:cNvPr>
            <p:cNvSpPr>
              <a:spLocks noChangeArrowheads="1"/>
            </p:cNvSpPr>
            <p:nvPr/>
          </p:nvSpPr>
          <p:spPr bwMode="auto">
            <a:xfrm>
              <a:off x="2032" y="4406"/>
              <a:ext cx="3600" cy="4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3" name="Text Box 13">
              <a:extLst>
                <a:ext uri="{FF2B5EF4-FFF2-40B4-BE49-F238E27FC236}">
                  <a16:creationId xmlns:a16="http://schemas.microsoft.com/office/drawing/2014/main" id="{C63F51B8-90AE-46CA-8E1E-B007D0B2828E}"/>
                </a:ext>
              </a:extLst>
            </p:cNvPr>
            <p:cNvSpPr txBox="1">
              <a:spLocks noChangeArrowheads="1"/>
            </p:cNvSpPr>
            <p:nvPr/>
          </p:nvSpPr>
          <p:spPr bwMode="auto">
            <a:xfrm>
              <a:off x="2502" y="5375"/>
              <a:ext cx="2313" cy="2132"/>
            </a:xfrm>
            <a:prstGeom prst="rect">
              <a:avLst/>
            </a:prstGeom>
            <a:solidFill>
              <a:srgbClr val="FFFFFF"/>
            </a:solid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4" name="Text Box 12">
              <a:extLst>
                <a:ext uri="{FF2B5EF4-FFF2-40B4-BE49-F238E27FC236}">
                  <a16:creationId xmlns:a16="http://schemas.microsoft.com/office/drawing/2014/main" id="{CECDC9FF-E87E-4D0A-BAF2-270E92392509}"/>
                </a:ext>
              </a:extLst>
            </p:cNvPr>
            <p:cNvSpPr txBox="1">
              <a:spLocks noChangeArrowheads="1"/>
            </p:cNvSpPr>
            <p:nvPr/>
          </p:nvSpPr>
          <p:spPr bwMode="auto">
            <a:xfrm>
              <a:off x="2971" y="4735"/>
              <a:ext cx="1566" cy="48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kern="1200" cap="none" spc="0" normalizeH="0" baseline="0" noProof="0">
                  <a:ln>
                    <a:noFill/>
                  </a:ln>
                  <a:solidFill>
                    <a:prstClr val="black"/>
                  </a:solidFill>
                  <a:effectLst/>
                  <a:uLnTx/>
                  <a:uFillTx/>
                  <a:latin typeface="Comic Sans MS" panose="030F0702030302020204" pitchFamily="66" charset="0"/>
                  <a:ea typeface="Times New Roman" panose="02020603050405020304" pitchFamily="18" charset="0"/>
                  <a:cs typeface="+mn-cs"/>
                </a:rPr>
                <a:t>ιστορία</a:t>
              </a:r>
              <a:endParaRPr kumimoji="0" lang="el-GR" altLang="el-G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 Box 11">
              <a:extLst>
                <a:ext uri="{FF2B5EF4-FFF2-40B4-BE49-F238E27FC236}">
                  <a16:creationId xmlns:a16="http://schemas.microsoft.com/office/drawing/2014/main" id="{3A4E31E3-B2B1-40FD-A9C4-7B05997CDF6A}"/>
                </a:ext>
              </a:extLst>
            </p:cNvPr>
            <p:cNvSpPr txBox="1">
              <a:spLocks noChangeArrowheads="1"/>
            </p:cNvSpPr>
            <p:nvPr/>
          </p:nvSpPr>
          <p:spPr bwMode="auto">
            <a:xfrm>
              <a:off x="2345" y="7455"/>
              <a:ext cx="1409" cy="64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kern="1200" cap="none" spc="0" normalizeH="0" baseline="0" noProof="0">
                  <a:ln>
                    <a:noFill/>
                  </a:ln>
                  <a:solidFill>
                    <a:prstClr val="black"/>
                  </a:solidFill>
                  <a:effectLst/>
                  <a:uLnTx/>
                  <a:uFillTx/>
                  <a:latin typeface="Century Gothic" panose="020B0502020202020204" pitchFamily="34" charset="0"/>
                  <a:ea typeface="Times New Roman" panose="02020603050405020304" pitchFamily="18" charset="0"/>
                  <a:cs typeface="+mn-cs"/>
                </a:rPr>
                <a:t>αφηγητής</a:t>
              </a:r>
              <a:endParaRPr kumimoji="0" lang="el-GR" altLang="el-G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id="{AE03B2D3-B131-4C76-BB6E-10A996AAC06D}"/>
              </a:ext>
            </a:extLst>
          </p:cNvPr>
          <p:cNvPicPr>
            <a:picLocks noChangeAspect="1"/>
          </p:cNvPicPr>
          <p:nvPr/>
        </p:nvPicPr>
        <p:blipFill>
          <a:blip r:embed="rId3"/>
          <a:stretch>
            <a:fillRect/>
          </a:stretch>
        </p:blipFill>
        <p:spPr>
          <a:xfrm>
            <a:off x="6819510" y="3916680"/>
            <a:ext cx="1505843" cy="1426588"/>
          </a:xfrm>
          <a:prstGeom prst="rect">
            <a:avLst/>
          </a:prstGeom>
        </p:spPr>
      </p:pic>
      <p:sp>
        <p:nvSpPr>
          <p:cNvPr id="19" name="TextBox 18">
            <a:extLst>
              <a:ext uri="{FF2B5EF4-FFF2-40B4-BE49-F238E27FC236}">
                <a16:creationId xmlns:a16="http://schemas.microsoft.com/office/drawing/2014/main" id="{7AA74A5F-3C59-4D56-B49F-AEC850F3A22A}"/>
              </a:ext>
            </a:extLst>
          </p:cNvPr>
          <p:cNvSpPr txBox="1"/>
          <p:nvPr/>
        </p:nvSpPr>
        <p:spPr>
          <a:xfrm>
            <a:off x="3300213" y="4284381"/>
            <a:ext cx="19056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αφηγητής </a:t>
            </a:r>
            <a:r>
              <a:rPr kumimoji="0" lang="el-GR" sz="1800" b="1" i="0" u="sng" strike="noStrike" kern="1200" cap="none" spc="0" normalizeH="0" baseline="0" noProof="0" dirty="0">
                <a:ln>
                  <a:noFill/>
                </a:ln>
                <a:solidFill>
                  <a:prstClr val="black"/>
                </a:solidFill>
                <a:effectLst/>
                <a:uLnTx/>
                <a:uFillTx/>
                <a:latin typeface="Trebuchet MS" panose="020B0603020202020204"/>
                <a:ea typeface="+mn-ea"/>
                <a:cs typeface="+mn-cs"/>
              </a:rPr>
              <a:t>μέσα</a:t>
            </a: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 στην ιστορία</a:t>
            </a:r>
          </a:p>
        </p:txBody>
      </p:sp>
    </p:spTree>
    <p:extLst>
      <p:ext uri="{BB962C8B-B14F-4D97-AF65-F5344CB8AC3E}">
        <p14:creationId xmlns:p14="http://schemas.microsoft.com/office/powerpoint/2010/main" val="2612965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D98D9158-553E-483B-8934-21937BB0AEFC}"/>
              </a:ext>
            </a:extLst>
          </p:cNvPr>
          <p:cNvSpPr/>
          <p:nvPr/>
        </p:nvSpPr>
        <p:spPr>
          <a:xfrm>
            <a:off x="426720" y="1600200"/>
            <a:ext cx="2741376" cy="2225040"/>
          </a:xfrm>
          <a:prstGeom prst="wedgeRectCallout">
            <a:avLst>
              <a:gd name="adj1" fmla="val -41951"/>
              <a:gd name="adj2" fmla="val 10976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Trebuchet MS" panose="020B0603020202020204"/>
                <a:ea typeface="+mn-ea"/>
                <a:cs typeface="+mn-cs"/>
              </a:rPr>
              <a:t>Ποιος/α έγραψε την ιστορία;</a:t>
            </a:r>
          </a:p>
        </p:txBody>
      </p:sp>
      <p:pic>
        <p:nvPicPr>
          <p:cNvPr id="40962" name="Picture 2" descr="Αλεξίου, Έλλη (1894, Ηράκλειο - 1988, Αθήνα) - Καλύτερη Λαμία">
            <a:extLst>
              <a:ext uri="{FF2B5EF4-FFF2-40B4-BE49-F238E27FC236}">
                <a16:creationId xmlns:a16="http://schemas.microsoft.com/office/drawing/2014/main" id="{F3FFD68D-B134-4B98-B6CF-F4D548E78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464" y="2369821"/>
            <a:ext cx="18288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Έλλη Αλεξίου: Η εκπαιδευτικός, η λογοτέχνης, η αγωνίστρια - PatrisNews -  Εφημερίδα Πατρίς Ηλείας">
            <a:extLst>
              <a:ext uri="{FF2B5EF4-FFF2-40B4-BE49-F238E27FC236}">
                <a16:creationId xmlns:a16="http://schemas.microsoft.com/office/drawing/2014/main" id="{3115EEE9-B80A-479C-925A-4AD3709B7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405" y="598171"/>
            <a:ext cx="2571750" cy="177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E9ADE7-7904-407E-8226-2E339E7C7372}"/>
              </a:ext>
            </a:extLst>
          </p:cNvPr>
          <p:cNvSpPr txBox="1"/>
          <p:nvPr/>
        </p:nvSpPr>
        <p:spPr>
          <a:xfrm>
            <a:off x="7040880" y="5347454"/>
            <a:ext cx="32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Έλλη Αλεξίου (1894-1988)</a:t>
            </a:r>
          </a:p>
        </p:txBody>
      </p:sp>
    </p:spTree>
    <p:extLst>
      <p:ext uri="{BB962C8B-B14F-4D97-AF65-F5344CB8AC3E}">
        <p14:creationId xmlns:p14="http://schemas.microsoft.com/office/powerpoint/2010/main" val="1087689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699FFE2-A8D3-474D-A1FC-43C8ADFC2F94}"/>
              </a:ext>
            </a:extLst>
          </p:cNvPr>
          <p:cNvSpPr>
            <a:spLocks noChangeArrowheads="1"/>
          </p:cNvSpPr>
          <p:nvPr/>
        </p:nvSpPr>
        <p:spPr bwMode="auto">
          <a:xfrm>
            <a:off x="167640" y="322486"/>
            <a:ext cx="116586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366713" algn="l"/>
              </a:tabLst>
              <a:defRPr>
                <a:solidFill>
                  <a:schemeClr val="tx1"/>
                </a:solidFill>
                <a:latin typeface="Arial" panose="020B0604020202020204" pitchFamily="34" charset="0"/>
              </a:defRPr>
            </a:lvl1pPr>
            <a:lvl2pPr>
              <a:tabLst>
                <a:tab pos="366713" algn="l"/>
              </a:tabLst>
              <a:defRPr>
                <a:solidFill>
                  <a:schemeClr val="tx1"/>
                </a:solidFill>
                <a:latin typeface="Arial" panose="020B0604020202020204" pitchFamily="34" charset="0"/>
              </a:defRPr>
            </a:lvl2pPr>
            <a:lvl3pPr>
              <a:tabLst>
                <a:tab pos="366713" algn="l"/>
              </a:tabLst>
              <a:defRPr>
                <a:solidFill>
                  <a:schemeClr val="tx1"/>
                </a:solidFill>
                <a:latin typeface="Arial" panose="020B0604020202020204" pitchFamily="34" charset="0"/>
              </a:defRPr>
            </a:lvl3pPr>
            <a:lvl4pPr>
              <a:tabLst>
                <a:tab pos="366713" algn="l"/>
              </a:tabLst>
              <a:defRPr>
                <a:solidFill>
                  <a:schemeClr val="tx1"/>
                </a:solidFill>
                <a:latin typeface="Arial" panose="020B0604020202020204" pitchFamily="34" charset="0"/>
              </a:defRPr>
            </a:lvl4pPr>
            <a:lvl5pPr>
              <a:tabLst>
                <a:tab pos="366713" algn="l"/>
              </a:tabLst>
              <a:defRPr>
                <a:solidFill>
                  <a:schemeClr val="tx1"/>
                </a:solidFill>
                <a:latin typeface="Arial" panose="020B0604020202020204" pitchFamily="34" charset="0"/>
              </a:defRPr>
            </a:lvl5pPr>
            <a:lvl6pPr fontAlgn="base">
              <a:spcBef>
                <a:spcPct val="0"/>
              </a:spcBef>
              <a:spcAft>
                <a:spcPct val="0"/>
              </a:spcAft>
              <a:tabLst>
                <a:tab pos="366713" algn="l"/>
              </a:tabLst>
              <a:defRPr>
                <a:solidFill>
                  <a:schemeClr val="tx1"/>
                </a:solidFill>
                <a:latin typeface="Arial" panose="020B0604020202020204" pitchFamily="34" charset="0"/>
              </a:defRPr>
            </a:lvl6pPr>
            <a:lvl7pPr fontAlgn="base">
              <a:spcBef>
                <a:spcPct val="0"/>
              </a:spcBef>
              <a:spcAft>
                <a:spcPct val="0"/>
              </a:spcAft>
              <a:tabLst>
                <a:tab pos="366713" algn="l"/>
              </a:tabLst>
              <a:defRPr>
                <a:solidFill>
                  <a:schemeClr val="tx1"/>
                </a:solidFill>
                <a:latin typeface="Arial" panose="020B0604020202020204" pitchFamily="34" charset="0"/>
              </a:defRPr>
            </a:lvl7pPr>
            <a:lvl8pPr fontAlgn="base">
              <a:spcBef>
                <a:spcPct val="0"/>
              </a:spcBef>
              <a:spcAft>
                <a:spcPct val="0"/>
              </a:spcAft>
              <a:tabLst>
                <a:tab pos="366713" algn="l"/>
              </a:tabLst>
              <a:defRPr>
                <a:solidFill>
                  <a:schemeClr val="tx1"/>
                </a:solidFill>
                <a:latin typeface="Arial" panose="020B0604020202020204" pitchFamily="34" charset="0"/>
              </a:defRPr>
            </a:lvl8pPr>
            <a:lvl9pPr fontAlgn="base">
              <a:spcBef>
                <a:spcPct val="0"/>
              </a:spcBef>
              <a:spcAft>
                <a:spcPct val="0"/>
              </a:spcAft>
              <a:tabLst>
                <a:tab pos="366713" algn="l"/>
              </a:tabLst>
              <a:defRPr>
                <a:solidFill>
                  <a:schemeClr val="tx1"/>
                </a:solidFill>
                <a:latin typeface="Arial" panose="020B0604020202020204" pitchFamily="34" charset="0"/>
              </a:defRPr>
            </a:lvl9pPr>
          </a:lstStyle>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Σε ποια εποχή γράφτηκε το κείμενο; Ήταν διαφορετικά τα πράγματα τότε στα σχολεία σε σύγκριση με τη σημερινή εποχή;</a:t>
            </a: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Συμβαίνουν παρόμοια περιστατικά σήμερα; Έχεις κάποια εμπειρία;</a:t>
            </a: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r>
              <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Τι θα άλλαζα στο κείμενο; (λχ. κάποιον χαρακτήρα, κάποια πράξη του, κάποιο περιστατικό, τον χρόνο, το τέλος του; Γιατί; </a:t>
            </a: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tab pos="366713" algn="l"/>
              </a:tabLst>
              <a:defRPr/>
            </a:pP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AutoShape 2">
            <a:extLst>
              <a:ext uri="{FF2B5EF4-FFF2-40B4-BE49-F238E27FC236}">
                <a16:creationId xmlns:a16="http://schemas.microsoft.com/office/drawing/2014/main" id="{A89C9DC6-A381-49D3-B971-78018FFCD53E}"/>
              </a:ext>
            </a:extLst>
          </p:cNvPr>
          <p:cNvSpPr>
            <a:spLocks noEditPoints="1" noChangeArrowheads="1"/>
          </p:cNvSpPr>
          <p:nvPr/>
        </p:nvSpPr>
        <p:spPr bwMode="auto">
          <a:xfrm flipH="1">
            <a:off x="629920" y="2819400"/>
            <a:ext cx="5191760" cy="390144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2">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Τι πιστεύεις για …[το πρόσωπο]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Τι πιστεύεις για …[τον αφηγητή]</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Αντίγραψε κάτι που σου άρεσε</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Αντίγραψε που δεν σου άρεσε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Σκέψου γιατί σου άρεσε/δεν σου άρεσε αυτό που σημείωσες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Σημείωσε τρία συναισθήματα που σου προκάλεσε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Γράψε 3 ερωτήσεις που θα ήθελες να κάνεις στη συγγραφέα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Τι θα τη συμβούλευες για να κάνει το κείμενό της πιο ενδιαφέρον για τον σημερινό αναγνώστη;</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p:txBody>
      </p:sp>
      <p:sp>
        <p:nvSpPr>
          <p:cNvPr id="4" name="Flowchart: Punched Tape 3">
            <a:extLst>
              <a:ext uri="{FF2B5EF4-FFF2-40B4-BE49-F238E27FC236}">
                <a16:creationId xmlns:a16="http://schemas.microsoft.com/office/drawing/2014/main" id="{3E38C9D8-B9E9-4989-8CDE-FEBA8750D6A2}"/>
              </a:ext>
            </a:extLst>
          </p:cNvPr>
          <p:cNvSpPr/>
          <p:nvPr/>
        </p:nvSpPr>
        <p:spPr>
          <a:xfrm>
            <a:off x="7818120" y="2392680"/>
            <a:ext cx="3743960" cy="2308324"/>
          </a:xfrm>
          <a:prstGeom prst="flowChartPunched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Garamond" panose="02020404030301010803"/>
                <a:ea typeface="+mn-ea"/>
                <a:cs typeface="+mn-cs"/>
              </a:rPr>
              <a:t>Και τώρα οι δυο μας: Το κείμενο κι εγώ …</a:t>
            </a:r>
          </a:p>
        </p:txBody>
      </p:sp>
    </p:spTree>
    <p:extLst>
      <p:ext uri="{BB962C8B-B14F-4D97-AF65-F5344CB8AC3E}">
        <p14:creationId xmlns:p14="http://schemas.microsoft.com/office/powerpoint/2010/main" val="406986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0628A82-6866-4D2F-91B3-FA8AB8AE9D59}"/>
              </a:ext>
            </a:extLst>
          </p:cNvPr>
          <p:cNvSpPr>
            <a:spLocks noChangeArrowheads="1"/>
          </p:cNvSpPr>
          <p:nvPr/>
        </p:nvSpPr>
        <p:spPr bwMode="auto">
          <a:xfrm>
            <a:off x="975360" y="93509"/>
            <a:ext cx="1022604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4. ΔΗΜΙΟΥΡΓΙΚΗ ΕΚΦΡΑΣΗ ΑΝΤΑΠΟΚΡΙΣΗΣ</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Πέφτει στα χέρια σας μια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Times New Roman" panose="02020603050405020304" pitchFamily="18" charset="0"/>
              </a:rPr>
              <a:t>μισοσχισμένη</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 σελίδα του ημερολογίου της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Times New Roman" panose="02020603050405020304" pitchFamily="18" charset="0"/>
              </a:rPr>
              <a:t>Βαγγελίτσας</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rPr>
              <a:t>. Διαβάζετε τις παρακάτω σειρές. Τι έγραφε άραγε στη συνέχεια;</a:t>
            </a: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7347" name="Rectangle 3">
            <a:extLst>
              <a:ext uri="{FF2B5EF4-FFF2-40B4-BE49-F238E27FC236}">
                <a16:creationId xmlns:a16="http://schemas.microsoft.com/office/drawing/2014/main" id="{C1F8ADF1-EA31-4E7F-A86D-884892150CF4}"/>
              </a:ext>
            </a:extLst>
          </p:cNvPr>
          <p:cNvSpPr>
            <a:spLocks noChangeArrowheads="1"/>
          </p:cNvSpPr>
          <p:nvPr/>
        </p:nvSpPr>
        <p:spPr bwMode="auto">
          <a:xfrm>
            <a:off x="2005014" y="21494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 name="Scroll: Horizontal 1">
            <a:extLst>
              <a:ext uri="{FF2B5EF4-FFF2-40B4-BE49-F238E27FC236}">
                <a16:creationId xmlns:a16="http://schemas.microsoft.com/office/drawing/2014/main" id="{85033FB7-04E4-4904-AF4B-AD6A507E7091}"/>
              </a:ext>
            </a:extLst>
          </p:cNvPr>
          <p:cNvSpPr/>
          <p:nvPr/>
        </p:nvSpPr>
        <p:spPr>
          <a:xfrm>
            <a:off x="1895826" y="1426309"/>
            <a:ext cx="5745480" cy="215509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Trebuchet MS" panose="020B0603020202020204"/>
                <a:ea typeface="+mn-ea"/>
                <a:cs typeface="+mn-cs"/>
              </a:rPr>
              <a:t>Σήμερα το πρωί στο σχολείο πάλι δεν τα κατάφερα με την αριθμητική. …</a:t>
            </a:r>
          </a:p>
        </p:txBody>
      </p:sp>
      <p:sp>
        <p:nvSpPr>
          <p:cNvPr id="3" name="TextBox 2">
            <a:extLst>
              <a:ext uri="{FF2B5EF4-FFF2-40B4-BE49-F238E27FC236}">
                <a16:creationId xmlns:a16="http://schemas.microsoft.com/office/drawing/2014/main" id="{57CB6A0B-6372-43CA-9FFD-12D2884DC56C}"/>
              </a:ext>
            </a:extLst>
          </p:cNvPr>
          <p:cNvSpPr txBox="1"/>
          <p:nvPr/>
        </p:nvSpPr>
        <p:spPr>
          <a:xfrm>
            <a:off x="975360" y="4037037"/>
            <a:ext cx="10408920" cy="1754326"/>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Τη σελίδα του ημερολογίου της </a:t>
            </a:r>
            <a:r>
              <a:rPr kumimoji="0" 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Βαγγελίτσας</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την έσκισε η μητέρα της. Για ποιον λόγο; Τι λέει στην κόρη της για να την παρηγορήσει; (σκετς μαθητριών)</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Μετά την πρώτη μέρα της αποκάλυψης του ταλέντου της </a:t>
            </a:r>
            <a:r>
              <a:rPr kumimoji="0" 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Βαγγελίτσας</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στην τάξη, η </a:t>
            </a:r>
            <a:r>
              <a:rPr kumimoji="0" 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επιστρέφει στο σπίτι. Τι αισθάνεται; Τι λέει στη μητέρα της; Τι γράφει τώρα στο ημερολόγιό της;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9563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0628A82-6866-4D2F-91B3-FA8AB8AE9D59}"/>
              </a:ext>
            </a:extLst>
          </p:cNvPr>
          <p:cNvSpPr>
            <a:spLocks noChangeArrowheads="1"/>
          </p:cNvSpPr>
          <p:nvPr/>
        </p:nvSpPr>
        <p:spPr bwMode="auto">
          <a:xfrm>
            <a:off x="975360" y="278176"/>
            <a:ext cx="1022604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Trebuchet MS" panose="020B0603020202020204"/>
              <a:ea typeface="+mn-ea"/>
              <a:cs typeface="Times New Roman" panose="02020603050405020304" pitchFamily="18" charset="0"/>
            </a:endParaRPr>
          </a:p>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Η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δασκάλ</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α έχει πια πάρει σύνταξη. Συναντά τυχαία μια παλιά της μαθήτρια, η οποία της δίνει τη διεύθυνση της </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Βαγγελίτσας</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Καθώς θυμάται το περιστατικό, αποφασίζει να της γράψει ένα γράμμα/</a:t>
            </a:r>
            <a:r>
              <a:rPr kumimoji="0" lang="el-GR" alt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ηλ</a:t>
            </a:r>
            <a:r>
              <a:rPr kumimoji="0" lang="el-GR" alt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μήνυμα. Τι της γράφει;</a:t>
            </a:r>
          </a:p>
        </p:txBody>
      </p:sp>
      <p:sp>
        <p:nvSpPr>
          <p:cNvPr id="57347" name="Rectangle 3">
            <a:extLst>
              <a:ext uri="{FF2B5EF4-FFF2-40B4-BE49-F238E27FC236}">
                <a16:creationId xmlns:a16="http://schemas.microsoft.com/office/drawing/2014/main" id="{C1F8ADF1-EA31-4E7F-A86D-884892150CF4}"/>
              </a:ext>
            </a:extLst>
          </p:cNvPr>
          <p:cNvSpPr>
            <a:spLocks noChangeArrowheads="1"/>
          </p:cNvSpPr>
          <p:nvPr/>
        </p:nvSpPr>
        <p:spPr bwMode="auto">
          <a:xfrm>
            <a:off x="2005014" y="21494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 name="Scroll: Horizontal 1">
            <a:extLst>
              <a:ext uri="{FF2B5EF4-FFF2-40B4-BE49-F238E27FC236}">
                <a16:creationId xmlns:a16="http://schemas.microsoft.com/office/drawing/2014/main" id="{85033FB7-04E4-4904-AF4B-AD6A507E7091}"/>
              </a:ext>
            </a:extLst>
          </p:cNvPr>
          <p:cNvSpPr/>
          <p:nvPr/>
        </p:nvSpPr>
        <p:spPr>
          <a:xfrm>
            <a:off x="1895826" y="1645920"/>
            <a:ext cx="5160294" cy="19354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Trebuchet MS" panose="020B0603020202020204"/>
                <a:ea typeface="+mn-ea"/>
                <a:cs typeface="+mn-cs"/>
              </a:rPr>
              <a:t>Αγαπημένη μου </a:t>
            </a:r>
            <a:r>
              <a:rPr kumimoji="0" lang="el-GR" sz="1800" b="0" i="0" u="none" strike="noStrike" kern="1200" cap="none" spc="0" normalizeH="0" baseline="0" noProof="0" dirty="0" err="1">
                <a:ln>
                  <a:noFill/>
                </a:ln>
                <a:solidFill>
                  <a:prstClr val="white"/>
                </a:solidFill>
                <a:effectLst/>
                <a:uLnTx/>
                <a:uFillTx/>
                <a:latin typeface="Trebuchet MS" panose="020B0603020202020204"/>
                <a:ea typeface="+mn-ea"/>
                <a:cs typeface="+mn-cs"/>
              </a:rPr>
              <a:t>Βαγγελίτσα</a:t>
            </a:r>
            <a:r>
              <a:rPr kumimoji="0" lang="el-GR" sz="1800" b="0" i="0" u="none" strike="noStrike" kern="1200" cap="none" spc="0" normalizeH="0" baseline="0" noProof="0" dirty="0">
                <a:ln>
                  <a:noFill/>
                </a:ln>
                <a:solidFill>
                  <a:prstClr val="white"/>
                </a:solidFill>
                <a:effectLst/>
                <a:uLnTx/>
                <a:uFillTx/>
                <a:latin typeface="Trebuchet MS" panose="020B0603020202020204"/>
                <a:ea typeface="+mn-ea"/>
                <a:cs typeface="+mn-cs"/>
              </a:rPr>
              <a:t>. Σήμερα το πρωί στο συνάντησα την Ελένη, την παλιά σου συμμαθήτρια και μου έδωσε τη διεύθυνσή σου …. </a:t>
            </a:r>
          </a:p>
        </p:txBody>
      </p:sp>
      <p:sp>
        <p:nvSpPr>
          <p:cNvPr id="3" name="TextBox 2">
            <a:extLst>
              <a:ext uri="{FF2B5EF4-FFF2-40B4-BE49-F238E27FC236}">
                <a16:creationId xmlns:a16="http://schemas.microsoft.com/office/drawing/2014/main" id="{57CB6A0B-6372-43CA-9FFD-12D2884DC56C}"/>
              </a:ext>
            </a:extLst>
          </p:cNvPr>
          <p:cNvSpPr txBox="1"/>
          <p:nvPr/>
        </p:nvSpPr>
        <p:spPr>
          <a:xfrm>
            <a:off x="975360" y="4037037"/>
            <a:ext cx="10408920" cy="2585323"/>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Οι συμμαθήτριες της </a:t>
            </a:r>
            <a:r>
              <a:rPr kumimoji="0" 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Βαγγελίτσας</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της γράφουν ένα τραγούδι. Μέσα από τους στίχους του τραγουδιού ζητούν συγγνώμη για τη συμπεριφορά τους προς αυτήν. Πώς θα ήταν οι στίχοι αυτοί;</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Με ποιον από τους χαρακτήρες θα ήθελες να συνομιλήσεις; Τι θα τους ρώταγες; Τι θα τους έλεγες;</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Τι θα γινόταν στην ιστορία, αν η </a:t>
            </a:r>
            <a:r>
              <a:rPr kumimoji="0" lang="el-GR" sz="1800" b="0" i="0" u="none" strike="noStrike" kern="1200" cap="none" spc="0" normalizeH="0" baseline="0" noProof="0" dirty="0" err="1">
                <a:ln>
                  <a:noFill/>
                </a:ln>
                <a:solidFill>
                  <a:prstClr val="black"/>
                </a:solidFill>
                <a:effectLst/>
                <a:uLnTx/>
                <a:uFillTx/>
                <a:latin typeface="Trebuchet MS" panose="020B0603020202020204"/>
                <a:ea typeface="+mn-ea"/>
                <a:cs typeface="+mn-cs"/>
              </a:rPr>
              <a:t>Βαγγελίτσα</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δεν είχε ωραία φωνή; Πώς θα συνεχιζόταν;</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78468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DCC555C-B063-46F7-A1C2-9988AF1ACD43}"/>
              </a:ext>
            </a:extLst>
          </p:cNvPr>
          <p:cNvSpPr>
            <a:spLocks noChangeArrowheads="1"/>
          </p:cNvSpPr>
          <p:nvPr/>
        </p:nvSpPr>
        <p:spPr bwMode="auto">
          <a:xfrm>
            <a:off x="198120" y="2052449"/>
            <a:ext cx="34451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l-GR" altLang="el-GR" sz="2000" b="1" i="0" u="none" strike="noStrike" kern="1200" cap="none" spc="0" normalizeH="0" baseline="0" noProof="0" dirty="0">
                <a:ln>
                  <a:noFill/>
                </a:ln>
                <a:solidFill>
                  <a:prstClr val="black"/>
                </a:solidFill>
                <a:effectLst/>
                <a:uLnTx/>
                <a:uFillTx/>
                <a:latin typeface="Trebuchet MS" panose="020B0603020202020204"/>
                <a:ea typeface="+mn-ea"/>
                <a:cs typeface="+mn-cs"/>
              </a:rPr>
              <a:t>Ημερολόγιο ανάγνωσης</a:t>
            </a:r>
          </a:p>
        </p:txBody>
      </p:sp>
      <p:sp>
        <p:nvSpPr>
          <p:cNvPr id="65539" name="AutoShape 3">
            <a:extLst>
              <a:ext uri="{FF2B5EF4-FFF2-40B4-BE49-F238E27FC236}">
                <a16:creationId xmlns:a16="http://schemas.microsoft.com/office/drawing/2014/main" id="{3C43D6A5-72D1-4D00-97BB-E9FB8570F004}"/>
              </a:ext>
            </a:extLst>
          </p:cNvPr>
          <p:cNvSpPr>
            <a:spLocks noEditPoints="1" noChangeArrowheads="1"/>
          </p:cNvSpPr>
          <p:nvPr/>
        </p:nvSpPr>
        <p:spPr bwMode="auto">
          <a:xfrm flipH="1">
            <a:off x="4057647" y="247650"/>
            <a:ext cx="6486207" cy="644271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Η πρώτη μου εντύπωση από το κείμενο: ….</a:t>
            </a: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Έμεινε η ίδια μέχρι το τέλος;  ………………..</a:t>
            </a: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Αν όχι, πώς και γιατί άλλαξε ; ……………….</a:t>
            </a: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Αυτό που τράβηξε στην αρχή την προσοχή μου……………….</a:t>
            </a: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Αυτό που αγνόησα …………..</a:t>
            </a:r>
            <a:endParaRPr kumimoji="0" lang="el-GR" altLang="el-GR"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Αυτά στα οποία γύρισα και δεύτερη φορά ………....</a:t>
            </a: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Αυτό που θα μου μείνει από την ιστορία ……</a:t>
            </a: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endPar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l" defTabSz="457200" rtl="0" eaLnBrk="0" fontAlgn="auto" latinLnBrk="0" hangingPunct="0">
              <a:lnSpc>
                <a:spcPct val="100000"/>
              </a:lnSpc>
              <a:spcBef>
                <a:spcPts val="0"/>
              </a:spcBef>
              <a:spcAft>
                <a:spcPts val="0"/>
              </a:spcAft>
              <a:buClrTx/>
              <a:buSzTx/>
              <a:buFontTx/>
              <a:buNone/>
              <a:tabLst>
                <a:tab pos="457200" algn="l"/>
              </a:tabLst>
              <a:defRPr/>
            </a:pPr>
            <a:r>
              <a:rPr kumimoji="0" lang="el-GR"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κ.λπ.</a:t>
            </a:r>
            <a:endParaRPr kumimoji="0" lang="el-GR" alt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540" name="Rectangle 4">
            <a:extLst>
              <a:ext uri="{FF2B5EF4-FFF2-40B4-BE49-F238E27FC236}">
                <a16:creationId xmlns:a16="http://schemas.microsoft.com/office/drawing/2014/main" id="{1E5139A5-E72C-43D1-B9BA-8F200D532B3B}"/>
              </a:ext>
            </a:extLst>
          </p:cNvPr>
          <p:cNvSpPr>
            <a:spLocks noChangeArrowheads="1"/>
          </p:cNvSpPr>
          <p:nvPr/>
        </p:nvSpPr>
        <p:spPr bwMode="auto">
          <a:xfrm>
            <a:off x="3643313" y="396876"/>
            <a:ext cx="184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l-GR" altLang="el-GR" sz="12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br>
            <a:endParaRPr kumimoji="0" lang="el-GR" alt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25293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C71C-0216-4EB8-B4CC-AD96C2C70531}"/>
              </a:ext>
            </a:extLst>
          </p:cNvPr>
          <p:cNvSpPr>
            <a:spLocks noGrp="1"/>
          </p:cNvSpPr>
          <p:nvPr>
            <p:ph type="title"/>
          </p:nvPr>
        </p:nvSpPr>
        <p:spPr/>
        <p:txBody>
          <a:bodyPr/>
          <a:lstStyle/>
          <a:p>
            <a:r>
              <a:rPr lang="el-GR" b="1" dirty="0"/>
              <a:t>Πριν την αναγνωση</a:t>
            </a:r>
            <a:br>
              <a:rPr lang="el-GR" dirty="0"/>
            </a:br>
            <a:r>
              <a:rPr lang="el-GR" sz="2400" dirty="0"/>
              <a:t>ο αναγνωστησ</a:t>
            </a:r>
          </a:p>
        </p:txBody>
      </p:sp>
      <p:sp>
        <p:nvSpPr>
          <p:cNvPr id="3" name="Content Placeholder 2">
            <a:extLst>
              <a:ext uri="{FF2B5EF4-FFF2-40B4-BE49-F238E27FC236}">
                <a16:creationId xmlns:a16="http://schemas.microsoft.com/office/drawing/2014/main" id="{4722CF37-4701-417C-B111-3F40FDB05FC6}"/>
              </a:ext>
            </a:extLst>
          </p:cNvPr>
          <p:cNvSpPr>
            <a:spLocks noGrp="1"/>
          </p:cNvSpPr>
          <p:nvPr>
            <p:ph idx="1"/>
          </p:nvPr>
        </p:nvSpPr>
        <p:spPr>
          <a:xfrm>
            <a:off x="263471" y="1853754"/>
            <a:ext cx="11763214" cy="4394645"/>
          </a:xfrm>
        </p:spPr>
        <p:txBody>
          <a:bodyPr>
            <a:normAutofit/>
          </a:bodyPr>
          <a:lstStyle/>
          <a:p>
            <a:pPr>
              <a:buFont typeface="Wingdings" panose="05000000000000000000" pitchFamily="2" charset="2"/>
              <a:buChar char="Ø"/>
            </a:pPr>
            <a:r>
              <a:rPr lang="el-GR" dirty="0"/>
              <a:t> </a:t>
            </a:r>
            <a:r>
              <a:rPr lang="el-GR" b="1" dirty="0"/>
              <a:t>Ποιος είναι ο αναγνώστης – στόχος; Ποια είναι η στάση του/της προς την ανάγνωση; </a:t>
            </a:r>
            <a:endParaRPr lang="el-GR" dirty="0"/>
          </a:p>
          <a:p>
            <a:pPr algn="just"/>
            <a:r>
              <a:rPr lang="el-GR" dirty="0"/>
              <a:t>Άτομο: ηλικία, ενδιαφέροντα, φύλο (προσοχή στην αποφυγή στερεοτυπικών αντιλήψεων), αναγνωστική εμπειρία (</a:t>
            </a:r>
            <a:r>
              <a:rPr lang="el-GR" i="1" dirty="0"/>
              <a:t>τι</a:t>
            </a:r>
            <a:r>
              <a:rPr lang="el-GR" dirty="0"/>
              <a:t> έχει διαβάσει, </a:t>
            </a:r>
            <a:r>
              <a:rPr lang="el-GR" i="1" dirty="0"/>
              <a:t>πώς</a:t>
            </a:r>
            <a:r>
              <a:rPr lang="el-GR" dirty="0"/>
              <a:t> έχει συνηθίσει να διαβάζει – π.χ. ως σχολική εργασία, ως υποχρέωση, ως «τιμωρία», ως απόλαυση στον ελεύθερο χρόνο)</a:t>
            </a:r>
          </a:p>
          <a:p>
            <a:pPr algn="just"/>
            <a:r>
              <a:rPr lang="el-GR" dirty="0"/>
              <a:t>Οικογενειακό περιβάλλον (στάση οικογένειας προς το βιβλίο και την ανάγνωση, πρόσβαση σε βιβλία)</a:t>
            </a:r>
          </a:p>
          <a:p>
            <a:pPr algn="just"/>
            <a:r>
              <a:rPr lang="el-GR" dirty="0"/>
              <a:t>Σχολικό περιβάλλον (σχολική βιβλιοθήκη, δράσεις </a:t>
            </a:r>
            <a:r>
              <a:rPr lang="el-GR" dirty="0" err="1"/>
              <a:t>φιλαναγνωσίας</a:t>
            </a:r>
            <a:r>
              <a:rPr lang="el-GR" dirty="0"/>
              <a:t> μεταξύ τάξεων, σχολείων, συνεργασία σχολείου-οικογένειας, ευρύτερης κοινότητας)</a:t>
            </a:r>
          </a:p>
          <a:p>
            <a:pPr algn="just"/>
            <a:r>
              <a:rPr lang="el-GR" dirty="0"/>
              <a:t>Κοινωνικό περιβάλλον (στάση ευρύτερου περιβάλλοντος προς την ανάγνωση, ύπαρξη βιβλιοθηκών, ενημερωμένων βιβλιοπωλείων, εκδηλώσεων κ.λπ.)</a:t>
            </a:r>
          </a:p>
        </p:txBody>
      </p:sp>
      <p:pic>
        <p:nvPicPr>
          <p:cNvPr id="4" name="Picture 3">
            <a:extLst>
              <a:ext uri="{FF2B5EF4-FFF2-40B4-BE49-F238E27FC236}">
                <a16:creationId xmlns:a16="http://schemas.microsoft.com/office/drawing/2014/main" id="{C939A7F8-44D6-4438-944A-6CB655281967}"/>
              </a:ext>
            </a:extLst>
          </p:cNvPr>
          <p:cNvPicPr>
            <a:picLocks noChangeAspect="1"/>
          </p:cNvPicPr>
          <p:nvPr/>
        </p:nvPicPr>
        <p:blipFill>
          <a:blip r:embed="rId2"/>
          <a:stretch>
            <a:fillRect/>
          </a:stretch>
        </p:blipFill>
        <p:spPr>
          <a:xfrm>
            <a:off x="9572625" y="19239"/>
            <a:ext cx="2619375" cy="1743075"/>
          </a:xfrm>
          <a:prstGeom prst="rect">
            <a:avLst/>
          </a:prstGeom>
        </p:spPr>
      </p:pic>
    </p:spTree>
    <p:extLst>
      <p:ext uri="{BB962C8B-B14F-4D97-AF65-F5344CB8AC3E}">
        <p14:creationId xmlns:p14="http://schemas.microsoft.com/office/powerpoint/2010/main" val="4110593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14B5-A44A-4B22-904A-B641911D0E58}"/>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CC16DECE-A0ED-4DE0-AC85-4C5C63408DB3}"/>
              </a:ext>
            </a:extLst>
          </p:cNvPr>
          <p:cNvSpPr>
            <a:spLocks noGrp="1"/>
          </p:cNvSpPr>
          <p:nvPr>
            <p:ph idx="1"/>
          </p:nvPr>
        </p:nvSpPr>
        <p:spPr/>
        <p:txBody>
          <a:bodyPr>
            <a:normAutofit/>
          </a:bodyPr>
          <a:lstStyle/>
          <a:p>
            <a:pPr marL="0" indent="0" algn="ctr">
              <a:buNone/>
            </a:pPr>
            <a:r>
              <a:rPr lang="el-GR" sz="8000" dirty="0">
                <a:solidFill>
                  <a:srgbClr val="C00000"/>
                </a:solidFill>
              </a:rPr>
              <a:t>Ποίηση</a:t>
            </a:r>
            <a:r>
              <a:rPr lang="en-US" sz="8000" dirty="0">
                <a:solidFill>
                  <a:srgbClr val="C00000"/>
                </a:solidFill>
              </a:rPr>
              <a:t> </a:t>
            </a:r>
            <a:r>
              <a:rPr lang="el-GR" sz="8000" dirty="0">
                <a:solidFill>
                  <a:srgbClr val="C00000"/>
                </a:solidFill>
              </a:rPr>
              <a:t>και δημιουργική γραφή</a:t>
            </a:r>
          </a:p>
        </p:txBody>
      </p:sp>
    </p:spTree>
    <p:extLst>
      <p:ext uri="{BB962C8B-B14F-4D97-AF65-F5344CB8AC3E}">
        <p14:creationId xmlns:p14="http://schemas.microsoft.com/office/powerpoint/2010/main" val="3604361717"/>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D9D-1805-4615-B0B6-6E12490FD1D5}"/>
              </a:ext>
            </a:extLst>
          </p:cNvPr>
          <p:cNvSpPr>
            <a:spLocks noGrp="1"/>
          </p:cNvSpPr>
          <p:nvPr>
            <p:ph type="title"/>
          </p:nvPr>
        </p:nvSpPr>
        <p:spPr/>
        <p:txBody>
          <a:bodyPr/>
          <a:lstStyle/>
          <a:p>
            <a:pPr algn="ctr"/>
            <a:r>
              <a:rPr lang="el-GR" b="1" dirty="0" err="1">
                <a:solidFill>
                  <a:srgbClr val="C00000"/>
                </a:solidFill>
              </a:rPr>
              <a:t>λεξη</a:t>
            </a:r>
            <a:r>
              <a:rPr lang="el-GR" b="1" dirty="0">
                <a:solidFill>
                  <a:srgbClr val="C00000"/>
                </a:solidFill>
              </a:rPr>
              <a:t> 		</a:t>
            </a:r>
            <a:r>
              <a:rPr lang="el-GR" b="1" dirty="0" err="1">
                <a:solidFill>
                  <a:srgbClr val="C00000"/>
                </a:solidFill>
              </a:rPr>
              <a:t>φραση</a:t>
            </a:r>
            <a:r>
              <a:rPr lang="el-GR" b="1" dirty="0">
                <a:solidFill>
                  <a:srgbClr val="C00000"/>
                </a:solidFill>
              </a:rPr>
              <a:t> 		 </a:t>
            </a:r>
            <a:r>
              <a:rPr lang="el-GR" b="1" dirty="0" err="1">
                <a:solidFill>
                  <a:srgbClr val="C00000"/>
                </a:solidFill>
              </a:rPr>
              <a:t>ποιημα</a:t>
            </a:r>
            <a:endParaRPr lang="el-GR" b="1" dirty="0">
              <a:solidFill>
                <a:srgbClr val="C00000"/>
              </a:solidFill>
            </a:endParaRPr>
          </a:p>
        </p:txBody>
      </p:sp>
      <p:sp>
        <p:nvSpPr>
          <p:cNvPr id="3" name="Content Placeholder 2">
            <a:extLst>
              <a:ext uri="{FF2B5EF4-FFF2-40B4-BE49-F238E27FC236}">
                <a16:creationId xmlns:a16="http://schemas.microsoft.com/office/drawing/2014/main" id="{4C9F354E-9E28-4302-A4D8-CB6B6ADBF533}"/>
              </a:ext>
            </a:extLst>
          </p:cNvPr>
          <p:cNvSpPr>
            <a:spLocks noGrp="1"/>
          </p:cNvSpPr>
          <p:nvPr>
            <p:ph idx="1"/>
          </p:nvPr>
        </p:nvSpPr>
        <p:spPr>
          <a:xfrm>
            <a:off x="260059" y="1853754"/>
            <a:ext cx="11585196" cy="4199727"/>
          </a:xfrm>
        </p:spPr>
        <p:txBody>
          <a:bodyPr>
            <a:normAutofit fontScale="92500" lnSpcReduction="20000"/>
          </a:bodyPr>
          <a:lstStyle/>
          <a:p>
            <a:pPr marL="0" indent="0">
              <a:buNone/>
            </a:pPr>
            <a:r>
              <a:rPr lang="el-GR" dirty="0"/>
              <a:t>Δημιουργία λέξεων: ιδιόρρυθμων επιθέτων, ουσιαστικών, ρημάτων, κ.λπ., απλών ή σύνθετων.</a:t>
            </a:r>
          </a:p>
          <a:p>
            <a:pPr marL="0" indent="0" algn="just">
              <a:buNone/>
            </a:pPr>
            <a:r>
              <a:rPr lang="el-GR" b="1" dirty="0" err="1"/>
              <a:t>Παιχνιδόλεξα</a:t>
            </a:r>
            <a:r>
              <a:rPr lang="el-GR" dirty="0"/>
              <a:t>: στηρίζονται στη διερεύνηση της χρήσης επιθημάτων, προθημάτων, μορφημάτων, προθέσεων, </a:t>
            </a:r>
            <a:r>
              <a:rPr lang="el-GR" dirty="0" err="1"/>
              <a:t>ομόρριζων</a:t>
            </a:r>
            <a:r>
              <a:rPr lang="el-GR" dirty="0"/>
              <a:t>, ετυμολογίας και, γενικά, της </a:t>
            </a:r>
            <a:r>
              <a:rPr lang="el-GR" b="1" i="1" dirty="0"/>
              <a:t>παραγωγής</a:t>
            </a:r>
            <a:r>
              <a:rPr lang="el-GR" dirty="0"/>
              <a:t> και της </a:t>
            </a:r>
            <a:r>
              <a:rPr lang="el-GR" b="1" i="1" dirty="0"/>
              <a:t>σύνθεσης</a:t>
            </a:r>
            <a:r>
              <a:rPr lang="el-GR" dirty="0"/>
              <a:t>.</a:t>
            </a:r>
          </a:p>
          <a:p>
            <a:pPr algn="just">
              <a:buFont typeface="Wingdings" panose="05000000000000000000" pitchFamily="2" charset="2"/>
              <a:buChar char="Ø"/>
            </a:pPr>
            <a:r>
              <a:rPr lang="el-GR" dirty="0"/>
              <a:t> </a:t>
            </a:r>
            <a:r>
              <a:rPr lang="el-GR" b="1" dirty="0" err="1"/>
              <a:t>Λεξιπλαστική</a:t>
            </a:r>
            <a:r>
              <a:rPr lang="el-GR" dirty="0"/>
              <a:t>: επιλέγεται κάποιο πρόθημα (ή πρόθεση, επίθημα, κ.λπ.), εντοπίζονται λέξεις που σχηματίζονται με αυτό και προσδιορίζεται η λειτουργία του στη σημασία της λέξης. Κατόπιν, καλούνται οι μαθητές να πλάσουν νέες λέξεις με το συγκεκριμένο πρόθημα και να αποδώσουν τη σημασία τους. Με τις κατασκευασμένες αυτές λέξεις, καθώς και με τις υπάρχουσες στη γλώσσα, γράφουν ποιήματα ή δίνουν «ερμηνείες» τους. Λ.χ. </a:t>
            </a:r>
            <a:r>
              <a:rPr lang="el-GR" b="1" i="1" dirty="0"/>
              <a:t>υπέρ-</a:t>
            </a:r>
            <a:r>
              <a:rPr lang="el-GR" dirty="0"/>
              <a:t>: </a:t>
            </a:r>
          </a:p>
          <a:p>
            <a:pPr marL="0" indent="0" algn="just">
              <a:buNone/>
            </a:pPr>
            <a:r>
              <a:rPr lang="el-GR" i="1" dirty="0"/>
              <a:t>υπερβάλλω, </a:t>
            </a:r>
            <a:r>
              <a:rPr lang="el-GR" i="1" dirty="0" err="1"/>
              <a:t>υπεραιωνόβιος</a:t>
            </a:r>
            <a:r>
              <a:rPr lang="el-GR" i="1" dirty="0"/>
              <a:t>, υπερίπταμαι, υπέργειος, </a:t>
            </a:r>
            <a:r>
              <a:rPr lang="el-GR" i="1" dirty="0" err="1"/>
              <a:t>υπερήρωας</a:t>
            </a:r>
            <a:r>
              <a:rPr lang="el-GR" i="1" dirty="0"/>
              <a:t> </a:t>
            </a:r>
            <a:r>
              <a:rPr lang="el-GR" dirty="0"/>
              <a:t>... </a:t>
            </a:r>
          </a:p>
          <a:p>
            <a:pPr marL="0" indent="0" algn="just">
              <a:buNone/>
            </a:pPr>
            <a:r>
              <a:rPr lang="el-GR" dirty="0"/>
              <a:t>Σημασία: πάνω / υπέρβαση ορίου / μέγεθος, έκταση</a:t>
            </a:r>
          </a:p>
          <a:p>
            <a:pPr marL="0" indent="0">
              <a:buNone/>
            </a:pPr>
            <a:r>
              <a:rPr lang="el-GR" dirty="0"/>
              <a:t>Λέξεις: </a:t>
            </a:r>
            <a:r>
              <a:rPr lang="el-GR" i="1" dirty="0" err="1"/>
              <a:t>υπερδιαβάζω</a:t>
            </a:r>
            <a:r>
              <a:rPr lang="el-GR" i="1" dirty="0"/>
              <a:t>, </a:t>
            </a:r>
            <a:r>
              <a:rPr lang="el-GR" i="1" dirty="0" err="1"/>
              <a:t>υπερποντικός</a:t>
            </a:r>
            <a:r>
              <a:rPr lang="el-GR" i="1" dirty="0"/>
              <a:t>, </a:t>
            </a:r>
            <a:r>
              <a:rPr lang="el-GR" i="1" dirty="0" err="1"/>
              <a:t>υπερμολύβι</a:t>
            </a:r>
            <a:endParaRPr lang="el-GR" i="1" dirty="0"/>
          </a:p>
          <a:p>
            <a:pPr marL="0" indent="0">
              <a:buNone/>
            </a:pPr>
            <a:endParaRPr lang="el-GR" dirty="0"/>
          </a:p>
        </p:txBody>
      </p:sp>
      <p:sp>
        <p:nvSpPr>
          <p:cNvPr id="5" name="Arrow: Right 4">
            <a:extLst>
              <a:ext uri="{FF2B5EF4-FFF2-40B4-BE49-F238E27FC236}">
                <a16:creationId xmlns:a16="http://schemas.microsoft.com/office/drawing/2014/main" id="{AD96DBB0-3D08-4F9A-90C4-7C8DD2470131}"/>
              </a:ext>
            </a:extLst>
          </p:cNvPr>
          <p:cNvSpPr/>
          <p:nvPr/>
        </p:nvSpPr>
        <p:spPr>
          <a:xfrm>
            <a:off x="3842158" y="872455"/>
            <a:ext cx="1308683" cy="25167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Arrow: Right 5">
            <a:extLst>
              <a:ext uri="{FF2B5EF4-FFF2-40B4-BE49-F238E27FC236}">
                <a16:creationId xmlns:a16="http://schemas.microsoft.com/office/drawing/2014/main" id="{F9DC2C6B-D378-4D4F-B1AF-46EFE5D0CE5F}"/>
              </a:ext>
            </a:extLst>
          </p:cNvPr>
          <p:cNvSpPr/>
          <p:nvPr/>
        </p:nvSpPr>
        <p:spPr>
          <a:xfrm>
            <a:off x="6979640" y="897622"/>
            <a:ext cx="998290" cy="25167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53692622"/>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9168F-B823-4BE7-8339-94D892A252EC}"/>
              </a:ext>
            </a:extLst>
          </p:cNvPr>
          <p:cNvSpPr>
            <a:spLocks noGrp="1"/>
          </p:cNvSpPr>
          <p:nvPr>
            <p:ph type="title"/>
          </p:nvPr>
        </p:nvSpPr>
        <p:spPr/>
        <p:txBody>
          <a:bodyPr/>
          <a:lstStyle/>
          <a:p>
            <a:pPr marL="571500" indent="-571500">
              <a:buFont typeface="Wingdings" panose="05000000000000000000" pitchFamily="2" charset="2"/>
              <a:buChar char="Ø"/>
            </a:pPr>
            <a:r>
              <a:rPr lang="el-GR" dirty="0"/>
              <a:t> </a:t>
            </a:r>
            <a:r>
              <a:rPr lang="el-GR" sz="2800" b="1" dirty="0"/>
              <a:t>λέξεις ομΟηχες και ερμηνεία του/συγγραφΗ φρΑσεων ή κειμΕνων</a:t>
            </a:r>
          </a:p>
        </p:txBody>
      </p:sp>
      <p:sp>
        <p:nvSpPr>
          <p:cNvPr id="3" name="Content Placeholder 2">
            <a:extLst>
              <a:ext uri="{FF2B5EF4-FFF2-40B4-BE49-F238E27FC236}">
                <a16:creationId xmlns:a16="http://schemas.microsoft.com/office/drawing/2014/main" id="{128D9F62-628B-41D4-92A0-7FE89B70E2A3}"/>
              </a:ext>
            </a:extLst>
          </p:cNvPr>
          <p:cNvSpPr>
            <a:spLocks noGrp="1"/>
          </p:cNvSpPr>
          <p:nvPr>
            <p:ph idx="1"/>
          </p:nvPr>
        </p:nvSpPr>
        <p:spPr/>
        <p:txBody>
          <a:bodyPr numCol="3">
            <a:normAutofit fontScale="92500" lnSpcReduction="20000"/>
          </a:bodyPr>
          <a:lstStyle/>
          <a:p>
            <a:pPr marL="0" indent="0">
              <a:buNone/>
            </a:pPr>
            <a:r>
              <a:rPr lang="el-GR" dirty="0"/>
              <a:t>Λ.χ. </a:t>
            </a:r>
            <a:r>
              <a:rPr lang="el-GR" i="1" dirty="0"/>
              <a:t>κλίμα, κλήμα</a:t>
            </a:r>
          </a:p>
          <a:p>
            <a:pPr marL="0" indent="0">
              <a:buNone/>
            </a:pPr>
            <a:r>
              <a:rPr lang="el-GR" i="1" dirty="0"/>
              <a:t>ρίμα, ρήμα</a:t>
            </a:r>
          </a:p>
          <a:p>
            <a:pPr marL="0" indent="0">
              <a:buNone/>
            </a:pPr>
            <a:r>
              <a:rPr lang="el-GR" i="1" dirty="0"/>
              <a:t>λυτός, λιτός</a:t>
            </a:r>
          </a:p>
          <a:p>
            <a:pPr marL="0" indent="0">
              <a:buNone/>
            </a:pPr>
            <a:r>
              <a:rPr lang="el-GR" i="1" dirty="0"/>
              <a:t>κάλος, κάλλος</a:t>
            </a:r>
          </a:p>
          <a:p>
            <a:pPr marL="0" indent="0">
              <a:buNone/>
            </a:pPr>
            <a:r>
              <a:rPr lang="el-GR" i="1" dirty="0"/>
              <a:t>σήκω, σύκο</a:t>
            </a:r>
          </a:p>
          <a:p>
            <a:pPr marL="0" indent="0">
              <a:buNone/>
            </a:pPr>
            <a:r>
              <a:rPr lang="el-GR" i="1" dirty="0"/>
              <a:t>λιμός, λοιμός</a:t>
            </a:r>
          </a:p>
          <a:p>
            <a:pPr marL="0" indent="0">
              <a:buNone/>
            </a:pPr>
            <a:r>
              <a:rPr lang="el-GR" i="1" dirty="0"/>
              <a:t>κόμμα, κώμα</a:t>
            </a:r>
          </a:p>
          <a:p>
            <a:pPr marL="0" indent="0">
              <a:buNone/>
            </a:pPr>
            <a:r>
              <a:rPr lang="el-GR" i="1" dirty="0"/>
              <a:t>ώμος, όμως</a:t>
            </a:r>
          </a:p>
          <a:p>
            <a:pPr marL="0" indent="0">
              <a:buNone/>
            </a:pPr>
            <a:r>
              <a:rPr lang="el-GR" i="1" dirty="0"/>
              <a:t>λύρα, λίρα</a:t>
            </a:r>
          </a:p>
          <a:p>
            <a:pPr marL="0" indent="0">
              <a:buNone/>
            </a:pPr>
            <a:r>
              <a:rPr lang="el-GR" i="1" dirty="0"/>
              <a:t>διάλειμμα, διάλυμα</a:t>
            </a:r>
          </a:p>
          <a:p>
            <a:pPr marL="0" indent="0">
              <a:buNone/>
            </a:pPr>
            <a:r>
              <a:rPr lang="el-GR" i="1" dirty="0"/>
              <a:t>μίλα, μήλα</a:t>
            </a:r>
          </a:p>
          <a:p>
            <a:pPr marL="0" indent="0">
              <a:buNone/>
            </a:pPr>
            <a:r>
              <a:rPr lang="el-GR" i="1" dirty="0"/>
              <a:t>λίπη, λύπη, λείπει</a:t>
            </a:r>
          </a:p>
          <a:p>
            <a:pPr marL="0" indent="0">
              <a:buNone/>
            </a:pPr>
            <a:r>
              <a:rPr lang="el-GR" i="1" dirty="0"/>
              <a:t>πείρα, πήρα</a:t>
            </a:r>
          </a:p>
          <a:p>
            <a:pPr marL="0" indent="0">
              <a:buNone/>
            </a:pPr>
            <a:r>
              <a:rPr lang="el-GR" i="1" dirty="0"/>
              <a:t>ψιλός, ψηλός</a:t>
            </a:r>
          </a:p>
          <a:p>
            <a:pPr marL="0" indent="0">
              <a:buNone/>
            </a:pPr>
            <a:r>
              <a:rPr lang="el-GR" i="1" dirty="0"/>
              <a:t>πάλι, πάλη</a:t>
            </a:r>
          </a:p>
          <a:p>
            <a:pPr marL="0" indent="0">
              <a:buNone/>
            </a:pPr>
            <a:r>
              <a:rPr lang="el-GR" i="1" dirty="0"/>
              <a:t>τύχη, τοίχοι, τείχη</a:t>
            </a:r>
          </a:p>
          <a:p>
            <a:pPr marL="0" indent="0">
              <a:buNone/>
            </a:pPr>
            <a:r>
              <a:rPr lang="el-GR" i="1" dirty="0"/>
              <a:t>κλίνω, κλείνω</a:t>
            </a:r>
          </a:p>
          <a:p>
            <a:pPr marL="0" indent="0">
              <a:buNone/>
            </a:pPr>
            <a:r>
              <a:rPr lang="el-GR" i="1" dirty="0"/>
              <a:t>χοίρος, χήρος</a:t>
            </a:r>
          </a:p>
          <a:p>
            <a:pPr marL="0" indent="0">
              <a:buNone/>
            </a:pPr>
            <a:r>
              <a:rPr lang="el-GR" i="1" dirty="0"/>
              <a:t>ίσος, ίσως</a:t>
            </a:r>
          </a:p>
          <a:p>
            <a:pPr marL="0" indent="0">
              <a:buNone/>
            </a:pPr>
            <a:r>
              <a:rPr lang="el-GR" i="1" dirty="0"/>
              <a:t>φύλλο, φύλο, φίλο</a:t>
            </a:r>
          </a:p>
          <a:p>
            <a:pPr marL="0" indent="0">
              <a:buNone/>
            </a:pPr>
            <a:endParaRPr lang="el-GR" dirty="0"/>
          </a:p>
          <a:p>
            <a:pPr marL="0" indent="0">
              <a:buNone/>
            </a:pPr>
            <a:r>
              <a:rPr lang="el-GR" dirty="0"/>
              <a:t>Π.χ.: </a:t>
            </a:r>
            <a:r>
              <a:rPr lang="el-GR" i="1" dirty="0"/>
              <a:t>είχα για φίλο ένα φύλλο</a:t>
            </a:r>
            <a:r>
              <a:rPr lang="el-GR" dirty="0"/>
              <a:t>, </a:t>
            </a:r>
            <a:r>
              <a:rPr lang="el-GR" i="1" dirty="0"/>
              <a:t>πόσο πολύ μου λύπη …</a:t>
            </a:r>
          </a:p>
        </p:txBody>
      </p:sp>
    </p:spTree>
    <p:extLst>
      <p:ext uri="{BB962C8B-B14F-4D97-AF65-F5344CB8AC3E}">
        <p14:creationId xmlns:p14="http://schemas.microsoft.com/office/powerpoint/2010/main" val="1844322543"/>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E9E70-069B-44EF-9703-911964889506}"/>
              </a:ext>
            </a:extLst>
          </p:cNvPr>
          <p:cNvSpPr>
            <a:spLocks noGrp="1"/>
          </p:cNvSpPr>
          <p:nvPr>
            <p:ph idx="1"/>
          </p:nvPr>
        </p:nvSpPr>
        <p:spPr>
          <a:xfrm>
            <a:off x="838200" y="721453"/>
            <a:ext cx="10515600" cy="5455510"/>
          </a:xfrm>
        </p:spPr>
        <p:txBody>
          <a:bodyPr>
            <a:normAutofit/>
          </a:bodyPr>
          <a:lstStyle/>
          <a:p>
            <a:pPr algn="just">
              <a:buFont typeface="Wingdings" panose="05000000000000000000" pitchFamily="2" charset="2"/>
              <a:buChar char="Ø"/>
            </a:pPr>
            <a:r>
              <a:rPr lang="el-GR" b="1" dirty="0"/>
              <a:t>Ακροστιχίδες: </a:t>
            </a:r>
            <a:r>
              <a:rPr lang="el-GR" dirty="0"/>
              <a:t>με βάση κάποια λέξη από κείμενο που διάβασαν στην τάξη, από την επικαιρότητα, το όνομά τους κ.λπ. Οι λέξεις μπορεί να σχετίζονται ή όχι.</a:t>
            </a:r>
          </a:p>
          <a:p>
            <a:pPr marL="0" indent="0">
              <a:buNone/>
            </a:pPr>
            <a:endParaRPr lang="el-GR" b="1" dirty="0"/>
          </a:p>
          <a:p>
            <a:pPr marL="0" indent="0">
              <a:buNone/>
            </a:pPr>
            <a:r>
              <a:rPr lang="el-GR" b="1" i="1" dirty="0"/>
              <a:t>Φ</a:t>
            </a:r>
            <a:r>
              <a:rPr lang="el-GR" i="1" dirty="0"/>
              <a:t> </a:t>
            </a:r>
            <a:r>
              <a:rPr lang="el-GR" i="1" dirty="0" err="1"/>
              <a:t>θινόπωρο</a:t>
            </a:r>
            <a:endParaRPr lang="el-GR" i="1" dirty="0"/>
          </a:p>
          <a:p>
            <a:pPr marL="0" indent="0">
              <a:buNone/>
            </a:pPr>
            <a:r>
              <a:rPr lang="el-GR" b="1" i="1" dirty="0"/>
              <a:t>Υ</a:t>
            </a:r>
            <a:r>
              <a:rPr lang="el-GR" i="1" dirty="0"/>
              <a:t> </a:t>
            </a:r>
            <a:r>
              <a:rPr lang="el-GR" i="1" dirty="0" err="1"/>
              <a:t>γρασία</a:t>
            </a:r>
            <a:endParaRPr lang="el-GR" i="1" dirty="0"/>
          </a:p>
          <a:p>
            <a:pPr marL="0" indent="0">
              <a:buNone/>
            </a:pPr>
            <a:r>
              <a:rPr lang="el-GR" b="1" i="1" dirty="0"/>
              <a:t>Λ</a:t>
            </a:r>
            <a:r>
              <a:rPr lang="el-GR" i="1" dirty="0"/>
              <a:t> </a:t>
            </a:r>
            <a:r>
              <a:rPr lang="el-GR" i="1" dirty="0" err="1"/>
              <a:t>ίμνες</a:t>
            </a:r>
            <a:endParaRPr lang="el-GR" i="1" dirty="0"/>
          </a:p>
          <a:p>
            <a:pPr marL="0" indent="0">
              <a:buNone/>
            </a:pPr>
            <a:r>
              <a:rPr lang="el-GR" b="1" i="1" dirty="0"/>
              <a:t>Λ</a:t>
            </a:r>
            <a:r>
              <a:rPr lang="el-GR" i="1" dirty="0"/>
              <a:t> ερωμένου</a:t>
            </a:r>
          </a:p>
          <a:p>
            <a:pPr marL="0" indent="0">
              <a:buNone/>
            </a:pPr>
            <a:r>
              <a:rPr lang="el-GR" b="1" i="1" dirty="0"/>
              <a:t>Ο</a:t>
            </a:r>
            <a:r>
              <a:rPr lang="el-GR" i="1" dirty="0"/>
              <a:t> </a:t>
            </a:r>
            <a:r>
              <a:rPr lang="el-GR" i="1" dirty="0" err="1"/>
              <a:t>υρανού</a:t>
            </a:r>
            <a:endParaRPr lang="el-GR" i="1"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1075844252"/>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99E-CF9E-4E76-92A8-1EA07F32A10A}"/>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243EFEF9-F382-4F3B-B26C-2B6A365DC0F3}"/>
              </a:ext>
            </a:extLst>
          </p:cNvPr>
          <p:cNvSpPr>
            <a:spLocks noGrp="1"/>
          </p:cNvSpPr>
          <p:nvPr>
            <p:ph idx="1"/>
          </p:nvPr>
        </p:nvSpPr>
        <p:spPr/>
        <p:txBody>
          <a:bodyPr/>
          <a:lstStyle/>
          <a:p>
            <a:pPr>
              <a:buFont typeface="Wingdings" panose="05000000000000000000" pitchFamily="2" charset="2"/>
              <a:buChar char="Ø"/>
            </a:pPr>
            <a:r>
              <a:rPr lang="el-GR" dirty="0"/>
              <a:t> </a:t>
            </a:r>
            <a:r>
              <a:rPr lang="el-GR" b="1" dirty="0"/>
              <a:t>Λέξεις – βαλίτσες</a:t>
            </a:r>
            <a:r>
              <a:rPr lang="el-GR" dirty="0"/>
              <a:t>: σύμπτυξη δύο ηχητικά συγγενών λέξεων σε μία Λ.χ.: Ιαγουάριος, </a:t>
            </a:r>
            <a:r>
              <a:rPr lang="el-GR" dirty="0" err="1"/>
              <a:t>Ζεβρουάριος</a:t>
            </a:r>
            <a:r>
              <a:rPr lang="el-GR" dirty="0"/>
              <a:t> …</a:t>
            </a:r>
          </a:p>
          <a:p>
            <a:pPr marL="0" indent="0">
              <a:buNone/>
            </a:pPr>
            <a:endParaRPr lang="el-GR" dirty="0"/>
          </a:p>
          <a:p>
            <a:pPr marL="0" indent="0">
              <a:buNone/>
            </a:pPr>
            <a:r>
              <a:rPr lang="el-GR" dirty="0"/>
              <a:t>(πβ. ανέκδοτα: </a:t>
            </a:r>
            <a:r>
              <a:rPr lang="el-GR" dirty="0" err="1"/>
              <a:t>καρχαρίνι</a:t>
            </a:r>
            <a:r>
              <a:rPr lang="el-GR" dirty="0"/>
              <a:t>, </a:t>
            </a:r>
            <a:r>
              <a:rPr lang="el-GR" dirty="0" err="1"/>
              <a:t>κοκκινοσκουπίτσα</a:t>
            </a:r>
            <a:r>
              <a:rPr lang="el-GR" dirty="0"/>
              <a:t>, </a:t>
            </a:r>
            <a:r>
              <a:rPr lang="el-GR" dirty="0" err="1"/>
              <a:t>σταχτοκούτα</a:t>
            </a:r>
            <a:r>
              <a:rPr lang="el-GR" dirty="0"/>
              <a:t> …)</a:t>
            </a:r>
          </a:p>
          <a:p>
            <a:pPr marL="0" indent="0">
              <a:buNone/>
            </a:pPr>
            <a:endParaRPr lang="el-GR" dirty="0"/>
          </a:p>
        </p:txBody>
      </p:sp>
    </p:spTree>
    <p:extLst>
      <p:ext uri="{BB962C8B-B14F-4D97-AF65-F5344CB8AC3E}">
        <p14:creationId xmlns:p14="http://schemas.microsoft.com/office/powerpoint/2010/main" val="1906759752"/>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361D11-61C7-4C7B-88BE-6DE45996AA20}"/>
              </a:ext>
            </a:extLst>
          </p:cNvPr>
          <p:cNvSpPr>
            <a:spLocks noGrp="1"/>
          </p:cNvSpPr>
          <p:nvPr>
            <p:ph idx="1"/>
          </p:nvPr>
        </p:nvSpPr>
        <p:spPr>
          <a:xfrm>
            <a:off x="838200" y="545284"/>
            <a:ext cx="10515600" cy="5631679"/>
          </a:xfrm>
        </p:spPr>
        <p:txBody>
          <a:bodyPr/>
          <a:lstStyle/>
          <a:p>
            <a:pPr algn="just">
              <a:buFont typeface="Wingdings" panose="05000000000000000000" pitchFamily="2" charset="2"/>
              <a:buChar char="Ø"/>
            </a:pPr>
            <a:r>
              <a:rPr kumimoji="0" lang="el-GR" sz="2800" b="1" i="0" u="none" strike="noStrike" kern="1200" cap="none" spc="0" normalizeH="0" baseline="0" noProof="0" dirty="0">
                <a:ln>
                  <a:noFill/>
                </a:ln>
                <a:solidFill>
                  <a:prstClr val="black"/>
                </a:solidFill>
                <a:effectLst/>
                <a:uLnTx/>
                <a:uFillTx/>
                <a:latin typeface="Calibri Light" panose="020F0302020204030204"/>
                <a:ea typeface="+mj-ea"/>
                <a:cs typeface="+mj-cs"/>
              </a:rPr>
              <a:t>Ποιητική περιγραφή – μεταφορές</a:t>
            </a:r>
            <a:r>
              <a:rPr kumimoji="0" lang="el-GR" sz="2800" b="0" i="0" u="none" strike="noStrike" kern="1200" cap="none" spc="0" normalizeH="0" baseline="0" noProof="0" dirty="0">
                <a:ln>
                  <a:noFill/>
                </a:ln>
                <a:solidFill>
                  <a:prstClr val="black"/>
                </a:solidFill>
                <a:effectLst/>
                <a:uLnTx/>
                <a:uFillTx/>
                <a:latin typeface="Calibri Light" panose="020F0302020204030204"/>
                <a:ea typeface="+mj-ea"/>
                <a:cs typeface="+mj-cs"/>
              </a:rPr>
              <a:t>: πρωτότυπος/απροσδόκητος συνδυασμός επιθέτου με ουσιαστικό και απόπειρα «εξήγησης» του συνδυασμού. </a:t>
            </a:r>
            <a:r>
              <a:rPr lang="el-GR" dirty="0">
                <a:solidFill>
                  <a:prstClr val="black"/>
                </a:solidFill>
                <a:latin typeface="Calibri Light" panose="020F0302020204030204"/>
                <a:ea typeface="+mj-ea"/>
                <a:cs typeface="+mj-cs"/>
              </a:rPr>
              <a:t>Δ</a:t>
            </a:r>
            <a:r>
              <a:rPr kumimoji="0" lang="el-GR" sz="2800" b="0" i="0" u="none" strike="noStrike" kern="1200" cap="none" spc="0" normalizeH="0" baseline="0" noProof="0" dirty="0" err="1">
                <a:ln>
                  <a:noFill/>
                </a:ln>
                <a:solidFill>
                  <a:prstClr val="black"/>
                </a:solidFill>
                <a:effectLst/>
                <a:uLnTx/>
                <a:uFillTx/>
                <a:latin typeface="Calibri Light" panose="020F0302020204030204"/>
                <a:ea typeface="+mj-ea"/>
                <a:cs typeface="+mj-cs"/>
              </a:rPr>
              <a:t>ίνονται</a:t>
            </a:r>
            <a:r>
              <a:rPr kumimoji="0" lang="el-GR" sz="2800" b="0" i="0" u="none" strike="noStrike" kern="1200" cap="none" spc="0" normalizeH="0" baseline="0" noProof="0" dirty="0">
                <a:ln>
                  <a:noFill/>
                </a:ln>
                <a:solidFill>
                  <a:prstClr val="black"/>
                </a:solidFill>
                <a:effectLst/>
                <a:uLnTx/>
                <a:uFillTx/>
                <a:latin typeface="Calibri Light" panose="020F0302020204030204"/>
                <a:ea typeface="+mj-ea"/>
                <a:cs typeface="+mj-cs"/>
              </a:rPr>
              <a:t> «κλισέ» συνδυασμοί και ζητείται να αλλάξει το επίθετο, επιλέγουν τυχαία επίθετα και ουσιαστικά ή ζητείται από τους μαθητές να δημιουργήσουν δικούς τους συνδυασμούς. Π.χ.</a:t>
            </a:r>
          </a:p>
          <a:p>
            <a:pPr marL="0" indent="0" algn="just">
              <a:buNone/>
            </a:pPr>
            <a:endParaRPr lang="el-GR" dirty="0">
              <a:solidFill>
                <a:prstClr val="black"/>
              </a:solidFill>
              <a:latin typeface="Calibri Light" panose="020F0302020204030204"/>
              <a:ea typeface="+mj-ea"/>
              <a:cs typeface="+mj-cs"/>
            </a:endParaRPr>
          </a:p>
          <a:p>
            <a:pPr marL="0" indent="0" algn="ctr">
              <a:buNone/>
            </a:pPr>
            <a:r>
              <a:rPr lang="el-GR" i="1" dirty="0">
                <a:solidFill>
                  <a:prstClr val="black"/>
                </a:solidFill>
                <a:latin typeface="Calibri Light" panose="020F0302020204030204"/>
                <a:ea typeface="+mj-ea"/>
                <a:cs typeface="+mj-cs"/>
              </a:rPr>
              <a:t>μαύρα μάτια</a:t>
            </a:r>
          </a:p>
          <a:p>
            <a:pPr marL="0" indent="0" algn="ctr">
              <a:buNone/>
            </a:pPr>
            <a:r>
              <a:rPr lang="el-GR" i="1" dirty="0">
                <a:solidFill>
                  <a:prstClr val="black"/>
                </a:solidFill>
                <a:latin typeface="Calibri Light" panose="020F0302020204030204"/>
                <a:ea typeface="+mj-ea"/>
                <a:cs typeface="+mj-cs"/>
              </a:rPr>
              <a:t>καλή καρδιά</a:t>
            </a:r>
          </a:p>
          <a:p>
            <a:pPr marL="0" indent="0" algn="just">
              <a:buNone/>
            </a:pPr>
            <a:endParaRPr lang="el-GR" dirty="0"/>
          </a:p>
        </p:txBody>
      </p:sp>
    </p:spTree>
    <p:extLst>
      <p:ext uri="{BB962C8B-B14F-4D97-AF65-F5344CB8AC3E}">
        <p14:creationId xmlns:p14="http://schemas.microsoft.com/office/powerpoint/2010/main" val="26503603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58610-013A-4395-AB0F-A1350EBA3DEC}"/>
              </a:ext>
            </a:extLst>
          </p:cNvPr>
          <p:cNvSpPr>
            <a:spLocks noGrp="1"/>
          </p:cNvSpPr>
          <p:nvPr>
            <p:ph idx="1"/>
          </p:nvPr>
        </p:nvSpPr>
        <p:spPr>
          <a:xfrm>
            <a:off x="838200" y="444617"/>
            <a:ext cx="10515600" cy="5732346"/>
          </a:xfrm>
        </p:spPr>
        <p:txBody>
          <a:bodyPr>
            <a:normAutofit/>
          </a:bodyPr>
          <a:lstStyle/>
          <a:p>
            <a:pPr algn="just">
              <a:buFont typeface="Wingdings" panose="05000000000000000000" pitchFamily="2" charset="2"/>
              <a:buChar char="Ø"/>
            </a:pPr>
            <a:r>
              <a:rPr lang="el-GR" dirty="0"/>
              <a:t> </a:t>
            </a:r>
            <a:r>
              <a:rPr lang="el-GR" b="1" dirty="0"/>
              <a:t>Ομοιοκαταληξίες</a:t>
            </a:r>
            <a:r>
              <a:rPr lang="el-GR" dirty="0"/>
              <a:t>: </a:t>
            </a:r>
          </a:p>
          <a:p>
            <a:pPr algn="just"/>
            <a:r>
              <a:rPr lang="el-GR" dirty="0"/>
              <a:t>Δημιουργούμε ομοιοκαταληξίες με ίδια ή διαφορετικά μέρη του λόγου (ή δίνονται έτοιμα ζεύγη ομοιοκαταληξιών) και τις χρησιμοποιούμε για να κατασκευάσουμε στίχους. Λ.χ.</a:t>
            </a:r>
          </a:p>
          <a:p>
            <a:pPr marL="0" indent="0" algn="just">
              <a:buNone/>
            </a:pPr>
            <a:endParaRPr lang="el-GR" dirty="0"/>
          </a:p>
          <a:p>
            <a:pPr marL="0" indent="0">
              <a:buNone/>
            </a:pPr>
            <a:r>
              <a:rPr lang="el-GR" sz="2000" i="1" dirty="0"/>
              <a:t>ψάρι...................................................... (π.χ. χάρη, πάρει)</a:t>
            </a:r>
          </a:p>
          <a:p>
            <a:pPr marL="0" indent="0">
              <a:buNone/>
            </a:pPr>
            <a:r>
              <a:rPr lang="el-GR" sz="2000" i="1" dirty="0"/>
              <a:t>πάλι....................................................... (π.χ. μαγκάλι, σκυτάλη)</a:t>
            </a:r>
          </a:p>
          <a:p>
            <a:pPr marL="0" indent="0">
              <a:buNone/>
            </a:pPr>
            <a:r>
              <a:rPr lang="el-GR" sz="2000" i="1" dirty="0"/>
              <a:t>όχι......................................................... (π.χ. απόχη, το’ </a:t>
            </a:r>
            <a:r>
              <a:rPr lang="el-GR" sz="2000" i="1" dirty="0" err="1"/>
              <a:t>χει</a:t>
            </a:r>
            <a:r>
              <a:rPr lang="el-GR" sz="2000" i="1" dirty="0"/>
              <a:t>)</a:t>
            </a:r>
          </a:p>
          <a:p>
            <a:pPr marL="0" indent="0">
              <a:buNone/>
            </a:pPr>
            <a:r>
              <a:rPr lang="el-GR" sz="2000" i="1" dirty="0"/>
              <a:t>Φύλλα.................................................... (π.χ. ξύλα, μίλα)</a:t>
            </a:r>
          </a:p>
          <a:p>
            <a:pPr marL="0" indent="0">
              <a:buNone/>
            </a:pPr>
            <a:r>
              <a:rPr lang="el-GR" sz="2000" i="1" dirty="0"/>
              <a:t>Έχει …………………………………………………… (π.χ. βρέχει, αντέχει)</a:t>
            </a:r>
          </a:p>
          <a:p>
            <a:pPr marL="0" indent="0">
              <a:buNone/>
            </a:pPr>
            <a:endParaRPr lang="el-GR" dirty="0"/>
          </a:p>
          <a:p>
            <a:pPr marL="0" indent="0">
              <a:buNone/>
            </a:pPr>
            <a:endParaRPr lang="el-GR" sz="2000" dirty="0"/>
          </a:p>
          <a:p>
            <a:pPr marL="0" indent="0">
              <a:buNone/>
            </a:pPr>
            <a:endParaRPr lang="el-GR" dirty="0"/>
          </a:p>
        </p:txBody>
      </p:sp>
    </p:spTree>
    <p:extLst>
      <p:ext uri="{BB962C8B-B14F-4D97-AF65-F5344CB8AC3E}">
        <p14:creationId xmlns:p14="http://schemas.microsoft.com/office/powerpoint/2010/main" val="581468778"/>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F39-8682-497A-B4B3-423BC76951DF}"/>
              </a:ext>
            </a:extLst>
          </p:cNvPr>
          <p:cNvSpPr>
            <a:spLocks noGrp="1"/>
          </p:cNvSpPr>
          <p:nvPr>
            <p:ph type="title"/>
          </p:nvPr>
        </p:nvSpPr>
        <p:spPr>
          <a:xfrm>
            <a:off x="838200" y="365126"/>
            <a:ext cx="10515600" cy="826112"/>
          </a:xfrm>
        </p:spPr>
        <p:txBody>
          <a:bodyPr>
            <a:normAutofit fontScale="90000"/>
          </a:bodyPr>
          <a:lstStyle/>
          <a:p>
            <a:pPr marL="457200" indent="-457200">
              <a:buFont typeface="Arial" panose="020B0604020202020204" pitchFamily="34" charset="0"/>
              <a:buChar char="•"/>
            </a:pPr>
            <a:r>
              <a:rPr lang="el-GR" sz="2800" b="1" dirty="0"/>
              <a:t>Αφαιρούμε από ποιήματα ομοιοκατάληκτες λέξεις και ζητούμε από τους μαθητές να τις συμπληρώσουν (πβ. αναγνωστικές εικασίες). Λ.χ.</a:t>
            </a:r>
            <a:br>
              <a:rPr lang="el-GR" sz="2800" b="1" dirty="0"/>
            </a:br>
            <a:endParaRPr lang="el-GR" sz="2800" b="1" dirty="0"/>
          </a:p>
        </p:txBody>
      </p:sp>
      <p:sp>
        <p:nvSpPr>
          <p:cNvPr id="3" name="Content Placeholder 2">
            <a:extLst>
              <a:ext uri="{FF2B5EF4-FFF2-40B4-BE49-F238E27FC236}">
                <a16:creationId xmlns:a16="http://schemas.microsoft.com/office/drawing/2014/main" id="{0B7D05A1-9939-4960-9B23-94DEA199EF88}"/>
              </a:ext>
            </a:extLst>
          </p:cNvPr>
          <p:cNvSpPr>
            <a:spLocks noGrp="1"/>
          </p:cNvSpPr>
          <p:nvPr>
            <p:ph idx="1"/>
          </p:nvPr>
        </p:nvSpPr>
        <p:spPr>
          <a:xfrm>
            <a:off x="587229" y="1825625"/>
            <a:ext cx="10766571" cy="4351338"/>
          </a:xfrm>
        </p:spPr>
        <p:txBody>
          <a:bodyPr numCol="2">
            <a:normAutofit fontScale="85000" lnSpcReduction="20000"/>
          </a:bodyPr>
          <a:lstStyle/>
          <a:p>
            <a:pPr marL="0" indent="0">
              <a:buNone/>
            </a:pPr>
            <a:r>
              <a:rPr lang="el-GR" sz="2000" i="1" dirty="0"/>
              <a:t>Η Μαργαρίτα η </a:t>
            </a:r>
            <a:r>
              <a:rPr lang="el-GR" sz="2000" i="1" dirty="0" err="1"/>
              <a:t>Μαργαρώ</a:t>
            </a:r>
            <a:r>
              <a:rPr lang="el-GR" sz="2000" i="1" dirty="0"/>
              <a:t>,</a:t>
            </a:r>
          </a:p>
          <a:p>
            <a:pPr marL="0" indent="0">
              <a:buNone/>
            </a:pPr>
            <a:r>
              <a:rPr lang="el-GR" sz="2000" i="1" dirty="0"/>
              <a:t>Περιστεράκι στον ουρανό</a:t>
            </a:r>
          </a:p>
          <a:p>
            <a:pPr marL="0" indent="0">
              <a:buNone/>
            </a:pPr>
            <a:r>
              <a:rPr lang="el-GR" sz="2000" i="1" dirty="0"/>
              <a:t>Τον ουρανό μες στα δυο σου μάτια κοιτάζω,</a:t>
            </a:r>
          </a:p>
          <a:p>
            <a:pPr marL="0" indent="0">
              <a:buNone/>
            </a:pPr>
            <a:r>
              <a:rPr lang="el-GR" sz="2000" i="1" dirty="0"/>
              <a:t>Βλέπω την πούλια και τον ………..</a:t>
            </a:r>
          </a:p>
          <a:p>
            <a:pPr marL="0" indent="0">
              <a:buNone/>
            </a:pPr>
            <a:endParaRPr lang="el-GR" sz="2000" i="1" dirty="0"/>
          </a:p>
          <a:p>
            <a:pPr marL="0" indent="0">
              <a:buNone/>
            </a:pPr>
            <a:r>
              <a:rPr lang="el-GR" sz="2000" i="1" dirty="0"/>
              <a:t>Η μάνα σου είναι τρελή</a:t>
            </a:r>
          </a:p>
          <a:p>
            <a:pPr marL="0" indent="0">
              <a:buNone/>
            </a:pPr>
            <a:r>
              <a:rPr lang="el-GR" sz="2000" i="1" dirty="0"/>
              <a:t>Και σε κλειδώνει μοναχή,</a:t>
            </a:r>
          </a:p>
          <a:p>
            <a:pPr marL="0" indent="0">
              <a:buNone/>
            </a:pPr>
            <a:r>
              <a:rPr lang="el-GR" sz="2000" i="1" dirty="0"/>
              <a:t>Σαν θέλω </a:t>
            </a:r>
            <a:r>
              <a:rPr lang="el-GR" sz="2000" i="1" dirty="0" err="1"/>
              <a:t>νά</a:t>
            </a:r>
            <a:r>
              <a:rPr lang="el-GR" sz="2000" i="1" dirty="0"/>
              <a:t> 'μπω στην κάμαρή σου</a:t>
            </a:r>
          </a:p>
          <a:p>
            <a:pPr marL="0" indent="0">
              <a:buNone/>
            </a:pPr>
            <a:r>
              <a:rPr lang="el-GR" sz="2000" i="1" dirty="0"/>
              <a:t>Μου ρίχνεις μεταξωτό ………….</a:t>
            </a:r>
          </a:p>
          <a:p>
            <a:pPr marL="0" indent="0">
              <a:buNone/>
            </a:pPr>
            <a:r>
              <a:rPr lang="el-GR" sz="2000" i="1" dirty="0"/>
              <a:t>Και κλειδωμένους μας βλέπει η νύχτα,</a:t>
            </a:r>
          </a:p>
          <a:p>
            <a:pPr marL="0" indent="0">
              <a:buNone/>
            </a:pPr>
            <a:r>
              <a:rPr lang="el-GR" sz="2000" i="1" dirty="0"/>
              <a:t>Μας βλέπουν τ' άστρα κι η χαραυγή.</a:t>
            </a:r>
          </a:p>
          <a:p>
            <a:pPr marL="0" indent="0">
              <a:buNone/>
            </a:pPr>
            <a:endParaRPr lang="el-GR" sz="2000" i="1" dirty="0"/>
          </a:p>
          <a:p>
            <a:pPr marL="0" indent="0">
              <a:buNone/>
            </a:pPr>
            <a:r>
              <a:rPr lang="el-GR" sz="2000" i="1" dirty="0"/>
              <a:t>Η Μαργαρίτα η </a:t>
            </a:r>
            <a:r>
              <a:rPr lang="el-GR" sz="2000" i="1" dirty="0" err="1"/>
              <a:t>Μαργαρώ</a:t>
            </a:r>
            <a:r>
              <a:rPr lang="el-GR" sz="2000" i="1" dirty="0"/>
              <a:t>,</a:t>
            </a:r>
          </a:p>
          <a:p>
            <a:pPr marL="0" indent="0">
              <a:buNone/>
            </a:pPr>
            <a:r>
              <a:rPr lang="el-GR" sz="2000" i="1" dirty="0"/>
              <a:t>Βαρκούλα στο Σαρωνικό...</a:t>
            </a:r>
          </a:p>
          <a:p>
            <a:pPr marL="0" indent="0">
              <a:buNone/>
            </a:pPr>
            <a:r>
              <a:rPr lang="el-GR" sz="2000" i="1" dirty="0"/>
              <a:t>Σαρωνικέ μου, τα </a:t>
            </a:r>
            <a:r>
              <a:rPr lang="el-GR" sz="2000" i="1" dirty="0" err="1"/>
              <a:t>κυματάκια</a:t>
            </a:r>
            <a:r>
              <a:rPr lang="el-GR" sz="2000" i="1" dirty="0"/>
              <a:t> σου </a:t>
            </a:r>
            <a:r>
              <a:rPr lang="el-GR" sz="2000" i="1" dirty="0" err="1"/>
              <a:t>δώσ</a:t>
            </a:r>
            <a:r>
              <a:rPr lang="el-GR" sz="2000" i="1" dirty="0"/>
              <a:t>' μου,</a:t>
            </a:r>
          </a:p>
          <a:p>
            <a:pPr marL="0" indent="0">
              <a:buNone/>
            </a:pPr>
            <a:r>
              <a:rPr lang="el-GR" sz="2000" i="1" dirty="0" err="1"/>
              <a:t>Δώσ</a:t>
            </a:r>
            <a:r>
              <a:rPr lang="el-GR" sz="2000" i="1" dirty="0"/>
              <a:t>' μου τ' αγέρι, </a:t>
            </a:r>
            <a:r>
              <a:rPr lang="el-GR" sz="2000" i="1" dirty="0" err="1"/>
              <a:t>δώσ</a:t>
            </a:r>
            <a:r>
              <a:rPr lang="el-GR" sz="2000" i="1" dirty="0"/>
              <a:t>' μου το πέλαγο.</a:t>
            </a:r>
          </a:p>
          <a:p>
            <a:pPr marL="0" indent="0">
              <a:buNone/>
            </a:pPr>
            <a:endParaRPr lang="el-GR" sz="2000" i="1" dirty="0"/>
          </a:p>
          <a:p>
            <a:pPr marL="0" indent="0">
              <a:buNone/>
            </a:pPr>
            <a:r>
              <a:rPr lang="el-GR" sz="2000" i="1" dirty="0"/>
              <a:t>Η Μαργαρίτα η </a:t>
            </a:r>
            <a:r>
              <a:rPr lang="el-GR" sz="2000" i="1" dirty="0" err="1"/>
              <a:t>Μαργαρώ</a:t>
            </a:r>
            <a:r>
              <a:rPr lang="el-GR" sz="2000" i="1" dirty="0"/>
              <a:t>,</a:t>
            </a:r>
          </a:p>
          <a:p>
            <a:pPr marL="0" indent="0">
              <a:buNone/>
            </a:pPr>
            <a:r>
              <a:rPr lang="el-GR" sz="2000" i="1" dirty="0"/>
              <a:t>Δεντράκι στο Βοτανικό.</a:t>
            </a:r>
          </a:p>
          <a:p>
            <a:pPr marL="0" indent="0">
              <a:buNone/>
            </a:pPr>
            <a:r>
              <a:rPr lang="el-GR" sz="2000" i="1" dirty="0"/>
              <a:t>Πάρε το τραμ μόλις δεις πως πέφτει η νύχτα,</a:t>
            </a:r>
          </a:p>
          <a:p>
            <a:pPr marL="0" indent="0">
              <a:buNone/>
            </a:pPr>
            <a:r>
              <a:rPr lang="el-GR" sz="2000" i="1" dirty="0"/>
              <a:t>Πέφτουν οι ώρες, πέφτω, ………….</a:t>
            </a:r>
          </a:p>
          <a:p>
            <a:pPr marL="0" indent="0">
              <a:buNone/>
            </a:pPr>
            <a:endParaRPr lang="el-GR" sz="2000" dirty="0"/>
          </a:p>
        </p:txBody>
      </p:sp>
    </p:spTree>
    <p:extLst>
      <p:ext uri="{BB962C8B-B14F-4D97-AF65-F5344CB8AC3E}">
        <p14:creationId xmlns:p14="http://schemas.microsoft.com/office/powerpoint/2010/main" val="1081377403"/>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E6D9-FD67-4AE4-A0B1-10B625529D54}"/>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477E8F73-6F28-45FD-8E2F-E32C2023A4FE}"/>
              </a:ext>
            </a:extLst>
          </p:cNvPr>
          <p:cNvSpPr>
            <a:spLocks noGrp="1"/>
          </p:cNvSpPr>
          <p:nvPr>
            <p:ph idx="1"/>
          </p:nvPr>
        </p:nvSpPr>
        <p:spPr/>
        <p:txBody>
          <a:bodyPr numCol="2">
            <a:normAutofit fontScale="47500" lnSpcReduction="20000"/>
          </a:bodyPr>
          <a:lstStyle/>
          <a:p>
            <a:pPr marL="0" indent="0">
              <a:buNone/>
            </a:pPr>
            <a:r>
              <a:rPr lang="el-GR" i="1" dirty="0" err="1"/>
              <a:t>Είσ</a:t>
            </a:r>
            <a:r>
              <a:rPr lang="el-GR" i="1" dirty="0"/>
              <a:t>’ ένα περιστέρι</a:t>
            </a:r>
          </a:p>
          <a:p>
            <a:pPr marL="0" indent="0">
              <a:buNone/>
            </a:pPr>
            <a:r>
              <a:rPr lang="el-GR" i="1" dirty="0"/>
              <a:t>που πετάς στον ουρανό</a:t>
            </a:r>
          </a:p>
          <a:p>
            <a:pPr marL="0" indent="0">
              <a:buNone/>
            </a:pPr>
            <a:r>
              <a:rPr lang="el-GR" i="1" dirty="0"/>
              <a:t>πάμε να βρούμε ένα…….</a:t>
            </a:r>
          </a:p>
          <a:p>
            <a:pPr marL="0" indent="0">
              <a:buNone/>
            </a:pPr>
            <a:r>
              <a:rPr lang="el-GR" i="1" dirty="0"/>
              <a:t>σ’ ένα κόσμο …………</a:t>
            </a:r>
          </a:p>
          <a:p>
            <a:pPr marL="0" indent="0">
              <a:buNone/>
            </a:pPr>
            <a:endParaRPr lang="el-GR" i="1" dirty="0"/>
          </a:p>
          <a:p>
            <a:pPr marL="0" indent="0">
              <a:buNone/>
            </a:pPr>
            <a:r>
              <a:rPr lang="el-GR" i="1" dirty="0"/>
              <a:t>Έλα ένα βρούμε </a:t>
            </a:r>
            <a:r>
              <a:rPr lang="el-GR" i="1" dirty="0" err="1"/>
              <a:t>έν</a:t>
            </a:r>
            <a:r>
              <a:rPr lang="el-GR" i="1" dirty="0"/>
              <a:t>’ αστέρι</a:t>
            </a:r>
          </a:p>
          <a:p>
            <a:pPr marL="0" indent="0">
              <a:buNone/>
            </a:pPr>
            <a:r>
              <a:rPr lang="el-GR" i="1" dirty="0"/>
              <a:t>που πετά ψηλά </a:t>
            </a:r>
            <a:r>
              <a:rPr lang="el-GR" i="1" dirty="0" err="1"/>
              <a:t>ψηλά</a:t>
            </a:r>
            <a:r>
              <a:rPr lang="el-GR" i="1" dirty="0"/>
              <a:t> στον ουρανό</a:t>
            </a:r>
          </a:p>
          <a:p>
            <a:pPr marL="0" indent="0">
              <a:buNone/>
            </a:pPr>
            <a:endParaRPr lang="el-GR" i="1" dirty="0"/>
          </a:p>
          <a:p>
            <a:pPr marL="0" indent="0">
              <a:buNone/>
            </a:pPr>
            <a:r>
              <a:rPr lang="el-GR" i="1" dirty="0"/>
              <a:t>Είσαι ένα καρδιοχτύπι</a:t>
            </a:r>
          </a:p>
          <a:p>
            <a:pPr marL="0" indent="0">
              <a:buNone/>
            </a:pPr>
            <a:r>
              <a:rPr lang="el-GR" i="1" dirty="0"/>
              <a:t>μου `χεις κόψει τα φτερά</a:t>
            </a:r>
          </a:p>
          <a:p>
            <a:pPr marL="0" indent="0">
              <a:buNone/>
            </a:pPr>
            <a:r>
              <a:rPr lang="el-GR" i="1" dirty="0"/>
              <a:t>έλα πάρε μου τη …..</a:t>
            </a:r>
          </a:p>
          <a:p>
            <a:pPr marL="0" indent="0">
              <a:buNone/>
            </a:pPr>
            <a:r>
              <a:rPr lang="el-GR" i="1" dirty="0"/>
              <a:t>έλα </a:t>
            </a:r>
            <a:r>
              <a:rPr lang="el-GR" i="1" dirty="0" err="1"/>
              <a:t>δώσ</a:t>
            </a:r>
            <a:r>
              <a:rPr lang="el-GR" i="1" dirty="0"/>
              <a:t>’ μου τη …….</a:t>
            </a:r>
          </a:p>
          <a:p>
            <a:pPr marL="0" indent="0">
              <a:buNone/>
            </a:pPr>
            <a:endParaRPr lang="el-GR" i="1" dirty="0"/>
          </a:p>
          <a:p>
            <a:pPr marL="0" indent="0">
              <a:buNone/>
            </a:pPr>
            <a:r>
              <a:rPr lang="el-GR" i="1" dirty="0"/>
              <a:t>Είσαι ένα καρδιοχτύπι</a:t>
            </a:r>
          </a:p>
          <a:p>
            <a:pPr marL="0" indent="0">
              <a:buNone/>
            </a:pPr>
            <a:r>
              <a:rPr lang="el-GR" i="1" dirty="0"/>
              <a:t>μου `χεις κόψει τα φτερά</a:t>
            </a:r>
          </a:p>
          <a:p>
            <a:pPr marL="0" indent="0">
              <a:buNone/>
            </a:pPr>
            <a:endParaRPr lang="el-GR" i="1" dirty="0"/>
          </a:p>
          <a:p>
            <a:pPr marL="0" indent="0">
              <a:buNone/>
            </a:pPr>
            <a:r>
              <a:rPr lang="el-GR" i="1" dirty="0"/>
              <a:t>Τα γαρίφαλα σου μέτρα</a:t>
            </a:r>
          </a:p>
          <a:p>
            <a:pPr marL="0" indent="0">
              <a:buNone/>
            </a:pPr>
            <a:r>
              <a:rPr lang="el-GR" i="1" dirty="0"/>
              <a:t>σ’ αγαπώ όσο κανείς</a:t>
            </a:r>
          </a:p>
          <a:p>
            <a:pPr marL="0" indent="0">
              <a:buNone/>
            </a:pPr>
            <a:r>
              <a:rPr lang="el-GR" i="1" dirty="0"/>
              <a:t>κάνω την καρδιά μου ……</a:t>
            </a:r>
          </a:p>
          <a:p>
            <a:pPr marL="0" indent="0">
              <a:buNone/>
            </a:pPr>
            <a:r>
              <a:rPr lang="el-GR" i="1" dirty="0"/>
              <a:t>και προσμένω να ……</a:t>
            </a:r>
          </a:p>
          <a:p>
            <a:pPr marL="0" indent="0">
              <a:buNone/>
            </a:pPr>
            <a:endParaRPr lang="el-GR" i="1" dirty="0"/>
          </a:p>
          <a:p>
            <a:pPr marL="0" indent="0">
              <a:buNone/>
            </a:pPr>
            <a:r>
              <a:rPr lang="el-GR" i="1" dirty="0"/>
              <a:t>Έλα και σε περιμένω</a:t>
            </a:r>
          </a:p>
          <a:p>
            <a:pPr marL="0" indent="0">
              <a:buNone/>
            </a:pPr>
            <a:r>
              <a:rPr lang="el-GR" i="1" dirty="0"/>
              <a:t>στη γωνιά του δρόμου να φανείς</a:t>
            </a:r>
          </a:p>
        </p:txBody>
      </p:sp>
    </p:spTree>
    <p:extLst>
      <p:ext uri="{BB962C8B-B14F-4D97-AF65-F5344CB8AC3E}">
        <p14:creationId xmlns:p14="http://schemas.microsoft.com/office/powerpoint/2010/main" val="643470079"/>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CC42-8A4B-497F-9549-824B78722A92}"/>
              </a:ext>
            </a:extLst>
          </p:cNvPr>
          <p:cNvSpPr>
            <a:spLocks noGrp="1"/>
          </p:cNvSpPr>
          <p:nvPr>
            <p:ph type="title"/>
          </p:nvPr>
        </p:nvSpPr>
        <p:spPr/>
        <p:txBody>
          <a:bodyPr>
            <a:normAutofit/>
          </a:bodyPr>
          <a:lstStyle/>
          <a:p>
            <a:pPr marL="571500" indent="-571500">
              <a:buFont typeface="Wingdings" panose="05000000000000000000" pitchFamily="2" charset="2"/>
              <a:buChar char="Ø"/>
            </a:pPr>
            <a:r>
              <a:rPr lang="el-GR" sz="3200" b="1" dirty="0"/>
              <a:t>Αντικατάσταση λέξεων του κειμένου με άλλες</a:t>
            </a:r>
          </a:p>
        </p:txBody>
      </p:sp>
      <p:sp>
        <p:nvSpPr>
          <p:cNvPr id="3" name="Content Placeholder 2">
            <a:extLst>
              <a:ext uri="{FF2B5EF4-FFF2-40B4-BE49-F238E27FC236}">
                <a16:creationId xmlns:a16="http://schemas.microsoft.com/office/drawing/2014/main" id="{30337A62-B5D5-4E8B-95E5-B2FA805CA9A5}"/>
              </a:ext>
            </a:extLst>
          </p:cNvPr>
          <p:cNvSpPr>
            <a:spLocks noGrp="1"/>
          </p:cNvSpPr>
          <p:nvPr>
            <p:ph idx="1"/>
          </p:nvPr>
        </p:nvSpPr>
        <p:spPr/>
        <p:txBody>
          <a:bodyPr numCol="2">
            <a:normAutofit fontScale="55000" lnSpcReduction="20000"/>
          </a:bodyPr>
          <a:lstStyle/>
          <a:p>
            <a:pPr marL="0" indent="0">
              <a:buNone/>
            </a:pPr>
            <a:r>
              <a:rPr lang="el-GR" dirty="0"/>
              <a:t>Οδυσσέας Ελύτης, Ο γλάρος</a:t>
            </a:r>
          </a:p>
          <a:p>
            <a:pPr marL="0" indent="0">
              <a:buNone/>
            </a:pPr>
            <a:endParaRPr lang="el-GR" dirty="0"/>
          </a:p>
          <a:p>
            <a:pPr marL="0" indent="0">
              <a:buNone/>
            </a:pPr>
            <a:r>
              <a:rPr lang="el-GR" dirty="0"/>
              <a:t>Στο κύμα πάει να κοιμηθεί</a:t>
            </a:r>
          </a:p>
          <a:p>
            <a:pPr marL="0" indent="0">
              <a:buNone/>
            </a:pPr>
            <a:r>
              <a:rPr lang="el-GR" dirty="0"/>
              <a:t>δεν έχει τι να </a:t>
            </a:r>
            <a:r>
              <a:rPr lang="el-GR" dirty="0">
                <a:solidFill>
                  <a:srgbClr val="FF0000"/>
                </a:solidFill>
              </a:rPr>
              <a:t>φοβηθεί</a:t>
            </a:r>
          </a:p>
          <a:p>
            <a:pPr marL="0" indent="0">
              <a:buNone/>
            </a:pPr>
            <a:r>
              <a:rPr lang="el-GR" dirty="0"/>
              <a:t>Μήνας μπαίνει μήνας βγαίνει</a:t>
            </a:r>
          </a:p>
          <a:p>
            <a:pPr marL="0" indent="0">
              <a:buNone/>
            </a:pPr>
            <a:r>
              <a:rPr lang="el-GR" dirty="0"/>
              <a:t>γλάρος είναι και πηγαίνει</a:t>
            </a:r>
          </a:p>
          <a:p>
            <a:pPr marL="0" indent="0">
              <a:buNone/>
            </a:pPr>
            <a:endParaRPr lang="el-GR" dirty="0"/>
          </a:p>
          <a:p>
            <a:pPr marL="0" indent="0">
              <a:buNone/>
            </a:pPr>
            <a:r>
              <a:rPr lang="el-GR" dirty="0"/>
              <a:t>Από </a:t>
            </a:r>
            <a:r>
              <a:rPr lang="el-GR" dirty="0">
                <a:solidFill>
                  <a:srgbClr val="FF0000"/>
                </a:solidFill>
              </a:rPr>
              <a:t>πόλεμο</a:t>
            </a:r>
            <a:r>
              <a:rPr lang="el-GR" dirty="0"/>
              <a:t> δεν ξέρει</a:t>
            </a:r>
          </a:p>
          <a:p>
            <a:pPr marL="0" indent="0">
              <a:buNone/>
            </a:pPr>
            <a:r>
              <a:rPr lang="el-GR" dirty="0"/>
              <a:t>ούτε τι θα πει </a:t>
            </a:r>
            <a:r>
              <a:rPr lang="el-GR" dirty="0">
                <a:solidFill>
                  <a:srgbClr val="FF0000"/>
                </a:solidFill>
              </a:rPr>
              <a:t>μαχαίρι</a:t>
            </a:r>
          </a:p>
          <a:p>
            <a:pPr marL="0" indent="0">
              <a:buNone/>
            </a:pPr>
            <a:r>
              <a:rPr lang="el-GR" dirty="0"/>
              <a:t>Ο Θεός του ’</a:t>
            </a:r>
            <a:r>
              <a:rPr lang="el-GR" dirty="0" err="1"/>
              <a:t>δωκε</a:t>
            </a:r>
            <a:r>
              <a:rPr lang="el-GR" dirty="0"/>
              <a:t> φύκια</a:t>
            </a:r>
          </a:p>
          <a:p>
            <a:pPr marL="0" indent="0">
              <a:buNone/>
            </a:pPr>
            <a:r>
              <a:rPr lang="el-GR" dirty="0"/>
              <a:t>και χρωματιστά </a:t>
            </a:r>
            <a:r>
              <a:rPr lang="el-GR" dirty="0">
                <a:solidFill>
                  <a:srgbClr val="FF0000"/>
                </a:solidFill>
              </a:rPr>
              <a:t>χαλίκια</a:t>
            </a:r>
          </a:p>
          <a:p>
            <a:pPr marL="0" indent="0">
              <a:buNone/>
            </a:pPr>
            <a:endParaRPr lang="el-GR" dirty="0"/>
          </a:p>
          <a:p>
            <a:pPr marL="0" indent="0">
              <a:buNone/>
            </a:pPr>
            <a:r>
              <a:rPr lang="el-GR" dirty="0"/>
              <a:t>Αχ αλί κι </a:t>
            </a:r>
            <a:r>
              <a:rPr lang="el-GR" dirty="0" err="1"/>
              <a:t>αλίμονό</a:t>
            </a:r>
            <a:r>
              <a:rPr lang="el-GR" dirty="0"/>
              <a:t> μας</a:t>
            </a:r>
          </a:p>
          <a:p>
            <a:pPr marL="0" indent="0">
              <a:buNone/>
            </a:pPr>
            <a:r>
              <a:rPr lang="el-GR" dirty="0"/>
              <a:t>μες στον κόσμο το δικό μας</a:t>
            </a:r>
          </a:p>
          <a:p>
            <a:pPr marL="0" indent="0">
              <a:buNone/>
            </a:pPr>
            <a:r>
              <a:rPr lang="el-GR" dirty="0"/>
              <a:t>Δε μυρίζουνε τα φύκια</a:t>
            </a:r>
          </a:p>
          <a:p>
            <a:pPr marL="0" indent="0">
              <a:buNone/>
            </a:pPr>
            <a:r>
              <a:rPr lang="el-GR" dirty="0"/>
              <a:t>δε </a:t>
            </a:r>
            <a:r>
              <a:rPr lang="el-GR" dirty="0">
                <a:solidFill>
                  <a:srgbClr val="FF0000"/>
                </a:solidFill>
              </a:rPr>
              <a:t>γυαλίζουν</a:t>
            </a:r>
            <a:r>
              <a:rPr lang="el-GR" dirty="0"/>
              <a:t> τα χαλίκια</a:t>
            </a:r>
          </a:p>
          <a:p>
            <a:pPr marL="0" indent="0">
              <a:buNone/>
            </a:pPr>
            <a:endParaRPr lang="el-GR" dirty="0"/>
          </a:p>
          <a:p>
            <a:pPr marL="0" indent="0">
              <a:buNone/>
            </a:pPr>
            <a:r>
              <a:rPr lang="el-GR" dirty="0"/>
              <a:t>Χίλιοι δυο παραφυλάνε</a:t>
            </a:r>
          </a:p>
          <a:p>
            <a:pPr marL="0" indent="0">
              <a:buNone/>
            </a:pPr>
            <a:r>
              <a:rPr lang="el-GR" dirty="0"/>
              <a:t>σε κοιτάν και δε </a:t>
            </a:r>
            <a:r>
              <a:rPr lang="el-GR" dirty="0">
                <a:solidFill>
                  <a:srgbClr val="FF0000"/>
                </a:solidFill>
              </a:rPr>
              <a:t>μιλάνε</a:t>
            </a:r>
          </a:p>
          <a:p>
            <a:pPr marL="0" indent="0">
              <a:buNone/>
            </a:pPr>
            <a:r>
              <a:rPr lang="el-GR" dirty="0"/>
              <a:t>Είσαι σήμερα μονάρχης</a:t>
            </a:r>
          </a:p>
          <a:p>
            <a:pPr marL="0" indent="0">
              <a:buNone/>
            </a:pPr>
            <a:r>
              <a:rPr lang="el-GR" dirty="0"/>
              <a:t>κι </a:t>
            </a:r>
            <a:r>
              <a:rPr lang="el-GR" dirty="0" err="1"/>
              <a:t>ώσαμ</a:t>
            </a:r>
            <a:r>
              <a:rPr lang="el-GR" dirty="0"/>
              <a:t>’ αύριο δεν υπάρχεις</a:t>
            </a:r>
          </a:p>
        </p:txBody>
      </p:sp>
    </p:spTree>
    <p:extLst>
      <p:ext uri="{BB962C8B-B14F-4D97-AF65-F5344CB8AC3E}">
        <p14:creationId xmlns:p14="http://schemas.microsoft.com/office/powerpoint/2010/main" val="50764205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D285-F1B5-45F9-BADC-9AE253A42EBA}"/>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ο αναγνωστησ </a:t>
            </a:r>
            <a:endParaRPr lang="el-GR" dirty="0"/>
          </a:p>
        </p:txBody>
      </p:sp>
      <p:sp>
        <p:nvSpPr>
          <p:cNvPr id="4" name="Content Placeholder 3">
            <a:extLst>
              <a:ext uri="{FF2B5EF4-FFF2-40B4-BE49-F238E27FC236}">
                <a16:creationId xmlns:a16="http://schemas.microsoft.com/office/drawing/2014/main" id="{B71C0CC3-9B67-4409-919B-CDD13D606ACA}"/>
              </a:ext>
            </a:extLst>
          </p:cNvPr>
          <p:cNvSpPr>
            <a:spLocks noGrp="1"/>
          </p:cNvSpPr>
          <p:nvPr>
            <p:ph idx="1"/>
          </p:nvPr>
        </p:nvSpPr>
        <p:spPr>
          <a:xfrm>
            <a:off x="868681" y="1965960"/>
            <a:ext cx="10186670" cy="30382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just"/>
            <a:r>
              <a:rPr lang="el-GR" sz="1900" dirty="0"/>
              <a:t>Το στοίχημα του διαβάσματος δεν μπορεί να κερδηθεί παρά μόνο αν κάθε παιδί πραγματοποιήσει μια αποφασιστική συνάντηση μ’ ένα βιβλίο, ένα περιοδικό, ένα είδος, ένα συγγραφέα, μια συλλογή. [….] Κανείς όμως δεν είναι σε θέση να πει: αυτό το παιδί θα κάνει τη συνάντηση της ζωής του μ’ εκείνο το βιβλίο. Το μόνο που μπορούμε να κάνουμε είναι να πολλαπλασιάσουμε τις ευκαιρίες για συναντήσεις </a:t>
            </a:r>
            <a:r>
              <a:rPr lang="el-GR" sz="1100" dirty="0"/>
              <a:t>[…]</a:t>
            </a:r>
            <a:r>
              <a:rPr lang="el-GR" dirty="0"/>
              <a:t> </a:t>
            </a:r>
          </a:p>
        </p:txBody>
      </p:sp>
      <p:sp>
        <p:nvSpPr>
          <p:cNvPr id="6" name="TextBox 5">
            <a:extLst>
              <a:ext uri="{FF2B5EF4-FFF2-40B4-BE49-F238E27FC236}">
                <a16:creationId xmlns:a16="http://schemas.microsoft.com/office/drawing/2014/main" id="{EE9D0507-F8EB-439A-AE45-CB7DB355F63D}"/>
              </a:ext>
            </a:extLst>
          </p:cNvPr>
          <p:cNvSpPr txBox="1"/>
          <p:nvPr/>
        </p:nvSpPr>
        <p:spPr>
          <a:xfrm>
            <a:off x="2621280" y="5360615"/>
            <a:ext cx="8823960" cy="428259"/>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Κ. </a:t>
            </a:r>
            <a:r>
              <a:rPr kumimoji="0" lang="el-GR" sz="2000" b="0" i="0" u="none" strike="noStrike" kern="1200" cap="none" spc="0" normalizeH="0" baseline="0" noProof="0" dirty="0" err="1">
                <a:ln>
                  <a:noFill/>
                </a:ln>
                <a:solidFill>
                  <a:prstClr val="black"/>
                </a:solidFill>
                <a:effectLst/>
                <a:uLnTx/>
                <a:uFillTx/>
                <a:latin typeface="Trebuchet MS" panose="020B0603020202020204"/>
                <a:ea typeface="+mn-ea"/>
                <a:cs typeface="+mn-cs"/>
              </a:rPr>
              <a:t>Ποσλανιέκ</a:t>
            </a:r>
            <a:r>
              <a:rPr kumimoji="0" lang="el-GR"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l-GR" sz="2000" b="0" i="1" u="none" strike="noStrike" kern="1200" cap="none" spc="0" normalizeH="0" baseline="0" noProof="0" dirty="0">
                <a:ln>
                  <a:noFill/>
                </a:ln>
                <a:solidFill>
                  <a:prstClr val="black"/>
                </a:solidFill>
                <a:effectLst/>
                <a:uLnTx/>
                <a:uFillTx/>
                <a:latin typeface="Trebuchet MS" panose="020B0603020202020204"/>
                <a:ea typeface="+mn-ea"/>
                <a:cs typeface="+mn-cs"/>
              </a:rPr>
              <a:t>Να δώσουμε στα παιδιά την όρεξη για διάβασμα, σ. 151</a:t>
            </a:r>
          </a:p>
        </p:txBody>
      </p:sp>
    </p:spTree>
    <p:extLst>
      <p:ext uri="{BB962C8B-B14F-4D97-AF65-F5344CB8AC3E}">
        <p14:creationId xmlns:p14="http://schemas.microsoft.com/office/powerpoint/2010/main" val="763561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A4C2C-D9F1-4D1F-AACF-8179B52CB0B5}"/>
              </a:ext>
            </a:extLst>
          </p:cNvPr>
          <p:cNvSpPr>
            <a:spLocks noGrp="1"/>
          </p:cNvSpPr>
          <p:nvPr>
            <p:ph idx="1"/>
          </p:nvPr>
        </p:nvSpPr>
        <p:spPr>
          <a:xfrm>
            <a:off x="360727" y="1233183"/>
            <a:ext cx="11601974" cy="5123166"/>
          </a:xfrm>
        </p:spPr>
        <p:txBody>
          <a:bodyPr numCol="3">
            <a:normAutofit fontScale="47500" lnSpcReduction="20000"/>
          </a:bodyPr>
          <a:lstStyle/>
          <a:p>
            <a:pPr marL="0" indent="0" algn="just">
              <a:buNone/>
            </a:pPr>
            <a:r>
              <a:rPr lang="el-GR" sz="2500" i="1" dirty="0"/>
              <a:t>Το καναρίνι στο κλουβί</a:t>
            </a:r>
          </a:p>
          <a:p>
            <a:pPr marL="0" indent="0" algn="just">
              <a:buNone/>
            </a:pPr>
            <a:r>
              <a:rPr lang="el-GR" sz="2500" i="1" dirty="0"/>
              <a:t>με πόση χάρη </a:t>
            </a:r>
            <a:r>
              <a:rPr lang="el-GR" sz="2500" i="1" dirty="0" err="1"/>
              <a:t>κελαηδεί</a:t>
            </a:r>
            <a:r>
              <a:rPr lang="el-GR" sz="2500" i="1" dirty="0"/>
              <a:t>!</a:t>
            </a:r>
          </a:p>
          <a:p>
            <a:pPr marL="0" indent="0" algn="just">
              <a:buNone/>
            </a:pPr>
            <a:r>
              <a:rPr lang="el-GR" sz="2500" i="1" dirty="0"/>
              <a:t>Μα εγώ τον όμορφο σκοπό</a:t>
            </a:r>
          </a:p>
          <a:p>
            <a:pPr marL="0" indent="0" algn="just">
              <a:buNone/>
            </a:pPr>
            <a:r>
              <a:rPr lang="el-GR" sz="2500" i="1" dirty="0"/>
              <a:t>πώς τον ακούω θλιβερό!</a:t>
            </a:r>
          </a:p>
          <a:p>
            <a:pPr marL="0" indent="0" algn="just">
              <a:buNone/>
            </a:pPr>
            <a:r>
              <a:rPr lang="el-GR" sz="2500" i="1" dirty="0"/>
              <a:t>Χωρίς ν' απλώνει τα φτερά</a:t>
            </a:r>
          </a:p>
          <a:p>
            <a:pPr marL="0" indent="0" algn="just">
              <a:buNone/>
            </a:pPr>
            <a:r>
              <a:rPr lang="el-GR" sz="2500" i="1" dirty="0"/>
              <a:t>πού </a:t>
            </a:r>
            <a:r>
              <a:rPr lang="el-GR" sz="2500" i="1" dirty="0" err="1"/>
              <a:t>τήνε</a:t>
            </a:r>
            <a:r>
              <a:rPr lang="el-GR" sz="2500" i="1" dirty="0"/>
              <a:t> βρίσκει τη χαρά;</a:t>
            </a:r>
          </a:p>
          <a:p>
            <a:pPr marL="0" indent="0" algn="just">
              <a:buNone/>
            </a:pPr>
            <a:r>
              <a:rPr lang="el-GR" sz="2500" i="1" dirty="0"/>
              <a:t>Κάθε πρωί μες στο κλουβί το καναρίνι</a:t>
            </a:r>
          </a:p>
          <a:p>
            <a:pPr marL="0" indent="0" algn="just">
              <a:buNone/>
            </a:pPr>
            <a:r>
              <a:rPr lang="el-GR" sz="2500" i="1" dirty="0"/>
              <a:t>τρελαίνεται να τραγουδά.</a:t>
            </a:r>
          </a:p>
          <a:p>
            <a:pPr marL="0" indent="0" algn="just">
              <a:buNone/>
            </a:pPr>
            <a:r>
              <a:rPr lang="el-GR" sz="2400" i="1" dirty="0"/>
              <a:t>Είναι μέσα στο κλουβί</a:t>
            </a:r>
          </a:p>
          <a:p>
            <a:pPr marL="0" indent="0" algn="just">
              <a:buNone/>
            </a:pPr>
            <a:r>
              <a:rPr lang="el-GR" sz="2400" i="1" dirty="0"/>
              <a:t>κι όλη μέρα τρώει - πίνει.</a:t>
            </a:r>
          </a:p>
          <a:p>
            <a:pPr marL="0" indent="0" algn="just">
              <a:buNone/>
            </a:pPr>
            <a:r>
              <a:rPr lang="el-GR" sz="2400" i="1" dirty="0"/>
              <a:t>Κελαηδά κι εμείς βουβοί</a:t>
            </a:r>
          </a:p>
          <a:p>
            <a:pPr marL="0" indent="0" algn="just">
              <a:buNone/>
            </a:pPr>
            <a:r>
              <a:rPr lang="el-GR" sz="2400" i="1" dirty="0"/>
              <a:t>ν’ ακουστεί το καναρίνι.</a:t>
            </a:r>
          </a:p>
          <a:p>
            <a:pPr marL="0" indent="0" algn="just">
              <a:buNone/>
            </a:pPr>
            <a:r>
              <a:rPr lang="el-GR" sz="2500" i="1" dirty="0"/>
              <a:t>Πώς η μικρούλα του η ψυχή</a:t>
            </a:r>
          </a:p>
          <a:p>
            <a:pPr marL="0" indent="0" algn="just">
              <a:buNone/>
            </a:pPr>
            <a:r>
              <a:rPr lang="el-GR" sz="2500" i="1" dirty="0" err="1"/>
              <a:t>τήνε</a:t>
            </a:r>
            <a:r>
              <a:rPr lang="el-GR" sz="2500" i="1" dirty="0"/>
              <a:t> βαστάει τη φυλακή;</a:t>
            </a:r>
          </a:p>
          <a:p>
            <a:pPr marL="0" indent="0" algn="just">
              <a:buNone/>
            </a:pPr>
            <a:r>
              <a:rPr lang="el-GR" sz="2500" i="1" dirty="0"/>
              <a:t>Το κοριτσάκι ζωηρό</a:t>
            </a:r>
          </a:p>
          <a:p>
            <a:pPr marL="0" indent="0" algn="just">
              <a:buNone/>
            </a:pPr>
            <a:r>
              <a:rPr lang="el-GR" sz="2500" i="1" dirty="0"/>
              <a:t>του κάνει χάδια ένα σωρό,</a:t>
            </a:r>
          </a:p>
          <a:p>
            <a:pPr marL="0" indent="0" algn="just">
              <a:buNone/>
            </a:pPr>
            <a:r>
              <a:rPr lang="el-GR" sz="2500" i="1" dirty="0"/>
              <a:t>του δίνει ζάχαρη πολλή</a:t>
            </a:r>
          </a:p>
          <a:p>
            <a:pPr marL="0" indent="0" algn="just">
              <a:buNone/>
            </a:pPr>
            <a:r>
              <a:rPr lang="el-GR" sz="2500" i="1" dirty="0"/>
              <a:t>και του λαλεί και το </a:t>
            </a:r>
            <a:r>
              <a:rPr lang="el-GR" sz="2500" i="1" dirty="0" err="1"/>
              <a:t>φιλεί</a:t>
            </a:r>
            <a:r>
              <a:rPr lang="el-GR" sz="2500" i="1" dirty="0"/>
              <a:t>,</a:t>
            </a:r>
          </a:p>
          <a:p>
            <a:pPr marL="0" indent="0" algn="just">
              <a:buNone/>
            </a:pPr>
            <a:r>
              <a:rPr lang="el-GR" sz="2500" i="1" dirty="0"/>
              <a:t>μ' αυτό με κομπιαστή λαλιά</a:t>
            </a:r>
          </a:p>
          <a:p>
            <a:pPr marL="0" indent="0" algn="just">
              <a:buNone/>
            </a:pPr>
            <a:r>
              <a:rPr lang="el-GR" sz="2500" i="1" dirty="0"/>
              <a:t>σάμπως παράπονο αρχινά.</a:t>
            </a:r>
          </a:p>
          <a:p>
            <a:pPr marL="0" indent="0" algn="just">
              <a:buNone/>
            </a:pPr>
            <a:r>
              <a:rPr lang="el-GR" sz="2500" i="1" dirty="0"/>
              <a:t>Το κορμί μου ριγωτό</a:t>
            </a:r>
          </a:p>
          <a:p>
            <a:pPr marL="0" indent="0" algn="just">
              <a:buNone/>
            </a:pPr>
            <a:r>
              <a:rPr lang="el-GR" sz="2500" i="1" dirty="0"/>
              <a:t>απ’ τα κάγκελα ιδωμένο.</a:t>
            </a:r>
          </a:p>
          <a:p>
            <a:pPr marL="0" indent="0" algn="just">
              <a:buNone/>
            </a:pPr>
            <a:r>
              <a:rPr lang="el-GR" sz="2500" i="1" dirty="0"/>
              <a:t>Και μ’ αφέλεια σας ρωτώ:</a:t>
            </a:r>
          </a:p>
          <a:p>
            <a:pPr marL="0" indent="0" algn="just">
              <a:buNone/>
            </a:pPr>
            <a:r>
              <a:rPr lang="el-GR" sz="2500" i="1" dirty="0"/>
              <a:t>να ’ναι αυτό φυλακισμένο;</a:t>
            </a:r>
          </a:p>
          <a:p>
            <a:pPr marL="0" indent="0" algn="just">
              <a:buNone/>
            </a:pPr>
            <a:r>
              <a:rPr lang="el-GR" sz="2500" i="1" dirty="0"/>
              <a:t>Γιατί επιμένει, σκέφτομαι,</a:t>
            </a:r>
          </a:p>
          <a:p>
            <a:pPr marL="0" indent="0" algn="just">
              <a:buNone/>
            </a:pPr>
            <a:r>
              <a:rPr lang="el-GR" sz="2500" i="1" dirty="0"/>
              <a:t>σα να μην έχει καταλάβει.</a:t>
            </a:r>
          </a:p>
          <a:p>
            <a:pPr marL="0" indent="0" algn="just">
              <a:buNone/>
            </a:pPr>
            <a:r>
              <a:rPr lang="el-GR" sz="2500" i="1" dirty="0"/>
              <a:t>Πώς η μικρούλα του η ψυχή</a:t>
            </a:r>
          </a:p>
          <a:p>
            <a:pPr marL="0" indent="0" algn="just">
              <a:buNone/>
            </a:pPr>
            <a:r>
              <a:rPr lang="el-GR" sz="2500" i="1" dirty="0" err="1"/>
              <a:t>τήνε</a:t>
            </a:r>
            <a:r>
              <a:rPr lang="el-GR" sz="2500" i="1" dirty="0"/>
              <a:t> βαστάει τη φυλακή;</a:t>
            </a:r>
          </a:p>
          <a:p>
            <a:pPr marL="0" indent="0" algn="just">
              <a:buNone/>
            </a:pPr>
            <a:r>
              <a:rPr lang="el-GR" sz="2500" i="1" dirty="0"/>
              <a:t>Χρόνο το χρόνο, </a:t>
            </a:r>
            <a:r>
              <a:rPr lang="el-GR" sz="2500" i="1" dirty="0" err="1"/>
              <a:t>ολοζωή</a:t>
            </a:r>
            <a:endParaRPr lang="el-GR" sz="2500" i="1" dirty="0"/>
          </a:p>
          <a:p>
            <a:pPr marL="0" indent="0" algn="just">
              <a:buNone/>
            </a:pPr>
            <a:r>
              <a:rPr lang="el-GR" sz="2500" i="1" dirty="0"/>
              <a:t>μόνο του μέσα στο κλουβί;</a:t>
            </a:r>
          </a:p>
          <a:p>
            <a:pPr marL="0" indent="0" algn="just">
              <a:buNone/>
            </a:pPr>
            <a:r>
              <a:rPr lang="el-GR" sz="2500" i="1" dirty="0"/>
              <a:t>Και να θωρεί τον ουρανό</a:t>
            </a:r>
          </a:p>
          <a:p>
            <a:pPr marL="0" indent="0" algn="just">
              <a:buNone/>
            </a:pPr>
            <a:r>
              <a:rPr lang="el-GR" sz="2500" i="1" dirty="0"/>
              <a:t>από δωμάτιο σκοτεινό;</a:t>
            </a:r>
          </a:p>
          <a:p>
            <a:pPr marL="0" indent="0" algn="just">
              <a:buNone/>
            </a:pPr>
            <a:r>
              <a:rPr lang="el-GR" sz="2500" i="1" dirty="0" err="1"/>
              <a:t>Καναβούρι</a:t>
            </a:r>
            <a:r>
              <a:rPr lang="el-GR" sz="2500" i="1" dirty="0"/>
              <a:t> και νεράκι</a:t>
            </a:r>
          </a:p>
          <a:p>
            <a:pPr marL="0" indent="0" algn="just">
              <a:buNone/>
            </a:pPr>
            <a:r>
              <a:rPr lang="el-GR" sz="2500" i="1" dirty="0"/>
              <a:t>τόσο μόνο του αρκεί.</a:t>
            </a:r>
          </a:p>
          <a:p>
            <a:pPr marL="0" indent="0" algn="just">
              <a:buNone/>
            </a:pPr>
            <a:r>
              <a:rPr lang="el-GR" sz="2500" i="1" dirty="0"/>
              <a:t>Να ’</a:t>
            </a:r>
            <a:r>
              <a:rPr lang="el-GR" sz="2500" i="1" dirty="0" err="1"/>
              <a:t>μουνα</a:t>
            </a:r>
            <a:r>
              <a:rPr lang="el-GR" sz="2500" i="1" dirty="0"/>
              <a:t> </a:t>
            </a:r>
            <a:r>
              <a:rPr lang="el-GR" sz="2500" i="1" dirty="0" err="1"/>
              <a:t>καναρινάκι</a:t>
            </a:r>
            <a:endParaRPr lang="el-GR" sz="2500" i="1" dirty="0"/>
          </a:p>
          <a:p>
            <a:pPr marL="0" indent="0" algn="just">
              <a:buNone/>
            </a:pPr>
            <a:r>
              <a:rPr lang="el-GR" sz="2500" i="1" dirty="0"/>
              <a:t>ν’ άλλαζα έτσι φυλακή…</a:t>
            </a:r>
          </a:p>
          <a:p>
            <a:pPr marL="0" indent="0" algn="just">
              <a:buNone/>
            </a:pPr>
            <a:r>
              <a:rPr lang="el-GR" sz="2500" i="1" dirty="0"/>
              <a:t>Και να μην παίζει στα κλαδιά</a:t>
            </a:r>
          </a:p>
          <a:p>
            <a:pPr marL="0" indent="0" algn="just">
              <a:buNone/>
            </a:pPr>
            <a:r>
              <a:rPr lang="el-GR" sz="2500" i="1" dirty="0"/>
              <a:t>μαζί με τ' άλλα τα πουλιά;</a:t>
            </a:r>
          </a:p>
          <a:p>
            <a:pPr marL="0" indent="0" algn="just">
              <a:buNone/>
            </a:pPr>
            <a:r>
              <a:rPr lang="el-GR" sz="2500" i="1" dirty="0"/>
              <a:t>Πώς η μικρούλα του η ψυχή</a:t>
            </a:r>
          </a:p>
          <a:p>
            <a:pPr marL="0" indent="0" algn="just">
              <a:buNone/>
            </a:pPr>
            <a:r>
              <a:rPr lang="el-GR" sz="2500" i="1" dirty="0" err="1"/>
              <a:t>τήνε</a:t>
            </a:r>
            <a:r>
              <a:rPr lang="el-GR" sz="2500" i="1" dirty="0"/>
              <a:t> βαστάει τη φυλακή;</a:t>
            </a:r>
          </a:p>
          <a:p>
            <a:pPr marL="0" indent="0" algn="just">
              <a:buNone/>
            </a:pPr>
            <a:r>
              <a:rPr lang="el-GR" sz="2500" i="1" dirty="0"/>
              <a:t>Εκτός κι αν παίζει θέατρο.</a:t>
            </a:r>
          </a:p>
          <a:p>
            <a:pPr marL="0" indent="0" algn="just">
              <a:buNone/>
            </a:pPr>
            <a:endParaRPr lang="el-GR" sz="2500" dirty="0"/>
          </a:p>
          <a:p>
            <a:pPr marL="0" indent="0" algn="just">
              <a:buNone/>
            </a:pPr>
            <a:r>
              <a:rPr lang="el-GR" sz="2500" dirty="0"/>
              <a:t>(«Το καναρίνι» – Β. Ρώτας, Ι. Κυριαζής, Χ. Λάσκαρης)</a:t>
            </a:r>
          </a:p>
          <a:p>
            <a:pPr marL="0" indent="0" algn="just">
              <a:buNone/>
            </a:pPr>
            <a:endParaRPr lang="el-GR" sz="2500" dirty="0"/>
          </a:p>
          <a:p>
            <a:pPr marL="0" indent="0" algn="just">
              <a:buNone/>
            </a:pPr>
            <a:endParaRPr lang="el-GR" sz="2500" dirty="0"/>
          </a:p>
          <a:p>
            <a:pPr marL="0" indent="0" algn="just">
              <a:buNone/>
            </a:pPr>
            <a:endParaRPr lang="el-GR" sz="2500" dirty="0"/>
          </a:p>
          <a:p>
            <a:pPr marL="0" indent="0" algn="just">
              <a:buNone/>
            </a:pPr>
            <a:endParaRPr lang="el-GR" sz="2500" dirty="0"/>
          </a:p>
          <a:p>
            <a:pPr marL="0" indent="0">
              <a:buNone/>
            </a:pPr>
            <a:endParaRPr lang="el-GR" dirty="0"/>
          </a:p>
        </p:txBody>
      </p:sp>
      <p:sp>
        <p:nvSpPr>
          <p:cNvPr id="2" name="TextBox 1">
            <a:extLst>
              <a:ext uri="{FF2B5EF4-FFF2-40B4-BE49-F238E27FC236}">
                <a16:creationId xmlns:a16="http://schemas.microsoft.com/office/drawing/2014/main" id="{2213F1CD-94CF-4E69-B390-4A38D2291B15}"/>
              </a:ext>
            </a:extLst>
          </p:cNvPr>
          <p:cNvSpPr txBox="1"/>
          <p:nvPr/>
        </p:nvSpPr>
        <p:spPr>
          <a:xfrm>
            <a:off x="360727" y="201336"/>
            <a:ext cx="11299969"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600" b="1" i="0" u="none" strike="noStrike" kern="1200" cap="none" spc="0" normalizeH="0" baseline="0" noProof="0" dirty="0">
                <a:ln>
                  <a:noFill/>
                </a:ln>
                <a:solidFill>
                  <a:prstClr val="black"/>
                </a:solidFill>
                <a:effectLst/>
                <a:uLnTx/>
                <a:uFillTx/>
                <a:latin typeface="Trebuchet MS" panose="020B0603020202020204"/>
                <a:ea typeface="+mn-ea"/>
                <a:cs typeface="+mn-cs"/>
              </a:rPr>
              <a:t>Σύμφυρση/</a:t>
            </a:r>
            <a:r>
              <a:rPr kumimoji="0" lang="el-GR" sz="1600" b="1" i="0" u="none" strike="noStrike" kern="1200" cap="none" spc="0" normalizeH="0" baseline="0" noProof="0" dirty="0" err="1">
                <a:ln>
                  <a:noFill/>
                </a:ln>
                <a:solidFill>
                  <a:prstClr val="black"/>
                </a:solidFill>
                <a:effectLst/>
                <a:uLnTx/>
                <a:uFillTx/>
                <a:latin typeface="Trebuchet MS" panose="020B0603020202020204"/>
                <a:ea typeface="+mn-ea"/>
                <a:cs typeface="+mn-cs"/>
              </a:rPr>
              <a:t>κολάζ</a:t>
            </a:r>
            <a:r>
              <a:rPr kumimoji="0" lang="el-GR" sz="1600" b="1" i="0" u="none" strike="noStrike" kern="1200" cap="none" spc="0" normalizeH="0" baseline="0" noProof="0" dirty="0">
                <a:ln>
                  <a:noFill/>
                </a:ln>
                <a:solidFill>
                  <a:prstClr val="black"/>
                </a:solidFill>
                <a:effectLst/>
                <a:uLnTx/>
                <a:uFillTx/>
                <a:latin typeface="Trebuchet MS" panose="020B0603020202020204"/>
                <a:ea typeface="+mn-ea"/>
                <a:cs typeface="+mn-cs"/>
              </a:rPr>
              <a:t> ποιημάτων</a:t>
            </a:r>
            <a:r>
              <a:rPr kumimoji="0" lang="el-GR" sz="1600" b="0" i="0" u="none" strike="noStrike" kern="1200" cap="none" spc="0" normalizeH="0" baseline="0" noProof="0" dirty="0">
                <a:ln>
                  <a:noFill/>
                </a:ln>
                <a:solidFill>
                  <a:prstClr val="black"/>
                </a:solidFill>
                <a:effectLst/>
                <a:uLnTx/>
                <a:uFillTx/>
                <a:latin typeface="Trebuchet MS" panose="020B0603020202020204"/>
                <a:ea typeface="+mn-ea"/>
                <a:cs typeface="+mn-cs"/>
              </a:rPr>
              <a:t>: δίνονται δύο ή περισσότερα ποιήματα (παρόμοιου ή διαφορετικού θέματος, τεχνικής, κ.λπ., του ίδιου ή διαφορετικών ποιητών) και ζητείται από τους μαθητές να το ενώσουν σε ένα (ή αντίστροφα, δίνεται ένα κείμενο στο οποίο ο διδάσκων έχει «ενώσει» δύο ποιήματα και ζητείται από τους μαθητές να τα «ξεχωρίσουν»). Λ.χ.</a:t>
            </a:r>
          </a:p>
        </p:txBody>
      </p:sp>
    </p:spTree>
    <p:extLst>
      <p:ext uri="{BB962C8B-B14F-4D97-AF65-F5344CB8AC3E}">
        <p14:creationId xmlns:p14="http://schemas.microsoft.com/office/powerpoint/2010/main" val="1355282199"/>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0328CA-9510-430C-A45F-7445DF9D2FCE}"/>
              </a:ext>
            </a:extLst>
          </p:cNvPr>
          <p:cNvSpPr>
            <a:spLocks noGrp="1"/>
          </p:cNvSpPr>
          <p:nvPr>
            <p:ph idx="1"/>
          </p:nvPr>
        </p:nvSpPr>
        <p:spPr>
          <a:xfrm>
            <a:off x="562062" y="528506"/>
            <a:ext cx="10791738" cy="5648457"/>
          </a:xfrm>
        </p:spPr>
        <p:txBody>
          <a:bodyPr>
            <a:normAutofit/>
          </a:bodyPr>
          <a:lstStyle/>
          <a:p>
            <a:pPr algn="just">
              <a:buFont typeface="Wingdings" panose="05000000000000000000" pitchFamily="2" charset="2"/>
              <a:buChar char="Ø"/>
            </a:pPr>
            <a:r>
              <a:rPr lang="el-GR" b="1" dirty="0"/>
              <a:t> Συμπλήρωση στίχων: </a:t>
            </a:r>
            <a:r>
              <a:rPr lang="el-GR" dirty="0"/>
              <a:t>δίνεται στους μαθητές η αρχή λίγων στίχων και κάποια παραδείγματα και ζητούμε από αυτούς να τους συμπληρώσουν κατάλληλα. Λ.χ.:</a:t>
            </a:r>
          </a:p>
          <a:p>
            <a:r>
              <a:rPr lang="el-GR" dirty="0"/>
              <a:t>Καλώς ήρθες / Γεια χαρά (</a:t>
            </a:r>
            <a:r>
              <a:rPr lang="en-US" i="1" dirty="0"/>
              <a:t>Hello</a:t>
            </a:r>
            <a:r>
              <a:rPr lang="en-US" dirty="0"/>
              <a:t>/</a:t>
            </a:r>
            <a:r>
              <a:rPr lang="en-US" i="1" dirty="0"/>
              <a:t>Goodbye poems</a:t>
            </a:r>
            <a:r>
              <a:rPr lang="en-US" dirty="0"/>
              <a:t>)</a:t>
            </a:r>
            <a:r>
              <a:rPr lang="el-GR" dirty="0"/>
              <a:t>: </a:t>
            </a:r>
          </a:p>
          <a:p>
            <a:pPr marL="0" indent="0">
              <a:buNone/>
            </a:pPr>
            <a:r>
              <a:rPr lang="el-GR" sz="2000" i="1" dirty="0"/>
              <a:t>				καλώς ήρθες ήλιε, γεια χαρά βροχή</a:t>
            </a:r>
          </a:p>
          <a:p>
            <a:pPr marL="0" indent="0">
              <a:buNone/>
            </a:pPr>
            <a:r>
              <a:rPr lang="el-GR" sz="2000" i="1" dirty="0"/>
              <a:t>				καλώς ήρθες αλεύρι, γεια χαρά σιτάρι …</a:t>
            </a:r>
            <a:endParaRPr lang="en-US" sz="2000" i="1" dirty="0"/>
          </a:p>
          <a:p>
            <a:pPr marL="0" indent="0">
              <a:buNone/>
            </a:pPr>
            <a:endParaRPr lang="en-US" dirty="0"/>
          </a:p>
          <a:p>
            <a:r>
              <a:rPr lang="el-GR" dirty="0"/>
              <a:t> Θα ήθελα να ... / αλλά δεν μπορώ. </a:t>
            </a:r>
          </a:p>
          <a:p>
            <a:pPr marL="0" indent="0">
              <a:buNone/>
            </a:pPr>
            <a:r>
              <a:rPr lang="el-GR" dirty="0"/>
              <a:t>    Κανείς δεν ξέρει γιατί ... </a:t>
            </a:r>
          </a:p>
          <a:p>
            <a:pPr marL="0" indent="0">
              <a:buNone/>
            </a:pPr>
            <a:r>
              <a:rPr lang="el-GR" dirty="0"/>
              <a:t>    Θα ήθελα να ήμουν ... </a:t>
            </a:r>
          </a:p>
          <a:p>
            <a:pPr marL="0" indent="0">
              <a:buNone/>
            </a:pPr>
            <a:r>
              <a:rPr lang="el-GR" dirty="0"/>
              <a:t>    Αν ο/η ... ήταν ... </a:t>
            </a:r>
            <a:r>
              <a:rPr lang="el-GR" sz="2000" i="1" dirty="0"/>
              <a:t>(χρώμα/άρωμα/ζώο/φυτό/εποχή/ρούχο/μεταφορικό μέσο)</a:t>
            </a:r>
            <a:r>
              <a:rPr lang="el-GR" i="1" dirty="0"/>
              <a:t> </a:t>
            </a:r>
            <a:r>
              <a:rPr lang="el-GR" dirty="0"/>
              <a:t>θα ήταν ...</a:t>
            </a:r>
            <a:endParaRPr lang="en-US" dirty="0"/>
          </a:p>
          <a:p>
            <a:pPr marL="0" indent="0">
              <a:buNone/>
            </a:pPr>
            <a:endParaRPr lang="el-GR" dirty="0"/>
          </a:p>
        </p:txBody>
      </p:sp>
    </p:spTree>
    <p:extLst>
      <p:ext uri="{BB962C8B-B14F-4D97-AF65-F5344CB8AC3E}">
        <p14:creationId xmlns:p14="http://schemas.microsoft.com/office/powerpoint/2010/main" val="2023724547"/>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833420-4286-4778-90C3-C68D0B16962B}"/>
              </a:ext>
            </a:extLst>
          </p:cNvPr>
          <p:cNvSpPr>
            <a:spLocks noGrp="1"/>
          </p:cNvSpPr>
          <p:nvPr>
            <p:ph idx="1"/>
          </p:nvPr>
        </p:nvSpPr>
        <p:spPr>
          <a:xfrm>
            <a:off x="838200" y="662730"/>
            <a:ext cx="10515600" cy="5514233"/>
          </a:xfrm>
        </p:spPr>
        <p:txBody>
          <a:bodyPr>
            <a:normAutofit fontScale="92500" lnSpcReduction="20000"/>
          </a:bodyPr>
          <a:lstStyle/>
          <a:p>
            <a:pPr>
              <a:buFont typeface="Wingdings" panose="05000000000000000000" pitchFamily="2" charset="2"/>
              <a:buChar char="Ø"/>
            </a:pPr>
            <a:r>
              <a:rPr lang="el-GR" b="1" dirty="0"/>
              <a:t> Ποιήματα-μεταφορές</a:t>
            </a:r>
            <a:r>
              <a:rPr lang="el-GR" dirty="0"/>
              <a:t>: οι μαθητές καλούνται να συνδυάσουν λέξεις από δύο πίνακες, σχηματίζοντας μεταφορές. Λ.χ.</a:t>
            </a:r>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r>
              <a:rPr lang="el-GR" dirty="0"/>
              <a:t>	</a:t>
            </a:r>
          </a:p>
          <a:p>
            <a:pPr marL="0" indent="0">
              <a:buNone/>
            </a:pPr>
            <a:endParaRPr lang="el-GR" sz="1800" dirty="0"/>
          </a:p>
          <a:p>
            <a:pPr marL="0" indent="0">
              <a:buNone/>
            </a:pPr>
            <a:endParaRPr lang="el-GR" sz="1800" dirty="0"/>
          </a:p>
          <a:p>
            <a:pPr marL="0" indent="0">
              <a:buNone/>
            </a:pPr>
            <a:r>
              <a:rPr lang="el-GR" sz="1800" dirty="0"/>
              <a:t>Κατόπιν, σε μια – δυο σειρές «εξηγούν» τη μεταφορά (χωρίς τη χρήση αιτιολογικών συνδέσμων) γράφοντας ένα τρίστιχο ποίημα. Π.χ.</a:t>
            </a:r>
          </a:p>
          <a:p>
            <a:pPr marL="0" indent="0">
              <a:buNone/>
            </a:pPr>
            <a:r>
              <a:rPr lang="el-GR" sz="1800" dirty="0"/>
              <a:t>				</a:t>
            </a:r>
            <a:r>
              <a:rPr lang="el-GR" sz="1800" i="1" dirty="0"/>
              <a:t>Η ζωή είναι καθρέφτης:		Το μίσος είναι μαχαίρι:</a:t>
            </a:r>
          </a:p>
          <a:p>
            <a:pPr marL="0" indent="0">
              <a:buNone/>
            </a:pPr>
            <a:r>
              <a:rPr lang="el-GR" sz="1800" i="1" dirty="0"/>
              <a:t>				Βλέπεις γύρω σου			Τραυματίζεις</a:t>
            </a:r>
          </a:p>
          <a:p>
            <a:pPr marL="0" indent="0">
              <a:buNone/>
            </a:pPr>
            <a:r>
              <a:rPr lang="el-GR" sz="1800" i="1" dirty="0"/>
              <a:t>				Αυτό που είσαι.			Αλλά και αυτοτραυματίζεσαι</a:t>
            </a:r>
          </a:p>
          <a:p>
            <a:pPr marL="0" indent="0">
              <a:buNone/>
            </a:pPr>
            <a:endParaRPr lang="el-GR" dirty="0"/>
          </a:p>
        </p:txBody>
      </p:sp>
      <p:graphicFrame>
        <p:nvGraphicFramePr>
          <p:cNvPr id="7" name="Table 7">
            <a:extLst>
              <a:ext uri="{FF2B5EF4-FFF2-40B4-BE49-F238E27FC236}">
                <a16:creationId xmlns:a16="http://schemas.microsoft.com/office/drawing/2014/main" id="{6AC03FC6-6FF6-4379-BA15-2A9FC02B2AB0}"/>
              </a:ext>
            </a:extLst>
          </p:cNvPr>
          <p:cNvGraphicFramePr>
            <a:graphicFrameLocks noGrp="1"/>
          </p:cNvGraphicFramePr>
          <p:nvPr/>
        </p:nvGraphicFramePr>
        <p:xfrm>
          <a:off x="1931332" y="1659233"/>
          <a:ext cx="8127999" cy="2479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919612225"/>
                    </a:ext>
                  </a:extLst>
                </a:gridCol>
                <a:gridCol w="2709333">
                  <a:extLst>
                    <a:ext uri="{9D8B030D-6E8A-4147-A177-3AD203B41FA5}">
                      <a16:colId xmlns:a16="http://schemas.microsoft.com/office/drawing/2014/main" val="2099902970"/>
                    </a:ext>
                  </a:extLst>
                </a:gridCol>
                <a:gridCol w="2709333">
                  <a:extLst>
                    <a:ext uri="{9D8B030D-6E8A-4147-A177-3AD203B41FA5}">
                      <a16:colId xmlns:a16="http://schemas.microsoft.com/office/drawing/2014/main" val="570387230"/>
                    </a:ext>
                  </a:extLst>
                </a:gridCol>
              </a:tblGrid>
              <a:tr h="370840">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1195867424"/>
                  </a:ext>
                </a:extLst>
              </a:tr>
              <a:tr h="370840">
                <a:tc>
                  <a:txBody>
                    <a:bodyPr/>
                    <a:lstStyle/>
                    <a:p>
                      <a:r>
                        <a:rPr lang="el-GR" dirty="0"/>
                        <a:t>η ζωή, το σχολείο, η μητέρα μου, ο φίλος/η μου, εγώ, η μουσική, η αγάπη, η φιλία, τα ταξίδια, η βία, το μίσος</a:t>
                      </a:r>
                    </a:p>
                  </a:txBody>
                  <a:tcPr/>
                </a:tc>
                <a:tc>
                  <a:txBody>
                    <a:bodyPr/>
                    <a:lstStyle/>
                    <a:p>
                      <a:pPr algn="ctr"/>
                      <a:r>
                        <a:rPr lang="el-GR" dirty="0"/>
                        <a:t>είμαι</a:t>
                      </a:r>
                    </a:p>
                    <a:p>
                      <a:pPr algn="ctr"/>
                      <a:endParaRPr lang="el-GR" dirty="0"/>
                    </a:p>
                    <a:p>
                      <a:pPr algn="ctr"/>
                      <a:r>
                        <a:rPr lang="el-GR" dirty="0"/>
                        <a:t>είναι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αυγό, μπανάνα, λουλούδι, απογοήτευση, σκούπα, μαχαίρι, καθρέφτης, παράθυρο, πόρτα, δρόμος, χρόνος</a:t>
                      </a:r>
                    </a:p>
                    <a:p>
                      <a:endParaRPr lang="el-GR" dirty="0"/>
                    </a:p>
                  </a:txBody>
                  <a:tcPr/>
                </a:tc>
                <a:extLst>
                  <a:ext uri="{0D108BD9-81ED-4DB2-BD59-A6C34878D82A}">
                    <a16:rowId xmlns:a16="http://schemas.microsoft.com/office/drawing/2014/main" val="815989694"/>
                  </a:ext>
                </a:extLst>
              </a:tr>
              <a:tr h="370840">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169070048"/>
                  </a:ext>
                </a:extLst>
              </a:tr>
            </a:tbl>
          </a:graphicData>
        </a:graphic>
      </p:graphicFrame>
    </p:spTree>
    <p:extLst>
      <p:ext uri="{BB962C8B-B14F-4D97-AF65-F5344CB8AC3E}">
        <p14:creationId xmlns:p14="http://schemas.microsoft.com/office/powerpoint/2010/main" val="174095077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64965-CB31-4729-A3CF-A35872049DE6}"/>
              </a:ext>
            </a:extLst>
          </p:cNvPr>
          <p:cNvSpPr>
            <a:spLocks noGrp="1"/>
          </p:cNvSpPr>
          <p:nvPr>
            <p:ph idx="1"/>
          </p:nvPr>
        </p:nvSpPr>
        <p:spPr>
          <a:xfrm>
            <a:off x="838200" y="444617"/>
            <a:ext cx="10515600" cy="5732346"/>
          </a:xfrm>
        </p:spPr>
        <p:txBody>
          <a:bodyPr numCol="2">
            <a:normAutofit fontScale="92500" lnSpcReduction="10000"/>
          </a:bodyPr>
          <a:lstStyle/>
          <a:p>
            <a:pPr>
              <a:buFont typeface="Wingdings" panose="05000000000000000000" pitchFamily="2" charset="2"/>
              <a:buChar char="Ø"/>
            </a:pPr>
            <a:r>
              <a:rPr lang="el-GR" b="1" dirty="0"/>
              <a:t>Αλλαγή κάποιου στοιχείου/προσώπου σε υπάρχον ποίημα: </a:t>
            </a:r>
          </a:p>
          <a:p>
            <a:pPr marL="0" indent="0">
              <a:buNone/>
            </a:pPr>
            <a:endParaRPr lang="el-GR" dirty="0"/>
          </a:p>
          <a:p>
            <a:pPr marL="0" indent="0">
              <a:buNone/>
            </a:pPr>
            <a:r>
              <a:rPr lang="el-GR" dirty="0"/>
              <a:t>Γ. Βιζυηνός, «Το σκυλί»</a:t>
            </a:r>
          </a:p>
          <a:p>
            <a:pPr marL="0" indent="0">
              <a:buNone/>
            </a:pPr>
            <a:endParaRPr lang="el-GR" dirty="0"/>
          </a:p>
          <a:p>
            <a:pPr marL="0" indent="0">
              <a:buNone/>
            </a:pPr>
            <a:r>
              <a:rPr lang="el-GR" dirty="0"/>
              <a:t>Κάθε νύχτα στην αυλή</a:t>
            </a:r>
          </a:p>
          <a:p>
            <a:pPr marL="0" indent="0">
              <a:buNone/>
            </a:pPr>
            <a:r>
              <a:rPr lang="el-GR" dirty="0" err="1"/>
              <a:t>γάβου-γάβου</a:t>
            </a:r>
            <a:r>
              <a:rPr lang="el-GR" dirty="0"/>
              <a:t> το </a:t>
            </a:r>
            <a:r>
              <a:rPr lang="el-GR" dirty="0">
                <a:solidFill>
                  <a:srgbClr val="FF0000"/>
                </a:solidFill>
              </a:rPr>
              <a:t>σκυλί,</a:t>
            </a:r>
          </a:p>
          <a:p>
            <a:pPr marL="0" indent="0">
              <a:buNone/>
            </a:pPr>
            <a:r>
              <a:rPr lang="el-GR" dirty="0" err="1"/>
              <a:t>δώσ</a:t>
            </a:r>
            <a:r>
              <a:rPr lang="el-GR" dirty="0"/>
              <a:t>' του και γαβγίζει.</a:t>
            </a:r>
            <a:r>
              <a:rPr lang="el-GR" sz="2600" dirty="0"/>
              <a:t> </a:t>
            </a:r>
            <a:endParaRPr lang="el-GR" dirty="0"/>
          </a:p>
          <a:p>
            <a:pPr marL="0" indent="0">
              <a:buNone/>
            </a:pPr>
            <a:r>
              <a:rPr lang="el-GR" dirty="0"/>
              <a:t>Του σπιτιού εδώ αυτός</a:t>
            </a:r>
          </a:p>
          <a:p>
            <a:pPr marL="0" indent="0">
              <a:buNone/>
            </a:pPr>
            <a:r>
              <a:rPr lang="el-GR" dirty="0"/>
              <a:t>είναι φύλακας πιστός,</a:t>
            </a:r>
          </a:p>
          <a:p>
            <a:pPr marL="0" indent="0">
              <a:buNone/>
            </a:pPr>
            <a:r>
              <a:rPr lang="el-GR" dirty="0"/>
              <a:t>ποιος δεν τον γνωρίζει;</a:t>
            </a:r>
          </a:p>
          <a:p>
            <a:pPr marL="0" indent="0">
              <a:buNone/>
            </a:pPr>
            <a:endParaRPr lang="el-GR" dirty="0"/>
          </a:p>
          <a:p>
            <a:pPr marL="0" indent="0">
              <a:buNone/>
            </a:pPr>
            <a:r>
              <a:rPr lang="el-GR" dirty="0"/>
              <a:t>Αψηλά τ' αφεντικά</a:t>
            </a:r>
          </a:p>
          <a:p>
            <a:pPr marL="0" indent="0">
              <a:buNone/>
            </a:pPr>
            <a:r>
              <a:rPr lang="el-GR" dirty="0"/>
              <a:t>κοιμηθήκανε γλυκά,</a:t>
            </a:r>
          </a:p>
          <a:p>
            <a:pPr marL="0" indent="0">
              <a:buNone/>
            </a:pPr>
            <a:r>
              <a:rPr lang="el-GR" dirty="0"/>
              <a:t>πέρασε η ώρα.</a:t>
            </a:r>
          </a:p>
          <a:p>
            <a:pPr marL="0" indent="0">
              <a:buNone/>
            </a:pPr>
            <a:r>
              <a:rPr lang="el-GR" dirty="0"/>
              <a:t>Το γνωρίζει το σκυλί</a:t>
            </a:r>
          </a:p>
          <a:p>
            <a:pPr marL="0" indent="0">
              <a:buNone/>
            </a:pPr>
            <a:r>
              <a:rPr lang="el-GR" dirty="0"/>
              <a:t>και φωνάζει απ' την αυλή</a:t>
            </a:r>
          </a:p>
          <a:p>
            <a:pPr marL="0" indent="0">
              <a:buNone/>
            </a:pPr>
            <a:r>
              <a:rPr lang="el-GR" dirty="0" err="1"/>
              <a:t>γάβου</a:t>
            </a:r>
            <a:r>
              <a:rPr lang="el-GR" dirty="0"/>
              <a:t>, </a:t>
            </a:r>
            <a:r>
              <a:rPr lang="el-GR" dirty="0" err="1"/>
              <a:t>γάβου</a:t>
            </a:r>
            <a:r>
              <a:rPr lang="el-GR" dirty="0"/>
              <a:t> τώρα.</a:t>
            </a:r>
          </a:p>
          <a:p>
            <a:pPr marL="0" indent="0">
              <a:buNone/>
            </a:pPr>
            <a:endParaRPr lang="el-GR" dirty="0"/>
          </a:p>
          <a:p>
            <a:pPr marL="0" indent="0">
              <a:buNone/>
            </a:pPr>
            <a:r>
              <a:rPr lang="el-GR" dirty="0"/>
              <a:t>Για να ξέρουν οι κακοί,</a:t>
            </a:r>
          </a:p>
          <a:p>
            <a:pPr marL="0" indent="0">
              <a:buNone/>
            </a:pPr>
            <a:r>
              <a:rPr lang="el-GR" dirty="0"/>
              <a:t>που γυρνούν εδώ κι εκεί</a:t>
            </a:r>
          </a:p>
          <a:p>
            <a:pPr marL="0" indent="0">
              <a:buNone/>
            </a:pPr>
            <a:r>
              <a:rPr lang="el-GR" dirty="0"/>
              <a:t>κάτι να σουφρώσουν,</a:t>
            </a:r>
          </a:p>
          <a:p>
            <a:pPr marL="0" indent="0">
              <a:buNone/>
            </a:pPr>
            <a:r>
              <a:rPr lang="el-GR" dirty="0"/>
              <a:t>πως σαν </a:t>
            </a:r>
            <a:r>
              <a:rPr lang="el-GR" dirty="0" err="1"/>
              <a:t>έμπουν</a:t>
            </a:r>
            <a:r>
              <a:rPr lang="el-GR" dirty="0"/>
              <a:t> στην αυλή,</a:t>
            </a:r>
          </a:p>
          <a:p>
            <a:pPr marL="0" indent="0">
              <a:buNone/>
            </a:pPr>
            <a:r>
              <a:rPr lang="el-GR" dirty="0"/>
              <a:t>θα τους πιάσει το σκυλί</a:t>
            </a:r>
          </a:p>
          <a:p>
            <a:pPr marL="0" indent="0">
              <a:buNone/>
            </a:pPr>
            <a:r>
              <a:rPr lang="el-GR" dirty="0"/>
              <a:t>και δε θα τη γλυτώσουν.</a:t>
            </a:r>
          </a:p>
        </p:txBody>
      </p:sp>
    </p:spTree>
    <p:extLst>
      <p:ext uri="{BB962C8B-B14F-4D97-AF65-F5344CB8AC3E}">
        <p14:creationId xmlns:p14="http://schemas.microsoft.com/office/powerpoint/2010/main" val="1426427676"/>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B7806-B149-4C67-A621-5723A0A7B051}"/>
              </a:ext>
            </a:extLst>
          </p:cNvPr>
          <p:cNvSpPr>
            <a:spLocks noGrp="1"/>
          </p:cNvSpPr>
          <p:nvPr>
            <p:ph idx="1"/>
          </p:nvPr>
        </p:nvSpPr>
        <p:spPr>
          <a:xfrm>
            <a:off x="587229" y="335902"/>
            <a:ext cx="11190914" cy="6148874"/>
          </a:xfrm>
        </p:spPr>
        <p:txBody>
          <a:bodyPr numCol="2">
            <a:normAutofit fontScale="47500" lnSpcReduction="20000"/>
          </a:bodyPr>
          <a:lstStyle/>
          <a:p>
            <a:pPr algn="just">
              <a:buFont typeface="Wingdings" panose="05000000000000000000" pitchFamily="2" charset="2"/>
              <a:buChar char="Ø"/>
            </a:pPr>
            <a:r>
              <a:rPr lang="el-GR" b="1" dirty="0"/>
              <a:t>Μετατροπή έμμετρου ποιήματος σε </a:t>
            </a:r>
            <a:r>
              <a:rPr lang="el-GR" b="1" dirty="0" err="1"/>
              <a:t>ελευθερόστιχο</a:t>
            </a:r>
            <a:r>
              <a:rPr lang="el-GR" b="1" dirty="0"/>
              <a:t> και το αντίστροφο (λ.χ. προσθαφαιρώντας λέξεις, αλλάζοντας τη σειρά και την έκταση των στίχων, κ.λπ.):</a:t>
            </a:r>
          </a:p>
          <a:p>
            <a:pPr marL="0" indent="0">
              <a:buNone/>
            </a:pPr>
            <a:endParaRPr lang="el-GR" dirty="0"/>
          </a:p>
          <a:p>
            <a:pPr marL="0" indent="0">
              <a:buNone/>
            </a:pPr>
            <a:r>
              <a:rPr lang="el-GR" b="1" dirty="0"/>
              <a:t>Γ. Ρίτσος, </a:t>
            </a:r>
            <a:r>
              <a:rPr lang="el-GR" b="1" dirty="0" err="1"/>
              <a:t>Νάτη</a:t>
            </a:r>
            <a:r>
              <a:rPr lang="el-GR" b="1" dirty="0"/>
              <a:t> ἡ νύχτα </a:t>
            </a:r>
            <a:r>
              <a:rPr lang="el-GR" b="1" dirty="0" err="1"/>
              <a:t>ποὺ</a:t>
            </a:r>
            <a:r>
              <a:rPr lang="el-GR" b="1" dirty="0"/>
              <a:t> σιμώνει...</a:t>
            </a:r>
          </a:p>
          <a:p>
            <a:pPr marL="0" indent="0">
              <a:buNone/>
            </a:pPr>
            <a:endParaRPr lang="el-GR" dirty="0"/>
          </a:p>
          <a:p>
            <a:pPr marL="0" indent="0">
              <a:buNone/>
            </a:pPr>
            <a:r>
              <a:rPr lang="el-GR" dirty="0" err="1"/>
              <a:t>Νάτη</a:t>
            </a:r>
            <a:r>
              <a:rPr lang="el-GR" dirty="0"/>
              <a:t> ἡ νύχτα </a:t>
            </a:r>
            <a:r>
              <a:rPr lang="el-GR" dirty="0" err="1"/>
              <a:t>ποὺ</a:t>
            </a:r>
            <a:r>
              <a:rPr lang="el-GR" dirty="0"/>
              <a:t> σιμώνει</a:t>
            </a:r>
          </a:p>
          <a:p>
            <a:pPr marL="0" indent="0">
              <a:buNone/>
            </a:pPr>
            <a:r>
              <a:rPr lang="el-GR" dirty="0"/>
              <a:t>χρυσοπράσινο παγώνι</a:t>
            </a:r>
          </a:p>
          <a:p>
            <a:pPr marL="0" indent="0">
              <a:buNone/>
            </a:pPr>
            <a:r>
              <a:rPr lang="el-GR" dirty="0" err="1"/>
              <a:t>γαλανόχρυσο</a:t>
            </a:r>
            <a:r>
              <a:rPr lang="el-GR" dirty="0"/>
              <a:t> παγώνι,</a:t>
            </a:r>
          </a:p>
          <a:p>
            <a:pPr marL="0" indent="0">
              <a:buNone/>
            </a:pPr>
            <a:r>
              <a:rPr lang="el-GR" dirty="0"/>
              <a:t>σέρνει </a:t>
            </a:r>
            <a:r>
              <a:rPr lang="el-GR" dirty="0" err="1"/>
              <a:t>τὴ</a:t>
            </a:r>
            <a:r>
              <a:rPr lang="el-GR" dirty="0"/>
              <a:t> μεγάλη </a:t>
            </a:r>
            <a:r>
              <a:rPr lang="el-GR" dirty="0" err="1"/>
              <a:t>οὐρά</a:t>
            </a:r>
            <a:r>
              <a:rPr lang="el-GR" dirty="0"/>
              <a:t> της</a:t>
            </a:r>
          </a:p>
          <a:p>
            <a:pPr marL="0" indent="0">
              <a:buNone/>
            </a:pPr>
            <a:r>
              <a:rPr lang="el-GR" dirty="0" err="1"/>
              <a:t>πάνου</a:t>
            </a:r>
            <a:r>
              <a:rPr lang="el-GR" dirty="0"/>
              <a:t> </a:t>
            </a:r>
            <a:r>
              <a:rPr lang="el-GR" dirty="0" err="1"/>
              <a:t>στὰ</a:t>
            </a:r>
            <a:r>
              <a:rPr lang="el-GR" dirty="0"/>
              <a:t> καμπαναριά,</a:t>
            </a:r>
          </a:p>
          <a:p>
            <a:pPr marL="0" indent="0">
              <a:buNone/>
            </a:pPr>
            <a:r>
              <a:rPr lang="el-GR" dirty="0" err="1"/>
              <a:t>τὰ</a:t>
            </a:r>
            <a:r>
              <a:rPr lang="el-GR" dirty="0"/>
              <a:t> </a:t>
            </a:r>
            <a:r>
              <a:rPr lang="el-GR" dirty="0" err="1"/>
              <a:t>πουλιὰ</a:t>
            </a:r>
            <a:r>
              <a:rPr lang="el-GR" dirty="0"/>
              <a:t> </a:t>
            </a:r>
            <a:r>
              <a:rPr lang="el-GR" dirty="0" err="1"/>
              <a:t>καὶ</a:t>
            </a:r>
            <a:r>
              <a:rPr lang="el-GR" dirty="0"/>
              <a:t> </a:t>
            </a:r>
            <a:r>
              <a:rPr lang="el-GR" dirty="0" err="1"/>
              <a:t>τὰ</a:t>
            </a:r>
            <a:r>
              <a:rPr lang="el-GR" dirty="0"/>
              <a:t> </a:t>
            </a:r>
            <a:r>
              <a:rPr lang="el-GR" dirty="0" err="1"/>
              <a:t>παιδιὰ</a:t>
            </a:r>
            <a:endParaRPr lang="el-GR" dirty="0"/>
          </a:p>
          <a:p>
            <a:pPr marL="0" indent="0">
              <a:buNone/>
            </a:pPr>
            <a:r>
              <a:rPr lang="el-GR" dirty="0" err="1"/>
              <a:t>τὰ</a:t>
            </a:r>
            <a:r>
              <a:rPr lang="el-GR" dirty="0"/>
              <a:t> σταυρώνει, </a:t>
            </a:r>
            <a:r>
              <a:rPr lang="el-GR" dirty="0" err="1"/>
              <a:t>τὰ</a:t>
            </a:r>
            <a:r>
              <a:rPr lang="el-GR" dirty="0"/>
              <a:t> χρυσώνει.</a:t>
            </a:r>
          </a:p>
          <a:p>
            <a:pPr marL="0" indent="0">
              <a:buNone/>
            </a:pPr>
            <a:endParaRPr lang="en-US" dirty="0"/>
          </a:p>
          <a:p>
            <a:pPr marL="0" indent="0">
              <a:buNone/>
            </a:pPr>
            <a:r>
              <a:rPr lang="el-GR" dirty="0"/>
              <a:t>Κοντά σου δεν αχούν άγρια οι </a:t>
            </a:r>
            <a:r>
              <a:rPr lang="el-GR" dirty="0" err="1"/>
              <a:t>ανέμοι</a:t>
            </a:r>
            <a:r>
              <a:rPr lang="el-GR" dirty="0"/>
              <a:t>.</a:t>
            </a:r>
          </a:p>
          <a:p>
            <a:pPr marL="0" indent="0">
              <a:buNone/>
            </a:pPr>
            <a:r>
              <a:rPr lang="el-GR" dirty="0"/>
              <a:t>Κοντά σου είναι η γαλήνη και το φως.</a:t>
            </a:r>
          </a:p>
          <a:p>
            <a:pPr marL="0" indent="0">
              <a:buNone/>
            </a:pPr>
            <a:r>
              <a:rPr lang="el-GR" dirty="0"/>
              <a:t>Στου νου μας τη </a:t>
            </a:r>
            <a:r>
              <a:rPr lang="el-GR" dirty="0" err="1"/>
              <a:t>χρυσόβεργην</a:t>
            </a:r>
            <a:r>
              <a:rPr lang="el-GR" dirty="0"/>
              <a:t> ανέμη</a:t>
            </a:r>
          </a:p>
          <a:p>
            <a:pPr marL="0" indent="0">
              <a:buNone/>
            </a:pPr>
            <a:r>
              <a:rPr lang="el-GR" dirty="0"/>
              <a:t>ο ρόδινος </a:t>
            </a:r>
            <a:r>
              <a:rPr lang="el-GR" dirty="0" err="1"/>
              <a:t>τυλιέται</a:t>
            </a:r>
            <a:r>
              <a:rPr lang="el-GR" dirty="0"/>
              <a:t> στοχασμός.</a:t>
            </a:r>
          </a:p>
          <a:p>
            <a:pPr marL="0" indent="0">
              <a:buNone/>
            </a:pPr>
            <a:r>
              <a:rPr lang="el-GR" dirty="0"/>
              <a:t> </a:t>
            </a:r>
          </a:p>
          <a:p>
            <a:pPr marL="0" indent="0">
              <a:buNone/>
            </a:pPr>
            <a:r>
              <a:rPr lang="en-US" b="1" dirty="0"/>
              <a:t>M. </a:t>
            </a:r>
            <a:r>
              <a:rPr lang="el-GR" b="1" dirty="0" err="1"/>
              <a:t>Πολυδούρη</a:t>
            </a:r>
            <a:r>
              <a:rPr lang="el-GR" b="1" dirty="0"/>
              <a:t>, Κοντά σου</a:t>
            </a:r>
          </a:p>
          <a:p>
            <a:pPr marL="0" indent="0">
              <a:buNone/>
            </a:pPr>
            <a:endParaRPr lang="el-GR" dirty="0"/>
          </a:p>
          <a:p>
            <a:pPr marL="0" indent="0">
              <a:buNone/>
            </a:pPr>
            <a:r>
              <a:rPr lang="el-GR" dirty="0"/>
              <a:t>Κοντά σου η σιγαλιά σα γέλιο μοιάζει</a:t>
            </a:r>
          </a:p>
          <a:p>
            <a:pPr marL="0" indent="0" algn="r">
              <a:buNone/>
            </a:pPr>
            <a:r>
              <a:rPr lang="el-GR" dirty="0"/>
              <a:t>που αντιφεγγίζουν μάτια τρυφερά</a:t>
            </a:r>
          </a:p>
          <a:p>
            <a:pPr marL="0" indent="0" algn="r">
              <a:buNone/>
            </a:pPr>
            <a:r>
              <a:rPr lang="el-GR" dirty="0"/>
              <a:t>κι αν κάποτε μιλάμε, </a:t>
            </a:r>
            <a:r>
              <a:rPr lang="el-GR" dirty="0" err="1"/>
              <a:t>αναφτεριάζει</a:t>
            </a:r>
            <a:r>
              <a:rPr lang="el-GR" dirty="0"/>
              <a:t>,</a:t>
            </a:r>
          </a:p>
          <a:p>
            <a:pPr marL="0" indent="0" algn="r">
              <a:buNone/>
            </a:pPr>
            <a:r>
              <a:rPr lang="el-GR" dirty="0"/>
              <a:t>πλάι μας κάπου η άνεργη χαρά.</a:t>
            </a:r>
          </a:p>
          <a:p>
            <a:pPr marL="0" indent="0" algn="r">
              <a:buNone/>
            </a:pPr>
            <a:endParaRPr lang="el-GR" dirty="0"/>
          </a:p>
          <a:p>
            <a:pPr marL="0" indent="0" algn="r">
              <a:buNone/>
            </a:pPr>
            <a:r>
              <a:rPr lang="el-GR" dirty="0"/>
              <a:t> Κοντά σου η θλίψη ανθίζει σα λουλούδι</a:t>
            </a:r>
          </a:p>
          <a:p>
            <a:pPr marL="0" indent="0" algn="r">
              <a:buNone/>
            </a:pPr>
            <a:r>
              <a:rPr lang="el-GR" dirty="0"/>
              <a:t>κι ανύποπτα περνά μες στη ζωή.</a:t>
            </a:r>
          </a:p>
          <a:p>
            <a:pPr marL="0" indent="0" algn="r">
              <a:buNone/>
            </a:pPr>
            <a:r>
              <a:rPr lang="el-GR" dirty="0"/>
              <a:t>Κοντά σου όλα γλυκά κι όλα σα χνούδι,</a:t>
            </a:r>
          </a:p>
          <a:p>
            <a:pPr marL="0" indent="0" algn="r">
              <a:buNone/>
            </a:pPr>
            <a:r>
              <a:rPr lang="el-GR" dirty="0"/>
              <a:t>σα χάδι, σα δροσούλα, σαν πνοή.</a:t>
            </a:r>
          </a:p>
          <a:p>
            <a:pPr marL="0" indent="0" algn="r">
              <a:buNone/>
            </a:pPr>
            <a:endParaRPr lang="el-GR" dirty="0"/>
          </a:p>
          <a:p>
            <a:pPr marL="0" indent="0" algn="r">
              <a:buNone/>
            </a:pPr>
            <a:r>
              <a:rPr lang="el-GR" b="1" dirty="0"/>
              <a:t>Α. </a:t>
            </a:r>
            <a:r>
              <a:rPr lang="el-GR" b="1" dirty="0" err="1"/>
              <a:t>Τσακνιά</a:t>
            </a:r>
            <a:r>
              <a:rPr lang="el-GR" b="1" dirty="0"/>
              <a:t>, Η πόλη</a:t>
            </a:r>
          </a:p>
          <a:p>
            <a:pPr marL="0" indent="0" algn="r">
              <a:buNone/>
            </a:pPr>
            <a:endParaRPr lang="el-GR" dirty="0"/>
          </a:p>
          <a:p>
            <a:pPr marL="0" indent="0" algn="r">
              <a:buNone/>
            </a:pPr>
            <a:r>
              <a:rPr lang="el-GR" dirty="0"/>
              <a:t>Η πόλη δεν κοιμάται τις νύχτες</a:t>
            </a:r>
          </a:p>
          <a:p>
            <a:pPr marL="0" indent="0" algn="r">
              <a:buNone/>
            </a:pPr>
            <a:r>
              <a:rPr lang="el-GR" dirty="0"/>
              <a:t>κουλουριασμένο φίδι και λουφάζει</a:t>
            </a:r>
          </a:p>
          <a:p>
            <a:pPr marL="0" indent="0" algn="r">
              <a:buNone/>
            </a:pPr>
            <a:r>
              <a:rPr lang="el-GR" dirty="0"/>
              <a:t>όλα τ' ακούει, όλα τα μετράει</a:t>
            </a:r>
          </a:p>
          <a:p>
            <a:pPr marL="0" indent="0" algn="r">
              <a:buNone/>
            </a:pPr>
            <a:r>
              <a:rPr lang="el-GR" dirty="0"/>
              <a:t>και λογαριάζει κέρδη και ζημίες</a:t>
            </a:r>
          </a:p>
          <a:p>
            <a:pPr marL="0" indent="0" algn="r">
              <a:buNone/>
            </a:pPr>
            <a:r>
              <a:rPr lang="el-GR" dirty="0"/>
              <a:t>η πόλη δεν κοιμάται τις νύχτες·</a:t>
            </a:r>
          </a:p>
          <a:p>
            <a:pPr marL="0" indent="0" algn="r">
              <a:buNone/>
            </a:pPr>
            <a:r>
              <a:rPr lang="el-GR" dirty="0"/>
              <a:t>καμιά φορά αναστενάζει.</a:t>
            </a:r>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93696674"/>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9EF29-2F40-4C9E-B7C9-9B54F04D2890}"/>
              </a:ext>
            </a:extLst>
          </p:cNvPr>
          <p:cNvSpPr>
            <a:spLocks noGrp="1"/>
          </p:cNvSpPr>
          <p:nvPr>
            <p:ph idx="1"/>
          </p:nvPr>
        </p:nvSpPr>
        <p:spPr>
          <a:xfrm>
            <a:off x="838200" y="343949"/>
            <a:ext cx="10515600" cy="5833014"/>
          </a:xfrm>
        </p:spPr>
        <p:txBody>
          <a:bodyPr>
            <a:normAutofit/>
          </a:bodyPr>
          <a:lstStyle/>
          <a:p>
            <a:pPr algn="just">
              <a:buFont typeface="Wingdings" panose="05000000000000000000" pitchFamily="2" charset="2"/>
              <a:buChar char="Ø"/>
            </a:pPr>
            <a:r>
              <a:rPr lang="el-GR" dirty="0"/>
              <a:t>Ποιήματα με σχήμα (οπτική ποίηση, </a:t>
            </a:r>
            <a:r>
              <a:rPr lang="el-GR" dirty="0" err="1"/>
              <a:t>καλλιγράφημα</a:t>
            </a:r>
            <a:r>
              <a:rPr lang="el-GR" dirty="0"/>
              <a:t>, </a:t>
            </a:r>
            <a:r>
              <a:rPr lang="el-GR" dirty="0" err="1"/>
              <a:t>καλίγραμμα</a:t>
            </a:r>
            <a:r>
              <a:rPr lang="el-GR" dirty="0"/>
              <a:t> ή σχηματικό ποίημα): οι μαθητές γράφουν στο περίγραμμα ενός σχήματος, γεμίζουν το σχήμα με λέξεις κ.λπ.. Το ποίημά τους μπορεί να σχετίζεται με το σχήμα ή όχι. Επίσης, μπορούν να γράψουν σε σχήμα ένα υπάρχον ποίημα. Π.χ. </a:t>
            </a:r>
            <a:r>
              <a:rPr lang="el-GR" i="1" dirty="0"/>
              <a:t>Ο ήλιος ο </a:t>
            </a:r>
            <a:r>
              <a:rPr lang="el-GR" i="1" dirty="0" err="1"/>
              <a:t>ηλιάτορας</a:t>
            </a:r>
            <a:r>
              <a:rPr lang="el-GR" i="1" dirty="0"/>
              <a:t> </a:t>
            </a:r>
            <a:r>
              <a:rPr lang="el-GR" dirty="0"/>
              <a:t>του Ελύτη σε μορφή ήλιου:</a:t>
            </a:r>
          </a:p>
          <a:p>
            <a:pPr marL="0" indent="0" algn="just">
              <a:buNone/>
            </a:pPr>
            <a:endParaRPr lang="el-GR" dirty="0"/>
          </a:p>
          <a:p>
            <a:pPr marL="0" indent="0" algn="just">
              <a:buNone/>
            </a:pPr>
            <a:r>
              <a:rPr lang="el-GR" sz="1400" i="1" dirty="0"/>
              <a:t>Ο ήλιος ο </a:t>
            </a:r>
            <a:r>
              <a:rPr lang="el-GR" sz="1400" i="1" dirty="0" err="1"/>
              <a:t>ηλιάτορας</a:t>
            </a:r>
            <a:endParaRPr lang="el-GR" sz="1400" i="1" dirty="0"/>
          </a:p>
          <a:p>
            <a:pPr marL="0" indent="0" algn="just">
              <a:buNone/>
            </a:pPr>
            <a:r>
              <a:rPr lang="el-GR" sz="1400" i="1" dirty="0"/>
              <a:t>ο </a:t>
            </a:r>
            <a:r>
              <a:rPr lang="el-GR" sz="1400" i="1" dirty="0" err="1"/>
              <a:t>πετροπαιχνιδιάτορας</a:t>
            </a:r>
            <a:endParaRPr lang="el-GR" sz="1400" i="1" dirty="0"/>
          </a:p>
          <a:p>
            <a:pPr marL="0" indent="0" algn="just">
              <a:buNone/>
            </a:pPr>
            <a:r>
              <a:rPr lang="el-GR" sz="1400" i="1" dirty="0"/>
              <a:t>από την άκρη των </a:t>
            </a:r>
            <a:r>
              <a:rPr lang="el-GR" sz="1400" i="1" dirty="0" err="1"/>
              <a:t>ακρώ</a:t>
            </a:r>
            <a:endParaRPr lang="el-GR" sz="1400" i="1" dirty="0"/>
          </a:p>
          <a:p>
            <a:pPr marL="0" indent="0" algn="just">
              <a:buNone/>
            </a:pPr>
            <a:r>
              <a:rPr lang="el-GR" sz="1400" i="1" dirty="0" err="1"/>
              <a:t>κατηφοράει</a:t>
            </a:r>
            <a:r>
              <a:rPr lang="el-GR" sz="1400" i="1" dirty="0"/>
              <a:t> στο Ταίναρο</a:t>
            </a:r>
          </a:p>
          <a:p>
            <a:pPr marL="0" indent="0" algn="just">
              <a:buNone/>
            </a:pPr>
            <a:r>
              <a:rPr lang="el-GR" sz="1400" i="1" dirty="0"/>
              <a:t>Φωτιά 'ναι το πιγούνι του</a:t>
            </a:r>
          </a:p>
          <a:p>
            <a:pPr marL="0" indent="0" algn="just">
              <a:buNone/>
            </a:pPr>
            <a:r>
              <a:rPr lang="el-GR" sz="1400" i="1" dirty="0"/>
              <a:t>χρυσάφι το πιρούνι του</a:t>
            </a:r>
          </a:p>
        </p:txBody>
      </p:sp>
      <p:pic>
        <p:nvPicPr>
          <p:cNvPr id="7" name="Picture 6">
            <a:extLst>
              <a:ext uri="{FF2B5EF4-FFF2-40B4-BE49-F238E27FC236}">
                <a16:creationId xmlns:a16="http://schemas.microsoft.com/office/drawing/2014/main" id="{41654629-79D0-4E29-B7B4-85EC2A745C5B}"/>
              </a:ext>
            </a:extLst>
          </p:cNvPr>
          <p:cNvPicPr>
            <a:picLocks noChangeAspect="1"/>
          </p:cNvPicPr>
          <p:nvPr/>
        </p:nvPicPr>
        <p:blipFill>
          <a:blip r:embed="rId3"/>
          <a:stretch>
            <a:fillRect/>
          </a:stretch>
        </p:blipFill>
        <p:spPr>
          <a:xfrm>
            <a:off x="8175181" y="2816517"/>
            <a:ext cx="3178619" cy="2040709"/>
          </a:xfrm>
          <a:prstGeom prst="rect">
            <a:avLst/>
          </a:prstGeom>
        </p:spPr>
      </p:pic>
      <p:pic>
        <p:nvPicPr>
          <p:cNvPr id="8" name="Picture 7">
            <a:extLst>
              <a:ext uri="{FF2B5EF4-FFF2-40B4-BE49-F238E27FC236}">
                <a16:creationId xmlns:a16="http://schemas.microsoft.com/office/drawing/2014/main" id="{9F5329AF-6E01-4004-AA09-3BD5BE6B6242}"/>
              </a:ext>
            </a:extLst>
          </p:cNvPr>
          <p:cNvPicPr>
            <a:picLocks noChangeAspect="1"/>
          </p:cNvPicPr>
          <p:nvPr/>
        </p:nvPicPr>
        <p:blipFill>
          <a:blip r:embed="rId4"/>
          <a:stretch>
            <a:fillRect/>
          </a:stretch>
        </p:blipFill>
        <p:spPr>
          <a:xfrm>
            <a:off x="5960661" y="3022134"/>
            <a:ext cx="1552662" cy="1937858"/>
          </a:xfrm>
          <a:prstGeom prst="rect">
            <a:avLst/>
          </a:prstGeom>
        </p:spPr>
      </p:pic>
      <p:pic>
        <p:nvPicPr>
          <p:cNvPr id="9" name="Picture 8">
            <a:extLst>
              <a:ext uri="{FF2B5EF4-FFF2-40B4-BE49-F238E27FC236}">
                <a16:creationId xmlns:a16="http://schemas.microsoft.com/office/drawing/2014/main" id="{8A069BE0-426E-4343-ACB8-72A11726E46B}"/>
              </a:ext>
            </a:extLst>
          </p:cNvPr>
          <p:cNvPicPr>
            <a:picLocks noChangeAspect="1"/>
          </p:cNvPicPr>
          <p:nvPr/>
        </p:nvPicPr>
        <p:blipFill>
          <a:blip r:embed="rId5"/>
          <a:stretch>
            <a:fillRect/>
          </a:stretch>
        </p:blipFill>
        <p:spPr>
          <a:xfrm>
            <a:off x="3132020" y="2724238"/>
            <a:ext cx="1961364" cy="2533650"/>
          </a:xfrm>
          <a:prstGeom prst="rect">
            <a:avLst/>
          </a:prstGeom>
        </p:spPr>
      </p:pic>
    </p:spTree>
    <p:extLst>
      <p:ext uri="{BB962C8B-B14F-4D97-AF65-F5344CB8AC3E}">
        <p14:creationId xmlns:p14="http://schemas.microsoft.com/office/powerpoint/2010/main" val="3656645918"/>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2D3-4015-4BB4-93C6-3F01C769C028}"/>
              </a:ext>
            </a:extLst>
          </p:cNvPr>
          <p:cNvSpPr>
            <a:spLocks noGrp="1"/>
          </p:cNvSpPr>
          <p:nvPr>
            <p:ph type="title"/>
          </p:nvPr>
        </p:nvSpPr>
        <p:spPr>
          <a:xfrm>
            <a:off x="838200" y="365125"/>
            <a:ext cx="10515600" cy="1841180"/>
          </a:xfrm>
        </p:spPr>
        <p:txBody>
          <a:bodyPr>
            <a:noAutofit/>
          </a:bodyPr>
          <a:lstStyle/>
          <a:p>
            <a:pPr marL="342900" indent="-342900" algn="just">
              <a:buFont typeface="Wingdings" panose="05000000000000000000" pitchFamily="2" charset="2"/>
              <a:buChar char="Ø"/>
            </a:pPr>
            <a:r>
              <a:rPr lang="el-GR" sz="2000" b="1" dirty="0"/>
              <a:t>ΣυγγραφΗ </a:t>
            </a:r>
            <a:r>
              <a:rPr lang="el-GR" sz="2000" b="1" dirty="0" err="1"/>
              <a:t>λΙμερικ</a:t>
            </a:r>
            <a:r>
              <a:rPr lang="el-GR" sz="2000" dirty="0"/>
              <a:t>: </a:t>
            </a:r>
            <a:r>
              <a:rPr lang="el-GR" sz="2000" cap="none" dirty="0"/>
              <a:t>πεντάστιχο ποίημα (</a:t>
            </a:r>
            <a:r>
              <a:rPr lang="el-GR" sz="2000" cap="none" dirty="0" err="1"/>
              <a:t>αα</a:t>
            </a:r>
            <a:r>
              <a:rPr lang="el-GR" sz="2000" cap="none" dirty="0"/>
              <a:t>-</a:t>
            </a:r>
            <a:r>
              <a:rPr lang="el-GR" sz="2000" cap="none" dirty="0" err="1"/>
              <a:t>ββ</a:t>
            </a:r>
            <a:r>
              <a:rPr lang="el-GR" sz="2000" cap="none" dirty="0"/>
              <a:t>-α). ο πρώτος στίχος παρουσιάζει τον ήρωα και κάποιο τοπωνύμιο, ο δεύτερος μια ιδιότητα/παραξενιά του ήρωα, κάποιο αντικείμενό του, κ.λπ., ο τρίτος εμφανίζει μια δραστηριότητα, ο τέταρτος παρουσιάζει τις αντιδράσεις των άλλων ή κάποια άλλη ενέργεια του ήρωα, και ο πέμπτος κλείνει με κάποιο εκκεντρικό επίθετο για τον ήρωα ή με μια ευρηματική παραλλαγή του πρώτου στίχου.</a:t>
            </a:r>
            <a:endParaRPr lang="el-GR" sz="2000" dirty="0"/>
          </a:p>
        </p:txBody>
      </p:sp>
      <p:sp>
        <p:nvSpPr>
          <p:cNvPr id="3" name="Content Placeholder 2">
            <a:extLst>
              <a:ext uri="{FF2B5EF4-FFF2-40B4-BE49-F238E27FC236}">
                <a16:creationId xmlns:a16="http://schemas.microsoft.com/office/drawing/2014/main" id="{0FAFB390-D8C0-4953-99C2-57C9DC81C918}"/>
              </a:ext>
            </a:extLst>
          </p:cNvPr>
          <p:cNvSpPr>
            <a:spLocks noGrp="1"/>
          </p:cNvSpPr>
          <p:nvPr>
            <p:ph idx="1"/>
          </p:nvPr>
        </p:nvSpPr>
        <p:spPr>
          <a:xfrm>
            <a:off x="511728" y="2038525"/>
            <a:ext cx="11308360" cy="4454350"/>
          </a:xfrm>
        </p:spPr>
        <p:txBody>
          <a:bodyPr numCol="2">
            <a:normAutofit fontScale="92500" lnSpcReduction="20000"/>
          </a:bodyPr>
          <a:lstStyle/>
          <a:p>
            <a:pPr marL="0" indent="0">
              <a:buNone/>
            </a:pPr>
            <a:r>
              <a:rPr lang="el-GR" b="1" dirty="0"/>
              <a:t>Σεφέρης</a:t>
            </a:r>
            <a:r>
              <a:rPr lang="el-GR" dirty="0"/>
              <a:t>:</a:t>
            </a:r>
          </a:p>
          <a:p>
            <a:pPr marL="0" indent="0">
              <a:buNone/>
            </a:pPr>
            <a:r>
              <a:rPr lang="el-GR" sz="1900" dirty="0"/>
              <a:t>Ήτανε μια κοπέλα απ’ το Καλαμάκι</a:t>
            </a:r>
          </a:p>
          <a:p>
            <a:pPr marL="0" indent="0">
              <a:buNone/>
            </a:pPr>
            <a:r>
              <a:rPr lang="el-GR" sz="1900" dirty="0"/>
              <a:t>που ψάρευε αχινιούς με το καμάκι.</a:t>
            </a:r>
          </a:p>
          <a:p>
            <a:pPr marL="0" indent="0">
              <a:buNone/>
            </a:pPr>
            <a:r>
              <a:rPr lang="el-GR" sz="1900" dirty="0"/>
              <a:t>Μα ξάφνου ένα γουρούνι</a:t>
            </a:r>
          </a:p>
          <a:p>
            <a:pPr marL="0" indent="0">
              <a:buNone/>
            </a:pPr>
            <a:r>
              <a:rPr lang="el-GR" sz="1900" dirty="0"/>
              <a:t>της μπήκε στο ρουθούνι</a:t>
            </a:r>
          </a:p>
          <a:p>
            <a:pPr marL="0" indent="0">
              <a:buNone/>
            </a:pPr>
            <a:r>
              <a:rPr lang="el-GR" sz="1900" dirty="0"/>
              <a:t>και πνίγηκε η κοπέλα απ’ το Καλαμάκι</a:t>
            </a:r>
          </a:p>
          <a:p>
            <a:pPr marL="0" indent="0">
              <a:buNone/>
            </a:pPr>
            <a:endParaRPr lang="el-GR" sz="1900" dirty="0"/>
          </a:p>
          <a:p>
            <a:pPr marL="0" indent="0">
              <a:buNone/>
            </a:pPr>
            <a:r>
              <a:rPr lang="el-GR" sz="1900" dirty="0"/>
              <a:t>Ήτανε μια γριά απ’ το Λασίθι</a:t>
            </a:r>
          </a:p>
          <a:p>
            <a:pPr marL="0" indent="0">
              <a:buNone/>
            </a:pPr>
            <a:r>
              <a:rPr lang="el-GR" sz="1900" dirty="0"/>
              <a:t>που μια Λαμπρή κατάπιε ένα ρεβίθι.</a:t>
            </a:r>
          </a:p>
          <a:p>
            <a:pPr marL="0" indent="0">
              <a:buNone/>
            </a:pPr>
            <a:r>
              <a:rPr lang="el-GR" sz="1900" dirty="0"/>
              <a:t>Όταν είπε: «Θέλω κι άλλο!»</a:t>
            </a:r>
          </a:p>
          <a:p>
            <a:pPr marL="0" indent="0">
              <a:buNone/>
            </a:pPr>
            <a:r>
              <a:rPr lang="el-GR" sz="1900" dirty="0"/>
              <a:t>έγινε κακό μεγάλο</a:t>
            </a:r>
          </a:p>
          <a:p>
            <a:pPr marL="0" indent="0">
              <a:buNone/>
            </a:pPr>
            <a:r>
              <a:rPr lang="el-GR" sz="1900" dirty="0"/>
              <a:t>και χάθηκε η γριά με το ρεβίθι.</a:t>
            </a:r>
          </a:p>
          <a:p>
            <a:pPr marL="0" indent="0">
              <a:buNone/>
            </a:pPr>
            <a:r>
              <a:rPr lang="el-GR" b="1" dirty="0"/>
              <a:t>Δομή</a:t>
            </a:r>
            <a:r>
              <a:rPr lang="el-GR" dirty="0"/>
              <a:t>: </a:t>
            </a:r>
          </a:p>
          <a:p>
            <a:pPr marL="0" indent="0">
              <a:buNone/>
            </a:pPr>
            <a:endParaRPr lang="el-GR" dirty="0"/>
          </a:p>
          <a:p>
            <a:pPr marL="0" indent="0">
              <a:buNone/>
            </a:pPr>
            <a:r>
              <a:rPr lang="el-GR" b="1" dirty="0"/>
              <a:t>Ήτανε</a:t>
            </a:r>
            <a:r>
              <a:rPr lang="el-GR" dirty="0"/>
              <a:t> ……..(κάποιος-παρουσίαση του πρωταγωνιστή)</a:t>
            </a:r>
          </a:p>
          <a:p>
            <a:pPr marL="0" indent="0">
              <a:buNone/>
            </a:pPr>
            <a:r>
              <a:rPr lang="el-GR" b="1" dirty="0"/>
              <a:t>που</a:t>
            </a:r>
            <a:r>
              <a:rPr lang="el-GR" dirty="0"/>
              <a:t> …….(κάτι του συνέβαινε ή αποκαλύπτεται η ιδιότητά του)</a:t>
            </a:r>
          </a:p>
          <a:p>
            <a:pPr marL="0" indent="0">
              <a:buNone/>
            </a:pPr>
            <a:r>
              <a:rPr lang="el-GR" b="1" dirty="0"/>
              <a:t>όμως/μα/αλλά </a:t>
            </a:r>
            <a:r>
              <a:rPr lang="el-GR" dirty="0"/>
              <a:t>…….(κάτι έκανε)</a:t>
            </a:r>
          </a:p>
          <a:p>
            <a:pPr marL="0" indent="0">
              <a:buNone/>
            </a:pPr>
            <a:r>
              <a:rPr lang="el-GR" b="1" dirty="0"/>
              <a:t>Και </a:t>
            </a:r>
            <a:r>
              <a:rPr lang="el-GR" dirty="0"/>
              <a:t>………. (κάτι είπε, κάτι έγινε + ένα ιδιαίτερο επίθετο του ήρωα).</a:t>
            </a:r>
          </a:p>
          <a:p>
            <a:pPr marL="0" indent="0">
              <a:buNone/>
            </a:pPr>
            <a:r>
              <a:rPr lang="el-GR" dirty="0"/>
              <a:t>Ζευγαρωτή ομοιοκαταληξία!</a:t>
            </a:r>
          </a:p>
        </p:txBody>
      </p:sp>
    </p:spTree>
    <p:extLst>
      <p:ext uri="{BB962C8B-B14F-4D97-AF65-F5344CB8AC3E}">
        <p14:creationId xmlns:p14="http://schemas.microsoft.com/office/powerpoint/2010/main" val="1074682184"/>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3FF78-37CE-42C2-9A42-06E1BB7CAF29}"/>
              </a:ext>
            </a:extLst>
          </p:cNvPr>
          <p:cNvSpPr>
            <a:spLocks noGrp="1"/>
          </p:cNvSpPr>
          <p:nvPr>
            <p:ph idx="1"/>
          </p:nvPr>
        </p:nvSpPr>
        <p:spPr>
          <a:xfrm>
            <a:off x="218114" y="343949"/>
            <a:ext cx="11719420" cy="6350466"/>
          </a:xfrm>
        </p:spPr>
        <p:txBody>
          <a:bodyPr numCol="2">
            <a:normAutofit fontScale="55000" lnSpcReduction="20000"/>
          </a:bodyPr>
          <a:lstStyle/>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r>
              <a:rPr lang="el-GR" sz="2500" i="1" dirty="0"/>
              <a:t>Σαν βγεις στον πηγαιμό για …..</a:t>
            </a:r>
          </a:p>
          <a:p>
            <a:pPr marL="0" indent="0">
              <a:buNone/>
            </a:pPr>
            <a:r>
              <a:rPr lang="el-GR" sz="2500" i="1" dirty="0"/>
              <a:t>να ….</a:t>
            </a:r>
          </a:p>
          <a:p>
            <a:pPr marL="0" indent="0">
              <a:buNone/>
            </a:pPr>
            <a:endParaRPr lang="el-GR" sz="2500" i="1" dirty="0"/>
          </a:p>
          <a:p>
            <a:pPr marL="0" indent="0">
              <a:buNone/>
            </a:pPr>
            <a:r>
              <a:rPr lang="el-GR" sz="2500" i="1" dirty="0"/>
              <a:t>Το … της βιτρίνας</a:t>
            </a:r>
          </a:p>
          <a:p>
            <a:pPr marL="0" indent="0">
              <a:buNone/>
            </a:pPr>
            <a:endParaRPr lang="el-GR" sz="2500" i="1" dirty="0"/>
          </a:p>
          <a:p>
            <a:pPr marL="0" indent="0">
              <a:buNone/>
            </a:pPr>
            <a:r>
              <a:rPr lang="el-GR" sz="2500" i="1" dirty="0"/>
              <a:t>Είμαστε κάτι …</a:t>
            </a:r>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endParaRPr lang="el-GR" sz="2500" i="1" dirty="0"/>
          </a:p>
          <a:p>
            <a:pPr marL="0" indent="0">
              <a:buNone/>
            </a:pPr>
            <a:r>
              <a:rPr lang="el-GR" sz="2500" i="1" dirty="0"/>
              <a:t>Η Μαργαρίτα η </a:t>
            </a:r>
            <a:r>
              <a:rPr lang="el-GR" sz="2500" i="1" dirty="0" err="1"/>
              <a:t>Μαργαρώ</a:t>
            </a:r>
            <a:endParaRPr lang="el-GR" sz="2500" i="1" dirty="0"/>
          </a:p>
          <a:p>
            <a:pPr marL="0" indent="0">
              <a:buNone/>
            </a:pPr>
            <a:r>
              <a:rPr lang="el-GR" sz="2500" i="1" dirty="0"/>
              <a:t>…………..  στον ουρανό</a:t>
            </a:r>
          </a:p>
          <a:p>
            <a:pPr marL="0" indent="0">
              <a:buNone/>
            </a:pPr>
            <a:r>
              <a:rPr lang="el-GR" sz="2500" i="1" dirty="0"/>
              <a:t>τον ουρανό μες στα δυο σου μάτια κοιτάζω</a:t>
            </a:r>
          </a:p>
          <a:p>
            <a:pPr marL="0" indent="0">
              <a:buNone/>
            </a:pPr>
            <a:r>
              <a:rPr lang="el-GR" sz="2500" i="1" dirty="0"/>
              <a:t>βλέπω την Πούλια και τον αστερισμό</a:t>
            </a:r>
          </a:p>
          <a:p>
            <a:pPr marL="0" indent="0">
              <a:buNone/>
            </a:pPr>
            <a:endParaRPr lang="el-GR" sz="2500" i="1" dirty="0"/>
          </a:p>
          <a:p>
            <a:pPr marL="0" indent="0">
              <a:buNone/>
            </a:pPr>
            <a:r>
              <a:rPr lang="el-GR" sz="2500" i="1" dirty="0"/>
              <a:t>Η μάνα σου είναι ………...</a:t>
            </a:r>
          </a:p>
          <a:p>
            <a:pPr marL="0" indent="0">
              <a:buNone/>
            </a:pPr>
            <a:r>
              <a:rPr lang="el-GR" sz="2500" i="1" dirty="0"/>
              <a:t>και σε κλειδώνει μοναχή</a:t>
            </a:r>
          </a:p>
          <a:p>
            <a:pPr marL="0" indent="0">
              <a:buNone/>
            </a:pPr>
            <a:r>
              <a:rPr lang="el-GR" sz="2500" i="1" dirty="0"/>
              <a:t>σαν θέλω να μπω στην κάμαρή σου</a:t>
            </a:r>
          </a:p>
          <a:p>
            <a:pPr marL="0" indent="0">
              <a:buNone/>
            </a:pPr>
            <a:r>
              <a:rPr lang="el-GR" sz="2500" i="1" dirty="0"/>
              <a:t>μου ρίχνεις μεταξωτό σκοινί</a:t>
            </a:r>
          </a:p>
          <a:p>
            <a:pPr marL="0" indent="0">
              <a:buNone/>
            </a:pPr>
            <a:r>
              <a:rPr lang="el-GR" sz="2500" i="1" dirty="0"/>
              <a:t>και κλειδωμένους μας </a:t>
            </a:r>
            <a:r>
              <a:rPr lang="el-GR" sz="2500" i="1" dirty="0" err="1"/>
              <a:t>βλέπ</a:t>
            </a:r>
            <a:r>
              <a:rPr lang="el-GR" sz="2500" i="1" dirty="0"/>
              <a:t>’ η νύχτα</a:t>
            </a:r>
          </a:p>
          <a:p>
            <a:pPr marL="0" indent="0">
              <a:buNone/>
            </a:pPr>
            <a:r>
              <a:rPr lang="el-GR" sz="2500" i="1" dirty="0"/>
              <a:t>μας βλέπουν ………………………….</a:t>
            </a:r>
          </a:p>
          <a:p>
            <a:pPr marL="0" indent="0">
              <a:buNone/>
            </a:pPr>
            <a:endParaRPr lang="el-GR" sz="2000" i="1" dirty="0"/>
          </a:p>
          <a:p>
            <a:pPr marL="0" indent="0">
              <a:buNone/>
            </a:pPr>
            <a:endParaRPr lang="el-GR" sz="2000" i="1" dirty="0"/>
          </a:p>
          <a:p>
            <a:pPr marL="0" indent="0">
              <a:buNone/>
            </a:pPr>
            <a:endParaRPr lang="el-GR" sz="2000" i="1" dirty="0"/>
          </a:p>
        </p:txBody>
      </p:sp>
      <p:sp>
        <p:nvSpPr>
          <p:cNvPr id="2" name="TextBox 1">
            <a:extLst>
              <a:ext uri="{FF2B5EF4-FFF2-40B4-BE49-F238E27FC236}">
                <a16:creationId xmlns:a16="http://schemas.microsoft.com/office/drawing/2014/main" id="{0BD49097-50E9-4432-8797-90DD76EEFA44}"/>
              </a:ext>
            </a:extLst>
          </p:cNvPr>
          <p:cNvSpPr txBox="1"/>
          <p:nvPr/>
        </p:nvSpPr>
        <p:spPr>
          <a:xfrm>
            <a:off x="1048624" y="570451"/>
            <a:ext cx="92027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Επιχειρούμε παραλλαγές σε γνωστούς στίχους ποιημάτων, σε ολόκληρα ποιήματα, σε τίτλους ποιημάτων, ταινιών, βιβλίων κ.λπ.:</a:t>
            </a:r>
          </a:p>
        </p:txBody>
      </p:sp>
    </p:spTree>
    <p:extLst>
      <p:ext uri="{BB962C8B-B14F-4D97-AF65-F5344CB8AC3E}">
        <p14:creationId xmlns:p14="http://schemas.microsoft.com/office/powerpoint/2010/main" val="455194457"/>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34B-8E4C-4820-A75E-DE30B08E6AD6}"/>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D7000F80-38C7-4550-8DDE-E4CF29B513A3}"/>
              </a:ext>
            </a:extLst>
          </p:cNvPr>
          <p:cNvSpPr>
            <a:spLocks noGrp="1"/>
          </p:cNvSpPr>
          <p:nvPr>
            <p:ph idx="1"/>
          </p:nvPr>
        </p:nvSpPr>
        <p:spPr>
          <a:xfrm>
            <a:off x="772357" y="2286000"/>
            <a:ext cx="10271463" cy="4070412"/>
          </a:xfrm>
        </p:spPr>
        <p:txBody>
          <a:body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Wingdings" panose="05000000000000000000" pitchFamily="2" charset="2"/>
              <a:buChar char="Ø"/>
              <a:tabLst/>
              <a:defRPr/>
            </a:pPr>
            <a:r>
              <a:rPr kumimoji="0" lang="el-GR"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συνήθως έχει τη μορφή μιας απλής εικόνας της φύσης, που υποβάλλει μια εντύπωση ή μια  ιδέα</a:t>
            </a: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Wingdings" panose="05000000000000000000" pitchFamily="2" charset="2"/>
              <a:buChar char="Ø"/>
              <a:tabLst/>
              <a:defRPr/>
            </a:pPr>
            <a:r>
              <a:rPr lang="el-GR" i="1" dirty="0">
                <a:solidFill>
                  <a:prstClr val="black"/>
                </a:solidFill>
                <a:latin typeface="Calibri" panose="020F0502020204030204" pitchFamily="34" charset="0"/>
              </a:rPr>
              <a:t> Τεχνική: 3 στίχοι, 17 συλλαβές:</a:t>
            </a:r>
          </a:p>
          <a:p>
            <a:pPr marL="0" marR="0" lvl="0" indent="0" algn="ctr" defTabSz="914400" rtl="0" eaLnBrk="1" fontAlgn="auto" latinLnBrk="0" hangingPunct="1">
              <a:lnSpc>
                <a:spcPct val="90000"/>
              </a:lnSpc>
              <a:spcBef>
                <a:spcPts val="1200"/>
              </a:spcBef>
              <a:spcAft>
                <a:spcPts val="200"/>
              </a:spcAft>
              <a:buClr>
                <a:srgbClr val="99CB38"/>
              </a:buClr>
              <a:buSzPct val="100000"/>
              <a:buNone/>
              <a:tabLst/>
              <a:defRPr/>
            </a:pPr>
            <a:r>
              <a:rPr kumimoji="0" lang="el-GR" sz="3200" b="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 συλλαβές</a:t>
            </a:r>
          </a:p>
          <a:p>
            <a:pPr marL="0" marR="0" lvl="0" indent="0" algn="ctr" defTabSz="914400" rtl="0" eaLnBrk="1" fontAlgn="auto" latinLnBrk="0" hangingPunct="1">
              <a:lnSpc>
                <a:spcPct val="90000"/>
              </a:lnSpc>
              <a:spcBef>
                <a:spcPts val="1200"/>
              </a:spcBef>
              <a:spcAft>
                <a:spcPts val="200"/>
              </a:spcAft>
              <a:buClr>
                <a:srgbClr val="99CB38"/>
              </a:buClr>
              <a:buSzPct val="100000"/>
              <a:buNone/>
              <a:tabLst/>
              <a:defRPr/>
            </a:pPr>
            <a:r>
              <a:rPr lang="el-GR" sz="3200" b="1" dirty="0">
                <a:solidFill>
                  <a:prstClr val="black"/>
                </a:solidFill>
                <a:latin typeface="Calibri" panose="020F0502020204030204" pitchFamily="34" charset="0"/>
              </a:rPr>
              <a:t>7 συλλαβές</a:t>
            </a:r>
          </a:p>
          <a:p>
            <a:pPr marL="0" marR="0" lvl="0" indent="0" algn="ctr" defTabSz="914400" rtl="0" eaLnBrk="1" fontAlgn="auto" latinLnBrk="0" hangingPunct="1">
              <a:lnSpc>
                <a:spcPct val="90000"/>
              </a:lnSpc>
              <a:spcBef>
                <a:spcPts val="1200"/>
              </a:spcBef>
              <a:spcAft>
                <a:spcPts val="200"/>
              </a:spcAft>
              <a:buClr>
                <a:srgbClr val="99CB38"/>
              </a:buClr>
              <a:buSzPct val="100000"/>
              <a:buNone/>
              <a:tabLst/>
              <a:defRPr/>
            </a:pPr>
            <a:r>
              <a:rPr kumimoji="0" lang="el-GR" sz="3200" b="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 συλλαβές</a:t>
            </a:r>
          </a:p>
          <a:p>
            <a:endParaRPr lang="el-GR" dirty="0"/>
          </a:p>
        </p:txBody>
      </p:sp>
    </p:spTree>
    <p:extLst>
      <p:ext uri="{BB962C8B-B14F-4D97-AF65-F5344CB8AC3E}">
        <p14:creationId xmlns:p14="http://schemas.microsoft.com/office/powerpoint/2010/main" val="2433900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BF11-0223-4FFA-8CAD-81EF9E1DD0C6}"/>
              </a:ext>
            </a:extLst>
          </p:cNvPr>
          <p:cNvSpPr>
            <a:spLocks noGrp="1"/>
          </p:cNvSpPr>
          <p:nvPr>
            <p:ph type="title"/>
          </p:nvPr>
        </p:nvSpPr>
        <p:spPr>
          <a:xfrm>
            <a:off x="206197" y="360841"/>
            <a:ext cx="9603275" cy="1049235"/>
          </a:xfrm>
        </p:spPr>
        <p:txBody>
          <a:bodyPr/>
          <a:lstStyle/>
          <a:p>
            <a:pPr algn="ctr"/>
            <a:r>
              <a:rPr lang="el-GR" b="1" dirty="0" err="1"/>
              <a:t>χαϊκου</a:t>
            </a:r>
            <a:endParaRPr lang="el-GR" b="1" dirty="0"/>
          </a:p>
        </p:txBody>
      </p:sp>
      <p:sp>
        <p:nvSpPr>
          <p:cNvPr id="3" name="Content Placeholder 2">
            <a:extLst>
              <a:ext uri="{FF2B5EF4-FFF2-40B4-BE49-F238E27FC236}">
                <a16:creationId xmlns:a16="http://schemas.microsoft.com/office/drawing/2014/main" id="{A89074F9-754E-4080-8A9E-79C9491FA8E1}"/>
              </a:ext>
            </a:extLst>
          </p:cNvPr>
          <p:cNvSpPr>
            <a:spLocks noGrp="1"/>
          </p:cNvSpPr>
          <p:nvPr>
            <p:ph idx="1"/>
          </p:nvPr>
        </p:nvSpPr>
        <p:spPr>
          <a:xfrm>
            <a:off x="390618" y="1771299"/>
            <a:ext cx="11108656" cy="4809186"/>
          </a:xfrm>
        </p:spPr>
        <p:txBody>
          <a:bodyPr>
            <a:normAutofit/>
          </a:bodyPr>
          <a:lstStyle/>
          <a:p>
            <a:pPr>
              <a:buFont typeface="Wingdings" panose="05000000000000000000" pitchFamily="2" charset="2"/>
              <a:buChar char="v"/>
            </a:pPr>
            <a:r>
              <a:rPr lang="el-GR" dirty="0"/>
              <a:t> 16</a:t>
            </a:r>
            <a:r>
              <a:rPr lang="el-GR" baseline="30000" dirty="0"/>
              <a:t>ος</a:t>
            </a:r>
            <a:r>
              <a:rPr lang="el-GR" dirty="0"/>
              <a:t> – 17</a:t>
            </a:r>
            <a:r>
              <a:rPr lang="el-GR" baseline="30000" dirty="0"/>
              <a:t>ος</a:t>
            </a:r>
            <a:r>
              <a:rPr lang="el-GR" dirty="0"/>
              <a:t> αιώνας, Ιαπωνία</a:t>
            </a:r>
          </a:p>
          <a:p>
            <a:pPr>
              <a:buFont typeface="Wingdings" panose="05000000000000000000" pitchFamily="2" charset="2"/>
              <a:buChar char="v"/>
            </a:pPr>
            <a:r>
              <a:rPr lang="el-GR" dirty="0"/>
              <a:t> </a:t>
            </a:r>
            <a:r>
              <a:rPr lang="en-US" dirty="0"/>
              <a:t>Matsuo Basho, </a:t>
            </a:r>
            <a:r>
              <a:rPr lang="el-GR" dirty="0"/>
              <a:t>μαθητές του</a:t>
            </a:r>
          </a:p>
          <a:p>
            <a:pPr>
              <a:buFont typeface="Wingdings" panose="05000000000000000000" pitchFamily="2" charset="2"/>
              <a:buChar char="v"/>
            </a:pPr>
            <a:r>
              <a:rPr lang="el-GR" dirty="0"/>
              <a:t> αναζήτηση ποίησης απλής, ανάλαφρης, καθημερινής</a:t>
            </a:r>
          </a:p>
          <a:p>
            <a:pPr>
              <a:buFont typeface="Wingdings" panose="05000000000000000000" pitchFamily="2" charset="2"/>
              <a:buChar char="v"/>
            </a:pPr>
            <a:r>
              <a:rPr lang="el-GR" dirty="0"/>
              <a:t> </a:t>
            </a:r>
            <a:r>
              <a:rPr lang="el-GR" b="1" dirty="0"/>
              <a:t>χαρακτηριστικά</a:t>
            </a:r>
            <a:r>
              <a:rPr lang="el-GR" dirty="0"/>
              <a:t>: </a:t>
            </a:r>
          </a:p>
          <a:p>
            <a:pPr>
              <a:buFont typeface="Wingdings" panose="05000000000000000000" pitchFamily="2" charset="2"/>
              <a:buChar char="Ø"/>
            </a:pPr>
            <a:r>
              <a:rPr lang="el-GR" dirty="0"/>
              <a:t> </a:t>
            </a:r>
            <a:r>
              <a:rPr lang="el-GR" i="1" dirty="0"/>
              <a:t>ήρεμη μελαγχολία</a:t>
            </a:r>
          </a:p>
          <a:p>
            <a:pPr>
              <a:buFont typeface="Wingdings" panose="05000000000000000000" pitchFamily="2" charset="2"/>
              <a:buChar char="Ø"/>
            </a:pPr>
            <a:r>
              <a:rPr lang="el-GR" i="1" dirty="0"/>
              <a:t> πίστη στην παροδικότητα της ανθρώπινης ζωής</a:t>
            </a:r>
          </a:p>
          <a:p>
            <a:pPr>
              <a:buFont typeface="Wingdings" panose="05000000000000000000" pitchFamily="2" charset="2"/>
              <a:buChar char="Ø"/>
            </a:pPr>
            <a:r>
              <a:rPr lang="el-GR" i="1" dirty="0"/>
              <a:t> στοχασμός, ρεμβασμός</a:t>
            </a:r>
          </a:p>
          <a:p>
            <a:pPr>
              <a:buFont typeface="Wingdings" panose="05000000000000000000" pitchFamily="2" charset="2"/>
              <a:buChar char="Ø"/>
            </a:pPr>
            <a:r>
              <a:rPr lang="el-GR" i="1" dirty="0"/>
              <a:t> απλή, λιτή διατύπωση</a:t>
            </a:r>
          </a:p>
          <a:p>
            <a:pPr>
              <a:buFont typeface="Wingdings" panose="05000000000000000000" pitchFamily="2" charset="2"/>
              <a:buChar char="Ø"/>
            </a:pPr>
            <a:r>
              <a:rPr lang="el-GR" i="1" dirty="0"/>
              <a:t> εκφραστική πυκνότητα</a:t>
            </a:r>
          </a:p>
          <a:p>
            <a:pPr>
              <a:buFont typeface="Wingdings" panose="05000000000000000000" pitchFamily="2" charset="2"/>
              <a:buChar char="Ø"/>
            </a:pPr>
            <a:endParaRPr lang="el-GR" dirty="0"/>
          </a:p>
        </p:txBody>
      </p:sp>
      <p:pic>
        <p:nvPicPr>
          <p:cNvPr id="4" name="Picture 3">
            <a:extLst>
              <a:ext uri="{FF2B5EF4-FFF2-40B4-BE49-F238E27FC236}">
                <a16:creationId xmlns:a16="http://schemas.microsoft.com/office/drawing/2014/main" id="{938B1FEA-4694-4673-A46B-83CC337637EE}"/>
              </a:ext>
            </a:extLst>
          </p:cNvPr>
          <p:cNvPicPr>
            <a:picLocks noChangeAspect="1"/>
          </p:cNvPicPr>
          <p:nvPr/>
        </p:nvPicPr>
        <p:blipFill>
          <a:blip r:embed="rId2"/>
          <a:stretch>
            <a:fillRect/>
          </a:stretch>
        </p:blipFill>
        <p:spPr>
          <a:xfrm>
            <a:off x="9827004" y="277515"/>
            <a:ext cx="2158799" cy="5695026"/>
          </a:xfrm>
          <a:prstGeom prst="rect">
            <a:avLst/>
          </a:prstGeom>
        </p:spPr>
      </p:pic>
    </p:spTree>
    <p:extLst>
      <p:ext uri="{BB962C8B-B14F-4D97-AF65-F5344CB8AC3E}">
        <p14:creationId xmlns:p14="http://schemas.microsoft.com/office/powerpoint/2010/main" val="351924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BF90-0A45-437A-AF0B-E17F5118610D}"/>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lang="el-GR" sz="2400" dirty="0">
                <a:solidFill>
                  <a:prstClr val="black"/>
                </a:solidFill>
                <a:latin typeface="Garamond" panose="02020404030301010803"/>
              </a:rPr>
              <a:t>τα αναγνωσματα</a:t>
            </a:r>
            <a:endParaRPr lang="el-GR" dirty="0"/>
          </a:p>
        </p:txBody>
      </p:sp>
      <p:sp>
        <p:nvSpPr>
          <p:cNvPr id="3" name="Content Placeholder 2">
            <a:extLst>
              <a:ext uri="{FF2B5EF4-FFF2-40B4-BE49-F238E27FC236}">
                <a16:creationId xmlns:a16="http://schemas.microsoft.com/office/drawing/2014/main" id="{4516AAAA-E79D-4A12-BD1A-8D06347BC7FB}"/>
              </a:ext>
            </a:extLst>
          </p:cNvPr>
          <p:cNvSpPr>
            <a:spLocks noGrp="1"/>
          </p:cNvSpPr>
          <p:nvPr>
            <p:ph idx="1"/>
          </p:nvPr>
        </p:nvSpPr>
        <p:spPr>
          <a:xfrm>
            <a:off x="759417" y="2015732"/>
            <a:ext cx="10848814" cy="3450613"/>
          </a:xfrm>
        </p:spPr>
        <p:txBody>
          <a:bodyPr>
            <a:normAutofit fontScale="92500" lnSpcReduction="10000"/>
          </a:bodyPr>
          <a:lstStyle/>
          <a:p>
            <a:pPr algn="just"/>
            <a:r>
              <a:rPr lang="el-GR" dirty="0"/>
              <a:t>αναλογία με την ηλικία, ενδιαφέροντα και την ωριμότητα των μαθητών (πβ. στάδια γλωσσικής, νοητικής, συναισθηματικής, κοινωνικής ανάπτυξης – ζώνη επικείμενης ανάπτυξης, </a:t>
            </a:r>
            <a:r>
              <a:rPr lang="en-US" dirty="0"/>
              <a:t>Vygotsky)</a:t>
            </a:r>
            <a:endParaRPr lang="el-GR" dirty="0"/>
          </a:p>
          <a:p>
            <a:pPr algn="just"/>
            <a:r>
              <a:rPr lang="el-GR" dirty="0"/>
              <a:t>εγγύτητα </a:t>
            </a:r>
            <a:r>
              <a:rPr lang="en-US" dirty="0"/>
              <a:t>vs </a:t>
            </a:r>
            <a:r>
              <a:rPr lang="el-GR" dirty="0"/>
              <a:t>απομάκρυνση από βιώματα και θέματα που τους αφορούν</a:t>
            </a:r>
          </a:p>
          <a:p>
            <a:pPr algn="just"/>
            <a:r>
              <a:rPr lang="el-GR" dirty="0"/>
              <a:t>σχέση με το στάδιο αναγνωστικής εξέλιξης στο οποίο βρίσκονται: ούτε πολύ «εύκολα» ούτε πολύ «δύσκολα», αλλά βατά (ενίσχυση της αναγνωστικής αυτοπεποίθησης, αποφυγή απογοήτευσης)</a:t>
            </a:r>
          </a:p>
          <a:p>
            <a:pPr algn="just"/>
            <a:r>
              <a:rPr lang="el-GR" dirty="0"/>
              <a:t>Ενδείξεις αναγνωστικής προόδου: πειραματισμός σε διαφορετικά αναγνώσματα (συγγραφείς, είδη, κ.λπ.), διαχείριση και απόλαυση της πολυσημίας, των ανατροπών, των περισσότερο «μοντέρνων» τεχνικών κ.λπ. </a:t>
            </a:r>
          </a:p>
        </p:txBody>
      </p:sp>
      <p:pic>
        <p:nvPicPr>
          <p:cNvPr id="5" name="Picture 4">
            <a:extLst>
              <a:ext uri="{FF2B5EF4-FFF2-40B4-BE49-F238E27FC236}">
                <a16:creationId xmlns:a16="http://schemas.microsoft.com/office/drawing/2014/main" id="{0C68A605-7A1C-4587-9608-0A0E708F46A5}"/>
              </a:ext>
            </a:extLst>
          </p:cNvPr>
          <p:cNvPicPr>
            <a:picLocks noChangeAspect="1"/>
          </p:cNvPicPr>
          <p:nvPr/>
        </p:nvPicPr>
        <p:blipFill>
          <a:blip r:embed="rId2"/>
          <a:stretch>
            <a:fillRect/>
          </a:stretch>
        </p:blipFill>
        <p:spPr>
          <a:xfrm>
            <a:off x="9572625" y="5114925"/>
            <a:ext cx="2619375" cy="1743075"/>
          </a:xfrm>
          <a:prstGeom prst="rect">
            <a:avLst/>
          </a:prstGeom>
        </p:spPr>
      </p:pic>
    </p:spTree>
    <p:extLst>
      <p:ext uri="{BB962C8B-B14F-4D97-AF65-F5344CB8AC3E}">
        <p14:creationId xmlns:p14="http://schemas.microsoft.com/office/powerpoint/2010/main" val="1420840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3F75-FA8D-49DC-8844-D424932886F8}"/>
              </a:ext>
            </a:extLst>
          </p:cNvPr>
          <p:cNvSpPr>
            <a:spLocks noGrp="1"/>
          </p:cNvSpPr>
          <p:nvPr>
            <p:ph type="title"/>
          </p:nvPr>
        </p:nvSpPr>
        <p:spPr/>
        <p:txBody>
          <a:bodyPr>
            <a:normAutofit/>
          </a:bodyPr>
          <a:lstStyle/>
          <a:p>
            <a:pPr algn="ctr"/>
            <a:r>
              <a:rPr lang="el-GR" sz="3200" b="1" dirty="0"/>
              <a:t>Το </a:t>
            </a:r>
            <a:r>
              <a:rPr lang="el-GR" sz="3200" b="1" dirty="0" err="1"/>
              <a:t>χαϊκου</a:t>
            </a:r>
            <a:r>
              <a:rPr lang="el-GR" sz="3200" b="1" dirty="0"/>
              <a:t> του </a:t>
            </a:r>
            <a:r>
              <a:rPr lang="el-GR" sz="3200" b="1" dirty="0" err="1"/>
              <a:t>βατραχου</a:t>
            </a:r>
            <a:r>
              <a:rPr lang="el-GR" sz="3200" b="1" dirty="0"/>
              <a:t> </a:t>
            </a:r>
            <a:r>
              <a:rPr lang="el-GR" sz="3200" dirty="0"/>
              <a:t>(</a:t>
            </a:r>
            <a:r>
              <a:rPr lang="el-GR" sz="3200" dirty="0" err="1"/>
              <a:t>μπασο</a:t>
            </a:r>
            <a:r>
              <a:rPr lang="el-GR" sz="3200" dirty="0"/>
              <a:t>)</a:t>
            </a:r>
          </a:p>
        </p:txBody>
      </p:sp>
      <p:sp>
        <p:nvSpPr>
          <p:cNvPr id="3" name="Content Placeholder 2">
            <a:extLst>
              <a:ext uri="{FF2B5EF4-FFF2-40B4-BE49-F238E27FC236}">
                <a16:creationId xmlns:a16="http://schemas.microsoft.com/office/drawing/2014/main" id="{E2A2BB3D-A8C8-499B-A9C2-1752A9585311}"/>
              </a:ext>
            </a:extLst>
          </p:cNvPr>
          <p:cNvSpPr>
            <a:spLocks noGrp="1"/>
          </p:cNvSpPr>
          <p:nvPr>
            <p:ph idx="1"/>
          </p:nvPr>
        </p:nvSpPr>
        <p:spPr>
          <a:xfrm>
            <a:off x="771788" y="2157274"/>
            <a:ext cx="10280912" cy="3572407"/>
          </a:xfrm>
        </p:spPr>
        <p:txBody>
          <a:bodyPr>
            <a:normAutofit/>
          </a:bodyPr>
          <a:lstStyle/>
          <a:p>
            <a:pPr marL="0" indent="0">
              <a:lnSpc>
                <a:spcPct val="150000"/>
              </a:lnSpc>
              <a:spcBef>
                <a:spcPts val="0"/>
              </a:spcBef>
              <a:spcAft>
                <a:spcPts val="0"/>
              </a:spcAft>
              <a:buNone/>
            </a:pPr>
            <a:r>
              <a:rPr lang="pl-PL" sz="2800" i="1" dirty="0"/>
              <a:t>Furu ike ya</a:t>
            </a:r>
          </a:p>
          <a:p>
            <a:pPr marL="0" indent="0">
              <a:lnSpc>
                <a:spcPct val="150000"/>
              </a:lnSpc>
              <a:spcBef>
                <a:spcPts val="0"/>
              </a:spcBef>
              <a:spcAft>
                <a:spcPts val="0"/>
              </a:spcAft>
              <a:buNone/>
            </a:pPr>
            <a:r>
              <a:rPr lang="pl-PL" sz="2800" i="1" dirty="0"/>
              <a:t>kawazu tobikomu</a:t>
            </a:r>
          </a:p>
          <a:p>
            <a:pPr marL="0" indent="0">
              <a:lnSpc>
                <a:spcPct val="150000"/>
              </a:lnSpc>
              <a:spcBef>
                <a:spcPts val="0"/>
              </a:spcBef>
              <a:spcAft>
                <a:spcPts val="0"/>
              </a:spcAft>
              <a:buNone/>
            </a:pPr>
            <a:r>
              <a:rPr lang="pl-PL" sz="2800" i="1" dirty="0"/>
              <a:t>mizu no oto</a:t>
            </a:r>
            <a:r>
              <a:rPr lang="en-US" sz="2800" i="1" dirty="0"/>
              <a:t>.</a:t>
            </a:r>
            <a:r>
              <a:rPr lang="el-GR" sz="2800" i="1" dirty="0"/>
              <a:t> (1686)</a:t>
            </a:r>
          </a:p>
        </p:txBody>
      </p:sp>
      <p:pic>
        <p:nvPicPr>
          <p:cNvPr id="4" name="Picture 3">
            <a:extLst>
              <a:ext uri="{FF2B5EF4-FFF2-40B4-BE49-F238E27FC236}">
                <a16:creationId xmlns:a16="http://schemas.microsoft.com/office/drawing/2014/main" id="{5EA3B212-8B04-48FA-BE84-B89C473D75C5}"/>
              </a:ext>
            </a:extLst>
          </p:cNvPr>
          <p:cNvPicPr>
            <a:picLocks noChangeAspect="1"/>
          </p:cNvPicPr>
          <p:nvPr/>
        </p:nvPicPr>
        <p:blipFill>
          <a:blip r:embed="rId2"/>
          <a:stretch>
            <a:fillRect/>
          </a:stretch>
        </p:blipFill>
        <p:spPr>
          <a:xfrm>
            <a:off x="5756508" y="2215997"/>
            <a:ext cx="4286250" cy="2857500"/>
          </a:xfrm>
          <a:prstGeom prst="rect">
            <a:avLst/>
          </a:prstGeom>
        </p:spPr>
      </p:pic>
    </p:spTree>
    <p:extLst>
      <p:ext uri="{BB962C8B-B14F-4D97-AF65-F5344CB8AC3E}">
        <p14:creationId xmlns:p14="http://schemas.microsoft.com/office/powerpoint/2010/main" val="4102299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304C-6F59-4C39-B8C1-751FD6A1B8F6}"/>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4B2D7D45-6864-4741-B11B-F070913C122F}"/>
              </a:ext>
            </a:extLst>
          </p:cNvPr>
          <p:cNvSpPr>
            <a:spLocks noGrp="1"/>
          </p:cNvSpPr>
          <p:nvPr>
            <p:ph idx="1"/>
          </p:nvPr>
        </p:nvSpPr>
        <p:spPr>
          <a:xfrm>
            <a:off x="276838" y="2015732"/>
            <a:ext cx="11576806" cy="4037749"/>
          </a:xfrm>
        </p:spPr>
        <p:txBody>
          <a:bodyPr numCol="3">
            <a:normAutofit fontScale="70000" lnSpcReduction="20000"/>
          </a:bodyPr>
          <a:lstStyle/>
          <a:p>
            <a:pPr marL="0" indent="0">
              <a:buNone/>
            </a:pPr>
            <a:r>
              <a:rPr lang="en-US" i="1" dirty="0"/>
              <a:t>Old pond — frogs jumped in — sound of water.</a:t>
            </a:r>
            <a:endParaRPr lang="el-GR" i="1" dirty="0"/>
          </a:p>
          <a:p>
            <a:pPr marL="0" indent="0">
              <a:buNone/>
            </a:pPr>
            <a:endParaRPr lang="el-GR" b="1" dirty="0"/>
          </a:p>
          <a:p>
            <a:pPr marL="0" indent="0">
              <a:buNone/>
            </a:pPr>
            <a:r>
              <a:rPr lang="en-US" b="1" dirty="0" err="1"/>
              <a:t>Lafcadio</a:t>
            </a:r>
            <a:r>
              <a:rPr lang="en-US" b="1" dirty="0"/>
              <a:t> Hearn</a:t>
            </a:r>
            <a:r>
              <a:rPr lang="el-GR" b="1" dirty="0"/>
              <a:t> (Λευκάδα, 1850 - Τόκιο, 1904)</a:t>
            </a:r>
            <a:endParaRPr lang="en-US" b="1"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lgn="ctr">
              <a:buNone/>
            </a:pPr>
            <a:r>
              <a:rPr lang="en-US" i="1" dirty="0"/>
              <a:t>The old pond</a:t>
            </a:r>
          </a:p>
          <a:p>
            <a:pPr marL="0" indent="0" algn="ctr">
              <a:buNone/>
            </a:pPr>
            <a:r>
              <a:rPr lang="en-US" i="1" dirty="0"/>
              <a:t>A frog jumped in,</a:t>
            </a:r>
          </a:p>
          <a:p>
            <a:pPr marL="0" indent="0" algn="ctr">
              <a:buNone/>
            </a:pPr>
            <a:r>
              <a:rPr lang="en-US" i="1" dirty="0"/>
              <a:t>Kerplunk!</a:t>
            </a:r>
            <a:endParaRPr lang="el-GR" i="1" dirty="0"/>
          </a:p>
          <a:p>
            <a:pPr marL="0" indent="0">
              <a:buNone/>
            </a:pPr>
            <a:endParaRPr lang="el-GR" i="1" dirty="0"/>
          </a:p>
          <a:p>
            <a:pPr marL="0" indent="0" algn="ctr">
              <a:buNone/>
            </a:pPr>
            <a:r>
              <a:rPr lang="en-US" b="1" dirty="0"/>
              <a:t>Allen Ginsberg</a:t>
            </a:r>
            <a:r>
              <a:rPr lang="el-GR" b="1" dirty="0"/>
              <a:t> (</a:t>
            </a:r>
            <a:r>
              <a:rPr lang="en-US" b="0" i="0" dirty="0">
                <a:solidFill>
                  <a:srgbClr val="202122"/>
                </a:solidFill>
                <a:effectLst/>
                <a:latin typeface="Arial" panose="020B0604020202020204" pitchFamily="34" charset="0"/>
              </a:rPr>
              <a:t>1926 – 1997</a:t>
            </a:r>
            <a:r>
              <a:rPr lang="el-GR" b="0" i="0" dirty="0">
                <a:solidFill>
                  <a:srgbClr val="202122"/>
                </a:solidFill>
                <a:effectLst/>
                <a:latin typeface="Arial" panose="020B0604020202020204" pitchFamily="34" charset="0"/>
              </a:rPr>
              <a:t>)</a:t>
            </a:r>
            <a:endParaRPr lang="el-GR" b="1"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lgn="ctr">
              <a:buNone/>
            </a:pPr>
            <a:r>
              <a:rPr lang="el-GR" dirty="0"/>
              <a:t>παλιά λίμνη</a:t>
            </a:r>
          </a:p>
          <a:p>
            <a:pPr marL="0" indent="0" algn="ctr">
              <a:buNone/>
            </a:pPr>
            <a:r>
              <a:rPr lang="el-GR" dirty="0"/>
              <a:t>ένας βάτραχος μέσα πηδά</a:t>
            </a:r>
          </a:p>
          <a:p>
            <a:pPr marL="0" indent="0" algn="ctr">
              <a:buNone/>
            </a:pPr>
            <a:r>
              <a:rPr lang="el-GR" dirty="0"/>
              <a:t>ήχος νερού</a:t>
            </a:r>
          </a:p>
          <a:p>
            <a:pPr marL="0" indent="0" algn="ctr">
              <a:buNone/>
            </a:pPr>
            <a:endParaRPr lang="el-GR" dirty="0"/>
          </a:p>
          <a:p>
            <a:pPr marL="0" indent="0" algn="ctr">
              <a:buNone/>
            </a:pPr>
            <a:r>
              <a:rPr lang="el-GR" dirty="0"/>
              <a:t>[πηγή: Π. </a:t>
            </a:r>
            <a:r>
              <a:rPr lang="el-GR" dirty="0" err="1"/>
              <a:t>Καγιαλής</a:t>
            </a:r>
            <a:r>
              <a:rPr lang="el-GR" dirty="0"/>
              <a:t>, Χρ. Ντουνιά, </a:t>
            </a:r>
            <a:r>
              <a:rPr lang="el-GR" dirty="0" err="1"/>
              <a:t>Θεοδ</a:t>
            </a:r>
            <a:r>
              <a:rPr lang="el-GR" dirty="0"/>
              <a:t>. </a:t>
            </a:r>
            <a:r>
              <a:rPr lang="el-GR" dirty="0" err="1"/>
              <a:t>Μέντη</a:t>
            </a:r>
            <a:r>
              <a:rPr lang="el-GR" dirty="0"/>
              <a:t>, Κείμενα Νεοελληνικής Λογοτεχνίας Γ΄ Γυμνασίου. Βιβλίο Εκπαιδευτικού, ΟΕΔΒ, Αθήνα, </a:t>
            </a:r>
            <a:r>
              <a:rPr lang="el-GR" dirty="0" err="1"/>
              <a:t>χ.χ</a:t>
            </a:r>
            <a:r>
              <a:rPr lang="el-GR" dirty="0"/>
              <a:t>., σ. 114]</a:t>
            </a:r>
          </a:p>
          <a:p>
            <a:pPr marL="0" indent="0">
              <a:buNone/>
            </a:pPr>
            <a:endParaRPr lang="el-GR" dirty="0"/>
          </a:p>
          <a:p>
            <a:pPr marL="0" indent="0">
              <a:buNone/>
            </a:pPr>
            <a:endParaRPr lang="en-US" dirty="0"/>
          </a:p>
          <a:p>
            <a:pPr marL="0" indent="0">
              <a:buNone/>
            </a:pPr>
            <a:endParaRPr lang="el-GR" dirty="0"/>
          </a:p>
        </p:txBody>
      </p:sp>
      <p:pic>
        <p:nvPicPr>
          <p:cNvPr id="4" name="Picture 3">
            <a:extLst>
              <a:ext uri="{FF2B5EF4-FFF2-40B4-BE49-F238E27FC236}">
                <a16:creationId xmlns:a16="http://schemas.microsoft.com/office/drawing/2014/main" id="{C1B4C30E-56C6-4283-B9C3-99045AD0765B}"/>
              </a:ext>
            </a:extLst>
          </p:cNvPr>
          <p:cNvPicPr>
            <a:picLocks noChangeAspect="1"/>
          </p:cNvPicPr>
          <p:nvPr/>
        </p:nvPicPr>
        <p:blipFill>
          <a:blip r:embed="rId2"/>
          <a:stretch>
            <a:fillRect/>
          </a:stretch>
        </p:blipFill>
        <p:spPr>
          <a:xfrm>
            <a:off x="276838" y="3322682"/>
            <a:ext cx="2097206" cy="3249450"/>
          </a:xfrm>
          <a:prstGeom prst="rect">
            <a:avLst/>
          </a:prstGeom>
        </p:spPr>
      </p:pic>
    </p:spTree>
    <p:extLst>
      <p:ext uri="{BB962C8B-B14F-4D97-AF65-F5344CB8AC3E}">
        <p14:creationId xmlns:p14="http://schemas.microsoft.com/office/powerpoint/2010/main" val="573818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1B43-D742-40F6-AA42-4C41A139E986}"/>
              </a:ext>
            </a:extLst>
          </p:cNvPr>
          <p:cNvSpPr>
            <a:spLocks noGrp="1"/>
          </p:cNvSpPr>
          <p:nvPr>
            <p:ph type="title"/>
          </p:nvPr>
        </p:nvSpPr>
        <p:spPr/>
        <p:txBody>
          <a:bodyPr/>
          <a:lstStyle/>
          <a:p>
            <a:r>
              <a:rPr lang="el-GR" b="1" dirty="0"/>
              <a:t>Γ. </a:t>
            </a:r>
            <a:r>
              <a:rPr lang="el-GR" b="1" dirty="0" err="1"/>
              <a:t>Σεφερης</a:t>
            </a:r>
            <a:br>
              <a:rPr lang="el-GR" b="1" dirty="0"/>
            </a:br>
            <a:endParaRPr lang="el-GR" b="1" dirty="0"/>
          </a:p>
        </p:txBody>
      </p:sp>
      <p:sp>
        <p:nvSpPr>
          <p:cNvPr id="3" name="Content Placeholder 2">
            <a:extLst>
              <a:ext uri="{FF2B5EF4-FFF2-40B4-BE49-F238E27FC236}">
                <a16:creationId xmlns:a16="http://schemas.microsoft.com/office/drawing/2014/main" id="{2FE6B6B9-8298-4E01-B50F-3BE0F8A889AC}"/>
              </a:ext>
            </a:extLst>
          </p:cNvPr>
          <p:cNvSpPr>
            <a:spLocks noGrp="1"/>
          </p:cNvSpPr>
          <p:nvPr>
            <p:ph idx="1"/>
          </p:nvPr>
        </p:nvSpPr>
        <p:spPr/>
        <p:txBody>
          <a:bodyPr>
            <a:normAutofit fontScale="85000" lnSpcReduction="20000"/>
          </a:bodyPr>
          <a:lstStyle/>
          <a:p>
            <a:pPr marL="0" indent="0">
              <a:buNone/>
            </a:pPr>
            <a:r>
              <a:rPr lang="el-GR" dirty="0"/>
              <a:t>«</a:t>
            </a:r>
            <a:r>
              <a:rPr lang="el-GR" dirty="0" err="1"/>
              <a:t>Χάικου</a:t>
            </a:r>
            <a:r>
              <a:rPr lang="el-GR" dirty="0"/>
              <a:t> του </a:t>
            </a:r>
            <a:r>
              <a:rPr lang="el-GR" dirty="0" err="1"/>
              <a:t>Μπασό</a:t>
            </a:r>
            <a:r>
              <a:rPr lang="el-GR" dirty="0"/>
              <a:t>»</a:t>
            </a:r>
          </a:p>
          <a:p>
            <a:pPr marL="0" indent="0">
              <a:buNone/>
            </a:pPr>
            <a:r>
              <a:rPr lang="el-GR" dirty="0"/>
              <a:t>Φάρσα της μοίρας:</a:t>
            </a:r>
          </a:p>
          <a:p>
            <a:pPr marL="0" indent="0">
              <a:buNone/>
            </a:pPr>
            <a:r>
              <a:rPr lang="el-GR" dirty="0"/>
              <a:t>κάτω απ' το κράνος λαλεί</a:t>
            </a:r>
          </a:p>
          <a:p>
            <a:pPr marL="0" indent="0">
              <a:buNone/>
            </a:pPr>
            <a:r>
              <a:rPr lang="el-GR" dirty="0"/>
              <a:t>ένα τριζόνι.</a:t>
            </a:r>
          </a:p>
          <a:p>
            <a:pPr marL="0" indent="0">
              <a:buNone/>
            </a:pPr>
            <a:endParaRPr lang="el-GR" dirty="0"/>
          </a:p>
          <a:p>
            <a:pPr marL="0" indent="0">
              <a:buNone/>
            </a:pPr>
            <a:r>
              <a:rPr lang="el-GR" dirty="0"/>
              <a:t>[1970]</a:t>
            </a:r>
          </a:p>
          <a:p>
            <a:pPr marL="0" indent="0">
              <a:buNone/>
            </a:pPr>
            <a:endParaRPr lang="el-GR" dirty="0"/>
          </a:p>
          <a:p>
            <a:pPr marL="0" indent="0">
              <a:buNone/>
            </a:pPr>
            <a:r>
              <a:rPr lang="el-GR" dirty="0"/>
              <a:t>[πηγή: Γιώργος Σεφέρης, Τετράδιο Γυμνασμάτων Β΄, φιλολ. </a:t>
            </a:r>
            <a:r>
              <a:rPr lang="el-GR" dirty="0" err="1"/>
              <a:t>επιμ</a:t>
            </a:r>
            <a:r>
              <a:rPr lang="el-GR" dirty="0"/>
              <a:t>. Γ.Π. Σαββίδης, Ίκαρος, Αθήνα 1993, σ. 130.]</a:t>
            </a:r>
          </a:p>
        </p:txBody>
      </p:sp>
      <p:pic>
        <p:nvPicPr>
          <p:cNvPr id="4" name="Picture 3">
            <a:extLst>
              <a:ext uri="{FF2B5EF4-FFF2-40B4-BE49-F238E27FC236}">
                <a16:creationId xmlns:a16="http://schemas.microsoft.com/office/drawing/2014/main" id="{EF8EBB27-9463-4E5F-9D6B-3BB3F91AF413}"/>
              </a:ext>
            </a:extLst>
          </p:cNvPr>
          <p:cNvPicPr>
            <a:picLocks noChangeAspect="1"/>
          </p:cNvPicPr>
          <p:nvPr/>
        </p:nvPicPr>
        <p:blipFill>
          <a:blip r:embed="rId2"/>
          <a:stretch>
            <a:fillRect/>
          </a:stretch>
        </p:blipFill>
        <p:spPr>
          <a:xfrm>
            <a:off x="9490632" y="105784"/>
            <a:ext cx="2499577" cy="1828959"/>
          </a:xfrm>
          <a:prstGeom prst="rect">
            <a:avLst/>
          </a:prstGeom>
        </p:spPr>
      </p:pic>
    </p:spTree>
    <p:extLst>
      <p:ext uri="{BB962C8B-B14F-4D97-AF65-F5344CB8AC3E}">
        <p14:creationId xmlns:p14="http://schemas.microsoft.com/office/powerpoint/2010/main" val="2309009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04488D-94AF-4396-BE56-1BC9C35817CE}"/>
              </a:ext>
            </a:extLst>
          </p:cNvPr>
          <p:cNvSpPr>
            <a:spLocks noGrp="1"/>
          </p:cNvSpPr>
          <p:nvPr>
            <p:ph idx="1"/>
          </p:nvPr>
        </p:nvSpPr>
        <p:spPr>
          <a:xfrm>
            <a:off x="151002" y="125835"/>
            <a:ext cx="11702642" cy="5813570"/>
          </a:xfrm>
        </p:spPr>
        <p:txBody>
          <a:bodyPr numCol="2">
            <a:normAutofit fontScale="85000" lnSpcReduction="20000"/>
          </a:bodyPr>
          <a:lstStyle/>
          <a:p>
            <a:pPr marL="0" indent="0">
              <a:buNone/>
            </a:pPr>
            <a:r>
              <a:rPr lang="el-GR" dirty="0"/>
              <a:t>Α΄</a:t>
            </a:r>
          </a:p>
          <a:p>
            <a:pPr marL="0" indent="0">
              <a:buNone/>
            </a:pPr>
            <a:r>
              <a:rPr lang="el-GR" i="1" dirty="0"/>
              <a:t>Στάξε στη λίμνη</a:t>
            </a:r>
          </a:p>
          <a:p>
            <a:pPr marL="0" indent="0">
              <a:buNone/>
            </a:pPr>
            <a:r>
              <a:rPr lang="el-GR" i="1" dirty="0"/>
              <a:t>μόνο μια στάλα κρασί</a:t>
            </a:r>
          </a:p>
          <a:p>
            <a:pPr marL="0" indent="0">
              <a:buNone/>
            </a:pPr>
            <a:r>
              <a:rPr lang="el-GR" i="1" dirty="0"/>
              <a:t>και σβήνει ο ήλιος.</a:t>
            </a:r>
          </a:p>
          <a:p>
            <a:pPr marL="0" indent="0">
              <a:buNone/>
            </a:pPr>
            <a:endParaRPr lang="el-GR" dirty="0"/>
          </a:p>
          <a:p>
            <a:pPr marL="0" indent="0">
              <a:buNone/>
            </a:pPr>
            <a:endParaRPr lang="el-GR" dirty="0"/>
          </a:p>
          <a:p>
            <a:pPr marL="0" indent="0">
              <a:buNone/>
            </a:pPr>
            <a:r>
              <a:rPr lang="el-GR" dirty="0"/>
              <a:t>Β΄</a:t>
            </a:r>
          </a:p>
          <a:p>
            <a:pPr marL="0" indent="0">
              <a:buNone/>
            </a:pPr>
            <a:r>
              <a:rPr lang="el-GR" i="1" dirty="0"/>
              <a:t>Στον κάμπο </a:t>
            </a:r>
            <a:r>
              <a:rPr lang="el-GR" i="1" dirty="0" err="1"/>
              <a:t>ούτ</a:t>
            </a:r>
            <a:r>
              <a:rPr lang="el-GR" i="1" dirty="0"/>
              <a:t>’ ένα</a:t>
            </a:r>
          </a:p>
          <a:p>
            <a:pPr marL="0" indent="0">
              <a:buNone/>
            </a:pPr>
            <a:r>
              <a:rPr lang="el-GR" i="1" dirty="0"/>
              <a:t>τετράφυλλο τριφύλλι·</a:t>
            </a:r>
          </a:p>
          <a:p>
            <a:pPr marL="0" indent="0">
              <a:buNone/>
            </a:pPr>
            <a:r>
              <a:rPr lang="el-GR" i="1" dirty="0" err="1"/>
              <a:t>ποιός</a:t>
            </a:r>
            <a:r>
              <a:rPr lang="el-GR" i="1" dirty="0"/>
              <a:t> φταίει απ’ τους τρεις;</a:t>
            </a:r>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r>
              <a:rPr lang="el-GR" dirty="0"/>
              <a:t>Γ΄</a:t>
            </a:r>
          </a:p>
          <a:p>
            <a:pPr marL="0" indent="0">
              <a:buNone/>
            </a:pPr>
            <a:r>
              <a:rPr lang="el-GR" i="1" dirty="0"/>
              <a:t>Στον Κήπο του Μουσείου</a:t>
            </a:r>
          </a:p>
          <a:p>
            <a:pPr marL="0" indent="0">
              <a:buNone/>
            </a:pPr>
            <a:r>
              <a:rPr lang="el-GR" i="1" dirty="0"/>
              <a:t>Άδειες καρέκλες</a:t>
            </a:r>
          </a:p>
          <a:p>
            <a:pPr marL="0" indent="0">
              <a:buNone/>
            </a:pPr>
            <a:r>
              <a:rPr lang="el-GR" i="1" dirty="0"/>
              <a:t>τ’ αγάλματα γυρίσαν</a:t>
            </a:r>
          </a:p>
          <a:p>
            <a:pPr marL="0" indent="0">
              <a:buNone/>
            </a:pPr>
            <a:r>
              <a:rPr lang="el-GR" i="1" dirty="0"/>
              <a:t>στ’ άλλο μουσείο.</a:t>
            </a:r>
          </a:p>
          <a:p>
            <a:pPr marL="0" indent="0">
              <a:buNone/>
            </a:pPr>
            <a:endParaRPr lang="el-GR" dirty="0"/>
          </a:p>
          <a:p>
            <a:pPr marL="0" indent="0">
              <a:buNone/>
            </a:pPr>
            <a:r>
              <a:rPr lang="el-GR" dirty="0"/>
              <a:t>Δ΄</a:t>
            </a:r>
          </a:p>
          <a:p>
            <a:pPr marL="0" indent="0">
              <a:buNone/>
            </a:pPr>
            <a:r>
              <a:rPr lang="el-GR" i="1" dirty="0"/>
              <a:t>Να ’ναι η φωνή</a:t>
            </a:r>
          </a:p>
          <a:p>
            <a:pPr marL="0" indent="0">
              <a:buNone/>
            </a:pPr>
            <a:r>
              <a:rPr lang="el-GR" i="1" dirty="0"/>
              <a:t>πεθαμένων φίλων μας</a:t>
            </a:r>
          </a:p>
          <a:p>
            <a:pPr marL="0" indent="0">
              <a:buNone/>
            </a:pPr>
            <a:r>
              <a:rPr lang="el-GR" i="1" dirty="0"/>
              <a:t>ή φωνογράφος;</a:t>
            </a:r>
          </a:p>
          <a:p>
            <a:pPr marL="0" indent="0">
              <a:buNone/>
            </a:pPr>
            <a:endParaRPr lang="el-GR" dirty="0"/>
          </a:p>
          <a:p>
            <a:pPr marL="0" indent="0">
              <a:buNone/>
            </a:pPr>
            <a:r>
              <a:rPr lang="el-GR" dirty="0"/>
              <a:t>Ε΄</a:t>
            </a:r>
          </a:p>
          <a:p>
            <a:pPr marL="0" indent="0">
              <a:buNone/>
            </a:pPr>
            <a:r>
              <a:rPr lang="el-GR" i="1" dirty="0"/>
              <a:t>Τα δάχτυλά της</a:t>
            </a:r>
          </a:p>
          <a:p>
            <a:pPr marL="0" indent="0">
              <a:buNone/>
            </a:pPr>
            <a:r>
              <a:rPr lang="el-GR" i="1" dirty="0"/>
              <a:t>στο θαλασσί μαντίλι</a:t>
            </a:r>
          </a:p>
          <a:p>
            <a:pPr marL="0" indent="0">
              <a:buNone/>
            </a:pPr>
            <a:r>
              <a:rPr lang="el-GR" i="1" dirty="0"/>
              <a:t>κοίτα: κοράλλια.</a:t>
            </a:r>
          </a:p>
        </p:txBody>
      </p:sp>
    </p:spTree>
    <p:extLst>
      <p:ext uri="{BB962C8B-B14F-4D97-AF65-F5344CB8AC3E}">
        <p14:creationId xmlns:p14="http://schemas.microsoft.com/office/powerpoint/2010/main" val="345562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E276-DDF0-4CF8-AE51-DAE39C4F27C2}"/>
              </a:ext>
            </a:extLst>
          </p:cNvPr>
          <p:cNvSpPr>
            <a:spLocks noGrp="1"/>
          </p:cNvSpPr>
          <p:nvPr>
            <p:ph type="title"/>
          </p:nvPr>
        </p:nvSpPr>
        <p:spPr/>
        <p:txBody>
          <a:bodyPr>
            <a:normAutofit fontScale="90000"/>
          </a:bodyPr>
          <a:lstStyle/>
          <a:p>
            <a:r>
              <a:rPr lang="el-GR" b="1" dirty="0"/>
              <a:t>Γιώργης Παυλόπουλος, [Το ένα σου μάτι...]</a:t>
            </a:r>
            <a:br>
              <a:rPr lang="el-GR" b="1" dirty="0"/>
            </a:br>
            <a:endParaRPr lang="el-GR" dirty="0"/>
          </a:p>
        </p:txBody>
      </p:sp>
      <p:sp>
        <p:nvSpPr>
          <p:cNvPr id="3" name="Content Placeholder 2">
            <a:extLst>
              <a:ext uri="{FF2B5EF4-FFF2-40B4-BE49-F238E27FC236}">
                <a16:creationId xmlns:a16="http://schemas.microsoft.com/office/drawing/2014/main" id="{816D480E-BC28-4AF2-980D-F44BEE5770A2}"/>
              </a:ext>
            </a:extLst>
          </p:cNvPr>
          <p:cNvSpPr>
            <a:spLocks noGrp="1"/>
          </p:cNvSpPr>
          <p:nvPr>
            <p:ph idx="1"/>
          </p:nvPr>
        </p:nvSpPr>
        <p:spPr/>
        <p:txBody>
          <a:bodyPr>
            <a:normAutofit/>
          </a:bodyPr>
          <a:lstStyle/>
          <a:p>
            <a:pPr marL="0" indent="0" algn="ctr">
              <a:buNone/>
            </a:pPr>
            <a:r>
              <a:rPr lang="el-GR" dirty="0"/>
              <a:t>Τρεις φίλοι </a:t>
            </a:r>
            <a:r>
              <a:rPr lang="el-GR" dirty="0" err="1"/>
              <a:t>παίζαν</a:t>
            </a:r>
            <a:endParaRPr lang="el-GR" dirty="0"/>
          </a:p>
          <a:p>
            <a:pPr marL="0" indent="0" algn="ctr">
              <a:buNone/>
            </a:pPr>
            <a:r>
              <a:rPr lang="el-GR" dirty="0"/>
              <a:t>στα ζάρια το φιλί της.</a:t>
            </a:r>
          </a:p>
          <a:p>
            <a:pPr marL="0" indent="0" algn="ctr">
              <a:buNone/>
            </a:pPr>
            <a:r>
              <a:rPr lang="el-GR" dirty="0"/>
              <a:t>Κι άλλος το πήρε.</a:t>
            </a:r>
          </a:p>
          <a:p>
            <a:pPr marL="0" indent="0">
              <a:buNone/>
            </a:pPr>
            <a:endParaRPr lang="el-GR" dirty="0"/>
          </a:p>
          <a:p>
            <a:pPr marL="0" indent="0">
              <a:buNone/>
            </a:pPr>
            <a:endParaRPr lang="el-GR" dirty="0"/>
          </a:p>
          <a:p>
            <a:pPr marL="0" indent="0">
              <a:buNone/>
            </a:pPr>
            <a:r>
              <a:rPr lang="el-GR" dirty="0"/>
              <a:t>[πηγή: Γιώργης Παυλόπουλος, </a:t>
            </a:r>
            <a:r>
              <a:rPr lang="el-GR" dirty="0" err="1"/>
              <a:t>Τριαντατρία</a:t>
            </a:r>
            <a:r>
              <a:rPr lang="el-GR" dirty="0"/>
              <a:t> </a:t>
            </a:r>
            <a:r>
              <a:rPr lang="el-GR" dirty="0" err="1"/>
              <a:t>Χαικού</a:t>
            </a:r>
            <a:r>
              <a:rPr lang="el-GR" dirty="0"/>
              <a:t>, Στιγμή, Αθήνα 1990, σ. 16 &amp; 35]</a:t>
            </a:r>
          </a:p>
        </p:txBody>
      </p:sp>
    </p:spTree>
    <p:extLst>
      <p:ext uri="{BB962C8B-B14F-4D97-AF65-F5344CB8AC3E}">
        <p14:creationId xmlns:p14="http://schemas.microsoft.com/office/powerpoint/2010/main" val="2049532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990F-046A-4F4A-BA2A-388EF18433E6}"/>
              </a:ext>
            </a:extLst>
          </p:cNvPr>
          <p:cNvSpPr>
            <a:spLocks noGrp="1"/>
          </p:cNvSpPr>
          <p:nvPr>
            <p:ph type="title"/>
          </p:nvPr>
        </p:nvSpPr>
        <p:spPr/>
        <p:txBody>
          <a:bodyPr/>
          <a:lstStyle/>
          <a:p>
            <a:r>
              <a:rPr lang="el-GR" b="1" dirty="0"/>
              <a:t>Νάσος Βαγενάς, [Τρία </a:t>
            </a:r>
            <a:r>
              <a:rPr lang="el-GR" b="1" dirty="0" err="1"/>
              <a:t>χαϊκού</a:t>
            </a:r>
            <a:r>
              <a:rPr lang="el-GR" b="1" dirty="0"/>
              <a:t>]</a:t>
            </a:r>
            <a:br>
              <a:rPr lang="el-GR" b="1" dirty="0"/>
            </a:br>
            <a:endParaRPr lang="el-GR" b="1" dirty="0"/>
          </a:p>
        </p:txBody>
      </p:sp>
      <p:sp>
        <p:nvSpPr>
          <p:cNvPr id="3" name="Content Placeholder 2">
            <a:extLst>
              <a:ext uri="{FF2B5EF4-FFF2-40B4-BE49-F238E27FC236}">
                <a16:creationId xmlns:a16="http://schemas.microsoft.com/office/drawing/2014/main" id="{E1CCE7C1-6218-472C-AB17-7E8B852EAD9E}"/>
              </a:ext>
            </a:extLst>
          </p:cNvPr>
          <p:cNvSpPr>
            <a:spLocks noGrp="1"/>
          </p:cNvSpPr>
          <p:nvPr>
            <p:ph idx="1"/>
          </p:nvPr>
        </p:nvSpPr>
        <p:spPr/>
        <p:txBody>
          <a:bodyPr numCol="2">
            <a:normAutofit/>
          </a:bodyPr>
          <a:lstStyle/>
          <a:p>
            <a:pPr marL="0" indent="0">
              <a:buNone/>
            </a:pPr>
            <a:r>
              <a:rPr lang="el-GR" dirty="0"/>
              <a:t>Έχεις πεθάνει.</a:t>
            </a:r>
          </a:p>
          <a:p>
            <a:pPr marL="0" indent="0">
              <a:buNone/>
            </a:pPr>
            <a:r>
              <a:rPr lang="el-GR" dirty="0"/>
              <a:t>Το αίμα σου δεν το ξέρει.</a:t>
            </a:r>
          </a:p>
          <a:p>
            <a:pPr marL="0" indent="0">
              <a:buNone/>
            </a:pPr>
            <a:r>
              <a:rPr lang="el-GR" dirty="0"/>
              <a:t>Μήτε το στόμα σου.</a:t>
            </a:r>
          </a:p>
          <a:p>
            <a:pPr marL="0" indent="0">
              <a:buNone/>
            </a:pPr>
            <a:r>
              <a:rPr lang="el-GR" dirty="0"/>
              <a:t>*</a:t>
            </a:r>
          </a:p>
          <a:p>
            <a:pPr marL="0" indent="0">
              <a:buNone/>
            </a:pPr>
            <a:r>
              <a:rPr lang="el-GR" dirty="0"/>
              <a:t>Νύχια ζεστά.</a:t>
            </a:r>
          </a:p>
          <a:p>
            <a:pPr marL="0" indent="0">
              <a:buNone/>
            </a:pPr>
            <a:r>
              <a:rPr lang="el-GR" dirty="0"/>
              <a:t>Αναντικατάστατα.</a:t>
            </a:r>
          </a:p>
          <a:p>
            <a:pPr marL="0" indent="0">
              <a:buNone/>
            </a:pPr>
            <a:r>
              <a:rPr lang="el-GR" dirty="0"/>
              <a:t>Γόνατα. Χείλη.</a:t>
            </a:r>
          </a:p>
          <a:p>
            <a:pPr marL="0" indent="0">
              <a:buNone/>
            </a:pPr>
            <a:r>
              <a:rPr lang="el-GR" dirty="0"/>
              <a:t>*</a:t>
            </a:r>
          </a:p>
          <a:p>
            <a:pPr marL="0" indent="0">
              <a:buNone/>
            </a:pPr>
            <a:r>
              <a:rPr lang="el-GR" dirty="0"/>
              <a:t>Ούτε ένας στίχος</a:t>
            </a:r>
          </a:p>
          <a:p>
            <a:pPr marL="0" indent="0">
              <a:buNone/>
            </a:pPr>
            <a:r>
              <a:rPr lang="el-GR" dirty="0"/>
              <a:t>Δε θα μείνει από μας</a:t>
            </a:r>
          </a:p>
          <a:p>
            <a:pPr marL="0" indent="0">
              <a:buNone/>
            </a:pPr>
            <a:r>
              <a:rPr lang="el-GR" dirty="0"/>
              <a:t>Για την αγάπη.</a:t>
            </a:r>
          </a:p>
          <a:p>
            <a:pPr marL="0" indent="0">
              <a:buNone/>
            </a:pPr>
            <a:endParaRPr lang="el-GR" dirty="0"/>
          </a:p>
          <a:p>
            <a:pPr marL="0" indent="0">
              <a:buNone/>
            </a:pPr>
            <a:r>
              <a:rPr lang="el-GR" sz="1500" dirty="0"/>
              <a:t>[πηγή: Ανθολογία ελληνικού </a:t>
            </a:r>
            <a:r>
              <a:rPr lang="el-GR" sz="1500" dirty="0" err="1"/>
              <a:t>χάικου</a:t>
            </a:r>
            <a:r>
              <a:rPr lang="el-GR" sz="1500" dirty="0"/>
              <a:t>, </a:t>
            </a:r>
            <a:r>
              <a:rPr lang="el-GR" sz="1500" dirty="0" err="1"/>
              <a:t>επιμ</a:t>
            </a:r>
            <a:r>
              <a:rPr lang="el-GR" sz="1500" dirty="0"/>
              <a:t>. Χρ. Τουμανίδης, </a:t>
            </a:r>
            <a:r>
              <a:rPr lang="el-GR" sz="1500" dirty="0" err="1"/>
              <a:t>εισαγ</a:t>
            </a:r>
            <a:r>
              <a:rPr lang="el-GR" sz="1500" dirty="0"/>
              <a:t>. Θ.Δ. </a:t>
            </a:r>
            <a:r>
              <a:rPr lang="el-GR" sz="1500" dirty="0" err="1"/>
              <a:t>Φραγκόπουλος</a:t>
            </a:r>
            <a:r>
              <a:rPr lang="el-GR" sz="1500" dirty="0"/>
              <a:t>, Δελφοί, Αθήνα, </a:t>
            </a:r>
            <a:r>
              <a:rPr lang="el-GR" sz="1500" dirty="0" err="1"/>
              <a:t>χ.χ</a:t>
            </a:r>
            <a:r>
              <a:rPr lang="el-GR" sz="1500" dirty="0"/>
              <a:t>., σ. 24]</a:t>
            </a:r>
          </a:p>
        </p:txBody>
      </p:sp>
    </p:spTree>
    <p:extLst>
      <p:ext uri="{BB962C8B-B14F-4D97-AF65-F5344CB8AC3E}">
        <p14:creationId xmlns:p14="http://schemas.microsoft.com/office/powerpoint/2010/main" val="1422952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460DB-436F-4C2D-AE6A-5C304707951D}"/>
              </a:ext>
            </a:extLst>
          </p:cNvPr>
          <p:cNvSpPr>
            <a:spLocks noGrp="1"/>
          </p:cNvSpPr>
          <p:nvPr>
            <p:ph idx="1"/>
          </p:nvPr>
        </p:nvSpPr>
        <p:spPr>
          <a:xfrm>
            <a:off x="184558" y="0"/>
            <a:ext cx="11929145" cy="6098795"/>
          </a:xfrm>
        </p:spPr>
        <p:txBody>
          <a:bodyPr numCol="3">
            <a:normAutofit fontScale="40000" lnSpcReduction="20000"/>
          </a:bodyPr>
          <a:lstStyle/>
          <a:p>
            <a:pPr marL="0" indent="0">
              <a:buNone/>
            </a:pPr>
            <a:r>
              <a:rPr lang="el-GR" sz="5600" b="1" dirty="0" err="1"/>
              <a:t>Ζήσιμος</a:t>
            </a:r>
            <a:r>
              <a:rPr lang="el-GR" sz="5600" b="1" dirty="0"/>
              <a:t> </a:t>
            </a:r>
            <a:r>
              <a:rPr lang="el-GR" sz="5600" b="1" dirty="0" err="1"/>
              <a:t>Λορεντζάτος</a:t>
            </a:r>
            <a:endParaRPr lang="el-GR" sz="5600" b="1" dirty="0"/>
          </a:p>
          <a:p>
            <a:pPr marL="0" indent="0">
              <a:buNone/>
            </a:pPr>
            <a:r>
              <a:rPr lang="el-GR" sz="5600" dirty="0"/>
              <a:t>Φίδι του χάρου</a:t>
            </a:r>
          </a:p>
          <a:p>
            <a:pPr marL="0" indent="0">
              <a:buNone/>
            </a:pPr>
            <a:r>
              <a:rPr lang="el-GR" sz="5600" dirty="0"/>
              <a:t>Βγαίνεις από δεμάτι</a:t>
            </a:r>
          </a:p>
          <a:p>
            <a:pPr marL="0" indent="0">
              <a:buNone/>
            </a:pPr>
            <a:r>
              <a:rPr lang="el-GR" sz="5600" dirty="0"/>
              <a:t>Και σ’ άλλο μπαίνεις</a:t>
            </a:r>
          </a:p>
          <a:p>
            <a:pPr marL="0" indent="0">
              <a:buNone/>
            </a:pPr>
            <a:endParaRPr lang="el-GR" sz="5600" dirty="0"/>
          </a:p>
          <a:p>
            <a:pPr marL="0" indent="0">
              <a:buNone/>
            </a:pPr>
            <a:r>
              <a:rPr lang="el-GR" sz="5600" dirty="0"/>
              <a:t>Διαμάντι κόβει</a:t>
            </a:r>
          </a:p>
          <a:p>
            <a:pPr marL="0" indent="0">
              <a:buNone/>
            </a:pPr>
            <a:r>
              <a:rPr lang="el-GR" sz="5600" dirty="0"/>
              <a:t>Τη σιγαλιά την άκρα</a:t>
            </a:r>
          </a:p>
          <a:p>
            <a:pPr marL="0" indent="0">
              <a:buNone/>
            </a:pPr>
            <a:r>
              <a:rPr lang="el-GR" sz="5600" dirty="0"/>
              <a:t>Το πρώτο αηδόνι</a:t>
            </a:r>
          </a:p>
          <a:p>
            <a:pPr marL="0" indent="0">
              <a:buNone/>
            </a:pPr>
            <a:endParaRPr lang="el-GR" sz="5600" dirty="0"/>
          </a:p>
          <a:p>
            <a:pPr marL="0" indent="0">
              <a:buNone/>
            </a:pPr>
            <a:r>
              <a:rPr lang="el-GR" sz="5600" b="1" dirty="0"/>
              <a:t>Γιάννης Τόλιας</a:t>
            </a:r>
          </a:p>
          <a:p>
            <a:pPr marL="0" indent="0">
              <a:buNone/>
            </a:pPr>
            <a:r>
              <a:rPr lang="el-GR" sz="5600" dirty="0"/>
              <a:t>Παλιά κορνίζα</a:t>
            </a:r>
          </a:p>
          <a:p>
            <a:pPr marL="0" indent="0">
              <a:buNone/>
            </a:pPr>
            <a:r>
              <a:rPr lang="el-GR" sz="5600" dirty="0"/>
              <a:t>Πόσους θανάτους</a:t>
            </a:r>
          </a:p>
          <a:p>
            <a:pPr marL="0" indent="0">
              <a:buNone/>
            </a:pPr>
            <a:r>
              <a:rPr lang="el-GR" sz="5600" dirty="0"/>
              <a:t>Έχεις φιλοξενήσει;</a:t>
            </a:r>
          </a:p>
          <a:p>
            <a:pPr marL="0" indent="0">
              <a:buNone/>
            </a:pPr>
            <a:endParaRPr lang="el-GR" sz="5600" b="1" dirty="0"/>
          </a:p>
          <a:p>
            <a:pPr marL="0" indent="0">
              <a:buNone/>
            </a:pPr>
            <a:r>
              <a:rPr lang="el-GR" sz="5600" b="1" dirty="0"/>
              <a:t>Ζωή </a:t>
            </a:r>
            <a:r>
              <a:rPr lang="el-GR" sz="5600" b="1" dirty="0" err="1"/>
              <a:t>Σαβίνα</a:t>
            </a:r>
            <a:endParaRPr lang="el-GR" sz="5600" b="1" dirty="0"/>
          </a:p>
          <a:p>
            <a:pPr marL="0" indent="0">
              <a:buNone/>
            </a:pPr>
            <a:r>
              <a:rPr lang="el-GR" sz="5600" dirty="0"/>
              <a:t>Βάλε στο στήθος</a:t>
            </a:r>
          </a:p>
          <a:p>
            <a:pPr marL="0" indent="0">
              <a:buNone/>
            </a:pPr>
            <a:r>
              <a:rPr lang="el-GR" sz="5600" dirty="0"/>
              <a:t>Ένα τριαντάφυλλο</a:t>
            </a:r>
          </a:p>
          <a:p>
            <a:pPr marL="0" indent="0">
              <a:buNone/>
            </a:pPr>
            <a:r>
              <a:rPr lang="el-GR" sz="5600" dirty="0"/>
              <a:t>Και, να ο κήπος</a:t>
            </a:r>
          </a:p>
          <a:p>
            <a:pPr marL="0" indent="0">
              <a:buNone/>
            </a:pPr>
            <a:endParaRPr lang="el-GR" sz="5600" b="1" dirty="0"/>
          </a:p>
          <a:p>
            <a:pPr marL="0" indent="0">
              <a:buNone/>
            </a:pPr>
            <a:r>
              <a:rPr lang="el-GR" sz="5600" dirty="0"/>
              <a:t>Γυάλινο κτήριο …</a:t>
            </a:r>
          </a:p>
          <a:p>
            <a:pPr marL="0" indent="0">
              <a:buNone/>
            </a:pPr>
            <a:r>
              <a:rPr lang="el-GR" sz="5600" dirty="0"/>
              <a:t>«πού είναι ο ουρανός;»</a:t>
            </a:r>
          </a:p>
          <a:p>
            <a:pPr marL="0" indent="0">
              <a:buNone/>
            </a:pPr>
            <a:r>
              <a:rPr lang="el-GR" sz="5600" dirty="0"/>
              <a:t>Ρωτά ο </a:t>
            </a:r>
            <a:r>
              <a:rPr lang="el-GR" sz="5600" dirty="0" err="1"/>
              <a:t>Μπασσό</a:t>
            </a:r>
            <a:endParaRPr lang="el-GR" sz="5600" dirty="0"/>
          </a:p>
          <a:p>
            <a:pPr marL="0" indent="0">
              <a:buNone/>
            </a:pPr>
            <a:endParaRPr lang="el-GR" sz="5600" dirty="0"/>
          </a:p>
          <a:p>
            <a:pPr marL="0" indent="0">
              <a:buNone/>
            </a:pPr>
            <a:r>
              <a:rPr lang="el-GR" sz="5600" dirty="0"/>
              <a:t>«κάτω απ’ τη γη</a:t>
            </a:r>
          </a:p>
          <a:p>
            <a:pPr marL="0" indent="0">
              <a:buNone/>
            </a:pPr>
            <a:r>
              <a:rPr lang="el-GR" sz="5600" dirty="0"/>
              <a:t>Ναι, όλα είναι ίδια»</a:t>
            </a:r>
          </a:p>
          <a:p>
            <a:pPr marL="0" indent="0">
              <a:buNone/>
            </a:pPr>
            <a:r>
              <a:rPr lang="el-GR" sz="5600" dirty="0"/>
              <a:t>Λέει ο </a:t>
            </a:r>
            <a:r>
              <a:rPr lang="el-GR" sz="5600" dirty="0" err="1"/>
              <a:t>Μπασσό</a:t>
            </a:r>
            <a:r>
              <a:rPr lang="el-GR" sz="5600" dirty="0"/>
              <a:t> …</a:t>
            </a:r>
          </a:p>
          <a:p>
            <a:pPr marL="0" indent="0">
              <a:buNone/>
            </a:pPr>
            <a:endParaRPr lang="el-GR" sz="5600" dirty="0"/>
          </a:p>
          <a:p>
            <a:pPr marL="0" indent="0">
              <a:buNone/>
            </a:pPr>
            <a:r>
              <a:rPr lang="el-GR" sz="5600" b="1" dirty="0"/>
              <a:t>Αργύρης </a:t>
            </a:r>
            <a:r>
              <a:rPr lang="el-GR" sz="5600" b="1" dirty="0" err="1"/>
              <a:t>Χιόνης</a:t>
            </a:r>
            <a:endParaRPr lang="el-GR" sz="5600" b="1" dirty="0"/>
          </a:p>
          <a:p>
            <a:pPr marL="0" indent="0">
              <a:buNone/>
            </a:pPr>
            <a:r>
              <a:rPr lang="el-GR" sz="5600" dirty="0"/>
              <a:t>Άγουρο ακόμα</a:t>
            </a:r>
          </a:p>
          <a:p>
            <a:pPr marL="0" indent="0">
              <a:buNone/>
            </a:pPr>
            <a:r>
              <a:rPr lang="el-GR" sz="5600" dirty="0"/>
              <a:t>Κόπηκε το ποίημα</a:t>
            </a:r>
          </a:p>
          <a:p>
            <a:pPr marL="0" indent="0">
              <a:buNone/>
            </a:pPr>
            <a:r>
              <a:rPr lang="el-GR" sz="5600" dirty="0"/>
              <a:t>Τώρα σαπίζει</a:t>
            </a:r>
          </a:p>
          <a:p>
            <a:pPr marL="0" indent="0">
              <a:buNone/>
            </a:pPr>
            <a:endParaRPr lang="el-GR" sz="5600" b="1" dirty="0"/>
          </a:p>
          <a:p>
            <a:pPr marL="0" indent="0">
              <a:buNone/>
            </a:pPr>
            <a:r>
              <a:rPr lang="el-GR" sz="5600" b="1" dirty="0"/>
              <a:t>Δανάη </a:t>
            </a:r>
            <a:r>
              <a:rPr lang="el-GR" sz="5600" b="1" dirty="0" err="1"/>
              <a:t>Στρατηγοπούλου</a:t>
            </a:r>
            <a:endParaRPr lang="el-GR" sz="5600" b="1" dirty="0"/>
          </a:p>
          <a:p>
            <a:pPr marL="0" indent="0">
              <a:buNone/>
            </a:pPr>
            <a:r>
              <a:rPr lang="el-GR" sz="5600" dirty="0"/>
              <a:t>Όσο και να κλαις</a:t>
            </a:r>
          </a:p>
          <a:p>
            <a:pPr marL="0" indent="0">
              <a:buNone/>
            </a:pPr>
            <a:r>
              <a:rPr lang="el-GR" sz="5600" dirty="0"/>
              <a:t>μόνο κάτι αδένες</a:t>
            </a:r>
          </a:p>
          <a:p>
            <a:pPr marL="0" indent="0">
              <a:buNone/>
            </a:pPr>
            <a:r>
              <a:rPr lang="el-GR" sz="5600" dirty="0"/>
              <a:t>δικαιώνονται</a:t>
            </a:r>
          </a:p>
          <a:p>
            <a:pPr marL="0" indent="0">
              <a:buNone/>
            </a:pPr>
            <a:endParaRPr lang="el-GR" sz="5600" b="1" dirty="0"/>
          </a:p>
          <a:p>
            <a:pPr marL="0" indent="0">
              <a:buNone/>
            </a:pPr>
            <a:endParaRPr lang="el-GR" dirty="0"/>
          </a:p>
        </p:txBody>
      </p:sp>
    </p:spTree>
    <p:extLst>
      <p:ext uri="{BB962C8B-B14F-4D97-AF65-F5344CB8AC3E}">
        <p14:creationId xmlns:p14="http://schemas.microsoft.com/office/powerpoint/2010/main" val="612569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2E0AA-2815-40F1-B16C-2E38E28AC3BA}"/>
              </a:ext>
            </a:extLst>
          </p:cNvPr>
          <p:cNvSpPr>
            <a:spLocks noGrp="1"/>
          </p:cNvSpPr>
          <p:nvPr>
            <p:ph type="title"/>
          </p:nvPr>
        </p:nvSpPr>
        <p:spPr/>
        <p:txBody>
          <a:bodyPr/>
          <a:lstStyle/>
          <a:p>
            <a:endParaRPr lang="el-GR"/>
          </a:p>
        </p:txBody>
      </p:sp>
      <p:graphicFrame>
        <p:nvGraphicFramePr>
          <p:cNvPr id="4" name="Table 4">
            <a:extLst>
              <a:ext uri="{FF2B5EF4-FFF2-40B4-BE49-F238E27FC236}">
                <a16:creationId xmlns:a16="http://schemas.microsoft.com/office/drawing/2014/main" id="{5941638C-EEFB-4D4B-80FC-7F872FF7C2F0}"/>
              </a:ext>
            </a:extLst>
          </p:cNvPr>
          <p:cNvGraphicFramePr>
            <a:graphicFrameLocks noGrp="1"/>
          </p:cNvGraphicFramePr>
          <p:nvPr>
            <p:ph idx="1"/>
            <p:extLst>
              <p:ext uri="{D42A27DB-BD31-4B8C-83A1-F6EECF244321}">
                <p14:modId xmlns:p14="http://schemas.microsoft.com/office/powerpoint/2010/main" val="2726235044"/>
              </p:ext>
            </p:extLst>
          </p:nvPr>
        </p:nvGraphicFramePr>
        <p:xfrm>
          <a:off x="285226" y="184558"/>
          <a:ext cx="11325137" cy="5931016"/>
        </p:xfrm>
        <a:graphic>
          <a:graphicData uri="http://schemas.openxmlformats.org/drawingml/2006/table">
            <a:tbl>
              <a:tblPr firstRow="1" bandRow="1">
                <a:tableStyleId>{5C22544A-7EE6-4342-B048-85BDC9FD1C3A}</a:tableStyleId>
              </a:tblPr>
              <a:tblGrid>
                <a:gridCol w="5668494">
                  <a:extLst>
                    <a:ext uri="{9D8B030D-6E8A-4147-A177-3AD203B41FA5}">
                      <a16:colId xmlns:a16="http://schemas.microsoft.com/office/drawing/2014/main" val="1285879722"/>
                    </a:ext>
                  </a:extLst>
                </a:gridCol>
                <a:gridCol w="5656643">
                  <a:extLst>
                    <a:ext uri="{9D8B030D-6E8A-4147-A177-3AD203B41FA5}">
                      <a16:colId xmlns:a16="http://schemas.microsoft.com/office/drawing/2014/main" val="1928103798"/>
                    </a:ext>
                  </a:extLst>
                </a:gridCol>
              </a:tblGrid>
              <a:tr h="504768">
                <a:tc>
                  <a:txBody>
                    <a:bodyPr/>
                    <a:lstStyle/>
                    <a:p>
                      <a:pPr algn="ctr"/>
                      <a:r>
                        <a:rPr lang="el-GR" dirty="0"/>
                        <a:t>Επιδιώξεις </a:t>
                      </a:r>
                    </a:p>
                  </a:txBody>
                  <a:tcPr/>
                </a:tc>
                <a:tc>
                  <a:txBody>
                    <a:bodyPr/>
                    <a:lstStyle/>
                    <a:p>
                      <a:pPr algn="ctr"/>
                      <a:r>
                        <a:rPr lang="el-GR" dirty="0"/>
                        <a:t>Δυσκολίες - απαιτήσεις</a:t>
                      </a:r>
                    </a:p>
                  </a:txBody>
                  <a:tcPr/>
                </a:tc>
                <a:extLst>
                  <a:ext uri="{0D108BD9-81ED-4DB2-BD59-A6C34878D82A}">
                    <a16:rowId xmlns:a16="http://schemas.microsoft.com/office/drawing/2014/main" val="1083547864"/>
                  </a:ext>
                </a:extLst>
              </a:tr>
              <a:tr h="5426248">
                <a:tc>
                  <a:txBody>
                    <a:bodyPr/>
                    <a:lstStyle/>
                    <a:p>
                      <a:pPr marL="285750" indent="-285750">
                        <a:buFont typeface="Arial" panose="020B0604020202020204" pitchFamily="34" charset="0"/>
                        <a:buChar char="•"/>
                      </a:pPr>
                      <a:r>
                        <a:rPr lang="el-GR" dirty="0"/>
                        <a:t>ευστοχία</a:t>
                      </a:r>
                    </a:p>
                    <a:p>
                      <a:pPr marL="285750" indent="-285750">
                        <a:buFont typeface="Arial" panose="020B0604020202020204" pitchFamily="34" charset="0"/>
                        <a:buChar char="•"/>
                      </a:pPr>
                      <a:r>
                        <a:rPr lang="el-GR" dirty="0"/>
                        <a:t>αποτελεσματικότητα</a:t>
                      </a:r>
                    </a:p>
                    <a:p>
                      <a:pPr marL="285750" indent="-285750">
                        <a:buFont typeface="Arial" panose="020B0604020202020204" pitchFamily="34" charset="0"/>
                        <a:buChar char="•"/>
                      </a:pPr>
                      <a:r>
                        <a:rPr lang="el-GR" dirty="0"/>
                        <a:t>στοιχείο έκπληξης, απρόσμενου</a:t>
                      </a:r>
                    </a:p>
                    <a:p>
                      <a:pPr marL="285750" indent="-285750">
                        <a:buFont typeface="Arial" panose="020B0604020202020204" pitchFamily="34" charset="0"/>
                        <a:buChar char="•"/>
                      </a:pPr>
                      <a:r>
                        <a:rPr lang="el-GR" dirty="0"/>
                        <a:t>παραστατικότητα: μια στιγμή του χρόνου</a:t>
                      </a:r>
                    </a:p>
                    <a:p>
                      <a:pPr marL="285750" indent="-285750">
                        <a:buFont typeface="Arial" panose="020B0604020202020204" pitchFamily="34" charset="0"/>
                        <a:buChar char="•"/>
                      </a:pPr>
                      <a:r>
                        <a:rPr lang="el-GR" dirty="0" err="1"/>
                        <a:t>ανοικείωση</a:t>
                      </a:r>
                      <a:endParaRPr lang="el-GR" dirty="0"/>
                    </a:p>
                    <a:p>
                      <a:endParaRPr lang="el-GR" dirty="0"/>
                    </a:p>
                  </a:txBody>
                  <a:tcPr/>
                </a:tc>
                <a:tc>
                  <a:txBody>
                    <a:bodyPr/>
                    <a:lstStyle/>
                    <a:p>
                      <a:pPr marL="285750" indent="-285750">
                        <a:buFont typeface="Wingdings" panose="05000000000000000000" pitchFamily="2" charset="2"/>
                        <a:buChar char="Ø"/>
                      </a:pPr>
                      <a:r>
                        <a:rPr lang="el-GR" dirty="0"/>
                        <a:t>γλώσσα</a:t>
                      </a:r>
                    </a:p>
                    <a:p>
                      <a:pPr marL="285750" indent="-285750">
                        <a:buFont typeface="Wingdings" panose="05000000000000000000" pitchFamily="2" charset="2"/>
                        <a:buChar char="Ø"/>
                      </a:pPr>
                      <a:r>
                        <a:rPr lang="el-GR" dirty="0"/>
                        <a:t> θεματική</a:t>
                      </a:r>
                    </a:p>
                    <a:p>
                      <a:pPr marL="285750" indent="-285750">
                        <a:buFont typeface="Arial" panose="020B0604020202020204" pitchFamily="34" charset="0"/>
                        <a:buChar char="•"/>
                      </a:pPr>
                      <a:r>
                        <a:rPr lang="el-GR" dirty="0"/>
                        <a:t>πολυσύλλαβες λέξεις</a:t>
                      </a:r>
                    </a:p>
                    <a:p>
                      <a:pPr marL="285750" indent="-285750">
                        <a:buFont typeface="Arial" panose="020B0604020202020204" pitchFamily="34" charset="0"/>
                        <a:buChar char="•"/>
                      </a:pPr>
                      <a:r>
                        <a:rPr lang="el-GR" dirty="0"/>
                        <a:t>αποφυγή διασκελισμού – νοηματική αυτονομία κάθε στίχου</a:t>
                      </a:r>
                    </a:p>
                    <a:p>
                      <a:pPr marL="285750" indent="-285750">
                        <a:buFont typeface="Arial" panose="020B0604020202020204" pitchFamily="34" charset="0"/>
                        <a:buChar char="•"/>
                      </a:pPr>
                      <a:r>
                        <a:rPr lang="el-GR" dirty="0"/>
                        <a:t>όχι περιττές λέξεις (σύνδεσμοι, άρθρα, αρνητικά μόρια αυτά που είναι απολύτως απαραίτητα)</a:t>
                      </a:r>
                    </a:p>
                    <a:p>
                      <a:pPr marL="285750" indent="-285750">
                        <a:buFont typeface="Arial" panose="020B0604020202020204" pitchFamily="34" charset="0"/>
                        <a:buChar char="•"/>
                      </a:pPr>
                      <a:r>
                        <a:rPr lang="el-GR" dirty="0"/>
                        <a:t>αποφυγή δύσκολων εκφράσεων</a:t>
                      </a:r>
                    </a:p>
                    <a:p>
                      <a:pPr marL="285750" indent="-285750">
                        <a:buFont typeface="Arial" panose="020B0604020202020204" pitchFamily="34" charset="0"/>
                        <a:buChar char="•"/>
                      </a:pPr>
                      <a:r>
                        <a:rPr lang="el-GR" dirty="0"/>
                        <a:t>νοηματική απλότητα και συνάμα βάθος </a:t>
                      </a:r>
                    </a:p>
                    <a:p>
                      <a:pPr marL="285750" indent="-285750">
                        <a:buFont typeface="Arial" panose="020B0604020202020204" pitchFamily="34" charset="0"/>
                        <a:buChar char="•"/>
                      </a:pPr>
                      <a:r>
                        <a:rPr lang="el-GR" dirty="0"/>
                        <a:t>υπαινιγμός</a:t>
                      </a:r>
                    </a:p>
                    <a:p>
                      <a:endParaRPr lang="el-GR" dirty="0"/>
                    </a:p>
                    <a:p>
                      <a:endParaRPr lang="el-GR" dirty="0"/>
                    </a:p>
                    <a:p>
                      <a:endParaRPr lang="el-GR" dirty="0"/>
                    </a:p>
                  </a:txBody>
                  <a:tcPr/>
                </a:tc>
                <a:extLst>
                  <a:ext uri="{0D108BD9-81ED-4DB2-BD59-A6C34878D82A}">
                    <a16:rowId xmlns:a16="http://schemas.microsoft.com/office/drawing/2014/main" val="3651403441"/>
                  </a:ext>
                </a:extLst>
              </a:tr>
            </a:tbl>
          </a:graphicData>
        </a:graphic>
      </p:graphicFrame>
    </p:spTree>
    <p:extLst>
      <p:ext uri="{BB962C8B-B14F-4D97-AF65-F5344CB8AC3E}">
        <p14:creationId xmlns:p14="http://schemas.microsoft.com/office/powerpoint/2010/main" val="40195750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D1BD5-E623-435F-801D-B48EF3FD343F}"/>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0D85DB7D-59ED-428D-9328-0BA3DECFA1EA}"/>
              </a:ext>
            </a:extLst>
          </p:cNvPr>
          <p:cNvSpPr>
            <a:spLocks noGrp="1"/>
          </p:cNvSpPr>
          <p:nvPr>
            <p:ph idx="1"/>
          </p:nvPr>
        </p:nvSpPr>
        <p:spPr>
          <a:xfrm>
            <a:off x="931179" y="2015732"/>
            <a:ext cx="10123676" cy="3450613"/>
          </a:xfrm>
        </p:spPr>
        <p:txBody>
          <a:bodyPr>
            <a:normAutofit/>
          </a:bodyPr>
          <a:lstStyle/>
          <a:p>
            <a:pPr lvl="1">
              <a:buFont typeface="Wingdings" panose="05000000000000000000" pitchFamily="2" charset="2"/>
              <a:buChar char="v"/>
            </a:pPr>
            <a:r>
              <a:rPr lang="el-GR" sz="2000" dirty="0"/>
              <a:t>	Ποίηση χωρίς κανόνες είναι σαν αγώνα τένις χωρίς δίχτυ (</a:t>
            </a:r>
            <a:r>
              <a:rPr lang="el-GR" sz="2000" dirty="0" err="1"/>
              <a:t>Robert</a:t>
            </a:r>
            <a:r>
              <a:rPr lang="el-GR" sz="2000" dirty="0"/>
              <a:t> </a:t>
            </a:r>
            <a:r>
              <a:rPr lang="el-GR" sz="2000" dirty="0" err="1"/>
              <a:t>Frost</a:t>
            </a:r>
            <a:r>
              <a:rPr lang="el-GR" sz="2000" dirty="0"/>
              <a:t>)</a:t>
            </a:r>
          </a:p>
          <a:p>
            <a:pPr>
              <a:buFont typeface="Wingdings" panose="05000000000000000000" pitchFamily="2" charset="2"/>
              <a:buChar char="v"/>
            </a:pPr>
            <a:endParaRPr lang="el-GR" dirty="0"/>
          </a:p>
          <a:p>
            <a:pPr>
              <a:buFont typeface="Wingdings" panose="05000000000000000000" pitchFamily="2" charset="2"/>
              <a:buChar char="v"/>
            </a:pPr>
            <a:endParaRPr lang="el-GR" dirty="0"/>
          </a:p>
          <a:p>
            <a:pPr>
              <a:buFont typeface="Wingdings" panose="05000000000000000000" pitchFamily="2" charset="2"/>
              <a:buChar char="v"/>
            </a:pPr>
            <a:r>
              <a:rPr lang="el-GR" dirty="0"/>
              <a:t>	Μάθε τους κανόνες και μετά ξέχασέ τους. (</a:t>
            </a:r>
            <a:r>
              <a:rPr lang="el-GR" dirty="0" err="1"/>
              <a:t>Μπασό</a:t>
            </a:r>
            <a:r>
              <a:rPr lang="el-GR" dirty="0"/>
              <a:t>)</a:t>
            </a:r>
          </a:p>
        </p:txBody>
      </p:sp>
    </p:spTree>
    <p:extLst>
      <p:ext uri="{BB962C8B-B14F-4D97-AF65-F5344CB8AC3E}">
        <p14:creationId xmlns:p14="http://schemas.microsoft.com/office/powerpoint/2010/main" val="6709686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0FE-B033-44D3-A280-A13EEA881974}"/>
              </a:ext>
            </a:extLst>
          </p:cNvPr>
          <p:cNvSpPr>
            <a:spLocks noGrp="1"/>
          </p:cNvSpPr>
          <p:nvPr>
            <p:ph type="title"/>
          </p:nvPr>
        </p:nvSpPr>
        <p:spPr/>
        <p:txBody>
          <a:bodyPr/>
          <a:lstStyle/>
          <a:p>
            <a:pPr algn="ctr"/>
            <a:r>
              <a:rPr lang="el-GR" b="1" dirty="0"/>
              <a:t>Και </a:t>
            </a:r>
            <a:r>
              <a:rPr lang="el-GR" b="1" dirty="0" err="1"/>
              <a:t>τωρα</a:t>
            </a:r>
            <a:r>
              <a:rPr lang="el-GR" b="1" dirty="0"/>
              <a:t> </a:t>
            </a:r>
            <a:r>
              <a:rPr lang="el-GR" b="1" dirty="0" err="1"/>
              <a:t>γραφουμε</a:t>
            </a:r>
            <a:endParaRPr lang="el-GR" b="1" dirty="0"/>
          </a:p>
        </p:txBody>
      </p:sp>
      <p:pic>
        <p:nvPicPr>
          <p:cNvPr id="4" name="Content Placeholder 3">
            <a:extLst>
              <a:ext uri="{FF2B5EF4-FFF2-40B4-BE49-F238E27FC236}">
                <a16:creationId xmlns:a16="http://schemas.microsoft.com/office/drawing/2014/main" id="{8BBB64CE-9A4D-4EFB-BBEB-6C23F98A99BF}"/>
              </a:ext>
            </a:extLst>
          </p:cNvPr>
          <p:cNvPicPr>
            <a:picLocks noGrp="1" noChangeAspect="1"/>
          </p:cNvPicPr>
          <p:nvPr>
            <p:ph idx="1"/>
          </p:nvPr>
        </p:nvPicPr>
        <p:blipFill>
          <a:blip r:embed="rId2"/>
          <a:stretch>
            <a:fillRect/>
          </a:stretch>
        </p:blipFill>
        <p:spPr>
          <a:xfrm>
            <a:off x="533808" y="1982568"/>
            <a:ext cx="5060860" cy="3632433"/>
          </a:xfrm>
          <a:prstGeom prst="rect">
            <a:avLst/>
          </a:prstGeom>
        </p:spPr>
      </p:pic>
      <p:pic>
        <p:nvPicPr>
          <p:cNvPr id="5" name="Picture 4">
            <a:extLst>
              <a:ext uri="{FF2B5EF4-FFF2-40B4-BE49-F238E27FC236}">
                <a16:creationId xmlns:a16="http://schemas.microsoft.com/office/drawing/2014/main" id="{04D813DB-71EA-4B78-A230-065C56B4D259}"/>
              </a:ext>
            </a:extLst>
          </p:cNvPr>
          <p:cNvPicPr>
            <a:picLocks noChangeAspect="1"/>
          </p:cNvPicPr>
          <p:nvPr/>
        </p:nvPicPr>
        <p:blipFill>
          <a:blip r:embed="rId3"/>
          <a:stretch>
            <a:fillRect/>
          </a:stretch>
        </p:blipFill>
        <p:spPr>
          <a:xfrm>
            <a:off x="6597333" y="1982569"/>
            <a:ext cx="5154854" cy="3632433"/>
          </a:xfrm>
          <a:prstGeom prst="rect">
            <a:avLst/>
          </a:prstGeom>
        </p:spPr>
      </p:pic>
    </p:spTree>
    <p:extLst>
      <p:ext uri="{BB962C8B-B14F-4D97-AF65-F5344CB8AC3E}">
        <p14:creationId xmlns:p14="http://schemas.microsoft.com/office/powerpoint/2010/main" val="88207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A864-DA2D-48FD-8EB1-B8844B6B4F80}"/>
              </a:ext>
            </a:extLst>
          </p:cNvPr>
          <p:cNvSpPr>
            <a:spLocks noGrp="1"/>
          </p:cNvSpPr>
          <p:nvPr>
            <p:ph type="title"/>
          </p:nvPr>
        </p:nvSpPr>
        <p:spPr/>
        <p:txBody>
          <a:bodyPr/>
          <a:lstStyle/>
          <a:p>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Πριν την αναγνωση</a:t>
            </a:r>
            <a:br>
              <a:rPr kumimoji="0" lang="el-GR" sz="3200" b="0" i="0" u="none" strike="noStrike" kern="1200" cap="all" spc="0" normalizeH="0" baseline="0" noProof="0" dirty="0">
                <a:ln>
                  <a:noFill/>
                </a:ln>
                <a:solidFill>
                  <a:prstClr val="black"/>
                </a:solidFill>
                <a:effectLst/>
                <a:uLnTx/>
                <a:uFillTx/>
                <a:latin typeface="Garamond" panose="02020404030301010803"/>
                <a:ea typeface="+mj-ea"/>
                <a:cs typeface="+mj-cs"/>
              </a:rPr>
            </a:br>
            <a:r>
              <a:rPr kumimoji="0" lang="el-GR" sz="2400" b="0" i="0" u="none" strike="noStrike" kern="1200" cap="all" spc="0" normalizeH="0" baseline="0" noProof="0" dirty="0">
                <a:ln>
                  <a:noFill/>
                </a:ln>
                <a:solidFill>
                  <a:prstClr val="black"/>
                </a:solidFill>
                <a:effectLst/>
                <a:uLnTx/>
                <a:uFillTx/>
                <a:latin typeface="Garamond" panose="02020404030301010803"/>
                <a:ea typeface="+mj-ea"/>
                <a:cs typeface="+mj-cs"/>
              </a:rPr>
              <a:t>τα αναγνωσματα</a:t>
            </a:r>
            <a:endParaRPr lang="el-GR" dirty="0"/>
          </a:p>
        </p:txBody>
      </p:sp>
      <p:sp>
        <p:nvSpPr>
          <p:cNvPr id="3" name="Content Placeholder 2">
            <a:extLst>
              <a:ext uri="{FF2B5EF4-FFF2-40B4-BE49-F238E27FC236}">
                <a16:creationId xmlns:a16="http://schemas.microsoft.com/office/drawing/2014/main" id="{827344BE-3C63-45D1-968D-B0DB2BA80B21}"/>
              </a:ext>
            </a:extLst>
          </p:cNvPr>
          <p:cNvSpPr>
            <a:spLocks noGrp="1"/>
          </p:cNvSpPr>
          <p:nvPr>
            <p:ph idx="1"/>
          </p:nvPr>
        </p:nvSpPr>
        <p:spPr>
          <a:xfrm>
            <a:off x="588937" y="2015732"/>
            <a:ext cx="11034792" cy="3450613"/>
          </a:xfrm>
        </p:spPr>
        <p:txBody>
          <a:bodyPr>
            <a:normAutofit/>
          </a:bodyPr>
          <a:lstStyle/>
          <a:p>
            <a:r>
              <a:rPr lang="el-GR" dirty="0"/>
              <a:t>Βιβλία γνώσεων, μυθολογίας, παραμύθια, </a:t>
            </a:r>
            <a:r>
              <a:rPr lang="el-GR" dirty="0" err="1"/>
              <a:t>κόμικ</a:t>
            </a:r>
            <a:r>
              <a:rPr lang="el-GR" dirty="0"/>
              <a:t>, </a:t>
            </a:r>
            <a:r>
              <a:rPr lang="en-US" dirty="0"/>
              <a:t>graphic novel</a:t>
            </a:r>
            <a:r>
              <a:rPr lang="el-GR" dirty="0"/>
              <a:t>, </a:t>
            </a:r>
            <a:r>
              <a:rPr lang="el-GR" dirty="0" err="1"/>
              <a:t>εικονοβιβλία</a:t>
            </a:r>
            <a:r>
              <a:rPr lang="el-GR" dirty="0"/>
              <a:t>, κ.ά.</a:t>
            </a:r>
          </a:p>
          <a:p>
            <a:r>
              <a:rPr lang="el-GR" dirty="0"/>
              <a:t>Λογοτεχνία για παιδιά – εφήβους</a:t>
            </a:r>
          </a:p>
          <a:p>
            <a:r>
              <a:rPr lang="el-GR" dirty="0"/>
              <a:t>Λογοτεχνία για ενήλικες</a:t>
            </a:r>
          </a:p>
          <a:p>
            <a:r>
              <a:rPr lang="el-GR" dirty="0"/>
              <a:t>Θεματική ποικιλία: φύση, ζώα, μυθολογία, εφευρέσεις, περιπέτειες, ιστορία, φαντασία, κοινωνικά θέματα κ.ά.</a:t>
            </a:r>
          </a:p>
        </p:txBody>
      </p:sp>
      <p:pic>
        <p:nvPicPr>
          <p:cNvPr id="4" name="Picture 3">
            <a:extLst>
              <a:ext uri="{FF2B5EF4-FFF2-40B4-BE49-F238E27FC236}">
                <a16:creationId xmlns:a16="http://schemas.microsoft.com/office/drawing/2014/main" id="{C997203A-7581-40FE-AF5B-2A262F45D71B}"/>
              </a:ext>
            </a:extLst>
          </p:cNvPr>
          <p:cNvPicPr>
            <a:picLocks noChangeAspect="1"/>
          </p:cNvPicPr>
          <p:nvPr/>
        </p:nvPicPr>
        <p:blipFill>
          <a:blip r:embed="rId2"/>
          <a:stretch>
            <a:fillRect/>
          </a:stretch>
        </p:blipFill>
        <p:spPr>
          <a:xfrm>
            <a:off x="9886950" y="4867275"/>
            <a:ext cx="2305050" cy="1990725"/>
          </a:xfrm>
          <a:prstGeom prst="rect">
            <a:avLst/>
          </a:prstGeom>
        </p:spPr>
      </p:pic>
    </p:spTree>
    <p:extLst>
      <p:ext uri="{BB962C8B-B14F-4D97-AF65-F5344CB8AC3E}">
        <p14:creationId xmlns:p14="http://schemas.microsoft.com/office/powerpoint/2010/main" val="1495729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A24D-5978-4F10-9CD9-86225DBB966B}"/>
              </a:ext>
            </a:extLst>
          </p:cNvPr>
          <p:cNvSpPr>
            <a:spLocks noGrp="1"/>
          </p:cNvSpPr>
          <p:nvPr>
            <p:ph type="title"/>
          </p:nvPr>
        </p:nvSpPr>
        <p:spPr>
          <a:xfrm>
            <a:off x="1451579" y="609601"/>
            <a:ext cx="9603275" cy="1076514"/>
          </a:xfrm>
        </p:spPr>
        <p:txBody>
          <a:bodyPr>
            <a:normAutofit/>
          </a:bodyPr>
          <a:lstStyle/>
          <a:p>
            <a:pPr algn="ctr"/>
            <a:r>
              <a:rPr lang="el-GR" sz="4800" b="1" dirty="0">
                <a:solidFill>
                  <a:srgbClr val="FF0000"/>
                </a:solidFill>
              </a:rPr>
              <a:t>ΣΑΣ ΕΥΧΑΡΙΣΤΩ!</a:t>
            </a:r>
          </a:p>
        </p:txBody>
      </p:sp>
      <p:pic>
        <p:nvPicPr>
          <p:cNvPr id="7" name="Content Placeholder 6">
            <a:extLst>
              <a:ext uri="{FF2B5EF4-FFF2-40B4-BE49-F238E27FC236}">
                <a16:creationId xmlns:a16="http://schemas.microsoft.com/office/drawing/2014/main" id="{5674ED1E-D973-4FE6-A1BE-C66418835FE6}"/>
              </a:ext>
            </a:extLst>
          </p:cNvPr>
          <p:cNvPicPr>
            <a:picLocks noGrp="1" noChangeAspect="1"/>
          </p:cNvPicPr>
          <p:nvPr>
            <p:ph idx="1"/>
          </p:nvPr>
        </p:nvPicPr>
        <p:blipFill>
          <a:blip r:embed="rId2"/>
          <a:stretch>
            <a:fillRect/>
          </a:stretch>
        </p:blipFill>
        <p:spPr>
          <a:xfrm>
            <a:off x="3962400" y="2164081"/>
            <a:ext cx="4846320" cy="3642360"/>
          </a:xfrm>
          <a:prstGeom prst="rect">
            <a:avLst/>
          </a:prstGeom>
        </p:spPr>
      </p:pic>
    </p:spTree>
    <p:extLst>
      <p:ext uri="{BB962C8B-B14F-4D97-AF65-F5344CB8AC3E}">
        <p14:creationId xmlns:p14="http://schemas.microsoft.com/office/powerpoint/2010/main" val="1992411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62A74-90E0-49F8-BE88-586A4ED3786C}"/>
              </a:ext>
            </a:extLst>
          </p:cNvPr>
          <p:cNvSpPr>
            <a:spLocks noGrp="1"/>
          </p:cNvSpPr>
          <p:nvPr>
            <p:ph type="title"/>
          </p:nvPr>
        </p:nvSpPr>
        <p:spPr>
          <a:xfrm>
            <a:off x="1253080" y="525039"/>
            <a:ext cx="9598013" cy="588936"/>
          </a:xfrm>
        </p:spPr>
        <p:txBody>
          <a:bodyPr>
            <a:normAutofit/>
          </a:bodyPr>
          <a:lstStyle/>
          <a:p>
            <a:pPr algn="ctr"/>
            <a:r>
              <a:rPr lang="el-GR" b="1" dirty="0"/>
              <a:t>Βιβλιογραφια</a:t>
            </a:r>
          </a:p>
        </p:txBody>
      </p:sp>
      <p:sp>
        <p:nvSpPr>
          <p:cNvPr id="3" name="Content Placeholder 2">
            <a:extLst>
              <a:ext uri="{FF2B5EF4-FFF2-40B4-BE49-F238E27FC236}">
                <a16:creationId xmlns:a16="http://schemas.microsoft.com/office/drawing/2014/main" id="{3F6A6B2B-F85C-4056-A3AB-0F8EAFD9D812}"/>
              </a:ext>
            </a:extLst>
          </p:cNvPr>
          <p:cNvSpPr>
            <a:spLocks noGrp="1"/>
          </p:cNvSpPr>
          <p:nvPr>
            <p:ph idx="1"/>
          </p:nvPr>
        </p:nvSpPr>
        <p:spPr>
          <a:xfrm>
            <a:off x="209726" y="1847225"/>
            <a:ext cx="11862032" cy="4485736"/>
          </a:xfrm>
        </p:spPr>
        <p:txBody>
          <a:bodyPr>
            <a:normAutofit fontScale="92500" lnSpcReduction="10000"/>
          </a:bodyPr>
          <a:lstStyle/>
          <a:p>
            <a:pPr marL="0" indent="0" algn="just">
              <a:buNone/>
            </a:pPr>
            <a:r>
              <a:rPr lang="el-GR" dirty="0"/>
              <a:t>Αρτζανίδου, Ε., Γουλής, Δ., </a:t>
            </a:r>
            <a:r>
              <a:rPr lang="el-GR" dirty="0" err="1"/>
              <a:t>Γρόσδος</a:t>
            </a:r>
            <a:r>
              <a:rPr lang="el-GR" dirty="0"/>
              <a:t>, Σ. &amp; </a:t>
            </a:r>
            <a:r>
              <a:rPr lang="el-GR" dirty="0" err="1"/>
              <a:t>Καρακίτσιος</a:t>
            </a:r>
            <a:r>
              <a:rPr lang="el-GR" dirty="0"/>
              <a:t> Α. (2011). </a:t>
            </a:r>
            <a:r>
              <a:rPr lang="el-GR" i="1" dirty="0"/>
              <a:t>Παιχνίδια </a:t>
            </a:r>
            <a:r>
              <a:rPr lang="el-GR" i="1" dirty="0" err="1"/>
              <a:t>Φιλαναγνωσίας</a:t>
            </a:r>
            <a:r>
              <a:rPr lang="el-GR" i="1" dirty="0"/>
              <a:t> και Αναγνωστικές Εμψυχώσεις</a:t>
            </a:r>
            <a:r>
              <a:rPr lang="el-GR" dirty="0"/>
              <a:t>. Αθήνα: </a:t>
            </a:r>
            <a:r>
              <a:rPr lang="el-GR" dirty="0" err="1"/>
              <a:t>Gutenberg</a:t>
            </a:r>
            <a:r>
              <a:rPr lang="el-GR" dirty="0"/>
              <a:t>.</a:t>
            </a:r>
          </a:p>
          <a:p>
            <a:pPr marL="0" indent="0" algn="just">
              <a:buNone/>
            </a:pPr>
            <a:r>
              <a:rPr lang="el-GR" dirty="0"/>
              <a:t>Αρτζανίδου Ε., Κουράκη Χ. (2014). Φιλαναγνωσία και Δημιουργική Γραφή, στο Κωτόπουλος Η.Τ., </a:t>
            </a:r>
            <a:r>
              <a:rPr lang="el-GR" dirty="0" err="1"/>
              <a:t>Βακάλη</a:t>
            </a:r>
            <a:r>
              <a:rPr lang="el-GR" dirty="0"/>
              <a:t> Α., Νάνου Β. &amp; Σουλιώτη Δ., </a:t>
            </a:r>
            <a:r>
              <a:rPr lang="el-GR" i="1" dirty="0"/>
              <a:t>Πρακτικά 1ου Διεθνούς Συνεδρίου «Δημιουργική Γραφή</a:t>
            </a:r>
            <a:r>
              <a:rPr lang="el-GR" dirty="0"/>
              <a:t>», 4 -6 Οκτωβρίου, 2013. Αθήνα. Φλώρινα: Π.Μ.Σ. «Δημιουργική Γραφή».</a:t>
            </a:r>
          </a:p>
          <a:p>
            <a:pPr marL="0" indent="0" algn="just">
              <a:buNone/>
            </a:pPr>
            <a:r>
              <a:rPr lang="el-GR" dirty="0" err="1"/>
              <a:t>Ασωνίτης</a:t>
            </a:r>
            <a:r>
              <a:rPr lang="el-GR" dirty="0"/>
              <a:t> Π. (2001</a:t>
            </a:r>
            <a:r>
              <a:rPr lang="el-GR" i="1" dirty="0"/>
              <a:t>). Η εικονογράφηση στο βιβλίο παιδικής λογοτεχνίας</a:t>
            </a:r>
            <a:r>
              <a:rPr lang="el-GR" dirty="0"/>
              <a:t>. Αθήνα: Εκδόσεις Καστανιώτη.</a:t>
            </a:r>
          </a:p>
          <a:p>
            <a:pPr marL="0" indent="0" algn="just">
              <a:buNone/>
            </a:pPr>
            <a:r>
              <a:rPr lang="el-GR" dirty="0"/>
              <a:t>Γιαννικοπούλου Α. (2008). </a:t>
            </a:r>
            <a:r>
              <a:rPr lang="el-GR" i="1" dirty="0"/>
              <a:t>Στη χώρα των χρωμάτων: Το σύγχρονο εικονογραφημένο παιδικό βιβλίο</a:t>
            </a:r>
            <a:r>
              <a:rPr lang="el-GR" dirty="0"/>
              <a:t>. Αθήνα: Εκδόσεις Παπαδόπουλος.</a:t>
            </a:r>
          </a:p>
          <a:p>
            <a:pPr marL="0" indent="0" algn="just">
              <a:buNone/>
            </a:pPr>
            <a:r>
              <a:rPr lang="el-GR" dirty="0"/>
              <a:t>Γιαννικοπούλου Α. (2016). </a:t>
            </a:r>
            <a:r>
              <a:rPr lang="el-GR" i="1" dirty="0"/>
              <a:t>Το Εικονογραφημένο Βιβλίο στην Προσχολική Εκπαίδευση: </a:t>
            </a:r>
            <a:r>
              <a:rPr lang="el-GR" i="1" dirty="0" err="1"/>
              <a:t>Φιλαναγνωστικές</a:t>
            </a:r>
            <a:r>
              <a:rPr lang="el-GR" i="1" dirty="0"/>
              <a:t> Δράσεις</a:t>
            </a:r>
            <a:r>
              <a:rPr lang="el-GR" dirty="0"/>
              <a:t>. Αθήνα: Εκδόσεις Πατάκη.</a:t>
            </a:r>
          </a:p>
          <a:p>
            <a:pPr marL="0" indent="0" algn="just">
              <a:buNone/>
            </a:pPr>
            <a:r>
              <a:rPr lang="el-GR" dirty="0"/>
              <a:t>Καλογήρου (τ. α΄ 1999, τ. β΄ 2003). </a:t>
            </a:r>
            <a:r>
              <a:rPr lang="el-GR" i="1" dirty="0"/>
              <a:t>Τέρψεις και Ημέρες Ανάγνωσης</a:t>
            </a:r>
            <a:r>
              <a:rPr lang="el-GR" dirty="0"/>
              <a:t>. Αθήνα: Εκδόσεις ΙΜΠ.</a:t>
            </a:r>
          </a:p>
          <a:p>
            <a:pPr marL="0" indent="0" algn="just">
              <a:buNone/>
            </a:pPr>
            <a:endParaRPr lang="el-GR" dirty="0"/>
          </a:p>
        </p:txBody>
      </p:sp>
    </p:spTree>
    <p:extLst>
      <p:ext uri="{BB962C8B-B14F-4D97-AF65-F5344CB8AC3E}">
        <p14:creationId xmlns:p14="http://schemas.microsoft.com/office/powerpoint/2010/main" val="13253096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98EA-147E-4AAE-AA95-1DCE752D7B0B}"/>
              </a:ext>
            </a:extLst>
          </p:cNvPr>
          <p:cNvSpPr>
            <a:spLocks noGrp="1"/>
          </p:cNvSpPr>
          <p:nvPr>
            <p:ph type="title"/>
          </p:nvPr>
        </p:nvSpPr>
        <p:spPr/>
        <p:txBody>
          <a:bodyPr/>
          <a:lstStyle/>
          <a:p>
            <a:pPr algn="ctr"/>
            <a:r>
              <a:rPr kumimoji="0" lang="el-GR" sz="3200" b="1" i="0" u="none" strike="noStrike" kern="1200" cap="all" spc="0" normalizeH="0" baseline="0" noProof="0" dirty="0" err="1">
                <a:ln>
                  <a:noFill/>
                </a:ln>
                <a:solidFill>
                  <a:prstClr val="black"/>
                </a:solidFill>
                <a:effectLst/>
                <a:uLnTx/>
                <a:uFillTx/>
                <a:latin typeface="Garamond" panose="02020404030301010803"/>
                <a:ea typeface="+mj-ea"/>
                <a:cs typeface="+mj-cs"/>
              </a:rPr>
              <a:t>Βιβλιογραφια</a:t>
            </a:r>
            <a:endParaRPr lang="el-GR" dirty="0"/>
          </a:p>
        </p:txBody>
      </p:sp>
      <p:sp>
        <p:nvSpPr>
          <p:cNvPr id="3" name="Content Placeholder 2">
            <a:extLst>
              <a:ext uri="{FF2B5EF4-FFF2-40B4-BE49-F238E27FC236}">
                <a16:creationId xmlns:a16="http://schemas.microsoft.com/office/drawing/2014/main" id="{F11A0C78-E735-4A8A-B310-2377FFB37D98}"/>
              </a:ext>
            </a:extLst>
          </p:cNvPr>
          <p:cNvSpPr>
            <a:spLocks noGrp="1"/>
          </p:cNvSpPr>
          <p:nvPr>
            <p:ph idx="1"/>
          </p:nvPr>
        </p:nvSpPr>
        <p:spPr>
          <a:xfrm>
            <a:off x="578063" y="2015732"/>
            <a:ext cx="11350305" cy="3948840"/>
          </a:xfrm>
        </p:spPr>
        <p:txBody>
          <a:bodyPr>
            <a:normAutofit/>
          </a:bodyPr>
          <a:lstStyle/>
          <a:p>
            <a:pPr marL="0" marR="0" lvl="0" indent="0" algn="just"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Καρπόζηλου Μ. (1997). </a:t>
            </a:r>
            <a:r>
              <a:rPr kumimoji="0" lang="el-GR" sz="1900" b="0" i="1" u="none" strike="noStrike" kern="1200" cap="none" spc="0" normalizeH="0" baseline="0" noProof="0" dirty="0">
                <a:ln>
                  <a:noFill/>
                </a:ln>
                <a:solidFill>
                  <a:prstClr val="black"/>
                </a:solidFill>
                <a:effectLst/>
                <a:uLnTx/>
                <a:uFillTx/>
                <a:latin typeface="Trebuchet MS" panose="020B0603020202020204"/>
                <a:ea typeface="+mn-ea"/>
                <a:cs typeface="+mn-cs"/>
              </a:rPr>
              <a:t>Το παιδί στη χώρα των βιβλίων</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Αθήνα: Καστανιώτης. </a:t>
            </a:r>
          </a:p>
          <a:p>
            <a:pPr marL="0" indent="0">
              <a:buNone/>
            </a:pPr>
            <a:r>
              <a:rPr lang="el-GR" dirty="0"/>
              <a:t>Κιοσσές, Σ. (2018). </a:t>
            </a:r>
            <a:r>
              <a:rPr lang="el-GR" i="1" dirty="0"/>
              <a:t>Εισαγωγή στη δημιουργική ανάγνωση και γραφή του πεζού λόγου: Η συμβολή της αφηγηματολογίας</a:t>
            </a:r>
            <a:r>
              <a:rPr lang="el-GR" dirty="0"/>
              <a:t>. Αθήνα: Κριτική.</a:t>
            </a:r>
          </a:p>
          <a:p>
            <a:pPr marL="0" indent="0">
              <a:buNone/>
            </a:pPr>
            <a:r>
              <a:rPr lang="el-GR" dirty="0"/>
              <a:t>Κιοσσές, Σ. &amp; </a:t>
            </a:r>
            <a:r>
              <a:rPr lang="el-GR" dirty="0" err="1"/>
              <a:t>Χατζημαυρουδή</a:t>
            </a:r>
            <a:r>
              <a:rPr lang="el-GR" dirty="0"/>
              <a:t>, Ε. (2020). </a:t>
            </a:r>
            <a:r>
              <a:rPr lang="el-GR" i="1" dirty="0"/>
              <a:t>Η λογοτεχνία στη δευτεροβάθμια εκπαίδευση: Ερμηνευτική, κριτική και δημιουργική προσέγγιση των λογοτεχνικών κειμένων</a:t>
            </a:r>
            <a:r>
              <a:rPr lang="el-GR" dirty="0"/>
              <a:t>. Αθήνα: Κριτική.</a:t>
            </a:r>
          </a:p>
          <a:p>
            <a:pPr marL="0" indent="0">
              <a:buNone/>
            </a:pPr>
            <a:r>
              <a:rPr lang="el-GR" dirty="0"/>
              <a:t>Κουράκη, Χ. (2018). </a:t>
            </a:r>
            <a:r>
              <a:rPr lang="el-GR" i="1" dirty="0"/>
              <a:t>Βουτιά στον Κόσμο του Βιβλίου: Δραστηριότητες </a:t>
            </a:r>
            <a:r>
              <a:rPr lang="el-GR" i="1" dirty="0" err="1"/>
              <a:t>Φιλαναγνωσίας</a:t>
            </a:r>
            <a:r>
              <a:rPr lang="el-GR" i="1" dirty="0"/>
              <a:t> για τη Γνωριμία με το Βιβλίο. Οδηγός για Εκπαιδευτικούς</a:t>
            </a:r>
            <a:r>
              <a:rPr lang="el-GR" dirty="0"/>
              <a:t>. Αθήνα: Ίδρυμα Λαμπράκη</a:t>
            </a:r>
          </a:p>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Merényi</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Á. </a:t>
            </a: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et</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al</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(2010). </a:t>
            </a:r>
            <a:r>
              <a:rPr kumimoji="0" lang="el-GR" sz="1900" b="0" i="1" u="none" strike="noStrike" kern="1200" cap="none" spc="0" normalizeH="0" baseline="0" noProof="0" dirty="0">
                <a:ln>
                  <a:noFill/>
                </a:ln>
                <a:solidFill>
                  <a:prstClr val="black"/>
                </a:solidFill>
                <a:effectLst/>
                <a:uLnTx/>
                <a:uFillTx/>
                <a:latin typeface="Trebuchet MS" panose="020B0603020202020204"/>
                <a:ea typeface="+mn-ea"/>
                <a:cs typeface="+mn-cs"/>
              </a:rPr>
              <a:t>101 Ιδέες για Πρωτοπόρους Εκπαιδευτικούς</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Μτφρ</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Γιάννα </a:t>
            </a: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Σκαρβέλη</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Αθήνα: Microsoft. </a:t>
            </a:r>
          </a:p>
          <a:p>
            <a:pPr marL="0" indent="0">
              <a:buNone/>
            </a:pPr>
            <a:endParaRPr lang="el-GR" dirty="0"/>
          </a:p>
        </p:txBody>
      </p:sp>
    </p:spTree>
    <p:extLst>
      <p:ext uri="{BB962C8B-B14F-4D97-AF65-F5344CB8AC3E}">
        <p14:creationId xmlns:p14="http://schemas.microsoft.com/office/powerpoint/2010/main" val="37997554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A7BC-E40F-4ACC-ADD5-78220409FE13}"/>
              </a:ext>
            </a:extLst>
          </p:cNvPr>
          <p:cNvSpPr>
            <a:spLocks noGrp="1"/>
          </p:cNvSpPr>
          <p:nvPr>
            <p:ph type="title"/>
          </p:nvPr>
        </p:nvSpPr>
        <p:spPr/>
        <p:txBody>
          <a:bodyPr/>
          <a:lstStyle/>
          <a:p>
            <a:pPr algn="ctr"/>
            <a:r>
              <a:rPr kumimoji="0" lang="el-GR" sz="3200" b="1" i="0" u="none" strike="noStrike" kern="1200" cap="all" spc="0" normalizeH="0" baseline="0" noProof="0" dirty="0">
                <a:ln>
                  <a:noFill/>
                </a:ln>
                <a:solidFill>
                  <a:prstClr val="black"/>
                </a:solidFill>
                <a:effectLst/>
                <a:uLnTx/>
                <a:uFillTx/>
                <a:latin typeface="Garamond" panose="02020404030301010803"/>
                <a:ea typeface="+mj-ea"/>
                <a:cs typeface="+mj-cs"/>
              </a:rPr>
              <a:t>Βιβλιογραφια</a:t>
            </a:r>
            <a:endParaRPr lang="el-GR" dirty="0"/>
          </a:p>
        </p:txBody>
      </p:sp>
      <p:sp>
        <p:nvSpPr>
          <p:cNvPr id="3" name="Content Placeholder 2">
            <a:extLst>
              <a:ext uri="{FF2B5EF4-FFF2-40B4-BE49-F238E27FC236}">
                <a16:creationId xmlns:a16="http://schemas.microsoft.com/office/drawing/2014/main" id="{3C6A48A6-8DBB-4532-B759-B57379780215}"/>
              </a:ext>
            </a:extLst>
          </p:cNvPr>
          <p:cNvSpPr>
            <a:spLocks noGrp="1"/>
          </p:cNvSpPr>
          <p:nvPr>
            <p:ph idx="1"/>
          </p:nvPr>
        </p:nvSpPr>
        <p:spPr>
          <a:xfrm>
            <a:off x="457200" y="2015732"/>
            <a:ext cx="11384280" cy="3897388"/>
          </a:xfrm>
        </p:spPr>
        <p:txBody>
          <a:bodyPr>
            <a:normAutofit/>
          </a:bodyPr>
          <a:lstStyle/>
          <a:p>
            <a:pPr marL="0" indent="0">
              <a:buNone/>
            </a:pPr>
            <a:r>
              <a:rPr lang="el-GR" dirty="0" err="1"/>
              <a:t>Μπρασέρ</a:t>
            </a:r>
            <a:r>
              <a:rPr lang="el-GR" dirty="0"/>
              <a:t>, Φ. (2005). </a:t>
            </a:r>
            <a:r>
              <a:rPr lang="el-GR" i="1" dirty="0"/>
              <a:t>1001 δραστηριότητες για να αγαπήσω το βιβλίο: διηγούμαι, ανακαλύπτω, παίζω, δημιουργώ</a:t>
            </a:r>
            <a:r>
              <a:rPr lang="el-GR" dirty="0"/>
              <a:t>. Αθήνα: Μεταίχμιο. </a:t>
            </a:r>
          </a:p>
          <a:p>
            <a:pPr marL="0" indent="0">
              <a:buNone/>
            </a:pPr>
            <a:r>
              <a:rPr lang="el-GR" dirty="0" err="1"/>
              <a:t>Παπαδάτος</a:t>
            </a:r>
            <a:r>
              <a:rPr lang="el-GR" dirty="0"/>
              <a:t>, Γ.Σ. (2009). </a:t>
            </a:r>
            <a:r>
              <a:rPr lang="el-GR" i="1" dirty="0"/>
              <a:t>Παιδικό βιβλίο και </a:t>
            </a:r>
            <a:r>
              <a:rPr lang="el-GR" i="1" dirty="0" err="1"/>
              <a:t>φιλαναγνωσία</a:t>
            </a:r>
            <a:r>
              <a:rPr lang="el-GR" i="1" dirty="0"/>
              <a:t>: Θεωρητικές αναφορές και προσεγγίσεις: Δραστηριότητες</a:t>
            </a:r>
            <a:r>
              <a:rPr lang="el-GR" dirty="0"/>
              <a:t>. Αθήνα: Πατάκης.</a:t>
            </a:r>
          </a:p>
          <a:p>
            <a:pPr marL="0" indent="0">
              <a:buNone/>
            </a:pPr>
            <a:r>
              <a:rPr lang="el-GR" dirty="0" err="1"/>
              <a:t>Ποσλανιέκ</a:t>
            </a:r>
            <a:r>
              <a:rPr lang="el-GR" dirty="0"/>
              <a:t>, Κ. (1991). </a:t>
            </a:r>
            <a:r>
              <a:rPr lang="el-GR" i="1" dirty="0"/>
              <a:t>Να δώσουμε στα παιδιά την όρεξη για διάβασμα</a:t>
            </a:r>
            <a:r>
              <a:rPr lang="el-GR" dirty="0"/>
              <a:t>. Αθήνα: Καστανιώτης.</a:t>
            </a:r>
          </a:p>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Ροντάρι, </a:t>
            </a: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Τζ</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(2001). </a:t>
            </a:r>
            <a:r>
              <a:rPr kumimoji="0" lang="el-GR" sz="1900" b="0" i="1" u="none" strike="noStrike" kern="1200" cap="none" spc="0" normalizeH="0" baseline="0" noProof="0" dirty="0">
                <a:ln>
                  <a:noFill/>
                </a:ln>
                <a:solidFill>
                  <a:prstClr val="black"/>
                </a:solidFill>
                <a:effectLst/>
                <a:uLnTx/>
                <a:uFillTx/>
                <a:latin typeface="Trebuchet MS" panose="020B0603020202020204"/>
                <a:ea typeface="+mn-ea"/>
                <a:cs typeface="+mn-cs"/>
              </a:rPr>
              <a:t>Γραμματική της φαντασίας: Εισαγωγή στην τέχνη να επινοείς ιστορίες</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Αθήνα: Μεταίχμιο.</a:t>
            </a:r>
          </a:p>
          <a:p>
            <a:pPr marL="0" marR="0" lvl="0" indent="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Σουλιώτης, Μ. (2012). </a:t>
            </a:r>
            <a:r>
              <a:rPr kumimoji="0" lang="el-GR" sz="1900" b="0" i="1" u="none" strike="noStrike" kern="1200" cap="none" spc="0" normalizeH="0" baseline="0" noProof="0" dirty="0">
                <a:ln>
                  <a:noFill/>
                </a:ln>
                <a:solidFill>
                  <a:prstClr val="black"/>
                </a:solidFill>
                <a:effectLst/>
                <a:uLnTx/>
                <a:uFillTx/>
                <a:latin typeface="Trebuchet MS" panose="020B0603020202020204"/>
                <a:ea typeface="+mn-ea"/>
                <a:cs typeface="+mn-cs"/>
              </a:rPr>
              <a:t>Δημιουργική γραφή: Οδηγίες πλεύσεως (Βιβλίο εκπαιδευτικού)</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 Υπουργείο Παιδείας και </a:t>
            </a:r>
            <a:r>
              <a:rPr kumimoji="0" lang="el-GR" sz="1900" b="0" i="0" u="none" strike="noStrike" kern="1200" cap="none" spc="0" normalizeH="0" baseline="0" noProof="0" dirty="0" err="1">
                <a:ln>
                  <a:noFill/>
                </a:ln>
                <a:solidFill>
                  <a:prstClr val="black"/>
                </a:solidFill>
                <a:effectLst/>
                <a:uLnTx/>
                <a:uFillTx/>
                <a:latin typeface="Trebuchet MS" panose="020B0603020202020204"/>
                <a:ea typeface="+mn-ea"/>
                <a:cs typeface="+mn-cs"/>
              </a:rPr>
              <a:t>Πολιτισμου</a:t>
            </a:r>
            <a:r>
              <a:rPr kumimoji="0" lang="el-GR" sz="1900" b="0" i="0" u="none" strike="noStrike" kern="1200" cap="none" spc="0" normalizeH="0" baseline="0" noProof="0" dirty="0">
                <a:ln>
                  <a:noFill/>
                </a:ln>
                <a:solidFill>
                  <a:prstClr val="black"/>
                </a:solidFill>
                <a:effectLst/>
                <a:uLnTx/>
                <a:uFillTx/>
                <a:latin typeface="Trebuchet MS" panose="020B0603020202020204"/>
                <a:ea typeface="+mn-ea"/>
                <a:cs typeface="+mn-cs"/>
              </a:rPr>
              <a:t>/Παιδαγωγικό Ινστιτούτο.</a:t>
            </a:r>
          </a:p>
          <a:p>
            <a:pPr marL="0" indent="0">
              <a:buNone/>
            </a:pPr>
            <a:endParaRPr lang="el-GR" dirty="0"/>
          </a:p>
        </p:txBody>
      </p:sp>
    </p:spTree>
    <p:extLst>
      <p:ext uri="{BB962C8B-B14F-4D97-AF65-F5344CB8AC3E}">
        <p14:creationId xmlns:p14="http://schemas.microsoft.com/office/powerpoint/2010/main" val="21826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3B3D-C383-432F-984E-34725B3D626F}"/>
              </a:ext>
            </a:extLst>
          </p:cNvPr>
          <p:cNvSpPr>
            <a:spLocks noGrp="1"/>
          </p:cNvSpPr>
          <p:nvPr>
            <p:ph type="title"/>
          </p:nvPr>
        </p:nvSpPr>
        <p:spPr/>
        <p:txBody>
          <a:bodyPr/>
          <a:lstStyle/>
          <a:p>
            <a:r>
              <a:rPr lang="el-GR" b="1" dirty="0"/>
              <a:t>Δραστηριοτητεσ φιλαναγνωσιασ</a:t>
            </a:r>
          </a:p>
        </p:txBody>
      </p:sp>
      <p:sp>
        <p:nvSpPr>
          <p:cNvPr id="3" name="Content Placeholder 2">
            <a:extLst>
              <a:ext uri="{FF2B5EF4-FFF2-40B4-BE49-F238E27FC236}">
                <a16:creationId xmlns:a16="http://schemas.microsoft.com/office/drawing/2014/main" id="{6F290709-940C-4A8A-ABF9-78380D839645}"/>
              </a:ext>
            </a:extLst>
          </p:cNvPr>
          <p:cNvSpPr>
            <a:spLocks noGrp="1"/>
          </p:cNvSpPr>
          <p:nvPr>
            <p:ph idx="1"/>
          </p:nvPr>
        </p:nvSpPr>
        <p:spPr/>
        <p:txBody>
          <a:bodyPr/>
          <a:lstStyle/>
          <a:p>
            <a:pPr marL="0" indent="0">
              <a:buNone/>
            </a:pPr>
            <a:r>
              <a:rPr lang="en-US" dirty="0">
                <a:hlinkClick r:id="rId2"/>
              </a:rPr>
              <a:t>http://paidiki-logotexnia.blogspot.com/p/blog-page_27.html</a:t>
            </a:r>
            <a:endParaRPr lang="el-GR" dirty="0"/>
          </a:p>
          <a:p>
            <a:pPr marL="0" indent="0">
              <a:buNone/>
            </a:pPr>
            <a:endParaRPr lang="el-GR" dirty="0"/>
          </a:p>
          <a:p>
            <a:pPr marL="0" indent="0">
              <a:buNone/>
            </a:pPr>
            <a:r>
              <a:rPr lang="en-US" dirty="0">
                <a:hlinkClick r:id="rId3"/>
              </a:rPr>
              <a:t>http://www.lifelongreaders.org/lire1/index.html</a:t>
            </a:r>
            <a:endParaRPr lang="el-GR" dirty="0"/>
          </a:p>
          <a:p>
            <a:pPr marL="0" indent="0">
              <a:buNone/>
            </a:pPr>
            <a:endParaRPr lang="el-GR" dirty="0"/>
          </a:p>
          <a:p>
            <a:pPr marL="0" indent="0">
              <a:buNone/>
            </a:pPr>
            <a:r>
              <a:rPr lang="en-US" dirty="0">
                <a:hlinkClick r:id="rId4"/>
              </a:rPr>
              <a:t>https://edtech.gr/e-istories/</a:t>
            </a: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322476140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0.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1.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2.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3.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4.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5.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6.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7.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8.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19.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2.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3.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4.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5.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6.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7.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8.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9.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docProps/app.xml><?xml version="1.0" encoding="utf-8"?>
<Properties xmlns="http://schemas.openxmlformats.org/officeDocument/2006/extended-properties" xmlns:vt="http://schemas.openxmlformats.org/officeDocument/2006/docPropsVTypes">
  <TotalTime>1200</TotalTime>
  <Words>8686</Words>
  <Application>Microsoft Office PowerPoint</Application>
  <PresentationFormat>Widescreen</PresentationFormat>
  <Paragraphs>1004</Paragraphs>
  <Slides>94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94</vt:i4>
      </vt:variant>
    </vt:vector>
  </HeadingPairs>
  <TitlesOfParts>
    <vt:vector size="105" baseType="lpstr">
      <vt:lpstr>Algerian</vt:lpstr>
      <vt:lpstr>Arial</vt:lpstr>
      <vt:lpstr>Calibri</vt:lpstr>
      <vt:lpstr>Calibri Light</vt:lpstr>
      <vt:lpstr>Century Gothic</vt:lpstr>
      <vt:lpstr>Comic Sans MS</vt:lpstr>
      <vt:lpstr>Garamond</vt:lpstr>
      <vt:lpstr>Times New Roman</vt:lpstr>
      <vt:lpstr>Trebuchet MS</vt:lpstr>
      <vt:lpstr>Wingdings</vt:lpstr>
      <vt:lpstr>Gallery</vt:lpstr>
      <vt:lpstr>       ΦιλαναγνωσΙα και δημιουργικΗ γραφH εισαγωγικεσ εννοιεσ </vt:lpstr>
      <vt:lpstr>φιλαναγνωσια</vt:lpstr>
      <vt:lpstr>Ονοματων Επισκεψισ</vt:lpstr>
      <vt:lpstr>Προϋποθεσεισ καλλιεργειασ φιλαναγνωσιασ </vt:lpstr>
      <vt:lpstr>Προϋποθεσεισ καλλιεργειασ φιλαναγνωσιασ </vt:lpstr>
      <vt:lpstr>Πριν την αναγνωση ο αναγνωστησ</vt:lpstr>
      <vt:lpstr>Πριν την αναγνωση ο αναγνωστησ </vt:lpstr>
      <vt:lpstr>Πριν την αναγνωση τα αναγνωσματα</vt:lpstr>
      <vt:lpstr>Πριν την αναγνωση τα αναγνωσματα</vt:lpstr>
      <vt:lpstr>Πριν την αναγνωση ο εκπαιδευτικός ωσ (συν)αναγνωστησ</vt:lpstr>
      <vt:lpstr>Πριν την αναγνωση τα αναγνωσματα</vt:lpstr>
      <vt:lpstr>Πριν την αναγνωση η αναγνωστικη περισταση</vt:lpstr>
      <vt:lpstr>Πριν την αναγνωση το θεμα</vt:lpstr>
      <vt:lpstr>ΚατΑ την αναγνωση στο κατωφλι του κειμενου</vt:lpstr>
      <vt:lpstr>Κατα την αναγνωση στο κατωφλι του κειμενου</vt:lpstr>
      <vt:lpstr>Κατα την αναγνωση στο κατωφλι του κειμενου</vt:lpstr>
      <vt:lpstr>Κατα την αναγνωση στο κατωφλι του κειμενου</vt:lpstr>
      <vt:lpstr>Κατα την αναγνωση στο κατωφλι του κειμενου</vt:lpstr>
      <vt:lpstr>Κατα την αναγνωση στο κατωφλι του κειμενου</vt:lpstr>
      <vt:lpstr>Κατα την αναγνωση στο κατωφλι του κειμενου</vt:lpstr>
      <vt:lpstr>Κατα την αναγνωση στο κατωφλι του κειμενου</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Κατα την αναγνωση το κειμενο</vt:lpstr>
      <vt:lpstr>Μετα την αναγνωση </vt:lpstr>
      <vt:lpstr>Μετα την αναγνωση </vt:lpstr>
      <vt:lpstr>Μετα την αναγνωση </vt:lpstr>
      <vt:lpstr>Μετα την αναγνωση </vt:lpstr>
      <vt:lpstr>Μετα την αναγνωση </vt:lpstr>
      <vt:lpstr>Φιλαναγνωσια και διδακτικη προσεγγιση πεζου κειμενου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λεξη   φραση    ποιημα</vt:lpstr>
      <vt:lpstr> λέξεις ομΟηχες και ερμηνεία του/συγγραφΗ φρΑσεων ή κειμΕνων</vt:lpstr>
      <vt:lpstr>PowerPoint Presentation</vt:lpstr>
      <vt:lpstr>PowerPoint Presentation</vt:lpstr>
      <vt:lpstr>PowerPoint Presentation</vt:lpstr>
      <vt:lpstr>PowerPoint Presentation</vt:lpstr>
      <vt:lpstr>Αφαιρούμε από ποιήματα ομοιοκατάληκτες λέξεις και ζητούμε από τους μαθητές να τις συμπληρώσουν (πβ. αναγνωστικές εικασίες). Λ.χ. </vt:lpstr>
      <vt:lpstr>PowerPoint Presentation</vt:lpstr>
      <vt:lpstr>Αντικατάσταση λέξεων του κειμένου με άλλες</vt:lpstr>
      <vt:lpstr>PowerPoint Presentation</vt:lpstr>
      <vt:lpstr>PowerPoint Presentation</vt:lpstr>
      <vt:lpstr>PowerPoint Presentation</vt:lpstr>
      <vt:lpstr>PowerPoint Presentation</vt:lpstr>
      <vt:lpstr>PowerPoint Presentation</vt:lpstr>
      <vt:lpstr>PowerPoint Presentation</vt:lpstr>
      <vt:lpstr>ΣυγγραφΗ λΙμερικ: πεντάστιχο ποίημα (αα-ββ-α). ο πρώτος στίχος παρουσιάζει τον ήρωα και κάποιο τοπωνύμιο, ο δεύτερος μια ιδιότητα/παραξενιά του ήρωα, κάποιο αντικείμενό του, κ.λπ., ο τρίτος εμφανίζει μια δραστηριότητα, ο τέταρτος παρουσιάζει τις αντιδράσεις των άλλων ή κάποια άλλη ενέργεια του ήρωα, και ο πέμπτος κλείνει με κάποιο εκκεντρικό επίθετο για τον ήρωα ή με μια ευρηματική παραλλαγή του πρώτου στίχου.</vt:lpstr>
      <vt:lpstr>PowerPoint Presentation</vt:lpstr>
      <vt:lpstr>PowerPoint Presentation</vt:lpstr>
      <vt:lpstr>χαϊκου</vt:lpstr>
      <vt:lpstr>Το χαϊκου του βατραχου (μπασο)</vt:lpstr>
      <vt:lpstr>PowerPoint Presentation</vt:lpstr>
      <vt:lpstr>Γ. Σεφερης </vt:lpstr>
      <vt:lpstr>PowerPoint Presentation</vt:lpstr>
      <vt:lpstr>Γιώργης Παυλόπουλος, [Το ένα σου μάτι...] </vt:lpstr>
      <vt:lpstr>Νάσος Βαγενάς, [Τρία χαϊκού] </vt:lpstr>
      <vt:lpstr>PowerPoint Presentation</vt:lpstr>
      <vt:lpstr>PowerPoint Presentation</vt:lpstr>
      <vt:lpstr>PowerPoint Presentation</vt:lpstr>
      <vt:lpstr>Και τωρα γραφουμε</vt:lpstr>
      <vt:lpstr>ΣΑΣ ΕΥΧΑΡΙΣΤΩ!</vt:lpstr>
      <vt:lpstr>Βιβλιογραφια</vt:lpstr>
      <vt:lpstr>Βιβλιογραφια</vt:lpstr>
      <vt:lpstr>Βιβλιογραφια</vt:lpstr>
      <vt:lpstr>Δραστηριοτητεσ φιλαναγνωσιασ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διδασκαλία της Ελληνικής ως Γλώσσας Πολιτισμικής Κληρονομιάς</dc:title>
  <dc:creator>AZ EKA</dc:creator>
  <cp:lastModifiedBy>User</cp:lastModifiedBy>
  <cp:revision>122</cp:revision>
  <dcterms:created xsi:type="dcterms:W3CDTF">2020-05-29T20:37:39Z</dcterms:created>
  <dcterms:modified xsi:type="dcterms:W3CDTF">2022-02-20T15:01:26Z</dcterms:modified>
</cp:coreProperties>
</file>