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diagrams/data5.xml" ContentType="application/vnd.openxmlformats-officedocument.drawingml.diagramData+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27"/>
  </p:notesMasterIdLst>
  <p:sldIdLst>
    <p:sldId id="4113" r:id="rId2"/>
    <p:sldId id="4114" r:id="rId3"/>
    <p:sldId id="4095" r:id="rId4"/>
    <p:sldId id="3317" r:id="rId5"/>
    <p:sldId id="3301" r:id="rId6"/>
    <p:sldId id="4121" r:id="rId7"/>
    <p:sldId id="4122" r:id="rId8"/>
    <p:sldId id="4098" r:id="rId9"/>
    <p:sldId id="4117" r:id="rId10"/>
    <p:sldId id="4126" r:id="rId11"/>
    <p:sldId id="4123" r:id="rId12"/>
    <p:sldId id="4127" r:id="rId13"/>
    <p:sldId id="4124" r:id="rId14"/>
    <p:sldId id="4128" r:id="rId15"/>
    <p:sldId id="4125" r:id="rId16"/>
    <p:sldId id="4129" r:id="rId17"/>
    <p:sldId id="4130" r:id="rId18"/>
    <p:sldId id="4137" r:id="rId19"/>
    <p:sldId id="4131" r:id="rId20"/>
    <p:sldId id="4133" r:id="rId21"/>
    <p:sldId id="4134" r:id="rId22"/>
    <p:sldId id="4135" r:id="rId23"/>
    <p:sldId id="4112" r:id="rId24"/>
    <p:sldId id="4136" r:id="rId25"/>
    <p:sldId id="4099" r:id="rId26"/>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Προεπιλεγμένη ενότητα" id="{4178BBAA-2CEC-401D-9F70-716748DF7EFE}">
          <p14:sldIdLst>
            <p14:sldId id="264"/>
            <p14:sldId id="311"/>
            <p14:sldId id="4113"/>
            <p14:sldId id="4114"/>
            <p14:sldId id="4095"/>
            <p14:sldId id="3317"/>
            <p14:sldId id="3301"/>
            <p14:sldId id="4121"/>
            <p14:sldId id="4122"/>
            <p14:sldId id="4098"/>
            <p14:sldId id="4117"/>
            <p14:sldId id="4126"/>
            <p14:sldId id="4123"/>
            <p14:sldId id="4127"/>
            <p14:sldId id="4124"/>
            <p14:sldId id="4128"/>
            <p14:sldId id="4125"/>
            <p14:sldId id="4129"/>
            <p14:sldId id="4130"/>
            <p14:sldId id="4137"/>
            <p14:sldId id="4131"/>
            <p14:sldId id="4133"/>
            <p14:sldId id="4134"/>
            <p14:sldId id="4135"/>
            <p14:sldId id="4112"/>
            <p14:sldId id="4136"/>
            <p14:sldId id="4099"/>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nis" initials="y"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204" autoAdjust="0"/>
    <p:restoredTop sz="94660" autoAdjust="0"/>
  </p:normalViewPr>
  <p:slideViewPr>
    <p:cSldViewPr snapToGrid="0">
      <p:cViewPr varScale="1">
        <p:scale>
          <a:sx n="91" d="100"/>
          <a:sy n="91" d="100"/>
        </p:scale>
        <p:origin x="-52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lang val="el-GR"/>
  <c:style val="18"/>
  <c:chart>
    <c:autoTitleDeleted val="1"/>
    <c:plotArea>
      <c:layout>
        <c:manualLayout>
          <c:layoutTarget val="inner"/>
          <c:xMode val="edge"/>
          <c:yMode val="edge"/>
          <c:x val="5.0000000000000096E-3"/>
          <c:y val="5.0000000000000096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1"/>
              </a:solidFill>
              <a:ln w="12700" cap="flat">
                <a:noFill/>
                <a:miter lim="400000"/>
              </a:ln>
              <a:effectLst/>
            </c:spPr>
            <c:extLst xmlns:c16r2="http://schemas.microsoft.com/office/drawing/2015/06/chart">
              <c:ext xmlns:c16="http://schemas.microsoft.com/office/drawing/2014/chart" uri="{C3380CC4-5D6E-409C-BE32-E72D297353CC}">
                <c16:uniqueId val="{00000002-E493-5E41-8108-7EC125B816A5}"/>
              </c:ext>
            </c:extLst>
          </c:dPt>
          <c:cat>
            <c:strRef>
              <c:f>Sheet1!$B$1:$C$1</c:f>
              <c:strCache>
                <c:ptCount val="2"/>
                <c:pt idx="0">
                  <c:v>April</c:v>
                </c:pt>
                <c:pt idx="1">
                  <c:v>May</c:v>
                </c:pt>
              </c:strCache>
            </c:strRef>
          </c:cat>
          <c:val>
            <c:numRef>
              <c:f>Sheet1!$B$2:$C$2</c:f>
              <c:numCache>
                <c:formatCode>General</c:formatCode>
                <c:ptCount val="2"/>
                <c:pt idx="0">
                  <c:v>65</c:v>
                </c:pt>
                <c:pt idx="1">
                  <c:v>35</c:v>
                </c:pt>
              </c:numCache>
            </c:numRef>
          </c:val>
          <c:extLst xmlns:c16r2="http://schemas.microsoft.com/office/drawing/2015/06/chart">
            <c:ext xmlns:c16="http://schemas.microsoft.com/office/drawing/2014/chart" uri="{C3380CC4-5D6E-409C-BE32-E72D297353CC}">
              <c16:uniqueId val="{00000003-E493-5E41-8108-7EC125B816A5}"/>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96E-3"/>
          <c:y val="5.0000000000000096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2"/>
              </a:solidFill>
              <a:ln w="12700" cap="flat">
                <a:noFill/>
                <a:miter lim="400000"/>
              </a:ln>
              <a:effectLst/>
            </c:spPr>
            <c:extLst xmlns:c16r2="http://schemas.microsoft.com/office/drawing/2015/06/chart">
              <c:ext xmlns:c16="http://schemas.microsoft.com/office/drawing/2014/chart" uri="{C3380CC4-5D6E-409C-BE32-E72D297353CC}">
                <c16:uniqueId val="{00000002-CF7C-9047-8962-7AC9B2EC351B}"/>
              </c:ext>
            </c:extLst>
          </c:dPt>
          <c:cat>
            <c:strRef>
              <c:f>Sheet1!$B$1:$C$1</c:f>
              <c:strCache>
                <c:ptCount val="2"/>
                <c:pt idx="0">
                  <c:v>April</c:v>
                </c:pt>
                <c:pt idx="1">
                  <c:v>May</c:v>
                </c:pt>
              </c:strCache>
            </c:strRef>
          </c:cat>
          <c:val>
            <c:numRef>
              <c:f>Sheet1!$B$2:$C$2</c:f>
              <c:numCache>
                <c:formatCode>General</c:formatCode>
                <c:ptCount val="2"/>
                <c:pt idx="0">
                  <c:v>56</c:v>
                </c:pt>
                <c:pt idx="1">
                  <c:v>44</c:v>
                </c:pt>
              </c:numCache>
            </c:numRef>
          </c:val>
          <c:extLst xmlns:c16r2="http://schemas.microsoft.com/office/drawing/2015/06/chart">
            <c:ext xmlns:c16="http://schemas.microsoft.com/office/drawing/2014/chart" uri="{C3380CC4-5D6E-409C-BE32-E72D297353CC}">
              <c16:uniqueId val="{00000003-CF7C-9047-8962-7AC9B2EC351B}"/>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96E-3"/>
          <c:y val="5.0000000000000096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3"/>
              </a:solidFill>
              <a:ln w="12700" cap="flat">
                <a:noFill/>
                <a:miter lim="400000"/>
              </a:ln>
              <a:effectLst/>
            </c:spPr>
            <c:extLst xmlns:c16r2="http://schemas.microsoft.com/office/drawing/2015/06/chart">
              <c:ext xmlns:c16="http://schemas.microsoft.com/office/drawing/2014/chart" uri="{C3380CC4-5D6E-409C-BE32-E72D297353CC}">
                <c16:uniqueId val="{00000002-FA50-C543-B311-226CC578E09D}"/>
              </c:ext>
            </c:extLst>
          </c:dPt>
          <c:cat>
            <c:strRef>
              <c:f>Sheet1!$B$1:$C$1</c:f>
              <c:strCache>
                <c:ptCount val="2"/>
                <c:pt idx="0">
                  <c:v>April</c:v>
                </c:pt>
                <c:pt idx="1">
                  <c:v>May</c:v>
                </c:pt>
              </c:strCache>
            </c:strRef>
          </c:cat>
          <c:val>
            <c:numRef>
              <c:f>Sheet1!$B$2:$C$2</c:f>
              <c:numCache>
                <c:formatCode>General</c:formatCode>
                <c:ptCount val="2"/>
                <c:pt idx="0">
                  <c:v>39</c:v>
                </c:pt>
                <c:pt idx="1">
                  <c:v>61</c:v>
                </c:pt>
              </c:numCache>
            </c:numRef>
          </c:val>
          <c:extLst xmlns:c16r2="http://schemas.microsoft.com/office/drawing/2015/06/chart">
            <c:ext xmlns:c16="http://schemas.microsoft.com/office/drawing/2014/chart" uri="{C3380CC4-5D6E-409C-BE32-E72D297353CC}">
              <c16:uniqueId val="{00000003-FA50-C543-B311-226CC578E09D}"/>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96E-3"/>
          <c:y val="5.0000000000000096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4"/>
              </a:solidFill>
              <a:ln w="12700" cap="flat">
                <a:noFill/>
                <a:miter lim="400000"/>
              </a:ln>
              <a:effectLst/>
            </c:spPr>
            <c:extLst xmlns:c16r2="http://schemas.microsoft.com/office/drawing/2015/06/chart">
              <c:ext xmlns:c16="http://schemas.microsoft.com/office/drawing/2014/chart" uri="{C3380CC4-5D6E-409C-BE32-E72D297353CC}">
                <c16:uniqueId val="{00000002-A8ED-A64A-97FE-D4E0DF1E2155}"/>
              </c:ext>
            </c:extLst>
          </c:dPt>
          <c:cat>
            <c:strRef>
              <c:f>Sheet1!$B$1:$C$1</c:f>
              <c:strCache>
                <c:ptCount val="2"/>
                <c:pt idx="0">
                  <c:v>April</c:v>
                </c:pt>
                <c:pt idx="1">
                  <c:v>May</c:v>
                </c:pt>
              </c:strCache>
            </c:strRef>
          </c:cat>
          <c:val>
            <c:numRef>
              <c:f>Sheet1!$B$2:$C$2</c:f>
              <c:numCache>
                <c:formatCode>General</c:formatCode>
                <c:ptCount val="2"/>
                <c:pt idx="0">
                  <c:v>68</c:v>
                </c:pt>
                <c:pt idx="1">
                  <c:v>32</c:v>
                </c:pt>
              </c:numCache>
            </c:numRef>
          </c:val>
          <c:extLst xmlns:c16r2="http://schemas.microsoft.com/office/drawing/2015/06/chart">
            <c:ext xmlns:c16="http://schemas.microsoft.com/office/drawing/2014/chart" uri="{C3380CC4-5D6E-409C-BE32-E72D297353CC}">
              <c16:uniqueId val="{00000003-A8ED-A64A-97FE-D4E0DF1E2155}"/>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96E-3"/>
          <c:y val="5.0000000000000096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5"/>
              </a:solidFill>
              <a:ln w="12700" cap="flat">
                <a:noFill/>
                <a:miter lim="400000"/>
              </a:ln>
              <a:effectLst/>
            </c:spPr>
            <c:extLst xmlns:c16r2="http://schemas.microsoft.com/office/drawing/2015/06/chart">
              <c:ext xmlns:c16="http://schemas.microsoft.com/office/drawing/2014/chart" uri="{C3380CC4-5D6E-409C-BE32-E72D297353CC}">
                <c16:uniqueId val="{00000002-E32E-DA42-8A78-B5B42D999A36}"/>
              </c:ext>
            </c:extLst>
          </c:dPt>
          <c:cat>
            <c:strRef>
              <c:f>Sheet1!$B$1:$C$1</c:f>
              <c:strCache>
                <c:ptCount val="2"/>
                <c:pt idx="0">
                  <c:v>April</c:v>
                </c:pt>
                <c:pt idx="1">
                  <c:v>May</c:v>
                </c:pt>
              </c:strCache>
            </c:strRef>
          </c:cat>
          <c:val>
            <c:numRef>
              <c:f>Sheet1!$B$2:$C$2</c:f>
              <c:numCache>
                <c:formatCode>General</c:formatCode>
                <c:ptCount val="2"/>
                <c:pt idx="0">
                  <c:v>98</c:v>
                </c:pt>
                <c:pt idx="1">
                  <c:v>2</c:v>
                </c:pt>
              </c:numCache>
            </c:numRef>
          </c:val>
          <c:extLst xmlns:c16r2="http://schemas.microsoft.com/office/drawing/2015/06/chart">
            <c:ext xmlns:c16="http://schemas.microsoft.com/office/drawing/2014/chart" uri="{C3380CC4-5D6E-409C-BE32-E72D297353CC}">
              <c16:uniqueId val="{00000003-E32E-DA42-8A78-B5B42D999A36}"/>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96E-3"/>
          <c:y val="5.0000000000000096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6"/>
              </a:solidFill>
              <a:ln w="12700" cap="flat">
                <a:noFill/>
                <a:miter lim="400000"/>
              </a:ln>
              <a:effectLst/>
            </c:spPr>
            <c:extLst xmlns:c16r2="http://schemas.microsoft.com/office/drawing/2015/06/chart">
              <c:ext xmlns:c16="http://schemas.microsoft.com/office/drawing/2014/chart" uri="{C3380CC4-5D6E-409C-BE32-E72D297353CC}">
                <c16:uniqueId val="{00000002-96C4-7449-AE2A-B9CCCB1D2E74}"/>
              </c:ext>
            </c:extLst>
          </c:dPt>
          <c:cat>
            <c:strRef>
              <c:f>Sheet1!$B$1:$C$1</c:f>
              <c:strCache>
                <c:ptCount val="2"/>
                <c:pt idx="0">
                  <c:v>April</c:v>
                </c:pt>
                <c:pt idx="1">
                  <c:v>May</c:v>
                </c:pt>
              </c:strCache>
            </c:strRef>
          </c:cat>
          <c:val>
            <c:numRef>
              <c:f>Sheet1!$B$2:$C$2</c:f>
              <c:numCache>
                <c:formatCode>General</c:formatCode>
                <c:ptCount val="2"/>
                <c:pt idx="0">
                  <c:v>77</c:v>
                </c:pt>
                <c:pt idx="1">
                  <c:v>23</c:v>
                </c:pt>
              </c:numCache>
            </c:numRef>
          </c:val>
          <c:extLst xmlns:c16r2="http://schemas.microsoft.com/office/drawing/2015/06/chart">
            <c:ext xmlns:c16="http://schemas.microsoft.com/office/drawing/2014/chart" uri="{C3380CC4-5D6E-409C-BE32-E72D297353CC}">
              <c16:uniqueId val="{00000003-96C4-7449-AE2A-B9CCCB1D2E74}"/>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E3E04-E35B-43FD-A048-137EC7E7A1DB}"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l-GR"/>
        </a:p>
      </dgm:t>
    </dgm:pt>
    <dgm:pt modelId="{599C6D62-23C0-4283-8C2A-3863C2BA1168}">
      <dgm:prSet phldrT="[Κείμενο]"/>
      <dgm:spPr>
        <a:xfrm>
          <a:off x="1977866" y="578812"/>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Αθλητική Βιομηχανία</a:t>
          </a:r>
          <a:r>
            <a:rPr lang="el-GR">
              <a:solidFill>
                <a:sysClr val="windowText" lastClr="000000">
                  <a:hueOff val="0"/>
                  <a:satOff val="0"/>
                  <a:lumOff val="0"/>
                  <a:alphaOff val="0"/>
                </a:sysClr>
              </a:solidFill>
              <a:latin typeface="Calibri" panose="020F0502020204030204"/>
              <a:ea typeface="+mn-ea"/>
              <a:cs typeface="+mn-cs"/>
            </a:rPr>
            <a:t>: περιλαμβάνει τον αθλητισμό, το </a:t>
          </a:r>
          <a:r>
            <a:rPr lang="en-US">
              <a:solidFill>
                <a:sysClr val="windowText" lastClr="000000">
                  <a:hueOff val="0"/>
                  <a:satOff val="0"/>
                  <a:lumOff val="0"/>
                  <a:alphaOff val="0"/>
                </a:sysClr>
              </a:solidFill>
              <a:latin typeface="Calibri" panose="020F0502020204030204"/>
              <a:ea typeface="+mn-ea"/>
              <a:cs typeface="+mn-cs"/>
            </a:rPr>
            <a:t>fitness</a:t>
          </a:r>
          <a:r>
            <a:rPr lang="el-GR">
              <a:solidFill>
                <a:sysClr val="windowText" lastClr="000000">
                  <a:hueOff val="0"/>
                  <a:satOff val="0"/>
                  <a:lumOff val="0"/>
                  <a:alphaOff val="0"/>
                </a:sysClr>
              </a:solidFill>
              <a:latin typeface="Calibri" panose="020F0502020204030204"/>
              <a:ea typeface="+mn-ea"/>
              <a:cs typeface="+mn-cs"/>
            </a:rPr>
            <a:t>, την αναψυχή</a:t>
          </a:r>
          <a:r>
            <a:rPr lang="en-US">
              <a:solidFill>
                <a:sysClr val="windowText" lastClr="000000">
                  <a:hueOff val="0"/>
                  <a:satOff val="0"/>
                  <a:lumOff val="0"/>
                  <a:alphaOff val="0"/>
                </a:sysClr>
              </a:solidFill>
              <a:latin typeface="Calibri" panose="020F0502020204030204"/>
              <a:ea typeface="+mn-ea"/>
              <a:cs typeface="+mn-cs"/>
            </a:rPr>
            <a:t> </a:t>
          </a:r>
          <a:r>
            <a:rPr lang="el-GR">
              <a:solidFill>
                <a:sysClr val="windowText" lastClr="000000">
                  <a:hueOff val="0"/>
                  <a:satOff val="0"/>
                  <a:lumOff val="0"/>
                  <a:alphaOff val="0"/>
                </a:sysClr>
              </a:solidFill>
              <a:latin typeface="Calibri" panose="020F0502020204030204"/>
              <a:ea typeface="+mn-ea"/>
              <a:cs typeface="+mn-cs"/>
            </a:rPr>
            <a:t> και τα σχετιζόμενα με αυτά προϊόντα, υπηρεσίες,άτομα, περιοχές, ιδέες που προσφέρονται στον καταναλωτή </a:t>
          </a:r>
        </a:p>
      </dgm:t>
    </dgm:pt>
    <dgm:pt modelId="{0104D70A-F1F6-47C2-8D7A-E7FA3610875F}" type="parTrans" cxnId="{407C43AA-596F-4DCE-9DA2-8682703ABAB6}">
      <dgm:prSet/>
      <dgm:spPr/>
      <dgm:t>
        <a:bodyPr/>
        <a:lstStyle/>
        <a:p>
          <a:endParaRPr lang="el-GR"/>
        </a:p>
      </dgm:t>
    </dgm:pt>
    <dgm:pt modelId="{E4BC1480-5BFA-4D28-95E3-857ABD9626CA}" type="sibTrans" cxnId="{407C43AA-596F-4DCE-9DA2-8682703ABAB6}">
      <dgm:prSet/>
      <dgm:spPr/>
      <dgm:t>
        <a:bodyPr/>
        <a:lstStyle/>
        <a:p>
          <a:endParaRPr lang="el-GR"/>
        </a:p>
      </dgm:t>
    </dgm:pt>
    <dgm:pt modelId="{0FC08331-7C6C-4A48-BC98-833C570B87CE}">
      <dgm:prSet phldrT="[Κείμενο]"/>
      <dgm:spPr>
        <a:xfrm>
          <a:off x="1977866" y="1952193"/>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Κατηγοροιοποιήση της αθλητικής βιομηχανίας με βάση το προϊόν και των τύπο του αγοραστικού κοινού</a:t>
          </a:r>
        </a:p>
      </dgm:t>
    </dgm:pt>
    <dgm:pt modelId="{4D1AA9F2-4C39-46AF-A887-0032477BC474}" type="parTrans" cxnId="{EC560760-EAFD-4753-80FC-700FE57541DC}">
      <dgm:prSet/>
      <dgm:spPr>
        <a:xfrm>
          <a:off x="2509023" y="1364189"/>
          <a:ext cx="91440" cy="431422"/>
        </a:xfrm>
        <a:custGeom>
          <a:avLst/>
          <a:gdLst/>
          <a:ahLst/>
          <a:cxnLst/>
          <a:rect l="0" t="0" r="0" b="0"/>
          <a:pathLst>
            <a:path>
              <a:moveTo>
                <a:pt x="45720" y="0"/>
              </a:moveTo>
              <a:lnTo>
                <a:pt x="45720" y="431422"/>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el-GR"/>
        </a:p>
      </dgm:t>
    </dgm:pt>
    <dgm:pt modelId="{AAF14C90-F7CE-4A63-9837-4B68AE1B744B}" type="sibTrans" cxnId="{EC560760-EAFD-4753-80FC-700FE57541DC}">
      <dgm:prSet/>
      <dgm:spPr/>
      <dgm:t>
        <a:bodyPr/>
        <a:lstStyle/>
        <a:p>
          <a:endParaRPr lang="el-GR"/>
        </a:p>
      </dgm:t>
    </dgm:pt>
    <dgm:pt modelId="{897008B1-74AA-4F35-B35A-A575954BA450}">
      <dgm:prSet phldrT="[Κείμενο]"/>
      <dgm:spPr>
        <a:xfrm>
          <a:off x="164822" y="3325574"/>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Τομέας της αθλητικής απόδοσης: </a:t>
          </a:r>
        </a:p>
        <a:p>
          <a:pPr>
            <a:buNone/>
          </a:pPr>
          <a:r>
            <a:rPr lang="el-GR">
              <a:solidFill>
                <a:sysClr val="windowText" lastClr="000000">
                  <a:hueOff val="0"/>
                  <a:satOff val="0"/>
                  <a:lumOff val="0"/>
                  <a:alphaOff val="0"/>
                </a:sysClr>
              </a:solidFill>
              <a:latin typeface="Calibri" panose="020F0502020204030204"/>
              <a:ea typeface="+mn-ea"/>
              <a:cs typeface="+mn-cs"/>
            </a:rPr>
            <a:t>Ορισμός: Η αθλητική απόδοση όπως προσφέρεται στον καταναλωτή ως προϊόν συμμετοχής ή θέασης  </a:t>
          </a:r>
        </a:p>
      </dgm:t>
    </dgm:pt>
    <dgm:pt modelId="{A1810C8F-00F6-440F-B651-6E916C78B1EB}" type="parTrans" cxnId="{A7EF2113-9526-41F4-9BC0-0A8A12E1057D}">
      <dgm:prSet/>
      <dgm:spPr>
        <a:xfrm>
          <a:off x="741699" y="2737570"/>
          <a:ext cx="1813044" cy="431422"/>
        </a:xfrm>
        <a:custGeom>
          <a:avLst/>
          <a:gdLst/>
          <a:ahLst/>
          <a:cxnLst/>
          <a:rect l="0" t="0" r="0" b="0"/>
          <a:pathLst>
            <a:path>
              <a:moveTo>
                <a:pt x="1813044" y="0"/>
              </a:moveTo>
              <a:lnTo>
                <a:pt x="1813044" y="294001"/>
              </a:lnTo>
              <a:lnTo>
                <a:pt x="0" y="294001"/>
              </a:lnTo>
              <a:lnTo>
                <a:pt x="0" y="431422"/>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l-GR"/>
        </a:p>
      </dgm:t>
    </dgm:pt>
    <dgm:pt modelId="{8C585C75-EBD5-456E-8DEA-229F412A95AC}" type="sibTrans" cxnId="{A7EF2113-9526-41F4-9BC0-0A8A12E1057D}">
      <dgm:prSet/>
      <dgm:spPr/>
      <dgm:t>
        <a:bodyPr/>
        <a:lstStyle/>
        <a:p>
          <a:endParaRPr lang="el-GR"/>
        </a:p>
      </dgm:t>
    </dgm:pt>
    <dgm:pt modelId="{5CE79C79-1FFA-4575-ACB1-429580BF1BF5}">
      <dgm:prSet phldrT="[Κείμενο]"/>
      <dgm:spPr>
        <a:xfrm>
          <a:off x="1977866" y="3325574"/>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Τομέας της  παραγωγής αθλητικών προϊόντων και υπηρεσιών:</a:t>
          </a:r>
        </a:p>
        <a:p>
          <a:pPr>
            <a:buNone/>
          </a:pPr>
          <a:r>
            <a:rPr lang="el-GR">
              <a:solidFill>
                <a:sysClr val="windowText" lastClr="000000">
                  <a:hueOff val="0"/>
                  <a:satOff val="0"/>
                  <a:lumOff val="0"/>
                  <a:alphaOff val="0"/>
                </a:sysClr>
              </a:solidFill>
              <a:latin typeface="Calibri" panose="020F0502020204030204"/>
              <a:ea typeface="+mn-ea"/>
              <a:cs typeface="+mn-cs"/>
            </a:rPr>
            <a:t>Ορισμός: Τα προϊόντα που χρείαζονται για την παραγωγή της αθλητικής απόδοσης ή για να επηρεάσουν την ποιότητα της </a:t>
          </a:r>
        </a:p>
      </dgm:t>
    </dgm:pt>
    <dgm:pt modelId="{E039A723-D691-453C-AB8A-7C9963F5D931}" type="parTrans" cxnId="{2D5B502D-9945-4E3F-B6C8-4E799C9812AF}">
      <dgm:prSet/>
      <dgm:spPr>
        <a:xfrm>
          <a:off x="2509023" y="2737570"/>
          <a:ext cx="91440" cy="431422"/>
        </a:xfrm>
        <a:custGeom>
          <a:avLst/>
          <a:gdLst/>
          <a:ahLst/>
          <a:cxnLst/>
          <a:rect l="0" t="0" r="0" b="0"/>
          <a:pathLst>
            <a:path>
              <a:moveTo>
                <a:pt x="45720" y="0"/>
              </a:moveTo>
              <a:lnTo>
                <a:pt x="45720" y="431422"/>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l-GR"/>
        </a:p>
      </dgm:t>
    </dgm:pt>
    <dgm:pt modelId="{0EA55081-A75C-4135-A9C9-70FDE18CED41}" type="sibTrans" cxnId="{2D5B502D-9945-4E3F-B6C8-4E799C9812AF}">
      <dgm:prSet/>
      <dgm:spPr/>
      <dgm:t>
        <a:bodyPr/>
        <a:lstStyle/>
        <a:p>
          <a:endParaRPr lang="el-GR"/>
        </a:p>
      </dgm:t>
    </dgm:pt>
    <dgm:pt modelId="{B104E9F9-BDA6-4068-8EFD-76CCBB5C87B4}">
      <dgm:prSet/>
      <dgm:spPr>
        <a:xfrm>
          <a:off x="3790910" y="3325574"/>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Τομέας προώθησης των αθλητικών προϊόντων και υπηρεσιών:</a:t>
          </a:r>
        </a:p>
        <a:p>
          <a:pPr>
            <a:buNone/>
          </a:pPr>
          <a:r>
            <a:rPr lang="el-GR">
              <a:solidFill>
                <a:sysClr val="windowText" lastClr="000000">
                  <a:hueOff val="0"/>
                  <a:satOff val="0"/>
                  <a:lumOff val="0"/>
                  <a:alphaOff val="0"/>
                </a:sysClr>
              </a:solidFill>
              <a:latin typeface="Calibri" panose="020F0502020204030204"/>
              <a:ea typeface="+mn-ea"/>
              <a:cs typeface="+mn-cs"/>
            </a:rPr>
            <a:t>Ορισμός: Τα προϊόντα τα οποία χρησιμοποιούνται ώς εργαλεία για να προωθήσουν το αθλητικό προϊόν</a:t>
          </a:r>
        </a:p>
      </dgm:t>
    </dgm:pt>
    <dgm:pt modelId="{D9CE3950-EA6A-4AC0-89BA-E4359AFE6724}" type="parTrans" cxnId="{79BA413D-CC92-4240-BE6E-ADAF42872671}">
      <dgm:prSet/>
      <dgm:spPr>
        <a:xfrm>
          <a:off x="2554743" y="2737570"/>
          <a:ext cx="1813044" cy="431422"/>
        </a:xfrm>
        <a:custGeom>
          <a:avLst/>
          <a:gdLst/>
          <a:ahLst/>
          <a:cxnLst/>
          <a:rect l="0" t="0" r="0" b="0"/>
          <a:pathLst>
            <a:path>
              <a:moveTo>
                <a:pt x="0" y="0"/>
              </a:moveTo>
              <a:lnTo>
                <a:pt x="0" y="294001"/>
              </a:lnTo>
              <a:lnTo>
                <a:pt x="1813044" y="294001"/>
              </a:lnTo>
              <a:lnTo>
                <a:pt x="1813044" y="431422"/>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l-GR"/>
        </a:p>
      </dgm:t>
    </dgm:pt>
    <dgm:pt modelId="{0AA8C07F-C336-4340-97A5-A9F3103D2654}" type="sibTrans" cxnId="{79BA413D-CC92-4240-BE6E-ADAF42872671}">
      <dgm:prSet/>
      <dgm:spPr/>
      <dgm:t>
        <a:bodyPr/>
        <a:lstStyle/>
        <a:p>
          <a:endParaRPr lang="el-GR"/>
        </a:p>
      </dgm:t>
    </dgm:pt>
    <dgm:pt modelId="{50D66074-5ABD-4ED8-99F4-6FF3776803BE}" type="pres">
      <dgm:prSet presAssocID="{BD2E3E04-E35B-43FD-A048-137EC7E7A1DB}" presName="hierChild1" presStyleCnt="0">
        <dgm:presLayoutVars>
          <dgm:chPref val="1"/>
          <dgm:dir/>
          <dgm:animOne val="branch"/>
          <dgm:animLvl val="lvl"/>
          <dgm:resizeHandles/>
        </dgm:presLayoutVars>
      </dgm:prSet>
      <dgm:spPr/>
      <dgm:t>
        <a:bodyPr/>
        <a:lstStyle/>
        <a:p>
          <a:endParaRPr lang="el-GR"/>
        </a:p>
      </dgm:t>
    </dgm:pt>
    <dgm:pt modelId="{59B66A04-4FAF-4F38-AAB3-37A71B655191}" type="pres">
      <dgm:prSet presAssocID="{599C6D62-23C0-4283-8C2A-3863C2BA1168}" presName="hierRoot1" presStyleCnt="0"/>
      <dgm:spPr/>
    </dgm:pt>
    <dgm:pt modelId="{D639567C-5042-43BB-884D-700260599642}" type="pres">
      <dgm:prSet presAssocID="{599C6D62-23C0-4283-8C2A-3863C2BA1168}" presName="composite" presStyleCnt="0"/>
      <dgm:spPr/>
    </dgm:pt>
    <dgm:pt modelId="{C052BB8C-00EE-433B-93EF-9FF105BF48B0}" type="pres">
      <dgm:prSet presAssocID="{599C6D62-23C0-4283-8C2A-3863C2BA1168}" presName="background" presStyleLbl="node0" presStyleIdx="0" presStyleCnt="1"/>
      <dgm:spPr>
        <a:xfrm>
          <a:off x="1813044" y="422231"/>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93A0E6F1-5545-4711-9D21-48AD1F8D6B6D}" type="pres">
      <dgm:prSet presAssocID="{599C6D62-23C0-4283-8C2A-3863C2BA1168}" presName="text" presStyleLbl="fgAcc0" presStyleIdx="0" presStyleCnt="1">
        <dgm:presLayoutVars>
          <dgm:chPref val="3"/>
        </dgm:presLayoutVars>
      </dgm:prSet>
      <dgm:spPr/>
      <dgm:t>
        <a:bodyPr/>
        <a:lstStyle/>
        <a:p>
          <a:endParaRPr lang="el-GR"/>
        </a:p>
      </dgm:t>
    </dgm:pt>
    <dgm:pt modelId="{AC0E4115-B1E5-47DE-B35D-701AE60F7B64}" type="pres">
      <dgm:prSet presAssocID="{599C6D62-23C0-4283-8C2A-3863C2BA1168}" presName="hierChild2" presStyleCnt="0"/>
      <dgm:spPr/>
    </dgm:pt>
    <dgm:pt modelId="{CA8F7D0F-9F24-41E3-9214-C78E9A60D5DD}" type="pres">
      <dgm:prSet presAssocID="{4D1AA9F2-4C39-46AF-A887-0032477BC474}" presName="Name10" presStyleLbl="parChTrans1D2" presStyleIdx="0" presStyleCnt="1"/>
      <dgm:spPr/>
      <dgm:t>
        <a:bodyPr/>
        <a:lstStyle/>
        <a:p>
          <a:endParaRPr lang="el-GR"/>
        </a:p>
      </dgm:t>
    </dgm:pt>
    <dgm:pt modelId="{6F355482-5B29-4445-972F-4B3C04ECA0E5}" type="pres">
      <dgm:prSet presAssocID="{0FC08331-7C6C-4A48-BC98-833C570B87CE}" presName="hierRoot2" presStyleCnt="0"/>
      <dgm:spPr/>
    </dgm:pt>
    <dgm:pt modelId="{C02FA304-8950-4D29-B8FB-EA0F8CCAAB6D}" type="pres">
      <dgm:prSet presAssocID="{0FC08331-7C6C-4A48-BC98-833C570B87CE}" presName="composite2" presStyleCnt="0"/>
      <dgm:spPr/>
    </dgm:pt>
    <dgm:pt modelId="{3775ABA9-6E5B-4753-ACB8-0308A5702EED}" type="pres">
      <dgm:prSet presAssocID="{0FC08331-7C6C-4A48-BC98-833C570B87CE}" presName="background2" presStyleLbl="node2" presStyleIdx="0" presStyleCnt="1"/>
      <dgm:spPr>
        <a:xfrm>
          <a:off x="1813044" y="179561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F855B223-F2DA-47A3-8AA1-C3C6E6FD97E9}" type="pres">
      <dgm:prSet presAssocID="{0FC08331-7C6C-4A48-BC98-833C570B87CE}" presName="text2" presStyleLbl="fgAcc2" presStyleIdx="0" presStyleCnt="1">
        <dgm:presLayoutVars>
          <dgm:chPref val="3"/>
        </dgm:presLayoutVars>
      </dgm:prSet>
      <dgm:spPr/>
      <dgm:t>
        <a:bodyPr/>
        <a:lstStyle/>
        <a:p>
          <a:endParaRPr lang="el-GR"/>
        </a:p>
      </dgm:t>
    </dgm:pt>
    <dgm:pt modelId="{623BC72E-C42A-4FCE-9F91-22CE78DD916A}" type="pres">
      <dgm:prSet presAssocID="{0FC08331-7C6C-4A48-BC98-833C570B87CE}" presName="hierChild3" presStyleCnt="0"/>
      <dgm:spPr/>
    </dgm:pt>
    <dgm:pt modelId="{7CEC57BB-70F1-4537-BEB6-6454782806CA}" type="pres">
      <dgm:prSet presAssocID="{A1810C8F-00F6-440F-B651-6E916C78B1EB}" presName="Name17" presStyleLbl="parChTrans1D3" presStyleIdx="0" presStyleCnt="3"/>
      <dgm:spPr/>
      <dgm:t>
        <a:bodyPr/>
        <a:lstStyle/>
        <a:p>
          <a:endParaRPr lang="el-GR"/>
        </a:p>
      </dgm:t>
    </dgm:pt>
    <dgm:pt modelId="{E10C460A-4EC1-4E00-97B6-ABA634931655}" type="pres">
      <dgm:prSet presAssocID="{897008B1-74AA-4F35-B35A-A575954BA450}" presName="hierRoot3" presStyleCnt="0"/>
      <dgm:spPr/>
    </dgm:pt>
    <dgm:pt modelId="{C1A53DDC-3AF8-41A7-826E-988CBBFDB77A}" type="pres">
      <dgm:prSet presAssocID="{897008B1-74AA-4F35-B35A-A575954BA450}" presName="composite3" presStyleCnt="0"/>
      <dgm:spPr/>
    </dgm:pt>
    <dgm:pt modelId="{D09725AE-B63F-4E78-A1A4-D3E259D4DF86}" type="pres">
      <dgm:prSet presAssocID="{897008B1-74AA-4F35-B35A-A575954BA450}" presName="background3" presStyleLbl="node3" presStyleIdx="0" presStyleCnt="3"/>
      <dgm:spPr>
        <a:xfrm>
          <a:off x="0" y="316899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02A523A3-0F59-4998-B441-092F5E7DD27D}" type="pres">
      <dgm:prSet presAssocID="{897008B1-74AA-4F35-B35A-A575954BA450}" presName="text3" presStyleLbl="fgAcc3" presStyleIdx="0" presStyleCnt="3">
        <dgm:presLayoutVars>
          <dgm:chPref val="3"/>
        </dgm:presLayoutVars>
      </dgm:prSet>
      <dgm:spPr/>
      <dgm:t>
        <a:bodyPr/>
        <a:lstStyle/>
        <a:p>
          <a:endParaRPr lang="el-GR"/>
        </a:p>
      </dgm:t>
    </dgm:pt>
    <dgm:pt modelId="{896B463F-376C-408C-A09C-09A8563D58BD}" type="pres">
      <dgm:prSet presAssocID="{897008B1-74AA-4F35-B35A-A575954BA450}" presName="hierChild4" presStyleCnt="0"/>
      <dgm:spPr/>
    </dgm:pt>
    <dgm:pt modelId="{C7B93687-F896-4E8A-BC83-A17395A34038}" type="pres">
      <dgm:prSet presAssocID="{E039A723-D691-453C-AB8A-7C9963F5D931}" presName="Name17" presStyleLbl="parChTrans1D3" presStyleIdx="1" presStyleCnt="3"/>
      <dgm:spPr/>
      <dgm:t>
        <a:bodyPr/>
        <a:lstStyle/>
        <a:p>
          <a:endParaRPr lang="el-GR"/>
        </a:p>
      </dgm:t>
    </dgm:pt>
    <dgm:pt modelId="{82107469-126C-4E1A-B8A9-DDEDB23E90E6}" type="pres">
      <dgm:prSet presAssocID="{5CE79C79-1FFA-4575-ACB1-429580BF1BF5}" presName="hierRoot3" presStyleCnt="0"/>
      <dgm:spPr/>
    </dgm:pt>
    <dgm:pt modelId="{96041E63-D66A-42F2-8DB6-C92138074264}" type="pres">
      <dgm:prSet presAssocID="{5CE79C79-1FFA-4575-ACB1-429580BF1BF5}" presName="composite3" presStyleCnt="0"/>
      <dgm:spPr/>
    </dgm:pt>
    <dgm:pt modelId="{BA293E30-8300-4799-A707-2D90A466F71C}" type="pres">
      <dgm:prSet presAssocID="{5CE79C79-1FFA-4575-ACB1-429580BF1BF5}" presName="background3" presStyleLbl="node3" presStyleIdx="1" presStyleCnt="3"/>
      <dgm:spPr>
        <a:xfrm>
          <a:off x="1813044" y="316899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F31CDD33-4B4C-46ED-9D1E-0F1BE47838C1}" type="pres">
      <dgm:prSet presAssocID="{5CE79C79-1FFA-4575-ACB1-429580BF1BF5}" presName="text3" presStyleLbl="fgAcc3" presStyleIdx="1" presStyleCnt="3">
        <dgm:presLayoutVars>
          <dgm:chPref val="3"/>
        </dgm:presLayoutVars>
      </dgm:prSet>
      <dgm:spPr/>
      <dgm:t>
        <a:bodyPr/>
        <a:lstStyle/>
        <a:p>
          <a:endParaRPr lang="el-GR"/>
        </a:p>
      </dgm:t>
    </dgm:pt>
    <dgm:pt modelId="{0869E689-2788-49CA-BED2-8AC7DC4B4A2B}" type="pres">
      <dgm:prSet presAssocID="{5CE79C79-1FFA-4575-ACB1-429580BF1BF5}" presName="hierChild4" presStyleCnt="0"/>
      <dgm:spPr/>
    </dgm:pt>
    <dgm:pt modelId="{84B150F3-A3FC-4854-84E6-18DAC4628AA5}" type="pres">
      <dgm:prSet presAssocID="{D9CE3950-EA6A-4AC0-89BA-E4359AFE6724}" presName="Name17" presStyleLbl="parChTrans1D3" presStyleIdx="2" presStyleCnt="3"/>
      <dgm:spPr/>
      <dgm:t>
        <a:bodyPr/>
        <a:lstStyle/>
        <a:p>
          <a:endParaRPr lang="el-GR"/>
        </a:p>
      </dgm:t>
    </dgm:pt>
    <dgm:pt modelId="{73EF2F4F-C340-4606-BA32-B6D75F958E4E}" type="pres">
      <dgm:prSet presAssocID="{B104E9F9-BDA6-4068-8EFD-76CCBB5C87B4}" presName="hierRoot3" presStyleCnt="0"/>
      <dgm:spPr/>
    </dgm:pt>
    <dgm:pt modelId="{3435C4C0-73A9-4D8C-899D-CD3F0CD717BE}" type="pres">
      <dgm:prSet presAssocID="{B104E9F9-BDA6-4068-8EFD-76CCBB5C87B4}" presName="composite3" presStyleCnt="0"/>
      <dgm:spPr/>
    </dgm:pt>
    <dgm:pt modelId="{9EEDDBA7-6583-4296-B7D3-A5CD8630E762}" type="pres">
      <dgm:prSet presAssocID="{B104E9F9-BDA6-4068-8EFD-76CCBB5C87B4}" presName="background3" presStyleLbl="node3" presStyleIdx="2" presStyleCnt="3"/>
      <dgm:spPr>
        <a:xfrm>
          <a:off x="3626088" y="316899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8498C02B-8651-4624-868E-1D5452A8704E}" type="pres">
      <dgm:prSet presAssocID="{B104E9F9-BDA6-4068-8EFD-76CCBB5C87B4}" presName="text3" presStyleLbl="fgAcc3" presStyleIdx="2" presStyleCnt="3">
        <dgm:presLayoutVars>
          <dgm:chPref val="3"/>
        </dgm:presLayoutVars>
      </dgm:prSet>
      <dgm:spPr/>
      <dgm:t>
        <a:bodyPr/>
        <a:lstStyle/>
        <a:p>
          <a:endParaRPr lang="el-GR"/>
        </a:p>
      </dgm:t>
    </dgm:pt>
    <dgm:pt modelId="{D57BF86F-7E9B-49F4-871E-06DCCF6D0057}" type="pres">
      <dgm:prSet presAssocID="{B104E9F9-BDA6-4068-8EFD-76CCBB5C87B4}" presName="hierChild4" presStyleCnt="0"/>
      <dgm:spPr/>
    </dgm:pt>
  </dgm:ptLst>
  <dgm:cxnLst>
    <dgm:cxn modelId="{F0043ECE-D41F-4135-8791-ADD309470752}" type="presOf" srcId="{599C6D62-23C0-4283-8C2A-3863C2BA1168}" destId="{93A0E6F1-5545-4711-9D21-48AD1F8D6B6D}" srcOrd="0" destOrd="0" presId="urn:microsoft.com/office/officeart/2005/8/layout/hierarchy1"/>
    <dgm:cxn modelId="{EC560760-EAFD-4753-80FC-700FE57541DC}" srcId="{599C6D62-23C0-4283-8C2A-3863C2BA1168}" destId="{0FC08331-7C6C-4A48-BC98-833C570B87CE}" srcOrd="0" destOrd="0" parTransId="{4D1AA9F2-4C39-46AF-A887-0032477BC474}" sibTransId="{AAF14C90-F7CE-4A63-9837-4B68AE1B744B}"/>
    <dgm:cxn modelId="{5275623A-A92D-4248-9E07-3BC3450BD155}" type="presOf" srcId="{897008B1-74AA-4F35-B35A-A575954BA450}" destId="{02A523A3-0F59-4998-B441-092F5E7DD27D}" srcOrd="0" destOrd="0" presId="urn:microsoft.com/office/officeart/2005/8/layout/hierarchy1"/>
    <dgm:cxn modelId="{407C43AA-596F-4DCE-9DA2-8682703ABAB6}" srcId="{BD2E3E04-E35B-43FD-A048-137EC7E7A1DB}" destId="{599C6D62-23C0-4283-8C2A-3863C2BA1168}" srcOrd="0" destOrd="0" parTransId="{0104D70A-F1F6-47C2-8D7A-E7FA3610875F}" sibTransId="{E4BC1480-5BFA-4D28-95E3-857ABD9626CA}"/>
    <dgm:cxn modelId="{966F326D-1766-4758-9029-24D44875C613}" type="presOf" srcId="{BD2E3E04-E35B-43FD-A048-137EC7E7A1DB}" destId="{50D66074-5ABD-4ED8-99F4-6FF3776803BE}" srcOrd="0" destOrd="0" presId="urn:microsoft.com/office/officeart/2005/8/layout/hierarchy1"/>
    <dgm:cxn modelId="{AED2D882-6A95-4776-84A1-9FFC924FBA0A}" type="presOf" srcId="{4D1AA9F2-4C39-46AF-A887-0032477BC474}" destId="{CA8F7D0F-9F24-41E3-9214-C78E9A60D5DD}" srcOrd="0" destOrd="0" presId="urn:microsoft.com/office/officeart/2005/8/layout/hierarchy1"/>
    <dgm:cxn modelId="{D2D75FEB-DFB1-4072-945B-ABDF7E4D02B4}" type="presOf" srcId="{A1810C8F-00F6-440F-B651-6E916C78B1EB}" destId="{7CEC57BB-70F1-4537-BEB6-6454782806CA}" srcOrd="0" destOrd="0" presId="urn:microsoft.com/office/officeart/2005/8/layout/hierarchy1"/>
    <dgm:cxn modelId="{2D5B502D-9945-4E3F-B6C8-4E799C9812AF}" srcId="{0FC08331-7C6C-4A48-BC98-833C570B87CE}" destId="{5CE79C79-1FFA-4575-ACB1-429580BF1BF5}" srcOrd="1" destOrd="0" parTransId="{E039A723-D691-453C-AB8A-7C9963F5D931}" sibTransId="{0EA55081-A75C-4135-A9C9-70FDE18CED41}"/>
    <dgm:cxn modelId="{7E2EE724-42AF-4653-8C46-A101EEB94830}" type="presOf" srcId="{5CE79C79-1FFA-4575-ACB1-429580BF1BF5}" destId="{F31CDD33-4B4C-46ED-9D1E-0F1BE47838C1}" srcOrd="0" destOrd="0" presId="urn:microsoft.com/office/officeart/2005/8/layout/hierarchy1"/>
    <dgm:cxn modelId="{62351DFD-7483-4EA2-AE41-DDE2B734BE7E}" type="presOf" srcId="{B104E9F9-BDA6-4068-8EFD-76CCBB5C87B4}" destId="{8498C02B-8651-4624-868E-1D5452A8704E}" srcOrd="0" destOrd="0" presId="urn:microsoft.com/office/officeart/2005/8/layout/hierarchy1"/>
    <dgm:cxn modelId="{79BA413D-CC92-4240-BE6E-ADAF42872671}" srcId="{0FC08331-7C6C-4A48-BC98-833C570B87CE}" destId="{B104E9F9-BDA6-4068-8EFD-76CCBB5C87B4}" srcOrd="2" destOrd="0" parTransId="{D9CE3950-EA6A-4AC0-89BA-E4359AFE6724}" sibTransId="{0AA8C07F-C336-4340-97A5-A9F3103D2654}"/>
    <dgm:cxn modelId="{A7EF2113-9526-41F4-9BC0-0A8A12E1057D}" srcId="{0FC08331-7C6C-4A48-BC98-833C570B87CE}" destId="{897008B1-74AA-4F35-B35A-A575954BA450}" srcOrd="0" destOrd="0" parTransId="{A1810C8F-00F6-440F-B651-6E916C78B1EB}" sibTransId="{8C585C75-EBD5-456E-8DEA-229F412A95AC}"/>
    <dgm:cxn modelId="{58701811-4B13-4FDB-A8E5-EC064C8F2EF8}" type="presOf" srcId="{D9CE3950-EA6A-4AC0-89BA-E4359AFE6724}" destId="{84B150F3-A3FC-4854-84E6-18DAC4628AA5}" srcOrd="0" destOrd="0" presId="urn:microsoft.com/office/officeart/2005/8/layout/hierarchy1"/>
    <dgm:cxn modelId="{EEAC4D97-F53B-45B8-997A-E5489A028DA9}" type="presOf" srcId="{E039A723-D691-453C-AB8A-7C9963F5D931}" destId="{C7B93687-F896-4E8A-BC83-A17395A34038}" srcOrd="0" destOrd="0" presId="urn:microsoft.com/office/officeart/2005/8/layout/hierarchy1"/>
    <dgm:cxn modelId="{74C3A120-D343-4788-8A6C-CDC838FDB8E5}" type="presOf" srcId="{0FC08331-7C6C-4A48-BC98-833C570B87CE}" destId="{F855B223-F2DA-47A3-8AA1-C3C6E6FD97E9}" srcOrd="0" destOrd="0" presId="urn:microsoft.com/office/officeart/2005/8/layout/hierarchy1"/>
    <dgm:cxn modelId="{54F14F65-D25A-41EB-83CB-CA302E5F8A81}" type="presParOf" srcId="{50D66074-5ABD-4ED8-99F4-6FF3776803BE}" destId="{59B66A04-4FAF-4F38-AAB3-37A71B655191}" srcOrd="0" destOrd="0" presId="urn:microsoft.com/office/officeart/2005/8/layout/hierarchy1"/>
    <dgm:cxn modelId="{2D805CC0-3C4D-4679-A5B4-65A12067A427}" type="presParOf" srcId="{59B66A04-4FAF-4F38-AAB3-37A71B655191}" destId="{D639567C-5042-43BB-884D-700260599642}" srcOrd="0" destOrd="0" presId="urn:microsoft.com/office/officeart/2005/8/layout/hierarchy1"/>
    <dgm:cxn modelId="{6B493719-A439-45AC-9218-6B3175452FFA}" type="presParOf" srcId="{D639567C-5042-43BB-884D-700260599642}" destId="{C052BB8C-00EE-433B-93EF-9FF105BF48B0}" srcOrd="0" destOrd="0" presId="urn:microsoft.com/office/officeart/2005/8/layout/hierarchy1"/>
    <dgm:cxn modelId="{1DB64E8A-C007-4D06-AF79-0BDBE6E392EB}" type="presParOf" srcId="{D639567C-5042-43BB-884D-700260599642}" destId="{93A0E6F1-5545-4711-9D21-48AD1F8D6B6D}" srcOrd="1" destOrd="0" presId="urn:microsoft.com/office/officeart/2005/8/layout/hierarchy1"/>
    <dgm:cxn modelId="{EAD7317B-4D93-4A1A-ACD2-69C50D45FD71}" type="presParOf" srcId="{59B66A04-4FAF-4F38-AAB3-37A71B655191}" destId="{AC0E4115-B1E5-47DE-B35D-701AE60F7B64}" srcOrd="1" destOrd="0" presId="urn:microsoft.com/office/officeart/2005/8/layout/hierarchy1"/>
    <dgm:cxn modelId="{96EAC3A9-454B-444C-B610-11F30469BEED}" type="presParOf" srcId="{AC0E4115-B1E5-47DE-B35D-701AE60F7B64}" destId="{CA8F7D0F-9F24-41E3-9214-C78E9A60D5DD}" srcOrd="0" destOrd="0" presId="urn:microsoft.com/office/officeart/2005/8/layout/hierarchy1"/>
    <dgm:cxn modelId="{9BC0A4EF-D977-451F-A563-1803F95A27A3}" type="presParOf" srcId="{AC0E4115-B1E5-47DE-B35D-701AE60F7B64}" destId="{6F355482-5B29-4445-972F-4B3C04ECA0E5}" srcOrd="1" destOrd="0" presId="urn:microsoft.com/office/officeart/2005/8/layout/hierarchy1"/>
    <dgm:cxn modelId="{9B4B1AB8-E30C-4AEA-B450-C59FE3C553CC}" type="presParOf" srcId="{6F355482-5B29-4445-972F-4B3C04ECA0E5}" destId="{C02FA304-8950-4D29-B8FB-EA0F8CCAAB6D}" srcOrd="0" destOrd="0" presId="urn:microsoft.com/office/officeart/2005/8/layout/hierarchy1"/>
    <dgm:cxn modelId="{BBE3CD2E-2DF8-4918-92AC-E9D082A26DD9}" type="presParOf" srcId="{C02FA304-8950-4D29-B8FB-EA0F8CCAAB6D}" destId="{3775ABA9-6E5B-4753-ACB8-0308A5702EED}" srcOrd="0" destOrd="0" presId="urn:microsoft.com/office/officeart/2005/8/layout/hierarchy1"/>
    <dgm:cxn modelId="{D36F45A0-8318-4F64-9180-1C158AE12AF0}" type="presParOf" srcId="{C02FA304-8950-4D29-B8FB-EA0F8CCAAB6D}" destId="{F855B223-F2DA-47A3-8AA1-C3C6E6FD97E9}" srcOrd="1" destOrd="0" presId="urn:microsoft.com/office/officeart/2005/8/layout/hierarchy1"/>
    <dgm:cxn modelId="{337C3866-13C0-45D3-A84E-6748F46E07AA}" type="presParOf" srcId="{6F355482-5B29-4445-972F-4B3C04ECA0E5}" destId="{623BC72E-C42A-4FCE-9F91-22CE78DD916A}" srcOrd="1" destOrd="0" presId="urn:microsoft.com/office/officeart/2005/8/layout/hierarchy1"/>
    <dgm:cxn modelId="{51B35A6C-D33B-4A25-81E3-F2216B679715}" type="presParOf" srcId="{623BC72E-C42A-4FCE-9F91-22CE78DD916A}" destId="{7CEC57BB-70F1-4537-BEB6-6454782806CA}" srcOrd="0" destOrd="0" presId="urn:microsoft.com/office/officeart/2005/8/layout/hierarchy1"/>
    <dgm:cxn modelId="{46488BDD-9CE6-4D1F-8434-C206E20588D7}" type="presParOf" srcId="{623BC72E-C42A-4FCE-9F91-22CE78DD916A}" destId="{E10C460A-4EC1-4E00-97B6-ABA634931655}" srcOrd="1" destOrd="0" presId="urn:microsoft.com/office/officeart/2005/8/layout/hierarchy1"/>
    <dgm:cxn modelId="{677868FA-FE9A-450B-BF2C-B5D3187D7ACD}" type="presParOf" srcId="{E10C460A-4EC1-4E00-97B6-ABA634931655}" destId="{C1A53DDC-3AF8-41A7-826E-988CBBFDB77A}" srcOrd="0" destOrd="0" presId="urn:microsoft.com/office/officeart/2005/8/layout/hierarchy1"/>
    <dgm:cxn modelId="{0A3D6B3A-E23B-42FE-8441-DEE8C73DCB48}" type="presParOf" srcId="{C1A53DDC-3AF8-41A7-826E-988CBBFDB77A}" destId="{D09725AE-B63F-4E78-A1A4-D3E259D4DF86}" srcOrd="0" destOrd="0" presId="urn:microsoft.com/office/officeart/2005/8/layout/hierarchy1"/>
    <dgm:cxn modelId="{F392A5E3-1B19-4C47-BEB4-71A4B51E8C7E}" type="presParOf" srcId="{C1A53DDC-3AF8-41A7-826E-988CBBFDB77A}" destId="{02A523A3-0F59-4998-B441-092F5E7DD27D}" srcOrd="1" destOrd="0" presId="urn:microsoft.com/office/officeart/2005/8/layout/hierarchy1"/>
    <dgm:cxn modelId="{9CAA7108-F55C-4D44-A1DB-720312CDFB60}" type="presParOf" srcId="{E10C460A-4EC1-4E00-97B6-ABA634931655}" destId="{896B463F-376C-408C-A09C-09A8563D58BD}" srcOrd="1" destOrd="0" presId="urn:microsoft.com/office/officeart/2005/8/layout/hierarchy1"/>
    <dgm:cxn modelId="{F66E4669-46B5-40C7-AE1D-9670D98D5B53}" type="presParOf" srcId="{623BC72E-C42A-4FCE-9F91-22CE78DD916A}" destId="{C7B93687-F896-4E8A-BC83-A17395A34038}" srcOrd="2" destOrd="0" presId="urn:microsoft.com/office/officeart/2005/8/layout/hierarchy1"/>
    <dgm:cxn modelId="{1B7268CF-0530-4579-B711-A71622DF2926}" type="presParOf" srcId="{623BC72E-C42A-4FCE-9F91-22CE78DD916A}" destId="{82107469-126C-4E1A-B8A9-DDEDB23E90E6}" srcOrd="3" destOrd="0" presId="urn:microsoft.com/office/officeart/2005/8/layout/hierarchy1"/>
    <dgm:cxn modelId="{F503486C-7558-4383-A694-D5FD8F0D2144}" type="presParOf" srcId="{82107469-126C-4E1A-B8A9-DDEDB23E90E6}" destId="{96041E63-D66A-42F2-8DB6-C92138074264}" srcOrd="0" destOrd="0" presId="urn:microsoft.com/office/officeart/2005/8/layout/hierarchy1"/>
    <dgm:cxn modelId="{A1C2CBAC-5B92-4575-950F-0AF8D343FE82}" type="presParOf" srcId="{96041E63-D66A-42F2-8DB6-C92138074264}" destId="{BA293E30-8300-4799-A707-2D90A466F71C}" srcOrd="0" destOrd="0" presId="urn:microsoft.com/office/officeart/2005/8/layout/hierarchy1"/>
    <dgm:cxn modelId="{B689F310-7C06-420F-8301-5CA2E141411D}" type="presParOf" srcId="{96041E63-D66A-42F2-8DB6-C92138074264}" destId="{F31CDD33-4B4C-46ED-9D1E-0F1BE47838C1}" srcOrd="1" destOrd="0" presId="urn:microsoft.com/office/officeart/2005/8/layout/hierarchy1"/>
    <dgm:cxn modelId="{BA7D41F7-5A3F-4DB7-8EC5-00A917CB1E80}" type="presParOf" srcId="{82107469-126C-4E1A-B8A9-DDEDB23E90E6}" destId="{0869E689-2788-49CA-BED2-8AC7DC4B4A2B}" srcOrd="1" destOrd="0" presId="urn:microsoft.com/office/officeart/2005/8/layout/hierarchy1"/>
    <dgm:cxn modelId="{62140E4B-4862-40EB-8ED2-5D5B77CB8BB7}" type="presParOf" srcId="{623BC72E-C42A-4FCE-9F91-22CE78DD916A}" destId="{84B150F3-A3FC-4854-84E6-18DAC4628AA5}" srcOrd="4" destOrd="0" presId="urn:microsoft.com/office/officeart/2005/8/layout/hierarchy1"/>
    <dgm:cxn modelId="{42BBA5F1-C18C-4A08-AF71-6377DBBC1186}" type="presParOf" srcId="{623BC72E-C42A-4FCE-9F91-22CE78DD916A}" destId="{73EF2F4F-C340-4606-BA32-B6D75F958E4E}" srcOrd="5" destOrd="0" presId="urn:microsoft.com/office/officeart/2005/8/layout/hierarchy1"/>
    <dgm:cxn modelId="{8ADE2DD1-A4E1-4FC8-BD28-4C94FCF8D7CE}" type="presParOf" srcId="{73EF2F4F-C340-4606-BA32-B6D75F958E4E}" destId="{3435C4C0-73A9-4D8C-899D-CD3F0CD717BE}" srcOrd="0" destOrd="0" presId="urn:microsoft.com/office/officeart/2005/8/layout/hierarchy1"/>
    <dgm:cxn modelId="{288211B4-6E97-43D4-96BB-76527FA3F7E3}" type="presParOf" srcId="{3435C4C0-73A9-4D8C-899D-CD3F0CD717BE}" destId="{9EEDDBA7-6583-4296-B7D3-A5CD8630E762}" srcOrd="0" destOrd="0" presId="urn:microsoft.com/office/officeart/2005/8/layout/hierarchy1"/>
    <dgm:cxn modelId="{BBB28C98-22F3-40FE-B134-308FB4612826}" type="presParOf" srcId="{3435C4C0-73A9-4D8C-899D-CD3F0CD717BE}" destId="{8498C02B-8651-4624-868E-1D5452A8704E}" srcOrd="1" destOrd="0" presId="urn:microsoft.com/office/officeart/2005/8/layout/hierarchy1"/>
    <dgm:cxn modelId="{414E9A14-A523-4AC0-9350-6ED852DB2989}" type="presParOf" srcId="{73EF2F4F-C340-4606-BA32-B6D75F958E4E}" destId="{D57BF86F-7E9B-49F4-871E-06DCCF6D0057}"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429CA-E9E2-470B-AA11-CCAB3C66C836}"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l-GR"/>
        </a:p>
      </dgm:t>
    </dgm:pt>
    <dgm:pt modelId="{67FE6EBE-CF64-4C44-92A9-9C212AF80EED}">
      <dgm:prSet phldrT="[Κείμενο]"/>
      <dgm:spPr>
        <a:xfrm>
          <a:off x="1079442" y="556975"/>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Αθλητική ψυγαγωγία και αναψυχή</a:t>
          </a:r>
        </a:p>
      </dgm:t>
    </dgm:pt>
    <dgm:pt modelId="{14E5DE26-E93F-420E-82AA-78A2EAECFF99}" type="parTrans" cxnId="{74B60E65-5C30-42A3-AA9C-11FE7B1A5642}">
      <dgm:prSet/>
      <dgm:spPr/>
      <dgm:t>
        <a:bodyPr/>
        <a:lstStyle/>
        <a:p>
          <a:endParaRPr lang="el-GR"/>
        </a:p>
      </dgm:t>
    </dgm:pt>
    <dgm:pt modelId="{E2507AE1-CCAB-4CDF-ADFF-FF73E0F34307}" type="sibTrans" cxnId="{74B60E65-5C30-42A3-AA9C-11FE7B1A5642}">
      <dgm:prSet/>
      <dgm:spPr/>
      <dgm:t>
        <a:bodyPr/>
        <a:lstStyle/>
        <a:p>
          <a:endParaRPr lang="el-GR"/>
        </a:p>
      </dgm:t>
    </dgm:pt>
    <dgm:pt modelId="{BA5F78A4-78B6-48C3-B204-1A717395EB64}">
      <dgm:prSet phldrT="[Κείμενο]"/>
      <dgm:spPr>
        <a:xfrm>
          <a:off x="1079442"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Επαγγελματικές και Ερασσιτεχνικές Ομάδες</a:t>
          </a:r>
        </a:p>
      </dgm:t>
    </dgm:pt>
    <dgm:pt modelId="{C66CBC6B-2700-44B1-8B33-81BB4B9A22EA}" type="parTrans" cxnId="{0B9E76D6-49E0-4BF4-BD60-41CA60B1957A}">
      <dgm:prSet/>
      <dgm:spPr>
        <a:xfrm>
          <a:off x="1348351" y="985320"/>
          <a:ext cx="91440" cy="235297"/>
        </a:xfrm>
        <a:custGeom>
          <a:avLst/>
          <a:gdLst/>
          <a:ahLst/>
          <a:cxnLst/>
          <a:rect l="0" t="0" r="0" b="0"/>
          <a:pathLst>
            <a:path>
              <a:moveTo>
                <a:pt x="45720" y="0"/>
              </a:moveTo>
              <a:lnTo>
                <a:pt x="45720"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93320633-7D0B-46F7-A847-6661489F5461}" type="sibTrans" cxnId="{0B9E76D6-49E0-4BF4-BD60-41CA60B1957A}">
      <dgm:prSet/>
      <dgm:spPr/>
      <dgm:t>
        <a:bodyPr/>
        <a:lstStyle/>
        <a:p>
          <a:endParaRPr lang="el-GR"/>
        </a:p>
      </dgm:t>
    </dgm:pt>
    <dgm:pt modelId="{16B09858-2686-4EDA-A788-EF61DEFF4041}">
      <dgm:prSet phldrT="[Κείμενο]"/>
      <dgm:spPr>
        <a:xfrm>
          <a:off x="90607" y="2055059"/>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Αθλητικά γεγονότα</a:t>
          </a:r>
        </a:p>
      </dgm:t>
    </dgm:pt>
    <dgm:pt modelId="{E58DCC6A-F78A-4F80-A874-FA31E204B4E1}" type="parTrans" cxnId="{5204172B-CBD3-4713-A87E-E2BACA77F3D0}">
      <dgm:prSet/>
      <dgm:spPr>
        <a:xfrm>
          <a:off x="405236" y="1734362"/>
          <a:ext cx="988834" cy="235297"/>
        </a:xfrm>
        <a:custGeom>
          <a:avLst/>
          <a:gdLst/>
          <a:ahLst/>
          <a:cxnLst/>
          <a:rect l="0" t="0" r="0" b="0"/>
          <a:pathLst>
            <a:path>
              <a:moveTo>
                <a:pt x="988834" y="0"/>
              </a:moveTo>
              <a:lnTo>
                <a:pt x="988834" y="160348"/>
              </a:lnTo>
              <a:lnTo>
                <a:pt x="0" y="160348"/>
              </a:lnTo>
              <a:lnTo>
                <a:pt x="0" y="235297"/>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l-GR"/>
        </a:p>
      </dgm:t>
    </dgm:pt>
    <dgm:pt modelId="{7B2CDC32-AFEF-459A-AC1C-C08760B1161F}" type="sibTrans" cxnId="{5204172B-CBD3-4713-A87E-E2BACA77F3D0}">
      <dgm:prSet/>
      <dgm:spPr/>
      <dgm:t>
        <a:bodyPr/>
        <a:lstStyle/>
        <a:p>
          <a:endParaRPr lang="el-GR"/>
        </a:p>
      </dgm:t>
    </dgm:pt>
    <dgm:pt modelId="{29FC18D2-2540-405E-AA31-CB8E3BA20C8F}">
      <dgm:prSet phldrT="[Κείμενο]"/>
      <dgm:spPr>
        <a:xfrm>
          <a:off x="1079442" y="2055059"/>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Τουρισμός</a:t>
          </a:r>
        </a:p>
      </dgm:t>
    </dgm:pt>
    <dgm:pt modelId="{7AB41DA2-E2F4-416C-97B0-F8731F76A243}" type="parTrans" cxnId="{8CF019D4-5D5F-4728-A6B3-686F590C262F}">
      <dgm:prSet/>
      <dgm:spPr>
        <a:xfrm>
          <a:off x="1348351" y="1734362"/>
          <a:ext cx="91440" cy="235297"/>
        </a:xfrm>
        <a:custGeom>
          <a:avLst/>
          <a:gdLst/>
          <a:ahLst/>
          <a:cxnLst/>
          <a:rect l="0" t="0" r="0" b="0"/>
          <a:pathLst>
            <a:path>
              <a:moveTo>
                <a:pt x="45720" y="0"/>
              </a:moveTo>
              <a:lnTo>
                <a:pt x="45720" y="235297"/>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l-GR"/>
        </a:p>
      </dgm:t>
    </dgm:pt>
    <dgm:pt modelId="{F0AAEB70-F923-4809-A194-6C34EA196EED}" type="sibTrans" cxnId="{8CF019D4-5D5F-4728-A6B3-686F590C262F}">
      <dgm:prSet/>
      <dgm:spPr/>
      <dgm:t>
        <a:bodyPr/>
        <a:lstStyle/>
        <a:p>
          <a:endParaRPr lang="el-GR"/>
        </a:p>
      </dgm:t>
    </dgm:pt>
    <dgm:pt modelId="{6A347760-BA81-4CE8-BB3A-6E00304DDF97}">
      <dgm:prSet/>
      <dgm:spPr>
        <a:xfrm>
          <a:off x="2562693" y="556975"/>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Αθλητικά προϊόντα</a:t>
          </a:r>
        </a:p>
        <a:p>
          <a:pPr>
            <a:buNone/>
          </a:pPr>
          <a:r>
            <a:rPr lang="el-GR">
              <a:solidFill>
                <a:sysClr val="windowText" lastClr="000000">
                  <a:hueOff val="0"/>
                  <a:satOff val="0"/>
                  <a:lumOff val="0"/>
                  <a:alphaOff val="0"/>
                </a:sysClr>
              </a:solidFill>
              <a:latin typeface="Calibri" panose="020F0502020204030204"/>
              <a:ea typeface="+mn-ea"/>
              <a:cs typeface="+mn-cs"/>
            </a:rPr>
            <a:t>και υπηρεσίες </a:t>
          </a:r>
        </a:p>
      </dgm:t>
    </dgm:pt>
    <dgm:pt modelId="{284149AE-B3CB-4530-9B73-1DFA136686F8}" type="parTrans" cxnId="{5951E67A-0A9E-4690-830F-84BEDDF2E4CF}">
      <dgm:prSet/>
      <dgm:spPr/>
      <dgm:t>
        <a:bodyPr/>
        <a:lstStyle/>
        <a:p>
          <a:endParaRPr lang="el-GR"/>
        </a:p>
      </dgm:t>
    </dgm:pt>
    <dgm:pt modelId="{C27137AA-6DB8-4277-925B-291B384919E4}" type="sibTrans" cxnId="{5951E67A-0A9E-4690-830F-84BEDDF2E4CF}">
      <dgm:prSet/>
      <dgm:spPr/>
      <dgm:t>
        <a:bodyPr/>
        <a:lstStyle/>
        <a:p>
          <a:endParaRPr lang="el-GR"/>
        </a:p>
      </dgm:t>
    </dgm:pt>
    <dgm:pt modelId="{23A1A945-F8D4-42F5-BF43-18C4E98BFA1A}">
      <dgm:prSet/>
      <dgm:spPr>
        <a:xfrm>
          <a:off x="4540362" y="556975"/>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Υποστηρικτοί οργανισμοί για τον αθλητισμό</a:t>
          </a:r>
        </a:p>
      </dgm:t>
    </dgm:pt>
    <dgm:pt modelId="{5CD8E8DC-A4CB-40F5-873C-9C70AD6211DD}" type="parTrans" cxnId="{977AF91A-C129-4CA0-92BA-F907195AD690}">
      <dgm:prSet/>
      <dgm:spPr/>
      <dgm:t>
        <a:bodyPr/>
        <a:lstStyle/>
        <a:p>
          <a:endParaRPr lang="el-GR"/>
        </a:p>
      </dgm:t>
    </dgm:pt>
    <dgm:pt modelId="{4D7231F0-05A1-4719-BA87-EE1DFA858E25}" type="sibTrans" cxnId="{977AF91A-C129-4CA0-92BA-F907195AD690}">
      <dgm:prSet/>
      <dgm:spPr/>
      <dgm:t>
        <a:bodyPr/>
        <a:lstStyle/>
        <a:p>
          <a:endParaRPr lang="el-GR"/>
        </a:p>
      </dgm:t>
    </dgm:pt>
    <dgm:pt modelId="{6D5E86F7-299D-4166-8B45-E6785909E794}">
      <dgm:prSet/>
      <dgm:spPr>
        <a:xfrm>
          <a:off x="2068276" y="2055059"/>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Μ.Μ.Ε</a:t>
          </a:r>
        </a:p>
      </dgm:t>
    </dgm:pt>
    <dgm:pt modelId="{6CDE4032-4C56-4774-8915-372A3834DD3A}" type="parTrans" cxnId="{B5211440-3E21-417A-8BAD-A9E7577C3D77}">
      <dgm:prSet/>
      <dgm:spPr>
        <a:xfrm>
          <a:off x="1394071" y="1734362"/>
          <a:ext cx="988834" cy="235297"/>
        </a:xfrm>
        <a:custGeom>
          <a:avLst/>
          <a:gdLst/>
          <a:ahLst/>
          <a:cxnLst/>
          <a:rect l="0" t="0" r="0" b="0"/>
          <a:pathLst>
            <a:path>
              <a:moveTo>
                <a:pt x="0" y="0"/>
              </a:moveTo>
              <a:lnTo>
                <a:pt x="0" y="160348"/>
              </a:lnTo>
              <a:lnTo>
                <a:pt x="988834" y="160348"/>
              </a:lnTo>
              <a:lnTo>
                <a:pt x="988834" y="235297"/>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l-GR"/>
        </a:p>
      </dgm:t>
    </dgm:pt>
    <dgm:pt modelId="{3272C0F0-49FC-480F-B70A-BB4835E34D39}" type="sibTrans" cxnId="{B5211440-3E21-417A-8BAD-A9E7577C3D77}">
      <dgm:prSet/>
      <dgm:spPr/>
      <dgm:t>
        <a:bodyPr/>
        <a:lstStyle/>
        <a:p>
          <a:endParaRPr lang="el-GR"/>
        </a:p>
      </dgm:t>
    </dgm:pt>
    <dgm:pt modelId="{8C141CA0-060E-459B-AD73-D01E650D536F}">
      <dgm:prSet/>
      <dgm:spPr>
        <a:xfrm>
          <a:off x="2068276"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Εκθέσεις</a:t>
          </a:r>
        </a:p>
      </dgm:t>
    </dgm:pt>
    <dgm:pt modelId="{34BD9FC0-90AC-4D5A-BA8B-B9F4FD3967B3}" type="parTrans" cxnId="{B7F8F7B3-6AD9-4227-81EF-81265B4A6B6D}">
      <dgm:prSet/>
      <dgm:spPr>
        <a:xfrm>
          <a:off x="2382905" y="985320"/>
          <a:ext cx="494417" cy="235297"/>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69422845-12C0-4F2F-8CD4-579A06A9BACA}" type="sibTrans" cxnId="{B7F8F7B3-6AD9-4227-81EF-81265B4A6B6D}">
      <dgm:prSet/>
      <dgm:spPr/>
      <dgm:t>
        <a:bodyPr/>
        <a:lstStyle/>
        <a:p>
          <a:endParaRPr lang="el-GR"/>
        </a:p>
      </dgm:t>
    </dgm:pt>
    <dgm:pt modelId="{4308A822-83CC-4009-AB0E-E6D7EAB85767}">
      <dgm:prSet/>
      <dgm:spPr>
        <a:xfrm>
          <a:off x="3057111"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Ανάλυση αγοράς</a:t>
          </a:r>
        </a:p>
      </dgm:t>
    </dgm:pt>
    <dgm:pt modelId="{B0C5CCCE-4369-4E78-BD02-F0988B4D411B}" type="parTrans" cxnId="{E6AB40D9-A18B-4DF6-BB5B-65BE988EB2AB}">
      <dgm:prSet/>
      <dgm:spPr>
        <a:xfrm>
          <a:off x="2877322" y="985320"/>
          <a:ext cx="494417" cy="235297"/>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AA7F7412-5707-4D78-B007-59C1F96A3245}" type="sibTrans" cxnId="{E6AB40D9-A18B-4DF6-BB5B-65BE988EB2AB}">
      <dgm:prSet/>
      <dgm:spPr/>
      <dgm:t>
        <a:bodyPr/>
        <a:lstStyle/>
        <a:p>
          <a:endParaRPr lang="el-GR"/>
        </a:p>
      </dgm:t>
    </dgm:pt>
    <dgm:pt modelId="{FD0D4884-1CAA-4098-A80C-E5DB776E99C5}">
      <dgm:prSet/>
      <dgm:spPr>
        <a:xfrm>
          <a:off x="4045945"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Επαγγελματικοί οργανισμοί</a:t>
          </a:r>
        </a:p>
      </dgm:t>
    </dgm:pt>
    <dgm:pt modelId="{9D5F4B74-BEFA-4A06-8A40-79F1B7E0316D}" type="parTrans" cxnId="{FF99FDA1-B103-41DE-98F4-855D7D320289}">
      <dgm:prSet/>
      <dgm:spPr>
        <a:xfrm>
          <a:off x="4360574" y="985320"/>
          <a:ext cx="494417" cy="235297"/>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C701BB93-1B27-4484-8E23-3F91CBB8E21E}" type="sibTrans" cxnId="{FF99FDA1-B103-41DE-98F4-855D7D320289}">
      <dgm:prSet/>
      <dgm:spPr/>
      <dgm:t>
        <a:bodyPr/>
        <a:lstStyle/>
        <a:p>
          <a:endParaRPr lang="el-GR"/>
        </a:p>
      </dgm:t>
    </dgm:pt>
    <dgm:pt modelId="{7A64A9B4-D59C-4462-AFEA-095422486F37}">
      <dgm:prSet/>
      <dgm:spPr>
        <a:xfrm>
          <a:off x="5034780"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Ερασιτεχνικοί οργανισμοί</a:t>
          </a:r>
        </a:p>
      </dgm:t>
    </dgm:pt>
    <dgm:pt modelId="{079C6AD6-5DD4-47F1-9AEE-0999EDFA60E0}" type="parTrans" cxnId="{3BE48E7C-C34F-496B-A086-6BFCA4D6F143}">
      <dgm:prSet/>
      <dgm:spPr>
        <a:xfrm>
          <a:off x="4854992" y="985320"/>
          <a:ext cx="494417" cy="235297"/>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C1EB5CD0-42AF-4340-9C11-F9D40EF0BA28}" type="sibTrans" cxnId="{3BE48E7C-C34F-496B-A086-6BFCA4D6F143}">
      <dgm:prSet/>
      <dgm:spPr/>
      <dgm:t>
        <a:bodyPr/>
        <a:lstStyle/>
        <a:p>
          <a:endParaRPr lang="el-GR"/>
        </a:p>
      </dgm:t>
    </dgm:pt>
    <dgm:pt modelId="{A58D3D37-5872-4D3B-8F58-CBB54BF16F46}" type="pres">
      <dgm:prSet presAssocID="{1F1429CA-E9E2-470B-AA11-CCAB3C66C836}" presName="hierChild1" presStyleCnt="0">
        <dgm:presLayoutVars>
          <dgm:chPref val="1"/>
          <dgm:dir/>
          <dgm:animOne val="branch"/>
          <dgm:animLvl val="lvl"/>
          <dgm:resizeHandles/>
        </dgm:presLayoutVars>
      </dgm:prSet>
      <dgm:spPr/>
      <dgm:t>
        <a:bodyPr/>
        <a:lstStyle/>
        <a:p>
          <a:endParaRPr lang="el-GR"/>
        </a:p>
      </dgm:t>
    </dgm:pt>
    <dgm:pt modelId="{EBB19006-B54E-4A07-A31E-04708BAC8809}" type="pres">
      <dgm:prSet presAssocID="{67FE6EBE-CF64-4C44-92A9-9C212AF80EED}" presName="hierRoot1" presStyleCnt="0"/>
      <dgm:spPr/>
    </dgm:pt>
    <dgm:pt modelId="{3D1F745C-C67D-42B7-BBED-D9488E6B18FA}" type="pres">
      <dgm:prSet presAssocID="{67FE6EBE-CF64-4C44-92A9-9C212AF80EED}" presName="composite" presStyleCnt="0"/>
      <dgm:spPr/>
    </dgm:pt>
    <dgm:pt modelId="{33CBEF63-87C6-42EC-A55F-153D89C4942F}" type="pres">
      <dgm:prSet presAssocID="{67FE6EBE-CF64-4C44-92A9-9C212AF80EED}" presName="background" presStyleLbl="node0" presStyleIdx="0" presStyleCnt="3"/>
      <dgm:spPr>
        <a:xfrm>
          <a:off x="989547" y="471575"/>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125B81F7-D606-4B04-9A5A-040261BA6093}" type="pres">
      <dgm:prSet presAssocID="{67FE6EBE-CF64-4C44-92A9-9C212AF80EED}" presName="text" presStyleLbl="fgAcc0" presStyleIdx="0" presStyleCnt="3">
        <dgm:presLayoutVars>
          <dgm:chPref val="3"/>
        </dgm:presLayoutVars>
      </dgm:prSet>
      <dgm:spPr/>
      <dgm:t>
        <a:bodyPr/>
        <a:lstStyle/>
        <a:p>
          <a:endParaRPr lang="el-GR"/>
        </a:p>
      </dgm:t>
    </dgm:pt>
    <dgm:pt modelId="{8A875849-072C-474A-BDC6-CFD872916ACF}" type="pres">
      <dgm:prSet presAssocID="{67FE6EBE-CF64-4C44-92A9-9C212AF80EED}" presName="hierChild2" presStyleCnt="0"/>
      <dgm:spPr/>
    </dgm:pt>
    <dgm:pt modelId="{DF2B2B37-FFAE-43A4-BDA3-E041E49B0EBF}" type="pres">
      <dgm:prSet presAssocID="{C66CBC6B-2700-44B1-8B33-81BB4B9A22EA}" presName="Name10" presStyleLbl="parChTrans1D2" presStyleIdx="0" presStyleCnt="5"/>
      <dgm:spPr/>
      <dgm:t>
        <a:bodyPr/>
        <a:lstStyle/>
        <a:p>
          <a:endParaRPr lang="el-GR"/>
        </a:p>
      </dgm:t>
    </dgm:pt>
    <dgm:pt modelId="{1497A7A3-B283-40ED-B206-A2576EC43030}" type="pres">
      <dgm:prSet presAssocID="{BA5F78A4-78B6-48C3-B204-1A717395EB64}" presName="hierRoot2" presStyleCnt="0"/>
      <dgm:spPr/>
    </dgm:pt>
    <dgm:pt modelId="{580642F9-7439-404E-A1BE-54A5E71FDAF4}" type="pres">
      <dgm:prSet presAssocID="{BA5F78A4-78B6-48C3-B204-1A717395EB64}" presName="composite2" presStyleCnt="0"/>
      <dgm:spPr/>
    </dgm:pt>
    <dgm:pt modelId="{330E5A62-DDAF-4662-917C-BFB95EBFF5CF}" type="pres">
      <dgm:prSet presAssocID="{BA5F78A4-78B6-48C3-B204-1A717395EB64}" presName="background2" presStyleLbl="node2" presStyleIdx="0" presStyleCnt="5"/>
      <dgm:spPr>
        <a:xfrm>
          <a:off x="989547"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16C723B5-6E20-48A2-97D4-F10F1BF08896}" type="pres">
      <dgm:prSet presAssocID="{BA5F78A4-78B6-48C3-B204-1A717395EB64}" presName="text2" presStyleLbl="fgAcc2" presStyleIdx="0" presStyleCnt="5">
        <dgm:presLayoutVars>
          <dgm:chPref val="3"/>
        </dgm:presLayoutVars>
      </dgm:prSet>
      <dgm:spPr/>
      <dgm:t>
        <a:bodyPr/>
        <a:lstStyle/>
        <a:p>
          <a:endParaRPr lang="el-GR"/>
        </a:p>
      </dgm:t>
    </dgm:pt>
    <dgm:pt modelId="{C953BD4F-4460-4076-B19D-B9E395F73AF9}" type="pres">
      <dgm:prSet presAssocID="{BA5F78A4-78B6-48C3-B204-1A717395EB64}" presName="hierChild3" presStyleCnt="0"/>
      <dgm:spPr/>
    </dgm:pt>
    <dgm:pt modelId="{034F3656-14DD-467C-8A05-E5C637C65980}" type="pres">
      <dgm:prSet presAssocID="{E58DCC6A-F78A-4F80-A874-FA31E204B4E1}" presName="Name17" presStyleLbl="parChTrans1D3" presStyleIdx="0" presStyleCnt="3"/>
      <dgm:spPr/>
      <dgm:t>
        <a:bodyPr/>
        <a:lstStyle/>
        <a:p>
          <a:endParaRPr lang="el-GR"/>
        </a:p>
      </dgm:t>
    </dgm:pt>
    <dgm:pt modelId="{88C4A1EE-F309-46B4-969F-15CE4D7D3233}" type="pres">
      <dgm:prSet presAssocID="{16B09858-2686-4EDA-A788-EF61DEFF4041}" presName="hierRoot3" presStyleCnt="0"/>
      <dgm:spPr/>
    </dgm:pt>
    <dgm:pt modelId="{BEA47191-9BF9-457D-B191-4AE56EA83D13}" type="pres">
      <dgm:prSet presAssocID="{16B09858-2686-4EDA-A788-EF61DEFF4041}" presName="composite3" presStyleCnt="0"/>
      <dgm:spPr/>
    </dgm:pt>
    <dgm:pt modelId="{EFE11C84-2F6E-4760-90E1-9274BA668BE1}" type="pres">
      <dgm:prSet presAssocID="{16B09858-2686-4EDA-A788-EF61DEFF4041}" presName="background3" presStyleLbl="node3" presStyleIdx="0" presStyleCnt="3"/>
      <dgm:spPr>
        <a:xfrm>
          <a:off x="713" y="1969660"/>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F4289E49-D40A-462F-B217-AE2B5D17622D}" type="pres">
      <dgm:prSet presAssocID="{16B09858-2686-4EDA-A788-EF61DEFF4041}" presName="text3" presStyleLbl="fgAcc3" presStyleIdx="0" presStyleCnt="3">
        <dgm:presLayoutVars>
          <dgm:chPref val="3"/>
        </dgm:presLayoutVars>
      </dgm:prSet>
      <dgm:spPr/>
      <dgm:t>
        <a:bodyPr/>
        <a:lstStyle/>
        <a:p>
          <a:endParaRPr lang="el-GR"/>
        </a:p>
      </dgm:t>
    </dgm:pt>
    <dgm:pt modelId="{081139E7-DD93-459D-BF18-1B8EB047D24C}" type="pres">
      <dgm:prSet presAssocID="{16B09858-2686-4EDA-A788-EF61DEFF4041}" presName="hierChild4" presStyleCnt="0"/>
      <dgm:spPr/>
    </dgm:pt>
    <dgm:pt modelId="{18FDF2EF-FD12-46B7-AECB-B74ECFE9C319}" type="pres">
      <dgm:prSet presAssocID="{7AB41DA2-E2F4-416C-97B0-F8731F76A243}" presName="Name17" presStyleLbl="parChTrans1D3" presStyleIdx="1" presStyleCnt="3"/>
      <dgm:spPr/>
      <dgm:t>
        <a:bodyPr/>
        <a:lstStyle/>
        <a:p>
          <a:endParaRPr lang="el-GR"/>
        </a:p>
      </dgm:t>
    </dgm:pt>
    <dgm:pt modelId="{9BBD38EA-E02D-4F9F-8DBA-A33522B6D1A7}" type="pres">
      <dgm:prSet presAssocID="{29FC18D2-2540-405E-AA31-CB8E3BA20C8F}" presName="hierRoot3" presStyleCnt="0"/>
      <dgm:spPr/>
    </dgm:pt>
    <dgm:pt modelId="{FBDB00B0-C083-463C-9CBB-CEF734749860}" type="pres">
      <dgm:prSet presAssocID="{29FC18D2-2540-405E-AA31-CB8E3BA20C8F}" presName="composite3" presStyleCnt="0"/>
      <dgm:spPr/>
    </dgm:pt>
    <dgm:pt modelId="{6EE8297F-25BD-415D-9B2F-16847BEA4832}" type="pres">
      <dgm:prSet presAssocID="{29FC18D2-2540-405E-AA31-CB8E3BA20C8F}" presName="background3" presStyleLbl="node3" presStyleIdx="1" presStyleCnt="3"/>
      <dgm:spPr>
        <a:xfrm>
          <a:off x="989547" y="1969660"/>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67EFDFD3-A4AE-44EE-B00A-124A7E0D9AA1}" type="pres">
      <dgm:prSet presAssocID="{29FC18D2-2540-405E-AA31-CB8E3BA20C8F}" presName="text3" presStyleLbl="fgAcc3" presStyleIdx="1" presStyleCnt="3">
        <dgm:presLayoutVars>
          <dgm:chPref val="3"/>
        </dgm:presLayoutVars>
      </dgm:prSet>
      <dgm:spPr/>
      <dgm:t>
        <a:bodyPr/>
        <a:lstStyle/>
        <a:p>
          <a:endParaRPr lang="el-GR"/>
        </a:p>
      </dgm:t>
    </dgm:pt>
    <dgm:pt modelId="{98047A87-3CA1-4009-9C90-1DC4548B1B65}" type="pres">
      <dgm:prSet presAssocID="{29FC18D2-2540-405E-AA31-CB8E3BA20C8F}" presName="hierChild4" presStyleCnt="0"/>
      <dgm:spPr/>
    </dgm:pt>
    <dgm:pt modelId="{2D3C333A-10B0-4734-B38B-0B186968C485}" type="pres">
      <dgm:prSet presAssocID="{6CDE4032-4C56-4774-8915-372A3834DD3A}" presName="Name17" presStyleLbl="parChTrans1D3" presStyleIdx="2" presStyleCnt="3"/>
      <dgm:spPr/>
      <dgm:t>
        <a:bodyPr/>
        <a:lstStyle/>
        <a:p>
          <a:endParaRPr lang="el-GR"/>
        </a:p>
      </dgm:t>
    </dgm:pt>
    <dgm:pt modelId="{E52962D9-AA29-46C2-8405-BF556E283A28}" type="pres">
      <dgm:prSet presAssocID="{6D5E86F7-299D-4166-8B45-E6785909E794}" presName="hierRoot3" presStyleCnt="0"/>
      <dgm:spPr/>
    </dgm:pt>
    <dgm:pt modelId="{3F499D93-127B-411C-9446-D26E346656F9}" type="pres">
      <dgm:prSet presAssocID="{6D5E86F7-299D-4166-8B45-E6785909E794}" presName="composite3" presStyleCnt="0"/>
      <dgm:spPr/>
    </dgm:pt>
    <dgm:pt modelId="{C6691118-413A-421C-8830-82E33AC689A6}" type="pres">
      <dgm:prSet presAssocID="{6D5E86F7-299D-4166-8B45-E6785909E794}" presName="background3" presStyleLbl="node3" presStyleIdx="2" presStyleCnt="3"/>
      <dgm:spPr>
        <a:xfrm>
          <a:off x="1978382" y="1969660"/>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FB65B1C2-7723-4A07-9F90-2B4D8C2183F6}" type="pres">
      <dgm:prSet presAssocID="{6D5E86F7-299D-4166-8B45-E6785909E794}" presName="text3" presStyleLbl="fgAcc3" presStyleIdx="2" presStyleCnt="3">
        <dgm:presLayoutVars>
          <dgm:chPref val="3"/>
        </dgm:presLayoutVars>
      </dgm:prSet>
      <dgm:spPr/>
      <dgm:t>
        <a:bodyPr/>
        <a:lstStyle/>
        <a:p>
          <a:endParaRPr lang="el-GR"/>
        </a:p>
      </dgm:t>
    </dgm:pt>
    <dgm:pt modelId="{FB643608-2969-4EA5-BE27-57FDEEBF2DDA}" type="pres">
      <dgm:prSet presAssocID="{6D5E86F7-299D-4166-8B45-E6785909E794}" presName="hierChild4" presStyleCnt="0"/>
      <dgm:spPr/>
    </dgm:pt>
    <dgm:pt modelId="{7C8E4D0F-BB88-4025-A37A-49FE4A0F020E}" type="pres">
      <dgm:prSet presAssocID="{6A347760-BA81-4CE8-BB3A-6E00304DDF97}" presName="hierRoot1" presStyleCnt="0"/>
      <dgm:spPr/>
    </dgm:pt>
    <dgm:pt modelId="{B0653BD5-F37E-48B2-A351-CF53AACC4EBF}" type="pres">
      <dgm:prSet presAssocID="{6A347760-BA81-4CE8-BB3A-6E00304DDF97}" presName="composite" presStyleCnt="0"/>
      <dgm:spPr/>
    </dgm:pt>
    <dgm:pt modelId="{AC35A6D4-E1FB-4CCD-88B8-1203406DC430}" type="pres">
      <dgm:prSet presAssocID="{6A347760-BA81-4CE8-BB3A-6E00304DDF97}" presName="background" presStyleLbl="node0" presStyleIdx="1" presStyleCnt="3"/>
      <dgm:spPr>
        <a:xfrm>
          <a:off x="2472799" y="471575"/>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D5D87875-3C6C-4FA8-88B6-7D8D625DB4FA}" type="pres">
      <dgm:prSet presAssocID="{6A347760-BA81-4CE8-BB3A-6E00304DDF97}" presName="text" presStyleLbl="fgAcc0" presStyleIdx="1" presStyleCnt="3">
        <dgm:presLayoutVars>
          <dgm:chPref val="3"/>
        </dgm:presLayoutVars>
      </dgm:prSet>
      <dgm:spPr/>
      <dgm:t>
        <a:bodyPr/>
        <a:lstStyle/>
        <a:p>
          <a:endParaRPr lang="el-GR"/>
        </a:p>
      </dgm:t>
    </dgm:pt>
    <dgm:pt modelId="{A9458D6E-C723-4E58-ACDB-EC117957D19E}" type="pres">
      <dgm:prSet presAssocID="{6A347760-BA81-4CE8-BB3A-6E00304DDF97}" presName="hierChild2" presStyleCnt="0"/>
      <dgm:spPr/>
    </dgm:pt>
    <dgm:pt modelId="{7AE4F694-56EF-4E6D-A80D-DDF681276F57}" type="pres">
      <dgm:prSet presAssocID="{34BD9FC0-90AC-4D5A-BA8B-B9F4FD3967B3}" presName="Name10" presStyleLbl="parChTrans1D2" presStyleIdx="1" presStyleCnt="5"/>
      <dgm:spPr/>
      <dgm:t>
        <a:bodyPr/>
        <a:lstStyle/>
        <a:p>
          <a:endParaRPr lang="el-GR"/>
        </a:p>
      </dgm:t>
    </dgm:pt>
    <dgm:pt modelId="{EC7CF48D-514F-4D1B-8C49-B350103F9DC4}" type="pres">
      <dgm:prSet presAssocID="{8C141CA0-060E-459B-AD73-D01E650D536F}" presName="hierRoot2" presStyleCnt="0"/>
      <dgm:spPr/>
    </dgm:pt>
    <dgm:pt modelId="{E47EB88B-2EEB-4F3B-8393-8322529C3727}" type="pres">
      <dgm:prSet presAssocID="{8C141CA0-060E-459B-AD73-D01E650D536F}" presName="composite2" presStyleCnt="0"/>
      <dgm:spPr/>
    </dgm:pt>
    <dgm:pt modelId="{5A8E9DD9-05AD-4C54-83E9-2310ACFF8454}" type="pres">
      <dgm:prSet presAssocID="{8C141CA0-060E-459B-AD73-D01E650D536F}" presName="background2" presStyleLbl="node2" presStyleIdx="1" presStyleCnt="5"/>
      <dgm:spPr>
        <a:xfrm>
          <a:off x="1978382"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9EFB3F3E-DF21-4395-A94B-E6D76F803A17}" type="pres">
      <dgm:prSet presAssocID="{8C141CA0-060E-459B-AD73-D01E650D536F}" presName="text2" presStyleLbl="fgAcc2" presStyleIdx="1" presStyleCnt="5">
        <dgm:presLayoutVars>
          <dgm:chPref val="3"/>
        </dgm:presLayoutVars>
      </dgm:prSet>
      <dgm:spPr/>
      <dgm:t>
        <a:bodyPr/>
        <a:lstStyle/>
        <a:p>
          <a:endParaRPr lang="el-GR"/>
        </a:p>
      </dgm:t>
    </dgm:pt>
    <dgm:pt modelId="{45899136-BCDC-42FF-BF9A-80D70FDFE44C}" type="pres">
      <dgm:prSet presAssocID="{8C141CA0-060E-459B-AD73-D01E650D536F}" presName="hierChild3" presStyleCnt="0"/>
      <dgm:spPr/>
    </dgm:pt>
    <dgm:pt modelId="{EF45D1E6-3C93-47FD-B96D-F69DE902B82A}" type="pres">
      <dgm:prSet presAssocID="{B0C5CCCE-4369-4E78-BD02-F0988B4D411B}" presName="Name10" presStyleLbl="parChTrans1D2" presStyleIdx="2" presStyleCnt="5"/>
      <dgm:spPr/>
      <dgm:t>
        <a:bodyPr/>
        <a:lstStyle/>
        <a:p>
          <a:endParaRPr lang="el-GR"/>
        </a:p>
      </dgm:t>
    </dgm:pt>
    <dgm:pt modelId="{65BA94EA-3C8D-409A-9DFB-51BEFC75F4DE}" type="pres">
      <dgm:prSet presAssocID="{4308A822-83CC-4009-AB0E-E6D7EAB85767}" presName="hierRoot2" presStyleCnt="0"/>
      <dgm:spPr/>
    </dgm:pt>
    <dgm:pt modelId="{8775157F-7E66-4582-853E-87F42BFD8A44}" type="pres">
      <dgm:prSet presAssocID="{4308A822-83CC-4009-AB0E-E6D7EAB85767}" presName="composite2" presStyleCnt="0"/>
      <dgm:spPr/>
    </dgm:pt>
    <dgm:pt modelId="{375321D5-7A3C-4B81-9CB6-D67436AA4F1B}" type="pres">
      <dgm:prSet presAssocID="{4308A822-83CC-4009-AB0E-E6D7EAB85767}" presName="background2" presStyleLbl="node2" presStyleIdx="2" presStyleCnt="5"/>
      <dgm:spPr>
        <a:xfrm>
          <a:off x="2967217"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F1018231-8396-4A12-8227-BA724FAF6563}" type="pres">
      <dgm:prSet presAssocID="{4308A822-83CC-4009-AB0E-E6D7EAB85767}" presName="text2" presStyleLbl="fgAcc2" presStyleIdx="2" presStyleCnt="5">
        <dgm:presLayoutVars>
          <dgm:chPref val="3"/>
        </dgm:presLayoutVars>
      </dgm:prSet>
      <dgm:spPr/>
      <dgm:t>
        <a:bodyPr/>
        <a:lstStyle/>
        <a:p>
          <a:endParaRPr lang="el-GR"/>
        </a:p>
      </dgm:t>
    </dgm:pt>
    <dgm:pt modelId="{F271DB59-7566-4DBE-BD31-4BA99DB3B5EC}" type="pres">
      <dgm:prSet presAssocID="{4308A822-83CC-4009-AB0E-E6D7EAB85767}" presName="hierChild3" presStyleCnt="0"/>
      <dgm:spPr/>
    </dgm:pt>
    <dgm:pt modelId="{2D7B3F71-A815-49D2-A70A-41DA1FC3370B}" type="pres">
      <dgm:prSet presAssocID="{23A1A945-F8D4-42F5-BF43-18C4E98BFA1A}" presName="hierRoot1" presStyleCnt="0"/>
      <dgm:spPr/>
    </dgm:pt>
    <dgm:pt modelId="{CA1A7077-62AB-44E2-AEE4-76DD82813E87}" type="pres">
      <dgm:prSet presAssocID="{23A1A945-F8D4-42F5-BF43-18C4E98BFA1A}" presName="composite" presStyleCnt="0"/>
      <dgm:spPr/>
    </dgm:pt>
    <dgm:pt modelId="{BB44CF76-DBDC-4F47-8F55-CBF5072FDEC7}" type="pres">
      <dgm:prSet presAssocID="{23A1A945-F8D4-42F5-BF43-18C4E98BFA1A}" presName="background" presStyleLbl="node0" presStyleIdx="2" presStyleCnt="3"/>
      <dgm:spPr>
        <a:xfrm>
          <a:off x="4450468" y="471575"/>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09087C5B-62A5-4430-9608-FBB0D1BCE6B4}" type="pres">
      <dgm:prSet presAssocID="{23A1A945-F8D4-42F5-BF43-18C4E98BFA1A}" presName="text" presStyleLbl="fgAcc0" presStyleIdx="2" presStyleCnt="3">
        <dgm:presLayoutVars>
          <dgm:chPref val="3"/>
        </dgm:presLayoutVars>
      </dgm:prSet>
      <dgm:spPr/>
      <dgm:t>
        <a:bodyPr/>
        <a:lstStyle/>
        <a:p>
          <a:endParaRPr lang="el-GR"/>
        </a:p>
      </dgm:t>
    </dgm:pt>
    <dgm:pt modelId="{C901BE78-A72C-46E1-9193-66F78DC0BA1E}" type="pres">
      <dgm:prSet presAssocID="{23A1A945-F8D4-42F5-BF43-18C4E98BFA1A}" presName="hierChild2" presStyleCnt="0"/>
      <dgm:spPr/>
    </dgm:pt>
    <dgm:pt modelId="{B03B9434-BC79-4E03-90D0-ADF35DCB13C1}" type="pres">
      <dgm:prSet presAssocID="{9D5F4B74-BEFA-4A06-8A40-79F1B7E0316D}" presName="Name10" presStyleLbl="parChTrans1D2" presStyleIdx="3" presStyleCnt="5"/>
      <dgm:spPr/>
      <dgm:t>
        <a:bodyPr/>
        <a:lstStyle/>
        <a:p>
          <a:endParaRPr lang="el-GR"/>
        </a:p>
      </dgm:t>
    </dgm:pt>
    <dgm:pt modelId="{FF8CA931-7D6A-4D16-A59A-E4E4F0FF3FF2}" type="pres">
      <dgm:prSet presAssocID="{FD0D4884-1CAA-4098-A80C-E5DB776E99C5}" presName="hierRoot2" presStyleCnt="0"/>
      <dgm:spPr/>
    </dgm:pt>
    <dgm:pt modelId="{B2CD8D43-D417-4E9E-8DAD-824CF9FCE266}" type="pres">
      <dgm:prSet presAssocID="{FD0D4884-1CAA-4098-A80C-E5DB776E99C5}" presName="composite2" presStyleCnt="0"/>
      <dgm:spPr/>
    </dgm:pt>
    <dgm:pt modelId="{C50D5AB7-D242-4D22-8E72-E4F16E7EAE26}" type="pres">
      <dgm:prSet presAssocID="{FD0D4884-1CAA-4098-A80C-E5DB776E99C5}" presName="background2" presStyleLbl="node2" presStyleIdx="3" presStyleCnt="5"/>
      <dgm:spPr>
        <a:xfrm>
          <a:off x="3956051"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3C2D24BF-CD97-4E90-99FC-C9F0807FAD1C}" type="pres">
      <dgm:prSet presAssocID="{FD0D4884-1CAA-4098-A80C-E5DB776E99C5}" presName="text2" presStyleLbl="fgAcc2" presStyleIdx="3" presStyleCnt="5">
        <dgm:presLayoutVars>
          <dgm:chPref val="3"/>
        </dgm:presLayoutVars>
      </dgm:prSet>
      <dgm:spPr/>
      <dgm:t>
        <a:bodyPr/>
        <a:lstStyle/>
        <a:p>
          <a:endParaRPr lang="el-GR"/>
        </a:p>
      </dgm:t>
    </dgm:pt>
    <dgm:pt modelId="{6C760376-995B-4347-9F52-D0AF30FF311F}" type="pres">
      <dgm:prSet presAssocID="{FD0D4884-1CAA-4098-A80C-E5DB776E99C5}" presName="hierChild3" presStyleCnt="0"/>
      <dgm:spPr/>
    </dgm:pt>
    <dgm:pt modelId="{5B84FFF2-D5F5-4828-9A20-C3C8FA84962D}" type="pres">
      <dgm:prSet presAssocID="{079C6AD6-5DD4-47F1-9AEE-0999EDFA60E0}" presName="Name10" presStyleLbl="parChTrans1D2" presStyleIdx="4" presStyleCnt="5"/>
      <dgm:spPr/>
      <dgm:t>
        <a:bodyPr/>
        <a:lstStyle/>
        <a:p>
          <a:endParaRPr lang="el-GR"/>
        </a:p>
      </dgm:t>
    </dgm:pt>
    <dgm:pt modelId="{564B5498-0A5C-4F8B-A1B6-049783413622}" type="pres">
      <dgm:prSet presAssocID="{7A64A9B4-D59C-4462-AFEA-095422486F37}" presName="hierRoot2" presStyleCnt="0"/>
      <dgm:spPr/>
    </dgm:pt>
    <dgm:pt modelId="{F630139D-2392-400E-B31D-DD6764A6102A}" type="pres">
      <dgm:prSet presAssocID="{7A64A9B4-D59C-4462-AFEA-095422486F37}" presName="composite2" presStyleCnt="0"/>
      <dgm:spPr/>
    </dgm:pt>
    <dgm:pt modelId="{20282D2B-2935-461A-9E34-20DFA2F5E33C}" type="pres">
      <dgm:prSet presAssocID="{7A64A9B4-D59C-4462-AFEA-095422486F37}" presName="background2" presStyleLbl="node2" presStyleIdx="4" presStyleCnt="5"/>
      <dgm:spPr>
        <a:xfrm>
          <a:off x="4944886"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69B6EF68-F109-4F16-BA73-7665555C8112}" type="pres">
      <dgm:prSet presAssocID="{7A64A9B4-D59C-4462-AFEA-095422486F37}" presName="text2" presStyleLbl="fgAcc2" presStyleIdx="4" presStyleCnt="5">
        <dgm:presLayoutVars>
          <dgm:chPref val="3"/>
        </dgm:presLayoutVars>
      </dgm:prSet>
      <dgm:spPr/>
      <dgm:t>
        <a:bodyPr/>
        <a:lstStyle/>
        <a:p>
          <a:endParaRPr lang="el-GR"/>
        </a:p>
      </dgm:t>
    </dgm:pt>
    <dgm:pt modelId="{5F39B0D0-B3F7-4579-BA99-137A7BC219BD}" type="pres">
      <dgm:prSet presAssocID="{7A64A9B4-D59C-4462-AFEA-095422486F37}" presName="hierChild3" presStyleCnt="0"/>
      <dgm:spPr/>
    </dgm:pt>
  </dgm:ptLst>
  <dgm:cxnLst>
    <dgm:cxn modelId="{B1468E89-625F-43D8-912F-E6E691734FBD}" type="presOf" srcId="{23A1A945-F8D4-42F5-BF43-18C4E98BFA1A}" destId="{09087C5B-62A5-4430-9608-FBB0D1BCE6B4}" srcOrd="0" destOrd="0" presId="urn:microsoft.com/office/officeart/2005/8/layout/hierarchy1"/>
    <dgm:cxn modelId="{B5211440-3E21-417A-8BAD-A9E7577C3D77}" srcId="{BA5F78A4-78B6-48C3-B204-1A717395EB64}" destId="{6D5E86F7-299D-4166-8B45-E6785909E794}" srcOrd="2" destOrd="0" parTransId="{6CDE4032-4C56-4774-8915-372A3834DD3A}" sibTransId="{3272C0F0-49FC-480F-B70A-BB4835E34D39}"/>
    <dgm:cxn modelId="{695055AB-C077-4E63-B2EA-A68FD2BCA2A4}" type="presOf" srcId="{6D5E86F7-299D-4166-8B45-E6785909E794}" destId="{FB65B1C2-7723-4A07-9F90-2B4D8C2183F6}" srcOrd="0" destOrd="0" presId="urn:microsoft.com/office/officeart/2005/8/layout/hierarchy1"/>
    <dgm:cxn modelId="{5951E67A-0A9E-4690-830F-84BEDDF2E4CF}" srcId="{1F1429CA-E9E2-470B-AA11-CCAB3C66C836}" destId="{6A347760-BA81-4CE8-BB3A-6E00304DDF97}" srcOrd="1" destOrd="0" parTransId="{284149AE-B3CB-4530-9B73-1DFA136686F8}" sibTransId="{C27137AA-6DB8-4277-925B-291B384919E4}"/>
    <dgm:cxn modelId="{977AF91A-C129-4CA0-92BA-F907195AD690}" srcId="{1F1429CA-E9E2-470B-AA11-CCAB3C66C836}" destId="{23A1A945-F8D4-42F5-BF43-18C4E98BFA1A}" srcOrd="2" destOrd="0" parTransId="{5CD8E8DC-A4CB-40F5-873C-9C70AD6211DD}" sibTransId="{4D7231F0-05A1-4719-BA87-EE1DFA858E25}"/>
    <dgm:cxn modelId="{E479FDE4-F742-4934-B1E1-DC1E1B90AC98}" type="presOf" srcId="{67FE6EBE-CF64-4C44-92A9-9C212AF80EED}" destId="{125B81F7-D606-4B04-9A5A-040261BA6093}" srcOrd="0" destOrd="0" presId="urn:microsoft.com/office/officeart/2005/8/layout/hierarchy1"/>
    <dgm:cxn modelId="{5204172B-CBD3-4713-A87E-E2BACA77F3D0}" srcId="{BA5F78A4-78B6-48C3-B204-1A717395EB64}" destId="{16B09858-2686-4EDA-A788-EF61DEFF4041}" srcOrd="0" destOrd="0" parTransId="{E58DCC6A-F78A-4F80-A874-FA31E204B4E1}" sibTransId="{7B2CDC32-AFEF-459A-AC1C-C08760B1161F}"/>
    <dgm:cxn modelId="{FFD645EB-8AC2-4469-B08A-550631C5A834}" type="presOf" srcId="{FD0D4884-1CAA-4098-A80C-E5DB776E99C5}" destId="{3C2D24BF-CD97-4E90-99FC-C9F0807FAD1C}" srcOrd="0" destOrd="0" presId="urn:microsoft.com/office/officeart/2005/8/layout/hierarchy1"/>
    <dgm:cxn modelId="{3DA876BD-72EE-43DC-B917-4568F4596D86}" type="presOf" srcId="{6CDE4032-4C56-4774-8915-372A3834DD3A}" destId="{2D3C333A-10B0-4734-B38B-0B186968C485}" srcOrd="0" destOrd="0" presId="urn:microsoft.com/office/officeart/2005/8/layout/hierarchy1"/>
    <dgm:cxn modelId="{F3C2FA41-0AD4-4D9E-A00A-456EECC445D3}" type="presOf" srcId="{7A64A9B4-D59C-4462-AFEA-095422486F37}" destId="{69B6EF68-F109-4F16-BA73-7665555C8112}" srcOrd="0" destOrd="0" presId="urn:microsoft.com/office/officeart/2005/8/layout/hierarchy1"/>
    <dgm:cxn modelId="{0B9E76D6-49E0-4BF4-BD60-41CA60B1957A}" srcId="{67FE6EBE-CF64-4C44-92A9-9C212AF80EED}" destId="{BA5F78A4-78B6-48C3-B204-1A717395EB64}" srcOrd="0" destOrd="0" parTransId="{C66CBC6B-2700-44B1-8B33-81BB4B9A22EA}" sibTransId="{93320633-7D0B-46F7-A847-6661489F5461}"/>
    <dgm:cxn modelId="{FE67CE00-C5CC-471F-8760-7B57E65D1E6F}" type="presOf" srcId="{079C6AD6-5DD4-47F1-9AEE-0999EDFA60E0}" destId="{5B84FFF2-D5F5-4828-9A20-C3C8FA84962D}" srcOrd="0" destOrd="0" presId="urn:microsoft.com/office/officeart/2005/8/layout/hierarchy1"/>
    <dgm:cxn modelId="{75981567-C93F-4428-9698-63672270F194}" type="presOf" srcId="{E58DCC6A-F78A-4F80-A874-FA31E204B4E1}" destId="{034F3656-14DD-467C-8A05-E5C637C65980}" srcOrd="0" destOrd="0" presId="urn:microsoft.com/office/officeart/2005/8/layout/hierarchy1"/>
    <dgm:cxn modelId="{8CF019D4-5D5F-4728-A6B3-686F590C262F}" srcId="{BA5F78A4-78B6-48C3-B204-1A717395EB64}" destId="{29FC18D2-2540-405E-AA31-CB8E3BA20C8F}" srcOrd="1" destOrd="0" parTransId="{7AB41DA2-E2F4-416C-97B0-F8731F76A243}" sibTransId="{F0AAEB70-F923-4809-A194-6C34EA196EED}"/>
    <dgm:cxn modelId="{2E5C42B6-0755-4B27-AB16-1CD112282FFE}" type="presOf" srcId="{29FC18D2-2540-405E-AA31-CB8E3BA20C8F}" destId="{67EFDFD3-A4AE-44EE-B00A-124A7E0D9AA1}" srcOrd="0" destOrd="0" presId="urn:microsoft.com/office/officeart/2005/8/layout/hierarchy1"/>
    <dgm:cxn modelId="{BE16E340-74D0-4760-B45A-8DBB80D1D17A}" type="presOf" srcId="{C66CBC6B-2700-44B1-8B33-81BB4B9A22EA}" destId="{DF2B2B37-FFAE-43A4-BDA3-E041E49B0EBF}" srcOrd="0" destOrd="0" presId="urn:microsoft.com/office/officeart/2005/8/layout/hierarchy1"/>
    <dgm:cxn modelId="{9D9BAB87-811B-48B6-9401-381DE681C433}" type="presOf" srcId="{BA5F78A4-78B6-48C3-B204-1A717395EB64}" destId="{16C723B5-6E20-48A2-97D4-F10F1BF08896}" srcOrd="0" destOrd="0" presId="urn:microsoft.com/office/officeart/2005/8/layout/hierarchy1"/>
    <dgm:cxn modelId="{852C7DBD-1B4D-4C7E-97DF-969ABE0EAEDE}" type="presOf" srcId="{6A347760-BA81-4CE8-BB3A-6E00304DDF97}" destId="{D5D87875-3C6C-4FA8-88B6-7D8D625DB4FA}" srcOrd="0" destOrd="0" presId="urn:microsoft.com/office/officeart/2005/8/layout/hierarchy1"/>
    <dgm:cxn modelId="{3BE48E7C-C34F-496B-A086-6BFCA4D6F143}" srcId="{23A1A945-F8D4-42F5-BF43-18C4E98BFA1A}" destId="{7A64A9B4-D59C-4462-AFEA-095422486F37}" srcOrd="1" destOrd="0" parTransId="{079C6AD6-5DD4-47F1-9AEE-0999EDFA60E0}" sibTransId="{C1EB5CD0-42AF-4340-9C11-F9D40EF0BA28}"/>
    <dgm:cxn modelId="{B75F8C05-2FBA-49B7-A9ED-36C2A4CC0AC3}" type="presOf" srcId="{9D5F4B74-BEFA-4A06-8A40-79F1B7E0316D}" destId="{B03B9434-BC79-4E03-90D0-ADF35DCB13C1}" srcOrd="0" destOrd="0" presId="urn:microsoft.com/office/officeart/2005/8/layout/hierarchy1"/>
    <dgm:cxn modelId="{E5EF9469-CC92-4A0D-9A54-D5CA17F02824}" type="presOf" srcId="{16B09858-2686-4EDA-A788-EF61DEFF4041}" destId="{F4289E49-D40A-462F-B217-AE2B5D17622D}" srcOrd="0" destOrd="0" presId="urn:microsoft.com/office/officeart/2005/8/layout/hierarchy1"/>
    <dgm:cxn modelId="{E6AB40D9-A18B-4DF6-BB5B-65BE988EB2AB}" srcId="{6A347760-BA81-4CE8-BB3A-6E00304DDF97}" destId="{4308A822-83CC-4009-AB0E-E6D7EAB85767}" srcOrd="1" destOrd="0" parTransId="{B0C5CCCE-4369-4E78-BD02-F0988B4D411B}" sibTransId="{AA7F7412-5707-4D78-B007-59C1F96A3245}"/>
    <dgm:cxn modelId="{042DCE17-8D4A-4CDE-9880-2C9FB052A964}" type="presOf" srcId="{B0C5CCCE-4369-4E78-BD02-F0988B4D411B}" destId="{EF45D1E6-3C93-47FD-B96D-F69DE902B82A}" srcOrd="0" destOrd="0" presId="urn:microsoft.com/office/officeart/2005/8/layout/hierarchy1"/>
    <dgm:cxn modelId="{FF99FDA1-B103-41DE-98F4-855D7D320289}" srcId="{23A1A945-F8D4-42F5-BF43-18C4E98BFA1A}" destId="{FD0D4884-1CAA-4098-A80C-E5DB776E99C5}" srcOrd="0" destOrd="0" parTransId="{9D5F4B74-BEFA-4A06-8A40-79F1B7E0316D}" sibTransId="{C701BB93-1B27-4484-8E23-3F91CBB8E21E}"/>
    <dgm:cxn modelId="{74B60E65-5C30-42A3-AA9C-11FE7B1A5642}" srcId="{1F1429CA-E9E2-470B-AA11-CCAB3C66C836}" destId="{67FE6EBE-CF64-4C44-92A9-9C212AF80EED}" srcOrd="0" destOrd="0" parTransId="{14E5DE26-E93F-420E-82AA-78A2EAECFF99}" sibTransId="{E2507AE1-CCAB-4CDF-ADFF-FF73E0F34307}"/>
    <dgm:cxn modelId="{7BEBFA86-A67F-4D46-A28A-91D2417B7580}" type="presOf" srcId="{4308A822-83CC-4009-AB0E-E6D7EAB85767}" destId="{F1018231-8396-4A12-8227-BA724FAF6563}" srcOrd="0" destOrd="0" presId="urn:microsoft.com/office/officeart/2005/8/layout/hierarchy1"/>
    <dgm:cxn modelId="{29A4231A-F4AE-4DA8-ACAD-0AA8001C3E65}" type="presOf" srcId="{8C141CA0-060E-459B-AD73-D01E650D536F}" destId="{9EFB3F3E-DF21-4395-A94B-E6D76F803A17}" srcOrd="0" destOrd="0" presId="urn:microsoft.com/office/officeart/2005/8/layout/hierarchy1"/>
    <dgm:cxn modelId="{3966AFA6-97A9-465D-B697-40F59F0A94A4}" type="presOf" srcId="{34BD9FC0-90AC-4D5A-BA8B-B9F4FD3967B3}" destId="{7AE4F694-56EF-4E6D-A80D-DDF681276F57}" srcOrd="0" destOrd="0" presId="urn:microsoft.com/office/officeart/2005/8/layout/hierarchy1"/>
    <dgm:cxn modelId="{FEA49161-D537-4DD0-ACE6-4F03FC720437}" type="presOf" srcId="{7AB41DA2-E2F4-416C-97B0-F8731F76A243}" destId="{18FDF2EF-FD12-46B7-AECB-B74ECFE9C319}" srcOrd="0" destOrd="0" presId="urn:microsoft.com/office/officeart/2005/8/layout/hierarchy1"/>
    <dgm:cxn modelId="{B7F8F7B3-6AD9-4227-81EF-81265B4A6B6D}" srcId="{6A347760-BA81-4CE8-BB3A-6E00304DDF97}" destId="{8C141CA0-060E-459B-AD73-D01E650D536F}" srcOrd="0" destOrd="0" parTransId="{34BD9FC0-90AC-4D5A-BA8B-B9F4FD3967B3}" sibTransId="{69422845-12C0-4F2F-8CD4-579A06A9BACA}"/>
    <dgm:cxn modelId="{25B436F8-9D7D-41C6-A74C-450AC0864896}" type="presOf" srcId="{1F1429CA-E9E2-470B-AA11-CCAB3C66C836}" destId="{A58D3D37-5872-4D3B-8F58-CBB54BF16F46}" srcOrd="0" destOrd="0" presId="urn:microsoft.com/office/officeart/2005/8/layout/hierarchy1"/>
    <dgm:cxn modelId="{96E7C751-517A-482C-B3C6-331BE77B49F7}" type="presParOf" srcId="{A58D3D37-5872-4D3B-8F58-CBB54BF16F46}" destId="{EBB19006-B54E-4A07-A31E-04708BAC8809}" srcOrd="0" destOrd="0" presId="urn:microsoft.com/office/officeart/2005/8/layout/hierarchy1"/>
    <dgm:cxn modelId="{D4EC84E1-2CAC-4788-988B-09EBC6C0C18B}" type="presParOf" srcId="{EBB19006-B54E-4A07-A31E-04708BAC8809}" destId="{3D1F745C-C67D-42B7-BBED-D9488E6B18FA}" srcOrd="0" destOrd="0" presId="urn:microsoft.com/office/officeart/2005/8/layout/hierarchy1"/>
    <dgm:cxn modelId="{EA5A167A-0DA6-47D4-B76D-6ED0AAD8BB4C}" type="presParOf" srcId="{3D1F745C-C67D-42B7-BBED-D9488E6B18FA}" destId="{33CBEF63-87C6-42EC-A55F-153D89C4942F}" srcOrd="0" destOrd="0" presId="urn:microsoft.com/office/officeart/2005/8/layout/hierarchy1"/>
    <dgm:cxn modelId="{82651A2F-F381-4D25-90E1-AEBC901E5C6E}" type="presParOf" srcId="{3D1F745C-C67D-42B7-BBED-D9488E6B18FA}" destId="{125B81F7-D606-4B04-9A5A-040261BA6093}" srcOrd="1" destOrd="0" presId="urn:microsoft.com/office/officeart/2005/8/layout/hierarchy1"/>
    <dgm:cxn modelId="{E84CC2C1-817F-4327-8F30-1952D5F03DE6}" type="presParOf" srcId="{EBB19006-B54E-4A07-A31E-04708BAC8809}" destId="{8A875849-072C-474A-BDC6-CFD872916ACF}" srcOrd="1" destOrd="0" presId="urn:microsoft.com/office/officeart/2005/8/layout/hierarchy1"/>
    <dgm:cxn modelId="{4881FC47-2C63-43B6-919F-B5C4F3D18872}" type="presParOf" srcId="{8A875849-072C-474A-BDC6-CFD872916ACF}" destId="{DF2B2B37-FFAE-43A4-BDA3-E041E49B0EBF}" srcOrd="0" destOrd="0" presId="urn:microsoft.com/office/officeart/2005/8/layout/hierarchy1"/>
    <dgm:cxn modelId="{DD5B1215-5653-4A41-A461-07700209B598}" type="presParOf" srcId="{8A875849-072C-474A-BDC6-CFD872916ACF}" destId="{1497A7A3-B283-40ED-B206-A2576EC43030}" srcOrd="1" destOrd="0" presId="urn:microsoft.com/office/officeart/2005/8/layout/hierarchy1"/>
    <dgm:cxn modelId="{2C3DEFAA-3AB9-41C2-906D-CBD8BAB21206}" type="presParOf" srcId="{1497A7A3-B283-40ED-B206-A2576EC43030}" destId="{580642F9-7439-404E-A1BE-54A5E71FDAF4}" srcOrd="0" destOrd="0" presId="urn:microsoft.com/office/officeart/2005/8/layout/hierarchy1"/>
    <dgm:cxn modelId="{B9252302-0928-4311-B02B-47CAB004E1FC}" type="presParOf" srcId="{580642F9-7439-404E-A1BE-54A5E71FDAF4}" destId="{330E5A62-DDAF-4662-917C-BFB95EBFF5CF}" srcOrd="0" destOrd="0" presId="urn:microsoft.com/office/officeart/2005/8/layout/hierarchy1"/>
    <dgm:cxn modelId="{4C37318F-8C7C-4E92-9A67-CFD20725B477}" type="presParOf" srcId="{580642F9-7439-404E-A1BE-54A5E71FDAF4}" destId="{16C723B5-6E20-48A2-97D4-F10F1BF08896}" srcOrd="1" destOrd="0" presId="urn:microsoft.com/office/officeart/2005/8/layout/hierarchy1"/>
    <dgm:cxn modelId="{5B0BFEB7-6693-4B08-B6E9-A1ED14B8D256}" type="presParOf" srcId="{1497A7A3-B283-40ED-B206-A2576EC43030}" destId="{C953BD4F-4460-4076-B19D-B9E395F73AF9}" srcOrd="1" destOrd="0" presId="urn:microsoft.com/office/officeart/2005/8/layout/hierarchy1"/>
    <dgm:cxn modelId="{28EEFA9A-0150-4320-81F7-4A0180C5C243}" type="presParOf" srcId="{C953BD4F-4460-4076-B19D-B9E395F73AF9}" destId="{034F3656-14DD-467C-8A05-E5C637C65980}" srcOrd="0" destOrd="0" presId="urn:microsoft.com/office/officeart/2005/8/layout/hierarchy1"/>
    <dgm:cxn modelId="{506C97DA-EEC2-47E0-9E95-432CA5107B53}" type="presParOf" srcId="{C953BD4F-4460-4076-B19D-B9E395F73AF9}" destId="{88C4A1EE-F309-46B4-969F-15CE4D7D3233}" srcOrd="1" destOrd="0" presId="urn:microsoft.com/office/officeart/2005/8/layout/hierarchy1"/>
    <dgm:cxn modelId="{5210415B-4714-48B3-BA75-F9253B09BEC8}" type="presParOf" srcId="{88C4A1EE-F309-46B4-969F-15CE4D7D3233}" destId="{BEA47191-9BF9-457D-B191-4AE56EA83D13}" srcOrd="0" destOrd="0" presId="urn:microsoft.com/office/officeart/2005/8/layout/hierarchy1"/>
    <dgm:cxn modelId="{EC6F9A62-90E5-41A8-A9B1-2B4B8A1026AD}" type="presParOf" srcId="{BEA47191-9BF9-457D-B191-4AE56EA83D13}" destId="{EFE11C84-2F6E-4760-90E1-9274BA668BE1}" srcOrd="0" destOrd="0" presId="urn:microsoft.com/office/officeart/2005/8/layout/hierarchy1"/>
    <dgm:cxn modelId="{EA94F6D7-4229-4624-A224-A4A64F1CBE33}" type="presParOf" srcId="{BEA47191-9BF9-457D-B191-4AE56EA83D13}" destId="{F4289E49-D40A-462F-B217-AE2B5D17622D}" srcOrd="1" destOrd="0" presId="urn:microsoft.com/office/officeart/2005/8/layout/hierarchy1"/>
    <dgm:cxn modelId="{225745AF-D1D7-4F43-BF71-768B2A929554}" type="presParOf" srcId="{88C4A1EE-F309-46B4-969F-15CE4D7D3233}" destId="{081139E7-DD93-459D-BF18-1B8EB047D24C}" srcOrd="1" destOrd="0" presId="urn:microsoft.com/office/officeart/2005/8/layout/hierarchy1"/>
    <dgm:cxn modelId="{B9CD6F03-4C7D-4CE1-9561-2BC7AFE1100E}" type="presParOf" srcId="{C953BD4F-4460-4076-B19D-B9E395F73AF9}" destId="{18FDF2EF-FD12-46B7-AECB-B74ECFE9C319}" srcOrd="2" destOrd="0" presId="urn:microsoft.com/office/officeart/2005/8/layout/hierarchy1"/>
    <dgm:cxn modelId="{B2EEFC65-11CC-4F5D-9B88-F69CD528CAB5}" type="presParOf" srcId="{C953BD4F-4460-4076-B19D-B9E395F73AF9}" destId="{9BBD38EA-E02D-4F9F-8DBA-A33522B6D1A7}" srcOrd="3" destOrd="0" presId="urn:microsoft.com/office/officeart/2005/8/layout/hierarchy1"/>
    <dgm:cxn modelId="{3BE6336D-936D-4CDF-A20A-DEC922D523CD}" type="presParOf" srcId="{9BBD38EA-E02D-4F9F-8DBA-A33522B6D1A7}" destId="{FBDB00B0-C083-463C-9CBB-CEF734749860}" srcOrd="0" destOrd="0" presId="urn:microsoft.com/office/officeart/2005/8/layout/hierarchy1"/>
    <dgm:cxn modelId="{9F1D798C-9B82-4616-B93C-D466F4F64C4E}" type="presParOf" srcId="{FBDB00B0-C083-463C-9CBB-CEF734749860}" destId="{6EE8297F-25BD-415D-9B2F-16847BEA4832}" srcOrd="0" destOrd="0" presId="urn:microsoft.com/office/officeart/2005/8/layout/hierarchy1"/>
    <dgm:cxn modelId="{DE558B46-7CE2-4875-8606-85D416F202CB}" type="presParOf" srcId="{FBDB00B0-C083-463C-9CBB-CEF734749860}" destId="{67EFDFD3-A4AE-44EE-B00A-124A7E0D9AA1}" srcOrd="1" destOrd="0" presId="urn:microsoft.com/office/officeart/2005/8/layout/hierarchy1"/>
    <dgm:cxn modelId="{8A941F24-671D-4670-A863-340D0732E10F}" type="presParOf" srcId="{9BBD38EA-E02D-4F9F-8DBA-A33522B6D1A7}" destId="{98047A87-3CA1-4009-9C90-1DC4548B1B65}" srcOrd="1" destOrd="0" presId="urn:microsoft.com/office/officeart/2005/8/layout/hierarchy1"/>
    <dgm:cxn modelId="{036158A3-887B-4CBA-B09A-53DBD9BB8296}" type="presParOf" srcId="{C953BD4F-4460-4076-B19D-B9E395F73AF9}" destId="{2D3C333A-10B0-4734-B38B-0B186968C485}" srcOrd="4" destOrd="0" presId="urn:microsoft.com/office/officeart/2005/8/layout/hierarchy1"/>
    <dgm:cxn modelId="{B18778EE-C00E-48BA-B9ED-3281CED559B3}" type="presParOf" srcId="{C953BD4F-4460-4076-B19D-B9E395F73AF9}" destId="{E52962D9-AA29-46C2-8405-BF556E283A28}" srcOrd="5" destOrd="0" presId="urn:microsoft.com/office/officeart/2005/8/layout/hierarchy1"/>
    <dgm:cxn modelId="{A718F9A8-AA14-487A-97E2-C0B017D2AF43}" type="presParOf" srcId="{E52962D9-AA29-46C2-8405-BF556E283A28}" destId="{3F499D93-127B-411C-9446-D26E346656F9}" srcOrd="0" destOrd="0" presId="urn:microsoft.com/office/officeart/2005/8/layout/hierarchy1"/>
    <dgm:cxn modelId="{4B276D2B-F049-42A1-B905-DA582E0B0A79}" type="presParOf" srcId="{3F499D93-127B-411C-9446-D26E346656F9}" destId="{C6691118-413A-421C-8830-82E33AC689A6}" srcOrd="0" destOrd="0" presId="urn:microsoft.com/office/officeart/2005/8/layout/hierarchy1"/>
    <dgm:cxn modelId="{E869E450-528F-4A46-BD31-B1B97F221A9A}" type="presParOf" srcId="{3F499D93-127B-411C-9446-D26E346656F9}" destId="{FB65B1C2-7723-4A07-9F90-2B4D8C2183F6}" srcOrd="1" destOrd="0" presId="urn:microsoft.com/office/officeart/2005/8/layout/hierarchy1"/>
    <dgm:cxn modelId="{FEB2619E-FDD9-4BB1-91A6-76C70793561A}" type="presParOf" srcId="{E52962D9-AA29-46C2-8405-BF556E283A28}" destId="{FB643608-2969-4EA5-BE27-57FDEEBF2DDA}" srcOrd="1" destOrd="0" presId="urn:microsoft.com/office/officeart/2005/8/layout/hierarchy1"/>
    <dgm:cxn modelId="{F5775B5A-3919-4212-9086-4A27624AABC9}" type="presParOf" srcId="{A58D3D37-5872-4D3B-8F58-CBB54BF16F46}" destId="{7C8E4D0F-BB88-4025-A37A-49FE4A0F020E}" srcOrd="1" destOrd="0" presId="urn:microsoft.com/office/officeart/2005/8/layout/hierarchy1"/>
    <dgm:cxn modelId="{A79C5362-BB78-4248-AC1F-C10DA340F804}" type="presParOf" srcId="{7C8E4D0F-BB88-4025-A37A-49FE4A0F020E}" destId="{B0653BD5-F37E-48B2-A351-CF53AACC4EBF}" srcOrd="0" destOrd="0" presId="urn:microsoft.com/office/officeart/2005/8/layout/hierarchy1"/>
    <dgm:cxn modelId="{7EAB8FAE-B1D1-4E01-9EA1-215F8C3E5A03}" type="presParOf" srcId="{B0653BD5-F37E-48B2-A351-CF53AACC4EBF}" destId="{AC35A6D4-E1FB-4CCD-88B8-1203406DC430}" srcOrd="0" destOrd="0" presId="urn:microsoft.com/office/officeart/2005/8/layout/hierarchy1"/>
    <dgm:cxn modelId="{78566D89-40A4-4BCC-9AB6-1E8E95F7EED2}" type="presParOf" srcId="{B0653BD5-F37E-48B2-A351-CF53AACC4EBF}" destId="{D5D87875-3C6C-4FA8-88B6-7D8D625DB4FA}" srcOrd="1" destOrd="0" presId="urn:microsoft.com/office/officeart/2005/8/layout/hierarchy1"/>
    <dgm:cxn modelId="{979DCFCA-D328-41E6-9B6A-4AC202964466}" type="presParOf" srcId="{7C8E4D0F-BB88-4025-A37A-49FE4A0F020E}" destId="{A9458D6E-C723-4E58-ACDB-EC117957D19E}" srcOrd="1" destOrd="0" presId="urn:microsoft.com/office/officeart/2005/8/layout/hierarchy1"/>
    <dgm:cxn modelId="{F65AEFD5-717A-42B9-BA90-70004C673417}" type="presParOf" srcId="{A9458D6E-C723-4E58-ACDB-EC117957D19E}" destId="{7AE4F694-56EF-4E6D-A80D-DDF681276F57}" srcOrd="0" destOrd="0" presId="urn:microsoft.com/office/officeart/2005/8/layout/hierarchy1"/>
    <dgm:cxn modelId="{09F6D289-270A-4884-BE70-1360A3C36750}" type="presParOf" srcId="{A9458D6E-C723-4E58-ACDB-EC117957D19E}" destId="{EC7CF48D-514F-4D1B-8C49-B350103F9DC4}" srcOrd="1" destOrd="0" presId="urn:microsoft.com/office/officeart/2005/8/layout/hierarchy1"/>
    <dgm:cxn modelId="{5BD3DBA3-367F-4919-9960-4E7076C845F5}" type="presParOf" srcId="{EC7CF48D-514F-4D1B-8C49-B350103F9DC4}" destId="{E47EB88B-2EEB-4F3B-8393-8322529C3727}" srcOrd="0" destOrd="0" presId="urn:microsoft.com/office/officeart/2005/8/layout/hierarchy1"/>
    <dgm:cxn modelId="{EF6CBCDF-6018-4109-8107-9167356355C4}" type="presParOf" srcId="{E47EB88B-2EEB-4F3B-8393-8322529C3727}" destId="{5A8E9DD9-05AD-4C54-83E9-2310ACFF8454}" srcOrd="0" destOrd="0" presId="urn:microsoft.com/office/officeart/2005/8/layout/hierarchy1"/>
    <dgm:cxn modelId="{5FB5401C-8791-4CBE-99B4-E79884E78A01}" type="presParOf" srcId="{E47EB88B-2EEB-4F3B-8393-8322529C3727}" destId="{9EFB3F3E-DF21-4395-A94B-E6D76F803A17}" srcOrd="1" destOrd="0" presId="urn:microsoft.com/office/officeart/2005/8/layout/hierarchy1"/>
    <dgm:cxn modelId="{E7F735F5-4D54-4808-8C41-D9F35761467B}" type="presParOf" srcId="{EC7CF48D-514F-4D1B-8C49-B350103F9DC4}" destId="{45899136-BCDC-42FF-BF9A-80D70FDFE44C}" srcOrd="1" destOrd="0" presId="urn:microsoft.com/office/officeart/2005/8/layout/hierarchy1"/>
    <dgm:cxn modelId="{A005F5AD-37B9-44A3-8910-D1853917E3CB}" type="presParOf" srcId="{A9458D6E-C723-4E58-ACDB-EC117957D19E}" destId="{EF45D1E6-3C93-47FD-B96D-F69DE902B82A}" srcOrd="2" destOrd="0" presId="urn:microsoft.com/office/officeart/2005/8/layout/hierarchy1"/>
    <dgm:cxn modelId="{2C2547CB-6B80-4995-956F-B55178EE3444}" type="presParOf" srcId="{A9458D6E-C723-4E58-ACDB-EC117957D19E}" destId="{65BA94EA-3C8D-409A-9DFB-51BEFC75F4DE}" srcOrd="3" destOrd="0" presId="urn:microsoft.com/office/officeart/2005/8/layout/hierarchy1"/>
    <dgm:cxn modelId="{331E2FD7-024E-4D5F-A683-EAC07443F36A}" type="presParOf" srcId="{65BA94EA-3C8D-409A-9DFB-51BEFC75F4DE}" destId="{8775157F-7E66-4582-853E-87F42BFD8A44}" srcOrd="0" destOrd="0" presId="urn:microsoft.com/office/officeart/2005/8/layout/hierarchy1"/>
    <dgm:cxn modelId="{8F933A93-1CE8-4564-92D5-010D59B47700}" type="presParOf" srcId="{8775157F-7E66-4582-853E-87F42BFD8A44}" destId="{375321D5-7A3C-4B81-9CB6-D67436AA4F1B}" srcOrd="0" destOrd="0" presId="urn:microsoft.com/office/officeart/2005/8/layout/hierarchy1"/>
    <dgm:cxn modelId="{4FA6DCBE-9173-4EFA-A577-8DBA034B2877}" type="presParOf" srcId="{8775157F-7E66-4582-853E-87F42BFD8A44}" destId="{F1018231-8396-4A12-8227-BA724FAF6563}" srcOrd="1" destOrd="0" presId="urn:microsoft.com/office/officeart/2005/8/layout/hierarchy1"/>
    <dgm:cxn modelId="{68D268EC-A5C3-46AF-BA35-2A9DBF5C35E2}" type="presParOf" srcId="{65BA94EA-3C8D-409A-9DFB-51BEFC75F4DE}" destId="{F271DB59-7566-4DBE-BD31-4BA99DB3B5EC}" srcOrd="1" destOrd="0" presId="urn:microsoft.com/office/officeart/2005/8/layout/hierarchy1"/>
    <dgm:cxn modelId="{5061F55C-98A0-486C-90DC-8C8287818E95}" type="presParOf" srcId="{A58D3D37-5872-4D3B-8F58-CBB54BF16F46}" destId="{2D7B3F71-A815-49D2-A70A-41DA1FC3370B}" srcOrd="2" destOrd="0" presId="urn:microsoft.com/office/officeart/2005/8/layout/hierarchy1"/>
    <dgm:cxn modelId="{344ACB71-D8AF-4565-AC60-B43BB1F2269C}" type="presParOf" srcId="{2D7B3F71-A815-49D2-A70A-41DA1FC3370B}" destId="{CA1A7077-62AB-44E2-AEE4-76DD82813E87}" srcOrd="0" destOrd="0" presId="urn:microsoft.com/office/officeart/2005/8/layout/hierarchy1"/>
    <dgm:cxn modelId="{776C8532-D2B3-44EC-BBB5-3A9170DAD74A}" type="presParOf" srcId="{CA1A7077-62AB-44E2-AEE4-76DD82813E87}" destId="{BB44CF76-DBDC-4F47-8F55-CBF5072FDEC7}" srcOrd="0" destOrd="0" presId="urn:microsoft.com/office/officeart/2005/8/layout/hierarchy1"/>
    <dgm:cxn modelId="{0C7988C0-9639-40D4-AFAD-CC4B42E2F23E}" type="presParOf" srcId="{CA1A7077-62AB-44E2-AEE4-76DD82813E87}" destId="{09087C5B-62A5-4430-9608-FBB0D1BCE6B4}" srcOrd="1" destOrd="0" presId="urn:microsoft.com/office/officeart/2005/8/layout/hierarchy1"/>
    <dgm:cxn modelId="{31F8DA22-D318-4600-8A88-221889C8F598}" type="presParOf" srcId="{2D7B3F71-A815-49D2-A70A-41DA1FC3370B}" destId="{C901BE78-A72C-46E1-9193-66F78DC0BA1E}" srcOrd="1" destOrd="0" presId="urn:microsoft.com/office/officeart/2005/8/layout/hierarchy1"/>
    <dgm:cxn modelId="{4219EA40-673E-44D0-AA94-C93ADD93FD47}" type="presParOf" srcId="{C901BE78-A72C-46E1-9193-66F78DC0BA1E}" destId="{B03B9434-BC79-4E03-90D0-ADF35DCB13C1}" srcOrd="0" destOrd="0" presId="urn:microsoft.com/office/officeart/2005/8/layout/hierarchy1"/>
    <dgm:cxn modelId="{E0BAF117-5AD3-4AF0-AB0E-FE52682B51AD}" type="presParOf" srcId="{C901BE78-A72C-46E1-9193-66F78DC0BA1E}" destId="{FF8CA931-7D6A-4D16-A59A-E4E4F0FF3FF2}" srcOrd="1" destOrd="0" presId="urn:microsoft.com/office/officeart/2005/8/layout/hierarchy1"/>
    <dgm:cxn modelId="{0D1A83D3-5095-4A65-AAB8-484AE1BA16FC}" type="presParOf" srcId="{FF8CA931-7D6A-4D16-A59A-E4E4F0FF3FF2}" destId="{B2CD8D43-D417-4E9E-8DAD-824CF9FCE266}" srcOrd="0" destOrd="0" presId="urn:microsoft.com/office/officeart/2005/8/layout/hierarchy1"/>
    <dgm:cxn modelId="{E18A677D-3553-4CBC-A9EA-BF72D90EB5FF}" type="presParOf" srcId="{B2CD8D43-D417-4E9E-8DAD-824CF9FCE266}" destId="{C50D5AB7-D242-4D22-8E72-E4F16E7EAE26}" srcOrd="0" destOrd="0" presId="urn:microsoft.com/office/officeart/2005/8/layout/hierarchy1"/>
    <dgm:cxn modelId="{05BE16AC-D1EB-41CE-80E4-35835F8C718F}" type="presParOf" srcId="{B2CD8D43-D417-4E9E-8DAD-824CF9FCE266}" destId="{3C2D24BF-CD97-4E90-99FC-C9F0807FAD1C}" srcOrd="1" destOrd="0" presId="urn:microsoft.com/office/officeart/2005/8/layout/hierarchy1"/>
    <dgm:cxn modelId="{806A62B8-DAC7-4870-8930-2B2D3257CFD6}" type="presParOf" srcId="{FF8CA931-7D6A-4D16-A59A-E4E4F0FF3FF2}" destId="{6C760376-995B-4347-9F52-D0AF30FF311F}" srcOrd="1" destOrd="0" presId="urn:microsoft.com/office/officeart/2005/8/layout/hierarchy1"/>
    <dgm:cxn modelId="{8A6E45D0-164D-4122-BD34-4CB99929E607}" type="presParOf" srcId="{C901BE78-A72C-46E1-9193-66F78DC0BA1E}" destId="{5B84FFF2-D5F5-4828-9A20-C3C8FA84962D}" srcOrd="2" destOrd="0" presId="urn:microsoft.com/office/officeart/2005/8/layout/hierarchy1"/>
    <dgm:cxn modelId="{EE3D3CDB-3ADA-484E-BD8E-9176123B2AF7}" type="presParOf" srcId="{C901BE78-A72C-46E1-9193-66F78DC0BA1E}" destId="{564B5498-0A5C-4F8B-A1B6-049783413622}" srcOrd="3" destOrd="0" presId="urn:microsoft.com/office/officeart/2005/8/layout/hierarchy1"/>
    <dgm:cxn modelId="{2F71F9C3-F226-49D8-908B-C8A0BB7F789B}" type="presParOf" srcId="{564B5498-0A5C-4F8B-A1B6-049783413622}" destId="{F630139D-2392-400E-B31D-DD6764A6102A}" srcOrd="0" destOrd="0" presId="urn:microsoft.com/office/officeart/2005/8/layout/hierarchy1"/>
    <dgm:cxn modelId="{434FB3D2-831D-4E28-8334-EF67EE1097D8}" type="presParOf" srcId="{F630139D-2392-400E-B31D-DD6764A6102A}" destId="{20282D2B-2935-461A-9E34-20DFA2F5E33C}" srcOrd="0" destOrd="0" presId="urn:microsoft.com/office/officeart/2005/8/layout/hierarchy1"/>
    <dgm:cxn modelId="{08C8B286-2224-4751-8BEE-D8A29512A272}" type="presParOf" srcId="{F630139D-2392-400E-B31D-DD6764A6102A}" destId="{69B6EF68-F109-4F16-BA73-7665555C8112}" srcOrd="1" destOrd="0" presId="urn:microsoft.com/office/officeart/2005/8/layout/hierarchy1"/>
    <dgm:cxn modelId="{5BE3328D-8DCC-493F-9CD8-96CF6C035E8F}" type="presParOf" srcId="{564B5498-0A5C-4F8B-A1B6-049783413622}" destId="{5F39B0D0-B3F7-4579-BA99-137A7BC219BD}"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96D3F-8BF2-44B9-B0F4-A7054646FFA5}" type="doc">
      <dgm:prSet loTypeId="urn:microsoft.com/office/officeart/2005/8/layout/radial3" loCatId="cycle" qsTypeId="urn:microsoft.com/office/officeart/2005/8/quickstyle/simple2" qsCatId="simple" csTypeId="urn:microsoft.com/office/officeart/2005/8/colors/accent3_3" csCatId="accent3" phldr="1"/>
      <dgm:spPr/>
      <dgm:t>
        <a:bodyPr/>
        <a:lstStyle/>
        <a:p>
          <a:endParaRPr lang="el-GR"/>
        </a:p>
      </dgm:t>
    </dgm:pt>
    <dgm:pt modelId="{AA952D63-EE80-40C1-897B-F322D7731C7F}">
      <dgm:prSet phldrT="[Κείμενο]"/>
      <dgm:spPr>
        <a:xfrm>
          <a:off x="1174358" y="2083966"/>
          <a:ext cx="2925593" cy="2925593"/>
        </a:xfrm>
        <a:prstGeom prst="ellipse">
          <a:avLst/>
        </a:prstGeom>
      </dgm:spPr>
      <dgm:t>
        <a:bodyPr/>
        <a:lstStyle/>
        <a:p>
          <a:pPr>
            <a:buNone/>
          </a:pPr>
          <a:r>
            <a:rPr lang="el-GR" b="1">
              <a:latin typeface="Calibri" panose="020F0502020204030204"/>
              <a:ea typeface="+mn-ea"/>
              <a:cs typeface="+mn-cs"/>
            </a:rPr>
            <a:t>Τομέας παραγωγής του αθλητικού προϊόντος:</a:t>
          </a:r>
        </a:p>
        <a:p>
          <a:pPr>
            <a:buNone/>
          </a:pPr>
          <a:r>
            <a:rPr lang="el-GR">
              <a:latin typeface="Calibri" panose="020F0502020204030204"/>
              <a:ea typeface="+mn-ea"/>
              <a:cs typeface="+mn-cs"/>
            </a:rPr>
            <a:t>1.Επαγγελματικές και ημιεπαγγελματικές ομαδες</a:t>
          </a:r>
        </a:p>
        <a:p>
          <a:pPr>
            <a:buNone/>
          </a:pPr>
          <a:r>
            <a:rPr lang="el-GR">
              <a:latin typeface="Calibri" panose="020F0502020204030204"/>
              <a:ea typeface="+mn-ea"/>
              <a:cs typeface="+mn-cs"/>
            </a:rPr>
            <a:t>2.Πανεπιστημιακός και σχολικός Αθλητισμός</a:t>
          </a:r>
        </a:p>
        <a:p>
          <a:pPr>
            <a:buNone/>
          </a:pPr>
          <a:r>
            <a:rPr lang="el-GR">
              <a:latin typeface="Calibri" panose="020F0502020204030204"/>
              <a:ea typeface="+mn-ea"/>
              <a:cs typeface="+mn-cs"/>
            </a:rPr>
            <a:t>3. Δημοτικά κέντρα αναψυχής</a:t>
          </a:r>
        </a:p>
        <a:p>
          <a:pPr>
            <a:buNone/>
          </a:pPr>
          <a:r>
            <a:rPr lang="el-GR">
              <a:latin typeface="Calibri" panose="020F0502020204030204"/>
              <a:ea typeface="+mn-ea"/>
              <a:cs typeface="+mn-cs"/>
            </a:rPr>
            <a:t>4. Γυμναστήρια</a:t>
          </a:r>
        </a:p>
        <a:p>
          <a:pPr>
            <a:buNone/>
          </a:pPr>
          <a:r>
            <a:rPr lang="el-GR">
              <a:latin typeface="Calibri" panose="020F0502020204030204"/>
              <a:ea typeface="+mn-ea"/>
              <a:cs typeface="+mn-cs"/>
            </a:rPr>
            <a:t>5. Ανεξάρτητοι επαγγελματίες αθλητές, προπονητές, οδηγοί αγώνων και ιπποδρομιών</a:t>
          </a:r>
        </a:p>
        <a:p>
          <a:pPr>
            <a:buNone/>
          </a:pPr>
          <a:r>
            <a:rPr lang="el-GR">
              <a:latin typeface="Calibri" panose="020F0502020204030204"/>
              <a:ea typeface="+mn-ea"/>
              <a:cs typeface="+mn-cs"/>
            </a:rPr>
            <a:t>6. Παραγωγοί άλλων γεγονότων και υπηρεσιών</a:t>
          </a:r>
        </a:p>
      </dgm:t>
    </dgm:pt>
    <dgm:pt modelId="{BF71463E-6FEC-4D8A-8D6B-5161A489ABF3}" type="parTrans" cxnId="{84252AFC-E2D4-4622-891E-3671295BBE52}">
      <dgm:prSet/>
      <dgm:spPr/>
      <dgm:t>
        <a:bodyPr/>
        <a:lstStyle/>
        <a:p>
          <a:endParaRPr lang="el-GR"/>
        </a:p>
      </dgm:t>
    </dgm:pt>
    <dgm:pt modelId="{EB51EA41-022D-462C-97AB-0C98C5422277}" type="sibTrans" cxnId="{84252AFC-E2D4-4622-891E-3671295BBE52}">
      <dgm:prSet/>
      <dgm:spPr/>
      <dgm:t>
        <a:bodyPr/>
        <a:lstStyle/>
        <a:p>
          <a:endParaRPr lang="el-GR"/>
        </a:p>
      </dgm:t>
    </dgm:pt>
    <dgm:pt modelId="{1135074B-2A9E-47D3-BB9E-D284421A74EE}">
      <dgm:prSet phldrT="[Κείμενο]"/>
      <dgm:spPr>
        <a:xfrm>
          <a:off x="1905756" y="910130"/>
          <a:ext cx="1462796" cy="1462796"/>
        </a:xfrm>
        <a:prstGeom prst="ellipse">
          <a:avLst/>
        </a:prstGeom>
      </dgm:spPr>
      <dgm:t>
        <a:bodyPr/>
        <a:lstStyle/>
        <a:p>
          <a:pPr>
            <a:buNone/>
          </a:pPr>
          <a:r>
            <a:rPr lang="el-GR" b="1">
              <a:latin typeface="Calibri" panose="020F0502020204030204"/>
              <a:ea typeface="+mn-ea"/>
              <a:cs typeface="+mn-cs"/>
            </a:rPr>
            <a:t>Υποστηρικτικός υποτομεας 1: </a:t>
          </a:r>
          <a:r>
            <a:rPr lang="el-GR">
              <a:latin typeface="Calibri" panose="020F0502020204030204"/>
              <a:ea typeface="+mn-ea"/>
              <a:cs typeface="+mn-cs"/>
            </a:rPr>
            <a:t>Διοικητικοί αθλητικοί οργανισμοί</a:t>
          </a:r>
        </a:p>
      </dgm:t>
    </dgm:pt>
    <dgm:pt modelId="{90E913AD-5294-4C52-8D86-F3089AA83734}" type="parTrans" cxnId="{E77DB31F-1A46-4B6D-AF19-A0746D3EA168}">
      <dgm:prSet/>
      <dgm:spPr/>
      <dgm:t>
        <a:bodyPr/>
        <a:lstStyle/>
        <a:p>
          <a:endParaRPr lang="el-GR"/>
        </a:p>
      </dgm:t>
    </dgm:pt>
    <dgm:pt modelId="{9F77C119-3C89-42AC-8D69-F9DFC71C1EBA}" type="sibTrans" cxnId="{E77DB31F-1A46-4B6D-AF19-A0746D3EA168}">
      <dgm:prSet/>
      <dgm:spPr/>
      <dgm:t>
        <a:bodyPr/>
        <a:lstStyle/>
        <a:p>
          <a:endParaRPr lang="el-GR"/>
        </a:p>
      </dgm:t>
    </dgm:pt>
    <dgm:pt modelId="{CEE924DD-B105-433A-9727-726798811B71}">
      <dgm:prSet phldrT="[Κείμενο]"/>
      <dgm:spPr>
        <a:xfrm>
          <a:off x="1905756" y="4720599"/>
          <a:ext cx="1462796" cy="1462796"/>
        </a:xfrm>
        <a:prstGeom prst="ellipse">
          <a:avLst/>
        </a:prstGeom>
      </dgm:spPr>
      <dgm:t>
        <a:bodyPr/>
        <a:lstStyle/>
        <a:p>
          <a:pPr>
            <a:buNone/>
          </a:pPr>
          <a:r>
            <a:rPr lang="el-GR" b="1">
              <a:latin typeface="Calibri" panose="020F0502020204030204"/>
              <a:ea typeface="+mn-ea"/>
              <a:cs typeface="+mn-cs"/>
            </a:rPr>
            <a:t>Υποστηρικτικός υποτομέας 4</a:t>
          </a:r>
          <a:r>
            <a:rPr lang="el-GR">
              <a:latin typeface="Calibri" panose="020F0502020204030204"/>
              <a:ea typeface="+mn-ea"/>
              <a:cs typeface="+mn-cs"/>
            </a:rPr>
            <a:t>: Αθλητικά μέσα μαζικής ενημέρωσης</a:t>
          </a:r>
        </a:p>
      </dgm:t>
    </dgm:pt>
    <dgm:pt modelId="{4F75A971-EC11-4CFB-9B81-668F2F4D9A42}" type="parTrans" cxnId="{16D7D727-704F-4AAD-8371-3D34E50F665D}">
      <dgm:prSet/>
      <dgm:spPr/>
      <dgm:t>
        <a:bodyPr/>
        <a:lstStyle/>
        <a:p>
          <a:endParaRPr lang="el-GR"/>
        </a:p>
      </dgm:t>
    </dgm:pt>
    <dgm:pt modelId="{6218770A-9454-481E-8AE1-458D6C4C621C}" type="sibTrans" cxnId="{16D7D727-704F-4AAD-8371-3D34E50F665D}">
      <dgm:prSet/>
      <dgm:spPr/>
      <dgm:t>
        <a:bodyPr/>
        <a:lstStyle/>
        <a:p>
          <a:endParaRPr lang="el-GR"/>
        </a:p>
      </dgm:t>
    </dgm:pt>
    <dgm:pt modelId="{904F3372-D016-4C02-B634-605898A7F3CA}">
      <dgm:prSet phldrT="[Κείμενο]"/>
      <dgm:spPr>
        <a:xfrm>
          <a:off x="255775" y="3767982"/>
          <a:ext cx="1462796" cy="1462796"/>
        </a:xfrm>
        <a:prstGeom prst="ellipse">
          <a:avLst/>
        </a:prstGeom>
      </dgm:spPr>
      <dgm:t>
        <a:bodyPr/>
        <a:lstStyle/>
        <a:p>
          <a:pPr>
            <a:buNone/>
          </a:pPr>
          <a:r>
            <a:rPr lang="el-GR" b="1">
              <a:latin typeface="Calibri" panose="020F0502020204030204"/>
              <a:ea typeface="+mn-ea"/>
              <a:cs typeface="+mn-cs"/>
            </a:rPr>
            <a:t>Υποστηρικτικός υποτομέας 5: </a:t>
          </a:r>
        </a:p>
        <a:p>
          <a:pPr>
            <a:buNone/>
          </a:pPr>
          <a:r>
            <a:rPr lang="el-GR">
              <a:latin typeface="Calibri" panose="020F0502020204030204"/>
              <a:ea typeface="+mn-ea"/>
              <a:cs typeface="+mn-cs"/>
            </a:rPr>
            <a:t>Εταιρίες αθλητικού μάντατζεντ και μάρκετινγκ</a:t>
          </a:r>
        </a:p>
      </dgm:t>
    </dgm:pt>
    <dgm:pt modelId="{895AE4C7-944D-4866-B47E-068CF362306E}" type="parTrans" cxnId="{AC6C8155-2E93-4B0E-8897-DF57BE3BD547}">
      <dgm:prSet/>
      <dgm:spPr/>
      <dgm:t>
        <a:bodyPr/>
        <a:lstStyle/>
        <a:p>
          <a:endParaRPr lang="el-GR"/>
        </a:p>
      </dgm:t>
    </dgm:pt>
    <dgm:pt modelId="{16D9AE1A-B21F-4564-97CB-09A9F25B9684}" type="sibTrans" cxnId="{AC6C8155-2E93-4B0E-8897-DF57BE3BD547}">
      <dgm:prSet/>
      <dgm:spPr/>
      <dgm:t>
        <a:bodyPr/>
        <a:lstStyle/>
        <a:p>
          <a:endParaRPr lang="el-GR"/>
        </a:p>
      </dgm:t>
    </dgm:pt>
    <dgm:pt modelId="{E0D93919-98A3-4147-B339-54481043810A}">
      <dgm:prSet phldrT="[Κείμενο]"/>
      <dgm:spPr>
        <a:xfrm>
          <a:off x="255775" y="1862747"/>
          <a:ext cx="1462796" cy="1462796"/>
        </a:xfrm>
        <a:prstGeom prst="ellipse">
          <a:avLst/>
        </a:prstGeom>
      </dgm:spPr>
      <dgm:t>
        <a:bodyPr/>
        <a:lstStyle/>
        <a:p>
          <a:pPr>
            <a:buNone/>
          </a:pPr>
          <a:r>
            <a:rPr lang="el-GR" b="1">
              <a:latin typeface="Calibri" panose="020F0502020204030204"/>
              <a:ea typeface="+mn-ea"/>
              <a:cs typeface="+mn-cs"/>
            </a:rPr>
            <a:t>Υποστηρικτικός υποτομέας 6:</a:t>
          </a:r>
        </a:p>
        <a:p>
          <a:pPr>
            <a:buNone/>
          </a:pPr>
          <a:r>
            <a:rPr lang="el-GR">
              <a:latin typeface="Calibri" panose="020F0502020204030204"/>
              <a:ea typeface="+mn-ea"/>
              <a:cs typeface="+mn-cs"/>
            </a:rPr>
            <a:t>Δημόσιοι και δημοτικοί αθλητικοί οργανισμοί</a:t>
          </a:r>
        </a:p>
      </dgm:t>
    </dgm:pt>
    <dgm:pt modelId="{B981C9B9-6257-4CCE-9ADE-0E8502C1AA57}" type="parTrans" cxnId="{0554D811-400E-42F1-B556-E02E1C4C6C2D}">
      <dgm:prSet/>
      <dgm:spPr/>
      <dgm:t>
        <a:bodyPr/>
        <a:lstStyle/>
        <a:p>
          <a:endParaRPr lang="el-GR"/>
        </a:p>
      </dgm:t>
    </dgm:pt>
    <dgm:pt modelId="{7DB03C8F-F3F1-4D80-A220-888210EF3994}" type="sibTrans" cxnId="{0554D811-400E-42F1-B556-E02E1C4C6C2D}">
      <dgm:prSet/>
      <dgm:spPr/>
      <dgm:t>
        <a:bodyPr/>
        <a:lstStyle/>
        <a:p>
          <a:endParaRPr lang="el-GR"/>
        </a:p>
      </dgm:t>
    </dgm:pt>
    <dgm:pt modelId="{6D89D31B-B855-4CD8-8DD5-69BD5E0F7E73}">
      <dgm:prSet/>
      <dgm:spPr>
        <a:xfrm>
          <a:off x="3555737" y="1862747"/>
          <a:ext cx="1462796" cy="1462796"/>
        </a:xfrm>
        <a:prstGeom prst="ellipse">
          <a:avLst/>
        </a:prstGeom>
      </dgm:spPr>
      <dgm:t>
        <a:bodyPr/>
        <a:lstStyle/>
        <a:p>
          <a:pPr>
            <a:buNone/>
          </a:pPr>
          <a:r>
            <a:rPr lang="el-GR" b="1">
              <a:latin typeface="Calibri" panose="020F0502020204030204"/>
              <a:ea typeface="+mn-ea"/>
              <a:cs typeface="+mn-cs"/>
            </a:rPr>
            <a:t>Υποστηρικτός υποτομέας 2: </a:t>
          </a:r>
          <a:r>
            <a:rPr lang="el-GR">
              <a:latin typeface="Calibri" panose="020F0502020204030204"/>
              <a:ea typeface="+mn-ea"/>
              <a:cs typeface="+mn-cs"/>
            </a:rPr>
            <a:t>Κατασκευαστές αθλητικών ειδών, χονδρέμποροι και λιανέμποροι</a:t>
          </a:r>
        </a:p>
      </dgm:t>
    </dgm:pt>
    <dgm:pt modelId="{335445DF-C2AF-4EB1-A727-4B46165997B2}" type="parTrans" cxnId="{EFDE10B6-3C08-4B8C-8C51-1D034A9AB290}">
      <dgm:prSet/>
      <dgm:spPr/>
      <dgm:t>
        <a:bodyPr/>
        <a:lstStyle/>
        <a:p>
          <a:endParaRPr lang="el-GR"/>
        </a:p>
      </dgm:t>
    </dgm:pt>
    <dgm:pt modelId="{5B98F0AA-EE3D-4D44-8684-AC06183D1D37}" type="sibTrans" cxnId="{EFDE10B6-3C08-4B8C-8C51-1D034A9AB290}">
      <dgm:prSet/>
      <dgm:spPr/>
      <dgm:t>
        <a:bodyPr/>
        <a:lstStyle/>
        <a:p>
          <a:endParaRPr lang="el-GR"/>
        </a:p>
      </dgm:t>
    </dgm:pt>
    <dgm:pt modelId="{1B9FFC01-0C02-4F09-8549-73BCD74B6C14}">
      <dgm:prSet/>
      <dgm:spPr>
        <a:xfrm>
          <a:off x="3555737" y="3767982"/>
          <a:ext cx="1462796" cy="1462796"/>
        </a:xfrm>
        <a:prstGeom prst="ellipse">
          <a:avLst/>
        </a:prstGeom>
      </dgm:spPr>
      <dgm:t>
        <a:bodyPr/>
        <a:lstStyle/>
        <a:p>
          <a:pPr>
            <a:buNone/>
          </a:pPr>
          <a:r>
            <a:rPr lang="el-GR" b="1">
              <a:latin typeface="Calibri" panose="020F0502020204030204"/>
              <a:ea typeface="+mn-ea"/>
              <a:cs typeface="+mn-cs"/>
            </a:rPr>
            <a:t>Υποστηρικτός υποτομέας 3:</a:t>
          </a:r>
          <a:r>
            <a:rPr lang="el-GR">
              <a:latin typeface="Calibri" panose="020F0502020204030204"/>
              <a:ea typeface="+mn-ea"/>
              <a:cs typeface="+mn-cs"/>
            </a:rPr>
            <a:t> Αθλητικές εγκαταστάσεις</a:t>
          </a:r>
        </a:p>
      </dgm:t>
    </dgm:pt>
    <dgm:pt modelId="{70B9C4F8-16FA-4836-AB25-D5F0B4AD5AC6}" type="parTrans" cxnId="{09A8EFAE-9459-4797-895E-65939016001B}">
      <dgm:prSet/>
      <dgm:spPr/>
      <dgm:t>
        <a:bodyPr/>
        <a:lstStyle/>
        <a:p>
          <a:endParaRPr lang="el-GR"/>
        </a:p>
      </dgm:t>
    </dgm:pt>
    <dgm:pt modelId="{492EBB79-3DF3-4C15-B5BD-624C0A583E64}" type="sibTrans" cxnId="{09A8EFAE-9459-4797-895E-65939016001B}">
      <dgm:prSet/>
      <dgm:spPr/>
      <dgm:t>
        <a:bodyPr/>
        <a:lstStyle/>
        <a:p>
          <a:endParaRPr lang="el-GR"/>
        </a:p>
      </dgm:t>
    </dgm:pt>
    <dgm:pt modelId="{D7F3ED51-0DEC-41A1-90C1-6434D363F1E8}">
      <dgm:prSet/>
      <dgm:spPr/>
      <dgm:t>
        <a:bodyPr/>
        <a:lstStyle/>
        <a:p>
          <a:endParaRPr lang="el-GR"/>
        </a:p>
      </dgm:t>
    </dgm:pt>
    <dgm:pt modelId="{732588DB-FD01-4102-A3AA-1A44FC1665A2}" type="parTrans" cxnId="{11569406-799C-4237-81F7-A9442A1AAB35}">
      <dgm:prSet/>
      <dgm:spPr/>
      <dgm:t>
        <a:bodyPr/>
        <a:lstStyle/>
        <a:p>
          <a:endParaRPr lang="el-GR"/>
        </a:p>
      </dgm:t>
    </dgm:pt>
    <dgm:pt modelId="{79C46D3C-50D0-4279-8563-A0C47BCFEFA5}" type="sibTrans" cxnId="{11569406-799C-4237-81F7-A9442A1AAB35}">
      <dgm:prSet/>
      <dgm:spPr/>
      <dgm:t>
        <a:bodyPr/>
        <a:lstStyle/>
        <a:p>
          <a:endParaRPr lang="el-GR"/>
        </a:p>
      </dgm:t>
    </dgm:pt>
    <dgm:pt modelId="{C2798A33-0C40-42A4-929E-25181682C56A}">
      <dgm:prSet/>
      <dgm:spPr/>
      <dgm:t>
        <a:bodyPr/>
        <a:lstStyle/>
        <a:p>
          <a:endParaRPr lang="el-GR"/>
        </a:p>
      </dgm:t>
    </dgm:pt>
    <dgm:pt modelId="{75A85E51-3634-4A57-8BDE-A3E3C84C590C}" type="parTrans" cxnId="{DCB771DB-D277-491D-BA3C-1B99987ED282}">
      <dgm:prSet/>
      <dgm:spPr/>
      <dgm:t>
        <a:bodyPr/>
        <a:lstStyle/>
        <a:p>
          <a:endParaRPr lang="el-GR"/>
        </a:p>
      </dgm:t>
    </dgm:pt>
    <dgm:pt modelId="{959FB7DB-EB6C-43A2-8FCC-E227365A9F88}" type="sibTrans" cxnId="{DCB771DB-D277-491D-BA3C-1B99987ED282}">
      <dgm:prSet/>
      <dgm:spPr/>
      <dgm:t>
        <a:bodyPr/>
        <a:lstStyle/>
        <a:p>
          <a:endParaRPr lang="el-GR"/>
        </a:p>
      </dgm:t>
    </dgm:pt>
    <dgm:pt modelId="{21C03253-FEA3-41AC-93E8-ED1CD21D21F6}" type="pres">
      <dgm:prSet presAssocID="{E2A96D3F-8BF2-44B9-B0F4-A7054646FFA5}" presName="composite" presStyleCnt="0">
        <dgm:presLayoutVars>
          <dgm:chMax val="1"/>
          <dgm:dir/>
          <dgm:resizeHandles val="exact"/>
        </dgm:presLayoutVars>
      </dgm:prSet>
      <dgm:spPr/>
      <dgm:t>
        <a:bodyPr/>
        <a:lstStyle/>
        <a:p>
          <a:endParaRPr lang="el-GR"/>
        </a:p>
      </dgm:t>
    </dgm:pt>
    <dgm:pt modelId="{76C08751-1971-4ACF-A66F-D92C5E6D185C}" type="pres">
      <dgm:prSet presAssocID="{E2A96D3F-8BF2-44B9-B0F4-A7054646FFA5}" presName="radial" presStyleCnt="0">
        <dgm:presLayoutVars>
          <dgm:animLvl val="ctr"/>
        </dgm:presLayoutVars>
      </dgm:prSet>
      <dgm:spPr/>
    </dgm:pt>
    <dgm:pt modelId="{B1E52019-0056-44AE-9A8D-F83F1237D9B2}" type="pres">
      <dgm:prSet presAssocID="{AA952D63-EE80-40C1-897B-F322D7731C7F}" presName="centerShape" presStyleLbl="vennNode1" presStyleIdx="0" presStyleCnt="7"/>
      <dgm:spPr/>
      <dgm:t>
        <a:bodyPr/>
        <a:lstStyle/>
        <a:p>
          <a:endParaRPr lang="el-GR"/>
        </a:p>
      </dgm:t>
    </dgm:pt>
    <dgm:pt modelId="{0815EA9A-671E-45CA-8DBB-A548B0B321E4}" type="pres">
      <dgm:prSet presAssocID="{1135074B-2A9E-47D3-BB9E-D284421A74EE}" presName="node" presStyleLbl="vennNode1" presStyleIdx="1" presStyleCnt="7">
        <dgm:presLayoutVars>
          <dgm:bulletEnabled val="1"/>
        </dgm:presLayoutVars>
      </dgm:prSet>
      <dgm:spPr/>
      <dgm:t>
        <a:bodyPr/>
        <a:lstStyle/>
        <a:p>
          <a:endParaRPr lang="el-GR"/>
        </a:p>
      </dgm:t>
    </dgm:pt>
    <dgm:pt modelId="{415C98F6-0141-41DB-B848-385164A95823}" type="pres">
      <dgm:prSet presAssocID="{6D89D31B-B855-4CD8-8DD5-69BD5E0F7E73}" presName="node" presStyleLbl="vennNode1" presStyleIdx="2" presStyleCnt="7">
        <dgm:presLayoutVars>
          <dgm:bulletEnabled val="1"/>
        </dgm:presLayoutVars>
      </dgm:prSet>
      <dgm:spPr/>
      <dgm:t>
        <a:bodyPr/>
        <a:lstStyle/>
        <a:p>
          <a:endParaRPr lang="el-GR"/>
        </a:p>
      </dgm:t>
    </dgm:pt>
    <dgm:pt modelId="{B59967C4-457B-415B-9219-479D1C8C0774}" type="pres">
      <dgm:prSet presAssocID="{1B9FFC01-0C02-4F09-8549-73BCD74B6C14}" presName="node" presStyleLbl="vennNode1" presStyleIdx="3" presStyleCnt="7">
        <dgm:presLayoutVars>
          <dgm:bulletEnabled val="1"/>
        </dgm:presLayoutVars>
      </dgm:prSet>
      <dgm:spPr/>
      <dgm:t>
        <a:bodyPr/>
        <a:lstStyle/>
        <a:p>
          <a:endParaRPr lang="el-GR"/>
        </a:p>
      </dgm:t>
    </dgm:pt>
    <dgm:pt modelId="{6030E669-75DE-451B-A623-01FA4D6FEF01}" type="pres">
      <dgm:prSet presAssocID="{CEE924DD-B105-433A-9727-726798811B71}" presName="node" presStyleLbl="vennNode1" presStyleIdx="4" presStyleCnt="7">
        <dgm:presLayoutVars>
          <dgm:bulletEnabled val="1"/>
        </dgm:presLayoutVars>
      </dgm:prSet>
      <dgm:spPr/>
      <dgm:t>
        <a:bodyPr/>
        <a:lstStyle/>
        <a:p>
          <a:endParaRPr lang="el-GR"/>
        </a:p>
      </dgm:t>
    </dgm:pt>
    <dgm:pt modelId="{39406571-7D38-4C73-AEFE-B76C7A640BFD}" type="pres">
      <dgm:prSet presAssocID="{904F3372-D016-4C02-B634-605898A7F3CA}" presName="node" presStyleLbl="vennNode1" presStyleIdx="5" presStyleCnt="7">
        <dgm:presLayoutVars>
          <dgm:bulletEnabled val="1"/>
        </dgm:presLayoutVars>
      </dgm:prSet>
      <dgm:spPr/>
      <dgm:t>
        <a:bodyPr/>
        <a:lstStyle/>
        <a:p>
          <a:endParaRPr lang="el-GR"/>
        </a:p>
      </dgm:t>
    </dgm:pt>
    <dgm:pt modelId="{5D4032E9-0056-4A6A-BE5E-91B87D73CEE7}" type="pres">
      <dgm:prSet presAssocID="{E0D93919-98A3-4147-B339-54481043810A}" presName="node" presStyleLbl="vennNode1" presStyleIdx="6" presStyleCnt="7">
        <dgm:presLayoutVars>
          <dgm:bulletEnabled val="1"/>
        </dgm:presLayoutVars>
      </dgm:prSet>
      <dgm:spPr/>
      <dgm:t>
        <a:bodyPr/>
        <a:lstStyle/>
        <a:p>
          <a:endParaRPr lang="el-GR"/>
        </a:p>
      </dgm:t>
    </dgm:pt>
  </dgm:ptLst>
  <dgm:cxnLst>
    <dgm:cxn modelId="{EFDE10B6-3C08-4B8C-8C51-1D034A9AB290}" srcId="{AA952D63-EE80-40C1-897B-F322D7731C7F}" destId="{6D89D31B-B855-4CD8-8DD5-69BD5E0F7E73}" srcOrd="1" destOrd="0" parTransId="{335445DF-C2AF-4EB1-A727-4B46165997B2}" sibTransId="{5B98F0AA-EE3D-4D44-8684-AC06183D1D37}"/>
    <dgm:cxn modelId="{AC6C8155-2E93-4B0E-8897-DF57BE3BD547}" srcId="{AA952D63-EE80-40C1-897B-F322D7731C7F}" destId="{904F3372-D016-4C02-B634-605898A7F3CA}" srcOrd="4" destOrd="0" parTransId="{895AE4C7-944D-4866-B47E-068CF362306E}" sibTransId="{16D9AE1A-B21F-4564-97CB-09A9F25B9684}"/>
    <dgm:cxn modelId="{DCB771DB-D277-491D-BA3C-1B99987ED282}" srcId="{E2A96D3F-8BF2-44B9-B0F4-A7054646FFA5}" destId="{C2798A33-0C40-42A4-929E-25181682C56A}" srcOrd="2" destOrd="0" parTransId="{75A85E51-3634-4A57-8BDE-A3E3C84C590C}" sibTransId="{959FB7DB-EB6C-43A2-8FCC-E227365A9F88}"/>
    <dgm:cxn modelId="{77532EA4-45A5-40BE-A76E-966127F34588}" type="presOf" srcId="{1135074B-2A9E-47D3-BB9E-D284421A74EE}" destId="{0815EA9A-671E-45CA-8DBB-A548B0B321E4}" srcOrd="0" destOrd="0" presId="urn:microsoft.com/office/officeart/2005/8/layout/radial3"/>
    <dgm:cxn modelId="{84252AFC-E2D4-4622-891E-3671295BBE52}" srcId="{E2A96D3F-8BF2-44B9-B0F4-A7054646FFA5}" destId="{AA952D63-EE80-40C1-897B-F322D7731C7F}" srcOrd="0" destOrd="0" parTransId="{BF71463E-6FEC-4D8A-8D6B-5161A489ABF3}" sibTransId="{EB51EA41-022D-462C-97AB-0C98C5422277}"/>
    <dgm:cxn modelId="{FC5401F1-7F43-470F-BB98-820D9060AC51}" type="presOf" srcId="{CEE924DD-B105-433A-9727-726798811B71}" destId="{6030E669-75DE-451B-A623-01FA4D6FEF01}" srcOrd="0" destOrd="0" presId="urn:microsoft.com/office/officeart/2005/8/layout/radial3"/>
    <dgm:cxn modelId="{16D7D727-704F-4AAD-8371-3D34E50F665D}" srcId="{AA952D63-EE80-40C1-897B-F322D7731C7F}" destId="{CEE924DD-B105-433A-9727-726798811B71}" srcOrd="3" destOrd="0" parTransId="{4F75A971-EC11-4CFB-9B81-668F2F4D9A42}" sibTransId="{6218770A-9454-481E-8AE1-458D6C4C621C}"/>
    <dgm:cxn modelId="{76490981-36C6-4662-9DE7-1CE3B09E6568}" type="presOf" srcId="{E0D93919-98A3-4147-B339-54481043810A}" destId="{5D4032E9-0056-4A6A-BE5E-91B87D73CEE7}" srcOrd="0" destOrd="0" presId="urn:microsoft.com/office/officeart/2005/8/layout/radial3"/>
    <dgm:cxn modelId="{E77DB31F-1A46-4B6D-AF19-A0746D3EA168}" srcId="{AA952D63-EE80-40C1-897B-F322D7731C7F}" destId="{1135074B-2A9E-47D3-BB9E-D284421A74EE}" srcOrd="0" destOrd="0" parTransId="{90E913AD-5294-4C52-8D86-F3089AA83734}" sibTransId="{9F77C119-3C89-42AC-8D69-F9DFC71C1EBA}"/>
    <dgm:cxn modelId="{11569406-799C-4237-81F7-A9442A1AAB35}" srcId="{E2A96D3F-8BF2-44B9-B0F4-A7054646FFA5}" destId="{D7F3ED51-0DEC-41A1-90C1-6434D363F1E8}" srcOrd="1" destOrd="0" parTransId="{732588DB-FD01-4102-A3AA-1A44FC1665A2}" sibTransId="{79C46D3C-50D0-4279-8563-A0C47BCFEFA5}"/>
    <dgm:cxn modelId="{E46D01BD-711A-4184-9F35-AD6FB660FDFA}" type="presOf" srcId="{904F3372-D016-4C02-B634-605898A7F3CA}" destId="{39406571-7D38-4C73-AEFE-B76C7A640BFD}" srcOrd="0" destOrd="0" presId="urn:microsoft.com/office/officeart/2005/8/layout/radial3"/>
    <dgm:cxn modelId="{AFE7872E-6428-4C95-A3C1-355ECB8EFA07}" type="presOf" srcId="{AA952D63-EE80-40C1-897B-F322D7731C7F}" destId="{B1E52019-0056-44AE-9A8D-F83F1237D9B2}" srcOrd="0" destOrd="0" presId="urn:microsoft.com/office/officeart/2005/8/layout/radial3"/>
    <dgm:cxn modelId="{E93635D6-4E6B-40F8-8B1C-1A22DCADDB02}" type="presOf" srcId="{1B9FFC01-0C02-4F09-8549-73BCD74B6C14}" destId="{B59967C4-457B-415B-9219-479D1C8C0774}" srcOrd="0" destOrd="0" presId="urn:microsoft.com/office/officeart/2005/8/layout/radial3"/>
    <dgm:cxn modelId="{09A8EFAE-9459-4797-895E-65939016001B}" srcId="{AA952D63-EE80-40C1-897B-F322D7731C7F}" destId="{1B9FFC01-0C02-4F09-8549-73BCD74B6C14}" srcOrd="2" destOrd="0" parTransId="{70B9C4F8-16FA-4836-AB25-D5F0B4AD5AC6}" sibTransId="{492EBB79-3DF3-4C15-B5BD-624C0A583E64}"/>
    <dgm:cxn modelId="{FBB571C7-1D26-4297-87BE-157C424A9219}" type="presOf" srcId="{6D89D31B-B855-4CD8-8DD5-69BD5E0F7E73}" destId="{415C98F6-0141-41DB-B848-385164A95823}" srcOrd="0" destOrd="0" presId="urn:microsoft.com/office/officeart/2005/8/layout/radial3"/>
    <dgm:cxn modelId="{0554D811-400E-42F1-B556-E02E1C4C6C2D}" srcId="{AA952D63-EE80-40C1-897B-F322D7731C7F}" destId="{E0D93919-98A3-4147-B339-54481043810A}" srcOrd="5" destOrd="0" parTransId="{B981C9B9-6257-4CCE-9ADE-0E8502C1AA57}" sibTransId="{7DB03C8F-F3F1-4D80-A220-888210EF3994}"/>
    <dgm:cxn modelId="{69919648-2C5F-4FE7-86BA-C759309646B1}" type="presOf" srcId="{E2A96D3F-8BF2-44B9-B0F4-A7054646FFA5}" destId="{21C03253-FEA3-41AC-93E8-ED1CD21D21F6}" srcOrd="0" destOrd="0" presId="urn:microsoft.com/office/officeart/2005/8/layout/radial3"/>
    <dgm:cxn modelId="{D11C2C4C-7A4E-40EA-8F63-61BA8BDF373A}" type="presParOf" srcId="{21C03253-FEA3-41AC-93E8-ED1CD21D21F6}" destId="{76C08751-1971-4ACF-A66F-D92C5E6D185C}" srcOrd="0" destOrd="0" presId="urn:microsoft.com/office/officeart/2005/8/layout/radial3"/>
    <dgm:cxn modelId="{F1C3E77E-0A2D-4A83-9092-5E4052A48FAE}" type="presParOf" srcId="{76C08751-1971-4ACF-A66F-D92C5E6D185C}" destId="{B1E52019-0056-44AE-9A8D-F83F1237D9B2}" srcOrd="0" destOrd="0" presId="urn:microsoft.com/office/officeart/2005/8/layout/radial3"/>
    <dgm:cxn modelId="{75DD9047-A548-48E6-9DEF-50DCF80DDE27}" type="presParOf" srcId="{76C08751-1971-4ACF-A66F-D92C5E6D185C}" destId="{0815EA9A-671E-45CA-8DBB-A548B0B321E4}" srcOrd="1" destOrd="0" presId="urn:microsoft.com/office/officeart/2005/8/layout/radial3"/>
    <dgm:cxn modelId="{F370E82D-5C6A-43FE-AF5A-1E8E21D63AF8}" type="presParOf" srcId="{76C08751-1971-4ACF-A66F-D92C5E6D185C}" destId="{415C98F6-0141-41DB-B848-385164A95823}" srcOrd="2" destOrd="0" presId="urn:microsoft.com/office/officeart/2005/8/layout/radial3"/>
    <dgm:cxn modelId="{6B08472B-11D2-450B-8E18-61B3BBCCCDCD}" type="presParOf" srcId="{76C08751-1971-4ACF-A66F-D92C5E6D185C}" destId="{B59967C4-457B-415B-9219-479D1C8C0774}" srcOrd="3" destOrd="0" presId="urn:microsoft.com/office/officeart/2005/8/layout/radial3"/>
    <dgm:cxn modelId="{AEA0F1FD-0A75-411D-8A32-65C1AAD18B56}" type="presParOf" srcId="{76C08751-1971-4ACF-A66F-D92C5E6D185C}" destId="{6030E669-75DE-451B-A623-01FA4D6FEF01}" srcOrd="4" destOrd="0" presId="urn:microsoft.com/office/officeart/2005/8/layout/radial3"/>
    <dgm:cxn modelId="{E5EB7B8B-C3D5-42DC-902B-A85A4C83A145}" type="presParOf" srcId="{76C08751-1971-4ACF-A66F-D92C5E6D185C}" destId="{39406571-7D38-4C73-AEFE-B76C7A640BFD}" srcOrd="5" destOrd="0" presId="urn:microsoft.com/office/officeart/2005/8/layout/radial3"/>
    <dgm:cxn modelId="{C22F3F15-2A72-4335-B76F-1619B984FBD5}" type="presParOf" srcId="{76C08751-1971-4ACF-A66F-D92C5E6D185C}" destId="{5D4032E9-0056-4A6A-BE5E-91B87D73CEE7}" srcOrd="6"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1E283E-FE19-4B76-90BF-4E562FCDFCB9}"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l-GR"/>
        </a:p>
      </dgm:t>
    </dgm:pt>
    <dgm:pt modelId="{127E6EBB-D436-4C6A-B5AB-0698CE7E754C}">
      <dgm:prSet phldrT="[Κείμενο]"/>
      <dgm:spPr>
        <a:xfrm>
          <a:off x="1977866" y="955160"/>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dirty="0">
              <a:solidFill>
                <a:sysClr val="windowText" lastClr="000000">
                  <a:hueOff val="0"/>
                  <a:satOff val="0"/>
                  <a:lumOff val="0"/>
                  <a:alphaOff val="0"/>
                </a:sysClr>
              </a:solidFill>
              <a:latin typeface="Calibri" panose="020F0502020204030204"/>
              <a:ea typeface="+mn-ea"/>
              <a:cs typeface="+mn-cs"/>
            </a:rPr>
            <a:t>Μοντέλο τομέων της αθλητικής βιομηχανίας (</a:t>
          </a:r>
          <a:r>
            <a:rPr lang="en-US" dirty="0">
              <a:solidFill>
                <a:sysClr val="windowText" lastClr="000000">
                  <a:hueOff val="0"/>
                  <a:satOff val="0"/>
                  <a:lumOff val="0"/>
                  <a:alphaOff val="0"/>
                </a:sysClr>
              </a:solidFill>
              <a:latin typeface="Calibri" panose="020F0502020204030204"/>
              <a:ea typeface="+mn-ea"/>
              <a:cs typeface="+mn-cs"/>
            </a:rPr>
            <a:t>CSM Sport Industry Sectors Model) </a:t>
          </a:r>
          <a:endParaRPr lang="el-GR" dirty="0">
            <a:solidFill>
              <a:sysClr val="windowText" lastClr="000000">
                <a:hueOff val="0"/>
                <a:satOff val="0"/>
                <a:lumOff val="0"/>
                <a:alphaOff val="0"/>
              </a:sysClr>
            </a:solidFill>
            <a:latin typeface="Calibri" panose="020F0502020204030204"/>
            <a:ea typeface="+mn-ea"/>
            <a:cs typeface="+mn-cs"/>
          </a:endParaRPr>
        </a:p>
      </dgm:t>
    </dgm:pt>
    <dgm:pt modelId="{50E54B4C-192B-45EC-8492-564EF124A9B6}" type="parTrans" cxnId="{90CD926B-445F-41C9-9A68-7FC1DA5FAA1B}">
      <dgm:prSet/>
      <dgm:spPr/>
      <dgm:t>
        <a:bodyPr/>
        <a:lstStyle/>
        <a:p>
          <a:endParaRPr lang="el-GR"/>
        </a:p>
      </dgm:t>
    </dgm:pt>
    <dgm:pt modelId="{EC5B6C89-DC24-4E52-A239-0308E859EA84}" type="sibTrans" cxnId="{90CD926B-445F-41C9-9A68-7FC1DA5FAA1B}">
      <dgm:prSet/>
      <dgm:spPr/>
      <dgm:t>
        <a:bodyPr/>
        <a:lstStyle/>
        <a:p>
          <a:endParaRPr lang="el-GR"/>
        </a:p>
      </dgm:t>
    </dgm:pt>
    <dgm:pt modelId="{99E609D7-9C5F-4E3C-BD30-BBDB4FD19BB4}">
      <dgm:prSet phldrT="[Κείμενο]"/>
      <dgm:spPr>
        <a:xfrm>
          <a:off x="164822" y="2328541"/>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Δημόσιος τομέας</a:t>
          </a:r>
        </a:p>
      </dgm:t>
    </dgm:pt>
    <dgm:pt modelId="{5B3C8034-5964-4F5E-B14E-F8EBBFD37796}" type="parTrans" cxnId="{4ACB546E-8561-49DD-ADA9-70B62BD97DC1}">
      <dgm:prSet/>
      <dgm:spPr>
        <a:xfrm>
          <a:off x="741699" y="1740538"/>
          <a:ext cx="1813044" cy="431422"/>
        </a:xfrm>
        <a:custGeom>
          <a:avLst/>
          <a:gdLst/>
          <a:ahLst/>
          <a:cxnLst/>
          <a:rect l="0" t="0" r="0" b="0"/>
          <a:pathLst>
            <a:path>
              <a:moveTo>
                <a:pt x="1813044" y="0"/>
              </a:moveTo>
              <a:lnTo>
                <a:pt x="1813044" y="294001"/>
              </a:lnTo>
              <a:lnTo>
                <a:pt x="0" y="294001"/>
              </a:lnTo>
              <a:lnTo>
                <a:pt x="0" y="431422"/>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A3858B87-A471-4EE7-945D-EA6BB13C75AC}" type="sibTrans" cxnId="{4ACB546E-8561-49DD-ADA9-70B62BD97DC1}">
      <dgm:prSet/>
      <dgm:spPr/>
      <dgm:t>
        <a:bodyPr/>
        <a:lstStyle/>
        <a:p>
          <a:endParaRPr lang="el-GR"/>
        </a:p>
      </dgm:t>
    </dgm:pt>
    <dgm:pt modelId="{AAC64D13-FD39-45B2-BD1A-7F028E40AEC9}">
      <dgm:prSet phldrT="[Κείμενο]"/>
      <dgm:spPr>
        <a:xfrm>
          <a:off x="1977866" y="2328541"/>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Μη κερδοσκοπικός τομέας</a:t>
          </a:r>
        </a:p>
      </dgm:t>
    </dgm:pt>
    <dgm:pt modelId="{3A042F51-3D0D-4C76-B532-4FC3B2B6491E}" type="parTrans" cxnId="{0A1A4D23-F7A0-4BCA-BE1F-33242D7E9C5D}">
      <dgm:prSet/>
      <dgm:spPr>
        <a:xfrm>
          <a:off x="2509023" y="1740538"/>
          <a:ext cx="91440" cy="431422"/>
        </a:xfrm>
        <a:custGeom>
          <a:avLst/>
          <a:gdLst/>
          <a:ahLst/>
          <a:cxnLst/>
          <a:rect l="0" t="0" r="0" b="0"/>
          <a:pathLst>
            <a:path>
              <a:moveTo>
                <a:pt x="45720" y="0"/>
              </a:moveTo>
              <a:lnTo>
                <a:pt x="45720" y="431422"/>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F76A13BC-C5DA-40E3-8D63-7E8AD4B08BB5}" type="sibTrans" cxnId="{0A1A4D23-F7A0-4BCA-BE1F-33242D7E9C5D}">
      <dgm:prSet/>
      <dgm:spPr/>
      <dgm:t>
        <a:bodyPr/>
        <a:lstStyle/>
        <a:p>
          <a:endParaRPr lang="el-GR"/>
        </a:p>
      </dgm:t>
    </dgm:pt>
    <dgm:pt modelId="{9E2CC96F-898F-44A3-B82C-CB3193979371}">
      <dgm:prSet/>
      <dgm:spPr>
        <a:xfrm>
          <a:off x="3790910" y="2328541"/>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Εμπορικός τομέας</a:t>
          </a:r>
        </a:p>
      </dgm:t>
    </dgm:pt>
    <dgm:pt modelId="{CB4BDC45-C897-4D51-B9AE-D3601E418BA1}" type="parTrans" cxnId="{0F17E975-C56C-4E0A-AB20-2285FB78D7B6}">
      <dgm:prSet/>
      <dgm:spPr>
        <a:xfrm>
          <a:off x="2554743" y="1740538"/>
          <a:ext cx="1813044" cy="431422"/>
        </a:xfrm>
        <a:custGeom>
          <a:avLst/>
          <a:gdLst/>
          <a:ahLst/>
          <a:cxnLst/>
          <a:rect l="0" t="0" r="0" b="0"/>
          <a:pathLst>
            <a:path>
              <a:moveTo>
                <a:pt x="0" y="0"/>
              </a:moveTo>
              <a:lnTo>
                <a:pt x="0" y="294001"/>
              </a:lnTo>
              <a:lnTo>
                <a:pt x="1813044" y="294001"/>
              </a:lnTo>
              <a:lnTo>
                <a:pt x="1813044" y="431422"/>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A30CED71-1344-4CAF-81D6-741FE57D8000}" type="sibTrans" cxnId="{0F17E975-C56C-4E0A-AB20-2285FB78D7B6}">
      <dgm:prSet/>
      <dgm:spPr/>
      <dgm:t>
        <a:bodyPr/>
        <a:lstStyle/>
        <a:p>
          <a:endParaRPr lang="el-GR"/>
        </a:p>
      </dgm:t>
    </dgm:pt>
    <dgm:pt modelId="{6E1D61F8-1809-4971-9FF9-05D46D2DCB11}" type="pres">
      <dgm:prSet presAssocID="{B61E283E-FE19-4B76-90BF-4E562FCDFCB9}" presName="hierChild1" presStyleCnt="0">
        <dgm:presLayoutVars>
          <dgm:chPref val="1"/>
          <dgm:dir/>
          <dgm:animOne val="branch"/>
          <dgm:animLvl val="lvl"/>
          <dgm:resizeHandles/>
        </dgm:presLayoutVars>
      </dgm:prSet>
      <dgm:spPr/>
      <dgm:t>
        <a:bodyPr/>
        <a:lstStyle/>
        <a:p>
          <a:endParaRPr lang="el-GR"/>
        </a:p>
      </dgm:t>
    </dgm:pt>
    <dgm:pt modelId="{D5DD190C-470D-43CB-AB1C-BA727ABC3DB8}" type="pres">
      <dgm:prSet presAssocID="{127E6EBB-D436-4C6A-B5AB-0698CE7E754C}" presName="hierRoot1" presStyleCnt="0"/>
      <dgm:spPr/>
    </dgm:pt>
    <dgm:pt modelId="{293C15B2-567E-499E-82F6-6F3072F77D22}" type="pres">
      <dgm:prSet presAssocID="{127E6EBB-D436-4C6A-B5AB-0698CE7E754C}" presName="composite" presStyleCnt="0"/>
      <dgm:spPr/>
    </dgm:pt>
    <dgm:pt modelId="{950D590D-697D-423A-ABE9-BBC7FCAA735A}" type="pres">
      <dgm:prSet presAssocID="{127E6EBB-D436-4C6A-B5AB-0698CE7E754C}" presName="background" presStyleLbl="node0" presStyleIdx="0" presStyleCnt="1"/>
      <dgm:spPr>
        <a:xfrm>
          <a:off x="1813044" y="798579"/>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BD3F1F21-C01D-460C-BA32-CD7AFB2F548A}" type="pres">
      <dgm:prSet presAssocID="{127E6EBB-D436-4C6A-B5AB-0698CE7E754C}" presName="text" presStyleLbl="fgAcc0" presStyleIdx="0" presStyleCnt="1">
        <dgm:presLayoutVars>
          <dgm:chPref val="3"/>
        </dgm:presLayoutVars>
      </dgm:prSet>
      <dgm:spPr/>
      <dgm:t>
        <a:bodyPr/>
        <a:lstStyle/>
        <a:p>
          <a:endParaRPr lang="el-GR"/>
        </a:p>
      </dgm:t>
    </dgm:pt>
    <dgm:pt modelId="{69872170-8070-4E07-84F5-78E4D6576287}" type="pres">
      <dgm:prSet presAssocID="{127E6EBB-D436-4C6A-B5AB-0698CE7E754C}" presName="hierChild2" presStyleCnt="0"/>
      <dgm:spPr/>
    </dgm:pt>
    <dgm:pt modelId="{130A0EFC-CF6E-4C11-9A2C-AC95559A076C}" type="pres">
      <dgm:prSet presAssocID="{5B3C8034-5964-4F5E-B14E-F8EBBFD37796}" presName="Name10" presStyleLbl="parChTrans1D2" presStyleIdx="0" presStyleCnt="3"/>
      <dgm:spPr/>
      <dgm:t>
        <a:bodyPr/>
        <a:lstStyle/>
        <a:p>
          <a:endParaRPr lang="el-GR"/>
        </a:p>
      </dgm:t>
    </dgm:pt>
    <dgm:pt modelId="{E0533C38-69E8-4F4A-8A01-2DBA0FBCA7A3}" type="pres">
      <dgm:prSet presAssocID="{99E609D7-9C5F-4E3C-BD30-BBDB4FD19BB4}" presName="hierRoot2" presStyleCnt="0"/>
      <dgm:spPr/>
    </dgm:pt>
    <dgm:pt modelId="{CCDD3183-A020-43F7-A748-BCB22B993B3C}" type="pres">
      <dgm:prSet presAssocID="{99E609D7-9C5F-4E3C-BD30-BBDB4FD19BB4}" presName="composite2" presStyleCnt="0"/>
      <dgm:spPr/>
    </dgm:pt>
    <dgm:pt modelId="{52BB3892-9F8E-4F57-961C-2A679B63554F}" type="pres">
      <dgm:prSet presAssocID="{99E609D7-9C5F-4E3C-BD30-BBDB4FD19BB4}" presName="background2" presStyleLbl="node2" presStyleIdx="0" presStyleCnt="3"/>
      <dgm:spPr>
        <a:xfrm>
          <a:off x="0" y="2171960"/>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E6236402-4DDA-493F-97FA-29416FD1F270}" type="pres">
      <dgm:prSet presAssocID="{99E609D7-9C5F-4E3C-BD30-BBDB4FD19BB4}" presName="text2" presStyleLbl="fgAcc2" presStyleIdx="0" presStyleCnt="3">
        <dgm:presLayoutVars>
          <dgm:chPref val="3"/>
        </dgm:presLayoutVars>
      </dgm:prSet>
      <dgm:spPr/>
      <dgm:t>
        <a:bodyPr/>
        <a:lstStyle/>
        <a:p>
          <a:endParaRPr lang="el-GR"/>
        </a:p>
      </dgm:t>
    </dgm:pt>
    <dgm:pt modelId="{420E9F9D-670F-417D-A7A8-DB09B5153DB9}" type="pres">
      <dgm:prSet presAssocID="{99E609D7-9C5F-4E3C-BD30-BBDB4FD19BB4}" presName="hierChild3" presStyleCnt="0"/>
      <dgm:spPr/>
    </dgm:pt>
    <dgm:pt modelId="{328BB3E9-C697-415F-A616-429F85BBAB54}" type="pres">
      <dgm:prSet presAssocID="{3A042F51-3D0D-4C76-B532-4FC3B2B6491E}" presName="Name10" presStyleLbl="parChTrans1D2" presStyleIdx="1" presStyleCnt="3"/>
      <dgm:spPr/>
      <dgm:t>
        <a:bodyPr/>
        <a:lstStyle/>
        <a:p>
          <a:endParaRPr lang="el-GR"/>
        </a:p>
      </dgm:t>
    </dgm:pt>
    <dgm:pt modelId="{0D6B344A-B921-4029-AC50-E8CF5BC1C8F8}" type="pres">
      <dgm:prSet presAssocID="{AAC64D13-FD39-45B2-BD1A-7F028E40AEC9}" presName="hierRoot2" presStyleCnt="0"/>
      <dgm:spPr/>
    </dgm:pt>
    <dgm:pt modelId="{F681FC22-BBE3-4710-B2DA-0901F0CA12B3}" type="pres">
      <dgm:prSet presAssocID="{AAC64D13-FD39-45B2-BD1A-7F028E40AEC9}" presName="composite2" presStyleCnt="0"/>
      <dgm:spPr/>
    </dgm:pt>
    <dgm:pt modelId="{6837E219-E8E2-4C72-90C9-AC4E56C22351}" type="pres">
      <dgm:prSet presAssocID="{AAC64D13-FD39-45B2-BD1A-7F028E40AEC9}" presName="background2" presStyleLbl="node2" presStyleIdx="1" presStyleCnt="3"/>
      <dgm:spPr>
        <a:xfrm>
          <a:off x="1813044" y="2171960"/>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6B986F54-345D-4DF0-8D04-949250461C98}" type="pres">
      <dgm:prSet presAssocID="{AAC64D13-FD39-45B2-BD1A-7F028E40AEC9}" presName="text2" presStyleLbl="fgAcc2" presStyleIdx="1" presStyleCnt="3">
        <dgm:presLayoutVars>
          <dgm:chPref val="3"/>
        </dgm:presLayoutVars>
      </dgm:prSet>
      <dgm:spPr/>
      <dgm:t>
        <a:bodyPr/>
        <a:lstStyle/>
        <a:p>
          <a:endParaRPr lang="el-GR"/>
        </a:p>
      </dgm:t>
    </dgm:pt>
    <dgm:pt modelId="{B5AE28FD-A6D2-4F28-8AE6-0D92D6AC4B76}" type="pres">
      <dgm:prSet presAssocID="{AAC64D13-FD39-45B2-BD1A-7F028E40AEC9}" presName="hierChild3" presStyleCnt="0"/>
      <dgm:spPr/>
    </dgm:pt>
    <dgm:pt modelId="{51C597B1-6DE4-448F-BB92-DE4FB1EE18CB}" type="pres">
      <dgm:prSet presAssocID="{CB4BDC45-C897-4D51-B9AE-D3601E418BA1}" presName="Name10" presStyleLbl="parChTrans1D2" presStyleIdx="2" presStyleCnt="3"/>
      <dgm:spPr/>
      <dgm:t>
        <a:bodyPr/>
        <a:lstStyle/>
        <a:p>
          <a:endParaRPr lang="el-GR"/>
        </a:p>
      </dgm:t>
    </dgm:pt>
    <dgm:pt modelId="{9623A5D7-6E31-4DB9-9953-CADAA017430A}" type="pres">
      <dgm:prSet presAssocID="{9E2CC96F-898F-44A3-B82C-CB3193979371}" presName="hierRoot2" presStyleCnt="0"/>
      <dgm:spPr/>
    </dgm:pt>
    <dgm:pt modelId="{1814A84C-36D4-499B-93F3-979BABB8A3AD}" type="pres">
      <dgm:prSet presAssocID="{9E2CC96F-898F-44A3-B82C-CB3193979371}" presName="composite2" presStyleCnt="0"/>
      <dgm:spPr/>
    </dgm:pt>
    <dgm:pt modelId="{FB34DE9D-627D-4094-B397-D3D058DEDF90}" type="pres">
      <dgm:prSet presAssocID="{9E2CC96F-898F-44A3-B82C-CB3193979371}" presName="background2" presStyleLbl="node2" presStyleIdx="2" presStyleCnt="3"/>
      <dgm:spPr>
        <a:xfrm>
          <a:off x="3626088" y="2171960"/>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4F4AC0C6-5F26-4746-9B6D-38685A57DA19}" type="pres">
      <dgm:prSet presAssocID="{9E2CC96F-898F-44A3-B82C-CB3193979371}" presName="text2" presStyleLbl="fgAcc2" presStyleIdx="2" presStyleCnt="3">
        <dgm:presLayoutVars>
          <dgm:chPref val="3"/>
        </dgm:presLayoutVars>
      </dgm:prSet>
      <dgm:spPr/>
      <dgm:t>
        <a:bodyPr/>
        <a:lstStyle/>
        <a:p>
          <a:endParaRPr lang="el-GR"/>
        </a:p>
      </dgm:t>
    </dgm:pt>
    <dgm:pt modelId="{3F661989-FBE1-4B43-8F70-9BF5922760F1}" type="pres">
      <dgm:prSet presAssocID="{9E2CC96F-898F-44A3-B82C-CB3193979371}" presName="hierChild3" presStyleCnt="0"/>
      <dgm:spPr/>
    </dgm:pt>
  </dgm:ptLst>
  <dgm:cxnLst>
    <dgm:cxn modelId="{4ACB546E-8561-49DD-ADA9-70B62BD97DC1}" srcId="{127E6EBB-D436-4C6A-B5AB-0698CE7E754C}" destId="{99E609D7-9C5F-4E3C-BD30-BBDB4FD19BB4}" srcOrd="0" destOrd="0" parTransId="{5B3C8034-5964-4F5E-B14E-F8EBBFD37796}" sibTransId="{A3858B87-A471-4EE7-945D-EA6BB13C75AC}"/>
    <dgm:cxn modelId="{79E3C014-2249-4E83-BF3E-9D075757BA6D}" type="presOf" srcId="{3A042F51-3D0D-4C76-B532-4FC3B2B6491E}" destId="{328BB3E9-C697-415F-A616-429F85BBAB54}" srcOrd="0" destOrd="0" presId="urn:microsoft.com/office/officeart/2005/8/layout/hierarchy1"/>
    <dgm:cxn modelId="{F1E2E6F2-2031-43F1-86B1-DABF3D983ACC}" type="presOf" srcId="{99E609D7-9C5F-4E3C-BD30-BBDB4FD19BB4}" destId="{E6236402-4DDA-493F-97FA-29416FD1F270}" srcOrd="0" destOrd="0" presId="urn:microsoft.com/office/officeart/2005/8/layout/hierarchy1"/>
    <dgm:cxn modelId="{90CD926B-445F-41C9-9A68-7FC1DA5FAA1B}" srcId="{B61E283E-FE19-4B76-90BF-4E562FCDFCB9}" destId="{127E6EBB-D436-4C6A-B5AB-0698CE7E754C}" srcOrd="0" destOrd="0" parTransId="{50E54B4C-192B-45EC-8492-564EF124A9B6}" sibTransId="{EC5B6C89-DC24-4E52-A239-0308E859EA84}"/>
    <dgm:cxn modelId="{C75AB676-B40D-4598-A2E6-3AE1BB780AA3}" type="presOf" srcId="{9E2CC96F-898F-44A3-B82C-CB3193979371}" destId="{4F4AC0C6-5F26-4746-9B6D-38685A57DA19}" srcOrd="0" destOrd="0" presId="urn:microsoft.com/office/officeart/2005/8/layout/hierarchy1"/>
    <dgm:cxn modelId="{787A93AE-3D96-4B8D-9B81-17223D14793B}" type="presOf" srcId="{CB4BDC45-C897-4D51-B9AE-D3601E418BA1}" destId="{51C597B1-6DE4-448F-BB92-DE4FB1EE18CB}" srcOrd="0" destOrd="0" presId="urn:microsoft.com/office/officeart/2005/8/layout/hierarchy1"/>
    <dgm:cxn modelId="{97203426-68A4-4788-B826-9BD5B9DA5547}" type="presOf" srcId="{127E6EBB-D436-4C6A-B5AB-0698CE7E754C}" destId="{BD3F1F21-C01D-460C-BA32-CD7AFB2F548A}" srcOrd="0" destOrd="0" presId="urn:microsoft.com/office/officeart/2005/8/layout/hierarchy1"/>
    <dgm:cxn modelId="{843E3697-453F-4DA7-BFD4-BF3CCBFDF19C}" type="presOf" srcId="{5B3C8034-5964-4F5E-B14E-F8EBBFD37796}" destId="{130A0EFC-CF6E-4C11-9A2C-AC95559A076C}" srcOrd="0" destOrd="0" presId="urn:microsoft.com/office/officeart/2005/8/layout/hierarchy1"/>
    <dgm:cxn modelId="{0F17E975-C56C-4E0A-AB20-2285FB78D7B6}" srcId="{127E6EBB-D436-4C6A-B5AB-0698CE7E754C}" destId="{9E2CC96F-898F-44A3-B82C-CB3193979371}" srcOrd="2" destOrd="0" parTransId="{CB4BDC45-C897-4D51-B9AE-D3601E418BA1}" sibTransId="{A30CED71-1344-4CAF-81D6-741FE57D8000}"/>
    <dgm:cxn modelId="{32F50EB0-0F1E-4532-B9C6-A9A1F481E128}" type="presOf" srcId="{B61E283E-FE19-4B76-90BF-4E562FCDFCB9}" destId="{6E1D61F8-1809-4971-9FF9-05D46D2DCB11}" srcOrd="0" destOrd="0" presId="urn:microsoft.com/office/officeart/2005/8/layout/hierarchy1"/>
    <dgm:cxn modelId="{10186FF5-4F3B-4DFF-BD99-6DC313D9F13F}" type="presOf" srcId="{AAC64D13-FD39-45B2-BD1A-7F028E40AEC9}" destId="{6B986F54-345D-4DF0-8D04-949250461C98}" srcOrd="0" destOrd="0" presId="urn:microsoft.com/office/officeart/2005/8/layout/hierarchy1"/>
    <dgm:cxn modelId="{0A1A4D23-F7A0-4BCA-BE1F-33242D7E9C5D}" srcId="{127E6EBB-D436-4C6A-B5AB-0698CE7E754C}" destId="{AAC64D13-FD39-45B2-BD1A-7F028E40AEC9}" srcOrd="1" destOrd="0" parTransId="{3A042F51-3D0D-4C76-B532-4FC3B2B6491E}" sibTransId="{F76A13BC-C5DA-40E3-8D63-7E8AD4B08BB5}"/>
    <dgm:cxn modelId="{B499F219-63F5-4A75-993F-F5C653E0DBF1}" type="presParOf" srcId="{6E1D61F8-1809-4971-9FF9-05D46D2DCB11}" destId="{D5DD190C-470D-43CB-AB1C-BA727ABC3DB8}" srcOrd="0" destOrd="0" presId="urn:microsoft.com/office/officeart/2005/8/layout/hierarchy1"/>
    <dgm:cxn modelId="{C1AD6E14-1EC0-4F51-98AB-0D3A4B2D6ADA}" type="presParOf" srcId="{D5DD190C-470D-43CB-AB1C-BA727ABC3DB8}" destId="{293C15B2-567E-499E-82F6-6F3072F77D22}" srcOrd="0" destOrd="0" presId="urn:microsoft.com/office/officeart/2005/8/layout/hierarchy1"/>
    <dgm:cxn modelId="{3A5DFFE4-0EF7-4529-BBAE-3F170167269D}" type="presParOf" srcId="{293C15B2-567E-499E-82F6-6F3072F77D22}" destId="{950D590D-697D-423A-ABE9-BBC7FCAA735A}" srcOrd="0" destOrd="0" presId="urn:microsoft.com/office/officeart/2005/8/layout/hierarchy1"/>
    <dgm:cxn modelId="{1472F280-C923-4508-A0F4-77F1D3591EA5}" type="presParOf" srcId="{293C15B2-567E-499E-82F6-6F3072F77D22}" destId="{BD3F1F21-C01D-460C-BA32-CD7AFB2F548A}" srcOrd="1" destOrd="0" presId="urn:microsoft.com/office/officeart/2005/8/layout/hierarchy1"/>
    <dgm:cxn modelId="{1EABA067-EB56-43F4-A9FD-39DD85875D5A}" type="presParOf" srcId="{D5DD190C-470D-43CB-AB1C-BA727ABC3DB8}" destId="{69872170-8070-4E07-84F5-78E4D6576287}" srcOrd="1" destOrd="0" presId="urn:microsoft.com/office/officeart/2005/8/layout/hierarchy1"/>
    <dgm:cxn modelId="{2C1192CD-00B4-4F5C-ACEC-63BB748B6751}" type="presParOf" srcId="{69872170-8070-4E07-84F5-78E4D6576287}" destId="{130A0EFC-CF6E-4C11-9A2C-AC95559A076C}" srcOrd="0" destOrd="0" presId="urn:microsoft.com/office/officeart/2005/8/layout/hierarchy1"/>
    <dgm:cxn modelId="{4F08BC68-C90D-4B88-995A-9A9EF6E2A6A2}" type="presParOf" srcId="{69872170-8070-4E07-84F5-78E4D6576287}" destId="{E0533C38-69E8-4F4A-8A01-2DBA0FBCA7A3}" srcOrd="1" destOrd="0" presId="urn:microsoft.com/office/officeart/2005/8/layout/hierarchy1"/>
    <dgm:cxn modelId="{59FFC178-67F5-4BFE-AA78-3345ECB3AB22}" type="presParOf" srcId="{E0533C38-69E8-4F4A-8A01-2DBA0FBCA7A3}" destId="{CCDD3183-A020-43F7-A748-BCB22B993B3C}" srcOrd="0" destOrd="0" presId="urn:microsoft.com/office/officeart/2005/8/layout/hierarchy1"/>
    <dgm:cxn modelId="{BD681BE4-EB5C-4E69-AFEB-D51227E4DC33}" type="presParOf" srcId="{CCDD3183-A020-43F7-A748-BCB22B993B3C}" destId="{52BB3892-9F8E-4F57-961C-2A679B63554F}" srcOrd="0" destOrd="0" presId="urn:microsoft.com/office/officeart/2005/8/layout/hierarchy1"/>
    <dgm:cxn modelId="{3A778AE3-BF12-4494-8356-A04BD6CEE8BC}" type="presParOf" srcId="{CCDD3183-A020-43F7-A748-BCB22B993B3C}" destId="{E6236402-4DDA-493F-97FA-29416FD1F270}" srcOrd="1" destOrd="0" presId="urn:microsoft.com/office/officeart/2005/8/layout/hierarchy1"/>
    <dgm:cxn modelId="{4CE410FC-FE7A-48E2-9F8C-C7E0ABA9BE9A}" type="presParOf" srcId="{E0533C38-69E8-4F4A-8A01-2DBA0FBCA7A3}" destId="{420E9F9D-670F-417D-A7A8-DB09B5153DB9}" srcOrd="1" destOrd="0" presId="urn:microsoft.com/office/officeart/2005/8/layout/hierarchy1"/>
    <dgm:cxn modelId="{880C57C5-3C55-455E-9A0A-E3C0E1E6ED53}" type="presParOf" srcId="{69872170-8070-4E07-84F5-78E4D6576287}" destId="{328BB3E9-C697-415F-A616-429F85BBAB54}" srcOrd="2" destOrd="0" presId="urn:microsoft.com/office/officeart/2005/8/layout/hierarchy1"/>
    <dgm:cxn modelId="{1A38AF55-6FB8-418F-9A0D-C6C1866ABD7F}" type="presParOf" srcId="{69872170-8070-4E07-84F5-78E4D6576287}" destId="{0D6B344A-B921-4029-AC50-E8CF5BC1C8F8}" srcOrd="3" destOrd="0" presId="urn:microsoft.com/office/officeart/2005/8/layout/hierarchy1"/>
    <dgm:cxn modelId="{CA029F05-8278-48B5-88EE-B5610277065F}" type="presParOf" srcId="{0D6B344A-B921-4029-AC50-E8CF5BC1C8F8}" destId="{F681FC22-BBE3-4710-B2DA-0901F0CA12B3}" srcOrd="0" destOrd="0" presId="urn:microsoft.com/office/officeart/2005/8/layout/hierarchy1"/>
    <dgm:cxn modelId="{A09EF6CE-531B-4BC1-9BEB-E57BF4D72285}" type="presParOf" srcId="{F681FC22-BBE3-4710-B2DA-0901F0CA12B3}" destId="{6837E219-E8E2-4C72-90C9-AC4E56C22351}" srcOrd="0" destOrd="0" presId="urn:microsoft.com/office/officeart/2005/8/layout/hierarchy1"/>
    <dgm:cxn modelId="{DDF6D43D-DB33-4850-B8F4-D1B1C4C2B1FE}" type="presParOf" srcId="{F681FC22-BBE3-4710-B2DA-0901F0CA12B3}" destId="{6B986F54-345D-4DF0-8D04-949250461C98}" srcOrd="1" destOrd="0" presId="urn:microsoft.com/office/officeart/2005/8/layout/hierarchy1"/>
    <dgm:cxn modelId="{F21821A6-4D5A-41EB-8F67-A9B1EAF2EE7E}" type="presParOf" srcId="{0D6B344A-B921-4029-AC50-E8CF5BC1C8F8}" destId="{B5AE28FD-A6D2-4F28-8AE6-0D92D6AC4B76}" srcOrd="1" destOrd="0" presId="urn:microsoft.com/office/officeart/2005/8/layout/hierarchy1"/>
    <dgm:cxn modelId="{B6F8A1BA-52F0-45BE-92DF-800E4F297809}" type="presParOf" srcId="{69872170-8070-4E07-84F5-78E4D6576287}" destId="{51C597B1-6DE4-448F-BB92-DE4FB1EE18CB}" srcOrd="4" destOrd="0" presId="urn:microsoft.com/office/officeart/2005/8/layout/hierarchy1"/>
    <dgm:cxn modelId="{4150DCAE-E756-4294-B63C-CDE10D804A4F}" type="presParOf" srcId="{69872170-8070-4E07-84F5-78E4D6576287}" destId="{9623A5D7-6E31-4DB9-9953-CADAA017430A}" srcOrd="5" destOrd="0" presId="urn:microsoft.com/office/officeart/2005/8/layout/hierarchy1"/>
    <dgm:cxn modelId="{E2ADD621-4B01-4A5F-BFB8-E7505A70D4E2}" type="presParOf" srcId="{9623A5D7-6E31-4DB9-9953-CADAA017430A}" destId="{1814A84C-36D4-499B-93F3-979BABB8A3AD}" srcOrd="0" destOrd="0" presId="urn:microsoft.com/office/officeart/2005/8/layout/hierarchy1"/>
    <dgm:cxn modelId="{CD020A36-482F-46BA-A200-2E02F459278B}" type="presParOf" srcId="{1814A84C-36D4-499B-93F3-979BABB8A3AD}" destId="{FB34DE9D-627D-4094-B397-D3D058DEDF90}" srcOrd="0" destOrd="0" presId="urn:microsoft.com/office/officeart/2005/8/layout/hierarchy1"/>
    <dgm:cxn modelId="{6ECDF3D4-87D6-4BD9-A250-643F6996A88A}" type="presParOf" srcId="{1814A84C-36D4-499B-93F3-979BABB8A3AD}" destId="{4F4AC0C6-5F26-4746-9B6D-38685A57DA19}" srcOrd="1" destOrd="0" presId="urn:microsoft.com/office/officeart/2005/8/layout/hierarchy1"/>
    <dgm:cxn modelId="{9A0EB828-130D-4D9C-AD09-3CE820D1A4B5}" type="presParOf" srcId="{9623A5D7-6E31-4DB9-9953-CADAA017430A}" destId="{3F661989-FBE1-4B43-8F70-9BF5922760F1}"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A96D3F-8BF2-44B9-B0F4-A7054646FFA5}" type="doc">
      <dgm:prSet loTypeId="urn:microsoft.com/office/officeart/2005/8/layout/radial3" loCatId="cycle" qsTypeId="urn:microsoft.com/office/officeart/2005/8/quickstyle/simple1" qsCatId="simple" csTypeId="urn:microsoft.com/office/officeart/2005/8/colors/accent3_3" csCatId="accent3" phldr="1"/>
      <dgm:spPr/>
      <dgm:t>
        <a:bodyPr/>
        <a:lstStyle/>
        <a:p>
          <a:endParaRPr lang="el-GR"/>
        </a:p>
      </dgm:t>
    </dgm:pt>
    <dgm:pt modelId="{AA952D63-EE80-40C1-897B-F322D7731C7F}">
      <dgm:prSet phldrT="[Κείμενο]"/>
      <dgm:spPr>
        <a:xfrm>
          <a:off x="1120275" y="1418617"/>
          <a:ext cx="3033758" cy="3033758"/>
        </a:xfrm>
        <a:prstGeom prst="ellipse">
          <a:avLst/>
        </a:prstGeom>
        <a:solidFill>
          <a:srgbClr val="A5A5A5">
            <a:shade val="80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Παραγωγής του Αθλητικού Προϊόντος</a:t>
          </a:r>
        </a:p>
        <a:p>
          <a:pPr>
            <a:buNone/>
          </a:pPr>
          <a:r>
            <a:rPr lang="el-GR">
              <a:solidFill>
                <a:sysClr val="windowText" lastClr="000000"/>
              </a:solidFill>
              <a:latin typeface="Calibri" panose="020F0502020204030204"/>
              <a:ea typeface="+mn-ea"/>
              <a:cs typeface="+mn-cs"/>
            </a:rPr>
            <a:t>1. Επαγγελματικά σωματεία</a:t>
          </a:r>
        </a:p>
        <a:p>
          <a:pPr>
            <a:buNone/>
          </a:pPr>
          <a:r>
            <a:rPr lang="el-GR">
              <a:solidFill>
                <a:sysClr val="windowText" lastClr="000000"/>
              </a:solidFill>
              <a:latin typeface="Calibri" panose="020F0502020204030204"/>
              <a:ea typeface="+mn-ea"/>
              <a:cs typeface="+mn-cs"/>
            </a:rPr>
            <a:t>2. Ερασιτεχνικά αθλητικά σωματεία</a:t>
          </a:r>
        </a:p>
        <a:p>
          <a:pPr>
            <a:buNone/>
          </a:pPr>
          <a:r>
            <a:rPr lang="el-GR">
              <a:solidFill>
                <a:sysClr val="windowText" lastClr="000000"/>
              </a:solidFill>
              <a:latin typeface="Calibri" panose="020F0502020204030204"/>
              <a:ea typeface="+mn-ea"/>
              <a:cs typeface="+mn-cs"/>
            </a:rPr>
            <a:t>3.Πανεπιστημιακός αθλητισμός</a:t>
          </a:r>
        </a:p>
        <a:p>
          <a:pPr>
            <a:buNone/>
          </a:pPr>
          <a:r>
            <a:rPr lang="el-GR">
              <a:solidFill>
                <a:sysClr val="windowText" lastClr="000000"/>
              </a:solidFill>
              <a:latin typeface="Calibri" panose="020F0502020204030204"/>
              <a:ea typeface="+mn-ea"/>
              <a:cs typeface="+mn-cs"/>
            </a:rPr>
            <a:t>4. Σχολικός αθλητισμός</a:t>
          </a:r>
        </a:p>
        <a:p>
          <a:pPr>
            <a:buNone/>
          </a:pPr>
          <a:r>
            <a:rPr lang="el-GR">
              <a:solidFill>
                <a:sysClr val="windowText" lastClr="000000"/>
              </a:solidFill>
              <a:latin typeface="Calibri" panose="020F0502020204030204"/>
              <a:ea typeface="+mn-ea"/>
              <a:cs typeface="+mn-cs"/>
            </a:rPr>
            <a:t>5. Δημοτικά αθλητικά προγράμματα και γυμναστήρια</a:t>
          </a:r>
        </a:p>
        <a:p>
          <a:pPr>
            <a:buNone/>
          </a:pPr>
          <a:r>
            <a:rPr lang="el-GR">
              <a:solidFill>
                <a:sysClr val="windowText" lastClr="000000"/>
              </a:solidFill>
              <a:latin typeface="Calibri" panose="020F0502020204030204"/>
              <a:ea typeface="+mn-ea"/>
              <a:cs typeface="+mn-cs"/>
            </a:rPr>
            <a:t>6. Ιδιωτικά γυμναστήρια/κέντρα άσκησης</a:t>
          </a:r>
        </a:p>
        <a:p>
          <a:pPr>
            <a:buNone/>
          </a:pPr>
          <a:r>
            <a:rPr lang="el-GR">
              <a:solidFill>
                <a:sysClr val="windowText" lastClr="000000"/>
              </a:solidFill>
              <a:latin typeface="Calibri" panose="020F0502020204030204"/>
              <a:ea typeface="+mn-ea"/>
              <a:cs typeface="+mn-cs"/>
            </a:rPr>
            <a:t>7. Εταιρίες αθλητικής αναψυχής</a:t>
          </a:r>
        </a:p>
        <a:p>
          <a:pPr>
            <a:buNone/>
          </a:pPr>
          <a:r>
            <a:rPr lang="el-GR">
              <a:solidFill>
                <a:sysClr val="windowText" lastClr="000000"/>
              </a:solidFill>
              <a:latin typeface="Calibri" panose="020F0502020204030204"/>
              <a:ea typeface="+mn-ea"/>
              <a:cs typeface="+mn-cs"/>
            </a:rPr>
            <a:t>8. Ανεξάρτητοι επαγγελματίες αθλητές, προπονητές</a:t>
          </a:r>
        </a:p>
        <a:p>
          <a:pPr>
            <a:buNone/>
          </a:pPr>
          <a:r>
            <a:rPr lang="el-GR">
              <a:solidFill>
                <a:sysClr val="windowText" lastClr="000000"/>
              </a:solidFill>
              <a:latin typeface="Calibri" panose="020F0502020204030204"/>
              <a:ea typeface="+mn-ea"/>
              <a:cs typeface="+mn-cs"/>
            </a:rPr>
            <a:t>9. Αγώνες αυτοκινήτων</a:t>
          </a:r>
        </a:p>
      </dgm:t>
    </dgm:pt>
    <dgm:pt modelId="{BF71463E-6FEC-4D8A-8D6B-5161A489ABF3}" type="parTrans" cxnId="{84252AFC-E2D4-4622-891E-3671295BBE52}">
      <dgm:prSet/>
      <dgm:spPr/>
      <dgm:t>
        <a:bodyPr/>
        <a:lstStyle/>
        <a:p>
          <a:endParaRPr lang="el-GR"/>
        </a:p>
      </dgm:t>
    </dgm:pt>
    <dgm:pt modelId="{EB51EA41-022D-462C-97AB-0C98C5422277}" type="sibTrans" cxnId="{84252AFC-E2D4-4622-891E-3671295BBE52}">
      <dgm:prSet/>
      <dgm:spPr/>
      <dgm:t>
        <a:bodyPr/>
        <a:lstStyle/>
        <a:p>
          <a:endParaRPr lang="el-GR"/>
        </a:p>
      </dgm:t>
    </dgm:pt>
    <dgm:pt modelId="{1135074B-2A9E-47D3-BB9E-D284421A74EE}">
      <dgm:prSet phldrT="[Κείμενο]"/>
      <dgm:spPr>
        <a:xfrm>
          <a:off x="1878715" y="203480"/>
          <a:ext cx="1516879" cy="1516879"/>
        </a:xfrm>
        <a:prstGeom prst="ellipse">
          <a:avLst/>
        </a:prstGeom>
        <a:solidFill>
          <a:srgbClr val="A5A5A5">
            <a:shade val="80000"/>
            <a:alpha val="50000"/>
            <a:hueOff val="0"/>
            <a:satOff val="0"/>
            <a:lumOff val="381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1: Διοικητικοί αθλητικοί οργανισμοί </a:t>
          </a:r>
        </a:p>
      </dgm:t>
    </dgm:pt>
    <dgm:pt modelId="{90E913AD-5294-4C52-8D86-F3089AA83734}" type="parTrans" cxnId="{E77DB31F-1A46-4B6D-AF19-A0746D3EA168}">
      <dgm:prSet/>
      <dgm:spPr/>
      <dgm:t>
        <a:bodyPr/>
        <a:lstStyle/>
        <a:p>
          <a:endParaRPr lang="el-GR"/>
        </a:p>
      </dgm:t>
    </dgm:pt>
    <dgm:pt modelId="{9F77C119-3C89-42AC-8D69-F9DFC71C1EBA}" type="sibTrans" cxnId="{E77DB31F-1A46-4B6D-AF19-A0746D3EA168}">
      <dgm:prSet/>
      <dgm:spPr/>
      <dgm:t>
        <a:bodyPr/>
        <a:lstStyle/>
        <a:p>
          <a:endParaRPr lang="el-GR"/>
        </a:p>
      </dgm:t>
    </dgm:pt>
    <dgm:pt modelId="{CEE924DD-B105-433A-9727-726798811B71}">
      <dgm:prSet phldrT="[Κείμενο]"/>
      <dgm:spPr>
        <a:xfrm>
          <a:off x="718676" y="3773713"/>
          <a:ext cx="1516879" cy="1516879"/>
        </a:xfrm>
        <a:prstGeom prst="ellipse">
          <a:avLst/>
        </a:prstGeom>
        <a:solidFill>
          <a:srgbClr val="A5A5A5">
            <a:shade val="80000"/>
            <a:alpha val="50000"/>
            <a:hueOff val="0"/>
            <a:satOff val="0"/>
            <a:lumOff val="1527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4: Αθλητικά μέσα μαζικής ενημέρωσης</a:t>
          </a:r>
        </a:p>
      </dgm:t>
    </dgm:pt>
    <dgm:pt modelId="{4F75A971-EC11-4CFB-9B81-668F2F4D9A42}" type="parTrans" cxnId="{16D7D727-704F-4AAD-8371-3D34E50F665D}">
      <dgm:prSet/>
      <dgm:spPr/>
      <dgm:t>
        <a:bodyPr/>
        <a:lstStyle/>
        <a:p>
          <a:endParaRPr lang="el-GR"/>
        </a:p>
      </dgm:t>
    </dgm:pt>
    <dgm:pt modelId="{6218770A-9454-481E-8AE1-458D6C4C621C}" type="sibTrans" cxnId="{16D7D727-704F-4AAD-8371-3D34E50F665D}">
      <dgm:prSet/>
      <dgm:spPr/>
      <dgm:t>
        <a:bodyPr/>
        <a:lstStyle/>
        <a:p>
          <a:endParaRPr lang="el-GR"/>
        </a:p>
      </dgm:t>
    </dgm:pt>
    <dgm:pt modelId="{904F3372-D016-4C02-B634-605898A7F3CA}">
      <dgm:prSet phldrT="[Κείμενο]"/>
      <dgm:spPr>
        <a:xfrm>
          <a:off x="1732" y="1567188"/>
          <a:ext cx="1516879" cy="1516879"/>
        </a:xfrm>
        <a:prstGeom prst="ellipse">
          <a:avLst/>
        </a:prstGeom>
        <a:solidFill>
          <a:srgbClr val="A5A5A5">
            <a:shade val="80000"/>
            <a:alpha val="50000"/>
            <a:hueOff val="0"/>
            <a:satOff val="0"/>
            <a:lumOff val="1909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5: </a:t>
          </a:r>
        </a:p>
        <a:p>
          <a:pPr>
            <a:buNone/>
          </a:pPr>
          <a:r>
            <a:rPr lang="el-GR">
              <a:solidFill>
                <a:sysClr val="windowText" lastClr="000000"/>
              </a:solidFill>
              <a:latin typeface="Calibri" panose="020F0502020204030204"/>
              <a:ea typeface="+mn-ea"/>
              <a:cs typeface="+mn-cs"/>
            </a:rPr>
            <a:t>Εταιρίες αθλητικού μάντατζεντ και μάρκετινγκ</a:t>
          </a:r>
        </a:p>
      </dgm:t>
    </dgm:pt>
    <dgm:pt modelId="{895AE4C7-944D-4866-B47E-068CF362306E}" type="parTrans" cxnId="{AC6C8155-2E93-4B0E-8897-DF57BE3BD547}">
      <dgm:prSet/>
      <dgm:spPr/>
      <dgm:t>
        <a:bodyPr/>
        <a:lstStyle/>
        <a:p>
          <a:endParaRPr lang="el-GR"/>
        </a:p>
      </dgm:t>
    </dgm:pt>
    <dgm:pt modelId="{16D9AE1A-B21F-4564-97CB-09A9F25B9684}" type="sibTrans" cxnId="{AC6C8155-2E93-4B0E-8897-DF57BE3BD547}">
      <dgm:prSet/>
      <dgm:spPr/>
      <dgm:t>
        <a:bodyPr/>
        <a:lstStyle/>
        <a:p>
          <a:endParaRPr lang="el-GR"/>
        </a:p>
      </dgm:t>
    </dgm:pt>
    <dgm:pt modelId="{6D89D31B-B855-4CD8-8DD5-69BD5E0F7E73}">
      <dgm:prSet/>
      <dgm:spPr>
        <a:xfrm>
          <a:off x="3755698" y="1567188"/>
          <a:ext cx="1516879" cy="1516879"/>
        </a:xfrm>
        <a:prstGeom prst="ellipse">
          <a:avLst/>
        </a:prstGeom>
        <a:solidFill>
          <a:srgbClr val="A5A5A5">
            <a:shade val="80000"/>
            <a:alpha val="50000"/>
            <a:hueOff val="0"/>
            <a:satOff val="0"/>
            <a:lumOff val="7637"/>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2: Κατασκευαστές αθλητικών ειδών, χονδρέμποροι και λιανέμποροι</a:t>
          </a:r>
        </a:p>
      </dgm:t>
    </dgm:pt>
    <dgm:pt modelId="{335445DF-C2AF-4EB1-A727-4B46165997B2}" type="parTrans" cxnId="{EFDE10B6-3C08-4B8C-8C51-1D034A9AB290}">
      <dgm:prSet/>
      <dgm:spPr/>
      <dgm:t>
        <a:bodyPr/>
        <a:lstStyle/>
        <a:p>
          <a:endParaRPr lang="el-GR"/>
        </a:p>
      </dgm:t>
    </dgm:pt>
    <dgm:pt modelId="{5B98F0AA-EE3D-4D44-8684-AC06183D1D37}" type="sibTrans" cxnId="{EFDE10B6-3C08-4B8C-8C51-1D034A9AB290}">
      <dgm:prSet/>
      <dgm:spPr/>
      <dgm:t>
        <a:bodyPr/>
        <a:lstStyle/>
        <a:p>
          <a:endParaRPr lang="el-GR"/>
        </a:p>
      </dgm:t>
    </dgm:pt>
    <dgm:pt modelId="{1B9FFC01-0C02-4F09-8549-73BCD74B6C14}">
      <dgm:prSet/>
      <dgm:spPr>
        <a:xfrm>
          <a:off x="3038754" y="3773713"/>
          <a:ext cx="1516879" cy="1516879"/>
        </a:xfrm>
        <a:prstGeom prst="ellipse">
          <a:avLst/>
        </a:prstGeom>
        <a:solidFill>
          <a:srgbClr val="A5A5A5">
            <a:shade val="80000"/>
            <a:alpha val="50000"/>
            <a:hueOff val="0"/>
            <a:satOff val="0"/>
            <a:lumOff val="1145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3: Αθλητικές εγκαταστάσεις</a:t>
          </a:r>
        </a:p>
      </dgm:t>
    </dgm:pt>
    <dgm:pt modelId="{70B9C4F8-16FA-4836-AB25-D5F0B4AD5AC6}" type="parTrans" cxnId="{09A8EFAE-9459-4797-895E-65939016001B}">
      <dgm:prSet/>
      <dgm:spPr/>
      <dgm:t>
        <a:bodyPr/>
        <a:lstStyle/>
        <a:p>
          <a:endParaRPr lang="el-GR"/>
        </a:p>
      </dgm:t>
    </dgm:pt>
    <dgm:pt modelId="{492EBB79-3DF3-4C15-B5BD-624C0A583E64}" type="sibTrans" cxnId="{09A8EFAE-9459-4797-895E-65939016001B}">
      <dgm:prSet/>
      <dgm:spPr/>
      <dgm:t>
        <a:bodyPr/>
        <a:lstStyle/>
        <a:p>
          <a:endParaRPr lang="el-GR"/>
        </a:p>
      </dgm:t>
    </dgm:pt>
    <dgm:pt modelId="{21C03253-FEA3-41AC-93E8-ED1CD21D21F6}" type="pres">
      <dgm:prSet presAssocID="{E2A96D3F-8BF2-44B9-B0F4-A7054646FFA5}" presName="composite" presStyleCnt="0">
        <dgm:presLayoutVars>
          <dgm:chMax val="1"/>
          <dgm:dir/>
          <dgm:resizeHandles val="exact"/>
        </dgm:presLayoutVars>
      </dgm:prSet>
      <dgm:spPr/>
      <dgm:t>
        <a:bodyPr/>
        <a:lstStyle/>
        <a:p>
          <a:endParaRPr lang="el-GR"/>
        </a:p>
      </dgm:t>
    </dgm:pt>
    <dgm:pt modelId="{76C08751-1971-4ACF-A66F-D92C5E6D185C}" type="pres">
      <dgm:prSet presAssocID="{E2A96D3F-8BF2-44B9-B0F4-A7054646FFA5}" presName="radial" presStyleCnt="0">
        <dgm:presLayoutVars>
          <dgm:animLvl val="ctr"/>
        </dgm:presLayoutVars>
      </dgm:prSet>
      <dgm:spPr/>
    </dgm:pt>
    <dgm:pt modelId="{B1E52019-0056-44AE-9A8D-F83F1237D9B2}" type="pres">
      <dgm:prSet presAssocID="{AA952D63-EE80-40C1-897B-F322D7731C7F}" presName="centerShape" presStyleLbl="vennNode1" presStyleIdx="0" presStyleCnt="6"/>
      <dgm:spPr/>
      <dgm:t>
        <a:bodyPr/>
        <a:lstStyle/>
        <a:p>
          <a:endParaRPr lang="el-GR"/>
        </a:p>
      </dgm:t>
    </dgm:pt>
    <dgm:pt modelId="{0815EA9A-671E-45CA-8DBB-A548B0B321E4}" type="pres">
      <dgm:prSet presAssocID="{1135074B-2A9E-47D3-BB9E-D284421A74EE}" presName="node" presStyleLbl="vennNode1" presStyleIdx="1" presStyleCnt="6">
        <dgm:presLayoutVars>
          <dgm:bulletEnabled val="1"/>
        </dgm:presLayoutVars>
      </dgm:prSet>
      <dgm:spPr/>
      <dgm:t>
        <a:bodyPr/>
        <a:lstStyle/>
        <a:p>
          <a:endParaRPr lang="el-GR"/>
        </a:p>
      </dgm:t>
    </dgm:pt>
    <dgm:pt modelId="{415C98F6-0141-41DB-B848-385164A95823}" type="pres">
      <dgm:prSet presAssocID="{6D89D31B-B855-4CD8-8DD5-69BD5E0F7E73}" presName="node" presStyleLbl="vennNode1" presStyleIdx="2" presStyleCnt="6">
        <dgm:presLayoutVars>
          <dgm:bulletEnabled val="1"/>
        </dgm:presLayoutVars>
      </dgm:prSet>
      <dgm:spPr/>
      <dgm:t>
        <a:bodyPr/>
        <a:lstStyle/>
        <a:p>
          <a:endParaRPr lang="el-GR"/>
        </a:p>
      </dgm:t>
    </dgm:pt>
    <dgm:pt modelId="{B59967C4-457B-415B-9219-479D1C8C0774}" type="pres">
      <dgm:prSet presAssocID="{1B9FFC01-0C02-4F09-8549-73BCD74B6C14}" presName="node" presStyleLbl="vennNode1" presStyleIdx="3" presStyleCnt="6">
        <dgm:presLayoutVars>
          <dgm:bulletEnabled val="1"/>
        </dgm:presLayoutVars>
      </dgm:prSet>
      <dgm:spPr/>
      <dgm:t>
        <a:bodyPr/>
        <a:lstStyle/>
        <a:p>
          <a:endParaRPr lang="el-GR"/>
        </a:p>
      </dgm:t>
    </dgm:pt>
    <dgm:pt modelId="{6030E669-75DE-451B-A623-01FA4D6FEF01}" type="pres">
      <dgm:prSet presAssocID="{CEE924DD-B105-433A-9727-726798811B71}" presName="node" presStyleLbl="vennNode1" presStyleIdx="4" presStyleCnt="6">
        <dgm:presLayoutVars>
          <dgm:bulletEnabled val="1"/>
        </dgm:presLayoutVars>
      </dgm:prSet>
      <dgm:spPr/>
      <dgm:t>
        <a:bodyPr/>
        <a:lstStyle/>
        <a:p>
          <a:endParaRPr lang="el-GR"/>
        </a:p>
      </dgm:t>
    </dgm:pt>
    <dgm:pt modelId="{39406571-7D38-4C73-AEFE-B76C7A640BFD}" type="pres">
      <dgm:prSet presAssocID="{904F3372-D016-4C02-B634-605898A7F3CA}" presName="node" presStyleLbl="vennNode1" presStyleIdx="5" presStyleCnt="6">
        <dgm:presLayoutVars>
          <dgm:bulletEnabled val="1"/>
        </dgm:presLayoutVars>
      </dgm:prSet>
      <dgm:spPr/>
      <dgm:t>
        <a:bodyPr/>
        <a:lstStyle/>
        <a:p>
          <a:endParaRPr lang="el-GR"/>
        </a:p>
      </dgm:t>
    </dgm:pt>
  </dgm:ptLst>
  <dgm:cxnLst>
    <dgm:cxn modelId="{EFDE10B6-3C08-4B8C-8C51-1D034A9AB290}" srcId="{AA952D63-EE80-40C1-897B-F322D7731C7F}" destId="{6D89D31B-B855-4CD8-8DD5-69BD5E0F7E73}" srcOrd="1" destOrd="0" parTransId="{335445DF-C2AF-4EB1-A727-4B46165997B2}" sibTransId="{5B98F0AA-EE3D-4D44-8684-AC06183D1D37}"/>
    <dgm:cxn modelId="{AC6C8155-2E93-4B0E-8897-DF57BE3BD547}" srcId="{AA952D63-EE80-40C1-897B-F322D7731C7F}" destId="{904F3372-D016-4C02-B634-605898A7F3CA}" srcOrd="4" destOrd="0" parTransId="{895AE4C7-944D-4866-B47E-068CF362306E}" sibTransId="{16D9AE1A-B21F-4564-97CB-09A9F25B9684}"/>
    <dgm:cxn modelId="{77532EA4-45A5-40BE-A76E-966127F34588}" type="presOf" srcId="{1135074B-2A9E-47D3-BB9E-D284421A74EE}" destId="{0815EA9A-671E-45CA-8DBB-A548B0B321E4}" srcOrd="0" destOrd="0" presId="urn:microsoft.com/office/officeart/2005/8/layout/radial3"/>
    <dgm:cxn modelId="{84252AFC-E2D4-4622-891E-3671295BBE52}" srcId="{E2A96D3F-8BF2-44B9-B0F4-A7054646FFA5}" destId="{AA952D63-EE80-40C1-897B-F322D7731C7F}" srcOrd="0" destOrd="0" parTransId="{BF71463E-6FEC-4D8A-8D6B-5161A489ABF3}" sibTransId="{EB51EA41-022D-462C-97AB-0C98C5422277}"/>
    <dgm:cxn modelId="{FC5401F1-7F43-470F-BB98-820D9060AC51}" type="presOf" srcId="{CEE924DD-B105-433A-9727-726798811B71}" destId="{6030E669-75DE-451B-A623-01FA4D6FEF01}" srcOrd="0" destOrd="0" presId="urn:microsoft.com/office/officeart/2005/8/layout/radial3"/>
    <dgm:cxn modelId="{16D7D727-704F-4AAD-8371-3D34E50F665D}" srcId="{AA952D63-EE80-40C1-897B-F322D7731C7F}" destId="{CEE924DD-B105-433A-9727-726798811B71}" srcOrd="3" destOrd="0" parTransId="{4F75A971-EC11-4CFB-9B81-668F2F4D9A42}" sibTransId="{6218770A-9454-481E-8AE1-458D6C4C621C}"/>
    <dgm:cxn modelId="{E77DB31F-1A46-4B6D-AF19-A0746D3EA168}" srcId="{AA952D63-EE80-40C1-897B-F322D7731C7F}" destId="{1135074B-2A9E-47D3-BB9E-D284421A74EE}" srcOrd="0" destOrd="0" parTransId="{90E913AD-5294-4C52-8D86-F3089AA83734}" sibTransId="{9F77C119-3C89-42AC-8D69-F9DFC71C1EBA}"/>
    <dgm:cxn modelId="{E46D01BD-711A-4184-9F35-AD6FB660FDFA}" type="presOf" srcId="{904F3372-D016-4C02-B634-605898A7F3CA}" destId="{39406571-7D38-4C73-AEFE-B76C7A640BFD}" srcOrd="0" destOrd="0" presId="urn:microsoft.com/office/officeart/2005/8/layout/radial3"/>
    <dgm:cxn modelId="{AFE7872E-6428-4C95-A3C1-355ECB8EFA07}" type="presOf" srcId="{AA952D63-EE80-40C1-897B-F322D7731C7F}" destId="{B1E52019-0056-44AE-9A8D-F83F1237D9B2}" srcOrd="0" destOrd="0" presId="urn:microsoft.com/office/officeart/2005/8/layout/radial3"/>
    <dgm:cxn modelId="{E93635D6-4E6B-40F8-8B1C-1A22DCADDB02}" type="presOf" srcId="{1B9FFC01-0C02-4F09-8549-73BCD74B6C14}" destId="{B59967C4-457B-415B-9219-479D1C8C0774}" srcOrd="0" destOrd="0" presId="urn:microsoft.com/office/officeart/2005/8/layout/radial3"/>
    <dgm:cxn modelId="{09A8EFAE-9459-4797-895E-65939016001B}" srcId="{AA952D63-EE80-40C1-897B-F322D7731C7F}" destId="{1B9FFC01-0C02-4F09-8549-73BCD74B6C14}" srcOrd="2" destOrd="0" parTransId="{70B9C4F8-16FA-4836-AB25-D5F0B4AD5AC6}" sibTransId="{492EBB79-3DF3-4C15-B5BD-624C0A583E64}"/>
    <dgm:cxn modelId="{FBB571C7-1D26-4297-87BE-157C424A9219}" type="presOf" srcId="{6D89D31B-B855-4CD8-8DD5-69BD5E0F7E73}" destId="{415C98F6-0141-41DB-B848-385164A95823}" srcOrd="0" destOrd="0" presId="urn:microsoft.com/office/officeart/2005/8/layout/radial3"/>
    <dgm:cxn modelId="{69919648-2C5F-4FE7-86BA-C759309646B1}" type="presOf" srcId="{E2A96D3F-8BF2-44B9-B0F4-A7054646FFA5}" destId="{21C03253-FEA3-41AC-93E8-ED1CD21D21F6}" srcOrd="0" destOrd="0" presId="urn:microsoft.com/office/officeart/2005/8/layout/radial3"/>
    <dgm:cxn modelId="{D11C2C4C-7A4E-40EA-8F63-61BA8BDF373A}" type="presParOf" srcId="{21C03253-FEA3-41AC-93E8-ED1CD21D21F6}" destId="{76C08751-1971-4ACF-A66F-D92C5E6D185C}" srcOrd="0" destOrd="0" presId="urn:microsoft.com/office/officeart/2005/8/layout/radial3"/>
    <dgm:cxn modelId="{F1C3E77E-0A2D-4A83-9092-5E4052A48FAE}" type="presParOf" srcId="{76C08751-1971-4ACF-A66F-D92C5E6D185C}" destId="{B1E52019-0056-44AE-9A8D-F83F1237D9B2}" srcOrd="0" destOrd="0" presId="urn:microsoft.com/office/officeart/2005/8/layout/radial3"/>
    <dgm:cxn modelId="{75DD9047-A548-48E6-9DEF-50DCF80DDE27}" type="presParOf" srcId="{76C08751-1971-4ACF-A66F-D92C5E6D185C}" destId="{0815EA9A-671E-45CA-8DBB-A548B0B321E4}" srcOrd="1" destOrd="0" presId="urn:microsoft.com/office/officeart/2005/8/layout/radial3"/>
    <dgm:cxn modelId="{F370E82D-5C6A-43FE-AF5A-1E8E21D63AF8}" type="presParOf" srcId="{76C08751-1971-4ACF-A66F-D92C5E6D185C}" destId="{415C98F6-0141-41DB-B848-385164A95823}" srcOrd="2" destOrd="0" presId="urn:microsoft.com/office/officeart/2005/8/layout/radial3"/>
    <dgm:cxn modelId="{6B08472B-11D2-450B-8E18-61B3BBCCCDCD}" type="presParOf" srcId="{76C08751-1971-4ACF-A66F-D92C5E6D185C}" destId="{B59967C4-457B-415B-9219-479D1C8C0774}" srcOrd="3" destOrd="0" presId="urn:microsoft.com/office/officeart/2005/8/layout/radial3"/>
    <dgm:cxn modelId="{AEA0F1FD-0A75-411D-8A32-65C1AAD18B56}" type="presParOf" srcId="{76C08751-1971-4ACF-A66F-D92C5E6D185C}" destId="{6030E669-75DE-451B-A623-01FA4D6FEF01}" srcOrd="4" destOrd="0" presId="urn:microsoft.com/office/officeart/2005/8/layout/radial3"/>
    <dgm:cxn modelId="{E5EB7B8B-C3D5-42DC-902B-A85A4C83A145}" type="presParOf" srcId="{76C08751-1971-4ACF-A66F-D92C5E6D185C}" destId="{39406571-7D38-4C73-AEFE-B76C7A640BFD}" srcOrd="5"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150F3-A3FC-4854-84E6-18DAC4628AA5}">
      <dsp:nvSpPr>
        <dsp:cNvPr id="0" name=""/>
        <dsp:cNvSpPr/>
      </dsp:nvSpPr>
      <dsp:spPr>
        <a:xfrm>
          <a:off x="3764169" y="3316016"/>
          <a:ext cx="2593860" cy="617221"/>
        </a:xfrm>
        <a:custGeom>
          <a:avLst/>
          <a:gdLst/>
          <a:ahLst/>
          <a:cxnLst/>
          <a:rect l="0" t="0" r="0" b="0"/>
          <a:pathLst>
            <a:path>
              <a:moveTo>
                <a:pt x="0" y="0"/>
              </a:moveTo>
              <a:lnTo>
                <a:pt x="0" y="294001"/>
              </a:lnTo>
              <a:lnTo>
                <a:pt x="1813044" y="294001"/>
              </a:lnTo>
              <a:lnTo>
                <a:pt x="1813044" y="431422"/>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C7B93687-F896-4E8A-BC83-A17395A34038}">
      <dsp:nvSpPr>
        <dsp:cNvPr id="0" name=""/>
        <dsp:cNvSpPr/>
      </dsp:nvSpPr>
      <dsp:spPr>
        <a:xfrm>
          <a:off x="3718449" y="3316016"/>
          <a:ext cx="91440" cy="617221"/>
        </a:xfrm>
        <a:custGeom>
          <a:avLst/>
          <a:gdLst/>
          <a:ahLst/>
          <a:cxnLst/>
          <a:rect l="0" t="0" r="0" b="0"/>
          <a:pathLst>
            <a:path>
              <a:moveTo>
                <a:pt x="45720" y="0"/>
              </a:moveTo>
              <a:lnTo>
                <a:pt x="45720" y="431422"/>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7CEC57BB-70F1-4537-BEB6-6454782806CA}">
      <dsp:nvSpPr>
        <dsp:cNvPr id="0" name=""/>
        <dsp:cNvSpPr/>
      </dsp:nvSpPr>
      <dsp:spPr>
        <a:xfrm>
          <a:off x="1170308" y="3316016"/>
          <a:ext cx="2593860" cy="617221"/>
        </a:xfrm>
        <a:custGeom>
          <a:avLst/>
          <a:gdLst/>
          <a:ahLst/>
          <a:cxnLst/>
          <a:rect l="0" t="0" r="0" b="0"/>
          <a:pathLst>
            <a:path>
              <a:moveTo>
                <a:pt x="1813044" y="0"/>
              </a:moveTo>
              <a:lnTo>
                <a:pt x="1813044" y="294001"/>
              </a:lnTo>
              <a:lnTo>
                <a:pt x="0" y="294001"/>
              </a:lnTo>
              <a:lnTo>
                <a:pt x="0" y="431422"/>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CA8F7D0F-9F24-41E3-9214-C78E9A60D5DD}">
      <dsp:nvSpPr>
        <dsp:cNvPr id="0" name=""/>
        <dsp:cNvSpPr/>
      </dsp:nvSpPr>
      <dsp:spPr>
        <a:xfrm>
          <a:off x="3718449" y="1351166"/>
          <a:ext cx="91440" cy="617221"/>
        </a:xfrm>
        <a:custGeom>
          <a:avLst/>
          <a:gdLst/>
          <a:ahLst/>
          <a:cxnLst/>
          <a:rect l="0" t="0" r="0" b="0"/>
          <a:pathLst>
            <a:path>
              <a:moveTo>
                <a:pt x="45720" y="0"/>
              </a:moveTo>
              <a:lnTo>
                <a:pt x="45720" y="431422"/>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C052BB8C-00EE-433B-93EF-9FF105BF48B0}">
      <dsp:nvSpPr>
        <dsp:cNvPr id="0" name=""/>
        <dsp:cNvSpPr/>
      </dsp:nvSpPr>
      <dsp:spPr>
        <a:xfrm>
          <a:off x="2703044" y="35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A0E6F1-5545-4711-9D21-48AD1F8D6B6D}">
      <dsp:nvSpPr>
        <dsp:cNvPr id="0" name=""/>
        <dsp:cNvSpPr/>
      </dsp:nvSpPr>
      <dsp:spPr>
        <a:xfrm>
          <a:off x="2938849" y="227553"/>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Αθλητική Βιομηχανία</a:t>
          </a:r>
          <a:r>
            <a:rPr lang="el-GR" sz="1100" kern="1200">
              <a:solidFill>
                <a:sysClr val="windowText" lastClr="000000">
                  <a:hueOff val="0"/>
                  <a:satOff val="0"/>
                  <a:lumOff val="0"/>
                  <a:alphaOff val="0"/>
                </a:sysClr>
              </a:solidFill>
              <a:latin typeface="Calibri" panose="020F0502020204030204"/>
              <a:ea typeface="+mn-ea"/>
              <a:cs typeface="+mn-cs"/>
            </a:rPr>
            <a:t>: περιλαμβάνει τον αθλητισμό, το </a:t>
          </a:r>
          <a:r>
            <a:rPr lang="en-US" sz="1100" kern="1200">
              <a:solidFill>
                <a:sysClr val="windowText" lastClr="000000">
                  <a:hueOff val="0"/>
                  <a:satOff val="0"/>
                  <a:lumOff val="0"/>
                  <a:alphaOff val="0"/>
                </a:sysClr>
              </a:solidFill>
              <a:latin typeface="Calibri" panose="020F0502020204030204"/>
              <a:ea typeface="+mn-ea"/>
              <a:cs typeface="+mn-cs"/>
            </a:rPr>
            <a:t>fitness</a:t>
          </a:r>
          <a:r>
            <a:rPr lang="el-GR" sz="1100" kern="1200">
              <a:solidFill>
                <a:sysClr val="windowText" lastClr="000000">
                  <a:hueOff val="0"/>
                  <a:satOff val="0"/>
                  <a:lumOff val="0"/>
                  <a:alphaOff val="0"/>
                </a:sysClr>
              </a:solidFill>
              <a:latin typeface="Calibri" panose="020F0502020204030204"/>
              <a:ea typeface="+mn-ea"/>
              <a:cs typeface="+mn-cs"/>
            </a:rPr>
            <a:t>, την αναψυχή</a:t>
          </a:r>
          <a:r>
            <a:rPr lang="en-US" sz="1100" kern="1200">
              <a:solidFill>
                <a:sysClr val="windowText" lastClr="000000">
                  <a:hueOff val="0"/>
                  <a:satOff val="0"/>
                  <a:lumOff val="0"/>
                  <a:alphaOff val="0"/>
                </a:sysClr>
              </a:solidFill>
              <a:latin typeface="Calibri" panose="020F0502020204030204"/>
              <a:ea typeface="+mn-ea"/>
              <a:cs typeface="+mn-cs"/>
            </a:rPr>
            <a:t> </a:t>
          </a:r>
          <a:r>
            <a:rPr lang="el-GR" sz="1100" kern="1200">
              <a:solidFill>
                <a:sysClr val="windowText" lastClr="000000">
                  <a:hueOff val="0"/>
                  <a:satOff val="0"/>
                  <a:lumOff val="0"/>
                  <a:alphaOff val="0"/>
                </a:sysClr>
              </a:solidFill>
              <a:latin typeface="Calibri" panose="020F0502020204030204"/>
              <a:ea typeface="+mn-ea"/>
              <a:cs typeface="+mn-cs"/>
            </a:rPr>
            <a:t> και τα σχετιζόμενα με αυτά προϊόντα, υπηρεσίες,άτομα, περιοχές, ιδέες που προσφέρονται στον καταναλωτή </a:t>
          </a:r>
        </a:p>
      </dsp:txBody>
      <dsp:txXfrm>
        <a:off x="2978320" y="267024"/>
        <a:ext cx="2043307" cy="1268686"/>
      </dsp:txXfrm>
    </dsp:sp>
    <dsp:sp modelId="{3775ABA9-6E5B-4753-ACB8-0308A5702EED}">
      <dsp:nvSpPr>
        <dsp:cNvPr id="0" name=""/>
        <dsp:cNvSpPr/>
      </dsp:nvSpPr>
      <dsp:spPr>
        <a:xfrm>
          <a:off x="2703044" y="196838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5B223-F2DA-47A3-8AA1-C3C6E6FD97E9}">
      <dsp:nvSpPr>
        <dsp:cNvPr id="0" name=""/>
        <dsp:cNvSpPr/>
      </dsp:nvSpPr>
      <dsp:spPr>
        <a:xfrm>
          <a:off x="2938849" y="219240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Κατηγοροιοποιήση της αθλητικής βιομηχανίας με βάση το προϊόν και των τύπο του αγοραστικού κοινού</a:t>
          </a:r>
        </a:p>
      </dsp:txBody>
      <dsp:txXfrm>
        <a:off x="2978320" y="2231873"/>
        <a:ext cx="2043307" cy="1268686"/>
      </dsp:txXfrm>
    </dsp:sp>
    <dsp:sp modelId="{D09725AE-B63F-4E78-A1A4-D3E259D4DF86}">
      <dsp:nvSpPr>
        <dsp:cNvPr id="0" name=""/>
        <dsp:cNvSpPr/>
      </dsp:nvSpPr>
      <dsp:spPr>
        <a:xfrm>
          <a:off x="109183" y="39332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523A3-0F59-4998-B441-092F5E7DD27D}">
      <dsp:nvSpPr>
        <dsp:cNvPr id="0" name=""/>
        <dsp:cNvSpPr/>
      </dsp:nvSpPr>
      <dsp:spPr>
        <a:xfrm>
          <a:off x="344988" y="415725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Τομέας της αθλητικής απόδοσης: </a:t>
          </a:r>
        </a:p>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Ορισμός: Η αθλητική απόδοση όπως προσφέρεται στον καταναλωτή ως προϊόν συμμετοχής ή θέασης  </a:t>
          </a:r>
        </a:p>
      </dsp:txBody>
      <dsp:txXfrm>
        <a:off x="384459" y="4196723"/>
        <a:ext cx="2043307" cy="1268686"/>
      </dsp:txXfrm>
    </dsp:sp>
    <dsp:sp modelId="{BA293E30-8300-4799-A707-2D90A466F71C}">
      <dsp:nvSpPr>
        <dsp:cNvPr id="0" name=""/>
        <dsp:cNvSpPr/>
      </dsp:nvSpPr>
      <dsp:spPr>
        <a:xfrm>
          <a:off x="2703044" y="39332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CDD33-4B4C-46ED-9D1E-0F1BE47838C1}">
      <dsp:nvSpPr>
        <dsp:cNvPr id="0" name=""/>
        <dsp:cNvSpPr/>
      </dsp:nvSpPr>
      <dsp:spPr>
        <a:xfrm>
          <a:off x="2938849" y="415725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Τομέας της  παραγωγής αθλητικών προϊόντων και υπηρεσιών:</a:t>
          </a:r>
        </a:p>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Ορισμός: Τα προϊόντα που χρείαζονται για την παραγωγή της αθλητικής απόδοσης ή για να επηρεάσουν την ποιότητα της </a:t>
          </a:r>
        </a:p>
      </dsp:txBody>
      <dsp:txXfrm>
        <a:off x="2978320" y="4196723"/>
        <a:ext cx="2043307" cy="1268686"/>
      </dsp:txXfrm>
    </dsp:sp>
    <dsp:sp modelId="{9EEDDBA7-6583-4296-B7D3-A5CD8630E762}">
      <dsp:nvSpPr>
        <dsp:cNvPr id="0" name=""/>
        <dsp:cNvSpPr/>
      </dsp:nvSpPr>
      <dsp:spPr>
        <a:xfrm>
          <a:off x="5296905" y="39332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8C02B-8651-4624-868E-1D5452A8704E}">
      <dsp:nvSpPr>
        <dsp:cNvPr id="0" name=""/>
        <dsp:cNvSpPr/>
      </dsp:nvSpPr>
      <dsp:spPr>
        <a:xfrm>
          <a:off x="5532710" y="415725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Τομέας προώθησης των αθλητικών προϊόντων και υπηρεσιών:</a:t>
          </a:r>
        </a:p>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Ορισμός: Τα προϊόντα τα οποία χρησιμοποιούνται ώς εργαλεία για να προωθήσουν το αθλητικό προϊόν</a:t>
          </a:r>
        </a:p>
      </dsp:txBody>
      <dsp:txXfrm>
        <a:off x="5572181" y="4196723"/>
        <a:ext cx="2043307" cy="1268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4FFF2-D5F5-4828-9A20-C3C8FA84962D}">
      <dsp:nvSpPr>
        <dsp:cNvPr id="0" name=""/>
        <dsp:cNvSpPr/>
      </dsp:nvSpPr>
      <dsp:spPr>
        <a:xfrm>
          <a:off x="8519812" y="1622629"/>
          <a:ext cx="867631" cy="412913"/>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03B9434-BC79-4E03-90D0-ADF35DCB13C1}">
      <dsp:nvSpPr>
        <dsp:cNvPr id="0" name=""/>
        <dsp:cNvSpPr/>
      </dsp:nvSpPr>
      <dsp:spPr>
        <a:xfrm>
          <a:off x="7652181" y="1622629"/>
          <a:ext cx="867631" cy="412913"/>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F45D1E6-3C93-47FD-B96D-F69DE902B82A}">
      <dsp:nvSpPr>
        <dsp:cNvPr id="0" name=""/>
        <dsp:cNvSpPr/>
      </dsp:nvSpPr>
      <dsp:spPr>
        <a:xfrm>
          <a:off x="5049287" y="1622629"/>
          <a:ext cx="867631" cy="412913"/>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AE4F694-56EF-4E6D-A80D-DDF681276F57}">
      <dsp:nvSpPr>
        <dsp:cNvPr id="0" name=""/>
        <dsp:cNvSpPr/>
      </dsp:nvSpPr>
      <dsp:spPr>
        <a:xfrm>
          <a:off x="4181656" y="1622629"/>
          <a:ext cx="867631" cy="412913"/>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D3C333A-10B0-4734-B38B-0B186968C485}">
      <dsp:nvSpPr>
        <dsp:cNvPr id="0" name=""/>
        <dsp:cNvSpPr/>
      </dsp:nvSpPr>
      <dsp:spPr>
        <a:xfrm>
          <a:off x="2446394" y="2937091"/>
          <a:ext cx="1735262" cy="412913"/>
        </a:xfrm>
        <a:custGeom>
          <a:avLst/>
          <a:gdLst/>
          <a:ahLst/>
          <a:cxnLst/>
          <a:rect l="0" t="0" r="0" b="0"/>
          <a:pathLst>
            <a:path>
              <a:moveTo>
                <a:pt x="0" y="0"/>
              </a:moveTo>
              <a:lnTo>
                <a:pt x="0" y="160348"/>
              </a:lnTo>
              <a:lnTo>
                <a:pt x="988834" y="160348"/>
              </a:lnTo>
              <a:lnTo>
                <a:pt x="988834" y="235297"/>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FDF2EF-FD12-46B7-AECB-B74ECFE9C319}">
      <dsp:nvSpPr>
        <dsp:cNvPr id="0" name=""/>
        <dsp:cNvSpPr/>
      </dsp:nvSpPr>
      <dsp:spPr>
        <a:xfrm>
          <a:off x="2400674" y="2937091"/>
          <a:ext cx="91440" cy="412913"/>
        </a:xfrm>
        <a:custGeom>
          <a:avLst/>
          <a:gdLst/>
          <a:ahLst/>
          <a:cxnLst/>
          <a:rect l="0" t="0" r="0" b="0"/>
          <a:pathLst>
            <a:path>
              <a:moveTo>
                <a:pt x="45720" y="0"/>
              </a:moveTo>
              <a:lnTo>
                <a:pt x="45720" y="235297"/>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34F3656-14DD-467C-8A05-E5C637C65980}">
      <dsp:nvSpPr>
        <dsp:cNvPr id="0" name=""/>
        <dsp:cNvSpPr/>
      </dsp:nvSpPr>
      <dsp:spPr>
        <a:xfrm>
          <a:off x="711132" y="2937091"/>
          <a:ext cx="1735262" cy="412913"/>
        </a:xfrm>
        <a:custGeom>
          <a:avLst/>
          <a:gdLst/>
          <a:ahLst/>
          <a:cxnLst/>
          <a:rect l="0" t="0" r="0" b="0"/>
          <a:pathLst>
            <a:path>
              <a:moveTo>
                <a:pt x="988834" y="0"/>
              </a:moveTo>
              <a:lnTo>
                <a:pt x="988834" y="160348"/>
              </a:lnTo>
              <a:lnTo>
                <a:pt x="0" y="160348"/>
              </a:lnTo>
              <a:lnTo>
                <a:pt x="0" y="235297"/>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F2B2B37-FFAE-43A4-BDA3-E041E49B0EBF}">
      <dsp:nvSpPr>
        <dsp:cNvPr id="0" name=""/>
        <dsp:cNvSpPr/>
      </dsp:nvSpPr>
      <dsp:spPr>
        <a:xfrm>
          <a:off x="2400674" y="1622629"/>
          <a:ext cx="91440" cy="412913"/>
        </a:xfrm>
        <a:custGeom>
          <a:avLst/>
          <a:gdLst/>
          <a:ahLst/>
          <a:cxnLst/>
          <a:rect l="0" t="0" r="0" b="0"/>
          <a:pathLst>
            <a:path>
              <a:moveTo>
                <a:pt x="45720" y="0"/>
              </a:moveTo>
              <a:lnTo>
                <a:pt x="45720"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3CBEF63-87C6-42EC-A55F-153D89C4942F}">
      <dsp:nvSpPr>
        <dsp:cNvPr id="0" name=""/>
        <dsp:cNvSpPr/>
      </dsp:nvSpPr>
      <dsp:spPr>
        <a:xfrm>
          <a:off x="1736514" y="721082"/>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B81F7-D606-4B04-9A5A-040261BA6093}">
      <dsp:nvSpPr>
        <dsp:cNvPr id="0" name=""/>
        <dsp:cNvSpPr/>
      </dsp:nvSpPr>
      <dsp:spPr>
        <a:xfrm>
          <a:off x="1894265" y="870945"/>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Αθλητική ψυγαγωγία και αναψυχή</a:t>
          </a:r>
        </a:p>
      </dsp:txBody>
      <dsp:txXfrm>
        <a:off x="1920670" y="897350"/>
        <a:ext cx="1366950" cy="848737"/>
      </dsp:txXfrm>
    </dsp:sp>
    <dsp:sp modelId="{330E5A62-DDAF-4662-917C-BFB95EBFF5CF}">
      <dsp:nvSpPr>
        <dsp:cNvPr id="0" name=""/>
        <dsp:cNvSpPr/>
      </dsp:nvSpPr>
      <dsp:spPr>
        <a:xfrm>
          <a:off x="1736514"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C723B5-6E20-48A2-97D4-F10F1BF08896}">
      <dsp:nvSpPr>
        <dsp:cNvPr id="0" name=""/>
        <dsp:cNvSpPr/>
      </dsp:nvSpPr>
      <dsp:spPr>
        <a:xfrm>
          <a:off x="1894265"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Επαγγελματικές και Ερασσιτεχνικές Ομάδες</a:t>
          </a:r>
        </a:p>
      </dsp:txBody>
      <dsp:txXfrm>
        <a:off x="1920670" y="2211811"/>
        <a:ext cx="1366950" cy="848737"/>
      </dsp:txXfrm>
    </dsp:sp>
    <dsp:sp modelId="{EFE11C84-2F6E-4760-90E1-9274BA668BE1}">
      <dsp:nvSpPr>
        <dsp:cNvPr id="0" name=""/>
        <dsp:cNvSpPr/>
      </dsp:nvSpPr>
      <dsp:spPr>
        <a:xfrm>
          <a:off x="1251" y="3350004"/>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289E49-D40A-462F-B217-AE2B5D17622D}">
      <dsp:nvSpPr>
        <dsp:cNvPr id="0" name=""/>
        <dsp:cNvSpPr/>
      </dsp:nvSpPr>
      <dsp:spPr>
        <a:xfrm>
          <a:off x="159003" y="3499868"/>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Αθλητικά γεγονότα</a:t>
          </a:r>
        </a:p>
      </dsp:txBody>
      <dsp:txXfrm>
        <a:off x="185408" y="3526273"/>
        <a:ext cx="1366950" cy="848737"/>
      </dsp:txXfrm>
    </dsp:sp>
    <dsp:sp modelId="{6EE8297F-25BD-415D-9B2F-16847BEA4832}">
      <dsp:nvSpPr>
        <dsp:cNvPr id="0" name=""/>
        <dsp:cNvSpPr/>
      </dsp:nvSpPr>
      <dsp:spPr>
        <a:xfrm>
          <a:off x="1736514" y="3350004"/>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FDFD3-A4AE-44EE-B00A-124A7E0D9AA1}">
      <dsp:nvSpPr>
        <dsp:cNvPr id="0" name=""/>
        <dsp:cNvSpPr/>
      </dsp:nvSpPr>
      <dsp:spPr>
        <a:xfrm>
          <a:off x="1894265" y="3499868"/>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Τουρισμός</a:t>
          </a:r>
        </a:p>
      </dsp:txBody>
      <dsp:txXfrm>
        <a:off x="1920670" y="3526273"/>
        <a:ext cx="1366950" cy="848737"/>
      </dsp:txXfrm>
    </dsp:sp>
    <dsp:sp modelId="{C6691118-413A-421C-8830-82E33AC689A6}">
      <dsp:nvSpPr>
        <dsp:cNvPr id="0" name=""/>
        <dsp:cNvSpPr/>
      </dsp:nvSpPr>
      <dsp:spPr>
        <a:xfrm>
          <a:off x="3471776" y="3350004"/>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5B1C2-7723-4A07-9F90-2B4D8C2183F6}">
      <dsp:nvSpPr>
        <dsp:cNvPr id="0" name=""/>
        <dsp:cNvSpPr/>
      </dsp:nvSpPr>
      <dsp:spPr>
        <a:xfrm>
          <a:off x="3629527" y="3499868"/>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Μ.Μ.Ε</a:t>
          </a:r>
        </a:p>
      </dsp:txBody>
      <dsp:txXfrm>
        <a:off x="3655932" y="3526273"/>
        <a:ext cx="1366950" cy="848737"/>
      </dsp:txXfrm>
    </dsp:sp>
    <dsp:sp modelId="{AC35A6D4-E1FB-4CCD-88B8-1203406DC430}">
      <dsp:nvSpPr>
        <dsp:cNvPr id="0" name=""/>
        <dsp:cNvSpPr/>
      </dsp:nvSpPr>
      <dsp:spPr>
        <a:xfrm>
          <a:off x="4339407" y="721082"/>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D87875-3C6C-4FA8-88B6-7D8D625DB4FA}">
      <dsp:nvSpPr>
        <dsp:cNvPr id="0" name=""/>
        <dsp:cNvSpPr/>
      </dsp:nvSpPr>
      <dsp:spPr>
        <a:xfrm>
          <a:off x="4497159" y="870945"/>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Αθλητικά προϊόντα</a:t>
          </a:r>
        </a:p>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και υπηρεσίες </a:t>
          </a:r>
        </a:p>
      </dsp:txBody>
      <dsp:txXfrm>
        <a:off x="4523564" y="897350"/>
        <a:ext cx="1366950" cy="848737"/>
      </dsp:txXfrm>
    </dsp:sp>
    <dsp:sp modelId="{5A8E9DD9-05AD-4C54-83E9-2310ACFF8454}">
      <dsp:nvSpPr>
        <dsp:cNvPr id="0" name=""/>
        <dsp:cNvSpPr/>
      </dsp:nvSpPr>
      <dsp:spPr>
        <a:xfrm>
          <a:off x="3471776"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B3F3E-DF21-4395-A94B-E6D76F803A17}">
      <dsp:nvSpPr>
        <dsp:cNvPr id="0" name=""/>
        <dsp:cNvSpPr/>
      </dsp:nvSpPr>
      <dsp:spPr>
        <a:xfrm>
          <a:off x="3629527"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Εκθέσεις</a:t>
          </a:r>
        </a:p>
      </dsp:txBody>
      <dsp:txXfrm>
        <a:off x="3655932" y="2211811"/>
        <a:ext cx="1366950" cy="848737"/>
      </dsp:txXfrm>
    </dsp:sp>
    <dsp:sp modelId="{375321D5-7A3C-4B81-9CB6-D67436AA4F1B}">
      <dsp:nvSpPr>
        <dsp:cNvPr id="0" name=""/>
        <dsp:cNvSpPr/>
      </dsp:nvSpPr>
      <dsp:spPr>
        <a:xfrm>
          <a:off x="5207039"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18231-8396-4A12-8227-BA724FAF6563}">
      <dsp:nvSpPr>
        <dsp:cNvPr id="0" name=""/>
        <dsp:cNvSpPr/>
      </dsp:nvSpPr>
      <dsp:spPr>
        <a:xfrm>
          <a:off x="5364790"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Ανάλυση αγοράς</a:t>
          </a:r>
        </a:p>
      </dsp:txBody>
      <dsp:txXfrm>
        <a:off x="5391195" y="2211811"/>
        <a:ext cx="1366950" cy="848737"/>
      </dsp:txXfrm>
    </dsp:sp>
    <dsp:sp modelId="{BB44CF76-DBDC-4F47-8F55-CBF5072FDEC7}">
      <dsp:nvSpPr>
        <dsp:cNvPr id="0" name=""/>
        <dsp:cNvSpPr/>
      </dsp:nvSpPr>
      <dsp:spPr>
        <a:xfrm>
          <a:off x="7809932" y="721082"/>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087C5B-62A5-4430-9608-FBB0D1BCE6B4}">
      <dsp:nvSpPr>
        <dsp:cNvPr id="0" name=""/>
        <dsp:cNvSpPr/>
      </dsp:nvSpPr>
      <dsp:spPr>
        <a:xfrm>
          <a:off x="7967683" y="870945"/>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Υποστηρικτοί οργανισμοί για τον αθλητισμό</a:t>
          </a:r>
        </a:p>
      </dsp:txBody>
      <dsp:txXfrm>
        <a:off x="7994088" y="897350"/>
        <a:ext cx="1366950" cy="848737"/>
      </dsp:txXfrm>
    </dsp:sp>
    <dsp:sp modelId="{C50D5AB7-D242-4D22-8E72-E4F16E7EAE26}">
      <dsp:nvSpPr>
        <dsp:cNvPr id="0" name=""/>
        <dsp:cNvSpPr/>
      </dsp:nvSpPr>
      <dsp:spPr>
        <a:xfrm>
          <a:off x="6942301"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D24BF-CD97-4E90-99FC-C9F0807FAD1C}">
      <dsp:nvSpPr>
        <dsp:cNvPr id="0" name=""/>
        <dsp:cNvSpPr/>
      </dsp:nvSpPr>
      <dsp:spPr>
        <a:xfrm>
          <a:off x="7100052"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Επαγγελματικοί οργανισμοί</a:t>
          </a:r>
        </a:p>
      </dsp:txBody>
      <dsp:txXfrm>
        <a:off x="7126457" y="2211811"/>
        <a:ext cx="1366950" cy="848737"/>
      </dsp:txXfrm>
    </dsp:sp>
    <dsp:sp modelId="{20282D2B-2935-461A-9E34-20DFA2F5E33C}">
      <dsp:nvSpPr>
        <dsp:cNvPr id="0" name=""/>
        <dsp:cNvSpPr/>
      </dsp:nvSpPr>
      <dsp:spPr>
        <a:xfrm>
          <a:off x="8677563"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6EF68-F109-4F16-BA73-7665555C8112}">
      <dsp:nvSpPr>
        <dsp:cNvPr id="0" name=""/>
        <dsp:cNvSpPr/>
      </dsp:nvSpPr>
      <dsp:spPr>
        <a:xfrm>
          <a:off x="8835314"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Ερασιτεχνικοί οργανισμοί</a:t>
          </a:r>
        </a:p>
      </dsp:txBody>
      <dsp:txXfrm>
        <a:off x="8861719" y="2211811"/>
        <a:ext cx="1366950" cy="848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2019-0056-44AE-9A8D-F83F1237D9B2}">
      <dsp:nvSpPr>
        <dsp:cNvPr id="0" name=""/>
        <dsp:cNvSpPr/>
      </dsp:nvSpPr>
      <dsp:spPr>
        <a:xfrm>
          <a:off x="2449949" y="1233797"/>
          <a:ext cx="3073669" cy="3073669"/>
        </a:xfrm>
        <a:prstGeom prst="ellipse">
          <a:avLst/>
        </a:prstGeom>
        <a:solidFill>
          <a:schemeClr val="accent3">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Τομέας παραγωγής του αθλητικού προϊόντος: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1.Επαγγελματικές και ημιεπαγγελματικές ομαδες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2.Πανεπιστημιακός και σχολικός Αθλητισμός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3. Δημοτικά κέντρα αναψυχής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4. Γυμναστήρια</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5. Ανεξάρτητοι επαγγελματίες αθλητές, προπονητές, οδηγοί αγώνων και ιπποδρομιών</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6. Παραγωγοί άλλων γεγονότων και υπηρεσιών</a:t>
          </a:r>
        </a:p>
      </dsp:txBody>
      <dsp:txXfrm>
        <a:off x="2900077" y="1683925"/>
        <a:ext cx="2173413" cy="2173413"/>
      </dsp:txXfrm>
    </dsp:sp>
    <dsp:sp modelId="{0815EA9A-671E-45CA-8DBB-A548B0B321E4}">
      <dsp:nvSpPr>
        <dsp:cNvPr id="0" name=""/>
        <dsp:cNvSpPr/>
      </dsp:nvSpPr>
      <dsp:spPr>
        <a:xfrm>
          <a:off x="3218366" y="548"/>
          <a:ext cx="1536834" cy="1536834"/>
        </a:xfrm>
        <a:prstGeom prst="ellipse">
          <a:avLst/>
        </a:prstGeom>
        <a:solidFill>
          <a:schemeClr val="accent3">
            <a:shade val="80000"/>
            <a:alpha val="50000"/>
            <a:hueOff val="50522"/>
            <a:satOff val="-3802"/>
            <a:lumOff val="502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υποτομεας 1: </a:t>
          </a:r>
          <a:r>
            <a:rPr lang="el-GR" sz="1000" kern="1200">
              <a:latin typeface="Calibri" panose="020F0502020204030204"/>
              <a:ea typeface="+mn-ea"/>
              <a:cs typeface="+mn-cs"/>
            </a:rPr>
            <a:t>Διοικητικοί αθλητικοί οργανισμοί</a:t>
          </a:r>
        </a:p>
      </dsp:txBody>
      <dsp:txXfrm>
        <a:off x="3443430" y="225612"/>
        <a:ext cx="1086706" cy="1086706"/>
      </dsp:txXfrm>
    </dsp:sp>
    <dsp:sp modelId="{415C98F6-0141-41DB-B848-385164A95823}">
      <dsp:nvSpPr>
        <dsp:cNvPr id="0" name=""/>
        <dsp:cNvSpPr/>
      </dsp:nvSpPr>
      <dsp:spPr>
        <a:xfrm>
          <a:off x="4951860" y="1001381"/>
          <a:ext cx="1536834" cy="1536834"/>
        </a:xfrm>
        <a:prstGeom prst="ellipse">
          <a:avLst/>
        </a:prstGeom>
        <a:solidFill>
          <a:schemeClr val="accent3">
            <a:shade val="80000"/>
            <a:alpha val="50000"/>
            <a:hueOff val="101045"/>
            <a:satOff val="-7605"/>
            <a:lumOff val="1004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Υποστηρικτός υποτομέας 2: </a:t>
          </a:r>
          <a:r>
            <a:rPr lang="el-GR" sz="1000" kern="1200">
              <a:latin typeface="Calibri" panose="020F0502020204030204"/>
              <a:ea typeface="+mn-ea"/>
              <a:cs typeface="+mn-cs"/>
            </a:rPr>
            <a:t>Κατασκευαστές αθλητικών ειδών, χονδρέμποροι και λιανέμποροι</a:t>
          </a:r>
        </a:p>
      </dsp:txBody>
      <dsp:txXfrm>
        <a:off x="5176924" y="1226445"/>
        <a:ext cx="1086706" cy="1086706"/>
      </dsp:txXfrm>
    </dsp:sp>
    <dsp:sp modelId="{B59967C4-457B-415B-9219-479D1C8C0774}">
      <dsp:nvSpPr>
        <dsp:cNvPr id="0" name=""/>
        <dsp:cNvSpPr/>
      </dsp:nvSpPr>
      <dsp:spPr>
        <a:xfrm>
          <a:off x="4951860" y="3003047"/>
          <a:ext cx="1536834" cy="1536834"/>
        </a:xfrm>
        <a:prstGeom prst="ellipse">
          <a:avLst/>
        </a:prstGeom>
        <a:solidFill>
          <a:schemeClr val="accent3">
            <a:shade val="80000"/>
            <a:alpha val="50000"/>
            <a:hueOff val="151567"/>
            <a:satOff val="-11407"/>
            <a:lumOff val="1507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Υποστηρικτός υποτομέας 3:</a:t>
          </a:r>
          <a:r>
            <a:rPr lang="el-GR" sz="1000" kern="1200">
              <a:latin typeface="Calibri" panose="020F0502020204030204"/>
              <a:ea typeface="+mn-ea"/>
              <a:cs typeface="+mn-cs"/>
            </a:rPr>
            <a:t> Αθλητικές εγκαταστάσεις</a:t>
          </a:r>
        </a:p>
      </dsp:txBody>
      <dsp:txXfrm>
        <a:off x="5176924" y="3228111"/>
        <a:ext cx="1086706" cy="1086706"/>
      </dsp:txXfrm>
    </dsp:sp>
    <dsp:sp modelId="{6030E669-75DE-451B-A623-01FA4D6FEF01}">
      <dsp:nvSpPr>
        <dsp:cNvPr id="0" name=""/>
        <dsp:cNvSpPr/>
      </dsp:nvSpPr>
      <dsp:spPr>
        <a:xfrm>
          <a:off x="3218366" y="4003880"/>
          <a:ext cx="1536834" cy="1536834"/>
        </a:xfrm>
        <a:prstGeom prst="ellipse">
          <a:avLst/>
        </a:prstGeom>
        <a:solidFill>
          <a:schemeClr val="accent3">
            <a:shade val="80000"/>
            <a:alpha val="50000"/>
            <a:hueOff val="202090"/>
            <a:satOff val="-15210"/>
            <a:lumOff val="2009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υποτομέας 4</a:t>
          </a:r>
          <a:r>
            <a:rPr lang="el-GR" sz="1000" kern="1200">
              <a:latin typeface="Calibri" panose="020F0502020204030204"/>
              <a:ea typeface="+mn-ea"/>
              <a:cs typeface="+mn-cs"/>
            </a:rPr>
            <a:t>: Αθλητικά μέσα μαζικής ενημέρωσης</a:t>
          </a:r>
        </a:p>
      </dsp:txBody>
      <dsp:txXfrm>
        <a:off x="3443430" y="4228944"/>
        <a:ext cx="1086706" cy="1086706"/>
      </dsp:txXfrm>
    </dsp:sp>
    <dsp:sp modelId="{39406571-7D38-4C73-AEFE-B76C7A640BFD}">
      <dsp:nvSpPr>
        <dsp:cNvPr id="0" name=""/>
        <dsp:cNvSpPr/>
      </dsp:nvSpPr>
      <dsp:spPr>
        <a:xfrm>
          <a:off x="1484873" y="3003047"/>
          <a:ext cx="1536834" cy="1536834"/>
        </a:xfrm>
        <a:prstGeom prst="ellipse">
          <a:avLst/>
        </a:prstGeom>
        <a:solidFill>
          <a:schemeClr val="accent3">
            <a:shade val="80000"/>
            <a:alpha val="50000"/>
            <a:hueOff val="252612"/>
            <a:satOff val="-19012"/>
            <a:lumOff val="2511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υποτομέας 5: </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Εταιρίες αθλητικού μάντατζεντ και μάρκετινγκ</a:t>
          </a:r>
        </a:p>
      </dsp:txBody>
      <dsp:txXfrm>
        <a:off x="1709937" y="3228111"/>
        <a:ext cx="1086706" cy="1086706"/>
      </dsp:txXfrm>
    </dsp:sp>
    <dsp:sp modelId="{5D4032E9-0056-4A6A-BE5E-91B87D73CEE7}">
      <dsp:nvSpPr>
        <dsp:cNvPr id="0" name=""/>
        <dsp:cNvSpPr/>
      </dsp:nvSpPr>
      <dsp:spPr>
        <a:xfrm>
          <a:off x="1484873" y="1001381"/>
          <a:ext cx="1536834" cy="1536834"/>
        </a:xfrm>
        <a:prstGeom prst="ellipse">
          <a:avLst/>
        </a:prstGeom>
        <a:solidFill>
          <a:schemeClr val="accent3">
            <a:shade val="80000"/>
            <a:alpha val="50000"/>
            <a:hueOff val="303135"/>
            <a:satOff val="-22815"/>
            <a:lumOff val="3014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υποτομέας 6:</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Δημόσιοι και δημοτικοί αθλητικοί οργανισμοί</a:t>
          </a:r>
        </a:p>
      </dsp:txBody>
      <dsp:txXfrm>
        <a:off x="1709937" y="1226445"/>
        <a:ext cx="1086706" cy="1086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597B1-6DE4-448F-BB92-DE4FB1EE18CB}">
      <dsp:nvSpPr>
        <dsp:cNvPr id="0" name=""/>
        <dsp:cNvSpPr/>
      </dsp:nvSpPr>
      <dsp:spPr>
        <a:xfrm>
          <a:off x="3875483" y="1597690"/>
          <a:ext cx="2750343" cy="654456"/>
        </a:xfrm>
        <a:custGeom>
          <a:avLst/>
          <a:gdLst/>
          <a:ahLst/>
          <a:cxnLst/>
          <a:rect l="0" t="0" r="0" b="0"/>
          <a:pathLst>
            <a:path>
              <a:moveTo>
                <a:pt x="0" y="0"/>
              </a:moveTo>
              <a:lnTo>
                <a:pt x="0" y="294001"/>
              </a:lnTo>
              <a:lnTo>
                <a:pt x="1813044" y="294001"/>
              </a:lnTo>
              <a:lnTo>
                <a:pt x="1813044" y="431422"/>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28BB3E9-C697-415F-A616-429F85BBAB54}">
      <dsp:nvSpPr>
        <dsp:cNvPr id="0" name=""/>
        <dsp:cNvSpPr/>
      </dsp:nvSpPr>
      <dsp:spPr>
        <a:xfrm>
          <a:off x="3829763" y="1597690"/>
          <a:ext cx="91440" cy="654456"/>
        </a:xfrm>
        <a:custGeom>
          <a:avLst/>
          <a:gdLst/>
          <a:ahLst/>
          <a:cxnLst/>
          <a:rect l="0" t="0" r="0" b="0"/>
          <a:pathLst>
            <a:path>
              <a:moveTo>
                <a:pt x="45720" y="0"/>
              </a:moveTo>
              <a:lnTo>
                <a:pt x="45720" y="431422"/>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0A0EFC-CF6E-4C11-9A2C-AC95559A076C}">
      <dsp:nvSpPr>
        <dsp:cNvPr id="0" name=""/>
        <dsp:cNvSpPr/>
      </dsp:nvSpPr>
      <dsp:spPr>
        <a:xfrm>
          <a:off x="1125140" y="1597690"/>
          <a:ext cx="2750343" cy="654456"/>
        </a:xfrm>
        <a:custGeom>
          <a:avLst/>
          <a:gdLst/>
          <a:ahLst/>
          <a:cxnLst/>
          <a:rect l="0" t="0" r="0" b="0"/>
          <a:pathLst>
            <a:path>
              <a:moveTo>
                <a:pt x="1813044" y="0"/>
              </a:moveTo>
              <a:lnTo>
                <a:pt x="1813044" y="294001"/>
              </a:lnTo>
              <a:lnTo>
                <a:pt x="0" y="294001"/>
              </a:lnTo>
              <a:lnTo>
                <a:pt x="0" y="431422"/>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50D590D-697D-423A-ABE9-BBC7FCAA735A}">
      <dsp:nvSpPr>
        <dsp:cNvPr id="0" name=""/>
        <dsp:cNvSpPr/>
      </dsp:nvSpPr>
      <dsp:spPr>
        <a:xfrm>
          <a:off x="2750343" y="168762"/>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3F1F21-C01D-460C-BA32-CD7AFB2F548A}">
      <dsp:nvSpPr>
        <dsp:cNvPr id="0" name=""/>
        <dsp:cNvSpPr/>
      </dsp:nvSpPr>
      <dsp:spPr>
        <a:xfrm>
          <a:off x="3000374" y="406292"/>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solidFill>
                <a:sysClr val="windowText" lastClr="000000">
                  <a:hueOff val="0"/>
                  <a:satOff val="0"/>
                  <a:lumOff val="0"/>
                  <a:alphaOff val="0"/>
                </a:sysClr>
              </a:solidFill>
              <a:latin typeface="Calibri" panose="020F0502020204030204"/>
              <a:ea typeface="+mn-ea"/>
              <a:cs typeface="+mn-cs"/>
            </a:rPr>
            <a:t>Μοντέλο τομέων της αθλητικής βιομηχανίας (</a:t>
          </a:r>
          <a:r>
            <a:rPr lang="en-US" sz="1700" kern="1200" dirty="0">
              <a:solidFill>
                <a:sysClr val="windowText" lastClr="000000">
                  <a:hueOff val="0"/>
                  <a:satOff val="0"/>
                  <a:lumOff val="0"/>
                  <a:alphaOff val="0"/>
                </a:sysClr>
              </a:solidFill>
              <a:latin typeface="Calibri" panose="020F0502020204030204"/>
              <a:ea typeface="+mn-ea"/>
              <a:cs typeface="+mn-cs"/>
            </a:rPr>
            <a:t>CSM Sport Industry Sectors Model) </a:t>
          </a:r>
          <a:endParaRPr lang="el-GR" sz="1700" kern="1200" dirty="0">
            <a:solidFill>
              <a:sysClr val="windowText" lastClr="000000">
                <a:hueOff val="0"/>
                <a:satOff val="0"/>
                <a:lumOff val="0"/>
                <a:alphaOff val="0"/>
              </a:sysClr>
            </a:solidFill>
            <a:latin typeface="Calibri" panose="020F0502020204030204"/>
            <a:ea typeface="+mn-ea"/>
            <a:cs typeface="+mn-cs"/>
          </a:endParaRPr>
        </a:p>
      </dsp:txBody>
      <dsp:txXfrm>
        <a:off x="3042226" y="448144"/>
        <a:ext cx="2166576" cy="1345224"/>
      </dsp:txXfrm>
    </dsp:sp>
    <dsp:sp modelId="{52BB3892-9F8E-4F57-961C-2A679B63554F}">
      <dsp:nvSpPr>
        <dsp:cNvPr id="0" name=""/>
        <dsp:cNvSpPr/>
      </dsp:nvSpPr>
      <dsp:spPr>
        <a:xfrm>
          <a:off x="0" y="2252147"/>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36402-4DDA-493F-97FA-29416FD1F270}">
      <dsp:nvSpPr>
        <dsp:cNvPr id="0" name=""/>
        <dsp:cNvSpPr/>
      </dsp:nvSpPr>
      <dsp:spPr>
        <a:xfrm>
          <a:off x="250031" y="2489677"/>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solidFill>
                <a:sysClr val="windowText" lastClr="000000">
                  <a:hueOff val="0"/>
                  <a:satOff val="0"/>
                  <a:lumOff val="0"/>
                  <a:alphaOff val="0"/>
                </a:sysClr>
              </a:solidFill>
              <a:latin typeface="Calibri" panose="020F0502020204030204"/>
              <a:ea typeface="+mn-ea"/>
              <a:cs typeface="+mn-cs"/>
            </a:rPr>
            <a:t>Δημόσιος τομέας</a:t>
          </a:r>
        </a:p>
      </dsp:txBody>
      <dsp:txXfrm>
        <a:off x="291883" y="2531529"/>
        <a:ext cx="2166576" cy="1345224"/>
      </dsp:txXfrm>
    </dsp:sp>
    <dsp:sp modelId="{6837E219-E8E2-4C72-90C9-AC4E56C22351}">
      <dsp:nvSpPr>
        <dsp:cNvPr id="0" name=""/>
        <dsp:cNvSpPr/>
      </dsp:nvSpPr>
      <dsp:spPr>
        <a:xfrm>
          <a:off x="2750343" y="2252147"/>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86F54-345D-4DF0-8D04-949250461C98}">
      <dsp:nvSpPr>
        <dsp:cNvPr id="0" name=""/>
        <dsp:cNvSpPr/>
      </dsp:nvSpPr>
      <dsp:spPr>
        <a:xfrm>
          <a:off x="3000374" y="2489677"/>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solidFill>
                <a:sysClr val="windowText" lastClr="000000">
                  <a:hueOff val="0"/>
                  <a:satOff val="0"/>
                  <a:lumOff val="0"/>
                  <a:alphaOff val="0"/>
                </a:sysClr>
              </a:solidFill>
              <a:latin typeface="Calibri" panose="020F0502020204030204"/>
              <a:ea typeface="+mn-ea"/>
              <a:cs typeface="+mn-cs"/>
            </a:rPr>
            <a:t>Μη κερδοσκοπικός τομέας</a:t>
          </a:r>
        </a:p>
      </dsp:txBody>
      <dsp:txXfrm>
        <a:off x="3042226" y="2531529"/>
        <a:ext cx="2166576" cy="1345224"/>
      </dsp:txXfrm>
    </dsp:sp>
    <dsp:sp modelId="{FB34DE9D-627D-4094-B397-D3D058DEDF90}">
      <dsp:nvSpPr>
        <dsp:cNvPr id="0" name=""/>
        <dsp:cNvSpPr/>
      </dsp:nvSpPr>
      <dsp:spPr>
        <a:xfrm>
          <a:off x="5500686" y="2252147"/>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AC0C6-5F26-4746-9B6D-38685A57DA19}">
      <dsp:nvSpPr>
        <dsp:cNvPr id="0" name=""/>
        <dsp:cNvSpPr/>
      </dsp:nvSpPr>
      <dsp:spPr>
        <a:xfrm>
          <a:off x="5750718" y="2489677"/>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solidFill>
                <a:sysClr val="windowText" lastClr="000000">
                  <a:hueOff val="0"/>
                  <a:satOff val="0"/>
                  <a:lumOff val="0"/>
                  <a:alphaOff val="0"/>
                </a:sysClr>
              </a:solidFill>
              <a:latin typeface="Calibri" panose="020F0502020204030204"/>
              <a:ea typeface="+mn-ea"/>
              <a:cs typeface="+mn-cs"/>
            </a:rPr>
            <a:t>Εμπορικός τομέας</a:t>
          </a:r>
        </a:p>
      </dsp:txBody>
      <dsp:txXfrm>
        <a:off x="5792570" y="2531529"/>
        <a:ext cx="2166576" cy="1345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2019-0056-44AE-9A8D-F83F1237D9B2}">
      <dsp:nvSpPr>
        <dsp:cNvPr id="0" name=""/>
        <dsp:cNvSpPr/>
      </dsp:nvSpPr>
      <dsp:spPr>
        <a:xfrm>
          <a:off x="2505320" y="1337349"/>
          <a:ext cx="3100087" cy="3100087"/>
        </a:xfrm>
        <a:prstGeom prst="ellipse">
          <a:avLst/>
        </a:prstGeom>
        <a:solidFill>
          <a:srgbClr val="A5A5A5">
            <a:shade val="80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Παραγωγής του Αθλητικού Προϊόντος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1. Επαγγελματικά σωματεία</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2. Ερασιτεχνικά αθλητικά σωματεία</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3.Πανεπιστημιακός αθλητισμός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4. Σχολικός αθλητισμός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5. Δημοτικά αθλητικά προγράμματα και γυμναστήρια</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6. Ιδιωτικά γυμναστήρια/κέντρα άσκησης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7. Εταιρίες αθλητικής αναψυχής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8. Ανεξάρτητοι επαγγελματίες αθλητές, προπονητές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9. Αγώνες αυτοκινήτων</a:t>
          </a:r>
        </a:p>
      </dsp:txBody>
      <dsp:txXfrm>
        <a:off x="2959317" y="1791346"/>
        <a:ext cx="2192093" cy="2192093"/>
      </dsp:txXfrm>
    </dsp:sp>
    <dsp:sp modelId="{0815EA9A-671E-45CA-8DBB-A548B0B321E4}">
      <dsp:nvSpPr>
        <dsp:cNvPr id="0" name=""/>
        <dsp:cNvSpPr/>
      </dsp:nvSpPr>
      <dsp:spPr>
        <a:xfrm>
          <a:off x="3280342" y="95645"/>
          <a:ext cx="1550043" cy="1550043"/>
        </a:xfrm>
        <a:prstGeom prst="ellipse">
          <a:avLst/>
        </a:prstGeom>
        <a:solidFill>
          <a:srgbClr val="A5A5A5">
            <a:shade val="80000"/>
            <a:alpha val="50000"/>
            <a:hueOff val="0"/>
            <a:satOff val="0"/>
            <a:lumOff val="381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1: Διοικητικοί αθλητικοί οργανισμοί </a:t>
          </a:r>
        </a:p>
      </dsp:txBody>
      <dsp:txXfrm>
        <a:off x="3507341" y="322644"/>
        <a:ext cx="1096045" cy="1096045"/>
      </dsp:txXfrm>
    </dsp:sp>
    <dsp:sp modelId="{415C98F6-0141-41DB-B848-385164A95823}">
      <dsp:nvSpPr>
        <dsp:cNvPr id="0" name=""/>
        <dsp:cNvSpPr/>
      </dsp:nvSpPr>
      <dsp:spPr>
        <a:xfrm>
          <a:off x="5198362" y="1489168"/>
          <a:ext cx="1550043" cy="1550043"/>
        </a:xfrm>
        <a:prstGeom prst="ellipse">
          <a:avLst/>
        </a:prstGeom>
        <a:solidFill>
          <a:srgbClr val="A5A5A5">
            <a:shade val="80000"/>
            <a:alpha val="50000"/>
            <a:hueOff val="0"/>
            <a:satOff val="0"/>
            <a:lumOff val="763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2: Κατασκευαστές αθλητικών ειδών, χονδρέμποροι και λιανέμποροι</a:t>
          </a:r>
        </a:p>
      </dsp:txBody>
      <dsp:txXfrm>
        <a:off x="5425361" y="1716167"/>
        <a:ext cx="1096045" cy="1096045"/>
      </dsp:txXfrm>
    </dsp:sp>
    <dsp:sp modelId="{B59967C4-457B-415B-9219-479D1C8C0774}">
      <dsp:nvSpPr>
        <dsp:cNvPr id="0" name=""/>
        <dsp:cNvSpPr/>
      </dsp:nvSpPr>
      <dsp:spPr>
        <a:xfrm>
          <a:off x="4465744" y="3743937"/>
          <a:ext cx="1550043" cy="1550043"/>
        </a:xfrm>
        <a:prstGeom prst="ellipse">
          <a:avLst/>
        </a:prstGeom>
        <a:solidFill>
          <a:srgbClr val="A5A5A5">
            <a:shade val="80000"/>
            <a:alpha val="50000"/>
            <a:hueOff val="0"/>
            <a:satOff val="0"/>
            <a:lumOff val="1145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3: Αθλητικές εγκαταστάσεις</a:t>
          </a:r>
        </a:p>
      </dsp:txBody>
      <dsp:txXfrm>
        <a:off x="4692743" y="3970936"/>
        <a:ext cx="1096045" cy="1096045"/>
      </dsp:txXfrm>
    </dsp:sp>
    <dsp:sp modelId="{6030E669-75DE-451B-A623-01FA4D6FEF01}">
      <dsp:nvSpPr>
        <dsp:cNvPr id="0" name=""/>
        <dsp:cNvSpPr/>
      </dsp:nvSpPr>
      <dsp:spPr>
        <a:xfrm>
          <a:off x="2094940" y="3743937"/>
          <a:ext cx="1550043" cy="1550043"/>
        </a:xfrm>
        <a:prstGeom prst="ellipse">
          <a:avLst/>
        </a:prstGeom>
        <a:solidFill>
          <a:srgbClr val="A5A5A5">
            <a:shade val="80000"/>
            <a:alpha val="50000"/>
            <a:hueOff val="0"/>
            <a:satOff val="0"/>
            <a:lumOff val="1527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4: Αθλητικά μέσα μαζικής ενημέρωσης</a:t>
          </a:r>
        </a:p>
      </dsp:txBody>
      <dsp:txXfrm>
        <a:off x="2321939" y="3970936"/>
        <a:ext cx="1096045" cy="1096045"/>
      </dsp:txXfrm>
    </dsp:sp>
    <dsp:sp modelId="{39406571-7D38-4C73-AEFE-B76C7A640BFD}">
      <dsp:nvSpPr>
        <dsp:cNvPr id="0" name=""/>
        <dsp:cNvSpPr/>
      </dsp:nvSpPr>
      <dsp:spPr>
        <a:xfrm>
          <a:off x="1362321" y="1489168"/>
          <a:ext cx="1550043" cy="1550043"/>
        </a:xfrm>
        <a:prstGeom prst="ellipse">
          <a:avLst/>
        </a:prstGeom>
        <a:solidFill>
          <a:srgbClr val="A5A5A5">
            <a:shade val="80000"/>
            <a:alpha val="50000"/>
            <a:hueOff val="0"/>
            <a:satOff val="0"/>
            <a:lumOff val="190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5: </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Εταιρίες αθλητικού μάντατζεντ και μάρκετινγκ</a:t>
          </a:r>
        </a:p>
      </dsp:txBody>
      <dsp:txXfrm>
        <a:off x="1589320" y="1716167"/>
        <a:ext cx="1096045" cy="10960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69542E6E-1248-44B6-BC4D-6652D5EC0A61}" type="datetimeFigureOut">
              <a:rPr lang="el-GR" smtClean="0"/>
              <a:pPr/>
              <a:t>4/4/2025</a:t>
            </a:fld>
            <a:endParaRPr lang="el-GR"/>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5508AC04-C9C5-4CCB-986D-5575D3097F17}" type="slidenum">
              <a:rPr lang="el-GR" smtClean="0"/>
              <a:pPr/>
              <a:t>‹#›</a:t>
            </a:fld>
            <a:endParaRPr lang="el-GR"/>
          </a:p>
        </p:txBody>
      </p:sp>
    </p:spTree>
    <p:extLst>
      <p:ext uri="{BB962C8B-B14F-4D97-AF65-F5344CB8AC3E}">
        <p14:creationId xmlns:p14="http://schemas.microsoft.com/office/powerpoint/2010/main" xmlns="" val="129040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8491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9089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01971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3212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8BFDF7DD-5CBB-4CAE-9B3F-8E3E55A3F4B2}"/>
              </a:ext>
            </a:extLst>
          </p:cNvPr>
          <p:cNvSpPr>
            <a:spLocks noGrp="1"/>
          </p:cNvSpPr>
          <p:nvPr>
            <p:ph type="pic" sz="quarter" idx="10"/>
          </p:nvPr>
        </p:nvSpPr>
        <p:spPr>
          <a:xfrm>
            <a:off x="6589841" y="1"/>
            <a:ext cx="5602159" cy="6858000"/>
          </a:xfrm>
          <a:custGeom>
            <a:avLst/>
            <a:gdLst>
              <a:gd name="connsiteX0" fmla="*/ 0 w 11201400"/>
              <a:gd name="connsiteY0" fmla="*/ 0 h 13715999"/>
              <a:gd name="connsiteX1" fmla="*/ 11201400 w 11201400"/>
              <a:gd name="connsiteY1" fmla="*/ 0 h 13715999"/>
              <a:gd name="connsiteX2" fmla="*/ 11201400 w 11201400"/>
              <a:gd name="connsiteY2" fmla="*/ 13715999 h 13715999"/>
              <a:gd name="connsiteX3" fmla="*/ 11178566 w 11201400"/>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1201400" h="13715999">
                <a:moveTo>
                  <a:pt x="0" y="0"/>
                </a:moveTo>
                <a:lnTo>
                  <a:pt x="11201400" y="0"/>
                </a:lnTo>
                <a:lnTo>
                  <a:pt x="11201400" y="13715999"/>
                </a:lnTo>
                <a:lnTo>
                  <a:pt x="11178566" y="13715999"/>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xmlns="" val="3861831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8">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B554C12E-F582-4FAF-B617-F38368261A8C}"/>
              </a:ext>
            </a:extLst>
          </p:cNvPr>
          <p:cNvSpPr>
            <a:spLocks noGrp="1"/>
          </p:cNvSpPr>
          <p:nvPr>
            <p:ph type="pic" sz="quarter" idx="10"/>
          </p:nvPr>
        </p:nvSpPr>
        <p:spPr>
          <a:xfrm>
            <a:off x="0" y="0"/>
            <a:ext cx="5195653" cy="6858000"/>
          </a:xfrm>
          <a:custGeom>
            <a:avLst/>
            <a:gdLst>
              <a:gd name="connsiteX0" fmla="*/ 0 w 10388600"/>
              <a:gd name="connsiteY0" fmla="*/ 0 h 13716000"/>
              <a:gd name="connsiteX1" fmla="*/ 10388600 w 10388600"/>
              <a:gd name="connsiteY1" fmla="*/ 0 h 13716000"/>
              <a:gd name="connsiteX2" fmla="*/ 3209431 w 10388600"/>
              <a:gd name="connsiteY2" fmla="*/ 13716000 h 13716000"/>
              <a:gd name="connsiteX3" fmla="*/ 0 w 103886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0388600" h="13716000">
                <a:moveTo>
                  <a:pt x="0" y="0"/>
                </a:moveTo>
                <a:lnTo>
                  <a:pt x="10388600" y="0"/>
                </a:lnTo>
                <a:lnTo>
                  <a:pt x="3209431" y="13716000"/>
                </a:lnTo>
                <a:lnTo>
                  <a:pt x="0" y="13716000"/>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xmlns="" val="1903351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1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49A50387-C534-41ED-949A-D3977FAD3203}"/>
              </a:ext>
            </a:extLst>
          </p:cNvPr>
          <p:cNvSpPr>
            <a:spLocks noGrp="1"/>
          </p:cNvSpPr>
          <p:nvPr>
            <p:ph type="pic" sz="quarter" idx="10"/>
          </p:nvPr>
        </p:nvSpPr>
        <p:spPr>
          <a:xfrm>
            <a:off x="0" y="13495"/>
            <a:ext cx="7035251" cy="6831013"/>
          </a:xfrm>
          <a:custGeom>
            <a:avLst/>
            <a:gdLst>
              <a:gd name="connsiteX0" fmla="*/ 0 w 14066838"/>
              <a:gd name="connsiteY0" fmla="*/ 0 h 13662025"/>
              <a:gd name="connsiteX1" fmla="*/ 9297980 w 14066838"/>
              <a:gd name="connsiteY1" fmla="*/ 0 h 13662025"/>
              <a:gd name="connsiteX2" fmla="*/ 14066838 w 14066838"/>
              <a:gd name="connsiteY2" fmla="*/ 13662025 h 13662025"/>
              <a:gd name="connsiteX3" fmla="*/ 4593813 w 14066838"/>
              <a:gd name="connsiteY3" fmla="*/ 13662025 h 13662025"/>
              <a:gd name="connsiteX4" fmla="*/ 0 w 14066838"/>
              <a:gd name="connsiteY4" fmla="*/ 502459 h 1366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6838" h="13662025">
                <a:moveTo>
                  <a:pt x="0" y="0"/>
                </a:moveTo>
                <a:lnTo>
                  <a:pt x="9297980" y="0"/>
                </a:lnTo>
                <a:lnTo>
                  <a:pt x="14066838" y="13662025"/>
                </a:lnTo>
                <a:lnTo>
                  <a:pt x="4593813" y="13662025"/>
                </a:lnTo>
                <a:lnTo>
                  <a:pt x="0" y="502459"/>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xmlns="" val="1244711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genda 18">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210F3FF5-07DA-4C2A-81E0-3EC5089821D1}"/>
              </a:ext>
            </a:extLst>
          </p:cNvPr>
          <p:cNvSpPr>
            <a:spLocks noGrp="1"/>
          </p:cNvSpPr>
          <p:nvPr>
            <p:ph type="pic" sz="quarter" idx="10"/>
          </p:nvPr>
        </p:nvSpPr>
        <p:spPr>
          <a:xfrm>
            <a:off x="0" y="0"/>
            <a:ext cx="6089649" cy="3754438"/>
          </a:xfrm>
          <a:custGeom>
            <a:avLst/>
            <a:gdLst>
              <a:gd name="connsiteX0" fmla="*/ 0 w 12176126"/>
              <a:gd name="connsiteY0" fmla="*/ 0 h 7508876"/>
              <a:gd name="connsiteX1" fmla="*/ 6583031 w 12176126"/>
              <a:gd name="connsiteY1" fmla="*/ 0 h 7508876"/>
              <a:gd name="connsiteX2" fmla="*/ 8194251 w 12176126"/>
              <a:gd name="connsiteY2" fmla="*/ 1335893 h 7508876"/>
              <a:gd name="connsiteX3" fmla="*/ 12037978 w 12176126"/>
              <a:gd name="connsiteY3" fmla="*/ 4522539 h 7508876"/>
              <a:gd name="connsiteX4" fmla="*/ 12040268 w 12176126"/>
              <a:gd name="connsiteY4" fmla="*/ 4524062 h 7508876"/>
              <a:gd name="connsiteX5" fmla="*/ 12176126 w 12176126"/>
              <a:gd name="connsiteY5" fmla="*/ 4814242 h 7508876"/>
              <a:gd name="connsiteX6" fmla="*/ 12176126 w 12176126"/>
              <a:gd name="connsiteY6" fmla="*/ 4815003 h 7508876"/>
              <a:gd name="connsiteX7" fmla="*/ 12176126 w 12176126"/>
              <a:gd name="connsiteY7" fmla="*/ 4936863 h 7508876"/>
              <a:gd name="connsiteX8" fmla="*/ 9072752 w 12176126"/>
              <a:gd name="connsiteY8" fmla="*/ 7508876 h 7508876"/>
              <a:gd name="connsiteX9" fmla="*/ 7373758 w 12176126"/>
              <a:gd name="connsiteY9" fmla="*/ 6100629 h 7508876"/>
              <a:gd name="connsiteX10" fmla="*/ 7373758 w 12176126"/>
              <a:gd name="connsiteY10" fmla="*/ 6112815 h 750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6126" h="7508876">
                <a:moveTo>
                  <a:pt x="0" y="0"/>
                </a:moveTo>
                <a:lnTo>
                  <a:pt x="6583031" y="0"/>
                </a:lnTo>
                <a:lnTo>
                  <a:pt x="8194251" y="1335893"/>
                </a:lnTo>
                <a:lnTo>
                  <a:pt x="12037978" y="4522539"/>
                </a:lnTo>
                <a:cubicBezTo>
                  <a:pt x="12038741" y="4522539"/>
                  <a:pt x="12039504" y="4523300"/>
                  <a:pt x="12040268" y="4524062"/>
                </a:cubicBezTo>
                <a:cubicBezTo>
                  <a:pt x="12125752" y="4595655"/>
                  <a:pt x="12176126" y="4702282"/>
                  <a:pt x="12176126" y="4814242"/>
                </a:cubicBezTo>
                <a:cubicBezTo>
                  <a:pt x="12176126" y="4814242"/>
                  <a:pt x="12176126" y="4815003"/>
                  <a:pt x="12176126" y="4815003"/>
                </a:cubicBezTo>
                <a:lnTo>
                  <a:pt x="12176126" y="4936863"/>
                </a:lnTo>
                <a:lnTo>
                  <a:pt x="9072752" y="7508876"/>
                </a:lnTo>
                <a:lnTo>
                  <a:pt x="7373758" y="6100629"/>
                </a:lnTo>
                <a:lnTo>
                  <a:pt x="7373758" y="6112815"/>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xmlns="" val="105803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9764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1250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l-GR"/>
              <a:t>10/12/18</a:t>
            </a:r>
            <a:endParaRPr lang="en-US" dirty="0"/>
          </a:p>
        </p:txBody>
      </p:sp>
      <p:sp>
        <p:nvSpPr>
          <p:cNvPr id="6" name="Footer Placeholder 5"/>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5416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l-GR"/>
              <a:t>10/12/18</a:t>
            </a:r>
            <a:endParaRPr lang="en-US" dirty="0"/>
          </a:p>
        </p:txBody>
      </p:sp>
      <p:sp>
        <p:nvSpPr>
          <p:cNvPr id="8" name="Footer Placeholder 7"/>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6694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l-GR"/>
              <a:t>10/12/18</a:t>
            </a:r>
            <a:endParaRPr lang="en-US" dirty="0"/>
          </a:p>
        </p:txBody>
      </p:sp>
      <p:sp>
        <p:nvSpPr>
          <p:cNvPr id="4" name="Footer Placeholder 3"/>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9681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l-GR"/>
              <a:t>10/12/18</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7330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l-GR"/>
              <a:t>10/12/18</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4852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l-GR"/>
              <a:t>10/12/18</a:t>
            </a:r>
            <a:endParaRPr lang="en-US" dirty="0"/>
          </a:p>
        </p:txBody>
      </p:sp>
      <p:sp>
        <p:nvSpPr>
          <p:cNvPr id="6" name="Footer Placeholder 5"/>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367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l-GR"/>
              <a:t>10/12/18</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325622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_nw7FOgOgtA"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40534">
            <a:extLst>
              <a:ext uri="{FF2B5EF4-FFF2-40B4-BE49-F238E27FC236}">
                <a16:creationId xmlns:a16="http://schemas.microsoft.com/office/drawing/2014/main" xmlns="" id="{B4BDB8FF-24EF-9E4D-9F96-920C1EB585D9}"/>
              </a:ext>
            </a:extLst>
          </p:cNvPr>
          <p:cNvSpPr/>
          <p:nvPr/>
        </p:nvSpPr>
        <p:spPr>
          <a:xfrm>
            <a:off x="1688498" y="1217406"/>
            <a:ext cx="1272166" cy="1013524"/>
          </a:xfrm>
          <a:custGeom>
            <a:avLst/>
            <a:gdLst/>
            <a:ahLst/>
            <a:cxnLst>
              <a:cxn ang="0">
                <a:pos x="wd2" y="hd2"/>
              </a:cxn>
              <a:cxn ang="5400000">
                <a:pos x="wd2" y="hd2"/>
              </a:cxn>
              <a:cxn ang="10800000">
                <a:pos x="wd2" y="hd2"/>
              </a:cxn>
              <a:cxn ang="16200000">
                <a:pos x="wd2" y="hd2"/>
              </a:cxn>
            </a:cxnLst>
            <a:rect l="0" t="0" r="r" b="b"/>
            <a:pathLst>
              <a:path w="21600" h="21600" extrusionOk="0">
                <a:moveTo>
                  <a:pt x="8196" y="0"/>
                </a:moveTo>
                <a:lnTo>
                  <a:pt x="0" y="21600"/>
                </a:lnTo>
                <a:lnTo>
                  <a:pt x="7333" y="21600"/>
                </a:lnTo>
                <a:cubicBezTo>
                  <a:pt x="7365" y="20539"/>
                  <a:pt x="7692" y="19489"/>
                  <a:pt x="8338" y="18679"/>
                </a:cubicBezTo>
                <a:cubicBezTo>
                  <a:pt x="9698" y="16972"/>
                  <a:pt x="11902" y="16972"/>
                  <a:pt x="13262" y="18679"/>
                </a:cubicBezTo>
                <a:cubicBezTo>
                  <a:pt x="13908" y="19489"/>
                  <a:pt x="14235" y="20539"/>
                  <a:pt x="14267" y="21600"/>
                </a:cubicBezTo>
                <a:lnTo>
                  <a:pt x="21600" y="21600"/>
                </a:lnTo>
                <a:lnTo>
                  <a:pt x="13404" y="0"/>
                </a:lnTo>
                <a:lnTo>
                  <a:pt x="8196" y="0"/>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7" name="Shape 40535">
            <a:extLst>
              <a:ext uri="{FF2B5EF4-FFF2-40B4-BE49-F238E27FC236}">
                <a16:creationId xmlns:a16="http://schemas.microsoft.com/office/drawing/2014/main" xmlns="" id="{E517C05C-D78D-0B4E-80B7-F73140378B90}"/>
              </a:ext>
            </a:extLst>
          </p:cNvPr>
          <p:cNvSpPr/>
          <p:nvPr/>
        </p:nvSpPr>
        <p:spPr>
          <a:xfrm>
            <a:off x="2166405" y="1047866"/>
            <a:ext cx="316351" cy="246910"/>
          </a:xfrm>
          <a:custGeom>
            <a:avLst/>
            <a:gdLst/>
            <a:ahLst/>
            <a:cxnLst>
              <a:cxn ang="0">
                <a:pos x="wd2" y="hd2"/>
              </a:cxn>
              <a:cxn ang="5400000">
                <a:pos x="wd2" y="hd2"/>
              </a:cxn>
              <a:cxn ang="10800000">
                <a:pos x="wd2" y="hd2"/>
              </a:cxn>
              <a:cxn ang="16200000">
                <a:pos x="wd2" y="hd2"/>
              </a:cxn>
            </a:cxnLst>
            <a:rect l="0" t="0" r="r" b="b"/>
            <a:pathLst>
              <a:path w="21272" h="20277" extrusionOk="0">
                <a:moveTo>
                  <a:pt x="10635" y="0"/>
                </a:moveTo>
                <a:cubicBezTo>
                  <a:pt x="6322" y="-13"/>
                  <a:pt x="2007" y="2790"/>
                  <a:pt x="430" y="8353"/>
                </a:cubicBezTo>
                <a:cubicBezTo>
                  <a:pt x="-63" y="10092"/>
                  <a:pt x="128" y="11940"/>
                  <a:pt x="56" y="13769"/>
                </a:cubicBezTo>
                <a:cubicBezTo>
                  <a:pt x="19" y="14688"/>
                  <a:pt x="-165" y="15504"/>
                  <a:pt x="430" y="16347"/>
                </a:cubicBezTo>
                <a:cubicBezTo>
                  <a:pt x="4130" y="21587"/>
                  <a:pt x="17140" y="21587"/>
                  <a:pt x="20840" y="16347"/>
                </a:cubicBezTo>
                <a:cubicBezTo>
                  <a:pt x="21435" y="15504"/>
                  <a:pt x="21256" y="14687"/>
                  <a:pt x="21214" y="13769"/>
                </a:cubicBezTo>
                <a:cubicBezTo>
                  <a:pt x="21131" y="11936"/>
                  <a:pt x="21379" y="10101"/>
                  <a:pt x="20840" y="8353"/>
                </a:cubicBezTo>
                <a:cubicBezTo>
                  <a:pt x="19107" y="2725"/>
                  <a:pt x="14844" y="13"/>
                  <a:pt x="10635" y="0"/>
                </a:cubicBezTo>
                <a:close/>
              </a:path>
            </a:pathLst>
          </a:custGeom>
          <a:solidFill>
            <a:schemeClr val="accent5">
              <a:lumMod val="5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4" name="Shape 40537">
            <a:extLst>
              <a:ext uri="{FF2B5EF4-FFF2-40B4-BE49-F238E27FC236}">
                <a16:creationId xmlns:a16="http://schemas.microsoft.com/office/drawing/2014/main" xmlns="" id="{04E8CCFD-BB10-FF49-A093-FE251BA5A0DF}"/>
              </a:ext>
            </a:extLst>
          </p:cNvPr>
          <p:cNvSpPr/>
          <p:nvPr/>
        </p:nvSpPr>
        <p:spPr>
          <a:xfrm>
            <a:off x="1688497" y="4138681"/>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21600"/>
                </a:lnTo>
                <a:lnTo>
                  <a:pt x="21600" y="21600"/>
                </a:lnTo>
                <a:lnTo>
                  <a:pt x="21600" y="3540"/>
                </a:lnTo>
                <a:lnTo>
                  <a:pt x="13404" y="3540"/>
                </a:lnTo>
                <a:cubicBezTo>
                  <a:pt x="13625" y="2599"/>
                  <a:pt x="13430" y="1571"/>
                  <a:pt x="12729" y="835"/>
                </a:cubicBezTo>
                <a:cubicBezTo>
                  <a:pt x="12197" y="277"/>
                  <a:pt x="11498" y="0"/>
                  <a:pt x="10800" y="0"/>
                </a:cubicBezTo>
                <a:close/>
              </a:path>
            </a:pathLst>
          </a:custGeom>
          <a:solidFill>
            <a:schemeClr val="accent1"/>
          </a:solidFill>
          <a:ln w="12700" cap="flat">
            <a:noFill/>
            <a:miter lim="400000"/>
          </a:ln>
          <a:effectLst/>
        </p:spPr>
        <p:txBody>
          <a:bodyPr wrap="square" lIns="0" tIns="0" rIns="0" bIns="0" numCol="1" anchor="ctr">
            <a:noAutofit/>
          </a:bodyPr>
          <a:lstStyle/>
          <a:p>
            <a:pPr defTabSz="410780">
              <a:defRPr sz="2500" cap="all">
                <a:solidFill>
                  <a:srgbClr val="FFFFFF"/>
                </a:solidFill>
                <a:latin typeface="Helvetica Neue Light"/>
                <a:ea typeface="Helvetica Neue Light"/>
                <a:cs typeface="Helvetica Neue Light"/>
                <a:sym typeface="Helvetica Neue Light"/>
              </a:defRPr>
            </a:pPr>
            <a:endParaRPr sz="175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2" name="Shape 40540">
            <a:extLst>
              <a:ext uri="{FF2B5EF4-FFF2-40B4-BE49-F238E27FC236}">
                <a16:creationId xmlns:a16="http://schemas.microsoft.com/office/drawing/2014/main" xmlns="" id="{AB2CF923-1585-CA49-9F06-3743B9E9F47D}"/>
              </a:ext>
            </a:extLst>
          </p:cNvPr>
          <p:cNvSpPr/>
          <p:nvPr/>
        </p:nvSpPr>
        <p:spPr>
          <a:xfrm>
            <a:off x="1688497" y="3085413"/>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0" name="Shape 40543">
            <a:extLst>
              <a:ext uri="{FF2B5EF4-FFF2-40B4-BE49-F238E27FC236}">
                <a16:creationId xmlns:a16="http://schemas.microsoft.com/office/drawing/2014/main" xmlns="" id="{CBB64480-BB97-B540-96AC-A13DC35892FF}"/>
              </a:ext>
            </a:extLst>
          </p:cNvPr>
          <p:cNvSpPr/>
          <p:nvPr/>
        </p:nvSpPr>
        <p:spPr>
          <a:xfrm>
            <a:off x="1688498" y="2056892"/>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8" name="TextBox 37">
            <a:extLst>
              <a:ext uri="{FF2B5EF4-FFF2-40B4-BE49-F238E27FC236}">
                <a16:creationId xmlns:a16="http://schemas.microsoft.com/office/drawing/2014/main" xmlns="" id="{A44ADC65-EA9E-AE4C-86E4-79FDD57C97C4}"/>
              </a:ext>
            </a:extLst>
          </p:cNvPr>
          <p:cNvSpPr txBox="1"/>
          <p:nvPr/>
        </p:nvSpPr>
        <p:spPr>
          <a:xfrm>
            <a:off x="4367213" y="358530"/>
            <a:ext cx="6191888" cy="584775"/>
          </a:xfrm>
          <a:prstGeom prst="rect">
            <a:avLst/>
          </a:prstGeom>
          <a:noFill/>
        </p:spPr>
        <p:txBody>
          <a:bodyPr wrap="none" rtlCol="0">
            <a:spAutoFit/>
          </a:bodyPr>
          <a:lstStyle/>
          <a:p>
            <a:pPr algn="ctr"/>
            <a:r>
              <a:rPr lang="el-GR" sz="3200" b="1" dirty="0">
                <a:solidFill>
                  <a:schemeClr val="tx2"/>
                </a:solidFill>
                <a:cs typeface="Poppins" pitchFamily="2" charset="77"/>
              </a:rPr>
              <a:t>Η Δομή της Αθλητικής Βιομηχανίας</a:t>
            </a:r>
            <a:endParaRPr lang="en-US" sz="3200" b="1" dirty="0">
              <a:solidFill>
                <a:schemeClr val="tx2"/>
              </a:solidFill>
              <a:cs typeface="Poppins" pitchFamily="2" charset="77"/>
            </a:endParaRPr>
          </a:p>
        </p:txBody>
      </p:sp>
      <p:sp>
        <p:nvSpPr>
          <p:cNvPr id="40" name="TextBox 39">
            <a:extLst>
              <a:ext uri="{FF2B5EF4-FFF2-40B4-BE49-F238E27FC236}">
                <a16:creationId xmlns:a16="http://schemas.microsoft.com/office/drawing/2014/main" xmlns="" id="{97E47609-9DAB-3042-9CDA-11D3B66D29FB}"/>
              </a:ext>
            </a:extLst>
          </p:cNvPr>
          <p:cNvSpPr txBox="1"/>
          <p:nvPr/>
        </p:nvSpPr>
        <p:spPr>
          <a:xfrm>
            <a:off x="2134464" y="5670198"/>
            <a:ext cx="380233"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1</a:t>
            </a:r>
          </a:p>
        </p:txBody>
      </p:sp>
      <p:sp>
        <p:nvSpPr>
          <p:cNvPr id="56" name="Freeform 762">
            <a:extLst>
              <a:ext uri="{FF2B5EF4-FFF2-40B4-BE49-F238E27FC236}">
                <a16:creationId xmlns:a16="http://schemas.microsoft.com/office/drawing/2014/main" xmlns="" id="{813F8604-15C2-7540-B212-C96A1F6E16E0}"/>
              </a:ext>
            </a:extLst>
          </p:cNvPr>
          <p:cNvSpPr>
            <a:spLocks noChangeArrowheads="1"/>
          </p:cNvSpPr>
          <p:nvPr/>
        </p:nvSpPr>
        <p:spPr bwMode="auto">
          <a:xfrm>
            <a:off x="3493384" y="3664358"/>
            <a:ext cx="456840" cy="338489"/>
          </a:xfrm>
          <a:custGeom>
            <a:avLst/>
            <a:gdLst>
              <a:gd name="T0" fmla="*/ 175917 w 305681"/>
              <a:gd name="T1" fmla="*/ 198547 h 226205"/>
              <a:gd name="T2" fmla="*/ 259637 w 305681"/>
              <a:gd name="T3" fmla="*/ 202398 h 226205"/>
              <a:gd name="T4" fmla="*/ 239000 w 305681"/>
              <a:gd name="T5" fmla="*/ 197812 h 226205"/>
              <a:gd name="T6" fmla="*/ 71092 w 305681"/>
              <a:gd name="T7" fmla="*/ 193226 h 226205"/>
              <a:gd name="T8" fmla="*/ 71092 w 305681"/>
              <a:gd name="T9" fmla="*/ 193226 h 226205"/>
              <a:gd name="T10" fmla="*/ 39341 w 305681"/>
              <a:gd name="T11" fmla="*/ 197812 h 226205"/>
              <a:gd name="T12" fmla="*/ 259637 w 305681"/>
              <a:gd name="T13" fmla="*/ 176985 h 226205"/>
              <a:gd name="T14" fmla="*/ 239000 w 305681"/>
              <a:gd name="T15" fmla="*/ 172222 h 226205"/>
              <a:gd name="T16" fmla="*/ 71092 w 305681"/>
              <a:gd name="T17" fmla="*/ 167826 h 226205"/>
              <a:gd name="T18" fmla="*/ 71092 w 305681"/>
              <a:gd name="T19" fmla="*/ 167826 h 226205"/>
              <a:gd name="T20" fmla="*/ 39341 w 305681"/>
              <a:gd name="T21" fmla="*/ 172222 h 226205"/>
              <a:gd name="T22" fmla="*/ 180629 w 305681"/>
              <a:gd name="T23" fmla="*/ 175398 h 226205"/>
              <a:gd name="T24" fmla="*/ 156463 w 305681"/>
              <a:gd name="T25" fmla="*/ 171002 h 226205"/>
              <a:gd name="T26" fmla="*/ 124890 w 305681"/>
              <a:gd name="T27" fmla="*/ 166239 h 226205"/>
              <a:gd name="T28" fmla="*/ 124890 w 305681"/>
              <a:gd name="T29" fmla="*/ 166239 h 226205"/>
              <a:gd name="T30" fmla="*/ 255241 w 305681"/>
              <a:gd name="T31" fmla="*/ 147012 h 226205"/>
              <a:gd name="T32" fmla="*/ 234604 w 305681"/>
              <a:gd name="T33" fmla="*/ 151598 h 226205"/>
              <a:gd name="T34" fmla="*/ 75488 w 305681"/>
              <a:gd name="T35" fmla="*/ 147012 h 226205"/>
              <a:gd name="T36" fmla="*/ 43927 w 305681"/>
              <a:gd name="T37" fmla="*/ 142426 h 226205"/>
              <a:gd name="T38" fmla="*/ 43927 w 305681"/>
              <a:gd name="T39" fmla="*/ 142426 h 226205"/>
              <a:gd name="T40" fmla="*/ 175866 w 305681"/>
              <a:gd name="T41" fmla="*/ 145425 h 226205"/>
              <a:gd name="T42" fmla="*/ 151877 w 305681"/>
              <a:gd name="T43" fmla="*/ 150011 h 226205"/>
              <a:gd name="T44" fmla="*/ 129476 w 305681"/>
              <a:gd name="T45" fmla="*/ 145425 h 226205"/>
              <a:gd name="T46" fmla="*/ 259637 w 305681"/>
              <a:gd name="T47" fmla="*/ 118614 h 226205"/>
              <a:gd name="T48" fmla="*/ 259637 w 305681"/>
              <a:gd name="T49" fmla="*/ 118614 h 226205"/>
              <a:gd name="T50" fmla="*/ 229841 w 305681"/>
              <a:gd name="T51" fmla="*/ 123200 h 226205"/>
              <a:gd name="T52" fmla="*/ 71092 w 305681"/>
              <a:gd name="T53" fmla="*/ 127786 h 226205"/>
              <a:gd name="T54" fmla="*/ 48513 w 305681"/>
              <a:gd name="T55" fmla="*/ 123200 h 226205"/>
              <a:gd name="T56" fmla="*/ 180629 w 305681"/>
              <a:gd name="T57" fmla="*/ 115439 h 226205"/>
              <a:gd name="T58" fmla="*/ 180629 w 305681"/>
              <a:gd name="T59" fmla="*/ 115439 h 226205"/>
              <a:gd name="T60" fmla="*/ 147291 w 305681"/>
              <a:gd name="T61" fmla="*/ 120202 h 226205"/>
              <a:gd name="T62" fmla="*/ 124890 w 305681"/>
              <a:gd name="T63" fmla="*/ 124598 h 226205"/>
              <a:gd name="T64" fmla="*/ 212683 w 305681"/>
              <a:gd name="T65" fmla="*/ 216866 h 226205"/>
              <a:gd name="T66" fmla="*/ 23084 w 305681"/>
              <a:gd name="T67" fmla="*/ 101563 h 226205"/>
              <a:gd name="T68" fmla="*/ 23084 w 305681"/>
              <a:gd name="T69" fmla="*/ 101563 h 226205"/>
              <a:gd name="T70" fmla="*/ 175866 w 305681"/>
              <a:gd name="T71" fmla="*/ 94802 h 226205"/>
              <a:gd name="T72" fmla="*/ 151877 w 305681"/>
              <a:gd name="T73" fmla="*/ 99198 h 226205"/>
              <a:gd name="T74" fmla="*/ 129476 w 305681"/>
              <a:gd name="T75" fmla="*/ 94802 h 226205"/>
              <a:gd name="T76" fmla="*/ 102024 w 305681"/>
              <a:gd name="T77" fmla="*/ 73905 h 226205"/>
              <a:gd name="T78" fmla="*/ 120407 w 305681"/>
              <a:gd name="T79" fmla="*/ 193877 h 226205"/>
              <a:gd name="T80" fmla="*/ 184928 w 305681"/>
              <a:gd name="T81" fmla="*/ 216866 h 226205"/>
              <a:gd name="T82" fmla="*/ 102024 w 305681"/>
              <a:gd name="T83" fmla="*/ 73905 h 226205"/>
              <a:gd name="T84" fmla="*/ 226741 w 305681"/>
              <a:gd name="T85" fmla="*/ 73905 h 226205"/>
              <a:gd name="T86" fmla="*/ 291263 w 305681"/>
              <a:gd name="T87" fmla="*/ 92224 h 226205"/>
              <a:gd name="T88" fmla="*/ 14072 w 305681"/>
              <a:gd name="T89" fmla="*/ 92224 h 226205"/>
              <a:gd name="T90" fmla="*/ 78594 w 305681"/>
              <a:gd name="T91" fmla="*/ 73905 h 226205"/>
              <a:gd name="T92" fmla="*/ 57688 w 305681"/>
              <a:gd name="T93" fmla="*/ 36908 h 226205"/>
              <a:gd name="T94" fmla="*/ 208358 w 305681"/>
              <a:gd name="T95" fmla="*/ 64566 h 226205"/>
              <a:gd name="T96" fmla="*/ 155731 w 305681"/>
              <a:gd name="T97" fmla="*/ 1347 h 226205"/>
              <a:gd name="T98" fmla="*/ 304599 w 305681"/>
              <a:gd name="T99" fmla="*/ 94020 h 226205"/>
              <a:gd name="T100" fmla="*/ 291623 w 305681"/>
              <a:gd name="T101" fmla="*/ 216866 h 226205"/>
              <a:gd name="T102" fmla="*/ 286937 w 305681"/>
              <a:gd name="T103" fmla="*/ 226205 h 226205"/>
              <a:gd name="T104" fmla="*/ 97338 w 305681"/>
              <a:gd name="T105" fmla="*/ 226205 h 226205"/>
              <a:gd name="T106" fmla="*/ 4701 w 305681"/>
              <a:gd name="T107" fmla="*/ 216866 h 226205"/>
              <a:gd name="T108" fmla="*/ 375 w 305681"/>
              <a:gd name="T109" fmla="*/ 99049 h 226205"/>
              <a:gd name="T110" fmla="*/ 119325 w 305681"/>
              <a:gd name="T111" fmla="*/ 27568 h 226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681" h="226205">
                <a:moveTo>
                  <a:pt x="129779" y="198547"/>
                </a:moveTo>
                <a:lnTo>
                  <a:pt x="129779" y="216866"/>
                </a:lnTo>
                <a:lnTo>
                  <a:pt x="175917" y="216866"/>
                </a:lnTo>
                <a:lnTo>
                  <a:pt x="175917" y="198547"/>
                </a:lnTo>
                <a:lnTo>
                  <a:pt x="129779" y="198547"/>
                </a:lnTo>
                <a:close/>
                <a:moveTo>
                  <a:pt x="259637" y="193226"/>
                </a:moveTo>
                <a:cubicBezTo>
                  <a:pt x="262568" y="193226"/>
                  <a:pt x="264400" y="195343"/>
                  <a:pt x="264400" y="197812"/>
                </a:cubicBezTo>
                <a:cubicBezTo>
                  <a:pt x="264400" y="200282"/>
                  <a:pt x="262568" y="202398"/>
                  <a:pt x="259637" y="202398"/>
                </a:cubicBezTo>
                <a:cubicBezTo>
                  <a:pt x="257073" y="202398"/>
                  <a:pt x="255241" y="200282"/>
                  <a:pt x="255241" y="197812"/>
                </a:cubicBezTo>
                <a:cubicBezTo>
                  <a:pt x="255241" y="195343"/>
                  <a:pt x="257073" y="193226"/>
                  <a:pt x="259637" y="193226"/>
                </a:cubicBezTo>
                <a:close/>
                <a:moveTo>
                  <a:pt x="234604" y="193226"/>
                </a:moveTo>
                <a:cubicBezTo>
                  <a:pt x="237168" y="193226"/>
                  <a:pt x="239000" y="195343"/>
                  <a:pt x="239000" y="197812"/>
                </a:cubicBezTo>
                <a:cubicBezTo>
                  <a:pt x="239000" y="200282"/>
                  <a:pt x="237168" y="202398"/>
                  <a:pt x="234604" y="202398"/>
                </a:cubicBezTo>
                <a:cubicBezTo>
                  <a:pt x="231673" y="202398"/>
                  <a:pt x="229841" y="200282"/>
                  <a:pt x="229841" y="197812"/>
                </a:cubicBezTo>
                <a:cubicBezTo>
                  <a:pt x="229841" y="195343"/>
                  <a:pt x="231673" y="193226"/>
                  <a:pt x="234604" y="193226"/>
                </a:cubicBezTo>
                <a:close/>
                <a:moveTo>
                  <a:pt x="71092" y="193226"/>
                </a:moveTo>
                <a:cubicBezTo>
                  <a:pt x="73656" y="193226"/>
                  <a:pt x="75488" y="195343"/>
                  <a:pt x="75488" y="197812"/>
                </a:cubicBezTo>
                <a:cubicBezTo>
                  <a:pt x="75488" y="200282"/>
                  <a:pt x="73656" y="202398"/>
                  <a:pt x="71092" y="202398"/>
                </a:cubicBezTo>
                <a:cubicBezTo>
                  <a:pt x="68527" y="202398"/>
                  <a:pt x="66329" y="200282"/>
                  <a:pt x="66329" y="197812"/>
                </a:cubicBezTo>
                <a:cubicBezTo>
                  <a:pt x="66329" y="195343"/>
                  <a:pt x="68527" y="193226"/>
                  <a:pt x="71092" y="193226"/>
                </a:cubicBezTo>
                <a:close/>
                <a:moveTo>
                  <a:pt x="43927" y="193226"/>
                </a:moveTo>
                <a:cubicBezTo>
                  <a:pt x="46397" y="193226"/>
                  <a:pt x="48513" y="195343"/>
                  <a:pt x="48513" y="197812"/>
                </a:cubicBezTo>
                <a:cubicBezTo>
                  <a:pt x="48513" y="200282"/>
                  <a:pt x="46397" y="202398"/>
                  <a:pt x="43927" y="202398"/>
                </a:cubicBezTo>
                <a:cubicBezTo>
                  <a:pt x="41458" y="202398"/>
                  <a:pt x="39341" y="200282"/>
                  <a:pt x="39341" y="197812"/>
                </a:cubicBezTo>
                <a:cubicBezTo>
                  <a:pt x="39341" y="195343"/>
                  <a:pt x="41458" y="193226"/>
                  <a:pt x="43927" y="193226"/>
                </a:cubicBezTo>
                <a:close/>
                <a:moveTo>
                  <a:pt x="259637" y="167826"/>
                </a:moveTo>
                <a:cubicBezTo>
                  <a:pt x="262568" y="167826"/>
                  <a:pt x="264400" y="169658"/>
                  <a:pt x="264400" y="172222"/>
                </a:cubicBezTo>
                <a:cubicBezTo>
                  <a:pt x="264400" y="175153"/>
                  <a:pt x="262568" y="176985"/>
                  <a:pt x="259637" y="176985"/>
                </a:cubicBezTo>
                <a:cubicBezTo>
                  <a:pt x="257073" y="176985"/>
                  <a:pt x="255241" y="175153"/>
                  <a:pt x="255241" y="172222"/>
                </a:cubicBezTo>
                <a:cubicBezTo>
                  <a:pt x="255241" y="169658"/>
                  <a:pt x="257073" y="167826"/>
                  <a:pt x="259637" y="167826"/>
                </a:cubicBezTo>
                <a:close/>
                <a:moveTo>
                  <a:pt x="234604" y="167826"/>
                </a:moveTo>
                <a:cubicBezTo>
                  <a:pt x="237168" y="167826"/>
                  <a:pt x="239000" y="169658"/>
                  <a:pt x="239000" y="172222"/>
                </a:cubicBezTo>
                <a:cubicBezTo>
                  <a:pt x="239000" y="175153"/>
                  <a:pt x="237168" y="176985"/>
                  <a:pt x="234604" y="176985"/>
                </a:cubicBezTo>
                <a:cubicBezTo>
                  <a:pt x="231673" y="176985"/>
                  <a:pt x="229841" y="175153"/>
                  <a:pt x="229841" y="172222"/>
                </a:cubicBezTo>
                <a:cubicBezTo>
                  <a:pt x="229841" y="169658"/>
                  <a:pt x="231673" y="167826"/>
                  <a:pt x="234604" y="167826"/>
                </a:cubicBezTo>
                <a:close/>
                <a:moveTo>
                  <a:pt x="71092" y="167826"/>
                </a:moveTo>
                <a:cubicBezTo>
                  <a:pt x="73656" y="167826"/>
                  <a:pt x="75488" y="169658"/>
                  <a:pt x="75488" y="172222"/>
                </a:cubicBezTo>
                <a:cubicBezTo>
                  <a:pt x="75488" y="175153"/>
                  <a:pt x="73656" y="176985"/>
                  <a:pt x="71092" y="176985"/>
                </a:cubicBezTo>
                <a:cubicBezTo>
                  <a:pt x="68527" y="176985"/>
                  <a:pt x="66329" y="175153"/>
                  <a:pt x="66329" y="172222"/>
                </a:cubicBezTo>
                <a:cubicBezTo>
                  <a:pt x="66329" y="169658"/>
                  <a:pt x="68527" y="167826"/>
                  <a:pt x="71092" y="167826"/>
                </a:cubicBezTo>
                <a:close/>
                <a:moveTo>
                  <a:pt x="43927" y="167826"/>
                </a:moveTo>
                <a:cubicBezTo>
                  <a:pt x="46397" y="167826"/>
                  <a:pt x="48513" y="169658"/>
                  <a:pt x="48513" y="172222"/>
                </a:cubicBezTo>
                <a:cubicBezTo>
                  <a:pt x="48513" y="175153"/>
                  <a:pt x="46397" y="176985"/>
                  <a:pt x="43927" y="176985"/>
                </a:cubicBezTo>
                <a:cubicBezTo>
                  <a:pt x="41458" y="176985"/>
                  <a:pt x="39341" y="175153"/>
                  <a:pt x="39341" y="172222"/>
                </a:cubicBezTo>
                <a:cubicBezTo>
                  <a:pt x="39341" y="169658"/>
                  <a:pt x="41458" y="167826"/>
                  <a:pt x="43927" y="167826"/>
                </a:cubicBezTo>
                <a:close/>
                <a:moveTo>
                  <a:pt x="180629" y="166239"/>
                </a:moveTo>
                <a:cubicBezTo>
                  <a:pt x="183193" y="166239"/>
                  <a:pt x="185025" y="168071"/>
                  <a:pt x="185025" y="171002"/>
                </a:cubicBezTo>
                <a:cubicBezTo>
                  <a:pt x="185025" y="173566"/>
                  <a:pt x="183193" y="175398"/>
                  <a:pt x="180629" y="175398"/>
                </a:cubicBezTo>
                <a:cubicBezTo>
                  <a:pt x="177698" y="175398"/>
                  <a:pt x="175866" y="173566"/>
                  <a:pt x="175866" y="171002"/>
                </a:cubicBezTo>
                <a:cubicBezTo>
                  <a:pt x="175866" y="168071"/>
                  <a:pt x="177698" y="166239"/>
                  <a:pt x="180629" y="166239"/>
                </a:cubicBezTo>
                <a:close/>
                <a:moveTo>
                  <a:pt x="151877" y="166239"/>
                </a:moveTo>
                <a:cubicBezTo>
                  <a:pt x="154347" y="166239"/>
                  <a:pt x="156463" y="168071"/>
                  <a:pt x="156463" y="171002"/>
                </a:cubicBezTo>
                <a:cubicBezTo>
                  <a:pt x="156463" y="173566"/>
                  <a:pt x="154347" y="175398"/>
                  <a:pt x="151877" y="175398"/>
                </a:cubicBezTo>
                <a:cubicBezTo>
                  <a:pt x="149408" y="175398"/>
                  <a:pt x="147291" y="173566"/>
                  <a:pt x="147291" y="171002"/>
                </a:cubicBezTo>
                <a:cubicBezTo>
                  <a:pt x="147291" y="168071"/>
                  <a:pt x="149408" y="166239"/>
                  <a:pt x="151877" y="166239"/>
                </a:cubicBezTo>
                <a:close/>
                <a:moveTo>
                  <a:pt x="124890" y="166239"/>
                </a:moveTo>
                <a:cubicBezTo>
                  <a:pt x="127360" y="166239"/>
                  <a:pt x="129476" y="168071"/>
                  <a:pt x="129476" y="171002"/>
                </a:cubicBezTo>
                <a:cubicBezTo>
                  <a:pt x="129476" y="173566"/>
                  <a:pt x="127360" y="175398"/>
                  <a:pt x="124890" y="175398"/>
                </a:cubicBezTo>
                <a:cubicBezTo>
                  <a:pt x="122421" y="175398"/>
                  <a:pt x="120304" y="173566"/>
                  <a:pt x="120304" y="171002"/>
                </a:cubicBezTo>
                <a:cubicBezTo>
                  <a:pt x="120304" y="168071"/>
                  <a:pt x="122421" y="166239"/>
                  <a:pt x="124890" y="166239"/>
                </a:cubicBezTo>
                <a:close/>
                <a:moveTo>
                  <a:pt x="259637" y="142426"/>
                </a:moveTo>
                <a:cubicBezTo>
                  <a:pt x="262568" y="142426"/>
                  <a:pt x="264400" y="144543"/>
                  <a:pt x="264400" y="147012"/>
                </a:cubicBezTo>
                <a:cubicBezTo>
                  <a:pt x="264400" y="149482"/>
                  <a:pt x="262568" y="151598"/>
                  <a:pt x="259637" y="151598"/>
                </a:cubicBezTo>
                <a:cubicBezTo>
                  <a:pt x="257073" y="151598"/>
                  <a:pt x="255241" y="149482"/>
                  <a:pt x="255241" y="147012"/>
                </a:cubicBezTo>
                <a:cubicBezTo>
                  <a:pt x="255241" y="144543"/>
                  <a:pt x="257073" y="142426"/>
                  <a:pt x="259637" y="142426"/>
                </a:cubicBezTo>
                <a:close/>
                <a:moveTo>
                  <a:pt x="234604" y="142426"/>
                </a:moveTo>
                <a:cubicBezTo>
                  <a:pt x="237168" y="142426"/>
                  <a:pt x="239000" y="144543"/>
                  <a:pt x="239000" y="147012"/>
                </a:cubicBezTo>
                <a:cubicBezTo>
                  <a:pt x="239000" y="149482"/>
                  <a:pt x="237168" y="151598"/>
                  <a:pt x="234604" y="151598"/>
                </a:cubicBezTo>
                <a:cubicBezTo>
                  <a:pt x="231673" y="151598"/>
                  <a:pt x="229841" y="149482"/>
                  <a:pt x="229841" y="147012"/>
                </a:cubicBezTo>
                <a:cubicBezTo>
                  <a:pt x="229841" y="144543"/>
                  <a:pt x="231673" y="142426"/>
                  <a:pt x="234604" y="142426"/>
                </a:cubicBezTo>
                <a:close/>
                <a:moveTo>
                  <a:pt x="71092" y="142426"/>
                </a:moveTo>
                <a:cubicBezTo>
                  <a:pt x="73656" y="142426"/>
                  <a:pt x="75488" y="144543"/>
                  <a:pt x="75488" y="147012"/>
                </a:cubicBezTo>
                <a:cubicBezTo>
                  <a:pt x="75488" y="149482"/>
                  <a:pt x="73656" y="151598"/>
                  <a:pt x="71092" y="151598"/>
                </a:cubicBezTo>
                <a:cubicBezTo>
                  <a:pt x="68527" y="151598"/>
                  <a:pt x="66329" y="149482"/>
                  <a:pt x="66329" y="147012"/>
                </a:cubicBezTo>
                <a:cubicBezTo>
                  <a:pt x="66329" y="144543"/>
                  <a:pt x="68527" y="142426"/>
                  <a:pt x="71092" y="142426"/>
                </a:cubicBezTo>
                <a:close/>
                <a:moveTo>
                  <a:pt x="43927" y="142426"/>
                </a:moveTo>
                <a:cubicBezTo>
                  <a:pt x="46397" y="142426"/>
                  <a:pt x="48513" y="144543"/>
                  <a:pt x="48513" y="147012"/>
                </a:cubicBezTo>
                <a:cubicBezTo>
                  <a:pt x="48513" y="149482"/>
                  <a:pt x="46397" y="151598"/>
                  <a:pt x="43927" y="151598"/>
                </a:cubicBezTo>
                <a:cubicBezTo>
                  <a:pt x="41458" y="151598"/>
                  <a:pt x="39341" y="149482"/>
                  <a:pt x="39341" y="147012"/>
                </a:cubicBezTo>
                <a:cubicBezTo>
                  <a:pt x="39341" y="144543"/>
                  <a:pt x="41458" y="142426"/>
                  <a:pt x="43927" y="142426"/>
                </a:cubicBezTo>
                <a:close/>
                <a:moveTo>
                  <a:pt x="180629" y="140839"/>
                </a:moveTo>
                <a:cubicBezTo>
                  <a:pt x="183193" y="140839"/>
                  <a:pt x="185025" y="142956"/>
                  <a:pt x="185025" y="145425"/>
                </a:cubicBezTo>
                <a:cubicBezTo>
                  <a:pt x="185025" y="147895"/>
                  <a:pt x="183193" y="150011"/>
                  <a:pt x="180629" y="150011"/>
                </a:cubicBezTo>
                <a:cubicBezTo>
                  <a:pt x="177698" y="150011"/>
                  <a:pt x="175866" y="147895"/>
                  <a:pt x="175866" y="145425"/>
                </a:cubicBezTo>
                <a:cubicBezTo>
                  <a:pt x="175866" y="142956"/>
                  <a:pt x="177698" y="140839"/>
                  <a:pt x="180629" y="140839"/>
                </a:cubicBezTo>
                <a:close/>
                <a:moveTo>
                  <a:pt x="151877" y="140839"/>
                </a:moveTo>
                <a:cubicBezTo>
                  <a:pt x="154347" y="140839"/>
                  <a:pt x="156463" y="142956"/>
                  <a:pt x="156463" y="145425"/>
                </a:cubicBezTo>
                <a:cubicBezTo>
                  <a:pt x="156463" y="147895"/>
                  <a:pt x="154347" y="150011"/>
                  <a:pt x="151877" y="150011"/>
                </a:cubicBezTo>
                <a:cubicBezTo>
                  <a:pt x="149408" y="150011"/>
                  <a:pt x="147291" y="147895"/>
                  <a:pt x="147291" y="145425"/>
                </a:cubicBezTo>
                <a:cubicBezTo>
                  <a:pt x="147291" y="142956"/>
                  <a:pt x="149408" y="140839"/>
                  <a:pt x="151877" y="140839"/>
                </a:cubicBezTo>
                <a:close/>
                <a:moveTo>
                  <a:pt x="124890" y="140839"/>
                </a:moveTo>
                <a:cubicBezTo>
                  <a:pt x="127360" y="140839"/>
                  <a:pt x="129476" y="142956"/>
                  <a:pt x="129476" y="145425"/>
                </a:cubicBezTo>
                <a:cubicBezTo>
                  <a:pt x="129476" y="147895"/>
                  <a:pt x="127360" y="150011"/>
                  <a:pt x="124890" y="150011"/>
                </a:cubicBezTo>
                <a:cubicBezTo>
                  <a:pt x="122421" y="150011"/>
                  <a:pt x="120304" y="147895"/>
                  <a:pt x="120304" y="145425"/>
                </a:cubicBezTo>
                <a:cubicBezTo>
                  <a:pt x="120304" y="142956"/>
                  <a:pt x="122421" y="140839"/>
                  <a:pt x="124890" y="140839"/>
                </a:cubicBezTo>
                <a:close/>
                <a:moveTo>
                  <a:pt x="259637" y="118614"/>
                </a:moveTo>
                <a:cubicBezTo>
                  <a:pt x="262568" y="118614"/>
                  <a:pt x="264400" y="120731"/>
                  <a:pt x="264400" y="123200"/>
                </a:cubicBezTo>
                <a:cubicBezTo>
                  <a:pt x="264400" y="125670"/>
                  <a:pt x="262568" y="127786"/>
                  <a:pt x="259637" y="127786"/>
                </a:cubicBezTo>
                <a:cubicBezTo>
                  <a:pt x="257073" y="127786"/>
                  <a:pt x="255241" y="125670"/>
                  <a:pt x="255241" y="123200"/>
                </a:cubicBezTo>
                <a:cubicBezTo>
                  <a:pt x="255241" y="120731"/>
                  <a:pt x="257073" y="118614"/>
                  <a:pt x="259637" y="118614"/>
                </a:cubicBezTo>
                <a:close/>
                <a:moveTo>
                  <a:pt x="234604" y="118614"/>
                </a:moveTo>
                <a:cubicBezTo>
                  <a:pt x="237168" y="118614"/>
                  <a:pt x="239000" y="120731"/>
                  <a:pt x="239000" y="123200"/>
                </a:cubicBezTo>
                <a:cubicBezTo>
                  <a:pt x="239000" y="125670"/>
                  <a:pt x="237168" y="127786"/>
                  <a:pt x="234604" y="127786"/>
                </a:cubicBezTo>
                <a:cubicBezTo>
                  <a:pt x="231673" y="127786"/>
                  <a:pt x="229841" y="125670"/>
                  <a:pt x="229841" y="123200"/>
                </a:cubicBezTo>
                <a:cubicBezTo>
                  <a:pt x="229841" y="120731"/>
                  <a:pt x="231673" y="118614"/>
                  <a:pt x="234604" y="118614"/>
                </a:cubicBezTo>
                <a:close/>
                <a:moveTo>
                  <a:pt x="71092" y="118614"/>
                </a:moveTo>
                <a:cubicBezTo>
                  <a:pt x="73656" y="118614"/>
                  <a:pt x="75488" y="120731"/>
                  <a:pt x="75488" y="123200"/>
                </a:cubicBezTo>
                <a:cubicBezTo>
                  <a:pt x="75488" y="125670"/>
                  <a:pt x="73656" y="127786"/>
                  <a:pt x="71092" y="127786"/>
                </a:cubicBezTo>
                <a:cubicBezTo>
                  <a:pt x="68527" y="127786"/>
                  <a:pt x="66329" y="125670"/>
                  <a:pt x="66329" y="123200"/>
                </a:cubicBezTo>
                <a:cubicBezTo>
                  <a:pt x="66329" y="120731"/>
                  <a:pt x="68527" y="118614"/>
                  <a:pt x="71092" y="118614"/>
                </a:cubicBezTo>
                <a:close/>
                <a:moveTo>
                  <a:pt x="43927" y="118614"/>
                </a:moveTo>
                <a:cubicBezTo>
                  <a:pt x="46397" y="118614"/>
                  <a:pt x="48513" y="120731"/>
                  <a:pt x="48513" y="123200"/>
                </a:cubicBezTo>
                <a:cubicBezTo>
                  <a:pt x="48513" y="125670"/>
                  <a:pt x="46397" y="127786"/>
                  <a:pt x="43927" y="127786"/>
                </a:cubicBezTo>
                <a:cubicBezTo>
                  <a:pt x="41458" y="127786"/>
                  <a:pt x="39341" y="125670"/>
                  <a:pt x="39341" y="123200"/>
                </a:cubicBezTo>
                <a:cubicBezTo>
                  <a:pt x="39341" y="120731"/>
                  <a:pt x="41458" y="118614"/>
                  <a:pt x="43927" y="118614"/>
                </a:cubicBezTo>
                <a:close/>
                <a:moveTo>
                  <a:pt x="180629" y="115439"/>
                </a:moveTo>
                <a:cubicBezTo>
                  <a:pt x="183193" y="115439"/>
                  <a:pt x="185025" y="117271"/>
                  <a:pt x="185025" y="120202"/>
                </a:cubicBezTo>
                <a:cubicBezTo>
                  <a:pt x="185025" y="122766"/>
                  <a:pt x="183193" y="124598"/>
                  <a:pt x="180629" y="124598"/>
                </a:cubicBezTo>
                <a:cubicBezTo>
                  <a:pt x="177698" y="124598"/>
                  <a:pt x="175866" y="122766"/>
                  <a:pt x="175866" y="120202"/>
                </a:cubicBezTo>
                <a:cubicBezTo>
                  <a:pt x="175866" y="117271"/>
                  <a:pt x="177698" y="115439"/>
                  <a:pt x="180629" y="115439"/>
                </a:cubicBezTo>
                <a:close/>
                <a:moveTo>
                  <a:pt x="151877" y="115439"/>
                </a:moveTo>
                <a:cubicBezTo>
                  <a:pt x="154347" y="115439"/>
                  <a:pt x="156463" y="117271"/>
                  <a:pt x="156463" y="120202"/>
                </a:cubicBezTo>
                <a:cubicBezTo>
                  <a:pt x="156463" y="122766"/>
                  <a:pt x="154347" y="124598"/>
                  <a:pt x="151877" y="124598"/>
                </a:cubicBezTo>
                <a:cubicBezTo>
                  <a:pt x="149408" y="124598"/>
                  <a:pt x="147291" y="122766"/>
                  <a:pt x="147291" y="120202"/>
                </a:cubicBezTo>
                <a:cubicBezTo>
                  <a:pt x="147291" y="117271"/>
                  <a:pt x="149408" y="115439"/>
                  <a:pt x="151877" y="115439"/>
                </a:cubicBezTo>
                <a:close/>
                <a:moveTo>
                  <a:pt x="124890" y="115439"/>
                </a:moveTo>
                <a:cubicBezTo>
                  <a:pt x="127360" y="115439"/>
                  <a:pt x="129476" y="117271"/>
                  <a:pt x="129476" y="120202"/>
                </a:cubicBezTo>
                <a:cubicBezTo>
                  <a:pt x="129476" y="122766"/>
                  <a:pt x="127360" y="124598"/>
                  <a:pt x="124890" y="124598"/>
                </a:cubicBezTo>
                <a:cubicBezTo>
                  <a:pt x="122421" y="124598"/>
                  <a:pt x="120304" y="122766"/>
                  <a:pt x="120304" y="120202"/>
                </a:cubicBezTo>
                <a:cubicBezTo>
                  <a:pt x="120304" y="117271"/>
                  <a:pt x="122421" y="115439"/>
                  <a:pt x="124890" y="115439"/>
                </a:cubicBezTo>
                <a:close/>
                <a:moveTo>
                  <a:pt x="212683" y="101563"/>
                </a:moveTo>
                <a:lnTo>
                  <a:pt x="212683" y="216866"/>
                </a:lnTo>
                <a:lnTo>
                  <a:pt x="282612" y="216866"/>
                </a:lnTo>
                <a:lnTo>
                  <a:pt x="282612" y="101563"/>
                </a:lnTo>
                <a:lnTo>
                  <a:pt x="212683" y="101563"/>
                </a:lnTo>
                <a:close/>
                <a:moveTo>
                  <a:pt x="23084" y="101563"/>
                </a:moveTo>
                <a:lnTo>
                  <a:pt x="23084" y="216866"/>
                </a:lnTo>
                <a:lnTo>
                  <a:pt x="92652" y="216866"/>
                </a:lnTo>
                <a:lnTo>
                  <a:pt x="92652" y="101563"/>
                </a:lnTo>
                <a:lnTo>
                  <a:pt x="23084" y="101563"/>
                </a:lnTo>
                <a:close/>
                <a:moveTo>
                  <a:pt x="180629" y="90039"/>
                </a:moveTo>
                <a:cubicBezTo>
                  <a:pt x="183193" y="90039"/>
                  <a:pt x="185025" y="92237"/>
                  <a:pt x="185025" y="94802"/>
                </a:cubicBezTo>
                <a:cubicBezTo>
                  <a:pt x="185025" y="97366"/>
                  <a:pt x="183193" y="99198"/>
                  <a:pt x="180629" y="99198"/>
                </a:cubicBezTo>
                <a:cubicBezTo>
                  <a:pt x="177698" y="99198"/>
                  <a:pt x="175866" y="97366"/>
                  <a:pt x="175866" y="94802"/>
                </a:cubicBezTo>
                <a:cubicBezTo>
                  <a:pt x="175866" y="92237"/>
                  <a:pt x="177698" y="90039"/>
                  <a:pt x="180629" y="90039"/>
                </a:cubicBezTo>
                <a:close/>
                <a:moveTo>
                  <a:pt x="151877" y="90039"/>
                </a:moveTo>
                <a:cubicBezTo>
                  <a:pt x="154347" y="90039"/>
                  <a:pt x="156463" y="92237"/>
                  <a:pt x="156463" y="94802"/>
                </a:cubicBezTo>
                <a:cubicBezTo>
                  <a:pt x="156463" y="97366"/>
                  <a:pt x="154347" y="99198"/>
                  <a:pt x="151877" y="99198"/>
                </a:cubicBezTo>
                <a:cubicBezTo>
                  <a:pt x="149408" y="99198"/>
                  <a:pt x="147291" y="97366"/>
                  <a:pt x="147291" y="94802"/>
                </a:cubicBezTo>
                <a:cubicBezTo>
                  <a:pt x="147291" y="92237"/>
                  <a:pt x="149408" y="90039"/>
                  <a:pt x="151877" y="90039"/>
                </a:cubicBezTo>
                <a:close/>
                <a:moveTo>
                  <a:pt x="124890" y="90039"/>
                </a:moveTo>
                <a:cubicBezTo>
                  <a:pt x="127360" y="90039"/>
                  <a:pt x="129476" y="92237"/>
                  <a:pt x="129476" y="94802"/>
                </a:cubicBezTo>
                <a:cubicBezTo>
                  <a:pt x="129476" y="97366"/>
                  <a:pt x="127360" y="99198"/>
                  <a:pt x="124890" y="99198"/>
                </a:cubicBezTo>
                <a:cubicBezTo>
                  <a:pt x="122421" y="99198"/>
                  <a:pt x="120304" y="97366"/>
                  <a:pt x="120304" y="94802"/>
                </a:cubicBezTo>
                <a:cubicBezTo>
                  <a:pt x="120304" y="92237"/>
                  <a:pt x="122421" y="90039"/>
                  <a:pt x="124890" y="90039"/>
                </a:cubicBezTo>
                <a:close/>
                <a:moveTo>
                  <a:pt x="102024" y="73905"/>
                </a:moveTo>
                <a:lnTo>
                  <a:pt x="102024" y="96894"/>
                </a:lnTo>
                <a:lnTo>
                  <a:pt x="102024" y="216866"/>
                </a:lnTo>
                <a:lnTo>
                  <a:pt x="120407" y="216866"/>
                </a:lnTo>
                <a:lnTo>
                  <a:pt x="120407" y="193877"/>
                </a:lnTo>
                <a:cubicBezTo>
                  <a:pt x="120407" y="191363"/>
                  <a:pt x="122570" y="189208"/>
                  <a:pt x="125093" y="189208"/>
                </a:cubicBezTo>
                <a:lnTo>
                  <a:pt x="180603" y="189208"/>
                </a:lnTo>
                <a:cubicBezTo>
                  <a:pt x="183126" y="189208"/>
                  <a:pt x="184928" y="191363"/>
                  <a:pt x="184928" y="193877"/>
                </a:cubicBezTo>
                <a:lnTo>
                  <a:pt x="184928" y="216866"/>
                </a:lnTo>
                <a:lnTo>
                  <a:pt x="203672" y="216866"/>
                </a:lnTo>
                <a:lnTo>
                  <a:pt x="203672" y="96894"/>
                </a:lnTo>
                <a:lnTo>
                  <a:pt x="203672" y="73905"/>
                </a:lnTo>
                <a:lnTo>
                  <a:pt x="102024" y="73905"/>
                </a:lnTo>
                <a:close/>
                <a:moveTo>
                  <a:pt x="196823" y="36908"/>
                </a:moveTo>
                <a:lnTo>
                  <a:pt x="229625" y="66003"/>
                </a:lnTo>
                <a:cubicBezTo>
                  <a:pt x="231427" y="67080"/>
                  <a:pt x="231787" y="69235"/>
                  <a:pt x="231427" y="70672"/>
                </a:cubicBezTo>
                <a:cubicBezTo>
                  <a:pt x="230346" y="72827"/>
                  <a:pt x="228543" y="73905"/>
                  <a:pt x="226741" y="73905"/>
                </a:cubicBezTo>
                <a:lnTo>
                  <a:pt x="212683" y="73905"/>
                </a:lnTo>
                <a:lnTo>
                  <a:pt x="212683" y="92224"/>
                </a:lnTo>
                <a:lnTo>
                  <a:pt x="286937" y="92224"/>
                </a:lnTo>
                <a:lnTo>
                  <a:pt x="291263" y="92224"/>
                </a:lnTo>
                <a:lnTo>
                  <a:pt x="247647" y="36908"/>
                </a:lnTo>
                <a:lnTo>
                  <a:pt x="196823" y="36908"/>
                </a:lnTo>
                <a:close/>
                <a:moveTo>
                  <a:pt x="57688" y="36908"/>
                </a:moveTo>
                <a:lnTo>
                  <a:pt x="14072" y="92224"/>
                </a:lnTo>
                <a:lnTo>
                  <a:pt x="18398" y="92224"/>
                </a:lnTo>
                <a:lnTo>
                  <a:pt x="92652" y="92224"/>
                </a:lnTo>
                <a:lnTo>
                  <a:pt x="92652" y="73905"/>
                </a:lnTo>
                <a:lnTo>
                  <a:pt x="78594" y="73905"/>
                </a:lnTo>
                <a:cubicBezTo>
                  <a:pt x="76792" y="73905"/>
                  <a:pt x="74989" y="72827"/>
                  <a:pt x="74268" y="70672"/>
                </a:cubicBezTo>
                <a:cubicBezTo>
                  <a:pt x="73548" y="69235"/>
                  <a:pt x="74268" y="67080"/>
                  <a:pt x="75710" y="66003"/>
                </a:cubicBezTo>
                <a:lnTo>
                  <a:pt x="108512" y="36908"/>
                </a:lnTo>
                <a:lnTo>
                  <a:pt x="57688" y="36908"/>
                </a:lnTo>
                <a:close/>
                <a:moveTo>
                  <a:pt x="152848" y="10686"/>
                </a:moveTo>
                <a:lnTo>
                  <a:pt x="90849" y="64566"/>
                </a:lnTo>
                <a:lnTo>
                  <a:pt x="97338" y="64566"/>
                </a:lnTo>
                <a:lnTo>
                  <a:pt x="208358" y="64566"/>
                </a:lnTo>
                <a:lnTo>
                  <a:pt x="214486" y="64566"/>
                </a:lnTo>
                <a:lnTo>
                  <a:pt x="152848" y="10686"/>
                </a:lnTo>
                <a:close/>
                <a:moveTo>
                  <a:pt x="149604" y="1347"/>
                </a:moveTo>
                <a:cubicBezTo>
                  <a:pt x="151406" y="-449"/>
                  <a:pt x="153929" y="-449"/>
                  <a:pt x="155731" y="1347"/>
                </a:cubicBezTo>
                <a:lnTo>
                  <a:pt x="186370" y="27568"/>
                </a:lnTo>
                <a:lnTo>
                  <a:pt x="249810" y="27568"/>
                </a:lnTo>
                <a:cubicBezTo>
                  <a:pt x="251252" y="27568"/>
                  <a:pt x="252694" y="28646"/>
                  <a:pt x="253775" y="29724"/>
                </a:cubicBezTo>
                <a:lnTo>
                  <a:pt x="304599" y="94020"/>
                </a:lnTo>
                <a:cubicBezTo>
                  <a:pt x="305681" y="95457"/>
                  <a:pt x="305681" y="97612"/>
                  <a:pt x="304960" y="99049"/>
                </a:cubicBezTo>
                <a:cubicBezTo>
                  <a:pt x="304239" y="100486"/>
                  <a:pt x="302437" y="101563"/>
                  <a:pt x="300995" y="101563"/>
                </a:cubicBezTo>
                <a:lnTo>
                  <a:pt x="291623" y="101563"/>
                </a:lnTo>
                <a:lnTo>
                  <a:pt x="291623" y="216866"/>
                </a:lnTo>
                <a:lnTo>
                  <a:pt x="300995" y="216866"/>
                </a:lnTo>
                <a:cubicBezTo>
                  <a:pt x="303518" y="216866"/>
                  <a:pt x="305681" y="219021"/>
                  <a:pt x="305681" y="221535"/>
                </a:cubicBezTo>
                <a:cubicBezTo>
                  <a:pt x="305681" y="224050"/>
                  <a:pt x="303518" y="226205"/>
                  <a:pt x="300995" y="226205"/>
                </a:cubicBezTo>
                <a:lnTo>
                  <a:pt x="286937" y="226205"/>
                </a:lnTo>
                <a:lnTo>
                  <a:pt x="208358" y="226205"/>
                </a:lnTo>
                <a:lnTo>
                  <a:pt x="180603" y="226205"/>
                </a:lnTo>
                <a:lnTo>
                  <a:pt x="125093" y="226205"/>
                </a:lnTo>
                <a:lnTo>
                  <a:pt x="97338" y="226205"/>
                </a:lnTo>
                <a:lnTo>
                  <a:pt x="18398" y="226205"/>
                </a:lnTo>
                <a:lnTo>
                  <a:pt x="4701" y="226205"/>
                </a:lnTo>
                <a:cubicBezTo>
                  <a:pt x="1817" y="226205"/>
                  <a:pt x="15" y="224050"/>
                  <a:pt x="15" y="221535"/>
                </a:cubicBezTo>
                <a:cubicBezTo>
                  <a:pt x="15" y="219021"/>
                  <a:pt x="1817" y="216866"/>
                  <a:pt x="4701" y="216866"/>
                </a:cubicBezTo>
                <a:lnTo>
                  <a:pt x="13712" y="216866"/>
                </a:lnTo>
                <a:lnTo>
                  <a:pt x="13712" y="101563"/>
                </a:lnTo>
                <a:lnTo>
                  <a:pt x="4701" y="101563"/>
                </a:lnTo>
                <a:cubicBezTo>
                  <a:pt x="2898" y="101563"/>
                  <a:pt x="1096" y="100486"/>
                  <a:pt x="375" y="99049"/>
                </a:cubicBezTo>
                <a:cubicBezTo>
                  <a:pt x="-346" y="97612"/>
                  <a:pt x="15" y="95457"/>
                  <a:pt x="1096" y="94020"/>
                </a:cubicBezTo>
                <a:lnTo>
                  <a:pt x="51920" y="29724"/>
                </a:lnTo>
                <a:cubicBezTo>
                  <a:pt x="52641" y="28646"/>
                  <a:pt x="54083" y="27568"/>
                  <a:pt x="55525" y="27568"/>
                </a:cubicBezTo>
                <a:lnTo>
                  <a:pt x="119325" y="27568"/>
                </a:lnTo>
                <a:lnTo>
                  <a:pt x="149604" y="1347"/>
                </a:lnTo>
                <a:close/>
              </a:path>
            </a:pathLst>
          </a:custGeom>
          <a:solidFill>
            <a:schemeClr val="accent2"/>
          </a:solidFill>
          <a:ln>
            <a:noFill/>
          </a:ln>
          <a:effectLst/>
        </p:spPr>
        <p:txBody>
          <a:bodyPr anchor="ctr"/>
          <a:lstStyle/>
          <a:p>
            <a:endParaRPr lang="en-US" sz="900" dirty="0">
              <a:latin typeface="Lato Light" panose="020F0502020204030203" pitchFamily="34" charset="0"/>
            </a:endParaRPr>
          </a:p>
        </p:txBody>
      </p:sp>
      <p:sp>
        <p:nvSpPr>
          <p:cNvPr id="57" name="Freeform 761">
            <a:extLst>
              <a:ext uri="{FF2B5EF4-FFF2-40B4-BE49-F238E27FC236}">
                <a16:creationId xmlns:a16="http://schemas.microsoft.com/office/drawing/2014/main" xmlns="" id="{AB80FBA0-2D56-7343-ADA9-BC6C6964BA22}"/>
              </a:ext>
            </a:extLst>
          </p:cNvPr>
          <p:cNvSpPr>
            <a:spLocks noChangeArrowheads="1"/>
          </p:cNvSpPr>
          <p:nvPr/>
        </p:nvSpPr>
        <p:spPr bwMode="auto">
          <a:xfrm>
            <a:off x="3538358" y="4711727"/>
            <a:ext cx="366891" cy="456840"/>
          </a:xfrm>
          <a:custGeom>
            <a:avLst/>
            <a:gdLst>
              <a:gd name="T0" fmla="*/ 196687 w 246439"/>
              <a:gd name="T1" fmla="*/ 300703 h 305466"/>
              <a:gd name="T2" fmla="*/ 14484 w 246439"/>
              <a:gd name="T3" fmla="*/ 300703 h 305466"/>
              <a:gd name="T4" fmla="*/ 83706 w 246439"/>
              <a:gd name="T5" fmla="*/ 181409 h 305466"/>
              <a:gd name="T6" fmla="*/ 124681 w 246439"/>
              <a:gd name="T7" fmla="*/ 199800 h 305466"/>
              <a:gd name="T8" fmla="*/ 142653 w 246439"/>
              <a:gd name="T9" fmla="*/ 111089 h 305466"/>
              <a:gd name="T10" fmla="*/ 164578 w 246439"/>
              <a:gd name="T11" fmla="*/ 152920 h 305466"/>
              <a:gd name="T12" fmla="*/ 144810 w 246439"/>
              <a:gd name="T13" fmla="*/ 152920 h 305466"/>
              <a:gd name="T14" fmla="*/ 173205 w 246439"/>
              <a:gd name="T15" fmla="*/ 173475 h 305466"/>
              <a:gd name="T16" fmla="*/ 156311 w 246439"/>
              <a:gd name="T17" fmla="*/ 111089 h 305466"/>
              <a:gd name="T18" fmla="*/ 182910 w 246439"/>
              <a:gd name="T19" fmla="*/ 34279 h 305466"/>
              <a:gd name="T20" fmla="*/ 185426 w 246439"/>
              <a:gd name="T21" fmla="*/ 173475 h 305466"/>
              <a:gd name="T22" fmla="*/ 163500 w 246439"/>
              <a:gd name="T23" fmla="*/ 193309 h 305466"/>
              <a:gd name="T24" fmla="*/ 98083 w 246439"/>
              <a:gd name="T25" fmla="*/ 210619 h 305466"/>
              <a:gd name="T26" fmla="*/ 34104 w 246439"/>
              <a:gd name="T27" fmla="*/ 183573 h 305466"/>
              <a:gd name="T28" fmla="*/ 198365 w 246439"/>
              <a:gd name="T29" fmla="*/ 199079 h 305466"/>
              <a:gd name="T30" fmla="*/ 66812 w 246439"/>
              <a:gd name="T31" fmla="*/ 16969 h 305466"/>
              <a:gd name="T32" fmla="*/ 25477 w 246439"/>
              <a:gd name="T33" fmla="*/ 51949 h 305466"/>
              <a:gd name="T34" fmla="*/ 85862 w 246439"/>
              <a:gd name="T35" fmla="*/ 134169 h 305466"/>
              <a:gd name="T36" fmla="*/ 40574 w 246439"/>
              <a:gd name="T37" fmla="*/ 75028 h 305466"/>
              <a:gd name="T38" fmla="*/ 60702 w 246439"/>
              <a:gd name="T39" fmla="*/ 68537 h 305466"/>
              <a:gd name="T40" fmla="*/ 67172 w 246439"/>
              <a:gd name="T41" fmla="*/ 48343 h 305466"/>
              <a:gd name="T42" fmla="*/ 109585 w 246439"/>
              <a:gd name="T43" fmla="*/ 77552 h 305466"/>
              <a:gd name="T44" fmla="*/ 94848 w 246439"/>
              <a:gd name="T45" fmla="*/ 49785 h 305466"/>
              <a:gd name="T46" fmla="*/ 101677 w 246439"/>
              <a:gd name="T47" fmla="*/ 43294 h 305466"/>
              <a:gd name="T48" fmla="*/ 95208 w 246439"/>
              <a:gd name="T49" fmla="*/ 9757 h 305466"/>
              <a:gd name="T50" fmla="*/ 121806 w 246439"/>
              <a:gd name="T51" fmla="*/ 49785 h 305466"/>
              <a:gd name="T52" fmla="*/ 121806 w 246439"/>
              <a:gd name="T53" fmla="*/ 71061 h 305466"/>
              <a:gd name="T54" fmla="*/ 71844 w 246439"/>
              <a:gd name="T55" fmla="*/ 66373 h 305466"/>
              <a:gd name="T56" fmla="*/ 92692 w 246439"/>
              <a:gd name="T57" fmla="*/ 114335 h 305466"/>
              <a:gd name="T58" fmla="*/ 79033 w 246439"/>
              <a:gd name="T59" fmla="*/ 146429 h 305466"/>
              <a:gd name="T60" fmla="*/ 37339 w 246439"/>
              <a:gd name="T61" fmla="*/ 173475 h 305466"/>
              <a:gd name="T62" fmla="*/ 74360 w 246439"/>
              <a:gd name="T63" fmla="*/ 181409 h 305466"/>
              <a:gd name="T64" fmla="*/ 135105 w 246439"/>
              <a:gd name="T65" fmla="*/ 196915 h 305466"/>
              <a:gd name="T66" fmla="*/ 137980 w 246439"/>
              <a:gd name="T67" fmla="*/ 146429 h 305466"/>
              <a:gd name="T68" fmla="*/ 130792 w 246439"/>
              <a:gd name="T69" fmla="*/ 117941 h 305466"/>
              <a:gd name="T70" fmla="*/ 162781 w 246439"/>
              <a:gd name="T71" fmla="*/ 104598 h 305466"/>
              <a:gd name="T72" fmla="*/ 107788 w 246439"/>
              <a:gd name="T73" fmla="*/ 9036 h 305466"/>
              <a:gd name="T74" fmla="*/ 176440 w 246439"/>
              <a:gd name="T75" fmla="*/ 27788 h 305466"/>
              <a:gd name="T76" fmla="*/ 205194 w 246439"/>
              <a:gd name="T77" fmla="*/ 205570 h 305466"/>
              <a:gd name="T78" fmla="*/ 158109 w 246439"/>
              <a:gd name="T79" fmla="*/ 272283 h 305466"/>
              <a:gd name="T80" fmla="*/ 52435 w 246439"/>
              <a:gd name="T81" fmla="*/ 281659 h 305466"/>
              <a:gd name="T82" fmla="*/ 100599 w 246439"/>
              <a:gd name="T83" fmla="*/ 272283 h 305466"/>
              <a:gd name="T84" fmla="*/ 5349 w 246439"/>
              <a:gd name="T85" fmla="*/ 199079 h 305466"/>
              <a:gd name="T86" fmla="*/ 17570 w 246439"/>
              <a:gd name="T87" fmla="*/ 46900 h 305466"/>
              <a:gd name="T88" fmla="*/ 63218 w 246439"/>
              <a:gd name="T89" fmla="*/ 8675 h 305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439" h="305466">
                <a:moveTo>
                  <a:pt x="19165" y="296307"/>
                </a:moveTo>
                <a:lnTo>
                  <a:pt x="192006" y="296307"/>
                </a:lnTo>
                <a:cubicBezTo>
                  <a:pt x="194527" y="296307"/>
                  <a:pt x="196687" y="298139"/>
                  <a:pt x="196687" y="300703"/>
                </a:cubicBezTo>
                <a:cubicBezTo>
                  <a:pt x="196687" y="303634"/>
                  <a:pt x="194527" y="305466"/>
                  <a:pt x="192006" y="305466"/>
                </a:cubicBezTo>
                <a:lnTo>
                  <a:pt x="19165" y="305466"/>
                </a:lnTo>
                <a:cubicBezTo>
                  <a:pt x="16645" y="305466"/>
                  <a:pt x="14484" y="303634"/>
                  <a:pt x="14484" y="300703"/>
                </a:cubicBezTo>
                <a:cubicBezTo>
                  <a:pt x="14484" y="298139"/>
                  <a:pt x="16645" y="296307"/>
                  <a:pt x="19165" y="296307"/>
                </a:cubicBezTo>
                <a:close/>
                <a:moveTo>
                  <a:pt x="86222" y="174918"/>
                </a:moveTo>
                <a:cubicBezTo>
                  <a:pt x="84784" y="176721"/>
                  <a:pt x="83706" y="178885"/>
                  <a:pt x="83706" y="181409"/>
                </a:cubicBezTo>
                <a:cubicBezTo>
                  <a:pt x="83706" y="184294"/>
                  <a:pt x="84784" y="186457"/>
                  <a:pt x="86222" y="188261"/>
                </a:cubicBezTo>
                <a:lnTo>
                  <a:pt x="99521" y="201603"/>
                </a:lnTo>
                <a:cubicBezTo>
                  <a:pt x="108147" y="201964"/>
                  <a:pt x="116414" y="201603"/>
                  <a:pt x="124681" y="199800"/>
                </a:cubicBezTo>
                <a:lnTo>
                  <a:pt x="99880" y="174918"/>
                </a:lnTo>
                <a:cubicBezTo>
                  <a:pt x="96286" y="171312"/>
                  <a:pt x="89816" y="171312"/>
                  <a:pt x="86222" y="174918"/>
                </a:cubicBezTo>
                <a:close/>
                <a:moveTo>
                  <a:pt x="142653" y="111089"/>
                </a:moveTo>
                <a:cubicBezTo>
                  <a:pt x="139059" y="114696"/>
                  <a:pt x="139059" y="120826"/>
                  <a:pt x="142653" y="124432"/>
                </a:cubicBezTo>
                <a:lnTo>
                  <a:pt x="164578" y="146429"/>
                </a:lnTo>
                <a:cubicBezTo>
                  <a:pt x="166376" y="148233"/>
                  <a:pt x="166376" y="151117"/>
                  <a:pt x="164578" y="152920"/>
                </a:cubicBezTo>
                <a:cubicBezTo>
                  <a:pt x="162781" y="154724"/>
                  <a:pt x="159906" y="154724"/>
                  <a:pt x="158109" y="152920"/>
                </a:cubicBezTo>
                <a:cubicBezTo>
                  <a:pt x="156311" y="151117"/>
                  <a:pt x="153795" y="150036"/>
                  <a:pt x="151279" y="150036"/>
                </a:cubicBezTo>
                <a:cubicBezTo>
                  <a:pt x="148763" y="150036"/>
                  <a:pt x="146247" y="151117"/>
                  <a:pt x="144810" y="152920"/>
                </a:cubicBezTo>
                <a:cubicBezTo>
                  <a:pt x="140856" y="156527"/>
                  <a:pt x="140856" y="162657"/>
                  <a:pt x="144810" y="166263"/>
                </a:cubicBezTo>
                <a:lnTo>
                  <a:pt x="161703" y="183573"/>
                </a:lnTo>
                <a:cubicBezTo>
                  <a:pt x="165657" y="180327"/>
                  <a:pt x="169610" y="177082"/>
                  <a:pt x="173205" y="173475"/>
                </a:cubicBezTo>
                <a:cubicBezTo>
                  <a:pt x="175002" y="171672"/>
                  <a:pt x="176799" y="169509"/>
                  <a:pt x="178596" y="167345"/>
                </a:cubicBezTo>
                <a:cubicBezTo>
                  <a:pt x="183988" y="161575"/>
                  <a:pt x="188301" y="154363"/>
                  <a:pt x="191895" y="146790"/>
                </a:cubicBezTo>
                <a:lnTo>
                  <a:pt x="156311" y="111089"/>
                </a:lnTo>
                <a:cubicBezTo>
                  <a:pt x="152717" y="107483"/>
                  <a:pt x="146247" y="107483"/>
                  <a:pt x="142653" y="111089"/>
                </a:cubicBezTo>
                <a:close/>
                <a:moveTo>
                  <a:pt x="201960" y="15166"/>
                </a:moveTo>
                <a:lnTo>
                  <a:pt x="182910" y="34279"/>
                </a:lnTo>
                <a:cubicBezTo>
                  <a:pt x="210945" y="64931"/>
                  <a:pt x="218493" y="108926"/>
                  <a:pt x="201600" y="147872"/>
                </a:cubicBezTo>
                <a:cubicBezTo>
                  <a:pt x="201600" y="147872"/>
                  <a:pt x="201600" y="148233"/>
                  <a:pt x="201241" y="148233"/>
                </a:cubicBezTo>
                <a:cubicBezTo>
                  <a:pt x="197287" y="157608"/>
                  <a:pt x="191895" y="165903"/>
                  <a:pt x="185426" y="173475"/>
                </a:cubicBezTo>
                <a:cubicBezTo>
                  <a:pt x="183988" y="175639"/>
                  <a:pt x="181831" y="177803"/>
                  <a:pt x="179675" y="180327"/>
                </a:cubicBezTo>
                <a:cubicBezTo>
                  <a:pt x="174643" y="185015"/>
                  <a:pt x="169610" y="189342"/>
                  <a:pt x="163860" y="192949"/>
                </a:cubicBezTo>
                <a:cubicBezTo>
                  <a:pt x="163500" y="193309"/>
                  <a:pt x="163500" y="193309"/>
                  <a:pt x="163500" y="193309"/>
                </a:cubicBezTo>
                <a:cubicBezTo>
                  <a:pt x="154874" y="199079"/>
                  <a:pt x="145169" y="203767"/>
                  <a:pt x="135105" y="206652"/>
                </a:cubicBezTo>
                <a:cubicBezTo>
                  <a:pt x="125400" y="209537"/>
                  <a:pt x="115336" y="210979"/>
                  <a:pt x="105631" y="210979"/>
                </a:cubicBezTo>
                <a:cubicBezTo>
                  <a:pt x="103115" y="210979"/>
                  <a:pt x="100599" y="210979"/>
                  <a:pt x="98083" y="210619"/>
                </a:cubicBezTo>
                <a:lnTo>
                  <a:pt x="97724" y="210979"/>
                </a:lnTo>
                <a:cubicBezTo>
                  <a:pt x="97724" y="210979"/>
                  <a:pt x="97364" y="210979"/>
                  <a:pt x="97364" y="210619"/>
                </a:cubicBezTo>
                <a:cubicBezTo>
                  <a:pt x="73642" y="209176"/>
                  <a:pt x="51357" y="199079"/>
                  <a:pt x="34104" y="183573"/>
                </a:cubicBezTo>
                <a:lnTo>
                  <a:pt x="15054" y="202324"/>
                </a:lnTo>
                <a:cubicBezTo>
                  <a:pt x="39855" y="225404"/>
                  <a:pt x="71485" y="238025"/>
                  <a:pt x="105272" y="238025"/>
                </a:cubicBezTo>
                <a:cubicBezTo>
                  <a:pt x="140496" y="238025"/>
                  <a:pt x="173564" y="223961"/>
                  <a:pt x="198365" y="199079"/>
                </a:cubicBezTo>
                <a:cubicBezTo>
                  <a:pt x="249045" y="148593"/>
                  <a:pt x="250124" y="67095"/>
                  <a:pt x="201960" y="15166"/>
                </a:cubicBezTo>
                <a:close/>
                <a:moveTo>
                  <a:pt x="95208" y="9757"/>
                </a:moveTo>
                <a:cubicBezTo>
                  <a:pt x="85503" y="10839"/>
                  <a:pt x="76158" y="13363"/>
                  <a:pt x="66812" y="16969"/>
                </a:cubicBezTo>
                <a:cubicBezTo>
                  <a:pt x="58186" y="20936"/>
                  <a:pt x="50638" y="25985"/>
                  <a:pt x="43449" y="31755"/>
                </a:cubicBezTo>
                <a:cubicBezTo>
                  <a:pt x="41652" y="33558"/>
                  <a:pt x="39136" y="35361"/>
                  <a:pt x="37339" y="37524"/>
                </a:cubicBezTo>
                <a:cubicBezTo>
                  <a:pt x="33026" y="41852"/>
                  <a:pt x="29072" y="46900"/>
                  <a:pt x="25477" y="51949"/>
                </a:cubicBezTo>
                <a:cubicBezTo>
                  <a:pt x="20445" y="59161"/>
                  <a:pt x="16851" y="67455"/>
                  <a:pt x="13975" y="75389"/>
                </a:cubicBezTo>
                <a:lnTo>
                  <a:pt x="72563" y="134169"/>
                </a:lnTo>
                <a:cubicBezTo>
                  <a:pt x="76158" y="138135"/>
                  <a:pt x="82268" y="138135"/>
                  <a:pt x="85862" y="134169"/>
                </a:cubicBezTo>
                <a:cubicBezTo>
                  <a:pt x="87660" y="132726"/>
                  <a:pt x="88738" y="129841"/>
                  <a:pt x="88738" y="127317"/>
                </a:cubicBezTo>
                <a:cubicBezTo>
                  <a:pt x="88738" y="124793"/>
                  <a:pt x="87660" y="122629"/>
                  <a:pt x="85862" y="120826"/>
                </a:cubicBezTo>
                <a:lnTo>
                  <a:pt x="40574" y="75028"/>
                </a:lnTo>
                <a:cubicBezTo>
                  <a:pt x="38776" y="73225"/>
                  <a:pt x="38776" y="70340"/>
                  <a:pt x="40574" y="68537"/>
                </a:cubicBezTo>
                <a:cubicBezTo>
                  <a:pt x="42371" y="66734"/>
                  <a:pt x="45606" y="66734"/>
                  <a:pt x="47043" y="68537"/>
                </a:cubicBezTo>
                <a:cubicBezTo>
                  <a:pt x="50638" y="72143"/>
                  <a:pt x="57108" y="72143"/>
                  <a:pt x="60702" y="68537"/>
                </a:cubicBezTo>
                <a:cubicBezTo>
                  <a:pt x="64296" y="64570"/>
                  <a:pt x="64296" y="58801"/>
                  <a:pt x="60702" y="55194"/>
                </a:cubicBezTo>
                <a:cubicBezTo>
                  <a:pt x="58545" y="53391"/>
                  <a:pt x="58545" y="50506"/>
                  <a:pt x="60702" y="48343"/>
                </a:cubicBezTo>
                <a:cubicBezTo>
                  <a:pt x="62140" y="46900"/>
                  <a:pt x="65375" y="46900"/>
                  <a:pt x="67172" y="48343"/>
                </a:cubicBezTo>
                <a:lnTo>
                  <a:pt x="67172" y="48703"/>
                </a:lnTo>
                <a:lnTo>
                  <a:pt x="95926" y="77552"/>
                </a:lnTo>
                <a:cubicBezTo>
                  <a:pt x="99521" y="81159"/>
                  <a:pt x="105991" y="81159"/>
                  <a:pt x="109585" y="77552"/>
                </a:cubicBezTo>
                <a:cubicBezTo>
                  <a:pt x="111382" y="76110"/>
                  <a:pt x="112460" y="73586"/>
                  <a:pt x="112460" y="71061"/>
                </a:cubicBezTo>
                <a:cubicBezTo>
                  <a:pt x="112460" y="68176"/>
                  <a:pt x="111382" y="66013"/>
                  <a:pt x="109585" y="64210"/>
                </a:cubicBezTo>
                <a:lnTo>
                  <a:pt x="94848" y="49785"/>
                </a:lnTo>
                <a:cubicBezTo>
                  <a:pt x="94129" y="48703"/>
                  <a:pt x="93770" y="47622"/>
                  <a:pt x="93770" y="46179"/>
                </a:cubicBezTo>
                <a:cubicBezTo>
                  <a:pt x="93770" y="45458"/>
                  <a:pt x="94129" y="44015"/>
                  <a:pt x="94848" y="43294"/>
                </a:cubicBezTo>
                <a:cubicBezTo>
                  <a:pt x="97005" y="41130"/>
                  <a:pt x="99880" y="41130"/>
                  <a:pt x="101677" y="43294"/>
                </a:cubicBezTo>
                <a:cubicBezTo>
                  <a:pt x="105272" y="46900"/>
                  <a:pt x="111382" y="46900"/>
                  <a:pt x="114976" y="43294"/>
                </a:cubicBezTo>
                <a:cubicBezTo>
                  <a:pt x="118571" y="39327"/>
                  <a:pt x="118571" y="33197"/>
                  <a:pt x="114976" y="29591"/>
                </a:cubicBezTo>
                <a:lnTo>
                  <a:pt x="95208" y="9757"/>
                </a:lnTo>
                <a:close/>
                <a:moveTo>
                  <a:pt x="107788" y="9036"/>
                </a:moveTo>
                <a:lnTo>
                  <a:pt x="121806" y="23100"/>
                </a:lnTo>
                <a:cubicBezTo>
                  <a:pt x="128994" y="30312"/>
                  <a:pt x="128994" y="42212"/>
                  <a:pt x="121806" y="49785"/>
                </a:cubicBezTo>
                <a:cubicBezTo>
                  <a:pt x="118930" y="51949"/>
                  <a:pt x="116055" y="53752"/>
                  <a:pt x="112820" y="54473"/>
                </a:cubicBezTo>
                <a:lnTo>
                  <a:pt x="116055" y="57719"/>
                </a:lnTo>
                <a:cubicBezTo>
                  <a:pt x="119649" y="60964"/>
                  <a:pt x="121806" y="66013"/>
                  <a:pt x="121806" y="71061"/>
                </a:cubicBezTo>
                <a:cubicBezTo>
                  <a:pt x="121806" y="76110"/>
                  <a:pt x="119649" y="80798"/>
                  <a:pt x="116055" y="84404"/>
                </a:cubicBezTo>
                <a:cubicBezTo>
                  <a:pt x="108866" y="91616"/>
                  <a:pt x="97005" y="91616"/>
                  <a:pt x="89816" y="84404"/>
                </a:cubicBezTo>
                <a:lnTo>
                  <a:pt x="71844" y="66373"/>
                </a:lnTo>
                <a:cubicBezTo>
                  <a:pt x="71126" y="69619"/>
                  <a:pt x="69328" y="72504"/>
                  <a:pt x="67172" y="75028"/>
                </a:cubicBezTo>
                <a:cubicBezTo>
                  <a:pt x="64656" y="77552"/>
                  <a:pt x="61780" y="78995"/>
                  <a:pt x="58545" y="80077"/>
                </a:cubicBezTo>
                <a:lnTo>
                  <a:pt x="92692" y="114335"/>
                </a:lnTo>
                <a:cubicBezTo>
                  <a:pt x="95926" y="117941"/>
                  <a:pt x="98083" y="122629"/>
                  <a:pt x="98083" y="127317"/>
                </a:cubicBezTo>
                <a:cubicBezTo>
                  <a:pt x="98083" y="132726"/>
                  <a:pt x="95926" y="137054"/>
                  <a:pt x="92692" y="140660"/>
                </a:cubicBezTo>
                <a:cubicBezTo>
                  <a:pt x="89097" y="144626"/>
                  <a:pt x="84065" y="146429"/>
                  <a:pt x="79033" y="146429"/>
                </a:cubicBezTo>
                <a:cubicBezTo>
                  <a:pt x="74720" y="146429"/>
                  <a:pt x="69688" y="144626"/>
                  <a:pt x="66093" y="140660"/>
                </a:cubicBezTo>
                <a:lnTo>
                  <a:pt x="11100" y="85846"/>
                </a:lnTo>
                <a:cubicBezTo>
                  <a:pt x="4630" y="117580"/>
                  <a:pt x="13975" y="150757"/>
                  <a:pt x="37339" y="173475"/>
                </a:cubicBezTo>
                <a:cubicBezTo>
                  <a:pt x="50278" y="186818"/>
                  <a:pt x="66812" y="195473"/>
                  <a:pt x="84425" y="199440"/>
                </a:cubicBezTo>
                <a:lnTo>
                  <a:pt x="79752" y="194752"/>
                </a:lnTo>
                <a:cubicBezTo>
                  <a:pt x="76517" y="191145"/>
                  <a:pt x="74360" y="186457"/>
                  <a:pt x="74360" y="181409"/>
                </a:cubicBezTo>
                <a:cubicBezTo>
                  <a:pt x="74360" y="176721"/>
                  <a:pt x="76517" y="171672"/>
                  <a:pt x="79752" y="168427"/>
                </a:cubicBezTo>
                <a:cubicBezTo>
                  <a:pt x="87300" y="160854"/>
                  <a:pt x="99161" y="160854"/>
                  <a:pt x="106350" y="168427"/>
                </a:cubicBezTo>
                <a:lnTo>
                  <a:pt x="135105" y="196915"/>
                </a:lnTo>
                <a:cubicBezTo>
                  <a:pt x="141575" y="194752"/>
                  <a:pt x="147685" y="191867"/>
                  <a:pt x="153795" y="188621"/>
                </a:cubicBezTo>
                <a:lnTo>
                  <a:pt x="137980" y="173115"/>
                </a:lnTo>
                <a:cubicBezTo>
                  <a:pt x="130792" y="165542"/>
                  <a:pt x="130792" y="153642"/>
                  <a:pt x="137980" y="146429"/>
                </a:cubicBezTo>
                <a:cubicBezTo>
                  <a:pt x="140496" y="143905"/>
                  <a:pt x="143731" y="142463"/>
                  <a:pt x="146607" y="141381"/>
                </a:cubicBezTo>
                <a:lnTo>
                  <a:pt x="136183" y="130923"/>
                </a:lnTo>
                <a:cubicBezTo>
                  <a:pt x="132948" y="127317"/>
                  <a:pt x="130792" y="122629"/>
                  <a:pt x="130792" y="117941"/>
                </a:cubicBezTo>
                <a:cubicBezTo>
                  <a:pt x="130792" y="112892"/>
                  <a:pt x="132948" y="107844"/>
                  <a:pt x="136183" y="104598"/>
                </a:cubicBezTo>
                <a:cubicBezTo>
                  <a:pt x="139777" y="100992"/>
                  <a:pt x="144450" y="99189"/>
                  <a:pt x="149482" y="99189"/>
                </a:cubicBezTo>
                <a:cubicBezTo>
                  <a:pt x="154514" y="99189"/>
                  <a:pt x="159187" y="100992"/>
                  <a:pt x="162781" y="104598"/>
                </a:cubicBezTo>
                <a:lnTo>
                  <a:pt x="195849" y="137414"/>
                </a:lnTo>
                <a:cubicBezTo>
                  <a:pt x="208070" y="102795"/>
                  <a:pt x="199443" y="63849"/>
                  <a:pt x="173205" y="37524"/>
                </a:cubicBezTo>
                <a:cubicBezTo>
                  <a:pt x="155593" y="19854"/>
                  <a:pt x="132229" y="9757"/>
                  <a:pt x="107788" y="9036"/>
                </a:cubicBezTo>
                <a:close/>
                <a:moveTo>
                  <a:pt x="96286" y="381"/>
                </a:moveTo>
                <a:lnTo>
                  <a:pt x="96645" y="381"/>
                </a:lnTo>
                <a:cubicBezTo>
                  <a:pt x="125760" y="-2143"/>
                  <a:pt x="154874" y="7954"/>
                  <a:pt x="176440" y="27788"/>
                </a:cubicBezTo>
                <a:lnTo>
                  <a:pt x="198365" y="5430"/>
                </a:lnTo>
                <a:cubicBezTo>
                  <a:pt x="200162" y="3627"/>
                  <a:pt x="203397" y="3627"/>
                  <a:pt x="205194" y="5430"/>
                </a:cubicBezTo>
                <a:cubicBezTo>
                  <a:pt x="260188" y="60604"/>
                  <a:pt x="260188" y="150396"/>
                  <a:pt x="205194" y="205570"/>
                </a:cubicBezTo>
                <a:cubicBezTo>
                  <a:pt x="179315" y="231174"/>
                  <a:pt x="145888" y="245959"/>
                  <a:pt x="109944" y="247040"/>
                </a:cubicBezTo>
                <a:lnTo>
                  <a:pt x="109944" y="272283"/>
                </a:lnTo>
                <a:lnTo>
                  <a:pt x="158109" y="272283"/>
                </a:lnTo>
                <a:cubicBezTo>
                  <a:pt x="160265" y="272283"/>
                  <a:pt x="162422" y="274447"/>
                  <a:pt x="162422" y="276971"/>
                </a:cubicBezTo>
                <a:cubicBezTo>
                  <a:pt x="162422" y="279496"/>
                  <a:pt x="160265" y="281659"/>
                  <a:pt x="158109" y="281659"/>
                </a:cubicBezTo>
                <a:lnTo>
                  <a:pt x="52435" y="281659"/>
                </a:lnTo>
                <a:cubicBezTo>
                  <a:pt x="49919" y="281659"/>
                  <a:pt x="47762" y="279496"/>
                  <a:pt x="47762" y="276971"/>
                </a:cubicBezTo>
                <a:cubicBezTo>
                  <a:pt x="47762" y="274447"/>
                  <a:pt x="49919" y="272283"/>
                  <a:pt x="52435" y="272283"/>
                </a:cubicBezTo>
                <a:lnTo>
                  <a:pt x="100599" y="272283"/>
                </a:lnTo>
                <a:lnTo>
                  <a:pt x="100599" y="247040"/>
                </a:lnTo>
                <a:cubicBezTo>
                  <a:pt x="64656" y="245959"/>
                  <a:pt x="30869" y="231174"/>
                  <a:pt x="5349" y="205570"/>
                </a:cubicBezTo>
                <a:cubicBezTo>
                  <a:pt x="3551" y="203767"/>
                  <a:pt x="3551" y="200882"/>
                  <a:pt x="5349" y="199079"/>
                </a:cubicBezTo>
                <a:lnTo>
                  <a:pt x="27634" y="176721"/>
                </a:lnTo>
                <a:cubicBezTo>
                  <a:pt x="2833" y="149675"/>
                  <a:pt x="-6153" y="111089"/>
                  <a:pt x="4270" y="75389"/>
                </a:cubicBezTo>
                <a:cubicBezTo>
                  <a:pt x="7146" y="65292"/>
                  <a:pt x="11459" y="55555"/>
                  <a:pt x="17570" y="46900"/>
                </a:cubicBezTo>
                <a:cubicBezTo>
                  <a:pt x="21524" y="41130"/>
                  <a:pt x="25837" y="35361"/>
                  <a:pt x="30869" y="31033"/>
                </a:cubicBezTo>
                <a:cubicBezTo>
                  <a:pt x="33026" y="28509"/>
                  <a:pt x="35542" y="26345"/>
                  <a:pt x="37339" y="24542"/>
                </a:cubicBezTo>
                <a:cubicBezTo>
                  <a:pt x="45246" y="18051"/>
                  <a:pt x="53873" y="13003"/>
                  <a:pt x="63218" y="8675"/>
                </a:cubicBezTo>
                <a:cubicBezTo>
                  <a:pt x="73642" y="3987"/>
                  <a:pt x="84784" y="1102"/>
                  <a:pt x="96286" y="381"/>
                </a:cubicBezTo>
                <a:close/>
              </a:path>
            </a:pathLst>
          </a:custGeom>
          <a:solidFill>
            <a:schemeClr val="accent4"/>
          </a:solidFill>
          <a:ln>
            <a:noFill/>
          </a:ln>
          <a:effectLst/>
        </p:spPr>
        <p:txBody>
          <a:bodyPr anchor="ctr"/>
          <a:lstStyle/>
          <a:p>
            <a:endParaRPr lang="en-US" sz="900" dirty="0">
              <a:latin typeface="Lato Light" panose="020F0502020204030203" pitchFamily="34" charset="0"/>
            </a:endParaRPr>
          </a:p>
        </p:txBody>
      </p:sp>
      <p:sp>
        <p:nvSpPr>
          <p:cNvPr id="58" name="Freeform 760">
            <a:extLst>
              <a:ext uri="{FF2B5EF4-FFF2-40B4-BE49-F238E27FC236}">
                <a16:creationId xmlns:a16="http://schemas.microsoft.com/office/drawing/2014/main" xmlns="" id="{4989D99A-C2F8-1744-BDFD-0F4920A40F0D}"/>
              </a:ext>
            </a:extLst>
          </p:cNvPr>
          <p:cNvSpPr>
            <a:spLocks noChangeArrowheads="1"/>
          </p:cNvSpPr>
          <p:nvPr/>
        </p:nvSpPr>
        <p:spPr bwMode="auto">
          <a:xfrm>
            <a:off x="3499016" y="2477248"/>
            <a:ext cx="456840" cy="400031"/>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accent3"/>
          </a:solidFill>
          <a:ln>
            <a:noFill/>
          </a:ln>
          <a:effectLst/>
        </p:spPr>
        <p:txBody>
          <a:bodyPr anchor="ctr"/>
          <a:lstStyle/>
          <a:p>
            <a:endParaRPr lang="en-US" sz="900" dirty="0">
              <a:latin typeface="Lato Light" panose="020F0502020204030203" pitchFamily="34" charset="0"/>
            </a:endParaRPr>
          </a:p>
        </p:txBody>
      </p:sp>
      <p:sp>
        <p:nvSpPr>
          <p:cNvPr id="2" name="TextBox 1">
            <a:extLst>
              <a:ext uri="{FF2B5EF4-FFF2-40B4-BE49-F238E27FC236}">
                <a16:creationId xmlns:a16="http://schemas.microsoft.com/office/drawing/2014/main" xmlns="" id="{71C12A81-8610-4B65-9DE9-BB0D9DB5071C}"/>
              </a:ext>
            </a:extLst>
          </p:cNvPr>
          <p:cNvSpPr txBox="1"/>
          <p:nvPr/>
        </p:nvSpPr>
        <p:spPr>
          <a:xfrm>
            <a:off x="4047938" y="1739806"/>
            <a:ext cx="7306602" cy="707886"/>
          </a:xfrm>
          <a:prstGeom prst="rect">
            <a:avLst/>
          </a:prstGeom>
          <a:noFill/>
        </p:spPr>
        <p:txBody>
          <a:bodyPr wrap="square" rtlCol="0">
            <a:spAutoFit/>
          </a:bodyPr>
          <a:lstStyle/>
          <a:p>
            <a:pPr marL="45720" indent="0">
              <a:buNone/>
            </a:pPr>
            <a:r>
              <a:rPr lang="el-GR" sz="2000" dirty="0">
                <a:solidFill>
                  <a:schemeClr val="tx1"/>
                </a:solidFill>
                <a:latin typeface="Calibri"/>
                <a:cs typeface="Calibri"/>
              </a:rPr>
              <a:t>Με την ολοκλήρωση αυτής της εβδομάδας μελέτης θα </a:t>
            </a:r>
            <a:r>
              <a:rPr lang="el-GR" sz="2000" dirty="0">
                <a:latin typeface="Calibri"/>
                <a:cs typeface="Calibri"/>
              </a:rPr>
              <a:t>είστε σε θέση</a:t>
            </a:r>
            <a:r>
              <a:rPr lang="el-GR" sz="2000" dirty="0">
                <a:solidFill>
                  <a:schemeClr val="tx1"/>
                </a:solidFill>
                <a:latin typeface="Calibri"/>
                <a:cs typeface="Calibri"/>
              </a:rPr>
              <a:t> να:</a:t>
            </a:r>
          </a:p>
        </p:txBody>
      </p:sp>
      <p:sp>
        <p:nvSpPr>
          <p:cNvPr id="31" name="TextBox 30">
            <a:extLst>
              <a:ext uri="{FF2B5EF4-FFF2-40B4-BE49-F238E27FC236}">
                <a16:creationId xmlns:a16="http://schemas.microsoft.com/office/drawing/2014/main" xmlns="" id="{5B082206-D6C0-426C-8E9D-F23D8D1BF619}"/>
              </a:ext>
            </a:extLst>
          </p:cNvPr>
          <p:cNvSpPr txBox="1"/>
          <p:nvPr/>
        </p:nvSpPr>
        <p:spPr>
          <a:xfrm>
            <a:off x="4268895" y="3198873"/>
            <a:ext cx="6094520" cy="1600438"/>
          </a:xfrm>
          <a:prstGeom prst="rect">
            <a:avLst/>
          </a:prstGeom>
          <a:noFill/>
        </p:spPr>
        <p:txBody>
          <a:bodyPr wrap="square">
            <a:spAutoFit/>
          </a:bodyPr>
          <a:lstStyle/>
          <a:p>
            <a:pPr marL="388620" indent="-342900">
              <a:buFont typeface="Wingdings" panose="05000000000000000000" pitchFamily="2" charset="2"/>
              <a:buChar char="§"/>
            </a:pPr>
            <a:r>
              <a:rPr lang="el-GR" sz="2000" dirty="0">
                <a:solidFill>
                  <a:schemeClr val="tx1"/>
                </a:solidFill>
                <a:latin typeface="Calibri"/>
                <a:cs typeface="Calibri"/>
              </a:rPr>
              <a:t>Κατανοήσετε τη δομή της αθλητικής βιομηχανίας στον ελληνικό χώρο</a:t>
            </a:r>
            <a:r>
              <a:rPr lang="el-GR" sz="1800" dirty="0">
                <a:solidFill>
                  <a:schemeClr val="tx1"/>
                </a:solidFill>
                <a:latin typeface="Calibri"/>
                <a:cs typeface="Calibri"/>
              </a:rPr>
              <a:t>.</a:t>
            </a:r>
          </a:p>
          <a:p>
            <a:pPr marL="388620" indent="-342900">
              <a:buFont typeface="Wingdings" panose="05000000000000000000" pitchFamily="2" charset="2"/>
              <a:buChar char="§"/>
            </a:pPr>
            <a:endParaRPr lang="el-GR" sz="1800" dirty="0">
              <a:solidFill>
                <a:schemeClr val="tx1"/>
              </a:solidFill>
              <a:latin typeface="Calibri"/>
              <a:cs typeface="Calibri"/>
            </a:endParaRPr>
          </a:p>
          <a:p>
            <a:pPr marL="388620" indent="-342900">
              <a:buFont typeface="Wingdings" panose="05000000000000000000" pitchFamily="2" charset="2"/>
              <a:buChar char="§"/>
            </a:pPr>
            <a:r>
              <a:rPr lang="el-GR" sz="2000" dirty="0">
                <a:latin typeface="Calibri"/>
                <a:cs typeface="Calibri"/>
              </a:rPr>
              <a:t>Ερμηνεύσετε πως επηρέασε η πανδημία της </a:t>
            </a:r>
            <a:r>
              <a:rPr lang="en-US" sz="2000" dirty="0">
                <a:latin typeface="Calibri"/>
                <a:cs typeface="Calibri"/>
              </a:rPr>
              <a:t>COVID-19 </a:t>
            </a:r>
            <a:r>
              <a:rPr lang="el-GR" sz="2000" dirty="0">
                <a:latin typeface="Calibri"/>
                <a:cs typeface="Calibri"/>
              </a:rPr>
              <a:t>την παγκόσμια αθλητική βιομηχανία</a:t>
            </a:r>
            <a:r>
              <a:rPr lang="el-GR" dirty="0">
                <a:latin typeface="Calibri"/>
                <a:cs typeface="Calibri"/>
              </a:rPr>
              <a:t>.</a:t>
            </a:r>
            <a:endParaRPr lang="el-GR" sz="1800" dirty="0">
              <a:solidFill>
                <a:schemeClr val="tx1"/>
              </a:solidFill>
              <a:latin typeface="Calibri"/>
              <a:cs typeface="Calibri"/>
            </a:endParaRPr>
          </a:p>
        </p:txBody>
      </p:sp>
      <p:sp>
        <p:nvSpPr>
          <p:cNvPr id="33" name="TextBox 32">
            <a:extLst>
              <a:ext uri="{FF2B5EF4-FFF2-40B4-BE49-F238E27FC236}">
                <a16:creationId xmlns:a16="http://schemas.microsoft.com/office/drawing/2014/main" xmlns="" id="{CE6902A7-6106-4247-9B2F-E312DE7DC038}"/>
              </a:ext>
            </a:extLst>
          </p:cNvPr>
          <p:cNvSpPr txBox="1"/>
          <p:nvPr/>
        </p:nvSpPr>
        <p:spPr>
          <a:xfrm>
            <a:off x="4269234" y="2477248"/>
            <a:ext cx="6094520" cy="707886"/>
          </a:xfrm>
          <a:prstGeom prst="rect">
            <a:avLst/>
          </a:prstGeom>
          <a:noFill/>
        </p:spPr>
        <p:txBody>
          <a:bodyPr wrap="square">
            <a:spAutoFit/>
          </a:bodyPr>
          <a:lstStyle/>
          <a:p>
            <a:pPr marL="388620" indent="-342900">
              <a:buFont typeface="Wingdings" panose="05000000000000000000" pitchFamily="2" charset="2"/>
              <a:buChar char="§"/>
            </a:pPr>
            <a:r>
              <a:rPr lang="el-GR" sz="2000" dirty="0">
                <a:latin typeface="Calibri"/>
                <a:cs typeface="Calibri"/>
              </a:rPr>
              <a:t>Ερμηνεύσετε τα μοντέλα που περιγράφουν τη δομή της αθλητικής βιομηχανίας.</a:t>
            </a:r>
            <a:endParaRPr lang="el-GR" sz="2000" dirty="0">
              <a:solidFill>
                <a:schemeClr val="tx1"/>
              </a:solidFill>
              <a:latin typeface="Calibri"/>
              <a:cs typeface="Calibri"/>
            </a:endParaRPr>
          </a:p>
        </p:txBody>
      </p:sp>
      <p:sp>
        <p:nvSpPr>
          <p:cNvPr id="35" name="TextBox 34">
            <a:extLst>
              <a:ext uri="{FF2B5EF4-FFF2-40B4-BE49-F238E27FC236}">
                <a16:creationId xmlns:a16="http://schemas.microsoft.com/office/drawing/2014/main" xmlns="" id="{0F94D840-CB0C-42DF-9E8C-67DB8AE29EA8}"/>
              </a:ext>
            </a:extLst>
          </p:cNvPr>
          <p:cNvSpPr txBox="1"/>
          <p:nvPr/>
        </p:nvSpPr>
        <p:spPr>
          <a:xfrm>
            <a:off x="4268895" y="4962312"/>
            <a:ext cx="6094520" cy="707886"/>
          </a:xfrm>
          <a:prstGeom prst="rect">
            <a:avLst/>
          </a:prstGeom>
          <a:noFill/>
        </p:spPr>
        <p:txBody>
          <a:bodyPr wrap="square">
            <a:spAutoFit/>
          </a:bodyPr>
          <a:lstStyle/>
          <a:p>
            <a:pPr marL="388620" indent="-342900">
              <a:buFont typeface="Wingdings" panose="05000000000000000000" pitchFamily="2" charset="2"/>
              <a:buChar char="§"/>
            </a:pPr>
            <a:r>
              <a:rPr lang="el-GR" sz="2000" dirty="0">
                <a:solidFill>
                  <a:schemeClr val="tx1"/>
                </a:solidFill>
                <a:latin typeface="Calibri"/>
                <a:cs typeface="Calibri"/>
              </a:rPr>
              <a:t>Εντοπίζετε τις μελλοντικές τάσεις, προκλήσεις και εμπόδια στο χώρο της αθλητικής βιομηχανίας.  </a:t>
            </a:r>
          </a:p>
        </p:txBody>
      </p:sp>
    </p:spTree>
    <p:extLst>
      <p:ext uri="{BB962C8B-B14F-4D97-AF65-F5344CB8AC3E}">
        <p14:creationId xmlns:p14="http://schemas.microsoft.com/office/powerpoint/2010/main" xmlns="" val="262414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reeform 6">
            <a:extLst>
              <a:ext uri="{FF2B5EF4-FFF2-40B4-BE49-F238E27FC236}">
                <a16:creationId xmlns:a16="http://schemas.microsoft.com/office/drawing/2014/main" xmlns="" id="{A105B0F6-5A65-4A47-8B85-F60F9ED16894}"/>
              </a:ext>
            </a:extLst>
          </p:cNvPr>
          <p:cNvSpPr>
            <a:spLocks/>
          </p:cNvSpPr>
          <p:nvPr/>
        </p:nvSpPr>
        <p:spPr bwMode="auto">
          <a:xfrm>
            <a:off x="5903913" y="3132932"/>
            <a:ext cx="743744" cy="741363"/>
          </a:xfrm>
          <a:custGeom>
            <a:avLst/>
            <a:gdLst>
              <a:gd name="T0" fmla="*/ 978 w 1955"/>
              <a:gd name="T1" fmla="*/ 0 h 1954"/>
              <a:gd name="T2" fmla="*/ 1955 w 1955"/>
              <a:gd name="T3" fmla="*/ 977 h 1954"/>
              <a:gd name="T4" fmla="*/ 978 w 1955"/>
              <a:gd name="T5" fmla="*/ 1954 h 1954"/>
              <a:gd name="T6" fmla="*/ 0 w 1955"/>
              <a:gd name="T7" fmla="*/ 977 h 1954"/>
              <a:gd name="T8" fmla="*/ 978 w 1955"/>
              <a:gd name="T9" fmla="*/ 0 h 1954"/>
            </a:gdLst>
            <a:ahLst/>
            <a:cxnLst>
              <a:cxn ang="0">
                <a:pos x="T0" y="T1"/>
              </a:cxn>
              <a:cxn ang="0">
                <a:pos x="T2" y="T3"/>
              </a:cxn>
              <a:cxn ang="0">
                <a:pos x="T4" y="T5"/>
              </a:cxn>
              <a:cxn ang="0">
                <a:pos x="T6" y="T7"/>
              </a:cxn>
              <a:cxn ang="0">
                <a:pos x="T8" y="T9"/>
              </a:cxn>
            </a:cxnLst>
            <a:rect l="0" t="0" r="r" b="b"/>
            <a:pathLst>
              <a:path w="1955" h="1954">
                <a:moveTo>
                  <a:pt x="978" y="0"/>
                </a:moveTo>
                <a:lnTo>
                  <a:pt x="1955" y="977"/>
                </a:lnTo>
                <a:lnTo>
                  <a:pt x="978" y="1954"/>
                </a:lnTo>
                <a:lnTo>
                  <a:pt x="0" y="977"/>
                </a:lnTo>
                <a:lnTo>
                  <a:pt x="978" y="0"/>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5" name="Freeform 74">
            <a:extLst>
              <a:ext uri="{FF2B5EF4-FFF2-40B4-BE49-F238E27FC236}">
                <a16:creationId xmlns:a16="http://schemas.microsoft.com/office/drawing/2014/main" xmlns="" id="{18C40D61-8F80-441B-8BC5-70D9964AFD32}"/>
              </a:ext>
            </a:extLst>
          </p:cNvPr>
          <p:cNvSpPr>
            <a:spLocks noEditPoints="1"/>
          </p:cNvSpPr>
          <p:nvPr/>
        </p:nvSpPr>
        <p:spPr bwMode="auto">
          <a:xfrm>
            <a:off x="6136482" y="3371057"/>
            <a:ext cx="278607" cy="258763"/>
          </a:xfrm>
          <a:custGeom>
            <a:avLst/>
            <a:gdLst>
              <a:gd name="T0" fmla="*/ 461 w 733"/>
              <a:gd name="T1" fmla="*/ 248 h 681"/>
              <a:gd name="T2" fmla="*/ 700 w 733"/>
              <a:gd name="T3" fmla="*/ 182 h 681"/>
              <a:gd name="T4" fmla="*/ 667 w 733"/>
              <a:gd name="T5" fmla="*/ 448 h 681"/>
              <a:gd name="T6" fmla="*/ 383 w 733"/>
              <a:gd name="T7" fmla="*/ 281 h 681"/>
              <a:gd name="T8" fmla="*/ 505 w 733"/>
              <a:gd name="T9" fmla="*/ 346 h 681"/>
              <a:gd name="T10" fmla="*/ 529 w 733"/>
              <a:gd name="T11" fmla="*/ 344 h 681"/>
              <a:gd name="T12" fmla="*/ 488 w 733"/>
              <a:gd name="T13" fmla="*/ 281 h 681"/>
              <a:gd name="T14" fmla="*/ 667 w 733"/>
              <a:gd name="T15" fmla="*/ 448 h 681"/>
              <a:gd name="T16" fmla="*/ 383 w 733"/>
              <a:gd name="T17" fmla="*/ 648 h 681"/>
              <a:gd name="T18" fmla="*/ 667 w 733"/>
              <a:gd name="T19" fmla="*/ 481 h 681"/>
              <a:gd name="T20" fmla="*/ 383 w 733"/>
              <a:gd name="T21" fmla="*/ 187 h 681"/>
              <a:gd name="T22" fmla="*/ 383 w 733"/>
              <a:gd name="T23" fmla="*/ 248 h 681"/>
              <a:gd name="T24" fmla="*/ 437 w 733"/>
              <a:gd name="T25" fmla="*/ 61 h 681"/>
              <a:gd name="T26" fmla="*/ 535 w 733"/>
              <a:gd name="T27" fmla="*/ 148 h 681"/>
              <a:gd name="T28" fmla="*/ 392 w 733"/>
              <a:gd name="T29" fmla="*/ 123 h 681"/>
              <a:gd name="T30" fmla="*/ 350 w 733"/>
              <a:gd name="T31" fmla="*/ 248 h 681"/>
              <a:gd name="T32" fmla="*/ 350 w 733"/>
              <a:gd name="T33" fmla="*/ 186 h 681"/>
              <a:gd name="T34" fmla="*/ 350 w 733"/>
              <a:gd name="T35" fmla="*/ 448 h 681"/>
              <a:gd name="T36" fmla="*/ 67 w 733"/>
              <a:gd name="T37" fmla="*/ 281 h 681"/>
              <a:gd name="T38" fmla="*/ 206 w 733"/>
              <a:gd name="T39" fmla="*/ 320 h 681"/>
              <a:gd name="T40" fmla="*/ 212 w 733"/>
              <a:gd name="T41" fmla="*/ 349 h 681"/>
              <a:gd name="T42" fmla="*/ 288 w 733"/>
              <a:gd name="T43" fmla="*/ 281 h 681"/>
              <a:gd name="T44" fmla="*/ 350 w 733"/>
              <a:gd name="T45" fmla="*/ 448 h 681"/>
              <a:gd name="T46" fmla="*/ 67 w 733"/>
              <a:gd name="T47" fmla="*/ 648 h 681"/>
              <a:gd name="T48" fmla="*/ 350 w 733"/>
              <a:gd name="T49" fmla="*/ 481 h 681"/>
              <a:gd name="T50" fmla="*/ 33 w 733"/>
              <a:gd name="T51" fmla="*/ 248 h 681"/>
              <a:gd name="T52" fmla="*/ 314 w 733"/>
              <a:gd name="T53" fmla="*/ 182 h 681"/>
              <a:gd name="T54" fmla="*/ 33 w 733"/>
              <a:gd name="T55" fmla="*/ 248 h 681"/>
              <a:gd name="T56" fmla="*/ 296 w 733"/>
              <a:gd name="T57" fmla="*/ 61 h 681"/>
              <a:gd name="T58" fmla="*/ 331 w 733"/>
              <a:gd name="T59" fmla="*/ 148 h 681"/>
              <a:gd name="T60" fmla="*/ 190 w 733"/>
              <a:gd name="T61" fmla="*/ 77 h 681"/>
              <a:gd name="T62" fmla="*/ 573 w 733"/>
              <a:gd name="T63" fmla="*/ 148 h 681"/>
              <a:gd name="T64" fmla="*/ 420 w 733"/>
              <a:gd name="T65" fmla="*/ 32 h 681"/>
              <a:gd name="T66" fmla="*/ 371 w 733"/>
              <a:gd name="T67" fmla="*/ 81 h 681"/>
              <a:gd name="T68" fmla="*/ 367 w 733"/>
              <a:gd name="T69" fmla="*/ 80 h 681"/>
              <a:gd name="T70" fmla="*/ 362 w 733"/>
              <a:gd name="T71" fmla="*/ 81 h 681"/>
              <a:gd name="T72" fmla="*/ 312 w 733"/>
              <a:gd name="T73" fmla="*/ 32 h 681"/>
              <a:gd name="T74" fmla="*/ 160 w 733"/>
              <a:gd name="T75" fmla="*/ 148 h 681"/>
              <a:gd name="T76" fmla="*/ 0 w 733"/>
              <a:gd name="T77" fmla="*/ 182 h 681"/>
              <a:gd name="T78" fmla="*/ 33 w 733"/>
              <a:gd name="T79" fmla="*/ 281 h 681"/>
              <a:gd name="T80" fmla="*/ 67 w 733"/>
              <a:gd name="T81" fmla="*/ 681 h 681"/>
              <a:gd name="T82" fmla="*/ 700 w 733"/>
              <a:gd name="T83" fmla="*/ 648 h 681"/>
              <a:gd name="T84" fmla="*/ 733 w 733"/>
              <a:gd name="T85" fmla="*/ 248 h 681"/>
              <a:gd name="T86" fmla="*/ 700 w 733"/>
              <a:gd name="T87" fmla="*/ 14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3" h="681">
                <a:moveTo>
                  <a:pt x="700" y="248"/>
                </a:moveTo>
                <a:lnTo>
                  <a:pt x="461" y="248"/>
                </a:lnTo>
                <a:cubicBezTo>
                  <a:pt x="447" y="229"/>
                  <a:pt x="432" y="207"/>
                  <a:pt x="418" y="182"/>
                </a:cubicBezTo>
                <a:lnTo>
                  <a:pt x="700" y="182"/>
                </a:lnTo>
                <a:lnTo>
                  <a:pt x="700" y="248"/>
                </a:lnTo>
                <a:close/>
                <a:moveTo>
                  <a:pt x="667" y="448"/>
                </a:moveTo>
                <a:lnTo>
                  <a:pt x="383" y="448"/>
                </a:lnTo>
                <a:lnTo>
                  <a:pt x="383" y="281"/>
                </a:lnTo>
                <a:lnTo>
                  <a:pt x="444" y="281"/>
                </a:lnTo>
                <a:cubicBezTo>
                  <a:pt x="476" y="321"/>
                  <a:pt x="503" y="344"/>
                  <a:pt x="505" y="346"/>
                </a:cubicBezTo>
                <a:cubicBezTo>
                  <a:pt x="509" y="349"/>
                  <a:pt x="515" y="350"/>
                  <a:pt x="520" y="349"/>
                </a:cubicBezTo>
                <a:cubicBezTo>
                  <a:pt x="523" y="348"/>
                  <a:pt x="526" y="346"/>
                  <a:pt x="529" y="344"/>
                </a:cubicBezTo>
                <a:cubicBezTo>
                  <a:pt x="534" y="336"/>
                  <a:pt x="533" y="326"/>
                  <a:pt x="526" y="320"/>
                </a:cubicBezTo>
                <a:cubicBezTo>
                  <a:pt x="526" y="320"/>
                  <a:pt x="510" y="306"/>
                  <a:pt x="488" y="281"/>
                </a:cubicBezTo>
                <a:lnTo>
                  <a:pt x="667" y="281"/>
                </a:lnTo>
                <a:lnTo>
                  <a:pt x="667" y="448"/>
                </a:lnTo>
                <a:close/>
                <a:moveTo>
                  <a:pt x="667" y="648"/>
                </a:moveTo>
                <a:lnTo>
                  <a:pt x="383" y="648"/>
                </a:lnTo>
                <a:lnTo>
                  <a:pt x="383" y="481"/>
                </a:lnTo>
                <a:lnTo>
                  <a:pt x="667" y="481"/>
                </a:lnTo>
                <a:lnTo>
                  <a:pt x="667" y="648"/>
                </a:lnTo>
                <a:close/>
                <a:moveTo>
                  <a:pt x="383" y="187"/>
                </a:moveTo>
                <a:cubicBezTo>
                  <a:pt x="395" y="209"/>
                  <a:pt x="407" y="230"/>
                  <a:pt x="420" y="248"/>
                </a:cubicBezTo>
                <a:lnTo>
                  <a:pt x="383" y="248"/>
                </a:lnTo>
                <a:lnTo>
                  <a:pt x="383" y="187"/>
                </a:lnTo>
                <a:close/>
                <a:moveTo>
                  <a:pt x="437" y="61"/>
                </a:moveTo>
                <a:cubicBezTo>
                  <a:pt x="477" y="38"/>
                  <a:pt x="524" y="45"/>
                  <a:pt x="542" y="77"/>
                </a:cubicBezTo>
                <a:cubicBezTo>
                  <a:pt x="555" y="99"/>
                  <a:pt x="551" y="126"/>
                  <a:pt x="535" y="148"/>
                </a:cubicBezTo>
                <a:lnTo>
                  <a:pt x="402" y="148"/>
                </a:lnTo>
                <a:cubicBezTo>
                  <a:pt x="398" y="140"/>
                  <a:pt x="395" y="132"/>
                  <a:pt x="392" y="123"/>
                </a:cubicBezTo>
                <a:cubicBezTo>
                  <a:pt x="395" y="99"/>
                  <a:pt x="411" y="76"/>
                  <a:pt x="437" y="61"/>
                </a:cubicBezTo>
                <a:close/>
                <a:moveTo>
                  <a:pt x="350" y="248"/>
                </a:moveTo>
                <a:lnTo>
                  <a:pt x="313" y="248"/>
                </a:lnTo>
                <a:cubicBezTo>
                  <a:pt x="326" y="230"/>
                  <a:pt x="338" y="209"/>
                  <a:pt x="350" y="186"/>
                </a:cubicBezTo>
                <a:lnTo>
                  <a:pt x="350" y="248"/>
                </a:lnTo>
                <a:close/>
                <a:moveTo>
                  <a:pt x="350" y="448"/>
                </a:moveTo>
                <a:lnTo>
                  <a:pt x="67" y="448"/>
                </a:lnTo>
                <a:lnTo>
                  <a:pt x="67" y="281"/>
                </a:lnTo>
                <a:lnTo>
                  <a:pt x="244" y="281"/>
                </a:lnTo>
                <a:cubicBezTo>
                  <a:pt x="223" y="306"/>
                  <a:pt x="206" y="320"/>
                  <a:pt x="206" y="320"/>
                </a:cubicBezTo>
                <a:cubicBezTo>
                  <a:pt x="199" y="326"/>
                  <a:pt x="198" y="336"/>
                  <a:pt x="204" y="344"/>
                </a:cubicBezTo>
                <a:cubicBezTo>
                  <a:pt x="206" y="346"/>
                  <a:pt x="209" y="348"/>
                  <a:pt x="212" y="349"/>
                </a:cubicBezTo>
                <a:cubicBezTo>
                  <a:pt x="218" y="350"/>
                  <a:pt x="223" y="349"/>
                  <a:pt x="227" y="346"/>
                </a:cubicBezTo>
                <a:cubicBezTo>
                  <a:pt x="230" y="344"/>
                  <a:pt x="257" y="321"/>
                  <a:pt x="288" y="281"/>
                </a:cubicBezTo>
                <a:lnTo>
                  <a:pt x="350" y="281"/>
                </a:lnTo>
                <a:lnTo>
                  <a:pt x="350" y="448"/>
                </a:lnTo>
                <a:close/>
                <a:moveTo>
                  <a:pt x="350" y="648"/>
                </a:moveTo>
                <a:lnTo>
                  <a:pt x="67" y="648"/>
                </a:lnTo>
                <a:lnTo>
                  <a:pt x="67" y="481"/>
                </a:lnTo>
                <a:lnTo>
                  <a:pt x="350" y="481"/>
                </a:lnTo>
                <a:lnTo>
                  <a:pt x="350" y="648"/>
                </a:lnTo>
                <a:close/>
                <a:moveTo>
                  <a:pt x="33" y="248"/>
                </a:moveTo>
                <a:lnTo>
                  <a:pt x="33" y="182"/>
                </a:lnTo>
                <a:lnTo>
                  <a:pt x="314" y="182"/>
                </a:lnTo>
                <a:cubicBezTo>
                  <a:pt x="301" y="207"/>
                  <a:pt x="286" y="229"/>
                  <a:pt x="272" y="248"/>
                </a:cubicBezTo>
                <a:lnTo>
                  <a:pt x="33" y="248"/>
                </a:lnTo>
                <a:close/>
                <a:moveTo>
                  <a:pt x="190" y="77"/>
                </a:moveTo>
                <a:cubicBezTo>
                  <a:pt x="209" y="45"/>
                  <a:pt x="256" y="38"/>
                  <a:pt x="296" y="61"/>
                </a:cubicBezTo>
                <a:cubicBezTo>
                  <a:pt x="321" y="76"/>
                  <a:pt x="337" y="99"/>
                  <a:pt x="341" y="123"/>
                </a:cubicBezTo>
                <a:cubicBezTo>
                  <a:pt x="337" y="132"/>
                  <a:pt x="334" y="140"/>
                  <a:pt x="331" y="148"/>
                </a:cubicBezTo>
                <a:lnTo>
                  <a:pt x="198" y="148"/>
                </a:lnTo>
                <a:cubicBezTo>
                  <a:pt x="182" y="126"/>
                  <a:pt x="178" y="99"/>
                  <a:pt x="190" y="77"/>
                </a:cubicBezTo>
                <a:close/>
                <a:moveTo>
                  <a:pt x="700" y="148"/>
                </a:moveTo>
                <a:lnTo>
                  <a:pt x="573" y="148"/>
                </a:lnTo>
                <a:cubicBezTo>
                  <a:pt x="586" y="119"/>
                  <a:pt x="587" y="87"/>
                  <a:pt x="571" y="61"/>
                </a:cubicBezTo>
                <a:cubicBezTo>
                  <a:pt x="544" y="13"/>
                  <a:pt x="476" y="0"/>
                  <a:pt x="420" y="32"/>
                </a:cubicBezTo>
                <a:cubicBezTo>
                  <a:pt x="399" y="45"/>
                  <a:pt x="383" y="62"/>
                  <a:pt x="372" y="81"/>
                </a:cubicBezTo>
                <a:cubicBezTo>
                  <a:pt x="372" y="81"/>
                  <a:pt x="371" y="81"/>
                  <a:pt x="371" y="81"/>
                </a:cubicBezTo>
                <a:cubicBezTo>
                  <a:pt x="370" y="81"/>
                  <a:pt x="370" y="81"/>
                  <a:pt x="370" y="81"/>
                </a:cubicBezTo>
                <a:cubicBezTo>
                  <a:pt x="369" y="80"/>
                  <a:pt x="368" y="80"/>
                  <a:pt x="367" y="80"/>
                </a:cubicBezTo>
                <a:cubicBezTo>
                  <a:pt x="366" y="80"/>
                  <a:pt x="365" y="80"/>
                  <a:pt x="364" y="81"/>
                </a:cubicBezTo>
                <a:cubicBezTo>
                  <a:pt x="364" y="81"/>
                  <a:pt x="363" y="80"/>
                  <a:pt x="362" y="81"/>
                </a:cubicBezTo>
                <a:cubicBezTo>
                  <a:pt x="361" y="81"/>
                  <a:pt x="361" y="81"/>
                  <a:pt x="360" y="81"/>
                </a:cubicBezTo>
                <a:cubicBezTo>
                  <a:pt x="350" y="62"/>
                  <a:pt x="334" y="45"/>
                  <a:pt x="312" y="32"/>
                </a:cubicBezTo>
                <a:cubicBezTo>
                  <a:pt x="257" y="0"/>
                  <a:pt x="189" y="13"/>
                  <a:pt x="161" y="61"/>
                </a:cubicBezTo>
                <a:cubicBezTo>
                  <a:pt x="146" y="87"/>
                  <a:pt x="147" y="119"/>
                  <a:pt x="160" y="148"/>
                </a:cubicBezTo>
                <a:lnTo>
                  <a:pt x="33" y="148"/>
                </a:lnTo>
                <a:cubicBezTo>
                  <a:pt x="15" y="148"/>
                  <a:pt x="0" y="163"/>
                  <a:pt x="0" y="182"/>
                </a:cubicBezTo>
                <a:lnTo>
                  <a:pt x="0" y="248"/>
                </a:lnTo>
                <a:cubicBezTo>
                  <a:pt x="0" y="267"/>
                  <a:pt x="15" y="281"/>
                  <a:pt x="33" y="281"/>
                </a:cubicBezTo>
                <a:lnTo>
                  <a:pt x="33" y="648"/>
                </a:lnTo>
                <a:cubicBezTo>
                  <a:pt x="33" y="667"/>
                  <a:pt x="48" y="681"/>
                  <a:pt x="67" y="681"/>
                </a:cubicBezTo>
                <a:lnTo>
                  <a:pt x="667" y="681"/>
                </a:lnTo>
                <a:cubicBezTo>
                  <a:pt x="685" y="681"/>
                  <a:pt x="700" y="667"/>
                  <a:pt x="700" y="648"/>
                </a:cubicBezTo>
                <a:lnTo>
                  <a:pt x="700" y="281"/>
                </a:lnTo>
                <a:cubicBezTo>
                  <a:pt x="718" y="281"/>
                  <a:pt x="733" y="267"/>
                  <a:pt x="733" y="248"/>
                </a:cubicBezTo>
                <a:lnTo>
                  <a:pt x="733" y="182"/>
                </a:lnTo>
                <a:cubicBezTo>
                  <a:pt x="733" y="163"/>
                  <a:pt x="718" y="148"/>
                  <a:pt x="700" y="148"/>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6" name="Freeform 75">
            <a:extLst>
              <a:ext uri="{FF2B5EF4-FFF2-40B4-BE49-F238E27FC236}">
                <a16:creationId xmlns:a16="http://schemas.microsoft.com/office/drawing/2014/main" xmlns="" id="{6BD604D0-2115-49E4-9593-C9432A8D4C84}"/>
              </a:ext>
            </a:extLst>
          </p:cNvPr>
          <p:cNvSpPr>
            <a:spLocks/>
          </p:cNvSpPr>
          <p:nvPr/>
        </p:nvSpPr>
        <p:spPr bwMode="auto">
          <a:xfrm>
            <a:off x="5532438" y="2020094"/>
            <a:ext cx="743744" cy="742157"/>
          </a:xfrm>
          <a:custGeom>
            <a:avLst/>
            <a:gdLst>
              <a:gd name="T0" fmla="*/ 977 w 1955"/>
              <a:gd name="T1" fmla="*/ 1954 h 1954"/>
              <a:gd name="T2" fmla="*/ 0 w 1955"/>
              <a:gd name="T3" fmla="*/ 977 h 1954"/>
              <a:gd name="T4" fmla="*/ 977 w 1955"/>
              <a:gd name="T5" fmla="*/ 0 h 1954"/>
              <a:gd name="T6" fmla="*/ 1955 w 1955"/>
              <a:gd name="T7" fmla="*/ 977 h 1954"/>
              <a:gd name="T8" fmla="*/ 977 w 1955"/>
              <a:gd name="T9" fmla="*/ 1954 h 1954"/>
            </a:gdLst>
            <a:ahLst/>
            <a:cxnLst>
              <a:cxn ang="0">
                <a:pos x="T0" y="T1"/>
              </a:cxn>
              <a:cxn ang="0">
                <a:pos x="T2" y="T3"/>
              </a:cxn>
              <a:cxn ang="0">
                <a:pos x="T4" y="T5"/>
              </a:cxn>
              <a:cxn ang="0">
                <a:pos x="T6" y="T7"/>
              </a:cxn>
              <a:cxn ang="0">
                <a:pos x="T8" y="T9"/>
              </a:cxn>
            </a:cxnLst>
            <a:rect l="0" t="0" r="r" b="b"/>
            <a:pathLst>
              <a:path w="1955" h="1954">
                <a:moveTo>
                  <a:pt x="977" y="1954"/>
                </a:moveTo>
                <a:lnTo>
                  <a:pt x="0" y="977"/>
                </a:lnTo>
                <a:lnTo>
                  <a:pt x="977" y="0"/>
                </a:lnTo>
                <a:lnTo>
                  <a:pt x="1955" y="977"/>
                </a:lnTo>
                <a:lnTo>
                  <a:pt x="977" y="1954"/>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7" name="Freeform 76">
            <a:extLst>
              <a:ext uri="{FF2B5EF4-FFF2-40B4-BE49-F238E27FC236}">
                <a16:creationId xmlns:a16="http://schemas.microsoft.com/office/drawing/2014/main" xmlns="" id="{35126362-CEEE-451E-9632-1FEA831E8D03}"/>
              </a:ext>
            </a:extLst>
          </p:cNvPr>
          <p:cNvSpPr>
            <a:spLocks/>
          </p:cNvSpPr>
          <p:nvPr/>
        </p:nvSpPr>
        <p:spPr bwMode="auto">
          <a:xfrm>
            <a:off x="5160169" y="2390776"/>
            <a:ext cx="743744" cy="742157"/>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chemeClr val="accent1">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8" name="Freeform 77">
            <a:extLst>
              <a:ext uri="{FF2B5EF4-FFF2-40B4-BE49-F238E27FC236}">
                <a16:creationId xmlns:a16="http://schemas.microsoft.com/office/drawing/2014/main" xmlns="" id="{249E441C-8773-4C9B-AA35-D48521A8C59F}"/>
              </a:ext>
            </a:extLst>
          </p:cNvPr>
          <p:cNvSpPr>
            <a:spLocks/>
          </p:cNvSpPr>
          <p:nvPr/>
        </p:nvSpPr>
        <p:spPr bwMode="auto">
          <a:xfrm>
            <a:off x="5160169" y="1649413"/>
            <a:ext cx="743744" cy="741363"/>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chemeClr val="accent1">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9" name="Freeform 78">
            <a:extLst>
              <a:ext uri="{FF2B5EF4-FFF2-40B4-BE49-F238E27FC236}">
                <a16:creationId xmlns:a16="http://schemas.microsoft.com/office/drawing/2014/main" xmlns="" id="{18EED5CE-25FD-4FDE-AF1E-CF60049EF00B}"/>
              </a:ext>
            </a:extLst>
          </p:cNvPr>
          <p:cNvSpPr>
            <a:spLocks/>
          </p:cNvSpPr>
          <p:nvPr/>
        </p:nvSpPr>
        <p:spPr bwMode="auto">
          <a:xfrm>
            <a:off x="5532438" y="4244976"/>
            <a:ext cx="743744" cy="741363"/>
          </a:xfrm>
          <a:custGeom>
            <a:avLst/>
            <a:gdLst>
              <a:gd name="T0" fmla="*/ 977 w 1955"/>
              <a:gd name="T1" fmla="*/ 1954 h 1954"/>
              <a:gd name="T2" fmla="*/ 0 w 1955"/>
              <a:gd name="T3" fmla="*/ 977 h 1954"/>
              <a:gd name="T4" fmla="*/ 977 w 1955"/>
              <a:gd name="T5" fmla="*/ 0 h 1954"/>
              <a:gd name="T6" fmla="*/ 1955 w 1955"/>
              <a:gd name="T7" fmla="*/ 977 h 1954"/>
              <a:gd name="T8" fmla="*/ 977 w 1955"/>
              <a:gd name="T9" fmla="*/ 1954 h 1954"/>
            </a:gdLst>
            <a:ahLst/>
            <a:cxnLst>
              <a:cxn ang="0">
                <a:pos x="T0" y="T1"/>
              </a:cxn>
              <a:cxn ang="0">
                <a:pos x="T2" y="T3"/>
              </a:cxn>
              <a:cxn ang="0">
                <a:pos x="T4" y="T5"/>
              </a:cxn>
              <a:cxn ang="0">
                <a:pos x="T6" y="T7"/>
              </a:cxn>
              <a:cxn ang="0">
                <a:pos x="T8" y="T9"/>
              </a:cxn>
            </a:cxnLst>
            <a:rect l="0" t="0" r="r" b="b"/>
            <a:pathLst>
              <a:path w="1955" h="1954">
                <a:moveTo>
                  <a:pt x="977" y="1954"/>
                </a:moveTo>
                <a:lnTo>
                  <a:pt x="0" y="977"/>
                </a:lnTo>
                <a:lnTo>
                  <a:pt x="977" y="0"/>
                </a:lnTo>
                <a:lnTo>
                  <a:pt x="1955" y="977"/>
                </a:lnTo>
                <a:lnTo>
                  <a:pt x="977" y="1954"/>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0" name="Freeform 79">
            <a:extLst>
              <a:ext uri="{FF2B5EF4-FFF2-40B4-BE49-F238E27FC236}">
                <a16:creationId xmlns:a16="http://schemas.microsoft.com/office/drawing/2014/main" xmlns="" id="{54D74E48-9EF9-4E65-A0E4-18AC3DCD0CE4}"/>
              </a:ext>
            </a:extLst>
          </p:cNvPr>
          <p:cNvSpPr>
            <a:spLocks/>
          </p:cNvSpPr>
          <p:nvPr/>
        </p:nvSpPr>
        <p:spPr bwMode="auto">
          <a:xfrm>
            <a:off x="5160169" y="4615657"/>
            <a:ext cx="743744" cy="742157"/>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rgbClr val="1E5B88">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1" name="Freeform 80">
            <a:extLst>
              <a:ext uri="{FF2B5EF4-FFF2-40B4-BE49-F238E27FC236}">
                <a16:creationId xmlns:a16="http://schemas.microsoft.com/office/drawing/2014/main" xmlns="" id="{91DD8274-A58F-4AE7-B0CA-F10749E601BA}"/>
              </a:ext>
            </a:extLst>
          </p:cNvPr>
          <p:cNvSpPr>
            <a:spLocks/>
          </p:cNvSpPr>
          <p:nvPr/>
        </p:nvSpPr>
        <p:spPr bwMode="auto">
          <a:xfrm>
            <a:off x="5160169" y="3874294"/>
            <a:ext cx="743744" cy="741363"/>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rgbClr val="1E5B88">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2" name="Freeform 81">
            <a:extLst>
              <a:ext uri="{FF2B5EF4-FFF2-40B4-BE49-F238E27FC236}">
                <a16:creationId xmlns:a16="http://schemas.microsoft.com/office/drawing/2014/main" xmlns="" id="{177CAE93-A4A2-43FD-BD08-1F9A31DE5D5A}"/>
              </a:ext>
            </a:extLst>
          </p:cNvPr>
          <p:cNvSpPr>
            <a:spLocks/>
          </p:cNvSpPr>
          <p:nvPr/>
        </p:nvSpPr>
        <p:spPr bwMode="auto">
          <a:xfrm>
            <a:off x="6276182" y="2762251"/>
            <a:ext cx="743744" cy="741363"/>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chemeClr val="accent2">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3" name="Freeform 82">
            <a:extLst>
              <a:ext uri="{FF2B5EF4-FFF2-40B4-BE49-F238E27FC236}">
                <a16:creationId xmlns:a16="http://schemas.microsoft.com/office/drawing/2014/main" xmlns="" id="{36D2C84B-DD90-4BC6-80A2-62A3D2007144}"/>
              </a:ext>
            </a:extLst>
          </p:cNvPr>
          <p:cNvSpPr>
            <a:spLocks/>
          </p:cNvSpPr>
          <p:nvPr/>
        </p:nvSpPr>
        <p:spPr bwMode="auto">
          <a:xfrm>
            <a:off x="6276182" y="3503613"/>
            <a:ext cx="743744" cy="741363"/>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chemeClr val="accent2">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4" name="Freeform 83">
            <a:extLst>
              <a:ext uri="{FF2B5EF4-FFF2-40B4-BE49-F238E27FC236}">
                <a16:creationId xmlns:a16="http://schemas.microsoft.com/office/drawing/2014/main" xmlns="" id="{3F131E09-1958-4871-B76F-7EC43F9D77D2}"/>
              </a:ext>
            </a:extLst>
          </p:cNvPr>
          <p:cNvSpPr>
            <a:spLocks/>
          </p:cNvSpPr>
          <p:nvPr/>
        </p:nvSpPr>
        <p:spPr bwMode="auto">
          <a:xfrm>
            <a:off x="5903913" y="5357813"/>
            <a:ext cx="743744" cy="741363"/>
          </a:xfrm>
          <a:custGeom>
            <a:avLst/>
            <a:gdLst>
              <a:gd name="T0" fmla="*/ 978 w 1955"/>
              <a:gd name="T1" fmla="*/ 0 h 1954"/>
              <a:gd name="T2" fmla="*/ 1955 w 1955"/>
              <a:gd name="T3" fmla="*/ 977 h 1954"/>
              <a:gd name="T4" fmla="*/ 978 w 1955"/>
              <a:gd name="T5" fmla="*/ 1954 h 1954"/>
              <a:gd name="T6" fmla="*/ 0 w 1955"/>
              <a:gd name="T7" fmla="*/ 977 h 1954"/>
              <a:gd name="T8" fmla="*/ 978 w 1955"/>
              <a:gd name="T9" fmla="*/ 0 h 1954"/>
            </a:gdLst>
            <a:ahLst/>
            <a:cxnLst>
              <a:cxn ang="0">
                <a:pos x="T0" y="T1"/>
              </a:cxn>
              <a:cxn ang="0">
                <a:pos x="T2" y="T3"/>
              </a:cxn>
              <a:cxn ang="0">
                <a:pos x="T4" y="T5"/>
              </a:cxn>
              <a:cxn ang="0">
                <a:pos x="T6" y="T7"/>
              </a:cxn>
              <a:cxn ang="0">
                <a:pos x="T8" y="T9"/>
              </a:cxn>
            </a:cxnLst>
            <a:rect l="0" t="0" r="r" b="b"/>
            <a:pathLst>
              <a:path w="1955" h="1954">
                <a:moveTo>
                  <a:pt x="978" y="0"/>
                </a:moveTo>
                <a:lnTo>
                  <a:pt x="1955" y="977"/>
                </a:lnTo>
                <a:lnTo>
                  <a:pt x="978" y="1954"/>
                </a:lnTo>
                <a:lnTo>
                  <a:pt x="0" y="977"/>
                </a:lnTo>
                <a:lnTo>
                  <a:pt x="978" y="0"/>
                </a:ln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5" name="Freeform 84">
            <a:extLst>
              <a:ext uri="{FF2B5EF4-FFF2-40B4-BE49-F238E27FC236}">
                <a16:creationId xmlns:a16="http://schemas.microsoft.com/office/drawing/2014/main" xmlns="" id="{0717EDC2-1082-450A-AFA8-17E92F8F817E}"/>
              </a:ext>
            </a:extLst>
          </p:cNvPr>
          <p:cNvSpPr>
            <a:spLocks/>
          </p:cNvSpPr>
          <p:nvPr/>
        </p:nvSpPr>
        <p:spPr bwMode="auto">
          <a:xfrm>
            <a:off x="6276182" y="4986338"/>
            <a:ext cx="743744" cy="742157"/>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rgbClr val="162F42">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6" name="Freeform 85">
            <a:extLst>
              <a:ext uri="{FF2B5EF4-FFF2-40B4-BE49-F238E27FC236}">
                <a16:creationId xmlns:a16="http://schemas.microsoft.com/office/drawing/2014/main" xmlns="" id="{BCBCB05E-0CFD-4B11-8787-FC43A21EA74D}"/>
              </a:ext>
            </a:extLst>
          </p:cNvPr>
          <p:cNvSpPr>
            <a:spLocks/>
          </p:cNvSpPr>
          <p:nvPr/>
        </p:nvSpPr>
        <p:spPr bwMode="auto">
          <a:xfrm>
            <a:off x="6276182" y="5728494"/>
            <a:ext cx="743744" cy="741363"/>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rgbClr val="162F42">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3" name="Freeform 374">
            <a:extLst>
              <a:ext uri="{FF2B5EF4-FFF2-40B4-BE49-F238E27FC236}">
                <a16:creationId xmlns:a16="http://schemas.microsoft.com/office/drawing/2014/main" xmlns="" id="{FA8D7B54-1EEB-49D7-9C24-D654AD9D1704}"/>
              </a:ext>
            </a:extLst>
          </p:cNvPr>
          <p:cNvSpPr>
            <a:spLocks noEditPoints="1"/>
          </p:cNvSpPr>
          <p:nvPr/>
        </p:nvSpPr>
        <p:spPr bwMode="auto">
          <a:xfrm>
            <a:off x="5764213" y="2277269"/>
            <a:ext cx="279400" cy="227807"/>
          </a:xfrm>
          <a:custGeom>
            <a:avLst/>
            <a:gdLst>
              <a:gd name="T0" fmla="*/ 383 w 733"/>
              <a:gd name="T1" fmla="*/ 267 h 600"/>
              <a:gd name="T2" fmla="*/ 383 w 733"/>
              <a:gd name="T3" fmla="*/ 233 h 600"/>
              <a:gd name="T4" fmla="*/ 233 w 733"/>
              <a:gd name="T5" fmla="*/ 250 h 600"/>
              <a:gd name="T6" fmla="*/ 250 w 733"/>
              <a:gd name="T7" fmla="*/ 333 h 600"/>
              <a:gd name="T8" fmla="*/ 333 w 733"/>
              <a:gd name="T9" fmla="*/ 317 h 600"/>
              <a:gd name="T10" fmla="*/ 250 w 733"/>
              <a:gd name="T11" fmla="*/ 300 h 600"/>
              <a:gd name="T12" fmla="*/ 250 w 733"/>
              <a:gd name="T13" fmla="*/ 333 h 600"/>
              <a:gd name="T14" fmla="*/ 383 w 733"/>
              <a:gd name="T15" fmla="*/ 400 h 600"/>
              <a:gd name="T16" fmla="*/ 383 w 733"/>
              <a:gd name="T17" fmla="*/ 367 h 600"/>
              <a:gd name="T18" fmla="*/ 233 w 733"/>
              <a:gd name="T19" fmla="*/ 383 h 600"/>
              <a:gd name="T20" fmla="*/ 700 w 733"/>
              <a:gd name="T21" fmla="*/ 567 h 600"/>
              <a:gd name="T22" fmla="*/ 566 w 733"/>
              <a:gd name="T23" fmla="*/ 533 h 600"/>
              <a:gd name="T24" fmla="*/ 600 w 733"/>
              <a:gd name="T25" fmla="*/ 517 h 600"/>
              <a:gd name="T26" fmla="*/ 516 w 733"/>
              <a:gd name="T27" fmla="*/ 500 h 600"/>
              <a:gd name="T28" fmla="*/ 516 w 733"/>
              <a:gd name="T29" fmla="*/ 533 h 600"/>
              <a:gd name="T30" fmla="*/ 533 w 733"/>
              <a:gd name="T31" fmla="*/ 567 h 600"/>
              <a:gd name="T32" fmla="*/ 333 w 733"/>
              <a:gd name="T33" fmla="*/ 533 h 600"/>
              <a:gd name="T34" fmla="*/ 366 w 733"/>
              <a:gd name="T35" fmla="*/ 517 h 600"/>
              <a:gd name="T36" fmla="*/ 283 w 733"/>
              <a:gd name="T37" fmla="*/ 500 h 600"/>
              <a:gd name="T38" fmla="*/ 283 w 733"/>
              <a:gd name="T39" fmla="*/ 533 h 600"/>
              <a:gd name="T40" fmla="*/ 300 w 733"/>
              <a:gd name="T41" fmla="*/ 567 h 600"/>
              <a:gd name="T42" fmla="*/ 166 w 733"/>
              <a:gd name="T43" fmla="*/ 167 h 600"/>
              <a:gd name="T44" fmla="*/ 700 w 733"/>
              <a:gd name="T45" fmla="*/ 567 h 600"/>
              <a:gd name="T46" fmla="*/ 166 w 733"/>
              <a:gd name="T47" fmla="*/ 133 h 600"/>
              <a:gd name="T48" fmla="*/ 133 w 733"/>
              <a:gd name="T49" fmla="*/ 567 h 600"/>
              <a:gd name="T50" fmla="*/ 700 w 733"/>
              <a:gd name="T51" fmla="*/ 600 h 600"/>
              <a:gd name="T52" fmla="*/ 733 w 733"/>
              <a:gd name="T53" fmla="*/ 167 h 600"/>
              <a:gd name="T54" fmla="*/ 83 w 733"/>
              <a:gd name="T55" fmla="*/ 433 h 600"/>
              <a:gd name="T56" fmla="*/ 33 w 733"/>
              <a:gd name="T57" fmla="*/ 33 h 600"/>
              <a:gd name="T58" fmla="*/ 566 w 733"/>
              <a:gd name="T59" fmla="*/ 83 h 600"/>
              <a:gd name="T60" fmla="*/ 600 w 733"/>
              <a:gd name="T61" fmla="*/ 83 h 600"/>
              <a:gd name="T62" fmla="*/ 566 w 733"/>
              <a:gd name="T63" fmla="*/ 0 h 600"/>
              <a:gd name="T64" fmla="*/ 0 w 733"/>
              <a:gd name="T65" fmla="*/ 33 h 600"/>
              <a:gd name="T66" fmla="*/ 33 w 733"/>
              <a:gd name="T67" fmla="*/ 467 h 600"/>
              <a:gd name="T68" fmla="*/ 100 w 733"/>
              <a:gd name="T69" fmla="*/ 450 h 600"/>
              <a:gd name="T70" fmla="*/ 483 w 733"/>
              <a:gd name="T71" fmla="*/ 333 h 600"/>
              <a:gd name="T72" fmla="*/ 633 w 733"/>
              <a:gd name="T73" fmla="*/ 317 h 600"/>
              <a:gd name="T74" fmla="*/ 483 w 733"/>
              <a:gd name="T75" fmla="*/ 300 h 600"/>
              <a:gd name="T76" fmla="*/ 483 w 733"/>
              <a:gd name="T77" fmla="*/ 333 h 600"/>
              <a:gd name="T78" fmla="*/ 550 w 733"/>
              <a:gd name="T79" fmla="*/ 400 h 600"/>
              <a:gd name="T80" fmla="*/ 550 w 733"/>
              <a:gd name="T81" fmla="*/ 367 h 600"/>
              <a:gd name="T82" fmla="*/ 466 w 733"/>
              <a:gd name="T83" fmla="*/ 383 h 600"/>
              <a:gd name="T84" fmla="*/ 483 w 733"/>
              <a:gd name="T85" fmla="*/ 267 h 600"/>
              <a:gd name="T86" fmla="*/ 566 w 733"/>
              <a:gd name="T87" fmla="*/ 250 h 600"/>
              <a:gd name="T88" fmla="*/ 483 w 733"/>
              <a:gd name="T89" fmla="*/ 233 h 600"/>
              <a:gd name="T90" fmla="*/ 483 w 733"/>
              <a:gd name="T91" fmla="*/ 26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3" h="600">
                <a:moveTo>
                  <a:pt x="250" y="267"/>
                </a:moveTo>
                <a:lnTo>
                  <a:pt x="383" y="267"/>
                </a:lnTo>
                <a:cubicBezTo>
                  <a:pt x="392" y="267"/>
                  <a:pt x="400" y="259"/>
                  <a:pt x="400" y="250"/>
                </a:cubicBezTo>
                <a:cubicBezTo>
                  <a:pt x="400" y="241"/>
                  <a:pt x="392" y="233"/>
                  <a:pt x="383" y="233"/>
                </a:cubicBezTo>
                <a:lnTo>
                  <a:pt x="250" y="233"/>
                </a:lnTo>
                <a:cubicBezTo>
                  <a:pt x="241" y="233"/>
                  <a:pt x="233" y="241"/>
                  <a:pt x="233" y="250"/>
                </a:cubicBezTo>
                <a:cubicBezTo>
                  <a:pt x="233" y="259"/>
                  <a:pt x="241" y="267"/>
                  <a:pt x="250" y="267"/>
                </a:cubicBezTo>
                <a:close/>
                <a:moveTo>
                  <a:pt x="250" y="333"/>
                </a:moveTo>
                <a:lnTo>
                  <a:pt x="316" y="333"/>
                </a:lnTo>
                <a:cubicBezTo>
                  <a:pt x="326" y="333"/>
                  <a:pt x="333" y="326"/>
                  <a:pt x="333" y="317"/>
                </a:cubicBezTo>
                <a:cubicBezTo>
                  <a:pt x="333" y="307"/>
                  <a:pt x="326" y="300"/>
                  <a:pt x="316" y="300"/>
                </a:cubicBezTo>
                <a:lnTo>
                  <a:pt x="250" y="300"/>
                </a:lnTo>
                <a:cubicBezTo>
                  <a:pt x="241" y="300"/>
                  <a:pt x="233" y="307"/>
                  <a:pt x="233" y="317"/>
                </a:cubicBezTo>
                <a:cubicBezTo>
                  <a:pt x="233" y="326"/>
                  <a:pt x="241" y="333"/>
                  <a:pt x="250" y="333"/>
                </a:cubicBezTo>
                <a:close/>
                <a:moveTo>
                  <a:pt x="250" y="400"/>
                </a:moveTo>
                <a:lnTo>
                  <a:pt x="383" y="400"/>
                </a:lnTo>
                <a:cubicBezTo>
                  <a:pt x="392" y="400"/>
                  <a:pt x="400" y="392"/>
                  <a:pt x="400" y="383"/>
                </a:cubicBezTo>
                <a:cubicBezTo>
                  <a:pt x="400" y="374"/>
                  <a:pt x="392" y="367"/>
                  <a:pt x="383" y="367"/>
                </a:cubicBezTo>
                <a:lnTo>
                  <a:pt x="250" y="367"/>
                </a:lnTo>
                <a:cubicBezTo>
                  <a:pt x="241" y="367"/>
                  <a:pt x="233" y="374"/>
                  <a:pt x="233" y="383"/>
                </a:cubicBezTo>
                <a:cubicBezTo>
                  <a:pt x="233" y="392"/>
                  <a:pt x="241" y="400"/>
                  <a:pt x="250" y="400"/>
                </a:cubicBezTo>
                <a:close/>
                <a:moveTo>
                  <a:pt x="700" y="567"/>
                </a:moveTo>
                <a:lnTo>
                  <a:pt x="566" y="567"/>
                </a:lnTo>
                <a:lnTo>
                  <a:pt x="566" y="533"/>
                </a:lnTo>
                <a:lnTo>
                  <a:pt x="583" y="533"/>
                </a:lnTo>
                <a:cubicBezTo>
                  <a:pt x="592" y="533"/>
                  <a:pt x="600" y="526"/>
                  <a:pt x="600" y="517"/>
                </a:cubicBezTo>
                <a:cubicBezTo>
                  <a:pt x="600" y="507"/>
                  <a:pt x="592" y="500"/>
                  <a:pt x="583" y="500"/>
                </a:cubicBezTo>
                <a:lnTo>
                  <a:pt x="516" y="500"/>
                </a:lnTo>
                <a:cubicBezTo>
                  <a:pt x="507" y="500"/>
                  <a:pt x="500" y="507"/>
                  <a:pt x="500" y="517"/>
                </a:cubicBezTo>
                <a:cubicBezTo>
                  <a:pt x="500" y="526"/>
                  <a:pt x="507" y="533"/>
                  <a:pt x="516" y="533"/>
                </a:cubicBezTo>
                <a:lnTo>
                  <a:pt x="533" y="533"/>
                </a:lnTo>
                <a:lnTo>
                  <a:pt x="533" y="567"/>
                </a:lnTo>
                <a:lnTo>
                  <a:pt x="333" y="567"/>
                </a:lnTo>
                <a:lnTo>
                  <a:pt x="333" y="533"/>
                </a:lnTo>
                <a:lnTo>
                  <a:pt x="350" y="533"/>
                </a:lnTo>
                <a:cubicBezTo>
                  <a:pt x="359" y="533"/>
                  <a:pt x="366" y="526"/>
                  <a:pt x="366" y="517"/>
                </a:cubicBezTo>
                <a:cubicBezTo>
                  <a:pt x="366" y="507"/>
                  <a:pt x="359" y="500"/>
                  <a:pt x="350" y="500"/>
                </a:cubicBezTo>
                <a:lnTo>
                  <a:pt x="283" y="500"/>
                </a:lnTo>
                <a:cubicBezTo>
                  <a:pt x="274" y="500"/>
                  <a:pt x="266" y="507"/>
                  <a:pt x="266" y="517"/>
                </a:cubicBezTo>
                <a:cubicBezTo>
                  <a:pt x="266" y="526"/>
                  <a:pt x="274" y="533"/>
                  <a:pt x="283" y="533"/>
                </a:cubicBezTo>
                <a:lnTo>
                  <a:pt x="300" y="533"/>
                </a:lnTo>
                <a:lnTo>
                  <a:pt x="300" y="567"/>
                </a:lnTo>
                <a:lnTo>
                  <a:pt x="166" y="567"/>
                </a:lnTo>
                <a:lnTo>
                  <a:pt x="166" y="167"/>
                </a:lnTo>
                <a:lnTo>
                  <a:pt x="700" y="167"/>
                </a:lnTo>
                <a:lnTo>
                  <a:pt x="700" y="567"/>
                </a:lnTo>
                <a:close/>
                <a:moveTo>
                  <a:pt x="700" y="133"/>
                </a:moveTo>
                <a:lnTo>
                  <a:pt x="166" y="133"/>
                </a:lnTo>
                <a:cubicBezTo>
                  <a:pt x="148" y="133"/>
                  <a:pt x="133" y="148"/>
                  <a:pt x="133" y="167"/>
                </a:cubicBezTo>
                <a:lnTo>
                  <a:pt x="133" y="567"/>
                </a:lnTo>
                <a:cubicBezTo>
                  <a:pt x="133" y="585"/>
                  <a:pt x="148" y="600"/>
                  <a:pt x="166" y="600"/>
                </a:cubicBezTo>
                <a:lnTo>
                  <a:pt x="700" y="600"/>
                </a:lnTo>
                <a:cubicBezTo>
                  <a:pt x="718" y="600"/>
                  <a:pt x="733" y="585"/>
                  <a:pt x="733" y="567"/>
                </a:cubicBezTo>
                <a:lnTo>
                  <a:pt x="733" y="167"/>
                </a:lnTo>
                <a:cubicBezTo>
                  <a:pt x="733" y="148"/>
                  <a:pt x="718" y="133"/>
                  <a:pt x="700" y="133"/>
                </a:cubicBezTo>
                <a:close/>
                <a:moveTo>
                  <a:pt x="83" y="433"/>
                </a:moveTo>
                <a:lnTo>
                  <a:pt x="33" y="433"/>
                </a:lnTo>
                <a:lnTo>
                  <a:pt x="33" y="33"/>
                </a:lnTo>
                <a:lnTo>
                  <a:pt x="566" y="33"/>
                </a:lnTo>
                <a:lnTo>
                  <a:pt x="566" y="83"/>
                </a:lnTo>
                <a:cubicBezTo>
                  <a:pt x="566" y="92"/>
                  <a:pt x="574" y="100"/>
                  <a:pt x="583" y="100"/>
                </a:cubicBezTo>
                <a:cubicBezTo>
                  <a:pt x="592" y="100"/>
                  <a:pt x="600" y="92"/>
                  <a:pt x="600" y="83"/>
                </a:cubicBezTo>
                <a:lnTo>
                  <a:pt x="600" y="33"/>
                </a:lnTo>
                <a:cubicBezTo>
                  <a:pt x="600" y="15"/>
                  <a:pt x="585" y="0"/>
                  <a:pt x="566" y="0"/>
                </a:cubicBezTo>
                <a:lnTo>
                  <a:pt x="33" y="0"/>
                </a:lnTo>
                <a:cubicBezTo>
                  <a:pt x="15" y="0"/>
                  <a:pt x="0" y="15"/>
                  <a:pt x="0" y="33"/>
                </a:cubicBezTo>
                <a:lnTo>
                  <a:pt x="0" y="433"/>
                </a:lnTo>
                <a:cubicBezTo>
                  <a:pt x="0" y="452"/>
                  <a:pt x="15" y="467"/>
                  <a:pt x="33" y="467"/>
                </a:cubicBezTo>
                <a:lnTo>
                  <a:pt x="83" y="467"/>
                </a:lnTo>
                <a:cubicBezTo>
                  <a:pt x="92" y="467"/>
                  <a:pt x="100" y="459"/>
                  <a:pt x="100" y="450"/>
                </a:cubicBezTo>
                <a:cubicBezTo>
                  <a:pt x="100" y="441"/>
                  <a:pt x="92" y="433"/>
                  <a:pt x="83" y="433"/>
                </a:cubicBezTo>
                <a:close/>
                <a:moveTo>
                  <a:pt x="483" y="333"/>
                </a:moveTo>
                <a:lnTo>
                  <a:pt x="616" y="333"/>
                </a:lnTo>
                <a:cubicBezTo>
                  <a:pt x="626" y="333"/>
                  <a:pt x="633" y="326"/>
                  <a:pt x="633" y="317"/>
                </a:cubicBezTo>
                <a:cubicBezTo>
                  <a:pt x="633" y="307"/>
                  <a:pt x="626" y="300"/>
                  <a:pt x="616" y="300"/>
                </a:cubicBezTo>
                <a:lnTo>
                  <a:pt x="483" y="300"/>
                </a:lnTo>
                <a:cubicBezTo>
                  <a:pt x="474" y="300"/>
                  <a:pt x="466" y="307"/>
                  <a:pt x="466" y="317"/>
                </a:cubicBezTo>
                <a:cubicBezTo>
                  <a:pt x="466" y="326"/>
                  <a:pt x="474" y="333"/>
                  <a:pt x="483" y="333"/>
                </a:cubicBezTo>
                <a:close/>
                <a:moveTo>
                  <a:pt x="483" y="400"/>
                </a:moveTo>
                <a:lnTo>
                  <a:pt x="550" y="400"/>
                </a:lnTo>
                <a:cubicBezTo>
                  <a:pt x="559" y="400"/>
                  <a:pt x="566" y="392"/>
                  <a:pt x="566" y="383"/>
                </a:cubicBezTo>
                <a:cubicBezTo>
                  <a:pt x="566" y="374"/>
                  <a:pt x="559" y="367"/>
                  <a:pt x="550" y="367"/>
                </a:cubicBezTo>
                <a:lnTo>
                  <a:pt x="483" y="367"/>
                </a:lnTo>
                <a:cubicBezTo>
                  <a:pt x="474" y="367"/>
                  <a:pt x="466" y="374"/>
                  <a:pt x="466" y="383"/>
                </a:cubicBezTo>
                <a:cubicBezTo>
                  <a:pt x="466" y="392"/>
                  <a:pt x="474" y="400"/>
                  <a:pt x="483" y="400"/>
                </a:cubicBezTo>
                <a:close/>
                <a:moveTo>
                  <a:pt x="483" y="267"/>
                </a:moveTo>
                <a:lnTo>
                  <a:pt x="550" y="267"/>
                </a:lnTo>
                <a:cubicBezTo>
                  <a:pt x="559" y="267"/>
                  <a:pt x="566" y="259"/>
                  <a:pt x="566" y="250"/>
                </a:cubicBezTo>
                <a:cubicBezTo>
                  <a:pt x="566" y="241"/>
                  <a:pt x="559" y="233"/>
                  <a:pt x="550" y="233"/>
                </a:cubicBezTo>
                <a:lnTo>
                  <a:pt x="483" y="233"/>
                </a:lnTo>
                <a:cubicBezTo>
                  <a:pt x="474" y="233"/>
                  <a:pt x="466" y="241"/>
                  <a:pt x="466" y="250"/>
                </a:cubicBezTo>
                <a:cubicBezTo>
                  <a:pt x="466" y="259"/>
                  <a:pt x="474" y="267"/>
                  <a:pt x="483" y="267"/>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4" name="Freeform 375">
            <a:extLst>
              <a:ext uri="{FF2B5EF4-FFF2-40B4-BE49-F238E27FC236}">
                <a16:creationId xmlns:a16="http://schemas.microsoft.com/office/drawing/2014/main" xmlns="" id="{7271DC93-5CED-4883-9A6F-DBB038CB58DF}"/>
              </a:ext>
            </a:extLst>
          </p:cNvPr>
          <p:cNvSpPr>
            <a:spLocks noEditPoints="1"/>
          </p:cNvSpPr>
          <p:nvPr/>
        </p:nvSpPr>
        <p:spPr bwMode="auto">
          <a:xfrm>
            <a:off x="5764213" y="4527551"/>
            <a:ext cx="279400" cy="177007"/>
          </a:xfrm>
          <a:custGeom>
            <a:avLst/>
            <a:gdLst>
              <a:gd name="T0" fmla="*/ 366 w 733"/>
              <a:gd name="T1" fmla="*/ 366 h 466"/>
              <a:gd name="T2" fmla="*/ 233 w 733"/>
              <a:gd name="T3" fmla="*/ 233 h 466"/>
              <a:gd name="T4" fmla="*/ 366 w 733"/>
              <a:gd name="T5" fmla="*/ 100 h 466"/>
              <a:gd name="T6" fmla="*/ 500 w 733"/>
              <a:gd name="T7" fmla="*/ 233 h 466"/>
              <a:gd name="T8" fmla="*/ 366 w 733"/>
              <a:gd name="T9" fmla="*/ 366 h 466"/>
              <a:gd name="T10" fmla="*/ 366 w 733"/>
              <a:gd name="T11" fmla="*/ 67 h 466"/>
              <a:gd name="T12" fmla="*/ 200 w 733"/>
              <a:gd name="T13" fmla="*/ 233 h 466"/>
              <a:gd name="T14" fmla="*/ 366 w 733"/>
              <a:gd name="T15" fmla="*/ 400 h 466"/>
              <a:gd name="T16" fmla="*/ 533 w 733"/>
              <a:gd name="T17" fmla="*/ 233 h 466"/>
              <a:gd name="T18" fmla="*/ 366 w 733"/>
              <a:gd name="T19" fmla="*/ 67 h 466"/>
              <a:gd name="T20" fmla="*/ 366 w 733"/>
              <a:gd name="T21" fmla="*/ 433 h 466"/>
              <a:gd name="T22" fmla="*/ 33 w 733"/>
              <a:gd name="T23" fmla="*/ 233 h 466"/>
              <a:gd name="T24" fmla="*/ 366 w 733"/>
              <a:gd name="T25" fmla="*/ 33 h 466"/>
              <a:gd name="T26" fmla="*/ 700 w 733"/>
              <a:gd name="T27" fmla="*/ 233 h 466"/>
              <a:gd name="T28" fmla="*/ 366 w 733"/>
              <a:gd name="T29" fmla="*/ 433 h 466"/>
              <a:gd name="T30" fmla="*/ 366 w 733"/>
              <a:gd name="T31" fmla="*/ 0 h 466"/>
              <a:gd name="T32" fmla="*/ 0 w 733"/>
              <a:gd name="T33" fmla="*/ 233 h 466"/>
              <a:gd name="T34" fmla="*/ 366 w 733"/>
              <a:gd name="T35" fmla="*/ 466 h 466"/>
              <a:gd name="T36" fmla="*/ 733 w 733"/>
              <a:gd name="T37" fmla="*/ 233 h 466"/>
              <a:gd name="T38" fmla="*/ 366 w 733"/>
              <a:gd name="T39" fmla="*/ 0 h 466"/>
              <a:gd name="T40" fmla="*/ 366 w 733"/>
              <a:gd name="T41" fmla="*/ 183 h 466"/>
              <a:gd name="T42" fmla="*/ 316 w 733"/>
              <a:gd name="T43" fmla="*/ 233 h 466"/>
              <a:gd name="T44" fmla="*/ 366 w 733"/>
              <a:gd name="T45" fmla="*/ 283 h 466"/>
              <a:gd name="T46" fmla="*/ 416 w 733"/>
              <a:gd name="T47" fmla="*/ 233 h 466"/>
              <a:gd name="T48" fmla="*/ 366 w 733"/>
              <a:gd name="T49" fmla="*/ 18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3" h="466">
                <a:moveTo>
                  <a:pt x="366" y="366"/>
                </a:moveTo>
                <a:cubicBezTo>
                  <a:pt x="293" y="366"/>
                  <a:pt x="233" y="307"/>
                  <a:pt x="233" y="233"/>
                </a:cubicBezTo>
                <a:cubicBezTo>
                  <a:pt x="233" y="160"/>
                  <a:pt x="293" y="100"/>
                  <a:pt x="366" y="100"/>
                </a:cubicBezTo>
                <a:cubicBezTo>
                  <a:pt x="440" y="100"/>
                  <a:pt x="500" y="160"/>
                  <a:pt x="500" y="233"/>
                </a:cubicBezTo>
                <a:cubicBezTo>
                  <a:pt x="500" y="307"/>
                  <a:pt x="440" y="366"/>
                  <a:pt x="366" y="366"/>
                </a:cubicBezTo>
                <a:close/>
                <a:moveTo>
                  <a:pt x="366" y="67"/>
                </a:moveTo>
                <a:cubicBezTo>
                  <a:pt x="274" y="67"/>
                  <a:pt x="200" y="141"/>
                  <a:pt x="200" y="233"/>
                </a:cubicBezTo>
                <a:cubicBezTo>
                  <a:pt x="200" y="325"/>
                  <a:pt x="274" y="400"/>
                  <a:pt x="366" y="400"/>
                </a:cubicBezTo>
                <a:cubicBezTo>
                  <a:pt x="459" y="400"/>
                  <a:pt x="533" y="325"/>
                  <a:pt x="533" y="233"/>
                </a:cubicBezTo>
                <a:cubicBezTo>
                  <a:pt x="533" y="141"/>
                  <a:pt x="459" y="67"/>
                  <a:pt x="366" y="67"/>
                </a:cubicBezTo>
                <a:close/>
                <a:moveTo>
                  <a:pt x="366" y="433"/>
                </a:moveTo>
                <a:cubicBezTo>
                  <a:pt x="182" y="433"/>
                  <a:pt x="33" y="290"/>
                  <a:pt x="33" y="233"/>
                </a:cubicBezTo>
                <a:cubicBezTo>
                  <a:pt x="33" y="176"/>
                  <a:pt x="182" y="33"/>
                  <a:pt x="366" y="33"/>
                </a:cubicBezTo>
                <a:cubicBezTo>
                  <a:pt x="551" y="33"/>
                  <a:pt x="700" y="176"/>
                  <a:pt x="700" y="233"/>
                </a:cubicBezTo>
                <a:cubicBezTo>
                  <a:pt x="700" y="290"/>
                  <a:pt x="551" y="433"/>
                  <a:pt x="366" y="433"/>
                </a:cubicBezTo>
                <a:close/>
                <a:moveTo>
                  <a:pt x="366" y="0"/>
                </a:moveTo>
                <a:cubicBezTo>
                  <a:pt x="164" y="0"/>
                  <a:pt x="0" y="166"/>
                  <a:pt x="0" y="233"/>
                </a:cubicBezTo>
                <a:cubicBezTo>
                  <a:pt x="0" y="300"/>
                  <a:pt x="164" y="466"/>
                  <a:pt x="366" y="466"/>
                </a:cubicBezTo>
                <a:cubicBezTo>
                  <a:pt x="569" y="466"/>
                  <a:pt x="733" y="300"/>
                  <a:pt x="733" y="233"/>
                </a:cubicBezTo>
                <a:cubicBezTo>
                  <a:pt x="733" y="166"/>
                  <a:pt x="569" y="0"/>
                  <a:pt x="366" y="0"/>
                </a:cubicBezTo>
                <a:close/>
                <a:moveTo>
                  <a:pt x="366" y="183"/>
                </a:moveTo>
                <a:cubicBezTo>
                  <a:pt x="339" y="183"/>
                  <a:pt x="316" y="206"/>
                  <a:pt x="316" y="233"/>
                </a:cubicBezTo>
                <a:cubicBezTo>
                  <a:pt x="316" y="261"/>
                  <a:pt x="339" y="283"/>
                  <a:pt x="366" y="283"/>
                </a:cubicBezTo>
                <a:cubicBezTo>
                  <a:pt x="394" y="283"/>
                  <a:pt x="416" y="261"/>
                  <a:pt x="416" y="233"/>
                </a:cubicBezTo>
                <a:cubicBezTo>
                  <a:pt x="416" y="206"/>
                  <a:pt x="394" y="183"/>
                  <a:pt x="366" y="18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5" name="Freeform 376">
            <a:extLst>
              <a:ext uri="{FF2B5EF4-FFF2-40B4-BE49-F238E27FC236}">
                <a16:creationId xmlns:a16="http://schemas.microsoft.com/office/drawing/2014/main" xmlns="" id="{251EBB77-E1D6-40A4-85D9-1AF6AEEFC253}"/>
              </a:ext>
            </a:extLst>
          </p:cNvPr>
          <p:cNvSpPr>
            <a:spLocks noEditPoints="1"/>
          </p:cNvSpPr>
          <p:nvPr/>
        </p:nvSpPr>
        <p:spPr bwMode="auto">
          <a:xfrm>
            <a:off x="6136482" y="5589588"/>
            <a:ext cx="278607" cy="277813"/>
          </a:xfrm>
          <a:custGeom>
            <a:avLst/>
            <a:gdLst>
              <a:gd name="T0" fmla="*/ 566 w 733"/>
              <a:gd name="T1" fmla="*/ 272 h 733"/>
              <a:gd name="T2" fmla="*/ 433 w 733"/>
              <a:gd name="T3" fmla="*/ 133 h 733"/>
              <a:gd name="T4" fmla="*/ 350 w 733"/>
              <a:gd name="T5" fmla="*/ 200 h 733"/>
              <a:gd name="T6" fmla="*/ 433 w 733"/>
              <a:gd name="T7" fmla="*/ 166 h 733"/>
              <a:gd name="T8" fmla="*/ 398 w 733"/>
              <a:gd name="T9" fmla="*/ 210 h 733"/>
              <a:gd name="T10" fmla="*/ 433 w 733"/>
              <a:gd name="T11" fmla="*/ 233 h 733"/>
              <a:gd name="T12" fmla="*/ 500 w 733"/>
              <a:gd name="T13" fmla="*/ 266 h 733"/>
              <a:gd name="T14" fmla="*/ 398 w 733"/>
              <a:gd name="T15" fmla="*/ 210 h 733"/>
              <a:gd name="T16" fmla="*/ 600 w 733"/>
              <a:gd name="T17" fmla="*/ 66 h 733"/>
              <a:gd name="T18" fmla="*/ 433 w 733"/>
              <a:gd name="T19" fmla="*/ 0 h 733"/>
              <a:gd name="T20" fmla="*/ 383 w 733"/>
              <a:gd name="T21" fmla="*/ 0 h 733"/>
              <a:gd name="T22" fmla="*/ 200 w 733"/>
              <a:gd name="T23" fmla="*/ 66 h 733"/>
              <a:gd name="T24" fmla="*/ 133 w 733"/>
              <a:gd name="T25" fmla="*/ 266 h 733"/>
              <a:gd name="T26" fmla="*/ 167 w 733"/>
              <a:gd name="T27" fmla="*/ 237 h 733"/>
              <a:gd name="T28" fmla="*/ 200 w 733"/>
              <a:gd name="T29" fmla="*/ 100 h 733"/>
              <a:gd name="T30" fmla="*/ 383 w 733"/>
              <a:gd name="T31" fmla="*/ 33 h 733"/>
              <a:gd name="T32" fmla="*/ 483 w 733"/>
              <a:gd name="T33" fmla="*/ 33 h 733"/>
              <a:gd name="T34" fmla="*/ 667 w 733"/>
              <a:gd name="T35" fmla="*/ 100 h 733"/>
              <a:gd name="T36" fmla="*/ 700 w 733"/>
              <a:gd name="T37" fmla="*/ 433 h 733"/>
              <a:gd name="T38" fmla="*/ 633 w 733"/>
              <a:gd name="T39" fmla="*/ 466 h 733"/>
              <a:gd name="T40" fmla="*/ 667 w 733"/>
              <a:gd name="T41" fmla="*/ 500 h 733"/>
              <a:gd name="T42" fmla="*/ 733 w 733"/>
              <a:gd name="T43" fmla="*/ 133 h 733"/>
              <a:gd name="T44" fmla="*/ 567 w 733"/>
              <a:gd name="T45" fmla="*/ 666 h 733"/>
              <a:gd name="T46" fmla="*/ 67 w 733"/>
              <a:gd name="T47" fmla="*/ 700 h 733"/>
              <a:gd name="T48" fmla="*/ 33 w 733"/>
              <a:gd name="T49" fmla="*/ 366 h 733"/>
              <a:gd name="T50" fmla="*/ 133 w 733"/>
              <a:gd name="T51" fmla="*/ 333 h 733"/>
              <a:gd name="T52" fmla="*/ 300 w 733"/>
              <a:gd name="T53" fmla="*/ 266 h 733"/>
              <a:gd name="T54" fmla="*/ 467 w 733"/>
              <a:gd name="T55" fmla="*/ 333 h 733"/>
              <a:gd name="T56" fmla="*/ 567 w 733"/>
              <a:gd name="T57" fmla="*/ 366 h 733"/>
              <a:gd name="T58" fmla="*/ 533 w 733"/>
              <a:gd name="T59" fmla="*/ 300 h 733"/>
              <a:gd name="T60" fmla="*/ 350 w 733"/>
              <a:gd name="T61" fmla="*/ 233 h 733"/>
              <a:gd name="T62" fmla="*/ 298 w 733"/>
              <a:gd name="T63" fmla="*/ 233 h 733"/>
              <a:gd name="T64" fmla="*/ 133 w 733"/>
              <a:gd name="T65" fmla="*/ 300 h 733"/>
              <a:gd name="T66" fmla="*/ 0 w 733"/>
              <a:gd name="T67" fmla="*/ 366 h 733"/>
              <a:gd name="T68" fmla="*/ 67 w 733"/>
              <a:gd name="T69" fmla="*/ 733 h 733"/>
              <a:gd name="T70" fmla="*/ 600 w 733"/>
              <a:gd name="T71" fmla="*/ 666 h 733"/>
              <a:gd name="T72" fmla="*/ 533 w 733"/>
              <a:gd name="T73" fmla="*/ 300 h 733"/>
              <a:gd name="T74" fmla="*/ 633 w 733"/>
              <a:gd name="T75" fmla="*/ 233 h 733"/>
              <a:gd name="T76" fmla="*/ 633 w 733"/>
              <a:gd name="T77" fmla="*/ 266 h 733"/>
              <a:gd name="T78" fmla="*/ 667 w 733"/>
              <a:gd name="T79" fmla="*/ 166 h 733"/>
              <a:gd name="T80" fmla="*/ 600 w 733"/>
              <a:gd name="T81" fmla="*/ 166 h 733"/>
              <a:gd name="T82" fmla="*/ 667 w 733"/>
              <a:gd name="T83" fmla="*/ 166 h 733"/>
              <a:gd name="T84" fmla="*/ 200 w 733"/>
              <a:gd name="T85" fmla="*/ 500 h 733"/>
              <a:gd name="T86" fmla="*/ 400 w 733"/>
              <a:gd name="T87" fmla="*/ 500 h 733"/>
              <a:gd name="T88" fmla="*/ 300 w 733"/>
              <a:gd name="T89" fmla="*/ 366 h 733"/>
              <a:gd name="T90" fmla="*/ 300 w 733"/>
              <a:gd name="T91" fmla="*/ 633 h 733"/>
              <a:gd name="T92" fmla="*/ 300 w 733"/>
              <a:gd name="T93" fmla="*/ 366 h 733"/>
              <a:gd name="T94" fmla="*/ 483 w 733"/>
              <a:gd name="T95" fmla="*/ 483 h 733"/>
              <a:gd name="T96" fmla="*/ 517 w 733"/>
              <a:gd name="T97" fmla="*/ 483 h 733"/>
              <a:gd name="T98" fmla="*/ 300 w 733"/>
              <a:gd name="T99" fmla="*/ 533 h 733"/>
              <a:gd name="T100" fmla="*/ 300 w 733"/>
              <a:gd name="T101" fmla="*/ 466 h 733"/>
              <a:gd name="T102" fmla="*/ 300 w 733"/>
              <a:gd name="T103" fmla="*/ 533 h 733"/>
              <a:gd name="T104" fmla="*/ 233 w 733"/>
              <a:gd name="T105" fmla="*/ 500 h 733"/>
              <a:gd name="T106" fmla="*/ 367 w 733"/>
              <a:gd name="T107" fmla="*/ 500 h 733"/>
              <a:gd name="T108" fmla="*/ 500 w 733"/>
              <a:gd name="T109" fmla="*/ 366 h 733"/>
              <a:gd name="T110" fmla="*/ 500 w 733"/>
              <a:gd name="T111" fmla="*/ 433 h 733"/>
              <a:gd name="T112" fmla="*/ 500 w 733"/>
              <a:gd name="T113" fmla="*/ 366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733">
                <a:moveTo>
                  <a:pt x="533" y="266"/>
                </a:moveTo>
                <a:cubicBezTo>
                  <a:pt x="545" y="266"/>
                  <a:pt x="556" y="269"/>
                  <a:pt x="566" y="272"/>
                </a:cubicBezTo>
                <a:cubicBezTo>
                  <a:pt x="566" y="270"/>
                  <a:pt x="567" y="268"/>
                  <a:pt x="567" y="266"/>
                </a:cubicBezTo>
                <a:cubicBezTo>
                  <a:pt x="567" y="193"/>
                  <a:pt x="507" y="133"/>
                  <a:pt x="433" y="133"/>
                </a:cubicBezTo>
                <a:cubicBezTo>
                  <a:pt x="384" y="133"/>
                  <a:pt x="341" y="160"/>
                  <a:pt x="318" y="200"/>
                </a:cubicBezTo>
                <a:lnTo>
                  <a:pt x="350" y="200"/>
                </a:lnTo>
                <a:cubicBezTo>
                  <a:pt x="353" y="200"/>
                  <a:pt x="356" y="200"/>
                  <a:pt x="359" y="200"/>
                </a:cubicBezTo>
                <a:cubicBezTo>
                  <a:pt x="377" y="180"/>
                  <a:pt x="403" y="166"/>
                  <a:pt x="433" y="166"/>
                </a:cubicBezTo>
                <a:cubicBezTo>
                  <a:pt x="488" y="166"/>
                  <a:pt x="533" y="211"/>
                  <a:pt x="533" y="266"/>
                </a:cubicBezTo>
                <a:close/>
                <a:moveTo>
                  <a:pt x="398" y="210"/>
                </a:moveTo>
                <a:cubicBezTo>
                  <a:pt x="411" y="216"/>
                  <a:pt x="421" y="225"/>
                  <a:pt x="429" y="233"/>
                </a:cubicBezTo>
                <a:cubicBezTo>
                  <a:pt x="431" y="233"/>
                  <a:pt x="432" y="233"/>
                  <a:pt x="433" y="233"/>
                </a:cubicBezTo>
                <a:cubicBezTo>
                  <a:pt x="452" y="233"/>
                  <a:pt x="467" y="248"/>
                  <a:pt x="467" y="266"/>
                </a:cubicBezTo>
                <a:lnTo>
                  <a:pt x="500" y="266"/>
                </a:lnTo>
                <a:cubicBezTo>
                  <a:pt x="500" y="229"/>
                  <a:pt x="470" y="200"/>
                  <a:pt x="433" y="200"/>
                </a:cubicBezTo>
                <a:cubicBezTo>
                  <a:pt x="420" y="200"/>
                  <a:pt x="408" y="204"/>
                  <a:pt x="398" y="210"/>
                </a:cubicBezTo>
                <a:close/>
                <a:moveTo>
                  <a:pt x="667" y="66"/>
                </a:moveTo>
                <a:lnTo>
                  <a:pt x="600" y="66"/>
                </a:lnTo>
                <a:cubicBezTo>
                  <a:pt x="550" y="66"/>
                  <a:pt x="550" y="0"/>
                  <a:pt x="483" y="0"/>
                </a:cubicBezTo>
                <a:lnTo>
                  <a:pt x="433" y="0"/>
                </a:lnTo>
                <a:lnTo>
                  <a:pt x="431" y="0"/>
                </a:lnTo>
                <a:lnTo>
                  <a:pt x="383" y="0"/>
                </a:lnTo>
                <a:cubicBezTo>
                  <a:pt x="317" y="0"/>
                  <a:pt x="317" y="66"/>
                  <a:pt x="267" y="66"/>
                </a:cubicBezTo>
                <a:lnTo>
                  <a:pt x="200" y="66"/>
                </a:lnTo>
                <a:cubicBezTo>
                  <a:pt x="163" y="66"/>
                  <a:pt x="133" y="96"/>
                  <a:pt x="133" y="133"/>
                </a:cubicBezTo>
                <a:lnTo>
                  <a:pt x="133" y="266"/>
                </a:lnTo>
                <a:cubicBezTo>
                  <a:pt x="140" y="266"/>
                  <a:pt x="144" y="263"/>
                  <a:pt x="157" y="248"/>
                </a:cubicBezTo>
                <a:cubicBezTo>
                  <a:pt x="160" y="245"/>
                  <a:pt x="163" y="241"/>
                  <a:pt x="167" y="237"/>
                </a:cubicBezTo>
                <a:lnTo>
                  <a:pt x="167" y="133"/>
                </a:lnTo>
                <a:cubicBezTo>
                  <a:pt x="167" y="115"/>
                  <a:pt x="181" y="100"/>
                  <a:pt x="200" y="100"/>
                </a:cubicBezTo>
                <a:lnTo>
                  <a:pt x="267" y="100"/>
                </a:lnTo>
                <a:cubicBezTo>
                  <a:pt x="333" y="100"/>
                  <a:pt x="333" y="33"/>
                  <a:pt x="383" y="33"/>
                </a:cubicBezTo>
                <a:lnTo>
                  <a:pt x="433" y="33"/>
                </a:lnTo>
                <a:lnTo>
                  <a:pt x="483" y="33"/>
                </a:lnTo>
                <a:cubicBezTo>
                  <a:pt x="533" y="33"/>
                  <a:pt x="533" y="100"/>
                  <a:pt x="600" y="100"/>
                </a:cubicBezTo>
                <a:lnTo>
                  <a:pt x="667" y="100"/>
                </a:lnTo>
                <a:cubicBezTo>
                  <a:pt x="685" y="100"/>
                  <a:pt x="700" y="115"/>
                  <a:pt x="700" y="133"/>
                </a:cubicBezTo>
                <a:lnTo>
                  <a:pt x="700" y="433"/>
                </a:lnTo>
                <a:cubicBezTo>
                  <a:pt x="700" y="451"/>
                  <a:pt x="685" y="466"/>
                  <a:pt x="667" y="466"/>
                </a:cubicBezTo>
                <a:lnTo>
                  <a:pt x="633" y="466"/>
                </a:lnTo>
                <a:lnTo>
                  <a:pt x="633" y="500"/>
                </a:lnTo>
                <a:lnTo>
                  <a:pt x="667" y="500"/>
                </a:lnTo>
                <a:cubicBezTo>
                  <a:pt x="703" y="500"/>
                  <a:pt x="733" y="470"/>
                  <a:pt x="733" y="433"/>
                </a:cubicBezTo>
                <a:lnTo>
                  <a:pt x="733" y="133"/>
                </a:lnTo>
                <a:cubicBezTo>
                  <a:pt x="733" y="96"/>
                  <a:pt x="703" y="66"/>
                  <a:pt x="667" y="66"/>
                </a:cubicBezTo>
                <a:close/>
                <a:moveTo>
                  <a:pt x="567" y="666"/>
                </a:moveTo>
                <a:cubicBezTo>
                  <a:pt x="567" y="685"/>
                  <a:pt x="552" y="700"/>
                  <a:pt x="533" y="700"/>
                </a:cubicBezTo>
                <a:lnTo>
                  <a:pt x="67" y="700"/>
                </a:lnTo>
                <a:cubicBezTo>
                  <a:pt x="48" y="700"/>
                  <a:pt x="33" y="685"/>
                  <a:pt x="33" y="666"/>
                </a:cubicBezTo>
                <a:lnTo>
                  <a:pt x="33" y="366"/>
                </a:lnTo>
                <a:cubicBezTo>
                  <a:pt x="33" y="348"/>
                  <a:pt x="48" y="333"/>
                  <a:pt x="67" y="333"/>
                </a:cubicBezTo>
                <a:lnTo>
                  <a:pt x="133" y="333"/>
                </a:lnTo>
                <a:cubicBezTo>
                  <a:pt x="200" y="333"/>
                  <a:pt x="200" y="266"/>
                  <a:pt x="250" y="266"/>
                </a:cubicBezTo>
                <a:lnTo>
                  <a:pt x="300" y="266"/>
                </a:lnTo>
                <a:lnTo>
                  <a:pt x="350" y="266"/>
                </a:lnTo>
                <a:cubicBezTo>
                  <a:pt x="400" y="266"/>
                  <a:pt x="400" y="333"/>
                  <a:pt x="467" y="333"/>
                </a:cubicBezTo>
                <a:lnTo>
                  <a:pt x="533" y="333"/>
                </a:lnTo>
                <a:cubicBezTo>
                  <a:pt x="552" y="333"/>
                  <a:pt x="567" y="348"/>
                  <a:pt x="567" y="366"/>
                </a:cubicBezTo>
                <a:lnTo>
                  <a:pt x="567" y="666"/>
                </a:lnTo>
                <a:close/>
                <a:moveTo>
                  <a:pt x="533" y="300"/>
                </a:moveTo>
                <a:lnTo>
                  <a:pt x="467" y="300"/>
                </a:lnTo>
                <a:cubicBezTo>
                  <a:pt x="417" y="300"/>
                  <a:pt x="417" y="233"/>
                  <a:pt x="350" y="233"/>
                </a:cubicBezTo>
                <a:lnTo>
                  <a:pt x="300" y="233"/>
                </a:lnTo>
                <a:lnTo>
                  <a:pt x="298" y="233"/>
                </a:lnTo>
                <a:lnTo>
                  <a:pt x="250" y="233"/>
                </a:lnTo>
                <a:cubicBezTo>
                  <a:pt x="183" y="233"/>
                  <a:pt x="183" y="300"/>
                  <a:pt x="133" y="300"/>
                </a:cubicBezTo>
                <a:lnTo>
                  <a:pt x="67" y="300"/>
                </a:lnTo>
                <a:cubicBezTo>
                  <a:pt x="30" y="300"/>
                  <a:pt x="0" y="329"/>
                  <a:pt x="0" y="366"/>
                </a:cubicBezTo>
                <a:lnTo>
                  <a:pt x="0" y="666"/>
                </a:lnTo>
                <a:cubicBezTo>
                  <a:pt x="0" y="703"/>
                  <a:pt x="30" y="733"/>
                  <a:pt x="67" y="733"/>
                </a:cubicBezTo>
                <a:lnTo>
                  <a:pt x="533" y="733"/>
                </a:lnTo>
                <a:cubicBezTo>
                  <a:pt x="570" y="733"/>
                  <a:pt x="600" y="703"/>
                  <a:pt x="600" y="666"/>
                </a:cubicBezTo>
                <a:lnTo>
                  <a:pt x="600" y="366"/>
                </a:lnTo>
                <a:cubicBezTo>
                  <a:pt x="600" y="329"/>
                  <a:pt x="570" y="300"/>
                  <a:pt x="533" y="300"/>
                </a:cubicBezTo>
                <a:close/>
                <a:moveTo>
                  <a:pt x="650" y="250"/>
                </a:moveTo>
                <a:cubicBezTo>
                  <a:pt x="650" y="240"/>
                  <a:pt x="642" y="233"/>
                  <a:pt x="633" y="233"/>
                </a:cubicBezTo>
                <a:cubicBezTo>
                  <a:pt x="624" y="233"/>
                  <a:pt x="617" y="240"/>
                  <a:pt x="617" y="250"/>
                </a:cubicBezTo>
                <a:cubicBezTo>
                  <a:pt x="617" y="259"/>
                  <a:pt x="624" y="266"/>
                  <a:pt x="633" y="266"/>
                </a:cubicBezTo>
                <a:cubicBezTo>
                  <a:pt x="642" y="266"/>
                  <a:pt x="650" y="259"/>
                  <a:pt x="650" y="250"/>
                </a:cubicBezTo>
                <a:close/>
                <a:moveTo>
                  <a:pt x="667" y="166"/>
                </a:moveTo>
                <a:cubicBezTo>
                  <a:pt x="667" y="148"/>
                  <a:pt x="652" y="133"/>
                  <a:pt x="633" y="133"/>
                </a:cubicBezTo>
                <a:cubicBezTo>
                  <a:pt x="615" y="133"/>
                  <a:pt x="600" y="148"/>
                  <a:pt x="600" y="166"/>
                </a:cubicBezTo>
                <a:cubicBezTo>
                  <a:pt x="600" y="185"/>
                  <a:pt x="615" y="200"/>
                  <a:pt x="633" y="200"/>
                </a:cubicBezTo>
                <a:cubicBezTo>
                  <a:pt x="652" y="200"/>
                  <a:pt x="667" y="185"/>
                  <a:pt x="667" y="166"/>
                </a:cubicBezTo>
                <a:close/>
                <a:moveTo>
                  <a:pt x="300" y="600"/>
                </a:moveTo>
                <a:cubicBezTo>
                  <a:pt x="245" y="600"/>
                  <a:pt x="200" y="555"/>
                  <a:pt x="200" y="500"/>
                </a:cubicBezTo>
                <a:cubicBezTo>
                  <a:pt x="200" y="444"/>
                  <a:pt x="245" y="400"/>
                  <a:pt x="300" y="400"/>
                </a:cubicBezTo>
                <a:cubicBezTo>
                  <a:pt x="355" y="400"/>
                  <a:pt x="400" y="444"/>
                  <a:pt x="400" y="500"/>
                </a:cubicBezTo>
                <a:cubicBezTo>
                  <a:pt x="400" y="555"/>
                  <a:pt x="355" y="600"/>
                  <a:pt x="300" y="600"/>
                </a:cubicBezTo>
                <a:close/>
                <a:moveTo>
                  <a:pt x="300" y="366"/>
                </a:moveTo>
                <a:cubicBezTo>
                  <a:pt x="226" y="366"/>
                  <a:pt x="167" y="426"/>
                  <a:pt x="167" y="500"/>
                </a:cubicBezTo>
                <a:cubicBezTo>
                  <a:pt x="167" y="573"/>
                  <a:pt x="226" y="633"/>
                  <a:pt x="300" y="633"/>
                </a:cubicBezTo>
                <a:cubicBezTo>
                  <a:pt x="373" y="633"/>
                  <a:pt x="433" y="573"/>
                  <a:pt x="433" y="500"/>
                </a:cubicBezTo>
                <a:cubicBezTo>
                  <a:pt x="433" y="426"/>
                  <a:pt x="373" y="366"/>
                  <a:pt x="300" y="366"/>
                </a:cubicBezTo>
                <a:close/>
                <a:moveTo>
                  <a:pt x="500" y="466"/>
                </a:moveTo>
                <a:cubicBezTo>
                  <a:pt x="491" y="466"/>
                  <a:pt x="483" y="474"/>
                  <a:pt x="483" y="483"/>
                </a:cubicBezTo>
                <a:cubicBezTo>
                  <a:pt x="483" y="492"/>
                  <a:pt x="491" y="500"/>
                  <a:pt x="500" y="500"/>
                </a:cubicBezTo>
                <a:cubicBezTo>
                  <a:pt x="509" y="500"/>
                  <a:pt x="517" y="492"/>
                  <a:pt x="517" y="483"/>
                </a:cubicBezTo>
                <a:cubicBezTo>
                  <a:pt x="517" y="474"/>
                  <a:pt x="509" y="466"/>
                  <a:pt x="500" y="466"/>
                </a:cubicBezTo>
                <a:close/>
                <a:moveTo>
                  <a:pt x="300" y="533"/>
                </a:moveTo>
                <a:cubicBezTo>
                  <a:pt x="281" y="533"/>
                  <a:pt x="267" y="518"/>
                  <a:pt x="267" y="500"/>
                </a:cubicBezTo>
                <a:cubicBezTo>
                  <a:pt x="267" y="481"/>
                  <a:pt x="281" y="466"/>
                  <a:pt x="300" y="466"/>
                </a:cubicBezTo>
                <a:cubicBezTo>
                  <a:pt x="318" y="466"/>
                  <a:pt x="333" y="481"/>
                  <a:pt x="333" y="500"/>
                </a:cubicBezTo>
                <a:cubicBezTo>
                  <a:pt x="333" y="518"/>
                  <a:pt x="318" y="533"/>
                  <a:pt x="300" y="533"/>
                </a:cubicBezTo>
                <a:close/>
                <a:moveTo>
                  <a:pt x="300" y="433"/>
                </a:moveTo>
                <a:cubicBezTo>
                  <a:pt x="263" y="433"/>
                  <a:pt x="233" y="463"/>
                  <a:pt x="233" y="500"/>
                </a:cubicBezTo>
                <a:cubicBezTo>
                  <a:pt x="233" y="536"/>
                  <a:pt x="263" y="566"/>
                  <a:pt x="300" y="566"/>
                </a:cubicBezTo>
                <a:cubicBezTo>
                  <a:pt x="337" y="566"/>
                  <a:pt x="367" y="536"/>
                  <a:pt x="367" y="500"/>
                </a:cubicBezTo>
                <a:cubicBezTo>
                  <a:pt x="367" y="463"/>
                  <a:pt x="337" y="433"/>
                  <a:pt x="300" y="433"/>
                </a:cubicBezTo>
                <a:close/>
                <a:moveTo>
                  <a:pt x="500" y="366"/>
                </a:moveTo>
                <a:cubicBezTo>
                  <a:pt x="481" y="366"/>
                  <a:pt x="467" y="381"/>
                  <a:pt x="467" y="400"/>
                </a:cubicBezTo>
                <a:cubicBezTo>
                  <a:pt x="467" y="418"/>
                  <a:pt x="481" y="433"/>
                  <a:pt x="500" y="433"/>
                </a:cubicBezTo>
                <a:cubicBezTo>
                  <a:pt x="518" y="433"/>
                  <a:pt x="533" y="418"/>
                  <a:pt x="533" y="400"/>
                </a:cubicBezTo>
                <a:cubicBezTo>
                  <a:pt x="533" y="381"/>
                  <a:pt x="518" y="366"/>
                  <a:pt x="500" y="366"/>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396" name="TextBox 395">
            <a:extLst>
              <a:ext uri="{FF2B5EF4-FFF2-40B4-BE49-F238E27FC236}">
                <a16:creationId xmlns:a16="http://schemas.microsoft.com/office/drawing/2014/main" xmlns="" id="{6783724E-90B8-4AF9-AA6F-A33516440950}"/>
              </a:ext>
            </a:extLst>
          </p:cNvPr>
          <p:cNvSpPr txBox="1"/>
          <p:nvPr/>
        </p:nvSpPr>
        <p:spPr>
          <a:xfrm>
            <a:off x="1327290" y="521077"/>
            <a:ext cx="9537419" cy="623889"/>
          </a:xfrm>
          <a:prstGeom prst="rect">
            <a:avLst/>
          </a:prstGeom>
          <a:noFill/>
        </p:spPr>
        <p:txBody>
          <a:bodyPr wrap="non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βάση τα προϊόντα</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399" name="TextBox 398">
            <a:extLst>
              <a:ext uri="{FF2B5EF4-FFF2-40B4-BE49-F238E27FC236}">
                <a16:creationId xmlns:a16="http://schemas.microsoft.com/office/drawing/2014/main" xmlns="" id="{BFC23D0C-507D-45C7-AD72-A369B10B3AE6}"/>
              </a:ext>
            </a:extLst>
          </p:cNvPr>
          <p:cNvSpPr txBox="1"/>
          <p:nvPr/>
        </p:nvSpPr>
        <p:spPr>
          <a:xfrm>
            <a:off x="219456" y="2152487"/>
            <a:ext cx="4755013" cy="377193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Κατηγοριοποίηση της αθλητικής βιομηχανίας με βάση τα οφέλη που προκύπτουν για τον καταναλωτή από το αθλητικό προϊόν.</a:t>
            </a:r>
          </a:p>
          <a:p>
            <a:pPr>
              <a:lnSpc>
                <a:spcPts val="1800"/>
              </a:lnSpc>
            </a:pPr>
            <a:endParaRPr lang="el-GR"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Στηρίχθηκε στη θεωρία της τμηματοποίησης της βιομηχανίας του </a:t>
            </a:r>
            <a:r>
              <a:rPr lang="en-US" spc="-15" dirty="0">
                <a:latin typeface="Calibri" panose="020F0502020204030204" pitchFamily="34" charset="0"/>
                <a:cs typeface="Calibri" panose="020F0502020204030204" pitchFamily="34" charset="0"/>
              </a:rPr>
              <a:t>Porter</a:t>
            </a:r>
            <a:r>
              <a:rPr lang="el-GR" spc="-15" dirty="0">
                <a:latin typeface="Calibri" panose="020F0502020204030204" pitchFamily="34" charset="0"/>
                <a:cs typeface="Calibri" panose="020F0502020204030204" pitchFamily="34" charset="0"/>
              </a:rPr>
              <a:t>: α)τομέας της παραγωγής των προϊόντων, β) αγοραστικό κοινό, γ) κανάλια διανομής και δ) γεωγραφικός τομέας.</a:t>
            </a:r>
          </a:p>
          <a:p>
            <a:pPr marL="285750" indent="-285750">
              <a:lnSpc>
                <a:spcPts val="1800"/>
              </a:lnSpc>
              <a:buFont typeface="Arial" panose="020B0604020202020204" pitchFamily="34" charset="0"/>
              <a:buChar char="•"/>
            </a:pPr>
            <a:endParaRPr lang="el-GR"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Αθλητική βιομηχανία: α) τομέας αθλητικής απόδοσης, β) τομέας της παραγωγής αθλητικών προϊόντων και υπηρεσιών και γ) τομέας προώθησης των αθλητικών προϊόντων και υπηρεσιών.</a:t>
            </a:r>
            <a:endParaRPr lang="en-US" spc="-15" dirty="0">
              <a:latin typeface="Calibri" panose="020F0502020204030204" pitchFamily="34" charset="0"/>
              <a:cs typeface="Calibri" panose="020F0502020204030204" pitchFamily="34" charset="0"/>
            </a:endParaRPr>
          </a:p>
          <a:p>
            <a:pPr>
              <a:lnSpc>
                <a:spcPts val="1800"/>
              </a:lnSpc>
            </a:pPr>
            <a:endParaRPr lang="en-US" sz="1300" spc="-15" dirty="0">
              <a:latin typeface="DM Sans" pitchFamily="2" charset="77"/>
            </a:endParaRPr>
          </a:p>
        </p:txBody>
      </p:sp>
      <p:sp>
        <p:nvSpPr>
          <p:cNvPr id="404" name="TextBox 403">
            <a:extLst>
              <a:ext uri="{FF2B5EF4-FFF2-40B4-BE49-F238E27FC236}">
                <a16:creationId xmlns:a16="http://schemas.microsoft.com/office/drawing/2014/main" xmlns="" id="{F70D5723-5262-43F1-87E1-E783AB6EA86A}"/>
              </a:ext>
            </a:extLst>
          </p:cNvPr>
          <p:cNvSpPr txBox="1"/>
          <p:nvPr/>
        </p:nvSpPr>
        <p:spPr>
          <a:xfrm>
            <a:off x="7281673" y="2390776"/>
            <a:ext cx="4388369" cy="2634696"/>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Αυτός ο τρόπος κατηγοριοποίησης είναι χρήσιμος στα διοικητικά στελέχη του αθλητισμού, καθώς τα βοηθά να σχεδιάσουν και να εφαρμόσουν στοχευμένες στρατηγικές μάρκετινγκ.</a:t>
            </a:r>
          </a:p>
          <a:p>
            <a:pPr marL="285750" indent="-285750">
              <a:lnSpc>
                <a:spcPts val="1800"/>
              </a:lnSpc>
              <a:buFont typeface="Arial" panose="020B0604020202020204" pitchFamily="34" charset="0"/>
              <a:buChar char="•"/>
            </a:pPr>
            <a:endParaRPr lang="el-GR"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Βασικό μειονέκτημα: υπονοεί πως οι αθλητικές εταιρίες και οι οργανώσεις που περιλαμβάνονται σε ένα τμήμα, δεν σχετίζονται με εκείνες ενός άλλου τμήματος. </a:t>
            </a:r>
            <a:endParaRPr lang="en-US" spc="-15"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33372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7D4FF365-481F-422C-A88A-BF244FE5C64C}"/>
              </a:ext>
            </a:extLst>
          </p:cNvPr>
          <p:cNvSpPr txBox="1"/>
          <p:nvPr/>
        </p:nvSpPr>
        <p:spPr>
          <a:xfrm>
            <a:off x="685800" y="270954"/>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της οικονομικής επίδρασης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a16="http://schemas.microsoft.com/office/drawing/2014/main" xmlns=""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a16="http://schemas.microsoft.com/office/drawing/2014/main" xmlns=""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a16="http://schemas.microsoft.com/office/drawing/2014/main" xmlns=""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a16="http://schemas.microsoft.com/office/drawing/2014/main" xmlns=""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a16="http://schemas.microsoft.com/office/drawing/2014/main" xmlns=""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1" name="Διάγραμμα 10">
            <a:extLst>
              <a:ext uri="{FF2B5EF4-FFF2-40B4-BE49-F238E27FC236}">
                <a16:creationId xmlns:a16="http://schemas.microsoft.com/office/drawing/2014/main" xmlns="" id="{EA2AE22F-E2E3-4FBF-A25D-6C78C28ABE86}"/>
              </a:ext>
            </a:extLst>
          </p:cNvPr>
          <p:cNvGraphicFramePr/>
          <p:nvPr>
            <p:extLst>
              <p:ext uri="{D42A27DB-BD31-4B8C-83A1-F6EECF244321}">
                <p14:modId xmlns:p14="http://schemas.microsoft.com/office/powerpoint/2010/main" xmlns="" val="1172096150"/>
              </p:ext>
            </p:extLst>
          </p:nvPr>
        </p:nvGraphicFramePr>
        <p:xfrm>
          <a:off x="475488" y="896112"/>
          <a:ext cx="10256327" cy="5122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xmlns="" id="{6049FF84-061F-412F-A2D0-77546ABD3269}"/>
              </a:ext>
            </a:extLst>
          </p:cNvPr>
          <p:cNvSpPr txBox="1"/>
          <p:nvPr/>
        </p:nvSpPr>
        <p:spPr>
          <a:xfrm>
            <a:off x="134874" y="5715141"/>
            <a:ext cx="7427214" cy="871905"/>
          </a:xfrm>
          <a:prstGeom prst="rect">
            <a:avLst/>
          </a:prstGeom>
          <a:noFill/>
        </p:spPr>
        <p:txBody>
          <a:bodyPr wrap="square">
            <a:spAutoFit/>
          </a:bodyPr>
          <a:lstStyle/>
          <a:p>
            <a:pPr>
              <a:lnSpc>
                <a:spcPct val="107000"/>
              </a:lnSpc>
              <a:spcAft>
                <a:spcPts val="800"/>
              </a:spcAft>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Πηγή</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Meek, A. (1997). An estimate of the size and supported economic activity of the sports industry in the United States. </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Sport Marketing Quarterly, 6(4), 15–21.</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87739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a:extLst>
              <a:ext uri="{FF2B5EF4-FFF2-40B4-BE49-F238E27FC236}">
                <a16:creationId xmlns:a16="http://schemas.microsoft.com/office/drawing/2014/main" xmlns="" id="{5CF1E096-6E22-404E-9503-6C910B117736}"/>
              </a:ext>
            </a:extLst>
          </p:cNvPr>
          <p:cNvPicPr>
            <a:picLocks noGrp="1" noChangeAspect="1"/>
          </p:cNvPicPr>
          <p:nvPr>
            <p:ph type="pic" sz="quarter" idx="10"/>
          </p:nvPr>
        </p:nvPicPr>
        <p:blipFill>
          <a:blip r:embed="rId2"/>
          <a:srcRect l="19910" r="19910"/>
          <a:stretch>
            <a:fillRect/>
          </a:stretch>
        </p:blipFill>
        <p:spPr>
          <a:xfrm>
            <a:off x="0" y="0"/>
            <a:ext cx="7035251" cy="6831013"/>
          </a:xfrm>
        </p:spPr>
      </p:pic>
      <p:sp>
        <p:nvSpPr>
          <p:cNvPr id="151" name="Freeform 7">
            <a:extLst>
              <a:ext uri="{FF2B5EF4-FFF2-40B4-BE49-F238E27FC236}">
                <a16:creationId xmlns:a16="http://schemas.microsoft.com/office/drawing/2014/main" xmlns="" id="{8DB43244-E462-4405-B9D8-65F85D608EEB}"/>
              </a:ext>
            </a:extLst>
          </p:cNvPr>
          <p:cNvSpPr>
            <a:spLocks/>
          </p:cNvSpPr>
          <p:nvPr/>
        </p:nvSpPr>
        <p:spPr bwMode="auto">
          <a:xfrm>
            <a:off x="4650582" y="13494"/>
            <a:ext cx="3348038" cy="2203450"/>
          </a:xfrm>
          <a:custGeom>
            <a:avLst/>
            <a:gdLst>
              <a:gd name="T0" fmla="*/ 0 w 8800"/>
              <a:gd name="T1" fmla="*/ 0 h 5806"/>
              <a:gd name="T2" fmla="*/ 2021 w 8800"/>
              <a:gd name="T3" fmla="*/ 5806 h 5806"/>
              <a:gd name="T4" fmla="*/ 8800 w 8800"/>
              <a:gd name="T5" fmla="*/ 0 h 5806"/>
              <a:gd name="T6" fmla="*/ 0 w 8800"/>
              <a:gd name="T7" fmla="*/ 0 h 5806"/>
            </a:gdLst>
            <a:ahLst/>
            <a:cxnLst>
              <a:cxn ang="0">
                <a:pos x="T0" y="T1"/>
              </a:cxn>
              <a:cxn ang="0">
                <a:pos x="T2" y="T3"/>
              </a:cxn>
              <a:cxn ang="0">
                <a:pos x="T4" y="T5"/>
              </a:cxn>
              <a:cxn ang="0">
                <a:pos x="T6" y="T7"/>
              </a:cxn>
            </a:cxnLst>
            <a:rect l="0" t="0" r="r" b="b"/>
            <a:pathLst>
              <a:path w="8800" h="5806">
                <a:moveTo>
                  <a:pt x="0" y="0"/>
                </a:moveTo>
                <a:lnTo>
                  <a:pt x="2021" y="5806"/>
                </a:lnTo>
                <a:lnTo>
                  <a:pt x="8800" y="0"/>
                </a:lnTo>
                <a:lnTo>
                  <a:pt x="0" y="0"/>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52" name="Freeform 8">
            <a:extLst>
              <a:ext uri="{FF2B5EF4-FFF2-40B4-BE49-F238E27FC236}">
                <a16:creationId xmlns:a16="http://schemas.microsoft.com/office/drawing/2014/main" xmlns="" id="{FD0A57EB-C034-4A1B-8F08-2C312ED97A8F}"/>
              </a:ext>
            </a:extLst>
          </p:cNvPr>
          <p:cNvSpPr>
            <a:spLocks/>
          </p:cNvSpPr>
          <p:nvPr/>
        </p:nvSpPr>
        <p:spPr bwMode="auto">
          <a:xfrm>
            <a:off x="1588" y="5333207"/>
            <a:ext cx="2297113" cy="1511300"/>
          </a:xfrm>
          <a:custGeom>
            <a:avLst/>
            <a:gdLst>
              <a:gd name="T0" fmla="*/ 0 w 6036"/>
              <a:gd name="T1" fmla="*/ 3982 h 3982"/>
              <a:gd name="T2" fmla="*/ 6036 w 6036"/>
              <a:gd name="T3" fmla="*/ 3982 h 3982"/>
              <a:gd name="T4" fmla="*/ 4650 w 6036"/>
              <a:gd name="T5" fmla="*/ 0 h 3982"/>
              <a:gd name="T6" fmla="*/ 0 w 6036"/>
              <a:gd name="T7" fmla="*/ 3982 h 3982"/>
            </a:gdLst>
            <a:ahLst/>
            <a:cxnLst>
              <a:cxn ang="0">
                <a:pos x="T0" y="T1"/>
              </a:cxn>
              <a:cxn ang="0">
                <a:pos x="T2" y="T3"/>
              </a:cxn>
              <a:cxn ang="0">
                <a:pos x="T4" y="T5"/>
              </a:cxn>
              <a:cxn ang="0">
                <a:pos x="T6" y="T7"/>
              </a:cxn>
            </a:cxnLst>
            <a:rect l="0" t="0" r="r" b="b"/>
            <a:pathLst>
              <a:path w="6036" h="3982">
                <a:moveTo>
                  <a:pt x="0" y="3982"/>
                </a:moveTo>
                <a:lnTo>
                  <a:pt x="6036" y="3982"/>
                </a:lnTo>
                <a:lnTo>
                  <a:pt x="4650" y="0"/>
                </a:lnTo>
                <a:lnTo>
                  <a:pt x="0" y="3982"/>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6" name="TextBox 15">
            <a:extLst>
              <a:ext uri="{FF2B5EF4-FFF2-40B4-BE49-F238E27FC236}">
                <a16:creationId xmlns:a16="http://schemas.microsoft.com/office/drawing/2014/main" xmlns="" id="{5AF2C591-0F28-4E09-A524-A802C0204351}"/>
              </a:ext>
            </a:extLst>
          </p:cNvPr>
          <p:cNvSpPr txBox="1"/>
          <p:nvPr/>
        </p:nvSpPr>
        <p:spPr>
          <a:xfrm>
            <a:off x="6568177" y="521146"/>
            <a:ext cx="5507736" cy="1188146"/>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της οικονομικής επίδρασης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xmlns="" id="{AB0EE275-0FF3-4975-BF38-6B6C2B45E607}"/>
              </a:ext>
            </a:extLst>
          </p:cNvPr>
          <p:cNvSpPr txBox="1"/>
          <p:nvPr/>
        </p:nvSpPr>
        <p:spPr>
          <a:xfrm>
            <a:off x="6814875" y="2281355"/>
            <a:ext cx="5014340" cy="333399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Δομημένο για την αθλητική βιομηχανία στην Βόρεια Αμερική.</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Δεν περιλαμβάνει απλώς την οικονομική δραστηριότητα των επαγγελματικών αθλημάτων και των αθλημάτων αναψυχής αλλά και τις δαπάνες των συμμετεχόντων, των θεατών και των χορηγών σε σχέση με ένα αθλητικό γεγονός ή δραστηριότητα.</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Αθλητική βιομηχανία: α) αθλητική ψυχαγωγία και αναψυχή, β) αθλητικά προϊόντα και υπηρεσίες, γ) αθλητικούς οργανισμούς που δρουν υποστηρικτικά </a:t>
            </a:r>
            <a:endParaRPr lang="en-US" sz="2000" spc="-15"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31658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7D4FF365-481F-422C-A88A-BF244FE5C64C}"/>
              </a:ext>
            </a:extLst>
          </p:cNvPr>
          <p:cNvSpPr txBox="1"/>
          <p:nvPr/>
        </p:nvSpPr>
        <p:spPr>
          <a:xfrm>
            <a:off x="795528" y="-3256"/>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των δύο τομέων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a16="http://schemas.microsoft.com/office/drawing/2014/main" xmlns=""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a16="http://schemas.microsoft.com/office/drawing/2014/main" xmlns=""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a16="http://schemas.microsoft.com/office/drawing/2014/main" xmlns=""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a16="http://schemas.microsoft.com/office/drawing/2014/main" xmlns=""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a16="http://schemas.microsoft.com/office/drawing/2014/main" xmlns=""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2" name="Διάγραμμα 11">
            <a:extLst>
              <a:ext uri="{FF2B5EF4-FFF2-40B4-BE49-F238E27FC236}">
                <a16:creationId xmlns:a16="http://schemas.microsoft.com/office/drawing/2014/main" xmlns="" id="{9877F86F-CF46-4E03-ACDE-591BD6729608}"/>
              </a:ext>
            </a:extLst>
          </p:cNvPr>
          <p:cNvGraphicFramePr/>
          <p:nvPr>
            <p:extLst>
              <p:ext uri="{D42A27DB-BD31-4B8C-83A1-F6EECF244321}">
                <p14:modId xmlns:p14="http://schemas.microsoft.com/office/powerpoint/2010/main" xmlns="" val="3476030652"/>
              </p:ext>
            </p:extLst>
          </p:nvPr>
        </p:nvGraphicFramePr>
        <p:xfrm>
          <a:off x="1947672" y="704088"/>
          <a:ext cx="7973568"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xmlns="" id="{FAF1BD9E-7F4F-4211-B87D-67401C8B5887}"/>
              </a:ext>
            </a:extLst>
          </p:cNvPr>
          <p:cNvSpPr txBox="1"/>
          <p:nvPr/>
        </p:nvSpPr>
        <p:spPr>
          <a:xfrm>
            <a:off x="71622" y="5662748"/>
            <a:ext cx="4573530" cy="478849"/>
          </a:xfrm>
          <a:prstGeom prst="rect">
            <a:avLst/>
          </a:prstGeom>
          <a:noFill/>
        </p:spPr>
        <p:txBody>
          <a:bodyPr wrap="square">
            <a:spAutoFit/>
          </a:bodyPr>
          <a:lstStyle/>
          <a:p>
            <a:pPr algn="just">
              <a:lnSpc>
                <a:spcPct val="107000"/>
              </a:lnSpc>
              <a:spcAft>
                <a:spcPts val="800"/>
              </a:spcAft>
            </a:pPr>
            <a:r>
              <a:rPr lang="el-GR" sz="1200" dirty="0">
                <a:effectLst/>
                <a:ea typeface="Calibri" panose="020F0502020204030204" pitchFamily="34" charset="0"/>
                <a:cs typeface="Times New Roman" panose="02020603050405020304" pitchFamily="18" charset="0"/>
              </a:rPr>
              <a:t>Πηγή</a:t>
            </a:r>
            <a:r>
              <a:rPr lang="en-US" sz="1200" dirty="0">
                <a:effectLst/>
                <a:ea typeface="Calibri" panose="020F0502020204030204" pitchFamily="34" charset="0"/>
                <a:cs typeface="Times New Roman" panose="02020603050405020304" pitchFamily="18" charset="0"/>
              </a:rPr>
              <a:t>: Li, M., Hofacre, S., &amp; Mahony, D. (2001). Economics of sport. Morgantown, WV: Fitness Information Technology</a:t>
            </a:r>
            <a:endParaRPr lang="el-GR"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2057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7">
            <a:extLst>
              <a:ext uri="{FF2B5EF4-FFF2-40B4-BE49-F238E27FC236}">
                <a16:creationId xmlns:a16="http://schemas.microsoft.com/office/drawing/2014/main" xmlns="" id="{36519F79-D118-4911-8F5C-9820FA3D40FF}"/>
              </a:ext>
            </a:extLst>
          </p:cNvPr>
          <p:cNvSpPr>
            <a:spLocks/>
          </p:cNvSpPr>
          <p:nvPr/>
        </p:nvSpPr>
        <p:spPr bwMode="auto">
          <a:xfrm>
            <a:off x="4104482" y="2473326"/>
            <a:ext cx="1985169" cy="3429794"/>
          </a:xfrm>
          <a:custGeom>
            <a:avLst/>
            <a:gdLst>
              <a:gd name="T0" fmla="*/ 1151 w 5217"/>
              <a:gd name="T1" fmla="*/ 3377 h 9038"/>
              <a:gd name="T2" fmla="*/ 181 w 5217"/>
              <a:gd name="T3" fmla="*/ 4183 h 9038"/>
              <a:gd name="T4" fmla="*/ 0 w 5217"/>
              <a:gd name="T5" fmla="*/ 4568 h 9038"/>
              <a:gd name="T6" fmla="*/ 0 w 5217"/>
              <a:gd name="T7" fmla="*/ 9038 h 9038"/>
              <a:gd name="T8" fmla="*/ 5036 w 5217"/>
              <a:gd name="T9" fmla="*/ 4854 h 9038"/>
              <a:gd name="T10" fmla="*/ 5217 w 5217"/>
              <a:gd name="T11" fmla="*/ 4470 h 9038"/>
              <a:gd name="T12" fmla="*/ 5217 w 5217"/>
              <a:gd name="T13" fmla="*/ 4310 h 9038"/>
              <a:gd name="T14" fmla="*/ 5217 w 5217"/>
              <a:gd name="T15" fmla="*/ 4310 h 9038"/>
              <a:gd name="T16" fmla="*/ 5217 w 5217"/>
              <a:gd name="T17" fmla="*/ 0 h 9038"/>
              <a:gd name="T18" fmla="*/ 1151 w 5217"/>
              <a:gd name="T19" fmla="*/ 3377 h 9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7" h="9038">
                <a:moveTo>
                  <a:pt x="1151" y="3377"/>
                </a:moveTo>
                <a:lnTo>
                  <a:pt x="181" y="4183"/>
                </a:lnTo>
                <a:cubicBezTo>
                  <a:pt x="66" y="4278"/>
                  <a:pt x="0" y="4419"/>
                  <a:pt x="0" y="4568"/>
                </a:cubicBezTo>
                <a:lnTo>
                  <a:pt x="0" y="9038"/>
                </a:lnTo>
                <a:lnTo>
                  <a:pt x="5036" y="4854"/>
                </a:lnTo>
                <a:cubicBezTo>
                  <a:pt x="5151" y="4759"/>
                  <a:pt x="5217" y="4618"/>
                  <a:pt x="5217" y="4470"/>
                </a:cubicBezTo>
                <a:lnTo>
                  <a:pt x="5217" y="4310"/>
                </a:lnTo>
                <a:lnTo>
                  <a:pt x="5217" y="4310"/>
                </a:lnTo>
                <a:lnTo>
                  <a:pt x="5217" y="0"/>
                </a:lnTo>
                <a:lnTo>
                  <a:pt x="1151" y="3377"/>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97" name="Freeform 29">
            <a:extLst>
              <a:ext uri="{FF2B5EF4-FFF2-40B4-BE49-F238E27FC236}">
                <a16:creationId xmlns:a16="http://schemas.microsoft.com/office/drawing/2014/main" xmlns="" id="{FC00A733-E092-4AE3-B053-56D3200AC141}"/>
              </a:ext>
            </a:extLst>
          </p:cNvPr>
          <p:cNvSpPr>
            <a:spLocks noEditPoints="1"/>
          </p:cNvSpPr>
          <p:nvPr/>
        </p:nvSpPr>
        <p:spPr bwMode="auto">
          <a:xfrm>
            <a:off x="4714875" y="3875882"/>
            <a:ext cx="765175" cy="623888"/>
          </a:xfrm>
          <a:custGeom>
            <a:avLst/>
            <a:gdLst>
              <a:gd name="T0" fmla="*/ 1050 w 2010"/>
              <a:gd name="T1" fmla="*/ 731 h 1645"/>
              <a:gd name="T2" fmla="*/ 1050 w 2010"/>
              <a:gd name="T3" fmla="*/ 640 h 1645"/>
              <a:gd name="T4" fmla="*/ 639 w 2010"/>
              <a:gd name="T5" fmla="*/ 686 h 1645"/>
              <a:gd name="T6" fmla="*/ 685 w 2010"/>
              <a:gd name="T7" fmla="*/ 914 h 1645"/>
              <a:gd name="T8" fmla="*/ 913 w 2010"/>
              <a:gd name="T9" fmla="*/ 868 h 1645"/>
              <a:gd name="T10" fmla="*/ 685 w 2010"/>
              <a:gd name="T11" fmla="*/ 823 h 1645"/>
              <a:gd name="T12" fmla="*/ 685 w 2010"/>
              <a:gd name="T13" fmla="*/ 914 h 1645"/>
              <a:gd name="T14" fmla="*/ 1050 w 2010"/>
              <a:gd name="T15" fmla="*/ 1097 h 1645"/>
              <a:gd name="T16" fmla="*/ 1050 w 2010"/>
              <a:gd name="T17" fmla="*/ 1005 h 1645"/>
              <a:gd name="T18" fmla="*/ 639 w 2010"/>
              <a:gd name="T19" fmla="*/ 1051 h 1645"/>
              <a:gd name="T20" fmla="*/ 1918 w 2010"/>
              <a:gd name="T21" fmla="*/ 1554 h 1645"/>
              <a:gd name="T22" fmla="*/ 1553 w 2010"/>
              <a:gd name="T23" fmla="*/ 1462 h 1645"/>
              <a:gd name="T24" fmla="*/ 1644 w 2010"/>
              <a:gd name="T25" fmla="*/ 1417 h 1645"/>
              <a:gd name="T26" fmla="*/ 1416 w 2010"/>
              <a:gd name="T27" fmla="*/ 1371 h 1645"/>
              <a:gd name="T28" fmla="*/ 1416 w 2010"/>
              <a:gd name="T29" fmla="*/ 1462 h 1645"/>
              <a:gd name="T30" fmla="*/ 1461 w 2010"/>
              <a:gd name="T31" fmla="*/ 1554 h 1645"/>
              <a:gd name="T32" fmla="*/ 913 w 2010"/>
              <a:gd name="T33" fmla="*/ 1462 h 1645"/>
              <a:gd name="T34" fmla="*/ 1005 w 2010"/>
              <a:gd name="T35" fmla="*/ 1417 h 1645"/>
              <a:gd name="T36" fmla="*/ 776 w 2010"/>
              <a:gd name="T37" fmla="*/ 1371 h 1645"/>
              <a:gd name="T38" fmla="*/ 776 w 2010"/>
              <a:gd name="T39" fmla="*/ 1462 h 1645"/>
              <a:gd name="T40" fmla="*/ 822 w 2010"/>
              <a:gd name="T41" fmla="*/ 1554 h 1645"/>
              <a:gd name="T42" fmla="*/ 456 w 2010"/>
              <a:gd name="T43" fmla="*/ 457 h 1645"/>
              <a:gd name="T44" fmla="*/ 1918 w 2010"/>
              <a:gd name="T45" fmla="*/ 1554 h 1645"/>
              <a:gd name="T46" fmla="*/ 456 w 2010"/>
              <a:gd name="T47" fmla="*/ 366 h 1645"/>
              <a:gd name="T48" fmla="*/ 365 w 2010"/>
              <a:gd name="T49" fmla="*/ 1554 h 1645"/>
              <a:gd name="T50" fmla="*/ 1918 w 2010"/>
              <a:gd name="T51" fmla="*/ 1645 h 1645"/>
              <a:gd name="T52" fmla="*/ 2010 w 2010"/>
              <a:gd name="T53" fmla="*/ 457 h 1645"/>
              <a:gd name="T54" fmla="*/ 228 w 2010"/>
              <a:gd name="T55" fmla="*/ 1188 h 1645"/>
              <a:gd name="T56" fmla="*/ 91 w 2010"/>
              <a:gd name="T57" fmla="*/ 92 h 1645"/>
              <a:gd name="T58" fmla="*/ 1553 w 2010"/>
              <a:gd name="T59" fmla="*/ 229 h 1645"/>
              <a:gd name="T60" fmla="*/ 1644 w 2010"/>
              <a:gd name="T61" fmla="*/ 229 h 1645"/>
              <a:gd name="T62" fmla="*/ 1553 w 2010"/>
              <a:gd name="T63" fmla="*/ 0 h 1645"/>
              <a:gd name="T64" fmla="*/ 0 w 2010"/>
              <a:gd name="T65" fmla="*/ 92 h 1645"/>
              <a:gd name="T66" fmla="*/ 91 w 2010"/>
              <a:gd name="T67" fmla="*/ 1280 h 1645"/>
              <a:gd name="T68" fmla="*/ 274 w 2010"/>
              <a:gd name="T69" fmla="*/ 1234 h 1645"/>
              <a:gd name="T70" fmla="*/ 1324 w 2010"/>
              <a:gd name="T71" fmla="*/ 914 h 1645"/>
              <a:gd name="T72" fmla="*/ 1736 w 2010"/>
              <a:gd name="T73" fmla="*/ 868 h 1645"/>
              <a:gd name="T74" fmla="*/ 1324 w 2010"/>
              <a:gd name="T75" fmla="*/ 823 h 1645"/>
              <a:gd name="T76" fmla="*/ 1324 w 2010"/>
              <a:gd name="T77" fmla="*/ 914 h 1645"/>
              <a:gd name="T78" fmla="*/ 1507 w 2010"/>
              <a:gd name="T79" fmla="*/ 1097 h 1645"/>
              <a:gd name="T80" fmla="*/ 1507 w 2010"/>
              <a:gd name="T81" fmla="*/ 1005 h 1645"/>
              <a:gd name="T82" fmla="*/ 1279 w 2010"/>
              <a:gd name="T83" fmla="*/ 1051 h 1645"/>
              <a:gd name="T84" fmla="*/ 1324 w 2010"/>
              <a:gd name="T85" fmla="*/ 731 h 1645"/>
              <a:gd name="T86" fmla="*/ 1553 w 2010"/>
              <a:gd name="T87" fmla="*/ 686 h 1645"/>
              <a:gd name="T88" fmla="*/ 1324 w 2010"/>
              <a:gd name="T89" fmla="*/ 640 h 1645"/>
              <a:gd name="T90" fmla="*/ 1324 w 2010"/>
              <a:gd name="T91" fmla="*/ 73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0" h="1645">
                <a:moveTo>
                  <a:pt x="685" y="731"/>
                </a:moveTo>
                <a:lnTo>
                  <a:pt x="1050" y="731"/>
                </a:lnTo>
                <a:cubicBezTo>
                  <a:pt x="1076" y="731"/>
                  <a:pt x="1096" y="711"/>
                  <a:pt x="1096" y="686"/>
                </a:cubicBezTo>
                <a:cubicBezTo>
                  <a:pt x="1096" y="660"/>
                  <a:pt x="1076" y="640"/>
                  <a:pt x="1050" y="640"/>
                </a:cubicBezTo>
                <a:lnTo>
                  <a:pt x="685" y="640"/>
                </a:lnTo>
                <a:cubicBezTo>
                  <a:pt x="660" y="640"/>
                  <a:pt x="639" y="660"/>
                  <a:pt x="639" y="686"/>
                </a:cubicBezTo>
                <a:cubicBezTo>
                  <a:pt x="639" y="711"/>
                  <a:pt x="660" y="731"/>
                  <a:pt x="685" y="731"/>
                </a:cubicBezTo>
                <a:close/>
                <a:moveTo>
                  <a:pt x="685" y="914"/>
                </a:moveTo>
                <a:lnTo>
                  <a:pt x="868" y="914"/>
                </a:lnTo>
                <a:cubicBezTo>
                  <a:pt x="893" y="914"/>
                  <a:pt x="913" y="894"/>
                  <a:pt x="913" y="868"/>
                </a:cubicBezTo>
                <a:cubicBezTo>
                  <a:pt x="913" y="843"/>
                  <a:pt x="893" y="823"/>
                  <a:pt x="868" y="823"/>
                </a:cubicBezTo>
                <a:lnTo>
                  <a:pt x="685" y="823"/>
                </a:lnTo>
                <a:cubicBezTo>
                  <a:pt x="660" y="823"/>
                  <a:pt x="639" y="843"/>
                  <a:pt x="639" y="868"/>
                </a:cubicBezTo>
                <a:cubicBezTo>
                  <a:pt x="639" y="894"/>
                  <a:pt x="660" y="914"/>
                  <a:pt x="685" y="914"/>
                </a:cubicBezTo>
                <a:close/>
                <a:moveTo>
                  <a:pt x="685" y="1097"/>
                </a:moveTo>
                <a:lnTo>
                  <a:pt x="1050" y="1097"/>
                </a:lnTo>
                <a:cubicBezTo>
                  <a:pt x="1076" y="1097"/>
                  <a:pt x="1096" y="1076"/>
                  <a:pt x="1096" y="1051"/>
                </a:cubicBezTo>
                <a:cubicBezTo>
                  <a:pt x="1096" y="1026"/>
                  <a:pt x="1076" y="1005"/>
                  <a:pt x="1050" y="1005"/>
                </a:cubicBezTo>
                <a:lnTo>
                  <a:pt x="685" y="1005"/>
                </a:lnTo>
                <a:cubicBezTo>
                  <a:pt x="660" y="1005"/>
                  <a:pt x="639" y="1026"/>
                  <a:pt x="639" y="1051"/>
                </a:cubicBezTo>
                <a:cubicBezTo>
                  <a:pt x="639" y="1076"/>
                  <a:pt x="660" y="1097"/>
                  <a:pt x="685" y="1097"/>
                </a:cubicBezTo>
                <a:close/>
                <a:moveTo>
                  <a:pt x="1918" y="1554"/>
                </a:moveTo>
                <a:lnTo>
                  <a:pt x="1553" y="1554"/>
                </a:lnTo>
                <a:lnTo>
                  <a:pt x="1553" y="1462"/>
                </a:lnTo>
                <a:lnTo>
                  <a:pt x="1598" y="1462"/>
                </a:lnTo>
                <a:cubicBezTo>
                  <a:pt x="1624" y="1462"/>
                  <a:pt x="1644" y="1442"/>
                  <a:pt x="1644" y="1417"/>
                </a:cubicBezTo>
                <a:cubicBezTo>
                  <a:pt x="1644" y="1391"/>
                  <a:pt x="1624" y="1371"/>
                  <a:pt x="1598" y="1371"/>
                </a:cubicBezTo>
                <a:lnTo>
                  <a:pt x="1416" y="1371"/>
                </a:lnTo>
                <a:cubicBezTo>
                  <a:pt x="1391" y="1371"/>
                  <a:pt x="1370" y="1391"/>
                  <a:pt x="1370" y="1417"/>
                </a:cubicBezTo>
                <a:cubicBezTo>
                  <a:pt x="1370" y="1442"/>
                  <a:pt x="1391" y="1462"/>
                  <a:pt x="1416" y="1462"/>
                </a:cubicBezTo>
                <a:lnTo>
                  <a:pt x="1461" y="1462"/>
                </a:lnTo>
                <a:lnTo>
                  <a:pt x="1461" y="1554"/>
                </a:lnTo>
                <a:lnTo>
                  <a:pt x="913" y="1554"/>
                </a:lnTo>
                <a:lnTo>
                  <a:pt x="913" y="1462"/>
                </a:lnTo>
                <a:lnTo>
                  <a:pt x="959" y="1462"/>
                </a:lnTo>
                <a:cubicBezTo>
                  <a:pt x="984" y="1462"/>
                  <a:pt x="1005" y="1442"/>
                  <a:pt x="1005" y="1417"/>
                </a:cubicBezTo>
                <a:cubicBezTo>
                  <a:pt x="1005" y="1391"/>
                  <a:pt x="984" y="1371"/>
                  <a:pt x="959" y="1371"/>
                </a:cubicBezTo>
                <a:lnTo>
                  <a:pt x="776" y="1371"/>
                </a:lnTo>
                <a:cubicBezTo>
                  <a:pt x="751" y="1371"/>
                  <a:pt x="731" y="1391"/>
                  <a:pt x="731" y="1417"/>
                </a:cubicBezTo>
                <a:cubicBezTo>
                  <a:pt x="731" y="1442"/>
                  <a:pt x="751" y="1462"/>
                  <a:pt x="776" y="1462"/>
                </a:cubicBezTo>
                <a:lnTo>
                  <a:pt x="822" y="1462"/>
                </a:lnTo>
                <a:lnTo>
                  <a:pt x="822" y="1554"/>
                </a:lnTo>
                <a:lnTo>
                  <a:pt x="456" y="1554"/>
                </a:lnTo>
                <a:lnTo>
                  <a:pt x="456" y="457"/>
                </a:lnTo>
                <a:lnTo>
                  <a:pt x="1918" y="457"/>
                </a:lnTo>
                <a:lnTo>
                  <a:pt x="1918" y="1554"/>
                </a:lnTo>
                <a:close/>
                <a:moveTo>
                  <a:pt x="1918" y="366"/>
                </a:moveTo>
                <a:lnTo>
                  <a:pt x="456" y="366"/>
                </a:lnTo>
                <a:cubicBezTo>
                  <a:pt x="406" y="366"/>
                  <a:pt x="365" y="407"/>
                  <a:pt x="365" y="457"/>
                </a:cubicBezTo>
                <a:lnTo>
                  <a:pt x="365" y="1554"/>
                </a:lnTo>
                <a:cubicBezTo>
                  <a:pt x="365" y="1604"/>
                  <a:pt x="406" y="1645"/>
                  <a:pt x="456" y="1645"/>
                </a:cubicBezTo>
                <a:lnTo>
                  <a:pt x="1918" y="1645"/>
                </a:lnTo>
                <a:cubicBezTo>
                  <a:pt x="1969" y="1645"/>
                  <a:pt x="2010" y="1604"/>
                  <a:pt x="2010" y="1554"/>
                </a:cubicBezTo>
                <a:lnTo>
                  <a:pt x="2010" y="457"/>
                </a:lnTo>
                <a:cubicBezTo>
                  <a:pt x="2010" y="407"/>
                  <a:pt x="1969" y="366"/>
                  <a:pt x="1918" y="366"/>
                </a:cubicBezTo>
                <a:close/>
                <a:moveTo>
                  <a:pt x="228" y="1188"/>
                </a:moveTo>
                <a:lnTo>
                  <a:pt x="91" y="1188"/>
                </a:lnTo>
                <a:lnTo>
                  <a:pt x="91" y="92"/>
                </a:lnTo>
                <a:lnTo>
                  <a:pt x="1553" y="92"/>
                </a:lnTo>
                <a:lnTo>
                  <a:pt x="1553" y="229"/>
                </a:lnTo>
                <a:cubicBezTo>
                  <a:pt x="1553" y="254"/>
                  <a:pt x="1573" y="275"/>
                  <a:pt x="1598" y="275"/>
                </a:cubicBezTo>
                <a:cubicBezTo>
                  <a:pt x="1624" y="275"/>
                  <a:pt x="1644" y="254"/>
                  <a:pt x="1644" y="229"/>
                </a:cubicBezTo>
                <a:lnTo>
                  <a:pt x="1644" y="92"/>
                </a:lnTo>
                <a:cubicBezTo>
                  <a:pt x="1644" y="41"/>
                  <a:pt x="1603" y="0"/>
                  <a:pt x="1553" y="0"/>
                </a:cubicBezTo>
                <a:lnTo>
                  <a:pt x="91" y="0"/>
                </a:lnTo>
                <a:cubicBezTo>
                  <a:pt x="41" y="0"/>
                  <a:pt x="0" y="41"/>
                  <a:pt x="0" y="92"/>
                </a:cubicBezTo>
                <a:lnTo>
                  <a:pt x="0" y="1188"/>
                </a:lnTo>
                <a:cubicBezTo>
                  <a:pt x="0" y="1239"/>
                  <a:pt x="41" y="1280"/>
                  <a:pt x="91" y="1280"/>
                </a:cubicBezTo>
                <a:lnTo>
                  <a:pt x="228" y="1280"/>
                </a:lnTo>
                <a:cubicBezTo>
                  <a:pt x="253" y="1280"/>
                  <a:pt x="274" y="1259"/>
                  <a:pt x="274" y="1234"/>
                </a:cubicBezTo>
                <a:cubicBezTo>
                  <a:pt x="274" y="1209"/>
                  <a:pt x="253" y="1188"/>
                  <a:pt x="228" y="1188"/>
                </a:cubicBezTo>
                <a:close/>
                <a:moveTo>
                  <a:pt x="1324" y="914"/>
                </a:moveTo>
                <a:lnTo>
                  <a:pt x="1690" y="914"/>
                </a:lnTo>
                <a:cubicBezTo>
                  <a:pt x="1715" y="914"/>
                  <a:pt x="1736" y="894"/>
                  <a:pt x="1736" y="868"/>
                </a:cubicBezTo>
                <a:cubicBezTo>
                  <a:pt x="1736" y="843"/>
                  <a:pt x="1715" y="823"/>
                  <a:pt x="1690" y="823"/>
                </a:cubicBezTo>
                <a:lnTo>
                  <a:pt x="1324" y="823"/>
                </a:lnTo>
                <a:cubicBezTo>
                  <a:pt x="1299" y="823"/>
                  <a:pt x="1279" y="843"/>
                  <a:pt x="1279" y="868"/>
                </a:cubicBezTo>
                <a:cubicBezTo>
                  <a:pt x="1279" y="894"/>
                  <a:pt x="1299" y="914"/>
                  <a:pt x="1324" y="914"/>
                </a:cubicBezTo>
                <a:close/>
                <a:moveTo>
                  <a:pt x="1324" y="1097"/>
                </a:moveTo>
                <a:lnTo>
                  <a:pt x="1507" y="1097"/>
                </a:lnTo>
                <a:cubicBezTo>
                  <a:pt x="1532" y="1097"/>
                  <a:pt x="1553" y="1076"/>
                  <a:pt x="1553" y="1051"/>
                </a:cubicBezTo>
                <a:cubicBezTo>
                  <a:pt x="1553" y="1026"/>
                  <a:pt x="1532" y="1005"/>
                  <a:pt x="1507" y="1005"/>
                </a:cubicBezTo>
                <a:lnTo>
                  <a:pt x="1324" y="1005"/>
                </a:lnTo>
                <a:cubicBezTo>
                  <a:pt x="1299" y="1005"/>
                  <a:pt x="1279" y="1026"/>
                  <a:pt x="1279" y="1051"/>
                </a:cubicBezTo>
                <a:cubicBezTo>
                  <a:pt x="1279" y="1076"/>
                  <a:pt x="1299" y="1097"/>
                  <a:pt x="1324" y="1097"/>
                </a:cubicBezTo>
                <a:close/>
                <a:moveTo>
                  <a:pt x="1324" y="731"/>
                </a:moveTo>
                <a:lnTo>
                  <a:pt x="1507" y="731"/>
                </a:lnTo>
                <a:cubicBezTo>
                  <a:pt x="1532" y="731"/>
                  <a:pt x="1553" y="711"/>
                  <a:pt x="1553" y="686"/>
                </a:cubicBezTo>
                <a:cubicBezTo>
                  <a:pt x="1553" y="660"/>
                  <a:pt x="1532" y="640"/>
                  <a:pt x="1507" y="640"/>
                </a:cubicBezTo>
                <a:lnTo>
                  <a:pt x="1324" y="640"/>
                </a:lnTo>
                <a:cubicBezTo>
                  <a:pt x="1299" y="640"/>
                  <a:pt x="1279" y="660"/>
                  <a:pt x="1279" y="686"/>
                </a:cubicBezTo>
                <a:cubicBezTo>
                  <a:pt x="1279" y="711"/>
                  <a:pt x="1299" y="731"/>
                  <a:pt x="1324" y="731"/>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pic>
        <p:nvPicPr>
          <p:cNvPr id="4" name="Θέση εικόνας 3">
            <a:extLst>
              <a:ext uri="{FF2B5EF4-FFF2-40B4-BE49-F238E27FC236}">
                <a16:creationId xmlns:a16="http://schemas.microsoft.com/office/drawing/2014/main" xmlns="" id="{17E55048-FE5A-40B8-8D1D-CDBCE9296BBB}"/>
              </a:ext>
            </a:extLst>
          </p:cNvPr>
          <p:cNvPicPr>
            <a:picLocks noGrp="1" noChangeAspect="1"/>
          </p:cNvPicPr>
          <p:nvPr>
            <p:ph type="pic" sz="quarter" idx="10"/>
          </p:nvPr>
        </p:nvPicPr>
        <p:blipFill>
          <a:blip r:embed="rId2"/>
          <a:srcRect t="3784" b="3784"/>
          <a:stretch>
            <a:fillRect/>
          </a:stretch>
        </p:blipFill>
        <p:spPr/>
      </p:pic>
      <p:sp>
        <p:nvSpPr>
          <p:cNvPr id="278" name="TextBox 277">
            <a:extLst>
              <a:ext uri="{FF2B5EF4-FFF2-40B4-BE49-F238E27FC236}">
                <a16:creationId xmlns:a16="http://schemas.microsoft.com/office/drawing/2014/main" xmlns="" id="{F8B363F3-DB42-4F44-8CA6-C95EFAD704CC}"/>
              </a:ext>
            </a:extLst>
          </p:cNvPr>
          <p:cNvSpPr txBox="1"/>
          <p:nvPr/>
        </p:nvSpPr>
        <p:spPr>
          <a:xfrm>
            <a:off x="6102351" y="1877219"/>
            <a:ext cx="5653583" cy="4488152"/>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Τμηματοποίηση της αθλητικής βιομηχανίας σύμφωνα με την αθλητική δραστηριότητα.</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Οι αθλητικές διοργανώσεις αποτελούν τη ραχοκοκαλιά της αθλητικής βιομηχανίας και με αυτές με κάποιο τρόπο, σχετίζονται όλοι οι οργανισμοί και οι επιχειρήσεις του χώρου.</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Αθλητική βιομηχανία πλέγμα: α) επιχειρήσεων και οργανισμών που παράγουν αθλητικές δραστηριότητες, β) εταιρίες και οργανισμούς που παρέχουν προϊόντα και υπηρεσίες για την υποστήριξη της παραγωγής αθλητικών δραστηριοτήτων, γ) εταιρίες και οργανισμούς που πωλούν και εμπορεύονται προϊόντα που σχετίζονται με τις αθλητικές δραστηριότητες.</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Τμήμα παραγωγής αθλητικού προϊόντος και τμήμα υποστήριξης του αθλητικού προϊόντος</a:t>
            </a:r>
            <a:endParaRPr lang="en-US" sz="2000" spc="-15"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xmlns="" id="{B63169EC-74C9-4670-AF71-BAECAF111648}"/>
              </a:ext>
            </a:extLst>
          </p:cNvPr>
          <p:cNvSpPr txBox="1"/>
          <p:nvPr/>
        </p:nvSpPr>
        <p:spPr>
          <a:xfrm>
            <a:off x="4903775" y="259931"/>
            <a:ext cx="7123176" cy="1188146"/>
          </a:xfrm>
          <a:prstGeom prst="rect">
            <a:avLst/>
          </a:prstGeom>
          <a:noFill/>
        </p:spPr>
        <p:txBody>
          <a:bodyPr wrap="square">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των δύο τομέων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14394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7D4FF365-481F-422C-A88A-BF244FE5C64C}"/>
              </a:ext>
            </a:extLst>
          </p:cNvPr>
          <p:cNvSpPr txBox="1"/>
          <p:nvPr/>
        </p:nvSpPr>
        <p:spPr>
          <a:xfrm>
            <a:off x="0" y="52693"/>
            <a:ext cx="11064239" cy="1188146"/>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βάση τους αθλητικούς οργανισμούς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a16="http://schemas.microsoft.com/office/drawing/2014/main" xmlns=""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a16="http://schemas.microsoft.com/office/drawing/2014/main" xmlns=""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a16="http://schemas.microsoft.com/office/drawing/2014/main" xmlns=""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a16="http://schemas.microsoft.com/office/drawing/2014/main" xmlns=""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a16="http://schemas.microsoft.com/office/drawing/2014/main" xmlns=""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1" name="Διάγραμμα 10">
            <a:extLst>
              <a:ext uri="{FF2B5EF4-FFF2-40B4-BE49-F238E27FC236}">
                <a16:creationId xmlns:a16="http://schemas.microsoft.com/office/drawing/2014/main" xmlns="" id="{B7CECD76-F189-496B-84D2-3F16809E7D4D}"/>
              </a:ext>
            </a:extLst>
          </p:cNvPr>
          <p:cNvGraphicFramePr/>
          <p:nvPr>
            <p:extLst>
              <p:ext uri="{D42A27DB-BD31-4B8C-83A1-F6EECF244321}">
                <p14:modId xmlns:p14="http://schemas.microsoft.com/office/powerpoint/2010/main" xmlns="" val="3330384735"/>
              </p:ext>
            </p:extLst>
          </p:nvPr>
        </p:nvGraphicFramePr>
        <p:xfrm>
          <a:off x="1874520" y="1463040"/>
          <a:ext cx="8000999" cy="408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xmlns="" id="{B011931A-B2CE-4641-93AB-2B2FB700FBB2}"/>
              </a:ext>
            </a:extLst>
          </p:cNvPr>
          <p:cNvSpPr txBox="1"/>
          <p:nvPr/>
        </p:nvSpPr>
        <p:spPr>
          <a:xfrm>
            <a:off x="116586" y="5902173"/>
            <a:ext cx="6707124" cy="276999"/>
          </a:xfrm>
          <a:prstGeom prst="rect">
            <a:avLst/>
          </a:prstGeom>
          <a:noFill/>
        </p:spPr>
        <p:txBody>
          <a:bodyPr wrap="square">
            <a:spAutoFit/>
          </a:bodyPr>
          <a:lstStyle/>
          <a:p>
            <a:r>
              <a:rPr lang="el-GR" sz="1200" dirty="0">
                <a:effectLst/>
                <a:latin typeface="Calibri" panose="020F0502020204030204" pitchFamily="34" charset="0"/>
                <a:ea typeface="Times New Roman" panose="02020603050405020304" pitchFamily="18" charset="0"/>
                <a:cs typeface="Calibri" panose="020F0502020204030204" pitchFamily="34" charset="0"/>
              </a:rPr>
              <a:t>Πηγή</a:t>
            </a:r>
            <a:r>
              <a:rPr lang="en-US" sz="1200" dirty="0">
                <a:effectLst/>
                <a:latin typeface="Calibri" panose="020F0502020204030204" pitchFamily="34" charset="0"/>
                <a:ea typeface="Times New Roman" panose="02020603050405020304" pitchFamily="18" charset="0"/>
                <a:cs typeface="Calibri" panose="020F0502020204030204" pitchFamily="34" charset="0"/>
              </a:rPr>
              <a:t>: Pedersen, P., &amp; Thibault, L. (2019). </a:t>
            </a:r>
            <a:r>
              <a:rPr lang="en-US" sz="1200" kern="1800" dirty="0">
                <a:effectLst/>
                <a:latin typeface="Calibri" panose="020F0502020204030204" pitchFamily="34" charset="0"/>
                <a:ea typeface="Times New Roman" panose="02020603050405020304" pitchFamily="18" charset="0"/>
                <a:cs typeface="Calibri" panose="020F0502020204030204" pitchFamily="34" charset="0"/>
              </a:rPr>
              <a:t>Contemporary Sport Management (6th ed.). </a:t>
            </a:r>
            <a:r>
              <a:rPr lang="en-US" sz="1200" dirty="0">
                <a:effectLst/>
                <a:latin typeface="Calibri" panose="020F0502020204030204" pitchFamily="34" charset="0"/>
                <a:ea typeface="Times New Roman" panose="02020603050405020304" pitchFamily="18" charset="0"/>
                <a:cs typeface="Calibri" panose="020F0502020204030204" pitchFamily="34" charset="0"/>
              </a:rPr>
              <a:t>Human Kinetics</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xmlns="" val="1699790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Oval 65">
            <a:extLst>
              <a:ext uri="{FF2B5EF4-FFF2-40B4-BE49-F238E27FC236}">
                <a16:creationId xmlns:a16="http://schemas.microsoft.com/office/drawing/2014/main" xmlns="" id="{2BDCB14E-1764-43F9-9955-6DF675355062}"/>
              </a:ext>
            </a:extLst>
          </p:cNvPr>
          <p:cNvSpPr>
            <a:spLocks noChangeArrowheads="1"/>
          </p:cNvSpPr>
          <p:nvPr/>
        </p:nvSpPr>
        <p:spPr bwMode="auto">
          <a:xfrm>
            <a:off x="2523332" y="1649413"/>
            <a:ext cx="1473200" cy="1470025"/>
          </a:xfrm>
          <a:prstGeom prst="ellipse">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53" name="Oval 66">
            <a:extLst>
              <a:ext uri="{FF2B5EF4-FFF2-40B4-BE49-F238E27FC236}">
                <a16:creationId xmlns:a16="http://schemas.microsoft.com/office/drawing/2014/main" xmlns="" id="{2AA2796B-BD96-4021-8194-CCA92511CE86}"/>
              </a:ext>
            </a:extLst>
          </p:cNvPr>
          <p:cNvSpPr>
            <a:spLocks noChangeArrowheads="1"/>
          </p:cNvSpPr>
          <p:nvPr/>
        </p:nvSpPr>
        <p:spPr bwMode="auto">
          <a:xfrm>
            <a:off x="2523332" y="2766219"/>
            <a:ext cx="1473200" cy="1470025"/>
          </a:xfrm>
          <a:prstGeom prst="ellipse">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54" name="Oval 67">
            <a:extLst>
              <a:ext uri="{FF2B5EF4-FFF2-40B4-BE49-F238E27FC236}">
                <a16:creationId xmlns:a16="http://schemas.microsoft.com/office/drawing/2014/main" xmlns="" id="{6661A2ED-B7E9-4414-B919-9B7230E3E8ED}"/>
              </a:ext>
            </a:extLst>
          </p:cNvPr>
          <p:cNvSpPr>
            <a:spLocks noChangeArrowheads="1"/>
          </p:cNvSpPr>
          <p:nvPr/>
        </p:nvSpPr>
        <p:spPr bwMode="auto">
          <a:xfrm>
            <a:off x="2523332" y="3883026"/>
            <a:ext cx="1473200" cy="1470025"/>
          </a:xfrm>
          <a:prstGeom prst="ellipse">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55" name="Oval 68">
            <a:extLst>
              <a:ext uri="{FF2B5EF4-FFF2-40B4-BE49-F238E27FC236}">
                <a16:creationId xmlns:a16="http://schemas.microsoft.com/office/drawing/2014/main" xmlns="" id="{4B193506-5312-4B45-B029-E596628992D4}"/>
              </a:ext>
            </a:extLst>
          </p:cNvPr>
          <p:cNvSpPr>
            <a:spLocks noChangeArrowheads="1"/>
          </p:cNvSpPr>
          <p:nvPr/>
        </p:nvSpPr>
        <p:spPr bwMode="auto">
          <a:xfrm>
            <a:off x="2523332" y="5000626"/>
            <a:ext cx="1473200" cy="1469232"/>
          </a:xfrm>
          <a:prstGeom prst="ellipse">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88" name="Rectangle 373">
            <a:extLst>
              <a:ext uri="{FF2B5EF4-FFF2-40B4-BE49-F238E27FC236}">
                <a16:creationId xmlns:a16="http://schemas.microsoft.com/office/drawing/2014/main" xmlns="" id="{FC542C7F-7C8D-4DF4-A2CC-94E39EA93248}"/>
              </a:ext>
            </a:extLst>
          </p:cNvPr>
          <p:cNvSpPr>
            <a:spLocks noChangeArrowheads="1"/>
          </p:cNvSpPr>
          <p:nvPr/>
        </p:nvSpPr>
        <p:spPr bwMode="auto">
          <a:xfrm>
            <a:off x="1588" y="2374901"/>
            <a:ext cx="2521744" cy="19050"/>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89" name="Rectangle 374">
            <a:extLst>
              <a:ext uri="{FF2B5EF4-FFF2-40B4-BE49-F238E27FC236}">
                <a16:creationId xmlns:a16="http://schemas.microsoft.com/office/drawing/2014/main" xmlns="" id="{D1A1CAC1-0882-42B4-A1E6-52AFA590779A}"/>
              </a:ext>
            </a:extLst>
          </p:cNvPr>
          <p:cNvSpPr>
            <a:spLocks noChangeArrowheads="1"/>
          </p:cNvSpPr>
          <p:nvPr/>
        </p:nvSpPr>
        <p:spPr bwMode="auto">
          <a:xfrm>
            <a:off x="1588" y="3491707"/>
            <a:ext cx="2521744" cy="19050"/>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0" name="Rectangle 375">
            <a:extLst>
              <a:ext uri="{FF2B5EF4-FFF2-40B4-BE49-F238E27FC236}">
                <a16:creationId xmlns:a16="http://schemas.microsoft.com/office/drawing/2014/main" xmlns="" id="{2592F587-A300-462E-AA57-A181D6B85F1A}"/>
              </a:ext>
            </a:extLst>
          </p:cNvPr>
          <p:cNvSpPr>
            <a:spLocks noChangeArrowheads="1"/>
          </p:cNvSpPr>
          <p:nvPr/>
        </p:nvSpPr>
        <p:spPr bwMode="auto">
          <a:xfrm>
            <a:off x="1588" y="4608513"/>
            <a:ext cx="2521744" cy="19050"/>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1" name="Rectangle 376">
            <a:extLst>
              <a:ext uri="{FF2B5EF4-FFF2-40B4-BE49-F238E27FC236}">
                <a16:creationId xmlns:a16="http://schemas.microsoft.com/office/drawing/2014/main" xmlns="" id="{0F77C257-F44D-4425-8ED8-1F3AF6EBC163}"/>
              </a:ext>
            </a:extLst>
          </p:cNvPr>
          <p:cNvSpPr>
            <a:spLocks noChangeArrowheads="1"/>
          </p:cNvSpPr>
          <p:nvPr/>
        </p:nvSpPr>
        <p:spPr bwMode="auto">
          <a:xfrm>
            <a:off x="1588" y="5725319"/>
            <a:ext cx="2521744" cy="19050"/>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01" name="TextBox 400">
            <a:extLst>
              <a:ext uri="{FF2B5EF4-FFF2-40B4-BE49-F238E27FC236}">
                <a16:creationId xmlns:a16="http://schemas.microsoft.com/office/drawing/2014/main" xmlns="" id="{E0E6B014-AD2D-4B2D-A381-506E8A10AB3B}"/>
              </a:ext>
            </a:extLst>
          </p:cNvPr>
          <p:cNvSpPr txBox="1"/>
          <p:nvPr/>
        </p:nvSpPr>
        <p:spPr>
          <a:xfrm>
            <a:off x="1828802" y="174980"/>
            <a:ext cx="8398274" cy="1188146"/>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a:t>
            </a:r>
            <a:endParaRPr lang="en-US" sz="3200" b="1" spc="-145" dirty="0">
              <a:solidFill>
                <a:schemeClr val="tx2"/>
              </a:solidFill>
              <a:latin typeface="Calibri" panose="020F0502020204030204" pitchFamily="34" charset="0"/>
              <a:cs typeface="Calibri" panose="020F0502020204030204" pitchFamily="34" charset="0"/>
            </a:endParaRPr>
          </a:p>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βάση τους αθλητικούς οργανισμούς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407" name="TextBox 406">
            <a:extLst>
              <a:ext uri="{FF2B5EF4-FFF2-40B4-BE49-F238E27FC236}">
                <a16:creationId xmlns:a16="http://schemas.microsoft.com/office/drawing/2014/main" xmlns="" id="{3A1621B5-8D83-4BE1-A6BA-9341C45D37A4}"/>
              </a:ext>
            </a:extLst>
          </p:cNvPr>
          <p:cNvSpPr txBox="1"/>
          <p:nvPr/>
        </p:nvSpPr>
        <p:spPr>
          <a:xfrm>
            <a:off x="4586290" y="1987760"/>
            <a:ext cx="6936925" cy="469526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Αθλητική βιομηχανία</a:t>
            </a:r>
            <a:r>
              <a:rPr lang="el-GR" sz="2000" spc="-15" dirty="0">
                <a:latin typeface="Calibri" panose="020F0502020204030204" pitchFamily="34" charset="0"/>
                <a:cs typeface="Calibri" panose="020F0502020204030204" pitchFamily="34" charset="0"/>
              </a:rPr>
              <a:t>: τρεις τομείς στους οποίους ομαδοποιούνται οι αθλητικοί οργανισμοί με βάση την αποστολή τους.</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Δημόσιος τομέας</a:t>
            </a:r>
            <a:r>
              <a:rPr lang="el-GR" sz="2000" spc="-15" dirty="0">
                <a:latin typeface="Calibri" panose="020F0502020204030204" pitchFamily="34" charset="0"/>
                <a:cs typeface="Calibri" panose="020F0502020204030204" pitchFamily="34" charset="0"/>
              </a:rPr>
              <a:t>: περιλαμβάνει κρατικούς αθλητικούς οργανισμούς και υπηρεσίες</a:t>
            </a:r>
          </a:p>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Μη κερδοσκοπικός φορέας</a:t>
            </a:r>
            <a:r>
              <a:rPr lang="el-GR" sz="2000" spc="-15" dirty="0">
                <a:latin typeface="Calibri" panose="020F0502020204030204" pitchFamily="34" charset="0"/>
                <a:cs typeface="Calibri" panose="020F0502020204030204" pitchFamily="34" charset="0"/>
              </a:rPr>
              <a:t>: περιλαμβάνει εθελοντικούς οργανισμούς με κύριο σκοπό όχι το κέρδος αλλά το ενδιαφέρον τους για τις ανάγκες των μελών τους.</a:t>
            </a:r>
          </a:p>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Εμπορικός τομέας</a:t>
            </a:r>
            <a:r>
              <a:rPr lang="el-GR" sz="2000" spc="-15" dirty="0">
                <a:latin typeface="Calibri" panose="020F0502020204030204" pitchFamily="34" charset="0"/>
                <a:cs typeface="Calibri" panose="020F0502020204030204" pitchFamily="34" charset="0"/>
              </a:rPr>
              <a:t>: αποτελείται από οργανισμούς όπου απώτερος στόχος είναι η δημιουργία κέρδους.</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Οι εμπορικοί οργανισμοί έχουν κεντρικό ρόλο στη λειτουργία ολόκληρης της αθλητικής βιομηχανίας καθώς είναι αυτοί που παρέχουν τα αθλητικά προϊόντα και τις υπηρεσίες στον πληθυσμό. </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Ορισμένα προϊόντα και υπηρεσίες, παράγονται από οργανισμούς σε διαφορετικούς τομείς.</a:t>
            </a:r>
          </a:p>
          <a:p>
            <a:pPr marL="285750" indent="-285750">
              <a:lnSpc>
                <a:spcPts val="1800"/>
              </a:lnSpc>
              <a:buFont typeface="Arial" panose="020B0604020202020204" pitchFamily="34" charset="0"/>
              <a:buChar char="•"/>
            </a:pPr>
            <a:endParaRPr lang="el-GR" sz="1300" spc="-15" dirty="0">
              <a:latin typeface="DM Sans" pitchFamily="2" charset="77"/>
            </a:endParaRPr>
          </a:p>
          <a:p>
            <a:pPr marL="285750" indent="-285750">
              <a:lnSpc>
                <a:spcPts val="1800"/>
              </a:lnSpc>
              <a:buFont typeface="Arial" panose="020B0604020202020204" pitchFamily="34" charset="0"/>
              <a:buChar char="•"/>
            </a:pPr>
            <a:endParaRPr lang="en-US" sz="1300" spc="-15" dirty="0">
              <a:latin typeface="DM Sans" pitchFamily="2" charset="77"/>
            </a:endParaRPr>
          </a:p>
        </p:txBody>
      </p:sp>
    </p:spTree>
    <p:extLst>
      <p:ext uri="{BB962C8B-B14F-4D97-AF65-F5344CB8AC3E}">
        <p14:creationId xmlns:p14="http://schemas.microsoft.com/office/powerpoint/2010/main" xmlns="" val="329285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7D4FF365-481F-422C-A88A-BF244FE5C64C}"/>
              </a:ext>
            </a:extLst>
          </p:cNvPr>
          <p:cNvSpPr txBox="1"/>
          <p:nvPr/>
        </p:nvSpPr>
        <p:spPr>
          <a:xfrm>
            <a:off x="402336" y="331938"/>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ελληνικής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a16="http://schemas.microsoft.com/office/drawing/2014/main" xmlns=""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a16="http://schemas.microsoft.com/office/drawing/2014/main" xmlns=""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a16="http://schemas.microsoft.com/office/drawing/2014/main" xmlns=""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a16="http://schemas.microsoft.com/office/drawing/2014/main" xmlns=""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a16="http://schemas.microsoft.com/office/drawing/2014/main" xmlns=""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 name="TextBox 1">
            <a:extLst>
              <a:ext uri="{FF2B5EF4-FFF2-40B4-BE49-F238E27FC236}">
                <a16:creationId xmlns:a16="http://schemas.microsoft.com/office/drawing/2014/main" xmlns="" id="{D38E7DAB-481E-4225-A7D4-080D84C5DC31}"/>
              </a:ext>
            </a:extLst>
          </p:cNvPr>
          <p:cNvSpPr txBox="1"/>
          <p:nvPr/>
        </p:nvSpPr>
        <p:spPr>
          <a:xfrm>
            <a:off x="1794081" y="1393258"/>
            <a:ext cx="7296653" cy="3970318"/>
          </a:xfrm>
          <a:prstGeom prst="rect">
            <a:avLst/>
          </a:prstGeom>
          <a:noFill/>
        </p:spPr>
        <p:txBody>
          <a:bodyPr wrap="square" rtlCol="0">
            <a:spAutoFit/>
          </a:bodyPr>
          <a:lstStyle/>
          <a:p>
            <a:pPr marL="285750" indent="-285750">
              <a:buFont typeface="Arial" panose="020B0604020202020204" pitchFamily="34" charset="0"/>
              <a:buChar char="•"/>
            </a:pPr>
            <a:r>
              <a:rPr lang="el-GR" dirty="0"/>
              <a:t>Η αθλητική βιομηχανία, όπως και κάθε άλλη βιομηχανία, εξελίσσεται και προσαρμόζεται έτσι ώστε να μπορεί να ανταποκριθεί στις εκάστοτε οικονομικές, κοινωνικές, πολιτικές και πολιτιστικές συνθήκες που επικρατούν σε εθνικό και διεθνές επίπεδο.</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Τα αθλητικά προϊόντα και οι υπηρεσίες παρουσιάζουν μεγάλη διαφοροποίηση για αυτό θα πρέπει να γίνεται καταγραφή και τμηματοποίηση της υπάρχουσας κατάστασης της αθλητικής βιομηχανίας κάθε χώρας.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Η καταγραφή της δομής της ελληνικής αθλητικής βιομηχανίας, θα βοηθήσει τα διοικητικά στελέχη του αθλητισμού να έχουν μια πιο πλήρη εικόνα και να διαμορφώσουν τις κατάλληλες στρατηγικές και πρακτικές για να επιτύχουν τους στόχους τους. </a:t>
            </a:r>
          </a:p>
        </p:txBody>
      </p:sp>
    </p:spTree>
    <p:extLst>
      <p:ext uri="{BB962C8B-B14F-4D97-AF65-F5344CB8AC3E}">
        <p14:creationId xmlns:p14="http://schemas.microsoft.com/office/powerpoint/2010/main" xmlns="" val="363257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7D4FF365-481F-422C-A88A-BF244FE5C64C}"/>
              </a:ext>
            </a:extLst>
          </p:cNvPr>
          <p:cNvSpPr txBox="1"/>
          <p:nvPr/>
        </p:nvSpPr>
        <p:spPr>
          <a:xfrm>
            <a:off x="795528" y="-3256"/>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ελληνικής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a16="http://schemas.microsoft.com/office/drawing/2014/main" xmlns=""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a16="http://schemas.microsoft.com/office/drawing/2014/main" xmlns=""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a16="http://schemas.microsoft.com/office/drawing/2014/main" xmlns=""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a16="http://schemas.microsoft.com/office/drawing/2014/main" xmlns=""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a16="http://schemas.microsoft.com/office/drawing/2014/main" xmlns=""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1" name="Διάγραμμα 10">
            <a:extLst>
              <a:ext uri="{FF2B5EF4-FFF2-40B4-BE49-F238E27FC236}">
                <a16:creationId xmlns:a16="http://schemas.microsoft.com/office/drawing/2014/main" xmlns="" id="{A91C2323-C60F-4C7F-BA5B-8BB429C92564}"/>
              </a:ext>
            </a:extLst>
          </p:cNvPr>
          <p:cNvGraphicFramePr/>
          <p:nvPr/>
        </p:nvGraphicFramePr>
        <p:xfrm>
          <a:off x="1874520" y="786384"/>
          <a:ext cx="8110728" cy="5389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xmlns="" id="{291A6059-7989-40A4-93F5-458296F5E6A9}"/>
              </a:ext>
            </a:extLst>
          </p:cNvPr>
          <p:cNvSpPr txBox="1"/>
          <p:nvPr/>
        </p:nvSpPr>
        <p:spPr>
          <a:xfrm>
            <a:off x="130946" y="5666255"/>
            <a:ext cx="3730840" cy="675506"/>
          </a:xfrm>
          <a:prstGeom prst="rect">
            <a:avLst/>
          </a:prstGeom>
          <a:noFill/>
        </p:spPr>
        <p:txBody>
          <a:bodyPr wrap="square">
            <a:spAutoFit/>
          </a:bodyPr>
          <a:lstStyle/>
          <a:p>
            <a:pPr algn="just">
              <a:lnSpc>
                <a:spcPct val="107000"/>
              </a:lnSpc>
              <a:spcAft>
                <a:spcPts val="800"/>
              </a:spcAft>
            </a:pP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Μοντέλο δύο τομέων της αθλητικής βιομηχανίας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Two</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Sector Model of the Sport Industry</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 όπως προσαρμόστηκε από τον Αλεξανδρή (2011).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1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7">
            <a:extLst>
              <a:ext uri="{FF2B5EF4-FFF2-40B4-BE49-F238E27FC236}">
                <a16:creationId xmlns:a16="http://schemas.microsoft.com/office/drawing/2014/main" xmlns="" id="{36519F79-D118-4911-8F5C-9820FA3D40FF}"/>
              </a:ext>
            </a:extLst>
          </p:cNvPr>
          <p:cNvSpPr>
            <a:spLocks/>
          </p:cNvSpPr>
          <p:nvPr/>
        </p:nvSpPr>
        <p:spPr bwMode="auto">
          <a:xfrm>
            <a:off x="4104482" y="2473326"/>
            <a:ext cx="1985169" cy="3429794"/>
          </a:xfrm>
          <a:custGeom>
            <a:avLst/>
            <a:gdLst>
              <a:gd name="T0" fmla="*/ 1151 w 5217"/>
              <a:gd name="T1" fmla="*/ 3377 h 9038"/>
              <a:gd name="T2" fmla="*/ 181 w 5217"/>
              <a:gd name="T3" fmla="*/ 4183 h 9038"/>
              <a:gd name="T4" fmla="*/ 0 w 5217"/>
              <a:gd name="T5" fmla="*/ 4568 h 9038"/>
              <a:gd name="T6" fmla="*/ 0 w 5217"/>
              <a:gd name="T7" fmla="*/ 9038 h 9038"/>
              <a:gd name="T8" fmla="*/ 5036 w 5217"/>
              <a:gd name="T9" fmla="*/ 4854 h 9038"/>
              <a:gd name="T10" fmla="*/ 5217 w 5217"/>
              <a:gd name="T11" fmla="*/ 4470 h 9038"/>
              <a:gd name="T12" fmla="*/ 5217 w 5217"/>
              <a:gd name="T13" fmla="*/ 4310 h 9038"/>
              <a:gd name="T14" fmla="*/ 5217 w 5217"/>
              <a:gd name="T15" fmla="*/ 4310 h 9038"/>
              <a:gd name="T16" fmla="*/ 5217 w 5217"/>
              <a:gd name="T17" fmla="*/ 0 h 9038"/>
              <a:gd name="T18" fmla="*/ 1151 w 5217"/>
              <a:gd name="T19" fmla="*/ 3377 h 9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7" h="9038">
                <a:moveTo>
                  <a:pt x="1151" y="3377"/>
                </a:moveTo>
                <a:lnTo>
                  <a:pt x="181" y="4183"/>
                </a:lnTo>
                <a:cubicBezTo>
                  <a:pt x="66" y="4278"/>
                  <a:pt x="0" y="4419"/>
                  <a:pt x="0" y="4568"/>
                </a:cubicBezTo>
                <a:lnTo>
                  <a:pt x="0" y="9038"/>
                </a:lnTo>
                <a:lnTo>
                  <a:pt x="5036" y="4854"/>
                </a:lnTo>
                <a:cubicBezTo>
                  <a:pt x="5151" y="4759"/>
                  <a:pt x="5217" y="4618"/>
                  <a:pt x="5217" y="4470"/>
                </a:cubicBezTo>
                <a:lnTo>
                  <a:pt x="5217" y="4310"/>
                </a:lnTo>
                <a:lnTo>
                  <a:pt x="5217" y="4310"/>
                </a:lnTo>
                <a:lnTo>
                  <a:pt x="5217" y="0"/>
                </a:lnTo>
                <a:lnTo>
                  <a:pt x="1151" y="3377"/>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97" name="Freeform 29">
            <a:extLst>
              <a:ext uri="{FF2B5EF4-FFF2-40B4-BE49-F238E27FC236}">
                <a16:creationId xmlns:a16="http://schemas.microsoft.com/office/drawing/2014/main" xmlns="" id="{FC00A733-E092-4AE3-B053-56D3200AC141}"/>
              </a:ext>
            </a:extLst>
          </p:cNvPr>
          <p:cNvSpPr>
            <a:spLocks noEditPoints="1"/>
          </p:cNvSpPr>
          <p:nvPr/>
        </p:nvSpPr>
        <p:spPr bwMode="auto">
          <a:xfrm>
            <a:off x="4714875" y="3875882"/>
            <a:ext cx="765175" cy="623888"/>
          </a:xfrm>
          <a:custGeom>
            <a:avLst/>
            <a:gdLst>
              <a:gd name="T0" fmla="*/ 1050 w 2010"/>
              <a:gd name="T1" fmla="*/ 731 h 1645"/>
              <a:gd name="T2" fmla="*/ 1050 w 2010"/>
              <a:gd name="T3" fmla="*/ 640 h 1645"/>
              <a:gd name="T4" fmla="*/ 639 w 2010"/>
              <a:gd name="T5" fmla="*/ 686 h 1645"/>
              <a:gd name="T6" fmla="*/ 685 w 2010"/>
              <a:gd name="T7" fmla="*/ 914 h 1645"/>
              <a:gd name="T8" fmla="*/ 913 w 2010"/>
              <a:gd name="T9" fmla="*/ 868 h 1645"/>
              <a:gd name="T10" fmla="*/ 685 w 2010"/>
              <a:gd name="T11" fmla="*/ 823 h 1645"/>
              <a:gd name="T12" fmla="*/ 685 w 2010"/>
              <a:gd name="T13" fmla="*/ 914 h 1645"/>
              <a:gd name="T14" fmla="*/ 1050 w 2010"/>
              <a:gd name="T15" fmla="*/ 1097 h 1645"/>
              <a:gd name="T16" fmla="*/ 1050 w 2010"/>
              <a:gd name="T17" fmla="*/ 1005 h 1645"/>
              <a:gd name="T18" fmla="*/ 639 w 2010"/>
              <a:gd name="T19" fmla="*/ 1051 h 1645"/>
              <a:gd name="T20" fmla="*/ 1918 w 2010"/>
              <a:gd name="T21" fmla="*/ 1554 h 1645"/>
              <a:gd name="T22" fmla="*/ 1553 w 2010"/>
              <a:gd name="T23" fmla="*/ 1462 h 1645"/>
              <a:gd name="T24" fmla="*/ 1644 w 2010"/>
              <a:gd name="T25" fmla="*/ 1417 h 1645"/>
              <a:gd name="T26" fmla="*/ 1416 w 2010"/>
              <a:gd name="T27" fmla="*/ 1371 h 1645"/>
              <a:gd name="T28" fmla="*/ 1416 w 2010"/>
              <a:gd name="T29" fmla="*/ 1462 h 1645"/>
              <a:gd name="T30" fmla="*/ 1461 w 2010"/>
              <a:gd name="T31" fmla="*/ 1554 h 1645"/>
              <a:gd name="T32" fmla="*/ 913 w 2010"/>
              <a:gd name="T33" fmla="*/ 1462 h 1645"/>
              <a:gd name="T34" fmla="*/ 1005 w 2010"/>
              <a:gd name="T35" fmla="*/ 1417 h 1645"/>
              <a:gd name="T36" fmla="*/ 776 w 2010"/>
              <a:gd name="T37" fmla="*/ 1371 h 1645"/>
              <a:gd name="T38" fmla="*/ 776 w 2010"/>
              <a:gd name="T39" fmla="*/ 1462 h 1645"/>
              <a:gd name="T40" fmla="*/ 822 w 2010"/>
              <a:gd name="T41" fmla="*/ 1554 h 1645"/>
              <a:gd name="T42" fmla="*/ 456 w 2010"/>
              <a:gd name="T43" fmla="*/ 457 h 1645"/>
              <a:gd name="T44" fmla="*/ 1918 w 2010"/>
              <a:gd name="T45" fmla="*/ 1554 h 1645"/>
              <a:gd name="T46" fmla="*/ 456 w 2010"/>
              <a:gd name="T47" fmla="*/ 366 h 1645"/>
              <a:gd name="T48" fmla="*/ 365 w 2010"/>
              <a:gd name="T49" fmla="*/ 1554 h 1645"/>
              <a:gd name="T50" fmla="*/ 1918 w 2010"/>
              <a:gd name="T51" fmla="*/ 1645 h 1645"/>
              <a:gd name="T52" fmla="*/ 2010 w 2010"/>
              <a:gd name="T53" fmla="*/ 457 h 1645"/>
              <a:gd name="T54" fmla="*/ 228 w 2010"/>
              <a:gd name="T55" fmla="*/ 1188 h 1645"/>
              <a:gd name="T56" fmla="*/ 91 w 2010"/>
              <a:gd name="T57" fmla="*/ 92 h 1645"/>
              <a:gd name="T58" fmla="*/ 1553 w 2010"/>
              <a:gd name="T59" fmla="*/ 229 h 1645"/>
              <a:gd name="T60" fmla="*/ 1644 w 2010"/>
              <a:gd name="T61" fmla="*/ 229 h 1645"/>
              <a:gd name="T62" fmla="*/ 1553 w 2010"/>
              <a:gd name="T63" fmla="*/ 0 h 1645"/>
              <a:gd name="T64" fmla="*/ 0 w 2010"/>
              <a:gd name="T65" fmla="*/ 92 h 1645"/>
              <a:gd name="T66" fmla="*/ 91 w 2010"/>
              <a:gd name="T67" fmla="*/ 1280 h 1645"/>
              <a:gd name="T68" fmla="*/ 274 w 2010"/>
              <a:gd name="T69" fmla="*/ 1234 h 1645"/>
              <a:gd name="T70" fmla="*/ 1324 w 2010"/>
              <a:gd name="T71" fmla="*/ 914 h 1645"/>
              <a:gd name="T72" fmla="*/ 1736 w 2010"/>
              <a:gd name="T73" fmla="*/ 868 h 1645"/>
              <a:gd name="T74" fmla="*/ 1324 w 2010"/>
              <a:gd name="T75" fmla="*/ 823 h 1645"/>
              <a:gd name="T76" fmla="*/ 1324 w 2010"/>
              <a:gd name="T77" fmla="*/ 914 h 1645"/>
              <a:gd name="T78" fmla="*/ 1507 w 2010"/>
              <a:gd name="T79" fmla="*/ 1097 h 1645"/>
              <a:gd name="T80" fmla="*/ 1507 w 2010"/>
              <a:gd name="T81" fmla="*/ 1005 h 1645"/>
              <a:gd name="T82" fmla="*/ 1279 w 2010"/>
              <a:gd name="T83" fmla="*/ 1051 h 1645"/>
              <a:gd name="T84" fmla="*/ 1324 w 2010"/>
              <a:gd name="T85" fmla="*/ 731 h 1645"/>
              <a:gd name="T86" fmla="*/ 1553 w 2010"/>
              <a:gd name="T87" fmla="*/ 686 h 1645"/>
              <a:gd name="T88" fmla="*/ 1324 w 2010"/>
              <a:gd name="T89" fmla="*/ 640 h 1645"/>
              <a:gd name="T90" fmla="*/ 1324 w 2010"/>
              <a:gd name="T91" fmla="*/ 73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0" h="1645">
                <a:moveTo>
                  <a:pt x="685" y="731"/>
                </a:moveTo>
                <a:lnTo>
                  <a:pt x="1050" y="731"/>
                </a:lnTo>
                <a:cubicBezTo>
                  <a:pt x="1076" y="731"/>
                  <a:pt x="1096" y="711"/>
                  <a:pt x="1096" y="686"/>
                </a:cubicBezTo>
                <a:cubicBezTo>
                  <a:pt x="1096" y="660"/>
                  <a:pt x="1076" y="640"/>
                  <a:pt x="1050" y="640"/>
                </a:cubicBezTo>
                <a:lnTo>
                  <a:pt x="685" y="640"/>
                </a:lnTo>
                <a:cubicBezTo>
                  <a:pt x="660" y="640"/>
                  <a:pt x="639" y="660"/>
                  <a:pt x="639" y="686"/>
                </a:cubicBezTo>
                <a:cubicBezTo>
                  <a:pt x="639" y="711"/>
                  <a:pt x="660" y="731"/>
                  <a:pt x="685" y="731"/>
                </a:cubicBezTo>
                <a:close/>
                <a:moveTo>
                  <a:pt x="685" y="914"/>
                </a:moveTo>
                <a:lnTo>
                  <a:pt x="868" y="914"/>
                </a:lnTo>
                <a:cubicBezTo>
                  <a:pt x="893" y="914"/>
                  <a:pt x="913" y="894"/>
                  <a:pt x="913" y="868"/>
                </a:cubicBezTo>
                <a:cubicBezTo>
                  <a:pt x="913" y="843"/>
                  <a:pt x="893" y="823"/>
                  <a:pt x="868" y="823"/>
                </a:cubicBezTo>
                <a:lnTo>
                  <a:pt x="685" y="823"/>
                </a:lnTo>
                <a:cubicBezTo>
                  <a:pt x="660" y="823"/>
                  <a:pt x="639" y="843"/>
                  <a:pt x="639" y="868"/>
                </a:cubicBezTo>
                <a:cubicBezTo>
                  <a:pt x="639" y="894"/>
                  <a:pt x="660" y="914"/>
                  <a:pt x="685" y="914"/>
                </a:cubicBezTo>
                <a:close/>
                <a:moveTo>
                  <a:pt x="685" y="1097"/>
                </a:moveTo>
                <a:lnTo>
                  <a:pt x="1050" y="1097"/>
                </a:lnTo>
                <a:cubicBezTo>
                  <a:pt x="1076" y="1097"/>
                  <a:pt x="1096" y="1076"/>
                  <a:pt x="1096" y="1051"/>
                </a:cubicBezTo>
                <a:cubicBezTo>
                  <a:pt x="1096" y="1026"/>
                  <a:pt x="1076" y="1005"/>
                  <a:pt x="1050" y="1005"/>
                </a:cubicBezTo>
                <a:lnTo>
                  <a:pt x="685" y="1005"/>
                </a:lnTo>
                <a:cubicBezTo>
                  <a:pt x="660" y="1005"/>
                  <a:pt x="639" y="1026"/>
                  <a:pt x="639" y="1051"/>
                </a:cubicBezTo>
                <a:cubicBezTo>
                  <a:pt x="639" y="1076"/>
                  <a:pt x="660" y="1097"/>
                  <a:pt x="685" y="1097"/>
                </a:cubicBezTo>
                <a:close/>
                <a:moveTo>
                  <a:pt x="1918" y="1554"/>
                </a:moveTo>
                <a:lnTo>
                  <a:pt x="1553" y="1554"/>
                </a:lnTo>
                <a:lnTo>
                  <a:pt x="1553" y="1462"/>
                </a:lnTo>
                <a:lnTo>
                  <a:pt x="1598" y="1462"/>
                </a:lnTo>
                <a:cubicBezTo>
                  <a:pt x="1624" y="1462"/>
                  <a:pt x="1644" y="1442"/>
                  <a:pt x="1644" y="1417"/>
                </a:cubicBezTo>
                <a:cubicBezTo>
                  <a:pt x="1644" y="1391"/>
                  <a:pt x="1624" y="1371"/>
                  <a:pt x="1598" y="1371"/>
                </a:cubicBezTo>
                <a:lnTo>
                  <a:pt x="1416" y="1371"/>
                </a:lnTo>
                <a:cubicBezTo>
                  <a:pt x="1391" y="1371"/>
                  <a:pt x="1370" y="1391"/>
                  <a:pt x="1370" y="1417"/>
                </a:cubicBezTo>
                <a:cubicBezTo>
                  <a:pt x="1370" y="1442"/>
                  <a:pt x="1391" y="1462"/>
                  <a:pt x="1416" y="1462"/>
                </a:cubicBezTo>
                <a:lnTo>
                  <a:pt x="1461" y="1462"/>
                </a:lnTo>
                <a:lnTo>
                  <a:pt x="1461" y="1554"/>
                </a:lnTo>
                <a:lnTo>
                  <a:pt x="913" y="1554"/>
                </a:lnTo>
                <a:lnTo>
                  <a:pt x="913" y="1462"/>
                </a:lnTo>
                <a:lnTo>
                  <a:pt x="959" y="1462"/>
                </a:lnTo>
                <a:cubicBezTo>
                  <a:pt x="984" y="1462"/>
                  <a:pt x="1005" y="1442"/>
                  <a:pt x="1005" y="1417"/>
                </a:cubicBezTo>
                <a:cubicBezTo>
                  <a:pt x="1005" y="1391"/>
                  <a:pt x="984" y="1371"/>
                  <a:pt x="959" y="1371"/>
                </a:cubicBezTo>
                <a:lnTo>
                  <a:pt x="776" y="1371"/>
                </a:lnTo>
                <a:cubicBezTo>
                  <a:pt x="751" y="1371"/>
                  <a:pt x="731" y="1391"/>
                  <a:pt x="731" y="1417"/>
                </a:cubicBezTo>
                <a:cubicBezTo>
                  <a:pt x="731" y="1442"/>
                  <a:pt x="751" y="1462"/>
                  <a:pt x="776" y="1462"/>
                </a:cubicBezTo>
                <a:lnTo>
                  <a:pt x="822" y="1462"/>
                </a:lnTo>
                <a:lnTo>
                  <a:pt x="822" y="1554"/>
                </a:lnTo>
                <a:lnTo>
                  <a:pt x="456" y="1554"/>
                </a:lnTo>
                <a:lnTo>
                  <a:pt x="456" y="457"/>
                </a:lnTo>
                <a:lnTo>
                  <a:pt x="1918" y="457"/>
                </a:lnTo>
                <a:lnTo>
                  <a:pt x="1918" y="1554"/>
                </a:lnTo>
                <a:close/>
                <a:moveTo>
                  <a:pt x="1918" y="366"/>
                </a:moveTo>
                <a:lnTo>
                  <a:pt x="456" y="366"/>
                </a:lnTo>
                <a:cubicBezTo>
                  <a:pt x="406" y="366"/>
                  <a:pt x="365" y="407"/>
                  <a:pt x="365" y="457"/>
                </a:cubicBezTo>
                <a:lnTo>
                  <a:pt x="365" y="1554"/>
                </a:lnTo>
                <a:cubicBezTo>
                  <a:pt x="365" y="1604"/>
                  <a:pt x="406" y="1645"/>
                  <a:pt x="456" y="1645"/>
                </a:cubicBezTo>
                <a:lnTo>
                  <a:pt x="1918" y="1645"/>
                </a:lnTo>
                <a:cubicBezTo>
                  <a:pt x="1969" y="1645"/>
                  <a:pt x="2010" y="1604"/>
                  <a:pt x="2010" y="1554"/>
                </a:cubicBezTo>
                <a:lnTo>
                  <a:pt x="2010" y="457"/>
                </a:lnTo>
                <a:cubicBezTo>
                  <a:pt x="2010" y="407"/>
                  <a:pt x="1969" y="366"/>
                  <a:pt x="1918" y="366"/>
                </a:cubicBezTo>
                <a:close/>
                <a:moveTo>
                  <a:pt x="228" y="1188"/>
                </a:moveTo>
                <a:lnTo>
                  <a:pt x="91" y="1188"/>
                </a:lnTo>
                <a:lnTo>
                  <a:pt x="91" y="92"/>
                </a:lnTo>
                <a:lnTo>
                  <a:pt x="1553" y="92"/>
                </a:lnTo>
                <a:lnTo>
                  <a:pt x="1553" y="229"/>
                </a:lnTo>
                <a:cubicBezTo>
                  <a:pt x="1553" y="254"/>
                  <a:pt x="1573" y="275"/>
                  <a:pt x="1598" y="275"/>
                </a:cubicBezTo>
                <a:cubicBezTo>
                  <a:pt x="1624" y="275"/>
                  <a:pt x="1644" y="254"/>
                  <a:pt x="1644" y="229"/>
                </a:cubicBezTo>
                <a:lnTo>
                  <a:pt x="1644" y="92"/>
                </a:lnTo>
                <a:cubicBezTo>
                  <a:pt x="1644" y="41"/>
                  <a:pt x="1603" y="0"/>
                  <a:pt x="1553" y="0"/>
                </a:cubicBezTo>
                <a:lnTo>
                  <a:pt x="91" y="0"/>
                </a:lnTo>
                <a:cubicBezTo>
                  <a:pt x="41" y="0"/>
                  <a:pt x="0" y="41"/>
                  <a:pt x="0" y="92"/>
                </a:cubicBezTo>
                <a:lnTo>
                  <a:pt x="0" y="1188"/>
                </a:lnTo>
                <a:cubicBezTo>
                  <a:pt x="0" y="1239"/>
                  <a:pt x="41" y="1280"/>
                  <a:pt x="91" y="1280"/>
                </a:cubicBezTo>
                <a:lnTo>
                  <a:pt x="228" y="1280"/>
                </a:lnTo>
                <a:cubicBezTo>
                  <a:pt x="253" y="1280"/>
                  <a:pt x="274" y="1259"/>
                  <a:pt x="274" y="1234"/>
                </a:cubicBezTo>
                <a:cubicBezTo>
                  <a:pt x="274" y="1209"/>
                  <a:pt x="253" y="1188"/>
                  <a:pt x="228" y="1188"/>
                </a:cubicBezTo>
                <a:close/>
                <a:moveTo>
                  <a:pt x="1324" y="914"/>
                </a:moveTo>
                <a:lnTo>
                  <a:pt x="1690" y="914"/>
                </a:lnTo>
                <a:cubicBezTo>
                  <a:pt x="1715" y="914"/>
                  <a:pt x="1736" y="894"/>
                  <a:pt x="1736" y="868"/>
                </a:cubicBezTo>
                <a:cubicBezTo>
                  <a:pt x="1736" y="843"/>
                  <a:pt x="1715" y="823"/>
                  <a:pt x="1690" y="823"/>
                </a:cubicBezTo>
                <a:lnTo>
                  <a:pt x="1324" y="823"/>
                </a:lnTo>
                <a:cubicBezTo>
                  <a:pt x="1299" y="823"/>
                  <a:pt x="1279" y="843"/>
                  <a:pt x="1279" y="868"/>
                </a:cubicBezTo>
                <a:cubicBezTo>
                  <a:pt x="1279" y="894"/>
                  <a:pt x="1299" y="914"/>
                  <a:pt x="1324" y="914"/>
                </a:cubicBezTo>
                <a:close/>
                <a:moveTo>
                  <a:pt x="1324" y="1097"/>
                </a:moveTo>
                <a:lnTo>
                  <a:pt x="1507" y="1097"/>
                </a:lnTo>
                <a:cubicBezTo>
                  <a:pt x="1532" y="1097"/>
                  <a:pt x="1553" y="1076"/>
                  <a:pt x="1553" y="1051"/>
                </a:cubicBezTo>
                <a:cubicBezTo>
                  <a:pt x="1553" y="1026"/>
                  <a:pt x="1532" y="1005"/>
                  <a:pt x="1507" y="1005"/>
                </a:cubicBezTo>
                <a:lnTo>
                  <a:pt x="1324" y="1005"/>
                </a:lnTo>
                <a:cubicBezTo>
                  <a:pt x="1299" y="1005"/>
                  <a:pt x="1279" y="1026"/>
                  <a:pt x="1279" y="1051"/>
                </a:cubicBezTo>
                <a:cubicBezTo>
                  <a:pt x="1279" y="1076"/>
                  <a:pt x="1299" y="1097"/>
                  <a:pt x="1324" y="1097"/>
                </a:cubicBezTo>
                <a:close/>
                <a:moveTo>
                  <a:pt x="1324" y="731"/>
                </a:moveTo>
                <a:lnTo>
                  <a:pt x="1507" y="731"/>
                </a:lnTo>
                <a:cubicBezTo>
                  <a:pt x="1532" y="731"/>
                  <a:pt x="1553" y="711"/>
                  <a:pt x="1553" y="686"/>
                </a:cubicBezTo>
                <a:cubicBezTo>
                  <a:pt x="1553" y="660"/>
                  <a:pt x="1532" y="640"/>
                  <a:pt x="1507" y="640"/>
                </a:cubicBezTo>
                <a:lnTo>
                  <a:pt x="1324" y="640"/>
                </a:lnTo>
                <a:cubicBezTo>
                  <a:pt x="1299" y="640"/>
                  <a:pt x="1279" y="660"/>
                  <a:pt x="1279" y="686"/>
                </a:cubicBezTo>
                <a:cubicBezTo>
                  <a:pt x="1279" y="711"/>
                  <a:pt x="1299" y="731"/>
                  <a:pt x="1324" y="731"/>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pic>
        <p:nvPicPr>
          <p:cNvPr id="3" name="Θέση εικόνας 2">
            <a:extLst>
              <a:ext uri="{FF2B5EF4-FFF2-40B4-BE49-F238E27FC236}">
                <a16:creationId xmlns:a16="http://schemas.microsoft.com/office/drawing/2014/main" xmlns="" id="{468C237A-A23D-4F8F-BF7D-2AE1AFE7FD22}"/>
              </a:ext>
            </a:extLst>
          </p:cNvPr>
          <p:cNvPicPr>
            <a:picLocks noGrp="1" noChangeAspect="1"/>
          </p:cNvPicPr>
          <p:nvPr>
            <p:ph type="pic" sz="quarter" idx="10"/>
          </p:nvPr>
        </p:nvPicPr>
        <p:blipFill>
          <a:blip r:embed="rId2"/>
          <a:srcRect t="3749" b="3749"/>
          <a:stretch>
            <a:fillRect/>
          </a:stretch>
        </p:blipFill>
        <p:spPr/>
      </p:pic>
      <p:sp>
        <p:nvSpPr>
          <p:cNvPr id="274" name="TextBox 273">
            <a:extLst>
              <a:ext uri="{FF2B5EF4-FFF2-40B4-BE49-F238E27FC236}">
                <a16:creationId xmlns:a16="http://schemas.microsoft.com/office/drawing/2014/main" xmlns="" id="{8E92623D-21D2-42CE-9774-C1295D76714F}"/>
              </a:ext>
            </a:extLst>
          </p:cNvPr>
          <p:cNvSpPr txBox="1"/>
          <p:nvPr/>
        </p:nvSpPr>
        <p:spPr>
          <a:xfrm>
            <a:off x="4356130" y="189795"/>
            <a:ext cx="7699248" cy="1188146"/>
          </a:xfrm>
          <a:prstGeom prst="rect">
            <a:avLst/>
          </a:prstGeom>
          <a:noFill/>
        </p:spPr>
        <p:txBody>
          <a:bodyPr wrap="square" rtlCol="0" anchor="ctr">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Πως επηρέασε η πανδημία της </a:t>
            </a:r>
            <a:r>
              <a:rPr lang="en-US" sz="3200" b="1" spc="-145" dirty="0">
                <a:solidFill>
                  <a:schemeClr val="tx2"/>
                </a:solidFill>
                <a:latin typeface="Calibri" panose="020F0502020204030204" pitchFamily="34" charset="0"/>
                <a:cs typeface="Calibri" panose="020F0502020204030204" pitchFamily="34" charset="0"/>
              </a:rPr>
              <a:t>COVID-19 </a:t>
            </a:r>
            <a:r>
              <a:rPr lang="el-GR" sz="3200" b="1" spc="-145" dirty="0">
                <a:solidFill>
                  <a:schemeClr val="tx2"/>
                </a:solidFill>
                <a:latin typeface="Calibri" panose="020F0502020204030204" pitchFamily="34" charset="0"/>
                <a:cs typeface="Calibri" panose="020F0502020204030204" pitchFamily="34" charset="0"/>
              </a:rPr>
              <a:t>την παγκόσμια αθλητική βιομηχανία  </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278" name="TextBox 277">
            <a:extLst>
              <a:ext uri="{FF2B5EF4-FFF2-40B4-BE49-F238E27FC236}">
                <a16:creationId xmlns:a16="http://schemas.microsoft.com/office/drawing/2014/main" xmlns="" id="{F8B363F3-DB42-4F44-8CA6-C95EFAD704CC}"/>
              </a:ext>
            </a:extLst>
          </p:cNvPr>
          <p:cNvSpPr txBox="1"/>
          <p:nvPr/>
        </p:nvSpPr>
        <p:spPr>
          <a:xfrm>
            <a:off x="6227064" y="1969697"/>
            <a:ext cx="5577840" cy="377193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Μετάθεση μεγάλων αθλητικών διοργανώσεων για το καλοκαίρι του 2021 :  Ολυμπιακοί Αγώνες του Τόκιο, Ευρωπαϊκό Πρωτάθλημα Ποδοσφαίρου.</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Ακύρωση μεγάλων διοργανώσεων: Τουρνουά Τένις </a:t>
            </a:r>
            <a:r>
              <a:rPr lang="en-US" sz="2000" spc="-15" dirty="0">
                <a:latin typeface="Calibri" panose="020F0502020204030204" pitchFamily="34" charset="0"/>
                <a:cs typeface="Calibri" panose="020F0502020204030204" pitchFamily="34" charset="0"/>
              </a:rPr>
              <a:t>Wimbledon, </a:t>
            </a:r>
            <a:r>
              <a:rPr lang="el-GR" sz="2000" spc="-15" dirty="0">
                <a:latin typeface="Calibri" panose="020F0502020204030204" pitchFamily="34" charset="0"/>
                <a:cs typeface="Calibri" panose="020F0502020204030204" pitchFamily="34" charset="0"/>
              </a:rPr>
              <a:t>Μαραθώνιος της Βοστώνης, </a:t>
            </a:r>
            <a:r>
              <a:rPr lang="en-US" sz="2000" spc="-15" dirty="0">
                <a:latin typeface="Calibri" panose="020F0502020204030204" pitchFamily="34" charset="0"/>
                <a:cs typeface="Calibri" panose="020F0502020204030204" pitchFamily="34" charset="0"/>
              </a:rPr>
              <a:t>Formula Grand Prix </a:t>
            </a:r>
            <a:r>
              <a:rPr lang="el-GR" sz="2000" spc="-15" dirty="0">
                <a:latin typeface="Calibri" panose="020F0502020204030204" pitchFamily="34" charset="0"/>
                <a:cs typeface="Calibri" panose="020F0502020204030204" pitchFamily="34" charset="0"/>
              </a:rPr>
              <a:t>της Αυστραλίας κ.α.</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Τεράστιο αντίκτυπο σε παγκόσμιο επίπεδο και παράπλευρες απώλειες.</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Ανισοκατανομή των επιπτώσεων.</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Η αθλητική βιομηχανία το 2020 έχασε το 1/3 της αξίας της.</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Μεγαλύτερη κρίση στη σύγχρονη αθλητική βιομηχανία.</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Μείωση χορηγιών.</a:t>
            </a:r>
          </a:p>
          <a:p>
            <a:pPr marL="285750" indent="-285750">
              <a:lnSpc>
                <a:spcPts val="1800"/>
              </a:lnSpc>
              <a:buFont typeface="Arial" panose="020B0604020202020204" pitchFamily="34" charset="0"/>
              <a:buChar char="•"/>
            </a:pPr>
            <a:endParaRPr lang="en-US" sz="1300" spc="-15" dirty="0">
              <a:latin typeface="DM Sans" pitchFamily="2" charset="77"/>
            </a:endParaRPr>
          </a:p>
        </p:txBody>
      </p:sp>
    </p:spTree>
    <p:extLst>
      <p:ext uri="{BB962C8B-B14F-4D97-AF65-F5344CB8AC3E}">
        <p14:creationId xmlns:p14="http://schemas.microsoft.com/office/powerpoint/2010/main" xmlns="" val="410069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35723B53-D887-004F-8ACC-654ED9CF472C}"/>
              </a:ext>
            </a:extLst>
          </p:cNvPr>
          <p:cNvGrpSpPr/>
          <p:nvPr/>
        </p:nvGrpSpPr>
        <p:grpSpPr>
          <a:xfrm>
            <a:off x="7523265" y="1270320"/>
            <a:ext cx="2523403" cy="5181801"/>
            <a:chOff x="4827825" y="2393154"/>
            <a:chExt cx="4348528" cy="8929691"/>
          </a:xfrm>
        </p:grpSpPr>
        <p:sp>
          <p:nvSpPr>
            <p:cNvPr id="19" name="Shape 50645">
              <a:extLst>
                <a:ext uri="{FF2B5EF4-FFF2-40B4-BE49-F238E27FC236}">
                  <a16:creationId xmlns:a16="http://schemas.microsoft.com/office/drawing/2014/main" xmlns="" id="{6DCF1C98-6BC1-AE47-A623-AA1DFFC93457}"/>
                </a:ext>
              </a:extLst>
            </p:cNvPr>
            <p:cNvSpPr/>
            <p:nvPr/>
          </p:nvSpPr>
          <p:spPr>
            <a:xfrm>
              <a:off x="4827825" y="2393154"/>
              <a:ext cx="4348528" cy="8929691"/>
            </a:xfrm>
            <a:custGeom>
              <a:avLst/>
              <a:gdLst/>
              <a:ahLst/>
              <a:cxnLst>
                <a:cxn ang="0">
                  <a:pos x="wd2" y="hd2"/>
                </a:cxn>
                <a:cxn ang="5400000">
                  <a:pos x="wd2" y="hd2"/>
                </a:cxn>
                <a:cxn ang="10800000">
                  <a:pos x="wd2" y="hd2"/>
                </a:cxn>
                <a:cxn ang="16200000">
                  <a:pos x="wd2" y="hd2"/>
                </a:cxn>
              </a:cxnLst>
              <a:rect l="0" t="0" r="r" b="b"/>
              <a:pathLst>
                <a:path w="21525" h="21582" extrusionOk="0">
                  <a:moveTo>
                    <a:pt x="13294" y="1"/>
                  </a:moveTo>
                  <a:lnTo>
                    <a:pt x="13294" y="972"/>
                  </a:lnTo>
                  <a:cubicBezTo>
                    <a:pt x="15224" y="977"/>
                    <a:pt x="16973" y="1388"/>
                    <a:pt x="18142" y="2064"/>
                  </a:cubicBezTo>
                  <a:cubicBezTo>
                    <a:pt x="19098" y="2616"/>
                    <a:pt x="19641" y="3329"/>
                    <a:pt x="19625" y="4089"/>
                  </a:cubicBezTo>
                  <a:cubicBezTo>
                    <a:pt x="19623" y="4158"/>
                    <a:pt x="19617" y="4228"/>
                    <a:pt x="19606" y="4298"/>
                  </a:cubicBezTo>
                  <a:cubicBezTo>
                    <a:pt x="19606" y="4389"/>
                    <a:pt x="19606" y="4481"/>
                    <a:pt x="19606" y="4571"/>
                  </a:cubicBezTo>
                  <a:cubicBezTo>
                    <a:pt x="19606" y="8460"/>
                    <a:pt x="19585" y="12349"/>
                    <a:pt x="19544" y="16238"/>
                  </a:cubicBezTo>
                  <a:cubicBezTo>
                    <a:pt x="19544" y="17399"/>
                    <a:pt x="18608" y="18496"/>
                    <a:pt x="16907" y="19331"/>
                  </a:cubicBezTo>
                  <a:cubicBezTo>
                    <a:pt x="15217" y="20160"/>
                    <a:pt x="13008" y="20617"/>
                    <a:pt x="10685" y="20617"/>
                  </a:cubicBezTo>
                  <a:cubicBezTo>
                    <a:pt x="5884" y="20617"/>
                    <a:pt x="1976" y="18653"/>
                    <a:pt x="1976" y="16238"/>
                  </a:cubicBezTo>
                  <a:lnTo>
                    <a:pt x="1976" y="5346"/>
                  </a:lnTo>
                  <a:cubicBezTo>
                    <a:pt x="1976" y="5080"/>
                    <a:pt x="1534" y="4864"/>
                    <a:pt x="988" y="4864"/>
                  </a:cubicBezTo>
                  <a:cubicBezTo>
                    <a:pt x="442" y="4864"/>
                    <a:pt x="0" y="5080"/>
                    <a:pt x="0" y="5346"/>
                  </a:cubicBezTo>
                  <a:lnTo>
                    <a:pt x="0" y="16238"/>
                  </a:lnTo>
                  <a:cubicBezTo>
                    <a:pt x="0" y="19185"/>
                    <a:pt x="4794" y="21582"/>
                    <a:pt x="10685" y="21582"/>
                  </a:cubicBezTo>
                  <a:cubicBezTo>
                    <a:pt x="13538" y="21582"/>
                    <a:pt x="16246" y="21023"/>
                    <a:pt x="18309" y="20011"/>
                  </a:cubicBezTo>
                  <a:cubicBezTo>
                    <a:pt x="20381" y="18994"/>
                    <a:pt x="21521" y="17655"/>
                    <a:pt x="21521" y="16238"/>
                  </a:cubicBezTo>
                  <a:lnTo>
                    <a:pt x="21521" y="4298"/>
                  </a:lnTo>
                  <a:cubicBezTo>
                    <a:pt x="21600" y="2731"/>
                    <a:pt x="20560" y="1557"/>
                    <a:pt x="18550" y="811"/>
                  </a:cubicBezTo>
                  <a:cubicBezTo>
                    <a:pt x="17044" y="252"/>
                    <a:pt x="15185" y="-18"/>
                    <a:pt x="13294" y="1"/>
                  </a:cubicBezTo>
                  <a:close/>
                  <a:moveTo>
                    <a:pt x="11985" y="1034"/>
                  </a:moveTo>
                  <a:cubicBezTo>
                    <a:pt x="11590" y="1075"/>
                    <a:pt x="11206" y="1134"/>
                    <a:pt x="10836" y="1210"/>
                  </a:cubicBezTo>
                  <a:cubicBezTo>
                    <a:pt x="11206" y="1134"/>
                    <a:pt x="11590" y="1075"/>
                    <a:pt x="11985" y="1034"/>
                  </a:cubicBezTo>
                  <a:close/>
                  <a:moveTo>
                    <a:pt x="9777" y="1491"/>
                  </a:moveTo>
                  <a:cubicBezTo>
                    <a:pt x="9442" y="1601"/>
                    <a:pt x="9125" y="1727"/>
                    <a:pt x="8835" y="1868"/>
                  </a:cubicBezTo>
                  <a:cubicBezTo>
                    <a:pt x="9125" y="1727"/>
                    <a:pt x="9442" y="1601"/>
                    <a:pt x="9777" y="1491"/>
                  </a:cubicBezTo>
                  <a:close/>
                  <a:moveTo>
                    <a:pt x="8007" y="2364"/>
                  </a:moveTo>
                  <a:cubicBezTo>
                    <a:pt x="7650" y="2631"/>
                    <a:pt x="7378" y="2925"/>
                    <a:pt x="7195" y="3243"/>
                  </a:cubicBezTo>
                  <a:cubicBezTo>
                    <a:pt x="7379" y="2926"/>
                    <a:pt x="7650" y="2630"/>
                    <a:pt x="8007" y="2364"/>
                  </a:cubicBezTo>
                  <a:close/>
                  <a:moveTo>
                    <a:pt x="16317" y="6415"/>
                  </a:moveTo>
                  <a:cubicBezTo>
                    <a:pt x="16371" y="6441"/>
                    <a:pt x="16404" y="6476"/>
                    <a:pt x="16444" y="6507"/>
                  </a:cubicBezTo>
                  <a:cubicBezTo>
                    <a:pt x="16404" y="6476"/>
                    <a:pt x="16371" y="6441"/>
                    <a:pt x="16317" y="6415"/>
                  </a:cubicBezTo>
                  <a:close/>
                  <a:moveTo>
                    <a:pt x="16608" y="16347"/>
                  </a:moveTo>
                  <a:cubicBezTo>
                    <a:pt x="16608" y="16705"/>
                    <a:pt x="16462" y="17066"/>
                    <a:pt x="16188" y="17404"/>
                  </a:cubicBezTo>
                  <a:cubicBezTo>
                    <a:pt x="16462" y="17065"/>
                    <a:pt x="16608" y="16705"/>
                    <a:pt x="16608" y="16347"/>
                  </a:cubicBezTo>
                  <a:close/>
                  <a:moveTo>
                    <a:pt x="16188" y="17404"/>
                  </a:moveTo>
                  <a:cubicBezTo>
                    <a:pt x="16050" y="17573"/>
                    <a:pt x="15880" y="17737"/>
                    <a:pt x="15681" y="17892"/>
                  </a:cubicBezTo>
                  <a:cubicBezTo>
                    <a:pt x="15880" y="17737"/>
                    <a:pt x="16050" y="17573"/>
                    <a:pt x="16188" y="17404"/>
                  </a:cubicBezTo>
                  <a:close/>
                  <a:moveTo>
                    <a:pt x="15681" y="17892"/>
                  </a:moveTo>
                  <a:cubicBezTo>
                    <a:pt x="15482" y="18048"/>
                    <a:pt x="15254" y="18195"/>
                    <a:pt x="14999" y="18331"/>
                  </a:cubicBezTo>
                  <a:cubicBezTo>
                    <a:pt x="15254" y="18195"/>
                    <a:pt x="15482" y="18048"/>
                    <a:pt x="15681" y="17892"/>
                  </a:cubicBezTo>
                  <a:close/>
                  <a:moveTo>
                    <a:pt x="7201" y="18633"/>
                  </a:moveTo>
                  <a:cubicBezTo>
                    <a:pt x="7668" y="18818"/>
                    <a:pt x="8192" y="18969"/>
                    <a:pt x="8755" y="19070"/>
                  </a:cubicBezTo>
                  <a:cubicBezTo>
                    <a:pt x="8193" y="18968"/>
                    <a:pt x="7668" y="18817"/>
                    <a:pt x="7201" y="18633"/>
                  </a:cubicBezTo>
                  <a:close/>
                  <a:moveTo>
                    <a:pt x="12491" y="19112"/>
                  </a:moveTo>
                  <a:cubicBezTo>
                    <a:pt x="12123" y="19165"/>
                    <a:pt x="11745" y="19199"/>
                    <a:pt x="11361" y="19216"/>
                  </a:cubicBezTo>
                  <a:cubicBezTo>
                    <a:pt x="11744" y="19199"/>
                    <a:pt x="12124" y="19165"/>
                    <a:pt x="12491" y="19112"/>
                  </a:cubicBezTo>
                  <a:close/>
                </a:path>
              </a:pathLst>
            </a:custGeom>
            <a:solidFill>
              <a:schemeClr val="accent3"/>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sp>
          <p:nvSpPr>
            <p:cNvPr id="20" name="Shape 50646">
              <a:extLst>
                <a:ext uri="{FF2B5EF4-FFF2-40B4-BE49-F238E27FC236}">
                  <a16:creationId xmlns:a16="http://schemas.microsoft.com/office/drawing/2014/main" xmlns="" id="{BF09E751-FB9F-FB44-BAB7-D1F573D26933}"/>
                </a:ext>
              </a:extLst>
            </p:cNvPr>
            <p:cNvSpPr/>
            <p:nvPr/>
          </p:nvSpPr>
          <p:spPr>
            <a:xfrm>
              <a:off x="5824938" y="2393487"/>
              <a:ext cx="2358003" cy="7956096"/>
            </a:xfrm>
            <a:custGeom>
              <a:avLst/>
              <a:gdLst/>
              <a:ahLst/>
              <a:cxnLst>
                <a:cxn ang="0">
                  <a:pos x="wd2" y="hd2"/>
                </a:cxn>
                <a:cxn ang="5400000">
                  <a:pos x="wd2" y="hd2"/>
                </a:cxn>
                <a:cxn ang="10800000">
                  <a:pos x="wd2" y="hd2"/>
                </a:cxn>
                <a:cxn ang="16200000">
                  <a:pos x="wd2" y="hd2"/>
                </a:cxn>
              </a:cxnLst>
              <a:rect l="0" t="0" r="r" b="b"/>
              <a:pathLst>
                <a:path w="21507" h="21513" extrusionOk="0">
                  <a:moveTo>
                    <a:pt x="15236" y="0"/>
                  </a:moveTo>
                  <a:cubicBezTo>
                    <a:pt x="11296" y="36"/>
                    <a:pt x="7506" y="478"/>
                    <a:pt x="4653" y="1284"/>
                  </a:cubicBezTo>
                  <a:cubicBezTo>
                    <a:pt x="1577" y="2154"/>
                    <a:pt x="-93" y="3396"/>
                    <a:pt x="4" y="4766"/>
                  </a:cubicBezTo>
                  <a:lnTo>
                    <a:pt x="4" y="18288"/>
                  </a:lnTo>
                  <a:cubicBezTo>
                    <a:pt x="4" y="19089"/>
                    <a:pt x="1084" y="19898"/>
                    <a:pt x="2968" y="20508"/>
                  </a:cubicBezTo>
                  <a:cubicBezTo>
                    <a:pt x="4455" y="20989"/>
                    <a:pt x="6454" y="21353"/>
                    <a:pt x="8642" y="21461"/>
                  </a:cubicBezTo>
                  <a:cubicBezTo>
                    <a:pt x="11460" y="21600"/>
                    <a:pt x="14442" y="21468"/>
                    <a:pt x="16796" y="20970"/>
                  </a:cubicBezTo>
                  <a:cubicBezTo>
                    <a:pt x="17425" y="20836"/>
                    <a:pt x="18019" y="20677"/>
                    <a:pt x="18542" y="20508"/>
                  </a:cubicBezTo>
                  <a:cubicBezTo>
                    <a:pt x="20427" y="19898"/>
                    <a:pt x="21507" y="19089"/>
                    <a:pt x="21507" y="18288"/>
                  </a:cubicBezTo>
                  <a:lnTo>
                    <a:pt x="21507" y="7558"/>
                  </a:lnTo>
                  <a:cubicBezTo>
                    <a:pt x="21507" y="7260"/>
                    <a:pt x="20692" y="7018"/>
                    <a:pt x="19686" y="7018"/>
                  </a:cubicBezTo>
                  <a:cubicBezTo>
                    <a:pt x="18681" y="7018"/>
                    <a:pt x="17865" y="7260"/>
                    <a:pt x="17865" y="7558"/>
                  </a:cubicBezTo>
                  <a:cubicBezTo>
                    <a:pt x="17865" y="7558"/>
                    <a:pt x="17865" y="18287"/>
                    <a:pt x="17865" y="18288"/>
                  </a:cubicBezTo>
                  <a:cubicBezTo>
                    <a:pt x="17865" y="19120"/>
                    <a:pt x="16034" y="20006"/>
                    <a:pt x="13353" y="20295"/>
                  </a:cubicBezTo>
                  <a:cubicBezTo>
                    <a:pt x="12347" y="20403"/>
                    <a:pt x="11337" y="20425"/>
                    <a:pt x="10292" y="20425"/>
                  </a:cubicBezTo>
                  <a:cubicBezTo>
                    <a:pt x="6813" y="20425"/>
                    <a:pt x="3646" y="19407"/>
                    <a:pt x="3646" y="18288"/>
                  </a:cubicBezTo>
                  <a:lnTo>
                    <a:pt x="3646" y="4766"/>
                  </a:lnTo>
                  <a:cubicBezTo>
                    <a:pt x="3657" y="3695"/>
                    <a:pt x="4875" y="2769"/>
                    <a:pt x="7185" y="2089"/>
                  </a:cubicBezTo>
                  <a:cubicBezTo>
                    <a:pt x="9326" y="1459"/>
                    <a:pt x="12198" y="1092"/>
                    <a:pt x="15214" y="1083"/>
                  </a:cubicBezTo>
                  <a:cubicBezTo>
                    <a:pt x="15277" y="1083"/>
                    <a:pt x="15338" y="1087"/>
                    <a:pt x="15401" y="1087"/>
                  </a:cubicBezTo>
                  <a:lnTo>
                    <a:pt x="15401" y="0"/>
                  </a:lnTo>
                  <a:cubicBezTo>
                    <a:pt x="15346" y="1"/>
                    <a:pt x="15291" y="0"/>
                    <a:pt x="15236" y="0"/>
                  </a:cubicBezTo>
                  <a:close/>
                </a:path>
              </a:pathLst>
            </a:custGeom>
            <a:solidFill>
              <a:schemeClr val="accent1"/>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grpSp>
      <p:sp>
        <p:nvSpPr>
          <p:cNvPr id="22" name="Shape 63346">
            <a:extLst>
              <a:ext uri="{FF2B5EF4-FFF2-40B4-BE49-F238E27FC236}">
                <a16:creationId xmlns:a16="http://schemas.microsoft.com/office/drawing/2014/main" xmlns="" id="{CFC95949-3BE0-0C4A-97C0-B93A1D5CE001}"/>
              </a:ext>
            </a:extLst>
          </p:cNvPr>
          <p:cNvSpPr/>
          <p:nvPr/>
        </p:nvSpPr>
        <p:spPr>
          <a:xfrm>
            <a:off x="775447" y="1978820"/>
            <a:ext cx="1001152" cy="1001153"/>
          </a:xfrm>
          <a:prstGeom prst="ellipse">
            <a:avLst/>
          </a:pr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3" name="Shape 63353">
            <a:extLst>
              <a:ext uri="{FF2B5EF4-FFF2-40B4-BE49-F238E27FC236}">
                <a16:creationId xmlns:a16="http://schemas.microsoft.com/office/drawing/2014/main" xmlns="" id="{E4D3CAAF-9B6D-9041-9A86-83941EDEEDAE}"/>
              </a:ext>
            </a:extLst>
          </p:cNvPr>
          <p:cNvSpPr/>
          <p:nvPr/>
        </p:nvSpPr>
        <p:spPr>
          <a:xfrm>
            <a:off x="775447" y="4516930"/>
            <a:ext cx="1001152" cy="1001153"/>
          </a:xfrm>
          <a:prstGeom prst="ellipse">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2" name="Freeform 780">
            <a:extLst>
              <a:ext uri="{FF2B5EF4-FFF2-40B4-BE49-F238E27FC236}">
                <a16:creationId xmlns:a16="http://schemas.microsoft.com/office/drawing/2014/main" xmlns="" id="{F6D965E6-0FFF-2043-B134-07AB757D1AB4}"/>
              </a:ext>
            </a:extLst>
          </p:cNvPr>
          <p:cNvSpPr>
            <a:spLocks noChangeArrowheads="1"/>
          </p:cNvSpPr>
          <p:nvPr/>
        </p:nvSpPr>
        <p:spPr bwMode="auto">
          <a:xfrm>
            <a:off x="962498" y="2165871"/>
            <a:ext cx="627050" cy="627050"/>
          </a:xfrm>
          <a:custGeom>
            <a:avLst/>
            <a:gdLst>
              <a:gd name="T0" fmla="*/ 202727 w 306026"/>
              <a:gd name="T1" fmla="*/ 226013 h 305880"/>
              <a:gd name="T2" fmla="*/ 141104 w 306026"/>
              <a:gd name="T3" fmla="*/ 175603 h 305880"/>
              <a:gd name="T4" fmla="*/ 164561 w 306026"/>
              <a:gd name="T5" fmla="*/ 294332 h 305880"/>
              <a:gd name="T6" fmla="*/ 151930 w 306026"/>
              <a:gd name="T7" fmla="*/ 177407 h 305880"/>
              <a:gd name="T8" fmla="*/ 274415 w 306026"/>
              <a:gd name="T9" fmla="*/ 175911 h 305880"/>
              <a:gd name="T10" fmla="*/ 272243 w 306026"/>
              <a:gd name="T11" fmla="*/ 222076 h 305880"/>
              <a:gd name="T12" fmla="*/ 195123 w 306026"/>
              <a:gd name="T13" fmla="*/ 234960 h 305880"/>
              <a:gd name="T14" fmla="*/ 197296 w 306026"/>
              <a:gd name="T15" fmla="*/ 188794 h 305880"/>
              <a:gd name="T16" fmla="*/ 173944 w 306026"/>
              <a:gd name="T17" fmla="*/ 173798 h 305880"/>
              <a:gd name="T18" fmla="*/ 296643 w 306026"/>
              <a:gd name="T19" fmla="*/ 149980 h 305880"/>
              <a:gd name="T20" fmla="*/ 132082 w 306026"/>
              <a:gd name="T21" fmla="*/ 292528 h 305880"/>
              <a:gd name="T22" fmla="*/ 266330 w 306026"/>
              <a:gd name="T23" fmla="*/ 124357 h 305880"/>
              <a:gd name="T24" fmla="*/ 271021 w 306026"/>
              <a:gd name="T25" fmla="*/ 145649 h 305880"/>
              <a:gd name="T26" fmla="*/ 266330 w 306026"/>
              <a:gd name="T27" fmla="*/ 124357 h 305880"/>
              <a:gd name="T28" fmla="*/ 140743 w 306026"/>
              <a:gd name="T29" fmla="*/ 165859 h 305880"/>
              <a:gd name="T30" fmla="*/ 117647 w 306026"/>
              <a:gd name="T31" fmla="*/ 135545 h 305880"/>
              <a:gd name="T32" fmla="*/ 170335 w 306026"/>
              <a:gd name="T33" fmla="*/ 120027 h 305880"/>
              <a:gd name="T34" fmla="*/ 149404 w 306026"/>
              <a:gd name="T35" fmla="*/ 136627 h 305880"/>
              <a:gd name="T36" fmla="*/ 202571 w 306026"/>
              <a:gd name="T37" fmla="*/ 87777 h 305880"/>
              <a:gd name="T38" fmla="*/ 214313 w 306026"/>
              <a:gd name="T39" fmla="*/ 75687 h 305880"/>
              <a:gd name="T40" fmla="*/ 91098 w 306026"/>
              <a:gd name="T41" fmla="*/ 99500 h 305880"/>
              <a:gd name="T42" fmla="*/ 214313 w 306026"/>
              <a:gd name="T43" fmla="*/ 66529 h 305880"/>
              <a:gd name="T44" fmla="*/ 193675 w 306026"/>
              <a:gd name="T45" fmla="*/ 87777 h 305880"/>
              <a:gd name="T46" fmla="*/ 112345 w 306026"/>
              <a:gd name="T47" fmla="*/ 87777 h 305880"/>
              <a:gd name="T48" fmla="*/ 91098 w 306026"/>
              <a:gd name="T49" fmla="*/ 66529 h 305880"/>
              <a:gd name="T50" fmla="*/ 198123 w 306026"/>
              <a:gd name="T51" fmla="*/ 130132 h 305880"/>
              <a:gd name="T52" fmla="*/ 215085 w 306026"/>
              <a:gd name="T53" fmla="*/ 40994 h 305880"/>
              <a:gd name="T54" fmla="*/ 54853 w 306026"/>
              <a:gd name="T55" fmla="*/ 115696 h 305880"/>
              <a:gd name="T56" fmla="*/ 90941 w 306026"/>
              <a:gd name="T57" fmla="*/ 40994 h 305880"/>
              <a:gd name="T58" fmla="*/ 146517 w 306026"/>
              <a:gd name="T59" fmla="*/ 87187 h 305880"/>
              <a:gd name="T60" fmla="*/ 165283 w 306026"/>
              <a:gd name="T61" fmla="*/ 111727 h 305880"/>
              <a:gd name="T62" fmla="*/ 153013 w 306026"/>
              <a:gd name="T63" fmla="*/ 32333 h 305880"/>
              <a:gd name="T64" fmla="*/ 215085 w 306026"/>
              <a:gd name="T65" fmla="*/ 31611 h 305880"/>
              <a:gd name="T66" fmla="*/ 87694 w 306026"/>
              <a:gd name="T67" fmla="*/ 12846 h 305880"/>
              <a:gd name="T68" fmla="*/ 93468 w 306026"/>
              <a:gd name="T69" fmla="*/ 31611 h 305880"/>
              <a:gd name="T70" fmla="*/ 95633 w 306026"/>
              <a:gd name="T71" fmla="*/ 937 h 305880"/>
              <a:gd name="T72" fmla="*/ 153013 w 306026"/>
              <a:gd name="T73" fmla="*/ 22950 h 305880"/>
              <a:gd name="T74" fmla="*/ 208257 w 306026"/>
              <a:gd name="T75" fmla="*/ 15760 h 305880"/>
              <a:gd name="T76" fmla="*/ 210393 w 306026"/>
              <a:gd name="T77" fmla="*/ 937 h 305880"/>
              <a:gd name="T78" fmla="*/ 270299 w 306026"/>
              <a:gd name="T79" fmla="*/ 87187 h 305880"/>
              <a:gd name="T80" fmla="*/ 283652 w 306026"/>
              <a:gd name="T81" fmla="*/ 120027 h 305880"/>
              <a:gd name="T82" fmla="*/ 304222 w 306026"/>
              <a:gd name="T83" fmla="*/ 140958 h 305880"/>
              <a:gd name="T84" fmla="*/ 302057 w 306026"/>
              <a:gd name="T85" fmla="*/ 277371 h 305880"/>
              <a:gd name="T86" fmla="*/ 151930 w 306026"/>
              <a:gd name="T87" fmla="*/ 305880 h 305880"/>
              <a:gd name="T88" fmla="*/ 0 w 306026"/>
              <a:gd name="T89" fmla="*/ 144206 h 305880"/>
              <a:gd name="T90" fmla="*/ 22013 w 306026"/>
              <a:gd name="T91" fmla="*/ 143123 h 305880"/>
              <a:gd name="T92" fmla="*/ 42944 w 306026"/>
              <a:gd name="T93" fmla="*/ 114975 h 305880"/>
              <a:gd name="T94" fmla="*/ 90941 w 306026"/>
              <a:gd name="T95" fmla="*/ 215 h 30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026" h="305880">
                <a:moveTo>
                  <a:pt x="266812" y="184857"/>
                </a:moveTo>
                <a:lnTo>
                  <a:pt x="202727" y="197025"/>
                </a:lnTo>
                <a:lnTo>
                  <a:pt x="202727" y="226013"/>
                </a:lnTo>
                <a:lnTo>
                  <a:pt x="266812" y="213845"/>
                </a:lnTo>
                <a:lnTo>
                  <a:pt x="266812" y="184857"/>
                </a:lnTo>
                <a:close/>
                <a:moveTo>
                  <a:pt x="141104" y="175603"/>
                </a:moveTo>
                <a:lnTo>
                  <a:pt x="141104" y="294332"/>
                </a:lnTo>
                <a:lnTo>
                  <a:pt x="153013" y="296497"/>
                </a:lnTo>
                <a:lnTo>
                  <a:pt x="164561" y="294332"/>
                </a:lnTo>
                <a:lnTo>
                  <a:pt x="164561" y="175603"/>
                </a:lnTo>
                <a:lnTo>
                  <a:pt x="153735" y="177407"/>
                </a:lnTo>
                <a:cubicBezTo>
                  <a:pt x="153374" y="177407"/>
                  <a:pt x="152652" y="177407"/>
                  <a:pt x="151930" y="177407"/>
                </a:cubicBezTo>
                <a:lnTo>
                  <a:pt x="141104" y="175603"/>
                </a:lnTo>
                <a:close/>
                <a:moveTo>
                  <a:pt x="270432" y="174837"/>
                </a:moveTo>
                <a:cubicBezTo>
                  <a:pt x="271881" y="174479"/>
                  <a:pt x="273329" y="175195"/>
                  <a:pt x="274415" y="175911"/>
                </a:cubicBezTo>
                <a:cubicBezTo>
                  <a:pt x="275501" y="176626"/>
                  <a:pt x="275863" y="178058"/>
                  <a:pt x="275863" y="179489"/>
                </a:cubicBezTo>
                <a:lnTo>
                  <a:pt x="275863" y="217424"/>
                </a:lnTo>
                <a:cubicBezTo>
                  <a:pt x="275863" y="219929"/>
                  <a:pt x="274415" y="221718"/>
                  <a:pt x="272243" y="222076"/>
                </a:cubicBezTo>
                <a:lnTo>
                  <a:pt x="199106" y="236033"/>
                </a:lnTo>
                <a:cubicBezTo>
                  <a:pt x="198744" y="236033"/>
                  <a:pt x="198382" y="236033"/>
                  <a:pt x="198382" y="236033"/>
                </a:cubicBezTo>
                <a:cubicBezTo>
                  <a:pt x="197296" y="236033"/>
                  <a:pt x="196210" y="235675"/>
                  <a:pt x="195123" y="234960"/>
                </a:cubicBezTo>
                <a:cubicBezTo>
                  <a:pt x="194037" y="234244"/>
                  <a:pt x="193675" y="232812"/>
                  <a:pt x="193675" y="231739"/>
                </a:cubicBezTo>
                <a:lnTo>
                  <a:pt x="193675" y="193446"/>
                </a:lnTo>
                <a:cubicBezTo>
                  <a:pt x="193675" y="191299"/>
                  <a:pt x="195123" y="189510"/>
                  <a:pt x="197296" y="188794"/>
                </a:cubicBezTo>
                <a:lnTo>
                  <a:pt x="270432" y="174837"/>
                </a:lnTo>
                <a:close/>
                <a:moveTo>
                  <a:pt x="296643" y="149980"/>
                </a:moveTo>
                <a:lnTo>
                  <a:pt x="173944" y="173798"/>
                </a:lnTo>
                <a:lnTo>
                  <a:pt x="173944" y="292528"/>
                </a:lnTo>
                <a:lnTo>
                  <a:pt x="296643" y="269071"/>
                </a:lnTo>
                <a:lnTo>
                  <a:pt x="296643" y="149980"/>
                </a:lnTo>
                <a:close/>
                <a:moveTo>
                  <a:pt x="9022" y="149980"/>
                </a:moveTo>
                <a:lnTo>
                  <a:pt x="9022" y="269071"/>
                </a:lnTo>
                <a:lnTo>
                  <a:pt x="132082" y="292528"/>
                </a:lnTo>
                <a:lnTo>
                  <a:pt x="132082" y="173798"/>
                </a:lnTo>
                <a:lnTo>
                  <a:pt x="9022" y="149980"/>
                </a:lnTo>
                <a:close/>
                <a:moveTo>
                  <a:pt x="266330" y="124357"/>
                </a:moveTo>
                <a:cubicBezTo>
                  <a:pt x="245038" y="124357"/>
                  <a:pt x="199567" y="128688"/>
                  <a:pt x="164922" y="165859"/>
                </a:cubicBezTo>
                <a:lnTo>
                  <a:pt x="171418" y="164776"/>
                </a:lnTo>
                <a:lnTo>
                  <a:pt x="271021" y="145649"/>
                </a:lnTo>
                <a:lnTo>
                  <a:pt x="274630" y="144567"/>
                </a:lnTo>
                <a:lnTo>
                  <a:pt x="274630" y="124357"/>
                </a:lnTo>
                <a:cubicBezTo>
                  <a:pt x="272465" y="124357"/>
                  <a:pt x="269938" y="124357"/>
                  <a:pt x="266330" y="124357"/>
                </a:cubicBezTo>
                <a:close/>
                <a:moveTo>
                  <a:pt x="31035" y="124357"/>
                </a:moveTo>
                <a:lnTo>
                  <a:pt x="31035" y="144567"/>
                </a:lnTo>
                <a:lnTo>
                  <a:pt x="140743" y="165859"/>
                </a:lnTo>
                <a:cubicBezTo>
                  <a:pt x="101046" y="123275"/>
                  <a:pt x="46192" y="123275"/>
                  <a:pt x="31035" y="124357"/>
                </a:cubicBezTo>
                <a:close/>
                <a:moveTo>
                  <a:pt x="135691" y="120027"/>
                </a:moveTo>
                <a:cubicBezTo>
                  <a:pt x="130638" y="126523"/>
                  <a:pt x="124864" y="131936"/>
                  <a:pt x="117647" y="135545"/>
                </a:cubicBezTo>
                <a:cubicBezTo>
                  <a:pt x="129917" y="142762"/>
                  <a:pt x="142186" y="152506"/>
                  <a:pt x="153013" y="165498"/>
                </a:cubicBezTo>
                <a:cubicBezTo>
                  <a:pt x="163839" y="152506"/>
                  <a:pt x="176109" y="142762"/>
                  <a:pt x="188379" y="135545"/>
                </a:cubicBezTo>
                <a:cubicBezTo>
                  <a:pt x="181161" y="131575"/>
                  <a:pt x="175026" y="126523"/>
                  <a:pt x="170335" y="120027"/>
                </a:cubicBezTo>
                <a:lnTo>
                  <a:pt x="156622" y="136627"/>
                </a:lnTo>
                <a:cubicBezTo>
                  <a:pt x="155539" y="137710"/>
                  <a:pt x="154095" y="138432"/>
                  <a:pt x="153013" y="138432"/>
                </a:cubicBezTo>
                <a:cubicBezTo>
                  <a:pt x="151569" y="138432"/>
                  <a:pt x="150126" y="137710"/>
                  <a:pt x="149404" y="136627"/>
                </a:cubicBezTo>
                <a:lnTo>
                  <a:pt x="135691" y="120027"/>
                </a:lnTo>
                <a:close/>
                <a:moveTo>
                  <a:pt x="214313" y="75687"/>
                </a:moveTo>
                <a:cubicBezTo>
                  <a:pt x="207908" y="75687"/>
                  <a:pt x="202571" y="81183"/>
                  <a:pt x="202571" y="87777"/>
                </a:cubicBezTo>
                <a:cubicBezTo>
                  <a:pt x="202571" y="94005"/>
                  <a:pt x="207908" y="99500"/>
                  <a:pt x="214313" y="99500"/>
                </a:cubicBezTo>
                <a:cubicBezTo>
                  <a:pt x="220362" y="99500"/>
                  <a:pt x="225343" y="94005"/>
                  <a:pt x="225343" y="87777"/>
                </a:cubicBezTo>
                <a:cubicBezTo>
                  <a:pt x="225343" y="81183"/>
                  <a:pt x="220362" y="75687"/>
                  <a:pt x="214313" y="75687"/>
                </a:cubicBezTo>
                <a:close/>
                <a:moveTo>
                  <a:pt x="91098" y="75687"/>
                </a:moveTo>
                <a:cubicBezTo>
                  <a:pt x="84503" y="75687"/>
                  <a:pt x="79375" y="81183"/>
                  <a:pt x="79375" y="87777"/>
                </a:cubicBezTo>
                <a:cubicBezTo>
                  <a:pt x="79375" y="94005"/>
                  <a:pt x="84503" y="99500"/>
                  <a:pt x="91098" y="99500"/>
                </a:cubicBezTo>
                <a:cubicBezTo>
                  <a:pt x="97692" y="99500"/>
                  <a:pt x="102821" y="94005"/>
                  <a:pt x="102821" y="87777"/>
                </a:cubicBezTo>
                <a:cubicBezTo>
                  <a:pt x="102821" y="81183"/>
                  <a:pt x="97692" y="75687"/>
                  <a:pt x="91098" y="75687"/>
                </a:cubicBezTo>
                <a:close/>
                <a:moveTo>
                  <a:pt x="214313" y="66529"/>
                </a:moveTo>
                <a:cubicBezTo>
                  <a:pt x="225343" y="66529"/>
                  <a:pt x="234594" y="76054"/>
                  <a:pt x="234594" y="87777"/>
                </a:cubicBezTo>
                <a:cubicBezTo>
                  <a:pt x="234594" y="99500"/>
                  <a:pt x="225343" y="109025"/>
                  <a:pt x="214313" y="109025"/>
                </a:cubicBezTo>
                <a:cubicBezTo>
                  <a:pt x="202571" y="109025"/>
                  <a:pt x="193675" y="99500"/>
                  <a:pt x="193675" y="87777"/>
                </a:cubicBezTo>
                <a:cubicBezTo>
                  <a:pt x="193675" y="76054"/>
                  <a:pt x="202571" y="66529"/>
                  <a:pt x="214313" y="66529"/>
                </a:cubicBezTo>
                <a:close/>
                <a:moveTo>
                  <a:pt x="91098" y="66529"/>
                </a:moveTo>
                <a:cubicBezTo>
                  <a:pt x="102821" y="66529"/>
                  <a:pt x="112345" y="76054"/>
                  <a:pt x="112345" y="87777"/>
                </a:cubicBezTo>
                <a:cubicBezTo>
                  <a:pt x="112345" y="99500"/>
                  <a:pt x="102821" y="109025"/>
                  <a:pt x="91098" y="109025"/>
                </a:cubicBezTo>
                <a:cubicBezTo>
                  <a:pt x="79375" y="109025"/>
                  <a:pt x="69850" y="99500"/>
                  <a:pt x="69850" y="87777"/>
                </a:cubicBezTo>
                <a:cubicBezTo>
                  <a:pt x="69850" y="76054"/>
                  <a:pt x="79375" y="66529"/>
                  <a:pt x="91098" y="66529"/>
                </a:cubicBezTo>
                <a:close/>
                <a:moveTo>
                  <a:pt x="215085" y="40994"/>
                </a:moveTo>
                <a:cubicBezTo>
                  <a:pt x="189462" y="40994"/>
                  <a:pt x="168892" y="61564"/>
                  <a:pt x="168892" y="87187"/>
                </a:cubicBezTo>
                <a:cubicBezTo>
                  <a:pt x="168892" y="106674"/>
                  <a:pt x="180801" y="123636"/>
                  <a:pt x="198123" y="130132"/>
                </a:cubicBezTo>
                <a:cubicBezTo>
                  <a:pt x="217250" y="120749"/>
                  <a:pt x="236377" y="117140"/>
                  <a:pt x="250812" y="115696"/>
                </a:cubicBezTo>
                <a:cubicBezTo>
                  <a:pt x="257308" y="107757"/>
                  <a:pt x="261277" y="98013"/>
                  <a:pt x="261277" y="87187"/>
                </a:cubicBezTo>
                <a:cubicBezTo>
                  <a:pt x="261277" y="61564"/>
                  <a:pt x="240346" y="40994"/>
                  <a:pt x="215085" y="40994"/>
                </a:cubicBezTo>
                <a:close/>
                <a:moveTo>
                  <a:pt x="90941" y="40994"/>
                </a:moveTo>
                <a:cubicBezTo>
                  <a:pt x="65319" y="40994"/>
                  <a:pt x="44749" y="61564"/>
                  <a:pt x="44749" y="87187"/>
                </a:cubicBezTo>
                <a:cubicBezTo>
                  <a:pt x="44749" y="98013"/>
                  <a:pt x="48358" y="107757"/>
                  <a:pt x="54853" y="115696"/>
                </a:cubicBezTo>
                <a:cubicBezTo>
                  <a:pt x="69650" y="117140"/>
                  <a:pt x="88415" y="121110"/>
                  <a:pt x="107542" y="130132"/>
                </a:cubicBezTo>
                <a:cubicBezTo>
                  <a:pt x="124864" y="123636"/>
                  <a:pt x="137134" y="106674"/>
                  <a:pt x="137134" y="87187"/>
                </a:cubicBezTo>
                <a:cubicBezTo>
                  <a:pt x="137134" y="61564"/>
                  <a:pt x="116564" y="40994"/>
                  <a:pt x="90941" y="40994"/>
                </a:cubicBezTo>
                <a:close/>
                <a:moveTo>
                  <a:pt x="153013" y="32333"/>
                </a:moveTo>
                <a:cubicBezTo>
                  <a:pt x="139299" y="32333"/>
                  <a:pt x="127390" y="34137"/>
                  <a:pt x="116925" y="38107"/>
                </a:cubicBezTo>
                <a:cubicBezTo>
                  <a:pt x="134247" y="47490"/>
                  <a:pt x="146517" y="65895"/>
                  <a:pt x="146517" y="87187"/>
                </a:cubicBezTo>
                <a:cubicBezTo>
                  <a:pt x="146517" y="95848"/>
                  <a:pt x="144352" y="104148"/>
                  <a:pt x="140743" y="111727"/>
                </a:cubicBezTo>
                <a:lnTo>
                  <a:pt x="153013" y="126523"/>
                </a:lnTo>
                <a:lnTo>
                  <a:pt x="165283" y="111727"/>
                </a:lnTo>
                <a:cubicBezTo>
                  <a:pt x="161674" y="104148"/>
                  <a:pt x="159509" y="95848"/>
                  <a:pt x="159509" y="87187"/>
                </a:cubicBezTo>
                <a:cubicBezTo>
                  <a:pt x="159509" y="65895"/>
                  <a:pt x="171418" y="47490"/>
                  <a:pt x="188740" y="38107"/>
                </a:cubicBezTo>
                <a:cubicBezTo>
                  <a:pt x="178274" y="34137"/>
                  <a:pt x="166365" y="32333"/>
                  <a:pt x="153013" y="32333"/>
                </a:cubicBezTo>
                <a:close/>
                <a:moveTo>
                  <a:pt x="217972" y="12846"/>
                </a:moveTo>
                <a:cubicBezTo>
                  <a:pt x="217972" y="18259"/>
                  <a:pt x="216528" y="25115"/>
                  <a:pt x="212198" y="31611"/>
                </a:cubicBezTo>
                <a:cubicBezTo>
                  <a:pt x="212919" y="31611"/>
                  <a:pt x="214002" y="31611"/>
                  <a:pt x="215085" y="31611"/>
                </a:cubicBezTo>
                <a:cubicBezTo>
                  <a:pt x="219776" y="31611"/>
                  <a:pt x="224468" y="32333"/>
                  <a:pt x="228798" y="33416"/>
                </a:cubicBezTo>
                <a:cubicBezTo>
                  <a:pt x="228076" y="22950"/>
                  <a:pt x="223024" y="16815"/>
                  <a:pt x="217972" y="12846"/>
                </a:cubicBezTo>
                <a:close/>
                <a:moveTo>
                  <a:pt x="87694" y="12846"/>
                </a:moveTo>
                <a:cubicBezTo>
                  <a:pt x="83002" y="16815"/>
                  <a:pt x="77589" y="22950"/>
                  <a:pt x="76867" y="33416"/>
                </a:cubicBezTo>
                <a:cubicBezTo>
                  <a:pt x="81559" y="32333"/>
                  <a:pt x="86250" y="31611"/>
                  <a:pt x="90941" y="31611"/>
                </a:cubicBezTo>
                <a:cubicBezTo>
                  <a:pt x="92024" y="31611"/>
                  <a:pt x="92746" y="31611"/>
                  <a:pt x="93468" y="31611"/>
                </a:cubicBezTo>
                <a:cubicBezTo>
                  <a:pt x="89498" y="25115"/>
                  <a:pt x="88054" y="18259"/>
                  <a:pt x="87694" y="12846"/>
                </a:cubicBezTo>
                <a:close/>
                <a:moveTo>
                  <a:pt x="90941" y="215"/>
                </a:moveTo>
                <a:cubicBezTo>
                  <a:pt x="92385" y="-146"/>
                  <a:pt x="94189" y="-146"/>
                  <a:pt x="95633" y="937"/>
                </a:cubicBezTo>
                <a:cubicBezTo>
                  <a:pt x="96716" y="2019"/>
                  <a:pt x="97437" y="3824"/>
                  <a:pt x="97076" y="5267"/>
                </a:cubicBezTo>
                <a:cubicBezTo>
                  <a:pt x="97076" y="5989"/>
                  <a:pt x="94189" y="21146"/>
                  <a:pt x="106459" y="33055"/>
                </a:cubicBezTo>
                <a:cubicBezTo>
                  <a:pt x="119090" y="26198"/>
                  <a:pt x="134969" y="22950"/>
                  <a:pt x="153013" y="22950"/>
                </a:cubicBezTo>
                <a:lnTo>
                  <a:pt x="171160" y="26889"/>
                </a:lnTo>
                <a:lnTo>
                  <a:pt x="199567" y="33055"/>
                </a:lnTo>
                <a:lnTo>
                  <a:pt x="208257" y="15760"/>
                </a:lnTo>
                <a:lnTo>
                  <a:pt x="208724" y="14830"/>
                </a:lnTo>
                <a:cubicBezTo>
                  <a:pt x="209581" y="9417"/>
                  <a:pt x="208950" y="5448"/>
                  <a:pt x="208950" y="5267"/>
                </a:cubicBezTo>
                <a:cubicBezTo>
                  <a:pt x="208589" y="3824"/>
                  <a:pt x="208950" y="2019"/>
                  <a:pt x="210393" y="937"/>
                </a:cubicBezTo>
                <a:cubicBezTo>
                  <a:pt x="211476" y="-146"/>
                  <a:pt x="213641" y="-146"/>
                  <a:pt x="215085" y="215"/>
                </a:cubicBezTo>
                <a:cubicBezTo>
                  <a:pt x="215085" y="576"/>
                  <a:pt x="238903" y="9598"/>
                  <a:pt x="238181" y="37024"/>
                </a:cubicBezTo>
                <a:cubicBezTo>
                  <a:pt x="257308" y="45686"/>
                  <a:pt x="270299" y="64812"/>
                  <a:pt x="270299" y="87187"/>
                </a:cubicBezTo>
                <a:cubicBezTo>
                  <a:pt x="270299" y="97291"/>
                  <a:pt x="267412" y="106674"/>
                  <a:pt x="262721" y="114975"/>
                </a:cubicBezTo>
                <a:cubicBezTo>
                  <a:pt x="273186" y="114614"/>
                  <a:pt x="279682" y="115335"/>
                  <a:pt x="279682" y="115335"/>
                </a:cubicBezTo>
                <a:cubicBezTo>
                  <a:pt x="282208" y="116057"/>
                  <a:pt x="283652" y="117862"/>
                  <a:pt x="283652" y="120027"/>
                </a:cubicBezTo>
                <a:lnTo>
                  <a:pt x="283652" y="143123"/>
                </a:lnTo>
                <a:lnTo>
                  <a:pt x="300252" y="139875"/>
                </a:lnTo>
                <a:cubicBezTo>
                  <a:pt x="301696" y="139514"/>
                  <a:pt x="303139" y="139875"/>
                  <a:pt x="304222" y="140958"/>
                </a:cubicBezTo>
                <a:cubicBezTo>
                  <a:pt x="305305" y="141680"/>
                  <a:pt x="306026" y="143123"/>
                  <a:pt x="306026" y="144206"/>
                </a:cubicBezTo>
                <a:lnTo>
                  <a:pt x="306026" y="272679"/>
                </a:lnTo>
                <a:cubicBezTo>
                  <a:pt x="306026" y="274845"/>
                  <a:pt x="304222" y="276649"/>
                  <a:pt x="302057" y="277371"/>
                </a:cubicBezTo>
                <a:lnTo>
                  <a:pt x="153735" y="305880"/>
                </a:lnTo>
                <a:cubicBezTo>
                  <a:pt x="153374" y="305880"/>
                  <a:pt x="153374" y="305880"/>
                  <a:pt x="153013" y="305880"/>
                </a:cubicBezTo>
                <a:cubicBezTo>
                  <a:pt x="152652" y="305880"/>
                  <a:pt x="152291" y="305880"/>
                  <a:pt x="151930" y="305880"/>
                </a:cubicBezTo>
                <a:lnTo>
                  <a:pt x="3609" y="277371"/>
                </a:lnTo>
                <a:cubicBezTo>
                  <a:pt x="1443" y="276649"/>
                  <a:pt x="0" y="274845"/>
                  <a:pt x="0" y="272679"/>
                </a:cubicBezTo>
                <a:lnTo>
                  <a:pt x="0" y="144206"/>
                </a:lnTo>
                <a:cubicBezTo>
                  <a:pt x="0" y="143123"/>
                  <a:pt x="361" y="141680"/>
                  <a:pt x="1443" y="140958"/>
                </a:cubicBezTo>
                <a:cubicBezTo>
                  <a:pt x="2526" y="139875"/>
                  <a:pt x="3969" y="139514"/>
                  <a:pt x="5413" y="139875"/>
                </a:cubicBezTo>
                <a:lnTo>
                  <a:pt x="22013" y="143123"/>
                </a:lnTo>
                <a:lnTo>
                  <a:pt x="22013" y="120027"/>
                </a:lnTo>
                <a:cubicBezTo>
                  <a:pt x="22013" y="117862"/>
                  <a:pt x="23457" y="116057"/>
                  <a:pt x="25983" y="115335"/>
                </a:cubicBezTo>
                <a:cubicBezTo>
                  <a:pt x="26344" y="115335"/>
                  <a:pt x="32840" y="114614"/>
                  <a:pt x="42944" y="114975"/>
                </a:cubicBezTo>
                <a:cubicBezTo>
                  <a:pt x="38253" y="106674"/>
                  <a:pt x="35366" y="97291"/>
                  <a:pt x="35366" y="87187"/>
                </a:cubicBezTo>
                <a:cubicBezTo>
                  <a:pt x="35366" y="64812"/>
                  <a:pt x="48719" y="45686"/>
                  <a:pt x="67484" y="37024"/>
                </a:cubicBezTo>
                <a:cubicBezTo>
                  <a:pt x="67123" y="9598"/>
                  <a:pt x="90581" y="576"/>
                  <a:pt x="90941" y="215"/>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3" name="Freeform 792">
            <a:extLst>
              <a:ext uri="{FF2B5EF4-FFF2-40B4-BE49-F238E27FC236}">
                <a16:creationId xmlns:a16="http://schemas.microsoft.com/office/drawing/2014/main" xmlns="" id="{89DB6004-FD73-054B-8AC9-6B7D9363B3AF}"/>
              </a:ext>
            </a:extLst>
          </p:cNvPr>
          <p:cNvSpPr>
            <a:spLocks noChangeArrowheads="1"/>
          </p:cNvSpPr>
          <p:nvPr/>
        </p:nvSpPr>
        <p:spPr bwMode="auto">
          <a:xfrm>
            <a:off x="962498" y="4752715"/>
            <a:ext cx="627050" cy="529583"/>
          </a:xfrm>
          <a:custGeom>
            <a:avLst/>
            <a:gdLst>
              <a:gd name="T0" fmla="*/ 30314 w 306026"/>
              <a:gd name="T1" fmla="*/ 220957 h 258406"/>
              <a:gd name="T2" fmla="*/ 129917 w 306026"/>
              <a:gd name="T3" fmla="*/ 235223 h 258406"/>
              <a:gd name="T4" fmla="*/ 134608 w 306026"/>
              <a:gd name="T5" fmla="*/ 239860 h 258406"/>
              <a:gd name="T6" fmla="*/ 143630 w 306026"/>
              <a:gd name="T7" fmla="*/ 249133 h 258406"/>
              <a:gd name="T8" fmla="*/ 171779 w 306026"/>
              <a:gd name="T9" fmla="*/ 239860 h 258406"/>
              <a:gd name="T10" fmla="*/ 282569 w 306026"/>
              <a:gd name="T11" fmla="*/ 235223 h 258406"/>
              <a:gd name="T12" fmla="*/ 156622 w 306026"/>
              <a:gd name="T13" fmla="*/ 229517 h 258406"/>
              <a:gd name="T14" fmla="*/ 81649 w 306026"/>
              <a:gd name="T15" fmla="*/ 208919 h 258406"/>
              <a:gd name="T16" fmla="*/ 153013 w 306026"/>
              <a:gd name="T17" fmla="*/ 219887 h 258406"/>
              <a:gd name="T18" fmla="*/ 283652 w 306026"/>
              <a:gd name="T19" fmla="*/ 215607 h 258406"/>
              <a:gd name="T20" fmla="*/ 301335 w 306026"/>
              <a:gd name="T21" fmla="*/ 235223 h 258406"/>
              <a:gd name="T22" fmla="*/ 301335 w 306026"/>
              <a:gd name="T23" fmla="*/ 244497 h 258406"/>
              <a:gd name="T24" fmla="*/ 162396 w 306026"/>
              <a:gd name="T25" fmla="*/ 258406 h 258406"/>
              <a:gd name="T26" fmla="*/ 125947 w 306026"/>
              <a:gd name="T27" fmla="*/ 244497 h 258406"/>
              <a:gd name="T28" fmla="*/ 0 w 306026"/>
              <a:gd name="T29" fmla="*/ 239860 h 258406"/>
              <a:gd name="T30" fmla="*/ 13714 w 306026"/>
              <a:gd name="T31" fmla="*/ 235223 h 258406"/>
              <a:gd name="T32" fmla="*/ 24901 w 306026"/>
              <a:gd name="T33" fmla="*/ 213110 h 258406"/>
              <a:gd name="T34" fmla="*/ 157500 w 306026"/>
              <a:gd name="T35" fmla="*/ 124634 h 258406"/>
              <a:gd name="T36" fmla="*/ 202715 w 306026"/>
              <a:gd name="T37" fmla="*/ 174200 h 258406"/>
              <a:gd name="T38" fmla="*/ 157500 w 306026"/>
              <a:gd name="T39" fmla="*/ 124634 h 258406"/>
              <a:gd name="T40" fmla="*/ 102954 w 306026"/>
              <a:gd name="T41" fmla="*/ 174200 h 258406"/>
              <a:gd name="T42" fmla="*/ 148170 w 306026"/>
              <a:gd name="T43" fmla="*/ 124634 h 258406"/>
              <a:gd name="T44" fmla="*/ 202715 w 306026"/>
              <a:gd name="T45" fmla="*/ 65729 h 258406"/>
              <a:gd name="T46" fmla="*/ 157500 w 306026"/>
              <a:gd name="T47" fmla="*/ 115655 h 258406"/>
              <a:gd name="T48" fmla="*/ 202715 w 306026"/>
              <a:gd name="T49" fmla="*/ 65729 h 258406"/>
              <a:gd name="T50" fmla="*/ 91112 w 306026"/>
              <a:gd name="T51" fmla="*/ 115655 h 258406"/>
              <a:gd name="T52" fmla="*/ 148170 w 306026"/>
              <a:gd name="T53" fmla="*/ 76504 h 258406"/>
              <a:gd name="T54" fmla="*/ 234294 w 306026"/>
              <a:gd name="T55" fmla="*/ 44897 h 258406"/>
              <a:gd name="T56" fmla="*/ 224246 w 306026"/>
              <a:gd name="T57" fmla="*/ 115655 h 258406"/>
              <a:gd name="T58" fmla="*/ 234294 w 306026"/>
              <a:gd name="T59" fmla="*/ 44897 h 258406"/>
              <a:gd name="T60" fmla="*/ 42667 w 306026"/>
              <a:gd name="T61" fmla="*/ 115655 h 258406"/>
              <a:gd name="T62" fmla="*/ 95060 w 306026"/>
              <a:gd name="T63" fmla="*/ 61778 h 258406"/>
              <a:gd name="T64" fmla="*/ 157500 w 306026"/>
              <a:gd name="T65" fmla="*/ 13289 h 258406"/>
              <a:gd name="T66" fmla="*/ 198768 w 306026"/>
              <a:gd name="T67" fmla="*/ 57827 h 258406"/>
              <a:gd name="T68" fmla="*/ 148170 w 306026"/>
              <a:gd name="T69" fmla="*/ 13289 h 258406"/>
              <a:gd name="T70" fmla="*/ 148170 w 306026"/>
              <a:gd name="T71" fmla="*/ 67525 h 258406"/>
              <a:gd name="T72" fmla="*/ 169701 w 306026"/>
              <a:gd name="T73" fmla="*/ 10775 h 258406"/>
              <a:gd name="T74" fmla="*/ 227835 w 306026"/>
              <a:gd name="T75" fmla="*/ 38432 h 258406"/>
              <a:gd name="T76" fmla="*/ 135969 w 306026"/>
              <a:gd name="T77" fmla="*/ 10775 h 258406"/>
              <a:gd name="T78" fmla="*/ 99007 w 306026"/>
              <a:gd name="T79" fmla="*/ 53517 h 258406"/>
              <a:gd name="T80" fmla="*/ 152835 w 306026"/>
              <a:gd name="T81" fmla="*/ 0 h 258406"/>
              <a:gd name="T82" fmla="*/ 249725 w 306026"/>
              <a:gd name="T83" fmla="*/ 190723 h 258406"/>
              <a:gd name="T84" fmla="*/ 243266 w 306026"/>
              <a:gd name="T85" fmla="*/ 191800 h 258406"/>
              <a:gd name="T86" fmla="*/ 263361 w 306026"/>
              <a:gd name="T87" fmla="*/ 124634 h 258406"/>
              <a:gd name="T88" fmla="*/ 210969 w 306026"/>
              <a:gd name="T89" fmla="*/ 178511 h 258406"/>
              <a:gd name="T90" fmla="*/ 222093 w 306026"/>
              <a:gd name="T91" fmla="*/ 190364 h 258406"/>
              <a:gd name="T92" fmla="*/ 215634 w 306026"/>
              <a:gd name="T93" fmla="*/ 191800 h 258406"/>
              <a:gd name="T94" fmla="*/ 157500 w 306026"/>
              <a:gd name="T95" fmla="*/ 202935 h 258406"/>
              <a:gd name="T96" fmla="*/ 148170 w 306026"/>
              <a:gd name="T97" fmla="*/ 202935 h 258406"/>
              <a:gd name="T98" fmla="*/ 90395 w 306026"/>
              <a:gd name="T99" fmla="*/ 191800 h 258406"/>
              <a:gd name="T100" fmla="*/ 83935 w 306026"/>
              <a:gd name="T101" fmla="*/ 190364 h 258406"/>
              <a:gd name="T102" fmla="*/ 94701 w 306026"/>
              <a:gd name="T103" fmla="*/ 178511 h 258406"/>
              <a:gd name="T104" fmla="*/ 42667 w 306026"/>
              <a:gd name="T105" fmla="*/ 124634 h 258406"/>
              <a:gd name="T106" fmla="*/ 62404 w 306026"/>
              <a:gd name="T107" fmla="*/ 191800 h 258406"/>
              <a:gd name="T108" fmla="*/ 56304 w 306026"/>
              <a:gd name="T109" fmla="*/ 190723 h 258406"/>
              <a:gd name="T110" fmla="*/ 152835 w 306026"/>
              <a:gd name="T111" fmla="*/ 0 h 258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026" h="258406">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 name="TextBox 1">
            <a:extLst>
              <a:ext uri="{FF2B5EF4-FFF2-40B4-BE49-F238E27FC236}">
                <a16:creationId xmlns:a16="http://schemas.microsoft.com/office/drawing/2014/main" xmlns="" id="{F3D8293D-CF4A-4A6A-975C-1C04741FEB02}"/>
              </a:ext>
            </a:extLst>
          </p:cNvPr>
          <p:cNvSpPr txBox="1"/>
          <p:nvPr/>
        </p:nvSpPr>
        <p:spPr>
          <a:xfrm>
            <a:off x="3282686" y="2792921"/>
            <a:ext cx="1908023" cy="400110"/>
          </a:xfrm>
          <a:prstGeom prst="rect">
            <a:avLst/>
          </a:prstGeom>
          <a:noFill/>
        </p:spPr>
        <p:txBody>
          <a:bodyPr wrap="none" rtlCol="0" anchor="ctr" anchorCtr="0">
            <a:spAutoFit/>
          </a:bodyPr>
          <a:lstStyle/>
          <a:p>
            <a:r>
              <a:rPr lang="el-GR" sz="2000" b="1" dirty="0">
                <a:ea typeface="League Spartan" charset="0"/>
                <a:cs typeface="Poppins" pitchFamily="2" charset="77"/>
              </a:rPr>
              <a:t>Ύλη μαθήματος </a:t>
            </a:r>
            <a:endParaRPr lang="en-US" sz="2000" b="1" dirty="0">
              <a:ea typeface="League Spartan" charset="0"/>
              <a:cs typeface="Poppins" pitchFamily="2" charset="77"/>
            </a:endParaRPr>
          </a:p>
        </p:txBody>
      </p:sp>
      <p:sp>
        <p:nvSpPr>
          <p:cNvPr id="11" name="TextBox 10">
            <a:extLst>
              <a:ext uri="{FF2B5EF4-FFF2-40B4-BE49-F238E27FC236}">
                <a16:creationId xmlns:a16="http://schemas.microsoft.com/office/drawing/2014/main" xmlns="" id="{A83D9810-7A5E-43B3-8A59-DD23A3BD2FBB}"/>
              </a:ext>
            </a:extLst>
          </p:cNvPr>
          <p:cNvSpPr txBox="1"/>
          <p:nvPr/>
        </p:nvSpPr>
        <p:spPr>
          <a:xfrm>
            <a:off x="1276023" y="3286786"/>
            <a:ext cx="6256537" cy="923330"/>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rPr>
              <a:t>Φουντούκη, Α. (2021). Η Δομή της Αθλητικής Βιομηχανίας. Στο Ν. Θεοδωράκης, (Επ.), Αθλητική Βιομηχανία: Επιχειρήσεις και Δραστηριότητες (Σελ.</a:t>
            </a:r>
            <a:r>
              <a:rPr lang="en-US" sz="1800" dirty="0">
                <a:effectLst/>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1-47</a:t>
            </a:r>
            <a:r>
              <a:rPr lang="el-GR" sz="1800" dirty="0">
                <a:effectLst/>
                <a:latin typeface="Calibri" panose="020F0502020204030204" pitchFamily="34" charset="0"/>
                <a:ea typeface="Calibri" panose="020F0502020204030204" pitchFamily="34" charset="0"/>
              </a:rPr>
              <a:t>). Εκδόσεις </a:t>
            </a:r>
            <a:r>
              <a:rPr lang="en-US" sz="1800" dirty="0">
                <a:effectLst/>
                <a:latin typeface="Calibri" panose="020F0502020204030204" pitchFamily="34" charset="0"/>
                <a:ea typeface="Calibri" panose="020F0502020204030204" pitchFamily="34" charset="0"/>
              </a:rPr>
              <a:t>Broken Hill Publishers LTD</a:t>
            </a:r>
            <a:endParaRPr lang="el-GR" dirty="0"/>
          </a:p>
        </p:txBody>
      </p:sp>
    </p:spTree>
    <p:extLst>
      <p:ext uri="{BB962C8B-B14F-4D97-AF65-F5344CB8AC3E}">
        <p14:creationId xmlns:p14="http://schemas.microsoft.com/office/powerpoint/2010/main" xmlns="" val="2560637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80918E4-A80F-4B95-A654-C825C9FE396E}"/>
              </a:ext>
            </a:extLst>
          </p:cNvPr>
          <p:cNvSpPr>
            <a:spLocks noGrp="1"/>
          </p:cNvSpPr>
          <p:nvPr>
            <p:ph type="title"/>
          </p:nvPr>
        </p:nvSpPr>
        <p:spPr>
          <a:xfrm>
            <a:off x="457200" y="391505"/>
            <a:ext cx="3200400" cy="2286000"/>
          </a:xfrm>
        </p:spPr>
        <p:txBody>
          <a:bodyPr>
            <a:normAutofit/>
          </a:bodyPr>
          <a:lstStyle/>
          <a:p>
            <a:pPr algn="ctr"/>
            <a:r>
              <a:rPr lang="el-GR" sz="3200" b="1" spc="-145" dirty="0">
                <a:solidFill>
                  <a:schemeClr val="bg1"/>
                </a:solidFill>
                <a:latin typeface="Calibri" panose="020F0502020204030204" pitchFamily="34" charset="0"/>
                <a:cs typeface="Calibri" panose="020F0502020204030204" pitchFamily="34" charset="0"/>
              </a:rPr>
              <a:t>Μελλοντικές τάσεις και προκλήσεις</a:t>
            </a:r>
            <a:r>
              <a:rPr lang="en-US" sz="3200" b="1" spc="-145" dirty="0">
                <a:solidFill>
                  <a:schemeClr val="bg1"/>
                </a:solidFill>
                <a:latin typeface="Calibri" panose="020F0502020204030204" pitchFamily="34" charset="0"/>
                <a:cs typeface="Calibri" panose="020F0502020204030204" pitchFamily="34" charset="0"/>
              </a:rPr>
              <a:t/>
            </a:r>
            <a:br>
              <a:rPr lang="en-US" sz="3200" b="1" spc="-145" dirty="0">
                <a:solidFill>
                  <a:schemeClr val="bg1"/>
                </a:solidFill>
                <a:latin typeface="Calibri" panose="020F0502020204030204" pitchFamily="34" charset="0"/>
                <a:cs typeface="Calibri" panose="020F0502020204030204" pitchFamily="34" charset="0"/>
              </a:rPr>
            </a:br>
            <a:r>
              <a:rPr lang="en-US" sz="3200" b="1" spc="-145" dirty="0">
                <a:solidFill>
                  <a:schemeClr val="tx2"/>
                </a:solidFill>
                <a:latin typeface="Calibri" panose="020F0502020204030204" pitchFamily="34" charset="0"/>
                <a:cs typeface="Calibri" panose="020F0502020204030204" pitchFamily="34" charset="0"/>
              </a:rPr>
              <a:t/>
            </a:r>
            <a:br>
              <a:rPr lang="en-US" sz="3200" b="1" spc="-145" dirty="0">
                <a:solidFill>
                  <a:schemeClr val="tx2"/>
                </a:solidFill>
                <a:latin typeface="Calibri" panose="020F0502020204030204" pitchFamily="34" charset="0"/>
                <a:cs typeface="Calibri" panose="020F0502020204030204" pitchFamily="34" charset="0"/>
              </a:rPr>
            </a:br>
            <a:endParaRPr lang="el-GR" sz="3200" b="1" dirty="0"/>
          </a:p>
        </p:txBody>
      </p:sp>
      <p:sp>
        <p:nvSpPr>
          <p:cNvPr id="4" name="Θέση κειμένου 3">
            <a:extLst>
              <a:ext uri="{FF2B5EF4-FFF2-40B4-BE49-F238E27FC236}">
                <a16:creationId xmlns:a16="http://schemas.microsoft.com/office/drawing/2014/main" xmlns="" id="{F3D583F2-C8B4-416A-AF27-8848A76D8486}"/>
              </a:ext>
            </a:extLst>
          </p:cNvPr>
          <p:cNvSpPr>
            <a:spLocks noGrp="1"/>
          </p:cNvSpPr>
          <p:nvPr>
            <p:ph type="body" sz="half" idx="2"/>
          </p:nvPr>
        </p:nvSpPr>
        <p:spPr>
          <a:xfrm>
            <a:off x="330693" y="2306278"/>
            <a:ext cx="3453414" cy="3748435"/>
          </a:xfrm>
        </p:spPr>
        <p:txBody>
          <a:bodyPr>
            <a:normAutofit fontScale="62500" lnSpcReduction="20000"/>
          </a:bodyPr>
          <a:lstStyle/>
          <a:p>
            <a:pPr marL="457200" indent="-457200">
              <a:buClr>
                <a:schemeClr val="bg1"/>
              </a:buClr>
              <a:buFont typeface="Arial" panose="020B0604020202020204" pitchFamily="34" charset="0"/>
              <a:buChar char="•"/>
            </a:pPr>
            <a:r>
              <a:rPr lang="el-GR" sz="3200" dirty="0"/>
              <a:t>Πανδημία </a:t>
            </a:r>
            <a:r>
              <a:rPr lang="en-US" sz="3200" dirty="0"/>
              <a:t>Covid -19</a:t>
            </a:r>
          </a:p>
          <a:p>
            <a:pPr marL="457200" indent="-457200">
              <a:buClr>
                <a:schemeClr val="bg1"/>
              </a:buClr>
              <a:buFont typeface="Arial" panose="020B0604020202020204" pitchFamily="34" charset="0"/>
              <a:buChar char="•"/>
            </a:pPr>
            <a:r>
              <a:rPr lang="el-GR" sz="3200" dirty="0"/>
              <a:t>Κοινωνικά κινήματα: </a:t>
            </a:r>
            <a:r>
              <a:rPr lang="en-US" sz="3200" dirty="0"/>
              <a:t>Black Lives Matter, MeToo</a:t>
            </a:r>
          </a:p>
          <a:p>
            <a:pPr marL="457200" indent="-457200">
              <a:buClr>
                <a:schemeClr val="bg1"/>
              </a:buClr>
              <a:buFont typeface="Arial" panose="020B0604020202020204" pitchFamily="34" charset="0"/>
              <a:buChar char="•"/>
            </a:pPr>
            <a:r>
              <a:rPr lang="el-GR" sz="3200" dirty="0"/>
              <a:t>Αλλαγή στις σχέσεις αθλητισμού και κοινωνίας</a:t>
            </a:r>
          </a:p>
          <a:p>
            <a:pPr marL="457200" indent="-457200">
              <a:buClr>
                <a:schemeClr val="bg1"/>
              </a:buClr>
              <a:buFont typeface="Arial" panose="020B0604020202020204" pitchFamily="34" charset="0"/>
              <a:buChar char="•"/>
            </a:pPr>
            <a:r>
              <a:rPr lang="el-GR" sz="3200" dirty="0"/>
              <a:t>Προσδιορισμός νέων τρόπων αύξησης των εσόδων/ αμφίδρομες σχέσεις όλο το χρόνο με τους οπαδούς των ομάδων</a:t>
            </a:r>
            <a:endParaRPr lang="en-US" sz="3200" dirty="0"/>
          </a:p>
          <a:p>
            <a:pPr marL="457200" indent="-457200">
              <a:buClr>
                <a:schemeClr val="bg1"/>
              </a:buClr>
              <a:buFont typeface="Arial" panose="020B0604020202020204" pitchFamily="34" charset="0"/>
              <a:buChar char="•"/>
            </a:pPr>
            <a:r>
              <a:rPr lang="el-GR" sz="3200" dirty="0"/>
              <a:t>Αυξανόμενη χρήση τεχνολογιών οικιακής ψυχαγωγίας </a:t>
            </a:r>
          </a:p>
        </p:txBody>
      </p:sp>
      <p:sp>
        <p:nvSpPr>
          <p:cNvPr id="6" name="Θέση αριθμού διαφάνειας 5">
            <a:extLst>
              <a:ext uri="{FF2B5EF4-FFF2-40B4-BE49-F238E27FC236}">
                <a16:creationId xmlns:a16="http://schemas.microsoft.com/office/drawing/2014/main" xmlns="" id="{64DD2625-2CAD-47F5-8638-21F4FAF6FC87}"/>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9" name="Θέση περιεχομένου 8">
            <a:extLst>
              <a:ext uri="{FF2B5EF4-FFF2-40B4-BE49-F238E27FC236}">
                <a16:creationId xmlns:a16="http://schemas.microsoft.com/office/drawing/2014/main" xmlns="" id="{1759B9AF-7E13-4B6B-A039-7A51C13047EC}"/>
              </a:ext>
            </a:extLst>
          </p:cNvPr>
          <p:cNvPicPr>
            <a:picLocks noGrp="1" noChangeAspect="1"/>
          </p:cNvPicPr>
          <p:nvPr>
            <p:ph idx="1"/>
          </p:nvPr>
        </p:nvPicPr>
        <p:blipFill>
          <a:blip r:embed="rId2"/>
          <a:stretch>
            <a:fillRect/>
          </a:stretch>
        </p:blipFill>
        <p:spPr>
          <a:xfrm>
            <a:off x="4171028" y="137837"/>
            <a:ext cx="4183602" cy="3125385"/>
          </a:xfrm>
          <a:prstGeom prst="rect">
            <a:avLst/>
          </a:prstGeom>
        </p:spPr>
      </p:pic>
      <p:pic>
        <p:nvPicPr>
          <p:cNvPr id="13" name="Εικόνα 12">
            <a:extLst>
              <a:ext uri="{FF2B5EF4-FFF2-40B4-BE49-F238E27FC236}">
                <a16:creationId xmlns:a16="http://schemas.microsoft.com/office/drawing/2014/main" xmlns="" id="{2905CD7B-CDE1-41BD-B8B4-3A0C40F13D46}"/>
              </a:ext>
            </a:extLst>
          </p:cNvPr>
          <p:cNvPicPr>
            <a:picLocks noChangeAspect="1"/>
          </p:cNvPicPr>
          <p:nvPr/>
        </p:nvPicPr>
        <p:blipFill>
          <a:blip r:embed="rId3"/>
          <a:stretch>
            <a:fillRect/>
          </a:stretch>
        </p:blipFill>
        <p:spPr>
          <a:xfrm>
            <a:off x="4171028" y="3263222"/>
            <a:ext cx="4549802" cy="3379125"/>
          </a:xfrm>
          <a:prstGeom prst="rect">
            <a:avLst/>
          </a:prstGeom>
        </p:spPr>
      </p:pic>
      <p:pic>
        <p:nvPicPr>
          <p:cNvPr id="15" name="Εικόνα 14">
            <a:extLst>
              <a:ext uri="{FF2B5EF4-FFF2-40B4-BE49-F238E27FC236}">
                <a16:creationId xmlns:a16="http://schemas.microsoft.com/office/drawing/2014/main" xmlns="" id="{EA146630-4B41-4010-BFC7-495073A3E5C7}"/>
              </a:ext>
            </a:extLst>
          </p:cNvPr>
          <p:cNvPicPr>
            <a:picLocks noChangeAspect="1"/>
          </p:cNvPicPr>
          <p:nvPr/>
        </p:nvPicPr>
        <p:blipFill>
          <a:blip r:embed="rId4"/>
          <a:stretch>
            <a:fillRect/>
          </a:stretch>
        </p:blipFill>
        <p:spPr>
          <a:xfrm>
            <a:off x="8291744" y="137837"/>
            <a:ext cx="3882500" cy="3125384"/>
          </a:xfrm>
          <a:prstGeom prst="rect">
            <a:avLst/>
          </a:prstGeom>
        </p:spPr>
      </p:pic>
      <p:pic>
        <p:nvPicPr>
          <p:cNvPr id="17" name="Εικόνα 16">
            <a:extLst>
              <a:ext uri="{FF2B5EF4-FFF2-40B4-BE49-F238E27FC236}">
                <a16:creationId xmlns:a16="http://schemas.microsoft.com/office/drawing/2014/main" xmlns="" id="{60716929-3A63-48D8-ABB4-36C66ACB23D6}"/>
              </a:ext>
            </a:extLst>
          </p:cNvPr>
          <p:cNvPicPr>
            <a:picLocks noChangeAspect="1"/>
          </p:cNvPicPr>
          <p:nvPr/>
        </p:nvPicPr>
        <p:blipFill>
          <a:blip r:embed="rId5"/>
          <a:stretch>
            <a:fillRect/>
          </a:stretch>
        </p:blipFill>
        <p:spPr>
          <a:xfrm>
            <a:off x="8720830" y="3263221"/>
            <a:ext cx="3453414" cy="3379126"/>
          </a:xfrm>
          <a:prstGeom prst="rect">
            <a:avLst/>
          </a:prstGeom>
        </p:spPr>
      </p:pic>
    </p:spTree>
    <p:extLst>
      <p:ext uri="{BB962C8B-B14F-4D97-AF65-F5344CB8AC3E}">
        <p14:creationId xmlns:p14="http://schemas.microsoft.com/office/powerpoint/2010/main" xmlns="" val="98077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a:extLst>
              <a:ext uri="{FF2B5EF4-FFF2-40B4-BE49-F238E27FC236}">
                <a16:creationId xmlns:a16="http://schemas.microsoft.com/office/drawing/2014/main" xmlns="" id="{5CF1E096-6E22-404E-9503-6C910B117736}"/>
              </a:ext>
            </a:extLst>
          </p:cNvPr>
          <p:cNvPicPr>
            <a:picLocks noGrp="1" noChangeAspect="1"/>
          </p:cNvPicPr>
          <p:nvPr>
            <p:ph type="pic" sz="quarter" idx="10"/>
          </p:nvPr>
        </p:nvPicPr>
        <p:blipFill>
          <a:blip r:embed="rId2"/>
          <a:srcRect l="23055" r="23055"/>
          <a:stretch/>
        </p:blipFill>
        <p:spPr>
          <a:xfrm>
            <a:off x="0" y="0"/>
            <a:ext cx="7035251" cy="6831013"/>
          </a:xfrm>
        </p:spPr>
      </p:pic>
      <p:sp>
        <p:nvSpPr>
          <p:cNvPr id="151" name="Freeform 7">
            <a:extLst>
              <a:ext uri="{FF2B5EF4-FFF2-40B4-BE49-F238E27FC236}">
                <a16:creationId xmlns:a16="http://schemas.microsoft.com/office/drawing/2014/main" xmlns="" id="{8DB43244-E462-4405-B9D8-65F85D608EEB}"/>
              </a:ext>
            </a:extLst>
          </p:cNvPr>
          <p:cNvSpPr>
            <a:spLocks/>
          </p:cNvSpPr>
          <p:nvPr/>
        </p:nvSpPr>
        <p:spPr bwMode="auto">
          <a:xfrm>
            <a:off x="4650582" y="13494"/>
            <a:ext cx="3348038" cy="2203450"/>
          </a:xfrm>
          <a:custGeom>
            <a:avLst/>
            <a:gdLst>
              <a:gd name="T0" fmla="*/ 0 w 8800"/>
              <a:gd name="T1" fmla="*/ 0 h 5806"/>
              <a:gd name="T2" fmla="*/ 2021 w 8800"/>
              <a:gd name="T3" fmla="*/ 5806 h 5806"/>
              <a:gd name="T4" fmla="*/ 8800 w 8800"/>
              <a:gd name="T5" fmla="*/ 0 h 5806"/>
              <a:gd name="T6" fmla="*/ 0 w 8800"/>
              <a:gd name="T7" fmla="*/ 0 h 5806"/>
            </a:gdLst>
            <a:ahLst/>
            <a:cxnLst>
              <a:cxn ang="0">
                <a:pos x="T0" y="T1"/>
              </a:cxn>
              <a:cxn ang="0">
                <a:pos x="T2" y="T3"/>
              </a:cxn>
              <a:cxn ang="0">
                <a:pos x="T4" y="T5"/>
              </a:cxn>
              <a:cxn ang="0">
                <a:pos x="T6" y="T7"/>
              </a:cxn>
            </a:cxnLst>
            <a:rect l="0" t="0" r="r" b="b"/>
            <a:pathLst>
              <a:path w="8800" h="5806">
                <a:moveTo>
                  <a:pt x="0" y="0"/>
                </a:moveTo>
                <a:lnTo>
                  <a:pt x="2021" y="5806"/>
                </a:lnTo>
                <a:lnTo>
                  <a:pt x="8800" y="0"/>
                </a:lnTo>
                <a:lnTo>
                  <a:pt x="0" y="0"/>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52" name="Freeform 8">
            <a:extLst>
              <a:ext uri="{FF2B5EF4-FFF2-40B4-BE49-F238E27FC236}">
                <a16:creationId xmlns:a16="http://schemas.microsoft.com/office/drawing/2014/main" xmlns="" id="{FD0A57EB-C034-4A1B-8F08-2C312ED97A8F}"/>
              </a:ext>
            </a:extLst>
          </p:cNvPr>
          <p:cNvSpPr>
            <a:spLocks/>
          </p:cNvSpPr>
          <p:nvPr/>
        </p:nvSpPr>
        <p:spPr bwMode="auto">
          <a:xfrm>
            <a:off x="1588" y="5333207"/>
            <a:ext cx="2297113" cy="1511300"/>
          </a:xfrm>
          <a:custGeom>
            <a:avLst/>
            <a:gdLst>
              <a:gd name="T0" fmla="*/ 0 w 6036"/>
              <a:gd name="T1" fmla="*/ 3982 h 3982"/>
              <a:gd name="T2" fmla="*/ 6036 w 6036"/>
              <a:gd name="T3" fmla="*/ 3982 h 3982"/>
              <a:gd name="T4" fmla="*/ 4650 w 6036"/>
              <a:gd name="T5" fmla="*/ 0 h 3982"/>
              <a:gd name="T6" fmla="*/ 0 w 6036"/>
              <a:gd name="T7" fmla="*/ 3982 h 3982"/>
            </a:gdLst>
            <a:ahLst/>
            <a:cxnLst>
              <a:cxn ang="0">
                <a:pos x="T0" y="T1"/>
              </a:cxn>
              <a:cxn ang="0">
                <a:pos x="T2" y="T3"/>
              </a:cxn>
              <a:cxn ang="0">
                <a:pos x="T4" y="T5"/>
              </a:cxn>
              <a:cxn ang="0">
                <a:pos x="T6" y="T7"/>
              </a:cxn>
            </a:cxnLst>
            <a:rect l="0" t="0" r="r" b="b"/>
            <a:pathLst>
              <a:path w="6036" h="3982">
                <a:moveTo>
                  <a:pt x="0" y="3982"/>
                </a:moveTo>
                <a:lnTo>
                  <a:pt x="6036" y="3982"/>
                </a:lnTo>
                <a:lnTo>
                  <a:pt x="4650" y="0"/>
                </a:lnTo>
                <a:lnTo>
                  <a:pt x="0" y="3982"/>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6" name="TextBox 15">
            <a:extLst>
              <a:ext uri="{FF2B5EF4-FFF2-40B4-BE49-F238E27FC236}">
                <a16:creationId xmlns:a16="http://schemas.microsoft.com/office/drawing/2014/main" xmlns="" id="{5AF2C591-0F28-4E09-A524-A802C0204351}"/>
              </a:ext>
            </a:extLst>
          </p:cNvPr>
          <p:cNvSpPr txBox="1"/>
          <p:nvPr/>
        </p:nvSpPr>
        <p:spPr>
          <a:xfrm>
            <a:off x="6568177" y="632074"/>
            <a:ext cx="5507736" cy="1077218"/>
          </a:xfrm>
          <a:prstGeom prst="rect">
            <a:avLst/>
          </a:prstGeom>
          <a:noFill/>
        </p:spPr>
        <p:txBody>
          <a:bodyPr wrap="square" rtlCol="0" anchor="b">
            <a:spAutoFit/>
          </a:bodyPr>
          <a:lstStyle/>
          <a:p>
            <a:pPr algn="ctr"/>
            <a:r>
              <a:rPr lang="el-GR" sz="3200" b="1" spc="-145">
                <a:solidFill>
                  <a:schemeClr val="tx2"/>
                </a:solidFill>
                <a:latin typeface="Calibri" panose="020F0502020204030204" pitchFamily="34" charset="0"/>
                <a:cs typeface="Calibri" panose="020F0502020204030204" pitchFamily="34" charset="0"/>
              </a:rPr>
              <a:t>Μελλοντικές τάσεις και προκλήσεις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xmlns="" id="{AB0EE275-0FF3-4975-BF38-6B6C2B45E607}"/>
              </a:ext>
            </a:extLst>
          </p:cNvPr>
          <p:cNvSpPr txBox="1"/>
          <p:nvPr/>
        </p:nvSpPr>
        <p:spPr>
          <a:xfrm>
            <a:off x="6671493" y="1968607"/>
            <a:ext cx="5014340" cy="4257319"/>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Η αθλητική βιομηχανία παρουσιάζει ανάπτυξη ως κλάδος: ταχεία αστικοποίηση, ανάπτυξη αναδυόμενων οικονομιών και εμφάνιση πολλαπλών καναλιών για την καταγραφή της προβολής του αθλητισμού.</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Συμβολή των ηλεκτρονικών αθλημάτων (</a:t>
            </a:r>
            <a:r>
              <a:rPr lang="en-US" sz="2000" spc="-15" dirty="0">
                <a:latin typeface="Calibri" panose="020F0502020204030204" pitchFamily="34" charset="0"/>
                <a:cs typeface="Calibri" panose="020F0502020204030204" pitchFamily="34" charset="0"/>
              </a:rPr>
              <a:t>e-sports): </a:t>
            </a:r>
            <a:r>
              <a:rPr lang="el-GR" sz="2000" spc="-15" dirty="0">
                <a:latin typeface="Calibri" panose="020F0502020204030204" pitchFamily="34" charset="0"/>
                <a:cs typeface="Calibri" panose="020F0502020204030204" pitchFamily="34" charset="0"/>
              </a:rPr>
              <a:t>από 820 εκ. € το 2020 σε 1,08 δις € το 2021 με </a:t>
            </a:r>
            <a:r>
              <a:rPr lang="en-US" sz="2000" spc="-15" dirty="0">
                <a:latin typeface="Calibri" panose="020F0502020204030204" pitchFamily="34" charset="0"/>
                <a:cs typeface="Calibri" panose="020F0502020204030204" pitchFamily="34" charset="0"/>
              </a:rPr>
              <a:t>CAGR 32%.</a:t>
            </a: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endParaRPr lang="en-US"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Η αυξανόμενη χρήση </a:t>
            </a:r>
            <a:r>
              <a:rPr lang="en-US" sz="2000" spc="-15" dirty="0">
                <a:latin typeface="Calibri" panose="020F0502020204030204" pitchFamily="34" charset="0"/>
                <a:cs typeface="Calibri" panose="020F0502020204030204" pitchFamily="34" charset="0"/>
              </a:rPr>
              <a:t>smartphones, tablets </a:t>
            </a:r>
            <a:r>
              <a:rPr lang="el-GR" sz="2000" spc="-15" dirty="0">
                <a:latin typeface="Calibri" panose="020F0502020204030204" pitchFamily="34" charset="0"/>
                <a:cs typeface="Calibri" panose="020F0502020204030204" pitchFamily="34" charset="0"/>
              </a:rPr>
              <a:t>και άλλων ηλεκτρονικών συσκευών, το δίκτυο 5</a:t>
            </a:r>
            <a:r>
              <a:rPr lang="en-US" sz="2000" spc="-15" dirty="0">
                <a:latin typeface="Calibri" panose="020F0502020204030204" pitchFamily="34" charset="0"/>
                <a:cs typeface="Calibri" panose="020F0502020204030204" pitchFamily="34" charset="0"/>
              </a:rPr>
              <a:t>G</a:t>
            </a:r>
            <a:r>
              <a:rPr lang="el-GR" sz="2000" spc="-15" dirty="0">
                <a:latin typeface="Calibri" panose="020F0502020204030204" pitchFamily="34" charset="0"/>
                <a:cs typeface="Calibri" panose="020F0502020204030204" pitchFamily="34" charset="0"/>
              </a:rPr>
              <a:t> και η οικονομικά προσιτή πρόσβαση στο διαδίκτυο στις αναπτυσσόμενες χώρες, αναμένεται να καθορίσουν σημαντικά την πορεία της αθλητικής βιομηχανίας. </a:t>
            </a:r>
          </a:p>
          <a:p>
            <a:pPr marL="285750" indent="-285750">
              <a:lnSpc>
                <a:spcPts val="1800"/>
              </a:lnSpc>
              <a:buFont typeface="Arial" panose="020B0604020202020204" pitchFamily="34" charset="0"/>
              <a:buChar char="•"/>
            </a:pPr>
            <a:endParaRPr lang="en-US" sz="2000" spc="-15"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1039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E3814DA-4725-0A4F-BCCC-0DBAB9D792B8}"/>
              </a:ext>
            </a:extLst>
          </p:cNvPr>
          <p:cNvSpPr txBox="1"/>
          <p:nvPr/>
        </p:nvSpPr>
        <p:spPr>
          <a:xfrm>
            <a:off x="737463" y="664088"/>
            <a:ext cx="10668000" cy="584775"/>
          </a:xfrm>
          <a:prstGeom prst="rect">
            <a:avLst/>
          </a:prstGeom>
          <a:noFill/>
        </p:spPr>
        <p:txBody>
          <a:bodyPr wrap="square" rtlCol="0" anchor="b">
            <a:spAutoFit/>
          </a:bodyPr>
          <a:lstStyle/>
          <a:p>
            <a:pPr algn="ctr"/>
            <a:r>
              <a:rPr lang="el-GR" sz="3200" b="1" spc="-145" dirty="0">
                <a:solidFill>
                  <a:schemeClr val="tx2"/>
                </a:solidFill>
                <a:cs typeface="Poppins" pitchFamily="2" charset="77"/>
              </a:rPr>
              <a:t>Στρατηγικές ανάπτυξης της αθλητικής βιομηχανίας </a:t>
            </a:r>
            <a:endParaRPr lang="en-US" sz="3200" b="1" spc="-145" dirty="0">
              <a:solidFill>
                <a:schemeClr val="tx2"/>
              </a:solidFill>
              <a:cs typeface="Poppins" pitchFamily="2" charset="77"/>
            </a:endParaRPr>
          </a:p>
        </p:txBody>
      </p:sp>
      <p:grpSp>
        <p:nvGrpSpPr>
          <p:cNvPr id="9" name="Group 8">
            <a:extLst>
              <a:ext uri="{FF2B5EF4-FFF2-40B4-BE49-F238E27FC236}">
                <a16:creationId xmlns:a16="http://schemas.microsoft.com/office/drawing/2014/main" xmlns="" id="{6BE1542F-16B7-AA4A-A2B4-E56502CC7405}"/>
              </a:ext>
            </a:extLst>
          </p:cNvPr>
          <p:cNvGrpSpPr/>
          <p:nvPr/>
        </p:nvGrpSpPr>
        <p:grpSpPr>
          <a:xfrm>
            <a:off x="3975790" y="1946393"/>
            <a:ext cx="4505600" cy="3690541"/>
            <a:chOff x="15577963" y="6006582"/>
            <a:chExt cx="5188965" cy="4250286"/>
          </a:xfrm>
        </p:grpSpPr>
        <p:sp>
          <p:nvSpPr>
            <p:cNvPr id="4" name="Freeform 70">
              <a:extLst>
                <a:ext uri="{FF2B5EF4-FFF2-40B4-BE49-F238E27FC236}">
                  <a16:creationId xmlns:a16="http://schemas.microsoft.com/office/drawing/2014/main" xmlns="" id="{9C6A1362-4618-9948-9C9F-609E6E5818CC}"/>
                </a:ext>
              </a:extLst>
            </p:cNvPr>
            <p:cNvSpPr>
              <a:spLocks noChangeArrowheads="1"/>
            </p:cNvSpPr>
            <p:nvPr/>
          </p:nvSpPr>
          <p:spPr bwMode="auto">
            <a:xfrm>
              <a:off x="15577963" y="6006582"/>
              <a:ext cx="4250288" cy="4250286"/>
            </a:xfrm>
            <a:prstGeom prst="ellipse">
              <a:avLst/>
            </a:prstGeom>
            <a:solidFill>
              <a:schemeClr val="bg1"/>
            </a:solidFill>
            <a:ln>
              <a:noFill/>
            </a:ln>
            <a:effectLst/>
          </p:spPr>
          <p:txBody>
            <a:bodyPr wrap="none" anchor="ctr"/>
            <a:lstStyle/>
            <a:p>
              <a:endParaRPr lang="en-US" dirty="0">
                <a:latin typeface="Poppins" pitchFamily="2" charset="77"/>
              </a:endParaRPr>
            </a:p>
          </p:txBody>
        </p:sp>
        <p:sp>
          <p:nvSpPr>
            <p:cNvPr id="5" name="Freeform 4">
              <a:extLst>
                <a:ext uri="{FF2B5EF4-FFF2-40B4-BE49-F238E27FC236}">
                  <a16:creationId xmlns:a16="http://schemas.microsoft.com/office/drawing/2014/main" xmlns="" id="{3A450ACE-CE6C-DC42-B41D-6CE2C610D1FE}"/>
                </a:ext>
              </a:extLst>
            </p:cNvPr>
            <p:cNvSpPr>
              <a:spLocks noChangeArrowheads="1"/>
            </p:cNvSpPr>
            <p:nvPr/>
          </p:nvSpPr>
          <p:spPr bwMode="auto">
            <a:xfrm>
              <a:off x="15577964" y="6006582"/>
              <a:ext cx="4250287" cy="4250286"/>
            </a:xfrm>
            <a:custGeom>
              <a:avLst/>
              <a:gdLst>
                <a:gd name="connsiteX0" fmla="*/ 2130013 w 4250287"/>
                <a:gd name="connsiteY0" fmla="*/ 1417177 h 4250286"/>
                <a:gd name="connsiteX1" fmla="*/ 2838601 w 4250287"/>
                <a:gd name="connsiteY1" fmla="*/ 2124520 h 4250286"/>
                <a:gd name="connsiteX2" fmla="*/ 2130013 w 4250287"/>
                <a:gd name="connsiteY2" fmla="*/ 2833109 h 4250286"/>
                <a:gd name="connsiteX3" fmla="*/ 1422669 w 4250287"/>
                <a:gd name="connsiteY3" fmla="*/ 2124520 h 4250286"/>
                <a:gd name="connsiteX4" fmla="*/ 2130013 w 4250287"/>
                <a:gd name="connsiteY4" fmla="*/ 1417177 h 4250286"/>
                <a:gd name="connsiteX5" fmla="*/ 2124517 w 4250287"/>
                <a:gd name="connsiteY5" fmla="*/ 1061324 h 4250286"/>
                <a:gd name="connsiteX6" fmla="*/ 1062256 w 4250287"/>
                <a:gd name="connsiteY6" fmla="*/ 2124518 h 4250286"/>
                <a:gd name="connsiteX7" fmla="*/ 2124517 w 4250287"/>
                <a:gd name="connsiteY7" fmla="*/ 3187713 h 4250286"/>
                <a:gd name="connsiteX8" fmla="*/ 3186777 w 4250287"/>
                <a:gd name="connsiteY8" fmla="*/ 2124518 h 4250286"/>
                <a:gd name="connsiteX9" fmla="*/ 2124517 w 4250287"/>
                <a:gd name="connsiteY9" fmla="*/ 1061324 h 4250286"/>
                <a:gd name="connsiteX10" fmla="*/ 2124517 w 4250287"/>
                <a:gd name="connsiteY10" fmla="*/ 708587 h 4250286"/>
                <a:gd name="connsiteX11" fmla="*/ 3541693 w 4250287"/>
                <a:gd name="connsiteY11" fmla="*/ 2124518 h 4250286"/>
                <a:gd name="connsiteX12" fmla="*/ 2124517 w 4250287"/>
                <a:gd name="connsiteY12" fmla="*/ 3541696 h 4250286"/>
                <a:gd name="connsiteX13" fmla="*/ 708584 w 4250287"/>
                <a:gd name="connsiteY13" fmla="*/ 2124518 h 4250286"/>
                <a:gd name="connsiteX14" fmla="*/ 2124517 w 4250287"/>
                <a:gd name="connsiteY14" fmla="*/ 708587 h 4250286"/>
                <a:gd name="connsiteX15" fmla="*/ 2124521 w 4250287"/>
                <a:gd name="connsiteY15" fmla="*/ 355125 h 4250286"/>
                <a:gd name="connsiteX16" fmla="*/ 353672 w 4250287"/>
                <a:gd name="connsiteY16" fmla="*/ 2124520 h 4250286"/>
                <a:gd name="connsiteX17" fmla="*/ 2124521 w 4250287"/>
                <a:gd name="connsiteY17" fmla="*/ 3896407 h 4250286"/>
                <a:gd name="connsiteX18" fmla="*/ 3895371 w 4250287"/>
                <a:gd name="connsiteY18" fmla="*/ 2124520 h 4250286"/>
                <a:gd name="connsiteX19" fmla="*/ 2124521 w 4250287"/>
                <a:gd name="connsiteY19" fmla="*/ 355125 h 4250286"/>
                <a:gd name="connsiteX20" fmla="*/ 2124521 w 4250287"/>
                <a:gd name="connsiteY20" fmla="*/ 0 h 4250286"/>
                <a:gd name="connsiteX21" fmla="*/ 4250287 w 4250287"/>
                <a:gd name="connsiteY21" fmla="*/ 2124520 h 4250286"/>
                <a:gd name="connsiteX22" fmla="*/ 2124521 w 4250287"/>
                <a:gd name="connsiteY22" fmla="*/ 4250286 h 4250286"/>
                <a:gd name="connsiteX23" fmla="*/ 0 w 4250287"/>
                <a:gd name="connsiteY23" fmla="*/ 2124520 h 4250286"/>
                <a:gd name="connsiteX24" fmla="*/ 2124521 w 4250287"/>
                <a:gd name="connsiteY24" fmla="*/ 0 h 425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0287" h="4250286">
                  <a:moveTo>
                    <a:pt x="2130013" y="1417177"/>
                  </a:moveTo>
                  <a:cubicBezTo>
                    <a:pt x="2521045" y="1417177"/>
                    <a:pt x="2838601" y="1733489"/>
                    <a:pt x="2838601" y="2124520"/>
                  </a:cubicBezTo>
                  <a:cubicBezTo>
                    <a:pt x="2838601" y="2515552"/>
                    <a:pt x="2521045" y="2833109"/>
                    <a:pt x="2130013" y="2833109"/>
                  </a:cubicBezTo>
                  <a:cubicBezTo>
                    <a:pt x="1738981" y="2833109"/>
                    <a:pt x="1422669" y="2515552"/>
                    <a:pt x="1422669" y="2124520"/>
                  </a:cubicBezTo>
                  <a:cubicBezTo>
                    <a:pt x="1422669" y="1733489"/>
                    <a:pt x="1738981" y="1417177"/>
                    <a:pt x="2130013" y="1417177"/>
                  </a:cubicBezTo>
                  <a:close/>
                  <a:moveTo>
                    <a:pt x="2124517" y="1061324"/>
                  </a:moveTo>
                  <a:cubicBezTo>
                    <a:pt x="1537969" y="1061324"/>
                    <a:pt x="1062256" y="1537455"/>
                    <a:pt x="1062256" y="2124518"/>
                  </a:cubicBezTo>
                  <a:cubicBezTo>
                    <a:pt x="1062256" y="2711581"/>
                    <a:pt x="1537969" y="3187713"/>
                    <a:pt x="2124517" y="3187713"/>
                  </a:cubicBezTo>
                  <a:cubicBezTo>
                    <a:pt x="2711063" y="3187713"/>
                    <a:pt x="3186777" y="2711581"/>
                    <a:pt x="3186777" y="2124518"/>
                  </a:cubicBezTo>
                  <a:cubicBezTo>
                    <a:pt x="3186777" y="1537455"/>
                    <a:pt x="2711063" y="1061324"/>
                    <a:pt x="2124517" y="1061324"/>
                  </a:cubicBezTo>
                  <a:close/>
                  <a:moveTo>
                    <a:pt x="2124517" y="708587"/>
                  </a:moveTo>
                  <a:cubicBezTo>
                    <a:pt x="2906579" y="708587"/>
                    <a:pt x="3541693" y="1341768"/>
                    <a:pt x="3541693" y="2124518"/>
                  </a:cubicBezTo>
                  <a:cubicBezTo>
                    <a:pt x="3541693" y="2908515"/>
                    <a:pt x="2906579" y="3541696"/>
                    <a:pt x="2124517" y="3541696"/>
                  </a:cubicBezTo>
                  <a:cubicBezTo>
                    <a:pt x="1342453" y="3541696"/>
                    <a:pt x="708584" y="2908515"/>
                    <a:pt x="708584" y="2124518"/>
                  </a:cubicBezTo>
                  <a:cubicBezTo>
                    <a:pt x="708584" y="1341768"/>
                    <a:pt x="1342453" y="708587"/>
                    <a:pt x="2124517" y="708587"/>
                  </a:cubicBezTo>
                  <a:close/>
                  <a:moveTo>
                    <a:pt x="2124521" y="355125"/>
                  </a:moveTo>
                  <a:cubicBezTo>
                    <a:pt x="1146943" y="355125"/>
                    <a:pt x="353672" y="1146369"/>
                    <a:pt x="353672" y="2124520"/>
                  </a:cubicBezTo>
                  <a:cubicBezTo>
                    <a:pt x="353672" y="3103918"/>
                    <a:pt x="1146943" y="3896407"/>
                    <a:pt x="2124521" y="3896407"/>
                  </a:cubicBezTo>
                  <a:cubicBezTo>
                    <a:pt x="3103345" y="3896407"/>
                    <a:pt x="3895371" y="3103918"/>
                    <a:pt x="3895371" y="2124520"/>
                  </a:cubicBezTo>
                  <a:cubicBezTo>
                    <a:pt x="3895371" y="1146369"/>
                    <a:pt x="3103345" y="355125"/>
                    <a:pt x="2124521" y="355125"/>
                  </a:cubicBezTo>
                  <a:close/>
                  <a:moveTo>
                    <a:pt x="2124521" y="0"/>
                  </a:moveTo>
                  <a:cubicBezTo>
                    <a:pt x="3298861" y="0"/>
                    <a:pt x="4250287" y="950738"/>
                    <a:pt x="4250287" y="2124520"/>
                  </a:cubicBezTo>
                  <a:cubicBezTo>
                    <a:pt x="4250287" y="3298302"/>
                    <a:pt x="3298861" y="4250286"/>
                    <a:pt x="2124521" y="4250286"/>
                  </a:cubicBezTo>
                  <a:cubicBezTo>
                    <a:pt x="951427" y="4250286"/>
                    <a:pt x="0" y="3298302"/>
                    <a:pt x="0" y="2124520"/>
                  </a:cubicBezTo>
                  <a:cubicBezTo>
                    <a:pt x="0" y="950738"/>
                    <a:pt x="951427" y="0"/>
                    <a:pt x="2124521" y="0"/>
                  </a:cubicBezTo>
                  <a:close/>
                </a:path>
              </a:pathLst>
            </a:custGeom>
            <a:solidFill>
              <a:schemeClr val="accent6"/>
            </a:solidFill>
            <a:ln>
              <a:noFill/>
            </a:ln>
            <a:effectLst/>
          </p:spPr>
          <p:txBody>
            <a:bodyPr wrap="square" anchor="ctr">
              <a:noAutofit/>
            </a:bodyPr>
            <a:lstStyle/>
            <a:p>
              <a:endParaRPr lang="en-US" dirty="0">
                <a:latin typeface="Poppins" pitchFamily="2" charset="77"/>
              </a:endParaRPr>
            </a:p>
          </p:txBody>
        </p:sp>
        <p:sp>
          <p:nvSpPr>
            <p:cNvPr id="6" name="Freeform 89">
              <a:extLst>
                <a:ext uri="{FF2B5EF4-FFF2-40B4-BE49-F238E27FC236}">
                  <a16:creationId xmlns:a16="http://schemas.microsoft.com/office/drawing/2014/main" xmlns="" id="{55B360B7-706A-5F48-A7D0-A061461CA963}"/>
                </a:ext>
              </a:extLst>
            </p:cNvPr>
            <p:cNvSpPr>
              <a:spLocks noChangeArrowheads="1"/>
            </p:cNvSpPr>
            <p:nvPr/>
          </p:nvSpPr>
          <p:spPr bwMode="auto">
            <a:xfrm>
              <a:off x="17414727" y="7843345"/>
              <a:ext cx="576760" cy="576760"/>
            </a:xfrm>
            <a:custGeom>
              <a:avLst/>
              <a:gdLst>
                <a:gd name="T0" fmla="*/ 461 w 462"/>
                <a:gd name="T1" fmla="*/ 231 h 463"/>
                <a:gd name="T2" fmla="*/ 461 w 462"/>
                <a:gd name="T3" fmla="*/ 231 h 463"/>
                <a:gd name="T4" fmla="*/ 230 w 462"/>
                <a:gd name="T5" fmla="*/ 462 h 463"/>
                <a:gd name="T6" fmla="*/ 230 w 462"/>
                <a:gd name="T7" fmla="*/ 462 h 463"/>
                <a:gd name="T8" fmla="*/ 0 w 462"/>
                <a:gd name="T9" fmla="*/ 231 h 463"/>
                <a:gd name="T10" fmla="*/ 0 w 462"/>
                <a:gd name="T11" fmla="*/ 231 h 463"/>
                <a:gd name="T12" fmla="*/ 230 w 462"/>
                <a:gd name="T13" fmla="*/ 0 h 463"/>
                <a:gd name="T14" fmla="*/ 230 w 462"/>
                <a:gd name="T15" fmla="*/ 0 h 463"/>
                <a:gd name="T16" fmla="*/ 461 w 462"/>
                <a:gd name="T17" fmla="*/ 23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463">
                  <a:moveTo>
                    <a:pt x="461" y="231"/>
                  </a:moveTo>
                  <a:lnTo>
                    <a:pt x="461" y="231"/>
                  </a:lnTo>
                  <a:cubicBezTo>
                    <a:pt x="461" y="359"/>
                    <a:pt x="358" y="462"/>
                    <a:pt x="230" y="462"/>
                  </a:cubicBezTo>
                  <a:lnTo>
                    <a:pt x="230" y="462"/>
                  </a:lnTo>
                  <a:cubicBezTo>
                    <a:pt x="103" y="462"/>
                    <a:pt x="0" y="359"/>
                    <a:pt x="0" y="231"/>
                  </a:cubicBezTo>
                  <a:lnTo>
                    <a:pt x="0" y="231"/>
                  </a:lnTo>
                  <a:cubicBezTo>
                    <a:pt x="0" y="104"/>
                    <a:pt x="103" y="0"/>
                    <a:pt x="230" y="0"/>
                  </a:cubicBezTo>
                  <a:lnTo>
                    <a:pt x="230" y="0"/>
                  </a:lnTo>
                  <a:cubicBezTo>
                    <a:pt x="358" y="0"/>
                    <a:pt x="461" y="104"/>
                    <a:pt x="461" y="231"/>
                  </a:cubicBezTo>
                </a:path>
              </a:pathLst>
            </a:custGeom>
            <a:solidFill>
              <a:srgbClr val="111340">
                <a:alpha val="30000"/>
              </a:srgbClr>
            </a:solidFill>
            <a:ln>
              <a:noFill/>
            </a:ln>
            <a:effectLst/>
          </p:spPr>
          <p:txBody>
            <a:bodyPr wrap="none" anchor="ctr"/>
            <a:lstStyle/>
            <a:p>
              <a:endParaRPr lang="en-US" dirty="0">
                <a:latin typeface="Poppins" pitchFamily="2" charset="77"/>
              </a:endParaRPr>
            </a:p>
          </p:txBody>
        </p:sp>
        <p:sp>
          <p:nvSpPr>
            <p:cNvPr id="7" name="Freeform 90">
              <a:extLst>
                <a:ext uri="{FF2B5EF4-FFF2-40B4-BE49-F238E27FC236}">
                  <a16:creationId xmlns:a16="http://schemas.microsoft.com/office/drawing/2014/main" xmlns="" id="{07164AE5-C9C7-EF4B-BBE2-DA53067AA3EF}"/>
                </a:ext>
              </a:extLst>
            </p:cNvPr>
            <p:cNvSpPr>
              <a:spLocks noChangeArrowheads="1"/>
            </p:cNvSpPr>
            <p:nvPr/>
          </p:nvSpPr>
          <p:spPr bwMode="auto">
            <a:xfrm>
              <a:off x="17665283" y="8082930"/>
              <a:ext cx="2867313" cy="1521541"/>
            </a:xfrm>
            <a:custGeom>
              <a:avLst/>
              <a:gdLst>
                <a:gd name="T0" fmla="*/ 2240 w 2301"/>
                <a:gd name="T1" fmla="*/ 1209 h 1220"/>
                <a:gd name="T2" fmla="*/ 25 w 2301"/>
                <a:gd name="T3" fmla="*/ 76 h 1220"/>
                <a:gd name="T4" fmla="*/ 25 w 2301"/>
                <a:gd name="T5" fmla="*/ 76 h 1220"/>
                <a:gd name="T6" fmla="*/ 9 w 2301"/>
                <a:gd name="T7" fmla="*/ 26 h 1220"/>
                <a:gd name="T8" fmla="*/ 9 w 2301"/>
                <a:gd name="T9" fmla="*/ 26 h 1220"/>
                <a:gd name="T10" fmla="*/ 59 w 2301"/>
                <a:gd name="T11" fmla="*/ 10 h 1220"/>
                <a:gd name="T12" fmla="*/ 2274 w 2301"/>
                <a:gd name="T13" fmla="*/ 1143 h 1220"/>
                <a:gd name="T14" fmla="*/ 2274 w 2301"/>
                <a:gd name="T15" fmla="*/ 1143 h 1220"/>
                <a:gd name="T16" fmla="*/ 2290 w 2301"/>
                <a:gd name="T17" fmla="*/ 1193 h 1220"/>
                <a:gd name="T18" fmla="*/ 2290 w 2301"/>
                <a:gd name="T19" fmla="*/ 1193 h 1220"/>
                <a:gd name="T20" fmla="*/ 2240 w 2301"/>
                <a:gd name="T21" fmla="*/ 1209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1" h="1220">
                  <a:moveTo>
                    <a:pt x="2240" y="1209"/>
                  </a:moveTo>
                  <a:lnTo>
                    <a:pt x="25" y="76"/>
                  </a:lnTo>
                  <a:lnTo>
                    <a:pt x="25" y="76"/>
                  </a:lnTo>
                  <a:cubicBezTo>
                    <a:pt x="7" y="66"/>
                    <a:pt x="0" y="44"/>
                    <a:pt x="9" y="26"/>
                  </a:cubicBezTo>
                  <a:lnTo>
                    <a:pt x="9" y="26"/>
                  </a:lnTo>
                  <a:cubicBezTo>
                    <a:pt x="18" y="8"/>
                    <a:pt x="41" y="0"/>
                    <a:pt x="59" y="10"/>
                  </a:cubicBezTo>
                  <a:lnTo>
                    <a:pt x="2274" y="1143"/>
                  </a:lnTo>
                  <a:lnTo>
                    <a:pt x="2274" y="1143"/>
                  </a:lnTo>
                  <a:cubicBezTo>
                    <a:pt x="2292" y="1153"/>
                    <a:pt x="2300" y="1175"/>
                    <a:pt x="2290" y="1193"/>
                  </a:cubicBezTo>
                  <a:lnTo>
                    <a:pt x="2290" y="1193"/>
                  </a:lnTo>
                  <a:cubicBezTo>
                    <a:pt x="2281" y="1212"/>
                    <a:pt x="2259" y="1219"/>
                    <a:pt x="2240" y="1209"/>
                  </a:cubicBezTo>
                </a:path>
              </a:pathLst>
            </a:custGeom>
            <a:solidFill>
              <a:schemeClr val="tx2"/>
            </a:solidFill>
            <a:ln>
              <a:noFill/>
            </a:ln>
            <a:effectLst/>
          </p:spPr>
          <p:txBody>
            <a:bodyPr wrap="none" anchor="ctr"/>
            <a:lstStyle/>
            <a:p>
              <a:endParaRPr lang="en-US" dirty="0">
                <a:latin typeface="Poppins" pitchFamily="2" charset="77"/>
              </a:endParaRPr>
            </a:p>
          </p:txBody>
        </p:sp>
        <p:sp>
          <p:nvSpPr>
            <p:cNvPr id="8" name="Freeform 7">
              <a:extLst>
                <a:ext uri="{FF2B5EF4-FFF2-40B4-BE49-F238E27FC236}">
                  <a16:creationId xmlns:a16="http://schemas.microsoft.com/office/drawing/2014/main" xmlns="" id="{9CA36014-F869-1B43-9D80-D8E9C2CAF443}"/>
                </a:ext>
              </a:extLst>
            </p:cNvPr>
            <p:cNvSpPr>
              <a:spLocks noChangeArrowheads="1"/>
            </p:cNvSpPr>
            <p:nvPr/>
          </p:nvSpPr>
          <p:spPr bwMode="auto">
            <a:xfrm>
              <a:off x="19840482" y="9082644"/>
              <a:ext cx="926446" cy="812386"/>
            </a:xfrm>
            <a:custGeom>
              <a:avLst/>
              <a:gdLst>
                <a:gd name="connsiteX0" fmla="*/ 0 w 926446"/>
                <a:gd name="connsiteY0" fmla="*/ 192251 h 812386"/>
                <a:gd name="connsiteX1" fmla="*/ 576610 w 926446"/>
                <a:gd name="connsiteY1" fmla="*/ 489197 h 812386"/>
                <a:gd name="connsiteX2" fmla="*/ 651172 w 926446"/>
                <a:gd name="connsiteY2" fmla="*/ 812234 h 812386"/>
                <a:gd name="connsiteX3" fmla="*/ 461040 w 926446"/>
                <a:gd name="connsiteY3" fmla="*/ 699171 h 812386"/>
                <a:gd name="connsiteX4" fmla="*/ 197588 w 926446"/>
                <a:gd name="connsiteY4" fmla="*/ 387316 h 812386"/>
                <a:gd name="connsiteX5" fmla="*/ 218714 w 926446"/>
                <a:gd name="connsiteY5" fmla="*/ 560016 h 812386"/>
                <a:gd name="connsiteX6" fmla="*/ 69590 w 926446"/>
                <a:gd name="connsiteY6" fmla="*/ 476772 h 812386"/>
                <a:gd name="connsiteX7" fmla="*/ 311928 w 926446"/>
                <a:gd name="connsiteY7" fmla="*/ 0 h 812386"/>
                <a:gd name="connsiteX8" fmla="*/ 466772 w 926446"/>
                <a:gd name="connsiteY8" fmla="*/ 72097 h 812386"/>
                <a:gd name="connsiteX9" fmla="*/ 313176 w 926446"/>
                <a:gd name="connsiteY9" fmla="*/ 156624 h 812386"/>
                <a:gd name="connsiteX10" fmla="*/ 722764 w 926446"/>
                <a:gd name="connsiteY10" fmla="*/ 186457 h 812386"/>
                <a:gd name="connsiteX11" fmla="*/ 926310 w 926446"/>
                <a:gd name="connsiteY11" fmla="*/ 275957 h 812386"/>
                <a:gd name="connsiteX12" fmla="*/ 619118 w 926446"/>
                <a:gd name="connsiteY12" fmla="*/ 405234 h 812386"/>
                <a:gd name="connsiteX13" fmla="*/ 38452 w 926446"/>
                <a:gd name="connsiteY13" fmla="*/ 109388 h 81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6446" h="812386">
                  <a:moveTo>
                    <a:pt x="0" y="192251"/>
                  </a:moveTo>
                  <a:lnTo>
                    <a:pt x="576610" y="489197"/>
                  </a:lnTo>
                  <a:cubicBezTo>
                    <a:pt x="581582" y="509076"/>
                    <a:pt x="648688" y="806021"/>
                    <a:pt x="651172" y="812234"/>
                  </a:cubicBezTo>
                  <a:cubicBezTo>
                    <a:pt x="652416" y="817204"/>
                    <a:pt x="461040" y="699171"/>
                    <a:pt x="461040" y="699171"/>
                  </a:cubicBezTo>
                  <a:lnTo>
                    <a:pt x="197588" y="387316"/>
                  </a:lnTo>
                  <a:lnTo>
                    <a:pt x="218714" y="560016"/>
                  </a:lnTo>
                  <a:lnTo>
                    <a:pt x="69590" y="476772"/>
                  </a:lnTo>
                  <a:close/>
                  <a:moveTo>
                    <a:pt x="311928" y="0"/>
                  </a:moveTo>
                  <a:lnTo>
                    <a:pt x="466772" y="72097"/>
                  </a:lnTo>
                  <a:lnTo>
                    <a:pt x="313176" y="156624"/>
                  </a:lnTo>
                  <a:lnTo>
                    <a:pt x="722764" y="186457"/>
                  </a:lnTo>
                  <a:cubicBezTo>
                    <a:pt x="722764" y="186457"/>
                    <a:pt x="932554" y="274714"/>
                    <a:pt x="926310" y="275957"/>
                  </a:cubicBezTo>
                  <a:cubicBezTo>
                    <a:pt x="921314" y="277200"/>
                    <a:pt x="639098" y="396533"/>
                    <a:pt x="619118" y="405234"/>
                  </a:cubicBezTo>
                  <a:lnTo>
                    <a:pt x="38452" y="109388"/>
                  </a:ln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grpSp>
      <p:sp>
        <p:nvSpPr>
          <p:cNvPr id="11" name="TextBox 10">
            <a:extLst>
              <a:ext uri="{FF2B5EF4-FFF2-40B4-BE49-F238E27FC236}">
                <a16:creationId xmlns:a16="http://schemas.microsoft.com/office/drawing/2014/main" xmlns="" id="{F9BDA069-1959-A746-9980-5E50EFC9CC81}"/>
              </a:ext>
            </a:extLst>
          </p:cNvPr>
          <p:cNvSpPr txBox="1"/>
          <p:nvPr/>
        </p:nvSpPr>
        <p:spPr>
          <a:xfrm>
            <a:off x="495944" y="2185574"/>
            <a:ext cx="3488924" cy="1025665"/>
          </a:xfrm>
          <a:prstGeom prst="rect">
            <a:avLst/>
          </a:prstGeom>
          <a:noFill/>
        </p:spPr>
        <p:txBody>
          <a:bodyPr wrap="square" rtlCol="0">
            <a:spAutoFit/>
          </a:bodyPr>
          <a:lstStyle/>
          <a:p>
            <a:pPr>
              <a:lnSpc>
                <a:spcPts val="1800"/>
              </a:lnSpc>
            </a:pPr>
            <a:r>
              <a:rPr lang="el-GR" sz="2000" spc="-10" dirty="0">
                <a:cs typeface="Poppins" pitchFamily="2" charset="77"/>
              </a:rPr>
              <a:t>1. Αξιοποίηση των ψηφιακών εργαλείων ώστε να δημιουργηθούν νέοι τρόποι δημιουργίας εσόδων</a:t>
            </a:r>
            <a:r>
              <a:rPr lang="en-US" sz="2000" spc="-10" dirty="0">
                <a:cs typeface="Poppins" pitchFamily="2" charset="77"/>
              </a:rPr>
              <a:t>.</a:t>
            </a:r>
          </a:p>
        </p:txBody>
      </p:sp>
      <p:sp>
        <p:nvSpPr>
          <p:cNvPr id="13" name="TextBox 12">
            <a:extLst>
              <a:ext uri="{FF2B5EF4-FFF2-40B4-BE49-F238E27FC236}">
                <a16:creationId xmlns:a16="http://schemas.microsoft.com/office/drawing/2014/main" xmlns="" id="{14153136-A964-9C4B-85FF-25C70C091B0A}"/>
              </a:ext>
            </a:extLst>
          </p:cNvPr>
          <p:cNvSpPr txBox="1"/>
          <p:nvPr/>
        </p:nvSpPr>
        <p:spPr>
          <a:xfrm>
            <a:off x="495944" y="3889280"/>
            <a:ext cx="3690543" cy="1718163"/>
          </a:xfrm>
          <a:prstGeom prst="rect">
            <a:avLst/>
          </a:prstGeom>
          <a:noFill/>
        </p:spPr>
        <p:txBody>
          <a:bodyPr wrap="square" rtlCol="0">
            <a:spAutoFit/>
          </a:bodyPr>
          <a:lstStyle/>
          <a:p>
            <a:pPr>
              <a:lnSpc>
                <a:spcPts val="1800"/>
              </a:lnSpc>
            </a:pPr>
            <a:r>
              <a:rPr lang="el-GR" sz="2000" spc="-10" dirty="0">
                <a:cs typeface="Poppins" pitchFamily="2" charset="77"/>
              </a:rPr>
              <a:t>2. Ενεργή συμμετοχή των αθλητικών οργανισμών σε δράσεις που αφορούν την αντιμετώπιση κοινωνικών αδικιών που σχετίζονται με θέματα φυλής, φύλλου και της ανισότητας της </a:t>
            </a:r>
            <a:r>
              <a:rPr lang="en-US" sz="2000" spc="-10" dirty="0">
                <a:cs typeface="Poppins" pitchFamily="2" charset="77"/>
              </a:rPr>
              <a:t>LGBT + </a:t>
            </a:r>
            <a:r>
              <a:rPr lang="el-GR" sz="2000" spc="-10" dirty="0">
                <a:cs typeface="Poppins" pitchFamily="2" charset="77"/>
              </a:rPr>
              <a:t>κοινότητας</a:t>
            </a:r>
            <a:endParaRPr lang="en-US" sz="2000" spc="-10" dirty="0">
              <a:cs typeface="Poppins" pitchFamily="2" charset="77"/>
            </a:endParaRPr>
          </a:p>
        </p:txBody>
      </p:sp>
      <p:sp>
        <p:nvSpPr>
          <p:cNvPr id="15" name="TextBox 14">
            <a:extLst>
              <a:ext uri="{FF2B5EF4-FFF2-40B4-BE49-F238E27FC236}">
                <a16:creationId xmlns:a16="http://schemas.microsoft.com/office/drawing/2014/main" xmlns="" id="{81414C4A-0516-C545-9184-088A8AB3DADE}"/>
              </a:ext>
            </a:extLst>
          </p:cNvPr>
          <p:cNvSpPr txBox="1"/>
          <p:nvPr/>
        </p:nvSpPr>
        <p:spPr>
          <a:xfrm>
            <a:off x="8516882" y="3023433"/>
            <a:ext cx="2913119" cy="1487330"/>
          </a:xfrm>
          <a:prstGeom prst="rect">
            <a:avLst/>
          </a:prstGeom>
          <a:noFill/>
        </p:spPr>
        <p:txBody>
          <a:bodyPr wrap="square" rtlCol="0">
            <a:spAutoFit/>
          </a:bodyPr>
          <a:lstStyle/>
          <a:p>
            <a:pPr>
              <a:lnSpc>
                <a:spcPts val="1800"/>
              </a:lnSpc>
            </a:pPr>
            <a:r>
              <a:rPr lang="el-GR" sz="2000" spc="-10" dirty="0">
                <a:cs typeface="Poppins" pitchFamily="2" charset="77"/>
              </a:rPr>
              <a:t>3. Διερεύνηση νέων τρόπων για να αυξηθεί η αφοσίωση των φιλάθλων των αθλητικών ομάδων όλη τη διάρκεια του χρόνου</a:t>
            </a:r>
            <a:endParaRPr lang="en-US" sz="2000" spc="-10" dirty="0">
              <a:cs typeface="Poppins" pitchFamily="2" charset="77"/>
            </a:endParaRPr>
          </a:p>
        </p:txBody>
      </p:sp>
    </p:spTree>
    <p:extLst>
      <p:ext uri="{BB962C8B-B14F-4D97-AF65-F5344CB8AC3E}">
        <p14:creationId xmlns:p14="http://schemas.microsoft.com/office/powerpoint/2010/main" xmlns="" val="4096153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a16="http://schemas.microsoft.com/office/drawing/2014/main" xmlns=""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a16="http://schemas.microsoft.com/office/drawing/2014/main" xmlns=""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a16="http://schemas.microsoft.com/office/drawing/2014/main" xmlns=""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a16="http://schemas.microsoft.com/office/drawing/2014/main" xmlns=""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a16="http://schemas.microsoft.com/office/drawing/2014/main" xmlns=""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a16="http://schemas.microsoft.com/office/drawing/2014/main" xmlns=""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a16="http://schemas.microsoft.com/office/drawing/2014/main" xmlns=""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a16="http://schemas.microsoft.com/office/drawing/2014/main" xmlns=""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Shape 63921">
            <a:extLst>
              <a:ext uri="{FF2B5EF4-FFF2-40B4-BE49-F238E27FC236}">
                <a16:creationId xmlns:a16="http://schemas.microsoft.com/office/drawing/2014/main" xmlns="" id="{B5D176B9-D167-EE47-87F3-91686AA7A8DF}"/>
              </a:ext>
            </a:extLst>
          </p:cNvPr>
          <p:cNvSpPr/>
          <p:nvPr/>
        </p:nvSpPr>
        <p:spPr>
          <a:xfrm>
            <a:off x="504283" y="5298983"/>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0" name="Shape 63926">
            <a:extLst>
              <a:ext uri="{FF2B5EF4-FFF2-40B4-BE49-F238E27FC236}">
                <a16:creationId xmlns:a16="http://schemas.microsoft.com/office/drawing/2014/main" xmlns="" id="{EF054A83-4E64-DE4F-A6A5-1BC07B9EDB89}"/>
              </a:ext>
            </a:extLst>
          </p:cNvPr>
          <p:cNvSpPr/>
          <p:nvPr/>
        </p:nvSpPr>
        <p:spPr>
          <a:xfrm>
            <a:off x="482817" y="1719471"/>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Shape 63931">
            <a:extLst>
              <a:ext uri="{FF2B5EF4-FFF2-40B4-BE49-F238E27FC236}">
                <a16:creationId xmlns:a16="http://schemas.microsoft.com/office/drawing/2014/main" xmlns="" id="{A3F13BDA-BFAF-DD49-BEBA-3CE59A6B505A}"/>
              </a:ext>
            </a:extLst>
          </p:cNvPr>
          <p:cNvSpPr/>
          <p:nvPr/>
        </p:nvSpPr>
        <p:spPr>
          <a:xfrm>
            <a:off x="504284" y="3366654"/>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2" name="TextBox 21">
            <a:extLst>
              <a:ext uri="{FF2B5EF4-FFF2-40B4-BE49-F238E27FC236}">
                <a16:creationId xmlns:a16="http://schemas.microsoft.com/office/drawing/2014/main" xmlns="" id="{96E93273-E631-4B80-9651-0E8007DAB40C}"/>
              </a:ext>
            </a:extLst>
          </p:cNvPr>
          <p:cNvSpPr txBox="1"/>
          <p:nvPr/>
        </p:nvSpPr>
        <p:spPr>
          <a:xfrm>
            <a:off x="4852456" y="550059"/>
            <a:ext cx="2487088" cy="646331"/>
          </a:xfrm>
          <a:prstGeom prst="rect">
            <a:avLst/>
          </a:prstGeom>
          <a:noFill/>
        </p:spPr>
        <p:txBody>
          <a:bodyPr wrap="square">
            <a:spAutoFit/>
          </a:bodyPr>
          <a:lstStyle/>
          <a:p>
            <a:r>
              <a:rPr lang="el-GR" sz="3600" b="1" spc="-145" dirty="0">
                <a:solidFill>
                  <a:schemeClr val="tx2"/>
                </a:solidFill>
                <a:latin typeface="Calibri" panose="020F0502020204030204" pitchFamily="34" charset="0"/>
                <a:cs typeface="Calibri" panose="020F0502020204030204" pitchFamily="34" charset="0"/>
              </a:rPr>
              <a:t>Σύνοψη </a:t>
            </a:r>
            <a:endParaRPr lang="el-GR" sz="3600" dirty="0"/>
          </a:p>
        </p:txBody>
      </p:sp>
      <p:sp>
        <p:nvSpPr>
          <p:cNvPr id="3" name="TextBox 2">
            <a:extLst>
              <a:ext uri="{FF2B5EF4-FFF2-40B4-BE49-F238E27FC236}">
                <a16:creationId xmlns:a16="http://schemas.microsoft.com/office/drawing/2014/main" xmlns="" id="{3D43DE18-202D-4C65-B1DB-BD80C0E2CCC4}"/>
              </a:ext>
            </a:extLst>
          </p:cNvPr>
          <p:cNvSpPr txBox="1"/>
          <p:nvPr/>
        </p:nvSpPr>
        <p:spPr>
          <a:xfrm>
            <a:off x="769190" y="1694702"/>
            <a:ext cx="6159856" cy="4524315"/>
          </a:xfrm>
          <a:prstGeom prst="rect">
            <a:avLst/>
          </a:prstGeom>
          <a:noFill/>
        </p:spPr>
        <p:txBody>
          <a:bodyPr wrap="square" rtlCol="0">
            <a:spAutoFit/>
          </a:bodyPr>
          <a:lstStyle/>
          <a:p>
            <a:pPr marL="285750" indent="-285750">
              <a:buFont typeface="Arial" panose="020B0604020202020204" pitchFamily="34" charset="0"/>
              <a:buChar char="•"/>
            </a:pPr>
            <a:r>
              <a:rPr lang="el-GR" dirty="0"/>
              <a:t>Η αθλητική βιομηχανία είναι η αγορά στην οποία τα προϊόντα που προσφέρονται είναι οι αθλητικές δραστηριότητες, τα θεάματα, τα προγράμματα φυσικής δραστηριότητας και οι δραστηριότητες αναψυχής και αθλητικού τουρισμού.</a:t>
            </a:r>
            <a:endParaRPr lang="en-US"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Τα οικονομικά μεγέθη της παγκόσμιας αθλητικής βιομηχανίας αναμένεται να αυξηθούν από 388,28 δις $ το 2020 σε 440,77 δις $ το 2021 με σύνθετο ετήσιο ρυθμό ανάπτυξης 13,5%. Η ανάπτυξη αυτή οφείλεται κυρίως στην αναδιάρθρωση των δραστηριοτήτων των εταιρειών και στην ανάκαμψη μετά την πανδημία της </a:t>
            </a:r>
            <a:r>
              <a:rPr lang="en-US" dirty="0"/>
              <a:t>COVID-19.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l-GR" dirty="0"/>
              <a:t>Διάφορα μοντέλα έχουν χρησιμοποιηθεί για να περιγράψουν τη δομή της αθλητικής βιομηχανίας, χωρίς οι επιστήμονες να συμφωνούν σε ένα κοινά αποδεκτό πλαίσιο. </a:t>
            </a:r>
          </a:p>
        </p:txBody>
      </p:sp>
    </p:spTree>
    <p:extLst>
      <p:ext uri="{BB962C8B-B14F-4D97-AF65-F5344CB8AC3E}">
        <p14:creationId xmlns:p14="http://schemas.microsoft.com/office/powerpoint/2010/main" xmlns="" val="134794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a16="http://schemas.microsoft.com/office/drawing/2014/main" xmlns=""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a16="http://schemas.microsoft.com/office/drawing/2014/main" xmlns=""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a16="http://schemas.microsoft.com/office/drawing/2014/main" xmlns=""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a16="http://schemas.microsoft.com/office/drawing/2014/main" xmlns=""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a16="http://schemas.microsoft.com/office/drawing/2014/main" xmlns=""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a16="http://schemas.microsoft.com/office/drawing/2014/main" xmlns=""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a16="http://schemas.microsoft.com/office/drawing/2014/main" xmlns=""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a16="http://schemas.microsoft.com/office/drawing/2014/main" xmlns=""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Shape 63921">
            <a:extLst>
              <a:ext uri="{FF2B5EF4-FFF2-40B4-BE49-F238E27FC236}">
                <a16:creationId xmlns:a16="http://schemas.microsoft.com/office/drawing/2014/main" xmlns="" id="{B5D176B9-D167-EE47-87F3-91686AA7A8DF}"/>
              </a:ext>
            </a:extLst>
          </p:cNvPr>
          <p:cNvSpPr/>
          <p:nvPr/>
        </p:nvSpPr>
        <p:spPr>
          <a:xfrm>
            <a:off x="630006" y="4855104"/>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0" name="Shape 63926">
            <a:extLst>
              <a:ext uri="{FF2B5EF4-FFF2-40B4-BE49-F238E27FC236}">
                <a16:creationId xmlns:a16="http://schemas.microsoft.com/office/drawing/2014/main" xmlns="" id="{EF054A83-4E64-DE4F-A6A5-1BC07B9EDB89}"/>
              </a:ext>
            </a:extLst>
          </p:cNvPr>
          <p:cNvSpPr/>
          <p:nvPr/>
        </p:nvSpPr>
        <p:spPr>
          <a:xfrm>
            <a:off x="660149" y="1779765"/>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Shape 63931">
            <a:extLst>
              <a:ext uri="{FF2B5EF4-FFF2-40B4-BE49-F238E27FC236}">
                <a16:creationId xmlns:a16="http://schemas.microsoft.com/office/drawing/2014/main" xmlns="" id="{A3F13BDA-BFAF-DD49-BEBA-3CE59A6B505A}"/>
              </a:ext>
            </a:extLst>
          </p:cNvPr>
          <p:cNvSpPr/>
          <p:nvPr/>
        </p:nvSpPr>
        <p:spPr>
          <a:xfrm>
            <a:off x="669352" y="3480756"/>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2" name="TextBox 21">
            <a:extLst>
              <a:ext uri="{FF2B5EF4-FFF2-40B4-BE49-F238E27FC236}">
                <a16:creationId xmlns:a16="http://schemas.microsoft.com/office/drawing/2014/main" xmlns="" id="{96E93273-E631-4B80-9651-0E8007DAB40C}"/>
              </a:ext>
            </a:extLst>
          </p:cNvPr>
          <p:cNvSpPr txBox="1"/>
          <p:nvPr/>
        </p:nvSpPr>
        <p:spPr>
          <a:xfrm>
            <a:off x="4852456" y="550059"/>
            <a:ext cx="2487088" cy="646331"/>
          </a:xfrm>
          <a:prstGeom prst="rect">
            <a:avLst/>
          </a:prstGeom>
          <a:noFill/>
        </p:spPr>
        <p:txBody>
          <a:bodyPr wrap="square">
            <a:spAutoFit/>
          </a:bodyPr>
          <a:lstStyle/>
          <a:p>
            <a:r>
              <a:rPr lang="el-GR" sz="3600" b="1" spc="-145" dirty="0">
                <a:solidFill>
                  <a:schemeClr val="tx2"/>
                </a:solidFill>
                <a:latin typeface="Calibri" panose="020F0502020204030204" pitchFamily="34" charset="0"/>
                <a:cs typeface="Calibri" panose="020F0502020204030204" pitchFamily="34" charset="0"/>
              </a:rPr>
              <a:t>Σύνοψη </a:t>
            </a:r>
            <a:endParaRPr lang="el-GR" sz="3600" dirty="0"/>
          </a:p>
        </p:txBody>
      </p:sp>
      <p:sp>
        <p:nvSpPr>
          <p:cNvPr id="3" name="TextBox 2">
            <a:extLst>
              <a:ext uri="{FF2B5EF4-FFF2-40B4-BE49-F238E27FC236}">
                <a16:creationId xmlns:a16="http://schemas.microsoft.com/office/drawing/2014/main" xmlns="" id="{3D43DE18-202D-4C65-B1DB-BD80C0E2CCC4}"/>
              </a:ext>
            </a:extLst>
          </p:cNvPr>
          <p:cNvSpPr txBox="1"/>
          <p:nvPr/>
        </p:nvSpPr>
        <p:spPr>
          <a:xfrm>
            <a:off x="915151" y="1779765"/>
            <a:ext cx="6059188" cy="4801314"/>
          </a:xfrm>
          <a:prstGeom prst="rect">
            <a:avLst/>
          </a:prstGeom>
          <a:noFill/>
        </p:spPr>
        <p:txBody>
          <a:bodyPr wrap="square" rtlCol="0">
            <a:spAutoFit/>
          </a:bodyPr>
          <a:lstStyle/>
          <a:p>
            <a:pPr marL="285750" indent="-285750">
              <a:buFont typeface="Arial" panose="020B0604020202020204" pitchFamily="34" charset="0"/>
              <a:buChar char="•"/>
            </a:pPr>
            <a:r>
              <a:rPr lang="el-GR" dirty="0"/>
              <a:t>Σύμφωνα με το μοντέλο των </a:t>
            </a:r>
            <a:r>
              <a:rPr lang="en-US" dirty="0"/>
              <a:t>Li </a:t>
            </a:r>
            <a:r>
              <a:rPr lang="el-GR" dirty="0"/>
              <a:t>και συν. (2001), όπως τροποποιήθηκε από τον Αλεξανδρή (2011), οι ελληνικοί αθλητικοί οργανισμοί κατανέμονται σε δύο μεγάλες κατηγορίες: σε αυτές που παράγουν το αθλητικό προϊόν και σε αυτούς που υποστηρίζουν το αθλητικό προϊόν.</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Ο αθλητισμός σήμερα αντιμετωπίζει μια σειρά από προκλήσεις. Τόσο η πανδημία της </a:t>
            </a:r>
            <a:r>
              <a:rPr lang="en-US" dirty="0"/>
              <a:t>COVID-19, </a:t>
            </a:r>
            <a:r>
              <a:rPr lang="el-GR" dirty="0"/>
              <a:t>όσο και τα κοινωνικά κινήματα όπως το </a:t>
            </a:r>
            <a:r>
              <a:rPr lang="en-US" dirty="0"/>
              <a:t>Black Lives Matter </a:t>
            </a:r>
            <a:r>
              <a:rPr lang="el-GR" dirty="0"/>
              <a:t>και το </a:t>
            </a:r>
            <a:r>
              <a:rPr lang="en-US" dirty="0"/>
              <a:t>MeToo, </a:t>
            </a:r>
            <a:r>
              <a:rPr lang="el-GR" dirty="0"/>
              <a:t>είχαν μεγάλη επιρροή στην αθλητική βιομηχανία.</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Βασικές στρατηγικές ανάπτυξης της αθλητικής βιομηχανίας είναι η αναδιαμόρφωση και επέκταση των μοντέλων δημιουργίας εσόδων, ο επαναπροσδιορισμός του ρόλου του αθλητισμού στην κοινωνία και ο επανασχεδιασμός της σχέσης των ομάδων με τους οπαδούς τους. </a:t>
            </a:r>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xmlns="" val="494238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xmlns="" id="{D7EC6776-556F-8848-ABDA-0CAFF09B7391}"/>
              </a:ext>
            </a:extLst>
          </p:cNvPr>
          <p:cNvSpPr>
            <a:spLocks noChangeArrowheads="1"/>
          </p:cNvSpPr>
          <p:nvPr/>
        </p:nvSpPr>
        <p:spPr bwMode="auto">
          <a:xfrm>
            <a:off x="3783426" y="1836017"/>
            <a:ext cx="3724286" cy="1980244"/>
          </a:xfrm>
          <a:custGeom>
            <a:avLst/>
            <a:gdLst>
              <a:gd name="T0" fmla="*/ 4688 w 5979"/>
              <a:gd name="T1" fmla="*/ 0 h 3179"/>
              <a:gd name="T2" fmla="*/ 1290 w 5979"/>
              <a:gd name="T3" fmla="*/ 0 h 3179"/>
              <a:gd name="T4" fmla="*/ 1290 w 5979"/>
              <a:gd name="T5" fmla="*/ 0 h 3179"/>
              <a:gd name="T6" fmla="*/ 0 w 5979"/>
              <a:gd name="T7" fmla="*/ 1290 h 3179"/>
              <a:gd name="T8" fmla="*/ 0 w 5979"/>
              <a:gd name="T9" fmla="*/ 1290 h 3179"/>
              <a:gd name="T10" fmla="*/ 0 w 5979"/>
              <a:gd name="T11" fmla="*/ 1290 h 3179"/>
              <a:gd name="T12" fmla="*/ 1290 w 5979"/>
              <a:gd name="T13" fmla="*/ 2580 h 3179"/>
              <a:gd name="T14" fmla="*/ 1357 w 5979"/>
              <a:gd name="T15" fmla="*/ 2580 h 3179"/>
              <a:gd name="T16" fmla="*/ 1369 w 5979"/>
              <a:gd name="T17" fmla="*/ 3178 h 3179"/>
              <a:gd name="T18" fmla="*/ 1963 w 5979"/>
              <a:gd name="T19" fmla="*/ 2580 h 3179"/>
              <a:gd name="T20" fmla="*/ 4688 w 5979"/>
              <a:gd name="T21" fmla="*/ 2580 h 3179"/>
              <a:gd name="T22" fmla="*/ 4688 w 5979"/>
              <a:gd name="T23" fmla="*/ 2580 h 3179"/>
              <a:gd name="T24" fmla="*/ 5978 w 5979"/>
              <a:gd name="T25" fmla="*/ 1290 h 3179"/>
              <a:gd name="T26" fmla="*/ 5978 w 5979"/>
              <a:gd name="T27" fmla="*/ 1290 h 3179"/>
              <a:gd name="T28" fmla="*/ 5978 w 5979"/>
              <a:gd name="T29" fmla="*/ 1290 h 3179"/>
              <a:gd name="T30" fmla="*/ 4688 w 5979"/>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79">
                <a:moveTo>
                  <a:pt x="4688" y="0"/>
                </a:moveTo>
                <a:lnTo>
                  <a:pt x="1290" y="0"/>
                </a:lnTo>
                <a:lnTo>
                  <a:pt x="1290" y="0"/>
                </a:lnTo>
                <a:cubicBezTo>
                  <a:pt x="581" y="0"/>
                  <a:pt x="0" y="580"/>
                  <a:pt x="0" y="1290"/>
                </a:cubicBezTo>
                <a:lnTo>
                  <a:pt x="0" y="1290"/>
                </a:lnTo>
                <a:lnTo>
                  <a:pt x="0" y="1290"/>
                </a:lnTo>
                <a:cubicBezTo>
                  <a:pt x="0" y="2000"/>
                  <a:pt x="581" y="2580"/>
                  <a:pt x="1290" y="2580"/>
                </a:cubicBezTo>
                <a:lnTo>
                  <a:pt x="1357" y="2580"/>
                </a:lnTo>
                <a:lnTo>
                  <a:pt x="1369" y="3178"/>
                </a:lnTo>
                <a:lnTo>
                  <a:pt x="1963" y="2580"/>
                </a:lnTo>
                <a:lnTo>
                  <a:pt x="4688" y="2580"/>
                </a:lnTo>
                <a:lnTo>
                  <a:pt x="4688" y="2580"/>
                </a:lnTo>
                <a:cubicBezTo>
                  <a:pt x="5398" y="2580"/>
                  <a:pt x="5978" y="2000"/>
                  <a:pt x="5978" y="1290"/>
                </a:cubicBezTo>
                <a:lnTo>
                  <a:pt x="5978" y="1290"/>
                </a:lnTo>
                <a:lnTo>
                  <a:pt x="5978" y="1290"/>
                </a:lnTo>
                <a:cubicBezTo>
                  <a:pt x="5978" y="580"/>
                  <a:pt x="5398" y="0"/>
                  <a:pt x="4688" y="0"/>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5" name="Freeform 3">
            <a:extLst>
              <a:ext uri="{FF2B5EF4-FFF2-40B4-BE49-F238E27FC236}">
                <a16:creationId xmlns:a16="http://schemas.microsoft.com/office/drawing/2014/main" xmlns="" id="{D8675204-9584-1F4A-9239-EACE7791714F}"/>
              </a:ext>
            </a:extLst>
          </p:cNvPr>
          <p:cNvSpPr>
            <a:spLocks noChangeArrowheads="1"/>
          </p:cNvSpPr>
          <p:nvPr/>
        </p:nvSpPr>
        <p:spPr bwMode="auto">
          <a:xfrm>
            <a:off x="7710954" y="1836017"/>
            <a:ext cx="3724286" cy="1980244"/>
          </a:xfrm>
          <a:custGeom>
            <a:avLst/>
            <a:gdLst>
              <a:gd name="T0" fmla="*/ 4689 w 5980"/>
              <a:gd name="T1" fmla="*/ 0 h 3179"/>
              <a:gd name="T2" fmla="*/ 1290 w 5980"/>
              <a:gd name="T3" fmla="*/ 0 h 3179"/>
              <a:gd name="T4" fmla="*/ 1290 w 5980"/>
              <a:gd name="T5" fmla="*/ 0 h 3179"/>
              <a:gd name="T6" fmla="*/ 0 w 5980"/>
              <a:gd name="T7" fmla="*/ 1290 h 3179"/>
              <a:gd name="T8" fmla="*/ 0 w 5980"/>
              <a:gd name="T9" fmla="*/ 1290 h 3179"/>
              <a:gd name="T10" fmla="*/ 0 w 5980"/>
              <a:gd name="T11" fmla="*/ 1290 h 3179"/>
              <a:gd name="T12" fmla="*/ 1290 w 5980"/>
              <a:gd name="T13" fmla="*/ 2580 h 3179"/>
              <a:gd name="T14" fmla="*/ 1357 w 5980"/>
              <a:gd name="T15" fmla="*/ 2580 h 3179"/>
              <a:gd name="T16" fmla="*/ 1369 w 5980"/>
              <a:gd name="T17" fmla="*/ 3178 h 3179"/>
              <a:gd name="T18" fmla="*/ 1963 w 5980"/>
              <a:gd name="T19" fmla="*/ 2580 h 3179"/>
              <a:gd name="T20" fmla="*/ 4689 w 5980"/>
              <a:gd name="T21" fmla="*/ 2580 h 3179"/>
              <a:gd name="T22" fmla="*/ 4689 w 5980"/>
              <a:gd name="T23" fmla="*/ 2580 h 3179"/>
              <a:gd name="T24" fmla="*/ 5979 w 5980"/>
              <a:gd name="T25" fmla="*/ 1290 h 3179"/>
              <a:gd name="T26" fmla="*/ 5979 w 5980"/>
              <a:gd name="T27" fmla="*/ 1290 h 3179"/>
              <a:gd name="T28" fmla="*/ 5979 w 5980"/>
              <a:gd name="T29" fmla="*/ 1290 h 3179"/>
              <a:gd name="T30" fmla="*/ 4689 w 5980"/>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3179">
                <a:moveTo>
                  <a:pt x="4689" y="0"/>
                </a:moveTo>
                <a:lnTo>
                  <a:pt x="1290" y="0"/>
                </a:lnTo>
                <a:lnTo>
                  <a:pt x="1290" y="0"/>
                </a:lnTo>
                <a:cubicBezTo>
                  <a:pt x="580" y="0"/>
                  <a:pt x="0" y="580"/>
                  <a:pt x="0" y="1290"/>
                </a:cubicBezTo>
                <a:lnTo>
                  <a:pt x="0" y="1290"/>
                </a:lnTo>
                <a:lnTo>
                  <a:pt x="0" y="1290"/>
                </a:lnTo>
                <a:cubicBezTo>
                  <a:pt x="0" y="2000"/>
                  <a:pt x="580" y="2580"/>
                  <a:pt x="1290" y="2580"/>
                </a:cubicBezTo>
                <a:lnTo>
                  <a:pt x="1357" y="2580"/>
                </a:lnTo>
                <a:lnTo>
                  <a:pt x="1369" y="3178"/>
                </a:lnTo>
                <a:lnTo>
                  <a:pt x="1963" y="2580"/>
                </a:lnTo>
                <a:lnTo>
                  <a:pt x="4689" y="2580"/>
                </a:lnTo>
                <a:lnTo>
                  <a:pt x="4689" y="2580"/>
                </a:lnTo>
                <a:cubicBezTo>
                  <a:pt x="5398" y="2580"/>
                  <a:pt x="5979" y="2000"/>
                  <a:pt x="5979" y="1290"/>
                </a:cubicBezTo>
                <a:lnTo>
                  <a:pt x="5979" y="1290"/>
                </a:lnTo>
                <a:lnTo>
                  <a:pt x="5979" y="1290"/>
                </a:lnTo>
                <a:cubicBezTo>
                  <a:pt x="5979" y="580"/>
                  <a:pt x="5398" y="0"/>
                  <a:pt x="4689" y="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16" name="Freeform 4">
            <a:extLst>
              <a:ext uri="{FF2B5EF4-FFF2-40B4-BE49-F238E27FC236}">
                <a16:creationId xmlns:a16="http://schemas.microsoft.com/office/drawing/2014/main" xmlns="" id="{BEE875D1-D454-6C43-8FF5-A1D79D04E827}"/>
              </a:ext>
            </a:extLst>
          </p:cNvPr>
          <p:cNvSpPr>
            <a:spLocks noChangeArrowheads="1"/>
          </p:cNvSpPr>
          <p:nvPr/>
        </p:nvSpPr>
        <p:spPr bwMode="auto">
          <a:xfrm>
            <a:off x="5645570" y="1836017"/>
            <a:ext cx="1862143" cy="1606717"/>
          </a:xfrm>
          <a:custGeom>
            <a:avLst/>
            <a:gdLst>
              <a:gd name="T0" fmla="*/ 2988 w 2989"/>
              <a:gd name="T1" fmla="*/ 1290 h 2581"/>
              <a:gd name="T2" fmla="*/ 2988 w 2989"/>
              <a:gd name="T3" fmla="*/ 1290 h 2581"/>
              <a:gd name="T4" fmla="*/ 2988 w 2989"/>
              <a:gd name="T5" fmla="*/ 1290 h 2581"/>
              <a:gd name="T6" fmla="*/ 1698 w 2989"/>
              <a:gd name="T7" fmla="*/ 0 h 2581"/>
              <a:gd name="T8" fmla="*/ 0 w 2989"/>
              <a:gd name="T9" fmla="*/ 0 h 2581"/>
              <a:gd name="T10" fmla="*/ 0 w 2989"/>
              <a:gd name="T11" fmla="*/ 2580 h 2581"/>
              <a:gd name="T12" fmla="*/ 1698 w 2989"/>
              <a:gd name="T13" fmla="*/ 2580 h 2581"/>
              <a:gd name="T14" fmla="*/ 1698 w 2989"/>
              <a:gd name="T15" fmla="*/ 2580 h 2581"/>
              <a:gd name="T16" fmla="*/ 2988 w 2989"/>
              <a:gd name="T17" fmla="*/ 1290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9" h="2581">
                <a:moveTo>
                  <a:pt x="2988" y="1290"/>
                </a:moveTo>
                <a:lnTo>
                  <a:pt x="2988" y="1290"/>
                </a:lnTo>
                <a:lnTo>
                  <a:pt x="2988" y="1290"/>
                </a:lnTo>
                <a:cubicBezTo>
                  <a:pt x="2988" y="580"/>
                  <a:pt x="2408" y="0"/>
                  <a:pt x="1698" y="0"/>
                </a:cubicBezTo>
                <a:lnTo>
                  <a:pt x="0" y="0"/>
                </a:lnTo>
                <a:lnTo>
                  <a:pt x="0" y="2580"/>
                </a:lnTo>
                <a:lnTo>
                  <a:pt x="1698" y="2580"/>
                </a:lnTo>
                <a:lnTo>
                  <a:pt x="1698" y="2580"/>
                </a:lnTo>
                <a:cubicBezTo>
                  <a:pt x="2408" y="2580"/>
                  <a:pt x="2988" y="2000"/>
                  <a:pt x="2988"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17" name="Freeform 5">
            <a:extLst>
              <a:ext uri="{FF2B5EF4-FFF2-40B4-BE49-F238E27FC236}">
                <a16:creationId xmlns:a16="http://schemas.microsoft.com/office/drawing/2014/main" xmlns="" id="{6F7143C1-FCDE-EC41-AF06-1A9CA0CA3176}"/>
              </a:ext>
            </a:extLst>
          </p:cNvPr>
          <p:cNvSpPr>
            <a:spLocks noChangeArrowheads="1"/>
          </p:cNvSpPr>
          <p:nvPr/>
        </p:nvSpPr>
        <p:spPr bwMode="auto">
          <a:xfrm>
            <a:off x="9573098" y="1836017"/>
            <a:ext cx="1862143" cy="1606717"/>
          </a:xfrm>
          <a:custGeom>
            <a:avLst/>
            <a:gdLst>
              <a:gd name="T0" fmla="*/ 2989 w 2990"/>
              <a:gd name="T1" fmla="*/ 1290 h 2581"/>
              <a:gd name="T2" fmla="*/ 2989 w 2990"/>
              <a:gd name="T3" fmla="*/ 1290 h 2581"/>
              <a:gd name="T4" fmla="*/ 2989 w 2990"/>
              <a:gd name="T5" fmla="*/ 1290 h 2581"/>
              <a:gd name="T6" fmla="*/ 1699 w 2990"/>
              <a:gd name="T7" fmla="*/ 0 h 2581"/>
              <a:gd name="T8" fmla="*/ 0 w 2990"/>
              <a:gd name="T9" fmla="*/ 0 h 2581"/>
              <a:gd name="T10" fmla="*/ 0 w 2990"/>
              <a:gd name="T11" fmla="*/ 2580 h 2581"/>
              <a:gd name="T12" fmla="*/ 1699 w 2990"/>
              <a:gd name="T13" fmla="*/ 2580 h 2581"/>
              <a:gd name="T14" fmla="*/ 1699 w 2990"/>
              <a:gd name="T15" fmla="*/ 2580 h 2581"/>
              <a:gd name="T16" fmla="*/ 2989 w 2990"/>
              <a:gd name="T17" fmla="*/ 1290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0" h="2581">
                <a:moveTo>
                  <a:pt x="2989" y="1290"/>
                </a:moveTo>
                <a:lnTo>
                  <a:pt x="2989" y="1290"/>
                </a:lnTo>
                <a:lnTo>
                  <a:pt x="2989" y="1290"/>
                </a:lnTo>
                <a:cubicBezTo>
                  <a:pt x="2989" y="580"/>
                  <a:pt x="2408" y="0"/>
                  <a:pt x="1699" y="0"/>
                </a:cubicBezTo>
                <a:lnTo>
                  <a:pt x="0" y="0"/>
                </a:lnTo>
                <a:lnTo>
                  <a:pt x="0" y="2580"/>
                </a:lnTo>
                <a:lnTo>
                  <a:pt x="1699" y="2580"/>
                </a:lnTo>
                <a:lnTo>
                  <a:pt x="1699" y="2580"/>
                </a:lnTo>
                <a:cubicBezTo>
                  <a:pt x="2408" y="2580"/>
                  <a:pt x="2989" y="2000"/>
                  <a:pt x="2989"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18" name="Freeform 76">
            <a:extLst>
              <a:ext uri="{FF2B5EF4-FFF2-40B4-BE49-F238E27FC236}">
                <a16:creationId xmlns:a16="http://schemas.microsoft.com/office/drawing/2014/main" xmlns="" id="{4702C798-DCBA-594E-B752-1E8EB7F38DDE}"/>
              </a:ext>
            </a:extLst>
          </p:cNvPr>
          <p:cNvSpPr>
            <a:spLocks noChangeArrowheads="1"/>
          </p:cNvSpPr>
          <p:nvPr/>
        </p:nvSpPr>
        <p:spPr bwMode="auto">
          <a:xfrm>
            <a:off x="3783426" y="4307889"/>
            <a:ext cx="3724286" cy="1980244"/>
          </a:xfrm>
          <a:custGeom>
            <a:avLst/>
            <a:gdLst>
              <a:gd name="T0" fmla="*/ 4688 w 5979"/>
              <a:gd name="T1" fmla="*/ 0 h 3180"/>
              <a:gd name="T2" fmla="*/ 1290 w 5979"/>
              <a:gd name="T3" fmla="*/ 0 h 3180"/>
              <a:gd name="T4" fmla="*/ 1290 w 5979"/>
              <a:gd name="T5" fmla="*/ 0 h 3180"/>
              <a:gd name="T6" fmla="*/ 0 w 5979"/>
              <a:gd name="T7" fmla="*/ 1290 h 3180"/>
              <a:gd name="T8" fmla="*/ 0 w 5979"/>
              <a:gd name="T9" fmla="*/ 1290 h 3180"/>
              <a:gd name="T10" fmla="*/ 0 w 5979"/>
              <a:gd name="T11" fmla="*/ 1290 h 3180"/>
              <a:gd name="T12" fmla="*/ 1290 w 5979"/>
              <a:gd name="T13" fmla="*/ 2581 h 3180"/>
              <a:gd name="T14" fmla="*/ 1357 w 5979"/>
              <a:gd name="T15" fmla="*/ 2581 h 3180"/>
              <a:gd name="T16" fmla="*/ 1369 w 5979"/>
              <a:gd name="T17" fmla="*/ 3179 h 3180"/>
              <a:gd name="T18" fmla="*/ 1963 w 5979"/>
              <a:gd name="T19" fmla="*/ 2581 h 3180"/>
              <a:gd name="T20" fmla="*/ 4688 w 5979"/>
              <a:gd name="T21" fmla="*/ 2581 h 3180"/>
              <a:gd name="T22" fmla="*/ 4688 w 5979"/>
              <a:gd name="T23" fmla="*/ 2581 h 3180"/>
              <a:gd name="T24" fmla="*/ 5978 w 5979"/>
              <a:gd name="T25" fmla="*/ 1290 h 3180"/>
              <a:gd name="T26" fmla="*/ 5978 w 5979"/>
              <a:gd name="T27" fmla="*/ 1290 h 3180"/>
              <a:gd name="T28" fmla="*/ 5978 w 5979"/>
              <a:gd name="T29" fmla="*/ 1290 h 3180"/>
              <a:gd name="T30" fmla="*/ 4688 w 5979"/>
              <a:gd name="T31"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80">
                <a:moveTo>
                  <a:pt x="4688" y="0"/>
                </a:moveTo>
                <a:lnTo>
                  <a:pt x="1290" y="0"/>
                </a:lnTo>
                <a:lnTo>
                  <a:pt x="1290" y="0"/>
                </a:lnTo>
                <a:cubicBezTo>
                  <a:pt x="581" y="0"/>
                  <a:pt x="0" y="580"/>
                  <a:pt x="0" y="1290"/>
                </a:cubicBezTo>
                <a:lnTo>
                  <a:pt x="0" y="1290"/>
                </a:lnTo>
                <a:lnTo>
                  <a:pt x="0" y="1290"/>
                </a:lnTo>
                <a:cubicBezTo>
                  <a:pt x="0" y="2000"/>
                  <a:pt x="581" y="2581"/>
                  <a:pt x="1290" y="2581"/>
                </a:cubicBezTo>
                <a:lnTo>
                  <a:pt x="1357" y="2581"/>
                </a:lnTo>
                <a:lnTo>
                  <a:pt x="1369" y="3179"/>
                </a:lnTo>
                <a:lnTo>
                  <a:pt x="1963" y="2581"/>
                </a:lnTo>
                <a:lnTo>
                  <a:pt x="4688" y="2581"/>
                </a:lnTo>
                <a:lnTo>
                  <a:pt x="4688" y="2581"/>
                </a:lnTo>
                <a:cubicBezTo>
                  <a:pt x="5398" y="2581"/>
                  <a:pt x="5978" y="2000"/>
                  <a:pt x="5978" y="1290"/>
                </a:cubicBezTo>
                <a:lnTo>
                  <a:pt x="5978" y="1290"/>
                </a:lnTo>
                <a:lnTo>
                  <a:pt x="5978" y="1290"/>
                </a:lnTo>
                <a:cubicBezTo>
                  <a:pt x="5978" y="580"/>
                  <a:pt x="5398" y="0"/>
                  <a:pt x="4688" y="0"/>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19" name="Freeform 77">
            <a:extLst>
              <a:ext uri="{FF2B5EF4-FFF2-40B4-BE49-F238E27FC236}">
                <a16:creationId xmlns:a16="http://schemas.microsoft.com/office/drawing/2014/main" xmlns="" id="{07475613-55BD-3B45-8384-222E0CA539A4}"/>
              </a:ext>
            </a:extLst>
          </p:cNvPr>
          <p:cNvSpPr>
            <a:spLocks noChangeArrowheads="1"/>
          </p:cNvSpPr>
          <p:nvPr/>
        </p:nvSpPr>
        <p:spPr bwMode="auto">
          <a:xfrm>
            <a:off x="7710954" y="4307889"/>
            <a:ext cx="3724286" cy="1980244"/>
          </a:xfrm>
          <a:custGeom>
            <a:avLst/>
            <a:gdLst>
              <a:gd name="T0" fmla="*/ 4689 w 5980"/>
              <a:gd name="T1" fmla="*/ 0 h 3180"/>
              <a:gd name="T2" fmla="*/ 1290 w 5980"/>
              <a:gd name="T3" fmla="*/ 0 h 3180"/>
              <a:gd name="T4" fmla="*/ 1290 w 5980"/>
              <a:gd name="T5" fmla="*/ 0 h 3180"/>
              <a:gd name="T6" fmla="*/ 0 w 5980"/>
              <a:gd name="T7" fmla="*/ 1290 h 3180"/>
              <a:gd name="T8" fmla="*/ 0 w 5980"/>
              <a:gd name="T9" fmla="*/ 1290 h 3180"/>
              <a:gd name="T10" fmla="*/ 0 w 5980"/>
              <a:gd name="T11" fmla="*/ 1290 h 3180"/>
              <a:gd name="T12" fmla="*/ 1290 w 5980"/>
              <a:gd name="T13" fmla="*/ 2581 h 3180"/>
              <a:gd name="T14" fmla="*/ 1357 w 5980"/>
              <a:gd name="T15" fmla="*/ 2581 h 3180"/>
              <a:gd name="T16" fmla="*/ 1369 w 5980"/>
              <a:gd name="T17" fmla="*/ 3179 h 3180"/>
              <a:gd name="T18" fmla="*/ 1963 w 5980"/>
              <a:gd name="T19" fmla="*/ 2581 h 3180"/>
              <a:gd name="T20" fmla="*/ 4689 w 5980"/>
              <a:gd name="T21" fmla="*/ 2581 h 3180"/>
              <a:gd name="T22" fmla="*/ 4689 w 5980"/>
              <a:gd name="T23" fmla="*/ 2581 h 3180"/>
              <a:gd name="T24" fmla="*/ 5979 w 5980"/>
              <a:gd name="T25" fmla="*/ 1290 h 3180"/>
              <a:gd name="T26" fmla="*/ 5979 w 5980"/>
              <a:gd name="T27" fmla="*/ 1290 h 3180"/>
              <a:gd name="T28" fmla="*/ 5979 w 5980"/>
              <a:gd name="T29" fmla="*/ 1290 h 3180"/>
              <a:gd name="T30" fmla="*/ 4689 w 5980"/>
              <a:gd name="T31"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3180">
                <a:moveTo>
                  <a:pt x="4689" y="0"/>
                </a:moveTo>
                <a:lnTo>
                  <a:pt x="1290" y="0"/>
                </a:lnTo>
                <a:lnTo>
                  <a:pt x="1290" y="0"/>
                </a:lnTo>
                <a:cubicBezTo>
                  <a:pt x="580" y="0"/>
                  <a:pt x="0" y="580"/>
                  <a:pt x="0" y="1290"/>
                </a:cubicBezTo>
                <a:lnTo>
                  <a:pt x="0" y="1290"/>
                </a:lnTo>
                <a:lnTo>
                  <a:pt x="0" y="1290"/>
                </a:lnTo>
                <a:cubicBezTo>
                  <a:pt x="0" y="2000"/>
                  <a:pt x="580" y="2581"/>
                  <a:pt x="1290" y="2581"/>
                </a:cubicBezTo>
                <a:lnTo>
                  <a:pt x="1357" y="2581"/>
                </a:lnTo>
                <a:lnTo>
                  <a:pt x="1369" y="3179"/>
                </a:lnTo>
                <a:lnTo>
                  <a:pt x="1963" y="2581"/>
                </a:lnTo>
                <a:lnTo>
                  <a:pt x="4689" y="2581"/>
                </a:lnTo>
                <a:lnTo>
                  <a:pt x="4689" y="2581"/>
                </a:lnTo>
                <a:cubicBezTo>
                  <a:pt x="5398" y="2581"/>
                  <a:pt x="5979" y="2000"/>
                  <a:pt x="5979" y="1290"/>
                </a:cubicBezTo>
                <a:lnTo>
                  <a:pt x="5979" y="1290"/>
                </a:lnTo>
                <a:lnTo>
                  <a:pt x="5979" y="1290"/>
                </a:lnTo>
                <a:cubicBezTo>
                  <a:pt x="5979" y="580"/>
                  <a:pt x="5398" y="0"/>
                  <a:pt x="4689" y="0"/>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20" name="Freeform 78">
            <a:extLst>
              <a:ext uri="{FF2B5EF4-FFF2-40B4-BE49-F238E27FC236}">
                <a16:creationId xmlns:a16="http://schemas.microsoft.com/office/drawing/2014/main" xmlns="" id="{8413DBE4-6F2A-CF45-814E-01133DF35088}"/>
              </a:ext>
            </a:extLst>
          </p:cNvPr>
          <p:cNvSpPr>
            <a:spLocks noChangeArrowheads="1"/>
          </p:cNvSpPr>
          <p:nvPr/>
        </p:nvSpPr>
        <p:spPr bwMode="auto">
          <a:xfrm>
            <a:off x="5645569" y="4307889"/>
            <a:ext cx="1862143" cy="1609463"/>
          </a:xfrm>
          <a:custGeom>
            <a:avLst/>
            <a:gdLst>
              <a:gd name="T0" fmla="*/ 2989 w 2990"/>
              <a:gd name="T1" fmla="*/ 1290 h 2582"/>
              <a:gd name="T2" fmla="*/ 2989 w 2990"/>
              <a:gd name="T3" fmla="*/ 1290 h 2582"/>
              <a:gd name="T4" fmla="*/ 2989 w 2990"/>
              <a:gd name="T5" fmla="*/ 1290 h 2582"/>
              <a:gd name="T6" fmla="*/ 1698 w 2990"/>
              <a:gd name="T7" fmla="*/ 0 h 2582"/>
              <a:gd name="T8" fmla="*/ 0 w 2990"/>
              <a:gd name="T9" fmla="*/ 0 h 2582"/>
              <a:gd name="T10" fmla="*/ 0 w 2990"/>
              <a:gd name="T11" fmla="*/ 2581 h 2582"/>
              <a:gd name="T12" fmla="*/ 1698 w 2990"/>
              <a:gd name="T13" fmla="*/ 2581 h 2582"/>
              <a:gd name="T14" fmla="*/ 1698 w 2990"/>
              <a:gd name="T15" fmla="*/ 2581 h 2582"/>
              <a:gd name="T16" fmla="*/ 2989 w 2990"/>
              <a:gd name="T17" fmla="*/ 12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0" h="2582">
                <a:moveTo>
                  <a:pt x="2989" y="1290"/>
                </a:moveTo>
                <a:lnTo>
                  <a:pt x="2989" y="1290"/>
                </a:lnTo>
                <a:lnTo>
                  <a:pt x="2989" y="1290"/>
                </a:lnTo>
                <a:cubicBezTo>
                  <a:pt x="2989" y="580"/>
                  <a:pt x="2408" y="0"/>
                  <a:pt x="1698" y="0"/>
                </a:cubicBezTo>
                <a:lnTo>
                  <a:pt x="0" y="0"/>
                </a:lnTo>
                <a:lnTo>
                  <a:pt x="0" y="2581"/>
                </a:lnTo>
                <a:lnTo>
                  <a:pt x="1698" y="2581"/>
                </a:lnTo>
                <a:lnTo>
                  <a:pt x="1698" y="2581"/>
                </a:lnTo>
                <a:cubicBezTo>
                  <a:pt x="2408" y="2581"/>
                  <a:pt x="2989" y="2000"/>
                  <a:pt x="2989"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21" name="Freeform 79">
            <a:extLst>
              <a:ext uri="{FF2B5EF4-FFF2-40B4-BE49-F238E27FC236}">
                <a16:creationId xmlns:a16="http://schemas.microsoft.com/office/drawing/2014/main" xmlns="" id="{85CE76B4-3775-ED42-90CF-26CC10629994}"/>
              </a:ext>
            </a:extLst>
          </p:cNvPr>
          <p:cNvSpPr>
            <a:spLocks noChangeArrowheads="1"/>
          </p:cNvSpPr>
          <p:nvPr/>
        </p:nvSpPr>
        <p:spPr bwMode="auto">
          <a:xfrm>
            <a:off x="9573096" y="4307889"/>
            <a:ext cx="1862143" cy="1609463"/>
          </a:xfrm>
          <a:custGeom>
            <a:avLst/>
            <a:gdLst>
              <a:gd name="T0" fmla="*/ 2990 w 2991"/>
              <a:gd name="T1" fmla="*/ 1290 h 2582"/>
              <a:gd name="T2" fmla="*/ 2990 w 2991"/>
              <a:gd name="T3" fmla="*/ 1290 h 2582"/>
              <a:gd name="T4" fmla="*/ 2990 w 2991"/>
              <a:gd name="T5" fmla="*/ 1290 h 2582"/>
              <a:gd name="T6" fmla="*/ 1700 w 2991"/>
              <a:gd name="T7" fmla="*/ 0 h 2582"/>
              <a:gd name="T8" fmla="*/ 0 w 2991"/>
              <a:gd name="T9" fmla="*/ 0 h 2582"/>
              <a:gd name="T10" fmla="*/ 0 w 2991"/>
              <a:gd name="T11" fmla="*/ 2581 h 2582"/>
              <a:gd name="T12" fmla="*/ 1700 w 2991"/>
              <a:gd name="T13" fmla="*/ 2581 h 2582"/>
              <a:gd name="T14" fmla="*/ 1700 w 2991"/>
              <a:gd name="T15" fmla="*/ 2581 h 2582"/>
              <a:gd name="T16" fmla="*/ 2990 w 2991"/>
              <a:gd name="T17" fmla="*/ 12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1" h="2582">
                <a:moveTo>
                  <a:pt x="2990" y="1290"/>
                </a:moveTo>
                <a:lnTo>
                  <a:pt x="2990" y="1290"/>
                </a:lnTo>
                <a:lnTo>
                  <a:pt x="2990" y="1290"/>
                </a:lnTo>
                <a:cubicBezTo>
                  <a:pt x="2990" y="580"/>
                  <a:pt x="2409" y="0"/>
                  <a:pt x="1700" y="0"/>
                </a:cubicBezTo>
                <a:lnTo>
                  <a:pt x="0" y="0"/>
                </a:lnTo>
                <a:lnTo>
                  <a:pt x="0" y="2581"/>
                </a:lnTo>
                <a:lnTo>
                  <a:pt x="1700" y="2581"/>
                </a:lnTo>
                <a:lnTo>
                  <a:pt x="1700" y="2581"/>
                </a:lnTo>
                <a:cubicBezTo>
                  <a:pt x="2409" y="2581"/>
                  <a:pt x="2990" y="2000"/>
                  <a:pt x="2990"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grpSp>
        <p:nvGrpSpPr>
          <p:cNvPr id="22" name="Group 21">
            <a:extLst>
              <a:ext uri="{FF2B5EF4-FFF2-40B4-BE49-F238E27FC236}">
                <a16:creationId xmlns:a16="http://schemas.microsoft.com/office/drawing/2014/main" xmlns="" id="{515D6AA7-DB4F-5243-9DA4-C3068CE0AC09}"/>
              </a:ext>
            </a:extLst>
          </p:cNvPr>
          <p:cNvGrpSpPr/>
          <p:nvPr/>
        </p:nvGrpSpPr>
        <p:grpSpPr>
          <a:xfrm>
            <a:off x="743026" y="2896175"/>
            <a:ext cx="2925046" cy="1917073"/>
            <a:chOff x="1482877" y="5792350"/>
            <a:chExt cx="5850091" cy="3834146"/>
          </a:xfrm>
        </p:grpSpPr>
        <p:sp>
          <p:nvSpPr>
            <p:cNvPr id="23" name="Freeform 72">
              <a:extLst>
                <a:ext uri="{FF2B5EF4-FFF2-40B4-BE49-F238E27FC236}">
                  <a16:creationId xmlns:a16="http://schemas.microsoft.com/office/drawing/2014/main" xmlns="" id="{11071F5D-198B-A844-A56A-C1BF5B7FC0C8}"/>
                </a:ext>
              </a:extLst>
            </p:cNvPr>
            <p:cNvSpPr>
              <a:spLocks noChangeArrowheads="1"/>
            </p:cNvSpPr>
            <p:nvPr/>
          </p:nvSpPr>
          <p:spPr bwMode="auto">
            <a:xfrm>
              <a:off x="1482877" y="7824777"/>
              <a:ext cx="604235" cy="1076636"/>
            </a:xfrm>
            <a:custGeom>
              <a:avLst/>
              <a:gdLst>
                <a:gd name="T0" fmla="*/ 397 w 483"/>
                <a:gd name="T1" fmla="*/ 172 h 866"/>
                <a:gd name="T2" fmla="*/ 397 w 483"/>
                <a:gd name="T3" fmla="*/ 172 h 866"/>
                <a:gd name="T4" fmla="*/ 386 w 483"/>
                <a:gd name="T5" fmla="*/ 133 h 866"/>
                <a:gd name="T6" fmla="*/ 386 w 483"/>
                <a:gd name="T7" fmla="*/ 133 h 866"/>
                <a:gd name="T8" fmla="*/ 174 w 483"/>
                <a:gd name="T9" fmla="*/ 16 h 866"/>
                <a:gd name="T10" fmla="*/ 174 w 483"/>
                <a:gd name="T11" fmla="*/ 16 h 866"/>
                <a:gd name="T12" fmla="*/ 174 w 483"/>
                <a:gd name="T13" fmla="*/ 16 h 866"/>
                <a:gd name="T14" fmla="*/ 18 w 483"/>
                <a:gd name="T15" fmla="*/ 240 h 866"/>
                <a:gd name="T16" fmla="*/ 100 w 483"/>
                <a:gd name="T17" fmla="*/ 691 h 866"/>
                <a:gd name="T18" fmla="*/ 100 w 483"/>
                <a:gd name="T19" fmla="*/ 691 h 866"/>
                <a:gd name="T20" fmla="*/ 323 w 483"/>
                <a:gd name="T21" fmla="*/ 846 h 866"/>
                <a:gd name="T22" fmla="*/ 323 w 483"/>
                <a:gd name="T23" fmla="*/ 846 h 866"/>
                <a:gd name="T24" fmla="*/ 323 w 483"/>
                <a:gd name="T25" fmla="*/ 846 h 866"/>
                <a:gd name="T26" fmla="*/ 482 w 483"/>
                <a:gd name="T27" fmla="*/ 663 h 866"/>
                <a:gd name="T28" fmla="*/ 482 w 483"/>
                <a:gd name="T29" fmla="*/ 663 h 866"/>
                <a:gd name="T30" fmla="*/ 479 w 483"/>
                <a:gd name="T31" fmla="*/ 623 h 866"/>
                <a:gd name="T32" fmla="*/ 397 w 483"/>
                <a:gd name="T33" fmla="*/ 17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866">
                  <a:moveTo>
                    <a:pt x="397" y="172"/>
                  </a:moveTo>
                  <a:lnTo>
                    <a:pt x="397" y="172"/>
                  </a:lnTo>
                  <a:cubicBezTo>
                    <a:pt x="395" y="158"/>
                    <a:pt x="391" y="146"/>
                    <a:pt x="386" y="133"/>
                  </a:cubicBezTo>
                  <a:lnTo>
                    <a:pt x="386" y="133"/>
                  </a:lnTo>
                  <a:cubicBezTo>
                    <a:pt x="352" y="51"/>
                    <a:pt x="264" y="0"/>
                    <a:pt x="174" y="16"/>
                  </a:cubicBezTo>
                  <a:lnTo>
                    <a:pt x="174" y="16"/>
                  </a:lnTo>
                  <a:lnTo>
                    <a:pt x="174" y="16"/>
                  </a:lnTo>
                  <a:cubicBezTo>
                    <a:pt x="70" y="35"/>
                    <a:pt x="0" y="136"/>
                    <a:pt x="18" y="240"/>
                  </a:cubicBezTo>
                  <a:lnTo>
                    <a:pt x="100" y="691"/>
                  </a:lnTo>
                  <a:lnTo>
                    <a:pt x="100" y="691"/>
                  </a:lnTo>
                  <a:cubicBezTo>
                    <a:pt x="119" y="795"/>
                    <a:pt x="219" y="865"/>
                    <a:pt x="323" y="846"/>
                  </a:cubicBezTo>
                  <a:lnTo>
                    <a:pt x="323" y="846"/>
                  </a:lnTo>
                  <a:lnTo>
                    <a:pt x="323" y="846"/>
                  </a:lnTo>
                  <a:cubicBezTo>
                    <a:pt x="414" y="830"/>
                    <a:pt x="479" y="751"/>
                    <a:pt x="482" y="663"/>
                  </a:cubicBezTo>
                  <a:lnTo>
                    <a:pt x="482" y="663"/>
                  </a:lnTo>
                  <a:cubicBezTo>
                    <a:pt x="482" y="649"/>
                    <a:pt x="481" y="636"/>
                    <a:pt x="479" y="623"/>
                  </a:cubicBezTo>
                  <a:lnTo>
                    <a:pt x="397" y="172"/>
                  </a:lnTo>
                </a:path>
              </a:pathLst>
            </a:custGeom>
            <a:solidFill>
              <a:schemeClr val="accent3"/>
            </a:solidFill>
            <a:ln>
              <a:noFill/>
            </a:ln>
            <a:effectLst/>
          </p:spPr>
          <p:txBody>
            <a:bodyPr wrap="none" anchor="ctr"/>
            <a:lstStyle/>
            <a:p>
              <a:endParaRPr lang="en-US" dirty="0">
                <a:latin typeface="Poppins" pitchFamily="2" charset="77"/>
              </a:endParaRPr>
            </a:p>
          </p:txBody>
        </p:sp>
        <p:sp>
          <p:nvSpPr>
            <p:cNvPr id="24" name="Freeform 73">
              <a:extLst>
                <a:ext uri="{FF2B5EF4-FFF2-40B4-BE49-F238E27FC236}">
                  <a16:creationId xmlns:a16="http://schemas.microsoft.com/office/drawing/2014/main" xmlns="" id="{281CC84D-7051-EB49-BF58-7C042E8999A1}"/>
                </a:ext>
              </a:extLst>
            </p:cNvPr>
            <p:cNvSpPr>
              <a:spLocks noChangeArrowheads="1"/>
            </p:cNvSpPr>
            <p:nvPr/>
          </p:nvSpPr>
          <p:spPr bwMode="auto">
            <a:xfrm>
              <a:off x="6322247" y="5792350"/>
              <a:ext cx="1010721" cy="3317800"/>
            </a:xfrm>
            <a:custGeom>
              <a:avLst/>
              <a:gdLst>
                <a:gd name="T0" fmla="*/ 160 w 810"/>
                <a:gd name="T1" fmla="*/ 19 h 2662"/>
                <a:gd name="T2" fmla="*/ 160 w 810"/>
                <a:gd name="T3" fmla="*/ 19 h 2662"/>
                <a:gd name="T4" fmla="*/ 6 w 810"/>
                <a:gd name="T5" fmla="*/ 169 h 2662"/>
                <a:gd name="T6" fmla="*/ 6 w 810"/>
                <a:gd name="T7" fmla="*/ 169 h 2662"/>
                <a:gd name="T8" fmla="*/ 5 w 810"/>
                <a:gd name="T9" fmla="*/ 243 h 2662"/>
                <a:gd name="T10" fmla="*/ 412 w 810"/>
                <a:gd name="T11" fmla="*/ 2491 h 2662"/>
                <a:gd name="T12" fmla="*/ 412 w 810"/>
                <a:gd name="T13" fmla="*/ 2491 h 2662"/>
                <a:gd name="T14" fmla="*/ 438 w 810"/>
                <a:gd name="T15" fmla="*/ 2560 h 2662"/>
                <a:gd name="T16" fmla="*/ 438 w 810"/>
                <a:gd name="T17" fmla="*/ 2560 h 2662"/>
                <a:gd name="T18" fmla="*/ 635 w 810"/>
                <a:gd name="T19" fmla="*/ 2647 h 2662"/>
                <a:gd name="T20" fmla="*/ 635 w 810"/>
                <a:gd name="T21" fmla="*/ 2647 h 2662"/>
                <a:gd name="T22" fmla="*/ 790 w 810"/>
                <a:gd name="T23" fmla="*/ 2423 h 2662"/>
                <a:gd name="T24" fmla="*/ 384 w 810"/>
                <a:gd name="T25" fmla="*/ 174 h 2662"/>
                <a:gd name="T26" fmla="*/ 384 w 810"/>
                <a:gd name="T27" fmla="*/ 174 h 2662"/>
                <a:gd name="T28" fmla="*/ 160 w 810"/>
                <a:gd name="T29" fmla="*/ 19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0" h="2662">
                  <a:moveTo>
                    <a:pt x="160" y="19"/>
                  </a:moveTo>
                  <a:lnTo>
                    <a:pt x="160" y="19"/>
                  </a:lnTo>
                  <a:cubicBezTo>
                    <a:pt x="81" y="33"/>
                    <a:pt x="22" y="95"/>
                    <a:pt x="6" y="169"/>
                  </a:cubicBezTo>
                  <a:lnTo>
                    <a:pt x="6" y="169"/>
                  </a:lnTo>
                  <a:cubicBezTo>
                    <a:pt x="1" y="193"/>
                    <a:pt x="0" y="217"/>
                    <a:pt x="5" y="243"/>
                  </a:cubicBezTo>
                  <a:lnTo>
                    <a:pt x="412" y="2491"/>
                  </a:lnTo>
                  <a:lnTo>
                    <a:pt x="412" y="2491"/>
                  </a:lnTo>
                  <a:cubicBezTo>
                    <a:pt x="416" y="2517"/>
                    <a:pt x="425" y="2540"/>
                    <a:pt x="438" y="2560"/>
                  </a:cubicBezTo>
                  <a:lnTo>
                    <a:pt x="438" y="2560"/>
                  </a:lnTo>
                  <a:cubicBezTo>
                    <a:pt x="479" y="2624"/>
                    <a:pt x="556" y="2661"/>
                    <a:pt x="635" y="2647"/>
                  </a:cubicBezTo>
                  <a:lnTo>
                    <a:pt x="635" y="2647"/>
                  </a:lnTo>
                  <a:cubicBezTo>
                    <a:pt x="739" y="2628"/>
                    <a:pt x="809" y="2527"/>
                    <a:pt x="790" y="2423"/>
                  </a:cubicBezTo>
                  <a:lnTo>
                    <a:pt x="384" y="174"/>
                  </a:lnTo>
                  <a:lnTo>
                    <a:pt x="384" y="174"/>
                  </a:lnTo>
                  <a:cubicBezTo>
                    <a:pt x="365" y="70"/>
                    <a:pt x="264" y="0"/>
                    <a:pt x="160" y="19"/>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25" name="Freeform 74">
              <a:extLst>
                <a:ext uri="{FF2B5EF4-FFF2-40B4-BE49-F238E27FC236}">
                  <a16:creationId xmlns:a16="http://schemas.microsoft.com/office/drawing/2014/main" xmlns="" id="{DD01BF58-94E9-CD4A-9A9B-8C22049A8844}"/>
                </a:ext>
              </a:extLst>
            </p:cNvPr>
            <p:cNvSpPr>
              <a:spLocks noChangeArrowheads="1"/>
            </p:cNvSpPr>
            <p:nvPr/>
          </p:nvSpPr>
          <p:spPr bwMode="auto">
            <a:xfrm>
              <a:off x="3575726" y="8753104"/>
              <a:ext cx="2032427" cy="873392"/>
            </a:xfrm>
            <a:custGeom>
              <a:avLst/>
              <a:gdLst>
                <a:gd name="T0" fmla="*/ 1450 w 1632"/>
                <a:gd name="T1" fmla="*/ 316 h 700"/>
                <a:gd name="T2" fmla="*/ 1450 w 1632"/>
                <a:gd name="T3" fmla="*/ 316 h 700"/>
                <a:gd name="T4" fmla="*/ 1384 w 1632"/>
                <a:gd name="T5" fmla="*/ 462 h 700"/>
                <a:gd name="T6" fmla="*/ 1384 w 1632"/>
                <a:gd name="T7" fmla="*/ 462 h 700"/>
                <a:gd name="T8" fmla="*/ 1234 w 1632"/>
                <a:gd name="T9" fmla="*/ 521 h 700"/>
                <a:gd name="T10" fmla="*/ 388 w 1632"/>
                <a:gd name="T11" fmla="*/ 500 h 700"/>
                <a:gd name="T12" fmla="*/ 388 w 1632"/>
                <a:gd name="T13" fmla="*/ 500 h 700"/>
                <a:gd name="T14" fmla="*/ 182 w 1632"/>
                <a:gd name="T15" fmla="*/ 284 h 700"/>
                <a:gd name="T16" fmla="*/ 189 w 1632"/>
                <a:gd name="T17" fmla="*/ 13 h 700"/>
                <a:gd name="T18" fmla="*/ 13 w 1632"/>
                <a:gd name="T19" fmla="*/ 0 h 700"/>
                <a:gd name="T20" fmla="*/ 6 w 1632"/>
                <a:gd name="T21" fmla="*/ 280 h 700"/>
                <a:gd name="T22" fmla="*/ 6 w 1632"/>
                <a:gd name="T23" fmla="*/ 280 h 700"/>
                <a:gd name="T24" fmla="*/ 384 w 1632"/>
                <a:gd name="T25" fmla="*/ 676 h 700"/>
                <a:gd name="T26" fmla="*/ 1230 w 1632"/>
                <a:gd name="T27" fmla="*/ 697 h 700"/>
                <a:gd name="T28" fmla="*/ 1230 w 1632"/>
                <a:gd name="T29" fmla="*/ 697 h 700"/>
                <a:gd name="T30" fmla="*/ 1308 w 1632"/>
                <a:gd name="T31" fmla="*/ 692 h 700"/>
                <a:gd name="T32" fmla="*/ 1308 w 1632"/>
                <a:gd name="T33" fmla="*/ 692 h 700"/>
                <a:gd name="T34" fmla="*/ 1506 w 1632"/>
                <a:gd name="T35" fmla="*/ 591 h 700"/>
                <a:gd name="T36" fmla="*/ 1506 w 1632"/>
                <a:gd name="T37" fmla="*/ 591 h 700"/>
                <a:gd name="T38" fmla="*/ 1627 w 1632"/>
                <a:gd name="T39" fmla="*/ 320 h 700"/>
                <a:gd name="T40" fmla="*/ 1631 w 1632"/>
                <a:gd name="T41" fmla="*/ 114 h 700"/>
                <a:gd name="T42" fmla="*/ 1455 w 1632"/>
                <a:gd name="T43" fmla="*/ 101 h 700"/>
                <a:gd name="T44" fmla="*/ 1450 w 1632"/>
                <a:gd name="T45" fmla="*/ 3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2" h="700">
                  <a:moveTo>
                    <a:pt x="1450" y="316"/>
                  </a:moveTo>
                  <a:lnTo>
                    <a:pt x="1450" y="316"/>
                  </a:lnTo>
                  <a:cubicBezTo>
                    <a:pt x="1449" y="371"/>
                    <a:pt x="1425" y="424"/>
                    <a:pt x="1384" y="462"/>
                  </a:cubicBezTo>
                  <a:lnTo>
                    <a:pt x="1384" y="462"/>
                  </a:lnTo>
                  <a:cubicBezTo>
                    <a:pt x="1343" y="501"/>
                    <a:pt x="1289" y="522"/>
                    <a:pt x="1234" y="521"/>
                  </a:cubicBezTo>
                  <a:lnTo>
                    <a:pt x="388" y="500"/>
                  </a:lnTo>
                  <a:lnTo>
                    <a:pt x="388" y="500"/>
                  </a:lnTo>
                  <a:cubicBezTo>
                    <a:pt x="272" y="497"/>
                    <a:pt x="180" y="401"/>
                    <a:pt x="182" y="284"/>
                  </a:cubicBezTo>
                  <a:lnTo>
                    <a:pt x="189" y="13"/>
                  </a:lnTo>
                  <a:lnTo>
                    <a:pt x="13" y="0"/>
                  </a:lnTo>
                  <a:lnTo>
                    <a:pt x="6" y="280"/>
                  </a:lnTo>
                  <a:lnTo>
                    <a:pt x="6" y="280"/>
                  </a:lnTo>
                  <a:cubicBezTo>
                    <a:pt x="0" y="494"/>
                    <a:pt x="170" y="671"/>
                    <a:pt x="384" y="676"/>
                  </a:cubicBezTo>
                  <a:lnTo>
                    <a:pt x="1230" y="697"/>
                  </a:lnTo>
                  <a:lnTo>
                    <a:pt x="1230" y="697"/>
                  </a:lnTo>
                  <a:cubicBezTo>
                    <a:pt x="1256" y="699"/>
                    <a:pt x="1282" y="696"/>
                    <a:pt x="1308" y="692"/>
                  </a:cubicBezTo>
                  <a:lnTo>
                    <a:pt x="1308" y="692"/>
                  </a:lnTo>
                  <a:cubicBezTo>
                    <a:pt x="1382" y="678"/>
                    <a:pt x="1450" y="643"/>
                    <a:pt x="1506" y="591"/>
                  </a:cubicBezTo>
                  <a:lnTo>
                    <a:pt x="1506" y="591"/>
                  </a:lnTo>
                  <a:cubicBezTo>
                    <a:pt x="1581" y="519"/>
                    <a:pt x="1623" y="423"/>
                    <a:pt x="1627" y="320"/>
                  </a:cubicBezTo>
                  <a:lnTo>
                    <a:pt x="1631" y="114"/>
                  </a:lnTo>
                  <a:lnTo>
                    <a:pt x="1455" y="101"/>
                  </a:lnTo>
                  <a:lnTo>
                    <a:pt x="1450" y="316"/>
                  </a:lnTo>
                </a:path>
              </a:pathLst>
            </a:custGeom>
            <a:solidFill>
              <a:schemeClr val="accent3"/>
            </a:solidFill>
            <a:ln>
              <a:noFill/>
            </a:ln>
            <a:effectLst/>
          </p:spPr>
          <p:txBody>
            <a:bodyPr wrap="none" anchor="ctr"/>
            <a:lstStyle/>
            <a:p>
              <a:endParaRPr lang="en-US" dirty="0">
                <a:latin typeface="Poppins" pitchFamily="2" charset="77"/>
              </a:endParaRPr>
            </a:p>
          </p:txBody>
        </p:sp>
        <p:sp>
          <p:nvSpPr>
            <p:cNvPr id="26" name="Freeform 75">
              <a:extLst>
                <a:ext uri="{FF2B5EF4-FFF2-40B4-BE49-F238E27FC236}">
                  <a16:creationId xmlns:a16="http://schemas.microsoft.com/office/drawing/2014/main" xmlns="" id="{F5E955AC-F8C6-A644-8883-98C8BF41EB9F}"/>
                </a:ext>
              </a:extLst>
            </p:cNvPr>
            <p:cNvSpPr>
              <a:spLocks noChangeArrowheads="1"/>
            </p:cNvSpPr>
            <p:nvPr/>
          </p:nvSpPr>
          <p:spPr bwMode="auto">
            <a:xfrm>
              <a:off x="1966266" y="6001089"/>
              <a:ext cx="4905289" cy="2977231"/>
            </a:xfrm>
            <a:custGeom>
              <a:avLst/>
              <a:gdLst>
                <a:gd name="T0" fmla="*/ 3504 w 3938"/>
                <a:gd name="T1" fmla="*/ 74 h 2392"/>
                <a:gd name="T2" fmla="*/ 3504 w 3938"/>
                <a:gd name="T3" fmla="*/ 74 h 2392"/>
                <a:gd name="T4" fmla="*/ 3505 w 3938"/>
                <a:gd name="T5" fmla="*/ 0 h 2392"/>
                <a:gd name="T6" fmla="*/ 0 w 3938"/>
                <a:gd name="T7" fmla="*/ 1594 h 2392"/>
                <a:gd name="T8" fmla="*/ 0 w 3938"/>
                <a:gd name="T9" fmla="*/ 1594 h 2392"/>
                <a:gd name="T10" fmla="*/ 11 w 3938"/>
                <a:gd name="T11" fmla="*/ 1633 h 2392"/>
                <a:gd name="T12" fmla="*/ 93 w 3938"/>
                <a:gd name="T13" fmla="*/ 2084 h 2392"/>
                <a:gd name="T14" fmla="*/ 93 w 3938"/>
                <a:gd name="T15" fmla="*/ 2084 h 2392"/>
                <a:gd name="T16" fmla="*/ 96 w 3938"/>
                <a:gd name="T17" fmla="*/ 2124 h 2392"/>
                <a:gd name="T18" fmla="*/ 1306 w 3938"/>
                <a:gd name="T19" fmla="*/ 2207 h 2392"/>
                <a:gd name="T20" fmla="*/ 1482 w 3938"/>
                <a:gd name="T21" fmla="*/ 2220 h 2392"/>
                <a:gd name="T22" fmla="*/ 2748 w 3938"/>
                <a:gd name="T23" fmla="*/ 2308 h 2392"/>
                <a:gd name="T24" fmla="*/ 2924 w 3938"/>
                <a:gd name="T25" fmla="*/ 2321 h 2392"/>
                <a:gd name="T26" fmla="*/ 3937 w 3938"/>
                <a:gd name="T27" fmla="*/ 2391 h 2392"/>
                <a:gd name="T28" fmla="*/ 3937 w 3938"/>
                <a:gd name="T29" fmla="*/ 2391 h 2392"/>
                <a:gd name="T30" fmla="*/ 3911 w 3938"/>
                <a:gd name="T31" fmla="*/ 2322 h 2392"/>
                <a:gd name="T32" fmla="*/ 3504 w 3938"/>
                <a:gd name="T33" fmla="*/ 74 h 2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38" h="2392">
                  <a:moveTo>
                    <a:pt x="3504" y="74"/>
                  </a:moveTo>
                  <a:lnTo>
                    <a:pt x="3504" y="74"/>
                  </a:lnTo>
                  <a:cubicBezTo>
                    <a:pt x="3499" y="48"/>
                    <a:pt x="3500" y="24"/>
                    <a:pt x="3505" y="0"/>
                  </a:cubicBezTo>
                  <a:lnTo>
                    <a:pt x="0" y="1594"/>
                  </a:lnTo>
                  <a:lnTo>
                    <a:pt x="0" y="1594"/>
                  </a:lnTo>
                  <a:cubicBezTo>
                    <a:pt x="5" y="1607"/>
                    <a:pt x="9" y="1619"/>
                    <a:pt x="11" y="1633"/>
                  </a:cubicBezTo>
                  <a:lnTo>
                    <a:pt x="93" y="2084"/>
                  </a:lnTo>
                  <a:lnTo>
                    <a:pt x="93" y="2084"/>
                  </a:lnTo>
                  <a:cubicBezTo>
                    <a:pt x="95" y="2097"/>
                    <a:pt x="96" y="2110"/>
                    <a:pt x="96" y="2124"/>
                  </a:cubicBezTo>
                  <a:lnTo>
                    <a:pt x="1306" y="2207"/>
                  </a:lnTo>
                  <a:lnTo>
                    <a:pt x="1482" y="2220"/>
                  </a:lnTo>
                  <a:lnTo>
                    <a:pt x="2748" y="2308"/>
                  </a:lnTo>
                  <a:lnTo>
                    <a:pt x="2924" y="2321"/>
                  </a:lnTo>
                  <a:lnTo>
                    <a:pt x="3937" y="2391"/>
                  </a:lnTo>
                  <a:lnTo>
                    <a:pt x="3937" y="2391"/>
                  </a:lnTo>
                  <a:cubicBezTo>
                    <a:pt x="3924" y="2371"/>
                    <a:pt x="3915" y="2348"/>
                    <a:pt x="3911" y="2322"/>
                  </a:cubicBezTo>
                  <a:lnTo>
                    <a:pt x="3504" y="74"/>
                  </a:lnTo>
                </a:path>
              </a:pathLst>
            </a:custGeom>
            <a:solidFill>
              <a:schemeClr val="accent1"/>
            </a:solidFill>
            <a:ln>
              <a:noFill/>
            </a:ln>
            <a:effectLst/>
          </p:spPr>
          <p:txBody>
            <a:bodyPr wrap="none" anchor="ctr"/>
            <a:lstStyle/>
            <a:p>
              <a:endParaRPr lang="en-US" dirty="0">
                <a:latin typeface="Poppins" pitchFamily="2" charset="77"/>
              </a:endParaRPr>
            </a:p>
          </p:txBody>
        </p:sp>
        <p:sp>
          <p:nvSpPr>
            <p:cNvPr id="27" name="Freeform 364">
              <a:extLst>
                <a:ext uri="{FF2B5EF4-FFF2-40B4-BE49-F238E27FC236}">
                  <a16:creationId xmlns:a16="http://schemas.microsoft.com/office/drawing/2014/main" xmlns="" id="{ED9D0AAE-8E9B-1C42-9367-ABB782FE7956}"/>
                </a:ext>
              </a:extLst>
            </p:cNvPr>
            <p:cNvSpPr>
              <a:spLocks noChangeArrowheads="1"/>
            </p:cNvSpPr>
            <p:nvPr/>
          </p:nvSpPr>
          <p:spPr bwMode="auto">
            <a:xfrm>
              <a:off x="1966264" y="5792350"/>
              <a:ext cx="5075574" cy="2570746"/>
            </a:xfrm>
            <a:custGeom>
              <a:avLst/>
              <a:gdLst>
                <a:gd name="T0" fmla="*/ 3883 w 4075"/>
                <a:gd name="T1" fmla="*/ 174 h 2062"/>
                <a:gd name="T2" fmla="*/ 3883 w 4075"/>
                <a:gd name="T3" fmla="*/ 174 h 2062"/>
                <a:gd name="T4" fmla="*/ 3659 w 4075"/>
                <a:gd name="T5" fmla="*/ 19 h 2062"/>
                <a:gd name="T6" fmla="*/ 3659 w 4075"/>
                <a:gd name="T7" fmla="*/ 19 h 2062"/>
                <a:gd name="T8" fmla="*/ 3505 w 4075"/>
                <a:gd name="T9" fmla="*/ 169 h 2062"/>
                <a:gd name="T10" fmla="*/ 0 w 4075"/>
                <a:gd name="T11" fmla="*/ 1763 h 2062"/>
                <a:gd name="T12" fmla="*/ 0 w 4075"/>
                <a:gd name="T13" fmla="*/ 1763 h 2062"/>
                <a:gd name="T14" fmla="*/ 11 w 4075"/>
                <a:gd name="T15" fmla="*/ 1802 h 2062"/>
                <a:gd name="T16" fmla="*/ 58 w 4075"/>
                <a:gd name="T17" fmla="*/ 2061 h 2062"/>
                <a:gd name="T18" fmla="*/ 3697 w 4075"/>
                <a:gd name="T19" fmla="*/ 1310 h 2062"/>
                <a:gd name="T20" fmla="*/ 4074 w 4075"/>
                <a:gd name="T21" fmla="*/ 1232 h 2062"/>
                <a:gd name="T22" fmla="*/ 3883 w 4075"/>
                <a:gd name="T23" fmla="*/ 174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5" h="2062">
                  <a:moveTo>
                    <a:pt x="3883" y="174"/>
                  </a:moveTo>
                  <a:lnTo>
                    <a:pt x="3883" y="174"/>
                  </a:lnTo>
                  <a:cubicBezTo>
                    <a:pt x="3864" y="70"/>
                    <a:pt x="3763" y="0"/>
                    <a:pt x="3659" y="19"/>
                  </a:cubicBezTo>
                  <a:lnTo>
                    <a:pt x="3659" y="19"/>
                  </a:lnTo>
                  <a:cubicBezTo>
                    <a:pt x="3580" y="33"/>
                    <a:pt x="3521" y="95"/>
                    <a:pt x="3505" y="169"/>
                  </a:cubicBezTo>
                  <a:lnTo>
                    <a:pt x="0" y="1763"/>
                  </a:lnTo>
                  <a:lnTo>
                    <a:pt x="0" y="1763"/>
                  </a:lnTo>
                  <a:cubicBezTo>
                    <a:pt x="5" y="1776"/>
                    <a:pt x="9" y="1788"/>
                    <a:pt x="11" y="1802"/>
                  </a:cubicBezTo>
                  <a:lnTo>
                    <a:pt x="58" y="2061"/>
                  </a:lnTo>
                  <a:lnTo>
                    <a:pt x="3697" y="1310"/>
                  </a:lnTo>
                  <a:lnTo>
                    <a:pt x="4074" y="1232"/>
                  </a:lnTo>
                  <a:lnTo>
                    <a:pt x="3883" y="174"/>
                  </a:lnTo>
                </a:path>
              </a:pathLst>
            </a:custGeom>
            <a:solidFill>
              <a:srgbClr val="111340">
                <a:alpha val="40000"/>
              </a:srgbClr>
            </a:solidFill>
            <a:ln>
              <a:noFill/>
            </a:ln>
            <a:effectLst/>
          </p:spPr>
          <p:txBody>
            <a:bodyPr wrap="none" anchor="ctr"/>
            <a:lstStyle/>
            <a:p>
              <a:endParaRPr lang="en-US" dirty="0">
                <a:latin typeface="Poppins" pitchFamily="2" charset="77"/>
              </a:endParaRPr>
            </a:p>
          </p:txBody>
        </p:sp>
      </p:grpSp>
      <p:sp>
        <p:nvSpPr>
          <p:cNvPr id="4" name="TextBox 3">
            <a:extLst>
              <a:ext uri="{FF2B5EF4-FFF2-40B4-BE49-F238E27FC236}">
                <a16:creationId xmlns:a16="http://schemas.microsoft.com/office/drawing/2014/main" xmlns="" id="{800D4A5D-395E-6748-A132-7F2883CD725C}"/>
              </a:ext>
            </a:extLst>
          </p:cNvPr>
          <p:cNvSpPr txBox="1"/>
          <p:nvPr/>
        </p:nvSpPr>
        <p:spPr>
          <a:xfrm>
            <a:off x="762001" y="329579"/>
            <a:ext cx="10668000" cy="661720"/>
          </a:xfrm>
          <a:prstGeom prst="rect">
            <a:avLst/>
          </a:prstGeom>
          <a:noFill/>
        </p:spPr>
        <p:txBody>
          <a:bodyPr wrap="square" rtlCol="0" anchor="b">
            <a:spAutoFit/>
          </a:bodyPr>
          <a:lstStyle/>
          <a:p>
            <a:pPr algn="ctr"/>
            <a:r>
              <a:rPr lang="el-GR" sz="3600" b="1" spc="-145" dirty="0">
                <a:solidFill>
                  <a:schemeClr val="tx2"/>
                </a:solidFill>
                <a:cs typeface="Poppins" pitchFamily="2" charset="77"/>
              </a:rPr>
              <a:t>Ερωτήσεις για συζήτηση</a:t>
            </a:r>
            <a:endParaRPr lang="en-US" sz="3600" b="1" spc="-145" dirty="0">
              <a:solidFill>
                <a:schemeClr val="tx2"/>
              </a:solidFill>
              <a:cs typeface="Poppins" pitchFamily="2" charset="77"/>
            </a:endParaRPr>
          </a:p>
        </p:txBody>
      </p:sp>
      <p:sp>
        <p:nvSpPr>
          <p:cNvPr id="5" name="TextBox 4">
            <a:extLst>
              <a:ext uri="{FF2B5EF4-FFF2-40B4-BE49-F238E27FC236}">
                <a16:creationId xmlns:a16="http://schemas.microsoft.com/office/drawing/2014/main" xmlns="" id="{F2DE4687-3EEB-FB4C-9A2C-83D995ABC8CD}"/>
              </a:ext>
            </a:extLst>
          </p:cNvPr>
          <p:cNvSpPr txBox="1"/>
          <p:nvPr/>
        </p:nvSpPr>
        <p:spPr>
          <a:xfrm>
            <a:off x="762001" y="947744"/>
            <a:ext cx="10667999" cy="400110"/>
          </a:xfrm>
          <a:prstGeom prst="rect">
            <a:avLst/>
          </a:prstGeom>
          <a:noFill/>
        </p:spPr>
        <p:txBody>
          <a:bodyPr wrap="square" rtlCol="0">
            <a:spAutoFit/>
          </a:bodyPr>
          <a:lstStyle/>
          <a:p>
            <a:pPr algn="ctr"/>
            <a:r>
              <a:rPr lang="el-GR" sz="2000" spc="-60" dirty="0">
                <a:cs typeface="Poppins" pitchFamily="2" charset="77"/>
              </a:rPr>
              <a:t>Η δομή της αθλητικής βιομηχ</a:t>
            </a:r>
            <a:r>
              <a:rPr lang="el-GR" sz="2000" spc="-60" dirty="0">
                <a:latin typeface="Poppins" pitchFamily="2" charset="77"/>
                <a:cs typeface="Poppins" pitchFamily="2" charset="77"/>
              </a:rPr>
              <a:t>ανίας</a:t>
            </a:r>
            <a:endParaRPr lang="en-US" sz="2000" spc="-60" dirty="0">
              <a:latin typeface="Poppins" pitchFamily="2" charset="77"/>
              <a:cs typeface="Poppins" pitchFamily="2" charset="77"/>
            </a:endParaRPr>
          </a:p>
        </p:txBody>
      </p:sp>
      <p:sp>
        <p:nvSpPr>
          <p:cNvPr id="7" name="TextBox 6">
            <a:extLst>
              <a:ext uri="{FF2B5EF4-FFF2-40B4-BE49-F238E27FC236}">
                <a16:creationId xmlns:a16="http://schemas.microsoft.com/office/drawing/2014/main" xmlns="" id="{89B75FE4-3DEA-B945-9A4A-FA0AD061D6A6}"/>
              </a:ext>
            </a:extLst>
          </p:cNvPr>
          <p:cNvSpPr txBox="1"/>
          <p:nvPr/>
        </p:nvSpPr>
        <p:spPr>
          <a:xfrm>
            <a:off x="4247462" y="2245357"/>
            <a:ext cx="2886453" cy="788036"/>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Ποιους τομείς της αθλητικής βιομηχανίας θεωρείται σημαντικότερους και γιατί;</a:t>
            </a:r>
            <a:endParaRPr lang="en-US" spc="-10" dirty="0">
              <a:solidFill>
                <a:schemeClr val="bg1"/>
              </a:solidFill>
              <a:cs typeface="Poppins" pitchFamily="2" charset="77"/>
            </a:endParaRPr>
          </a:p>
        </p:txBody>
      </p:sp>
      <p:sp>
        <p:nvSpPr>
          <p:cNvPr id="9" name="TextBox 8">
            <a:extLst>
              <a:ext uri="{FF2B5EF4-FFF2-40B4-BE49-F238E27FC236}">
                <a16:creationId xmlns:a16="http://schemas.microsoft.com/office/drawing/2014/main" xmlns="" id="{4B0D7201-6001-7043-B9E0-B8047F2DE2BF}"/>
              </a:ext>
            </a:extLst>
          </p:cNvPr>
          <p:cNvSpPr txBox="1"/>
          <p:nvPr/>
        </p:nvSpPr>
        <p:spPr>
          <a:xfrm>
            <a:off x="4342412" y="4408234"/>
            <a:ext cx="2886453" cy="1480534"/>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Ποια κατά τη γνώμη σας είναι τα πλεονεκτήματα και τα μειονεκτήματα των μοντέλων που περιγράφουν την δομή της αθλητικής βιομηχανίας;</a:t>
            </a:r>
            <a:endParaRPr lang="en-US" spc="-10" dirty="0">
              <a:solidFill>
                <a:schemeClr val="bg1"/>
              </a:solidFill>
              <a:cs typeface="Poppins" pitchFamily="2" charset="77"/>
            </a:endParaRPr>
          </a:p>
        </p:txBody>
      </p:sp>
      <p:sp>
        <p:nvSpPr>
          <p:cNvPr id="11" name="TextBox 10">
            <a:extLst>
              <a:ext uri="{FF2B5EF4-FFF2-40B4-BE49-F238E27FC236}">
                <a16:creationId xmlns:a16="http://schemas.microsoft.com/office/drawing/2014/main" xmlns="" id="{6EBBB103-A212-D642-96A4-4F8BDEFB6936}"/>
              </a:ext>
            </a:extLst>
          </p:cNvPr>
          <p:cNvSpPr txBox="1"/>
          <p:nvPr/>
        </p:nvSpPr>
        <p:spPr>
          <a:xfrm>
            <a:off x="8227917" y="2035466"/>
            <a:ext cx="2886453" cy="1250727"/>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Ποιοι είναι οι λόγοι που οδήγησαν στη μεγάλη ανάπτυξη της αθλητικής βιομηχανίας σε παγκόσμιο επίπεδο;</a:t>
            </a:r>
            <a:endParaRPr lang="en-US" spc="-10" dirty="0">
              <a:solidFill>
                <a:schemeClr val="bg1"/>
              </a:solidFill>
              <a:cs typeface="Poppins" pitchFamily="2" charset="77"/>
            </a:endParaRPr>
          </a:p>
        </p:txBody>
      </p:sp>
      <p:sp>
        <p:nvSpPr>
          <p:cNvPr id="13" name="TextBox 12">
            <a:extLst>
              <a:ext uri="{FF2B5EF4-FFF2-40B4-BE49-F238E27FC236}">
                <a16:creationId xmlns:a16="http://schemas.microsoft.com/office/drawing/2014/main" xmlns="" id="{416AE95A-F314-C14F-936C-8BDB8288DC1D}"/>
              </a:ext>
            </a:extLst>
          </p:cNvPr>
          <p:cNvSpPr txBox="1"/>
          <p:nvPr/>
        </p:nvSpPr>
        <p:spPr>
          <a:xfrm>
            <a:off x="8290061" y="4523650"/>
            <a:ext cx="2886453" cy="1249701"/>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Ποια πιστεύετε πως είναι η μεγαλύτερη πρόκληση που θα αντιμετωπίσει η αθλητική βιομηχανία στην Ελλάδα στη μετά </a:t>
            </a:r>
            <a:r>
              <a:rPr lang="en-US" spc="-10" dirty="0">
                <a:solidFill>
                  <a:schemeClr val="bg1"/>
                </a:solidFill>
                <a:cs typeface="Poppins" pitchFamily="2" charset="77"/>
              </a:rPr>
              <a:t>COVID  </a:t>
            </a:r>
            <a:r>
              <a:rPr lang="el-GR" spc="-10" dirty="0">
                <a:solidFill>
                  <a:schemeClr val="bg1"/>
                </a:solidFill>
                <a:cs typeface="Poppins" pitchFamily="2" charset="77"/>
              </a:rPr>
              <a:t>εποχή;</a:t>
            </a:r>
            <a:endParaRPr lang="en-US" spc="-10" dirty="0">
              <a:solidFill>
                <a:schemeClr val="bg1"/>
              </a:solidFill>
              <a:cs typeface="Poppins" pitchFamily="2" charset="77"/>
            </a:endParaRPr>
          </a:p>
        </p:txBody>
      </p:sp>
    </p:spTree>
    <p:extLst>
      <p:ext uri="{BB962C8B-B14F-4D97-AF65-F5344CB8AC3E}">
        <p14:creationId xmlns:p14="http://schemas.microsoft.com/office/powerpoint/2010/main" xmlns="" val="211384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Freeform 7">
            <a:extLst>
              <a:ext uri="{FF2B5EF4-FFF2-40B4-BE49-F238E27FC236}">
                <a16:creationId xmlns:a16="http://schemas.microsoft.com/office/drawing/2014/main" xmlns="" id="{01A8604C-67A1-4094-A200-E50DB826AD36}"/>
              </a:ext>
            </a:extLst>
          </p:cNvPr>
          <p:cNvSpPr>
            <a:spLocks/>
          </p:cNvSpPr>
          <p:nvPr/>
        </p:nvSpPr>
        <p:spPr bwMode="auto">
          <a:xfrm>
            <a:off x="1588" y="1192213"/>
            <a:ext cx="4625182" cy="5652294"/>
          </a:xfrm>
          <a:custGeom>
            <a:avLst/>
            <a:gdLst>
              <a:gd name="T0" fmla="*/ 0 w 12154"/>
              <a:gd name="T1" fmla="*/ 14895 h 14895"/>
              <a:gd name="T2" fmla="*/ 12154 w 12154"/>
              <a:gd name="T3" fmla="*/ 14895 h 14895"/>
              <a:gd name="T4" fmla="*/ 0 w 12154"/>
              <a:gd name="T5" fmla="*/ 0 h 14895"/>
              <a:gd name="T6" fmla="*/ 0 w 12154"/>
              <a:gd name="T7" fmla="*/ 14895 h 14895"/>
            </a:gdLst>
            <a:ahLst/>
            <a:cxnLst>
              <a:cxn ang="0">
                <a:pos x="T0" y="T1"/>
              </a:cxn>
              <a:cxn ang="0">
                <a:pos x="T2" y="T3"/>
              </a:cxn>
              <a:cxn ang="0">
                <a:pos x="T4" y="T5"/>
              </a:cxn>
              <a:cxn ang="0">
                <a:pos x="T6" y="T7"/>
              </a:cxn>
            </a:cxnLst>
            <a:rect l="0" t="0" r="r" b="b"/>
            <a:pathLst>
              <a:path w="12154" h="14895">
                <a:moveTo>
                  <a:pt x="0" y="14895"/>
                </a:moveTo>
                <a:lnTo>
                  <a:pt x="12154" y="14895"/>
                </a:lnTo>
                <a:lnTo>
                  <a:pt x="0" y="0"/>
                </a:lnTo>
                <a:lnTo>
                  <a:pt x="0" y="14895"/>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29" name="Oval 67">
            <a:extLst>
              <a:ext uri="{FF2B5EF4-FFF2-40B4-BE49-F238E27FC236}">
                <a16:creationId xmlns:a16="http://schemas.microsoft.com/office/drawing/2014/main" xmlns="" id="{1F6CE826-3728-4E1A-A956-1724A6FD8C39}"/>
              </a:ext>
            </a:extLst>
          </p:cNvPr>
          <p:cNvSpPr>
            <a:spLocks noChangeArrowheads="1"/>
          </p:cNvSpPr>
          <p:nvPr/>
        </p:nvSpPr>
        <p:spPr bwMode="auto">
          <a:xfrm>
            <a:off x="752475" y="2212976"/>
            <a:ext cx="923925" cy="920750"/>
          </a:xfrm>
          <a:prstGeom prst="ellipse">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30" name="Oval 68">
            <a:extLst>
              <a:ext uri="{FF2B5EF4-FFF2-40B4-BE49-F238E27FC236}">
                <a16:creationId xmlns:a16="http://schemas.microsoft.com/office/drawing/2014/main" xmlns="" id="{A9B13873-31FB-4EB0-86E2-5906D2101FC7}"/>
              </a:ext>
            </a:extLst>
          </p:cNvPr>
          <p:cNvSpPr>
            <a:spLocks noChangeArrowheads="1"/>
          </p:cNvSpPr>
          <p:nvPr/>
        </p:nvSpPr>
        <p:spPr bwMode="auto">
          <a:xfrm>
            <a:off x="1643857" y="3300413"/>
            <a:ext cx="923132" cy="920750"/>
          </a:xfrm>
          <a:prstGeom prst="ellipse">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31" name="Oval 69">
            <a:extLst>
              <a:ext uri="{FF2B5EF4-FFF2-40B4-BE49-F238E27FC236}">
                <a16:creationId xmlns:a16="http://schemas.microsoft.com/office/drawing/2014/main" xmlns="" id="{EFAC8C2C-38AF-4933-8944-A233FFFA7F4F}"/>
              </a:ext>
            </a:extLst>
          </p:cNvPr>
          <p:cNvSpPr>
            <a:spLocks noChangeArrowheads="1"/>
          </p:cNvSpPr>
          <p:nvPr/>
        </p:nvSpPr>
        <p:spPr bwMode="auto">
          <a:xfrm>
            <a:off x="2528888" y="4387057"/>
            <a:ext cx="923132" cy="920750"/>
          </a:xfrm>
          <a:prstGeom prst="ellipse">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32" name="Oval 70">
            <a:extLst>
              <a:ext uri="{FF2B5EF4-FFF2-40B4-BE49-F238E27FC236}">
                <a16:creationId xmlns:a16="http://schemas.microsoft.com/office/drawing/2014/main" xmlns="" id="{6C084C1F-D31C-4740-B115-EA9CBEA3CDF2}"/>
              </a:ext>
            </a:extLst>
          </p:cNvPr>
          <p:cNvSpPr>
            <a:spLocks noChangeArrowheads="1"/>
          </p:cNvSpPr>
          <p:nvPr/>
        </p:nvSpPr>
        <p:spPr bwMode="auto">
          <a:xfrm>
            <a:off x="3419475" y="5473701"/>
            <a:ext cx="923132" cy="920750"/>
          </a:xfrm>
          <a:prstGeom prst="ellipse">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567" name="TextBox 566">
            <a:extLst>
              <a:ext uri="{FF2B5EF4-FFF2-40B4-BE49-F238E27FC236}">
                <a16:creationId xmlns:a16="http://schemas.microsoft.com/office/drawing/2014/main" xmlns="" id="{597778CB-0D1F-4480-B6DD-C6FB86BE5BEF}"/>
              </a:ext>
            </a:extLst>
          </p:cNvPr>
          <p:cNvSpPr txBox="1"/>
          <p:nvPr/>
        </p:nvSpPr>
        <p:spPr>
          <a:xfrm>
            <a:off x="1082614" y="685566"/>
            <a:ext cx="5596853" cy="623889"/>
          </a:xfrm>
          <a:prstGeom prst="rect">
            <a:avLst/>
          </a:prstGeom>
          <a:noFill/>
        </p:spPr>
        <p:txBody>
          <a:bodyPr wrap="none" rtlCol="0" anchor="b">
            <a:spAutoFit/>
          </a:bodyPr>
          <a:lstStyle/>
          <a:p>
            <a:pP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569" name="TextBox 568">
            <a:extLst>
              <a:ext uri="{FF2B5EF4-FFF2-40B4-BE49-F238E27FC236}">
                <a16:creationId xmlns:a16="http://schemas.microsoft.com/office/drawing/2014/main" xmlns="" id="{D2F55342-AE7B-4FB8-84CF-3A15C010F68E}"/>
              </a:ext>
            </a:extLst>
          </p:cNvPr>
          <p:cNvSpPr txBox="1"/>
          <p:nvPr/>
        </p:nvSpPr>
        <p:spPr>
          <a:xfrm>
            <a:off x="2427287" y="2350775"/>
            <a:ext cx="5215305" cy="577530"/>
          </a:xfrm>
          <a:prstGeom prst="rect">
            <a:avLst/>
          </a:prstGeom>
          <a:noFill/>
        </p:spPr>
        <p:txBody>
          <a:bodyPr wrap="square" rtlCol="0" anchor="t">
            <a:spAutoFit/>
          </a:bodyPr>
          <a:lstStyle/>
          <a:p>
            <a:pPr>
              <a:lnSpc>
                <a:spcPts val="1800"/>
              </a:lnSpc>
            </a:pPr>
            <a:r>
              <a:rPr lang="el-GR" sz="2400" spc="-15" dirty="0"/>
              <a:t>Αύξηση συμμετοχής σε αθλητικές δραστηριότητες σε παγκόσμιο επίπεδο. </a:t>
            </a:r>
            <a:endParaRPr lang="en-US" sz="2400" spc="-15" dirty="0"/>
          </a:p>
        </p:txBody>
      </p:sp>
      <p:sp>
        <p:nvSpPr>
          <p:cNvPr id="571" name="TextBox 570">
            <a:extLst>
              <a:ext uri="{FF2B5EF4-FFF2-40B4-BE49-F238E27FC236}">
                <a16:creationId xmlns:a16="http://schemas.microsoft.com/office/drawing/2014/main" xmlns="" id="{B0FF031F-DD08-4DD2-92F0-A0B15C97FE58}"/>
              </a:ext>
            </a:extLst>
          </p:cNvPr>
          <p:cNvSpPr txBox="1"/>
          <p:nvPr/>
        </p:nvSpPr>
        <p:spPr>
          <a:xfrm>
            <a:off x="3778679" y="3300413"/>
            <a:ext cx="5215305" cy="2617768"/>
          </a:xfrm>
          <a:prstGeom prst="rect">
            <a:avLst/>
          </a:prstGeom>
          <a:noFill/>
        </p:spPr>
        <p:txBody>
          <a:bodyPr wrap="square" rtlCol="0" anchor="t">
            <a:spAutoFit/>
          </a:bodyPr>
          <a:lstStyle/>
          <a:p>
            <a:pPr>
              <a:lnSpc>
                <a:spcPts val="1800"/>
              </a:lnSpc>
            </a:pPr>
            <a:r>
              <a:rPr lang="el-GR" sz="2400" spc="-15" dirty="0"/>
              <a:t>Σχέση οικονομικής δραστηριότητας που δημιουργείται από τον αθλητισμό με το βαθμό ταύτισης – δέσμευσης των ατόμων με αθλήματα, ομάδες και αθλητές.  Π.χ </a:t>
            </a:r>
            <a:r>
              <a:rPr lang="en-US" sz="2400" spc="-15" dirty="0"/>
              <a:t>Cristiano Ronaldo </a:t>
            </a:r>
            <a:r>
              <a:rPr lang="el-GR" sz="2400" spc="-15" dirty="0"/>
              <a:t>και </a:t>
            </a:r>
            <a:r>
              <a:rPr lang="en-US" sz="2400" spc="-15" dirty="0"/>
              <a:t>Coca Cola.</a:t>
            </a:r>
          </a:p>
          <a:p>
            <a:pPr>
              <a:lnSpc>
                <a:spcPts val="1800"/>
              </a:lnSpc>
            </a:pPr>
            <a:r>
              <a:rPr lang="en-US" sz="2400" spc="-15" dirty="0">
                <a:hlinkClick r:id="rId2"/>
              </a:rPr>
              <a:t>https://www.youtube.com/watch?v=_nw7FOgOgtA</a:t>
            </a:r>
            <a:endParaRPr lang="en-US" sz="2400" spc="-15" dirty="0"/>
          </a:p>
          <a:p>
            <a:pPr marL="285750" indent="-285750" algn="ctr">
              <a:lnSpc>
                <a:spcPts val="1800"/>
              </a:lnSpc>
              <a:buFont typeface="Arial" panose="020B0604020202020204" pitchFamily="34" charset="0"/>
              <a:buChar char="•"/>
            </a:pPr>
            <a:endParaRPr lang="en-US" sz="1300" spc="-15" dirty="0">
              <a:latin typeface="DM Sans" pitchFamily="2" charset="77"/>
            </a:endParaRPr>
          </a:p>
          <a:p>
            <a:pPr>
              <a:lnSpc>
                <a:spcPts val="1800"/>
              </a:lnSpc>
            </a:pPr>
            <a:endParaRPr lang="en-US" sz="1300" spc="-15" dirty="0">
              <a:latin typeface="DM Sans" pitchFamily="2" charset="77"/>
            </a:endParaRPr>
          </a:p>
          <a:p>
            <a:pPr>
              <a:lnSpc>
                <a:spcPts val="1800"/>
              </a:lnSpc>
            </a:pPr>
            <a:endParaRPr lang="en-US" sz="1300" spc="-15" dirty="0">
              <a:latin typeface="DM Sans" pitchFamily="2" charset="77"/>
            </a:endParaRPr>
          </a:p>
        </p:txBody>
      </p:sp>
      <p:pic>
        <p:nvPicPr>
          <p:cNvPr id="3" name="Θέση εικόνας 2">
            <a:extLst>
              <a:ext uri="{FF2B5EF4-FFF2-40B4-BE49-F238E27FC236}">
                <a16:creationId xmlns:a16="http://schemas.microsoft.com/office/drawing/2014/main" xmlns="" id="{52CBFE3E-8402-4458-AD6B-1230F1689DC7}"/>
              </a:ext>
            </a:extLst>
          </p:cNvPr>
          <p:cNvPicPr>
            <a:picLocks noGrp="1" noChangeAspect="1"/>
          </p:cNvPicPr>
          <p:nvPr>
            <p:ph type="pic" sz="quarter" idx="10"/>
          </p:nvPr>
        </p:nvPicPr>
        <p:blipFill>
          <a:blip r:embed="rId3"/>
          <a:srcRect l="19344" r="19344"/>
          <a:stretch>
            <a:fillRect/>
          </a:stretch>
        </p:blipFill>
        <p:spPr/>
      </p:pic>
    </p:spTree>
    <p:extLst>
      <p:ext uri="{BB962C8B-B14F-4D97-AF65-F5344CB8AC3E}">
        <p14:creationId xmlns:p14="http://schemas.microsoft.com/office/powerpoint/2010/main" xmlns="" val="140656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xmlns="" id="{7D37FCDC-8DC8-9C41-A2E5-A5CD0B969297}"/>
              </a:ext>
            </a:extLst>
          </p:cNvPr>
          <p:cNvSpPr txBox="1"/>
          <p:nvPr/>
        </p:nvSpPr>
        <p:spPr>
          <a:xfrm>
            <a:off x="799311" y="306186"/>
            <a:ext cx="10593414" cy="584775"/>
          </a:xfrm>
          <a:prstGeom prst="rect">
            <a:avLst/>
          </a:prstGeom>
          <a:noFill/>
        </p:spPr>
        <p:txBody>
          <a:bodyPr wrap="none" rtlCol="0">
            <a:spAutoFit/>
          </a:bodyPr>
          <a:lstStyle/>
          <a:p>
            <a:pPr algn="ctr"/>
            <a:r>
              <a:rPr lang="el-GR" sz="3200" b="1" dirty="0">
                <a:solidFill>
                  <a:schemeClr val="tx2"/>
                </a:solidFill>
                <a:latin typeface="Calibri" panose="020F0502020204030204" pitchFamily="34" charset="0"/>
                <a:cs typeface="Calibri" panose="020F0502020204030204" pitchFamily="34" charset="0"/>
              </a:rPr>
              <a:t>Οικονομικά στοιχεία της παγκόσμιας αθλητικής βιομηχανίας</a:t>
            </a:r>
            <a:endParaRPr lang="en-US" sz="3200" b="1" dirty="0">
              <a:solidFill>
                <a:schemeClr val="tx2"/>
              </a:solidFill>
              <a:latin typeface="Calibri" panose="020F0502020204030204" pitchFamily="34" charset="0"/>
              <a:cs typeface="Calibri" panose="020F0502020204030204" pitchFamily="34" charset="0"/>
            </a:endParaRPr>
          </a:p>
        </p:txBody>
      </p:sp>
      <p:sp>
        <p:nvSpPr>
          <p:cNvPr id="25" name="Shape 40779">
            <a:extLst>
              <a:ext uri="{FF2B5EF4-FFF2-40B4-BE49-F238E27FC236}">
                <a16:creationId xmlns:a16="http://schemas.microsoft.com/office/drawing/2014/main" xmlns="" id="{63624DF7-8B0A-F44C-B441-82ECE8863993}"/>
              </a:ext>
            </a:extLst>
          </p:cNvPr>
          <p:cNvSpPr/>
          <p:nvPr/>
        </p:nvSpPr>
        <p:spPr>
          <a:xfrm>
            <a:off x="7317883" y="3219995"/>
            <a:ext cx="1108039" cy="995234"/>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accent3"/>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6" name="Shape 40780">
            <a:extLst>
              <a:ext uri="{FF2B5EF4-FFF2-40B4-BE49-F238E27FC236}">
                <a16:creationId xmlns:a16="http://schemas.microsoft.com/office/drawing/2014/main" xmlns="" id="{85D3C8FD-6DCA-CC4A-BA0F-FC0628C6C96C}"/>
              </a:ext>
            </a:extLst>
          </p:cNvPr>
          <p:cNvSpPr/>
          <p:nvPr/>
        </p:nvSpPr>
        <p:spPr>
          <a:xfrm>
            <a:off x="4748979" y="3183643"/>
            <a:ext cx="2831394" cy="1683880"/>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accent1"/>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7" name="Shape 40781">
            <a:extLst>
              <a:ext uri="{FF2B5EF4-FFF2-40B4-BE49-F238E27FC236}">
                <a16:creationId xmlns:a16="http://schemas.microsoft.com/office/drawing/2014/main" xmlns="" id="{C595F549-7BB1-8840-9A71-BD9D260F310A}"/>
              </a:ext>
            </a:extLst>
          </p:cNvPr>
          <p:cNvSpPr/>
          <p:nvPr/>
        </p:nvSpPr>
        <p:spPr>
          <a:xfrm>
            <a:off x="5934628" y="4739484"/>
            <a:ext cx="996334" cy="1623537"/>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accent4"/>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8" name="Shape 40782">
            <a:extLst>
              <a:ext uri="{FF2B5EF4-FFF2-40B4-BE49-F238E27FC236}">
                <a16:creationId xmlns:a16="http://schemas.microsoft.com/office/drawing/2014/main" xmlns="" id="{07AA0B72-52B7-2B48-89CC-6041A438C8C8}"/>
              </a:ext>
            </a:extLst>
          </p:cNvPr>
          <p:cNvSpPr/>
          <p:nvPr/>
        </p:nvSpPr>
        <p:spPr>
          <a:xfrm>
            <a:off x="7284285" y="4150592"/>
            <a:ext cx="1460599" cy="172314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accent2"/>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9" name="Shape 40783">
            <a:extLst>
              <a:ext uri="{FF2B5EF4-FFF2-40B4-BE49-F238E27FC236}">
                <a16:creationId xmlns:a16="http://schemas.microsoft.com/office/drawing/2014/main" xmlns="" id="{33C15F87-6300-4344-B277-DDC8FEA45B6F}"/>
              </a:ext>
            </a:extLst>
          </p:cNvPr>
          <p:cNvSpPr/>
          <p:nvPr/>
        </p:nvSpPr>
        <p:spPr>
          <a:xfrm>
            <a:off x="8144910" y="3219995"/>
            <a:ext cx="2600609" cy="2053259"/>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accent5"/>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5" name="Freeform 74">
            <a:extLst>
              <a:ext uri="{FF2B5EF4-FFF2-40B4-BE49-F238E27FC236}">
                <a16:creationId xmlns:a16="http://schemas.microsoft.com/office/drawing/2014/main" xmlns="" id="{18A15366-9F82-AF4A-B2BC-6EABF4687155}"/>
              </a:ext>
            </a:extLst>
          </p:cNvPr>
          <p:cNvSpPr/>
          <p:nvPr/>
        </p:nvSpPr>
        <p:spPr>
          <a:xfrm>
            <a:off x="9981903" y="5095728"/>
            <a:ext cx="1224930" cy="1068088"/>
          </a:xfrm>
          <a:custGeom>
            <a:avLst/>
            <a:gdLst>
              <a:gd name="connsiteX0" fmla="*/ 1701389 w 1945558"/>
              <a:gd name="connsiteY0" fmla="*/ 1465518 h 1696445"/>
              <a:gd name="connsiteX1" fmla="*/ 1694279 w 1945558"/>
              <a:gd name="connsiteY1" fmla="*/ 1494449 h 1696445"/>
              <a:gd name="connsiteX2" fmla="*/ 1716623 w 1945558"/>
              <a:gd name="connsiteY2" fmla="*/ 1484798 h 1696445"/>
              <a:gd name="connsiteX3" fmla="*/ 1733862 w 1945558"/>
              <a:gd name="connsiteY3" fmla="*/ 1484798 h 1696445"/>
              <a:gd name="connsiteX4" fmla="*/ 1716102 w 1945558"/>
              <a:gd name="connsiteY4" fmla="*/ 1507142 h 1696445"/>
              <a:gd name="connsiteX5" fmla="*/ 1711024 w 1945558"/>
              <a:gd name="connsiteY5" fmla="*/ 1513729 h 1696445"/>
              <a:gd name="connsiteX6" fmla="*/ 1681075 w 1945558"/>
              <a:gd name="connsiteY6" fmla="*/ 1534563 h 1696445"/>
              <a:gd name="connsiteX7" fmla="*/ 1621179 w 1945558"/>
              <a:gd name="connsiteY7" fmla="*/ 1576690 h 1696445"/>
              <a:gd name="connsiteX8" fmla="*/ 1626752 w 1945558"/>
              <a:gd name="connsiteY8" fmla="*/ 1583277 h 1696445"/>
              <a:gd name="connsiteX9" fmla="*/ 1620164 w 1945558"/>
              <a:gd name="connsiteY9" fmla="*/ 1589383 h 1696445"/>
              <a:gd name="connsiteX10" fmla="*/ 1605944 w 1945558"/>
              <a:gd name="connsiteY10" fmla="*/ 1591922 h 1696445"/>
              <a:gd name="connsiteX11" fmla="*/ 1585137 w 1945558"/>
              <a:gd name="connsiteY11" fmla="*/ 1596999 h 1696445"/>
              <a:gd name="connsiteX12" fmla="*/ 1551126 w 1945558"/>
              <a:gd name="connsiteY12" fmla="*/ 1610195 h 1696445"/>
              <a:gd name="connsiteX13" fmla="*/ 1521672 w 1945558"/>
              <a:gd name="connsiteY13" fmla="*/ 1639126 h 1696445"/>
              <a:gd name="connsiteX14" fmla="*/ 1444016 w 1945558"/>
              <a:gd name="connsiteY14" fmla="*/ 1689372 h 1696445"/>
              <a:gd name="connsiteX15" fmla="*/ 1403389 w 1945558"/>
              <a:gd name="connsiteY15" fmla="*/ 1694450 h 1696445"/>
              <a:gd name="connsiteX16" fmla="*/ 1387166 w 1945558"/>
              <a:gd name="connsiteY16" fmla="*/ 1685827 h 1696445"/>
              <a:gd name="connsiteX17" fmla="*/ 1387166 w 1945558"/>
              <a:gd name="connsiteY17" fmla="*/ 1678211 h 1696445"/>
              <a:gd name="connsiteX18" fmla="*/ 1352634 w 1945558"/>
              <a:gd name="connsiteY18" fmla="*/ 1679218 h 1696445"/>
              <a:gd name="connsiteX19" fmla="*/ 1361253 w 1945558"/>
              <a:gd name="connsiteY19" fmla="*/ 1668560 h 1696445"/>
              <a:gd name="connsiteX20" fmla="*/ 1379041 w 1945558"/>
              <a:gd name="connsiteY20" fmla="*/ 1654861 h 1696445"/>
              <a:gd name="connsiteX21" fmla="*/ 1403911 w 1945558"/>
              <a:gd name="connsiteY21" fmla="*/ 1639126 h 1696445"/>
              <a:gd name="connsiteX22" fmla="*/ 1434353 w 1945558"/>
              <a:gd name="connsiteY22" fmla="*/ 1620853 h 1696445"/>
              <a:gd name="connsiteX23" fmla="*/ 1458729 w 1945558"/>
              <a:gd name="connsiteY23" fmla="*/ 1605621 h 1696445"/>
              <a:gd name="connsiteX24" fmla="*/ 1486646 w 1945558"/>
              <a:gd name="connsiteY24" fmla="*/ 1594964 h 1696445"/>
              <a:gd name="connsiteX25" fmla="*/ 1551620 w 1945558"/>
              <a:gd name="connsiteY25" fmla="*/ 1567039 h 1696445"/>
              <a:gd name="connsiteX26" fmla="*/ 1574486 w 1945558"/>
              <a:gd name="connsiteY26" fmla="*/ 1555878 h 1696445"/>
              <a:gd name="connsiteX27" fmla="*/ 1593262 w 1945558"/>
              <a:gd name="connsiteY27" fmla="*/ 1547234 h 1696445"/>
              <a:gd name="connsiteX28" fmla="*/ 1602897 w 1945558"/>
              <a:gd name="connsiteY28" fmla="*/ 1539618 h 1696445"/>
              <a:gd name="connsiteX29" fmla="*/ 1619148 w 1945558"/>
              <a:gd name="connsiteY29" fmla="*/ 1520841 h 1696445"/>
              <a:gd name="connsiteX30" fmla="*/ 1640971 w 1945558"/>
              <a:gd name="connsiteY30" fmla="*/ 1509680 h 1696445"/>
              <a:gd name="connsiteX31" fmla="*/ 1659747 w 1945558"/>
              <a:gd name="connsiteY31" fmla="*/ 1496484 h 1696445"/>
              <a:gd name="connsiteX32" fmla="*/ 1672950 w 1945558"/>
              <a:gd name="connsiteY32" fmla="*/ 1479217 h 1696445"/>
              <a:gd name="connsiteX33" fmla="*/ 1701389 w 1945558"/>
              <a:gd name="connsiteY33" fmla="*/ 1465518 h 1696445"/>
              <a:gd name="connsiteX34" fmla="*/ 926369 w 1945558"/>
              <a:gd name="connsiteY34" fmla="*/ 1456896 h 1696445"/>
              <a:gd name="connsiteX35" fmla="*/ 812863 w 1945558"/>
              <a:gd name="connsiteY35" fmla="*/ 1558284 h 1696445"/>
              <a:gd name="connsiteX36" fmla="*/ 810093 w 1945558"/>
              <a:gd name="connsiteY36" fmla="*/ 1482701 h 1696445"/>
              <a:gd name="connsiteX37" fmla="*/ 897629 w 1945558"/>
              <a:gd name="connsiteY37" fmla="*/ 1465180 h 1696445"/>
              <a:gd name="connsiteX38" fmla="*/ 897629 w 1945558"/>
              <a:gd name="connsiteY38" fmla="*/ 1465180 h 1696445"/>
              <a:gd name="connsiteX39" fmla="*/ 926369 w 1945558"/>
              <a:gd name="connsiteY39" fmla="*/ 1456896 h 1696445"/>
              <a:gd name="connsiteX40" fmla="*/ 1836910 w 1945558"/>
              <a:gd name="connsiteY40" fmla="*/ 1226410 h 1696445"/>
              <a:gd name="connsiteX41" fmla="*/ 1840973 w 1945558"/>
              <a:gd name="connsiteY41" fmla="*/ 1232515 h 1696445"/>
              <a:gd name="connsiteX42" fmla="*/ 1847067 w 1945558"/>
              <a:gd name="connsiteY42" fmla="*/ 1246718 h 1696445"/>
              <a:gd name="connsiteX43" fmla="*/ 1866886 w 1945558"/>
              <a:gd name="connsiteY43" fmla="*/ 1268055 h 1696445"/>
              <a:gd name="connsiteX44" fmla="*/ 1855192 w 1945558"/>
              <a:gd name="connsiteY44" fmla="*/ 1302567 h 1696445"/>
              <a:gd name="connsiteX45" fmla="*/ 1854698 w 1945558"/>
              <a:gd name="connsiteY45" fmla="*/ 1318302 h 1696445"/>
              <a:gd name="connsiteX46" fmla="*/ 1866886 w 1945558"/>
              <a:gd name="connsiteY46" fmla="*/ 1319834 h 1696445"/>
              <a:gd name="connsiteX47" fmla="*/ 1873474 w 1945558"/>
              <a:gd name="connsiteY47" fmla="*/ 1305106 h 1696445"/>
              <a:gd name="connsiteX48" fmla="*/ 1878031 w 1945558"/>
              <a:gd name="connsiteY48" fmla="*/ 1319834 h 1696445"/>
              <a:gd name="connsiteX49" fmla="*/ 1871442 w 1945558"/>
              <a:gd name="connsiteY49" fmla="*/ 1340646 h 1696445"/>
              <a:gd name="connsiteX50" fmla="*/ 1882615 w 1945558"/>
              <a:gd name="connsiteY50" fmla="*/ 1356884 h 1696445"/>
              <a:gd name="connsiteX51" fmla="*/ 1916104 w 1945558"/>
              <a:gd name="connsiteY51" fmla="*/ 1354849 h 1696445"/>
              <a:gd name="connsiteX52" fmla="*/ 1945558 w 1945558"/>
              <a:gd name="connsiteY52" fmla="*/ 1351807 h 1696445"/>
              <a:gd name="connsiteX53" fmla="*/ 1928292 w 1945558"/>
              <a:gd name="connsiteY53" fmla="*/ 1371612 h 1696445"/>
              <a:gd name="connsiteX54" fmla="*/ 1908006 w 1945558"/>
              <a:gd name="connsiteY54" fmla="*/ 1390892 h 1696445"/>
              <a:gd name="connsiteX55" fmla="*/ 1859776 w 1945558"/>
              <a:gd name="connsiteY55" fmla="*/ 1412207 h 1696445"/>
              <a:gd name="connsiteX56" fmla="*/ 1852145 w 1945558"/>
              <a:gd name="connsiteY56" fmla="*/ 1418313 h 1696445"/>
              <a:gd name="connsiteX57" fmla="*/ 1850635 w 1945558"/>
              <a:gd name="connsiteY57" fmla="*/ 1428468 h 1696445"/>
              <a:gd name="connsiteX58" fmla="*/ 1832353 w 1945558"/>
              <a:gd name="connsiteY58" fmla="*/ 1442167 h 1696445"/>
              <a:gd name="connsiteX59" fmla="*/ 1813578 w 1945558"/>
              <a:gd name="connsiteY59" fmla="*/ 1459412 h 1696445"/>
              <a:gd name="connsiteX60" fmla="*/ 1788708 w 1945558"/>
              <a:gd name="connsiteY60" fmla="*/ 1474140 h 1696445"/>
              <a:gd name="connsiteX61" fmla="*/ 1750634 w 1945558"/>
              <a:gd name="connsiteY61" fmla="*/ 1495981 h 1696445"/>
              <a:gd name="connsiteX62" fmla="*/ 1731831 w 1945558"/>
              <a:gd name="connsiteY62" fmla="*/ 1489372 h 1696445"/>
              <a:gd name="connsiteX63" fmla="*/ 1757744 w 1945558"/>
              <a:gd name="connsiteY63" fmla="*/ 1468560 h 1696445"/>
              <a:gd name="connsiteX64" fmla="*/ 1779045 w 1945558"/>
              <a:gd name="connsiteY64" fmla="*/ 1444202 h 1696445"/>
              <a:gd name="connsiteX65" fmla="*/ 1756207 w 1945558"/>
              <a:gd name="connsiteY65" fmla="*/ 1412207 h 1696445"/>
              <a:gd name="connsiteX66" fmla="*/ 1784645 w 1945558"/>
              <a:gd name="connsiteY66" fmla="*/ 1398005 h 1696445"/>
              <a:gd name="connsiteX67" fmla="*/ 1812562 w 1945558"/>
              <a:gd name="connsiteY67" fmla="*/ 1372619 h 1696445"/>
              <a:gd name="connsiteX68" fmla="*/ 1832875 w 1945558"/>
              <a:gd name="connsiteY68" fmla="*/ 1287839 h 1696445"/>
              <a:gd name="connsiteX69" fmla="*/ 1833369 w 1945558"/>
              <a:gd name="connsiteY69" fmla="*/ 1250789 h 1696445"/>
              <a:gd name="connsiteX70" fmla="*/ 1832875 w 1945558"/>
              <a:gd name="connsiteY70" fmla="*/ 1229473 h 1696445"/>
              <a:gd name="connsiteX71" fmla="*/ 1836910 w 1945558"/>
              <a:gd name="connsiteY71" fmla="*/ 1226410 h 1696445"/>
              <a:gd name="connsiteX72" fmla="*/ 23173 w 1945558"/>
              <a:gd name="connsiteY72" fmla="*/ 881923 h 1696445"/>
              <a:gd name="connsiteX73" fmla="*/ 25657 w 1945558"/>
              <a:gd name="connsiteY73" fmla="*/ 886590 h 1696445"/>
              <a:gd name="connsiteX74" fmla="*/ 26176 w 1945558"/>
              <a:gd name="connsiteY74" fmla="*/ 888772 h 1696445"/>
              <a:gd name="connsiteX75" fmla="*/ 1321714 w 1945558"/>
              <a:gd name="connsiteY75" fmla="*/ 848849 h 1696445"/>
              <a:gd name="connsiteX76" fmla="*/ 1322980 w 1945558"/>
              <a:gd name="connsiteY76" fmla="*/ 851426 h 1696445"/>
              <a:gd name="connsiteX77" fmla="*/ 1321714 w 1945558"/>
              <a:gd name="connsiteY77" fmla="*/ 848849 h 1696445"/>
              <a:gd name="connsiteX78" fmla="*/ 77872 w 1945558"/>
              <a:gd name="connsiteY78" fmla="*/ 746152 h 1696445"/>
              <a:gd name="connsiteX79" fmla="*/ 82731 w 1945558"/>
              <a:gd name="connsiteY79" fmla="*/ 746152 h 1696445"/>
              <a:gd name="connsiteX80" fmla="*/ 78204 w 1945558"/>
              <a:gd name="connsiteY80" fmla="*/ 749363 h 1696445"/>
              <a:gd name="connsiteX81" fmla="*/ 77987 w 1945558"/>
              <a:gd name="connsiteY81" fmla="*/ 748233 h 1696445"/>
              <a:gd name="connsiteX82" fmla="*/ 77630 w 1945558"/>
              <a:gd name="connsiteY82" fmla="*/ 741801 h 1696445"/>
              <a:gd name="connsiteX83" fmla="*/ 77872 w 1945558"/>
              <a:gd name="connsiteY83" fmla="*/ 746152 h 1696445"/>
              <a:gd name="connsiteX84" fmla="*/ 77468 w 1945558"/>
              <a:gd name="connsiteY84" fmla="*/ 746152 h 1696445"/>
              <a:gd name="connsiteX85" fmla="*/ 77630 w 1945558"/>
              <a:gd name="connsiteY85" fmla="*/ 741801 h 1696445"/>
              <a:gd name="connsiteX86" fmla="*/ 1087208 w 1945558"/>
              <a:gd name="connsiteY86" fmla="*/ 328833 h 1696445"/>
              <a:gd name="connsiteX87" fmla="*/ 1102825 w 1945558"/>
              <a:gd name="connsiteY87" fmla="*/ 367871 h 1696445"/>
              <a:gd name="connsiteX88" fmla="*/ 1113836 w 1945558"/>
              <a:gd name="connsiteY88" fmla="*/ 445727 h 1696445"/>
              <a:gd name="connsiteX89" fmla="*/ 1142992 w 1945558"/>
              <a:gd name="connsiteY89" fmla="*/ 452838 h 1696445"/>
              <a:gd name="connsiteX90" fmla="*/ 1176233 w 1945558"/>
              <a:gd name="connsiteY90" fmla="*/ 639266 h 1696445"/>
              <a:gd name="connsiteX91" fmla="*/ 1240500 w 1945558"/>
              <a:gd name="connsiteY91" fmla="*/ 690290 h 1696445"/>
              <a:gd name="connsiteX92" fmla="*/ 1261968 w 1945558"/>
              <a:gd name="connsiteY92" fmla="*/ 763967 h 1696445"/>
              <a:gd name="connsiteX93" fmla="*/ 1265015 w 1945558"/>
              <a:gd name="connsiteY93" fmla="*/ 750991 h 1696445"/>
              <a:gd name="connsiteX94" fmla="*/ 1286483 w 1945558"/>
              <a:gd name="connsiteY94" fmla="*/ 805094 h 1696445"/>
              <a:gd name="connsiteX95" fmla="*/ 1322980 w 1945558"/>
              <a:gd name="connsiteY95" fmla="*/ 851426 h 1696445"/>
              <a:gd name="connsiteX96" fmla="*/ 1320348 w 1945558"/>
              <a:gd name="connsiteY96" fmla="*/ 941964 h 1696445"/>
              <a:gd name="connsiteX97" fmla="*/ 1321664 w 1945558"/>
              <a:gd name="connsiteY97" fmla="*/ 994308 h 1696445"/>
              <a:gd name="connsiteX98" fmla="*/ 1267854 w 1945558"/>
              <a:gd name="connsiteY98" fmla="*/ 1080961 h 1696445"/>
              <a:gd name="connsiteX99" fmla="*/ 1207881 w 1945558"/>
              <a:gd name="connsiteY99" fmla="*/ 1154931 h 1696445"/>
              <a:gd name="connsiteX100" fmla="*/ 1053932 w 1945558"/>
              <a:gd name="connsiteY100" fmla="*/ 1327943 h 1696445"/>
              <a:gd name="connsiteX101" fmla="*/ 967782 w 1945558"/>
              <a:gd name="connsiteY101" fmla="*/ 1358733 h 1696445"/>
              <a:gd name="connsiteX102" fmla="*/ 904485 w 1945558"/>
              <a:gd name="connsiteY102" fmla="*/ 1394655 h 1696445"/>
              <a:gd name="connsiteX103" fmla="*/ 886825 w 1945558"/>
              <a:gd name="connsiteY103" fmla="*/ 1355508 h 1696445"/>
              <a:gd name="connsiteX104" fmla="*/ 822974 w 1945558"/>
              <a:gd name="connsiteY104" fmla="*/ 1384025 h 1696445"/>
              <a:gd name="connsiteX105" fmla="*/ 747558 w 1945558"/>
              <a:gd name="connsiteY105" fmla="*/ 1353088 h 1696445"/>
              <a:gd name="connsiteX106" fmla="*/ 750397 w 1945558"/>
              <a:gd name="connsiteY106" fmla="*/ 1276919 h 1696445"/>
              <a:gd name="connsiteX107" fmla="*/ 717156 w 1945558"/>
              <a:gd name="connsiteY107" fmla="*/ 1262184 h 1696445"/>
              <a:gd name="connsiteX108" fmla="*/ 734400 w 1945558"/>
              <a:gd name="connsiteY108" fmla="*/ 1211380 h 1696445"/>
              <a:gd name="connsiteX109" fmla="*/ 678236 w 1945558"/>
              <a:gd name="connsiteY109" fmla="*/ 1250234 h 1696445"/>
              <a:gd name="connsiteX110" fmla="*/ 723735 w 1945558"/>
              <a:gd name="connsiteY110" fmla="*/ 1200823 h 1696445"/>
              <a:gd name="connsiteX111" fmla="*/ 747350 w 1945558"/>
              <a:gd name="connsiteY111" fmla="*/ 1154124 h 1696445"/>
              <a:gd name="connsiteX112" fmla="*/ 643679 w 1945558"/>
              <a:gd name="connsiteY112" fmla="*/ 1238578 h 1696445"/>
              <a:gd name="connsiteX113" fmla="*/ 638208 w 1945558"/>
              <a:gd name="connsiteY113" fmla="*/ 1172159 h 1696445"/>
              <a:gd name="connsiteX114" fmla="*/ 626158 w 1945558"/>
              <a:gd name="connsiteY114" fmla="*/ 1136750 h 1696445"/>
              <a:gd name="connsiteX115" fmla="*/ 496863 w 1945558"/>
              <a:gd name="connsiteY115" fmla="*/ 1110798 h 1696445"/>
              <a:gd name="connsiteX116" fmla="*/ 322623 w 1945558"/>
              <a:gd name="connsiteY116" fmla="*/ 1157716 h 1696445"/>
              <a:gd name="connsiteX117" fmla="*/ 259603 w 1945558"/>
              <a:gd name="connsiteY117" fmla="*/ 1197744 h 1696445"/>
              <a:gd name="connsiteX118" fmla="*/ 178854 w 1945558"/>
              <a:gd name="connsiteY118" fmla="*/ 1195764 h 1696445"/>
              <a:gd name="connsiteX119" fmla="*/ 53160 w 1945558"/>
              <a:gd name="connsiteY119" fmla="*/ 1242536 h 1696445"/>
              <a:gd name="connsiteX120" fmla="*/ 528 w 1945558"/>
              <a:gd name="connsiteY120" fmla="*/ 1193272 h 1696445"/>
              <a:gd name="connsiteX121" fmla="*/ 31761 w 1945558"/>
              <a:gd name="connsiteY121" fmla="*/ 1169373 h 1696445"/>
              <a:gd name="connsiteX122" fmla="*/ 44365 w 1945558"/>
              <a:gd name="connsiteY122" fmla="*/ 1073263 h 1696445"/>
              <a:gd name="connsiteX123" fmla="*/ 44365 w 1945558"/>
              <a:gd name="connsiteY123" fmla="*/ 994528 h 1696445"/>
              <a:gd name="connsiteX124" fmla="*/ 28374 w 1945558"/>
              <a:gd name="connsiteY124" fmla="*/ 898023 h 1696445"/>
              <a:gd name="connsiteX125" fmla="*/ 26176 w 1945558"/>
              <a:gd name="connsiteY125" fmla="*/ 888772 h 1696445"/>
              <a:gd name="connsiteX126" fmla="*/ 27086 w 1945558"/>
              <a:gd name="connsiteY126" fmla="*/ 890849 h 1696445"/>
              <a:gd name="connsiteX127" fmla="*/ 32246 w 1945558"/>
              <a:gd name="connsiteY127" fmla="*/ 901204 h 1696445"/>
              <a:gd name="connsiteX128" fmla="*/ 35570 w 1945558"/>
              <a:gd name="connsiteY128" fmla="*/ 884562 h 1696445"/>
              <a:gd name="connsiteX129" fmla="*/ 56830 w 1945558"/>
              <a:gd name="connsiteY129" fmla="*/ 908975 h 1696445"/>
              <a:gd name="connsiteX130" fmla="*/ 59323 w 1945558"/>
              <a:gd name="connsiteY130" fmla="*/ 807293 h 1696445"/>
              <a:gd name="connsiteX131" fmla="*/ 71545 w 1945558"/>
              <a:gd name="connsiteY131" fmla="*/ 754087 h 1696445"/>
              <a:gd name="connsiteX132" fmla="*/ 78204 w 1945558"/>
              <a:gd name="connsiteY132" fmla="*/ 749363 h 1696445"/>
              <a:gd name="connsiteX133" fmla="*/ 79746 w 1945558"/>
              <a:gd name="connsiteY133" fmla="*/ 757400 h 1696445"/>
              <a:gd name="connsiteX134" fmla="*/ 84116 w 1945558"/>
              <a:gd name="connsiteY134" fmla="*/ 761254 h 1696445"/>
              <a:gd name="connsiteX135" fmla="*/ 162787 w 1945558"/>
              <a:gd name="connsiteY135" fmla="*/ 701067 h 1696445"/>
              <a:gd name="connsiteX136" fmla="*/ 222483 w 1945558"/>
              <a:gd name="connsiteY136" fmla="*/ 687944 h 1696445"/>
              <a:gd name="connsiteX137" fmla="*/ 264589 w 1945558"/>
              <a:gd name="connsiteY137" fmla="*/ 669543 h 1696445"/>
              <a:gd name="connsiteX138" fmla="*/ 356972 w 1945558"/>
              <a:gd name="connsiteY138" fmla="*/ 617200 h 1696445"/>
              <a:gd name="connsiteX139" fmla="*/ 409604 w 1945558"/>
              <a:gd name="connsiteY139" fmla="*/ 536265 h 1696445"/>
              <a:gd name="connsiteX140" fmla="*/ 424909 w 1945558"/>
              <a:gd name="connsiteY140" fmla="*/ 573653 h 1696445"/>
              <a:gd name="connsiteX141" fmla="*/ 429964 w 1945558"/>
              <a:gd name="connsiteY141" fmla="*/ 552393 h 1696445"/>
              <a:gd name="connsiteX142" fmla="*/ 445339 w 1945558"/>
              <a:gd name="connsiteY142" fmla="*/ 528494 h 1696445"/>
              <a:gd name="connsiteX143" fmla="*/ 474217 w 1945558"/>
              <a:gd name="connsiteY143" fmla="*/ 491692 h 1696445"/>
              <a:gd name="connsiteX144" fmla="*/ 593263 w 1945558"/>
              <a:gd name="connsiteY144" fmla="*/ 478643 h 1696445"/>
              <a:gd name="connsiteX145" fmla="*/ 645064 w 1945558"/>
              <a:gd name="connsiteY145" fmla="*/ 469039 h 1696445"/>
              <a:gd name="connsiteX146" fmla="*/ 695826 w 1945558"/>
              <a:gd name="connsiteY146" fmla="*/ 381873 h 1696445"/>
              <a:gd name="connsiteX147" fmla="*/ 732876 w 1945558"/>
              <a:gd name="connsiteY147" fmla="*/ 344265 h 1696445"/>
              <a:gd name="connsiteX148" fmla="*/ 757392 w 1945558"/>
              <a:gd name="connsiteY148" fmla="*/ 340013 h 1696445"/>
              <a:gd name="connsiteX149" fmla="*/ 793403 w 1945558"/>
              <a:gd name="connsiteY149" fmla="*/ 363326 h 1696445"/>
              <a:gd name="connsiteX150" fmla="*/ 839249 w 1945558"/>
              <a:gd name="connsiteY150" fmla="*/ 378794 h 1696445"/>
              <a:gd name="connsiteX151" fmla="*/ 892920 w 1945558"/>
              <a:gd name="connsiteY151" fmla="*/ 376962 h 1696445"/>
              <a:gd name="connsiteX152" fmla="*/ 857324 w 1945558"/>
              <a:gd name="connsiteY152" fmla="*/ 432311 h 1696445"/>
              <a:gd name="connsiteX153" fmla="*/ 855800 w 1945558"/>
              <a:gd name="connsiteY153" fmla="*/ 501736 h 1696445"/>
              <a:gd name="connsiteX154" fmla="*/ 919097 w 1945558"/>
              <a:gd name="connsiteY154" fmla="*/ 545062 h 1696445"/>
              <a:gd name="connsiteX155" fmla="*/ 995552 w 1945558"/>
              <a:gd name="connsiteY155" fmla="*/ 578125 h 1696445"/>
              <a:gd name="connsiteX156" fmla="*/ 1041190 w 1945558"/>
              <a:gd name="connsiteY156" fmla="*/ 440815 h 1696445"/>
              <a:gd name="connsiteX157" fmla="*/ 1060788 w 1945558"/>
              <a:gd name="connsiteY157" fmla="*/ 369631 h 1696445"/>
              <a:gd name="connsiteX158" fmla="*/ 1087208 w 1945558"/>
              <a:gd name="connsiteY158" fmla="*/ 328833 h 1696445"/>
              <a:gd name="connsiteX159" fmla="*/ 1342578 w 1945558"/>
              <a:gd name="connsiteY159" fmla="*/ 140902 h 1696445"/>
              <a:gd name="connsiteX160" fmla="*/ 1342578 w 1945558"/>
              <a:gd name="connsiteY160" fmla="*/ 140902 h 1696445"/>
              <a:gd name="connsiteX161" fmla="*/ 1376720 w 1945558"/>
              <a:gd name="connsiteY161" fmla="*/ 14002 h 1696445"/>
              <a:gd name="connsiteX162" fmla="*/ 1453036 w 1945558"/>
              <a:gd name="connsiteY162" fmla="*/ 103221 h 1696445"/>
              <a:gd name="connsiteX163" fmla="*/ 1446665 w 1945558"/>
              <a:gd name="connsiteY163" fmla="*/ 84527 h 1696445"/>
              <a:gd name="connsiteX164" fmla="*/ 1342578 w 1945558"/>
              <a:gd name="connsiteY164" fmla="*/ 140902 h 1696445"/>
              <a:gd name="connsiteX165" fmla="*/ 1306567 w 1945558"/>
              <a:gd name="connsiteY165" fmla="*/ 120889 h 1696445"/>
              <a:gd name="connsiteX166" fmla="*/ 1411069 w 1945558"/>
              <a:gd name="connsiteY166" fmla="*/ 99555 h 1696445"/>
              <a:gd name="connsiteX167" fmla="*/ 1444310 w 1945558"/>
              <a:gd name="connsiteY167" fmla="*/ 77489 h 1696445"/>
              <a:gd name="connsiteX168" fmla="*/ 1376720 w 1945558"/>
              <a:gd name="connsiteY168" fmla="*/ 14002 h 1696445"/>
              <a:gd name="connsiteX169" fmla="*/ 1057049 w 1945558"/>
              <a:gd name="connsiteY169" fmla="*/ 0 h 1696445"/>
              <a:gd name="connsiteX170" fmla="*/ 1190153 w 1945558"/>
              <a:gd name="connsiteY170" fmla="*/ 56815 h 1696445"/>
              <a:gd name="connsiteX171" fmla="*/ 1229419 w 1945558"/>
              <a:gd name="connsiteY171" fmla="*/ 108573 h 1696445"/>
              <a:gd name="connsiteX172" fmla="*/ 1294101 w 1945558"/>
              <a:gd name="connsiteY172" fmla="*/ 169054 h 1696445"/>
              <a:gd name="connsiteX173" fmla="*/ 1263907 w 1945558"/>
              <a:gd name="connsiteY173" fmla="*/ 170520 h 1696445"/>
              <a:gd name="connsiteX174" fmla="*/ 1310791 w 1945558"/>
              <a:gd name="connsiteY174" fmla="*/ 242511 h 1696445"/>
              <a:gd name="connsiteX175" fmla="*/ 1329351 w 1945558"/>
              <a:gd name="connsiteY175" fmla="*/ 263111 h 1696445"/>
              <a:gd name="connsiteX176" fmla="*/ 1357121 w 1945558"/>
              <a:gd name="connsiteY176" fmla="*/ 321099 h 1696445"/>
              <a:gd name="connsiteX177" fmla="*/ 1238214 w 1945558"/>
              <a:gd name="connsiteY177" fmla="*/ 261864 h 1696445"/>
              <a:gd name="connsiteX178" fmla="*/ 1130318 w 1945558"/>
              <a:gd name="connsiteY178" fmla="*/ 228215 h 1696445"/>
              <a:gd name="connsiteX179" fmla="*/ 1042367 w 1945558"/>
              <a:gd name="connsiteY179" fmla="*/ 256220 h 1696445"/>
              <a:gd name="connsiteX180" fmla="*/ 1039389 w 1945558"/>
              <a:gd name="connsiteY180" fmla="*/ 162896 h 1696445"/>
              <a:gd name="connsiteX181" fmla="*/ 1057049 w 1945558"/>
              <a:gd name="connsiteY181" fmla="*/ 0 h 169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945558" h="1696445">
                <a:moveTo>
                  <a:pt x="1701389" y="1465518"/>
                </a:moveTo>
                <a:cubicBezTo>
                  <a:pt x="1699055" y="1475212"/>
                  <a:pt x="1696612" y="1484754"/>
                  <a:pt x="1694279" y="1494449"/>
                </a:cubicBezTo>
                <a:cubicBezTo>
                  <a:pt x="1701773" y="1491188"/>
                  <a:pt x="1709130" y="1488037"/>
                  <a:pt x="1716623" y="1484798"/>
                </a:cubicBezTo>
                <a:cubicBezTo>
                  <a:pt x="1725682" y="1480837"/>
                  <a:pt x="1726121" y="1478583"/>
                  <a:pt x="1733862" y="1484798"/>
                </a:cubicBezTo>
                <a:cubicBezTo>
                  <a:pt x="1725106" y="1492304"/>
                  <a:pt x="1719368" y="1495828"/>
                  <a:pt x="1716102" y="1507142"/>
                </a:cubicBezTo>
                <a:cubicBezTo>
                  <a:pt x="1715004" y="1510928"/>
                  <a:pt x="1713961" y="1511694"/>
                  <a:pt x="1711024" y="1513729"/>
                </a:cubicBezTo>
                <a:cubicBezTo>
                  <a:pt x="1701114" y="1520644"/>
                  <a:pt x="1690985" y="1527625"/>
                  <a:pt x="1681075" y="1534563"/>
                </a:cubicBezTo>
                <a:cubicBezTo>
                  <a:pt x="1661009" y="1548547"/>
                  <a:pt x="1641218" y="1562662"/>
                  <a:pt x="1621179" y="1576690"/>
                </a:cubicBezTo>
                <a:cubicBezTo>
                  <a:pt x="1621316" y="1576581"/>
                  <a:pt x="1626203" y="1582643"/>
                  <a:pt x="1626752" y="1583277"/>
                </a:cubicBezTo>
                <a:cubicBezTo>
                  <a:pt x="1628948" y="1585903"/>
                  <a:pt x="1621618" y="1588726"/>
                  <a:pt x="1620164" y="1589383"/>
                </a:cubicBezTo>
                <a:cubicBezTo>
                  <a:pt x="1615607" y="1591396"/>
                  <a:pt x="1610858" y="1591528"/>
                  <a:pt x="1605944" y="1591922"/>
                </a:cubicBezTo>
                <a:cubicBezTo>
                  <a:pt x="1598670" y="1592534"/>
                  <a:pt x="1592000" y="1594679"/>
                  <a:pt x="1585137" y="1596999"/>
                </a:cubicBezTo>
                <a:cubicBezTo>
                  <a:pt x="1574157" y="1600719"/>
                  <a:pt x="1560212" y="1602557"/>
                  <a:pt x="1551126" y="1610195"/>
                </a:cubicBezTo>
                <a:cubicBezTo>
                  <a:pt x="1540585" y="1619036"/>
                  <a:pt x="1532323" y="1630241"/>
                  <a:pt x="1521672" y="1639126"/>
                </a:cubicBezTo>
                <a:cubicBezTo>
                  <a:pt x="1497681" y="1659172"/>
                  <a:pt x="1471109" y="1674185"/>
                  <a:pt x="1444016" y="1689372"/>
                </a:cubicBezTo>
                <a:cubicBezTo>
                  <a:pt x="1431773" y="1696222"/>
                  <a:pt x="1417087" y="1698476"/>
                  <a:pt x="1403389" y="1694450"/>
                </a:cubicBezTo>
                <a:cubicBezTo>
                  <a:pt x="1397570" y="1692743"/>
                  <a:pt x="1392080" y="1689351"/>
                  <a:pt x="1387166" y="1685827"/>
                </a:cubicBezTo>
                <a:cubicBezTo>
                  <a:pt x="1386315" y="1684164"/>
                  <a:pt x="1387166" y="1680137"/>
                  <a:pt x="1387166" y="1678211"/>
                </a:cubicBezTo>
                <a:cubicBezTo>
                  <a:pt x="1374814" y="1680378"/>
                  <a:pt x="1365234" y="1680028"/>
                  <a:pt x="1352634" y="1679218"/>
                </a:cubicBezTo>
                <a:cubicBezTo>
                  <a:pt x="1353073" y="1679262"/>
                  <a:pt x="1358865" y="1669567"/>
                  <a:pt x="1361253" y="1668560"/>
                </a:cubicBezTo>
                <a:cubicBezTo>
                  <a:pt x="1369461" y="1665147"/>
                  <a:pt x="1373084" y="1661076"/>
                  <a:pt x="1379041" y="1654861"/>
                </a:cubicBezTo>
                <a:cubicBezTo>
                  <a:pt x="1385739" y="1647836"/>
                  <a:pt x="1395703" y="1644094"/>
                  <a:pt x="1403911" y="1639126"/>
                </a:cubicBezTo>
                <a:cubicBezTo>
                  <a:pt x="1414068" y="1632955"/>
                  <a:pt x="1424142" y="1626958"/>
                  <a:pt x="1434353" y="1620853"/>
                </a:cubicBezTo>
                <a:cubicBezTo>
                  <a:pt x="1442616" y="1615951"/>
                  <a:pt x="1450796" y="1611005"/>
                  <a:pt x="1458729" y="1605621"/>
                </a:cubicBezTo>
                <a:cubicBezTo>
                  <a:pt x="1467156" y="1599909"/>
                  <a:pt x="1477258" y="1598334"/>
                  <a:pt x="1486646" y="1594964"/>
                </a:cubicBezTo>
                <a:cubicBezTo>
                  <a:pt x="1508743" y="1587063"/>
                  <a:pt x="1530099" y="1576362"/>
                  <a:pt x="1551620" y="1567039"/>
                </a:cubicBezTo>
                <a:cubicBezTo>
                  <a:pt x="1559389" y="1563669"/>
                  <a:pt x="1567130" y="1560102"/>
                  <a:pt x="1574486" y="1555878"/>
                </a:cubicBezTo>
                <a:cubicBezTo>
                  <a:pt x="1580388" y="1552442"/>
                  <a:pt x="1587772" y="1551042"/>
                  <a:pt x="1593262" y="1547234"/>
                </a:cubicBezTo>
                <a:cubicBezTo>
                  <a:pt x="1596419" y="1545045"/>
                  <a:pt x="1599988" y="1541741"/>
                  <a:pt x="1602897" y="1539618"/>
                </a:cubicBezTo>
                <a:cubicBezTo>
                  <a:pt x="1609540" y="1534847"/>
                  <a:pt x="1613191" y="1526312"/>
                  <a:pt x="1619148" y="1520841"/>
                </a:cubicBezTo>
                <a:cubicBezTo>
                  <a:pt x="1625159" y="1515283"/>
                  <a:pt x="1633257" y="1512219"/>
                  <a:pt x="1640971" y="1509680"/>
                </a:cubicBezTo>
                <a:cubicBezTo>
                  <a:pt x="1648629" y="1507164"/>
                  <a:pt x="1653570" y="1501671"/>
                  <a:pt x="1659747" y="1496484"/>
                </a:cubicBezTo>
                <a:cubicBezTo>
                  <a:pt x="1665456" y="1491669"/>
                  <a:pt x="1666335" y="1483660"/>
                  <a:pt x="1672950" y="1479217"/>
                </a:cubicBezTo>
                <a:cubicBezTo>
                  <a:pt x="1681570" y="1473440"/>
                  <a:pt x="1692028" y="1470004"/>
                  <a:pt x="1701389" y="1465518"/>
                </a:cubicBezTo>
                <a:close/>
                <a:moveTo>
                  <a:pt x="926369" y="1456896"/>
                </a:moveTo>
                <a:cubicBezTo>
                  <a:pt x="911618" y="1455210"/>
                  <a:pt x="864941" y="1583503"/>
                  <a:pt x="812863" y="1558284"/>
                </a:cubicBezTo>
                <a:cubicBezTo>
                  <a:pt x="789456" y="1546994"/>
                  <a:pt x="807115" y="1500149"/>
                  <a:pt x="810093" y="1482701"/>
                </a:cubicBezTo>
                <a:cubicBezTo>
                  <a:pt x="818196" y="1436296"/>
                  <a:pt x="865842" y="1468992"/>
                  <a:pt x="897629" y="1465180"/>
                </a:cubicBezTo>
                <a:cubicBezTo>
                  <a:pt x="888695" y="1466280"/>
                  <a:pt x="907740" y="1464007"/>
                  <a:pt x="897629" y="1465180"/>
                </a:cubicBezTo>
                <a:cubicBezTo>
                  <a:pt x="906909" y="1461368"/>
                  <a:pt x="916466" y="1458582"/>
                  <a:pt x="926369" y="1456896"/>
                </a:cubicBezTo>
                <a:close/>
                <a:moveTo>
                  <a:pt x="1836910" y="1226410"/>
                </a:moveTo>
                <a:cubicBezTo>
                  <a:pt x="1842510" y="1225775"/>
                  <a:pt x="1841055" y="1228073"/>
                  <a:pt x="1840973" y="1232515"/>
                </a:cubicBezTo>
                <a:cubicBezTo>
                  <a:pt x="1840863" y="1238468"/>
                  <a:pt x="1841604" y="1243326"/>
                  <a:pt x="1847067" y="1246718"/>
                </a:cubicBezTo>
                <a:cubicBezTo>
                  <a:pt x="1856702" y="1252671"/>
                  <a:pt x="1867023" y="1254290"/>
                  <a:pt x="1866886" y="1268055"/>
                </a:cubicBezTo>
                <a:cubicBezTo>
                  <a:pt x="1866721" y="1280814"/>
                  <a:pt x="1860215" y="1291340"/>
                  <a:pt x="1855192" y="1302567"/>
                </a:cubicBezTo>
                <a:cubicBezTo>
                  <a:pt x="1852941" y="1307600"/>
                  <a:pt x="1851514" y="1313268"/>
                  <a:pt x="1854698" y="1318302"/>
                </a:cubicBezTo>
                <a:cubicBezTo>
                  <a:pt x="1857608" y="1322919"/>
                  <a:pt x="1862988" y="1324232"/>
                  <a:pt x="1866886" y="1319834"/>
                </a:cubicBezTo>
                <a:cubicBezTo>
                  <a:pt x="1870070" y="1316223"/>
                  <a:pt x="1873940" y="1310095"/>
                  <a:pt x="1873474" y="1305106"/>
                </a:cubicBezTo>
                <a:cubicBezTo>
                  <a:pt x="1880611" y="1302983"/>
                  <a:pt x="1878662" y="1315851"/>
                  <a:pt x="1878031" y="1319834"/>
                </a:cubicBezTo>
                <a:cubicBezTo>
                  <a:pt x="1876905" y="1327362"/>
                  <a:pt x="1873254" y="1333402"/>
                  <a:pt x="1871442" y="1340646"/>
                </a:cubicBezTo>
                <a:cubicBezTo>
                  <a:pt x="1869521" y="1348393"/>
                  <a:pt x="1876548" y="1353776"/>
                  <a:pt x="1882615" y="1356884"/>
                </a:cubicBezTo>
                <a:cubicBezTo>
                  <a:pt x="1895050" y="1363252"/>
                  <a:pt x="1904492" y="1361720"/>
                  <a:pt x="1916104" y="1354849"/>
                </a:cubicBezTo>
                <a:cubicBezTo>
                  <a:pt x="1925602" y="1349268"/>
                  <a:pt x="1935950" y="1342878"/>
                  <a:pt x="1945558" y="1351807"/>
                </a:cubicBezTo>
                <a:cubicBezTo>
                  <a:pt x="1938201" y="1356643"/>
                  <a:pt x="1933672" y="1364828"/>
                  <a:pt x="1928292" y="1371612"/>
                </a:cubicBezTo>
                <a:cubicBezTo>
                  <a:pt x="1922500" y="1378921"/>
                  <a:pt x="1915528" y="1385421"/>
                  <a:pt x="1908006" y="1390892"/>
                </a:cubicBezTo>
                <a:cubicBezTo>
                  <a:pt x="1893403" y="1401484"/>
                  <a:pt x="1875917" y="1404876"/>
                  <a:pt x="1859776" y="1412207"/>
                </a:cubicBezTo>
                <a:cubicBezTo>
                  <a:pt x="1856866" y="1413521"/>
                  <a:pt x="1853051" y="1414812"/>
                  <a:pt x="1852145" y="1418313"/>
                </a:cubicBezTo>
                <a:cubicBezTo>
                  <a:pt x="1851267" y="1421793"/>
                  <a:pt x="1853243" y="1425382"/>
                  <a:pt x="1850635" y="1428468"/>
                </a:cubicBezTo>
                <a:cubicBezTo>
                  <a:pt x="1845969" y="1433895"/>
                  <a:pt x="1837734" y="1437090"/>
                  <a:pt x="1832353" y="1442167"/>
                </a:cubicBezTo>
                <a:cubicBezTo>
                  <a:pt x="1826232" y="1447923"/>
                  <a:pt x="1820385" y="1454466"/>
                  <a:pt x="1813578" y="1459412"/>
                </a:cubicBezTo>
                <a:cubicBezTo>
                  <a:pt x="1805782" y="1465080"/>
                  <a:pt x="1796888" y="1469041"/>
                  <a:pt x="1788708" y="1474140"/>
                </a:cubicBezTo>
                <a:cubicBezTo>
                  <a:pt x="1776437" y="1481800"/>
                  <a:pt x="1763893" y="1490094"/>
                  <a:pt x="1750634" y="1495981"/>
                </a:cubicBezTo>
                <a:cubicBezTo>
                  <a:pt x="1745391" y="1498300"/>
                  <a:pt x="1733780" y="1495981"/>
                  <a:pt x="1731831" y="1489372"/>
                </a:cubicBezTo>
                <a:cubicBezTo>
                  <a:pt x="1730047" y="1483178"/>
                  <a:pt x="1753791" y="1471645"/>
                  <a:pt x="1757744" y="1468560"/>
                </a:cubicBezTo>
                <a:cubicBezTo>
                  <a:pt x="1765457" y="1462520"/>
                  <a:pt x="1778771" y="1455560"/>
                  <a:pt x="1779045" y="1444202"/>
                </a:cubicBezTo>
                <a:cubicBezTo>
                  <a:pt x="1779402" y="1430765"/>
                  <a:pt x="1753626" y="1424922"/>
                  <a:pt x="1756207" y="1412207"/>
                </a:cubicBezTo>
                <a:cubicBezTo>
                  <a:pt x="1758265" y="1402316"/>
                  <a:pt x="1777563" y="1401769"/>
                  <a:pt x="1784645" y="1398005"/>
                </a:cubicBezTo>
                <a:cubicBezTo>
                  <a:pt x="1796668" y="1391571"/>
                  <a:pt x="1803201" y="1382117"/>
                  <a:pt x="1812562" y="1372619"/>
                </a:cubicBezTo>
                <a:cubicBezTo>
                  <a:pt x="1836004" y="1348743"/>
                  <a:pt x="1837267" y="1319287"/>
                  <a:pt x="1832875" y="1287839"/>
                </a:cubicBezTo>
                <a:cubicBezTo>
                  <a:pt x="1831310" y="1276722"/>
                  <a:pt x="1825271" y="1259761"/>
                  <a:pt x="1833369" y="1250789"/>
                </a:cubicBezTo>
                <a:cubicBezTo>
                  <a:pt x="1837569" y="1246127"/>
                  <a:pt x="1833589" y="1235032"/>
                  <a:pt x="1832875" y="1229473"/>
                </a:cubicBezTo>
                <a:cubicBezTo>
                  <a:pt x="1832463" y="1226278"/>
                  <a:pt x="1832326" y="1226979"/>
                  <a:pt x="1836910" y="1226410"/>
                </a:cubicBezTo>
                <a:close/>
                <a:moveTo>
                  <a:pt x="23173" y="881923"/>
                </a:moveTo>
                <a:cubicBezTo>
                  <a:pt x="23952" y="882125"/>
                  <a:pt x="24785" y="883794"/>
                  <a:pt x="25657" y="886590"/>
                </a:cubicBezTo>
                <a:lnTo>
                  <a:pt x="26176" y="888772"/>
                </a:lnTo>
                <a:close/>
                <a:moveTo>
                  <a:pt x="1321714" y="848849"/>
                </a:moveTo>
                <a:cubicBezTo>
                  <a:pt x="1321902" y="849213"/>
                  <a:pt x="1325421" y="856320"/>
                  <a:pt x="1322980" y="851426"/>
                </a:cubicBezTo>
                <a:cubicBezTo>
                  <a:pt x="1321958" y="849355"/>
                  <a:pt x="1321651" y="848727"/>
                  <a:pt x="1321714" y="848849"/>
                </a:cubicBezTo>
                <a:close/>
                <a:moveTo>
                  <a:pt x="77872" y="746152"/>
                </a:moveTo>
                <a:lnTo>
                  <a:pt x="82731" y="746152"/>
                </a:lnTo>
                <a:lnTo>
                  <a:pt x="78204" y="749363"/>
                </a:lnTo>
                <a:lnTo>
                  <a:pt x="77987" y="748233"/>
                </a:lnTo>
                <a:close/>
                <a:moveTo>
                  <a:pt x="77630" y="741801"/>
                </a:moveTo>
                <a:lnTo>
                  <a:pt x="77872" y="746152"/>
                </a:lnTo>
                <a:lnTo>
                  <a:pt x="77468" y="746152"/>
                </a:lnTo>
                <a:cubicBezTo>
                  <a:pt x="77624" y="742010"/>
                  <a:pt x="77611" y="741007"/>
                  <a:pt x="77630" y="741801"/>
                </a:cubicBezTo>
                <a:close/>
                <a:moveTo>
                  <a:pt x="1087208" y="328833"/>
                </a:moveTo>
                <a:cubicBezTo>
                  <a:pt x="1093060" y="324490"/>
                  <a:pt x="1097112" y="333452"/>
                  <a:pt x="1102825" y="367871"/>
                </a:cubicBezTo>
                <a:cubicBezTo>
                  <a:pt x="1107049" y="393750"/>
                  <a:pt x="1109612" y="419921"/>
                  <a:pt x="1113836" y="445727"/>
                </a:cubicBezTo>
                <a:cubicBezTo>
                  <a:pt x="1118684" y="475344"/>
                  <a:pt x="1126994" y="451518"/>
                  <a:pt x="1142992" y="452838"/>
                </a:cubicBezTo>
                <a:cubicBezTo>
                  <a:pt x="1181981" y="455844"/>
                  <a:pt x="1156842" y="614120"/>
                  <a:pt x="1176233" y="639266"/>
                </a:cubicBezTo>
                <a:cubicBezTo>
                  <a:pt x="1186413" y="652535"/>
                  <a:pt x="1248948" y="665218"/>
                  <a:pt x="1240500" y="690290"/>
                </a:cubicBezTo>
                <a:cubicBezTo>
                  <a:pt x="1236483" y="701946"/>
                  <a:pt x="1263699" y="762134"/>
                  <a:pt x="1261968" y="763967"/>
                </a:cubicBezTo>
                <a:cubicBezTo>
                  <a:pt x="1263007" y="759642"/>
                  <a:pt x="1263976" y="755316"/>
                  <a:pt x="1265015" y="750991"/>
                </a:cubicBezTo>
                <a:cubicBezTo>
                  <a:pt x="1295625" y="749818"/>
                  <a:pt x="1282536" y="789332"/>
                  <a:pt x="1286483" y="805094"/>
                </a:cubicBezTo>
                <a:cubicBezTo>
                  <a:pt x="1291816" y="826281"/>
                  <a:pt x="1314115" y="833465"/>
                  <a:pt x="1322980" y="851426"/>
                </a:cubicBezTo>
                <a:cubicBezTo>
                  <a:pt x="1335930" y="877598"/>
                  <a:pt x="1338008" y="917112"/>
                  <a:pt x="1320348" y="941964"/>
                </a:cubicBezTo>
                <a:cubicBezTo>
                  <a:pt x="1314392" y="950395"/>
                  <a:pt x="1322841" y="982798"/>
                  <a:pt x="1321664" y="994308"/>
                </a:cubicBezTo>
                <a:cubicBezTo>
                  <a:pt x="1318132" y="1027591"/>
                  <a:pt x="1272702" y="1047678"/>
                  <a:pt x="1267854" y="1080961"/>
                </a:cubicBezTo>
                <a:cubicBezTo>
                  <a:pt x="1264115" y="1106766"/>
                  <a:pt x="1229350" y="1141955"/>
                  <a:pt x="1207881" y="1154931"/>
                </a:cubicBezTo>
                <a:cubicBezTo>
                  <a:pt x="1143061" y="1194298"/>
                  <a:pt x="1101301" y="1270981"/>
                  <a:pt x="1053932" y="1327943"/>
                </a:cubicBezTo>
                <a:cubicBezTo>
                  <a:pt x="1032395" y="1353822"/>
                  <a:pt x="997561" y="1345977"/>
                  <a:pt x="967782" y="1358733"/>
                </a:cubicBezTo>
                <a:cubicBezTo>
                  <a:pt x="956701" y="1363498"/>
                  <a:pt x="913488" y="1395535"/>
                  <a:pt x="904485" y="1394655"/>
                </a:cubicBezTo>
                <a:cubicBezTo>
                  <a:pt x="885094" y="1392969"/>
                  <a:pt x="888626" y="1362692"/>
                  <a:pt x="886825" y="1355508"/>
                </a:cubicBezTo>
                <a:cubicBezTo>
                  <a:pt x="885510" y="1350229"/>
                  <a:pt x="830592" y="1385345"/>
                  <a:pt x="822974" y="1384025"/>
                </a:cubicBezTo>
                <a:cubicBezTo>
                  <a:pt x="803237" y="1380580"/>
                  <a:pt x="764456" y="1364818"/>
                  <a:pt x="747558" y="1353088"/>
                </a:cubicBezTo>
                <a:cubicBezTo>
                  <a:pt x="722350" y="1335494"/>
                  <a:pt x="756561" y="1300158"/>
                  <a:pt x="750397" y="1276919"/>
                </a:cubicBezTo>
                <a:cubicBezTo>
                  <a:pt x="746450" y="1261597"/>
                  <a:pt x="717779" y="1266582"/>
                  <a:pt x="717156" y="1262184"/>
                </a:cubicBezTo>
                <a:cubicBezTo>
                  <a:pt x="716325" y="1256392"/>
                  <a:pt x="757323" y="1221570"/>
                  <a:pt x="734400" y="1211380"/>
                </a:cubicBezTo>
                <a:cubicBezTo>
                  <a:pt x="737586" y="1212772"/>
                  <a:pt x="694164" y="1251334"/>
                  <a:pt x="678236" y="1250234"/>
                </a:cubicBezTo>
                <a:cubicBezTo>
                  <a:pt x="690424" y="1232493"/>
                  <a:pt x="709538" y="1221203"/>
                  <a:pt x="723735" y="1200823"/>
                </a:cubicBezTo>
                <a:cubicBezTo>
                  <a:pt x="734746" y="1185134"/>
                  <a:pt x="739109" y="1168200"/>
                  <a:pt x="747350" y="1154124"/>
                </a:cubicBezTo>
                <a:cubicBezTo>
                  <a:pt x="725882" y="1191073"/>
                  <a:pt x="674842" y="1210427"/>
                  <a:pt x="643679" y="1238578"/>
                </a:cubicBezTo>
                <a:cubicBezTo>
                  <a:pt x="642709" y="1224576"/>
                  <a:pt x="649150" y="1185134"/>
                  <a:pt x="638208" y="1172159"/>
                </a:cubicBezTo>
                <a:cubicBezTo>
                  <a:pt x="630451" y="1162848"/>
                  <a:pt x="633776" y="1140122"/>
                  <a:pt x="626158" y="1136750"/>
                </a:cubicBezTo>
                <a:cubicBezTo>
                  <a:pt x="583360" y="1117762"/>
                  <a:pt x="543124" y="1108305"/>
                  <a:pt x="496863" y="1110798"/>
                </a:cubicBezTo>
                <a:cubicBezTo>
                  <a:pt x="438413" y="1113804"/>
                  <a:pt x="379825" y="1147600"/>
                  <a:pt x="322623" y="1157716"/>
                </a:cubicBezTo>
                <a:cubicBezTo>
                  <a:pt x="293952" y="1162848"/>
                  <a:pt x="291043" y="1196571"/>
                  <a:pt x="259603" y="1197744"/>
                </a:cubicBezTo>
                <a:cubicBezTo>
                  <a:pt x="232802" y="1198844"/>
                  <a:pt x="205724" y="1194592"/>
                  <a:pt x="178854" y="1195764"/>
                </a:cubicBezTo>
                <a:cubicBezTo>
                  <a:pt x="135432" y="1197597"/>
                  <a:pt x="99490" y="1237551"/>
                  <a:pt x="53160" y="1242536"/>
                </a:cubicBezTo>
                <a:cubicBezTo>
                  <a:pt x="35431" y="1244443"/>
                  <a:pt x="-5082" y="1212039"/>
                  <a:pt x="528" y="1193272"/>
                </a:cubicBezTo>
                <a:cubicBezTo>
                  <a:pt x="3921" y="1182129"/>
                  <a:pt x="23173" y="1186161"/>
                  <a:pt x="31761" y="1169373"/>
                </a:cubicBezTo>
                <a:cubicBezTo>
                  <a:pt x="50044" y="1133964"/>
                  <a:pt x="51775" y="1110505"/>
                  <a:pt x="44365" y="1073263"/>
                </a:cubicBezTo>
                <a:cubicBezTo>
                  <a:pt x="38894" y="1046138"/>
                  <a:pt x="53783" y="1022532"/>
                  <a:pt x="44365" y="994528"/>
                </a:cubicBezTo>
                <a:cubicBezTo>
                  <a:pt x="40418" y="982926"/>
                  <a:pt x="33977" y="926294"/>
                  <a:pt x="28374" y="898023"/>
                </a:cubicBezTo>
                <a:lnTo>
                  <a:pt x="26176" y="888772"/>
                </a:lnTo>
                <a:lnTo>
                  <a:pt x="27086" y="890849"/>
                </a:lnTo>
                <a:cubicBezTo>
                  <a:pt x="28523" y="895266"/>
                  <a:pt x="30168" y="899921"/>
                  <a:pt x="32246" y="901204"/>
                </a:cubicBezTo>
                <a:cubicBezTo>
                  <a:pt x="38063" y="904796"/>
                  <a:pt x="35639" y="884269"/>
                  <a:pt x="35570" y="884562"/>
                </a:cubicBezTo>
                <a:cubicBezTo>
                  <a:pt x="37163" y="876791"/>
                  <a:pt x="48451" y="919018"/>
                  <a:pt x="56830" y="908975"/>
                </a:cubicBezTo>
                <a:cubicBezTo>
                  <a:pt x="80030" y="881043"/>
                  <a:pt x="25043" y="842849"/>
                  <a:pt x="59323" y="807293"/>
                </a:cubicBezTo>
                <a:cubicBezTo>
                  <a:pt x="67634" y="798661"/>
                  <a:pt x="64530" y="768585"/>
                  <a:pt x="71545" y="754087"/>
                </a:cubicBezTo>
                <a:lnTo>
                  <a:pt x="78204" y="749363"/>
                </a:lnTo>
                <a:lnTo>
                  <a:pt x="79746" y="757400"/>
                </a:lnTo>
                <a:cubicBezTo>
                  <a:pt x="80701" y="760017"/>
                  <a:pt x="82090" y="761749"/>
                  <a:pt x="84116" y="761254"/>
                </a:cubicBezTo>
                <a:cubicBezTo>
                  <a:pt x="104961" y="755976"/>
                  <a:pt x="143673" y="714849"/>
                  <a:pt x="162787" y="701067"/>
                </a:cubicBezTo>
                <a:cubicBezTo>
                  <a:pt x="181001" y="688017"/>
                  <a:pt x="201153" y="698427"/>
                  <a:pt x="222483" y="687944"/>
                </a:cubicBezTo>
                <a:cubicBezTo>
                  <a:pt x="229685" y="684425"/>
                  <a:pt x="256625" y="668957"/>
                  <a:pt x="264589" y="669543"/>
                </a:cubicBezTo>
                <a:cubicBezTo>
                  <a:pt x="323592" y="673722"/>
                  <a:pt x="325185" y="646890"/>
                  <a:pt x="356972" y="617200"/>
                </a:cubicBezTo>
                <a:cubicBezTo>
                  <a:pt x="360712" y="613681"/>
                  <a:pt x="406765" y="530620"/>
                  <a:pt x="409604" y="536265"/>
                </a:cubicBezTo>
                <a:cubicBezTo>
                  <a:pt x="414521" y="548874"/>
                  <a:pt x="419300" y="561337"/>
                  <a:pt x="424909" y="573653"/>
                </a:cubicBezTo>
                <a:cubicBezTo>
                  <a:pt x="426640" y="566615"/>
                  <a:pt x="428302" y="559504"/>
                  <a:pt x="429964" y="552393"/>
                </a:cubicBezTo>
                <a:cubicBezTo>
                  <a:pt x="439244" y="571381"/>
                  <a:pt x="411197" y="518817"/>
                  <a:pt x="445339" y="528494"/>
                </a:cubicBezTo>
                <a:cubicBezTo>
                  <a:pt x="468192" y="534945"/>
                  <a:pt x="455034" y="501956"/>
                  <a:pt x="474217" y="491692"/>
                </a:cubicBezTo>
                <a:cubicBezTo>
                  <a:pt x="498733" y="478570"/>
                  <a:pt x="590839" y="383706"/>
                  <a:pt x="593263" y="478643"/>
                </a:cubicBezTo>
                <a:cubicBezTo>
                  <a:pt x="593263" y="468819"/>
                  <a:pt x="649011" y="480769"/>
                  <a:pt x="645064" y="469039"/>
                </a:cubicBezTo>
                <a:cubicBezTo>
                  <a:pt x="635715" y="440962"/>
                  <a:pt x="669302" y="399468"/>
                  <a:pt x="695826" y="381873"/>
                </a:cubicBezTo>
                <a:cubicBezTo>
                  <a:pt x="723389" y="363692"/>
                  <a:pt x="781700" y="383780"/>
                  <a:pt x="732876" y="344265"/>
                </a:cubicBezTo>
                <a:cubicBezTo>
                  <a:pt x="726159" y="338840"/>
                  <a:pt x="748527" y="331069"/>
                  <a:pt x="757392" y="340013"/>
                </a:cubicBezTo>
                <a:cubicBezTo>
                  <a:pt x="767710" y="350203"/>
                  <a:pt x="779691" y="357974"/>
                  <a:pt x="793403" y="363326"/>
                </a:cubicBezTo>
                <a:cubicBezTo>
                  <a:pt x="796935" y="365012"/>
                  <a:pt x="836132" y="379454"/>
                  <a:pt x="839249" y="378794"/>
                </a:cubicBezTo>
                <a:cubicBezTo>
                  <a:pt x="859470" y="374176"/>
                  <a:pt x="875260" y="353796"/>
                  <a:pt x="892920" y="376962"/>
                </a:cubicBezTo>
                <a:cubicBezTo>
                  <a:pt x="903169" y="390524"/>
                  <a:pt x="857324" y="414716"/>
                  <a:pt x="857324" y="432311"/>
                </a:cubicBezTo>
                <a:cubicBezTo>
                  <a:pt x="857324" y="468160"/>
                  <a:pt x="824775" y="466327"/>
                  <a:pt x="855800" y="501736"/>
                </a:cubicBezTo>
                <a:cubicBezTo>
                  <a:pt x="865357" y="512659"/>
                  <a:pt x="905801" y="538464"/>
                  <a:pt x="919097" y="545062"/>
                </a:cubicBezTo>
                <a:cubicBezTo>
                  <a:pt x="945898" y="558405"/>
                  <a:pt x="958918" y="595866"/>
                  <a:pt x="995552" y="578125"/>
                </a:cubicBezTo>
                <a:cubicBezTo>
                  <a:pt x="1034680" y="559211"/>
                  <a:pt x="1037727" y="476664"/>
                  <a:pt x="1041190" y="440815"/>
                </a:cubicBezTo>
                <a:cubicBezTo>
                  <a:pt x="1042852" y="423367"/>
                  <a:pt x="1051508" y="383193"/>
                  <a:pt x="1060788" y="369631"/>
                </a:cubicBezTo>
                <a:cubicBezTo>
                  <a:pt x="1073704" y="350827"/>
                  <a:pt x="1081357" y="333177"/>
                  <a:pt x="1087208" y="328833"/>
                </a:cubicBezTo>
                <a:close/>
                <a:moveTo>
                  <a:pt x="1342578" y="140902"/>
                </a:moveTo>
                <a:cubicBezTo>
                  <a:pt x="1336969" y="138703"/>
                  <a:pt x="1360099" y="147720"/>
                  <a:pt x="1342578" y="140902"/>
                </a:cubicBezTo>
                <a:close/>
                <a:moveTo>
                  <a:pt x="1376720" y="14002"/>
                </a:moveTo>
                <a:cubicBezTo>
                  <a:pt x="1398327" y="23826"/>
                  <a:pt x="1490779" y="69791"/>
                  <a:pt x="1453036" y="103221"/>
                </a:cubicBezTo>
                <a:cubicBezTo>
                  <a:pt x="1448258" y="98309"/>
                  <a:pt x="1446111" y="92078"/>
                  <a:pt x="1446665" y="84527"/>
                </a:cubicBezTo>
                <a:cubicBezTo>
                  <a:pt x="1447842" y="123455"/>
                  <a:pt x="1372218" y="152412"/>
                  <a:pt x="1342578" y="140902"/>
                </a:cubicBezTo>
                <a:cubicBezTo>
                  <a:pt x="1336969" y="138703"/>
                  <a:pt x="1304281" y="127340"/>
                  <a:pt x="1306567" y="120889"/>
                </a:cubicBezTo>
                <a:cubicBezTo>
                  <a:pt x="1350265" y="116930"/>
                  <a:pt x="1373119" y="116124"/>
                  <a:pt x="1411069" y="99555"/>
                </a:cubicBezTo>
                <a:cubicBezTo>
                  <a:pt x="1417579" y="96696"/>
                  <a:pt x="1420557" y="43106"/>
                  <a:pt x="1444310" y="77489"/>
                </a:cubicBezTo>
                <a:cubicBezTo>
                  <a:pt x="1431706" y="44060"/>
                  <a:pt x="1389462" y="44279"/>
                  <a:pt x="1376720" y="14002"/>
                </a:cubicBezTo>
                <a:close/>
                <a:moveTo>
                  <a:pt x="1057049" y="0"/>
                </a:moveTo>
                <a:cubicBezTo>
                  <a:pt x="1077686" y="2493"/>
                  <a:pt x="1185928" y="37682"/>
                  <a:pt x="1190153" y="56815"/>
                </a:cubicBezTo>
                <a:cubicBezTo>
                  <a:pt x="1207674" y="51977"/>
                  <a:pt x="1238422" y="92518"/>
                  <a:pt x="1229419" y="108573"/>
                </a:cubicBezTo>
                <a:cubicBezTo>
                  <a:pt x="1257882" y="105713"/>
                  <a:pt x="1301650" y="138776"/>
                  <a:pt x="1294101" y="169054"/>
                </a:cubicBezTo>
                <a:cubicBezTo>
                  <a:pt x="1284060" y="170520"/>
                  <a:pt x="1273741" y="168834"/>
                  <a:pt x="1263907" y="170520"/>
                </a:cubicBezTo>
                <a:cubicBezTo>
                  <a:pt x="1267716" y="181223"/>
                  <a:pt x="1306636" y="241484"/>
                  <a:pt x="1310791" y="242511"/>
                </a:cubicBezTo>
                <a:cubicBezTo>
                  <a:pt x="1323534" y="241044"/>
                  <a:pt x="1335999" y="247349"/>
                  <a:pt x="1329351" y="263111"/>
                </a:cubicBezTo>
                <a:cubicBezTo>
                  <a:pt x="1348603" y="263404"/>
                  <a:pt x="1397842" y="321099"/>
                  <a:pt x="1357121" y="321099"/>
                </a:cubicBezTo>
                <a:cubicBezTo>
                  <a:pt x="1320210" y="321099"/>
                  <a:pt x="1255804" y="289282"/>
                  <a:pt x="1238214" y="261864"/>
                </a:cubicBezTo>
                <a:cubicBezTo>
                  <a:pt x="1205180" y="220517"/>
                  <a:pt x="1184612" y="190314"/>
                  <a:pt x="1130318" y="228215"/>
                </a:cubicBezTo>
                <a:cubicBezTo>
                  <a:pt x="1152964" y="273594"/>
                  <a:pt x="1066744" y="271395"/>
                  <a:pt x="1042367" y="256220"/>
                </a:cubicBezTo>
                <a:cubicBezTo>
                  <a:pt x="1048115" y="232467"/>
                  <a:pt x="1059473" y="180197"/>
                  <a:pt x="1039389" y="162896"/>
                </a:cubicBezTo>
                <a:cubicBezTo>
                  <a:pt x="1066675" y="123235"/>
                  <a:pt x="1054071" y="47358"/>
                  <a:pt x="1057049" y="0"/>
                </a:cubicBezTo>
                <a:close/>
              </a:path>
            </a:pathLst>
          </a:custGeom>
          <a:solidFill>
            <a:schemeClr val="accent6"/>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3" name="Shape 40788">
            <a:extLst>
              <a:ext uri="{FF2B5EF4-FFF2-40B4-BE49-F238E27FC236}">
                <a16:creationId xmlns:a16="http://schemas.microsoft.com/office/drawing/2014/main" xmlns="" id="{D476F619-60AB-DE40-8522-74E0C9B099F3}"/>
              </a:ext>
            </a:extLst>
          </p:cNvPr>
          <p:cNvSpPr/>
          <p:nvPr/>
        </p:nvSpPr>
        <p:spPr>
          <a:xfrm flipH="1" flipV="1">
            <a:off x="5604427" y="1867021"/>
            <a:ext cx="2" cy="2003332"/>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24" name="Shape 40789">
            <a:extLst>
              <a:ext uri="{FF2B5EF4-FFF2-40B4-BE49-F238E27FC236}">
                <a16:creationId xmlns:a16="http://schemas.microsoft.com/office/drawing/2014/main" xmlns="" id="{C2B08DD7-21F8-EC49-BD51-365D40AA3DD6}"/>
              </a:ext>
            </a:extLst>
          </p:cNvPr>
          <p:cNvSpPr/>
          <p:nvPr/>
        </p:nvSpPr>
        <p:spPr>
          <a:xfrm>
            <a:off x="4766725" y="1719198"/>
            <a:ext cx="1686649" cy="340559"/>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Shape 40791">
            <a:extLst>
              <a:ext uri="{FF2B5EF4-FFF2-40B4-BE49-F238E27FC236}">
                <a16:creationId xmlns:a16="http://schemas.microsoft.com/office/drawing/2014/main" xmlns="" id="{D46594CB-BD6B-E94C-9B3B-3AB6A5A625E3}"/>
              </a:ext>
            </a:extLst>
          </p:cNvPr>
          <p:cNvSpPr/>
          <p:nvPr/>
        </p:nvSpPr>
        <p:spPr>
          <a:xfrm flipH="1" flipV="1">
            <a:off x="6609326" y="2714312"/>
            <a:ext cx="1" cy="2639782"/>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22" name="Shape 40792">
            <a:extLst>
              <a:ext uri="{FF2B5EF4-FFF2-40B4-BE49-F238E27FC236}">
                <a16:creationId xmlns:a16="http://schemas.microsoft.com/office/drawing/2014/main" xmlns="" id="{CB378DCF-185D-5848-85D4-61B644DA93DE}"/>
              </a:ext>
            </a:extLst>
          </p:cNvPr>
          <p:cNvSpPr/>
          <p:nvPr/>
        </p:nvSpPr>
        <p:spPr>
          <a:xfrm>
            <a:off x="5766000" y="2667398"/>
            <a:ext cx="1686650" cy="340559"/>
          </a:xfrm>
          <a:prstGeom prst="rect">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Shape 40794">
            <a:extLst>
              <a:ext uri="{FF2B5EF4-FFF2-40B4-BE49-F238E27FC236}">
                <a16:creationId xmlns:a16="http://schemas.microsoft.com/office/drawing/2014/main" xmlns="" id="{1788CC76-BC79-194C-B900-3C77746A1014}"/>
              </a:ext>
            </a:extLst>
          </p:cNvPr>
          <p:cNvSpPr/>
          <p:nvPr/>
        </p:nvSpPr>
        <p:spPr>
          <a:xfrm flipH="1" flipV="1">
            <a:off x="7798975" y="1389608"/>
            <a:ext cx="1" cy="2496484"/>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20" name="Shape 40795">
            <a:extLst>
              <a:ext uri="{FF2B5EF4-FFF2-40B4-BE49-F238E27FC236}">
                <a16:creationId xmlns:a16="http://schemas.microsoft.com/office/drawing/2014/main" xmlns="" id="{1234BB31-6879-794B-BF6C-AA5364D64965}"/>
              </a:ext>
            </a:extLst>
          </p:cNvPr>
          <p:cNvSpPr/>
          <p:nvPr/>
        </p:nvSpPr>
        <p:spPr>
          <a:xfrm>
            <a:off x="7236758" y="1354628"/>
            <a:ext cx="1124434" cy="340559"/>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Shape 40797">
            <a:extLst>
              <a:ext uri="{FF2B5EF4-FFF2-40B4-BE49-F238E27FC236}">
                <a16:creationId xmlns:a16="http://schemas.microsoft.com/office/drawing/2014/main" xmlns="" id="{91F4E27C-2849-914F-B3C6-592C96F40FE1}"/>
              </a:ext>
            </a:extLst>
          </p:cNvPr>
          <p:cNvSpPr/>
          <p:nvPr/>
        </p:nvSpPr>
        <p:spPr>
          <a:xfrm flipH="1" flipV="1">
            <a:off x="8462390" y="2550463"/>
            <a:ext cx="1" cy="2415084"/>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8" name="Shape 40798">
            <a:extLst>
              <a:ext uri="{FF2B5EF4-FFF2-40B4-BE49-F238E27FC236}">
                <a16:creationId xmlns:a16="http://schemas.microsoft.com/office/drawing/2014/main" xmlns="" id="{1EC1308F-450F-0848-99DD-8084D2C04057}"/>
              </a:ext>
            </a:extLst>
          </p:cNvPr>
          <p:cNvSpPr/>
          <p:nvPr/>
        </p:nvSpPr>
        <p:spPr>
          <a:xfrm>
            <a:off x="7902078" y="2467570"/>
            <a:ext cx="1124434" cy="340559"/>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 name="Shape 40800">
            <a:extLst>
              <a:ext uri="{FF2B5EF4-FFF2-40B4-BE49-F238E27FC236}">
                <a16:creationId xmlns:a16="http://schemas.microsoft.com/office/drawing/2014/main" xmlns="" id="{655D93C3-AC13-DB4E-953C-81EFE06D1AF1}"/>
              </a:ext>
            </a:extLst>
          </p:cNvPr>
          <p:cNvSpPr/>
          <p:nvPr/>
        </p:nvSpPr>
        <p:spPr>
          <a:xfrm flipH="1" flipV="1">
            <a:off x="9307620" y="1867022"/>
            <a:ext cx="1" cy="2469503"/>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6" name="Shape 40801">
            <a:extLst>
              <a:ext uri="{FF2B5EF4-FFF2-40B4-BE49-F238E27FC236}">
                <a16:creationId xmlns:a16="http://schemas.microsoft.com/office/drawing/2014/main" xmlns="" id="{08C30842-EA46-F14F-8CE1-AC264EC932C4}"/>
              </a:ext>
            </a:extLst>
          </p:cNvPr>
          <p:cNvSpPr/>
          <p:nvPr/>
        </p:nvSpPr>
        <p:spPr>
          <a:xfrm>
            <a:off x="8745403" y="1686882"/>
            <a:ext cx="1124434" cy="340560"/>
          </a:xfrm>
          <a:prstGeom prst="rect">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 name="Shape 40803">
            <a:extLst>
              <a:ext uri="{FF2B5EF4-FFF2-40B4-BE49-F238E27FC236}">
                <a16:creationId xmlns:a16="http://schemas.microsoft.com/office/drawing/2014/main" xmlns="" id="{630B9504-4A8C-5445-AC54-BE6EB13B8FFE}"/>
              </a:ext>
            </a:extLst>
          </p:cNvPr>
          <p:cNvSpPr/>
          <p:nvPr/>
        </p:nvSpPr>
        <p:spPr>
          <a:xfrm flipH="1" flipV="1">
            <a:off x="10465787" y="2944983"/>
            <a:ext cx="1" cy="2639782"/>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4" name="Shape 40804">
            <a:extLst>
              <a:ext uri="{FF2B5EF4-FFF2-40B4-BE49-F238E27FC236}">
                <a16:creationId xmlns:a16="http://schemas.microsoft.com/office/drawing/2014/main" xmlns="" id="{3167A706-214E-D941-AB73-CE2AB0D13E61}"/>
              </a:ext>
            </a:extLst>
          </p:cNvPr>
          <p:cNvSpPr/>
          <p:nvPr/>
        </p:nvSpPr>
        <p:spPr>
          <a:xfrm>
            <a:off x="9622462" y="2747723"/>
            <a:ext cx="1686650" cy="340560"/>
          </a:xfrm>
          <a:prstGeom prst="rect">
            <a:avLst/>
          </a:prstGeom>
          <a:solidFill>
            <a:schemeClr val="accent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79" name="TextBox 78">
            <a:extLst>
              <a:ext uri="{FF2B5EF4-FFF2-40B4-BE49-F238E27FC236}">
                <a16:creationId xmlns:a16="http://schemas.microsoft.com/office/drawing/2014/main" xmlns="" id="{CB8C298E-0CC6-F543-8CF6-A2A38E4CA26D}"/>
              </a:ext>
            </a:extLst>
          </p:cNvPr>
          <p:cNvSpPr txBox="1"/>
          <p:nvPr/>
        </p:nvSpPr>
        <p:spPr>
          <a:xfrm>
            <a:off x="4874113" y="1749995"/>
            <a:ext cx="1471878"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NORTH AMERICA</a:t>
            </a:r>
          </a:p>
        </p:txBody>
      </p:sp>
      <p:sp>
        <p:nvSpPr>
          <p:cNvPr id="80" name="TextBox 79">
            <a:extLst>
              <a:ext uri="{FF2B5EF4-FFF2-40B4-BE49-F238E27FC236}">
                <a16:creationId xmlns:a16="http://schemas.microsoft.com/office/drawing/2014/main" xmlns="" id="{5BBA18A7-0984-4848-8E5A-9A636AB7326F}"/>
              </a:ext>
            </a:extLst>
          </p:cNvPr>
          <p:cNvSpPr txBox="1"/>
          <p:nvPr/>
        </p:nvSpPr>
        <p:spPr>
          <a:xfrm>
            <a:off x="5879800" y="2699178"/>
            <a:ext cx="145905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SOUTH AMERICA</a:t>
            </a:r>
          </a:p>
        </p:txBody>
      </p:sp>
      <p:sp>
        <p:nvSpPr>
          <p:cNvPr id="81" name="TextBox 80">
            <a:extLst>
              <a:ext uri="{FF2B5EF4-FFF2-40B4-BE49-F238E27FC236}">
                <a16:creationId xmlns:a16="http://schemas.microsoft.com/office/drawing/2014/main" xmlns="" id="{A95C0218-7E5A-5A4B-870C-5970A5A4D58B}"/>
              </a:ext>
            </a:extLst>
          </p:cNvPr>
          <p:cNvSpPr txBox="1"/>
          <p:nvPr/>
        </p:nvSpPr>
        <p:spPr>
          <a:xfrm>
            <a:off x="7410087" y="1386407"/>
            <a:ext cx="777777"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EUROPE</a:t>
            </a:r>
          </a:p>
        </p:txBody>
      </p:sp>
      <p:sp>
        <p:nvSpPr>
          <p:cNvPr id="82" name="TextBox 81">
            <a:extLst>
              <a:ext uri="{FF2B5EF4-FFF2-40B4-BE49-F238E27FC236}">
                <a16:creationId xmlns:a16="http://schemas.microsoft.com/office/drawing/2014/main" xmlns="" id="{A5CBD36C-28B8-8347-BF4C-D02E08A4AC0C}"/>
              </a:ext>
            </a:extLst>
          </p:cNvPr>
          <p:cNvSpPr txBox="1"/>
          <p:nvPr/>
        </p:nvSpPr>
        <p:spPr>
          <a:xfrm>
            <a:off x="9031743" y="1717579"/>
            <a:ext cx="55175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ASIA</a:t>
            </a:r>
          </a:p>
        </p:txBody>
      </p:sp>
      <p:sp>
        <p:nvSpPr>
          <p:cNvPr id="83" name="TextBox 82">
            <a:extLst>
              <a:ext uri="{FF2B5EF4-FFF2-40B4-BE49-F238E27FC236}">
                <a16:creationId xmlns:a16="http://schemas.microsoft.com/office/drawing/2014/main" xmlns="" id="{2014CE8D-78E8-1B42-87CC-C1AB7152B672}"/>
              </a:ext>
            </a:extLst>
          </p:cNvPr>
          <p:cNvSpPr txBox="1"/>
          <p:nvPr/>
        </p:nvSpPr>
        <p:spPr>
          <a:xfrm>
            <a:off x="8082318" y="2499808"/>
            <a:ext cx="76014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AFRICA</a:t>
            </a:r>
          </a:p>
        </p:txBody>
      </p:sp>
      <p:sp>
        <p:nvSpPr>
          <p:cNvPr id="84" name="TextBox 83">
            <a:extLst>
              <a:ext uri="{FF2B5EF4-FFF2-40B4-BE49-F238E27FC236}">
                <a16:creationId xmlns:a16="http://schemas.microsoft.com/office/drawing/2014/main" xmlns="" id="{041D1430-93FB-3A49-83CC-6AC8E6BDCBE6}"/>
              </a:ext>
            </a:extLst>
          </p:cNvPr>
          <p:cNvSpPr txBox="1"/>
          <p:nvPr/>
        </p:nvSpPr>
        <p:spPr>
          <a:xfrm>
            <a:off x="10017560" y="2780587"/>
            <a:ext cx="893193"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OCEANIA</a:t>
            </a:r>
          </a:p>
        </p:txBody>
      </p:sp>
      <p:grpSp>
        <p:nvGrpSpPr>
          <p:cNvPr id="98" name="Group 97">
            <a:extLst>
              <a:ext uri="{FF2B5EF4-FFF2-40B4-BE49-F238E27FC236}">
                <a16:creationId xmlns:a16="http://schemas.microsoft.com/office/drawing/2014/main" xmlns="" id="{A4D88A23-01C0-9341-AC39-A9B198778EAE}"/>
              </a:ext>
            </a:extLst>
          </p:cNvPr>
          <p:cNvGrpSpPr/>
          <p:nvPr/>
        </p:nvGrpSpPr>
        <p:grpSpPr>
          <a:xfrm>
            <a:off x="755301" y="1387285"/>
            <a:ext cx="3310503" cy="5088474"/>
            <a:chOff x="16295634" y="2774569"/>
            <a:chExt cx="6621005" cy="10176947"/>
          </a:xfrm>
        </p:grpSpPr>
        <p:sp>
          <p:nvSpPr>
            <p:cNvPr id="69" name="Shape 40736">
              <a:extLst>
                <a:ext uri="{FF2B5EF4-FFF2-40B4-BE49-F238E27FC236}">
                  <a16:creationId xmlns:a16="http://schemas.microsoft.com/office/drawing/2014/main" xmlns="" id="{B7F1AE02-DADC-3448-94F9-BE7D965CA4B4}"/>
                </a:ext>
              </a:extLst>
            </p:cNvPr>
            <p:cNvSpPr/>
            <p:nvPr/>
          </p:nvSpPr>
          <p:spPr>
            <a:xfrm>
              <a:off x="16295634" y="2774569"/>
              <a:ext cx="6561183" cy="1696641"/>
            </a:xfrm>
            <a:prstGeom prst="rect">
              <a:avLst/>
            </a:pr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73" name="Chart 40737">
              <a:extLst>
                <a:ext uri="{FF2B5EF4-FFF2-40B4-BE49-F238E27FC236}">
                  <a16:creationId xmlns:a16="http://schemas.microsoft.com/office/drawing/2014/main" xmlns="" id="{12F9E1D8-F5DD-C74A-8898-967AAE24F2FC}"/>
                </a:ext>
              </a:extLst>
            </p:cNvPr>
            <p:cNvGraphicFramePr/>
            <p:nvPr/>
          </p:nvGraphicFramePr>
          <p:xfrm>
            <a:off x="16550810" y="2995288"/>
            <a:ext cx="1255204" cy="1255204"/>
          </p:xfrm>
          <a:graphic>
            <a:graphicData uri="http://schemas.openxmlformats.org/drawingml/2006/chart">
              <c:chart xmlns:c="http://schemas.openxmlformats.org/drawingml/2006/chart" xmlns:r="http://schemas.openxmlformats.org/officeDocument/2006/relationships" r:id="rId2"/>
            </a:graphicData>
          </a:graphic>
        </p:graphicFrame>
        <p:sp>
          <p:nvSpPr>
            <p:cNvPr id="74" name="Shape 40738">
              <a:extLst>
                <a:ext uri="{FF2B5EF4-FFF2-40B4-BE49-F238E27FC236}">
                  <a16:creationId xmlns:a16="http://schemas.microsoft.com/office/drawing/2014/main" xmlns="" id="{F011B01F-E798-8A48-AEE6-2E6F7A4072DF}"/>
                </a:ext>
              </a:extLst>
            </p:cNvPr>
            <p:cNvSpPr/>
            <p:nvPr/>
          </p:nvSpPr>
          <p:spPr>
            <a:xfrm>
              <a:off x="16731926" y="3176404"/>
              <a:ext cx="892972" cy="892972"/>
            </a:xfrm>
            <a:prstGeom prst="ellipse">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lang="es-ES"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63" name="Shape 40743">
              <a:extLst>
                <a:ext uri="{FF2B5EF4-FFF2-40B4-BE49-F238E27FC236}">
                  <a16:creationId xmlns:a16="http://schemas.microsoft.com/office/drawing/2014/main" xmlns="" id="{A6E23689-D83B-EB45-B212-A7CE80DDF61F}"/>
                </a:ext>
              </a:extLst>
            </p:cNvPr>
            <p:cNvSpPr/>
            <p:nvPr/>
          </p:nvSpPr>
          <p:spPr>
            <a:xfrm>
              <a:off x="16295634" y="4471210"/>
              <a:ext cx="6561183" cy="1696643"/>
            </a:xfrm>
            <a:prstGeom prst="rect">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67" name="Chart 40744">
              <a:extLst>
                <a:ext uri="{FF2B5EF4-FFF2-40B4-BE49-F238E27FC236}">
                  <a16:creationId xmlns:a16="http://schemas.microsoft.com/office/drawing/2014/main" xmlns="" id="{04B0B2F6-B4A7-0849-9FE5-59DC7D2C2DD8}"/>
                </a:ext>
              </a:extLst>
            </p:cNvPr>
            <p:cNvGraphicFramePr/>
            <p:nvPr/>
          </p:nvGraphicFramePr>
          <p:xfrm>
            <a:off x="16550810" y="4691928"/>
            <a:ext cx="1255204" cy="1255207"/>
          </p:xfrm>
          <a:graphic>
            <a:graphicData uri="http://schemas.openxmlformats.org/drawingml/2006/chart">
              <c:chart xmlns:c="http://schemas.openxmlformats.org/drawingml/2006/chart" xmlns:r="http://schemas.openxmlformats.org/officeDocument/2006/relationships" r:id="rId3"/>
            </a:graphicData>
          </a:graphic>
        </p:graphicFrame>
        <p:sp>
          <p:nvSpPr>
            <p:cNvPr id="68" name="Shape 40745">
              <a:extLst>
                <a:ext uri="{FF2B5EF4-FFF2-40B4-BE49-F238E27FC236}">
                  <a16:creationId xmlns:a16="http://schemas.microsoft.com/office/drawing/2014/main" xmlns="" id="{F389C7BE-69FA-C044-B90B-1D69B1BE3403}"/>
                </a:ext>
              </a:extLst>
            </p:cNvPr>
            <p:cNvSpPr/>
            <p:nvPr/>
          </p:nvSpPr>
          <p:spPr>
            <a:xfrm>
              <a:off x="16731926" y="4873044"/>
              <a:ext cx="892972" cy="892974"/>
            </a:xfrm>
            <a:prstGeom prst="ellipse">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57" name="Shape 40750">
              <a:extLst>
                <a:ext uri="{FF2B5EF4-FFF2-40B4-BE49-F238E27FC236}">
                  <a16:creationId xmlns:a16="http://schemas.microsoft.com/office/drawing/2014/main" xmlns="" id="{2426BBC0-5822-E545-A350-28653F485637}"/>
                </a:ext>
              </a:extLst>
            </p:cNvPr>
            <p:cNvSpPr/>
            <p:nvPr/>
          </p:nvSpPr>
          <p:spPr>
            <a:xfrm>
              <a:off x="16295634" y="6164949"/>
              <a:ext cx="6561183" cy="1696643"/>
            </a:xfrm>
            <a:prstGeom prst="rect">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61" name="Chart 40751">
              <a:extLst>
                <a:ext uri="{FF2B5EF4-FFF2-40B4-BE49-F238E27FC236}">
                  <a16:creationId xmlns:a16="http://schemas.microsoft.com/office/drawing/2014/main" xmlns="" id="{2B87D040-49E8-E444-92BD-529CB577E9A8}"/>
                </a:ext>
              </a:extLst>
            </p:cNvPr>
            <p:cNvGraphicFramePr/>
            <p:nvPr/>
          </p:nvGraphicFramePr>
          <p:xfrm>
            <a:off x="16550810" y="6385667"/>
            <a:ext cx="1255204" cy="1255208"/>
          </p:xfrm>
          <a:graphic>
            <a:graphicData uri="http://schemas.openxmlformats.org/drawingml/2006/chart">
              <c:chart xmlns:c="http://schemas.openxmlformats.org/drawingml/2006/chart" xmlns:r="http://schemas.openxmlformats.org/officeDocument/2006/relationships" r:id="rId4"/>
            </a:graphicData>
          </a:graphic>
        </p:graphicFrame>
        <p:sp>
          <p:nvSpPr>
            <p:cNvPr id="62" name="Shape 40752">
              <a:extLst>
                <a:ext uri="{FF2B5EF4-FFF2-40B4-BE49-F238E27FC236}">
                  <a16:creationId xmlns:a16="http://schemas.microsoft.com/office/drawing/2014/main" xmlns="" id="{5E94F6C7-8772-8047-A674-D469218ABFAF}"/>
                </a:ext>
              </a:extLst>
            </p:cNvPr>
            <p:cNvSpPr/>
            <p:nvPr/>
          </p:nvSpPr>
          <p:spPr>
            <a:xfrm>
              <a:off x="16731926" y="6566783"/>
              <a:ext cx="892972" cy="892975"/>
            </a:xfrm>
            <a:prstGeom prst="ellipse">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51" name="Shape 40757">
              <a:extLst>
                <a:ext uri="{FF2B5EF4-FFF2-40B4-BE49-F238E27FC236}">
                  <a16:creationId xmlns:a16="http://schemas.microsoft.com/office/drawing/2014/main" xmlns="" id="{FE6DA685-95FD-3841-9299-BCCC77FD0965}"/>
                </a:ext>
              </a:extLst>
            </p:cNvPr>
            <p:cNvSpPr/>
            <p:nvPr/>
          </p:nvSpPr>
          <p:spPr>
            <a:xfrm>
              <a:off x="16295634" y="7863404"/>
              <a:ext cx="6561183" cy="1696643"/>
            </a:xfrm>
            <a:prstGeom prst="rect">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55" name="Chart 40758">
              <a:extLst>
                <a:ext uri="{FF2B5EF4-FFF2-40B4-BE49-F238E27FC236}">
                  <a16:creationId xmlns:a16="http://schemas.microsoft.com/office/drawing/2014/main" xmlns="" id="{645C7D9C-1614-264A-91CF-AC31E20F8F7B}"/>
                </a:ext>
              </a:extLst>
            </p:cNvPr>
            <p:cNvGraphicFramePr/>
            <p:nvPr/>
          </p:nvGraphicFramePr>
          <p:xfrm>
            <a:off x="16550810" y="8084122"/>
            <a:ext cx="1255204" cy="1255207"/>
          </p:xfrm>
          <a:graphic>
            <a:graphicData uri="http://schemas.openxmlformats.org/drawingml/2006/chart">
              <c:chart xmlns:c="http://schemas.openxmlformats.org/drawingml/2006/chart" xmlns:r="http://schemas.openxmlformats.org/officeDocument/2006/relationships" r:id="rId5"/>
            </a:graphicData>
          </a:graphic>
        </p:graphicFrame>
        <p:sp>
          <p:nvSpPr>
            <p:cNvPr id="56" name="Shape 40759">
              <a:extLst>
                <a:ext uri="{FF2B5EF4-FFF2-40B4-BE49-F238E27FC236}">
                  <a16:creationId xmlns:a16="http://schemas.microsoft.com/office/drawing/2014/main" xmlns="" id="{3E888F23-DD7F-944D-885A-A3C857B03315}"/>
                </a:ext>
              </a:extLst>
            </p:cNvPr>
            <p:cNvSpPr/>
            <p:nvPr/>
          </p:nvSpPr>
          <p:spPr>
            <a:xfrm>
              <a:off x="16731926" y="8265239"/>
              <a:ext cx="892972" cy="892974"/>
            </a:xfrm>
            <a:prstGeom prst="ellipse">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45" name="Shape 40764">
              <a:extLst>
                <a:ext uri="{FF2B5EF4-FFF2-40B4-BE49-F238E27FC236}">
                  <a16:creationId xmlns:a16="http://schemas.microsoft.com/office/drawing/2014/main" xmlns="" id="{23E966FB-E914-7143-83CE-60CE84CC7557}"/>
                </a:ext>
              </a:extLst>
            </p:cNvPr>
            <p:cNvSpPr/>
            <p:nvPr/>
          </p:nvSpPr>
          <p:spPr>
            <a:xfrm>
              <a:off x="16295634" y="9558231"/>
              <a:ext cx="6561183" cy="1696643"/>
            </a:xfrm>
            <a:prstGeom prst="rect">
              <a:avLst/>
            </a:pr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49" name="Chart 40765">
              <a:extLst>
                <a:ext uri="{FF2B5EF4-FFF2-40B4-BE49-F238E27FC236}">
                  <a16:creationId xmlns:a16="http://schemas.microsoft.com/office/drawing/2014/main" xmlns="" id="{3C9A550E-11DD-B44C-8147-C464171A717E}"/>
                </a:ext>
              </a:extLst>
            </p:cNvPr>
            <p:cNvGraphicFramePr/>
            <p:nvPr/>
          </p:nvGraphicFramePr>
          <p:xfrm>
            <a:off x="16550810" y="9778949"/>
            <a:ext cx="1255204" cy="1255208"/>
          </p:xfrm>
          <a:graphic>
            <a:graphicData uri="http://schemas.openxmlformats.org/drawingml/2006/chart">
              <c:chart xmlns:c="http://schemas.openxmlformats.org/drawingml/2006/chart" xmlns:r="http://schemas.openxmlformats.org/officeDocument/2006/relationships" r:id="rId6"/>
            </a:graphicData>
          </a:graphic>
        </p:graphicFrame>
        <p:sp>
          <p:nvSpPr>
            <p:cNvPr id="50" name="Shape 40766">
              <a:extLst>
                <a:ext uri="{FF2B5EF4-FFF2-40B4-BE49-F238E27FC236}">
                  <a16:creationId xmlns:a16="http://schemas.microsoft.com/office/drawing/2014/main" xmlns="" id="{57326B42-1486-6944-8C7D-CC4E5A67711D}"/>
                </a:ext>
              </a:extLst>
            </p:cNvPr>
            <p:cNvSpPr/>
            <p:nvPr/>
          </p:nvSpPr>
          <p:spPr>
            <a:xfrm>
              <a:off x="16731926" y="9960065"/>
              <a:ext cx="892972" cy="892975"/>
            </a:xfrm>
            <a:prstGeom prst="ellipse">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39" name="Shape 40771">
              <a:extLst>
                <a:ext uri="{FF2B5EF4-FFF2-40B4-BE49-F238E27FC236}">
                  <a16:creationId xmlns:a16="http://schemas.microsoft.com/office/drawing/2014/main" xmlns="" id="{9C3B7D77-C65D-EB44-AA09-22879CCBA4D6}"/>
                </a:ext>
              </a:extLst>
            </p:cNvPr>
            <p:cNvSpPr/>
            <p:nvPr/>
          </p:nvSpPr>
          <p:spPr>
            <a:xfrm>
              <a:off x="16295634" y="11254873"/>
              <a:ext cx="6561183" cy="1696643"/>
            </a:xfrm>
            <a:prstGeom prst="rect">
              <a:avLst/>
            </a:pr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43" name="Chart 40772">
              <a:extLst>
                <a:ext uri="{FF2B5EF4-FFF2-40B4-BE49-F238E27FC236}">
                  <a16:creationId xmlns:a16="http://schemas.microsoft.com/office/drawing/2014/main" xmlns="" id="{13621832-AB64-8A42-B10C-E0B9CFAE5F26}"/>
                </a:ext>
              </a:extLst>
            </p:cNvPr>
            <p:cNvGraphicFramePr/>
            <p:nvPr/>
          </p:nvGraphicFramePr>
          <p:xfrm>
            <a:off x="16550810" y="11475593"/>
            <a:ext cx="1255204" cy="1255207"/>
          </p:xfrm>
          <a:graphic>
            <a:graphicData uri="http://schemas.openxmlformats.org/drawingml/2006/chart">
              <c:chart xmlns:c="http://schemas.openxmlformats.org/drawingml/2006/chart" xmlns:r="http://schemas.openxmlformats.org/officeDocument/2006/relationships" r:id="rId7"/>
            </a:graphicData>
          </a:graphic>
        </p:graphicFrame>
        <p:sp>
          <p:nvSpPr>
            <p:cNvPr id="44" name="Shape 40773">
              <a:extLst>
                <a:ext uri="{FF2B5EF4-FFF2-40B4-BE49-F238E27FC236}">
                  <a16:creationId xmlns:a16="http://schemas.microsoft.com/office/drawing/2014/main" xmlns="" id="{675C85A7-B3ED-7B49-B96D-4CBDB94E9C86}"/>
                </a:ext>
              </a:extLst>
            </p:cNvPr>
            <p:cNvSpPr/>
            <p:nvPr/>
          </p:nvSpPr>
          <p:spPr>
            <a:xfrm>
              <a:off x="16731926" y="11656709"/>
              <a:ext cx="892972" cy="892974"/>
            </a:xfrm>
            <a:prstGeom prst="ellipse">
              <a:avLst/>
            </a:prstGeom>
            <a:solidFill>
              <a:schemeClr val="accent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85" name="TextBox 84">
              <a:extLst>
                <a:ext uri="{FF2B5EF4-FFF2-40B4-BE49-F238E27FC236}">
                  <a16:creationId xmlns:a16="http://schemas.microsoft.com/office/drawing/2014/main" xmlns="" id="{FC1B401A-B5D8-E744-B029-9F36ACDF6744}"/>
                </a:ext>
              </a:extLst>
            </p:cNvPr>
            <p:cNvSpPr txBox="1"/>
            <p:nvPr/>
          </p:nvSpPr>
          <p:spPr>
            <a:xfrm>
              <a:off x="16565746" y="3345891"/>
              <a:ext cx="1225336"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13.5</a:t>
              </a:r>
              <a:r>
                <a:rPr lang="en-US" sz="1200" b="1" dirty="0">
                  <a:solidFill>
                    <a:schemeClr val="bg1"/>
                  </a:solidFill>
                  <a:latin typeface="Poppins" pitchFamily="2" charset="77"/>
                  <a:ea typeface="League Spartan" charset="0"/>
                  <a:cs typeface="Poppins" pitchFamily="2" charset="77"/>
                </a:rPr>
                <a:t>%</a:t>
              </a:r>
            </a:p>
          </p:txBody>
        </p:sp>
        <p:sp>
          <p:nvSpPr>
            <p:cNvPr id="86" name="TextBox 85">
              <a:extLst>
                <a:ext uri="{FF2B5EF4-FFF2-40B4-BE49-F238E27FC236}">
                  <a16:creationId xmlns:a16="http://schemas.microsoft.com/office/drawing/2014/main" xmlns="" id="{14757550-0BA9-1A46-8547-30CB713026FE}"/>
                </a:ext>
              </a:extLst>
            </p:cNvPr>
            <p:cNvSpPr txBox="1"/>
            <p:nvPr/>
          </p:nvSpPr>
          <p:spPr>
            <a:xfrm>
              <a:off x="16759708" y="5037695"/>
              <a:ext cx="837408" cy="553998"/>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8%</a:t>
              </a:r>
            </a:p>
          </p:txBody>
        </p:sp>
        <p:sp>
          <p:nvSpPr>
            <p:cNvPr id="87" name="TextBox 86">
              <a:extLst>
                <a:ext uri="{FF2B5EF4-FFF2-40B4-BE49-F238E27FC236}">
                  <a16:creationId xmlns:a16="http://schemas.microsoft.com/office/drawing/2014/main" xmlns="" id="{D3BC5819-DFCB-CF4B-BC09-63B1645F6617}"/>
                </a:ext>
              </a:extLst>
            </p:cNvPr>
            <p:cNvSpPr txBox="1"/>
            <p:nvPr/>
          </p:nvSpPr>
          <p:spPr>
            <a:xfrm>
              <a:off x="16666736" y="6737825"/>
              <a:ext cx="1023358" cy="553998"/>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3</a:t>
              </a:r>
              <a:r>
                <a:rPr lang="el-GR" sz="1200" b="1" dirty="0">
                  <a:solidFill>
                    <a:schemeClr val="bg1"/>
                  </a:solidFill>
                  <a:latin typeface="Poppins" pitchFamily="2" charset="77"/>
                  <a:ea typeface="League Spartan" charset="0"/>
                  <a:cs typeface="Poppins" pitchFamily="2" charset="77"/>
                </a:rPr>
                <a:t>5</a:t>
              </a:r>
              <a:r>
                <a:rPr lang="en-US" sz="1200" b="1" dirty="0">
                  <a:solidFill>
                    <a:schemeClr val="bg1"/>
                  </a:solidFill>
                  <a:latin typeface="Poppins" pitchFamily="2" charset="77"/>
                  <a:ea typeface="League Spartan" charset="0"/>
                  <a:cs typeface="Poppins" pitchFamily="2" charset="77"/>
                </a:rPr>
                <a:t>%</a:t>
              </a:r>
            </a:p>
          </p:txBody>
        </p:sp>
        <p:sp>
          <p:nvSpPr>
            <p:cNvPr id="88" name="TextBox 87">
              <a:extLst>
                <a:ext uri="{FF2B5EF4-FFF2-40B4-BE49-F238E27FC236}">
                  <a16:creationId xmlns:a16="http://schemas.microsoft.com/office/drawing/2014/main" xmlns="" id="{4080903F-F53D-C04A-8ADF-0DE245B08F9D}"/>
                </a:ext>
              </a:extLst>
            </p:cNvPr>
            <p:cNvSpPr txBox="1"/>
            <p:nvPr/>
          </p:nvSpPr>
          <p:spPr>
            <a:xfrm>
              <a:off x="16665132" y="8396050"/>
              <a:ext cx="1026564"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30</a:t>
              </a:r>
              <a:r>
                <a:rPr lang="en-US" sz="1200" b="1" dirty="0">
                  <a:solidFill>
                    <a:schemeClr val="bg1"/>
                  </a:solidFill>
                  <a:latin typeface="Poppins" pitchFamily="2" charset="77"/>
                  <a:ea typeface="League Spartan" charset="0"/>
                  <a:cs typeface="Poppins" pitchFamily="2" charset="77"/>
                </a:rPr>
                <a:t>%</a:t>
              </a:r>
            </a:p>
          </p:txBody>
        </p:sp>
        <p:sp>
          <p:nvSpPr>
            <p:cNvPr id="89" name="TextBox 88">
              <a:extLst>
                <a:ext uri="{FF2B5EF4-FFF2-40B4-BE49-F238E27FC236}">
                  <a16:creationId xmlns:a16="http://schemas.microsoft.com/office/drawing/2014/main" xmlns="" id="{6F1BA757-81FF-D748-944F-FDF1D4317131}"/>
                </a:ext>
              </a:extLst>
            </p:cNvPr>
            <p:cNvSpPr txBox="1"/>
            <p:nvPr/>
          </p:nvSpPr>
          <p:spPr>
            <a:xfrm>
              <a:off x="16610632" y="10130462"/>
              <a:ext cx="1135568"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12,1</a:t>
              </a:r>
              <a:r>
                <a:rPr lang="en-US" sz="1200" b="1" dirty="0">
                  <a:solidFill>
                    <a:schemeClr val="bg1"/>
                  </a:solidFill>
                  <a:latin typeface="Poppins" pitchFamily="2" charset="77"/>
                  <a:ea typeface="League Spartan" charset="0"/>
                  <a:cs typeface="Poppins" pitchFamily="2" charset="77"/>
                </a:rPr>
                <a:t>%</a:t>
              </a:r>
            </a:p>
          </p:txBody>
        </p:sp>
        <p:sp>
          <p:nvSpPr>
            <p:cNvPr id="90" name="TextBox 89">
              <a:extLst>
                <a:ext uri="{FF2B5EF4-FFF2-40B4-BE49-F238E27FC236}">
                  <a16:creationId xmlns:a16="http://schemas.microsoft.com/office/drawing/2014/main" xmlns="" id="{CBE5097D-D6B5-C845-928A-C50800398666}"/>
                </a:ext>
              </a:extLst>
            </p:cNvPr>
            <p:cNvSpPr txBox="1"/>
            <p:nvPr/>
          </p:nvSpPr>
          <p:spPr>
            <a:xfrm>
              <a:off x="16557732" y="11826196"/>
              <a:ext cx="1241368"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10.5</a:t>
              </a:r>
              <a:r>
                <a:rPr lang="en-US" sz="1200" b="1" dirty="0">
                  <a:solidFill>
                    <a:schemeClr val="bg1"/>
                  </a:solidFill>
                  <a:latin typeface="Poppins" pitchFamily="2" charset="77"/>
                  <a:ea typeface="League Spartan" charset="0"/>
                  <a:cs typeface="Poppins" pitchFamily="2" charset="77"/>
                </a:rPr>
                <a:t>%</a:t>
              </a:r>
            </a:p>
          </p:txBody>
        </p:sp>
        <p:sp>
          <p:nvSpPr>
            <p:cNvPr id="91" name="Subtitle 2">
              <a:extLst>
                <a:ext uri="{FF2B5EF4-FFF2-40B4-BE49-F238E27FC236}">
                  <a16:creationId xmlns:a16="http://schemas.microsoft.com/office/drawing/2014/main" xmlns="" id="{7650E333-FCC8-2349-A65E-A76D073F5658}"/>
                </a:ext>
              </a:extLst>
            </p:cNvPr>
            <p:cNvSpPr txBox="1">
              <a:spLocks/>
            </p:cNvSpPr>
            <p:nvPr/>
          </p:nvSpPr>
          <p:spPr>
            <a:xfrm>
              <a:off x="18095248" y="2926803"/>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328,25 δις € το 2020 σε 372,72 δις € το 2021 ( 13,5%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a:t>
              </a:r>
            </a:p>
          </p:txBody>
        </p:sp>
        <p:sp>
          <p:nvSpPr>
            <p:cNvPr id="92" name="Subtitle 2">
              <a:extLst>
                <a:ext uri="{FF2B5EF4-FFF2-40B4-BE49-F238E27FC236}">
                  <a16:creationId xmlns:a16="http://schemas.microsoft.com/office/drawing/2014/main" xmlns="" id="{DCD3390D-3A65-5545-8973-F4D5719F22BF}"/>
                </a:ext>
              </a:extLst>
            </p:cNvPr>
            <p:cNvSpPr txBox="1">
              <a:spLocks/>
            </p:cNvSpPr>
            <p:nvPr/>
          </p:nvSpPr>
          <p:spPr>
            <a:xfrm>
              <a:off x="18095248" y="4619053"/>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507,34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δις € έως το 2025 (8%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και 698,47 δις € έως το 2030.</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93" name="Subtitle 2">
              <a:extLst>
                <a:ext uri="{FF2B5EF4-FFF2-40B4-BE49-F238E27FC236}">
                  <a16:creationId xmlns:a16="http://schemas.microsoft.com/office/drawing/2014/main" xmlns="" id="{9DD7CDA7-3FF5-A84D-BF5E-D10BBA8A97ED}"/>
                </a:ext>
              </a:extLst>
            </p:cNvPr>
            <p:cNvSpPr txBox="1">
              <a:spLocks/>
            </p:cNvSpPr>
            <p:nvPr/>
          </p:nvSpPr>
          <p:spPr>
            <a:xfrm>
              <a:off x="18095248" y="6315697"/>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Βόρεια Αμερική 35% της παγκόσμιας αθλητικής βιομηχανίας για το 2020</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a:t>
              </a:r>
            </a:p>
          </p:txBody>
        </p:sp>
        <p:sp>
          <p:nvSpPr>
            <p:cNvPr id="94" name="Subtitle 2">
              <a:extLst>
                <a:ext uri="{FF2B5EF4-FFF2-40B4-BE49-F238E27FC236}">
                  <a16:creationId xmlns:a16="http://schemas.microsoft.com/office/drawing/2014/main" xmlns="" id="{A8DF8288-6122-534F-960B-8C100721AB76}"/>
                </a:ext>
              </a:extLst>
            </p:cNvPr>
            <p:cNvSpPr txBox="1">
              <a:spLocks/>
            </p:cNvSpPr>
            <p:nvPr/>
          </p:nvSpPr>
          <p:spPr>
            <a:xfrm>
              <a:off x="18095248" y="8012916"/>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Ασία – Ειρηνικός 30% της παγκόσμιας αθλητικής βιομηχανίας για το 2020</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a:t>
              </a:r>
            </a:p>
          </p:txBody>
        </p:sp>
        <p:sp>
          <p:nvSpPr>
            <p:cNvPr id="95" name="Subtitle 2">
              <a:extLst>
                <a:ext uri="{FF2B5EF4-FFF2-40B4-BE49-F238E27FC236}">
                  <a16:creationId xmlns:a16="http://schemas.microsoft.com/office/drawing/2014/main" xmlns="" id="{C083B175-9C6A-7543-A71E-62A4959E97DA}"/>
                </a:ext>
              </a:extLst>
            </p:cNvPr>
            <p:cNvSpPr txBox="1">
              <a:spLocks/>
            </p:cNvSpPr>
            <p:nvPr/>
          </p:nvSpPr>
          <p:spPr>
            <a:xfrm>
              <a:off x="17927308" y="9712896"/>
              <a:ext cx="4989331"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Ταχύτερα αναπτυσσόμενες περιοχές η Νότια Αμερική με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 12,1%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και 11,3% Μ. Ανατολή</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96" name="Subtitle 2">
              <a:extLst>
                <a:ext uri="{FF2B5EF4-FFF2-40B4-BE49-F238E27FC236}">
                  <a16:creationId xmlns:a16="http://schemas.microsoft.com/office/drawing/2014/main" xmlns="" id="{F830E18E-4998-3445-8E79-67AF771627B7}"/>
                </a:ext>
              </a:extLst>
            </p:cNvPr>
            <p:cNvSpPr txBox="1">
              <a:spLocks/>
            </p:cNvSpPr>
            <p:nvPr/>
          </p:nvSpPr>
          <p:spPr>
            <a:xfrm>
              <a:off x="18095248" y="11407106"/>
              <a:ext cx="4472337" cy="96577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Α. Ευρώπη με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 10,5%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και Ασία Ειρηνικός 10,4%.  </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xmlns="" val="83495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14461">
            <a:extLst>
              <a:ext uri="{FF2B5EF4-FFF2-40B4-BE49-F238E27FC236}">
                <a16:creationId xmlns:a16="http://schemas.microsoft.com/office/drawing/2014/main" xmlns="" id="{1E6E0629-6E46-B248-8928-1E636475B766}"/>
              </a:ext>
            </a:extLst>
          </p:cNvPr>
          <p:cNvSpPr/>
          <p:nvPr/>
        </p:nvSpPr>
        <p:spPr>
          <a:xfrm>
            <a:off x="4032342" y="1698856"/>
            <a:ext cx="4127317" cy="5159144"/>
          </a:xfrm>
          <a:custGeom>
            <a:avLst/>
            <a:gdLst/>
            <a:ahLst/>
            <a:cxnLst>
              <a:cxn ang="0">
                <a:pos x="wd2" y="hd2"/>
              </a:cxn>
              <a:cxn ang="5400000">
                <a:pos x="wd2" y="hd2"/>
              </a:cxn>
              <a:cxn ang="10800000">
                <a:pos x="wd2" y="hd2"/>
              </a:cxn>
              <a:cxn ang="16200000">
                <a:pos x="wd2" y="hd2"/>
              </a:cxn>
            </a:cxnLst>
            <a:rect l="0" t="0" r="r" b="b"/>
            <a:pathLst>
              <a:path w="21600" h="21600" extrusionOk="0">
                <a:moveTo>
                  <a:pt x="9644" y="0"/>
                </a:moveTo>
                <a:lnTo>
                  <a:pt x="0" y="21600"/>
                </a:lnTo>
                <a:lnTo>
                  <a:pt x="21600" y="21600"/>
                </a:lnTo>
                <a:lnTo>
                  <a:pt x="11956" y="0"/>
                </a:lnTo>
                <a:lnTo>
                  <a:pt x="9644" y="0"/>
                </a:lnTo>
                <a:close/>
              </a:path>
            </a:pathLst>
          </a:custGeom>
          <a:solidFill>
            <a:schemeClr val="bg1">
              <a:lumMod val="75000"/>
            </a:schemeClr>
          </a:solidFill>
          <a:ln w="12700" cap="flat">
            <a:noFill/>
            <a:miter lim="400000"/>
          </a:ln>
          <a:effectLst/>
        </p:spPr>
        <p:txBody>
          <a:bodyPr wrap="square" lIns="0" tIns="0" rIns="0" bIns="0" numCol="1" anchor="t">
            <a:noAutofit/>
          </a:bodyPr>
          <a:lstStyle/>
          <a:p>
            <a:endParaRPr sz="2532" dirty="0">
              <a:latin typeface="Montserrat Light" pitchFamily="2" charset="77"/>
            </a:endParaRPr>
          </a:p>
        </p:txBody>
      </p:sp>
      <p:sp>
        <p:nvSpPr>
          <p:cNvPr id="45" name="Shape 14462">
            <a:extLst>
              <a:ext uri="{FF2B5EF4-FFF2-40B4-BE49-F238E27FC236}">
                <a16:creationId xmlns:a16="http://schemas.microsoft.com/office/drawing/2014/main" xmlns="" id="{16FFE9D2-5656-2949-8725-FBFA5E078148}"/>
              </a:ext>
            </a:extLst>
          </p:cNvPr>
          <p:cNvSpPr/>
          <p:nvPr/>
        </p:nvSpPr>
        <p:spPr>
          <a:xfrm>
            <a:off x="6042151" y="1822997"/>
            <a:ext cx="107699" cy="4910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47"/>
                </a:lnTo>
                <a:lnTo>
                  <a:pt x="21600" y="947"/>
                </a:lnTo>
                <a:cubicBezTo>
                  <a:pt x="21600" y="947"/>
                  <a:pt x="21600" y="0"/>
                  <a:pt x="21600" y="0"/>
                </a:cubicBezTo>
                <a:lnTo>
                  <a:pt x="0" y="0"/>
                </a:lnTo>
                <a:close/>
                <a:moveTo>
                  <a:pt x="0" y="1896"/>
                </a:moveTo>
                <a:lnTo>
                  <a:pt x="0" y="2844"/>
                </a:lnTo>
                <a:lnTo>
                  <a:pt x="21600" y="2844"/>
                </a:lnTo>
                <a:cubicBezTo>
                  <a:pt x="21600" y="2844"/>
                  <a:pt x="21600" y="1896"/>
                  <a:pt x="21600" y="1896"/>
                </a:cubicBezTo>
                <a:lnTo>
                  <a:pt x="0" y="1896"/>
                </a:lnTo>
                <a:close/>
                <a:moveTo>
                  <a:pt x="0" y="3792"/>
                </a:moveTo>
                <a:lnTo>
                  <a:pt x="0" y="4740"/>
                </a:lnTo>
                <a:lnTo>
                  <a:pt x="21600" y="4740"/>
                </a:lnTo>
                <a:cubicBezTo>
                  <a:pt x="21600" y="4740"/>
                  <a:pt x="21600" y="3792"/>
                  <a:pt x="21600" y="3792"/>
                </a:cubicBezTo>
                <a:lnTo>
                  <a:pt x="0" y="3792"/>
                </a:lnTo>
                <a:close/>
                <a:moveTo>
                  <a:pt x="0" y="5687"/>
                </a:moveTo>
                <a:lnTo>
                  <a:pt x="0" y="6636"/>
                </a:lnTo>
                <a:lnTo>
                  <a:pt x="21600" y="6636"/>
                </a:lnTo>
                <a:cubicBezTo>
                  <a:pt x="21600" y="6636"/>
                  <a:pt x="21600" y="5687"/>
                  <a:pt x="21600" y="5687"/>
                </a:cubicBezTo>
                <a:lnTo>
                  <a:pt x="0" y="5687"/>
                </a:lnTo>
                <a:close/>
                <a:moveTo>
                  <a:pt x="0" y="7583"/>
                </a:moveTo>
                <a:lnTo>
                  <a:pt x="0" y="8532"/>
                </a:lnTo>
                <a:lnTo>
                  <a:pt x="21600" y="8532"/>
                </a:lnTo>
                <a:cubicBezTo>
                  <a:pt x="21600" y="8532"/>
                  <a:pt x="21600" y="7583"/>
                  <a:pt x="21600" y="7583"/>
                </a:cubicBezTo>
                <a:lnTo>
                  <a:pt x="0" y="7583"/>
                </a:lnTo>
                <a:close/>
                <a:moveTo>
                  <a:pt x="0" y="9480"/>
                </a:moveTo>
                <a:lnTo>
                  <a:pt x="0" y="10428"/>
                </a:lnTo>
                <a:lnTo>
                  <a:pt x="21600" y="10428"/>
                </a:lnTo>
                <a:cubicBezTo>
                  <a:pt x="21600" y="10428"/>
                  <a:pt x="21600" y="9480"/>
                  <a:pt x="21600" y="9480"/>
                </a:cubicBezTo>
                <a:lnTo>
                  <a:pt x="0" y="9480"/>
                </a:lnTo>
                <a:close/>
                <a:moveTo>
                  <a:pt x="0" y="11376"/>
                </a:moveTo>
                <a:lnTo>
                  <a:pt x="0" y="12323"/>
                </a:lnTo>
                <a:lnTo>
                  <a:pt x="21600" y="12323"/>
                </a:lnTo>
                <a:cubicBezTo>
                  <a:pt x="21600" y="12323"/>
                  <a:pt x="21600" y="11376"/>
                  <a:pt x="21600" y="11376"/>
                </a:cubicBezTo>
                <a:lnTo>
                  <a:pt x="0" y="11376"/>
                </a:lnTo>
                <a:close/>
                <a:moveTo>
                  <a:pt x="0" y="13272"/>
                </a:moveTo>
                <a:lnTo>
                  <a:pt x="0" y="14219"/>
                </a:lnTo>
                <a:lnTo>
                  <a:pt x="21600" y="14219"/>
                </a:lnTo>
                <a:cubicBezTo>
                  <a:pt x="21600" y="14219"/>
                  <a:pt x="21600" y="13272"/>
                  <a:pt x="21600" y="13272"/>
                </a:cubicBezTo>
                <a:lnTo>
                  <a:pt x="0" y="13272"/>
                </a:lnTo>
                <a:close/>
                <a:moveTo>
                  <a:pt x="0" y="14964"/>
                </a:moveTo>
                <a:lnTo>
                  <a:pt x="0" y="15911"/>
                </a:lnTo>
                <a:lnTo>
                  <a:pt x="21600" y="15911"/>
                </a:lnTo>
                <a:lnTo>
                  <a:pt x="21600" y="14964"/>
                </a:lnTo>
                <a:lnTo>
                  <a:pt x="0" y="14964"/>
                </a:lnTo>
                <a:close/>
                <a:moveTo>
                  <a:pt x="0" y="16860"/>
                </a:moveTo>
                <a:lnTo>
                  <a:pt x="0" y="17808"/>
                </a:lnTo>
                <a:lnTo>
                  <a:pt x="21600" y="17808"/>
                </a:lnTo>
                <a:lnTo>
                  <a:pt x="21600" y="16860"/>
                </a:lnTo>
                <a:lnTo>
                  <a:pt x="0" y="16860"/>
                </a:lnTo>
                <a:close/>
                <a:moveTo>
                  <a:pt x="0" y="18755"/>
                </a:moveTo>
                <a:lnTo>
                  <a:pt x="0" y="19704"/>
                </a:lnTo>
                <a:lnTo>
                  <a:pt x="21600" y="19704"/>
                </a:lnTo>
                <a:lnTo>
                  <a:pt x="21600" y="18755"/>
                </a:lnTo>
                <a:lnTo>
                  <a:pt x="0" y="18755"/>
                </a:lnTo>
                <a:close/>
                <a:moveTo>
                  <a:pt x="0" y="20651"/>
                </a:moveTo>
                <a:lnTo>
                  <a:pt x="0" y="21600"/>
                </a:lnTo>
                <a:lnTo>
                  <a:pt x="21600" y="21600"/>
                </a:lnTo>
                <a:lnTo>
                  <a:pt x="21600" y="20651"/>
                </a:lnTo>
                <a:lnTo>
                  <a:pt x="0" y="20651"/>
                </a:ln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Montserrat Light" pitchFamily="2" charset="77"/>
            </a:endParaRPr>
          </a:p>
        </p:txBody>
      </p:sp>
      <p:sp>
        <p:nvSpPr>
          <p:cNvPr id="46" name="Shape 14463">
            <a:extLst>
              <a:ext uri="{FF2B5EF4-FFF2-40B4-BE49-F238E27FC236}">
                <a16:creationId xmlns:a16="http://schemas.microsoft.com/office/drawing/2014/main" xmlns="" id="{DDAC697D-F36A-A145-AD9C-F9721264C671}"/>
              </a:ext>
            </a:extLst>
          </p:cNvPr>
          <p:cNvSpPr/>
          <p:nvPr/>
        </p:nvSpPr>
        <p:spPr>
          <a:xfrm>
            <a:off x="6473117" y="4639568"/>
            <a:ext cx="622728" cy="1749702"/>
          </a:xfrm>
          <a:custGeom>
            <a:avLst/>
            <a:gdLst/>
            <a:ahLst/>
            <a:cxnLst>
              <a:cxn ang="0">
                <a:pos x="wd2" y="hd2"/>
              </a:cxn>
              <a:cxn ang="5400000">
                <a:pos x="wd2" y="hd2"/>
              </a:cxn>
              <a:cxn ang="10800000">
                <a:pos x="wd2" y="hd2"/>
              </a:cxn>
              <a:cxn ang="16200000">
                <a:pos x="wd2" y="hd2"/>
              </a:cxn>
            </a:cxnLst>
            <a:rect l="0" t="0" r="r" b="b"/>
            <a:pathLst>
              <a:path w="21600" h="21600" extrusionOk="0">
                <a:moveTo>
                  <a:pt x="5609" y="7217"/>
                </a:moveTo>
                <a:lnTo>
                  <a:pt x="0" y="7217"/>
                </a:lnTo>
                <a:lnTo>
                  <a:pt x="10800" y="0"/>
                </a:lnTo>
                <a:lnTo>
                  <a:pt x="21600" y="7217"/>
                </a:lnTo>
                <a:lnTo>
                  <a:pt x="15991" y="7217"/>
                </a:lnTo>
                <a:lnTo>
                  <a:pt x="15991" y="21600"/>
                </a:lnTo>
                <a:lnTo>
                  <a:pt x="5609" y="21600"/>
                </a:lnTo>
                <a:lnTo>
                  <a:pt x="5609" y="7217"/>
                </a:lnTo>
                <a:close/>
              </a:path>
            </a:pathLst>
          </a:custGeom>
          <a:solidFill>
            <a:schemeClr val="bg1"/>
          </a:solidFill>
          <a:ln w="12700" cap="flat">
            <a:noFill/>
            <a:miter lim="400000"/>
          </a:ln>
          <a:effectLst/>
        </p:spPr>
        <p:txBody>
          <a:bodyPr wrap="square" lIns="0" tIns="0" rIns="0" bIns="0" numCol="1" anchor="t">
            <a:noAutofit/>
          </a:bodyPr>
          <a:lstStyle/>
          <a:p>
            <a:endParaRPr sz="2532" dirty="0">
              <a:latin typeface="Montserrat Light" pitchFamily="2" charset="77"/>
            </a:endParaRPr>
          </a:p>
        </p:txBody>
      </p:sp>
      <p:sp>
        <p:nvSpPr>
          <p:cNvPr id="47" name="Shape 14464">
            <a:extLst>
              <a:ext uri="{FF2B5EF4-FFF2-40B4-BE49-F238E27FC236}">
                <a16:creationId xmlns:a16="http://schemas.microsoft.com/office/drawing/2014/main" xmlns="" id="{80CE381E-0903-2E48-8098-CF112C8F4460}"/>
              </a:ext>
            </a:extLst>
          </p:cNvPr>
          <p:cNvSpPr/>
          <p:nvPr/>
        </p:nvSpPr>
        <p:spPr>
          <a:xfrm rot="10800000" flipH="1">
            <a:off x="5092698" y="4768796"/>
            <a:ext cx="622728" cy="1749702"/>
          </a:xfrm>
          <a:custGeom>
            <a:avLst/>
            <a:gdLst/>
            <a:ahLst/>
            <a:cxnLst>
              <a:cxn ang="0">
                <a:pos x="wd2" y="hd2"/>
              </a:cxn>
              <a:cxn ang="5400000">
                <a:pos x="wd2" y="hd2"/>
              </a:cxn>
              <a:cxn ang="10800000">
                <a:pos x="wd2" y="hd2"/>
              </a:cxn>
              <a:cxn ang="16200000">
                <a:pos x="wd2" y="hd2"/>
              </a:cxn>
            </a:cxnLst>
            <a:rect l="0" t="0" r="r" b="b"/>
            <a:pathLst>
              <a:path w="21600" h="21600" extrusionOk="0">
                <a:moveTo>
                  <a:pt x="5609" y="7217"/>
                </a:moveTo>
                <a:lnTo>
                  <a:pt x="0" y="7217"/>
                </a:lnTo>
                <a:lnTo>
                  <a:pt x="10800" y="0"/>
                </a:lnTo>
                <a:lnTo>
                  <a:pt x="21600" y="7217"/>
                </a:lnTo>
                <a:lnTo>
                  <a:pt x="15991" y="7217"/>
                </a:lnTo>
                <a:lnTo>
                  <a:pt x="15991" y="21600"/>
                </a:lnTo>
                <a:lnTo>
                  <a:pt x="5609" y="21600"/>
                </a:lnTo>
                <a:lnTo>
                  <a:pt x="5609" y="7217"/>
                </a:lnTo>
                <a:close/>
              </a:path>
            </a:pathLst>
          </a:custGeom>
          <a:solidFill>
            <a:schemeClr val="bg1"/>
          </a:solidFill>
          <a:ln w="12700" cap="flat">
            <a:noFill/>
            <a:miter lim="400000"/>
          </a:ln>
          <a:effectLst/>
        </p:spPr>
        <p:txBody>
          <a:bodyPr wrap="square" lIns="0" tIns="0" rIns="0" bIns="0" numCol="1" anchor="t">
            <a:noAutofit/>
          </a:bodyPr>
          <a:lstStyle/>
          <a:p>
            <a:endParaRPr sz="2532" dirty="0">
              <a:latin typeface="Montserrat Light" pitchFamily="2" charset="77"/>
            </a:endParaRPr>
          </a:p>
        </p:txBody>
      </p:sp>
      <p:sp>
        <p:nvSpPr>
          <p:cNvPr id="38" name="Shape 14469">
            <a:extLst>
              <a:ext uri="{FF2B5EF4-FFF2-40B4-BE49-F238E27FC236}">
                <a16:creationId xmlns:a16="http://schemas.microsoft.com/office/drawing/2014/main" xmlns="" id="{6D87D6F8-6CA3-764D-897E-58AB39EB15AD}"/>
              </a:ext>
            </a:extLst>
          </p:cNvPr>
          <p:cNvSpPr/>
          <p:nvPr/>
        </p:nvSpPr>
        <p:spPr>
          <a:xfrm>
            <a:off x="8013576" y="498419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40" name="Shape 14470">
            <a:extLst>
              <a:ext uri="{FF2B5EF4-FFF2-40B4-BE49-F238E27FC236}">
                <a16:creationId xmlns:a16="http://schemas.microsoft.com/office/drawing/2014/main" xmlns="" id="{B61B7703-099B-A74F-9760-E53809B2AAC7}"/>
              </a:ext>
            </a:extLst>
          </p:cNvPr>
          <p:cNvSpPr/>
          <p:nvPr/>
        </p:nvSpPr>
        <p:spPr>
          <a:xfrm>
            <a:off x="7575470" y="4033231"/>
            <a:ext cx="950963" cy="950963"/>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2"/>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30" name="Shape 14478">
            <a:extLst>
              <a:ext uri="{FF2B5EF4-FFF2-40B4-BE49-F238E27FC236}">
                <a16:creationId xmlns:a16="http://schemas.microsoft.com/office/drawing/2014/main" xmlns="" id="{8E7E31DA-14F8-6D41-8A87-5A6CBCB6A879}"/>
              </a:ext>
            </a:extLst>
          </p:cNvPr>
          <p:cNvSpPr/>
          <p:nvPr/>
        </p:nvSpPr>
        <p:spPr>
          <a:xfrm>
            <a:off x="7083116" y="261588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32" name="Shape 14479">
            <a:extLst>
              <a:ext uri="{FF2B5EF4-FFF2-40B4-BE49-F238E27FC236}">
                <a16:creationId xmlns:a16="http://schemas.microsoft.com/office/drawing/2014/main" xmlns="" id="{EE0413FD-8D48-8E49-BEF8-D4CC62420809}"/>
              </a:ext>
            </a:extLst>
          </p:cNvPr>
          <p:cNvSpPr/>
          <p:nvPr/>
        </p:nvSpPr>
        <p:spPr>
          <a:xfrm>
            <a:off x="6714770" y="1800770"/>
            <a:ext cx="815114" cy="815114"/>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3"/>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22" name="Shape 14487">
            <a:extLst>
              <a:ext uri="{FF2B5EF4-FFF2-40B4-BE49-F238E27FC236}">
                <a16:creationId xmlns:a16="http://schemas.microsoft.com/office/drawing/2014/main" xmlns="" id="{00BA97A9-D975-2147-88E6-850A5838F6EC}"/>
              </a:ext>
            </a:extLst>
          </p:cNvPr>
          <p:cNvSpPr/>
          <p:nvPr/>
        </p:nvSpPr>
        <p:spPr>
          <a:xfrm>
            <a:off x="5053486" y="261588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24" name="Shape 14488">
            <a:extLst>
              <a:ext uri="{FF2B5EF4-FFF2-40B4-BE49-F238E27FC236}">
                <a16:creationId xmlns:a16="http://schemas.microsoft.com/office/drawing/2014/main" xmlns="" id="{6DC0F1F1-7393-7549-8058-3821CF1BB070}"/>
              </a:ext>
            </a:extLst>
          </p:cNvPr>
          <p:cNvSpPr/>
          <p:nvPr/>
        </p:nvSpPr>
        <p:spPr>
          <a:xfrm>
            <a:off x="4685140" y="1800770"/>
            <a:ext cx="815114" cy="815114"/>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1"/>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14" name="Shape 14496">
            <a:extLst>
              <a:ext uri="{FF2B5EF4-FFF2-40B4-BE49-F238E27FC236}">
                <a16:creationId xmlns:a16="http://schemas.microsoft.com/office/drawing/2014/main" xmlns="" id="{194F3B52-F01E-834A-9B70-B7419E171267}"/>
              </a:ext>
            </a:extLst>
          </p:cNvPr>
          <p:cNvSpPr/>
          <p:nvPr/>
        </p:nvSpPr>
        <p:spPr>
          <a:xfrm>
            <a:off x="4133343" y="498419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16" name="Shape 14497">
            <a:extLst>
              <a:ext uri="{FF2B5EF4-FFF2-40B4-BE49-F238E27FC236}">
                <a16:creationId xmlns:a16="http://schemas.microsoft.com/office/drawing/2014/main" xmlns="" id="{EE436F38-28CA-6F41-8049-778147FEB056}"/>
              </a:ext>
            </a:extLst>
          </p:cNvPr>
          <p:cNvSpPr/>
          <p:nvPr/>
        </p:nvSpPr>
        <p:spPr>
          <a:xfrm>
            <a:off x="3697072" y="4033231"/>
            <a:ext cx="950963" cy="950963"/>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96" name="TextBox 95">
            <a:extLst>
              <a:ext uri="{FF2B5EF4-FFF2-40B4-BE49-F238E27FC236}">
                <a16:creationId xmlns:a16="http://schemas.microsoft.com/office/drawing/2014/main" xmlns="" id="{C52BB9E7-0ACA-D146-94FC-F1DA5F403E8F}"/>
              </a:ext>
            </a:extLst>
          </p:cNvPr>
          <p:cNvSpPr txBox="1"/>
          <p:nvPr/>
        </p:nvSpPr>
        <p:spPr>
          <a:xfrm>
            <a:off x="799293" y="446710"/>
            <a:ext cx="10593413" cy="584775"/>
          </a:xfrm>
          <a:prstGeom prst="rect">
            <a:avLst/>
          </a:prstGeom>
          <a:noFill/>
        </p:spPr>
        <p:txBody>
          <a:bodyPr wrap="none" rtlCol="0" anchor="t">
            <a:spAutoFit/>
          </a:bodyPr>
          <a:lstStyle/>
          <a:p>
            <a:pPr algn="ctr"/>
            <a:r>
              <a:rPr lang="el-GR" sz="3200" b="1" dirty="0">
                <a:solidFill>
                  <a:schemeClr val="tx2"/>
                </a:solidFill>
                <a:latin typeface="Calibri" panose="020F0502020204030204" pitchFamily="34" charset="0"/>
                <a:cs typeface="Calibri" panose="020F0502020204030204" pitchFamily="34" charset="0"/>
              </a:rPr>
              <a:t>Οικονομικά στοιχεία της παγκόσμιας αθλητικής βιομηχανίας</a:t>
            </a:r>
            <a:endParaRPr lang="en-US" sz="3200" b="1" dirty="0">
              <a:solidFill>
                <a:schemeClr val="tx2"/>
              </a:solidFill>
              <a:latin typeface="Calibri" panose="020F0502020204030204" pitchFamily="34" charset="0"/>
              <a:cs typeface="Calibri" panose="020F0502020204030204" pitchFamily="34" charset="0"/>
            </a:endParaRPr>
          </a:p>
        </p:txBody>
      </p:sp>
      <p:sp>
        <p:nvSpPr>
          <p:cNvPr id="98" name="TextBox 97">
            <a:extLst>
              <a:ext uri="{FF2B5EF4-FFF2-40B4-BE49-F238E27FC236}">
                <a16:creationId xmlns:a16="http://schemas.microsoft.com/office/drawing/2014/main" xmlns="" id="{05EC0CAF-6755-8E44-A4C2-E8B0C3C59789}"/>
              </a:ext>
            </a:extLst>
          </p:cNvPr>
          <p:cNvSpPr txBox="1"/>
          <p:nvPr/>
        </p:nvSpPr>
        <p:spPr>
          <a:xfrm>
            <a:off x="9212851" y="1800770"/>
            <a:ext cx="1577676" cy="400110"/>
          </a:xfrm>
          <a:prstGeom prst="rect">
            <a:avLst/>
          </a:prstGeom>
          <a:noFill/>
        </p:spPr>
        <p:txBody>
          <a:bodyPr wrap="none" rtlCol="0" anchor="ctr" anchorCtr="0">
            <a:spAutoFit/>
          </a:bodyPr>
          <a:lstStyle/>
          <a:p>
            <a:r>
              <a:rPr lang="el-GR" sz="2000" b="1" dirty="0">
                <a:solidFill>
                  <a:schemeClr val="tx2"/>
                </a:solidFill>
                <a:ea typeface="League Spartan" charset="0"/>
                <a:cs typeface="Noto Serif" panose="02020600060500020200" pitchFamily="18" charset="0"/>
              </a:rPr>
              <a:t>Ποδόσφαιρο</a:t>
            </a:r>
            <a:endParaRPr lang="en-US" sz="2000" b="1" dirty="0">
              <a:solidFill>
                <a:schemeClr val="tx2"/>
              </a:solidFill>
              <a:ea typeface="League Spartan" charset="0"/>
              <a:cs typeface="Noto Serif" panose="02020600060500020200" pitchFamily="18" charset="0"/>
            </a:endParaRPr>
          </a:p>
        </p:txBody>
      </p:sp>
      <p:sp>
        <p:nvSpPr>
          <p:cNvPr id="99" name="Subtitle 2">
            <a:extLst>
              <a:ext uri="{FF2B5EF4-FFF2-40B4-BE49-F238E27FC236}">
                <a16:creationId xmlns:a16="http://schemas.microsoft.com/office/drawing/2014/main" xmlns="" id="{588972F8-8C33-534D-AEF3-176650940457}"/>
              </a:ext>
            </a:extLst>
          </p:cNvPr>
          <p:cNvSpPr txBox="1">
            <a:spLocks/>
          </p:cNvSpPr>
          <p:nvPr/>
        </p:nvSpPr>
        <p:spPr>
          <a:xfrm>
            <a:off x="8486384" y="2279227"/>
            <a:ext cx="3428032" cy="102079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2018-2019: έσοδα 9,3 δις € 20 ευρωπαϊκές ομάδες με τα υψηλότερα εισοδήματα στον κόσμο (8 από την Αγγλία).  </a:t>
            </a:r>
            <a:endPar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100" name="TextBox 99">
            <a:extLst>
              <a:ext uri="{FF2B5EF4-FFF2-40B4-BE49-F238E27FC236}">
                <a16:creationId xmlns:a16="http://schemas.microsoft.com/office/drawing/2014/main" xmlns="" id="{4D29D2D5-9EA3-0441-80CB-DFFFA4529E33}"/>
              </a:ext>
            </a:extLst>
          </p:cNvPr>
          <p:cNvSpPr txBox="1"/>
          <p:nvPr/>
        </p:nvSpPr>
        <p:spPr>
          <a:xfrm>
            <a:off x="9433263" y="4228035"/>
            <a:ext cx="925253" cy="400110"/>
          </a:xfrm>
          <a:prstGeom prst="rect">
            <a:avLst/>
          </a:prstGeom>
          <a:noFill/>
        </p:spPr>
        <p:txBody>
          <a:bodyPr wrap="none" rtlCol="0" anchor="ctr" anchorCtr="0">
            <a:spAutoFit/>
          </a:bodyPr>
          <a:lstStyle/>
          <a:p>
            <a:r>
              <a:rPr lang="en-US" sz="2000" b="1" dirty="0">
                <a:solidFill>
                  <a:schemeClr val="tx2"/>
                </a:solidFill>
                <a:ea typeface="League Spartan" charset="0"/>
                <a:cs typeface="Noto Serif" panose="02020600060500020200" pitchFamily="18" charset="0"/>
              </a:rPr>
              <a:t>Fitness</a:t>
            </a:r>
          </a:p>
        </p:txBody>
      </p:sp>
      <p:sp>
        <p:nvSpPr>
          <p:cNvPr id="101" name="Subtitle 2">
            <a:extLst>
              <a:ext uri="{FF2B5EF4-FFF2-40B4-BE49-F238E27FC236}">
                <a16:creationId xmlns:a16="http://schemas.microsoft.com/office/drawing/2014/main" xmlns="" id="{33F7E8A6-E878-364B-A0C2-E116438B18B8}"/>
              </a:ext>
            </a:extLst>
          </p:cNvPr>
          <p:cNvSpPr txBox="1">
            <a:spLocks/>
          </p:cNvSpPr>
          <p:nvPr/>
        </p:nvSpPr>
        <p:spPr>
          <a:xfrm>
            <a:off x="8645087" y="4578773"/>
            <a:ext cx="2995660" cy="10275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rPr>
              <a:t>2019: </a:t>
            </a: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28,2 δις €έσοδα στην Ευρώπη, 64,6 εκ. ασκούμενοι και 63.644 γυμναστήρια.  </a:t>
            </a:r>
            <a:endPar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102" name="TextBox 101">
            <a:extLst>
              <a:ext uri="{FF2B5EF4-FFF2-40B4-BE49-F238E27FC236}">
                <a16:creationId xmlns:a16="http://schemas.microsoft.com/office/drawing/2014/main" xmlns="" id="{B177DD1F-D409-DC4A-97F3-04E32F6EB5E4}"/>
              </a:ext>
            </a:extLst>
          </p:cNvPr>
          <p:cNvSpPr txBox="1"/>
          <p:nvPr/>
        </p:nvSpPr>
        <p:spPr>
          <a:xfrm>
            <a:off x="1024983" y="4293921"/>
            <a:ext cx="1701491" cy="400110"/>
          </a:xfrm>
          <a:prstGeom prst="rect">
            <a:avLst/>
          </a:prstGeom>
          <a:noFill/>
        </p:spPr>
        <p:txBody>
          <a:bodyPr wrap="none" rtlCol="0" anchor="ctr" anchorCtr="0">
            <a:spAutoFit/>
          </a:bodyPr>
          <a:lstStyle/>
          <a:p>
            <a:pPr algn="r"/>
            <a:r>
              <a:rPr lang="en-US" sz="2000" b="1" dirty="0">
                <a:solidFill>
                  <a:schemeClr val="tx2"/>
                </a:solidFill>
                <a:ea typeface="League Spartan" charset="0"/>
                <a:cs typeface="Noto Serif" panose="02020600060500020200" pitchFamily="18" charset="0"/>
              </a:rPr>
              <a:t>NIKE - ADIDAS</a:t>
            </a:r>
          </a:p>
        </p:txBody>
      </p:sp>
      <p:sp>
        <p:nvSpPr>
          <p:cNvPr id="103" name="Subtitle 2">
            <a:extLst>
              <a:ext uri="{FF2B5EF4-FFF2-40B4-BE49-F238E27FC236}">
                <a16:creationId xmlns:a16="http://schemas.microsoft.com/office/drawing/2014/main" xmlns="" id="{FBA197EC-3318-9E45-AC02-4234BF711B20}"/>
              </a:ext>
            </a:extLst>
          </p:cNvPr>
          <p:cNvSpPr txBox="1">
            <a:spLocks/>
          </p:cNvSpPr>
          <p:nvPr/>
        </p:nvSpPr>
        <p:spPr>
          <a:xfrm>
            <a:off x="518633" y="4694031"/>
            <a:ext cx="3663746" cy="127028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Έσοδα 51,33 δις $ 2020. </a:t>
            </a:r>
            <a:r>
              <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rPr>
              <a:t>Nike </a:t>
            </a: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τριπλασιασμός εσόδων από το 2005 (37,4 δις $ το 2020). 13,67 δις $ η </a:t>
            </a:r>
            <a:r>
              <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rPr>
              <a:t>Adidas </a:t>
            </a: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πώληση υποδημάτων το 2020</a:t>
            </a:r>
            <a:r>
              <a:rPr lang="el-GR" sz="2000" dirty="0">
                <a:solidFill>
                  <a:schemeClr val="tx1"/>
                </a:solidFill>
                <a:latin typeface="Montserrat Light" pitchFamily="2" charset="77"/>
                <a:ea typeface="Lato Light" panose="020F0502020204030203" pitchFamily="34" charset="0"/>
                <a:cs typeface="Mukta ExtraLight" panose="020B0000000000000000" pitchFamily="34" charset="77"/>
              </a:rPr>
              <a:t>.</a:t>
            </a:r>
            <a:endParaRPr lang="en-US" sz="2000" dirty="0">
              <a:solidFill>
                <a:schemeClr val="tx1"/>
              </a:solidFill>
              <a:latin typeface="Montserrat Light" pitchFamily="2" charset="77"/>
              <a:ea typeface="Lato Light" panose="020F0502020204030203" pitchFamily="34" charset="0"/>
              <a:cs typeface="Mukta ExtraLight" panose="020B0000000000000000" pitchFamily="34" charset="77"/>
            </a:endParaRPr>
          </a:p>
        </p:txBody>
      </p:sp>
      <p:sp>
        <p:nvSpPr>
          <p:cNvPr id="104" name="TextBox 103">
            <a:extLst>
              <a:ext uri="{FF2B5EF4-FFF2-40B4-BE49-F238E27FC236}">
                <a16:creationId xmlns:a16="http://schemas.microsoft.com/office/drawing/2014/main" xmlns="" id="{841F75DD-FEBD-1E45-8971-184CBD95D068}"/>
              </a:ext>
            </a:extLst>
          </p:cNvPr>
          <p:cNvSpPr txBox="1"/>
          <p:nvPr/>
        </p:nvSpPr>
        <p:spPr>
          <a:xfrm>
            <a:off x="1071790" y="1757474"/>
            <a:ext cx="2027286" cy="400110"/>
          </a:xfrm>
          <a:prstGeom prst="rect">
            <a:avLst/>
          </a:prstGeom>
          <a:noFill/>
        </p:spPr>
        <p:txBody>
          <a:bodyPr wrap="none" rtlCol="0" anchor="ctr" anchorCtr="0">
            <a:spAutoFit/>
          </a:bodyPr>
          <a:lstStyle/>
          <a:p>
            <a:pPr algn="r"/>
            <a:r>
              <a:rPr lang="el-GR" sz="2000" b="1" dirty="0">
                <a:solidFill>
                  <a:schemeClr val="tx2"/>
                </a:solidFill>
                <a:ea typeface="League Spartan" charset="0"/>
                <a:cs typeface="Noto Serif" panose="02020600060500020200" pitchFamily="18" charset="0"/>
              </a:rPr>
              <a:t>Αθλητική ένδυση</a:t>
            </a:r>
            <a:endParaRPr lang="en-US" sz="2000" b="1" dirty="0">
              <a:solidFill>
                <a:schemeClr val="tx2"/>
              </a:solidFill>
              <a:ea typeface="League Spartan" charset="0"/>
              <a:cs typeface="Noto Serif" panose="02020600060500020200" pitchFamily="18" charset="0"/>
            </a:endParaRPr>
          </a:p>
        </p:txBody>
      </p:sp>
      <p:sp>
        <p:nvSpPr>
          <p:cNvPr id="105" name="Subtitle 2">
            <a:extLst>
              <a:ext uri="{FF2B5EF4-FFF2-40B4-BE49-F238E27FC236}">
                <a16:creationId xmlns:a16="http://schemas.microsoft.com/office/drawing/2014/main" xmlns="" id="{29B29914-207D-524C-AB35-1E439D5FF793}"/>
              </a:ext>
            </a:extLst>
          </p:cNvPr>
          <p:cNvSpPr txBox="1">
            <a:spLocks/>
          </p:cNvSpPr>
          <p:nvPr/>
        </p:nvSpPr>
        <p:spPr>
          <a:xfrm>
            <a:off x="540754" y="2254612"/>
            <a:ext cx="3533912" cy="102079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2018: Κατηγορία προϊόντων με τα μεγαλύτερη κέρδη στην παγκόσμια αθλητική αγορά 130,6 δις $ (179 δις $ το 2025</a:t>
            </a:r>
            <a:r>
              <a:rPr lang="el-GR" sz="2000" dirty="0">
                <a:solidFill>
                  <a:schemeClr val="tx1"/>
                </a:solidFill>
                <a:latin typeface="Montserrat Light" pitchFamily="2" charset="77"/>
                <a:ea typeface="Lato Light" panose="020F0502020204030203" pitchFamily="34" charset="0"/>
                <a:cs typeface="Mukta ExtraLight" panose="020B0000000000000000" pitchFamily="34" charset="77"/>
              </a:rPr>
              <a:t>)</a:t>
            </a:r>
            <a:r>
              <a:rPr lang="en-US" sz="2000" dirty="0">
                <a:solidFill>
                  <a:schemeClr val="tx1"/>
                </a:solidFill>
                <a:latin typeface="Montserrat Light" pitchFamily="2" charset="77"/>
                <a:ea typeface="Lato Light" panose="020F0502020204030203" pitchFamily="34" charset="0"/>
                <a:cs typeface="Mukta ExtraLight" panose="020B0000000000000000" pitchFamily="34" charset="77"/>
              </a:rPr>
              <a:t> </a:t>
            </a:r>
          </a:p>
        </p:txBody>
      </p:sp>
      <p:sp>
        <p:nvSpPr>
          <p:cNvPr id="28" name="Freeform 250">
            <a:extLst>
              <a:ext uri="{FF2B5EF4-FFF2-40B4-BE49-F238E27FC236}">
                <a16:creationId xmlns:a16="http://schemas.microsoft.com/office/drawing/2014/main" xmlns="" id="{C967D52D-3D89-47D5-A311-250C0D7E71EE}"/>
              </a:ext>
            </a:extLst>
          </p:cNvPr>
          <p:cNvSpPr>
            <a:spLocks noEditPoints="1"/>
          </p:cNvSpPr>
          <p:nvPr/>
        </p:nvSpPr>
        <p:spPr bwMode="auto">
          <a:xfrm>
            <a:off x="6928538" y="2027652"/>
            <a:ext cx="387576" cy="385226"/>
          </a:xfrm>
          <a:custGeom>
            <a:avLst/>
            <a:gdLst>
              <a:gd name="T0" fmla="*/ 68 w 68"/>
              <a:gd name="T1" fmla="*/ 34 h 68"/>
              <a:gd name="T2" fmla="*/ 34 w 68"/>
              <a:gd name="T3" fmla="*/ 68 h 68"/>
              <a:gd name="T4" fmla="*/ 0 w 68"/>
              <a:gd name="T5" fmla="*/ 34 h 68"/>
              <a:gd name="T6" fmla="*/ 34 w 68"/>
              <a:gd name="T7" fmla="*/ 0 h 68"/>
              <a:gd name="T8" fmla="*/ 68 w 68"/>
              <a:gd name="T9" fmla="*/ 34 h 68"/>
              <a:gd name="T10" fmla="*/ 63 w 68"/>
              <a:gd name="T11" fmla="*/ 34 h 68"/>
              <a:gd name="T12" fmla="*/ 63 w 68"/>
              <a:gd name="T13" fmla="*/ 34 h 68"/>
              <a:gd name="T14" fmla="*/ 59 w 68"/>
              <a:gd name="T15" fmla="*/ 37 h 68"/>
              <a:gd name="T16" fmla="*/ 50 w 68"/>
              <a:gd name="T17" fmla="*/ 28 h 68"/>
              <a:gd name="T18" fmla="*/ 52 w 68"/>
              <a:gd name="T19" fmla="*/ 16 h 68"/>
              <a:gd name="T20" fmla="*/ 57 w 68"/>
              <a:gd name="T21" fmla="*/ 17 h 68"/>
              <a:gd name="T22" fmla="*/ 43 w 68"/>
              <a:gd name="T23" fmla="*/ 6 h 68"/>
              <a:gd name="T24" fmla="*/ 45 w 68"/>
              <a:gd name="T25" fmla="*/ 11 h 68"/>
              <a:gd name="T26" fmla="*/ 34 w 68"/>
              <a:gd name="T27" fmla="*/ 17 h 68"/>
              <a:gd name="T28" fmla="*/ 23 w 68"/>
              <a:gd name="T29" fmla="*/ 11 h 68"/>
              <a:gd name="T30" fmla="*/ 25 w 68"/>
              <a:gd name="T31" fmla="*/ 6 h 68"/>
              <a:gd name="T32" fmla="*/ 10 w 68"/>
              <a:gd name="T33" fmla="*/ 17 h 68"/>
              <a:gd name="T34" fmla="*/ 15 w 68"/>
              <a:gd name="T35" fmla="*/ 16 h 68"/>
              <a:gd name="T36" fmla="*/ 18 w 68"/>
              <a:gd name="T37" fmla="*/ 28 h 68"/>
              <a:gd name="T38" fmla="*/ 8 w 68"/>
              <a:gd name="T39" fmla="*/ 37 h 68"/>
              <a:gd name="T40" fmla="*/ 5 w 68"/>
              <a:gd name="T41" fmla="*/ 34 h 68"/>
              <a:gd name="T42" fmla="*/ 5 w 68"/>
              <a:gd name="T43" fmla="*/ 34 h 68"/>
              <a:gd name="T44" fmla="*/ 10 w 68"/>
              <a:gd name="T45" fmla="*/ 51 h 68"/>
              <a:gd name="T46" fmla="*/ 11 w 68"/>
              <a:gd name="T47" fmla="*/ 46 h 68"/>
              <a:gd name="T48" fmla="*/ 24 w 68"/>
              <a:gd name="T49" fmla="*/ 47 h 68"/>
              <a:gd name="T50" fmla="*/ 29 w 68"/>
              <a:gd name="T51" fmla="*/ 59 h 68"/>
              <a:gd name="T52" fmla="*/ 25 w 68"/>
              <a:gd name="T53" fmla="*/ 61 h 68"/>
              <a:gd name="T54" fmla="*/ 34 w 68"/>
              <a:gd name="T55" fmla="*/ 63 h 68"/>
              <a:gd name="T56" fmla="*/ 43 w 68"/>
              <a:gd name="T57" fmla="*/ 61 h 68"/>
              <a:gd name="T58" fmla="*/ 38 w 68"/>
              <a:gd name="T59" fmla="*/ 59 h 68"/>
              <a:gd name="T60" fmla="*/ 44 w 68"/>
              <a:gd name="T61" fmla="*/ 47 h 68"/>
              <a:gd name="T62" fmla="*/ 56 w 68"/>
              <a:gd name="T63" fmla="*/ 46 h 68"/>
              <a:gd name="T64" fmla="*/ 57 w 68"/>
              <a:gd name="T65" fmla="*/ 51 h 68"/>
              <a:gd name="T66" fmla="*/ 63 w 68"/>
              <a:gd name="T67" fmla="*/ 34 h 68"/>
              <a:gd name="T68" fmla="*/ 34 w 68"/>
              <a:gd name="T69" fmla="*/ 23 h 68"/>
              <a:gd name="T70" fmla="*/ 45 w 68"/>
              <a:gd name="T71" fmla="*/ 31 h 68"/>
              <a:gd name="T72" fmla="*/ 41 w 68"/>
              <a:gd name="T73" fmla="*/ 43 h 68"/>
              <a:gd name="T74" fmla="*/ 27 w 68"/>
              <a:gd name="T75" fmla="*/ 43 h 68"/>
              <a:gd name="T76" fmla="*/ 23 w 68"/>
              <a:gd name="T77" fmla="*/ 31 h 68"/>
              <a:gd name="T78" fmla="*/ 34 w 68"/>
              <a:gd name="T79" fmla="*/ 23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3" y="34"/>
                </a:moveTo>
                <a:cubicBezTo>
                  <a:pt x="63" y="34"/>
                  <a:pt x="63" y="34"/>
                  <a:pt x="63" y="34"/>
                </a:cubicBezTo>
                <a:cubicBezTo>
                  <a:pt x="59" y="37"/>
                  <a:pt x="59" y="37"/>
                  <a:pt x="59" y="37"/>
                </a:cubicBezTo>
                <a:cubicBezTo>
                  <a:pt x="50" y="28"/>
                  <a:pt x="50" y="28"/>
                  <a:pt x="50" y="28"/>
                </a:cubicBezTo>
                <a:cubicBezTo>
                  <a:pt x="52" y="16"/>
                  <a:pt x="52" y="16"/>
                  <a:pt x="52" y="16"/>
                </a:cubicBezTo>
                <a:cubicBezTo>
                  <a:pt x="57" y="17"/>
                  <a:pt x="57" y="17"/>
                  <a:pt x="57" y="17"/>
                </a:cubicBezTo>
                <a:cubicBezTo>
                  <a:pt x="54" y="12"/>
                  <a:pt x="49" y="8"/>
                  <a:pt x="43" y="6"/>
                </a:cubicBezTo>
                <a:cubicBezTo>
                  <a:pt x="45" y="11"/>
                  <a:pt x="45" y="11"/>
                  <a:pt x="45" y="11"/>
                </a:cubicBezTo>
                <a:cubicBezTo>
                  <a:pt x="34" y="17"/>
                  <a:pt x="34" y="17"/>
                  <a:pt x="34" y="17"/>
                </a:cubicBezTo>
                <a:cubicBezTo>
                  <a:pt x="23" y="11"/>
                  <a:pt x="23" y="11"/>
                  <a:pt x="23" y="11"/>
                </a:cubicBezTo>
                <a:cubicBezTo>
                  <a:pt x="25" y="6"/>
                  <a:pt x="25" y="6"/>
                  <a:pt x="25" y="6"/>
                </a:cubicBezTo>
                <a:cubicBezTo>
                  <a:pt x="19" y="8"/>
                  <a:pt x="14" y="12"/>
                  <a:pt x="10" y="17"/>
                </a:cubicBezTo>
                <a:cubicBezTo>
                  <a:pt x="15" y="16"/>
                  <a:pt x="15" y="16"/>
                  <a:pt x="15" y="16"/>
                </a:cubicBezTo>
                <a:cubicBezTo>
                  <a:pt x="18" y="28"/>
                  <a:pt x="18" y="28"/>
                  <a:pt x="18" y="28"/>
                </a:cubicBezTo>
                <a:cubicBezTo>
                  <a:pt x="8" y="37"/>
                  <a:pt x="8" y="37"/>
                  <a:pt x="8" y="37"/>
                </a:cubicBezTo>
                <a:cubicBezTo>
                  <a:pt x="5" y="34"/>
                  <a:pt x="5" y="34"/>
                  <a:pt x="5" y="34"/>
                </a:cubicBezTo>
                <a:cubicBezTo>
                  <a:pt x="5" y="34"/>
                  <a:pt x="5" y="34"/>
                  <a:pt x="5" y="34"/>
                </a:cubicBezTo>
                <a:cubicBezTo>
                  <a:pt x="5" y="40"/>
                  <a:pt x="7" y="46"/>
                  <a:pt x="10" y="51"/>
                </a:cubicBezTo>
                <a:cubicBezTo>
                  <a:pt x="11" y="46"/>
                  <a:pt x="11" y="46"/>
                  <a:pt x="11" y="46"/>
                </a:cubicBezTo>
                <a:cubicBezTo>
                  <a:pt x="24" y="47"/>
                  <a:pt x="24" y="47"/>
                  <a:pt x="24" y="47"/>
                </a:cubicBezTo>
                <a:cubicBezTo>
                  <a:pt x="29" y="59"/>
                  <a:pt x="29" y="59"/>
                  <a:pt x="29" y="59"/>
                </a:cubicBezTo>
                <a:cubicBezTo>
                  <a:pt x="25" y="61"/>
                  <a:pt x="25" y="61"/>
                  <a:pt x="25" y="61"/>
                </a:cubicBezTo>
                <a:cubicBezTo>
                  <a:pt x="28" y="62"/>
                  <a:pt x="31" y="63"/>
                  <a:pt x="34" y="63"/>
                </a:cubicBezTo>
                <a:cubicBezTo>
                  <a:pt x="37" y="63"/>
                  <a:pt x="40" y="62"/>
                  <a:pt x="43" y="61"/>
                </a:cubicBezTo>
                <a:cubicBezTo>
                  <a:pt x="38" y="59"/>
                  <a:pt x="38" y="59"/>
                  <a:pt x="38" y="59"/>
                </a:cubicBezTo>
                <a:cubicBezTo>
                  <a:pt x="44" y="47"/>
                  <a:pt x="44" y="47"/>
                  <a:pt x="44" y="47"/>
                </a:cubicBezTo>
                <a:cubicBezTo>
                  <a:pt x="56" y="46"/>
                  <a:pt x="56" y="46"/>
                  <a:pt x="56" y="46"/>
                </a:cubicBezTo>
                <a:cubicBezTo>
                  <a:pt x="57" y="51"/>
                  <a:pt x="57" y="51"/>
                  <a:pt x="57" y="51"/>
                </a:cubicBezTo>
                <a:cubicBezTo>
                  <a:pt x="61" y="46"/>
                  <a:pt x="63" y="40"/>
                  <a:pt x="63" y="34"/>
                </a:cubicBezTo>
                <a:close/>
                <a:moveTo>
                  <a:pt x="34" y="23"/>
                </a:moveTo>
                <a:cubicBezTo>
                  <a:pt x="45" y="31"/>
                  <a:pt x="45" y="31"/>
                  <a:pt x="45" y="31"/>
                </a:cubicBezTo>
                <a:cubicBezTo>
                  <a:pt x="41" y="43"/>
                  <a:pt x="41" y="43"/>
                  <a:pt x="41" y="43"/>
                </a:cubicBezTo>
                <a:cubicBezTo>
                  <a:pt x="27" y="43"/>
                  <a:pt x="27" y="43"/>
                  <a:pt x="27" y="43"/>
                </a:cubicBezTo>
                <a:cubicBezTo>
                  <a:pt x="23" y="31"/>
                  <a:pt x="23" y="31"/>
                  <a:pt x="23" y="31"/>
                </a:cubicBezTo>
                <a:lnTo>
                  <a:pt x="34" y="23"/>
                </a:lnTo>
                <a:close/>
              </a:path>
            </a:pathLst>
          </a:custGeom>
          <a:solidFill>
            <a:schemeClr val="bg1"/>
          </a:solidFill>
          <a:ln>
            <a:noFill/>
          </a:ln>
        </p:spPr>
        <p:txBody>
          <a:bodyPr/>
          <a:lstStyle/>
          <a:p>
            <a:endParaRPr lang="en-US"/>
          </a:p>
        </p:txBody>
      </p:sp>
      <p:sp>
        <p:nvSpPr>
          <p:cNvPr id="29" name="Freeform 80">
            <a:extLst>
              <a:ext uri="{FF2B5EF4-FFF2-40B4-BE49-F238E27FC236}">
                <a16:creationId xmlns:a16="http://schemas.microsoft.com/office/drawing/2014/main" xmlns="" id="{68952484-75D9-46FF-9150-02BF57AE58EC}"/>
              </a:ext>
            </a:extLst>
          </p:cNvPr>
          <p:cNvSpPr>
            <a:spLocks noEditPoints="1"/>
          </p:cNvSpPr>
          <p:nvPr/>
        </p:nvSpPr>
        <p:spPr bwMode="auto">
          <a:xfrm>
            <a:off x="3957818" y="4293921"/>
            <a:ext cx="403225" cy="487946"/>
          </a:xfrm>
          <a:custGeom>
            <a:avLst/>
            <a:gdLst>
              <a:gd name="T0" fmla="*/ 120 w 124"/>
              <a:gd name="T1" fmla="*/ 17 h 107"/>
              <a:gd name="T2" fmla="*/ 101 w 124"/>
              <a:gd name="T3" fmla="*/ 2 h 107"/>
              <a:gd name="T4" fmla="*/ 97 w 124"/>
              <a:gd name="T5" fmla="*/ 0 h 107"/>
              <a:gd name="T6" fmla="*/ 27 w 124"/>
              <a:gd name="T7" fmla="*/ 0 h 107"/>
              <a:gd name="T8" fmla="*/ 23 w 124"/>
              <a:gd name="T9" fmla="*/ 2 h 107"/>
              <a:gd name="T10" fmla="*/ 4 w 124"/>
              <a:gd name="T11" fmla="*/ 17 h 107"/>
              <a:gd name="T12" fmla="*/ 1 w 124"/>
              <a:gd name="T13" fmla="*/ 26 h 107"/>
              <a:gd name="T14" fmla="*/ 9 w 124"/>
              <a:gd name="T15" fmla="*/ 49 h 107"/>
              <a:gd name="T16" fmla="*/ 13 w 124"/>
              <a:gd name="T17" fmla="*/ 53 h 107"/>
              <a:gd name="T18" fmla="*/ 16 w 124"/>
              <a:gd name="T19" fmla="*/ 54 h 107"/>
              <a:gd name="T20" fmla="*/ 20 w 124"/>
              <a:gd name="T21" fmla="*/ 53 h 107"/>
              <a:gd name="T22" fmla="*/ 20 w 124"/>
              <a:gd name="T23" fmla="*/ 100 h 107"/>
              <a:gd name="T24" fmla="*/ 27 w 124"/>
              <a:gd name="T25" fmla="*/ 107 h 107"/>
              <a:gd name="T26" fmla="*/ 97 w 124"/>
              <a:gd name="T27" fmla="*/ 107 h 107"/>
              <a:gd name="T28" fmla="*/ 104 w 124"/>
              <a:gd name="T29" fmla="*/ 100 h 107"/>
              <a:gd name="T30" fmla="*/ 104 w 124"/>
              <a:gd name="T31" fmla="*/ 53 h 107"/>
              <a:gd name="T32" fmla="*/ 108 w 124"/>
              <a:gd name="T33" fmla="*/ 54 h 107"/>
              <a:gd name="T34" fmla="*/ 111 w 124"/>
              <a:gd name="T35" fmla="*/ 53 h 107"/>
              <a:gd name="T36" fmla="*/ 115 w 124"/>
              <a:gd name="T37" fmla="*/ 49 h 107"/>
              <a:gd name="T38" fmla="*/ 123 w 124"/>
              <a:gd name="T39" fmla="*/ 26 h 107"/>
              <a:gd name="T40" fmla="*/ 120 w 124"/>
              <a:gd name="T41" fmla="*/ 17 h 107"/>
              <a:gd name="T42" fmla="*/ 76 w 124"/>
              <a:gd name="T43" fmla="*/ 8 h 107"/>
              <a:gd name="T44" fmla="*/ 62 w 124"/>
              <a:gd name="T45" fmla="*/ 15 h 107"/>
              <a:gd name="T46" fmla="*/ 48 w 124"/>
              <a:gd name="T47" fmla="*/ 8 h 107"/>
              <a:gd name="T48" fmla="*/ 76 w 124"/>
              <a:gd name="T49" fmla="*/ 8 h 107"/>
              <a:gd name="T50" fmla="*/ 108 w 124"/>
              <a:gd name="T51" fmla="*/ 46 h 107"/>
              <a:gd name="T52" fmla="*/ 97 w 124"/>
              <a:gd name="T53" fmla="*/ 38 h 107"/>
              <a:gd name="T54" fmla="*/ 97 w 124"/>
              <a:gd name="T55" fmla="*/ 100 h 107"/>
              <a:gd name="T56" fmla="*/ 27 w 124"/>
              <a:gd name="T57" fmla="*/ 100 h 107"/>
              <a:gd name="T58" fmla="*/ 27 w 124"/>
              <a:gd name="T59" fmla="*/ 38 h 107"/>
              <a:gd name="T60" fmla="*/ 16 w 124"/>
              <a:gd name="T61" fmla="*/ 46 h 107"/>
              <a:gd name="T62" fmla="*/ 8 w 124"/>
              <a:gd name="T63" fmla="*/ 23 h 107"/>
              <a:gd name="T64" fmla="*/ 27 w 124"/>
              <a:gd name="T65" fmla="*/ 8 h 107"/>
              <a:gd name="T66" fmla="*/ 44 w 124"/>
              <a:gd name="T67" fmla="*/ 8 h 107"/>
              <a:gd name="T68" fmla="*/ 62 w 124"/>
              <a:gd name="T69" fmla="*/ 19 h 107"/>
              <a:gd name="T70" fmla="*/ 80 w 124"/>
              <a:gd name="T71" fmla="*/ 8 h 107"/>
              <a:gd name="T72" fmla="*/ 97 w 124"/>
              <a:gd name="T73" fmla="*/ 8 h 107"/>
              <a:gd name="T74" fmla="*/ 116 w 124"/>
              <a:gd name="T75" fmla="*/ 23 h 107"/>
              <a:gd name="T76" fmla="*/ 108 w 124"/>
              <a:gd name="T77" fmla="*/ 46 h 107"/>
              <a:gd name="T78" fmla="*/ 108 w 124"/>
              <a:gd name="T79" fmla="*/ 46 h 107"/>
              <a:gd name="T80" fmla="*/ 108 w 124"/>
              <a:gd name="T81" fmla="*/ 46 h 1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4" h="107">
                <a:moveTo>
                  <a:pt x="120" y="17"/>
                </a:moveTo>
                <a:cubicBezTo>
                  <a:pt x="101" y="2"/>
                  <a:pt x="101" y="2"/>
                  <a:pt x="101" y="2"/>
                </a:cubicBezTo>
                <a:cubicBezTo>
                  <a:pt x="100" y="1"/>
                  <a:pt x="98" y="0"/>
                  <a:pt x="97" y="0"/>
                </a:cubicBezTo>
                <a:cubicBezTo>
                  <a:pt x="27" y="0"/>
                  <a:pt x="27" y="0"/>
                  <a:pt x="27" y="0"/>
                </a:cubicBezTo>
                <a:cubicBezTo>
                  <a:pt x="26" y="0"/>
                  <a:pt x="24" y="1"/>
                  <a:pt x="23" y="2"/>
                </a:cubicBezTo>
                <a:cubicBezTo>
                  <a:pt x="4" y="17"/>
                  <a:pt x="4" y="17"/>
                  <a:pt x="4" y="17"/>
                </a:cubicBezTo>
                <a:cubicBezTo>
                  <a:pt x="1" y="19"/>
                  <a:pt x="0" y="22"/>
                  <a:pt x="1" y="26"/>
                </a:cubicBezTo>
                <a:cubicBezTo>
                  <a:pt x="9" y="49"/>
                  <a:pt x="9" y="49"/>
                  <a:pt x="9" y="49"/>
                </a:cubicBezTo>
                <a:cubicBezTo>
                  <a:pt x="9" y="51"/>
                  <a:pt x="11" y="53"/>
                  <a:pt x="13" y="53"/>
                </a:cubicBezTo>
                <a:cubicBezTo>
                  <a:pt x="14" y="54"/>
                  <a:pt x="15" y="54"/>
                  <a:pt x="16" y="54"/>
                </a:cubicBezTo>
                <a:cubicBezTo>
                  <a:pt x="17" y="54"/>
                  <a:pt x="19" y="53"/>
                  <a:pt x="20" y="53"/>
                </a:cubicBezTo>
                <a:cubicBezTo>
                  <a:pt x="20" y="100"/>
                  <a:pt x="20" y="100"/>
                  <a:pt x="20" y="100"/>
                </a:cubicBezTo>
                <a:cubicBezTo>
                  <a:pt x="20" y="104"/>
                  <a:pt x="23" y="107"/>
                  <a:pt x="27" y="107"/>
                </a:cubicBezTo>
                <a:cubicBezTo>
                  <a:pt x="97" y="107"/>
                  <a:pt x="97" y="107"/>
                  <a:pt x="97" y="107"/>
                </a:cubicBezTo>
                <a:cubicBezTo>
                  <a:pt x="101" y="107"/>
                  <a:pt x="104" y="104"/>
                  <a:pt x="104" y="100"/>
                </a:cubicBezTo>
                <a:cubicBezTo>
                  <a:pt x="104" y="53"/>
                  <a:pt x="104" y="53"/>
                  <a:pt x="104" y="53"/>
                </a:cubicBezTo>
                <a:cubicBezTo>
                  <a:pt x="105" y="53"/>
                  <a:pt x="107" y="54"/>
                  <a:pt x="108" y="54"/>
                </a:cubicBezTo>
                <a:cubicBezTo>
                  <a:pt x="109" y="54"/>
                  <a:pt x="110" y="54"/>
                  <a:pt x="111" y="53"/>
                </a:cubicBezTo>
                <a:cubicBezTo>
                  <a:pt x="113" y="53"/>
                  <a:pt x="115" y="51"/>
                  <a:pt x="115" y="49"/>
                </a:cubicBezTo>
                <a:cubicBezTo>
                  <a:pt x="123" y="26"/>
                  <a:pt x="123" y="26"/>
                  <a:pt x="123" y="26"/>
                </a:cubicBezTo>
                <a:cubicBezTo>
                  <a:pt x="124" y="22"/>
                  <a:pt x="123" y="19"/>
                  <a:pt x="120" y="17"/>
                </a:cubicBezTo>
                <a:close/>
                <a:moveTo>
                  <a:pt x="76" y="8"/>
                </a:moveTo>
                <a:cubicBezTo>
                  <a:pt x="74" y="12"/>
                  <a:pt x="69" y="15"/>
                  <a:pt x="62" y="15"/>
                </a:cubicBezTo>
                <a:cubicBezTo>
                  <a:pt x="55" y="15"/>
                  <a:pt x="50" y="12"/>
                  <a:pt x="48" y="8"/>
                </a:cubicBezTo>
                <a:lnTo>
                  <a:pt x="76" y="8"/>
                </a:lnTo>
                <a:close/>
                <a:moveTo>
                  <a:pt x="108" y="46"/>
                </a:moveTo>
                <a:cubicBezTo>
                  <a:pt x="97" y="38"/>
                  <a:pt x="97" y="38"/>
                  <a:pt x="97" y="38"/>
                </a:cubicBezTo>
                <a:cubicBezTo>
                  <a:pt x="97" y="100"/>
                  <a:pt x="97" y="100"/>
                  <a:pt x="97" y="100"/>
                </a:cubicBezTo>
                <a:cubicBezTo>
                  <a:pt x="27" y="100"/>
                  <a:pt x="27" y="100"/>
                  <a:pt x="27" y="100"/>
                </a:cubicBezTo>
                <a:cubicBezTo>
                  <a:pt x="27" y="38"/>
                  <a:pt x="27" y="38"/>
                  <a:pt x="27" y="38"/>
                </a:cubicBezTo>
                <a:cubicBezTo>
                  <a:pt x="16" y="46"/>
                  <a:pt x="16" y="46"/>
                  <a:pt x="16" y="46"/>
                </a:cubicBezTo>
                <a:cubicBezTo>
                  <a:pt x="8" y="23"/>
                  <a:pt x="8" y="23"/>
                  <a:pt x="8" y="23"/>
                </a:cubicBezTo>
                <a:cubicBezTo>
                  <a:pt x="27" y="8"/>
                  <a:pt x="27" y="8"/>
                  <a:pt x="27" y="8"/>
                </a:cubicBezTo>
                <a:cubicBezTo>
                  <a:pt x="44" y="8"/>
                  <a:pt x="44" y="8"/>
                  <a:pt x="44" y="8"/>
                </a:cubicBezTo>
                <a:cubicBezTo>
                  <a:pt x="46" y="14"/>
                  <a:pt x="53" y="19"/>
                  <a:pt x="62" y="19"/>
                </a:cubicBezTo>
                <a:cubicBezTo>
                  <a:pt x="71" y="19"/>
                  <a:pt x="78" y="14"/>
                  <a:pt x="80" y="8"/>
                </a:cubicBezTo>
                <a:cubicBezTo>
                  <a:pt x="97" y="8"/>
                  <a:pt x="97" y="8"/>
                  <a:pt x="97" y="8"/>
                </a:cubicBezTo>
                <a:cubicBezTo>
                  <a:pt x="116" y="23"/>
                  <a:pt x="116" y="23"/>
                  <a:pt x="116" y="23"/>
                </a:cubicBezTo>
                <a:lnTo>
                  <a:pt x="108" y="46"/>
                </a:lnTo>
                <a:close/>
                <a:moveTo>
                  <a:pt x="108" y="46"/>
                </a:moveTo>
                <a:cubicBezTo>
                  <a:pt x="108" y="46"/>
                  <a:pt x="108" y="46"/>
                  <a:pt x="108" y="46"/>
                </a:cubicBezTo>
              </a:path>
            </a:pathLst>
          </a:custGeom>
          <a:solidFill>
            <a:schemeClr val="tx2"/>
          </a:solidFill>
          <a:ln>
            <a:solidFill>
              <a:schemeClr val="bg1"/>
            </a:solidFill>
          </a:ln>
        </p:spPr>
        <p:txBody>
          <a:bodyPr/>
          <a:lstStyle/>
          <a:p>
            <a:endParaRPr lang="en-US"/>
          </a:p>
        </p:txBody>
      </p:sp>
      <p:sp>
        <p:nvSpPr>
          <p:cNvPr id="31" name="Freeform 96">
            <a:extLst>
              <a:ext uri="{FF2B5EF4-FFF2-40B4-BE49-F238E27FC236}">
                <a16:creationId xmlns:a16="http://schemas.microsoft.com/office/drawing/2014/main" xmlns="" id="{C79A8FF2-402D-47DC-8C1E-E56D5449C5BD}"/>
              </a:ext>
            </a:extLst>
          </p:cNvPr>
          <p:cNvSpPr>
            <a:spLocks noEditPoints="1"/>
          </p:cNvSpPr>
          <p:nvPr/>
        </p:nvSpPr>
        <p:spPr bwMode="auto">
          <a:xfrm>
            <a:off x="4903876" y="2027652"/>
            <a:ext cx="377640" cy="385227"/>
          </a:xfrm>
          <a:custGeom>
            <a:avLst/>
            <a:gdLst>
              <a:gd name="T0" fmla="*/ 157 w 273"/>
              <a:gd name="T1" fmla="*/ 156 h 274"/>
              <a:gd name="T2" fmla="*/ 157 w 273"/>
              <a:gd name="T3" fmla="*/ 156 h 274"/>
              <a:gd name="T4" fmla="*/ 131 w 273"/>
              <a:gd name="T5" fmla="*/ 168 h 274"/>
              <a:gd name="T6" fmla="*/ 83 w 273"/>
              <a:gd name="T7" fmla="*/ 203 h 274"/>
              <a:gd name="T8" fmla="*/ 62 w 273"/>
              <a:gd name="T9" fmla="*/ 227 h 274"/>
              <a:gd name="T10" fmla="*/ 182 w 273"/>
              <a:gd name="T11" fmla="*/ 245 h 274"/>
              <a:gd name="T12" fmla="*/ 140 w 273"/>
              <a:gd name="T13" fmla="*/ 117 h 274"/>
              <a:gd name="T14" fmla="*/ 20 w 273"/>
              <a:gd name="T15" fmla="*/ 137 h 274"/>
              <a:gd name="T16" fmla="*/ 50 w 273"/>
              <a:gd name="T17" fmla="*/ 215 h 274"/>
              <a:gd name="T18" fmla="*/ 97 w 273"/>
              <a:gd name="T19" fmla="*/ 163 h 274"/>
              <a:gd name="T20" fmla="*/ 138 w 273"/>
              <a:gd name="T21" fmla="*/ 140 h 274"/>
              <a:gd name="T22" fmla="*/ 147 w 273"/>
              <a:gd name="T23" fmla="*/ 137 h 274"/>
              <a:gd name="T24" fmla="*/ 130 w 273"/>
              <a:gd name="T25" fmla="*/ 99 h 274"/>
              <a:gd name="T26" fmla="*/ 45 w 273"/>
              <a:gd name="T27" fmla="*/ 65 h 274"/>
              <a:gd name="T28" fmla="*/ 130 w 273"/>
              <a:gd name="T29" fmla="*/ 99 h 274"/>
              <a:gd name="T30" fmla="*/ 179 w 273"/>
              <a:gd name="T31" fmla="*/ 150 h 274"/>
              <a:gd name="T32" fmla="*/ 235 w 273"/>
              <a:gd name="T33" fmla="*/ 200 h 274"/>
              <a:gd name="T34" fmla="*/ 109 w 273"/>
              <a:gd name="T35" fmla="*/ 24 h 274"/>
              <a:gd name="T36" fmla="*/ 109 w 273"/>
              <a:gd name="T37" fmla="*/ 24 h 274"/>
              <a:gd name="T38" fmla="*/ 137 w 273"/>
              <a:gd name="T39" fmla="*/ 20 h 274"/>
              <a:gd name="T40" fmla="*/ 153 w 273"/>
              <a:gd name="T41" fmla="*/ 92 h 274"/>
              <a:gd name="T42" fmla="*/ 193 w 273"/>
              <a:gd name="T43" fmla="*/ 70 h 274"/>
              <a:gd name="T44" fmla="*/ 211 w 273"/>
              <a:gd name="T45" fmla="*/ 53 h 274"/>
              <a:gd name="T46" fmla="*/ 253 w 273"/>
              <a:gd name="T47" fmla="*/ 136 h 274"/>
              <a:gd name="T48" fmla="*/ 227 w 273"/>
              <a:gd name="T49" fmla="*/ 63 h 274"/>
              <a:gd name="T50" fmla="*/ 216 w 273"/>
              <a:gd name="T51" fmla="*/ 75 h 274"/>
              <a:gd name="T52" fmla="*/ 185 w 273"/>
              <a:gd name="T53" fmla="*/ 98 h 274"/>
              <a:gd name="T54" fmla="*/ 170 w 273"/>
              <a:gd name="T55" fmla="*/ 126 h 274"/>
              <a:gd name="T56" fmla="*/ 172 w 273"/>
              <a:gd name="T57" fmla="*/ 132 h 274"/>
              <a:gd name="T58" fmla="*/ 198 w 273"/>
              <a:gd name="T59" fmla="*/ 131 h 274"/>
              <a:gd name="T60" fmla="*/ 222 w 273"/>
              <a:gd name="T61" fmla="*/ 132 h 274"/>
              <a:gd name="T62" fmla="*/ 241 w 273"/>
              <a:gd name="T63" fmla="*/ 134 h 274"/>
              <a:gd name="T64" fmla="*/ 252 w 273"/>
              <a:gd name="T65" fmla="*/ 136 h 274"/>
              <a:gd name="T66" fmla="*/ 273 w 273"/>
              <a:gd name="T67" fmla="*/ 137 h 274"/>
              <a:gd name="T68" fmla="*/ 205 w 273"/>
              <a:gd name="T69" fmla="*/ 256 h 274"/>
              <a:gd name="T70" fmla="*/ 68 w 273"/>
              <a:gd name="T71" fmla="*/ 256 h 274"/>
              <a:gd name="T72" fmla="*/ 0 w 273"/>
              <a:gd name="T73" fmla="*/ 137 h 274"/>
              <a:gd name="T74" fmla="*/ 68 w 273"/>
              <a:gd name="T75" fmla="*/ 19 h 274"/>
              <a:gd name="T76" fmla="*/ 205 w 273"/>
              <a:gd name="T77" fmla="*/ 19 h 274"/>
              <a:gd name="T78" fmla="*/ 273 w 273"/>
              <a:gd name="T79" fmla="*/ 13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274">
                <a:moveTo>
                  <a:pt x="182" y="245"/>
                </a:moveTo>
                <a:cubicBezTo>
                  <a:pt x="177" y="216"/>
                  <a:pt x="169" y="187"/>
                  <a:pt x="157" y="156"/>
                </a:cubicBezTo>
                <a:cubicBezTo>
                  <a:pt x="157" y="156"/>
                  <a:pt x="157" y="156"/>
                  <a:pt x="157" y="156"/>
                </a:cubicBezTo>
                <a:cubicBezTo>
                  <a:pt x="157" y="156"/>
                  <a:pt x="157" y="156"/>
                  <a:pt x="157" y="156"/>
                </a:cubicBezTo>
                <a:cubicBezTo>
                  <a:pt x="155" y="157"/>
                  <a:pt x="152" y="158"/>
                  <a:pt x="149" y="159"/>
                </a:cubicBezTo>
                <a:cubicBezTo>
                  <a:pt x="146" y="160"/>
                  <a:pt x="140" y="163"/>
                  <a:pt x="131" y="168"/>
                </a:cubicBezTo>
                <a:cubicBezTo>
                  <a:pt x="122" y="172"/>
                  <a:pt x="114" y="177"/>
                  <a:pt x="107" y="182"/>
                </a:cubicBezTo>
                <a:cubicBezTo>
                  <a:pt x="99" y="188"/>
                  <a:pt x="91" y="194"/>
                  <a:pt x="83" y="203"/>
                </a:cubicBezTo>
                <a:cubicBezTo>
                  <a:pt x="75" y="211"/>
                  <a:pt x="69" y="220"/>
                  <a:pt x="65" y="229"/>
                </a:cubicBezTo>
                <a:cubicBezTo>
                  <a:pt x="62" y="227"/>
                  <a:pt x="62" y="227"/>
                  <a:pt x="62" y="227"/>
                </a:cubicBezTo>
                <a:cubicBezTo>
                  <a:pt x="84" y="245"/>
                  <a:pt x="109" y="254"/>
                  <a:pt x="137" y="254"/>
                </a:cubicBezTo>
                <a:cubicBezTo>
                  <a:pt x="152" y="254"/>
                  <a:pt x="167" y="251"/>
                  <a:pt x="182" y="245"/>
                </a:cubicBezTo>
                <a:close/>
                <a:moveTo>
                  <a:pt x="149" y="137"/>
                </a:moveTo>
                <a:cubicBezTo>
                  <a:pt x="147" y="131"/>
                  <a:pt x="144" y="124"/>
                  <a:pt x="140" y="117"/>
                </a:cubicBezTo>
                <a:cubicBezTo>
                  <a:pt x="103" y="128"/>
                  <a:pt x="63" y="133"/>
                  <a:pt x="20" y="133"/>
                </a:cubicBezTo>
                <a:cubicBezTo>
                  <a:pt x="20" y="134"/>
                  <a:pt x="20" y="135"/>
                  <a:pt x="20" y="137"/>
                </a:cubicBezTo>
                <a:cubicBezTo>
                  <a:pt x="20" y="152"/>
                  <a:pt x="22" y="166"/>
                  <a:pt x="28" y="179"/>
                </a:cubicBezTo>
                <a:cubicBezTo>
                  <a:pt x="33" y="193"/>
                  <a:pt x="40" y="205"/>
                  <a:pt x="50" y="215"/>
                </a:cubicBezTo>
                <a:cubicBezTo>
                  <a:pt x="56" y="205"/>
                  <a:pt x="63" y="195"/>
                  <a:pt x="72" y="185"/>
                </a:cubicBezTo>
                <a:cubicBezTo>
                  <a:pt x="80" y="176"/>
                  <a:pt x="89" y="169"/>
                  <a:pt x="97" y="163"/>
                </a:cubicBezTo>
                <a:cubicBezTo>
                  <a:pt x="105" y="158"/>
                  <a:pt x="113" y="153"/>
                  <a:pt x="120" y="149"/>
                </a:cubicBezTo>
                <a:cubicBezTo>
                  <a:pt x="128" y="145"/>
                  <a:pt x="134" y="142"/>
                  <a:pt x="138" y="140"/>
                </a:cubicBezTo>
                <a:cubicBezTo>
                  <a:pt x="145" y="138"/>
                  <a:pt x="145" y="138"/>
                  <a:pt x="145" y="138"/>
                </a:cubicBezTo>
                <a:cubicBezTo>
                  <a:pt x="145" y="138"/>
                  <a:pt x="146" y="138"/>
                  <a:pt x="147" y="137"/>
                </a:cubicBezTo>
                <a:cubicBezTo>
                  <a:pt x="148" y="137"/>
                  <a:pt x="149" y="137"/>
                  <a:pt x="149" y="137"/>
                </a:cubicBezTo>
                <a:close/>
                <a:moveTo>
                  <a:pt x="130" y="99"/>
                </a:moveTo>
                <a:cubicBezTo>
                  <a:pt x="116" y="74"/>
                  <a:pt x="101" y="51"/>
                  <a:pt x="87" y="32"/>
                </a:cubicBezTo>
                <a:cubicBezTo>
                  <a:pt x="70" y="39"/>
                  <a:pt x="57" y="50"/>
                  <a:pt x="45" y="65"/>
                </a:cubicBezTo>
                <a:cubicBezTo>
                  <a:pt x="34" y="79"/>
                  <a:pt x="26" y="95"/>
                  <a:pt x="22" y="113"/>
                </a:cubicBezTo>
                <a:cubicBezTo>
                  <a:pt x="58" y="113"/>
                  <a:pt x="94" y="108"/>
                  <a:pt x="130" y="99"/>
                </a:cubicBezTo>
                <a:close/>
                <a:moveTo>
                  <a:pt x="252" y="156"/>
                </a:moveTo>
                <a:cubicBezTo>
                  <a:pt x="227" y="149"/>
                  <a:pt x="203" y="147"/>
                  <a:pt x="179" y="150"/>
                </a:cubicBezTo>
                <a:cubicBezTo>
                  <a:pt x="189" y="179"/>
                  <a:pt x="197" y="207"/>
                  <a:pt x="202" y="234"/>
                </a:cubicBezTo>
                <a:cubicBezTo>
                  <a:pt x="215" y="225"/>
                  <a:pt x="226" y="214"/>
                  <a:pt x="235" y="200"/>
                </a:cubicBezTo>
                <a:cubicBezTo>
                  <a:pt x="244" y="187"/>
                  <a:pt x="249" y="172"/>
                  <a:pt x="252" y="156"/>
                </a:cubicBezTo>
                <a:close/>
                <a:moveTo>
                  <a:pt x="109" y="24"/>
                </a:moveTo>
                <a:cubicBezTo>
                  <a:pt x="109" y="24"/>
                  <a:pt x="108" y="24"/>
                  <a:pt x="108" y="24"/>
                </a:cubicBezTo>
                <a:cubicBezTo>
                  <a:pt x="108" y="24"/>
                  <a:pt x="109" y="24"/>
                  <a:pt x="109" y="24"/>
                </a:cubicBezTo>
                <a:close/>
                <a:moveTo>
                  <a:pt x="214" y="50"/>
                </a:moveTo>
                <a:cubicBezTo>
                  <a:pt x="192" y="30"/>
                  <a:pt x="166" y="20"/>
                  <a:pt x="137" y="20"/>
                </a:cubicBezTo>
                <a:cubicBezTo>
                  <a:pt x="128" y="20"/>
                  <a:pt x="118" y="21"/>
                  <a:pt x="109" y="24"/>
                </a:cubicBezTo>
                <a:cubicBezTo>
                  <a:pt x="125" y="44"/>
                  <a:pt x="139" y="67"/>
                  <a:pt x="153" y="92"/>
                </a:cubicBezTo>
                <a:cubicBezTo>
                  <a:pt x="161" y="89"/>
                  <a:pt x="169" y="85"/>
                  <a:pt x="176" y="81"/>
                </a:cubicBezTo>
                <a:cubicBezTo>
                  <a:pt x="183" y="77"/>
                  <a:pt x="189" y="73"/>
                  <a:pt x="193" y="70"/>
                </a:cubicBezTo>
                <a:cubicBezTo>
                  <a:pt x="197" y="67"/>
                  <a:pt x="201" y="63"/>
                  <a:pt x="205" y="60"/>
                </a:cubicBezTo>
                <a:cubicBezTo>
                  <a:pt x="208" y="56"/>
                  <a:pt x="211" y="54"/>
                  <a:pt x="211" y="53"/>
                </a:cubicBezTo>
                <a:lnTo>
                  <a:pt x="214" y="50"/>
                </a:lnTo>
                <a:close/>
                <a:moveTo>
                  <a:pt x="253" y="136"/>
                </a:moveTo>
                <a:cubicBezTo>
                  <a:pt x="253" y="108"/>
                  <a:pt x="244" y="84"/>
                  <a:pt x="227" y="63"/>
                </a:cubicBezTo>
                <a:cubicBezTo>
                  <a:pt x="227" y="63"/>
                  <a:pt x="227" y="63"/>
                  <a:pt x="227" y="63"/>
                </a:cubicBezTo>
                <a:cubicBezTo>
                  <a:pt x="226" y="65"/>
                  <a:pt x="225" y="66"/>
                  <a:pt x="223" y="67"/>
                </a:cubicBezTo>
                <a:cubicBezTo>
                  <a:pt x="222" y="69"/>
                  <a:pt x="220" y="72"/>
                  <a:pt x="216" y="75"/>
                </a:cubicBezTo>
                <a:cubicBezTo>
                  <a:pt x="212" y="79"/>
                  <a:pt x="207" y="83"/>
                  <a:pt x="203" y="86"/>
                </a:cubicBezTo>
                <a:cubicBezTo>
                  <a:pt x="198" y="90"/>
                  <a:pt x="193" y="93"/>
                  <a:pt x="185" y="98"/>
                </a:cubicBezTo>
                <a:cubicBezTo>
                  <a:pt x="178" y="102"/>
                  <a:pt x="170" y="106"/>
                  <a:pt x="162" y="109"/>
                </a:cubicBezTo>
                <a:cubicBezTo>
                  <a:pt x="165" y="115"/>
                  <a:pt x="167" y="121"/>
                  <a:pt x="170" y="126"/>
                </a:cubicBezTo>
                <a:cubicBezTo>
                  <a:pt x="170" y="127"/>
                  <a:pt x="170" y="128"/>
                  <a:pt x="171" y="129"/>
                </a:cubicBezTo>
                <a:cubicBezTo>
                  <a:pt x="171" y="131"/>
                  <a:pt x="172" y="132"/>
                  <a:pt x="172" y="132"/>
                </a:cubicBezTo>
                <a:cubicBezTo>
                  <a:pt x="176" y="132"/>
                  <a:pt x="181" y="131"/>
                  <a:pt x="185" y="131"/>
                </a:cubicBezTo>
                <a:cubicBezTo>
                  <a:pt x="190" y="131"/>
                  <a:pt x="194" y="131"/>
                  <a:pt x="198" y="131"/>
                </a:cubicBezTo>
                <a:cubicBezTo>
                  <a:pt x="203" y="131"/>
                  <a:pt x="207" y="131"/>
                  <a:pt x="211" y="131"/>
                </a:cubicBezTo>
                <a:cubicBezTo>
                  <a:pt x="215" y="131"/>
                  <a:pt x="219" y="131"/>
                  <a:pt x="222" y="132"/>
                </a:cubicBezTo>
                <a:cubicBezTo>
                  <a:pt x="226" y="132"/>
                  <a:pt x="229" y="132"/>
                  <a:pt x="232" y="133"/>
                </a:cubicBezTo>
                <a:cubicBezTo>
                  <a:pt x="235" y="133"/>
                  <a:pt x="238" y="133"/>
                  <a:pt x="241" y="134"/>
                </a:cubicBezTo>
                <a:cubicBezTo>
                  <a:pt x="243" y="134"/>
                  <a:pt x="245" y="134"/>
                  <a:pt x="247" y="135"/>
                </a:cubicBezTo>
                <a:cubicBezTo>
                  <a:pt x="249" y="135"/>
                  <a:pt x="250" y="135"/>
                  <a:pt x="252" y="136"/>
                </a:cubicBezTo>
                <a:lnTo>
                  <a:pt x="253" y="136"/>
                </a:lnTo>
                <a:close/>
                <a:moveTo>
                  <a:pt x="273" y="137"/>
                </a:moveTo>
                <a:cubicBezTo>
                  <a:pt x="273" y="162"/>
                  <a:pt x="267" y="185"/>
                  <a:pt x="255" y="206"/>
                </a:cubicBezTo>
                <a:cubicBezTo>
                  <a:pt x="243" y="227"/>
                  <a:pt x="226" y="243"/>
                  <a:pt x="205" y="256"/>
                </a:cubicBezTo>
                <a:cubicBezTo>
                  <a:pt x="184" y="268"/>
                  <a:pt x="161" y="274"/>
                  <a:pt x="137" y="274"/>
                </a:cubicBezTo>
                <a:cubicBezTo>
                  <a:pt x="112" y="274"/>
                  <a:pt x="89" y="268"/>
                  <a:pt x="68" y="256"/>
                </a:cubicBezTo>
                <a:cubicBezTo>
                  <a:pt x="47" y="243"/>
                  <a:pt x="30" y="227"/>
                  <a:pt x="18" y="206"/>
                </a:cubicBezTo>
                <a:cubicBezTo>
                  <a:pt x="6" y="185"/>
                  <a:pt x="0" y="162"/>
                  <a:pt x="0" y="137"/>
                </a:cubicBezTo>
                <a:cubicBezTo>
                  <a:pt x="0" y="112"/>
                  <a:pt x="6" y="89"/>
                  <a:pt x="18" y="69"/>
                </a:cubicBezTo>
                <a:cubicBezTo>
                  <a:pt x="30" y="48"/>
                  <a:pt x="47" y="31"/>
                  <a:pt x="68" y="19"/>
                </a:cubicBezTo>
                <a:cubicBezTo>
                  <a:pt x="89" y="7"/>
                  <a:pt x="112" y="0"/>
                  <a:pt x="137" y="0"/>
                </a:cubicBezTo>
                <a:cubicBezTo>
                  <a:pt x="161" y="0"/>
                  <a:pt x="184" y="7"/>
                  <a:pt x="205" y="19"/>
                </a:cubicBezTo>
                <a:cubicBezTo>
                  <a:pt x="226" y="31"/>
                  <a:pt x="243" y="48"/>
                  <a:pt x="255" y="69"/>
                </a:cubicBezTo>
                <a:cubicBezTo>
                  <a:pt x="267" y="89"/>
                  <a:pt x="273" y="112"/>
                  <a:pt x="273"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33" name="Freeform 150">
            <a:extLst>
              <a:ext uri="{FF2B5EF4-FFF2-40B4-BE49-F238E27FC236}">
                <a16:creationId xmlns:a16="http://schemas.microsoft.com/office/drawing/2014/main" xmlns="" id="{CC254DB7-6A3C-48F5-9556-B34677234C55}"/>
              </a:ext>
            </a:extLst>
          </p:cNvPr>
          <p:cNvSpPr>
            <a:spLocks noEditPoints="1"/>
          </p:cNvSpPr>
          <p:nvPr/>
        </p:nvSpPr>
        <p:spPr bwMode="auto">
          <a:xfrm>
            <a:off x="7829394" y="4308664"/>
            <a:ext cx="446783" cy="460132"/>
          </a:xfrm>
          <a:custGeom>
            <a:avLst/>
            <a:gdLst>
              <a:gd name="T0" fmla="*/ 138 w 176"/>
              <a:gd name="T1" fmla="*/ 133 h 176"/>
              <a:gd name="T2" fmla="*/ 152 w 176"/>
              <a:gd name="T3" fmla="*/ 96 h 176"/>
              <a:gd name="T4" fmla="*/ 96 w 176"/>
              <a:gd name="T5" fmla="*/ 40 h 176"/>
              <a:gd name="T6" fmla="*/ 40 w 176"/>
              <a:gd name="T7" fmla="*/ 96 h 176"/>
              <a:gd name="T8" fmla="*/ 96 w 176"/>
              <a:gd name="T9" fmla="*/ 152 h 176"/>
              <a:gd name="T10" fmla="*/ 133 w 176"/>
              <a:gd name="T11" fmla="*/ 138 h 176"/>
              <a:gd name="T12" fmla="*/ 138 w 176"/>
              <a:gd name="T13" fmla="*/ 144 h 176"/>
              <a:gd name="T14" fmla="*/ 138 w 176"/>
              <a:gd name="T15" fmla="*/ 144 h 176"/>
              <a:gd name="T16" fmla="*/ 138 w 176"/>
              <a:gd name="T17" fmla="*/ 144 h 176"/>
              <a:gd name="T18" fmla="*/ 169 w 176"/>
              <a:gd name="T19" fmla="*/ 175 h 176"/>
              <a:gd name="T20" fmla="*/ 172 w 176"/>
              <a:gd name="T21" fmla="*/ 176 h 176"/>
              <a:gd name="T22" fmla="*/ 176 w 176"/>
              <a:gd name="T23" fmla="*/ 172 h 176"/>
              <a:gd name="T24" fmla="*/ 175 w 176"/>
              <a:gd name="T25" fmla="*/ 169 h 176"/>
              <a:gd name="T26" fmla="*/ 138 w 176"/>
              <a:gd name="T27" fmla="*/ 133 h 176"/>
              <a:gd name="T28" fmla="*/ 96 w 176"/>
              <a:gd name="T29" fmla="*/ 144 h 176"/>
              <a:gd name="T30" fmla="*/ 48 w 176"/>
              <a:gd name="T31" fmla="*/ 96 h 176"/>
              <a:gd name="T32" fmla="*/ 96 w 176"/>
              <a:gd name="T33" fmla="*/ 48 h 176"/>
              <a:gd name="T34" fmla="*/ 144 w 176"/>
              <a:gd name="T35" fmla="*/ 96 h 176"/>
              <a:gd name="T36" fmla="*/ 96 w 176"/>
              <a:gd name="T37" fmla="*/ 144 h 176"/>
              <a:gd name="T38" fmla="*/ 160 w 176"/>
              <a:gd name="T39" fmla="*/ 16 h 176"/>
              <a:gd name="T40" fmla="*/ 88 w 176"/>
              <a:gd name="T41" fmla="*/ 16 h 176"/>
              <a:gd name="T42" fmla="*/ 56 w 176"/>
              <a:gd name="T43" fmla="*/ 0 h 176"/>
              <a:gd name="T44" fmla="*/ 16 w 176"/>
              <a:gd name="T45" fmla="*/ 0 h 176"/>
              <a:gd name="T46" fmla="*/ 0 w 176"/>
              <a:gd name="T47" fmla="*/ 16 h 176"/>
              <a:gd name="T48" fmla="*/ 0 w 176"/>
              <a:gd name="T49" fmla="*/ 128 h 176"/>
              <a:gd name="T50" fmla="*/ 16 w 176"/>
              <a:gd name="T51" fmla="*/ 144 h 176"/>
              <a:gd name="T52" fmla="*/ 54 w 176"/>
              <a:gd name="T53" fmla="*/ 144 h 176"/>
              <a:gd name="T54" fmla="*/ 46 w 176"/>
              <a:gd name="T55" fmla="*/ 136 h 176"/>
              <a:gd name="T56" fmla="*/ 16 w 176"/>
              <a:gd name="T57" fmla="*/ 136 h 176"/>
              <a:gd name="T58" fmla="*/ 8 w 176"/>
              <a:gd name="T59" fmla="*/ 128 h 176"/>
              <a:gd name="T60" fmla="*/ 8 w 176"/>
              <a:gd name="T61" fmla="*/ 48 h 176"/>
              <a:gd name="T62" fmla="*/ 54 w 176"/>
              <a:gd name="T63" fmla="*/ 48 h 176"/>
              <a:gd name="T64" fmla="*/ 65 w 176"/>
              <a:gd name="T65" fmla="*/ 40 h 176"/>
              <a:gd name="T66" fmla="*/ 8 w 176"/>
              <a:gd name="T67" fmla="*/ 40 h 176"/>
              <a:gd name="T68" fmla="*/ 8 w 176"/>
              <a:gd name="T69" fmla="*/ 16 h 176"/>
              <a:gd name="T70" fmla="*/ 16 w 176"/>
              <a:gd name="T71" fmla="*/ 8 h 176"/>
              <a:gd name="T72" fmla="*/ 56 w 176"/>
              <a:gd name="T73" fmla="*/ 8 h 176"/>
              <a:gd name="T74" fmla="*/ 88 w 176"/>
              <a:gd name="T75" fmla="*/ 24 h 176"/>
              <a:gd name="T76" fmla="*/ 160 w 176"/>
              <a:gd name="T77" fmla="*/ 24 h 176"/>
              <a:gd name="T78" fmla="*/ 168 w 176"/>
              <a:gd name="T79" fmla="*/ 32 h 176"/>
              <a:gd name="T80" fmla="*/ 168 w 176"/>
              <a:gd name="T81" fmla="*/ 40 h 176"/>
              <a:gd name="T82" fmla="*/ 127 w 176"/>
              <a:gd name="T83" fmla="*/ 40 h 176"/>
              <a:gd name="T84" fmla="*/ 138 w 176"/>
              <a:gd name="T85" fmla="*/ 48 h 176"/>
              <a:gd name="T86" fmla="*/ 168 w 176"/>
              <a:gd name="T87" fmla="*/ 48 h 176"/>
              <a:gd name="T88" fmla="*/ 168 w 176"/>
              <a:gd name="T89" fmla="*/ 128 h 176"/>
              <a:gd name="T90" fmla="*/ 160 w 176"/>
              <a:gd name="T91" fmla="*/ 136 h 176"/>
              <a:gd name="T92" fmla="*/ 153 w 176"/>
              <a:gd name="T93" fmla="*/ 136 h 176"/>
              <a:gd name="T94" fmla="*/ 161 w 176"/>
              <a:gd name="T95" fmla="*/ 144 h 176"/>
              <a:gd name="T96" fmla="*/ 176 w 176"/>
              <a:gd name="T97" fmla="*/ 128 h 176"/>
              <a:gd name="T98" fmla="*/ 176 w 176"/>
              <a:gd name="T99" fmla="*/ 32 h 176"/>
              <a:gd name="T100" fmla="*/ 160 w 176"/>
              <a:gd name="T10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76">
                <a:moveTo>
                  <a:pt x="138" y="133"/>
                </a:moveTo>
                <a:cubicBezTo>
                  <a:pt x="147" y="123"/>
                  <a:pt x="152" y="110"/>
                  <a:pt x="152" y="96"/>
                </a:cubicBezTo>
                <a:cubicBezTo>
                  <a:pt x="152" y="65"/>
                  <a:pt x="127" y="40"/>
                  <a:pt x="96" y="40"/>
                </a:cubicBezTo>
                <a:cubicBezTo>
                  <a:pt x="65" y="40"/>
                  <a:pt x="40" y="65"/>
                  <a:pt x="40" y="96"/>
                </a:cubicBezTo>
                <a:cubicBezTo>
                  <a:pt x="40" y="127"/>
                  <a:pt x="65" y="152"/>
                  <a:pt x="96" y="152"/>
                </a:cubicBezTo>
                <a:cubicBezTo>
                  <a:pt x="110" y="152"/>
                  <a:pt x="123" y="147"/>
                  <a:pt x="133" y="138"/>
                </a:cubicBezTo>
                <a:cubicBezTo>
                  <a:pt x="138" y="144"/>
                  <a:pt x="138" y="144"/>
                  <a:pt x="138" y="144"/>
                </a:cubicBezTo>
                <a:cubicBezTo>
                  <a:pt x="138" y="144"/>
                  <a:pt x="138" y="144"/>
                  <a:pt x="138" y="144"/>
                </a:cubicBezTo>
                <a:cubicBezTo>
                  <a:pt x="138" y="144"/>
                  <a:pt x="138" y="144"/>
                  <a:pt x="138" y="144"/>
                </a:cubicBezTo>
                <a:cubicBezTo>
                  <a:pt x="169" y="175"/>
                  <a:pt x="169" y="175"/>
                  <a:pt x="169" y="175"/>
                </a:cubicBezTo>
                <a:cubicBezTo>
                  <a:pt x="170" y="176"/>
                  <a:pt x="171" y="176"/>
                  <a:pt x="172" y="176"/>
                </a:cubicBezTo>
                <a:cubicBezTo>
                  <a:pt x="174" y="176"/>
                  <a:pt x="176" y="174"/>
                  <a:pt x="176" y="172"/>
                </a:cubicBezTo>
                <a:cubicBezTo>
                  <a:pt x="176" y="171"/>
                  <a:pt x="176" y="170"/>
                  <a:pt x="175" y="169"/>
                </a:cubicBezTo>
                <a:lnTo>
                  <a:pt x="138" y="133"/>
                </a:lnTo>
                <a:close/>
                <a:moveTo>
                  <a:pt x="96" y="144"/>
                </a:moveTo>
                <a:cubicBezTo>
                  <a:pt x="69" y="144"/>
                  <a:pt x="48" y="123"/>
                  <a:pt x="48" y="96"/>
                </a:cubicBezTo>
                <a:cubicBezTo>
                  <a:pt x="48" y="69"/>
                  <a:pt x="69" y="48"/>
                  <a:pt x="96" y="48"/>
                </a:cubicBezTo>
                <a:cubicBezTo>
                  <a:pt x="123" y="48"/>
                  <a:pt x="144" y="69"/>
                  <a:pt x="144" y="96"/>
                </a:cubicBezTo>
                <a:cubicBezTo>
                  <a:pt x="144" y="123"/>
                  <a:pt x="123" y="144"/>
                  <a:pt x="96" y="144"/>
                </a:cubicBezTo>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54" y="144"/>
                  <a:pt x="54" y="144"/>
                  <a:pt x="54" y="144"/>
                </a:cubicBezTo>
                <a:cubicBezTo>
                  <a:pt x="51" y="142"/>
                  <a:pt x="48" y="139"/>
                  <a:pt x="46" y="136"/>
                </a:cubicBezTo>
                <a:cubicBezTo>
                  <a:pt x="16" y="136"/>
                  <a:pt x="16" y="136"/>
                  <a:pt x="16" y="136"/>
                </a:cubicBezTo>
                <a:cubicBezTo>
                  <a:pt x="12" y="136"/>
                  <a:pt x="8" y="132"/>
                  <a:pt x="8" y="128"/>
                </a:cubicBezTo>
                <a:cubicBezTo>
                  <a:pt x="8" y="48"/>
                  <a:pt x="8" y="48"/>
                  <a:pt x="8" y="48"/>
                </a:cubicBezTo>
                <a:cubicBezTo>
                  <a:pt x="54" y="48"/>
                  <a:pt x="54" y="48"/>
                  <a:pt x="54" y="48"/>
                </a:cubicBezTo>
                <a:cubicBezTo>
                  <a:pt x="57" y="45"/>
                  <a:pt x="61" y="42"/>
                  <a:pt x="65" y="40"/>
                </a:cubicBez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cubicBezTo>
                  <a:pt x="168" y="40"/>
                  <a:pt x="168" y="40"/>
                  <a:pt x="168" y="40"/>
                </a:cubicBezTo>
                <a:cubicBezTo>
                  <a:pt x="127" y="40"/>
                  <a:pt x="127" y="40"/>
                  <a:pt x="127" y="40"/>
                </a:cubicBezTo>
                <a:cubicBezTo>
                  <a:pt x="131" y="42"/>
                  <a:pt x="135" y="45"/>
                  <a:pt x="138" y="48"/>
                </a:cubicBezTo>
                <a:cubicBezTo>
                  <a:pt x="168" y="48"/>
                  <a:pt x="168" y="48"/>
                  <a:pt x="168" y="48"/>
                </a:cubicBezTo>
                <a:cubicBezTo>
                  <a:pt x="168" y="128"/>
                  <a:pt x="168" y="128"/>
                  <a:pt x="168" y="128"/>
                </a:cubicBezTo>
                <a:cubicBezTo>
                  <a:pt x="168" y="132"/>
                  <a:pt x="164" y="136"/>
                  <a:pt x="160" y="136"/>
                </a:cubicBezTo>
                <a:cubicBezTo>
                  <a:pt x="153" y="136"/>
                  <a:pt x="153" y="136"/>
                  <a:pt x="153" y="136"/>
                </a:cubicBezTo>
                <a:cubicBezTo>
                  <a:pt x="161" y="144"/>
                  <a:pt x="161" y="144"/>
                  <a:pt x="161" y="144"/>
                </a:cubicBezTo>
                <a:cubicBezTo>
                  <a:pt x="169" y="143"/>
                  <a:pt x="176" y="137"/>
                  <a:pt x="176" y="128"/>
                </a:cubicBezTo>
                <a:cubicBezTo>
                  <a:pt x="176" y="32"/>
                  <a:pt x="176" y="32"/>
                  <a:pt x="176" y="32"/>
                </a:cubicBezTo>
                <a:cubicBezTo>
                  <a:pt x="176" y="23"/>
                  <a:pt x="169" y="16"/>
                  <a:pt x="160"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1579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1209EA8-0966-4FA9-8458-E782BCDCF739}"/>
              </a:ext>
            </a:extLst>
          </p:cNvPr>
          <p:cNvSpPr/>
          <p:nvPr/>
        </p:nvSpPr>
        <p:spPr>
          <a:xfrm rot="2331298">
            <a:off x="915988" y="1474793"/>
            <a:ext cx="1348154" cy="1348154"/>
          </a:xfrm>
          <a:prstGeom prst="round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5" name="Rectangle: Rounded Corners 4">
            <a:extLst>
              <a:ext uri="{FF2B5EF4-FFF2-40B4-BE49-F238E27FC236}">
                <a16:creationId xmlns:a16="http://schemas.microsoft.com/office/drawing/2014/main" xmlns="" id="{664E9C86-C390-4C5B-BDD0-94F37F7306AF}"/>
              </a:ext>
            </a:extLst>
          </p:cNvPr>
          <p:cNvSpPr/>
          <p:nvPr/>
        </p:nvSpPr>
        <p:spPr>
          <a:xfrm rot="771992">
            <a:off x="2064850" y="1586740"/>
            <a:ext cx="1348154" cy="1348154"/>
          </a:xfrm>
          <a:prstGeom prst="roundRect">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3" name="TextBox 2">
            <a:extLst>
              <a:ext uri="{FF2B5EF4-FFF2-40B4-BE49-F238E27FC236}">
                <a16:creationId xmlns:a16="http://schemas.microsoft.com/office/drawing/2014/main" xmlns="" id="{1C738BE4-AD2D-408D-B3B0-CA0140629BD4}"/>
              </a:ext>
            </a:extLst>
          </p:cNvPr>
          <p:cNvSpPr txBox="1"/>
          <p:nvPr/>
        </p:nvSpPr>
        <p:spPr>
          <a:xfrm>
            <a:off x="3129866" y="616283"/>
            <a:ext cx="5656507" cy="584775"/>
          </a:xfrm>
          <a:prstGeom prst="rect">
            <a:avLst/>
          </a:prstGeom>
          <a:noFill/>
        </p:spPr>
        <p:txBody>
          <a:bodyPr wrap="square" rtlCol="0" anchor="b">
            <a:spAutoFit/>
          </a:bodyPr>
          <a:lstStyle/>
          <a:p>
            <a:pPr algn="ctr"/>
            <a:r>
              <a:rPr lang="el-GR" sz="3200" b="1" spc="-145" dirty="0">
                <a:solidFill>
                  <a:schemeClr val="tx2"/>
                </a:solidFill>
                <a:latin typeface="Calibri" panose="020F0502020204030204" pitchFamily="34" charset="0"/>
                <a:cs typeface="Calibri" panose="020F0502020204030204" pitchFamily="34" charset="0"/>
              </a:rPr>
              <a:t>Βιομηχανία</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5ABE81F2-1D89-43E5-B22F-18F2D9EE5A1E}"/>
              </a:ext>
            </a:extLst>
          </p:cNvPr>
          <p:cNvSpPr txBox="1"/>
          <p:nvPr/>
        </p:nvSpPr>
        <p:spPr>
          <a:xfrm>
            <a:off x="757663" y="3938779"/>
            <a:ext cx="4720090" cy="1256498"/>
          </a:xfrm>
          <a:prstGeom prst="rect">
            <a:avLst/>
          </a:prstGeom>
          <a:noFill/>
        </p:spPr>
        <p:txBody>
          <a:bodyPr wrap="square" rtlCol="0">
            <a:spAutoFit/>
          </a:bodyPr>
          <a:lstStyle/>
          <a:p>
            <a:pPr algn="ctr">
              <a:lnSpc>
                <a:spcPts val="1800"/>
              </a:lnSpc>
            </a:pPr>
            <a:r>
              <a:rPr lang="el-GR" sz="2000" b="1" spc="-10" dirty="0">
                <a:latin typeface="Calibri" panose="020F0502020204030204" pitchFamily="34" charset="0"/>
                <a:cs typeface="Calibri" panose="020F0502020204030204" pitchFamily="34" charset="0"/>
              </a:rPr>
              <a:t>Βιομηχανία</a:t>
            </a:r>
            <a:r>
              <a:rPr lang="el-GR" sz="2000" spc="-10" dirty="0">
                <a:latin typeface="Calibri" panose="020F0502020204030204" pitchFamily="34" charset="0"/>
                <a:cs typeface="Calibri" panose="020F0502020204030204" pitchFamily="34" charset="0"/>
              </a:rPr>
              <a:t> θεωρείται το σύνολο όλων των οικονομικών δραστηριοτήτων εταιριών, οργανισμών και ανθρώπων που συμμετέχουν στην παραγωγή αγαθών και υπηρεσιών για έναν συγκεκριμένο τομέα</a:t>
            </a:r>
            <a:endParaRPr lang="en-US" sz="2000" spc="-1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8507DE20-9477-4F84-8B41-3975526B967E}"/>
              </a:ext>
            </a:extLst>
          </p:cNvPr>
          <p:cNvSpPr txBox="1"/>
          <p:nvPr/>
        </p:nvSpPr>
        <p:spPr>
          <a:xfrm>
            <a:off x="6963334" y="3938779"/>
            <a:ext cx="3779157" cy="1256498"/>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Ο όρος </a:t>
            </a:r>
            <a:r>
              <a:rPr lang="el-GR" sz="2000" b="1" spc="-10" dirty="0">
                <a:latin typeface="Calibri" panose="020F0502020204030204" pitchFamily="34" charset="0"/>
                <a:cs typeface="Calibri" panose="020F0502020204030204" pitchFamily="34" charset="0"/>
              </a:rPr>
              <a:t>βιομηχανία</a:t>
            </a:r>
            <a:r>
              <a:rPr lang="el-GR" sz="2000" spc="-10" dirty="0">
                <a:latin typeface="Calibri" panose="020F0502020204030204" pitchFamily="34" charset="0"/>
                <a:cs typeface="Calibri" panose="020F0502020204030204" pitchFamily="34" charset="0"/>
              </a:rPr>
              <a:t> έχει τρεις διαστάσεις: ομοιότητα, προϊόντων, ομοιότητα στον τρόπο παραγωγής και η οικονομική δραστηριότητα (</a:t>
            </a:r>
            <a:r>
              <a:rPr lang="en-US" sz="2000" spc="-10" dirty="0">
                <a:latin typeface="Calibri" panose="020F0502020204030204" pitchFamily="34" charset="0"/>
                <a:cs typeface="Calibri" panose="020F0502020204030204" pitchFamily="34" charset="0"/>
              </a:rPr>
              <a:t>Li et al., 2001)</a:t>
            </a:r>
            <a:r>
              <a:rPr lang="el-GR" sz="2000" spc="-10" dirty="0">
                <a:latin typeface="Calibri" panose="020F0502020204030204" pitchFamily="34" charset="0"/>
                <a:cs typeface="Calibri" panose="020F0502020204030204" pitchFamily="34" charset="0"/>
              </a:rPr>
              <a:t>.</a:t>
            </a:r>
            <a:endParaRPr lang="en-US" sz="2000" spc="-1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xmlns="" id="{C1686E72-5EA2-4A4E-BF83-BD9767DB724F}"/>
              </a:ext>
            </a:extLst>
          </p:cNvPr>
          <p:cNvSpPr/>
          <p:nvPr/>
        </p:nvSpPr>
        <p:spPr>
          <a:xfrm rot="19268702" flipH="1">
            <a:off x="10068414" y="1474793"/>
            <a:ext cx="1348154" cy="1348154"/>
          </a:xfrm>
          <a:prstGeom prst="roundRect">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1" name="Rectangle: Rounded Corners 10">
            <a:extLst>
              <a:ext uri="{FF2B5EF4-FFF2-40B4-BE49-F238E27FC236}">
                <a16:creationId xmlns:a16="http://schemas.microsoft.com/office/drawing/2014/main" xmlns="" id="{445A28C0-6D68-4086-9567-390E050009F9}"/>
              </a:ext>
            </a:extLst>
          </p:cNvPr>
          <p:cNvSpPr/>
          <p:nvPr/>
        </p:nvSpPr>
        <p:spPr>
          <a:xfrm rot="20828008" flipH="1">
            <a:off x="8919552" y="1586740"/>
            <a:ext cx="1348154" cy="1348154"/>
          </a:xfrm>
          <a:prstGeom prst="roundRect">
            <a:avLst/>
          </a:prstGeom>
          <a:solidFill>
            <a:schemeClr val="accent3">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pic>
        <p:nvPicPr>
          <p:cNvPr id="6" name="Εικόνα 5">
            <a:extLst>
              <a:ext uri="{FF2B5EF4-FFF2-40B4-BE49-F238E27FC236}">
                <a16:creationId xmlns:a16="http://schemas.microsoft.com/office/drawing/2014/main" xmlns="" id="{893FF09D-A4B6-487F-ACD7-6F02B0BF1C2E}"/>
              </a:ext>
            </a:extLst>
          </p:cNvPr>
          <p:cNvPicPr>
            <a:picLocks noChangeAspect="1"/>
          </p:cNvPicPr>
          <p:nvPr/>
        </p:nvPicPr>
        <p:blipFill>
          <a:blip r:embed="rId2"/>
          <a:stretch>
            <a:fillRect/>
          </a:stretch>
        </p:blipFill>
        <p:spPr>
          <a:xfrm>
            <a:off x="3965959" y="1304619"/>
            <a:ext cx="4260081" cy="2280112"/>
          </a:xfrm>
          <a:prstGeom prst="rect">
            <a:avLst/>
          </a:prstGeom>
        </p:spPr>
      </p:pic>
    </p:spTree>
    <p:extLst>
      <p:ext uri="{BB962C8B-B14F-4D97-AF65-F5344CB8AC3E}">
        <p14:creationId xmlns:p14="http://schemas.microsoft.com/office/powerpoint/2010/main" xmlns="" val="178833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1209EA8-0966-4FA9-8458-E782BCDCF739}"/>
              </a:ext>
            </a:extLst>
          </p:cNvPr>
          <p:cNvSpPr/>
          <p:nvPr/>
        </p:nvSpPr>
        <p:spPr>
          <a:xfrm rot="2331298">
            <a:off x="915988" y="1474793"/>
            <a:ext cx="1348154" cy="1348154"/>
          </a:xfrm>
          <a:prstGeom prst="round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5" name="Rectangle: Rounded Corners 4">
            <a:extLst>
              <a:ext uri="{FF2B5EF4-FFF2-40B4-BE49-F238E27FC236}">
                <a16:creationId xmlns:a16="http://schemas.microsoft.com/office/drawing/2014/main" xmlns="" id="{664E9C86-C390-4C5B-BDD0-94F37F7306AF}"/>
              </a:ext>
            </a:extLst>
          </p:cNvPr>
          <p:cNvSpPr/>
          <p:nvPr/>
        </p:nvSpPr>
        <p:spPr>
          <a:xfrm rot="771992">
            <a:off x="2064850" y="1586740"/>
            <a:ext cx="1348154" cy="1348154"/>
          </a:xfrm>
          <a:prstGeom prst="roundRect">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3" name="TextBox 2">
            <a:extLst>
              <a:ext uri="{FF2B5EF4-FFF2-40B4-BE49-F238E27FC236}">
                <a16:creationId xmlns:a16="http://schemas.microsoft.com/office/drawing/2014/main" xmlns="" id="{1C738BE4-AD2D-408D-B3B0-CA0140629BD4}"/>
              </a:ext>
            </a:extLst>
          </p:cNvPr>
          <p:cNvSpPr txBox="1"/>
          <p:nvPr/>
        </p:nvSpPr>
        <p:spPr>
          <a:xfrm>
            <a:off x="3267747" y="1681624"/>
            <a:ext cx="5656507" cy="1077218"/>
          </a:xfrm>
          <a:prstGeom prst="rect">
            <a:avLst/>
          </a:prstGeom>
          <a:noFill/>
        </p:spPr>
        <p:txBody>
          <a:bodyPr wrap="square" rtlCol="0" anchor="b">
            <a:spAutoFit/>
          </a:bodyPr>
          <a:lstStyle/>
          <a:p>
            <a:pPr algn="ctr"/>
            <a:r>
              <a:rPr lang="el-GR" sz="3200" b="1" spc="-145" dirty="0">
                <a:solidFill>
                  <a:schemeClr val="tx2"/>
                </a:solidFill>
                <a:latin typeface="Calibri" panose="020F0502020204030204" pitchFamily="34" charset="0"/>
                <a:cs typeface="Calibri" panose="020F0502020204030204" pitchFamily="34" charset="0"/>
              </a:rPr>
              <a:t>Αθλητική βιομηχανία:</a:t>
            </a:r>
          </a:p>
          <a:p>
            <a:pPr algn="ctr"/>
            <a:r>
              <a:rPr lang="el-GR" sz="3200" b="1" spc="-145" dirty="0">
                <a:solidFill>
                  <a:schemeClr val="tx2"/>
                </a:solidFill>
                <a:latin typeface="Calibri" panose="020F0502020204030204" pitchFamily="34" charset="0"/>
                <a:cs typeface="Calibri" panose="020F0502020204030204" pitchFamily="34" charset="0"/>
              </a:rPr>
              <a:t> Έννοιες και ορισμοί</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5ABE81F2-1D89-43E5-B22F-18F2D9EE5A1E}"/>
              </a:ext>
            </a:extLst>
          </p:cNvPr>
          <p:cNvSpPr txBox="1"/>
          <p:nvPr/>
        </p:nvSpPr>
        <p:spPr>
          <a:xfrm>
            <a:off x="429189" y="3789928"/>
            <a:ext cx="4057326" cy="1718163"/>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Στην</a:t>
            </a:r>
            <a:r>
              <a:rPr lang="el-GR" sz="2000" b="1" spc="-10" dirty="0">
                <a:latin typeface="Calibri" panose="020F0502020204030204" pitchFamily="34" charset="0"/>
                <a:cs typeface="Calibri" panose="020F0502020204030204" pitchFamily="34" charset="0"/>
              </a:rPr>
              <a:t> αθλητική βιομηχανία</a:t>
            </a:r>
            <a:r>
              <a:rPr lang="el-GR" sz="2000" spc="-10" dirty="0">
                <a:latin typeface="Calibri" panose="020F0502020204030204" pitchFamily="34" charset="0"/>
                <a:cs typeface="Calibri" panose="020F0502020204030204" pitchFamily="34" charset="0"/>
              </a:rPr>
              <a:t>, τα αθλητικά προϊόντα/ υπηρεσίες είναι ανομοιογενή, υπάρχουν μεγάλες διαφοροποιήσεις στον τρόπο παραγωγής και διανομής τους αλλά και στα οικονομικά τους μεγέθη (Αλεξανδρής, 2011).</a:t>
            </a:r>
            <a:endParaRPr lang="en-US" sz="2000" spc="-1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8507DE20-9477-4F84-8B41-3975526B967E}"/>
              </a:ext>
            </a:extLst>
          </p:cNvPr>
          <p:cNvSpPr txBox="1"/>
          <p:nvPr/>
        </p:nvSpPr>
        <p:spPr>
          <a:xfrm>
            <a:off x="8060924" y="3795993"/>
            <a:ext cx="3918487" cy="1948995"/>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Ο αθλητική </a:t>
            </a:r>
            <a:r>
              <a:rPr lang="el-GR" sz="2000" b="1" spc="-10" dirty="0">
                <a:latin typeface="Calibri" panose="020F0502020204030204" pitchFamily="34" charset="0"/>
                <a:cs typeface="Calibri" panose="020F0502020204030204" pitchFamily="34" charset="0"/>
              </a:rPr>
              <a:t>βιομηχανία</a:t>
            </a:r>
            <a:r>
              <a:rPr lang="en-US" sz="2000" b="1" spc="-10" dirty="0">
                <a:latin typeface="Calibri" panose="020F0502020204030204" pitchFamily="34" charset="0"/>
                <a:cs typeface="Calibri" panose="020F0502020204030204" pitchFamily="34" charset="0"/>
              </a:rPr>
              <a:t> </a:t>
            </a:r>
            <a:r>
              <a:rPr lang="el-GR" sz="2000" spc="-10" dirty="0">
                <a:latin typeface="Calibri" panose="020F0502020204030204" pitchFamily="34" charset="0"/>
                <a:cs typeface="Calibri" panose="020F0502020204030204" pitchFamily="34" charset="0"/>
              </a:rPr>
              <a:t>είναι η αγορά στην οποία τα προϊόντα που προσφέρονται είναι οι αθλητικές δραστηριότητες, τα θεάματα, τα προγράμματα φυσικής δραστηριότητας και οι δραστηριότητες αναψυχής (</a:t>
            </a:r>
            <a:r>
              <a:rPr lang="en-US" sz="2000" spc="-10" dirty="0">
                <a:latin typeface="Calibri" panose="020F0502020204030204" pitchFamily="34" charset="0"/>
                <a:cs typeface="Calibri" panose="020F0502020204030204" pitchFamily="34" charset="0"/>
              </a:rPr>
              <a:t>Pitts &amp; Stotlar, 2001).</a:t>
            </a:r>
          </a:p>
        </p:txBody>
      </p:sp>
      <p:sp>
        <p:nvSpPr>
          <p:cNvPr id="10" name="Rectangle: Rounded Corners 9">
            <a:extLst>
              <a:ext uri="{FF2B5EF4-FFF2-40B4-BE49-F238E27FC236}">
                <a16:creationId xmlns:a16="http://schemas.microsoft.com/office/drawing/2014/main" xmlns="" id="{C1686E72-5EA2-4A4E-BF83-BD9767DB724F}"/>
              </a:ext>
            </a:extLst>
          </p:cNvPr>
          <p:cNvSpPr/>
          <p:nvPr/>
        </p:nvSpPr>
        <p:spPr>
          <a:xfrm rot="19268702" flipH="1">
            <a:off x="10068414" y="1474793"/>
            <a:ext cx="1348154" cy="1348154"/>
          </a:xfrm>
          <a:prstGeom prst="roundRect">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1" name="Rectangle: Rounded Corners 10">
            <a:extLst>
              <a:ext uri="{FF2B5EF4-FFF2-40B4-BE49-F238E27FC236}">
                <a16:creationId xmlns:a16="http://schemas.microsoft.com/office/drawing/2014/main" xmlns="" id="{445A28C0-6D68-4086-9567-390E050009F9}"/>
              </a:ext>
            </a:extLst>
          </p:cNvPr>
          <p:cNvSpPr/>
          <p:nvPr/>
        </p:nvSpPr>
        <p:spPr>
          <a:xfrm rot="20828008" flipH="1">
            <a:off x="8919552" y="1586740"/>
            <a:ext cx="1348154" cy="1348154"/>
          </a:xfrm>
          <a:prstGeom prst="roundRect">
            <a:avLst/>
          </a:prstGeom>
          <a:solidFill>
            <a:schemeClr val="accent3">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9" name="TextBox 8">
            <a:extLst>
              <a:ext uri="{FF2B5EF4-FFF2-40B4-BE49-F238E27FC236}">
                <a16:creationId xmlns:a16="http://schemas.microsoft.com/office/drawing/2014/main" xmlns="" id="{0F87E956-D9DF-470E-A6B8-EF9A02680BB6}"/>
              </a:ext>
            </a:extLst>
          </p:cNvPr>
          <p:cNvSpPr txBox="1"/>
          <p:nvPr/>
        </p:nvSpPr>
        <p:spPr>
          <a:xfrm>
            <a:off x="4569285" y="3068073"/>
            <a:ext cx="3566094" cy="2410660"/>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Η </a:t>
            </a:r>
            <a:r>
              <a:rPr lang="el-GR" sz="2000" b="1" spc="-10" dirty="0">
                <a:latin typeface="Calibri" panose="020F0502020204030204" pitchFamily="34" charset="0"/>
                <a:cs typeface="Calibri" panose="020F0502020204030204" pitchFamily="34" charset="0"/>
              </a:rPr>
              <a:t>αθλητική</a:t>
            </a:r>
            <a:r>
              <a:rPr lang="el-GR" sz="2000" spc="-10" dirty="0">
                <a:latin typeface="Calibri" panose="020F0502020204030204" pitchFamily="34" charset="0"/>
                <a:cs typeface="Calibri" panose="020F0502020204030204" pitchFamily="34" charset="0"/>
              </a:rPr>
              <a:t> </a:t>
            </a:r>
            <a:r>
              <a:rPr lang="el-GR" sz="2000" b="1" spc="-10" dirty="0">
                <a:latin typeface="Calibri" panose="020F0502020204030204" pitchFamily="34" charset="0"/>
                <a:cs typeface="Calibri" panose="020F0502020204030204" pitchFamily="34" charset="0"/>
              </a:rPr>
              <a:t>βιομηχανία </a:t>
            </a:r>
            <a:r>
              <a:rPr lang="el-GR" sz="2000" spc="-10" dirty="0">
                <a:latin typeface="Calibri" panose="020F0502020204030204" pitchFamily="34" charset="0"/>
                <a:cs typeface="Calibri" panose="020F0502020204030204" pitchFamily="34" charset="0"/>
              </a:rPr>
              <a:t>αποτελείται από ένα μεγάλο ένα μεγάλο αριθμό οργανισμών, οι οποίοι παρουσιάζουν σημαντικές διαφοροποιήσεις ως προς τον τρόπο λειτουργίας τους: δημόσιους, κερδοσκοπικούς, μη κερδοσκοπικούς  (Παπαδημητρίου</a:t>
            </a:r>
            <a:r>
              <a:rPr lang="en-US" sz="2000" spc="-10" dirty="0">
                <a:latin typeface="Calibri" panose="020F0502020204030204" pitchFamily="34" charset="0"/>
                <a:cs typeface="Calibri" panose="020F0502020204030204" pitchFamily="34" charset="0"/>
              </a:rPr>
              <a:t>, 200</a:t>
            </a:r>
            <a:r>
              <a:rPr lang="el-GR" sz="2000" spc="-10" dirty="0">
                <a:latin typeface="Calibri" panose="020F0502020204030204" pitchFamily="34" charset="0"/>
                <a:cs typeface="Calibri" panose="020F0502020204030204" pitchFamily="34" charset="0"/>
              </a:rPr>
              <a:t>5</a:t>
            </a:r>
            <a:r>
              <a:rPr lang="en-US" sz="2000" spc="-10" dirty="0">
                <a:latin typeface="Calibri" panose="020F0502020204030204" pitchFamily="34" charset="0"/>
                <a:cs typeface="Calibri" panose="020F0502020204030204" pitchFamily="34" charset="0"/>
              </a:rPr>
              <a:t>)</a:t>
            </a:r>
            <a:r>
              <a:rPr lang="el-GR" sz="2000" spc="-10" dirty="0">
                <a:latin typeface="Calibri" panose="020F0502020204030204" pitchFamily="34" charset="0"/>
                <a:cs typeface="Calibri" panose="020F0502020204030204" pitchFamily="34" charset="0"/>
              </a:rPr>
              <a:t>.</a:t>
            </a:r>
            <a:endParaRPr lang="en-US" sz="2000" spc="-10" dirty="0">
              <a:latin typeface="Calibri" panose="020F0502020204030204" pitchFamily="34" charset="0"/>
              <a:cs typeface="Calibri" panose="020F0502020204030204" pitchFamily="34" charset="0"/>
            </a:endParaRPr>
          </a:p>
        </p:txBody>
      </p:sp>
      <p:pic>
        <p:nvPicPr>
          <p:cNvPr id="6" name="Εικόνα 5">
            <a:extLst>
              <a:ext uri="{FF2B5EF4-FFF2-40B4-BE49-F238E27FC236}">
                <a16:creationId xmlns:a16="http://schemas.microsoft.com/office/drawing/2014/main" xmlns="" id="{15356E1D-D2D2-4DC2-8D06-A44358898D3B}"/>
              </a:ext>
            </a:extLst>
          </p:cNvPr>
          <p:cNvPicPr>
            <a:picLocks noChangeAspect="1"/>
          </p:cNvPicPr>
          <p:nvPr/>
        </p:nvPicPr>
        <p:blipFill>
          <a:blip r:embed="rId2"/>
          <a:stretch>
            <a:fillRect/>
          </a:stretch>
        </p:blipFill>
        <p:spPr>
          <a:xfrm>
            <a:off x="4835601" y="205296"/>
            <a:ext cx="2857500" cy="1600200"/>
          </a:xfrm>
          <a:prstGeom prst="rect">
            <a:avLst/>
          </a:prstGeom>
        </p:spPr>
      </p:pic>
    </p:spTree>
    <p:extLst>
      <p:ext uri="{BB962C8B-B14F-4D97-AF65-F5344CB8AC3E}">
        <p14:creationId xmlns:p14="http://schemas.microsoft.com/office/powerpoint/2010/main" xmlns="" val="1306278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1" name="Rectangle 914">
            <a:extLst>
              <a:ext uri="{FF2B5EF4-FFF2-40B4-BE49-F238E27FC236}">
                <a16:creationId xmlns:a16="http://schemas.microsoft.com/office/drawing/2014/main" xmlns="" id="{1A26E37D-B55B-495E-BF49-E03A71605BCD}"/>
              </a:ext>
            </a:extLst>
          </p:cNvPr>
          <p:cNvSpPr>
            <a:spLocks noChangeArrowheads="1"/>
          </p:cNvSpPr>
          <p:nvPr/>
        </p:nvSpPr>
        <p:spPr bwMode="auto">
          <a:xfrm>
            <a:off x="4326732" y="2051844"/>
            <a:ext cx="1766094" cy="18257"/>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8702" name="Rectangle 915">
            <a:extLst>
              <a:ext uri="{FF2B5EF4-FFF2-40B4-BE49-F238E27FC236}">
                <a16:creationId xmlns:a16="http://schemas.microsoft.com/office/drawing/2014/main" xmlns="" id="{ACBBE597-BB1B-4AE1-93D9-677548B5E265}"/>
              </a:ext>
            </a:extLst>
          </p:cNvPr>
          <p:cNvSpPr>
            <a:spLocks noChangeArrowheads="1"/>
          </p:cNvSpPr>
          <p:nvPr/>
        </p:nvSpPr>
        <p:spPr bwMode="auto">
          <a:xfrm>
            <a:off x="3803650" y="3051176"/>
            <a:ext cx="2289175" cy="19050"/>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8703" name="Rectangle 916">
            <a:extLst>
              <a:ext uri="{FF2B5EF4-FFF2-40B4-BE49-F238E27FC236}">
                <a16:creationId xmlns:a16="http://schemas.microsoft.com/office/drawing/2014/main" xmlns="" id="{7EBC777C-E656-44BD-AF08-BCD2EB162EA1}"/>
              </a:ext>
            </a:extLst>
          </p:cNvPr>
          <p:cNvSpPr>
            <a:spLocks noChangeArrowheads="1"/>
          </p:cNvSpPr>
          <p:nvPr/>
        </p:nvSpPr>
        <p:spPr bwMode="auto">
          <a:xfrm>
            <a:off x="3286919" y="4050507"/>
            <a:ext cx="2805907" cy="19050"/>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8704" name="Rectangle 917">
            <a:extLst>
              <a:ext uri="{FF2B5EF4-FFF2-40B4-BE49-F238E27FC236}">
                <a16:creationId xmlns:a16="http://schemas.microsoft.com/office/drawing/2014/main" xmlns="" id="{6D4941DB-DC28-4010-A268-F4F8A6E073E0}"/>
              </a:ext>
            </a:extLst>
          </p:cNvPr>
          <p:cNvSpPr>
            <a:spLocks noChangeArrowheads="1"/>
          </p:cNvSpPr>
          <p:nvPr/>
        </p:nvSpPr>
        <p:spPr bwMode="auto">
          <a:xfrm>
            <a:off x="2753519" y="5049838"/>
            <a:ext cx="3339307" cy="19050"/>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59" name="Freeform 1348">
            <a:extLst>
              <a:ext uri="{FF2B5EF4-FFF2-40B4-BE49-F238E27FC236}">
                <a16:creationId xmlns:a16="http://schemas.microsoft.com/office/drawing/2014/main" xmlns="" id="{F1D15D94-E9EA-4DE8-AE82-B8D3D0EF6CA8}"/>
              </a:ext>
            </a:extLst>
          </p:cNvPr>
          <p:cNvSpPr>
            <a:spLocks/>
          </p:cNvSpPr>
          <p:nvPr/>
        </p:nvSpPr>
        <p:spPr bwMode="auto">
          <a:xfrm>
            <a:off x="1606550" y="0"/>
            <a:ext cx="4020344" cy="6858000"/>
          </a:xfrm>
          <a:custGeom>
            <a:avLst/>
            <a:gdLst>
              <a:gd name="T0" fmla="*/ 1133 w 10566"/>
              <a:gd name="T1" fmla="*/ 18000 h 18000"/>
              <a:gd name="T2" fmla="*/ 10566 w 10566"/>
              <a:gd name="T3" fmla="*/ 0 h 18000"/>
              <a:gd name="T4" fmla="*/ 9433 w 10566"/>
              <a:gd name="T5" fmla="*/ 0 h 18000"/>
              <a:gd name="T6" fmla="*/ 0 w 10566"/>
              <a:gd name="T7" fmla="*/ 18000 h 18000"/>
              <a:gd name="T8" fmla="*/ 1133 w 10566"/>
              <a:gd name="T9" fmla="*/ 18000 h 18000"/>
            </a:gdLst>
            <a:ahLst/>
            <a:cxnLst>
              <a:cxn ang="0">
                <a:pos x="T0" y="T1"/>
              </a:cxn>
              <a:cxn ang="0">
                <a:pos x="T2" y="T3"/>
              </a:cxn>
              <a:cxn ang="0">
                <a:pos x="T4" y="T5"/>
              </a:cxn>
              <a:cxn ang="0">
                <a:pos x="T6" y="T7"/>
              </a:cxn>
              <a:cxn ang="0">
                <a:pos x="T8" y="T9"/>
              </a:cxn>
            </a:cxnLst>
            <a:rect l="0" t="0" r="r" b="b"/>
            <a:pathLst>
              <a:path w="10566" h="18000">
                <a:moveTo>
                  <a:pt x="1133" y="18000"/>
                </a:moveTo>
                <a:lnTo>
                  <a:pt x="10566" y="0"/>
                </a:lnTo>
                <a:lnTo>
                  <a:pt x="9433" y="0"/>
                </a:lnTo>
                <a:lnTo>
                  <a:pt x="0" y="18000"/>
                </a:lnTo>
                <a:lnTo>
                  <a:pt x="1133" y="1800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0" name="Rectangle 1349">
            <a:extLst>
              <a:ext uri="{FF2B5EF4-FFF2-40B4-BE49-F238E27FC236}">
                <a16:creationId xmlns:a16="http://schemas.microsoft.com/office/drawing/2014/main" xmlns="" id="{C2144B88-F06F-4336-AC93-1541FB4CB564}"/>
              </a:ext>
            </a:extLst>
          </p:cNvPr>
          <p:cNvSpPr>
            <a:spLocks noChangeArrowheads="1"/>
          </p:cNvSpPr>
          <p:nvPr/>
        </p:nvSpPr>
        <p:spPr bwMode="auto">
          <a:xfrm>
            <a:off x="6092825" y="1731963"/>
            <a:ext cx="765175" cy="65881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1" name="Rectangle 1350">
            <a:extLst>
              <a:ext uri="{FF2B5EF4-FFF2-40B4-BE49-F238E27FC236}">
                <a16:creationId xmlns:a16="http://schemas.microsoft.com/office/drawing/2014/main" xmlns="" id="{48279E1D-7FEF-48FC-B0E4-761288D3E3C5}"/>
              </a:ext>
            </a:extLst>
          </p:cNvPr>
          <p:cNvSpPr>
            <a:spLocks noChangeArrowheads="1"/>
          </p:cNvSpPr>
          <p:nvPr/>
        </p:nvSpPr>
        <p:spPr bwMode="auto">
          <a:xfrm>
            <a:off x="6092825" y="2731294"/>
            <a:ext cx="765175" cy="658019"/>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2" name="Rectangle 1351">
            <a:extLst>
              <a:ext uri="{FF2B5EF4-FFF2-40B4-BE49-F238E27FC236}">
                <a16:creationId xmlns:a16="http://schemas.microsoft.com/office/drawing/2014/main" xmlns="" id="{197C728D-4009-4A99-B3A9-D8AF463597ED}"/>
              </a:ext>
            </a:extLst>
          </p:cNvPr>
          <p:cNvSpPr>
            <a:spLocks noChangeArrowheads="1"/>
          </p:cNvSpPr>
          <p:nvPr/>
        </p:nvSpPr>
        <p:spPr bwMode="auto">
          <a:xfrm>
            <a:off x="6092825" y="3730626"/>
            <a:ext cx="765175" cy="658019"/>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3" name="Rectangle 1352">
            <a:extLst>
              <a:ext uri="{FF2B5EF4-FFF2-40B4-BE49-F238E27FC236}">
                <a16:creationId xmlns:a16="http://schemas.microsoft.com/office/drawing/2014/main" xmlns="" id="{37956C50-D60A-4CDE-9316-0AB33C7DB05D}"/>
              </a:ext>
            </a:extLst>
          </p:cNvPr>
          <p:cNvSpPr>
            <a:spLocks noChangeArrowheads="1"/>
          </p:cNvSpPr>
          <p:nvPr/>
        </p:nvSpPr>
        <p:spPr bwMode="auto">
          <a:xfrm>
            <a:off x="6092825" y="4729957"/>
            <a:ext cx="765175" cy="658019"/>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pic>
        <p:nvPicPr>
          <p:cNvPr id="5" name="Θέση εικόνας 4">
            <a:extLst>
              <a:ext uri="{FF2B5EF4-FFF2-40B4-BE49-F238E27FC236}">
                <a16:creationId xmlns:a16="http://schemas.microsoft.com/office/drawing/2014/main" xmlns="" id="{3650D93E-8693-4D0A-B72D-5A1DBF7E46A2}"/>
              </a:ext>
            </a:extLst>
          </p:cNvPr>
          <p:cNvPicPr>
            <a:picLocks noGrp="1" noChangeAspect="1"/>
          </p:cNvPicPr>
          <p:nvPr>
            <p:ph type="pic" sz="quarter" idx="10"/>
          </p:nvPr>
        </p:nvPicPr>
        <p:blipFill>
          <a:blip r:embed="rId2"/>
          <a:srcRect l="24765" r="24765"/>
          <a:stretch>
            <a:fillRect/>
          </a:stretch>
        </p:blipFill>
        <p:spPr/>
      </p:pic>
      <p:sp>
        <p:nvSpPr>
          <p:cNvPr id="1381" name="TextBox 1380">
            <a:extLst>
              <a:ext uri="{FF2B5EF4-FFF2-40B4-BE49-F238E27FC236}">
                <a16:creationId xmlns:a16="http://schemas.microsoft.com/office/drawing/2014/main" xmlns="" id="{87053DDB-C64C-4FF8-8BB1-AD63CD82F0A9}"/>
              </a:ext>
            </a:extLst>
          </p:cNvPr>
          <p:cNvSpPr txBox="1"/>
          <p:nvPr/>
        </p:nvSpPr>
        <p:spPr>
          <a:xfrm>
            <a:off x="5502224" y="617537"/>
            <a:ext cx="5564793" cy="623889"/>
          </a:xfrm>
          <a:prstGeom prst="rect">
            <a:avLst/>
          </a:prstGeom>
          <a:noFill/>
        </p:spPr>
        <p:txBody>
          <a:bodyPr wrap="none" rtlCol="0" anchor="b">
            <a:spAutoFit/>
          </a:bodyPr>
          <a:lstStyle/>
          <a:p>
            <a:pP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383" name="TextBox 1382">
            <a:extLst>
              <a:ext uri="{FF2B5EF4-FFF2-40B4-BE49-F238E27FC236}">
                <a16:creationId xmlns:a16="http://schemas.microsoft.com/office/drawing/2014/main" xmlns="" id="{AB0ABA56-CFA7-4B55-8276-523018687ED8}"/>
              </a:ext>
            </a:extLst>
          </p:cNvPr>
          <p:cNvSpPr txBox="1"/>
          <p:nvPr/>
        </p:nvSpPr>
        <p:spPr>
          <a:xfrm>
            <a:off x="7229506" y="1731963"/>
            <a:ext cx="3494719" cy="794833"/>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Περιγραφής της αθλητικής βιομηχανίας με βάση τα προϊόντα.</a:t>
            </a:r>
            <a:endParaRPr lang="en-US" sz="2000" spc="-15" dirty="0">
              <a:latin typeface="Calibri" panose="020F0502020204030204" pitchFamily="34" charset="0"/>
              <a:cs typeface="Calibri" panose="020F0502020204030204" pitchFamily="34" charset="0"/>
            </a:endParaRPr>
          </a:p>
        </p:txBody>
      </p:sp>
      <p:sp>
        <p:nvSpPr>
          <p:cNvPr id="1385" name="TextBox 1384">
            <a:extLst>
              <a:ext uri="{FF2B5EF4-FFF2-40B4-BE49-F238E27FC236}">
                <a16:creationId xmlns:a16="http://schemas.microsoft.com/office/drawing/2014/main" xmlns="" id="{80D8A46F-2CFF-43B5-9825-AF4CE8837069}"/>
              </a:ext>
            </a:extLst>
          </p:cNvPr>
          <p:cNvSpPr txBox="1"/>
          <p:nvPr/>
        </p:nvSpPr>
        <p:spPr>
          <a:xfrm>
            <a:off x="7229506" y="2847809"/>
            <a:ext cx="3041958" cy="564001"/>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Το μοντέλο της οικονομικής επίδρασης.</a:t>
            </a:r>
            <a:endParaRPr lang="en-US" sz="2000" spc="-15" dirty="0">
              <a:latin typeface="Calibri" panose="020F0502020204030204" pitchFamily="34" charset="0"/>
              <a:cs typeface="Calibri" panose="020F0502020204030204" pitchFamily="34" charset="0"/>
            </a:endParaRPr>
          </a:p>
        </p:txBody>
      </p:sp>
      <p:sp>
        <p:nvSpPr>
          <p:cNvPr id="1387" name="TextBox 1386">
            <a:extLst>
              <a:ext uri="{FF2B5EF4-FFF2-40B4-BE49-F238E27FC236}">
                <a16:creationId xmlns:a16="http://schemas.microsoft.com/office/drawing/2014/main" xmlns="" id="{0CA0EA25-D792-4504-9FF3-B470DD39158A}"/>
              </a:ext>
            </a:extLst>
          </p:cNvPr>
          <p:cNvSpPr txBox="1"/>
          <p:nvPr/>
        </p:nvSpPr>
        <p:spPr>
          <a:xfrm>
            <a:off x="7227133" y="3777634"/>
            <a:ext cx="3112979" cy="564001"/>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Το μοντέλο των δύο τομέων της αθλητικής βιομηχανίας. </a:t>
            </a:r>
            <a:endParaRPr lang="en-US" sz="2000" spc="-15" dirty="0">
              <a:latin typeface="Calibri" panose="020F0502020204030204" pitchFamily="34" charset="0"/>
              <a:cs typeface="Calibri" panose="020F0502020204030204" pitchFamily="34" charset="0"/>
            </a:endParaRPr>
          </a:p>
        </p:txBody>
      </p:sp>
      <p:sp>
        <p:nvSpPr>
          <p:cNvPr id="1389" name="TextBox 1388">
            <a:extLst>
              <a:ext uri="{FF2B5EF4-FFF2-40B4-BE49-F238E27FC236}">
                <a16:creationId xmlns:a16="http://schemas.microsoft.com/office/drawing/2014/main" xmlns="" id="{2A0B0972-BA1D-4466-B76F-0649041A63A7}"/>
              </a:ext>
            </a:extLst>
          </p:cNvPr>
          <p:cNvSpPr txBox="1"/>
          <p:nvPr/>
        </p:nvSpPr>
        <p:spPr>
          <a:xfrm>
            <a:off x="7229505" y="4729957"/>
            <a:ext cx="3112979" cy="794833"/>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Περιγραφή της αθλητικής βιομηχανίας με βάση τους αθλητικούς οργανισμούς</a:t>
            </a:r>
            <a:r>
              <a:rPr lang="en-US" sz="2000" spc="-15"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xmlns="" val="515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7D4FF365-481F-422C-A88A-BF244FE5C64C}"/>
              </a:ext>
            </a:extLst>
          </p:cNvPr>
          <p:cNvSpPr txBox="1"/>
          <p:nvPr/>
        </p:nvSpPr>
        <p:spPr>
          <a:xfrm>
            <a:off x="694944" y="27062"/>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βάση τα προϊόντα</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a16="http://schemas.microsoft.com/office/drawing/2014/main" xmlns=""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a16="http://schemas.microsoft.com/office/drawing/2014/main" xmlns=""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a16="http://schemas.microsoft.com/office/drawing/2014/main" xmlns=""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a16="http://schemas.microsoft.com/office/drawing/2014/main" xmlns=""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a16="http://schemas.microsoft.com/office/drawing/2014/main" xmlns=""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2" name="Διάγραμμα 11">
            <a:extLst>
              <a:ext uri="{FF2B5EF4-FFF2-40B4-BE49-F238E27FC236}">
                <a16:creationId xmlns:a16="http://schemas.microsoft.com/office/drawing/2014/main" xmlns="" id="{6DA73119-56E1-434A-9524-01C953E1E555}"/>
              </a:ext>
            </a:extLst>
          </p:cNvPr>
          <p:cNvGraphicFramePr/>
          <p:nvPr/>
        </p:nvGraphicFramePr>
        <p:xfrm>
          <a:off x="2138808" y="711860"/>
          <a:ext cx="7764144" cy="5508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xmlns="" id="{967ADABB-DD64-4ABB-A5F0-4BD9F8F88AEE}"/>
              </a:ext>
            </a:extLst>
          </p:cNvPr>
          <p:cNvSpPr txBox="1"/>
          <p:nvPr/>
        </p:nvSpPr>
        <p:spPr>
          <a:xfrm>
            <a:off x="237744" y="2845987"/>
            <a:ext cx="3456432" cy="968407"/>
          </a:xfrm>
          <a:prstGeom prst="rect">
            <a:avLst/>
          </a:prstGeom>
          <a:noFill/>
        </p:spPr>
        <p:txBody>
          <a:bodyPr wrap="square">
            <a:spAutoFit/>
          </a:bodyPr>
          <a:lstStyle/>
          <a:p>
            <a:pPr>
              <a:lnSpc>
                <a:spcPct val="107000"/>
              </a:lnSpc>
              <a:spcAft>
                <a:spcPts val="800"/>
              </a:spcAft>
            </a:pPr>
            <a:r>
              <a:rPr lang="el-GR" sz="1200" dirty="0">
                <a:effectLst/>
                <a:latin typeface="Calibri" panose="020F0502020204030204" pitchFamily="34" charset="0"/>
                <a:ea typeface="Calibri" panose="020F0502020204030204" pitchFamily="34" charset="0"/>
                <a:cs typeface="Calibri" panose="020F0502020204030204" pitchFamily="34" charset="0"/>
              </a:rPr>
              <a:t>Πηγή</a:t>
            </a:r>
            <a:r>
              <a:rPr lang="en-US" sz="1200" dirty="0">
                <a:effectLst/>
                <a:latin typeface="Calibri" panose="020F0502020204030204" pitchFamily="34" charset="0"/>
                <a:ea typeface="Calibri" panose="020F0502020204030204" pitchFamily="34" charset="0"/>
                <a:cs typeface="Calibri" panose="020F0502020204030204" pitchFamily="34" charset="0"/>
              </a:rPr>
              <a:t>: Pitts, B. G., Fielding, L. W., &amp; Miller, L. K. (1994). Industry segmentation theory and the sport industry: Developing a sport industry segment model. Sport</a:t>
            </a:r>
            <a:r>
              <a:rPr lang="el-GR"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Marketing Quarterly</a:t>
            </a:r>
            <a:r>
              <a:rPr lang="el-GR" sz="1200" dirty="0">
                <a:effectLst/>
                <a:latin typeface="Calibri" panose="020F0502020204030204" pitchFamily="34" charset="0"/>
                <a:ea typeface="Calibri" panose="020F0502020204030204" pitchFamily="34" charset="0"/>
                <a:cs typeface="Calibri" panose="020F0502020204030204" pitchFamily="34" charset="0"/>
              </a:rPr>
              <a:t>, 3(1), 15–24</a:t>
            </a:r>
            <a:r>
              <a:rPr lang="el-GR" sz="180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xmlns="" val="4250929590"/>
      </p:ext>
    </p:extLst>
  </p:cSld>
  <p:clrMapOvr>
    <a:masterClrMapping/>
  </p:clrMapOvr>
</p:sld>
</file>

<file path=ppt/theme/theme1.xml><?xml version="1.0" encoding="utf-8"?>
<a:theme xmlns:a="http://schemas.openxmlformats.org/drawingml/2006/main" name="Retrospect">
  <a:themeElements>
    <a:clrScheme name="Custom 001">
      <a:dk1>
        <a:sysClr val="windowText" lastClr="000000"/>
      </a:dk1>
      <a:lt1>
        <a:sysClr val="window" lastClr="FFFFFF"/>
      </a:lt1>
      <a:dk2>
        <a:srgbClr val="CE71A2"/>
      </a:dk2>
      <a:lt2>
        <a:srgbClr val="EBEBEB"/>
      </a:lt2>
      <a:accent1>
        <a:srgbClr val="7B7B7B"/>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5888</TotalTime>
  <Words>2235</Words>
  <Application>Microsoft Office PowerPoint</Application>
  <PresentationFormat>Προσαρμογή</PresentationFormat>
  <Paragraphs>204</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Retrospect</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Μελλοντικές τάσεις και προκλήσεις  </vt:lpstr>
      <vt:lpstr>Διαφάνεια 21</vt:lpstr>
      <vt:lpstr>Διαφάνεια 22</vt:lpstr>
      <vt:lpstr>Διαφάνεια 23</vt:lpstr>
      <vt:lpstr>Διαφάνεια 24</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ΘΕΤΙΚΙΣΜΟΣ</dc:title>
  <dc:creator>Gianna Stergiou</dc:creator>
  <cp:lastModifiedBy>User</cp:lastModifiedBy>
  <cp:revision>508</cp:revision>
  <cp:lastPrinted>2018-09-07T06:30:03Z</cp:lastPrinted>
  <dcterms:created xsi:type="dcterms:W3CDTF">2017-08-29T11:10:10Z</dcterms:created>
  <dcterms:modified xsi:type="dcterms:W3CDTF">2025-04-04T06:33:32Z</dcterms:modified>
</cp:coreProperties>
</file>