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6" r:id="rId3"/>
    <p:sldId id="287" r:id="rId4"/>
    <p:sldId id="288" r:id="rId5"/>
    <p:sldId id="289" r:id="rId6"/>
    <p:sldId id="290" r:id="rId7"/>
    <p:sldId id="291" r:id="rId8"/>
    <p:sldId id="292" r:id="rId9"/>
    <p:sldId id="293" r:id="rId10"/>
    <p:sldId id="294" r:id="rId11"/>
    <p:sldId id="295" r:id="rId12"/>
    <p:sldId id="296" r:id="rId13"/>
    <p:sldId id="297" r:id="rId14"/>
    <p:sldId id="298" r:id="rId15"/>
    <p:sldId id="299" r:id="rId16"/>
    <p:sldId id="300" r:id="rId17"/>
    <p:sldId id="301" r:id="rId18"/>
    <p:sldId id="302" r:id="rId19"/>
    <p:sldId id="303" r:id="rId20"/>
    <p:sldId id="304" r:id="rId21"/>
    <p:sldId id="305" r:id="rId22"/>
    <p:sldId id="306" r:id="rId23"/>
    <p:sldId id="307" r:id="rId24"/>
    <p:sldId id="308" r:id="rId25"/>
    <p:sldId id="309" r:id="rId26"/>
    <p:sldId id="310" r:id="rId27"/>
    <p:sldId id="311" r:id="rId28"/>
    <p:sldId id="312" r:id="rId29"/>
    <p:sldId id="313" r:id="rId30"/>
    <p:sldId id="314" r:id="rId31"/>
    <p:sldId id="315" r:id="rId32"/>
    <p:sldId id="316" r:id="rId33"/>
    <p:sldId id="317" r:id="rId34"/>
    <p:sldId id="318" r:id="rId35"/>
    <p:sldId id="319" r:id="rId36"/>
    <p:sldId id="320" r:id="rId37"/>
    <p:sldId id="321" r:id="rId38"/>
    <p:sldId id="322" r:id="rId39"/>
    <p:sldId id="323" r:id="rId40"/>
    <p:sldId id="324" r:id="rId41"/>
    <p:sldId id="325" r:id="rId42"/>
    <p:sldId id="326" r:id="rId43"/>
    <p:sldId id="327" r:id="rId44"/>
    <p:sldId id="328" r:id="rId45"/>
    <p:sldId id="329" r:id="rId46"/>
    <p:sldId id="330" r:id="rId47"/>
    <p:sldId id="331" r:id="rId48"/>
    <p:sldId id="332" r:id="rId49"/>
    <p:sldId id="333" r:id="rId50"/>
    <p:sldId id="334" r:id="rId51"/>
    <p:sldId id="335" r:id="rId52"/>
    <p:sldId id="336" r:id="rId53"/>
    <p:sldId id="337" r:id="rId54"/>
    <p:sldId id="338" r:id="rId55"/>
    <p:sldId id="339" r:id="rId56"/>
    <p:sldId id="340" r:id="rId57"/>
    <p:sldId id="341" r:id="rId58"/>
    <p:sldId id="342" r:id="rId59"/>
    <p:sldId id="343" r:id="rId60"/>
    <p:sldId id="344" r:id="rId61"/>
    <p:sldId id="345" r:id="rId62"/>
    <p:sldId id="346" r:id="rId63"/>
    <p:sldId id="347" r:id="rId64"/>
    <p:sldId id="348" r:id="rId65"/>
    <p:sldId id="349" r:id="rId66"/>
    <p:sldId id="350" r:id="rId67"/>
    <p:sldId id="351" r:id="rId68"/>
    <p:sldId id="352" r:id="rId69"/>
    <p:sldId id="353" r:id="rId70"/>
    <p:sldId id="354" r:id="rId71"/>
    <p:sldId id="355" r:id="rId72"/>
    <p:sldId id="356" r:id="rId73"/>
    <p:sldId id="357" r:id="rId74"/>
    <p:sldId id="358" r:id="rId75"/>
    <p:sldId id="359" r:id="rId76"/>
    <p:sldId id="360" r:id="rId77"/>
    <p:sldId id="361" r:id="rId78"/>
    <p:sldId id="362" r:id="rId79"/>
    <p:sldId id="363" r:id="rId80"/>
    <p:sldId id="364" r:id="rId81"/>
    <p:sldId id="365" r:id="rId82"/>
    <p:sldId id="366" r:id="rId83"/>
    <p:sldId id="367" r:id="rId84"/>
    <p:sldId id="272" r:id="rId8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4660"/>
  </p:normalViewPr>
  <p:slideViewPr>
    <p:cSldViewPr snapToGrid="0">
      <p:cViewPr varScale="1">
        <p:scale>
          <a:sx n="92" d="100"/>
          <a:sy n="92" d="100"/>
        </p:scale>
        <p:origin x="33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6/11/relationships/changesInfo" Target="changesInfos/changesInfo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Νικόλαος Πολύζος" userId="49bd9883-38f1-4410-9a28-6e5045e10986" providerId="ADAL" clId="{9BFD1845-6615-441B-B5DB-0DCAE4A4638F}"/>
    <pc:docChg chg="custSel modSld">
      <pc:chgData name="Νικόλαος Πολύζος" userId="49bd9883-38f1-4410-9a28-6e5045e10986" providerId="ADAL" clId="{9BFD1845-6615-441B-B5DB-0DCAE4A4638F}" dt="2024-11-11T13:28:36.714" v="282" actId="20577"/>
      <pc:docMkLst>
        <pc:docMk/>
      </pc:docMkLst>
      <pc:sldChg chg="modSp mod">
        <pc:chgData name="Νικόλαος Πολύζος" userId="49bd9883-38f1-4410-9a28-6e5045e10986" providerId="ADAL" clId="{9BFD1845-6615-441B-B5DB-0DCAE4A4638F}" dt="2024-11-11T12:15:41.879" v="4" actId="6549"/>
        <pc:sldMkLst>
          <pc:docMk/>
          <pc:sldMk cId="168477663" sldId="286"/>
        </pc:sldMkLst>
        <pc:spChg chg="mod">
          <ac:chgData name="Νικόλαος Πολύζος" userId="49bd9883-38f1-4410-9a28-6e5045e10986" providerId="ADAL" clId="{9BFD1845-6615-441B-B5DB-0DCAE4A4638F}" dt="2024-11-11T12:15:41.879" v="4" actId="6549"/>
          <ac:spMkLst>
            <pc:docMk/>
            <pc:sldMk cId="168477663" sldId="286"/>
            <ac:spMk id="5" creationId="{2257EA9C-0F89-3D68-7224-959EE3C88A98}"/>
          </ac:spMkLst>
        </pc:spChg>
      </pc:sldChg>
      <pc:sldChg chg="modSp mod">
        <pc:chgData name="Νικόλαος Πολύζος" userId="49bd9883-38f1-4410-9a28-6e5045e10986" providerId="ADAL" clId="{9BFD1845-6615-441B-B5DB-0DCAE4A4638F}" dt="2024-11-11T12:17:23.891" v="8" actId="20577"/>
        <pc:sldMkLst>
          <pc:docMk/>
          <pc:sldMk cId="3760190076" sldId="287"/>
        </pc:sldMkLst>
        <pc:spChg chg="mod">
          <ac:chgData name="Νικόλαος Πολύζος" userId="49bd9883-38f1-4410-9a28-6e5045e10986" providerId="ADAL" clId="{9BFD1845-6615-441B-B5DB-0DCAE4A4638F}" dt="2024-11-11T12:17:23.891" v="8" actId="20577"/>
          <ac:spMkLst>
            <pc:docMk/>
            <pc:sldMk cId="3760190076" sldId="287"/>
            <ac:spMk id="5" creationId="{2257EA9C-0F89-3D68-7224-959EE3C88A98}"/>
          </ac:spMkLst>
        </pc:spChg>
      </pc:sldChg>
      <pc:sldChg chg="modSp mod">
        <pc:chgData name="Νικόλαος Πολύζος" userId="49bd9883-38f1-4410-9a28-6e5045e10986" providerId="ADAL" clId="{9BFD1845-6615-441B-B5DB-0DCAE4A4638F}" dt="2024-11-11T12:18:27.438" v="26" actId="20577"/>
        <pc:sldMkLst>
          <pc:docMk/>
          <pc:sldMk cId="2431880855" sldId="288"/>
        </pc:sldMkLst>
        <pc:spChg chg="mod">
          <ac:chgData name="Νικόλαος Πολύζος" userId="49bd9883-38f1-4410-9a28-6e5045e10986" providerId="ADAL" clId="{9BFD1845-6615-441B-B5DB-0DCAE4A4638F}" dt="2024-11-11T12:18:27.438" v="26" actId="20577"/>
          <ac:spMkLst>
            <pc:docMk/>
            <pc:sldMk cId="2431880855" sldId="288"/>
            <ac:spMk id="5" creationId="{2257EA9C-0F89-3D68-7224-959EE3C88A98}"/>
          </ac:spMkLst>
        </pc:spChg>
      </pc:sldChg>
      <pc:sldChg chg="modSp mod">
        <pc:chgData name="Νικόλαος Πολύζος" userId="49bd9883-38f1-4410-9a28-6e5045e10986" providerId="ADAL" clId="{9BFD1845-6615-441B-B5DB-0DCAE4A4638F}" dt="2024-11-11T12:37:37.698" v="40" actId="20577"/>
        <pc:sldMkLst>
          <pc:docMk/>
          <pc:sldMk cId="189554840" sldId="289"/>
        </pc:sldMkLst>
        <pc:spChg chg="mod">
          <ac:chgData name="Νικόλαος Πολύζος" userId="49bd9883-38f1-4410-9a28-6e5045e10986" providerId="ADAL" clId="{9BFD1845-6615-441B-B5DB-0DCAE4A4638F}" dt="2024-11-11T12:37:37.698" v="40" actId="20577"/>
          <ac:spMkLst>
            <pc:docMk/>
            <pc:sldMk cId="189554840" sldId="289"/>
            <ac:spMk id="5" creationId="{2257EA9C-0F89-3D68-7224-959EE3C88A98}"/>
          </ac:spMkLst>
        </pc:spChg>
      </pc:sldChg>
      <pc:sldChg chg="modSp mod">
        <pc:chgData name="Νικόλαος Πολύζος" userId="49bd9883-38f1-4410-9a28-6e5045e10986" providerId="ADAL" clId="{9BFD1845-6615-441B-B5DB-0DCAE4A4638F}" dt="2024-11-11T12:39:11.235" v="44" actId="20577"/>
        <pc:sldMkLst>
          <pc:docMk/>
          <pc:sldMk cId="4078132883" sldId="291"/>
        </pc:sldMkLst>
        <pc:spChg chg="mod">
          <ac:chgData name="Νικόλαος Πολύζος" userId="49bd9883-38f1-4410-9a28-6e5045e10986" providerId="ADAL" clId="{9BFD1845-6615-441B-B5DB-0DCAE4A4638F}" dt="2024-11-11T12:39:11.235" v="44" actId="20577"/>
          <ac:spMkLst>
            <pc:docMk/>
            <pc:sldMk cId="4078132883" sldId="291"/>
            <ac:spMk id="5" creationId="{2257EA9C-0F89-3D68-7224-959EE3C88A98}"/>
          </ac:spMkLst>
        </pc:spChg>
      </pc:sldChg>
      <pc:sldChg chg="modSp mod">
        <pc:chgData name="Νικόλαος Πολύζος" userId="49bd9883-38f1-4410-9a28-6e5045e10986" providerId="ADAL" clId="{9BFD1845-6615-441B-B5DB-0DCAE4A4638F}" dt="2024-11-11T12:40:54.600" v="48" actId="20577"/>
        <pc:sldMkLst>
          <pc:docMk/>
          <pc:sldMk cId="2919978121" sldId="294"/>
        </pc:sldMkLst>
        <pc:spChg chg="mod">
          <ac:chgData name="Νικόλαος Πολύζος" userId="49bd9883-38f1-4410-9a28-6e5045e10986" providerId="ADAL" clId="{9BFD1845-6615-441B-B5DB-0DCAE4A4638F}" dt="2024-11-11T12:40:54.600" v="48" actId="20577"/>
          <ac:spMkLst>
            <pc:docMk/>
            <pc:sldMk cId="2919978121" sldId="294"/>
            <ac:spMk id="5" creationId="{2257EA9C-0F89-3D68-7224-959EE3C88A98}"/>
          </ac:spMkLst>
        </pc:spChg>
      </pc:sldChg>
      <pc:sldChg chg="modSp mod">
        <pc:chgData name="Νικόλαος Πολύζος" userId="49bd9883-38f1-4410-9a28-6e5045e10986" providerId="ADAL" clId="{9BFD1845-6615-441B-B5DB-0DCAE4A4638F}" dt="2024-11-11T12:42:15.593" v="67" actId="20577"/>
        <pc:sldMkLst>
          <pc:docMk/>
          <pc:sldMk cId="4113198451" sldId="295"/>
        </pc:sldMkLst>
        <pc:spChg chg="mod">
          <ac:chgData name="Νικόλαος Πολύζος" userId="49bd9883-38f1-4410-9a28-6e5045e10986" providerId="ADAL" clId="{9BFD1845-6615-441B-B5DB-0DCAE4A4638F}" dt="2024-11-11T12:42:15.593" v="67" actId="20577"/>
          <ac:spMkLst>
            <pc:docMk/>
            <pc:sldMk cId="4113198451" sldId="295"/>
            <ac:spMk id="5" creationId="{2257EA9C-0F89-3D68-7224-959EE3C88A98}"/>
          </ac:spMkLst>
        </pc:spChg>
      </pc:sldChg>
      <pc:sldChg chg="modSp mod">
        <pc:chgData name="Νικόλαος Πολύζος" userId="49bd9883-38f1-4410-9a28-6e5045e10986" providerId="ADAL" clId="{9BFD1845-6615-441B-B5DB-0DCAE4A4638F}" dt="2024-11-11T13:06:49.246" v="74" actId="20577"/>
        <pc:sldMkLst>
          <pc:docMk/>
          <pc:sldMk cId="691344253" sldId="296"/>
        </pc:sldMkLst>
        <pc:spChg chg="mod">
          <ac:chgData name="Νικόλαος Πολύζος" userId="49bd9883-38f1-4410-9a28-6e5045e10986" providerId="ADAL" clId="{9BFD1845-6615-441B-B5DB-0DCAE4A4638F}" dt="2024-11-11T13:06:49.246" v="74" actId="20577"/>
          <ac:spMkLst>
            <pc:docMk/>
            <pc:sldMk cId="691344253" sldId="296"/>
            <ac:spMk id="5" creationId="{2257EA9C-0F89-3D68-7224-959EE3C88A98}"/>
          </ac:spMkLst>
        </pc:spChg>
      </pc:sldChg>
      <pc:sldChg chg="modSp mod">
        <pc:chgData name="Νικόλαος Πολύζος" userId="49bd9883-38f1-4410-9a28-6e5045e10986" providerId="ADAL" clId="{9BFD1845-6615-441B-B5DB-0DCAE4A4638F}" dt="2024-11-11T13:07:20.906" v="75" actId="20577"/>
        <pc:sldMkLst>
          <pc:docMk/>
          <pc:sldMk cId="618197322" sldId="297"/>
        </pc:sldMkLst>
        <pc:spChg chg="mod">
          <ac:chgData name="Νικόλαος Πολύζος" userId="49bd9883-38f1-4410-9a28-6e5045e10986" providerId="ADAL" clId="{9BFD1845-6615-441B-B5DB-0DCAE4A4638F}" dt="2024-11-11T13:07:20.906" v="75" actId="20577"/>
          <ac:spMkLst>
            <pc:docMk/>
            <pc:sldMk cId="618197322" sldId="297"/>
            <ac:spMk id="5" creationId="{2257EA9C-0F89-3D68-7224-959EE3C88A98}"/>
          </ac:spMkLst>
        </pc:spChg>
      </pc:sldChg>
      <pc:sldChg chg="modSp mod">
        <pc:chgData name="Νικόλαος Πολύζος" userId="49bd9883-38f1-4410-9a28-6e5045e10986" providerId="ADAL" clId="{9BFD1845-6615-441B-B5DB-0DCAE4A4638F}" dt="2024-11-11T13:08:17.942" v="78" actId="20577"/>
        <pc:sldMkLst>
          <pc:docMk/>
          <pc:sldMk cId="4106332837" sldId="298"/>
        </pc:sldMkLst>
        <pc:spChg chg="mod">
          <ac:chgData name="Νικόλαος Πολύζος" userId="49bd9883-38f1-4410-9a28-6e5045e10986" providerId="ADAL" clId="{9BFD1845-6615-441B-B5DB-0DCAE4A4638F}" dt="2024-11-11T13:08:17.942" v="78" actId="20577"/>
          <ac:spMkLst>
            <pc:docMk/>
            <pc:sldMk cId="4106332837" sldId="298"/>
            <ac:spMk id="5" creationId="{2257EA9C-0F89-3D68-7224-959EE3C88A98}"/>
          </ac:spMkLst>
        </pc:spChg>
      </pc:sldChg>
      <pc:sldChg chg="modSp mod">
        <pc:chgData name="Νικόλαος Πολύζος" userId="49bd9883-38f1-4410-9a28-6e5045e10986" providerId="ADAL" clId="{9BFD1845-6615-441B-B5DB-0DCAE4A4638F}" dt="2024-11-11T13:09:20.531" v="83" actId="20577"/>
        <pc:sldMkLst>
          <pc:docMk/>
          <pc:sldMk cId="1236400983" sldId="299"/>
        </pc:sldMkLst>
        <pc:spChg chg="mod">
          <ac:chgData name="Νικόλαος Πολύζος" userId="49bd9883-38f1-4410-9a28-6e5045e10986" providerId="ADAL" clId="{9BFD1845-6615-441B-B5DB-0DCAE4A4638F}" dt="2024-11-11T13:09:20.531" v="83" actId="20577"/>
          <ac:spMkLst>
            <pc:docMk/>
            <pc:sldMk cId="1236400983" sldId="299"/>
            <ac:spMk id="5" creationId="{2257EA9C-0F89-3D68-7224-959EE3C88A98}"/>
          </ac:spMkLst>
        </pc:spChg>
      </pc:sldChg>
      <pc:sldChg chg="modSp mod">
        <pc:chgData name="Νικόλαος Πολύζος" userId="49bd9883-38f1-4410-9a28-6e5045e10986" providerId="ADAL" clId="{9BFD1845-6615-441B-B5DB-0DCAE4A4638F}" dt="2024-11-11T13:09:50.750" v="84" actId="20577"/>
        <pc:sldMkLst>
          <pc:docMk/>
          <pc:sldMk cId="2795292751" sldId="301"/>
        </pc:sldMkLst>
        <pc:spChg chg="mod">
          <ac:chgData name="Νικόλαος Πολύζος" userId="49bd9883-38f1-4410-9a28-6e5045e10986" providerId="ADAL" clId="{9BFD1845-6615-441B-B5DB-0DCAE4A4638F}" dt="2024-11-11T13:09:50.750" v="84" actId="20577"/>
          <ac:spMkLst>
            <pc:docMk/>
            <pc:sldMk cId="2795292751" sldId="301"/>
            <ac:spMk id="5" creationId="{839E4B62-4920-4A9F-82F9-245077B8C472}"/>
          </ac:spMkLst>
        </pc:spChg>
      </pc:sldChg>
      <pc:sldChg chg="modSp mod">
        <pc:chgData name="Νικόλαος Πολύζος" userId="49bd9883-38f1-4410-9a28-6e5045e10986" providerId="ADAL" clId="{9BFD1845-6615-441B-B5DB-0DCAE4A4638F}" dt="2024-11-11T13:11:30.717" v="91" actId="20577"/>
        <pc:sldMkLst>
          <pc:docMk/>
          <pc:sldMk cId="3142802763" sldId="302"/>
        </pc:sldMkLst>
        <pc:spChg chg="mod">
          <ac:chgData name="Νικόλαος Πολύζος" userId="49bd9883-38f1-4410-9a28-6e5045e10986" providerId="ADAL" clId="{9BFD1845-6615-441B-B5DB-0DCAE4A4638F}" dt="2024-11-11T13:11:30.717" v="91" actId="20577"/>
          <ac:spMkLst>
            <pc:docMk/>
            <pc:sldMk cId="3142802763" sldId="302"/>
            <ac:spMk id="5" creationId="{839E4B62-4920-4A9F-82F9-245077B8C472}"/>
          </ac:spMkLst>
        </pc:spChg>
      </pc:sldChg>
      <pc:sldChg chg="modSp mod">
        <pc:chgData name="Νικόλαος Πολύζος" userId="49bd9883-38f1-4410-9a28-6e5045e10986" providerId="ADAL" clId="{9BFD1845-6615-441B-B5DB-0DCAE4A4638F}" dt="2024-11-11T13:12:39.035" v="98" actId="6549"/>
        <pc:sldMkLst>
          <pc:docMk/>
          <pc:sldMk cId="498291115" sldId="303"/>
        </pc:sldMkLst>
        <pc:spChg chg="mod">
          <ac:chgData name="Νικόλαος Πολύζος" userId="49bd9883-38f1-4410-9a28-6e5045e10986" providerId="ADAL" clId="{9BFD1845-6615-441B-B5DB-0DCAE4A4638F}" dt="2024-11-11T13:12:39.035" v="98" actId="6549"/>
          <ac:spMkLst>
            <pc:docMk/>
            <pc:sldMk cId="498291115" sldId="303"/>
            <ac:spMk id="5" creationId="{839E4B62-4920-4A9F-82F9-245077B8C472}"/>
          </ac:spMkLst>
        </pc:spChg>
      </pc:sldChg>
      <pc:sldChg chg="modSp mod">
        <pc:chgData name="Νικόλαος Πολύζος" userId="49bd9883-38f1-4410-9a28-6e5045e10986" providerId="ADAL" clId="{9BFD1845-6615-441B-B5DB-0DCAE4A4638F}" dt="2024-11-11T13:13:04.432" v="137" actId="14100"/>
        <pc:sldMkLst>
          <pc:docMk/>
          <pc:sldMk cId="2780827425" sldId="304"/>
        </pc:sldMkLst>
        <pc:spChg chg="mod">
          <ac:chgData name="Νικόλαος Πολύζος" userId="49bd9883-38f1-4410-9a28-6e5045e10986" providerId="ADAL" clId="{9BFD1845-6615-441B-B5DB-0DCAE4A4638F}" dt="2024-11-11T13:13:04.432" v="137" actId="14100"/>
          <ac:spMkLst>
            <pc:docMk/>
            <pc:sldMk cId="2780827425" sldId="304"/>
            <ac:spMk id="5" creationId="{839E4B62-4920-4A9F-82F9-245077B8C472}"/>
          </ac:spMkLst>
        </pc:spChg>
      </pc:sldChg>
      <pc:sldChg chg="modSp mod">
        <pc:chgData name="Νικόλαος Πολύζος" userId="49bd9883-38f1-4410-9a28-6e5045e10986" providerId="ADAL" clId="{9BFD1845-6615-441B-B5DB-0DCAE4A4638F}" dt="2024-11-11T13:14:29.086" v="138" actId="20577"/>
        <pc:sldMkLst>
          <pc:docMk/>
          <pc:sldMk cId="2534042997" sldId="306"/>
        </pc:sldMkLst>
        <pc:spChg chg="mod">
          <ac:chgData name="Νικόλαος Πολύζος" userId="49bd9883-38f1-4410-9a28-6e5045e10986" providerId="ADAL" clId="{9BFD1845-6615-441B-B5DB-0DCAE4A4638F}" dt="2024-11-11T13:14:29.086" v="138" actId="20577"/>
          <ac:spMkLst>
            <pc:docMk/>
            <pc:sldMk cId="2534042997" sldId="306"/>
            <ac:spMk id="5" creationId="{839E4B62-4920-4A9F-82F9-245077B8C472}"/>
          </ac:spMkLst>
        </pc:spChg>
      </pc:sldChg>
      <pc:sldChg chg="modSp mod">
        <pc:chgData name="Νικόλαος Πολύζος" userId="49bd9883-38f1-4410-9a28-6e5045e10986" providerId="ADAL" clId="{9BFD1845-6615-441B-B5DB-0DCAE4A4638F}" dt="2024-11-11T13:15:03.981" v="139" actId="20577"/>
        <pc:sldMkLst>
          <pc:docMk/>
          <pc:sldMk cId="1676542377" sldId="307"/>
        </pc:sldMkLst>
        <pc:spChg chg="mod">
          <ac:chgData name="Νικόλαος Πολύζος" userId="49bd9883-38f1-4410-9a28-6e5045e10986" providerId="ADAL" clId="{9BFD1845-6615-441B-B5DB-0DCAE4A4638F}" dt="2024-11-11T13:15:03.981" v="139" actId="20577"/>
          <ac:spMkLst>
            <pc:docMk/>
            <pc:sldMk cId="1676542377" sldId="307"/>
            <ac:spMk id="5" creationId="{839E4B62-4920-4A9F-82F9-245077B8C472}"/>
          </ac:spMkLst>
        </pc:spChg>
      </pc:sldChg>
      <pc:sldChg chg="modSp mod">
        <pc:chgData name="Νικόλαος Πολύζος" userId="49bd9883-38f1-4410-9a28-6e5045e10986" providerId="ADAL" clId="{9BFD1845-6615-441B-B5DB-0DCAE4A4638F}" dt="2024-11-11T13:16:28.920" v="140" actId="20577"/>
        <pc:sldMkLst>
          <pc:docMk/>
          <pc:sldMk cId="125549143" sldId="316"/>
        </pc:sldMkLst>
        <pc:spChg chg="mod">
          <ac:chgData name="Νικόλαος Πολύζος" userId="49bd9883-38f1-4410-9a28-6e5045e10986" providerId="ADAL" clId="{9BFD1845-6615-441B-B5DB-0DCAE4A4638F}" dt="2024-11-11T13:16:28.920" v="140" actId="20577"/>
          <ac:spMkLst>
            <pc:docMk/>
            <pc:sldMk cId="125549143" sldId="316"/>
            <ac:spMk id="4" creationId="{340832FC-F98D-2AA0-F3DD-B204E498647A}"/>
          </ac:spMkLst>
        </pc:spChg>
      </pc:sldChg>
      <pc:sldChg chg="modSp mod">
        <pc:chgData name="Νικόλαος Πολύζος" userId="49bd9883-38f1-4410-9a28-6e5045e10986" providerId="ADAL" clId="{9BFD1845-6615-441B-B5DB-0DCAE4A4638F}" dt="2024-11-11T13:18:06.749" v="154" actId="20577"/>
        <pc:sldMkLst>
          <pc:docMk/>
          <pc:sldMk cId="2390174038" sldId="320"/>
        </pc:sldMkLst>
        <pc:spChg chg="mod">
          <ac:chgData name="Νικόλαος Πολύζος" userId="49bd9883-38f1-4410-9a28-6e5045e10986" providerId="ADAL" clId="{9BFD1845-6615-441B-B5DB-0DCAE4A4638F}" dt="2024-11-11T13:18:06.749" v="154" actId="20577"/>
          <ac:spMkLst>
            <pc:docMk/>
            <pc:sldMk cId="2390174038" sldId="320"/>
            <ac:spMk id="4" creationId="{340832FC-F98D-2AA0-F3DD-B204E498647A}"/>
          </ac:spMkLst>
        </pc:spChg>
      </pc:sldChg>
      <pc:sldChg chg="modSp mod">
        <pc:chgData name="Νικόλαος Πολύζος" userId="49bd9883-38f1-4410-9a28-6e5045e10986" providerId="ADAL" clId="{9BFD1845-6615-441B-B5DB-0DCAE4A4638F}" dt="2024-11-11T13:18:30.514" v="158" actId="6549"/>
        <pc:sldMkLst>
          <pc:docMk/>
          <pc:sldMk cId="441021338" sldId="321"/>
        </pc:sldMkLst>
        <pc:spChg chg="mod">
          <ac:chgData name="Νικόλαος Πολύζος" userId="49bd9883-38f1-4410-9a28-6e5045e10986" providerId="ADAL" clId="{9BFD1845-6615-441B-B5DB-0DCAE4A4638F}" dt="2024-11-11T13:18:30.514" v="158" actId="6549"/>
          <ac:spMkLst>
            <pc:docMk/>
            <pc:sldMk cId="441021338" sldId="321"/>
            <ac:spMk id="4" creationId="{340832FC-F98D-2AA0-F3DD-B204E498647A}"/>
          </ac:spMkLst>
        </pc:spChg>
      </pc:sldChg>
      <pc:sldChg chg="modSp mod">
        <pc:chgData name="Νικόλαος Πολύζος" userId="49bd9883-38f1-4410-9a28-6e5045e10986" providerId="ADAL" clId="{9BFD1845-6615-441B-B5DB-0DCAE4A4638F}" dt="2024-11-11T13:25:39.969" v="178" actId="6549"/>
        <pc:sldMkLst>
          <pc:docMk/>
          <pc:sldMk cId="1037631151" sldId="323"/>
        </pc:sldMkLst>
        <pc:spChg chg="mod">
          <ac:chgData name="Νικόλαος Πολύζος" userId="49bd9883-38f1-4410-9a28-6e5045e10986" providerId="ADAL" clId="{9BFD1845-6615-441B-B5DB-0DCAE4A4638F}" dt="2024-11-11T13:25:39.969" v="178" actId="6549"/>
          <ac:spMkLst>
            <pc:docMk/>
            <pc:sldMk cId="1037631151" sldId="323"/>
            <ac:spMk id="4" creationId="{340832FC-F98D-2AA0-F3DD-B204E498647A}"/>
          </ac:spMkLst>
        </pc:spChg>
      </pc:sldChg>
      <pc:sldChg chg="modSp mod">
        <pc:chgData name="Νικόλαος Πολύζος" userId="49bd9883-38f1-4410-9a28-6e5045e10986" providerId="ADAL" clId="{9BFD1845-6615-441B-B5DB-0DCAE4A4638F}" dt="2024-11-11T13:26:11.662" v="182" actId="20577"/>
        <pc:sldMkLst>
          <pc:docMk/>
          <pc:sldMk cId="747836353" sldId="324"/>
        </pc:sldMkLst>
        <pc:spChg chg="mod">
          <ac:chgData name="Νικόλαος Πολύζος" userId="49bd9883-38f1-4410-9a28-6e5045e10986" providerId="ADAL" clId="{9BFD1845-6615-441B-B5DB-0DCAE4A4638F}" dt="2024-11-11T13:26:11.662" v="182" actId="20577"/>
          <ac:spMkLst>
            <pc:docMk/>
            <pc:sldMk cId="747836353" sldId="324"/>
            <ac:spMk id="4" creationId="{340832FC-F98D-2AA0-F3DD-B204E498647A}"/>
          </ac:spMkLst>
        </pc:spChg>
      </pc:sldChg>
      <pc:sldChg chg="modSp mod">
        <pc:chgData name="Νικόλαος Πολύζος" userId="49bd9883-38f1-4410-9a28-6e5045e10986" providerId="ADAL" clId="{9BFD1845-6615-441B-B5DB-0DCAE4A4638F}" dt="2024-11-11T13:26:34.999" v="184" actId="20577"/>
        <pc:sldMkLst>
          <pc:docMk/>
          <pc:sldMk cId="4150050522" sldId="326"/>
        </pc:sldMkLst>
        <pc:spChg chg="mod">
          <ac:chgData name="Νικόλαος Πολύζος" userId="49bd9883-38f1-4410-9a28-6e5045e10986" providerId="ADAL" clId="{9BFD1845-6615-441B-B5DB-0DCAE4A4638F}" dt="2024-11-11T13:26:34.999" v="184" actId="20577"/>
          <ac:spMkLst>
            <pc:docMk/>
            <pc:sldMk cId="4150050522" sldId="326"/>
            <ac:spMk id="4" creationId="{340832FC-F98D-2AA0-F3DD-B204E498647A}"/>
          </ac:spMkLst>
        </pc:spChg>
      </pc:sldChg>
      <pc:sldChg chg="modSp mod">
        <pc:chgData name="Νικόλαος Πολύζος" userId="49bd9883-38f1-4410-9a28-6e5045e10986" providerId="ADAL" clId="{9BFD1845-6615-441B-B5DB-0DCAE4A4638F}" dt="2024-11-11T13:26:59.064" v="185" actId="20577"/>
        <pc:sldMkLst>
          <pc:docMk/>
          <pc:sldMk cId="4217014973" sldId="328"/>
        </pc:sldMkLst>
        <pc:spChg chg="mod">
          <ac:chgData name="Νικόλαος Πολύζος" userId="49bd9883-38f1-4410-9a28-6e5045e10986" providerId="ADAL" clId="{9BFD1845-6615-441B-B5DB-0DCAE4A4638F}" dt="2024-11-11T13:26:59.064" v="185" actId="20577"/>
          <ac:spMkLst>
            <pc:docMk/>
            <pc:sldMk cId="4217014973" sldId="328"/>
            <ac:spMk id="4" creationId="{340832FC-F98D-2AA0-F3DD-B204E498647A}"/>
          </ac:spMkLst>
        </pc:spChg>
      </pc:sldChg>
      <pc:sldChg chg="modSp mod">
        <pc:chgData name="Νικόλαος Πολύζος" userId="49bd9883-38f1-4410-9a28-6e5045e10986" providerId="ADAL" clId="{9BFD1845-6615-441B-B5DB-0DCAE4A4638F}" dt="2024-11-11T13:27:24.010" v="186" actId="20577"/>
        <pc:sldMkLst>
          <pc:docMk/>
          <pc:sldMk cId="3887363588" sldId="332"/>
        </pc:sldMkLst>
        <pc:spChg chg="mod">
          <ac:chgData name="Νικόλαος Πολύζος" userId="49bd9883-38f1-4410-9a28-6e5045e10986" providerId="ADAL" clId="{9BFD1845-6615-441B-B5DB-0DCAE4A4638F}" dt="2024-11-11T13:27:24.010" v="186" actId="20577"/>
          <ac:spMkLst>
            <pc:docMk/>
            <pc:sldMk cId="3887363588" sldId="332"/>
            <ac:spMk id="4" creationId="{340832FC-F98D-2AA0-F3DD-B204E498647A}"/>
          </ac:spMkLst>
        </pc:spChg>
      </pc:sldChg>
      <pc:sldChg chg="modSp mod">
        <pc:chgData name="Νικόλαος Πολύζος" userId="49bd9883-38f1-4410-9a28-6e5045e10986" providerId="ADAL" clId="{9BFD1845-6615-441B-B5DB-0DCAE4A4638F}" dt="2024-11-11T13:28:36.714" v="282" actId="20577"/>
        <pc:sldMkLst>
          <pc:docMk/>
          <pc:sldMk cId="2402320292" sldId="334"/>
        </pc:sldMkLst>
        <pc:spChg chg="mod">
          <ac:chgData name="Νικόλαος Πολύζος" userId="49bd9883-38f1-4410-9a28-6e5045e10986" providerId="ADAL" clId="{9BFD1845-6615-441B-B5DB-0DCAE4A4638F}" dt="2024-11-11T13:28:36.714" v="282" actId="20577"/>
          <ac:spMkLst>
            <pc:docMk/>
            <pc:sldMk cId="2402320292" sldId="334"/>
            <ac:spMk id="4" creationId="{340832FC-F98D-2AA0-F3DD-B204E498647A}"/>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EFE2C9E-4043-6F98-081D-799D79E2209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B745A47-87C6-DEA2-B315-B72BE41AEC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62C11A09-4E35-63BB-0524-C16BC8081216}"/>
              </a:ext>
            </a:extLst>
          </p:cNvPr>
          <p:cNvSpPr>
            <a:spLocks noGrp="1"/>
          </p:cNvSpPr>
          <p:nvPr>
            <p:ph type="dt" sz="half" idx="10"/>
          </p:nvPr>
        </p:nvSpPr>
        <p:spPr/>
        <p:txBody>
          <a:bodyPr/>
          <a:lstStyle/>
          <a:p>
            <a:fld id="{44E82922-7738-426B-8247-0D390611A20B}" type="datetimeFigureOut">
              <a:rPr lang="el-GR" smtClean="0"/>
              <a:t>11/11/2024</a:t>
            </a:fld>
            <a:endParaRPr lang="el-GR"/>
          </a:p>
        </p:txBody>
      </p:sp>
      <p:sp>
        <p:nvSpPr>
          <p:cNvPr id="5" name="Θέση υποσέλιδου 4">
            <a:extLst>
              <a:ext uri="{FF2B5EF4-FFF2-40B4-BE49-F238E27FC236}">
                <a16:creationId xmlns:a16="http://schemas.microsoft.com/office/drawing/2014/main" id="{3EBE1893-9BDE-44DD-1E48-E0E00025786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9213A4A-419D-ABD4-5774-4FD99E3CA58D}"/>
              </a:ext>
            </a:extLst>
          </p:cNvPr>
          <p:cNvSpPr>
            <a:spLocks noGrp="1"/>
          </p:cNvSpPr>
          <p:nvPr>
            <p:ph type="sldNum" sz="quarter" idx="12"/>
          </p:nvPr>
        </p:nvSpPr>
        <p:spPr/>
        <p:txBody>
          <a:bodyPr/>
          <a:lstStyle/>
          <a:p>
            <a:fld id="{88C31595-74DB-43F5-AC7A-226C9A3D332C}" type="slidenum">
              <a:rPr lang="el-GR" smtClean="0"/>
              <a:t>‹#›</a:t>
            </a:fld>
            <a:endParaRPr lang="el-GR"/>
          </a:p>
        </p:txBody>
      </p:sp>
    </p:spTree>
    <p:extLst>
      <p:ext uri="{BB962C8B-B14F-4D97-AF65-F5344CB8AC3E}">
        <p14:creationId xmlns:p14="http://schemas.microsoft.com/office/powerpoint/2010/main" val="2000515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89477D-95B1-6537-ADA3-812ACB95F56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0848AB7F-53FD-5D52-73EB-A8BA9A892B67}"/>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AC8469B-9634-EDDF-7DE4-6908B0B2C11C}"/>
              </a:ext>
            </a:extLst>
          </p:cNvPr>
          <p:cNvSpPr>
            <a:spLocks noGrp="1"/>
          </p:cNvSpPr>
          <p:nvPr>
            <p:ph type="dt" sz="half" idx="10"/>
          </p:nvPr>
        </p:nvSpPr>
        <p:spPr/>
        <p:txBody>
          <a:bodyPr/>
          <a:lstStyle/>
          <a:p>
            <a:fld id="{44E82922-7738-426B-8247-0D390611A20B}" type="datetimeFigureOut">
              <a:rPr lang="el-GR" smtClean="0"/>
              <a:t>11/11/2024</a:t>
            </a:fld>
            <a:endParaRPr lang="el-GR"/>
          </a:p>
        </p:txBody>
      </p:sp>
      <p:sp>
        <p:nvSpPr>
          <p:cNvPr id="5" name="Θέση υποσέλιδου 4">
            <a:extLst>
              <a:ext uri="{FF2B5EF4-FFF2-40B4-BE49-F238E27FC236}">
                <a16:creationId xmlns:a16="http://schemas.microsoft.com/office/drawing/2014/main" id="{E98C5E93-15C0-872B-8362-D66111998DE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47C7328-E2F4-7158-AEFB-BC1DF71240D4}"/>
              </a:ext>
            </a:extLst>
          </p:cNvPr>
          <p:cNvSpPr>
            <a:spLocks noGrp="1"/>
          </p:cNvSpPr>
          <p:nvPr>
            <p:ph type="sldNum" sz="quarter" idx="12"/>
          </p:nvPr>
        </p:nvSpPr>
        <p:spPr/>
        <p:txBody>
          <a:bodyPr/>
          <a:lstStyle/>
          <a:p>
            <a:fld id="{88C31595-74DB-43F5-AC7A-226C9A3D332C}" type="slidenum">
              <a:rPr lang="el-GR" smtClean="0"/>
              <a:t>‹#›</a:t>
            </a:fld>
            <a:endParaRPr lang="el-GR"/>
          </a:p>
        </p:txBody>
      </p:sp>
    </p:spTree>
    <p:extLst>
      <p:ext uri="{BB962C8B-B14F-4D97-AF65-F5344CB8AC3E}">
        <p14:creationId xmlns:p14="http://schemas.microsoft.com/office/powerpoint/2010/main" val="1735309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A11283DB-F174-6627-AB57-D91A2D54F409}"/>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9BD1F156-15C2-109D-6266-F2B0F86C8585}"/>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CD3C2B90-9F61-FB08-F48B-2C6F2BEF4AB2}"/>
              </a:ext>
            </a:extLst>
          </p:cNvPr>
          <p:cNvSpPr>
            <a:spLocks noGrp="1"/>
          </p:cNvSpPr>
          <p:nvPr>
            <p:ph type="dt" sz="half" idx="10"/>
          </p:nvPr>
        </p:nvSpPr>
        <p:spPr/>
        <p:txBody>
          <a:bodyPr/>
          <a:lstStyle/>
          <a:p>
            <a:fld id="{44E82922-7738-426B-8247-0D390611A20B}" type="datetimeFigureOut">
              <a:rPr lang="el-GR" smtClean="0"/>
              <a:t>11/11/2024</a:t>
            </a:fld>
            <a:endParaRPr lang="el-GR"/>
          </a:p>
        </p:txBody>
      </p:sp>
      <p:sp>
        <p:nvSpPr>
          <p:cNvPr id="5" name="Θέση υποσέλιδου 4">
            <a:extLst>
              <a:ext uri="{FF2B5EF4-FFF2-40B4-BE49-F238E27FC236}">
                <a16:creationId xmlns:a16="http://schemas.microsoft.com/office/drawing/2014/main" id="{48C677AE-A764-79EC-32C3-D041419342F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12A1C5A-1868-0C34-3010-D1B1218B44BC}"/>
              </a:ext>
            </a:extLst>
          </p:cNvPr>
          <p:cNvSpPr>
            <a:spLocks noGrp="1"/>
          </p:cNvSpPr>
          <p:nvPr>
            <p:ph type="sldNum" sz="quarter" idx="12"/>
          </p:nvPr>
        </p:nvSpPr>
        <p:spPr/>
        <p:txBody>
          <a:bodyPr/>
          <a:lstStyle/>
          <a:p>
            <a:fld id="{88C31595-74DB-43F5-AC7A-226C9A3D332C}" type="slidenum">
              <a:rPr lang="el-GR" smtClean="0"/>
              <a:t>‹#›</a:t>
            </a:fld>
            <a:endParaRPr lang="el-GR"/>
          </a:p>
        </p:txBody>
      </p:sp>
    </p:spTree>
    <p:extLst>
      <p:ext uri="{BB962C8B-B14F-4D97-AF65-F5344CB8AC3E}">
        <p14:creationId xmlns:p14="http://schemas.microsoft.com/office/powerpoint/2010/main" val="33958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3D4F99-1547-1EF8-082F-D47F622C271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A2A2750-1606-8F87-1459-2EAB2A4B0C6E}"/>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F5DD66D-CCA9-1135-855A-91DC8A8E8AFE}"/>
              </a:ext>
            </a:extLst>
          </p:cNvPr>
          <p:cNvSpPr>
            <a:spLocks noGrp="1"/>
          </p:cNvSpPr>
          <p:nvPr>
            <p:ph type="dt" sz="half" idx="10"/>
          </p:nvPr>
        </p:nvSpPr>
        <p:spPr/>
        <p:txBody>
          <a:bodyPr/>
          <a:lstStyle/>
          <a:p>
            <a:fld id="{44E82922-7738-426B-8247-0D390611A20B}" type="datetimeFigureOut">
              <a:rPr lang="el-GR" smtClean="0"/>
              <a:t>11/11/2024</a:t>
            </a:fld>
            <a:endParaRPr lang="el-GR"/>
          </a:p>
        </p:txBody>
      </p:sp>
      <p:sp>
        <p:nvSpPr>
          <p:cNvPr id="5" name="Θέση υποσέλιδου 4">
            <a:extLst>
              <a:ext uri="{FF2B5EF4-FFF2-40B4-BE49-F238E27FC236}">
                <a16:creationId xmlns:a16="http://schemas.microsoft.com/office/drawing/2014/main" id="{2129765D-7130-2CFE-6A4C-B8AFA94ECA7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2E99230-DA7A-BC75-277C-6612F192095F}"/>
              </a:ext>
            </a:extLst>
          </p:cNvPr>
          <p:cNvSpPr>
            <a:spLocks noGrp="1"/>
          </p:cNvSpPr>
          <p:nvPr>
            <p:ph type="sldNum" sz="quarter" idx="12"/>
          </p:nvPr>
        </p:nvSpPr>
        <p:spPr/>
        <p:txBody>
          <a:bodyPr/>
          <a:lstStyle/>
          <a:p>
            <a:fld id="{88C31595-74DB-43F5-AC7A-226C9A3D332C}" type="slidenum">
              <a:rPr lang="el-GR" smtClean="0"/>
              <a:t>‹#›</a:t>
            </a:fld>
            <a:endParaRPr lang="el-GR"/>
          </a:p>
        </p:txBody>
      </p:sp>
    </p:spTree>
    <p:extLst>
      <p:ext uri="{BB962C8B-B14F-4D97-AF65-F5344CB8AC3E}">
        <p14:creationId xmlns:p14="http://schemas.microsoft.com/office/powerpoint/2010/main" val="1275193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EE6772-3E1C-25EC-5E9F-8835250A78B3}"/>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1E765E93-40A2-4C65-1619-00F43EF48D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7FF9F73B-C3C4-CD4C-9426-EC48380B6FAE}"/>
              </a:ext>
            </a:extLst>
          </p:cNvPr>
          <p:cNvSpPr>
            <a:spLocks noGrp="1"/>
          </p:cNvSpPr>
          <p:nvPr>
            <p:ph type="dt" sz="half" idx="10"/>
          </p:nvPr>
        </p:nvSpPr>
        <p:spPr/>
        <p:txBody>
          <a:bodyPr/>
          <a:lstStyle/>
          <a:p>
            <a:fld id="{44E82922-7738-426B-8247-0D390611A20B}" type="datetimeFigureOut">
              <a:rPr lang="el-GR" smtClean="0"/>
              <a:t>11/11/2024</a:t>
            </a:fld>
            <a:endParaRPr lang="el-GR"/>
          </a:p>
        </p:txBody>
      </p:sp>
      <p:sp>
        <p:nvSpPr>
          <p:cNvPr id="5" name="Θέση υποσέλιδου 4">
            <a:extLst>
              <a:ext uri="{FF2B5EF4-FFF2-40B4-BE49-F238E27FC236}">
                <a16:creationId xmlns:a16="http://schemas.microsoft.com/office/drawing/2014/main" id="{52D0575C-4624-31D1-570B-74DF881FC70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48E7544-C276-D088-C7AD-0597841ED5EE}"/>
              </a:ext>
            </a:extLst>
          </p:cNvPr>
          <p:cNvSpPr>
            <a:spLocks noGrp="1"/>
          </p:cNvSpPr>
          <p:nvPr>
            <p:ph type="sldNum" sz="quarter" idx="12"/>
          </p:nvPr>
        </p:nvSpPr>
        <p:spPr/>
        <p:txBody>
          <a:bodyPr/>
          <a:lstStyle/>
          <a:p>
            <a:fld id="{88C31595-74DB-43F5-AC7A-226C9A3D332C}" type="slidenum">
              <a:rPr lang="el-GR" smtClean="0"/>
              <a:t>‹#›</a:t>
            </a:fld>
            <a:endParaRPr lang="el-GR"/>
          </a:p>
        </p:txBody>
      </p:sp>
    </p:spTree>
    <p:extLst>
      <p:ext uri="{BB962C8B-B14F-4D97-AF65-F5344CB8AC3E}">
        <p14:creationId xmlns:p14="http://schemas.microsoft.com/office/powerpoint/2010/main" val="604622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1D7E00-3198-66DD-028C-3DBC9C765A1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B44A8AA-7E06-98CB-333E-116B40B3FED3}"/>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2C917725-A59D-C0EE-5CB9-57111E891B7D}"/>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5FC09365-C122-AC15-1A6E-A38C636BFE9C}"/>
              </a:ext>
            </a:extLst>
          </p:cNvPr>
          <p:cNvSpPr>
            <a:spLocks noGrp="1"/>
          </p:cNvSpPr>
          <p:nvPr>
            <p:ph type="dt" sz="half" idx="10"/>
          </p:nvPr>
        </p:nvSpPr>
        <p:spPr/>
        <p:txBody>
          <a:bodyPr/>
          <a:lstStyle/>
          <a:p>
            <a:fld id="{44E82922-7738-426B-8247-0D390611A20B}" type="datetimeFigureOut">
              <a:rPr lang="el-GR" smtClean="0"/>
              <a:t>11/11/2024</a:t>
            </a:fld>
            <a:endParaRPr lang="el-GR"/>
          </a:p>
        </p:txBody>
      </p:sp>
      <p:sp>
        <p:nvSpPr>
          <p:cNvPr id="6" name="Θέση υποσέλιδου 5">
            <a:extLst>
              <a:ext uri="{FF2B5EF4-FFF2-40B4-BE49-F238E27FC236}">
                <a16:creationId xmlns:a16="http://schemas.microsoft.com/office/drawing/2014/main" id="{648948FE-0640-DD78-DAB0-300484F45B0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D44A8FF9-DD9B-C73A-7219-BACB76BA03C2}"/>
              </a:ext>
            </a:extLst>
          </p:cNvPr>
          <p:cNvSpPr>
            <a:spLocks noGrp="1"/>
          </p:cNvSpPr>
          <p:nvPr>
            <p:ph type="sldNum" sz="quarter" idx="12"/>
          </p:nvPr>
        </p:nvSpPr>
        <p:spPr/>
        <p:txBody>
          <a:bodyPr/>
          <a:lstStyle/>
          <a:p>
            <a:fld id="{88C31595-74DB-43F5-AC7A-226C9A3D332C}" type="slidenum">
              <a:rPr lang="el-GR" smtClean="0"/>
              <a:t>‹#›</a:t>
            </a:fld>
            <a:endParaRPr lang="el-GR"/>
          </a:p>
        </p:txBody>
      </p:sp>
    </p:spTree>
    <p:extLst>
      <p:ext uri="{BB962C8B-B14F-4D97-AF65-F5344CB8AC3E}">
        <p14:creationId xmlns:p14="http://schemas.microsoft.com/office/powerpoint/2010/main" val="2814716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F8F1B7-6468-F16B-FFC0-163F838697DE}"/>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28D971C-7376-4F6D-BCDB-5CBA902A76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C477197A-A4F3-06F9-91CC-E5BBCB5BB5C3}"/>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AA36B1D2-2591-E212-4BDC-0241014B7E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A03473FB-ACBA-9C30-37E1-44BCB9140408}"/>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238EBFDF-26BD-B3B9-18DF-0657FED08A50}"/>
              </a:ext>
            </a:extLst>
          </p:cNvPr>
          <p:cNvSpPr>
            <a:spLocks noGrp="1"/>
          </p:cNvSpPr>
          <p:nvPr>
            <p:ph type="dt" sz="half" idx="10"/>
          </p:nvPr>
        </p:nvSpPr>
        <p:spPr/>
        <p:txBody>
          <a:bodyPr/>
          <a:lstStyle/>
          <a:p>
            <a:fld id="{44E82922-7738-426B-8247-0D390611A20B}" type="datetimeFigureOut">
              <a:rPr lang="el-GR" smtClean="0"/>
              <a:t>11/11/2024</a:t>
            </a:fld>
            <a:endParaRPr lang="el-GR"/>
          </a:p>
        </p:txBody>
      </p:sp>
      <p:sp>
        <p:nvSpPr>
          <p:cNvPr id="8" name="Θέση υποσέλιδου 7">
            <a:extLst>
              <a:ext uri="{FF2B5EF4-FFF2-40B4-BE49-F238E27FC236}">
                <a16:creationId xmlns:a16="http://schemas.microsoft.com/office/drawing/2014/main" id="{51CC5DDD-2A39-F5A0-A2AD-09E7BD62508F}"/>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7AB361BD-FA98-2F97-2029-B7009D348198}"/>
              </a:ext>
            </a:extLst>
          </p:cNvPr>
          <p:cNvSpPr>
            <a:spLocks noGrp="1"/>
          </p:cNvSpPr>
          <p:nvPr>
            <p:ph type="sldNum" sz="quarter" idx="12"/>
          </p:nvPr>
        </p:nvSpPr>
        <p:spPr/>
        <p:txBody>
          <a:bodyPr/>
          <a:lstStyle/>
          <a:p>
            <a:fld id="{88C31595-74DB-43F5-AC7A-226C9A3D332C}" type="slidenum">
              <a:rPr lang="el-GR" smtClean="0"/>
              <a:t>‹#›</a:t>
            </a:fld>
            <a:endParaRPr lang="el-GR"/>
          </a:p>
        </p:txBody>
      </p:sp>
    </p:spTree>
    <p:extLst>
      <p:ext uri="{BB962C8B-B14F-4D97-AF65-F5344CB8AC3E}">
        <p14:creationId xmlns:p14="http://schemas.microsoft.com/office/powerpoint/2010/main" val="2310862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333EC1-F098-9CB8-5CF7-A8018EBA5F4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88894E0-C449-CAF1-73A3-73D727554EA8}"/>
              </a:ext>
            </a:extLst>
          </p:cNvPr>
          <p:cNvSpPr>
            <a:spLocks noGrp="1"/>
          </p:cNvSpPr>
          <p:nvPr>
            <p:ph type="dt" sz="half" idx="10"/>
          </p:nvPr>
        </p:nvSpPr>
        <p:spPr/>
        <p:txBody>
          <a:bodyPr/>
          <a:lstStyle/>
          <a:p>
            <a:fld id="{44E82922-7738-426B-8247-0D390611A20B}" type="datetimeFigureOut">
              <a:rPr lang="el-GR" smtClean="0"/>
              <a:t>11/11/2024</a:t>
            </a:fld>
            <a:endParaRPr lang="el-GR"/>
          </a:p>
        </p:txBody>
      </p:sp>
      <p:sp>
        <p:nvSpPr>
          <p:cNvPr id="4" name="Θέση υποσέλιδου 3">
            <a:extLst>
              <a:ext uri="{FF2B5EF4-FFF2-40B4-BE49-F238E27FC236}">
                <a16:creationId xmlns:a16="http://schemas.microsoft.com/office/drawing/2014/main" id="{E53B2E3D-5C37-BDB7-F674-4708944E54FB}"/>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F9C8D78D-70B9-F47E-01C2-A4567BBE7F8E}"/>
              </a:ext>
            </a:extLst>
          </p:cNvPr>
          <p:cNvSpPr>
            <a:spLocks noGrp="1"/>
          </p:cNvSpPr>
          <p:nvPr>
            <p:ph type="sldNum" sz="quarter" idx="12"/>
          </p:nvPr>
        </p:nvSpPr>
        <p:spPr/>
        <p:txBody>
          <a:bodyPr/>
          <a:lstStyle/>
          <a:p>
            <a:fld id="{88C31595-74DB-43F5-AC7A-226C9A3D332C}" type="slidenum">
              <a:rPr lang="el-GR" smtClean="0"/>
              <a:t>‹#›</a:t>
            </a:fld>
            <a:endParaRPr lang="el-GR"/>
          </a:p>
        </p:txBody>
      </p:sp>
    </p:spTree>
    <p:extLst>
      <p:ext uri="{BB962C8B-B14F-4D97-AF65-F5344CB8AC3E}">
        <p14:creationId xmlns:p14="http://schemas.microsoft.com/office/powerpoint/2010/main" val="2503305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B37275F3-377D-7D0C-0197-30B3C3485402}"/>
              </a:ext>
            </a:extLst>
          </p:cNvPr>
          <p:cNvSpPr>
            <a:spLocks noGrp="1"/>
          </p:cNvSpPr>
          <p:nvPr>
            <p:ph type="dt" sz="half" idx="10"/>
          </p:nvPr>
        </p:nvSpPr>
        <p:spPr/>
        <p:txBody>
          <a:bodyPr/>
          <a:lstStyle/>
          <a:p>
            <a:fld id="{44E82922-7738-426B-8247-0D390611A20B}" type="datetimeFigureOut">
              <a:rPr lang="el-GR" smtClean="0"/>
              <a:t>11/11/2024</a:t>
            </a:fld>
            <a:endParaRPr lang="el-GR"/>
          </a:p>
        </p:txBody>
      </p:sp>
      <p:sp>
        <p:nvSpPr>
          <p:cNvPr id="3" name="Θέση υποσέλιδου 2">
            <a:extLst>
              <a:ext uri="{FF2B5EF4-FFF2-40B4-BE49-F238E27FC236}">
                <a16:creationId xmlns:a16="http://schemas.microsoft.com/office/drawing/2014/main" id="{78124E93-3ADA-827C-4FFD-FA97FDA92A38}"/>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895FE253-EDDB-AF75-7882-7076C8C0392D}"/>
              </a:ext>
            </a:extLst>
          </p:cNvPr>
          <p:cNvSpPr>
            <a:spLocks noGrp="1"/>
          </p:cNvSpPr>
          <p:nvPr>
            <p:ph type="sldNum" sz="quarter" idx="12"/>
          </p:nvPr>
        </p:nvSpPr>
        <p:spPr/>
        <p:txBody>
          <a:bodyPr/>
          <a:lstStyle/>
          <a:p>
            <a:fld id="{88C31595-74DB-43F5-AC7A-226C9A3D332C}" type="slidenum">
              <a:rPr lang="el-GR" smtClean="0"/>
              <a:t>‹#›</a:t>
            </a:fld>
            <a:endParaRPr lang="el-GR"/>
          </a:p>
        </p:txBody>
      </p:sp>
    </p:spTree>
    <p:extLst>
      <p:ext uri="{BB962C8B-B14F-4D97-AF65-F5344CB8AC3E}">
        <p14:creationId xmlns:p14="http://schemas.microsoft.com/office/powerpoint/2010/main" val="111003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4CFCE5E-B57C-67BC-0040-E6247B96AC1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B0FE366-8418-1D54-DF6B-4DCCE39BE2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EF50B010-0A59-9507-09FE-05AE107C19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6CA7FDAD-34C2-E1B0-E3C5-830736313D85}"/>
              </a:ext>
            </a:extLst>
          </p:cNvPr>
          <p:cNvSpPr>
            <a:spLocks noGrp="1"/>
          </p:cNvSpPr>
          <p:nvPr>
            <p:ph type="dt" sz="half" idx="10"/>
          </p:nvPr>
        </p:nvSpPr>
        <p:spPr/>
        <p:txBody>
          <a:bodyPr/>
          <a:lstStyle/>
          <a:p>
            <a:fld id="{44E82922-7738-426B-8247-0D390611A20B}" type="datetimeFigureOut">
              <a:rPr lang="el-GR" smtClean="0"/>
              <a:t>11/11/2024</a:t>
            </a:fld>
            <a:endParaRPr lang="el-GR"/>
          </a:p>
        </p:txBody>
      </p:sp>
      <p:sp>
        <p:nvSpPr>
          <p:cNvPr id="6" name="Θέση υποσέλιδου 5">
            <a:extLst>
              <a:ext uri="{FF2B5EF4-FFF2-40B4-BE49-F238E27FC236}">
                <a16:creationId xmlns:a16="http://schemas.microsoft.com/office/drawing/2014/main" id="{B9CCE8E9-30BC-67F7-2E2D-FB234F46025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4115401-5FFB-E2E7-E938-13FC4EFA9FDF}"/>
              </a:ext>
            </a:extLst>
          </p:cNvPr>
          <p:cNvSpPr>
            <a:spLocks noGrp="1"/>
          </p:cNvSpPr>
          <p:nvPr>
            <p:ph type="sldNum" sz="quarter" idx="12"/>
          </p:nvPr>
        </p:nvSpPr>
        <p:spPr/>
        <p:txBody>
          <a:bodyPr/>
          <a:lstStyle/>
          <a:p>
            <a:fld id="{88C31595-74DB-43F5-AC7A-226C9A3D332C}" type="slidenum">
              <a:rPr lang="el-GR" smtClean="0"/>
              <a:t>‹#›</a:t>
            </a:fld>
            <a:endParaRPr lang="el-GR"/>
          </a:p>
        </p:txBody>
      </p:sp>
    </p:spTree>
    <p:extLst>
      <p:ext uri="{BB962C8B-B14F-4D97-AF65-F5344CB8AC3E}">
        <p14:creationId xmlns:p14="http://schemas.microsoft.com/office/powerpoint/2010/main" val="1763578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6822E8-ACD8-34C3-DC03-08416ECB18B5}"/>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2CB5FF50-C623-C56A-2CFD-C7D82AF79D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FD5A3713-6AC5-21A2-D914-FDAEBBF0B9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91852DF4-EF0D-96B6-501B-0DC950DF0EC4}"/>
              </a:ext>
            </a:extLst>
          </p:cNvPr>
          <p:cNvSpPr>
            <a:spLocks noGrp="1"/>
          </p:cNvSpPr>
          <p:nvPr>
            <p:ph type="dt" sz="half" idx="10"/>
          </p:nvPr>
        </p:nvSpPr>
        <p:spPr/>
        <p:txBody>
          <a:bodyPr/>
          <a:lstStyle/>
          <a:p>
            <a:fld id="{44E82922-7738-426B-8247-0D390611A20B}" type="datetimeFigureOut">
              <a:rPr lang="el-GR" smtClean="0"/>
              <a:t>11/11/2024</a:t>
            </a:fld>
            <a:endParaRPr lang="el-GR"/>
          </a:p>
        </p:txBody>
      </p:sp>
      <p:sp>
        <p:nvSpPr>
          <p:cNvPr id="6" name="Θέση υποσέλιδου 5">
            <a:extLst>
              <a:ext uri="{FF2B5EF4-FFF2-40B4-BE49-F238E27FC236}">
                <a16:creationId xmlns:a16="http://schemas.microsoft.com/office/drawing/2014/main" id="{8C0C5868-F1BD-7C6B-045F-C9915245A252}"/>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CD4360A-87C1-89F8-776F-F1676E7F3CC5}"/>
              </a:ext>
            </a:extLst>
          </p:cNvPr>
          <p:cNvSpPr>
            <a:spLocks noGrp="1"/>
          </p:cNvSpPr>
          <p:nvPr>
            <p:ph type="sldNum" sz="quarter" idx="12"/>
          </p:nvPr>
        </p:nvSpPr>
        <p:spPr/>
        <p:txBody>
          <a:bodyPr/>
          <a:lstStyle/>
          <a:p>
            <a:fld id="{88C31595-74DB-43F5-AC7A-226C9A3D332C}" type="slidenum">
              <a:rPr lang="el-GR" smtClean="0"/>
              <a:t>‹#›</a:t>
            </a:fld>
            <a:endParaRPr lang="el-GR"/>
          </a:p>
        </p:txBody>
      </p:sp>
    </p:spTree>
    <p:extLst>
      <p:ext uri="{BB962C8B-B14F-4D97-AF65-F5344CB8AC3E}">
        <p14:creationId xmlns:p14="http://schemas.microsoft.com/office/powerpoint/2010/main" val="785146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C151E5F3-C53E-B8D9-39A9-012223CA57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C67B65D-B676-B3A6-A97A-6D94BC36C0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1DD0856-A467-88BB-D44D-F0A1C04D64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E82922-7738-426B-8247-0D390611A20B}" type="datetimeFigureOut">
              <a:rPr lang="el-GR" smtClean="0"/>
              <a:t>11/11/2024</a:t>
            </a:fld>
            <a:endParaRPr lang="el-GR"/>
          </a:p>
        </p:txBody>
      </p:sp>
      <p:sp>
        <p:nvSpPr>
          <p:cNvPr id="5" name="Θέση υποσέλιδου 4">
            <a:extLst>
              <a:ext uri="{FF2B5EF4-FFF2-40B4-BE49-F238E27FC236}">
                <a16:creationId xmlns:a16="http://schemas.microsoft.com/office/drawing/2014/main" id="{619CF5E1-1226-F53B-7E98-7E41923166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15922C1A-B804-01AC-F1BE-1ADCA6373F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C31595-74DB-43F5-AC7A-226C9A3D332C}" type="slidenum">
              <a:rPr lang="el-GR" smtClean="0"/>
              <a:t>‹#›</a:t>
            </a:fld>
            <a:endParaRPr lang="el-GR"/>
          </a:p>
        </p:txBody>
      </p:sp>
    </p:spTree>
    <p:extLst>
      <p:ext uri="{BB962C8B-B14F-4D97-AF65-F5344CB8AC3E}">
        <p14:creationId xmlns:p14="http://schemas.microsoft.com/office/powerpoint/2010/main" val="3712733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178490" y="161310"/>
            <a:ext cx="7013510" cy="1326527"/>
          </a:xfrm>
        </p:spPr>
        <p:txBody>
          <a:bodyPr>
            <a:noAutofit/>
          </a:bodyPr>
          <a:lstStyle/>
          <a:p>
            <a:pPr algn="l"/>
            <a:r>
              <a:rPr lang="el-GR" sz="3600" b="1" dirty="0">
                <a:solidFill>
                  <a:srgbClr val="2E6CB8"/>
                </a:solidFill>
                <a:latin typeface="Arial" panose="020B0604020202020204" pitchFamily="34" charset="0"/>
                <a:cs typeface="Arial" panose="020B0604020202020204" pitchFamily="34" charset="0"/>
              </a:rPr>
              <a:t>Πολιτική υγείας και </a:t>
            </a:r>
            <a:br>
              <a:rPr lang="el-GR" sz="3600" b="1" dirty="0">
                <a:solidFill>
                  <a:srgbClr val="2E6CB8"/>
                </a:solidFill>
                <a:latin typeface="Arial" panose="020B0604020202020204" pitchFamily="34" charset="0"/>
                <a:cs typeface="Arial" panose="020B0604020202020204" pitchFamily="34" charset="0"/>
              </a:rPr>
            </a:br>
            <a:r>
              <a:rPr lang="el-GR" sz="3600" b="1" dirty="0">
                <a:solidFill>
                  <a:srgbClr val="2E6CB8"/>
                </a:solidFill>
                <a:latin typeface="Arial" panose="020B0604020202020204" pitchFamily="34" charset="0"/>
                <a:cs typeface="Arial" panose="020B0604020202020204" pitchFamily="34" charset="0"/>
              </a:rPr>
              <a:t>Διοίκηση υπηρεσιών υγείας</a:t>
            </a:r>
          </a:p>
        </p:txBody>
      </p:sp>
      <p:sp>
        <p:nvSpPr>
          <p:cNvPr id="3" name="Υπότιτλος 2">
            <a:extLst>
              <a:ext uri="{FF2B5EF4-FFF2-40B4-BE49-F238E27FC236}">
                <a16:creationId xmlns:a16="http://schemas.microsoft.com/office/drawing/2014/main" id="{263B0220-285E-CDAD-EBD0-6D84226E8FAB}"/>
              </a:ext>
            </a:extLst>
          </p:cNvPr>
          <p:cNvSpPr>
            <a:spLocks noGrp="1"/>
          </p:cNvSpPr>
          <p:nvPr>
            <p:ph type="subTitle" idx="1"/>
          </p:nvPr>
        </p:nvSpPr>
        <p:spPr>
          <a:xfrm>
            <a:off x="5178490" y="1670066"/>
            <a:ext cx="6806288" cy="841946"/>
          </a:xfrm>
        </p:spPr>
        <p:txBody>
          <a:bodyPr>
            <a:normAutofit/>
          </a:bodyPr>
          <a:lstStyle/>
          <a:p>
            <a:pPr algn="l"/>
            <a:r>
              <a:rPr lang="el-GR" sz="2800" dirty="0">
                <a:latin typeface="Arial" panose="020B0604020202020204" pitchFamily="34" charset="0"/>
                <a:cs typeface="Arial" panose="020B0604020202020204" pitchFamily="34" charset="0"/>
              </a:rPr>
              <a:t>Νικόλαος Μ. Πολύζος</a:t>
            </a:r>
          </a:p>
        </p:txBody>
      </p:sp>
      <p:sp>
        <p:nvSpPr>
          <p:cNvPr id="4" name="TextBox 3">
            <a:extLst>
              <a:ext uri="{FF2B5EF4-FFF2-40B4-BE49-F238E27FC236}">
                <a16:creationId xmlns:a16="http://schemas.microsoft.com/office/drawing/2014/main" id="{017CE44A-DACC-7179-A8D3-B317D438C19B}"/>
              </a:ext>
            </a:extLst>
          </p:cNvPr>
          <p:cNvSpPr txBox="1"/>
          <p:nvPr/>
        </p:nvSpPr>
        <p:spPr>
          <a:xfrm>
            <a:off x="5178490" y="2466960"/>
            <a:ext cx="7013510" cy="800219"/>
          </a:xfrm>
          <a:prstGeom prst="rect">
            <a:avLst/>
          </a:prstGeom>
          <a:noFill/>
        </p:spPr>
        <p:txBody>
          <a:bodyPr wrap="square" rtlCol="0">
            <a:spAutoFit/>
          </a:bodyPr>
          <a:lstStyle/>
          <a:p>
            <a:r>
              <a:rPr lang="el-GR" sz="2800" b="1" dirty="0">
                <a:latin typeface="Arial" panose="020B0604020202020204" pitchFamily="34" charset="0"/>
                <a:cs typeface="Arial" panose="020B0604020202020204" pitchFamily="34" charset="0"/>
              </a:rPr>
              <a:t>Κεφ.</a:t>
            </a:r>
            <a:r>
              <a:rPr lang="en-US" sz="2800" b="1" dirty="0">
                <a:latin typeface="Arial" panose="020B0604020202020204" pitchFamily="34" charset="0"/>
                <a:cs typeface="Arial" panose="020B0604020202020204" pitchFamily="34" charset="0"/>
              </a:rPr>
              <a:t> 10</a:t>
            </a:r>
            <a:r>
              <a:rPr lang="el-GR" sz="2800" b="1" dirty="0">
                <a:latin typeface="Arial" panose="020B0604020202020204" pitchFamily="34" charset="0"/>
                <a:cs typeface="Arial" panose="020B0604020202020204" pitchFamily="34" charset="0"/>
              </a:rPr>
              <a:t> </a:t>
            </a:r>
            <a:r>
              <a:rPr lang="el-GR" sz="2800" b="1">
                <a:latin typeface="Arial" panose="020B0604020202020204" pitchFamily="34" charset="0"/>
                <a:cs typeface="Arial" panose="020B0604020202020204" pitchFamily="34" charset="0"/>
              </a:rPr>
              <a:t>Φάρμακο</a:t>
            </a:r>
            <a:endParaRPr lang="en-US" dirty="0"/>
          </a:p>
          <a:p>
            <a:endParaRPr lang="en-US" dirty="0"/>
          </a:p>
        </p:txBody>
      </p:sp>
      <p:sp>
        <p:nvSpPr>
          <p:cNvPr id="5" name="Ορθογώνιο 4">
            <a:extLst>
              <a:ext uri="{FF2B5EF4-FFF2-40B4-BE49-F238E27FC236}">
                <a16:creationId xmlns:a16="http://schemas.microsoft.com/office/drawing/2014/main" id="{A87E087D-7E8A-1429-F549-0360857342A8}"/>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7" name="Εικόνα 6">
            <a:extLst>
              <a:ext uri="{FF2B5EF4-FFF2-40B4-BE49-F238E27FC236}">
                <a16:creationId xmlns:a16="http://schemas.microsoft.com/office/drawing/2014/main" id="{1B7C43C3-B4D5-5F36-9448-13802159E1CE}"/>
              </a:ext>
            </a:extLst>
          </p:cNvPr>
          <p:cNvPicPr>
            <a:picLocks noChangeAspect="1"/>
          </p:cNvPicPr>
          <p:nvPr/>
        </p:nvPicPr>
        <p:blipFill>
          <a:blip r:embed="rId2"/>
          <a:stretch>
            <a:fillRect/>
          </a:stretch>
        </p:blipFill>
        <p:spPr>
          <a:xfrm>
            <a:off x="9964079" y="5607778"/>
            <a:ext cx="1755170" cy="576000"/>
          </a:xfrm>
          <a:prstGeom prst="rect">
            <a:avLst/>
          </a:prstGeom>
        </p:spPr>
      </p:pic>
      <p:pic>
        <p:nvPicPr>
          <p:cNvPr id="9" name="Εικόνα 8" descr="Εικόνα που περιέχει κείμενο, γραμματοσειρά, σύμβολο, στιγμιότυπο οθόνης&#10;&#10;Περιγραφή που δημιουργήθηκε αυτόματα">
            <a:extLst>
              <a:ext uri="{FF2B5EF4-FFF2-40B4-BE49-F238E27FC236}">
                <a16:creationId xmlns:a16="http://schemas.microsoft.com/office/drawing/2014/main" id="{E77B897F-0262-E821-51F7-EA9BB73A9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81" y="387458"/>
            <a:ext cx="4053582" cy="5723058"/>
          </a:xfrm>
          <a:prstGeom prst="rect">
            <a:avLst/>
          </a:prstGeom>
          <a:ln w="3175">
            <a:solidFill>
              <a:schemeClr val="tx1"/>
            </a:solidFill>
          </a:ln>
          <a:effectLst>
            <a:outerShdw blurRad="50800" dist="38100" dir="2700000" sx="101000" sy="101000" algn="tl" rotWithShape="0">
              <a:prstClr val="black">
                <a:alpha val="20000"/>
              </a:prstClr>
            </a:outerShdw>
          </a:effectLst>
        </p:spPr>
      </p:pic>
    </p:spTree>
    <p:extLst>
      <p:ext uri="{BB962C8B-B14F-4D97-AF65-F5344CB8AC3E}">
        <p14:creationId xmlns:p14="http://schemas.microsoft.com/office/powerpoint/2010/main" val="2039745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134692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10.2 Η κατάσταση για το φάρμακο διεθνώς</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10.2.1 </a:t>
            </a:r>
            <a:r>
              <a:rPr lang="el-GR" sz="3000" b="1" u="none" strike="noStrike" baseline="0" dirty="0">
                <a:latin typeface="Arial" panose="020B0604020202020204" pitchFamily="34" charset="0"/>
                <a:cs typeface="Arial" panose="020B0604020202020204" pitchFamily="34" charset="0"/>
              </a:rPr>
              <a:t>Μέτρα στην προσφορά</a:t>
            </a:r>
            <a:br>
              <a:rPr lang="el-GR" sz="3000" b="1" i="1" dirty="0">
                <a:latin typeface="Arial" panose="020B0604020202020204" pitchFamily="34" charset="0"/>
                <a:cs typeface="Arial" panose="020B0604020202020204" pitchFamily="34" charset="0"/>
              </a:rPr>
            </a:br>
            <a:r>
              <a:rPr lang="el-GR" sz="2600" b="1" dirty="0">
                <a:latin typeface="Arial" panose="020B0604020202020204" pitchFamily="34" charset="0"/>
                <a:cs typeface="Arial" panose="020B0604020202020204" pitchFamily="34" charset="0"/>
              </a:rPr>
              <a:t>10.2.1.2</a:t>
            </a:r>
            <a:r>
              <a:rPr lang="el-GR" sz="2600" b="1" i="1" dirty="0">
                <a:latin typeface="Arial" panose="020B0604020202020204" pitchFamily="34" charset="0"/>
                <a:cs typeface="Arial" panose="020B0604020202020204" pitchFamily="34" charset="0"/>
              </a:rPr>
              <a:t> Πολιτικές αποζημίωσης </a:t>
            </a:r>
            <a:r>
              <a:rPr lang="el-GR" sz="2600" b="1" dirty="0">
                <a:latin typeface="Arial" panose="020B0604020202020204" pitchFamily="34" charset="0"/>
                <a:cs typeface="Arial" panose="020B0604020202020204" pitchFamily="34" charset="0"/>
              </a:rPr>
              <a:t>(1)</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0" y="1231398"/>
            <a:ext cx="11322641" cy="5324535"/>
          </a:xfrm>
          <a:prstGeom prst="rect">
            <a:avLst/>
          </a:prstGeom>
          <a:noFill/>
          <a:ln>
            <a:noFill/>
          </a:ln>
        </p:spPr>
        <p:txBody>
          <a:bodyPr wrap="square" rtlCol="0">
            <a:spAutoFit/>
          </a:bodyPr>
          <a:lstStyle/>
          <a:p>
            <a:pPr algn="l"/>
            <a:r>
              <a:rPr lang="el-GR" sz="2000" b="0" i="0" u="none" strike="noStrike" baseline="0" dirty="0">
                <a:latin typeface="Arial" panose="020B0604020202020204" pitchFamily="34" charset="0"/>
                <a:cs typeface="Arial" panose="020B0604020202020204" pitchFamily="34" charset="0"/>
              </a:rPr>
              <a:t>Η κοινωνική ασφάλιση υγείας ή/και το κράτος καθορίζουν ποια φάρμακα θα αποζημιώνονται αλλά και την τιμή αποζημίωσης. Οι πολιτικές, που εφαρμόζονται, αφορούν τη θετική και αρνητική λίστα, την εσωτερική τιμολόγηση, την αξιολόγηση με χρήση τεχνολογίας υγείας και </a:t>
            </a:r>
            <a:r>
              <a:rPr lang="el-GR" sz="2000" b="0" i="0" u="none" strike="noStrike" baseline="0" dirty="0" err="1">
                <a:latin typeface="Arial" panose="020B0604020202020204" pitchFamily="34" charset="0"/>
                <a:cs typeface="Arial" panose="020B0604020202020204" pitchFamily="34" charset="0"/>
              </a:rPr>
              <a:t>risk-sharing</a:t>
            </a:r>
            <a:r>
              <a:rPr lang="el-GR" sz="2000" b="0" i="0" u="none" strike="noStrike" baseline="0" dirty="0">
                <a:latin typeface="Arial" panose="020B0604020202020204" pitchFamily="34" charset="0"/>
                <a:cs typeface="Arial" panose="020B0604020202020204" pitchFamily="34" charset="0"/>
              </a:rPr>
              <a:t> μεθόδους.</a:t>
            </a:r>
          </a:p>
          <a:p>
            <a:pPr algn="l"/>
            <a:endParaRPr lang="el-GR" sz="2000" dirty="0">
              <a:latin typeface="Arial" panose="020B0604020202020204" pitchFamily="34" charset="0"/>
              <a:cs typeface="Arial" panose="020B0604020202020204" pitchFamily="34" charset="0"/>
            </a:endParaRPr>
          </a:p>
          <a:p>
            <a:pPr algn="l"/>
            <a:r>
              <a:rPr lang="el-GR" sz="2000" b="1" i="0" u="none" strike="noStrike" baseline="0" dirty="0">
                <a:latin typeface="Arial" panose="020B0604020202020204" pitchFamily="34" charset="0"/>
                <a:cs typeface="Arial" panose="020B0604020202020204" pitchFamily="34" charset="0"/>
              </a:rPr>
              <a:t>Α. </a:t>
            </a:r>
            <a:r>
              <a:rPr lang="el-GR" sz="2000" b="0" i="0" u="none" strike="noStrike" baseline="0" dirty="0">
                <a:latin typeface="Arial" panose="020B0604020202020204" pitchFamily="34" charset="0"/>
                <a:cs typeface="Arial" panose="020B0604020202020204" pitchFamily="34" charset="0"/>
              </a:rPr>
              <a:t>Η </a:t>
            </a:r>
            <a:r>
              <a:rPr lang="el-GR" sz="2000" b="0" i="1" u="none" strike="noStrike" baseline="0" dirty="0">
                <a:latin typeface="Arial" panose="020B0604020202020204" pitchFamily="34" charset="0"/>
                <a:cs typeface="Arial" panose="020B0604020202020204" pitchFamily="34" charset="0"/>
              </a:rPr>
              <a:t>λίστα φαρμάκων </a:t>
            </a:r>
            <a:r>
              <a:rPr lang="el-GR" sz="2000" b="0" i="0" u="none" strike="noStrike" baseline="0" dirty="0">
                <a:latin typeface="Arial" panose="020B0604020202020204" pitchFamily="34" charset="0"/>
                <a:cs typeface="Arial" panose="020B0604020202020204" pitchFamily="34" charset="0"/>
              </a:rPr>
              <a:t>περιλαμβάνει πληροφορίες για τα φάρμακα που επιλέχθηκαν για αποζημίωση. Περιλαμβάνει, επίσης, άλλες σχετικές πληροφορίες σχετικά με το φάρμακο, την ένδειξη ή τον πληθυσμό για τον οποίο προορίζεται, τις διαφορετικές δόσεις και τρόπους χορήγησης ή συνθήκες υπό τις οποίες καλύπτεται ή δεν καλύπτεται το φάρμακο και τις σχετικές «συμμετοχικές» πληρωμές. </a:t>
            </a:r>
          </a:p>
          <a:p>
            <a:pPr algn="l"/>
            <a:r>
              <a:rPr lang="el-GR" sz="2000" b="0" i="0" u="none" strike="noStrike" baseline="0" dirty="0">
                <a:latin typeface="Arial" panose="020B0604020202020204" pitchFamily="34" charset="0"/>
                <a:cs typeface="Arial" panose="020B0604020202020204" pitchFamily="34" charset="0"/>
              </a:rPr>
              <a:t>Οι λίστες φαρμάκου χωρίζονται σε θετικές και αρνητικές. Μια θετική λίστα περιλαμβάνει τα φάρμακα που καλύπτονται πλήρως ή εν μέρει από την ασφάλιση υγείας. Είναι ο πιο κοινός τύπος λίστας που χρησιμοποιείται στην Ευρώπη. Αντίθετα, η αρνητική λίστα αναφέρει τα φάρμακα που δεν αποζημιώνονται. Τέτοιες υπάρχουν σε μερικά κράτη, όπως στη Γερμανία ή το Ηνωμένο Βασίλειο. Το σκεπτικό για τη δημιουργία θετικών και αρνητικών καταλόγων είναι να ρυθμιστεί η χρήση φαρμακευτικών προϊόντων, αποθαρρύνοντας τους ιατρούς να </a:t>
            </a:r>
            <a:r>
              <a:rPr lang="el-GR" sz="2000" b="0" i="0" u="none" strike="noStrike" baseline="0" dirty="0" err="1">
                <a:latin typeface="Arial" panose="020B0604020202020204" pitchFamily="34" charset="0"/>
                <a:cs typeface="Arial" panose="020B0604020202020204" pitchFamily="34" charset="0"/>
              </a:rPr>
              <a:t>συνταγογραφούν</a:t>
            </a:r>
            <a:r>
              <a:rPr lang="el-GR" sz="2000" b="0" i="0" u="none" strike="noStrike" baseline="0" dirty="0">
                <a:latin typeface="Arial" panose="020B0604020202020204" pitchFamily="34" charset="0"/>
                <a:cs typeface="Arial" panose="020B0604020202020204" pitchFamily="34" charset="0"/>
              </a:rPr>
              <a:t> αναποτελεσματικά φάρμακα ή φάρμακα που είναι πιο ακριβά από άλλες εναλλακτικές θεραπείες που παρέχουν το ίδιο επίπεδο αποτελέσματος.</a:t>
            </a:r>
          </a:p>
        </p:txBody>
      </p:sp>
    </p:spTree>
    <p:extLst>
      <p:ext uri="{BB962C8B-B14F-4D97-AF65-F5344CB8AC3E}">
        <p14:creationId xmlns:p14="http://schemas.microsoft.com/office/powerpoint/2010/main" val="2919978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134692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10.2 Η κατάσταση για το φάρμακο διεθνώς</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10.2.1 </a:t>
            </a:r>
            <a:r>
              <a:rPr lang="el-GR" sz="3000" b="1" u="none" strike="noStrike" baseline="0" dirty="0">
                <a:latin typeface="Arial" panose="020B0604020202020204" pitchFamily="34" charset="0"/>
                <a:cs typeface="Arial" panose="020B0604020202020204" pitchFamily="34" charset="0"/>
              </a:rPr>
              <a:t>Μέτρα στην προσφορά</a:t>
            </a:r>
            <a:br>
              <a:rPr lang="el-GR" sz="3000" b="1" i="1" dirty="0">
                <a:latin typeface="Arial" panose="020B0604020202020204" pitchFamily="34" charset="0"/>
                <a:cs typeface="Arial" panose="020B0604020202020204" pitchFamily="34" charset="0"/>
              </a:rPr>
            </a:br>
            <a:r>
              <a:rPr lang="el-GR" sz="2600" b="1" dirty="0">
                <a:latin typeface="Arial" panose="020B0604020202020204" pitchFamily="34" charset="0"/>
                <a:cs typeface="Arial" panose="020B0604020202020204" pitchFamily="34" charset="0"/>
              </a:rPr>
              <a:t>10.2.1.2</a:t>
            </a:r>
            <a:r>
              <a:rPr lang="el-GR" sz="2600" b="1" i="1" dirty="0">
                <a:latin typeface="Arial" panose="020B0604020202020204" pitchFamily="34" charset="0"/>
                <a:cs typeface="Arial" panose="020B0604020202020204" pitchFamily="34" charset="0"/>
              </a:rPr>
              <a:t> Πολιτικές αποζημίωσης </a:t>
            </a:r>
            <a:r>
              <a:rPr lang="el-GR" sz="2600" b="1" dirty="0">
                <a:latin typeface="Arial" panose="020B0604020202020204" pitchFamily="34" charset="0"/>
                <a:cs typeface="Arial" panose="020B0604020202020204" pitchFamily="34" charset="0"/>
              </a:rPr>
              <a:t>(2)</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0" y="1300053"/>
            <a:ext cx="12192000" cy="5355312"/>
          </a:xfrm>
          <a:prstGeom prst="rect">
            <a:avLst/>
          </a:prstGeom>
          <a:noFill/>
          <a:ln>
            <a:noFill/>
          </a:ln>
        </p:spPr>
        <p:txBody>
          <a:bodyPr wrap="square" rtlCol="0">
            <a:spAutoFit/>
          </a:bodyPr>
          <a:lstStyle/>
          <a:p>
            <a:pPr algn="l"/>
            <a:r>
              <a:rPr lang="el-GR" sz="1800" b="1" i="0" u="none" strike="noStrike" baseline="0" dirty="0">
                <a:latin typeface="Arial" panose="020B0604020202020204" pitchFamily="34" charset="0"/>
                <a:cs typeface="Arial" panose="020B0604020202020204" pitchFamily="34" charset="0"/>
              </a:rPr>
              <a:t>Β. </a:t>
            </a:r>
            <a:r>
              <a:rPr lang="el-GR" sz="1800" b="0" i="0" u="none" strike="noStrike" baseline="0" dirty="0">
                <a:latin typeface="Arial" panose="020B0604020202020204" pitchFamily="34" charset="0"/>
                <a:cs typeface="Arial" panose="020B0604020202020204" pitchFamily="34" charset="0"/>
              </a:rPr>
              <a:t>Η </a:t>
            </a:r>
            <a:r>
              <a:rPr lang="el-GR" sz="1800" b="0" i="1" u="none" strike="noStrike" baseline="0" dirty="0">
                <a:latin typeface="Arial" panose="020B0604020202020204" pitchFamily="34" charset="0"/>
                <a:cs typeface="Arial" panose="020B0604020202020204" pitchFamily="34" charset="0"/>
              </a:rPr>
              <a:t>εσωτερική τιμολόγηση </a:t>
            </a:r>
            <a:r>
              <a:rPr lang="el-GR" sz="1800" b="0" i="0" u="none" strike="noStrike" baseline="0" dirty="0">
                <a:latin typeface="Arial" panose="020B0604020202020204" pitchFamily="34" charset="0"/>
                <a:cs typeface="Arial" panose="020B0604020202020204" pitchFamily="34" charset="0"/>
              </a:rPr>
              <a:t>(Internal </a:t>
            </a:r>
            <a:r>
              <a:rPr lang="el-GR" sz="1800" b="0" i="0" u="none" strike="noStrike" baseline="0" dirty="0" err="1">
                <a:latin typeface="Arial" panose="020B0604020202020204" pitchFamily="34" charset="0"/>
                <a:cs typeface="Arial" panose="020B0604020202020204" pitchFamily="34" charset="0"/>
              </a:rPr>
              <a:t>Reference</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Pricing</a:t>
            </a:r>
            <a:r>
              <a:rPr lang="el-GR" sz="1800" b="0" i="0" u="none" strike="noStrike" baseline="0" dirty="0">
                <a:latin typeface="Arial" panose="020B0604020202020204" pitchFamily="34" charset="0"/>
                <a:cs typeface="Arial" panose="020B0604020202020204" pitchFamily="34" charset="0"/>
              </a:rPr>
              <a:t> - IRP) είναι επίσης μια αρκετά διαδεδομένη μέθοδος, καθώς 20 κράτη μέλη της ΕΕ καθορίζουν την τιμή αποζημίωσης φαρμάκων από δημόσιους </a:t>
            </a:r>
            <a:r>
              <a:rPr lang="el-GR" sz="1800" b="0" i="0" u="none" strike="noStrike" baseline="0" dirty="0" err="1">
                <a:latin typeface="Arial" panose="020B0604020202020204" pitchFamily="34" charset="0"/>
                <a:cs typeface="Arial" panose="020B0604020202020204" pitchFamily="34" charset="0"/>
              </a:rPr>
              <a:t>παρόχους</a:t>
            </a:r>
            <a:r>
              <a:rPr lang="el-GR" sz="1800" b="0" i="0" u="none" strike="noStrike" baseline="0" dirty="0">
                <a:latin typeface="Arial" panose="020B0604020202020204" pitchFamily="34" charset="0"/>
                <a:cs typeface="Arial" panose="020B0604020202020204" pitchFamily="34" charset="0"/>
              </a:rPr>
              <a:t> υγείας (ασφαλιστικά ταμεία και κράτος). </a:t>
            </a:r>
          </a:p>
          <a:p>
            <a:pPr algn="l"/>
            <a:r>
              <a:rPr lang="el-GR" sz="1800" b="0" i="0" u="none" strike="noStrike" baseline="0" dirty="0">
                <a:latin typeface="Arial" panose="020B0604020202020204" pitchFamily="34" charset="0"/>
                <a:cs typeface="Arial" panose="020B0604020202020204" pitchFamily="34" charset="0"/>
              </a:rPr>
              <a:t>Η εσωτερική τιμολόγηση συνήθως χρησιμοποιείται για τον καθορισμό της μέγιστης τιμής για τα </a:t>
            </a:r>
            <a:r>
              <a:rPr lang="el-GR" sz="1800" b="0" i="0" u="none" strike="noStrike" baseline="0" dirty="0" err="1">
                <a:latin typeface="Arial" panose="020B0604020202020204" pitchFamily="34" charset="0"/>
                <a:cs typeface="Arial" panose="020B0604020202020204" pitchFamily="34" charset="0"/>
              </a:rPr>
              <a:t>γενόσημα</a:t>
            </a:r>
            <a:r>
              <a:rPr lang="el-GR" sz="1800" b="0" i="0" u="none" strike="noStrike" baseline="0" dirty="0">
                <a:latin typeface="Arial" panose="020B0604020202020204" pitchFamily="34" charset="0"/>
                <a:cs typeface="Arial" panose="020B0604020202020204" pitchFamily="34" charset="0"/>
              </a:rPr>
              <a:t> και του μέγιστου ποσοστού αποζημίωσης για κάθε φάρμακο. Οι τιμές συγκρίνονται με τις τιμές ισοδύναμων ή παρόμοιων φαρμακολογικά προϊόντων ή θεραπευτικής ομάδας. Τα φάρμακα ομαδοποιούνται (</a:t>
            </a:r>
            <a:r>
              <a:rPr lang="el-GR" sz="1800" b="0" i="0" u="none" strike="noStrike" baseline="0" dirty="0" err="1">
                <a:latin typeface="Arial" panose="020B0604020202020204" pitchFamily="34" charset="0"/>
                <a:cs typeface="Arial" panose="020B0604020202020204" pitchFamily="34" charset="0"/>
              </a:rPr>
              <a:t>Anatomic</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Therapeutical</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Classification</a:t>
            </a:r>
            <a:r>
              <a:rPr lang="el-GR" sz="1800" b="0" i="0" u="none" strike="noStrike" baseline="0" dirty="0">
                <a:latin typeface="Arial" panose="020B0604020202020204" pitchFamily="34" charset="0"/>
                <a:cs typeface="Arial" panose="020B0604020202020204" pitchFamily="34" charset="0"/>
              </a:rPr>
              <a:t>) συχνά με βάση την ίδια δραστική ουσία (ATC-5) ή χημική υποομάδα (ATC-4). Σε κάθε ομάδα ορίζεται μια τιμή αναφοράς, η οποία μπορεί να είναι η χαμηλότερη τιμή ή ο μέσος όρος ενός συνόλου φαρμάκων σε κάθε ομάδα. Οι περισσότερες χώρες ομαδοποιούν τα φάρμακα κατά επίπεδο ATC-5, ενώ άλλες χρησιμοποιούν ATC-4 ή ATC-3 ή συνδυασμό διαφορετικών επιπέδων. Όταν δεν υπάρχουν διαθέσιμα </a:t>
            </a:r>
            <a:r>
              <a:rPr lang="el-GR" sz="1800" b="0" i="0" u="none" strike="noStrike" baseline="0" dirty="0" err="1">
                <a:latin typeface="Arial" panose="020B0604020202020204" pitchFamily="34" charset="0"/>
                <a:cs typeface="Arial" panose="020B0604020202020204" pitchFamily="34" charset="0"/>
              </a:rPr>
              <a:t>γενόσημα</a:t>
            </a:r>
            <a:r>
              <a:rPr lang="el-GR" sz="1800" b="0" i="0" u="none" strike="noStrike" baseline="0" dirty="0">
                <a:latin typeface="Arial" panose="020B0604020202020204" pitchFamily="34" charset="0"/>
                <a:cs typeface="Arial" panose="020B0604020202020204" pitchFamily="34" charset="0"/>
              </a:rPr>
              <a:t>, οι ομάδες μπορεί να είναι ευρύτερες, συμπεριλαμβανομένων συγκρίσεων θεραπειών, όπως στην Ολλανδία και τη Γερμανία.</a:t>
            </a:r>
          </a:p>
          <a:p>
            <a:pPr algn="l"/>
            <a:r>
              <a:rPr lang="el-GR" sz="1800" b="0" i="0" u="none" strike="noStrike" baseline="0" dirty="0">
                <a:latin typeface="Arial" panose="020B0604020202020204" pitchFamily="34" charset="0"/>
                <a:cs typeface="Arial" panose="020B0604020202020204" pitchFamily="34" charset="0"/>
              </a:rPr>
              <a:t>Το σύστημα εσωτερικής τιμολόγησης καθορίζει τη μέγιστη τιμή που πρέπει να επιστραφεί από τρίτο πληρωτή («τιμή αναφοράς»). Πολλά κράτη μέλη της ΕΕ καθορίζουν την τιμή αναφοράς στην τιμή του φθηνότερου φαρμάκου ανά ομάδα. Άλλοι επιλέγουν μια μέση τιμή ομάδας. Ο ασθενής πληρώνει τη διαφορά μεταξύ της λιανικής τιμής και της «τιμής αναφοράς», επιπλέον της όποιας συμφωνίας συμπληρωματικής πληρωμής. Η «τιμή αναφοράς» ισχύει για όλα τα φαρμακευτικά προϊόντα της αντίστοιχης ομάδας προϊόντων. Η λογική του καθορισμού των ανώτατων τιμών είναι η δημιουργία ή η ενίσχυση του ανταγωνισμού στις φαρμακευτικές αγορές. </a:t>
            </a:r>
          </a:p>
          <a:p>
            <a:pPr algn="l"/>
            <a:r>
              <a:rPr lang="el-GR" sz="1800" b="0" i="0" u="none" strike="noStrike" baseline="0" dirty="0">
                <a:latin typeface="Arial" panose="020B0604020202020204" pitchFamily="34" charset="0"/>
                <a:cs typeface="Arial" panose="020B0604020202020204" pitchFamily="34" charset="0"/>
              </a:rPr>
              <a:t>Γενικά, η μέγιστη τιμή για τα </a:t>
            </a:r>
            <a:r>
              <a:rPr lang="el-GR" sz="1800" b="0" i="0" u="none" strike="noStrike" baseline="0" dirty="0" err="1">
                <a:latin typeface="Arial" panose="020B0604020202020204" pitchFamily="34" charset="0"/>
                <a:cs typeface="Arial" panose="020B0604020202020204" pitchFamily="34" charset="0"/>
              </a:rPr>
              <a:t>γενόσημα</a:t>
            </a:r>
            <a:r>
              <a:rPr lang="el-GR" sz="1800" b="0" i="0" u="none" strike="noStrike" baseline="0" dirty="0">
                <a:latin typeface="Arial" panose="020B0604020202020204" pitchFamily="34" charset="0"/>
                <a:cs typeface="Arial" panose="020B0604020202020204" pitchFamily="34" charset="0"/>
              </a:rPr>
              <a:t> ορίζεται ως ποσοστό της τιμής του αρχικού προϊόντος. Προϋπόθεση για το IRP είναι να υπάρχουν διαθέσιμα στην αγορά θεραπευτικά εναλλάξιμα φάρμακα, συχνά </a:t>
            </a:r>
            <a:r>
              <a:rPr lang="el-GR" sz="1800" b="0" i="0" u="none" strike="noStrike" baseline="0" dirty="0" err="1">
                <a:latin typeface="Arial" panose="020B0604020202020204" pitchFamily="34" charset="0"/>
                <a:cs typeface="Arial" panose="020B0604020202020204" pitchFamily="34" charset="0"/>
              </a:rPr>
              <a:t>γενόσημα</a:t>
            </a:r>
            <a:r>
              <a:rPr lang="el-GR" sz="1800" b="0" i="0" u="none" strike="noStrike" baseline="0" dirty="0">
                <a:latin typeface="Arial" panose="020B0604020202020204" pitchFamily="34" charset="0"/>
                <a:cs typeface="Arial" panose="020B0604020202020204" pitchFamily="34" charset="0"/>
              </a:rPr>
              <a:t>.</a:t>
            </a:r>
            <a:endParaRPr lang="el-GR" sz="2000" b="0" i="0" u="none" strike="noStrike"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3198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134692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10.2 Η κατάσταση για το φάρμακο διεθνώς</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10.2.1 </a:t>
            </a:r>
            <a:r>
              <a:rPr lang="el-GR" sz="3000" b="1" u="none" strike="noStrike" baseline="0" dirty="0">
                <a:latin typeface="Arial" panose="020B0604020202020204" pitchFamily="34" charset="0"/>
                <a:cs typeface="Arial" panose="020B0604020202020204" pitchFamily="34" charset="0"/>
              </a:rPr>
              <a:t>Μέτρα στην προσφορά</a:t>
            </a:r>
            <a:br>
              <a:rPr lang="el-GR" sz="3000" b="1" i="1" dirty="0">
                <a:latin typeface="Arial" panose="020B0604020202020204" pitchFamily="34" charset="0"/>
                <a:cs typeface="Arial" panose="020B0604020202020204" pitchFamily="34" charset="0"/>
              </a:rPr>
            </a:br>
            <a:r>
              <a:rPr lang="el-GR" sz="2600" b="1" dirty="0">
                <a:latin typeface="Arial" panose="020B0604020202020204" pitchFamily="34" charset="0"/>
                <a:cs typeface="Arial" panose="020B0604020202020204" pitchFamily="34" charset="0"/>
              </a:rPr>
              <a:t>10.2.1.2</a:t>
            </a:r>
            <a:r>
              <a:rPr lang="el-GR" sz="2600" b="1" i="1" dirty="0">
                <a:latin typeface="Arial" panose="020B0604020202020204" pitchFamily="34" charset="0"/>
                <a:cs typeface="Arial" panose="020B0604020202020204" pitchFamily="34" charset="0"/>
              </a:rPr>
              <a:t> Πολιτικές αποζημίωσης </a:t>
            </a:r>
            <a:r>
              <a:rPr lang="el-GR" sz="2600" b="1" dirty="0">
                <a:latin typeface="Arial" panose="020B0604020202020204" pitchFamily="34" charset="0"/>
                <a:cs typeface="Arial" panose="020B0604020202020204" pitchFamily="34" charset="0"/>
              </a:rPr>
              <a:t>(3)</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1294925"/>
            <a:ext cx="11472270" cy="5078313"/>
          </a:xfrm>
          <a:prstGeom prst="rect">
            <a:avLst/>
          </a:prstGeom>
          <a:noFill/>
          <a:ln>
            <a:noFill/>
          </a:ln>
        </p:spPr>
        <p:txBody>
          <a:bodyPr wrap="square" rtlCol="0">
            <a:spAutoFit/>
          </a:bodyPr>
          <a:lstStyle/>
          <a:p>
            <a:pPr algn="l"/>
            <a:r>
              <a:rPr lang="el-GR" sz="1800" b="1" i="0" u="none" strike="noStrike" baseline="0" dirty="0">
                <a:latin typeface="Arial" panose="020B0604020202020204" pitchFamily="34" charset="0"/>
                <a:cs typeface="Arial" panose="020B0604020202020204" pitchFamily="34" charset="0"/>
              </a:rPr>
              <a:t>Γ. </a:t>
            </a:r>
            <a:r>
              <a:rPr lang="el-GR" sz="1800" b="0" i="0" u="none" strike="noStrike" baseline="0" dirty="0">
                <a:latin typeface="Arial" panose="020B0604020202020204" pitchFamily="34" charset="0"/>
                <a:cs typeface="Arial" panose="020B0604020202020204" pitchFamily="34" charset="0"/>
              </a:rPr>
              <a:t>Η </a:t>
            </a:r>
            <a:r>
              <a:rPr lang="el-GR" sz="1800" b="0" i="1" u="none" strike="noStrike" baseline="0" dirty="0">
                <a:latin typeface="Arial" panose="020B0604020202020204" pitchFamily="34" charset="0"/>
                <a:cs typeface="Arial" panose="020B0604020202020204" pitchFamily="34" charset="0"/>
              </a:rPr>
              <a:t>αξιολόγηση (με χρήση) τεχνολογίας υγείας </a:t>
            </a:r>
            <a:r>
              <a:rPr lang="el-GR" sz="1800" b="0" i="0" u="none" strike="noStrike" baseline="0" dirty="0">
                <a:latin typeface="Arial" panose="020B0604020202020204" pitchFamily="34" charset="0"/>
                <a:cs typeface="Arial" panose="020B0604020202020204" pitchFamily="34" charset="0"/>
              </a:rPr>
              <a:t>(HTA) αξιολογεί την πρόσθετη αξία ενός φαρμάκου σε σχέση με τις εναλλακτικές θεραπευτικές επιλογές. Έτσι, παρέχει τεκμηρίωση για την τιμολόγηση και την αποζημίωση. </a:t>
            </a:r>
          </a:p>
          <a:p>
            <a:pPr algn="l"/>
            <a:r>
              <a:rPr lang="el-GR" sz="1800" b="0" i="0" u="none" strike="noStrike" baseline="0" dirty="0">
                <a:latin typeface="Arial" panose="020B0604020202020204" pitchFamily="34" charset="0"/>
                <a:cs typeface="Arial" panose="020B0604020202020204" pitchFamily="34" charset="0"/>
              </a:rPr>
              <a:t>Η μεθοδολογία HTA συμβάλλει σε αποφάσεις που βασίζονται σε στοιχεία και προσδιορίζει εκείνα τα φαρμακευτικά προϊόντα που προσφέρουν την υψηλότερη σχέση ποιότητας/τιμής.</a:t>
            </a:r>
          </a:p>
          <a:p>
            <a:pPr algn="l"/>
            <a:r>
              <a:rPr lang="el-GR" sz="1800" b="0" i="0" u="none" strike="noStrike" baseline="0" dirty="0">
                <a:latin typeface="Arial" panose="020B0604020202020204" pitchFamily="34" charset="0"/>
                <a:cs typeface="Arial" panose="020B0604020202020204" pitchFamily="34" charset="0"/>
              </a:rPr>
              <a:t>Όλο και περισσότερο, οι χώρες περιορίζουν τις «αυθαίρετες» αποφάσεις και την ελεύθερη τιμολόγηση φαρμακευτικών προϊόντων και αντ’ αυτού χρησιμοποιούν HTA. Λόγω των ευρέως αναγνωρισμένων πλεονεκτημάτων του, το HTA χρησιμοποιείται σε πολλές χώρες: Βέλγιο, Δανία, Σουηδία, Φινλανδία, Ολλανδία, Αγγλία, Ιρλανδία, Πορτογαλία, Νορβηγία, Εσθονία, Λετονία, Λιθουανία, Πολωνία, Ουγγαρία και Γερμανία όπου αναφέρθηκαν φάρμακα αμφισβητούμενης αποτελεσματικότητας με υψηλές τιμές (</a:t>
            </a:r>
            <a:r>
              <a:rPr lang="el-GR" sz="1800" b="0" i="0" u="none" strike="noStrike" baseline="0" dirty="0" err="1">
                <a:latin typeface="Arial" panose="020B0604020202020204" pitchFamily="34" charset="0"/>
                <a:cs typeface="Arial" panose="020B0604020202020204" pitchFamily="34" charset="0"/>
              </a:rPr>
              <a:t>WIdO</a:t>
            </a:r>
            <a:r>
              <a:rPr lang="el-GR" dirty="0">
                <a:latin typeface="Arial" panose="020B0604020202020204" pitchFamily="34" charset="0"/>
                <a:cs typeface="Arial" panose="020B0604020202020204" pitchFamily="34" charset="0"/>
              </a:rPr>
              <a:t> </a:t>
            </a:r>
            <a:r>
              <a:rPr lang="el-GR" sz="1800" b="0" i="0" u="none" strike="noStrike" baseline="0" dirty="0">
                <a:latin typeface="Arial" panose="020B0604020202020204" pitchFamily="34" charset="0"/>
                <a:cs typeface="Arial" panose="020B0604020202020204" pitchFamily="34" charset="0"/>
              </a:rPr>
              <a:t>2011). </a:t>
            </a:r>
          </a:p>
          <a:p>
            <a:pPr algn="l"/>
            <a:r>
              <a:rPr lang="el-GR" sz="1800" b="0" i="0" u="none" strike="noStrike" baseline="0" dirty="0">
                <a:latin typeface="Arial" panose="020B0604020202020204" pitchFamily="34" charset="0"/>
                <a:cs typeface="Arial" panose="020B0604020202020204" pitchFamily="34" charset="0"/>
              </a:rPr>
              <a:t>Επιπλέον, η εισαγωγή του ως συστηματικό εργαλείο προετοιμάζεται στη Γαλλία, την Ισπανία, τη Σλοβενία, την Τσεχία και τη Σλοβακία. Στη Γερμανία και το Ηνωμένο Βασίλειο οι κατασκευαστές θα πρέπει να επιχειρηματολογήσουν πώς επιλέγουν τις τιμές τους, με βάση την αποτελεσματικότητα για τους ασθενείς. </a:t>
            </a:r>
          </a:p>
          <a:p>
            <a:pPr algn="l"/>
            <a:r>
              <a:rPr lang="el-GR" sz="1800" b="0" i="0" u="none" strike="noStrike" baseline="0" dirty="0">
                <a:latin typeface="Arial" panose="020B0604020202020204" pitchFamily="34" charset="0"/>
                <a:cs typeface="Arial" panose="020B0604020202020204" pitchFamily="34" charset="0"/>
              </a:rPr>
              <a:t>Στην Ελλάδα άρχισε πρόσφατα η μεθοδολογία αυτή.</a:t>
            </a:r>
          </a:p>
          <a:p>
            <a:pPr algn="l"/>
            <a:r>
              <a:rPr lang="el-GR" sz="1800" b="0" i="0" u="none" strike="noStrike" baseline="0" dirty="0">
                <a:latin typeface="Arial" panose="020B0604020202020204" pitchFamily="34" charset="0"/>
                <a:cs typeface="Arial" panose="020B0604020202020204" pitchFamily="34" charset="0"/>
              </a:rPr>
              <a:t>Σε ευρωπαϊκό επίπεδο, το EUnetTHA24 – μια συνεργασία ευρωπαϊκών φορέων HTA για την προώθηση του HTA – παρέχει συγκεκριμένη πλατφόρμα για ανταλλαγή πληροφοριών και βέλτιστων πρακτικών στο HTA, με εκπόνηση διεθνώς αποδεκτών προτύπων για HTA. </a:t>
            </a:r>
          </a:p>
          <a:p>
            <a:pPr algn="l"/>
            <a:r>
              <a:rPr lang="el-GR" sz="1800" b="0" i="0" u="none" strike="noStrike" baseline="0" dirty="0">
                <a:latin typeface="Arial" panose="020B0604020202020204" pitchFamily="34" charset="0"/>
                <a:cs typeface="Arial" panose="020B0604020202020204" pitchFamily="34" charset="0"/>
              </a:rPr>
              <a:t>Το HTA χρησιμοποιείται κυρίως για την αξιολόγηση φαρμακευτικών προϊόντων, αν και τα </a:t>
            </a:r>
            <a:r>
              <a:rPr lang="el-GR" sz="1800" b="0" i="0" u="none" strike="noStrike" baseline="0" dirty="0" err="1">
                <a:latin typeface="Arial" panose="020B0604020202020204" pitchFamily="34" charset="0"/>
                <a:cs typeface="Arial" panose="020B0604020202020204" pitchFamily="34" charset="0"/>
              </a:rPr>
              <a:t>ιατροτεχνολογικά</a:t>
            </a:r>
            <a:r>
              <a:rPr lang="el-GR" sz="1800" b="0" i="0" u="none" strike="noStrike" baseline="0" dirty="0">
                <a:latin typeface="Arial" panose="020B0604020202020204" pitchFamily="34" charset="0"/>
                <a:cs typeface="Arial" panose="020B0604020202020204" pitchFamily="34" charset="0"/>
              </a:rPr>
              <a:t> προϊόντα, οι κλινικές διαδικασίες και οι παρεμβάσεις στη δημόσια υγεία υπόκεινται όλο και περισσότερο σε HTA.</a:t>
            </a:r>
            <a:endParaRPr lang="el-GR" sz="2000" b="0" i="0" u="none" strike="noStrike"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1344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134692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10.2 Η κατάσταση για το φάρμακο διεθνώς</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10.2.1 </a:t>
            </a:r>
            <a:r>
              <a:rPr lang="el-GR" sz="3000" b="1" u="none" strike="noStrike" baseline="0" dirty="0">
                <a:latin typeface="Arial" panose="020B0604020202020204" pitchFamily="34" charset="0"/>
                <a:cs typeface="Arial" panose="020B0604020202020204" pitchFamily="34" charset="0"/>
              </a:rPr>
              <a:t>Μέτρα στην προσφορά</a:t>
            </a:r>
            <a:br>
              <a:rPr lang="el-GR" sz="3000" b="1" i="1" dirty="0">
                <a:latin typeface="Arial" panose="020B0604020202020204" pitchFamily="34" charset="0"/>
                <a:cs typeface="Arial" panose="020B0604020202020204" pitchFamily="34" charset="0"/>
              </a:rPr>
            </a:br>
            <a:r>
              <a:rPr lang="el-GR" sz="2600" b="1" dirty="0">
                <a:latin typeface="Arial" panose="020B0604020202020204" pitchFamily="34" charset="0"/>
                <a:cs typeface="Arial" panose="020B0604020202020204" pitchFamily="34" charset="0"/>
              </a:rPr>
              <a:t>10.2.1.2</a:t>
            </a:r>
            <a:r>
              <a:rPr lang="el-GR" sz="2600" b="1" i="1" dirty="0">
                <a:latin typeface="Arial" panose="020B0604020202020204" pitchFamily="34" charset="0"/>
                <a:cs typeface="Arial" panose="020B0604020202020204" pitchFamily="34" charset="0"/>
              </a:rPr>
              <a:t> Πολιτικές αποζημίωσης </a:t>
            </a:r>
            <a:r>
              <a:rPr lang="el-GR" sz="2600" b="1" dirty="0">
                <a:latin typeface="Arial" panose="020B0604020202020204" pitchFamily="34" charset="0"/>
                <a:cs typeface="Arial" panose="020B0604020202020204" pitchFamily="34" charset="0"/>
              </a:rPr>
              <a:t>(4)</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1438663"/>
            <a:ext cx="11112758" cy="3785652"/>
          </a:xfrm>
          <a:prstGeom prst="rect">
            <a:avLst/>
          </a:prstGeom>
          <a:noFill/>
          <a:ln>
            <a:noFill/>
          </a:ln>
        </p:spPr>
        <p:txBody>
          <a:bodyPr wrap="square" rtlCol="0">
            <a:spAutoFit/>
          </a:bodyPr>
          <a:lstStyle/>
          <a:p>
            <a:pPr algn="l"/>
            <a:r>
              <a:rPr lang="el-GR" sz="2000" b="1" i="0" u="none" strike="noStrike" baseline="0" dirty="0">
                <a:latin typeface="Arial" panose="020B0604020202020204" pitchFamily="34" charset="0"/>
                <a:cs typeface="Arial" panose="020B0604020202020204" pitchFamily="34" charset="0"/>
              </a:rPr>
              <a:t>Δ. </a:t>
            </a:r>
            <a:r>
              <a:rPr lang="el-GR" sz="2000" b="0" i="0" u="none" strike="noStrike" baseline="0" dirty="0">
                <a:latin typeface="Arial" panose="020B0604020202020204" pitchFamily="34" charset="0"/>
                <a:cs typeface="Arial" panose="020B0604020202020204" pitchFamily="34" charset="0"/>
              </a:rPr>
              <a:t>Στο ανωτέρω πλαίσιο, οι συμφωνίες «καταμερισμού κινδύνου» ή «βασισμένες στην απόδοση» (</a:t>
            </a:r>
            <a:r>
              <a:rPr lang="el-GR" sz="2000" b="0" i="1" u="none" strike="noStrike" baseline="0" dirty="0" err="1">
                <a:latin typeface="Arial" panose="020B0604020202020204" pitchFamily="34" charset="0"/>
                <a:cs typeface="Arial" panose="020B0604020202020204" pitchFamily="34" charset="0"/>
              </a:rPr>
              <a:t>risk-sharing</a:t>
            </a:r>
            <a:r>
              <a:rPr lang="el-GR" sz="2000" b="0" i="0" u="none" strike="noStrike" baseline="0" dirty="0">
                <a:latin typeface="Arial" panose="020B0604020202020204" pitchFamily="34" charset="0"/>
                <a:cs typeface="Arial" panose="020B0604020202020204" pitchFamily="34" charset="0"/>
              </a:rPr>
              <a:t>) είναι νέοι και συμπληρωματικοί μηχανισμοί. </a:t>
            </a:r>
          </a:p>
          <a:p>
            <a:pPr algn="l"/>
            <a:r>
              <a:rPr lang="el-GR" sz="2000" b="0" i="0" u="none" strike="noStrike" baseline="0" dirty="0">
                <a:latin typeface="Arial" panose="020B0604020202020204" pitchFamily="34" charset="0"/>
                <a:cs typeface="Arial" panose="020B0604020202020204" pitchFamily="34" charset="0"/>
              </a:rPr>
              <a:t>Αυτά τα συστήματα σκοπεύουν να προστατεύσουν τους χρηματοδότες, δίνοντας παράλληλα τη δυνατότητα στους ασθενείς να έχουν πρόσβαση σε καινοτόμα φάρμακα υπό ορισμένες συνθήκες. Μπορούν επίσης να χρησιμοποιηθούν σε περιπτώσεις αβεβαιότητας σχετικά με τις κατάλληλες δόσεις ή ενδείξεις που υπάρχουν ή όταν υπάρχει η δυνατότητα να προσφερθεί μεγαλύτερη πρόσβαση σε ασθενείς. Υπό αυτές τις συνθήκες, οι χρηματοδότες συνήθως επιδιώκουν να ελαχιστοποιήσουν τους κινδύνους και:</a:t>
            </a:r>
          </a:p>
          <a:p>
            <a:pPr algn="l"/>
            <a:r>
              <a:rPr lang="el-GR" sz="2000" b="0" i="0" u="none" strike="noStrike" baseline="0" dirty="0">
                <a:latin typeface="Arial" panose="020B0604020202020204" pitchFamily="34" charset="0"/>
                <a:cs typeface="Arial" panose="020B0604020202020204" pitchFamily="34" charset="0"/>
              </a:rPr>
              <a:t>α. να διασφαλίσουν ότι οι ασθενείς λαμβάνουν σχετική θεραπεία,</a:t>
            </a:r>
          </a:p>
          <a:p>
            <a:pPr algn="l"/>
            <a:r>
              <a:rPr lang="el-GR" sz="2000" b="0" i="0" u="none" strike="noStrike" baseline="0" dirty="0">
                <a:latin typeface="Arial" panose="020B0604020202020204" pitchFamily="34" charset="0"/>
                <a:cs typeface="Arial" panose="020B0604020202020204" pitchFamily="34" charset="0"/>
              </a:rPr>
              <a:t>β. να αντισταθμίσουν την αβέβαιη κλινική αξία,</a:t>
            </a:r>
          </a:p>
          <a:p>
            <a:pPr algn="l"/>
            <a:r>
              <a:rPr lang="el-GR" sz="2000" b="0" i="0" u="none" strike="noStrike" baseline="0" dirty="0">
                <a:latin typeface="Arial" panose="020B0604020202020204" pitchFamily="34" charset="0"/>
                <a:cs typeface="Arial" panose="020B0604020202020204" pitchFamily="34" charset="0"/>
              </a:rPr>
              <a:t>γ. να αντιμετωπίσουν τη χαμηλή σχέση κόστους-αποτελεσματικότητας, και</a:t>
            </a:r>
          </a:p>
          <a:p>
            <a:pPr algn="l"/>
            <a:r>
              <a:rPr lang="el-GR" sz="2000" b="0" i="0" u="none" strike="noStrike" baseline="0" dirty="0">
                <a:latin typeface="Arial" panose="020B0604020202020204" pitchFamily="34" charset="0"/>
                <a:cs typeface="Arial" panose="020B0604020202020204" pitchFamily="34" charset="0"/>
              </a:rPr>
              <a:t>δ. να εξασφαλίσουν ότι ένας σταθερός προϋπολογισμός δεν ξεπερνιέται.</a:t>
            </a:r>
          </a:p>
        </p:txBody>
      </p:sp>
    </p:spTree>
    <p:extLst>
      <p:ext uri="{BB962C8B-B14F-4D97-AF65-F5344CB8AC3E}">
        <p14:creationId xmlns:p14="http://schemas.microsoft.com/office/powerpoint/2010/main" val="618197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134692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10.2 Η κατάσταση για το φάρμακο διεθνώς</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10.2.1 </a:t>
            </a:r>
            <a:r>
              <a:rPr lang="el-GR" sz="3000" b="1" u="none" strike="noStrike" baseline="0" dirty="0">
                <a:latin typeface="Arial" panose="020B0604020202020204" pitchFamily="34" charset="0"/>
                <a:cs typeface="Arial" panose="020B0604020202020204" pitchFamily="34" charset="0"/>
              </a:rPr>
              <a:t>Μέτρα στην προσφορά</a:t>
            </a:r>
            <a:br>
              <a:rPr lang="el-GR" sz="3000" b="1" i="1" dirty="0">
                <a:latin typeface="Arial" panose="020B0604020202020204" pitchFamily="34" charset="0"/>
                <a:cs typeface="Arial" panose="020B0604020202020204" pitchFamily="34" charset="0"/>
              </a:rPr>
            </a:br>
            <a:r>
              <a:rPr lang="el-GR" sz="2600" b="1" dirty="0">
                <a:latin typeface="Arial" panose="020B0604020202020204" pitchFamily="34" charset="0"/>
                <a:cs typeface="Arial" panose="020B0604020202020204" pitchFamily="34" charset="0"/>
              </a:rPr>
              <a:t>10.2.1.2</a:t>
            </a:r>
            <a:r>
              <a:rPr lang="el-GR" sz="2600" b="1" i="1" dirty="0">
                <a:latin typeface="Arial" panose="020B0604020202020204" pitchFamily="34" charset="0"/>
                <a:cs typeface="Arial" panose="020B0604020202020204" pitchFamily="34" charset="0"/>
              </a:rPr>
              <a:t> Πολιτικές αποζημίωσης </a:t>
            </a:r>
            <a:r>
              <a:rPr lang="el-GR" sz="2600" b="1" dirty="0">
                <a:latin typeface="Arial" panose="020B0604020202020204" pitchFamily="34" charset="0"/>
                <a:cs typeface="Arial" panose="020B0604020202020204" pitchFamily="34" charset="0"/>
              </a:rPr>
              <a:t>(5)</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2032221"/>
            <a:ext cx="11112758" cy="2554545"/>
          </a:xfrm>
          <a:prstGeom prst="rect">
            <a:avLst/>
          </a:prstGeom>
          <a:noFill/>
          <a:ln>
            <a:noFill/>
          </a:ln>
        </p:spPr>
        <p:txBody>
          <a:bodyPr wrap="square" rtlCol="0">
            <a:spAutoFit/>
          </a:bodyPr>
          <a:lstStyle/>
          <a:p>
            <a:pPr algn="l"/>
            <a:r>
              <a:rPr lang="el-GR" sz="2000" b="1" i="0" u="none" strike="noStrike" baseline="0" dirty="0">
                <a:latin typeface="Arial" panose="020B0604020202020204" pitchFamily="34" charset="0"/>
                <a:cs typeface="Arial" panose="020B0604020202020204" pitchFamily="34" charset="0"/>
              </a:rPr>
              <a:t>Ε. </a:t>
            </a:r>
            <a:r>
              <a:rPr lang="el-GR" sz="2000" b="0" i="0" u="none" strike="noStrike" baseline="0" dirty="0">
                <a:latin typeface="Arial" panose="020B0604020202020204" pitchFamily="34" charset="0"/>
                <a:cs typeface="Arial" panose="020B0604020202020204" pitchFamily="34" charset="0"/>
              </a:rPr>
              <a:t>Υποχρεωτικές επιστροφές (</a:t>
            </a:r>
            <a:r>
              <a:rPr lang="el-GR" sz="2000" b="0" i="1" u="none" strike="noStrike" baseline="0" dirty="0" err="1">
                <a:latin typeface="Arial" panose="020B0604020202020204" pitchFamily="34" charset="0"/>
                <a:cs typeface="Arial" panose="020B0604020202020204" pitchFamily="34" charset="0"/>
              </a:rPr>
              <a:t>rebate</a:t>
            </a:r>
            <a:r>
              <a:rPr lang="el-GR" sz="2000" b="0" i="1" u="none" strike="noStrike" baseline="0" dirty="0">
                <a:latin typeface="Arial" panose="020B0604020202020204" pitchFamily="34" charset="0"/>
                <a:cs typeface="Arial" panose="020B0604020202020204" pitchFamily="34" charset="0"/>
              </a:rPr>
              <a:t> and </a:t>
            </a:r>
            <a:r>
              <a:rPr lang="el-GR" sz="2000" b="0" i="1" u="none" strike="noStrike" baseline="0" dirty="0" err="1">
                <a:latin typeface="Arial" panose="020B0604020202020204" pitchFamily="34" charset="0"/>
                <a:cs typeface="Arial" panose="020B0604020202020204" pitchFamily="34" charset="0"/>
              </a:rPr>
              <a:t>claw-back</a:t>
            </a:r>
            <a:r>
              <a:rPr lang="el-GR" sz="2000" b="0" i="0" u="none" strike="noStrike" baseline="0" dirty="0">
                <a:latin typeface="Arial" panose="020B0604020202020204" pitchFamily="34" charset="0"/>
                <a:cs typeface="Arial" panose="020B0604020202020204" pitchFamily="34" charset="0"/>
              </a:rPr>
              <a:t>): </a:t>
            </a:r>
          </a:p>
          <a:p>
            <a:pPr algn="l"/>
            <a:r>
              <a:rPr lang="el-GR" sz="2000" b="0" i="0" u="none" strike="noStrike" baseline="0" dirty="0">
                <a:latin typeface="Arial" panose="020B0604020202020204" pitchFamily="34" charset="0"/>
                <a:cs typeface="Arial" panose="020B0604020202020204" pitchFamily="34" charset="0"/>
              </a:rPr>
              <a:t>Οι μηχανισμοί του </a:t>
            </a:r>
            <a:r>
              <a:rPr lang="el-GR" sz="2000" b="0" i="0" u="none" strike="noStrike" baseline="0" dirty="0" err="1">
                <a:latin typeface="Arial" panose="020B0604020202020204" pitchFamily="34" charset="0"/>
                <a:cs typeface="Arial" panose="020B0604020202020204" pitchFamily="34" charset="0"/>
              </a:rPr>
              <a:t>rebate</a:t>
            </a:r>
            <a:r>
              <a:rPr lang="el-GR" sz="2000" b="0" i="0" u="none" strike="noStrike" baseline="0" dirty="0">
                <a:latin typeface="Arial" panose="020B0604020202020204" pitchFamily="34" charset="0"/>
                <a:cs typeface="Arial" panose="020B0604020202020204" pitchFamily="34" charset="0"/>
              </a:rPr>
              <a:t> και του </a:t>
            </a:r>
            <a:r>
              <a:rPr lang="el-GR" sz="2000" b="0" i="0" u="none" strike="noStrike" baseline="0" dirty="0" err="1">
                <a:latin typeface="Arial" panose="020B0604020202020204" pitchFamily="34" charset="0"/>
                <a:cs typeface="Arial" panose="020B0604020202020204" pitchFamily="34" charset="0"/>
              </a:rPr>
              <a:t>clawback</a:t>
            </a:r>
            <a:r>
              <a:rPr lang="el-GR" sz="2000" b="0" i="0" u="none" strike="noStrike" baseline="0" dirty="0">
                <a:latin typeface="Arial" panose="020B0604020202020204" pitchFamily="34" charset="0"/>
                <a:cs typeface="Arial" panose="020B0604020202020204" pitchFamily="34" charset="0"/>
              </a:rPr>
              <a:t> εντάσσονται στις κρατικές παρεμβάσεις με στόχο τον καλύτερο έλεγχο και περιορισμό των φαρμακευτικών δαπανών (</a:t>
            </a:r>
            <a:r>
              <a:rPr lang="el-GR" sz="2000" b="0" i="0" u="none" strike="noStrike" baseline="0" dirty="0" err="1">
                <a:latin typeface="Arial" panose="020B0604020202020204" pitchFamily="34" charset="0"/>
                <a:cs typeface="Arial" panose="020B0604020202020204" pitchFamily="34" charset="0"/>
              </a:rPr>
              <a:t>Vogler</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et</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al</a:t>
            </a:r>
            <a:r>
              <a:rPr lang="el-GR" sz="2000" b="0" i="0" u="none" strike="noStrike" baseline="0" dirty="0">
                <a:latin typeface="Arial" panose="020B0604020202020204" pitchFamily="34" charset="0"/>
                <a:cs typeface="Arial" panose="020B0604020202020204" pitchFamily="34" charset="0"/>
              </a:rPr>
              <a:t>. 2016). </a:t>
            </a:r>
          </a:p>
          <a:p>
            <a:pPr algn="l"/>
            <a:r>
              <a:rPr lang="el-GR" sz="2000" b="0" i="0" u="none" strike="noStrike" baseline="0" dirty="0">
                <a:latin typeface="Arial" panose="020B0604020202020204" pitchFamily="34" charset="0"/>
                <a:cs typeface="Arial" panose="020B0604020202020204" pitchFamily="34" charset="0"/>
              </a:rPr>
              <a:t>Όσον αφορά το </a:t>
            </a:r>
            <a:r>
              <a:rPr lang="el-GR" sz="2000" b="0" i="0" u="none" strike="noStrike" baseline="0" dirty="0" err="1">
                <a:latin typeface="Arial" panose="020B0604020202020204" pitchFamily="34" charset="0"/>
                <a:cs typeface="Arial" panose="020B0604020202020204" pitchFamily="34" charset="0"/>
              </a:rPr>
              <a:t>clawback</a:t>
            </a:r>
            <a:r>
              <a:rPr lang="el-GR" sz="2000" b="0" i="0" u="none" strike="noStrike" baseline="0" dirty="0">
                <a:latin typeface="Arial" panose="020B0604020202020204" pitchFamily="34" charset="0"/>
                <a:cs typeface="Arial" panose="020B0604020202020204" pitchFamily="34" charset="0"/>
              </a:rPr>
              <a:t>, αποτελεί τον αυτόματο μηχανισμό επιστροφής του χρηματικού ποσού από τις φαρμακευτικές εταιρείες προς το δημόσιο και την κοινωνική ασφάλιση υγείας, λόγω υπέρβασης του ετήσιου προϋπολογισμού (</a:t>
            </a:r>
            <a:r>
              <a:rPr lang="el-GR" sz="2000" b="0" i="0" u="none" strike="noStrike" baseline="0" dirty="0" err="1">
                <a:latin typeface="Arial" panose="020B0604020202020204" pitchFamily="34" charset="0"/>
                <a:cs typeface="Arial" panose="020B0604020202020204" pitchFamily="34" charset="0"/>
              </a:rPr>
              <a:t>Παναγοπούλου</a:t>
            </a:r>
            <a:r>
              <a:rPr lang="el-GR" sz="2000" b="0" i="0" u="none" strike="noStrike" baseline="0" dirty="0">
                <a:latin typeface="Arial" panose="020B0604020202020204" pitchFamily="34" charset="0"/>
                <a:cs typeface="Arial" panose="020B0604020202020204" pitchFamily="34" charset="0"/>
              </a:rPr>
              <a:t> 2019). </a:t>
            </a:r>
          </a:p>
          <a:p>
            <a:pPr algn="l"/>
            <a:r>
              <a:rPr lang="el-GR" sz="2000" b="0" i="0" u="none" strike="noStrike" baseline="0" dirty="0">
                <a:latin typeface="Arial" panose="020B0604020202020204" pitchFamily="34" charset="0"/>
                <a:cs typeface="Arial" panose="020B0604020202020204" pitchFamily="34" charset="0"/>
              </a:rPr>
              <a:t>Σύμφωνα με τους </a:t>
            </a:r>
            <a:r>
              <a:rPr lang="el-GR" sz="2000" b="0" i="0" u="none" strike="noStrike" baseline="0" dirty="0" err="1">
                <a:latin typeface="Arial" panose="020B0604020202020204" pitchFamily="34" charset="0"/>
                <a:cs typeface="Arial" panose="020B0604020202020204" pitchFamily="34" charset="0"/>
              </a:rPr>
              <a:t>Κοντιάδη</a:t>
            </a:r>
            <a:r>
              <a:rPr lang="el-GR" sz="2000" b="0" i="0" u="none" strike="noStrike" baseline="0" dirty="0">
                <a:latin typeface="Arial" panose="020B0604020202020204" pitchFamily="34" charset="0"/>
                <a:cs typeface="Arial" panose="020B0604020202020204" pitchFamily="34" charset="0"/>
              </a:rPr>
              <a:t> &amp; Σουλιώτη (2017), αποτελούν ίσως τα πιο αποτελεσματικά μέτρα από πλευράς </a:t>
            </a:r>
            <a:r>
              <a:rPr lang="el-GR" sz="2000" b="0" i="0" u="none" strike="noStrike" baseline="0" dirty="0" err="1">
                <a:latin typeface="Arial" panose="020B0604020202020204" pitchFamily="34" charset="0"/>
                <a:cs typeface="Arial" panose="020B0604020202020204" pitchFamily="34" charset="0"/>
              </a:rPr>
              <a:t>εισπραξιμότητας</a:t>
            </a:r>
            <a:r>
              <a:rPr lang="el-GR" sz="20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06332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134692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10.2 Η κατάσταση για το φάρμακο διεθνώς</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10.2.1 </a:t>
            </a:r>
            <a:r>
              <a:rPr lang="el-GR" sz="3000" b="1" u="none" strike="noStrike" baseline="0" dirty="0">
                <a:latin typeface="Arial" panose="020B0604020202020204" pitchFamily="34" charset="0"/>
                <a:cs typeface="Arial" panose="020B0604020202020204" pitchFamily="34" charset="0"/>
              </a:rPr>
              <a:t>Μέτρα στην προσφορά</a:t>
            </a:r>
            <a:br>
              <a:rPr lang="el-GR" sz="3000" b="1" i="1" dirty="0">
                <a:latin typeface="Arial" panose="020B0604020202020204" pitchFamily="34" charset="0"/>
                <a:cs typeface="Arial" panose="020B0604020202020204" pitchFamily="34" charset="0"/>
              </a:rPr>
            </a:br>
            <a:r>
              <a:rPr lang="el-GR" sz="2600" b="1" dirty="0">
                <a:latin typeface="Arial" panose="020B0604020202020204" pitchFamily="34" charset="0"/>
                <a:cs typeface="Arial" panose="020B0604020202020204" pitchFamily="34" charset="0"/>
              </a:rPr>
              <a:t>10.2.1.2</a:t>
            </a:r>
            <a:r>
              <a:rPr lang="el-GR" sz="2600" b="1" i="1" dirty="0">
                <a:latin typeface="Arial" panose="020B0604020202020204" pitchFamily="34" charset="0"/>
                <a:cs typeface="Arial" panose="020B0604020202020204" pitchFamily="34" charset="0"/>
              </a:rPr>
              <a:t> Πολιτικές αποζημίωσης </a:t>
            </a:r>
            <a:r>
              <a:rPr lang="el-GR" sz="2600" b="1" dirty="0">
                <a:latin typeface="Arial" panose="020B0604020202020204" pitchFamily="34" charset="0"/>
                <a:cs typeface="Arial" panose="020B0604020202020204" pitchFamily="34" charset="0"/>
              </a:rPr>
              <a:t>(6)</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1390536"/>
            <a:ext cx="11112758" cy="5324535"/>
          </a:xfrm>
          <a:prstGeom prst="rect">
            <a:avLst/>
          </a:prstGeom>
          <a:noFill/>
          <a:ln>
            <a:noFill/>
          </a:ln>
        </p:spPr>
        <p:txBody>
          <a:bodyPr wrap="square" rtlCol="0">
            <a:spAutoFit/>
          </a:bodyPr>
          <a:lstStyle/>
          <a:p>
            <a:pPr algn="l"/>
            <a:r>
              <a:rPr lang="el-GR" sz="2000" b="0" i="0" u="none" strike="noStrike" baseline="0" dirty="0">
                <a:latin typeface="Arial" panose="020B0604020202020204" pitchFamily="34" charset="0"/>
                <a:cs typeface="Arial" panose="020B0604020202020204" pitchFamily="34" charset="0"/>
              </a:rPr>
              <a:t>Στις περισσότερες ευρωπαϊκές χώρες δεν έχουν ενεργοποιηθεί τόσο οριζόντια συστήματα </a:t>
            </a:r>
            <a:r>
              <a:rPr lang="el-GR" sz="2000" b="0" i="0" u="none" strike="noStrike" baseline="0" dirty="0" err="1">
                <a:latin typeface="Arial" panose="020B0604020202020204" pitchFamily="34" charset="0"/>
                <a:cs typeface="Arial" panose="020B0604020202020204" pitchFamily="34" charset="0"/>
              </a:rPr>
              <a:t>clawback</a:t>
            </a:r>
            <a:r>
              <a:rPr lang="el-GR" sz="2000" b="0" i="0" u="none" strike="noStrike" baseline="0" dirty="0">
                <a:latin typeface="Arial" panose="020B0604020202020204" pitchFamily="34" charset="0"/>
                <a:cs typeface="Arial" panose="020B0604020202020204" pitchFamily="34" charset="0"/>
              </a:rPr>
              <a:t> και </a:t>
            </a:r>
            <a:r>
              <a:rPr lang="el-GR" sz="2000" b="0" i="0" u="none" strike="noStrike" baseline="0" dirty="0" err="1">
                <a:latin typeface="Arial" panose="020B0604020202020204" pitchFamily="34" charset="0"/>
                <a:cs typeface="Arial" panose="020B0604020202020204" pitchFamily="34" charset="0"/>
              </a:rPr>
              <a:t>rebate</a:t>
            </a:r>
            <a:r>
              <a:rPr lang="el-GR" sz="2000" b="0" i="0" u="none" strike="noStrike" baseline="0" dirty="0">
                <a:latin typeface="Arial" panose="020B0604020202020204" pitchFamily="34" charset="0"/>
                <a:cs typeface="Arial" panose="020B0604020202020204" pitchFamily="34" charset="0"/>
              </a:rPr>
              <a:t>, για τον λόγο ότι επιβαρύνουν υπέρμετρα τη φαρμακοβιομηχανία, όπως επίσης επιβαρύνουν και εκείνες τις κατηγορίες φαρμάκων που συμβάλλουν στην αποδοτικότητα του συστήματος (π.χ. </a:t>
            </a:r>
            <a:r>
              <a:rPr lang="el-GR" sz="2000" b="0" i="0" u="none" strike="noStrike" baseline="0" dirty="0" err="1">
                <a:latin typeface="Arial" panose="020B0604020202020204" pitchFamily="34" charset="0"/>
                <a:cs typeface="Arial" panose="020B0604020202020204" pitchFamily="34" charset="0"/>
              </a:rPr>
              <a:t>γενόσημα</a:t>
            </a:r>
            <a:r>
              <a:rPr lang="el-GR" sz="2000" b="0" i="0" u="none" strike="noStrike" baseline="0" dirty="0">
                <a:latin typeface="Arial" panose="020B0604020202020204" pitchFamily="34" charset="0"/>
                <a:cs typeface="Arial" panose="020B0604020202020204" pitchFamily="34" charset="0"/>
              </a:rPr>
              <a:t>). </a:t>
            </a:r>
          </a:p>
          <a:p>
            <a:pPr algn="l"/>
            <a:r>
              <a:rPr lang="el-GR" sz="2000" b="0" i="0" u="none" strike="noStrike" baseline="0" dirty="0">
                <a:latin typeface="Arial" panose="020B0604020202020204" pitchFamily="34" charset="0"/>
                <a:cs typeface="Arial" panose="020B0604020202020204" pitchFamily="34" charset="0"/>
              </a:rPr>
              <a:t>Ειδικά για τα </a:t>
            </a:r>
            <a:r>
              <a:rPr lang="el-GR" sz="2000" b="0" i="0" u="none" strike="noStrike" baseline="0" dirty="0" err="1">
                <a:latin typeface="Arial" panose="020B0604020202020204" pitchFamily="34" charset="0"/>
                <a:cs typeface="Arial" panose="020B0604020202020204" pitchFamily="34" charset="0"/>
              </a:rPr>
              <a:t>γενόσημα</a:t>
            </a:r>
            <a:r>
              <a:rPr lang="el-GR" sz="2000" b="0" i="0" u="none" strike="noStrike" baseline="0" dirty="0">
                <a:latin typeface="Arial" panose="020B0604020202020204" pitchFamily="34" charset="0"/>
                <a:cs typeface="Arial" panose="020B0604020202020204" pitchFamily="34" charset="0"/>
              </a:rPr>
              <a:t> αξίζει να σημειωθεί ότι στις περισσότερες χώρες απαλλάσσονται από </a:t>
            </a:r>
            <a:r>
              <a:rPr lang="el-GR" sz="2000" b="0" i="0" u="none" strike="noStrike" baseline="0" dirty="0" err="1">
                <a:latin typeface="Arial" panose="020B0604020202020204" pitchFamily="34" charset="0"/>
                <a:cs typeface="Arial" panose="020B0604020202020204" pitchFamily="34" charset="0"/>
              </a:rPr>
              <a:t>clawback</a:t>
            </a:r>
            <a:r>
              <a:rPr lang="el-GR" sz="2000" b="0" i="0" u="none" strike="noStrike" baseline="0" dirty="0">
                <a:latin typeface="Arial" panose="020B0604020202020204" pitchFamily="34" charset="0"/>
                <a:cs typeface="Arial" panose="020B0604020202020204" pitchFamily="34" charset="0"/>
              </a:rPr>
              <a:t> (π.χ. Βέλγιο, Γαλλία και Ιταλία). </a:t>
            </a:r>
          </a:p>
          <a:p>
            <a:pPr algn="l"/>
            <a:r>
              <a:rPr lang="el-GR" sz="2000" b="0" i="0" u="none" strike="noStrike" baseline="0" dirty="0">
                <a:latin typeface="Arial" panose="020B0604020202020204" pitchFamily="34" charset="0"/>
                <a:cs typeface="Arial" panose="020B0604020202020204" pitchFamily="34" charset="0"/>
              </a:rPr>
              <a:t>Επιπλέον, σε αρκετές ευρωπαϊκές χώρες έχουν συναφθεί μνημόνια συνεργασίας (</a:t>
            </a:r>
            <a:r>
              <a:rPr lang="el-GR" sz="2000" b="0" i="0" u="none" strike="noStrike" baseline="0" dirty="0" err="1">
                <a:latin typeface="Arial" panose="020B0604020202020204" pitchFamily="34" charset="0"/>
                <a:cs typeface="Arial" panose="020B0604020202020204" pitchFamily="34" charset="0"/>
              </a:rPr>
              <a:t>MoUs</a:t>
            </a:r>
            <a:r>
              <a:rPr lang="el-GR" sz="2000" b="0" i="0" u="none" strike="noStrike" baseline="0" dirty="0">
                <a:latin typeface="Arial" panose="020B0604020202020204" pitchFamily="34" charset="0"/>
                <a:cs typeface="Arial" panose="020B0604020202020204" pitchFamily="34" charset="0"/>
              </a:rPr>
              <a:t>) μεταξύ κράτους και φαρμακοβιομηχανίας, προκειμένου να επιτυγχάνονται ταυτόχρονα οι στόχοι συγκράτησης του κόστους και ανάπτυξης της φαρμακευτικής αγοράς. </a:t>
            </a:r>
          </a:p>
          <a:p>
            <a:pPr algn="l"/>
            <a:r>
              <a:rPr lang="el-GR" sz="2000" b="0" i="0" u="none" strike="noStrike" baseline="0" dirty="0">
                <a:latin typeface="Arial" panose="020B0604020202020204" pitchFamily="34" charset="0"/>
                <a:cs typeface="Arial" panose="020B0604020202020204" pitchFamily="34" charset="0"/>
              </a:rPr>
              <a:t>Ενδεικτικά, τέτοια τριετής συμφωνία υπογράφηκε στην Πορτογαλία (ακριβώς μετά τα μνημόνια). Στο Βέλγιο η αντίστοιχη συμφωνία προβλέπει ότι η συνεισφορά της βιομηχανίας δεν θα ξεπερνά το 2,5% της φαρμακευτικής δαπάνης, ενώ στη Γαλλία η επιβάρυνση κάθε φαρμακευτικής εταιρείας δεν μπορεί να υπερβαίνει το 10% του κύκλου εργασιών της. </a:t>
            </a:r>
          </a:p>
          <a:p>
            <a:pPr algn="l"/>
            <a:r>
              <a:rPr lang="el-GR" sz="2000" b="0" i="0" u="none" strike="noStrike" baseline="0" dirty="0">
                <a:latin typeface="Arial" panose="020B0604020202020204" pitchFamily="34" charset="0"/>
                <a:cs typeface="Arial" panose="020B0604020202020204" pitchFamily="34" charset="0"/>
              </a:rPr>
              <a:t>Από την άλλη, στην Πολωνία το </a:t>
            </a:r>
            <a:r>
              <a:rPr lang="el-GR" sz="2000" b="0" i="0" u="none" strike="noStrike" baseline="0" dirty="0" err="1">
                <a:latin typeface="Arial" panose="020B0604020202020204" pitchFamily="34" charset="0"/>
                <a:cs typeface="Arial" panose="020B0604020202020204" pitchFamily="34" charset="0"/>
              </a:rPr>
              <a:t>clawback</a:t>
            </a:r>
            <a:r>
              <a:rPr lang="el-GR" sz="200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ενεργοποιείται μόνο όταν η φαρμακευτική δαπάνη (νοσοκομειακή και </a:t>
            </a:r>
            <a:r>
              <a:rPr lang="el-GR" sz="2000" b="0" i="0" u="none" strike="noStrike" baseline="0" dirty="0" err="1">
                <a:latin typeface="Arial" panose="020B0604020202020204" pitchFamily="34" charset="0"/>
                <a:cs typeface="Arial" panose="020B0604020202020204" pitchFamily="34" charset="0"/>
              </a:rPr>
              <a:t>εξωνοσοκομειακή</a:t>
            </a:r>
            <a:r>
              <a:rPr lang="el-GR" sz="2000" b="0" i="0" u="none" strike="noStrike" baseline="0" dirty="0">
                <a:latin typeface="Arial" panose="020B0604020202020204" pitchFamily="34" charset="0"/>
                <a:cs typeface="Arial" panose="020B0604020202020204" pitchFamily="34" charset="0"/>
              </a:rPr>
              <a:t>) υπερβεί το 17% της συνολικής δαπάνης για την υγεία. </a:t>
            </a:r>
          </a:p>
          <a:p>
            <a:pPr algn="l"/>
            <a:r>
              <a:rPr lang="el-GR" sz="2000" b="0" i="0" u="none" strike="noStrike" baseline="0" dirty="0">
                <a:latin typeface="Arial" panose="020B0604020202020204" pitchFamily="34" charset="0"/>
                <a:cs typeface="Arial" panose="020B0604020202020204" pitchFamily="34" charset="0"/>
              </a:rPr>
              <a:t>Στον Πίνακα 10.1 παρουσιάζεται η μεταξύ των ευρωπαϊκών χωρών οικονομική συνεισφορά της φαρμακευτικής βιομηχανίας μέσω των μηχανισμών </a:t>
            </a:r>
            <a:r>
              <a:rPr lang="el-GR" sz="2000" b="0" i="0" u="none" strike="noStrike" baseline="0" dirty="0" err="1">
                <a:latin typeface="Arial" panose="020B0604020202020204" pitchFamily="34" charset="0"/>
                <a:cs typeface="Arial" panose="020B0604020202020204" pitchFamily="34" charset="0"/>
              </a:rPr>
              <a:t>clawback</a:t>
            </a:r>
            <a:r>
              <a:rPr lang="el-GR" sz="2000" b="0" i="0" u="none" strike="noStrike" baseline="0" dirty="0">
                <a:latin typeface="Arial" panose="020B0604020202020204" pitchFamily="34" charset="0"/>
                <a:cs typeface="Arial" panose="020B0604020202020204" pitchFamily="34" charset="0"/>
              </a:rPr>
              <a:t> και </a:t>
            </a:r>
            <a:r>
              <a:rPr lang="el-GR" sz="2000" b="0" i="0" u="none" strike="noStrike" baseline="0" dirty="0" err="1">
                <a:latin typeface="Arial" panose="020B0604020202020204" pitchFamily="34" charset="0"/>
                <a:cs typeface="Arial" panose="020B0604020202020204" pitchFamily="34" charset="0"/>
              </a:rPr>
              <a:t>rebate</a:t>
            </a:r>
            <a:r>
              <a:rPr lang="el-GR" sz="20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36400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134692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10.2 Η κατάσταση για το φάρμακο διεθνώς</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10.2.1 </a:t>
            </a:r>
            <a:r>
              <a:rPr lang="el-GR" sz="3000" b="1" u="none" strike="noStrike" baseline="0" dirty="0">
                <a:latin typeface="Arial" panose="020B0604020202020204" pitchFamily="34" charset="0"/>
                <a:cs typeface="Arial" panose="020B0604020202020204" pitchFamily="34" charset="0"/>
              </a:rPr>
              <a:t>Μέτρα στην προσφορά</a:t>
            </a:r>
            <a:br>
              <a:rPr lang="el-GR" sz="3000" b="1" i="1" dirty="0">
                <a:latin typeface="Arial" panose="020B0604020202020204" pitchFamily="34" charset="0"/>
                <a:cs typeface="Arial" panose="020B0604020202020204" pitchFamily="34" charset="0"/>
              </a:rPr>
            </a:br>
            <a:r>
              <a:rPr lang="el-GR" sz="2600" b="1" dirty="0">
                <a:latin typeface="Arial" panose="020B0604020202020204" pitchFamily="34" charset="0"/>
                <a:cs typeface="Arial" panose="020B0604020202020204" pitchFamily="34" charset="0"/>
              </a:rPr>
              <a:t>10.2.1.2</a:t>
            </a:r>
            <a:r>
              <a:rPr lang="el-GR" sz="2600" b="1" i="1" dirty="0">
                <a:latin typeface="Arial" panose="020B0604020202020204" pitchFamily="34" charset="0"/>
                <a:cs typeface="Arial" panose="020B0604020202020204" pitchFamily="34" charset="0"/>
              </a:rPr>
              <a:t> Πολιτικές αποζημίωσης </a:t>
            </a:r>
            <a:r>
              <a:rPr lang="el-GR" sz="2600" b="1" dirty="0">
                <a:latin typeface="Arial" panose="020B0604020202020204" pitchFamily="34" charset="0"/>
                <a:cs typeface="Arial" panose="020B0604020202020204" pitchFamily="34" charset="0"/>
              </a:rPr>
              <a:t>(7)</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3FB17F15-D935-614F-33CE-986E4C8BC1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128" y="1336507"/>
            <a:ext cx="6683744" cy="5128301"/>
          </a:xfrm>
          <a:prstGeom prst="rect">
            <a:avLst/>
          </a:prstGeom>
        </p:spPr>
      </p:pic>
    </p:spTree>
    <p:extLst>
      <p:ext uri="{BB962C8B-B14F-4D97-AF65-F5344CB8AC3E}">
        <p14:creationId xmlns:p14="http://schemas.microsoft.com/office/powerpoint/2010/main" val="765017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10.2 Η κατάσταση για το φάρμακο διεθνώς</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10.2.2 </a:t>
            </a:r>
            <a:r>
              <a:rPr lang="el-GR" sz="3000" b="1" i="1" u="none" strike="noStrike" baseline="0" dirty="0">
                <a:latin typeface="Arial" panose="020B0604020202020204" pitchFamily="34" charset="0"/>
                <a:cs typeface="Arial" panose="020B0604020202020204" pitchFamily="34" charset="0"/>
              </a:rPr>
              <a:t>Μέτρα στην ζήτηση </a:t>
            </a:r>
            <a:r>
              <a:rPr lang="el-GR" sz="3000" b="1" u="none" strike="noStrike" baseline="0" dirty="0">
                <a:latin typeface="Arial" panose="020B0604020202020204" pitchFamily="34" charset="0"/>
                <a:cs typeface="Arial" panose="020B0604020202020204" pitchFamily="34" charset="0"/>
              </a:rPr>
              <a:t>(1)</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39E4B62-4920-4A9F-82F9-245077B8C472}"/>
              </a:ext>
            </a:extLst>
          </p:cNvPr>
          <p:cNvSpPr txBox="1"/>
          <p:nvPr/>
        </p:nvSpPr>
        <p:spPr>
          <a:xfrm>
            <a:off x="539621" y="1002356"/>
            <a:ext cx="11112758" cy="3477875"/>
          </a:xfrm>
          <a:prstGeom prst="rect">
            <a:avLst/>
          </a:prstGeom>
          <a:noFill/>
        </p:spPr>
        <p:txBody>
          <a:bodyPr wrap="square">
            <a:spAutoFit/>
          </a:bodyPr>
          <a:lstStyle/>
          <a:p>
            <a:pPr algn="l"/>
            <a:r>
              <a:rPr lang="el-GR" sz="2200" b="0" i="0" u="none" strike="noStrike" baseline="0" dirty="0">
                <a:latin typeface="Arial" panose="020B0604020202020204" pitchFamily="34" charset="0"/>
                <a:cs typeface="Arial" panose="020B0604020202020204" pitchFamily="34" charset="0"/>
              </a:rPr>
              <a:t>Στον τομέα αυτό ο εκάστοτε ασθενής «εκχωρεί» την «κυριαρχία» του ως καταναλωτή στο ιατρό, κυρίως στον «προσωπικό», ως γνώστη της ασθένειάς του, και στη συνέχεια στον φαρμακοποιό που εκτελεί τις οδηγίες του ιατρού για τον ασθενή. </a:t>
            </a:r>
          </a:p>
          <a:p>
            <a:pPr algn="l"/>
            <a:r>
              <a:rPr lang="el-GR" sz="2200" b="0" i="0" u="none" strike="noStrike" baseline="0" dirty="0">
                <a:latin typeface="Arial" panose="020B0604020202020204" pitchFamily="34" charset="0"/>
                <a:cs typeface="Arial" panose="020B0604020202020204" pitchFamily="34" charset="0"/>
              </a:rPr>
              <a:t>Το κράτος ή/και η κοινωνική ασφάλιση υγείας λαμβάνουν μέτρα που αφορούν τη σχέση αυτή, με σκοπό να γίνει πιο αποδοτική οικονομικά, χωρίς να περιοριστεί η αποτελεσματικότητα της θεραπείας. </a:t>
            </a:r>
          </a:p>
          <a:p>
            <a:pPr algn="l"/>
            <a:r>
              <a:rPr lang="el-GR" sz="2200" b="0" i="0" u="none" strike="noStrike" baseline="0" dirty="0">
                <a:latin typeface="Arial" panose="020B0604020202020204" pitchFamily="34" charset="0"/>
                <a:cs typeface="Arial" panose="020B0604020202020204" pitchFamily="34" charset="0"/>
              </a:rPr>
              <a:t>Οι κύριες </a:t>
            </a:r>
            <a:r>
              <a:rPr lang="el-GR" sz="2200" b="1" i="0" u="none" strike="noStrike" baseline="0" dirty="0">
                <a:latin typeface="Arial" panose="020B0604020202020204" pitchFamily="34" charset="0"/>
                <a:cs typeface="Arial" panose="020B0604020202020204" pitchFamily="34" charset="0"/>
              </a:rPr>
              <a:t>συνιστώσες </a:t>
            </a:r>
            <a:r>
              <a:rPr lang="el-GR" sz="2200" b="0" i="0" u="none" strike="noStrike" baseline="0" dirty="0">
                <a:latin typeface="Arial" panose="020B0604020202020204" pitchFamily="34" charset="0"/>
                <a:cs typeface="Arial" panose="020B0604020202020204" pitchFamily="34" charset="0"/>
              </a:rPr>
              <a:t>είναι:</a:t>
            </a:r>
          </a:p>
          <a:p>
            <a:pPr algn="l"/>
            <a:r>
              <a:rPr lang="el-GR" sz="2200" b="0" i="0" u="none" strike="noStrike" baseline="0" dirty="0">
                <a:latin typeface="Arial" panose="020B0604020202020204" pitchFamily="34" charset="0"/>
                <a:cs typeface="Arial" panose="020B0604020202020204" pitchFamily="34" charset="0"/>
              </a:rPr>
              <a:t>α. τα οικονομικά κ.ά. </a:t>
            </a:r>
            <a:r>
              <a:rPr lang="el-GR" sz="2200" b="1" i="0" u="none" strike="noStrike" baseline="0" dirty="0">
                <a:latin typeface="Arial" panose="020B0604020202020204" pitchFamily="34" charset="0"/>
                <a:cs typeface="Arial" panose="020B0604020202020204" pitchFamily="34" charset="0"/>
              </a:rPr>
              <a:t>κίνητρα</a:t>
            </a:r>
            <a:r>
              <a:rPr lang="el-GR" sz="2200" b="0" i="0" u="none" strike="noStrike" baseline="0" dirty="0">
                <a:latin typeface="Arial" panose="020B0604020202020204" pitchFamily="34" charset="0"/>
                <a:cs typeface="Arial" panose="020B0604020202020204" pitchFamily="34" charset="0"/>
              </a:rPr>
              <a:t>,</a:t>
            </a:r>
          </a:p>
          <a:p>
            <a:pPr algn="l"/>
            <a:r>
              <a:rPr lang="el-GR" sz="2200" b="0" i="0" u="none" strike="noStrike" baseline="0" dirty="0">
                <a:latin typeface="Arial" panose="020B0604020202020204" pitchFamily="34" charset="0"/>
                <a:cs typeface="Arial" panose="020B0604020202020204" pitchFamily="34" charset="0"/>
              </a:rPr>
              <a:t>β. η αυξημένη χρήση </a:t>
            </a:r>
            <a:r>
              <a:rPr lang="el-GR" sz="2200" b="1" i="0" u="none" strike="noStrike" baseline="0" dirty="0" err="1">
                <a:latin typeface="Arial" panose="020B0604020202020204" pitchFamily="34" charset="0"/>
                <a:cs typeface="Arial" panose="020B0604020202020204" pitchFamily="34" charset="0"/>
              </a:rPr>
              <a:t>γενοσήμων</a:t>
            </a:r>
            <a:r>
              <a:rPr lang="el-GR" sz="2200" b="0" i="0" u="none" strike="noStrike" baseline="0" dirty="0">
                <a:latin typeface="Arial" panose="020B0604020202020204" pitchFamily="34" charset="0"/>
                <a:cs typeface="Arial" panose="020B0604020202020204" pitchFamily="34" charset="0"/>
              </a:rPr>
              <a:t>, και</a:t>
            </a:r>
          </a:p>
          <a:p>
            <a:pPr algn="l"/>
            <a:r>
              <a:rPr lang="el-GR" sz="2200" b="0" i="0" u="none" strike="noStrike" baseline="0" dirty="0">
                <a:latin typeface="Arial" panose="020B0604020202020204" pitchFamily="34" charset="0"/>
                <a:cs typeface="Arial" panose="020B0604020202020204" pitchFamily="34" charset="0"/>
              </a:rPr>
              <a:t>γ. ο έλεγχος και η παρακολούθηση μέσω και της ηλεκτρονικής </a:t>
            </a:r>
            <a:r>
              <a:rPr lang="el-GR" sz="2200" b="1" i="0" u="none" strike="noStrike" baseline="0" dirty="0" err="1">
                <a:latin typeface="Arial" panose="020B0604020202020204" pitchFamily="34" charset="0"/>
                <a:cs typeface="Arial" panose="020B0604020202020204" pitchFamily="34" charset="0"/>
              </a:rPr>
              <a:t>συνταγογράφησης</a:t>
            </a:r>
            <a:r>
              <a:rPr lang="el-GR" sz="22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95292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10.2 Η κατάσταση για το φάρμακο διεθνώς</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10.2.2 </a:t>
            </a:r>
            <a:r>
              <a:rPr lang="el-GR" sz="3000" b="1" i="1" u="none" strike="noStrike" baseline="0" dirty="0">
                <a:latin typeface="Arial" panose="020B0604020202020204" pitchFamily="34" charset="0"/>
                <a:cs typeface="Arial" panose="020B0604020202020204" pitchFamily="34" charset="0"/>
              </a:rPr>
              <a:t>Μέτρα στην ζήτηση </a:t>
            </a:r>
            <a:r>
              <a:rPr lang="el-GR" sz="3000" b="1" u="none" strike="noStrike" baseline="0" dirty="0">
                <a:latin typeface="Arial" panose="020B0604020202020204" pitchFamily="34" charset="0"/>
                <a:cs typeface="Arial" panose="020B0604020202020204" pitchFamily="34" charset="0"/>
              </a:rPr>
              <a:t>(2)</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39E4B62-4920-4A9F-82F9-245077B8C472}"/>
              </a:ext>
            </a:extLst>
          </p:cNvPr>
          <p:cNvSpPr txBox="1"/>
          <p:nvPr/>
        </p:nvSpPr>
        <p:spPr>
          <a:xfrm>
            <a:off x="191193" y="1002356"/>
            <a:ext cx="11887200" cy="5324535"/>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Α. Στον ιατρό επιβάλλονται αντικίνητρα που αναφέρθηκαν (λίστες, δραστική ουσία κ.λπ.). </a:t>
            </a:r>
          </a:p>
          <a:p>
            <a:pPr algn="l"/>
            <a:r>
              <a:rPr lang="el-GR" sz="2000" b="0" i="0" u="none" strike="noStrike" baseline="0" dirty="0">
                <a:latin typeface="Arial" panose="020B0604020202020204" pitchFamily="34" charset="0"/>
                <a:cs typeface="Arial" panose="020B0604020202020204" pitchFamily="34" charset="0"/>
              </a:rPr>
              <a:t>Τα οικονομικά κίνητρα περιλαμβάνουν χρηματικές ανταμοιβές για την επίτευξη στόχων </a:t>
            </a:r>
            <a:r>
              <a:rPr lang="el-GR" sz="2000" b="0" i="0" u="none" strike="noStrike" baseline="0" dirty="0" err="1">
                <a:latin typeface="Arial" panose="020B0604020202020204" pitchFamily="34" charset="0"/>
                <a:cs typeface="Arial" panose="020B0604020202020204" pitchFamily="34" charset="0"/>
              </a:rPr>
              <a:t>συνταγογράφησης</a:t>
            </a:r>
            <a:r>
              <a:rPr lang="el-GR" sz="2000" b="0" i="0" u="none" strike="noStrike" baseline="0" dirty="0">
                <a:latin typeface="Arial" panose="020B0604020202020204" pitchFamily="34" charset="0"/>
                <a:cs typeface="Arial" panose="020B0604020202020204" pitchFamily="34" charset="0"/>
              </a:rPr>
              <a:t> και την παραμονή εντός των ορίων αυτής. </a:t>
            </a:r>
          </a:p>
          <a:p>
            <a:pPr algn="l"/>
            <a:r>
              <a:rPr lang="el-GR" sz="2000" b="0" i="0" u="none" strike="noStrike" baseline="0" dirty="0">
                <a:latin typeface="Arial" panose="020B0604020202020204" pitchFamily="34" charset="0"/>
                <a:cs typeface="Arial" panose="020B0604020202020204" pitchFamily="34" charset="0"/>
              </a:rPr>
              <a:t>Μπορεί, επίσης, να επιβληθούν οικονομικές κυρώσεις για απώλεια στόχων ή υπέρβαση ορίων που αφορούν ιατρούς ή ασθενείς (διαβάθμιση συμμετοχής). Η δομή κινήτρων ή κυρώσεων καθώς και ο βαθμός παρακολούθησης και το επίπεδο επιβολής διαφέρουν μεταξύ των κρατών μελών.</a:t>
            </a:r>
          </a:p>
          <a:p>
            <a:pPr algn="l"/>
            <a:r>
              <a:rPr lang="el-GR" sz="2000" b="0" i="0" u="none" strike="noStrike" baseline="0" dirty="0">
                <a:latin typeface="Arial" panose="020B0604020202020204" pitchFamily="34" charset="0"/>
                <a:cs typeface="Arial" panose="020B0604020202020204" pitchFamily="34" charset="0"/>
              </a:rPr>
              <a:t>Β. Διαπιστώνεται σειρά πολιτικών για την αύξηση της εισόδου και της διάδοσης γενόσημων φαρμάκων, συμπεριλαμβανομένων εκείνων που ενθαρρύνουν ή απαιτούν τη συνταγογράφηση </a:t>
            </a:r>
            <a:r>
              <a:rPr lang="el-GR" sz="2000" b="0" i="0" u="none" strike="noStrike" baseline="0" dirty="0" err="1">
                <a:latin typeface="Arial" panose="020B0604020202020204" pitchFamily="34" charset="0"/>
                <a:cs typeface="Arial" panose="020B0604020202020204" pitchFamily="34" charset="0"/>
              </a:rPr>
              <a:t>γενοσήμων</a:t>
            </a:r>
            <a:r>
              <a:rPr lang="el-GR" sz="2000" b="0" i="0" u="none" strike="noStrike" baseline="0" dirty="0">
                <a:latin typeface="Arial" panose="020B0604020202020204" pitchFamily="34" charset="0"/>
                <a:cs typeface="Arial" panose="020B0604020202020204" pitchFamily="34" charset="0"/>
              </a:rPr>
              <a:t> σε επίπεδο ιατρού και την υποκατάσταση </a:t>
            </a:r>
            <a:r>
              <a:rPr lang="el-GR" sz="2000" b="0" i="0" u="none" strike="noStrike" baseline="0" dirty="0" err="1">
                <a:latin typeface="Arial" panose="020B0604020202020204" pitchFamily="34" charset="0"/>
                <a:cs typeface="Arial" panose="020B0604020202020204" pitchFamily="34" charset="0"/>
              </a:rPr>
              <a:t>γενοσήμων</a:t>
            </a:r>
            <a:r>
              <a:rPr lang="el-GR" sz="2000" b="0" i="0" u="none" strike="noStrike" baseline="0" dirty="0">
                <a:latin typeface="Arial" panose="020B0604020202020204" pitchFamily="34" charset="0"/>
                <a:cs typeface="Arial" panose="020B0604020202020204" pitchFamily="34" charset="0"/>
              </a:rPr>
              <a:t> και διανομή σε επίπεδο φαρμακοποιού. </a:t>
            </a:r>
          </a:p>
          <a:p>
            <a:pPr algn="l"/>
            <a:r>
              <a:rPr lang="el-GR" sz="2000" b="0" i="0" u="none" strike="noStrike" baseline="0" dirty="0">
                <a:latin typeface="Arial" panose="020B0604020202020204" pitchFamily="34" charset="0"/>
                <a:cs typeface="Arial" panose="020B0604020202020204" pitchFamily="34" charset="0"/>
              </a:rPr>
              <a:t>Το επίπεδο και η εμβέλεια των πολιτικών γενικής </a:t>
            </a:r>
            <a:r>
              <a:rPr lang="el-GR" sz="2000" b="0" i="0" u="none" strike="noStrike" baseline="0" dirty="0" err="1">
                <a:latin typeface="Arial" panose="020B0604020202020204" pitchFamily="34" charset="0"/>
                <a:cs typeface="Arial" panose="020B0604020202020204" pitchFamily="34" charset="0"/>
              </a:rPr>
              <a:t>συνταγογράφησης</a:t>
            </a:r>
            <a:r>
              <a:rPr lang="el-GR" sz="2000" b="0" i="0" u="none" strike="noStrike" baseline="0" dirty="0">
                <a:latin typeface="Arial" panose="020B0604020202020204" pitchFamily="34" charset="0"/>
                <a:cs typeface="Arial" panose="020B0604020202020204" pitchFamily="34" charset="0"/>
              </a:rPr>
              <a:t> ποικίλλει στην ΕΕ και φάνηκε και στο Σχήμα 10.1. Η </a:t>
            </a:r>
            <a:r>
              <a:rPr lang="el-GR" sz="2000" b="0" i="0" u="none" strike="noStrike" baseline="0" dirty="0" err="1">
                <a:latin typeface="Arial" panose="020B0604020202020204" pitchFamily="34" charset="0"/>
                <a:cs typeface="Arial" panose="020B0604020202020204" pitchFamily="34" charset="0"/>
              </a:rPr>
              <a:t>συνταγογράφηση</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γενοσήμων</a:t>
            </a:r>
            <a:r>
              <a:rPr lang="el-GR" sz="2000" b="0" i="0" u="none" strike="noStrike" baseline="0" dirty="0">
                <a:latin typeface="Arial" panose="020B0604020202020204" pitchFamily="34" charset="0"/>
                <a:cs typeface="Arial" panose="020B0604020202020204" pitchFamily="34" charset="0"/>
              </a:rPr>
              <a:t> είναι υποχρεωτική σε ορισμένα κράτη, ενώ σε άλλα απλώς ενθαρρύνεται.</a:t>
            </a:r>
          </a:p>
          <a:p>
            <a:pPr algn="l"/>
            <a:r>
              <a:rPr lang="el-GR" sz="2000" b="0" i="0" u="none" strike="noStrike" baseline="0" dirty="0">
                <a:latin typeface="Arial" panose="020B0604020202020204" pitchFamily="34" charset="0"/>
                <a:cs typeface="Arial" panose="020B0604020202020204" pitchFamily="34" charset="0"/>
              </a:rPr>
              <a:t>Γ. Η χρήση συστημάτων παρακολούθησης και ελέγχου </a:t>
            </a:r>
            <a:r>
              <a:rPr lang="el-GR" sz="2000" b="0" i="0" u="none" strike="noStrike" baseline="0" dirty="0" err="1">
                <a:latin typeface="Arial" panose="020B0604020202020204" pitchFamily="34" charset="0"/>
                <a:cs typeface="Arial" panose="020B0604020202020204" pitchFamily="34" charset="0"/>
              </a:rPr>
              <a:t>συνταγογράφησης</a:t>
            </a:r>
            <a:r>
              <a:rPr lang="el-GR" sz="2000" b="0" i="0" u="none" strike="noStrike" baseline="0" dirty="0">
                <a:latin typeface="Arial" panose="020B0604020202020204" pitchFamily="34" charset="0"/>
                <a:cs typeface="Arial" panose="020B0604020202020204" pitchFamily="34" charset="0"/>
              </a:rPr>
              <a:t>, παράλληλα με τη χρήση κατευθυντήριων οδηγιών κλινικής πρακτικής και ιατρικής για τη διασφάλιση της κατάλληλης </a:t>
            </a:r>
            <a:r>
              <a:rPr lang="el-GR" sz="2000" b="0" i="0" u="none" strike="noStrike" baseline="0" dirty="0" err="1">
                <a:latin typeface="Arial" panose="020B0604020202020204" pitchFamily="34" charset="0"/>
                <a:cs typeface="Arial" panose="020B0604020202020204" pitchFamily="34" charset="0"/>
              </a:rPr>
              <a:t>συνταγογράφησης</a:t>
            </a:r>
            <a:r>
              <a:rPr lang="el-GR" sz="2000" b="0" i="0" u="none" strike="noStrike" baseline="0" dirty="0">
                <a:latin typeface="Arial" panose="020B0604020202020204" pitchFamily="34" charset="0"/>
                <a:cs typeface="Arial" panose="020B0604020202020204" pitchFamily="34" charset="0"/>
              </a:rPr>
              <a:t>, είναι ευρέως πια διαδεδομένη. </a:t>
            </a:r>
          </a:p>
          <a:p>
            <a:pPr algn="l"/>
            <a:r>
              <a:rPr lang="el-GR" sz="2000" b="0" i="0" u="none" strike="noStrike" baseline="0" dirty="0">
                <a:latin typeface="Arial" panose="020B0604020202020204" pitchFamily="34" charset="0"/>
                <a:cs typeface="Arial" panose="020B0604020202020204" pitchFamily="34" charset="0"/>
              </a:rPr>
              <a:t>Το σύστημα ηλεκτρονικά και κεντρικά συλλέγει την πληροφορία της συνταγής από τον ιατρό, καθώς και τα φάρμακα που παραδόθηκαν από τον φαρμακοποιό.</a:t>
            </a:r>
          </a:p>
        </p:txBody>
      </p:sp>
    </p:spTree>
    <p:extLst>
      <p:ext uri="{BB962C8B-B14F-4D97-AF65-F5344CB8AC3E}">
        <p14:creationId xmlns:p14="http://schemas.microsoft.com/office/powerpoint/2010/main" val="3142802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10.2 Η κατάσταση για το φάρμακο διεθνώς</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10.2.2 </a:t>
            </a:r>
            <a:r>
              <a:rPr lang="el-GR" sz="3000" b="1" i="1" u="none" strike="noStrike" baseline="0" dirty="0">
                <a:latin typeface="Arial" panose="020B0604020202020204" pitchFamily="34" charset="0"/>
                <a:cs typeface="Arial" panose="020B0604020202020204" pitchFamily="34" charset="0"/>
              </a:rPr>
              <a:t>Μέτρα στην ζήτηση </a:t>
            </a:r>
            <a:r>
              <a:rPr lang="el-GR" sz="3000" b="1" u="none" strike="noStrike" baseline="0" dirty="0">
                <a:latin typeface="Arial" panose="020B0604020202020204" pitchFamily="34" charset="0"/>
                <a:cs typeface="Arial" panose="020B0604020202020204" pitchFamily="34" charset="0"/>
              </a:rPr>
              <a:t>(3)</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39E4B62-4920-4A9F-82F9-245077B8C472}"/>
              </a:ext>
            </a:extLst>
          </p:cNvPr>
          <p:cNvSpPr txBox="1"/>
          <p:nvPr/>
        </p:nvSpPr>
        <p:spPr>
          <a:xfrm>
            <a:off x="0" y="908062"/>
            <a:ext cx="12192000" cy="5355312"/>
          </a:xfrm>
          <a:prstGeom prst="rect">
            <a:avLst/>
          </a:prstGeom>
          <a:noFill/>
        </p:spPr>
        <p:txBody>
          <a:bodyPr wrap="square">
            <a:spAutoFit/>
          </a:bodyPr>
          <a:lstStyle/>
          <a:p>
            <a:pPr algn="l"/>
            <a:r>
              <a:rPr lang="el-GR" sz="1800" b="0" i="0" u="none" strike="noStrike" baseline="0" dirty="0">
                <a:latin typeface="Arial" panose="020B0604020202020204" pitchFamily="34" charset="0"/>
                <a:cs typeface="Arial" panose="020B0604020202020204" pitchFamily="34" charset="0"/>
              </a:rPr>
              <a:t>Τα συστήματα ηλεκτρονικής </a:t>
            </a:r>
            <a:r>
              <a:rPr lang="el-GR" sz="1800" b="0" i="0" u="none" strike="noStrike" baseline="0" dirty="0" err="1">
                <a:latin typeface="Arial" panose="020B0604020202020204" pitchFamily="34" charset="0"/>
                <a:cs typeface="Arial" panose="020B0604020202020204" pitchFamily="34" charset="0"/>
              </a:rPr>
              <a:t>συνταγογράφησης</a:t>
            </a:r>
            <a:r>
              <a:rPr lang="el-GR" sz="1800" b="0" i="0" u="none" strike="noStrike" baseline="0" dirty="0">
                <a:latin typeface="Arial" panose="020B0604020202020204" pitchFamily="34" charset="0"/>
                <a:cs typeface="Arial" panose="020B0604020202020204" pitchFamily="34" charset="0"/>
              </a:rPr>
              <a:t> (e-</a:t>
            </a:r>
            <a:r>
              <a:rPr lang="el-GR" sz="1800" b="0" i="0" u="none" strike="noStrike" baseline="0" dirty="0" err="1">
                <a:latin typeface="Arial" panose="020B0604020202020204" pitchFamily="34" charset="0"/>
                <a:cs typeface="Arial" panose="020B0604020202020204" pitchFamily="34" charset="0"/>
              </a:rPr>
              <a:t>Prescription</a:t>
            </a:r>
            <a:r>
              <a:rPr lang="el-GR" sz="1800" b="0" i="0" u="none" strike="noStrike" baseline="0" dirty="0">
                <a:latin typeface="Arial" panose="020B0604020202020204" pitchFamily="34" charset="0"/>
                <a:cs typeface="Arial" panose="020B0604020202020204" pitchFamily="34" charset="0"/>
              </a:rPr>
              <a:t>) αποτελούν βασικούς τροφοδότες των συστημάτων </a:t>
            </a:r>
            <a:r>
              <a:rPr lang="el-GR" sz="1800" b="0" i="0" u="none" strike="noStrike" baseline="0" dirty="0" err="1">
                <a:latin typeface="Arial" panose="020B0604020202020204" pitchFamily="34" charset="0"/>
                <a:cs typeface="Arial" panose="020B0604020202020204" pitchFamily="34" charset="0"/>
              </a:rPr>
              <a:t>Electronic</a:t>
            </a:r>
            <a:r>
              <a:rPr lang="el-GR" sz="1800" b="0" i="0" u="none" strike="noStrike" baseline="0" dirty="0">
                <a:latin typeface="Arial" panose="020B0604020202020204" pitchFamily="34" charset="0"/>
                <a:cs typeface="Arial" panose="020B0604020202020204" pitchFamily="34" charset="0"/>
              </a:rPr>
              <a:t> Health </a:t>
            </a:r>
            <a:r>
              <a:rPr lang="el-GR" sz="1800" b="0" i="0" u="none" strike="noStrike" baseline="0" dirty="0" err="1">
                <a:latin typeface="Arial" panose="020B0604020202020204" pitchFamily="34" charset="0"/>
                <a:cs typeface="Arial" panose="020B0604020202020204" pitchFamily="34" charset="0"/>
              </a:rPr>
              <a:t>Records</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EHPs</a:t>
            </a:r>
            <a:r>
              <a:rPr lang="el-GR" sz="1800" b="0" i="0" u="none" strike="noStrike" baseline="0" dirty="0">
                <a:latin typeface="Arial" panose="020B0604020202020204" pitchFamily="34" charset="0"/>
                <a:cs typeface="Arial" panose="020B0604020202020204" pitchFamily="34" charset="0"/>
              </a:rPr>
              <a:t>) και οδηγούς της ψηφιακής υγείας με κύριο στόχο την ενίσχυση της ασφάλειας των ασθενών αλλά και των δυνατοτήτων ελέγχου της δαπάνης. Τέτοια συστήματα αναπτύσσονται στα συστήματα υγειονομικής περίθαλψης σε όλο τον κόσμο. Χώρες όπως ο Καναδάς, οι Ηνωμένες Πολιτείες, το Ηνωμένο Βασίλειο, η Αυστραλία, η Ιαπωνία, αλλά και πολλά ευρωπαϊκά κράτη έχουν αναπτύξει συστήματα ηλεκτρονικής </a:t>
            </a:r>
            <a:r>
              <a:rPr lang="el-GR" sz="1800" b="0" i="0" u="none" strike="noStrike" baseline="0" dirty="0" err="1">
                <a:latin typeface="Arial" panose="020B0604020202020204" pitchFamily="34" charset="0"/>
                <a:cs typeface="Arial" panose="020B0604020202020204" pitchFamily="34" charset="0"/>
              </a:rPr>
              <a:t>συνταγογράφησης</a:t>
            </a:r>
            <a:r>
              <a:rPr lang="el-GR" sz="1800" b="0" i="0" u="none" strike="noStrike" baseline="0" dirty="0">
                <a:latin typeface="Arial" panose="020B0604020202020204" pitchFamily="34" charset="0"/>
                <a:cs typeface="Arial" panose="020B0604020202020204" pitchFamily="34" charset="0"/>
              </a:rPr>
              <a:t>.</a:t>
            </a:r>
          </a:p>
          <a:p>
            <a:pPr algn="l"/>
            <a:r>
              <a:rPr lang="el-GR" sz="1800" b="0" i="0" u="none" strike="noStrike" baseline="0" dirty="0">
                <a:latin typeface="Arial" panose="020B0604020202020204" pitchFamily="34" charset="0"/>
                <a:cs typeface="Arial" panose="020B0604020202020204" pitchFamily="34" charset="0"/>
              </a:rPr>
              <a:t>Μετά από την εμφάνιση του COVID-19, τα συστήματα ηλεκτρονικής </a:t>
            </a:r>
            <a:r>
              <a:rPr lang="el-GR" sz="1800" b="0" i="0" u="none" strike="noStrike" baseline="0" dirty="0" err="1">
                <a:latin typeface="Arial" panose="020B0604020202020204" pitchFamily="34" charset="0"/>
                <a:cs typeface="Arial" panose="020B0604020202020204" pitchFamily="34" charset="0"/>
              </a:rPr>
              <a:t>συνταγογράφησης</a:t>
            </a:r>
            <a:r>
              <a:rPr lang="el-GR" sz="1800" b="0" i="0" u="none" strike="noStrike" baseline="0" dirty="0">
                <a:latin typeface="Arial" panose="020B0604020202020204" pitchFamily="34" charset="0"/>
                <a:cs typeface="Arial" panose="020B0604020202020204" pitchFamily="34" charset="0"/>
              </a:rPr>
              <a:t> έχουν γίνει πολύ σημαντικά κατά τη διάρκεια πανδημίας στον σχεδιασμό αποτελεσματικών στρατηγικών κατά της πανδημίας. </a:t>
            </a:r>
          </a:p>
          <a:p>
            <a:pPr algn="l"/>
            <a:r>
              <a:rPr lang="el-GR" sz="1800" b="0" i="0" u="none" strike="noStrike" baseline="0" dirty="0">
                <a:latin typeface="Arial" panose="020B0604020202020204" pitchFamily="34" charset="0"/>
                <a:cs typeface="Arial" panose="020B0604020202020204" pitchFamily="34" charset="0"/>
              </a:rPr>
              <a:t>Τα συστήματα ηλεκτρονικής </a:t>
            </a:r>
            <a:r>
              <a:rPr lang="el-GR" sz="1800" b="0" i="0" u="none" strike="noStrike" baseline="0" dirty="0" err="1">
                <a:latin typeface="Arial" panose="020B0604020202020204" pitchFamily="34" charset="0"/>
                <a:cs typeface="Arial" panose="020B0604020202020204" pitchFamily="34" charset="0"/>
              </a:rPr>
              <a:t>συνταγογράφησης</a:t>
            </a:r>
            <a:r>
              <a:rPr lang="el-GR" dirty="0">
                <a:latin typeface="Arial" panose="020B0604020202020204" pitchFamily="34" charset="0"/>
                <a:cs typeface="Arial" panose="020B0604020202020204" pitchFamily="34" charset="0"/>
              </a:rPr>
              <a:t> </a:t>
            </a:r>
            <a:r>
              <a:rPr lang="el-GR" sz="1800" b="0" i="0" u="none" strike="noStrike" baseline="0" dirty="0">
                <a:latin typeface="Arial" panose="020B0604020202020204" pitchFamily="34" charset="0"/>
                <a:cs typeface="Arial" panose="020B0604020202020204" pitchFamily="34" charset="0"/>
              </a:rPr>
              <a:t>(EPS) μπορούν να βοηθήσουν στη μείωση της σωματικής επαφής και του κινδύνου έκθεσης στον ιό, καθώς και των χρόνων αναμονής στα φαρμακεία, ενισχύοντας έτσι την ασφάλεια των ασθενών. Εξετάζοντας το ποσοστό </a:t>
            </a:r>
            <a:r>
              <a:rPr lang="el-GR" sz="1800" b="0" i="0" u="none" strike="noStrike" baseline="0" dirty="0" err="1">
                <a:latin typeface="Arial" panose="020B0604020202020204" pitchFamily="34" charset="0"/>
                <a:cs typeface="Arial" panose="020B0604020202020204" pitchFamily="34" charset="0"/>
              </a:rPr>
              <a:t>συνταγογράφησης</a:t>
            </a:r>
            <a:r>
              <a:rPr lang="el-GR" sz="1800" b="0" i="0" u="none" strike="noStrike" baseline="0" dirty="0">
                <a:latin typeface="Arial" panose="020B0604020202020204" pitchFamily="34" charset="0"/>
                <a:cs typeface="Arial" panose="020B0604020202020204" pitchFamily="34" charset="0"/>
              </a:rPr>
              <a:t> που πραγματοποιείται μέσω EPS, βλέπουμε ότι κυμαίνεται από 50% στο Βέλγιο έως 100% στην Κροατία και την Κύπρο. Στην Ελλάδα το 95% των συνταγών διακινείται μέσα από το EPS (</a:t>
            </a:r>
            <a:r>
              <a:rPr lang="el-GR" sz="1800" b="0" i="0" u="none" strike="noStrike" baseline="0" dirty="0" err="1">
                <a:latin typeface="Arial" panose="020B0604020202020204" pitchFamily="34" charset="0"/>
                <a:cs typeface="Arial" panose="020B0604020202020204" pitchFamily="34" charset="0"/>
              </a:rPr>
              <a:t>Μαυριδόγλου</a:t>
            </a:r>
            <a:r>
              <a:rPr lang="el-GR" sz="1800" b="0" i="0" u="none" strike="noStrike" baseline="0" dirty="0">
                <a:latin typeface="Arial" panose="020B0604020202020204" pitchFamily="34" charset="0"/>
                <a:cs typeface="Arial" panose="020B0604020202020204" pitchFamily="34" charset="0"/>
              </a:rPr>
              <a:t> 2023). Διεθνείς εμπειρίες αναφέρουν τα εξής, περιληπτικά:</a:t>
            </a:r>
          </a:p>
          <a:p>
            <a:pPr algn="l"/>
            <a:r>
              <a:rPr lang="el-GR" sz="1800" b="0" i="0" u="none" strike="noStrike" baseline="0" dirty="0">
                <a:latin typeface="Arial" panose="020B0604020202020204" pitchFamily="34" charset="0"/>
                <a:cs typeface="Arial" panose="020B0604020202020204" pitchFamily="34" charset="0"/>
              </a:rPr>
              <a:t>• Σουηδία (</a:t>
            </a:r>
            <a:r>
              <a:rPr lang="en-US" sz="1800" b="0" i="0" u="none" strike="noStrike" baseline="0" dirty="0">
                <a:latin typeface="Arial" panose="020B0604020202020204" pitchFamily="34" charset="0"/>
                <a:cs typeface="Arial" panose="020B0604020202020204" pitchFamily="34" charset="0"/>
              </a:rPr>
              <a:t>e-health &amp; </a:t>
            </a:r>
            <a:r>
              <a:rPr lang="el-GR" sz="1800" b="0" i="0" u="none" strike="noStrike" baseline="0" dirty="0">
                <a:latin typeface="Arial" panose="020B0604020202020204" pitchFamily="34" charset="0"/>
                <a:cs typeface="Arial" panose="020B0604020202020204" pitchFamily="34" charset="0"/>
              </a:rPr>
              <a:t>έξυπνες κάρτες υγείας 30 έτη, αποθετήριο </a:t>
            </a:r>
            <a:r>
              <a:rPr lang="en-US" sz="1800" b="0" i="0" u="none" strike="noStrike" baseline="0" dirty="0">
                <a:latin typeface="Arial" panose="020B0604020202020204" pitchFamily="34" charset="0"/>
                <a:cs typeface="Arial" panose="020B0604020202020204" pitchFamily="34" charset="0"/>
              </a:rPr>
              <a:t>e-</a:t>
            </a:r>
            <a:r>
              <a:rPr lang="en-US" sz="1800" b="0" i="0" u="none" strike="noStrike" baseline="0" dirty="0" err="1">
                <a:latin typeface="Arial" panose="020B0604020202020204" pitchFamily="34" charset="0"/>
                <a:cs typeface="Arial" panose="020B0604020202020204" pitchFamily="34" charset="0"/>
              </a:rPr>
              <a:t>prescriprion</a:t>
            </a:r>
            <a:r>
              <a:rPr lang="en-US" sz="1800" b="0" i="0" u="none" strike="noStrike" baseline="0" dirty="0">
                <a:latin typeface="Arial" panose="020B0604020202020204" pitchFamily="34" charset="0"/>
                <a:cs typeface="Arial" panose="020B0604020202020204" pitchFamily="34" charset="0"/>
              </a:rPr>
              <a:t>),</a:t>
            </a:r>
          </a:p>
          <a:p>
            <a:pPr algn="l"/>
            <a:r>
              <a:rPr lang="el-GR" sz="1800" b="0" i="0" u="none" strike="noStrike" baseline="0" dirty="0">
                <a:latin typeface="Arial" panose="020B0604020202020204" pitchFamily="34" charset="0"/>
                <a:cs typeface="Arial" panose="020B0604020202020204" pitchFamily="34" charset="0"/>
              </a:rPr>
              <a:t>• Δανία (2002 Οργανισμός Φαρμάκων – ηλεκτρονική </a:t>
            </a:r>
            <a:r>
              <a:rPr lang="el-GR" sz="1800" b="0" i="0" u="none" strike="noStrike" baseline="0" dirty="0" err="1">
                <a:latin typeface="Arial" panose="020B0604020202020204" pitchFamily="34" charset="0"/>
                <a:cs typeface="Arial" panose="020B0604020202020204" pitchFamily="34" charset="0"/>
              </a:rPr>
              <a:t>συνταγογράφηση</a:t>
            </a:r>
            <a:r>
              <a:rPr lang="el-GR" sz="1800" b="0" i="0" u="none" strike="noStrike" baseline="0" dirty="0">
                <a:latin typeface="Arial" panose="020B0604020202020204" pitchFamily="34" charset="0"/>
                <a:cs typeface="Arial" panose="020B0604020202020204" pitchFamily="34" charset="0"/>
              </a:rPr>
              <a:t>),</a:t>
            </a:r>
          </a:p>
          <a:p>
            <a:pPr algn="l"/>
            <a:r>
              <a:rPr lang="en-US" sz="1800" b="0" i="0" u="none" strike="noStrike" baseline="0" dirty="0">
                <a:latin typeface="Arial" panose="020B0604020202020204" pitchFamily="34" charset="0"/>
                <a:cs typeface="Arial" panose="020B0604020202020204" pitchFamily="34" charset="0"/>
              </a:rPr>
              <a:t>• (UK) NHS Spine (EPS) </a:t>
            </a:r>
            <a:r>
              <a:rPr lang="el-GR" sz="1800" b="0" i="0" u="none" strike="noStrike" baseline="0" dirty="0">
                <a:latin typeface="Arial" panose="020B0604020202020204" pitchFamily="34" charset="0"/>
                <a:cs typeface="Arial" panose="020B0604020202020204" pitchFamily="34" charset="0"/>
              </a:rPr>
              <a:t>ασθενής-ιατρός-φαρμακείο (λίστα φαρμάκων 2019),</a:t>
            </a:r>
          </a:p>
          <a:p>
            <a:pPr algn="l"/>
            <a:r>
              <a:rPr lang="en-US" sz="1800" b="0" i="0" u="none" strike="noStrike" baseline="0" dirty="0">
                <a:latin typeface="Arial" panose="020B0604020202020204" pitchFamily="34" charset="0"/>
                <a:cs typeface="Arial" panose="020B0604020202020204" pitchFamily="34" charset="0"/>
              </a:rPr>
              <a:t>• USA Surescripts (</a:t>
            </a:r>
            <a:r>
              <a:rPr lang="el-GR" sz="1800" b="0" i="0" u="none" strike="noStrike" baseline="0" dirty="0">
                <a:latin typeface="Arial" panose="020B0604020202020204" pitchFamily="34" charset="0"/>
                <a:cs typeface="Arial" panose="020B0604020202020204" pitchFamily="34" charset="0"/>
              </a:rPr>
              <a:t>δίκτυο </a:t>
            </a:r>
            <a:r>
              <a:rPr lang="en-US" sz="1800" b="0" i="0" u="none" strike="noStrike" baseline="0" dirty="0">
                <a:latin typeface="Arial" panose="020B0604020202020204" pitchFamily="34" charset="0"/>
                <a:cs typeface="Arial" panose="020B0604020202020204" pitchFamily="34" charset="0"/>
              </a:rPr>
              <a:t>e-Prescription, </a:t>
            </a:r>
            <a:r>
              <a:rPr lang="el-GR" sz="1800" b="0" i="0" u="none" strike="noStrike" baseline="0" dirty="0">
                <a:latin typeface="Arial" panose="020B0604020202020204" pitchFamily="34" charset="0"/>
                <a:cs typeface="Arial" panose="020B0604020202020204" pitchFamily="34" charset="0"/>
              </a:rPr>
              <a:t>ιατρός-ασφάλιση-έγκριση-φαρμακείο- ασθενής),</a:t>
            </a:r>
          </a:p>
          <a:p>
            <a:pPr algn="l"/>
            <a:r>
              <a:rPr lang="el-GR" sz="1800" b="0" i="0" u="none" strike="noStrike" baseline="0" dirty="0">
                <a:latin typeface="Arial" panose="020B0604020202020204" pitchFamily="34" charset="0"/>
                <a:cs typeface="Arial" panose="020B0604020202020204" pitchFamily="34" charset="0"/>
              </a:rPr>
              <a:t>• Ισπανία (e-</a:t>
            </a:r>
            <a:r>
              <a:rPr lang="el-GR" sz="1800" b="0" i="0" u="none" strike="noStrike" baseline="0" dirty="0" err="1">
                <a:latin typeface="Arial" panose="020B0604020202020204" pitchFamily="34" charset="0"/>
                <a:cs typeface="Arial" panose="020B0604020202020204" pitchFamily="34" charset="0"/>
              </a:rPr>
              <a:t>prescription</a:t>
            </a:r>
            <a:r>
              <a:rPr lang="el-GR" sz="1800" b="0" i="0" u="none" strike="noStrike" baseline="0" dirty="0">
                <a:latin typeface="Arial" panose="020B0604020202020204" pitchFamily="34" charset="0"/>
                <a:cs typeface="Arial" panose="020B0604020202020204" pitchFamily="34" charset="0"/>
              </a:rPr>
              <a:t>, κάθε περιφέρεια, λίστα φαρμάκων με όλες τις πληροφορίες για τον </a:t>
            </a:r>
            <a:r>
              <a:rPr lang="el-GR" sz="1800" b="0" i="0" u="none" strike="noStrike" baseline="0" dirty="0" err="1">
                <a:latin typeface="Arial" panose="020B0604020202020204" pitchFamily="34" charset="0"/>
                <a:cs typeface="Arial" panose="020B0604020202020204" pitchFamily="34" charset="0"/>
              </a:rPr>
              <a:t>συνταγογράφο</a:t>
            </a:r>
            <a:r>
              <a:rPr lang="el-GR" sz="1800" b="0" i="0" u="none" strike="noStrike" baseline="0" dirty="0">
                <a:latin typeface="Arial" panose="020B0604020202020204" pitchFamily="34" charset="0"/>
                <a:cs typeface="Arial" panose="020B0604020202020204" pitchFamily="34" charset="0"/>
              </a:rPr>
              <a:t>, τον ασθενή και τα φαρμακεία),</a:t>
            </a:r>
          </a:p>
          <a:p>
            <a:pPr algn="l"/>
            <a:r>
              <a:rPr lang="el-GR" sz="1800" b="0" i="0" u="none" strike="noStrike" baseline="0" dirty="0">
                <a:latin typeface="Arial" panose="020B0604020202020204" pitchFamily="34" charset="0"/>
                <a:cs typeface="Arial" panose="020B0604020202020204" pitchFamily="34" charset="0"/>
              </a:rPr>
              <a:t>• Αυστρία (υποχρεωτικό EPS </a:t>
            </a:r>
            <a:r>
              <a:rPr lang="el-GR" sz="1800" b="0" i="0" u="none" strike="noStrike" baseline="0" dirty="0" err="1">
                <a:latin typeface="Arial" panose="020B0604020202020204" pitchFamily="34" charset="0"/>
                <a:cs typeface="Arial" panose="020B0604020202020204" pitchFamily="34" charset="0"/>
              </a:rPr>
              <a:t>Oμοσπονδίας</a:t>
            </a:r>
            <a:r>
              <a:rPr lang="el-GR" sz="1800" b="0" i="0" u="none" strike="noStrike" baseline="0" dirty="0">
                <a:latin typeface="Arial" panose="020B0604020202020204" pitchFamily="34" charset="0"/>
                <a:cs typeface="Arial" panose="020B0604020202020204" pitchFamily="34" charset="0"/>
              </a:rPr>
              <a:t> ταμείων κοινωνικής ασφάλισης).</a:t>
            </a:r>
            <a:endParaRPr lang="el-GR" sz="2000" b="0" i="0" u="none" strike="noStrike"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829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29519"/>
            <a:ext cx="11112758" cy="642296"/>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10.1 Εισαγωγή</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642297"/>
            <a:ext cx="11112758" cy="5016758"/>
          </a:xfrm>
          <a:prstGeom prst="rect">
            <a:avLst/>
          </a:prstGeom>
          <a:noFill/>
          <a:ln>
            <a:noFill/>
          </a:ln>
        </p:spPr>
        <p:txBody>
          <a:bodyPr wrap="square" rtlCol="0">
            <a:spAutoFit/>
          </a:bodyPr>
          <a:lstStyle/>
          <a:p>
            <a:pPr algn="l"/>
            <a:r>
              <a:rPr lang="el-GR" sz="2000" b="0" i="0" u="none" strike="noStrike" baseline="0" dirty="0">
                <a:latin typeface="Arial" panose="020B0604020202020204" pitchFamily="34" charset="0"/>
                <a:cs typeface="Arial" panose="020B0604020202020204" pitchFamily="34" charset="0"/>
              </a:rPr>
              <a:t>Η φαρμακευτική δαπάνη αποτελεί σημαντική παράμετρο της τεχνολογίας και των δαπανών υγείας. </a:t>
            </a:r>
          </a:p>
          <a:p>
            <a:pPr algn="l"/>
            <a:r>
              <a:rPr lang="el-GR" sz="2000" b="0" i="0" u="none" strike="noStrike" baseline="0" dirty="0">
                <a:latin typeface="Arial" panose="020B0604020202020204" pitchFamily="34" charset="0"/>
                <a:cs typeface="Arial" panose="020B0604020202020204" pitchFamily="34" charset="0"/>
              </a:rPr>
              <a:t>Η συγκράτηση της φαρμακευτικής δαπάνης, ή/και η μείωση, μαζί με την αύξηση της αποτελεσματικότητας του συστήματος αποτελούν στόχο των πολιτικών υγείας. </a:t>
            </a:r>
          </a:p>
          <a:p>
            <a:pPr algn="l"/>
            <a:r>
              <a:rPr lang="el-GR" sz="2000" b="0" i="0" u="none" strike="noStrike" baseline="0" dirty="0">
                <a:latin typeface="Arial" panose="020B0604020202020204" pitchFamily="34" charset="0"/>
                <a:cs typeface="Arial" panose="020B0604020202020204" pitchFamily="34" charset="0"/>
              </a:rPr>
              <a:t>Η φαρμακευτική δαπάνη αποτελεί σημαντικό μέρος της συνολικής δαπάνης υγείας, και ιδιαίτερα της δημόσιας δαπάνης, μέσω του ΕΟΠΥΥ και του κράτους (ΕΣΥ). </a:t>
            </a:r>
          </a:p>
          <a:p>
            <a:pPr algn="l"/>
            <a:r>
              <a:rPr lang="el-GR" sz="2000" b="0" i="0" u="none" strike="noStrike" baseline="0" dirty="0">
                <a:latin typeface="Arial" panose="020B0604020202020204" pitchFamily="34" charset="0"/>
                <a:cs typeface="Arial" panose="020B0604020202020204" pitchFamily="34" charset="0"/>
              </a:rPr>
              <a:t>Η συνταγογράφηση αποτελεί βασική ιατρική πράξη που επηρεάζει την αποδοτικότητα του συστήματος υγείας. </a:t>
            </a:r>
          </a:p>
          <a:p>
            <a:pPr algn="l"/>
            <a:r>
              <a:rPr lang="el-GR" sz="2000" b="0" i="0" u="none" strike="noStrike" baseline="0" dirty="0">
                <a:latin typeface="Arial" panose="020B0604020202020204" pitchFamily="34" charset="0"/>
                <a:cs typeface="Arial" panose="020B0604020202020204" pitchFamily="34" charset="0"/>
              </a:rPr>
              <a:t>Οι δύο παραπάνω οπτικές πρέπει να έρθουν σε ισορροπία μέσα από την πολιτική υγείας.</a:t>
            </a:r>
          </a:p>
          <a:p>
            <a:pPr algn="l"/>
            <a:r>
              <a:rPr lang="el-GR" sz="2000" b="0" i="0" u="none" strike="noStrike" baseline="0" dirty="0">
                <a:latin typeface="Arial" panose="020B0604020202020204" pitchFamily="34" charset="0"/>
                <a:cs typeface="Arial" panose="020B0604020202020204" pitchFamily="34" charset="0"/>
              </a:rPr>
              <a:t>Ο συνδυασμός μέτρων στην προσφορά (μείωση τιμών) και τη ζήτηση (ηλεκτρονική συνταγογράφηση) δεν έλυσαν όλα τα προβλήματα, που επιδεινώθηκαν με τις υποχρεωτικές επιστροφές (αρχικά </a:t>
            </a:r>
            <a:r>
              <a:rPr lang="el-GR" sz="2000" b="0" i="0" u="none" strike="noStrike" baseline="0" dirty="0" err="1">
                <a:latin typeface="Arial" panose="020B0604020202020204" pitchFamily="34" charset="0"/>
                <a:cs typeface="Arial" panose="020B0604020202020204" pitchFamily="34" charset="0"/>
              </a:rPr>
              <a:t>rebate</a:t>
            </a:r>
            <a:r>
              <a:rPr lang="el-GR" sz="2000" b="0" i="0" u="none" strike="noStrike" baseline="0" dirty="0">
                <a:latin typeface="Arial" panose="020B0604020202020204" pitchFamily="34" charset="0"/>
                <a:cs typeface="Arial" panose="020B0604020202020204" pitchFamily="34" charset="0"/>
              </a:rPr>
              <a:t> και κατόπιν και </a:t>
            </a:r>
            <a:r>
              <a:rPr lang="el-GR" sz="2000" b="0" i="0" u="none" strike="noStrike" baseline="0" dirty="0" err="1">
                <a:latin typeface="Arial" panose="020B0604020202020204" pitchFamily="34" charset="0"/>
                <a:cs typeface="Arial" panose="020B0604020202020204" pitchFamily="34" charset="0"/>
              </a:rPr>
              <a:t>clawback</a:t>
            </a:r>
            <a:r>
              <a:rPr lang="el-GR" sz="2000" b="0" i="0" u="none" strike="noStrike" baseline="0" dirty="0">
                <a:latin typeface="Arial" panose="020B0604020202020204" pitchFamily="34" charset="0"/>
                <a:cs typeface="Arial" panose="020B0604020202020204" pitchFamily="34" charset="0"/>
              </a:rPr>
              <a:t>).</a:t>
            </a:r>
          </a:p>
          <a:p>
            <a:pPr algn="l"/>
            <a:r>
              <a:rPr lang="el-GR" sz="2000" b="0" i="0" u="none" strike="noStrike" baseline="0" dirty="0">
                <a:latin typeface="Arial" panose="020B0604020202020204" pitchFamily="34" charset="0"/>
                <a:cs typeface="Arial" panose="020B0604020202020204" pitchFamily="34" charset="0"/>
              </a:rPr>
              <a:t>Μία δεκαετία μετά, χωρίς πλέον το γενικό ασφυκτικό πλαίσιο των δημοσιονομικών</a:t>
            </a:r>
            <a:r>
              <a:rPr lang="el-GR" sz="200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προβλημάτων, η συζήτηση για τις αλλαγές που απαιτούνται στο σύστημα υγείας παραμένει έντονη, ώστε να είναι αποτελεσματικό και ταυτόχρονα βιώσιμο. Τη συζήτηση αυτή ήρθε να </a:t>
            </a:r>
            <a:r>
              <a:rPr lang="el-GR" sz="2000" b="0" i="0" u="none" strike="noStrike" baseline="0" dirty="0" err="1">
                <a:latin typeface="Arial" panose="020B0604020202020204" pitchFamily="34" charset="0"/>
                <a:cs typeface="Arial" panose="020B0604020202020204" pitchFamily="34" charset="0"/>
              </a:rPr>
              <a:t>επικαιροποιήσει</a:t>
            </a:r>
            <a:r>
              <a:rPr lang="el-GR" sz="2000" b="0" i="0" u="none" strike="noStrike" baseline="0" dirty="0">
                <a:latin typeface="Arial" panose="020B0604020202020204" pitchFamily="34" charset="0"/>
                <a:cs typeface="Arial" panose="020B0604020202020204" pitchFamily="34" charset="0"/>
              </a:rPr>
              <a:t> η πανδημία COVID-19, που δοκιμάζει τις αντοχές των συστημάτων υγείας σε ολόκληρο τον κόσμο. </a:t>
            </a:r>
          </a:p>
        </p:txBody>
      </p:sp>
    </p:spTree>
    <p:extLst>
      <p:ext uri="{BB962C8B-B14F-4D97-AF65-F5344CB8AC3E}">
        <p14:creationId xmlns:p14="http://schemas.microsoft.com/office/powerpoint/2010/main" val="168477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10.2 Η κατάσταση για το φάρμακο διεθνώς</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10.2.2 </a:t>
            </a:r>
            <a:r>
              <a:rPr lang="el-GR" sz="3000" b="1" i="1" u="none" strike="noStrike" baseline="0" dirty="0">
                <a:latin typeface="Arial" panose="020B0604020202020204" pitchFamily="34" charset="0"/>
                <a:cs typeface="Arial" panose="020B0604020202020204" pitchFamily="34" charset="0"/>
              </a:rPr>
              <a:t>Μέτρα στην ζήτηση </a:t>
            </a:r>
            <a:r>
              <a:rPr lang="el-GR" sz="3000" b="1" u="none" strike="noStrike" baseline="0" dirty="0">
                <a:latin typeface="Arial" panose="020B0604020202020204" pitchFamily="34" charset="0"/>
                <a:cs typeface="Arial" panose="020B0604020202020204" pitchFamily="34" charset="0"/>
              </a:rPr>
              <a:t>(4)</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39E4B62-4920-4A9F-82F9-245077B8C472}"/>
              </a:ext>
            </a:extLst>
          </p:cNvPr>
          <p:cNvSpPr txBox="1"/>
          <p:nvPr/>
        </p:nvSpPr>
        <p:spPr>
          <a:xfrm>
            <a:off x="539620" y="908062"/>
            <a:ext cx="11414082" cy="5324535"/>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Η εξέλιξη από την πλευρά της ζήτησης αποτυπώνεται και στην «τριχοτόμηση» των δαπανών, ήτοι:</a:t>
            </a:r>
          </a:p>
          <a:p>
            <a:pPr algn="l"/>
            <a:r>
              <a:rPr lang="el-GR" sz="2000" b="0" i="0" u="none" strike="noStrike" baseline="0" dirty="0">
                <a:latin typeface="Arial" panose="020B0604020202020204" pitchFamily="34" charset="0"/>
                <a:cs typeface="Arial" panose="020B0604020202020204" pitchFamily="34" charset="0"/>
              </a:rPr>
              <a:t>α. σύνολο πωλήσεων φαρμακευτικών </a:t>
            </a:r>
            <a:r>
              <a:rPr lang="el-GR" sz="2000" b="0" i="0" u="none" strike="noStrike" baseline="0" dirty="0" err="1">
                <a:latin typeface="Arial" panose="020B0604020202020204" pitchFamily="34" charset="0"/>
                <a:cs typeface="Arial" panose="020B0604020202020204" pitchFamily="34" charset="0"/>
              </a:rPr>
              <a:t>παρόχων</a:t>
            </a:r>
            <a:r>
              <a:rPr lang="el-GR" sz="2000" b="0" i="0" u="none" strike="noStrike" baseline="0" dirty="0">
                <a:latin typeface="Arial" panose="020B0604020202020204" pitchFamily="34" charset="0"/>
                <a:cs typeface="Arial" panose="020B0604020202020204" pitchFamily="34" charset="0"/>
              </a:rPr>
              <a:t> εντός της χώρας και εκτός αυτής (παράλληλες εξαγωγές),</a:t>
            </a:r>
          </a:p>
          <a:p>
            <a:pPr algn="l"/>
            <a:r>
              <a:rPr lang="el-GR" sz="2000" b="0" i="0" u="none" strike="noStrike" baseline="0" dirty="0">
                <a:latin typeface="Arial" panose="020B0604020202020204" pitchFamily="34" charset="0"/>
                <a:cs typeface="Arial" panose="020B0604020202020204" pitchFamily="34" charset="0"/>
              </a:rPr>
              <a:t>β. σύνολο δαπανών κράτους και κοινωνικής ασφάλισης, που αναφέρθηκαν γενικά και θα εξειδικευτούν αναλυτικά παρακάτω για τη χώρα μας,</a:t>
            </a:r>
          </a:p>
          <a:p>
            <a:pPr algn="l"/>
            <a:r>
              <a:rPr lang="el-GR" sz="2000" b="0" i="0" u="none" strike="noStrike" baseline="0" dirty="0">
                <a:latin typeface="Arial" panose="020B0604020202020204" pitchFamily="34" charset="0"/>
                <a:cs typeface="Arial" panose="020B0604020202020204" pitchFamily="34" charset="0"/>
              </a:rPr>
              <a:t>γ. συμμετοχή των ασθενών σε </a:t>
            </a:r>
            <a:r>
              <a:rPr lang="el-GR" sz="2000" b="0" i="0" u="none" strike="noStrike" baseline="0" dirty="0" err="1">
                <a:latin typeface="Arial" panose="020B0604020202020204" pitchFamily="34" charset="0"/>
                <a:cs typeface="Arial" panose="020B0604020202020204" pitchFamily="34" charset="0"/>
              </a:rPr>
              <a:t>συνταγογραφούμενα</a:t>
            </a:r>
            <a:r>
              <a:rPr lang="el-GR" sz="2000" b="0" i="0" u="none" strike="noStrike" baseline="0" dirty="0">
                <a:latin typeface="Arial" panose="020B0604020202020204" pitchFamily="34" charset="0"/>
                <a:cs typeface="Arial" panose="020B0604020202020204" pitchFamily="34" charset="0"/>
              </a:rPr>
              <a:t> φάρμακα ή πληρωμές από τους ίδιους ή την ιδιωτική τους ασφάλιση σε μη </a:t>
            </a:r>
            <a:r>
              <a:rPr lang="el-GR" sz="2000" b="0" i="0" u="none" strike="noStrike" baseline="0" dirty="0" err="1">
                <a:latin typeface="Arial" panose="020B0604020202020204" pitchFamily="34" charset="0"/>
                <a:cs typeface="Arial" panose="020B0604020202020204" pitchFamily="34" charset="0"/>
              </a:rPr>
              <a:t>συνταγογραφούμενα</a:t>
            </a:r>
            <a:r>
              <a:rPr lang="el-GR" sz="2000" b="0" i="0" u="none" strike="noStrike" baseline="0" dirty="0">
                <a:latin typeface="Arial" panose="020B0604020202020204" pitchFamily="34" charset="0"/>
                <a:cs typeface="Arial" panose="020B0604020202020204" pitchFamily="34" charset="0"/>
              </a:rPr>
              <a:t>.</a:t>
            </a:r>
          </a:p>
          <a:p>
            <a:pPr algn="l"/>
            <a:endParaRPr lang="el-GR" sz="2000" b="0" i="0" u="none" strike="noStrike" baseline="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Η </a:t>
            </a:r>
            <a:r>
              <a:rPr lang="el-GR" sz="2000" b="1" i="0" u="none" strike="noStrike" baseline="0" dirty="0">
                <a:latin typeface="Arial" panose="020B0604020202020204" pitchFamily="34" charset="0"/>
                <a:cs typeface="Arial" panose="020B0604020202020204" pitchFamily="34" charset="0"/>
              </a:rPr>
              <a:t>συμμετοχή των ασθενών </a:t>
            </a:r>
            <a:r>
              <a:rPr lang="el-GR" sz="2000" b="0" i="0" u="none" strike="noStrike" baseline="0" dirty="0">
                <a:latin typeface="Arial" panose="020B0604020202020204" pitchFamily="34" charset="0"/>
                <a:cs typeface="Arial" panose="020B0604020202020204" pitchFamily="34" charset="0"/>
              </a:rPr>
              <a:t>(</a:t>
            </a:r>
            <a:r>
              <a:rPr lang="el-GR" sz="2000" b="0" i="0" u="none" strike="noStrike" baseline="0" dirty="0" err="1">
                <a:latin typeface="Arial" panose="020B0604020202020204" pitchFamily="34" charset="0"/>
                <a:cs typeface="Arial" panose="020B0604020202020204" pitchFamily="34" charset="0"/>
              </a:rPr>
              <a:t>co-payment</a:t>
            </a:r>
            <a:r>
              <a:rPr lang="el-GR" sz="2000" b="0" i="0" u="none" strike="noStrike" baseline="0" dirty="0">
                <a:latin typeface="Arial" panose="020B0604020202020204" pitchFamily="34" charset="0"/>
                <a:cs typeface="Arial" panose="020B0604020202020204" pitchFamily="34" charset="0"/>
              </a:rPr>
              <a:t>) στο κόστος της φαρμακοθεραπείας μπορεί να λάβει διάφορες μορφές και να καθορίζεται με βάση:</a:t>
            </a:r>
          </a:p>
          <a:p>
            <a:pPr algn="l"/>
            <a:r>
              <a:rPr lang="el-GR" sz="2000" b="0" i="0" u="none" strike="noStrike" baseline="0" dirty="0">
                <a:latin typeface="Arial" panose="020B0604020202020204" pitchFamily="34" charset="0"/>
                <a:cs typeface="Arial" panose="020B0604020202020204" pitchFamily="34" charset="0"/>
              </a:rPr>
              <a:t>➢ Ποσοστό επί του συνολικού κόστους του φαρμάκου (Γαλλία, Βέλγιο, Πορτογαλία, Ισπανία, Ελλάδα, Λουξεμβούργο).</a:t>
            </a:r>
          </a:p>
          <a:p>
            <a:pPr algn="l"/>
            <a:r>
              <a:rPr lang="el-GR" sz="2000" b="0" i="0" u="none" strike="noStrike" baseline="0" dirty="0">
                <a:latin typeface="Arial" panose="020B0604020202020204" pitchFamily="34" charset="0"/>
                <a:cs typeface="Arial" panose="020B0604020202020204" pitchFamily="34" charset="0"/>
              </a:rPr>
              <a:t>➢ Σταθερό ποσό για κάθε συνταγή ή </a:t>
            </a:r>
            <a:r>
              <a:rPr lang="el-GR" sz="2000" b="0" i="0" u="none" strike="noStrike" baseline="0" dirty="0" err="1">
                <a:latin typeface="Arial" panose="020B0604020202020204" pitchFamily="34" charset="0"/>
                <a:cs typeface="Arial" panose="020B0604020202020204" pitchFamily="34" charset="0"/>
              </a:rPr>
              <a:t>συνταγογραφούμενο</a:t>
            </a:r>
            <a:r>
              <a:rPr lang="el-GR" sz="2000" b="0" i="0" u="none" strike="noStrike" baseline="0" dirty="0">
                <a:latin typeface="Arial" panose="020B0604020202020204" pitchFamily="34" charset="0"/>
                <a:cs typeface="Arial" panose="020B0604020202020204" pitchFamily="34" charset="0"/>
              </a:rPr>
              <a:t> προϊόν (Μ. Βρετανία, Αυστρία).</a:t>
            </a:r>
          </a:p>
          <a:p>
            <a:pPr algn="l"/>
            <a:r>
              <a:rPr lang="el-GR" sz="2000" b="0" i="0" u="none" strike="noStrike" baseline="0" dirty="0">
                <a:latin typeface="Arial" panose="020B0604020202020204" pitchFamily="34" charset="0"/>
                <a:cs typeface="Arial" panose="020B0604020202020204" pitchFamily="34" charset="0"/>
              </a:rPr>
              <a:t>➢ Ανώτατο όριο συν-πληρωμών (Σουηδία, Νορβηγία, Ιρλανδία).</a:t>
            </a:r>
          </a:p>
          <a:p>
            <a:pPr algn="l"/>
            <a:r>
              <a:rPr lang="el-GR" sz="2000" b="0" i="0" u="none" strike="noStrike" baseline="0" dirty="0">
                <a:latin typeface="Arial" panose="020B0604020202020204" pitchFamily="34" charset="0"/>
                <a:cs typeface="Arial" panose="020B0604020202020204" pitchFamily="34" charset="0"/>
              </a:rPr>
              <a:t>➢ Σύστημα τιμών αναφοράς (Ολλανδία).</a:t>
            </a:r>
          </a:p>
          <a:p>
            <a:pPr algn="l"/>
            <a:r>
              <a:rPr lang="el-GR" sz="2000" b="0" i="0" u="none" strike="noStrike" baseline="0" dirty="0">
                <a:latin typeface="Arial" panose="020B0604020202020204" pitchFamily="34" charset="0"/>
                <a:cs typeface="Arial" panose="020B0604020202020204" pitchFamily="34" charset="0"/>
              </a:rPr>
              <a:t>➢ Απαλλαγή μέχρι ενός προκαθορισμένου ποσού (</a:t>
            </a:r>
            <a:r>
              <a:rPr lang="el-GR" sz="2000" b="0" i="0" u="none" strike="noStrike" baseline="0" dirty="0" err="1">
                <a:latin typeface="Arial" panose="020B0604020202020204" pitchFamily="34" charset="0"/>
                <a:cs typeface="Arial" panose="020B0604020202020204" pitchFamily="34" charset="0"/>
              </a:rPr>
              <a:t>deductible</a:t>
            </a:r>
            <a:r>
              <a:rPr lang="el-GR" sz="2000" b="0" i="0" u="none" strike="noStrike" baseline="0" dirty="0">
                <a:latin typeface="Arial" panose="020B0604020202020204" pitchFamily="34" charset="0"/>
                <a:cs typeface="Arial" panose="020B0604020202020204" pitchFamily="34" charset="0"/>
              </a:rPr>
              <a:t>).</a:t>
            </a:r>
          </a:p>
          <a:p>
            <a:pPr algn="l"/>
            <a:r>
              <a:rPr lang="el-GR" sz="2000" b="0" i="0" u="none" strike="noStrike" baseline="0" dirty="0">
                <a:latin typeface="Arial" panose="020B0604020202020204" pitchFamily="34" charset="0"/>
                <a:cs typeface="Arial" panose="020B0604020202020204" pitchFamily="34" charset="0"/>
              </a:rPr>
              <a:t>➢ Συνδυασμός των παραπάνω (Γερμανία, Ιταλία, Δανία).</a:t>
            </a:r>
          </a:p>
        </p:txBody>
      </p:sp>
    </p:spTree>
    <p:extLst>
      <p:ext uri="{BB962C8B-B14F-4D97-AF65-F5344CB8AC3E}">
        <p14:creationId xmlns:p14="http://schemas.microsoft.com/office/powerpoint/2010/main" val="2780827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10.2 Η κατάσταση για το φάρμακο διεθνώς</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10.2.2 </a:t>
            </a:r>
            <a:r>
              <a:rPr lang="el-GR" sz="3000" b="1" i="1" u="none" strike="noStrike" baseline="0" dirty="0">
                <a:latin typeface="Arial" panose="020B0604020202020204" pitchFamily="34" charset="0"/>
                <a:cs typeface="Arial" panose="020B0604020202020204" pitchFamily="34" charset="0"/>
              </a:rPr>
              <a:t>Μέτρα στην ζήτηση </a:t>
            </a:r>
            <a:r>
              <a:rPr lang="el-GR" sz="3000" b="1" u="none" strike="noStrike" baseline="0" dirty="0">
                <a:latin typeface="Arial" panose="020B0604020202020204" pitchFamily="34" charset="0"/>
                <a:cs typeface="Arial" panose="020B0604020202020204" pitchFamily="34" charset="0"/>
              </a:rPr>
              <a:t>(5)</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39E4B62-4920-4A9F-82F9-245077B8C472}"/>
              </a:ext>
            </a:extLst>
          </p:cNvPr>
          <p:cNvSpPr txBox="1"/>
          <p:nvPr/>
        </p:nvSpPr>
        <p:spPr>
          <a:xfrm>
            <a:off x="539620" y="1287944"/>
            <a:ext cx="11112759" cy="3816429"/>
          </a:xfrm>
          <a:prstGeom prst="rect">
            <a:avLst/>
          </a:prstGeom>
          <a:noFill/>
        </p:spPr>
        <p:txBody>
          <a:bodyPr wrap="square">
            <a:spAutoFit/>
          </a:bodyPr>
          <a:lstStyle/>
          <a:p>
            <a:pPr algn="l"/>
            <a:r>
              <a:rPr lang="el-GR" sz="2200" b="0" i="0" u="none" strike="noStrike" baseline="0" dirty="0">
                <a:latin typeface="Arial" panose="020B0604020202020204" pitchFamily="34" charset="0"/>
                <a:cs typeface="Arial" panose="020B0604020202020204" pitchFamily="34" charset="0"/>
              </a:rPr>
              <a:t>Κατά μέσο όρο, στις χώρες του ΟΟΣΑ το </a:t>
            </a:r>
            <a:r>
              <a:rPr lang="el-GR" sz="2200" b="1" i="0" u="none" strike="noStrike" baseline="0" dirty="0">
                <a:latin typeface="Arial" panose="020B0604020202020204" pitchFamily="34" charset="0"/>
                <a:cs typeface="Arial" panose="020B0604020202020204" pitchFamily="34" charset="0"/>
              </a:rPr>
              <a:t>20%</a:t>
            </a:r>
            <a:r>
              <a:rPr lang="el-GR" sz="2200" b="0" i="0" u="none" strike="noStrike" baseline="0" dirty="0">
                <a:latin typeface="Arial" panose="020B0604020202020204" pitchFamily="34" charset="0"/>
                <a:cs typeface="Arial" panose="020B0604020202020204" pitchFamily="34" charset="0"/>
              </a:rPr>
              <a:t>των δαπανών υγείας επιβαρύνει τους ασθενείς. Σύμφωνα με την αξιολόγηση του OECD (2019), πολλά κράτη της Ευρώπης δεν δημοσιοποιούν αναλυτικά στοιχεία φαρμακευτικής δαπάνης. Παράδειγμα τέτοιων χωρών είναι η Αυστρία, η Κύπρος, η Ολλανδία και άλλες. Χώρες όπως η Γαλλία, το Βέλγιο, η Ιρλανδία, η Νορβηγία, η Δανία, η Σουηδία, η Πορτογαλία και η Ελβετία παρέχουν ετήσια στοιχεία δαπάνης, αρκετές σε μη επεξεργασμένη μορφή. Κράτη που παρουσιάζουν την φαρμακευτική δαπάνη, συνήθως δεν την διαχωρίζουν σε νοσοκομειακή και </a:t>
            </a:r>
            <a:r>
              <a:rPr lang="el-GR" sz="2200" b="0" i="0" u="none" strike="noStrike" baseline="0" dirty="0" err="1">
                <a:latin typeface="Arial" panose="020B0604020202020204" pitchFamily="34" charset="0"/>
                <a:cs typeface="Arial" panose="020B0604020202020204" pitchFamily="34" charset="0"/>
              </a:rPr>
              <a:t>εξωνοσοκομειακή</a:t>
            </a:r>
            <a:r>
              <a:rPr lang="el-GR" sz="2200" b="0" i="0" u="none" strike="noStrike" baseline="0" dirty="0">
                <a:latin typeface="Arial" panose="020B0604020202020204" pitchFamily="34" charset="0"/>
                <a:cs typeface="Arial" panose="020B0604020202020204" pitchFamily="34" charset="0"/>
              </a:rPr>
              <a:t>, άρα δεν είναι συγκρίσιμα. Τα περισσότερα στοιχεία προέρχονται από συγκριτικές αναφορές διεθνών οργανισμών (π.χ. OECD 2021). Αυτά δείχνουν ότι κατά μέσο όρο η φαρμακευτική δαπάνη πλησιάζει το </a:t>
            </a:r>
            <a:r>
              <a:rPr lang="el-GR" sz="2200" b="1" i="0" u="none" strike="noStrike" baseline="0" dirty="0">
                <a:latin typeface="Arial" panose="020B0604020202020204" pitchFamily="34" charset="0"/>
                <a:cs typeface="Arial" panose="020B0604020202020204" pitchFamily="34" charset="0"/>
              </a:rPr>
              <a:t>1,5%</a:t>
            </a:r>
            <a:r>
              <a:rPr lang="el-GR" sz="2200" b="0" i="0" u="none" strike="noStrike" baseline="0" dirty="0">
                <a:latin typeface="Arial" panose="020B0604020202020204" pitchFamily="34" charset="0"/>
                <a:cs typeface="Arial" panose="020B0604020202020204" pitchFamily="34" charset="0"/>
              </a:rPr>
              <a:t>του </a:t>
            </a:r>
            <a:r>
              <a:rPr lang="el-GR" sz="2200" b="1" i="0" u="none" strike="noStrike" baseline="0" dirty="0">
                <a:latin typeface="Arial" panose="020B0604020202020204" pitchFamily="34" charset="0"/>
                <a:cs typeface="Arial" panose="020B0604020202020204" pitchFamily="34" charset="0"/>
              </a:rPr>
              <a:t>ΑΕΠ </a:t>
            </a:r>
            <a:r>
              <a:rPr lang="el-GR" sz="2200" b="0" i="0" u="none" strike="noStrike" baseline="0" dirty="0">
                <a:latin typeface="Arial" panose="020B0604020202020204" pitchFamily="34" charset="0"/>
                <a:cs typeface="Arial" panose="020B0604020202020204" pitchFamily="34" charset="0"/>
              </a:rPr>
              <a:t>και η συμμετοχή της στο σύνολο των δαπανών υγείας λίγο πάνω από το </a:t>
            </a:r>
            <a:r>
              <a:rPr lang="el-GR" sz="2200" b="1" i="0" u="none" strike="noStrike" baseline="0" dirty="0">
                <a:latin typeface="Arial" panose="020B0604020202020204" pitchFamily="34" charset="0"/>
                <a:cs typeface="Arial" panose="020B0604020202020204" pitchFamily="34" charset="0"/>
              </a:rPr>
              <a:t>15%</a:t>
            </a:r>
            <a:r>
              <a:rPr lang="el-GR" sz="22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60692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657113"/>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a:t>
            </a:r>
            <a:r>
              <a:rPr lang="el-GR" sz="3600" b="1" dirty="0">
                <a:latin typeface="Arial" panose="020B0604020202020204" pitchFamily="34" charset="0"/>
                <a:cs typeface="Arial" panose="020B0604020202020204" pitchFamily="34" charset="0"/>
              </a:rPr>
              <a:t>Ε</a:t>
            </a:r>
            <a:r>
              <a:rPr lang="el-GR" sz="3600" b="1" i="0" u="none" strike="noStrike" baseline="0" dirty="0">
                <a:latin typeface="Arial" panose="020B0604020202020204" pitchFamily="34" charset="0"/>
                <a:cs typeface="Arial" panose="020B0604020202020204" pitchFamily="34" charset="0"/>
              </a:rPr>
              <a:t>λλάδα</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39E4B62-4920-4A9F-82F9-245077B8C472}"/>
              </a:ext>
            </a:extLst>
          </p:cNvPr>
          <p:cNvSpPr txBox="1"/>
          <p:nvPr/>
        </p:nvSpPr>
        <p:spPr>
          <a:xfrm>
            <a:off x="539621" y="700725"/>
            <a:ext cx="11112759" cy="5324535"/>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Με βάση τα προαναφερθέντα, φαίνεται ότι το </a:t>
            </a:r>
            <a:r>
              <a:rPr lang="el-GR" sz="2000" b="0" i="0" u="none" strike="noStrike" baseline="0" dirty="0" err="1">
                <a:latin typeface="Arial" panose="020B0604020202020204" pitchFamily="34" charset="0"/>
                <a:cs typeface="Arial" panose="020B0604020202020204" pitchFamily="34" charset="0"/>
              </a:rPr>
              <a:t>μακρο</a:t>
            </a:r>
            <a:r>
              <a:rPr lang="el-GR" sz="2000" b="0" i="0" u="none" strike="noStrike" baseline="0" dirty="0">
                <a:latin typeface="Arial" panose="020B0604020202020204" pitchFamily="34" charset="0"/>
                <a:cs typeface="Arial" panose="020B0604020202020204" pitchFamily="34" charset="0"/>
              </a:rPr>
              <a:t>-περιβάλλον της αγοράς φαρμάκου στην Ελλάδα έχει κάποια βασικά χαρακτηριστικά. Το βασικό είναι ότι τη δεκαετία 2000-2009 η Ελλάδα συγκαταλεγόταν παραδοσιακά μεταξύ των χωρών με τις υψηλότερες δαπάνες φαρμακευτικής περίθαλψης ως ποσοστό επί του ΑΕΠ, αλλά και ως κατά κεφαλήν δαπάνη. Οι λόγοι είναι προφανείς. Επικρατούσε ένας συνδυασμός πληθωριστικών πιέσεων εκ μέρους των </a:t>
            </a:r>
            <a:r>
              <a:rPr lang="el-GR" sz="2000" b="0" i="0" u="none" strike="noStrike" baseline="0" dirty="0" err="1">
                <a:latin typeface="Arial" panose="020B0604020202020204" pitchFamily="34" charset="0"/>
                <a:cs typeface="Arial" panose="020B0604020202020204" pitchFamily="34" charset="0"/>
              </a:rPr>
              <a:t>παρόχων</a:t>
            </a:r>
            <a:r>
              <a:rPr lang="el-GR" sz="2000" b="0" i="0" u="none" strike="noStrike" baseline="0" dirty="0">
                <a:latin typeface="Arial" panose="020B0604020202020204" pitchFamily="34" charset="0"/>
                <a:cs typeface="Arial" panose="020B0604020202020204" pitchFamily="34" charset="0"/>
              </a:rPr>
              <a:t> φροντίδας υγείας, </a:t>
            </a:r>
            <a:r>
              <a:rPr lang="el-GR" sz="2000" b="0" i="0" u="none" strike="noStrike" baseline="0" dirty="0" err="1">
                <a:latin typeface="Arial" panose="020B0604020202020204" pitchFamily="34" charset="0"/>
                <a:cs typeface="Arial" panose="020B0604020202020204" pitchFamily="34" charset="0"/>
              </a:rPr>
              <a:t>προκλητής</a:t>
            </a:r>
            <a:r>
              <a:rPr lang="el-GR" sz="2000" b="0" i="0" u="none" strike="noStrike" baseline="0" dirty="0">
                <a:latin typeface="Arial" panose="020B0604020202020204" pitchFamily="34" charset="0"/>
                <a:cs typeface="Arial" panose="020B0604020202020204" pitchFamily="34" charset="0"/>
              </a:rPr>
              <a:t> ζήτησης ή αλόγιστης </a:t>
            </a:r>
            <a:r>
              <a:rPr lang="el-GR" sz="2000" b="0" i="0" u="none" strike="noStrike" baseline="0" dirty="0" err="1">
                <a:latin typeface="Arial" panose="020B0604020202020204" pitchFamily="34" charset="0"/>
                <a:cs typeface="Arial" panose="020B0604020202020204" pitchFamily="34" charset="0"/>
              </a:rPr>
              <a:t>συνταγογράφησης</a:t>
            </a:r>
            <a:r>
              <a:rPr lang="el-GR" sz="2000" b="0" i="0" u="none" strike="noStrike" baseline="0" dirty="0">
                <a:latin typeface="Arial" panose="020B0604020202020204" pitchFamily="34" charset="0"/>
                <a:cs typeface="Arial" panose="020B0604020202020204" pitchFamily="34" charset="0"/>
              </a:rPr>
              <a:t> και πλήρους ασφαλιστικής κάλυψης (ηθικού κινδύνου), παράλληλα με ελλιπείς διαδικασίες προοπτικού ελέγχου και αποζημίωσης της ιατροφαρμακευτικής περίθαλψης. </a:t>
            </a:r>
          </a:p>
          <a:p>
            <a:pPr algn="l"/>
            <a:r>
              <a:rPr lang="el-GR" sz="2000" b="0" i="0" u="none" strike="noStrike" baseline="0" dirty="0">
                <a:latin typeface="Arial" panose="020B0604020202020204" pitchFamily="34" charset="0"/>
                <a:cs typeface="Arial" panose="020B0604020202020204" pitchFamily="34" charset="0"/>
              </a:rPr>
              <a:t>Τα τελευταία χρόνια, όμως, για λόγους δημοσιονομικής εξυγίανσης, και στο πλαίσιο των ανειλημμένων </a:t>
            </a:r>
            <a:r>
              <a:rPr lang="el-GR" sz="2000" b="0" i="0" u="none" strike="noStrike" baseline="0" dirty="0" err="1">
                <a:latin typeface="Arial" panose="020B0604020202020204" pitchFamily="34" charset="0"/>
                <a:cs typeface="Arial" panose="020B0604020202020204" pitchFamily="34" charset="0"/>
              </a:rPr>
              <a:t>μνημονιακών</a:t>
            </a:r>
            <a:r>
              <a:rPr lang="el-GR" sz="2000" b="0" i="0" u="none" strike="noStrike" baseline="0" dirty="0">
                <a:latin typeface="Arial" panose="020B0604020202020204" pitchFamily="34" charset="0"/>
                <a:cs typeface="Arial" panose="020B0604020202020204" pitchFamily="34" charset="0"/>
              </a:rPr>
              <a:t> υποχρεώσεων της χώρας, υπήρξε δέσμευση για δραστική μείωση της φαρμακευτικής δαπάνης. Το αποτέλεσμα της δεκαετίας 2010-19 φαίνεται να είναι λίγο υπερβολικό, αλλά προς την αντίθετη κατεύθυνση. Δηλαδή, η Ελλάδα υπολείπεται πλέον των περισσότερων ευρωπαϊκών χωρών στα σχετικά μεγέθη της φαρμακευτικής δαπάνης αλλά και στις συνολικές δαπάνες για την υγεία (ως % του ΑΕΠ και κατά κεφαλήν). Στο αποτέλεσμα αυτό συνέβαλαν πολιτικές, με μεγαλύτερο δημοσιονομικό πρόσημο και λιγότερο χαρακτήρα πολιτικών υγείας, που κατά βάση μετακύλησαν μέρος του κόστους στους ασθενείς και κυρίως στη φαρμακοβιομηχανία (Πολύζος κ.ά. 2021).</a:t>
            </a:r>
          </a:p>
        </p:txBody>
      </p:sp>
    </p:spTree>
    <p:extLst>
      <p:ext uri="{BB962C8B-B14F-4D97-AF65-F5344CB8AC3E}">
        <p14:creationId xmlns:p14="http://schemas.microsoft.com/office/powerpoint/2010/main" val="2534042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10.3.1 </a:t>
            </a:r>
            <a:r>
              <a:rPr lang="el-GR" sz="3000" b="1" i="1" u="none" strike="noStrike" baseline="0" dirty="0">
                <a:latin typeface="Arial" panose="020B0604020202020204" pitchFamily="34" charset="0"/>
                <a:cs typeface="Arial" panose="020B0604020202020204" pitchFamily="34" charset="0"/>
              </a:rPr>
              <a:t>Μέτρα πολιτικής φαρμάκου </a:t>
            </a:r>
            <a:r>
              <a:rPr lang="el-GR" sz="3000" b="1"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1</a:t>
            </a:r>
            <a:r>
              <a:rPr lang="el-GR" sz="3000" b="1" u="none" strike="noStrike" baseline="0" dirty="0">
                <a:latin typeface="Arial" panose="020B0604020202020204" pitchFamily="34" charset="0"/>
                <a:cs typeface="Arial" panose="020B0604020202020204" pitchFamily="34" charset="0"/>
              </a:rPr>
              <a:t>)</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39E4B62-4920-4A9F-82F9-245077B8C472}"/>
              </a:ext>
            </a:extLst>
          </p:cNvPr>
          <p:cNvSpPr txBox="1"/>
          <p:nvPr/>
        </p:nvSpPr>
        <p:spPr>
          <a:xfrm>
            <a:off x="539620" y="943315"/>
            <a:ext cx="11112759" cy="5324535"/>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Στην Ελλάδα κατά το χρονικό διάστημα 2010–2018 η βασική στόχευση της πολιτικής φαρμάκου, όπως περιγράφεται στο πλαίσιο των δημοσιονομικών περιορισμών, που καθοριζόταν από τις συμφωνίες με τους θεσμούς, αποτέλεσε η συγκράτηση της φαρμακευτικής δαπάνης με δημοσιονομικό όριο αυτό του 1% του ΑΕΠ (Ν. 4336/2015 – ΦΕΚ 94/Α/14.8.2015), σε σύνολο δημόσιων δαπανών ως 6%. Το πρώτο θεωρείται μικρό, το δεύτερο μετά το 2012 δεν επετεύχθη (τελευταία λόγω πανδημίας πλησιάζεται). </a:t>
            </a:r>
          </a:p>
          <a:p>
            <a:pPr algn="l"/>
            <a:endParaRPr lang="el-GR" sz="2000" b="0" i="0" u="none" strike="noStrike" baseline="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Για την επίτευξη του πρώτου στόχου θεσμοθετήθηκαν παρεμβάσεις οριζόντιες, όπως:</a:t>
            </a:r>
          </a:p>
          <a:p>
            <a:pPr algn="l"/>
            <a:r>
              <a:rPr lang="el-GR" sz="2000" b="0" i="0" u="none" strike="noStrike" baseline="0" dirty="0">
                <a:latin typeface="Arial" panose="020B0604020202020204" pitchFamily="34" charset="0"/>
                <a:cs typeface="Arial" panose="020B0604020202020204" pitchFamily="34" charset="0"/>
              </a:rPr>
              <a:t>α. αλλαγές στην τιμολόγηση των φαρμάκων μέσω μειώσεων τιμών και περιθώρια κέρδους για φαρμακεία και χονδρέμπορους,</a:t>
            </a:r>
          </a:p>
          <a:p>
            <a:pPr algn="l"/>
            <a:r>
              <a:rPr lang="el-GR" sz="2000" b="0" i="0" u="none" strike="noStrike" baseline="0" dirty="0">
                <a:latin typeface="Arial" panose="020B0604020202020204" pitchFamily="34" charset="0"/>
                <a:cs typeface="Arial" panose="020B0604020202020204" pitchFamily="34" charset="0"/>
              </a:rPr>
              <a:t>β. την εκ νέου εισαγωγή θετικού καταλόγου,</a:t>
            </a:r>
          </a:p>
          <a:p>
            <a:pPr algn="l"/>
            <a:r>
              <a:rPr lang="el-GR" sz="2000" b="0" i="0" u="none" strike="noStrike" baseline="0" dirty="0">
                <a:latin typeface="Arial" panose="020B0604020202020204" pitchFamily="34" charset="0"/>
                <a:cs typeface="Arial" panose="020B0604020202020204" pitchFamily="34" charset="0"/>
              </a:rPr>
              <a:t>γ. προσφορές για νοσοκομειακά φάρμακα,</a:t>
            </a:r>
          </a:p>
          <a:p>
            <a:pPr algn="l"/>
            <a:r>
              <a:rPr lang="el-GR" sz="2000" b="0" i="0" u="none" strike="noStrike" baseline="0" dirty="0">
                <a:latin typeface="Arial" panose="020B0604020202020204" pitchFamily="34" charset="0"/>
                <a:cs typeface="Arial" panose="020B0604020202020204" pitchFamily="34" charset="0"/>
              </a:rPr>
              <a:t>δ. υποχρεωτικές εκπτώσεις (</a:t>
            </a:r>
            <a:r>
              <a:rPr lang="el-GR" sz="2000" b="0" i="0" u="none" strike="noStrike" baseline="0" dirty="0" err="1">
                <a:latin typeface="Arial" panose="020B0604020202020204" pitchFamily="34" charset="0"/>
                <a:cs typeface="Arial" panose="020B0604020202020204" pitchFamily="34" charset="0"/>
              </a:rPr>
              <a:t>rebate</a:t>
            </a:r>
            <a:r>
              <a:rPr lang="el-GR" sz="2000" b="0" i="0" u="none" strike="noStrike" baseline="0" dirty="0">
                <a:latin typeface="Arial" panose="020B0604020202020204" pitchFamily="34" charset="0"/>
                <a:cs typeface="Arial" panose="020B0604020202020204" pitchFamily="34" charset="0"/>
              </a:rPr>
              <a:t>) και οι αναγκαστικές επιστροφές (</a:t>
            </a:r>
            <a:r>
              <a:rPr lang="el-GR" sz="2000" b="0" i="0" u="none" strike="noStrike" baseline="0" dirty="0" err="1">
                <a:latin typeface="Arial" panose="020B0604020202020204" pitchFamily="34" charset="0"/>
                <a:cs typeface="Arial" panose="020B0604020202020204" pitchFamily="34" charset="0"/>
              </a:rPr>
              <a:t>clawback</a:t>
            </a:r>
            <a:r>
              <a:rPr lang="el-GR" sz="2000" b="0" i="0" u="none" strike="noStrike" baseline="0" dirty="0">
                <a:latin typeface="Arial" panose="020B0604020202020204" pitchFamily="34" charset="0"/>
                <a:cs typeface="Arial" panose="020B0604020202020204" pitchFamily="34" charset="0"/>
              </a:rPr>
              <a:t>). </a:t>
            </a:r>
          </a:p>
          <a:p>
            <a:pPr algn="l"/>
            <a:endParaRPr lang="el-GR" sz="200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Επίσης υπήρξαν και δομικού χαρακτήρα αλλαγές, όπως η εφαρμογή του συστήματος ηλεκτρονικής </a:t>
            </a:r>
            <a:r>
              <a:rPr lang="el-GR" sz="2000" b="0" i="0" u="none" strike="noStrike" baseline="0" dirty="0" err="1">
                <a:latin typeface="Arial" panose="020B0604020202020204" pitchFamily="34" charset="0"/>
                <a:cs typeface="Arial" panose="020B0604020202020204" pitchFamily="34" charset="0"/>
              </a:rPr>
              <a:t>συνταγογράφησης</a:t>
            </a:r>
            <a:r>
              <a:rPr lang="el-GR" sz="2000" b="0" i="0" u="none" strike="noStrike" baseline="0" dirty="0">
                <a:latin typeface="Arial" panose="020B0604020202020204" pitchFamily="34" charset="0"/>
                <a:cs typeface="Arial" panose="020B0604020202020204" pitchFamily="34" charset="0"/>
              </a:rPr>
              <a:t> και η ενσωμάτωση σε αυτό σημαντικού αριθμού θεραπευτικών πρωτοκόλλων.</a:t>
            </a:r>
          </a:p>
        </p:txBody>
      </p:sp>
    </p:spTree>
    <p:extLst>
      <p:ext uri="{BB962C8B-B14F-4D97-AF65-F5344CB8AC3E}">
        <p14:creationId xmlns:p14="http://schemas.microsoft.com/office/powerpoint/2010/main" val="1676542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10.3.1 </a:t>
            </a:r>
            <a:r>
              <a:rPr lang="el-GR" sz="3000" b="1" i="1" u="none" strike="noStrike" baseline="0" dirty="0">
                <a:latin typeface="Arial" panose="020B0604020202020204" pitchFamily="34" charset="0"/>
                <a:cs typeface="Arial" panose="020B0604020202020204" pitchFamily="34" charset="0"/>
              </a:rPr>
              <a:t>Μέτρα πολιτικής φαρμάκου </a:t>
            </a:r>
            <a:r>
              <a:rPr lang="el-GR" sz="3000" b="1" u="none" strike="noStrike" baseline="0" dirty="0">
                <a:latin typeface="Arial" panose="020B0604020202020204" pitchFamily="34" charset="0"/>
                <a:cs typeface="Arial" panose="020B0604020202020204" pitchFamily="34" charset="0"/>
              </a:rPr>
              <a:t>(2)</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39E4B62-4920-4A9F-82F9-245077B8C472}"/>
              </a:ext>
            </a:extLst>
          </p:cNvPr>
          <p:cNvSpPr txBox="1"/>
          <p:nvPr/>
        </p:nvSpPr>
        <p:spPr>
          <a:xfrm>
            <a:off x="539620" y="943315"/>
            <a:ext cx="11112759" cy="5016758"/>
          </a:xfrm>
          <a:prstGeom prst="rect">
            <a:avLst/>
          </a:prstGeom>
          <a:noFill/>
        </p:spPr>
        <p:txBody>
          <a:bodyPr wrap="square">
            <a:spAutoFit/>
          </a:bodyPr>
          <a:lstStyle/>
          <a:p>
            <a:pPr algn="l"/>
            <a:r>
              <a:rPr lang="el-GR" sz="2000" b="1" i="0" u="none" strike="noStrike" baseline="0" dirty="0">
                <a:latin typeface="Arial" panose="020B0604020202020204" pitchFamily="34" charset="0"/>
                <a:cs typeface="Arial" panose="020B0604020202020204" pitchFamily="34" charset="0"/>
              </a:rPr>
              <a:t>Α. Πολιτικές προσφοράς</a:t>
            </a:r>
          </a:p>
          <a:p>
            <a:pPr algn="l"/>
            <a:r>
              <a:rPr lang="el-GR" sz="2000" b="0" i="1" u="none" strike="noStrike" baseline="0" dirty="0">
                <a:latin typeface="Arial" panose="020B0604020202020204" pitchFamily="34" charset="0"/>
                <a:cs typeface="Arial" panose="020B0604020202020204" pitchFamily="34" charset="0"/>
              </a:rPr>
              <a:t>Α.1. Τιμολόγηση – Μείωση τιμών</a:t>
            </a:r>
          </a:p>
          <a:p>
            <a:pPr algn="l"/>
            <a:r>
              <a:rPr lang="el-GR" sz="2000" b="0" i="0" u="none" strike="noStrike" baseline="0" dirty="0">
                <a:latin typeface="Arial" panose="020B0604020202020204" pitchFamily="34" charset="0"/>
                <a:cs typeface="Arial" panose="020B0604020202020204" pitchFamily="34" charset="0"/>
              </a:rPr>
              <a:t>Οι νομοθετικές παρεμβάσεις (Πίνακας 10.2), που εφαρμόστηκαν από το 2010 και έπειτα στην τιμολόγηση των φαρμάκων, είχαν σκοπό την περιστολή των σχετικών δαπανών, τροποποιώντας ουσιαστικά όσα ίσχυαν τα προηγούμενα χρόνια. Ειδικότερα, εστίασαν στη μείωση του κέρδους των φαρμακοποιών, είτε άμεσα στο 15-20% είτε έμμεσα με τη δημιουργία ενός συστήματος επιστροφών (</a:t>
            </a:r>
            <a:r>
              <a:rPr lang="el-GR" sz="2000" b="0" i="0" u="none" strike="noStrike" baseline="0" dirty="0" err="1">
                <a:latin typeface="Arial" panose="020B0604020202020204" pitchFamily="34" charset="0"/>
                <a:cs typeface="Arial" panose="020B0604020202020204" pitchFamily="34" charset="0"/>
              </a:rPr>
              <a:t>rebates</a:t>
            </a:r>
            <a:r>
              <a:rPr lang="el-GR" sz="2000" b="0" i="0" u="none" strike="noStrike" baseline="0" dirty="0">
                <a:latin typeface="Arial" panose="020B0604020202020204" pitchFamily="34" charset="0"/>
                <a:cs typeface="Arial" panose="020B0604020202020204" pitchFamily="34" charset="0"/>
              </a:rPr>
              <a:t>) για συγκεκριμένο ύψος πωλήσεων, στη μείωση του κέρδους των χονδρεμπόρων, τουλάχιστον στο 1/3, στη δημιουργία μιας αρνητικής και μιας θετικής λίστας φαρμάκων, στην προώθηση των </a:t>
            </a:r>
            <a:r>
              <a:rPr lang="el-GR" sz="2000" b="0" i="0" u="none" strike="noStrike" baseline="0" dirty="0" err="1">
                <a:latin typeface="Arial" panose="020B0604020202020204" pitchFamily="34" charset="0"/>
                <a:cs typeface="Arial" panose="020B0604020202020204" pitchFamily="34" charset="0"/>
              </a:rPr>
              <a:t>γενόσημων</a:t>
            </a:r>
            <a:r>
              <a:rPr lang="el-GR" sz="2000" b="0" i="0" u="none" strike="noStrike" baseline="0" dirty="0">
                <a:latin typeface="Arial" panose="020B0604020202020204" pitchFamily="34" charset="0"/>
                <a:cs typeface="Arial" panose="020B0604020202020204" pitchFamily="34" charset="0"/>
              </a:rPr>
              <a:t> φαρμάκων και στην καθιέρωση της ηλεκτρονικής </a:t>
            </a:r>
            <a:r>
              <a:rPr lang="el-GR" sz="2000" b="0" i="0" u="none" strike="noStrike" baseline="0" dirty="0" err="1">
                <a:latin typeface="Arial" panose="020B0604020202020204" pitchFamily="34" charset="0"/>
                <a:cs typeface="Arial" panose="020B0604020202020204" pitchFamily="34" charset="0"/>
              </a:rPr>
              <a:t>συνταγογράφησης</a:t>
            </a:r>
            <a:r>
              <a:rPr lang="el-GR" sz="2000" b="0" i="0" u="none" strike="noStrike" baseline="0" dirty="0">
                <a:latin typeface="Arial" panose="020B0604020202020204" pitchFamily="34" charset="0"/>
                <a:cs typeface="Arial" panose="020B0604020202020204" pitchFamily="34" charset="0"/>
              </a:rPr>
              <a:t>. Επίσης, στη μεταφορά της ευθύνης τιμολόγησης στον ΕΟΦ με στόχο τον </a:t>
            </a:r>
            <a:r>
              <a:rPr lang="el-GR" sz="2000" b="0" i="0" u="none" strike="noStrike" baseline="0" dirty="0" err="1">
                <a:latin typeface="Arial" panose="020B0604020202020204" pitchFamily="34" charset="0"/>
                <a:cs typeface="Arial" panose="020B0604020202020204" pitchFamily="34" charset="0"/>
              </a:rPr>
              <a:t>εξορθολογισμό</a:t>
            </a:r>
            <a:r>
              <a:rPr lang="el-GR" sz="200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του συστήματος </a:t>
            </a:r>
            <a:r>
              <a:rPr lang="el-GR" sz="2000" b="0" i="0" u="none" strike="noStrike" baseline="0" dirty="0" err="1">
                <a:latin typeface="Arial" panose="020B0604020202020204" pitchFamily="34" charset="0"/>
                <a:cs typeface="Arial" panose="020B0604020202020204" pitchFamily="34" charset="0"/>
              </a:rPr>
              <a:t>αδειοδότησης</a:t>
            </a:r>
            <a:r>
              <a:rPr lang="el-GR" sz="2000" b="0" i="0" u="none" strike="noStrike" baseline="0" dirty="0">
                <a:latin typeface="Arial" panose="020B0604020202020204" pitchFamily="34" charset="0"/>
                <a:cs typeface="Arial" panose="020B0604020202020204" pitchFamily="34" charset="0"/>
              </a:rPr>
              <a:t> και του συστήματος τιμολόγησης και αποζημίωση των φαρμακευτικών προϊόντων (</a:t>
            </a:r>
            <a:r>
              <a:rPr lang="el-GR" sz="2000" b="0" i="0" u="none" strike="noStrike" baseline="0" dirty="0" err="1">
                <a:latin typeface="Arial" panose="020B0604020202020204" pitchFamily="34" charset="0"/>
                <a:cs typeface="Arial" panose="020B0604020202020204" pitchFamily="34" charset="0"/>
              </a:rPr>
              <a:t>Κοντιάδης</a:t>
            </a:r>
            <a:r>
              <a:rPr lang="el-GR" sz="2000" b="0" i="0" u="none" strike="noStrike" baseline="0" dirty="0">
                <a:latin typeface="Arial" panose="020B0604020202020204" pitchFamily="34" charset="0"/>
                <a:cs typeface="Arial" panose="020B0604020202020204" pitchFamily="34" charset="0"/>
              </a:rPr>
              <a:t> &amp; Σουλιώτης 2017, Μανιάτης &amp; Αθανασιάδης 2012).</a:t>
            </a:r>
          </a:p>
          <a:p>
            <a:pPr algn="l"/>
            <a:r>
              <a:rPr lang="el-GR" sz="2000" b="0" i="0" u="none" strike="noStrike" baseline="0" dirty="0">
                <a:latin typeface="Arial" panose="020B0604020202020204" pitchFamily="34" charset="0"/>
                <a:cs typeface="Arial" panose="020B0604020202020204" pitchFamily="34" charset="0"/>
              </a:rPr>
              <a:t>Η τιμολόγηση των φαρμακευτικών προϊόντων στην Ελλάδα ακολουθεί ένα διεθνές σύστημα τιμών αναφοράς. Η διαδικασία τιμολόγησης έχει αλλάξει αρκετές φορές μεταξύ του 2010 και του 2021 (Πίνακας 10.2). Σύμφωνα με το τελευταίο νομοθετικό πλαίσιο (Ν. 4638/2019) η διαδικασία πραγματοποιείται μία φορά το έτος και προκύπτει δελτίο αναθεωρημένων τιμών κάθε Δεκέμβριο.</a:t>
            </a:r>
          </a:p>
        </p:txBody>
      </p:sp>
    </p:spTree>
    <p:extLst>
      <p:ext uri="{BB962C8B-B14F-4D97-AF65-F5344CB8AC3E}">
        <p14:creationId xmlns:p14="http://schemas.microsoft.com/office/powerpoint/2010/main" val="4206436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10.3.1 </a:t>
            </a:r>
            <a:r>
              <a:rPr lang="el-GR" sz="3000" b="1" i="1" u="none" strike="noStrike" baseline="0" dirty="0">
                <a:latin typeface="Arial" panose="020B0604020202020204" pitchFamily="34" charset="0"/>
                <a:cs typeface="Arial" panose="020B0604020202020204" pitchFamily="34" charset="0"/>
              </a:rPr>
              <a:t>Μέτρα πολιτικής φαρμάκου </a:t>
            </a:r>
            <a:r>
              <a:rPr lang="el-GR" sz="3000" b="1" u="none" strike="noStrike" baseline="0" dirty="0">
                <a:latin typeface="Arial" panose="020B0604020202020204" pitchFamily="34" charset="0"/>
                <a:cs typeface="Arial" panose="020B0604020202020204" pitchFamily="34" charset="0"/>
              </a:rPr>
              <a:t>(3)</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161A6CFD-A001-DE84-685A-DDA23320E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6391" y="943315"/>
            <a:ext cx="5459218" cy="5521494"/>
          </a:xfrm>
          <a:prstGeom prst="rect">
            <a:avLst/>
          </a:prstGeom>
        </p:spPr>
      </p:pic>
    </p:spTree>
    <p:extLst>
      <p:ext uri="{BB962C8B-B14F-4D97-AF65-F5344CB8AC3E}">
        <p14:creationId xmlns:p14="http://schemas.microsoft.com/office/powerpoint/2010/main" val="469198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10.3.1 </a:t>
            </a:r>
            <a:r>
              <a:rPr lang="el-GR" sz="3000" b="1" i="1" u="none" strike="noStrike" baseline="0" dirty="0">
                <a:latin typeface="Arial" panose="020B0604020202020204" pitchFamily="34" charset="0"/>
                <a:cs typeface="Arial" panose="020B0604020202020204" pitchFamily="34" charset="0"/>
              </a:rPr>
              <a:t>Μέτρα πολιτικής φαρμάκου </a:t>
            </a:r>
            <a:r>
              <a:rPr lang="el-GR" sz="3000" b="1" u="none" strike="noStrike" baseline="0" dirty="0">
                <a:latin typeface="Arial" panose="020B0604020202020204" pitchFamily="34" charset="0"/>
                <a:cs typeface="Arial" panose="020B0604020202020204" pitchFamily="34" charset="0"/>
              </a:rPr>
              <a:t>(4)</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CB9B0597-4B10-795C-438A-E99B0CFC6BA7}"/>
              </a:ext>
            </a:extLst>
          </p:cNvPr>
          <p:cNvSpPr txBox="1"/>
          <p:nvPr/>
        </p:nvSpPr>
        <p:spPr>
          <a:xfrm>
            <a:off x="539621" y="943315"/>
            <a:ext cx="11112758" cy="1323439"/>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Η πολιτική μειώσεων περιθωρίου κέρδους και των τιμών είχε ως αποτέλεσμα ο δείκτης τιμών φαρμάκων να υποχωρεί με μεγαλύτερη ένταση (μείωση 11,2%) από τον δείκτη τιμών υγείας (-2,5%) στο διάστημα 2009 έως και 2020 (IOBE 2020). Η τιμολόγηση φαρμάκων με βάση το καθεστώς τους σε σύγκριση με όμορες χώρες παρουσιάζεται στο Σχήμα 10.2.</a:t>
            </a:r>
            <a:endParaRPr lang="el-GR" sz="2000" dirty="0">
              <a:latin typeface="Arial" panose="020B0604020202020204" pitchFamily="34" charset="0"/>
              <a:cs typeface="Arial" panose="020B0604020202020204" pitchFamily="34" charset="0"/>
            </a:endParaRPr>
          </a:p>
        </p:txBody>
      </p:sp>
      <p:pic>
        <p:nvPicPr>
          <p:cNvPr id="8" name="Εικόνα 7">
            <a:extLst>
              <a:ext uri="{FF2B5EF4-FFF2-40B4-BE49-F238E27FC236}">
                <a16:creationId xmlns:a16="http://schemas.microsoft.com/office/drawing/2014/main" id="{F44C60F7-042C-A86E-E5DA-C6EC82CC3B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6126" y="2266754"/>
            <a:ext cx="6639747" cy="4191821"/>
          </a:xfrm>
          <a:prstGeom prst="rect">
            <a:avLst/>
          </a:prstGeom>
        </p:spPr>
      </p:pic>
    </p:spTree>
    <p:extLst>
      <p:ext uri="{BB962C8B-B14F-4D97-AF65-F5344CB8AC3E}">
        <p14:creationId xmlns:p14="http://schemas.microsoft.com/office/powerpoint/2010/main" val="503843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10.3.1 </a:t>
            </a:r>
            <a:r>
              <a:rPr lang="el-GR" sz="3000" b="1" i="1" u="none" strike="noStrike" baseline="0" dirty="0">
                <a:latin typeface="Arial" panose="020B0604020202020204" pitchFamily="34" charset="0"/>
                <a:cs typeface="Arial" panose="020B0604020202020204" pitchFamily="34" charset="0"/>
              </a:rPr>
              <a:t>Μέτρα πολιτικής φαρμάκου </a:t>
            </a:r>
            <a:r>
              <a:rPr lang="el-GR" sz="3000" b="1" u="none" strike="noStrike" baseline="0" dirty="0">
                <a:latin typeface="Arial" panose="020B0604020202020204" pitchFamily="34" charset="0"/>
                <a:cs typeface="Arial" panose="020B0604020202020204" pitchFamily="34" charset="0"/>
              </a:rPr>
              <a:t>(5)</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CB9B0597-4B10-795C-438A-E99B0CFC6BA7}"/>
              </a:ext>
            </a:extLst>
          </p:cNvPr>
          <p:cNvSpPr txBox="1"/>
          <p:nvPr/>
        </p:nvSpPr>
        <p:spPr>
          <a:xfrm>
            <a:off x="539621" y="943315"/>
            <a:ext cx="11112758" cy="5324535"/>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Α.2. </a:t>
            </a:r>
            <a:r>
              <a:rPr lang="el-GR" sz="2000" b="0" i="1" u="none" strike="noStrike" baseline="0" dirty="0">
                <a:latin typeface="Arial" panose="020B0604020202020204" pitchFamily="34" charset="0"/>
                <a:cs typeface="Arial" panose="020B0604020202020204" pitchFamily="34" charset="0"/>
              </a:rPr>
              <a:t>Υποχρεωτικές εκπτώσεις και αναγκαστικές επιστροφές - </a:t>
            </a:r>
            <a:r>
              <a:rPr lang="el-GR" sz="2000" b="0" i="1" u="none" strike="noStrike" baseline="0" dirty="0" err="1">
                <a:latin typeface="Arial" panose="020B0604020202020204" pitchFamily="34" charset="0"/>
                <a:cs typeface="Arial" panose="020B0604020202020204" pitchFamily="34" charset="0"/>
              </a:rPr>
              <a:t>rebate</a:t>
            </a:r>
            <a:r>
              <a:rPr lang="el-GR" sz="2000" b="0" i="1" u="none" strike="noStrike" baseline="0" dirty="0">
                <a:latin typeface="Arial" panose="020B0604020202020204" pitchFamily="34" charset="0"/>
                <a:cs typeface="Arial" panose="020B0604020202020204" pitchFamily="34" charset="0"/>
              </a:rPr>
              <a:t> και </a:t>
            </a:r>
            <a:r>
              <a:rPr lang="el-GR" sz="2000" b="0" i="1" u="none" strike="noStrike" baseline="0" dirty="0" err="1">
                <a:latin typeface="Arial" panose="020B0604020202020204" pitchFamily="34" charset="0"/>
                <a:cs typeface="Arial" panose="020B0604020202020204" pitchFamily="34" charset="0"/>
              </a:rPr>
              <a:t>clawback</a:t>
            </a:r>
            <a:r>
              <a:rPr lang="el-GR" sz="2000" i="1" dirty="0">
                <a:latin typeface="Arial" panose="020B0604020202020204" pitchFamily="34" charset="0"/>
                <a:cs typeface="Arial" panose="020B0604020202020204" pitchFamily="34" charset="0"/>
              </a:rPr>
              <a:t> </a:t>
            </a:r>
          </a:p>
          <a:p>
            <a:pPr algn="l"/>
            <a:r>
              <a:rPr lang="el-GR" sz="2000" b="0" i="0" u="none" strike="noStrike" baseline="0" dirty="0">
                <a:latin typeface="Arial" panose="020B0604020202020204" pitchFamily="34" charset="0"/>
                <a:cs typeface="Arial" panose="020B0604020202020204" pitchFamily="34" charset="0"/>
              </a:rPr>
              <a:t>Από το 2011 έως και σήμερα υπήρξαν πολλές παρεμβάσεις στον υπολογισμό και τον τρόπο εφαρμογής των δύο αυτών πολιτικών (Πολύζος κ.ά. 2021). Αρχικά, με τον Ν. 3918/2011 θεσπίστηκε </a:t>
            </a:r>
            <a:r>
              <a:rPr lang="el-GR" sz="2000" b="0" i="0" u="none" strike="noStrike" baseline="0" dirty="0" err="1">
                <a:latin typeface="Arial" panose="020B0604020202020204" pitchFamily="34" charset="0"/>
                <a:cs typeface="Arial" panose="020B0604020202020204" pitchFamily="34" charset="0"/>
              </a:rPr>
              <a:t>rebate</a:t>
            </a:r>
            <a:r>
              <a:rPr lang="el-GR" sz="2000" b="0" i="0" u="none" strike="noStrike" baseline="0" dirty="0">
                <a:latin typeface="Arial" panose="020B0604020202020204" pitchFamily="34" charset="0"/>
                <a:cs typeface="Arial" panose="020B0604020202020204" pitchFamily="34" charset="0"/>
              </a:rPr>
              <a:t> 4% για τους κατόχους άδειας κυκλοφορίας (ΚΑΚ) του φαρμάκου. Μόλις έναν χρόνο μετά, το 2012, με τον Ν. 4052/2012 γίνεται εφαρμογή του κλειστού προϋπολογισμού και </a:t>
            </a:r>
            <a:r>
              <a:rPr lang="el-GR" sz="2000" b="0" i="0" u="none" strike="noStrike" baseline="0" dirty="0" err="1">
                <a:latin typeface="Arial" panose="020B0604020202020204" pitchFamily="34" charset="0"/>
                <a:cs typeface="Arial" panose="020B0604020202020204" pitchFamily="34" charset="0"/>
              </a:rPr>
              <a:t>clawback</a:t>
            </a:r>
            <a:r>
              <a:rPr lang="el-GR" sz="2000" b="0" i="0" u="none" strike="noStrike" baseline="0" dirty="0">
                <a:latin typeface="Arial" panose="020B0604020202020204" pitchFamily="34" charset="0"/>
                <a:cs typeface="Arial" panose="020B0604020202020204" pitchFamily="34" charset="0"/>
              </a:rPr>
              <a:t> για την </a:t>
            </a:r>
            <a:r>
              <a:rPr lang="el-GR" sz="2000" b="0" i="0" u="none" strike="noStrike" baseline="0" dirty="0" err="1">
                <a:latin typeface="Arial" panose="020B0604020202020204" pitchFamily="34" charset="0"/>
                <a:cs typeface="Arial" panose="020B0604020202020204" pitchFamily="34" charset="0"/>
              </a:rPr>
              <a:t>εξωνοσοκομειακή</a:t>
            </a:r>
            <a:r>
              <a:rPr lang="el-GR" sz="2000" b="0" i="0" u="none" strike="noStrike" baseline="0" dirty="0">
                <a:latin typeface="Arial" panose="020B0604020202020204" pitchFamily="34" charset="0"/>
                <a:cs typeface="Arial" panose="020B0604020202020204" pitchFamily="34" charset="0"/>
              </a:rPr>
              <a:t> δαπάνη. Το </a:t>
            </a:r>
            <a:r>
              <a:rPr lang="el-GR" sz="2000" b="0" i="0" u="none" strike="noStrike" baseline="0" dirty="0" err="1">
                <a:latin typeface="Arial" panose="020B0604020202020204" pitchFamily="34" charset="0"/>
                <a:cs typeface="Arial" panose="020B0604020202020204" pitchFamily="34" charset="0"/>
              </a:rPr>
              <a:t>rebate</a:t>
            </a:r>
            <a:r>
              <a:rPr lang="el-GR" sz="200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για τους κατόχους άδειας κυκλοφορίας του φαρμάκου ορίζεται στο 9%. Προστίθεται επιπλέον κλιμακωτό </a:t>
            </a:r>
            <a:r>
              <a:rPr lang="el-GR" sz="2000" b="0" i="0" u="none" strike="noStrike" baseline="0" dirty="0" err="1">
                <a:latin typeface="Arial" panose="020B0604020202020204" pitchFamily="34" charset="0"/>
                <a:cs typeface="Arial" panose="020B0604020202020204" pitchFamily="34" charset="0"/>
              </a:rPr>
              <a:t>rebate</a:t>
            </a:r>
            <a:r>
              <a:rPr lang="el-GR" sz="2000" b="0" i="0" u="none" strike="noStrike" baseline="0" dirty="0">
                <a:latin typeface="Arial" panose="020B0604020202020204" pitchFamily="34" charset="0"/>
                <a:cs typeface="Arial" panose="020B0604020202020204" pitchFamily="34" charset="0"/>
              </a:rPr>
              <a:t> ανά όγκο πωλήσεων. Με τον Ν. 4093/2012 καθορίζεται </a:t>
            </a:r>
            <a:r>
              <a:rPr lang="el-GR" sz="2000" b="0" i="0" u="none" strike="noStrike" baseline="0" dirty="0" err="1">
                <a:latin typeface="Arial" panose="020B0604020202020204" pitchFamily="34" charset="0"/>
                <a:cs typeface="Arial" panose="020B0604020202020204" pitchFamily="34" charset="0"/>
              </a:rPr>
              <a:t>rebate</a:t>
            </a:r>
            <a:r>
              <a:rPr lang="el-GR" sz="200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για τα υψηλού κόστους φάρμακα που διατίθενται από τα νοσοκομεία και τα φαρμακεία του ΕΟΠΠΥ, στο 5%. Το 2014 με Υπουργική Απόφαση (ΦΕΚ Β΄ 2243/18-8-2014) ορίζεται επιπλέον κλιμακωτό </a:t>
            </a:r>
            <a:r>
              <a:rPr lang="el-GR" sz="2000" b="0" i="0" u="none" strike="noStrike" baseline="0" dirty="0" err="1">
                <a:latin typeface="Arial" panose="020B0604020202020204" pitchFamily="34" charset="0"/>
                <a:cs typeface="Arial" panose="020B0604020202020204" pitchFamily="34" charset="0"/>
              </a:rPr>
              <a:t>rebate</a:t>
            </a:r>
            <a:r>
              <a:rPr lang="el-GR" sz="2000" b="0" i="0" u="none" strike="noStrike" baseline="0" dirty="0">
                <a:latin typeface="Arial" panose="020B0604020202020204" pitchFamily="34" charset="0"/>
                <a:cs typeface="Arial" panose="020B0604020202020204" pitchFamily="34" charset="0"/>
              </a:rPr>
              <a:t> για τα υψηλού κόστους φάρμακα που διατίθενται από τα νοσοκομεία και τα φαρμακεία του ΕΟΠΠΥ. Όταν δεν υπάρχει </a:t>
            </a:r>
            <a:r>
              <a:rPr lang="el-GR" sz="2000" b="0" i="0" u="none" strike="noStrike" baseline="0" dirty="0" err="1">
                <a:latin typeface="Arial" panose="020B0604020202020204" pitchFamily="34" charset="0"/>
                <a:cs typeface="Arial" panose="020B0604020202020204" pitchFamily="34" charset="0"/>
              </a:rPr>
              <a:t>γενόσημο</a:t>
            </a:r>
            <a:r>
              <a:rPr lang="el-GR" sz="2000" b="0" i="0" u="none" strike="noStrike" baseline="0" dirty="0">
                <a:latin typeface="Arial" panose="020B0604020202020204" pitchFamily="34" charset="0"/>
                <a:cs typeface="Arial" panose="020B0604020202020204" pitchFamily="34" charset="0"/>
              </a:rPr>
              <a:t> και η λιανική τιμή του φαρμάκου είναι μεγαλύτερη από την τιμή αναφοράς που υπολογίζεται στη θετική λίστα, ο κάτοχος άδειας κυκλοφορίας επιστρέφει το 50% της διαφοράς (ΛΤ-ΤΑ) ως </a:t>
            </a:r>
            <a:r>
              <a:rPr lang="el-GR" sz="2000" b="0" i="0" u="none" strike="noStrike" baseline="0" dirty="0" err="1">
                <a:latin typeface="Arial" panose="020B0604020202020204" pitchFamily="34" charset="0"/>
                <a:cs typeface="Arial" panose="020B0604020202020204" pitchFamily="34" charset="0"/>
              </a:rPr>
              <a:t>rebate</a:t>
            </a:r>
            <a:r>
              <a:rPr lang="el-GR" sz="2000" b="0" i="0" u="none" strike="noStrike" baseline="0" dirty="0">
                <a:latin typeface="Arial" panose="020B0604020202020204" pitchFamily="34" charset="0"/>
                <a:cs typeface="Arial" panose="020B0604020202020204" pitchFamily="34" charset="0"/>
              </a:rPr>
              <a:t>. Με τον Ν. 4346/2015 ξεκινά η εφαρμογή κλειστού προϋπολογισμού και </a:t>
            </a:r>
            <a:r>
              <a:rPr lang="el-GR" sz="2000" b="0" i="0" u="none" strike="noStrike" baseline="0" dirty="0" err="1">
                <a:latin typeface="Arial" panose="020B0604020202020204" pitchFamily="34" charset="0"/>
                <a:cs typeface="Arial" panose="020B0604020202020204" pitchFamily="34" charset="0"/>
              </a:rPr>
              <a:t>clawback</a:t>
            </a:r>
            <a:r>
              <a:rPr lang="el-GR" sz="2000" b="0" i="0" u="none" strike="noStrike" baseline="0" dirty="0">
                <a:latin typeface="Arial" panose="020B0604020202020204" pitchFamily="34" charset="0"/>
                <a:cs typeface="Arial" panose="020B0604020202020204" pitchFamily="34" charset="0"/>
              </a:rPr>
              <a:t> για την </a:t>
            </a:r>
            <a:r>
              <a:rPr lang="el-GR" sz="2000" b="0" i="0" u="none" strike="noStrike" baseline="0" dirty="0" err="1">
                <a:latin typeface="Arial" panose="020B0604020202020204" pitchFamily="34" charset="0"/>
                <a:cs typeface="Arial" panose="020B0604020202020204" pitchFamily="34" charset="0"/>
              </a:rPr>
              <a:t>ενδονοσοκομειακή</a:t>
            </a:r>
            <a:r>
              <a:rPr lang="el-GR" sz="200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δαπάνη. Η δαπάνη ορίζεται στα 570 εκ., 550 εκ., 530 εκ. για τα έτη 2016, 2017, 2018 αντίστοιχα. Με τους Ν. 4472/2017 και Ν. 4486/2017 καθορίζεται ενιαίος τρόπος υπολογισμού του </a:t>
            </a:r>
            <a:r>
              <a:rPr lang="el-GR" sz="2000" b="0" i="0" u="none" strike="noStrike" baseline="0" dirty="0" err="1">
                <a:latin typeface="Arial" panose="020B0604020202020204" pitchFamily="34" charset="0"/>
                <a:cs typeface="Arial" panose="020B0604020202020204" pitchFamily="34" charset="0"/>
              </a:rPr>
              <a:t>rebate</a:t>
            </a:r>
            <a:r>
              <a:rPr lang="el-GR" sz="2000" b="0" i="0" u="none" strike="noStrike" baseline="0" dirty="0">
                <a:latin typeface="Arial" panose="020B0604020202020204" pitchFamily="34" charset="0"/>
                <a:cs typeface="Arial" panose="020B0604020202020204" pitchFamily="34" charset="0"/>
              </a:rPr>
              <a:t>.</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8855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10.3.1 </a:t>
            </a:r>
            <a:r>
              <a:rPr lang="el-GR" sz="3000" b="1" i="1" u="none" strike="noStrike" baseline="0" dirty="0">
                <a:latin typeface="Arial" panose="020B0604020202020204" pitchFamily="34" charset="0"/>
                <a:cs typeface="Arial" panose="020B0604020202020204" pitchFamily="34" charset="0"/>
              </a:rPr>
              <a:t>Μέτρα πολιτικής φαρμάκου </a:t>
            </a:r>
            <a:r>
              <a:rPr lang="el-GR" sz="3000" b="1" u="none" strike="noStrike" baseline="0" dirty="0">
                <a:latin typeface="Arial" panose="020B0604020202020204" pitchFamily="34" charset="0"/>
                <a:cs typeface="Arial" panose="020B0604020202020204" pitchFamily="34" charset="0"/>
              </a:rPr>
              <a:t>(6)</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A876FB70-8AAA-C6DF-03DD-ACC08FF55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062" y="1942946"/>
            <a:ext cx="9697876" cy="3543455"/>
          </a:xfrm>
          <a:prstGeom prst="rect">
            <a:avLst/>
          </a:prstGeom>
        </p:spPr>
      </p:pic>
      <p:sp>
        <p:nvSpPr>
          <p:cNvPr id="8" name="TextBox 7">
            <a:extLst>
              <a:ext uri="{FF2B5EF4-FFF2-40B4-BE49-F238E27FC236}">
                <a16:creationId xmlns:a16="http://schemas.microsoft.com/office/drawing/2014/main" id="{6357E270-B81A-C31F-25A6-9D4E28A4E422}"/>
              </a:ext>
            </a:extLst>
          </p:cNvPr>
          <p:cNvSpPr txBox="1"/>
          <p:nvPr/>
        </p:nvSpPr>
        <p:spPr>
          <a:xfrm>
            <a:off x="994611" y="1313261"/>
            <a:ext cx="9697876" cy="400110"/>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Ο υπολογισμός στηρίζεται στην εξίσωση (βλ. και Σχήμα 10.3):</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6379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10.3.1 </a:t>
            </a:r>
            <a:r>
              <a:rPr lang="el-GR" sz="3000" b="1" i="1" u="none" strike="noStrike" baseline="0" dirty="0">
                <a:latin typeface="Arial" panose="020B0604020202020204" pitchFamily="34" charset="0"/>
                <a:cs typeface="Arial" panose="020B0604020202020204" pitchFamily="34" charset="0"/>
              </a:rPr>
              <a:t>Μέτρα πολιτικής φαρμάκου </a:t>
            </a:r>
            <a:r>
              <a:rPr lang="el-GR" sz="3000" b="1" u="none" strike="noStrike" baseline="0" dirty="0">
                <a:latin typeface="Arial" panose="020B0604020202020204" pitchFamily="34" charset="0"/>
                <a:cs typeface="Arial" panose="020B0604020202020204" pitchFamily="34" charset="0"/>
              </a:rPr>
              <a:t>(7)</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EB49B202-6F2B-B44B-C6E6-2C74FB5FD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9140" y="1015461"/>
            <a:ext cx="8673719" cy="5449347"/>
          </a:xfrm>
          <a:prstGeom prst="rect">
            <a:avLst/>
          </a:prstGeom>
        </p:spPr>
      </p:pic>
    </p:spTree>
    <p:extLst>
      <p:ext uri="{BB962C8B-B14F-4D97-AF65-F5344CB8AC3E}">
        <p14:creationId xmlns:p14="http://schemas.microsoft.com/office/powerpoint/2010/main" val="556260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642296"/>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10.2 Η κατάσταση για το φάρμακο διεθνώς</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1251897"/>
            <a:ext cx="11112758" cy="2800767"/>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Γενικά, ο φαρμακευτικός κλάδος χαρακτηρίζεται </a:t>
            </a:r>
          </a:p>
          <a:p>
            <a:pPr algn="l"/>
            <a:endParaRPr lang="el-GR" sz="2200" b="0" i="0" u="none" strike="noStrike" baseline="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από την πλευρά της προσφοράς, που περιλαμβάνει τους παραγωγούς φαρμακευτικών προϊόντων, και </a:t>
            </a:r>
          </a:p>
          <a:p>
            <a:pPr algn="l"/>
            <a:endParaRPr lang="el-GR" sz="2200" b="0" i="0" u="none" strike="noStrike" baseline="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την πλευρά της ζήτησης που περιλαμβάνει τους ασθενείς, τους ιατρούς που τα </a:t>
            </a:r>
            <a:r>
              <a:rPr lang="el-GR" sz="2200" b="0" i="0" u="none" strike="noStrike" baseline="0" dirty="0" err="1">
                <a:latin typeface="Arial" panose="020B0604020202020204" pitchFamily="34" charset="0"/>
                <a:cs typeface="Arial" panose="020B0604020202020204" pitchFamily="34" charset="0"/>
              </a:rPr>
              <a:t>συνταγογραφούν</a:t>
            </a:r>
            <a:r>
              <a:rPr lang="el-GR" sz="2200" b="0" i="0" u="none" strike="noStrike" baseline="0" dirty="0">
                <a:latin typeface="Arial" panose="020B0604020202020204" pitchFamily="34" charset="0"/>
                <a:cs typeface="Arial" panose="020B0604020202020204" pitchFamily="34" charset="0"/>
              </a:rPr>
              <a:t>, τους φαρμακοποιούς που τα προμηθεύουν, και τον χρηματοδότη (Ταμείο Υγείας και το κράτος για το Εθνικό Σύστημα Υγείας - ΕΣΥ).</a:t>
            </a:r>
          </a:p>
        </p:txBody>
      </p:sp>
    </p:spTree>
    <p:extLst>
      <p:ext uri="{BB962C8B-B14F-4D97-AF65-F5344CB8AC3E}">
        <p14:creationId xmlns:p14="http://schemas.microsoft.com/office/powerpoint/2010/main" val="3760190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10.3.1 </a:t>
            </a:r>
            <a:r>
              <a:rPr lang="el-GR" sz="3000" b="1" i="1" u="none" strike="noStrike" baseline="0" dirty="0">
                <a:latin typeface="Arial" panose="020B0604020202020204" pitchFamily="34" charset="0"/>
                <a:cs typeface="Arial" panose="020B0604020202020204" pitchFamily="34" charset="0"/>
              </a:rPr>
              <a:t>Μέτρα πολιτικής φαρμάκου </a:t>
            </a:r>
            <a:r>
              <a:rPr lang="el-GR" sz="3000" b="1" u="none" strike="noStrike" baseline="0" dirty="0">
                <a:latin typeface="Arial" panose="020B0604020202020204" pitchFamily="34" charset="0"/>
                <a:cs typeface="Arial" panose="020B0604020202020204" pitchFamily="34" charset="0"/>
              </a:rPr>
              <a:t>(8)</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0CB80695-6DBC-E95C-0AA7-92FE146E39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267" y="2941348"/>
            <a:ext cx="8781466" cy="3464419"/>
          </a:xfrm>
          <a:prstGeom prst="rect">
            <a:avLst/>
          </a:prstGeom>
        </p:spPr>
      </p:pic>
      <p:sp>
        <p:nvSpPr>
          <p:cNvPr id="8" name="TextBox 7">
            <a:extLst>
              <a:ext uri="{FF2B5EF4-FFF2-40B4-BE49-F238E27FC236}">
                <a16:creationId xmlns:a16="http://schemas.microsoft.com/office/drawing/2014/main" id="{7CE38771-0B2B-2A41-9798-5E05F5784AE3}"/>
              </a:ext>
            </a:extLst>
          </p:cNvPr>
          <p:cNvSpPr txBox="1"/>
          <p:nvPr/>
        </p:nvSpPr>
        <p:spPr>
          <a:xfrm>
            <a:off x="539621" y="1002356"/>
            <a:ext cx="11112758" cy="1938992"/>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Ο υπολογισμός του </a:t>
            </a:r>
            <a:r>
              <a:rPr lang="el-GR" sz="2000" b="0" i="0" u="none" strike="noStrike" baseline="0" dirty="0" err="1">
                <a:latin typeface="Arial" panose="020B0604020202020204" pitchFamily="34" charset="0"/>
                <a:cs typeface="Arial" panose="020B0604020202020204" pitchFamily="34" charset="0"/>
              </a:rPr>
              <a:t>clawback</a:t>
            </a:r>
            <a:r>
              <a:rPr lang="el-GR" sz="2000" b="0" i="0" u="none" strike="noStrike" baseline="0" dirty="0">
                <a:latin typeface="Arial" panose="020B0604020202020204" pitchFamily="34" charset="0"/>
                <a:cs typeface="Arial" panose="020B0604020202020204" pitchFamily="34" charset="0"/>
              </a:rPr>
              <a:t> εξαρτάται από το μερίδιο αγοράς και τον ρυθμό ανάπτυξης της φαρμακευτικής εταιρείας. O ισχύων τρόπος υπολογισμού του </a:t>
            </a:r>
            <a:r>
              <a:rPr lang="el-GR" sz="2000" b="0" i="0" u="none" strike="noStrike" baseline="0" dirty="0" err="1">
                <a:latin typeface="Arial" panose="020B0604020202020204" pitchFamily="34" charset="0"/>
                <a:cs typeface="Arial" panose="020B0604020202020204" pitchFamily="34" charset="0"/>
              </a:rPr>
              <a:t>clawback</a:t>
            </a:r>
            <a:r>
              <a:rPr lang="el-GR" sz="2000" b="0" i="0" u="none" strike="noStrike" baseline="0" dirty="0">
                <a:latin typeface="Arial" panose="020B0604020202020204" pitchFamily="34" charset="0"/>
                <a:cs typeface="Arial" panose="020B0604020202020204" pitchFamily="34" charset="0"/>
              </a:rPr>
              <a:t> γίνεται αρχικά με τον καθορισμό από το Υπουργείο Υγείας ενός ανώτατου ορίου δαπάνης για αγορά φαρμάκων. Η υπέρβαση αυτής της δαπάνης είναι το </a:t>
            </a:r>
            <a:r>
              <a:rPr lang="el-GR" sz="2000" b="0" i="0" u="none" strike="noStrike" baseline="0" dirty="0" err="1">
                <a:latin typeface="Arial" panose="020B0604020202020204" pitchFamily="34" charset="0"/>
                <a:cs typeface="Arial" panose="020B0604020202020204" pitchFamily="34" charset="0"/>
              </a:rPr>
              <a:t>clawback</a:t>
            </a:r>
            <a:r>
              <a:rPr lang="el-GR" sz="2000" b="0" i="0" u="none" strike="noStrike" baseline="0" dirty="0">
                <a:latin typeface="Arial" panose="020B0604020202020204" pitchFamily="34" charset="0"/>
                <a:cs typeface="Arial" panose="020B0604020202020204" pitchFamily="34" charset="0"/>
              </a:rPr>
              <a:t> που πρέπει να επιμεριστεί στις φαρμακευτικές εταιρείες. Ο τύπος επιμερισμού, δηλαδή το ποσοστό </a:t>
            </a:r>
            <a:r>
              <a:rPr lang="el-GR" sz="2000" b="0" i="0" u="none" strike="noStrike" baseline="0" dirty="0" err="1">
                <a:latin typeface="Arial" panose="020B0604020202020204" pitchFamily="34" charset="0"/>
                <a:cs typeface="Arial" panose="020B0604020202020204" pitchFamily="34" charset="0"/>
              </a:rPr>
              <a:t>clawback</a:t>
            </a:r>
            <a:r>
              <a:rPr lang="el-GR" sz="2000" b="0" i="0" u="none" strike="noStrike" baseline="0" dirty="0">
                <a:latin typeface="Arial" panose="020B0604020202020204" pitchFamily="34" charset="0"/>
                <a:cs typeface="Arial" panose="020B0604020202020204" pitchFamily="34" charset="0"/>
              </a:rPr>
              <a:t> (CB [%]) που αντιστοιχεί σε κάθε εταιρεία στην Ελλάδα, δίνεται από τον παρακάτω τύπο (βλ. και Σχήμα 10.4):</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44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10.3.1 </a:t>
            </a:r>
            <a:r>
              <a:rPr lang="el-GR" sz="3000" b="1" i="1" u="none" strike="noStrike" baseline="0" dirty="0">
                <a:latin typeface="Arial" panose="020B0604020202020204" pitchFamily="34" charset="0"/>
                <a:cs typeface="Arial" panose="020B0604020202020204" pitchFamily="34" charset="0"/>
              </a:rPr>
              <a:t>Μέτρα πολιτικής φαρμάκου </a:t>
            </a:r>
            <a:r>
              <a:rPr lang="el-GR" sz="3000" b="1" u="none" strike="noStrike" baseline="0" dirty="0">
                <a:latin typeface="Arial" panose="020B0604020202020204" pitchFamily="34" charset="0"/>
                <a:cs typeface="Arial" panose="020B0604020202020204" pitchFamily="34" charset="0"/>
              </a:rPr>
              <a:t>(9)</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8FABD945-2B46-3797-0410-86DEBD5FA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803" y="1607210"/>
            <a:ext cx="11180393" cy="3643580"/>
          </a:xfrm>
          <a:prstGeom prst="rect">
            <a:avLst/>
          </a:prstGeom>
        </p:spPr>
      </p:pic>
    </p:spTree>
    <p:extLst>
      <p:ext uri="{BB962C8B-B14F-4D97-AF65-F5344CB8AC3E}">
        <p14:creationId xmlns:p14="http://schemas.microsoft.com/office/powerpoint/2010/main" val="466665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10.3.1 </a:t>
            </a:r>
            <a:r>
              <a:rPr lang="el-GR" sz="3000" b="1" i="1" u="none" strike="noStrike" baseline="0" dirty="0">
                <a:latin typeface="Arial" panose="020B0604020202020204" pitchFamily="34" charset="0"/>
                <a:cs typeface="Arial" panose="020B0604020202020204" pitchFamily="34" charset="0"/>
              </a:rPr>
              <a:t>Μέτρα πολιτικής φαρμάκου </a:t>
            </a:r>
            <a:r>
              <a:rPr lang="el-GR" sz="3000" b="1" u="none" strike="noStrike" baseline="0" dirty="0">
                <a:latin typeface="Arial" panose="020B0604020202020204" pitchFamily="34" charset="0"/>
                <a:cs typeface="Arial" panose="020B0604020202020204" pitchFamily="34" charset="0"/>
              </a:rPr>
              <a:t>(10)</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340832FC-F98D-2AA0-F3DD-B204E498647A}"/>
              </a:ext>
            </a:extLst>
          </p:cNvPr>
          <p:cNvSpPr txBox="1"/>
          <p:nvPr/>
        </p:nvSpPr>
        <p:spPr>
          <a:xfrm>
            <a:off x="539621" y="1897576"/>
            <a:ext cx="11112758" cy="2123658"/>
          </a:xfrm>
          <a:prstGeom prst="rect">
            <a:avLst/>
          </a:prstGeom>
          <a:noFill/>
        </p:spPr>
        <p:txBody>
          <a:bodyPr wrap="square">
            <a:spAutoFit/>
          </a:bodyPr>
          <a:lstStyle/>
          <a:p>
            <a:pPr algn="l"/>
            <a:r>
              <a:rPr lang="el-GR" sz="2200" b="0" i="0" u="none" strike="noStrike" baseline="0" dirty="0">
                <a:latin typeface="Arial" panose="020B0604020202020204" pitchFamily="34" charset="0"/>
                <a:cs typeface="Arial" panose="020B0604020202020204" pitchFamily="34" charset="0"/>
              </a:rPr>
              <a:t>Οι βασικοί νομοθετικοί σταθμοί για το </a:t>
            </a:r>
            <a:r>
              <a:rPr lang="el-GR" sz="2200" b="0" i="0" u="none" strike="noStrike" baseline="0" dirty="0" err="1">
                <a:latin typeface="Arial" panose="020B0604020202020204" pitchFamily="34" charset="0"/>
                <a:cs typeface="Arial" panose="020B0604020202020204" pitchFamily="34" charset="0"/>
              </a:rPr>
              <a:t>clawback</a:t>
            </a:r>
            <a:r>
              <a:rPr lang="el-GR" sz="2200" b="0" i="0" u="none" strike="noStrike" baseline="0" dirty="0">
                <a:latin typeface="Arial" panose="020B0604020202020204" pitchFamily="34" charset="0"/>
                <a:cs typeface="Arial" panose="020B0604020202020204" pitchFamily="34" charset="0"/>
              </a:rPr>
              <a:t> και το </a:t>
            </a:r>
            <a:r>
              <a:rPr lang="el-GR" sz="2200" b="0" i="0" u="none" strike="noStrike" baseline="0" dirty="0" err="1">
                <a:latin typeface="Arial" panose="020B0604020202020204" pitchFamily="34" charset="0"/>
                <a:cs typeface="Arial" panose="020B0604020202020204" pitchFamily="34" charset="0"/>
              </a:rPr>
              <a:t>rebate</a:t>
            </a:r>
            <a:r>
              <a:rPr lang="el-GR" sz="2200" b="0" i="0" u="none" strike="noStrike" baseline="0" dirty="0">
                <a:latin typeface="Arial" panose="020B0604020202020204" pitchFamily="34" charset="0"/>
                <a:cs typeface="Arial" panose="020B0604020202020204" pitchFamily="34" charset="0"/>
              </a:rPr>
              <a:t> στην Ελλάδα συνοψίζονται στον Πίνακα 10.3 (Πολύζος κ.ά. 2021).</a:t>
            </a:r>
          </a:p>
          <a:p>
            <a:pPr algn="l"/>
            <a:endParaRPr lang="el-GR" sz="2200" b="0" i="0" u="none" strike="noStrike" baseline="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Με τον Ν. 4549/2018 επεκτείνεται το </a:t>
            </a:r>
            <a:r>
              <a:rPr lang="el-GR" sz="2200" b="0" i="0" u="none" strike="noStrike" baseline="0" dirty="0" err="1">
                <a:latin typeface="Arial" panose="020B0604020202020204" pitchFamily="34" charset="0"/>
                <a:cs typeface="Arial" panose="020B0604020202020204" pitchFamily="34" charset="0"/>
              </a:rPr>
              <a:t>clawback</a:t>
            </a:r>
            <a:r>
              <a:rPr lang="el-GR" sz="2200" b="0" i="0" u="none" strike="noStrike" baseline="0" dirty="0">
                <a:latin typeface="Arial" panose="020B0604020202020204" pitchFamily="34" charset="0"/>
                <a:cs typeface="Arial" panose="020B0604020202020204" pitchFamily="34" charset="0"/>
              </a:rPr>
              <a:t> μέχρι το 2022 (βλ. και Σχήμα 10.4), ενώ προσφάτως έγινε επέκτασή του μέχρι το 2025, παρά την αντίθεση των φαρμακευτικών εταιρειών, που έλαβαν αναπτυξιακά κίνητρα για τη μείωσή τους, και τις σχετικές μελέτες.</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549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10.3.1 </a:t>
            </a:r>
            <a:r>
              <a:rPr lang="el-GR" sz="3000" b="1" i="1" u="none" strike="noStrike" baseline="0" dirty="0">
                <a:latin typeface="Arial" panose="020B0604020202020204" pitchFamily="34" charset="0"/>
                <a:cs typeface="Arial" panose="020B0604020202020204" pitchFamily="34" charset="0"/>
              </a:rPr>
              <a:t>Μέτρα πολιτικής φαρμάκου </a:t>
            </a:r>
            <a:r>
              <a:rPr lang="el-GR" sz="3000" b="1" u="none" strike="noStrike" baseline="0" dirty="0">
                <a:latin typeface="Arial" panose="020B0604020202020204" pitchFamily="34" charset="0"/>
                <a:cs typeface="Arial" panose="020B0604020202020204" pitchFamily="34" charset="0"/>
              </a:rPr>
              <a:t>(11)</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E8C69A1B-1923-3BCE-3B4E-DF0226FA1B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1776" y="943315"/>
            <a:ext cx="5748448" cy="5521494"/>
          </a:xfrm>
          <a:prstGeom prst="rect">
            <a:avLst/>
          </a:prstGeom>
        </p:spPr>
      </p:pic>
    </p:spTree>
    <p:extLst>
      <p:ext uri="{BB962C8B-B14F-4D97-AF65-F5344CB8AC3E}">
        <p14:creationId xmlns:p14="http://schemas.microsoft.com/office/powerpoint/2010/main" val="3492714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10.3.1 </a:t>
            </a:r>
            <a:r>
              <a:rPr lang="el-GR" sz="3000" b="1" i="1" u="none" strike="noStrike" baseline="0" dirty="0">
                <a:latin typeface="Arial" panose="020B0604020202020204" pitchFamily="34" charset="0"/>
                <a:cs typeface="Arial" panose="020B0604020202020204" pitchFamily="34" charset="0"/>
              </a:rPr>
              <a:t>Μέτρα πολιτικής φαρμάκου </a:t>
            </a:r>
            <a:r>
              <a:rPr lang="el-GR" sz="3000" b="1" u="none" strike="noStrike" baseline="0" dirty="0">
                <a:latin typeface="Arial" panose="020B0604020202020204" pitchFamily="34" charset="0"/>
                <a:cs typeface="Arial" panose="020B0604020202020204" pitchFamily="34" charset="0"/>
              </a:rPr>
              <a:t>(12)</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8" name="Εικόνα 7">
            <a:extLst>
              <a:ext uri="{FF2B5EF4-FFF2-40B4-BE49-F238E27FC236}">
                <a16:creationId xmlns:a16="http://schemas.microsoft.com/office/drawing/2014/main" id="{F7FFE233-33C9-5E21-2352-0D4CCFC92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16" y="1523716"/>
            <a:ext cx="6217775" cy="3588521"/>
          </a:xfrm>
          <a:prstGeom prst="rect">
            <a:avLst/>
          </a:prstGeom>
        </p:spPr>
      </p:pic>
      <p:pic>
        <p:nvPicPr>
          <p:cNvPr id="11" name="Εικόνα 10">
            <a:extLst>
              <a:ext uri="{FF2B5EF4-FFF2-40B4-BE49-F238E27FC236}">
                <a16:creationId xmlns:a16="http://schemas.microsoft.com/office/drawing/2014/main" id="{43DD6336-22E1-DF7F-AA91-262403618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4994" y="1523716"/>
            <a:ext cx="5717006" cy="3588521"/>
          </a:xfrm>
          <a:prstGeom prst="rect">
            <a:avLst/>
          </a:prstGeom>
        </p:spPr>
      </p:pic>
    </p:spTree>
    <p:extLst>
      <p:ext uri="{BB962C8B-B14F-4D97-AF65-F5344CB8AC3E}">
        <p14:creationId xmlns:p14="http://schemas.microsoft.com/office/powerpoint/2010/main" val="3390844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10.3.1 </a:t>
            </a:r>
            <a:r>
              <a:rPr lang="el-GR" sz="3000" b="1" i="1" u="none" strike="noStrike" baseline="0" dirty="0">
                <a:latin typeface="Arial" panose="020B0604020202020204" pitchFamily="34" charset="0"/>
                <a:cs typeface="Arial" panose="020B0604020202020204" pitchFamily="34" charset="0"/>
              </a:rPr>
              <a:t>Μέτρα πολιτικής φαρμάκου </a:t>
            </a:r>
            <a:r>
              <a:rPr lang="el-GR" sz="3000" b="1" u="none" strike="noStrike" baseline="0" dirty="0">
                <a:latin typeface="Arial" panose="020B0604020202020204" pitchFamily="34" charset="0"/>
                <a:cs typeface="Arial" panose="020B0604020202020204" pitchFamily="34" charset="0"/>
              </a:rPr>
              <a:t>(13)</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54FEDB0F-3626-44FB-A221-90AA82854D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1642"/>
            <a:ext cx="6304548" cy="3474644"/>
          </a:xfrm>
          <a:prstGeom prst="rect">
            <a:avLst/>
          </a:prstGeom>
        </p:spPr>
      </p:pic>
      <p:pic>
        <p:nvPicPr>
          <p:cNvPr id="7" name="Εικόνα 6">
            <a:extLst>
              <a:ext uri="{FF2B5EF4-FFF2-40B4-BE49-F238E27FC236}">
                <a16:creationId xmlns:a16="http://schemas.microsoft.com/office/drawing/2014/main" id="{2FC5A043-4E53-5C07-87B1-D1DE629D0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548" y="1550830"/>
            <a:ext cx="5887451" cy="3474644"/>
          </a:xfrm>
          <a:prstGeom prst="rect">
            <a:avLst/>
          </a:prstGeom>
        </p:spPr>
      </p:pic>
    </p:spTree>
    <p:extLst>
      <p:ext uri="{BB962C8B-B14F-4D97-AF65-F5344CB8AC3E}">
        <p14:creationId xmlns:p14="http://schemas.microsoft.com/office/powerpoint/2010/main" val="1798015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10.3.1 </a:t>
            </a:r>
            <a:r>
              <a:rPr lang="el-GR" sz="3000" b="1" i="1" u="none" strike="noStrike" baseline="0" dirty="0">
                <a:latin typeface="Arial" panose="020B0604020202020204" pitchFamily="34" charset="0"/>
                <a:cs typeface="Arial" panose="020B0604020202020204" pitchFamily="34" charset="0"/>
              </a:rPr>
              <a:t>Μέτρα πολιτικής φαρμάκου </a:t>
            </a:r>
            <a:r>
              <a:rPr lang="el-GR" sz="3000" b="1" u="none" strike="noStrike" baseline="0" dirty="0">
                <a:latin typeface="Arial" panose="020B0604020202020204" pitchFamily="34" charset="0"/>
                <a:cs typeface="Arial" panose="020B0604020202020204" pitchFamily="34" charset="0"/>
              </a:rPr>
              <a:t>(14)</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340832FC-F98D-2AA0-F3DD-B204E498647A}"/>
              </a:ext>
            </a:extLst>
          </p:cNvPr>
          <p:cNvSpPr txBox="1"/>
          <p:nvPr/>
        </p:nvSpPr>
        <p:spPr>
          <a:xfrm>
            <a:off x="290946" y="943315"/>
            <a:ext cx="11687694" cy="5324535"/>
          </a:xfrm>
          <a:prstGeom prst="rect">
            <a:avLst/>
          </a:prstGeom>
          <a:noFill/>
        </p:spPr>
        <p:txBody>
          <a:bodyPr wrap="square">
            <a:spAutoFit/>
          </a:bodyPr>
          <a:lstStyle/>
          <a:p>
            <a:pPr algn="l"/>
            <a:r>
              <a:rPr lang="el-GR" sz="2000" b="1" i="0" u="none" strike="noStrike" baseline="0" dirty="0">
                <a:latin typeface="Arial" panose="020B0604020202020204" pitchFamily="34" charset="0"/>
                <a:cs typeface="Arial" panose="020B0604020202020204" pitchFamily="34" charset="0"/>
              </a:rPr>
              <a:t>Β. Πολιτικές ζήτησης</a:t>
            </a:r>
          </a:p>
          <a:p>
            <a:pPr algn="l"/>
            <a:r>
              <a:rPr lang="el-GR" sz="2000" b="0" i="1" u="none" strike="noStrike" baseline="0" dirty="0">
                <a:latin typeface="Arial" panose="020B0604020202020204" pitchFamily="34" charset="0"/>
                <a:cs typeface="Arial" panose="020B0604020202020204" pitchFamily="34" charset="0"/>
              </a:rPr>
              <a:t>Β.1. Λίστα φαρμάκων</a:t>
            </a:r>
          </a:p>
          <a:p>
            <a:pPr algn="l"/>
            <a:r>
              <a:rPr lang="el-GR" sz="2000" b="0" i="0" u="none" strike="noStrike" baseline="0" dirty="0">
                <a:latin typeface="Arial" panose="020B0604020202020204" pitchFamily="34" charset="0"/>
                <a:cs typeface="Arial" panose="020B0604020202020204" pitchFamily="34" charset="0"/>
              </a:rPr>
              <a:t>Το 2011 οι διαδικασίες τιμολόγησης και αποζημίωσης διαχωρίστηκαν, με την </a:t>
            </a:r>
            <a:r>
              <a:rPr lang="el-GR" sz="2000" b="0" i="0" u="none" strike="noStrike" baseline="0" dirty="0" err="1">
                <a:latin typeface="Arial" panose="020B0604020202020204" pitchFamily="34" charset="0"/>
                <a:cs typeface="Arial" panose="020B0604020202020204" pitchFamily="34" charset="0"/>
              </a:rPr>
              <a:t>επανεισαγωγή</a:t>
            </a:r>
            <a:r>
              <a:rPr lang="el-GR" sz="2000" b="0" i="0" u="none" strike="noStrike" baseline="0" dirty="0">
                <a:latin typeface="Arial" panose="020B0604020202020204" pitchFamily="34" charset="0"/>
                <a:cs typeface="Arial" panose="020B0604020202020204" pitchFamily="34" charset="0"/>
              </a:rPr>
              <a:t> της θετικής λίστας φαρμάκων που περιλαμβάνει όλα τα φάρμακα που αποζημιώνονται από την κοινωνική ασφάλιση υγείας. </a:t>
            </a:r>
          </a:p>
          <a:p>
            <a:pPr algn="l"/>
            <a:r>
              <a:rPr lang="el-GR" sz="2000" b="0" i="0" u="none" strike="noStrike" baseline="0" dirty="0">
                <a:latin typeface="Arial" panose="020B0604020202020204" pitchFamily="34" charset="0"/>
                <a:cs typeface="Arial" panose="020B0604020202020204" pitchFamily="34" charset="0"/>
              </a:rPr>
              <a:t>Ο  κατάλογος αποζημιώσεων είχε θεσπιστεί για πρώτη φορά στην Ελλάδα το 1998, αλλά καταργήθηκε το 2006. Αρχικά, τα</a:t>
            </a:r>
            <a:r>
              <a:rPr lang="el-GR" sz="200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φάρμακα περιλαμβάνονταν στη θετική λίστα, αν ο παραγωγός παρείχε έκπτωση 4% στη διαφορά μεταξύ της τιμής και του μέσου κόστους θεραπείας σε μια θεραπευτική ομάδα. </a:t>
            </a:r>
          </a:p>
          <a:p>
            <a:pPr algn="l"/>
            <a:r>
              <a:rPr lang="el-GR" sz="2000" b="0" i="0" u="none" strike="noStrike" baseline="0" dirty="0">
                <a:latin typeface="Arial" panose="020B0604020202020204" pitchFamily="34" charset="0"/>
                <a:cs typeface="Arial" panose="020B0604020202020204" pitchFamily="34" charset="0"/>
              </a:rPr>
              <a:t>Σύμφωνα με τους </a:t>
            </a:r>
            <a:r>
              <a:rPr lang="el-GR" sz="2000" b="0" i="0" u="none" strike="noStrike" baseline="0" dirty="0" err="1">
                <a:latin typeface="Arial" panose="020B0604020202020204" pitchFamily="34" charset="0"/>
                <a:cs typeface="Arial" panose="020B0604020202020204" pitchFamily="34" charset="0"/>
              </a:rPr>
              <a:t>Vandoros</a:t>
            </a:r>
            <a:r>
              <a:rPr lang="el-GR" sz="2000" b="0" i="0" u="none" strike="noStrike" baseline="0" dirty="0">
                <a:latin typeface="Arial" panose="020B0604020202020204" pitchFamily="34" charset="0"/>
                <a:cs typeface="Arial" panose="020B0604020202020204" pitchFamily="34" charset="0"/>
              </a:rPr>
              <a:t> &amp; </a:t>
            </a:r>
            <a:r>
              <a:rPr lang="el-GR" sz="2000" b="0" i="0" u="none" strike="noStrike" baseline="0" dirty="0" err="1">
                <a:latin typeface="Arial" panose="020B0604020202020204" pitchFamily="34" charset="0"/>
                <a:cs typeface="Arial" panose="020B0604020202020204" pitchFamily="34" charset="0"/>
              </a:rPr>
              <a:t>Stargardt</a:t>
            </a:r>
            <a:r>
              <a:rPr lang="el-GR" sz="2000" b="0" i="0" u="none" strike="noStrike" baseline="0" dirty="0">
                <a:latin typeface="Arial" panose="020B0604020202020204" pitchFamily="34" charset="0"/>
                <a:cs typeface="Arial" panose="020B0604020202020204" pitchFamily="34" charset="0"/>
              </a:rPr>
              <a:t> ( 2013) η </a:t>
            </a:r>
            <a:r>
              <a:rPr lang="el-GR" sz="2000" b="0" i="0" u="none" strike="noStrike" baseline="0" dirty="0" err="1">
                <a:latin typeface="Arial" panose="020B0604020202020204" pitchFamily="34" charset="0"/>
                <a:cs typeface="Arial" panose="020B0604020202020204" pitchFamily="34" charset="0"/>
              </a:rPr>
              <a:t>επανεισαγωγή</a:t>
            </a:r>
            <a:r>
              <a:rPr lang="el-GR" sz="2000" b="0" i="0" u="none" strike="noStrike" baseline="0" dirty="0">
                <a:latin typeface="Arial" panose="020B0604020202020204" pitchFamily="34" charset="0"/>
                <a:cs typeface="Arial" panose="020B0604020202020204" pitchFamily="34" charset="0"/>
              </a:rPr>
              <a:t> της θετικής λίστας δεν προώθησε την αποτελεσματικότητα του φαρμάκου, αλλά βασίστηκε στις ταμειακές ροές και όχι στην ανάγκη, τον αντίκτυπο στον προϋπολογισμό ή την αποτελεσματικότητα. Σύμφωνα με αλλαγές πολιτικής που πραγματοποιήθηκαν αργότερα, ένα φάρμακο περιλαμβάνεται στη θετική λίστα, εάν λαμβάνει αποζημίωση σε άλλες χώρες ΕΕ. Αυτό λαμβάνει έμμεσα υπόψη σχέση κόστους αποτελεσματικότητας.</a:t>
            </a:r>
          </a:p>
          <a:p>
            <a:pPr algn="l"/>
            <a:r>
              <a:rPr lang="el-GR" sz="2000" b="0" i="0" u="none" strike="noStrike" baseline="0" dirty="0">
                <a:latin typeface="Arial" panose="020B0604020202020204" pitchFamily="34" charset="0"/>
                <a:cs typeface="Arial" panose="020B0604020202020204" pitchFamily="34" charset="0"/>
              </a:rPr>
              <a:t>Ένας νέος αρνητικός κατάλογος μη </a:t>
            </a:r>
            <a:r>
              <a:rPr lang="el-GR" sz="2000" b="0" i="0" u="none" strike="noStrike" baseline="0" dirty="0" err="1">
                <a:latin typeface="Arial" panose="020B0604020202020204" pitchFamily="34" charset="0"/>
                <a:cs typeface="Arial" panose="020B0604020202020204" pitchFamily="34" charset="0"/>
              </a:rPr>
              <a:t>αποζημιούμενων</a:t>
            </a:r>
            <a:r>
              <a:rPr lang="el-GR" sz="2000" b="0" i="0" u="none" strike="noStrike" baseline="0" dirty="0">
                <a:latin typeface="Arial" panose="020B0604020202020204" pitchFamily="34" charset="0"/>
                <a:cs typeface="Arial" panose="020B0604020202020204" pitchFamily="34" charset="0"/>
              </a:rPr>
              <a:t> φαρμάκων εισήχθη επίσης το 2012, ο οποίος, μαζί με έναν κατάλογο φαρμάκων, που δεν απαιτούν ιατρική συνταγή, περιλάμβανε πολλά προϊόντα που αποζημιώνονταν προηγουμένως (WHO 2015). Επικράτησε ο θετικός κατάλογος που καταρτίστηκε από την Επιτροπή Καταλόγου Θετικών Αποζημιώσεων (</a:t>
            </a:r>
            <a:r>
              <a:rPr lang="en-US" sz="2000" b="0" i="0" u="none" strike="noStrike" baseline="0" dirty="0">
                <a:latin typeface="Arial" panose="020B0604020202020204" pitchFamily="34" charset="0"/>
                <a:cs typeface="Arial" panose="020B0604020202020204" pitchFamily="34" charset="0"/>
              </a:rPr>
              <a:t>Kani, </a:t>
            </a:r>
            <a:r>
              <a:rPr lang="en-US" sz="2000" b="0" i="0" u="none" strike="noStrike" baseline="0" dirty="0" err="1">
                <a:latin typeface="Arial" panose="020B0604020202020204" pitchFamily="34" charset="0"/>
                <a:cs typeface="Arial" panose="020B0604020202020204" pitchFamily="34" charset="0"/>
              </a:rPr>
              <a:t>Kourafalos</a:t>
            </a:r>
            <a:r>
              <a:rPr lang="en-US" sz="2000" b="0" i="0" u="none" strike="noStrike" baseline="0" dirty="0">
                <a:latin typeface="Arial" panose="020B0604020202020204" pitchFamily="34" charset="0"/>
                <a:cs typeface="Arial" panose="020B0604020202020204" pitchFamily="34" charset="0"/>
              </a:rPr>
              <a:t> &amp; </a:t>
            </a:r>
            <a:r>
              <a:rPr lang="en-US" sz="2000" b="0" i="0" u="none" strike="noStrike" baseline="0" dirty="0" err="1">
                <a:latin typeface="Arial" panose="020B0604020202020204" pitchFamily="34" charset="0"/>
                <a:cs typeface="Arial" panose="020B0604020202020204" pitchFamily="34" charset="0"/>
              </a:rPr>
              <a:t>Litsa</a:t>
            </a:r>
            <a:r>
              <a:rPr lang="en-US" sz="2000" b="0" i="0" u="none" strike="noStrike" baseline="0" dirty="0">
                <a:latin typeface="Arial" panose="020B0604020202020204" pitchFamily="34" charset="0"/>
                <a:cs typeface="Arial" panose="020B0604020202020204" pitchFamily="34" charset="0"/>
              </a:rPr>
              <a:t> 2017).</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01740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10.3.1 </a:t>
            </a:r>
            <a:r>
              <a:rPr lang="el-GR" sz="3000" b="1" i="1" u="none" strike="noStrike" baseline="0" dirty="0">
                <a:latin typeface="Arial" panose="020B0604020202020204" pitchFamily="34" charset="0"/>
                <a:cs typeface="Arial" panose="020B0604020202020204" pitchFamily="34" charset="0"/>
              </a:rPr>
              <a:t>Μέτρα πολιτικής φαρμάκου </a:t>
            </a:r>
            <a:r>
              <a:rPr lang="el-GR" sz="3000" b="1" u="none" strike="noStrike" baseline="0" dirty="0">
                <a:latin typeface="Arial" panose="020B0604020202020204" pitchFamily="34" charset="0"/>
                <a:cs typeface="Arial" panose="020B0604020202020204" pitchFamily="34" charset="0"/>
              </a:rPr>
              <a:t>(15)</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340832FC-F98D-2AA0-F3DD-B204E498647A}"/>
              </a:ext>
            </a:extLst>
          </p:cNvPr>
          <p:cNvSpPr txBox="1"/>
          <p:nvPr/>
        </p:nvSpPr>
        <p:spPr>
          <a:xfrm>
            <a:off x="0" y="943315"/>
            <a:ext cx="12192000" cy="5355312"/>
          </a:xfrm>
          <a:prstGeom prst="rect">
            <a:avLst/>
          </a:prstGeom>
          <a:noFill/>
        </p:spPr>
        <p:txBody>
          <a:bodyPr wrap="square">
            <a:spAutoFit/>
          </a:bodyPr>
          <a:lstStyle/>
          <a:p>
            <a:pPr algn="l"/>
            <a:r>
              <a:rPr lang="el-GR" sz="1800" b="0" i="1" u="none" strike="noStrike" baseline="0" dirty="0">
                <a:latin typeface="Arial" panose="020B0604020202020204" pitchFamily="34" charset="0"/>
                <a:cs typeface="Arial" panose="020B0604020202020204" pitchFamily="34" charset="0"/>
              </a:rPr>
              <a:t>Β.2. Συμμετοχή ασθενή</a:t>
            </a:r>
          </a:p>
          <a:p>
            <a:pPr algn="l"/>
            <a:r>
              <a:rPr lang="el-GR" dirty="0" err="1">
                <a:latin typeface="Arial" panose="020B0604020202020204" pitchFamily="34" charset="0"/>
                <a:cs typeface="Arial" panose="020B0604020202020204" pitchFamily="34" charset="0"/>
              </a:rPr>
              <a:t>Τ</a:t>
            </a:r>
            <a:r>
              <a:rPr lang="el-GR" sz="1800" b="0" i="0" u="none" strike="noStrike" baseline="0" dirty="0" err="1">
                <a:latin typeface="Arial" panose="020B0604020202020204" pitchFamily="34" charset="0"/>
                <a:cs typeface="Arial" panose="020B0604020202020204" pitchFamily="34" charset="0"/>
              </a:rPr>
              <a:t>o</a:t>
            </a:r>
            <a:r>
              <a:rPr lang="el-GR" sz="1800" b="0" i="0" u="none" strike="noStrike" baseline="0" dirty="0">
                <a:latin typeface="Arial" panose="020B0604020202020204" pitchFamily="34" charset="0"/>
                <a:cs typeface="Arial" panose="020B0604020202020204" pitchFamily="34" charset="0"/>
              </a:rPr>
              <a:t> σύστημα συμμετοχής στη δαπάνη τριών επιπέδων ίσχυε πριν, κατά τη διάρκεια, αλλά και μετά την οικονομική κρίση. Σύμφωνα με αυτό, η συμμετοχή καθοριζόταν σε 0% για τις ασθένειες που απειλούσαν τη ζωή, 10% για συγκεκριμένες χρόνιες παθήσεις και 25% για όλους τους άλλους τύπους ασθενειών, γενικά. Το ποσοστό των φαρμάκων που δεν απαιτούν και ιδιωτική συμμετοχή, είναι μόλις στο 8% των συνολικών σκευασμάτων.</a:t>
            </a:r>
          </a:p>
          <a:p>
            <a:pPr algn="l"/>
            <a:r>
              <a:rPr lang="el-GR" sz="1800" b="0" i="0" u="none" strike="noStrike" baseline="0" dirty="0">
                <a:latin typeface="Arial" panose="020B0604020202020204" pitchFamily="34" charset="0"/>
                <a:cs typeface="Arial" panose="020B0604020202020204" pitchFamily="34" charset="0"/>
              </a:rPr>
              <a:t>Επιπλέον, σε περιπτώσεις που η λιανική τιμή (ΛΤ) του επιλεγόμενου από τον ασθενή φαρμάκου είναι υψηλότερη από την τιμή αναφοράς (ΤΑ), εάν το φάρμακο έχει </a:t>
            </a:r>
            <a:r>
              <a:rPr lang="el-GR" sz="1800" b="0" i="0" u="none" strike="noStrike" baseline="0" dirty="0" err="1">
                <a:latin typeface="Arial" panose="020B0604020202020204" pitchFamily="34" charset="0"/>
                <a:cs typeface="Arial" panose="020B0604020202020204" pitchFamily="34" charset="0"/>
              </a:rPr>
              <a:t>γενόσημο</a:t>
            </a:r>
            <a:r>
              <a:rPr lang="el-GR" sz="1800" b="0" i="0" u="none" strike="noStrike" baseline="0" dirty="0">
                <a:latin typeface="Arial" panose="020B0604020202020204" pitchFamily="34" charset="0"/>
                <a:cs typeface="Arial" panose="020B0604020202020204" pitchFamily="34" charset="0"/>
              </a:rPr>
              <a:t> στην αγορά, η επιπλέον χρέωση καλύπτεται εξ ολοκλήρου από τον ασθενή, ενώ εάν δεν υπάρχουν </a:t>
            </a:r>
            <a:r>
              <a:rPr lang="el-GR" sz="1800" b="0" i="0" u="none" strike="noStrike" baseline="0" dirty="0" err="1">
                <a:latin typeface="Arial" panose="020B0604020202020204" pitchFamily="34" charset="0"/>
                <a:cs typeface="Arial" panose="020B0604020202020204" pitchFamily="34" charset="0"/>
              </a:rPr>
              <a:t>γενόσημα</a:t>
            </a:r>
            <a:r>
              <a:rPr lang="el-GR" sz="1800" b="0" i="0" u="none" strike="noStrike" baseline="0" dirty="0">
                <a:latin typeface="Arial" panose="020B0604020202020204" pitchFamily="34" charset="0"/>
                <a:cs typeface="Arial" panose="020B0604020202020204" pitchFamily="34" charset="0"/>
              </a:rPr>
              <a:t> για το προϊόν, ο ασθενής καλύπτει μόνο το ήμισυ της διαφοράς και το άλλο μισό επιβαρύνει τον κάτοχο άδειας κυκλοφορίας του φαρμάκου με τη μορφή έκπτωσης. Η μέση συμμετοχή φτάνει στο 18% των δαπανών.</a:t>
            </a:r>
          </a:p>
          <a:p>
            <a:pPr algn="l"/>
            <a:r>
              <a:rPr lang="el-GR" sz="1800" b="0" i="0" u="none" strike="noStrike" baseline="0" dirty="0">
                <a:latin typeface="Arial" panose="020B0604020202020204" pitchFamily="34" charset="0"/>
                <a:cs typeface="Arial" panose="020B0604020202020204" pitchFamily="34" charset="0"/>
              </a:rPr>
              <a:t>Το 2011 είχε σχεδιαστεί η εισαγωγή της </a:t>
            </a:r>
            <a:r>
              <a:rPr lang="el-GR" sz="1800" b="0" i="0" u="none" strike="noStrike" baseline="0" dirty="0" err="1">
                <a:latin typeface="Arial" panose="020B0604020202020204" pitchFamily="34" charset="0"/>
                <a:cs typeface="Arial" panose="020B0604020202020204" pitchFamily="34" charset="0"/>
              </a:rPr>
              <a:t>συνταγογράφησης</a:t>
            </a:r>
            <a:r>
              <a:rPr lang="el-GR" sz="1800" b="0" i="0" u="none" strike="noStrike" baseline="0" dirty="0">
                <a:latin typeface="Arial" panose="020B0604020202020204" pitchFamily="34" charset="0"/>
                <a:cs typeface="Arial" panose="020B0604020202020204" pitchFamily="34" charset="0"/>
              </a:rPr>
              <a:t> της χημικής ουσίας και όχι της επωνυμίας του φαρμάκου, για να ενισχυθεί το μερίδιο αγοράς των </a:t>
            </a:r>
            <a:r>
              <a:rPr lang="el-GR" sz="1800" b="0" i="0" u="none" strike="noStrike" baseline="0" dirty="0" err="1">
                <a:latin typeface="Arial" panose="020B0604020202020204" pitchFamily="34" charset="0"/>
                <a:cs typeface="Arial" panose="020B0604020202020204" pitchFamily="34" charset="0"/>
              </a:rPr>
              <a:t>γενόσημων</a:t>
            </a:r>
            <a:r>
              <a:rPr lang="el-GR" dirty="0">
                <a:latin typeface="Arial" panose="020B0604020202020204" pitchFamily="34" charset="0"/>
                <a:cs typeface="Arial" panose="020B0604020202020204" pitchFamily="34" charset="0"/>
              </a:rPr>
              <a:t> </a:t>
            </a:r>
            <a:r>
              <a:rPr lang="el-GR" sz="1800" b="0" i="0" u="none" strike="noStrike" baseline="0" dirty="0">
                <a:latin typeface="Arial" panose="020B0604020202020204" pitchFamily="34" charset="0"/>
                <a:cs typeface="Arial" panose="020B0604020202020204" pitchFamily="34" charset="0"/>
              </a:rPr>
              <a:t>προϊόντων. Όμως η ρύθμιση αυτή αποσύρθηκε, κυρίως λόγω της σφοδρής αντίθεσης των συλλόγων των ιατρών. Στις αρχές του 2012 το σχέδιο επανήλθε. Το Υπουργείο Υγείας ανακοίνωσε ότι η </a:t>
            </a:r>
            <a:r>
              <a:rPr lang="el-GR" sz="1800" b="0" i="0" u="none" strike="noStrike" baseline="0" dirty="0" err="1">
                <a:latin typeface="Arial" panose="020B0604020202020204" pitchFamily="34" charset="0"/>
                <a:cs typeface="Arial" panose="020B0604020202020204" pitchFamily="34" charset="0"/>
              </a:rPr>
              <a:t>συνταγογράφηση</a:t>
            </a:r>
            <a:r>
              <a:rPr lang="el-GR" sz="1800" b="0" i="0" u="none" strike="noStrike" baseline="0" dirty="0">
                <a:latin typeface="Arial" panose="020B0604020202020204" pitchFamily="34" charset="0"/>
                <a:cs typeface="Arial" panose="020B0604020202020204" pitchFamily="34" charset="0"/>
              </a:rPr>
              <a:t> με χημική ουσία θα είναι υποχρεωτική και ότι οι φαρμακοποιοί θα πρέπει να χορηγούν το φθηνότερο </a:t>
            </a:r>
            <a:r>
              <a:rPr lang="el-GR" sz="1800" b="0" i="0" u="none" strike="noStrike" baseline="0" dirty="0" err="1">
                <a:latin typeface="Arial" panose="020B0604020202020204" pitchFamily="34" charset="0"/>
                <a:cs typeface="Arial" panose="020B0604020202020204" pitchFamily="34" charset="0"/>
              </a:rPr>
              <a:t>γενόσημο</a:t>
            </a:r>
            <a:r>
              <a:rPr lang="el-GR" sz="1800" b="0" i="0" u="none" strike="noStrike" baseline="0" dirty="0">
                <a:latin typeface="Arial" panose="020B0604020202020204" pitchFamily="34" charset="0"/>
                <a:cs typeface="Arial" panose="020B0604020202020204" pitchFamily="34" charset="0"/>
              </a:rPr>
              <a:t> που υπάρχει.</a:t>
            </a:r>
          </a:p>
          <a:p>
            <a:pPr algn="l"/>
            <a:r>
              <a:rPr lang="el-GR" sz="1800" b="0" i="0" u="none" strike="noStrike" baseline="0" dirty="0">
                <a:latin typeface="Arial" panose="020B0604020202020204" pitchFamily="34" charset="0"/>
                <a:cs typeface="Arial" panose="020B0604020202020204" pitchFamily="34" charset="0"/>
              </a:rPr>
              <a:t>Όμως και πάλι το νομοσχέδιο τροποποιήθηκε λόγω της αντίθεσης των ιατρών. Σύμφωνα με την τροποποίηση, οι ιατροί επιτρέπεται να </a:t>
            </a:r>
            <a:r>
              <a:rPr lang="el-GR" sz="1800" b="0" i="0" u="none" strike="noStrike" baseline="0" dirty="0" err="1">
                <a:latin typeface="Arial" panose="020B0604020202020204" pitchFamily="34" charset="0"/>
                <a:cs typeface="Arial" panose="020B0604020202020204" pitchFamily="34" charset="0"/>
              </a:rPr>
              <a:t>συνταγογραφούν</a:t>
            </a:r>
            <a:r>
              <a:rPr lang="el-GR" sz="1800" b="0" i="0" u="none" strike="noStrike" baseline="0" dirty="0">
                <a:latin typeface="Arial" panose="020B0604020202020204" pitchFamily="34" charset="0"/>
                <a:cs typeface="Arial" panose="020B0604020202020204" pitchFamily="34" charset="0"/>
              </a:rPr>
              <a:t> και έναν συγκεκριμένο «τύπο» (</a:t>
            </a:r>
            <a:r>
              <a:rPr lang="el-GR" sz="1800" b="0" i="0" u="none" strike="noStrike" baseline="0" dirty="0" err="1">
                <a:latin typeface="Arial" panose="020B0604020202020204" pitchFamily="34" charset="0"/>
                <a:cs typeface="Arial" panose="020B0604020202020204" pitchFamily="34" charset="0"/>
              </a:rPr>
              <a:t>brand</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name</a:t>
            </a:r>
            <a:r>
              <a:rPr lang="el-GR" sz="1800" b="0" i="0" u="none" strike="noStrike" baseline="0" dirty="0">
                <a:latin typeface="Arial" panose="020B0604020202020204" pitchFamily="34" charset="0"/>
                <a:cs typeface="Arial" panose="020B0604020202020204" pitchFamily="34" charset="0"/>
              </a:rPr>
              <a:t>), οπότε οι ασθενείς θα πρέπει να πληρώσουν τη διαφορά τιμής (εάν υπάρχει) μεταξύ της </a:t>
            </a:r>
            <a:r>
              <a:rPr lang="el-GR" sz="1800" b="0" i="0" u="none" strike="noStrike" baseline="0" dirty="0" err="1">
                <a:latin typeface="Arial" panose="020B0604020202020204" pitchFamily="34" charset="0"/>
                <a:cs typeface="Arial" panose="020B0604020202020204" pitchFamily="34" charset="0"/>
              </a:rPr>
              <a:t>συνταγογραφούμενης</a:t>
            </a:r>
            <a:r>
              <a:rPr lang="el-GR" sz="1800" b="0" i="0" u="none" strike="noStrike" baseline="0" dirty="0">
                <a:latin typeface="Arial" panose="020B0604020202020204" pitchFamily="34" charset="0"/>
                <a:cs typeface="Arial" panose="020B0604020202020204" pitchFamily="34" charset="0"/>
              </a:rPr>
              <a:t> «μάρκας» και της τιμής του </a:t>
            </a:r>
            <a:r>
              <a:rPr lang="el-GR" sz="1800" b="0" i="0" u="none" strike="noStrike" baseline="0" dirty="0" err="1">
                <a:latin typeface="Arial" panose="020B0604020202020204" pitchFamily="34" charset="0"/>
                <a:cs typeface="Arial" panose="020B0604020202020204" pitchFamily="34" charset="0"/>
              </a:rPr>
              <a:t>γενοσήμου</a:t>
            </a:r>
            <a:r>
              <a:rPr lang="el-GR" sz="1800" b="0" i="0" u="none" strike="noStrike" baseline="0" dirty="0">
                <a:latin typeface="Arial" panose="020B0604020202020204" pitchFamily="34" charset="0"/>
                <a:cs typeface="Arial" panose="020B0604020202020204" pitchFamily="34" charset="0"/>
              </a:rPr>
              <a:t>. Αυτό απλώς προκάλεσε την μετατόπιση του κόστους από το δημόσιο σύστημα στους ασθενείς (</a:t>
            </a:r>
            <a:r>
              <a:rPr lang="el-GR" sz="1800" b="0" i="0" u="none" strike="noStrike" baseline="0" dirty="0" err="1">
                <a:latin typeface="Arial" panose="020B0604020202020204" pitchFamily="34" charset="0"/>
                <a:cs typeface="Arial" panose="020B0604020202020204" pitchFamily="34" charset="0"/>
              </a:rPr>
              <a:t>Μαυριδόγλου</a:t>
            </a:r>
            <a:r>
              <a:rPr lang="el-GR" sz="1800" b="0" i="0" u="none" strike="noStrike" baseline="0" dirty="0">
                <a:latin typeface="Arial" panose="020B0604020202020204" pitchFamily="34" charset="0"/>
                <a:cs typeface="Arial" panose="020B0604020202020204" pitchFamily="34" charset="0"/>
              </a:rPr>
              <a:t> 2023).</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10213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10.3.1 </a:t>
            </a:r>
            <a:r>
              <a:rPr lang="el-GR" sz="3000" b="1" i="1" u="none" strike="noStrike" baseline="0" dirty="0">
                <a:latin typeface="Arial" panose="020B0604020202020204" pitchFamily="34" charset="0"/>
                <a:cs typeface="Arial" panose="020B0604020202020204" pitchFamily="34" charset="0"/>
              </a:rPr>
              <a:t>Μέτρα πολιτικής φαρμάκου </a:t>
            </a:r>
            <a:r>
              <a:rPr lang="el-GR" sz="3000" b="1" u="none" strike="noStrike" baseline="0" dirty="0">
                <a:latin typeface="Arial" panose="020B0604020202020204" pitchFamily="34" charset="0"/>
                <a:cs typeface="Arial" panose="020B0604020202020204" pitchFamily="34" charset="0"/>
              </a:rPr>
              <a:t>(16)</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340832FC-F98D-2AA0-F3DD-B204E498647A}"/>
              </a:ext>
            </a:extLst>
          </p:cNvPr>
          <p:cNvSpPr txBox="1"/>
          <p:nvPr/>
        </p:nvSpPr>
        <p:spPr>
          <a:xfrm>
            <a:off x="0" y="943315"/>
            <a:ext cx="12192000" cy="1631216"/>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Από το 2016 έχει τεθεί ανώτατο όριο 20 ευρώ ανά συσκευασία ως το μέγιστο ποσό που θα μπορούσε να πληρώσει ένας ασθενής πέρα από το ποσοστό επιμερισμού του κόστους. Επίσης, ένα πάγιο τέλος 1 ευρώ ανά συνταγή καταβάλλεται απευθείας από τους ασθενείς από το 2014.</a:t>
            </a:r>
          </a:p>
          <a:p>
            <a:pPr algn="l"/>
            <a:r>
              <a:rPr lang="el-GR" sz="2000" b="0" i="0" u="none" strike="noStrike" baseline="0" dirty="0">
                <a:latin typeface="Arial" panose="020B0604020202020204" pitchFamily="34" charset="0"/>
                <a:cs typeface="Arial" panose="020B0604020202020204" pitchFamily="34" charset="0"/>
              </a:rPr>
              <a:t>Η συμμετοχή του ασθενή σε μη </a:t>
            </a:r>
            <a:r>
              <a:rPr lang="el-GR" sz="2000" b="0" i="0" u="none" strike="noStrike" baseline="0" dirty="0" err="1">
                <a:latin typeface="Arial" panose="020B0604020202020204" pitchFamily="34" charset="0"/>
                <a:cs typeface="Arial" panose="020B0604020202020204" pitchFamily="34" charset="0"/>
              </a:rPr>
              <a:t>συνταγογραφούμενα</a:t>
            </a:r>
            <a:r>
              <a:rPr lang="el-GR" sz="2000" b="0" i="0" u="none" strike="noStrike" baseline="0" dirty="0">
                <a:latin typeface="Arial" panose="020B0604020202020204" pitchFamily="34" charset="0"/>
                <a:cs typeface="Arial" panose="020B0604020202020204" pitchFamily="34" charset="0"/>
              </a:rPr>
              <a:t> φάρμακα και όσα δεν αποζημιώνονται είναι πλήρης. Στο Σχήμα 10.7 φαίνεται η κατανομή της συμμετοχής των ασθενών.</a:t>
            </a:r>
            <a:endParaRPr lang="el-GR" sz="2000" dirty="0">
              <a:latin typeface="Arial" panose="020B0604020202020204" pitchFamily="34" charset="0"/>
              <a:cs typeface="Arial" panose="020B0604020202020204" pitchFamily="34" charset="0"/>
            </a:endParaRPr>
          </a:p>
        </p:txBody>
      </p:sp>
      <p:pic>
        <p:nvPicPr>
          <p:cNvPr id="5" name="Εικόνα 4">
            <a:extLst>
              <a:ext uri="{FF2B5EF4-FFF2-40B4-BE49-F238E27FC236}">
                <a16:creationId xmlns:a16="http://schemas.microsoft.com/office/drawing/2014/main" id="{5268B15A-6C6D-49CB-1914-7536B89E8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189" y="2569729"/>
            <a:ext cx="5951621" cy="3895079"/>
          </a:xfrm>
          <a:prstGeom prst="rect">
            <a:avLst/>
          </a:prstGeom>
        </p:spPr>
      </p:pic>
    </p:spTree>
    <p:extLst>
      <p:ext uri="{BB962C8B-B14F-4D97-AF65-F5344CB8AC3E}">
        <p14:creationId xmlns:p14="http://schemas.microsoft.com/office/powerpoint/2010/main" val="246453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10.3.1 </a:t>
            </a:r>
            <a:r>
              <a:rPr lang="el-GR" sz="3000" b="1" i="1" u="none" strike="noStrike" baseline="0" dirty="0">
                <a:latin typeface="Arial" panose="020B0604020202020204" pitchFamily="34" charset="0"/>
                <a:cs typeface="Arial" panose="020B0604020202020204" pitchFamily="34" charset="0"/>
              </a:rPr>
              <a:t>Μέτρα πολιτικής φαρμάκου </a:t>
            </a:r>
            <a:r>
              <a:rPr lang="el-GR" sz="3000" b="1" u="none" strike="noStrike" baseline="0" dirty="0">
                <a:latin typeface="Arial" panose="020B0604020202020204" pitchFamily="34" charset="0"/>
                <a:cs typeface="Arial" panose="020B0604020202020204" pitchFamily="34" charset="0"/>
              </a:rPr>
              <a:t>(17)</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340832FC-F98D-2AA0-F3DD-B204E498647A}"/>
              </a:ext>
            </a:extLst>
          </p:cNvPr>
          <p:cNvSpPr txBox="1"/>
          <p:nvPr/>
        </p:nvSpPr>
        <p:spPr>
          <a:xfrm>
            <a:off x="0" y="943315"/>
            <a:ext cx="12192000" cy="5355312"/>
          </a:xfrm>
          <a:prstGeom prst="rect">
            <a:avLst/>
          </a:prstGeom>
          <a:noFill/>
        </p:spPr>
        <p:txBody>
          <a:bodyPr wrap="square">
            <a:spAutoFit/>
          </a:bodyPr>
          <a:lstStyle/>
          <a:p>
            <a:pPr algn="l"/>
            <a:r>
              <a:rPr lang="el-GR" b="1" i="0" u="none" strike="noStrike" baseline="0" dirty="0">
                <a:latin typeface="Arial" panose="020B0604020202020204" pitchFamily="34" charset="0"/>
                <a:cs typeface="Arial" panose="020B0604020202020204" pitchFamily="34" charset="0"/>
              </a:rPr>
              <a:t>Γ. Ηλεκτρονική </a:t>
            </a:r>
            <a:r>
              <a:rPr lang="el-GR" b="1" i="0" u="none" strike="noStrike" baseline="0" dirty="0" err="1">
                <a:latin typeface="Arial" panose="020B0604020202020204" pitchFamily="34" charset="0"/>
                <a:cs typeface="Arial" panose="020B0604020202020204" pitchFamily="34" charset="0"/>
              </a:rPr>
              <a:t>συνταγογράφηση</a:t>
            </a:r>
            <a:endParaRPr lang="el-GR" b="1" i="0" u="none" strike="noStrike" baseline="0" dirty="0">
              <a:latin typeface="Arial" panose="020B0604020202020204" pitchFamily="34" charset="0"/>
              <a:cs typeface="Arial" panose="020B0604020202020204" pitchFamily="34" charset="0"/>
            </a:endParaRPr>
          </a:p>
          <a:p>
            <a:pPr algn="l"/>
            <a:r>
              <a:rPr lang="el-GR" b="0" i="0" u="none" strike="noStrike" baseline="0" dirty="0">
                <a:latin typeface="Arial" panose="020B0604020202020204" pitchFamily="34" charset="0"/>
                <a:cs typeface="Arial" panose="020B0604020202020204" pitchFamily="34" charset="0"/>
              </a:rPr>
              <a:t>Η ηλεκτρονική </a:t>
            </a:r>
            <a:r>
              <a:rPr lang="el-GR" b="0" i="0" u="none" strike="noStrike" baseline="0" dirty="0" err="1">
                <a:latin typeface="Arial" panose="020B0604020202020204" pitchFamily="34" charset="0"/>
                <a:cs typeface="Arial" panose="020B0604020202020204" pitchFamily="34" charset="0"/>
              </a:rPr>
              <a:t>συνταγογράφηση</a:t>
            </a:r>
            <a:r>
              <a:rPr lang="el-GR" b="0" i="0" u="none" strike="noStrike" baseline="0" dirty="0">
                <a:latin typeface="Arial" panose="020B0604020202020204" pitchFamily="34" charset="0"/>
                <a:cs typeface="Arial" panose="020B0604020202020204" pitchFamily="34" charset="0"/>
              </a:rPr>
              <a:t> εφαρμόστηκε για να εκσυγχρονίσει ριζικά το σύστημα υγειονομικής περίθαλψης. Έως το 2010 οι ιατροί χρησιμοποιούσαν χειρόγραφες συνταγές, χωρίς να έχουν αποθηκευτεί επαρκώς σχετικές πληροφορίες σε βάση δεδομένων για σκοπούς παρακολούθησης. Με τη μεταρρύθμιση της ηλεκτρονικής </a:t>
            </a:r>
            <a:r>
              <a:rPr lang="el-GR" b="0" i="0" u="none" strike="noStrike" baseline="0" dirty="0" err="1">
                <a:latin typeface="Arial" panose="020B0604020202020204" pitchFamily="34" charset="0"/>
                <a:cs typeface="Arial" panose="020B0604020202020204" pitchFamily="34" charset="0"/>
              </a:rPr>
              <a:t>συνταγογράφησης</a:t>
            </a:r>
            <a:r>
              <a:rPr lang="el-GR" b="0" i="0" u="none" strike="noStrike" baseline="0" dirty="0">
                <a:latin typeface="Arial" panose="020B0604020202020204" pitchFamily="34" charset="0"/>
                <a:cs typeface="Arial" panose="020B0604020202020204" pitchFamily="34" charset="0"/>
              </a:rPr>
              <a:t> απαιτείται η εγγραφή όλων των ιατρών στο δίκτυο και οι συνταγές πρέπει να αποθηκεύονται στην ηλεκτρονική βάση δεδομένων. Από το 2016 όλες οι συνταγές εκδίδονται ηλεκτρονικά. Αυτή ήταν θεμελιώδης μεταρρύθμιση, η οποία επέτρεψε παρακολούθηση, ρύθμιση και έλεγχο συμπεριφοράς ιατρών (</a:t>
            </a:r>
            <a:r>
              <a:rPr lang="el-GR" b="0" i="0" u="none" strike="noStrike" baseline="0" dirty="0" err="1">
                <a:latin typeface="Arial" panose="020B0604020202020204" pitchFamily="34" charset="0"/>
                <a:cs typeface="Arial" panose="020B0604020202020204" pitchFamily="34" charset="0"/>
              </a:rPr>
              <a:t>Kalavrezou</a:t>
            </a:r>
            <a:r>
              <a:rPr lang="el-GR" b="0" i="0" u="none" strike="noStrike" baseline="0" dirty="0">
                <a:latin typeface="Arial" panose="020B0604020202020204" pitchFamily="34" charset="0"/>
                <a:cs typeface="Arial" panose="020B0604020202020204" pitchFamily="34" charset="0"/>
              </a:rPr>
              <a:t> &amp; </a:t>
            </a:r>
            <a:r>
              <a:rPr lang="el-GR" b="0" i="0" u="none" strike="noStrike" baseline="0" dirty="0" err="1">
                <a:latin typeface="Arial" panose="020B0604020202020204" pitchFamily="34" charset="0"/>
                <a:cs typeface="Arial" panose="020B0604020202020204" pitchFamily="34" charset="0"/>
              </a:rPr>
              <a:t>Hui</a:t>
            </a:r>
            <a:r>
              <a:rPr lang="el-GR" dirty="0">
                <a:latin typeface="Arial" panose="020B0604020202020204" pitchFamily="34" charset="0"/>
                <a:cs typeface="Arial" panose="020B0604020202020204" pitchFamily="34" charset="0"/>
              </a:rPr>
              <a:t> ‘</a:t>
            </a:r>
            <a:r>
              <a:rPr lang="el-GR" b="0" i="0" u="none" strike="noStrike" baseline="0" dirty="0">
                <a:latin typeface="Arial" panose="020B0604020202020204" pitchFamily="34" charset="0"/>
                <a:cs typeface="Arial" panose="020B0604020202020204" pitchFamily="34" charset="0"/>
              </a:rPr>
              <a:t>20). </a:t>
            </a:r>
          </a:p>
          <a:p>
            <a:pPr algn="l"/>
            <a:r>
              <a:rPr lang="el-GR" b="0" i="0" u="none" strike="noStrike" baseline="0" dirty="0">
                <a:latin typeface="Arial" panose="020B0604020202020204" pitchFamily="34" charset="0"/>
                <a:cs typeface="Arial" panose="020B0604020202020204" pitchFamily="34" charset="0"/>
              </a:rPr>
              <a:t>Το 2020 προστέθηκε άυλη εξ αποστάσεως συνταγογράφηση, με αφορμή την πανδημία, με λειτουργία του </a:t>
            </a:r>
            <a:r>
              <a:rPr lang="el-GR" b="0" i="0" u="none" strike="noStrike" baseline="0" dirty="0" err="1">
                <a:latin typeface="Arial" panose="020B0604020202020204" pitchFamily="34" charset="0"/>
                <a:cs typeface="Arial" panose="020B0604020202020204" pitchFamily="34" charset="0"/>
              </a:rPr>
              <a:t>My</a:t>
            </a:r>
            <a:r>
              <a:rPr lang="el-GR" b="0" i="0" u="none" strike="noStrike" baseline="0" dirty="0">
                <a:latin typeface="Arial" panose="020B0604020202020204" pitchFamily="34" charset="0"/>
                <a:cs typeface="Arial" panose="020B0604020202020204" pitchFamily="34" charset="0"/>
              </a:rPr>
              <a:t> Health.</a:t>
            </a:r>
          </a:p>
          <a:p>
            <a:pPr algn="l"/>
            <a:r>
              <a:rPr lang="el-GR" b="0" i="0" u="none" strike="noStrike" baseline="0" dirty="0">
                <a:latin typeface="Arial" panose="020B0604020202020204" pitchFamily="34" charset="0"/>
                <a:cs typeface="Arial" panose="020B0604020202020204" pitchFamily="34" charset="0"/>
              </a:rPr>
              <a:t>Το σύστημα ηλεκτρονικής </a:t>
            </a:r>
            <a:r>
              <a:rPr lang="el-GR" b="0" i="0" u="none" strike="noStrike" baseline="0" dirty="0" err="1">
                <a:latin typeface="Arial" panose="020B0604020202020204" pitchFamily="34" charset="0"/>
                <a:cs typeface="Arial" panose="020B0604020202020204" pitchFamily="34" charset="0"/>
              </a:rPr>
              <a:t>συνταγογράφησης</a:t>
            </a:r>
            <a:r>
              <a:rPr lang="el-GR" b="0" i="0" u="none" strike="noStrike" baseline="0" dirty="0">
                <a:latin typeface="Arial" panose="020B0604020202020204" pitchFamily="34" charset="0"/>
                <a:cs typeface="Arial" panose="020B0604020202020204" pitchFamily="34" charset="0"/>
              </a:rPr>
              <a:t> της χώρας λειτουργεί ως εξής: ο </a:t>
            </a:r>
            <a:r>
              <a:rPr lang="el-GR" b="0" i="0" u="none" strike="noStrike" baseline="0" dirty="0" err="1">
                <a:latin typeface="Arial" panose="020B0604020202020204" pitchFamily="34" charset="0"/>
                <a:cs typeface="Arial" panose="020B0604020202020204" pitchFamily="34" charset="0"/>
              </a:rPr>
              <a:t>συνταγογράφος</a:t>
            </a:r>
            <a:r>
              <a:rPr lang="el-GR" b="0" i="0" u="none" strike="noStrike" baseline="0" dirty="0">
                <a:latin typeface="Arial" panose="020B0604020202020204" pitchFamily="34" charset="0"/>
                <a:cs typeface="Arial" panose="020B0604020202020204" pitchFamily="34" charset="0"/>
              </a:rPr>
              <a:t> ιατρός δίνει την (άυλη ή την εκτυπωμένη) συνταγή για το φαρμακείο. Αυτή η διαδικασία περιλαμβάνει αρκετή γραφειοκρατία, καθώς η συνταγή εκτυπώνεται από τον φαρμακοποιό και από τον ιατρό, εάν ο ασθενής δεν μπορεί να λάβει το σύστημα άυλης </a:t>
            </a:r>
            <a:r>
              <a:rPr lang="el-GR" b="0" i="0" u="none" strike="noStrike" baseline="0" dirty="0" err="1">
                <a:latin typeface="Arial" panose="020B0604020202020204" pitchFamily="34" charset="0"/>
                <a:cs typeface="Arial" panose="020B0604020202020204" pitchFamily="34" charset="0"/>
              </a:rPr>
              <a:t>συνταγογράφησης</a:t>
            </a:r>
            <a:r>
              <a:rPr lang="el-GR" b="0" i="0" u="none" strike="noStrike" baseline="0" dirty="0">
                <a:latin typeface="Arial" panose="020B0604020202020204" pitchFamily="34" charset="0"/>
                <a:cs typeface="Arial" panose="020B0604020202020204" pitchFamily="34" charset="0"/>
              </a:rPr>
              <a:t>. </a:t>
            </a:r>
          </a:p>
          <a:p>
            <a:pPr algn="l"/>
            <a:r>
              <a:rPr lang="el-GR" b="0" i="0" u="none" strike="noStrike" baseline="0" dirty="0">
                <a:latin typeface="Arial" panose="020B0604020202020204" pitchFamily="34" charset="0"/>
                <a:cs typeface="Arial" panose="020B0604020202020204" pitchFamily="34" charset="0"/>
              </a:rPr>
              <a:t>Επίσης, δεν επιτρέπει την επικοινωνία μεταξύ ιατρού – φαρμακοποιού που θα μπορούσε να βοηθήσει στην ασφάλεια του ασθενούς και επίσης στη δυνατότητα ανάπτυξης πολιτικών ενίσχυσης γενόσημων φαρμάκων. Ο ιατρός έχει εικόνα παλαιότερων συνταγών αλλά όχι, ακόμη, πλήρη τον ηλεκτρονικό του φάκελο (το ιστορικό του ασθενή συμπληρώνεται πια από τον προσωπικό ιατρό).</a:t>
            </a:r>
          </a:p>
          <a:p>
            <a:pPr algn="l"/>
            <a:r>
              <a:rPr lang="el-GR" b="0" i="0" u="none" strike="noStrike" baseline="0" dirty="0">
                <a:latin typeface="Arial" panose="020B0604020202020204" pitchFamily="34" charset="0"/>
                <a:cs typeface="Arial" panose="020B0604020202020204" pitchFamily="34" charset="0"/>
              </a:rPr>
              <a:t>Η ηλεκτρονική </a:t>
            </a:r>
            <a:r>
              <a:rPr lang="el-GR" b="0" i="0" u="none" strike="noStrike" baseline="0" dirty="0" err="1">
                <a:latin typeface="Arial" panose="020B0604020202020204" pitchFamily="34" charset="0"/>
                <a:cs typeface="Arial" panose="020B0604020202020204" pitchFamily="34" charset="0"/>
              </a:rPr>
              <a:t>συνταγογράφηση</a:t>
            </a:r>
            <a:r>
              <a:rPr lang="el-GR" b="0" i="0" u="none" strike="noStrike" baseline="0" dirty="0">
                <a:latin typeface="Arial" panose="020B0604020202020204" pitchFamily="34" charset="0"/>
                <a:cs typeface="Arial" panose="020B0604020202020204" pitchFamily="34" charset="0"/>
              </a:rPr>
              <a:t> σε συνδυασμό με τη δημιουργία του ΕΟΠΥΥ, επέτρεψε στο Υπουργείο Υγείας να έχει ποσοτικά στοιχεία ασφαλισμένων και δαπανών. Εάν στο σύστημα πληροφόρησης προστεθούν και τα στοιχεία των νοσοκομείων, για πρώτη φορά η κεντρική διοίκηση έχει τα απαραίτητα στοιχεία για τη λήψη αποφάσεων..</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7631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1026082"/>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10.2 Η κατάσταση για το φάρμακο διεθνώς</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10.2.1 </a:t>
            </a:r>
            <a:r>
              <a:rPr lang="el-GR" sz="3000" b="1" i="1" u="none" strike="noStrike" baseline="0" dirty="0">
                <a:latin typeface="Arial" panose="020B0604020202020204" pitchFamily="34" charset="0"/>
                <a:cs typeface="Arial" panose="020B0604020202020204" pitchFamily="34" charset="0"/>
              </a:rPr>
              <a:t>Μέτρα στην προσφορά </a:t>
            </a:r>
            <a:r>
              <a:rPr lang="el-GR" sz="3000" b="1" i="0" u="none" strike="noStrike" baseline="0" dirty="0">
                <a:latin typeface="Arial" panose="020B0604020202020204" pitchFamily="34" charset="0"/>
                <a:cs typeface="Arial" panose="020B0604020202020204" pitchFamily="34" charset="0"/>
              </a:rPr>
              <a:t>(1)</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1069694"/>
            <a:ext cx="11112758" cy="4401205"/>
          </a:xfrm>
          <a:prstGeom prst="rect">
            <a:avLst/>
          </a:prstGeom>
          <a:noFill/>
          <a:ln>
            <a:noFill/>
          </a:ln>
        </p:spPr>
        <p:txBody>
          <a:bodyPr wrap="square" rtlCol="0">
            <a:spAutoFit/>
          </a:bodyPr>
          <a:lstStyle/>
          <a:p>
            <a:pPr algn="l"/>
            <a:r>
              <a:rPr lang="el-GR" sz="2000" b="0" i="0" u="none" strike="noStrike" baseline="0" dirty="0">
                <a:latin typeface="Arial" panose="020B0604020202020204" pitchFamily="34" charset="0"/>
                <a:cs typeface="Arial" panose="020B0604020202020204" pitchFamily="34" charset="0"/>
              </a:rPr>
              <a:t>Ο Παγκόσμιος Οργανισμός Υγείας (ΠΟΥ) εκδίδει οδηγίες για την εκπόνηση και εφαρμογή μέτρων που θα βοηθήσουν τα κράτη-μέλη στη διαμόρφωση εθνικών πολιτικών για τα φάρμακα (WHO 2001). </a:t>
            </a:r>
          </a:p>
          <a:p>
            <a:pPr algn="l"/>
            <a:r>
              <a:rPr lang="el-GR" sz="2000" b="0" i="0" u="none" strike="noStrike" baseline="0" dirty="0">
                <a:latin typeface="Arial" panose="020B0604020202020204" pitchFamily="34" charset="0"/>
                <a:cs typeface="Arial" panose="020B0604020202020204" pitchFamily="34" charset="0"/>
              </a:rPr>
              <a:t>Έκτοτε και ακολουθώντας τις συστάσεις του ΠΟΥ, πολλές χώρες έχουν αναπτύξει τις δικές τους εθνικές πολιτικές για το φάρμακο. </a:t>
            </a:r>
          </a:p>
          <a:p>
            <a:pPr algn="l"/>
            <a:r>
              <a:rPr lang="el-GR" sz="2000" b="0" i="0" u="none" strike="noStrike" baseline="0" dirty="0">
                <a:latin typeface="Arial" panose="020B0604020202020204" pitchFamily="34" charset="0"/>
                <a:cs typeface="Arial" panose="020B0604020202020204" pitchFamily="34" charset="0"/>
              </a:rPr>
              <a:t>Το πλαίσιο αυτών των συστάσεων βασίζεται στη βελτίωση της πρόσβασης σε «βασικά» φάρμακα. </a:t>
            </a:r>
          </a:p>
          <a:p>
            <a:pPr algn="l"/>
            <a:r>
              <a:rPr lang="el-GR" sz="2000" b="0" i="0" u="none" strike="noStrike" baseline="0" dirty="0">
                <a:latin typeface="Arial" panose="020B0604020202020204" pitchFamily="34" charset="0"/>
                <a:cs typeface="Arial" panose="020B0604020202020204" pitchFamily="34" charset="0"/>
              </a:rPr>
              <a:t>Ο κατάλογος των βασικών φαρμάκων του ΠΟΥ πέρασε την 21η έκδοση (WHO 2019) και περιλαμβάνει τα πιο αποτελεσματικά, ασφαλή και οικονομικά αποδοτικά φάρμακα για την εκάστοτε κατάσταση. </a:t>
            </a:r>
          </a:p>
          <a:p>
            <a:pPr algn="l"/>
            <a:r>
              <a:rPr lang="el-GR" sz="2000" b="0" i="0" u="none" strike="noStrike" baseline="0" dirty="0">
                <a:latin typeface="Arial" panose="020B0604020202020204" pitchFamily="34" charset="0"/>
                <a:cs typeface="Arial" panose="020B0604020202020204" pitchFamily="34" charset="0"/>
              </a:rPr>
              <a:t>Τα περισσότερα από τα φάρμακα που περιλαμβάνονται είναι εκτός διπλώματος ευρεσιτεχνίας (πατέντας) και διατίθενται ως </a:t>
            </a:r>
            <a:r>
              <a:rPr lang="el-GR" sz="2000" b="0" i="0" u="none" strike="noStrike" baseline="0" dirty="0" err="1">
                <a:latin typeface="Arial" panose="020B0604020202020204" pitchFamily="34" charset="0"/>
                <a:cs typeface="Arial" panose="020B0604020202020204" pitchFamily="34" charset="0"/>
              </a:rPr>
              <a:t>γενόσημα</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generics</a:t>
            </a:r>
            <a:r>
              <a:rPr lang="el-GR" sz="2000" b="0" i="0" u="none" strike="noStrike" baseline="0" dirty="0">
                <a:latin typeface="Arial" panose="020B0604020202020204" pitchFamily="34" charset="0"/>
                <a:cs typeface="Arial" panose="020B0604020202020204" pitchFamily="34" charset="0"/>
              </a:rPr>
              <a:t>) προϊόντα, τα οποία προσφέρονται σε χαμηλότερες τιμές από το καινοτόμο επώνυμο προϊόν, μειώνοντας ενδεχομένως το κόστος για τους ασθενείς και το σύστημα υγειονομικής περίθαλψης (</a:t>
            </a:r>
            <a:r>
              <a:rPr lang="en-US" sz="2000" b="0" i="0" u="none" strike="noStrike" baseline="0" dirty="0" err="1">
                <a:latin typeface="Arial" panose="020B0604020202020204" pitchFamily="34" charset="0"/>
                <a:cs typeface="Arial" panose="020B0604020202020204" pitchFamily="34" charset="0"/>
              </a:rPr>
              <a:t>Opderbeck</a:t>
            </a:r>
            <a:r>
              <a:rPr lang="en-US" sz="2000" b="0" i="0" u="none" strike="noStrike" baseline="0" dirty="0">
                <a:latin typeface="Arial" panose="020B0604020202020204" pitchFamily="34" charset="0"/>
                <a:cs typeface="Arial" panose="020B0604020202020204" pitchFamily="34" charset="0"/>
              </a:rPr>
              <a:t> 2005).</a:t>
            </a:r>
            <a:endParaRPr lang="el-GR" sz="2000" b="0" i="0" u="none" strike="noStrike"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18808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10.3.1 </a:t>
            </a:r>
            <a:r>
              <a:rPr lang="el-GR" sz="3000" b="1" i="1" u="none" strike="noStrike" baseline="0" dirty="0">
                <a:latin typeface="Arial" panose="020B0604020202020204" pitchFamily="34" charset="0"/>
                <a:cs typeface="Arial" panose="020B0604020202020204" pitchFamily="34" charset="0"/>
              </a:rPr>
              <a:t>Μέτρα πολιτικής φαρμάκου </a:t>
            </a:r>
            <a:r>
              <a:rPr lang="el-GR" sz="3000" b="1" u="none" strike="noStrike" baseline="0" dirty="0">
                <a:latin typeface="Arial" panose="020B0604020202020204" pitchFamily="34" charset="0"/>
                <a:cs typeface="Arial" panose="020B0604020202020204" pitchFamily="34" charset="0"/>
              </a:rPr>
              <a:t>(18)</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340832FC-F98D-2AA0-F3DD-B204E498647A}"/>
              </a:ext>
            </a:extLst>
          </p:cNvPr>
          <p:cNvSpPr txBox="1"/>
          <p:nvPr/>
        </p:nvSpPr>
        <p:spPr>
          <a:xfrm>
            <a:off x="539620" y="1344368"/>
            <a:ext cx="11112759" cy="3785652"/>
          </a:xfrm>
          <a:prstGeom prst="rect">
            <a:avLst/>
          </a:prstGeom>
          <a:noFill/>
        </p:spPr>
        <p:txBody>
          <a:bodyPr wrap="square">
            <a:spAutoFit/>
          </a:bodyPr>
          <a:lstStyle/>
          <a:p>
            <a:pPr algn="l"/>
            <a:r>
              <a:rPr lang="el-GR" sz="2000" b="1" i="0" u="none" strike="noStrike" baseline="0" dirty="0">
                <a:latin typeface="Arial" panose="020B0604020202020204" pitchFamily="34" charset="0"/>
                <a:cs typeface="Arial" panose="020B0604020202020204" pitchFamily="34" charset="0"/>
              </a:rPr>
              <a:t>Δ. Κεντρικό σύστημα προμηθειών</a:t>
            </a:r>
          </a:p>
          <a:p>
            <a:pPr algn="l"/>
            <a:r>
              <a:rPr lang="el-GR" sz="2000" b="0" i="0" u="none" strike="noStrike" baseline="0" dirty="0">
                <a:latin typeface="Arial" panose="020B0604020202020204" pitchFamily="34" charset="0"/>
                <a:cs typeface="Arial" panose="020B0604020202020204" pitchFamily="34" charset="0"/>
              </a:rPr>
              <a:t>Η υπαγωγή φαρμακευτικών σκευασμάτων σε διαγωνιστικές διαδικασίες έγινε το 2010, με νόμο που επέτρεπε στην Επιτροπή Προμηθειών Υγείας (ΕΠΥ), τις </a:t>
            </a:r>
            <a:r>
              <a:rPr lang="el-GR" sz="2000" b="0" i="0" u="none" strike="noStrike" baseline="0" dirty="0" err="1">
                <a:latin typeface="Arial" panose="020B0604020202020204" pitchFamily="34" charset="0"/>
                <a:cs typeface="Arial" panose="020B0604020202020204" pitchFamily="34" charset="0"/>
              </a:rPr>
              <a:t>ΥΠε</a:t>
            </a:r>
            <a:r>
              <a:rPr lang="el-GR" sz="2000" b="0" i="0" u="none" strike="noStrike" baseline="0" dirty="0">
                <a:latin typeface="Arial" panose="020B0604020202020204" pitchFamily="34" charset="0"/>
                <a:cs typeface="Arial" panose="020B0604020202020204" pitchFamily="34" charset="0"/>
              </a:rPr>
              <a:t> (Υγειονομικές Περιφέρειες) και τα νοσοκομεία να διεξάγουν διαγωνισμούς. </a:t>
            </a:r>
          </a:p>
          <a:p>
            <a:pPr algn="l"/>
            <a:r>
              <a:rPr lang="el-GR" sz="2000" b="0" i="0" u="none" strike="noStrike" baseline="0" dirty="0">
                <a:latin typeface="Arial" panose="020B0604020202020204" pitchFamily="34" charset="0"/>
                <a:cs typeface="Arial" panose="020B0604020202020204" pitchFamily="34" charset="0"/>
              </a:rPr>
              <a:t>Το 2011 οι διαγωνιστικές διαδικασίες έγιναν επιτακτικές για τα νοσοκομεία. </a:t>
            </a:r>
          </a:p>
          <a:p>
            <a:pPr algn="l"/>
            <a:r>
              <a:rPr lang="el-GR" sz="2000" b="0" i="0" u="none" strike="noStrike" baseline="0" dirty="0">
                <a:latin typeface="Arial" panose="020B0604020202020204" pitchFamily="34" charset="0"/>
                <a:cs typeface="Arial" panose="020B0604020202020204" pitchFamily="34" charset="0"/>
              </a:rPr>
              <a:t>Το διάσημα 2010-12 ολοκληρώθηκαν δύο προγράμματα προμηθειών με κεντρικούς διαγωνισμούς που αφορούσαν ακριβά υλικά και </a:t>
            </a:r>
            <a:r>
              <a:rPr lang="el-GR" sz="2000" b="0" i="0" u="none" strike="noStrike" baseline="0" dirty="0" err="1">
                <a:latin typeface="Arial" panose="020B0604020202020204" pitchFamily="34" charset="0"/>
                <a:cs typeface="Arial" panose="020B0604020202020204" pitchFamily="34" charset="0"/>
              </a:rPr>
              <a:t>γενόσημα</a:t>
            </a:r>
            <a:r>
              <a:rPr lang="el-GR" sz="2000" b="0" i="0" u="none" strike="noStrike" baseline="0" dirty="0">
                <a:latin typeface="Arial" panose="020B0604020202020204" pitchFamily="34" charset="0"/>
                <a:cs typeface="Arial" panose="020B0604020202020204" pitchFamily="34" charset="0"/>
              </a:rPr>
              <a:t> φάρμακα (βλ. παρακάτω). </a:t>
            </a:r>
          </a:p>
          <a:p>
            <a:pPr algn="l"/>
            <a:r>
              <a:rPr lang="el-GR" sz="2000" b="0" i="0" u="none" strike="noStrike" baseline="0" dirty="0">
                <a:latin typeface="Arial" panose="020B0604020202020204" pitchFamily="34" charset="0"/>
                <a:cs typeface="Arial" panose="020B0604020202020204" pitchFamily="34" charset="0"/>
              </a:rPr>
              <a:t>Το 2017 ιδρύθηκε νέος κεντρικός οργανισμός προμηθειών (ΕΚΑΠΥ), ενώ έχουν ήδη προκηρυχθεί διαγωνισμοί συνολικής αξίας άνω των 250 εκατομμυρίων ευρώ από τον Μάιο του 2021. </a:t>
            </a:r>
          </a:p>
          <a:p>
            <a:pPr algn="l"/>
            <a:r>
              <a:rPr lang="el-GR" sz="2000" b="0" i="0" u="none" strike="noStrike" baseline="0" dirty="0">
                <a:latin typeface="Arial" panose="020B0604020202020204" pitchFamily="34" charset="0"/>
                <a:cs typeface="Arial" panose="020B0604020202020204" pitchFamily="34" charset="0"/>
              </a:rPr>
              <a:t>Η ανάλογη απάντηση σε δίπολη ερώτηση (γιατί δεν υπάρχει θεσμική συνέχεια ή αν η επανάληψη είναι «μήτηρ μαθήσεως») επαφίεται στον αναγνώστη.</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7836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10.3.1 </a:t>
            </a:r>
            <a:r>
              <a:rPr lang="el-GR" sz="3000" b="1" i="1" u="none" strike="noStrike" baseline="0" dirty="0">
                <a:latin typeface="Arial" panose="020B0604020202020204" pitchFamily="34" charset="0"/>
                <a:cs typeface="Arial" panose="020B0604020202020204" pitchFamily="34" charset="0"/>
              </a:rPr>
              <a:t>Μέτρα πολιτικής φαρμάκου </a:t>
            </a:r>
            <a:r>
              <a:rPr lang="el-GR" sz="3000" b="1" u="none" strike="noStrike" baseline="0" dirty="0">
                <a:latin typeface="Arial" panose="020B0604020202020204" pitchFamily="34" charset="0"/>
                <a:cs typeface="Arial" panose="020B0604020202020204" pitchFamily="34" charset="0"/>
              </a:rPr>
              <a:t>(19)</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340832FC-F98D-2AA0-F3DD-B204E498647A}"/>
              </a:ext>
            </a:extLst>
          </p:cNvPr>
          <p:cNvSpPr txBox="1"/>
          <p:nvPr/>
        </p:nvSpPr>
        <p:spPr>
          <a:xfrm>
            <a:off x="539620" y="943315"/>
            <a:ext cx="11112759" cy="5632311"/>
          </a:xfrm>
          <a:prstGeom prst="rect">
            <a:avLst/>
          </a:prstGeom>
          <a:noFill/>
        </p:spPr>
        <p:txBody>
          <a:bodyPr wrap="square">
            <a:spAutoFit/>
          </a:bodyPr>
          <a:lstStyle/>
          <a:p>
            <a:pPr algn="l"/>
            <a:r>
              <a:rPr lang="el-GR" sz="2000" b="1" i="0" u="none" strike="noStrike" baseline="0" dirty="0">
                <a:latin typeface="Arial" panose="020B0604020202020204" pitchFamily="34" charset="0"/>
                <a:cs typeface="Arial" panose="020B0604020202020204" pitchFamily="34" charset="0"/>
              </a:rPr>
              <a:t>Ε. </a:t>
            </a:r>
            <a:r>
              <a:rPr lang="en-US" sz="2000" b="1" i="1" u="none" strike="noStrike" baseline="0" dirty="0">
                <a:latin typeface="Arial" panose="020B0604020202020204" pitchFamily="34" charset="0"/>
                <a:cs typeface="Arial" panose="020B0604020202020204" pitchFamily="34" charset="0"/>
              </a:rPr>
              <a:t>Health Technology Assessment</a:t>
            </a:r>
            <a:r>
              <a:rPr lang="en-US" sz="2000" b="1" i="0" u="none" strike="noStrike" baseline="0" dirty="0">
                <a:latin typeface="Arial" panose="020B0604020202020204" pitchFamily="34" charset="0"/>
                <a:cs typeface="Arial" panose="020B0604020202020204" pitchFamily="34" charset="0"/>
              </a:rPr>
              <a:t> (HTA) </a:t>
            </a:r>
            <a:r>
              <a:rPr lang="el-GR" sz="2000" b="1" i="0" u="none" strike="noStrike" baseline="0" dirty="0">
                <a:latin typeface="Arial" panose="020B0604020202020204" pitchFamily="34" charset="0"/>
                <a:cs typeface="Arial" panose="020B0604020202020204" pitchFamily="34" charset="0"/>
              </a:rPr>
              <a:t>και Επιτροπή</a:t>
            </a:r>
            <a:r>
              <a:rPr lang="en-US" sz="2000" b="1" i="0" u="none" strike="noStrike" baseline="0" dirty="0">
                <a:latin typeface="Arial" panose="020B0604020202020204" pitchFamily="34" charset="0"/>
                <a:cs typeface="Arial" panose="020B0604020202020204" pitchFamily="34" charset="0"/>
              </a:rPr>
              <a:t> </a:t>
            </a:r>
            <a:r>
              <a:rPr lang="el-GR" sz="2000" b="1" i="0" u="none" strike="noStrike" baseline="0" dirty="0">
                <a:latin typeface="Arial" panose="020B0604020202020204" pitchFamily="34" charset="0"/>
                <a:cs typeface="Arial" panose="020B0604020202020204" pitchFamily="34" charset="0"/>
              </a:rPr>
              <a:t>Διαπραγμάτευσης</a:t>
            </a:r>
          </a:p>
          <a:p>
            <a:pPr algn="l"/>
            <a:r>
              <a:rPr lang="el-GR" sz="2000" b="0" i="0" u="none" strike="noStrike" baseline="0" dirty="0">
                <a:latin typeface="Arial" panose="020B0604020202020204" pitchFamily="34" charset="0"/>
                <a:cs typeface="Arial" panose="020B0604020202020204" pitchFamily="34" charset="0"/>
              </a:rPr>
              <a:t>Η Επιτροπή Καταλόγου Θετικών Αποζημιώσεων αντικαθίσταται το 2018 (Ν. 4512/2018) από μια άλλη ενδεκαμελή επιτροπή αξιολόγησης και αποζημίωσης φαρμάκων για ανθρώπινη χρήση (ΗΤΑ). Η επιτροπή στελεχώνεται από εμπειρογνώμονες σε τομείς που σχετίζονται με την αξιολόγηση τεχνολογίας υγείας. Η σύνθεση της επιτροπής αλλάζει πάλι με τον Νόμο 4633/2019. Έργο της επιτροπής είναι η γνωμοδότηση στον Υπουργό Υγείας, σχετικά με την ένταξη ή </a:t>
            </a:r>
            <a:r>
              <a:rPr lang="el-GR" sz="2000" b="0" i="0" u="none" strike="noStrike" baseline="0" dirty="0" err="1">
                <a:latin typeface="Arial" panose="020B0604020202020204" pitchFamily="34" charset="0"/>
                <a:cs typeface="Arial" panose="020B0604020202020204" pitchFamily="34" charset="0"/>
              </a:rPr>
              <a:t>απένταξη</a:t>
            </a:r>
            <a:r>
              <a:rPr lang="el-GR" sz="2000" b="0" i="0" u="none" strike="noStrike" baseline="0" dirty="0">
                <a:latin typeface="Arial" panose="020B0604020202020204" pitchFamily="34" charset="0"/>
                <a:cs typeface="Arial" panose="020B0604020202020204" pitchFamily="34" charset="0"/>
              </a:rPr>
              <a:t> φαρμάκων από τον κατάλογος </a:t>
            </a:r>
            <a:r>
              <a:rPr lang="el-GR" sz="2000" b="0" i="0" u="none" strike="noStrike" baseline="0" dirty="0" err="1">
                <a:latin typeface="Arial" panose="020B0604020202020204" pitchFamily="34" charset="0"/>
                <a:cs typeface="Arial" panose="020B0604020202020204" pitchFamily="34" charset="0"/>
              </a:rPr>
              <a:t>αποζημιούμενων</a:t>
            </a:r>
            <a:r>
              <a:rPr lang="el-GR" sz="2000" b="0" i="0" u="none" strike="noStrike" baseline="0" dirty="0">
                <a:latin typeface="Arial" panose="020B0604020202020204" pitchFamily="34" charset="0"/>
                <a:cs typeface="Arial" panose="020B0604020202020204" pitchFamily="34" charset="0"/>
              </a:rPr>
              <a:t> φαρμάκων.</a:t>
            </a:r>
          </a:p>
          <a:p>
            <a:pPr algn="l"/>
            <a:r>
              <a:rPr lang="el-GR" sz="2000" b="0" i="0" u="none" strike="noStrike" baseline="0" dirty="0">
                <a:latin typeface="Arial" panose="020B0604020202020204" pitchFamily="34" charset="0"/>
                <a:cs typeface="Arial" panose="020B0604020202020204" pitchFamily="34" charset="0"/>
              </a:rPr>
              <a:t>Το 2018 (Νόμος 4512/18) συστήνεται η Επιτροπή Διαπραγμάτευσης Τιμών Φαρμάκων με στόχο τον έλεγχο και την περιστολή της φαρμακευτικής δαπάνης μέσω διαπραγμάτευσης της τιμής. Το 2021 (Νόμος 4865/21) καθορίζονται τα κριτήρια διαπραγμάτευσης. Αυτά είναι οκτώ: το ύψος του </a:t>
            </a:r>
            <a:r>
              <a:rPr lang="el-GR" sz="2000" b="0" i="0" u="none" strike="noStrike" baseline="0" dirty="0" err="1">
                <a:latin typeface="Arial" panose="020B0604020202020204" pitchFamily="34" charset="0"/>
                <a:cs typeface="Arial" panose="020B0604020202020204" pitchFamily="34" charset="0"/>
              </a:rPr>
              <a:t>clawback</a:t>
            </a:r>
            <a:r>
              <a:rPr lang="el-GR" sz="2000" b="0" i="0" u="none" strike="noStrike" baseline="0" dirty="0">
                <a:latin typeface="Arial" panose="020B0604020202020204" pitchFamily="34" charset="0"/>
                <a:cs typeface="Arial" panose="020B0604020202020204" pitchFamily="34" charset="0"/>
              </a:rPr>
              <a:t> και του </a:t>
            </a:r>
            <a:r>
              <a:rPr lang="el-GR" sz="2000" b="0" i="0" u="none" strike="noStrike" baseline="0" dirty="0" err="1">
                <a:latin typeface="Arial" panose="020B0604020202020204" pitchFamily="34" charset="0"/>
                <a:cs typeface="Arial" panose="020B0604020202020204" pitchFamily="34" charset="0"/>
              </a:rPr>
              <a:t>rebate</a:t>
            </a:r>
            <a:r>
              <a:rPr lang="el-GR" sz="2000" b="0" i="0" u="none" strike="noStrike" baseline="0" dirty="0">
                <a:latin typeface="Arial" panose="020B0604020202020204" pitchFamily="34" charset="0"/>
                <a:cs typeface="Arial" panose="020B0604020202020204" pitchFamily="34" charset="0"/>
              </a:rPr>
              <a:t> κάθε φαρμάκου, ο όγκος πωλήσεων και η τιμή πώλησης σε άλλα κράτη, το χρονικό διάστημα μέχρι τη λήξη της προστασίας, η θεραπευτική αξία, η επιρροή στη συνολική φαρμακευτική δαπάνη, ο τρόπος σύναψης των συμφωνιών και ο τρόπος ορισμού των τιμών αναφοράς.</a:t>
            </a:r>
          </a:p>
          <a:p>
            <a:pPr algn="l"/>
            <a:r>
              <a:rPr lang="el-GR" sz="2000" b="0" i="0" u="none" strike="noStrike" baseline="0" dirty="0">
                <a:latin typeface="Arial" panose="020B0604020202020204" pitchFamily="34" charset="0"/>
                <a:cs typeface="Arial" panose="020B0604020202020204" pitchFamily="34" charset="0"/>
              </a:rPr>
              <a:t>Μια πρώτη αξιολόγηση της ανωτέρω προσπάθειας έδειξε και προβληματισμούς χρονοδιαγραμμάτων, στελέχωσης, εμπλοκής ενδιαφερομένων, μεθόδων, με έμφαση τις οικονομικές, παρακολούθησης και δημοσιότητας αποτελεσμάτων και σύνδεσης των (2) ανωτέρω (</a:t>
            </a:r>
            <a:r>
              <a:rPr lang="el-GR" sz="2000" b="0" i="0" u="none" strike="noStrike" baseline="0" dirty="0" err="1">
                <a:latin typeface="Arial" panose="020B0604020202020204" pitchFamily="34" charset="0"/>
                <a:cs typeface="Arial" panose="020B0604020202020204" pitchFamily="34" charset="0"/>
              </a:rPr>
              <a:t>Kanavos</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et</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al</a:t>
            </a:r>
            <a:r>
              <a:rPr lang="el-GR" sz="2000" b="0" i="0" u="none" strike="noStrike" baseline="0" dirty="0">
                <a:latin typeface="Arial" panose="020B0604020202020204" pitchFamily="34" charset="0"/>
                <a:cs typeface="Arial" panose="020B0604020202020204" pitchFamily="34" charset="0"/>
              </a:rPr>
              <a:t>. 2019).</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4676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n-US" sz="3000" b="1" i="0" u="none" strike="noStrike" baseline="0" dirty="0">
                <a:latin typeface="Arial" panose="020B0604020202020204" pitchFamily="34" charset="0"/>
                <a:cs typeface="Arial" panose="020B0604020202020204" pitchFamily="34" charset="0"/>
              </a:rPr>
              <a:t>2</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(1)</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340832FC-F98D-2AA0-F3DD-B204E498647A}"/>
              </a:ext>
            </a:extLst>
          </p:cNvPr>
          <p:cNvSpPr txBox="1"/>
          <p:nvPr/>
        </p:nvSpPr>
        <p:spPr>
          <a:xfrm>
            <a:off x="539620" y="983145"/>
            <a:ext cx="11112759" cy="5016758"/>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Τα μέτρα του 2012 απέδωσαν στη μείωση της αξίας των φαρμάκων για νοσηλείες στο ΕΣΥ, που μειώθηκαν από πάνω από 700 εκατομμύρια ευρώ σε κάτω από 500 εκατομμύρια ευρώ το 2015, όπως φάνηκε και στα Σχήματα 10.6α-β. </a:t>
            </a:r>
          </a:p>
          <a:p>
            <a:pPr algn="l"/>
            <a:r>
              <a:rPr lang="el-GR" sz="2000" b="0" i="0" u="none" strike="noStrike" baseline="0" dirty="0">
                <a:latin typeface="Arial" panose="020B0604020202020204" pitchFamily="34" charset="0"/>
                <a:cs typeface="Arial" panose="020B0604020202020204" pitchFamily="34" charset="0"/>
              </a:rPr>
              <a:t>Σε αυτό το σημείο και με αυτό το ποσό επιβάλλεται κλειστός προϋπολογισμός και η πλειοψηφία (2/3) των φαρμάκων υψηλού κόστους (ΦΥΚ-1Α) για εξωτερικούς ασθενείς μεταφέρθηκε στον ΕΟΠΥΥ (στα φαρμακεία του που δημιουργήθηκαν). Όμως η χαλάρωση των μέτρων (διαγωνισμοί, παρακολούθηση κ.ά.) και η χωρίς έλεγχο χρήση νοσοκομειακών φαρμάκων σχεδόν διπλασίασαν την αξία της κατανάλωσης ως το 2019, με αποτέλεσμα οι επιστροφές να επιβαρύνουν (1/2 των δαπανών) τη φαρμακοβιομηχανία.</a:t>
            </a:r>
          </a:p>
          <a:p>
            <a:pPr algn="l"/>
            <a:r>
              <a:rPr lang="el-GR" sz="2000" b="0" i="0" u="none" strike="noStrike" baseline="0" dirty="0">
                <a:latin typeface="Arial" panose="020B0604020202020204" pitchFamily="34" charset="0"/>
                <a:cs typeface="Arial" panose="020B0604020202020204" pitchFamily="34" charset="0"/>
              </a:rPr>
              <a:t>Ο Πίνακας 10.4 παρουσιάζει την αξία και την ποσότητα των φαρμάκων που καταναλώθηκαν ανά έτος σε 100 (από τα 130) </a:t>
            </a:r>
            <a:r>
              <a:rPr lang="el-GR" sz="2000" b="1" i="0" u="none" strike="noStrike" baseline="0" dirty="0">
                <a:latin typeface="Arial" panose="020B0604020202020204" pitchFamily="34" charset="0"/>
                <a:cs typeface="Arial" panose="020B0604020202020204" pitchFamily="34" charset="0"/>
              </a:rPr>
              <a:t>νοσοκομεία </a:t>
            </a:r>
            <a:r>
              <a:rPr lang="el-GR" sz="2000" b="0" i="0" u="none" strike="noStrike" baseline="0" dirty="0">
                <a:latin typeface="Arial" panose="020B0604020202020204" pitchFamily="34" charset="0"/>
                <a:cs typeface="Arial" panose="020B0604020202020204" pitchFamily="34" charset="0"/>
              </a:rPr>
              <a:t>(του ΕΣΥ) σε αυτήν την πενταετία. Παρουσιάζεται σημαντική αύξηση της αξίας, παρότι οι ποσότητες μειώνονται σταθερά. Θεωρώντας το 2015 ως έτος βάσης με τιμή δείκτη 100, το 2019 η τιμή του δείκτη για την ποσότητα έχει μειωθεί στο 76, ενώ η αντίστοιχη τιμή του δείκτη για την αξία είναι στο 150. </a:t>
            </a:r>
          </a:p>
          <a:p>
            <a:pPr algn="l"/>
            <a:r>
              <a:rPr lang="el-GR" sz="2000" b="0" i="0" u="none" strike="noStrike" baseline="0" dirty="0">
                <a:latin typeface="Arial" panose="020B0604020202020204" pitchFamily="34" charset="0"/>
                <a:cs typeface="Arial" panose="020B0604020202020204" pitchFamily="34" charset="0"/>
              </a:rPr>
              <a:t>Η συνολική μεταβολή παρουσιάζεται ως ο δείκτης Αξία/Ποσότητα (τελευταία γραμμή του Πίνακα 10.4), όπου φαίνεται ότι η τιμή του δείκτη είναι το 2019 στο 197, σχεδόν διπλάσια από το 2015.</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0050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n-US" sz="3000" b="1" i="0" u="none" strike="noStrike" baseline="0" dirty="0">
                <a:latin typeface="Arial" panose="020B0604020202020204" pitchFamily="34" charset="0"/>
                <a:cs typeface="Arial" panose="020B0604020202020204" pitchFamily="34" charset="0"/>
              </a:rPr>
              <a:t>2</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2</a:t>
            </a:r>
            <a:r>
              <a:rPr lang="el-GR" sz="3000" b="1" u="none" strike="noStrike" baseline="0" dirty="0">
                <a:latin typeface="Arial" panose="020B0604020202020204" pitchFamily="34" charset="0"/>
                <a:cs typeface="Arial" panose="020B0604020202020204" pitchFamily="34" charset="0"/>
              </a:rPr>
              <a:t>)</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ED800441-1F87-743F-589A-F9913C2B8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668" y="1114789"/>
            <a:ext cx="10490663" cy="4628422"/>
          </a:xfrm>
          <a:prstGeom prst="rect">
            <a:avLst/>
          </a:prstGeom>
        </p:spPr>
      </p:pic>
    </p:spTree>
    <p:extLst>
      <p:ext uri="{BB962C8B-B14F-4D97-AF65-F5344CB8AC3E}">
        <p14:creationId xmlns:p14="http://schemas.microsoft.com/office/powerpoint/2010/main" val="1069751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n-US" sz="3000" b="1" i="0" u="none" strike="noStrike" baseline="0" dirty="0">
                <a:latin typeface="Arial" panose="020B0604020202020204" pitchFamily="34" charset="0"/>
                <a:cs typeface="Arial" panose="020B0604020202020204" pitchFamily="34" charset="0"/>
              </a:rPr>
              <a:t>2</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3</a:t>
            </a:r>
            <a:r>
              <a:rPr lang="el-GR" sz="3000" b="1" u="none" strike="noStrike" baseline="0" dirty="0">
                <a:latin typeface="Arial" panose="020B0604020202020204" pitchFamily="34" charset="0"/>
                <a:cs typeface="Arial" panose="020B0604020202020204" pitchFamily="34" charset="0"/>
              </a:rPr>
              <a:t>)</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340832FC-F98D-2AA0-F3DD-B204E498647A}"/>
              </a:ext>
            </a:extLst>
          </p:cNvPr>
          <p:cNvSpPr txBox="1"/>
          <p:nvPr/>
        </p:nvSpPr>
        <p:spPr>
          <a:xfrm>
            <a:off x="539620" y="983145"/>
            <a:ext cx="11112759" cy="5016758"/>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Η διαχρονική εξέλιξη της μέσης αξίας ανά τεμάχιο φαρμάκου, σύμφωνα με την οποία η μέση αξία ανά τεμάχιο αυξάνεται κατά 50% περίπου, το 2019 στα 45,74€ από 31,04€ το 2015, με την αξία το 2019 να κυμαίνεται από 37,73€ μέχρι 53,74€. Ταυτόχρονα η διάμεση αξία (η μεσαία τιμή του εύρους τιμών) παραμένει σχεδόν σταθερή στα 3,4€ περίπου, καθώς η μεγάλη πλειονότητα των φαρμάκων είναι χαμηλής αξίας, ενώ είναι πολύ λιγότερα τα φάρμακα με μεγάλη αξία (Σχήμα 10.8).</a:t>
            </a:r>
          </a:p>
          <a:p>
            <a:pPr algn="l"/>
            <a:r>
              <a:rPr lang="el-GR" sz="2000" b="0" i="0" u="none" strike="noStrike" baseline="0" dirty="0">
                <a:latin typeface="Arial" panose="020B0604020202020204" pitchFamily="34" charset="0"/>
                <a:cs typeface="Arial" panose="020B0604020202020204" pitchFamily="34" charset="0"/>
              </a:rPr>
              <a:t>Σημαντικό να αναφερθεί ότι 1/3 της αύξησης των αξιών οφείλεται στα νοσοκομεία της Αθήνας και της Θεσσαλονίκης και 1/3 στα μεγάλα (κυρίως πανεπιστημιακά) νοσοκομεία των υπόλοιπων υγειονομικών περιφερειών (</a:t>
            </a:r>
            <a:r>
              <a:rPr lang="el-GR" sz="2000" b="0" i="0" u="none" strike="noStrike" baseline="0" dirty="0" err="1">
                <a:latin typeface="Arial" panose="020B0604020202020204" pitchFamily="34" charset="0"/>
                <a:cs typeface="Arial" panose="020B0604020202020204" pitchFamily="34" charset="0"/>
              </a:rPr>
              <a:t>ΥΠε</a:t>
            </a:r>
            <a:r>
              <a:rPr lang="el-GR" sz="2000" b="0" i="0" u="none" strike="noStrike" baseline="0" dirty="0">
                <a:latin typeface="Arial" panose="020B0604020202020204" pitchFamily="34" charset="0"/>
                <a:cs typeface="Arial" panose="020B0604020202020204" pitchFamily="34" charset="0"/>
              </a:rPr>
              <a:t>). Μεγάλη αύξηση εμφανίζουν τα ογκολογικά (διπλασιασμός) και παιδιατρικά (πενταπλασιασμός) νοσοκομεία. Το ποσοστό συμμετοχής των νοσοκομείων μέχρι 100 κλίνες στην συνολική δαπάνη του έτους ήταν 2,4% το 2015 και έχει μειωθεί στο 1,5% το 2019. Μειούμενη συμμετοχή παρουσιάζουν και τα νοσοκομεία από 101 έως 250 κλίνες, από 14,2% το 2015 στο 10,7% το 2019. </a:t>
            </a:r>
          </a:p>
          <a:p>
            <a:pPr algn="l"/>
            <a:r>
              <a:rPr lang="el-GR" sz="2000" b="0" i="0" u="none" strike="noStrike" baseline="0" dirty="0">
                <a:latin typeface="Arial" panose="020B0604020202020204" pitchFamily="34" charset="0"/>
                <a:cs typeface="Arial" panose="020B0604020202020204" pitchFamily="34" charset="0"/>
              </a:rPr>
              <a:t>Η συμμετοχή στη δαπάνη των νοσοκομείων 251 έως 400 κλινών παραμένει σταθερή κοντά στο 19%. Τέλος, η κατηγορία των μεγάλων νοσοκομείων, άνω των 400 κλινών, παρουσιάζει αύξηση από 65% της δαπάνης στο 69% της δαπάνης (Πολύζος κ.ά. 2021).</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70149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n-US" sz="3000" b="1" i="0" u="none" strike="noStrike" baseline="0" dirty="0">
                <a:latin typeface="Arial" panose="020B0604020202020204" pitchFamily="34" charset="0"/>
                <a:cs typeface="Arial" panose="020B0604020202020204" pitchFamily="34" charset="0"/>
              </a:rPr>
              <a:t>2</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(4)</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AD17AD9F-B656-E32B-A2A7-3B5305402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095" y="948580"/>
            <a:ext cx="8309810" cy="5459076"/>
          </a:xfrm>
          <a:prstGeom prst="rect">
            <a:avLst/>
          </a:prstGeom>
        </p:spPr>
      </p:pic>
    </p:spTree>
    <p:extLst>
      <p:ext uri="{BB962C8B-B14F-4D97-AF65-F5344CB8AC3E}">
        <p14:creationId xmlns:p14="http://schemas.microsoft.com/office/powerpoint/2010/main" val="6745600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n-US" sz="3000" b="1" i="0" u="none" strike="noStrike" baseline="0" dirty="0">
                <a:latin typeface="Arial" panose="020B0604020202020204" pitchFamily="34" charset="0"/>
                <a:cs typeface="Arial" panose="020B0604020202020204" pitchFamily="34" charset="0"/>
              </a:rPr>
              <a:t>2</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(5)</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340832FC-F98D-2AA0-F3DD-B204E498647A}"/>
              </a:ext>
            </a:extLst>
          </p:cNvPr>
          <p:cNvSpPr txBox="1"/>
          <p:nvPr/>
        </p:nvSpPr>
        <p:spPr>
          <a:xfrm>
            <a:off x="539620" y="983145"/>
            <a:ext cx="11112759" cy="5355312"/>
          </a:xfrm>
          <a:prstGeom prst="rect">
            <a:avLst/>
          </a:prstGeom>
          <a:noFill/>
        </p:spPr>
        <p:txBody>
          <a:bodyPr wrap="square">
            <a:spAutoFit/>
          </a:bodyPr>
          <a:lstStyle/>
          <a:p>
            <a:pPr algn="l"/>
            <a:r>
              <a:rPr lang="el-GR" sz="1800" b="0" i="0" u="none" strike="noStrike" baseline="0" dirty="0">
                <a:latin typeface="Arial" panose="020B0604020202020204" pitchFamily="34" charset="0"/>
                <a:cs typeface="Arial" panose="020B0604020202020204" pitchFamily="34" charset="0"/>
              </a:rPr>
              <a:t>Ενδιαφέρον έχει η ανάλογη εξέταση ανά θεραπευτική κατηγορία (</a:t>
            </a:r>
            <a:r>
              <a:rPr lang="el-GR" sz="1800" b="1" i="0" u="none" strike="noStrike" baseline="0" dirty="0">
                <a:latin typeface="Arial" panose="020B0604020202020204" pitchFamily="34" charset="0"/>
                <a:cs typeface="Arial" panose="020B0604020202020204" pitchFamily="34" charset="0"/>
              </a:rPr>
              <a:t>ATC-1</a:t>
            </a:r>
            <a:r>
              <a:rPr lang="el-GR" sz="1800" b="0" i="0" u="none" strike="noStrike" baseline="0" dirty="0">
                <a:latin typeface="Arial" panose="020B0604020202020204" pitchFamily="34" charset="0"/>
                <a:cs typeface="Arial" panose="020B0604020202020204" pitchFamily="34" charset="0"/>
              </a:rPr>
              <a:t>). Όσον αφορά την αξία, το 2015, τη μεγαλύτερη συμμετοχή, με ποσοστό πάνω από 33%, είχαν φάρμακα της κατηγορίας J (φάρμακα κατά των λοιμώξεων) και ακολουθούσαν φάρμακα των κατηγοριών L (</a:t>
            </a:r>
            <a:r>
              <a:rPr lang="el-GR" sz="1800" b="0" i="0" u="none" strike="noStrike" baseline="0" dirty="0" err="1">
                <a:latin typeface="Arial" panose="020B0604020202020204" pitchFamily="34" charset="0"/>
                <a:cs typeface="Arial" panose="020B0604020202020204" pitchFamily="34" charset="0"/>
              </a:rPr>
              <a:t>αντινεοπλασματικοί</a:t>
            </a:r>
            <a:r>
              <a:rPr lang="el-GR" sz="1800" b="0" i="0" u="none" strike="noStrike" baseline="0" dirty="0">
                <a:latin typeface="Arial" panose="020B0604020202020204" pitchFamily="34" charset="0"/>
                <a:cs typeface="Arial" panose="020B0604020202020204" pitchFamily="34" charset="0"/>
              </a:rPr>
              <a:t> και </a:t>
            </a:r>
            <a:r>
              <a:rPr lang="el-GR" sz="1800" b="0" i="0" u="none" strike="noStrike" baseline="0" dirty="0" err="1">
                <a:latin typeface="Arial" panose="020B0604020202020204" pitchFamily="34" charset="0"/>
                <a:cs typeface="Arial" panose="020B0604020202020204" pitchFamily="34" charset="0"/>
              </a:rPr>
              <a:t>ανοσοτροποποιητικοί</a:t>
            </a:r>
            <a:r>
              <a:rPr lang="el-GR" sz="1800" b="0" i="0" u="none" strike="noStrike" baseline="0" dirty="0">
                <a:latin typeface="Arial" panose="020B0604020202020204" pitchFamily="34" charset="0"/>
                <a:cs typeface="Arial" panose="020B0604020202020204" pitchFamily="34" charset="0"/>
              </a:rPr>
              <a:t> παράγοντες) με ποσοστό 18%, Β (αίμα και αιμοποιητικά όργανα) και N (νευρικό σύστημα) με ποσοστά 11% και 10% αντίστοιχα. Το 2019 το ποσοστό συμμετοχής στη δαπάνη έχει μεταβληθεί, με την κατηγορία L να έχει ποσοστό 43%, την J να έχει υποχωρήσει στο 22%, την B στο 10% και τη N στο 6% (Πίνακας 10.5). Εξετάζοντας την ποσότητα, κυριαρχεί η κατηγορία J (φάρμακα κατά των λοιμώξεων) με ποσοστό 20% της συνολικής ποσότητας (Πίνακας 10.5). Στην κατανομή του </a:t>
            </a:r>
            <a:r>
              <a:rPr lang="el-GR" sz="1800" b="0" i="0" u="none" strike="noStrike" baseline="0" dirty="0" err="1">
                <a:latin typeface="Arial" panose="020B0604020202020204" pitchFamily="34" charset="0"/>
                <a:cs typeface="Arial" panose="020B0604020202020204" pitchFamily="34" charset="0"/>
              </a:rPr>
              <a:t>clawback</a:t>
            </a:r>
            <a:r>
              <a:rPr lang="el-GR" sz="1800" b="0" i="0" u="none" strike="noStrike" baseline="0" dirty="0">
                <a:latin typeface="Arial" panose="020B0604020202020204" pitchFamily="34" charset="0"/>
                <a:cs typeface="Arial" panose="020B0604020202020204" pitchFamily="34" charset="0"/>
              </a:rPr>
              <a:t> ανά θεραπευτική κατηγορία ATC-1, ενώ παρατηρούνται σημαντικές διαχρονικές μεταβολές, υπάρχουν θεραπευτικές κατηγορίες με σταθερά υψηλή επιβάρυνση (π.χ. A, B, J, K, L, N).</a:t>
            </a:r>
          </a:p>
          <a:p>
            <a:pPr algn="l"/>
            <a:r>
              <a:rPr lang="el-GR" sz="1800" b="0" i="0" u="none" strike="noStrike" baseline="0" dirty="0">
                <a:latin typeface="Arial" panose="020B0604020202020204" pitchFamily="34" charset="0"/>
                <a:cs typeface="Arial" panose="020B0604020202020204" pitchFamily="34" charset="0"/>
              </a:rPr>
              <a:t>Σύμφωνα με την ταξινόμηση </a:t>
            </a:r>
            <a:r>
              <a:rPr lang="el-GR" sz="1800" b="1" i="0" u="none" strike="noStrike" baseline="0" dirty="0">
                <a:latin typeface="Arial" panose="020B0604020202020204" pitchFamily="34" charset="0"/>
                <a:cs typeface="Arial" panose="020B0604020202020204" pitchFamily="34" charset="0"/>
              </a:rPr>
              <a:t>ATC-2</a:t>
            </a:r>
            <a:r>
              <a:rPr lang="el-GR" sz="1800" b="0" i="0" u="none" strike="noStrike" baseline="0" dirty="0">
                <a:latin typeface="Arial" panose="020B0604020202020204" pitchFamily="34" charset="0"/>
                <a:cs typeface="Arial" panose="020B0604020202020204" pitchFamily="34" charset="0"/>
              </a:rPr>
              <a:t>, οι παρακάτω (4) κατηγορίες καλύπτουν περισσότερο από το 55% της αξίας της φαρμακευτικής δαπάνης:</a:t>
            </a:r>
          </a:p>
          <a:p>
            <a:pPr algn="l"/>
            <a:r>
              <a:rPr lang="el-GR" sz="1800" b="0" i="0" u="none" strike="noStrike" baseline="0" dirty="0">
                <a:latin typeface="Arial" panose="020B0604020202020204" pitchFamily="34" charset="0"/>
                <a:cs typeface="Arial" panose="020B0604020202020204" pitchFamily="34" charset="0"/>
              </a:rPr>
              <a:t>• L01, </a:t>
            </a:r>
            <a:r>
              <a:rPr lang="el-GR" sz="1800" b="0" i="0" u="none" strike="noStrike" baseline="0" dirty="0" err="1">
                <a:latin typeface="Arial" panose="020B0604020202020204" pitchFamily="34" charset="0"/>
                <a:cs typeface="Arial" panose="020B0604020202020204" pitchFamily="34" charset="0"/>
              </a:rPr>
              <a:t>αντι-νεοπλασματικά</a:t>
            </a:r>
            <a:r>
              <a:rPr lang="el-GR" sz="1800" b="0" i="0" u="none" strike="noStrike" baseline="0" dirty="0">
                <a:latin typeface="Arial" panose="020B0604020202020204" pitchFamily="34" charset="0"/>
                <a:cs typeface="Arial" panose="020B0604020202020204" pitchFamily="34" charset="0"/>
              </a:rPr>
              <a:t> φάρμακα, με ποσοστό συμμετοχής 30%,</a:t>
            </a:r>
          </a:p>
          <a:p>
            <a:pPr algn="l"/>
            <a:r>
              <a:rPr lang="el-GR" sz="1800" b="0" i="0" u="none" strike="noStrike" baseline="0" dirty="0">
                <a:latin typeface="Arial" panose="020B0604020202020204" pitchFamily="34" charset="0"/>
                <a:cs typeface="Arial" panose="020B0604020202020204" pitchFamily="34" charset="0"/>
              </a:rPr>
              <a:t>• J01, αντιβιοτικά για συστηματική χορήγηση, με ποσοστό 11%,</a:t>
            </a:r>
          </a:p>
          <a:p>
            <a:pPr algn="l"/>
            <a:r>
              <a:rPr lang="el-GR" sz="1800" b="0" i="0" u="none" strike="noStrike" baseline="0" dirty="0">
                <a:latin typeface="Arial" panose="020B0604020202020204" pitchFamily="34" charset="0"/>
                <a:cs typeface="Arial" panose="020B0604020202020204" pitchFamily="34" charset="0"/>
              </a:rPr>
              <a:t>• J05, </a:t>
            </a:r>
            <a:r>
              <a:rPr lang="el-GR" sz="1800" b="0" i="0" u="none" strike="noStrike" baseline="0" dirty="0" err="1">
                <a:latin typeface="Arial" panose="020B0604020202020204" pitchFamily="34" charset="0"/>
                <a:cs typeface="Arial" panose="020B0604020202020204" pitchFamily="34" charset="0"/>
              </a:rPr>
              <a:t>αντι-ιικα</a:t>
            </a:r>
            <a:r>
              <a:rPr lang="el-GR" sz="1800" b="0" i="0" u="none" strike="noStrike" baseline="0" dirty="0">
                <a:latin typeface="Arial" panose="020B0604020202020204" pitchFamily="34" charset="0"/>
                <a:cs typeface="Arial" panose="020B0604020202020204" pitchFamily="34" charset="0"/>
              </a:rPr>
              <a:t> συστηματικής χορήγησης, με ποσοστό 9%,</a:t>
            </a:r>
          </a:p>
          <a:p>
            <a:pPr algn="l"/>
            <a:r>
              <a:rPr lang="el-GR" sz="1800" b="0" i="0" u="none" strike="noStrike" baseline="0" dirty="0">
                <a:latin typeface="Arial" panose="020B0604020202020204" pitchFamily="34" charset="0"/>
                <a:cs typeface="Arial" panose="020B0604020202020204" pitchFamily="34" charset="0"/>
              </a:rPr>
              <a:t>• B02, </a:t>
            </a:r>
            <a:r>
              <a:rPr lang="el-GR" sz="1800" b="0" i="0" u="none" strike="noStrike" baseline="0" dirty="0" err="1">
                <a:latin typeface="Arial" panose="020B0604020202020204" pitchFamily="34" charset="0"/>
                <a:cs typeface="Arial" panose="020B0604020202020204" pitchFamily="34" charset="0"/>
              </a:rPr>
              <a:t>αντι</a:t>
            </a:r>
            <a:r>
              <a:rPr lang="el-GR" sz="1800" b="0" i="0" u="none" strike="noStrike" baseline="0" dirty="0">
                <a:latin typeface="Arial" panose="020B0604020202020204" pitchFamily="34" charset="0"/>
                <a:cs typeface="Arial" panose="020B0604020202020204" pitchFamily="34" charset="0"/>
              </a:rPr>
              <a:t>-αιμορραγικά, με ποσοστό 5%.</a:t>
            </a:r>
          </a:p>
          <a:p>
            <a:pPr algn="l"/>
            <a:r>
              <a:rPr lang="el-GR" sz="1800" b="0" i="0" u="none" strike="noStrike" baseline="0" dirty="0">
                <a:latin typeface="Arial" panose="020B0604020202020204" pitchFamily="34" charset="0"/>
                <a:cs typeface="Arial" panose="020B0604020202020204" pitchFamily="34" charset="0"/>
              </a:rPr>
              <a:t>Ταυτόχρονα το μερίδιο αγοράς των </a:t>
            </a:r>
            <a:r>
              <a:rPr lang="el-GR" sz="1800" b="0" i="0" u="none" strike="noStrike" baseline="0" dirty="0" err="1">
                <a:latin typeface="Arial" panose="020B0604020202020204" pitchFamily="34" charset="0"/>
                <a:cs typeface="Arial" panose="020B0604020202020204" pitchFamily="34" charset="0"/>
              </a:rPr>
              <a:t>γενόσημων</a:t>
            </a:r>
            <a:r>
              <a:rPr lang="el-GR" sz="1800" b="0" i="0" u="none" strike="noStrike" baseline="0" dirty="0">
                <a:latin typeface="Arial" panose="020B0604020202020204" pitchFamily="34" charset="0"/>
                <a:cs typeface="Arial" panose="020B0604020202020204" pitchFamily="34" charset="0"/>
              </a:rPr>
              <a:t> φαρμάκων μειώθηκε σε αξίες από 23% στο 2015 σε 16,5% στο 2019, ενώ το ποσοστό συμμετοχής των </a:t>
            </a:r>
            <a:r>
              <a:rPr lang="el-GR" sz="1800" b="0" i="0" u="none" strike="noStrike" baseline="0" dirty="0" err="1">
                <a:latin typeface="Arial" panose="020B0604020202020204" pitchFamily="34" charset="0"/>
                <a:cs typeface="Arial" panose="020B0604020202020204" pitchFamily="34" charset="0"/>
              </a:rPr>
              <a:t>γενόσημων</a:t>
            </a:r>
            <a:r>
              <a:rPr lang="el-GR" sz="1800" b="0" i="0" u="none" strike="noStrike" baseline="0" dirty="0">
                <a:latin typeface="Arial" panose="020B0604020202020204" pitchFamily="34" charset="0"/>
                <a:cs typeface="Arial" panose="020B0604020202020204" pitchFamily="34" charset="0"/>
              </a:rPr>
              <a:t> φαρμάκων στο συνολικό </a:t>
            </a:r>
            <a:r>
              <a:rPr lang="el-GR" sz="1800" b="0" i="0" u="none" strike="noStrike" baseline="0" dirty="0" err="1">
                <a:latin typeface="Arial" panose="020B0604020202020204" pitchFamily="34" charset="0"/>
                <a:cs typeface="Arial" panose="020B0604020202020204" pitchFamily="34" charset="0"/>
              </a:rPr>
              <a:t>clawback</a:t>
            </a:r>
            <a:r>
              <a:rPr lang="el-GR" sz="1800" b="0" i="0" u="none" strike="noStrike" baseline="0" dirty="0">
                <a:latin typeface="Arial" panose="020B0604020202020204" pitchFamily="34" charset="0"/>
                <a:cs typeface="Arial" panose="020B0604020202020204" pitchFamily="34" charset="0"/>
              </a:rPr>
              <a:t> αυξήθηκε σε ποσότητα από 15,7% το 2016 σε 25,7% το 2019 (Πολύζος κ.ά. 2021).</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10466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n-US" sz="3000" b="1" i="0" u="none" strike="noStrike" baseline="0" dirty="0">
                <a:latin typeface="Arial" panose="020B0604020202020204" pitchFamily="34" charset="0"/>
                <a:cs typeface="Arial" panose="020B0604020202020204" pitchFamily="34" charset="0"/>
              </a:rPr>
              <a:t>2</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6</a:t>
            </a:r>
            <a:r>
              <a:rPr lang="el-GR" sz="3000" b="1" u="none" strike="noStrike" baseline="0" dirty="0">
                <a:latin typeface="Arial" panose="020B0604020202020204" pitchFamily="34" charset="0"/>
                <a:cs typeface="Arial" panose="020B0604020202020204" pitchFamily="34" charset="0"/>
              </a:rPr>
              <a:t>)</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EA84E7F0-E4DC-301D-6929-C11AF9681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3831" y="949368"/>
            <a:ext cx="6224337" cy="5515440"/>
          </a:xfrm>
          <a:prstGeom prst="rect">
            <a:avLst/>
          </a:prstGeom>
        </p:spPr>
      </p:pic>
    </p:spTree>
    <p:extLst>
      <p:ext uri="{BB962C8B-B14F-4D97-AF65-F5344CB8AC3E}">
        <p14:creationId xmlns:p14="http://schemas.microsoft.com/office/powerpoint/2010/main" val="4205925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n-US" sz="3000" b="1" i="0" u="none" strike="noStrike" baseline="0" dirty="0">
                <a:latin typeface="Arial" panose="020B0604020202020204" pitchFamily="34" charset="0"/>
                <a:cs typeface="Arial" panose="020B0604020202020204" pitchFamily="34" charset="0"/>
              </a:rPr>
              <a:t>2</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7</a:t>
            </a:r>
            <a:r>
              <a:rPr lang="el-GR" sz="3000" b="1" u="none" strike="noStrike" baseline="0" dirty="0">
                <a:latin typeface="Arial" panose="020B0604020202020204" pitchFamily="34" charset="0"/>
                <a:cs typeface="Arial" panose="020B0604020202020204" pitchFamily="34" charset="0"/>
              </a:rPr>
              <a:t>)</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340832FC-F98D-2AA0-F3DD-B204E498647A}"/>
              </a:ext>
            </a:extLst>
          </p:cNvPr>
          <p:cNvSpPr txBox="1"/>
          <p:nvPr/>
        </p:nvSpPr>
        <p:spPr>
          <a:xfrm>
            <a:off x="539620" y="983145"/>
            <a:ext cx="11112759" cy="5355312"/>
          </a:xfrm>
          <a:prstGeom prst="rect">
            <a:avLst/>
          </a:prstGeom>
          <a:noFill/>
        </p:spPr>
        <p:txBody>
          <a:bodyPr wrap="square">
            <a:spAutoFit/>
          </a:bodyPr>
          <a:lstStyle/>
          <a:p>
            <a:pPr algn="l"/>
            <a:r>
              <a:rPr lang="el-GR" sz="1900" b="0" i="0" u="none" strike="noStrike" baseline="0" dirty="0">
                <a:latin typeface="Arial" panose="020B0604020202020204" pitchFamily="34" charset="0"/>
                <a:cs typeface="Arial" panose="020B0604020202020204" pitchFamily="34" charset="0"/>
              </a:rPr>
              <a:t>Βασικό χαρακτηριστικό της χρονικής περιόδου 2010-2015 ήταν η αναγκαία χρήση οικονομικών επιστημονικών εργαλείων ad hoc, τα οποία λόγω της συνεργασίας όλων των εμπλεκομένων απέδωσαν άμεσα (προϋπολογισμοί, διαγωνισμοί ανταγωνιστικών </a:t>
            </a:r>
            <a:r>
              <a:rPr lang="el-GR" sz="1900" b="0" i="0" u="none" strike="noStrike" baseline="0" dirty="0" err="1">
                <a:latin typeface="Arial" panose="020B0604020202020204" pitchFamily="34" charset="0"/>
                <a:cs typeface="Arial" panose="020B0604020202020204" pitchFamily="34" charset="0"/>
              </a:rPr>
              <a:t>γενοσήμων</a:t>
            </a:r>
            <a:r>
              <a:rPr lang="el-GR" sz="1900" b="0" i="0" u="none" strike="noStrike" baseline="0" dirty="0">
                <a:latin typeface="Arial" panose="020B0604020202020204" pitchFamily="34" charset="0"/>
                <a:cs typeface="Arial" panose="020B0604020202020204" pitchFamily="34" charset="0"/>
              </a:rPr>
              <a:t>, esy.net, observe.net κ.ά.), παρά τις όποιες αρνητικές επιπτώσεις (π.χ. πιθανές ελλείψεις φαρμάκων, ιδιαίτερα των νέων και καινοτόμων κ.ά.), ιδιαίτερα στον τομέα των ανταγωνιστικών (πρωτότυπων) φαρμάκων. </a:t>
            </a:r>
          </a:p>
          <a:p>
            <a:pPr algn="l"/>
            <a:r>
              <a:rPr lang="el-GR" sz="1900" b="0" i="0" u="none" strike="noStrike" baseline="0" dirty="0">
                <a:latin typeface="Arial" panose="020B0604020202020204" pitchFamily="34" charset="0"/>
                <a:cs typeface="Arial" panose="020B0604020202020204" pitchFamily="34" charset="0"/>
              </a:rPr>
              <a:t>Οι δυναμικές αυτές παρεμβάσεις είχαν ως πρόβλεψη βραχύ χρόνο εφαρμογής και μη αντικατάστασής τους από επιστημονικά εργαλεία, ώστε να επιτυγχάνεται εξοικονόμηση και η καινοτομία να είναι στη διάθεση της νοσοκομειακής κοινότητας. Αντί αυτών, μετά το 2015 και ως σήμερα (2019 και 2020) επιβλήθηκαν «αναγκαστικές επιστροφές», που συνεχώς διογκώνονταν, με αποτέλεσμα να φτάνουν </a:t>
            </a:r>
            <a:r>
              <a:rPr lang="el-GR" sz="1900" b="0" i="0" u="none" strike="noStrike" baseline="0" dirty="0" err="1">
                <a:latin typeface="Arial" panose="020B0604020202020204" pitchFamily="34" charset="0"/>
                <a:cs typeface="Arial" panose="020B0604020202020204" pitchFamily="34" charset="0"/>
              </a:rPr>
              <a:t>κατ’εκτίμηση</a:t>
            </a:r>
            <a:r>
              <a:rPr lang="el-GR" sz="1900" b="0" i="0" u="none" strike="noStrike" baseline="0" dirty="0">
                <a:latin typeface="Arial" panose="020B0604020202020204" pitchFamily="34" charset="0"/>
                <a:cs typeface="Arial" panose="020B0604020202020204" pitchFamily="34" charset="0"/>
              </a:rPr>
              <a:t> το 2020 στο 50% του ετήσιου προϋπολογισμού φαρμάκων του ΕΣΥ (</a:t>
            </a:r>
            <a:r>
              <a:rPr lang="el-GR" sz="1900" b="0" i="0" u="none" strike="noStrike" baseline="0" dirty="0" err="1">
                <a:latin typeface="Arial" panose="020B0604020202020204" pitchFamily="34" charset="0"/>
                <a:cs typeface="Arial" panose="020B0604020202020204" pitchFamily="34" charset="0"/>
              </a:rPr>
              <a:t>συνεκτιμώμενης</a:t>
            </a:r>
            <a:r>
              <a:rPr lang="el-GR" sz="1900" b="0" i="0" u="none" strike="noStrike" baseline="0" dirty="0">
                <a:latin typeface="Arial" panose="020B0604020202020204" pitchFamily="34" charset="0"/>
                <a:cs typeface="Arial" panose="020B0604020202020204" pitchFamily="34" charset="0"/>
              </a:rPr>
              <a:t> της πανδημίας).</a:t>
            </a:r>
          </a:p>
          <a:p>
            <a:pPr algn="l"/>
            <a:r>
              <a:rPr lang="el-GR" sz="1900" b="0" i="0" u="none" strike="noStrike" baseline="0" dirty="0">
                <a:latin typeface="Arial" panose="020B0604020202020204" pitchFamily="34" charset="0"/>
                <a:cs typeface="Arial" panose="020B0604020202020204" pitchFamily="34" charset="0"/>
              </a:rPr>
              <a:t>Στη Β’ Φάση της ως άνω μελέτης (Πολύζος κ.ά. 2021) σε 15 πιλοτικά νοσοκομεία, που διαμορφώνουν το 1/3 της κατανάλωσης και των αξιών των νοσοκομειακών φαρμάκων, έγινε περαιτέρω ανάλυση με βάση και πιο αναλυτικές θεραπευτικές κατηγορίες.</a:t>
            </a:r>
          </a:p>
          <a:p>
            <a:pPr algn="l"/>
            <a:r>
              <a:rPr lang="el-GR" sz="1900" b="0" i="0" u="none" strike="noStrike" baseline="0" dirty="0">
                <a:latin typeface="Arial" panose="020B0604020202020204" pitchFamily="34" charset="0"/>
                <a:cs typeface="Arial" panose="020B0604020202020204" pitchFamily="34" charset="0"/>
              </a:rPr>
              <a:t>Σε επίπεδο </a:t>
            </a:r>
            <a:r>
              <a:rPr lang="el-GR" sz="1900" b="1" i="0" u="none" strike="noStrike" baseline="0" dirty="0">
                <a:latin typeface="Arial" panose="020B0604020202020204" pitchFamily="34" charset="0"/>
                <a:cs typeface="Arial" panose="020B0604020202020204" pitchFamily="34" charset="0"/>
              </a:rPr>
              <a:t>ATC4 </a:t>
            </a:r>
            <a:r>
              <a:rPr lang="el-GR" sz="1900" b="0" i="0" u="none" strike="noStrike" baseline="0" dirty="0">
                <a:latin typeface="Arial" panose="020B0604020202020204" pitchFamily="34" charset="0"/>
                <a:cs typeface="Arial" panose="020B0604020202020204" pitchFamily="34" charset="0"/>
              </a:rPr>
              <a:t>οι κατηγορίες L01XC (</a:t>
            </a:r>
            <a:r>
              <a:rPr lang="el-GR" sz="1900" b="0" i="0" u="none" strike="noStrike" baseline="0" dirty="0" err="1">
                <a:latin typeface="Arial" panose="020B0604020202020204" pitchFamily="34" charset="0"/>
                <a:cs typeface="Arial" panose="020B0604020202020204" pitchFamily="34" charset="0"/>
              </a:rPr>
              <a:t>μονοκλονικά</a:t>
            </a:r>
            <a:r>
              <a:rPr lang="el-GR" sz="1900" b="0" i="0" u="none" strike="noStrike" baseline="0" dirty="0">
                <a:latin typeface="Arial" panose="020B0604020202020204" pitchFamily="34" charset="0"/>
                <a:cs typeface="Arial" panose="020B0604020202020204" pitchFamily="34" charset="0"/>
              </a:rPr>
              <a:t> αντισώματα), J05AR (</a:t>
            </a:r>
            <a:r>
              <a:rPr lang="el-GR" sz="1900" b="0" i="0" u="none" strike="noStrike" baseline="0" dirty="0" err="1">
                <a:latin typeface="Arial" panose="020B0604020202020204" pitchFamily="34" charset="0"/>
                <a:cs typeface="Arial" panose="020B0604020202020204" pitchFamily="34" charset="0"/>
              </a:rPr>
              <a:t>αντι-ιικά</a:t>
            </a:r>
            <a:r>
              <a:rPr lang="el-GR" sz="1900" dirty="0">
                <a:latin typeface="Arial" panose="020B0604020202020204" pitchFamily="34" charset="0"/>
                <a:cs typeface="Arial" panose="020B0604020202020204" pitchFamily="34" charset="0"/>
              </a:rPr>
              <a:t> </a:t>
            </a:r>
            <a:r>
              <a:rPr lang="el-GR" sz="1900" b="0" i="0" u="none" strike="noStrike" baseline="0" dirty="0">
                <a:latin typeface="Arial" panose="020B0604020202020204" pitchFamily="34" charset="0"/>
                <a:cs typeface="Arial" panose="020B0604020202020204" pitchFamily="34" charset="0"/>
              </a:rPr>
              <a:t>για τη θεραπεία λοιμώξεων από HIV, συνδυασμοί), L04AA (εκλεκτικοί </a:t>
            </a:r>
            <a:r>
              <a:rPr lang="el-GR" sz="1900" b="0" i="0" u="none" strike="noStrike" baseline="0" dirty="0" err="1">
                <a:latin typeface="Arial" panose="020B0604020202020204" pitchFamily="34" charset="0"/>
                <a:cs typeface="Arial" panose="020B0604020202020204" pitchFamily="34" charset="0"/>
              </a:rPr>
              <a:t>ανοσοκατασταλτικοί</a:t>
            </a:r>
            <a:r>
              <a:rPr lang="el-GR" sz="1900" b="0" i="0" u="none" strike="noStrike" baseline="0" dirty="0">
                <a:latin typeface="Arial" panose="020B0604020202020204" pitchFamily="34" charset="0"/>
                <a:cs typeface="Arial" panose="020B0604020202020204" pitchFamily="34" charset="0"/>
              </a:rPr>
              <a:t> παράγοντες), B02BD (παράγοντες της πήξης του αίματος) και L01XX (άλλα </a:t>
            </a:r>
            <a:r>
              <a:rPr lang="el-GR" sz="1900" b="0" i="0" u="none" strike="noStrike" baseline="0" dirty="0" err="1">
                <a:latin typeface="Arial" panose="020B0604020202020204" pitchFamily="34" charset="0"/>
                <a:cs typeface="Arial" panose="020B0604020202020204" pitchFamily="34" charset="0"/>
              </a:rPr>
              <a:t>αντινεοπλασματικά</a:t>
            </a:r>
            <a:r>
              <a:rPr lang="el-GR" sz="1900" b="0" i="0" u="none" strike="noStrike" baseline="0" dirty="0">
                <a:latin typeface="Arial" panose="020B0604020202020204" pitchFamily="34" charset="0"/>
                <a:cs typeface="Arial" panose="020B0604020202020204" pitchFamily="34" charset="0"/>
              </a:rPr>
              <a:t> φάρμακα) κατανέμεται η πλειοψηφία των δαπανών και του </a:t>
            </a:r>
            <a:r>
              <a:rPr lang="el-GR" sz="1900" b="0" i="0" u="none" strike="noStrike" baseline="0" dirty="0" err="1">
                <a:latin typeface="Arial" panose="020B0604020202020204" pitchFamily="34" charset="0"/>
                <a:cs typeface="Arial" panose="020B0604020202020204" pitchFamily="34" charset="0"/>
              </a:rPr>
              <a:t>clawback</a:t>
            </a:r>
            <a:r>
              <a:rPr lang="el-GR" sz="1900" b="0" i="0" u="none" strike="noStrike" baseline="0" dirty="0">
                <a:latin typeface="Arial" panose="020B0604020202020204" pitchFamily="34" charset="0"/>
                <a:cs typeface="Arial" panose="020B0604020202020204" pitchFamily="34" charset="0"/>
              </a:rPr>
              <a:t> (34,0% - 7,1% - 5,5% - 4.6% - 3,0% αντίστοιχα).</a:t>
            </a:r>
            <a:endParaRPr lang="el-GR" sz="1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73635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n-US" sz="3000" b="1" i="0" u="none" strike="noStrike" baseline="0" dirty="0">
                <a:latin typeface="Arial" panose="020B0604020202020204" pitchFamily="34" charset="0"/>
                <a:cs typeface="Arial" panose="020B0604020202020204" pitchFamily="34" charset="0"/>
              </a:rPr>
              <a:t>2</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(8)</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340832FC-F98D-2AA0-F3DD-B204E498647A}"/>
              </a:ext>
            </a:extLst>
          </p:cNvPr>
          <p:cNvSpPr txBox="1"/>
          <p:nvPr/>
        </p:nvSpPr>
        <p:spPr>
          <a:xfrm>
            <a:off x="539621" y="943315"/>
            <a:ext cx="11112759" cy="5632311"/>
          </a:xfrm>
          <a:prstGeom prst="rect">
            <a:avLst/>
          </a:prstGeom>
          <a:noFill/>
        </p:spPr>
        <p:txBody>
          <a:bodyPr wrap="square">
            <a:spAutoFit/>
          </a:bodyPr>
          <a:lstStyle/>
          <a:p>
            <a:pPr algn="l"/>
            <a:r>
              <a:rPr lang="el-GR" sz="1800" b="0" i="0" u="none" strike="noStrike" baseline="0" dirty="0">
                <a:latin typeface="Arial" panose="020B0604020202020204" pitchFamily="34" charset="0"/>
                <a:cs typeface="Arial" panose="020B0604020202020204" pitchFamily="34" charset="0"/>
              </a:rPr>
              <a:t>Η αντίστοιχη ημερίδα συμπερασμάτων (</a:t>
            </a:r>
            <a:r>
              <a:rPr lang="el-GR" sz="1800" b="0" i="0" u="none" strike="noStrike" baseline="0" dirty="0" err="1">
                <a:latin typeface="Arial" panose="020B0604020202020204" pitchFamily="34" charset="0"/>
                <a:cs typeface="Arial" panose="020B0604020202020204" pitchFamily="34" charset="0"/>
              </a:rPr>
              <a:t>experts</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panel</a:t>
            </a:r>
            <a:r>
              <a:rPr lang="el-GR" sz="1800" b="0" i="0" u="none" strike="noStrike" baseline="0" dirty="0">
                <a:latin typeface="Arial" panose="020B0604020202020204" pitchFamily="34" charset="0"/>
                <a:cs typeface="Arial" panose="020B0604020202020204" pitchFamily="34" charset="0"/>
              </a:rPr>
              <a:t>) εξήγαγε και τα εξής:</a:t>
            </a:r>
          </a:p>
          <a:p>
            <a:pPr algn="l"/>
            <a:r>
              <a:rPr lang="el-GR" sz="1800" b="0" i="0" u="none" strike="noStrike" baseline="0" dirty="0">
                <a:latin typeface="Arial" panose="020B0604020202020204" pitchFamily="34" charset="0"/>
                <a:cs typeface="Arial" panose="020B0604020202020204" pitchFamily="34" charset="0"/>
              </a:rPr>
              <a:t>Είναι κρίσιμο να απαντηθούν ερωτήματα όπως ποιο θα είναι το </a:t>
            </a:r>
            <a:r>
              <a:rPr lang="el-GR" sz="1800" b="1" i="0" u="none" strike="noStrike" baseline="0" dirty="0">
                <a:latin typeface="Arial" panose="020B0604020202020204" pitchFamily="34" charset="0"/>
                <a:cs typeface="Arial" panose="020B0604020202020204" pitchFamily="34" charset="0"/>
              </a:rPr>
              <a:t>ύψος </a:t>
            </a:r>
            <a:r>
              <a:rPr lang="el-GR" sz="1800" b="0" i="0" u="none" strike="noStrike" baseline="0" dirty="0">
                <a:latin typeface="Arial" panose="020B0604020202020204" pitchFamily="34" charset="0"/>
                <a:cs typeface="Arial" panose="020B0604020202020204" pitchFamily="34" charset="0"/>
              </a:rPr>
              <a:t>της φαρμακευτικής δαπάνης, που ανταποκρίνεται στις </a:t>
            </a:r>
            <a:r>
              <a:rPr lang="el-GR" sz="1800" b="1" i="0" u="none" strike="noStrike" baseline="0" dirty="0">
                <a:latin typeface="Arial" panose="020B0604020202020204" pitchFamily="34" charset="0"/>
                <a:cs typeface="Arial" panose="020B0604020202020204" pitchFamily="34" charset="0"/>
              </a:rPr>
              <a:t>ανάγκες </a:t>
            </a:r>
            <a:r>
              <a:rPr lang="el-GR" sz="1800" b="0" i="0" u="none" strike="noStrike" baseline="0" dirty="0">
                <a:latin typeface="Arial" panose="020B0604020202020204" pitchFamily="34" charset="0"/>
                <a:cs typeface="Arial" panose="020B0604020202020204" pitchFamily="34" charset="0"/>
              </a:rPr>
              <a:t>του πληθυσμού της χώρας. Βάσει αυτού του κριτηρίου πρέπει να ρυθμίσουμε τη φαρμακευτική δαπάνη στην Ελλάδα. Εμπόδιο στην απάντηση τέτοιου είδους ερωτημάτων και κατ’ επέκταση στην εφαρμογή μιας βιώσιμης ρυθμιστικής προσέγγισης είναι η προσβασιμότητα των </a:t>
            </a:r>
            <a:r>
              <a:rPr lang="el-GR" sz="1800" b="1" i="0" u="none" strike="noStrike" baseline="0" dirty="0">
                <a:latin typeface="Arial" panose="020B0604020202020204" pitchFamily="34" charset="0"/>
                <a:cs typeface="Arial" panose="020B0604020202020204" pitchFamily="34" charset="0"/>
              </a:rPr>
              <a:t>δεδομένων </a:t>
            </a:r>
            <a:r>
              <a:rPr lang="el-GR" sz="1800" b="0" i="0" u="none" strike="noStrike" baseline="0" dirty="0">
                <a:latin typeface="Arial" panose="020B0604020202020204" pitchFamily="34" charset="0"/>
                <a:cs typeface="Arial" panose="020B0604020202020204" pitchFamily="34" charset="0"/>
              </a:rPr>
              <a:t>και δη εκείνων που αφορούν τις κινήσεις των φαρμάκων. Γι’ αυτό χρειάζεται η επέκταση της </a:t>
            </a:r>
            <a:r>
              <a:rPr lang="el-GR" sz="1800" b="1" i="0" u="none" strike="noStrike" baseline="0" dirty="0">
                <a:latin typeface="Arial" panose="020B0604020202020204" pitchFamily="34" charset="0"/>
                <a:cs typeface="Arial" panose="020B0604020202020204" pitchFamily="34" charset="0"/>
              </a:rPr>
              <a:t>ηλεκτρονικής </a:t>
            </a:r>
            <a:r>
              <a:rPr lang="el-GR" sz="1800" b="0" i="0" u="none" strike="noStrike" baseline="0" dirty="0" err="1">
                <a:latin typeface="Arial" panose="020B0604020202020204" pitchFamily="34" charset="0"/>
                <a:cs typeface="Arial" panose="020B0604020202020204" pitchFamily="34" charset="0"/>
              </a:rPr>
              <a:t>συνταγογράφησης</a:t>
            </a:r>
            <a:r>
              <a:rPr lang="el-GR" sz="1800" b="0" i="0" u="none" strike="noStrike" baseline="0" dirty="0">
                <a:latin typeface="Arial" panose="020B0604020202020204" pitchFamily="34" charset="0"/>
                <a:cs typeface="Arial" panose="020B0604020202020204" pitchFamily="34" charset="0"/>
              </a:rPr>
              <a:t> και στα νοσοκομεία, σε σύνδεση με τα </a:t>
            </a:r>
            <a:r>
              <a:rPr lang="el-GR" sz="1800" b="1" i="0" u="none" strike="noStrike" baseline="0" dirty="0">
                <a:latin typeface="Arial" panose="020B0604020202020204" pitchFamily="34" charset="0"/>
                <a:cs typeface="Arial" panose="020B0604020202020204" pitchFamily="34" charset="0"/>
              </a:rPr>
              <a:t>πρωτόκολλα </a:t>
            </a:r>
            <a:r>
              <a:rPr lang="el-GR" sz="1800" b="0" i="0" u="none" strike="noStrike" baseline="0" dirty="0" err="1">
                <a:latin typeface="Arial" panose="020B0604020202020204" pitchFamily="34" charset="0"/>
                <a:cs typeface="Arial" panose="020B0604020202020204" pitchFamily="34" charset="0"/>
              </a:rPr>
              <a:t>συνταγογράφησης</a:t>
            </a:r>
            <a:r>
              <a:rPr lang="el-GR" sz="1800" b="0" i="0" u="none" strike="noStrike" baseline="0" dirty="0">
                <a:latin typeface="Arial" panose="020B0604020202020204" pitchFamily="34" charset="0"/>
                <a:cs typeface="Arial" panose="020B0604020202020204" pitchFamily="34" charset="0"/>
              </a:rPr>
              <a:t>.</a:t>
            </a:r>
          </a:p>
          <a:p>
            <a:pPr algn="l"/>
            <a:r>
              <a:rPr lang="el-GR" sz="1800" b="0" i="0" u="none" strike="noStrike" baseline="0" dirty="0">
                <a:latin typeface="Arial" panose="020B0604020202020204" pitchFamily="34" charset="0"/>
                <a:cs typeface="Arial" panose="020B0604020202020204" pitchFamily="34" charset="0"/>
              </a:rPr>
              <a:t>Ο μηχανισμός υποχρεωτικών επιστροφών-</a:t>
            </a:r>
            <a:r>
              <a:rPr lang="el-GR" sz="1800" b="1" i="0" u="none" strike="noStrike" baseline="0" dirty="0" err="1">
                <a:latin typeface="Arial" panose="020B0604020202020204" pitchFamily="34" charset="0"/>
                <a:cs typeface="Arial" panose="020B0604020202020204" pitchFamily="34" charset="0"/>
              </a:rPr>
              <a:t>clawback</a:t>
            </a:r>
            <a:r>
              <a:rPr lang="el-GR" sz="1800" b="1" i="0" u="none" strike="noStrike" baseline="0" dirty="0">
                <a:latin typeface="Arial" panose="020B0604020202020204" pitchFamily="34" charset="0"/>
                <a:cs typeface="Arial" panose="020B0604020202020204" pitchFamily="34" charset="0"/>
              </a:rPr>
              <a:t> </a:t>
            </a:r>
            <a:r>
              <a:rPr lang="el-GR" sz="1800" b="0" i="0" u="none" strike="noStrike" baseline="0" dirty="0">
                <a:latin typeface="Arial" panose="020B0604020202020204" pitchFamily="34" charset="0"/>
                <a:cs typeface="Arial" panose="020B0604020202020204" pitchFamily="34" charset="0"/>
              </a:rPr>
              <a:t>θα πρέπει να επαναξιολογηθεί λαμβάνοντας υπόψη επιπλέον χαρακτηριστικά, όπως το ΑΤC, αλλά και οι συντελεστές βαρύτητας (</a:t>
            </a:r>
            <a:r>
              <a:rPr lang="el-GR" sz="1800" b="0" i="0" u="none" strike="noStrike" baseline="0" dirty="0" err="1">
                <a:latin typeface="Arial" panose="020B0604020202020204" pitchFamily="34" charset="0"/>
                <a:cs typeface="Arial" panose="020B0604020202020204" pitchFamily="34" charset="0"/>
              </a:rPr>
              <a:t>share</a:t>
            </a:r>
            <a:r>
              <a:rPr lang="el-GR" sz="1800" b="0" i="0" u="none" strike="noStrike" baseline="0" dirty="0">
                <a:latin typeface="Arial" panose="020B0604020202020204" pitchFamily="34" charset="0"/>
                <a:cs typeface="Arial" panose="020B0604020202020204" pitchFamily="34" charset="0"/>
              </a:rPr>
              <a:t> &amp; </a:t>
            </a:r>
            <a:r>
              <a:rPr lang="el-GR" sz="1800" b="0" i="0" u="none" strike="noStrike" baseline="0" dirty="0" err="1">
                <a:latin typeface="Arial" panose="020B0604020202020204" pitchFamily="34" charset="0"/>
                <a:cs typeface="Arial" panose="020B0604020202020204" pitchFamily="34" charset="0"/>
              </a:rPr>
              <a:t>growth</a:t>
            </a:r>
            <a:r>
              <a:rPr lang="el-GR" sz="1800" b="0" i="0" u="none" strike="noStrike" baseline="0" dirty="0">
                <a:latin typeface="Arial" panose="020B0604020202020204" pitchFamily="34" charset="0"/>
                <a:cs typeface="Arial" panose="020B0604020202020204" pitchFamily="34" charset="0"/>
              </a:rPr>
              <a:t>) να επαναπροσδιοριστούν χρησιμοποιώντας τα δεδομένα της φαρμακευτικής κίνησης του συνόλου των δημόσιων νοσοκομείων.</a:t>
            </a:r>
          </a:p>
          <a:p>
            <a:pPr algn="l"/>
            <a:r>
              <a:rPr lang="el-GR" sz="1800" b="0" i="0" u="none" strike="noStrike" baseline="0" dirty="0">
                <a:latin typeface="Arial" panose="020B0604020202020204" pitchFamily="34" charset="0"/>
                <a:cs typeface="Arial" panose="020B0604020202020204" pitchFamily="34" charset="0"/>
              </a:rPr>
              <a:t>Η </a:t>
            </a:r>
            <a:r>
              <a:rPr lang="el-GR" sz="1800" b="1" i="0" u="none" strike="noStrike" baseline="0" dirty="0">
                <a:latin typeface="Arial" panose="020B0604020202020204" pitchFamily="34" charset="0"/>
                <a:cs typeface="Arial" panose="020B0604020202020204" pitchFamily="34" charset="0"/>
              </a:rPr>
              <a:t>ΕΚΑΠΥ </a:t>
            </a:r>
            <a:r>
              <a:rPr lang="el-GR" sz="1800" b="0" i="0" u="none" strike="noStrike" baseline="0" dirty="0">
                <a:latin typeface="Arial" panose="020B0604020202020204" pitchFamily="34" charset="0"/>
                <a:cs typeface="Arial" panose="020B0604020202020204" pitchFamily="34" charset="0"/>
              </a:rPr>
              <a:t>θα πρέπει να διεξάγει διαγωνισμούς και συμφωνίες πλαίσιο στα ανταγωνιστικά φάρμακα, που πρέπει οι διοικήσεις περιφερειών και νοσοκομείων να ενισχύσουν, όπως και μια δωδεκαετία πριν, όπως αξιολογήθηκαν (</a:t>
            </a:r>
            <a:r>
              <a:rPr lang="el-GR" sz="1800" b="0" i="0" u="none" strike="noStrike" baseline="0" dirty="0" err="1">
                <a:latin typeface="Arial" panose="020B0604020202020204" pitchFamily="34" charset="0"/>
                <a:cs typeface="Arial" panose="020B0604020202020204" pitchFamily="34" charset="0"/>
              </a:rPr>
              <a:t>Castanioti</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et</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al</a:t>
            </a:r>
            <a:r>
              <a:rPr lang="el-GR" sz="1800" b="0" i="0" u="none" strike="noStrike" baseline="0" dirty="0">
                <a:latin typeface="Arial" panose="020B0604020202020204" pitchFamily="34" charset="0"/>
                <a:cs typeface="Arial" panose="020B0604020202020204" pitchFamily="34" charset="0"/>
              </a:rPr>
              <a:t>. 2016).</a:t>
            </a:r>
          </a:p>
          <a:p>
            <a:pPr algn="l"/>
            <a:r>
              <a:rPr lang="el-GR" sz="1800" b="0" i="0" u="none" strike="noStrike" baseline="0" dirty="0">
                <a:latin typeface="Arial" panose="020B0604020202020204" pitchFamily="34" charset="0"/>
                <a:cs typeface="Arial" panose="020B0604020202020204" pitchFamily="34" charset="0"/>
              </a:rPr>
              <a:t>Η επαναλειτουργία του </a:t>
            </a:r>
            <a:r>
              <a:rPr lang="en-US" sz="1800" b="1" i="0" u="none" strike="noStrike" baseline="0" dirty="0">
                <a:latin typeface="Arial" panose="020B0604020202020204" pitchFamily="34" charset="0"/>
                <a:cs typeface="Arial" panose="020B0604020202020204" pitchFamily="34" charset="0"/>
              </a:rPr>
              <a:t>observe.net</a:t>
            </a:r>
            <a:r>
              <a:rPr lang="en-US" sz="1800" b="0" i="0" u="none" strike="noStrike" baseline="0" dirty="0">
                <a:latin typeface="Arial" panose="020B0604020202020204" pitchFamily="34" charset="0"/>
                <a:cs typeface="Arial" panose="020B0604020202020204" pitchFamily="34" charset="0"/>
              </a:rPr>
              <a:t>, </a:t>
            </a:r>
            <a:r>
              <a:rPr lang="el-GR" sz="1800" b="0" i="0" u="none" strike="noStrike" baseline="0" dirty="0">
                <a:latin typeface="Arial" panose="020B0604020202020204" pitchFamily="34" charset="0"/>
                <a:cs typeface="Arial" panose="020B0604020202020204" pitchFamily="34" charset="0"/>
              </a:rPr>
              <a:t>π.χ. στο </a:t>
            </a:r>
            <a:r>
              <a:rPr lang="en-US" sz="1800" b="0" i="0" u="none" strike="noStrike" baseline="0" dirty="0">
                <a:latin typeface="Arial" panose="020B0604020202020204" pitchFamily="34" charset="0"/>
                <a:cs typeface="Arial" panose="020B0604020202020204" pitchFamily="34" charset="0"/>
              </a:rPr>
              <a:t>Business </a:t>
            </a:r>
            <a:r>
              <a:rPr lang="el-GR" sz="1800" b="0" i="0" u="none" strike="noStrike" baseline="0" dirty="0">
                <a:latin typeface="Arial" panose="020B0604020202020204" pitchFamily="34" charset="0"/>
                <a:cs typeface="Arial" panose="020B0604020202020204" pitchFamily="34" charset="0"/>
              </a:rPr>
              <a:t>Ι</a:t>
            </a:r>
            <a:r>
              <a:rPr lang="en-US" sz="1800" b="0" i="0" u="none" strike="noStrike" baseline="0" dirty="0" err="1">
                <a:latin typeface="Arial" panose="020B0604020202020204" pitchFamily="34" charset="0"/>
                <a:cs typeface="Arial" panose="020B0604020202020204" pitchFamily="34" charset="0"/>
              </a:rPr>
              <a:t>ntelligence</a:t>
            </a:r>
            <a:r>
              <a:rPr lang="en-US" sz="1800" b="0" i="0" u="none" strike="noStrike" baseline="0" dirty="0">
                <a:latin typeface="Arial" panose="020B0604020202020204" pitchFamily="34" charset="0"/>
                <a:cs typeface="Arial" panose="020B0604020202020204" pitchFamily="34" charset="0"/>
              </a:rPr>
              <a:t> (BI, esy.net) </a:t>
            </a:r>
            <a:r>
              <a:rPr lang="el-GR" sz="1800" b="0" i="0" u="none" strike="noStrike" baseline="0" dirty="0">
                <a:latin typeface="Arial" panose="020B0604020202020204" pitchFamily="34" charset="0"/>
                <a:cs typeface="Arial" panose="020B0604020202020204" pitchFamily="34" charset="0"/>
              </a:rPr>
              <a:t>κάθε νοσοκομείου, </a:t>
            </a:r>
            <a:r>
              <a:rPr lang="el-GR" sz="1800" b="0" i="0" u="none" strike="noStrike" baseline="0" dirty="0" err="1">
                <a:latin typeface="Arial" panose="020B0604020202020204" pitchFamily="34" charset="0"/>
                <a:cs typeface="Arial" panose="020B0604020202020204" pitchFamily="34" charset="0"/>
              </a:rPr>
              <a:t>ΔΥΠε</a:t>
            </a:r>
            <a:r>
              <a:rPr lang="el-GR" sz="1800" b="0" i="0" u="none" strike="noStrike" baseline="0" dirty="0">
                <a:latin typeface="Arial" panose="020B0604020202020204" pitchFamily="34" charset="0"/>
                <a:cs typeface="Arial" panose="020B0604020202020204" pitchFamily="34" charset="0"/>
              </a:rPr>
              <a:t> και του Υπουργείου Υγείας, είναι αναγκαία για παρακολούθηση (ποσοτήτων και αξιών) φαρμάκων (ανά ATC) και περαιτέρω παρακολούθηση ανά κλινική, με υπεύθυνο τον συντονιστή διευθυντή της σε συνεργασία με τους διευθυντές των φαρμακείων.</a:t>
            </a:r>
          </a:p>
          <a:p>
            <a:pPr algn="l"/>
            <a:r>
              <a:rPr lang="el-GR" sz="1800" b="0" i="0" u="none" strike="noStrike" baseline="0" dirty="0">
                <a:latin typeface="Arial" panose="020B0604020202020204" pitchFamily="34" charset="0"/>
                <a:cs typeface="Arial" panose="020B0604020202020204" pitchFamily="34" charset="0"/>
              </a:rPr>
              <a:t>Τα μέτρα αυτά κ.ά. είναι απαραίτητο να ενταχθούν σε έναν επιχειρησιακό </a:t>
            </a:r>
            <a:r>
              <a:rPr lang="el-GR" sz="1800" b="1" i="0" u="none" strike="noStrike" baseline="0" dirty="0">
                <a:latin typeface="Arial" panose="020B0604020202020204" pitchFamily="34" charset="0"/>
                <a:cs typeface="Arial" panose="020B0604020202020204" pitchFamily="34" charset="0"/>
              </a:rPr>
              <a:t>σχεδιασμό </a:t>
            </a:r>
            <a:r>
              <a:rPr lang="el-GR" sz="1800" b="0" i="0" u="none" strike="noStrike" baseline="0" dirty="0">
                <a:latin typeface="Arial" panose="020B0604020202020204" pitchFamily="34" charset="0"/>
                <a:cs typeface="Arial" panose="020B0604020202020204" pitchFamily="34" charset="0"/>
              </a:rPr>
              <a:t>με λεπτομέρειες για την εφαρμογή τους.</a:t>
            </a:r>
            <a:endParaRPr lang="el-GR" sz="1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5132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1026082"/>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10.2 Η κατάσταση για το φάρμακο διεθνώς</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10.2.1 </a:t>
            </a:r>
            <a:r>
              <a:rPr lang="el-GR" sz="3000" b="1" i="1" u="none" strike="noStrike" baseline="0" dirty="0">
                <a:latin typeface="Arial" panose="020B0604020202020204" pitchFamily="34" charset="0"/>
                <a:cs typeface="Arial" panose="020B0604020202020204" pitchFamily="34" charset="0"/>
              </a:rPr>
              <a:t>Μέτρα στην προσφορά </a:t>
            </a:r>
            <a:r>
              <a:rPr lang="el-GR" sz="3000" b="1" i="0" u="none" strike="noStrike" baseline="0" dirty="0">
                <a:latin typeface="Arial" panose="020B0604020202020204" pitchFamily="34" charset="0"/>
                <a:cs typeface="Arial" panose="020B0604020202020204" pitchFamily="34" charset="0"/>
              </a:rPr>
              <a:t>(2)</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1069694"/>
            <a:ext cx="11112758" cy="4401205"/>
          </a:xfrm>
          <a:prstGeom prst="rect">
            <a:avLst/>
          </a:prstGeom>
          <a:noFill/>
          <a:ln>
            <a:noFill/>
          </a:ln>
        </p:spPr>
        <p:txBody>
          <a:bodyPr wrap="square" rtlCol="0">
            <a:spAutoFit/>
          </a:bodyPr>
          <a:lstStyle/>
          <a:p>
            <a:pPr algn="l"/>
            <a:r>
              <a:rPr lang="el-GR" sz="2000" b="0" i="0" u="none" strike="noStrike" baseline="0" dirty="0">
                <a:latin typeface="Arial" panose="020B0604020202020204" pitchFamily="34" charset="0"/>
                <a:cs typeface="Arial" panose="020B0604020202020204" pitchFamily="34" charset="0"/>
              </a:rPr>
              <a:t>Επί του παρόντος, η χρήση γενόσημων</a:t>
            </a:r>
            <a:r>
              <a:rPr lang="el-GR" sz="200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φαρμάκων αποτελεί περισσότερο από το ήμισυ του συνολικού όγκου των φαρμακευτικών προϊόντων που καταναλώνονται παγκοσμίως, αλλά μόνο το 25% της συνολικής αξίας της φαρμακευτικής αγοράς (OECD Health </a:t>
            </a:r>
            <a:r>
              <a:rPr lang="el-GR" sz="2000" b="0" i="0" u="none" strike="noStrike" baseline="0" dirty="0" err="1">
                <a:latin typeface="Arial" panose="020B0604020202020204" pitchFamily="34" charset="0"/>
                <a:cs typeface="Arial" panose="020B0604020202020204" pitchFamily="34" charset="0"/>
              </a:rPr>
              <a:t>Statistics</a:t>
            </a:r>
            <a:r>
              <a:rPr lang="el-GR" sz="2000" b="0" i="0" u="none" strike="noStrike" baseline="0" dirty="0">
                <a:latin typeface="Arial" panose="020B0604020202020204" pitchFamily="34" charset="0"/>
                <a:cs typeface="Arial" panose="020B0604020202020204" pitchFamily="34" charset="0"/>
              </a:rPr>
              <a:t> 2017). </a:t>
            </a:r>
          </a:p>
          <a:p>
            <a:pPr algn="l"/>
            <a:endParaRPr lang="el-GR" sz="200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Αυτές οι αναλογίες ποικίλλουν ανάλογα με την περιοχή και τη χώρα, αλλά η κατανάλωση εκτός πατέντας φαρμακευτικών προϊόντων είναι σταθερά υψηλότερη από εκείνη των καινοτόμων στις περισσότερες χώρες και είναι μια από τις πλέον χρησιμοποιούμενες τεχνολογίες υγειονομικής περίθαλψης σε όλο τον κόσμο (</a:t>
            </a:r>
            <a:r>
              <a:rPr lang="el-GR" sz="2000" b="0" i="0" u="none" strike="noStrike" baseline="0" dirty="0" err="1">
                <a:latin typeface="Arial" panose="020B0604020202020204" pitchFamily="34" charset="0"/>
                <a:cs typeface="Arial" panose="020B0604020202020204" pitchFamily="34" charset="0"/>
              </a:rPr>
              <a:t>Gorokhovich</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et</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al</a:t>
            </a:r>
            <a:r>
              <a:rPr lang="el-GR" sz="2000" b="0" i="0" u="none" strike="noStrike" baseline="0" dirty="0">
                <a:latin typeface="Arial" panose="020B0604020202020204" pitchFamily="34" charset="0"/>
                <a:cs typeface="Arial" panose="020B0604020202020204" pitchFamily="34" charset="0"/>
              </a:rPr>
              <a:t>. 2013). </a:t>
            </a:r>
          </a:p>
          <a:p>
            <a:pPr algn="l"/>
            <a:endParaRPr lang="el-GR" sz="200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Τα αντίστοιχα στοιχεία για τον όγκο λιανικών πωλήσεων κατά το 2019 παρουσιάζονται στο Σχήμα 10.1 και δείχνουν τον μέσο όρο Ελλάδας, άλλων χωρών και της ΕΕ18. </a:t>
            </a:r>
          </a:p>
          <a:p>
            <a:pPr algn="l"/>
            <a:endParaRPr lang="el-GR" sz="200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Σύμφωνα με τα στοιχεία της EFPIA (2020), στην Ελλάδα τα </a:t>
            </a:r>
            <a:r>
              <a:rPr lang="el-GR" sz="2000" b="0" i="0" u="none" strike="noStrike" baseline="0" dirty="0" err="1">
                <a:latin typeface="Arial" panose="020B0604020202020204" pitchFamily="34" charset="0"/>
                <a:cs typeface="Arial" panose="020B0604020202020204" pitchFamily="34" charset="0"/>
              </a:rPr>
              <a:t>γενόσημα</a:t>
            </a:r>
            <a:r>
              <a:rPr lang="el-GR" sz="2000" b="0" i="0" u="none" strike="noStrike" baseline="0" dirty="0">
                <a:latin typeface="Arial" panose="020B0604020202020204" pitchFamily="34" charset="0"/>
                <a:cs typeface="Arial" panose="020B0604020202020204" pitchFamily="34" charset="0"/>
              </a:rPr>
              <a:t> είχαν το 2018 το 22,4% των συνολικών πωλήσεων της φαρμακοβιομηχανίας (σε τιμές </a:t>
            </a:r>
            <a:r>
              <a:rPr lang="el-GR" sz="2000" b="0" i="0" u="none" strike="noStrike" baseline="0" dirty="0" err="1">
                <a:latin typeface="Arial" panose="020B0604020202020204" pitchFamily="34" charset="0"/>
                <a:cs typeface="Arial" panose="020B0604020202020204" pitchFamily="34" charset="0"/>
              </a:rPr>
              <a:t>ex-factory</a:t>
            </a:r>
            <a:r>
              <a:rPr lang="el-GR" sz="20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95548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a:t>
            </a:r>
            <a:r>
              <a:rPr lang="el-GR" sz="3000" b="1" i="1" u="none" strike="noStrike" baseline="0" dirty="0" err="1">
                <a:latin typeface="Arial" panose="020B0604020202020204" pitchFamily="34" charset="0"/>
                <a:cs typeface="Arial" panose="020B0604020202020204" pitchFamily="34" charset="0"/>
              </a:rPr>
              <a:t>εξωνοσοκομειακών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1</a:t>
            </a:r>
            <a:r>
              <a:rPr lang="el-GR" sz="3000" b="1" u="none" strike="noStrike" baseline="0" dirty="0">
                <a:latin typeface="Arial" panose="020B0604020202020204" pitchFamily="34" charset="0"/>
                <a:cs typeface="Arial" panose="020B0604020202020204" pitchFamily="34" charset="0"/>
              </a:rPr>
              <a:t>)</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340832FC-F98D-2AA0-F3DD-B204E498647A}"/>
              </a:ext>
            </a:extLst>
          </p:cNvPr>
          <p:cNvSpPr txBox="1"/>
          <p:nvPr/>
        </p:nvSpPr>
        <p:spPr>
          <a:xfrm>
            <a:off x="539621" y="943315"/>
            <a:ext cx="11112759" cy="5632311"/>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Το κύριο εργαλείο είναι η ηλεκτρονική </a:t>
            </a:r>
            <a:r>
              <a:rPr lang="el-GR" sz="2000" b="0" i="0" u="none" strike="noStrike" baseline="0" dirty="0" err="1">
                <a:latin typeface="Arial" panose="020B0604020202020204" pitchFamily="34" charset="0"/>
                <a:cs typeface="Arial" panose="020B0604020202020204" pitchFamily="34" charset="0"/>
              </a:rPr>
              <a:t>συνταγογράφηση</a:t>
            </a:r>
            <a:r>
              <a:rPr lang="el-GR" sz="2000" b="0" i="0" u="none" strike="noStrike" baseline="0" dirty="0">
                <a:latin typeface="Arial" panose="020B0604020202020204" pitchFamily="34" charset="0"/>
                <a:cs typeface="Arial" panose="020B0604020202020204" pitchFamily="34" charset="0"/>
              </a:rPr>
              <a:t> που αναφέρθηκε. Ανάλογες μεθοδολογίες των μεταβλητών που προσφέρει, χρησιμοποιήθηκαν στην αξιολόγηση των ετών 2013, 2014, 2015 (πρώτο εξάμηνο), που έγινε από ερευνητικά έργα και επιστημονική ομάδα του ΔΠΘ (</a:t>
            </a:r>
            <a:r>
              <a:rPr lang="el-GR" sz="2000" b="0" i="0" u="none" strike="noStrike" baseline="0" dirty="0" err="1">
                <a:latin typeface="Arial" panose="020B0604020202020204" pitchFamily="34" charset="0"/>
                <a:cs typeface="Arial" panose="020B0604020202020204" pitchFamily="34" charset="0"/>
              </a:rPr>
              <a:t>Polyzos</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et</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al</a:t>
            </a:r>
            <a:r>
              <a:rPr lang="el-GR" sz="2000" b="0" i="0" u="none" strike="noStrike" baseline="0" dirty="0">
                <a:latin typeface="Arial" panose="020B0604020202020204" pitchFamily="34" charset="0"/>
                <a:cs typeface="Arial" panose="020B0604020202020204" pitchFamily="34" charset="0"/>
              </a:rPr>
              <a:t>. 2016). Τέλος, το 2022 ολοκληρώθηκε με στοιχεία 2015-21 (μεταδιδακτορική διατριβή </a:t>
            </a:r>
            <a:r>
              <a:rPr lang="el-GR" sz="2000" b="0" i="0" u="none" strike="noStrike" baseline="0" dirty="0" err="1">
                <a:latin typeface="Arial" panose="020B0604020202020204" pitchFamily="34" charset="0"/>
                <a:cs typeface="Arial" panose="020B0604020202020204" pitchFamily="34" charset="0"/>
              </a:rPr>
              <a:t>Γ.Μαυριδόγλου</a:t>
            </a:r>
            <a:r>
              <a:rPr lang="el-GR" sz="2000" b="0" i="0" u="none" strike="noStrike" baseline="0" dirty="0">
                <a:latin typeface="Arial" panose="020B0604020202020204" pitchFamily="34" charset="0"/>
                <a:cs typeface="Arial" panose="020B0604020202020204" pitchFamily="34" charset="0"/>
              </a:rPr>
              <a:t>, με επίβλεψη Ν. Πολύζου, 2023), όπως δημοσιεύθηκε, ως πρώτη προσπάθεια συνολικής αξιολόγησης, μέρος της οποίας είναι και η παρούσα.</a:t>
            </a:r>
          </a:p>
          <a:p>
            <a:pPr algn="l"/>
            <a:endParaRPr lang="el-GR" sz="2000" b="0" i="0" u="none" strike="noStrike" baseline="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Από άλλες έρευνες, πάνω από το 1/3 της μεταβλητότητας των ιατρικών πρακτικών εξηγείται από το </a:t>
            </a:r>
            <a:r>
              <a:rPr lang="el-GR" sz="2000" b="0" i="1" u="none" strike="noStrike" baseline="0" dirty="0">
                <a:latin typeface="Arial" panose="020B0604020202020204" pitchFamily="34" charset="0"/>
                <a:cs typeface="Arial" panose="020B0604020202020204" pitchFamily="34" charset="0"/>
              </a:rPr>
              <a:t>φύλο και την ηλικία</a:t>
            </a:r>
            <a:r>
              <a:rPr lang="el-GR" sz="2000" b="0" i="0" u="none" strike="noStrike" baseline="0" dirty="0">
                <a:latin typeface="Arial" panose="020B0604020202020204" pitchFamily="34" charset="0"/>
                <a:cs typeface="Arial" panose="020B0604020202020204" pitchFamily="34" charset="0"/>
              </a:rPr>
              <a:t> (οι άνδρες τρίτης ηλικίας και οι γυναίκες συνήθως χρησιμοποιούν φάρμακα περισσότερο συχνά από τους υπόλοιπους άνδρες και έχουν περισσότερες επισκέψεις σε ιατρούς). Αυτό έχει συνέπειες και στο </a:t>
            </a:r>
            <a:r>
              <a:rPr lang="el-GR" sz="2000" b="0" i="1" u="none" strike="noStrike" baseline="0" dirty="0">
                <a:latin typeface="Arial" panose="020B0604020202020204" pitchFamily="34" charset="0"/>
                <a:cs typeface="Arial" panose="020B0604020202020204" pitchFamily="34" charset="0"/>
              </a:rPr>
              <a:t>κόστος</a:t>
            </a:r>
            <a:r>
              <a:rPr lang="el-GR" sz="2000" b="0" i="0" u="none" strike="noStrike" baseline="0" dirty="0">
                <a:latin typeface="Arial" panose="020B0604020202020204" pitchFamily="34" charset="0"/>
                <a:cs typeface="Arial" panose="020B0604020202020204" pitchFamily="34" charset="0"/>
              </a:rPr>
              <a:t> θεραπείας. Τρίτος παράγοντας είναι η νόσος και ο χειρισμός της από τον </a:t>
            </a:r>
            <a:r>
              <a:rPr lang="el-GR" sz="2000" b="0" i="1" u="none" strike="noStrike" baseline="0" dirty="0">
                <a:latin typeface="Arial" panose="020B0604020202020204" pitchFamily="34" charset="0"/>
                <a:cs typeface="Arial" panose="020B0604020202020204" pitchFamily="34" charset="0"/>
              </a:rPr>
              <a:t>ιατρό</a:t>
            </a:r>
            <a:r>
              <a:rPr lang="el-GR" sz="2000" b="0" i="0" u="none" strike="noStrike" baseline="0" dirty="0">
                <a:latin typeface="Arial" panose="020B0604020202020204" pitchFamily="34" charset="0"/>
                <a:cs typeface="Arial" panose="020B0604020202020204" pitchFamily="34" charset="0"/>
              </a:rPr>
              <a:t>.</a:t>
            </a:r>
          </a:p>
          <a:p>
            <a:pPr algn="l"/>
            <a:endParaRPr lang="el-GR" sz="2000" b="0" i="0" u="none" strike="noStrike" baseline="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Η παρούσα έρευνα αποτελεί μια πρωτογενή περιγραφική διαχρονική μελέτη (2015-2021) των στοιχείων-χαρακτηριστικών της </a:t>
            </a:r>
            <a:r>
              <a:rPr lang="el-GR" sz="2000" b="0" i="0" u="none" strike="noStrike" baseline="0" dirty="0" err="1">
                <a:latin typeface="Arial" panose="020B0604020202020204" pitchFamily="34" charset="0"/>
                <a:cs typeface="Arial" panose="020B0604020202020204" pitchFamily="34" charset="0"/>
              </a:rPr>
              <a:t>συνταγογράφησης</a:t>
            </a:r>
            <a:r>
              <a:rPr lang="el-GR" sz="2000" b="0" i="0" u="none" strike="noStrike" baseline="0" dirty="0">
                <a:latin typeface="Arial" panose="020B0604020202020204" pitchFamily="34" charset="0"/>
                <a:cs typeface="Arial" panose="020B0604020202020204" pitchFamily="34" charset="0"/>
              </a:rPr>
              <a:t> του ελληνικού πληθυσμού (συνέχεια άλλων 2013-14). Οι παράγοντες που εξετάζονται είναι </a:t>
            </a:r>
            <a:r>
              <a:rPr lang="el-GR" sz="2000" b="0" i="1" u="none" strike="noStrike" baseline="0" dirty="0">
                <a:latin typeface="Arial" panose="020B0604020202020204" pitchFamily="34" charset="0"/>
                <a:cs typeface="Arial" panose="020B0604020202020204" pitchFamily="34" charset="0"/>
              </a:rPr>
              <a:t>δαπάνη </a:t>
            </a:r>
            <a:r>
              <a:rPr lang="el-GR" sz="2000" b="0" i="0" u="none" strike="noStrike" baseline="0" dirty="0">
                <a:latin typeface="Arial" panose="020B0604020202020204" pitchFamily="34" charset="0"/>
                <a:cs typeface="Arial" panose="020B0604020202020204" pitchFamily="34" charset="0"/>
              </a:rPr>
              <a:t>και </a:t>
            </a:r>
            <a:r>
              <a:rPr lang="el-GR" sz="2000" b="0" i="1" u="none" strike="noStrike" baseline="0" dirty="0">
                <a:latin typeface="Arial" panose="020B0604020202020204" pitchFamily="34" charset="0"/>
                <a:cs typeface="Arial" panose="020B0604020202020204" pitchFamily="34" charset="0"/>
              </a:rPr>
              <a:t>ποσότητα</a:t>
            </a:r>
            <a:r>
              <a:rPr lang="el-GR" sz="2000" b="0" i="0" u="none" strike="noStrike" baseline="0" dirty="0">
                <a:latin typeface="Arial" panose="020B0604020202020204" pitchFamily="34" charset="0"/>
                <a:cs typeface="Arial" panose="020B0604020202020204" pitchFamily="34" charset="0"/>
              </a:rPr>
              <a:t> </a:t>
            </a:r>
            <a:r>
              <a:rPr lang="el-GR" sz="2000" b="0" i="1" u="none" strike="noStrike" baseline="0" dirty="0" err="1">
                <a:latin typeface="Arial" panose="020B0604020202020204" pitchFamily="34" charset="0"/>
                <a:cs typeface="Arial" panose="020B0604020202020204" pitchFamily="34" charset="0"/>
              </a:rPr>
              <a:t>συνταγογραφούμενων</a:t>
            </a:r>
            <a:r>
              <a:rPr lang="el-GR" sz="2000" b="0" i="1" u="none" strike="noStrike" baseline="0" dirty="0">
                <a:latin typeface="Arial" panose="020B0604020202020204" pitchFamily="34" charset="0"/>
                <a:cs typeface="Arial" panose="020B0604020202020204" pitchFamily="34" charset="0"/>
              </a:rPr>
              <a:t> φαρμάκων</a:t>
            </a:r>
            <a:r>
              <a:rPr lang="el-GR" sz="2000" b="0" i="0" u="none" strike="noStrike" baseline="0" dirty="0">
                <a:latin typeface="Arial" panose="020B0604020202020204" pitchFamily="34" charset="0"/>
                <a:cs typeface="Arial" panose="020B0604020202020204" pitchFamily="34" charset="0"/>
              </a:rPr>
              <a:t>. Οι «διαχωριστικοί» </a:t>
            </a:r>
            <a:r>
              <a:rPr lang="el-GR" sz="2000" b="0" i="1" u="none" strike="noStrike" baseline="0" dirty="0">
                <a:latin typeface="Arial" panose="020B0604020202020204" pitchFamily="34" charset="0"/>
                <a:cs typeface="Arial" panose="020B0604020202020204" pitchFamily="34" charset="0"/>
              </a:rPr>
              <a:t>παράγοντες</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είναιφύλο</a:t>
            </a:r>
            <a:r>
              <a:rPr lang="el-GR" sz="2000" b="0" i="0" u="none" strike="noStrike" baseline="0" dirty="0">
                <a:latin typeface="Arial" panose="020B0604020202020204" pitchFamily="34" charset="0"/>
                <a:cs typeface="Arial" panose="020B0604020202020204" pitchFamily="34" charset="0"/>
              </a:rPr>
              <a:t> – ηλικία – γεωγραφική περιοχή – ειδικότητα ιατρού – τύπος φαρμάκου – θεραπευτικές κατηγορίες.</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23202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a:t>
            </a:r>
            <a:r>
              <a:rPr lang="el-GR" sz="3000" b="1" i="1" u="none" strike="noStrike" baseline="0" dirty="0" err="1">
                <a:latin typeface="Arial" panose="020B0604020202020204" pitchFamily="34" charset="0"/>
                <a:cs typeface="Arial" panose="020B0604020202020204" pitchFamily="34" charset="0"/>
              </a:rPr>
              <a:t>εξωνοσοκομειακών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(2)</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340832FC-F98D-2AA0-F3DD-B204E498647A}"/>
              </a:ext>
            </a:extLst>
          </p:cNvPr>
          <p:cNvSpPr txBox="1"/>
          <p:nvPr/>
        </p:nvSpPr>
        <p:spPr>
          <a:xfrm>
            <a:off x="539621" y="1118738"/>
            <a:ext cx="11112759" cy="3477875"/>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Η </a:t>
            </a:r>
            <a:r>
              <a:rPr lang="el-GR" sz="2000" b="1" i="0" u="none" strike="noStrike" baseline="0" dirty="0">
                <a:latin typeface="Arial" panose="020B0604020202020204" pitchFamily="34" charset="0"/>
                <a:cs typeface="Arial" panose="020B0604020202020204" pitchFamily="34" charset="0"/>
              </a:rPr>
              <a:t>ποσότητα </a:t>
            </a:r>
            <a:r>
              <a:rPr lang="el-GR" sz="2000" b="0" i="0" u="none" strike="noStrike" baseline="0" dirty="0">
                <a:latin typeface="Arial" panose="020B0604020202020204" pitchFamily="34" charset="0"/>
                <a:cs typeface="Arial" panose="020B0604020202020204" pitchFamily="34" charset="0"/>
              </a:rPr>
              <a:t>των φαρμάκων παρουσιάζει συνεχή </a:t>
            </a:r>
            <a:r>
              <a:rPr lang="el-GR" sz="2000" b="1" i="0" u="none" strike="noStrike" baseline="0" dirty="0">
                <a:latin typeface="Arial" panose="020B0604020202020204" pitchFamily="34" charset="0"/>
                <a:cs typeface="Arial" panose="020B0604020202020204" pitchFamily="34" charset="0"/>
              </a:rPr>
              <a:t>αύξηση </a:t>
            </a:r>
            <a:r>
              <a:rPr lang="el-GR" sz="2000" b="0" i="0" u="none" strike="noStrike" baseline="0" dirty="0">
                <a:latin typeface="Arial" panose="020B0604020202020204" pitchFamily="34" charset="0"/>
                <a:cs typeface="Arial" panose="020B0604020202020204" pitchFamily="34" charset="0"/>
              </a:rPr>
              <a:t>από το 2015 έως και το 2021. Ο μέσος ρυθμός αύξησης της περιόδου είναι στο </a:t>
            </a:r>
            <a:r>
              <a:rPr lang="el-GR" sz="2000" b="1" i="0" u="none" strike="noStrike" baseline="0" dirty="0">
                <a:latin typeface="Arial" panose="020B0604020202020204" pitchFamily="34" charset="0"/>
                <a:cs typeface="Arial" panose="020B0604020202020204" pitchFamily="34" charset="0"/>
              </a:rPr>
              <a:t>3%</a:t>
            </a:r>
            <a:r>
              <a:rPr lang="el-GR" sz="2000" b="0" i="0" u="none" strike="noStrike" baseline="0" dirty="0">
                <a:latin typeface="Arial" panose="020B0604020202020204" pitchFamily="34" charset="0"/>
                <a:cs typeface="Arial" panose="020B0604020202020204" pitchFamily="34" charset="0"/>
              </a:rPr>
              <a:t>. Η συνολική </a:t>
            </a:r>
            <a:r>
              <a:rPr lang="el-GR" sz="2000" b="1" i="0" u="none" strike="noStrike" baseline="0" dirty="0">
                <a:latin typeface="Arial" panose="020B0604020202020204" pitchFamily="34" charset="0"/>
                <a:cs typeface="Arial" panose="020B0604020202020204" pitchFamily="34" charset="0"/>
              </a:rPr>
              <a:t>δαπάνη </a:t>
            </a:r>
            <a:r>
              <a:rPr lang="el-GR" sz="2000" b="0" i="0" u="none" strike="noStrike" baseline="0" dirty="0">
                <a:latin typeface="Arial" panose="020B0604020202020204" pitchFamily="34" charset="0"/>
                <a:cs typeface="Arial" panose="020B0604020202020204" pitchFamily="34" charset="0"/>
              </a:rPr>
              <a:t>για φαρμακευτικά και άλλα υγειονομικά υλικά ανήλθε στα </a:t>
            </a:r>
            <a:r>
              <a:rPr lang="el-GR" sz="2000" b="1" i="0" u="none" strike="noStrike" baseline="0" dirty="0">
                <a:latin typeface="Arial" panose="020B0604020202020204" pitchFamily="34" charset="0"/>
                <a:cs typeface="Arial" panose="020B0604020202020204" pitchFamily="34" charset="0"/>
              </a:rPr>
              <a:t>4,7δις το 2021 </a:t>
            </a:r>
            <a:r>
              <a:rPr lang="el-GR" sz="2000" b="0" i="0" u="none" strike="noStrike" baseline="0" dirty="0">
                <a:latin typeface="Arial" panose="020B0604020202020204" pitchFamily="34" charset="0"/>
                <a:cs typeface="Arial" panose="020B0604020202020204" pitchFamily="34" charset="0"/>
              </a:rPr>
              <a:t>από 3,5 δις (2015-17), </a:t>
            </a:r>
            <a:r>
              <a:rPr lang="el-GR" sz="2000" b="1" i="0" u="none" strike="noStrike" baseline="0" dirty="0">
                <a:latin typeface="Arial" panose="020B0604020202020204" pitchFamily="34" charset="0"/>
                <a:cs typeface="Arial" panose="020B0604020202020204" pitchFamily="34" charset="0"/>
              </a:rPr>
              <a:t>4 δις ευρώ προ COVID-19 </a:t>
            </a:r>
            <a:r>
              <a:rPr lang="el-GR" sz="2000" b="0" i="0" u="none" strike="noStrike" baseline="0" dirty="0">
                <a:latin typeface="Arial" panose="020B0604020202020204" pitchFamily="34" charset="0"/>
                <a:cs typeface="Arial" panose="020B0604020202020204" pitchFamily="34" charset="0"/>
              </a:rPr>
              <a:t>(αύξηση 18% 2017-19), ενώ το 2009 ήταν περίπου </a:t>
            </a:r>
            <a:r>
              <a:rPr lang="el-GR" sz="2000" b="1" i="0" u="none" strike="noStrike" baseline="0" dirty="0">
                <a:latin typeface="Arial" panose="020B0604020202020204" pitchFamily="34" charset="0"/>
                <a:cs typeface="Arial" panose="020B0604020202020204" pitchFamily="34" charset="0"/>
              </a:rPr>
              <a:t>6 δις ευρώ </a:t>
            </a:r>
            <a:r>
              <a:rPr lang="el-GR" sz="2000" b="0" i="0" u="none" strike="noStrike" baseline="0" dirty="0">
                <a:latin typeface="Arial" panose="020B0604020202020204" pitchFamily="34" charset="0"/>
                <a:cs typeface="Arial" panose="020B0604020202020204" pitchFamily="34" charset="0"/>
              </a:rPr>
              <a:t>(άρα -20-30% σήμερα). Ο μέσος ρυθμός αύξησης της περιόδου είναι στο </a:t>
            </a:r>
            <a:r>
              <a:rPr lang="el-GR" sz="2000" b="1" i="0" u="none" strike="noStrike" baseline="0" dirty="0">
                <a:latin typeface="Arial" panose="020B0604020202020204" pitchFamily="34" charset="0"/>
                <a:cs typeface="Arial" panose="020B0604020202020204" pitchFamily="34" charset="0"/>
              </a:rPr>
              <a:t>6,0%</a:t>
            </a:r>
            <a:r>
              <a:rPr lang="el-GR" sz="2000" b="0" i="0" u="none" strike="noStrike" baseline="0" dirty="0">
                <a:latin typeface="Arial" panose="020B0604020202020204" pitchFamily="34" charset="0"/>
                <a:cs typeface="Arial" panose="020B0604020202020204" pitchFamily="34" charset="0"/>
              </a:rPr>
              <a:t>, ενώ η αύξηση το 2021 σε σχέση με το 2015 είναι της τάξης του 31,9%. Η φαρμακευτική δαπάνη παρουσιάζει μείωση το 2016 ως προς το 2015, λόγω των απαιτήσεων του μνημονίου και μη εισόδου νέων φαρμάκων. Η </a:t>
            </a:r>
            <a:r>
              <a:rPr lang="el-GR" sz="2000" b="1" i="0" u="none" strike="noStrike" baseline="0" dirty="0">
                <a:latin typeface="Arial" panose="020B0604020202020204" pitchFamily="34" charset="0"/>
                <a:cs typeface="Arial" panose="020B0604020202020204" pitchFamily="34" charset="0"/>
              </a:rPr>
              <a:t>δαπάνη</a:t>
            </a:r>
            <a:r>
              <a:rPr lang="el-GR" sz="2000" b="0" i="0" u="none" strike="noStrike" baseline="0" dirty="0">
                <a:latin typeface="Arial" panose="020B0604020202020204" pitchFamily="34" charset="0"/>
                <a:cs typeface="Arial" panose="020B0604020202020204" pitchFamily="34" charset="0"/>
              </a:rPr>
              <a:t>, συνολική και ασφαλιστική, παρά την αρχική μείωση, το 2016 παρουσιάζει σημαντική αύξηση, </a:t>
            </a:r>
            <a:r>
              <a:rPr lang="el-GR" sz="2000" b="1" i="0" u="none" strike="noStrike" baseline="0" dirty="0">
                <a:latin typeface="Arial" panose="020B0604020202020204" pitchFamily="34" charset="0"/>
                <a:cs typeface="Arial" panose="020B0604020202020204" pitchFamily="34" charset="0"/>
              </a:rPr>
              <a:t>μεγαλύτερη </a:t>
            </a:r>
            <a:r>
              <a:rPr lang="el-GR" sz="2000" b="0" i="0" u="none" strike="noStrike" baseline="0" dirty="0">
                <a:latin typeface="Arial" panose="020B0604020202020204" pitchFamily="34" charset="0"/>
                <a:cs typeface="Arial" panose="020B0604020202020204" pitchFamily="34" charset="0"/>
              </a:rPr>
              <a:t>της αύξησης της </a:t>
            </a:r>
            <a:r>
              <a:rPr lang="el-GR" sz="2000" b="1" i="0" u="none" strike="noStrike" baseline="0" dirty="0">
                <a:latin typeface="Arial" panose="020B0604020202020204" pitchFamily="34" charset="0"/>
                <a:cs typeface="Arial" panose="020B0604020202020204" pitchFamily="34" charset="0"/>
              </a:rPr>
              <a:t>ποσότητας </a:t>
            </a:r>
            <a:r>
              <a:rPr lang="el-GR" sz="2000" b="0" i="0" u="none" strike="noStrike" baseline="0" dirty="0">
                <a:latin typeface="Arial" panose="020B0604020202020204" pitchFamily="34" charset="0"/>
                <a:cs typeface="Arial" panose="020B0604020202020204" pitchFamily="34" charset="0"/>
              </a:rPr>
              <a:t>(Πίνακας 10.6). Αυτό μάλλον σημαίνει ότι εκτός της αύξησης της ποσότητας, υπάρχουν και άλλα χαρακτηριστικά της κατανάλωσης που οδηγούν σε μεγαλύτερες αυξήσεις τις δαπάνες (Σχήμα 10.9).</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64218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a:t>
            </a:r>
            <a:r>
              <a:rPr lang="el-GR" sz="3000" b="1" i="1" u="none" strike="noStrike" baseline="0" dirty="0" err="1">
                <a:latin typeface="Arial" panose="020B0604020202020204" pitchFamily="34" charset="0"/>
                <a:cs typeface="Arial" panose="020B0604020202020204" pitchFamily="34" charset="0"/>
              </a:rPr>
              <a:t>εξωνοσοκομειακών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3</a:t>
            </a:r>
            <a:r>
              <a:rPr lang="el-GR" sz="3000" b="1" u="none" strike="noStrike" baseline="0" dirty="0">
                <a:latin typeface="Arial" panose="020B0604020202020204" pitchFamily="34" charset="0"/>
                <a:cs typeface="Arial" panose="020B0604020202020204" pitchFamily="34" charset="0"/>
              </a:rPr>
              <a:t>)</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57E8ADC0-147D-32A6-DF80-CDE0F60108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6907" y="941569"/>
            <a:ext cx="6738186" cy="5523239"/>
          </a:xfrm>
          <a:prstGeom prst="rect">
            <a:avLst/>
          </a:prstGeom>
        </p:spPr>
      </p:pic>
    </p:spTree>
    <p:extLst>
      <p:ext uri="{BB962C8B-B14F-4D97-AF65-F5344CB8AC3E}">
        <p14:creationId xmlns:p14="http://schemas.microsoft.com/office/powerpoint/2010/main" val="11468819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a:t>
            </a:r>
            <a:r>
              <a:rPr lang="el-GR" sz="3000" b="1" i="1" u="none" strike="noStrike" baseline="0" dirty="0" err="1">
                <a:latin typeface="Arial" panose="020B0604020202020204" pitchFamily="34" charset="0"/>
                <a:cs typeface="Arial" panose="020B0604020202020204" pitchFamily="34" charset="0"/>
              </a:rPr>
              <a:t>εξωνοσοκομειακών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(4)</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FDA45983-92AF-D0B6-76D6-C3102F2C2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284" y="968094"/>
            <a:ext cx="9321432" cy="4921812"/>
          </a:xfrm>
          <a:prstGeom prst="rect">
            <a:avLst/>
          </a:prstGeom>
        </p:spPr>
      </p:pic>
    </p:spTree>
    <p:extLst>
      <p:ext uri="{BB962C8B-B14F-4D97-AF65-F5344CB8AC3E}">
        <p14:creationId xmlns:p14="http://schemas.microsoft.com/office/powerpoint/2010/main" val="35733952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a:t>
            </a:r>
            <a:r>
              <a:rPr lang="el-GR" sz="3000" b="1" i="1" u="none" strike="noStrike" baseline="0" dirty="0" err="1">
                <a:latin typeface="Arial" panose="020B0604020202020204" pitchFamily="34" charset="0"/>
                <a:cs typeface="Arial" panose="020B0604020202020204" pitchFamily="34" charset="0"/>
              </a:rPr>
              <a:t>εξωνοσοκομειακών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5</a:t>
            </a:r>
            <a:r>
              <a:rPr lang="el-GR" sz="3000" b="1" u="none" strike="noStrike" baseline="0" dirty="0">
                <a:latin typeface="Arial" panose="020B0604020202020204" pitchFamily="34" charset="0"/>
                <a:cs typeface="Arial" panose="020B0604020202020204" pitchFamily="34" charset="0"/>
              </a:rPr>
              <a:t>)</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340832FC-F98D-2AA0-F3DD-B204E498647A}"/>
              </a:ext>
            </a:extLst>
          </p:cNvPr>
          <p:cNvSpPr txBox="1"/>
          <p:nvPr/>
        </p:nvSpPr>
        <p:spPr>
          <a:xfrm>
            <a:off x="539621" y="943315"/>
            <a:ext cx="11112759" cy="5632311"/>
          </a:xfrm>
          <a:prstGeom prst="rect">
            <a:avLst/>
          </a:prstGeom>
          <a:noFill/>
        </p:spPr>
        <p:txBody>
          <a:bodyPr wrap="square">
            <a:spAutoFit/>
          </a:bodyPr>
          <a:lstStyle/>
          <a:p>
            <a:pPr algn="l"/>
            <a:r>
              <a:rPr lang="el-GR" sz="1800" b="0" i="0" u="none" strike="noStrike" baseline="0" dirty="0">
                <a:latin typeface="Arial" panose="020B0604020202020204" pitchFamily="34" charset="0"/>
                <a:cs typeface="Arial" panose="020B0604020202020204" pitchFamily="34" charset="0"/>
              </a:rPr>
              <a:t>Στη μέση, ανά κάτοικο, ποσότητα των </a:t>
            </a:r>
            <a:r>
              <a:rPr lang="el-GR" sz="1800" b="0" i="0" u="none" strike="noStrike" baseline="0" dirty="0" err="1">
                <a:latin typeface="Arial" panose="020B0604020202020204" pitchFamily="34" charset="0"/>
                <a:cs typeface="Arial" panose="020B0604020202020204" pitchFamily="34" charset="0"/>
              </a:rPr>
              <a:t>συνταγογραφούμενων</a:t>
            </a:r>
            <a:r>
              <a:rPr lang="el-GR" sz="1800" b="0" i="0" u="none" strike="noStrike" baseline="0" dirty="0">
                <a:latin typeface="Arial" panose="020B0604020202020204" pitchFamily="34" charset="0"/>
                <a:cs typeface="Arial" panose="020B0604020202020204" pitchFamily="34" charset="0"/>
              </a:rPr>
              <a:t> φαρμάκων, η μεταβολή από έτος σε έτος ακολουθεί ανάλογη αυξητική φορά, φτάνοντας τις 23 συσκευασίες ανά ασφαλισμένο. Η μέση ανά κάτοικο δαπάνη μειώθηκε αρχικά (320 ευρώ), ενώ τα επόμενα έτη η αύξηση είναι δυναμική, με τη μέση δαπάνη να φτάνει τα 435,9 ευρώ το 2021, με μέση τιμή για το διάστημα 2015-21 τα 366 ευρώ. Η μέση ασφαλιστική δαπάνη φτάνει τα 374 ευρώ το 2021, με μέση τιμή για το διάστημα 2015-21 τα 285 ευρώ (Πίνακας 10.7). Το μέσο ποσοστό κάλυψης της συνολικής δαπάνης από τα ασφαλιστικά ταμεία (ΕΟΠΥΥ πιθανή ασφαλιστική δαπάνη) ξεπερνά το 80% (υπόλοιπο συμμετοχή ασθενών).</a:t>
            </a:r>
          </a:p>
          <a:p>
            <a:pPr algn="l"/>
            <a:r>
              <a:rPr lang="el-GR" sz="1800" b="1" i="0" u="none" strike="noStrike" baseline="0" dirty="0">
                <a:latin typeface="Arial" panose="020B0604020202020204" pitchFamily="34" charset="0"/>
                <a:cs typeface="Arial" panose="020B0604020202020204" pitchFamily="34" charset="0"/>
              </a:rPr>
              <a:t>Ποσότητα</a:t>
            </a:r>
            <a:r>
              <a:rPr lang="el-GR" sz="1800" b="0" i="0" u="none" strike="noStrike" baseline="0" dirty="0">
                <a:latin typeface="Arial" panose="020B0604020202020204" pitchFamily="34" charset="0"/>
                <a:cs typeface="Arial" panose="020B0604020202020204" pitchFamily="34" charset="0"/>
              </a:rPr>
              <a:t>: το 2021 το ποσοστό των ανδρών είναι </a:t>
            </a:r>
            <a:r>
              <a:rPr lang="el-GR" sz="1800" b="1" i="0" u="none" strike="noStrike" baseline="0" dirty="0">
                <a:latin typeface="Arial" panose="020B0604020202020204" pitchFamily="34" charset="0"/>
                <a:cs typeface="Arial" panose="020B0604020202020204" pitchFamily="34" charset="0"/>
              </a:rPr>
              <a:t>43,9% </a:t>
            </a:r>
            <a:r>
              <a:rPr lang="el-GR" sz="1800" b="0" i="0" u="none" strike="noStrike" baseline="0" dirty="0">
                <a:latin typeface="Arial" panose="020B0604020202020204" pitchFamily="34" charset="0"/>
                <a:cs typeface="Arial" panose="020B0604020202020204" pitchFamily="34" charset="0"/>
              </a:rPr>
              <a:t>και των γυναικών </a:t>
            </a:r>
            <a:r>
              <a:rPr lang="el-GR" sz="1800" b="1" i="0" u="none" strike="noStrike" baseline="0" dirty="0">
                <a:latin typeface="Arial" panose="020B0604020202020204" pitchFamily="34" charset="0"/>
                <a:cs typeface="Arial" panose="020B0604020202020204" pitchFamily="34" charset="0"/>
              </a:rPr>
              <a:t>56,1%</a:t>
            </a:r>
            <a:r>
              <a:rPr lang="el-GR" sz="1800" b="0" i="0" u="none" strike="noStrike" baseline="0" dirty="0">
                <a:latin typeface="Arial" panose="020B0604020202020204" pitchFamily="34" charset="0"/>
                <a:cs typeface="Arial" panose="020B0604020202020204" pitchFamily="34" charset="0"/>
              </a:rPr>
              <a:t>. Ο γεωμετρικός μέσος του ποσοστού </a:t>
            </a:r>
            <a:r>
              <a:rPr lang="el-GR" sz="1800" b="0" i="1" u="none" strike="noStrike" baseline="0" dirty="0">
                <a:latin typeface="Arial" panose="020B0604020202020204" pitchFamily="34" charset="0"/>
                <a:cs typeface="Arial" panose="020B0604020202020204" pitchFamily="34" charset="0"/>
              </a:rPr>
              <a:t>αύξησης</a:t>
            </a:r>
            <a:r>
              <a:rPr lang="el-GR" sz="1800" b="0" i="0" u="none" strike="noStrike" baseline="0" dirty="0">
                <a:latin typeface="Arial" panose="020B0604020202020204" pitchFamily="34" charset="0"/>
                <a:cs typeface="Arial" panose="020B0604020202020204" pitchFamily="34" charset="0"/>
              </a:rPr>
              <a:t> για τους άνδρες είναι στο </a:t>
            </a:r>
            <a:r>
              <a:rPr lang="el-GR" sz="1800" b="0" i="1" u="none" strike="noStrike" baseline="0" dirty="0">
                <a:latin typeface="Arial" panose="020B0604020202020204" pitchFamily="34" charset="0"/>
                <a:cs typeface="Arial" panose="020B0604020202020204" pitchFamily="34" charset="0"/>
              </a:rPr>
              <a:t>3,2%</a:t>
            </a:r>
            <a:r>
              <a:rPr lang="el-GR" sz="1800" b="0" i="0" u="none" strike="noStrike" baseline="0" dirty="0">
                <a:latin typeface="Arial" panose="020B0604020202020204" pitchFamily="34" charset="0"/>
                <a:cs typeface="Arial" panose="020B0604020202020204" pitchFamily="34" charset="0"/>
              </a:rPr>
              <a:t>, ενώ για τις γυναίκες </a:t>
            </a:r>
            <a:r>
              <a:rPr lang="el-GR" sz="1800" b="0" i="1" u="none" strike="noStrike" baseline="0" dirty="0">
                <a:latin typeface="Arial" panose="020B0604020202020204" pitchFamily="34" charset="0"/>
                <a:cs typeface="Arial" panose="020B0604020202020204" pitchFamily="34" charset="0"/>
              </a:rPr>
              <a:t>3,0%</a:t>
            </a:r>
            <a:r>
              <a:rPr lang="el-GR" sz="1800" b="0" i="0" u="none" strike="noStrike" baseline="0" dirty="0">
                <a:latin typeface="Arial" panose="020B0604020202020204" pitchFamily="34" charset="0"/>
                <a:cs typeface="Arial" panose="020B0604020202020204" pitchFamily="34" charset="0"/>
              </a:rPr>
              <a:t>, που δείχνει τάση σύγκλισης φύλων.</a:t>
            </a:r>
          </a:p>
          <a:p>
            <a:pPr algn="l"/>
            <a:r>
              <a:rPr lang="el-GR" sz="1800" b="1" i="0" u="none" strike="noStrike" baseline="0" dirty="0">
                <a:latin typeface="Arial" panose="020B0604020202020204" pitchFamily="34" charset="0"/>
                <a:cs typeface="Arial" panose="020B0604020202020204" pitchFamily="34" charset="0"/>
              </a:rPr>
              <a:t>Δαπάνη</a:t>
            </a:r>
            <a:r>
              <a:rPr lang="el-GR" sz="1800" b="0" i="0" u="none" strike="noStrike" baseline="0" dirty="0">
                <a:latin typeface="Arial" panose="020B0604020202020204" pitchFamily="34" charset="0"/>
                <a:cs typeface="Arial" panose="020B0604020202020204" pitchFamily="34" charset="0"/>
              </a:rPr>
              <a:t>: το ποσοστό των ανδρών είναι κατά μέσο όρο στο </a:t>
            </a:r>
            <a:r>
              <a:rPr lang="el-GR" sz="1800" b="1" i="0" u="none" strike="noStrike" baseline="0" dirty="0">
                <a:latin typeface="Arial" panose="020B0604020202020204" pitchFamily="34" charset="0"/>
                <a:cs typeface="Arial" panose="020B0604020202020204" pitchFamily="34" charset="0"/>
              </a:rPr>
              <a:t>47,2% </a:t>
            </a:r>
            <a:r>
              <a:rPr lang="el-GR" sz="1800" b="0" i="0" u="none" strike="noStrike" baseline="0" dirty="0">
                <a:latin typeface="Arial" panose="020B0604020202020204" pitchFamily="34" charset="0"/>
                <a:cs typeface="Arial" panose="020B0604020202020204" pitchFamily="34" charset="0"/>
              </a:rPr>
              <a:t>της συνολικής δαπάνης, με το υπόλοιπο </a:t>
            </a:r>
            <a:r>
              <a:rPr lang="el-GR" sz="1800" b="1" i="0" u="none" strike="noStrike" baseline="0" dirty="0">
                <a:latin typeface="Arial" panose="020B0604020202020204" pitchFamily="34" charset="0"/>
                <a:cs typeface="Arial" panose="020B0604020202020204" pitchFamily="34" charset="0"/>
              </a:rPr>
              <a:t>52,8 % </a:t>
            </a:r>
            <a:r>
              <a:rPr lang="el-GR" sz="1800" b="0" i="0" u="none" strike="noStrike" baseline="0" dirty="0">
                <a:latin typeface="Arial" panose="020B0604020202020204" pitchFamily="34" charset="0"/>
                <a:cs typeface="Arial" panose="020B0604020202020204" pitchFamily="34" charset="0"/>
              </a:rPr>
              <a:t>να αφορά δαπάνη γυναικών.</a:t>
            </a:r>
          </a:p>
          <a:p>
            <a:pPr algn="l"/>
            <a:r>
              <a:rPr lang="el-GR" sz="1800" b="0" i="0" u="none" strike="noStrike" baseline="0" dirty="0">
                <a:latin typeface="Arial" panose="020B0604020202020204" pitchFamily="34" charset="0"/>
                <a:cs typeface="Arial" panose="020B0604020202020204" pitchFamily="34" charset="0"/>
              </a:rPr>
              <a:t>Υπάρχει σημαντική μείωση στις γυναίκες το 2016 (-3,6%) σε σχέση με τους άνδρες (–0,5%). Κατόπιν, όμως, αυξάνει και για τις </a:t>
            </a:r>
            <a:r>
              <a:rPr lang="el-GR" sz="1800" b="0" i="1" u="none" strike="noStrike" baseline="0" dirty="0">
                <a:latin typeface="Arial" panose="020B0604020202020204" pitchFamily="34" charset="0"/>
                <a:cs typeface="Arial" panose="020B0604020202020204" pitchFamily="34" charset="0"/>
              </a:rPr>
              <a:t>γυναίκες</a:t>
            </a:r>
            <a:r>
              <a:rPr lang="el-GR" sz="1800" b="0" i="0" u="none" strike="noStrike" baseline="0" dirty="0">
                <a:latin typeface="Arial" panose="020B0604020202020204" pitchFamily="34" charset="0"/>
                <a:cs typeface="Arial" panose="020B0604020202020204" pitchFamily="34" charset="0"/>
              </a:rPr>
              <a:t> σημαντικά με μέση αύξηση </a:t>
            </a:r>
            <a:r>
              <a:rPr lang="el-GR" sz="1800" b="0" i="1" u="none" strike="noStrike" baseline="0" dirty="0">
                <a:latin typeface="Arial" panose="020B0604020202020204" pitchFamily="34" charset="0"/>
                <a:cs typeface="Arial" panose="020B0604020202020204" pitchFamily="34" charset="0"/>
              </a:rPr>
              <a:t>5,5%</a:t>
            </a:r>
            <a:r>
              <a:rPr lang="el-GR" sz="1800" b="0" i="0" u="none" strike="noStrike" baseline="0" dirty="0">
                <a:latin typeface="Arial" panose="020B0604020202020204" pitchFamily="34" charset="0"/>
                <a:cs typeface="Arial" panose="020B0604020202020204" pitchFamily="34" charset="0"/>
              </a:rPr>
              <a:t>, ενώ για τους </a:t>
            </a:r>
            <a:r>
              <a:rPr lang="el-GR" sz="1800" b="0" i="1" u="none" strike="noStrike" baseline="0" dirty="0">
                <a:latin typeface="Arial" panose="020B0604020202020204" pitchFamily="34" charset="0"/>
                <a:cs typeface="Arial" panose="020B0604020202020204" pitchFamily="34" charset="0"/>
              </a:rPr>
              <a:t>άνδρες</a:t>
            </a:r>
            <a:r>
              <a:rPr lang="el-GR" sz="1800" b="0" i="0" u="none" strike="noStrike" baseline="0" dirty="0">
                <a:latin typeface="Arial" panose="020B0604020202020204" pitchFamily="34" charset="0"/>
                <a:cs typeface="Arial" panose="020B0604020202020204" pitchFamily="34" charset="0"/>
              </a:rPr>
              <a:t> είναι ακόμη μεγαλύτερη στα </a:t>
            </a:r>
            <a:r>
              <a:rPr lang="el-GR" sz="1800" b="0" i="1" u="none" strike="noStrike" baseline="0" dirty="0">
                <a:latin typeface="Arial" panose="020B0604020202020204" pitchFamily="34" charset="0"/>
                <a:cs typeface="Arial" panose="020B0604020202020204" pitchFamily="34" charset="0"/>
              </a:rPr>
              <a:t>6,5%</a:t>
            </a:r>
            <a:r>
              <a:rPr lang="el-GR" sz="1800" b="0" i="0" u="none" strike="noStrike" baseline="0" dirty="0">
                <a:latin typeface="Arial" panose="020B0604020202020204" pitchFamily="34" charset="0"/>
                <a:cs typeface="Arial" panose="020B0604020202020204" pitchFamily="34" charset="0"/>
              </a:rPr>
              <a:t>.</a:t>
            </a:r>
          </a:p>
          <a:p>
            <a:pPr algn="l"/>
            <a:r>
              <a:rPr lang="el-GR" sz="1800" b="1" i="0" u="none" strike="noStrike" baseline="0" dirty="0">
                <a:latin typeface="Arial" panose="020B0604020202020204" pitchFamily="34" charset="0"/>
                <a:cs typeface="Arial" panose="020B0604020202020204" pitchFamily="34" charset="0"/>
              </a:rPr>
              <a:t>Ασφαλιστική δαπάνη</a:t>
            </a:r>
            <a:r>
              <a:rPr lang="el-GR" sz="1800" b="0" i="0" u="none" strike="noStrike" baseline="0" dirty="0">
                <a:latin typeface="Arial" panose="020B0604020202020204" pitchFamily="34" charset="0"/>
                <a:cs typeface="Arial" panose="020B0604020202020204" pitchFamily="34" charset="0"/>
              </a:rPr>
              <a:t>: το 2021 για τους άνδρες το ποσοστό είναι </a:t>
            </a:r>
            <a:r>
              <a:rPr lang="el-GR" sz="1800" b="1" i="0" u="none" strike="noStrike" baseline="0" dirty="0">
                <a:latin typeface="Arial" panose="020B0604020202020204" pitchFamily="34" charset="0"/>
                <a:cs typeface="Arial" panose="020B0604020202020204" pitchFamily="34" charset="0"/>
              </a:rPr>
              <a:t>47,8%</a:t>
            </a:r>
            <a:r>
              <a:rPr lang="el-GR" sz="1800" b="0" i="0" u="none" strike="noStrike" baseline="0" dirty="0">
                <a:latin typeface="Arial" panose="020B0604020202020204" pitchFamily="34" charset="0"/>
                <a:cs typeface="Arial" panose="020B0604020202020204" pitchFamily="34" charset="0"/>
              </a:rPr>
              <a:t>, με αύξηση σε σχέση με το 2015, 1,8%, και αντίστοιχα </a:t>
            </a:r>
            <a:r>
              <a:rPr lang="el-GR" sz="1800" b="1" i="0" u="none" strike="noStrike" baseline="0" dirty="0">
                <a:latin typeface="Arial" panose="020B0604020202020204" pitchFamily="34" charset="0"/>
                <a:cs typeface="Arial" panose="020B0604020202020204" pitchFamily="34" charset="0"/>
              </a:rPr>
              <a:t>52,2% </a:t>
            </a:r>
            <a:r>
              <a:rPr lang="el-GR" sz="1800" b="0" i="0" u="none" strike="noStrike" baseline="0" dirty="0">
                <a:latin typeface="Arial" panose="020B0604020202020204" pitchFamily="34" charset="0"/>
                <a:cs typeface="Arial" panose="020B0604020202020204" pitchFamily="34" charset="0"/>
              </a:rPr>
              <a:t>για τις γυναίκες.</a:t>
            </a:r>
          </a:p>
          <a:p>
            <a:pPr algn="l"/>
            <a:r>
              <a:rPr lang="el-GR" sz="1800" b="0" i="0" u="none" strike="noStrike" baseline="0" dirty="0">
                <a:latin typeface="Arial" panose="020B0604020202020204" pitchFamily="34" charset="0"/>
                <a:cs typeface="Arial" panose="020B0604020202020204" pitchFamily="34" charset="0"/>
              </a:rPr>
              <a:t>Το 2016 υπάρχει μείωση της ασφαλιστικής δαπάνης σε σχέση με το 2015, για τις γυναίκες είναι -5,6% και -1,8% για τους άνδρες. Ο μέσος ρυθμός μεταβολής για τους άνδρες είναι 7,7% ενώ για τις γυναίκες στο 6,8% (περισσότερα στον Πίνακα 10.8).</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99439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a:t>
            </a:r>
            <a:r>
              <a:rPr lang="el-GR" sz="3000" b="1" i="1" u="none" strike="noStrike" baseline="0" dirty="0" err="1">
                <a:latin typeface="Arial" panose="020B0604020202020204" pitchFamily="34" charset="0"/>
                <a:cs typeface="Arial" panose="020B0604020202020204" pitchFamily="34" charset="0"/>
              </a:rPr>
              <a:t>εξωνοσοκομειακών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(6)</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9D4EED99-0307-2599-E219-F8FD56D954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081" y="1002356"/>
            <a:ext cx="9245838" cy="5194912"/>
          </a:xfrm>
          <a:prstGeom prst="rect">
            <a:avLst/>
          </a:prstGeom>
        </p:spPr>
      </p:pic>
    </p:spTree>
    <p:extLst>
      <p:ext uri="{BB962C8B-B14F-4D97-AF65-F5344CB8AC3E}">
        <p14:creationId xmlns:p14="http://schemas.microsoft.com/office/powerpoint/2010/main" val="1996436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a:t>
            </a:r>
            <a:r>
              <a:rPr lang="el-GR" sz="3000" b="1" i="1" u="none" strike="noStrike" baseline="0" dirty="0" err="1">
                <a:latin typeface="Arial" panose="020B0604020202020204" pitchFamily="34" charset="0"/>
                <a:cs typeface="Arial" panose="020B0604020202020204" pitchFamily="34" charset="0"/>
              </a:rPr>
              <a:t>εξωνοσοκομειακών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(7)</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EFC23FCB-5187-5177-B940-0E564855D4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4126" y="942297"/>
            <a:ext cx="7523747" cy="5522511"/>
          </a:xfrm>
          <a:prstGeom prst="rect">
            <a:avLst/>
          </a:prstGeom>
        </p:spPr>
      </p:pic>
    </p:spTree>
    <p:extLst>
      <p:ext uri="{BB962C8B-B14F-4D97-AF65-F5344CB8AC3E}">
        <p14:creationId xmlns:p14="http://schemas.microsoft.com/office/powerpoint/2010/main" val="23926391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a:t>
            </a:r>
            <a:r>
              <a:rPr lang="el-GR" sz="3000" b="1" i="1" u="none" strike="noStrike" baseline="0" dirty="0" err="1">
                <a:latin typeface="Arial" panose="020B0604020202020204" pitchFamily="34" charset="0"/>
                <a:cs typeface="Arial" panose="020B0604020202020204" pitchFamily="34" charset="0"/>
              </a:rPr>
              <a:t>εξωνοσοκομειακών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(8)</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340832FC-F98D-2AA0-F3DD-B204E498647A}"/>
              </a:ext>
            </a:extLst>
          </p:cNvPr>
          <p:cNvSpPr txBox="1"/>
          <p:nvPr/>
        </p:nvSpPr>
        <p:spPr>
          <a:xfrm>
            <a:off x="539621" y="943315"/>
            <a:ext cx="11112759" cy="5355312"/>
          </a:xfrm>
          <a:prstGeom prst="rect">
            <a:avLst/>
          </a:prstGeom>
          <a:noFill/>
        </p:spPr>
        <p:txBody>
          <a:bodyPr wrap="square">
            <a:spAutoFit/>
          </a:bodyPr>
          <a:lstStyle/>
          <a:p>
            <a:pPr algn="l"/>
            <a:r>
              <a:rPr lang="el-GR" sz="1800" b="0" i="0" u="none" strike="noStrike" baseline="0" dirty="0">
                <a:latin typeface="Arial" panose="020B0604020202020204" pitchFamily="34" charset="0"/>
                <a:cs typeface="Arial" panose="020B0604020202020204" pitchFamily="34" charset="0"/>
              </a:rPr>
              <a:t>Σε όλες τις </a:t>
            </a:r>
            <a:r>
              <a:rPr lang="el-GR" sz="1800" b="1" i="0" u="none" strike="noStrike" baseline="0" dirty="0">
                <a:latin typeface="Arial" panose="020B0604020202020204" pitchFamily="34" charset="0"/>
                <a:cs typeface="Arial" panose="020B0604020202020204" pitchFamily="34" charset="0"/>
              </a:rPr>
              <a:t>ηλικιακές ομάδες </a:t>
            </a:r>
            <a:r>
              <a:rPr lang="el-GR" sz="1800" b="0" i="0" u="none" strike="noStrike" baseline="0" dirty="0">
                <a:latin typeface="Arial" panose="020B0604020202020204" pitchFamily="34" charset="0"/>
                <a:cs typeface="Arial" panose="020B0604020202020204" pitchFamily="34" charset="0"/>
              </a:rPr>
              <a:t>υπάρχει αύξηση της κατανάλωσης σε απόλυτες τιμές εκτός των 60+ (Πίνακας 10.9). Η ποσοστιαία μείωση της συμμετοχής της ηλικιακής ομάδας 60+ στην κατανάλωση φαρμάκων είναι από το 82,5% το 2015 στο 72,3% το 2021. Το ποσοστό (10%) της μείωσης το μοιράζονται οι υπόλοιπες ηλικιακές ομάδες, εκτός της 0-14, με εντονότερη αύξηση για την ηλικιακή ομάδα 45-59. Η μέση ετήσια μεταβολή για την ηλικία των 60+ είναι μόλις στο 1%, και στην ηλικία των 0-14 είναι 3,7%. Στις υπόλοιπες ηλικιακές ομάδες η μέση ετήσια μεταβολή ήταν αρκετά μεγαλύτερη: 10,9% για την ηλικία 15-29, 11,8% για την ηλικιακή ομάδα 30-44 και 12,5% για την ηλικιακή ομάδα 45-59. Έχει ιδιαίτερο ενδιαφέρον το ποσοστό αύξησης για την ηλικιακή ομάδα 15-29, όπου η αύξηση από 4% το 2016 έφτασε το 11% το 2020 και 22% το 2021 (χρονιά </a:t>
            </a:r>
            <a:r>
              <a:rPr lang="en-US" sz="1800" b="0" i="0" u="none" strike="noStrike" baseline="0" dirty="0">
                <a:latin typeface="Arial" panose="020B0604020202020204" pitchFamily="34" charset="0"/>
                <a:cs typeface="Arial" panose="020B0604020202020204" pitchFamily="34" charset="0"/>
              </a:rPr>
              <a:t>COVID-19).</a:t>
            </a:r>
          </a:p>
          <a:p>
            <a:pPr algn="l"/>
            <a:r>
              <a:rPr lang="el-GR" sz="1800" b="0" i="0" u="none" strike="noStrike" baseline="0" dirty="0">
                <a:latin typeface="Arial" panose="020B0604020202020204" pitchFamily="34" charset="0"/>
                <a:cs typeface="Arial" panose="020B0604020202020204" pitchFamily="34" charset="0"/>
              </a:rPr>
              <a:t>Όλες οι ηλικιακές ομάδες είχαν συνεχή αύξηση, εκτός από την ηλικιακή ομάδα 60+ ετών (Πίνακας 10.10). Η δαπάνη στους 60+ ήταν 80% (2015) και είναι 70% (2021). Τη μεγαλύτερη αύξηση έχουν οι ηλικιακές ομάδες 30-44 και 45-59. Η μέση ετήσια αύξηση για το διάστημα της μελέτης, για την ηλικιακή ομάδα 30-44 είναι 10%, έναντι 9% της ηλικιακής ομάδας 45-59. Τη μικρότερη μέση αύξηση έχει η ηλικιακή ομάδα 60+ με 2,5% ανά έτος.</a:t>
            </a:r>
          </a:p>
          <a:p>
            <a:pPr algn="l"/>
            <a:r>
              <a:rPr lang="el-GR" sz="1800" b="0" i="0" u="none" strike="noStrike" baseline="0" dirty="0">
                <a:latin typeface="Arial" panose="020B0604020202020204" pitchFamily="34" charset="0"/>
                <a:cs typeface="Arial" panose="020B0604020202020204" pitchFamily="34" charset="0"/>
              </a:rPr>
              <a:t>Σχετικά με τη μέση ποσότητα </a:t>
            </a:r>
            <a:r>
              <a:rPr lang="el-GR" sz="1800" b="0" i="0" u="none" strike="noStrike" baseline="0" dirty="0" err="1">
                <a:latin typeface="Arial" panose="020B0604020202020204" pitchFamily="34" charset="0"/>
                <a:cs typeface="Arial" panose="020B0604020202020204" pitchFamily="34" charset="0"/>
              </a:rPr>
              <a:t>συνταγογράφησης</a:t>
            </a:r>
            <a:r>
              <a:rPr lang="el-GR" sz="1800" b="0" i="0" u="none" strike="noStrike" baseline="0" dirty="0">
                <a:latin typeface="Arial" panose="020B0604020202020204" pitchFamily="34" charset="0"/>
                <a:cs typeface="Arial" panose="020B0604020202020204" pitchFamily="34" charset="0"/>
              </a:rPr>
              <a:t> ανά ηλικιακή ομάδα και φύλο, στους άνδρες είναι σημαντική η αύξηση στις ηλικιακές ομάδες 30-44 και 45-59, με τις υπόλοιπες ομάδες να παραμένουν περίπου στα ίδια επίπεδα. Στις γυναίκες σημαντική αύξηση έχουν οι ηλικιακές ομάδες 15-29, 30-44 και 45-59. Η ποσότητα φαρμάκων που καταναλώνουν οι γυναίκες είναι μεγαλύτερες των ανδρών, εκτός από την ηλικιακή ομάδα 0-14. Καθώς, όμως, αυξάνει η ηλικία, οι ποσότητες συγκλίνουν.</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52720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a:t>
            </a:r>
            <a:r>
              <a:rPr lang="el-GR" sz="3000" b="1" i="1" u="none" strike="noStrike" baseline="0" dirty="0" err="1">
                <a:latin typeface="Arial" panose="020B0604020202020204" pitchFamily="34" charset="0"/>
                <a:cs typeface="Arial" panose="020B0604020202020204" pitchFamily="34" charset="0"/>
              </a:rPr>
              <a:t>εξωνοσοκομειακών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9</a:t>
            </a:r>
            <a:r>
              <a:rPr lang="el-GR" sz="3000" b="1" u="none" strike="noStrike" baseline="0" dirty="0">
                <a:latin typeface="Arial" panose="020B0604020202020204" pitchFamily="34" charset="0"/>
                <a:cs typeface="Arial" panose="020B0604020202020204" pitchFamily="34" charset="0"/>
              </a:rPr>
              <a:t>)</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832A44D6-58F1-2A83-5B69-66FFA37440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703" y="943315"/>
            <a:ext cx="7354593" cy="5521493"/>
          </a:xfrm>
          <a:prstGeom prst="rect">
            <a:avLst/>
          </a:prstGeom>
        </p:spPr>
      </p:pic>
    </p:spTree>
    <p:extLst>
      <p:ext uri="{BB962C8B-B14F-4D97-AF65-F5344CB8AC3E}">
        <p14:creationId xmlns:p14="http://schemas.microsoft.com/office/powerpoint/2010/main" val="34243105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a:t>
            </a:r>
            <a:r>
              <a:rPr lang="el-GR" sz="3000" b="1" i="1" u="none" strike="noStrike" baseline="0" dirty="0" err="1">
                <a:latin typeface="Arial" panose="020B0604020202020204" pitchFamily="34" charset="0"/>
                <a:cs typeface="Arial" panose="020B0604020202020204" pitchFamily="34" charset="0"/>
              </a:rPr>
              <a:t>εξωνοσοκομειακών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9</a:t>
            </a:r>
            <a:r>
              <a:rPr lang="el-GR" sz="3000" b="1" u="none" strike="noStrike" baseline="0" dirty="0">
                <a:latin typeface="Arial" panose="020B0604020202020204" pitchFamily="34" charset="0"/>
                <a:cs typeface="Arial" panose="020B0604020202020204" pitchFamily="34" charset="0"/>
              </a:rPr>
              <a:t>)</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D2E2B0EF-E887-3D15-0FC7-D0191DFD00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6421" y="942050"/>
            <a:ext cx="7299158" cy="5522758"/>
          </a:xfrm>
          <a:prstGeom prst="rect">
            <a:avLst/>
          </a:prstGeom>
        </p:spPr>
      </p:pic>
    </p:spTree>
    <p:extLst>
      <p:ext uri="{BB962C8B-B14F-4D97-AF65-F5344CB8AC3E}">
        <p14:creationId xmlns:p14="http://schemas.microsoft.com/office/powerpoint/2010/main" val="3437768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1026082"/>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10.2 Η κατάσταση για το φάρμακο διεθνώς</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10.2.1 </a:t>
            </a:r>
            <a:r>
              <a:rPr lang="el-GR" sz="3000" b="1" i="1" u="none" strike="noStrike" baseline="0" dirty="0">
                <a:latin typeface="Arial" panose="020B0604020202020204" pitchFamily="34" charset="0"/>
                <a:cs typeface="Arial" panose="020B0604020202020204" pitchFamily="34" charset="0"/>
              </a:rPr>
              <a:t>Μέτρα στην προσφορά </a:t>
            </a:r>
            <a:r>
              <a:rPr lang="el-GR" sz="3000" b="1" i="0"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C996EDB0-6DB6-4B42-ACBC-0B45F9F79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1005853"/>
            <a:ext cx="7010400" cy="5458955"/>
          </a:xfrm>
          <a:prstGeom prst="rect">
            <a:avLst/>
          </a:prstGeom>
        </p:spPr>
      </p:pic>
    </p:spTree>
    <p:extLst>
      <p:ext uri="{BB962C8B-B14F-4D97-AF65-F5344CB8AC3E}">
        <p14:creationId xmlns:p14="http://schemas.microsoft.com/office/powerpoint/2010/main" val="2744727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a:t>
            </a:r>
            <a:r>
              <a:rPr lang="el-GR" sz="3000" b="1" i="1" u="none" strike="noStrike" baseline="0" dirty="0" err="1">
                <a:latin typeface="Arial" panose="020B0604020202020204" pitchFamily="34" charset="0"/>
                <a:cs typeface="Arial" panose="020B0604020202020204" pitchFamily="34" charset="0"/>
              </a:rPr>
              <a:t>εξωνοσοκομειακών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10</a:t>
            </a:r>
            <a:r>
              <a:rPr lang="el-GR" sz="3000" b="1" u="none" strike="noStrike" baseline="0" dirty="0">
                <a:latin typeface="Arial" panose="020B0604020202020204" pitchFamily="34" charset="0"/>
                <a:cs typeface="Arial" panose="020B0604020202020204" pitchFamily="34" charset="0"/>
              </a:rPr>
              <a:t>)</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340832FC-F98D-2AA0-F3DD-B204E498647A}"/>
              </a:ext>
            </a:extLst>
          </p:cNvPr>
          <p:cNvSpPr txBox="1"/>
          <p:nvPr/>
        </p:nvSpPr>
        <p:spPr>
          <a:xfrm>
            <a:off x="539621" y="943315"/>
            <a:ext cx="11112759" cy="5632311"/>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Η μέση δαπάνη ανά κάτοικο είναι μεγαλύτερη για τις </a:t>
            </a:r>
            <a:r>
              <a:rPr lang="el-GR" sz="2000" b="1" i="0" u="none" strike="noStrike" baseline="0" dirty="0">
                <a:latin typeface="Arial" panose="020B0604020202020204" pitchFamily="34" charset="0"/>
                <a:cs typeface="Arial" panose="020B0604020202020204" pitchFamily="34" charset="0"/>
              </a:rPr>
              <a:t>γυναίκες (376 ευρώ) </a:t>
            </a:r>
            <a:r>
              <a:rPr lang="el-GR" sz="2000" b="0" i="0" u="none" strike="noStrike" baseline="0" dirty="0">
                <a:latin typeface="Arial" panose="020B0604020202020204" pitchFamily="34" charset="0"/>
                <a:cs typeface="Arial" panose="020B0604020202020204" pitchFamily="34" charset="0"/>
              </a:rPr>
              <a:t>από ό,τι για τους </a:t>
            </a:r>
            <a:r>
              <a:rPr lang="el-GR" sz="2000" b="1" i="0" u="none" strike="noStrike" baseline="0" dirty="0">
                <a:latin typeface="Arial" panose="020B0604020202020204" pitchFamily="34" charset="0"/>
                <a:cs typeface="Arial" panose="020B0604020202020204" pitchFamily="34" charset="0"/>
              </a:rPr>
              <a:t>άνδρες (356 ευρώ) </a:t>
            </a:r>
            <a:r>
              <a:rPr lang="el-GR" sz="2000" b="0" i="0" u="none" strike="noStrike" baseline="0" dirty="0">
                <a:latin typeface="Arial" panose="020B0604020202020204" pitchFamily="34" charset="0"/>
                <a:cs typeface="Arial" panose="020B0604020202020204" pitchFamily="34" charset="0"/>
              </a:rPr>
              <a:t>κατά μέσο όρο. Όμως, η μέση δαπάνη για τους </a:t>
            </a:r>
            <a:r>
              <a:rPr lang="el-GR" sz="2000" b="1" i="0" u="none" strike="noStrike" baseline="0" dirty="0">
                <a:latin typeface="Arial" panose="020B0604020202020204" pitchFamily="34" charset="0"/>
                <a:cs typeface="Arial" panose="020B0604020202020204" pitchFamily="34" charset="0"/>
              </a:rPr>
              <a:t>άνδρες άνω των 60 </a:t>
            </a:r>
            <a:r>
              <a:rPr lang="el-GR" sz="2000" b="0" i="0" u="none" strike="noStrike" baseline="0" dirty="0">
                <a:latin typeface="Arial" panose="020B0604020202020204" pitchFamily="34" charset="0"/>
                <a:cs typeface="Arial" panose="020B0604020202020204" pitchFamily="34" charset="0"/>
              </a:rPr>
              <a:t>(ηλικιακή ομάδα 60+) είναι αρκετά </a:t>
            </a:r>
            <a:r>
              <a:rPr lang="el-GR" sz="2000" b="1" i="0" u="none" strike="noStrike" baseline="0" dirty="0">
                <a:latin typeface="Arial" panose="020B0604020202020204" pitchFamily="34" charset="0"/>
                <a:cs typeface="Arial" panose="020B0604020202020204" pitchFamily="34" charset="0"/>
              </a:rPr>
              <a:t>μεγαλύτερη </a:t>
            </a:r>
            <a:r>
              <a:rPr lang="el-GR" sz="2000" b="0" i="0" u="none" strike="noStrike" baseline="0" dirty="0">
                <a:latin typeface="Arial" panose="020B0604020202020204" pitchFamily="34" charset="0"/>
                <a:cs typeface="Arial" panose="020B0604020202020204" pitchFamily="34" charset="0"/>
              </a:rPr>
              <a:t>(</a:t>
            </a:r>
            <a:r>
              <a:rPr lang="el-GR" sz="2000" b="1" i="0" u="none" strike="noStrike" baseline="0" dirty="0">
                <a:latin typeface="Arial" panose="020B0604020202020204" pitchFamily="34" charset="0"/>
                <a:cs typeface="Arial" panose="020B0604020202020204" pitchFamily="34" charset="0"/>
              </a:rPr>
              <a:t>άνω </a:t>
            </a:r>
            <a:r>
              <a:rPr lang="el-GR" sz="2000" b="0" i="0" u="none" strike="noStrike" baseline="0" dirty="0">
                <a:latin typeface="Arial" panose="020B0604020202020204" pitchFamily="34" charset="0"/>
                <a:cs typeface="Arial" panose="020B0604020202020204" pitchFamily="34" charset="0"/>
              </a:rPr>
              <a:t>των </a:t>
            </a:r>
            <a:r>
              <a:rPr lang="el-GR" sz="2000" b="1" i="0" u="none" strike="noStrike" baseline="0" dirty="0">
                <a:latin typeface="Arial" panose="020B0604020202020204" pitchFamily="34" charset="0"/>
                <a:cs typeface="Arial" panose="020B0604020202020204" pitchFamily="34" charset="0"/>
              </a:rPr>
              <a:t>1.000 </a:t>
            </a:r>
            <a:r>
              <a:rPr lang="el-GR" sz="2000" b="0" i="0" u="none" strike="noStrike" baseline="0" dirty="0">
                <a:latin typeface="Arial" panose="020B0604020202020204" pitchFamily="34" charset="0"/>
                <a:cs typeface="Arial" panose="020B0604020202020204" pitchFamily="34" charset="0"/>
              </a:rPr>
              <a:t>ευρώ) από το αντίστοιχο </a:t>
            </a:r>
            <a:r>
              <a:rPr lang="el-GR" sz="2000" b="1" i="0" u="none" strike="noStrike" baseline="0" dirty="0">
                <a:latin typeface="Arial" panose="020B0604020202020204" pitchFamily="34" charset="0"/>
                <a:cs typeface="Arial" panose="020B0604020202020204" pitchFamily="34" charset="0"/>
              </a:rPr>
              <a:t>γυναικών </a:t>
            </a:r>
            <a:r>
              <a:rPr lang="el-GR" sz="2000" b="0" i="0" u="none" strike="noStrike" baseline="0" dirty="0">
                <a:latin typeface="Arial" panose="020B0604020202020204" pitchFamily="34" charset="0"/>
                <a:cs typeface="Arial" panose="020B0604020202020204" pitchFamily="34" charset="0"/>
              </a:rPr>
              <a:t>(</a:t>
            </a:r>
            <a:r>
              <a:rPr lang="el-GR" sz="2000" b="1" i="0" u="none" strike="noStrike" baseline="0" dirty="0">
                <a:latin typeface="Arial" panose="020B0604020202020204" pitchFamily="34" charset="0"/>
                <a:cs typeface="Arial" panose="020B0604020202020204" pitchFamily="34" charset="0"/>
              </a:rPr>
              <a:t>κάτω </a:t>
            </a:r>
            <a:r>
              <a:rPr lang="el-GR" sz="2000" b="0" i="0" u="none" strike="noStrike" baseline="0" dirty="0">
                <a:latin typeface="Arial" panose="020B0604020202020204" pitchFamily="34" charset="0"/>
                <a:cs typeface="Arial" panose="020B0604020202020204" pitchFamily="34" charset="0"/>
              </a:rPr>
              <a:t>από </a:t>
            </a:r>
            <a:r>
              <a:rPr lang="el-GR" sz="2000" b="1" i="0" u="none" strike="noStrike" baseline="0" dirty="0">
                <a:latin typeface="Arial" panose="020B0604020202020204" pitchFamily="34" charset="0"/>
                <a:cs typeface="Arial" panose="020B0604020202020204" pitchFamily="34" charset="0"/>
              </a:rPr>
              <a:t>1.000</a:t>
            </a:r>
            <a:r>
              <a:rPr lang="el-GR" sz="2000" b="0" i="0" u="none" strike="noStrike" baseline="0" dirty="0">
                <a:latin typeface="Arial" panose="020B0604020202020204" pitchFamily="34" charset="0"/>
                <a:cs typeface="Arial" panose="020B0604020202020204" pitchFamily="34" charset="0"/>
              </a:rPr>
              <a:t>) και η διαφορά αυξάνει από το 2015 έως το 2021. Αξιοσημείωτη είναι η μείωση των δαπανών για την ηλικιακή ομάδα 60+, τα έτη 2016 έως 2018, ιδιαίτερα για τις γυναίκες, όπου μόλις το 2019 το ύψος της μέσης δαπάνης ξεπέρασε τη μέση δαπάνη του 2015 (Πίνακας 10.11).</a:t>
            </a:r>
          </a:p>
          <a:p>
            <a:pPr algn="l"/>
            <a:r>
              <a:rPr lang="el-GR" sz="2000" b="0" i="0" u="none" strike="noStrike" baseline="0" dirty="0">
                <a:latin typeface="Arial" panose="020B0604020202020204" pitchFamily="34" charset="0"/>
                <a:cs typeface="Arial" panose="020B0604020202020204" pitchFamily="34" charset="0"/>
              </a:rPr>
              <a:t>Σχετικά με την κατανομή </a:t>
            </a:r>
            <a:r>
              <a:rPr lang="el-GR" sz="2000" b="0" i="0" u="none" strike="noStrike" baseline="0" dirty="0" err="1">
                <a:latin typeface="Arial" panose="020B0604020202020204" pitchFamily="34" charset="0"/>
                <a:cs typeface="Arial" panose="020B0604020202020204" pitchFamily="34" charset="0"/>
              </a:rPr>
              <a:t>συνταγογράφησης</a:t>
            </a:r>
            <a:r>
              <a:rPr lang="el-GR" sz="2000" b="0" i="0" u="none" strike="noStrike" baseline="0" dirty="0">
                <a:latin typeface="Arial" panose="020B0604020202020204" pitchFamily="34" charset="0"/>
                <a:cs typeface="Arial" panose="020B0604020202020204" pitchFamily="34" charset="0"/>
              </a:rPr>
              <a:t> με βάση το </a:t>
            </a:r>
            <a:r>
              <a:rPr lang="el-GR" sz="2000" b="1" i="0" u="none" strike="noStrike" baseline="0" dirty="0">
                <a:latin typeface="Arial" panose="020B0604020202020204" pitchFamily="34" charset="0"/>
                <a:cs typeface="Arial" panose="020B0604020202020204" pitchFamily="34" charset="0"/>
              </a:rPr>
              <a:t>καθεστώς προστασίας </a:t>
            </a:r>
            <a:r>
              <a:rPr lang="el-GR" sz="2000" b="0" i="0" u="none" strike="noStrike" baseline="0" dirty="0">
                <a:latin typeface="Arial" panose="020B0604020202020204" pitchFamily="34" charset="0"/>
                <a:cs typeface="Arial" panose="020B0604020202020204" pitchFamily="34" charset="0"/>
              </a:rPr>
              <a:t>του φαρμάκου (Πίνακας 10.12): </a:t>
            </a:r>
          </a:p>
          <a:p>
            <a:pPr algn="l"/>
            <a:r>
              <a:rPr lang="el-GR" sz="2000" b="0" i="1" u="none" strike="noStrike" baseline="0" dirty="0">
                <a:latin typeface="Arial" panose="020B0604020202020204" pitchFamily="34" charset="0"/>
                <a:cs typeface="Arial" panose="020B0604020202020204" pitchFamily="34" charset="0"/>
              </a:rPr>
              <a:t>Ποσότητα (27,5% </a:t>
            </a:r>
            <a:r>
              <a:rPr lang="el-GR" sz="2000" b="0" i="1" u="none" strike="noStrike" baseline="0" dirty="0" err="1">
                <a:latin typeface="Arial" panose="020B0604020202020204" pitchFamily="34" charset="0"/>
                <a:cs typeface="Arial" panose="020B0604020202020204" pitchFamily="34" charset="0"/>
              </a:rPr>
              <a:t>γενόσημα</a:t>
            </a:r>
            <a:r>
              <a:rPr lang="el-GR" sz="2000" b="0" i="1" u="none" strike="noStrike" baseline="0" dirty="0">
                <a:latin typeface="Arial" panose="020B0604020202020204" pitchFamily="34" charset="0"/>
                <a:cs typeface="Arial" panose="020B0604020202020204" pitchFamily="34" charset="0"/>
              </a:rPr>
              <a:t>):</a:t>
            </a:r>
          </a:p>
          <a:p>
            <a:pPr algn="l"/>
            <a:r>
              <a:rPr lang="el-GR" sz="2000" b="0" i="0" u="none" strike="noStrike" baseline="0" dirty="0">
                <a:latin typeface="Arial" panose="020B0604020202020204" pitchFamily="34" charset="0"/>
                <a:cs typeface="Arial" panose="020B0604020202020204" pitchFamily="34" charset="0"/>
              </a:rPr>
              <a:t>Το 78% της ποσότητας </a:t>
            </a:r>
            <a:r>
              <a:rPr lang="el-GR" sz="2000" b="0" i="0" u="none" strike="noStrike" baseline="0" dirty="0" err="1">
                <a:latin typeface="Arial" panose="020B0604020202020204" pitchFamily="34" charset="0"/>
                <a:cs typeface="Arial" panose="020B0604020202020204" pitchFamily="34" charset="0"/>
              </a:rPr>
              <a:t>γενόσημων</a:t>
            </a:r>
            <a:r>
              <a:rPr lang="el-GR" sz="2000" b="0" i="0" u="none" strike="noStrike" baseline="0" dirty="0">
                <a:latin typeface="Arial" panose="020B0604020202020204" pitchFamily="34" charset="0"/>
                <a:cs typeface="Arial" panose="020B0604020202020204" pitchFamily="34" charset="0"/>
              </a:rPr>
              <a:t> φαρμάκων προορίζεται για άτομα ηλικίας 60+, όπου το 27,6% των φαρμάκων είναι </a:t>
            </a:r>
            <a:r>
              <a:rPr lang="el-GR" sz="2000" b="0" i="0" u="none" strike="noStrike" baseline="0" dirty="0" err="1">
                <a:latin typeface="Arial" panose="020B0604020202020204" pitchFamily="34" charset="0"/>
                <a:cs typeface="Arial" panose="020B0604020202020204" pitchFamily="34" charset="0"/>
              </a:rPr>
              <a:t>γενόσημα</a:t>
            </a:r>
            <a:r>
              <a:rPr lang="el-GR" sz="2000" b="0" i="0" u="none" strike="noStrike" baseline="0" dirty="0">
                <a:latin typeface="Arial" panose="020B0604020202020204" pitchFamily="34" charset="0"/>
                <a:cs typeface="Arial" panose="020B0604020202020204" pitchFamily="34" charset="0"/>
              </a:rPr>
              <a:t>. Τα ποσοστά </a:t>
            </a:r>
            <a:r>
              <a:rPr lang="el-GR" sz="2000" b="0" i="0" u="none" strike="noStrike" baseline="0" dirty="0" err="1">
                <a:latin typeface="Arial" panose="020B0604020202020204" pitchFamily="34" charset="0"/>
                <a:cs typeface="Arial" panose="020B0604020202020204" pitchFamily="34" charset="0"/>
              </a:rPr>
              <a:t>γενοσήμων</a:t>
            </a:r>
            <a:r>
              <a:rPr lang="el-GR" sz="2000" b="0" i="0" u="none" strike="noStrike" baseline="0" dirty="0">
                <a:latin typeface="Arial" panose="020B0604020202020204" pitchFamily="34" charset="0"/>
                <a:cs typeface="Arial" panose="020B0604020202020204" pitchFamily="34" charset="0"/>
              </a:rPr>
              <a:t> κυμαίνονται από 13,5% στην ηλικιακή ομάδα 0-14 έως 29,1% στην ηλικιακή ομάδα 15-29.</a:t>
            </a:r>
          </a:p>
          <a:p>
            <a:pPr algn="l"/>
            <a:r>
              <a:rPr lang="el-GR" sz="2000" b="0" i="1" u="none" strike="noStrike" baseline="0" dirty="0">
                <a:latin typeface="Arial" panose="020B0604020202020204" pitchFamily="34" charset="0"/>
                <a:cs typeface="Arial" panose="020B0604020202020204" pitchFamily="34" charset="0"/>
              </a:rPr>
              <a:t>Δαπάνη (16,5% </a:t>
            </a:r>
            <a:r>
              <a:rPr lang="el-GR" sz="2000" b="0" i="1" u="none" strike="noStrike" baseline="0" dirty="0" err="1">
                <a:latin typeface="Arial" panose="020B0604020202020204" pitchFamily="34" charset="0"/>
                <a:cs typeface="Arial" panose="020B0604020202020204" pitchFamily="34" charset="0"/>
              </a:rPr>
              <a:t>γενόσημα</a:t>
            </a:r>
            <a:r>
              <a:rPr lang="el-GR" sz="2000" b="0" i="1" u="none" strike="noStrike" baseline="0" dirty="0">
                <a:latin typeface="Arial" panose="020B0604020202020204" pitchFamily="34" charset="0"/>
                <a:cs typeface="Arial" panose="020B0604020202020204" pitchFamily="34" charset="0"/>
              </a:rPr>
              <a:t>):</a:t>
            </a:r>
          </a:p>
          <a:p>
            <a:pPr algn="l"/>
            <a:r>
              <a:rPr lang="el-GR" sz="2000" b="0" i="0" u="none" strike="noStrike" baseline="0" dirty="0">
                <a:latin typeface="Arial" panose="020B0604020202020204" pitchFamily="34" charset="0"/>
                <a:cs typeface="Arial" panose="020B0604020202020204" pitchFamily="34" charset="0"/>
              </a:rPr>
              <a:t>Το 76% της δαπάνης για </a:t>
            </a:r>
            <a:r>
              <a:rPr lang="el-GR" sz="2000" b="0" i="0" u="none" strike="noStrike" baseline="0" dirty="0" err="1">
                <a:latin typeface="Arial" panose="020B0604020202020204" pitchFamily="34" charset="0"/>
                <a:cs typeface="Arial" panose="020B0604020202020204" pitchFamily="34" charset="0"/>
              </a:rPr>
              <a:t>γενόσημα</a:t>
            </a:r>
            <a:r>
              <a:rPr lang="el-GR" sz="2000" b="0" i="0" u="none" strike="noStrike" baseline="0" dirty="0">
                <a:latin typeface="Arial" panose="020B0604020202020204" pitchFamily="34" charset="0"/>
                <a:cs typeface="Arial" panose="020B0604020202020204" pitchFamily="34" charset="0"/>
              </a:rPr>
              <a:t> φάρμακα προέρχεται από άτομα ηλικίας 60+.</a:t>
            </a:r>
          </a:p>
          <a:p>
            <a:pPr algn="l"/>
            <a:endParaRPr lang="el-GR" sz="200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Για τη συνολική και ασφαλιστική δαπάνη για την ηλικιακή 60+ το ποσοστό </a:t>
            </a:r>
            <a:r>
              <a:rPr lang="el-GR" sz="2000" b="0" i="0" u="none" strike="noStrike" baseline="0" dirty="0" err="1">
                <a:latin typeface="Arial" panose="020B0604020202020204" pitchFamily="34" charset="0"/>
                <a:cs typeface="Arial" panose="020B0604020202020204" pitchFamily="34" charset="0"/>
              </a:rPr>
              <a:t>γενοσήμων</a:t>
            </a:r>
            <a:r>
              <a:rPr lang="el-GR" sz="200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είναι 17,4% και 17,2% αντίστοιχα, με τα πρωτότυπα να έχουν ποσοστά 82,3% και 82,9% αντίστοιχα.</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27961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a:t>
            </a:r>
            <a:r>
              <a:rPr lang="el-GR" sz="3000" b="1" i="1" u="none" strike="noStrike" baseline="0" dirty="0" err="1">
                <a:latin typeface="Arial" panose="020B0604020202020204" pitchFamily="34" charset="0"/>
                <a:cs typeface="Arial" panose="020B0604020202020204" pitchFamily="34" charset="0"/>
              </a:rPr>
              <a:t>εξωνοσοκομειακών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(11)</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F177C130-8E0B-E42C-4C05-C543ABAF8B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2924" y="943314"/>
            <a:ext cx="5026152" cy="5521494"/>
          </a:xfrm>
          <a:prstGeom prst="rect">
            <a:avLst/>
          </a:prstGeom>
        </p:spPr>
      </p:pic>
    </p:spTree>
    <p:extLst>
      <p:ext uri="{BB962C8B-B14F-4D97-AF65-F5344CB8AC3E}">
        <p14:creationId xmlns:p14="http://schemas.microsoft.com/office/powerpoint/2010/main" val="21373427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a:t>
            </a:r>
            <a:r>
              <a:rPr lang="el-GR" sz="3000" b="1" i="1" u="none" strike="noStrike" baseline="0" dirty="0" err="1">
                <a:latin typeface="Arial" panose="020B0604020202020204" pitchFamily="34" charset="0"/>
                <a:cs typeface="Arial" panose="020B0604020202020204" pitchFamily="34" charset="0"/>
              </a:rPr>
              <a:t>εξωνοσοκομειακών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(12)</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7111C2BF-F140-B9D3-245E-2870D52A7D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9954" y="943315"/>
            <a:ext cx="5552092" cy="5521493"/>
          </a:xfrm>
          <a:prstGeom prst="rect">
            <a:avLst/>
          </a:prstGeom>
        </p:spPr>
      </p:pic>
    </p:spTree>
    <p:extLst>
      <p:ext uri="{BB962C8B-B14F-4D97-AF65-F5344CB8AC3E}">
        <p14:creationId xmlns:p14="http://schemas.microsoft.com/office/powerpoint/2010/main" val="28421297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a:t>
            </a:r>
            <a:r>
              <a:rPr lang="el-GR" sz="3000" b="1" i="1" u="none" strike="noStrike" baseline="0" dirty="0" err="1">
                <a:latin typeface="Arial" panose="020B0604020202020204" pitchFamily="34" charset="0"/>
                <a:cs typeface="Arial" panose="020B0604020202020204" pitchFamily="34" charset="0"/>
              </a:rPr>
              <a:t>εξωνοσοκομειακών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13</a:t>
            </a:r>
            <a:r>
              <a:rPr lang="el-GR" sz="3000" b="1" u="none" strike="noStrike" baseline="0" dirty="0">
                <a:latin typeface="Arial" panose="020B0604020202020204" pitchFamily="34" charset="0"/>
                <a:cs typeface="Arial" panose="020B0604020202020204" pitchFamily="34" charset="0"/>
              </a:rPr>
              <a:t>)</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340832FC-F98D-2AA0-F3DD-B204E498647A}"/>
              </a:ext>
            </a:extLst>
          </p:cNvPr>
          <p:cNvSpPr txBox="1"/>
          <p:nvPr/>
        </p:nvSpPr>
        <p:spPr>
          <a:xfrm>
            <a:off x="539621" y="943315"/>
            <a:ext cx="11112759" cy="5632311"/>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Από τα αποτελέσματα της ανάλυσης (Σχήμα 10.10) είναι φανερό ότι οι κύριες </a:t>
            </a:r>
            <a:r>
              <a:rPr lang="el-GR" sz="2000" b="1" i="0" u="none" strike="noStrike" baseline="0" dirty="0">
                <a:latin typeface="Arial" panose="020B0604020202020204" pitchFamily="34" charset="0"/>
                <a:cs typeface="Arial" panose="020B0604020202020204" pitchFamily="34" charset="0"/>
              </a:rPr>
              <a:t>ειδικότητες </a:t>
            </a:r>
            <a:r>
              <a:rPr lang="el-GR" sz="2000" b="0" i="0" u="none" strike="noStrike" baseline="0" dirty="0">
                <a:latin typeface="Arial" panose="020B0604020202020204" pitchFamily="34" charset="0"/>
                <a:cs typeface="Arial" panose="020B0604020202020204" pitchFamily="34" charset="0"/>
              </a:rPr>
              <a:t>είναι τρεις (</a:t>
            </a:r>
            <a:r>
              <a:rPr lang="el-GR" sz="2000" b="0" i="1" u="none" strike="noStrike" baseline="0" dirty="0">
                <a:latin typeface="Arial" panose="020B0604020202020204" pitchFamily="34" charset="0"/>
                <a:cs typeface="Arial" panose="020B0604020202020204" pitchFamily="34" charset="0"/>
              </a:rPr>
              <a:t>γενικός ιατρός, παθολόγος και καρδιολόγος</a:t>
            </a:r>
            <a:r>
              <a:rPr lang="el-GR" sz="2000" b="0" i="0" u="none" strike="noStrike" baseline="0" dirty="0">
                <a:latin typeface="Arial" panose="020B0604020202020204" pitchFamily="34" charset="0"/>
                <a:cs typeface="Arial" panose="020B0604020202020204" pitchFamily="34" charset="0"/>
              </a:rPr>
              <a:t>), που καλύπτουν κοντά στο 70% της </a:t>
            </a:r>
            <a:r>
              <a:rPr lang="el-GR" sz="2000" b="0" i="0" u="none" strike="noStrike" baseline="0" dirty="0" err="1">
                <a:latin typeface="Arial" panose="020B0604020202020204" pitchFamily="34" charset="0"/>
                <a:cs typeface="Arial" panose="020B0604020202020204" pitchFamily="34" charset="0"/>
              </a:rPr>
              <a:t>συνταγογραφούμενης</a:t>
            </a:r>
            <a:r>
              <a:rPr lang="el-GR" sz="2000" b="0" i="0" u="none" strike="noStrike" baseline="0" dirty="0">
                <a:latin typeface="Arial" panose="020B0604020202020204" pitchFamily="34" charset="0"/>
                <a:cs typeface="Arial" panose="020B0604020202020204" pitchFamily="34" charset="0"/>
              </a:rPr>
              <a:t> ποσότητας, ενώ δέκα ειδικότητες καλύπτουν το 90% (+ </a:t>
            </a:r>
            <a:r>
              <a:rPr lang="el-GR" sz="2000" b="0" i="1" u="none" strike="noStrike" baseline="0" dirty="0">
                <a:latin typeface="Arial" panose="020B0604020202020204" pitchFamily="34" charset="0"/>
                <a:cs typeface="Arial" panose="020B0604020202020204" pitchFamily="34" charset="0"/>
              </a:rPr>
              <a:t>παιδιατρική</a:t>
            </a:r>
            <a:r>
              <a:rPr lang="el-GR" sz="2000" b="0" i="0" u="none" strike="noStrike" baseline="0" dirty="0">
                <a:latin typeface="Arial" panose="020B0604020202020204" pitchFamily="34" charset="0"/>
                <a:cs typeface="Arial" panose="020B0604020202020204" pitchFamily="34" charset="0"/>
              </a:rPr>
              <a:t> + πνευμονολογία + νευρολογία-ψυχιατρική + μαιευτική + ορθοπεδική + κ.ά.). Τα αποτελέσματα αυτά συμπίπτουν με αποτελέσματα προηγούμενων μελετών μας (2013-14). Οι βασικές ειδικότητες παρουσιάζουν σταθερή άνοδο από έτος σε έτος. Μόνο η ποσότητα φαρμάκων από παιδιάτρους και ορθοπεδικούς έχει μειωθεί σημαντικά (παρότι αυξάνει η αξία </a:t>
            </a:r>
            <a:r>
              <a:rPr lang="el-GR" sz="2000" b="0" i="0" u="none" strike="noStrike" baseline="0" dirty="0" err="1">
                <a:latin typeface="Arial" panose="020B0604020202020204" pitchFamily="34" charset="0"/>
                <a:cs typeface="Arial" panose="020B0604020202020204" pitchFamily="34" charset="0"/>
              </a:rPr>
              <a:t>συνταγογράφησης</a:t>
            </a:r>
            <a:r>
              <a:rPr lang="el-GR" sz="2000" b="0" i="0" u="none" strike="noStrike" baseline="0" dirty="0">
                <a:latin typeface="Arial" panose="020B0604020202020204" pitchFamily="34" charset="0"/>
                <a:cs typeface="Arial" panose="020B0604020202020204" pitchFamily="34" charset="0"/>
              </a:rPr>
              <a:t> των παιδιάτρων).</a:t>
            </a:r>
          </a:p>
          <a:p>
            <a:pPr algn="l"/>
            <a:r>
              <a:rPr lang="el-GR" sz="2000" b="0" i="0" u="none" strike="noStrike" baseline="0" dirty="0">
                <a:latin typeface="Arial" panose="020B0604020202020204" pitchFamily="34" charset="0"/>
                <a:cs typeface="Arial" panose="020B0604020202020204" pitchFamily="34" charset="0"/>
              </a:rPr>
              <a:t>Εννιά (μη χειρουργικές) ειδικότητες καλύπτουν το 80% της δαπάνης (Σχήμα 10.11). Οι κυριότερες κατηγορίες παραμένουν περίπου ίδιες με τις ειδικότητες στην ανάλυση της ποσότητας (έχουν προστεθεί η ειδικότητα του </a:t>
            </a:r>
            <a:r>
              <a:rPr lang="el-GR" sz="2000" b="0" i="1" u="none" strike="noStrike" baseline="0" dirty="0">
                <a:latin typeface="Arial" panose="020B0604020202020204" pitchFamily="34" charset="0"/>
                <a:cs typeface="Arial" panose="020B0604020202020204" pitchFamily="34" charset="0"/>
              </a:rPr>
              <a:t>ρευματολόγου</a:t>
            </a:r>
            <a:r>
              <a:rPr lang="el-GR" sz="2000" b="0" i="0" u="none" strike="noStrike" baseline="0" dirty="0">
                <a:latin typeface="Arial" panose="020B0604020202020204" pitchFamily="34" charset="0"/>
                <a:cs typeface="Arial" panose="020B0604020202020204" pitchFamily="34" charset="0"/>
              </a:rPr>
              <a:t> και του </a:t>
            </a:r>
            <a:r>
              <a:rPr lang="el-GR" sz="2000" b="0" i="1" u="none" strike="noStrike" baseline="0" dirty="0">
                <a:latin typeface="Arial" panose="020B0604020202020204" pitchFamily="34" charset="0"/>
                <a:cs typeface="Arial" panose="020B0604020202020204" pitchFamily="34" charset="0"/>
              </a:rPr>
              <a:t>αιματολόγου</a:t>
            </a:r>
            <a:r>
              <a:rPr lang="el-GR" sz="2000" b="0" i="0" u="none" strike="noStrike" baseline="0" dirty="0">
                <a:latin typeface="Arial" panose="020B0604020202020204" pitchFamily="34" charset="0"/>
                <a:cs typeface="Arial" panose="020B0604020202020204" pitchFamily="34" charset="0"/>
              </a:rPr>
              <a:t>, ενώ δεν υπάρχουν οι </a:t>
            </a:r>
            <a:r>
              <a:rPr lang="el-GR" sz="2000" b="0" i="1" u="none" strike="noStrike" baseline="0" dirty="0">
                <a:latin typeface="Arial" panose="020B0604020202020204" pitchFamily="34" charset="0"/>
                <a:cs typeface="Arial" panose="020B0604020202020204" pitchFamily="34" charset="0"/>
              </a:rPr>
              <a:t>ορθοπεδικοί</a:t>
            </a:r>
            <a:r>
              <a:rPr lang="el-GR" sz="2000" b="0" i="0" u="none" strike="noStrike" baseline="0" dirty="0">
                <a:latin typeface="Arial" panose="020B0604020202020204" pitchFamily="34" charset="0"/>
                <a:cs typeface="Arial" panose="020B0604020202020204" pitchFamily="34" charset="0"/>
              </a:rPr>
              <a:t> και οι </a:t>
            </a:r>
            <a:r>
              <a:rPr lang="el-GR" sz="2000" b="0" i="1" u="none" strike="noStrike" baseline="0" dirty="0">
                <a:latin typeface="Arial" panose="020B0604020202020204" pitchFamily="34" charset="0"/>
                <a:cs typeface="Arial" panose="020B0604020202020204" pitchFamily="34" charset="0"/>
              </a:rPr>
              <a:t>ψυχίατροι</a:t>
            </a:r>
            <a:r>
              <a:rPr lang="el-GR" sz="2000" b="0" i="0" u="none" strike="noStrike" baseline="0" dirty="0">
                <a:latin typeface="Arial" panose="020B0604020202020204" pitchFamily="34" charset="0"/>
                <a:cs typeface="Arial" panose="020B0604020202020204" pitchFamily="34" charset="0"/>
              </a:rPr>
              <a:t>). Οι (2) γενικοί ιατροί και οι παθολόγοι (με [3] παθολόγους-</a:t>
            </a:r>
            <a:r>
              <a:rPr lang="el-GR" sz="2000" b="0" i="0" u="none" strike="noStrike" baseline="0" dirty="0" err="1">
                <a:latin typeface="Arial" panose="020B0604020202020204" pitchFamily="34" charset="0"/>
                <a:cs typeface="Arial" panose="020B0604020202020204" pitchFamily="34" charset="0"/>
              </a:rPr>
              <a:t>ογκολόγους</a:t>
            </a:r>
            <a:r>
              <a:rPr lang="el-GR" sz="2000" b="0" i="0" u="none" strike="noStrike" baseline="0" dirty="0">
                <a:latin typeface="Arial" panose="020B0604020202020204" pitchFamily="34" charset="0"/>
                <a:cs typeface="Arial" panose="020B0604020202020204" pitchFamily="34" charset="0"/>
              </a:rPr>
              <a:t>) καταγράφουν λίγο κάτω από το 50% της δαπάνης, ενώ αν προστεθούν οι (4) καρδιολόγοι ξεπερνούν το 50% (60% με [5] παιδιάτρους, 70% με [6] πνευμονολόγους και [7] αιματολόγους και 80% με [8] νευρολόγους και [9] ρευματολόγους). Σχεδόν το σύνολο των ειδικοτήτων παρουσιάζει μείωση το 2016 σε σχέση με το 2015, όμως κατόπιν όλες οι ειδικότητες αυξάνουν. Εντυπωσιακή είναι η αύξηση της δαπάνης που </a:t>
            </a:r>
            <a:r>
              <a:rPr lang="el-GR" sz="2000" b="0" i="0" u="none" strike="noStrike" baseline="0" dirty="0" err="1">
                <a:latin typeface="Arial" panose="020B0604020202020204" pitchFamily="34" charset="0"/>
                <a:cs typeface="Arial" panose="020B0604020202020204" pitchFamily="34" charset="0"/>
              </a:rPr>
              <a:t>συνταγογραφείται</a:t>
            </a:r>
            <a:r>
              <a:rPr lang="el-GR" sz="2000" b="0" i="0" u="none" strike="noStrike" baseline="0" dirty="0">
                <a:latin typeface="Arial" panose="020B0604020202020204" pitchFamily="34" charset="0"/>
                <a:cs typeface="Arial" panose="020B0604020202020204" pitchFamily="34" charset="0"/>
              </a:rPr>
              <a:t> από πνευμονολόγους τα έτη της πανδημίας 2020 - 2021 (Σχήμα 10.11).</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48388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a:t>
            </a:r>
            <a:r>
              <a:rPr lang="el-GR" sz="3000" b="1" i="1" u="none" strike="noStrike" baseline="0" dirty="0" err="1">
                <a:latin typeface="Arial" panose="020B0604020202020204" pitchFamily="34" charset="0"/>
                <a:cs typeface="Arial" panose="020B0604020202020204" pitchFamily="34" charset="0"/>
              </a:rPr>
              <a:t>εξωνοσοκομειακών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14</a:t>
            </a:r>
            <a:r>
              <a:rPr lang="el-GR" sz="3000" b="1" u="none" strike="noStrike" baseline="0" dirty="0">
                <a:latin typeface="Arial" panose="020B0604020202020204" pitchFamily="34" charset="0"/>
                <a:cs typeface="Arial" panose="020B0604020202020204" pitchFamily="34" charset="0"/>
              </a:rPr>
              <a:t>)</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181D2208-F088-9631-4AE8-FF43DAB32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379" y="1002356"/>
            <a:ext cx="9359242" cy="4885096"/>
          </a:xfrm>
          <a:prstGeom prst="rect">
            <a:avLst/>
          </a:prstGeom>
        </p:spPr>
      </p:pic>
    </p:spTree>
    <p:extLst>
      <p:ext uri="{BB962C8B-B14F-4D97-AF65-F5344CB8AC3E}">
        <p14:creationId xmlns:p14="http://schemas.microsoft.com/office/powerpoint/2010/main" val="10338136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a:t>
            </a:r>
            <a:r>
              <a:rPr lang="el-GR" sz="3000" b="1" i="1" u="none" strike="noStrike" baseline="0" dirty="0" err="1">
                <a:latin typeface="Arial" panose="020B0604020202020204" pitchFamily="34" charset="0"/>
                <a:cs typeface="Arial" panose="020B0604020202020204" pitchFamily="34" charset="0"/>
              </a:rPr>
              <a:t>εξωνοσοκομειακών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15</a:t>
            </a:r>
            <a:r>
              <a:rPr lang="el-GR" sz="3000" b="1" u="none" strike="noStrike" baseline="0" dirty="0">
                <a:latin typeface="Arial" panose="020B0604020202020204" pitchFamily="34" charset="0"/>
                <a:cs typeface="Arial" panose="020B0604020202020204" pitchFamily="34" charset="0"/>
              </a:rPr>
              <a:t>)</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CE77E364-6F0B-9037-B4A6-E29566AC74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2126" y="943315"/>
            <a:ext cx="9047748" cy="5100146"/>
          </a:xfrm>
          <a:prstGeom prst="rect">
            <a:avLst/>
          </a:prstGeom>
        </p:spPr>
      </p:pic>
    </p:spTree>
    <p:extLst>
      <p:ext uri="{BB962C8B-B14F-4D97-AF65-F5344CB8AC3E}">
        <p14:creationId xmlns:p14="http://schemas.microsoft.com/office/powerpoint/2010/main" val="9244918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a:t>
            </a:r>
            <a:r>
              <a:rPr lang="el-GR" sz="3000" b="1" i="1" u="none" strike="noStrike" baseline="0" dirty="0" err="1">
                <a:latin typeface="Arial" panose="020B0604020202020204" pitchFamily="34" charset="0"/>
                <a:cs typeface="Arial" panose="020B0604020202020204" pitchFamily="34" charset="0"/>
              </a:rPr>
              <a:t>εξωνοσοκομειακών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16</a:t>
            </a:r>
            <a:r>
              <a:rPr lang="el-GR" sz="3000" b="1" u="none" strike="noStrike" baseline="0" dirty="0">
                <a:latin typeface="Arial" panose="020B0604020202020204" pitchFamily="34" charset="0"/>
                <a:cs typeface="Arial" panose="020B0604020202020204" pitchFamily="34" charset="0"/>
              </a:rPr>
              <a:t>)</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340832FC-F98D-2AA0-F3DD-B204E498647A}"/>
              </a:ext>
            </a:extLst>
          </p:cNvPr>
          <p:cNvSpPr txBox="1"/>
          <p:nvPr/>
        </p:nvSpPr>
        <p:spPr>
          <a:xfrm>
            <a:off x="539621" y="943315"/>
            <a:ext cx="11112759" cy="5632311"/>
          </a:xfrm>
          <a:prstGeom prst="rect">
            <a:avLst/>
          </a:prstGeom>
          <a:noFill/>
        </p:spPr>
        <p:txBody>
          <a:bodyPr wrap="square">
            <a:spAutoFit/>
          </a:bodyPr>
          <a:lstStyle/>
          <a:p>
            <a:pPr algn="l"/>
            <a:r>
              <a:rPr lang="el-GR" sz="1800" b="0" i="0" u="none" strike="noStrike" baseline="0" dirty="0">
                <a:latin typeface="Arial" panose="020B0604020202020204" pitchFamily="34" charset="0"/>
                <a:cs typeface="Arial" panose="020B0604020202020204" pitchFamily="34" charset="0"/>
              </a:rPr>
              <a:t>Η μεγαλύτερη </a:t>
            </a:r>
            <a:r>
              <a:rPr lang="el-GR" sz="1800" b="1" i="0" u="none" strike="noStrike" baseline="0" dirty="0">
                <a:latin typeface="Arial" panose="020B0604020202020204" pitchFamily="34" charset="0"/>
                <a:cs typeface="Arial" panose="020B0604020202020204" pitchFamily="34" charset="0"/>
              </a:rPr>
              <a:t>ποσότητα </a:t>
            </a:r>
            <a:r>
              <a:rPr lang="el-GR" sz="1800" b="0" i="0" u="none" strike="noStrike" baseline="0" dirty="0">
                <a:latin typeface="Arial" panose="020B0604020202020204" pitchFamily="34" charset="0"/>
                <a:cs typeface="Arial" panose="020B0604020202020204" pitchFamily="34" charset="0"/>
              </a:rPr>
              <a:t>φαρμάκων (</a:t>
            </a:r>
            <a:r>
              <a:rPr lang="el-GR" sz="1800" b="1" i="0" u="none" strike="noStrike" baseline="0" dirty="0">
                <a:latin typeface="Arial" panose="020B0604020202020204" pitchFamily="34" charset="0"/>
                <a:cs typeface="Arial" panose="020B0604020202020204" pitchFamily="34" charset="0"/>
              </a:rPr>
              <a:t>ATC.1</a:t>
            </a:r>
            <a:r>
              <a:rPr lang="el-GR" sz="1800" b="0" i="0" u="none" strike="noStrike" baseline="0" dirty="0">
                <a:latin typeface="Arial" panose="020B0604020202020204" pitchFamily="34" charset="0"/>
                <a:cs typeface="Arial" panose="020B0604020202020204" pitchFamily="34" charset="0"/>
              </a:rPr>
              <a:t>) αφορά την κατηγορία C (</a:t>
            </a:r>
            <a:r>
              <a:rPr lang="el-GR" sz="1800" b="1" i="0" u="none" strike="noStrike" baseline="0" dirty="0">
                <a:latin typeface="Arial" panose="020B0604020202020204" pitchFamily="34" charset="0"/>
                <a:cs typeface="Arial" panose="020B0604020202020204" pitchFamily="34" charset="0"/>
              </a:rPr>
              <a:t>καρδιαγγειακό σύστημα</a:t>
            </a:r>
            <a:r>
              <a:rPr lang="el-GR" sz="1800" b="0" i="0" u="none" strike="noStrike" baseline="0" dirty="0">
                <a:latin typeface="Arial" panose="020B0604020202020204" pitchFamily="34" charset="0"/>
                <a:cs typeface="Arial" panose="020B0604020202020204" pitchFamily="34" charset="0"/>
              </a:rPr>
              <a:t>), ενώ ακολουθούν φάρμακα που επηρεάζουν την </a:t>
            </a:r>
            <a:r>
              <a:rPr lang="el-GR" sz="1800" b="0" i="1" u="none" strike="noStrike" baseline="0" dirty="0">
                <a:latin typeface="Arial" panose="020B0604020202020204" pitchFamily="34" charset="0"/>
                <a:cs typeface="Arial" panose="020B0604020202020204" pitchFamily="34" charset="0"/>
              </a:rPr>
              <a:t>πεπτική οδό </a:t>
            </a:r>
            <a:r>
              <a:rPr lang="el-GR" sz="1800" b="0" i="0" u="none" strike="noStrike" baseline="0" dirty="0">
                <a:latin typeface="Arial" panose="020B0604020202020204" pitchFamily="34" charset="0"/>
                <a:cs typeface="Arial" panose="020B0604020202020204" pitchFamily="34" charset="0"/>
              </a:rPr>
              <a:t>και τον </a:t>
            </a:r>
            <a:r>
              <a:rPr lang="el-GR" sz="1800" b="0" i="1" u="none" strike="noStrike" baseline="0" dirty="0">
                <a:latin typeface="Arial" panose="020B0604020202020204" pitchFamily="34" charset="0"/>
                <a:cs typeface="Arial" panose="020B0604020202020204" pitchFamily="34" charset="0"/>
              </a:rPr>
              <a:t>μεταβολισμό</a:t>
            </a:r>
            <a:r>
              <a:rPr lang="el-GR" sz="1800" b="0" i="0" u="none" strike="noStrike" baseline="0" dirty="0">
                <a:latin typeface="Arial" panose="020B0604020202020204" pitchFamily="34" charset="0"/>
                <a:cs typeface="Arial" panose="020B0604020202020204" pitchFamily="34" charset="0"/>
              </a:rPr>
              <a:t> (ομάδα Α), το </a:t>
            </a:r>
            <a:r>
              <a:rPr lang="el-GR" sz="1800" b="0" i="1" u="none" strike="noStrike" baseline="0" dirty="0">
                <a:latin typeface="Arial" panose="020B0604020202020204" pitchFamily="34" charset="0"/>
                <a:cs typeface="Arial" panose="020B0604020202020204" pitchFamily="34" charset="0"/>
              </a:rPr>
              <a:t>νευρικό σύστημα </a:t>
            </a:r>
            <a:r>
              <a:rPr lang="el-GR" sz="1800" b="0" i="0" u="none" strike="noStrike" baseline="0" dirty="0">
                <a:latin typeface="Arial" panose="020B0604020202020204" pitchFamily="34" charset="0"/>
                <a:cs typeface="Arial" panose="020B0604020202020204" pitchFamily="34" charset="0"/>
              </a:rPr>
              <a:t>(ομάδα Ν) και το αίμα και </a:t>
            </a:r>
            <a:r>
              <a:rPr lang="el-GR" sz="1800" b="0" i="1" u="none" strike="noStrike" baseline="0" dirty="0">
                <a:latin typeface="Arial" panose="020B0604020202020204" pitchFamily="34" charset="0"/>
                <a:cs typeface="Arial" panose="020B0604020202020204" pitchFamily="34" charset="0"/>
              </a:rPr>
              <a:t>αιμοποιητικά όργανα </a:t>
            </a:r>
            <a:r>
              <a:rPr lang="el-GR" sz="1800" b="0" i="0" u="none" strike="noStrike" baseline="0" dirty="0">
                <a:latin typeface="Arial" panose="020B0604020202020204" pitchFamily="34" charset="0"/>
                <a:cs typeface="Arial" panose="020B0604020202020204" pitchFamily="34" charset="0"/>
              </a:rPr>
              <a:t>(ομάδα Β). Οι τέσσερις αυτές ομάδες φαρμάκων καλύπτουν το 80% του συνολικού όγκου. Στην ετήσια κατανομή του όγκου φαρμάκου η ομάδα C καταλαμβάνει ποσοστό άνω του 30%, παρότι είναι μειούμενο το ποσοστό αυτό, από 36% το 2015 σε 31,3% το 2021 (Σχήμα 10.12).</a:t>
            </a:r>
          </a:p>
          <a:p>
            <a:pPr algn="l"/>
            <a:r>
              <a:rPr lang="el-GR" sz="1800" b="0" i="0" u="none" strike="noStrike" baseline="0" dirty="0">
                <a:latin typeface="Arial" panose="020B0604020202020204" pitchFamily="34" charset="0"/>
                <a:cs typeface="Arial" panose="020B0604020202020204" pitchFamily="34" charset="0"/>
              </a:rPr>
              <a:t>Το </a:t>
            </a:r>
            <a:r>
              <a:rPr lang="el-GR" sz="1800" b="1" i="0" u="none" strike="noStrike" baseline="0" dirty="0">
                <a:latin typeface="Arial" panose="020B0604020202020204" pitchFamily="34" charset="0"/>
                <a:cs typeface="Arial" panose="020B0604020202020204" pitchFamily="34" charset="0"/>
              </a:rPr>
              <a:t>80% </a:t>
            </a:r>
            <a:r>
              <a:rPr lang="el-GR" sz="1800" b="0" i="0" u="none" strike="noStrike" baseline="0" dirty="0">
                <a:latin typeface="Arial" panose="020B0604020202020204" pitchFamily="34" charset="0"/>
                <a:cs typeface="Arial" panose="020B0604020202020204" pitchFamily="34" charset="0"/>
              </a:rPr>
              <a:t>της κατανάλωσης αφορά σκευάσματα </a:t>
            </a:r>
            <a:r>
              <a:rPr lang="el-GR" sz="1800" b="1" i="0" u="none" strike="noStrike" baseline="0" dirty="0">
                <a:latin typeface="Arial" panose="020B0604020202020204" pitchFamily="34" charset="0"/>
                <a:cs typeface="Arial" panose="020B0604020202020204" pitchFamily="34" charset="0"/>
              </a:rPr>
              <a:t>17 </a:t>
            </a:r>
            <a:r>
              <a:rPr lang="el-GR" sz="1800" b="0" i="0" u="none" strike="noStrike" baseline="0" dirty="0">
                <a:latin typeface="Arial" panose="020B0604020202020204" pitchFamily="34" charset="0"/>
                <a:cs typeface="Arial" panose="020B0604020202020204" pitchFamily="34" charset="0"/>
              </a:rPr>
              <a:t>θεραπευτικών ομάδων και είναι χαρακτηριστικό ότι οι 5 ανήκουν στην ανατομική ομάδα C (από τις 9 θεραπευτικές ομάδες που περιλαμβάνει) του </a:t>
            </a:r>
            <a:r>
              <a:rPr lang="el-GR" sz="1800" b="1" i="0" u="none" strike="noStrike" baseline="0" dirty="0">
                <a:latin typeface="Arial" panose="020B0604020202020204" pitchFamily="34" charset="0"/>
                <a:cs typeface="Arial" panose="020B0604020202020204" pitchFamily="34" charset="0"/>
              </a:rPr>
              <a:t>ATC-2</a:t>
            </a:r>
            <a:r>
              <a:rPr lang="el-GR" sz="1800" b="0" i="0" u="none" strike="noStrike" baseline="0" dirty="0">
                <a:latin typeface="Arial" panose="020B0604020202020204" pitchFamily="34" charset="0"/>
                <a:cs typeface="Arial" panose="020B0604020202020204" pitchFamily="34" charset="0"/>
              </a:rPr>
              <a:t>. Στην κατηγορία C κυριαρχούν οι θεραπευτικές ομάδες C09 (</a:t>
            </a:r>
            <a:r>
              <a:rPr lang="el-GR" sz="1800" b="0" i="0" u="none" strike="noStrike" baseline="0" dirty="0" err="1">
                <a:latin typeface="Arial" panose="020B0604020202020204" pitchFamily="34" charset="0"/>
                <a:cs typeface="Arial" panose="020B0604020202020204" pitchFamily="34" charset="0"/>
              </a:rPr>
              <a:t>αντιυπερτασικοί</a:t>
            </a:r>
            <a:r>
              <a:rPr lang="el-GR" sz="1800" b="0" i="0" u="none" strike="noStrike" baseline="0" dirty="0">
                <a:latin typeface="Arial" panose="020B0604020202020204" pitchFamily="34" charset="0"/>
                <a:cs typeface="Arial" panose="020B0604020202020204" pitchFamily="34" charset="0"/>
              </a:rPr>
              <a:t> παράγοντες δρώντες στο σύστημα </a:t>
            </a:r>
            <a:r>
              <a:rPr lang="el-GR" sz="1800" b="0" i="0" u="none" strike="noStrike" baseline="0" dirty="0" err="1">
                <a:latin typeface="Arial" panose="020B0604020202020204" pitchFamily="34" charset="0"/>
                <a:cs typeface="Arial" panose="020B0604020202020204" pitchFamily="34" charset="0"/>
              </a:rPr>
              <a:t>ρενίνης-αγγειοτασίνης</a:t>
            </a:r>
            <a:r>
              <a:rPr lang="el-GR" sz="1800" b="0" i="0" u="none" strike="noStrike" baseline="0" dirty="0">
                <a:latin typeface="Arial" panose="020B0604020202020204" pitchFamily="34" charset="0"/>
                <a:cs typeface="Arial" panose="020B0604020202020204" pitchFamily="34" charset="0"/>
              </a:rPr>
              <a:t>) και C10 (</a:t>
            </a:r>
            <a:r>
              <a:rPr lang="el-GR" sz="1800" b="0" i="1" u="none" strike="noStrike" baseline="0" dirty="0" err="1">
                <a:latin typeface="Arial" panose="020B0604020202020204" pitchFamily="34" charset="0"/>
                <a:cs typeface="Arial" panose="020B0604020202020204" pitchFamily="34" charset="0"/>
              </a:rPr>
              <a:t>υπολιπιδαιμικοί</a:t>
            </a:r>
            <a:r>
              <a:rPr lang="el-GR" sz="1800" b="0" i="0" u="none" strike="noStrike" baseline="0" dirty="0">
                <a:latin typeface="Arial" panose="020B0604020202020204" pitchFamily="34" charset="0"/>
                <a:cs typeface="Arial" panose="020B0604020202020204" pitchFamily="34" charset="0"/>
              </a:rPr>
              <a:t> παράγοντες) με πάνω από το 20% του συνολικού όγκου φαρμάκων για το διάστημα 2015-21, παρότι το ποσοστό της θεραπευτικής ομάδας C09, μειώθηκε κατά 3% στο σύνολο της κατανάλωσης. Ακολουθούν οι θεραπευτικές ομάδες C07 (</a:t>
            </a:r>
            <a:r>
              <a:rPr lang="el-GR" sz="1800" b="0" i="1" u="none" strike="noStrike" baseline="0" dirty="0" err="1">
                <a:latin typeface="Arial" panose="020B0604020202020204" pitchFamily="34" charset="0"/>
                <a:cs typeface="Arial" panose="020B0604020202020204" pitchFamily="34" charset="0"/>
              </a:rPr>
              <a:t>αποκλειστές</a:t>
            </a:r>
            <a:r>
              <a:rPr lang="el-GR" sz="1800" b="0" i="0" u="none" strike="noStrike" baseline="0" dirty="0">
                <a:latin typeface="Arial" panose="020B0604020202020204" pitchFamily="34" charset="0"/>
                <a:cs typeface="Arial" panose="020B0604020202020204" pitchFamily="34" charset="0"/>
              </a:rPr>
              <a:t> των β </a:t>
            </a:r>
            <a:r>
              <a:rPr lang="el-GR" sz="1800" b="0" i="0" u="none" strike="noStrike" baseline="0" dirty="0" err="1">
                <a:latin typeface="Arial" panose="020B0604020202020204" pitchFamily="34" charset="0"/>
                <a:cs typeface="Arial" panose="020B0604020202020204" pitchFamily="34" charset="0"/>
              </a:rPr>
              <a:t>αδρενεργικών</a:t>
            </a:r>
            <a:r>
              <a:rPr lang="el-GR" sz="1800" b="0" i="0" u="none" strike="noStrike" baseline="0" dirty="0">
                <a:latin typeface="Arial" panose="020B0604020202020204" pitchFamily="34" charset="0"/>
                <a:cs typeface="Arial" panose="020B0604020202020204" pitchFamily="34" charset="0"/>
              </a:rPr>
              <a:t> υποδοχέων), C03 (</a:t>
            </a:r>
            <a:r>
              <a:rPr lang="el-GR" sz="1800" b="0" i="1" u="none" strike="noStrike" baseline="0" dirty="0">
                <a:latin typeface="Arial" panose="020B0604020202020204" pitchFamily="34" charset="0"/>
                <a:cs typeface="Arial" panose="020B0604020202020204" pitchFamily="34" charset="0"/>
              </a:rPr>
              <a:t>διουρητικά</a:t>
            </a:r>
            <a:r>
              <a:rPr lang="el-GR" sz="1800" b="0" i="0" u="none" strike="noStrike" baseline="0" dirty="0">
                <a:latin typeface="Arial" panose="020B0604020202020204" pitchFamily="34" charset="0"/>
                <a:cs typeface="Arial" panose="020B0604020202020204" pitchFamily="34" charset="0"/>
              </a:rPr>
              <a:t>) και C08 (</a:t>
            </a:r>
            <a:r>
              <a:rPr lang="el-GR" sz="1800" b="0" i="1" u="none" strike="noStrike" baseline="0" dirty="0" err="1">
                <a:latin typeface="Arial" panose="020B0604020202020204" pitchFamily="34" charset="0"/>
                <a:cs typeface="Arial" panose="020B0604020202020204" pitchFamily="34" charset="0"/>
              </a:rPr>
              <a:t>αποκλειστές</a:t>
            </a:r>
            <a:r>
              <a:rPr lang="el-GR" sz="1800" b="0" i="0" u="none" strike="noStrike" baseline="0" dirty="0">
                <a:latin typeface="Arial" panose="020B0604020202020204" pitchFamily="34" charset="0"/>
                <a:cs typeface="Arial" panose="020B0604020202020204" pitchFamily="34" charset="0"/>
              </a:rPr>
              <a:t> διαύλων ασβεστίου) με περίπου 11% της κατανάλωσης. Στην ανατομική ομάδα Α κυριαρχούν οι θεραπευτικές ομάδες, A10 (φάρμακα χρησιμοποιούμενα στον </a:t>
            </a:r>
            <a:r>
              <a:rPr lang="el-GR" sz="1800" b="0" i="1" u="none" strike="noStrike" baseline="0" dirty="0">
                <a:latin typeface="Arial" panose="020B0604020202020204" pitchFamily="34" charset="0"/>
                <a:cs typeface="Arial" panose="020B0604020202020204" pitchFamily="34" charset="0"/>
              </a:rPr>
              <a:t>σακχαρώδη διαβήτη</a:t>
            </a:r>
            <a:r>
              <a:rPr lang="el-GR" sz="1800" b="0" i="0" u="none" strike="noStrike" baseline="0" dirty="0">
                <a:latin typeface="Arial" panose="020B0604020202020204" pitchFamily="34" charset="0"/>
                <a:cs typeface="Arial" panose="020B0604020202020204" pitchFamily="34" charset="0"/>
              </a:rPr>
              <a:t>), A02 (</a:t>
            </a:r>
            <a:r>
              <a:rPr lang="el-GR" sz="1800" b="0" i="1" u="none" strike="noStrike" baseline="0" dirty="0" err="1">
                <a:latin typeface="Arial" panose="020B0604020202020204" pitchFamily="34" charset="0"/>
                <a:cs typeface="Arial" panose="020B0604020202020204" pitchFamily="34" charset="0"/>
              </a:rPr>
              <a:t>αντιόξινα</a:t>
            </a:r>
            <a:r>
              <a:rPr lang="el-GR" sz="1800" b="0" i="0" u="none" strike="noStrike" baseline="0" dirty="0">
                <a:latin typeface="Arial" panose="020B0604020202020204" pitchFamily="34" charset="0"/>
                <a:cs typeface="Arial" panose="020B0604020202020204" pitchFamily="34" charset="0"/>
              </a:rPr>
              <a:t> φάρμακα) και A12 (συμπληρώματα μεταλλικών στοιχείων), με ποσοστό 15% της συνολικής κατανάλωσης. Στην ανατομική ομάδα Β κυριαρχούν οι θεραπευτικές ομάδες, B01 (</a:t>
            </a:r>
            <a:r>
              <a:rPr lang="el-GR" sz="1800" b="0" i="1" u="none" strike="noStrike" baseline="0" dirty="0" err="1">
                <a:latin typeface="Arial" panose="020B0604020202020204" pitchFamily="34" charset="0"/>
                <a:cs typeface="Arial" panose="020B0604020202020204" pitchFamily="34" charset="0"/>
              </a:rPr>
              <a:t>Aντιθρομβωτικοί</a:t>
            </a:r>
            <a:r>
              <a:rPr lang="el-GR" sz="1800" b="0" i="1" u="none" strike="noStrike" baseline="0" dirty="0">
                <a:latin typeface="Arial" panose="020B0604020202020204" pitchFamily="34" charset="0"/>
                <a:cs typeface="Arial" panose="020B0604020202020204" pitchFamily="34" charset="0"/>
              </a:rPr>
              <a:t> παράγοντες</a:t>
            </a:r>
            <a:r>
              <a:rPr lang="el-GR" sz="1800" b="0" i="0" u="none" strike="noStrike" baseline="0" dirty="0">
                <a:latin typeface="Arial" panose="020B0604020202020204" pitchFamily="34" charset="0"/>
                <a:cs typeface="Arial" panose="020B0604020202020204" pitchFamily="34" charset="0"/>
              </a:rPr>
              <a:t>) και B03 (Φάρμακα κατά της </a:t>
            </a:r>
            <a:r>
              <a:rPr lang="el-GR" sz="1800" b="0" i="1" u="none" strike="noStrike" baseline="0" dirty="0">
                <a:latin typeface="Arial" panose="020B0604020202020204" pitchFamily="34" charset="0"/>
                <a:cs typeface="Arial" panose="020B0604020202020204" pitchFamily="34" charset="0"/>
              </a:rPr>
              <a:t>αναιμίας</a:t>
            </a:r>
            <a:r>
              <a:rPr lang="el-GR" sz="1800" b="0" i="0" u="none" strike="noStrike" baseline="0" dirty="0">
                <a:latin typeface="Arial" panose="020B0604020202020204" pitchFamily="34" charset="0"/>
                <a:cs typeface="Arial" panose="020B0604020202020204" pitchFamily="34" charset="0"/>
              </a:rPr>
              <a:t>), με ποσοστό 10% της συνολικής κατανάλωσης. Στην ανατομική ομάδα N κυριαρχούν οι θεραπευτικές ομάδες, N05 (</a:t>
            </a:r>
            <a:r>
              <a:rPr lang="el-GR" sz="1800" b="0" i="1" u="none" strike="noStrike" baseline="0" dirty="0">
                <a:latin typeface="Arial" panose="020B0604020202020204" pitchFamily="34" charset="0"/>
                <a:cs typeface="Arial" panose="020B0604020202020204" pitchFamily="34" charset="0"/>
              </a:rPr>
              <a:t>ψυχοτρόπα</a:t>
            </a:r>
            <a:r>
              <a:rPr lang="el-GR" sz="1800" b="0" i="0" u="none" strike="noStrike" baseline="0" dirty="0">
                <a:latin typeface="Arial" panose="020B0604020202020204" pitchFamily="34" charset="0"/>
                <a:cs typeface="Arial" panose="020B0604020202020204" pitchFamily="34" charset="0"/>
              </a:rPr>
              <a:t>), N06 (</a:t>
            </a:r>
            <a:r>
              <a:rPr lang="el-GR" sz="1800" b="0" i="1" u="none" strike="noStrike" baseline="0" dirty="0">
                <a:latin typeface="Arial" panose="020B0604020202020204" pitchFamily="34" charset="0"/>
                <a:cs typeface="Arial" panose="020B0604020202020204" pitchFamily="34" charset="0"/>
              </a:rPr>
              <a:t>ψυχοαναληπτικά</a:t>
            </a:r>
            <a:r>
              <a:rPr lang="el-GR" sz="1800" b="0" i="0" u="none" strike="noStrike" baseline="0" dirty="0">
                <a:latin typeface="Arial" panose="020B0604020202020204" pitchFamily="34" charset="0"/>
                <a:cs typeface="Arial" panose="020B0604020202020204" pitchFamily="34" charset="0"/>
              </a:rPr>
              <a:t>) και N03 (</a:t>
            </a:r>
            <a:r>
              <a:rPr lang="el-GR" sz="1800" b="0" u="none" strike="noStrike" baseline="0" dirty="0">
                <a:latin typeface="Arial" panose="020B0604020202020204" pitchFamily="34" charset="0"/>
                <a:cs typeface="Arial" panose="020B0604020202020204" pitchFamily="34" charset="0"/>
              </a:rPr>
              <a:t>αντιεπιληπτικά</a:t>
            </a:r>
            <a:r>
              <a:rPr lang="el-GR" sz="1800" b="0" i="0" u="none" strike="noStrike" baseline="0" dirty="0">
                <a:latin typeface="Arial" panose="020B0604020202020204" pitchFamily="34" charset="0"/>
                <a:cs typeface="Arial" panose="020B0604020202020204" pitchFamily="34" charset="0"/>
              </a:rPr>
              <a:t>), με ποσοστό 12% της συνολικής κατανάλωσης. Και οι τρεις θεραπευτικές ομάδες παρουσιάζουν μικρή άνοδο σε σχέση με το 2015.</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2687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a:t>
            </a:r>
            <a:r>
              <a:rPr lang="el-GR" sz="3000" b="1" i="1" u="none" strike="noStrike" baseline="0" dirty="0" err="1">
                <a:latin typeface="Arial" panose="020B0604020202020204" pitchFamily="34" charset="0"/>
                <a:cs typeface="Arial" panose="020B0604020202020204" pitchFamily="34" charset="0"/>
              </a:rPr>
              <a:t>εξωνοσοκομειακών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17</a:t>
            </a:r>
            <a:r>
              <a:rPr lang="el-GR" sz="3000" b="1" u="none" strike="noStrike" baseline="0" dirty="0">
                <a:latin typeface="Arial" panose="020B0604020202020204" pitchFamily="34" charset="0"/>
                <a:cs typeface="Arial" panose="020B0604020202020204" pitchFamily="34" charset="0"/>
              </a:rPr>
              <a:t>)</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CDB7CACC-C0BA-DDA5-459D-75829995AF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118" y="943315"/>
            <a:ext cx="9831764" cy="5177781"/>
          </a:xfrm>
          <a:prstGeom prst="rect">
            <a:avLst/>
          </a:prstGeom>
        </p:spPr>
      </p:pic>
    </p:spTree>
    <p:extLst>
      <p:ext uri="{BB962C8B-B14F-4D97-AF65-F5344CB8AC3E}">
        <p14:creationId xmlns:p14="http://schemas.microsoft.com/office/powerpoint/2010/main" val="8552688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a:t>
            </a:r>
            <a:r>
              <a:rPr lang="el-GR" sz="3000" b="1" i="1" u="none" strike="noStrike" baseline="0" dirty="0" err="1">
                <a:latin typeface="Arial" panose="020B0604020202020204" pitchFamily="34" charset="0"/>
                <a:cs typeface="Arial" panose="020B0604020202020204" pitchFamily="34" charset="0"/>
              </a:rPr>
              <a:t>εξωνοσοκομειακών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18</a:t>
            </a:r>
            <a:r>
              <a:rPr lang="el-GR" sz="3000" b="1" u="none" strike="noStrike" baseline="0" dirty="0">
                <a:latin typeface="Arial" panose="020B0604020202020204" pitchFamily="34" charset="0"/>
                <a:cs typeface="Arial" panose="020B0604020202020204" pitchFamily="34" charset="0"/>
              </a:rPr>
              <a:t>)</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340832FC-F98D-2AA0-F3DD-B204E498647A}"/>
              </a:ext>
            </a:extLst>
          </p:cNvPr>
          <p:cNvSpPr txBox="1"/>
          <p:nvPr/>
        </p:nvSpPr>
        <p:spPr>
          <a:xfrm>
            <a:off x="539621" y="943315"/>
            <a:ext cx="11112759" cy="5632311"/>
          </a:xfrm>
          <a:prstGeom prst="rect">
            <a:avLst/>
          </a:prstGeom>
          <a:noFill/>
        </p:spPr>
        <p:txBody>
          <a:bodyPr wrap="square">
            <a:spAutoFit/>
          </a:bodyPr>
          <a:lstStyle/>
          <a:p>
            <a:pPr algn="l"/>
            <a:r>
              <a:rPr lang="el-GR" sz="1800" b="0" i="0" u="none" strike="noStrike" baseline="0" dirty="0">
                <a:latin typeface="Arial" panose="020B0604020202020204" pitchFamily="34" charset="0"/>
                <a:cs typeface="Arial" panose="020B0604020202020204" pitchFamily="34" charset="0"/>
              </a:rPr>
              <a:t>Εξετάζοντας τη συνολική </a:t>
            </a:r>
            <a:r>
              <a:rPr lang="el-GR" sz="1800" b="1" i="0" u="none" strike="noStrike" baseline="0" dirty="0">
                <a:latin typeface="Arial" panose="020B0604020202020204" pitchFamily="34" charset="0"/>
                <a:cs typeface="Arial" panose="020B0604020202020204" pitchFamily="34" charset="0"/>
              </a:rPr>
              <a:t>δαπάνη </a:t>
            </a:r>
            <a:r>
              <a:rPr lang="el-GR" sz="1800" b="0" i="0" u="none" strike="noStrike" baseline="0" dirty="0">
                <a:latin typeface="Arial" panose="020B0604020202020204" pitchFamily="34" charset="0"/>
                <a:cs typeface="Arial" panose="020B0604020202020204" pitchFamily="34" charset="0"/>
              </a:rPr>
              <a:t>(Σχήμα 10.13), συγκεντρωτικά για τα έτη 2015-21, με βάση το </a:t>
            </a:r>
            <a:r>
              <a:rPr lang="el-GR" sz="1800" b="1" i="0" u="none" strike="noStrike" baseline="0" dirty="0">
                <a:latin typeface="Arial" panose="020B0604020202020204" pitchFamily="34" charset="0"/>
                <a:cs typeface="Arial" panose="020B0604020202020204" pitchFamily="34" charset="0"/>
              </a:rPr>
              <a:t>ATC.1</a:t>
            </a:r>
            <a:r>
              <a:rPr lang="el-GR" sz="1800" b="0" i="0" u="none" strike="noStrike" baseline="0" dirty="0">
                <a:latin typeface="Arial" panose="020B0604020202020204" pitchFamily="34" charset="0"/>
                <a:cs typeface="Arial" panose="020B0604020202020204" pitchFamily="34" charset="0"/>
              </a:rPr>
              <a:t>, η κατηγορία L (</a:t>
            </a:r>
            <a:r>
              <a:rPr lang="el-GR" sz="1800" b="0" i="1" u="none" strike="noStrike" baseline="0" dirty="0" err="1">
                <a:latin typeface="Arial" panose="020B0604020202020204" pitchFamily="34" charset="0"/>
                <a:cs typeface="Arial" panose="020B0604020202020204" pitchFamily="34" charset="0"/>
              </a:rPr>
              <a:t>αντινεοπλασματικοί</a:t>
            </a:r>
            <a:r>
              <a:rPr lang="el-GR" sz="1800" b="0" i="0" u="none" strike="noStrike" baseline="0" dirty="0">
                <a:latin typeface="Arial" panose="020B0604020202020204" pitchFamily="34" charset="0"/>
                <a:cs typeface="Arial" panose="020B0604020202020204" pitchFamily="34" charset="0"/>
              </a:rPr>
              <a:t> και </a:t>
            </a:r>
            <a:r>
              <a:rPr lang="el-GR" sz="1800" b="0" i="1" u="none" strike="noStrike" baseline="0" dirty="0" err="1">
                <a:latin typeface="Arial" panose="020B0604020202020204" pitchFamily="34" charset="0"/>
                <a:cs typeface="Arial" panose="020B0604020202020204" pitchFamily="34" charset="0"/>
              </a:rPr>
              <a:t>ανοσορρυθμιστικοί</a:t>
            </a:r>
            <a:r>
              <a:rPr lang="el-GR" sz="1800" b="0" i="1" u="none" strike="noStrike" baseline="0" dirty="0">
                <a:latin typeface="Arial" panose="020B0604020202020204" pitchFamily="34" charset="0"/>
                <a:cs typeface="Arial" panose="020B0604020202020204" pitchFamily="34" charset="0"/>
              </a:rPr>
              <a:t> παράγοντες</a:t>
            </a:r>
            <a:r>
              <a:rPr lang="el-GR" sz="1800" b="0" i="0" u="none" strike="noStrike" baseline="0" dirty="0">
                <a:latin typeface="Arial" panose="020B0604020202020204" pitchFamily="34" charset="0"/>
                <a:cs typeface="Arial" panose="020B0604020202020204" pitchFamily="34" charset="0"/>
              </a:rPr>
              <a:t>) έχει το μεγαλύτερο μέρος της δαπάνης (22,4%). H ανατομική ομάδα L έχει μέσο ρυθμό μεγέθυνσης 5%, με πολύ υψηλούς ρυθμούς αύξησης από έτος σε έτος. Η ομάδα C (καρδιαγγειακό σύστημα), με σημαντικό ποσοστό (17,7%) δαπάνης. Το συνολικό κόστος της ανατομικής ομάδα C παρουσιάζουν σημαντική μείωση 7% στη διάρκεια των ετών από το 2015 έως το 2021. Μόνο τα δύο τελευταία έτη 2019/20 και 2020/21 ο ρυθμός μεταβολής της συνολικής αξίας είναι θετικός για την ανατομική ομάδα C. Τις ομάδες L και C ακολουθούν η ομάδα Α (πεπτική οδός και μεταβολισμός) με ποσοστό 14,2% και άλλες δύο ομάδες με ποσοστό πάνω από 10%, η ομάδα Β (αίμα και </a:t>
            </a:r>
            <a:r>
              <a:rPr lang="el-GR" sz="1800" b="0" i="0" u="none" strike="noStrike" baseline="0" dirty="0" err="1">
                <a:latin typeface="Arial" panose="020B0604020202020204" pitchFamily="34" charset="0"/>
                <a:cs typeface="Arial" panose="020B0604020202020204" pitchFamily="34" charset="0"/>
              </a:rPr>
              <a:t>αιματοποιητικά</a:t>
            </a:r>
            <a:r>
              <a:rPr lang="el-GR" sz="1800" b="0" i="0" u="none" strike="noStrike" baseline="0" dirty="0">
                <a:latin typeface="Arial" panose="020B0604020202020204" pitchFamily="34" charset="0"/>
                <a:cs typeface="Arial" panose="020B0604020202020204" pitchFamily="34" charset="0"/>
              </a:rPr>
              <a:t> όργανα) με 11,4% και η ομάδα Ν (νευρικό σύστημα) με 10,6%. Η δαπάνη για τις τρεις πρώτες αυτές ομάδες ξεπερνά το 50% της συνολικής δαπάνης (53,3%).</a:t>
            </a:r>
          </a:p>
          <a:p>
            <a:pPr algn="l"/>
            <a:r>
              <a:rPr lang="el-GR" sz="1800" b="0" i="0" u="none" strike="noStrike" baseline="0" dirty="0">
                <a:latin typeface="Arial" panose="020B0604020202020204" pitchFamily="34" charset="0"/>
                <a:cs typeface="Arial" panose="020B0604020202020204" pitchFamily="34" charset="0"/>
              </a:rPr>
              <a:t>Στις </a:t>
            </a:r>
            <a:r>
              <a:rPr lang="el-GR" sz="1800" b="1" i="0" u="none" strike="noStrike" baseline="0" dirty="0">
                <a:latin typeface="Arial" panose="020B0604020202020204" pitchFamily="34" charset="0"/>
                <a:cs typeface="Arial" panose="020B0604020202020204" pitchFamily="34" charset="0"/>
              </a:rPr>
              <a:t>18 </a:t>
            </a:r>
            <a:r>
              <a:rPr lang="el-GR" sz="1800" b="0" i="0" u="none" strike="noStrike" baseline="0" dirty="0">
                <a:latin typeface="Arial" panose="020B0604020202020204" pitchFamily="34" charset="0"/>
                <a:cs typeface="Arial" panose="020B0604020202020204" pitchFamily="34" charset="0"/>
              </a:rPr>
              <a:t>θεραπευτικές ομάδες </a:t>
            </a:r>
            <a:r>
              <a:rPr lang="el-GR" sz="1800" b="1" i="0" u="none" strike="noStrike" baseline="0" dirty="0">
                <a:latin typeface="Arial" panose="020B0604020202020204" pitchFamily="34" charset="0"/>
                <a:cs typeface="Arial" panose="020B0604020202020204" pitchFamily="34" charset="0"/>
              </a:rPr>
              <a:t>ΑΤC-2</a:t>
            </a:r>
            <a:r>
              <a:rPr lang="el-GR" sz="1800" b="0" i="0" u="none" strike="noStrike" baseline="0" dirty="0">
                <a:latin typeface="Arial" panose="020B0604020202020204" pitchFamily="34" charset="0"/>
                <a:cs typeface="Arial" panose="020B0604020202020204" pitchFamily="34" charset="0"/>
              </a:rPr>
              <a:t>, που αθροίζουν το </a:t>
            </a:r>
            <a:r>
              <a:rPr lang="el-GR" sz="1800" b="1" i="0" u="none" strike="noStrike" baseline="0" dirty="0">
                <a:latin typeface="Arial" panose="020B0604020202020204" pitchFamily="34" charset="0"/>
                <a:cs typeface="Arial" panose="020B0604020202020204" pitchFamily="34" charset="0"/>
              </a:rPr>
              <a:t>80%</a:t>
            </a:r>
            <a:r>
              <a:rPr lang="el-GR" sz="1800" b="0" i="0" u="none" strike="noStrike" baseline="0" dirty="0">
                <a:latin typeface="Arial" panose="020B0604020202020204" pitchFamily="34" charset="0"/>
                <a:cs typeface="Arial" panose="020B0604020202020204" pitchFamily="34" charset="0"/>
              </a:rPr>
              <a:t>της συνολικής δαπάνης, περιλαμβάνονται και οι τέσσερις ανατομικές ομάδες της L, με συνολικό ποσοστό το 21% της δαπάνης. Η θεραπευτική ομάδα </a:t>
            </a:r>
            <a:r>
              <a:rPr lang="el-GR" sz="1800" b="0" i="1" u="none" strike="noStrike" baseline="0" dirty="0">
                <a:latin typeface="Arial" panose="020B0604020202020204" pitchFamily="34" charset="0"/>
                <a:cs typeface="Arial" panose="020B0604020202020204" pitchFamily="34" charset="0"/>
              </a:rPr>
              <a:t>L04</a:t>
            </a:r>
            <a:r>
              <a:rPr lang="el-GR" sz="1800" b="0" i="0" u="none" strike="noStrike" baseline="0" dirty="0">
                <a:latin typeface="Arial" panose="020B0604020202020204" pitchFamily="34" charset="0"/>
                <a:cs typeface="Arial" panose="020B0604020202020204" pitchFamily="34" charset="0"/>
              </a:rPr>
              <a:t> (</a:t>
            </a:r>
            <a:r>
              <a:rPr lang="el-GR" sz="1800" b="0" i="1" u="none" strike="noStrike" baseline="0" dirty="0" err="1">
                <a:latin typeface="Arial" panose="020B0604020202020204" pitchFamily="34" charset="0"/>
                <a:cs typeface="Arial" panose="020B0604020202020204" pitchFamily="34" charset="0"/>
              </a:rPr>
              <a:t>ανοσοκατασταλτικοί</a:t>
            </a:r>
            <a:r>
              <a:rPr lang="el-GR" sz="1800" b="0" i="1" u="none" strike="noStrike" baseline="0" dirty="0">
                <a:latin typeface="Arial" panose="020B0604020202020204" pitchFamily="34" charset="0"/>
                <a:cs typeface="Arial" panose="020B0604020202020204" pitchFamily="34" charset="0"/>
              </a:rPr>
              <a:t> παράγοντες</a:t>
            </a:r>
            <a:r>
              <a:rPr lang="el-GR" sz="1800" b="0" i="0" u="none" strike="noStrike" baseline="0" dirty="0">
                <a:latin typeface="Arial" panose="020B0604020202020204" pitchFamily="34" charset="0"/>
                <a:cs typeface="Arial" panose="020B0604020202020204" pitchFamily="34" charset="0"/>
              </a:rPr>
              <a:t>) έχει τη μεγαλύτερη συμμετοχή στη δαπάνη από το σύνολο των ανατομικών ομάδων. Ακολουθεί η θεραπευτική ομάδα </a:t>
            </a:r>
            <a:r>
              <a:rPr lang="el-GR" sz="1800" b="0" i="1" u="none" strike="noStrike" baseline="0" dirty="0">
                <a:latin typeface="Arial" panose="020B0604020202020204" pitchFamily="34" charset="0"/>
                <a:cs typeface="Arial" panose="020B0604020202020204" pitchFamily="34" charset="0"/>
              </a:rPr>
              <a:t>A10</a:t>
            </a:r>
            <a:r>
              <a:rPr lang="el-GR" sz="1800" b="0" i="0" u="none" strike="noStrike" baseline="0" dirty="0">
                <a:latin typeface="Arial" panose="020B0604020202020204" pitchFamily="34" charset="0"/>
                <a:cs typeface="Arial" panose="020B0604020202020204" pitchFamily="34" charset="0"/>
              </a:rPr>
              <a:t> (φάρμακα χρησιμοποιούμενα στον </a:t>
            </a:r>
            <a:r>
              <a:rPr lang="el-GR" sz="1800" b="0" i="1" u="none" strike="noStrike" baseline="0" dirty="0">
                <a:latin typeface="Arial" panose="020B0604020202020204" pitchFamily="34" charset="0"/>
                <a:cs typeface="Arial" panose="020B0604020202020204" pitchFamily="34" charset="0"/>
              </a:rPr>
              <a:t>σακχαρώδη διαβήτη</a:t>
            </a:r>
            <a:r>
              <a:rPr lang="el-GR" sz="1800" b="0" i="0" u="none" strike="noStrike" baseline="0" dirty="0">
                <a:latin typeface="Arial" panose="020B0604020202020204" pitchFamily="34" charset="0"/>
                <a:cs typeface="Arial" panose="020B0604020202020204" pitchFamily="34" charset="0"/>
              </a:rPr>
              <a:t>) και κατόπιν η ομάδα </a:t>
            </a:r>
            <a:r>
              <a:rPr lang="el-GR" sz="1800" b="0" i="1" u="none" strike="noStrike" baseline="0" dirty="0">
                <a:latin typeface="Arial" panose="020B0604020202020204" pitchFamily="34" charset="0"/>
                <a:cs typeface="Arial" panose="020B0604020202020204" pitchFamily="34" charset="0"/>
              </a:rPr>
              <a:t>L01</a:t>
            </a:r>
            <a:r>
              <a:rPr lang="el-GR" sz="1800" b="0" i="0" u="none" strike="noStrike" baseline="0" dirty="0">
                <a:latin typeface="Arial" panose="020B0604020202020204" pitchFamily="34" charset="0"/>
                <a:cs typeface="Arial" panose="020B0604020202020204" pitchFamily="34" charset="0"/>
              </a:rPr>
              <a:t> (</a:t>
            </a:r>
            <a:r>
              <a:rPr lang="el-GR" sz="1800" b="0" i="1" u="none" strike="noStrike" baseline="0" dirty="0" err="1">
                <a:latin typeface="Arial" panose="020B0604020202020204" pitchFamily="34" charset="0"/>
                <a:cs typeface="Arial" panose="020B0604020202020204" pitchFamily="34" charset="0"/>
              </a:rPr>
              <a:t>αντινεοπλασματικά</a:t>
            </a:r>
            <a:r>
              <a:rPr lang="el-GR" sz="1800" b="0" i="1" u="none" strike="noStrike" baseline="0" dirty="0">
                <a:latin typeface="Arial" panose="020B0604020202020204" pitchFamily="34" charset="0"/>
                <a:cs typeface="Arial" panose="020B0604020202020204" pitchFamily="34" charset="0"/>
              </a:rPr>
              <a:t> φάρμακα</a:t>
            </a:r>
            <a:r>
              <a:rPr lang="el-GR" sz="1800" b="0" i="0" u="none" strike="noStrike" baseline="0" dirty="0">
                <a:latin typeface="Arial" panose="020B0604020202020204" pitchFamily="34" charset="0"/>
                <a:cs typeface="Arial" panose="020B0604020202020204" pitchFamily="34" charset="0"/>
              </a:rPr>
              <a:t>). Τα ποσοστά συμμετοχής των θεραπευτικών ομάδων της κατηγορίας L στη συνολική δαπάνη, αυξάνουν από το 2015 έως το 2021. Η L04 (</a:t>
            </a:r>
            <a:r>
              <a:rPr lang="el-GR" sz="1800" b="0" i="0" u="none" strike="noStrike" baseline="0" dirty="0" err="1">
                <a:latin typeface="Arial" panose="020B0604020202020204" pitchFamily="34" charset="0"/>
                <a:cs typeface="Arial" panose="020B0604020202020204" pitchFamily="34" charset="0"/>
              </a:rPr>
              <a:t>ανοσοκατασταλτικοί</a:t>
            </a:r>
            <a:r>
              <a:rPr lang="el-GR" sz="1800" b="0" i="0" u="none" strike="noStrike" baseline="0" dirty="0">
                <a:latin typeface="Arial" panose="020B0604020202020204" pitchFamily="34" charset="0"/>
                <a:cs typeface="Arial" panose="020B0604020202020204" pitchFamily="34" charset="0"/>
              </a:rPr>
              <a:t> παράγοντες) και η </a:t>
            </a:r>
            <a:r>
              <a:rPr lang="el-GR" sz="1800" b="0" i="1" u="none" strike="noStrike" baseline="0" dirty="0">
                <a:latin typeface="Arial" panose="020B0604020202020204" pitchFamily="34" charset="0"/>
                <a:cs typeface="Arial" panose="020B0604020202020204" pitchFamily="34" charset="0"/>
              </a:rPr>
              <a:t>L01</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αντινεοπλασματικά</a:t>
            </a:r>
            <a:r>
              <a:rPr lang="el-GR" sz="1800" b="0" i="0" u="none" strike="noStrike" baseline="0" dirty="0">
                <a:latin typeface="Arial" panose="020B0604020202020204" pitchFamily="34" charset="0"/>
                <a:cs typeface="Arial" panose="020B0604020202020204" pitchFamily="34" charset="0"/>
              </a:rPr>
              <a:t> φάρμακα) κατά 3% και η </a:t>
            </a:r>
            <a:r>
              <a:rPr lang="el-GR" sz="1800" b="0" i="1" u="none" strike="noStrike" baseline="0" dirty="0">
                <a:latin typeface="Arial" panose="020B0604020202020204" pitchFamily="34" charset="0"/>
                <a:cs typeface="Arial" panose="020B0604020202020204" pitchFamily="34" charset="0"/>
              </a:rPr>
              <a:t>L02</a:t>
            </a:r>
            <a:r>
              <a:rPr lang="el-GR" sz="1800" b="0" i="0" u="none" strike="noStrike" baseline="0" dirty="0">
                <a:latin typeface="Arial" panose="020B0604020202020204" pitchFamily="34" charset="0"/>
                <a:cs typeface="Arial" panose="020B0604020202020204" pitchFamily="34" charset="0"/>
              </a:rPr>
              <a:t> (</a:t>
            </a:r>
            <a:r>
              <a:rPr lang="el-GR" sz="1800" b="0" i="1" u="none" strike="noStrike" baseline="0" dirty="0">
                <a:latin typeface="Arial" panose="020B0604020202020204" pitchFamily="34" charset="0"/>
                <a:cs typeface="Arial" panose="020B0604020202020204" pitchFamily="34" charset="0"/>
              </a:rPr>
              <a:t>ενδοκρινική θεραπεία</a:t>
            </a:r>
            <a:r>
              <a:rPr lang="el-GR" sz="1800" b="0" i="0" u="none" strike="noStrike" baseline="0" dirty="0">
                <a:latin typeface="Arial" panose="020B0604020202020204" pitchFamily="34" charset="0"/>
                <a:cs typeface="Arial" panose="020B0604020202020204" pitchFamily="34" charset="0"/>
              </a:rPr>
              <a:t>) με μικρή αύξηση 0,8% και η </a:t>
            </a:r>
            <a:r>
              <a:rPr lang="el-GR" sz="1800" b="0" i="1" u="none" strike="noStrike" baseline="0" dirty="0">
                <a:latin typeface="Arial" panose="020B0604020202020204" pitchFamily="34" charset="0"/>
                <a:cs typeface="Arial" panose="020B0604020202020204" pitchFamily="34" charset="0"/>
              </a:rPr>
              <a:t>L03</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ανοσοδιεγερτικοί</a:t>
            </a:r>
            <a:r>
              <a:rPr lang="el-GR" sz="1800" b="0" i="0" u="none" strike="noStrike" baseline="0" dirty="0">
                <a:latin typeface="Arial" panose="020B0604020202020204" pitchFamily="34" charset="0"/>
                <a:cs typeface="Arial" panose="020B0604020202020204" pitchFamily="34" charset="0"/>
              </a:rPr>
              <a:t> παράγοντες) με μείωση 0,8%. Αύξηση 3% παρουσιάζει η ομάδα </a:t>
            </a:r>
            <a:r>
              <a:rPr lang="el-GR" sz="1800" b="0" i="1" u="none" strike="noStrike" baseline="0" dirty="0">
                <a:latin typeface="Arial" panose="020B0604020202020204" pitchFamily="34" charset="0"/>
                <a:cs typeface="Arial" panose="020B0604020202020204" pitchFamily="34" charset="0"/>
              </a:rPr>
              <a:t>A10</a:t>
            </a:r>
            <a:r>
              <a:rPr lang="el-GR" sz="1800" b="0" i="0" u="none" strike="noStrike" baseline="0" dirty="0">
                <a:latin typeface="Arial" panose="020B0604020202020204" pitchFamily="34" charset="0"/>
                <a:cs typeface="Arial" panose="020B0604020202020204" pitchFamily="34" charset="0"/>
              </a:rPr>
              <a:t> (φάρμακα χρησιμοποιούμενα στον σακχαρώδη διαβήτη) και 2% η </a:t>
            </a:r>
            <a:r>
              <a:rPr lang="el-GR" sz="1800" b="0" i="1" u="none" strike="noStrike" baseline="0" dirty="0">
                <a:latin typeface="Arial" panose="020B0604020202020204" pitchFamily="34" charset="0"/>
                <a:cs typeface="Arial" panose="020B0604020202020204" pitchFamily="34" charset="0"/>
              </a:rPr>
              <a:t>B01</a:t>
            </a:r>
            <a:r>
              <a:rPr lang="el-GR" sz="1800" b="0" i="0" u="none" strike="noStrike" baseline="0" dirty="0">
                <a:latin typeface="Arial" panose="020B0604020202020204" pitchFamily="34" charset="0"/>
                <a:cs typeface="Arial" panose="020B0604020202020204" pitchFamily="34" charset="0"/>
              </a:rPr>
              <a:t> (αντιθρομβωτικοί παράγοντες).</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97558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a:t>
            </a:r>
            <a:r>
              <a:rPr lang="el-GR" sz="3000" b="1" i="1" u="none" strike="noStrike" baseline="0" dirty="0" err="1">
                <a:latin typeface="Arial" panose="020B0604020202020204" pitchFamily="34" charset="0"/>
                <a:cs typeface="Arial" panose="020B0604020202020204" pitchFamily="34" charset="0"/>
              </a:rPr>
              <a:t>εξωνοσοκομειακών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19</a:t>
            </a:r>
            <a:r>
              <a:rPr lang="el-GR" sz="3000" b="1" u="none" strike="noStrike" baseline="0" dirty="0">
                <a:latin typeface="Arial" panose="020B0604020202020204" pitchFamily="34" charset="0"/>
                <a:cs typeface="Arial" panose="020B0604020202020204" pitchFamily="34" charset="0"/>
              </a:rPr>
              <a:t>)</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09751055-32B9-B596-8EC9-7C97D029D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9755" y="1202646"/>
            <a:ext cx="9552490" cy="4866473"/>
          </a:xfrm>
          <a:prstGeom prst="rect">
            <a:avLst/>
          </a:prstGeom>
        </p:spPr>
      </p:pic>
    </p:spTree>
    <p:extLst>
      <p:ext uri="{BB962C8B-B14F-4D97-AF65-F5344CB8AC3E}">
        <p14:creationId xmlns:p14="http://schemas.microsoft.com/office/powerpoint/2010/main" val="2060225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134692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10.2 Η κατάσταση για το φάρμακο διεθνώς</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10.2.1 </a:t>
            </a:r>
            <a:r>
              <a:rPr lang="el-GR" sz="3000" b="1" u="none" strike="noStrike" baseline="0" dirty="0">
                <a:latin typeface="Arial" panose="020B0604020202020204" pitchFamily="34" charset="0"/>
                <a:cs typeface="Arial" panose="020B0604020202020204" pitchFamily="34" charset="0"/>
              </a:rPr>
              <a:t>Μέτρα στην προσφορά</a:t>
            </a:r>
            <a:br>
              <a:rPr lang="el-GR" sz="3000" b="1" i="1" dirty="0">
                <a:latin typeface="Arial" panose="020B0604020202020204" pitchFamily="34" charset="0"/>
                <a:cs typeface="Arial" panose="020B0604020202020204" pitchFamily="34" charset="0"/>
              </a:rPr>
            </a:br>
            <a:r>
              <a:rPr lang="el-GR" sz="2600" b="1" dirty="0">
                <a:latin typeface="Arial" panose="020B0604020202020204" pitchFamily="34" charset="0"/>
                <a:cs typeface="Arial" panose="020B0604020202020204" pitchFamily="34" charset="0"/>
              </a:rPr>
              <a:t>10.2.1.1</a:t>
            </a:r>
            <a:r>
              <a:rPr lang="el-GR" sz="2600" b="1" i="1" dirty="0">
                <a:latin typeface="Arial" panose="020B0604020202020204" pitchFamily="34" charset="0"/>
                <a:cs typeface="Arial" panose="020B0604020202020204" pitchFamily="34" charset="0"/>
              </a:rPr>
              <a:t> Πολιτικές τιμολόγησης </a:t>
            </a:r>
            <a:r>
              <a:rPr lang="el-GR" sz="2600" b="1" dirty="0">
                <a:latin typeface="Arial" panose="020B0604020202020204" pitchFamily="34" charset="0"/>
                <a:cs typeface="Arial" panose="020B0604020202020204" pitchFamily="34" charset="0"/>
              </a:rPr>
              <a:t>(1)</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1695336"/>
            <a:ext cx="11112758" cy="3477875"/>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Οι πολιτικές τιμολόγησης διαφοροποιούνται ανάλογα με το καθεστώς προστασίας των φαρμάκων που η αριθμητική τους ταξινόμηση αναφέρθηκε. </a:t>
            </a:r>
          </a:p>
          <a:p>
            <a:pPr algn="l"/>
            <a:r>
              <a:rPr lang="el-GR" sz="2200" b="0" i="0" u="none" strike="noStrike" baseline="0" dirty="0">
                <a:latin typeface="Arial" panose="020B0604020202020204" pitchFamily="34" charset="0"/>
                <a:cs typeface="Arial" panose="020B0604020202020204" pitchFamily="34" charset="0"/>
              </a:rPr>
              <a:t>Οι βασικές πολιτικές για τα εντός πατέντας (in-</a:t>
            </a:r>
            <a:r>
              <a:rPr lang="el-GR" sz="2200" b="0" i="0" u="none" strike="noStrike" baseline="0" dirty="0" err="1">
                <a:latin typeface="Arial" panose="020B0604020202020204" pitchFamily="34" charset="0"/>
                <a:cs typeface="Arial" panose="020B0604020202020204" pitchFamily="34" charset="0"/>
              </a:rPr>
              <a:t>patent</a:t>
            </a:r>
            <a:r>
              <a:rPr lang="el-GR" sz="2200" b="0" i="0" u="none" strike="noStrike" baseline="0" dirty="0">
                <a:latin typeface="Arial" panose="020B0604020202020204" pitchFamily="34" charset="0"/>
                <a:cs typeface="Arial" panose="020B0604020202020204" pitchFamily="34" charset="0"/>
              </a:rPr>
              <a:t>) πρωτότυπα φάρμακα είναι η (εξωτερική) τιμολόγηση (αναφοράς), η ρύθμιση του ποσοστού κέρδους, οι διαπραγματεύσεις και ο απευθείας έλεγχος δαπάνης. </a:t>
            </a:r>
          </a:p>
          <a:p>
            <a:pPr algn="l"/>
            <a:r>
              <a:rPr lang="el-GR" sz="2200" b="0" i="0" u="none" strike="noStrike" baseline="0" dirty="0">
                <a:latin typeface="Arial" panose="020B0604020202020204" pitchFamily="34" charset="0"/>
                <a:cs typeface="Arial" panose="020B0604020202020204" pitchFamily="34" charset="0"/>
              </a:rPr>
              <a:t>Για τα εκτός πατέντας (</a:t>
            </a:r>
            <a:r>
              <a:rPr lang="el-GR" sz="2200" b="0" i="0" u="none" strike="noStrike" baseline="0" dirty="0" err="1">
                <a:latin typeface="Arial" panose="020B0604020202020204" pitchFamily="34" charset="0"/>
                <a:cs typeface="Arial" panose="020B0604020202020204" pitchFamily="34" charset="0"/>
              </a:rPr>
              <a:t>off</a:t>
            </a:r>
            <a:r>
              <a:rPr lang="el-GR" sz="2200" b="0" i="0" u="none" strike="noStrike" baseline="0" dirty="0">
                <a:latin typeface="Arial" panose="020B0604020202020204" pitchFamily="34" charset="0"/>
                <a:cs typeface="Arial" panose="020B0604020202020204" pitchFamily="34" charset="0"/>
              </a:rPr>
              <a:t> </a:t>
            </a:r>
            <a:r>
              <a:rPr lang="el-GR" sz="2200" b="0" i="0" u="none" strike="noStrike" baseline="0" dirty="0" err="1">
                <a:latin typeface="Arial" panose="020B0604020202020204" pitchFamily="34" charset="0"/>
                <a:cs typeface="Arial" panose="020B0604020202020204" pitchFamily="34" charset="0"/>
              </a:rPr>
              <a:t>patents</a:t>
            </a:r>
            <a:r>
              <a:rPr lang="el-GR" sz="2200" b="0" i="0" u="none" strike="noStrike" baseline="0" dirty="0">
                <a:latin typeface="Arial" panose="020B0604020202020204" pitchFamily="34" charset="0"/>
                <a:cs typeface="Arial" panose="020B0604020202020204" pitchFamily="34" charset="0"/>
              </a:rPr>
              <a:t> και κυρίως </a:t>
            </a:r>
            <a:r>
              <a:rPr lang="el-GR" sz="2200" b="0" i="0" u="none" strike="noStrike" baseline="0" dirty="0" err="1">
                <a:latin typeface="Arial" panose="020B0604020202020204" pitchFamily="34" charset="0"/>
                <a:cs typeface="Arial" panose="020B0604020202020204" pitchFamily="34" charset="0"/>
              </a:rPr>
              <a:t>generics</a:t>
            </a:r>
            <a:r>
              <a:rPr lang="el-GR" sz="2200" b="0" i="0" u="none" strike="noStrike" baseline="0" dirty="0">
                <a:latin typeface="Arial" panose="020B0604020202020204" pitchFamily="34" charset="0"/>
                <a:cs typeface="Arial" panose="020B0604020202020204" pitchFamily="34" charset="0"/>
              </a:rPr>
              <a:t>) είναι τιμές ως ποσοστό των ανωτέρω ή/και διαγωνισμοί. </a:t>
            </a:r>
          </a:p>
          <a:p>
            <a:pPr algn="l"/>
            <a:r>
              <a:rPr lang="el-GR" sz="2200" b="0" i="0" u="none" strike="noStrike" baseline="0" dirty="0">
                <a:latin typeface="Arial" panose="020B0604020202020204" pitchFamily="34" charset="0"/>
                <a:cs typeface="Arial" panose="020B0604020202020204" pitchFamily="34" charset="0"/>
              </a:rPr>
              <a:t>Επιπλέον, υπάρχουν και τα </a:t>
            </a:r>
            <a:r>
              <a:rPr lang="el-GR" sz="2200" b="0" i="0" u="none" strike="noStrike" baseline="0" dirty="0" err="1">
                <a:latin typeface="Arial" panose="020B0604020202020204" pitchFamily="34" charset="0"/>
                <a:cs typeface="Arial" panose="020B0604020202020204" pitchFamily="34" charset="0"/>
              </a:rPr>
              <a:t>βιο</a:t>
            </a:r>
            <a:r>
              <a:rPr lang="el-GR" sz="2200" b="0" i="0" u="none" strike="noStrike" baseline="0" dirty="0">
                <a:latin typeface="Arial" panose="020B0604020202020204" pitchFamily="34" charset="0"/>
                <a:cs typeface="Arial" panose="020B0604020202020204" pitchFamily="34" charset="0"/>
              </a:rPr>
              <a:t>-ομοειδή φαρμακευτικά σκευάσματα, που είναι παρόμοια φαρμακευτικά σκευάσματα πρωτότυπων βιολογικών σκευασμάτων εκτός πατέντας, θεωρούμενα πρωτότυπα.</a:t>
            </a:r>
          </a:p>
        </p:txBody>
      </p:sp>
    </p:spTree>
    <p:extLst>
      <p:ext uri="{BB962C8B-B14F-4D97-AF65-F5344CB8AC3E}">
        <p14:creationId xmlns:p14="http://schemas.microsoft.com/office/powerpoint/2010/main" val="40781328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a:t>
            </a:r>
            <a:r>
              <a:rPr lang="el-GR" sz="3000" b="1" i="1" u="none" strike="noStrike" baseline="0" dirty="0" err="1">
                <a:latin typeface="Arial" panose="020B0604020202020204" pitchFamily="34" charset="0"/>
                <a:cs typeface="Arial" panose="020B0604020202020204" pitchFamily="34" charset="0"/>
              </a:rPr>
              <a:t>εξωνοσοκομειακών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(20)</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340832FC-F98D-2AA0-F3DD-B204E498647A}"/>
              </a:ext>
            </a:extLst>
          </p:cNvPr>
          <p:cNvSpPr txBox="1"/>
          <p:nvPr/>
        </p:nvSpPr>
        <p:spPr>
          <a:xfrm>
            <a:off x="539621" y="943315"/>
            <a:ext cx="11112759" cy="5016758"/>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Εξετάζοντας την ποσότητα </a:t>
            </a:r>
            <a:r>
              <a:rPr lang="el-GR" sz="2000" b="1" i="0" u="none" strike="noStrike" baseline="0" dirty="0" err="1">
                <a:latin typeface="Arial" panose="020B0604020202020204" pitchFamily="34" charset="0"/>
                <a:cs typeface="Arial" panose="020B0604020202020204" pitchFamily="34" charset="0"/>
              </a:rPr>
              <a:t>γενόσημων</a:t>
            </a:r>
            <a:r>
              <a:rPr lang="el-GR" sz="2000" b="1"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φαρμάκων στον συνολικό όγκο </a:t>
            </a:r>
            <a:r>
              <a:rPr lang="el-GR" sz="2000" b="0" i="0" u="none" strike="noStrike" baseline="0" dirty="0" err="1">
                <a:latin typeface="Arial" panose="020B0604020202020204" pitchFamily="34" charset="0"/>
                <a:cs typeface="Arial" panose="020B0604020202020204" pitchFamily="34" charset="0"/>
              </a:rPr>
              <a:t>συνταγογράφησης</a:t>
            </a:r>
            <a:r>
              <a:rPr lang="el-GR" sz="2000" b="0" i="0" u="none" strike="noStrike" baseline="0" dirty="0">
                <a:latin typeface="Arial" panose="020B0604020202020204" pitchFamily="34" charset="0"/>
                <a:cs typeface="Arial" panose="020B0604020202020204" pitchFamily="34" charset="0"/>
              </a:rPr>
              <a:t>, ανά ATC.1, το ποσοστό για την επταετία 2015-21, είναι στο </a:t>
            </a:r>
            <a:r>
              <a:rPr lang="el-GR" sz="2000" b="1" i="0" u="none" strike="noStrike" baseline="0" dirty="0">
                <a:latin typeface="Arial" panose="020B0604020202020204" pitchFamily="34" charset="0"/>
                <a:cs typeface="Arial" panose="020B0604020202020204" pitchFamily="34" charset="0"/>
              </a:rPr>
              <a:t>27,5%</a:t>
            </a:r>
            <a:r>
              <a:rPr lang="el-GR" sz="2000" b="0" i="0" u="none" strike="noStrike" baseline="0" dirty="0">
                <a:latin typeface="Arial" panose="020B0604020202020204" pitchFamily="34" charset="0"/>
                <a:cs typeface="Arial" panose="020B0604020202020204" pitchFamily="34" charset="0"/>
              </a:rPr>
              <a:t>, με τις ανατομικές ομάδες με τα μεγαλύτερα ποσοστά να είναι: η </a:t>
            </a:r>
            <a:r>
              <a:rPr lang="el-GR" sz="2000" b="1" i="0" u="none" strike="noStrike" baseline="0" dirty="0">
                <a:latin typeface="Arial" panose="020B0604020202020204" pitchFamily="34" charset="0"/>
                <a:cs typeface="Arial" panose="020B0604020202020204" pitchFamily="34" charset="0"/>
              </a:rPr>
              <a:t>D </a:t>
            </a:r>
            <a:r>
              <a:rPr lang="el-GR" sz="2000" b="0" i="0" u="none" strike="noStrike" baseline="0" dirty="0">
                <a:latin typeface="Arial" panose="020B0604020202020204" pitchFamily="34" charset="0"/>
                <a:cs typeface="Arial" panose="020B0604020202020204" pitchFamily="34" charset="0"/>
              </a:rPr>
              <a:t>(δερματολογικά) 48%, η </a:t>
            </a:r>
            <a:r>
              <a:rPr lang="el-GR" sz="2000" b="1" i="0" u="none" strike="noStrike" baseline="0" dirty="0">
                <a:latin typeface="Arial" panose="020B0604020202020204" pitchFamily="34" charset="0"/>
                <a:cs typeface="Arial" panose="020B0604020202020204" pitchFamily="34" charset="0"/>
              </a:rPr>
              <a:t>M</a:t>
            </a:r>
            <a:r>
              <a:rPr lang="el-GR" sz="2000" b="0" i="0" u="none" strike="noStrike" baseline="0" dirty="0">
                <a:latin typeface="Arial" panose="020B0604020202020204" pitchFamily="34" charset="0"/>
                <a:cs typeface="Arial" panose="020B0604020202020204" pitchFamily="34" charset="0"/>
              </a:rPr>
              <a:t>(</a:t>
            </a:r>
            <a:r>
              <a:rPr lang="el-GR" sz="2000" b="0" i="0" u="none" strike="noStrike" baseline="0" dirty="0" err="1">
                <a:latin typeface="Arial" panose="020B0604020202020204" pitchFamily="34" charset="0"/>
                <a:cs typeface="Arial" panose="020B0604020202020204" pitchFamily="34" charset="0"/>
              </a:rPr>
              <a:t>μυοσκελετικό</a:t>
            </a:r>
            <a:r>
              <a:rPr lang="el-GR" sz="2000" b="0" i="0" u="none" strike="noStrike" baseline="0" dirty="0">
                <a:latin typeface="Arial" panose="020B0604020202020204" pitchFamily="34" charset="0"/>
                <a:cs typeface="Arial" panose="020B0604020202020204" pitchFamily="34" charset="0"/>
              </a:rPr>
              <a:t> σύστημα) 41% και η </a:t>
            </a:r>
            <a:r>
              <a:rPr lang="el-GR" sz="2000" b="1" i="0" u="none" strike="noStrike" baseline="0" dirty="0">
                <a:latin typeface="Arial" panose="020B0604020202020204" pitchFamily="34" charset="0"/>
                <a:cs typeface="Arial" panose="020B0604020202020204" pitchFamily="34" charset="0"/>
              </a:rPr>
              <a:t>L </a:t>
            </a:r>
            <a:r>
              <a:rPr lang="el-GR" sz="2000" b="0" i="0" u="none" strike="noStrike" baseline="0" dirty="0">
                <a:latin typeface="Arial" panose="020B0604020202020204" pitchFamily="34" charset="0"/>
                <a:cs typeface="Arial" panose="020B0604020202020204" pitchFamily="34" charset="0"/>
              </a:rPr>
              <a:t>(</a:t>
            </a:r>
            <a:r>
              <a:rPr lang="el-GR" sz="2000" b="0" i="0" u="none" strike="noStrike" baseline="0" dirty="0" err="1">
                <a:latin typeface="Arial" panose="020B0604020202020204" pitchFamily="34" charset="0"/>
                <a:cs typeface="Arial" panose="020B0604020202020204" pitchFamily="34" charset="0"/>
              </a:rPr>
              <a:t>αντινεοπλασματικοί</a:t>
            </a:r>
            <a:r>
              <a:rPr lang="el-GR" sz="2000" b="0" i="0" u="none" strike="noStrike" baseline="0" dirty="0">
                <a:latin typeface="Arial" panose="020B0604020202020204" pitchFamily="34" charset="0"/>
                <a:cs typeface="Arial" panose="020B0604020202020204" pitchFamily="34" charset="0"/>
              </a:rPr>
              <a:t> και </a:t>
            </a:r>
            <a:r>
              <a:rPr lang="el-GR" sz="2000" b="0" i="0" u="none" strike="noStrike" baseline="0" dirty="0" err="1">
                <a:latin typeface="Arial" panose="020B0604020202020204" pitchFamily="34" charset="0"/>
                <a:cs typeface="Arial" panose="020B0604020202020204" pitchFamily="34" charset="0"/>
              </a:rPr>
              <a:t>ανοσορρυθμιστικοί</a:t>
            </a:r>
            <a:r>
              <a:rPr lang="el-GR" sz="200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παράγοντες) 36%. Εξετάζοντας τη δαπάνη, το ποσοστό των </a:t>
            </a:r>
            <a:r>
              <a:rPr lang="el-GR" sz="2000" b="0" i="0" u="none" strike="noStrike" baseline="0" dirty="0" err="1">
                <a:latin typeface="Arial" panose="020B0604020202020204" pitchFamily="34" charset="0"/>
                <a:cs typeface="Arial" panose="020B0604020202020204" pitchFamily="34" charset="0"/>
              </a:rPr>
              <a:t>συνταγογραφούμενων</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γενόσημων</a:t>
            </a:r>
            <a:r>
              <a:rPr lang="el-GR" sz="2000" b="0" i="0" u="none" strike="noStrike" baseline="0" dirty="0">
                <a:latin typeface="Arial" panose="020B0604020202020204" pitchFamily="34" charset="0"/>
                <a:cs typeface="Arial" panose="020B0604020202020204" pitchFamily="34" charset="0"/>
              </a:rPr>
              <a:t> φαρμάκων για την επταετία 2015-21, είναι στο </a:t>
            </a:r>
            <a:r>
              <a:rPr lang="el-GR" sz="2000" b="1" i="0" u="none" strike="noStrike" baseline="0" dirty="0">
                <a:latin typeface="Arial" panose="020B0604020202020204" pitchFamily="34" charset="0"/>
                <a:cs typeface="Arial" panose="020B0604020202020204" pitchFamily="34" charset="0"/>
              </a:rPr>
              <a:t>17%</a:t>
            </a:r>
            <a:r>
              <a:rPr lang="el-GR" sz="2000" b="0" i="0" u="none" strike="noStrike" baseline="0" dirty="0">
                <a:latin typeface="Arial" panose="020B0604020202020204" pitchFamily="34" charset="0"/>
                <a:cs typeface="Arial" panose="020B0604020202020204" pitchFamily="34" charset="0"/>
              </a:rPr>
              <a:t>, με τις ανατομικές ομάδες με τα μεγαλύτερα ποσοστά να είναι η </a:t>
            </a:r>
            <a:r>
              <a:rPr lang="el-GR" sz="2000" b="1" i="0" u="none" strike="noStrike" baseline="0" dirty="0">
                <a:latin typeface="Arial" panose="020B0604020202020204" pitchFamily="34" charset="0"/>
                <a:cs typeface="Arial" panose="020B0604020202020204" pitchFamily="34" charset="0"/>
              </a:rPr>
              <a:t>D</a:t>
            </a:r>
            <a:r>
              <a:rPr lang="el-GR" sz="2000" b="0" i="0" u="none" strike="noStrike" baseline="0" dirty="0">
                <a:latin typeface="Arial" panose="020B0604020202020204" pitchFamily="34" charset="0"/>
                <a:cs typeface="Arial" panose="020B0604020202020204" pitchFamily="34" charset="0"/>
              </a:rPr>
              <a:t>(δερματολογικά) 36 %, η </a:t>
            </a:r>
            <a:r>
              <a:rPr lang="el-GR" sz="2000" b="1" i="0" u="none" strike="noStrike" baseline="0" dirty="0">
                <a:latin typeface="Arial" panose="020B0604020202020204" pitchFamily="34" charset="0"/>
                <a:cs typeface="Arial" panose="020B0604020202020204" pitchFamily="34" charset="0"/>
              </a:rPr>
              <a:t>C </a:t>
            </a:r>
            <a:r>
              <a:rPr lang="el-GR" sz="2000" b="0" i="0" u="none" strike="noStrike" baseline="0" dirty="0">
                <a:latin typeface="Arial" panose="020B0604020202020204" pitchFamily="34" charset="0"/>
                <a:cs typeface="Arial" panose="020B0604020202020204" pitchFamily="34" charset="0"/>
              </a:rPr>
              <a:t>(καρδιαγγειακό σύστημα) 27%, που παρουσιάζει αύξηση 9%, η </a:t>
            </a:r>
            <a:r>
              <a:rPr lang="el-GR" sz="2000" b="1" i="0" u="none" strike="noStrike" baseline="0" dirty="0">
                <a:latin typeface="Arial" panose="020B0604020202020204" pitchFamily="34" charset="0"/>
                <a:cs typeface="Arial" panose="020B0604020202020204" pitchFamily="34" charset="0"/>
              </a:rPr>
              <a:t>Ν</a:t>
            </a:r>
            <a:r>
              <a:rPr lang="el-GR" sz="2000" b="0" i="0" u="none" strike="noStrike" baseline="0" dirty="0">
                <a:latin typeface="Arial" panose="020B0604020202020204" pitchFamily="34" charset="0"/>
                <a:cs typeface="Arial" panose="020B0604020202020204" pitchFamily="34" charset="0"/>
              </a:rPr>
              <a:t>(νευρικό σύστημα) 26% και αυτή με άνοδο 9%, και η M (</a:t>
            </a:r>
            <a:r>
              <a:rPr lang="el-GR" sz="2000" b="0" i="0" u="none" strike="noStrike" baseline="0" dirty="0" err="1">
                <a:latin typeface="Arial" panose="020B0604020202020204" pitchFamily="34" charset="0"/>
                <a:cs typeface="Arial" panose="020B0604020202020204" pitchFamily="34" charset="0"/>
              </a:rPr>
              <a:t>μυοσκελετικό</a:t>
            </a:r>
            <a:r>
              <a:rPr lang="el-GR" sz="2000" b="0" i="0" u="none" strike="noStrike" baseline="0" dirty="0">
                <a:latin typeface="Arial" panose="020B0604020202020204" pitchFamily="34" charset="0"/>
                <a:cs typeface="Arial" panose="020B0604020202020204" pitchFamily="34" charset="0"/>
              </a:rPr>
              <a:t> σύστημα) 20% με μείωση του ποσοστού των </a:t>
            </a:r>
            <a:r>
              <a:rPr lang="el-GR" sz="2000" b="0" i="0" u="none" strike="noStrike" baseline="0" dirty="0" err="1">
                <a:latin typeface="Arial" panose="020B0604020202020204" pitchFamily="34" charset="0"/>
                <a:cs typeface="Arial" panose="020B0604020202020204" pitchFamily="34" charset="0"/>
              </a:rPr>
              <a:t>γενοσήμων</a:t>
            </a:r>
            <a:r>
              <a:rPr lang="el-GR" sz="2000" b="0" i="0" u="none" strike="noStrike" baseline="0" dirty="0">
                <a:latin typeface="Arial" panose="020B0604020202020204" pitchFamily="34" charset="0"/>
                <a:cs typeface="Arial" panose="020B0604020202020204" pitchFamily="34" charset="0"/>
              </a:rPr>
              <a:t> κατά 5%. Για την ανατομική ομάδα L (</a:t>
            </a:r>
            <a:r>
              <a:rPr lang="el-GR" sz="2000" b="0" i="0" u="none" strike="noStrike" baseline="0" dirty="0" err="1">
                <a:latin typeface="Arial" panose="020B0604020202020204" pitchFamily="34" charset="0"/>
                <a:cs typeface="Arial" panose="020B0604020202020204" pitchFamily="34" charset="0"/>
              </a:rPr>
              <a:t>αντινεοπλασματικοί</a:t>
            </a:r>
            <a:r>
              <a:rPr lang="el-GR" sz="2000" b="0" i="0" u="none" strike="noStrike" baseline="0" dirty="0">
                <a:latin typeface="Arial" panose="020B0604020202020204" pitchFamily="34" charset="0"/>
                <a:cs typeface="Arial" panose="020B0604020202020204" pitchFamily="34" charset="0"/>
              </a:rPr>
              <a:t> και </a:t>
            </a:r>
            <a:r>
              <a:rPr lang="el-GR" sz="2000" b="0" i="0" u="none" strike="noStrike" baseline="0" dirty="0" err="1">
                <a:latin typeface="Arial" panose="020B0604020202020204" pitchFamily="34" charset="0"/>
                <a:cs typeface="Arial" panose="020B0604020202020204" pitchFamily="34" charset="0"/>
              </a:rPr>
              <a:t>ανοσορρυθμιστικοί</a:t>
            </a:r>
            <a:r>
              <a:rPr lang="el-GR" sz="2000" b="0" i="0" u="none" strike="noStrike" baseline="0" dirty="0">
                <a:latin typeface="Arial" panose="020B0604020202020204" pitchFamily="34" charset="0"/>
                <a:cs typeface="Arial" panose="020B0604020202020204" pitchFamily="34" charset="0"/>
              </a:rPr>
              <a:t> παράγοντες) των </a:t>
            </a:r>
            <a:r>
              <a:rPr lang="el-GR" sz="2000" b="0" i="0" u="none" strike="noStrike" baseline="0" dirty="0" err="1">
                <a:latin typeface="Arial" panose="020B0604020202020204" pitchFamily="34" charset="0"/>
                <a:cs typeface="Arial" panose="020B0604020202020204" pitchFamily="34" charset="0"/>
              </a:rPr>
              <a:t>γενοσήμων</a:t>
            </a:r>
            <a:r>
              <a:rPr lang="el-GR" sz="2000" b="0" i="0" u="none" strike="noStrike" baseline="0" dirty="0">
                <a:latin typeface="Arial" panose="020B0604020202020204" pitchFamily="34" charset="0"/>
                <a:cs typeface="Arial" panose="020B0604020202020204" pitchFamily="34" charset="0"/>
              </a:rPr>
              <a:t> παραμένει κοντά στο 4,5 με 5%, παρά την αύξηση στη συμμετοχή τους στον όγκο </a:t>
            </a:r>
            <a:r>
              <a:rPr lang="el-GR" sz="2000" b="0" i="0" u="none" strike="noStrike" baseline="0" dirty="0" err="1">
                <a:latin typeface="Arial" panose="020B0604020202020204" pitchFamily="34" charset="0"/>
                <a:cs typeface="Arial" panose="020B0604020202020204" pitchFamily="34" charset="0"/>
              </a:rPr>
              <a:t>συνταγογραφούμενων</a:t>
            </a:r>
            <a:r>
              <a:rPr lang="el-GR" sz="2000" b="0" i="0" u="none" strike="noStrike" baseline="0" dirty="0">
                <a:latin typeface="Arial" panose="020B0604020202020204" pitchFamily="34" charset="0"/>
                <a:cs typeface="Arial" panose="020B0604020202020204" pitchFamily="34" charset="0"/>
              </a:rPr>
              <a:t> φαρμάκων. Το Σχήμα 10.14 παρουσιάζει την τάση συμμετοχής των </a:t>
            </a:r>
            <a:r>
              <a:rPr lang="el-GR" sz="2000" b="0" i="0" u="none" strike="noStrike" baseline="0" dirty="0" err="1">
                <a:latin typeface="Arial" panose="020B0604020202020204" pitchFamily="34" charset="0"/>
                <a:cs typeface="Arial" panose="020B0604020202020204" pitchFamily="34" charset="0"/>
              </a:rPr>
              <a:t>γενοσήμων</a:t>
            </a:r>
            <a:r>
              <a:rPr lang="el-GR" sz="2000" b="0" i="0" u="none" strike="noStrike" baseline="0" dirty="0">
                <a:latin typeface="Arial" panose="020B0604020202020204" pitchFamily="34" charset="0"/>
                <a:cs typeface="Arial" panose="020B0604020202020204" pitchFamily="34" charset="0"/>
              </a:rPr>
              <a:t> σε όγκο και αξία. Ενώ η </a:t>
            </a:r>
            <a:r>
              <a:rPr lang="el-GR" sz="2000" b="1" i="0" u="none" strike="noStrike" baseline="0" dirty="0">
                <a:latin typeface="Arial" panose="020B0604020202020204" pitchFamily="34" charset="0"/>
                <a:cs typeface="Arial" panose="020B0604020202020204" pitchFamily="34" charset="0"/>
              </a:rPr>
              <a:t>ποσότητα </a:t>
            </a:r>
            <a:r>
              <a:rPr lang="el-GR" sz="2000" b="0" i="0" u="none" strike="noStrike" baseline="0" dirty="0" err="1">
                <a:latin typeface="Arial" panose="020B0604020202020204" pitchFamily="34" charset="0"/>
                <a:cs typeface="Arial" panose="020B0604020202020204" pitchFamily="34" charset="0"/>
              </a:rPr>
              <a:t>γενοσήμων</a:t>
            </a:r>
            <a:r>
              <a:rPr lang="el-GR" sz="2000" b="0" i="0" u="none" strike="noStrike" baseline="0" dirty="0">
                <a:latin typeface="Arial" panose="020B0604020202020204" pitchFamily="34" charset="0"/>
                <a:cs typeface="Arial" panose="020B0604020202020204" pitchFamily="34" charset="0"/>
              </a:rPr>
              <a:t> αυξάνει, η </a:t>
            </a:r>
            <a:r>
              <a:rPr lang="el-GR" sz="2000" b="1" i="0" u="none" strike="noStrike" baseline="0" dirty="0">
                <a:latin typeface="Arial" panose="020B0604020202020204" pitchFamily="34" charset="0"/>
                <a:cs typeface="Arial" panose="020B0604020202020204" pitchFamily="34" charset="0"/>
              </a:rPr>
              <a:t>δαπάνη </a:t>
            </a:r>
            <a:r>
              <a:rPr lang="el-GR" sz="2000" b="0" i="0" u="none" strike="noStrike" baseline="0" dirty="0">
                <a:latin typeface="Arial" panose="020B0604020202020204" pitchFamily="34" charset="0"/>
                <a:cs typeface="Arial" panose="020B0604020202020204" pitchFamily="34" charset="0"/>
              </a:rPr>
              <a:t>για </a:t>
            </a:r>
            <a:r>
              <a:rPr lang="el-GR" sz="2000" b="0" i="0" u="none" strike="noStrike" baseline="0" dirty="0" err="1">
                <a:latin typeface="Arial" panose="020B0604020202020204" pitchFamily="34" charset="0"/>
                <a:cs typeface="Arial" panose="020B0604020202020204" pitchFamily="34" charset="0"/>
              </a:rPr>
              <a:t>γενόσημα</a:t>
            </a:r>
            <a:r>
              <a:rPr lang="el-GR" sz="2000" b="0" i="0" u="none" strike="noStrike" baseline="0" dirty="0">
                <a:latin typeface="Arial" panose="020B0604020202020204" pitchFamily="34" charset="0"/>
                <a:cs typeface="Arial" panose="020B0604020202020204" pitchFamily="34" charset="0"/>
              </a:rPr>
              <a:t> μειώνεται. Εάν δημιουργηθεί μια γραμμή παλινδρόμησης y=</a:t>
            </a:r>
            <a:r>
              <a:rPr lang="el-GR" sz="2000" b="0" i="0" u="none" strike="noStrike" baseline="0" dirty="0" err="1">
                <a:latin typeface="Arial" panose="020B0604020202020204" pitchFamily="34" charset="0"/>
                <a:cs typeface="Arial" panose="020B0604020202020204" pitchFamily="34" charset="0"/>
              </a:rPr>
              <a:t>ax+b</a:t>
            </a:r>
            <a:r>
              <a:rPr lang="el-GR" sz="2000" b="0" i="0" u="none" strike="noStrike" baseline="0" dirty="0">
                <a:latin typeface="Arial" panose="020B0604020202020204" pitchFamily="34" charset="0"/>
                <a:cs typeface="Arial" panose="020B0604020202020204" pitchFamily="34" charset="0"/>
              </a:rPr>
              <a:t>, όπου y είναι το ποσοστό </a:t>
            </a:r>
            <a:r>
              <a:rPr lang="el-GR" sz="2000" b="0" i="0" u="none" strike="noStrike" baseline="0" dirty="0" err="1">
                <a:latin typeface="Arial" panose="020B0604020202020204" pitchFamily="34" charset="0"/>
                <a:cs typeface="Arial" panose="020B0604020202020204" pitchFamily="34" charset="0"/>
              </a:rPr>
              <a:t>γενοσήμων</a:t>
            </a:r>
            <a:r>
              <a:rPr lang="el-GR" sz="2000" b="0" i="0" u="none" strike="noStrike" baseline="0" dirty="0">
                <a:latin typeface="Arial" panose="020B0604020202020204" pitchFamily="34" charset="0"/>
                <a:cs typeface="Arial" panose="020B0604020202020204" pitchFamily="34" charset="0"/>
              </a:rPr>
              <a:t> στην αξία και x το ποσοστό στον όγκο, τότε η τιμή του a=-0,08 επιβεβαιώνει την εκτίμηση ότι η αξία των </a:t>
            </a:r>
            <a:r>
              <a:rPr lang="el-GR" sz="2000" dirty="0">
                <a:latin typeface="Arial" panose="020B0604020202020204" pitchFamily="34" charset="0"/>
                <a:cs typeface="Arial" panose="020B0604020202020204" pitchFamily="34" charset="0"/>
              </a:rPr>
              <a:t>π</a:t>
            </a:r>
            <a:r>
              <a:rPr lang="el-GR" sz="2000" b="0" i="0" u="none" strike="noStrike" baseline="0" dirty="0">
                <a:latin typeface="Arial" panose="020B0604020202020204" pitchFamily="34" charset="0"/>
                <a:cs typeface="Arial" panose="020B0604020202020204" pitchFamily="34" charset="0"/>
              </a:rPr>
              <a:t>ρωτότυπων φαρμάκων αυξάνει περισσότερο από την αξία των </a:t>
            </a:r>
            <a:r>
              <a:rPr lang="el-GR" sz="2000" b="0" i="0" u="none" strike="noStrike" baseline="0" dirty="0" err="1">
                <a:latin typeface="Arial" panose="020B0604020202020204" pitchFamily="34" charset="0"/>
                <a:cs typeface="Arial" panose="020B0604020202020204" pitchFamily="34" charset="0"/>
              </a:rPr>
              <a:t>γενοσήμων</a:t>
            </a:r>
            <a:r>
              <a:rPr lang="el-GR" sz="2000" b="0" i="0" u="none" strike="noStrike" baseline="0" dirty="0">
                <a:latin typeface="Arial" panose="020B0604020202020204" pitchFamily="34" charset="0"/>
                <a:cs typeface="Arial" panose="020B0604020202020204" pitchFamily="34" charset="0"/>
              </a:rPr>
              <a:t> (Σχήμα 10.14).</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43130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a:t>
            </a:r>
            <a:r>
              <a:rPr lang="el-GR" sz="3000" b="1" i="1" u="none" strike="noStrike" baseline="0" dirty="0" err="1">
                <a:latin typeface="Arial" panose="020B0604020202020204" pitchFamily="34" charset="0"/>
                <a:cs typeface="Arial" panose="020B0604020202020204" pitchFamily="34" charset="0"/>
              </a:rPr>
              <a:t>εξωνοσοκομειακών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(2</a:t>
            </a:r>
            <a:r>
              <a:rPr lang="el-GR" sz="3000" b="1" dirty="0">
                <a:latin typeface="Arial" panose="020B0604020202020204" pitchFamily="34" charset="0"/>
                <a:cs typeface="Arial" panose="020B0604020202020204" pitchFamily="34" charset="0"/>
              </a:rPr>
              <a:t>1</a:t>
            </a:r>
            <a:r>
              <a:rPr lang="el-GR" sz="3000" b="1" u="none" strike="noStrike" baseline="0" dirty="0">
                <a:latin typeface="Arial" panose="020B0604020202020204" pitchFamily="34" charset="0"/>
                <a:cs typeface="Arial" panose="020B0604020202020204" pitchFamily="34" charset="0"/>
              </a:rPr>
              <a:t>)</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F094A01E-C280-FD70-AB06-A3B1810F2F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831" y="1002356"/>
            <a:ext cx="8490338" cy="5362978"/>
          </a:xfrm>
          <a:prstGeom prst="rect">
            <a:avLst/>
          </a:prstGeom>
        </p:spPr>
      </p:pic>
    </p:spTree>
    <p:extLst>
      <p:ext uri="{BB962C8B-B14F-4D97-AF65-F5344CB8AC3E}">
        <p14:creationId xmlns:p14="http://schemas.microsoft.com/office/powerpoint/2010/main" val="37955787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a:t>
            </a:r>
            <a:r>
              <a:rPr lang="el-GR" sz="3000" b="1" i="1" u="none" strike="noStrike" baseline="0" dirty="0" err="1">
                <a:latin typeface="Arial" panose="020B0604020202020204" pitchFamily="34" charset="0"/>
                <a:cs typeface="Arial" panose="020B0604020202020204" pitchFamily="34" charset="0"/>
              </a:rPr>
              <a:t>εξωνοσοκομειακών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(2</a:t>
            </a:r>
            <a:r>
              <a:rPr lang="el-GR" sz="3000" b="1" dirty="0">
                <a:latin typeface="Arial" panose="020B0604020202020204" pitchFamily="34" charset="0"/>
                <a:cs typeface="Arial" panose="020B0604020202020204" pitchFamily="34" charset="0"/>
              </a:rPr>
              <a:t>2</a:t>
            </a:r>
            <a:r>
              <a:rPr lang="el-GR" sz="3000" b="1" u="none" strike="noStrike" baseline="0" dirty="0">
                <a:latin typeface="Arial" panose="020B0604020202020204" pitchFamily="34" charset="0"/>
                <a:cs typeface="Arial" panose="020B0604020202020204" pitchFamily="34" charset="0"/>
              </a:rPr>
              <a:t>)</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340832FC-F98D-2AA0-F3DD-B204E498647A}"/>
              </a:ext>
            </a:extLst>
          </p:cNvPr>
          <p:cNvSpPr txBox="1"/>
          <p:nvPr/>
        </p:nvSpPr>
        <p:spPr>
          <a:xfrm>
            <a:off x="539620" y="1953967"/>
            <a:ext cx="11112759" cy="2462213"/>
          </a:xfrm>
          <a:prstGeom prst="rect">
            <a:avLst/>
          </a:prstGeom>
          <a:noFill/>
        </p:spPr>
        <p:txBody>
          <a:bodyPr wrap="square">
            <a:spAutoFit/>
          </a:bodyPr>
          <a:lstStyle/>
          <a:p>
            <a:pPr algn="l"/>
            <a:r>
              <a:rPr lang="el-GR" sz="2200" b="0" i="0" u="none" strike="noStrike" baseline="0" dirty="0">
                <a:latin typeface="Arial" panose="020B0604020202020204" pitchFamily="34" charset="0"/>
                <a:cs typeface="Arial" panose="020B0604020202020204" pitchFamily="34" charset="0"/>
              </a:rPr>
              <a:t>Εξετάζοντας την κατανομή ανά περιφερειακή ενότητα, σε απόλυτες τιμές, τρεις περιφερειακές ενότητες (</a:t>
            </a:r>
            <a:r>
              <a:rPr lang="el-GR" sz="2200" b="1" i="0" u="none" strike="noStrike" baseline="0" dirty="0">
                <a:latin typeface="Arial" panose="020B0604020202020204" pitchFamily="34" charset="0"/>
                <a:cs typeface="Arial" panose="020B0604020202020204" pitchFamily="34" charset="0"/>
              </a:rPr>
              <a:t>Αττική, Θεσσαλονίκη και Αχαΐα</a:t>
            </a:r>
            <a:r>
              <a:rPr lang="el-GR" sz="2200" b="0" i="0" u="none" strike="noStrike" baseline="0" dirty="0">
                <a:latin typeface="Arial" panose="020B0604020202020204" pitchFamily="34" charset="0"/>
                <a:cs typeface="Arial" panose="020B0604020202020204" pitchFamily="34" charset="0"/>
              </a:rPr>
              <a:t>) καλύπτουν άνω του </a:t>
            </a:r>
            <a:r>
              <a:rPr lang="el-GR" sz="2200" b="1" i="0" u="none" strike="noStrike" baseline="0" dirty="0">
                <a:latin typeface="Arial" panose="020B0604020202020204" pitchFamily="34" charset="0"/>
                <a:cs typeface="Arial" panose="020B0604020202020204" pitchFamily="34" charset="0"/>
              </a:rPr>
              <a:t>50%</a:t>
            </a:r>
            <a:r>
              <a:rPr lang="el-GR" sz="2200" b="0" i="0" u="none" strike="noStrike" baseline="0" dirty="0">
                <a:latin typeface="Arial" panose="020B0604020202020204" pitchFamily="34" charset="0"/>
                <a:cs typeface="Arial" panose="020B0604020202020204" pitchFamily="34" charset="0"/>
              </a:rPr>
              <a:t>της </a:t>
            </a:r>
            <a:r>
              <a:rPr lang="el-GR" sz="2200" b="0" i="0" u="none" strike="noStrike" baseline="0" dirty="0" err="1">
                <a:latin typeface="Arial" panose="020B0604020202020204" pitchFamily="34" charset="0"/>
                <a:cs typeface="Arial" panose="020B0604020202020204" pitchFamily="34" charset="0"/>
              </a:rPr>
              <a:t>συνταγογράφησης</a:t>
            </a:r>
            <a:r>
              <a:rPr lang="el-GR" sz="2200" b="0" i="0" u="none" strike="noStrike" baseline="0" dirty="0">
                <a:latin typeface="Arial" panose="020B0604020202020204" pitchFamily="34" charset="0"/>
                <a:cs typeface="Arial" panose="020B0604020202020204" pitchFamily="34" charset="0"/>
              </a:rPr>
              <a:t>. Εξετάζοντας την κατανομή της κατά κεφαλήν ποσότητας, η Περιφερειακή Ενότητα Άρτας μαζί με των Σερρών παρουσιάζουν τις μέγιστες τιμές, ενώ τις μικρότερες η περιοχή των Δωδεκανήσων. Αντίστοιχα για την κατά κεφαλήν δαπάνη, η Ευρυτανία και η Ροδόπη παρουσιάζει τη μικρότερη τιμή με τις Κυκλάδες και την Καρδίτσα να παρουσιάζουν τη μεγαλύτερη.</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18938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2646"/>
            <a:ext cx="11112758" cy="849815"/>
          </a:xfrm>
          <a:ln>
            <a:noFill/>
          </a:ln>
        </p:spPr>
        <p:txBody>
          <a:bodyPr>
            <a:noAutofit/>
          </a:bodyPr>
          <a:lstStyle/>
          <a:p>
            <a:r>
              <a:rPr lang="el-GR" sz="3300" b="1" i="0" u="none" strike="noStrike" baseline="0" dirty="0">
                <a:latin typeface="Arial" panose="020B0604020202020204" pitchFamily="34" charset="0"/>
                <a:cs typeface="Arial" panose="020B0604020202020204" pitchFamily="34" charset="0"/>
              </a:rPr>
              <a:t>10.</a:t>
            </a:r>
            <a:r>
              <a:rPr lang="el-GR" sz="3300" b="1" dirty="0">
                <a:latin typeface="Arial" panose="020B0604020202020204" pitchFamily="34" charset="0"/>
                <a:cs typeface="Arial" panose="020B0604020202020204" pitchFamily="34" charset="0"/>
              </a:rPr>
              <a:t>3</a:t>
            </a:r>
            <a:r>
              <a:rPr lang="el-GR" sz="33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a:t>
            </a:r>
            <a:r>
              <a:rPr lang="el-GR" sz="3000" b="1" i="1" u="none" strike="noStrike" baseline="0" dirty="0" err="1">
                <a:latin typeface="Arial" panose="020B0604020202020204" pitchFamily="34" charset="0"/>
                <a:cs typeface="Arial" panose="020B0604020202020204" pitchFamily="34" charset="0"/>
              </a:rPr>
              <a:t>εξωνοσοκομειακών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(23)</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340832FC-F98D-2AA0-F3DD-B204E498647A}"/>
              </a:ext>
            </a:extLst>
          </p:cNvPr>
          <p:cNvSpPr txBox="1"/>
          <p:nvPr/>
        </p:nvSpPr>
        <p:spPr>
          <a:xfrm>
            <a:off x="0" y="688122"/>
            <a:ext cx="12192000" cy="5909310"/>
          </a:xfrm>
          <a:prstGeom prst="rect">
            <a:avLst/>
          </a:prstGeom>
          <a:noFill/>
        </p:spPr>
        <p:txBody>
          <a:bodyPr wrap="square">
            <a:spAutoFit/>
          </a:bodyPr>
          <a:lstStyle/>
          <a:p>
            <a:pPr algn="l"/>
            <a:r>
              <a:rPr lang="el-GR" b="1" i="0" u="none" strike="noStrike" baseline="0" dirty="0">
                <a:latin typeface="Arial" panose="020B0604020202020204" pitchFamily="34" charset="0"/>
                <a:cs typeface="Arial" panose="020B0604020202020204" pitchFamily="34" charset="0"/>
              </a:rPr>
              <a:t>Σχετικά με τη </a:t>
            </a:r>
            <a:r>
              <a:rPr lang="el-GR" b="1" i="0" u="none" strike="noStrike" baseline="0" dirty="0" err="1">
                <a:latin typeface="Arial" panose="020B0604020202020204" pitchFamily="34" charset="0"/>
                <a:cs typeface="Arial" panose="020B0604020202020204" pitchFamily="34" charset="0"/>
              </a:rPr>
              <a:t>συνταγογράφηση</a:t>
            </a:r>
            <a:r>
              <a:rPr lang="el-GR" b="1" i="0" u="none" strike="noStrike" baseline="0" dirty="0">
                <a:latin typeface="Arial" panose="020B0604020202020204" pitchFamily="34" charset="0"/>
                <a:cs typeface="Arial" panose="020B0604020202020204" pitchFamily="34" charset="0"/>
              </a:rPr>
              <a:t> ανά ομάδες ηλικιών:</a:t>
            </a:r>
          </a:p>
          <a:p>
            <a:pPr marL="342900" indent="-342900" algn="l">
              <a:buAutoNum type="alphaUcPeriod"/>
            </a:pPr>
            <a:r>
              <a:rPr lang="el-GR" b="0" i="0" u="none" strike="noStrike" baseline="0" dirty="0">
                <a:latin typeface="Arial" panose="020B0604020202020204" pitchFamily="34" charset="0"/>
                <a:cs typeface="Arial" panose="020B0604020202020204" pitchFamily="34" charset="0"/>
              </a:rPr>
              <a:t>0-14: Το μεγαλύτερο μέρος του όγκου φαρμάκων ανήκει σε τρεις κατηγορίες:</a:t>
            </a:r>
          </a:p>
          <a:p>
            <a:pPr algn="l"/>
            <a:r>
              <a:rPr lang="el-GR" b="0" i="0" u="none" strike="noStrike" baseline="0" dirty="0">
                <a:latin typeface="Arial" panose="020B0604020202020204" pitchFamily="34" charset="0"/>
                <a:cs typeface="Arial" panose="020B0604020202020204" pitchFamily="34" charset="0"/>
              </a:rPr>
              <a:t>J07 (εμβόλια) 43%, R03 (φάρμακα για την απόφραξη των αεροφόρων οδών) και J01 (αντιβιοτικά). Στην πλευρά της δαπάνης η θεραπευτική ομάδα J07 (εμβόλια) καταλαμβάνει το μεγαλύτερο ποσοστό, που πλησιάζει το 70% της συνολικής δαπάνης </a:t>
            </a:r>
            <a:r>
              <a:rPr lang="el-GR" b="0" i="0" u="none" strike="noStrike" baseline="0" dirty="0" err="1">
                <a:latin typeface="Arial" panose="020B0604020202020204" pitchFamily="34" charset="0"/>
                <a:cs typeface="Arial" panose="020B0604020202020204" pitchFamily="34" charset="0"/>
              </a:rPr>
              <a:t>συνταγογράφησης</a:t>
            </a:r>
            <a:r>
              <a:rPr lang="el-GR" b="0" i="0" u="none" strike="noStrike" baseline="0" dirty="0">
                <a:latin typeface="Arial" panose="020B0604020202020204" pitchFamily="34" charset="0"/>
                <a:cs typeface="Arial" panose="020B0604020202020204" pitchFamily="34" charset="0"/>
              </a:rPr>
              <a:t>, παρουσιάζοντας μια αύξηση στην κατά κεφαλήν δαπάνη κατά περίπου 40%.</a:t>
            </a:r>
          </a:p>
          <a:p>
            <a:pPr algn="l"/>
            <a:r>
              <a:rPr lang="el-GR" b="0" i="0" u="none" strike="noStrike" baseline="0" dirty="0">
                <a:latin typeface="Arial" panose="020B0604020202020204" pitchFamily="34" charset="0"/>
                <a:cs typeface="Arial" panose="020B0604020202020204" pitchFamily="34" charset="0"/>
              </a:rPr>
              <a:t>B. 15-29: Το μεγαλύτερο μέρος της ποσότητας φαρμάκων ανήκει στις κατηγορίες:</a:t>
            </a:r>
          </a:p>
          <a:p>
            <a:pPr algn="l"/>
            <a:r>
              <a:rPr lang="el-GR" b="0" i="0" u="none" strike="noStrike" baseline="0" dirty="0">
                <a:latin typeface="Arial" panose="020B0604020202020204" pitchFamily="34" charset="0"/>
                <a:cs typeface="Arial" panose="020B0604020202020204" pitchFamily="34" charset="0"/>
              </a:rPr>
              <a:t>J01 (αντιβιοτικά), Β03 (φάρμακα κατά της αναιμίας), J07 (εμβόλια), R03 (φάρμακα για τις αποφρακτικές παθήσεις των αεροφόρων οδών) και N03 (αντιεπιληπτικά). Στην πλευρά της δαπάνης οι θεραπευτικές ομάδες L04 (</a:t>
            </a:r>
            <a:r>
              <a:rPr lang="el-GR" b="0" i="0" u="none" strike="noStrike" baseline="0" dirty="0" err="1">
                <a:latin typeface="Arial" panose="020B0604020202020204" pitchFamily="34" charset="0"/>
                <a:cs typeface="Arial" panose="020B0604020202020204" pitchFamily="34" charset="0"/>
              </a:rPr>
              <a:t>ανοσοκατασταλτικοί</a:t>
            </a:r>
            <a:r>
              <a:rPr lang="el-GR" b="0" i="0" u="none" strike="noStrike" baseline="0" dirty="0">
                <a:latin typeface="Arial" panose="020B0604020202020204" pitchFamily="34" charset="0"/>
                <a:cs typeface="Arial" panose="020B0604020202020204" pitchFamily="34" charset="0"/>
              </a:rPr>
              <a:t> παράγοντες) και J07 (εμβόλια) καταλαμβάνουν το μεγαλύτερο κατά κεφαλήν ποσό στην ηλικία αυτή. Είναι χαρακτηριστικό ότι η μεγάλη δαπάνη της κατηγορίας J07 οφείλεται και στον μεγάλο όγκο εμβολίων, αντίθετα η θεραπευτική κατηγορία L04 δεν έχει μεγάλο όγκο αλλά μεγάλο κόστος θεραπείας. Η θεραπευτική ομάδα L04 παρουσιάζει και σημαντική αύξηση από το 2015 έως το 2021.</a:t>
            </a:r>
          </a:p>
          <a:p>
            <a:pPr algn="l"/>
            <a:r>
              <a:rPr lang="el-GR" b="0" i="0" u="none" strike="noStrike" baseline="0" dirty="0">
                <a:latin typeface="Arial" panose="020B0604020202020204" pitchFamily="34" charset="0"/>
                <a:cs typeface="Arial" panose="020B0604020202020204" pitchFamily="34" charset="0"/>
              </a:rPr>
              <a:t>C. 30-44: Το μεγαλύτερο μέρος της ποσότητας φαρμάκου ανήκει στις κατηγορίες:</a:t>
            </a:r>
          </a:p>
          <a:p>
            <a:pPr algn="l"/>
            <a:r>
              <a:rPr lang="el-GR" b="0" i="0" u="none" strike="noStrike" baseline="0" dirty="0">
                <a:latin typeface="Arial" panose="020B0604020202020204" pitchFamily="34" charset="0"/>
                <a:cs typeface="Arial" panose="020B0604020202020204" pitchFamily="34" charset="0"/>
              </a:rPr>
              <a:t>Β03 (φάρμακα κατά της αναιμίας), J01 (αντιβιοτικά), Ν05 (ψυχοτρόπα), Α12 (συμπληρώματα μεταλλικών στοιχείων), Β01 (αντιθρομβωτικά) και N06 (</a:t>
            </a:r>
            <a:r>
              <a:rPr lang="el-GR" b="0" i="0" u="none" strike="noStrike" baseline="0" dirty="0" err="1">
                <a:latin typeface="Arial" panose="020B0604020202020204" pitchFamily="34" charset="0"/>
                <a:cs typeface="Arial" panose="020B0604020202020204" pitchFamily="34" charset="0"/>
              </a:rPr>
              <a:t>ψυχοαναλγητικά</a:t>
            </a:r>
            <a:r>
              <a:rPr lang="el-GR" b="0" i="0" u="none" strike="noStrike" baseline="0" dirty="0">
                <a:latin typeface="Arial" panose="020B0604020202020204" pitchFamily="34" charset="0"/>
                <a:cs typeface="Arial" panose="020B0604020202020204" pitchFamily="34" charset="0"/>
              </a:rPr>
              <a:t>). Οι παραπάνω κατηγορίες καλύπτουν το 50% της ποσότητας φαρμάκων. Στην πλευρά της δαπάνης οι τρεις θεραπευτικές ομάδες από την ομάδα L (</a:t>
            </a:r>
            <a:r>
              <a:rPr lang="el-GR" b="0" i="0" u="none" strike="noStrike" baseline="0" dirty="0" err="1">
                <a:latin typeface="Arial" panose="020B0604020202020204" pitchFamily="34" charset="0"/>
                <a:cs typeface="Arial" panose="020B0604020202020204" pitchFamily="34" charset="0"/>
              </a:rPr>
              <a:t>αντινεοπλασματικοί</a:t>
            </a:r>
            <a:r>
              <a:rPr lang="el-GR" b="0" i="0" u="none" strike="noStrike" baseline="0" dirty="0">
                <a:latin typeface="Arial" panose="020B0604020202020204" pitchFamily="34" charset="0"/>
                <a:cs typeface="Arial" panose="020B0604020202020204" pitchFamily="34" charset="0"/>
              </a:rPr>
              <a:t> και </a:t>
            </a:r>
            <a:r>
              <a:rPr lang="el-GR" b="0" i="0" u="none" strike="noStrike" baseline="0" dirty="0" err="1">
                <a:latin typeface="Arial" panose="020B0604020202020204" pitchFamily="34" charset="0"/>
                <a:cs typeface="Arial" panose="020B0604020202020204" pitchFamily="34" charset="0"/>
              </a:rPr>
              <a:t>ανοσοτροποποιητικοί</a:t>
            </a:r>
            <a:r>
              <a:rPr lang="el-GR" b="0" i="0" u="none" strike="noStrike" baseline="0" dirty="0">
                <a:latin typeface="Arial" panose="020B0604020202020204" pitchFamily="34" charset="0"/>
                <a:cs typeface="Arial" panose="020B0604020202020204" pitchFamily="34" charset="0"/>
              </a:rPr>
              <a:t> παράγοντες) υπάρχουν στην πρώτη εξάδα, σύμφωνα με την κατά κεφαλήν δαπάνη. Οι θεραπευτικές ομάδες L04 (</a:t>
            </a:r>
            <a:r>
              <a:rPr lang="el-GR" b="0" i="0" u="none" strike="noStrike" baseline="0" dirty="0" err="1">
                <a:latin typeface="Arial" panose="020B0604020202020204" pitchFamily="34" charset="0"/>
                <a:cs typeface="Arial" panose="020B0604020202020204" pitchFamily="34" charset="0"/>
              </a:rPr>
              <a:t>ανοσοκατασταλτικοί</a:t>
            </a:r>
            <a:r>
              <a:rPr lang="el-GR" b="0" i="0" u="none" strike="noStrike" baseline="0" dirty="0">
                <a:latin typeface="Arial" panose="020B0604020202020204" pitchFamily="34" charset="0"/>
                <a:cs typeface="Arial" panose="020B0604020202020204" pitchFamily="34" charset="0"/>
              </a:rPr>
              <a:t> παράγοντες), L01 (</a:t>
            </a:r>
            <a:r>
              <a:rPr lang="el-GR" b="0" i="0" u="none" strike="noStrike" baseline="0" dirty="0" err="1">
                <a:latin typeface="Arial" panose="020B0604020202020204" pitchFamily="34" charset="0"/>
                <a:cs typeface="Arial" panose="020B0604020202020204" pitchFamily="34" charset="0"/>
              </a:rPr>
              <a:t>αντινεοπλασματικά</a:t>
            </a:r>
            <a:r>
              <a:rPr lang="el-GR" b="0" i="0" u="none" strike="noStrike" baseline="0" dirty="0">
                <a:latin typeface="Arial" panose="020B0604020202020204" pitchFamily="34" charset="0"/>
                <a:cs typeface="Arial" panose="020B0604020202020204" pitchFamily="34" charset="0"/>
              </a:rPr>
              <a:t> φάρμακα), L03 (</a:t>
            </a:r>
            <a:r>
              <a:rPr lang="el-GR" b="0" i="0" u="none" strike="noStrike" baseline="0" dirty="0" err="1">
                <a:latin typeface="Arial" panose="020B0604020202020204" pitchFamily="34" charset="0"/>
                <a:cs typeface="Arial" panose="020B0604020202020204" pitchFamily="34" charset="0"/>
              </a:rPr>
              <a:t>ανοσοδιεγερτικοί</a:t>
            </a:r>
            <a:r>
              <a:rPr lang="el-GR" b="0" i="0" u="none" strike="noStrike" baseline="0" dirty="0">
                <a:latin typeface="Arial" panose="020B0604020202020204" pitchFamily="34" charset="0"/>
                <a:cs typeface="Arial" panose="020B0604020202020204" pitchFamily="34" charset="0"/>
              </a:rPr>
              <a:t> παράγοντες), Β03 (φάρμακα κατά της αναιμίας), J05 (</a:t>
            </a:r>
            <a:r>
              <a:rPr lang="el-GR" b="0" i="0" u="none" strike="noStrike" baseline="0" dirty="0" err="1">
                <a:latin typeface="Arial" panose="020B0604020202020204" pitchFamily="34" charset="0"/>
                <a:cs typeface="Arial" panose="020B0604020202020204" pitchFamily="34" charset="0"/>
              </a:rPr>
              <a:t>αντι-ιικά</a:t>
            </a:r>
            <a:r>
              <a:rPr lang="el-GR" b="0" i="0" u="none" strike="noStrike" baseline="0" dirty="0">
                <a:latin typeface="Arial" panose="020B0604020202020204" pitchFamily="34" charset="0"/>
                <a:cs typeface="Arial" panose="020B0604020202020204" pitchFamily="34" charset="0"/>
              </a:rPr>
              <a:t>), Ν05 (ψυχοτρόπα) έχουν το μεγαλύτερο κατά κεφαλήν ποσό για την ηλικία αυτή. Όλες οι παραπάνω θεραπευτικές ομάδες, εκτός της L03, παρουσιάζουν σημαντική αύξηση από το 2015 έως το 2021.</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31337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a:t>
            </a:r>
            <a:r>
              <a:rPr lang="el-GR" sz="3000" b="1" i="1" u="none" strike="noStrike" baseline="0" dirty="0" err="1">
                <a:latin typeface="Arial" panose="020B0604020202020204" pitchFamily="34" charset="0"/>
                <a:cs typeface="Arial" panose="020B0604020202020204" pitchFamily="34" charset="0"/>
              </a:rPr>
              <a:t>εξωνοσοκομειακών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(2</a:t>
            </a:r>
            <a:r>
              <a:rPr lang="el-GR" sz="3000" b="1" dirty="0">
                <a:latin typeface="Arial" panose="020B0604020202020204" pitchFamily="34" charset="0"/>
                <a:cs typeface="Arial" panose="020B0604020202020204" pitchFamily="34" charset="0"/>
              </a:rPr>
              <a:t>4</a:t>
            </a:r>
            <a:r>
              <a:rPr lang="el-GR" sz="3000" b="1" u="none" strike="noStrike" baseline="0" dirty="0">
                <a:latin typeface="Arial" panose="020B0604020202020204" pitchFamily="34" charset="0"/>
                <a:cs typeface="Arial" panose="020B0604020202020204" pitchFamily="34" charset="0"/>
              </a:rPr>
              <a:t>)</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340832FC-F98D-2AA0-F3DD-B204E498647A}"/>
              </a:ext>
            </a:extLst>
          </p:cNvPr>
          <p:cNvSpPr txBox="1"/>
          <p:nvPr/>
        </p:nvSpPr>
        <p:spPr>
          <a:xfrm>
            <a:off x="539621" y="943315"/>
            <a:ext cx="11112759" cy="5647700"/>
          </a:xfrm>
          <a:prstGeom prst="rect">
            <a:avLst/>
          </a:prstGeom>
          <a:noFill/>
        </p:spPr>
        <p:txBody>
          <a:bodyPr wrap="square">
            <a:spAutoFit/>
          </a:bodyPr>
          <a:lstStyle/>
          <a:p>
            <a:pPr algn="l"/>
            <a:r>
              <a:rPr lang="el-GR" sz="1900" b="0" i="0" u="none" strike="noStrike" baseline="0" dirty="0">
                <a:latin typeface="Arial" panose="020B0604020202020204" pitchFamily="34" charset="0"/>
                <a:cs typeface="Arial" panose="020B0604020202020204" pitchFamily="34" charset="0"/>
              </a:rPr>
              <a:t>D. 45-59: Η μεγαλύτερη ποσότητα φαρμάκων ανήκει στις κατηγορίες:</a:t>
            </a:r>
          </a:p>
          <a:p>
            <a:pPr algn="l"/>
            <a:r>
              <a:rPr lang="el-GR" sz="1900" b="0" i="0" u="none" strike="noStrike" baseline="0" dirty="0">
                <a:latin typeface="Arial" panose="020B0604020202020204" pitchFamily="34" charset="0"/>
                <a:cs typeface="Arial" panose="020B0604020202020204" pitchFamily="34" charset="0"/>
              </a:rPr>
              <a:t>C10 (</a:t>
            </a:r>
            <a:r>
              <a:rPr lang="el-GR" sz="1900" b="0" i="0" u="none" strike="noStrike" baseline="0" dirty="0" err="1">
                <a:latin typeface="Arial" panose="020B0604020202020204" pitchFamily="34" charset="0"/>
                <a:cs typeface="Arial" panose="020B0604020202020204" pitchFamily="34" charset="0"/>
              </a:rPr>
              <a:t>υπολιπιδαιμικοί</a:t>
            </a:r>
            <a:r>
              <a:rPr lang="el-GR" sz="1900" b="0" i="0" u="none" strike="noStrike" baseline="0" dirty="0">
                <a:latin typeface="Arial" panose="020B0604020202020204" pitchFamily="34" charset="0"/>
                <a:cs typeface="Arial" panose="020B0604020202020204" pitchFamily="34" charset="0"/>
              </a:rPr>
              <a:t> παράγοντες), Ν05 (ψυχοτρόπα), C09 (</a:t>
            </a:r>
            <a:r>
              <a:rPr lang="el-GR" sz="1900" b="0" i="0" u="none" strike="noStrike" baseline="0" dirty="0" err="1">
                <a:latin typeface="Arial" panose="020B0604020202020204" pitchFamily="34" charset="0"/>
                <a:cs typeface="Arial" panose="020B0604020202020204" pitchFamily="34" charset="0"/>
              </a:rPr>
              <a:t>αντιυπερτασικοί</a:t>
            </a:r>
            <a:r>
              <a:rPr lang="el-GR" sz="1900" b="0" i="0" u="none" strike="noStrike" baseline="0" dirty="0">
                <a:latin typeface="Arial" panose="020B0604020202020204" pitchFamily="34" charset="0"/>
                <a:cs typeface="Arial" panose="020B0604020202020204" pitchFamily="34" charset="0"/>
              </a:rPr>
              <a:t> παράγοντες), Α10 (φάρμακα για τον σακχαρώδη διαβήτη), N06 (</a:t>
            </a:r>
            <a:r>
              <a:rPr lang="el-GR" sz="1900" b="0" i="0" u="none" strike="noStrike" baseline="0" dirty="0" err="1">
                <a:latin typeface="Arial" panose="020B0604020202020204" pitchFamily="34" charset="0"/>
                <a:cs typeface="Arial" panose="020B0604020202020204" pitchFamily="34" charset="0"/>
              </a:rPr>
              <a:t>ψυχοαναλγητικά</a:t>
            </a:r>
            <a:r>
              <a:rPr lang="el-GR" sz="1900" b="0" i="0" u="none" strike="noStrike" baseline="0" dirty="0">
                <a:latin typeface="Arial" panose="020B0604020202020204" pitchFamily="34" charset="0"/>
                <a:cs typeface="Arial" panose="020B0604020202020204" pitchFamily="34" charset="0"/>
              </a:rPr>
              <a:t>), J01 (αντιβιοτικά), Α02 (</a:t>
            </a:r>
            <a:r>
              <a:rPr lang="el-GR" sz="1900" b="0" i="0" u="none" strike="noStrike" baseline="0" dirty="0" err="1">
                <a:latin typeface="Arial" panose="020B0604020202020204" pitchFamily="34" charset="0"/>
                <a:cs typeface="Arial" panose="020B0604020202020204" pitchFamily="34" charset="0"/>
              </a:rPr>
              <a:t>αντιόξινα</a:t>
            </a:r>
            <a:r>
              <a:rPr lang="el-GR" sz="1900" b="0" i="0" u="none" strike="noStrike" baseline="0" dirty="0">
                <a:latin typeface="Arial" panose="020B0604020202020204" pitchFamily="34" charset="0"/>
                <a:cs typeface="Arial" panose="020B0604020202020204" pitchFamily="34" charset="0"/>
              </a:rPr>
              <a:t>), Β01 (αντιθρομβωτικά). Οι παραπάνω κατηγορίες καλύπτουν το 50% της συνολικής ποσότητας της ηλικιακής κατηγορίας. Στην πλευρά της δαπάνης οι θεραπευτικές ομάδες L04 (</a:t>
            </a:r>
            <a:r>
              <a:rPr lang="el-GR" sz="1900" b="0" i="0" u="none" strike="noStrike" baseline="0" dirty="0" err="1">
                <a:latin typeface="Arial" panose="020B0604020202020204" pitchFamily="34" charset="0"/>
                <a:cs typeface="Arial" panose="020B0604020202020204" pitchFamily="34" charset="0"/>
              </a:rPr>
              <a:t>ανοσοκατασταλτικοί</a:t>
            </a:r>
            <a:r>
              <a:rPr lang="el-GR" sz="1900" b="0" i="0" u="none" strike="noStrike" baseline="0" dirty="0">
                <a:latin typeface="Arial" panose="020B0604020202020204" pitchFamily="34" charset="0"/>
                <a:cs typeface="Arial" panose="020B0604020202020204" pitchFamily="34" charset="0"/>
              </a:rPr>
              <a:t> παράγοντες) και L01 (</a:t>
            </a:r>
            <a:r>
              <a:rPr lang="el-GR" sz="1900" b="0" i="0" u="none" strike="noStrike" baseline="0" dirty="0" err="1">
                <a:latin typeface="Arial" panose="020B0604020202020204" pitchFamily="34" charset="0"/>
                <a:cs typeface="Arial" panose="020B0604020202020204" pitchFamily="34" charset="0"/>
              </a:rPr>
              <a:t>αντινεοπλασματικά</a:t>
            </a:r>
            <a:r>
              <a:rPr lang="el-GR" sz="1900" b="0" i="0" u="none" strike="noStrike" baseline="0" dirty="0">
                <a:latin typeface="Arial" panose="020B0604020202020204" pitchFamily="34" charset="0"/>
                <a:cs typeface="Arial" panose="020B0604020202020204" pitchFamily="34" charset="0"/>
              </a:rPr>
              <a:t> φάρμακα) είναι στις δύο πρώτες θέσεις της μέσης κατά κεφαλήν δαπάνης, και ακολουθούν Α10 (φάρμακα για τον σακχαρώδη διαβήτη), C10 ( </a:t>
            </a:r>
            <a:r>
              <a:rPr lang="el-GR" sz="1900" b="0" i="0" u="none" strike="noStrike" baseline="0" dirty="0" err="1">
                <a:latin typeface="Arial" panose="020B0604020202020204" pitchFamily="34" charset="0"/>
                <a:cs typeface="Arial" panose="020B0604020202020204" pitchFamily="34" charset="0"/>
              </a:rPr>
              <a:t>υπολιπιδαιμικοί</a:t>
            </a:r>
            <a:r>
              <a:rPr lang="el-GR" sz="1900" b="0" i="0" u="none" strike="noStrike" baseline="0" dirty="0">
                <a:latin typeface="Arial" panose="020B0604020202020204" pitchFamily="34" charset="0"/>
                <a:cs typeface="Arial" panose="020B0604020202020204" pitchFamily="34" charset="0"/>
              </a:rPr>
              <a:t> παράγοντες) και Ν05 (ψυχοτρόπα). Όλες οι παραπάνω θεραπευτικές ομάδες παρουσιάζουν σημαντική αύξηση από το 2015 έως το 2021.</a:t>
            </a:r>
          </a:p>
          <a:p>
            <a:pPr algn="l"/>
            <a:r>
              <a:rPr lang="el-GR" sz="1900" b="0" i="0" u="none" strike="noStrike" baseline="0" dirty="0">
                <a:latin typeface="Arial" panose="020B0604020202020204" pitchFamily="34" charset="0"/>
                <a:cs typeface="Arial" panose="020B0604020202020204" pitchFamily="34" charset="0"/>
              </a:rPr>
              <a:t>E. 60+: Σύμφωνα με την ανάλυση των στοιχείων όγκου πωλήσεων, για την ηλικιακή ομάδα 60+ το μεγαλύτερο μέρος του όγκου φαρμάκων ανήκει στις κατηγορίες:</a:t>
            </a:r>
          </a:p>
          <a:p>
            <a:pPr algn="l"/>
            <a:r>
              <a:rPr lang="el-GR" sz="1900" b="0" i="0" u="none" strike="noStrike" baseline="0" dirty="0">
                <a:latin typeface="Arial" panose="020B0604020202020204" pitchFamily="34" charset="0"/>
                <a:cs typeface="Arial" panose="020B0604020202020204" pitchFamily="34" charset="0"/>
              </a:rPr>
              <a:t>C09 (</a:t>
            </a:r>
            <a:r>
              <a:rPr lang="el-GR" sz="1900" b="0" i="0" u="none" strike="noStrike" baseline="0" dirty="0" err="1">
                <a:latin typeface="Arial" panose="020B0604020202020204" pitchFamily="34" charset="0"/>
                <a:cs typeface="Arial" panose="020B0604020202020204" pitchFamily="34" charset="0"/>
              </a:rPr>
              <a:t>αντιυπερτασικοί</a:t>
            </a:r>
            <a:r>
              <a:rPr lang="el-GR" sz="1900" b="0" i="0" u="none" strike="noStrike" baseline="0" dirty="0">
                <a:latin typeface="Arial" panose="020B0604020202020204" pitchFamily="34" charset="0"/>
                <a:cs typeface="Arial" panose="020B0604020202020204" pitchFamily="34" charset="0"/>
              </a:rPr>
              <a:t> παράγοντες), Α10 (φάρμακα για τον σακχαρώδη διαβήτη), Β01 (αντιθρομβωτικά), Α02 (</a:t>
            </a:r>
            <a:r>
              <a:rPr lang="el-GR" sz="1900" b="0" i="0" u="none" strike="noStrike" baseline="0" dirty="0" err="1">
                <a:latin typeface="Arial" panose="020B0604020202020204" pitchFamily="34" charset="0"/>
                <a:cs typeface="Arial" panose="020B0604020202020204" pitchFamily="34" charset="0"/>
              </a:rPr>
              <a:t>αντιόξινα</a:t>
            </a:r>
            <a:r>
              <a:rPr lang="el-GR" sz="1900" b="0" i="0" u="none" strike="noStrike" baseline="0" dirty="0">
                <a:latin typeface="Arial" panose="020B0604020202020204" pitchFamily="34" charset="0"/>
                <a:cs typeface="Arial" panose="020B0604020202020204" pitchFamily="34" charset="0"/>
              </a:rPr>
              <a:t>), C07 ( </a:t>
            </a:r>
            <a:r>
              <a:rPr lang="el-GR" sz="1900" b="0" i="0" u="none" strike="noStrike" baseline="0" dirty="0" err="1">
                <a:latin typeface="Arial" panose="020B0604020202020204" pitchFamily="34" charset="0"/>
                <a:cs typeface="Arial" panose="020B0604020202020204" pitchFamily="34" charset="0"/>
              </a:rPr>
              <a:t>αποκλειστές</a:t>
            </a:r>
            <a:r>
              <a:rPr lang="el-GR" sz="1900" b="0" i="0" u="none" strike="noStrike" baseline="0" dirty="0">
                <a:latin typeface="Arial" panose="020B0604020202020204" pitchFamily="34" charset="0"/>
                <a:cs typeface="Arial" panose="020B0604020202020204" pitchFamily="34" charset="0"/>
              </a:rPr>
              <a:t> των β υποδοχέων), Ν05 (ψυχοτρόπα), N06 (</a:t>
            </a:r>
            <a:r>
              <a:rPr lang="el-GR" sz="1900" b="0" i="0" u="none" strike="noStrike" baseline="0" dirty="0" err="1">
                <a:latin typeface="Arial" panose="020B0604020202020204" pitchFamily="34" charset="0"/>
                <a:cs typeface="Arial" panose="020B0604020202020204" pitchFamily="34" charset="0"/>
              </a:rPr>
              <a:t>ψυχοαναλγητικά</a:t>
            </a:r>
            <a:r>
              <a:rPr lang="el-GR" sz="1900" b="0" i="0" u="none" strike="noStrike" baseline="0" dirty="0">
                <a:latin typeface="Arial" panose="020B0604020202020204" pitchFamily="34" charset="0"/>
                <a:cs typeface="Arial" panose="020B0604020202020204" pitchFamily="34" charset="0"/>
              </a:rPr>
              <a:t>). Οι παραπάνω κατηγορίες καλύπτουν το 60% του όγκου φαρμάκων. Οι κατηγορίες αυτές είναι παρόμοιες με τις κατηγορίες της ηλικιακής ομάδας 45-59. Στην πλευρά της δαπάνης, η θεραπευτική ομάδα L04 (</a:t>
            </a:r>
            <a:r>
              <a:rPr lang="el-GR" sz="1900" b="0" i="0" u="none" strike="noStrike" baseline="0" dirty="0" err="1">
                <a:latin typeface="Arial" panose="020B0604020202020204" pitchFamily="34" charset="0"/>
                <a:cs typeface="Arial" panose="020B0604020202020204" pitchFamily="34" charset="0"/>
              </a:rPr>
              <a:t>ανοσοκατασταλτικοί</a:t>
            </a:r>
            <a:r>
              <a:rPr lang="el-GR" sz="1900" b="0" i="0" u="none" strike="noStrike" baseline="0" dirty="0">
                <a:latin typeface="Arial" panose="020B0604020202020204" pitchFamily="34" charset="0"/>
                <a:cs typeface="Arial" panose="020B0604020202020204" pitchFamily="34" charset="0"/>
              </a:rPr>
              <a:t> παράγοντες) υποχωρεί στην έκτη θέση, με μεγαλύτερη μέση κατά κεφαλήν δαπάνη να έχουν τα Α10 (φάρμακα για τον σακχαρώδη διαβήτη), L01 (</a:t>
            </a:r>
            <a:r>
              <a:rPr lang="el-GR" sz="1900" b="0" i="0" u="none" strike="noStrike" baseline="0" dirty="0" err="1">
                <a:latin typeface="Arial" panose="020B0604020202020204" pitchFamily="34" charset="0"/>
                <a:cs typeface="Arial" panose="020B0604020202020204" pitchFamily="34" charset="0"/>
              </a:rPr>
              <a:t>αντινεοπλασματικά</a:t>
            </a:r>
            <a:r>
              <a:rPr lang="el-GR" sz="1900" b="0" i="0" u="none" strike="noStrike" baseline="0" dirty="0">
                <a:latin typeface="Arial" panose="020B0604020202020204" pitchFamily="34" charset="0"/>
                <a:cs typeface="Arial" panose="020B0604020202020204" pitchFamily="34" charset="0"/>
              </a:rPr>
              <a:t> φάρμακα), C10 (</a:t>
            </a:r>
            <a:r>
              <a:rPr lang="el-GR" sz="1900" b="0" i="0" u="none" strike="noStrike" baseline="0" dirty="0" err="1">
                <a:latin typeface="Arial" panose="020B0604020202020204" pitchFamily="34" charset="0"/>
                <a:cs typeface="Arial" panose="020B0604020202020204" pitchFamily="34" charset="0"/>
              </a:rPr>
              <a:t>υπολιπιδαιμικοί</a:t>
            </a:r>
            <a:r>
              <a:rPr lang="el-GR" sz="1900" b="0" i="0" u="none" strike="noStrike" baseline="0" dirty="0">
                <a:latin typeface="Arial" panose="020B0604020202020204" pitchFamily="34" charset="0"/>
                <a:cs typeface="Arial" panose="020B0604020202020204" pitchFamily="34" charset="0"/>
              </a:rPr>
              <a:t> παράγοντες), C09 (</a:t>
            </a:r>
            <a:r>
              <a:rPr lang="el-GR" sz="1900" b="0" i="0" u="none" strike="noStrike" baseline="0" dirty="0" err="1">
                <a:latin typeface="Arial" panose="020B0604020202020204" pitchFamily="34" charset="0"/>
                <a:cs typeface="Arial" panose="020B0604020202020204" pitchFamily="34" charset="0"/>
              </a:rPr>
              <a:t>αντιυπερτασικοί</a:t>
            </a:r>
            <a:r>
              <a:rPr lang="el-GR" sz="1900" b="0" i="0" u="none" strike="noStrike" baseline="0" dirty="0">
                <a:latin typeface="Arial" panose="020B0604020202020204" pitchFamily="34" charset="0"/>
                <a:cs typeface="Arial" panose="020B0604020202020204" pitchFamily="34" charset="0"/>
              </a:rPr>
              <a:t> παράγοντες), Β01 (αντιθρομβωτικά).</a:t>
            </a:r>
          </a:p>
        </p:txBody>
      </p:sp>
    </p:spTree>
    <p:extLst>
      <p:ext uri="{BB962C8B-B14F-4D97-AF65-F5344CB8AC3E}">
        <p14:creationId xmlns:p14="http://schemas.microsoft.com/office/powerpoint/2010/main" val="17783767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a:t>
            </a:r>
            <a:r>
              <a:rPr lang="el-GR" sz="3000" b="1" i="1" u="none" strike="noStrike" baseline="0" dirty="0" err="1">
                <a:latin typeface="Arial" panose="020B0604020202020204" pitchFamily="34" charset="0"/>
                <a:cs typeface="Arial" panose="020B0604020202020204" pitchFamily="34" charset="0"/>
              </a:rPr>
              <a:t>εξωνοσοκομειακών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(25)</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340832FC-F98D-2AA0-F3DD-B204E498647A}"/>
              </a:ext>
            </a:extLst>
          </p:cNvPr>
          <p:cNvSpPr txBox="1"/>
          <p:nvPr/>
        </p:nvSpPr>
        <p:spPr>
          <a:xfrm>
            <a:off x="539620" y="1306431"/>
            <a:ext cx="11112759" cy="3477875"/>
          </a:xfrm>
          <a:prstGeom prst="rect">
            <a:avLst/>
          </a:prstGeom>
          <a:noFill/>
        </p:spPr>
        <p:txBody>
          <a:bodyPr wrap="square">
            <a:spAutoFit/>
          </a:bodyPr>
          <a:lstStyle/>
          <a:p>
            <a:pPr algn="l"/>
            <a:r>
              <a:rPr lang="el-GR" sz="2200" b="0" i="0" u="none" strike="noStrike" baseline="0" dirty="0">
                <a:latin typeface="Arial" panose="020B0604020202020204" pitchFamily="34" charset="0"/>
                <a:cs typeface="Arial" panose="020B0604020202020204" pitchFamily="34" charset="0"/>
              </a:rPr>
              <a:t>Χρησιμοποιώντας τον τύπο υπολογισμού του </a:t>
            </a:r>
            <a:r>
              <a:rPr lang="el-GR" sz="2200" b="0" i="0" u="none" strike="noStrike" baseline="0" dirty="0" err="1">
                <a:latin typeface="Arial" panose="020B0604020202020204" pitchFamily="34" charset="0"/>
                <a:cs typeface="Arial" panose="020B0604020202020204" pitchFamily="34" charset="0"/>
              </a:rPr>
              <a:t>clawback</a:t>
            </a:r>
            <a:r>
              <a:rPr lang="el-GR" sz="2200" b="0" i="0" u="none" strike="noStrike" baseline="0" dirty="0">
                <a:latin typeface="Arial" panose="020B0604020202020204" pitchFamily="34" charset="0"/>
                <a:cs typeface="Arial" panose="020B0604020202020204" pitchFamily="34" charset="0"/>
              </a:rPr>
              <a:t> σε επίπεδο θεραπευτικής ομάδας, και όχι εταιρείας, προκύπτει μια εκτίμηση της συμμετοχής κάθε ομάδας στο ποσοστό του </a:t>
            </a:r>
            <a:r>
              <a:rPr lang="el-GR" sz="2200" b="0" i="0" u="none" strike="noStrike" baseline="0" dirty="0" err="1">
                <a:latin typeface="Arial" panose="020B0604020202020204" pitchFamily="34" charset="0"/>
                <a:cs typeface="Arial" panose="020B0604020202020204" pitchFamily="34" charset="0"/>
              </a:rPr>
              <a:t>clawback</a:t>
            </a:r>
            <a:r>
              <a:rPr lang="el-GR" sz="2200" b="0" i="0" u="none" strike="noStrike" baseline="0" dirty="0">
                <a:latin typeface="Arial" panose="020B0604020202020204" pitchFamily="34" charset="0"/>
                <a:cs typeface="Arial" panose="020B0604020202020204" pitchFamily="34" charset="0"/>
              </a:rPr>
              <a:t>. Παρατηρούμε τη μείωση της ομάδας C, καθώς αυξάνεται η χρήση </a:t>
            </a:r>
            <a:r>
              <a:rPr lang="el-GR" sz="2200" b="0" i="0" u="none" strike="noStrike" baseline="0" dirty="0" err="1">
                <a:latin typeface="Arial" panose="020B0604020202020204" pitchFamily="34" charset="0"/>
                <a:cs typeface="Arial" panose="020B0604020202020204" pitchFamily="34" charset="0"/>
              </a:rPr>
              <a:t>γενοσήμων</a:t>
            </a:r>
            <a:r>
              <a:rPr lang="el-GR" sz="2200" b="0" i="0" u="none" strike="noStrike" baseline="0" dirty="0">
                <a:latin typeface="Arial" panose="020B0604020202020204" pitchFamily="34" charset="0"/>
                <a:cs typeface="Arial" panose="020B0604020202020204" pitchFamily="34" charset="0"/>
              </a:rPr>
              <a:t> αλλά ταυτόχρονα η αύξηση της ομάδας L, με πολλά νέα σκευάσματα κάτω από προστασία (Πίνακας 10.13). Μάλλον εδώ χρειάζονται πολλά περισσότερα (στο μέλλον).</a:t>
            </a:r>
          </a:p>
          <a:p>
            <a:pPr algn="l"/>
            <a:endParaRPr lang="el-GR" sz="2200" b="0" i="0" u="none" strike="noStrike" baseline="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Συμπερασματικά, την τελευταία δωδεκαετία φτιάξαμε ένα πολύ σημαντικό εργαλείο, την ηλεκτρονική </a:t>
            </a:r>
            <a:r>
              <a:rPr lang="el-GR" sz="2200" b="0" i="0" u="none" strike="noStrike" baseline="0" dirty="0" err="1">
                <a:latin typeface="Arial" panose="020B0604020202020204" pitchFamily="34" charset="0"/>
                <a:cs typeface="Arial" panose="020B0604020202020204" pitchFamily="34" charset="0"/>
              </a:rPr>
              <a:t>συνταγογράφηση</a:t>
            </a:r>
            <a:r>
              <a:rPr lang="el-GR" sz="2200" b="0" i="0" u="none" strike="noStrike" baseline="0" dirty="0">
                <a:latin typeface="Arial" panose="020B0604020202020204" pitchFamily="34" charset="0"/>
                <a:cs typeface="Arial" panose="020B0604020202020204" pitchFamily="34" charset="0"/>
              </a:rPr>
              <a:t> φαρμάκων. Ας την αξιολογήσουμε και αξιοποιήσουμε προς όφελος των πολιτών και της πολιτικής υγείας.</a:t>
            </a:r>
          </a:p>
        </p:txBody>
      </p:sp>
    </p:spTree>
    <p:extLst>
      <p:ext uri="{BB962C8B-B14F-4D97-AF65-F5344CB8AC3E}">
        <p14:creationId xmlns:p14="http://schemas.microsoft.com/office/powerpoint/2010/main" val="31490871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10.3.</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Αξιολόγηση </a:t>
            </a:r>
            <a:r>
              <a:rPr lang="el-GR" sz="3000" b="1" i="1" u="none" strike="noStrike" baseline="0" dirty="0" err="1">
                <a:latin typeface="Arial" panose="020B0604020202020204" pitchFamily="34" charset="0"/>
                <a:cs typeface="Arial" panose="020B0604020202020204" pitchFamily="34" charset="0"/>
              </a:rPr>
              <a:t>εξωνοσοκομειακών</a:t>
            </a:r>
            <a:r>
              <a:rPr lang="el-GR" sz="3000" b="1" i="1" dirty="0">
                <a:latin typeface="Arial" panose="020B0604020202020204" pitchFamily="34" charset="0"/>
                <a:cs typeface="Arial" panose="020B0604020202020204" pitchFamily="34" charset="0"/>
              </a:rPr>
              <a:t> φαρμάκων</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(2</a:t>
            </a:r>
            <a:r>
              <a:rPr lang="el-GR" sz="3000" b="1" dirty="0">
                <a:latin typeface="Arial" panose="020B0604020202020204" pitchFamily="34" charset="0"/>
                <a:cs typeface="Arial" panose="020B0604020202020204" pitchFamily="34" charset="0"/>
              </a:rPr>
              <a:t>6</a:t>
            </a:r>
            <a:r>
              <a:rPr lang="el-GR" sz="3000" b="1" u="none" strike="noStrike" baseline="0" dirty="0">
                <a:latin typeface="Arial" panose="020B0604020202020204" pitchFamily="34" charset="0"/>
                <a:cs typeface="Arial" panose="020B0604020202020204" pitchFamily="34" charset="0"/>
              </a:rPr>
              <a:t>)</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B5CB9B7C-5A89-8C4E-8283-470E7002C2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182" y="947756"/>
            <a:ext cx="7597636" cy="5517052"/>
          </a:xfrm>
          <a:prstGeom prst="rect">
            <a:avLst/>
          </a:prstGeom>
        </p:spPr>
      </p:pic>
    </p:spTree>
    <p:extLst>
      <p:ext uri="{BB962C8B-B14F-4D97-AF65-F5344CB8AC3E}">
        <p14:creationId xmlns:p14="http://schemas.microsoft.com/office/powerpoint/2010/main" val="15273357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10.4 </a:t>
            </a:r>
            <a:r>
              <a:rPr lang="el-GR" sz="3000" b="1" i="1" dirty="0">
                <a:latin typeface="Arial" panose="020B0604020202020204" pitchFamily="34" charset="0"/>
                <a:cs typeface="Arial" panose="020B0604020202020204" pitchFamily="34" charset="0"/>
              </a:rPr>
              <a:t>Συμπέρασμα και προτάσεις</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1</a:t>
            </a:r>
            <a:r>
              <a:rPr lang="el-GR" sz="3000" b="1" u="none" strike="noStrike" baseline="0" dirty="0">
                <a:latin typeface="Arial" panose="020B0604020202020204" pitchFamily="34" charset="0"/>
                <a:cs typeface="Arial" panose="020B0604020202020204" pitchFamily="34" charset="0"/>
              </a:rPr>
              <a:t>)</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340832FC-F98D-2AA0-F3DD-B204E498647A}"/>
              </a:ext>
            </a:extLst>
          </p:cNvPr>
          <p:cNvSpPr txBox="1"/>
          <p:nvPr/>
        </p:nvSpPr>
        <p:spPr>
          <a:xfrm>
            <a:off x="539621" y="943315"/>
            <a:ext cx="11112759" cy="5355312"/>
          </a:xfrm>
          <a:prstGeom prst="rect">
            <a:avLst/>
          </a:prstGeom>
          <a:noFill/>
        </p:spPr>
        <p:txBody>
          <a:bodyPr wrap="square">
            <a:spAutoFit/>
          </a:bodyPr>
          <a:lstStyle/>
          <a:p>
            <a:pPr algn="l"/>
            <a:r>
              <a:rPr lang="el-GR" sz="1800" b="0" i="0" u="none" strike="noStrike" baseline="0" dirty="0">
                <a:latin typeface="Arial" panose="020B0604020202020204" pitchFamily="34" charset="0"/>
                <a:cs typeface="Arial" panose="020B0604020202020204" pitchFamily="34" charset="0"/>
              </a:rPr>
              <a:t>Οι αναπτυγμένες χώρες με σύγχρονα συστήματα υγείας ακολουθούν πλέγμα αλληλοσυνδεόμενων μέτρων πολιτικής φαρμάκου, τόσο στην προσφορά όσο και στη ζήτηση, παρακολουθώντας με στόχους και αποτελέσματα.</a:t>
            </a:r>
          </a:p>
          <a:p>
            <a:pPr algn="l"/>
            <a:r>
              <a:rPr lang="el-GR" sz="1800" b="0" i="0" u="none" strike="noStrike" baseline="0" dirty="0">
                <a:latin typeface="Arial" panose="020B0604020202020204" pitchFamily="34" charset="0"/>
                <a:cs typeface="Arial" panose="020B0604020202020204" pitchFamily="34" charset="0"/>
              </a:rPr>
              <a:t>Στη χώρα μας έγινε προσπάθεια να ακολουθηθούν όλα αυτά την τελευταία δωδεκαετία. Την περίοδο 2009-2020 οι </a:t>
            </a:r>
            <a:r>
              <a:rPr lang="el-GR" sz="1800" b="0" i="1" u="none" strike="noStrike" baseline="0" dirty="0">
                <a:latin typeface="Arial" panose="020B0604020202020204" pitchFamily="34" charset="0"/>
                <a:cs typeface="Arial" panose="020B0604020202020204" pitchFamily="34" charset="0"/>
              </a:rPr>
              <a:t>τιμές</a:t>
            </a:r>
            <a:r>
              <a:rPr lang="el-GR" sz="1800" b="0" i="0" u="none" strike="noStrike" baseline="0" dirty="0">
                <a:latin typeface="Arial" panose="020B0604020202020204" pitchFamily="34" charset="0"/>
                <a:cs typeface="Arial" panose="020B0604020202020204" pitchFamily="34" charset="0"/>
              </a:rPr>
              <a:t> των φαρμάκων είναι μειωμένες κατά 11,2%, έναντι 2,5% στον τομέα της υγείας, με έμφαση στα πρωτότυπα. Αύξηση στο ποσοστό </a:t>
            </a:r>
            <a:r>
              <a:rPr lang="el-GR" sz="1800" b="0" i="1" u="none" strike="noStrike" baseline="0" dirty="0" err="1">
                <a:latin typeface="Arial" panose="020B0604020202020204" pitchFamily="34" charset="0"/>
                <a:cs typeface="Arial" panose="020B0604020202020204" pitchFamily="34" charset="0"/>
              </a:rPr>
              <a:t>γενοσήμων</a:t>
            </a:r>
            <a:r>
              <a:rPr lang="el-GR" sz="1800" b="0" i="0" u="none" strike="noStrike" baseline="0" dirty="0">
                <a:latin typeface="Arial" panose="020B0604020202020204" pitchFamily="34" charset="0"/>
                <a:cs typeface="Arial" panose="020B0604020202020204" pitchFamily="34" charset="0"/>
              </a:rPr>
              <a:t> στην Ελλάδα σε αξία (από 18% σε 26%) και όγκο (από 18% σε 30%) παρουσιάζεται από το 2012 στο 2020. Η </a:t>
            </a:r>
            <a:r>
              <a:rPr lang="el-GR" sz="1800" b="0" i="1" u="none" strike="noStrike" baseline="0" dirty="0">
                <a:latin typeface="Arial" panose="020B0604020202020204" pitchFamily="34" charset="0"/>
                <a:cs typeface="Arial" panose="020B0604020202020204" pitchFamily="34" charset="0"/>
              </a:rPr>
              <a:t>ηλεκτρονική</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συνταγογράφηση</a:t>
            </a:r>
            <a:r>
              <a:rPr lang="el-GR" sz="1800" b="0" i="0" u="none" strike="noStrike" baseline="0" dirty="0">
                <a:latin typeface="Arial" panose="020B0604020202020204" pitchFamily="34" charset="0"/>
                <a:cs typeface="Arial" panose="020B0604020202020204" pitchFamily="34" charset="0"/>
              </a:rPr>
              <a:t> ήταν ένα εξέχον μέτρο, που συνεχίζει εξελισσόμενο, αλλά μη αξιολογούμενη επαρκώς. Το ΗΤΑ και οι διαπραγματεύσεις εισήλθαν την τελευταία πενταετία.</a:t>
            </a:r>
          </a:p>
          <a:p>
            <a:pPr algn="l"/>
            <a:r>
              <a:rPr lang="el-GR" sz="1800" b="0" i="0" u="none" strike="noStrike" baseline="0" dirty="0">
                <a:latin typeface="Arial" panose="020B0604020202020204" pitchFamily="34" charset="0"/>
                <a:cs typeface="Arial" panose="020B0604020202020204" pitchFamily="34" charset="0"/>
              </a:rPr>
              <a:t>Η </a:t>
            </a:r>
            <a:r>
              <a:rPr lang="el-GR" sz="1800" b="0" i="1" u="none" strike="noStrike" baseline="0" dirty="0">
                <a:latin typeface="Arial" panose="020B0604020202020204" pitchFamily="34" charset="0"/>
                <a:cs typeface="Arial" panose="020B0604020202020204" pitchFamily="34" charset="0"/>
              </a:rPr>
              <a:t>κατανάλωση</a:t>
            </a:r>
            <a:r>
              <a:rPr lang="el-GR" sz="1800" b="0" i="0" u="none" strike="noStrike" baseline="0" dirty="0">
                <a:latin typeface="Arial" panose="020B0604020202020204" pitchFamily="34" charset="0"/>
                <a:cs typeface="Arial" panose="020B0604020202020204" pitchFamily="34" charset="0"/>
              </a:rPr>
              <a:t> φαρμάκων στη χώρα μας μειώθηκε σε όγκο από τις 563 εκατ. συσκευασίες το 2009 σε κάτω από 500 το 2011 ως 2014 εξαιτίας των μέτρων της εποχής, με άνω του 10% πτώση στη νοσοκομειακή και την </a:t>
            </a:r>
            <a:r>
              <a:rPr lang="el-GR" sz="1800" b="0" i="0" u="none" strike="noStrike" baseline="0" dirty="0" err="1">
                <a:latin typeface="Arial" panose="020B0604020202020204" pitchFamily="34" charset="0"/>
                <a:cs typeface="Arial" panose="020B0604020202020204" pitchFamily="34" charset="0"/>
              </a:rPr>
              <a:t>εξωνοσοκομειακή</a:t>
            </a:r>
            <a:r>
              <a:rPr lang="el-GR" sz="1800" b="0" i="0" u="none" strike="noStrike" baseline="0" dirty="0">
                <a:latin typeface="Arial" panose="020B0604020202020204" pitchFamily="34" charset="0"/>
                <a:cs typeface="Arial" panose="020B0604020202020204" pitchFamily="34" charset="0"/>
              </a:rPr>
              <a:t> κατανάλωση. Η αξία των πωλήσεων αυτών μειώθηκε από 8 δις ευρώ το 2009 σε 5,5 δις ευρώ το 2015 (-30%). Έκτοτε και τα δύο μεγέθη αυξάνουν, με την ποσότητα το 2020 να έχει πλησιάσει πάλι τα επίπεδα του 2009 και την αξία να υπερβαίνει τα 6 δις ευρώ πλησιάζοντας τα 7 με την πανδημία.</a:t>
            </a:r>
          </a:p>
          <a:p>
            <a:pPr algn="l"/>
            <a:r>
              <a:rPr lang="el-GR" sz="1800" b="0" i="0" u="none" strike="noStrike" baseline="0" dirty="0">
                <a:latin typeface="Arial" panose="020B0604020202020204" pitchFamily="34" charset="0"/>
                <a:cs typeface="Arial" panose="020B0604020202020204" pitchFamily="34" charset="0"/>
              </a:rPr>
              <a:t>Σε σύγκριση με τον μέσο όρο των χωρών της </a:t>
            </a:r>
            <a:r>
              <a:rPr lang="el-GR" sz="1800" b="1" i="0" u="none" strike="noStrike" baseline="0" dirty="0">
                <a:latin typeface="Arial" panose="020B0604020202020204" pitchFamily="34" charset="0"/>
                <a:cs typeface="Arial" panose="020B0604020202020204" pitchFamily="34" charset="0"/>
              </a:rPr>
              <a:t>ΕΕ</a:t>
            </a:r>
            <a:r>
              <a:rPr lang="el-GR" sz="1800" b="0" i="0" u="none" strike="noStrike" baseline="0" dirty="0">
                <a:latin typeface="Arial" panose="020B0604020202020204" pitchFamily="34" charset="0"/>
                <a:cs typeface="Arial" panose="020B0604020202020204" pitchFamily="34" charset="0"/>
              </a:rPr>
              <a:t>, κατά κεφαλήν, η δημόσια ή ασφαλιστική δαπάνη ήταν (2009) 430 ευρώ στη χώρα μας και 270 στην ΕΕ και είναι (2020) 250 (+120 </a:t>
            </a:r>
            <a:r>
              <a:rPr lang="el-GR" sz="1800" b="0" i="0" u="none" strike="noStrike" baseline="0" dirty="0" err="1">
                <a:latin typeface="Arial" panose="020B0604020202020204" pitchFamily="34" charset="0"/>
                <a:cs typeface="Arial" panose="020B0604020202020204" pitchFamily="34" charset="0"/>
              </a:rPr>
              <a:t>rebate-clawback</a:t>
            </a:r>
            <a:r>
              <a:rPr lang="el-GR" sz="1800" b="0" i="0" u="none" strike="noStrike" baseline="0" dirty="0">
                <a:latin typeface="Arial" panose="020B0604020202020204" pitchFamily="34" charset="0"/>
                <a:cs typeface="Arial" panose="020B0604020202020204" pitchFamily="34" charset="0"/>
              </a:rPr>
              <a:t>) και 340 αντιστοίχως αντιστρεφόμενη. Και αυτό γιατί επιβαρύνεται (2021) κυρίως η φαρμακοβιομηχανία περίπου 2 δις ευρώ (1.320 εκατ. ευρώ </a:t>
            </a:r>
            <a:r>
              <a:rPr lang="el-GR" sz="1800" b="0" i="0" u="none" strike="noStrike" baseline="0" dirty="0" err="1">
                <a:latin typeface="Arial" panose="020B0604020202020204" pitchFamily="34" charset="0"/>
                <a:cs typeface="Arial" panose="020B0604020202020204" pitchFamily="34" charset="0"/>
              </a:rPr>
              <a:t>εξωνοσοκομειακά</a:t>
            </a:r>
            <a:r>
              <a:rPr lang="el-GR" sz="1800" b="0" i="0" u="none" strike="noStrike" baseline="0" dirty="0">
                <a:latin typeface="Arial" panose="020B0604020202020204" pitchFamily="34" charset="0"/>
                <a:cs typeface="Arial" panose="020B0604020202020204" pitchFamily="34" charset="0"/>
              </a:rPr>
              <a:t> και 620 εκατ. ευρώ νοσοκομειακά) και δευτερευόντως οι ασθενείς (650 εκατ. ευρώ </a:t>
            </a:r>
            <a:r>
              <a:rPr lang="el-GR" sz="1800" b="0" i="0" u="none" strike="noStrike" baseline="0" dirty="0" err="1">
                <a:latin typeface="Arial" panose="020B0604020202020204" pitchFamily="34" charset="0"/>
                <a:cs typeface="Arial" panose="020B0604020202020204" pitchFamily="34" charset="0"/>
              </a:rPr>
              <a:t>εξωνοσοκομειακά</a:t>
            </a:r>
            <a:r>
              <a:rPr lang="el-GR" sz="1800" b="0" i="0" u="none" strike="noStrike" baseline="0" dirty="0">
                <a:latin typeface="Arial" panose="020B0604020202020204" pitchFamily="34" charset="0"/>
                <a:cs typeface="Arial" panose="020B0604020202020204" pitchFamily="34" charset="0"/>
              </a:rPr>
              <a:t>).</a:t>
            </a:r>
            <a:endParaRPr lang="el-GR" sz="1900" b="0" i="0" u="none" strike="noStrike"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5183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10.4 </a:t>
            </a:r>
            <a:r>
              <a:rPr lang="el-GR" sz="3000" b="1" i="1" dirty="0">
                <a:latin typeface="Arial" panose="020B0604020202020204" pitchFamily="34" charset="0"/>
                <a:cs typeface="Arial" panose="020B0604020202020204" pitchFamily="34" charset="0"/>
              </a:rPr>
              <a:t>Συμπέρασμα και προτάσεις</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(2)</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340832FC-F98D-2AA0-F3DD-B204E498647A}"/>
              </a:ext>
            </a:extLst>
          </p:cNvPr>
          <p:cNvSpPr txBox="1"/>
          <p:nvPr/>
        </p:nvSpPr>
        <p:spPr>
          <a:xfrm>
            <a:off x="539621" y="943315"/>
            <a:ext cx="11112759" cy="5324535"/>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Δυστυχώς η κατάσταση χειροτέρευσε το 2022 (Σχήματα 10.15 και 10.16), αφού το σύνολο των υποχρεωτικών επιστροφών της φαρμακοβιομηχανίας (</a:t>
            </a:r>
            <a:r>
              <a:rPr lang="el-GR" sz="2000" b="1" i="0" u="none" strike="noStrike" baseline="0" dirty="0">
                <a:latin typeface="Arial" panose="020B0604020202020204" pitchFamily="34" charset="0"/>
                <a:cs typeface="Arial" panose="020B0604020202020204" pitchFamily="34" charset="0"/>
              </a:rPr>
              <a:t>εκπτώσεις </a:t>
            </a:r>
            <a:r>
              <a:rPr lang="el-GR" sz="2000" b="0" i="0" u="none" strike="noStrike" baseline="0" dirty="0">
                <a:latin typeface="Arial" panose="020B0604020202020204" pitchFamily="34" charset="0"/>
                <a:cs typeface="Arial" panose="020B0604020202020204" pitchFamily="34" charset="0"/>
              </a:rPr>
              <a:t>και </a:t>
            </a:r>
            <a:r>
              <a:rPr lang="el-GR" sz="2000" b="1" i="0" u="none" strike="noStrike" baseline="0" dirty="0" err="1">
                <a:latin typeface="Arial" panose="020B0604020202020204" pitchFamily="34" charset="0"/>
                <a:cs typeface="Arial" panose="020B0604020202020204" pitchFamily="34" charset="0"/>
              </a:rPr>
              <a:t>clawback</a:t>
            </a:r>
            <a:r>
              <a:rPr lang="el-GR" sz="2000" b="0" i="0" u="none" strike="noStrike" baseline="0" dirty="0">
                <a:latin typeface="Arial" panose="020B0604020202020204" pitchFamily="34" charset="0"/>
                <a:cs typeface="Arial" panose="020B0604020202020204" pitchFamily="34" charset="0"/>
              </a:rPr>
              <a:t>) ξεπέρασε τη δημόσια χρηματοδότηση για το φάρμακο και, αν δεν ληφθούν μέτρα (2023), οι εκτιμήσεις είναι δυσοίωνες (2024).</a:t>
            </a:r>
          </a:p>
          <a:p>
            <a:pPr algn="l"/>
            <a:r>
              <a:rPr lang="el-GR" sz="2000" b="0" i="0" u="none" strike="noStrike" baseline="0" dirty="0">
                <a:latin typeface="Arial" panose="020B0604020202020204" pitchFamily="34" charset="0"/>
                <a:cs typeface="Arial" panose="020B0604020202020204" pitchFamily="34" charset="0"/>
              </a:rPr>
              <a:t>Το 1/3 των φαρμάκων στη χώρα μας προέρχονται από εγχώρια </a:t>
            </a:r>
            <a:r>
              <a:rPr lang="el-GR" sz="2000" b="0" i="1" u="none" strike="noStrike" baseline="0" dirty="0">
                <a:latin typeface="Arial" panose="020B0604020202020204" pitchFamily="34" charset="0"/>
                <a:cs typeface="Arial" panose="020B0604020202020204" pitchFamily="34" charset="0"/>
              </a:rPr>
              <a:t>παραγωγή</a:t>
            </a:r>
            <a:r>
              <a:rPr lang="el-GR" sz="2000" b="0" i="0" u="none" strike="noStrike" baseline="0" dirty="0">
                <a:latin typeface="Arial" panose="020B0604020202020204" pitchFamily="34" charset="0"/>
                <a:cs typeface="Arial" panose="020B0604020202020204" pitchFamily="34" charset="0"/>
              </a:rPr>
              <a:t>, που έχει αυξηθεί σημαντικά (1,7 δις ευρώ ή +80%) την τελευταία δεκαετία και η πλειονότητά τους είναι εισαγόμενα (Σχήμα 10.17). Περίπου 30.000 άτομα εργάζονται στην παραγωγή και εμπορία φαρμακευτικών προϊόντων και σκευασμάτων, με υψηλό εκπαιδευτικό υπόβαθρο. Σύμφωνα με εκτιμήσεις του ΙΟΒΕ, η συνολική συμβολή του κλάδου του φαρμάκου σε όρους ΑΕΠ εκτιμάται σε περίπου €5,5 δις (3,3% του ΑΕΠ) το 2020 (κάτω από το ½ αποζημιώνεται από το κράτος). Η αύξηση εισαγωγών και εξαγωγών το 2020 είναι σημαντική, με υποχώρηση εισαγωγών κατά 4,5% το 2021 στα €4,5 δις και σταθεροποίηση των εξαγωγών σε κάτω από 3 δις.</a:t>
            </a:r>
          </a:p>
          <a:p>
            <a:pPr algn="l"/>
            <a:r>
              <a:rPr lang="el-GR" sz="2000" b="0" i="0" u="none" strike="noStrike" baseline="0" dirty="0">
                <a:latin typeface="Arial" panose="020B0604020202020204" pitchFamily="34" charset="0"/>
                <a:cs typeface="Arial" panose="020B0604020202020204" pitchFamily="34" charset="0"/>
              </a:rPr>
              <a:t>Μια σημαντική διάσταση είναι οι επενδύσεις σε έρευνα και καινοτομία. Ο ετήσιος αριθμός κλινικών </a:t>
            </a:r>
            <a:r>
              <a:rPr lang="el-GR" sz="2000" b="0" i="1" u="none" strike="noStrike" baseline="0" dirty="0">
                <a:latin typeface="Arial" panose="020B0604020202020204" pitchFamily="34" charset="0"/>
                <a:cs typeface="Arial" panose="020B0604020202020204" pitchFamily="34" charset="0"/>
              </a:rPr>
              <a:t>μελετών</a:t>
            </a:r>
            <a:r>
              <a:rPr lang="el-GR" sz="2000" b="0" i="0" u="none" strike="noStrike" baseline="0" dirty="0">
                <a:latin typeface="Arial" panose="020B0604020202020204" pitchFamily="34" charset="0"/>
                <a:cs typeface="Arial" panose="020B0604020202020204" pitchFamily="34" charset="0"/>
              </a:rPr>
              <a:t> έχει ανέλθει (2022) σε περίπου 200 και σωρευτικά την τελευταία εικοσαετία έχουν περάσει τις 3.000 (περίπου 1.000 σε πρώην ανατολικές χώρες της ΕΕ ως πάνω από 10.000 σε αναπτυγμένες χώρες της δυτικής Ευρώπης). Άρα υπάρχει σημαντικό περιθώριο, όπως και για νέες επενδύσεις που ξεκίνησαν με τη βοήθεια του Ταμείου Ανάπτυξης.</a:t>
            </a:r>
          </a:p>
        </p:txBody>
      </p:sp>
    </p:spTree>
    <p:extLst>
      <p:ext uri="{BB962C8B-B14F-4D97-AF65-F5344CB8AC3E}">
        <p14:creationId xmlns:p14="http://schemas.microsoft.com/office/powerpoint/2010/main" val="23382251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10.4 </a:t>
            </a:r>
            <a:r>
              <a:rPr lang="el-GR" sz="3000" b="1" i="1" dirty="0">
                <a:latin typeface="Arial" panose="020B0604020202020204" pitchFamily="34" charset="0"/>
                <a:cs typeface="Arial" panose="020B0604020202020204" pitchFamily="34" charset="0"/>
              </a:rPr>
              <a:t>Συμπέρασμα και προτάσεις</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3</a:t>
            </a:r>
            <a:r>
              <a:rPr lang="el-GR" sz="3000" b="1" u="none" strike="noStrike" baseline="0" dirty="0">
                <a:latin typeface="Arial" panose="020B0604020202020204" pitchFamily="34" charset="0"/>
                <a:cs typeface="Arial" panose="020B0604020202020204" pitchFamily="34" charset="0"/>
              </a:rPr>
              <a:t>)</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CDDC4958-EBF2-D7C3-F743-74A3B6B9E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5284" y="944446"/>
            <a:ext cx="6641432" cy="5520362"/>
          </a:xfrm>
          <a:prstGeom prst="rect">
            <a:avLst/>
          </a:prstGeom>
        </p:spPr>
      </p:pic>
    </p:spTree>
    <p:extLst>
      <p:ext uri="{BB962C8B-B14F-4D97-AF65-F5344CB8AC3E}">
        <p14:creationId xmlns:p14="http://schemas.microsoft.com/office/powerpoint/2010/main" val="2649051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134692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10.2 Η κατάσταση για το φάρμακο διεθνώς</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10.2.1 </a:t>
            </a:r>
            <a:r>
              <a:rPr lang="el-GR" sz="3000" b="1" u="none" strike="noStrike" baseline="0" dirty="0">
                <a:latin typeface="Arial" panose="020B0604020202020204" pitchFamily="34" charset="0"/>
                <a:cs typeface="Arial" panose="020B0604020202020204" pitchFamily="34" charset="0"/>
              </a:rPr>
              <a:t>Μέτρα στην προσφορά</a:t>
            </a:r>
            <a:br>
              <a:rPr lang="el-GR" sz="3000" b="1" i="1" dirty="0">
                <a:latin typeface="Arial" panose="020B0604020202020204" pitchFamily="34" charset="0"/>
                <a:cs typeface="Arial" panose="020B0604020202020204" pitchFamily="34" charset="0"/>
              </a:rPr>
            </a:br>
            <a:r>
              <a:rPr lang="el-GR" sz="2600" b="1" dirty="0">
                <a:latin typeface="Arial" panose="020B0604020202020204" pitchFamily="34" charset="0"/>
                <a:cs typeface="Arial" panose="020B0604020202020204" pitchFamily="34" charset="0"/>
              </a:rPr>
              <a:t>10.2.1.1</a:t>
            </a:r>
            <a:r>
              <a:rPr lang="el-GR" sz="2600" b="1" i="1" dirty="0">
                <a:latin typeface="Arial" panose="020B0604020202020204" pitchFamily="34" charset="0"/>
                <a:cs typeface="Arial" panose="020B0604020202020204" pitchFamily="34" charset="0"/>
              </a:rPr>
              <a:t> Πολιτικές τιμολόγησης </a:t>
            </a:r>
            <a:r>
              <a:rPr lang="el-GR" sz="2600" b="1" dirty="0">
                <a:latin typeface="Arial" panose="020B0604020202020204" pitchFamily="34" charset="0"/>
                <a:cs typeface="Arial" panose="020B0604020202020204" pitchFamily="34" charset="0"/>
              </a:rPr>
              <a:t>(2)</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1331495"/>
            <a:ext cx="11112758" cy="4401205"/>
          </a:xfrm>
          <a:prstGeom prst="rect">
            <a:avLst/>
          </a:prstGeom>
          <a:noFill/>
          <a:ln>
            <a:noFill/>
          </a:ln>
        </p:spPr>
        <p:txBody>
          <a:bodyPr wrap="square" rtlCol="0">
            <a:spAutoFit/>
          </a:bodyPr>
          <a:lstStyle/>
          <a:p>
            <a:pPr algn="l"/>
            <a:r>
              <a:rPr lang="el-GR" sz="2000" b="1" i="0" u="none" strike="noStrike" baseline="0" dirty="0">
                <a:latin typeface="Arial" panose="020B0604020202020204" pitchFamily="34" charset="0"/>
                <a:cs typeface="Arial" panose="020B0604020202020204" pitchFamily="34" charset="0"/>
              </a:rPr>
              <a:t>Α. Εντός πατέντας</a:t>
            </a:r>
          </a:p>
          <a:p>
            <a:pPr algn="l"/>
            <a:r>
              <a:rPr lang="el-GR" sz="2000" b="0" i="0" u="none" strike="noStrike" baseline="0" dirty="0">
                <a:latin typeface="Arial" panose="020B0604020202020204" pitchFamily="34" charset="0"/>
                <a:cs typeface="Arial" panose="020B0604020202020204" pitchFamily="34" charset="0"/>
              </a:rPr>
              <a:t>Α.1. Η </a:t>
            </a:r>
            <a:r>
              <a:rPr lang="el-GR" sz="2000" b="0" i="1" u="none" strike="noStrike" baseline="0" dirty="0">
                <a:latin typeface="Arial" panose="020B0604020202020204" pitchFamily="34" charset="0"/>
                <a:cs typeface="Arial" panose="020B0604020202020204" pitchFamily="34" charset="0"/>
              </a:rPr>
              <a:t>εξωτερική τιμολόγηση αναφοράς (</a:t>
            </a:r>
            <a:r>
              <a:rPr lang="el-GR" sz="2000" b="0" i="1" u="none" strike="noStrike" baseline="0" dirty="0" err="1">
                <a:latin typeface="Arial" panose="020B0604020202020204" pitchFamily="34" charset="0"/>
                <a:cs typeface="Arial" panose="020B0604020202020204" pitchFamily="34" charset="0"/>
              </a:rPr>
              <a:t>External</a:t>
            </a:r>
            <a:r>
              <a:rPr lang="el-GR" sz="2000" b="0" i="1" u="none" strike="noStrike" baseline="0" dirty="0">
                <a:latin typeface="Arial" panose="020B0604020202020204" pitchFamily="34" charset="0"/>
                <a:cs typeface="Arial" panose="020B0604020202020204" pitchFamily="34" charset="0"/>
              </a:rPr>
              <a:t> </a:t>
            </a:r>
            <a:r>
              <a:rPr lang="el-GR" sz="2000" b="0" i="1" u="none" strike="noStrike" baseline="0" dirty="0" err="1">
                <a:latin typeface="Arial" panose="020B0604020202020204" pitchFamily="34" charset="0"/>
                <a:cs typeface="Arial" panose="020B0604020202020204" pitchFamily="34" charset="0"/>
              </a:rPr>
              <a:t>Reference</a:t>
            </a:r>
            <a:r>
              <a:rPr lang="el-GR" sz="2000" b="0" i="1" u="none" strike="noStrike" baseline="0" dirty="0">
                <a:latin typeface="Arial" panose="020B0604020202020204" pitchFamily="34" charset="0"/>
                <a:cs typeface="Arial" panose="020B0604020202020204" pitchFamily="34" charset="0"/>
              </a:rPr>
              <a:t> </a:t>
            </a:r>
            <a:r>
              <a:rPr lang="el-GR" sz="2000" b="0" i="1" u="none" strike="noStrike" baseline="0" dirty="0" err="1">
                <a:latin typeface="Arial" panose="020B0604020202020204" pitchFamily="34" charset="0"/>
                <a:cs typeface="Arial" panose="020B0604020202020204" pitchFamily="34" charset="0"/>
              </a:rPr>
              <a:t>Pricing</a:t>
            </a:r>
            <a:r>
              <a:rPr lang="el-GR" sz="2000" b="0" i="1" u="none" strike="noStrike" baseline="0" dirty="0">
                <a:latin typeface="Arial" panose="020B0604020202020204" pitchFamily="34" charset="0"/>
                <a:cs typeface="Arial" panose="020B0604020202020204" pitchFamily="34" charset="0"/>
              </a:rPr>
              <a:t> - ERP) </a:t>
            </a:r>
            <a:r>
              <a:rPr lang="el-GR" sz="2000" b="0" i="0" u="none" strike="noStrike" baseline="0" dirty="0">
                <a:latin typeface="Arial" panose="020B0604020202020204" pitchFamily="34" charset="0"/>
                <a:cs typeface="Arial" panose="020B0604020202020204" pitchFamily="34" charset="0"/>
              </a:rPr>
              <a:t>είναι ένας άμεσος έλεγχος τιμών προϊόντων που προστατεύονται από δικαιώματα πνευματικής ιδιοκτησίας και επωφελούνται από ένα νόμιμο μονοπώλιο. Συνήθως έχει τη μορφή ορισμού μέγιστης τιμής ανά τυποποιημένη μονάδα, με βάση τις τιμές του ίδιου προϊόντος σε άλλες χώρες.</a:t>
            </a:r>
          </a:p>
          <a:p>
            <a:pPr algn="l"/>
            <a:r>
              <a:rPr lang="el-GR" sz="2000" b="0" i="0" u="none" strike="noStrike" baseline="0" dirty="0">
                <a:latin typeface="Arial" panose="020B0604020202020204" pitchFamily="34" charset="0"/>
                <a:cs typeface="Arial" panose="020B0604020202020204" pitchFamily="34" charset="0"/>
              </a:rPr>
              <a:t>Α.2. Η </a:t>
            </a:r>
            <a:r>
              <a:rPr lang="el-GR" sz="2000" b="0" i="1" u="none" strike="noStrike" baseline="0" dirty="0">
                <a:latin typeface="Arial" panose="020B0604020202020204" pitchFamily="34" charset="0"/>
                <a:cs typeface="Arial" panose="020B0604020202020204" pitchFamily="34" charset="0"/>
              </a:rPr>
              <a:t>μέθοδος «ρύθμισης του ποσοστού απόδοσης» </a:t>
            </a:r>
            <a:r>
              <a:rPr lang="el-GR" sz="2000" b="0" i="0" u="none" strike="noStrike" baseline="0" dirty="0">
                <a:latin typeface="Arial" panose="020B0604020202020204" pitchFamily="34" charset="0"/>
                <a:cs typeface="Arial" panose="020B0604020202020204" pitchFamily="34" charset="0"/>
              </a:rPr>
              <a:t>χρησιμοποιήθηκε στο Ηνωμένο Βασίλειο για τον καθορισμό των τιμών των φαρμακευτικών προϊόντων. Ήταν ουσιαστικά ένας μηχανισμός «ελέγχου κέρδους» και μια συμφωνία μεταξύ της κυβέρνησης και βιομηχανίας, με </a:t>
            </a:r>
            <a:r>
              <a:rPr lang="el-GR" sz="2000" b="0" i="0" u="none" strike="noStrike" baseline="0" dirty="0" err="1">
                <a:latin typeface="Arial" panose="020B0604020202020204" pitchFamily="34" charset="0"/>
                <a:cs typeface="Arial" panose="020B0604020202020204" pitchFamily="34" charset="0"/>
              </a:rPr>
              <a:t>στοχοποίηση</a:t>
            </a:r>
            <a:r>
              <a:rPr lang="el-GR" sz="2000" b="0" i="0" u="none" strike="noStrike" baseline="0" dirty="0">
                <a:latin typeface="Arial" panose="020B0604020202020204" pitchFamily="34" charset="0"/>
                <a:cs typeface="Arial" panose="020B0604020202020204" pitchFamily="34" charset="0"/>
              </a:rPr>
              <a:t> της απόδοσης των κατασκευαστών (προμηθευτών) από τις πωλήσεις στην Εθνική Υπηρεσία Υγείας (NHS) του Ηνωμένου Βασιλείου. Το ποσοστό κέρδους περιοριζόταν στο 21% συν ένα περιθώριο ανοχής.</a:t>
            </a:r>
          </a:p>
          <a:p>
            <a:pPr algn="l"/>
            <a:r>
              <a:rPr lang="el-GR" sz="2000" b="0" i="0" u="none" strike="noStrike" baseline="0" dirty="0">
                <a:latin typeface="Arial" panose="020B0604020202020204" pitchFamily="34" charset="0"/>
                <a:cs typeface="Arial" panose="020B0604020202020204" pitchFamily="34" charset="0"/>
              </a:rPr>
              <a:t>Α.3. Οι </a:t>
            </a:r>
            <a:r>
              <a:rPr lang="el-GR" sz="2000" b="0" i="1" u="none" strike="noStrike" baseline="0" dirty="0">
                <a:latin typeface="Arial" panose="020B0604020202020204" pitchFamily="34" charset="0"/>
                <a:cs typeface="Arial" panose="020B0604020202020204" pitchFamily="34" charset="0"/>
              </a:rPr>
              <a:t>διαπραγματεύσεις</a:t>
            </a:r>
            <a:r>
              <a:rPr lang="el-GR" sz="2000" b="0" i="0" u="none" strike="noStrike" baseline="0" dirty="0">
                <a:latin typeface="Arial" panose="020B0604020202020204" pitchFamily="34" charset="0"/>
                <a:cs typeface="Arial" panose="020B0604020202020204" pitchFamily="34" charset="0"/>
              </a:rPr>
              <a:t> ήταν ένας κοινός τρόπος καθορισμού των επιπέδων επιστροφής των νέων φαρμάκων. Σε αυτήν την περίπτωση, οι πληρωτές (ασφάλιση υγείας και κράτος) και οι παραγωγοί καταλήγουν σε συμφωνία για την τιμή αποζημίωσης.</a:t>
            </a:r>
          </a:p>
        </p:txBody>
      </p:sp>
    </p:spTree>
    <p:extLst>
      <p:ext uri="{BB962C8B-B14F-4D97-AF65-F5344CB8AC3E}">
        <p14:creationId xmlns:p14="http://schemas.microsoft.com/office/powerpoint/2010/main" val="39611615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10.4 </a:t>
            </a:r>
            <a:r>
              <a:rPr lang="el-GR" sz="3000" b="1" i="1" dirty="0">
                <a:latin typeface="Arial" panose="020B0604020202020204" pitchFamily="34" charset="0"/>
                <a:cs typeface="Arial" panose="020B0604020202020204" pitchFamily="34" charset="0"/>
              </a:rPr>
              <a:t>Συμπέρασμα και προτάσεις</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(4)</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FE2B4C58-6CE7-6224-EA38-00A81DEAE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7263" y="943315"/>
            <a:ext cx="6657474" cy="5517016"/>
          </a:xfrm>
          <a:prstGeom prst="rect">
            <a:avLst/>
          </a:prstGeom>
        </p:spPr>
      </p:pic>
    </p:spTree>
    <p:extLst>
      <p:ext uri="{BB962C8B-B14F-4D97-AF65-F5344CB8AC3E}">
        <p14:creationId xmlns:p14="http://schemas.microsoft.com/office/powerpoint/2010/main" val="4490127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10.4 </a:t>
            </a:r>
            <a:r>
              <a:rPr lang="el-GR" sz="3000" b="1" i="1" dirty="0">
                <a:latin typeface="Arial" panose="020B0604020202020204" pitchFamily="34" charset="0"/>
                <a:cs typeface="Arial" panose="020B0604020202020204" pitchFamily="34" charset="0"/>
              </a:rPr>
              <a:t>Συμπέρασμα και προτάσεις</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5</a:t>
            </a:r>
            <a:r>
              <a:rPr lang="el-GR" sz="3000" b="1" u="none" strike="noStrike" baseline="0" dirty="0">
                <a:latin typeface="Arial" panose="020B0604020202020204" pitchFamily="34" charset="0"/>
                <a:cs typeface="Arial" panose="020B0604020202020204" pitchFamily="34" charset="0"/>
              </a:rPr>
              <a:t>)</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553184AF-6F88-B004-66CC-FEE04A48DB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2589" y="943315"/>
            <a:ext cx="5646821" cy="5476440"/>
          </a:xfrm>
          <a:prstGeom prst="rect">
            <a:avLst/>
          </a:prstGeom>
        </p:spPr>
      </p:pic>
    </p:spTree>
    <p:extLst>
      <p:ext uri="{BB962C8B-B14F-4D97-AF65-F5344CB8AC3E}">
        <p14:creationId xmlns:p14="http://schemas.microsoft.com/office/powerpoint/2010/main" val="39010448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10.4 </a:t>
            </a:r>
            <a:r>
              <a:rPr lang="el-GR" sz="3000" b="1" i="1" dirty="0">
                <a:latin typeface="Arial" panose="020B0604020202020204" pitchFamily="34" charset="0"/>
                <a:cs typeface="Arial" panose="020B0604020202020204" pitchFamily="34" charset="0"/>
              </a:rPr>
              <a:t>Συμπέρασμα και προτάσεις</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6</a:t>
            </a:r>
            <a:r>
              <a:rPr lang="el-GR" sz="3000" b="1" u="none" strike="noStrike" baseline="0" dirty="0">
                <a:latin typeface="Arial" panose="020B0604020202020204" pitchFamily="34" charset="0"/>
                <a:cs typeface="Arial" panose="020B0604020202020204" pitchFamily="34" charset="0"/>
              </a:rPr>
              <a:t>)</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340832FC-F98D-2AA0-F3DD-B204E498647A}"/>
              </a:ext>
            </a:extLst>
          </p:cNvPr>
          <p:cNvSpPr txBox="1"/>
          <p:nvPr/>
        </p:nvSpPr>
        <p:spPr>
          <a:xfrm>
            <a:off x="539621" y="943315"/>
            <a:ext cx="11112759" cy="5355312"/>
          </a:xfrm>
          <a:prstGeom prst="rect">
            <a:avLst/>
          </a:prstGeom>
          <a:noFill/>
        </p:spPr>
        <p:txBody>
          <a:bodyPr wrap="square">
            <a:spAutoFit/>
          </a:bodyPr>
          <a:lstStyle/>
          <a:p>
            <a:pPr algn="l"/>
            <a:r>
              <a:rPr lang="el-GR" sz="1800" b="0" i="0" u="none" strike="noStrike" baseline="0" dirty="0">
                <a:latin typeface="Arial" panose="020B0604020202020204" pitchFamily="34" charset="0"/>
                <a:cs typeface="Arial" panose="020B0604020202020204" pitchFamily="34" charset="0"/>
              </a:rPr>
              <a:t>Αυτό που κυρίως ενδιαφέρει πια τους ασθενείς και τους ιατρούς τους είναι η καινοτομία. Για τη χρονική περίοδο 2018-2021 από τα </a:t>
            </a:r>
            <a:r>
              <a:rPr lang="el-GR" sz="1800" b="1" i="0" u="none" strike="noStrike" baseline="0" dirty="0">
                <a:latin typeface="Arial" panose="020B0604020202020204" pitchFamily="34" charset="0"/>
                <a:cs typeface="Arial" panose="020B0604020202020204" pitchFamily="34" charset="0"/>
              </a:rPr>
              <a:t>168 καινοτόμα φάρμακα </a:t>
            </a:r>
            <a:r>
              <a:rPr lang="el-GR" sz="1800" b="0" i="0" u="none" strike="noStrike" baseline="0" dirty="0">
                <a:latin typeface="Arial" panose="020B0604020202020204" pitchFamily="34" charset="0"/>
                <a:cs typeface="Arial" panose="020B0604020202020204" pitchFamily="34" charset="0"/>
              </a:rPr>
              <a:t>που έλαβαν κεντρική άδεια κυκλοφορίας από τον ΕΜΑ, τα 90 σκευάσματα είναι διαθέσιμα στον Έλληνα ασθενή, δηλαδή πάνω από το </a:t>
            </a:r>
            <a:r>
              <a:rPr lang="el-GR" sz="1800" b="1" i="0" u="none" strike="noStrike" baseline="0" dirty="0">
                <a:latin typeface="Arial" panose="020B0604020202020204" pitchFamily="34" charset="0"/>
                <a:cs typeface="Arial" panose="020B0604020202020204" pitchFamily="34" charset="0"/>
              </a:rPr>
              <a:t>50% </a:t>
            </a:r>
            <a:r>
              <a:rPr lang="el-GR" sz="1800" b="0" i="0" u="none" strike="noStrike" baseline="0" dirty="0">
                <a:latin typeface="Arial" panose="020B0604020202020204" pitchFamily="34" charset="0"/>
                <a:cs typeface="Arial" panose="020B0604020202020204" pitchFamily="34" charset="0"/>
              </a:rPr>
              <a:t>των εγκεκριμένων καινοτόμων φαρμάκων έναντι κάτω του 50% που αποτελεί τον μέσο όρο της ΕΕ (Σχήμα 10.18).</a:t>
            </a:r>
          </a:p>
          <a:p>
            <a:pPr algn="l"/>
            <a:r>
              <a:rPr lang="el-GR" sz="1800" b="0" i="0" u="none" strike="noStrike" baseline="0" dirty="0">
                <a:latin typeface="Arial" panose="020B0604020202020204" pitchFamily="34" charset="0"/>
                <a:cs typeface="Arial" panose="020B0604020202020204" pitchFamily="34" charset="0"/>
              </a:rPr>
              <a:t>Αυτό που πρέπει να καθοριστεί είναι ο όγκος και τα είδη των απαιτούμενων φαρμάκων που χρειάζεται ο πληθυσμός, σε συνδυασμό με τις πωλήσεις φαρμάκων και την αποζημίωση από το κράτος, που θα τα διαπραγματεύεται προοπτικά, κι όχι απολογιστικά, για να προκύπτουν δυσθεώρητες επιστροφές των εταιρειών και αυξημένη όσο και άναρχη συμμετοχή των ασθενών. Για τον σκοπό αυτό χρειάζονται σχέδια, που αναλύθηκαν, σε </a:t>
            </a:r>
            <a:r>
              <a:rPr lang="el-GR" sz="1800" b="0" i="0" u="none" strike="noStrike" baseline="0" dirty="0" err="1">
                <a:latin typeface="Arial" panose="020B0604020202020204" pitchFamily="34" charset="0"/>
                <a:cs typeface="Arial" panose="020B0604020202020204" pitchFamily="34" charset="0"/>
              </a:rPr>
              <a:t>εξωνοσοκομειακή</a:t>
            </a:r>
            <a:r>
              <a:rPr lang="el-GR" sz="1800" b="0" i="0" u="none" strike="noStrike" baseline="0" dirty="0">
                <a:latin typeface="Arial" panose="020B0604020202020204" pitchFamily="34" charset="0"/>
                <a:cs typeface="Arial" panose="020B0604020202020204" pitchFamily="34" charset="0"/>
              </a:rPr>
              <a:t> και νοσοκομειακή </a:t>
            </a:r>
            <a:r>
              <a:rPr lang="el-GR" sz="1800" b="0" i="0" u="none" strike="noStrike" baseline="0" dirty="0" err="1">
                <a:latin typeface="Arial" panose="020B0604020202020204" pitchFamily="34" charset="0"/>
                <a:cs typeface="Arial" panose="020B0604020202020204" pitchFamily="34" charset="0"/>
              </a:rPr>
              <a:t>συνταγογράφηση</a:t>
            </a:r>
            <a:r>
              <a:rPr lang="el-GR" sz="1800" b="0" i="0" u="none" strike="noStrike" baseline="0" dirty="0">
                <a:latin typeface="Arial" panose="020B0604020202020204" pitchFamily="34" charset="0"/>
                <a:cs typeface="Arial" panose="020B0604020202020204" pitchFamily="34" charset="0"/>
              </a:rPr>
              <a:t>, κατανάλωση και δαπάνη (απαιτούμενων) φαρμάκων.</a:t>
            </a:r>
          </a:p>
          <a:p>
            <a:pPr algn="l"/>
            <a:r>
              <a:rPr lang="el-GR" sz="1800" b="0" i="0" u="none" strike="noStrike" baseline="0" dirty="0">
                <a:latin typeface="Arial" panose="020B0604020202020204" pitchFamily="34" charset="0"/>
                <a:cs typeface="Arial" panose="020B0604020202020204" pitchFamily="34" charset="0"/>
              </a:rPr>
              <a:t>Το πολύ σημαντικό εργαλείο της ηλεκτρονικής </a:t>
            </a:r>
            <a:r>
              <a:rPr lang="el-GR" sz="1800" b="0" i="0" u="none" strike="noStrike" baseline="0" dirty="0" err="1">
                <a:latin typeface="Arial" panose="020B0604020202020204" pitchFamily="34" charset="0"/>
                <a:cs typeface="Arial" panose="020B0604020202020204" pitchFamily="34" charset="0"/>
              </a:rPr>
              <a:t>συνταγογράφησης</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εξωνοσοκομειακών</a:t>
            </a:r>
            <a:r>
              <a:rPr lang="el-GR" sz="1800" b="0" i="0" u="none" strike="noStrike" baseline="0" dirty="0">
                <a:latin typeface="Arial" panose="020B0604020202020204" pitchFamily="34" charset="0"/>
                <a:cs typeface="Arial" panose="020B0604020202020204" pitchFamily="34" charset="0"/>
              </a:rPr>
              <a:t> φαρμάκων, που πρέπει να επεκταθεί στα </a:t>
            </a:r>
            <a:r>
              <a:rPr lang="el-GR" sz="1800" b="0" i="0" u="none" strike="noStrike" baseline="0" dirty="0" err="1">
                <a:latin typeface="Arial" panose="020B0604020202020204" pitchFamily="34" charset="0"/>
                <a:cs typeface="Arial" panose="020B0604020202020204" pitchFamily="34" charset="0"/>
              </a:rPr>
              <a:t>ενδονοσοκομειακά</a:t>
            </a:r>
            <a:r>
              <a:rPr lang="el-GR" sz="1800" b="0" i="0" u="none" strike="noStrike" baseline="0" dirty="0">
                <a:latin typeface="Arial" panose="020B0604020202020204" pitchFamily="34" charset="0"/>
                <a:cs typeface="Arial" panose="020B0604020202020204" pitchFamily="34" charset="0"/>
              </a:rPr>
              <a:t>) θα πρέπει συστηματικά να ανασκοπείται, για να λαμβάνονται αποφάσεις για τους </a:t>
            </a:r>
            <a:r>
              <a:rPr lang="el-GR" sz="1800" b="0" i="0" u="none" strike="noStrike" baseline="0" dirty="0" err="1">
                <a:latin typeface="Arial" panose="020B0604020202020204" pitchFamily="34" charset="0"/>
                <a:cs typeface="Arial" panose="020B0604020202020204" pitchFamily="34" charset="0"/>
              </a:rPr>
              <a:t>συνταγογραφούντες</a:t>
            </a:r>
            <a:r>
              <a:rPr lang="el-GR" sz="1800" b="0" i="0" u="none" strike="noStrike" baseline="0" dirty="0">
                <a:latin typeface="Arial" panose="020B0604020202020204" pitchFamily="34" charset="0"/>
                <a:cs typeface="Arial" panose="020B0604020202020204" pitchFamily="34" charset="0"/>
              </a:rPr>
              <a:t> και για τους </a:t>
            </a:r>
            <a:r>
              <a:rPr lang="el-GR" sz="1800" b="0" i="0" u="none" strike="noStrike" baseline="0" dirty="0" err="1">
                <a:latin typeface="Arial" panose="020B0604020202020204" pitchFamily="34" charset="0"/>
                <a:cs typeface="Arial" panose="020B0604020202020204" pitchFamily="34" charset="0"/>
              </a:rPr>
              <a:t>συνταγογραφουμένους</a:t>
            </a:r>
            <a:r>
              <a:rPr lang="el-GR" sz="1800" b="0" i="0" u="none" strike="noStrike" baseline="0" dirty="0">
                <a:latin typeface="Arial" panose="020B0604020202020204" pitchFamily="34" charset="0"/>
                <a:cs typeface="Arial" panose="020B0604020202020204" pitchFamily="34" charset="0"/>
              </a:rPr>
              <a:t>, που θα μειώσουν την αναγκαιότητα άλλων μέτρων που δημιουργούν στρεβλώσεις στην αγορά (</a:t>
            </a:r>
            <a:r>
              <a:rPr lang="el-GR" sz="1800" b="0" i="0" u="none" strike="noStrike" baseline="0" dirty="0" err="1">
                <a:latin typeface="Arial" panose="020B0604020202020204" pitchFamily="34" charset="0"/>
                <a:cs typeface="Arial" panose="020B0604020202020204" pitchFamily="34" charset="0"/>
              </a:rPr>
              <a:t>clawback</a:t>
            </a:r>
            <a:r>
              <a:rPr lang="el-GR" sz="1800" b="0" i="0" u="none" strike="noStrike" baseline="0" dirty="0">
                <a:latin typeface="Arial" panose="020B0604020202020204" pitchFamily="34" charset="0"/>
                <a:cs typeface="Arial" panose="020B0604020202020204" pitchFamily="34" charset="0"/>
              </a:rPr>
              <a:t>) επιβαρύνοντας και τους πολίτες-ασθενείς.</a:t>
            </a:r>
          </a:p>
          <a:p>
            <a:pPr algn="l"/>
            <a:r>
              <a:rPr lang="el-GR" sz="1800" b="0" i="0" u="none" strike="noStrike" baseline="0" dirty="0">
                <a:latin typeface="Arial" panose="020B0604020202020204" pitchFamily="34" charset="0"/>
                <a:cs typeface="Arial" panose="020B0604020202020204" pitchFamily="34" charset="0"/>
              </a:rPr>
              <a:t>Τέλος, αναζητείται μια νέα εθνική πολιτική, που θα περιλαμβάνει και σχεδιασμό τριετίας, περιλαμβάνοντας μέτρα τόσο στη ζήτηση όσο και στην προσφορά, που θα έχουν προβλέψει το κόστος και το όφελος για όλους τους συμμετέχοντες (πολίτες, επαγγελματίες υγείας, φαρμακοβιομηχανία και προφανώς τους αρμόδιους φορείς του κράτους).</a:t>
            </a:r>
            <a:endParaRPr lang="el-GR" sz="2000" b="0" i="0" u="none" strike="noStrike"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82180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95874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κατάσταση για το φάρμακο στην Ελλάδα</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10.4 </a:t>
            </a:r>
            <a:r>
              <a:rPr lang="el-GR" sz="3000" b="1" i="1" dirty="0">
                <a:latin typeface="Arial" panose="020B0604020202020204" pitchFamily="34" charset="0"/>
                <a:cs typeface="Arial" panose="020B0604020202020204" pitchFamily="34" charset="0"/>
              </a:rPr>
              <a:t>Συμπέρασμα και προτάσεις</a:t>
            </a:r>
            <a:r>
              <a:rPr lang="el-GR" sz="3000" b="1" i="1" u="none" strike="noStrike" baseline="0" dirty="0">
                <a:latin typeface="Arial" panose="020B0604020202020204" pitchFamily="34" charset="0"/>
                <a:cs typeface="Arial" panose="020B0604020202020204" pitchFamily="34" charset="0"/>
              </a:rPr>
              <a:t> </a:t>
            </a:r>
            <a:r>
              <a:rPr lang="el-GR" sz="3000" b="1" u="none" strike="noStrike" baseline="0" dirty="0">
                <a:latin typeface="Arial" panose="020B0604020202020204" pitchFamily="34" charset="0"/>
                <a:cs typeface="Arial" panose="020B0604020202020204" pitchFamily="34" charset="0"/>
              </a:rPr>
              <a:t>(7)</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3B90FEA2-0A6C-6E0E-FF0B-9463E10821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2779" y="947429"/>
            <a:ext cx="7026442" cy="5517379"/>
          </a:xfrm>
          <a:prstGeom prst="rect">
            <a:avLst/>
          </a:prstGeom>
        </p:spPr>
      </p:pic>
    </p:spTree>
    <p:extLst>
      <p:ext uri="{BB962C8B-B14F-4D97-AF65-F5344CB8AC3E}">
        <p14:creationId xmlns:p14="http://schemas.microsoft.com/office/powerpoint/2010/main" val="2574862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1D01B2-BBDD-32EC-C8DD-32AB1F224D1C}"/>
              </a:ext>
            </a:extLst>
          </p:cNvPr>
          <p:cNvSpPr txBox="1"/>
          <p:nvPr/>
        </p:nvSpPr>
        <p:spPr>
          <a:xfrm>
            <a:off x="2789275" y="2875002"/>
            <a:ext cx="6613451" cy="1107996"/>
          </a:xfrm>
          <a:prstGeom prst="rect">
            <a:avLst/>
          </a:prstGeom>
          <a:noFill/>
          <a:ln>
            <a:solidFill>
              <a:schemeClr val="tx1"/>
            </a:solidFill>
          </a:ln>
        </p:spPr>
        <p:txBody>
          <a:bodyPr wrap="square" rtlCol="0">
            <a:spAutoFit/>
          </a:bodyPr>
          <a:lstStyle/>
          <a:p>
            <a:pPr algn="ctr"/>
            <a:r>
              <a:rPr lang="el-GR" sz="1600" dirty="0">
                <a:latin typeface="Arial" panose="020B0604020202020204" pitchFamily="34" charset="0"/>
                <a:ea typeface="Tahoma" panose="020B0604030504040204" pitchFamily="34" charset="0"/>
                <a:cs typeface="Arial" panose="020B0604020202020204" pitchFamily="34" charset="0"/>
              </a:rPr>
              <a:t>Απαγορεύεται η αναδημοσίευση ή αναπαραγωγή του παρόντος έργου                με οποιονδήποτε τρόπο χωρίς γραπτή άδεια του εκδότη, σύμφωνα με                τον Ν. 2121/1993 και τη Διεθνή Σύμβαση της Βέρνης </a:t>
            </a:r>
          </a:p>
          <a:p>
            <a:pPr algn="ctr"/>
            <a:r>
              <a:rPr lang="el-GR" sz="1600" dirty="0">
                <a:latin typeface="Arial" panose="020B0604020202020204" pitchFamily="34" charset="0"/>
                <a:ea typeface="Tahoma" panose="020B0604030504040204" pitchFamily="34" charset="0"/>
                <a:cs typeface="Arial" panose="020B0604020202020204" pitchFamily="34" charset="0"/>
              </a:rPr>
              <a:t>(που έχει κυρωθεί με τον Ν. 100/1975)</a:t>
            </a:r>
          </a:p>
        </p:txBody>
      </p:sp>
    </p:spTree>
    <p:extLst>
      <p:ext uri="{BB962C8B-B14F-4D97-AF65-F5344CB8AC3E}">
        <p14:creationId xmlns:p14="http://schemas.microsoft.com/office/powerpoint/2010/main" val="3219567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5429"/>
            <a:ext cx="11112758" cy="1346924"/>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10.2 Η κατάσταση για το φάρμακο διεθνώς</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10.2.1 </a:t>
            </a:r>
            <a:r>
              <a:rPr lang="el-GR" sz="3000" b="1" u="none" strike="noStrike" baseline="0" dirty="0">
                <a:latin typeface="Arial" panose="020B0604020202020204" pitchFamily="34" charset="0"/>
                <a:cs typeface="Arial" panose="020B0604020202020204" pitchFamily="34" charset="0"/>
              </a:rPr>
              <a:t>Μέτρα στην προσφορά</a:t>
            </a:r>
            <a:br>
              <a:rPr lang="el-GR" sz="3000" b="1" i="1" dirty="0">
                <a:latin typeface="Arial" panose="020B0604020202020204" pitchFamily="34" charset="0"/>
                <a:cs typeface="Arial" panose="020B0604020202020204" pitchFamily="34" charset="0"/>
              </a:rPr>
            </a:br>
            <a:r>
              <a:rPr lang="el-GR" sz="2600" b="1" dirty="0">
                <a:latin typeface="Arial" panose="020B0604020202020204" pitchFamily="34" charset="0"/>
                <a:cs typeface="Arial" panose="020B0604020202020204" pitchFamily="34" charset="0"/>
              </a:rPr>
              <a:t>10.2.1.1</a:t>
            </a:r>
            <a:r>
              <a:rPr lang="el-GR" sz="2600" b="1" i="1" dirty="0">
                <a:latin typeface="Arial" panose="020B0604020202020204" pitchFamily="34" charset="0"/>
                <a:cs typeface="Arial" panose="020B0604020202020204" pitchFamily="34" charset="0"/>
              </a:rPr>
              <a:t> Πολιτικές τιμολόγησης </a:t>
            </a:r>
            <a:r>
              <a:rPr lang="el-GR" sz="2600" b="1" dirty="0">
                <a:latin typeface="Arial" panose="020B0604020202020204" pitchFamily="34" charset="0"/>
                <a:cs typeface="Arial" panose="020B0604020202020204" pitchFamily="34" charset="0"/>
              </a:rPr>
              <a:t>(3)</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1331495"/>
            <a:ext cx="11112758" cy="4708981"/>
          </a:xfrm>
          <a:prstGeom prst="rect">
            <a:avLst/>
          </a:prstGeom>
          <a:noFill/>
          <a:ln>
            <a:noFill/>
          </a:ln>
        </p:spPr>
        <p:txBody>
          <a:bodyPr wrap="square" rtlCol="0">
            <a:spAutoFit/>
          </a:bodyPr>
          <a:lstStyle/>
          <a:p>
            <a:pPr algn="l"/>
            <a:r>
              <a:rPr lang="el-GR" sz="2000" b="1" i="0" u="none" strike="noStrike" baseline="0" dirty="0">
                <a:latin typeface="Arial" panose="020B0604020202020204" pitchFamily="34" charset="0"/>
                <a:cs typeface="Arial" panose="020B0604020202020204" pitchFamily="34" charset="0"/>
              </a:rPr>
              <a:t>Β. Εκτός πατέντας</a:t>
            </a:r>
          </a:p>
          <a:p>
            <a:pPr algn="l"/>
            <a:r>
              <a:rPr lang="el-GR" sz="2000" b="0" i="0" u="none" strike="noStrike" baseline="0" dirty="0">
                <a:latin typeface="Arial" panose="020B0604020202020204" pitchFamily="34" charset="0"/>
                <a:cs typeface="Arial" panose="020B0604020202020204" pitchFamily="34" charset="0"/>
              </a:rPr>
              <a:t>Β.1. Οι </a:t>
            </a:r>
            <a:r>
              <a:rPr lang="el-GR" sz="2000" b="0" i="1" u="none" strike="noStrike" baseline="0" dirty="0">
                <a:latin typeface="Arial" panose="020B0604020202020204" pitchFamily="34" charset="0"/>
                <a:cs typeface="Arial" panose="020B0604020202020204" pitchFamily="34" charset="0"/>
              </a:rPr>
              <a:t>πολιτικές ανώτατων ορίων τιμών</a:t>
            </a:r>
            <a:r>
              <a:rPr lang="el-GR" sz="2000" b="0" i="0" u="none" strike="noStrike" baseline="0" dirty="0">
                <a:latin typeface="Arial" panose="020B0604020202020204" pitchFamily="34" charset="0"/>
                <a:cs typeface="Arial" panose="020B0604020202020204" pitchFamily="34" charset="0"/>
              </a:rPr>
              <a:t> στη φαρμακευτική αγορά, εκτός διπλωμάτων ευρεσιτεχνίας, αναφέρονται σε κανονισμούς που καθορίζουν ανώτατα όρια τιμών για τα </a:t>
            </a:r>
            <a:r>
              <a:rPr lang="el-GR" sz="2000" b="0" i="0" u="none" strike="noStrike" baseline="0" dirty="0" err="1">
                <a:latin typeface="Arial" panose="020B0604020202020204" pitchFamily="34" charset="0"/>
                <a:cs typeface="Arial" panose="020B0604020202020204" pitchFamily="34" charset="0"/>
              </a:rPr>
              <a:t>γενόσημα</a:t>
            </a:r>
            <a:r>
              <a:rPr lang="el-GR" sz="2000" b="0" i="0" u="none" strike="noStrike" baseline="0" dirty="0">
                <a:latin typeface="Arial" panose="020B0604020202020204" pitchFamily="34" charset="0"/>
                <a:cs typeface="Arial" panose="020B0604020202020204" pitchFamily="34" charset="0"/>
              </a:rPr>
              <a:t> προϊόντα και τα αρχικά προϊόντα μετά τη λήξη του διπλώματος ευρεσιτεχνίας. Καταρχήν, το ανώτατο όριο τιμών στοχεύει στον περιορισμό του κόστους περιορίζοντας τις υψηλές τιμές των φαρμάκων και ενθαρρύνοντας τη χρήση </a:t>
            </a:r>
            <a:r>
              <a:rPr lang="el-GR" sz="2000" b="0" i="0" u="none" strike="noStrike" baseline="0" dirty="0" err="1">
                <a:latin typeface="Arial" panose="020B0604020202020204" pitchFamily="34" charset="0"/>
                <a:cs typeface="Arial" panose="020B0604020202020204" pitchFamily="34" charset="0"/>
              </a:rPr>
              <a:t>γενόσημων</a:t>
            </a:r>
            <a:r>
              <a:rPr lang="el-GR" sz="200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φαρμάκων. Τα αποδεκτά επίπεδα τιμών διαφέρουν μεταξύ των χωρών ανάλογα με μια σειρά παραγόντων, όπως η συμπεριφορά </a:t>
            </a:r>
            <a:r>
              <a:rPr lang="el-GR" sz="2000" b="0" i="0" u="none" strike="noStrike" baseline="0" dirty="0" err="1">
                <a:latin typeface="Arial" panose="020B0604020202020204" pitchFamily="34" charset="0"/>
                <a:cs typeface="Arial" panose="020B0604020202020204" pitchFamily="34" charset="0"/>
              </a:rPr>
              <a:t>συνταγογράφησης</a:t>
            </a:r>
            <a:r>
              <a:rPr lang="el-GR" sz="2000" b="0" i="0" u="none" strike="noStrike" baseline="0" dirty="0">
                <a:latin typeface="Arial" panose="020B0604020202020204" pitchFamily="34" charset="0"/>
                <a:cs typeface="Arial" panose="020B0604020202020204" pitchFamily="34" charset="0"/>
              </a:rPr>
              <a:t>, οι τάσεις χρήσης και τα όρια προϋπολογισμού.</a:t>
            </a:r>
          </a:p>
          <a:p>
            <a:pPr algn="l"/>
            <a:r>
              <a:rPr lang="el-GR" sz="2000" b="0" i="0" u="none" strike="noStrike" baseline="0" dirty="0">
                <a:latin typeface="Arial" panose="020B0604020202020204" pitchFamily="34" charset="0"/>
                <a:cs typeface="Arial" panose="020B0604020202020204" pitchFamily="34" charset="0"/>
              </a:rPr>
              <a:t>Β.2. Η </a:t>
            </a:r>
            <a:r>
              <a:rPr lang="el-GR" sz="2000" b="0" i="1" u="none" strike="noStrike" baseline="0" dirty="0">
                <a:latin typeface="Arial" panose="020B0604020202020204" pitchFamily="34" charset="0"/>
                <a:cs typeface="Arial" panose="020B0604020202020204" pitchFamily="34" charset="0"/>
              </a:rPr>
              <a:t>μέθοδος του διαγωνισμού (</a:t>
            </a:r>
            <a:r>
              <a:rPr lang="el-GR" sz="2000" b="0" i="1" u="none" strike="noStrike" baseline="0" dirty="0" err="1">
                <a:latin typeface="Arial" panose="020B0604020202020204" pitchFamily="34" charset="0"/>
                <a:cs typeface="Arial" panose="020B0604020202020204" pitchFamily="34" charset="0"/>
              </a:rPr>
              <a:t>tendering</a:t>
            </a:r>
            <a:r>
              <a:rPr lang="el-GR" sz="2000" b="0" i="1"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είναι συνήθης για την προμήθεια νοσοκομειακών φαρμάκων, αλλά χρησιμοποιήθηκε για φάρμακα που καταναλώνονται στην πρωτοβάθμια περίθαλψη, π.χ. στην Ολλανδία και τη Γερμανία. Ο φορέας που κάνει τον διαγωνισμό ορίζει εάν αρκεί ένα μεμονωμένο προϊόν που μπορεί να προμηθεύσει ολόκληρη την αγορά ή/και άλλοι ανταγωνιστές που μπορούν να προμηθεύουν στην τιμή της προσφοράς. Η μέθοδος αποδείχθηκε πολύ αποτελεσματική στη μείωση των τιμών των φαρμακευτικών προϊόντων (και στο ΕΣΥ 2010-11).</a:t>
            </a:r>
          </a:p>
        </p:txBody>
      </p:sp>
    </p:spTree>
    <p:extLst>
      <p:ext uri="{BB962C8B-B14F-4D97-AF65-F5344CB8AC3E}">
        <p14:creationId xmlns:p14="http://schemas.microsoft.com/office/powerpoint/2010/main" val="3684736039"/>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12570</Words>
  <Application>Microsoft Office PowerPoint</Application>
  <PresentationFormat>Ευρεία οθόνη</PresentationFormat>
  <Paragraphs>403</Paragraphs>
  <Slides>84</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84</vt:i4>
      </vt:variant>
    </vt:vector>
  </HeadingPairs>
  <TitlesOfParts>
    <vt:vector size="88" baseType="lpstr">
      <vt:lpstr>Arial</vt:lpstr>
      <vt:lpstr>Calibri</vt:lpstr>
      <vt:lpstr>Calibri Light</vt:lpstr>
      <vt:lpstr>Θέμα του Office</vt:lpstr>
      <vt:lpstr>Πολιτική υγείας και  Διοίκηση υπηρεσιών υγείας</vt:lpstr>
      <vt:lpstr>10.1 Εισαγωγή</vt:lpstr>
      <vt:lpstr>10.2 Η κατάσταση για το φάρμακο διεθνώς</vt:lpstr>
      <vt:lpstr>10.2 Η κατάσταση για το φάρμακο διεθνώς 10.2.1 Μέτρα στην προσφορά (1)</vt:lpstr>
      <vt:lpstr>10.2 Η κατάσταση για το φάρμακο διεθνώς 10.2.1 Μέτρα στην προσφορά (2)</vt:lpstr>
      <vt:lpstr>10.2 Η κατάσταση για το φάρμακο διεθνώς 10.2.1 Μέτρα στην προσφορά (3)</vt:lpstr>
      <vt:lpstr>10.2 Η κατάσταση για το φάρμακο διεθνώς 10.2.1 Μέτρα στην προσφορά 10.2.1.1 Πολιτικές τιμολόγησης (1)</vt:lpstr>
      <vt:lpstr>10.2 Η κατάσταση για το φάρμακο διεθνώς 10.2.1 Μέτρα στην προσφορά 10.2.1.1 Πολιτικές τιμολόγησης (2)</vt:lpstr>
      <vt:lpstr>10.2 Η κατάσταση για το φάρμακο διεθνώς 10.2.1 Μέτρα στην προσφορά 10.2.1.1 Πολιτικές τιμολόγησης (3)</vt:lpstr>
      <vt:lpstr>10.2 Η κατάσταση για το φάρμακο διεθνώς 10.2.1 Μέτρα στην προσφορά 10.2.1.2 Πολιτικές αποζημίωσης (1)</vt:lpstr>
      <vt:lpstr>10.2 Η κατάσταση για το φάρμακο διεθνώς 10.2.1 Μέτρα στην προσφορά 10.2.1.2 Πολιτικές αποζημίωσης (2)</vt:lpstr>
      <vt:lpstr>10.2 Η κατάσταση για το φάρμακο διεθνώς 10.2.1 Μέτρα στην προσφορά 10.2.1.2 Πολιτικές αποζημίωσης (3)</vt:lpstr>
      <vt:lpstr>10.2 Η κατάσταση για το φάρμακο διεθνώς 10.2.1 Μέτρα στην προσφορά 10.2.1.2 Πολιτικές αποζημίωσης (4)</vt:lpstr>
      <vt:lpstr>10.2 Η κατάσταση για το φάρμακο διεθνώς 10.2.1 Μέτρα στην προσφορά 10.2.1.2 Πολιτικές αποζημίωσης (5)</vt:lpstr>
      <vt:lpstr>10.2 Η κατάσταση για το φάρμακο διεθνώς 10.2.1 Μέτρα στην προσφορά 10.2.1.2 Πολιτικές αποζημίωσης (6)</vt:lpstr>
      <vt:lpstr>10.2 Η κατάσταση για το φάρμακο διεθνώς 10.2.1 Μέτρα στην προσφορά 10.2.1.2 Πολιτικές αποζημίωσης (7)</vt:lpstr>
      <vt:lpstr>10.2 Η κατάσταση για το φάρμακο διεθνώς 10.2.2 Μέτρα στην ζήτηση (1)</vt:lpstr>
      <vt:lpstr>10.2 Η κατάσταση για το φάρμακο διεθνώς 10.2.2 Μέτρα στην ζήτηση (2)</vt:lpstr>
      <vt:lpstr>10.2 Η κατάσταση για το φάρμακο διεθνώς 10.2.2 Μέτρα στην ζήτηση (3)</vt:lpstr>
      <vt:lpstr>10.2 Η κατάσταση για το φάρμακο διεθνώς 10.2.2 Μέτρα στην ζήτηση (4)</vt:lpstr>
      <vt:lpstr>10.2 Η κατάσταση για το φάρμακο διεθνώς 10.2.2 Μέτρα στην ζήτηση (5)</vt:lpstr>
      <vt:lpstr>10.3 Η κατάσταση για το φάρμακο στην Ελλάδα</vt:lpstr>
      <vt:lpstr>10.3 Η κατάσταση για το φάρμακο στην Ελλάδα 10.3.1 Μέτρα πολιτικής φαρμάκου (1)</vt:lpstr>
      <vt:lpstr>10.3 Η κατάσταση για το φάρμακο στην Ελλάδα 10.3.1 Μέτρα πολιτικής φαρμάκου (2)</vt:lpstr>
      <vt:lpstr>10.3 Η κατάσταση για το φάρμακο στην Ελλάδα 10.3.1 Μέτρα πολιτικής φαρμάκου (3)</vt:lpstr>
      <vt:lpstr>10.3 Η κατάσταση για το φάρμακο στην Ελλάδα 10.3.1 Μέτρα πολιτικής φαρμάκου (4)</vt:lpstr>
      <vt:lpstr>10.3 Η κατάσταση για το φάρμακο στην Ελλάδα 10.3.1 Μέτρα πολιτικής φαρμάκου (5)</vt:lpstr>
      <vt:lpstr>10.3 Η κατάσταση για το φάρμακο στην Ελλάδα 10.3.1 Μέτρα πολιτικής φαρμάκου (6)</vt:lpstr>
      <vt:lpstr>10.3 Η κατάσταση για το φάρμακο στην Ελλάδα 10.3.1 Μέτρα πολιτικής φαρμάκου (7)</vt:lpstr>
      <vt:lpstr>10.3 Η κατάσταση για το φάρμακο στην Ελλάδα 10.3.1 Μέτρα πολιτικής φαρμάκου (8)</vt:lpstr>
      <vt:lpstr>10.3 Η κατάσταση για το φάρμακο στην Ελλάδα 10.3.1 Μέτρα πολιτικής φαρμάκου (9)</vt:lpstr>
      <vt:lpstr>10.3 Η κατάσταση για το φάρμακο στην Ελλάδα 10.3.1 Μέτρα πολιτικής φαρμάκου (10)</vt:lpstr>
      <vt:lpstr>10.3 Η κατάσταση για το φάρμακο στην Ελλάδα 10.3.1 Μέτρα πολιτικής φαρμάκου (11)</vt:lpstr>
      <vt:lpstr>10.3 Η κατάσταση για το φάρμακο στην Ελλάδα 10.3.1 Μέτρα πολιτικής φαρμάκου (12)</vt:lpstr>
      <vt:lpstr>10.3 Η κατάσταση για το φάρμακο στην Ελλάδα 10.3.1 Μέτρα πολιτικής φαρμάκου (13)</vt:lpstr>
      <vt:lpstr>10.3 Η κατάσταση για το φάρμακο στην Ελλάδα 10.3.1 Μέτρα πολιτικής φαρμάκου (14)</vt:lpstr>
      <vt:lpstr>10.3 Η κατάσταση για το φάρμακο στην Ελλάδα 10.3.1 Μέτρα πολιτικής φαρμάκου (15)</vt:lpstr>
      <vt:lpstr>10.3 Η κατάσταση για το φάρμακο στην Ελλάδα 10.3.1 Μέτρα πολιτικής φαρμάκου (16)</vt:lpstr>
      <vt:lpstr>10.3 Η κατάσταση για το φάρμακο στην Ελλάδα 10.3.1 Μέτρα πολιτικής φαρμάκου (17)</vt:lpstr>
      <vt:lpstr>10.3 Η κατάσταση για το φάρμακο στην Ελλάδα 10.3.1 Μέτρα πολιτικής φαρμάκου (18)</vt:lpstr>
      <vt:lpstr>10.3 Η κατάσταση για το φάρμακο στην Ελλάδα 10.3.1 Μέτρα πολιτικής φαρμάκου (19)</vt:lpstr>
      <vt:lpstr>10.3 Η κατάσταση για το φάρμακο στην Ελλάδα 10.3.2 Αξιολόγηση νοσοκομειακών φαρμάκων (1)</vt:lpstr>
      <vt:lpstr>10.3 Η κατάσταση για το φάρμακο στην Ελλάδα 10.3.2 Αξιολόγηση νοσοκομειακών φαρμάκων (2)</vt:lpstr>
      <vt:lpstr>10.3 Η κατάσταση για το φάρμακο στην Ελλάδα 10.3.2 Αξιολόγηση νοσοκομειακών φαρμάκων (3)</vt:lpstr>
      <vt:lpstr>10.3 Η κατάσταση για το φάρμακο στην Ελλάδα 10.3.2 Αξιολόγηση νοσοκομειακών φαρμάκων (4)</vt:lpstr>
      <vt:lpstr>10.3 Η κατάσταση για το φάρμακο στην Ελλάδα 10.3.2 Αξιολόγηση νοσοκομειακών φαρμάκων (5)</vt:lpstr>
      <vt:lpstr>10.3 Η κατάσταση για το φάρμακο στην Ελλάδα 10.3.2 Αξιολόγηση νοσοκομειακών φαρμάκων (6)</vt:lpstr>
      <vt:lpstr>10.3 Η κατάσταση για το φάρμακο στην Ελλάδα 10.3.2 Αξιολόγηση νοσοκομειακών φαρμάκων (7)</vt:lpstr>
      <vt:lpstr>10.3 Η κατάσταση για το φάρμακο στην Ελλάδα 10.3.2 Αξιολόγηση νοσοκομειακών φαρμάκων (8)</vt:lpstr>
      <vt:lpstr>10.3 Η κατάσταση για το φάρμακο στην Ελλάδα 10.3.3 Αξιολόγηση εξωνοσοκομειακών φαρμάκων (1)</vt:lpstr>
      <vt:lpstr>10.3 Η κατάσταση για το φάρμακο στην Ελλάδα 10.3.3 Αξιολόγηση εξωνοσοκομειακών φαρμάκων (2)</vt:lpstr>
      <vt:lpstr>10.3 Η κατάσταση για το φάρμακο στην Ελλάδα 10.3.3 Αξιολόγηση εξωνοσοκομειακών φαρμάκων (3)</vt:lpstr>
      <vt:lpstr>10.3 Η κατάσταση για το φάρμακο στην Ελλάδα 10.3.3 Αξιολόγηση εξωνοσοκομειακών φαρμάκων (4)</vt:lpstr>
      <vt:lpstr>10.3 Η κατάσταση για το φάρμακο στην Ελλάδα 10.3.3 Αξιολόγηση εξωνοσοκομειακών φαρμάκων (5)</vt:lpstr>
      <vt:lpstr>10.3 Η κατάσταση για το φάρμακο στην Ελλάδα 10.3.3 Αξιολόγηση εξωνοσοκομειακών φαρμάκων (6)</vt:lpstr>
      <vt:lpstr>10.3 Η κατάσταση για το φάρμακο στην Ελλάδα 10.3.3 Αξιολόγηση εξωνοσοκομειακών φαρμάκων (7)</vt:lpstr>
      <vt:lpstr>10.3 Η κατάσταση για το φάρμακο στην Ελλάδα 10.3.3 Αξιολόγηση εξωνοσοκομειακών φαρμάκων (8)</vt:lpstr>
      <vt:lpstr>10.3 Η κατάσταση για το φάρμακο στην Ελλάδα 10.3.3 Αξιολόγηση εξωνοσοκομειακών φαρμάκων (9)</vt:lpstr>
      <vt:lpstr>10.3 Η κατάσταση για το φάρμακο στην Ελλάδα 10.3.3 Αξιολόγηση εξωνοσοκομειακών φαρμάκων (9)</vt:lpstr>
      <vt:lpstr>10.3 Η κατάσταση για το φάρμακο στην Ελλάδα 10.3.3 Αξιολόγηση εξωνοσοκομειακών φαρμάκων (10)</vt:lpstr>
      <vt:lpstr>10.3 Η κατάσταση για το φάρμακο στην Ελλάδα 10.3.3 Αξιολόγηση εξωνοσοκομειακών φαρμάκων (11)</vt:lpstr>
      <vt:lpstr>10.3 Η κατάσταση για το φάρμακο στην Ελλάδα 10.3.3 Αξιολόγηση εξωνοσοκομειακών φαρμάκων (12)</vt:lpstr>
      <vt:lpstr>10.3 Η κατάσταση για το φάρμακο στην Ελλάδα 10.3.3 Αξιολόγηση εξωνοσοκομειακών φαρμάκων (13)</vt:lpstr>
      <vt:lpstr>10.3 Η κατάσταση για το φάρμακο στην Ελλάδα 10.3.3 Αξιολόγηση εξωνοσοκομειακών φαρμάκων (14)</vt:lpstr>
      <vt:lpstr>10.3 Η κατάσταση για το φάρμακο στην Ελλάδα 10.3.3 Αξιολόγηση εξωνοσοκομειακών φαρμάκων (15)</vt:lpstr>
      <vt:lpstr>10.3 Η κατάσταση για το φάρμακο στην Ελλάδα 10.3.3 Αξιολόγηση εξωνοσοκομειακών φαρμάκων (16)</vt:lpstr>
      <vt:lpstr>10.3 Η κατάσταση για το φάρμακο στην Ελλάδα 10.3.3 Αξιολόγηση εξωνοσοκομειακών φαρμάκων (17)</vt:lpstr>
      <vt:lpstr>10.3 Η κατάσταση για το φάρμακο στην Ελλάδα 10.3.3 Αξιολόγηση εξωνοσοκομειακών φαρμάκων (18)</vt:lpstr>
      <vt:lpstr>10.3 Η κατάσταση για το φάρμακο στην Ελλάδα 10.3.3 Αξιολόγηση εξωνοσοκομειακών φαρμάκων (19)</vt:lpstr>
      <vt:lpstr>10.3 Η κατάσταση για το φάρμακο στην Ελλάδα 10.3.3 Αξιολόγηση εξωνοσοκομειακών φαρμάκων (20)</vt:lpstr>
      <vt:lpstr>10.3 Η κατάσταση για το φάρμακο στην Ελλάδα 10.3.3 Αξιολόγηση εξωνοσοκομειακών φαρμάκων (21)</vt:lpstr>
      <vt:lpstr>10.3 Η κατάσταση για το φάρμακο στην Ελλάδα 10.3.3 Αξιολόγηση εξωνοσοκομειακών φαρμάκων (22)</vt:lpstr>
      <vt:lpstr>10.3 Η κατάσταση για το φάρμακο στην Ελλάδα 10.3.3 Αξιολόγηση εξωνοσοκομειακών φαρμάκων (23)</vt:lpstr>
      <vt:lpstr>10.3 Η κατάσταση για το φάρμακο στην Ελλάδα 10.3.3 Αξιολόγηση εξωνοσοκομειακών φαρμάκων (24)</vt:lpstr>
      <vt:lpstr>10.3 Η κατάσταση για το φάρμακο στην Ελλάδα 10.3.3 Αξιολόγηση εξωνοσοκομειακών φαρμάκων (25)</vt:lpstr>
      <vt:lpstr>10.3 Η κατάσταση για το φάρμακο στην Ελλάδα 10.3.3 Αξιολόγηση εξωνοσοκομειακών φαρμάκων (26)</vt:lpstr>
      <vt:lpstr>10.3 Η κατάσταση για το φάρμακο στην Ελλάδα 10.4 Συμπέρασμα και προτάσεις (1)</vt:lpstr>
      <vt:lpstr>10.3 Η κατάσταση για το φάρμακο στην Ελλάδα 10.4 Συμπέρασμα και προτάσεις (2)</vt:lpstr>
      <vt:lpstr>10.3 Η κατάσταση για το φάρμακο στην Ελλάδα 10.4 Συμπέρασμα και προτάσεις (3)</vt:lpstr>
      <vt:lpstr>10.3 Η κατάσταση για το φάρμακο στην Ελλάδα 10.4 Συμπέρασμα και προτάσεις (4)</vt:lpstr>
      <vt:lpstr>10.3 Η κατάσταση για το φάρμακο στην Ελλάδα 10.4 Συμπέρασμα και προτάσεις (5)</vt:lpstr>
      <vt:lpstr>10.3 Η κατάσταση για το φάρμακο στην Ελλάδα 10.4 Συμπέρασμα και προτάσεις (6)</vt:lpstr>
      <vt:lpstr>10.3 Η κατάσταση για το φάρμακο στην Ελλάδα 10.4 Συμπέρασμα και προτάσεις (7)</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nikos</dc:creator>
  <cp:lastModifiedBy>Νικόλαος Πολύζος</cp:lastModifiedBy>
  <cp:revision>69</cp:revision>
  <dcterms:created xsi:type="dcterms:W3CDTF">2024-08-22T16:37:31Z</dcterms:created>
  <dcterms:modified xsi:type="dcterms:W3CDTF">2024-11-11T13:31:02Z</dcterms:modified>
</cp:coreProperties>
</file>