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  <p:sldMasterId id="2147483809" r:id="rId2"/>
    <p:sldMasterId id="2147483827" r:id="rId3"/>
  </p:sldMasterIdLst>
  <p:sldIdLst>
    <p:sldId id="256" r:id="rId4"/>
    <p:sldId id="261" r:id="rId5"/>
    <p:sldId id="263" r:id="rId6"/>
    <p:sldId id="262" r:id="rId7"/>
    <p:sldId id="258" r:id="rId8"/>
    <p:sldId id="259" r:id="rId9"/>
    <p:sldId id="260" r:id="rId10"/>
    <p:sldId id="420" r:id="rId11"/>
    <p:sldId id="417" r:id="rId12"/>
    <p:sldId id="423" r:id="rId13"/>
    <p:sldId id="424" r:id="rId14"/>
    <p:sldId id="290" r:id="rId15"/>
    <p:sldId id="382" r:id="rId16"/>
    <p:sldId id="416" r:id="rId17"/>
    <p:sldId id="418" r:id="rId18"/>
    <p:sldId id="41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Νικόλαος Πολύζος" userId="49bd9883-38f1-4410-9a28-6e5045e10986" providerId="ADAL" clId="{EF92687D-D508-4CA6-B553-9CFCF0384ED7}"/>
    <pc:docChg chg="delSld modSld sldOrd">
      <pc:chgData name="Νικόλαος Πολύζος" userId="49bd9883-38f1-4410-9a28-6e5045e10986" providerId="ADAL" clId="{EF92687D-D508-4CA6-B553-9CFCF0384ED7}" dt="2023-11-11T09:41:23.679" v="2" actId="47"/>
      <pc:docMkLst>
        <pc:docMk/>
      </pc:docMkLst>
      <pc:sldChg chg="del">
        <pc:chgData name="Νικόλαος Πολύζος" userId="49bd9883-38f1-4410-9a28-6e5045e10986" providerId="ADAL" clId="{EF92687D-D508-4CA6-B553-9CFCF0384ED7}" dt="2023-11-11T09:41:23.679" v="2" actId="47"/>
        <pc:sldMkLst>
          <pc:docMk/>
          <pc:sldMk cId="367295688" sldId="291"/>
        </pc:sldMkLst>
      </pc:sldChg>
      <pc:sldChg chg="ord">
        <pc:chgData name="Νικόλαος Πολύζος" userId="49bd9883-38f1-4410-9a28-6e5045e10986" providerId="ADAL" clId="{EF92687D-D508-4CA6-B553-9CFCF0384ED7}" dt="2023-11-11T09:40:31.829" v="1"/>
        <pc:sldMkLst>
          <pc:docMk/>
          <pc:sldMk cId="3779814309" sldId="42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161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6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989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371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80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9637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8428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9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9444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4062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03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1188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965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796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03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233B4696-EC91-4DE6-9928-D6A48DC6D26D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03048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4FEEC-8B30-4F4A-BC59-12596D844B6A}" type="datetime1">
              <a:rPr lang="en-US" smtClean="0"/>
              <a:pPr>
                <a:defRPr/>
              </a:pPr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00612-81EF-485A-B801-A06F8D3558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759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CD9FA514-6DAB-4CC4-AA6C-A6EC5A5535A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09808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CD9FA514-6DAB-4CC4-AA6C-A6EC5A5535A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23895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CD9FA514-6DAB-4CC4-AA6C-A6EC5A5535A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280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FA514-6DAB-4CC4-AA6C-A6EC5A5535A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53665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2CB39-151C-4CE7-8132-097EE3F19ADC}" type="datetime1">
              <a:rPr lang="en-US" smtClean="0"/>
              <a:pPr>
                <a:defRPr/>
              </a:pPr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900C4-531D-47F5-BE40-1FD7C7745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774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958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FA514-6DAB-4CC4-AA6C-A6EC5A5535A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86609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D9FA514-6DAB-4CC4-AA6C-A6EC5A5535A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91679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CD9FA514-6DAB-4CC4-AA6C-A6EC5A5535A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78761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CD9FA514-6DAB-4CC4-AA6C-A6EC5A5535A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685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D9FA514-6DAB-4CC4-AA6C-A6EC5A5535A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86198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D9FA514-6DAB-4CC4-AA6C-A6EC5A5535A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988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D9FA514-6DAB-4CC4-AA6C-A6EC5A5535A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92053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FA514-6DAB-4CC4-AA6C-A6EC5A5535A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62813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alt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FA514-6DAB-4CC4-AA6C-A6EC5A5535A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450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65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8251" y="2898648"/>
            <a:ext cx="7372350" cy="121538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9487" y="2924556"/>
            <a:ext cx="1368043" cy="24587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4159" y="3229343"/>
            <a:ext cx="7321931" cy="24918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85259" y="3534143"/>
            <a:ext cx="4959731" cy="24893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7927" y="3845064"/>
            <a:ext cx="1789937" cy="243065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4773041" y="4067175"/>
            <a:ext cx="1771014" cy="17145"/>
          </a:xfrm>
          <a:custGeom>
            <a:avLst/>
            <a:gdLst/>
            <a:ahLst/>
            <a:cxnLst/>
            <a:rect l="l" t="t" r="r" b="b"/>
            <a:pathLst>
              <a:path w="1771015" h="17145">
                <a:moveTo>
                  <a:pt x="1770888" y="0"/>
                </a:moveTo>
                <a:lnTo>
                  <a:pt x="0" y="0"/>
                </a:lnTo>
                <a:lnTo>
                  <a:pt x="0" y="16763"/>
                </a:lnTo>
                <a:lnTo>
                  <a:pt x="1770888" y="16763"/>
                </a:lnTo>
                <a:lnTo>
                  <a:pt x="1770888" y="0"/>
                </a:lnTo>
                <a:close/>
              </a:path>
            </a:pathLst>
          </a:custGeom>
          <a:solidFill>
            <a:srgbClr val="E98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773041" y="4067175"/>
            <a:ext cx="1771014" cy="17145"/>
          </a:xfrm>
          <a:custGeom>
            <a:avLst/>
            <a:gdLst/>
            <a:ahLst/>
            <a:cxnLst/>
            <a:rect l="l" t="t" r="r" b="b"/>
            <a:pathLst>
              <a:path w="1771015" h="17145">
                <a:moveTo>
                  <a:pt x="0" y="16763"/>
                </a:moveTo>
                <a:lnTo>
                  <a:pt x="1770888" y="16763"/>
                </a:lnTo>
                <a:lnTo>
                  <a:pt x="1770888" y="0"/>
                </a:lnTo>
                <a:lnTo>
                  <a:pt x="0" y="0"/>
                </a:lnTo>
                <a:lnTo>
                  <a:pt x="0" y="16763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91883" y="3840492"/>
            <a:ext cx="38861" cy="241541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6707250" y="3860038"/>
            <a:ext cx="19685" cy="223520"/>
          </a:xfrm>
          <a:custGeom>
            <a:avLst/>
            <a:gdLst/>
            <a:ahLst/>
            <a:cxnLst/>
            <a:rect l="l" t="t" r="r" b="b"/>
            <a:pathLst>
              <a:path w="19684" h="223520">
                <a:moveTo>
                  <a:pt x="12953" y="0"/>
                </a:moveTo>
                <a:lnTo>
                  <a:pt x="9525" y="0"/>
                </a:lnTo>
                <a:lnTo>
                  <a:pt x="6096" y="0"/>
                </a:lnTo>
                <a:lnTo>
                  <a:pt x="2667" y="635"/>
                </a:lnTo>
                <a:lnTo>
                  <a:pt x="634" y="1650"/>
                </a:lnTo>
                <a:lnTo>
                  <a:pt x="126" y="2667"/>
                </a:lnTo>
                <a:lnTo>
                  <a:pt x="0" y="220218"/>
                </a:lnTo>
                <a:lnTo>
                  <a:pt x="634" y="221742"/>
                </a:lnTo>
                <a:lnTo>
                  <a:pt x="1143" y="222123"/>
                </a:lnTo>
                <a:lnTo>
                  <a:pt x="3682" y="223138"/>
                </a:lnTo>
                <a:lnTo>
                  <a:pt x="11429" y="223519"/>
                </a:lnTo>
                <a:lnTo>
                  <a:pt x="16509" y="222885"/>
                </a:lnTo>
                <a:lnTo>
                  <a:pt x="18415" y="221742"/>
                </a:lnTo>
                <a:lnTo>
                  <a:pt x="19050" y="220725"/>
                </a:lnTo>
                <a:lnTo>
                  <a:pt x="19176" y="3175"/>
                </a:lnTo>
                <a:lnTo>
                  <a:pt x="18415" y="1650"/>
                </a:lnTo>
                <a:lnTo>
                  <a:pt x="17272" y="888"/>
                </a:lnTo>
                <a:lnTo>
                  <a:pt x="1295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707250" y="3860038"/>
            <a:ext cx="19685" cy="223520"/>
          </a:xfrm>
          <a:custGeom>
            <a:avLst/>
            <a:gdLst/>
            <a:ahLst/>
            <a:cxnLst/>
            <a:rect l="l" t="t" r="r" b="b"/>
            <a:pathLst>
              <a:path w="19684" h="223520">
                <a:moveTo>
                  <a:pt x="9525" y="0"/>
                </a:moveTo>
                <a:lnTo>
                  <a:pt x="11429" y="0"/>
                </a:lnTo>
                <a:lnTo>
                  <a:pt x="12953" y="0"/>
                </a:lnTo>
                <a:lnTo>
                  <a:pt x="14224" y="254"/>
                </a:lnTo>
                <a:lnTo>
                  <a:pt x="19176" y="3175"/>
                </a:lnTo>
                <a:lnTo>
                  <a:pt x="19176" y="3810"/>
                </a:lnTo>
                <a:lnTo>
                  <a:pt x="19176" y="219582"/>
                </a:lnTo>
                <a:lnTo>
                  <a:pt x="19176" y="220218"/>
                </a:lnTo>
                <a:lnTo>
                  <a:pt x="19050" y="220725"/>
                </a:lnTo>
                <a:lnTo>
                  <a:pt x="11429" y="223519"/>
                </a:lnTo>
                <a:lnTo>
                  <a:pt x="9525" y="223519"/>
                </a:lnTo>
                <a:lnTo>
                  <a:pt x="7747" y="223519"/>
                </a:lnTo>
                <a:lnTo>
                  <a:pt x="6096" y="223393"/>
                </a:lnTo>
                <a:lnTo>
                  <a:pt x="4952" y="223266"/>
                </a:lnTo>
                <a:lnTo>
                  <a:pt x="3682" y="223138"/>
                </a:lnTo>
                <a:lnTo>
                  <a:pt x="0" y="220218"/>
                </a:lnTo>
                <a:lnTo>
                  <a:pt x="0" y="219582"/>
                </a:lnTo>
                <a:lnTo>
                  <a:pt x="0" y="3810"/>
                </a:lnTo>
                <a:lnTo>
                  <a:pt x="0" y="3175"/>
                </a:lnTo>
                <a:lnTo>
                  <a:pt x="126" y="2667"/>
                </a:lnTo>
                <a:lnTo>
                  <a:pt x="380" y="2159"/>
                </a:lnTo>
                <a:lnTo>
                  <a:pt x="634" y="1650"/>
                </a:lnTo>
                <a:lnTo>
                  <a:pt x="4952" y="254"/>
                </a:lnTo>
                <a:lnTo>
                  <a:pt x="6096" y="0"/>
                </a:lnTo>
                <a:lnTo>
                  <a:pt x="7747" y="0"/>
                </a:lnTo>
                <a:lnTo>
                  <a:pt x="9525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18375" y="3845064"/>
            <a:ext cx="1341881" cy="243065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6833488" y="4067175"/>
            <a:ext cx="1323340" cy="17145"/>
          </a:xfrm>
          <a:custGeom>
            <a:avLst/>
            <a:gdLst/>
            <a:ahLst/>
            <a:cxnLst/>
            <a:rect l="l" t="t" r="r" b="b"/>
            <a:pathLst>
              <a:path w="1323340" h="17145">
                <a:moveTo>
                  <a:pt x="1322831" y="0"/>
                </a:moveTo>
                <a:lnTo>
                  <a:pt x="0" y="0"/>
                </a:lnTo>
                <a:lnTo>
                  <a:pt x="0" y="16763"/>
                </a:lnTo>
                <a:lnTo>
                  <a:pt x="1322831" y="16763"/>
                </a:lnTo>
                <a:lnTo>
                  <a:pt x="1322831" y="0"/>
                </a:lnTo>
                <a:close/>
              </a:path>
            </a:pathLst>
          </a:custGeom>
          <a:solidFill>
            <a:srgbClr val="E98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833488" y="4067175"/>
            <a:ext cx="1323340" cy="17145"/>
          </a:xfrm>
          <a:custGeom>
            <a:avLst/>
            <a:gdLst/>
            <a:ahLst/>
            <a:cxnLst/>
            <a:rect l="l" t="t" r="r" b="b"/>
            <a:pathLst>
              <a:path w="1323340" h="17145">
                <a:moveTo>
                  <a:pt x="0" y="16763"/>
                </a:moveTo>
                <a:lnTo>
                  <a:pt x="1322831" y="16763"/>
                </a:lnTo>
                <a:lnTo>
                  <a:pt x="1322831" y="0"/>
                </a:lnTo>
                <a:lnTo>
                  <a:pt x="0" y="0"/>
                </a:lnTo>
                <a:lnTo>
                  <a:pt x="0" y="16763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5035" y="5718047"/>
            <a:ext cx="7169658" cy="66827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82086" y="5745073"/>
            <a:ext cx="7117715" cy="211289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45023" y="6135623"/>
            <a:ext cx="2776474" cy="2261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34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31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4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955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09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80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73761"/>
            <a:ext cx="10358120" cy="122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82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E1A072-9838-4B22-9065-65C9A4112DF8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B56E48-8E0B-4054-BD65-989C6ABA41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676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A3F3B-DBDD-4C57-AD34-2A4D50AE43A6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A9E62F-7A5B-4044-A868-FF936804A0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323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29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DC2145-CACC-2B9A-E736-5EEBE75AB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The future of health care in Greece (prescribing a healthier future) </a:t>
            </a:r>
            <a:endParaRPr lang="el-GR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51EFAC9-679F-01BD-1273-700C130EFE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‘</a:t>
            </a:r>
            <a:r>
              <a:rPr lang="en-US" b="0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Challenges in Health Care Financing, towards a unified social insurance fund including public spending’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(nikos Polyzos, prof. health service management,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duth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343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8E99EE-2EAB-7697-5118-E888886F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Η νέα οργανωτική δομή του ΕΣΥ 2011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3FFD08B-DE92-ABCE-DD9A-E8D5E5DE5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1"/>
          <a:stretch/>
        </p:blipFill>
        <p:spPr bwMode="auto">
          <a:xfrm>
            <a:off x="2592925" y="1592317"/>
            <a:ext cx="8911687" cy="5100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380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17D14A-20A7-31D8-62E8-1ED07130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373760"/>
            <a:ext cx="10358120" cy="369332"/>
          </a:xfrm>
        </p:spPr>
        <p:txBody>
          <a:bodyPr/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Τι επέλεξε η Ελλάδα μια δωδεκαετία πριν ?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F73BAFA-7192-EAC5-C58F-1D72B5E22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9140964"/>
          </a:xfrm>
        </p:spPr>
        <p:txBody>
          <a:bodyPr/>
          <a:lstStyle/>
          <a:p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ΕΟΠΥΥ</a:t>
            </a:r>
          </a:p>
          <a:p>
            <a:endParaRPr lang="el-GR" b="1" dirty="0"/>
          </a:p>
          <a:p>
            <a:pPr marL="342900" indent="-342900">
              <a:buAutoNum type="arabicPeriod"/>
            </a:pPr>
            <a:r>
              <a:rPr lang="el-GR" b="1" u="sng" dirty="0"/>
              <a:t>Ένωση</a:t>
            </a:r>
            <a:r>
              <a:rPr lang="el-GR" b="1" dirty="0"/>
              <a:t> των (4) μεγάλων ταμείων κοινωνικής ασφάλισης υγείας και κατόπιν αρκετών μικρότερων,</a:t>
            </a:r>
          </a:p>
          <a:p>
            <a:pPr marL="342900" indent="-342900">
              <a:buAutoNum type="arabicPeriod"/>
            </a:pPr>
            <a:endParaRPr lang="el-GR" b="1" dirty="0"/>
          </a:p>
          <a:p>
            <a:pPr marL="342900" indent="-342900">
              <a:buAutoNum type="arabicPeriod"/>
            </a:pPr>
            <a:r>
              <a:rPr lang="el-GR" b="1" dirty="0"/>
              <a:t>Συγκέντρωση των </a:t>
            </a:r>
            <a:r>
              <a:rPr lang="el-GR" b="1" u="sng" dirty="0"/>
              <a:t>εισφορών</a:t>
            </a:r>
            <a:r>
              <a:rPr lang="en-US" b="1" dirty="0"/>
              <a:t>, 3% </a:t>
            </a:r>
            <a:r>
              <a:rPr lang="el-GR" b="1" dirty="0"/>
              <a:t>ΑΕΠ, που </a:t>
            </a:r>
            <a:r>
              <a:rPr lang="el-GR" b="1" dirty="0" err="1"/>
              <a:t>μεσοσταθμικά</a:t>
            </a:r>
            <a:r>
              <a:rPr lang="el-GR" b="1" dirty="0"/>
              <a:t> είναι περί το 7-7,5% των μισθών (διπλάσιο σε Γερμανία, Γαλλία, Αυστρία, κ.α. χώρες που έχουν αντίστοιχα ενοποιημένα ταμεία)</a:t>
            </a:r>
          </a:p>
          <a:p>
            <a:pPr marL="342900" indent="-342900">
              <a:buAutoNum type="arabicPeriod"/>
            </a:pPr>
            <a:endParaRPr lang="el-GR" b="1" dirty="0"/>
          </a:p>
          <a:p>
            <a:pPr marL="342900" indent="-342900">
              <a:buAutoNum type="arabicPeriod"/>
            </a:pPr>
            <a:r>
              <a:rPr lang="el-GR" b="1" dirty="0"/>
              <a:t>Θεσμοθετημένη συμμετοχή του </a:t>
            </a:r>
            <a:r>
              <a:rPr lang="el-GR" b="1" u="sng" dirty="0"/>
              <a:t>Κράτους</a:t>
            </a:r>
            <a:r>
              <a:rPr lang="el-GR" b="1" dirty="0"/>
              <a:t> κάτω από 1% του ΑΕΠ που διαχρονικά αυξήθηκε πάνω από 1% ΑΕΠ,</a:t>
            </a:r>
          </a:p>
          <a:p>
            <a:pPr marL="342900" indent="-342900">
              <a:buAutoNum type="arabicPeriod"/>
            </a:pPr>
            <a:endParaRPr lang="el-GR" b="1" dirty="0"/>
          </a:p>
          <a:p>
            <a:pPr marL="342900" indent="-342900">
              <a:buAutoNum type="arabicPeriod"/>
            </a:pPr>
            <a:r>
              <a:rPr lang="el-GR" b="1" u="sng" dirty="0"/>
              <a:t>Πληρωμές</a:t>
            </a:r>
            <a:r>
              <a:rPr lang="el-GR" b="1" dirty="0"/>
              <a:t> ΕΟΠΥΥ για φάρμακο (2</a:t>
            </a:r>
            <a:r>
              <a:rPr lang="en-US" b="1" dirty="0"/>
              <a:t>+</a:t>
            </a:r>
            <a:r>
              <a:rPr lang="el-GR" b="1" dirty="0"/>
              <a:t> δις), </a:t>
            </a:r>
            <a:r>
              <a:rPr lang="el-GR" b="1" dirty="0" err="1"/>
              <a:t>εξωνοσοκομειακή</a:t>
            </a:r>
            <a:r>
              <a:rPr lang="el-GR" b="1" dirty="0"/>
              <a:t> (1</a:t>
            </a:r>
            <a:r>
              <a:rPr lang="en-US" b="1" dirty="0"/>
              <a:t>+</a:t>
            </a:r>
            <a:r>
              <a:rPr lang="el-GR" b="1" dirty="0"/>
              <a:t> δις), νοσοκομειακή (1</a:t>
            </a:r>
            <a:r>
              <a:rPr lang="en-US" b="1" dirty="0"/>
              <a:t>+</a:t>
            </a:r>
            <a:r>
              <a:rPr lang="el-GR" b="1" dirty="0"/>
              <a:t> δις) και λοιπά (? δις).</a:t>
            </a:r>
          </a:p>
          <a:p>
            <a:pPr marL="342900" indent="-342900">
              <a:buAutoNum type="arabicPeriod"/>
            </a:pPr>
            <a:endParaRPr lang="el-GR" b="1" dirty="0"/>
          </a:p>
          <a:p>
            <a:pPr marL="342900" indent="-342900">
              <a:buAutoNum type="arabicPeriod"/>
            </a:pPr>
            <a:r>
              <a:rPr lang="el-GR" b="1" u="sng" dirty="0"/>
              <a:t>Συμβάσεις</a:t>
            </a:r>
            <a:r>
              <a:rPr lang="el-GR" b="1" dirty="0"/>
              <a:t> με όλους, χωρίς διαπραγματεύσεις</a:t>
            </a:r>
            <a:r>
              <a:rPr lang="en-US" b="1" dirty="0"/>
              <a:t>,</a:t>
            </a:r>
            <a:r>
              <a:rPr lang="el-GR" b="1" dirty="0"/>
              <a:t> πλην φαρμάκου, με ποιοτικά κριτήρια τελευταία (ΕΣΥ?).</a:t>
            </a:r>
          </a:p>
          <a:p>
            <a:pPr marL="342900" indent="-342900">
              <a:buAutoNum type="arabicPeriod"/>
            </a:pPr>
            <a:endParaRPr lang="el-GR" b="1" dirty="0"/>
          </a:p>
          <a:p>
            <a:pPr marL="342900" indent="-342900">
              <a:buAutoNum type="arabicPeriod"/>
            </a:pPr>
            <a:r>
              <a:rPr lang="el-GR" b="1" dirty="0"/>
              <a:t>Νοσοκομειακές </a:t>
            </a:r>
            <a:r>
              <a:rPr lang="el-GR" b="1" u="sng" dirty="0"/>
              <a:t>τιμές</a:t>
            </a:r>
            <a:r>
              <a:rPr lang="el-GR" b="1" dirty="0"/>
              <a:t> (ΚΕΝ) που χρήζουν αναθεώρησης (</a:t>
            </a:r>
            <a:r>
              <a:rPr lang="en-US" b="1" dirty="0"/>
              <a:t>DRGs), </a:t>
            </a:r>
            <a:r>
              <a:rPr lang="el-GR" b="1" dirty="0"/>
              <a:t>και παρομοίως οι </a:t>
            </a:r>
            <a:r>
              <a:rPr lang="el-GR" b="1" dirty="0" err="1"/>
              <a:t>εξωνοσοκομειακές</a:t>
            </a:r>
            <a:r>
              <a:rPr lang="el-GR" b="1" dirty="0"/>
              <a:t>.</a:t>
            </a:r>
          </a:p>
          <a:p>
            <a:pPr marL="342900" indent="-342900">
              <a:buAutoNum type="arabicPeriod"/>
            </a:pPr>
            <a:endParaRPr lang="el-GR" b="1" dirty="0"/>
          </a:p>
          <a:p>
            <a:pPr marL="342900" indent="-342900">
              <a:buAutoNum type="arabicPeriod"/>
            </a:pPr>
            <a:r>
              <a:rPr lang="el-GR" b="1" dirty="0"/>
              <a:t>Κρατικές </a:t>
            </a:r>
            <a:r>
              <a:rPr lang="el-GR" b="1" u="sng" dirty="0"/>
              <a:t>επιχορηγήσεις</a:t>
            </a:r>
            <a:r>
              <a:rPr lang="el-GR" b="1" dirty="0"/>
              <a:t> για μισθοδοσία και επενδύσεις στο ΕΣΥ (1,5% ΑΕΠ) και στη συνέχεια και λειτουργικών (0,5% ΑΕΠ).</a:t>
            </a:r>
          </a:p>
          <a:p>
            <a:pPr marL="342900" indent="-342900">
              <a:buAutoNum type="arabicPeriod"/>
            </a:pPr>
            <a:endParaRPr lang="el-GR" b="1" dirty="0"/>
          </a:p>
          <a:p>
            <a:pPr marL="342900" indent="-342900">
              <a:buAutoNum type="arabicPeriod"/>
            </a:pPr>
            <a:endParaRPr lang="el-GR" b="1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599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BF05D13-FA26-5563-71C4-2EF4BC3E3F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32176" y="304800"/>
            <a:ext cx="7083425" cy="1206500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el-G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Το Κεντρικό Ταμείο Υγείας (ΑΟΚ) και οι </a:t>
            </a:r>
            <a:r>
              <a:rPr lang="el-GR" altLang="el-GR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Χρηματοροές</a:t>
            </a:r>
            <a:r>
              <a:rPr lang="el-GR" altLang="el-G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στη Γερμανία (2011) </a:t>
            </a:r>
          </a:p>
        </p:txBody>
      </p:sp>
      <p:sp>
        <p:nvSpPr>
          <p:cNvPr id="71683" name="Ορθογώνιο 1">
            <a:extLst>
              <a:ext uri="{FF2B5EF4-FFF2-40B4-BE49-F238E27FC236}">
                <a16:creationId xmlns:a16="http://schemas.microsoft.com/office/drawing/2014/main" id="{190A27DB-52A9-0894-58BE-36A0979A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1628776"/>
            <a:ext cx="7308850" cy="5229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1684" name="Εικόνα 8" descr="Capture">
            <a:extLst>
              <a:ext uri="{FF2B5EF4-FFF2-40B4-BE49-F238E27FC236}">
                <a16:creationId xmlns:a16="http://schemas.microsoft.com/office/drawing/2014/main" id="{CBA58DEF-C6B3-270B-DF59-0E86E8049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6" y="1676400"/>
            <a:ext cx="70389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79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C16039E-2511-CFF1-068C-B688EE625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0832" y="1628801"/>
            <a:ext cx="3889118" cy="2276475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r">
              <a:defRPr/>
            </a:pPr>
            <a:r>
              <a:rPr lang="en-US" altLang="el-GR" sz="2550" cap="all" spc="15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Διάγρ</a:t>
            </a:r>
            <a:r>
              <a:rPr lang="en-US" altLang="el-GR" sz="2550" cap="all" spc="1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αμμα. </a:t>
            </a:r>
            <a:r>
              <a:rPr lang="en-US" altLang="el-GR" sz="2550" cap="all" spc="15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Ροή</a:t>
            </a:r>
            <a:r>
              <a:rPr lang="en-US" altLang="el-GR" sz="2550" cap="all" spc="1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Πα</a:t>
            </a:r>
            <a:r>
              <a:rPr lang="en-US" altLang="el-GR" sz="2550" cap="all" spc="15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ροχών</a:t>
            </a:r>
            <a:r>
              <a:rPr lang="en-US" altLang="el-GR" sz="2550" cap="all" spc="1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και </a:t>
            </a:r>
            <a:r>
              <a:rPr lang="en-US" altLang="el-GR" sz="2550" cap="all" spc="15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Χρημ</a:t>
            </a:r>
            <a:r>
              <a:rPr lang="en-US" altLang="el-GR" sz="2550" cap="all" spc="1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ατοδότηςης Παρόχων του ΕΟΠΥΥ (ΕΣΔΥ+ΔΠΘ)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901EEB9A-6622-805E-043B-7737DAE05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4" y="476250"/>
            <a:ext cx="683663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94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6C3F12-61AA-28C5-CB71-DF579B91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1000"/>
              </a:spcAft>
            </a:pPr>
            <a:r>
              <a:rPr lang="en-US" sz="2400" dirty="0"/>
              <a:t>PhD (Inquiry, 2022, v. 22): </a:t>
            </a:r>
            <a:r>
              <a:rPr lang="en-US" sz="2400" dirty="0">
                <a:solidFill>
                  <a:srgbClr val="606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Sustainability of Health Care Financing in Greece: A Relation Between Public &amp; Social Insurance Contributions and Delivery Expenditures</a:t>
            </a:r>
            <a:br>
              <a:rPr lang="en-US" sz="2400" dirty="0">
                <a:solidFill>
                  <a:srgbClr val="606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US" sz="2400" dirty="0">
                <a:solidFill>
                  <a:srgbClr val="606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0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3. </a:t>
            </a:r>
            <a:r>
              <a:rPr lang="en-US" sz="24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Proposed contributions</a:t>
            </a:r>
            <a:br>
              <a:rPr lang="el-GR" sz="20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400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94CB3135-5192-0285-7F40-92BF4E04EA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93160" y="2314834"/>
          <a:ext cx="6057001" cy="3919055"/>
        </p:xfrm>
        <a:graphic>
          <a:graphicData uri="http://schemas.openxmlformats.org/drawingml/2006/table">
            <a:tbl>
              <a:tblPr firstRow="1" firstCol="1" bandRow="1"/>
              <a:tblGrid>
                <a:gridCol w="1209052">
                  <a:extLst>
                    <a:ext uri="{9D8B030D-6E8A-4147-A177-3AD203B41FA5}">
                      <a16:colId xmlns:a16="http://schemas.microsoft.com/office/drawing/2014/main" val="2520425253"/>
                    </a:ext>
                  </a:extLst>
                </a:gridCol>
                <a:gridCol w="1462602">
                  <a:extLst>
                    <a:ext uri="{9D8B030D-6E8A-4147-A177-3AD203B41FA5}">
                      <a16:colId xmlns:a16="http://schemas.microsoft.com/office/drawing/2014/main" val="3909082392"/>
                    </a:ext>
                  </a:extLst>
                </a:gridCol>
                <a:gridCol w="1699716">
                  <a:extLst>
                    <a:ext uri="{9D8B030D-6E8A-4147-A177-3AD203B41FA5}">
                      <a16:colId xmlns:a16="http://schemas.microsoft.com/office/drawing/2014/main" val="330978502"/>
                    </a:ext>
                  </a:extLst>
                </a:gridCol>
                <a:gridCol w="1685631">
                  <a:extLst>
                    <a:ext uri="{9D8B030D-6E8A-4147-A177-3AD203B41FA5}">
                      <a16:colId xmlns:a16="http://schemas.microsoft.com/office/drawing/2014/main" val="3743622199"/>
                    </a:ext>
                  </a:extLst>
                </a:gridCol>
              </a:tblGrid>
              <a:tr h="464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Contribution rates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430911"/>
                  </a:ext>
                </a:extLst>
              </a:tr>
              <a:tr h="464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Employee</a:t>
                      </a: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Employer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976372"/>
                  </a:ext>
                </a:extLst>
              </a:tr>
              <a:tr h="67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Employees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2.5%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4.3% 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8.2% 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976674"/>
                  </a:ext>
                </a:extLst>
              </a:tr>
              <a:tr h="446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 employees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2.55%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5.1% 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8.2% 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319404"/>
                  </a:ext>
                </a:extLst>
              </a:tr>
              <a:tr h="558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Self-employment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– 60 Ευρώ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225943"/>
                  </a:ext>
                </a:extLst>
              </a:tr>
              <a:tr h="438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Farmers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 – 35 Ευρώ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75444"/>
                  </a:ext>
                </a:extLst>
              </a:tr>
              <a:tr h="438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Retirees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6% 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--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896803"/>
                  </a:ext>
                </a:extLst>
              </a:tr>
              <a:tr h="43831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on the salary,</a:t>
                      </a:r>
                      <a:r>
                        <a:rPr lang="en-US" sz="9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**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on the pension,  </a:t>
                      </a:r>
                      <a:r>
                        <a:rPr lang="en-US" sz="9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***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on the contributions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5577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15371CA-0F1D-2921-EDD9-D50CC1A3A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79199" y="105489"/>
            <a:ext cx="150251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900" b="0" i="1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3. </a:t>
            </a:r>
            <a:r>
              <a:rPr kumimoji="0" lang="en-US" altLang="el-GR" sz="1000" b="0" i="1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Proposed contributions</a:t>
            </a:r>
            <a:endParaRPr kumimoji="0" lang="en-US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4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B198BD-C7B9-F06B-44AE-CC573973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el-GR" sz="36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Προτεινόμενες ροές χρηματοδότησης ασφάλισης υγείας στην Ελλάδα 2023. </a:t>
            </a:r>
            <a:br>
              <a:rPr lang="el-G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7C31049-25A8-F856-AD7B-6B80B4E30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309649"/>
            <a:ext cx="8911687" cy="375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87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97EEF3-3DD8-0E15-CE29-22AD734C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ΕΟΠΥΥ - ΠΑΡΟΧΗ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5C6610-B824-D427-9F1F-5C71E5ED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602789" cy="3777622"/>
          </a:xfrm>
        </p:spPr>
        <p:txBody>
          <a:bodyPr/>
          <a:lstStyle/>
          <a:p>
            <a:r>
              <a:rPr lang="el-GR" dirty="0"/>
              <a:t>Συμβάσεις με 4.000 προσωπικούς γιατρούς ενηλίκων (2.000 δημόσιο και 2.000 ιδιωτικό) και 1.000 προσωπικούς γιατρούς παιδιών (παιδιάτρους).</a:t>
            </a:r>
          </a:p>
          <a:p>
            <a:r>
              <a:rPr lang="el-GR" dirty="0"/>
              <a:t>Συμβάσεις με τα καλύτερα από τα 300 κέντρα υγείας και τα ανάλογα ιδιωτικά (?).</a:t>
            </a:r>
          </a:p>
          <a:p>
            <a:r>
              <a:rPr lang="el-GR" dirty="0"/>
              <a:t>Συμβάσεις με ιδιώτες γιατρούς ειδικοτήτων που θα συμπληρώνουν τα ανωτέρω (?).</a:t>
            </a:r>
          </a:p>
          <a:p>
            <a:r>
              <a:rPr lang="el-GR" dirty="0"/>
              <a:t>Συμβάσεις με τα 80 κύρια νοσοκομεία του ΕΣΥ και συμπληρωματικά 40 ιδιωτικά.</a:t>
            </a:r>
          </a:p>
          <a:p>
            <a:r>
              <a:rPr lang="el-GR" dirty="0"/>
              <a:t>Αναθεωρημένες τιμές </a:t>
            </a:r>
            <a:r>
              <a:rPr lang="el-GR" dirty="0" err="1"/>
              <a:t>εξωνοσοκομειακά</a:t>
            </a:r>
            <a:r>
              <a:rPr lang="el-GR" dirty="0"/>
              <a:t> και νοσοκομειακά, με ρυθμίσεις στη φαρμακευτική περίθαλψη, που θα συζητηθούν και στο συνέδριο.</a:t>
            </a:r>
          </a:p>
          <a:p>
            <a:r>
              <a:rPr lang="el-GR" dirty="0"/>
              <a:t>Αξιολόγηση με βάση ποσοτικά και ποιοτικά κριτήρια που θα είναι στις συμβάσεις.</a:t>
            </a:r>
          </a:p>
          <a:p>
            <a:r>
              <a:rPr lang="el-GR" dirty="0"/>
              <a:t>Κεντρική και Περιφερειακή Διοίκηση που θα εξυπηρετεί κι όλα τα παραπάνω.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165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9792"/>
            <a:ext cx="990282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pc="-20" dirty="0"/>
              <a:t>Σημαντική</a:t>
            </a:r>
            <a:r>
              <a:rPr spc="-65" dirty="0"/>
              <a:t> </a:t>
            </a:r>
            <a:r>
              <a:rPr spc="-20" dirty="0"/>
              <a:t>υποχώρηση</a:t>
            </a:r>
            <a:r>
              <a:rPr spc="-60" dirty="0"/>
              <a:t> </a:t>
            </a:r>
            <a:r>
              <a:rPr spc="-10" dirty="0"/>
              <a:t>στη</a:t>
            </a:r>
            <a:r>
              <a:rPr spc="-60" dirty="0"/>
              <a:t> </a:t>
            </a:r>
            <a:r>
              <a:rPr spc="-20" dirty="0"/>
              <a:t>χρηματοδότηση</a:t>
            </a:r>
            <a:r>
              <a:rPr spc="-60" dirty="0"/>
              <a:t> </a:t>
            </a:r>
            <a:r>
              <a:rPr dirty="0"/>
              <a:t>για</a:t>
            </a:r>
            <a:r>
              <a:rPr spc="-55" dirty="0"/>
              <a:t> </a:t>
            </a:r>
            <a:r>
              <a:rPr spc="-20" dirty="0"/>
              <a:t>δαπάνες</a:t>
            </a:r>
            <a:r>
              <a:rPr spc="-65" dirty="0"/>
              <a:t> </a:t>
            </a:r>
            <a:r>
              <a:rPr spc="-15" dirty="0"/>
              <a:t>υγείας</a:t>
            </a:r>
            <a:r>
              <a:rPr spc="-60" dirty="0"/>
              <a:t> </a:t>
            </a:r>
            <a:r>
              <a:rPr spc="-10" dirty="0"/>
              <a:t>(%)</a:t>
            </a:r>
            <a:r>
              <a:rPr spc="-50" dirty="0"/>
              <a:t> </a:t>
            </a:r>
            <a:r>
              <a:rPr spc="-10" dirty="0"/>
              <a:t>στην</a:t>
            </a:r>
            <a:r>
              <a:rPr spc="-70" dirty="0"/>
              <a:t> </a:t>
            </a:r>
            <a:r>
              <a:rPr spc="-15" dirty="0"/>
              <a:t>Ελλάδα</a:t>
            </a:r>
            <a:r>
              <a:rPr spc="-70" dirty="0"/>
              <a:t> </a:t>
            </a:r>
            <a:r>
              <a:rPr dirty="0"/>
              <a:t>-</a:t>
            </a:r>
            <a:r>
              <a:rPr lang="en-US" dirty="0"/>
              <a:t> </a:t>
            </a:r>
            <a:r>
              <a:rPr spc="-20" dirty="0"/>
              <a:t>αύξηση</a:t>
            </a:r>
            <a:r>
              <a:rPr spc="-85" dirty="0"/>
              <a:t> </a:t>
            </a:r>
            <a:r>
              <a:rPr spc="-10" dirty="0"/>
              <a:t>στην</a:t>
            </a:r>
            <a:r>
              <a:rPr spc="-90" dirty="0"/>
              <a:t> </a:t>
            </a:r>
            <a:r>
              <a:rPr spc="-5" dirty="0"/>
              <a:t>ΕΕ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38705" y="2842450"/>
            <a:ext cx="3906520" cy="824230"/>
            <a:chOff x="1838705" y="2842450"/>
            <a:chExt cx="3906520" cy="824230"/>
          </a:xfrm>
        </p:grpSpPr>
        <p:sp>
          <p:nvSpPr>
            <p:cNvPr id="4" name="object 4"/>
            <p:cNvSpPr/>
            <p:nvPr/>
          </p:nvSpPr>
          <p:spPr>
            <a:xfrm>
              <a:off x="1838705" y="3656838"/>
              <a:ext cx="3906520" cy="0"/>
            </a:xfrm>
            <a:custGeom>
              <a:avLst/>
              <a:gdLst/>
              <a:ahLst/>
              <a:cxnLst/>
              <a:rect l="l" t="t" r="r" b="b"/>
              <a:pathLst>
                <a:path w="3906520">
                  <a:moveTo>
                    <a:pt x="0" y="0"/>
                  </a:moveTo>
                  <a:lnTo>
                    <a:pt x="3906011" y="0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017013" y="2856738"/>
              <a:ext cx="3549650" cy="741045"/>
            </a:xfrm>
            <a:custGeom>
              <a:avLst/>
              <a:gdLst/>
              <a:ahLst/>
              <a:cxnLst/>
              <a:rect l="l" t="t" r="r" b="b"/>
              <a:pathLst>
                <a:path w="3549650" h="741045">
                  <a:moveTo>
                    <a:pt x="0" y="740663"/>
                  </a:moveTo>
                  <a:lnTo>
                    <a:pt x="50720" y="737172"/>
                  </a:lnTo>
                  <a:lnTo>
                    <a:pt x="101429" y="733380"/>
                  </a:lnTo>
                  <a:lnTo>
                    <a:pt x="152132" y="729517"/>
                  </a:lnTo>
                  <a:lnTo>
                    <a:pt x="202832" y="725812"/>
                  </a:lnTo>
                  <a:lnTo>
                    <a:pt x="253535" y="722493"/>
                  </a:lnTo>
                  <a:lnTo>
                    <a:pt x="304244" y="719790"/>
                  </a:lnTo>
                  <a:lnTo>
                    <a:pt x="354965" y="717931"/>
                  </a:lnTo>
                  <a:lnTo>
                    <a:pt x="405645" y="717314"/>
                  </a:lnTo>
                  <a:lnTo>
                    <a:pt x="456339" y="717869"/>
                  </a:lnTo>
                  <a:lnTo>
                    <a:pt x="507043" y="719117"/>
                  </a:lnTo>
                  <a:lnTo>
                    <a:pt x="557757" y="720580"/>
                  </a:lnTo>
                  <a:lnTo>
                    <a:pt x="608478" y="721781"/>
                  </a:lnTo>
                  <a:lnTo>
                    <a:pt x="659202" y="722243"/>
                  </a:lnTo>
                  <a:lnTo>
                    <a:pt x="709930" y="721487"/>
                  </a:lnTo>
                  <a:lnTo>
                    <a:pt x="760610" y="719821"/>
                  </a:lnTo>
                  <a:lnTo>
                    <a:pt x="811301" y="717771"/>
                  </a:lnTo>
                  <a:lnTo>
                    <a:pt x="861998" y="715185"/>
                  </a:lnTo>
                  <a:lnTo>
                    <a:pt x="912699" y="711913"/>
                  </a:lnTo>
                  <a:lnTo>
                    <a:pt x="963396" y="707803"/>
                  </a:lnTo>
                  <a:lnTo>
                    <a:pt x="1014087" y="702705"/>
                  </a:lnTo>
                  <a:lnTo>
                    <a:pt x="1064768" y="696467"/>
                  </a:lnTo>
                  <a:lnTo>
                    <a:pt x="1115495" y="689083"/>
                  </a:lnTo>
                  <a:lnTo>
                    <a:pt x="1166219" y="680682"/>
                  </a:lnTo>
                  <a:lnTo>
                    <a:pt x="1216940" y="671325"/>
                  </a:lnTo>
                  <a:lnTo>
                    <a:pt x="1267654" y="661067"/>
                  </a:lnTo>
                  <a:lnTo>
                    <a:pt x="1318358" y="649968"/>
                  </a:lnTo>
                  <a:lnTo>
                    <a:pt x="1369052" y="638085"/>
                  </a:lnTo>
                  <a:lnTo>
                    <a:pt x="1419733" y="625475"/>
                  </a:lnTo>
                  <a:lnTo>
                    <a:pt x="1470453" y="611623"/>
                  </a:lnTo>
                  <a:lnTo>
                    <a:pt x="1521162" y="596308"/>
                  </a:lnTo>
                  <a:lnTo>
                    <a:pt x="1571865" y="580024"/>
                  </a:lnTo>
                  <a:lnTo>
                    <a:pt x="1622565" y="563267"/>
                  </a:lnTo>
                  <a:lnTo>
                    <a:pt x="1673268" y="546533"/>
                  </a:lnTo>
                  <a:lnTo>
                    <a:pt x="1723977" y="530316"/>
                  </a:lnTo>
                  <a:lnTo>
                    <a:pt x="1774698" y="515112"/>
                  </a:lnTo>
                  <a:lnTo>
                    <a:pt x="1825418" y="500926"/>
                  </a:lnTo>
                  <a:lnTo>
                    <a:pt x="1876127" y="487249"/>
                  </a:lnTo>
                  <a:lnTo>
                    <a:pt x="1926830" y="473967"/>
                  </a:lnTo>
                  <a:lnTo>
                    <a:pt x="1977530" y="460967"/>
                  </a:lnTo>
                  <a:lnTo>
                    <a:pt x="2028233" y="448137"/>
                  </a:lnTo>
                  <a:lnTo>
                    <a:pt x="2078942" y="435361"/>
                  </a:lnTo>
                  <a:lnTo>
                    <a:pt x="2129663" y="422528"/>
                  </a:lnTo>
                  <a:lnTo>
                    <a:pt x="2180343" y="409501"/>
                  </a:lnTo>
                  <a:lnTo>
                    <a:pt x="2231037" y="396404"/>
                  </a:lnTo>
                  <a:lnTo>
                    <a:pt x="2281741" y="383357"/>
                  </a:lnTo>
                  <a:lnTo>
                    <a:pt x="2332455" y="370476"/>
                  </a:lnTo>
                  <a:lnTo>
                    <a:pt x="2383176" y="357879"/>
                  </a:lnTo>
                  <a:lnTo>
                    <a:pt x="2433900" y="345684"/>
                  </a:lnTo>
                  <a:lnTo>
                    <a:pt x="2484628" y="334010"/>
                  </a:lnTo>
                  <a:lnTo>
                    <a:pt x="2535308" y="323401"/>
                  </a:lnTo>
                  <a:lnTo>
                    <a:pt x="2585999" y="313866"/>
                  </a:lnTo>
                  <a:lnTo>
                    <a:pt x="2636696" y="304875"/>
                  </a:lnTo>
                  <a:lnTo>
                    <a:pt x="2687397" y="295899"/>
                  </a:lnTo>
                  <a:lnTo>
                    <a:pt x="2738094" y="286410"/>
                  </a:lnTo>
                  <a:lnTo>
                    <a:pt x="2788785" y="275880"/>
                  </a:lnTo>
                  <a:lnTo>
                    <a:pt x="2839466" y="263778"/>
                  </a:lnTo>
                  <a:lnTo>
                    <a:pt x="2890193" y="250254"/>
                  </a:lnTo>
                  <a:lnTo>
                    <a:pt x="2940917" y="235828"/>
                  </a:lnTo>
                  <a:lnTo>
                    <a:pt x="2991638" y="220531"/>
                  </a:lnTo>
                  <a:lnTo>
                    <a:pt x="3042352" y="204394"/>
                  </a:lnTo>
                  <a:lnTo>
                    <a:pt x="3093056" y="187449"/>
                  </a:lnTo>
                  <a:lnTo>
                    <a:pt x="3143750" y="169726"/>
                  </a:lnTo>
                  <a:lnTo>
                    <a:pt x="3194431" y="151257"/>
                  </a:lnTo>
                  <a:lnTo>
                    <a:pt x="3238812" y="134209"/>
                  </a:lnTo>
                  <a:lnTo>
                    <a:pt x="3283184" y="116175"/>
                  </a:lnTo>
                  <a:lnTo>
                    <a:pt x="3327550" y="97381"/>
                  </a:lnTo>
                  <a:lnTo>
                    <a:pt x="3371913" y="78057"/>
                  </a:lnTo>
                  <a:lnTo>
                    <a:pt x="3416276" y="58429"/>
                  </a:lnTo>
                  <a:lnTo>
                    <a:pt x="3460642" y="38725"/>
                  </a:lnTo>
                  <a:lnTo>
                    <a:pt x="3505014" y="19172"/>
                  </a:lnTo>
                  <a:lnTo>
                    <a:pt x="3549396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2017014" y="3760470"/>
            <a:ext cx="3549650" cy="1273175"/>
          </a:xfrm>
          <a:custGeom>
            <a:avLst/>
            <a:gdLst/>
            <a:ahLst/>
            <a:cxnLst/>
            <a:rect l="l" t="t" r="r" b="b"/>
            <a:pathLst>
              <a:path w="3549650" h="1273175">
                <a:moveTo>
                  <a:pt x="0" y="0"/>
                </a:moveTo>
                <a:lnTo>
                  <a:pt x="27312" y="43566"/>
                </a:lnTo>
                <a:lnTo>
                  <a:pt x="54621" y="88135"/>
                </a:lnTo>
                <a:lnTo>
                  <a:pt x="81927" y="133407"/>
                </a:lnTo>
                <a:lnTo>
                  <a:pt x="109230" y="179080"/>
                </a:lnTo>
                <a:lnTo>
                  <a:pt x="136531" y="224856"/>
                </a:lnTo>
                <a:lnTo>
                  <a:pt x="163832" y="270432"/>
                </a:lnTo>
                <a:lnTo>
                  <a:pt x="191132" y="315510"/>
                </a:lnTo>
                <a:lnTo>
                  <a:pt x="218433" y="359787"/>
                </a:lnTo>
                <a:lnTo>
                  <a:pt x="245734" y="402966"/>
                </a:lnTo>
                <a:lnTo>
                  <a:pt x="273037" y="444743"/>
                </a:lnTo>
                <a:lnTo>
                  <a:pt x="300343" y="484821"/>
                </a:lnTo>
                <a:lnTo>
                  <a:pt x="327652" y="522897"/>
                </a:lnTo>
                <a:lnTo>
                  <a:pt x="354965" y="558672"/>
                </a:lnTo>
                <a:lnTo>
                  <a:pt x="390439" y="602036"/>
                </a:lnTo>
                <a:lnTo>
                  <a:pt x="425921" y="642489"/>
                </a:lnTo>
                <a:lnTo>
                  <a:pt x="461409" y="680340"/>
                </a:lnTo>
                <a:lnTo>
                  <a:pt x="496902" y="715894"/>
                </a:lnTo>
                <a:lnTo>
                  <a:pt x="532399" y="749458"/>
                </a:lnTo>
                <a:lnTo>
                  <a:pt x="567901" y="781338"/>
                </a:lnTo>
                <a:lnTo>
                  <a:pt x="603405" y="811840"/>
                </a:lnTo>
                <a:lnTo>
                  <a:pt x="638912" y="841271"/>
                </a:lnTo>
                <a:lnTo>
                  <a:pt x="674420" y="869937"/>
                </a:lnTo>
                <a:lnTo>
                  <a:pt x="709930" y="898143"/>
                </a:lnTo>
                <a:lnTo>
                  <a:pt x="754274" y="931998"/>
                </a:lnTo>
                <a:lnTo>
                  <a:pt x="798627" y="963552"/>
                </a:lnTo>
                <a:lnTo>
                  <a:pt x="842986" y="993088"/>
                </a:lnTo>
                <a:lnTo>
                  <a:pt x="887349" y="1020889"/>
                </a:lnTo>
                <a:lnTo>
                  <a:pt x="931711" y="1047237"/>
                </a:lnTo>
                <a:lnTo>
                  <a:pt x="976070" y="1072415"/>
                </a:lnTo>
                <a:lnTo>
                  <a:pt x="1020423" y="1096707"/>
                </a:lnTo>
                <a:lnTo>
                  <a:pt x="1064768" y="1120393"/>
                </a:lnTo>
                <a:lnTo>
                  <a:pt x="1109154" y="1144742"/>
                </a:lnTo>
                <a:lnTo>
                  <a:pt x="1153539" y="1170090"/>
                </a:lnTo>
                <a:lnTo>
                  <a:pt x="1197920" y="1195189"/>
                </a:lnTo>
                <a:lnTo>
                  <a:pt x="1242298" y="1218787"/>
                </a:lnTo>
                <a:lnTo>
                  <a:pt x="1286669" y="1239635"/>
                </a:lnTo>
                <a:lnTo>
                  <a:pt x="1331033" y="1256482"/>
                </a:lnTo>
                <a:lnTo>
                  <a:pt x="1375388" y="1268079"/>
                </a:lnTo>
                <a:lnTo>
                  <a:pt x="1419733" y="1273174"/>
                </a:lnTo>
                <a:lnTo>
                  <a:pt x="1464114" y="1270104"/>
                </a:lnTo>
                <a:lnTo>
                  <a:pt x="1508486" y="1259276"/>
                </a:lnTo>
                <a:lnTo>
                  <a:pt x="1552852" y="1242697"/>
                </a:lnTo>
                <a:lnTo>
                  <a:pt x="1597215" y="1222374"/>
                </a:lnTo>
                <a:lnTo>
                  <a:pt x="1641578" y="1200313"/>
                </a:lnTo>
                <a:lnTo>
                  <a:pt x="1685944" y="1178520"/>
                </a:lnTo>
                <a:lnTo>
                  <a:pt x="1730316" y="1159001"/>
                </a:lnTo>
                <a:lnTo>
                  <a:pt x="1774698" y="1143761"/>
                </a:lnTo>
                <a:lnTo>
                  <a:pt x="1825418" y="1129403"/>
                </a:lnTo>
                <a:lnTo>
                  <a:pt x="1876127" y="1115252"/>
                </a:lnTo>
                <a:lnTo>
                  <a:pt x="1926830" y="1102074"/>
                </a:lnTo>
                <a:lnTo>
                  <a:pt x="1977530" y="1090635"/>
                </a:lnTo>
                <a:lnTo>
                  <a:pt x="2028233" y="1081702"/>
                </a:lnTo>
                <a:lnTo>
                  <a:pt x="2078942" y="1076041"/>
                </a:lnTo>
                <a:lnTo>
                  <a:pt x="2129663" y="1074419"/>
                </a:lnTo>
                <a:lnTo>
                  <a:pt x="2180343" y="1078793"/>
                </a:lnTo>
                <a:lnTo>
                  <a:pt x="2231037" y="1089132"/>
                </a:lnTo>
                <a:lnTo>
                  <a:pt x="2281741" y="1103221"/>
                </a:lnTo>
                <a:lnTo>
                  <a:pt x="2332455" y="1118845"/>
                </a:lnTo>
                <a:lnTo>
                  <a:pt x="2383176" y="1133789"/>
                </a:lnTo>
                <a:lnTo>
                  <a:pt x="2433900" y="1145839"/>
                </a:lnTo>
                <a:lnTo>
                  <a:pt x="2484628" y="1152778"/>
                </a:lnTo>
                <a:lnTo>
                  <a:pt x="2535308" y="1154838"/>
                </a:lnTo>
                <a:lnTo>
                  <a:pt x="2585999" y="1154060"/>
                </a:lnTo>
                <a:lnTo>
                  <a:pt x="2636696" y="1150952"/>
                </a:lnTo>
                <a:lnTo>
                  <a:pt x="2687397" y="1146020"/>
                </a:lnTo>
                <a:lnTo>
                  <a:pt x="2738094" y="1139771"/>
                </a:lnTo>
                <a:lnTo>
                  <a:pt x="2788785" y="1132711"/>
                </a:lnTo>
                <a:lnTo>
                  <a:pt x="2839466" y="1125346"/>
                </a:lnTo>
                <a:lnTo>
                  <a:pt x="2890193" y="1117749"/>
                </a:lnTo>
                <a:lnTo>
                  <a:pt x="2940917" y="1109491"/>
                </a:lnTo>
                <a:lnTo>
                  <a:pt x="2991638" y="1100334"/>
                </a:lnTo>
                <a:lnTo>
                  <a:pt x="3042352" y="1090037"/>
                </a:lnTo>
                <a:lnTo>
                  <a:pt x="3093056" y="1078360"/>
                </a:lnTo>
                <a:lnTo>
                  <a:pt x="3143750" y="1065064"/>
                </a:lnTo>
                <a:lnTo>
                  <a:pt x="3194431" y="1049908"/>
                </a:lnTo>
                <a:lnTo>
                  <a:pt x="3238812" y="1034712"/>
                </a:lnTo>
                <a:lnTo>
                  <a:pt x="3283184" y="1017609"/>
                </a:lnTo>
                <a:lnTo>
                  <a:pt x="3327550" y="999038"/>
                </a:lnTo>
                <a:lnTo>
                  <a:pt x="3371913" y="979439"/>
                </a:lnTo>
                <a:lnTo>
                  <a:pt x="3416276" y="959251"/>
                </a:lnTo>
                <a:lnTo>
                  <a:pt x="3460642" y="938912"/>
                </a:lnTo>
                <a:lnTo>
                  <a:pt x="3505014" y="918863"/>
                </a:lnTo>
                <a:lnTo>
                  <a:pt x="3549396" y="899540"/>
                </a:lnTo>
              </a:path>
            </a:pathLst>
          </a:custGeom>
          <a:ln w="285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1365" y="4366005"/>
            <a:ext cx="452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-2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,9%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4226" y="2561590"/>
            <a:ext cx="405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,7%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5028" y="5087569"/>
            <a:ext cx="3352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5028" y="4700142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5028" y="4311853"/>
            <a:ext cx="3352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5028" y="3924427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8853" y="3536137"/>
            <a:ext cx="2127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1638" y="3148710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1638" y="2760421"/>
            <a:ext cx="2889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1638" y="2372995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90698" y="1883791"/>
            <a:ext cx="2553335" cy="469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Συνολική</a:t>
            </a:r>
            <a:r>
              <a:rPr kumimoji="0" sz="14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χρηματοδότηση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(σωρευτική</a:t>
            </a:r>
            <a:r>
              <a:rPr kumimoji="0" sz="14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μεταβολή</a:t>
            </a:r>
            <a:r>
              <a:rPr kumimoji="0" sz="14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2010-2020)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22754" y="586206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99965" y="586206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9627" y="5286247"/>
            <a:ext cx="3884929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2010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2011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2012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2013</a:t>
            </a:r>
            <a:r>
              <a:rPr kumimoji="0" sz="12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2014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2015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2016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2017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2018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2019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426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19705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Eλλάδα	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EΕ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172706" y="2664142"/>
            <a:ext cx="3906520" cy="2414905"/>
            <a:chOff x="7172706" y="2664142"/>
            <a:chExt cx="3906520" cy="2414905"/>
          </a:xfrm>
        </p:grpSpPr>
        <p:sp>
          <p:nvSpPr>
            <p:cNvPr id="22" name="object 22"/>
            <p:cNvSpPr/>
            <p:nvPr/>
          </p:nvSpPr>
          <p:spPr>
            <a:xfrm>
              <a:off x="7172706" y="3512057"/>
              <a:ext cx="3906520" cy="0"/>
            </a:xfrm>
            <a:custGeom>
              <a:avLst/>
              <a:gdLst/>
              <a:ahLst/>
              <a:cxnLst/>
              <a:rect l="l" t="t" r="r" b="b"/>
              <a:pathLst>
                <a:path w="3906520">
                  <a:moveTo>
                    <a:pt x="0" y="0"/>
                  </a:moveTo>
                  <a:lnTo>
                    <a:pt x="3906012" y="0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351014" y="3573017"/>
              <a:ext cx="3549650" cy="1491615"/>
            </a:xfrm>
            <a:custGeom>
              <a:avLst/>
              <a:gdLst/>
              <a:ahLst/>
              <a:cxnLst/>
              <a:rect l="l" t="t" r="r" b="b"/>
              <a:pathLst>
                <a:path w="3549650" h="1491614">
                  <a:moveTo>
                    <a:pt x="0" y="0"/>
                  </a:moveTo>
                  <a:lnTo>
                    <a:pt x="25361" y="45523"/>
                  </a:lnTo>
                  <a:lnTo>
                    <a:pt x="50720" y="92463"/>
                  </a:lnTo>
                  <a:lnTo>
                    <a:pt x="76076" y="140434"/>
                  </a:lnTo>
                  <a:lnTo>
                    <a:pt x="101429" y="189048"/>
                  </a:lnTo>
                  <a:lnTo>
                    <a:pt x="126781" y="237919"/>
                  </a:lnTo>
                  <a:lnTo>
                    <a:pt x="152132" y="286659"/>
                  </a:lnTo>
                  <a:lnTo>
                    <a:pt x="177482" y="334883"/>
                  </a:lnTo>
                  <a:lnTo>
                    <a:pt x="202832" y="382202"/>
                  </a:lnTo>
                  <a:lnTo>
                    <a:pt x="228183" y="428231"/>
                  </a:lnTo>
                  <a:lnTo>
                    <a:pt x="253535" y="472582"/>
                  </a:lnTo>
                  <a:lnTo>
                    <a:pt x="278888" y="514869"/>
                  </a:lnTo>
                  <a:lnTo>
                    <a:pt x="304244" y="554704"/>
                  </a:lnTo>
                  <a:lnTo>
                    <a:pt x="329603" y="591702"/>
                  </a:lnTo>
                  <a:lnTo>
                    <a:pt x="354964" y="625475"/>
                  </a:lnTo>
                  <a:lnTo>
                    <a:pt x="394381" y="670868"/>
                  </a:lnTo>
                  <a:lnTo>
                    <a:pt x="433807" y="708517"/>
                  </a:lnTo>
                  <a:lnTo>
                    <a:pt x="473239" y="740104"/>
                  </a:lnTo>
                  <a:lnTo>
                    <a:pt x="512678" y="767310"/>
                  </a:lnTo>
                  <a:lnTo>
                    <a:pt x="552122" y="791817"/>
                  </a:lnTo>
                  <a:lnTo>
                    <a:pt x="591570" y="815307"/>
                  </a:lnTo>
                  <a:lnTo>
                    <a:pt x="631022" y="839461"/>
                  </a:lnTo>
                  <a:lnTo>
                    <a:pt x="670475" y="865963"/>
                  </a:lnTo>
                  <a:lnTo>
                    <a:pt x="709929" y="896493"/>
                  </a:lnTo>
                  <a:lnTo>
                    <a:pt x="749346" y="930588"/>
                  </a:lnTo>
                  <a:lnTo>
                    <a:pt x="788770" y="966271"/>
                  </a:lnTo>
                  <a:lnTo>
                    <a:pt x="828199" y="1003078"/>
                  </a:lnTo>
                  <a:lnTo>
                    <a:pt x="867632" y="1040548"/>
                  </a:lnTo>
                  <a:lnTo>
                    <a:pt x="907065" y="1078216"/>
                  </a:lnTo>
                  <a:lnTo>
                    <a:pt x="946498" y="1115619"/>
                  </a:lnTo>
                  <a:lnTo>
                    <a:pt x="985927" y="1152295"/>
                  </a:lnTo>
                  <a:lnTo>
                    <a:pt x="1025351" y="1187781"/>
                  </a:lnTo>
                  <a:lnTo>
                    <a:pt x="1064767" y="1221613"/>
                  </a:lnTo>
                  <a:lnTo>
                    <a:pt x="1104222" y="1255966"/>
                  </a:lnTo>
                  <a:lnTo>
                    <a:pt x="1143675" y="1292329"/>
                  </a:lnTo>
                  <a:lnTo>
                    <a:pt x="1183127" y="1329332"/>
                  </a:lnTo>
                  <a:lnTo>
                    <a:pt x="1222575" y="1365608"/>
                  </a:lnTo>
                  <a:lnTo>
                    <a:pt x="1262019" y="1399788"/>
                  </a:lnTo>
                  <a:lnTo>
                    <a:pt x="1301458" y="1430504"/>
                  </a:lnTo>
                  <a:lnTo>
                    <a:pt x="1340890" y="1456388"/>
                  </a:lnTo>
                  <a:lnTo>
                    <a:pt x="1380316" y="1476071"/>
                  </a:lnTo>
                  <a:lnTo>
                    <a:pt x="1419732" y="1488186"/>
                  </a:lnTo>
                  <a:lnTo>
                    <a:pt x="1464114" y="1491515"/>
                  </a:lnTo>
                  <a:lnTo>
                    <a:pt x="1508486" y="1485201"/>
                  </a:lnTo>
                  <a:lnTo>
                    <a:pt x="1552852" y="1471362"/>
                  </a:lnTo>
                  <a:lnTo>
                    <a:pt x="1597215" y="1452118"/>
                  </a:lnTo>
                  <a:lnTo>
                    <a:pt x="1641578" y="1429587"/>
                  </a:lnTo>
                  <a:lnTo>
                    <a:pt x="1685944" y="1405890"/>
                  </a:lnTo>
                  <a:lnTo>
                    <a:pt x="1730316" y="1383145"/>
                  </a:lnTo>
                  <a:lnTo>
                    <a:pt x="1774697" y="1363472"/>
                  </a:lnTo>
                  <a:lnTo>
                    <a:pt x="1819079" y="1343897"/>
                  </a:lnTo>
                  <a:lnTo>
                    <a:pt x="1863451" y="1321196"/>
                  </a:lnTo>
                  <a:lnTo>
                    <a:pt x="1907817" y="1296972"/>
                  </a:lnTo>
                  <a:lnTo>
                    <a:pt x="1952180" y="1272825"/>
                  </a:lnTo>
                  <a:lnTo>
                    <a:pt x="1996543" y="1250357"/>
                  </a:lnTo>
                  <a:lnTo>
                    <a:pt x="2040909" y="1231169"/>
                  </a:lnTo>
                  <a:lnTo>
                    <a:pt x="2085281" y="1216863"/>
                  </a:lnTo>
                  <a:lnTo>
                    <a:pt x="2129662" y="1209040"/>
                  </a:lnTo>
                  <a:lnTo>
                    <a:pt x="2174007" y="1209011"/>
                  </a:lnTo>
                  <a:lnTo>
                    <a:pt x="2218362" y="1215816"/>
                  </a:lnTo>
                  <a:lnTo>
                    <a:pt x="2262726" y="1227642"/>
                  </a:lnTo>
                  <a:lnTo>
                    <a:pt x="2307097" y="1242679"/>
                  </a:lnTo>
                  <a:lnTo>
                    <a:pt x="2351475" y="1259114"/>
                  </a:lnTo>
                  <a:lnTo>
                    <a:pt x="2395856" y="1275137"/>
                  </a:lnTo>
                  <a:lnTo>
                    <a:pt x="2440241" y="1288937"/>
                  </a:lnTo>
                  <a:lnTo>
                    <a:pt x="2484628" y="1298702"/>
                  </a:lnTo>
                  <a:lnTo>
                    <a:pt x="2535308" y="1306983"/>
                  </a:lnTo>
                  <a:lnTo>
                    <a:pt x="2585999" y="1315049"/>
                  </a:lnTo>
                  <a:lnTo>
                    <a:pt x="2636696" y="1322061"/>
                  </a:lnTo>
                  <a:lnTo>
                    <a:pt x="2687397" y="1327184"/>
                  </a:lnTo>
                  <a:lnTo>
                    <a:pt x="2738094" y="1329578"/>
                  </a:lnTo>
                  <a:lnTo>
                    <a:pt x="2788785" y="1328406"/>
                  </a:lnTo>
                  <a:lnTo>
                    <a:pt x="2839465" y="1322832"/>
                  </a:lnTo>
                  <a:lnTo>
                    <a:pt x="2883852" y="1313322"/>
                  </a:lnTo>
                  <a:lnTo>
                    <a:pt x="2928237" y="1299646"/>
                  </a:lnTo>
                  <a:lnTo>
                    <a:pt x="2972618" y="1282791"/>
                  </a:lnTo>
                  <a:lnTo>
                    <a:pt x="3016996" y="1263745"/>
                  </a:lnTo>
                  <a:lnTo>
                    <a:pt x="3061367" y="1243496"/>
                  </a:lnTo>
                  <a:lnTo>
                    <a:pt x="3105731" y="1223033"/>
                  </a:lnTo>
                  <a:lnTo>
                    <a:pt x="3150086" y="1203344"/>
                  </a:lnTo>
                  <a:lnTo>
                    <a:pt x="3194430" y="1185418"/>
                  </a:lnTo>
                  <a:lnTo>
                    <a:pt x="3245151" y="1166443"/>
                  </a:lnTo>
                  <a:lnTo>
                    <a:pt x="3295860" y="1147686"/>
                  </a:lnTo>
                  <a:lnTo>
                    <a:pt x="3346563" y="1129084"/>
                  </a:lnTo>
                  <a:lnTo>
                    <a:pt x="3397263" y="1110576"/>
                  </a:lnTo>
                  <a:lnTo>
                    <a:pt x="3447966" y="1092098"/>
                  </a:lnTo>
                  <a:lnTo>
                    <a:pt x="3498675" y="1073590"/>
                  </a:lnTo>
                  <a:lnTo>
                    <a:pt x="3549395" y="1054989"/>
                  </a:lnTo>
                </a:path>
              </a:pathLst>
            </a:custGeom>
            <a:ln w="2857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351014" y="2678429"/>
              <a:ext cx="3549650" cy="802640"/>
            </a:xfrm>
            <a:custGeom>
              <a:avLst/>
              <a:gdLst/>
              <a:ahLst/>
              <a:cxnLst/>
              <a:rect l="l" t="t" r="r" b="b"/>
              <a:pathLst>
                <a:path w="3549650" h="802639">
                  <a:moveTo>
                    <a:pt x="0" y="784606"/>
                  </a:moveTo>
                  <a:lnTo>
                    <a:pt x="50720" y="784458"/>
                  </a:lnTo>
                  <a:lnTo>
                    <a:pt x="101429" y="784111"/>
                  </a:lnTo>
                  <a:lnTo>
                    <a:pt x="152132" y="783706"/>
                  </a:lnTo>
                  <a:lnTo>
                    <a:pt x="202832" y="783385"/>
                  </a:lnTo>
                  <a:lnTo>
                    <a:pt x="253535" y="783291"/>
                  </a:lnTo>
                  <a:lnTo>
                    <a:pt x="304244" y="783566"/>
                  </a:lnTo>
                  <a:lnTo>
                    <a:pt x="354964" y="784352"/>
                  </a:lnTo>
                  <a:lnTo>
                    <a:pt x="405645" y="786583"/>
                  </a:lnTo>
                  <a:lnTo>
                    <a:pt x="456339" y="790448"/>
                  </a:lnTo>
                  <a:lnTo>
                    <a:pt x="507043" y="794965"/>
                  </a:lnTo>
                  <a:lnTo>
                    <a:pt x="557757" y="799156"/>
                  </a:lnTo>
                  <a:lnTo>
                    <a:pt x="608478" y="802041"/>
                  </a:lnTo>
                  <a:lnTo>
                    <a:pt x="659202" y="802639"/>
                  </a:lnTo>
                  <a:lnTo>
                    <a:pt x="709929" y="799973"/>
                  </a:lnTo>
                  <a:lnTo>
                    <a:pt x="760610" y="793400"/>
                  </a:lnTo>
                  <a:lnTo>
                    <a:pt x="811301" y="783582"/>
                  </a:lnTo>
                  <a:lnTo>
                    <a:pt x="861998" y="771487"/>
                  </a:lnTo>
                  <a:lnTo>
                    <a:pt x="912699" y="758084"/>
                  </a:lnTo>
                  <a:lnTo>
                    <a:pt x="963396" y="744341"/>
                  </a:lnTo>
                  <a:lnTo>
                    <a:pt x="1014087" y="731226"/>
                  </a:lnTo>
                  <a:lnTo>
                    <a:pt x="1064767" y="719709"/>
                  </a:lnTo>
                  <a:lnTo>
                    <a:pt x="1115495" y="709888"/>
                  </a:lnTo>
                  <a:lnTo>
                    <a:pt x="1166219" y="700941"/>
                  </a:lnTo>
                  <a:lnTo>
                    <a:pt x="1216940" y="692450"/>
                  </a:lnTo>
                  <a:lnTo>
                    <a:pt x="1267654" y="683996"/>
                  </a:lnTo>
                  <a:lnTo>
                    <a:pt x="1318358" y="675162"/>
                  </a:lnTo>
                  <a:lnTo>
                    <a:pt x="1369052" y="665531"/>
                  </a:lnTo>
                  <a:lnTo>
                    <a:pt x="1419732" y="654685"/>
                  </a:lnTo>
                  <a:lnTo>
                    <a:pt x="1470453" y="642377"/>
                  </a:lnTo>
                  <a:lnTo>
                    <a:pt x="1521162" y="628975"/>
                  </a:lnTo>
                  <a:lnTo>
                    <a:pt x="1571865" y="614813"/>
                  </a:lnTo>
                  <a:lnTo>
                    <a:pt x="1622565" y="600226"/>
                  </a:lnTo>
                  <a:lnTo>
                    <a:pt x="1673268" y="585551"/>
                  </a:lnTo>
                  <a:lnTo>
                    <a:pt x="1723977" y="571122"/>
                  </a:lnTo>
                  <a:lnTo>
                    <a:pt x="1774697" y="557276"/>
                  </a:lnTo>
                  <a:lnTo>
                    <a:pt x="1825418" y="543868"/>
                  </a:lnTo>
                  <a:lnTo>
                    <a:pt x="1876127" y="530476"/>
                  </a:lnTo>
                  <a:lnTo>
                    <a:pt x="1926830" y="517177"/>
                  </a:lnTo>
                  <a:lnTo>
                    <a:pt x="1977530" y="504050"/>
                  </a:lnTo>
                  <a:lnTo>
                    <a:pt x="2028233" y="491171"/>
                  </a:lnTo>
                  <a:lnTo>
                    <a:pt x="2078942" y="478618"/>
                  </a:lnTo>
                  <a:lnTo>
                    <a:pt x="2129662" y="466471"/>
                  </a:lnTo>
                  <a:lnTo>
                    <a:pt x="2180343" y="454820"/>
                  </a:lnTo>
                  <a:lnTo>
                    <a:pt x="2231037" y="443559"/>
                  </a:lnTo>
                  <a:lnTo>
                    <a:pt x="2281741" y="432624"/>
                  </a:lnTo>
                  <a:lnTo>
                    <a:pt x="2332455" y="421953"/>
                  </a:lnTo>
                  <a:lnTo>
                    <a:pt x="2383176" y="411485"/>
                  </a:lnTo>
                  <a:lnTo>
                    <a:pt x="2433900" y="401156"/>
                  </a:lnTo>
                  <a:lnTo>
                    <a:pt x="2484628" y="390906"/>
                  </a:lnTo>
                  <a:lnTo>
                    <a:pt x="2535308" y="381158"/>
                  </a:lnTo>
                  <a:lnTo>
                    <a:pt x="2585999" y="372115"/>
                  </a:lnTo>
                  <a:lnTo>
                    <a:pt x="2636696" y="363377"/>
                  </a:lnTo>
                  <a:lnTo>
                    <a:pt x="2687397" y="354543"/>
                  </a:lnTo>
                  <a:lnTo>
                    <a:pt x="2738094" y="345213"/>
                  </a:lnTo>
                  <a:lnTo>
                    <a:pt x="2788785" y="334988"/>
                  </a:lnTo>
                  <a:lnTo>
                    <a:pt x="2839465" y="323469"/>
                  </a:lnTo>
                  <a:lnTo>
                    <a:pt x="2890193" y="311514"/>
                  </a:lnTo>
                  <a:lnTo>
                    <a:pt x="2940917" y="299695"/>
                  </a:lnTo>
                  <a:lnTo>
                    <a:pt x="2991638" y="287339"/>
                  </a:lnTo>
                  <a:lnTo>
                    <a:pt x="3042352" y="273772"/>
                  </a:lnTo>
                  <a:lnTo>
                    <a:pt x="3093056" y="258321"/>
                  </a:lnTo>
                  <a:lnTo>
                    <a:pt x="3143750" y="240313"/>
                  </a:lnTo>
                  <a:lnTo>
                    <a:pt x="3194430" y="219075"/>
                  </a:lnTo>
                  <a:lnTo>
                    <a:pt x="3238812" y="197160"/>
                  </a:lnTo>
                  <a:lnTo>
                    <a:pt x="3283184" y="172342"/>
                  </a:lnTo>
                  <a:lnTo>
                    <a:pt x="3327550" y="145293"/>
                  </a:lnTo>
                  <a:lnTo>
                    <a:pt x="3371913" y="116681"/>
                  </a:lnTo>
                  <a:lnTo>
                    <a:pt x="3416276" y="87176"/>
                  </a:lnTo>
                  <a:lnTo>
                    <a:pt x="3460642" y="57447"/>
                  </a:lnTo>
                  <a:lnTo>
                    <a:pt x="3505014" y="28165"/>
                  </a:lnTo>
                  <a:lnTo>
                    <a:pt x="354939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676001" y="4334002"/>
            <a:ext cx="452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-3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,9%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98860" y="2383282"/>
            <a:ext cx="405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,6%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09664" y="5087569"/>
            <a:ext cx="3352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09664" y="4748529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09664" y="4409313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09664" y="4069842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09664" y="3730497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33361" y="339102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56272" y="3051809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56272" y="2711907"/>
            <a:ext cx="2889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56272" y="2372995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25333" y="1883791"/>
            <a:ext cx="2553335" cy="469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Δημόσια</a:t>
            </a:r>
            <a:r>
              <a:rPr kumimoji="0" sz="14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χρηματοδότηση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(σωρευτική</a:t>
            </a:r>
            <a:r>
              <a:rPr kumimoji="0" sz="14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μεταβολή</a:t>
            </a:r>
            <a:r>
              <a:rPr kumimoji="0" sz="14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2010-2020)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556754" y="586206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633966" y="586206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5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84263" y="5286247"/>
            <a:ext cx="3884929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2010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2011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2012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2013</a:t>
            </a:r>
            <a:r>
              <a:rPr kumimoji="0" sz="12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2014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2015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2016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2017</a:t>
            </a:r>
            <a:r>
              <a:rPr kumimoji="0" sz="12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2018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2019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426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19705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Eλλάδα	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EΕ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159743" y="6431686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739" y="6457899"/>
            <a:ext cx="98621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ΠΗΓΗ: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Σύστημα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Λογαριασμών</a:t>
            </a:r>
            <a:r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Υγείας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(ΣΛΥ)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2020,</a:t>
            </a:r>
            <a:r>
              <a:rPr kumimoji="0" sz="1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OECD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</a:t>
            </a:r>
            <a:r>
              <a:rPr kumimoji="0" sz="1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Statistics,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2022,</a:t>
            </a:r>
            <a:r>
              <a:rPr kumimoji="0" sz="1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επεξεργασία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στοιχείων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ΙΟΒΕ.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Οι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ποσοστιαίες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μεταβολές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μεταξύ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2010</a:t>
            </a:r>
            <a:r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και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r>
              <a:rPr kumimoji="0" sz="1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έχουν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υπολογιστεί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στα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στοιχεία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χρηματοδότησης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σε σταθερές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τιμές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(€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2015,</a:t>
            </a:r>
            <a:r>
              <a:rPr kumimoji="0" sz="1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OECD).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ΕΕ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εκτός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Μάλτας.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3761"/>
            <a:ext cx="10120630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901700">
              <a:lnSpc>
                <a:spcPts val="3020"/>
              </a:lnSpc>
              <a:spcBef>
                <a:spcPts val="480"/>
              </a:spcBef>
            </a:pPr>
            <a:r>
              <a:rPr sz="2800" spc="-10" dirty="0"/>
              <a:t>Αύξηση</a:t>
            </a:r>
            <a:r>
              <a:rPr sz="2800" spc="20" dirty="0"/>
              <a:t> </a:t>
            </a:r>
            <a:r>
              <a:rPr sz="2800" spc="-5" dirty="0"/>
              <a:t>των</a:t>
            </a:r>
            <a:r>
              <a:rPr sz="2800" spc="5" dirty="0"/>
              <a:t> </a:t>
            </a:r>
            <a:r>
              <a:rPr sz="2800" spc="-10" dirty="0"/>
              <a:t>δαπανών</a:t>
            </a:r>
            <a:r>
              <a:rPr sz="2800" spc="25" dirty="0"/>
              <a:t> </a:t>
            </a:r>
            <a:r>
              <a:rPr sz="2800" spc="-5" dirty="0"/>
              <a:t>υγείας</a:t>
            </a:r>
            <a:r>
              <a:rPr sz="2800" spc="10" dirty="0"/>
              <a:t> </a:t>
            </a:r>
            <a:r>
              <a:rPr sz="2800" spc="-5" dirty="0"/>
              <a:t>το</a:t>
            </a:r>
            <a:r>
              <a:rPr sz="2800" spc="5" dirty="0"/>
              <a:t> </a:t>
            </a:r>
            <a:r>
              <a:rPr sz="2800" spc="-5" dirty="0"/>
              <a:t>2020</a:t>
            </a:r>
            <a:r>
              <a:rPr lang="el-GR" sz="2800" spc="-5" dirty="0"/>
              <a:t>,</a:t>
            </a:r>
            <a:r>
              <a:rPr sz="2800" spc="40" dirty="0"/>
              <a:t> </a:t>
            </a:r>
            <a:r>
              <a:rPr sz="2800" spc="-5" dirty="0"/>
              <a:t>για</a:t>
            </a:r>
            <a:r>
              <a:rPr sz="2800" spc="10" dirty="0"/>
              <a:t> </a:t>
            </a:r>
            <a:r>
              <a:rPr sz="2800" spc="-10" dirty="0"/>
              <a:t>την</a:t>
            </a:r>
            <a:r>
              <a:rPr sz="2800" spc="10" dirty="0"/>
              <a:t> </a:t>
            </a:r>
            <a:r>
              <a:rPr sz="2800" spc="-10" dirty="0"/>
              <a:t>αντιμετώπιση</a:t>
            </a:r>
            <a:r>
              <a:rPr sz="2800" spc="35" dirty="0"/>
              <a:t> </a:t>
            </a:r>
            <a:r>
              <a:rPr sz="2800" spc="-10" dirty="0"/>
              <a:t>της </a:t>
            </a:r>
            <a:r>
              <a:rPr sz="2800" spc="-620" dirty="0"/>
              <a:t> </a:t>
            </a:r>
            <a:r>
              <a:rPr sz="2800" spc="-5" dirty="0"/>
              <a:t>πανδημίας</a:t>
            </a:r>
            <a:r>
              <a:rPr lang="el-GR" sz="2800" spc="-5" dirty="0"/>
              <a:t>, με σταθεροποίηση κατόπιν, στα επίπεδα 2011</a:t>
            </a:r>
            <a:r>
              <a:rPr sz="2800" spc="-5" dirty="0"/>
              <a:t>.</a:t>
            </a:r>
            <a:r>
              <a:rPr lang="en-US" sz="2800" spc="-5" dirty="0"/>
              <a:t> 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1159743" y="6431686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583476"/>
            <a:ext cx="67049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Πηγή: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Σύστημα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Λογαριασμών Υγείας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(ΣΛΥ)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2020,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ΕΛΣΤΑΤ,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2022,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OECD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Health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Statistics,</a:t>
            </a:r>
            <a:r>
              <a:rPr kumimoji="0" sz="10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2022, επεξεργασία</a:t>
            </a:r>
            <a:r>
              <a:rPr kumimoji="0" sz="10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στοιχείων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ΙΟΒΕ.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7255" y="5475732"/>
            <a:ext cx="4212590" cy="0"/>
          </a:xfrm>
          <a:custGeom>
            <a:avLst/>
            <a:gdLst/>
            <a:ahLst/>
            <a:cxnLst/>
            <a:rect l="l" t="t" r="r" b="b"/>
            <a:pathLst>
              <a:path w="4212590">
                <a:moveTo>
                  <a:pt x="0" y="0"/>
                </a:moveTo>
                <a:lnTo>
                  <a:pt x="421233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05749" y="3546030"/>
            <a:ext cx="3935729" cy="971550"/>
            <a:chOff x="1805749" y="3546030"/>
            <a:chExt cx="3935729" cy="971550"/>
          </a:xfrm>
        </p:grpSpPr>
        <p:sp>
          <p:nvSpPr>
            <p:cNvPr id="7" name="object 7"/>
            <p:cNvSpPr/>
            <p:nvPr/>
          </p:nvSpPr>
          <p:spPr>
            <a:xfrm>
              <a:off x="1841753" y="3581631"/>
              <a:ext cx="3863340" cy="899160"/>
            </a:xfrm>
            <a:custGeom>
              <a:avLst/>
              <a:gdLst/>
              <a:ahLst/>
              <a:cxnLst/>
              <a:rect l="l" t="t" r="r" b="b"/>
              <a:pathLst>
                <a:path w="3863340" h="899160">
                  <a:moveTo>
                    <a:pt x="0" y="102257"/>
                  </a:moveTo>
                  <a:lnTo>
                    <a:pt x="43910" y="87649"/>
                  </a:lnTo>
                  <a:lnTo>
                    <a:pt x="87818" y="69997"/>
                  </a:lnTo>
                  <a:lnTo>
                    <a:pt x="131724" y="51128"/>
                  </a:lnTo>
                  <a:lnTo>
                    <a:pt x="175625" y="32867"/>
                  </a:lnTo>
                  <a:lnTo>
                    <a:pt x="219520" y="17042"/>
                  </a:lnTo>
                  <a:lnTo>
                    <a:pt x="263407" y="5477"/>
                  </a:lnTo>
                  <a:lnTo>
                    <a:pt x="307286" y="0"/>
                  </a:lnTo>
                  <a:lnTo>
                    <a:pt x="351154" y="2435"/>
                  </a:lnTo>
                  <a:lnTo>
                    <a:pt x="395065" y="14528"/>
                  </a:lnTo>
                  <a:lnTo>
                    <a:pt x="438975" y="35217"/>
                  </a:lnTo>
                  <a:lnTo>
                    <a:pt x="482885" y="62264"/>
                  </a:lnTo>
                  <a:lnTo>
                    <a:pt x="526796" y="93431"/>
                  </a:lnTo>
                  <a:lnTo>
                    <a:pt x="570706" y="126478"/>
                  </a:lnTo>
                  <a:lnTo>
                    <a:pt x="614616" y="159169"/>
                  </a:lnTo>
                  <a:lnTo>
                    <a:pt x="658526" y="189264"/>
                  </a:lnTo>
                  <a:lnTo>
                    <a:pt x="702437" y="214525"/>
                  </a:lnTo>
                  <a:lnTo>
                    <a:pt x="746347" y="234809"/>
                  </a:lnTo>
                  <a:lnTo>
                    <a:pt x="790255" y="252187"/>
                  </a:lnTo>
                  <a:lnTo>
                    <a:pt x="834161" y="267739"/>
                  </a:lnTo>
                  <a:lnTo>
                    <a:pt x="878062" y="282549"/>
                  </a:lnTo>
                  <a:lnTo>
                    <a:pt x="921957" y="297699"/>
                  </a:lnTo>
                  <a:lnTo>
                    <a:pt x="965844" y="314270"/>
                  </a:lnTo>
                  <a:lnTo>
                    <a:pt x="1009723" y="333344"/>
                  </a:lnTo>
                  <a:lnTo>
                    <a:pt x="1053591" y="356003"/>
                  </a:lnTo>
                  <a:lnTo>
                    <a:pt x="1092623" y="379216"/>
                  </a:lnTo>
                  <a:lnTo>
                    <a:pt x="1131654" y="404516"/>
                  </a:lnTo>
                  <a:lnTo>
                    <a:pt x="1170685" y="431563"/>
                  </a:lnTo>
                  <a:lnTo>
                    <a:pt x="1209717" y="460019"/>
                  </a:lnTo>
                  <a:lnTo>
                    <a:pt x="1248748" y="489543"/>
                  </a:lnTo>
                  <a:lnTo>
                    <a:pt x="1287779" y="519795"/>
                  </a:lnTo>
                  <a:lnTo>
                    <a:pt x="1326811" y="550437"/>
                  </a:lnTo>
                  <a:lnTo>
                    <a:pt x="1365842" y="581127"/>
                  </a:lnTo>
                  <a:lnTo>
                    <a:pt x="1404873" y="611527"/>
                  </a:lnTo>
                  <a:lnTo>
                    <a:pt x="1443900" y="644601"/>
                  </a:lnTo>
                  <a:lnTo>
                    <a:pt x="1482920" y="682106"/>
                  </a:lnTo>
                  <a:lnTo>
                    <a:pt x="1521935" y="722022"/>
                  </a:lnTo>
                  <a:lnTo>
                    <a:pt x="1560946" y="762326"/>
                  </a:lnTo>
                  <a:lnTo>
                    <a:pt x="1599956" y="800998"/>
                  </a:lnTo>
                  <a:lnTo>
                    <a:pt x="1638967" y="836016"/>
                  </a:lnTo>
                  <a:lnTo>
                    <a:pt x="1677982" y="865358"/>
                  </a:lnTo>
                  <a:lnTo>
                    <a:pt x="1717002" y="887002"/>
                  </a:lnTo>
                  <a:lnTo>
                    <a:pt x="1756029" y="898928"/>
                  </a:lnTo>
                  <a:lnTo>
                    <a:pt x="1799939" y="898976"/>
                  </a:lnTo>
                  <a:lnTo>
                    <a:pt x="1843849" y="886833"/>
                  </a:lnTo>
                  <a:lnTo>
                    <a:pt x="1887759" y="865502"/>
                  </a:lnTo>
                  <a:lnTo>
                    <a:pt x="1931669" y="837984"/>
                  </a:lnTo>
                  <a:lnTo>
                    <a:pt x="1975580" y="807281"/>
                  </a:lnTo>
                  <a:lnTo>
                    <a:pt x="2019490" y="776395"/>
                  </a:lnTo>
                  <a:lnTo>
                    <a:pt x="2063400" y="748328"/>
                  </a:lnTo>
                  <a:lnTo>
                    <a:pt x="2107310" y="726081"/>
                  </a:lnTo>
                  <a:lnTo>
                    <a:pt x="2151215" y="706610"/>
                  </a:lnTo>
                  <a:lnTo>
                    <a:pt x="2195111" y="685681"/>
                  </a:lnTo>
                  <a:lnTo>
                    <a:pt x="2239001" y="664660"/>
                  </a:lnTo>
                  <a:lnTo>
                    <a:pt x="2282888" y="644912"/>
                  </a:lnTo>
                  <a:lnTo>
                    <a:pt x="2326775" y="627801"/>
                  </a:lnTo>
                  <a:lnTo>
                    <a:pt x="2370665" y="614692"/>
                  </a:lnTo>
                  <a:lnTo>
                    <a:pt x="2414561" y="606950"/>
                  </a:lnTo>
                  <a:lnTo>
                    <a:pt x="2458466" y="605939"/>
                  </a:lnTo>
                  <a:lnTo>
                    <a:pt x="2502376" y="613955"/>
                  </a:lnTo>
                  <a:lnTo>
                    <a:pt x="2546286" y="630750"/>
                  </a:lnTo>
                  <a:lnTo>
                    <a:pt x="2590196" y="653733"/>
                  </a:lnTo>
                  <a:lnTo>
                    <a:pt x="2634106" y="680313"/>
                  </a:lnTo>
                  <a:lnTo>
                    <a:pt x="2678017" y="707900"/>
                  </a:lnTo>
                  <a:lnTo>
                    <a:pt x="2721927" y="733901"/>
                  </a:lnTo>
                  <a:lnTo>
                    <a:pt x="2765837" y="755727"/>
                  </a:lnTo>
                  <a:lnTo>
                    <a:pt x="2809747" y="770785"/>
                  </a:lnTo>
                  <a:lnTo>
                    <a:pt x="2859884" y="780565"/>
                  </a:lnTo>
                  <a:lnTo>
                    <a:pt x="2910033" y="785917"/>
                  </a:lnTo>
                  <a:lnTo>
                    <a:pt x="2960194" y="787763"/>
                  </a:lnTo>
                  <a:lnTo>
                    <a:pt x="3010363" y="787026"/>
                  </a:lnTo>
                  <a:lnTo>
                    <a:pt x="3060539" y="784627"/>
                  </a:lnTo>
                  <a:lnTo>
                    <a:pt x="3110720" y="781489"/>
                  </a:lnTo>
                  <a:lnTo>
                    <a:pt x="3160903" y="778532"/>
                  </a:lnTo>
                  <a:lnTo>
                    <a:pt x="3204813" y="779984"/>
                  </a:lnTo>
                  <a:lnTo>
                    <a:pt x="3248723" y="786410"/>
                  </a:lnTo>
                  <a:lnTo>
                    <a:pt x="3292633" y="794342"/>
                  </a:lnTo>
                  <a:lnTo>
                    <a:pt x="3336543" y="800313"/>
                  </a:lnTo>
                  <a:lnTo>
                    <a:pt x="3380454" y="800854"/>
                  </a:lnTo>
                  <a:lnTo>
                    <a:pt x="3424364" y="792498"/>
                  </a:lnTo>
                  <a:lnTo>
                    <a:pt x="3468274" y="771778"/>
                  </a:lnTo>
                  <a:lnTo>
                    <a:pt x="3512184" y="735225"/>
                  </a:lnTo>
                  <a:lnTo>
                    <a:pt x="3558978" y="675938"/>
                  </a:lnTo>
                  <a:lnTo>
                    <a:pt x="3582379" y="639148"/>
                  </a:lnTo>
                  <a:lnTo>
                    <a:pt x="3605783" y="598356"/>
                  </a:lnTo>
                  <a:lnTo>
                    <a:pt x="3629189" y="554132"/>
                  </a:lnTo>
                  <a:lnTo>
                    <a:pt x="3652598" y="507050"/>
                  </a:lnTo>
                  <a:lnTo>
                    <a:pt x="3676008" y="457679"/>
                  </a:lnTo>
                  <a:lnTo>
                    <a:pt x="3699421" y="406592"/>
                  </a:lnTo>
                  <a:lnTo>
                    <a:pt x="3722835" y="354359"/>
                  </a:lnTo>
                  <a:lnTo>
                    <a:pt x="3746250" y="301553"/>
                  </a:lnTo>
                  <a:lnTo>
                    <a:pt x="3769667" y="248745"/>
                  </a:lnTo>
                  <a:lnTo>
                    <a:pt x="3793084" y="196505"/>
                  </a:lnTo>
                  <a:lnTo>
                    <a:pt x="3816502" y="145407"/>
                  </a:lnTo>
                  <a:lnTo>
                    <a:pt x="3839921" y="96020"/>
                  </a:lnTo>
                  <a:lnTo>
                    <a:pt x="3863340" y="48917"/>
                  </a:lnTo>
                </a:path>
              </a:pathLst>
            </a:custGeom>
            <a:ln w="2857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5749" y="3646614"/>
              <a:ext cx="73532" cy="735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6269" y="3546030"/>
              <a:ext cx="73532" cy="735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8313" y="3759390"/>
              <a:ext cx="73532" cy="735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8833" y="3899598"/>
              <a:ext cx="73533" cy="735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353" y="4155630"/>
              <a:ext cx="73532" cy="735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1397" y="4443666"/>
              <a:ext cx="73532" cy="735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1917" y="4269930"/>
              <a:ext cx="73533" cy="735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3961" y="4151058"/>
              <a:ext cx="73533" cy="735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4481" y="4315650"/>
              <a:ext cx="73532" cy="735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5001" y="4323270"/>
              <a:ext cx="73533" cy="735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7045" y="4279074"/>
              <a:ext cx="73532" cy="735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7565" y="3593274"/>
              <a:ext cx="73533" cy="73532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805749" y="2869374"/>
            <a:ext cx="3935729" cy="629920"/>
            <a:chOff x="1805749" y="2869374"/>
            <a:chExt cx="3935729" cy="629920"/>
          </a:xfrm>
        </p:grpSpPr>
        <p:sp>
          <p:nvSpPr>
            <p:cNvPr id="21" name="object 21"/>
            <p:cNvSpPr/>
            <p:nvPr/>
          </p:nvSpPr>
          <p:spPr>
            <a:xfrm>
              <a:off x="1841753" y="2907029"/>
              <a:ext cx="3863340" cy="554990"/>
            </a:xfrm>
            <a:custGeom>
              <a:avLst/>
              <a:gdLst/>
              <a:ahLst/>
              <a:cxnLst/>
              <a:rect l="l" t="t" r="r" b="b"/>
              <a:pathLst>
                <a:path w="3863340" h="554989">
                  <a:moveTo>
                    <a:pt x="0" y="487680"/>
                  </a:moveTo>
                  <a:lnTo>
                    <a:pt x="352044" y="525780"/>
                  </a:lnTo>
                  <a:lnTo>
                    <a:pt x="702563" y="554736"/>
                  </a:lnTo>
                  <a:lnTo>
                    <a:pt x="1053083" y="507492"/>
                  </a:lnTo>
                  <a:lnTo>
                    <a:pt x="1405127" y="473964"/>
                  </a:lnTo>
                  <a:lnTo>
                    <a:pt x="1755647" y="464820"/>
                  </a:lnTo>
                  <a:lnTo>
                    <a:pt x="2107692" y="489204"/>
                  </a:lnTo>
                  <a:lnTo>
                    <a:pt x="2458211" y="492252"/>
                  </a:lnTo>
                  <a:lnTo>
                    <a:pt x="2808732" y="521208"/>
                  </a:lnTo>
                  <a:lnTo>
                    <a:pt x="3160775" y="527304"/>
                  </a:lnTo>
                  <a:lnTo>
                    <a:pt x="3511296" y="502920"/>
                  </a:lnTo>
                  <a:lnTo>
                    <a:pt x="3863340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5749" y="3357054"/>
              <a:ext cx="73532" cy="7353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6269" y="3395154"/>
              <a:ext cx="73532" cy="7353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8313" y="3425634"/>
              <a:ext cx="73532" cy="735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8833" y="3376866"/>
              <a:ext cx="73533" cy="7353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9353" y="3343338"/>
              <a:ext cx="73532" cy="7353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1397" y="3335718"/>
              <a:ext cx="73532" cy="7353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1917" y="3360102"/>
              <a:ext cx="73533" cy="7353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3961" y="3361626"/>
              <a:ext cx="73533" cy="7353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14481" y="3392106"/>
              <a:ext cx="73532" cy="735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5001" y="3398202"/>
              <a:ext cx="73533" cy="7353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7045" y="3372294"/>
              <a:ext cx="73532" cy="735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67565" y="2869374"/>
              <a:ext cx="73533" cy="73533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732279" y="3752850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83435" y="3653154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34589" y="3865245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85617" y="4006722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36773" y="4262373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8,4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87928" y="4550155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39336" y="4377054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8,2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90491" y="4256913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8,4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41646" y="4429759"/>
            <a:ext cx="569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3220" algn="l"/>
              </a:tabLst>
              <a:defRPr/>
            </a:pPr>
            <a:r>
              <a:rPr kumimoji="0" sz="1800" b="0" i="0" u="none" strike="noStrike" kern="1200" cap="none" spc="0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8,1	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8,1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43829" y="4385894"/>
            <a:ext cx="2184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8,2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94984" y="3699509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94179" y="3099942"/>
            <a:ext cx="296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83435" y="3137103"/>
            <a:ext cx="2184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34589" y="3167634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85617" y="3119754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73273" y="3085846"/>
            <a:ext cx="1049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10,0</a:t>
            </a:r>
            <a:r>
              <a:rPr kumimoji="0" sz="1200" b="0" i="0" u="none" strike="noStrike" kern="1200" cap="none" spc="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10,0</a:t>
            </a:r>
            <a:r>
              <a:rPr kumimoji="0" sz="1800" b="0" i="0" u="none" strike="noStrike" kern="1200" cap="none" spc="487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-694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10,0</a:t>
            </a:r>
            <a:endParaRPr kumimoji="0" sz="1800" b="0" i="0" u="none" strike="noStrike" kern="1200" cap="none" spc="0" normalizeH="0" baseline="-694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90491" y="3103829"/>
            <a:ext cx="2184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541646" y="3134105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92802" y="3140455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43829" y="3115183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556884" y="2611882"/>
            <a:ext cx="296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85747" y="5354573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85747" y="4828413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85747" y="4302074"/>
            <a:ext cx="2184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85747" y="3776598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08633" y="3250438"/>
            <a:ext cx="29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08633" y="2724403"/>
            <a:ext cx="29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08633" y="1805123"/>
            <a:ext cx="8816975" cy="60198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953769" marR="0" lvl="0" indent="0" algn="l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3645" algn="l"/>
              </a:tabLst>
              <a:defRPr/>
            </a:pPr>
            <a:r>
              <a:rPr kumimoji="0" sz="145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Συνολική</a:t>
            </a:r>
            <a:r>
              <a:rPr kumimoji="0" sz="14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δαπάνη υγείας</a:t>
            </a:r>
            <a:r>
              <a:rPr kumimoji="0" sz="14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(%</a:t>
            </a:r>
            <a:r>
              <a:rPr kumimoji="0" sz="14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ΑΕΠ)	</a:t>
            </a: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Δημόσια δαπάνη</a:t>
            </a:r>
            <a:r>
              <a:rPr kumimoji="0" sz="145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υγείας</a:t>
            </a:r>
            <a:r>
              <a:rPr kumimoji="0" sz="145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(% </a:t>
            </a:r>
            <a:r>
              <a:rPr kumimoji="0" sz="14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ΑΕΠ)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4670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12,0	10,0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14780" y="3686032"/>
            <a:ext cx="177800" cy="4267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ΑΕΠ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33294" y="5932741"/>
            <a:ext cx="243839" cy="73533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95878" y="5932741"/>
            <a:ext cx="243839" cy="73533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1675257" y="5552643"/>
            <a:ext cx="4196715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2009</a:t>
            </a: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2010</a:t>
            </a: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2011</a:t>
            </a:r>
            <a:r>
              <a:rPr kumimoji="0" sz="12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2012</a:t>
            </a: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2013</a:t>
            </a:r>
            <a:r>
              <a:rPr kumimoji="0" sz="12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2014</a:t>
            </a:r>
            <a:r>
              <a:rPr kumimoji="0" sz="1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2015</a:t>
            </a: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2016</a:t>
            </a:r>
            <a:r>
              <a:rPr kumimoji="0" sz="12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2017</a:t>
            </a: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2018</a:t>
            </a:r>
            <a:r>
              <a:rPr kumimoji="0" sz="12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2019</a:t>
            </a:r>
            <a:r>
              <a:rPr kumimoji="0" sz="1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2842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9075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Ελλάδα	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ΕΕ27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966204" y="5475732"/>
            <a:ext cx="4247515" cy="0"/>
          </a:xfrm>
          <a:custGeom>
            <a:avLst/>
            <a:gdLst/>
            <a:ahLst/>
            <a:cxnLst/>
            <a:rect l="l" t="t" r="r" b="b"/>
            <a:pathLst>
              <a:path w="4247515">
                <a:moveTo>
                  <a:pt x="0" y="0"/>
                </a:moveTo>
                <a:lnTo>
                  <a:pt x="424738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7106221" y="3350958"/>
            <a:ext cx="3967479" cy="727710"/>
            <a:chOff x="7106221" y="3350958"/>
            <a:chExt cx="3967479" cy="727710"/>
          </a:xfrm>
        </p:grpSpPr>
        <p:sp>
          <p:nvSpPr>
            <p:cNvPr id="68" name="object 68"/>
            <p:cNvSpPr/>
            <p:nvPr/>
          </p:nvSpPr>
          <p:spPr>
            <a:xfrm>
              <a:off x="7143749" y="3384947"/>
              <a:ext cx="3893820" cy="662305"/>
            </a:xfrm>
            <a:custGeom>
              <a:avLst/>
              <a:gdLst/>
              <a:ahLst/>
              <a:cxnLst/>
              <a:rect l="l" t="t" r="r" b="b"/>
              <a:pathLst>
                <a:path w="3893820" h="662304">
                  <a:moveTo>
                    <a:pt x="0" y="62848"/>
                  </a:moveTo>
                  <a:lnTo>
                    <a:pt x="50564" y="52373"/>
                  </a:lnTo>
                  <a:lnTo>
                    <a:pt x="101128" y="39108"/>
                  </a:lnTo>
                  <a:lnTo>
                    <a:pt x="151692" y="25146"/>
                  </a:lnTo>
                  <a:lnTo>
                    <a:pt x="202256" y="12578"/>
                  </a:lnTo>
                  <a:lnTo>
                    <a:pt x="252820" y="3498"/>
                  </a:lnTo>
                  <a:lnTo>
                    <a:pt x="303384" y="0"/>
                  </a:lnTo>
                  <a:lnTo>
                    <a:pt x="353949" y="4174"/>
                  </a:lnTo>
                  <a:lnTo>
                    <a:pt x="398192" y="16231"/>
                  </a:lnTo>
                  <a:lnTo>
                    <a:pt x="442438" y="35696"/>
                  </a:lnTo>
                  <a:lnTo>
                    <a:pt x="486686" y="60366"/>
                  </a:lnTo>
                  <a:lnTo>
                    <a:pt x="530939" y="88041"/>
                  </a:lnTo>
                  <a:lnTo>
                    <a:pt x="575198" y="116520"/>
                  </a:lnTo>
                  <a:lnTo>
                    <a:pt x="619464" y="143602"/>
                  </a:lnTo>
                  <a:lnTo>
                    <a:pt x="663739" y="167085"/>
                  </a:lnTo>
                  <a:lnTo>
                    <a:pt x="708025" y="184768"/>
                  </a:lnTo>
                  <a:lnTo>
                    <a:pt x="758589" y="196814"/>
                  </a:lnTo>
                  <a:lnTo>
                    <a:pt x="809153" y="202589"/>
                  </a:lnTo>
                  <a:lnTo>
                    <a:pt x="859717" y="204715"/>
                  </a:lnTo>
                  <a:lnTo>
                    <a:pt x="910281" y="205818"/>
                  </a:lnTo>
                  <a:lnTo>
                    <a:pt x="960845" y="208520"/>
                  </a:lnTo>
                  <a:lnTo>
                    <a:pt x="1011409" y="215446"/>
                  </a:lnTo>
                  <a:lnTo>
                    <a:pt x="1061974" y="229218"/>
                  </a:lnTo>
                  <a:lnTo>
                    <a:pt x="1106217" y="247357"/>
                  </a:lnTo>
                  <a:lnTo>
                    <a:pt x="1150461" y="269552"/>
                  </a:lnTo>
                  <a:lnTo>
                    <a:pt x="1194704" y="294909"/>
                  </a:lnTo>
                  <a:lnTo>
                    <a:pt x="1238948" y="322531"/>
                  </a:lnTo>
                  <a:lnTo>
                    <a:pt x="1283192" y="351522"/>
                  </a:lnTo>
                  <a:lnTo>
                    <a:pt x="1327435" y="380987"/>
                  </a:lnTo>
                  <a:lnTo>
                    <a:pt x="1371679" y="410029"/>
                  </a:lnTo>
                  <a:lnTo>
                    <a:pt x="1415923" y="437752"/>
                  </a:lnTo>
                  <a:lnTo>
                    <a:pt x="1460166" y="466742"/>
                  </a:lnTo>
                  <a:lnTo>
                    <a:pt x="1504410" y="498960"/>
                  </a:lnTo>
                  <a:lnTo>
                    <a:pt x="1548653" y="532574"/>
                  </a:lnTo>
                  <a:lnTo>
                    <a:pt x="1592897" y="565752"/>
                  </a:lnTo>
                  <a:lnTo>
                    <a:pt x="1637141" y="596662"/>
                  </a:lnTo>
                  <a:lnTo>
                    <a:pt x="1681384" y="623471"/>
                  </a:lnTo>
                  <a:lnTo>
                    <a:pt x="1725628" y="644349"/>
                  </a:lnTo>
                  <a:lnTo>
                    <a:pt x="1769872" y="657462"/>
                  </a:lnTo>
                  <a:lnTo>
                    <a:pt x="1820443" y="661881"/>
                  </a:lnTo>
                  <a:lnTo>
                    <a:pt x="1871025" y="657078"/>
                  </a:lnTo>
                  <a:lnTo>
                    <a:pt x="1921614" y="645355"/>
                  </a:lnTo>
                  <a:lnTo>
                    <a:pt x="1972205" y="629014"/>
                  </a:lnTo>
                  <a:lnTo>
                    <a:pt x="2022794" y="610355"/>
                  </a:lnTo>
                  <a:lnTo>
                    <a:pt x="2073376" y="591681"/>
                  </a:lnTo>
                  <a:lnTo>
                    <a:pt x="2123948" y="575293"/>
                  </a:lnTo>
                  <a:lnTo>
                    <a:pt x="2168191" y="560617"/>
                  </a:lnTo>
                  <a:lnTo>
                    <a:pt x="2212435" y="542967"/>
                  </a:lnTo>
                  <a:lnTo>
                    <a:pt x="2256678" y="523764"/>
                  </a:lnTo>
                  <a:lnTo>
                    <a:pt x="2300922" y="504427"/>
                  </a:lnTo>
                  <a:lnTo>
                    <a:pt x="2345166" y="486375"/>
                  </a:lnTo>
                  <a:lnTo>
                    <a:pt x="2389409" y="471030"/>
                  </a:lnTo>
                  <a:lnTo>
                    <a:pt x="2433653" y="459810"/>
                  </a:lnTo>
                  <a:lnTo>
                    <a:pt x="2477897" y="454135"/>
                  </a:lnTo>
                  <a:lnTo>
                    <a:pt x="2528461" y="455594"/>
                  </a:lnTo>
                  <a:lnTo>
                    <a:pt x="2579025" y="464079"/>
                  </a:lnTo>
                  <a:lnTo>
                    <a:pt x="2629589" y="477428"/>
                  </a:lnTo>
                  <a:lnTo>
                    <a:pt x="2680153" y="493476"/>
                  </a:lnTo>
                  <a:lnTo>
                    <a:pt x="2730717" y="510059"/>
                  </a:lnTo>
                  <a:lnTo>
                    <a:pt x="2781281" y="525014"/>
                  </a:lnTo>
                  <a:lnTo>
                    <a:pt x="2831846" y="536177"/>
                  </a:lnTo>
                  <a:lnTo>
                    <a:pt x="2882410" y="544803"/>
                  </a:lnTo>
                  <a:lnTo>
                    <a:pt x="2932974" y="553307"/>
                  </a:lnTo>
                  <a:lnTo>
                    <a:pt x="2983538" y="561100"/>
                  </a:lnTo>
                  <a:lnTo>
                    <a:pt x="3034102" y="567593"/>
                  </a:lnTo>
                  <a:lnTo>
                    <a:pt x="3084666" y="572198"/>
                  </a:lnTo>
                  <a:lnTo>
                    <a:pt x="3135230" y="574326"/>
                  </a:lnTo>
                  <a:lnTo>
                    <a:pt x="3185795" y="573388"/>
                  </a:lnTo>
                  <a:lnTo>
                    <a:pt x="3236406" y="570197"/>
                  </a:lnTo>
                  <a:lnTo>
                    <a:pt x="3287004" y="565623"/>
                  </a:lnTo>
                  <a:lnTo>
                    <a:pt x="3337590" y="558995"/>
                  </a:lnTo>
                  <a:lnTo>
                    <a:pt x="3388168" y="549647"/>
                  </a:lnTo>
                  <a:lnTo>
                    <a:pt x="3438739" y="536908"/>
                  </a:lnTo>
                  <a:lnTo>
                    <a:pt x="3489306" y="520110"/>
                  </a:lnTo>
                  <a:lnTo>
                    <a:pt x="3539871" y="498585"/>
                  </a:lnTo>
                  <a:lnTo>
                    <a:pt x="3579198" y="477599"/>
                  </a:lnTo>
                  <a:lnTo>
                    <a:pt x="3618526" y="452748"/>
                  </a:lnTo>
                  <a:lnTo>
                    <a:pt x="3657854" y="424807"/>
                  </a:lnTo>
                  <a:lnTo>
                    <a:pt x="3697181" y="394549"/>
                  </a:lnTo>
                  <a:lnTo>
                    <a:pt x="3736509" y="362746"/>
                  </a:lnTo>
                  <a:lnTo>
                    <a:pt x="3775837" y="330173"/>
                  </a:lnTo>
                  <a:lnTo>
                    <a:pt x="3815164" y="297604"/>
                  </a:lnTo>
                  <a:lnTo>
                    <a:pt x="3854492" y="265811"/>
                  </a:lnTo>
                  <a:lnTo>
                    <a:pt x="3893820" y="235568"/>
                  </a:lnTo>
                </a:path>
              </a:pathLst>
            </a:custGeom>
            <a:ln w="2857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9" name="object 6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6221" y="3410394"/>
              <a:ext cx="73533" cy="7353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9789" y="3350958"/>
              <a:ext cx="73532" cy="7353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4881" y="3532314"/>
              <a:ext cx="73532" cy="7353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8449" y="3576510"/>
              <a:ext cx="73533" cy="7353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2017" y="3785298"/>
              <a:ext cx="73533" cy="7353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7109" y="4004754"/>
              <a:ext cx="73532" cy="735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0677" y="3922458"/>
              <a:ext cx="73532" cy="7353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4245" y="3802062"/>
              <a:ext cx="73533" cy="7353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7813" y="3884358"/>
              <a:ext cx="73532" cy="7353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2905" y="3920934"/>
              <a:ext cx="73532" cy="7353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46473" y="3846258"/>
              <a:ext cx="73533" cy="7353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00041" y="3582606"/>
              <a:ext cx="73532" cy="73532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7106221" y="2648394"/>
            <a:ext cx="3967479" cy="442595"/>
            <a:chOff x="7106221" y="2648394"/>
            <a:chExt cx="3967479" cy="442595"/>
          </a:xfrm>
        </p:grpSpPr>
        <p:sp>
          <p:nvSpPr>
            <p:cNvPr id="82" name="object 82"/>
            <p:cNvSpPr/>
            <p:nvPr/>
          </p:nvSpPr>
          <p:spPr>
            <a:xfrm>
              <a:off x="7143749" y="2686050"/>
              <a:ext cx="3893820" cy="368935"/>
            </a:xfrm>
            <a:custGeom>
              <a:avLst/>
              <a:gdLst/>
              <a:ahLst/>
              <a:cxnLst/>
              <a:rect l="l" t="t" r="r" b="b"/>
              <a:pathLst>
                <a:path w="3893820" h="368935">
                  <a:moveTo>
                    <a:pt x="0" y="320039"/>
                  </a:moveTo>
                  <a:lnTo>
                    <a:pt x="353568" y="339851"/>
                  </a:lnTo>
                  <a:lnTo>
                    <a:pt x="707135" y="368808"/>
                  </a:lnTo>
                  <a:lnTo>
                    <a:pt x="1060703" y="355091"/>
                  </a:lnTo>
                  <a:lnTo>
                    <a:pt x="1415796" y="297179"/>
                  </a:lnTo>
                  <a:lnTo>
                    <a:pt x="1769364" y="291084"/>
                  </a:lnTo>
                  <a:lnTo>
                    <a:pt x="2122931" y="301751"/>
                  </a:lnTo>
                  <a:lnTo>
                    <a:pt x="2478024" y="297179"/>
                  </a:lnTo>
                  <a:lnTo>
                    <a:pt x="2831592" y="313944"/>
                  </a:lnTo>
                  <a:lnTo>
                    <a:pt x="3185159" y="312420"/>
                  </a:lnTo>
                  <a:lnTo>
                    <a:pt x="3538728" y="297179"/>
                  </a:lnTo>
                  <a:lnTo>
                    <a:pt x="3893820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6221" y="2969958"/>
              <a:ext cx="73533" cy="7353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9789" y="2989770"/>
              <a:ext cx="73532" cy="7353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14881" y="3017202"/>
              <a:ext cx="73532" cy="7353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68449" y="3005010"/>
              <a:ext cx="73533" cy="7353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22017" y="2945574"/>
              <a:ext cx="73533" cy="7353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77109" y="2939478"/>
              <a:ext cx="73532" cy="7353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0677" y="2951670"/>
              <a:ext cx="73532" cy="7353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4245" y="2947098"/>
              <a:ext cx="73533" cy="7353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37813" y="2962338"/>
              <a:ext cx="73532" cy="7353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92905" y="2962338"/>
              <a:ext cx="73532" cy="7353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46473" y="2947098"/>
              <a:ext cx="73533" cy="7353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0041" y="2648394"/>
              <a:ext cx="73532" cy="73532"/>
            </a:xfrm>
            <a:prstGeom prst="rect">
              <a:avLst/>
            </a:prstGeom>
          </p:spPr>
        </p:pic>
      </p:grpSp>
      <p:sp>
        <p:nvSpPr>
          <p:cNvPr id="95" name="object 95"/>
          <p:cNvSpPr txBox="1"/>
          <p:nvPr/>
        </p:nvSpPr>
        <p:spPr>
          <a:xfrm>
            <a:off x="7034021" y="3516629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6,4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387843" y="3458082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6,6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742046" y="3638550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095868" y="3683000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450071" y="3891788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5,2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803893" y="4110939"/>
            <a:ext cx="2184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4,5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158096" y="4029202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4,8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512045" y="3907917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5,2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866121" y="3990213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220070" y="4027423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4,8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574273" y="3952494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928095" y="3689350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034021" y="2712211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7,8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387843" y="2731770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7,8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742046" y="2760090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7,7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095868" y="2746324"/>
            <a:ext cx="2184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7,7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450071" y="2688463"/>
            <a:ext cx="572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6395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7,9	</a:t>
            </a:r>
            <a:r>
              <a:rPr kumimoji="0" sz="1800" b="0" i="0" u="none" strike="noStrike" kern="1200" cap="none" spc="0" normalizeH="0" baseline="231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7,9</a:t>
            </a:r>
            <a:endParaRPr kumimoji="0" sz="1800" b="0" i="0" u="none" strike="noStrike" kern="1200" cap="none" spc="0" normalizeH="0" baseline="231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158096" y="2693923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512045" y="2688716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866121" y="2704591"/>
            <a:ext cx="572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6395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7,8	7,8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0574273" y="2689097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7,9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0928095" y="2391283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8,8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620382" y="5354573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620382" y="5039105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620382" y="4723257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620382" y="4407789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620382" y="4092067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620382" y="3776598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620382" y="3460750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620382" y="3145282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620382" y="2829559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620382" y="2514091"/>
            <a:ext cx="21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349136" y="3685383"/>
            <a:ext cx="178435" cy="4273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ΑΕΠ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28" name="object 1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67293" y="5932741"/>
            <a:ext cx="243839" cy="73533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929878" y="5932741"/>
            <a:ext cx="243840" cy="73533"/>
          </a:xfrm>
          <a:prstGeom prst="rect">
            <a:avLst/>
          </a:prstGeom>
        </p:spPr>
      </p:pic>
      <p:sp>
        <p:nvSpPr>
          <p:cNvPr id="130" name="object 130"/>
          <p:cNvSpPr txBox="1"/>
          <p:nvPr/>
        </p:nvSpPr>
        <p:spPr>
          <a:xfrm>
            <a:off x="6976998" y="5552643"/>
            <a:ext cx="4228465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2009</a:t>
            </a:r>
            <a:r>
              <a:rPr kumimoji="0" sz="1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2010</a:t>
            </a:r>
            <a:r>
              <a:rPr kumimoji="0" sz="1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2011</a:t>
            </a:r>
            <a:r>
              <a:rPr kumimoji="0" sz="1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2012</a:t>
            </a:r>
            <a:r>
              <a:rPr kumimoji="0" sz="1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2013</a:t>
            </a:r>
            <a:r>
              <a:rPr kumimoji="0" sz="1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2014</a:t>
            </a:r>
            <a:r>
              <a:rPr kumimoji="0" sz="1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2015</a:t>
            </a:r>
            <a:r>
              <a:rPr kumimoji="0" sz="1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2016</a:t>
            </a:r>
            <a:r>
              <a:rPr kumimoji="0" sz="1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2017</a:t>
            </a:r>
            <a:r>
              <a:rPr kumimoji="0" sz="1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2018</a:t>
            </a:r>
            <a:r>
              <a:rPr kumimoji="0" sz="1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2019</a:t>
            </a:r>
            <a:r>
              <a:rPr kumimoji="0" sz="1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6144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3135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Ελλάδα	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ΕΕ27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3761"/>
            <a:ext cx="10358120" cy="979883"/>
          </a:xfrm>
          <a:prstGeom prst="rect">
            <a:avLst/>
          </a:prstGeom>
        </p:spPr>
        <p:txBody>
          <a:bodyPr vert="horz" wrap="square" lIns="0" tIns="310006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/>
              <a:t>Η</a:t>
            </a:r>
            <a:r>
              <a:rPr spc="-10" dirty="0"/>
              <a:t> </a:t>
            </a:r>
            <a:r>
              <a:rPr spc="-5" dirty="0"/>
              <a:t>μικρότερη</a:t>
            </a:r>
            <a:r>
              <a:rPr spc="-30" dirty="0"/>
              <a:t> </a:t>
            </a:r>
            <a:r>
              <a:rPr spc="-5" dirty="0"/>
              <a:t>αύξηση</a:t>
            </a:r>
            <a:r>
              <a:rPr spc="-40" dirty="0"/>
              <a:t> </a:t>
            </a:r>
            <a:r>
              <a:rPr dirty="0"/>
              <a:t>σε</a:t>
            </a:r>
            <a:r>
              <a:rPr spc="-20" dirty="0"/>
              <a:t> </a:t>
            </a:r>
            <a:r>
              <a:rPr dirty="0"/>
              <a:t>κατά</a:t>
            </a:r>
            <a:r>
              <a:rPr spc="-5" dirty="0"/>
              <a:t> </a:t>
            </a:r>
            <a:r>
              <a:rPr dirty="0"/>
              <a:t>κεφαλήν</a:t>
            </a:r>
            <a:r>
              <a:rPr spc="-25" dirty="0"/>
              <a:t> </a:t>
            </a:r>
            <a:r>
              <a:rPr spc="-5" dirty="0"/>
              <a:t>δαπάνη</a:t>
            </a:r>
            <a:r>
              <a:rPr spc="-35" dirty="0"/>
              <a:t> </a:t>
            </a:r>
            <a:r>
              <a:rPr dirty="0"/>
              <a:t>υγείας</a:t>
            </a:r>
            <a:r>
              <a:rPr spc="-50" dirty="0"/>
              <a:t> </a:t>
            </a:r>
            <a:r>
              <a:rPr dirty="0"/>
              <a:t>(0,5%)</a:t>
            </a:r>
            <a:r>
              <a:rPr spc="-25" dirty="0"/>
              <a:t> </a:t>
            </a:r>
            <a:r>
              <a:rPr dirty="0"/>
              <a:t>μεταξύ</a:t>
            </a:r>
            <a:r>
              <a:rPr spc="-30" dirty="0"/>
              <a:t> </a:t>
            </a:r>
            <a:r>
              <a:rPr spc="-5" dirty="0"/>
              <a:t>των </a:t>
            </a:r>
            <a:r>
              <a:rPr dirty="0"/>
              <a:t>χωρών</a:t>
            </a:r>
            <a:r>
              <a:rPr spc="-45" dirty="0"/>
              <a:t> </a:t>
            </a:r>
            <a:r>
              <a:rPr spc="-5" dirty="0"/>
              <a:t>του </a:t>
            </a:r>
            <a:r>
              <a:rPr spc="-530" dirty="0"/>
              <a:t> </a:t>
            </a:r>
            <a:r>
              <a:rPr spc="-5" dirty="0"/>
              <a:t>ΟΟΣΑ</a:t>
            </a:r>
            <a:r>
              <a:rPr spc="-15" dirty="0"/>
              <a:t> </a:t>
            </a:r>
            <a:r>
              <a:rPr spc="-5" dirty="0"/>
              <a:t>την περίοδο</a:t>
            </a:r>
            <a:r>
              <a:rPr spc="-30" dirty="0"/>
              <a:t> </a:t>
            </a:r>
            <a:r>
              <a:rPr spc="-5" dirty="0"/>
              <a:t>2015-2019,</a:t>
            </a:r>
            <a:r>
              <a:rPr spc="5" dirty="0"/>
              <a:t> </a:t>
            </a:r>
            <a:r>
              <a:rPr spc="-5" dirty="0"/>
              <a:t>αναγκαστική</a:t>
            </a:r>
            <a:r>
              <a:rPr spc="-25" dirty="0"/>
              <a:t> </a:t>
            </a:r>
            <a:r>
              <a:rPr spc="-5" dirty="0"/>
              <a:t>αύξηση</a:t>
            </a:r>
            <a:r>
              <a:rPr spc="-35" dirty="0"/>
              <a:t> </a:t>
            </a:r>
            <a:r>
              <a:rPr spc="-5" dirty="0"/>
              <a:t>το </a:t>
            </a:r>
            <a:r>
              <a:rPr spc="-10" dirty="0"/>
              <a:t>2020</a:t>
            </a:r>
            <a:r>
              <a:rPr lang="el-GR" spc="-10" dirty="0"/>
              <a:t>, μικρότερη άλλων.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353311" y="2619755"/>
            <a:ext cx="4601210" cy="2376170"/>
            <a:chOff x="1353311" y="2619755"/>
            <a:chExt cx="4601210" cy="2376170"/>
          </a:xfrm>
        </p:grpSpPr>
        <p:sp>
          <p:nvSpPr>
            <p:cNvPr id="4" name="object 4"/>
            <p:cNvSpPr/>
            <p:nvPr/>
          </p:nvSpPr>
          <p:spPr>
            <a:xfrm>
              <a:off x="5785103" y="4850891"/>
              <a:ext cx="139065" cy="140335"/>
            </a:xfrm>
            <a:custGeom>
              <a:avLst/>
              <a:gdLst/>
              <a:ahLst/>
              <a:cxnLst/>
              <a:rect l="l" t="t" r="r" b="b"/>
              <a:pathLst>
                <a:path w="139064" h="140335">
                  <a:moveTo>
                    <a:pt x="138684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138684" y="140207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383792" y="2619755"/>
              <a:ext cx="4338955" cy="2371725"/>
            </a:xfrm>
            <a:custGeom>
              <a:avLst/>
              <a:gdLst/>
              <a:ahLst/>
              <a:cxnLst/>
              <a:rect l="l" t="t" r="r" b="b"/>
              <a:pathLst>
                <a:path w="4338955" h="2371725">
                  <a:moveTo>
                    <a:pt x="137160" y="0"/>
                  </a:moveTo>
                  <a:lnTo>
                    <a:pt x="0" y="0"/>
                  </a:lnTo>
                  <a:lnTo>
                    <a:pt x="0" y="2371344"/>
                  </a:lnTo>
                  <a:lnTo>
                    <a:pt x="137160" y="2371344"/>
                  </a:lnTo>
                  <a:lnTo>
                    <a:pt x="137160" y="0"/>
                  </a:lnTo>
                  <a:close/>
                </a:path>
                <a:path w="4338955" h="2371725">
                  <a:moveTo>
                    <a:pt x="338328" y="335280"/>
                  </a:moveTo>
                  <a:lnTo>
                    <a:pt x="199644" y="335280"/>
                  </a:lnTo>
                  <a:lnTo>
                    <a:pt x="199644" y="2371344"/>
                  </a:lnTo>
                  <a:lnTo>
                    <a:pt x="338328" y="2371344"/>
                  </a:lnTo>
                  <a:lnTo>
                    <a:pt x="338328" y="335280"/>
                  </a:lnTo>
                  <a:close/>
                </a:path>
                <a:path w="4338955" h="2371725">
                  <a:moveTo>
                    <a:pt x="537972" y="687324"/>
                  </a:moveTo>
                  <a:lnTo>
                    <a:pt x="399288" y="687324"/>
                  </a:lnTo>
                  <a:lnTo>
                    <a:pt x="399288" y="2371344"/>
                  </a:lnTo>
                  <a:lnTo>
                    <a:pt x="537972" y="2371344"/>
                  </a:lnTo>
                  <a:lnTo>
                    <a:pt x="537972" y="687324"/>
                  </a:lnTo>
                  <a:close/>
                </a:path>
                <a:path w="4338955" h="2371725">
                  <a:moveTo>
                    <a:pt x="737616" y="888492"/>
                  </a:moveTo>
                  <a:lnTo>
                    <a:pt x="600456" y="888492"/>
                  </a:lnTo>
                  <a:lnTo>
                    <a:pt x="600456" y="2371344"/>
                  </a:lnTo>
                  <a:lnTo>
                    <a:pt x="737616" y="2371344"/>
                  </a:lnTo>
                  <a:lnTo>
                    <a:pt x="737616" y="888492"/>
                  </a:lnTo>
                  <a:close/>
                </a:path>
                <a:path w="4338955" h="2371725">
                  <a:moveTo>
                    <a:pt x="938784" y="925068"/>
                  </a:moveTo>
                  <a:lnTo>
                    <a:pt x="800100" y="925068"/>
                  </a:lnTo>
                  <a:lnTo>
                    <a:pt x="800100" y="2371344"/>
                  </a:lnTo>
                  <a:lnTo>
                    <a:pt x="938784" y="2371344"/>
                  </a:lnTo>
                  <a:lnTo>
                    <a:pt x="938784" y="925068"/>
                  </a:lnTo>
                  <a:close/>
                </a:path>
                <a:path w="4338955" h="2371725">
                  <a:moveTo>
                    <a:pt x="1138428" y="1229868"/>
                  </a:moveTo>
                  <a:lnTo>
                    <a:pt x="999744" y="1229868"/>
                  </a:lnTo>
                  <a:lnTo>
                    <a:pt x="999744" y="2371344"/>
                  </a:lnTo>
                  <a:lnTo>
                    <a:pt x="1138428" y="2371344"/>
                  </a:lnTo>
                  <a:lnTo>
                    <a:pt x="1138428" y="1229868"/>
                  </a:lnTo>
                  <a:close/>
                </a:path>
                <a:path w="4338955" h="2371725">
                  <a:moveTo>
                    <a:pt x="1338072" y="1249680"/>
                  </a:moveTo>
                  <a:lnTo>
                    <a:pt x="1200912" y="1249680"/>
                  </a:lnTo>
                  <a:lnTo>
                    <a:pt x="1200912" y="2371344"/>
                  </a:lnTo>
                  <a:lnTo>
                    <a:pt x="1338072" y="2371344"/>
                  </a:lnTo>
                  <a:lnTo>
                    <a:pt x="1338072" y="1249680"/>
                  </a:lnTo>
                  <a:close/>
                </a:path>
                <a:path w="4338955" h="2371725">
                  <a:moveTo>
                    <a:pt x="1537716" y="1478280"/>
                  </a:moveTo>
                  <a:lnTo>
                    <a:pt x="1400556" y="1478280"/>
                  </a:lnTo>
                  <a:lnTo>
                    <a:pt x="1400556" y="2371344"/>
                  </a:lnTo>
                  <a:lnTo>
                    <a:pt x="1537716" y="2371344"/>
                  </a:lnTo>
                  <a:lnTo>
                    <a:pt x="1537716" y="1478280"/>
                  </a:lnTo>
                  <a:close/>
                </a:path>
                <a:path w="4338955" h="2371725">
                  <a:moveTo>
                    <a:pt x="1738884" y="1580388"/>
                  </a:moveTo>
                  <a:lnTo>
                    <a:pt x="1600200" y="1580388"/>
                  </a:lnTo>
                  <a:lnTo>
                    <a:pt x="1600200" y="2371344"/>
                  </a:lnTo>
                  <a:lnTo>
                    <a:pt x="1738884" y="2371344"/>
                  </a:lnTo>
                  <a:lnTo>
                    <a:pt x="1738884" y="1580388"/>
                  </a:lnTo>
                  <a:close/>
                </a:path>
                <a:path w="4338955" h="2371725">
                  <a:moveTo>
                    <a:pt x="1938528" y="1588008"/>
                  </a:moveTo>
                  <a:lnTo>
                    <a:pt x="1799844" y="1588008"/>
                  </a:lnTo>
                  <a:lnTo>
                    <a:pt x="1799844" y="2371344"/>
                  </a:lnTo>
                  <a:lnTo>
                    <a:pt x="1938528" y="2371344"/>
                  </a:lnTo>
                  <a:lnTo>
                    <a:pt x="1938528" y="1588008"/>
                  </a:lnTo>
                  <a:close/>
                </a:path>
                <a:path w="4338955" h="2371725">
                  <a:moveTo>
                    <a:pt x="2138172" y="1589532"/>
                  </a:moveTo>
                  <a:lnTo>
                    <a:pt x="2001012" y="1589532"/>
                  </a:lnTo>
                  <a:lnTo>
                    <a:pt x="2001012" y="2371344"/>
                  </a:lnTo>
                  <a:lnTo>
                    <a:pt x="2138172" y="2371344"/>
                  </a:lnTo>
                  <a:lnTo>
                    <a:pt x="2138172" y="1589532"/>
                  </a:lnTo>
                  <a:close/>
                </a:path>
                <a:path w="4338955" h="2371725">
                  <a:moveTo>
                    <a:pt x="2339340" y="1598676"/>
                  </a:moveTo>
                  <a:lnTo>
                    <a:pt x="2200656" y="1598676"/>
                  </a:lnTo>
                  <a:lnTo>
                    <a:pt x="2200656" y="2371344"/>
                  </a:lnTo>
                  <a:lnTo>
                    <a:pt x="2339340" y="2371344"/>
                  </a:lnTo>
                  <a:lnTo>
                    <a:pt x="2339340" y="1598676"/>
                  </a:lnTo>
                  <a:close/>
                </a:path>
                <a:path w="4338955" h="2371725">
                  <a:moveTo>
                    <a:pt x="2538984" y="1712976"/>
                  </a:moveTo>
                  <a:lnTo>
                    <a:pt x="2400300" y="1712976"/>
                  </a:lnTo>
                  <a:lnTo>
                    <a:pt x="2400300" y="2371344"/>
                  </a:lnTo>
                  <a:lnTo>
                    <a:pt x="2538984" y="2371344"/>
                  </a:lnTo>
                  <a:lnTo>
                    <a:pt x="2538984" y="1712976"/>
                  </a:lnTo>
                  <a:close/>
                </a:path>
                <a:path w="4338955" h="2371725">
                  <a:moveTo>
                    <a:pt x="2738628" y="1868424"/>
                  </a:moveTo>
                  <a:lnTo>
                    <a:pt x="2601468" y="1868424"/>
                  </a:lnTo>
                  <a:lnTo>
                    <a:pt x="2601468" y="2371344"/>
                  </a:lnTo>
                  <a:lnTo>
                    <a:pt x="2738628" y="2371344"/>
                  </a:lnTo>
                  <a:lnTo>
                    <a:pt x="2738628" y="1868424"/>
                  </a:lnTo>
                  <a:close/>
                </a:path>
                <a:path w="4338955" h="2371725">
                  <a:moveTo>
                    <a:pt x="2938272" y="1927860"/>
                  </a:moveTo>
                  <a:lnTo>
                    <a:pt x="2801112" y="1927860"/>
                  </a:lnTo>
                  <a:lnTo>
                    <a:pt x="2801112" y="2371344"/>
                  </a:lnTo>
                  <a:lnTo>
                    <a:pt x="2938272" y="2371344"/>
                  </a:lnTo>
                  <a:lnTo>
                    <a:pt x="2938272" y="1927860"/>
                  </a:lnTo>
                  <a:close/>
                </a:path>
                <a:path w="4338955" h="2371725">
                  <a:moveTo>
                    <a:pt x="3139440" y="1962912"/>
                  </a:moveTo>
                  <a:lnTo>
                    <a:pt x="3000756" y="1962912"/>
                  </a:lnTo>
                  <a:lnTo>
                    <a:pt x="3000756" y="2371344"/>
                  </a:lnTo>
                  <a:lnTo>
                    <a:pt x="3139440" y="2371344"/>
                  </a:lnTo>
                  <a:lnTo>
                    <a:pt x="3139440" y="1962912"/>
                  </a:lnTo>
                  <a:close/>
                </a:path>
                <a:path w="4338955" h="2371725">
                  <a:moveTo>
                    <a:pt x="3339084" y="1991868"/>
                  </a:moveTo>
                  <a:lnTo>
                    <a:pt x="3200400" y="1991868"/>
                  </a:lnTo>
                  <a:lnTo>
                    <a:pt x="3200400" y="2371344"/>
                  </a:lnTo>
                  <a:lnTo>
                    <a:pt x="3339084" y="2371344"/>
                  </a:lnTo>
                  <a:lnTo>
                    <a:pt x="3339084" y="1991868"/>
                  </a:lnTo>
                  <a:close/>
                </a:path>
                <a:path w="4338955" h="2371725">
                  <a:moveTo>
                    <a:pt x="3538728" y="1996440"/>
                  </a:moveTo>
                  <a:lnTo>
                    <a:pt x="3401568" y="1996440"/>
                  </a:lnTo>
                  <a:lnTo>
                    <a:pt x="3401568" y="2371344"/>
                  </a:lnTo>
                  <a:lnTo>
                    <a:pt x="3538728" y="2371344"/>
                  </a:lnTo>
                  <a:lnTo>
                    <a:pt x="3538728" y="1996440"/>
                  </a:lnTo>
                  <a:close/>
                </a:path>
                <a:path w="4338955" h="2371725">
                  <a:moveTo>
                    <a:pt x="3739896" y="2025396"/>
                  </a:moveTo>
                  <a:lnTo>
                    <a:pt x="3601212" y="2025396"/>
                  </a:lnTo>
                  <a:lnTo>
                    <a:pt x="3601212" y="2371344"/>
                  </a:lnTo>
                  <a:lnTo>
                    <a:pt x="3739896" y="2371344"/>
                  </a:lnTo>
                  <a:lnTo>
                    <a:pt x="3739896" y="2025396"/>
                  </a:lnTo>
                  <a:close/>
                </a:path>
                <a:path w="4338955" h="2371725">
                  <a:moveTo>
                    <a:pt x="3939540" y="2069592"/>
                  </a:moveTo>
                  <a:lnTo>
                    <a:pt x="3800856" y="2069592"/>
                  </a:lnTo>
                  <a:lnTo>
                    <a:pt x="3800856" y="2371344"/>
                  </a:lnTo>
                  <a:lnTo>
                    <a:pt x="3939540" y="2371344"/>
                  </a:lnTo>
                  <a:lnTo>
                    <a:pt x="3939540" y="2069592"/>
                  </a:lnTo>
                  <a:close/>
                </a:path>
                <a:path w="4338955" h="2371725">
                  <a:moveTo>
                    <a:pt x="4139184" y="2093976"/>
                  </a:moveTo>
                  <a:lnTo>
                    <a:pt x="4002024" y="2093976"/>
                  </a:lnTo>
                  <a:lnTo>
                    <a:pt x="4002024" y="2371344"/>
                  </a:lnTo>
                  <a:lnTo>
                    <a:pt x="4139184" y="2371344"/>
                  </a:lnTo>
                  <a:lnTo>
                    <a:pt x="4139184" y="2093976"/>
                  </a:lnTo>
                  <a:close/>
                </a:path>
                <a:path w="4338955" h="2371725">
                  <a:moveTo>
                    <a:pt x="4338828" y="2154936"/>
                  </a:moveTo>
                  <a:lnTo>
                    <a:pt x="4201668" y="2154936"/>
                  </a:lnTo>
                  <a:lnTo>
                    <a:pt x="4201668" y="2371344"/>
                  </a:lnTo>
                  <a:lnTo>
                    <a:pt x="4338828" y="2371344"/>
                  </a:lnTo>
                  <a:lnTo>
                    <a:pt x="4338828" y="215493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353311" y="4991100"/>
              <a:ext cx="4601210" cy="0"/>
            </a:xfrm>
            <a:custGeom>
              <a:avLst/>
              <a:gdLst/>
              <a:ahLst/>
              <a:cxnLst/>
              <a:rect l="l" t="t" r="r" b="b"/>
              <a:pathLst>
                <a:path w="4601210">
                  <a:moveTo>
                    <a:pt x="0" y="0"/>
                  </a:moveTo>
                  <a:lnTo>
                    <a:pt x="46009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50010" y="1901189"/>
            <a:ext cx="3997325" cy="6654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78180" marR="5080" lvl="0" indent="-506095" algn="l" defTabSz="914400" rtl="0" eaLnBrk="1" fontAlgn="auto" latinLnBrk="0" hangingPunct="1">
              <a:lnSpc>
                <a:spcPct val="103099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Μέσος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όρος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ετήσιας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μεταβολής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κατά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κεφαλήν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δαπάνης </a:t>
            </a:r>
            <a:r>
              <a:rPr kumimoji="0" sz="1300" b="0" i="0" u="none" strike="noStrike" kern="1200" cap="none" spc="-28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υγείας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στις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χώρες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του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ΟΟΣΑ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(2015-2019)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8,0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0288" y="2707589"/>
            <a:ext cx="2032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6,8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0567" y="3059430"/>
            <a:ext cx="2032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5,7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5066" y="3260293"/>
            <a:ext cx="45465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5,0</a:t>
            </a: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50" b="0" i="0" u="none" strike="noStrike" kern="1200" cap="none" spc="0" normalizeH="0" baseline="-15151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4,9</a:t>
            </a:r>
            <a:endParaRPr kumimoji="0" sz="1650" b="0" i="0" u="none" strike="noStrike" kern="1200" cap="none" spc="0" normalizeH="0" baseline="-1515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5370" y="3602227"/>
            <a:ext cx="45465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3,8</a:t>
            </a:r>
            <a:r>
              <a:rPr kumimoji="0" sz="1100" b="0" i="0" u="none" strike="noStrike" kern="1200" cap="none" spc="-7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50" b="0" i="0" u="none" strike="noStrike" kern="1200" cap="none" spc="0" normalizeH="0" baseline="-7575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3,8</a:t>
            </a:r>
            <a:endParaRPr kumimoji="0" sz="1650" b="0" i="0" u="none" strike="noStrike" kern="1200" cap="none" spc="0" normalizeH="0" baseline="-7575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0947" y="3850385"/>
            <a:ext cx="2032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3,0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5826" y="3971035"/>
            <a:ext cx="8540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1200" cap="none" spc="0" normalizeH="0" baseline="7575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2,7</a:t>
            </a:r>
            <a:r>
              <a:rPr kumimoji="0" sz="1650" b="0" i="0" u="none" strike="noStrike" kern="1200" cap="none" spc="-112" normalizeH="0" baseline="7575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50" b="0" i="0" u="none" strike="noStrike" kern="1200" cap="none" spc="0" normalizeH="0" baseline="505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2,6</a:t>
            </a:r>
            <a:r>
              <a:rPr kumimoji="0" sz="1650" b="0" i="0" u="none" strike="noStrike" kern="1200" cap="none" spc="-112" normalizeH="0" baseline="505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50" b="0" i="0" u="none" strike="noStrike" kern="1200" cap="none" spc="0" normalizeH="0" baseline="2525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2,6</a:t>
            </a:r>
            <a:r>
              <a:rPr kumimoji="0" sz="1650" b="0" i="0" u="none" strike="noStrike" kern="1200" cap="none" spc="-112" normalizeH="0" baseline="2525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2,6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51579" y="4085335"/>
            <a:ext cx="2032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2,2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26078" y="4368800"/>
            <a:ext cx="1054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0" i="0" u="none" strike="noStrike" kern="1200" cap="none" spc="0" normalizeH="0" baseline="50505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1,7</a:t>
            </a:r>
            <a:r>
              <a:rPr kumimoji="0" sz="1650" b="0" i="0" u="none" strike="noStrike" kern="1200" cap="none" spc="-112" normalizeH="0" baseline="50505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50" b="0" i="0" u="none" strike="noStrike" kern="1200" cap="none" spc="0" normalizeH="0" baseline="27777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1,5</a:t>
            </a:r>
            <a:r>
              <a:rPr kumimoji="0" sz="1650" b="0" i="0" u="none" strike="noStrike" kern="1200" cap="none" spc="-112" normalizeH="0" baseline="27777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50" b="0" i="0" u="none" strike="noStrike" kern="1200" cap="none" spc="0" normalizeH="0" baseline="12626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1,4</a:t>
            </a:r>
            <a:r>
              <a:rPr kumimoji="0" sz="1650" b="0" i="0" u="none" strike="noStrike" kern="1200" cap="none" spc="-112" normalizeH="0" baseline="12626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50" b="0" i="0" u="none" strike="noStrike" kern="1200" cap="none" spc="0" normalizeH="0" baseline="2525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1,3</a:t>
            </a:r>
            <a:r>
              <a:rPr kumimoji="0" sz="1650" b="0" i="0" u="none" strike="noStrike" kern="1200" cap="none" spc="-112" normalizeH="0" baseline="2525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1,3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26838" y="4397755"/>
            <a:ext cx="6546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1,2</a:t>
            </a:r>
            <a:r>
              <a:rPr kumimoji="0" sz="1100" b="0" i="0" u="none" strike="noStrike" kern="1200" cap="none" spc="-7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50" b="0" i="0" u="none" strike="noStrike" kern="1200" cap="none" spc="0" normalizeH="0" baseline="-17676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1,0</a:t>
            </a:r>
            <a:r>
              <a:rPr kumimoji="0" sz="1650" b="0" i="0" u="none" strike="noStrike" kern="1200" cap="none" spc="-112" normalizeH="0" baseline="-17676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50" b="0" i="0" u="none" strike="noStrike" kern="1200" cap="none" spc="0" normalizeH="0" baseline="-27777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0,9</a:t>
            </a:r>
            <a:endParaRPr kumimoji="0" sz="1650" b="0" i="0" u="none" strike="noStrike" kern="1200" cap="none" spc="0" normalizeH="0" baseline="-27777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26913" y="4528565"/>
            <a:ext cx="45465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0,7</a:t>
            </a:r>
            <a:r>
              <a:rPr kumimoji="0" sz="1100" b="0" i="0" u="none" strike="noStrike" kern="1200" cap="none" spc="-7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50" b="0" i="0" u="none" strike="noStrike" kern="1200" cap="none" spc="0" normalizeH="0" baseline="-30303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0,5</a:t>
            </a:r>
            <a:endParaRPr kumimoji="0" sz="1650" b="0" i="0" u="none" strike="noStrike" kern="1200" cap="none" spc="0" normalizeH="0" baseline="-3030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3983" y="4879594"/>
            <a:ext cx="201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3983" y="4582159"/>
            <a:ext cx="201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3983" y="4284726"/>
            <a:ext cx="201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33983" y="3986860"/>
            <a:ext cx="2019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3983" y="3689984"/>
            <a:ext cx="201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3983" y="3392551"/>
            <a:ext cx="201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3983" y="3094989"/>
            <a:ext cx="201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3983" y="2797251"/>
            <a:ext cx="2019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3983" y="2500376"/>
            <a:ext cx="201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3983" y="2202942"/>
            <a:ext cx="201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82394" y="5066804"/>
            <a:ext cx="4568190" cy="8832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6350" lvl="0" indent="0" algn="r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Λετονία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6350" lvl="0" indent="0" algn="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Λιθουανία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6075" marR="5715" lvl="0" indent="48895" algn="r" defTabSz="914400" rtl="0" eaLnBrk="1" fontAlgn="auto" latinLnBrk="0" hangingPunct="1">
              <a:lnSpc>
                <a:spcPct val="1193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Εσθ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νία  Τσεχία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Πολωνία </a:t>
            </a:r>
            <a:r>
              <a:rPr kumimoji="0" sz="1100" b="0" i="0" u="none" strike="noStrike" kern="1200" cap="none" spc="-23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Σλ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βενί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8930" marR="5080" lvl="0" indent="-146685" algn="r" defTabSz="914400" rtl="0" eaLnBrk="1" fontAlgn="auto" latinLnBrk="0" hangingPunct="1">
              <a:lnSpc>
                <a:spcPct val="11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ρ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το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γαλία 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Σλ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βακία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37845" marR="0" lvl="0" indent="0" algn="l" defTabSz="914400" rtl="0" eaLnBrk="1" fontAlgn="auto" latinLnBrk="0" hangingPunct="1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ΟΟΣΑ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5715" lvl="0" indent="0" algn="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Ιρλανδία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37185" marR="5715" lvl="0" indent="-31115" algn="r" defTabSz="914400" rtl="0" eaLnBrk="1" fontAlgn="auto" latinLnBrk="0" hangingPunct="1">
              <a:lnSpc>
                <a:spcPct val="1193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Ουγγαρία 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Γερμ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ν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ία  Ισπανία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Βέλγιο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5715" lvl="0" indent="0" algn="r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Λ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υ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ξ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εμ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βο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ύ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ρ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γο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6985" lvl="0" indent="0" algn="r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Denmark¹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93065" marR="5715" lvl="0" indent="135890" algn="r" defTabSz="914400" rtl="0" eaLnBrk="1" fontAlgn="auto" latinLnBrk="0" hangingPunct="1">
              <a:lnSpc>
                <a:spcPct val="119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Δανία 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Αυστρία  Ιταλία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63525" marR="5715" lvl="0" indent="124460" algn="r" defTabSz="914400" rtl="0" eaLnBrk="1" fontAlgn="auto" latinLnBrk="0" hangingPunct="1">
              <a:lnSpc>
                <a:spcPts val="158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Σουη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δία  Φιν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λ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ν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δί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5715" lvl="0" indent="0" algn="r" defTabSz="914400" rtl="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Γαλλία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Ελλάδα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2134" y="3817215"/>
            <a:ext cx="165735" cy="1257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940105" y="2291905"/>
            <a:ext cx="4278630" cy="2747010"/>
            <a:chOff x="6940105" y="2291905"/>
            <a:chExt cx="4278630" cy="2747010"/>
          </a:xfrm>
        </p:grpSpPr>
        <p:sp>
          <p:nvSpPr>
            <p:cNvPr id="31" name="object 31"/>
            <p:cNvSpPr/>
            <p:nvPr/>
          </p:nvSpPr>
          <p:spPr>
            <a:xfrm>
              <a:off x="6944868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955536" y="3904487"/>
              <a:ext cx="71755" cy="737870"/>
            </a:xfrm>
            <a:custGeom>
              <a:avLst/>
              <a:gdLst/>
              <a:ahLst/>
              <a:cxnLst/>
              <a:rect l="l" t="t" r="r" b="b"/>
              <a:pathLst>
                <a:path w="71754" h="737870">
                  <a:moveTo>
                    <a:pt x="71628" y="0"/>
                  </a:moveTo>
                  <a:lnTo>
                    <a:pt x="0" y="0"/>
                  </a:lnTo>
                  <a:lnTo>
                    <a:pt x="0" y="737616"/>
                  </a:lnTo>
                  <a:lnTo>
                    <a:pt x="71628" y="737616"/>
                  </a:lnTo>
                  <a:lnTo>
                    <a:pt x="716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109460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120128" y="4172711"/>
              <a:ext cx="71755" cy="469900"/>
            </a:xfrm>
            <a:custGeom>
              <a:avLst/>
              <a:gdLst/>
              <a:ahLst/>
              <a:cxnLst/>
              <a:rect l="l" t="t" r="r" b="b"/>
              <a:pathLst>
                <a:path w="71754" h="469900">
                  <a:moveTo>
                    <a:pt x="71627" y="0"/>
                  </a:moveTo>
                  <a:lnTo>
                    <a:pt x="0" y="0"/>
                  </a:lnTo>
                  <a:lnTo>
                    <a:pt x="0" y="469392"/>
                  </a:lnTo>
                  <a:lnTo>
                    <a:pt x="71627" y="469392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027164" y="3718559"/>
              <a:ext cx="71755" cy="923925"/>
            </a:xfrm>
            <a:custGeom>
              <a:avLst/>
              <a:gdLst/>
              <a:ahLst/>
              <a:cxnLst/>
              <a:rect l="l" t="t" r="r" b="b"/>
              <a:pathLst>
                <a:path w="71754" h="923925">
                  <a:moveTo>
                    <a:pt x="71627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71627" y="923544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272528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284720" y="4236719"/>
              <a:ext cx="70485" cy="405765"/>
            </a:xfrm>
            <a:custGeom>
              <a:avLst/>
              <a:gdLst/>
              <a:ahLst/>
              <a:cxnLst/>
              <a:rect l="l" t="t" r="r" b="b"/>
              <a:pathLst>
                <a:path w="70484" h="405764">
                  <a:moveTo>
                    <a:pt x="70103" y="0"/>
                  </a:moveTo>
                  <a:lnTo>
                    <a:pt x="0" y="0"/>
                  </a:lnTo>
                  <a:lnTo>
                    <a:pt x="0" y="405383"/>
                  </a:lnTo>
                  <a:lnTo>
                    <a:pt x="70103" y="40538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191756" y="4034027"/>
              <a:ext cx="70485" cy="608330"/>
            </a:xfrm>
            <a:custGeom>
              <a:avLst/>
              <a:gdLst/>
              <a:ahLst/>
              <a:cxnLst/>
              <a:rect l="l" t="t" r="r" b="b"/>
              <a:pathLst>
                <a:path w="70484" h="608329">
                  <a:moveTo>
                    <a:pt x="70103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70103" y="608076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437120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447788" y="4245863"/>
              <a:ext cx="71755" cy="396240"/>
            </a:xfrm>
            <a:custGeom>
              <a:avLst/>
              <a:gdLst/>
              <a:ahLst/>
              <a:cxnLst/>
              <a:rect l="l" t="t" r="r" b="b"/>
              <a:pathLst>
                <a:path w="71754" h="396239">
                  <a:moveTo>
                    <a:pt x="71627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71627" y="39624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7354824" y="3994403"/>
              <a:ext cx="71755" cy="647700"/>
            </a:xfrm>
            <a:custGeom>
              <a:avLst/>
              <a:gdLst/>
              <a:ahLst/>
              <a:cxnLst/>
              <a:rect l="l" t="t" r="r" b="b"/>
              <a:pathLst>
                <a:path w="71754" h="647700">
                  <a:moveTo>
                    <a:pt x="71627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71627" y="64770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7601712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612380" y="4247388"/>
              <a:ext cx="71755" cy="394970"/>
            </a:xfrm>
            <a:custGeom>
              <a:avLst/>
              <a:gdLst/>
              <a:ahLst/>
              <a:cxnLst/>
              <a:rect l="l" t="t" r="r" b="b"/>
              <a:pathLst>
                <a:path w="71754" h="394970">
                  <a:moveTo>
                    <a:pt x="71627" y="0"/>
                  </a:moveTo>
                  <a:lnTo>
                    <a:pt x="0" y="0"/>
                  </a:lnTo>
                  <a:lnTo>
                    <a:pt x="0" y="394716"/>
                  </a:lnTo>
                  <a:lnTo>
                    <a:pt x="71627" y="394716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519416" y="2490215"/>
              <a:ext cx="71755" cy="2152015"/>
            </a:xfrm>
            <a:custGeom>
              <a:avLst/>
              <a:gdLst/>
              <a:ahLst/>
              <a:cxnLst/>
              <a:rect l="l" t="t" r="r" b="b"/>
              <a:pathLst>
                <a:path w="71754" h="2152015">
                  <a:moveTo>
                    <a:pt x="71627" y="0"/>
                  </a:moveTo>
                  <a:lnTo>
                    <a:pt x="0" y="0"/>
                  </a:lnTo>
                  <a:lnTo>
                    <a:pt x="0" y="2151888"/>
                  </a:lnTo>
                  <a:lnTo>
                    <a:pt x="71627" y="215188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766304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776972" y="4338827"/>
              <a:ext cx="71755" cy="303530"/>
            </a:xfrm>
            <a:custGeom>
              <a:avLst/>
              <a:gdLst/>
              <a:ahLst/>
              <a:cxnLst/>
              <a:rect l="l" t="t" r="r" b="b"/>
              <a:pathLst>
                <a:path w="71754" h="303529">
                  <a:moveTo>
                    <a:pt x="71627" y="0"/>
                  </a:moveTo>
                  <a:lnTo>
                    <a:pt x="0" y="0"/>
                  </a:lnTo>
                  <a:lnTo>
                    <a:pt x="0" y="303276"/>
                  </a:lnTo>
                  <a:lnTo>
                    <a:pt x="71627" y="303276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7684008" y="4091939"/>
              <a:ext cx="71755" cy="550545"/>
            </a:xfrm>
            <a:custGeom>
              <a:avLst/>
              <a:gdLst/>
              <a:ahLst/>
              <a:cxnLst/>
              <a:rect l="l" t="t" r="r" b="b"/>
              <a:pathLst>
                <a:path w="71754" h="550545">
                  <a:moveTo>
                    <a:pt x="71627" y="0"/>
                  </a:moveTo>
                  <a:lnTo>
                    <a:pt x="0" y="0"/>
                  </a:lnTo>
                  <a:lnTo>
                    <a:pt x="0" y="550164"/>
                  </a:lnTo>
                  <a:lnTo>
                    <a:pt x="71627" y="550164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929372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7940040" y="4346447"/>
              <a:ext cx="71755" cy="295910"/>
            </a:xfrm>
            <a:custGeom>
              <a:avLst/>
              <a:gdLst/>
              <a:ahLst/>
              <a:cxnLst/>
              <a:rect l="l" t="t" r="r" b="b"/>
              <a:pathLst>
                <a:path w="71754" h="295910">
                  <a:moveTo>
                    <a:pt x="71627" y="0"/>
                  </a:moveTo>
                  <a:lnTo>
                    <a:pt x="0" y="0"/>
                  </a:lnTo>
                  <a:lnTo>
                    <a:pt x="0" y="295656"/>
                  </a:lnTo>
                  <a:lnTo>
                    <a:pt x="71627" y="295656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848600" y="4360163"/>
              <a:ext cx="70485" cy="281940"/>
            </a:xfrm>
            <a:custGeom>
              <a:avLst/>
              <a:gdLst/>
              <a:ahLst/>
              <a:cxnLst/>
              <a:rect l="l" t="t" r="r" b="b"/>
              <a:pathLst>
                <a:path w="70484" h="281939">
                  <a:moveTo>
                    <a:pt x="70103" y="0"/>
                  </a:moveTo>
                  <a:lnTo>
                    <a:pt x="0" y="0"/>
                  </a:lnTo>
                  <a:lnTo>
                    <a:pt x="0" y="281940"/>
                  </a:lnTo>
                  <a:lnTo>
                    <a:pt x="70103" y="281940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8093964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104632" y="4349495"/>
              <a:ext cx="71755" cy="292735"/>
            </a:xfrm>
            <a:custGeom>
              <a:avLst/>
              <a:gdLst/>
              <a:ahLst/>
              <a:cxnLst/>
              <a:rect l="l" t="t" r="r" b="b"/>
              <a:pathLst>
                <a:path w="71754" h="292735">
                  <a:moveTo>
                    <a:pt x="7162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71627" y="292607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011668" y="4102607"/>
              <a:ext cx="71755" cy="539750"/>
            </a:xfrm>
            <a:custGeom>
              <a:avLst/>
              <a:gdLst/>
              <a:ahLst/>
              <a:cxnLst/>
              <a:rect l="l" t="t" r="r" b="b"/>
              <a:pathLst>
                <a:path w="71754" h="539750">
                  <a:moveTo>
                    <a:pt x="71627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71627" y="539496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258556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269224" y="4398263"/>
              <a:ext cx="71755" cy="243840"/>
            </a:xfrm>
            <a:custGeom>
              <a:avLst/>
              <a:gdLst/>
              <a:ahLst/>
              <a:cxnLst/>
              <a:rect l="l" t="t" r="r" b="b"/>
              <a:pathLst>
                <a:path w="71754" h="243839">
                  <a:moveTo>
                    <a:pt x="71627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71627" y="24384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176260" y="4277867"/>
              <a:ext cx="71755" cy="364490"/>
            </a:xfrm>
            <a:custGeom>
              <a:avLst/>
              <a:gdLst/>
              <a:ahLst/>
              <a:cxnLst/>
              <a:rect l="l" t="t" r="r" b="b"/>
              <a:pathLst>
                <a:path w="71754" h="364489">
                  <a:moveTo>
                    <a:pt x="71628" y="0"/>
                  </a:moveTo>
                  <a:lnTo>
                    <a:pt x="0" y="0"/>
                  </a:lnTo>
                  <a:lnTo>
                    <a:pt x="0" y="364235"/>
                  </a:lnTo>
                  <a:lnTo>
                    <a:pt x="71628" y="364235"/>
                  </a:lnTo>
                  <a:lnTo>
                    <a:pt x="7162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423148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8433816" y="4410455"/>
              <a:ext cx="71755" cy="231775"/>
            </a:xfrm>
            <a:custGeom>
              <a:avLst/>
              <a:gdLst/>
              <a:ahLst/>
              <a:cxnLst/>
              <a:rect l="l" t="t" r="r" b="b"/>
              <a:pathLst>
                <a:path w="71754" h="231775">
                  <a:moveTo>
                    <a:pt x="71627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71627" y="23164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340852" y="4163567"/>
              <a:ext cx="71755" cy="478790"/>
            </a:xfrm>
            <a:custGeom>
              <a:avLst/>
              <a:gdLst/>
              <a:ahLst/>
              <a:cxnLst/>
              <a:rect l="l" t="t" r="r" b="b"/>
              <a:pathLst>
                <a:path w="71754" h="478789">
                  <a:moveTo>
                    <a:pt x="71627" y="0"/>
                  </a:moveTo>
                  <a:lnTo>
                    <a:pt x="0" y="0"/>
                  </a:lnTo>
                  <a:lnTo>
                    <a:pt x="0" y="478535"/>
                  </a:lnTo>
                  <a:lnTo>
                    <a:pt x="71627" y="478535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586216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596884" y="4425695"/>
              <a:ext cx="71755" cy="216535"/>
            </a:xfrm>
            <a:custGeom>
              <a:avLst/>
              <a:gdLst/>
              <a:ahLst/>
              <a:cxnLst/>
              <a:rect l="l" t="t" r="r" b="b"/>
              <a:pathLst>
                <a:path w="71754" h="216535">
                  <a:moveTo>
                    <a:pt x="71627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1627" y="216407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505444" y="4297679"/>
              <a:ext cx="70485" cy="344805"/>
            </a:xfrm>
            <a:custGeom>
              <a:avLst/>
              <a:gdLst/>
              <a:ahLst/>
              <a:cxnLst/>
              <a:rect l="l" t="t" r="r" b="b"/>
              <a:pathLst>
                <a:path w="70484" h="344804">
                  <a:moveTo>
                    <a:pt x="70103" y="0"/>
                  </a:moveTo>
                  <a:lnTo>
                    <a:pt x="0" y="0"/>
                  </a:lnTo>
                  <a:lnTo>
                    <a:pt x="0" y="344424"/>
                  </a:lnTo>
                  <a:lnTo>
                    <a:pt x="70103" y="344424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8750808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8761476" y="4430267"/>
              <a:ext cx="71755" cy="212090"/>
            </a:xfrm>
            <a:custGeom>
              <a:avLst/>
              <a:gdLst/>
              <a:ahLst/>
              <a:cxnLst/>
              <a:rect l="l" t="t" r="r" b="b"/>
              <a:pathLst>
                <a:path w="71754" h="212089">
                  <a:moveTo>
                    <a:pt x="71627" y="0"/>
                  </a:moveTo>
                  <a:lnTo>
                    <a:pt x="0" y="0"/>
                  </a:lnTo>
                  <a:lnTo>
                    <a:pt x="0" y="211835"/>
                  </a:lnTo>
                  <a:lnTo>
                    <a:pt x="71627" y="211835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8668512" y="4404360"/>
              <a:ext cx="71755" cy="238125"/>
            </a:xfrm>
            <a:custGeom>
              <a:avLst/>
              <a:gdLst/>
              <a:ahLst/>
              <a:cxnLst/>
              <a:rect l="l" t="t" r="r" b="b"/>
              <a:pathLst>
                <a:path w="71754" h="238125">
                  <a:moveTo>
                    <a:pt x="71628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71628" y="237744"/>
                  </a:lnTo>
                  <a:lnTo>
                    <a:pt x="7162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8915400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8926068" y="4454651"/>
              <a:ext cx="71755" cy="187960"/>
            </a:xfrm>
            <a:custGeom>
              <a:avLst/>
              <a:gdLst/>
              <a:ahLst/>
              <a:cxnLst/>
              <a:rect l="l" t="t" r="r" b="b"/>
              <a:pathLst>
                <a:path w="71754" h="187960">
                  <a:moveTo>
                    <a:pt x="71627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71627" y="187452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8833104" y="4276344"/>
              <a:ext cx="71755" cy="365760"/>
            </a:xfrm>
            <a:custGeom>
              <a:avLst/>
              <a:gdLst/>
              <a:ahLst/>
              <a:cxnLst/>
              <a:rect l="l" t="t" r="r" b="b"/>
              <a:pathLst>
                <a:path w="71754" h="365760">
                  <a:moveTo>
                    <a:pt x="71627" y="0"/>
                  </a:moveTo>
                  <a:lnTo>
                    <a:pt x="0" y="0"/>
                  </a:lnTo>
                  <a:lnTo>
                    <a:pt x="0" y="365759"/>
                  </a:lnTo>
                  <a:lnTo>
                    <a:pt x="71627" y="365759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9079992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9090660" y="4471416"/>
              <a:ext cx="71755" cy="170815"/>
            </a:xfrm>
            <a:custGeom>
              <a:avLst/>
              <a:gdLst/>
              <a:ahLst/>
              <a:cxnLst/>
              <a:rect l="l" t="t" r="r" b="b"/>
              <a:pathLst>
                <a:path w="71754" h="170814">
                  <a:moveTo>
                    <a:pt x="71628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71628" y="170687"/>
                  </a:lnTo>
                  <a:lnTo>
                    <a:pt x="716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8997696" y="4402835"/>
              <a:ext cx="71755" cy="239395"/>
            </a:xfrm>
            <a:custGeom>
              <a:avLst/>
              <a:gdLst/>
              <a:ahLst/>
              <a:cxnLst/>
              <a:rect l="l" t="t" r="r" b="b"/>
              <a:pathLst>
                <a:path w="71754" h="239395">
                  <a:moveTo>
                    <a:pt x="71627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71627" y="23926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9243060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9253728" y="4511039"/>
              <a:ext cx="71755" cy="131445"/>
            </a:xfrm>
            <a:custGeom>
              <a:avLst/>
              <a:gdLst/>
              <a:ahLst/>
              <a:cxnLst/>
              <a:rect l="l" t="t" r="r" b="b"/>
              <a:pathLst>
                <a:path w="71754" h="131445">
                  <a:moveTo>
                    <a:pt x="71627" y="0"/>
                  </a:moveTo>
                  <a:lnTo>
                    <a:pt x="0" y="0"/>
                  </a:lnTo>
                  <a:lnTo>
                    <a:pt x="0" y="131064"/>
                  </a:lnTo>
                  <a:lnTo>
                    <a:pt x="71627" y="131064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9162288" y="4480560"/>
              <a:ext cx="70485" cy="161925"/>
            </a:xfrm>
            <a:custGeom>
              <a:avLst/>
              <a:gdLst/>
              <a:ahLst/>
              <a:cxnLst/>
              <a:rect l="l" t="t" r="r" b="b"/>
              <a:pathLst>
                <a:path w="70484" h="161925">
                  <a:moveTo>
                    <a:pt x="70103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70103" y="161544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9407652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9418320" y="4527803"/>
              <a:ext cx="71755" cy="114300"/>
            </a:xfrm>
            <a:custGeom>
              <a:avLst/>
              <a:gdLst/>
              <a:ahLst/>
              <a:cxnLst/>
              <a:rect l="l" t="t" r="r" b="b"/>
              <a:pathLst>
                <a:path w="71754" h="114300">
                  <a:moveTo>
                    <a:pt x="71627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71627" y="11430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9325356" y="4472939"/>
              <a:ext cx="71755" cy="169545"/>
            </a:xfrm>
            <a:custGeom>
              <a:avLst/>
              <a:gdLst/>
              <a:ahLst/>
              <a:cxnLst/>
              <a:rect l="l" t="t" r="r" b="b"/>
              <a:pathLst>
                <a:path w="71754" h="169545">
                  <a:moveTo>
                    <a:pt x="71627" y="0"/>
                  </a:moveTo>
                  <a:lnTo>
                    <a:pt x="0" y="0"/>
                  </a:lnTo>
                  <a:lnTo>
                    <a:pt x="0" y="169164"/>
                  </a:lnTo>
                  <a:lnTo>
                    <a:pt x="71627" y="169164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9572244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9582912" y="4535423"/>
              <a:ext cx="71755" cy="106680"/>
            </a:xfrm>
            <a:custGeom>
              <a:avLst/>
              <a:gdLst/>
              <a:ahLst/>
              <a:cxnLst/>
              <a:rect l="l" t="t" r="r" b="b"/>
              <a:pathLst>
                <a:path w="71754" h="106679">
                  <a:moveTo>
                    <a:pt x="71628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71628" y="106680"/>
                  </a:lnTo>
                  <a:lnTo>
                    <a:pt x="716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9489948" y="4364735"/>
              <a:ext cx="71755" cy="277495"/>
            </a:xfrm>
            <a:custGeom>
              <a:avLst/>
              <a:gdLst/>
              <a:ahLst/>
              <a:cxnLst/>
              <a:rect l="l" t="t" r="r" b="b"/>
              <a:pathLst>
                <a:path w="71754" h="277495">
                  <a:moveTo>
                    <a:pt x="71627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71627" y="27736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9736836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9747504" y="4541519"/>
              <a:ext cx="71755" cy="100965"/>
            </a:xfrm>
            <a:custGeom>
              <a:avLst/>
              <a:gdLst/>
              <a:ahLst/>
              <a:cxnLst/>
              <a:rect l="l" t="t" r="r" b="b"/>
              <a:pathLst>
                <a:path w="71754" h="100964">
                  <a:moveTo>
                    <a:pt x="71627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71627" y="10058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9654540" y="4480560"/>
              <a:ext cx="71755" cy="161925"/>
            </a:xfrm>
            <a:custGeom>
              <a:avLst/>
              <a:gdLst/>
              <a:ahLst/>
              <a:cxnLst/>
              <a:rect l="l" t="t" r="r" b="b"/>
              <a:pathLst>
                <a:path w="71754" h="161925">
                  <a:moveTo>
                    <a:pt x="71627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71627" y="161544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9899904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9910572" y="4552188"/>
              <a:ext cx="71755" cy="90170"/>
            </a:xfrm>
            <a:custGeom>
              <a:avLst/>
              <a:gdLst/>
              <a:ahLst/>
              <a:cxnLst/>
              <a:rect l="l" t="t" r="r" b="b"/>
              <a:pathLst>
                <a:path w="71754" h="90170">
                  <a:moveTo>
                    <a:pt x="71627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71627" y="89916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9819132" y="4299203"/>
              <a:ext cx="70485" cy="342900"/>
            </a:xfrm>
            <a:custGeom>
              <a:avLst/>
              <a:gdLst/>
              <a:ahLst/>
              <a:cxnLst/>
              <a:rect l="l" t="t" r="r" b="b"/>
              <a:pathLst>
                <a:path w="70484" h="342900">
                  <a:moveTo>
                    <a:pt x="70103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70103" y="342900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10064496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10075164" y="4556760"/>
              <a:ext cx="71755" cy="85725"/>
            </a:xfrm>
            <a:custGeom>
              <a:avLst/>
              <a:gdLst/>
              <a:ahLst/>
              <a:cxnLst/>
              <a:rect l="l" t="t" r="r" b="b"/>
              <a:pathLst>
                <a:path w="71754" h="85725">
                  <a:moveTo>
                    <a:pt x="71627" y="0"/>
                  </a:moveTo>
                  <a:lnTo>
                    <a:pt x="0" y="0"/>
                  </a:lnTo>
                  <a:lnTo>
                    <a:pt x="0" y="85343"/>
                  </a:lnTo>
                  <a:lnTo>
                    <a:pt x="71627" y="8534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9982200" y="4425695"/>
              <a:ext cx="71755" cy="216535"/>
            </a:xfrm>
            <a:custGeom>
              <a:avLst/>
              <a:gdLst/>
              <a:ahLst/>
              <a:cxnLst/>
              <a:rect l="l" t="t" r="r" b="b"/>
              <a:pathLst>
                <a:path w="71754" h="216535">
                  <a:moveTo>
                    <a:pt x="71627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71627" y="216407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10229088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10239756" y="4559807"/>
              <a:ext cx="71755" cy="82550"/>
            </a:xfrm>
            <a:custGeom>
              <a:avLst/>
              <a:gdLst/>
              <a:ahLst/>
              <a:cxnLst/>
              <a:rect l="l" t="t" r="r" b="b"/>
              <a:pathLst>
                <a:path w="71754" h="82550">
                  <a:moveTo>
                    <a:pt x="716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71627" y="82296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10146792" y="4445507"/>
              <a:ext cx="71755" cy="196850"/>
            </a:xfrm>
            <a:custGeom>
              <a:avLst/>
              <a:gdLst/>
              <a:ahLst/>
              <a:cxnLst/>
              <a:rect l="l" t="t" r="r" b="b"/>
              <a:pathLst>
                <a:path w="71754" h="196850">
                  <a:moveTo>
                    <a:pt x="71627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71627" y="196596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10393680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10404348" y="4581144"/>
              <a:ext cx="70485" cy="60960"/>
            </a:xfrm>
            <a:custGeom>
              <a:avLst/>
              <a:gdLst/>
              <a:ahLst/>
              <a:cxnLst/>
              <a:rect l="l" t="t" r="r" b="b"/>
              <a:pathLst>
                <a:path w="70484" h="60960">
                  <a:moveTo>
                    <a:pt x="70103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70103" y="60959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10311384" y="4486655"/>
              <a:ext cx="71755" cy="155575"/>
            </a:xfrm>
            <a:custGeom>
              <a:avLst/>
              <a:gdLst/>
              <a:ahLst/>
              <a:cxnLst/>
              <a:rect l="l" t="t" r="r" b="b"/>
              <a:pathLst>
                <a:path w="71754" h="155575">
                  <a:moveTo>
                    <a:pt x="71627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71627" y="15544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10556748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10567416" y="4590288"/>
              <a:ext cx="71755" cy="52069"/>
            </a:xfrm>
            <a:custGeom>
              <a:avLst/>
              <a:gdLst/>
              <a:ahLst/>
              <a:cxnLst/>
              <a:rect l="l" t="t" r="r" b="b"/>
              <a:pathLst>
                <a:path w="71754" h="52070">
                  <a:moveTo>
                    <a:pt x="71627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71627" y="51816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10474452" y="4515611"/>
              <a:ext cx="71755" cy="127000"/>
            </a:xfrm>
            <a:custGeom>
              <a:avLst/>
              <a:gdLst/>
              <a:ahLst/>
              <a:cxnLst/>
              <a:rect l="l" t="t" r="r" b="b"/>
              <a:pathLst>
                <a:path w="71754" h="127000">
                  <a:moveTo>
                    <a:pt x="71627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71627" y="126492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10721340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732008" y="4639055"/>
              <a:ext cx="71755" cy="3175"/>
            </a:xfrm>
            <a:custGeom>
              <a:avLst/>
              <a:gdLst/>
              <a:ahLst/>
              <a:cxnLst/>
              <a:rect l="l" t="t" r="r" b="b"/>
              <a:pathLst>
                <a:path w="71754" h="3175">
                  <a:moveTo>
                    <a:pt x="71627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71627" y="3048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639044" y="4536947"/>
              <a:ext cx="71755" cy="105410"/>
            </a:xfrm>
            <a:custGeom>
              <a:avLst/>
              <a:gdLst/>
              <a:ahLst/>
              <a:cxnLst/>
              <a:rect l="l" t="t" r="r" b="b"/>
              <a:pathLst>
                <a:path w="71754" h="105410">
                  <a:moveTo>
                    <a:pt x="71627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71627" y="105156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885932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896600" y="4642103"/>
              <a:ext cx="71755" cy="160020"/>
            </a:xfrm>
            <a:custGeom>
              <a:avLst/>
              <a:gdLst/>
              <a:ahLst/>
              <a:cxnLst/>
              <a:rect l="l" t="t" r="r" b="b"/>
              <a:pathLst>
                <a:path w="71754" h="160020">
                  <a:moveTo>
                    <a:pt x="71627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71627" y="160020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803636" y="4611623"/>
              <a:ext cx="71755" cy="30480"/>
            </a:xfrm>
            <a:custGeom>
              <a:avLst/>
              <a:gdLst/>
              <a:ahLst/>
              <a:cxnLst/>
              <a:rect l="l" t="t" r="r" b="b"/>
              <a:pathLst>
                <a:path w="71754" h="30479">
                  <a:moveTo>
                    <a:pt x="7162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1628" y="30480"/>
                  </a:lnTo>
                  <a:lnTo>
                    <a:pt x="7162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11050524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11061192" y="4642103"/>
              <a:ext cx="70485" cy="178435"/>
            </a:xfrm>
            <a:custGeom>
              <a:avLst/>
              <a:gdLst/>
              <a:ahLst/>
              <a:cxnLst/>
              <a:rect l="l" t="t" r="r" b="b"/>
              <a:pathLst>
                <a:path w="70484" h="178435">
                  <a:moveTo>
                    <a:pt x="70103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70103" y="178308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968228" y="4642103"/>
              <a:ext cx="71755" cy="135890"/>
            </a:xfrm>
            <a:custGeom>
              <a:avLst/>
              <a:gdLst/>
              <a:ahLst/>
              <a:cxnLst/>
              <a:rect l="l" t="t" r="r" b="b"/>
              <a:pathLst>
                <a:path w="71754" h="135889">
                  <a:moveTo>
                    <a:pt x="71627" y="0"/>
                  </a:moveTo>
                  <a:lnTo>
                    <a:pt x="0" y="0"/>
                  </a:lnTo>
                  <a:lnTo>
                    <a:pt x="0" y="135636"/>
                  </a:lnTo>
                  <a:lnTo>
                    <a:pt x="71627" y="135636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213592" y="2296667"/>
              <a:ext cx="0" cy="2737485"/>
            </a:xfrm>
            <a:custGeom>
              <a:avLst/>
              <a:gdLst/>
              <a:ahLst/>
              <a:cxnLst/>
              <a:rect l="l" t="t" r="r" b="b"/>
              <a:pathLst>
                <a:path h="2737485">
                  <a:moveTo>
                    <a:pt x="0" y="0"/>
                  </a:moveTo>
                  <a:lnTo>
                    <a:pt x="0" y="2737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131296" y="4642103"/>
              <a:ext cx="71755" cy="47625"/>
            </a:xfrm>
            <a:custGeom>
              <a:avLst/>
              <a:gdLst/>
              <a:ahLst/>
              <a:cxnLst/>
              <a:rect l="l" t="t" r="r" b="b"/>
              <a:pathLst>
                <a:path w="71754" h="47625">
                  <a:moveTo>
                    <a:pt x="71627" y="0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71627" y="47244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6944868" y="4642103"/>
              <a:ext cx="4269105" cy="0"/>
            </a:xfrm>
            <a:custGeom>
              <a:avLst/>
              <a:gdLst/>
              <a:ahLst/>
              <a:cxnLst/>
              <a:rect l="l" t="t" r="r" b="b"/>
              <a:pathLst>
                <a:path w="4269105">
                  <a:moveTo>
                    <a:pt x="0" y="0"/>
                  </a:moveTo>
                  <a:lnTo>
                    <a:pt x="42687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6512179" y="4939665"/>
            <a:ext cx="262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-10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662673" y="4548632"/>
            <a:ext cx="60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547154" y="4157598"/>
            <a:ext cx="228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10,0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547154" y="3766566"/>
            <a:ext cx="228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20,0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547154" y="3375405"/>
            <a:ext cx="228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30,0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547154" y="2984372"/>
            <a:ext cx="228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40,0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547154" y="2593340"/>
            <a:ext cx="228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50,0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547154" y="2202307"/>
            <a:ext cx="228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60,0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967728" y="5093231"/>
            <a:ext cx="4245610" cy="726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02565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Βουλγαρία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3845" marR="5080" lvl="0" indent="112395" algn="just" defTabSz="914400" rtl="0" eaLnBrk="1" fontAlgn="auto" latinLnBrk="0" hangingPunct="1">
              <a:lnSpc>
                <a:spcPct val="11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Τσεχία  Ιρλανδία </a:t>
            </a:r>
            <a:r>
              <a:rPr kumimoji="0" sz="900" b="0" i="0" u="none" strike="noStrike" kern="1200" cap="none" spc="-19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Κύπρος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Εσθονία 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Σλ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βε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ν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ία  Λετονία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17804" marR="5080" lvl="0" indent="-205740" algn="r" defTabSz="914400" rtl="0" eaLnBrk="1" fontAlgn="auto" latinLnBrk="0" hangingPunct="1">
              <a:lnSpc>
                <a:spcPct val="11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Λ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υξ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εμβ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ύρ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γ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  Λιθ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υανία 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Ολλανδία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Ελλάδα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52095" marR="5080" lvl="0" indent="92710" algn="just" defTabSz="914400" rtl="0" eaLnBrk="1" fontAlgn="auto" latinLnBrk="0" hangingPunct="1">
              <a:lnSpc>
                <a:spcPct val="11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Ισ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ανία 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Γερμανία </a:t>
            </a:r>
            <a:r>
              <a:rPr kumimoji="0" sz="900" b="0" i="0" u="none" strike="noStrike" kern="1200" cap="none" spc="-19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Ρ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υ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ανία 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Σουηδία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Ου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γγ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ρία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50495" marR="6350" lvl="0" indent="282575" algn="r" defTabSz="914400" rtl="0" eaLnBrk="1" fontAlgn="auto" latinLnBrk="0" hangingPunct="1">
              <a:lnSpc>
                <a:spcPct val="1197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Δ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ανία  Πορτο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γ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αλία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14629" marR="5715" lvl="0" indent="208279" algn="r" defTabSz="914400" rtl="0" eaLnBrk="1" fontAlgn="auto" latinLnBrk="0" hangingPunct="1">
              <a:lnSpc>
                <a:spcPts val="129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Ιταλ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ί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 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Κροατία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Αυστρία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Φ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ι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νλαν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δ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ία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1780" marR="5080" lvl="0" indent="124460" algn="r" defTabSz="914400" rtl="0" eaLnBrk="1" fontAlgn="auto" latinLnBrk="0" hangingPunct="1">
              <a:lnSpc>
                <a:spcPts val="129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Γ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λλία 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λο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β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κία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01320" marR="5715" lvl="0" indent="-102870" algn="r" defTabSz="914400" rtl="0" eaLnBrk="1" fontAlgn="auto" latinLnBrk="0" hangingPunct="1">
              <a:lnSpc>
                <a:spcPts val="129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Πολ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ων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ί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  Βέλ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γ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ιο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344183" y="3340051"/>
            <a:ext cx="152400" cy="6527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μετ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αβο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λ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ή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960232" y="1899666"/>
            <a:ext cx="16065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Μεταβολή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2019-2020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228076" y="596188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305292" y="5900115"/>
            <a:ext cx="450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Συνολική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848343" y="596188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4"/>
                </a:lnTo>
                <a:lnTo>
                  <a:pt x="62483" y="62484"/>
                </a:lnTo>
                <a:lnTo>
                  <a:pt x="6248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926448" y="5900115"/>
            <a:ext cx="431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Δημόσια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610600" y="4953000"/>
            <a:ext cx="121920" cy="812800"/>
          </a:xfrm>
          <a:custGeom>
            <a:avLst/>
            <a:gdLst/>
            <a:ahLst/>
            <a:cxnLst/>
            <a:rect l="l" t="t" r="r" b="b"/>
            <a:pathLst>
              <a:path w="121920" h="812800">
                <a:moveTo>
                  <a:pt x="0" y="406146"/>
                </a:moveTo>
                <a:lnTo>
                  <a:pt x="982" y="333147"/>
                </a:lnTo>
                <a:lnTo>
                  <a:pt x="3815" y="264439"/>
                </a:lnTo>
                <a:lnTo>
                  <a:pt x="8325" y="201168"/>
                </a:lnTo>
                <a:lnTo>
                  <a:pt x="14341" y="144482"/>
                </a:lnTo>
                <a:lnTo>
                  <a:pt x="21689" y="95529"/>
                </a:lnTo>
                <a:lnTo>
                  <a:pt x="30197" y="55456"/>
                </a:lnTo>
                <a:lnTo>
                  <a:pt x="50005" y="6544"/>
                </a:lnTo>
                <a:lnTo>
                  <a:pt x="60959" y="0"/>
                </a:lnTo>
                <a:lnTo>
                  <a:pt x="71914" y="6544"/>
                </a:lnTo>
                <a:lnTo>
                  <a:pt x="91722" y="55456"/>
                </a:lnTo>
                <a:lnTo>
                  <a:pt x="100230" y="95529"/>
                </a:lnTo>
                <a:lnTo>
                  <a:pt x="107578" y="144482"/>
                </a:lnTo>
                <a:lnTo>
                  <a:pt x="113594" y="201167"/>
                </a:lnTo>
                <a:lnTo>
                  <a:pt x="118104" y="264439"/>
                </a:lnTo>
                <a:lnTo>
                  <a:pt x="120937" y="333147"/>
                </a:lnTo>
                <a:lnTo>
                  <a:pt x="121920" y="406146"/>
                </a:lnTo>
                <a:lnTo>
                  <a:pt x="120937" y="479144"/>
                </a:lnTo>
                <a:lnTo>
                  <a:pt x="118104" y="547852"/>
                </a:lnTo>
                <a:lnTo>
                  <a:pt x="113594" y="611124"/>
                </a:lnTo>
                <a:lnTo>
                  <a:pt x="107578" y="667809"/>
                </a:lnTo>
                <a:lnTo>
                  <a:pt x="100230" y="716762"/>
                </a:lnTo>
                <a:lnTo>
                  <a:pt x="91722" y="756835"/>
                </a:lnTo>
                <a:lnTo>
                  <a:pt x="71914" y="805747"/>
                </a:lnTo>
                <a:lnTo>
                  <a:pt x="60959" y="812291"/>
                </a:lnTo>
                <a:lnTo>
                  <a:pt x="50005" y="805747"/>
                </a:lnTo>
                <a:lnTo>
                  <a:pt x="30197" y="756835"/>
                </a:lnTo>
                <a:lnTo>
                  <a:pt x="21689" y="716762"/>
                </a:lnTo>
                <a:lnTo>
                  <a:pt x="14341" y="667809"/>
                </a:lnTo>
                <a:lnTo>
                  <a:pt x="8325" y="611123"/>
                </a:lnTo>
                <a:lnTo>
                  <a:pt x="3815" y="547852"/>
                </a:lnTo>
                <a:lnTo>
                  <a:pt x="982" y="479144"/>
                </a:lnTo>
                <a:lnTo>
                  <a:pt x="0" y="406146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59816" y="6595364"/>
            <a:ext cx="2004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Πηγ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ή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OEC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ealth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Statisti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65201"/>
            <a:ext cx="10069830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pc="-5" dirty="0"/>
              <a:t>Υψηλό</a:t>
            </a:r>
            <a:r>
              <a:rPr spc="-20" dirty="0"/>
              <a:t> </a:t>
            </a:r>
            <a:r>
              <a:rPr spc="-5" dirty="0"/>
              <a:t>προσδόκιμο</a:t>
            </a:r>
            <a:r>
              <a:rPr spc="-20" dirty="0"/>
              <a:t> </a:t>
            </a:r>
            <a:r>
              <a:rPr spc="-5" dirty="0"/>
              <a:t>ζωής</a:t>
            </a:r>
            <a:r>
              <a:rPr spc="-20" dirty="0"/>
              <a:t> </a:t>
            </a:r>
            <a:r>
              <a:rPr dirty="0"/>
              <a:t>στην</a:t>
            </a:r>
            <a:r>
              <a:rPr spc="-25" dirty="0"/>
              <a:t> </a:t>
            </a:r>
            <a:r>
              <a:rPr dirty="0"/>
              <a:t>Ελλάδα,</a:t>
            </a:r>
            <a:r>
              <a:rPr spc="-30" dirty="0"/>
              <a:t> </a:t>
            </a:r>
            <a:r>
              <a:rPr lang="el-GR" spc="-30" dirty="0"/>
              <a:t>που όμως σταθεροποιείται. </a:t>
            </a:r>
            <a:endParaRPr spc="-5" dirty="0"/>
          </a:p>
          <a:p>
            <a:pPr marL="12700">
              <a:lnSpc>
                <a:spcPts val="2555"/>
              </a:lnSpc>
            </a:pPr>
            <a:r>
              <a:rPr dirty="0"/>
              <a:t>1</a:t>
            </a:r>
            <a:r>
              <a:rPr spc="-15" dirty="0"/>
              <a:t> </a:t>
            </a:r>
            <a:r>
              <a:rPr dirty="0"/>
              <a:t>στους</a:t>
            </a:r>
            <a:r>
              <a:rPr spc="-15" dirty="0"/>
              <a:t> </a:t>
            </a:r>
            <a:r>
              <a:rPr dirty="0"/>
              <a:t>5</a:t>
            </a:r>
            <a:r>
              <a:rPr spc="-25" dirty="0"/>
              <a:t> </a:t>
            </a:r>
            <a:r>
              <a:rPr spc="-5" dirty="0"/>
              <a:t>άνω</a:t>
            </a:r>
            <a:r>
              <a:rPr spc="-15" dirty="0"/>
              <a:t> </a:t>
            </a:r>
            <a:r>
              <a:rPr spc="-5" dirty="0"/>
              <a:t>των</a:t>
            </a:r>
            <a:r>
              <a:rPr spc="-15" dirty="0"/>
              <a:t> </a:t>
            </a:r>
            <a:r>
              <a:rPr dirty="0"/>
              <a:t>65</a:t>
            </a:r>
            <a:r>
              <a:rPr spc="-30" dirty="0"/>
              <a:t> </a:t>
            </a:r>
            <a:r>
              <a:rPr dirty="0"/>
              <a:t>ετών,</a:t>
            </a:r>
            <a:r>
              <a:rPr spc="-15" dirty="0"/>
              <a:t> </a:t>
            </a:r>
            <a:r>
              <a:rPr spc="-5" dirty="0"/>
              <a:t>με</a:t>
            </a:r>
            <a:r>
              <a:rPr spc="-15" dirty="0"/>
              <a:t> </a:t>
            </a:r>
            <a:r>
              <a:rPr dirty="0"/>
              <a:t>εκτίμηση</a:t>
            </a:r>
            <a:r>
              <a:rPr spc="-40" dirty="0"/>
              <a:t> </a:t>
            </a:r>
            <a:r>
              <a:rPr dirty="0"/>
              <a:t>για</a:t>
            </a:r>
            <a:r>
              <a:rPr spc="-20" dirty="0"/>
              <a:t> </a:t>
            </a:r>
            <a:r>
              <a:rPr dirty="0"/>
              <a:t>1</a:t>
            </a:r>
            <a:r>
              <a:rPr spc="-25" dirty="0"/>
              <a:t> </a:t>
            </a:r>
            <a:r>
              <a:rPr dirty="0"/>
              <a:t>στους</a:t>
            </a:r>
            <a:r>
              <a:rPr spc="-15" dirty="0"/>
              <a:t> </a:t>
            </a:r>
            <a:r>
              <a:rPr dirty="0"/>
              <a:t>3</a:t>
            </a:r>
            <a:r>
              <a:rPr spc="-15" dirty="0"/>
              <a:t> </a:t>
            </a:r>
            <a:r>
              <a:rPr spc="-5" dirty="0"/>
              <a:t>το </a:t>
            </a:r>
            <a:r>
              <a:rPr spc="-10" dirty="0"/>
              <a:t>2060</a:t>
            </a:r>
            <a:r>
              <a:rPr lang="el-GR" spc="-10" dirty="0"/>
              <a:t> …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6431686"/>
            <a:ext cx="1119632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ts val="126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Πηγή: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OECD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Statistics,</a:t>
            </a:r>
            <a:r>
              <a:rPr kumimoji="0" sz="105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2022,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Eurostat,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Population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Projections,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2022,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επεξεργασία</a:t>
            </a:r>
            <a:r>
              <a:rPr kumimoji="0" sz="10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στοιχείων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ΙΟΒΕ</a:t>
            </a:r>
            <a:r>
              <a:rPr kumimoji="0" sz="10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*Δεν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συνυπολογίζεται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η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πιθανή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μονιμοποίηση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του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μεταναστευτικού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ρεύματος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από 2015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και έπειτα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089" y="1929402"/>
            <a:ext cx="4979640" cy="412923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065264" y="5125211"/>
            <a:ext cx="4148454" cy="56515"/>
          </a:xfrm>
          <a:custGeom>
            <a:avLst/>
            <a:gdLst/>
            <a:ahLst/>
            <a:cxnLst/>
            <a:rect l="l" t="t" r="r" b="b"/>
            <a:pathLst>
              <a:path w="4148454" h="56514">
                <a:moveTo>
                  <a:pt x="0" y="0"/>
                </a:moveTo>
                <a:lnTo>
                  <a:pt x="4148328" y="0"/>
                </a:lnTo>
              </a:path>
              <a:path w="4148454" h="56514">
                <a:moveTo>
                  <a:pt x="0" y="0"/>
                </a:moveTo>
                <a:lnTo>
                  <a:pt x="0" y="56387"/>
                </a:lnTo>
              </a:path>
              <a:path w="4148454" h="56514">
                <a:moveTo>
                  <a:pt x="830579" y="0"/>
                </a:moveTo>
                <a:lnTo>
                  <a:pt x="830579" y="56387"/>
                </a:lnTo>
              </a:path>
              <a:path w="4148454" h="56514">
                <a:moveTo>
                  <a:pt x="1659635" y="0"/>
                </a:moveTo>
                <a:lnTo>
                  <a:pt x="1659635" y="56387"/>
                </a:lnTo>
              </a:path>
              <a:path w="4148454" h="56514">
                <a:moveTo>
                  <a:pt x="2490215" y="0"/>
                </a:moveTo>
                <a:lnTo>
                  <a:pt x="2490215" y="56387"/>
                </a:lnTo>
              </a:path>
              <a:path w="4148454" h="56514">
                <a:moveTo>
                  <a:pt x="3319271" y="0"/>
                </a:moveTo>
                <a:lnTo>
                  <a:pt x="3319271" y="56387"/>
                </a:lnTo>
              </a:path>
              <a:path w="4148454" h="56514">
                <a:moveTo>
                  <a:pt x="4148328" y="0"/>
                </a:moveTo>
                <a:lnTo>
                  <a:pt x="4148328" y="563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444549" y="2445702"/>
            <a:ext cx="3391535" cy="1058545"/>
            <a:chOff x="7444549" y="2445702"/>
            <a:chExt cx="3391535" cy="1058545"/>
          </a:xfrm>
        </p:grpSpPr>
        <p:sp>
          <p:nvSpPr>
            <p:cNvPr id="7" name="object 7"/>
            <p:cNvSpPr/>
            <p:nvPr/>
          </p:nvSpPr>
          <p:spPr>
            <a:xfrm>
              <a:off x="7480553" y="2481833"/>
              <a:ext cx="3319779" cy="853440"/>
            </a:xfrm>
            <a:custGeom>
              <a:avLst/>
              <a:gdLst/>
              <a:ahLst/>
              <a:cxnLst/>
              <a:rect l="l" t="t" r="r" b="b"/>
              <a:pathLst>
                <a:path w="3319779" h="853439">
                  <a:moveTo>
                    <a:pt x="0" y="853439"/>
                  </a:moveTo>
                  <a:lnTo>
                    <a:pt x="829055" y="626363"/>
                  </a:lnTo>
                  <a:lnTo>
                    <a:pt x="1659636" y="266700"/>
                  </a:lnTo>
                  <a:lnTo>
                    <a:pt x="2488692" y="0"/>
                  </a:lnTo>
                  <a:lnTo>
                    <a:pt x="3319272" y="24383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4549" y="3297618"/>
              <a:ext cx="73533" cy="735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3605" y="3070542"/>
              <a:ext cx="73532" cy="735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02661" y="2710878"/>
              <a:ext cx="73532" cy="735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33241" y="2445702"/>
              <a:ext cx="73532" cy="735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62297" y="2468562"/>
              <a:ext cx="73533" cy="7353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80553" y="2756153"/>
              <a:ext cx="3319779" cy="711835"/>
            </a:xfrm>
            <a:custGeom>
              <a:avLst/>
              <a:gdLst/>
              <a:ahLst/>
              <a:cxnLst/>
              <a:rect l="l" t="t" r="r" b="b"/>
              <a:pathLst>
                <a:path w="3319779" h="711835">
                  <a:moveTo>
                    <a:pt x="0" y="711708"/>
                  </a:moveTo>
                  <a:lnTo>
                    <a:pt x="829055" y="477012"/>
                  </a:lnTo>
                  <a:lnTo>
                    <a:pt x="1659636" y="210312"/>
                  </a:lnTo>
                  <a:lnTo>
                    <a:pt x="2488692" y="62484"/>
                  </a:lnTo>
                  <a:lnTo>
                    <a:pt x="3319272" y="0"/>
                  </a:lnTo>
                </a:path>
              </a:pathLst>
            </a:custGeom>
            <a:ln w="285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44549" y="3430206"/>
              <a:ext cx="73533" cy="735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3605" y="3195510"/>
              <a:ext cx="73532" cy="735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02661" y="2930334"/>
              <a:ext cx="73532" cy="735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33241" y="2780982"/>
              <a:ext cx="73532" cy="735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62297" y="2718498"/>
              <a:ext cx="73533" cy="7353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311897" y="3007613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22,9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41589" y="2780792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25,8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71280" y="2421127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30,4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01225" y="2154758"/>
            <a:ext cx="3403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33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30916" y="2178253"/>
            <a:ext cx="3403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33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11897" y="3535426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21,2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41589" y="3300729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24,2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71280" y="3035045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27,6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01225" y="2885897"/>
            <a:ext cx="3403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29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30916" y="2823718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30,3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64197" y="4986273"/>
            <a:ext cx="2495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0,0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74281" y="3813175"/>
            <a:ext cx="339725" cy="102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15,0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10,0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5,0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74281" y="3422141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20,0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74281" y="3030982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25,0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74281" y="2639949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30,0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74281" y="2248916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35,0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74281" y="1857882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40,0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82993" y="5104384"/>
            <a:ext cx="3810000" cy="970915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18110" marR="0" lvl="0" indent="0" algn="l" defTabSz="914400" rtl="0" eaLnBrk="1" fontAlgn="auto" latinLnBrk="0" hangingPunct="1">
              <a:lnSpc>
                <a:spcPct val="100000"/>
              </a:lnSpc>
              <a:spcBef>
                <a:spcPts val="995"/>
              </a:spcBef>
              <a:spcAft>
                <a:spcPts val="0"/>
              </a:spcAft>
              <a:buClrTx/>
              <a:buSzTx/>
              <a:buFontTx/>
              <a:buNone/>
              <a:tabLst>
                <a:tab pos="948055" algn="l"/>
                <a:tab pos="1777364" algn="l"/>
                <a:tab pos="2607310" algn="l"/>
                <a:tab pos="3437254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203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204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205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2060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39725" lvl="0" indent="0" algn="l" defTabSz="914400" rtl="0" eaLnBrk="1" fontAlgn="auto" latinLnBrk="0" hangingPunct="1">
              <a:lnSpc>
                <a:spcPct val="1364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Ποσοστό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πληθυσμού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65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ετών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και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άνω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(Ελλάδα) </a:t>
            </a:r>
            <a:r>
              <a:rPr kumimoji="0" sz="1400" b="0" i="0" u="none" strike="noStrike" kern="1200" cap="none" spc="-30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Ποσοστό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πληθυσμού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65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ετών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και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άνω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(ΕΕ27)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54089" y="3486104"/>
            <a:ext cx="204470" cy="1536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25818" y="5646229"/>
            <a:ext cx="243839" cy="73533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5818" y="5937313"/>
            <a:ext cx="243839" cy="735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3761"/>
            <a:ext cx="10166985" cy="1220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spc="-10" dirty="0"/>
              <a:t>Αρνητική</a:t>
            </a:r>
            <a:r>
              <a:rPr sz="2800" dirty="0"/>
              <a:t> </a:t>
            </a:r>
            <a:r>
              <a:rPr sz="2800" spc="-5" dirty="0"/>
              <a:t>φυσική</a:t>
            </a:r>
            <a:r>
              <a:rPr sz="2800" spc="35" dirty="0"/>
              <a:t> </a:t>
            </a:r>
            <a:r>
              <a:rPr sz="2800" spc="-5" dirty="0"/>
              <a:t>μεταβολή</a:t>
            </a:r>
            <a:r>
              <a:rPr sz="2800" spc="20" dirty="0"/>
              <a:t> </a:t>
            </a:r>
            <a:r>
              <a:rPr sz="2800" spc="-10" dirty="0"/>
              <a:t>πληθυσμού</a:t>
            </a:r>
            <a:r>
              <a:rPr sz="2800" spc="45" dirty="0"/>
              <a:t> </a:t>
            </a:r>
            <a:r>
              <a:rPr sz="2800" spc="-10" dirty="0"/>
              <a:t>την</a:t>
            </a:r>
            <a:r>
              <a:rPr sz="2800" spc="15" dirty="0"/>
              <a:t> </a:t>
            </a:r>
            <a:r>
              <a:rPr sz="2800" spc="-10" dirty="0"/>
              <a:t>τελευταία</a:t>
            </a:r>
            <a:r>
              <a:rPr sz="2800" spc="5" dirty="0"/>
              <a:t> </a:t>
            </a:r>
            <a:r>
              <a:rPr sz="2800" dirty="0"/>
              <a:t>10ετία:</a:t>
            </a:r>
            <a:endParaRPr sz="2800"/>
          </a:p>
          <a:p>
            <a:pPr marL="12700" marR="5080">
              <a:lnSpc>
                <a:spcPts val="3030"/>
              </a:lnSpc>
              <a:spcBef>
                <a:spcPts val="204"/>
              </a:spcBef>
            </a:pPr>
            <a:r>
              <a:rPr sz="2800" spc="-5" dirty="0"/>
              <a:t>δημογραφική</a:t>
            </a:r>
            <a:r>
              <a:rPr sz="2800" spc="5" dirty="0"/>
              <a:t> </a:t>
            </a:r>
            <a:r>
              <a:rPr sz="2800" spc="-5" dirty="0"/>
              <a:t>πίεση</a:t>
            </a:r>
            <a:r>
              <a:rPr sz="2800" spc="25" dirty="0"/>
              <a:t> </a:t>
            </a:r>
            <a:r>
              <a:rPr sz="2800" spc="-5" dirty="0"/>
              <a:t>με</a:t>
            </a:r>
            <a:r>
              <a:rPr sz="2800" spc="30" dirty="0"/>
              <a:t> </a:t>
            </a:r>
            <a:r>
              <a:rPr sz="2800" spc="-10" dirty="0"/>
              <a:t>μεσομακρόθεσμες</a:t>
            </a:r>
            <a:r>
              <a:rPr sz="2800" spc="70" dirty="0"/>
              <a:t> </a:t>
            </a:r>
            <a:r>
              <a:rPr sz="2800" spc="-5" dirty="0"/>
              <a:t>πιέσεις</a:t>
            </a:r>
            <a:r>
              <a:rPr sz="2800" spc="35" dirty="0"/>
              <a:t> </a:t>
            </a:r>
            <a:r>
              <a:rPr sz="2800" spc="-5" dirty="0"/>
              <a:t>στο</a:t>
            </a:r>
            <a:r>
              <a:rPr sz="2800" spc="20" dirty="0"/>
              <a:t> </a:t>
            </a:r>
            <a:r>
              <a:rPr sz="2800" spc="-5" dirty="0"/>
              <a:t>σύστημα</a:t>
            </a:r>
            <a:r>
              <a:rPr sz="2800" spc="10" dirty="0"/>
              <a:t> </a:t>
            </a:r>
            <a:r>
              <a:rPr sz="2800" spc="-5" dirty="0"/>
              <a:t>υγείας </a:t>
            </a:r>
            <a:r>
              <a:rPr sz="2800" spc="-620" dirty="0"/>
              <a:t> </a:t>
            </a:r>
            <a:r>
              <a:rPr sz="2800" spc="-5" dirty="0"/>
              <a:t>και</a:t>
            </a:r>
            <a:r>
              <a:rPr sz="2800" spc="5" dirty="0"/>
              <a:t> </a:t>
            </a:r>
            <a:r>
              <a:rPr sz="2800" spc="-10" dirty="0"/>
              <a:t>ασφάλισης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491996" y="5385815"/>
            <a:ext cx="4196080" cy="0"/>
          </a:xfrm>
          <a:custGeom>
            <a:avLst/>
            <a:gdLst/>
            <a:ahLst/>
            <a:cxnLst/>
            <a:rect l="l" t="t" r="r" b="b"/>
            <a:pathLst>
              <a:path w="4196080">
                <a:moveTo>
                  <a:pt x="0" y="0"/>
                </a:moveTo>
                <a:lnTo>
                  <a:pt x="419557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60385" y="2677350"/>
            <a:ext cx="4058920" cy="2026285"/>
            <a:chOff x="1560385" y="2677350"/>
            <a:chExt cx="4058920" cy="2026285"/>
          </a:xfrm>
        </p:grpSpPr>
        <p:sp>
          <p:nvSpPr>
            <p:cNvPr id="5" name="object 5"/>
            <p:cNvSpPr/>
            <p:nvPr/>
          </p:nvSpPr>
          <p:spPr>
            <a:xfrm>
              <a:off x="1596389" y="2715006"/>
              <a:ext cx="3987165" cy="1548765"/>
            </a:xfrm>
            <a:custGeom>
              <a:avLst/>
              <a:gdLst/>
              <a:ahLst/>
              <a:cxnLst/>
              <a:rect l="l" t="t" r="r" b="b"/>
              <a:pathLst>
                <a:path w="3987165" h="1548764">
                  <a:moveTo>
                    <a:pt x="0" y="0"/>
                  </a:moveTo>
                  <a:lnTo>
                    <a:pt x="210311" y="265176"/>
                  </a:lnTo>
                  <a:lnTo>
                    <a:pt x="420623" y="644652"/>
                  </a:lnTo>
                  <a:lnTo>
                    <a:pt x="629411" y="562356"/>
                  </a:lnTo>
                  <a:lnTo>
                    <a:pt x="839723" y="728472"/>
                  </a:lnTo>
                  <a:lnTo>
                    <a:pt x="1050036" y="685800"/>
                  </a:lnTo>
                  <a:lnTo>
                    <a:pt x="1258823" y="1299972"/>
                  </a:lnTo>
                  <a:lnTo>
                    <a:pt x="1469136" y="1286256"/>
                  </a:lnTo>
                  <a:lnTo>
                    <a:pt x="1679448" y="1132332"/>
                  </a:lnTo>
                  <a:lnTo>
                    <a:pt x="1888236" y="1245108"/>
                  </a:lnTo>
                  <a:lnTo>
                    <a:pt x="2098548" y="1325880"/>
                  </a:lnTo>
                  <a:lnTo>
                    <a:pt x="2308860" y="1409700"/>
                  </a:lnTo>
                  <a:lnTo>
                    <a:pt x="2517648" y="1435608"/>
                  </a:lnTo>
                  <a:lnTo>
                    <a:pt x="2727960" y="1440180"/>
                  </a:lnTo>
                  <a:lnTo>
                    <a:pt x="2938272" y="1426464"/>
                  </a:lnTo>
                  <a:lnTo>
                    <a:pt x="3147060" y="1484376"/>
                  </a:lnTo>
                  <a:lnTo>
                    <a:pt x="3357372" y="1511808"/>
                  </a:lnTo>
                  <a:lnTo>
                    <a:pt x="3567684" y="1548384"/>
                  </a:lnTo>
                  <a:lnTo>
                    <a:pt x="3776472" y="1534668"/>
                  </a:lnTo>
                  <a:lnTo>
                    <a:pt x="3986784" y="1527048"/>
                  </a:lnTo>
                </a:path>
              </a:pathLst>
            </a:custGeom>
            <a:ln w="285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0385" y="2677350"/>
              <a:ext cx="73533" cy="735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9173" y="2942526"/>
              <a:ext cx="73532" cy="735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9485" y="3323526"/>
              <a:ext cx="73532" cy="735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797" y="3241230"/>
              <a:ext cx="73532" cy="735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8585" y="3405822"/>
              <a:ext cx="73532" cy="735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8897" y="3363150"/>
              <a:ext cx="73532" cy="735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209" y="3978846"/>
              <a:ext cx="73532" cy="735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7997" y="3965130"/>
              <a:ext cx="73532" cy="735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309" y="3811206"/>
              <a:ext cx="73532" cy="735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8621" y="3922458"/>
              <a:ext cx="73532" cy="735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409" y="4003230"/>
              <a:ext cx="73532" cy="735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7721" y="4087050"/>
              <a:ext cx="73532" cy="735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8033" y="4114482"/>
              <a:ext cx="73532" cy="735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6821" y="4117530"/>
              <a:ext cx="73532" cy="735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7133" y="4103814"/>
              <a:ext cx="73532" cy="735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7445" y="4161726"/>
              <a:ext cx="73532" cy="7353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6233" y="4190682"/>
              <a:ext cx="73532" cy="735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6545" y="4225734"/>
              <a:ext cx="73532" cy="735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6857" y="4213542"/>
              <a:ext cx="73532" cy="735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5645" y="4205922"/>
              <a:ext cx="73532" cy="7353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596389" y="3457194"/>
              <a:ext cx="3987165" cy="1209040"/>
            </a:xfrm>
            <a:custGeom>
              <a:avLst/>
              <a:gdLst/>
              <a:ahLst/>
              <a:cxnLst/>
              <a:rect l="l" t="t" r="r" b="b"/>
              <a:pathLst>
                <a:path w="3987165" h="1209039">
                  <a:moveTo>
                    <a:pt x="0" y="396239"/>
                  </a:moveTo>
                  <a:lnTo>
                    <a:pt x="210311" y="670559"/>
                  </a:lnTo>
                  <a:lnTo>
                    <a:pt x="420623" y="1208531"/>
                  </a:lnTo>
                  <a:lnTo>
                    <a:pt x="629411" y="1117091"/>
                  </a:lnTo>
                  <a:lnTo>
                    <a:pt x="839723" y="937259"/>
                  </a:lnTo>
                  <a:lnTo>
                    <a:pt x="1050036" y="758951"/>
                  </a:lnTo>
                  <a:lnTo>
                    <a:pt x="1258823" y="667511"/>
                  </a:lnTo>
                  <a:lnTo>
                    <a:pt x="1469136" y="519683"/>
                  </a:lnTo>
                  <a:lnTo>
                    <a:pt x="1679448" y="466343"/>
                  </a:lnTo>
                  <a:lnTo>
                    <a:pt x="1888236" y="438911"/>
                  </a:lnTo>
                  <a:lnTo>
                    <a:pt x="2098548" y="364235"/>
                  </a:lnTo>
                  <a:lnTo>
                    <a:pt x="2308860" y="429767"/>
                  </a:lnTo>
                  <a:lnTo>
                    <a:pt x="2517648" y="403859"/>
                  </a:lnTo>
                  <a:lnTo>
                    <a:pt x="2727960" y="304799"/>
                  </a:lnTo>
                  <a:lnTo>
                    <a:pt x="2938272" y="336803"/>
                  </a:lnTo>
                  <a:lnTo>
                    <a:pt x="3147060" y="260603"/>
                  </a:lnTo>
                  <a:lnTo>
                    <a:pt x="3357372" y="316991"/>
                  </a:lnTo>
                  <a:lnTo>
                    <a:pt x="3567684" y="254507"/>
                  </a:lnTo>
                  <a:lnTo>
                    <a:pt x="3776472" y="172211"/>
                  </a:lnTo>
                  <a:lnTo>
                    <a:pt x="3986784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0385" y="3815778"/>
              <a:ext cx="73533" cy="735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9173" y="4091622"/>
              <a:ext cx="73532" cy="7353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9485" y="4629594"/>
              <a:ext cx="73532" cy="735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9797" y="4538154"/>
              <a:ext cx="73532" cy="735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98585" y="4356798"/>
              <a:ext cx="73532" cy="735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8897" y="4180014"/>
              <a:ext cx="73532" cy="7353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9209" y="4087050"/>
              <a:ext cx="73532" cy="735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27997" y="3939222"/>
              <a:ext cx="73532" cy="735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8309" y="3887406"/>
              <a:ext cx="73532" cy="735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8621" y="3859974"/>
              <a:ext cx="73532" cy="735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7409" y="3785298"/>
              <a:ext cx="73532" cy="735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67721" y="3850830"/>
              <a:ext cx="73532" cy="7353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8033" y="3824922"/>
              <a:ext cx="73532" cy="7353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6821" y="3724338"/>
              <a:ext cx="73532" cy="7353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97133" y="3756342"/>
              <a:ext cx="73532" cy="735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7445" y="3680142"/>
              <a:ext cx="73532" cy="7353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16233" y="3736530"/>
              <a:ext cx="73532" cy="735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6545" y="3674046"/>
              <a:ext cx="73532" cy="7353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6857" y="3591750"/>
              <a:ext cx="73532" cy="735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5645" y="3419538"/>
              <a:ext cx="73532" cy="73533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278763" y="5274005"/>
            <a:ext cx="9715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08024" y="4603750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37310" y="3933190"/>
            <a:ext cx="238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37310" y="3262629"/>
            <a:ext cx="2381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37310" y="2592070"/>
            <a:ext cx="2381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37310" y="1921256"/>
            <a:ext cx="2381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26539" y="5463995"/>
            <a:ext cx="4152900" cy="3086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23036" y="1930462"/>
            <a:ext cx="165735" cy="619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χι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λ.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άτ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μα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91561" y="5940361"/>
            <a:ext cx="243839" cy="73532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2848736" y="5866282"/>
            <a:ext cx="5822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Γεννήσεις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7" name="object 5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62350" y="5940361"/>
            <a:ext cx="243839" cy="73532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3819271" y="5866282"/>
            <a:ext cx="5073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Θάνατοι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882383" y="2680716"/>
            <a:ext cx="4331335" cy="2674620"/>
            <a:chOff x="6882383" y="2680716"/>
            <a:chExt cx="4331335" cy="2674620"/>
          </a:xfrm>
        </p:grpSpPr>
        <p:sp>
          <p:nvSpPr>
            <p:cNvPr id="60" name="object 60"/>
            <p:cNvSpPr/>
            <p:nvPr/>
          </p:nvSpPr>
          <p:spPr>
            <a:xfrm>
              <a:off x="6946392" y="2680715"/>
              <a:ext cx="4203700" cy="2674620"/>
            </a:xfrm>
            <a:custGeom>
              <a:avLst/>
              <a:gdLst/>
              <a:ahLst/>
              <a:cxnLst/>
              <a:rect l="l" t="t" r="r" b="b"/>
              <a:pathLst>
                <a:path w="4203700" h="2674620">
                  <a:moveTo>
                    <a:pt x="86868" y="214884"/>
                  </a:moveTo>
                  <a:lnTo>
                    <a:pt x="0" y="214884"/>
                  </a:lnTo>
                  <a:lnTo>
                    <a:pt x="0" y="1670304"/>
                  </a:lnTo>
                  <a:lnTo>
                    <a:pt x="86868" y="1670304"/>
                  </a:lnTo>
                  <a:lnTo>
                    <a:pt x="86868" y="214884"/>
                  </a:lnTo>
                  <a:close/>
                </a:path>
                <a:path w="4203700" h="2674620">
                  <a:moveTo>
                    <a:pt x="303276" y="201168"/>
                  </a:moveTo>
                  <a:lnTo>
                    <a:pt x="216408" y="201168"/>
                  </a:lnTo>
                  <a:lnTo>
                    <a:pt x="216408" y="1670304"/>
                  </a:lnTo>
                  <a:lnTo>
                    <a:pt x="303276" y="1670304"/>
                  </a:lnTo>
                  <a:lnTo>
                    <a:pt x="303276" y="201168"/>
                  </a:lnTo>
                  <a:close/>
                </a:path>
                <a:path w="4203700" h="2674620">
                  <a:moveTo>
                    <a:pt x="519684" y="0"/>
                  </a:moveTo>
                  <a:lnTo>
                    <a:pt x="432816" y="0"/>
                  </a:lnTo>
                  <a:lnTo>
                    <a:pt x="432816" y="1670304"/>
                  </a:lnTo>
                  <a:lnTo>
                    <a:pt x="519684" y="1670304"/>
                  </a:lnTo>
                  <a:lnTo>
                    <a:pt x="519684" y="0"/>
                  </a:lnTo>
                  <a:close/>
                </a:path>
                <a:path w="4203700" h="2674620">
                  <a:moveTo>
                    <a:pt x="736092" y="12192"/>
                  </a:moveTo>
                  <a:lnTo>
                    <a:pt x="650748" y="12192"/>
                  </a:lnTo>
                  <a:lnTo>
                    <a:pt x="650748" y="1670304"/>
                  </a:lnTo>
                  <a:lnTo>
                    <a:pt x="736092" y="1670304"/>
                  </a:lnTo>
                  <a:lnTo>
                    <a:pt x="736092" y="12192"/>
                  </a:lnTo>
                  <a:close/>
                </a:path>
                <a:path w="4203700" h="2674620">
                  <a:moveTo>
                    <a:pt x="954024" y="454152"/>
                  </a:moveTo>
                  <a:lnTo>
                    <a:pt x="867156" y="454152"/>
                  </a:lnTo>
                  <a:lnTo>
                    <a:pt x="867156" y="1670304"/>
                  </a:lnTo>
                  <a:lnTo>
                    <a:pt x="954024" y="1670304"/>
                  </a:lnTo>
                  <a:lnTo>
                    <a:pt x="954024" y="454152"/>
                  </a:lnTo>
                  <a:close/>
                </a:path>
                <a:path w="4203700" h="2674620">
                  <a:moveTo>
                    <a:pt x="1170432" y="626364"/>
                  </a:moveTo>
                  <a:lnTo>
                    <a:pt x="1083564" y="626364"/>
                  </a:lnTo>
                  <a:lnTo>
                    <a:pt x="1083564" y="1670304"/>
                  </a:lnTo>
                  <a:lnTo>
                    <a:pt x="1170432" y="1670304"/>
                  </a:lnTo>
                  <a:lnTo>
                    <a:pt x="1170432" y="626364"/>
                  </a:lnTo>
                  <a:close/>
                </a:path>
                <a:path w="4203700" h="2674620">
                  <a:moveTo>
                    <a:pt x="1386840" y="1531620"/>
                  </a:moveTo>
                  <a:lnTo>
                    <a:pt x="1299972" y="1531620"/>
                  </a:lnTo>
                  <a:lnTo>
                    <a:pt x="1299972" y="1670304"/>
                  </a:lnTo>
                  <a:lnTo>
                    <a:pt x="1386840" y="1670304"/>
                  </a:lnTo>
                  <a:lnTo>
                    <a:pt x="1386840" y="1531620"/>
                  </a:lnTo>
                  <a:close/>
                </a:path>
                <a:path w="4203700" h="2674620">
                  <a:moveTo>
                    <a:pt x="1603248" y="1670304"/>
                  </a:moveTo>
                  <a:lnTo>
                    <a:pt x="1516380" y="1670304"/>
                  </a:lnTo>
                  <a:lnTo>
                    <a:pt x="1516380" y="1702308"/>
                  </a:lnTo>
                  <a:lnTo>
                    <a:pt x="1603248" y="1702308"/>
                  </a:lnTo>
                  <a:lnTo>
                    <a:pt x="1603248" y="1670304"/>
                  </a:lnTo>
                  <a:close/>
                </a:path>
                <a:path w="4203700" h="2674620">
                  <a:moveTo>
                    <a:pt x="1819656" y="1572768"/>
                  </a:moveTo>
                  <a:lnTo>
                    <a:pt x="1732788" y="1572768"/>
                  </a:lnTo>
                  <a:lnTo>
                    <a:pt x="1732788" y="1670304"/>
                  </a:lnTo>
                  <a:lnTo>
                    <a:pt x="1819656" y="1670304"/>
                  </a:lnTo>
                  <a:lnTo>
                    <a:pt x="1819656" y="1572768"/>
                  </a:lnTo>
                  <a:close/>
                </a:path>
                <a:path w="4203700" h="2674620">
                  <a:moveTo>
                    <a:pt x="2036064" y="1670304"/>
                  </a:moveTo>
                  <a:lnTo>
                    <a:pt x="1949196" y="1670304"/>
                  </a:lnTo>
                  <a:lnTo>
                    <a:pt x="1949196" y="1749552"/>
                  </a:lnTo>
                  <a:lnTo>
                    <a:pt x="2036064" y="1749552"/>
                  </a:lnTo>
                  <a:lnTo>
                    <a:pt x="2036064" y="1670304"/>
                  </a:lnTo>
                  <a:close/>
                </a:path>
                <a:path w="4203700" h="2674620">
                  <a:moveTo>
                    <a:pt x="2252472" y="1670304"/>
                  </a:moveTo>
                  <a:lnTo>
                    <a:pt x="2167128" y="1670304"/>
                  </a:lnTo>
                  <a:lnTo>
                    <a:pt x="2167128" y="1949196"/>
                  </a:lnTo>
                  <a:lnTo>
                    <a:pt x="2252472" y="1949196"/>
                  </a:lnTo>
                  <a:lnTo>
                    <a:pt x="2252472" y="1670304"/>
                  </a:lnTo>
                  <a:close/>
                </a:path>
                <a:path w="4203700" h="2674620">
                  <a:moveTo>
                    <a:pt x="2470404" y="1670304"/>
                  </a:moveTo>
                  <a:lnTo>
                    <a:pt x="2383536" y="1670304"/>
                  </a:lnTo>
                  <a:lnTo>
                    <a:pt x="2383536" y="1973580"/>
                  </a:lnTo>
                  <a:lnTo>
                    <a:pt x="2470404" y="1973580"/>
                  </a:lnTo>
                  <a:lnTo>
                    <a:pt x="2470404" y="1670304"/>
                  </a:lnTo>
                  <a:close/>
                </a:path>
                <a:path w="4203700" h="2674620">
                  <a:moveTo>
                    <a:pt x="2686812" y="1670304"/>
                  </a:moveTo>
                  <a:lnTo>
                    <a:pt x="2599944" y="1670304"/>
                  </a:lnTo>
                  <a:lnTo>
                    <a:pt x="2599944" y="2040636"/>
                  </a:lnTo>
                  <a:lnTo>
                    <a:pt x="2686812" y="2040636"/>
                  </a:lnTo>
                  <a:lnTo>
                    <a:pt x="2686812" y="1670304"/>
                  </a:lnTo>
                  <a:close/>
                </a:path>
                <a:path w="4203700" h="2674620">
                  <a:moveTo>
                    <a:pt x="2903220" y="1670304"/>
                  </a:moveTo>
                  <a:lnTo>
                    <a:pt x="2816352" y="1670304"/>
                  </a:lnTo>
                  <a:lnTo>
                    <a:pt x="2816352" y="2173224"/>
                  </a:lnTo>
                  <a:lnTo>
                    <a:pt x="2903220" y="2173224"/>
                  </a:lnTo>
                  <a:lnTo>
                    <a:pt x="2903220" y="1670304"/>
                  </a:lnTo>
                  <a:close/>
                </a:path>
                <a:path w="4203700" h="2674620">
                  <a:moveTo>
                    <a:pt x="3119628" y="1670304"/>
                  </a:moveTo>
                  <a:lnTo>
                    <a:pt x="3032760" y="1670304"/>
                  </a:lnTo>
                  <a:lnTo>
                    <a:pt x="3032760" y="2113788"/>
                  </a:lnTo>
                  <a:lnTo>
                    <a:pt x="3119628" y="2113788"/>
                  </a:lnTo>
                  <a:lnTo>
                    <a:pt x="3119628" y="1670304"/>
                  </a:lnTo>
                  <a:close/>
                </a:path>
                <a:path w="4203700" h="2674620">
                  <a:moveTo>
                    <a:pt x="3336036" y="1670304"/>
                  </a:moveTo>
                  <a:lnTo>
                    <a:pt x="3249168" y="1670304"/>
                  </a:lnTo>
                  <a:lnTo>
                    <a:pt x="3249168" y="2286000"/>
                  </a:lnTo>
                  <a:lnTo>
                    <a:pt x="3336036" y="2286000"/>
                  </a:lnTo>
                  <a:lnTo>
                    <a:pt x="3336036" y="1670304"/>
                  </a:lnTo>
                  <a:close/>
                </a:path>
                <a:path w="4203700" h="2674620">
                  <a:moveTo>
                    <a:pt x="3552444" y="1670304"/>
                  </a:moveTo>
                  <a:lnTo>
                    <a:pt x="3465576" y="1670304"/>
                  </a:lnTo>
                  <a:lnTo>
                    <a:pt x="3465576" y="2250948"/>
                  </a:lnTo>
                  <a:lnTo>
                    <a:pt x="3552444" y="2250948"/>
                  </a:lnTo>
                  <a:lnTo>
                    <a:pt x="3552444" y="1670304"/>
                  </a:lnTo>
                  <a:close/>
                </a:path>
                <a:path w="4203700" h="2674620">
                  <a:moveTo>
                    <a:pt x="3768852" y="1670304"/>
                  </a:moveTo>
                  <a:lnTo>
                    <a:pt x="3683508" y="1670304"/>
                  </a:lnTo>
                  <a:lnTo>
                    <a:pt x="3683508" y="2375916"/>
                  </a:lnTo>
                  <a:lnTo>
                    <a:pt x="3768852" y="2375916"/>
                  </a:lnTo>
                  <a:lnTo>
                    <a:pt x="3768852" y="1670304"/>
                  </a:lnTo>
                  <a:close/>
                </a:path>
                <a:path w="4203700" h="2674620">
                  <a:moveTo>
                    <a:pt x="3986784" y="1670304"/>
                  </a:moveTo>
                  <a:lnTo>
                    <a:pt x="3899916" y="1670304"/>
                  </a:lnTo>
                  <a:lnTo>
                    <a:pt x="3899916" y="2464308"/>
                  </a:lnTo>
                  <a:lnTo>
                    <a:pt x="3986784" y="2464308"/>
                  </a:lnTo>
                  <a:lnTo>
                    <a:pt x="3986784" y="1670304"/>
                  </a:lnTo>
                  <a:close/>
                </a:path>
                <a:path w="4203700" h="2674620">
                  <a:moveTo>
                    <a:pt x="4203192" y="1670304"/>
                  </a:moveTo>
                  <a:lnTo>
                    <a:pt x="4116324" y="1670304"/>
                  </a:lnTo>
                  <a:lnTo>
                    <a:pt x="4116324" y="2674620"/>
                  </a:lnTo>
                  <a:lnTo>
                    <a:pt x="4203192" y="2674620"/>
                  </a:lnTo>
                  <a:lnTo>
                    <a:pt x="4203192" y="167030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6882383" y="4351020"/>
              <a:ext cx="4331335" cy="0"/>
            </a:xfrm>
            <a:custGeom>
              <a:avLst/>
              <a:gdLst/>
              <a:ahLst/>
              <a:cxnLst/>
              <a:rect l="l" t="t" r="r" b="b"/>
              <a:pathLst>
                <a:path w="4331334">
                  <a:moveTo>
                    <a:pt x="0" y="0"/>
                  </a:moveTo>
                  <a:lnTo>
                    <a:pt x="433120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555740" y="5610555"/>
            <a:ext cx="210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-80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555740" y="5267705"/>
            <a:ext cx="210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-60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55740" y="4924425"/>
            <a:ext cx="210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-40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555740" y="4581525"/>
            <a:ext cx="210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-20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669405" y="4238625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98411" y="3895471"/>
            <a:ext cx="165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598411" y="3552571"/>
            <a:ext cx="1657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98411" y="3209670"/>
            <a:ext cx="1657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98411" y="2866085"/>
            <a:ext cx="1657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527672" y="2523489"/>
            <a:ext cx="2381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527672" y="2180589"/>
            <a:ext cx="2381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920230" y="5799885"/>
            <a:ext cx="4282440" cy="3086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259829" y="1897190"/>
            <a:ext cx="165735" cy="5892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χι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λ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.ά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τ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ο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μα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972681" y="1901189"/>
            <a:ext cx="358203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Φυσική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μεταβολή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πληθυσμού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(γεννήσεις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0" i="0" u="none" strike="noStrike" kern="1200" cap="none" spc="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θάνατοι)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159743" y="6431686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8739" y="6621576"/>
            <a:ext cx="8255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Πηγή: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ΕΛΣΤΑΤ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0006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pc="-10" dirty="0"/>
              <a:t>Στα</a:t>
            </a:r>
            <a:r>
              <a:rPr spc="-65" dirty="0"/>
              <a:t> </a:t>
            </a:r>
            <a:r>
              <a:rPr spc="-5" dirty="0"/>
              <a:t>15,7</a:t>
            </a:r>
            <a:r>
              <a:rPr spc="-65" dirty="0"/>
              <a:t> </a:t>
            </a:r>
            <a:r>
              <a:rPr spc="-10" dirty="0"/>
              <a:t>δισ.</a:t>
            </a:r>
            <a:r>
              <a:rPr spc="-50" dirty="0"/>
              <a:t> </a:t>
            </a:r>
            <a:r>
              <a:rPr spc="-10" dirty="0"/>
              <a:t>ευρώ</a:t>
            </a:r>
            <a:r>
              <a:rPr spc="-70" dirty="0"/>
              <a:t> </a:t>
            </a:r>
            <a:r>
              <a:rPr dirty="0"/>
              <a:t>η</a:t>
            </a:r>
            <a:r>
              <a:rPr spc="-25" dirty="0"/>
              <a:t> </a:t>
            </a:r>
            <a:r>
              <a:rPr spc="-20" dirty="0"/>
              <a:t>συνολική</a:t>
            </a:r>
            <a:r>
              <a:rPr spc="-55" dirty="0"/>
              <a:t> </a:t>
            </a:r>
            <a:r>
              <a:rPr spc="-20" dirty="0"/>
              <a:t>χρηματοδότηση</a:t>
            </a:r>
            <a:r>
              <a:rPr spc="-60" dirty="0"/>
              <a:t> </a:t>
            </a:r>
            <a:r>
              <a:rPr dirty="0"/>
              <a:t>για</a:t>
            </a:r>
            <a:r>
              <a:rPr spc="-65" dirty="0"/>
              <a:t> </a:t>
            </a:r>
            <a:r>
              <a:rPr spc="-20" dirty="0"/>
              <a:t>δαπάνες</a:t>
            </a:r>
            <a:r>
              <a:rPr spc="-60" dirty="0"/>
              <a:t> </a:t>
            </a:r>
            <a:r>
              <a:rPr spc="-15" dirty="0"/>
              <a:t>υγείας</a:t>
            </a:r>
            <a:r>
              <a:rPr spc="-55" dirty="0"/>
              <a:t> </a:t>
            </a:r>
            <a:r>
              <a:rPr spc="-5" dirty="0"/>
              <a:t>(9,7</a:t>
            </a:r>
            <a:r>
              <a:rPr spc="-55" dirty="0"/>
              <a:t> </a:t>
            </a:r>
            <a:r>
              <a:rPr spc="-10" dirty="0"/>
              <a:t>δισ.</a:t>
            </a:r>
            <a:r>
              <a:rPr spc="-45" dirty="0"/>
              <a:t> </a:t>
            </a:r>
            <a:r>
              <a:rPr dirty="0"/>
              <a:t>€</a:t>
            </a:r>
            <a:r>
              <a:rPr spc="-20" dirty="0"/>
              <a:t> </a:t>
            </a:r>
            <a:r>
              <a:rPr dirty="0"/>
              <a:t>η </a:t>
            </a:r>
            <a:r>
              <a:rPr spc="-525" dirty="0"/>
              <a:t> </a:t>
            </a:r>
            <a:r>
              <a:rPr spc="-20" dirty="0"/>
              <a:t>δημόσια)</a:t>
            </a:r>
          </a:p>
        </p:txBody>
      </p:sp>
      <p:sp>
        <p:nvSpPr>
          <p:cNvPr id="3" name="object 3"/>
          <p:cNvSpPr/>
          <p:nvPr/>
        </p:nvSpPr>
        <p:spPr>
          <a:xfrm>
            <a:off x="1618488" y="5481828"/>
            <a:ext cx="9575800" cy="0"/>
          </a:xfrm>
          <a:custGeom>
            <a:avLst/>
            <a:gdLst/>
            <a:ahLst/>
            <a:cxnLst/>
            <a:rect l="l" t="t" r="r" b="b"/>
            <a:pathLst>
              <a:path w="9575800">
                <a:moveTo>
                  <a:pt x="0" y="0"/>
                </a:moveTo>
                <a:lnTo>
                  <a:pt x="9575292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41576" y="2566393"/>
            <a:ext cx="8926195" cy="1981835"/>
            <a:chOff x="1941576" y="2566393"/>
            <a:chExt cx="8926195" cy="1981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0712" y="2566393"/>
              <a:ext cx="8907795" cy="12131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1576" y="3465563"/>
              <a:ext cx="8926068" cy="10820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18538" y="2614422"/>
              <a:ext cx="8776970" cy="1073785"/>
            </a:xfrm>
            <a:custGeom>
              <a:avLst/>
              <a:gdLst/>
              <a:ahLst/>
              <a:cxnLst/>
              <a:rect l="l" t="t" r="r" b="b"/>
              <a:pathLst>
                <a:path w="8776970" h="1073785">
                  <a:moveTo>
                    <a:pt x="0" y="0"/>
                  </a:moveTo>
                  <a:lnTo>
                    <a:pt x="49863" y="6249"/>
                  </a:lnTo>
                  <a:lnTo>
                    <a:pt x="99726" y="11690"/>
                  </a:lnTo>
                  <a:lnTo>
                    <a:pt x="149590" y="16509"/>
                  </a:lnTo>
                  <a:lnTo>
                    <a:pt x="199455" y="20893"/>
                  </a:lnTo>
                  <a:lnTo>
                    <a:pt x="249320" y="25028"/>
                  </a:lnTo>
                  <a:lnTo>
                    <a:pt x="299186" y="29099"/>
                  </a:lnTo>
                  <a:lnTo>
                    <a:pt x="349054" y="33294"/>
                  </a:lnTo>
                  <a:lnTo>
                    <a:pt x="398922" y="37798"/>
                  </a:lnTo>
                  <a:lnTo>
                    <a:pt x="448792" y="42798"/>
                  </a:lnTo>
                  <a:lnTo>
                    <a:pt x="498664" y="48479"/>
                  </a:lnTo>
                  <a:lnTo>
                    <a:pt x="548538" y="55029"/>
                  </a:lnTo>
                  <a:lnTo>
                    <a:pt x="598414" y="62632"/>
                  </a:lnTo>
                  <a:lnTo>
                    <a:pt x="648291" y="71477"/>
                  </a:lnTo>
                  <a:lnTo>
                    <a:pt x="698172" y="81748"/>
                  </a:lnTo>
                  <a:lnTo>
                    <a:pt x="748055" y="93631"/>
                  </a:lnTo>
                  <a:lnTo>
                    <a:pt x="797941" y="107314"/>
                  </a:lnTo>
                  <a:lnTo>
                    <a:pt x="844871" y="122149"/>
                  </a:lnTo>
                  <a:lnTo>
                    <a:pt x="891801" y="138932"/>
                  </a:lnTo>
                  <a:lnTo>
                    <a:pt x="938731" y="157435"/>
                  </a:lnTo>
                  <a:lnTo>
                    <a:pt x="985661" y="177429"/>
                  </a:lnTo>
                  <a:lnTo>
                    <a:pt x="1032592" y="198685"/>
                  </a:lnTo>
                  <a:lnTo>
                    <a:pt x="1079522" y="220975"/>
                  </a:lnTo>
                  <a:lnTo>
                    <a:pt x="1126452" y="244069"/>
                  </a:lnTo>
                  <a:lnTo>
                    <a:pt x="1173382" y="267738"/>
                  </a:lnTo>
                  <a:lnTo>
                    <a:pt x="1220313" y="291754"/>
                  </a:lnTo>
                  <a:lnTo>
                    <a:pt x="1267243" y="315887"/>
                  </a:lnTo>
                  <a:lnTo>
                    <a:pt x="1314173" y="339909"/>
                  </a:lnTo>
                  <a:lnTo>
                    <a:pt x="1361103" y="363591"/>
                  </a:lnTo>
                  <a:lnTo>
                    <a:pt x="1408034" y="386704"/>
                  </a:lnTo>
                  <a:lnTo>
                    <a:pt x="1454964" y="409018"/>
                  </a:lnTo>
                  <a:lnTo>
                    <a:pt x="1501894" y="430306"/>
                  </a:lnTo>
                  <a:lnTo>
                    <a:pt x="1548824" y="450337"/>
                  </a:lnTo>
                  <a:lnTo>
                    <a:pt x="1595754" y="468883"/>
                  </a:lnTo>
                  <a:lnTo>
                    <a:pt x="1645618" y="487286"/>
                  </a:lnTo>
                  <a:lnTo>
                    <a:pt x="1695481" y="504874"/>
                  </a:lnTo>
                  <a:lnTo>
                    <a:pt x="1745345" y="521728"/>
                  </a:lnTo>
                  <a:lnTo>
                    <a:pt x="1795210" y="537926"/>
                  </a:lnTo>
                  <a:lnTo>
                    <a:pt x="1845075" y="553547"/>
                  </a:lnTo>
                  <a:lnTo>
                    <a:pt x="1894941" y="568671"/>
                  </a:lnTo>
                  <a:lnTo>
                    <a:pt x="1944809" y="583375"/>
                  </a:lnTo>
                  <a:lnTo>
                    <a:pt x="1994677" y="597741"/>
                  </a:lnTo>
                  <a:lnTo>
                    <a:pt x="2044547" y="611846"/>
                  </a:lnTo>
                  <a:lnTo>
                    <a:pt x="2094419" y="625769"/>
                  </a:lnTo>
                  <a:lnTo>
                    <a:pt x="2144293" y="639591"/>
                  </a:lnTo>
                  <a:lnTo>
                    <a:pt x="2194169" y="653389"/>
                  </a:lnTo>
                  <a:lnTo>
                    <a:pt x="2244046" y="667243"/>
                  </a:lnTo>
                  <a:lnTo>
                    <a:pt x="2293927" y="681231"/>
                  </a:lnTo>
                  <a:lnTo>
                    <a:pt x="2343810" y="695434"/>
                  </a:lnTo>
                  <a:lnTo>
                    <a:pt x="2393696" y="709929"/>
                  </a:lnTo>
                  <a:lnTo>
                    <a:pt x="2443559" y="724758"/>
                  </a:lnTo>
                  <a:lnTo>
                    <a:pt x="2493422" y="739818"/>
                  </a:lnTo>
                  <a:lnTo>
                    <a:pt x="2543286" y="755043"/>
                  </a:lnTo>
                  <a:lnTo>
                    <a:pt x="2593149" y="770370"/>
                  </a:lnTo>
                  <a:lnTo>
                    <a:pt x="2643012" y="785734"/>
                  </a:lnTo>
                  <a:lnTo>
                    <a:pt x="2692876" y="801070"/>
                  </a:lnTo>
                  <a:lnTo>
                    <a:pt x="2742739" y="816316"/>
                  </a:lnTo>
                  <a:lnTo>
                    <a:pt x="2792602" y="831405"/>
                  </a:lnTo>
                  <a:lnTo>
                    <a:pt x="2842466" y="846274"/>
                  </a:lnTo>
                  <a:lnTo>
                    <a:pt x="2892329" y="860859"/>
                  </a:lnTo>
                  <a:lnTo>
                    <a:pt x="2942193" y="875094"/>
                  </a:lnTo>
                  <a:lnTo>
                    <a:pt x="2992056" y="888916"/>
                  </a:lnTo>
                  <a:lnTo>
                    <a:pt x="3041919" y="902261"/>
                  </a:lnTo>
                  <a:lnTo>
                    <a:pt x="3091783" y="915063"/>
                  </a:lnTo>
                  <a:lnTo>
                    <a:pt x="3141646" y="927259"/>
                  </a:lnTo>
                  <a:lnTo>
                    <a:pt x="3191510" y="938783"/>
                  </a:lnTo>
                  <a:lnTo>
                    <a:pt x="3241374" y="949854"/>
                  </a:lnTo>
                  <a:lnTo>
                    <a:pt x="3291242" y="960704"/>
                  </a:lnTo>
                  <a:lnTo>
                    <a:pt x="3341111" y="971295"/>
                  </a:lnTo>
                  <a:lnTo>
                    <a:pt x="3390983" y="981586"/>
                  </a:lnTo>
                  <a:lnTo>
                    <a:pt x="3440856" y="991540"/>
                  </a:lnTo>
                  <a:lnTo>
                    <a:pt x="3490730" y="1001117"/>
                  </a:lnTo>
                  <a:lnTo>
                    <a:pt x="3540605" y="1010278"/>
                  </a:lnTo>
                  <a:lnTo>
                    <a:pt x="3590480" y="1018984"/>
                  </a:lnTo>
                  <a:lnTo>
                    <a:pt x="3640355" y="1027196"/>
                  </a:lnTo>
                  <a:lnTo>
                    <a:pt x="3690230" y="1034874"/>
                  </a:lnTo>
                  <a:lnTo>
                    <a:pt x="3740104" y="1041981"/>
                  </a:lnTo>
                  <a:lnTo>
                    <a:pt x="3789977" y="1048476"/>
                  </a:lnTo>
                  <a:lnTo>
                    <a:pt x="3839849" y="1054320"/>
                  </a:lnTo>
                  <a:lnTo>
                    <a:pt x="3889718" y="1059476"/>
                  </a:lnTo>
                  <a:lnTo>
                    <a:pt x="3939586" y="1063902"/>
                  </a:lnTo>
                  <a:lnTo>
                    <a:pt x="3989451" y="1067561"/>
                  </a:lnTo>
                  <a:lnTo>
                    <a:pt x="4039314" y="1070350"/>
                  </a:lnTo>
                  <a:lnTo>
                    <a:pt x="4089177" y="1072198"/>
                  </a:lnTo>
                  <a:lnTo>
                    <a:pt x="4139041" y="1073184"/>
                  </a:lnTo>
                  <a:lnTo>
                    <a:pt x="4188904" y="1073388"/>
                  </a:lnTo>
                  <a:lnTo>
                    <a:pt x="4238767" y="1072889"/>
                  </a:lnTo>
                  <a:lnTo>
                    <a:pt x="4288631" y="1071767"/>
                  </a:lnTo>
                  <a:lnTo>
                    <a:pt x="4338494" y="1070103"/>
                  </a:lnTo>
                  <a:lnTo>
                    <a:pt x="4388357" y="1067974"/>
                  </a:lnTo>
                  <a:lnTo>
                    <a:pt x="4438221" y="1065462"/>
                  </a:lnTo>
                  <a:lnTo>
                    <a:pt x="4488084" y="1062645"/>
                  </a:lnTo>
                  <a:lnTo>
                    <a:pt x="4537948" y="1059604"/>
                  </a:lnTo>
                  <a:lnTo>
                    <a:pt x="4587811" y="1056417"/>
                  </a:lnTo>
                  <a:lnTo>
                    <a:pt x="4637674" y="1053165"/>
                  </a:lnTo>
                  <a:lnTo>
                    <a:pt x="4687538" y="1049927"/>
                  </a:lnTo>
                  <a:lnTo>
                    <a:pt x="4737401" y="1046783"/>
                  </a:lnTo>
                  <a:lnTo>
                    <a:pt x="4787265" y="1043813"/>
                  </a:lnTo>
                  <a:lnTo>
                    <a:pt x="4837129" y="1040555"/>
                  </a:lnTo>
                  <a:lnTo>
                    <a:pt x="4886997" y="1036621"/>
                  </a:lnTo>
                  <a:lnTo>
                    <a:pt x="4936866" y="1032127"/>
                  </a:lnTo>
                  <a:lnTo>
                    <a:pt x="4986738" y="1027189"/>
                  </a:lnTo>
                  <a:lnTo>
                    <a:pt x="5036611" y="1021923"/>
                  </a:lnTo>
                  <a:lnTo>
                    <a:pt x="5086485" y="1016445"/>
                  </a:lnTo>
                  <a:lnTo>
                    <a:pt x="5136360" y="1010871"/>
                  </a:lnTo>
                  <a:lnTo>
                    <a:pt x="5186235" y="1005316"/>
                  </a:lnTo>
                  <a:lnTo>
                    <a:pt x="5236110" y="999896"/>
                  </a:lnTo>
                  <a:lnTo>
                    <a:pt x="5285985" y="994728"/>
                  </a:lnTo>
                  <a:lnTo>
                    <a:pt x="5335859" y="989927"/>
                  </a:lnTo>
                  <a:lnTo>
                    <a:pt x="5385732" y="985609"/>
                  </a:lnTo>
                  <a:lnTo>
                    <a:pt x="5435604" y="981890"/>
                  </a:lnTo>
                  <a:lnTo>
                    <a:pt x="5485473" y="978886"/>
                  </a:lnTo>
                  <a:lnTo>
                    <a:pt x="5535341" y="976713"/>
                  </a:lnTo>
                  <a:lnTo>
                    <a:pt x="5585206" y="975487"/>
                  </a:lnTo>
                  <a:lnTo>
                    <a:pt x="5635069" y="975305"/>
                  </a:lnTo>
                  <a:lnTo>
                    <a:pt x="5684932" y="976147"/>
                  </a:lnTo>
                  <a:lnTo>
                    <a:pt x="5734796" y="977880"/>
                  </a:lnTo>
                  <a:lnTo>
                    <a:pt x="5784659" y="980368"/>
                  </a:lnTo>
                  <a:lnTo>
                    <a:pt x="5834522" y="983479"/>
                  </a:lnTo>
                  <a:lnTo>
                    <a:pt x="5884386" y="987077"/>
                  </a:lnTo>
                  <a:lnTo>
                    <a:pt x="5934249" y="991030"/>
                  </a:lnTo>
                  <a:lnTo>
                    <a:pt x="5984112" y="995203"/>
                  </a:lnTo>
                  <a:lnTo>
                    <a:pt x="6033976" y="999463"/>
                  </a:lnTo>
                  <a:lnTo>
                    <a:pt x="6083839" y="1003675"/>
                  </a:lnTo>
                  <a:lnTo>
                    <a:pt x="6133703" y="1007705"/>
                  </a:lnTo>
                  <a:lnTo>
                    <a:pt x="6183566" y="1011420"/>
                  </a:lnTo>
                  <a:lnTo>
                    <a:pt x="6233429" y="1014685"/>
                  </a:lnTo>
                  <a:lnTo>
                    <a:pt x="6283293" y="1017367"/>
                  </a:lnTo>
                  <a:lnTo>
                    <a:pt x="6333156" y="1019331"/>
                  </a:lnTo>
                  <a:lnTo>
                    <a:pt x="6383020" y="1020444"/>
                  </a:lnTo>
                  <a:lnTo>
                    <a:pt x="6432905" y="1020909"/>
                  </a:lnTo>
                  <a:lnTo>
                    <a:pt x="6482788" y="1020986"/>
                  </a:lnTo>
                  <a:lnTo>
                    <a:pt x="6532669" y="1020702"/>
                  </a:lnTo>
                  <a:lnTo>
                    <a:pt x="6582546" y="1020083"/>
                  </a:lnTo>
                  <a:lnTo>
                    <a:pt x="6632422" y="1019157"/>
                  </a:lnTo>
                  <a:lnTo>
                    <a:pt x="6682296" y="1017949"/>
                  </a:lnTo>
                  <a:lnTo>
                    <a:pt x="6732168" y="1016485"/>
                  </a:lnTo>
                  <a:lnTo>
                    <a:pt x="6782038" y="1014793"/>
                  </a:lnTo>
                  <a:lnTo>
                    <a:pt x="6831906" y="1012898"/>
                  </a:lnTo>
                  <a:lnTo>
                    <a:pt x="6881774" y="1010828"/>
                  </a:lnTo>
                  <a:lnTo>
                    <a:pt x="6931640" y="1008608"/>
                  </a:lnTo>
                  <a:lnTo>
                    <a:pt x="6981505" y="1006264"/>
                  </a:lnTo>
                  <a:lnTo>
                    <a:pt x="7031370" y="1003824"/>
                  </a:lnTo>
                  <a:lnTo>
                    <a:pt x="7081234" y="1001314"/>
                  </a:lnTo>
                  <a:lnTo>
                    <a:pt x="7131097" y="998759"/>
                  </a:lnTo>
                  <a:lnTo>
                    <a:pt x="7180961" y="996188"/>
                  </a:lnTo>
                  <a:lnTo>
                    <a:pt x="7230824" y="993567"/>
                  </a:lnTo>
                  <a:lnTo>
                    <a:pt x="7280687" y="990803"/>
                  </a:lnTo>
                  <a:lnTo>
                    <a:pt x="7330551" y="987898"/>
                  </a:lnTo>
                  <a:lnTo>
                    <a:pt x="7380414" y="984855"/>
                  </a:lnTo>
                  <a:lnTo>
                    <a:pt x="7430277" y="981675"/>
                  </a:lnTo>
                  <a:lnTo>
                    <a:pt x="7480141" y="978362"/>
                  </a:lnTo>
                  <a:lnTo>
                    <a:pt x="7530004" y="974917"/>
                  </a:lnTo>
                  <a:lnTo>
                    <a:pt x="7579867" y="971343"/>
                  </a:lnTo>
                  <a:lnTo>
                    <a:pt x="7629731" y="967643"/>
                  </a:lnTo>
                  <a:lnTo>
                    <a:pt x="7679594" y="963819"/>
                  </a:lnTo>
                  <a:lnTo>
                    <a:pt x="7729458" y="959873"/>
                  </a:lnTo>
                  <a:lnTo>
                    <a:pt x="7779321" y="955807"/>
                  </a:lnTo>
                  <a:lnTo>
                    <a:pt x="7829184" y="951625"/>
                  </a:lnTo>
                  <a:lnTo>
                    <a:pt x="7879048" y="947329"/>
                  </a:lnTo>
                  <a:lnTo>
                    <a:pt x="7928911" y="942921"/>
                  </a:lnTo>
                  <a:lnTo>
                    <a:pt x="7978775" y="938402"/>
                  </a:lnTo>
                  <a:lnTo>
                    <a:pt x="8028660" y="933715"/>
                  </a:lnTo>
                  <a:lnTo>
                    <a:pt x="8078543" y="928812"/>
                  </a:lnTo>
                  <a:lnTo>
                    <a:pt x="8128424" y="923716"/>
                  </a:lnTo>
                  <a:lnTo>
                    <a:pt x="8178301" y="918450"/>
                  </a:lnTo>
                  <a:lnTo>
                    <a:pt x="8228177" y="913035"/>
                  </a:lnTo>
                  <a:lnTo>
                    <a:pt x="8278051" y="907495"/>
                  </a:lnTo>
                  <a:lnTo>
                    <a:pt x="8327923" y="901851"/>
                  </a:lnTo>
                  <a:lnTo>
                    <a:pt x="8377793" y="896127"/>
                  </a:lnTo>
                  <a:lnTo>
                    <a:pt x="8427661" y="890345"/>
                  </a:lnTo>
                  <a:lnTo>
                    <a:pt x="8477529" y="884528"/>
                  </a:lnTo>
                  <a:lnTo>
                    <a:pt x="8527395" y="878697"/>
                  </a:lnTo>
                  <a:lnTo>
                    <a:pt x="8577260" y="872876"/>
                  </a:lnTo>
                  <a:lnTo>
                    <a:pt x="8627125" y="867087"/>
                  </a:lnTo>
                  <a:lnTo>
                    <a:pt x="8676989" y="861353"/>
                  </a:lnTo>
                  <a:lnTo>
                    <a:pt x="8726852" y="855695"/>
                  </a:lnTo>
                  <a:lnTo>
                    <a:pt x="8776716" y="850138"/>
                  </a:lnTo>
                </a:path>
              </a:pathLst>
            </a:custGeom>
            <a:ln w="349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018538" y="3523361"/>
              <a:ext cx="8776970" cy="932815"/>
            </a:xfrm>
            <a:custGeom>
              <a:avLst/>
              <a:gdLst/>
              <a:ahLst/>
              <a:cxnLst/>
              <a:rect l="l" t="t" r="r" b="b"/>
              <a:pathLst>
                <a:path w="8776970" h="932814">
                  <a:moveTo>
                    <a:pt x="0" y="0"/>
                  </a:moveTo>
                  <a:lnTo>
                    <a:pt x="49863" y="3079"/>
                  </a:lnTo>
                  <a:lnTo>
                    <a:pt x="99726" y="5304"/>
                  </a:lnTo>
                  <a:lnTo>
                    <a:pt x="149590" y="6873"/>
                  </a:lnTo>
                  <a:lnTo>
                    <a:pt x="199455" y="7983"/>
                  </a:lnTo>
                  <a:lnTo>
                    <a:pt x="249320" y="8829"/>
                  </a:lnTo>
                  <a:lnTo>
                    <a:pt x="299186" y="9610"/>
                  </a:lnTo>
                  <a:lnTo>
                    <a:pt x="349054" y="10522"/>
                  </a:lnTo>
                  <a:lnTo>
                    <a:pt x="398922" y="11763"/>
                  </a:lnTo>
                  <a:lnTo>
                    <a:pt x="448792" y="13529"/>
                  </a:lnTo>
                  <a:lnTo>
                    <a:pt x="498664" y="16017"/>
                  </a:lnTo>
                  <a:lnTo>
                    <a:pt x="548538" y="19425"/>
                  </a:lnTo>
                  <a:lnTo>
                    <a:pt x="598414" y="23949"/>
                  </a:lnTo>
                  <a:lnTo>
                    <a:pt x="648291" y="29786"/>
                  </a:lnTo>
                  <a:lnTo>
                    <a:pt x="698172" y="37134"/>
                  </a:lnTo>
                  <a:lnTo>
                    <a:pt x="748055" y="46190"/>
                  </a:lnTo>
                  <a:lnTo>
                    <a:pt x="797941" y="57150"/>
                  </a:lnTo>
                  <a:lnTo>
                    <a:pt x="844871" y="69591"/>
                  </a:lnTo>
                  <a:lnTo>
                    <a:pt x="891801" y="84235"/>
                  </a:lnTo>
                  <a:lnTo>
                    <a:pt x="938731" y="100807"/>
                  </a:lnTo>
                  <a:lnTo>
                    <a:pt x="985661" y="119036"/>
                  </a:lnTo>
                  <a:lnTo>
                    <a:pt x="1032592" y="138651"/>
                  </a:lnTo>
                  <a:lnTo>
                    <a:pt x="1079522" y="159378"/>
                  </a:lnTo>
                  <a:lnTo>
                    <a:pt x="1126452" y="180946"/>
                  </a:lnTo>
                  <a:lnTo>
                    <a:pt x="1173382" y="203083"/>
                  </a:lnTo>
                  <a:lnTo>
                    <a:pt x="1220313" y="225517"/>
                  </a:lnTo>
                  <a:lnTo>
                    <a:pt x="1267243" y="247976"/>
                  </a:lnTo>
                  <a:lnTo>
                    <a:pt x="1314173" y="270188"/>
                  </a:lnTo>
                  <a:lnTo>
                    <a:pt x="1361103" y="291880"/>
                  </a:lnTo>
                  <a:lnTo>
                    <a:pt x="1408034" y="312781"/>
                  </a:lnTo>
                  <a:lnTo>
                    <a:pt x="1454964" y="332619"/>
                  </a:lnTo>
                  <a:lnTo>
                    <a:pt x="1501894" y="351121"/>
                  </a:lnTo>
                  <a:lnTo>
                    <a:pt x="1548824" y="368016"/>
                  </a:lnTo>
                  <a:lnTo>
                    <a:pt x="1595754" y="383031"/>
                  </a:lnTo>
                  <a:lnTo>
                    <a:pt x="1645618" y="397067"/>
                  </a:lnTo>
                  <a:lnTo>
                    <a:pt x="1695481" y="409582"/>
                  </a:lnTo>
                  <a:lnTo>
                    <a:pt x="1745345" y="420771"/>
                  </a:lnTo>
                  <a:lnTo>
                    <a:pt x="1795210" y="430823"/>
                  </a:lnTo>
                  <a:lnTo>
                    <a:pt x="1845075" y="439932"/>
                  </a:lnTo>
                  <a:lnTo>
                    <a:pt x="1894941" y="448290"/>
                  </a:lnTo>
                  <a:lnTo>
                    <a:pt x="1944809" y="456088"/>
                  </a:lnTo>
                  <a:lnTo>
                    <a:pt x="1994677" y="463518"/>
                  </a:lnTo>
                  <a:lnTo>
                    <a:pt x="2044547" y="470772"/>
                  </a:lnTo>
                  <a:lnTo>
                    <a:pt x="2094419" y="478043"/>
                  </a:lnTo>
                  <a:lnTo>
                    <a:pt x="2144293" y="485523"/>
                  </a:lnTo>
                  <a:lnTo>
                    <a:pt x="2194169" y="493402"/>
                  </a:lnTo>
                  <a:lnTo>
                    <a:pt x="2244046" y="501874"/>
                  </a:lnTo>
                  <a:lnTo>
                    <a:pt x="2293927" y="511131"/>
                  </a:lnTo>
                  <a:lnTo>
                    <a:pt x="2343810" y="521364"/>
                  </a:lnTo>
                  <a:lnTo>
                    <a:pt x="2393696" y="532764"/>
                  </a:lnTo>
                  <a:lnTo>
                    <a:pt x="2443559" y="545318"/>
                  </a:lnTo>
                  <a:lnTo>
                    <a:pt x="2493422" y="558750"/>
                  </a:lnTo>
                  <a:lnTo>
                    <a:pt x="2543286" y="572935"/>
                  </a:lnTo>
                  <a:lnTo>
                    <a:pt x="2593149" y="587748"/>
                  </a:lnTo>
                  <a:lnTo>
                    <a:pt x="2643012" y="603063"/>
                  </a:lnTo>
                  <a:lnTo>
                    <a:pt x="2692876" y="618757"/>
                  </a:lnTo>
                  <a:lnTo>
                    <a:pt x="2742739" y="634704"/>
                  </a:lnTo>
                  <a:lnTo>
                    <a:pt x="2792602" y="650779"/>
                  </a:lnTo>
                  <a:lnTo>
                    <a:pt x="2842466" y="666857"/>
                  </a:lnTo>
                  <a:lnTo>
                    <a:pt x="2892329" y="682813"/>
                  </a:lnTo>
                  <a:lnTo>
                    <a:pt x="2942193" y="698522"/>
                  </a:lnTo>
                  <a:lnTo>
                    <a:pt x="2992056" y="713859"/>
                  </a:lnTo>
                  <a:lnTo>
                    <a:pt x="3041919" y="728698"/>
                  </a:lnTo>
                  <a:lnTo>
                    <a:pt x="3091783" y="742916"/>
                  </a:lnTo>
                  <a:lnTo>
                    <a:pt x="3141646" y="756386"/>
                  </a:lnTo>
                  <a:lnTo>
                    <a:pt x="3191510" y="768984"/>
                  </a:lnTo>
                  <a:lnTo>
                    <a:pt x="3241374" y="781088"/>
                  </a:lnTo>
                  <a:lnTo>
                    <a:pt x="3291242" y="793117"/>
                  </a:lnTo>
                  <a:lnTo>
                    <a:pt x="3341111" y="805015"/>
                  </a:lnTo>
                  <a:lnTo>
                    <a:pt x="3390983" y="816721"/>
                  </a:lnTo>
                  <a:lnTo>
                    <a:pt x="3440856" y="828177"/>
                  </a:lnTo>
                  <a:lnTo>
                    <a:pt x="3490730" y="839324"/>
                  </a:lnTo>
                  <a:lnTo>
                    <a:pt x="3540605" y="850103"/>
                  </a:lnTo>
                  <a:lnTo>
                    <a:pt x="3590480" y="860456"/>
                  </a:lnTo>
                  <a:lnTo>
                    <a:pt x="3640355" y="870324"/>
                  </a:lnTo>
                  <a:lnTo>
                    <a:pt x="3690230" y="879648"/>
                  </a:lnTo>
                  <a:lnTo>
                    <a:pt x="3740104" y="888369"/>
                  </a:lnTo>
                  <a:lnTo>
                    <a:pt x="3789977" y="896429"/>
                  </a:lnTo>
                  <a:lnTo>
                    <a:pt x="3839849" y="903768"/>
                  </a:lnTo>
                  <a:lnTo>
                    <a:pt x="3889718" y="910329"/>
                  </a:lnTo>
                  <a:lnTo>
                    <a:pt x="3939586" y="916051"/>
                  </a:lnTo>
                  <a:lnTo>
                    <a:pt x="3989451" y="920876"/>
                  </a:lnTo>
                  <a:lnTo>
                    <a:pt x="4039314" y="924818"/>
                  </a:lnTo>
                  <a:lnTo>
                    <a:pt x="4089177" y="927911"/>
                  </a:lnTo>
                  <a:lnTo>
                    <a:pt x="4139041" y="930204"/>
                  </a:lnTo>
                  <a:lnTo>
                    <a:pt x="4188904" y="931743"/>
                  </a:lnTo>
                  <a:lnTo>
                    <a:pt x="4238767" y="932577"/>
                  </a:lnTo>
                  <a:lnTo>
                    <a:pt x="4288631" y="932753"/>
                  </a:lnTo>
                  <a:lnTo>
                    <a:pt x="4338494" y="932319"/>
                  </a:lnTo>
                  <a:lnTo>
                    <a:pt x="4388357" y="931322"/>
                  </a:lnTo>
                  <a:lnTo>
                    <a:pt x="4438221" y="929811"/>
                  </a:lnTo>
                  <a:lnTo>
                    <a:pt x="4488084" y="927832"/>
                  </a:lnTo>
                  <a:lnTo>
                    <a:pt x="4537948" y="925433"/>
                  </a:lnTo>
                  <a:lnTo>
                    <a:pt x="4587811" y="922662"/>
                  </a:lnTo>
                  <a:lnTo>
                    <a:pt x="4637674" y="919567"/>
                  </a:lnTo>
                  <a:lnTo>
                    <a:pt x="4687538" y="916195"/>
                  </a:lnTo>
                  <a:lnTo>
                    <a:pt x="4737401" y="912594"/>
                  </a:lnTo>
                  <a:lnTo>
                    <a:pt x="4787265" y="908812"/>
                  </a:lnTo>
                  <a:lnTo>
                    <a:pt x="4837129" y="904296"/>
                  </a:lnTo>
                  <a:lnTo>
                    <a:pt x="4886997" y="898588"/>
                  </a:lnTo>
                  <a:lnTo>
                    <a:pt x="4936866" y="891873"/>
                  </a:lnTo>
                  <a:lnTo>
                    <a:pt x="4986738" y="884338"/>
                  </a:lnTo>
                  <a:lnTo>
                    <a:pt x="5036611" y="876168"/>
                  </a:lnTo>
                  <a:lnTo>
                    <a:pt x="5086485" y="867550"/>
                  </a:lnTo>
                  <a:lnTo>
                    <a:pt x="5136360" y="858668"/>
                  </a:lnTo>
                  <a:lnTo>
                    <a:pt x="5186235" y="849709"/>
                  </a:lnTo>
                  <a:lnTo>
                    <a:pt x="5236110" y="840859"/>
                  </a:lnTo>
                  <a:lnTo>
                    <a:pt x="5285985" y="832303"/>
                  </a:lnTo>
                  <a:lnTo>
                    <a:pt x="5335859" y="824227"/>
                  </a:lnTo>
                  <a:lnTo>
                    <a:pt x="5385732" y="816818"/>
                  </a:lnTo>
                  <a:lnTo>
                    <a:pt x="5435604" y="810261"/>
                  </a:lnTo>
                  <a:lnTo>
                    <a:pt x="5485473" y="804741"/>
                  </a:lnTo>
                  <a:lnTo>
                    <a:pt x="5535341" y="800446"/>
                  </a:lnTo>
                  <a:lnTo>
                    <a:pt x="5585206" y="797559"/>
                  </a:lnTo>
                  <a:lnTo>
                    <a:pt x="5635069" y="796060"/>
                  </a:lnTo>
                  <a:lnTo>
                    <a:pt x="5684932" y="795758"/>
                  </a:lnTo>
                  <a:lnTo>
                    <a:pt x="5734796" y="796515"/>
                  </a:lnTo>
                  <a:lnTo>
                    <a:pt x="5784659" y="798194"/>
                  </a:lnTo>
                  <a:lnTo>
                    <a:pt x="5834522" y="800660"/>
                  </a:lnTo>
                  <a:lnTo>
                    <a:pt x="5884386" y="803775"/>
                  </a:lnTo>
                  <a:lnTo>
                    <a:pt x="5934249" y="807401"/>
                  </a:lnTo>
                  <a:lnTo>
                    <a:pt x="5984112" y="811402"/>
                  </a:lnTo>
                  <a:lnTo>
                    <a:pt x="6033976" y="815642"/>
                  </a:lnTo>
                  <a:lnTo>
                    <a:pt x="6083839" y="819983"/>
                  </a:lnTo>
                  <a:lnTo>
                    <a:pt x="6133703" y="824288"/>
                  </a:lnTo>
                  <a:lnTo>
                    <a:pt x="6183566" y="828420"/>
                  </a:lnTo>
                  <a:lnTo>
                    <a:pt x="6233429" y="832243"/>
                  </a:lnTo>
                  <a:lnTo>
                    <a:pt x="6283293" y="835620"/>
                  </a:lnTo>
                  <a:lnTo>
                    <a:pt x="6333156" y="838413"/>
                  </a:lnTo>
                  <a:lnTo>
                    <a:pt x="6383020" y="840486"/>
                  </a:lnTo>
                  <a:lnTo>
                    <a:pt x="6432905" y="842193"/>
                  </a:lnTo>
                  <a:lnTo>
                    <a:pt x="6482788" y="843954"/>
                  </a:lnTo>
                  <a:lnTo>
                    <a:pt x="6532669" y="845727"/>
                  </a:lnTo>
                  <a:lnTo>
                    <a:pt x="6582546" y="847470"/>
                  </a:lnTo>
                  <a:lnTo>
                    <a:pt x="6632422" y="849142"/>
                  </a:lnTo>
                  <a:lnTo>
                    <a:pt x="6682296" y="850701"/>
                  </a:lnTo>
                  <a:lnTo>
                    <a:pt x="6732168" y="852105"/>
                  </a:lnTo>
                  <a:lnTo>
                    <a:pt x="6782038" y="853312"/>
                  </a:lnTo>
                  <a:lnTo>
                    <a:pt x="6831906" y="854282"/>
                  </a:lnTo>
                  <a:lnTo>
                    <a:pt x="6881774" y="854971"/>
                  </a:lnTo>
                  <a:lnTo>
                    <a:pt x="6931640" y="855340"/>
                  </a:lnTo>
                  <a:lnTo>
                    <a:pt x="6981505" y="855344"/>
                  </a:lnTo>
                  <a:lnTo>
                    <a:pt x="7031370" y="854945"/>
                  </a:lnTo>
                  <a:lnTo>
                    <a:pt x="7081234" y="854098"/>
                  </a:lnTo>
                  <a:lnTo>
                    <a:pt x="7131097" y="852764"/>
                  </a:lnTo>
                  <a:lnTo>
                    <a:pt x="7180961" y="850900"/>
                  </a:lnTo>
                  <a:lnTo>
                    <a:pt x="7230824" y="848409"/>
                  </a:lnTo>
                  <a:lnTo>
                    <a:pt x="7280687" y="845230"/>
                  </a:lnTo>
                  <a:lnTo>
                    <a:pt x="7330551" y="841440"/>
                  </a:lnTo>
                  <a:lnTo>
                    <a:pt x="7380414" y="837118"/>
                  </a:lnTo>
                  <a:lnTo>
                    <a:pt x="7430277" y="832343"/>
                  </a:lnTo>
                  <a:lnTo>
                    <a:pt x="7480141" y="827193"/>
                  </a:lnTo>
                  <a:lnTo>
                    <a:pt x="7530004" y="821748"/>
                  </a:lnTo>
                  <a:lnTo>
                    <a:pt x="7579867" y="816086"/>
                  </a:lnTo>
                  <a:lnTo>
                    <a:pt x="7629731" y="810285"/>
                  </a:lnTo>
                  <a:lnTo>
                    <a:pt x="7679594" y="804424"/>
                  </a:lnTo>
                  <a:lnTo>
                    <a:pt x="7729458" y="798583"/>
                  </a:lnTo>
                  <a:lnTo>
                    <a:pt x="7779321" y="792839"/>
                  </a:lnTo>
                  <a:lnTo>
                    <a:pt x="7829184" y="787271"/>
                  </a:lnTo>
                  <a:lnTo>
                    <a:pt x="7879048" y="781959"/>
                  </a:lnTo>
                  <a:lnTo>
                    <a:pt x="7928911" y="776980"/>
                  </a:lnTo>
                  <a:lnTo>
                    <a:pt x="7978775" y="772413"/>
                  </a:lnTo>
                  <a:lnTo>
                    <a:pt x="8028660" y="768124"/>
                  </a:lnTo>
                  <a:lnTo>
                    <a:pt x="8078543" y="763960"/>
                  </a:lnTo>
                  <a:lnTo>
                    <a:pt x="8128424" y="759911"/>
                  </a:lnTo>
                  <a:lnTo>
                    <a:pt x="8178301" y="755961"/>
                  </a:lnTo>
                  <a:lnTo>
                    <a:pt x="8228177" y="752099"/>
                  </a:lnTo>
                  <a:lnTo>
                    <a:pt x="8278051" y="748310"/>
                  </a:lnTo>
                  <a:lnTo>
                    <a:pt x="8327923" y="744582"/>
                  </a:lnTo>
                  <a:lnTo>
                    <a:pt x="8377793" y="740902"/>
                  </a:lnTo>
                  <a:lnTo>
                    <a:pt x="8427661" y="737255"/>
                  </a:lnTo>
                  <a:lnTo>
                    <a:pt x="8477529" y="733630"/>
                  </a:lnTo>
                  <a:lnTo>
                    <a:pt x="8527395" y="730013"/>
                  </a:lnTo>
                  <a:lnTo>
                    <a:pt x="8577260" y="726390"/>
                  </a:lnTo>
                  <a:lnTo>
                    <a:pt x="8627125" y="722748"/>
                  </a:lnTo>
                  <a:lnTo>
                    <a:pt x="8676989" y="719075"/>
                  </a:lnTo>
                  <a:lnTo>
                    <a:pt x="8726852" y="715357"/>
                  </a:lnTo>
                  <a:lnTo>
                    <a:pt x="8776716" y="711581"/>
                  </a:lnTo>
                </a:path>
              </a:pathLst>
            </a:custGeom>
            <a:ln w="349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848739" y="2287270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22,3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6679" y="2394585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21,5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4621" y="2756407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18,7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42561" y="2997454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16,8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0629" y="3226435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15,0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8571" y="3355339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14,0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36511" y="3331590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14,2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34453" y="3263010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14,7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32393" y="3308095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14,4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30461" y="3283965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14,6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28403" y="3226054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15,0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26343" y="3137662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15,7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48739" y="3590925"/>
            <a:ext cx="339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15,3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46679" y="3647947"/>
            <a:ext cx="339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14,8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44621" y="3974084"/>
            <a:ext cx="339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12,3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42561" y="4123385"/>
            <a:ext cx="3403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84826" y="4360290"/>
            <a:ext cx="2495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82766" y="4512055"/>
            <a:ext cx="2495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8,1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80707" y="4500117"/>
            <a:ext cx="2495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8,2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78648" y="4388611"/>
            <a:ext cx="2495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76590" y="4431233"/>
            <a:ext cx="2508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,7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74657" y="4441647"/>
            <a:ext cx="2508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,6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72598" y="4363592"/>
            <a:ext cx="2495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670540" y="4302633"/>
            <a:ext cx="2495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9,7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51533" y="4701285"/>
            <a:ext cx="116205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61617" y="405942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61617" y="3417823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61617" y="2775966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75487" y="1752381"/>
            <a:ext cx="861694" cy="62103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δι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κ.ε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υ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ρώ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98780" marR="0" lvl="0" indent="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25498" y="5574284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2009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13202" y="5546594"/>
            <a:ext cx="3687445" cy="5092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2555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0" algn="l"/>
                <a:tab pos="1718310" algn="l"/>
                <a:tab pos="2516505" algn="l"/>
                <a:tab pos="331470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Συνολική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Χρηματοδότηση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για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Δαπάνες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Υγείας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603230" y="5574284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256282" y="59550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3492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71082" y="595502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492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13397" y="5546594"/>
            <a:ext cx="3622675" cy="5092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5810" algn="l"/>
                <a:tab pos="1564005" algn="l"/>
                <a:tab pos="2361565" algn="l"/>
                <a:tab pos="315976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	2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16*	2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17*	2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18*	2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19*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7310" marR="0" lvl="0" indent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Δημόσια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Χρηματοδότηση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για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Δαπάνες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Υγείας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739" y="6573723"/>
            <a:ext cx="64592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Πηγή: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Σύστημα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Λογαριασμών</a:t>
            </a:r>
            <a:r>
              <a:rPr kumimoji="0" sz="1100" b="0" i="0" u="none" strike="noStrike" kern="1200" cap="none" spc="-4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Υγείας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(ΣΛΥ)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2020,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ΕΛΣΤΑΤ.,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2022,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*Αναθεωρημένα</a:t>
            </a:r>
            <a:r>
              <a:rPr kumimoji="0" sz="1100" b="0" i="0" u="none" strike="noStrike" kern="1200" cap="none" spc="-2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στοιχεία.</a:t>
            </a:r>
            <a:r>
              <a:rPr kumimoji="0" sz="1100" b="0" i="0" u="none" strike="noStrike" kern="1200" cap="none" spc="-2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Για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τα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έτη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775F5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2016-2019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F3D232-7DAA-3B82-9BDE-8EA09704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Δαπανεσ</a:t>
            </a:r>
            <a:r>
              <a:rPr lang="el-GR" dirty="0"/>
              <a:t> </a:t>
            </a:r>
            <a:r>
              <a:rPr lang="el-GR" dirty="0" err="1"/>
              <a:t>υγειασ</a:t>
            </a:r>
            <a:r>
              <a:rPr lang="el-GR" dirty="0"/>
              <a:t> κ.α. την </a:t>
            </a:r>
            <a:r>
              <a:rPr lang="el-GR" dirty="0" err="1"/>
              <a:t>προηγουμενη</a:t>
            </a:r>
            <a:r>
              <a:rPr lang="el-GR" dirty="0"/>
              <a:t> 10ετια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6A4223-5B72-D8D3-14D4-A8F37523C9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1004958" cy="3749929"/>
          </a:xfrm>
        </p:spPr>
        <p:txBody>
          <a:bodyPr>
            <a:normAutofit fontScale="85000" lnSpcReduction="10000"/>
          </a:bodyPr>
          <a:lstStyle/>
          <a:p>
            <a:r>
              <a:rPr lang="el-GR" sz="2400" dirty="0"/>
              <a:t>2010-19</a:t>
            </a:r>
            <a:r>
              <a:rPr lang="en-US" sz="2400" dirty="0">
                <a:latin typeface="Abadi" panose="020B0604020104020204" pitchFamily="34" charset="0"/>
              </a:rPr>
              <a:t>: </a:t>
            </a:r>
            <a:r>
              <a:rPr lang="el-GR" sz="2400" dirty="0" err="1"/>
              <a:t>Συνολικη</a:t>
            </a:r>
            <a:r>
              <a:rPr lang="el-GR" sz="2400" dirty="0"/>
              <a:t> + 20% στην ΕΕ, -25% στην </a:t>
            </a:r>
            <a:r>
              <a:rPr lang="el-GR" sz="2400" dirty="0" err="1"/>
              <a:t>ελλαδα</a:t>
            </a:r>
            <a:endParaRPr lang="el-GR" sz="2400" dirty="0"/>
          </a:p>
          <a:p>
            <a:r>
              <a:rPr lang="el-GR" sz="2400" dirty="0"/>
              <a:t>2010-19</a:t>
            </a:r>
            <a:r>
              <a:rPr lang="en-US" sz="2400" dirty="0">
                <a:latin typeface="Abadi" panose="020B0604020104020204" pitchFamily="34" charset="0"/>
              </a:rPr>
              <a:t>: </a:t>
            </a:r>
            <a:r>
              <a:rPr lang="el-GR" sz="2400" dirty="0" err="1"/>
              <a:t>Δημοσια</a:t>
            </a:r>
            <a:r>
              <a:rPr lang="el-GR" sz="2400" dirty="0"/>
              <a:t> +25% στην ΕΕ, -30% στην </a:t>
            </a:r>
            <a:r>
              <a:rPr lang="el-GR" sz="2400" dirty="0" err="1"/>
              <a:t>ελλαδα</a:t>
            </a:r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2020: </a:t>
            </a:r>
            <a:r>
              <a:rPr lang="el-GR" sz="2400" dirty="0" err="1"/>
              <a:t>συνολικη</a:t>
            </a:r>
            <a:r>
              <a:rPr lang="el-GR" sz="2400" dirty="0"/>
              <a:t>, </a:t>
            </a:r>
            <a:r>
              <a:rPr lang="el-GR" sz="2400" dirty="0" err="1"/>
              <a:t>επαναφορα</a:t>
            </a:r>
            <a:r>
              <a:rPr lang="el-GR" sz="2400" dirty="0"/>
              <a:t> στο 2020, 9,5% ΑΕΠ</a:t>
            </a:r>
          </a:p>
          <a:p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</a:rPr>
              <a:t>2020:</a:t>
            </a:r>
            <a:r>
              <a:rPr kumimoji="0" lang="el-GR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rPr>
              <a:t> </a:t>
            </a:r>
            <a:r>
              <a:rPr kumimoji="0" lang="el-GR" sz="24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rPr>
              <a:t>δημοσια</a:t>
            </a:r>
            <a:r>
              <a:rPr kumimoji="0" lang="el-GR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rPr>
              <a:t>, </a:t>
            </a:r>
            <a:r>
              <a:rPr kumimoji="0" lang="el-GR" sz="24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rPr>
              <a:t>επαναφορα</a:t>
            </a:r>
            <a:r>
              <a:rPr kumimoji="0" lang="el-GR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rPr>
              <a:t> στο 2020, 6% ΑΕΠ</a:t>
            </a:r>
          </a:p>
          <a:p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Μικρότερη</a:t>
            </a:r>
            <a:r>
              <a:rPr kumimoji="0" lang="el-GR" sz="24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αύξηση</a:t>
            </a:r>
            <a:r>
              <a:rPr kumimoji="0" lang="el-GR" sz="2400" b="0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σε</a:t>
            </a:r>
            <a:r>
              <a:rPr kumimoji="0" lang="el-GR" sz="24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κατά</a:t>
            </a:r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κεφαλήν</a:t>
            </a:r>
            <a:r>
              <a:rPr kumimoji="0" lang="el-GR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δαπάνη</a:t>
            </a:r>
            <a:r>
              <a:rPr kumimoji="0" lang="el-GR" sz="2400" b="0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υγείας</a:t>
            </a:r>
            <a:r>
              <a:rPr kumimoji="0" lang="el-GR" sz="24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(0,5%)</a:t>
            </a:r>
          </a:p>
          <a:p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Υψηλό</a:t>
            </a:r>
            <a:r>
              <a:rPr kumimoji="0" lang="el-GR" sz="24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προσδόκιμο</a:t>
            </a:r>
            <a:r>
              <a:rPr kumimoji="0" lang="el-GR" sz="24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ζωής,</a:t>
            </a:r>
            <a:r>
              <a:rPr kumimoji="0" lang="el-GR" sz="24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στην</a:t>
            </a:r>
            <a:r>
              <a:rPr kumimoji="0" lang="el-GR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Ελλάδα,</a:t>
            </a:r>
            <a:r>
              <a:rPr kumimoji="0" lang="el-GR" sz="24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που όμως σταθεροποιείται, με σημαντική μείωση γεννήσεων</a:t>
            </a:r>
          </a:p>
          <a:p>
            <a:r>
              <a:rPr kumimoji="0" lang="el-GR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Αρνητική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φυσική</a:t>
            </a:r>
            <a:r>
              <a:rPr kumimoji="0" lang="el-GR" sz="2400" b="0" i="0" u="none" strike="noStrike" kern="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μεταβολή</a:t>
            </a:r>
            <a:r>
              <a:rPr kumimoji="0" lang="el-GR" sz="2400" b="0" i="0" u="none" strike="noStrike" kern="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πληθυσμού</a:t>
            </a:r>
            <a:r>
              <a:rPr lang="el-GR" sz="2400" kern="0" cap="none" spc="45" dirty="0">
                <a:solidFill>
                  <a:prstClr val="black"/>
                </a:solidFill>
                <a:latin typeface="Calibri-Light"/>
                <a:ea typeface="+mj-ea"/>
              </a:rPr>
              <a:t>,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n-ea"/>
                <a:cs typeface="+mn-cs"/>
              </a:rPr>
              <a:t>στην</a:t>
            </a:r>
            <a:r>
              <a:rPr kumimoji="0" lang="el-GR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n-ea"/>
                <a:cs typeface="+mn-cs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n-ea"/>
                <a:cs typeface="+mn-cs"/>
              </a:rPr>
              <a:t>Ελλάδα,</a:t>
            </a:r>
            <a:r>
              <a:rPr kumimoji="0" lang="el-GR" sz="24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n-ea"/>
                <a:cs typeface="+mn-cs"/>
              </a:rPr>
              <a:t> </a:t>
            </a:r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με</a:t>
            </a:r>
            <a:r>
              <a:rPr kumimoji="0" lang="el-GR" sz="2400" b="0" i="0" u="none" strike="noStrike" kern="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πιέσεις</a:t>
            </a:r>
            <a:r>
              <a:rPr kumimoji="0" lang="el-GR" sz="2400" b="0" i="0" u="none" strike="noStrike" kern="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στο</a:t>
            </a:r>
            <a:r>
              <a:rPr kumimoji="0" lang="el-GR" sz="2400" b="0" i="0" u="none" strike="noStrike" kern="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σύστημα</a:t>
            </a:r>
            <a:r>
              <a:rPr kumimoji="0" lang="el-GR" sz="2400" b="0" i="0" u="none" strike="noStrike" kern="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υγείας </a:t>
            </a:r>
            <a:r>
              <a:rPr kumimoji="0" lang="el-GR" sz="2400" b="0" i="0" u="none" strike="noStrike" kern="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και</a:t>
            </a:r>
            <a:r>
              <a:rPr kumimoji="0" lang="el-GR" sz="2400" b="0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 </a:t>
            </a:r>
            <a:r>
              <a:rPr kumimoji="0" lang="el-GR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Light"/>
                <a:ea typeface="+mj-ea"/>
              </a:rPr>
              <a:t>ασφάλισης</a:t>
            </a:r>
          </a:p>
          <a:p>
            <a:r>
              <a:rPr lang="el-GR" sz="2400" kern="0" cap="none" spc="-10" dirty="0">
                <a:solidFill>
                  <a:prstClr val="black"/>
                </a:solidFill>
                <a:latin typeface="Calibri-Light"/>
                <a:ea typeface="+mj-ea"/>
              </a:rPr>
              <a:t>Νοσηρότητα (ΕΛΣΤΑΤ) ?</a:t>
            </a:r>
            <a:endParaRPr kumimoji="0" lang="el-GR" sz="2400" b="0" i="0" u="none" strike="noStrike" kern="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-Light"/>
              <a:ea typeface="+mj-ea"/>
            </a:endParaRP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981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404224-5B11-3398-D084-254343E9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373761"/>
            <a:ext cx="10358120" cy="156318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Συνολική τρέχουσα δαπάνη υγείας για τα έτη 2016-2020 (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 3 tier system’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Πηγή</a:t>
            </a:r>
            <a:r>
              <a:rPr lang="el-G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ΕΛΣΤΑΤ, Σύστημα Λογαριασμών Υγείας, 2021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4" name="Εικόνα 3" descr="Chart, bar chart&#10;&#10;Description automatically generated">
            <a:extLst>
              <a:ext uri="{FF2B5EF4-FFF2-40B4-BE49-F238E27FC236}">
                <a16:creationId xmlns:a16="http://schemas.microsoft.com/office/drawing/2014/main" id="{8CE4E376-44C8-B982-ECA1-E4A6A6E3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39" y="1737359"/>
            <a:ext cx="10465764" cy="47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3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Σταγονίδιο">
  <a:themeElements>
    <a:clrScheme name="Σταγονίδιο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Σταγονίδιο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ταγονίδιο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1_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TM04033925[[fn=Σταγονίδιο]]</Template>
  <TotalTime>101</TotalTime>
  <Words>1379</Words>
  <Application>Microsoft Office PowerPoint</Application>
  <PresentationFormat>Ευρεία οθόνη</PresentationFormat>
  <Paragraphs>382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28" baseType="lpstr">
      <vt:lpstr>Abadi</vt:lpstr>
      <vt:lpstr>Arial</vt:lpstr>
      <vt:lpstr>Calibri</vt:lpstr>
      <vt:lpstr>Calibri-Light</vt:lpstr>
      <vt:lpstr>Century Gothic</vt:lpstr>
      <vt:lpstr>Symbol</vt:lpstr>
      <vt:lpstr>Times New Roman</vt:lpstr>
      <vt:lpstr>Tw Cen MT</vt:lpstr>
      <vt:lpstr>Wingdings 3</vt:lpstr>
      <vt:lpstr>Office Theme</vt:lpstr>
      <vt:lpstr>Σταγονίδιο</vt:lpstr>
      <vt:lpstr>1_Θρόισμα</vt:lpstr>
      <vt:lpstr>The future of health care in Greece (prescribing a healthier future) </vt:lpstr>
      <vt:lpstr>Σημαντική υποχώρηση στη χρηματοδότηση για δαπάνες υγείας (%) στην Ελλάδα - αύξηση στην ΕΕ</vt:lpstr>
      <vt:lpstr>Αύξηση των δαπανών υγείας το 2020, για την αντιμετώπιση της  πανδημίας, με σταθεροποίηση κατόπιν, στα επίπεδα 2011. </vt:lpstr>
      <vt:lpstr>Η μικρότερη αύξηση σε κατά κεφαλήν δαπάνη υγείας (0,5%) μεταξύ των χωρών του  ΟΟΣΑ την περίοδο 2015-2019, αναγκαστική αύξηση το 2020, μικρότερη άλλων.</vt:lpstr>
      <vt:lpstr>Υψηλό προσδόκιμο ζωής στην Ελλάδα, που όμως σταθεροποιείται.  1 στους 5 άνω των 65 ετών, με εκτίμηση για 1 στους 3 το 2060 …</vt:lpstr>
      <vt:lpstr>Αρνητική φυσική μεταβολή πληθυσμού την τελευταία 10ετία: δημογραφική πίεση με μεσομακρόθεσμες πιέσεις στο σύστημα υγείας  και ασφάλισης</vt:lpstr>
      <vt:lpstr>Στα 15,7 δισ. ευρώ η συνολική χρηματοδότηση για δαπάνες υγείας (9,7 δισ. € η  δημόσια)</vt:lpstr>
      <vt:lpstr>Δαπανεσ υγειασ κ.α. την προηγουμενη 10ετια</vt:lpstr>
      <vt:lpstr>Συνολική τρέχουσα δαπάνη υγείας για τα έτη 2016-2020 (‘a 3 tier system’)  Πηγή: ΕΛΣΤΑΤ, Σύστημα Λογαριασμών Υγείας, 2021 </vt:lpstr>
      <vt:lpstr>Η νέα οργανωτική δομή του ΕΣΥ 2011</vt:lpstr>
      <vt:lpstr>Τι επέλεξε η Ελλάδα μια δωδεκαετία πριν ?</vt:lpstr>
      <vt:lpstr>Το Κεντρικό Ταμείο Υγείας (ΑΟΚ) και οι Χρηματοροές στη Γερμανία (2011) </vt:lpstr>
      <vt:lpstr>Διάγραμμα. Ροή Παροχών και Χρηματοδότηςης Παρόχων του ΕΟΠΥΥ (ΕΣΔΥ+ΔΠΘ)</vt:lpstr>
      <vt:lpstr>PhD (Inquiry, 2022, v. 22): Sustainability of Health Care Financing in Greece: A Relation Between Public &amp; Social Insurance Contributions and Delivery Expenditures  Table 3. Proposed contributions </vt:lpstr>
      <vt:lpstr>Προτεινόμενες ροές χρηματοδότησης ασφάλισης υγείας στην Ελλάδα 2023.  </vt:lpstr>
      <vt:lpstr>ΕΟΠΥΥ - ΠΑΡΟΧΗ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health care in Greece (prescribing a healthier future) 29/09/2023</dc:title>
  <dc:creator>Νικόλαος Πολύζος</dc:creator>
  <cp:lastModifiedBy>Νικόλαος Πολύζος</cp:lastModifiedBy>
  <cp:revision>3</cp:revision>
  <dcterms:created xsi:type="dcterms:W3CDTF">2023-09-25T08:44:01Z</dcterms:created>
  <dcterms:modified xsi:type="dcterms:W3CDTF">2023-11-11T09:48:38Z</dcterms:modified>
</cp:coreProperties>
</file>