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56" r:id="rId2"/>
    <p:sldId id="258" r:id="rId3"/>
    <p:sldId id="260" r:id="rId4"/>
    <p:sldId id="261" r:id="rId5"/>
    <p:sldId id="263" r:id="rId6"/>
    <p:sldId id="264" r:id="rId7"/>
    <p:sldId id="265" r:id="rId8"/>
    <p:sldId id="266" r:id="rId9"/>
    <p:sldId id="267" r:id="rId10"/>
    <p:sldId id="268" r:id="rId11"/>
    <p:sldId id="269" r:id="rId12"/>
    <p:sldId id="271" r:id="rId13"/>
    <p:sldId id="272" r:id="rId14"/>
    <p:sldId id="273" r:id="rId15"/>
    <p:sldId id="274" r:id="rId16"/>
    <p:sldId id="275" r:id="rId17"/>
    <p:sldId id="276" r:id="rId18"/>
    <p:sldId id="277" r:id="rId19"/>
    <p:sldId id="279" r:id="rId20"/>
    <p:sldId id="281" r:id="rId21"/>
    <p:sldId id="282" r:id="rId22"/>
    <p:sldId id="286" r:id="rId23"/>
    <p:sldId id="287" r:id="rId24"/>
    <p:sldId id="289" r:id="rId25"/>
    <p:sldId id="353" r:id="rId26"/>
    <p:sldId id="301" r:id="rId27"/>
    <p:sldId id="306" r:id="rId28"/>
    <p:sldId id="307" r:id="rId29"/>
    <p:sldId id="308" r:id="rId30"/>
    <p:sldId id="354" r:id="rId31"/>
    <p:sldId id="355" r:id="rId32"/>
    <p:sldId id="365" r:id="rId33"/>
    <p:sldId id="356" r:id="rId34"/>
    <p:sldId id="357" r:id="rId35"/>
    <p:sldId id="358" r:id="rId36"/>
    <p:sldId id="359" r:id="rId37"/>
    <p:sldId id="360" r:id="rId38"/>
    <p:sldId id="361" r:id="rId39"/>
    <p:sldId id="362" r:id="rId40"/>
    <p:sldId id="363" r:id="rId41"/>
    <p:sldId id="364" r:id="rId42"/>
    <p:sldId id="350" r:id="rId43"/>
    <p:sldId id="351" r:id="rId44"/>
    <p:sldId id="352"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0CA21-7CD1-4EC5-A42F-06F3CDAC6204}" type="datetimeFigureOut">
              <a:rPr lang="el-GR" smtClean="0"/>
              <a:pPr/>
              <a:t>31/3/2025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658393-5AB4-48E3-BF71-BB80F611713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l.wikipedia.org/wiki/%CE%9C%CE%BF%CE%BD%CE%BF%CE%BE%CE%B5%CE%AF%CE%B4%CE%B9%CE%BF_%CF%84%CE%BF%CF%85_%CE%B8%CE%B5%CE%AF%CE%BF%CF%85" TargetMode="External"/><Relationship Id="rId3" Type="http://schemas.openxmlformats.org/officeDocument/2006/relationships/hyperlink" Target="https://el.wikipedia.org/wiki/%CE%A7%CE%B7%CE%BC%CE%B9%CE%BA%CE%AE_%CE%AD%CE%BD%CF%89%CF%83%CE%B7" TargetMode="External"/><Relationship Id="rId7" Type="http://schemas.openxmlformats.org/officeDocument/2006/relationships/hyperlink" Target="https://el.wikipedia.org/wiki/%CE%9F%CE%BE%CF%85%CE%B3%CF%8C%CE%BD%CE%BF"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l.wikipedia.org/wiki/%CE%98%CE%B5%CE%AF%CE%BF" TargetMode="External"/><Relationship Id="rId5" Type="http://schemas.openxmlformats.org/officeDocument/2006/relationships/hyperlink" Target="https://el.wikipedia.org/wiki/%CE%86%CF%84%CE%BF%CE%BC%CE%BF" TargetMode="External"/><Relationship Id="rId10" Type="http://schemas.openxmlformats.org/officeDocument/2006/relationships/hyperlink" Target="https://el.wikipedia.org/wiki/%CE%A4%CF%81%CE%B9%CE%BF%CE%BE%CE%B5%CE%AF%CE%B4%CE%B9%CE%BF_%CF%84%CE%BF%CF%85_%CE%B8%CE%B5%CE%AF%CE%BF%CF%85" TargetMode="External"/><Relationship Id="rId4" Type="http://schemas.openxmlformats.org/officeDocument/2006/relationships/hyperlink" Target="https://el.wikipedia.org/wiki/%CE%9C%CF%8C%CF%81%CE%B9%CE%BF" TargetMode="External"/><Relationship Id="rId9" Type="http://schemas.openxmlformats.org/officeDocument/2006/relationships/hyperlink" Target="https://el.wikipedia.org/wiki/%CE%94%CE%B9%CE%BF%CE%BE%CE%B5%CE%AF%CE%B4%CE%B9%CE%BF_%CF%84%CE%BF%CF%85_%CE%B8%CE%B5%CE%AF%CE%BF%CF%8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l.wikipedia.org/wiki/%CE%94%CE%B9%CE%AC%CE%BB%CF%85%CE%BC%CE%B1"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l.wikipedia.org/wiki/%CE%9F%CE%BE%CF%85%CE%B3%CF%8C%CE%BD%CE%B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6867"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l-GR" b="1" smtClean="0"/>
              <a:t>Οξείδιο του θείου</a:t>
            </a:r>
            <a:r>
              <a:rPr lang="el-GR" altLang="el-GR" smtClean="0"/>
              <a:t> ονομάζεται οποιαδήποτε </a:t>
            </a:r>
            <a:r>
              <a:rPr lang="el-GR" altLang="el-GR" smtClean="0">
                <a:hlinkClick r:id="rId3" tooltip="Χημική ένωση"/>
              </a:rPr>
              <a:t>χημική ένωση</a:t>
            </a:r>
            <a:r>
              <a:rPr lang="el-GR" altLang="el-GR" smtClean="0"/>
              <a:t> στο </a:t>
            </a:r>
            <a:r>
              <a:rPr lang="el-GR" altLang="el-GR" smtClean="0">
                <a:hlinkClick r:id="rId4" tooltip="Μόριο"/>
              </a:rPr>
              <a:t>μόριο</a:t>
            </a:r>
            <a:r>
              <a:rPr lang="el-GR" altLang="el-GR" smtClean="0"/>
              <a:t> της οποίας συνυπάρχουν </a:t>
            </a:r>
            <a:r>
              <a:rPr lang="el-GR" altLang="el-GR" smtClean="0">
                <a:hlinkClick r:id="rId5" tooltip="Άτομο"/>
              </a:rPr>
              <a:t>άτομα</a:t>
            </a:r>
            <a:r>
              <a:rPr lang="el-GR" altLang="el-GR" smtClean="0"/>
              <a:t> δύο μόνο στοιχείων: </a:t>
            </a:r>
            <a:r>
              <a:rPr lang="el-GR" altLang="el-GR" smtClean="0">
                <a:hlinkClick r:id="rId6" tooltip="Θείο"/>
              </a:rPr>
              <a:t>Θείου</a:t>
            </a:r>
            <a:r>
              <a:rPr lang="el-GR" altLang="el-GR" smtClean="0"/>
              <a:t> (S), και </a:t>
            </a:r>
            <a:r>
              <a:rPr lang="el-GR" altLang="el-GR" smtClean="0">
                <a:hlinkClick r:id="rId7" tooltip="Οξυγόνο"/>
              </a:rPr>
              <a:t>Οξυγόνου</a:t>
            </a:r>
            <a:r>
              <a:rPr lang="el-GR" altLang="el-GR" smtClean="0"/>
              <a:t> (Ο).</a:t>
            </a:r>
            <a:br>
              <a:rPr lang="el-GR" altLang="el-GR" smtClean="0"/>
            </a:br>
            <a:r>
              <a:rPr lang="el-GR" altLang="el-GR" smtClean="0"/>
              <a:t>Ανάλογα του αριθμού των ατόμων του οξυγόνου και της αναλογίας αυτών προς το άτομο του θείου λαμβάνουν σχετικές αριθμητικές ονομασίες, οι οποίες και είναι: </a:t>
            </a:r>
          </a:p>
          <a:p>
            <a:r>
              <a:rPr lang="el-GR" altLang="el-GR" b="1" smtClean="0"/>
              <a:t>Υποξείδια του θείου</a:t>
            </a:r>
            <a:r>
              <a:rPr lang="el-GR" altLang="el-GR" smtClean="0"/>
              <a:t>, (που απαντούνται με τις μορφές S</a:t>
            </a:r>
            <a:r>
              <a:rPr lang="el-GR" altLang="el-GR" baseline="-25000" smtClean="0"/>
              <a:t>n</a:t>
            </a:r>
            <a:r>
              <a:rPr lang="el-GR" altLang="el-GR" smtClean="0"/>
              <a:t>Ο, S</a:t>
            </a:r>
            <a:r>
              <a:rPr lang="el-GR" altLang="el-GR" baseline="-25000" smtClean="0"/>
              <a:t>7</a:t>
            </a:r>
            <a:r>
              <a:rPr lang="el-GR" altLang="el-GR" smtClean="0"/>
              <a:t>O</a:t>
            </a:r>
            <a:r>
              <a:rPr lang="el-GR" altLang="el-GR" baseline="-25000" smtClean="0"/>
              <a:t>2</a:t>
            </a:r>
            <a:r>
              <a:rPr lang="el-GR" altLang="el-GR" smtClean="0"/>
              <a:t> και S</a:t>
            </a:r>
            <a:r>
              <a:rPr lang="el-GR" altLang="el-GR" baseline="-25000" smtClean="0"/>
              <a:t>6</a:t>
            </a:r>
            <a:r>
              <a:rPr lang="el-GR" altLang="el-GR" smtClean="0"/>
              <a:t>O</a:t>
            </a:r>
            <a:r>
              <a:rPr lang="el-GR" altLang="el-GR" baseline="-25000" smtClean="0"/>
              <a:t>2</a:t>
            </a:r>
            <a:r>
              <a:rPr lang="el-GR" altLang="el-GR" smtClean="0"/>
              <a:t>)</a:t>
            </a:r>
          </a:p>
          <a:p>
            <a:r>
              <a:rPr lang="el-GR" altLang="el-GR" b="1" smtClean="0">
                <a:hlinkClick r:id="rId8" tooltip="Μονοξείδιο του θείου"/>
              </a:rPr>
              <a:t>Μονοξείδιο του θείου</a:t>
            </a:r>
            <a:r>
              <a:rPr lang="el-GR" altLang="el-GR" smtClean="0"/>
              <a:t> (</a:t>
            </a:r>
            <a:r>
              <a:rPr lang="el-GR" altLang="el-GR" i="1" smtClean="0"/>
              <a:t>SO</a:t>
            </a:r>
            <a:r>
              <a:rPr lang="el-GR" altLang="el-GR" smtClean="0"/>
              <a:t>)</a:t>
            </a:r>
          </a:p>
          <a:p>
            <a:r>
              <a:rPr lang="el-GR" altLang="el-GR" b="1" smtClean="0">
                <a:hlinkClick r:id="rId9" tooltip="Διοξείδιο του θείου"/>
              </a:rPr>
              <a:t>Διοξείδιο του θείου</a:t>
            </a:r>
            <a:r>
              <a:rPr lang="el-GR" altLang="el-GR" smtClean="0"/>
              <a:t> (</a:t>
            </a:r>
            <a:r>
              <a:rPr lang="el-GR" altLang="el-GR" i="1" smtClean="0"/>
              <a:t>SO</a:t>
            </a:r>
            <a:r>
              <a:rPr lang="el-GR" altLang="el-GR" i="1" baseline="-25000" smtClean="0"/>
              <a:t>2</a:t>
            </a:r>
            <a:r>
              <a:rPr lang="el-GR" altLang="el-GR" smtClean="0"/>
              <a:t>)</a:t>
            </a:r>
          </a:p>
          <a:p>
            <a:r>
              <a:rPr lang="el-GR" altLang="el-GR" b="1" smtClean="0">
                <a:hlinkClick r:id="rId10" tooltip="Τριοξείδιο του θείου"/>
              </a:rPr>
              <a:t>Τριοξείδιο του θείου</a:t>
            </a:r>
            <a:r>
              <a:rPr lang="el-GR" altLang="el-GR" smtClean="0"/>
              <a:t> (</a:t>
            </a:r>
            <a:r>
              <a:rPr lang="el-GR" altLang="el-GR" i="1" smtClean="0"/>
              <a:t>SO</a:t>
            </a:r>
            <a:r>
              <a:rPr lang="el-GR" altLang="el-GR" i="1" baseline="-25000" smtClean="0"/>
              <a:t>3</a:t>
            </a:r>
            <a:r>
              <a:rPr lang="el-GR" altLang="el-GR" smtClean="0"/>
              <a:t>)Υπεροξείδια του θείου (</a:t>
            </a:r>
            <a:r>
              <a:rPr lang="el-GR" altLang="el-GR" i="1" smtClean="0"/>
              <a:t>SO</a:t>
            </a:r>
            <a:r>
              <a:rPr lang="el-GR" altLang="el-GR" i="1" baseline="-25000" smtClean="0"/>
              <a:t>3+x</a:t>
            </a:r>
            <a:r>
              <a:rPr lang="el-GR" altLang="el-GR" smtClean="0"/>
              <a:t>)</a:t>
            </a:r>
          </a:p>
          <a:p>
            <a:endParaRPr lang="el-GR" altLang="el-GR" smtClean="0"/>
          </a:p>
        </p:txBody>
      </p:sp>
      <p:sp>
        <p:nvSpPr>
          <p:cNvPr id="36868" name="3 - Θέση αριθμού διαφάνειας"/>
          <p:cNvSpPr>
            <a:spLocks noGrp="1"/>
          </p:cNvSpPr>
          <p:nvPr>
            <p:ph type="sldNum" sz="quarter" idx="5"/>
          </p:nvPr>
        </p:nvSpPr>
        <p:spPr bwMode="auto">
          <a:noFill/>
          <a:ln>
            <a:miter lim="800000"/>
            <a:headEnd/>
            <a:tailEnd/>
          </a:ln>
        </p:spPr>
        <p:txBody>
          <a:bodyPr/>
          <a:lstStyle/>
          <a:p>
            <a:fld id="{A6A1B813-2381-430F-B69C-E79522CB8873}" type="slidenum">
              <a:rPr lang="el-GR" altLang="en-US"/>
              <a:pPr/>
              <a:t>6</a:t>
            </a:fld>
            <a:endParaRPr lang="el-G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normAutofit fontScale="92500" lnSpcReduction="20000"/>
          </a:bodyPr>
          <a:lstStyle/>
          <a:p>
            <a:pPr>
              <a:defRPr/>
            </a:pPr>
            <a:endParaRPr lang="el-GR" dirty="0"/>
          </a:p>
        </p:txBody>
      </p:sp>
      <p:sp>
        <p:nvSpPr>
          <p:cNvPr id="52228" name="3 - Θέση αριθμού διαφάνειας"/>
          <p:cNvSpPr>
            <a:spLocks noGrp="1"/>
          </p:cNvSpPr>
          <p:nvPr>
            <p:ph type="sldNum" sz="quarter" idx="5"/>
          </p:nvPr>
        </p:nvSpPr>
        <p:spPr bwMode="auto">
          <a:noFill/>
          <a:ln>
            <a:miter lim="800000"/>
            <a:headEnd/>
            <a:tailEnd/>
          </a:ln>
        </p:spPr>
        <p:txBody>
          <a:bodyPr/>
          <a:lstStyle/>
          <a:p>
            <a:fld id="{18B54265-1667-4667-B7A7-4CAD03373262}" type="slidenum">
              <a:rPr lang="el-GR" altLang="en-US"/>
              <a:pPr/>
              <a:t>8</a:t>
            </a:fld>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46083"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l-GR" altLang="el-GR" smtClean="0">
                <a:solidFill>
                  <a:srgbClr val="646464"/>
                </a:solidFill>
                <a:latin typeface="Roboto Slab"/>
              </a:rPr>
              <a:t>: Βιοχημικά απαιτούμενο οξυγόνο (5 ημερών, 20°C). Είναι η ποσότητα οξυγόνου που απορροφάται (αναλίσκεται) με βιοχημικές διεργασίες (σε σκοτάδι, 20°C, σε 5 μέρες) από ορισμένη ποσότητα ενός ρύπου. </a:t>
            </a:r>
            <a:r>
              <a:rPr lang="en-US" altLang="el-GR" smtClean="0">
                <a:solidFill>
                  <a:srgbClr val="646464"/>
                </a:solidFill>
                <a:latin typeface="Roboto Slab"/>
              </a:rPr>
              <a:t>..</a:t>
            </a:r>
            <a:r>
              <a:rPr lang="el-GR" altLang="el-GR" smtClean="0">
                <a:solidFill>
                  <a:srgbClr val="202122"/>
                </a:solidFill>
                <a:latin typeface="Arial" pitchFamily="34" charset="0"/>
              </a:rPr>
              <a:t> ποσότητα του </a:t>
            </a:r>
            <a:r>
              <a:rPr lang="el-GR" altLang="el-GR" smtClean="0">
                <a:solidFill>
                  <a:srgbClr val="0645AD"/>
                </a:solidFill>
                <a:latin typeface="Arial" pitchFamily="34" charset="0"/>
                <a:hlinkClick r:id="rId3" tooltip="Διάλυμα"/>
              </a:rPr>
              <a:t>διαλυμένου</a:t>
            </a:r>
            <a:r>
              <a:rPr lang="el-GR" altLang="el-GR" smtClean="0">
                <a:solidFill>
                  <a:srgbClr val="202122"/>
                </a:solidFill>
                <a:latin typeface="Arial" pitchFamily="34" charset="0"/>
              </a:rPr>
              <a:t> </a:t>
            </a:r>
            <a:r>
              <a:rPr lang="el-GR" altLang="el-GR" smtClean="0">
                <a:solidFill>
                  <a:srgbClr val="0645AD"/>
                </a:solidFill>
                <a:latin typeface="Arial" pitchFamily="34" charset="0"/>
                <a:hlinkClick r:id="rId4" tooltip="Οξυγόνο"/>
              </a:rPr>
              <a:t>οξυγόνου</a:t>
            </a:r>
            <a:r>
              <a:rPr lang="el-GR" altLang="el-GR" smtClean="0">
                <a:solidFill>
                  <a:srgbClr val="202122"/>
                </a:solidFill>
                <a:latin typeface="Arial" pitchFamily="34" charset="0"/>
              </a:rPr>
              <a:t> που χρησιμοποιούν οι μικροοργανισμοί για την πλήρη βιοχημική οξείδωση των περιεχόμενων οργανικών υλών.</a:t>
            </a:r>
          </a:p>
          <a:p>
            <a:pPr eaLnBrk="1" hangingPunct="1"/>
            <a:r>
              <a:rPr lang="el-GR" altLang="el-GR" b="1" smtClean="0">
                <a:solidFill>
                  <a:srgbClr val="111111"/>
                </a:solidFill>
                <a:latin typeface="Roboto" pitchFamily="2" charset="0"/>
              </a:rPr>
              <a:t>Χημικά Απαιτούμενο Οξυγόνο</a:t>
            </a:r>
            <a:r>
              <a:rPr lang="el-GR" altLang="el-GR" smtClean="0">
                <a:solidFill>
                  <a:srgbClr val="111111"/>
                </a:solidFill>
                <a:latin typeface="Roboto" pitchFamily="2" charset="0"/>
              </a:rPr>
              <a:t> (ΧΑΟ ή COD) είναι η ποσότητα του οξυγόνου η οποία απαιτείται για την ολική χημική οξείδωση των οργανικών συστατικών μιας ουσίας.Γενικά, </a:t>
            </a:r>
            <a:r>
              <a:rPr lang="el-GR" altLang="el-GR" smtClean="0">
                <a:solidFill>
                  <a:srgbClr val="202122"/>
                </a:solidFill>
                <a:latin typeface="Arial" pitchFamily="34" charset="0"/>
              </a:rPr>
              <a:t>BOD όσο και του COD αποσκοπούν στον προσδιορισμό της συγκέντρωσης του οργανικού φορτίου στα λύματα</a:t>
            </a:r>
            <a:endParaRPr lang="el-GR" altLang="el-GR" smtClean="0"/>
          </a:p>
        </p:txBody>
      </p:sp>
      <p:sp>
        <p:nvSpPr>
          <p:cNvPr id="46084" name="Θέση αριθμού διαφάνειας 3"/>
          <p:cNvSpPr>
            <a:spLocks noGrp="1" noChangeArrowheads="1"/>
          </p:cNvSpPr>
          <p:nvPr>
            <p:ph type="sldNum" sz="quarter" idx="5"/>
          </p:nvPr>
        </p:nvSpPr>
        <p:spPr bwMode="auto">
          <a:noFill/>
          <a:ln>
            <a:miter lim="800000"/>
            <a:headEnd/>
            <a:tailEnd/>
          </a:ln>
        </p:spPr>
        <p:txBody>
          <a:bodyPr/>
          <a:lstStyle/>
          <a:p>
            <a:fld id="{E0ED35FF-B335-440C-8212-1E1519A47405}" type="slidenum">
              <a:rPr lang="el-GR" altLang="el-GR"/>
              <a:pPr/>
              <a:t>17</a:t>
            </a:fld>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6AB1B4F-1C12-4B07-9A7E-424B67A42B30}" type="datetimeFigureOut">
              <a:rPr lang="el-GR" smtClean="0"/>
              <a:pPr/>
              <a:t>31/3/2025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966C63-0C1E-43FD-B6FD-3EFF15132CF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6AB1B4F-1C12-4B07-9A7E-424B67A42B30}" type="datetimeFigureOut">
              <a:rPr lang="el-GR" smtClean="0"/>
              <a:pPr/>
              <a:t>31/3/2025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966C63-0C1E-43FD-B6FD-3EFF15132CF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6AB1B4F-1C12-4B07-9A7E-424B67A42B30}" type="datetimeFigureOut">
              <a:rPr lang="el-GR" smtClean="0"/>
              <a:pPr/>
              <a:t>31/3/2025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966C63-0C1E-43FD-B6FD-3EFF15132CF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6AB1B4F-1C12-4B07-9A7E-424B67A42B30}" type="datetimeFigureOut">
              <a:rPr lang="el-GR" smtClean="0"/>
              <a:pPr/>
              <a:t>31/3/2025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966C63-0C1E-43FD-B6FD-3EFF15132CF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6AB1B4F-1C12-4B07-9A7E-424B67A42B30}" type="datetimeFigureOut">
              <a:rPr lang="el-GR" smtClean="0"/>
              <a:pPr/>
              <a:t>31/3/2025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966C63-0C1E-43FD-B6FD-3EFF15132CF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6AB1B4F-1C12-4B07-9A7E-424B67A42B30}" type="datetimeFigureOut">
              <a:rPr lang="el-GR" smtClean="0"/>
              <a:pPr/>
              <a:t>31/3/2025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5966C63-0C1E-43FD-B6FD-3EFF15132CF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6AB1B4F-1C12-4B07-9A7E-424B67A42B30}" type="datetimeFigureOut">
              <a:rPr lang="el-GR" smtClean="0"/>
              <a:pPr/>
              <a:t>31/3/2025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5966C63-0C1E-43FD-B6FD-3EFF15132CF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6AB1B4F-1C12-4B07-9A7E-424B67A42B30}" type="datetimeFigureOut">
              <a:rPr lang="el-GR" smtClean="0"/>
              <a:pPr/>
              <a:t>31/3/2025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5966C63-0C1E-43FD-B6FD-3EFF15132CF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6AB1B4F-1C12-4B07-9A7E-424B67A42B30}" type="datetimeFigureOut">
              <a:rPr lang="el-GR" smtClean="0"/>
              <a:pPr/>
              <a:t>31/3/2025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5966C63-0C1E-43FD-B6FD-3EFF15132CF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6AB1B4F-1C12-4B07-9A7E-424B67A42B30}" type="datetimeFigureOut">
              <a:rPr lang="el-GR" smtClean="0"/>
              <a:pPr/>
              <a:t>31/3/2025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5966C63-0C1E-43FD-B6FD-3EFF15132CF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6AB1B4F-1C12-4B07-9A7E-424B67A42B30}" type="datetimeFigureOut">
              <a:rPr lang="el-GR" smtClean="0"/>
              <a:pPr/>
              <a:t>31/3/2025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5966C63-0C1E-43FD-B6FD-3EFF15132CF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B1B4F-1C12-4B07-9A7E-424B67A42B30}" type="datetimeFigureOut">
              <a:rPr lang="el-GR" smtClean="0"/>
              <a:pPr/>
              <a:t>31/3/2025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66C63-0C1E-43FD-B6FD-3EFF15132CF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google.gr/imgres?imgurl=http://media-1.web.britannica.com/eb-media/71/3171-004-C2320EFE.jpg&amp;imgrefurl=http://www.britannica.com/EBchecked/topic/570853/submarine-fracture-zone&amp;h=250&amp;w=430&amp;tbnid=dV568-Tiph5MUM:&amp;zoom=1&amp;docid=iYZ0iEaptuAMRM&amp;ei=Esj5VIr7IcXaOMrIgZAD&amp;tbm=isch&amp;ved=0CCEQMygDMA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gr/imgres?imgurl=http://media-1.web.britannica.com/eb-media/71/3171-004-C2320EFE.jpg&amp;imgrefurl=http://www.britannica.com/EBchecked/topic/570853/submarine-fracture-zone&amp;h=250&amp;w=430&amp;tbnid=dV568-Tiph5MUM:&amp;zoom=1&amp;docid=iYZ0iEaptuAMRM&amp;ei=Esj5VIr7IcXaOMrIgZAD&amp;tbm=isch&amp;ved=0CCEQMygDMA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Αέριοι ρύποι- ατμοσφαιρική ρύπανση</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8"/>
          <p:cNvSpPr txBox="1">
            <a:spLocks noChangeArrowheads="1"/>
          </p:cNvSpPr>
          <p:nvPr/>
        </p:nvSpPr>
        <p:spPr bwMode="auto">
          <a:xfrm>
            <a:off x="1741885" y="700088"/>
            <a:ext cx="6216253" cy="646112"/>
          </a:xfrm>
          <a:prstGeom prst="rect">
            <a:avLst/>
          </a:prstGeom>
          <a:noFill/>
          <a:ln w="9525">
            <a:noFill/>
            <a:miter lim="800000"/>
            <a:headEnd/>
            <a:tailEnd/>
          </a:ln>
        </p:spPr>
        <p:txBody>
          <a:bodyPr>
            <a:spAutoFit/>
          </a:bodyPr>
          <a:lstStyle/>
          <a:p>
            <a:pPr algn="ctr" eaLnBrk="1" hangingPunct="1"/>
            <a:r>
              <a:rPr lang="el-GR" altLang="en-US" sz="3600" b="1">
                <a:latin typeface="Calibri" pitchFamily="34" charset="0"/>
              </a:rPr>
              <a:t>Σύσταση αερολυμάτων</a:t>
            </a:r>
          </a:p>
        </p:txBody>
      </p:sp>
      <p:sp>
        <p:nvSpPr>
          <p:cNvPr id="6148" name="Content Placeholder 2"/>
          <p:cNvSpPr txBox="1">
            <a:spLocks/>
          </p:cNvSpPr>
          <p:nvPr/>
        </p:nvSpPr>
        <p:spPr bwMode="auto">
          <a:xfrm>
            <a:off x="277416" y="2662238"/>
            <a:ext cx="2003822" cy="2419350"/>
          </a:xfrm>
          <a:prstGeom prst="rect">
            <a:avLst/>
          </a:prstGeom>
          <a:noFill/>
          <a:ln w="25400">
            <a:solidFill>
              <a:schemeClr val="accent1"/>
            </a:solidFill>
            <a:miter lim="800000"/>
            <a:headEnd/>
            <a:tailEnd/>
          </a:ln>
        </p:spPr>
        <p:txBody>
          <a:bodyPr/>
          <a:lstStyle/>
          <a:p>
            <a:pPr marL="228600" indent="-228600" eaLnBrk="1" hangingPunct="1">
              <a:lnSpc>
                <a:spcPct val="110000"/>
              </a:lnSpc>
              <a:spcBef>
                <a:spcPts val="1000"/>
              </a:spcBef>
              <a:buFont typeface="Arial" charset="0"/>
              <a:buChar char="•"/>
              <a:defRPr/>
            </a:pPr>
            <a:r>
              <a:rPr lang="el-GR" altLang="el-GR" sz="2200" b="1" dirty="0">
                <a:latin typeface="Calibri" pitchFamily="34" charset="0"/>
                <a:cs typeface="Arial" charset="0"/>
              </a:rPr>
              <a:t>Ανόργανα</a:t>
            </a:r>
          </a:p>
          <a:p>
            <a:pPr marL="228600" indent="-228600" eaLnBrk="1" hangingPunct="1">
              <a:lnSpc>
                <a:spcPct val="110000"/>
              </a:lnSpc>
              <a:spcBef>
                <a:spcPts val="1000"/>
              </a:spcBef>
              <a:defRPr/>
            </a:pPr>
            <a:endParaRPr lang="el-GR" altLang="el-GR" sz="2200" b="1" dirty="0">
              <a:latin typeface="+mn-lt"/>
              <a:cs typeface="Arial" charset="0"/>
            </a:endParaRPr>
          </a:p>
          <a:p>
            <a:pPr marL="228600" indent="-228600" eaLnBrk="1" hangingPunct="1">
              <a:lnSpc>
                <a:spcPct val="110000"/>
              </a:lnSpc>
              <a:spcBef>
                <a:spcPts val="1000"/>
              </a:spcBef>
              <a:buFont typeface="Arial" charset="0"/>
              <a:buChar char="•"/>
              <a:defRPr/>
            </a:pPr>
            <a:r>
              <a:rPr lang="el-GR" altLang="el-GR" sz="2200" b="1" dirty="0">
                <a:latin typeface="+mn-lt"/>
                <a:cs typeface="Arial" charset="0"/>
              </a:rPr>
              <a:t>Οργανικά</a:t>
            </a:r>
          </a:p>
          <a:p>
            <a:pPr marL="228600" indent="-228600" eaLnBrk="1" hangingPunct="1">
              <a:lnSpc>
                <a:spcPct val="110000"/>
              </a:lnSpc>
              <a:spcBef>
                <a:spcPts val="1000"/>
              </a:spcBef>
              <a:buFont typeface="Arial" charset="0"/>
              <a:buChar char="•"/>
              <a:defRPr/>
            </a:pPr>
            <a:endParaRPr lang="el-GR" altLang="el-GR" sz="2200" b="1" dirty="0">
              <a:latin typeface="+mn-lt"/>
              <a:cs typeface="Arial" charset="0"/>
            </a:endParaRPr>
          </a:p>
          <a:p>
            <a:pPr marL="228600" indent="-228600" eaLnBrk="1" hangingPunct="1">
              <a:lnSpc>
                <a:spcPct val="110000"/>
              </a:lnSpc>
              <a:spcBef>
                <a:spcPts val="1000"/>
              </a:spcBef>
              <a:buFont typeface="Arial" charset="0"/>
              <a:buChar char="•"/>
              <a:defRPr/>
            </a:pPr>
            <a:r>
              <a:rPr lang="el-GR" altLang="el-GR" sz="2200" b="1" dirty="0">
                <a:latin typeface="Calibri" pitchFamily="34" charset="0"/>
                <a:cs typeface="Arial" charset="0"/>
              </a:rPr>
              <a:t>Μικτής σύστασης</a:t>
            </a:r>
          </a:p>
        </p:txBody>
      </p:sp>
      <p:cxnSp>
        <p:nvCxnSpPr>
          <p:cNvPr id="7" name="Straight Arrow Connector 6"/>
          <p:cNvCxnSpPr/>
          <p:nvPr/>
        </p:nvCxnSpPr>
        <p:spPr>
          <a:xfrm flipV="1">
            <a:off x="1618060" y="2622551"/>
            <a:ext cx="1069181" cy="21431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60421" name="Rectangle 1"/>
          <p:cNvSpPr>
            <a:spLocks noChangeArrowheads="1"/>
          </p:cNvSpPr>
          <p:nvPr/>
        </p:nvSpPr>
        <p:spPr bwMode="auto">
          <a:xfrm>
            <a:off x="2788444" y="1982788"/>
            <a:ext cx="5642372" cy="831850"/>
          </a:xfrm>
          <a:prstGeom prst="rect">
            <a:avLst/>
          </a:prstGeom>
          <a:noFill/>
          <a:ln w="9525">
            <a:solidFill>
              <a:schemeClr val="accent1"/>
            </a:solidFill>
            <a:miter lim="800000"/>
            <a:headEnd/>
            <a:tailEnd/>
          </a:ln>
        </p:spPr>
        <p:txBody>
          <a:bodyPr anchor="ctr">
            <a:spAutoFit/>
          </a:bodyPr>
          <a:lstStyle/>
          <a:p>
            <a:pPr algn="just"/>
            <a:r>
              <a:rPr lang="el-GR" altLang="en-US" sz="2400"/>
              <a:t>Ανόργανα σωματίδια (αργίλιο, πυρίτιο, ασβέστιο, θείο, βαρέα μέταλλα κλπ)</a:t>
            </a:r>
          </a:p>
        </p:txBody>
      </p:sp>
      <p:cxnSp>
        <p:nvCxnSpPr>
          <p:cNvPr id="12" name="Straight Arrow Connector 11"/>
          <p:cNvCxnSpPr/>
          <p:nvPr/>
        </p:nvCxnSpPr>
        <p:spPr>
          <a:xfrm>
            <a:off x="1725216" y="3897313"/>
            <a:ext cx="1052513" cy="55245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74754" name="Rectangle 2"/>
          <p:cNvSpPr>
            <a:spLocks noChangeArrowheads="1"/>
          </p:cNvSpPr>
          <p:nvPr/>
        </p:nvSpPr>
        <p:spPr bwMode="auto">
          <a:xfrm>
            <a:off x="2813448" y="3441700"/>
            <a:ext cx="5574506" cy="2677656"/>
          </a:xfrm>
          <a:prstGeom prst="rect">
            <a:avLst/>
          </a:prstGeom>
          <a:noFill/>
          <a:ln w="9525">
            <a:solidFill>
              <a:schemeClr val="accent1"/>
            </a:solidFill>
            <a:miter lim="800000"/>
            <a:headEnd/>
            <a:tailEnd/>
          </a:ln>
          <a:effectLst/>
        </p:spPr>
        <p:txBody>
          <a:bodyPr anchor="ctr">
            <a:spAutoFit/>
          </a:bodyPr>
          <a:lstStyle/>
          <a:p>
            <a:pPr algn="just" eaLnBrk="1" hangingPunct="1">
              <a:buFont typeface="Arial" pitchFamily="34" charset="0"/>
              <a:buChar char="•"/>
              <a:defRPr/>
            </a:pPr>
            <a:r>
              <a:rPr lang="el-GR" altLang="en-US" sz="2400" dirty="0"/>
              <a:t>Πρωτογενή: αιθάλη</a:t>
            </a:r>
            <a:r>
              <a:rPr lang="en-GB" altLang="en-US" sz="2400" dirty="0"/>
              <a:t> (</a:t>
            </a:r>
            <a:r>
              <a:rPr lang="el-GR" altLang="en-US" sz="2400" dirty="0"/>
              <a:t>προερχόμενη από καύσεις)</a:t>
            </a:r>
          </a:p>
          <a:p>
            <a:pPr algn="just" eaLnBrk="1" hangingPunct="1">
              <a:defRPr/>
            </a:pPr>
            <a:endParaRPr lang="el-GR" altLang="en-US" sz="2400" dirty="0"/>
          </a:p>
          <a:p>
            <a:pPr algn="just" eaLnBrk="1" hangingPunct="1">
              <a:buFont typeface="Arial" pitchFamily="34" charset="0"/>
              <a:buChar char="•"/>
              <a:defRPr/>
            </a:pPr>
            <a:r>
              <a:rPr lang="el-GR" altLang="en-US" sz="2400" dirty="0"/>
              <a:t>Δευτερογενή: μέσω φωτοχημικής οξείδωσης πτητικών υδρογονανθράκων (Πολυκλικοί αρωματικοί υδρογονάνθρακες – </a:t>
            </a:r>
            <a:r>
              <a:rPr lang="en-GB" altLang="en-US" sz="2400" dirty="0"/>
              <a:t>PAH)</a:t>
            </a:r>
            <a:endParaRPr lang="el-GR" sz="2200" dirty="0">
              <a:latin typeface="+mn-lt"/>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6"/>
          <p:cNvSpPr txBox="1">
            <a:spLocks noChangeArrowheads="1"/>
          </p:cNvSpPr>
          <p:nvPr/>
        </p:nvSpPr>
        <p:spPr bwMode="auto">
          <a:xfrm>
            <a:off x="285720" y="0"/>
            <a:ext cx="8643938" cy="954107"/>
          </a:xfrm>
          <a:prstGeom prst="rect">
            <a:avLst/>
          </a:prstGeom>
          <a:solidFill>
            <a:schemeClr val="bg1"/>
          </a:solidFill>
          <a:ln w="9525">
            <a:noFill/>
            <a:miter lim="800000"/>
            <a:headEnd/>
            <a:tailEnd/>
          </a:ln>
        </p:spPr>
        <p:txBody>
          <a:bodyPr>
            <a:spAutoFit/>
          </a:bodyPr>
          <a:lstStyle/>
          <a:p>
            <a:pPr marL="0" lvl="1" algn="ctr" eaLnBrk="1" hangingPunct="1"/>
            <a:r>
              <a:rPr lang="el-GR" altLang="en-US" sz="2800" b="1" i="1" dirty="0">
                <a:solidFill>
                  <a:srgbClr val="C00000"/>
                </a:solidFill>
                <a:latin typeface="Calibri" pitchFamily="34" charset="0"/>
              </a:rPr>
              <a:t>Επιπτώσεις των ατμοσφαιρικών σωματιδίων στην ανθρώπινη υγεία</a:t>
            </a:r>
          </a:p>
        </p:txBody>
      </p:sp>
      <p:sp>
        <p:nvSpPr>
          <p:cNvPr id="63491" name="AutoShape 12" descr="Αποτέλεσμα εικόνας για fracture zones picture">
            <a:hlinkClick r:id="rId2"/>
          </p:cNvPr>
          <p:cNvSpPr>
            <a:spLocks noChangeAspect="1" noChangeArrowheads="1"/>
          </p:cNvSpPr>
          <p:nvPr/>
        </p:nvSpPr>
        <p:spPr bwMode="auto">
          <a:xfrm>
            <a:off x="-184547" y="-1487488"/>
            <a:ext cx="228601" cy="304800"/>
          </a:xfrm>
          <a:prstGeom prst="rect">
            <a:avLst/>
          </a:prstGeom>
          <a:noFill/>
          <a:ln w="9525">
            <a:noFill/>
            <a:miter lim="800000"/>
            <a:headEnd/>
            <a:tailEnd/>
          </a:ln>
        </p:spPr>
        <p:txBody>
          <a:bodyPr/>
          <a:lstStyle/>
          <a:p>
            <a:pPr eaLnBrk="1" hangingPunct="1"/>
            <a:endParaRPr lang="en-US" altLang="en-US">
              <a:latin typeface="Calibri" pitchFamily="34" charset="0"/>
            </a:endParaRPr>
          </a:p>
        </p:txBody>
      </p:sp>
      <p:cxnSp>
        <p:nvCxnSpPr>
          <p:cNvPr id="14" name="Straight Arrow Connector 13"/>
          <p:cNvCxnSpPr/>
          <p:nvPr/>
        </p:nvCxnSpPr>
        <p:spPr>
          <a:xfrm rot="16200000" flipH="1">
            <a:off x="3749474" y="2894208"/>
            <a:ext cx="365129" cy="14883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42925" y="989013"/>
            <a:ext cx="4572000" cy="1784350"/>
          </a:xfrm>
          <a:prstGeom prst="rect">
            <a:avLst/>
          </a:prstGeom>
          <a:ln w="25400">
            <a:solidFill>
              <a:schemeClr val="accent5"/>
            </a:solidFill>
          </a:ln>
        </p:spPr>
        <p:txBody>
          <a:bodyPr>
            <a:spAutoFit/>
          </a:bodyPr>
          <a:lstStyle/>
          <a:p>
            <a:pPr eaLnBrk="1" hangingPunct="1">
              <a:defRPr/>
            </a:pPr>
            <a:r>
              <a:rPr lang="el-GR" sz="2200" dirty="0">
                <a:latin typeface="+mn-lt"/>
                <a:cs typeface="Arial" charset="0"/>
              </a:rPr>
              <a:t>Εξαρτώνται από:</a:t>
            </a:r>
          </a:p>
          <a:p>
            <a:pPr eaLnBrk="1" hangingPunct="1">
              <a:defRPr/>
            </a:pPr>
            <a:endParaRPr lang="el-GR" sz="2200" dirty="0">
              <a:latin typeface="+mn-lt"/>
              <a:cs typeface="Arial" charset="0"/>
            </a:endParaRPr>
          </a:p>
          <a:p>
            <a:pPr eaLnBrk="1" hangingPunct="1">
              <a:buFont typeface="Arial" pitchFamily="34" charset="0"/>
              <a:buChar char="•"/>
              <a:defRPr/>
            </a:pPr>
            <a:r>
              <a:rPr lang="el-GR" sz="2200" dirty="0">
                <a:latin typeface="+mn-lt"/>
                <a:cs typeface="Arial" charset="0"/>
              </a:rPr>
              <a:t> το μέγεθος των σωματιδίων</a:t>
            </a:r>
          </a:p>
          <a:p>
            <a:pPr eaLnBrk="1" hangingPunct="1">
              <a:buFont typeface="Arial" pitchFamily="34" charset="0"/>
              <a:buChar char="•"/>
              <a:defRPr/>
            </a:pPr>
            <a:r>
              <a:rPr lang="el-GR" sz="2200" dirty="0">
                <a:latin typeface="+mn-lt"/>
                <a:cs typeface="Arial" charset="0"/>
              </a:rPr>
              <a:t> τη χημική τους σύσταση</a:t>
            </a:r>
          </a:p>
          <a:p>
            <a:pPr eaLnBrk="1" hangingPunct="1">
              <a:buFont typeface="Arial" pitchFamily="34" charset="0"/>
              <a:buChar char="•"/>
              <a:defRPr/>
            </a:pPr>
            <a:r>
              <a:rPr lang="el-GR" sz="2200" dirty="0">
                <a:latin typeface="+mn-lt"/>
                <a:cs typeface="Arial" charset="0"/>
              </a:rPr>
              <a:t> την εισπνεόμενη ποσότητα</a:t>
            </a:r>
            <a:endParaRPr lang="en-US" sz="2200" dirty="0">
              <a:latin typeface="+mn-lt"/>
              <a:cs typeface="Arial" charset="0"/>
            </a:endParaRPr>
          </a:p>
        </p:txBody>
      </p:sp>
      <p:sp>
        <p:nvSpPr>
          <p:cNvPr id="11" name="10 - Ορθογώνιο"/>
          <p:cNvSpPr/>
          <p:nvPr/>
        </p:nvSpPr>
        <p:spPr>
          <a:xfrm>
            <a:off x="0" y="3357562"/>
            <a:ext cx="9144000" cy="3139321"/>
          </a:xfrm>
          <a:prstGeom prst="rect">
            <a:avLst/>
          </a:prstGeom>
        </p:spPr>
        <p:txBody>
          <a:bodyPr wrap="square">
            <a:spAutoFit/>
          </a:bodyPr>
          <a:lstStyle/>
          <a:p>
            <a:r>
              <a:rPr lang="el-GR" dirty="0" smtClean="0"/>
              <a:t>Σωματίδια με διάμετρο από 1 </a:t>
            </a:r>
            <a:r>
              <a:rPr lang="el-GR" dirty="0" err="1" smtClean="0"/>
              <a:t>nm</a:t>
            </a:r>
            <a:r>
              <a:rPr lang="el-GR" dirty="0" smtClean="0"/>
              <a:t> έως 10 </a:t>
            </a:r>
            <a:r>
              <a:rPr lang="el-GR" dirty="0" err="1" smtClean="0"/>
              <a:t>μm</a:t>
            </a:r>
            <a:r>
              <a:rPr lang="el-GR" dirty="0" smtClean="0"/>
              <a:t> είναι αναπνεύσιμα και μπορούν θεωρητικά να κατατεθούν σε διάφορα μέρη του αναπνευστικού συστήματος. </a:t>
            </a:r>
            <a:br>
              <a:rPr lang="el-GR" dirty="0" smtClean="0"/>
            </a:br>
            <a:r>
              <a:rPr lang="el-GR" dirty="0" smtClean="0"/>
              <a:t/>
            </a:r>
            <a:br>
              <a:rPr lang="el-GR" dirty="0" smtClean="0"/>
            </a:br>
            <a:r>
              <a:rPr lang="el-GR" dirty="0" smtClean="0"/>
              <a:t>Συνήθως, μεγαλύτερα αερολύματα (&gt;10 </a:t>
            </a:r>
            <a:r>
              <a:rPr lang="el-GR" dirty="0" err="1" smtClean="0"/>
              <a:t>μm</a:t>
            </a:r>
            <a:r>
              <a:rPr lang="el-GR" dirty="0" smtClean="0"/>
              <a:t>) εγκλωβίζονται στην περιοχή εκτός του θώρακα (το ίδιο ισχύει και για την πλειονότητα των &gt;5 </a:t>
            </a:r>
            <a:r>
              <a:rPr lang="el-GR" dirty="0" err="1" smtClean="0"/>
              <a:t>μm</a:t>
            </a:r>
            <a:r>
              <a:rPr lang="el-GR" dirty="0" smtClean="0"/>
              <a:t>). </a:t>
            </a:r>
            <a:br>
              <a:rPr lang="el-GR" dirty="0" smtClean="0"/>
            </a:br>
            <a:r>
              <a:rPr lang="el-GR" dirty="0" smtClean="0"/>
              <a:t/>
            </a:r>
            <a:br>
              <a:rPr lang="el-GR" dirty="0" smtClean="0"/>
            </a:br>
            <a:r>
              <a:rPr lang="el-GR" dirty="0" smtClean="0"/>
              <a:t>Τα σωματίδια που κυμαίνονται από 1 έως 5 </a:t>
            </a:r>
            <a:r>
              <a:rPr lang="el-GR" dirty="0" err="1" smtClean="0"/>
              <a:t>μm</a:t>
            </a:r>
            <a:r>
              <a:rPr lang="el-GR" dirty="0" smtClean="0"/>
              <a:t> συγκεντρώνονται σημαντικά στην τραχειοβρογχική περιοχή, ενώ τα ακόμα πιο μικρά μπορούν να εισχωρήσουν στις κυψελίδες. </a:t>
            </a:r>
            <a:br>
              <a:rPr lang="el-GR" dirty="0" smtClean="0"/>
            </a:br>
            <a:r>
              <a:rPr lang="el-GR" dirty="0" smtClean="0"/>
              <a:t/>
            </a:r>
            <a:br>
              <a:rPr lang="el-GR" dirty="0" smtClean="0"/>
            </a:br>
            <a:r>
              <a:rPr lang="el-GR" dirty="0" smtClean="0"/>
              <a:t>Καθοριστικός είναι επίσης ο τρόπος που αναπνέουμε (μέσω μύτης ή στόματος). </a:t>
            </a:r>
            <a:br>
              <a:rPr lang="el-GR" dirty="0" smtClean="0"/>
            </a:br>
            <a:endParaRPr lang="el-GR"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nvPr>
        </p:nvSpPr>
        <p:spPr>
          <a:xfrm>
            <a:off x="1285852" y="2143116"/>
            <a:ext cx="6565900" cy="1222375"/>
          </a:xfrm>
        </p:spPr>
        <p:txBody>
          <a:bodyPr>
            <a:noAutofit/>
          </a:bodyPr>
          <a:lstStyle/>
          <a:p>
            <a:pPr eaLnBrk="1" hangingPunct="1">
              <a:buFont typeface="Arial" charset="0"/>
              <a:buNone/>
              <a:defRPr/>
            </a:pPr>
            <a:r>
              <a:rPr lang="el-GR" sz="4400" dirty="0">
                <a:solidFill>
                  <a:schemeClr val="tx1"/>
                </a:solidFill>
              </a:rPr>
              <a:t>Υγιεινή</a:t>
            </a:r>
            <a:r>
              <a:rPr lang="en-US" sz="4400" dirty="0">
                <a:solidFill>
                  <a:schemeClr val="tx1"/>
                </a:solidFill>
              </a:rPr>
              <a:t> </a:t>
            </a:r>
            <a:r>
              <a:rPr lang="el-GR" sz="4400" dirty="0">
                <a:solidFill>
                  <a:schemeClr val="tx1"/>
                </a:solidFill>
              </a:rPr>
              <a:t>Εσωτερικών χώρων-</a:t>
            </a:r>
            <a:endParaRPr lang="en-US" sz="4400" dirty="0">
              <a:solidFill>
                <a:schemeClr val="tx1"/>
              </a:solidFill>
            </a:endParaRPr>
          </a:p>
          <a:p>
            <a:pPr eaLnBrk="1" hangingPunct="1">
              <a:buFont typeface="Arial" charset="0"/>
              <a:buNone/>
              <a:defRPr/>
            </a:pPr>
            <a:r>
              <a:rPr lang="el-GR" sz="4400" dirty="0">
                <a:solidFill>
                  <a:schemeClr val="tx1"/>
                </a:solidFill>
              </a:rPr>
              <a:t>Διαχείριση Αποβλήτων</a:t>
            </a:r>
            <a:endParaRPr lang="en-US" sz="4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85800"/>
            <a:ext cx="8245475" cy="3970338"/>
          </a:xfrm>
        </p:spPr>
        <p:txBody>
          <a:bodyPr rtlCol="0">
            <a:normAutofit/>
          </a:bodyPr>
          <a:lstStyle/>
          <a:p>
            <a:pPr eaLnBrk="1" fontAlgn="auto" hangingPunct="1">
              <a:spcAft>
                <a:spcPts val="0"/>
              </a:spcAft>
              <a:buFont typeface="Arial" pitchFamily="34" charset="0"/>
              <a:buNone/>
              <a:defRPr/>
            </a:pPr>
            <a:r>
              <a:rPr lang="el-GR" sz="2200" b="1" dirty="0">
                <a:solidFill>
                  <a:srgbClr val="FF0000"/>
                </a:solidFill>
              </a:rPr>
              <a:t>Το εσωτερικό περιβάλλον</a:t>
            </a:r>
          </a:p>
          <a:p>
            <a:pPr>
              <a:defRPr/>
            </a:pPr>
            <a:r>
              <a:rPr lang="el-GR" sz="2400" dirty="0" smtClean="0"/>
              <a:t>τα συστήματα καύσης τα υλικά δομής και κατασκευής </a:t>
            </a:r>
          </a:p>
          <a:p>
            <a:pPr>
              <a:defRPr/>
            </a:pPr>
            <a:r>
              <a:rPr lang="el-GR" sz="2400" dirty="0" smtClean="0"/>
              <a:t>τα αντικείμενα οικιακής χρήσης </a:t>
            </a:r>
          </a:p>
          <a:p>
            <a:pPr>
              <a:defRPr/>
            </a:pPr>
            <a:r>
              <a:rPr lang="el-GR" sz="2400" dirty="0" smtClean="0"/>
              <a:t>το κάπνισμα </a:t>
            </a:r>
          </a:p>
          <a:p>
            <a:pPr>
              <a:defRPr/>
            </a:pPr>
            <a:r>
              <a:rPr lang="el-GR" sz="2400" dirty="0" smtClean="0"/>
              <a:t>οι ποικίλες ηλεκτρικές και ηλεκτρονικές συσκευές (αμμωνία, όζον, γραφίτης, καθώς και ακτινοβολία) </a:t>
            </a:r>
          </a:p>
          <a:p>
            <a:pPr>
              <a:defRPr/>
            </a:pPr>
            <a:r>
              <a:rPr lang="el-GR" sz="2400" dirty="0" smtClean="0"/>
              <a:t>ο άνθρωπος (ακετόνη, το οξικό οξύ, η </a:t>
            </a:r>
            <a:r>
              <a:rPr lang="el-GR" sz="2400" dirty="0" err="1" smtClean="0"/>
              <a:t>ακεταλδεΰδη</a:t>
            </a:r>
            <a:r>
              <a:rPr lang="el-GR" sz="2400" dirty="0" smtClean="0"/>
              <a:t>, μέσω της αναπνοής ή του δέρματος με τον ιδρώτα) και οι οικόσιτα ζώα. </a:t>
            </a:r>
            <a:br>
              <a:rPr lang="el-GR" sz="2400" dirty="0" smtClean="0"/>
            </a:br>
            <a:endParaRPr lang="el-GR" sz="2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 Τίτλος"/>
          <p:cNvSpPr>
            <a:spLocks noGrp="1"/>
          </p:cNvSpPr>
          <p:nvPr>
            <p:ph type="title"/>
          </p:nvPr>
        </p:nvSpPr>
        <p:spPr/>
        <p:txBody>
          <a:bodyPr/>
          <a:lstStyle/>
          <a:p>
            <a:pPr eaLnBrk="1" hangingPunct="1"/>
            <a:r>
              <a:rPr lang="el-GR" altLang="el-GR" smtClean="0">
                <a:solidFill>
                  <a:srgbClr val="FF0000"/>
                </a:solidFill>
              </a:rPr>
              <a:t>Το εξωτερικό περιβάλλον</a:t>
            </a:r>
            <a:r>
              <a:rPr lang="el-GR" altLang="el-GR" smtClean="0"/>
              <a:t> :</a:t>
            </a:r>
          </a:p>
        </p:txBody>
      </p:sp>
      <p:sp>
        <p:nvSpPr>
          <p:cNvPr id="15363" name="6 - Θέση κειμένου"/>
          <p:cNvSpPr>
            <a:spLocks noGrp="1"/>
          </p:cNvSpPr>
          <p:nvPr>
            <p:ph type="body" sz="half" idx="2"/>
          </p:nvPr>
        </p:nvSpPr>
        <p:spPr/>
        <p:txBody>
          <a:bodyPr>
            <a:normAutofit/>
          </a:bodyPr>
          <a:lstStyle/>
          <a:p>
            <a:pPr eaLnBrk="1" hangingPunct="1">
              <a:buFont typeface="Arial" pitchFamily="34" charset="0"/>
              <a:buChar char="•"/>
            </a:pPr>
            <a:r>
              <a:rPr lang="el-GR" altLang="el-GR" sz="2200" b="1" dirty="0" smtClean="0"/>
              <a:t>διοξείδιο του θείου, </a:t>
            </a:r>
          </a:p>
          <a:p>
            <a:pPr eaLnBrk="1" hangingPunct="1">
              <a:buFont typeface="Arial" pitchFamily="34" charset="0"/>
              <a:buChar char="•"/>
            </a:pPr>
            <a:r>
              <a:rPr lang="el-GR" altLang="el-GR" sz="2200" b="1" dirty="0" smtClean="0"/>
              <a:t>τα οξείδια του αζώτου, </a:t>
            </a:r>
          </a:p>
          <a:p>
            <a:pPr eaLnBrk="1" hangingPunct="1">
              <a:buFont typeface="Arial" pitchFamily="34" charset="0"/>
              <a:buChar char="•"/>
            </a:pPr>
            <a:r>
              <a:rPr lang="el-GR" altLang="el-GR" sz="2200" b="1" dirty="0" smtClean="0"/>
              <a:t>το όζον, </a:t>
            </a:r>
          </a:p>
          <a:p>
            <a:pPr eaLnBrk="1" hangingPunct="1">
              <a:buFont typeface="Arial" pitchFamily="34" charset="0"/>
              <a:buChar char="•"/>
            </a:pPr>
            <a:r>
              <a:rPr lang="el-GR" altLang="el-GR" sz="2200" b="1" dirty="0" smtClean="0"/>
              <a:t>το μονοξείδιο του άνθρακα,</a:t>
            </a:r>
          </a:p>
          <a:p>
            <a:pPr eaLnBrk="1" hangingPunct="1">
              <a:buFont typeface="Arial" pitchFamily="34" charset="0"/>
              <a:buChar char="•"/>
            </a:pPr>
            <a:r>
              <a:rPr lang="el-GR" altLang="el-GR" sz="2200" b="1" dirty="0" smtClean="0"/>
              <a:t> τα διάφορα αιωρούμενα σωματίδια,</a:t>
            </a:r>
          </a:p>
          <a:p>
            <a:pPr eaLnBrk="1" hangingPunct="1">
              <a:buFont typeface="Arial" pitchFamily="34" charset="0"/>
              <a:buChar char="•"/>
            </a:pPr>
            <a:r>
              <a:rPr lang="el-GR" altLang="el-GR" sz="2200" b="1" dirty="0" smtClean="0"/>
              <a:t>η σκόνη, </a:t>
            </a:r>
          </a:p>
          <a:p>
            <a:pPr eaLnBrk="1" hangingPunct="1">
              <a:buFont typeface="Arial" pitchFamily="34" charset="0"/>
              <a:buChar char="•"/>
            </a:pPr>
            <a:r>
              <a:rPr lang="el-GR" altLang="el-GR" sz="2200" b="1" dirty="0" smtClean="0"/>
              <a:t> η γύρη</a:t>
            </a:r>
          </a:p>
          <a:p>
            <a:pPr eaLnBrk="1" hangingPunct="1">
              <a:buFont typeface="Arial" pitchFamily="34" charset="0"/>
              <a:buChar char="•"/>
            </a:pPr>
            <a:r>
              <a:rPr lang="el-GR" altLang="el-GR" sz="2200" b="1" dirty="0" smtClean="0"/>
              <a:t>ραδόνιο</a:t>
            </a:r>
          </a:p>
        </p:txBody>
      </p:sp>
      <p:pic>
        <p:nvPicPr>
          <p:cNvPr id="15364" name="Picture 2"/>
          <p:cNvPicPr>
            <a:picLocks noChangeAspect="1" noChangeArrowheads="1"/>
          </p:cNvPicPr>
          <p:nvPr/>
        </p:nvPicPr>
        <p:blipFill>
          <a:blip r:embed="rId2"/>
          <a:srcRect/>
          <a:stretch>
            <a:fillRect/>
          </a:stretch>
        </p:blipFill>
        <p:spPr bwMode="auto">
          <a:xfrm>
            <a:off x="3657600" y="838200"/>
            <a:ext cx="5138738" cy="477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endParaRPr lang="el-GR"/>
          </a:p>
        </p:txBody>
      </p:sp>
      <p:sp>
        <p:nvSpPr>
          <p:cNvPr id="6" name="5 - Θέση περιεχομένου"/>
          <p:cNvSpPr>
            <a:spLocks noGrp="1"/>
          </p:cNvSpPr>
          <p:nvPr>
            <p:ph idx="1"/>
          </p:nvPr>
        </p:nvSpPr>
        <p:spPr/>
        <p:txBody>
          <a:bodyPr>
            <a:normAutofit lnSpcReduction="10000"/>
          </a:bodyPr>
          <a:lstStyle/>
          <a:p>
            <a:r>
              <a:rPr lang="el-GR" dirty="0" err="1" smtClean="0"/>
              <a:t>Ηλιασμός</a:t>
            </a:r>
            <a:endParaRPr lang="el-GR" dirty="0" smtClean="0"/>
          </a:p>
          <a:p>
            <a:r>
              <a:rPr lang="el-GR" dirty="0" smtClean="0"/>
              <a:t>Φωτισμός</a:t>
            </a:r>
          </a:p>
          <a:p>
            <a:r>
              <a:rPr lang="el-GR" dirty="0" smtClean="0"/>
              <a:t>Αερισμός</a:t>
            </a:r>
          </a:p>
          <a:p>
            <a:r>
              <a:rPr lang="el-GR" dirty="0" smtClean="0"/>
              <a:t>Ηχητική απομόνωση</a:t>
            </a:r>
          </a:p>
          <a:p>
            <a:r>
              <a:rPr lang="el-GR" dirty="0" smtClean="0"/>
              <a:t>Ασφάλεια</a:t>
            </a:r>
          </a:p>
          <a:p>
            <a:r>
              <a:rPr lang="el-GR" dirty="0" smtClean="0"/>
              <a:t>Απομάκρυνση τρωκτικών και εντόμων</a:t>
            </a:r>
          </a:p>
          <a:p>
            <a:r>
              <a:rPr lang="el-GR" dirty="0" smtClean="0"/>
              <a:t>Ρυπαντές (Ραδόνιο, φορμαλδεΰδη, αμίαντος, μούχλα κλπ)</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6"/>
          <p:cNvSpPr txBox="1">
            <a:spLocks noChangeArrowheads="1"/>
          </p:cNvSpPr>
          <p:nvPr/>
        </p:nvSpPr>
        <p:spPr bwMode="auto">
          <a:xfrm>
            <a:off x="285720" y="214290"/>
            <a:ext cx="8429625" cy="956288"/>
          </a:xfrm>
          <a:prstGeom prst="rect">
            <a:avLst/>
          </a:prstGeom>
          <a:noFill/>
          <a:ln w="9525">
            <a:noFill/>
            <a:miter lim="800000"/>
            <a:headEnd/>
            <a:tailEnd/>
          </a:ln>
        </p:spPr>
        <p:txBody>
          <a:bodyPr lIns="90000" tIns="46800" rIns="90000" bIns="46800">
            <a:spAutoFit/>
          </a:bodyPr>
          <a:lstStyle/>
          <a:p>
            <a:pPr algn="ctr" eaLnBrk="1" hangingPunct="1">
              <a:spcBef>
                <a:spcPct val="50000"/>
              </a:spcBef>
            </a:pPr>
            <a:r>
              <a:rPr lang="el-GR" altLang="el-GR" sz="2800" b="1" dirty="0" smtClean="0">
                <a:solidFill>
                  <a:srgbClr val="FF0000"/>
                </a:solidFill>
              </a:rPr>
              <a:t>ΔΙΑΧΕΙΡΙΣΗ ΑΠΟΡΡΙΜΑΤΩΝ- ΕΠΙΣΗΜΑΝΣΗ</a:t>
            </a:r>
            <a:r>
              <a:rPr lang="el-GR" altLang="el-GR" b="1" dirty="0" smtClean="0">
                <a:solidFill>
                  <a:srgbClr val="FF0000"/>
                </a:solidFill>
              </a:rPr>
              <a:t>  </a:t>
            </a:r>
            <a:r>
              <a:rPr lang="el-GR" altLang="el-GR" sz="2800" b="1" dirty="0">
                <a:solidFill>
                  <a:srgbClr val="FF0000"/>
                </a:solidFill>
              </a:rPr>
              <a:t>ΠΡΟΒΛΗΜΑΤΟΣ</a:t>
            </a:r>
          </a:p>
        </p:txBody>
      </p:sp>
      <p:sp>
        <p:nvSpPr>
          <p:cNvPr id="10" name="9 - Τίτλος"/>
          <p:cNvSpPr>
            <a:spLocks noGrp="1"/>
          </p:cNvSpPr>
          <p:nvPr>
            <p:ph type="title"/>
          </p:nvPr>
        </p:nvSpPr>
        <p:spPr/>
        <p:txBody>
          <a:bodyPr/>
          <a:lstStyle/>
          <a:p>
            <a:endParaRPr lang="el-GR" dirty="0"/>
          </a:p>
        </p:txBody>
      </p:sp>
      <p:sp>
        <p:nvSpPr>
          <p:cNvPr id="11" name="10 - Θέση περιεχομένου"/>
          <p:cNvSpPr>
            <a:spLocks noGrp="1"/>
          </p:cNvSpPr>
          <p:nvPr>
            <p:ph idx="1"/>
          </p:nvPr>
        </p:nvSpPr>
        <p:spPr>
          <a:xfrm>
            <a:off x="500034" y="1714488"/>
            <a:ext cx="8229600" cy="4525963"/>
          </a:xfrm>
        </p:spPr>
        <p:txBody>
          <a:bodyPr>
            <a:normAutofit fontScale="77500" lnSpcReduction="20000"/>
          </a:bodyPr>
          <a:lstStyle/>
          <a:p>
            <a:r>
              <a:rPr lang="el-GR" dirty="0" smtClean="0"/>
              <a:t>3.600.000 τόνοι αστικών απορριμμάτων παράγονται κάθε χρόνο στην Ελλάδα. </a:t>
            </a:r>
          </a:p>
          <a:p>
            <a:r>
              <a:rPr lang="el-GR" dirty="0" smtClean="0"/>
              <a:t>Αυτά τα απορρίμματα είναι αρκετά για να καλύψουν με το όγκο τους την εθνική οδό από το Ναύπλιο μέχρι την Αλεξανδρούπολη με πάχος 1μ.! </a:t>
            </a:r>
          </a:p>
          <a:p>
            <a:r>
              <a:rPr lang="el-GR" dirty="0" smtClean="0"/>
              <a:t>Στην Ελλάδα υπάρχουν 5000 χωματερές, το 70% των οποίων είναι ανεξέλεγκτες και, αν και δεν τηρούν βασικούς κανόνες υγειονομικής ταφής, δέχονται πάνω από 1 εκατομμύριο τόνους απορριμμάτων ετησίως.</a:t>
            </a:r>
          </a:p>
          <a:p>
            <a:r>
              <a:rPr lang="el-GR" dirty="0" smtClean="0"/>
              <a:t>Η ατελή καύση προκαλεί την απελευθέρωση σημαντικών ποσοτήτων διοξινών που βρίσκονται σε χλωριωμένα PVC. </a:t>
            </a:r>
            <a:br>
              <a:rPr lang="el-GR" dirty="0" smtClean="0"/>
            </a:b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srcRect/>
          <a:stretch>
            <a:fillRect/>
          </a:stretch>
        </p:blipFill>
        <p:spPr bwMode="auto">
          <a:xfrm>
            <a:off x="0" y="990600"/>
            <a:ext cx="9144000" cy="5581650"/>
          </a:xfrm>
          <a:prstGeom prst="rect">
            <a:avLst/>
          </a:prstGeom>
          <a:noFill/>
          <a:ln w="9525">
            <a:noFill/>
            <a:miter lim="800000"/>
            <a:headEnd/>
            <a:tailEnd/>
          </a:ln>
        </p:spPr>
      </p:pic>
      <p:sp>
        <p:nvSpPr>
          <p:cNvPr id="45059" name="2 - TextBox"/>
          <p:cNvSpPr txBox="1">
            <a:spLocks noChangeArrowheads="1"/>
          </p:cNvSpPr>
          <p:nvPr/>
        </p:nvSpPr>
        <p:spPr bwMode="auto">
          <a:xfrm>
            <a:off x="2928938" y="55563"/>
            <a:ext cx="3436937" cy="460375"/>
          </a:xfrm>
          <a:prstGeom prst="rect">
            <a:avLst/>
          </a:prstGeom>
          <a:noFill/>
          <a:ln w="9525">
            <a:noFill/>
            <a:miter lim="800000"/>
            <a:headEnd/>
            <a:tailEnd/>
          </a:ln>
        </p:spPr>
        <p:txBody>
          <a:bodyPr wrap="none">
            <a:spAutoFit/>
          </a:bodyPr>
          <a:lstStyle/>
          <a:p>
            <a:pPr eaLnBrk="1" hangingPunct="1"/>
            <a:r>
              <a:rPr lang="el-GR" altLang="el-GR" b="1">
                <a:solidFill>
                  <a:srgbClr val="FF0000"/>
                </a:solidFill>
              </a:rPr>
              <a:t>Επεξεργασία αποβλήτων</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0" y="990600"/>
            <a:ext cx="9144000" cy="5467350"/>
          </a:xfrm>
          <a:prstGeom prst="rect">
            <a:avLst/>
          </a:prstGeom>
          <a:noFill/>
          <a:ln w="9525">
            <a:noFill/>
            <a:miter lim="800000"/>
            <a:headEnd/>
            <a:tailEnd/>
          </a:ln>
        </p:spPr>
      </p:pic>
      <p:sp>
        <p:nvSpPr>
          <p:cNvPr id="47107" name="2 - TextBox"/>
          <p:cNvSpPr txBox="1">
            <a:spLocks noChangeArrowheads="1"/>
          </p:cNvSpPr>
          <p:nvPr/>
        </p:nvSpPr>
        <p:spPr bwMode="auto">
          <a:xfrm>
            <a:off x="2786063" y="0"/>
            <a:ext cx="3436937" cy="461963"/>
          </a:xfrm>
          <a:prstGeom prst="rect">
            <a:avLst/>
          </a:prstGeom>
          <a:noFill/>
          <a:ln w="9525">
            <a:noFill/>
            <a:miter lim="800000"/>
            <a:headEnd/>
            <a:tailEnd/>
          </a:ln>
        </p:spPr>
        <p:txBody>
          <a:bodyPr wrap="none">
            <a:spAutoFit/>
          </a:bodyPr>
          <a:lstStyle/>
          <a:p>
            <a:pPr eaLnBrk="1" hangingPunct="1"/>
            <a:r>
              <a:rPr lang="el-GR" altLang="el-GR" b="1">
                <a:solidFill>
                  <a:srgbClr val="FF0000"/>
                </a:solidFill>
              </a:rPr>
              <a:t>Επεξεργασία αποβλήτων</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1828800"/>
            <a:ext cx="7543800" cy="2243138"/>
          </a:xfrm>
        </p:spPr>
        <p:txBody>
          <a:bodyPr>
            <a:normAutofit/>
          </a:bodyPr>
          <a:lstStyle/>
          <a:p>
            <a:pPr eaLnBrk="1" hangingPunct="1"/>
            <a:r>
              <a:rPr lang="el-GR" altLang="zh-TW" smtClean="0"/>
              <a:t>Μαζικές καταστροφές, διαχείριση και προβλήματα δημόσιας υγείας</a:t>
            </a:r>
            <a:endParaRPr lang="en-US" altLang="zh-TW" smtClean="0"/>
          </a:p>
        </p:txBody>
      </p:sp>
      <p:sp>
        <p:nvSpPr>
          <p:cNvPr id="3075" name="Rectangle 3"/>
          <p:cNvSpPr>
            <a:spLocks noGrp="1" noChangeArrowheads="1"/>
          </p:cNvSpPr>
          <p:nvPr>
            <p:ph type="subTitle" idx="1"/>
          </p:nvPr>
        </p:nvSpPr>
        <p:spPr>
          <a:xfrm>
            <a:off x="1143000" y="4876800"/>
            <a:ext cx="6477000" cy="1552575"/>
          </a:xfrm>
        </p:spPr>
        <p:txBody>
          <a:bodyPr>
            <a:normAutofit/>
          </a:bodyPr>
          <a:lstStyle/>
          <a:p>
            <a:pPr eaLnBrk="1" hangingPunct="1"/>
            <a:r>
              <a:rPr lang="el-GR" sz="2000" b="1" smtClean="0"/>
              <a:t>Μ.Β. Αποστολοπούλου M.Sc. Ph.D.</a:t>
            </a:r>
            <a:br>
              <a:rPr lang="el-GR" sz="2000" b="1" smtClean="0"/>
            </a:br>
            <a:r>
              <a:rPr lang="el-GR" sz="2000" b="1" smtClean="0"/>
              <a:t>Εργαστηριακό Διδακτικό Προσωπικό</a:t>
            </a:r>
            <a:br>
              <a:rPr lang="el-GR" sz="2000" b="1" smtClean="0"/>
            </a:br>
            <a:r>
              <a:rPr lang="el-GR" sz="2000" b="1" smtClean="0"/>
              <a:t>Εργαστήριο Υγιεινής και Προστασίας Περιβάλλοντος</a:t>
            </a:r>
            <a:br>
              <a:rPr lang="el-GR" sz="2000" b="1" smtClean="0"/>
            </a:br>
            <a:r>
              <a:rPr lang="el-GR" sz="2000" b="1" smtClean="0"/>
              <a:t>maaposto@med.duth.gr</a:t>
            </a:r>
            <a:endParaRPr lang="en-US" altLang="zh-TW"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0" y="0"/>
            <a:ext cx="9144000" cy="6858000"/>
          </a:xfrm>
          <a:solidFill>
            <a:schemeClr val="accent4">
              <a:lumMod val="20000"/>
              <a:lumOff val="80000"/>
            </a:schemeClr>
          </a:solidFill>
        </p:spPr>
        <p:txBody>
          <a:bodyPr/>
          <a:lstStyle/>
          <a:p>
            <a:pPr>
              <a:defRPr/>
            </a:pPr>
            <a:r>
              <a:rPr lang="el-GR" altLang="en-US" sz="1800" b="1" dirty="0">
                <a:latin typeface="Arial" pitchFamily="34" charset="0"/>
                <a:cs typeface="Arial" pitchFamily="34" charset="0"/>
              </a:rPr>
              <a:t>Ατμοσφαιρική ρύπανση</a:t>
            </a:r>
            <a:endParaRPr lang="en-US" altLang="en-US" sz="1800" b="1" dirty="0">
              <a:latin typeface="Arial" pitchFamily="34" charset="0"/>
              <a:cs typeface="Arial" pitchFamily="34" charset="0"/>
            </a:endParaRPr>
          </a:p>
          <a:p>
            <a:pPr>
              <a:defRPr/>
            </a:pPr>
            <a:r>
              <a:rPr lang="el-GR" altLang="el-GR" sz="1800" b="1" dirty="0">
                <a:latin typeface="Arial" pitchFamily="34" charset="0"/>
                <a:cs typeface="Arial" pitchFamily="34" charset="0"/>
              </a:rPr>
              <a:t>Κατηγοριοποίηση ρύπων</a:t>
            </a:r>
          </a:p>
          <a:p>
            <a:pPr>
              <a:defRPr/>
            </a:pPr>
            <a:r>
              <a:rPr lang="el-GR" altLang="en-US" sz="1800" b="1" dirty="0">
                <a:latin typeface="Arial" pitchFamily="34" charset="0"/>
                <a:cs typeface="Arial" pitchFamily="34" charset="0"/>
              </a:rPr>
              <a:t>Αέριοι ρύποι</a:t>
            </a:r>
          </a:p>
          <a:p>
            <a:pPr marL="457200" indent="-457200">
              <a:buFont typeface="Arial" pitchFamily="34" charset="0"/>
              <a:buNone/>
              <a:defRPr/>
            </a:pPr>
            <a:r>
              <a:rPr lang="el-GR" sz="1600" b="1" dirty="0">
                <a:solidFill>
                  <a:srgbClr val="C00000"/>
                </a:solidFill>
                <a:latin typeface="Arial" pitchFamily="34" charset="0"/>
                <a:cs typeface="Arial" pitchFamily="34" charset="0"/>
              </a:rPr>
              <a:t>	1. Μονοξείδιο του άνθρακα (CO)</a:t>
            </a:r>
          </a:p>
          <a:p>
            <a:pPr marL="457200" indent="-457200">
              <a:buFont typeface="Arial" pitchFamily="34" charset="0"/>
              <a:buNone/>
              <a:defRPr/>
            </a:pPr>
            <a:r>
              <a:rPr lang="el-GR" sz="1600" b="1" dirty="0">
                <a:solidFill>
                  <a:srgbClr val="C00000"/>
                </a:solidFill>
                <a:latin typeface="Arial" pitchFamily="34" charset="0"/>
                <a:cs typeface="Arial" pitchFamily="34" charset="0"/>
              </a:rPr>
              <a:t>	2. Διοξείδιο του άνθρακα (CO</a:t>
            </a:r>
            <a:r>
              <a:rPr lang="el-GR" sz="1600" b="1" baseline="-25000" dirty="0">
                <a:solidFill>
                  <a:srgbClr val="C00000"/>
                </a:solidFill>
                <a:latin typeface="Arial" pitchFamily="34" charset="0"/>
                <a:cs typeface="Arial" pitchFamily="34" charset="0"/>
              </a:rPr>
              <a:t>2</a:t>
            </a:r>
            <a:r>
              <a:rPr lang="el-GR" sz="1600" b="1" dirty="0">
                <a:solidFill>
                  <a:srgbClr val="C00000"/>
                </a:solidFill>
                <a:latin typeface="Arial" pitchFamily="34" charset="0"/>
                <a:cs typeface="Arial" pitchFamily="34" charset="0"/>
              </a:rPr>
              <a:t>)</a:t>
            </a:r>
          </a:p>
          <a:p>
            <a:pPr marL="457200" indent="-457200">
              <a:buFont typeface="Arial" pitchFamily="34" charset="0"/>
              <a:buNone/>
              <a:defRPr/>
            </a:pPr>
            <a:r>
              <a:rPr lang="el-GR" sz="1600" b="1" dirty="0">
                <a:solidFill>
                  <a:srgbClr val="C00000"/>
                </a:solidFill>
                <a:latin typeface="Arial" pitchFamily="34" charset="0"/>
                <a:cs typeface="Arial" pitchFamily="34" charset="0"/>
              </a:rPr>
              <a:t>	3. Οξείδια του Αζώτου (</a:t>
            </a:r>
            <a:r>
              <a:rPr lang="el-GR" sz="1600" b="1" dirty="0" err="1">
                <a:solidFill>
                  <a:srgbClr val="C00000"/>
                </a:solidFill>
                <a:latin typeface="Arial" pitchFamily="34" charset="0"/>
                <a:cs typeface="Arial" pitchFamily="34" charset="0"/>
              </a:rPr>
              <a:t>ΝΟ</a:t>
            </a:r>
            <a:r>
              <a:rPr lang="el-GR" sz="1600" b="1" baseline="-25000" dirty="0" err="1">
                <a:solidFill>
                  <a:srgbClr val="C00000"/>
                </a:solidFill>
                <a:latin typeface="Arial" pitchFamily="34" charset="0"/>
                <a:cs typeface="Arial" pitchFamily="34" charset="0"/>
              </a:rPr>
              <a:t>x</a:t>
            </a:r>
            <a:r>
              <a:rPr lang="el-GR" sz="1600" b="1" dirty="0">
                <a:solidFill>
                  <a:srgbClr val="C00000"/>
                </a:solidFill>
                <a:latin typeface="Arial" pitchFamily="34" charset="0"/>
                <a:cs typeface="Arial" pitchFamily="34" charset="0"/>
              </a:rPr>
              <a:t>: NO και ΝΟ</a:t>
            </a:r>
            <a:r>
              <a:rPr lang="el-GR" sz="1600" b="1" baseline="-25000" dirty="0">
                <a:solidFill>
                  <a:srgbClr val="C00000"/>
                </a:solidFill>
                <a:latin typeface="Arial" pitchFamily="34" charset="0"/>
                <a:cs typeface="Arial" pitchFamily="34" charset="0"/>
              </a:rPr>
              <a:t>2</a:t>
            </a:r>
            <a:r>
              <a:rPr lang="el-GR" sz="1600" b="1" dirty="0">
                <a:solidFill>
                  <a:srgbClr val="C00000"/>
                </a:solidFill>
                <a:latin typeface="Arial" pitchFamily="34" charset="0"/>
                <a:cs typeface="Arial" pitchFamily="34" charset="0"/>
              </a:rPr>
              <a:t>)</a:t>
            </a:r>
          </a:p>
          <a:p>
            <a:pPr marL="457200" indent="-457200">
              <a:buFont typeface="Arial" pitchFamily="34" charset="0"/>
              <a:buNone/>
              <a:defRPr/>
            </a:pPr>
            <a:r>
              <a:rPr lang="el-GR" sz="1600" b="1" dirty="0">
                <a:solidFill>
                  <a:srgbClr val="CC0000"/>
                </a:solidFill>
                <a:latin typeface="Arial" pitchFamily="34" charset="0"/>
                <a:cs typeface="Arial" pitchFamily="34" charset="0"/>
              </a:rPr>
              <a:t>	4. Αμμωνία (ΝΗ</a:t>
            </a:r>
            <a:r>
              <a:rPr lang="el-GR" sz="1600" b="1" baseline="-25000" dirty="0">
                <a:solidFill>
                  <a:srgbClr val="CC0000"/>
                </a:solidFill>
                <a:latin typeface="Arial" pitchFamily="34" charset="0"/>
                <a:cs typeface="Arial" pitchFamily="34" charset="0"/>
              </a:rPr>
              <a:t>3</a:t>
            </a:r>
            <a:r>
              <a:rPr lang="el-GR" sz="1600" b="1" dirty="0">
                <a:solidFill>
                  <a:srgbClr val="CC0000"/>
                </a:solidFill>
                <a:latin typeface="Arial" pitchFamily="34" charset="0"/>
                <a:cs typeface="Arial" pitchFamily="34" charset="0"/>
              </a:rPr>
              <a:t>)</a:t>
            </a:r>
          </a:p>
          <a:p>
            <a:pPr marL="457200" indent="-457200">
              <a:buFont typeface="Arial" pitchFamily="34" charset="0"/>
              <a:buNone/>
              <a:defRPr/>
            </a:pPr>
            <a:r>
              <a:rPr lang="el-GR" sz="1600" b="1" dirty="0">
                <a:solidFill>
                  <a:srgbClr val="C00000"/>
                </a:solidFill>
                <a:latin typeface="Arial" pitchFamily="34" charset="0"/>
                <a:cs typeface="Arial" pitchFamily="34" charset="0"/>
              </a:rPr>
              <a:t>	5</a:t>
            </a:r>
            <a:r>
              <a:rPr lang="en-US" sz="1600" b="1" dirty="0">
                <a:solidFill>
                  <a:srgbClr val="C00000"/>
                </a:solidFill>
                <a:latin typeface="Arial" pitchFamily="34" charset="0"/>
                <a:cs typeface="Arial" pitchFamily="34" charset="0"/>
              </a:rPr>
              <a:t>. </a:t>
            </a:r>
            <a:r>
              <a:rPr lang="el-GR" sz="1600" b="1" dirty="0">
                <a:solidFill>
                  <a:srgbClr val="C00000"/>
                </a:solidFill>
                <a:latin typeface="Arial" pitchFamily="34" charset="0"/>
                <a:cs typeface="Arial" pitchFamily="34" charset="0"/>
              </a:rPr>
              <a:t>Οξείδια του Θείου (</a:t>
            </a:r>
            <a:r>
              <a:rPr lang="en-US" sz="1600" b="1" dirty="0">
                <a:solidFill>
                  <a:srgbClr val="C00000"/>
                </a:solidFill>
                <a:latin typeface="Arial" pitchFamily="34" charset="0"/>
                <a:cs typeface="Arial" pitchFamily="34" charset="0"/>
              </a:rPr>
              <a:t>S</a:t>
            </a:r>
            <a:r>
              <a:rPr lang="el-GR" sz="1600" b="1" dirty="0" err="1">
                <a:solidFill>
                  <a:srgbClr val="C00000"/>
                </a:solidFill>
                <a:latin typeface="Arial" pitchFamily="34" charset="0"/>
                <a:cs typeface="Arial" pitchFamily="34" charset="0"/>
              </a:rPr>
              <a:t>Ο</a:t>
            </a:r>
            <a:r>
              <a:rPr lang="el-GR" sz="1600" b="1" baseline="-25000" dirty="0" err="1">
                <a:solidFill>
                  <a:srgbClr val="C00000"/>
                </a:solidFill>
                <a:latin typeface="Arial" pitchFamily="34" charset="0"/>
                <a:cs typeface="Arial" pitchFamily="34" charset="0"/>
              </a:rPr>
              <a:t>x</a:t>
            </a:r>
            <a:r>
              <a:rPr lang="el-GR" sz="1600" b="1" dirty="0">
                <a:solidFill>
                  <a:srgbClr val="C00000"/>
                </a:solidFill>
                <a:latin typeface="Arial" pitchFamily="34" charset="0"/>
                <a:cs typeface="Arial" pitchFamily="34" charset="0"/>
              </a:rPr>
              <a:t>: </a:t>
            </a:r>
            <a:r>
              <a:rPr lang="en-US" sz="1600" b="1" dirty="0">
                <a:solidFill>
                  <a:srgbClr val="C00000"/>
                </a:solidFill>
                <a:latin typeface="Arial" pitchFamily="34" charset="0"/>
                <a:cs typeface="Arial" pitchFamily="34" charset="0"/>
              </a:rPr>
              <a:t>S</a:t>
            </a:r>
            <a:r>
              <a:rPr lang="el-GR" sz="1600" b="1" dirty="0">
                <a:solidFill>
                  <a:srgbClr val="C00000"/>
                </a:solidFill>
                <a:latin typeface="Arial" pitchFamily="34" charset="0"/>
                <a:cs typeface="Arial" pitchFamily="34" charset="0"/>
              </a:rPr>
              <a:t>O</a:t>
            </a:r>
            <a:r>
              <a:rPr lang="en-US" sz="1600" b="1" baseline="-25000" dirty="0">
                <a:solidFill>
                  <a:srgbClr val="C00000"/>
                </a:solidFill>
                <a:latin typeface="Arial" pitchFamily="34" charset="0"/>
                <a:cs typeface="Arial" pitchFamily="34" charset="0"/>
              </a:rPr>
              <a:t>2</a:t>
            </a:r>
            <a:r>
              <a:rPr lang="el-GR" sz="1600" b="1" dirty="0">
                <a:solidFill>
                  <a:srgbClr val="C00000"/>
                </a:solidFill>
                <a:latin typeface="Arial" pitchFamily="34" charset="0"/>
                <a:cs typeface="Arial" pitchFamily="34" charset="0"/>
              </a:rPr>
              <a:t> και </a:t>
            </a:r>
            <a:r>
              <a:rPr lang="en-US" sz="1600" b="1" dirty="0">
                <a:solidFill>
                  <a:srgbClr val="C00000"/>
                </a:solidFill>
                <a:latin typeface="Arial" pitchFamily="34" charset="0"/>
                <a:cs typeface="Arial" pitchFamily="34" charset="0"/>
              </a:rPr>
              <a:t>S</a:t>
            </a:r>
            <a:r>
              <a:rPr lang="el-GR" sz="1600" b="1" dirty="0">
                <a:solidFill>
                  <a:srgbClr val="C00000"/>
                </a:solidFill>
                <a:latin typeface="Arial" pitchFamily="34" charset="0"/>
                <a:cs typeface="Arial" pitchFamily="34" charset="0"/>
              </a:rPr>
              <a:t>Ο</a:t>
            </a:r>
            <a:r>
              <a:rPr lang="en-US" sz="1600" b="1" baseline="-25000" dirty="0">
                <a:solidFill>
                  <a:srgbClr val="C00000"/>
                </a:solidFill>
                <a:latin typeface="Arial" pitchFamily="34" charset="0"/>
                <a:cs typeface="Arial" pitchFamily="34" charset="0"/>
              </a:rPr>
              <a:t>3</a:t>
            </a:r>
            <a:r>
              <a:rPr lang="el-GR" sz="1600" b="1" dirty="0">
                <a:solidFill>
                  <a:srgbClr val="C00000"/>
                </a:solidFill>
                <a:latin typeface="Arial" pitchFamily="34" charset="0"/>
                <a:cs typeface="Arial" pitchFamily="34" charset="0"/>
              </a:rPr>
              <a:t>)</a:t>
            </a:r>
          </a:p>
          <a:p>
            <a:pPr marL="457200" indent="-457200">
              <a:buFont typeface="Arial" pitchFamily="34" charset="0"/>
              <a:buNone/>
              <a:defRPr/>
            </a:pPr>
            <a:r>
              <a:rPr lang="el-GR" sz="1600" b="1" dirty="0">
                <a:solidFill>
                  <a:srgbClr val="C00000"/>
                </a:solidFill>
                <a:latin typeface="Arial" pitchFamily="34" charset="0"/>
                <a:cs typeface="Arial" pitchFamily="34" charset="0"/>
              </a:rPr>
              <a:t>	6. Όζον (Ο</a:t>
            </a:r>
            <a:r>
              <a:rPr lang="el-GR" sz="1600" b="1" baseline="-25000" dirty="0">
                <a:solidFill>
                  <a:srgbClr val="C00000"/>
                </a:solidFill>
                <a:latin typeface="Arial" pitchFamily="34" charset="0"/>
                <a:cs typeface="Arial" pitchFamily="34" charset="0"/>
              </a:rPr>
              <a:t>3</a:t>
            </a:r>
            <a:r>
              <a:rPr lang="el-GR" sz="1600" b="1" dirty="0">
                <a:solidFill>
                  <a:srgbClr val="C00000"/>
                </a:solidFill>
                <a:latin typeface="Arial" pitchFamily="34" charset="0"/>
                <a:cs typeface="Arial" pitchFamily="34" charset="0"/>
              </a:rPr>
              <a:t>)</a:t>
            </a:r>
          </a:p>
          <a:p>
            <a:pPr marL="457200" indent="-457200">
              <a:buFont typeface="Arial" pitchFamily="34" charset="0"/>
              <a:buNone/>
              <a:defRPr/>
            </a:pPr>
            <a:r>
              <a:rPr lang="el-GR" sz="1600" b="1" dirty="0">
                <a:solidFill>
                  <a:srgbClr val="C00000"/>
                </a:solidFill>
                <a:latin typeface="Arial" pitchFamily="34" charset="0"/>
                <a:cs typeface="Arial" pitchFamily="34" charset="0"/>
              </a:rPr>
              <a:t>	7</a:t>
            </a:r>
            <a:r>
              <a:rPr lang="en-US" sz="1600" b="1" dirty="0">
                <a:solidFill>
                  <a:srgbClr val="C00000"/>
                </a:solidFill>
                <a:latin typeface="Arial" pitchFamily="34" charset="0"/>
                <a:cs typeface="Arial" pitchFamily="34" charset="0"/>
              </a:rPr>
              <a:t>. </a:t>
            </a:r>
            <a:r>
              <a:rPr lang="el-GR" sz="1600" b="1" dirty="0">
                <a:solidFill>
                  <a:srgbClr val="C00000"/>
                </a:solidFill>
                <a:latin typeface="Arial" pitchFamily="34" charset="0"/>
                <a:cs typeface="Arial" pitchFamily="34" charset="0"/>
              </a:rPr>
              <a:t>Υδρογονάνθρακες (HC)</a:t>
            </a:r>
            <a:endParaRPr lang="en-US" sz="1600" b="1" dirty="0">
              <a:solidFill>
                <a:srgbClr val="C00000"/>
              </a:solidFill>
              <a:latin typeface="Arial" pitchFamily="34" charset="0"/>
              <a:cs typeface="Arial" pitchFamily="34" charset="0"/>
            </a:endParaRPr>
          </a:p>
          <a:p>
            <a:pPr marL="457200" indent="-457200">
              <a:buFont typeface="Arial" pitchFamily="34" charset="0"/>
              <a:buNone/>
              <a:defRPr/>
            </a:pPr>
            <a:r>
              <a:rPr lang="en-US" sz="1600" b="1" dirty="0">
                <a:solidFill>
                  <a:schemeClr val="accent4">
                    <a:lumMod val="40000"/>
                    <a:lumOff val="60000"/>
                  </a:schemeClr>
                </a:solidFill>
                <a:latin typeface="Arial" pitchFamily="34" charset="0"/>
                <a:cs typeface="Arial" pitchFamily="34" charset="0"/>
              </a:rPr>
              <a:t>        </a:t>
            </a:r>
            <a:r>
              <a:rPr lang="en-US" sz="1600" b="1" dirty="0">
                <a:solidFill>
                  <a:srgbClr val="C00000"/>
                </a:solidFill>
                <a:latin typeface="Arial" pitchFamily="34" charset="0"/>
                <a:cs typeface="Arial" pitchFamily="34" charset="0"/>
              </a:rPr>
              <a:t>8 </a:t>
            </a:r>
            <a:r>
              <a:rPr lang="el-GR" sz="1600" b="1" dirty="0">
                <a:solidFill>
                  <a:srgbClr val="C00000"/>
                </a:solidFill>
                <a:latin typeface="Arial" pitchFamily="34" charset="0"/>
                <a:cs typeface="Arial" pitchFamily="34" charset="0"/>
              </a:rPr>
              <a:t>. Πολυχλωριωμένα διφαινίλια (</a:t>
            </a:r>
            <a:r>
              <a:rPr lang="en-US" sz="1600" b="1" dirty="0">
                <a:solidFill>
                  <a:srgbClr val="C00000"/>
                </a:solidFill>
                <a:latin typeface="Arial" pitchFamily="34" charset="0"/>
                <a:cs typeface="Arial" pitchFamily="34" charset="0"/>
              </a:rPr>
              <a:t>PCBs)</a:t>
            </a:r>
            <a:endParaRPr lang="el-GR" sz="1600" b="1" dirty="0">
              <a:solidFill>
                <a:srgbClr val="C00000"/>
              </a:solidFill>
              <a:latin typeface="Arial" pitchFamily="34" charset="0"/>
              <a:cs typeface="Arial" pitchFamily="34" charset="0"/>
            </a:endParaRPr>
          </a:p>
          <a:p>
            <a:pPr marL="457200" indent="-457200">
              <a:defRPr/>
            </a:pPr>
            <a:r>
              <a:rPr lang="el-GR" altLang="en-US" sz="1800" b="1" dirty="0">
                <a:latin typeface="Arial" pitchFamily="34" charset="0"/>
                <a:cs typeface="Arial" pitchFamily="34" charset="0"/>
              </a:rPr>
              <a:t>Νέφος</a:t>
            </a:r>
          </a:p>
          <a:p>
            <a:pPr marL="457200" indent="-457200">
              <a:defRPr/>
            </a:pPr>
            <a:r>
              <a:rPr lang="el-GR" altLang="en-US" sz="1800" b="1" dirty="0">
                <a:latin typeface="Arial" pitchFamily="34" charset="0"/>
                <a:cs typeface="Arial" pitchFamily="34" charset="0"/>
              </a:rPr>
              <a:t>Αιωρούμενα σωματίδια</a:t>
            </a:r>
          </a:p>
          <a:p>
            <a:pPr marL="457200" indent="-457200">
              <a:defRPr/>
            </a:pPr>
            <a:r>
              <a:rPr lang="el-GR" sz="1800" b="1" dirty="0">
                <a:latin typeface="Arial" pitchFamily="34" charset="0"/>
                <a:ea typeface="ＭＳ Ｐゴシック" pitchFamily="34" charset="-128"/>
                <a:cs typeface="Arial" pitchFamily="34" charset="0"/>
              </a:rPr>
              <a:t>Μεγάλα περιβαλλοντικά ζητήματα που σχετίζονται με την ατμοσφαιρική ρύπανση</a:t>
            </a:r>
          </a:p>
          <a:p>
            <a:pPr marL="457200" indent="-457200">
              <a:buFont typeface="Arial" pitchFamily="34" charset="0"/>
              <a:buNone/>
              <a:defRPr/>
            </a:pPr>
            <a:r>
              <a:rPr lang="el-GR" sz="1600" b="1" dirty="0">
                <a:solidFill>
                  <a:srgbClr val="C00000"/>
                </a:solidFill>
                <a:effectLst>
                  <a:outerShdw blurRad="38100" dist="38100" dir="2700000" algn="tl">
                    <a:srgbClr val="C0C0C0"/>
                  </a:outerShdw>
                </a:effectLst>
                <a:latin typeface="Arial" pitchFamily="34" charset="0"/>
                <a:ea typeface="ＭＳ Ｐゴシック" pitchFamily="34" charset="-128"/>
                <a:cs typeface="Arial" pitchFamily="34" charset="0"/>
              </a:rPr>
              <a:t>    </a:t>
            </a:r>
            <a:r>
              <a:rPr lang="en-US" sz="1600" b="1" dirty="0">
                <a:solidFill>
                  <a:srgbClr val="C00000"/>
                </a:solidFill>
                <a:effectLst>
                  <a:outerShdw blurRad="38100" dist="38100" dir="2700000" algn="tl">
                    <a:srgbClr val="C0C0C0"/>
                  </a:outerShdw>
                </a:effectLst>
                <a:latin typeface="Arial" pitchFamily="34" charset="0"/>
                <a:ea typeface="ＭＳ Ｐゴシック" pitchFamily="34" charset="-128"/>
                <a:cs typeface="Arial" pitchFamily="34" charset="0"/>
              </a:rPr>
              <a:t>   </a:t>
            </a:r>
            <a:r>
              <a:rPr lang="el-GR" sz="1600" b="1" dirty="0">
                <a:solidFill>
                  <a:srgbClr val="C00000"/>
                </a:solidFill>
                <a:effectLst>
                  <a:outerShdw blurRad="38100" dist="38100" dir="2700000" algn="tl">
                    <a:srgbClr val="C0C0C0"/>
                  </a:outerShdw>
                </a:effectLst>
                <a:latin typeface="Arial" pitchFamily="34" charset="0"/>
                <a:ea typeface="ＭＳ Ｐゴシック" pitchFamily="34" charset="-128"/>
                <a:cs typeface="Arial" pitchFamily="34" charset="0"/>
              </a:rPr>
              <a:t> 1. </a:t>
            </a:r>
            <a:r>
              <a:rPr lang="el-GR" sz="1600" b="1" dirty="0">
                <a:solidFill>
                  <a:srgbClr val="C00000"/>
                </a:solidFill>
                <a:latin typeface="Arial" pitchFamily="34" charset="0"/>
                <a:ea typeface="ＭＳ Ｐゴシック" pitchFamily="34" charset="-128"/>
                <a:cs typeface="Arial" pitchFamily="34" charset="0"/>
              </a:rPr>
              <a:t>Όξινη βροχή</a:t>
            </a:r>
          </a:p>
          <a:p>
            <a:pPr marL="457200" indent="-457200">
              <a:buFont typeface="Arial" pitchFamily="34" charset="0"/>
              <a:buNone/>
              <a:defRPr/>
            </a:pPr>
            <a:r>
              <a:rPr lang="el-GR" sz="1600" b="1" dirty="0">
                <a:solidFill>
                  <a:srgbClr val="C00000"/>
                </a:solidFill>
                <a:latin typeface="Arial" pitchFamily="34" charset="0"/>
                <a:ea typeface="ＭＳ Ｐゴシック" pitchFamily="34" charset="-128"/>
                <a:cs typeface="Arial" pitchFamily="34" charset="0"/>
              </a:rPr>
              <a:t>     </a:t>
            </a:r>
            <a:r>
              <a:rPr lang="en-US" sz="1600" b="1" dirty="0">
                <a:solidFill>
                  <a:srgbClr val="C00000"/>
                </a:solidFill>
                <a:latin typeface="Arial" pitchFamily="34" charset="0"/>
                <a:ea typeface="ＭＳ Ｐゴシック" pitchFamily="34" charset="-128"/>
                <a:cs typeface="Arial" pitchFamily="34" charset="0"/>
              </a:rPr>
              <a:t>   </a:t>
            </a:r>
            <a:r>
              <a:rPr lang="el-GR" sz="1600" b="1" dirty="0">
                <a:solidFill>
                  <a:srgbClr val="C00000"/>
                </a:solidFill>
                <a:latin typeface="Arial" pitchFamily="34" charset="0"/>
                <a:ea typeface="ＭＳ Ｐゴシック" pitchFamily="34" charset="-128"/>
                <a:cs typeface="Arial" pitchFamily="34" charset="0"/>
              </a:rPr>
              <a:t>2. Αραίωση της στιβάδας του στρατοσφαιρικού όζοντος</a:t>
            </a:r>
          </a:p>
          <a:p>
            <a:pPr marL="457200" indent="-457200">
              <a:buFont typeface="Arial" pitchFamily="34" charset="0"/>
              <a:buNone/>
              <a:defRPr/>
            </a:pPr>
            <a:r>
              <a:rPr lang="el-GR" sz="1600" b="1" dirty="0">
                <a:solidFill>
                  <a:srgbClr val="C00000"/>
                </a:solidFill>
                <a:latin typeface="Arial" pitchFamily="34" charset="0"/>
                <a:ea typeface="ＭＳ Ｐゴシック" pitchFamily="34" charset="-128"/>
                <a:cs typeface="Arial" pitchFamily="34" charset="0"/>
              </a:rPr>
              <a:t>    </a:t>
            </a:r>
            <a:r>
              <a:rPr lang="en-US" sz="1600" b="1" dirty="0">
                <a:solidFill>
                  <a:srgbClr val="C00000"/>
                </a:solidFill>
                <a:latin typeface="Arial" pitchFamily="34" charset="0"/>
                <a:ea typeface="ＭＳ Ｐゴシック" pitchFamily="34" charset="-128"/>
                <a:cs typeface="Arial" pitchFamily="34" charset="0"/>
              </a:rPr>
              <a:t>    </a:t>
            </a:r>
            <a:r>
              <a:rPr lang="el-GR" sz="1600" b="1" dirty="0">
                <a:solidFill>
                  <a:srgbClr val="C00000"/>
                </a:solidFill>
                <a:latin typeface="Arial" pitchFamily="34" charset="0"/>
                <a:ea typeface="ＭＳ Ｐゴシック" pitchFamily="34" charset="-128"/>
                <a:cs typeface="Arial" pitchFamily="34" charset="0"/>
              </a:rPr>
              <a:t>3. Κλιματική αλλαγή...</a:t>
            </a:r>
          </a:p>
          <a:p>
            <a:pPr marL="457200" indent="-457200">
              <a:buFont typeface="Arial" pitchFamily="34" charset="0"/>
              <a:buNone/>
              <a:defRPr/>
            </a:pPr>
            <a:endParaRPr lang="el-GR" altLang="en-US" sz="1600" b="1" i="1" dirty="0">
              <a:solidFill>
                <a:srgbClr val="C00000"/>
              </a:solidFill>
              <a:latin typeface="Arial" pitchFamily="34" charset="0"/>
              <a:cs typeface="Arial" pitchFamily="34" charset="0"/>
            </a:endParaRPr>
          </a:p>
          <a:p>
            <a:pPr marL="457200" indent="-457200">
              <a:defRPr/>
            </a:pPr>
            <a:endParaRPr lang="el-GR" altLang="en-US" sz="1600" b="1" i="1" dirty="0">
              <a:solidFill>
                <a:srgbClr val="C00000"/>
              </a:solidFill>
              <a:latin typeface="Arial" pitchFamily="34" charset="0"/>
              <a:cs typeface="Arial" pitchFamily="34" charset="0"/>
            </a:endParaRPr>
          </a:p>
          <a:p>
            <a:pPr marL="457200" indent="-457200">
              <a:buFont typeface="Arial" pitchFamily="34" charset="0"/>
              <a:buNone/>
              <a:defRPr/>
            </a:pPr>
            <a:endParaRPr lang="el-GR" sz="1600" b="1" dirty="0">
              <a:solidFill>
                <a:srgbClr val="C00000"/>
              </a:solidFill>
              <a:latin typeface="Arial" pitchFamily="34" charset="0"/>
              <a:cs typeface="Arial" pitchFamily="34" charset="0"/>
            </a:endParaRPr>
          </a:p>
          <a:p>
            <a:pPr marL="457200" indent="-457200">
              <a:buFont typeface="Arial" pitchFamily="34" charset="0"/>
              <a:buNone/>
              <a:defRPr/>
            </a:pPr>
            <a:endParaRPr lang="el-GR" sz="1600" b="1" dirty="0">
              <a:solidFill>
                <a:srgbClr val="C00000"/>
              </a:solidFill>
              <a:latin typeface="Arial" pitchFamily="34" charset="0"/>
              <a:cs typeface="Arial" pitchFamily="34" charset="0"/>
            </a:endParaRPr>
          </a:p>
          <a:p>
            <a:pPr marL="457200" indent="-457200">
              <a:buFont typeface="Arial" pitchFamily="34" charset="0"/>
              <a:buNone/>
              <a:defRPr/>
            </a:pPr>
            <a:endParaRPr lang="en-GB" sz="1600" b="1" dirty="0">
              <a:solidFill>
                <a:srgbClr val="CC0000"/>
              </a:solidFill>
              <a:latin typeface="Arial" pitchFamily="34" charset="0"/>
              <a:cs typeface="Arial" pitchFamily="34" charset="0"/>
            </a:endParaRPr>
          </a:p>
          <a:p>
            <a:pPr marL="457200" indent="-457200">
              <a:buFont typeface="Arial" pitchFamily="34" charset="0"/>
              <a:buAutoNum type="arabicPeriod"/>
              <a:defRPr/>
            </a:pPr>
            <a:endParaRPr lang="en-US" sz="1600" b="1" dirty="0">
              <a:solidFill>
                <a:srgbClr val="C00000"/>
              </a:solidFill>
              <a:latin typeface="Arial" pitchFamily="34" charset="0"/>
              <a:cs typeface="Arial" pitchFamily="34" charset="0"/>
            </a:endParaRPr>
          </a:p>
          <a:p>
            <a:pPr marL="457200" indent="-457200">
              <a:buFont typeface="Arial" pitchFamily="34" charset="0"/>
              <a:buAutoNum type="arabicPeriod"/>
              <a:defRPr/>
            </a:pPr>
            <a:endParaRPr lang="en-US" sz="1600" b="1" dirty="0">
              <a:solidFill>
                <a:srgbClr val="C00000"/>
              </a:solidFill>
              <a:latin typeface="Arial" pitchFamily="34" charset="0"/>
              <a:cs typeface="Arial" pitchFamily="34" charset="0"/>
            </a:endParaRPr>
          </a:p>
          <a:p>
            <a:pPr marL="457200" indent="-457200">
              <a:buFont typeface="Arial" pitchFamily="34" charset="0"/>
              <a:buAutoNum type="arabicPeriod"/>
              <a:defRPr/>
            </a:pPr>
            <a:endParaRPr lang="en-US" sz="1600" b="1" dirty="0">
              <a:solidFill>
                <a:srgbClr val="C00000"/>
              </a:solidFill>
              <a:latin typeface="Arial" pitchFamily="34" charset="0"/>
              <a:cs typeface="Arial" pitchFamily="34" charset="0"/>
            </a:endParaRPr>
          </a:p>
          <a:p>
            <a:pPr>
              <a:defRPr/>
            </a:pPr>
            <a:endParaRPr lang="el-GR" altLang="en-US" sz="1600" b="1" dirty="0">
              <a:solidFill>
                <a:srgbClr val="C00000"/>
              </a:solidFill>
              <a:latin typeface="Arial" pitchFamily="34" charset="0"/>
              <a:cs typeface="Arial" pitchFamily="34" charset="0"/>
            </a:endParaRPr>
          </a:p>
          <a:p>
            <a:pPr>
              <a:defRPr/>
            </a:pPr>
            <a:endParaRPr lang="el-GR" sz="16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8" y="6350"/>
            <a:ext cx="5699125" cy="777875"/>
          </a:xfrm>
          <a:solidFill>
            <a:schemeClr val="accent1">
              <a:lumMod val="75000"/>
            </a:schemeClr>
          </a:solidFill>
        </p:spPr>
        <p:txBody>
          <a:bodyPr/>
          <a:lstStyle/>
          <a:p>
            <a:pPr eaLnBrk="1" hangingPunct="1">
              <a:defRPr/>
            </a:pPr>
            <a:r>
              <a:rPr lang="el-GR" b="1" dirty="0" smtClean="0">
                <a:solidFill>
                  <a:srgbClr val="FFFF00"/>
                </a:solidFill>
              </a:rPr>
              <a:t>Τι είναι καταστροφή</a:t>
            </a:r>
            <a:endParaRPr lang="el-GR" b="1" dirty="0">
              <a:solidFill>
                <a:srgbClr val="FFFF00"/>
              </a:solidFill>
            </a:endParaRPr>
          </a:p>
        </p:txBody>
      </p:sp>
      <p:sp>
        <p:nvSpPr>
          <p:cNvPr id="3" name="Content Placeholder 2"/>
          <p:cNvSpPr>
            <a:spLocks noGrp="1"/>
          </p:cNvSpPr>
          <p:nvPr>
            <p:ph idx="1"/>
          </p:nvPr>
        </p:nvSpPr>
        <p:spPr>
          <a:xfrm>
            <a:off x="7938" y="981075"/>
            <a:ext cx="7732712" cy="3816350"/>
          </a:xfrm>
        </p:spPr>
        <p:txBody>
          <a:bodyPr>
            <a:normAutofit fontScale="92500" lnSpcReduction="10000"/>
          </a:bodyPr>
          <a:lstStyle/>
          <a:p>
            <a:pPr marL="0" indent="0">
              <a:defRPr/>
            </a:pPr>
            <a:r>
              <a:rPr lang="el-GR" sz="2400" dirty="0" smtClean="0"/>
              <a:t>Μία κρίσιμη αναστάτωση στη λειτουργία μίας κοινότητας ή κοινωνίας, ενός συστήματος, που έχει σημαντικές συνέπειες, οι οποίες υπερβαίνουν την ικανότητα της πληττόμενης κοινότητας να αντεπεξέλθει χρησιμοποιώντας τα δικά της μέσα (UNISDR, 2009). </a:t>
            </a:r>
            <a:br>
              <a:rPr lang="el-GR" sz="2400" dirty="0" smtClean="0"/>
            </a:br>
            <a:r>
              <a:rPr lang="el-GR" sz="2400" dirty="0" smtClean="0"/>
              <a:t/>
            </a:r>
            <a:br>
              <a:rPr lang="el-GR" sz="2400" dirty="0" smtClean="0"/>
            </a:br>
            <a:r>
              <a:rPr lang="el-GR" sz="2400" dirty="0" smtClean="0"/>
              <a:t>Ο όρος μαζική καταστροφή αναφέρεται σε μια κατάσταση επείγουσας ανάγκης, όπου η καθημερινή ζωή διαταράσσεται ξαφνικά. Αυτή η κατάσταση προκαλεί στον πληθυσμό απαιτήσεις για προστασία, ιατρική φροντίδα, κοινωνική βοήθεια και άλλες υπηρεσίες που είναι κρίσιμες για την επιβίωσή του. </a:t>
            </a:r>
            <a:br>
              <a:rPr lang="el-GR" sz="2400" dirty="0" smtClean="0"/>
            </a:br>
            <a:endParaRPr lang="el-GR" sz="2200" b="1" i="0" dirty="0" smtClean="0"/>
          </a:p>
          <a:p>
            <a:pPr eaLnBrk="1" hangingPunct="1">
              <a:defRPr/>
            </a:pPr>
            <a:endParaRPr lang="el-GR" sz="2200" b="1" i="0" dirty="0"/>
          </a:p>
        </p:txBody>
      </p:sp>
      <p:pic>
        <p:nvPicPr>
          <p:cNvPr id="4100" name="Picture 4"/>
          <p:cNvPicPr>
            <a:picLocks noChangeAspect="1"/>
          </p:cNvPicPr>
          <p:nvPr/>
        </p:nvPicPr>
        <p:blipFill>
          <a:blip r:embed="rId2"/>
          <a:srcRect/>
          <a:stretch>
            <a:fillRect/>
          </a:stretch>
        </p:blipFill>
        <p:spPr bwMode="auto">
          <a:xfrm>
            <a:off x="4643438" y="4783138"/>
            <a:ext cx="2771775" cy="2074862"/>
          </a:xfrm>
          <a:prstGeom prst="rect">
            <a:avLst/>
          </a:prstGeom>
          <a:noFill/>
          <a:ln w="9525">
            <a:noFill/>
            <a:miter lim="800000"/>
            <a:headEnd/>
            <a:tailEnd/>
          </a:ln>
        </p:spPr>
      </p:pic>
      <p:pic>
        <p:nvPicPr>
          <p:cNvPr id="4101" name="Picture 5"/>
          <p:cNvPicPr>
            <a:picLocks noChangeAspect="1"/>
          </p:cNvPicPr>
          <p:nvPr/>
        </p:nvPicPr>
        <p:blipFill>
          <a:blip r:embed="rId3"/>
          <a:srcRect/>
          <a:stretch>
            <a:fillRect/>
          </a:stretch>
        </p:blipFill>
        <p:spPr bwMode="auto">
          <a:xfrm>
            <a:off x="785813" y="4848225"/>
            <a:ext cx="3022600" cy="200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7429500" cy="633413"/>
          </a:xfrm>
          <a:solidFill>
            <a:schemeClr val="accent1">
              <a:lumMod val="90000"/>
            </a:schemeClr>
          </a:solidFill>
        </p:spPr>
        <p:txBody>
          <a:bodyPr>
            <a:normAutofit fontScale="90000"/>
          </a:bodyPr>
          <a:lstStyle/>
          <a:p>
            <a:pPr eaLnBrk="1" hangingPunct="1">
              <a:defRPr/>
            </a:pPr>
            <a:r>
              <a:rPr lang="el-GR" altLang="el-GR" b="1" dirty="0" smtClean="0">
                <a:solidFill>
                  <a:srgbClr val="FFFF00"/>
                </a:solidFill>
              </a:rPr>
              <a:t>Αίτια μαζικών καταστροφών</a:t>
            </a:r>
            <a:endParaRPr lang="en-US" altLang="el-GR" b="1" dirty="0" smtClean="0">
              <a:solidFill>
                <a:srgbClr val="FFFF00"/>
              </a:solidFill>
            </a:endParaRPr>
          </a:p>
        </p:txBody>
      </p:sp>
      <p:graphicFrame>
        <p:nvGraphicFramePr>
          <p:cNvPr id="6" name="Content Placeholder 6"/>
          <p:cNvGraphicFramePr>
            <a:graphicFrameLocks/>
          </p:cNvGraphicFramePr>
          <p:nvPr/>
        </p:nvGraphicFramePr>
        <p:xfrm>
          <a:off x="0" y="642938"/>
          <a:ext cx="9144000" cy="6215088"/>
        </p:xfrm>
        <a:graphic>
          <a:graphicData uri="http://schemas.openxmlformats.org/drawingml/2006/table">
            <a:tbl>
              <a:tblPr firstRow="1" bandRow="1">
                <a:tableStyleId>{93296810-A885-4BE3-A3E7-6D5BEEA58F35}</a:tableStyleId>
              </a:tblPr>
              <a:tblGrid>
                <a:gridCol w="1953941"/>
                <a:gridCol w="1196515"/>
                <a:gridCol w="2335944"/>
                <a:gridCol w="144902"/>
                <a:gridCol w="3512698"/>
              </a:tblGrid>
              <a:tr h="517924">
                <a:tc gridSpan="5">
                  <a:txBody>
                    <a:bodyPr/>
                    <a:lstStyle/>
                    <a:p>
                      <a:r>
                        <a:rPr lang="el-GR" sz="1400" b="1" dirty="0" smtClean="0"/>
                        <a:t>Φυσικές Καταστροφές</a:t>
                      </a:r>
                      <a:endParaRPr lang="en-US" sz="1400" b="1" dirty="0"/>
                    </a:p>
                  </a:txBody>
                  <a:tcPr marL="68570" marR="68570" marT="34286" marB="34286"/>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r>
              <a:tr h="517924">
                <a:tc>
                  <a:txBody>
                    <a:bodyPr/>
                    <a:lstStyle/>
                    <a:p>
                      <a:r>
                        <a:rPr lang="el-GR" sz="1400" b="1" dirty="0" smtClean="0"/>
                        <a:t>Γεωλογικές</a:t>
                      </a:r>
                      <a:endParaRPr lang="en-US" sz="1400" b="1" dirty="0"/>
                    </a:p>
                  </a:txBody>
                  <a:tcPr marL="68570" marR="68570" marT="34286" marB="34286"/>
                </a:tc>
                <a:tc gridSpan="4">
                  <a:txBody>
                    <a:bodyPr/>
                    <a:lstStyle/>
                    <a:p>
                      <a:r>
                        <a:rPr lang="el-GR" sz="1400" b="1" dirty="0" smtClean="0"/>
                        <a:t>Σεισμοί</a:t>
                      </a:r>
                      <a:endParaRPr lang="en-US" sz="1400" b="1" dirty="0"/>
                    </a:p>
                  </a:txBody>
                  <a:tcPr marL="68570" marR="68570" marT="34286" marB="34286"/>
                </a:tc>
                <a:tc hMerge="1">
                  <a:txBody>
                    <a:bodyPr/>
                    <a:lstStyle/>
                    <a:p>
                      <a:endParaRPr lang="en-US"/>
                    </a:p>
                  </a:txBody>
                  <a:tcPr/>
                </a:tc>
                <a:tc hMerge="1">
                  <a:txBody>
                    <a:bodyPr/>
                    <a:lstStyle/>
                    <a:p>
                      <a:endParaRPr lang="en-US"/>
                    </a:p>
                  </a:txBody>
                  <a:tcPr/>
                </a:tc>
                <a:tc hMerge="1">
                  <a:txBody>
                    <a:bodyPr/>
                    <a:lstStyle/>
                    <a:p>
                      <a:endParaRPr lang="en-US"/>
                    </a:p>
                  </a:txBody>
                  <a:tcPr/>
                </a:tc>
              </a:tr>
              <a:tr h="517924">
                <a:tc>
                  <a:txBody>
                    <a:bodyPr/>
                    <a:lstStyle/>
                    <a:p>
                      <a:endParaRPr lang="en-US" sz="1400" b="1" dirty="0"/>
                    </a:p>
                  </a:txBody>
                  <a:tcPr marL="68570" marR="68570" marT="34286" marB="34286"/>
                </a:tc>
                <a:tc gridSpan="4">
                  <a:txBody>
                    <a:bodyPr/>
                    <a:lstStyle/>
                    <a:p>
                      <a:r>
                        <a:rPr lang="el-GR" sz="1400" b="1" dirty="0" smtClean="0"/>
                        <a:t>Εκρήξεις</a:t>
                      </a:r>
                      <a:r>
                        <a:rPr lang="el-GR" sz="1400" b="1" baseline="0" dirty="0" smtClean="0"/>
                        <a:t> Ηφαιστίων </a:t>
                      </a:r>
                      <a:endParaRPr lang="en-US" sz="1400" b="1" dirty="0"/>
                    </a:p>
                  </a:txBody>
                  <a:tcPr marL="68570" marR="68570" marT="34286" marB="34286"/>
                </a:tc>
                <a:tc hMerge="1">
                  <a:txBody>
                    <a:bodyPr/>
                    <a:lstStyle/>
                    <a:p>
                      <a:endParaRPr lang="en-US"/>
                    </a:p>
                  </a:txBody>
                  <a:tcPr/>
                </a:tc>
                <a:tc hMerge="1">
                  <a:txBody>
                    <a:bodyPr/>
                    <a:lstStyle/>
                    <a:p>
                      <a:endParaRPr lang="en-US"/>
                    </a:p>
                  </a:txBody>
                  <a:tcPr/>
                </a:tc>
                <a:tc hMerge="1">
                  <a:txBody>
                    <a:bodyPr/>
                    <a:lstStyle/>
                    <a:p>
                      <a:endParaRPr lang="en-US"/>
                    </a:p>
                  </a:txBody>
                  <a:tcPr/>
                </a:tc>
              </a:tr>
              <a:tr h="517924">
                <a:tc>
                  <a:txBody>
                    <a:bodyPr/>
                    <a:lstStyle/>
                    <a:p>
                      <a:r>
                        <a:rPr lang="el-GR" sz="1400" b="1" dirty="0" smtClean="0"/>
                        <a:t>Μετεωρολογικές</a:t>
                      </a:r>
                      <a:endParaRPr lang="en-US" sz="1400" b="1" dirty="0"/>
                    </a:p>
                  </a:txBody>
                  <a:tcPr marL="68570" marR="68570" marT="34286" marB="34286"/>
                </a:tc>
                <a:tc gridSpan="2">
                  <a:txBody>
                    <a:bodyPr/>
                    <a:lstStyle/>
                    <a:p>
                      <a:r>
                        <a:rPr lang="el-GR" sz="1400" b="1" dirty="0" smtClean="0"/>
                        <a:t>Χιονοθύελλες</a:t>
                      </a:r>
                      <a:endParaRPr lang="en-US" sz="1400" b="1" dirty="0"/>
                    </a:p>
                  </a:txBody>
                  <a:tcPr marL="68570" marR="68570" marT="34286" marB="34286"/>
                </a:tc>
                <a:tc h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t>Παρατεταμένες Ξηρασίες</a:t>
                      </a:r>
                      <a:endParaRPr lang="en-US" sz="1400" b="1" dirty="0" smtClean="0"/>
                    </a:p>
                  </a:txBody>
                  <a:tcPr marL="68570" marR="68570" marT="34286" marB="34286"/>
                </a:tc>
                <a:tc hMerge="1">
                  <a:txBody>
                    <a:bodyPr/>
                    <a:lstStyle/>
                    <a:p>
                      <a:endParaRPr lang="en-US"/>
                    </a:p>
                  </a:txBody>
                  <a:tcPr/>
                </a:tc>
              </a:tr>
              <a:tr h="517924">
                <a:tc>
                  <a:txBody>
                    <a:bodyPr/>
                    <a:lstStyle/>
                    <a:p>
                      <a:endParaRPr lang="en-US" sz="1400" b="1"/>
                    </a:p>
                  </a:txBody>
                  <a:tcPr marL="68570" marR="68570" marT="34286" marB="34286"/>
                </a:tc>
                <a:tc gridSpan="2">
                  <a:txBody>
                    <a:bodyPr/>
                    <a:lstStyle/>
                    <a:p>
                      <a:r>
                        <a:rPr lang="el-GR" sz="1400" b="1" dirty="0" smtClean="0"/>
                        <a:t>Κυκλώνες</a:t>
                      </a:r>
                      <a:endParaRPr lang="en-US" sz="1400" b="1" dirty="0"/>
                    </a:p>
                  </a:txBody>
                  <a:tcPr marL="68570" marR="68570" marT="34286" marB="34286"/>
                </a:tc>
                <a:tc hMerge="1">
                  <a:txBody>
                    <a:bodyPr/>
                    <a:lstStyle/>
                    <a:p>
                      <a:endParaRPr lang="en-US"/>
                    </a:p>
                  </a:txBody>
                  <a:tcPr/>
                </a:tc>
                <a:tc gridSpan="2">
                  <a:txBody>
                    <a:bodyPr/>
                    <a:lstStyle/>
                    <a:p>
                      <a:r>
                        <a:rPr lang="el-GR" sz="1400" b="1" dirty="0" smtClean="0"/>
                        <a:t>Τυφώνες</a:t>
                      </a:r>
                      <a:endParaRPr lang="en-US" sz="1400" b="1" dirty="0"/>
                    </a:p>
                  </a:txBody>
                  <a:tcPr marL="68570" marR="68570" marT="34286" marB="34286"/>
                </a:tc>
                <a:tc hMerge="1">
                  <a:txBody>
                    <a:bodyPr/>
                    <a:lstStyle/>
                    <a:p>
                      <a:endParaRPr lang="en-US"/>
                    </a:p>
                  </a:txBody>
                  <a:tcPr/>
                </a:tc>
              </a:tr>
              <a:tr h="517924">
                <a:tc>
                  <a:txBody>
                    <a:bodyPr/>
                    <a:lstStyle/>
                    <a:p>
                      <a:endParaRPr lang="en-US" sz="1400" b="1" dirty="0"/>
                    </a:p>
                  </a:txBody>
                  <a:tcPr marL="68570" marR="68570" marT="34286" marB="34286"/>
                </a:tc>
                <a:tc gridSpan="2">
                  <a:txBody>
                    <a:bodyPr/>
                    <a:lstStyle/>
                    <a:p>
                      <a:r>
                        <a:rPr lang="el-GR" sz="1400" b="1" dirty="0" smtClean="0"/>
                        <a:t>Χαλαζοθύελλα</a:t>
                      </a:r>
                      <a:endParaRPr lang="en-US" sz="1400" b="1" dirty="0"/>
                    </a:p>
                  </a:txBody>
                  <a:tcPr marL="68570" marR="68570" marT="34286" marB="34286"/>
                </a:tc>
                <a:tc hMerge="1">
                  <a:txBody>
                    <a:bodyPr/>
                    <a:lstStyle/>
                    <a:p>
                      <a:endParaRPr lang="en-US"/>
                    </a:p>
                  </a:txBody>
                  <a:tcPr/>
                </a:tc>
                <a:tc gridSpan="2">
                  <a:txBody>
                    <a:bodyPr/>
                    <a:lstStyle/>
                    <a:p>
                      <a:r>
                        <a:rPr lang="el-GR" sz="1400" b="1" dirty="0" smtClean="0"/>
                        <a:t>Καύσωνες</a:t>
                      </a:r>
                      <a:endParaRPr lang="en-US" sz="1400" b="1" dirty="0"/>
                    </a:p>
                  </a:txBody>
                  <a:tcPr marL="68570" marR="68570" marT="34286" marB="34286"/>
                </a:tc>
                <a:tc hMerge="1">
                  <a:txBody>
                    <a:bodyPr/>
                    <a:lstStyle/>
                    <a:p>
                      <a:endParaRPr lang="en-US"/>
                    </a:p>
                  </a:txBody>
                  <a:tcPr/>
                </a:tc>
              </a:tr>
              <a:tr h="517924">
                <a:tc>
                  <a:txBody>
                    <a:bodyPr/>
                    <a:lstStyle/>
                    <a:p>
                      <a:r>
                        <a:rPr lang="el-GR" sz="1400" b="1" dirty="0" smtClean="0"/>
                        <a:t>Υδρολογικές</a:t>
                      </a:r>
                      <a:endParaRPr lang="en-US" sz="1400" b="1" dirty="0"/>
                    </a:p>
                  </a:txBody>
                  <a:tcPr marL="68570" marR="68570" marT="34286" marB="34286"/>
                </a:tc>
                <a:tc gridSpan="2">
                  <a:txBody>
                    <a:bodyPr/>
                    <a:lstStyle/>
                    <a:p>
                      <a:r>
                        <a:rPr lang="el-GR" sz="1400" b="1" dirty="0" err="1" smtClean="0"/>
                        <a:t>Τσουνάμι</a:t>
                      </a:r>
                      <a:endParaRPr lang="en-US" sz="1400" b="1" dirty="0"/>
                    </a:p>
                  </a:txBody>
                  <a:tcPr marL="68570" marR="68570" marT="34286" marB="34286"/>
                </a:tc>
                <a:tc h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t>Πλημμύρες</a:t>
                      </a:r>
                      <a:endParaRPr lang="en-US" sz="1400" b="1" dirty="0" smtClean="0"/>
                    </a:p>
                  </a:txBody>
                  <a:tcPr marL="68570" marR="68570" marT="34286" marB="34286"/>
                </a:tc>
                <a:tc hMerge="1">
                  <a:txBody>
                    <a:bodyPr/>
                    <a:lstStyle/>
                    <a:p>
                      <a:endParaRPr lang="en-US"/>
                    </a:p>
                  </a:txBody>
                  <a:tcPr/>
                </a:tc>
              </a:tr>
              <a:tr h="517924">
                <a:tc>
                  <a:txBody>
                    <a:bodyPr/>
                    <a:lstStyle/>
                    <a:p>
                      <a:endParaRPr lang="en-US" sz="1400" b="1" dirty="0"/>
                    </a:p>
                  </a:txBody>
                  <a:tcPr marL="68570" marR="68570" marT="34286" marB="34286"/>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t>Εκρήξεις λιμνών</a:t>
                      </a:r>
                      <a:endParaRPr lang="en-US" sz="1400" b="1" dirty="0"/>
                    </a:p>
                  </a:txBody>
                  <a:tcPr marL="68570" marR="68570" marT="34286" marB="34286"/>
                </a:tc>
                <a:tc hMerge="1">
                  <a:txBody>
                    <a:bodyPr/>
                    <a:lstStyle/>
                    <a:p>
                      <a:endParaRPr lang="en-US"/>
                    </a:p>
                  </a:txBody>
                  <a:tcPr/>
                </a:tc>
                <a:tc hMerge="1">
                  <a:txBody>
                    <a:bodyPr/>
                    <a:lstStyle/>
                    <a:p>
                      <a:endParaRPr lang="en-US"/>
                    </a:p>
                  </a:txBody>
                  <a:tcPr/>
                </a:tc>
                <a:tc hMerge="1">
                  <a:txBody>
                    <a:bodyPr/>
                    <a:lstStyle/>
                    <a:p>
                      <a:endParaRPr lang="en-US"/>
                    </a:p>
                  </a:txBody>
                  <a:tcPr/>
                </a:tc>
              </a:tr>
              <a:tr h="517924">
                <a:tc>
                  <a:txBody>
                    <a:bodyPr/>
                    <a:lstStyle/>
                    <a:p>
                      <a:r>
                        <a:rPr lang="el-GR" sz="1400" b="1" dirty="0" smtClean="0"/>
                        <a:t>Άλλες</a:t>
                      </a:r>
                      <a:endParaRPr lang="en-US" sz="1400" b="1" dirty="0"/>
                    </a:p>
                  </a:txBody>
                  <a:tcPr marL="68570" marR="68570" marT="34286" marB="34286"/>
                </a:tc>
                <a:tc gridSpan="2">
                  <a:txBody>
                    <a:bodyPr/>
                    <a:lstStyle/>
                    <a:p>
                      <a:r>
                        <a:rPr lang="el-GR" sz="1400" b="1" dirty="0" smtClean="0"/>
                        <a:t>Επιδημίες</a:t>
                      </a:r>
                      <a:endParaRPr lang="en-US" sz="1400" b="1" dirty="0"/>
                    </a:p>
                  </a:txBody>
                  <a:tcPr marL="68570" marR="68570" marT="34286" marB="34286"/>
                </a:tc>
                <a:tc hMerge="1">
                  <a:txBody>
                    <a:bodyPr/>
                    <a:lstStyle/>
                    <a:p>
                      <a:endParaRPr lang="en-US"/>
                    </a:p>
                  </a:txBody>
                  <a:tcPr/>
                </a:tc>
                <a:tc gridSpan="2">
                  <a:txBody>
                    <a:bodyPr/>
                    <a:lstStyle/>
                    <a:p>
                      <a:r>
                        <a:rPr lang="el-GR" sz="1400" b="1" dirty="0" err="1" smtClean="0"/>
                        <a:t>Χιονοστοιβάδες</a:t>
                      </a:r>
                      <a:endParaRPr lang="en-US" sz="1400" b="1" dirty="0"/>
                    </a:p>
                  </a:txBody>
                  <a:tcPr marL="68570" marR="68570" marT="34286" marB="34286"/>
                </a:tc>
                <a:tc hMerge="1">
                  <a:txBody>
                    <a:bodyPr/>
                    <a:lstStyle/>
                    <a:p>
                      <a:endParaRPr lang="en-US"/>
                    </a:p>
                  </a:txBody>
                  <a:tcPr/>
                </a:tc>
              </a:tr>
              <a:tr h="517924">
                <a:tc>
                  <a:txBody>
                    <a:bodyPr/>
                    <a:lstStyle/>
                    <a:p>
                      <a:endParaRPr lang="en-US" sz="1400" b="1" dirty="0"/>
                    </a:p>
                  </a:txBody>
                  <a:tcPr marL="68570" marR="68570" marT="34286" marB="34286"/>
                </a:tc>
                <a:tc gridSpan="2">
                  <a:txBody>
                    <a:bodyPr/>
                    <a:lstStyle/>
                    <a:p>
                      <a:r>
                        <a:rPr lang="el-GR" sz="1400" b="1" dirty="0" smtClean="0"/>
                        <a:t>Πυρκαγιές</a:t>
                      </a:r>
                      <a:endParaRPr lang="en-US" sz="1400" b="1" dirty="0"/>
                    </a:p>
                  </a:txBody>
                  <a:tcPr marL="68570" marR="68570" marT="34286" marB="34286"/>
                </a:tc>
                <a:tc hMerge="1">
                  <a:txBody>
                    <a:bodyPr/>
                    <a:lstStyle/>
                    <a:p>
                      <a:endParaRPr lang="en-US"/>
                    </a:p>
                  </a:txBody>
                  <a:tcPr/>
                </a:tc>
                <a:tc gridSpan="2">
                  <a:txBody>
                    <a:bodyPr/>
                    <a:lstStyle/>
                    <a:p>
                      <a:endParaRPr lang="en-US" sz="1400" b="1" dirty="0"/>
                    </a:p>
                  </a:txBody>
                  <a:tcPr marL="68570" marR="68570" marT="34286" marB="34286"/>
                </a:tc>
                <a:tc hMerge="1">
                  <a:txBody>
                    <a:bodyPr/>
                    <a:lstStyle/>
                    <a:p>
                      <a:endParaRPr lang="en-US"/>
                    </a:p>
                  </a:txBody>
                  <a:tcPr/>
                </a:tc>
              </a:tr>
              <a:tr h="517924">
                <a:tc gridSpan="5">
                  <a:txBody>
                    <a:bodyPr/>
                    <a:lstStyle/>
                    <a:p>
                      <a:r>
                        <a:rPr lang="en-US" sz="1400" b="1" dirty="0" smtClean="0">
                          <a:solidFill>
                            <a:schemeClr val="bg1"/>
                          </a:solidFill>
                        </a:rPr>
                        <a:t>Man-Made Disasters</a:t>
                      </a:r>
                      <a:endParaRPr lang="en-US" sz="1400" b="1" dirty="0">
                        <a:solidFill>
                          <a:schemeClr val="bg1"/>
                        </a:solidFill>
                      </a:endParaRPr>
                    </a:p>
                  </a:txBody>
                  <a:tcPr marL="68570" marR="68570" marT="34286" marB="34286">
                    <a:solidFill>
                      <a:schemeClr val="accent2"/>
                    </a:solidFill>
                  </a:tcPr>
                </a:tc>
                <a:tc hMerge="1">
                  <a:txBody>
                    <a:bodyPr/>
                    <a:lstStyle/>
                    <a:p>
                      <a:endParaRPr lang="en-US"/>
                    </a:p>
                  </a:txBody>
                  <a:tcPr/>
                </a:tc>
                <a:tc hMerge="1">
                  <a:txBody>
                    <a:bodyPr/>
                    <a:lstStyle/>
                    <a:p>
                      <a:endParaRPr lang="en-US" dirty="0"/>
                    </a:p>
                  </a:txBody>
                  <a:tcPr>
                    <a:solidFill>
                      <a:schemeClr val="accent2"/>
                    </a:solidFill>
                  </a:tcPr>
                </a:tc>
                <a:tc hMerge="1">
                  <a:txBody>
                    <a:bodyPr/>
                    <a:lstStyle/>
                    <a:p>
                      <a:endParaRPr lang="en-US"/>
                    </a:p>
                  </a:txBody>
                  <a:tcPr/>
                </a:tc>
                <a:tc hMerge="1">
                  <a:txBody>
                    <a:bodyPr/>
                    <a:lstStyle/>
                    <a:p>
                      <a:endParaRPr lang="en-US"/>
                    </a:p>
                  </a:txBody>
                  <a:tcPr/>
                </a:tc>
              </a:tr>
              <a:tr h="517924">
                <a:tc gridSpan="2">
                  <a:txBody>
                    <a:bodyPr/>
                    <a:lstStyle/>
                    <a:p>
                      <a:r>
                        <a:rPr lang="el-GR" sz="1400" b="1" dirty="0" smtClean="0"/>
                        <a:t>Τεχνολογικές</a:t>
                      </a:r>
                      <a:endParaRPr lang="en-US" sz="1400" b="1" dirty="0"/>
                    </a:p>
                  </a:txBody>
                  <a:tcPr marL="68570" marR="68570" marT="34286" marB="34286"/>
                </a:tc>
                <a:tc hMerge="1">
                  <a:txBody>
                    <a:bodyPr/>
                    <a:lstStyle/>
                    <a:p>
                      <a:endParaRPr lang="en-US"/>
                    </a:p>
                  </a:txBody>
                  <a:tcPr/>
                </a:tc>
                <a:tc gridSpan="2">
                  <a:txBody>
                    <a:bodyPr/>
                    <a:lstStyle/>
                    <a:p>
                      <a:r>
                        <a:rPr lang="el-GR" sz="1400" b="1" dirty="0" smtClean="0"/>
                        <a:t>Πόλεμος</a:t>
                      </a:r>
                      <a:endParaRPr lang="en-US" sz="1400" b="1" dirty="0"/>
                    </a:p>
                  </a:txBody>
                  <a:tcPr marL="68570" marR="68570" marT="34286" marB="34286"/>
                </a:tc>
                <a:tc hMerge="1">
                  <a:txBody>
                    <a:bodyPr/>
                    <a:lstStyle/>
                    <a:p>
                      <a:endParaRPr lang="en-US"/>
                    </a:p>
                  </a:txBody>
                  <a:tcPr/>
                </a:tc>
                <a:tc>
                  <a:txBody>
                    <a:bodyPr/>
                    <a:lstStyle/>
                    <a:p>
                      <a:r>
                        <a:rPr lang="el-GR" sz="1400" b="1" dirty="0" smtClean="0"/>
                        <a:t>Λιμός</a:t>
                      </a:r>
                      <a:r>
                        <a:rPr lang="el-GR" sz="1400" b="1" baseline="0" dirty="0" smtClean="0"/>
                        <a:t> (≠λοιμός)</a:t>
                      </a:r>
                      <a:endParaRPr lang="en-US" sz="1400" b="1" dirty="0"/>
                    </a:p>
                  </a:txBody>
                  <a:tcPr marL="68570" marR="68570" marT="34286" marB="34286"/>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214313" y="0"/>
            <a:ext cx="7391400" cy="1143000"/>
          </a:xfrm>
        </p:spPr>
        <p:txBody>
          <a:bodyPr/>
          <a:lstStyle/>
          <a:p>
            <a:pPr eaLnBrk="1" hangingPunct="1"/>
            <a:r>
              <a:rPr lang="el-GR" smtClean="0"/>
              <a:t>Τεχνολογικοί κίνδυνοι</a:t>
            </a:r>
          </a:p>
        </p:txBody>
      </p:sp>
      <p:sp>
        <p:nvSpPr>
          <p:cNvPr id="9219" name="2 - Θέση περιεχομένου"/>
          <p:cNvSpPr>
            <a:spLocks noGrp="1"/>
          </p:cNvSpPr>
          <p:nvPr>
            <p:ph idx="1"/>
          </p:nvPr>
        </p:nvSpPr>
        <p:spPr>
          <a:xfrm>
            <a:off x="0" y="1071563"/>
            <a:ext cx="7858125" cy="5286375"/>
          </a:xfrm>
        </p:spPr>
        <p:txBody>
          <a:bodyPr>
            <a:normAutofit fontScale="92500" lnSpcReduction="20000"/>
          </a:bodyPr>
          <a:lstStyle/>
          <a:p>
            <a:r>
              <a:rPr lang="el-GR" sz="2000" dirty="0" smtClean="0"/>
              <a:t>Ατύχημα στο </a:t>
            </a:r>
            <a:r>
              <a:rPr lang="el-GR" sz="2000" dirty="0" err="1" smtClean="0"/>
              <a:t>Bhopal</a:t>
            </a:r>
            <a:r>
              <a:rPr lang="el-GR" sz="2000" dirty="0" smtClean="0"/>
              <a:t>, 1984 http://www.bhopal.com </a:t>
            </a:r>
            <a:br>
              <a:rPr lang="el-GR" sz="2000" dirty="0" smtClean="0"/>
            </a:br>
            <a:r>
              <a:rPr lang="el-GR" sz="2000" dirty="0" smtClean="0"/>
              <a:t/>
            </a:r>
            <a:br>
              <a:rPr lang="el-GR" sz="2000" dirty="0" smtClean="0"/>
            </a:br>
            <a:r>
              <a:rPr lang="el-GR" sz="2000" dirty="0" smtClean="0"/>
              <a:t>(περίπου 3.800 άτομα έχασαν τη ζωή τους και χιλιάδες άλλοι αντιμετωπίζουν μόνιμες ή μερικές αναπηρίες) </a:t>
            </a:r>
            <a:br>
              <a:rPr lang="el-GR" sz="2000" dirty="0" smtClean="0"/>
            </a:br>
            <a:endParaRPr lang="el-GR" sz="2000" dirty="0" smtClean="0"/>
          </a:p>
          <a:p>
            <a:r>
              <a:rPr lang="el-GR" sz="2000" dirty="0" smtClean="0"/>
              <a:t>Ατύχημα </a:t>
            </a:r>
            <a:r>
              <a:rPr lang="el-GR" sz="2000" dirty="0" err="1" smtClean="0"/>
              <a:t>Τσέρνομπιλ</a:t>
            </a:r>
            <a:r>
              <a:rPr lang="el-GR" sz="2000" dirty="0" smtClean="0"/>
              <a:t>, 1986 http://www.tesecint.org/Chernobyl.htm </a:t>
            </a:r>
            <a:br>
              <a:rPr lang="el-GR" sz="2000" dirty="0" smtClean="0"/>
            </a:br>
            <a:r>
              <a:rPr lang="el-GR" sz="2000" dirty="0" smtClean="0"/>
              <a:t/>
            </a:r>
            <a:br>
              <a:rPr lang="el-GR" sz="2000" dirty="0" smtClean="0"/>
            </a:br>
            <a:r>
              <a:rPr lang="el-GR" sz="2000" dirty="0" smtClean="0"/>
              <a:t>(περισσότεροι από 3 εκατομμύρια άνθρωποι επηρεάστηκαν) από ατυχήματα υψηλού κινδύνου που σχετίζονται με επικίνδυνα υλικά (HAZMAT), τα οποία απελευθερώθηκαν στο περιβάλλον. </a:t>
            </a:r>
          </a:p>
          <a:p>
            <a:r>
              <a:rPr lang="el-GR" sz="2000" dirty="0" smtClean="0"/>
              <a:t>Τα χημικά και πυρηνικά περιστατικά προέρχονται από ανθρώπινες ενέργειες και αφορούν τεχνολογικές κρίσεις ή καταστροφές που προκύπτουν λόγω της ανθρώπινης παρέμβασης. </a:t>
            </a:r>
          </a:p>
          <a:p>
            <a:r>
              <a:rPr lang="el-GR" sz="2000" dirty="0" smtClean="0"/>
              <a:t>Υπάρχουν επίσης κατηγορίες καταστροφών που προκαλούνται από ανθρώπινες ενέργειες, όπως οι κακοτεχνίες σε δημόσια κτήρια, η διακοπή υπηρεσιών κοινής ωφέλειας, οι διακοπές ρεύματος, η αναστολή συστημάτων υποστήριξης ζωής, η δυσλειτουργία πληροφοριακών συστημάτων ή εργαλείων που είναι κρίσιμα για την συνέχεια της επιχείρησης. </a:t>
            </a:r>
            <a:br>
              <a:rPr lang="el-GR" sz="2000" dirty="0" smtClean="0"/>
            </a:br>
            <a:r>
              <a:rPr lang="el-GR" sz="2000" b="1" dirty="0" smtClean="0"/>
              <a:t/>
            </a:r>
            <a:br>
              <a:rPr lang="el-GR" sz="2000" b="1" dirty="0" smtClean="0"/>
            </a:br>
            <a:endParaRPr lang="el-GR" sz="2000"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a:xfrm>
            <a:off x="0" y="0"/>
            <a:ext cx="7391400" cy="1143000"/>
          </a:xfrm>
        </p:spPr>
        <p:txBody>
          <a:bodyPr/>
          <a:lstStyle/>
          <a:p>
            <a:pPr eaLnBrk="1" hangingPunct="1"/>
            <a:r>
              <a:rPr lang="el-GR" smtClean="0"/>
              <a:t>Συνδυασμός...</a:t>
            </a:r>
          </a:p>
        </p:txBody>
      </p:sp>
      <p:sp>
        <p:nvSpPr>
          <p:cNvPr id="10243" name="2 - Θέση περιεχομένου"/>
          <p:cNvSpPr>
            <a:spLocks noGrp="1"/>
          </p:cNvSpPr>
          <p:nvPr>
            <p:ph idx="1"/>
          </p:nvPr>
        </p:nvSpPr>
        <p:spPr>
          <a:xfrm>
            <a:off x="214313" y="1500188"/>
            <a:ext cx="7391400" cy="4114800"/>
          </a:xfrm>
        </p:spPr>
        <p:txBody>
          <a:bodyPr>
            <a:normAutofit/>
          </a:bodyPr>
          <a:lstStyle/>
          <a:p>
            <a:pPr algn="ctr"/>
            <a:r>
              <a:rPr lang="el-GR" sz="2400" dirty="0" smtClean="0"/>
              <a:t>Είναι σημαντικό να αναφερθεί ότι ένας τύπος φυσικού κινδύνου μπορεί να οδηγήσει σε άλλον (π.χ. μια καταιγίδα μπορεί να προκαλέσει πλημμύρες, ένας σεισμός μπορεί να προκαλέσει </a:t>
            </a:r>
            <a:r>
              <a:rPr lang="el-GR" sz="2400" dirty="0" err="1" smtClean="0"/>
              <a:t>τσουνάμι</a:t>
            </a:r>
            <a:r>
              <a:rPr lang="el-GR" sz="2400" dirty="0" smtClean="0"/>
              <a:t> και καθιζήσεις του εδάφους, μια ηφαιστειακή έκρηξη μπορεί να προκαλέσει φωτιές) ή ακόμη και σε τεχνολογικά ατυχήματα (π.χ. ένα </a:t>
            </a:r>
            <a:r>
              <a:rPr lang="el-GR" sz="2400" dirty="0" err="1" smtClean="0"/>
              <a:t>τσουνάμι</a:t>
            </a:r>
            <a:r>
              <a:rPr lang="el-GR" sz="2400" dirty="0" smtClean="0"/>
              <a:t> μπορεί να οδηγήσει σε πυρηνικά ατυχήματα, η κατάρρευση φράγματος μπορεί να προκαλέσει πλημμύρες). </a:t>
            </a:r>
            <a:br>
              <a:rPr lang="el-GR" sz="2400" dirty="0" smtClean="0"/>
            </a:br>
            <a:endParaRPr lang="el-GR" sz="22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0"/>
            <a:ext cx="7308850" cy="1046163"/>
          </a:xfrm>
          <a:solidFill>
            <a:schemeClr val="accent1">
              <a:lumMod val="75000"/>
            </a:schemeClr>
          </a:solidFill>
        </p:spPr>
        <p:txBody>
          <a:bodyPr>
            <a:normAutofit fontScale="90000"/>
          </a:bodyPr>
          <a:lstStyle/>
          <a:p>
            <a:pPr algn="l" eaLnBrk="1" hangingPunct="1">
              <a:defRPr/>
            </a:pPr>
            <a:r>
              <a:rPr lang="el-GR" sz="3600" b="1" dirty="0" smtClean="0">
                <a:solidFill>
                  <a:srgbClr val="FFFF00"/>
                </a:solidFill>
              </a:rPr>
              <a:t>Τι είναι Διαχείριση καταστροφής (</a:t>
            </a:r>
            <a:r>
              <a:rPr lang="en-US" sz="3600" b="1" dirty="0" smtClean="0">
                <a:solidFill>
                  <a:srgbClr val="FFFF00"/>
                </a:solidFill>
              </a:rPr>
              <a:t>disaster management</a:t>
            </a:r>
            <a:r>
              <a:rPr lang="el-GR" sz="3600" b="1" dirty="0" smtClean="0">
                <a:solidFill>
                  <a:srgbClr val="FFFF00"/>
                </a:solidFill>
              </a:rPr>
              <a:t>)</a:t>
            </a:r>
            <a:endParaRPr lang="el-GR" sz="3600" b="1" dirty="0">
              <a:solidFill>
                <a:srgbClr val="FFFF00"/>
              </a:solidFill>
            </a:endParaRPr>
          </a:p>
        </p:txBody>
      </p:sp>
      <p:sp>
        <p:nvSpPr>
          <p:cNvPr id="12291" name="Content Placeholder 2"/>
          <p:cNvSpPr>
            <a:spLocks noGrp="1"/>
          </p:cNvSpPr>
          <p:nvPr>
            <p:ph idx="1"/>
          </p:nvPr>
        </p:nvSpPr>
        <p:spPr>
          <a:xfrm>
            <a:off x="34925" y="1341438"/>
            <a:ext cx="8027988" cy="1944687"/>
          </a:xfrm>
          <a:solidFill>
            <a:schemeClr val="bg1"/>
          </a:solidFill>
        </p:spPr>
        <p:txBody>
          <a:bodyPr>
            <a:normAutofit lnSpcReduction="10000"/>
          </a:bodyPr>
          <a:lstStyle/>
          <a:p>
            <a:pPr marL="0" indent="0" algn="just">
              <a:buNone/>
            </a:pPr>
            <a:r>
              <a:rPr lang="el-GR" dirty="0" smtClean="0"/>
              <a:t>Ο οργανωμένος προγραμματισμός και η ελαχιστοποίηση της αβεβαιότητας, ώστε να μειωθούν οι ενδεχόμενες βλάβες και ζημίες. </a:t>
            </a:r>
            <a:br>
              <a:rPr lang="el-GR" dirty="0" smtClean="0"/>
            </a:br>
            <a:endParaRPr lang="en-US" altLang="el-GR" dirty="0" smtClean="0"/>
          </a:p>
        </p:txBody>
      </p:sp>
      <p:sp>
        <p:nvSpPr>
          <p:cNvPr id="4" name="Up Arrow Callout 3"/>
          <p:cNvSpPr/>
          <p:nvPr/>
        </p:nvSpPr>
        <p:spPr>
          <a:xfrm>
            <a:off x="323850" y="2997200"/>
            <a:ext cx="8064500" cy="3168650"/>
          </a:xfrm>
          <a:prstGeom prst="up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smtClean="0"/>
              <a:t>Αφορά την οργάνωση, την προετοιμασία και την εφαρμογή ενεργειών για την προετοιμασία, την αντίδραση και την άμεση αποκατάσταση μετά από καταστροφή. </a:t>
            </a:r>
            <a:br>
              <a:rPr lang="el-GR" sz="2800" dirty="0" smtClean="0"/>
            </a:br>
            <a:endParaRPr lang="el-GR" sz="28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pPr algn="just">
              <a:buFont typeface="Wingdings" pitchFamily="2" charset="2"/>
              <a:buChar char="Ø"/>
            </a:pPr>
            <a:r>
              <a:rPr lang="el-GR" dirty="0" smtClean="0"/>
              <a:t>Για επείγουσες αποστολές απαιτούνται όλοι οι τύποι υγειονομικών και άλλων εθελοντών, χωρίς να λαμβάνεται υπόψη η ειδικότητα και η εμπειρία τους. </a:t>
            </a:r>
          </a:p>
          <a:p>
            <a:pPr algn="just">
              <a:buFont typeface="Wingdings" pitchFamily="2" charset="2"/>
              <a:buChar char="Ø"/>
            </a:pPr>
            <a:r>
              <a:rPr lang="el-GR" dirty="0" smtClean="0"/>
              <a:t>Τα πτώματα που αποσυντίθενται προκαλούν απειλή για τη δημόσια υγεία. </a:t>
            </a:r>
          </a:p>
          <a:p>
            <a:pPr algn="just">
              <a:buFont typeface="Wingdings" pitchFamily="2" charset="2"/>
              <a:buChar char="Ø"/>
            </a:pPr>
            <a:r>
              <a:rPr lang="el-GR" dirty="0" smtClean="0"/>
              <a:t>Η μαζική καύση ή η μαζική ταφή των νεκρών αποτελεί την καταλληλότερη μέθοδο διαχείρισης θυμάτων μαζικών καταστροφών.</a:t>
            </a:r>
          </a:p>
          <a:p>
            <a:pPr algn="just">
              <a:buFont typeface="Wingdings" pitchFamily="2" charset="2"/>
              <a:buChar char="Ø"/>
            </a:pPr>
            <a:r>
              <a:rPr lang="el-GR" dirty="0" smtClean="0"/>
              <a:t>Υπάρχει η δυνατότητα να </a:t>
            </a:r>
            <a:r>
              <a:rPr lang="el-GR" dirty="0" err="1" smtClean="0"/>
              <a:t>προσδιορστούν</a:t>
            </a:r>
            <a:r>
              <a:rPr lang="el-GR" dirty="0" smtClean="0"/>
              <a:t> πολλά θύματα με τεστ  </a:t>
            </a:r>
            <a:r>
              <a:rPr lang="en-US" dirty="0" smtClean="0"/>
              <a:t>DNA.</a:t>
            </a:r>
            <a:endParaRPr lang="el-GR" dirty="0" smtClean="0"/>
          </a:p>
          <a:p>
            <a:pPr algn="just">
              <a:buNone/>
            </a:pPr>
            <a:r>
              <a:rPr lang="el-GR" dirty="0" smtClean="0"/>
              <a:t> </a:t>
            </a:r>
            <a:br>
              <a:rPr lang="el-GR" dirty="0" smtClean="0"/>
            </a:br>
            <a:endParaRPr lang="en-US" altLang="el-GR" dirty="0" smtClean="0"/>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214313" y="0"/>
            <a:ext cx="7643812" cy="6286500"/>
          </a:xfrm>
          <a:prstGeom prst="rect">
            <a:avLst/>
          </a:prstGeom>
          <a:noFill/>
          <a:ln w="9525">
            <a:noFill/>
            <a:miter lim="800000"/>
            <a:headEnd/>
            <a:tailEnd/>
          </a:ln>
        </p:spPr>
      </p:pic>
      <p:sp>
        <p:nvSpPr>
          <p:cNvPr id="24579" name="2 - TextBox"/>
          <p:cNvSpPr txBox="1">
            <a:spLocks noChangeArrowheads="1"/>
          </p:cNvSpPr>
          <p:nvPr/>
        </p:nvSpPr>
        <p:spPr bwMode="auto">
          <a:xfrm>
            <a:off x="6429375" y="1500188"/>
            <a:ext cx="2486025" cy="584200"/>
          </a:xfrm>
          <a:prstGeom prst="rect">
            <a:avLst/>
          </a:prstGeom>
          <a:solidFill>
            <a:schemeClr val="bg1"/>
          </a:solidFill>
          <a:ln w="9525">
            <a:solidFill>
              <a:schemeClr val="bg2"/>
            </a:solidFill>
            <a:miter lim="800000"/>
            <a:headEnd/>
            <a:tailEnd/>
          </a:ln>
        </p:spPr>
        <p:txBody>
          <a:bodyPr wrap="none">
            <a:spAutoFit/>
          </a:bodyPr>
          <a:lstStyle/>
          <a:p>
            <a:r>
              <a:rPr lang="el-GR" sz="1600">
                <a:solidFill>
                  <a:srgbClr val="FF0000"/>
                </a:solidFill>
              </a:rPr>
              <a:t>Κατηγοριοποίηση-</a:t>
            </a:r>
          </a:p>
          <a:p>
            <a:r>
              <a:rPr lang="el-GR" sz="1600">
                <a:solidFill>
                  <a:srgbClr val="FF0000"/>
                </a:solidFill>
              </a:rPr>
              <a:t>Διαλογή των περιστατικών</a:t>
            </a:r>
          </a:p>
        </p:txBody>
      </p:sp>
      <p:cxnSp>
        <p:nvCxnSpPr>
          <p:cNvPr id="24580" name="4 - Γωνιακή σύνδεση"/>
          <p:cNvCxnSpPr>
            <a:cxnSpLocks noChangeShapeType="1"/>
          </p:cNvCxnSpPr>
          <p:nvPr/>
        </p:nvCxnSpPr>
        <p:spPr bwMode="auto">
          <a:xfrm>
            <a:off x="5572125" y="1785938"/>
            <a:ext cx="714375" cy="214312"/>
          </a:xfrm>
          <a:prstGeom prst="bentConnector3">
            <a:avLst>
              <a:gd name="adj1" fmla="val 50000"/>
            </a:avLst>
          </a:prstGeom>
          <a:noFill/>
          <a:ln w="9525" algn="ctr">
            <a:solidFill>
              <a:schemeClr val="tx1"/>
            </a:solidFill>
            <a:round/>
            <a:headEnd/>
            <a:tailEnd type="arrow" w="med" len="med"/>
          </a:ln>
        </p:spPr>
      </p:cxnSp>
      <p:sp>
        <p:nvSpPr>
          <p:cNvPr id="24581" name="5 - TextBox"/>
          <p:cNvSpPr txBox="1">
            <a:spLocks noChangeArrowheads="1"/>
          </p:cNvSpPr>
          <p:nvPr/>
        </p:nvSpPr>
        <p:spPr bwMode="auto">
          <a:xfrm>
            <a:off x="6429375" y="2643188"/>
            <a:ext cx="2222500" cy="584200"/>
          </a:xfrm>
          <a:prstGeom prst="rect">
            <a:avLst/>
          </a:prstGeom>
          <a:solidFill>
            <a:schemeClr val="bg1"/>
          </a:solidFill>
          <a:ln w="9525">
            <a:solidFill>
              <a:schemeClr val="bg2"/>
            </a:solidFill>
            <a:miter lim="800000"/>
            <a:headEnd/>
            <a:tailEnd/>
          </a:ln>
        </p:spPr>
        <p:txBody>
          <a:bodyPr wrap="none">
            <a:spAutoFit/>
          </a:bodyPr>
          <a:lstStyle/>
          <a:p>
            <a:r>
              <a:rPr lang="el-GR" sz="1600">
                <a:solidFill>
                  <a:srgbClr val="FF0000"/>
                </a:solidFill>
              </a:rPr>
              <a:t>Ραδιολογικά, Βιολογικά,</a:t>
            </a:r>
          </a:p>
          <a:p>
            <a:r>
              <a:rPr lang="el-GR" sz="1600">
                <a:solidFill>
                  <a:srgbClr val="FF0000"/>
                </a:solidFill>
              </a:rPr>
              <a:t> Χημικά, Πυρηνικά </a:t>
            </a:r>
          </a:p>
        </p:txBody>
      </p:sp>
      <p:cxnSp>
        <p:nvCxnSpPr>
          <p:cNvPr id="24582" name="7 - Γωνιακή σύνδεση"/>
          <p:cNvCxnSpPr>
            <a:cxnSpLocks noChangeShapeType="1"/>
          </p:cNvCxnSpPr>
          <p:nvPr/>
        </p:nvCxnSpPr>
        <p:spPr bwMode="auto">
          <a:xfrm>
            <a:off x="5786438" y="2857500"/>
            <a:ext cx="500062" cy="285750"/>
          </a:xfrm>
          <a:prstGeom prst="bentConnector3">
            <a:avLst>
              <a:gd name="adj1" fmla="val 50000"/>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 Θέση περιεχομένου"/>
          <p:cNvSpPr>
            <a:spLocks noGrp="1"/>
          </p:cNvSpPr>
          <p:nvPr>
            <p:ph idx="1"/>
          </p:nvPr>
        </p:nvSpPr>
        <p:spPr>
          <a:xfrm>
            <a:off x="214313" y="1500188"/>
            <a:ext cx="7391400" cy="4114800"/>
          </a:xfrm>
        </p:spPr>
        <p:txBody>
          <a:bodyPr>
            <a:normAutofit lnSpcReduction="10000"/>
          </a:bodyPr>
          <a:lstStyle/>
          <a:p>
            <a:r>
              <a:rPr lang="el-GR" sz="2000" dirty="0" smtClean="0"/>
              <a:t>Οι µ</a:t>
            </a:r>
            <a:r>
              <a:rPr lang="el-GR" sz="2000" dirty="0" err="1" smtClean="0"/>
              <a:t>αζικές</a:t>
            </a:r>
            <a:r>
              <a:rPr lang="el-GR" sz="2000" dirty="0" smtClean="0"/>
              <a:t> καταστροφές, εκτός από τις σοβαρές υλικές </a:t>
            </a:r>
            <a:r>
              <a:rPr lang="el-GR" sz="2000" dirty="0" err="1" smtClean="0"/>
              <a:t>ζηµιές</a:t>
            </a:r>
            <a:r>
              <a:rPr lang="el-GR" sz="2000" dirty="0" smtClean="0"/>
              <a:t> και την κοινωνική αναστάτωση που προκαλούν, ενέχουν σοβαρούς κινδύνους για τη </a:t>
            </a:r>
            <a:r>
              <a:rPr lang="el-GR" sz="2000" dirty="0" err="1" smtClean="0"/>
              <a:t>δηµόσια</a:t>
            </a:r>
            <a:r>
              <a:rPr lang="el-GR" sz="2000" dirty="0" smtClean="0"/>
              <a:t> υγεία. </a:t>
            </a:r>
          </a:p>
          <a:p>
            <a:r>
              <a:rPr lang="el-GR" sz="2000" dirty="0" smtClean="0"/>
              <a:t>Η διάλυση του συστήματος ύδρευσης και αποχέτευσης, η ζωή σε αυθαίρετους καταυλισμούς και η συγκέντρωση απορριμμάτων σε μη κατάλληλες περιοχές αυξάνουν σημαντικά τις πιθανότητες επιδημικών εξάρσεων. </a:t>
            </a:r>
          </a:p>
          <a:p>
            <a:r>
              <a:rPr lang="el-GR" sz="2000" dirty="0" smtClean="0"/>
              <a:t>Αξιοσημείωτο είναι ότι η πιθανότητα μίας επιδημικής έξαρσης εξαρτάται σε μεγάλο βαθμό από την προγενέστερη επιδημιολογική κατάσταση της περιοχής και αυξάνεται όταν οι κοινωνικές και περιβαλλοντικές αλλαγές ξεπεράσουν ορισμένα όρια ασφαλείας. </a:t>
            </a:r>
            <a:br>
              <a:rPr lang="el-GR" sz="2000" dirty="0" smtClean="0"/>
            </a:br>
            <a:r>
              <a:rPr lang="el-GR" sz="2000" dirty="0" smtClean="0"/>
              <a:t/>
            </a:r>
            <a:br>
              <a:rPr lang="el-GR" sz="2000" dirty="0" smtClean="0"/>
            </a:br>
            <a:endParaRPr lang="el-GR" sz="2000" dirty="0"/>
          </a:p>
        </p:txBody>
      </p:sp>
      <p:sp>
        <p:nvSpPr>
          <p:cNvPr id="4" name="1 - Τίτλος"/>
          <p:cNvSpPr txBox="1">
            <a:spLocks/>
          </p:cNvSpPr>
          <p:nvPr/>
        </p:nvSpPr>
        <p:spPr bwMode="auto">
          <a:xfrm>
            <a:off x="0" y="0"/>
            <a:ext cx="7391400" cy="1143000"/>
          </a:xfrm>
          <a:prstGeom prst="rect">
            <a:avLst/>
          </a:prstGeom>
          <a:noFill/>
          <a:ln w="9525">
            <a:noFill/>
            <a:miter lim="800000"/>
            <a:headEnd/>
            <a:tailEnd/>
          </a:ln>
          <a:effectLst/>
        </p:spPr>
        <p:txBody>
          <a:bodyPr anchor="ctr"/>
          <a:lstStyle/>
          <a:p>
            <a:pPr algn="ctr">
              <a:defRPr/>
            </a:pPr>
            <a:r>
              <a:rPr lang="el-GR" sz="4400" kern="0" dirty="0">
                <a:solidFill>
                  <a:schemeClr val="tx2"/>
                </a:solidFill>
                <a:latin typeface="+mj-lt"/>
                <a:ea typeface="+mj-ea"/>
                <a:cs typeface="+mj-cs"/>
              </a:rPr>
              <a:t>Σχεδιασμός αντιμετώπισης προβλημάτων δημόσιας υγείας</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a:xfrm>
            <a:off x="0" y="0"/>
            <a:ext cx="7391400" cy="1143000"/>
          </a:xfrm>
        </p:spPr>
        <p:txBody>
          <a:bodyPr>
            <a:normAutofit fontScale="90000"/>
          </a:bodyPr>
          <a:lstStyle/>
          <a:p>
            <a:pPr eaLnBrk="1" hangingPunct="1"/>
            <a:r>
              <a:rPr lang="el-GR" smtClean="0"/>
              <a:t>Σχεδιασμός αντιμετώπισης προβλημάτων δημόσιας υγείας</a:t>
            </a:r>
          </a:p>
        </p:txBody>
      </p:sp>
      <p:sp>
        <p:nvSpPr>
          <p:cNvPr id="30723" name="2 - Θέση περιεχομένου"/>
          <p:cNvSpPr>
            <a:spLocks noGrp="1"/>
          </p:cNvSpPr>
          <p:nvPr>
            <p:ph idx="1"/>
          </p:nvPr>
        </p:nvSpPr>
        <p:spPr>
          <a:xfrm>
            <a:off x="214313" y="1714500"/>
            <a:ext cx="7391400" cy="4114800"/>
          </a:xfrm>
        </p:spPr>
        <p:txBody>
          <a:bodyPr>
            <a:normAutofit lnSpcReduction="10000"/>
          </a:bodyPr>
          <a:lstStyle/>
          <a:p>
            <a:r>
              <a:rPr lang="el-GR" sz="2400" b="1" i="0" dirty="0" smtClean="0"/>
              <a:t> </a:t>
            </a:r>
            <a:r>
              <a:rPr lang="el-GR" sz="2400" dirty="0" smtClean="0"/>
              <a:t>Παροχή προσωρινής στέγης και υγιεινών συνθηκών διαμονής σε καταυλισμούς για τα άτομα χωρίς στέγη. </a:t>
            </a:r>
          </a:p>
          <a:p>
            <a:r>
              <a:rPr lang="el-GR" sz="2400" dirty="0" smtClean="0"/>
              <a:t>Προμήθεια πόσιμου νερού. </a:t>
            </a:r>
          </a:p>
          <a:p>
            <a:r>
              <a:rPr lang="el-GR" sz="2400" dirty="0" smtClean="0"/>
              <a:t>Φροντίδα για τη σωστή διαχείριση των λυμάτων και τη περισυλλογή σκουπιδιών. </a:t>
            </a:r>
          </a:p>
          <a:p>
            <a:r>
              <a:rPr lang="el-GR" sz="2400" dirty="0" smtClean="0"/>
              <a:t>Προμήθεια τροφίμων σύμφωνα με τις κατάλληλες προδιαγραφές υγιεινής. </a:t>
            </a:r>
          </a:p>
          <a:p>
            <a:r>
              <a:rPr lang="el-GR" sz="2400" dirty="0" smtClean="0"/>
              <a:t>Περισυλλογή και μέριμνα για τα άταφα σώματα.</a:t>
            </a:r>
          </a:p>
          <a:p>
            <a:r>
              <a:rPr lang="el-GR" sz="2400" dirty="0" smtClean="0"/>
              <a:t>Φροντίδα για τις ψυχοκοινωνικές συνέπειες που δημιουργούν οι καταστροφές. </a:t>
            </a:r>
            <a:br>
              <a:rPr lang="el-GR" sz="2400" dirty="0" smtClean="0"/>
            </a:br>
            <a:endParaRPr lang="el-GR" sz="2400" b="1" i="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a:xfrm>
            <a:off x="0" y="0"/>
            <a:ext cx="7391400" cy="1143000"/>
          </a:xfrm>
        </p:spPr>
        <p:txBody>
          <a:bodyPr/>
          <a:lstStyle/>
          <a:p>
            <a:pPr eaLnBrk="1" hangingPunct="1"/>
            <a:r>
              <a:rPr lang="el-GR" smtClean="0"/>
              <a:t>Διαβίωση σε καταυλισμούς</a:t>
            </a:r>
          </a:p>
        </p:txBody>
      </p:sp>
      <p:sp>
        <p:nvSpPr>
          <p:cNvPr id="31747" name="2 - Θέση περιεχομένου"/>
          <p:cNvSpPr>
            <a:spLocks noGrp="1"/>
          </p:cNvSpPr>
          <p:nvPr>
            <p:ph idx="1"/>
          </p:nvPr>
        </p:nvSpPr>
        <p:spPr>
          <a:xfrm>
            <a:off x="214313" y="1000125"/>
            <a:ext cx="7391400" cy="5643563"/>
          </a:xfrm>
        </p:spPr>
        <p:txBody>
          <a:bodyPr>
            <a:normAutofit fontScale="92500" lnSpcReduction="20000"/>
          </a:bodyPr>
          <a:lstStyle/>
          <a:p>
            <a:pPr eaLnBrk="1" hangingPunct="1">
              <a:buFont typeface="Wingdings" pitchFamily="2" charset="2"/>
              <a:buNone/>
            </a:pPr>
            <a:r>
              <a:rPr lang="el-GR" sz="1800" b="1" i="0" u="sng" dirty="0" smtClean="0"/>
              <a:t>Οι προδιαγραφές οργάνωσης τους πρέπει να </a:t>
            </a:r>
            <a:r>
              <a:rPr lang="el-GR" sz="1800" b="1" i="0" u="sng" dirty="0" err="1" smtClean="0"/>
              <a:t>περιλαµβάνουν</a:t>
            </a:r>
            <a:r>
              <a:rPr lang="el-GR" sz="1800" b="1" i="0" u="sng" dirty="0" smtClean="0"/>
              <a:t>:</a:t>
            </a:r>
          </a:p>
          <a:p>
            <a:pPr>
              <a:buFont typeface="Wingdings" pitchFamily="2" charset="2"/>
              <a:buChar char="§"/>
            </a:pPr>
            <a:r>
              <a:rPr lang="el-GR" sz="1800" b="1" i="0" dirty="0" smtClean="0"/>
              <a:t> </a:t>
            </a:r>
            <a:r>
              <a:rPr lang="el-GR" sz="1800" dirty="0" smtClean="0"/>
              <a:t>Δομική οργάνωση των προσωρινών διαμερισμάτων, προκειμένου να διευκολύνεται η κυκλοφορία, η υγιεινή και η σωστή οργάνωση. </a:t>
            </a:r>
          </a:p>
          <a:p>
            <a:pPr>
              <a:buFont typeface="Wingdings" pitchFamily="2" charset="2"/>
              <a:buChar char="§"/>
            </a:pPr>
            <a:endParaRPr lang="el-GR" sz="1800" dirty="0" smtClean="0"/>
          </a:p>
          <a:p>
            <a:pPr>
              <a:buFont typeface="Wingdings" pitchFamily="2" charset="2"/>
              <a:buChar char="§"/>
            </a:pPr>
            <a:r>
              <a:rPr lang="el-GR" sz="1800" dirty="0" smtClean="0"/>
              <a:t>Προμήθεια ποιοτικού νερού μέσω ασφαλούς συστήματος ύδρευσης.</a:t>
            </a:r>
          </a:p>
          <a:p>
            <a:pPr>
              <a:buFont typeface="Wingdings" pitchFamily="2" charset="2"/>
              <a:buChar char="§"/>
            </a:pPr>
            <a:endParaRPr lang="el-GR" sz="1800" dirty="0" smtClean="0"/>
          </a:p>
          <a:p>
            <a:pPr>
              <a:buFont typeface="Wingdings" pitchFamily="2" charset="2"/>
              <a:buChar char="§"/>
            </a:pPr>
            <a:r>
              <a:rPr lang="el-GR" sz="1800" dirty="0" smtClean="0"/>
              <a:t>Κατάλληλες εγκαταστάσεις υγιεινής σε τουαλέτες για όλους τους κατοίκους. Εγκατάσταση και φροντίδα προσωρινού συστήματος αποχέτευσης.</a:t>
            </a:r>
          </a:p>
          <a:p>
            <a:pPr>
              <a:buFont typeface="Wingdings" pitchFamily="2" charset="2"/>
              <a:buChar char="§"/>
            </a:pPr>
            <a:r>
              <a:rPr lang="el-GR" sz="1800" dirty="0" smtClean="0"/>
              <a:t>Διαθεσιμότητα πόρων για την άμεση απομάκρυνση των απορριμμάτων.</a:t>
            </a:r>
          </a:p>
          <a:p>
            <a:pPr>
              <a:buFont typeface="Wingdings" pitchFamily="2" charset="2"/>
              <a:buChar char="§"/>
            </a:pPr>
            <a:endParaRPr lang="el-GR" sz="1800" dirty="0" smtClean="0"/>
          </a:p>
          <a:p>
            <a:pPr>
              <a:buFont typeface="Wingdings" pitchFamily="2" charset="2"/>
              <a:buChar char="§"/>
            </a:pPr>
            <a:r>
              <a:rPr lang="el-GR" sz="1800" dirty="0" smtClean="0"/>
              <a:t>Φροντίδα για την υγιεινή προετοιμασία και την αποθήκευση των υπολειμμάτων τροφής. </a:t>
            </a:r>
          </a:p>
          <a:p>
            <a:pPr>
              <a:buFont typeface="Wingdings" pitchFamily="2" charset="2"/>
              <a:buChar char="§"/>
            </a:pPr>
            <a:endParaRPr lang="el-GR" sz="1800" dirty="0" smtClean="0"/>
          </a:p>
          <a:p>
            <a:pPr>
              <a:buFont typeface="Wingdings" pitchFamily="2" charset="2"/>
              <a:buChar char="§"/>
            </a:pPr>
            <a:r>
              <a:rPr lang="el-GR" sz="1800" dirty="0" smtClean="0"/>
              <a:t>Διευκολύνσεις για ασφαλή φύλαξη διαφόρων αντικειμένων. </a:t>
            </a:r>
          </a:p>
          <a:p>
            <a:pPr>
              <a:buFont typeface="Wingdings" pitchFamily="2" charset="2"/>
              <a:buChar char="§"/>
            </a:pPr>
            <a:endParaRPr lang="el-GR" sz="1800" dirty="0" smtClean="0"/>
          </a:p>
          <a:p>
            <a:pPr>
              <a:buFont typeface="Wingdings" pitchFamily="2" charset="2"/>
              <a:buChar char="§"/>
            </a:pPr>
            <a:r>
              <a:rPr lang="el-GR" sz="1800" dirty="0" smtClean="0"/>
              <a:t>Σχεδίαση και υλοποίηση στρατηγικών για την καταπολέμηση τρωκτικών και εντόμων. </a:t>
            </a:r>
          </a:p>
          <a:p>
            <a:pPr>
              <a:buFont typeface="Wingdings" pitchFamily="2" charset="2"/>
              <a:buChar char="§"/>
            </a:pPr>
            <a:r>
              <a:rPr lang="el-GR" sz="1800" dirty="0" smtClean="0"/>
              <a:t>Σχέδιο συντήρησης των προσωρινών κατοικιών. Τοποθέτηση και φροντίδα συσκευών θέρμανσης. </a:t>
            </a:r>
          </a:p>
          <a:p>
            <a:pPr>
              <a:buFont typeface="Wingdings" pitchFamily="2" charset="2"/>
              <a:buChar char="§"/>
            </a:pPr>
            <a:r>
              <a:rPr lang="el-GR" sz="1800" dirty="0" smtClean="0"/>
              <a:t>Οργάνωση πυρασφάλειας. Παροχή ηλεκτρικής ενέργειας. Δομή τηλεφωνικού και ταχυδρομικού κέντρου. Διαχείριση ιατρικού γραφείου κ.α. </a:t>
            </a:r>
            <a:br>
              <a:rPr lang="el-GR" sz="1800" dirty="0" smtClean="0"/>
            </a:br>
            <a:endParaRPr lang="el-GR" sz="1800" b="1" i="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2" descr="Αποτέλεσμα εικόνας για fracture zones picture">
            <a:hlinkClick r:id="rId2"/>
          </p:cNvPr>
          <p:cNvSpPr>
            <a:spLocks noChangeAspect="1" noChangeArrowheads="1"/>
          </p:cNvSpPr>
          <p:nvPr/>
        </p:nvSpPr>
        <p:spPr bwMode="auto">
          <a:xfrm>
            <a:off x="-184547" y="-1487488"/>
            <a:ext cx="228601" cy="304800"/>
          </a:xfrm>
          <a:prstGeom prst="rect">
            <a:avLst/>
          </a:prstGeom>
          <a:noFill/>
          <a:ln w="9525">
            <a:noFill/>
            <a:miter lim="800000"/>
            <a:headEnd/>
            <a:tailEnd/>
          </a:ln>
        </p:spPr>
        <p:txBody>
          <a:bodyPr/>
          <a:lstStyle/>
          <a:p>
            <a:pPr eaLnBrk="1" hangingPunct="1"/>
            <a:endParaRPr lang="en-US" altLang="en-US">
              <a:latin typeface="Calibri" pitchFamily="34" charset="0"/>
            </a:endParaRPr>
          </a:p>
        </p:txBody>
      </p:sp>
      <p:pic>
        <p:nvPicPr>
          <p:cNvPr id="64514" name="Εικόνα 3"/>
          <p:cNvPicPr>
            <a:picLocks noChangeAspect="1" noChangeArrowheads="1"/>
          </p:cNvPicPr>
          <p:nvPr/>
        </p:nvPicPr>
        <p:blipFill>
          <a:blip r:embed="rId3"/>
          <a:srcRect l="20416" t="21970" r="8446" b="19856"/>
          <a:stretch>
            <a:fillRect/>
          </a:stretch>
        </p:blipFill>
        <p:spPr bwMode="auto">
          <a:xfrm>
            <a:off x="977504" y="319088"/>
            <a:ext cx="7374731" cy="5846762"/>
          </a:xfrm>
          <a:prstGeom prst="rect">
            <a:avLst/>
          </a:prstGeom>
          <a:noFill/>
          <a:ln w="25400">
            <a:solidFill>
              <a:schemeClr val="accent5"/>
            </a:solid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642910" y="2143116"/>
            <a:ext cx="7772400" cy="1470025"/>
          </a:xfrm>
        </p:spPr>
        <p:txBody>
          <a:bodyPr>
            <a:normAutofit/>
          </a:bodyPr>
          <a:lstStyle/>
          <a:p>
            <a:r>
              <a:rPr lang="el-GR" sz="5400" b="1" dirty="0" smtClean="0"/>
              <a:t>Κίνδυνοι των Τροφίμων</a:t>
            </a:r>
            <a:endParaRPr lang="el-GR" sz="5400" b="1" dirty="0"/>
          </a:p>
        </p:txBody>
      </p:sp>
      <p:sp>
        <p:nvSpPr>
          <p:cNvPr id="5" name="4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Κίνδυνοι των Τροφίμων</a:t>
            </a:r>
            <a:endParaRPr lang="el-GR" dirty="0"/>
          </a:p>
        </p:txBody>
      </p:sp>
      <p:sp>
        <p:nvSpPr>
          <p:cNvPr id="3" name="2 - Θέση περιεχομένου"/>
          <p:cNvSpPr>
            <a:spLocks noGrp="1"/>
          </p:cNvSpPr>
          <p:nvPr>
            <p:ph idx="1"/>
          </p:nvPr>
        </p:nvSpPr>
        <p:spPr/>
        <p:txBody>
          <a:bodyPr>
            <a:normAutofit/>
          </a:bodyPr>
          <a:lstStyle/>
          <a:p>
            <a:r>
              <a:rPr lang="el-GR" dirty="0" smtClean="0"/>
              <a:t>Κίνδυνος αναφέρεται σε κάθε φυσικό, χημικό ή βιολογικό</a:t>
            </a:r>
            <a:r>
              <a:rPr lang="en-US" dirty="0" smtClean="0"/>
              <a:t> </a:t>
            </a:r>
            <a:r>
              <a:rPr lang="el-GR" dirty="0" smtClean="0"/>
              <a:t>χαρακτηριστικό ή ιδιότητα του τροφίμου, που μπορεί να έχει αρνητική επίδραση στην υγεία του καταναλωτή </a:t>
            </a:r>
            <a:br>
              <a:rPr lang="el-GR" dirty="0" smtClean="0"/>
            </a:br>
            <a:r>
              <a:rPr lang="el-GR" dirty="0" smtClean="0"/>
              <a:t/>
            </a:r>
            <a:br>
              <a:rPr lang="el-GR" dirty="0" smtClean="0"/>
            </a:br>
            <a:r>
              <a:rPr lang="el-GR" dirty="0" err="1" smtClean="0"/>
              <a:t>Codex</a:t>
            </a:r>
            <a:r>
              <a:rPr lang="el-GR" dirty="0" smtClean="0"/>
              <a:t> </a:t>
            </a:r>
            <a:r>
              <a:rPr lang="el-GR" dirty="0" err="1" smtClean="0"/>
              <a:t>Committee</a:t>
            </a:r>
            <a:r>
              <a:rPr lang="el-GR" dirty="0" smtClean="0"/>
              <a:t> </a:t>
            </a:r>
            <a:r>
              <a:rPr lang="el-GR" dirty="0" err="1" smtClean="0"/>
              <a:t>on</a:t>
            </a:r>
            <a:r>
              <a:rPr lang="el-GR" dirty="0" smtClean="0"/>
              <a:t> </a:t>
            </a:r>
            <a:r>
              <a:rPr lang="el-GR" dirty="0" err="1" smtClean="0"/>
              <a:t>Food</a:t>
            </a:r>
            <a:r>
              <a:rPr lang="el-GR" dirty="0" smtClean="0"/>
              <a:t> </a:t>
            </a:r>
            <a:r>
              <a:rPr lang="el-GR" dirty="0" err="1" smtClean="0"/>
              <a:t>Safety</a:t>
            </a:r>
            <a:r>
              <a:rPr lang="el-GR" dirty="0" smtClean="0"/>
              <a:t>, 1997 </a:t>
            </a:r>
            <a:br>
              <a:rPr lang="el-GR" dirty="0" smtClean="0"/>
            </a:b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Κίνδυνοι των τροφίμων</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ΠΗΓΕΣ ΕΠΙΜΟΛΥΝΣΗΣ: Πρώτες Ύλες, Προσωπικό, Επιφάνειες Εργασίας, Σκεύη, Εξοπλισμός, Έντομα –Τρωκτικά –Ζώα, Φυσικό Περιβάλλον, Υλικά Συσκευασίας, Απορρίμματα, Ξένα σώματα</a:t>
            </a:r>
          </a:p>
          <a:p>
            <a:endParaRPr lang="el-GR" dirty="0" smtClean="0"/>
          </a:p>
          <a:p>
            <a:r>
              <a:rPr lang="el-GR" dirty="0" smtClean="0"/>
              <a:t>ΕΙΔΟΣ ΕΠΙΜΟΛΥΝΣΗΣ: Α)Μικροβιακή (</a:t>
            </a:r>
            <a:r>
              <a:rPr lang="el-GR" dirty="0" err="1" smtClean="0"/>
              <a:t>Σαλμονέλλα</a:t>
            </a:r>
            <a:r>
              <a:rPr lang="el-GR" dirty="0" smtClean="0"/>
              <a:t>, Κολοβακτηρίδια, Σταφυλόκοκκος, </a:t>
            </a:r>
            <a:r>
              <a:rPr lang="el-GR" dirty="0" err="1" smtClean="0"/>
              <a:t>Λιστέρια</a:t>
            </a:r>
            <a:r>
              <a:rPr lang="el-GR" dirty="0" smtClean="0"/>
              <a:t>, Μύκητες ,Ιοί και Παράσιτα) Β) Χημική (Εντομοκτόνα, Καθαριστικά, Γράσο, Φυτοφάρμακα, Λάδια) Γ) Φυσική (Μεταλλικά, Πλαστικά αντικείμενα, Κοσμήματα Τρίχες, Ξύλο κ.α.</a:t>
            </a:r>
          </a:p>
          <a:p>
            <a:endParaRPr lang="el-GR" dirty="0" smtClean="0"/>
          </a:p>
          <a:p>
            <a:r>
              <a:rPr lang="el-GR" dirty="0" smtClean="0"/>
              <a:t>ΕΠΙΠΤΩΣΕΙΣ: Αδιαθεσία, Πονοκέφαλος, Στομαχικές Διαταραχές, Εφίδρωση, Ναυτία, Πυρετός, Διάρροια, Εμετός, Επιπτώσεις στο Κεντρικό Νευρικό Σύστημα, Θάνατος</a:t>
            </a:r>
          </a:p>
          <a:p>
            <a:endParaRPr lang="el-GR"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Χημικοί κίνδυνοι τροφίμων</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Χημικός κίνδυνος είναι μια τοξική ουσία που δημιουργείται φυσικά ή προστίθεται στο τρόφιμο. </a:t>
            </a:r>
            <a:br>
              <a:rPr lang="el-GR" dirty="0" smtClean="0"/>
            </a:br>
            <a:r>
              <a:rPr lang="el-GR" dirty="0" smtClean="0"/>
              <a:t/>
            </a:r>
            <a:br>
              <a:rPr lang="el-GR" dirty="0" smtClean="0"/>
            </a:br>
            <a:r>
              <a:rPr lang="el-GR" dirty="0" smtClean="0"/>
              <a:t>Φυσικά υπάρχουσες: τοξικές ουσίες που παράγονται από άλλους ζωντανούς οργανισμούς </a:t>
            </a:r>
            <a:br>
              <a:rPr lang="el-GR" dirty="0" smtClean="0"/>
            </a:br>
            <a:r>
              <a:rPr lang="el-GR" dirty="0" smtClean="0"/>
              <a:t/>
            </a:r>
            <a:br>
              <a:rPr lang="el-GR" dirty="0" smtClean="0"/>
            </a:br>
            <a:r>
              <a:rPr lang="el-GR" dirty="0" smtClean="0"/>
              <a:t>Προστίθενται: νιτρικά στο κρέας, υπολείμματα </a:t>
            </a:r>
            <a:r>
              <a:rPr lang="el-GR" dirty="0" err="1" smtClean="0"/>
              <a:t>αντιμικροβιακών</a:t>
            </a:r>
            <a:r>
              <a:rPr lang="el-GR" dirty="0" smtClean="0"/>
              <a:t> σε ζωοτροφή. </a:t>
            </a:r>
            <a:br>
              <a:rPr lang="el-GR" dirty="0" smtClean="0"/>
            </a:br>
            <a:r>
              <a:rPr lang="el-GR" dirty="0" smtClean="0"/>
              <a:t/>
            </a:r>
            <a:br>
              <a:rPr lang="el-GR" dirty="0" smtClean="0"/>
            </a:br>
            <a:r>
              <a:rPr lang="el-GR" dirty="0" smtClean="0"/>
              <a:t>Προστίθενται κατά λάθος: οποιαδήποτε μη επιθυμητή ουσία (υλικά καθαρισμού) </a:t>
            </a:r>
            <a:br>
              <a:rPr lang="el-GR" dirty="0" smtClean="0"/>
            </a:br>
            <a:r>
              <a:rPr lang="el-GR" dirty="0" smtClean="0"/>
              <a:t/>
            </a:r>
            <a:br>
              <a:rPr lang="el-GR" dirty="0" smtClean="0"/>
            </a:br>
            <a:r>
              <a:rPr lang="el-GR" dirty="0" smtClean="0"/>
              <a:t>Μη αναγνωρίσιμα / λάθος συστατικά (χρώματα) </a:t>
            </a:r>
            <a:br>
              <a:rPr lang="el-GR" dirty="0" smtClean="0"/>
            </a:b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Χημικοί κίνδυνοι τροφίμων</a:t>
            </a: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
            </a:r>
            <a:br>
              <a:rPr lang="el-GR" dirty="0" smtClean="0"/>
            </a:br>
            <a:endParaRPr lang="el-GR" dirty="0" smtClean="0"/>
          </a:p>
          <a:p>
            <a:r>
              <a:rPr lang="el-GR" dirty="0" smtClean="0"/>
              <a:t>Γεωργικά προϊόντα (εντομοκτόνα, μυκητοκτόνα, λιπάσματα, αντιβιοτικά, ορμόνες) </a:t>
            </a:r>
          </a:p>
          <a:p>
            <a:r>
              <a:rPr lang="el-GR" dirty="0" smtClean="0"/>
              <a:t>Απαγορευμένα υλικά </a:t>
            </a:r>
          </a:p>
          <a:p>
            <a:r>
              <a:rPr lang="el-GR" dirty="0" smtClean="0"/>
              <a:t>Τοξικές ουσίες και ενώσεις (μόλυβδος, ψευδάργυρος, αρσενικό, υδράργυρος, κυάνιο) </a:t>
            </a:r>
          </a:p>
          <a:p>
            <a:r>
              <a:rPr lang="el-GR" dirty="0" smtClean="0"/>
              <a:t>Πρόσθετα και συντηρητικά τροφίμων : συντηρητικές ουσίες (νιτρικά, θειικά), ενισχυτές γεύσης (</a:t>
            </a:r>
            <a:r>
              <a:rPr lang="el-GR" dirty="0" err="1" smtClean="0"/>
              <a:t>γλουταμινικό</a:t>
            </a:r>
            <a:r>
              <a:rPr lang="el-GR" dirty="0" smtClean="0"/>
              <a:t> </a:t>
            </a:r>
            <a:r>
              <a:rPr lang="el-GR" dirty="0" err="1" smtClean="0"/>
              <a:t>μονονάτριο</a:t>
            </a:r>
            <a:r>
              <a:rPr lang="el-GR" dirty="0" smtClean="0"/>
              <a:t>), θρεπτικά συστατικά, χρώματα </a:t>
            </a:r>
          </a:p>
          <a:p>
            <a:r>
              <a:rPr lang="el-GR" dirty="0" smtClean="0"/>
              <a:t>Προϊόντα καθαρισμού, αποστείρωσης, λίπανσης </a:t>
            </a:r>
          </a:p>
          <a:p>
            <a:r>
              <a:rPr lang="el-GR" dirty="0" smtClean="0"/>
              <a:t>Υλικά και ουσίες συσκευασιών</a:t>
            </a:r>
          </a:p>
          <a:p>
            <a:r>
              <a:rPr lang="el-GR" dirty="0" smtClean="0"/>
              <a:t>Αλλεργιογόνα συστατικά </a:t>
            </a:r>
            <a:br>
              <a:rPr lang="el-GR" dirty="0" smtClean="0"/>
            </a:br>
            <a:endParaRPr lang="el-GR" dirty="0" smtClean="0"/>
          </a:p>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Χημικοί κίνδυνοι τροφίμων</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Οι </a:t>
            </a:r>
            <a:r>
              <a:rPr lang="el-GR" dirty="0" err="1" smtClean="0"/>
              <a:t>μυκοτοξίνες</a:t>
            </a:r>
            <a:r>
              <a:rPr lang="el-GR" dirty="0" smtClean="0"/>
              <a:t> είναι τοξικές ουσίες που προκύπτουν από τον δευτερογενή μεταβολισμό ορισμένων μυκήτων οι οποίοι αναπτύσσονται σε τρόφιμα φυτικής ή ζωικής προέλευσης κάτω από συγκεκριμένες συνθήκες. </a:t>
            </a:r>
          </a:p>
          <a:p>
            <a:r>
              <a:rPr lang="el-GR" dirty="0" smtClean="0"/>
              <a:t>Περισσότερες από εκατό τύποι </a:t>
            </a:r>
            <a:r>
              <a:rPr lang="el-GR" dirty="0" err="1" smtClean="0"/>
              <a:t>μυκοτοξινών</a:t>
            </a:r>
            <a:r>
              <a:rPr lang="el-GR" dirty="0" smtClean="0"/>
              <a:t> έχουν απομονωθεί ως προϊόντα πάνω από 200 ειδών μανιταριών. </a:t>
            </a:r>
          </a:p>
          <a:p>
            <a:r>
              <a:rPr lang="el-GR" dirty="0" smtClean="0"/>
              <a:t>Οι </a:t>
            </a:r>
            <a:r>
              <a:rPr lang="el-GR" dirty="0" err="1" smtClean="0"/>
              <a:t>μυκοτοξίνες</a:t>
            </a:r>
            <a:r>
              <a:rPr lang="el-GR" dirty="0" smtClean="0"/>
              <a:t> σχηματίζονται κυρίως από μύκητες που ανήκουν στα γένη: </a:t>
            </a:r>
            <a:br>
              <a:rPr lang="el-GR" dirty="0" smtClean="0"/>
            </a:br>
            <a:r>
              <a:rPr lang="el-GR" dirty="0" smtClean="0"/>
              <a:t/>
            </a:r>
            <a:br>
              <a:rPr lang="el-GR" dirty="0" smtClean="0"/>
            </a:br>
            <a:r>
              <a:rPr lang="el-GR" dirty="0" err="1" smtClean="0"/>
              <a:t>Aspergillus</a:t>
            </a:r>
            <a:r>
              <a:rPr lang="el-GR" dirty="0" smtClean="0"/>
              <a:t>, (</a:t>
            </a:r>
            <a:r>
              <a:rPr lang="el-GR" dirty="0" err="1" smtClean="0"/>
              <a:t>Αφλατοξίνες</a:t>
            </a:r>
            <a:r>
              <a:rPr lang="el-GR" dirty="0" smtClean="0"/>
              <a:t>, </a:t>
            </a:r>
            <a:r>
              <a:rPr lang="el-GR" dirty="0" err="1" smtClean="0"/>
              <a:t>Οχρατοξίνες</a:t>
            </a:r>
            <a:r>
              <a:rPr lang="el-GR" dirty="0" smtClean="0"/>
              <a:t>) </a:t>
            </a:r>
            <a:br>
              <a:rPr lang="el-GR" dirty="0" smtClean="0"/>
            </a:br>
            <a:r>
              <a:rPr lang="el-GR" dirty="0" smtClean="0"/>
              <a:t/>
            </a:r>
            <a:br>
              <a:rPr lang="el-GR" dirty="0" smtClean="0"/>
            </a:br>
            <a:r>
              <a:rPr lang="el-GR" dirty="0" err="1" smtClean="0"/>
              <a:t>Fusarium</a:t>
            </a:r>
            <a:r>
              <a:rPr lang="el-GR" dirty="0" smtClean="0"/>
              <a:t> (</a:t>
            </a:r>
            <a:r>
              <a:rPr lang="el-GR" dirty="0" err="1" smtClean="0"/>
              <a:t>Ζεαραλενόνες</a:t>
            </a:r>
            <a:r>
              <a:rPr lang="el-GR" dirty="0" smtClean="0"/>
              <a:t>, </a:t>
            </a:r>
            <a:r>
              <a:rPr lang="el-GR" dirty="0" err="1" smtClean="0"/>
              <a:t>Τριχοθεσίνες</a:t>
            </a:r>
            <a:r>
              <a:rPr lang="el-GR" dirty="0" smtClean="0"/>
              <a:t>, </a:t>
            </a:r>
            <a:r>
              <a:rPr lang="el-GR" dirty="0" err="1" smtClean="0"/>
              <a:t>Φουμονισίνες</a:t>
            </a:r>
            <a:r>
              <a:rPr lang="el-GR" dirty="0" smtClean="0"/>
              <a:t>) </a:t>
            </a:r>
            <a:br>
              <a:rPr lang="el-GR" dirty="0" smtClean="0"/>
            </a:br>
            <a:r>
              <a:rPr lang="el-GR" dirty="0" smtClean="0"/>
              <a:t/>
            </a:r>
            <a:br>
              <a:rPr lang="el-GR" dirty="0" smtClean="0"/>
            </a:br>
            <a:r>
              <a:rPr lang="el-GR" dirty="0" err="1" smtClean="0"/>
              <a:t>Penicillium</a:t>
            </a:r>
            <a:r>
              <a:rPr lang="el-GR" dirty="0" smtClean="0"/>
              <a:t>. (</a:t>
            </a:r>
            <a:r>
              <a:rPr lang="el-GR" dirty="0" err="1" smtClean="0"/>
              <a:t>Οχρατοξίνες</a:t>
            </a:r>
            <a:r>
              <a:rPr lang="el-GR" dirty="0" smtClean="0"/>
              <a:t>) </a:t>
            </a:r>
            <a:br>
              <a:rPr lang="el-GR" dirty="0" smtClean="0"/>
            </a:b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Χημικοί Κίνδυνοι </a:t>
            </a:r>
            <a:r>
              <a:rPr lang="el-GR" dirty="0" err="1" smtClean="0"/>
              <a:t>Αλφατοξίνες</a:t>
            </a:r>
            <a:endParaRPr lang="el-GR" dirty="0"/>
          </a:p>
        </p:txBody>
      </p:sp>
      <p:sp>
        <p:nvSpPr>
          <p:cNvPr id="3" name="2 - Θέση περιεχομένου"/>
          <p:cNvSpPr>
            <a:spLocks noGrp="1"/>
          </p:cNvSpPr>
          <p:nvPr>
            <p:ph idx="1"/>
          </p:nvPr>
        </p:nvSpPr>
        <p:spPr/>
        <p:txBody>
          <a:bodyPr>
            <a:noAutofit/>
          </a:bodyPr>
          <a:lstStyle/>
          <a:p>
            <a:r>
              <a:rPr lang="el-GR" sz="1600" dirty="0" smtClean="0"/>
              <a:t>Συλλογή τοξικών ενώσεων με όμοια δομή που παράγονται από ορισμένα στελέχη των </a:t>
            </a:r>
            <a:r>
              <a:rPr lang="el-GR" sz="1600" dirty="0" err="1" smtClean="0"/>
              <a:t>μυκητων</a:t>
            </a:r>
            <a:r>
              <a:rPr lang="el-GR" sz="1600" dirty="0" smtClean="0"/>
              <a:t> A. </a:t>
            </a:r>
            <a:r>
              <a:rPr lang="el-GR" sz="1600" dirty="0" err="1" smtClean="0"/>
              <a:t>flavus</a:t>
            </a:r>
            <a:r>
              <a:rPr lang="el-GR" sz="1600" dirty="0" smtClean="0"/>
              <a:t> και A. </a:t>
            </a:r>
            <a:r>
              <a:rPr lang="el-GR" sz="1600" dirty="0" err="1" smtClean="0"/>
              <a:t>parasiticus</a:t>
            </a:r>
            <a:r>
              <a:rPr lang="el-GR" sz="1600" dirty="0" smtClean="0"/>
              <a:t> σε ευνοϊκές συνθήκες θερμοκρασίας και υγρασίας. </a:t>
            </a:r>
          </a:p>
          <a:p>
            <a:r>
              <a:rPr lang="el-GR" sz="1600" dirty="0" smtClean="0"/>
              <a:t>Οι περισσότερες περιπτώσεις εντοπισμού </a:t>
            </a:r>
            <a:r>
              <a:rPr lang="el-GR" sz="1600" dirty="0" err="1" smtClean="0"/>
              <a:t>αφλατοξινών</a:t>
            </a:r>
            <a:r>
              <a:rPr lang="el-GR" sz="1600" dirty="0" smtClean="0"/>
              <a:t> έχουν καταγραφεί σε ξηρούς καρπούς φιστίκια, καθώς και σε άλλες τροφές με υψηλή περιεκτικότητα σε λιπαρά, όπως σπόρους καλαμποκιού και βαμβακιού. </a:t>
            </a:r>
          </a:p>
          <a:p>
            <a:r>
              <a:rPr lang="el-GR" sz="1600" dirty="0" smtClean="0"/>
              <a:t>Οι βασικές </a:t>
            </a:r>
            <a:r>
              <a:rPr lang="el-GR" sz="1600" dirty="0" err="1" smtClean="0"/>
              <a:t>αφλατοξίνες</a:t>
            </a:r>
            <a:r>
              <a:rPr lang="el-GR" sz="1600" dirty="0" smtClean="0"/>
              <a:t> είναι οι B1, B2, G1 και G2, οι οποίες εντοπίζονται εύκολα μέσω υπεριώδους ακτινοβολίας (οι B εμφανίζονται μπλε και οι G πράσινες). </a:t>
            </a:r>
          </a:p>
          <a:p>
            <a:r>
              <a:rPr lang="el-GR" sz="1600" dirty="0" smtClean="0"/>
              <a:t>Η διάσπαση μπορεί να πραγματοποιηθεί με χρωματογραφία λεπτού στρώματος και εφαρμογή υπεριώδους ακτινοβολίας. Συνήθως, η Β1 είναι αυτή που υπερισχύει και είναι επίσης η πιο τοξική.</a:t>
            </a:r>
          </a:p>
          <a:p>
            <a:r>
              <a:rPr lang="el-GR" sz="1600" dirty="0" smtClean="0"/>
              <a:t>Η </a:t>
            </a:r>
            <a:r>
              <a:rPr lang="el-GR" sz="1600" dirty="0" err="1" smtClean="0"/>
              <a:t>αφλατοξίνη</a:t>
            </a:r>
            <a:r>
              <a:rPr lang="el-GR" sz="1600" dirty="0" smtClean="0"/>
              <a:t> Μ προέρχεται από τον μεταβολισμό της Β1 και εντοπίζεται στο γάλα και τα ούρα αγελάδων ή άλλων ζώων που παράγουν γάλα και έχουν φάει τροφή που έχει μολυνθεί με </a:t>
            </a:r>
            <a:r>
              <a:rPr lang="el-GR" sz="1600" dirty="0" err="1" smtClean="0"/>
              <a:t>αφλατοξίνη</a:t>
            </a:r>
            <a:r>
              <a:rPr lang="el-GR" sz="1600" dirty="0" smtClean="0"/>
              <a:t> Β1. </a:t>
            </a:r>
          </a:p>
          <a:p>
            <a:r>
              <a:rPr lang="el-GR" sz="1600" dirty="0" smtClean="0"/>
              <a:t>Οι </a:t>
            </a:r>
            <a:r>
              <a:rPr lang="el-GR" sz="1600" dirty="0" err="1" smtClean="0"/>
              <a:t>αφλατοξίνες</a:t>
            </a:r>
            <a:r>
              <a:rPr lang="el-GR" sz="1600" dirty="0" smtClean="0"/>
              <a:t> οδηγούν σε νέκρωση, κίρρωση και καρκίνο του ήπατος σε πολλά ζώα, ενώ δεν έχει εντοπιστεί κανένα είδος που να είναι ανθεκτικό στην οξεία τοξικότητα των </a:t>
            </a:r>
            <a:r>
              <a:rPr lang="el-GR" sz="1600" dirty="0" err="1" smtClean="0"/>
              <a:t>αφλατοξινών</a:t>
            </a:r>
            <a:r>
              <a:rPr lang="el-GR" sz="1600" dirty="0" smtClean="0"/>
              <a:t>. </a:t>
            </a:r>
          </a:p>
          <a:p>
            <a:r>
              <a:rPr lang="el-GR" sz="1600" dirty="0" smtClean="0"/>
              <a:t>Η τιμή LD50 κυμαίνεται από 0,5 έως 10 </a:t>
            </a:r>
            <a:r>
              <a:rPr lang="el-GR" sz="1600" dirty="0" err="1" smtClean="0"/>
              <a:t>mg</a:t>
            </a:r>
            <a:r>
              <a:rPr lang="el-GR" sz="1600" dirty="0" smtClean="0"/>
              <a:t>/</a:t>
            </a:r>
            <a:r>
              <a:rPr lang="el-GR" sz="1600" dirty="0" err="1" smtClean="0"/>
              <a:t>kg</a:t>
            </a:r>
            <a:r>
              <a:rPr lang="el-GR" sz="1600" dirty="0" smtClean="0"/>
              <a:t> σωματικού βάρους. Ωστόσο, η τοξικότητα μπορεί να επηρεάζεται από περιβαλλοντικούς παράγοντες, τη διάρκεια και το επίπεδο έκθεσης, τη διατροφή και την ηλικία. </a:t>
            </a:r>
            <a:br>
              <a:rPr lang="el-GR" sz="1600" dirty="0" smtClean="0"/>
            </a:br>
            <a:endParaRPr lang="el-GR"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Χημικοί Κίνδυνοι </a:t>
            </a:r>
            <a:r>
              <a:rPr lang="el-GR" dirty="0" err="1" smtClean="0"/>
              <a:t>Οχρατοξίνες</a:t>
            </a:r>
            <a:endParaRPr lang="el-GR" dirty="0"/>
          </a:p>
        </p:txBody>
      </p:sp>
      <p:sp>
        <p:nvSpPr>
          <p:cNvPr id="3" name="2 - Θέση περιεχομένου"/>
          <p:cNvSpPr>
            <a:spLocks noGrp="1"/>
          </p:cNvSpPr>
          <p:nvPr>
            <p:ph idx="1"/>
          </p:nvPr>
        </p:nvSpPr>
        <p:spPr/>
        <p:txBody>
          <a:bodyPr>
            <a:noAutofit/>
          </a:bodyPr>
          <a:lstStyle/>
          <a:p>
            <a:r>
              <a:rPr lang="el-GR" sz="1400" dirty="0" smtClean="0"/>
              <a:t>Οι </a:t>
            </a:r>
            <a:r>
              <a:rPr lang="el-GR" sz="1400" dirty="0" err="1" smtClean="0"/>
              <a:t>οχρατοξίνες</a:t>
            </a:r>
            <a:r>
              <a:rPr lang="el-GR" sz="1400" dirty="0" smtClean="0"/>
              <a:t> δημιουργούνται από τους μύκητες Α. </a:t>
            </a:r>
            <a:r>
              <a:rPr lang="el-GR" sz="1400" dirty="0" err="1" smtClean="0"/>
              <a:t>Ochraceus</a:t>
            </a:r>
            <a:r>
              <a:rPr lang="el-GR" sz="1400" dirty="0" smtClean="0"/>
              <a:t>, P. </a:t>
            </a:r>
            <a:r>
              <a:rPr lang="el-GR" sz="1400" dirty="0" err="1" smtClean="0"/>
              <a:t>Verrucosum</a:t>
            </a:r>
            <a:r>
              <a:rPr lang="el-GR" sz="1400" dirty="0" smtClean="0"/>
              <a:t> και P. </a:t>
            </a:r>
            <a:r>
              <a:rPr lang="el-GR" sz="1400" dirty="0" err="1" smtClean="0"/>
              <a:t>Viridicatum</a:t>
            </a:r>
            <a:r>
              <a:rPr lang="el-GR" sz="1400" dirty="0" smtClean="0"/>
              <a:t>. Η </a:t>
            </a:r>
            <a:r>
              <a:rPr lang="el-GR" sz="1400" dirty="0" err="1" smtClean="0"/>
              <a:t>οχρατοξίνη</a:t>
            </a:r>
            <a:r>
              <a:rPr lang="el-GR" sz="1400" dirty="0" smtClean="0"/>
              <a:t> Α θεωρείται η πιο ισχυρή. </a:t>
            </a:r>
            <a:br>
              <a:rPr lang="el-GR" sz="1400" dirty="0" smtClean="0"/>
            </a:br>
            <a:r>
              <a:rPr lang="el-GR" sz="1400" dirty="0" smtClean="0"/>
              <a:t/>
            </a:r>
            <a:br>
              <a:rPr lang="el-GR" sz="1400" dirty="0" smtClean="0"/>
            </a:br>
            <a:r>
              <a:rPr lang="el-GR" sz="1400" dirty="0" smtClean="0"/>
              <a:t>Οι τοξίνες αυτές βρίσκονται κυρίως στα δημητριακά, αλλά έχουν παρατηρηθεί επίσης σημαντικά επίπεδα μόλυνσης σε χυμούς φρούτων, κόκκινο κρασί, κακάο, ξηρούς καρπούς, μπαχαρικά και αποξηραμένα φρούτα, καθώς και προϊόντα από αίμα χοίρων και μπύρα. </a:t>
            </a:r>
            <a:br>
              <a:rPr lang="el-GR" sz="1400" dirty="0" smtClean="0"/>
            </a:br>
            <a:r>
              <a:rPr lang="el-GR" sz="1400" dirty="0" smtClean="0"/>
              <a:t/>
            </a:r>
            <a:br>
              <a:rPr lang="el-GR" sz="1400" dirty="0" smtClean="0"/>
            </a:br>
            <a:r>
              <a:rPr lang="el-GR" sz="1400" dirty="0" smtClean="0"/>
              <a:t>Οι </a:t>
            </a:r>
            <a:r>
              <a:rPr lang="el-GR" sz="1400" dirty="0" err="1" smtClean="0"/>
              <a:t>οχρατοξίνες</a:t>
            </a:r>
            <a:r>
              <a:rPr lang="el-GR" sz="1400" dirty="0" smtClean="0"/>
              <a:t> προκαλούν βλάβες στους νεφρούς και στο ανοσοποιητικό σύστημα, ενώ έχουν διαπιστωθεί ότι προκαλούν καρκίνο και </a:t>
            </a:r>
            <a:r>
              <a:rPr lang="el-GR" sz="1400" dirty="0" err="1" smtClean="0"/>
              <a:t>τερατογενέσεις</a:t>
            </a:r>
            <a:r>
              <a:rPr lang="el-GR" sz="1400" dirty="0" smtClean="0"/>
              <a:t>. </a:t>
            </a:r>
            <a:br>
              <a:rPr lang="el-GR" sz="1400" dirty="0" smtClean="0"/>
            </a:br>
            <a:r>
              <a:rPr lang="el-GR" sz="1400" dirty="0" smtClean="0"/>
              <a:t/>
            </a:r>
            <a:br>
              <a:rPr lang="el-GR" sz="1400" dirty="0" smtClean="0"/>
            </a:br>
            <a:r>
              <a:rPr lang="el-GR" sz="1400" dirty="0" smtClean="0"/>
              <a:t>Η αποτελεσματικότητα τους, όμως, επηρεάζεται σε μεγάλο βαθμό από το είδος και το φύλο του ζώου. </a:t>
            </a:r>
            <a:br>
              <a:rPr lang="el-GR" sz="1400" dirty="0" smtClean="0"/>
            </a:br>
            <a:r>
              <a:rPr lang="el-GR" sz="1400" dirty="0" smtClean="0"/>
              <a:t/>
            </a:r>
            <a:br>
              <a:rPr lang="el-GR" sz="1400" dirty="0" smtClean="0"/>
            </a:br>
            <a:endParaRPr lang="el-GR"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Χημικοί Κίνδυνοι </a:t>
            </a:r>
            <a:r>
              <a:rPr lang="el-GR" dirty="0" err="1" smtClean="0"/>
              <a:t>Φουμονισίνες</a:t>
            </a:r>
            <a:r>
              <a:rPr lang="el-GR" dirty="0" smtClean="0"/>
              <a:t> &amp; </a:t>
            </a:r>
            <a:r>
              <a:rPr lang="el-GR" dirty="0" err="1" smtClean="0"/>
              <a:t>Ζεαραλενόνες</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smtClean="0"/>
              <a:t>Οι </a:t>
            </a:r>
            <a:r>
              <a:rPr lang="el-GR" dirty="0" err="1" smtClean="0"/>
              <a:t>φουμονισίνες</a:t>
            </a:r>
            <a:r>
              <a:rPr lang="el-GR" dirty="0" smtClean="0"/>
              <a:t> αποτελούν μια κατηγορία τοξινών που παράγονται από μύκητες του γένους </a:t>
            </a:r>
            <a:r>
              <a:rPr lang="el-GR" dirty="0" err="1" smtClean="0"/>
              <a:t>Fusarium</a:t>
            </a:r>
            <a:r>
              <a:rPr lang="el-GR" dirty="0" smtClean="0"/>
              <a:t>. </a:t>
            </a:r>
          </a:p>
          <a:p>
            <a:r>
              <a:rPr lang="el-GR" dirty="0" smtClean="0"/>
              <a:t>Βρίσκονται κυρίως στο καλαμπόκι και σε προϊόντα που περιέχουν καλαμπόκι. </a:t>
            </a:r>
          </a:p>
          <a:p>
            <a:r>
              <a:rPr lang="el-GR" dirty="0" smtClean="0"/>
              <a:t>Η έκθεση σε αυτές τις τοξίνες συνδέεται με τον καρκίνο του οισοφάγου. </a:t>
            </a:r>
          </a:p>
          <a:p>
            <a:r>
              <a:rPr lang="el-GR" dirty="0" smtClean="0"/>
              <a:t>Οι </a:t>
            </a:r>
            <a:r>
              <a:rPr lang="el-GR" dirty="0" err="1" smtClean="0"/>
              <a:t>φουμονισίνες</a:t>
            </a:r>
            <a:r>
              <a:rPr lang="el-GR" dirty="0" smtClean="0"/>
              <a:t> παρουσιάζουν σχετικά σταθερότητα σε συνθήκες επεξεργασίας των τροφίμων. </a:t>
            </a:r>
          </a:p>
          <a:p>
            <a:endParaRPr lang="el-GR" dirty="0" smtClean="0"/>
          </a:p>
          <a:p>
            <a:pPr>
              <a:buNone/>
            </a:pPr>
            <a:endParaRPr lang="el-GR" dirty="0" smtClean="0"/>
          </a:p>
          <a:p>
            <a:r>
              <a:rPr lang="el-GR" dirty="0" smtClean="0"/>
              <a:t>Οι </a:t>
            </a:r>
            <a:r>
              <a:rPr lang="el-GR" dirty="0" err="1" smtClean="0"/>
              <a:t>ζεαραλενόνες</a:t>
            </a:r>
            <a:r>
              <a:rPr lang="el-GR" dirty="0" smtClean="0"/>
              <a:t> είναι μεταβολικά προϊόντα που παράγονται από μύκητες, κυρίως από τους </a:t>
            </a:r>
            <a:r>
              <a:rPr lang="el-GR" dirty="0" err="1" smtClean="0"/>
              <a:t>Fusarium</a:t>
            </a:r>
            <a:r>
              <a:rPr lang="el-GR" dirty="0" smtClean="0"/>
              <a:t> </a:t>
            </a:r>
            <a:r>
              <a:rPr lang="el-GR" dirty="0" err="1" smtClean="0"/>
              <a:t>graminearium</a:t>
            </a:r>
            <a:r>
              <a:rPr lang="el-GR" dirty="0" smtClean="0"/>
              <a:t> και </a:t>
            </a:r>
            <a:r>
              <a:rPr lang="el-GR" dirty="0" err="1" smtClean="0"/>
              <a:t>Fusarium</a:t>
            </a:r>
            <a:r>
              <a:rPr lang="el-GR" dirty="0" smtClean="0"/>
              <a:t> </a:t>
            </a:r>
            <a:r>
              <a:rPr lang="el-GR" dirty="0" err="1" smtClean="0"/>
              <a:t>culmorum</a:t>
            </a:r>
            <a:r>
              <a:rPr lang="el-GR" dirty="0" smtClean="0"/>
              <a:t>. </a:t>
            </a:r>
          </a:p>
          <a:p>
            <a:r>
              <a:rPr lang="el-GR" dirty="0" smtClean="0"/>
              <a:t>Βρίσκονται κυρίως το καλαμπόκι, το κριθάρι, το σιτάρι, τη βρώμη και το σόργο. </a:t>
            </a:r>
          </a:p>
          <a:p>
            <a:r>
              <a:rPr lang="el-GR" dirty="0" smtClean="0"/>
              <a:t>Οι τοξίνες αυτές έχουν διαπιστωθεί ότι μπορούν να δημιουργήσουν σοβαρά προβλήματα στην αναπαραγωγή των ζώων, ιδίως των χοίρων, αλλά η επίδρασή τους στον άνθρωπο είναι δύσκολη να προσδιοριστεί. </a:t>
            </a:r>
            <a:br>
              <a:rPr lang="el-GR" dirty="0" smtClean="0"/>
            </a:br>
            <a:endParaRPr lang="el-GR" dirty="0" smtClean="0"/>
          </a:p>
          <a:p>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Χημικοί Κίνδυνοι </a:t>
            </a:r>
            <a:r>
              <a:rPr lang="el-GR" dirty="0" err="1" smtClean="0"/>
              <a:t>Τριχοθεσίνες</a:t>
            </a:r>
            <a:r>
              <a:rPr lang="el-GR" dirty="0" smtClean="0"/>
              <a:t> &amp;  </a:t>
            </a:r>
            <a:r>
              <a:rPr lang="el-GR" dirty="0" err="1" smtClean="0"/>
              <a:t>Ιχθυοτοξίνες</a:t>
            </a:r>
            <a:r>
              <a:rPr lang="el-GR" dirty="0" smtClean="0"/>
              <a:t> </a:t>
            </a:r>
            <a:endParaRPr lang="el-GR" dirty="0"/>
          </a:p>
        </p:txBody>
      </p:sp>
      <p:sp>
        <p:nvSpPr>
          <p:cNvPr id="3" name="2 - Θέση περιεχομένου"/>
          <p:cNvSpPr>
            <a:spLocks noGrp="1"/>
          </p:cNvSpPr>
          <p:nvPr>
            <p:ph idx="1"/>
          </p:nvPr>
        </p:nvSpPr>
        <p:spPr/>
        <p:txBody>
          <a:bodyPr>
            <a:noAutofit/>
          </a:bodyPr>
          <a:lstStyle/>
          <a:p>
            <a:r>
              <a:rPr lang="el-GR" sz="1400" dirty="0" smtClean="0"/>
              <a:t>Οι </a:t>
            </a:r>
            <a:r>
              <a:rPr lang="el-GR" sz="1400" dirty="0" err="1" smtClean="0"/>
              <a:t>τριχοθεσίνες</a:t>
            </a:r>
            <a:r>
              <a:rPr lang="el-GR" sz="1400" dirty="0" smtClean="0"/>
              <a:t> προέρχονται από διάφορες κατηγορίες </a:t>
            </a:r>
            <a:r>
              <a:rPr lang="el-GR" sz="1400" dirty="0" err="1" smtClean="0"/>
              <a:t>μύκητων</a:t>
            </a:r>
            <a:r>
              <a:rPr lang="el-GR" sz="1400" dirty="0" smtClean="0"/>
              <a:t> του γένους </a:t>
            </a:r>
            <a:r>
              <a:rPr lang="el-GR" sz="1400" dirty="0" err="1" smtClean="0"/>
              <a:t>Fusarium</a:t>
            </a:r>
            <a:r>
              <a:rPr lang="el-GR" sz="1400" dirty="0" smtClean="0"/>
              <a:t>. </a:t>
            </a:r>
          </a:p>
          <a:p>
            <a:r>
              <a:rPr lang="el-GR" sz="1400" dirty="0" smtClean="0"/>
              <a:t>Βρίσκονται τρόφιμα φυτικής προέλευσης όπως σιτάρι, κριθάρι και καλαμπόκι. </a:t>
            </a:r>
          </a:p>
          <a:p>
            <a:r>
              <a:rPr lang="el-GR" sz="1400" dirty="0" smtClean="0"/>
              <a:t>Υπάρχουν πάνω από τριάντα </a:t>
            </a:r>
            <a:r>
              <a:rPr lang="el-GR" sz="1400" dirty="0" err="1" smtClean="0"/>
              <a:t>τριχοθεσίνες</a:t>
            </a:r>
            <a:r>
              <a:rPr lang="el-GR" sz="1400" dirty="0" smtClean="0"/>
              <a:t>, όμως οι πιο διάσημες είναι η </a:t>
            </a:r>
            <a:r>
              <a:rPr lang="el-GR" sz="1400" dirty="0" err="1" smtClean="0"/>
              <a:t>διοξυνιβαλενόλη</a:t>
            </a:r>
            <a:r>
              <a:rPr lang="el-GR" sz="1400" dirty="0" smtClean="0"/>
              <a:t> και η </a:t>
            </a:r>
            <a:r>
              <a:rPr lang="el-GR" sz="1400" dirty="0" err="1" smtClean="0"/>
              <a:t>νιβαλενόλη</a:t>
            </a:r>
            <a:r>
              <a:rPr lang="el-GR" sz="1400" dirty="0" smtClean="0"/>
              <a:t>. </a:t>
            </a:r>
          </a:p>
          <a:p>
            <a:r>
              <a:rPr lang="el-GR" sz="1400" dirty="0" smtClean="0"/>
              <a:t>Στα ζώα προκαλούν αποστροφή προς την τροφή και επηρεάζουν το ανοσοποιητικό σύστημα. Στον άνθρωπο περιλαμβάνουν εμετό, πονοκέφαλο, πυρετό και ναυτία. </a:t>
            </a:r>
          </a:p>
          <a:p>
            <a:endParaRPr lang="el-GR" sz="1400" dirty="0" smtClean="0"/>
          </a:p>
          <a:p>
            <a:endParaRPr lang="el-GR" sz="1400" dirty="0" smtClean="0"/>
          </a:p>
          <a:p>
            <a:r>
              <a:rPr lang="el-GR" sz="1400" dirty="0" smtClean="0"/>
              <a:t>Οι </a:t>
            </a:r>
            <a:r>
              <a:rPr lang="el-GR" sz="1400" dirty="0" err="1" smtClean="0"/>
              <a:t>ιχθυοτοξίνες</a:t>
            </a:r>
            <a:r>
              <a:rPr lang="el-GR" sz="1400" dirty="0" smtClean="0"/>
              <a:t> αποτελούν μια ομάδα τοξικών ενώσεων που βρίσκονται σε ψάρια και μαλάκια. </a:t>
            </a:r>
          </a:p>
          <a:p>
            <a:r>
              <a:rPr lang="el-GR" sz="1400" dirty="0" smtClean="0"/>
              <a:t>Οι δηλητηριάσεις από ψάρια περιλαμβάνουν τη </a:t>
            </a:r>
            <a:r>
              <a:rPr lang="el-GR" sz="1400" dirty="0" err="1" smtClean="0"/>
              <a:t>σιγκουατέρα</a:t>
            </a:r>
            <a:r>
              <a:rPr lang="el-GR" sz="1400" dirty="0" smtClean="0"/>
              <a:t> τοξίνωση και τη </a:t>
            </a:r>
            <a:r>
              <a:rPr lang="el-GR" sz="1400" dirty="0" err="1" smtClean="0"/>
              <a:t>σκομβροειδή</a:t>
            </a:r>
            <a:r>
              <a:rPr lang="el-GR" sz="1400" dirty="0" smtClean="0"/>
              <a:t> τοξίνωση. </a:t>
            </a:r>
          </a:p>
          <a:p>
            <a:r>
              <a:rPr lang="el-GR" sz="1400" dirty="0" smtClean="0"/>
              <a:t>Οι δηλητηριάσεις από μαλάκια προέρχονται από μια κατηγορία τοξινών που παράγεται από άλγη, τις οποίες καταναλώνουν τα μαλάκια. Οι τοξίνες αυτές συγκεντρώνονται στα μαλάκια:</a:t>
            </a:r>
            <a:br>
              <a:rPr lang="el-GR" sz="1400" dirty="0" smtClean="0"/>
            </a:br>
            <a:r>
              <a:rPr lang="el-GR" sz="1400" dirty="0" smtClean="0"/>
              <a:t>παραλυτική τοξίνη </a:t>
            </a:r>
            <a:br>
              <a:rPr lang="el-GR" sz="1400" dirty="0" smtClean="0"/>
            </a:br>
            <a:r>
              <a:rPr lang="el-GR" sz="1400" dirty="0" smtClean="0"/>
              <a:t>διαρροϊκή τοξίνη </a:t>
            </a:r>
            <a:br>
              <a:rPr lang="el-GR" sz="1400" dirty="0" smtClean="0"/>
            </a:br>
            <a:r>
              <a:rPr lang="el-GR" sz="1400" dirty="0" err="1" smtClean="0"/>
              <a:t>νευροτοξική</a:t>
            </a:r>
            <a:r>
              <a:rPr lang="el-GR" sz="1400" dirty="0" smtClean="0"/>
              <a:t> τοξίνη</a:t>
            </a:r>
            <a:br>
              <a:rPr lang="el-GR" sz="1400" dirty="0" smtClean="0"/>
            </a:br>
            <a:r>
              <a:rPr lang="el-GR" sz="1400" dirty="0" err="1" smtClean="0"/>
              <a:t>αμνησιακή</a:t>
            </a:r>
            <a:r>
              <a:rPr lang="el-GR" sz="1400" dirty="0" smtClean="0"/>
              <a:t> τοξίνη</a:t>
            </a:r>
            <a:br>
              <a:rPr lang="el-GR" sz="1400" dirty="0" smtClean="0"/>
            </a:br>
            <a:endParaRPr lang="el-GR"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33400" y="533400"/>
            <a:ext cx="6553200" cy="457200"/>
          </a:xfrm>
          <a:prstGeom prst="rect">
            <a:avLst/>
          </a:prstGeom>
          <a:noFill/>
          <a:ln w="9525">
            <a:noFill/>
            <a:miter lim="800000"/>
            <a:headEnd/>
            <a:tailEnd/>
          </a:ln>
        </p:spPr>
        <p:txBody>
          <a:bodyPr>
            <a:spAutoFit/>
          </a:bodyPr>
          <a:lstStyle/>
          <a:p>
            <a:pPr>
              <a:spcBef>
                <a:spcPct val="50000"/>
              </a:spcBef>
            </a:pPr>
            <a:r>
              <a:rPr lang="el-GR" altLang="el-GR" sz="2400" b="1" dirty="0" smtClean="0">
                <a:solidFill>
                  <a:srgbClr val="CC0000"/>
                </a:solidFill>
                <a:latin typeface="Comic Sans MS" pitchFamily="66" charset="0"/>
              </a:rPr>
              <a:t> Τοξικότητα </a:t>
            </a:r>
            <a:r>
              <a:rPr lang="el-GR" altLang="el-GR" sz="2400" b="1" dirty="0">
                <a:solidFill>
                  <a:srgbClr val="CC0000"/>
                </a:solidFill>
                <a:latin typeface="Comic Sans MS" pitchFamily="66" charset="0"/>
              </a:rPr>
              <a:t>του </a:t>
            </a:r>
            <a:r>
              <a:rPr lang="en-US" altLang="el-GR" sz="2400" b="1" dirty="0">
                <a:solidFill>
                  <a:srgbClr val="CC0000"/>
                </a:solidFill>
                <a:latin typeface="Comic Sans MS" pitchFamily="66" charset="0"/>
              </a:rPr>
              <a:t>CO</a:t>
            </a:r>
            <a:endParaRPr lang="en-GB" altLang="el-GR" sz="2400" b="1" dirty="0">
              <a:solidFill>
                <a:srgbClr val="CC0000"/>
              </a:solidFill>
              <a:latin typeface="Comic Sans MS" pitchFamily="66" charset="0"/>
            </a:endParaRPr>
          </a:p>
        </p:txBody>
      </p:sp>
      <p:sp>
        <p:nvSpPr>
          <p:cNvPr id="21507" name="Text Box 3"/>
          <p:cNvSpPr txBox="1">
            <a:spLocks noChangeArrowheads="1"/>
          </p:cNvSpPr>
          <p:nvPr/>
        </p:nvSpPr>
        <p:spPr bwMode="auto">
          <a:xfrm>
            <a:off x="609600" y="1219200"/>
            <a:ext cx="8001000" cy="1016000"/>
          </a:xfrm>
          <a:prstGeom prst="rect">
            <a:avLst/>
          </a:prstGeom>
          <a:noFill/>
          <a:ln w="9525">
            <a:noFill/>
            <a:miter lim="800000"/>
            <a:headEnd/>
            <a:tailEnd/>
          </a:ln>
        </p:spPr>
        <p:txBody>
          <a:bodyPr>
            <a:spAutoFit/>
          </a:bodyPr>
          <a:lstStyle/>
          <a:p>
            <a:pPr>
              <a:spcBef>
                <a:spcPct val="50000"/>
              </a:spcBef>
            </a:pPr>
            <a:r>
              <a:rPr lang="en-US" altLang="el-GR" sz="2400" dirty="0" err="1">
                <a:latin typeface="Comic Sans MS" pitchFamily="66" charset="0"/>
              </a:rPr>
              <a:t>Hb</a:t>
            </a:r>
            <a:r>
              <a:rPr lang="en-US" altLang="el-GR" sz="2400" dirty="0">
                <a:latin typeface="Comic Sans MS" pitchFamily="66" charset="0"/>
              </a:rPr>
              <a:t> + O</a:t>
            </a:r>
            <a:r>
              <a:rPr lang="en-US" altLang="el-GR" sz="2400" baseline="-25000" dirty="0">
                <a:latin typeface="Comic Sans MS" pitchFamily="66" charset="0"/>
              </a:rPr>
              <a:t>2</a:t>
            </a:r>
            <a:r>
              <a:rPr lang="en-US" altLang="el-GR" sz="2400" dirty="0">
                <a:latin typeface="Comic Sans MS" pitchFamily="66" charset="0"/>
              </a:rPr>
              <a:t> </a:t>
            </a:r>
            <a:r>
              <a:rPr lang="en-US" altLang="el-GR" sz="2400" dirty="0">
                <a:latin typeface="Comic Sans MS" pitchFamily="66" charset="0"/>
                <a:sym typeface="Wingdings 3" pitchFamily="18" charset="2"/>
              </a:rPr>
              <a:t></a:t>
            </a:r>
            <a:r>
              <a:rPr lang="en-US" altLang="el-GR" sz="2400" dirty="0">
                <a:latin typeface="Comic Sans MS" pitchFamily="66" charset="0"/>
              </a:rPr>
              <a:t> </a:t>
            </a:r>
            <a:r>
              <a:rPr lang="en-US" altLang="el-GR" sz="2400" dirty="0" err="1">
                <a:latin typeface="Comic Sans MS" pitchFamily="66" charset="0"/>
                <a:sym typeface="Wingdings 3" pitchFamily="18" charset="2"/>
              </a:rPr>
              <a:t>HbO</a:t>
            </a:r>
            <a:r>
              <a:rPr lang="el-GR" altLang="el-GR" sz="2400" baseline="-25000" dirty="0">
                <a:latin typeface="Comic Sans MS" pitchFamily="66" charset="0"/>
                <a:sym typeface="Wingdings 3" pitchFamily="18" charset="2"/>
              </a:rPr>
              <a:t>2</a:t>
            </a:r>
            <a:endParaRPr lang="en-US" altLang="el-GR" sz="2400" baseline="-25000" dirty="0">
              <a:latin typeface="Comic Sans MS" pitchFamily="66" charset="0"/>
              <a:sym typeface="Wingdings 3" pitchFamily="18" charset="2"/>
            </a:endParaRPr>
          </a:p>
          <a:p>
            <a:pPr>
              <a:spcBef>
                <a:spcPct val="50000"/>
              </a:spcBef>
            </a:pPr>
            <a:r>
              <a:rPr lang="en-US" altLang="el-GR" sz="2400" dirty="0" err="1">
                <a:latin typeface="Comic Sans MS" pitchFamily="66" charset="0"/>
                <a:sym typeface="Wingdings 3" pitchFamily="18" charset="2"/>
              </a:rPr>
              <a:t>Hb</a:t>
            </a:r>
            <a:r>
              <a:rPr lang="en-US" altLang="el-GR" sz="2400" dirty="0">
                <a:latin typeface="Comic Sans MS" pitchFamily="66" charset="0"/>
                <a:sym typeface="Wingdings 3" pitchFamily="18" charset="2"/>
              </a:rPr>
              <a:t> + CO  </a:t>
            </a:r>
            <a:r>
              <a:rPr lang="en-US" altLang="el-GR" sz="2400" dirty="0" err="1">
                <a:latin typeface="Comic Sans MS" pitchFamily="66" charset="0"/>
                <a:sym typeface="Wingdings 3" pitchFamily="18" charset="2"/>
              </a:rPr>
              <a:t>HbCO</a:t>
            </a:r>
            <a:r>
              <a:rPr lang="en-US" altLang="el-GR" sz="2400" dirty="0">
                <a:latin typeface="Comic Sans MS" pitchFamily="66" charset="0"/>
                <a:sym typeface="Wingdings 3" pitchFamily="18" charset="2"/>
              </a:rPr>
              <a:t> (</a:t>
            </a:r>
            <a:r>
              <a:rPr lang="el-GR" altLang="el-GR" sz="2400" dirty="0">
                <a:latin typeface="Comic Sans MS" pitchFamily="66" charset="0"/>
                <a:sym typeface="Wingdings 3" pitchFamily="18" charset="2"/>
              </a:rPr>
              <a:t>&gt;</a:t>
            </a:r>
            <a:r>
              <a:rPr lang="en-US" altLang="el-GR" sz="2400" dirty="0">
                <a:latin typeface="Comic Sans MS" pitchFamily="66" charset="0"/>
                <a:sym typeface="Wingdings 3" pitchFamily="18" charset="2"/>
              </a:rPr>
              <a:t>2</a:t>
            </a:r>
            <a:r>
              <a:rPr lang="el-GR" altLang="el-GR" sz="2400" dirty="0">
                <a:latin typeface="Comic Sans MS" pitchFamily="66" charset="0"/>
                <a:sym typeface="Wingdings 3" pitchFamily="18" charset="2"/>
              </a:rPr>
              <a:t>00-300)</a:t>
            </a:r>
            <a:endParaRPr lang="en-GB" altLang="el-GR" sz="2400" dirty="0">
              <a:latin typeface="Comic Sans MS" pitchFamily="66" charset="0"/>
              <a:sym typeface="Wingdings 3" pitchFamily="18" charset="2"/>
            </a:endParaRPr>
          </a:p>
        </p:txBody>
      </p:sp>
      <p:sp>
        <p:nvSpPr>
          <p:cNvPr id="21508" name="Text Box 7"/>
          <p:cNvSpPr txBox="1">
            <a:spLocks noChangeArrowheads="1"/>
          </p:cNvSpPr>
          <p:nvPr/>
        </p:nvSpPr>
        <p:spPr bwMode="auto">
          <a:xfrm>
            <a:off x="519113" y="5534026"/>
            <a:ext cx="6324600" cy="396875"/>
          </a:xfrm>
          <a:prstGeom prst="rect">
            <a:avLst/>
          </a:prstGeom>
          <a:noFill/>
          <a:ln w="9525">
            <a:noFill/>
            <a:miter lim="800000"/>
            <a:headEnd/>
            <a:tailEnd/>
          </a:ln>
        </p:spPr>
        <p:txBody>
          <a:bodyPr>
            <a:spAutoFit/>
          </a:bodyPr>
          <a:lstStyle/>
          <a:p>
            <a:pPr>
              <a:spcBef>
                <a:spcPct val="50000"/>
              </a:spcBef>
            </a:pPr>
            <a:r>
              <a:rPr lang="el-GR" altLang="el-GR" sz="2000" dirty="0">
                <a:latin typeface="Comic Sans MS" pitchFamily="66" charset="0"/>
              </a:rPr>
              <a:t>Περιορισμός εκπομπών </a:t>
            </a:r>
            <a:r>
              <a:rPr lang="en-US" altLang="el-GR" sz="2000" dirty="0">
                <a:latin typeface="Comic Sans MS" pitchFamily="66" charset="0"/>
                <a:sym typeface="Wingdings 3" pitchFamily="18" charset="2"/>
              </a:rPr>
              <a:t></a:t>
            </a:r>
            <a:r>
              <a:rPr lang="el-GR" altLang="el-GR" sz="2000" dirty="0">
                <a:latin typeface="Comic Sans MS" pitchFamily="66" charset="0"/>
                <a:sym typeface="Wingdings 3" pitchFamily="18" charset="2"/>
              </a:rPr>
              <a:t> καταλύτες αυτοκινήτων</a:t>
            </a:r>
            <a:endParaRPr lang="en-GB" altLang="el-GR" sz="2000" dirty="0">
              <a:latin typeface="Comic Sans MS" pitchFamily="66" charset="0"/>
              <a:sym typeface="Wingdings 3" pitchFamily="18" charset="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Τοξίνωση </a:t>
            </a:r>
            <a:r>
              <a:rPr lang="el-GR" dirty="0" err="1" smtClean="0"/>
              <a:t>Σιγκυατέρα</a:t>
            </a:r>
            <a:r>
              <a:rPr lang="el-GR" dirty="0" smtClean="0"/>
              <a:t> &amp; </a:t>
            </a:r>
            <a:r>
              <a:rPr lang="el-GR" dirty="0" err="1" smtClean="0"/>
              <a:t>Σκομβροειδών</a:t>
            </a:r>
            <a:endParaRPr lang="el-GR" dirty="0"/>
          </a:p>
        </p:txBody>
      </p:sp>
      <p:sp>
        <p:nvSpPr>
          <p:cNvPr id="3" name="2 - Θέση περιεχομένου"/>
          <p:cNvSpPr>
            <a:spLocks noGrp="1"/>
          </p:cNvSpPr>
          <p:nvPr>
            <p:ph idx="1"/>
          </p:nvPr>
        </p:nvSpPr>
        <p:spPr/>
        <p:txBody>
          <a:bodyPr>
            <a:noAutofit/>
          </a:bodyPr>
          <a:lstStyle/>
          <a:p>
            <a:r>
              <a:rPr lang="el-GR" sz="1400" dirty="0" smtClean="0"/>
              <a:t>Η τοξίνη </a:t>
            </a:r>
            <a:r>
              <a:rPr lang="el-GR" sz="1400" dirty="0" err="1" smtClean="0"/>
              <a:t>σιγκουατέρα</a:t>
            </a:r>
            <a:r>
              <a:rPr lang="el-GR" sz="1400" dirty="0" smtClean="0"/>
              <a:t> προέρχεται από </a:t>
            </a:r>
            <a:r>
              <a:rPr lang="el-GR" sz="1400" dirty="0" err="1" smtClean="0"/>
              <a:t>μικροάλγη</a:t>
            </a:r>
            <a:r>
              <a:rPr lang="el-GR" sz="1400" dirty="0" smtClean="0"/>
              <a:t> και συσσωρεύεται στο κρέας των ψαριών. </a:t>
            </a:r>
          </a:p>
          <a:p>
            <a:r>
              <a:rPr lang="el-GR" sz="1400" dirty="0" smtClean="0"/>
              <a:t>Τα σημάδια της δηλητηρίασης περιλαμβάνουν πόνο στα χείλη και τη γλώσσα, κεφαλαλγία, έντονους πόνους στα χέρια, τα πόδια και τα μάτια, παραισθήσεις και δερματικές παθήσεις. </a:t>
            </a:r>
          </a:p>
          <a:p>
            <a:r>
              <a:rPr lang="el-GR" sz="1400" dirty="0" smtClean="0"/>
              <a:t>Στις περισσότερες περιπτώσεις, οι ασθενείς αναρρώνουν μετά από λίγες ημέρες ή εβδομάδες, ενώ η θνησιμότητα είναι περιορισμένη. </a:t>
            </a:r>
          </a:p>
          <a:p>
            <a:endParaRPr lang="el-GR" sz="1400" dirty="0" smtClean="0"/>
          </a:p>
          <a:p>
            <a:endParaRPr lang="el-GR" sz="1400" dirty="0" smtClean="0"/>
          </a:p>
          <a:p>
            <a:r>
              <a:rPr lang="el-GR" sz="1400" dirty="0" smtClean="0"/>
              <a:t>Η </a:t>
            </a:r>
            <a:r>
              <a:rPr lang="el-GR" sz="1400" dirty="0" err="1" smtClean="0"/>
              <a:t>σκομβροειδής</a:t>
            </a:r>
            <a:r>
              <a:rPr lang="el-GR" sz="1400" dirty="0" smtClean="0"/>
              <a:t> τοξίνωση σχετίζεται με την πρόσληψη της </a:t>
            </a:r>
            <a:r>
              <a:rPr lang="el-GR" sz="1400" dirty="0" err="1" smtClean="0"/>
              <a:t>ισταμίνης</a:t>
            </a:r>
            <a:r>
              <a:rPr lang="el-GR" sz="1400" dirty="0" smtClean="0"/>
              <a:t>, μιας </a:t>
            </a:r>
            <a:r>
              <a:rPr lang="el-GR" sz="1400" dirty="0" err="1" smtClean="0"/>
              <a:t>αμίνης</a:t>
            </a:r>
            <a:r>
              <a:rPr lang="el-GR" sz="1400" dirty="0" smtClean="0"/>
              <a:t> που μπορεί να ανιχνευθεί σε υψηλές ποσότητες σε ψάρια της οικογένειας των </a:t>
            </a:r>
            <a:r>
              <a:rPr lang="el-GR" sz="1400" dirty="0" err="1" smtClean="0"/>
              <a:t>σκομβροειδών</a:t>
            </a:r>
            <a:r>
              <a:rPr lang="el-GR" sz="1400" dirty="0" smtClean="0"/>
              <a:t> και προκύπτει από τη μικροβιακή </a:t>
            </a:r>
            <a:r>
              <a:rPr lang="el-GR" sz="1400" dirty="0" err="1" smtClean="0"/>
              <a:t>αποκαροξυλίωση</a:t>
            </a:r>
            <a:r>
              <a:rPr lang="el-GR" sz="1400" dirty="0" smtClean="0"/>
              <a:t> του </a:t>
            </a:r>
            <a:r>
              <a:rPr lang="el-GR" sz="1400" dirty="0" err="1" smtClean="0"/>
              <a:t>αμινοξέος</a:t>
            </a:r>
            <a:r>
              <a:rPr lang="el-GR" sz="1400" dirty="0" smtClean="0"/>
              <a:t> </a:t>
            </a:r>
            <a:r>
              <a:rPr lang="el-GR" sz="1400" dirty="0" err="1" smtClean="0"/>
              <a:t>ιστιδίνη</a:t>
            </a:r>
            <a:r>
              <a:rPr lang="el-GR" sz="1400" dirty="0" smtClean="0"/>
              <a:t>. </a:t>
            </a:r>
            <a:br>
              <a:rPr lang="el-GR" sz="1400" dirty="0" smtClean="0"/>
            </a:br>
            <a:r>
              <a:rPr lang="el-GR" sz="1400" dirty="0" smtClean="0"/>
              <a:t/>
            </a:r>
            <a:br>
              <a:rPr lang="el-GR" sz="1400" dirty="0" smtClean="0"/>
            </a:br>
            <a:r>
              <a:rPr lang="el-GR" sz="1400" dirty="0" smtClean="0"/>
              <a:t>Η αφομοίωση της </a:t>
            </a:r>
            <a:r>
              <a:rPr lang="el-GR" sz="1400" dirty="0" err="1" smtClean="0"/>
              <a:t>ισταμίνης</a:t>
            </a:r>
            <a:r>
              <a:rPr lang="el-GR" sz="1400" dirty="0" smtClean="0"/>
              <a:t> από τον ανθρώπινο οργανισμό οδηγεί σε διόγκωση των αιμοφόρων αγγείων και αρτηριών, καθώς και σε συστολή των μυών του εντέρου που προκαλεί συμπτώματα, όπως πονοκεφάλους, εμετούς, διάρροια, εντερικούς σπασμούς κ.α. </a:t>
            </a:r>
          </a:p>
          <a:p>
            <a:r>
              <a:rPr lang="el-GR" sz="1400" dirty="0" smtClean="0"/>
              <a:t>Ο Οργανισμός Τροφίμων και Φαρμάκων των ΗΠΑ (FDA) το 1982 καθόρισε ως ανώτατο όριο τοξικότητας της </a:t>
            </a:r>
            <a:r>
              <a:rPr lang="el-GR" sz="1400" dirty="0" err="1" smtClean="0"/>
              <a:t>ισταμίνης</a:t>
            </a:r>
            <a:r>
              <a:rPr lang="el-GR" sz="1400" dirty="0" smtClean="0"/>
              <a:t> στα ψάρια της οικογένειας των </a:t>
            </a:r>
            <a:r>
              <a:rPr lang="el-GR" sz="1400" dirty="0" err="1" smtClean="0"/>
              <a:t>σκομβροειδών</a:t>
            </a:r>
            <a:r>
              <a:rPr lang="el-GR" sz="1400" dirty="0" smtClean="0"/>
              <a:t> τα 20mg/100g. Στη Γαλλία, η ανώτατη επιτρεπόμενη ποσότητα </a:t>
            </a:r>
            <a:r>
              <a:rPr lang="el-GR" sz="1400" dirty="0" err="1" smtClean="0"/>
              <a:t>ισταμίνης</a:t>
            </a:r>
            <a:r>
              <a:rPr lang="el-GR" sz="1400" dirty="0" smtClean="0"/>
              <a:t> στα θαλασσινά έχει οριστεί στα 10mg/100g. </a:t>
            </a:r>
            <a:br>
              <a:rPr lang="el-GR" sz="1400" dirty="0" smtClean="0"/>
            </a:br>
            <a:r>
              <a:rPr lang="el-GR" sz="1400" dirty="0" smtClean="0"/>
              <a:t/>
            </a:r>
            <a:br>
              <a:rPr lang="el-GR" sz="1400" dirty="0" smtClean="0"/>
            </a:br>
            <a:endParaRPr lang="el-GR"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Φυσικοί κίνδυνοι</a:t>
            </a:r>
            <a:endParaRPr lang="el-GR" dirty="0"/>
          </a:p>
        </p:txBody>
      </p:sp>
      <p:sp>
        <p:nvSpPr>
          <p:cNvPr id="3" name="2 - Θέση περιεχομένου"/>
          <p:cNvSpPr>
            <a:spLocks noGrp="1"/>
          </p:cNvSpPr>
          <p:nvPr>
            <p:ph idx="1"/>
          </p:nvPr>
        </p:nvSpPr>
        <p:spPr/>
        <p:txBody>
          <a:bodyPr>
            <a:normAutofit fontScale="47500" lnSpcReduction="20000"/>
          </a:bodyPr>
          <a:lstStyle/>
          <a:p>
            <a:r>
              <a:rPr lang="el-GR" dirty="0" smtClean="0"/>
              <a:t>Κάθε επικίνδυνο ξένο αντικείμενο που συνήθως δεν εντοπίζεται στα τρόφιμα :</a:t>
            </a:r>
            <a:br>
              <a:rPr lang="el-GR" dirty="0" smtClean="0"/>
            </a:br>
            <a:r>
              <a:rPr lang="el-GR" dirty="0" smtClean="0"/>
              <a:t/>
            </a:r>
            <a:br>
              <a:rPr lang="el-GR" dirty="0" smtClean="0"/>
            </a:br>
            <a:r>
              <a:rPr lang="el-GR" dirty="0" smtClean="0">
                <a:solidFill>
                  <a:srgbClr val="FF0000"/>
                </a:solidFill>
              </a:rPr>
              <a:t>Ξύλο </a:t>
            </a:r>
            <a:br>
              <a:rPr lang="el-GR" dirty="0" smtClean="0">
                <a:solidFill>
                  <a:srgbClr val="FF0000"/>
                </a:solidFill>
              </a:rPr>
            </a:br>
            <a:r>
              <a:rPr lang="el-GR" dirty="0" smtClean="0">
                <a:solidFill>
                  <a:srgbClr val="FF0000"/>
                </a:solidFill>
              </a:rPr>
              <a:t/>
            </a:r>
            <a:br>
              <a:rPr lang="el-GR" dirty="0" smtClean="0">
                <a:solidFill>
                  <a:srgbClr val="FF0000"/>
                </a:solidFill>
              </a:rPr>
            </a:br>
            <a:r>
              <a:rPr lang="el-GR" dirty="0" smtClean="0">
                <a:solidFill>
                  <a:srgbClr val="FF0000"/>
                </a:solidFill>
              </a:rPr>
              <a:t>Πέτρες</a:t>
            </a:r>
            <a:br>
              <a:rPr lang="el-GR" dirty="0" smtClean="0">
                <a:solidFill>
                  <a:srgbClr val="FF0000"/>
                </a:solidFill>
              </a:rPr>
            </a:br>
            <a:r>
              <a:rPr lang="el-GR" dirty="0" smtClean="0">
                <a:solidFill>
                  <a:srgbClr val="FF0000"/>
                </a:solidFill>
              </a:rPr>
              <a:t/>
            </a:r>
            <a:br>
              <a:rPr lang="el-GR" dirty="0" smtClean="0">
                <a:solidFill>
                  <a:srgbClr val="FF0000"/>
                </a:solidFill>
              </a:rPr>
            </a:br>
            <a:r>
              <a:rPr lang="el-GR" dirty="0" smtClean="0">
                <a:solidFill>
                  <a:srgbClr val="FF0000"/>
                </a:solidFill>
              </a:rPr>
              <a:t>Μέταλλο </a:t>
            </a:r>
            <a:br>
              <a:rPr lang="el-GR" dirty="0" smtClean="0">
                <a:solidFill>
                  <a:srgbClr val="FF0000"/>
                </a:solidFill>
              </a:rPr>
            </a:br>
            <a:r>
              <a:rPr lang="el-GR" dirty="0" smtClean="0">
                <a:solidFill>
                  <a:srgbClr val="FF0000"/>
                </a:solidFill>
              </a:rPr>
              <a:t/>
            </a:r>
            <a:br>
              <a:rPr lang="el-GR" dirty="0" smtClean="0">
                <a:solidFill>
                  <a:srgbClr val="FF0000"/>
                </a:solidFill>
              </a:rPr>
            </a:br>
            <a:r>
              <a:rPr lang="el-GR" dirty="0" smtClean="0">
                <a:solidFill>
                  <a:srgbClr val="FF0000"/>
                </a:solidFill>
              </a:rPr>
              <a:t>Πλαστικό </a:t>
            </a:r>
            <a:br>
              <a:rPr lang="el-GR" dirty="0" smtClean="0">
                <a:solidFill>
                  <a:srgbClr val="FF0000"/>
                </a:solidFill>
              </a:rPr>
            </a:br>
            <a:r>
              <a:rPr lang="el-GR" dirty="0" smtClean="0">
                <a:solidFill>
                  <a:srgbClr val="FF0000"/>
                </a:solidFill>
              </a:rPr>
              <a:t/>
            </a:r>
            <a:br>
              <a:rPr lang="el-GR" dirty="0" smtClean="0">
                <a:solidFill>
                  <a:srgbClr val="FF0000"/>
                </a:solidFill>
              </a:rPr>
            </a:br>
            <a:r>
              <a:rPr lang="el-GR" dirty="0" smtClean="0">
                <a:solidFill>
                  <a:srgbClr val="FF0000"/>
                </a:solidFill>
              </a:rPr>
              <a:t>Γυαλί </a:t>
            </a:r>
            <a:r>
              <a:rPr lang="el-GR" dirty="0" smtClean="0"/>
              <a:t/>
            </a:r>
            <a:br>
              <a:rPr lang="el-GR" dirty="0" smtClean="0"/>
            </a:br>
            <a:r>
              <a:rPr lang="el-GR" dirty="0" smtClean="0"/>
              <a:t/>
            </a:r>
            <a:br>
              <a:rPr lang="el-GR" dirty="0" smtClean="0"/>
            </a:br>
            <a:r>
              <a:rPr lang="el-GR" dirty="0" smtClean="0"/>
              <a:t>Παραδείγματα: </a:t>
            </a:r>
            <a:br>
              <a:rPr lang="el-GR" dirty="0" smtClean="0"/>
            </a:br>
            <a:r>
              <a:rPr lang="el-GR" dirty="0" smtClean="0"/>
              <a:t/>
            </a:r>
            <a:br>
              <a:rPr lang="el-GR" dirty="0" smtClean="0"/>
            </a:br>
            <a:r>
              <a:rPr lang="el-GR" dirty="0" smtClean="0">
                <a:solidFill>
                  <a:srgbClr val="FF0000"/>
                </a:solidFill>
              </a:rPr>
              <a:t>Κομμάτια οστών (στον κιμά) </a:t>
            </a:r>
            <a:br>
              <a:rPr lang="el-GR" dirty="0" smtClean="0">
                <a:solidFill>
                  <a:srgbClr val="FF0000"/>
                </a:solidFill>
              </a:rPr>
            </a:br>
            <a:r>
              <a:rPr lang="el-GR" dirty="0" smtClean="0">
                <a:solidFill>
                  <a:srgbClr val="FF0000"/>
                </a:solidFill>
              </a:rPr>
              <a:t/>
            </a:r>
            <a:br>
              <a:rPr lang="el-GR" dirty="0" smtClean="0">
                <a:solidFill>
                  <a:srgbClr val="FF0000"/>
                </a:solidFill>
              </a:rPr>
            </a:br>
            <a:r>
              <a:rPr lang="el-GR" dirty="0" smtClean="0">
                <a:solidFill>
                  <a:srgbClr val="FF0000"/>
                </a:solidFill>
              </a:rPr>
              <a:t>Μέρη φτερών (γαλοπούλας) </a:t>
            </a:r>
            <a:br>
              <a:rPr lang="el-GR" dirty="0" smtClean="0">
                <a:solidFill>
                  <a:srgbClr val="FF0000"/>
                </a:solidFill>
              </a:rPr>
            </a:br>
            <a:r>
              <a:rPr lang="el-GR" dirty="0" smtClean="0">
                <a:solidFill>
                  <a:srgbClr val="FF0000"/>
                </a:solidFill>
              </a:rPr>
              <a:t/>
            </a:r>
            <a:br>
              <a:rPr lang="el-GR" dirty="0" smtClean="0">
                <a:solidFill>
                  <a:srgbClr val="FF0000"/>
                </a:solidFill>
              </a:rPr>
            </a:br>
            <a:r>
              <a:rPr lang="el-GR" dirty="0" smtClean="0">
                <a:solidFill>
                  <a:srgbClr val="FF0000"/>
                </a:solidFill>
              </a:rPr>
              <a:t>Λάσπη στα λαχανικά </a:t>
            </a:r>
            <a:br>
              <a:rPr lang="el-GR" dirty="0" smtClean="0">
                <a:solidFill>
                  <a:srgbClr val="FF0000"/>
                </a:solidFill>
              </a:rPr>
            </a:br>
            <a:r>
              <a:rPr lang="el-GR" dirty="0" smtClean="0">
                <a:solidFill>
                  <a:srgbClr val="FF0000"/>
                </a:solidFill>
              </a:rPr>
              <a:t/>
            </a:r>
            <a:br>
              <a:rPr lang="el-GR" dirty="0" smtClean="0">
                <a:solidFill>
                  <a:srgbClr val="FF0000"/>
                </a:solidFill>
              </a:rPr>
            </a:br>
            <a:r>
              <a:rPr lang="el-GR" dirty="0" smtClean="0">
                <a:solidFill>
                  <a:srgbClr val="FF0000"/>
                </a:solidFill>
              </a:rPr>
              <a:t>Μέταλλα από εργαλεία επεξεργασίας των τροφών </a:t>
            </a:r>
            <a:br>
              <a:rPr lang="el-GR" dirty="0" smtClean="0">
                <a:solidFill>
                  <a:srgbClr val="FF0000"/>
                </a:solidFill>
              </a:rPr>
            </a:br>
            <a:r>
              <a:rPr lang="el-GR" dirty="0" smtClean="0">
                <a:solidFill>
                  <a:srgbClr val="FF0000"/>
                </a:solidFill>
              </a:rPr>
              <a:t/>
            </a:r>
            <a:br>
              <a:rPr lang="el-GR" dirty="0" smtClean="0">
                <a:solidFill>
                  <a:srgbClr val="FF0000"/>
                </a:solidFill>
              </a:rPr>
            </a:br>
            <a:r>
              <a:rPr lang="el-GR" dirty="0" smtClean="0">
                <a:solidFill>
                  <a:srgbClr val="FF0000"/>
                </a:solidFill>
              </a:rPr>
              <a:t>Κοσμήματα, νύχια (εργάτης, χειριστής) </a:t>
            </a:r>
            <a:r>
              <a:rPr lang="el-GR" dirty="0" smtClean="0"/>
              <a:t/>
            </a:r>
            <a:br>
              <a:rPr lang="el-GR" dirty="0" smtClean="0"/>
            </a:br>
            <a:endParaRPr lang="el-GR" dirty="0" smtClean="0"/>
          </a:p>
          <a:p>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idx="1"/>
          </p:nvPr>
        </p:nvSpPr>
        <p:spPr>
          <a:xfrm>
            <a:off x="0" y="0"/>
            <a:ext cx="9144000" cy="6858000"/>
          </a:xfrm>
          <a:solidFill>
            <a:schemeClr val="bg1"/>
          </a:solidFill>
        </p:spPr>
        <p:txBody>
          <a:bodyPr>
            <a:normAutofit fontScale="92500" lnSpcReduction="20000"/>
          </a:bodyPr>
          <a:lstStyle/>
          <a:p>
            <a:pPr marL="0" indent="0" algn="just">
              <a:lnSpc>
                <a:spcPct val="110000"/>
              </a:lnSpc>
              <a:buNone/>
            </a:pPr>
            <a:r>
              <a:rPr lang="el-GR" sz="2400" dirty="0" smtClean="0"/>
              <a:t>Στη Γενεύη, από τις 28 Ιουνίου έως τις 7 Ιουλίου 1993, κατά το 20ο συνέδριο της επιτροπής του </a:t>
            </a:r>
            <a:r>
              <a:rPr lang="el-GR" sz="2400" dirty="0" err="1" smtClean="0"/>
              <a:t>Codex</a:t>
            </a:r>
            <a:r>
              <a:rPr lang="el-GR" sz="2400" dirty="0" smtClean="0"/>
              <a:t> </a:t>
            </a:r>
            <a:r>
              <a:rPr lang="el-GR" sz="2400" dirty="0" err="1" smtClean="0"/>
              <a:t>Alimentarius</a:t>
            </a:r>
            <a:r>
              <a:rPr lang="el-GR" sz="2400" dirty="0" smtClean="0"/>
              <a:t>, εγκρίθηκαν οι κατευθυντήριες γραμμές για την εφαρμογή του συστήματος </a:t>
            </a:r>
          </a:p>
          <a:p>
            <a:pPr marL="0" indent="0" algn="just">
              <a:lnSpc>
                <a:spcPct val="110000"/>
              </a:lnSpc>
              <a:buNone/>
            </a:pPr>
            <a:endParaRPr lang="el-GR" sz="2400" dirty="0"/>
          </a:p>
          <a:p>
            <a:pPr marL="0" indent="0" algn="just">
              <a:lnSpc>
                <a:spcPct val="110000"/>
              </a:lnSpc>
              <a:buNone/>
            </a:pPr>
            <a:r>
              <a:rPr lang="el-GR" sz="2400" dirty="0" smtClean="0"/>
              <a:t>Τα συστήματα HACCP μπορεί να διαφέρουν σημαντικά μεταξύ επιχειρήσεων, καθώς κατά την ανάπτυξή τους εξετάζονται οι ιδιαιτερότητες κάθε προϊόντος και οι ιδιαίτερες συνθήκες λειτουργίας της κάθε μονάδας.</a:t>
            </a:r>
          </a:p>
          <a:p>
            <a:pPr>
              <a:buNone/>
            </a:pPr>
            <a:endParaRPr lang="el-GR" sz="2400" dirty="0" smtClean="0"/>
          </a:p>
          <a:p>
            <a:r>
              <a:rPr lang="el-GR" sz="2400" dirty="0" smtClean="0"/>
              <a:t>Υπάρχουν 2 στάδια: </a:t>
            </a:r>
            <a:br>
              <a:rPr lang="el-GR" sz="2400" dirty="0" smtClean="0"/>
            </a:br>
            <a:r>
              <a:rPr lang="el-GR" sz="2400" dirty="0" smtClean="0"/>
              <a:t/>
            </a:r>
            <a:br>
              <a:rPr lang="el-GR" sz="2400" dirty="0" smtClean="0"/>
            </a:br>
            <a:r>
              <a:rPr lang="el-GR" sz="2400" dirty="0" smtClean="0"/>
              <a:t>1ο: αναγνώριση των κινδύνων </a:t>
            </a:r>
            <a:br>
              <a:rPr lang="el-GR" sz="2400" dirty="0" smtClean="0"/>
            </a:br>
            <a:r>
              <a:rPr lang="el-GR" sz="2400" dirty="0" smtClean="0"/>
              <a:t/>
            </a:r>
            <a:br>
              <a:rPr lang="el-GR" sz="2400" dirty="0" smtClean="0"/>
            </a:br>
            <a:r>
              <a:rPr lang="el-GR" sz="2400" dirty="0" smtClean="0"/>
              <a:t>Επανεξετάζεται η περιγραφή του προϊόντος, τα συστατικά που χρησιμοποιούνται, </a:t>
            </a:r>
            <a:r>
              <a:rPr lang="el-GR" sz="2400" dirty="0"/>
              <a:t>ο</a:t>
            </a:r>
            <a:r>
              <a:rPr lang="el-GR" sz="2400" dirty="0" smtClean="0"/>
              <a:t> εξοπλισμός, οι ενέργειες σε κάθε στάδιο της παραγωγικής διαδικασίας, το τελικό προϊόν, οι μεθόδους αποθήκευσης και διανομής, καθώς και </a:t>
            </a:r>
            <a:r>
              <a:rPr lang="el-GR" sz="2400" dirty="0"/>
              <a:t>η</a:t>
            </a:r>
            <a:r>
              <a:rPr lang="el-GR" sz="2400" dirty="0" smtClean="0"/>
              <a:t> προτεινόμενη χρήση </a:t>
            </a:r>
            <a:br>
              <a:rPr lang="el-GR" sz="2400" dirty="0" smtClean="0"/>
            </a:br>
            <a:r>
              <a:rPr lang="el-GR" sz="2400" dirty="0" smtClean="0"/>
              <a:t/>
            </a:r>
            <a:br>
              <a:rPr lang="el-GR" sz="2400" dirty="0" smtClean="0"/>
            </a:br>
            <a:r>
              <a:rPr lang="el-GR" sz="2400" dirty="0" smtClean="0"/>
              <a:t>Δημιουργείται μια λίστα με τους ενδεχόμενους βιολογικούς, φυσικούς και χημικούς κινδύνους που μπορεί να προκύψουν. </a:t>
            </a:r>
            <a:br>
              <a:rPr lang="el-GR" sz="2400" dirty="0" smtClean="0"/>
            </a:br>
            <a:endParaRPr lang="el-GR" sz="2400" dirty="0" smtClean="0"/>
          </a:p>
          <a:p>
            <a:pPr marL="0" indent="0" algn="just">
              <a:lnSpc>
                <a:spcPct val="110000"/>
              </a:lnSpc>
              <a:buNone/>
            </a:pPr>
            <a:r>
              <a:rPr lang="el-GR" sz="2400" dirty="0" smtClean="0"/>
              <a:t> </a:t>
            </a:r>
            <a:br>
              <a:rPr lang="el-GR" sz="2400" dirty="0" smtClean="0"/>
            </a:br>
            <a:endParaRPr lang="el-GR" altLang="el-GR" sz="2400"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4">
                                            <p:bg/>
                                          </p:spTgt>
                                        </p:tgtEl>
                                        <p:attrNameLst>
                                          <p:attrName>style.visibility</p:attrName>
                                        </p:attrNameLst>
                                      </p:cBhvr>
                                      <p:to>
                                        <p:strVal val="visible"/>
                                      </p:to>
                                    </p:set>
                                    <p:animEffect transition="in" filter="checkerboard(across)">
                                      <p:cBhvr>
                                        <p:cTn id="7" dur="500"/>
                                        <p:tgtEl>
                                          <p:spTgt spid="6451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idx="1"/>
          </p:nvPr>
        </p:nvSpPr>
        <p:spPr>
          <a:xfrm>
            <a:off x="0" y="0"/>
            <a:ext cx="9144000" cy="6858000"/>
          </a:xfrm>
          <a:noFill/>
        </p:spPr>
        <p:txBody>
          <a:bodyPr/>
          <a:lstStyle/>
          <a:p>
            <a:pPr marL="0" indent="0" algn="just" eaLnBrk="1" hangingPunct="1">
              <a:buFontTx/>
              <a:buNone/>
            </a:pPr>
            <a:r>
              <a:rPr lang="el-GR" altLang="el-GR" sz="2400" dirty="0" smtClean="0">
                <a:latin typeface="Times New Roman" pitchFamily="18" charset="0"/>
              </a:rPr>
              <a:t>Διακρίνονται 2 στάδια:</a:t>
            </a:r>
            <a:endParaRPr lang="el-GR" altLang="el-GR" sz="2400" u="sng" dirty="0" smtClean="0">
              <a:latin typeface="Times New Roman" pitchFamily="18" charset="0"/>
            </a:endParaRPr>
          </a:p>
          <a:p>
            <a:pPr marL="0" indent="0" algn="just" eaLnBrk="1" hangingPunct="1">
              <a:buFontTx/>
              <a:buNone/>
            </a:pPr>
            <a:r>
              <a:rPr lang="el-GR" altLang="el-GR" sz="2400" b="1" u="sng" dirty="0" smtClean="0">
                <a:latin typeface="Times New Roman" pitchFamily="18" charset="0"/>
              </a:rPr>
              <a:t>1ο στάδιο:</a:t>
            </a:r>
            <a:r>
              <a:rPr lang="el-GR" altLang="el-GR" sz="2400" u="sng" dirty="0" smtClean="0">
                <a:latin typeface="Times New Roman" pitchFamily="18" charset="0"/>
              </a:rPr>
              <a:t> </a:t>
            </a:r>
            <a:r>
              <a:rPr lang="el-GR" altLang="el-GR" sz="2400" b="1" u="sng" dirty="0" smtClean="0">
                <a:latin typeface="Times New Roman" pitchFamily="18" charset="0"/>
              </a:rPr>
              <a:t>εντοπισμός των κινδύνων</a:t>
            </a:r>
          </a:p>
          <a:p>
            <a:pPr marL="0" indent="0" algn="just" eaLnBrk="1" hangingPunct="1">
              <a:buFontTx/>
              <a:buNone/>
            </a:pPr>
            <a:r>
              <a:rPr lang="el-GR" altLang="el-GR" sz="2400" dirty="0" smtClean="0">
                <a:latin typeface="Times New Roman" pitchFamily="18" charset="0"/>
              </a:rPr>
              <a:t>Περιγράφεται το προϊόν, τα χρησιμοποιούμενα συστατικά, ο εξοπλισμός, η παραγωγική διαδικασία, το τελικό προϊόν, οι μέθοδοι αποθήκευσης και διανομής, η προτεινόμενη χρήση</a:t>
            </a:r>
          </a:p>
          <a:p>
            <a:pPr marL="0" indent="0" algn="just" eaLnBrk="1" hangingPunct="1">
              <a:buFontTx/>
              <a:buNone/>
            </a:pPr>
            <a:endParaRPr lang="el-GR" altLang="el-GR" sz="2400" dirty="0" smtClean="0">
              <a:latin typeface="Times New Roman" pitchFamily="18" charset="0"/>
            </a:endParaRPr>
          </a:p>
          <a:p>
            <a:pPr marL="0" indent="0" algn="just" eaLnBrk="1" hangingPunct="1">
              <a:buFontTx/>
              <a:buNone/>
            </a:pPr>
            <a:r>
              <a:rPr lang="el-GR" altLang="el-GR" sz="2400" u="sng" dirty="0" err="1" smtClean="0">
                <a:latin typeface="Times New Roman" pitchFamily="18" charset="0"/>
              </a:rPr>
              <a:t>Συντάσεται</a:t>
            </a:r>
            <a:r>
              <a:rPr lang="el-GR" altLang="el-GR" sz="2400" u="sng" dirty="0" smtClean="0">
                <a:latin typeface="Times New Roman" pitchFamily="18" charset="0"/>
              </a:rPr>
              <a:t> μια </a:t>
            </a:r>
            <a:r>
              <a:rPr lang="el-GR" altLang="el-GR" sz="2400" b="1" u="sng" dirty="0" smtClean="0">
                <a:latin typeface="Times New Roman" pitchFamily="18" charset="0"/>
              </a:rPr>
              <a:t>λίστα</a:t>
            </a:r>
            <a:r>
              <a:rPr lang="el-GR" altLang="el-GR" sz="2400" b="1" dirty="0" smtClean="0">
                <a:latin typeface="Times New Roman" pitchFamily="18" charset="0"/>
              </a:rPr>
              <a:t> με </a:t>
            </a:r>
            <a:r>
              <a:rPr lang="el-GR" altLang="el-GR" sz="2400" b="1" u="sng" dirty="0" smtClean="0">
                <a:latin typeface="Times New Roman" pitchFamily="18" charset="0"/>
              </a:rPr>
              <a:t>πιθανούς κινδύνους</a:t>
            </a:r>
            <a:r>
              <a:rPr lang="el-GR" altLang="el-GR" sz="2400" dirty="0" smtClean="0">
                <a:latin typeface="Times New Roman" pitchFamily="18" charset="0"/>
              </a:rPr>
              <a:t> βιολογικούς φυσικούς και χημικούς που μπορεί να εμφανιστούν.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checkerboard(across)">
                                      <p:cBhvr>
                                        <p:cTn id="7" dur="500"/>
                                        <p:tgtEl>
                                          <p:spTgt spid="696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9634">
                                            <p:txEl>
                                              <p:pRg st="1" end="1"/>
                                            </p:txEl>
                                          </p:spTgt>
                                        </p:tgtEl>
                                        <p:attrNameLst>
                                          <p:attrName>style.visibility</p:attrName>
                                        </p:attrNameLst>
                                      </p:cBhvr>
                                      <p:to>
                                        <p:strVal val="visible"/>
                                      </p:to>
                                    </p:set>
                                    <p:animEffect transition="in" filter="checkerboard(across)">
                                      <p:cBhvr>
                                        <p:cTn id="12" dur="500"/>
                                        <p:tgtEl>
                                          <p:spTgt spid="696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9634">
                                            <p:txEl>
                                              <p:pRg st="2" end="2"/>
                                            </p:txEl>
                                          </p:spTgt>
                                        </p:tgtEl>
                                        <p:attrNameLst>
                                          <p:attrName>style.visibility</p:attrName>
                                        </p:attrNameLst>
                                      </p:cBhvr>
                                      <p:to>
                                        <p:strVal val="visible"/>
                                      </p:to>
                                    </p:set>
                                    <p:animEffect transition="in" filter="checkerboard(across)">
                                      <p:cBhvr>
                                        <p:cTn id="17" dur="500"/>
                                        <p:tgtEl>
                                          <p:spTgt spid="696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9634">
                                            <p:txEl>
                                              <p:pRg st="4" end="4"/>
                                            </p:txEl>
                                          </p:spTgt>
                                        </p:tgtEl>
                                        <p:attrNameLst>
                                          <p:attrName>style.visibility</p:attrName>
                                        </p:attrNameLst>
                                      </p:cBhvr>
                                      <p:to>
                                        <p:strVal val="visible"/>
                                      </p:to>
                                    </p:set>
                                    <p:animEffect transition="in" filter="checkerboard(across)">
                                      <p:cBhvr>
                                        <p:cTn id="22" dur="500"/>
                                        <p:tgtEl>
                                          <p:spTgt spid="696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idx="1"/>
          </p:nvPr>
        </p:nvSpPr>
        <p:spPr>
          <a:xfrm>
            <a:off x="0" y="0"/>
            <a:ext cx="9144000" cy="6858000"/>
          </a:xfrm>
          <a:solidFill>
            <a:schemeClr val="bg1"/>
          </a:solidFill>
        </p:spPr>
        <p:txBody>
          <a:bodyPr>
            <a:normAutofit lnSpcReduction="10000"/>
          </a:bodyPr>
          <a:lstStyle/>
          <a:p>
            <a:pPr marL="0" indent="0" algn="just">
              <a:lnSpc>
                <a:spcPct val="105000"/>
              </a:lnSpc>
              <a:buNone/>
            </a:pPr>
            <a:r>
              <a:rPr lang="el-GR" sz="2400" dirty="0" smtClean="0"/>
              <a:t>2ο: εκτίμηση των κινδύνων που έχουν ανιχνευτεί</a:t>
            </a:r>
          </a:p>
          <a:p>
            <a:pPr marL="0" indent="0" algn="just">
              <a:lnSpc>
                <a:spcPct val="105000"/>
              </a:lnSpc>
              <a:buNone/>
            </a:pPr>
            <a:r>
              <a:rPr lang="el-GR" sz="2400" dirty="0" smtClean="0"/>
              <a:t> Εντάσσονται οι πιθανοί κίνδυνοι στον έλεγχο HACCP. Κάθε κίνδυνος εκτιμάται με βάση την πιθανότητα που έχει να παρουσιαστεί και τη σοβαρότητα των αποτελεσμάτων του. </a:t>
            </a:r>
          </a:p>
          <a:p>
            <a:pPr marL="0" indent="0" algn="just">
              <a:lnSpc>
                <a:spcPct val="105000"/>
              </a:lnSpc>
              <a:buNone/>
            </a:pPr>
            <a:r>
              <a:rPr lang="el-GR" sz="2400" dirty="0" smtClean="0"/>
              <a:t>Η εκδήλωση ενός κινδύνου στηρίζεται στον συνδυασμό εμπειρικών, επιδημιολογικών στοιχείων και πληροφοριών από τη διαθέσιμη  βιβλιογραφία. </a:t>
            </a:r>
          </a:p>
          <a:p>
            <a:pPr marL="0" indent="0" algn="just">
              <a:lnSpc>
                <a:spcPct val="105000"/>
              </a:lnSpc>
              <a:buNone/>
            </a:pPr>
            <a:r>
              <a:rPr lang="el-GR" sz="2400" dirty="0" smtClean="0"/>
              <a:t>Η σοβαρότητα ενός κινδύνου εξαρτάται από τις συνέπειές του. </a:t>
            </a:r>
          </a:p>
          <a:p>
            <a:pPr marL="0" indent="0" algn="just">
              <a:lnSpc>
                <a:spcPct val="105000"/>
              </a:lnSpc>
              <a:buNone/>
            </a:pPr>
            <a:r>
              <a:rPr lang="el-GR" sz="2400" dirty="0" smtClean="0"/>
              <a:t>Οι κίνδυνοι ομαδοποιούνται ως εξής: </a:t>
            </a:r>
          </a:p>
          <a:p>
            <a:pPr marL="0" indent="0" algn="just">
              <a:lnSpc>
                <a:spcPct val="105000"/>
              </a:lnSpc>
              <a:buNone/>
            </a:pPr>
            <a:r>
              <a:rPr lang="el-GR" sz="2400" dirty="0" smtClean="0"/>
              <a:t/>
            </a:r>
            <a:br>
              <a:rPr lang="el-GR" sz="2400" dirty="0" smtClean="0"/>
            </a:br>
            <a:r>
              <a:rPr lang="el-GR" sz="2400" dirty="0" smtClean="0"/>
              <a:t/>
            </a:r>
            <a:br>
              <a:rPr lang="el-GR" sz="2400" dirty="0" smtClean="0"/>
            </a:br>
            <a:r>
              <a:rPr lang="el-GR" sz="2400" dirty="0" smtClean="0"/>
              <a:t>Υψηλής επικινδυνότητας – άμεση απειλή για τη ζωή των καταναλωτών. </a:t>
            </a:r>
            <a:br>
              <a:rPr lang="el-GR" sz="2400" dirty="0" smtClean="0"/>
            </a:br>
            <a:r>
              <a:rPr lang="el-GR" sz="2400" dirty="0" smtClean="0"/>
              <a:t/>
            </a:r>
            <a:br>
              <a:rPr lang="el-GR" sz="2400" dirty="0" smtClean="0"/>
            </a:br>
            <a:r>
              <a:rPr lang="el-GR" sz="2400" dirty="0" smtClean="0"/>
              <a:t>Μέτριας επικινδυνότητας – σημαντική ή μακροχρόνια επίδραση στην υγεία. </a:t>
            </a:r>
            <a:br>
              <a:rPr lang="el-GR" sz="2400" dirty="0" smtClean="0"/>
            </a:br>
            <a:r>
              <a:rPr lang="el-GR" sz="2400" dirty="0" smtClean="0"/>
              <a:t/>
            </a:r>
            <a:br>
              <a:rPr lang="el-GR" sz="2400" dirty="0" smtClean="0"/>
            </a:br>
            <a:r>
              <a:rPr lang="el-GR" sz="2400" dirty="0" smtClean="0"/>
              <a:t>Χαμηλού κινδύνου – ασήμαντη ή μέτρια επίδραση στην υγεία. </a:t>
            </a:r>
            <a:br>
              <a:rPr lang="el-GR" sz="2400" dirty="0" smtClean="0"/>
            </a:br>
            <a:endParaRPr lang="el-GR" altLang="el-GR" sz="2400"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58">
                                            <p:bg/>
                                          </p:spTgt>
                                        </p:tgtEl>
                                        <p:attrNameLst>
                                          <p:attrName>style.visibility</p:attrName>
                                        </p:attrNameLst>
                                      </p:cBhvr>
                                      <p:to>
                                        <p:strVal val="visible"/>
                                      </p:to>
                                    </p:set>
                                    <p:animEffect transition="in" filter="checkerboard(across)">
                                      <p:cBhvr>
                                        <p:cTn id="7" dur="500"/>
                                        <p:tgtEl>
                                          <p:spTgt spid="7065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0658">
                                            <p:txEl>
                                              <p:pRg st="0" end="0"/>
                                            </p:txEl>
                                          </p:spTgt>
                                        </p:tgtEl>
                                        <p:attrNameLst>
                                          <p:attrName>style.visibility</p:attrName>
                                        </p:attrNameLst>
                                      </p:cBhvr>
                                      <p:to>
                                        <p:strVal val="visible"/>
                                      </p:to>
                                    </p:set>
                                    <p:animEffect transition="in" filter="checkerboard(across)">
                                      <p:cBhvr>
                                        <p:cTn id="12" dur="500"/>
                                        <p:tgtEl>
                                          <p:spTgt spid="706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0658">
                                            <p:txEl>
                                              <p:pRg st="1" end="1"/>
                                            </p:txEl>
                                          </p:spTgt>
                                        </p:tgtEl>
                                        <p:attrNameLst>
                                          <p:attrName>style.visibility</p:attrName>
                                        </p:attrNameLst>
                                      </p:cBhvr>
                                      <p:to>
                                        <p:strVal val="visible"/>
                                      </p:to>
                                    </p:set>
                                    <p:animEffect transition="in" filter="checkerboard(across)">
                                      <p:cBhvr>
                                        <p:cTn id="17" dur="500"/>
                                        <p:tgtEl>
                                          <p:spTgt spid="706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0658">
                                            <p:txEl>
                                              <p:pRg st="2" end="2"/>
                                            </p:txEl>
                                          </p:spTgt>
                                        </p:tgtEl>
                                        <p:attrNameLst>
                                          <p:attrName>style.visibility</p:attrName>
                                        </p:attrNameLst>
                                      </p:cBhvr>
                                      <p:to>
                                        <p:strVal val="visible"/>
                                      </p:to>
                                    </p:set>
                                    <p:animEffect transition="in" filter="checkerboard(across)">
                                      <p:cBhvr>
                                        <p:cTn id="22" dur="500"/>
                                        <p:tgtEl>
                                          <p:spTgt spid="706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0658">
                                            <p:txEl>
                                              <p:pRg st="3" end="3"/>
                                            </p:txEl>
                                          </p:spTgt>
                                        </p:tgtEl>
                                        <p:attrNameLst>
                                          <p:attrName>style.visibility</p:attrName>
                                        </p:attrNameLst>
                                      </p:cBhvr>
                                      <p:to>
                                        <p:strVal val="visible"/>
                                      </p:to>
                                    </p:set>
                                    <p:animEffect transition="in" filter="checkerboard(across)">
                                      <p:cBhvr>
                                        <p:cTn id="27" dur="500"/>
                                        <p:tgtEl>
                                          <p:spTgt spid="706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0658">
                                            <p:txEl>
                                              <p:pRg st="4" end="4"/>
                                            </p:txEl>
                                          </p:spTgt>
                                        </p:tgtEl>
                                        <p:attrNameLst>
                                          <p:attrName>style.visibility</p:attrName>
                                        </p:attrNameLst>
                                      </p:cBhvr>
                                      <p:to>
                                        <p:strVal val="visible"/>
                                      </p:to>
                                    </p:set>
                                    <p:animEffect transition="in" filter="checkerboard(across)">
                                      <p:cBhvr>
                                        <p:cTn id="32" dur="500"/>
                                        <p:tgtEl>
                                          <p:spTgt spid="7065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0658">
                                            <p:txEl>
                                              <p:pRg st="5" end="5"/>
                                            </p:txEl>
                                          </p:spTgt>
                                        </p:tgtEl>
                                        <p:attrNameLst>
                                          <p:attrName>style.visibility</p:attrName>
                                        </p:attrNameLst>
                                      </p:cBhvr>
                                      <p:to>
                                        <p:strVal val="visible"/>
                                      </p:to>
                                    </p:set>
                                    <p:animEffect transition="in" filter="checkerboard(across)">
                                      <p:cBhvr>
                                        <p:cTn id="37" dur="500"/>
                                        <p:tgtEl>
                                          <p:spTgt spid="706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3400" y="685800"/>
            <a:ext cx="8305800" cy="830997"/>
          </a:xfrm>
          <a:prstGeom prst="rect">
            <a:avLst/>
          </a:prstGeom>
          <a:noFill/>
          <a:ln w="9525">
            <a:noFill/>
            <a:miter lim="800000"/>
            <a:headEnd/>
            <a:tailEnd/>
          </a:ln>
        </p:spPr>
        <p:txBody>
          <a:bodyPr>
            <a:spAutoFit/>
          </a:bodyPr>
          <a:lstStyle/>
          <a:p>
            <a:pPr>
              <a:spcBef>
                <a:spcPct val="50000"/>
              </a:spcBef>
            </a:pPr>
            <a:r>
              <a:rPr lang="en-GB" altLang="el-GR" sz="2400" dirty="0">
                <a:sym typeface="WP IconicSymbolsB" pitchFamily="2" charset="2"/>
              </a:rPr>
              <a:t></a:t>
            </a:r>
            <a:r>
              <a:rPr lang="el-GR" altLang="el-GR" sz="2400" dirty="0">
                <a:sym typeface="WP IconicSymbolsB" pitchFamily="2" charset="2"/>
              </a:rPr>
              <a:t> </a:t>
            </a:r>
            <a:r>
              <a:rPr lang="el-GR" altLang="el-GR" sz="2400" dirty="0" smtClean="0">
                <a:sym typeface="WP IconicSymbolsB" pitchFamily="2" charset="2"/>
              </a:rPr>
              <a:t>Η επίδραση του ανθρώπου είναι ελάχιστη σε σχέση με τις φυσικές πηγές. </a:t>
            </a:r>
            <a:endParaRPr lang="en-GB" altLang="el-GR" sz="2400" dirty="0">
              <a:latin typeface="Comic Sans MS" pitchFamily="66" charset="0"/>
            </a:endParaRPr>
          </a:p>
        </p:txBody>
      </p:sp>
      <p:sp>
        <p:nvSpPr>
          <p:cNvPr id="29699" name="Text Box 3"/>
          <p:cNvSpPr txBox="1">
            <a:spLocks noChangeArrowheads="1"/>
          </p:cNvSpPr>
          <p:nvPr/>
        </p:nvSpPr>
        <p:spPr bwMode="auto">
          <a:xfrm>
            <a:off x="571472" y="1571612"/>
            <a:ext cx="8153400" cy="830997"/>
          </a:xfrm>
          <a:prstGeom prst="rect">
            <a:avLst/>
          </a:prstGeom>
          <a:noFill/>
          <a:ln w="9525">
            <a:noFill/>
            <a:miter lim="800000"/>
            <a:headEnd/>
            <a:tailEnd/>
          </a:ln>
        </p:spPr>
        <p:txBody>
          <a:bodyPr>
            <a:spAutoFit/>
          </a:bodyPr>
          <a:lstStyle/>
          <a:p>
            <a:pPr algn="just">
              <a:spcBef>
                <a:spcPct val="50000"/>
              </a:spcBef>
            </a:pPr>
            <a:r>
              <a:rPr lang="en-GB" altLang="el-GR" sz="2400" dirty="0">
                <a:sym typeface="WP IconicSymbolsB" pitchFamily="2" charset="2"/>
              </a:rPr>
              <a:t></a:t>
            </a:r>
            <a:r>
              <a:rPr lang="el-GR" altLang="el-GR" dirty="0"/>
              <a:t> </a:t>
            </a:r>
            <a:r>
              <a:rPr lang="el-GR" altLang="el-GR" sz="2400" dirty="0">
                <a:latin typeface="Comic Sans MS" pitchFamily="66" charset="0"/>
              </a:rPr>
              <a:t>Η παραγωγή του ΝΟ </a:t>
            </a:r>
            <a:r>
              <a:rPr lang="el-GR" altLang="el-GR" sz="2400" dirty="0" smtClean="0">
                <a:latin typeface="Comic Sans MS" pitchFamily="66" charset="0"/>
              </a:rPr>
              <a:t>αυξάνεται με τη θερμοκρασία </a:t>
            </a:r>
            <a:r>
              <a:rPr lang="el-GR" altLang="el-GR" sz="2400" dirty="0">
                <a:latin typeface="Comic Sans MS" pitchFamily="66" charset="0"/>
              </a:rPr>
              <a:t>(σπουδαιότερη πηγή οι μηχανές εσωτερικής καύσης)</a:t>
            </a:r>
            <a:endParaRPr lang="en-GB" altLang="el-GR" sz="2400" dirty="0">
              <a:latin typeface="Comic Sans MS" pitchFamily="66" charset="0"/>
            </a:endParaRPr>
          </a:p>
        </p:txBody>
      </p:sp>
      <p:sp>
        <p:nvSpPr>
          <p:cNvPr id="29700" name="Text Box 4"/>
          <p:cNvSpPr txBox="1">
            <a:spLocks noChangeArrowheads="1"/>
          </p:cNvSpPr>
          <p:nvPr/>
        </p:nvSpPr>
        <p:spPr bwMode="auto">
          <a:xfrm>
            <a:off x="533400" y="2857501"/>
            <a:ext cx="7924800" cy="3985706"/>
          </a:xfrm>
          <a:prstGeom prst="rect">
            <a:avLst/>
          </a:prstGeom>
          <a:noFill/>
          <a:ln w="9525">
            <a:noFill/>
            <a:miter lim="800000"/>
            <a:headEnd/>
            <a:tailEnd/>
          </a:ln>
        </p:spPr>
        <p:txBody>
          <a:bodyPr>
            <a:spAutoFit/>
          </a:bodyPr>
          <a:lstStyle/>
          <a:p>
            <a:pPr>
              <a:spcBef>
                <a:spcPct val="50000"/>
              </a:spcBef>
            </a:pPr>
            <a:r>
              <a:rPr lang="el-GR" altLang="el-GR" sz="2400">
                <a:latin typeface="Comic Sans MS" pitchFamily="66" charset="0"/>
              </a:rPr>
              <a:t>Συγκεντρώσεις στην ύπαιθρο:</a:t>
            </a:r>
          </a:p>
          <a:p>
            <a:pPr>
              <a:spcBef>
                <a:spcPct val="50000"/>
              </a:spcBef>
            </a:pPr>
            <a:r>
              <a:rPr lang="el-GR" altLang="el-GR" sz="2400">
                <a:latin typeface="Comic Sans MS" pitchFamily="66" charset="0"/>
              </a:rPr>
              <a:t>ΝΟ: 0.2-2 </a:t>
            </a:r>
            <a:r>
              <a:rPr lang="en-US" altLang="el-GR" sz="2400">
                <a:latin typeface="Comic Sans MS" pitchFamily="66" charset="0"/>
              </a:rPr>
              <a:t>ppb</a:t>
            </a:r>
          </a:p>
          <a:p>
            <a:pPr>
              <a:spcBef>
                <a:spcPct val="50000"/>
              </a:spcBef>
            </a:pPr>
            <a:r>
              <a:rPr lang="en-US" altLang="el-GR" sz="2400">
                <a:latin typeface="Comic Sans MS" pitchFamily="66" charset="0"/>
              </a:rPr>
              <a:t>NO</a:t>
            </a:r>
            <a:r>
              <a:rPr lang="en-US" altLang="el-GR" sz="2400" baseline="-25000">
                <a:latin typeface="Comic Sans MS" pitchFamily="66" charset="0"/>
              </a:rPr>
              <a:t>2</a:t>
            </a:r>
            <a:r>
              <a:rPr lang="en-US" altLang="el-GR" sz="2400">
                <a:latin typeface="Comic Sans MS" pitchFamily="66" charset="0"/>
              </a:rPr>
              <a:t>: 0.1-4 ppb</a:t>
            </a:r>
          </a:p>
          <a:p>
            <a:pPr>
              <a:spcBef>
                <a:spcPct val="50000"/>
              </a:spcBef>
            </a:pPr>
            <a:r>
              <a:rPr lang="el-GR" altLang="el-GR" sz="2400">
                <a:latin typeface="Comic Sans MS" pitchFamily="66" charset="0"/>
              </a:rPr>
              <a:t>Συγκεντρώσεις σε πόλεις:</a:t>
            </a:r>
          </a:p>
          <a:p>
            <a:pPr>
              <a:spcBef>
                <a:spcPct val="50000"/>
              </a:spcBef>
            </a:pPr>
            <a:r>
              <a:rPr lang="el-GR" altLang="el-GR" sz="2400">
                <a:solidFill>
                  <a:srgbClr val="FF0000"/>
                </a:solidFill>
                <a:latin typeface="Comic Sans MS" pitchFamily="66" charset="0"/>
              </a:rPr>
              <a:t>ΝΟ</a:t>
            </a:r>
            <a:r>
              <a:rPr lang="el-GR" altLang="el-GR" sz="2400" baseline="-25000">
                <a:solidFill>
                  <a:srgbClr val="FF0000"/>
                </a:solidFill>
                <a:latin typeface="Comic Sans MS" pitchFamily="66" charset="0"/>
              </a:rPr>
              <a:t>2</a:t>
            </a:r>
            <a:r>
              <a:rPr lang="el-GR" altLang="el-GR" sz="2400">
                <a:solidFill>
                  <a:srgbClr val="FF0000"/>
                </a:solidFill>
                <a:latin typeface="Comic Sans MS" pitchFamily="66" charset="0"/>
              </a:rPr>
              <a:t>: 500 </a:t>
            </a:r>
            <a:r>
              <a:rPr lang="en-US" altLang="el-GR" sz="2400">
                <a:solidFill>
                  <a:srgbClr val="FF0000"/>
                </a:solidFill>
                <a:latin typeface="Comic Sans MS" pitchFamily="66" charset="0"/>
              </a:rPr>
              <a:t>ppb</a:t>
            </a:r>
          </a:p>
          <a:p>
            <a:pPr>
              <a:spcBef>
                <a:spcPct val="50000"/>
              </a:spcBef>
            </a:pPr>
            <a:endParaRPr lang="el-GR" altLang="el-GR" sz="2400">
              <a:latin typeface="Comic Sans MS" pitchFamily="66" charset="0"/>
            </a:endParaRPr>
          </a:p>
          <a:p>
            <a:pPr>
              <a:spcBef>
                <a:spcPct val="50000"/>
              </a:spcBef>
            </a:pPr>
            <a:r>
              <a:rPr lang="el-GR" altLang="el-GR" sz="1400">
                <a:solidFill>
                  <a:srgbClr val="FF0000"/>
                </a:solidFill>
              </a:rPr>
              <a:t>Η μέση περιεκτικότητα της ατμόσφαιρας σε διοξείδιο του αζώτου (ΝO</a:t>
            </a:r>
            <a:r>
              <a:rPr lang="el-GR" altLang="el-GR" sz="1400" baseline="-25000">
                <a:solidFill>
                  <a:srgbClr val="FF0000"/>
                </a:solidFill>
              </a:rPr>
              <a:t>2</a:t>
            </a:r>
            <a:r>
              <a:rPr lang="el-GR" altLang="el-GR" sz="1400">
                <a:solidFill>
                  <a:srgbClr val="FF0000"/>
                </a:solidFill>
              </a:rPr>
              <a:t>) είναι 500 pp</a:t>
            </a:r>
            <a:r>
              <a:rPr lang="en-US" altLang="el-GR" sz="1400">
                <a:solidFill>
                  <a:srgbClr val="FF0000"/>
                </a:solidFill>
              </a:rPr>
              <a:t>b</a:t>
            </a:r>
            <a:r>
              <a:rPr lang="el-GR" altLang="el-GR" sz="1400">
                <a:solidFill>
                  <a:srgbClr val="FF0000"/>
                </a:solidFill>
              </a:rPr>
              <a:t>. Αυτό σημαίνει ότι σε 1.000.000</a:t>
            </a:r>
            <a:r>
              <a:rPr lang="en-US" altLang="el-GR" sz="1400">
                <a:solidFill>
                  <a:srgbClr val="FF0000"/>
                </a:solidFill>
              </a:rPr>
              <a:t>.000</a:t>
            </a:r>
            <a:r>
              <a:rPr lang="el-GR" altLang="el-GR" sz="1400">
                <a:solidFill>
                  <a:srgbClr val="FF0000"/>
                </a:solidFill>
              </a:rPr>
              <a:t> μέρη ατμοσφαιρικού αέρα (δεν έχει σημασία αν θα είναι γραμμάρια ή χιλιόγραμμα ή λίτρα), τα </a:t>
            </a:r>
            <a:r>
              <a:rPr lang="en-US" altLang="el-GR" sz="1400">
                <a:solidFill>
                  <a:srgbClr val="FF0000"/>
                </a:solidFill>
              </a:rPr>
              <a:t>500</a:t>
            </a:r>
            <a:r>
              <a:rPr lang="el-GR" altLang="el-GR" sz="1400">
                <a:solidFill>
                  <a:srgbClr val="FF0000"/>
                </a:solidFill>
              </a:rPr>
              <a:t> μέρη είναι </a:t>
            </a:r>
            <a:r>
              <a:rPr lang="en-US" altLang="el-GR" sz="1400">
                <a:solidFill>
                  <a:srgbClr val="FF0000"/>
                </a:solidFill>
              </a:rPr>
              <a:t>N</a:t>
            </a:r>
            <a:r>
              <a:rPr lang="el-GR" altLang="el-GR" sz="1400">
                <a:solidFill>
                  <a:srgbClr val="FF0000"/>
                </a:solidFill>
              </a:rPr>
              <a:t>O</a:t>
            </a:r>
            <a:r>
              <a:rPr lang="el-GR" altLang="el-GR" sz="1400" baseline="-25000">
                <a:solidFill>
                  <a:srgbClr val="FF0000"/>
                </a:solidFill>
              </a:rPr>
              <a:t>2</a:t>
            </a:r>
            <a:r>
              <a:rPr lang="el-GR" altLang="el-GR" sz="1400">
                <a:solidFill>
                  <a:srgbClr val="FF0000"/>
                </a:solidFill>
              </a:rPr>
              <a:t>.</a:t>
            </a:r>
            <a:endParaRPr lang="en-GB" altLang="el-GR" sz="140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p:cNvSpPr>
          <p:nvPr>
            <p:ph type="ctrTitle"/>
          </p:nvPr>
        </p:nvSpPr>
        <p:spPr>
          <a:xfrm>
            <a:off x="251223" y="476250"/>
            <a:ext cx="8359378" cy="742950"/>
          </a:xfrm>
        </p:spPr>
        <p:txBody>
          <a:bodyPr/>
          <a:lstStyle/>
          <a:p>
            <a:pPr eaLnBrk="1" hangingPunct="1"/>
            <a:r>
              <a:rPr lang="el-GR" altLang="el-GR" sz="2400" b="1" dirty="0" smtClean="0">
                <a:solidFill>
                  <a:srgbClr val="C00000"/>
                </a:solidFill>
                <a:latin typeface="Comic Sans MS" pitchFamily="66" charset="0"/>
              </a:rPr>
              <a:t>Οξείδια </a:t>
            </a:r>
            <a:r>
              <a:rPr lang="el-GR" altLang="el-GR" sz="2400" b="1" dirty="0" smtClean="0">
                <a:solidFill>
                  <a:srgbClr val="C00000"/>
                </a:solidFill>
                <a:latin typeface="Comic Sans MS" pitchFamily="66" charset="0"/>
              </a:rPr>
              <a:t>του Θείου (</a:t>
            </a:r>
            <a:r>
              <a:rPr lang="en-US" altLang="el-GR" sz="2400" b="1" dirty="0" smtClean="0">
                <a:solidFill>
                  <a:srgbClr val="C00000"/>
                </a:solidFill>
                <a:latin typeface="Comic Sans MS" pitchFamily="66" charset="0"/>
              </a:rPr>
              <a:t>S</a:t>
            </a:r>
            <a:r>
              <a:rPr lang="el-GR" altLang="el-GR" sz="2400" b="1" dirty="0" err="1" smtClean="0">
                <a:solidFill>
                  <a:srgbClr val="C00000"/>
                </a:solidFill>
                <a:latin typeface="Comic Sans MS" pitchFamily="66" charset="0"/>
              </a:rPr>
              <a:t>Ο</a:t>
            </a:r>
            <a:r>
              <a:rPr lang="el-GR" altLang="el-GR" sz="2400" b="1" baseline="-25000" dirty="0" err="1" smtClean="0">
                <a:solidFill>
                  <a:srgbClr val="C00000"/>
                </a:solidFill>
                <a:latin typeface="Comic Sans MS" pitchFamily="66" charset="0"/>
              </a:rPr>
              <a:t>x</a:t>
            </a:r>
            <a:r>
              <a:rPr lang="el-GR" altLang="el-GR" sz="2400" b="1" dirty="0" smtClean="0">
                <a:solidFill>
                  <a:srgbClr val="C00000"/>
                </a:solidFill>
                <a:latin typeface="Comic Sans MS" pitchFamily="66" charset="0"/>
              </a:rPr>
              <a:t>: </a:t>
            </a:r>
            <a:r>
              <a:rPr lang="en-US" altLang="el-GR" sz="2400" b="1" dirty="0" smtClean="0">
                <a:solidFill>
                  <a:srgbClr val="C00000"/>
                </a:solidFill>
                <a:latin typeface="Comic Sans MS" pitchFamily="66" charset="0"/>
              </a:rPr>
              <a:t>S</a:t>
            </a:r>
            <a:r>
              <a:rPr lang="el-GR" altLang="el-GR" sz="2400" b="1" dirty="0" smtClean="0">
                <a:solidFill>
                  <a:srgbClr val="C00000"/>
                </a:solidFill>
                <a:latin typeface="Comic Sans MS" pitchFamily="66" charset="0"/>
              </a:rPr>
              <a:t>O</a:t>
            </a:r>
            <a:r>
              <a:rPr lang="en-US" altLang="el-GR" sz="2400" b="1" baseline="-25000" dirty="0" smtClean="0">
                <a:solidFill>
                  <a:srgbClr val="C00000"/>
                </a:solidFill>
                <a:latin typeface="Comic Sans MS" pitchFamily="66" charset="0"/>
              </a:rPr>
              <a:t>2</a:t>
            </a:r>
            <a:r>
              <a:rPr lang="el-GR" altLang="el-GR" sz="2400" b="1" dirty="0" smtClean="0">
                <a:solidFill>
                  <a:srgbClr val="C00000"/>
                </a:solidFill>
                <a:latin typeface="Comic Sans MS" pitchFamily="66" charset="0"/>
              </a:rPr>
              <a:t> και </a:t>
            </a:r>
            <a:r>
              <a:rPr lang="en-US" altLang="el-GR" sz="2400" b="1" dirty="0" smtClean="0">
                <a:solidFill>
                  <a:srgbClr val="C00000"/>
                </a:solidFill>
                <a:latin typeface="Comic Sans MS" pitchFamily="66" charset="0"/>
              </a:rPr>
              <a:t>S</a:t>
            </a:r>
            <a:r>
              <a:rPr lang="el-GR" altLang="el-GR" sz="2400" b="1" dirty="0" smtClean="0">
                <a:solidFill>
                  <a:srgbClr val="C00000"/>
                </a:solidFill>
                <a:latin typeface="Comic Sans MS" pitchFamily="66" charset="0"/>
              </a:rPr>
              <a:t>Ο</a:t>
            </a:r>
            <a:r>
              <a:rPr lang="en-US" altLang="el-GR" sz="2400" b="1" baseline="-25000" dirty="0" smtClean="0">
                <a:solidFill>
                  <a:srgbClr val="C00000"/>
                </a:solidFill>
                <a:latin typeface="Comic Sans MS" pitchFamily="66" charset="0"/>
              </a:rPr>
              <a:t>3</a:t>
            </a:r>
            <a:r>
              <a:rPr lang="el-GR" altLang="el-GR" sz="2400" b="1" dirty="0" smtClean="0">
                <a:solidFill>
                  <a:srgbClr val="C00000"/>
                </a:solidFill>
                <a:latin typeface="Comic Sans MS" pitchFamily="66" charset="0"/>
              </a:rPr>
              <a:t>)</a:t>
            </a:r>
          </a:p>
        </p:txBody>
      </p:sp>
      <p:sp>
        <p:nvSpPr>
          <p:cNvPr id="35843" name="Rectangle 5"/>
          <p:cNvSpPr>
            <a:spLocks noGrp="1"/>
          </p:cNvSpPr>
          <p:nvPr>
            <p:ph type="subTitle" idx="1"/>
          </p:nvPr>
        </p:nvSpPr>
        <p:spPr>
          <a:xfrm>
            <a:off x="381000" y="1600200"/>
            <a:ext cx="8497491" cy="2089150"/>
          </a:xfrm>
        </p:spPr>
        <p:txBody>
          <a:bodyPr/>
          <a:lstStyle/>
          <a:p>
            <a:pPr marL="36513" algn="l" eaLnBrk="1" hangingPunct="1">
              <a:spcBef>
                <a:spcPct val="0"/>
              </a:spcBef>
              <a:buFontTx/>
              <a:buChar char="•"/>
            </a:pPr>
            <a:r>
              <a:rPr lang="el-GR" altLang="el-GR" sz="2800" smtClean="0">
                <a:latin typeface="Times New Roman" pitchFamily="18" charset="0"/>
              </a:rPr>
              <a:t>Αναπνευστικά προβλήματα</a:t>
            </a:r>
          </a:p>
          <a:p>
            <a:pPr marL="36513" algn="l" eaLnBrk="1" hangingPunct="1">
              <a:spcBef>
                <a:spcPct val="0"/>
              </a:spcBef>
            </a:pPr>
            <a:endParaRPr lang="el-GR" altLang="el-GR" sz="2800" smtClean="0">
              <a:latin typeface="Times New Roman" pitchFamily="18" charset="0"/>
            </a:endParaRPr>
          </a:p>
          <a:p>
            <a:pPr marL="36513" algn="l" eaLnBrk="1" hangingPunct="1">
              <a:spcBef>
                <a:spcPct val="0"/>
              </a:spcBef>
              <a:buFontTx/>
              <a:buChar char="•"/>
            </a:pPr>
            <a:r>
              <a:rPr lang="el-GR" altLang="el-GR" sz="2800" smtClean="0">
                <a:latin typeface="Times New Roman" pitchFamily="18" charset="0"/>
              </a:rPr>
              <a:t>Συμβολή στη δημιουργία </a:t>
            </a:r>
            <a:r>
              <a:rPr lang="el-GR" altLang="el-GR" sz="2800" b="1" smtClean="0">
                <a:latin typeface="Times New Roman" pitchFamily="18" charset="0"/>
              </a:rPr>
              <a:t>όξινης βροχής</a:t>
            </a:r>
          </a:p>
          <a:p>
            <a:pPr marL="36513" algn="l" eaLnBrk="1" hangingPunct="1">
              <a:spcBef>
                <a:spcPct val="0"/>
              </a:spcBef>
            </a:pPr>
            <a:r>
              <a:rPr lang="el-GR" altLang="el-GR" sz="2800" b="1" smtClean="0">
                <a:latin typeface="Times New Roman" pitchFamily="18" charset="0"/>
              </a:rPr>
              <a:t>				</a:t>
            </a:r>
            <a:r>
              <a:rPr lang="el-GR" altLang="el-GR" smtClean="0">
                <a:latin typeface="Times New Roman" pitchFamily="18" charset="0"/>
              </a:rPr>
              <a:t>(συμβολή κατά 65%)</a:t>
            </a:r>
          </a:p>
        </p:txBody>
      </p:sp>
      <p:sp>
        <p:nvSpPr>
          <p:cNvPr id="35844" name="Text Box 7"/>
          <p:cNvSpPr txBox="1">
            <a:spLocks noChangeArrowheads="1"/>
          </p:cNvSpPr>
          <p:nvPr/>
        </p:nvSpPr>
        <p:spPr bwMode="auto">
          <a:xfrm>
            <a:off x="410766" y="3994150"/>
            <a:ext cx="8153400" cy="1016000"/>
          </a:xfrm>
          <a:prstGeom prst="rect">
            <a:avLst/>
          </a:prstGeom>
          <a:noFill/>
          <a:ln w="9525">
            <a:noFill/>
            <a:miter lim="800000"/>
            <a:headEnd/>
            <a:tailEnd/>
          </a:ln>
        </p:spPr>
        <p:txBody>
          <a:bodyPr>
            <a:spAutoFit/>
          </a:bodyPr>
          <a:lstStyle/>
          <a:p>
            <a:pPr>
              <a:spcBef>
                <a:spcPct val="50000"/>
              </a:spcBef>
            </a:pPr>
            <a:r>
              <a:rPr lang="el-GR" altLang="el-GR" sz="2400" b="1">
                <a:latin typeface="Comic Sans MS" pitchFamily="66" charset="0"/>
              </a:rPr>
              <a:t>Τοξικότητα</a:t>
            </a:r>
            <a:r>
              <a:rPr lang="el-GR" altLang="el-GR" sz="2400">
                <a:latin typeface="Comic Sans MS" pitchFamily="66" charset="0"/>
              </a:rPr>
              <a:t> : -Αναπνευστικό σύστημα (πνευμονικό οίδημα)</a:t>
            </a:r>
          </a:p>
          <a:p>
            <a:pPr>
              <a:spcBef>
                <a:spcPct val="50000"/>
              </a:spcBef>
            </a:pPr>
            <a:r>
              <a:rPr lang="el-GR" altLang="el-GR" sz="2400">
                <a:latin typeface="Comic Sans MS" pitchFamily="66" charset="0"/>
              </a:rPr>
              <a:t>                    -Δηλητηριάσεις φυτών</a:t>
            </a:r>
            <a:endParaRPr lang="en-GB" altLang="el-GR" sz="240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323850" y="263526"/>
            <a:ext cx="8496300" cy="5478423"/>
          </a:xfrm>
          <a:prstGeom prst="rect">
            <a:avLst/>
          </a:prstGeom>
          <a:solidFill>
            <a:schemeClr val="bg1"/>
          </a:solidFill>
          <a:ln w="9525">
            <a:noFill/>
            <a:miter lim="800000"/>
            <a:headEnd/>
            <a:tailEnd/>
          </a:ln>
        </p:spPr>
        <p:txBody>
          <a:bodyPr anchor="ctr">
            <a:spAutoFit/>
          </a:bodyPr>
          <a:lstStyle/>
          <a:p>
            <a:pPr algn="ctr"/>
            <a:r>
              <a:rPr lang="el-GR" altLang="el-GR" sz="2400" b="1" dirty="0" smtClean="0">
                <a:solidFill>
                  <a:srgbClr val="C00000"/>
                </a:solidFill>
                <a:latin typeface="Comic Sans MS" pitchFamily="66" charset="0"/>
              </a:rPr>
              <a:t>Όζον </a:t>
            </a:r>
            <a:r>
              <a:rPr lang="el-GR" altLang="el-GR" sz="2400" b="1" dirty="0">
                <a:solidFill>
                  <a:srgbClr val="C00000"/>
                </a:solidFill>
                <a:latin typeface="Comic Sans MS" pitchFamily="66" charset="0"/>
              </a:rPr>
              <a:t>(Ο</a:t>
            </a:r>
            <a:r>
              <a:rPr lang="el-GR" altLang="el-GR" sz="2400" b="1" baseline="-25000" dirty="0">
                <a:solidFill>
                  <a:srgbClr val="C00000"/>
                </a:solidFill>
                <a:latin typeface="Comic Sans MS" pitchFamily="66" charset="0"/>
              </a:rPr>
              <a:t>3</a:t>
            </a:r>
            <a:r>
              <a:rPr lang="el-GR" altLang="el-GR" sz="2400" b="1" dirty="0">
                <a:solidFill>
                  <a:srgbClr val="C00000"/>
                </a:solidFill>
                <a:latin typeface="Comic Sans MS" pitchFamily="66" charset="0"/>
              </a:rPr>
              <a:t>)</a:t>
            </a:r>
          </a:p>
          <a:p>
            <a:pPr algn="ctr"/>
            <a:endParaRPr lang="el-GR" altLang="el-GR" sz="2800" dirty="0"/>
          </a:p>
          <a:p>
            <a:pPr>
              <a:buFontTx/>
              <a:buChar char="•"/>
            </a:pPr>
            <a:r>
              <a:rPr lang="el-GR" altLang="el-GR" sz="2800" dirty="0"/>
              <a:t> </a:t>
            </a:r>
            <a:r>
              <a:rPr lang="el-GR" sz="2800" dirty="0" smtClean="0"/>
              <a:t>Δευτερογενής ρύπος. </a:t>
            </a:r>
          </a:p>
          <a:p>
            <a:pPr>
              <a:buFontTx/>
              <a:buChar char="•"/>
            </a:pPr>
            <a:endParaRPr lang="el-GR" sz="2800" dirty="0" smtClean="0"/>
          </a:p>
          <a:p>
            <a:pPr>
              <a:buFontTx/>
              <a:buChar char="•"/>
            </a:pPr>
            <a:r>
              <a:rPr lang="el-GR" sz="2800" dirty="0" smtClean="0"/>
              <a:t>Εντοπίζεται στην ατμόσφαιρα των μεγαλουπόλεων με αυξημένη κυκλοφορία. </a:t>
            </a:r>
          </a:p>
          <a:p>
            <a:pPr>
              <a:buFontTx/>
              <a:buChar char="•"/>
            </a:pPr>
            <a:endParaRPr lang="el-GR" sz="2800" dirty="0" smtClean="0"/>
          </a:p>
          <a:p>
            <a:pPr>
              <a:buFontTx/>
              <a:buChar char="•"/>
            </a:pPr>
            <a:r>
              <a:rPr lang="el-GR" sz="2800" dirty="0" smtClean="0"/>
              <a:t>Αποτελεί έντονο οξειδωτικό, επιδρά εύκολα σε όλες τις οργανικές ύλες και φυσικά στο αναπνευστικό σύστημα.</a:t>
            </a:r>
          </a:p>
          <a:p>
            <a:pPr>
              <a:buFontTx/>
              <a:buChar char="•"/>
            </a:pPr>
            <a:endParaRPr lang="el-GR" sz="2800" dirty="0" smtClean="0"/>
          </a:p>
          <a:p>
            <a:pPr>
              <a:buFontTx/>
              <a:buChar char="•"/>
            </a:pPr>
            <a:r>
              <a:rPr lang="el-GR" sz="2800" dirty="0" smtClean="0"/>
              <a:t>Επηρεάζει αρνητικά τη σύνθεση του DNA και βλάπτει την κυτταρική μεμβράνη. </a:t>
            </a:r>
            <a:br>
              <a:rPr lang="el-GR" sz="2800" dirty="0" smtClean="0"/>
            </a:br>
            <a:endParaRPr lang="el-GR" alt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6"/>
          <p:cNvSpPr txBox="1">
            <a:spLocks noChangeArrowheads="1"/>
          </p:cNvSpPr>
          <p:nvPr/>
        </p:nvSpPr>
        <p:spPr bwMode="auto">
          <a:xfrm>
            <a:off x="841773" y="0"/>
            <a:ext cx="8302228" cy="461963"/>
          </a:xfrm>
          <a:prstGeom prst="rect">
            <a:avLst/>
          </a:prstGeom>
          <a:solidFill>
            <a:schemeClr val="bg1"/>
          </a:solidFill>
          <a:ln w="9525">
            <a:noFill/>
            <a:miter lim="800000"/>
            <a:headEnd/>
            <a:tailEnd/>
          </a:ln>
        </p:spPr>
        <p:txBody>
          <a:bodyPr>
            <a:spAutoFit/>
          </a:bodyPr>
          <a:lstStyle/>
          <a:p>
            <a:pPr algn="ctr" eaLnBrk="1" hangingPunct="1"/>
            <a:r>
              <a:rPr lang="el-GR" altLang="en-US" sz="2400" b="1" i="1">
                <a:solidFill>
                  <a:srgbClr val="C00000"/>
                </a:solidFill>
                <a:latin typeface="Comic Sans MS" pitchFamily="66" charset="0"/>
              </a:rPr>
              <a:t>Νέφος</a:t>
            </a:r>
          </a:p>
        </p:txBody>
      </p:sp>
      <p:sp>
        <p:nvSpPr>
          <p:cNvPr id="41987" name="Rectangle 3"/>
          <p:cNvSpPr>
            <a:spLocks noChangeArrowheads="1"/>
          </p:cNvSpPr>
          <p:nvPr/>
        </p:nvSpPr>
        <p:spPr bwMode="auto">
          <a:xfrm>
            <a:off x="83344" y="107950"/>
            <a:ext cx="4475560" cy="6509474"/>
          </a:xfrm>
          <a:prstGeom prst="rect">
            <a:avLst/>
          </a:prstGeom>
          <a:noFill/>
          <a:ln>
            <a:noFill/>
          </a:ln>
        </p:spPr>
        <p:txBody>
          <a:bodyPr>
            <a:spAutoFit/>
          </a:bodyPr>
          <a:lstStyle>
            <a:lvl1pPr defTabSz="354013">
              <a:defRPr>
                <a:solidFill>
                  <a:schemeClr val="tx1"/>
                </a:solidFill>
                <a:latin typeface="Arial" panose="020B0604020202020204" pitchFamily="34" charset="0"/>
                <a:cs typeface="Arial" panose="020B0604020202020204" pitchFamily="34" charset="0"/>
              </a:defRPr>
            </a:lvl1pPr>
            <a:lvl2pPr marL="742950" indent="-285750" defTabSz="354013">
              <a:defRPr>
                <a:solidFill>
                  <a:schemeClr val="tx1"/>
                </a:solidFill>
                <a:latin typeface="Arial" panose="020B0604020202020204" pitchFamily="34" charset="0"/>
                <a:cs typeface="Arial" panose="020B0604020202020204" pitchFamily="34" charset="0"/>
              </a:defRPr>
            </a:lvl2pPr>
            <a:lvl3pPr marL="1143000" indent="-228600" defTabSz="354013">
              <a:defRPr>
                <a:solidFill>
                  <a:schemeClr val="tx1"/>
                </a:solidFill>
                <a:latin typeface="Arial" panose="020B0604020202020204" pitchFamily="34" charset="0"/>
                <a:cs typeface="Arial" panose="020B0604020202020204" pitchFamily="34" charset="0"/>
              </a:defRPr>
            </a:lvl3pPr>
            <a:lvl4pPr marL="1600200" indent="-228600" defTabSz="354013">
              <a:defRPr>
                <a:solidFill>
                  <a:schemeClr val="tx1"/>
                </a:solidFill>
                <a:latin typeface="Arial" panose="020B0604020202020204" pitchFamily="34" charset="0"/>
                <a:cs typeface="Arial" panose="020B0604020202020204" pitchFamily="34" charset="0"/>
              </a:defRPr>
            </a:lvl4pPr>
            <a:lvl5pPr marL="2057400" indent="-228600" defTabSz="354013">
              <a:defRPr>
                <a:solidFill>
                  <a:schemeClr val="tx1"/>
                </a:solidFill>
                <a:latin typeface="Arial" panose="020B0604020202020204" pitchFamily="34" charset="0"/>
                <a:cs typeface="Arial" panose="020B0604020202020204" pitchFamily="34" charset="0"/>
              </a:defRPr>
            </a:lvl5pPr>
            <a:lvl6pPr marL="2514600" indent="-228600" defTabSz="354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54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54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54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25000"/>
              </a:lnSpc>
              <a:spcAft>
                <a:spcPts val="600"/>
              </a:spcAft>
              <a:defRPr/>
            </a:pPr>
            <a:r>
              <a:rPr lang="el-GR" altLang="el-GR" sz="1400" b="1" dirty="0"/>
              <a:t>Φωτοχημικό νέφος </a:t>
            </a:r>
          </a:p>
          <a:p>
            <a:pPr algn="ctr">
              <a:lnSpc>
                <a:spcPct val="150000"/>
              </a:lnSpc>
              <a:spcAft>
                <a:spcPts val="600"/>
              </a:spcAft>
              <a:defRPr/>
            </a:pPr>
            <a:r>
              <a:rPr lang="el-GR" altLang="el-GR" sz="1400" b="1" dirty="0" smtClean="0"/>
              <a:t>(αιθαλομίχλη) </a:t>
            </a:r>
          </a:p>
          <a:p>
            <a:pPr algn="ctr">
              <a:lnSpc>
                <a:spcPct val="150000"/>
              </a:lnSpc>
              <a:spcAft>
                <a:spcPts val="600"/>
              </a:spcAft>
              <a:defRPr/>
            </a:pPr>
            <a:endParaRPr lang="el-GR" altLang="el-GR" sz="1400" b="1" dirty="0"/>
          </a:p>
          <a:p>
            <a:pPr algn="just">
              <a:lnSpc>
                <a:spcPct val="125000"/>
              </a:lnSpc>
              <a:spcAft>
                <a:spcPts val="600"/>
              </a:spcAft>
              <a:defRPr/>
            </a:pPr>
            <a:r>
              <a:rPr lang="el-GR" altLang="el-GR" sz="1400" b="1" dirty="0"/>
              <a:t>	•	Νέφος του </a:t>
            </a:r>
            <a:r>
              <a:rPr lang="el-GR" altLang="el-GR" sz="1400" b="1" dirty="0" err="1"/>
              <a:t>Λος</a:t>
            </a:r>
            <a:r>
              <a:rPr lang="el-GR" altLang="el-GR" sz="1400" b="1" dirty="0"/>
              <a:t> </a:t>
            </a:r>
            <a:r>
              <a:rPr lang="el-GR" altLang="el-GR" sz="1400" b="1" dirty="0" err="1"/>
              <a:t>Άντζελες</a:t>
            </a:r>
            <a:r>
              <a:rPr lang="el-GR" altLang="el-GR" sz="1400" b="1" dirty="0"/>
              <a:t>  (δεκαετία 60)</a:t>
            </a:r>
          </a:p>
          <a:p>
            <a:pPr algn="just">
              <a:lnSpc>
                <a:spcPct val="125000"/>
              </a:lnSpc>
              <a:spcAft>
                <a:spcPts val="600"/>
              </a:spcAft>
              <a:defRPr/>
            </a:pPr>
            <a:r>
              <a:rPr lang="el-GR" altLang="el-GR" sz="1400" b="1" dirty="0"/>
              <a:t>	•	</a:t>
            </a:r>
            <a:r>
              <a:rPr lang="el-GR" sz="1400" b="1" dirty="0" smtClean="0"/>
              <a:t>Παρά την ύπαρξη στατικών πηγών, σχετίζεται κυρίως με τις εκπομπές από οχήματα. </a:t>
            </a:r>
            <a:br>
              <a:rPr lang="el-GR" sz="1400" b="1" dirty="0" smtClean="0"/>
            </a:br>
            <a:r>
              <a:rPr lang="el-GR" sz="1400" b="1" dirty="0" smtClean="0"/>
              <a:t/>
            </a:r>
            <a:br>
              <a:rPr lang="el-GR" sz="1400" b="1" dirty="0" smtClean="0"/>
            </a:br>
            <a:r>
              <a:rPr lang="el-GR" sz="1400" b="1" dirty="0" smtClean="0"/>
              <a:t>• Κύρια συστατικά: μονοξείδιο του άνθρακα, οξείδια του αζώτου, υδρογονάνθρακες, τα οποία υποβάλλονται σε χημική αντίδραση με την ηλιακή ακτινοβολία δημιουργώντας και δευτερογενείς ρυπαντικές ουσίες, όπως το όζον. </a:t>
            </a:r>
            <a:br>
              <a:rPr lang="el-GR" sz="1400" b="1" dirty="0" smtClean="0"/>
            </a:br>
            <a:r>
              <a:rPr lang="el-GR" sz="1400" b="1" dirty="0" smtClean="0"/>
              <a:t/>
            </a:r>
            <a:br>
              <a:rPr lang="el-GR" sz="1400" b="1" dirty="0" smtClean="0"/>
            </a:br>
            <a:r>
              <a:rPr lang="el-GR" sz="1400" b="1" dirty="0" smtClean="0"/>
              <a:t>Ασθένειες: άσθμα, βρογχίτιδα, εμφύσημα, αναπνευστικές δυσκολίες, βήχας, ερεθισμοί στα μάτια, ζητήματα στο ανοσοποιητικό σύστημα του ανθρώπου. </a:t>
            </a:r>
            <a:br>
              <a:rPr lang="el-GR" sz="1400" b="1" dirty="0" smtClean="0"/>
            </a:br>
            <a:r>
              <a:rPr lang="el-GR" sz="1400" b="1" dirty="0" smtClean="0"/>
              <a:t/>
            </a:r>
            <a:br>
              <a:rPr lang="el-GR" sz="1400" b="1" dirty="0" smtClean="0"/>
            </a:br>
            <a:r>
              <a:rPr lang="el-GR" sz="1400" b="1" dirty="0" smtClean="0"/>
              <a:t>• Όταν η θερμοκρασία πέφτει, οι χημικές αντιδράσεις γίνονται πιο αργές και το φωτοχημικό νέφος σπάνια σχηματίζεται. </a:t>
            </a:r>
            <a:r>
              <a:rPr lang="el-GR" dirty="0" smtClean="0"/>
              <a:t/>
            </a:r>
            <a:br>
              <a:rPr lang="el-GR" dirty="0" smtClean="0"/>
            </a:br>
            <a:endParaRPr lang="el-GR" altLang="el-GR" dirty="0"/>
          </a:p>
        </p:txBody>
      </p:sp>
      <p:sp>
        <p:nvSpPr>
          <p:cNvPr id="51204" name="Rectangle 4"/>
          <p:cNvSpPr>
            <a:spLocks noChangeArrowheads="1"/>
          </p:cNvSpPr>
          <p:nvPr/>
        </p:nvSpPr>
        <p:spPr bwMode="auto">
          <a:xfrm>
            <a:off x="4806554" y="1"/>
            <a:ext cx="4088606" cy="6932667"/>
          </a:xfrm>
          <a:prstGeom prst="rect">
            <a:avLst/>
          </a:prstGeom>
          <a:noFill/>
          <a:ln w="9525">
            <a:noFill/>
            <a:miter lim="800000"/>
            <a:headEnd/>
            <a:tailEnd/>
          </a:ln>
        </p:spPr>
        <p:txBody>
          <a:bodyPr>
            <a:spAutoFit/>
          </a:bodyPr>
          <a:lstStyle/>
          <a:p>
            <a:pPr algn="just" defTabSz="354013">
              <a:lnSpc>
                <a:spcPct val="125000"/>
              </a:lnSpc>
              <a:spcAft>
                <a:spcPts val="600"/>
              </a:spcAft>
            </a:pPr>
            <a:endParaRPr lang="el-GR" altLang="el-GR" b="1" dirty="0"/>
          </a:p>
          <a:p>
            <a:pPr algn="ctr" defTabSz="354013">
              <a:lnSpc>
                <a:spcPct val="150000"/>
              </a:lnSpc>
              <a:spcAft>
                <a:spcPts val="600"/>
              </a:spcAft>
            </a:pPr>
            <a:r>
              <a:rPr lang="el-GR" altLang="el-GR" sz="2400" b="1" dirty="0"/>
              <a:t>Βιομηχανική αιθαλομίχλη (ή </a:t>
            </a:r>
            <a:r>
              <a:rPr lang="el-GR" altLang="el-GR" sz="2400" b="1" dirty="0" err="1"/>
              <a:t>καπνομίχλη</a:t>
            </a:r>
            <a:r>
              <a:rPr lang="el-GR" altLang="el-GR" sz="2400" b="1" dirty="0"/>
              <a:t>) </a:t>
            </a:r>
          </a:p>
          <a:p>
            <a:pPr algn="just" defTabSz="354013">
              <a:lnSpc>
                <a:spcPct val="125000"/>
              </a:lnSpc>
              <a:spcAft>
                <a:spcPts val="600"/>
              </a:spcAft>
            </a:pPr>
            <a:r>
              <a:rPr lang="el-GR" altLang="el-GR" sz="2400" dirty="0"/>
              <a:t>	• 	Νέφος του Λονδίνου</a:t>
            </a:r>
            <a:r>
              <a:rPr lang="en-US" altLang="el-GR" sz="2400" dirty="0"/>
              <a:t> </a:t>
            </a:r>
            <a:r>
              <a:rPr lang="el-GR" altLang="el-GR" sz="2400" dirty="0"/>
              <a:t>(</a:t>
            </a:r>
            <a:r>
              <a:rPr lang="en-US" altLang="el-GR" sz="2400" dirty="0"/>
              <a:t>1952</a:t>
            </a:r>
            <a:r>
              <a:rPr lang="el-GR" altLang="el-GR" sz="2400" dirty="0"/>
              <a:t>)</a:t>
            </a:r>
          </a:p>
          <a:p>
            <a:pPr algn="just" defTabSz="354013">
              <a:lnSpc>
                <a:spcPct val="125000"/>
              </a:lnSpc>
              <a:spcAft>
                <a:spcPts val="600"/>
              </a:spcAft>
            </a:pPr>
            <a:r>
              <a:rPr lang="el-GR" altLang="el-GR" sz="2400" dirty="0"/>
              <a:t>	• 	</a:t>
            </a:r>
            <a:r>
              <a:rPr lang="el-GR" sz="2400" dirty="0" smtClean="0"/>
              <a:t>Προέρχεται κυρίως από την καύση στερεών καυσίμων, κυρίως ξύλου και άνθρακα</a:t>
            </a:r>
          </a:p>
          <a:p>
            <a:pPr algn="just" defTabSz="354013">
              <a:lnSpc>
                <a:spcPct val="125000"/>
              </a:lnSpc>
              <a:spcAft>
                <a:spcPts val="600"/>
              </a:spcAft>
              <a:buFont typeface="Arial" pitchFamily="34" charset="0"/>
              <a:buChar char="•"/>
            </a:pPr>
            <a:r>
              <a:rPr lang="el-GR" sz="2400" dirty="0" smtClean="0"/>
              <a:t>Κύρια συστατικά: οξείδια του θείου, αιωρούμενα σωματίδια </a:t>
            </a:r>
            <a:br>
              <a:rPr lang="el-GR" sz="2400" dirty="0" smtClean="0"/>
            </a:br>
            <a:r>
              <a:rPr lang="el-GR" sz="2400" dirty="0" smtClean="0"/>
              <a:t/>
            </a:r>
            <a:br>
              <a:rPr lang="el-GR" sz="2400" dirty="0" smtClean="0"/>
            </a:br>
            <a:r>
              <a:rPr lang="el-GR" sz="2400" dirty="0" smtClean="0"/>
              <a:t>• Συνήθως συνδυάζεται με αυξημένη σχετική υγρασία </a:t>
            </a:r>
            <a:br>
              <a:rPr lang="el-GR" sz="2400" dirty="0" smtClean="0"/>
            </a:br>
            <a:endParaRPr lang="el-GR" altLang="el-GR" sz="2400" dirty="0"/>
          </a:p>
        </p:txBody>
      </p:sp>
      <p:cxnSp>
        <p:nvCxnSpPr>
          <p:cNvPr id="7" name="Straight Connector 6"/>
          <p:cNvCxnSpPr>
            <a:cxnSpLocks/>
          </p:cNvCxnSpPr>
          <p:nvPr/>
        </p:nvCxnSpPr>
        <p:spPr>
          <a:xfrm>
            <a:off x="4624388" y="461963"/>
            <a:ext cx="0" cy="588645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8"/>
          <p:cNvSpPr txBox="1">
            <a:spLocks noChangeArrowheads="1"/>
          </p:cNvSpPr>
          <p:nvPr/>
        </p:nvSpPr>
        <p:spPr bwMode="auto">
          <a:xfrm>
            <a:off x="1741885" y="700088"/>
            <a:ext cx="6216253" cy="1200329"/>
          </a:xfrm>
          <a:prstGeom prst="rect">
            <a:avLst/>
          </a:prstGeom>
          <a:noFill/>
          <a:ln w="9525">
            <a:noFill/>
            <a:miter lim="800000"/>
            <a:headEnd/>
            <a:tailEnd/>
          </a:ln>
        </p:spPr>
        <p:txBody>
          <a:bodyPr>
            <a:spAutoFit/>
          </a:bodyPr>
          <a:lstStyle/>
          <a:p>
            <a:pPr algn="ctr" eaLnBrk="1" hangingPunct="1"/>
            <a:r>
              <a:rPr lang="el-GR" altLang="en-US" sz="3600" b="1">
                <a:latin typeface="Calibri" pitchFamily="34" charset="0"/>
              </a:rPr>
              <a:t>Σχηματισμός αιωρούμενων σωματιδίων</a:t>
            </a:r>
          </a:p>
        </p:txBody>
      </p:sp>
      <p:sp>
        <p:nvSpPr>
          <p:cNvPr id="56323" name="Content Placeholder 2"/>
          <p:cNvSpPr txBox="1">
            <a:spLocks/>
          </p:cNvSpPr>
          <p:nvPr/>
        </p:nvSpPr>
        <p:spPr bwMode="auto">
          <a:xfrm>
            <a:off x="596503" y="1882776"/>
            <a:ext cx="7624763" cy="2460625"/>
          </a:xfrm>
          <a:prstGeom prst="rect">
            <a:avLst/>
          </a:prstGeom>
          <a:noFill/>
          <a:ln w="25400">
            <a:solidFill>
              <a:schemeClr val="accent1"/>
            </a:solidFill>
            <a:miter lim="800000"/>
            <a:headEnd/>
            <a:tailEnd/>
          </a:ln>
        </p:spPr>
        <p:txBody>
          <a:bodyPr/>
          <a:lstStyle/>
          <a:p>
            <a:pPr marL="228600" indent="-228600" algn="just" eaLnBrk="1" hangingPunct="1">
              <a:lnSpc>
                <a:spcPct val="110000"/>
              </a:lnSpc>
              <a:spcBef>
                <a:spcPts val="1000"/>
              </a:spcBef>
            </a:pPr>
            <a:r>
              <a:rPr lang="el-GR" altLang="el-GR" sz="2200" dirty="0">
                <a:latin typeface="Calibri" pitchFamily="34" charset="0"/>
              </a:rPr>
              <a:t>Διαχωρίζονται με βάση:</a:t>
            </a:r>
          </a:p>
          <a:p>
            <a:pPr marL="228600" indent="-228600" algn="just" eaLnBrk="1" hangingPunct="1">
              <a:lnSpc>
                <a:spcPct val="110000"/>
              </a:lnSpc>
              <a:spcBef>
                <a:spcPts val="1000"/>
              </a:spcBef>
              <a:buFont typeface="Arial" pitchFamily="34" charset="0"/>
              <a:buChar char="•"/>
            </a:pPr>
            <a:r>
              <a:rPr lang="el-GR" altLang="el-GR" sz="2200" dirty="0">
                <a:latin typeface="Calibri" pitchFamily="34" charset="0"/>
              </a:rPr>
              <a:t>Την προέλευση </a:t>
            </a:r>
            <a:endParaRPr lang="en-US" altLang="el-GR" sz="2200" dirty="0">
              <a:latin typeface="Calibri" pitchFamily="34" charset="0"/>
            </a:endParaRPr>
          </a:p>
          <a:p>
            <a:pPr marL="228600" indent="-228600" algn="just" eaLnBrk="1" hangingPunct="1">
              <a:lnSpc>
                <a:spcPct val="110000"/>
              </a:lnSpc>
              <a:spcBef>
                <a:spcPts val="1000"/>
              </a:spcBef>
              <a:buFont typeface="Arial" pitchFamily="34" charset="0"/>
              <a:buChar char="•"/>
            </a:pPr>
            <a:r>
              <a:rPr lang="el-GR" altLang="el-GR" sz="2200" dirty="0">
                <a:latin typeface="Calibri" pitchFamily="34" charset="0"/>
              </a:rPr>
              <a:t>Τον τρόπο σχηματισμού </a:t>
            </a:r>
            <a:endParaRPr lang="en-US" altLang="el-GR" sz="2200" dirty="0">
              <a:latin typeface="Calibri" pitchFamily="34" charset="0"/>
            </a:endParaRPr>
          </a:p>
          <a:p>
            <a:pPr marL="228600" indent="-228600" algn="just" eaLnBrk="1" hangingPunct="1">
              <a:lnSpc>
                <a:spcPct val="110000"/>
              </a:lnSpc>
              <a:spcBef>
                <a:spcPts val="1000"/>
              </a:spcBef>
              <a:buFont typeface="Arial" pitchFamily="34" charset="0"/>
              <a:buChar char="•"/>
            </a:pPr>
            <a:r>
              <a:rPr lang="el-GR" altLang="el-GR" sz="2200" dirty="0">
                <a:latin typeface="Calibri" pitchFamily="34" charset="0"/>
              </a:rPr>
              <a:t>Τη σύσταση</a:t>
            </a:r>
            <a:endParaRPr lang="en-US" altLang="el-GR" sz="2200" dirty="0">
              <a:latin typeface="Calibri" pitchFamily="34" charset="0"/>
            </a:endParaRPr>
          </a:p>
          <a:p>
            <a:pPr marL="228600" indent="-228600" algn="just" eaLnBrk="1" hangingPunct="1">
              <a:lnSpc>
                <a:spcPct val="110000"/>
              </a:lnSpc>
              <a:spcBef>
                <a:spcPts val="1000"/>
              </a:spcBef>
              <a:buFont typeface="Arial" pitchFamily="34" charset="0"/>
              <a:buChar char="•"/>
            </a:pPr>
            <a:r>
              <a:rPr lang="el-GR" altLang="el-GR" sz="2200" dirty="0">
                <a:latin typeface="Calibri" pitchFamily="34" charset="0"/>
              </a:rPr>
              <a:t>Τις επιπτώσεις στην υγεία</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TotalTime>
  <Words>2199</Words>
  <Application>Microsoft Office PowerPoint</Application>
  <PresentationFormat>Προβολή στην οθόνη (4:3)</PresentationFormat>
  <Paragraphs>285</Paragraphs>
  <Slides>44</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Αέριοι ρύποι- ατμοσφαιρική ρύπανση</vt:lpstr>
      <vt:lpstr>Διαφάνεια 2</vt:lpstr>
      <vt:lpstr>Διαφάνεια 3</vt:lpstr>
      <vt:lpstr>Διαφάνεια 4</vt:lpstr>
      <vt:lpstr>Διαφάνεια 5</vt:lpstr>
      <vt:lpstr>Οξείδια του Θείου (SΟx: SO2 και SΟ3)</vt:lpstr>
      <vt:lpstr>Διαφάνεια 7</vt:lpstr>
      <vt:lpstr>Διαφάνεια 8</vt:lpstr>
      <vt:lpstr>Διαφάνεια 9</vt:lpstr>
      <vt:lpstr>Διαφάνεια 10</vt:lpstr>
      <vt:lpstr>Διαφάνεια 11</vt:lpstr>
      <vt:lpstr>Διαφάνεια 12</vt:lpstr>
      <vt:lpstr>Διαφάνεια 13</vt:lpstr>
      <vt:lpstr>Το εξωτερικό περιβάλλον :</vt:lpstr>
      <vt:lpstr>Διαφάνεια 15</vt:lpstr>
      <vt:lpstr>Διαφάνεια 16</vt:lpstr>
      <vt:lpstr>Διαφάνεια 17</vt:lpstr>
      <vt:lpstr>Διαφάνεια 18</vt:lpstr>
      <vt:lpstr>Μαζικές καταστροφές, διαχείριση και προβλήματα δημόσιας υγείας</vt:lpstr>
      <vt:lpstr>Τι είναι καταστροφή</vt:lpstr>
      <vt:lpstr>Αίτια μαζικών καταστροφών</vt:lpstr>
      <vt:lpstr>Τεχνολογικοί κίνδυνοι</vt:lpstr>
      <vt:lpstr>Συνδυασμός...</vt:lpstr>
      <vt:lpstr>Τι είναι Διαχείριση καταστροφής (disaster management)</vt:lpstr>
      <vt:lpstr>Διαφάνεια 25</vt:lpstr>
      <vt:lpstr>Διαφάνεια 26</vt:lpstr>
      <vt:lpstr>Διαφάνεια 27</vt:lpstr>
      <vt:lpstr>Σχεδιασμός αντιμετώπισης προβλημάτων δημόσιας υγείας</vt:lpstr>
      <vt:lpstr>Διαβίωση σε καταυλισμούς</vt:lpstr>
      <vt:lpstr>Κίνδυνοι των Τροφίμων</vt:lpstr>
      <vt:lpstr>Κίνδυνοι των Τροφίμων</vt:lpstr>
      <vt:lpstr>Κίνδυνοι των τροφίμων</vt:lpstr>
      <vt:lpstr>Χημικοί κίνδυνοι τροφίμων</vt:lpstr>
      <vt:lpstr>Χημικοί κίνδυνοι τροφίμων</vt:lpstr>
      <vt:lpstr>Χημικοί κίνδυνοι τροφίμων</vt:lpstr>
      <vt:lpstr>Χημικοί Κίνδυνοι Αλφατοξίνες</vt:lpstr>
      <vt:lpstr>Χημικοί Κίνδυνοι Οχρατοξίνες</vt:lpstr>
      <vt:lpstr>Χημικοί Κίνδυνοι Φουμονισίνες &amp; Ζεαραλενόνες</vt:lpstr>
      <vt:lpstr>Χημικοί Κίνδυνοι Τριχοθεσίνες &amp;  Ιχθυοτοξίνες </vt:lpstr>
      <vt:lpstr>Τοξίνωση Σιγκυατέρα &amp; Σκομβροειδών</vt:lpstr>
      <vt:lpstr>Φυσικοί κίνδυνοι</vt:lpstr>
      <vt:lpstr>Διαφάνεια 42</vt:lpstr>
      <vt:lpstr>Διαφάνεια 43</vt:lpstr>
      <vt:lpstr>Διαφάνεια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Apostolopoulou</dc:creator>
  <cp:lastModifiedBy>Maria Apostolopoulou</cp:lastModifiedBy>
  <cp:revision>31</cp:revision>
  <dcterms:created xsi:type="dcterms:W3CDTF">2024-01-11T09:25:51Z</dcterms:created>
  <dcterms:modified xsi:type="dcterms:W3CDTF">2025-03-31T08:39:41Z</dcterms:modified>
</cp:coreProperties>
</file>