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369" r:id="rId2"/>
    <p:sldId id="404" r:id="rId3"/>
    <p:sldId id="286" r:id="rId4"/>
    <p:sldId id="370" r:id="rId5"/>
    <p:sldId id="287" r:id="rId6"/>
    <p:sldId id="288" r:id="rId7"/>
    <p:sldId id="373" r:id="rId8"/>
    <p:sldId id="372" r:id="rId9"/>
    <p:sldId id="290" r:id="rId10"/>
    <p:sldId id="291" r:id="rId11"/>
    <p:sldId id="292" r:id="rId12"/>
    <p:sldId id="293" r:id="rId13"/>
    <p:sldId id="294" r:id="rId14"/>
    <p:sldId id="295" r:id="rId15"/>
    <p:sldId id="296" r:id="rId16"/>
    <p:sldId id="374" r:id="rId17"/>
    <p:sldId id="380" r:id="rId18"/>
    <p:sldId id="375" r:id="rId19"/>
    <p:sldId id="405" r:id="rId20"/>
    <p:sldId id="376" r:id="rId21"/>
    <p:sldId id="377" r:id="rId22"/>
    <p:sldId id="379" r:id="rId23"/>
    <p:sldId id="298" r:id="rId24"/>
    <p:sldId id="378" r:id="rId25"/>
    <p:sldId id="301" r:id="rId26"/>
    <p:sldId id="394" r:id="rId27"/>
    <p:sldId id="406" r:id="rId28"/>
    <p:sldId id="395" r:id="rId29"/>
    <p:sldId id="396" r:id="rId30"/>
    <p:sldId id="397" r:id="rId31"/>
    <p:sldId id="308" r:id="rId32"/>
    <p:sldId id="385" r:id="rId33"/>
    <p:sldId id="299" r:id="rId34"/>
    <p:sldId id="297" r:id="rId35"/>
    <p:sldId id="309" r:id="rId36"/>
    <p:sldId id="310" r:id="rId37"/>
    <p:sldId id="311" r:id="rId38"/>
    <p:sldId id="312" r:id="rId39"/>
    <p:sldId id="31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FAF"/>
    <a:srgbClr val="73AD8D"/>
    <a:srgbClr val="0652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5" d="100"/>
          <a:sy n="85" d="100"/>
        </p:scale>
        <p:origin x="456" y="67"/>
      </p:cViewPr>
      <p:guideLst>
        <p:guide orient="horz" pos="2047"/>
        <p:guide pos="38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2C55D41A-7988-45EF-8B80-3AD2B51D3A72}" type="datetimeFigureOut">
              <a:rPr lang="el-GR" smtClean="0"/>
              <a:t>17/4/2024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18129510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C55D41A-7988-45EF-8B80-3AD2B51D3A72}" type="datetimeFigureOut">
              <a:rPr lang="el-GR" smtClean="0"/>
              <a:t>17/4/2024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243189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C55D41A-7988-45EF-8B80-3AD2B51D3A72}" type="datetimeFigureOut">
              <a:rPr lang="el-GR" smtClean="0"/>
              <a:t>17/4/2024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150743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2C55D41A-7988-45EF-8B80-3AD2B51D3A72}" type="datetimeFigureOut">
              <a:rPr lang="el-GR" smtClean="0"/>
              <a:t>17/4/2024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200225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7" name="Date Placeholder 6"/>
          <p:cNvSpPr>
            <a:spLocks noGrp="1"/>
          </p:cNvSpPr>
          <p:nvPr>
            <p:ph type="dt" sz="half" idx="10"/>
          </p:nvPr>
        </p:nvSpPr>
        <p:spPr/>
        <p:txBody>
          <a:bodyPr/>
          <a:lstStyle/>
          <a:p>
            <a:fld id="{2C55D41A-7988-45EF-8B80-3AD2B51D3A72}" type="datetimeFigureOut">
              <a:rPr lang="el-GR" smtClean="0"/>
              <a:t>17/4/2024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14224146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8" name="Date Placeholder 7"/>
          <p:cNvSpPr>
            <a:spLocks noGrp="1"/>
          </p:cNvSpPr>
          <p:nvPr>
            <p:ph type="dt" sz="half" idx="10"/>
          </p:nvPr>
        </p:nvSpPr>
        <p:spPr/>
        <p:txBody>
          <a:bodyPr/>
          <a:lstStyle/>
          <a:p>
            <a:fld id="{2C55D41A-7988-45EF-8B80-3AD2B51D3A72}" type="datetimeFigureOut">
              <a:rPr lang="el-GR" smtClean="0"/>
              <a:t>17/4/2024</a:t>
            </a:fld>
            <a:endParaRPr lang="el-GR"/>
          </a:p>
        </p:txBody>
      </p:sp>
      <p:sp>
        <p:nvSpPr>
          <p:cNvPr id="9" name="Footer Placeholder 8"/>
          <p:cNvSpPr>
            <a:spLocks noGrp="1"/>
          </p:cNvSpPr>
          <p:nvPr>
            <p:ph type="ftr" sz="quarter" idx="11"/>
          </p:nvPr>
        </p:nvSpPr>
        <p:spPr/>
        <p:txBody>
          <a:bodyPr/>
          <a:lstStyle/>
          <a:p>
            <a:endParaRPr lang="el-GR"/>
          </a:p>
        </p:txBody>
      </p:sp>
      <p:sp>
        <p:nvSpPr>
          <p:cNvPr id="10" name="Slide Number Placeholder 9"/>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247939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583436" y="3143250"/>
            <a:ext cx="4270248" cy="259677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7" name="Date Placeholder 6"/>
          <p:cNvSpPr>
            <a:spLocks noGrp="1"/>
          </p:cNvSpPr>
          <p:nvPr>
            <p:ph type="dt" sz="half" idx="10"/>
          </p:nvPr>
        </p:nvSpPr>
        <p:spPr/>
        <p:txBody>
          <a:bodyPr/>
          <a:lstStyle/>
          <a:p>
            <a:fld id="{2C55D41A-7988-45EF-8B80-3AD2B51D3A72}" type="datetimeFigureOut">
              <a:rPr lang="el-GR" smtClean="0"/>
              <a:t>17/4/2024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B941CFA-E689-4FAF-ACD5-374C3332F27A}" type="slidenum">
              <a:rPr lang="el-GR" smtClean="0"/>
              <a:t>‹#›</a:t>
            </a:fld>
            <a:endParaRPr lang="el-G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42423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C55D41A-7988-45EF-8B80-3AD2B51D3A72}" type="datetimeFigureOut">
              <a:rPr lang="el-GR" smtClean="0"/>
              <a:t>17/4/2024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386383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5D41A-7988-45EF-8B80-3AD2B51D3A72}" type="datetimeFigureOut">
              <a:rPr lang="el-GR" smtClean="0"/>
              <a:t>17/4/2024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477142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9" name="Date Placeholder 8"/>
          <p:cNvSpPr>
            <a:spLocks noGrp="1"/>
          </p:cNvSpPr>
          <p:nvPr>
            <p:ph type="dt" sz="half" idx="10"/>
          </p:nvPr>
        </p:nvSpPr>
        <p:spPr/>
        <p:txBody>
          <a:bodyPr/>
          <a:lstStyle/>
          <a:p>
            <a:fld id="{2C55D41A-7988-45EF-8B80-3AD2B51D3A72}" type="datetimeFigureOut">
              <a:rPr lang="el-GR" smtClean="0"/>
              <a:t>17/4/2024</a:t>
            </a:fld>
            <a:endParaRPr lang="el-G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1" name="Slide Number Placeholder 10"/>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146409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C55D41A-7988-45EF-8B80-3AD2B51D3A72}" type="datetimeFigureOut">
              <a:rPr lang="el-GR" smtClean="0"/>
              <a:t>17/4/2024</a:t>
            </a:fld>
            <a:endParaRPr lang="el-G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l-GR"/>
          </a:p>
        </p:txBody>
      </p:sp>
      <p:sp>
        <p:nvSpPr>
          <p:cNvPr id="10" name="Slide Number Placeholder 9"/>
          <p:cNvSpPr>
            <a:spLocks noGrp="1"/>
          </p:cNvSpPr>
          <p:nvPr>
            <p:ph type="sldNum" sz="quarter" idx="12"/>
          </p:nvPr>
        </p:nvSpPr>
        <p:spPr/>
        <p:txBody>
          <a:bodyPr/>
          <a:lstStyle/>
          <a:p>
            <a:fld id="{6B941CFA-E689-4FAF-ACD5-374C3332F27A}" type="slidenum">
              <a:rPr lang="el-GR" smtClean="0"/>
              <a:t>‹#›</a:t>
            </a:fld>
            <a:endParaRPr lang="el-GR"/>
          </a:p>
        </p:txBody>
      </p:sp>
    </p:spTree>
    <p:extLst>
      <p:ext uri="{BB962C8B-B14F-4D97-AF65-F5344CB8AC3E}">
        <p14:creationId xmlns:p14="http://schemas.microsoft.com/office/powerpoint/2010/main" val="289504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C55D41A-7988-45EF-8B80-3AD2B51D3A72}" type="datetimeFigureOut">
              <a:rPr lang="el-GR" smtClean="0"/>
              <a:t>17/4/2024</a:t>
            </a:fld>
            <a:endParaRPr lang="el-G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l-G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B941CFA-E689-4FAF-ACD5-374C3332F27A}" type="slidenum">
              <a:rPr lang="el-GR" smtClean="0"/>
              <a:t>‹#›</a:t>
            </a:fld>
            <a:endParaRPr lang="el-GR"/>
          </a:p>
        </p:txBody>
      </p:sp>
    </p:spTree>
    <p:extLst>
      <p:ext uri="{BB962C8B-B14F-4D97-AF65-F5344CB8AC3E}">
        <p14:creationId xmlns:p14="http://schemas.microsoft.com/office/powerpoint/2010/main" val="250393379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dabyt.gr/wp-content/uploads/2023/10/%CE%95%CE%A5%CE%A1%CE%97%CE%9A%CE%91-HerakleidonCatalogue.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blod.gr/lectures/eisagogi-stin-polemiki-tehnologia-ton-arhaion-ellinon/"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8D19B-60D6-4A98-8592-478D27C4C8EF}"/>
              </a:ext>
            </a:extLst>
          </p:cNvPr>
          <p:cNvSpPr txBox="1"/>
          <p:nvPr/>
        </p:nvSpPr>
        <p:spPr>
          <a:xfrm>
            <a:off x="3147266" y="327952"/>
            <a:ext cx="5970494" cy="800219"/>
          </a:xfrm>
          <a:prstGeom prst="rect">
            <a:avLst/>
          </a:prstGeom>
          <a:noFill/>
        </p:spPr>
        <p:txBody>
          <a:bodyPr wrap="square" rtlCol="0">
            <a:spAutoFit/>
          </a:bodyPr>
          <a:lstStyle/>
          <a:p>
            <a:r>
              <a:rPr lang="el-GR" sz="2800" b="1" i="1" dirty="0">
                <a:solidFill>
                  <a:srgbClr val="92D050"/>
                </a:solidFill>
                <a:latin typeface="Book Antiqua" panose="02040602050305030304" pitchFamily="18" charset="0"/>
              </a:rPr>
              <a:t>Η περίπτωση του θεού Απόλλωνα</a:t>
            </a:r>
          </a:p>
          <a:p>
            <a:endParaRPr lang="el-GR" dirty="0"/>
          </a:p>
        </p:txBody>
      </p:sp>
      <p:sp>
        <p:nvSpPr>
          <p:cNvPr id="4" name="TextBox 3">
            <a:extLst>
              <a:ext uri="{FF2B5EF4-FFF2-40B4-BE49-F238E27FC236}">
                <a16:creationId xmlns:a16="http://schemas.microsoft.com/office/drawing/2014/main" id="{CEAE0D67-4D19-47DA-A4A3-880A5E459083}"/>
              </a:ext>
            </a:extLst>
          </p:cNvPr>
          <p:cNvSpPr txBox="1"/>
          <p:nvPr/>
        </p:nvSpPr>
        <p:spPr>
          <a:xfrm>
            <a:off x="775774" y="812676"/>
            <a:ext cx="10713477" cy="5632311"/>
          </a:xfrm>
          <a:prstGeom prst="rect">
            <a:avLst/>
          </a:prstGeom>
          <a:noFill/>
        </p:spPr>
        <p:txBody>
          <a:bodyPr wrap="square" rtlCol="0">
            <a:spAutoFit/>
          </a:bodyPr>
          <a:lstStyle/>
          <a:p>
            <a:pPr algn="just"/>
            <a:endParaRPr lang="el-GR" sz="2400" i="1" dirty="0">
              <a:solidFill>
                <a:schemeClr val="bg1"/>
              </a:solidFill>
              <a:latin typeface="Book Antiqua" panose="02040602050305030304" pitchFamily="18" charset="0"/>
            </a:endParaRPr>
          </a:p>
          <a:p>
            <a:pPr algn="ctr"/>
            <a:r>
              <a:rPr lang="el-GR" sz="2400" b="1" i="1" dirty="0">
                <a:solidFill>
                  <a:schemeClr val="bg1"/>
                </a:solidFill>
                <a:latin typeface="Book Antiqua" panose="02040602050305030304" pitchFamily="18" charset="0"/>
              </a:rPr>
              <a:t>Απόλλωνας: θεός εχθρικός                θεός προσφιλής. </a:t>
            </a:r>
          </a:p>
          <a:p>
            <a:pPr algn="just"/>
            <a:endParaRPr lang="el-GR" sz="2400" b="1" i="1" dirty="0">
              <a:solidFill>
                <a:schemeClr val="bg1"/>
              </a:solidFill>
              <a:latin typeface="Book Antiqua" panose="02040602050305030304" pitchFamily="18" charset="0"/>
            </a:endParaRPr>
          </a:p>
          <a:p>
            <a:pPr algn="just">
              <a:lnSpc>
                <a:spcPct val="150000"/>
              </a:lnSpc>
            </a:pPr>
            <a:r>
              <a:rPr lang="el-GR" sz="2400" i="1" dirty="0">
                <a:solidFill>
                  <a:schemeClr val="bg1"/>
                </a:solidFill>
                <a:latin typeface="Book Antiqua" panose="02040602050305030304" pitchFamily="18" charset="0"/>
              </a:rPr>
              <a:t>Στην Ιλιάδα του Ομήρου: </a:t>
            </a:r>
            <a:r>
              <a:rPr lang="el-GR" sz="2400" b="1" i="1" dirty="0">
                <a:solidFill>
                  <a:schemeClr val="bg1"/>
                </a:solidFill>
                <a:latin typeface="Book Antiqua" panose="02040602050305030304" pitchFamily="18" charset="0"/>
              </a:rPr>
              <a:t>εχθρική</a:t>
            </a:r>
            <a:r>
              <a:rPr lang="el-GR" sz="2400" i="1" dirty="0">
                <a:solidFill>
                  <a:schemeClr val="bg1"/>
                </a:solidFill>
                <a:latin typeface="Book Antiqua" panose="02040602050305030304" pitchFamily="18" charset="0"/>
              </a:rPr>
              <a:t> η στάση του Απόλλωνα απέναντι στους Αχαιούς Έλληνες. </a:t>
            </a:r>
          </a:p>
          <a:p>
            <a:pPr algn="just">
              <a:lnSpc>
                <a:spcPct val="150000"/>
              </a:lnSpc>
            </a:pPr>
            <a:r>
              <a:rPr lang="el-GR" sz="2400" dirty="0">
                <a:solidFill>
                  <a:schemeClr val="bg1"/>
                </a:solidFill>
                <a:latin typeface="Book Antiqua" panose="02040602050305030304" pitchFamily="18" charset="0"/>
              </a:rPr>
              <a:t>«…</a:t>
            </a:r>
            <a:r>
              <a:rPr lang="el-GR" sz="2400" i="1" dirty="0">
                <a:solidFill>
                  <a:schemeClr val="bg1"/>
                </a:solidFill>
                <a:latin typeface="Book Antiqua" panose="02040602050305030304" pitchFamily="18" charset="0"/>
              </a:rPr>
              <a:t>όμως αυτό στου Ατρείδου Αγαμέμνονος το θυμικό δεν άρεσε, </a:t>
            </a:r>
          </a:p>
          <a:p>
            <a:pPr algn="just">
              <a:lnSpc>
                <a:spcPct val="150000"/>
              </a:lnSpc>
            </a:pPr>
            <a:r>
              <a:rPr lang="el-GR" sz="2400" i="1" dirty="0">
                <a:solidFill>
                  <a:schemeClr val="bg1"/>
                </a:solidFill>
                <a:latin typeface="Book Antiqua" panose="02040602050305030304" pitchFamily="18" charset="0"/>
              </a:rPr>
              <a:t>αλλά κακώς τον έδιωξε και βαρύν λόγον είπε:…». </a:t>
            </a:r>
            <a:r>
              <a:rPr lang="el-GR" sz="2400" dirty="0">
                <a:latin typeface="Book Antiqua" panose="02040602050305030304" pitchFamily="18" charset="0"/>
              </a:rPr>
              <a:t>(</a:t>
            </a:r>
            <a:r>
              <a:rPr lang="el-GR" sz="2400" i="1" dirty="0">
                <a:latin typeface="Book Antiqua" panose="02040602050305030304" pitchFamily="18" charset="0"/>
              </a:rPr>
              <a:t>Ιλιάδα Α, 24-25). </a:t>
            </a:r>
          </a:p>
          <a:p>
            <a:pPr algn="just">
              <a:lnSpc>
                <a:spcPct val="150000"/>
              </a:lnSpc>
            </a:pPr>
            <a:r>
              <a:rPr lang="el-GR" sz="2400" i="1" dirty="0">
                <a:solidFill>
                  <a:schemeClr val="bg1"/>
                </a:solidFill>
                <a:latin typeface="Book Antiqua" panose="02040602050305030304" pitchFamily="18" charset="0"/>
              </a:rPr>
              <a:t>«Ευχήθη και ως τον άκουσεν ο Φοίβος ο Απόλλων, </a:t>
            </a:r>
          </a:p>
          <a:p>
            <a:pPr algn="just">
              <a:lnSpc>
                <a:spcPct val="150000"/>
              </a:lnSpc>
            </a:pPr>
            <a:r>
              <a:rPr lang="el-GR" sz="2400" i="1" dirty="0">
                <a:solidFill>
                  <a:schemeClr val="bg1"/>
                </a:solidFill>
                <a:latin typeface="Book Antiqua" panose="02040602050305030304" pitchFamily="18" charset="0"/>
              </a:rPr>
              <a:t>κατέβη από τες κορυφές του Ολύμπου θυμωμένος,  </a:t>
            </a:r>
          </a:p>
          <a:p>
            <a:pPr algn="just">
              <a:lnSpc>
                <a:spcPct val="150000"/>
              </a:lnSpc>
            </a:pPr>
            <a:r>
              <a:rPr lang="el-GR" sz="2400" i="1" dirty="0">
                <a:solidFill>
                  <a:schemeClr val="bg1"/>
                </a:solidFill>
                <a:latin typeface="Book Antiqua" panose="02040602050305030304" pitchFamily="18" charset="0"/>
              </a:rPr>
              <a:t>με τόξον και μ’ ολόκλειστην φαρέτραν εις τους ώμους». </a:t>
            </a:r>
            <a:r>
              <a:rPr lang="el-GR" sz="2400" i="1" dirty="0">
                <a:latin typeface="Book Antiqua" panose="02040602050305030304" pitchFamily="18" charset="0"/>
              </a:rPr>
              <a:t>(Ιλιάδα Α, 43-45). </a:t>
            </a:r>
          </a:p>
          <a:p>
            <a:pPr algn="just">
              <a:lnSpc>
                <a:spcPct val="150000"/>
              </a:lnSpc>
            </a:pPr>
            <a:r>
              <a:rPr lang="el-GR" sz="2400" i="1" dirty="0">
                <a:solidFill>
                  <a:schemeClr val="bg1"/>
                </a:solidFill>
                <a:latin typeface="Book Antiqua" panose="02040602050305030304" pitchFamily="18" charset="0"/>
              </a:rPr>
              <a:t>«Τα θεία βέλη στον στρατόν πετούσαν εννιά μέρες…». </a:t>
            </a:r>
            <a:r>
              <a:rPr lang="el-GR" sz="2400" i="1" dirty="0">
                <a:latin typeface="Book Antiqua" panose="02040602050305030304" pitchFamily="18" charset="0"/>
              </a:rPr>
              <a:t>(Ιλιάδα Α, 53).</a:t>
            </a:r>
          </a:p>
        </p:txBody>
      </p:sp>
      <p:cxnSp>
        <p:nvCxnSpPr>
          <p:cNvPr id="6" name="Ευθύγραμμο βέλος σύνδεσης 5">
            <a:extLst>
              <a:ext uri="{FF2B5EF4-FFF2-40B4-BE49-F238E27FC236}">
                <a16:creationId xmlns:a16="http://schemas.microsoft.com/office/drawing/2014/main" id="{0C2A7412-DE51-49A3-8B55-69163CEBCEFB}"/>
              </a:ext>
            </a:extLst>
          </p:cNvPr>
          <p:cNvCxnSpPr/>
          <p:nvPr/>
        </p:nvCxnSpPr>
        <p:spPr>
          <a:xfrm>
            <a:off x="6421456" y="1440385"/>
            <a:ext cx="851647" cy="0"/>
          </a:xfrm>
          <a:prstGeom prst="straightConnector1">
            <a:avLst/>
          </a:prstGeom>
          <a:ln w="349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494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A6AB89-3767-40E1-BE0D-D3A291DE1159}"/>
              </a:ext>
            </a:extLst>
          </p:cNvPr>
          <p:cNvSpPr txBox="1"/>
          <p:nvPr/>
        </p:nvSpPr>
        <p:spPr>
          <a:xfrm>
            <a:off x="1903228" y="1020726"/>
            <a:ext cx="7357729" cy="5632311"/>
          </a:xfrm>
          <a:prstGeom prst="rect">
            <a:avLst/>
          </a:prstGeom>
          <a:noFill/>
        </p:spPr>
        <p:txBody>
          <a:bodyPr wrap="square" rtlCol="0">
            <a:spAutoFit/>
          </a:bodyPr>
          <a:lstStyle/>
          <a:p>
            <a:pPr marL="342900" lvl="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Αναθεώρηση χρονολόγησης σε ένα από τα δύο;</a:t>
            </a:r>
          </a:p>
          <a:p>
            <a:pPr marL="342900" lvl="0" indent="-342900" algn="just">
              <a:lnSpc>
                <a:spcPct val="150000"/>
              </a:lnSpc>
              <a:buFont typeface="Courier New" panose="02070309020205020404" pitchFamily="49" charset="0"/>
              <a:buChar char="o"/>
            </a:pPr>
            <a:endParaRPr lang="el-GR" sz="2400" i="1" dirty="0">
              <a:solidFill>
                <a:schemeClr val="bg1"/>
              </a:solidFill>
              <a:latin typeface="Book Antiqua" panose="02040602050305030304" pitchFamily="18" charset="0"/>
            </a:endParaRPr>
          </a:p>
          <a:p>
            <a:pPr marL="342900" lvl="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Μήπως η αναφορά του Ομήρου στην Πυθώ (η οποία όμως είναι η παλαιότερη ονομασία του ιερού) αποτελεί μεταγενέστερη προσθήκη από κάποιον άγνωστο αοιδό; </a:t>
            </a:r>
          </a:p>
          <a:p>
            <a:pPr marL="342900" lvl="0" indent="-342900" algn="just">
              <a:lnSpc>
                <a:spcPct val="150000"/>
              </a:lnSpc>
              <a:buFont typeface="Courier New" panose="02070309020205020404" pitchFamily="49" charset="0"/>
              <a:buChar char="o"/>
            </a:pPr>
            <a:endParaRPr lang="el-GR" sz="2400" i="1" dirty="0">
              <a:solidFill>
                <a:schemeClr val="bg1"/>
              </a:solidFill>
              <a:latin typeface="Book Antiqua" panose="02040602050305030304" pitchFamily="18" charset="0"/>
            </a:endParaRPr>
          </a:p>
          <a:p>
            <a:pPr algn="just">
              <a:lnSpc>
                <a:spcPct val="150000"/>
              </a:lnSpc>
            </a:pPr>
            <a:r>
              <a:rPr lang="el-GR" sz="2400" i="1" dirty="0">
                <a:latin typeface="Book Antiqua" panose="02040602050305030304" pitchFamily="18" charset="0"/>
              </a:rPr>
              <a:t>Συμπέρασμα:</a:t>
            </a:r>
            <a:r>
              <a:rPr lang="el-GR" sz="2400" i="1" dirty="0">
                <a:solidFill>
                  <a:schemeClr val="bg1"/>
                </a:solidFill>
                <a:latin typeface="Book Antiqua" panose="02040602050305030304" pitchFamily="18" charset="0"/>
              </a:rPr>
              <a:t> Διατήρηση παλαιότερων μνημών και παραδόσεων από τον Όμηρο, που παρέλαβε από προγενέστερους ποιητές και τραγουδιστές της Ιλιάδας ή των «προ-Ιλιάδων».</a:t>
            </a:r>
          </a:p>
        </p:txBody>
      </p:sp>
    </p:spTree>
    <p:extLst>
      <p:ext uri="{BB962C8B-B14F-4D97-AF65-F5344CB8AC3E}">
        <p14:creationId xmlns:p14="http://schemas.microsoft.com/office/powerpoint/2010/main" val="189300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1CC22-586F-474B-81F5-98E335F3A836}"/>
              </a:ext>
            </a:extLst>
          </p:cNvPr>
          <p:cNvSpPr txBox="1"/>
          <p:nvPr/>
        </p:nvSpPr>
        <p:spPr>
          <a:xfrm>
            <a:off x="1222393" y="335864"/>
            <a:ext cx="9747213" cy="2908489"/>
          </a:xfrm>
          <a:prstGeom prst="rect">
            <a:avLst/>
          </a:prstGeom>
          <a:noFill/>
        </p:spPr>
        <p:txBody>
          <a:bodyPr wrap="square" rtlCol="0">
            <a:spAutoFit/>
          </a:bodyPr>
          <a:lstStyle/>
          <a:p>
            <a:pPr algn="ctr">
              <a:lnSpc>
                <a:spcPct val="150000"/>
              </a:lnSpc>
            </a:pPr>
            <a:r>
              <a:rPr lang="el-GR" sz="2200" b="1" i="1" dirty="0">
                <a:latin typeface="Book Antiqua" panose="02040602050305030304" pitchFamily="18" charset="0"/>
              </a:rPr>
              <a:t>Στοιχεία προς ενίσχυση της παραπάνω διαπίστωσης:</a:t>
            </a:r>
          </a:p>
          <a:p>
            <a:pPr marL="342900" lvl="0" indent="-342900" algn="just">
              <a:lnSpc>
                <a:spcPct val="150000"/>
              </a:lnSpc>
              <a:buFont typeface="Wingdings" panose="05000000000000000000" pitchFamily="2" charset="2"/>
              <a:buChar char="q"/>
            </a:pPr>
            <a:r>
              <a:rPr lang="el-GR" sz="2200" i="1" dirty="0">
                <a:solidFill>
                  <a:schemeClr val="bg1"/>
                </a:solidFill>
                <a:latin typeface="Book Antiqua" panose="02040602050305030304" pitchFamily="18" charset="0"/>
              </a:rPr>
              <a:t>Τοιχογραφίες που αποκαλύφθηκαν σε μυκηναϊκές θέσεις και απεικονίζουν στρατιωτικές πολεμικές σκηνές επικού χαρακτήρα προβάλλοντας τα ιδεώδη ανδρείας μιας στρατιωτικής κοινωνικής ομάδας αριστοκρατών, ομοιάζουν με ανάλογες περιγραφές πολεμικών εικόνων στην Ιλιάδα.  </a:t>
            </a:r>
          </a:p>
          <a:p>
            <a:r>
              <a:rPr lang="el-GR" dirty="0"/>
              <a:t> </a:t>
            </a:r>
          </a:p>
        </p:txBody>
      </p:sp>
      <p:pic>
        <p:nvPicPr>
          <p:cNvPr id="3" name="Εικόνα 2">
            <a:extLst>
              <a:ext uri="{FF2B5EF4-FFF2-40B4-BE49-F238E27FC236}">
                <a16:creationId xmlns:a16="http://schemas.microsoft.com/office/drawing/2014/main" id="{83DAF62C-5B7C-484A-8D78-C58B365806A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39655" y="2764466"/>
            <a:ext cx="6658048" cy="4093534"/>
          </a:xfrm>
          <a:prstGeom prst="rect">
            <a:avLst/>
          </a:prstGeom>
          <a:ln>
            <a:noFill/>
          </a:ln>
          <a:effectLst>
            <a:softEdge rad="112500"/>
          </a:effectLst>
        </p:spPr>
      </p:pic>
      <p:sp>
        <p:nvSpPr>
          <p:cNvPr id="4" name="TextBox 3">
            <a:extLst>
              <a:ext uri="{FF2B5EF4-FFF2-40B4-BE49-F238E27FC236}">
                <a16:creationId xmlns:a16="http://schemas.microsoft.com/office/drawing/2014/main" id="{233A7174-F3B3-4FF4-B35B-113B9F2AE267}"/>
              </a:ext>
            </a:extLst>
          </p:cNvPr>
          <p:cNvSpPr txBox="1"/>
          <p:nvPr/>
        </p:nvSpPr>
        <p:spPr>
          <a:xfrm>
            <a:off x="8130362" y="6004022"/>
            <a:ext cx="4061638" cy="646331"/>
          </a:xfrm>
          <a:prstGeom prst="rect">
            <a:avLst/>
          </a:prstGeom>
          <a:noFill/>
        </p:spPr>
        <p:txBody>
          <a:bodyPr wrap="square" rtlCol="0">
            <a:spAutoFit/>
          </a:bodyPr>
          <a:lstStyle/>
          <a:p>
            <a:r>
              <a:rPr lang="el-GR" i="1" dirty="0">
                <a:latin typeface="Book Antiqua" panose="02040602050305030304" pitchFamily="18" charset="0"/>
              </a:rPr>
              <a:t>Τοιχογραφίες της Πύλου με πολεμικές σκηνές</a:t>
            </a:r>
          </a:p>
        </p:txBody>
      </p:sp>
    </p:spTree>
    <p:extLst>
      <p:ext uri="{BB962C8B-B14F-4D97-AF65-F5344CB8AC3E}">
        <p14:creationId xmlns:p14="http://schemas.microsoft.com/office/powerpoint/2010/main" val="153248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4F14AF-9DAC-4B76-89C5-D668D754517D}"/>
              </a:ext>
            </a:extLst>
          </p:cNvPr>
          <p:cNvSpPr txBox="1"/>
          <p:nvPr/>
        </p:nvSpPr>
        <p:spPr>
          <a:xfrm>
            <a:off x="2158191" y="0"/>
            <a:ext cx="7948643" cy="923330"/>
          </a:xfrm>
          <a:prstGeom prst="rect">
            <a:avLst/>
          </a:prstGeom>
          <a:noFill/>
        </p:spPr>
        <p:txBody>
          <a:bodyPr wrap="square" rtlCol="0">
            <a:spAutoFit/>
          </a:bodyPr>
          <a:lstStyle/>
          <a:p>
            <a:pPr marL="342900" lvl="0" indent="-342900">
              <a:lnSpc>
                <a:spcPct val="150000"/>
              </a:lnSpc>
              <a:buFont typeface="Wingdings" panose="05000000000000000000" pitchFamily="2" charset="2"/>
              <a:buChar char="q"/>
            </a:pPr>
            <a:r>
              <a:rPr lang="el-GR" sz="2400" i="1" dirty="0">
                <a:solidFill>
                  <a:schemeClr val="bg1"/>
                </a:solidFill>
                <a:latin typeface="Book Antiqua" panose="02040602050305030304" pitchFamily="18" charset="0"/>
              </a:rPr>
              <a:t>Λακκοειδής τάφος του «Γρύπα Πολεμιστή» στην Πύλο.</a:t>
            </a:r>
          </a:p>
          <a:p>
            <a:r>
              <a:rPr lang="el-GR" b="1" dirty="0"/>
              <a:t> </a:t>
            </a:r>
            <a:endParaRPr lang="el-GR" dirty="0"/>
          </a:p>
        </p:txBody>
      </p:sp>
      <p:pic>
        <p:nvPicPr>
          <p:cNvPr id="4" name="Εικόνα 3" descr="Ο σφραγιδόλιθος από τον τάφο του «Γρύπα Πολεμιστή», στην Πύλο, με τη μοναδική παράσταση (φωτ.: © Jeff Vanderpool/University of Cincinnati).">
            <a:extLst>
              <a:ext uri="{FF2B5EF4-FFF2-40B4-BE49-F238E27FC236}">
                <a16:creationId xmlns:a16="http://schemas.microsoft.com/office/drawing/2014/main" id="{677C3C8B-3347-4466-A39A-7CF756BEFD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89816" y="667140"/>
            <a:ext cx="8399716" cy="6268000"/>
          </a:xfrm>
          <a:prstGeom prst="rect">
            <a:avLst/>
          </a:prstGeom>
          <a:ln>
            <a:noFill/>
          </a:ln>
          <a:effectLst>
            <a:softEdge rad="112500"/>
          </a:effectLst>
        </p:spPr>
      </p:pic>
      <p:sp>
        <p:nvSpPr>
          <p:cNvPr id="5" name="TextBox 4">
            <a:extLst>
              <a:ext uri="{FF2B5EF4-FFF2-40B4-BE49-F238E27FC236}">
                <a16:creationId xmlns:a16="http://schemas.microsoft.com/office/drawing/2014/main" id="{EF5F2935-5686-4827-9BC9-A205F95EE13A}"/>
              </a:ext>
            </a:extLst>
          </p:cNvPr>
          <p:cNvSpPr txBox="1"/>
          <p:nvPr/>
        </p:nvSpPr>
        <p:spPr>
          <a:xfrm>
            <a:off x="2523462" y="6108411"/>
            <a:ext cx="7471145" cy="584775"/>
          </a:xfrm>
          <a:prstGeom prst="rect">
            <a:avLst/>
          </a:prstGeom>
          <a:noFill/>
        </p:spPr>
        <p:txBody>
          <a:bodyPr wrap="square" rtlCol="0">
            <a:spAutoFit/>
          </a:bodyPr>
          <a:lstStyle/>
          <a:p>
            <a:r>
              <a:rPr lang="el-GR" sz="1600" i="1" dirty="0">
                <a:latin typeface="Book Antiqua" panose="02040602050305030304" pitchFamily="18" charset="0"/>
              </a:rPr>
              <a:t>Σφραγιδόλιθος με σκηνή μονομαχίας από τον τάφο του «Γρύπα Πολεμιστή» στην Πύλο. Ο τάφος χρονολογείται στο 1500-1450 π. Χ.</a:t>
            </a:r>
          </a:p>
        </p:txBody>
      </p:sp>
    </p:spTree>
    <p:extLst>
      <p:ext uri="{BB962C8B-B14F-4D97-AF65-F5344CB8AC3E}">
        <p14:creationId xmlns:p14="http://schemas.microsoft.com/office/powerpoint/2010/main" val="271486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https://www.archaiologia.gr/wp-content/uploads/2017/11/Griffin_Warrior_sxedio.jpg">
            <a:extLst>
              <a:ext uri="{FF2B5EF4-FFF2-40B4-BE49-F238E27FC236}">
                <a16:creationId xmlns:a16="http://schemas.microsoft.com/office/drawing/2014/main" id="{989712E7-D4B0-446D-880B-F7D467BD225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91340" y="350874"/>
            <a:ext cx="9009320" cy="6156252"/>
          </a:xfrm>
          <a:prstGeom prst="rect">
            <a:avLst/>
          </a:prstGeom>
          <a:ln>
            <a:noFill/>
          </a:ln>
          <a:effectLst>
            <a:softEdge rad="112500"/>
          </a:effectLst>
        </p:spPr>
      </p:pic>
    </p:spTree>
    <p:extLst>
      <p:ext uri="{BB962C8B-B14F-4D97-AF65-F5344CB8AC3E}">
        <p14:creationId xmlns:p14="http://schemas.microsoft.com/office/powerpoint/2010/main" val="1462510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C3163D-8E9B-4099-9F5A-2818014C8E3A}"/>
              </a:ext>
            </a:extLst>
          </p:cNvPr>
          <p:cNvSpPr txBox="1"/>
          <p:nvPr/>
        </p:nvSpPr>
        <p:spPr>
          <a:xfrm>
            <a:off x="1714685" y="753872"/>
            <a:ext cx="8835656" cy="523220"/>
          </a:xfrm>
          <a:prstGeom prst="rect">
            <a:avLst/>
          </a:prstGeom>
          <a:noFill/>
        </p:spPr>
        <p:txBody>
          <a:bodyPr wrap="square" rtlCol="0">
            <a:spAutoFit/>
          </a:bodyPr>
          <a:lstStyle/>
          <a:p>
            <a:pPr algn="ctr"/>
            <a:r>
              <a:rPr lang="el-GR" sz="2800" b="1" i="1" dirty="0">
                <a:solidFill>
                  <a:srgbClr val="92D050"/>
                </a:solidFill>
                <a:latin typeface="Book Antiqua" panose="02040602050305030304" pitchFamily="18" charset="0"/>
              </a:rPr>
              <a:t>Διπλωματία και θρησκεία εκατέρωθεν του Αιγαίου</a:t>
            </a:r>
            <a:endParaRPr lang="el-GR" sz="2800" b="1" dirty="0">
              <a:solidFill>
                <a:srgbClr val="92D050"/>
              </a:solidFill>
              <a:latin typeface="Book Antiqua" panose="02040602050305030304" pitchFamily="18" charset="0"/>
            </a:endParaRPr>
          </a:p>
        </p:txBody>
      </p:sp>
      <p:sp>
        <p:nvSpPr>
          <p:cNvPr id="10" name="TextBox 9">
            <a:extLst>
              <a:ext uri="{FF2B5EF4-FFF2-40B4-BE49-F238E27FC236}">
                <a16:creationId xmlns:a16="http://schemas.microsoft.com/office/drawing/2014/main" id="{62416305-DB5D-4CA6-830B-475A97FCB7ED}"/>
              </a:ext>
            </a:extLst>
          </p:cNvPr>
          <p:cNvSpPr txBox="1"/>
          <p:nvPr/>
        </p:nvSpPr>
        <p:spPr>
          <a:xfrm>
            <a:off x="2066029" y="1579813"/>
            <a:ext cx="8132968" cy="4524315"/>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Ανταλλαγή ιδεών, εθίμων και γενικότερα πολιτισμικών στοιχείων στην ευρύτερη περιοχή της Ανατολικής Μεσογείου, στην Ύστερη Εποχή του Χαλκού.</a:t>
            </a:r>
          </a:p>
          <a:p>
            <a:pPr algn="just">
              <a:lnSpc>
                <a:spcPct val="150000"/>
              </a:lnSpc>
            </a:pPr>
            <a:r>
              <a:rPr lang="el-GR" sz="2400" i="1" dirty="0">
                <a:solidFill>
                  <a:schemeClr val="bg1"/>
                </a:solidFill>
                <a:latin typeface="Book Antiqua" panose="02040602050305030304" pitchFamily="18" charset="0"/>
              </a:rPr>
              <a:t>Το Αιγαίο αυτής της περιόδου δεν αποτελούσε διαχωριστικό σύνορο μεταξύ των πολιτισμών της Ανατολικής Μεσογείου και της Μέσης Ανατολής. Αντιθέτως,  αναπτύχθηκε  μία αμφίδρομη σχέση πολιτισμικών ανταλλαγών, μία πολιτισμική γλώσσα, με πολλά κοινά στοιχεία. </a:t>
            </a:r>
          </a:p>
        </p:txBody>
      </p:sp>
    </p:spTree>
    <p:extLst>
      <p:ext uri="{BB962C8B-B14F-4D97-AF65-F5344CB8AC3E}">
        <p14:creationId xmlns:p14="http://schemas.microsoft.com/office/powerpoint/2010/main" val="2075656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8C5AA8-85D0-4730-B48F-ABE7789A48EE}"/>
              </a:ext>
            </a:extLst>
          </p:cNvPr>
          <p:cNvSpPr txBox="1"/>
          <p:nvPr/>
        </p:nvSpPr>
        <p:spPr>
          <a:xfrm>
            <a:off x="1099242" y="87176"/>
            <a:ext cx="10066541" cy="1200329"/>
          </a:xfrm>
          <a:prstGeom prst="rect">
            <a:avLst/>
          </a:prstGeom>
          <a:noFill/>
        </p:spPr>
        <p:txBody>
          <a:bodyPr wrap="square" rtlCol="0">
            <a:spAutoFit/>
          </a:bodyPr>
          <a:lstStyle/>
          <a:p>
            <a:pPr algn="ctr"/>
            <a:r>
              <a:rPr lang="el-GR" sz="2400" i="1" dirty="0">
                <a:latin typeface="Book Antiqua" panose="02040602050305030304" pitchFamily="18" charset="0"/>
              </a:rPr>
              <a:t>Στοιχεία πολιτιστικών ανταλλαγών μεταξύ των κρατών των Χετταίων και της Αχχιγιάβας.</a:t>
            </a:r>
          </a:p>
          <a:p>
            <a:endParaRPr lang="el-GR" sz="2400" b="1" i="1" dirty="0">
              <a:solidFill>
                <a:schemeClr val="bg1"/>
              </a:solidFill>
              <a:latin typeface="Book Antiqua" panose="02040602050305030304" pitchFamily="18" charset="0"/>
            </a:endParaRPr>
          </a:p>
        </p:txBody>
      </p:sp>
      <p:sp>
        <p:nvSpPr>
          <p:cNvPr id="3" name="TextBox 2">
            <a:extLst>
              <a:ext uri="{FF2B5EF4-FFF2-40B4-BE49-F238E27FC236}">
                <a16:creationId xmlns:a16="http://schemas.microsoft.com/office/drawing/2014/main" id="{24265473-1CD3-43D5-9872-141BC86F3EBC}"/>
              </a:ext>
            </a:extLst>
          </p:cNvPr>
          <p:cNvSpPr txBox="1"/>
          <p:nvPr/>
        </p:nvSpPr>
        <p:spPr>
          <a:xfrm>
            <a:off x="1576460" y="687340"/>
            <a:ext cx="9112103" cy="6555641"/>
          </a:xfrm>
          <a:prstGeom prst="rect">
            <a:avLst/>
          </a:prstGeom>
          <a:noFill/>
        </p:spPr>
        <p:txBody>
          <a:bodyPr wrap="square" rtlCol="0">
            <a:spAutoFit/>
          </a:bodyPr>
          <a:lstStyle/>
          <a:p>
            <a:pPr algn="just">
              <a:lnSpc>
                <a:spcPct val="150000"/>
              </a:lnSpc>
            </a:pPr>
            <a:r>
              <a:rPr lang="el-GR" sz="2400" b="1" i="1" dirty="0">
                <a:latin typeface="Book Antiqua" panose="02040602050305030304" pitchFamily="18" charset="0"/>
              </a:rPr>
              <a:t>Α. </a:t>
            </a:r>
            <a:r>
              <a:rPr lang="el-GR" sz="2400" i="1" dirty="0">
                <a:solidFill>
                  <a:schemeClr val="bg1"/>
                </a:solidFill>
                <a:latin typeface="Book Antiqua" panose="02040602050305030304" pitchFamily="18" charset="0"/>
              </a:rPr>
              <a:t>Χεττιτικό κείμενο διπλωματικού χαρακτήρα (θρησκευτικού περιεχομένου) μεταξύ των κρατών των Χετταίων και της Αχχιγιάβας.</a:t>
            </a:r>
          </a:p>
          <a:p>
            <a:pPr algn="just">
              <a:lnSpc>
                <a:spcPct val="150000"/>
              </a:lnSpc>
            </a:pPr>
            <a:r>
              <a:rPr lang="el-GR" sz="2400" b="1" i="1" dirty="0">
                <a:solidFill>
                  <a:schemeClr val="bg1"/>
                </a:solidFill>
                <a:latin typeface="Book Antiqua" panose="02040602050305030304" pitchFamily="18" charset="0"/>
              </a:rPr>
              <a:t>Συγκεκριμένα</a:t>
            </a:r>
            <a:r>
              <a:rPr lang="el-GR" sz="2400" i="1" dirty="0">
                <a:solidFill>
                  <a:schemeClr val="bg1"/>
                </a:solidFill>
                <a:latin typeface="Book Antiqua" panose="02040602050305030304" pitchFamily="18" charset="0"/>
              </a:rPr>
              <a:t>: Πρόκειται για χρησμό, σχετικά με την αιτία της ασθένειας του Χετταίου βασιλιά, πιθανόν, </a:t>
            </a:r>
            <a:r>
              <a:rPr lang="el-GR" sz="2400" b="1" i="1" dirty="0">
                <a:solidFill>
                  <a:schemeClr val="bg1"/>
                </a:solidFill>
                <a:latin typeface="Book Antiqua" panose="02040602050305030304" pitchFamily="18" charset="0"/>
              </a:rPr>
              <a:t>Μουρσίλη Β΄</a:t>
            </a:r>
            <a:r>
              <a:rPr lang="el-GR" sz="2400" i="1" dirty="0">
                <a:solidFill>
                  <a:schemeClr val="bg1"/>
                </a:solidFill>
                <a:latin typeface="Book Antiqua" panose="02040602050305030304" pitchFamily="18" charset="0"/>
              </a:rPr>
              <a:t>(τέλη 14</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 Το γεγονός αυτό, ωστόσο, φαίνεται ότι δεν έχει καταγραφεί στις αντίστοιχες μυκηναϊκές πινακίδες της Γραμμικής Β΄.</a:t>
            </a:r>
          </a:p>
          <a:p>
            <a:pPr algn="just">
              <a:lnSpc>
                <a:spcPct val="150000"/>
              </a:lnSpc>
            </a:pPr>
            <a:r>
              <a:rPr lang="el-GR" sz="2400" b="1" i="1" dirty="0">
                <a:solidFill>
                  <a:srgbClr val="92D050"/>
                </a:solidFill>
                <a:latin typeface="Book Antiqua" panose="02040602050305030304" pitchFamily="18" charset="0"/>
              </a:rPr>
              <a:t>* </a:t>
            </a:r>
            <a:r>
              <a:rPr lang="el-GR" sz="2400" i="1" dirty="0">
                <a:solidFill>
                  <a:schemeClr val="bg1"/>
                </a:solidFill>
                <a:latin typeface="Book Antiqua" panose="02040602050305030304" pitchFamily="18" charset="0"/>
              </a:rPr>
              <a:t>Οι λαοί της αρχαιότητας μεταξύ των οποίων και οι Χετταίοι, θεωρούσαν ότι αιτία για κάθε κακό, αποτελούσε ο θυμός του θεού και η τιμωρία που τους επέβαλε, λόγω κάποιων ενεργειών, που διέπραξαν, οι οποίες δεν συμφωνούσαν με τον ηθικό κώδικα, προκειμένου να επανέλθουν στην αρχική τάξη.  </a:t>
            </a:r>
          </a:p>
          <a:p>
            <a:pPr algn="just"/>
            <a:endParaRPr lang="el-GR" sz="2400"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01913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7829E5AC-B0F6-427A-8AAE-1C1FA6FF3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895350"/>
            <a:ext cx="11249025" cy="2533650"/>
          </a:xfrm>
          <a:prstGeom prst="rect">
            <a:avLst/>
          </a:prstGeom>
          <a:ln>
            <a:noFill/>
          </a:ln>
          <a:effectLst>
            <a:softEdge rad="112500"/>
          </a:effectLst>
        </p:spPr>
      </p:pic>
      <p:sp>
        <p:nvSpPr>
          <p:cNvPr id="3" name="TextBox 2">
            <a:extLst>
              <a:ext uri="{FF2B5EF4-FFF2-40B4-BE49-F238E27FC236}">
                <a16:creationId xmlns:a16="http://schemas.microsoft.com/office/drawing/2014/main" id="{4739D0F4-EE54-4F88-B77A-C0CB71E91C71}"/>
              </a:ext>
            </a:extLst>
          </p:cNvPr>
          <p:cNvSpPr txBox="1"/>
          <p:nvPr/>
        </p:nvSpPr>
        <p:spPr>
          <a:xfrm>
            <a:off x="1141228" y="3567223"/>
            <a:ext cx="9909544" cy="2256002"/>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Η πρώτη προσπάθεια ταύτισης της </a:t>
            </a:r>
            <a:r>
              <a:rPr lang="en-US" sz="2400" b="1" i="1" dirty="0">
                <a:solidFill>
                  <a:schemeClr val="bg1"/>
                </a:solidFill>
                <a:latin typeface="Book Antiqua" panose="02040602050305030304" pitchFamily="18" charset="0"/>
              </a:rPr>
              <a:t>Ah-hi-</a:t>
            </a:r>
            <a:r>
              <a:rPr lang="en-US" sz="2400" b="1" i="1" dirty="0" err="1">
                <a:solidFill>
                  <a:schemeClr val="bg1"/>
                </a:solidFill>
                <a:latin typeface="Book Antiqua" panose="02040602050305030304" pitchFamily="18" charset="0"/>
              </a:rPr>
              <a:t>ya</a:t>
            </a:r>
            <a:r>
              <a:rPr lang="en-US" sz="2400" b="1" i="1" dirty="0">
                <a:solidFill>
                  <a:schemeClr val="bg1"/>
                </a:solidFill>
                <a:latin typeface="Book Antiqua" panose="02040602050305030304" pitchFamily="18" charset="0"/>
              </a:rPr>
              <a:t>-</a:t>
            </a:r>
            <a:r>
              <a:rPr lang="en-US" sz="2400" b="1" i="1" dirty="0" err="1">
                <a:solidFill>
                  <a:schemeClr val="bg1"/>
                </a:solidFill>
                <a:latin typeface="Book Antiqua" panose="02040602050305030304" pitchFamily="18" charset="0"/>
              </a:rPr>
              <a:t>wa</a:t>
            </a:r>
            <a:r>
              <a:rPr lang="en-US" sz="2400"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με την πατρίδα των Αχαιών του Ομήρου, έγινε από τον </a:t>
            </a:r>
            <a:r>
              <a:rPr lang="en-US" sz="2400" i="1" dirty="0">
                <a:solidFill>
                  <a:schemeClr val="bg1"/>
                </a:solidFill>
                <a:latin typeface="Book Antiqua" panose="02040602050305030304" pitchFamily="18" charset="0"/>
              </a:rPr>
              <a:t>E. Forrer</a:t>
            </a:r>
            <a:r>
              <a:rPr lang="el-GR" sz="2400" i="1" dirty="0">
                <a:solidFill>
                  <a:schemeClr val="bg1"/>
                </a:solidFill>
                <a:latin typeface="Book Antiqua" panose="02040602050305030304" pitchFamily="18" charset="0"/>
              </a:rPr>
              <a:t>, το 1924. Έκτοτε την επιστημονική κοινότητα απασχόλησε  όχι μόνο η εγκυρότητα, αλλά και η γεωγραφική επικράτεια της  </a:t>
            </a:r>
            <a:r>
              <a:rPr lang="en-US" sz="2400" b="1" i="1" dirty="0">
                <a:solidFill>
                  <a:schemeClr val="bg1"/>
                </a:solidFill>
                <a:latin typeface="Book Antiqua" panose="02040602050305030304" pitchFamily="18" charset="0"/>
              </a:rPr>
              <a:t>Ahhiyawa</a:t>
            </a:r>
            <a:r>
              <a:rPr lang="el-GR" sz="2400" b="1" i="1" dirty="0">
                <a:solidFill>
                  <a:schemeClr val="bg1"/>
                </a:solidFill>
                <a:latin typeface="Book Antiqua" panose="02040602050305030304" pitchFamily="18" charset="0"/>
              </a:rPr>
              <a:t>.</a:t>
            </a:r>
          </a:p>
        </p:txBody>
      </p:sp>
    </p:spTree>
    <p:extLst>
      <p:ext uri="{BB962C8B-B14F-4D97-AF65-F5344CB8AC3E}">
        <p14:creationId xmlns:p14="http://schemas.microsoft.com/office/powerpoint/2010/main" val="3719022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3088B-982E-47B5-8EA6-18056EAD3F84}"/>
              </a:ext>
            </a:extLst>
          </p:cNvPr>
          <p:cNvSpPr txBox="1"/>
          <p:nvPr/>
        </p:nvSpPr>
        <p:spPr>
          <a:xfrm>
            <a:off x="1284067" y="1336688"/>
            <a:ext cx="9696892" cy="4801314"/>
          </a:xfrm>
          <a:prstGeom prst="rect">
            <a:avLst/>
          </a:prstGeom>
          <a:noFill/>
        </p:spPr>
        <p:txBody>
          <a:bodyPr wrap="square" rtlCol="0">
            <a:spAutoFit/>
          </a:bodyPr>
          <a:lstStyle/>
          <a:p>
            <a:pPr algn="ctr">
              <a:lnSpc>
                <a:spcPct val="150000"/>
              </a:lnSpc>
            </a:pPr>
            <a:r>
              <a:rPr lang="el-GR" sz="2400" i="1" dirty="0">
                <a:solidFill>
                  <a:schemeClr val="bg1"/>
                </a:solidFill>
                <a:latin typeface="Book Antiqua" panose="02040602050305030304" pitchFamily="18" charset="0"/>
              </a:rPr>
              <a:t>Η αναφορά </a:t>
            </a:r>
            <a:r>
              <a:rPr lang="en-US" sz="2400" i="1" dirty="0">
                <a:solidFill>
                  <a:schemeClr val="bg1"/>
                </a:solidFill>
                <a:latin typeface="Book Antiqua" panose="02040602050305030304" pitchFamily="18" charset="0"/>
              </a:rPr>
              <a:t>Ahhiyawa</a:t>
            </a:r>
            <a:r>
              <a:rPr lang="el-GR" sz="2400" i="1" dirty="0">
                <a:solidFill>
                  <a:schemeClr val="bg1"/>
                </a:solidFill>
                <a:latin typeface="Book Antiqua" panose="02040602050305030304" pitchFamily="18" charset="0"/>
              </a:rPr>
              <a:t> εντοπίζεται συνολικά σε 27 χεττιτικά κείμενα.  </a:t>
            </a:r>
          </a:p>
          <a:p>
            <a:pPr algn="ctr">
              <a:lnSpc>
                <a:spcPct val="150000"/>
              </a:lnSpc>
            </a:pPr>
            <a:endParaRPr lang="el-GR" sz="2400" i="1" dirty="0">
              <a:solidFill>
                <a:schemeClr val="bg1"/>
              </a:solidFill>
              <a:latin typeface="Book Antiqua" panose="02040602050305030304" pitchFamily="18" charset="0"/>
            </a:endParaRPr>
          </a:p>
          <a:p>
            <a:pPr algn="ctr">
              <a:lnSpc>
                <a:spcPct val="150000"/>
              </a:lnSpc>
            </a:pPr>
            <a:r>
              <a:rPr lang="en-US" sz="2400" i="1" dirty="0">
                <a:solidFill>
                  <a:schemeClr val="bg1"/>
                </a:solidFill>
                <a:latin typeface="Book Antiqua" panose="02040602050305030304" pitchFamily="18" charset="0"/>
              </a:rPr>
              <a:t>Ahhiyawa</a:t>
            </a:r>
            <a:r>
              <a:rPr lang="el-GR" sz="2400" i="1" dirty="0">
                <a:solidFill>
                  <a:schemeClr val="bg1"/>
                </a:solidFill>
                <a:latin typeface="Book Antiqua" panose="02040602050305030304" pitchFamily="18" charset="0"/>
              </a:rPr>
              <a:t>                  χώρα των Αχαιών (;). </a:t>
            </a:r>
          </a:p>
          <a:p>
            <a:pPr algn="ctr">
              <a:lnSpc>
                <a:spcPct val="150000"/>
              </a:lnSpc>
            </a:pPr>
            <a:endParaRPr lang="el-GR" sz="2400" i="1" dirty="0">
              <a:solidFill>
                <a:schemeClr val="bg1"/>
              </a:solidFill>
              <a:latin typeface="Book Antiqua" panose="02040602050305030304" pitchFamily="18" charset="0"/>
            </a:endParaRPr>
          </a:p>
          <a:p>
            <a:pPr algn="just">
              <a:lnSpc>
                <a:spcPct val="150000"/>
              </a:lnSpc>
            </a:pPr>
            <a:r>
              <a:rPr lang="el-GR" sz="2400" i="1" dirty="0">
                <a:solidFill>
                  <a:schemeClr val="bg1"/>
                </a:solidFill>
                <a:latin typeface="Book Antiqua" panose="02040602050305030304" pitchFamily="18" charset="0"/>
              </a:rPr>
              <a:t>Σήμερα υποστηρίζεται ότι ο όρος </a:t>
            </a:r>
            <a:r>
              <a:rPr lang="en-US" sz="2400" b="1" i="1" dirty="0">
                <a:solidFill>
                  <a:schemeClr val="bg1"/>
                </a:solidFill>
                <a:latin typeface="Book Antiqua" panose="02040602050305030304" pitchFamily="18" charset="0"/>
              </a:rPr>
              <a:t>Ahhiyawa</a:t>
            </a:r>
            <a:r>
              <a:rPr lang="el-GR" sz="2400" b="1"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αναφέρεται στους Αχαιούς του Αιγαίου, γενικά στους μυκηναίους, οι οποίοι την περίοδο αυτή είχαν, ήδη, ενεργό ρόλο στο χώρο της Ανατολικής Μεσογείου. </a:t>
            </a:r>
            <a:endParaRPr lang="el-GR" sz="2400" dirty="0"/>
          </a:p>
          <a:p>
            <a:pPr algn="just">
              <a:lnSpc>
                <a:spcPct val="150000"/>
              </a:lnSpc>
            </a:pPr>
            <a:endParaRPr lang="el-GR" sz="2400" i="1" dirty="0">
              <a:solidFill>
                <a:schemeClr val="bg1"/>
              </a:solidFill>
              <a:latin typeface="Book Antiqua" panose="02040602050305030304" pitchFamily="18" charset="0"/>
            </a:endParaRPr>
          </a:p>
          <a:p>
            <a:endParaRPr lang="el-GR" dirty="0"/>
          </a:p>
        </p:txBody>
      </p:sp>
      <p:sp>
        <p:nvSpPr>
          <p:cNvPr id="3" name="Βέλος: Δεξιό 2">
            <a:extLst>
              <a:ext uri="{FF2B5EF4-FFF2-40B4-BE49-F238E27FC236}">
                <a16:creationId xmlns:a16="http://schemas.microsoft.com/office/drawing/2014/main" id="{EBC3D7AA-A8A6-466A-BE0B-58EBF0C2608A}"/>
              </a:ext>
            </a:extLst>
          </p:cNvPr>
          <p:cNvSpPr/>
          <p:nvPr/>
        </p:nvSpPr>
        <p:spPr>
          <a:xfrm>
            <a:off x="5035622" y="2672496"/>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9969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6A6D7F-CB08-4651-B835-5EEE7FD2FDEA}"/>
              </a:ext>
            </a:extLst>
          </p:cNvPr>
          <p:cNvSpPr txBox="1"/>
          <p:nvPr/>
        </p:nvSpPr>
        <p:spPr>
          <a:xfrm>
            <a:off x="117050" y="0"/>
            <a:ext cx="4904083" cy="7201972"/>
          </a:xfrm>
          <a:prstGeom prst="rect">
            <a:avLst/>
          </a:prstGeom>
          <a:noFill/>
        </p:spPr>
        <p:txBody>
          <a:bodyPr wrap="square" rtlCol="0">
            <a:spAutoFit/>
          </a:bodyPr>
          <a:lstStyle/>
          <a:p>
            <a:pPr algn="just">
              <a:lnSpc>
                <a:spcPct val="150000"/>
              </a:lnSpc>
            </a:pPr>
            <a:r>
              <a:rPr lang="el-GR" sz="2200" i="1" dirty="0">
                <a:solidFill>
                  <a:schemeClr val="bg1"/>
                </a:solidFill>
                <a:latin typeface="Book Antiqua" panose="02040602050305030304" pitchFamily="18" charset="0"/>
              </a:rPr>
              <a:t>Μαρτυρία της </a:t>
            </a:r>
            <a:r>
              <a:rPr lang="en-US" sz="2200" b="1" i="1" dirty="0">
                <a:solidFill>
                  <a:schemeClr val="bg1"/>
                </a:solidFill>
                <a:latin typeface="Book Antiqua" panose="02040602050305030304" pitchFamily="18" charset="0"/>
              </a:rPr>
              <a:t>Ahhiyawa</a:t>
            </a:r>
            <a:r>
              <a:rPr lang="el-GR" sz="2200" b="1" i="1" dirty="0">
                <a:solidFill>
                  <a:schemeClr val="bg1"/>
                </a:solidFill>
                <a:latin typeface="Book Antiqua" panose="02040602050305030304" pitchFamily="18" charset="0"/>
              </a:rPr>
              <a:t> </a:t>
            </a:r>
            <a:r>
              <a:rPr lang="el-GR" sz="2200" i="1" dirty="0">
                <a:solidFill>
                  <a:schemeClr val="bg1"/>
                </a:solidFill>
                <a:latin typeface="Book Antiqua" panose="02040602050305030304" pitchFamily="18" charset="0"/>
              </a:rPr>
              <a:t>και σε δύο γράμματα. Βρέθηκαν στην πόλη Ουγκαρίτ (σημ. πόλη Ρας Σάμρα της Συρίας) και αποτελούν τη μοναδική ακκαδική μαρτυρία σε μη χεττιτικό κείμενο. Αφορούν τον απόπλου πλοίων προς στην περιοχή των </a:t>
            </a:r>
            <a:r>
              <a:rPr lang="en-US" sz="2200" i="1" dirty="0">
                <a:solidFill>
                  <a:schemeClr val="bg1"/>
                </a:solidFill>
                <a:latin typeface="Book Antiqua" panose="02040602050305030304" pitchFamily="18" charset="0"/>
              </a:rPr>
              <a:t>Lukka</a:t>
            </a:r>
            <a:r>
              <a:rPr lang="el-GR" sz="2200" i="1" dirty="0">
                <a:solidFill>
                  <a:schemeClr val="bg1"/>
                </a:solidFill>
                <a:latin typeface="Book Antiqua" panose="02040602050305030304" pitchFamily="18" charset="0"/>
              </a:rPr>
              <a:t> (Λυκία): γίνεται αναφορά κάποιων </a:t>
            </a:r>
            <a:r>
              <a:rPr lang="en-US" sz="2200" i="1" dirty="0">
                <a:solidFill>
                  <a:schemeClr val="bg1"/>
                </a:solidFill>
                <a:latin typeface="Book Antiqua" panose="02040602050305030304" pitchFamily="18" charset="0"/>
              </a:rPr>
              <a:t>Hiyawa</a:t>
            </a:r>
            <a:r>
              <a:rPr lang="el-GR" sz="2200" i="1" dirty="0">
                <a:solidFill>
                  <a:schemeClr val="bg1"/>
                </a:solidFill>
                <a:latin typeface="Book Antiqua" panose="02040602050305030304" pitchFamily="18" charset="0"/>
              </a:rPr>
              <a:t> ανδρών (ίσως πρόκειται για την τοπική </a:t>
            </a:r>
          </a:p>
          <a:p>
            <a:pPr algn="just">
              <a:lnSpc>
                <a:spcPct val="150000"/>
              </a:lnSpc>
            </a:pPr>
            <a:r>
              <a:rPr lang="el-GR" sz="2200" i="1" dirty="0">
                <a:solidFill>
                  <a:schemeClr val="bg1"/>
                </a:solidFill>
                <a:latin typeface="Book Antiqua" panose="02040602050305030304" pitchFamily="18" charset="0"/>
              </a:rPr>
              <a:t>ονομασία του νεοχεττιτικού</a:t>
            </a:r>
          </a:p>
          <a:p>
            <a:pPr algn="just">
              <a:lnSpc>
                <a:spcPct val="150000"/>
              </a:lnSpc>
            </a:pPr>
            <a:r>
              <a:rPr lang="el-GR" sz="2200" i="1" dirty="0">
                <a:solidFill>
                  <a:schemeClr val="bg1"/>
                </a:solidFill>
                <a:latin typeface="Book Antiqua" panose="02040602050305030304" pitchFamily="18" charset="0"/>
              </a:rPr>
              <a:t>κρατιδίου της Κιλικίας/</a:t>
            </a:r>
          </a:p>
          <a:p>
            <a:pPr algn="just">
              <a:lnSpc>
                <a:spcPct val="150000"/>
              </a:lnSpc>
            </a:pPr>
            <a:r>
              <a:rPr lang="en-US" sz="2200" i="1" dirty="0">
                <a:solidFill>
                  <a:schemeClr val="bg1"/>
                </a:solidFill>
                <a:latin typeface="Book Antiqua" panose="02040602050305030304" pitchFamily="18" charset="0"/>
              </a:rPr>
              <a:t>Hiyawa</a:t>
            </a:r>
            <a:r>
              <a:rPr lang="el-GR" sz="2200" i="1" dirty="0">
                <a:solidFill>
                  <a:schemeClr val="bg1"/>
                </a:solidFill>
                <a:latin typeface="Book Antiqua" panose="02040602050305030304" pitchFamily="18" charset="0"/>
              </a:rPr>
              <a:t>, που πιθανότατα </a:t>
            </a:r>
          </a:p>
          <a:p>
            <a:pPr algn="just">
              <a:lnSpc>
                <a:spcPct val="150000"/>
              </a:lnSpc>
            </a:pPr>
            <a:r>
              <a:rPr lang="el-GR" sz="2200" i="1" dirty="0">
                <a:solidFill>
                  <a:schemeClr val="bg1"/>
                </a:solidFill>
                <a:latin typeface="Book Antiqua" panose="02040602050305030304" pitchFamily="18" charset="0"/>
              </a:rPr>
              <a:t>είχε σχέση με την </a:t>
            </a:r>
            <a:r>
              <a:rPr lang="en-US" sz="2200" i="1" dirty="0">
                <a:solidFill>
                  <a:schemeClr val="bg1"/>
                </a:solidFill>
                <a:latin typeface="Book Antiqua" panose="02040602050305030304" pitchFamily="18" charset="0"/>
              </a:rPr>
              <a:t>Ahhiyawa</a:t>
            </a:r>
            <a:r>
              <a:rPr lang="el-GR" sz="2200" b="1" i="1" dirty="0">
                <a:solidFill>
                  <a:schemeClr val="bg1"/>
                </a:solidFill>
                <a:latin typeface="Book Antiqua" panose="02040602050305030304" pitchFamily="18" charset="0"/>
              </a:rPr>
              <a:t>.</a:t>
            </a:r>
            <a:endParaRPr lang="el-GR" sz="2200" i="1" dirty="0">
              <a:solidFill>
                <a:schemeClr val="bg1"/>
              </a:solidFill>
              <a:latin typeface="Book Antiqua" panose="02040602050305030304" pitchFamily="18" charset="0"/>
            </a:endParaRPr>
          </a:p>
          <a:p>
            <a:pPr algn="just">
              <a:lnSpc>
                <a:spcPct val="150000"/>
              </a:lnSpc>
            </a:pPr>
            <a:r>
              <a:rPr lang="el-GR" sz="2200" i="1" dirty="0">
                <a:solidFill>
                  <a:schemeClr val="bg1"/>
                </a:solidFill>
                <a:latin typeface="Book Antiqua" panose="02040602050305030304" pitchFamily="18" charset="0"/>
              </a:rPr>
              <a:t> .</a:t>
            </a:r>
          </a:p>
        </p:txBody>
      </p:sp>
      <p:pic>
        <p:nvPicPr>
          <p:cNvPr id="4" name="Εικόνα 3">
            <a:extLst>
              <a:ext uri="{FF2B5EF4-FFF2-40B4-BE49-F238E27FC236}">
                <a16:creationId xmlns:a16="http://schemas.microsoft.com/office/drawing/2014/main" id="{A9E6037E-C732-4848-ABF4-343A3D2A3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601" y="109537"/>
            <a:ext cx="5448300" cy="6638925"/>
          </a:xfrm>
          <a:prstGeom prst="rect">
            <a:avLst/>
          </a:prstGeom>
          <a:ln>
            <a:noFill/>
          </a:ln>
          <a:effectLst>
            <a:softEdge rad="112500"/>
          </a:effectLst>
        </p:spPr>
      </p:pic>
      <p:pic>
        <p:nvPicPr>
          <p:cNvPr id="6" name="Εικόνα 5">
            <a:extLst>
              <a:ext uri="{FF2B5EF4-FFF2-40B4-BE49-F238E27FC236}">
                <a16:creationId xmlns:a16="http://schemas.microsoft.com/office/drawing/2014/main" id="{58E3B1C2-D7BB-43E7-8CA2-6B22E408E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110" y="4089059"/>
            <a:ext cx="4492583" cy="2659403"/>
          </a:xfrm>
          <a:prstGeom prst="rect">
            <a:avLst/>
          </a:prstGeom>
          <a:ln>
            <a:noFill/>
          </a:ln>
          <a:effectLst>
            <a:softEdge rad="112500"/>
          </a:effectLst>
        </p:spPr>
      </p:pic>
    </p:spTree>
    <p:extLst>
      <p:ext uri="{BB962C8B-B14F-4D97-AF65-F5344CB8AC3E}">
        <p14:creationId xmlns:p14="http://schemas.microsoft.com/office/powerpoint/2010/main" val="271812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C38226-B2DD-4155-976B-989DDAA91F61}"/>
              </a:ext>
            </a:extLst>
          </p:cNvPr>
          <p:cNvSpPr txBox="1"/>
          <p:nvPr/>
        </p:nvSpPr>
        <p:spPr>
          <a:xfrm>
            <a:off x="1831643" y="1844709"/>
            <a:ext cx="8601740" cy="3416320"/>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Κείμενο από τον μεγάλο βασιλιά της Αιγύπτου: γίνεται αναφορά πιθανόν σε συνεργασία μεταξύ ανδρών από την χώρα </a:t>
            </a:r>
            <a:r>
              <a:rPr lang="en-US" sz="2400" i="1" dirty="0">
                <a:solidFill>
                  <a:schemeClr val="bg1"/>
                </a:solidFill>
                <a:latin typeface="Book Antiqua" panose="02040602050305030304" pitchFamily="18" charset="0"/>
              </a:rPr>
              <a:t>Lukka</a:t>
            </a:r>
            <a:r>
              <a:rPr lang="el-GR" sz="2400" i="1" dirty="0">
                <a:solidFill>
                  <a:schemeClr val="bg1"/>
                </a:solidFill>
                <a:latin typeface="Book Antiqua" panose="02040602050305030304" pitchFamily="18" charset="0"/>
              </a:rPr>
              <a:t> με κάποιους </a:t>
            </a:r>
            <a:r>
              <a:rPr lang="en-US" sz="2400" b="1" i="1" u="sng" dirty="0">
                <a:solidFill>
                  <a:schemeClr val="bg1"/>
                </a:solidFill>
                <a:latin typeface="Book Antiqua" panose="02040602050305030304" pitchFamily="18" charset="0"/>
              </a:rPr>
              <a:t>Aqaywasha</a:t>
            </a:r>
            <a:r>
              <a:rPr lang="en-US" sz="2400" i="1" dirty="0">
                <a:solidFill>
                  <a:schemeClr val="bg1"/>
                </a:solidFill>
                <a:latin typeface="Book Antiqua" panose="02040602050305030304" pitchFamily="18" charset="0"/>
              </a:rPr>
              <a:t> – </a:t>
            </a:r>
            <a:r>
              <a:rPr lang="el-GR" sz="2400" i="1" dirty="0">
                <a:solidFill>
                  <a:schemeClr val="bg1"/>
                </a:solidFill>
                <a:latin typeface="Book Antiqua" panose="02040602050305030304" pitchFamily="18" charset="0"/>
              </a:rPr>
              <a:t>πιθανόν να πρόκειται για αιγυπτιακή εκδοχή της λέξης Αχχιγιάβα - οι οποίοι επιτίθενται ως σύμμαχοι των Λιβύων στο κράτος της Αιγύπτου επί βασιλείας Μερνεφθά (1213-1203 π.Χ.). </a:t>
            </a:r>
          </a:p>
        </p:txBody>
      </p:sp>
    </p:spTree>
    <p:extLst>
      <p:ext uri="{BB962C8B-B14F-4D97-AF65-F5344CB8AC3E}">
        <p14:creationId xmlns:p14="http://schemas.microsoft.com/office/powerpoint/2010/main" val="195019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623BE-82C5-4532-A631-19A320129F79}"/>
              </a:ext>
            </a:extLst>
          </p:cNvPr>
          <p:cNvSpPr txBox="1"/>
          <p:nvPr/>
        </p:nvSpPr>
        <p:spPr>
          <a:xfrm>
            <a:off x="1199006" y="1105785"/>
            <a:ext cx="9867014" cy="4801314"/>
          </a:xfrm>
          <a:prstGeom prst="rect">
            <a:avLst/>
          </a:prstGeom>
          <a:noFill/>
        </p:spPr>
        <p:txBody>
          <a:bodyPr wrap="square" rtlCol="0">
            <a:spAutoFit/>
          </a:bodyPr>
          <a:lstStyle/>
          <a:p>
            <a:pPr algn="ctr">
              <a:lnSpc>
                <a:spcPct val="150000"/>
              </a:lnSpc>
            </a:pPr>
            <a:r>
              <a:rPr lang="el-GR" sz="2400" i="1" dirty="0">
                <a:latin typeface="Book Antiqua" panose="02040602050305030304" pitchFamily="18" charset="0"/>
              </a:rPr>
              <a:t>Εδραίωση του θεού Απόλλωνα στον ελλαδικό χώρο</a:t>
            </a:r>
            <a:r>
              <a:rPr lang="el-GR" sz="2400" i="1" dirty="0">
                <a:solidFill>
                  <a:schemeClr val="bg1"/>
                </a:solidFill>
                <a:latin typeface="Book Antiqua" panose="02040602050305030304" pitchFamily="18" charset="0"/>
              </a:rPr>
              <a:t>.</a:t>
            </a: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Τα μαντεία των Δελφών, της Δήλου και των Διδύμων (Μίλητος) ήταν </a:t>
            </a:r>
            <a:r>
              <a:rPr lang="el-GR" sz="2400" b="1" i="1" dirty="0">
                <a:solidFill>
                  <a:schemeClr val="bg1"/>
                </a:solidFill>
                <a:latin typeface="Book Antiqua" panose="02040602050305030304" pitchFamily="18" charset="0"/>
              </a:rPr>
              <a:t>αφιερωμένα</a:t>
            </a:r>
            <a:r>
              <a:rPr lang="el-GR" sz="2400" i="1" dirty="0">
                <a:solidFill>
                  <a:schemeClr val="bg1"/>
                </a:solidFill>
                <a:latin typeface="Book Antiqua" panose="02040602050305030304" pitchFamily="18" charset="0"/>
              </a:rPr>
              <a:t> στο θεό Απόλλωνα.</a:t>
            </a: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Ο Απόλλωνας, </a:t>
            </a:r>
            <a:r>
              <a:rPr lang="el-GR" sz="2400" b="1" i="1" dirty="0">
                <a:solidFill>
                  <a:schemeClr val="bg1"/>
                </a:solidFill>
                <a:latin typeface="Book Antiqua" panose="02040602050305030304" pitchFamily="18" charset="0"/>
              </a:rPr>
              <a:t>προστάτης των αποίκων </a:t>
            </a:r>
            <a:r>
              <a:rPr lang="el-GR" sz="2400" i="1" dirty="0">
                <a:solidFill>
                  <a:schemeClr val="bg1"/>
                </a:solidFill>
                <a:latin typeface="Book Antiqua" panose="02040602050305030304" pitchFamily="18" charset="0"/>
              </a:rPr>
              <a:t>και όλης γενικά της αποικιακής επιχείρησης, τόσο προς τις μεσογειακές, όσο και στις παρευξείνιες ακτές.</a:t>
            </a:r>
          </a:p>
          <a:p>
            <a:pPr algn="just">
              <a:lnSpc>
                <a:spcPct val="150000"/>
              </a:lnSpc>
            </a:pPr>
            <a:endParaRPr lang="el-GR" sz="2400" i="1" dirty="0">
              <a:solidFill>
                <a:schemeClr val="bg1"/>
              </a:solidFill>
              <a:latin typeface="Book Antiqua" panose="02040602050305030304" pitchFamily="18" charset="0"/>
            </a:endParaRPr>
          </a:p>
          <a:p>
            <a:pPr algn="ctr">
              <a:lnSpc>
                <a:spcPct val="150000"/>
              </a:lnSpc>
            </a:pPr>
            <a:r>
              <a:rPr lang="el-GR" sz="2400" b="1" i="1" dirty="0">
                <a:solidFill>
                  <a:schemeClr val="bg1"/>
                </a:solidFill>
                <a:latin typeface="Book Antiqua" panose="02040602050305030304" pitchFamily="18" charset="0"/>
              </a:rPr>
              <a:t>Πότε τοποθετείται χρονολογικά η μεταστροφή αυτή και η εδραίωση του θεού στον ελλαδικό χώρο;</a:t>
            </a:r>
          </a:p>
          <a:p>
            <a:endParaRPr lang="el-GR" dirty="0"/>
          </a:p>
        </p:txBody>
      </p:sp>
    </p:spTree>
    <p:extLst>
      <p:ext uri="{BB962C8B-B14F-4D97-AF65-F5344CB8AC3E}">
        <p14:creationId xmlns:p14="http://schemas.microsoft.com/office/powerpoint/2010/main" val="2139422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69DC9C-1399-41AD-B6CE-CECC2B3B895B}"/>
              </a:ext>
            </a:extLst>
          </p:cNvPr>
          <p:cNvSpPr txBox="1"/>
          <p:nvPr/>
        </p:nvSpPr>
        <p:spPr>
          <a:xfrm>
            <a:off x="1401024" y="1031558"/>
            <a:ext cx="9462977" cy="5078313"/>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Πιθανή αιτία της ασθένειας του βασιλιά, ο «πρόωρος θάνατος του τοποτηρητή </a:t>
            </a:r>
            <a:r>
              <a:rPr lang="en-US" sz="2400" i="1" dirty="0">
                <a:solidFill>
                  <a:schemeClr val="bg1"/>
                </a:solidFill>
                <a:latin typeface="Book Antiqua" panose="02040602050305030304" pitchFamily="18" charset="0"/>
              </a:rPr>
              <a:t>Mashuiluwas, </a:t>
            </a:r>
            <a:r>
              <a:rPr lang="el-GR" sz="2400" i="1" dirty="0">
                <a:solidFill>
                  <a:schemeClr val="bg1"/>
                </a:solidFill>
                <a:latin typeface="Book Antiqua" panose="02040602050305030304" pitchFamily="18" charset="0"/>
              </a:rPr>
              <a:t>στην περιοχή </a:t>
            </a:r>
            <a:r>
              <a:rPr lang="en-US" sz="2400" i="1" dirty="0">
                <a:solidFill>
                  <a:schemeClr val="bg1"/>
                </a:solidFill>
                <a:latin typeface="Book Antiqua" panose="02040602050305030304" pitchFamily="18" charset="0"/>
              </a:rPr>
              <a:t>Mira</a:t>
            </a:r>
            <a:r>
              <a:rPr lang="el-GR" sz="2400" i="1" dirty="0">
                <a:solidFill>
                  <a:schemeClr val="bg1"/>
                </a:solidFill>
                <a:latin typeface="Book Antiqua" panose="02040602050305030304" pitchFamily="18" charset="0"/>
              </a:rPr>
              <a:t> </a:t>
            </a:r>
            <a:r>
              <a:rPr lang="en-US" sz="2400" i="1" dirty="0">
                <a:solidFill>
                  <a:schemeClr val="bg1"/>
                </a:solidFill>
                <a:latin typeface="Book Antiqua" panose="02040602050305030304" pitchFamily="18" charset="0"/>
              </a:rPr>
              <a:t>-</a:t>
            </a:r>
            <a:r>
              <a:rPr lang="el-GR" sz="2400" i="1" dirty="0">
                <a:solidFill>
                  <a:schemeClr val="bg1"/>
                </a:solidFill>
                <a:latin typeface="Book Antiqua" panose="02040602050305030304" pitchFamily="18" charset="0"/>
              </a:rPr>
              <a:t> </a:t>
            </a:r>
            <a:r>
              <a:rPr lang="en-US" sz="2400" i="1" dirty="0">
                <a:solidFill>
                  <a:schemeClr val="bg1"/>
                </a:solidFill>
                <a:latin typeface="Book Antiqua" panose="02040602050305030304" pitchFamily="18" charset="0"/>
              </a:rPr>
              <a:t>Kuwaliya</a:t>
            </a:r>
            <a:r>
              <a:rPr lang="el-GR" sz="2400" i="1" dirty="0">
                <a:solidFill>
                  <a:schemeClr val="bg1"/>
                </a:solidFill>
                <a:latin typeface="Book Antiqua" panose="02040602050305030304" pitchFamily="18" charset="0"/>
              </a:rPr>
              <a:t>, σύμμαχος των Χετταίων, στην περιοχή κοντά στην περιοχή </a:t>
            </a:r>
            <a:r>
              <a:rPr lang="en-US" sz="2400" i="1" dirty="0">
                <a:solidFill>
                  <a:schemeClr val="bg1"/>
                </a:solidFill>
                <a:latin typeface="Book Antiqua" panose="02040602050305030304" pitchFamily="18" charset="0"/>
              </a:rPr>
              <a:t>Arzawa (</a:t>
            </a:r>
            <a:r>
              <a:rPr lang="el-GR" sz="2400" i="1" dirty="0">
                <a:solidFill>
                  <a:schemeClr val="bg1"/>
                </a:solidFill>
                <a:latin typeface="Book Antiqua" panose="02040602050305030304" pitchFamily="18" charset="0"/>
              </a:rPr>
              <a:t>Δ. Μ. Ασία). Το πνεύμα του </a:t>
            </a:r>
            <a:r>
              <a:rPr lang="en-US" sz="2400" i="1" dirty="0">
                <a:solidFill>
                  <a:schemeClr val="bg1"/>
                </a:solidFill>
                <a:latin typeface="Book Antiqua" panose="02040602050305030304" pitchFamily="18" charset="0"/>
              </a:rPr>
              <a:t>Mashuiluwas</a:t>
            </a:r>
            <a:r>
              <a:rPr lang="el-GR" sz="2400" i="1" dirty="0">
                <a:solidFill>
                  <a:schemeClr val="bg1"/>
                </a:solidFill>
                <a:latin typeface="Book Antiqua" panose="02040602050305030304" pitchFamily="18" charset="0"/>
              </a:rPr>
              <a:t> κατηγόρησε στους θεούς τον θεοσεβούμενο βασιλιά Μουρσίλη με αποτέλεσμα την τιμωρία του τελευταίου  με βαριά ασθένεια , η οποία του προκάλεσε την απώλεια της ομιλίας του.</a:t>
            </a:r>
          </a:p>
          <a:p>
            <a:pPr algn="just">
              <a:lnSpc>
                <a:spcPct val="150000"/>
              </a:lnSpc>
            </a:pPr>
            <a:r>
              <a:rPr lang="el-GR" sz="2400" i="1" dirty="0">
                <a:solidFill>
                  <a:schemeClr val="bg1"/>
                </a:solidFill>
                <a:latin typeface="Book Antiqua" panose="02040602050305030304" pitchFamily="18" charset="0"/>
              </a:rPr>
              <a:t>             Απόφαση του βασιλιά για την εφαρμογή του απαιτούμενου τυπικού τελετουργίας, προκειμένου να επιτύχει την απαλλαγή της ποινής του από τους θεούς και κατ’ επέκταση την ίαση του από την ασθένεια.  </a:t>
            </a:r>
          </a:p>
        </p:txBody>
      </p:sp>
      <p:sp>
        <p:nvSpPr>
          <p:cNvPr id="3" name="TextBox 2">
            <a:extLst>
              <a:ext uri="{FF2B5EF4-FFF2-40B4-BE49-F238E27FC236}">
                <a16:creationId xmlns:a16="http://schemas.microsoft.com/office/drawing/2014/main" id="{D6CDB01C-83A5-4C3C-8CA2-AB5F9E8BFA3D}"/>
              </a:ext>
            </a:extLst>
          </p:cNvPr>
          <p:cNvSpPr txBox="1"/>
          <p:nvPr/>
        </p:nvSpPr>
        <p:spPr>
          <a:xfrm>
            <a:off x="3952838" y="569893"/>
            <a:ext cx="4359349" cy="461665"/>
          </a:xfrm>
          <a:prstGeom prst="rect">
            <a:avLst/>
          </a:prstGeom>
          <a:noFill/>
        </p:spPr>
        <p:txBody>
          <a:bodyPr wrap="square" rtlCol="0">
            <a:spAutoFit/>
          </a:bodyPr>
          <a:lstStyle/>
          <a:p>
            <a:pPr algn="ctr"/>
            <a:r>
              <a:rPr lang="el-GR" sz="2400" b="1" i="1" dirty="0">
                <a:latin typeface="Book Antiqua" panose="02040602050305030304" pitchFamily="18" charset="0"/>
              </a:rPr>
              <a:t>Πιθανή αιτία της ασθένειας</a:t>
            </a:r>
          </a:p>
        </p:txBody>
      </p:sp>
      <p:sp>
        <p:nvSpPr>
          <p:cNvPr id="4" name="Βέλος: Δεξιό 3">
            <a:extLst>
              <a:ext uri="{FF2B5EF4-FFF2-40B4-BE49-F238E27FC236}">
                <a16:creationId xmlns:a16="http://schemas.microsoft.com/office/drawing/2014/main" id="{194B5620-1D7C-4515-A051-AB5BE1726617}"/>
              </a:ext>
            </a:extLst>
          </p:cNvPr>
          <p:cNvSpPr/>
          <p:nvPr/>
        </p:nvSpPr>
        <p:spPr>
          <a:xfrm>
            <a:off x="1516444" y="4548815"/>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60098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0D913A6-3754-4BCA-972B-299FE0E9D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75" y="0"/>
            <a:ext cx="10963275" cy="3543300"/>
          </a:xfrm>
          <a:prstGeom prst="rect">
            <a:avLst/>
          </a:prstGeom>
          <a:ln>
            <a:noFill/>
          </a:ln>
          <a:effectLst>
            <a:softEdge rad="112500"/>
          </a:effectLst>
        </p:spPr>
      </p:pic>
      <p:sp>
        <p:nvSpPr>
          <p:cNvPr id="4" name="TextBox 3">
            <a:extLst>
              <a:ext uri="{FF2B5EF4-FFF2-40B4-BE49-F238E27FC236}">
                <a16:creationId xmlns:a16="http://schemas.microsoft.com/office/drawing/2014/main" id="{1000B83D-31E3-40C9-B884-96B771FC9354}"/>
              </a:ext>
            </a:extLst>
          </p:cNvPr>
          <p:cNvSpPr txBox="1"/>
          <p:nvPr/>
        </p:nvSpPr>
        <p:spPr>
          <a:xfrm>
            <a:off x="1704052" y="3284538"/>
            <a:ext cx="8856921" cy="3416320"/>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Δίπλα στο όνομα του βασιλιά υπάρχει συχνή αναφορά του ονόματος </a:t>
            </a:r>
            <a:r>
              <a:rPr lang="en-US" sz="2400" i="1" dirty="0">
                <a:solidFill>
                  <a:schemeClr val="bg1"/>
                </a:solidFill>
                <a:latin typeface="Book Antiqua" panose="02040602050305030304" pitchFamily="18" charset="0"/>
              </a:rPr>
              <a:t>Antarawa</a:t>
            </a:r>
            <a:r>
              <a:rPr lang="el-GR" sz="2400" i="1" dirty="0">
                <a:solidFill>
                  <a:schemeClr val="bg1"/>
                </a:solidFill>
                <a:latin typeface="Book Antiqua" panose="02040602050305030304" pitchFamily="18" charset="0"/>
              </a:rPr>
              <a:t>, ο οποίος λαμβάνει μέρος στις λατρευτικές τελετές μαζί με τον βασιλιά             πιθανόν, πρόκειται για άνδρα από την  Αχχιγιάβα ή τη </a:t>
            </a:r>
            <a:r>
              <a:rPr lang="en-US" sz="2400" i="1" dirty="0">
                <a:solidFill>
                  <a:schemeClr val="bg1"/>
                </a:solidFill>
                <a:latin typeface="Book Antiqua" panose="02040602050305030304" pitchFamily="18" charset="0"/>
              </a:rPr>
              <a:t>Lazpa</a:t>
            </a:r>
            <a:r>
              <a:rPr lang="el-GR" sz="2400" i="1" dirty="0">
                <a:solidFill>
                  <a:schemeClr val="bg1"/>
                </a:solidFill>
                <a:latin typeface="Book Antiqua" panose="02040602050305030304" pitchFamily="18" charset="0"/>
              </a:rPr>
              <a:t> </a:t>
            </a:r>
            <a:r>
              <a:rPr lang="en-US" sz="2400" i="1" dirty="0">
                <a:solidFill>
                  <a:schemeClr val="bg1"/>
                </a:solidFill>
                <a:latin typeface="Book Antiqua" panose="02040602050305030304" pitchFamily="18" charset="0"/>
              </a:rPr>
              <a:t>(</a:t>
            </a:r>
            <a:r>
              <a:rPr lang="el-GR" sz="2400" i="1" dirty="0">
                <a:solidFill>
                  <a:schemeClr val="bg1"/>
                </a:solidFill>
                <a:latin typeface="Book Antiqua" panose="02040602050305030304" pitchFamily="18" charset="0"/>
              </a:rPr>
              <a:t>Λέσβο). Εικάζεται ότι επρόκειτο για επικεφαλής συνοδό των δύο αγαλμάτων και εξουσιοδοτημένο πρόσωπο της φιλικής χώρας, στην συγκεκριμένη αυτή αποστολή.</a:t>
            </a:r>
          </a:p>
        </p:txBody>
      </p:sp>
      <p:sp>
        <p:nvSpPr>
          <p:cNvPr id="5" name="Βέλος: Δεξιό 4">
            <a:extLst>
              <a:ext uri="{FF2B5EF4-FFF2-40B4-BE49-F238E27FC236}">
                <a16:creationId xmlns:a16="http://schemas.microsoft.com/office/drawing/2014/main" id="{06D70A20-F6BC-4147-84EF-7D53D2821A58}"/>
              </a:ext>
            </a:extLst>
          </p:cNvPr>
          <p:cNvSpPr/>
          <p:nvPr/>
        </p:nvSpPr>
        <p:spPr>
          <a:xfrm>
            <a:off x="3279443" y="4581714"/>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7515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1CB50E-3981-4B49-A56C-0DA8078B3F6E}"/>
              </a:ext>
            </a:extLst>
          </p:cNvPr>
          <p:cNvSpPr txBox="1"/>
          <p:nvPr/>
        </p:nvSpPr>
        <p:spPr>
          <a:xfrm>
            <a:off x="1592410" y="1649330"/>
            <a:ext cx="9080205" cy="2862322"/>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            Ορισμένοι μελετητές, υποστηρίζουν ότι το όνομα </a:t>
            </a:r>
            <a:r>
              <a:rPr lang="en-US" sz="2400" i="1" dirty="0">
                <a:solidFill>
                  <a:schemeClr val="bg1"/>
                </a:solidFill>
                <a:latin typeface="Book Antiqua" panose="02040602050305030304" pitchFamily="18" charset="0"/>
              </a:rPr>
              <a:t>Antarawa</a:t>
            </a:r>
            <a:r>
              <a:rPr lang="el-GR" sz="2400" i="1" dirty="0">
                <a:solidFill>
                  <a:schemeClr val="bg1"/>
                </a:solidFill>
                <a:latin typeface="Book Antiqua" panose="02040602050305030304" pitchFamily="18" charset="0"/>
              </a:rPr>
              <a:t> (Ανταραουα) μπορεί να έχει σχέση με το ελληνικό όνομα </a:t>
            </a:r>
            <a:r>
              <a:rPr lang="el-GR" sz="2400" b="1" i="1" u="sng" dirty="0">
                <a:solidFill>
                  <a:schemeClr val="bg1"/>
                </a:solidFill>
                <a:latin typeface="Book Antiqua" panose="02040602050305030304" pitchFamily="18" charset="0"/>
              </a:rPr>
              <a:t>Ανδρευς, </a:t>
            </a:r>
            <a:r>
              <a:rPr lang="el-GR" sz="2400" i="1" dirty="0">
                <a:solidFill>
                  <a:schemeClr val="bg1"/>
                </a:solidFill>
                <a:latin typeface="Book Antiqua" panose="02040602050305030304" pitchFamily="18" charset="0"/>
              </a:rPr>
              <a:t>γεγονός, που ενισχύει την άποψη περί στενής συνεργασίας των δύο λαών, τουλάχιστον κατά την χρονική περίοδο από τα τέλη του 14</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 αρχές 13</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 </a:t>
            </a:r>
          </a:p>
        </p:txBody>
      </p:sp>
      <p:sp>
        <p:nvSpPr>
          <p:cNvPr id="3" name="Βέλος: Δεξιό 2">
            <a:extLst>
              <a:ext uri="{FF2B5EF4-FFF2-40B4-BE49-F238E27FC236}">
                <a16:creationId xmlns:a16="http://schemas.microsoft.com/office/drawing/2014/main" id="{E881B140-3049-4648-895E-66909EC446B8}"/>
              </a:ext>
            </a:extLst>
          </p:cNvPr>
          <p:cNvSpPr/>
          <p:nvPr/>
        </p:nvSpPr>
        <p:spPr>
          <a:xfrm>
            <a:off x="1666041" y="1864418"/>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07234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EC9748-B8B3-416B-8B47-13D53C803D40}"/>
              </a:ext>
            </a:extLst>
          </p:cNvPr>
          <p:cNvSpPr txBox="1"/>
          <p:nvPr/>
        </p:nvSpPr>
        <p:spPr>
          <a:xfrm>
            <a:off x="1007620" y="1127052"/>
            <a:ext cx="10249786" cy="4801314"/>
          </a:xfrm>
          <a:prstGeom prst="rect">
            <a:avLst/>
          </a:prstGeom>
          <a:noFill/>
        </p:spPr>
        <p:txBody>
          <a:bodyPr wrap="square" rtlCol="0">
            <a:spAutoFit/>
          </a:bodyPr>
          <a:lstStyle/>
          <a:p>
            <a:pPr marL="342900" lvl="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Στα τέλη του 14</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 η βασιλική αυλή της Χαττούσας φιλοξενεί τον επικεφαλής συνοδό των δύο αγαλμάτων από φιλική χώρα. </a:t>
            </a:r>
          </a:p>
          <a:p>
            <a:pPr marL="342900" lvl="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Το όνομα του εκπροσώπου θεωρείται ότι ήταν ο </a:t>
            </a:r>
            <a:r>
              <a:rPr lang="en-US" sz="2400" i="1" dirty="0">
                <a:solidFill>
                  <a:schemeClr val="bg1"/>
                </a:solidFill>
                <a:latin typeface="Book Antiqua" panose="02040602050305030304" pitchFamily="18" charset="0"/>
              </a:rPr>
              <a:t>Antarawa</a:t>
            </a:r>
            <a:r>
              <a:rPr lang="el-GR" sz="2400" i="1" dirty="0">
                <a:solidFill>
                  <a:schemeClr val="bg1"/>
                </a:solidFill>
                <a:latin typeface="Book Antiqua" panose="02040602050305030304" pitchFamily="18" charset="0"/>
              </a:rPr>
              <a:t> (Ανταραουα).</a:t>
            </a:r>
          </a:p>
          <a:p>
            <a:pPr marL="342900" lvl="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Πιθανόν, ο </a:t>
            </a:r>
            <a:r>
              <a:rPr lang="en-US" sz="2400" i="1" dirty="0">
                <a:solidFill>
                  <a:schemeClr val="bg1"/>
                </a:solidFill>
                <a:latin typeface="Book Antiqua" panose="02040602050305030304" pitchFamily="18" charset="0"/>
              </a:rPr>
              <a:t>Antarawa</a:t>
            </a:r>
            <a:r>
              <a:rPr lang="el-GR" sz="2400" i="1" dirty="0">
                <a:solidFill>
                  <a:schemeClr val="bg1"/>
                </a:solidFill>
                <a:latin typeface="Book Antiqua" panose="02040602050305030304" pitchFamily="18" charset="0"/>
              </a:rPr>
              <a:t> (Ανταραουα) τελούσε χρέη ιερέα των δύο θεοτήτων, τα ονόματα των οποίων δεν γνωρίζουμε, εκτελώντας τις τελετουργίες σύμφωνα με το ελληνικό/μυκηναϊκό τυπικό.</a:t>
            </a:r>
          </a:p>
          <a:p>
            <a:pPr marL="342900" lvl="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Επομένως φαίνεται ότι ιερουργούσε δίπλα στον ίδιο τον βασιλιά, πράξη ασύμβατη με το εθιμοτυπικό της χώρας. </a:t>
            </a:r>
          </a:p>
          <a:p>
            <a:endParaRPr lang="el-GR" dirty="0"/>
          </a:p>
        </p:txBody>
      </p:sp>
    </p:spTree>
    <p:extLst>
      <p:ext uri="{BB962C8B-B14F-4D97-AF65-F5344CB8AC3E}">
        <p14:creationId xmlns:p14="http://schemas.microsoft.com/office/powerpoint/2010/main" val="113034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097166-1ECC-4C2B-9958-C068038F6096}"/>
              </a:ext>
            </a:extLst>
          </p:cNvPr>
          <p:cNvSpPr txBox="1"/>
          <p:nvPr/>
        </p:nvSpPr>
        <p:spPr>
          <a:xfrm>
            <a:off x="1486085" y="1010093"/>
            <a:ext cx="9292855" cy="507831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el-GR" sz="2400" i="1" dirty="0">
                <a:solidFill>
                  <a:schemeClr val="bg1"/>
                </a:solidFill>
                <a:latin typeface="Book Antiqua" panose="02040602050305030304" pitchFamily="18" charset="0"/>
              </a:rPr>
              <a:t>Το συγκεκριμένο χεττιτικό κείμενο αποτελεί ένα σημαντικό παράδειγμα αφενός μεν, των θρησκευτικών τελετουργιών, αφετέρου δε, των πολιτιστικών ανταλλαγών μεταξύ των Χετταίων και των Ελλήνων.</a:t>
            </a:r>
          </a:p>
          <a:p>
            <a:pPr algn="just">
              <a:lnSpc>
                <a:spcPct val="150000"/>
              </a:lnSpc>
            </a:pPr>
            <a:endParaRPr lang="el-GR" sz="2400" i="1" dirty="0">
              <a:solidFill>
                <a:schemeClr val="bg1"/>
              </a:solidFill>
              <a:latin typeface="Book Antiqua" panose="02040602050305030304" pitchFamily="18" charset="0"/>
            </a:endParaRPr>
          </a:p>
          <a:p>
            <a:pPr marL="342900" indent="-342900" algn="just">
              <a:lnSpc>
                <a:spcPct val="150000"/>
              </a:lnSpc>
              <a:buFont typeface="Wingdings" panose="05000000000000000000" pitchFamily="2" charset="2"/>
              <a:buChar char="q"/>
            </a:pPr>
            <a:r>
              <a:rPr lang="el-GR" sz="2400" i="1" dirty="0">
                <a:solidFill>
                  <a:schemeClr val="bg1"/>
                </a:solidFill>
                <a:latin typeface="Book Antiqua" panose="02040602050305030304" pitchFamily="18" charset="0"/>
              </a:rPr>
              <a:t>Αποδεικνύεται ότι οι Χετταίοι επιδείκνυαν τον ίδιο σεβασμό στη λατρεία των ξένων θεοτήτων, όπως και στις δικές τους, ενώ παράλληλα δεν δίσταζαν να οικειοποιούνται ξένα τελετουργικά, προσαρμόζοντάς αυτά στην δική τους παράδοση. Εξάλλου ένας μεγάλος αριθμός θεοτήτων φαίνεται ότι έχουν ξένη προέλευση. </a:t>
            </a:r>
          </a:p>
        </p:txBody>
      </p:sp>
      <p:sp>
        <p:nvSpPr>
          <p:cNvPr id="3" name="TextBox 2">
            <a:extLst>
              <a:ext uri="{FF2B5EF4-FFF2-40B4-BE49-F238E27FC236}">
                <a16:creationId xmlns:a16="http://schemas.microsoft.com/office/drawing/2014/main" id="{CBE1D232-99A8-48C7-89D5-4F322692165D}"/>
              </a:ext>
            </a:extLst>
          </p:cNvPr>
          <p:cNvSpPr txBox="1"/>
          <p:nvPr/>
        </p:nvSpPr>
        <p:spPr>
          <a:xfrm>
            <a:off x="3336150" y="369760"/>
            <a:ext cx="5592726" cy="523220"/>
          </a:xfrm>
          <a:prstGeom prst="rect">
            <a:avLst/>
          </a:prstGeom>
          <a:noFill/>
        </p:spPr>
        <p:txBody>
          <a:bodyPr wrap="square" rtlCol="0">
            <a:spAutoFit/>
          </a:bodyPr>
          <a:lstStyle/>
          <a:p>
            <a:pPr algn="ctr"/>
            <a:r>
              <a:rPr lang="el-GR" sz="2800" b="1" i="1" dirty="0">
                <a:latin typeface="Book Antiqua" panose="02040602050305030304" pitchFamily="18" charset="0"/>
              </a:rPr>
              <a:t>Συμπεράσματα:</a:t>
            </a:r>
          </a:p>
        </p:txBody>
      </p:sp>
    </p:spTree>
    <p:extLst>
      <p:ext uri="{BB962C8B-B14F-4D97-AF65-F5344CB8AC3E}">
        <p14:creationId xmlns:p14="http://schemas.microsoft.com/office/powerpoint/2010/main" val="560753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DCD147-17B6-46B0-89B3-9DD00A20C95E}"/>
              </a:ext>
            </a:extLst>
          </p:cNvPr>
          <p:cNvSpPr txBox="1"/>
          <p:nvPr/>
        </p:nvSpPr>
        <p:spPr>
          <a:xfrm>
            <a:off x="1662223" y="138581"/>
            <a:ext cx="8867554" cy="593817"/>
          </a:xfrm>
          <a:prstGeom prst="rect">
            <a:avLst/>
          </a:prstGeom>
          <a:noFill/>
        </p:spPr>
        <p:txBody>
          <a:bodyPr wrap="square" rtlCol="0">
            <a:spAutoFit/>
          </a:bodyPr>
          <a:lstStyle/>
          <a:p>
            <a:pPr algn="just">
              <a:lnSpc>
                <a:spcPct val="150000"/>
              </a:lnSpc>
            </a:pPr>
            <a:r>
              <a:rPr lang="el-GR" sz="2400" b="1" i="1" dirty="0">
                <a:latin typeface="Book Antiqua" panose="02040602050305030304" pitchFamily="18" charset="0"/>
              </a:rPr>
              <a:t>           Τρόπος επικοινωνίας μεταξύ Χετταίων και Ελλήνων</a:t>
            </a:r>
          </a:p>
        </p:txBody>
      </p:sp>
      <p:sp>
        <p:nvSpPr>
          <p:cNvPr id="3" name="TextBox 2">
            <a:extLst>
              <a:ext uri="{FF2B5EF4-FFF2-40B4-BE49-F238E27FC236}">
                <a16:creationId xmlns:a16="http://schemas.microsoft.com/office/drawing/2014/main" id="{04B4409E-82A1-44D5-9479-7CD639919765}"/>
              </a:ext>
            </a:extLst>
          </p:cNvPr>
          <p:cNvSpPr txBox="1"/>
          <p:nvPr/>
        </p:nvSpPr>
        <p:spPr>
          <a:xfrm>
            <a:off x="1022332" y="720517"/>
            <a:ext cx="10220362" cy="7294305"/>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 Πώς επικοινωνούσαν μεταξύ τους, οι Χετταίοι και οι Έλληνες, για διάφορα θέματα κοινού ενδιαφέροντος;</a:t>
            </a:r>
          </a:p>
          <a:p>
            <a:pPr algn="just">
              <a:lnSpc>
                <a:spcPct val="150000"/>
              </a:lnSpc>
            </a:pPr>
            <a:endParaRPr lang="el-GR" sz="2400" i="1" dirty="0">
              <a:solidFill>
                <a:schemeClr val="bg1"/>
              </a:solidFill>
              <a:latin typeface="Book Antiqua" panose="02040602050305030304" pitchFamily="18" charset="0"/>
            </a:endParaRPr>
          </a:p>
          <a:p>
            <a:pPr algn="just">
              <a:lnSpc>
                <a:spcPct val="150000"/>
              </a:lnSpc>
            </a:pPr>
            <a:r>
              <a:rPr lang="el-GR" sz="2400" i="1" dirty="0">
                <a:solidFill>
                  <a:schemeClr val="bg1"/>
                </a:solidFill>
                <a:latin typeface="Book Antiqua" panose="02040602050305030304" pitchFamily="18" charset="0"/>
              </a:rPr>
              <a:t>             Αναφορικά με το θέμα  της επικοινωνίας μεταξύ τους, με σκοπό τη συνεννόηση και την ομαλή επίτευξη των συνεργασιών,  συμπεραίνεται η παρουσία επίσημων κρατικών διερμηνέων, τόσο στα χεττιτικά, όσο και στα μυκηναϊκά ανάκτορα.</a:t>
            </a:r>
            <a:endParaRPr lang="en-US" sz="2400" i="1" dirty="0">
              <a:solidFill>
                <a:schemeClr val="bg1"/>
              </a:solidFill>
              <a:latin typeface="Book Antiqua" panose="02040602050305030304" pitchFamily="18" charset="0"/>
            </a:endParaRPr>
          </a:p>
          <a:p>
            <a:pPr algn="just">
              <a:lnSpc>
                <a:spcPct val="150000"/>
              </a:lnSpc>
            </a:pPr>
            <a:r>
              <a:rPr lang="el-GR" sz="2400" b="1" i="1" dirty="0">
                <a:solidFill>
                  <a:schemeClr val="bg1"/>
                </a:solidFill>
                <a:latin typeface="Book Antiqua" panose="02040602050305030304" pitchFamily="18" charset="0"/>
              </a:rPr>
              <a:t>Διερμηνείς και ιερείς</a:t>
            </a:r>
            <a:r>
              <a:rPr lang="el-GR" sz="2400" i="1" dirty="0">
                <a:solidFill>
                  <a:schemeClr val="bg1"/>
                </a:solidFill>
                <a:latin typeface="Book Antiqua" panose="02040602050305030304" pitchFamily="18" charset="0"/>
              </a:rPr>
              <a:t>       επωμίζονται μεγάλο μέρος ευθύνης στην όλη διαδικασία πολιτισμικών επαφών και ανταλλαγών, ανάμεσα στους λαούς της Ανατολικής Μεσογείου.  </a:t>
            </a:r>
          </a:p>
          <a:p>
            <a:pPr algn="just">
              <a:lnSpc>
                <a:spcPct val="150000"/>
              </a:lnSpc>
            </a:pPr>
            <a:endParaRPr lang="el-GR" sz="2400" i="1" dirty="0">
              <a:solidFill>
                <a:schemeClr val="bg1"/>
              </a:solidFill>
              <a:latin typeface="Book Antiqua" panose="02040602050305030304" pitchFamily="18" charset="0"/>
            </a:endParaRPr>
          </a:p>
          <a:p>
            <a:pPr>
              <a:lnSpc>
                <a:spcPct val="150000"/>
              </a:lnSpc>
            </a:pPr>
            <a:endParaRPr lang="el-GR" sz="2400" i="1" dirty="0">
              <a:solidFill>
                <a:schemeClr val="bg1"/>
              </a:solidFill>
              <a:latin typeface="Book Antiqua" panose="02040602050305030304" pitchFamily="18" charset="0"/>
            </a:endParaRPr>
          </a:p>
          <a:p>
            <a:pPr>
              <a:lnSpc>
                <a:spcPct val="150000"/>
              </a:lnSpc>
            </a:pPr>
            <a:endParaRPr lang="el-GR" sz="2400" i="1" dirty="0">
              <a:solidFill>
                <a:schemeClr val="bg1"/>
              </a:solidFill>
              <a:latin typeface="Book Antiqua" panose="02040602050305030304" pitchFamily="18" charset="0"/>
            </a:endParaRPr>
          </a:p>
        </p:txBody>
      </p:sp>
      <p:sp>
        <p:nvSpPr>
          <p:cNvPr id="6" name="Βέλος: Δεξιό 5">
            <a:extLst>
              <a:ext uri="{FF2B5EF4-FFF2-40B4-BE49-F238E27FC236}">
                <a16:creationId xmlns:a16="http://schemas.microsoft.com/office/drawing/2014/main" id="{7EA9467A-715C-402E-AE68-D5DF17E24795}"/>
              </a:ext>
            </a:extLst>
          </p:cNvPr>
          <p:cNvSpPr/>
          <p:nvPr/>
        </p:nvSpPr>
        <p:spPr>
          <a:xfrm>
            <a:off x="1206461" y="2587727"/>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7" name="Βέλος: Δεξιό 6">
            <a:extLst>
              <a:ext uri="{FF2B5EF4-FFF2-40B4-BE49-F238E27FC236}">
                <a16:creationId xmlns:a16="http://schemas.microsoft.com/office/drawing/2014/main" id="{943A58E2-3E13-43A9-818F-FFA0C5679256}"/>
              </a:ext>
            </a:extLst>
          </p:cNvPr>
          <p:cNvSpPr/>
          <p:nvPr/>
        </p:nvSpPr>
        <p:spPr>
          <a:xfrm>
            <a:off x="4317460" y="4820269"/>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624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1A64CB-E792-4AC1-8B49-8DFB6DB994DA}"/>
              </a:ext>
            </a:extLst>
          </p:cNvPr>
          <p:cNvSpPr txBox="1"/>
          <p:nvPr/>
        </p:nvSpPr>
        <p:spPr>
          <a:xfrm>
            <a:off x="1369126" y="31898"/>
            <a:ext cx="9526773" cy="1147815"/>
          </a:xfrm>
          <a:prstGeom prst="rect">
            <a:avLst/>
          </a:prstGeom>
          <a:noFill/>
        </p:spPr>
        <p:txBody>
          <a:bodyPr wrap="square" rtlCol="0">
            <a:spAutoFit/>
          </a:bodyPr>
          <a:lstStyle/>
          <a:p>
            <a:pPr algn="just">
              <a:lnSpc>
                <a:spcPct val="150000"/>
              </a:lnSpc>
            </a:pPr>
            <a:r>
              <a:rPr lang="el-GR" sz="2400" b="1" i="1" dirty="0">
                <a:latin typeface="Book Antiqua" panose="02040602050305030304" pitchFamily="18" charset="0"/>
              </a:rPr>
              <a:t>Β.</a:t>
            </a:r>
            <a:r>
              <a:rPr lang="el-GR" sz="2400" b="1" i="1" dirty="0">
                <a:solidFill>
                  <a:schemeClr val="bg1"/>
                </a:solidFill>
                <a:latin typeface="Book Antiqua" panose="02040602050305030304" pitchFamily="18" charset="0"/>
              </a:rPr>
              <a:t> </a:t>
            </a:r>
            <a:r>
              <a:rPr lang="el-GR" sz="2400" i="1" dirty="0">
                <a:latin typeface="Book Antiqua" panose="02040602050305030304" pitchFamily="18" charset="0"/>
              </a:rPr>
              <a:t>Αρχαιολογικά κατάλοιπα, τα οποία ενισχύουν την άποψη περί επικοινωνίας του μυκηναϊκού κόσμου με τους ανατολικούς λαούς. </a:t>
            </a:r>
          </a:p>
        </p:txBody>
      </p:sp>
      <p:pic>
        <p:nvPicPr>
          <p:cNvPr id="3" name="Εικόνα 2">
            <a:extLst>
              <a:ext uri="{FF2B5EF4-FFF2-40B4-BE49-F238E27FC236}">
                <a16:creationId xmlns:a16="http://schemas.microsoft.com/office/drawing/2014/main" id="{8453A944-A11F-4907-9836-C9DAB43270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1326" y="1418567"/>
            <a:ext cx="5390241" cy="4936172"/>
          </a:xfrm>
          <a:prstGeom prst="rect">
            <a:avLst/>
          </a:prstGeom>
          <a:ln>
            <a:noFill/>
          </a:ln>
          <a:effectLst>
            <a:softEdge rad="112500"/>
          </a:effectLst>
        </p:spPr>
      </p:pic>
      <p:pic>
        <p:nvPicPr>
          <p:cNvPr id="4" name="Εικόνα 3">
            <a:extLst>
              <a:ext uri="{FF2B5EF4-FFF2-40B4-BE49-F238E27FC236}">
                <a16:creationId xmlns:a16="http://schemas.microsoft.com/office/drawing/2014/main" id="{312952F4-ACEF-47A2-ABB1-5DD4289940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8555" y="1418567"/>
            <a:ext cx="5010969" cy="4936172"/>
          </a:xfrm>
          <a:prstGeom prst="rect">
            <a:avLst/>
          </a:prstGeom>
          <a:ln>
            <a:noFill/>
          </a:ln>
          <a:effectLst>
            <a:softEdge rad="112500"/>
          </a:effectLst>
        </p:spPr>
      </p:pic>
      <p:sp>
        <p:nvSpPr>
          <p:cNvPr id="5" name="TextBox 4">
            <a:extLst>
              <a:ext uri="{FF2B5EF4-FFF2-40B4-BE49-F238E27FC236}">
                <a16:creationId xmlns:a16="http://schemas.microsoft.com/office/drawing/2014/main" id="{25E882E6-AD30-457C-8C14-47AEF9F7FA2E}"/>
              </a:ext>
            </a:extLst>
          </p:cNvPr>
          <p:cNvSpPr txBox="1"/>
          <p:nvPr/>
        </p:nvSpPr>
        <p:spPr>
          <a:xfrm>
            <a:off x="821691" y="6273225"/>
            <a:ext cx="5274309" cy="584775"/>
          </a:xfrm>
          <a:prstGeom prst="rect">
            <a:avLst/>
          </a:prstGeom>
          <a:noFill/>
        </p:spPr>
        <p:txBody>
          <a:bodyPr wrap="square" rtlCol="0">
            <a:spAutoFit/>
          </a:bodyPr>
          <a:lstStyle/>
          <a:p>
            <a:r>
              <a:rPr lang="el-GR" sz="1600" b="1" i="1" dirty="0">
                <a:latin typeface="Book Antiqua" panose="02040602050305030304" pitchFamily="18" charset="0"/>
              </a:rPr>
              <a:t>Όστρακο αγγείο με απεικόνιση μυκηναίου πολεμιστή (Χατούσσα) , (Παπαδέρλης, 2021 σ. 21 εικ. 3).</a:t>
            </a:r>
            <a:endParaRPr lang="el-GR" sz="1600" i="1" dirty="0">
              <a:latin typeface="Book Antiqua" panose="02040602050305030304" pitchFamily="18" charset="0"/>
            </a:endParaRPr>
          </a:p>
        </p:txBody>
      </p:sp>
    </p:spTree>
    <p:extLst>
      <p:ext uri="{BB962C8B-B14F-4D97-AF65-F5344CB8AC3E}">
        <p14:creationId xmlns:p14="http://schemas.microsoft.com/office/powerpoint/2010/main" val="3653633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25B4C3-4E68-4D67-98AB-79E56003D410}"/>
              </a:ext>
            </a:extLst>
          </p:cNvPr>
          <p:cNvSpPr txBox="1"/>
          <p:nvPr/>
        </p:nvSpPr>
        <p:spPr>
          <a:xfrm>
            <a:off x="143435" y="276559"/>
            <a:ext cx="6974541" cy="3416320"/>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«ἀμφὶ δέ οἱ κυνέην κεφαλῆφιν ἔθηκε</a:t>
            </a:r>
            <a:br>
              <a:rPr lang="el-GR" sz="2400" i="1" dirty="0">
                <a:solidFill>
                  <a:schemeClr val="bg1"/>
                </a:solidFill>
                <a:latin typeface="Book Antiqua" panose="02040602050305030304" pitchFamily="18" charset="0"/>
              </a:rPr>
            </a:br>
            <a:r>
              <a:rPr lang="el-GR" sz="2400" i="1" dirty="0">
                <a:solidFill>
                  <a:schemeClr val="bg1"/>
                </a:solidFill>
                <a:latin typeface="Book Antiqua" panose="02040602050305030304" pitchFamily="18" charset="0"/>
              </a:rPr>
              <a:t>ῥινοῦ ποιητήν· πολέσιν δ' ἔντοσθεν ἱμᾶσιν</a:t>
            </a:r>
            <a:br>
              <a:rPr lang="el-GR" sz="2400" i="1" dirty="0">
                <a:solidFill>
                  <a:schemeClr val="bg1"/>
                </a:solidFill>
                <a:latin typeface="Book Antiqua" panose="02040602050305030304" pitchFamily="18" charset="0"/>
              </a:rPr>
            </a:br>
            <a:r>
              <a:rPr lang="el-GR" sz="2400" i="1" dirty="0">
                <a:solidFill>
                  <a:schemeClr val="bg1"/>
                </a:solidFill>
                <a:latin typeface="Book Antiqua" panose="02040602050305030304" pitchFamily="18" charset="0"/>
              </a:rPr>
              <a:t>ἐντέτατο στερεῶς· ἔκτοσθε δὲ λευκοὶ ὀδόντες</a:t>
            </a:r>
            <a:br>
              <a:rPr lang="el-GR" sz="2400" i="1" dirty="0">
                <a:solidFill>
                  <a:schemeClr val="bg1"/>
                </a:solidFill>
                <a:latin typeface="Book Antiqua" panose="02040602050305030304" pitchFamily="18" charset="0"/>
              </a:rPr>
            </a:br>
            <a:r>
              <a:rPr lang="el-GR" sz="2400" i="1" dirty="0">
                <a:solidFill>
                  <a:schemeClr val="bg1"/>
                </a:solidFill>
                <a:latin typeface="Book Antiqua" panose="02040602050305030304" pitchFamily="18" charset="0"/>
              </a:rPr>
              <a:t>ἀργιόδοντος ὑὸς θαμέες ἔχον ἔνθα καὶ ἔνθα</a:t>
            </a:r>
          </a:p>
          <a:p>
            <a:pPr algn="just">
              <a:lnSpc>
                <a:spcPct val="150000"/>
              </a:lnSpc>
            </a:pPr>
            <a:r>
              <a:rPr lang="el-GR" sz="2400" i="1" dirty="0">
                <a:solidFill>
                  <a:schemeClr val="bg1"/>
                </a:solidFill>
                <a:latin typeface="Book Antiqua" panose="02040602050305030304" pitchFamily="18" charset="0"/>
              </a:rPr>
              <a:t>εὖ καὶ ἐπισταμένως· μέσσῃ δ᾽ ἐνὶ πῖλος ἀρήρει</a:t>
            </a:r>
            <a:r>
              <a:rPr lang="el-GR" dirty="0">
                <a:solidFill>
                  <a:schemeClr val="bg1"/>
                </a:solidFill>
              </a:rPr>
              <a:t>.</a:t>
            </a:r>
            <a:r>
              <a:rPr lang="el-GR" sz="2400" i="1" dirty="0">
                <a:solidFill>
                  <a:schemeClr val="bg1"/>
                </a:solidFill>
                <a:latin typeface="Book Antiqua" panose="02040602050305030304" pitchFamily="18" charset="0"/>
              </a:rPr>
              <a:t>».</a:t>
            </a:r>
          </a:p>
          <a:p>
            <a:pPr algn="just">
              <a:lnSpc>
                <a:spcPct val="150000"/>
              </a:lnSpc>
            </a:pPr>
            <a:r>
              <a:rPr lang="el-GR" sz="2400" i="1" dirty="0">
                <a:latin typeface="Book Antiqua" panose="02040602050305030304" pitchFamily="18" charset="0"/>
              </a:rPr>
              <a:t>Ομήρου Ιλιάδα, Κ 261-265.</a:t>
            </a:r>
          </a:p>
        </p:txBody>
      </p:sp>
      <p:sp>
        <p:nvSpPr>
          <p:cNvPr id="3" name="TextBox 2">
            <a:extLst>
              <a:ext uri="{FF2B5EF4-FFF2-40B4-BE49-F238E27FC236}">
                <a16:creationId xmlns:a16="http://schemas.microsoft.com/office/drawing/2014/main" id="{A0F2F18E-19F4-4498-904C-31A0C66B1DE1}"/>
              </a:ext>
            </a:extLst>
          </p:cNvPr>
          <p:cNvSpPr txBox="1"/>
          <p:nvPr/>
        </p:nvSpPr>
        <p:spPr>
          <a:xfrm>
            <a:off x="4975410" y="3144150"/>
            <a:ext cx="6974541" cy="3447603"/>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«και στο κεφάλι του κράνος φοράει, φτιαγμένο</a:t>
            </a:r>
            <a:br>
              <a:rPr lang="el-GR" sz="2400" i="1" dirty="0">
                <a:solidFill>
                  <a:schemeClr val="bg1"/>
                </a:solidFill>
                <a:latin typeface="Book Antiqua" panose="02040602050305030304" pitchFamily="18" charset="0"/>
              </a:rPr>
            </a:br>
            <a:r>
              <a:rPr lang="el-GR" sz="2400" i="1" dirty="0">
                <a:solidFill>
                  <a:schemeClr val="bg1"/>
                </a:solidFill>
                <a:latin typeface="Book Antiqua" panose="02040602050305030304" pitchFamily="18" charset="0"/>
              </a:rPr>
              <a:t>από δέρμα χειροποίητο · εντός με πολλούς ιμάντες  ήταν τεντωμένο στερεά. Απέξω λευκοί οδόντες από ασπρόδοντο  αγριογούρουνο πυκνοί, ήταν ένθα και ένθα καλώς και επισταμένως · κι από μέσα μαλλί ήταν αρμοσμένο».</a:t>
            </a:r>
          </a:p>
        </p:txBody>
      </p:sp>
    </p:spTree>
    <p:extLst>
      <p:ext uri="{BB962C8B-B14F-4D97-AF65-F5344CB8AC3E}">
        <p14:creationId xmlns:p14="http://schemas.microsoft.com/office/powerpoint/2010/main" val="4198469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5DE8B31-7D93-4EAB-BACA-737415B095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4985" y="504124"/>
            <a:ext cx="5287926" cy="5560828"/>
          </a:xfrm>
          <a:prstGeom prst="rect">
            <a:avLst/>
          </a:prstGeom>
          <a:ln>
            <a:noFill/>
          </a:ln>
          <a:effectLst>
            <a:softEdge rad="112500"/>
          </a:effectLst>
        </p:spPr>
      </p:pic>
      <p:sp>
        <p:nvSpPr>
          <p:cNvPr id="3" name="TextBox 2">
            <a:extLst>
              <a:ext uri="{FF2B5EF4-FFF2-40B4-BE49-F238E27FC236}">
                <a16:creationId xmlns:a16="http://schemas.microsoft.com/office/drawing/2014/main" id="{FF56770C-B1CB-4927-9B4A-9AA619724205}"/>
              </a:ext>
            </a:extLst>
          </p:cNvPr>
          <p:cNvSpPr txBox="1"/>
          <p:nvPr/>
        </p:nvSpPr>
        <p:spPr>
          <a:xfrm>
            <a:off x="6096000" y="4997301"/>
            <a:ext cx="4072269" cy="923330"/>
          </a:xfrm>
          <a:prstGeom prst="rect">
            <a:avLst/>
          </a:prstGeom>
          <a:noFill/>
        </p:spPr>
        <p:txBody>
          <a:bodyPr wrap="square" rtlCol="0">
            <a:spAutoFit/>
          </a:bodyPr>
          <a:lstStyle/>
          <a:p>
            <a:pPr algn="just"/>
            <a:r>
              <a:rPr lang="el-GR" i="1" dirty="0">
                <a:latin typeface="Book Antiqua" panose="02040602050305030304" pitchFamily="18" charset="0"/>
              </a:rPr>
              <a:t>Τοιχογραφία από το Ακρωτήρι Θήρας, το οποίο χρονολογείται το 1613 ή 1530 ή 1500 π. Χ.</a:t>
            </a:r>
          </a:p>
        </p:txBody>
      </p:sp>
    </p:spTree>
    <p:extLst>
      <p:ext uri="{BB962C8B-B14F-4D97-AF65-F5344CB8AC3E}">
        <p14:creationId xmlns:p14="http://schemas.microsoft.com/office/powerpoint/2010/main" val="2200106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4586C26-A5D9-47D9-B740-79F078C9DC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1690" y="439102"/>
            <a:ext cx="5274310" cy="5979795"/>
          </a:xfrm>
          <a:prstGeom prst="rect">
            <a:avLst/>
          </a:prstGeom>
          <a:ln>
            <a:noFill/>
          </a:ln>
          <a:effectLst>
            <a:softEdge rad="112500"/>
          </a:effectLst>
        </p:spPr>
      </p:pic>
      <p:sp>
        <p:nvSpPr>
          <p:cNvPr id="3" name="TextBox 2">
            <a:extLst>
              <a:ext uri="{FF2B5EF4-FFF2-40B4-BE49-F238E27FC236}">
                <a16:creationId xmlns:a16="http://schemas.microsoft.com/office/drawing/2014/main" id="{AE440423-6D43-48D2-AE21-0E31F26106D2}"/>
              </a:ext>
            </a:extLst>
          </p:cNvPr>
          <p:cNvSpPr txBox="1"/>
          <p:nvPr/>
        </p:nvSpPr>
        <p:spPr>
          <a:xfrm>
            <a:off x="6302914" y="4941569"/>
            <a:ext cx="4698801" cy="1292662"/>
          </a:xfrm>
          <a:prstGeom prst="rect">
            <a:avLst/>
          </a:prstGeom>
          <a:noFill/>
        </p:spPr>
        <p:txBody>
          <a:bodyPr wrap="square" rtlCol="0">
            <a:spAutoFit/>
          </a:bodyPr>
          <a:lstStyle/>
          <a:p>
            <a:r>
              <a:rPr lang="el-GR" i="1" dirty="0">
                <a:latin typeface="Book Antiqua" panose="02040602050305030304" pitchFamily="18" charset="0"/>
              </a:rPr>
              <a:t>Αναπαράσταση μυκηναίου πολεμιστή από το μουσείο Ηρακλειδών.</a:t>
            </a:r>
          </a:p>
          <a:p>
            <a:r>
              <a:rPr lang="el-GR" sz="1400" i="1" u="sng" dirty="0">
                <a:latin typeface="Book Antiqua" panose="02040602050305030304" pitchFamily="18" charset="0"/>
                <a:hlinkClick r:id="rId3"/>
              </a:rPr>
              <a:t>https://edabyt.gr/wp-content/uploads/2023/10/%CE%95%CE%A5%CE%A1%CE%97%CE%9A%CE%91-HerakleidonCatalogue.pdf</a:t>
            </a:r>
            <a:endParaRPr lang="el-GR" i="1" dirty="0">
              <a:latin typeface="Book Antiqua" panose="02040602050305030304" pitchFamily="18" charset="0"/>
            </a:endParaRPr>
          </a:p>
        </p:txBody>
      </p:sp>
    </p:spTree>
    <p:extLst>
      <p:ext uri="{BB962C8B-B14F-4D97-AF65-F5344CB8AC3E}">
        <p14:creationId xmlns:p14="http://schemas.microsoft.com/office/powerpoint/2010/main" val="257911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D677EE-59DC-48EA-B8CA-CBA34D0CF654}"/>
              </a:ext>
            </a:extLst>
          </p:cNvPr>
          <p:cNvSpPr txBox="1"/>
          <p:nvPr/>
        </p:nvSpPr>
        <p:spPr>
          <a:xfrm>
            <a:off x="1022507" y="1359669"/>
            <a:ext cx="10220011" cy="4385816"/>
          </a:xfrm>
          <a:prstGeom prst="rect">
            <a:avLst/>
          </a:prstGeom>
          <a:noFill/>
        </p:spPr>
        <p:txBody>
          <a:bodyPr wrap="square" rtlCol="0">
            <a:spAutoFit/>
          </a:bodyPr>
          <a:lstStyle/>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Ορισμένοι μελετητές υποστηρίζουν πιθανή σύνδεση με τον θεό </a:t>
            </a:r>
            <a:r>
              <a:rPr lang="en-US" sz="2400" i="1" dirty="0">
                <a:solidFill>
                  <a:schemeClr val="bg1"/>
                </a:solidFill>
                <a:latin typeface="Book Antiqua" panose="02040602050305030304" pitchFamily="18" charset="0"/>
              </a:rPr>
              <a:t>Appaliunas</a:t>
            </a:r>
            <a:r>
              <a:rPr lang="el-GR" sz="2400" i="1" dirty="0">
                <a:solidFill>
                  <a:schemeClr val="bg1"/>
                </a:solidFill>
                <a:latin typeface="Book Antiqua" panose="02040602050305030304" pitchFamily="18" charset="0"/>
              </a:rPr>
              <a:t>                                    </a:t>
            </a:r>
          </a:p>
          <a:p>
            <a:pPr algn="just">
              <a:lnSpc>
                <a:spcPct val="150000"/>
              </a:lnSpc>
            </a:pPr>
            <a:r>
              <a:rPr lang="el-GR" sz="2400" i="1" dirty="0">
                <a:solidFill>
                  <a:schemeClr val="bg1"/>
                </a:solidFill>
                <a:latin typeface="Book Antiqua" panose="02040602050305030304" pitchFamily="18" charset="0"/>
              </a:rPr>
              <a:t>                          των Τρώων (λουβικής προέλευσης) ή τον θεό </a:t>
            </a:r>
            <a:r>
              <a:rPr lang="en-US" sz="2400" i="1" dirty="0">
                <a:solidFill>
                  <a:schemeClr val="bg1"/>
                </a:solidFill>
                <a:latin typeface="Book Antiqua" panose="02040602050305030304" pitchFamily="18" charset="0"/>
              </a:rPr>
              <a:t>Telipinou</a:t>
            </a:r>
            <a:r>
              <a:rPr lang="el-GR" sz="2400" i="1" dirty="0">
                <a:solidFill>
                  <a:schemeClr val="bg1"/>
                </a:solidFill>
                <a:latin typeface="Book Antiqua" panose="02040602050305030304" pitchFamily="18" charset="0"/>
              </a:rPr>
              <a:t>                                       </a:t>
            </a:r>
          </a:p>
          <a:p>
            <a:pPr algn="just">
              <a:lnSpc>
                <a:spcPct val="150000"/>
              </a:lnSpc>
            </a:pPr>
            <a:r>
              <a:rPr lang="el-GR" sz="2400" i="1" dirty="0">
                <a:solidFill>
                  <a:schemeClr val="bg1"/>
                </a:solidFill>
                <a:latin typeface="Book Antiqua" panose="02040602050305030304" pitchFamily="18" charset="0"/>
              </a:rPr>
              <a:t>                                 των Χετταίων</a:t>
            </a:r>
            <a:r>
              <a:rPr lang="el-GR" sz="2400" dirty="0">
                <a:solidFill>
                  <a:schemeClr val="bg1"/>
                </a:solidFill>
                <a:latin typeface="Book Antiqua" panose="02040602050305030304" pitchFamily="18" charset="0"/>
              </a:rPr>
              <a:t>.</a:t>
            </a: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Πιθανή ελληνική καταβολή του από τη λέξη απέλλα;</a:t>
            </a:r>
            <a:r>
              <a:rPr lang="en-US" sz="2400" i="1" dirty="0">
                <a:solidFill>
                  <a:schemeClr val="bg1"/>
                </a:solidFill>
                <a:latin typeface="Book Antiqua" panose="02040602050305030304" pitchFamily="18" charset="0"/>
              </a:rPr>
              <a:t> </a:t>
            </a:r>
            <a:endParaRPr lang="el-GR" sz="2400" i="1" dirty="0">
              <a:solidFill>
                <a:schemeClr val="bg1"/>
              </a:solidFill>
              <a:latin typeface="Book Antiqua" panose="02040602050305030304" pitchFamily="18" charset="0"/>
            </a:endParaRP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Ο </a:t>
            </a:r>
            <a:r>
              <a:rPr lang="en-US" sz="2400" i="1" dirty="0">
                <a:solidFill>
                  <a:schemeClr val="bg1"/>
                </a:solidFill>
                <a:latin typeface="Book Antiqua" panose="02040602050305030304" pitchFamily="18" charset="0"/>
              </a:rPr>
              <a:t>W. Burkert </a:t>
            </a:r>
            <a:r>
              <a:rPr lang="el-GR" sz="2400" i="1" dirty="0">
                <a:solidFill>
                  <a:schemeClr val="bg1"/>
                </a:solidFill>
                <a:latin typeface="Book Antiqua" panose="02040602050305030304" pitchFamily="18" charset="0"/>
              </a:rPr>
              <a:t>διέκρινε τρία διαφορετικά υποστρώματα στην λατρεία του Απόλλωνα : δωρικό (ΒΔ Ελλάδα), κρητο-μινωικό, συροχεττιτικό.</a:t>
            </a:r>
          </a:p>
          <a:p>
            <a:pPr marL="342900" indent="-342900" algn="just">
              <a:lnSpc>
                <a:spcPct val="150000"/>
              </a:lnSpc>
              <a:buFont typeface="Courier New" panose="02070309020205020404" pitchFamily="49" charset="0"/>
              <a:buChar char="o"/>
            </a:pPr>
            <a:r>
              <a:rPr lang="el-GR" sz="2400" i="1" dirty="0">
                <a:solidFill>
                  <a:schemeClr val="bg1"/>
                </a:solidFill>
                <a:latin typeface="Book Antiqua" panose="02040602050305030304" pitchFamily="18" charset="0"/>
              </a:rPr>
              <a:t>Ηρόδοτος  Δ΄ (Μελπομένη)  33: καταγωγή από τους Υπερβορείους;</a:t>
            </a:r>
          </a:p>
          <a:p>
            <a:pPr algn="just">
              <a:lnSpc>
                <a:spcPct val="150000"/>
              </a:lnSpc>
            </a:pPr>
            <a:endParaRPr lang="el-GR" dirty="0">
              <a:solidFill>
                <a:schemeClr val="bg1"/>
              </a:solidFill>
            </a:endParaRPr>
          </a:p>
        </p:txBody>
      </p:sp>
      <p:pic>
        <p:nvPicPr>
          <p:cNvPr id="9" name="Εικόνα 8" descr="C:\Users\LAPTOP\Pictures\Screenshots\Στιγμιότυπο οθόνης 2024-02-19 211806.png">
            <a:extLst>
              <a:ext uri="{FF2B5EF4-FFF2-40B4-BE49-F238E27FC236}">
                <a16:creationId xmlns:a16="http://schemas.microsoft.com/office/drawing/2014/main" id="{3220EF1F-097B-4262-981D-B7BD13B5CB3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22507" y="2098115"/>
            <a:ext cx="1842797" cy="404037"/>
          </a:xfrm>
          <a:prstGeom prst="rect">
            <a:avLst/>
          </a:prstGeom>
          <a:noFill/>
          <a:ln>
            <a:noFill/>
          </a:ln>
        </p:spPr>
      </p:pic>
      <p:pic>
        <p:nvPicPr>
          <p:cNvPr id="10" name="Εικόνα 9" descr="C:\Users\LAPTOP\Pictures\Screenshots\Στιγμιότυπο οθόνης 2024-02-19 211921.png">
            <a:extLst>
              <a:ext uri="{FF2B5EF4-FFF2-40B4-BE49-F238E27FC236}">
                <a16:creationId xmlns:a16="http://schemas.microsoft.com/office/drawing/2014/main" id="{45AA036F-BD5C-4A86-8D76-A6AE5E47364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172" y="2663557"/>
            <a:ext cx="2426607" cy="425302"/>
          </a:xfrm>
          <a:prstGeom prst="rect">
            <a:avLst/>
          </a:prstGeom>
          <a:noFill/>
          <a:ln>
            <a:noFill/>
          </a:ln>
        </p:spPr>
      </p:pic>
      <p:sp>
        <p:nvSpPr>
          <p:cNvPr id="4" name="TextBox 3">
            <a:extLst>
              <a:ext uri="{FF2B5EF4-FFF2-40B4-BE49-F238E27FC236}">
                <a16:creationId xmlns:a16="http://schemas.microsoft.com/office/drawing/2014/main" id="{B46E24D2-6A04-44E2-9B6D-F2919174FDE1}"/>
              </a:ext>
            </a:extLst>
          </p:cNvPr>
          <p:cNvSpPr txBox="1"/>
          <p:nvPr/>
        </p:nvSpPr>
        <p:spPr>
          <a:xfrm>
            <a:off x="24750" y="621114"/>
            <a:ext cx="12215524" cy="738664"/>
          </a:xfrm>
          <a:prstGeom prst="rect">
            <a:avLst/>
          </a:prstGeom>
          <a:noFill/>
        </p:spPr>
        <p:txBody>
          <a:bodyPr wrap="square" rtlCol="0">
            <a:spAutoFit/>
          </a:bodyPr>
          <a:lstStyle/>
          <a:p>
            <a:r>
              <a:rPr lang="el-GR" sz="2400" i="1" dirty="0">
                <a:latin typeface="Book Antiqua" panose="02040602050305030304" pitchFamily="18" charset="0"/>
              </a:rPr>
              <a:t>Πρόκειται για θεό επήλυδα από την Μικρά Ασία; Για θεό με μικρασιατικές καταβολές  (χεττιτικές);</a:t>
            </a:r>
          </a:p>
          <a:p>
            <a:endParaRPr lang="el-GR" dirty="0"/>
          </a:p>
        </p:txBody>
      </p:sp>
    </p:spTree>
    <p:extLst>
      <p:ext uri="{BB962C8B-B14F-4D97-AF65-F5344CB8AC3E}">
        <p14:creationId xmlns:p14="http://schemas.microsoft.com/office/powerpoint/2010/main" val="2029981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9D326FF4-2979-4CEF-A265-CEEC35B20F5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2120" y="31898"/>
            <a:ext cx="3905694" cy="6858000"/>
          </a:xfrm>
          <a:prstGeom prst="rect">
            <a:avLst/>
          </a:prstGeom>
          <a:ln>
            <a:noFill/>
          </a:ln>
          <a:effectLst>
            <a:softEdge rad="112500"/>
          </a:effectLst>
        </p:spPr>
      </p:pic>
      <p:sp>
        <p:nvSpPr>
          <p:cNvPr id="3" name="TextBox 2">
            <a:extLst>
              <a:ext uri="{FF2B5EF4-FFF2-40B4-BE49-F238E27FC236}">
                <a16:creationId xmlns:a16="http://schemas.microsoft.com/office/drawing/2014/main" id="{5BCB22F8-9E9B-4EDE-8CE5-39AE01F310AC}"/>
              </a:ext>
            </a:extLst>
          </p:cNvPr>
          <p:cNvSpPr txBox="1"/>
          <p:nvPr/>
        </p:nvSpPr>
        <p:spPr>
          <a:xfrm>
            <a:off x="5263116" y="5252483"/>
            <a:ext cx="4901609" cy="1138773"/>
          </a:xfrm>
          <a:prstGeom prst="rect">
            <a:avLst/>
          </a:prstGeom>
          <a:noFill/>
        </p:spPr>
        <p:txBody>
          <a:bodyPr wrap="square" rtlCol="0">
            <a:spAutoFit/>
          </a:bodyPr>
          <a:lstStyle/>
          <a:p>
            <a:r>
              <a:rPr lang="el-GR" i="1" dirty="0">
                <a:latin typeface="Book Antiqua" panose="02040602050305030304" pitchFamily="18" charset="0"/>
              </a:rPr>
              <a:t>Πανοπλία από την περιοχή Δενδρών Αργολίδας (14</a:t>
            </a:r>
            <a:r>
              <a:rPr lang="el-GR" i="1" baseline="30000" dirty="0">
                <a:latin typeface="Book Antiqua" panose="02040602050305030304" pitchFamily="18" charset="0"/>
              </a:rPr>
              <a:t>ος</a:t>
            </a:r>
            <a:r>
              <a:rPr lang="el-GR" i="1" dirty="0">
                <a:latin typeface="Book Antiqua" panose="02040602050305030304" pitchFamily="18" charset="0"/>
              </a:rPr>
              <a:t> -13</a:t>
            </a:r>
            <a:r>
              <a:rPr lang="el-GR" i="1" baseline="30000" dirty="0">
                <a:latin typeface="Book Antiqua" panose="02040602050305030304" pitchFamily="18" charset="0"/>
              </a:rPr>
              <a:t>ος</a:t>
            </a:r>
            <a:r>
              <a:rPr lang="el-GR" i="1" dirty="0">
                <a:latin typeface="Book Antiqua" panose="02040602050305030304" pitchFamily="18" charset="0"/>
              </a:rPr>
              <a:t> αι. π.Χ.) </a:t>
            </a:r>
            <a:r>
              <a:rPr lang="el-GR" sz="1600" i="1" dirty="0">
                <a:latin typeface="Book Antiqua" panose="02040602050305030304" pitchFamily="18" charset="0"/>
              </a:rPr>
              <a:t>https://www.blod.gr/lectures/eisagogi-stin-polemiki-tehnologia-ton-arhaion-ellinon/</a:t>
            </a:r>
          </a:p>
        </p:txBody>
      </p:sp>
    </p:spTree>
    <p:extLst>
      <p:ext uri="{BB962C8B-B14F-4D97-AF65-F5344CB8AC3E}">
        <p14:creationId xmlns:p14="http://schemas.microsoft.com/office/powerpoint/2010/main" val="299958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BDA9FE-BE83-493B-9CA3-6B6E54AF06A2}"/>
              </a:ext>
            </a:extLst>
          </p:cNvPr>
          <p:cNvSpPr txBox="1"/>
          <p:nvPr/>
        </p:nvSpPr>
        <p:spPr>
          <a:xfrm>
            <a:off x="440551" y="513283"/>
            <a:ext cx="11383924" cy="1292662"/>
          </a:xfrm>
          <a:prstGeom prst="rect">
            <a:avLst/>
          </a:prstGeom>
          <a:noFill/>
        </p:spPr>
        <p:txBody>
          <a:bodyPr wrap="square" rtlCol="0">
            <a:spAutoFit/>
          </a:bodyPr>
          <a:lstStyle/>
          <a:p>
            <a:pPr algn="ctr">
              <a:lnSpc>
                <a:spcPct val="150000"/>
              </a:lnSpc>
            </a:pPr>
            <a:r>
              <a:rPr lang="el-GR" sz="2800" b="1" i="1" dirty="0">
                <a:solidFill>
                  <a:srgbClr val="92D050"/>
                </a:solidFill>
                <a:latin typeface="Book Antiqua" panose="02040602050305030304" pitchFamily="18" charset="0"/>
              </a:rPr>
              <a:t>Έλληνες και Χετταίοι: η πρώτη επίσημη επαφή.</a:t>
            </a:r>
          </a:p>
          <a:p>
            <a:pPr algn="ctr">
              <a:lnSpc>
                <a:spcPct val="150000"/>
              </a:lnSpc>
            </a:pPr>
            <a:r>
              <a:rPr lang="el-GR" sz="2400" i="1" dirty="0">
                <a:solidFill>
                  <a:schemeClr val="bg1"/>
                </a:solidFill>
                <a:latin typeface="Book Antiqua" panose="02040602050305030304" pitchFamily="18" charset="0"/>
              </a:rPr>
              <a:t>Η πρώτη γνωριμία πιθανόν τοποθετείται στο β΄ μισό του 15</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ή αρχές του 14</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a:t>
            </a:r>
          </a:p>
        </p:txBody>
      </p:sp>
      <p:sp>
        <p:nvSpPr>
          <p:cNvPr id="3" name="TextBox 2">
            <a:extLst>
              <a:ext uri="{FF2B5EF4-FFF2-40B4-BE49-F238E27FC236}">
                <a16:creationId xmlns:a16="http://schemas.microsoft.com/office/drawing/2014/main" id="{D6E8C72F-3918-4634-ADFD-F7119EAD3EE0}"/>
              </a:ext>
            </a:extLst>
          </p:cNvPr>
          <p:cNvSpPr txBox="1"/>
          <p:nvPr/>
        </p:nvSpPr>
        <p:spPr>
          <a:xfrm>
            <a:off x="946833" y="1931208"/>
            <a:ext cx="10298333" cy="2769989"/>
          </a:xfrm>
          <a:prstGeom prst="rect">
            <a:avLst/>
          </a:prstGeom>
          <a:noFill/>
        </p:spPr>
        <p:txBody>
          <a:bodyPr wrap="square" rtlCol="0">
            <a:spAutoFit/>
          </a:bodyPr>
          <a:lstStyle/>
          <a:p>
            <a:pPr algn="just">
              <a:lnSpc>
                <a:spcPct val="150000"/>
              </a:lnSpc>
            </a:pPr>
            <a:r>
              <a:rPr lang="el-GR" sz="2400" b="1" i="1" dirty="0">
                <a:latin typeface="Book Antiqua" panose="02040602050305030304" pitchFamily="18" charset="0"/>
              </a:rPr>
              <a:t>Α.</a:t>
            </a:r>
            <a:r>
              <a:rPr lang="el-GR" sz="2400" i="1" dirty="0">
                <a:solidFill>
                  <a:schemeClr val="bg1"/>
                </a:solidFill>
                <a:latin typeface="Book Antiqua" panose="02040602050305030304" pitchFamily="18" charset="0"/>
              </a:rPr>
              <a:t> Πρώτη καταγραφή της γνωριμίας των δύο λαών στο χεττιτικό κείμενο  του Χετταίου βασιλιά </a:t>
            </a:r>
            <a:r>
              <a:rPr lang="el-GR" sz="2400" b="1" i="1" dirty="0">
                <a:solidFill>
                  <a:schemeClr val="bg1"/>
                </a:solidFill>
                <a:latin typeface="Book Antiqua" panose="02040602050305030304" pitchFamily="18" charset="0"/>
              </a:rPr>
              <a:t>Αρνουβάντα Ι</a:t>
            </a:r>
            <a:r>
              <a:rPr lang="el-GR" sz="2400" i="1" dirty="0">
                <a:solidFill>
                  <a:schemeClr val="bg1"/>
                </a:solidFill>
                <a:latin typeface="Book Antiqua" panose="02040602050305030304" pitchFamily="18" charset="0"/>
              </a:rPr>
              <a:t> (</a:t>
            </a:r>
            <a:r>
              <a:rPr lang="en-US" sz="2400" i="1" dirty="0">
                <a:solidFill>
                  <a:schemeClr val="bg1"/>
                </a:solidFill>
                <a:latin typeface="Book Antiqua" panose="02040602050305030304" pitchFamily="18" charset="0"/>
              </a:rPr>
              <a:t>Arnuwwanda I)</a:t>
            </a:r>
            <a:r>
              <a:rPr lang="el-GR" sz="2400" i="1" dirty="0">
                <a:solidFill>
                  <a:schemeClr val="bg1"/>
                </a:solidFill>
                <a:latin typeface="Book Antiqua" panose="02040602050305030304" pitchFamily="18" charset="0"/>
              </a:rPr>
              <a:t>, γνωστό ως το «κατηγορητήριο του Μαντουβάτα».</a:t>
            </a:r>
          </a:p>
          <a:p>
            <a:endParaRPr lang="el-GR" sz="2400" dirty="0"/>
          </a:p>
          <a:p>
            <a:r>
              <a:rPr lang="el-GR" sz="2400" dirty="0"/>
              <a:t>                       </a:t>
            </a:r>
          </a:p>
          <a:p>
            <a:endParaRPr lang="el-GR" dirty="0"/>
          </a:p>
        </p:txBody>
      </p:sp>
      <p:pic>
        <p:nvPicPr>
          <p:cNvPr id="7" name="Εικόνα 6">
            <a:extLst>
              <a:ext uri="{FF2B5EF4-FFF2-40B4-BE49-F238E27FC236}">
                <a16:creationId xmlns:a16="http://schemas.microsoft.com/office/drawing/2014/main" id="{398E000B-3646-4F53-9406-59AC81555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38" y="3647632"/>
            <a:ext cx="10953750" cy="2114550"/>
          </a:xfrm>
          <a:prstGeom prst="rect">
            <a:avLst/>
          </a:prstGeom>
          <a:ln>
            <a:noFill/>
          </a:ln>
          <a:effectLst>
            <a:softEdge rad="112500"/>
          </a:effectLst>
        </p:spPr>
      </p:pic>
    </p:spTree>
    <p:extLst>
      <p:ext uri="{BB962C8B-B14F-4D97-AF65-F5344CB8AC3E}">
        <p14:creationId xmlns:p14="http://schemas.microsoft.com/office/powerpoint/2010/main" val="4088132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DA6954F-B48F-45B8-A9D6-D5B7D9020DED}"/>
              </a:ext>
            </a:extLst>
          </p:cNvPr>
          <p:cNvSpPr/>
          <p:nvPr/>
        </p:nvSpPr>
        <p:spPr>
          <a:xfrm>
            <a:off x="762667" y="1201478"/>
            <a:ext cx="9994605" cy="3970318"/>
          </a:xfrm>
          <a:prstGeom prst="rect">
            <a:avLst/>
          </a:prstGeom>
        </p:spPr>
        <p:txBody>
          <a:bodyPr wrap="square">
            <a:spAutoFit/>
          </a:bodyPr>
          <a:lstStyle/>
          <a:p>
            <a:pPr algn="just">
              <a:lnSpc>
                <a:spcPct val="150000"/>
              </a:lnSpc>
            </a:pPr>
            <a:r>
              <a:rPr lang="en-US" sz="2400"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Καταγραφή διπλωματικού επεισοδίου μεταξύ του Μαντουβατα (υποτελής του Χετταίου βασιλιά </a:t>
            </a:r>
            <a:r>
              <a:rPr lang="en-US" sz="2400" i="1" dirty="0">
                <a:solidFill>
                  <a:schemeClr val="bg1"/>
                </a:solidFill>
                <a:latin typeface="Book Antiqua" panose="02040602050305030304" pitchFamily="18" charset="0"/>
              </a:rPr>
              <a:t>Arnuwanda</a:t>
            </a:r>
            <a:r>
              <a:rPr lang="el-GR" sz="2400" i="1" dirty="0">
                <a:solidFill>
                  <a:schemeClr val="bg1"/>
                </a:solidFill>
                <a:latin typeface="Book Antiqua" panose="02040602050305030304" pitchFamily="18" charset="0"/>
              </a:rPr>
              <a:t>) και του Ατταρισία (απεσταλμένος του βασιλιά της Αχχιίας ).</a:t>
            </a:r>
          </a:p>
          <a:p>
            <a:pPr algn="just">
              <a:lnSpc>
                <a:spcPct val="150000"/>
              </a:lnSpc>
            </a:pPr>
            <a:r>
              <a:rPr lang="el-GR" sz="2400" i="1" dirty="0">
                <a:solidFill>
                  <a:schemeClr val="bg1"/>
                </a:solidFill>
                <a:latin typeface="Book Antiqua" panose="02040602050305030304" pitchFamily="18" charset="0"/>
              </a:rPr>
              <a:t>             Χρονολογικά η γνωριμία των δύο λαών τοποθετείται πιθανότατα από τα τέλη του 15</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a:t>
            </a:r>
          </a:p>
          <a:p>
            <a:pPr algn="just">
              <a:lnSpc>
                <a:spcPct val="150000"/>
              </a:lnSpc>
            </a:pPr>
            <a:r>
              <a:rPr lang="el-GR" sz="2400" i="1" dirty="0">
                <a:solidFill>
                  <a:schemeClr val="bg1"/>
                </a:solidFill>
                <a:latin typeface="Book Antiqua" panose="02040602050305030304" pitchFamily="18" charset="0"/>
              </a:rPr>
              <a:t>             Έντονο ενδιαφέρον των βασιλέων της Αχχιγιάβας για τα δυτικά παράλια της Μικράς Ασίας. </a:t>
            </a:r>
          </a:p>
        </p:txBody>
      </p:sp>
      <p:sp>
        <p:nvSpPr>
          <p:cNvPr id="3" name="Βέλος: Δεξιό 2">
            <a:extLst>
              <a:ext uri="{FF2B5EF4-FFF2-40B4-BE49-F238E27FC236}">
                <a16:creationId xmlns:a16="http://schemas.microsoft.com/office/drawing/2014/main" id="{3F48F056-83BE-43DB-B101-36FF8FAB7CAD}"/>
              </a:ext>
            </a:extLst>
          </p:cNvPr>
          <p:cNvSpPr/>
          <p:nvPr/>
        </p:nvSpPr>
        <p:spPr>
          <a:xfrm>
            <a:off x="934998" y="3038999"/>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4" name="Βέλος: Δεξιό 3">
            <a:extLst>
              <a:ext uri="{FF2B5EF4-FFF2-40B4-BE49-F238E27FC236}">
                <a16:creationId xmlns:a16="http://schemas.microsoft.com/office/drawing/2014/main" id="{55ECF2B3-E2CA-4752-8B9E-80A1909A6DA5}"/>
              </a:ext>
            </a:extLst>
          </p:cNvPr>
          <p:cNvSpPr/>
          <p:nvPr/>
        </p:nvSpPr>
        <p:spPr>
          <a:xfrm>
            <a:off x="900993" y="4105397"/>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5" name="Βέλος: Δεξιό 4">
            <a:extLst>
              <a:ext uri="{FF2B5EF4-FFF2-40B4-BE49-F238E27FC236}">
                <a16:creationId xmlns:a16="http://schemas.microsoft.com/office/drawing/2014/main" id="{D2A81C7C-1B6F-4E9C-97A2-AEABA3D9659F}"/>
              </a:ext>
            </a:extLst>
          </p:cNvPr>
          <p:cNvSpPr/>
          <p:nvPr/>
        </p:nvSpPr>
        <p:spPr>
          <a:xfrm>
            <a:off x="900993" y="1424420"/>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endParaRPr lang="el-GR" dirty="0"/>
          </a:p>
        </p:txBody>
      </p:sp>
    </p:spTree>
    <p:extLst>
      <p:ext uri="{BB962C8B-B14F-4D97-AF65-F5344CB8AC3E}">
        <p14:creationId xmlns:p14="http://schemas.microsoft.com/office/powerpoint/2010/main" val="3014939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9DA07B-97E4-4995-9470-553B1DB25627}"/>
              </a:ext>
            </a:extLst>
          </p:cNvPr>
          <p:cNvSpPr txBox="1"/>
          <p:nvPr/>
        </p:nvSpPr>
        <p:spPr>
          <a:xfrm>
            <a:off x="409724" y="889843"/>
            <a:ext cx="11445578" cy="5078313"/>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Το έντονο ενδιαφέρον των Μυκηναίων, για τα δυτικά παράλια της Μικράς Ασίας, επιβεβαιώνεται και από τα </a:t>
            </a:r>
            <a:r>
              <a:rPr lang="el-GR" sz="2400" b="1" i="1" dirty="0">
                <a:solidFill>
                  <a:schemeClr val="bg1"/>
                </a:solidFill>
                <a:latin typeface="Book Antiqua" panose="02040602050305030304" pitchFamily="18" charset="0"/>
              </a:rPr>
              <a:t>Χρονικά του βασιλιά Τουντχαλιία Α΄/Β΄</a:t>
            </a:r>
            <a:r>
              <a:rPr lang="el-GR" sz="2400" i="1" dirty="0">
                <a:solidFill>
                  <a:schemeClr val="bg1"/>
                </a:solidFill>
                <a:latin typeface="Book Antiqua" panose="02040602050305030304" pitchFamily="18" charset="0"/>
              </a:rPr>
              <a:t>. </a:t>
            </a:r>
          </a:p>
          <a:p>
            <a:pPr algn="just">
              <a:lnSpc>
                <a:spcPct val="150000"/>
              </a:lnSpc>
            </a:pPr>
            <a:r>
              <a:rPr lang="el-GR" sz="2400" i="1" dirty="0">
                <a:solidFill>
                  <a:schemeClr val="bg1"/>
                </a:solidFill>
                <a:latin typeface="Book Antiqua" panose="02040602050305030304" pitchFamily="18" charset="0"/>
              </a:rPr>
              <a:t>Γίνεται αναφορά στη συμμαχία 22 πόλεων και περιοχών της δυτικής Μικράς Ασίας - Συμμαχία της Ασίας - κατά του κράτους των Χετταίων και προηγείται χρονολογικά του παραπάνω διπλωματικού επεισοδίου (τοποθετείται δηλαδή, πριν από τα τέλη του 15</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 </a:t>
            </a:r>
          </a:p>
          <a:p>
            <a:pPr algn="just">
              <a:lnSpc>
                <a:spcPct val="150000"/>
              </a:lnSpc>
            </a:pPr>
            <a:r>
              <a:rPr lang="el-GR" sz="2400" b="1" i="1" dirty="0">
                <a:solidFill>
                  <a:schemeClr val="bg1"/>
                </a:solidFill>
                <a:latin typeface="Book Antiqua" panose="02040602050305030304" pitchFamily="18" charset="0"/>
              </a:rPr>
              <a:t>                                             Συμμαχία </a:t>
            </a:r>
            <a:r>
              <a:rPr lang="en-US" sz="2400" b="1" i="1" dirty="0">
                <a:solidFill>
                  <a:schemeClr val="bg1"/>
                </a:solidFill>
                <a:latin typeface="Book Antiqua" panose="02040602050305030304" pitchFamily="18" charset="0"/>
              </a:rPr>
              <a:t>Assuwa</a:t>
            </a:r>
            <a:r>
              <a:rPr lang="el-GR" sz="2400" b="1" i="1" dirty="0">
                <a:solidFill>
                  <a:schemeClr val="bg1"/>
                </a:solidFill>
                <a:latin typeface="Book Antiqua" panose="02040602050305030304" pitchFamily="18" charset="0"/>
              </a:rPr>
              <a:t> (=Ασία)</a:t>
            </a:r>
            <a:endParaRPr lang="el-GR" sz="2400" i="1" dirty="0">
              <a:solidFill>
                <a:schemeClr val="bg1"/>
              </a:solidFill>
              <a:latin typeface="Book Antiqua" panose="02040602050305030304" pitchFamily="18" charset="0"/>
            </a:endParaRPr>
          </a:p>
          <a:p>
            <a:pPr algn="just">
              <a:lnSpc>
                <a:spcPct val="150000"/>
              </a:lnSpc>
            </a:pPr>
            <a:r>
              <a:rPr lang="el-GR" sz="2400" b="1" i="1" dirty="0">
                <a:solidFill>
                  <a:schemeClr val="bg1"/>
                </a:solidFill>
                <a:latin typeface="Book Antiqua" panose="02040602050305030304" pitchFamily="18" charset="0"/>
              </a:rPr>
              <a:t>Η Αχχιγιάβα πιθανόν υπήρξε υποστηρικτής της συμμαχίας εναντίον του κράτους των Χετταίων</a:t>
            </a:r>
            <a:endParaRPr lang="el-GR" sz="2400" i="1" dirty="0">
              <a:solidFill>
                <a:schemeClr val="bg1"/>
              </a:solidFill>
              <a:latin typeface="Book Antiqua" panose="02040602050305030304" pitchFamily="18" charset="0"/>
            </a:endParaRPr>
          </a:p>
          <a:p>
            <a:pPr algn="just">
              <a:lnSpc>
                <a:spcPct val="150000"/>
              </a:lnSpc>
            </a:pPr>
            <a:r>
              <a:rPr lang="el-GR" sz="2400" b="1" i="1" dirty="0">
                <a:solidFill>
                  <a:schemeClr val="bg1"/>
                </a:solidFill>
                <a:latin typeface="Book Antiqua" panose="02040602050305030304" pitchFamily="18" charset="0"/>
              </a:rPr>
              <a:t>Διάλυση της συμμαχίας από το στρατό του Τουντχαλιία Α΄/Β΄</a:t>
            </a:r>
            <a:endParaRPr lang="el-GR" sz="2400"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010252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DC78E2-3AFE-4640-BC57-C88330D8EF7B}"/>
              </a:ext>
            </a:extLst>
          </p:cNvPr>
          <p:cNvSpPr txBox="1"/>
          <p:nvPr/>
        </p:nvSpPr>
        <p:spPr>
          <a:xfrm>
            <a:off x="2471018" y="342314"/>
            <a:ext cx="7344255" cy="1200329"/>
          </a:xfrm>
          <a:prstGeom prst="rect">
            <a:avLst/>
          </a:prstGeom>
          <a:noFill/>
        </p:spPr>
        <p:txBody>
          <a:bodyPr wrap="square" rtlCol="0">
            <a:spAutoFit/>
          </a:bodyPr>
          <a:lstStyle/>
          <a:p>
            <a:pPr algn="ctr"/>
            <a:r>
              <a:rPr lang="en-US" sz="2400" b="1" i="1" dirty="0">
                <a:latin typeface="Book Antiqua" panose="02040602050305030304" pitchFamily="18" charset="0"/>
              </a:rPr>
              <a:t>B.</a:t>
            </a:r>
            <a:r>
              <a:rPr lang="el-GR" sz="2400" b="1" i="1" dirty="0">
                <a:latin typeface="Book Antiqua" panose="02040602050305030304" pitchFamily="18" charset="0"/>
              </a:rPr>
              <a:t> </a:t>
            </a:r>
            <a:r>
              <a:rPr lang="el-GR" sz="2400" i="1" dirty="0">
                <a:latin typeface="Book Antiqua" panose="02040602050305030304" pitchFamily="18" charset="0"/>
              </a:rPr>
              <a:t>Αρχαιολογική επιβεβαίωση του ιστορικού γεγονότος της σύγκρουσης του Χετταίου  βασιλιά με τη συμμαχία της Ασίας</a:t>
            </a:r>
          </a:p>
        </p:txBody>
      </p:sp>
      <p:pic>
        <p:nvPicPr>
          <p:cNvPr id="3" name="Εικόνα 2">
            <a:extLst>
              <a:ext uri="{FF2B5EF4-FFF2-40B4-BE49-F238E27FC236}">
                <a16:creationId xmlns:a16="http://schemas.microsoft.com/office/drawing/2014/main" id="{68DD7609-BC95-4C1F-BABC-5F5DA666997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8942" y="1518006"/>
            <a:ext cx="6003571" cy="2946245"/>
          </a:xfrm>
          <a:prstGeom prst="rect">
            <a:avLst/>
          </a:prstGeom>
          <a:ln>
            <a:noFill/>
          </a:ln>
          <a:effectLst>
            <a:softEdge rad="112500"/>
          </a:effectLst>
        </p:spPr>
      </p:pic>
      <p:sp>
        <p:nvSpPr>
          <p:cNvPr id="4" name="TextBox 3">
            <a:extLst>
              <a:ext uri="{FF2B5EF4-FFF2-40B4-BE49-F238E27FC236}">
                <a16:creationId xmlns:a16="http://schemas.microsoft.com/office/drawing/2014/main" id="{C2A577D6-5C9D-4E6C-9C44-300E1D31D56F}"/>
              </a:ext>
            </a:extLst>
          </p:cNvPr>
          <p:cNvSpPr txBox="1"/>
          <p:nvPr/>
        </p:nvSpPr>
        <p:spPr>
          <a:xfrm>
            <a:off x="988969" y="4306608"/>
            <a:ext cx="4210493" cy="584775"/>
          </a:xfrm>
          <a:prstGeom prst="rect">
            <a:avLst/>
          </a:prstGeom>
          <a:noFill/>
        </p:spPr>
        <p:txBody>
          <a:bodyPr wrap="square" rtlCol="0">
            <a:spAutoFit/>
          </a:bodyPr>
          <a:lstStyle/>
          <a:p>
            <a:r>
              <a:rPr lang="el-GR" sz="1600" i="1" dirty="0">
                <a:latin typeface="Book Antiqua" panose="02040602050305030304" pitchFamily="18" charset="0"/>
              </a:rPr>
              <a:t>Μυκηναϊκό ξίφος τύπου Β, το οποίο βρέθηκε στη Χατούσσα(Παπαδέρλης, 2021 σ. 21 εικ. 4).</a:t>
            </a:r>
          </a:p>
        </p:txBody>
      </p:sp>
      <p:pic>
        <p:nvPicPr>
          <p:cNvPr id="5" name="Εικόνα 4">
            <a:extLst>
              <a:ext uri="{FF2B5EF4-FFF2-40B4-BE49-F238E27FC236}">
                <a16:creationId xmlns:a16="http://schemas.microsoft.com/office/drawing/2014/main" id="{BA90BE84-BF0F-4554-A38C-D427F61143C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59488" y="3799816"/>
            <a:ext cx="6003570" cy="2946245"/>
          </a:xfrm>
          <a:prstGeom prst="rect">
            <a:avLst/>
          </a:prstGeom>
          <a:ln>
            <a:noFill/>
          </a:ln>
          <a:effectLst>
            <a:softEdge rad="112500"/>
          </a:effectLst>
        </p:spPr>
      </p:pic>
    </p:spTree>
    <p:extLst>
      <p:ext uri="{BB962C8B-B14F-4D97-AF65-F5344CB8AC3E}">
        <p14:creationId xmlns:p14="http://schemas.microsoft.com/office/powerpoint/2010/main" val="3339928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E280CFAC-79C4-473E-91DF-7547E71272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7622" y="1392866"/>
            <a:ext cx="7056755" cy="2683229"/>
          </a:xfrm>
          <a:prstGeom prst="rect">
            <a:avLst/>
          </a:prstGeom>
          <a:ln>
            <a:noFill/>
          </a:ln>
          <a:effectLst>
            <a:softEdge rad="112500"/>
          </a:effectLst>
        </p:spPr>
      </p:pic>
      <p:sp>
        <p:nvSpPr>
          <p:cNvPr id="5" name="TextBox 4">
            <a:extLst>
              <a:ext uri="{FF2B5EF4-FFF2-40B4-BE49-F238E27FC236}">
                <a16:creationId xmlns:a16="http://schemas.microsoft.com/office/drawing/2014/main" id="{AD84CC9C-7013-4446-AD27-CF82196DA65F}"/>
              </a:ext>
            </a:extLst>
          </p:cNvPr>
          <p:cNvSpPr txBox="1"/>
          <p:nvPr/>
        </p:nvSpPr>
        <p:spPr>
          <a:xfrm>
            <a:off x="2492189" y="4076095"/>
            <a:ext cx="7056754" cy="1200329"/>
          </a:xfrm>
          <a:prstGeom prst="rect">
            <a:avLst/>
          </a:prstGeom>
          <a:noFill/>
        </p:spPr>
        <p:txBody>
          <a:bodyPr wrap="square" rtlCol="0">
            <a:spAutoFit/>
          </a:bodyPr>
          <a:lstStyle/>
          <a:p>
            <a:pPr algn="just"/>
            <a:r>
              <a:rPr lang="el-GR" i="1" dirty="0">
                <a:latin typeface="Book Antiqua" panose="02040602050305030304" pitchFamily="18" charset="0"/>
              </a:rPr>
              <a:t>Φέρει επιγραφή στην ακκαδική γλώσσα, η οποία κάνει αφορά στην εκστρατεία του βασιλιά Τουντχαλιία εναντίον της </a:t>
            </a:r>
            <a:r>
              <a:rPr lang="en-US" i="1" dirty="0">
                <a:latin typeface="Book Antiqua" panose="02040602050305030304" pitchFamily="18" charset="0"/>
              </a:rPr>
              <a:t>Assuwa</a:t>
            </a:r>
            <a:r>
              <a:rPr lang="el-GR" i="1" dirty="0">
                <a:latin typeface="Book Antiqua" panose="02040602050305030304" pitchFamily="18" charset="0"/>
              </a:rPr>
              <a:t>.(</a:t>
            </a:r>
            <a:r>
              <a:rPr lang="el-GR" i="1" u="sng" dirty="0">
                <a:latin typeface="Book Antiqua" panose="02040602050305030304" pitchFamily="18" charset="0"/>
                <a:hlinkClick r:id="rId3"/>
              </a:rPr>
              <a:t>https://www.blod.gr/lectures/eisagogi-stin-polemiki-tehnologia-ton-arhaion-ellinon/</a:t>
            </a:r>
            <a:r>
              <a:rPr lang="el-GR" i="1" dirty="0">
                <a:latin typeface="Book Antiqua" panose="02040602050305030304" pitchFamily="18" charset="0"/>
              </a:rPr>
              <a:t>)</a:t>
            </a:r>
          </a:p>
        </p:txBody>
      </p:sp>
    </p:spTree>
    <p:extLst>
      <p:ext uri="{BB962C8B-B14F-4D97-AF65-F5344CB8AC3E}">
        <p14:creationId xmlns:p14="http://schemas.microsoft.com/office/powerpoint/2010/main" val="1203964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D8019C-A5F8-444F-98F7-083ABD6A55E8}"/>
              </a:ext>
            </a:extLst>
          </p:cNvPr>
          <p:cNvSpPr txBox="1"/>
          <p:nvPr/>
        </p:nvSpPr>
        <p:spPr>
          <a:xfrm>
            <a:off x="1345389" y="639101"/>
            <a:ext cx="9574248" cy="5579797"/>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Στοιχείο που ενισχύει την εμπλοκή των Μυκηναίων στην εξέγερση της συμμαχίας της </a:t>
            </a:r>
            <a:r>
              <a:rPr lang="en-US" sz="2400" i="1" dirty="0">
                <a:latin typeface="Book Antiqua" panose="02040602050305030304" pitchFamily="18" charset="0"/>
              </a:rPr>
              <a:t>Assuwwa</a:t>
            </a:r>
            <a:r>
              <a:rPr lang="el-GR" sz="2400" i="1" dirty="0">
                <a:latin typeface="Book Antiqua" panose="02040602050305030304" pitchFamily="18" charset="0"/>
              </a:rPr>
              <a:t>,</a:t>
            </a:r>
            <a:r>
              <a:rPr lang="el-GR" sz="2400" i="1" dirty="0">
                <a:solidFill>
                  <a:schemeClr val="bg1"/>
                </a:solidFill>
                <a:latin typeface="Book Antiqua" panose="02040602050305030304" pitchFamily="18" charset="0"/>
              </a:rPr>
              <a:t> αποτελεί η μεταγενέστερη επιστολή (α΄ μισό του 13</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 στη χεττιτική γλώσσα, κάποιου βασιλιά της Αχχιγιάβας, προς τον Χετταίο βασιλιά, πιθανόν, τον </a:t>
            </a:r>
            <a:r>
              <a:rPr lang="en-US" sz="2400" b="1" i="1" dirty="0">
                <a:solidFill>
                  <a:schemeClr val="bg1"/>
                </a:solidFill>
                <a:latin typeface="Book Antiqua" panose="02040602050305030304" pitchFamily="18" charset="0"/>
              </a:rPr>
              <a:t>Muwattalli</a:t>
            </a:r>
            <a:r>
              <a:rPr lang="el-GR" sz="2400" i="1" dirty="0">
                <a:solidFill>
                  <a:schemeClr val="bg1"/>
                </a:solidFill>
                <a:latin typeface="Book Antiqua" panose="02040602050305030304" pitchFamily="18" charset="0"/>
              </a:rPr>
              <a:t>. Στην επιστολή γίνεται αναφορά στη διάλυση της Συμμαχίας της «Ασίας» από τον Χετταίο βασιλιά Τουντχαλιία και την προσάρτηση κάποιων νησιών του Ανατολικού Αιγαίου από τους Χετταίους.</a:t>
            </a:r>
          </a:p>
          <a:p>
            <a:pPr algn="just">
              <a:lnSpc>
                <a:spcPct val="150000"/>
              </a:lnSpc>
            </a:pPr>
            <a:r>
              <a:rPr lang="el-GR" sz="2400" i="1" dirty="0">
                <a:solidFill>
                  <a:schemeClr val="bg1"/>
                </a:solidFill>
                <a:latin typeface="Book Antiqua" panose="02040602050305030304" pitchFamily="18" charset="0"/>
              </a:rPr>
              <a:t>Σκοπός της επιστολής είναι η επίλυση του προβλήματος αναφορικά με το ιδιοκτησιακό καθεστώς των νησιών, το οποίο προέκυψε μετά την διάλυση της συμμαχίας και την προσάρτηση των νησιών από τους Χετταίους.</a:t>
            </a:r>
          </a:p>
        </p:txBody>
      </p:sp>
    </p:spTree>
    <p:extLst>
      <p:ext uri="{BB962C8B-B14F-4D97-AF65-F5344CB8AC3E}">
        <p14:creationId xmlns:p14="http://schemas.microsoft.com/office/powerpoint/2010/main" val="1241630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3BB26D-18A4-4A9D-B2FC-A7D21A349294}"/>
              </a:ext>
            </a:extLst>
          </p:cNvPr>
          <p:cNvSpPr txBox="1"/>
          <p:nvPr/>
        </p:nvSpPr>
        <p:spPr>
          <a:xfrm>
            <a:off x="577001" y="1012954"/>
            <a:ext cx="11111023" cy="5170646"/>
          </a:xfrm>
          <a:prstGeom prst="rect">
            <a:avLst/>
          </a:prstGeom>
          <a:noFill/>
        </p:spPr>
        <p:txBody>
          <a:bodyPr wrap="square" rtlCol="0">
            <a:spAutoFit/>
          </a:bodyPr>
          <a:lstStyle/>
          <a:p>
            <a:pPr algn="just"/>
            <a:r>
              <a:rPr lang="el-GR" sz="2200" b="1" i="1" dirty="0">
                <a:solidFill>
                  <a:schemeClr val="bg1"/>
                </a:solidFill>
                <a:latin typeface="Book Antiqua" panose="02040602050305030304" pitchFamily="18" charset="0"/>
              </a:rPr>
              <a:t>Σύνδεση</a:t>
            </a:r>
            <a:r>
              <a:rPr lang="el-GR" sz="2200" i="1" dirty="0">
                <a:solidFill>
                  <a:schemeClr val="bg1"/>
                </a:solidFill>
                <a:latin typeface="Book Antiqua" panose="02040602050305030304" pitchFamily="18" charset="0"/>
              </a:rPr>
              <a:t> της γεωγραφικής περιοχής της </a:t>
            </a:r>
            <a:r>
              <a:rPr lang="en-US" sz="2200" i="1" dirty="0">
                <a:solidFill>
                  <a:schemeClr val="bg1"/>
                </a:solidFill>
                <a:latin typeface="Book Antiqua" panose="02040602050305030304" pitchFamily="18" charset="0"/>
              </a:rPr>
              <a:t>Assuwa,</a:t>
            </a:r>
            <a:r>
              <a:rPr lang="el-GR" sz="2200" i="1" dirty="0">
                <a:solidFill>
                  <a:schemeClr val="bg1"/>
                </a:solidFill>
                <a:latin typeface="Book Antiqua" panose="02040602050305030304" pitchFamily="18" charset="0"/>
              </a:rPr>
              <a:t> (αναφορά στα χεττιτικά κείμενα)</a:t>
            </a:r>
            <a:r>
              <a:rPr lang="en-US" sz="2200" i="1" dirty="0">
                <a:solidFill>
                  <a:schemeClr val="bg1"/>
                </a:solidFill>
                <a:latin typeface="Book Antiqua" panose="02040602050305030304" pitchFamily="18" charset="0"/>
              </a:rPr>
              <a:t> </a:t>
            </a:r>
            <a:r>
              <a:rPr lang="el-GR" sz="2200" i="1" dirty="0">
                <a:solidFill>
                  <a:schemeClr val="bg1"/>
                </a:solidFill>
                <a:latin typeface="Book Antiqua" panose="02040602050305030304" pitchFamily="18" charset="0"/>
              </a:rPr>
              <a:t>με την αναφορά της </a:t>
            </a:r>
            <a:r>
              <a:rPr lang="el-GR" sz="2200" b="1" i="1" dirty="0">
                <a:solidFill>
                  <a:schemeClr val="bg1"/>
                </a:solidFill>
                <a:latin typeface="Book Antiqua" panose="02040602050305030304" pitchFamily="18" charset="0"/>
              </a:rPr>
              <a:t>«</a:t>
            </a:r>
            <a:r>
              <a:rPr lang="en-US" sz="2200" b="1" i="1" dirty="0">
                <a:solidFill>
                  <a:schemeClr val="bg1"/>
                </a:solidFill>
                <a:latin typeface="Book Antiqua" panose="02040602050305030304" pitchFamily="18" charset="0"/>
              </a:rPr>
              <a:t>Potnia Aswiya</a:t>
            </a:r>
            <a:r>
              <a:rPr lang="el-GR" sz="2200" b="1" i="1" dirty="0">
                <a:solidFill>
                  <a:schemeClr val="bg1"/>
                </a:solidFill>
                <a:latin typeface="Book Antiqua" panose="02040602050305030304" pitchFamily="18" charset="0"/>
              </a:rPr>
              <a:t>»,</a:t>
            </a:r>
            <a:r>
              <a:rPr lang="el-GR" sz="2200" i="1" dirty="0">
                <a:solidFill>
                  <a:schemeClr val="bg1"/>
                </a:solidFill>
                <a:latin typeface="Book Antiqua" panose="02040602050305030304" pitchFamily="18" charset="0"/>
              </a:rPr>
              <a:t> δηλαδή της «θεάς από την Ασία» ή θεάς Ασίας, στις μυκηναϊκές πινακίδες</a:t>
            </a:r>
            <a:r>
              <a:rPr lang="el-GR" sz="2200" b="1" i="1" dirty="0">
                <a:solidFill>
                  <a:schemeClr val="bg1"/>
                </a:solidFill>
                <a:latin typeface="Book Antiqua" panose="02040602050305030304" pitchFamily="18" charset="0"/>
              </a:rPr>
              <a:t> </a:t>
            </a:r>
            <a:r>
              <a:rPr lang="el-GR" sz="2200" i="1" dirty="0">
                <a:solidFill>
                  <a:schemeClr val="bg1"/>
                </a:solidFill>
                <a:latin typeface="Book Antiqua" panose="02040602050305030304" pitchFamily="18" charset="0"/>
              </a:rPr>
              <a:t>π.χ. Πύλο και πιθανότατα σύγχρονες με τις χεττιτικές. Ο όρος </a:t>
            </a:r>
            <a:r>
              <a:rPr lang="en-US" sz="2200" i="1" dirty="0">
                <a:solidFill>
                  <a:schemeClr val="bg1"/>
                </a:solidFill>
                <a:latin typeface="Book Antiqua" panose="02040602050305030304" pitchFamily="18" charset="0"/>
              </a:rPr>
              <a:t>Aswiya</a:t>
            </a:r>
            <a:r>
              <a:rPr lang="el-GR" sz="2200" i="1" dirty="0">
                <a:solidFill>
                  <a:schemeClr val="bg1"/>
                </a:solidFill>
                <a:latin typeface="Book Antiqua" panose="02040602050305030304" pitchFamily="18" charset="0"/>
              </a:rPr>
              <a:t>, συνδέεται στενά με τον χεττιτικό όρο «</a:t>
            </a:r>
            <a:r>
              <a:rPr lang="en-US" sz="2200" i="1" dirty="0">
                <a:solidFill>
                  <a:schemeClr val="bg1"/>
                </a:solidFill>
                <a:latin typeface="Book Antiqua" panose="02040602050305030304" pitchFamily="18" charset="0"/>
              </a:rPr>
              <a:t>Assuwa</a:t>
            </a:r>
            <a:r>
              <a:rPr lang="el-GR" sz="2200" i="1" dirty="0">
                <a:solidFill>
                  <a:schemeClr val="bg1"/>
                </a:solidFill>
                <a:latin typeface="Book Antiqua" panose="02040602050305030304" pitchFamily="18" charset="0"/>
              </a:rPr>
              <a:t>». </a:t>
            </a:r>
          </a:p>
          <a:p>
            <a:pPr algn="just"/>
            <a:endParaRPr lang="el-GR" sz="2200" i="1" dirty="0">
              <a:solidFill>
                <a:schemeClr val="bg1"/>
              </a:solidFill>
              <a:latin typeface="Book Antiqua" panose="02040602050305030304" pitchFamily="18" charset="0"/>
            </a:endParaRPr>
          </a:p>
          <a:p>
            <a:pPr algn="just"/>
            <a:r>
              <a:rPr lang="el-GR" sz="2200" i="1" dirty="0">
                <a:solidFill>
                  <a:schemeClr val="bg1"/>
                </a:solidFill>
                <a:latin typeface="Book Antiqua" panose="02040602050305030304" pitchFamily="18" charset="0"/>
              </a:rPr>
              <a:t>Πιθανόν  το επίθετο αυτό αποτελούσε και κύριο όνομα (΄Ασ</a:t>
            </a:r>
            <a:r>
              <a:rPr lang="en-US" sz="2200" i="1" dirty="0">
                <a:solidFill>
                  <a:schemeClr val="bg1"/>
                </a:solidFill>
                <a:latin typeface="Book Antiqua" panose="02040602050305030304" pitchFamily="18" charset="0"/>
              </a:rPr>
              <a:t>F</a:t>
            </a:r>
            <a:r>
              <a:rPr lang="el-GR" sz="2200" i="1" dirty="0">
                <a:solidFill>
                  <a:schemeClr val="bg1"/>
                </a:solidFill>
                <a:latin typeface="Book Antiqua" panose="02040602050305030304" pitchFamily="18" charset="0"/>
              </a:rPr>
              <a:t>ιος), στην Πύλο, Κνωσσό και Μυκήνες, ενώ στην Ιλιάδα του Ομήρου (Β, 461) το επίθετο «άσιος», αναφέρεται στον λειμώνα, που σχημάτιζε η ροή των υδάτων του ποταμού Καΰστρου, στη Δυτική Μ. Ασία. </a:t>
            </a:r>
          </a:p>
          <a:p>
            <a:pPr algn="just"/>
            <a:endParaRPr lang="el-GR" sz="2200" i="1" dirty="0">
              <a:solidFill>
                <a:schemeClr val="bg1"/>
              </a:solidFill>
              <a:latin typeface="Book Antiqua" panose="02040602050305030304" pitchFamily="18" charset="0"/>
            </a:endParaRPr>
          </a:p>
          <a:p>
            <a:pPr algn="just"/>
            <a:r>
              <a:rPr lang="el-GR" sz="2200" i="1" dirty="0">
                <a:solidFill>
                  <a:schemeClr val="bg1"/>
                </a:solidFill>
                <a:latin typeface="Book Antiqua" panose="02040602050305030304" pitchFamily="18" charset="0"/>
              </a:rPr>
              <a:t>Στον Όμηρο η λέξη </a:t>
            </a:r>
            <a:r>
              <a:rPr lang="el-GR" sz="2200" b="1" i="1" dirty="0">
                <a:solidFill>
                  <a:schemeClr val="bg1"/>
                </a:solidFill>
                <a:latin typeface="Book Antiqua" panose="02040602050305030304" pitchFamily="18" charset="0"/>
              </a:rPr>
              <a:t>Ασία</a:t>
            </a:r>
            <a:r>
              <a:rPr lang="el-GR" sz="2200" i="1" dirty="0">
                <a:solidFill>
                  <a:schemeClr val="bg1"/>
                </a:solidFill>
                <a:latin typeface="Book Antiqua" panose="02040602050305030304" pitchFamily="18" charset="0"/>
              </a:rPr>
              <a:t> έχει σαφή γεωγραφικό χαρακτήρα αποδίδοντας την κεντροδυτική Μικρά Ασία. Σύμφωνα δε με το λεξικό το Στέφανου Βυζαντίου: «ἀγνοεῖ γάρ Ὄμηρος τήν Ἀσίαν ὡς καί τήν Εὐρώπην».</a:t>
            </a:r>
          </a:p>
          <a:p>
            <a:pPr algn="just"/>
            <a:r>
              <a:rPr lang="el-GR" sz="2200" i="1" dirty="0">
                <a:solidFill>
                  <a:schemeClr val="bg1"/>
                </a:solidFill>
                <a:latin typeface="Book Antiqua" panose="02040602050305030304" pitchFamily="18" charset="0"/>
              </a:rPr>
              <a:t> </a:t>
            </a:r>
          </a:p>
          <a:p>
            <a:pPr algn="just"/>
            <a:r>
              <a:rPr lang="el-GR" sz="2200" i="1" dirty="0">
                <a:solidFill>
                  <a:schemeClr val="bg1"/>
                </a:solidFill>
                <a:latin typeface="Book Antiqua" panose="02040602050305030304" pitchFamily="18" charset="0"/>
              </a:rPr>
              <a:t>Στον Ηρόδοτο η λέξη </a:t>
            </a:r>
            <a:r>
              <a:rPr lang="el-GR" sz="2200" b="1" i="1" dirty="0">
                <a:solidFill>
                  <a:schemeClr val="bg1"/>
                </a:solidFill>
                <a:latin typeface="Book Antiqua" panose="02040602050305030304" pitchFamily="18" charset="0"/>
              </a:rPr>
              <a:t>Ασία</a:t>
            </a:r>
            <a:r>
              <a:rPr lang="el-GR" sz="2200" i="1" dirty="0">
                <a:solidFill>
                  <a:schemeClr val="bg1"/>
                </a:solidFill>
                <a:latin typeface="Book Antiqua" panose="02040602050305030304" pitchFamily="18" charset="0"/>
              </a:rPr>
              <a:t> υποδηλώνει την γεωγραφική έκταση της Μικράς Ασίας και της Εγγύς Ανατολής. </a:t>
            </a:r>
          </a:p>
        </p:txBody>
      </p:sp>
      <p:sp>
        <p:nvSpPr>
          <p:cNvPr id="3" name="TextBox 2">
            <a:extLst>
              <a:ext uri="{FF2B5EF4-FFF2-40B4-BE49-F238E27FC236}">
                <a16:creationId xmlns:a16="http://schemas.microsoft.com/office/drawing/2014/main" id="{D766F5F2-2E40-4CDD-B48A-FBEB3ECEF727}"/>
              </a:ext>
            </a:extLst>
          </p:cNvPr>
          <p:cNvSpPr txBox="1"/>
          <p:nvPr/>
        </p:nvSpPr>
        <p:spPr>
          <a:xfrm>
            <a:off x="3852530" y="344474"/>
            <a:ext cx="4486939" cy="461665"/>
          </a:xfrm>
          <a:prstGeom prst="rect">
            <a:avLst/>
          </a:prstGeom>
          <a:noFill/>
        </p:spPr>
        <p:txBody>
          <a:bodyPr wrap="square" rtlCol="0">
            <a:spAutoFit/>
          </a:bodyPr>
          <a:lstStyle/>
          <a:p>
            <a:pPr algn="ctr"/>
            <a:r>
              <a:rPr lang="en-US" sz="2400" b="1" i="1" dirty="0">
                <a:latin typeface="Book Antiqua" panose="02040602050305030304" pitchFamily="18" charset="0"/>
              </a:rPr>
              <a:t>Assuwa - </a:t>
            </a:r>
            <a:r>
              <a:rPr lang="el-GR" sz="2400" b="1" i="1" dirty="0">
                <a:latin typeface="Book Antiqua" panose="02040602050305030304" pitchFamily="18" charset="0"/>
              </a:rPr>
              <a:t>«</a:t>
            </a:r>
            <a:r>
              <a:rPr lang="en-US" sz="2400" b="1" i="1" dirty="0">
                <a:latin typeface="Book Antiqua" panose="02040602050305030304" pitchFamily="18" charset="0"/>
              </a:rPr>
              <a:t>Potnia Aswiya</a:t>
            </a:r>
            <a:r>
              <a:rPr lang="el-GR" sz="2400" b="1" i="1" dirty="0">
                <a:latin typeface="Book Antiqua" panose="02040602050305030304" pitchFamily="18" charset="0"/>
              </a:rPr>
              <a:t>»,</a:t>
            </a:r>
            <a:endParaRPr lang="el-GR" sz="2400" i="1" dirty="0"/>
          </a:p>
        </p:txBody>
      </p:sp>
    </p:spTree>
    <p:extLst>
      <p:ext uri="{BB962C8B-B14F-4D97-AF65-F5344CB8AC3E}">
        <p14:creationId xmlns:p14="http://schemas.microsoft.com/office/powerpoint/2010/main" val="2044542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D7F50F1-B72B-4430-B3DD-95807D22249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95647" y="723014"/>
            <a:ext cx="9200706" cy="5411972"/>
          </a:xfrm>
          <a:prstGeom prst="rect">
            <a:avLst/>
          </a:prstGeom>
          <a:ln>
            <a:noFill/>
          </a:ln>
          <a:effectLst>
            <a:softEdge rad="112500"/>
          </a:effectLst>
        </p:spPr>
      </p:pic>
    </p:spTree>
    <p:extLst>
      <p:ext uri="{BB962C8B-B14F-4D97-AF65-F5344CB8AC3E}">
        <p14:creationId xmlns:p14="http://schemas.microsoft.com/office/powerpoint/2010/main" val="131577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0CA913-470F-4D60-B02A-2CA77730308C}"/>
              </a:ext>
            </a:extLst>
          </p:cNvPr>
          <p:cNvSpPr txBox="1"/>
          <p:nvPr/>
        </p:nvSpPr>
        <p:spPr>
          <a:xfrm>
            <a:off x="1645573" y="1176361"/>
            <a:ext cx="8973879" cy="5078313"/>
          </a:xfrm>
          <a:prstGeom prst="rect">
            <a:avLst/>
          </a:prstGeom>
          <a:noFill/>
        </p:spPr>
        <p:txBody>
          <a:bodyPr wrap="square" rtlCol="0">
            <a:spAutoFit/>
          </a:bodyPr>
          <a:lstStyle/>
          <a:p>
            <a:pPr algn="just">
              <a:lnSpc>
                <a:spcPct val="150000"/>
              </a:lnSpc>
            </a:pPr>
            <a:r>
              <a:rPr lang="el-GR" dirty="0"/>
              <a:t>                        </a:t>
            </a:r>
            <a:r>
              <a:rPr lang="el-GR" sz="2400" i="1" dirty="0">
                <a:solidFill>
                  <a:schemeClr val="bg1"/>
                </a:solidFill>
                <a:latin typeface="Book Antiqua" panose="02040602050305030304" pitchFamily="18" charset="0"/>
              </a:rPr>
              <a:t>Τόπος προέλευσης της θεότητας από την Μικρά Ασία;</a:t>
            </a:r>
          </a:p>
          <a:p>
            <a:pPr algn="just">
              <a:lnSpc>
                <a:spcPct val="150000"/>
              </a:lnSpc>
            </a:pPr>
            <a:r>
              <a:rPr lang="el-GR" sz="2400" i="1" dirty="0">
                <a:solidFill>
                  <a:schemeClr val="bg1"/>
                </a:solidFill>
                <a:latin typeface="Book Antiqua" panose="02040602050305030304" pitchFamily="18" charset="0"/>
              </a:rPr>
              <a:t>               Εάν ναι, τότε πρόκειται στην περίπτωση αυτή αποδεικνύεται ο      </a:t>
            </a:r>
          </a:p>
          <a:p>
            <a:pPr algn="just">
              <a:lnSpc>
                <a:spcPct val="150000"/>
              </a:lnSpc>
            </a:pPr>
            <a:r>
              <a:rPr lang="el-GR" sz="2400" i="1" dirty="0">
                <a:solidFill>
                  <a:schemeClr val="bg1"/>
                </a:solidFill>
                <a:latin typeface="Book Antiqua" panose="02040602050305030304" pitchFamily="18" charset="0"/>
              </a:rPr>
              <a:t>               αμφίδρομος χαρακτήρας  της θρησκευτικής διπλωματίας.</a:t>
            </a:r>
          </a:p>
          <a:p>
            <a:pPr algn="just">
              <a:lnSpc>
                <a:spcPct val="150000"/>
              </a:lnSpc>
            </a:pPr>
            <a:endParaRPr lang="el-GR" sz="2400" i="1" dirty="0">
              <a:solidFill>
                <a:schemeClr val="bg1"/>
              </a:solidFill>
              <a:latin typeface="Book Antiqua" panose="02040602050305030304" pitchFamily="18" charset="0"/>
            </a:endParaRPr>
          </a:p>
          <a:p>
            <a:pPr algn="just">
              <a:lnSpc>
                <a:spcPct val="150000"/>
              </a:lnSpc>
            </a:pPr>
            <a:r>
              <a:rPr lang="el-GR" sz="2400" b="1" i="1" dirty="0">
                <a:solidFill>
                  <a:schemeClr val="bg1"/>
                </a:solidFill>
                <a:latin typeface="Book Antiqua" panose="02040602050305030304" pitchFamily="18" charset="0"/>
              </a:rPr>
              <a:t>Συμπέρασμα</a:t>
            </a:r>
            <a:r>
              <a:rPr lang="el-GR" sz="2400" i="1" dirty="0">
                <a:solidFill>
                  <a:schemeClr val="bg1"/>
                </a:solidFill>
                <a:latin typeface="Book Antiqua" panose="02040602050305030304" pitchFamily="18" charset="0"/>
              </a:rPr>
              <a:t>: Την εποχή αυτή οι Έλληνες Μυκηναίοι φαίνεται ότι είχαν μία σταθερή βάση στα δυτικά παράλια της Μικράς Ασίας, οι οποίοι είχαν τη δυνατότητα διπλωματικής επικοινωνίας, τόσο με τη Συμμαχία της </a:t>
            </a:r>
            <a:r>
              <a:rPr lang="en-US" sz="2400" i="1" dirty="0">
                <a:solidFill>
                  <a:schemeClr val="bg1"/>
                </a:solidFill>
                <a:latin typeface="Book Antiqua" panose="02040602050305030304" pitchFamily="18" charset="0"/>
              </a:rPr>
              <a:t>“Assuwa”, </a:t>
            </a:r>
            <a:r>
              <a:rPr lang="el-GR" sz="2400" i="1" dirty="0">
                <a:solidFill>
                  <a:schemeClr val="bg1"/>
                </a:solidFill>
                <a:latin typeface="Book Antiqua" panose="02040602050305030304" pitchFamily="18" charset="0"/>
              </a:rPr>
              <a:t>όσο και με το κράτος των Χετταίων.</a:t>
            </a:r>
          </a:p>
          <a:p>
            <a:pPr algn="just">
              <a:lnSpc>
                <a:spcPct val="150000"/>
              </a:lnSpc>
            </a:pPr>
            <a:r>
              <a:rPr lang="el-GR" sz="2400" i="1" dirty="0">
                <a:solidFill>
                  <a:schemeClr val="bg1"/>
                </a:solidFill>
                <a:latin typeface="Book Antiqua" panose="02040602050305030304" pitchFamily="18" charset="0"/>
              </a:rPr>
              <a:t> </a:t>
            </a:r>
          </a:p>
        </p:txBody>
      </p:sp>
      <p:sp>
        <p:nvSpPr>
          <p:cNvPr id="3" name="Βέλος: Δεξιό 2">
            <a:extLst>
              <a:ext uri="{FF2B5EF4-FFF2-40B4-BE49-F238E27FC236}">
                <a16:creationId xmlns:a16="http://schemas.microsoft.com/office/drawing/2014/main" id="{87689AF4-6C17-4F89-9BD9-482F82AC3D85}"/>
              </a:ext>
            </a:extLst>
          </p:cNvPr>
          <p:cNvSpPr/>
          <p:nvPr/>
        </p:nvSpPr>
        <p:spPr>
          <a:xfrm>
            <a:off x="1923935" y="1365377"/>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4" name="Βέλος: Δεξιό 3">
            <a:extLst>
              <a:ext uri="{FF2B5EF4-FFF2-40B4-BE49-F238E27FC236}">
                <a16:creationId xmlns:a16="http://schemas.microsoft.com/office/drawing/2014/main" id="{A1F8B6FF-D496-468C-A2BC-ADFCD4138FBB}"/>
              </a:ext>
            </a:extLst>
          </p:cNvPr>
          <p:cNvSpPr/>
          <p:nvPr/>
        </p:nvSpPr>
        <p:spPr>
          <a:xfrm>
            <a:off x="1923935" y="1972385"/>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30971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EC7541-A842-4A6D-B878-D54B7E7B294F}"/>
              </a:ext>
            </a:extLst>
          </p:cNvPr>
          <p:cNvSpPr txBox="1"/>
          <p:nvPr/>
        </p:nvSpPr>
        <p:spPr>
          <a:xfrm>
            <a:off x="840268" y="335845"/>
            <a:ext cx="10584490" cy="6186309"/>
          </a:xfrm>
          <a:prstGeom prst="rect">
            <a:avLst/>
          </a:prstGeom>
          <a:noFill/>
        </p:spPr>
        <p:txBody>
          <a:bodyPr wrap="square" rtlCol="0">
            <a:spAutoFit/>
          </a:bodyPr>
          <a:lstStyle/>
          <a:p>
            <a:pPr algn="just">
              <a:lnSpc>
                <a:spcPct val="150000"/>
              </a:lnSpc>
            </a:pPr>
            <a:r>
              <a:rPr lang="el-GR" sz="2400" i="1" dirty="0">
                <a:solidFill>
                  <a:schemeClr val="bg1"/>
                </a:solidFill>
              </a:rPr>
              <a:t>«</a:t>
            </a:r>
            <a:r>
              <a:rPr lang="el-GR" sz="2400" i="1" dirty="0">
                <a:solidFill>
                  <a:schemeClr val="bg1"/>
                </a:solidFill>
                <a:latin typeface="Book Antiqua" panose="02040602050305030304" pitchFamily="18" charset="0"/>
              </a:rPr>
              <a:t>Πολλοί περισσότερα δι΄ αυτούς λέγουν οι Δήλιοι. Αυτοί λέγουν ότι προσφοραί  τυλιγμέναι μέσα σε καλάμι από σιτάρι, στελλόμεναι από τους Υπερβορείους, μεταφέρονται εις τους </a:t>
            </a:r>
            <a:r>
              <a:rPr lang="el-GR" sz="2400" i="1" u="sng" dirty="0">
                <a:solidFill>
                  <a:schemeClr val="bg1"/>
                </a:solidFill>
                <a:latin typeface="Book Antiqua" panose="02040602050305030304" pitchFamily="18" charset="0"/>
              </a:rPr>
              <a:t>Σκύθας·</a:t>
            </a:r>
            <a:r>
              <a:rPr lang="el-GR" sz="2400" i="1" dirty="0">
                <a:solidFill>
                  <a:schemeClr val="bg1"/>
                </a:solidFill>
                <a:latin typeface="Book Antiqua" panose="02040602050305030304" pitchFamily="18" charset="0"/>
              </a:rPr>
              <a:t> από δε τους Σκύθας παραλαμβάνοντας αυτάς οι εκάστοτε γείτονες λαοί τας μεταφέρουν πολύ μακράν προς τα δυτικά μέχρι των </a:t>
            </a:r>
            <a:r>
              <a:rPr lang="el-GR" sz="2400" i="1" u="sng" dirty="0">
                <a:solidFill>
                  <a:schemeClr val="bg1"/>
                </a:solidFill>
                <a:latin typeface="Book Antiqua" panose="02040602050305030304" pitchFamily="18" charset="0"/>
              </a:rPr>
              <a:t>παραλίων της Αδριατικής</a:t>
            </a:r>
            <a:r>
              <a:rPr lang="el-GR" sz="2400" i="1" dirty="0">
                <a:solidFill>
                  <a:schemeClr val="bg1"/>
                </a:solidFill>
                <a:latin typeface="Book Antiqua" panose="02040602050305030304" pitchFamily="18" charset="0"/>
              </a:rPr>
              <a:t>· από εκεί αι προσφοραί αυταί στέλλονται  προς νότον και πρώτοι από τους Έλληνας τας παραλαμβάνουν οι κάτοικοι της </a:t>
            </a:r>
            <a:r>
              <a:rPr lang="el-GR" sz="2400" i="1" u="sng" dirty="0">
                <a:solidFill>
                  <a:schemeClr val="bg1"/>
                </a:solidFill>
                <a:latin typeface="Book Antiqua" panose="02040602050305030304" pitchFamily="18" charset="0"/>
              </a:rPr>
              <a:t>Δωδώνης </a:t>
            </a:r>
            <a:r>
              <a:rPr lang="el-GR" sz="2400" i="1" dirty="0">
                <a:solidFill>
                  <a:schemeClr val="bg1"/>
                </a:solidFill>
                <a:latin typeface="Book Antiqua" panose="02040602050305030304" pitchFamily="18" charset="0"/>
              </a:rPr>
              <a:t>· έπειτα από αυτούς κατεβαίνουν κάτω εις τον </a:t>
            </a:r>
            <a:r>
              <a:rPr lang="el-GR" sz="2400" i="1" u="sng" dirty="0">
                <a:solidFill>
                  <a:schemeClr val="bg1"/>
                </a:solidFill>
                <a:latin typeface="Book Antiqua" panose="02040602050305030304" pitchFamily="18" charset="0"/>
              </a:rPr>
              <a:t>Μαλιακόν κόλπο </a:t>
            </a:r>
            <a:r>
              <a:rPr lang="el-GR" sz="2400" i="1" dirty="0">
                <a:solidFill>
                  <a:schemeClr val="bg1"/>
                </a:solidFill>
                <a:latin typeface="Book Antiqua" panose="02040602050305030304" pitchFamily="18" charset="0"/>
              </a:rPr>
              <a:t>και από εκεί περνούν εις την </a:t>
            </a:r>
            <a:r>
              <a:rPr lang="el-GR" sz="2400" i="1" u="sng" dirty="0">
                <a:solidFill>
                  <a:schemeClr val="bg1"/>
                </a:solidFill>
                <a:latin typeface="Book Antiqua" panose="02040602050305030304" pitchFamily="18" charset="0"/>
              </a:rPr>
              <a:t>Εύβοιαν</a:t>
            </a:r>
            <a:r>
              <a:rPr lang="el-GR" sz="2400" i="1" dirty="0">
                <a:solidFill>
                  <a:schemeClr val="bg1"/>
                </a:solidFill>
                <a:latin typeface="Book Antiqua" panose="02040602050305030304" pitchFamily="18" charset="0"/>
              </a:rPr>
              <a:t> και έτσι από πόλιν εις πόλιν φθάνουν εις την Κάρυστον· από εκεί άφιναν την Άνδρον, διότι οι ίδιοι οι κάτοικοι της Καρύστου έφερον αυτάς εις την </a:t>
            </a:r>
            <a:r>
              <a:rPr lang="el-GR" sz="2400" i="1" u="sng" dirty="0">
                <a:solidFill>
                  <a:schemeClr val="bg1"/>
                </a:solidFill>
                <a:latin typeface="Book Antiqua" panose="02040602050305030304" pitchFamily="18" charset="0"/>
              </a:rPr>
              <a:t>Τήνον</a:t>
            </a:r>
            <a:r>
              <a:rPr lang="el-GR" sz="2400" i="1" dirty="0">
                <a:solidFill>
                  <a:schemeClr val="bg1"/>
                </a:solidFill>
                <a:latin typeface="Book Antiqua" panose="02040602050305030304" pitchFamily="18" charset="0"/>
              </a:rPr>
              <a:t> και οι κάτοικοι της Τήνου εις την </a:t>
            </a:r>
            <a:r>
              <a:rPr lang="el-GR" sz="2400" i="1" u="sng" dirty="0">
                <a:solidFill>
                  <a:schemeClr val="bg1"/>
                </a:solidFill>
                <a:latin typeface="Book Antiqua" panose="02040602050305030304" pitchFamily="18" charset="0"/>
              </a:rPr>
              <a:t>Δήλον</a:t>
            </a:r>
            <a:r>
              <a:rPr lang="el-GR" sz="2400" i="1" dirty="0">
                <a:solidFill>
                  <a:schemeClr val="bg1"/>
                </a:solidFill>
                <a:latin typeface="Book Antiqua" panose="02040602050305030304" pitchFamily="18" charset="0"/>
              </a:rPr>
              <a:t>. Έτσι λοιπόν λέγουν οι Δήλιοι ότι φθάνουν αι προσφοραί αυταί εις την Δήλον».  </a:t>
            </a:r>
            <a:r>
              <a:rPr lang="el-GR" sz="2000" i="1" dirty="0">
                <a:latin typeface="Book Antiqua" panose="02040602050305030304" pitchFamily="18" charset="0"/>
              </a:rPr>
              <a:t>Μτφ. Κ. Θ. Αραπόπουλος </a:t>
            </a:r>
          </a:p>
        </p:txBody>
      </p:sp>
    </p:spTree>
    <p:extLst>
      <p:ext uri="{BB962C8B-B14F-4D97-AF65-F5344CB8AC3E}">
        <p14:creationId xmlns:p14="http://schemas.microsoft.com/office/powerpoint/2010/main" val="87501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95157C-6BEE-4D87-888E-E0FEA8B0FFD6}"/>
              </a:ext>
            </a:extLst>
          </p:cNvPr>
          <p:cNvSpPr txBox="1"/>
          <p:nvPr/>
        </p:nvSpPr>
        <p:spPr>
          <a:xfrm>
            <a:off x="2251629" y="1585386"/>
            <a:ext cx="7761767" cy="3785652"/>
          </a:xfrm>
          <a:prstGeom prst="rect">
            <a:avLst/>
          </a:prstGeom>
          <a:noFill/>
        </p:spPr>
        <p:txBody>
          <a:bodyPr wrap="square" rtlCol="0">
            <a:spAutoFit/>
          </a:bodyPr>
          <a:lstStyle/>
          <a:p>
            <a:pPr algn="just">
              <a:lnSpc>
                <a:spcPct val="200000"/>
              </a:lnSpc>
            </a:pPr>
            <a:r>
              <a:rPr lang="el-GR" sz="2400" b="1" i="1" dirty="0">
                <a:solidFill>
                  <a:schemeClr val="bg1"/>
                </a:solidFill>
                <a:latin typeface="Book Antiqua" panose="02040602050305030304" pitchFamily="18" charset="0"/>
              </a:rPr>
              <a:t>*Θεά Αθηνά, κοινά χαρακτηριστικά με την </a:t>
            </a:r>
            <a:r>
              <a:rPr lang="en-US" sz="2400" b="1" i="1" dirty="0">
                <a:solidFill>
                  <a:schemeClr val="bg1"/>
                </a:solidFill>
                <a:latin typeface="Book Antiqua" panose="02040602050305030304" pitchFamily="18" charset="0"/>
              </a:rPr>
              <a:t>Maliya </a:t>
            </a:r>
            <a:r>
              <a:rPr lang="el-GR" sz="2400" b="1" i="1" dirty="0">
                <a:solidFill>
                  <a:schemeClr val="bg1"/>
                </a:solidFill>
                <a:latin typeface="Book Antiqua" panose="02040602050305030304" pitchFamily="18" charset="0"/>
              </a:rPr>
              <a:t>των Χετταίων και τη </a:t>
            </a:r>
            <a:r>
              <a:rPr lang="en-US" sz="2400" b="1" i="1" dirty="0">
                <a:solidFill>
                  <a:schemeClr val="bg1"/>
                </a:solidFill>
                <a:latin typeface="Book Antiqua" panose="02040602050305030304" pitchFamily="18" charset="0"/>
              </a:rPr>
              <a:t>Malija</a:t>
            </a:r>
            <a:r>
              <a:rPr lang="el-GR" sz="2400" b="1" i="1" dirty="0">
                <a:solidFill>
                  <a:schemeClr val="bg1"/>
                </a:solidFill>
                <a:latin typeface="Book Antiqua" panose="02040602050305030304" pitchFamily="18" charset="0"/>
              </a:rPr>
              <a:t> της Λυκίας.</a:t>
            </a:r>
          </a:p>
          <a:p>
            <a:pPr algn="just">
              <a:lnSpc>
                <a:spcPct val="200000"/>
              </a:lnSpc>
            </a:pPr>
            <a:r>
              <a:rPr lang="el-GR" sz="2400" b="1" i="1" dirty="0">
                <a:solidFill>
                  <a:schemeClr val="bg1"/>
                </a:solidFill>
                <a:latin typeface="Book Antiqua" panose="02040602050305030304" pitchFamily="18" charset="0"/>
              </a:rPr>
              <a:t>*Θεά Αρτέμιδα Εφεσία, κοινά χαρακτηριστικά με τη Μητέρα των θεών και με την Κυβέλη θεότητα φρυγικής προέλευσης.</a:t>
            </a:r>
          </a:p>
        </p:txBody>
      </p:sp>
    </p:spTree>
    <p:extLst>
      <p:ext uri="{BB962C8B-B14F-4D97-AF65-F5344CB8AC3E}">
        <p14:creationId xmlns:p14="http://schemas.microsoft.com/office/powerpoint/2010/main" val="352306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511279-8599-46FA-A3CA-A75C2294E479}"/>
              </a:ext>
            </a:extLst>
          </p:cNvPr>
          <p:cNvSpPr txBox="1"/>
          <p:nvPr/>
        </p:nvSpPr>
        <p:spPr>
          <a:xfrm>
            <a:off x="880022" y="1164415"/>
            <a:ext cx="10745971" cy="5586145"/>
          </a:xfrm>
          <a:prstGeom prst="rect">
            <a:avLst/>
          </a:prstGeom>
          <a:noFill/>
        </p:spPr>
        <p:txBody>
          <a:bodyPr wrap="square" rtlCol="0">
            <a:spAutoFit/>
          </a:bodyPr>
          <a:lstStyle/>
          <a:p>
            <a:pPr algn="just">
              <a:lnSpc>
                <a:spcPct val="150000"/>
              </a:lnSpc>
            </a:pPr>
            <a:r>
              <a:rPr lang="el-GR" sz="2200" b="1" i="1" u="sng" dirty="0">
                <a:solidFill>
                  <a:schemeClr val="bg1"/>
                </a:solidFill>
                <a:latin typeface="Book Antiqua" panose="02040602050305030304" pitchFamily="18" charset="0"/>
              </a:rPr>
              <a:t>Καθιέρωση</a:t>
            </a:r>
            <a:r>
              <a:rPr lang="el-GR" sz="2200" b="1" i="1" dirty="0">
                <a:solidFill>
                  <a:schemeClr val="bg1"/>
                </a:solidFill>
                <a:latin typeface="Book Antiqua" panose="02040602050305030304" pitchFamily="18" charset="0"/>
              </a:rPr>
              <a:t> </a:t>
            </a:r>
            <a:r>
              <a:rPr lang="el-GR" sz="2200" i="1" dirty="0">
                <a:solidFill>
                  <a:schemeClr val="bg1"/>
                </a:solidFill>
                <a:latin typeface="Book Antiqua" panose="02040602050305030304" pitchFamily="18" charset="0"/>
              </a:rPr>
              <a:t>του θεού Απόλλωνα στους Δελφούς, τον </a:t>
            </a:r>
            <a:r>
              <a:rPr lang="el-GR" sz="2200" b="1" i="1" u="sng" dirty="0">
                <a:solidFill>
                  <a:schemeClr val="bg1"/>
                </a:solidFill>
                <a:latin typeface="Book Antiqua" panose="02040602050305030304" pitchFamily="18" charset="0"/>
              </a:rPr>
              <a:t>8</a:t>
            </a:r>
            <a:r>
              <a:rPr lang="el-GR" sz="2200" b="1" i="1" u="sng" baseline="30000" dirty="0">
                <a:solidFill>
                  <a:schemeClr val="bg1"/>
                </a:solidFill>
                <a:latin typeface="Book Antiqua" panose="02040602050305030304" pitchFamily="18" charset="0"/>
              </a:rPr>
              <a:t>ο</a:t>
            </a:r>
            <a:r>
              <a:rPr lang="el-GR" sz="2200" b="1" i="1" u="sng" dirty="0">
                <a:solidFill>
                  <a:schemeClr val="bg1"/>
                </a:solidFill>
                <a:latin typeface="Book Antiqua" panose="02040602050305030304" pitchFamily="18" charset="0"/>
              </a:rPr>
              <a:t> αι π.Χ.</a:t>
            </a:r>
            <a:r>
              <a:rPr lang="el-GR" sz="2200" i="1" dirty="0">
                <a:solidFill>
                  <a:schemeClr val="bg1"/>
                </a:solidFill>
                <a:latin typeface="Book Antiqua" panose="02040602050305030304" pitchFamily="18" charset="0"/>
              </a:rPr>
              <a:t>, όπου παρατηρείται λατρευτική δραστηριότητα προς τιμήν του, (αναθήματα), την εποχή αυτή.</a:t>
            </a:r>
          </a:p>
          <a:p>
            <a:pPr algn="just">
              <a:lnSpc>
                <a:spcPct val="150000"/>
              </a:lnSpc>
            </a:pPr>
            <a:r>
              <a:rPr lang="el-GR" sz="2200" i="1" dirty="0">
                <a:solidFill>
                  <a:schemeClr val="bg1"/>
                </a:solidFill>
                <a:latin typeface="Book Antiqua" panose="02040602050305030304" pitchFamily="18" charset="0"/>
              </a:rPr>
              <a:t>               διεύρυνση του ιερού του και εκτοπισμός του οικισμού ανατολικά και δυτικά του τεμένους.</a:t>
            </a:r>
          </a:p>
          <a:p>
            <a:pPr algn="just">
              <a:lnSpc>
                <a:spcPct val="150000"/>
              </a:lnSpc>
            </a:pPr>
            <a:r>
              <a:rPr lang="el-GR" sz="2200" i="1" dirty="0">
                <a:solidFill>
                  <a:schemeClr val="bg1"/>
                </a:solidFill>
                <a:latin typeface="Book Antiqua" panose="02040602050305030304" pitchFamily="18" charset="0"/>
              </a:rPr>
              <a:t>Αναφορά του Ομήρου (Ιλιάδα, Ι,404-405) στο μαντείο των Δελφών, εκθειάζοντας το πλούσιο ιερό του.</a:t>
            </a:r>
          </a:p>
          <a:p>
            <a:pPr algn="just">
              <a:lnSpc>
                <a:spcPct val="150000"/>
              </a:lnSpc>
            </a:pPr>
            <a:r>
              <a:rPr lang="el-GR" sz="2200" i="1" dirty="0">
                <a:solidFill>
                  <a:schemeClr val="bg1"/>
                </a:solidFill>
                <a:latin typeface="Book Antiqua" panose="02040602050305030304" pitchFamily="18" charset="0"/>
              </a:rPr>
              <a:t> </a:t>
            </a:r>
          </a:p>
          <a:p>
            <a:pPr algn="just">
              <a:lnSpc>
                <a:spcPct val="150000"/>
              </a:lnSpc>
            </a:pPr>
            <a:r>
              <a:rPr lang="el-GR" sz="2200" b="1" i="1" u="sng" dirty="0">
                <a:solidFill>
                  <a:schemeClr val="bg1"/>
                </a:solidFill>
                <a:latin typeface="Book Antiqua" panose="02040602050305030304" pitchFamily="18" charset="0"/>
              </a:rPr>
              <a:t>Επικράτηση</a:t>
            </a:r>
            <a:r>
              <a:rPr lang="el-GR" sz="2200" i="1" u="sng" dirty="0">
                <a:solidFill>
                  <a:schemeClr val="bg1"/>
                </a:solidFill>
                <a:latin typeface="Book Antiqua" panose="02040602050305030304" pitchFamily="18" charset="0"/>
              </a:rPr>
              <a:t> </a:t>
            </a:r>
            <a:r>
              <a:rPr lang="el-GR" sz="2200" i="1" dirty="0">
                <a:solidFill>
                  <a:schemeClr val="bg1"/>
                </a:solidFill>
                <a:latin typeface="Book Antiqua" panose="02040602050305030304" pitchFamily="18" charset="0"/>
              </a:rPr>
              <a:t>του Απόλλωνα με την μαντική τέχνη και τους χρησμούς του, παραγκωνίζοντας παράλληλα παλαιότερες και αυτόχθονες θεότητες, κληρονομώντας τις ιδιότητές τους  και προσλαμβάνοντας τα αντίστοιχα επίθετά τους, π.χ.  «υακίνθειος», «καρνείος», «ισμήνιος» κτλ.   </a:t>
            </a:r>
          </a:p>
          <a:p>
            <a:pPr algn="just">
              <a:lnSpc>
                <a:spcPct val="150000"/>
              </a:lnSpc>
            </a:pPr>
            <a:endParaRPr lang="el-GR" b="1" i="1" dirty="0">
              <a:solidFill>
                <a:schemeClr val="bg1"/>
              </a:solidFill>
              <a:latin typeface="Book Antiqua" panose="02040602050305030304" pitchFamily="18" charset="0"/>
            </a:endParaRPr>
          </a:p>
        </p:txBody>
      </p:sp>
      <p:sp>
        <p:nvSpPr>
          <p:cNvPr id="3" name="Βέλος: Δεξιό 2">
            <a:extLst>
              <a:ext uri="{FF2B5EF4-FFF2-40B4-BE49-F238E27FC236}">
                <a16:creationId xmlns:a16="http://schemas.microsoft.com/office/drawing/2014/main" id="{14FCF6F6-0BC3-4991-B1B6-4B02F03C1AB8}"/>
              </a:ext>
            </a:extLst>
          </p:cNvPr>
          <p:cNvSpPr/>
          <p:nvPr/>
        </p:nvSpPr>
        <p:spPr>
          <a:xfrm>
            <a:off x="1009053" y="2357326"/>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4" name="TextBox 3">
            <a:extLst>
              <a:ext uri="{FF2B5EF4-FFF2-40B4-BE49-F238E27FC236}">
                <a16:creationId xmlns:a16="http://schemas.microsoft.com/office/drawing/2014/main" id="{AEA917C5-F157-45F7-9842-0518C10BEB84}"/>
              </a:ext>
            </a:extLst>
          </p:cNvPr>
          <p:cNvSpPr txBox="1"/>
          <p:nvPr/>
        </p:nvSpPr>
        <p:spPr>
          <a:xfrm>
            <a:off x="1517983" y="641195"/>
            <a:ext cx="9229059" cy="523220"/>
          </a:xfrm>
          <a:prstGeom prst="rect">
            <a:avLst/>
          </a:prstGeom>
          <a:noFill/>
        </p:spPr>
        <p:txBody>
          <a:bodyPr wrap="square" rtlCol="0">
            <a:spAutoFit/>
          </a:bodyPr>
          <a:lstStyle/>
          <a:p>
            <a:pPr algn="ctr"/>
            <a:r>
              <a:rPr lang="el-GR" sz="2800" b="1" i="1" dirty="0">
                <a:latin typeface="Book Antiqua" panose="02040602050305030304" pitchFamily="18" charset="0"/>
              </a:rPr>
              <a:t>Πότε καθιερώνεται ο θεός Απόλλωνας στους Δελφούς;</a:t>
            </a:r>
          </a:p>
        </p:txBody>
      </p:sp>
    </p:spTree>
    <p:extLst>
      <p:ext uri="{BB962C8B-B14F-4D97-AF65-F5344CB8AC3E}">
        <p14:creationId xmlns:p14="http://schemas.microsoft.com/office/powerpoint/2010/main" val="165750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6FB17CC-35E2-4469-99B1-AAE3E51A5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4" y="47846"/>
            <a:ext cx="12158172" cy="6762307"/>
          </a:xfrm>
          <a:prstGeom prst="rect">
            <a:avLst/>
          </a:prstGeom>
          <a:ln>
            <a:noFill/>
          </a:ln>
          <a:effectLst>
            <a:softEdge rad="112500"/>
          </a:effectLst>
        </p:spPr>
      </p:pic>
      <p:pic>
        <p:nvPicPr>
          <p:cNvPr id="5" name="Εικόνα 4">
            <a:extLst>
              <a:ext uri="{FF2B5EF4-FFF2-40B4-BE49-F238E27FC236}">
                <a16:creationId xmlns:a16="http://schemas.microsoft.com/office/drawing/2014/main" id="{5C1411FF-8BEB-41BE-90BE-5D9EC4563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3" y="3429000"/>
            <a:ext cx="5056590" cy="3429000"/>
          </a:xfrm>
          <a:prstGeom prst="rect">
            <a:avLst/>
          </a:prstGeom>
          <a:ln>
            <a:noFill/>
          </a:ln>
          <a:effectLst>
            <a:softEdge rad="112500"/>
          </a:effectLst>
        </p:spPr>
      </p:pic>
    </p:spTree>
    <p:extLst>
      <p:ext uri="{BB962C8B-B14F-4D97-AF65-F5344CB8AC3E}">
        <p14:creationId xmlns:p14="http://schemas.microsoft.com/office/powerpoint/2010/main" val="1029283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617B17-E965-4C9D-9A75-99202343F4C9}"/>
              </a:ext>
            </a:extLst>
          </p:cNvPr>
          <p:cNvSpPr txBox="1"/>
          <p:nvPr/>
        </p:nvSpPr>
        <p:spPr>
          <a:xfrm>
            <a:off x="2372593" y="1409675"/>
            <a:ext cx="7519839" cy="5078313"/>
          </a:xfrm>
          <a:prstGeom prst="rect">
            <a:avLst/>
          </a:prstGeom>
          <a:noFill/>
        </p:spPr>
        <p:txBody>
          <a:bodyPr wrap="square" rtlCol="0">
            <a:spAutoFit/>
          </a:bodyPr>
          <a:lstStyle/>
          <a:p>
            <a:pPr algn="just">
              <a:lnSpc>
                <a:spcPct val="150000"/>
              </a:lnSpc>
            </a:pPr>
            <a:r>
              <a:rPr lang="el-GR" sz="2400" i="1" dirty="0">
                <a:solidFill>
                  <a:schemeClr val="bg1"/>
                </a:solidFill>
                <a:latin typeface="Book Antiqua" panose="02040602050305030304" pitchFamily="18" charset="0"/>
              </a:rPr>
              <a:t>Στην χρονική περίοδο, από τα τέλη της μυκηναϊκής εποχής έως και τον  8</a:t>
            </a:r>
            <a:r>
              <a:rPr lang="el-GR" sz="2400" i="1" baseline="30000" dirty="0">
                <a:solidFill>
                  <a:schemeClr val="bg1"/>
                </a:solidFill>
                <a:latin typeface="Book Antiqua" panose="02040602050305030304" pitchFamily="18" charset="0"/>
              </a:rPr>
              <a:t>ο</a:t>
            </a:r>
            <a:r>
              <a:rPr lang="el-GR" sz="2400" i="1" dirty="0">
                <a:solidFill>
                  <a:schemeClr val="bg1"/>
                </a:solidFill>
                <a:latin typeface="Book Antiqua" panose="02040602050305030304" pitchFamily="18" charset="0"/>
              </a:rPr>
              <a:t> αι. π.Χ.</a:t>
            </a:r>
          </a:p>
          <a:p>
            <a:pPr algn="just">
              <a:lnSpc>
                <a:spcPct val="150000"/>
              </a:lnSpc>
            </a:pPr>
            <a:r>
              <a:rPr lang="el-GR" sz="2400" i="1" dirty="0">
                <a:solidFill>
                  <a:schemeClr val="bg1"/>
                </a:solidFill>
                <a:latin typeface="Book Antiqua" panose="02040602050305030304" pitchFamily="18" charset="0"/>
              </a:rPr>
              <a:t>              στον ελλαδικό χώρο,</a:t>
            </a:r>
            <a:r>
              <a:rPr lang="en-US" sz="2400"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η περίοδος αυτή χαρακτηρίζεται ως περίοδος «σκοτεινών χρόνων» ή «σκοτεινών αιώνων». </a:t>
            </a:r>
            <a:endParaRPr lang="en-US" sz="2400" i="1" dirty="0">
              <a:solidFill>
                <a:schemeClr val="bg1"/>
              </a:solidFill>
              <a:latin typeface="Book Antiqua" panose="02040602050305030304" pitchFamily="18" charset="0"/>
            </a:endParaRPr>
          </a:p>
          <a:p>
            <a:pPr algn="just">
              <a:lnSpc>
                <a:spcPct val="150000"/>
              </a:lnSpc>
            </a:pPr>
            <a:r>
              <a:rPr lang="el-GR" sz="2400" i="1" dirty="0">
                <a:solidFill>
                  <a:schemeClr val="bg1"/>
                </a:solidFill>
                <a:latin typeface="Book Antiqua" panose="02040602050305030304" pitchFamily="18" charset="0"/>
              </a:rPr>
              <a:t>Η σύνδεση του Απόλλωνα με την έννοια του </a:t>
            </a:r>
            <a:r>
              <a:rPr lang="el-GR" sz="2400" b="1" i="1" dirty="0">
                <a:solidFill>
                  <a:schemeClr val="bg1"/>
                </a:solidFill>
                <a:latin typeface="Book Antiqua" panose="02040602050305030304" pitchFamily="18" charset="0"/>
              </a:rPr>
              <a:t>φωτός</a:t>
            </a:r>
            <a:r>
              <a:rPr lang="el-GR" sz="2400" i="1" dirty="0">
                <a:solidFill>
                  <a:schemeClr val="bg1"/>
                </a:solidFill>
                <a:latin typeface="Book Antiqua" panose="02040602050305030304" pitchFamily="18" charset="0"/>
              </a:rPr>
              <a:t>, πιθανόν δηλώνει την οριστική έξοδο από την πνευματική στασιμότητα της περιόδου,</a:t>
            </a:r>
            <a:r>
              <a:rPr lang="el-GR" sz="2400" b="1" i="1" dirty="0">
                <a:solidFill>
                  <a:schemeClr val="bg1"/>
                </a:solidFill>
                <a:latin typeface="Book Antiqua" panose="02040602050305030304" pitchFamily="18" charset="0"/>
              </a:rPr>
              <a:t> </a:t>
            </a:r>
            <a:r>
              <a:rPr lang="el-GR" sz="2400" i="1" dirty="0">
                <a:solidFill>
                  <a:schemeClr val="bg1"/>
                </a:solidFill>
                <a:latin typeface="Book Antiqua" panose="02040602050305030304" pitchFamily="18" charset="0"/>
              </a:rPr>
              <a:t>που ακολούθησε μετά την καταστροφή των μυκηναϊκών ανακτόρων.</a:t>
            </a:r>
          </a:p>
        </p:txBody>
      </p:sp>
      <p:sp>
        <p:nvSpPr>
          <p:cNvPr id="3" name="Βέλος: Δεξιό 2">
            <a:extLst>
              <a:ext uri="{FF2B5EF4-FFF2-40B4-BE49-F238E27FC236}">
                <a16:creationId xmlns:a16="http://schemas.microsoft.com/office/drawing/2014/main" id="{6190155F-FCE7-4BF0-9D3E-72D8DD60468D}"/>
              </a:ext>
            </a:extLst>
          </p:cNvPr>
          <p:cNvSpPr/>
          <p:nvPr/>
        </p:nvSpPr>
        <p:spPr>
          <a:xfrm>
            <a:off x="2460736" y="2728735"/>
            <a:ext cx="847725" cy="295275"/>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585F9EC8-D501-4A98-AFCD-5A4A6D073E65}"/>
              </a:ext>
            </a:extLst>
          </p:cNvPr>
          <p:cNvSpPr txBox="1"/>
          <p:nvPr/>
        </p:nvSpPr>
        <p:spPr>
          <a:xfrm>
            <a:off x="377172" y="599292"/>
            <a:ext cx="11510682" cy="1107996"/>
          </a:xfrm>
          <a:prstGeom prst="rect">
            <a:avLst/>
          </a:prstGeom>
          <a:noFill/>
        </p:spPr>
        <p:txBody>
          <a:bodyPr wrap="square" rtlCol="0">
            <a:spAutoFit/>
          </a:bodyPr>
          <a:lstStyle/>
          <a:p>
            <a:r>
              <a:rPr lang="el-GR" sz="2400" b="1" i="1" dirty="0">
                <a:latin typeface="Book Antiqua" panose="02040602050305030304" pitchFamily="18" charset="0"/>
              </a:rPr>
              <a:t>Πότε τοποθετείται  χρονικά η άφιξη του Απόλλωνα από τα δυτικά παράλια της Μικράς Ασίας;</a:t>
            </a:r>
          </a:p>
          <a:p>
            <a:endParaRPr lang="el-GR" dirty="0"/>
          </a:p>
        </p:txBody>
      </p:sp>
    </p:spTree>
    <p:extLst>
      <p:ext uri="{BB962C8B-B14F-4D97-AF65-F5344CB8AC3E}">
        <p14:creationId xmlns:p14="http://schemas.microsoft.com/office/powerpoint/2010/main" val="71930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AEC5BB-8E37-4F87-A2DA-CAE3CCD5FB46}"/>
              </a:ext>
            </a:extLst>
          </p:cNvPr>
          <p:cNvSpPr txBox="1"/>
          <p:nvPr/>
        </p:nvSpPr>
        <p:spPr>
          <a:xfrm>
            <a:off x="1937969" y="1639519"/>
            <a:ext cx="8389088" cy="3416320"/>
          </a:xfrm>
          <a:prstGeom prst="rect">
            <a:avLst/>
          </a:prstGeom>
          <a:noFill/>
        </p:spPr>
        <p:txBody>
          <a:bodyPr wrap="square" rtlCol="0">
            <a:spAutoFit/>
          </a:bodyPr>
          <a:lstStyle/>
          <a:p>
            <a:pPr algn="just">
              <a:lnSpc>
                <a:spcPct val="150000"/>
              </a:lnSpc>
            </a:pPr>
            <a:r>
              <a:rPr lang="el-GR" sz="2400" i="1" u="sng" dirty="0">
                <a:solidFill>
                  <a:schemeClr val="bg1"/>
                </a:solidFill>
                <a:latin typeface="Book Antiqua" panose="02040602050305030304" pitchFamily="18" charset="0"/>
              </a:rPr>
              <a:t>Οξύμωρη διαπίστωση</a:t>
            </a:r>
            <a:r>
              <a:rPr lang="el-GR" sz="2400" i="1" dirty="0">
                <a:solidFill>
                  <a:schemeClr val="bg1"/>
                </a:solidFill>
                <a:latin typeface="Book Antiqua" panose="02040602050305030304" pitchFamily="18" charset="0"/>
              </a:rPr>
              <a:t>: Καθιέρωση του Απόλλωνα στον ελλαδικό χώρο κατά τον 8</a:t>
            </a:r>
            <a:r>
              <a:rPr lang="el-GR" sz="2400" i="1" baseline="30000" dirty="0">
                <a:solidFill>
                  <a:schemeClr val="bg1"/>
                </a:solidFill>
                <a:latin typeface="Book Antiqua" panose="02040602050305030304" pitchFamily="18" charset="0"/>
              </a:rPr>
              <a:t>ο</a:t>
            </a:r>
            <a:r>
              <a:rPr lang="el-GR" sz="2400" i="1" dirty="0">
                <a:solidFill>
                  <a:schemeClr val="bg1"/>
                </a:solidFill>
                <a:latin typeface="Book Antiqua" panose="02040602050305030304" pitchFamily="18" charset="0"/>
              </a:rPr>
              <a:t> αι. π.Χ. Το γεγονός αυτό όμως έρχεται σε αντίθεση με την Ιλιάδα του Ομήρου (η συγγραφή της οποίας τοποθετείται στο β΄ μισό του 8</a:t>
            </a:r>
            <a:r>
              <a:rPr lang="el-GR" sz="2400" i="1" baseline="30000" dirty="0">
                <a:solidFill>
                  <a:schemeClr val="bg1"/>
                </a:solidFill>
                <a:latin typeface="Book Antiqua" panose="02040602050305030304" pitchFamily="18" charset="0"/>
              </a:rPr>
              <a:t>ου</a:t>
            </a:r>
            <a:r>
              <a:rPr lang="el-GR" sz="2400" i="1" dirty="0">
                <a:solidFill>
                  <a:schemeClr val="bg1"/>
                </a:solidFill>
                <a:latin typeface="Book Antiqua" panose="02040602050305030304" pitchFamily="18" charset="0"/>
              </a:rPr>
              <a:t> αι. π.Χ.), όπου ο θεός τάσσεται κατά των Αχαιών και είναι θανάσιμος τιμωρός, ενώ είναι προστάτης των Τρώων και  η λάμψη του ευεργετεί μόνο αυτούς. </a:t>
            </a:r>
          </a:p>
        </p:txBody>
      </p:sp>
    </p:spTree>
    <p:extLst>
      <p:ext uri="{BB962C8B-B14F-4D97-AF65-F5344CB8AC3E}">
        <p14:creationId xmlns:p14="http://schemas.microsoft.com/office/powerpoint/2010/main" val="1604023083"/>
      </p:ext>
    </p:extLst>
  </p:cSld>
  <p:clrMapOvr>
    <a:masterClrMapping/>
  </p:clrMapOvr>
</p:sld>
</file>

<file path=ppt/theme/theme1.xml><?xml version="1.0" encoding="utf-8"?>
<a:theme xmlns:a="http://schemas.openxmlformats.org/drawingml/2006/main" name="Δέμα">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Δέμ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Γυαλιστερό">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6521</TotalTime>
  <Words>2511</Words>
  <Application>Microsoft Office PowerPoint</Application>
  <PresentationFormat>Ευρεία οθόνη</PresentationFormat>
  <Paragraphs>131</Paragraphs>
  <Slides>39</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39</vt:i4>
      </vt:variant>
    </vt:vector>
  </HeadingPairs>
  <TitlesOfParts>
    <vt:vector size="46" baseType="lpstr">
      <vt:lpstr>Arial</vt:lpstr>
      <vt:lpstr>Book Antiqua</vt:lpstr>
      <vt:lpstr>Corbel</vt:lpstr>
      <vt:lpstr>Courier New</vt:lpstr>
      <vt:lpstr>Gill Sans MT</vt:lpstr>
      <vt:lpstr>Wingdings</vt:lpstr>
      <vt:lpstr>Δέμα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LAPTOP</dc:creator>
  <cp:lastModifiedBy>LAPTOP</cp:lastModifiedBy>
  <cp:revision>359</cp:revision>
  <dcterms:created xsi:type="dcterms:W3CDTF">2024-02-19T21:31:32Z</dcterms:created>
  <dcterms:modified xsi:type="dcterms:W3CDTF">2024-04-17T19:18:52Z</dcterms:modified>
</cp:coreProperties>
</file>