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6" r:id="rId13"/>
    <p:sldId id="269" r:id="rId14"/>
    <p:sldId id="264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7" autoAdjust="0"/>
    <p:restoredTop sz="94654" autoAdjust="0"/>
  </p:normalViewPr>
  <p:slideViewPr>
    <p:cSldViewPr>
      <p:cViewPr varScale="1">
        <p:scale>
          <a:sx n="64" d="100"/>
          <a:sy n="64" d="100"/>
        </p:scale>
        <p:origin x="-3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7D527-1B0A-4932-805F-52131F0CEB4A}" type="datetimeFigureOut">
              <a:rPr lang="el-GR" smtClean="0"/>
              <a:pPr/>
              <a:t>16/12/2022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29D09-2625-462F-B2A4-529BD86A7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Ηθική και Δεοντολογία στην Επιστημονική Έρευνα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Σ. </a:t>
            </a:r>
            <a:r>
              <a:rPr lang="el-GR" dirty="0" err="1" smtClean="0"/>
              <a:t>Χατζηφωτίου</a:t>
            </a:r>
            <a:endParaRPr lang="el-GR" dirty="0" smtClean="0"/>
          </a:p>
          <a:p>
            <a:r>
              <a:rPr lang="el-GR" smtClean="0"/>
              <a:t>Καθηγήτρια </a:t>
            </a:r>
            <a:r>
              <a:rPr lang="el-GR" dirty="0" smtClean="0"/>
              <a:t>ΔΠΘ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 Περιβάλλον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Τήρηση κώδικα δεοντολογίας</a:t>
            </a:r>
          </a:p>
          <a:p>
            <a:r>
              <a:rPr lang="el-GR" dirty="0" smtClean="0"/>
              <a:t>Επαγγελματική συμπεριφορά ερευνητή</a:t>
            </a:r>
          </a:p>
          <a:p>
            <a:r>
              <a:rPr lang="el-GR" dirty="0" smtClean="0"/>
              <a:t>Διαχείριση δεδομένων και πληροφοριών της έρευνας – </a:t>
            </a:r>
            <a:r>
              <a:rPr lang="en-US" dirty="0" smtClean="0"/>
              <a:t>copyright </a:t>
            </a:r>
            <a:r>
              <a:rPr lang="el-GR" dirty="0" smtClean="0"/>
              <a:t>στους ερευνητές εκτός αν αναφέρεται σε σύμβαση διαφορετικά</a:t>
            </a:r>
          </a:p>
          <a:p>
            <a:r>
              <a:rPr lang="el-GR" dirty="0" smtClean="0"/>
              <a:t>Ακαδημαϊκή ελευθερία ερευνητή χωρίς επίδραση του φορέα που πιθανών χρηματοδοτεί ή φιλοξενεί τον ερευνητή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Περιβάλλον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Σεβασμός και θετική προδιάθεση για συνεργασία με τον φορέα</a:t>
            </a:r>
          </a:p>
          <a:p>
            <a:r>
              <a:rPr lang="el-GR" dirty="0" smtClean="0"/>
              <a:t>Προσωπικότητα του ερευνητή – (αυτό βοηθά  σε θέματα πρόσβασης, συναινέσεων, αδειών, κλπ)</a:t>
            </a:r>
            <a:endParaRPr lang="el-GR" dirty="0"/>
          </a:p>
          <a:p>
            <a:r>
              <a:rPr lang="el-GR" dirty="0" smtClean="0"/>
              <a:t>Βοηθά η ύπαρξη ενός προ-δομημένου σχεδίου της έρευνας προς ενημέρωση του φορέα</a:t>
            </a:r>
          </a:p>
          <a:p>
            <a:r>
              <a:rPr lang="el-GR" dirty="0" smtClean="0"/>
              <a:t>Δεν είναι αυτονόητο δικαίωμά του η πρόσβαση και συμμετοχή των ερωτώμενων στην έρευνά του (αλλά «του κάνουν χάρη»)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 Ερευνητικές αναφορές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 ερευνητής έχει υποχρέωση να δημοσιοποιήσει την έρευνά του με εντιμότητα και ειλικρίνεια (</a:t>
            </a:r>
            <a:r>
              <a:rPr lang="en-US" dirty="0" smtClean="0"/>
              <a:t>dissemination)</a:t>
            </a:r>
            <a:endParaRPr lang="el-GR" dirty="0" smtClean="0"/>
          </a:p>
          <a:p>
            <a:r>
              <a:rPr lang="el-GR" dirty="0" smtClean="0"/>
              <a:t>Έχει υποχρέωση απέναντι στον εαυτό του, την ακαδημαϊκή κοινότητα, την επιστήμη του και τον άμεσο και έμμεσο πληθυσμό της έρευνας.</a:t>
            </a:r>
          </a:p>
          <a:p>
            <a:r>
              <a:rPr lang="el-GR" dirty="0" smtClean="0"/>
              <a:t>Δεν πρέπει να παραποιήσει τα δεδομένα, ή να </a:t>
            </a:r>
            <a:r>
              <a:rPr lang="el-GR" dirty="0" err="1" smtClean="0"/>
              <a:t>λογοκλέψει</a:t>
            </a:r>
            <a:r>
              <a:rPr lang="el-GR" dirty="0" smtClean="0"/>
              <a:t> ή να επιλέξει όσα «βολεύουν», ή να υπερβεί των δεδομένων της έρευνας, ή να παραλείψει να αναφέρει τις βιβλιογραφικές πηγές των αναφορών του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…. δεν θα πρέπει να θεωρήσει ποτέ ότι «</a:t>
            </a:r>
            <a:r>
              <a:rPr lang="el-GR" i="1" dirty="0" smtClean="0"/>
              <a:t>όλα θα πάνε καλά από μόνα τους»</a:t>
            </a:r>
          </a:p>
          <a:p>
            <a:endParaRPr lang="el-GR" i="1" dirty="0"/>
          </a:p>
          <a:p>
            <a:endParaRPr lang="el-GR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Όροι: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ΔΕΟΝΤΟΛΟΓΙΑ</a:t>
            </a:r>
            <a:endParaRPr lang="el-GR" dirty="0" smtClean="0"/>
          </a:p>
          <a:p>
            <a:pPr>
              <a:buNone/>
            </a:pPr>
            <a:r>
              <a:rPr lang="el-GR" dirty="0"/>
              <a:t>Έ</a:t>
            </a:r>
            <a:r>
              <a:rPr lang="el-GR" dirty="0" smtClean="0"/>
              <a:t>χει υποχρεωτικό, νομικό χαρακτήρα, η μη εφαρμογή των κανόνων της συνεπάγεται κυρώσεις. </a:t>
            </a:r>
            <a:r>
              <a:rPr lang="el-GR" altLang="el-GR" dirty="0" smtClean="0">
                <a:solidFill>
                  <a:schemeClr val="bg1"/>
                </a:solidFill>
                <a:latin typeface="Century Gothic" pitchFamily="34" charset="0"/>
              </a:rPr>
              <a:t>αναφέρεται σε κανόνες συμπεριφοράς, στη συμμόρφωση σε</a:t>
            </a:r>
          </a:p>
          <a:p>
            <a:r>
              <a:rPr lang="el-GR" b="1" dirty="0" smtClean="0"/>
              <a:t>ΗΘΙΚΗ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/>
              <a:t>Έ</a:t>
            </a:r>
            <a:r>
              <a:rPr lang="el-GR" dirty="0" smtClean="0"/>
              <a:t>χει φιλοσοφικό χαρακτήρα, δεν επιβάλλεται,  δεν υπάρχουν κυρώσεις, κριτής είναι η προσωπική ηθική συνείδηση.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Ισορροπία κινδύνου-ωφέλειας: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Οι ερευνητές θα πρέπει ασταμάτητα να προσπαθούν να ισορροπούν ανάμεσα στην αναζήτηση της ερευνητικής αλήθειας και τα δικαιώματα των συμμετεχόντων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βασικά δικαιώματα των συμμετεχόντων της έρευνας: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Δικαίωμα της </a:t>
            </a:r>
            <a:r>
              <a:rPr lang="el-GR" dirty="0" err="1" smtClean="0"/>
              <a:t>αυτοαπόφασης</a:t>
            </a:r>
            <a:endParaRPr lang="el-GR" dirty="0" smtClean="0"/>
          </a:p>
          <a:p>
            <a:r>
              <a:rPr lang="el-GR" dirty="0" smtClean="0"/>
              <a:t>Δικαίωμα της </a:t>
            </a:r>
            <a:r>
              <a:rPr lang="el-GR" dirty="0" err="1" smtClean="0"/>
              <a:t>ιδιωτικότητας</a:t>
            </a:r>
            <a:endParaRPr lang="el-GR" dirty="0" smtClean="0"/>
          </a:p>
          <a:p>
            <a:r>
              <a:rPr lang="el-GR" dirty="0" smtClean="0"/>
              <a:t>Δικαίωμα στην ανωνυμία και την εμπιστευτικότητα</a:t>
            </a:r>
          </a:p>
          <a:p>
            <a:r>
              <a:rPr lang="el-GR" dirty="0" smtClean="0"/>
              <a:t>Δικαίωμα στην αλώβητη συμμετοχή</a:t>
            </a:r>
          </a:p>
          <a:p>
            <a:r>
              <a:rPr lang="el-GR" dirty="0" smtClean="0"/>
              <a:t>Δικαίωμα στην ισότιμη αντιμετώπιση και μεταχείριση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Άξονες ανάπτυξης της Ερευνητικής Ηθικής και Δεοντολογίας: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Συμμετέχοντες στην έρευνα</a:t>
            </a:r>
          </a:p>
          <a:p>
            <a:r>
              <a:rPr lang="el-GR" dirty="0" smtClean="0"/>
              <a:t>Φορέας/πλαίσιο/υπηρεσία έρευνας</a:t>
            </a:r>
          </a:p>
          <a:p>
            <a:r>
              <a:rPr lang="el-GR" dirty="0" smtClean="0"/>
              <a:t>Περιβάλλον της έρευνας</a:t>
            </a:r>
          </a:p>
          <a:p>
            <a:r>
              <a:rPr lang="el-GR" dirty="0" smtClean="0"/>
              <a:t>Ερευνητικές αναφορές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Συμμετέχοντες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αρχή της </a:t>
            </a:r>
            <a:r>
              <a:rPr lang="el-GR" b="1" dirty="0" smtClean="0"/>
              <a:t>συνειδητής συναίνεσης </a:t>
            </a:r>
            <a:r>
              <a:rPr lang="el-GR" dirty="0" smtClean="0"/>
              <a:t>των συμμετεχόντων</a:t>
            </a:r>
          </a:p>
          <a:p>
            <a:r>
              <a:rPr lang="el-GR" dirty="0" smtClean="0"/>
              <a:t>Συμμετέχουν μόνο εφόσον το επιθυμούν οι ίδιοι</a:t>
            </a:r>
          </a:p>
          <a:p>
            <a:r>
              <a:rPr lang="el-GR" dirty="0" smtClean="0"/>
              <a:t>Τι γίνεται με τις ευάλωτες όμως ομάδες πληθυσμού? Πχ ανήλικα παιδιά?</a:t>
            </a:r>
          </a:p>
          <a:p>
            <a:r>
              <a:rPr lang="el-GR" dirty="0" smtClean="0"/>
              <a:t>Τα παιδιά μπορούν να παρέχουν την «</a:t>
            </a:r>
            <a:r>
              <a:rPr lang="el-GR" b="1" dirty="0" smtClean="0"/>
              <a:t>πληροφορημένη συγκατάθεση</a:t>
            </a:r>
            <a:r>
              <a:rPr lang="el-GR" dirty="0" smtClean="0"/>
              <a:t>»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Συμμετέχοντες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…ενώ η «συνειδητή συναίνεση» ζητείται από τους ενήλικες γονείς ή κηδεμόνες τους</a:t>
            </a:r>
          </a:p>
          <a:p>
            <a:r>
              <a:rPr lang="el-GR" dirty="0" smtClean="0"/>
              <a:t>Η συνειδητή συναίνεση αφορά στο δικαίωμα στου ατόμου για ελευθερία </a:t>
            </a:r>
            <a:r>
              <a:rPr lang="el-GR" smtClean="0"/>
              <a:t>και αυτοδιάθεση</a:t>
            </a:r>
            <a:endParaRPr lang="el-GR" dirty="0" smtClean="0"/>
          </a:p>
          <a:p>
            <a:r>
              <a:rPr lang="el-GR" dirty="0" smtClean="0"/>
              <a:t>Μπορεί να αφορά </a:t>
            </a:r>
            <a:r>
              <a:rPr lang="el-GR" b="1" dirty="0" smtClean="0"/>
              <a:t>συναίνεση ή και άρνηση </a:t>
            </a:r>
            <a:r>
              <a:rPr lang="el-GR" dirty="0" smtClean="0"/>
              <a:t>για συμμετοχή κατά την αρχή, κατά την διάρκεια ή και το τέλος της συμμετοχής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Παράμετροι συνειδητής συναίνεσης: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ικανότητα για συμμετοχή – υπεύθυνα και ώριμα άτομα</a:t>
            </a:r>
          </a:p>
          <a:p>
            <a:r>
              <a:rPr lang="el-GR" dirty="0" smtClean="0"/>
              <a:t>Εθελοντική διάθεση για συμμετοχή</a:t>
            </a:r>
          </a:p>
          <a:p>
            <a:r>
              <a:rPr lang="el-GR" dirty="0" smtClean="0"/>
              <a:t>Αναλυτική και πλήρη πληροφόρηση για το περιεχόμενο και τις προϋποθέσεις</a:t>
            </a:r>
          </a:p>
          <a:p>
            <a:r>
              <a:rPr lang="el-GR" dirty="0" smtClean="0"/>
              <a:t>Η πλήρη αντίληψη – κατανόηση του περιεχομένου της έρευνας από τους συμμετέχοντες</a:t>
            </a:r>
          </a:p>
          <a:p>
            <a:r>
              <a:rPr lang="el-GR" dirty="0" smtClean="0"/>
              <a:t>Αποφυγή κάθε είδους εξαπάτησης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Φορέας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Εξασφάλιση της προαπαιτούμενης συνθήκης για πρόσβαση, αποδοχή και υποστήριξη από τον φορέα</a:t>
            </a:r>
          </a:p>
          <a:p>
            <a:r>
              <a:rPr lang="el-GR" dirty="0" smtClean="0"/>
              <a:t>Σχεδιασμός ενός καλά οργανωμένου και  κατανοητού ερευνητικού σχεδίου</a:t>
            </a:r>
          </a:p>
          <a:p>
            <a:r>
              <a:rPr lang="el-GR" dirty="0" smtClean="0"/>
              <a:t>Διαδικασία διαπραγμάτευσης/συζήτησης με τον φορέα: ανωνυμία, εμπιστευτικότητα, διαχείριση αποτελεσμάτων, αντίγραφο συμπερασμάτων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499</Words>
  <Application>Microsoft Office PowerPoint</Application>
  <PresentationFormat>Προβολή στην οθόνη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Ηθική και Δεοντολογία στην Επιστημονική Έρευνα</vt:lpstr>
      <vt:lpstr>Όροι:</vt:lpstr>
      <vt:lpstr>Ισορροπία κινδύνου-ωφέλειας:</vt:lpstr>
      <vt:lpstr>Τα βασικά δικαιώματα των συμμετεχόντων της έρευνας:</vt:lpstr>
      <vt:lpstr>Άξονες ανάπτυξης της Ερευνητικής Ηθικής και Δεοντολογίας:</vt:lpstr>
      <vt:lpstr>1. Συμμετέχοντες</vt:lpstr>
      <vt:lpstr>Συμμετέχοντες</vt:lpstr>
      <vt:lpstr>Παράμετροι συνειδητής συναίνεσης:</vt:lpstr>
      <vt:lpstr>2. Φορέας έρευνας</vt:lpstr>
      <vt:lpstr>3. Περιβάλλον Έρευνας</vt:lpstr>
      <vt:lpstr>Περιβάλλον έρευνας</vt:lpstr>
      <vt:lpstr>4. Ερευνητικές αναφορές</vt:lpstr>
      <vt:lpstr>Τέλος…</vt:lpstr>
      <vt:lpstr>Διαφάνεια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Ηθική και Δεοντολογία στην Επιστημονική Έρευνα</dc:title>
  <dc:creator>User12</dc:creator>
  <cp:lastModifiedBy>sevaste.chatzifotiou sevaste.chatzifotiou</cp:lastModifiedBy>
  <cp:revision>16</cp:revision>
  <dcterms:created xsi:type="dcterms:W3CDTF">2017-01-20T11:10:46Z</dcterms:created>
  <dcterms:modified xsi:type="dcterms:W3CDTF">2022-12-16T17:37:12Z</dcterms:modified>
</cp:coreProperties>
</file>