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4" r:id="rId1"/>
  </p:sldMasterIdLst>
  <p:handoutMasterIdLst>
    <p:handoutMasterId r:id="rId22"/>
  </p:handoutMasterIdLst>
  <p:sldIdLst>
    <p:sldId id="256" r:id="rId2"/>
    <p:sldId id="291" r:id="rId3"/>
    <p:sldId id="262" r:id="rId4"/>
    <p:sldId id="292" r:id="rId5"/>
    <p:sldId id="293" r:id="rId6"/>
    <p:sldId id="288" r:id="rId7"/>
    <p:sldId id="259" r:id="rId8"/>
    <p:sldId id="273" r:id="rId9"/>
    <p:sldId id="274" r:id="rId10"/>
    <p:sldId id="260" r:id="rId11"/>
    <p:sldId id="275" r:id="rId12"/>
    <p:sldId id="276" r:id="rId13"/>
    <p:sldId id="285" r:id="rId14"/>
    <p:sldId id="286" r:id="rId15"/>
    <p:sldId id="287" r:id="rId16"/>
    <p:sldId id="264" r:id="rId17"/>
    <p:sldId id="266" r:id="rId18"/>
    <p:sldId id="278" r:id="rId19"/>
    <p:sldId id="269" r:id="rId20"/>
    <p:sldId id="271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50" autoAdjust="0"/>
    <p:restoredTop sz="94660" autoAdjust="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860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E2E4A4-84FA-42D5-AB07-AF45E1527CBA}" type="doc">
      <dgm:prSet loTypeId="urn:microsoft.com/office/officeart/2005/8/layout/radial1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616A67C5-F1FF-49C8-8516-3FB9644A75C9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l-GR" sz="2400" b="0" i="0" u="none" strike="noStrike" cap="none" normalizeH="0" baseline="0" dirty="0">
            <a:ln/>
            <a:effectLst/>
            <a:latin typeface="Verdana" pitchFamily="34" charset="0"/>
            <a:cs typeface="Arial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l-GR" sz="2400" b="1" i="0" u="none" strike="noStrike" cap="none" normalizeH="0" baseline="0" dirty="0">
            <a:ln/>
            <a:effectLst/>
            <a:latin typeface="Verdana" pitchFamily="34" charset="0"/>
            <a:cs typeface="Arial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l-GR" sz="2400" b="1" i="0" u="none" strike="noStrike" cap="none" normalizeH="0" baseline="0" dirty="0">
              <a:ln/>
              <a:solidFill>
                <a:srgbClr val="C00000"/>
              </a:solidFill>
              <a:effectLst/>
              <a:latin typeface="Cambria" pitchFamily="18" charset="0"/>
              <a:ea typeface="Cambria" pitchFamily="18" charset="0"/>
              <a:cs typeface="Arial" charset="0"/>
            </a:rPr>
            <a:t>Λήψη πτυχίου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l-GR" sz="2400" b="1" i="0" u="none" strike="noStrike" cap="none" normalizeH="0" baseline="0" dirty="0">
              <a:ln/>
              <a:solidFill>
                <a:schemeClr val="tx1"/>
              </a:solidFill>
              <a:effectLst/>
              <a:latin typeface="Cambria" pitchFamily="18" charset="0"/>
              <a:ea typeface="Cambria" pitchFamily="18" charset="0"/>
              <a:cs typeface="Arial" charset="0"/>
            </a:rPr>
            <a:t>40 Μαθήματα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l-GR" sz="2400" b="0" i="0" u="none" strike="noStrike" cap="none" normalizeH="0" baseline="0" dirty="0">
              <a:ln/>
              <a:solidFill>
                <a:schemeClr val="tx1"/>
              </a:solidFill>
              <a:effectLst/>
              <a:latin typeface="Cambria" pitchFamily="18" charset="0"/>
              <a:ea typeface="Cambria" pitchFamily="18" charset="0"/>
              <a:cs typeface="Arial" charset="0"/>
            </a:rPr>
            <a:t>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l-GR" sz="2600" b="0" i="0" u="none" strike="noStrike" cap="none" normalizeH="0" baseline="0" dirty="0">
            <a:ln/>
            <a:effectLst/>
            <a:latin typeface="Verdana" pitchFamily="34" charset="0"/>
            <a:cs typeface="Arial" charset="0"/>
          </a:endParaRPr>
        </a:p>
      </dgm:t>
    </dgm:pt>
    <dgm:pt modelId="{386F40EB-2FBB-457F-8DE1-F83F062B2D47}" type="parTrans" cxnId="{B89B64BC-964A-4FEB-A4E6-8E48A05C3D21}">
      <dgm:prSet/>
      <dgm:spPr/>
      <dgm:t>
        <a:bodyPr/>
        <a:lstStyle/>
        <a:p>
          <a:endParaRPr lang="el-GR"/>
        </a:p>
      </dgm:t>
    </dgm:pt>
    <dgm:pt modelId="{AB411742-6645-48EB-A487-BBF1B6FBDDC2}" type="sibTrans" cxnId="{B89B64BC-964A-4FEB-A4E6-8E48A05C3D21}">
      <dgm:prSet/>
      <dgm:spPr/>
      <dgm:t>
        <a:bodyPr/>
        <a:lstStyle/>
        <a:p>
          <a:endParaRPr lang="el-GR"/>
        </a:p>
      </dgm:t>
    </dgm:pt>
    <dgm:pt modelId="{8820007E-DB5D-475E-8659-5D87A27FA71D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l-GR" sz="1800" b="1" i="0" u="none" strike="noStrike" cap="none" normalizeH="0" baseline="0" dirty="0">
              <a:ln/>
              <a:solidFill>
                <a:srgbClr val="C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mbria" pitchFamily="18" charset="0"/>
              <a:ea typeface="Cambria" pitchFamily="18" charset="0"/>
              <a:cs typeface="Arial" charset="0"/>
            </a:rPr>
            <a:t>20</a:t>
          </a:r>
          <a:r>
            <a:rPr kumimoji="0" lang="el-GR" sz="1800" b="1" i="0" u="none" strike="noStrike" cap="none" normalizeH="0" baseline="0" dirty="0">
              <a:ln/>
              <a:effectLst>
                <a:outerShdw blurRad="38100" dist="38100" dir="2700000" algn="tl">
                  <a:srgbClr val="FFFFFF"/>
                </a:outerShdw>
              </a:effectLst>
              <a:latin typeface="Cambria" pitchFamily="18" charset="0"/>
              <a:ea typeface="Cambria" pitchFamily="18" charset="0"/>
              <a:cs typeface="Arial" charset="0"/>
            </a:rPr>
            <a:t> Μαθήματα Κορμού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l-GR" sz="1800" b="1" i="0" u="none" strike="noStrike" cap="none" normalizeH="0" baseline="0" dirty="0">
              <a:ln/>
              <a:effectLst>
                <a:outerShdw blurRad="38100" dist="38100" dir="2700000" algn="tl">
                  <a:srgbClr val="FFFFFF"/>
                </a:outerShdw>
              </a:effectLst>
              <a:latin typeface="Cambria" pitchFamily="18" charset="0"/>
              <a:ea typeface="Cambria" pitchFamily="18" charset="0"/>
              <a:cs typeface="Arial" charset="0"/>
            </a:rPr>
            <a:t>(Υποχρεωτικά)</a:t>
          </a:r>
          <a:endParaRPr kumimoji="0" lang="el-GR" sz="1800" b="0" i="0" u="none" strike="noStrike" cap="none" normalizeH="0" baseline="0" dirty="0">
            <a:ln/>
            <a:effectLst/>
            <a:latin typeface="Cambria" pitchFamily="18" charset="0"/>
            <a:ea typeface="Cambria" pitchFamily="18" charset="0"/>
            <a:cs typeface="Arial" charset="0"/>
          </a:endParaRPr>
        </a:p>
      </dgm:t>
    </dgm:pt>
    <dgm:pt modelId="{72DB03FB-2A63-4E7E-89C3-DBD1727CD67B}" type="parTrans" cxnId="{8D6365FF-0EC3-4E12-A07D-F1CC3AC9DD0A}">
      <dgm:prSet/>
      <dgm:spPr/>
      <dgm:t>
        <a:bodyPr/>
        <a:lstStyle/>
        <a:p>
          <a:endParaRPr lang="el-GR"/>
        </a:p>
      </dgm:t>
    </dgm:pt>
    <dgm:pt modelId="{68F041F8-5644-408D-9F96-131D50B564AF}" type="sibTrans" cxnId="{8D6365FF-0EC3-4E12-A07D-F1CC3AC9DD0A}">
      <dgm:prSet/>
      <dgm:spPr/>
      <dgm:t>
        <a:bodyPr/>
        <a:lstStyle/>
        <a:p>
          <a:endParaRPr lang="el-GR"/>
        </a:p>
      </dgm:t>
    </dgm:pt>
    <dgm:pt modelId="{E55BB0A3-5F2F-4022-96AB-7BF82840460A}">
      <dgm:prSet/>
      <dgm:spPr/>
      <dgm:t>
        <a:bodyPr/>
        <a:lstStyle/>
        <a:p>
          <a:endParaRPr lang="el-GR" dirty="0"/>
        </a:p>
      </dgm:t>
    </dgm:pt>
    <dgm:pt modelId="{3151E36E-D11A-432B-ADE9-DCA00B979BD5}" type="parTrans" cxnId="{702E64E1-B7AC-4CFB-8309-74FDB9DB8B65}">
      <dgm:prSet/>
      <dgm:spPr/>
      <dgm:t>
        <a:bodyPr/>
        <a:lstStyle/>
        <a:p>
          <a:endParaRPr lang="el-GR"/>
        </a:p>
      </dgm:t>
    </dgm:pt>
    <dgm:pt modelId="{069D7119-BC9C-4B50-A099-D5B6A46FD5AA}" type="sibTrans" cxnId="{702E64E1-B7AC-4CFB-8309-74FDB9DB8B65}">
      <dgm:prSet/>
      <dgm:spPr/>
      <dgm:t>
        <a:bodyPr/>
        <a:lstStyle/>
        <a:p>
          <a:endParaRPr lang="el-GR"/>
        </a:p>
      </dgm:t>
    </dgm:pt>
    <dgm:pt modelId="{8772EE20-7BA9-467B-AEC8-A141B486DEDA}">
      <dgm:prSet/>
      <dgm:spPr/>
      <dgm:t>
        <a:bodyPr/>
        <a:lstStyle/>
        <a:p>
          <a:endParaRPr lang="el-GR" dirty="0"/>
        </a:p>
      </dgm:t>
    </dgm:pt>
    <dgm:pt modelId="{F5D2DA08-5254-46CE-8630-0CD0768001ED}" type="parTrans" cxnId="{0E5F0857-89C1-41BC-9180-75FA50085166}">
      <dgm:prSet/>
      <dgm:spPr/>
      <dgm:t>
        <a:bodyPr/>
        <a:lstStyle/>
        <a:p>
          <a:endParaRPr lang="el-GR"/>
        </a:p>
      </dgm:t>
    </dgm:pt>
    <dgm:pt modelId="{12839234-3EE2-411B-AC88-146398FB5DDB}" type="sibTrans" cxnId="{0E5F0857-89C1-41BC-9180-75FA50085166}">
      <dgm:prSet/>
      <dgm:spPr/>
      <dgm:t>
        <a:bodyPr/>
        <a:lstStyle/>
        <a:p>
          <a:endParaRPr lang="el-GR"/>
        </a:p>
      </dgm:t>
    </dgm:pt>
    <dgm:pt modelId="{226A3B32-1D83-49B5-998B-7FE956F92DF1}">
      <dgm:prSet custT="1"/>
      <dgm:spPr/>
      <dgm:t>
        <a:bodyPr/>
        <a:lstStyle/>
        <a:p>
          <a:r>
            <a:rPr kumimoji="0" lang="el-GR" sz="1800" b="1" i="0" u="none" strike="noStrike" cap="none" normalizeH="0" baseline="0" dirty="0">
              <a:ln/>
              <a:solidFill>
                <a:srgbClr val="C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mbria" pitchFamily="18" charset="0"/>
              <a:ea typeface="Cambria" pitchFamily="18" charset="0"/>
              <a:cs typeface="Arial" charset="0"/>
            </a:rPr>
            <a:t>12 </a:t>
          </a:r>
          <a:r>
            <a:rPr kumimoji="0" lang="el-GR" sz="1800" b="1" i="0" u="none" strike="noStrike" cap="none" normalizeH="0" baseline="0" dirty="0">
              <a:ln/>
              <a:effectLst>
                <a:outerShdw blurRad="38100" dist="38100" dir="2700000" algn="tl">
                  <a:srgbClr val="FFFFFF"/>
                </a:outerShdw>
              </a:effectLst>
              <a:latin typeface="Cambria" pitchFamily="18" charset="0"/>
              <a:ea typeface="Cambria" pitchFamily="18" charset="0"/>
              <a:cs typeface="Arial" charset="0"/>
            </a:rPr>
            <a:t>Μαθήματα Ειδίκευσης  </a:t>
          </a:r>
          <a:endParaRPr lang="el-GR" sz="1800" dirty="0">
            <a:latin typeface="Cambria" pitchFamily="18" charset="0"/>
            <a:ea typeface="Cambria" pitchFamily="18" charset="0"/>
          </a:endParaRPr>
        </a:p>
      </dgm:t>
    </dgm:pt>
    <dgm:pt modelId="{B8FCA4EF-421A-4D26-821E-35D1EEC49AA9}" type="parTrans" cxnId="{6CDCF4D9-3804-436E-9F96-5DB3AF5734A0}">
      <dgm:prSet/>
      <dgm:spPr/>
      <dgm:t>
        <a:bodyPr/>
        <a:lstStyle/>
        <a:p>
          <a:endParaRPr lang="el-GR"/>
        </a:p>
      </dgm:t>
    </dgm:pt>
    <dgm:pt modelId="{29AC3737-D7D2-431A-980A-B438B4D7897A}" type="sibTrans" cxnId="{6CDCF4D9-3804-436E-9F96-5DB3AF5734A0}">
      <dgm:prSet/>
      <dgm:spPr/>
      <dgm:t>
        <a:bodyPr/>
        <a:lstStyle/>
        <a:p>
          <a:endParaRPr lang="el-GR"/>
        </a:p>
      </dgm:t>
    </dgm:pt>
    <dgm:pt modelId="{9FE36926-0377-4CAD-88A9-5C98B7F4E0DA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l-GR" sz="1100" b="1" i="0" u="none" strike="noStrike" cap="none" normalizeH="0" baseline="0" dirty="0">
              <a:ln/>
              <a:solidFill>
                <a:srgbClr val="C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mbria" pitchFamily="18" charset="0"/>
              <a:ea typeface="Cambria" pitchFamily="18" charset="0"/>
              <a:cs typeface="Arial" charset="0"/>
            </a:rPr>
            <a:t> </a:t>
          </a:r>
          <a:r>
            <a:rPr kumimoji="0" lang="el-GR" sz="1400" b="1" i="0" u="none" strike="noStrike" cap="none" normalizeH="0" baseline="0" dirty="0">
              <a:ln/>
              <a:solidFill>
                <a:srgbClr val="C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mbria" pitchFamily="18" charset="0"/>
              <a:ea typeface="Cambria" pitchFamily="18" charset="0"/>
              <a:cs typeface="Arial" charset="0"/>
            </a:rPr>
            <a:t> </a:t>
          </a:r>
          <a:r>
            <a:rPr kumimoji="0" lang="el-GR" sz="1800" b="1" i="0" u="none" strike="noStrike" cap="none" normalizeH="0" baseline="0" dirty="0">
              <a:ln/>
              <a:solidFill>
                <a:srgbClr val="C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mbria" pitchFamily="18" charset="0"/>
              <a:ea typeface="Cambria" pitchFamily="18" charset="0"/>
              <a:cs typeface="Arial" charset="0"/>
            </a:rPr>
            <a:t>2 </a:t>
          </a:r>
          <a:r>
            <a:rPr kumimoji="0" lang="el-GR" sz="1800" b="1" i="0" u="none" strike="noStrike" cap="none" normalizeH="0" baseline="0" dirty="0">
              <a:ln/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mbria" pitchFamily="18" charset="0"/>
              <a:ea typeface="Cambria" pitchFamily="18" charset="0"/>
              <a:cs typeface="Arial" charset="0"/>
            </a:rPr>
            <a:t>Παιδαγωγικά,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800" b="1" i="0" u="none" strike="noStrike" cap="none" normalizeH="0" baseline="0" dirty="0">
              <a:ln/>
              <a:solidFill>
                <a:srgbClr val="C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mbria" pitchFamily="18" charset="0"/>
              <a:ea typeface="Cambria" pitchFamily="18" charset="0"/>
              <a:cs typeface="Arial" charset="0"/>
            </a:rPr>
            <a:t>1</a:t>
          </a:r>
          <a:r>
            <a:rPr kumimoji="0" lang="en-US" sz="1800" b="1" i="0" u="none" strike="noStrike" cap="none" normalizeH="0" baseline="0" dirty="0">
              <a:ln/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mbria" pitchFamily="18" charset="0"/>
              <a:ea typeface="Cambria" pitchFamily="18" charset="0"/>
              <a:cs typeface="Arial" charset="0"/>
            </a:rPr>
            <a:t> </a:t>
          </a:r>
          <a:r>
            <a:rPr kumimoji="0" lang="el-GR" sz="1800" b="1" i="0" u="none" strike="noStrike" cap="none" normalizeH="0" baseline="0" dirty="0">
              <a:ln/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mbria" pitchFamily="18" charset="0"/>
              <a:ea typeface="Cambria" pitchFamily="18" charset="0"/>
              <a:cs typeface="Arial" charset="0"/>
            </a:rPr>
            <a:t>Πρακτική Άσκηση,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l-GR" sz="1800" b="1" i="0" u="none" strike="noStrike" cap="none" normalizeH="0" baseline="0" dirty="0">
              <a:ln/>
              <a:solidFill>
                <a:srgbClr val="C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mbria" pitchFamily="18" charset="0"/>
              <a:ea typeface="Cambria" pitchFamily="18" charset="0"/>
              <a:cs typeface="Arial" charset="0"/>
            </a:rPr>
            <a:t>5</a:t>
          </a:r>
          <a:r>
            <a:rPr kumimoji="0" lang="el-GR" sz="1800" b="1" i="0" u="none" strike="noStrike" cap="none" normalizeH="0" baseline="0" dirty="0">
              <a:ln/>
              <a:effectLst>
                <a:outerShdw blurRad="38100" dist="38100" dir="2700000" algn="tl">
                  <a:srgbClr val="FFFFFF"/>
                </a:outerShdw>
              </a:effectLst>
              <a:latin typeface="Cambria" pitchFamily="18" charset="0"/>
              <a:ea typeface="Cambria" pitchFamily="18" charset="0"/>
              <a:cs typeface="Arial" charset="0"/>
            </a:rPr>
            <a:t> Ελεύθερης Επιλογής</a:t>
          </a:r>
          <a:endParaRPr kumimoji="0" lang="el-GR" sz="1800" b="0" i="0" u="none" strike="noStrike" cap="none" normalizeH="0" baseline="0" dirty="0">
            <a:ln/>
            <a:effectLst/>
            <a:latin typeface="Cambria" pitchFamily="18" charset="0"/>
            <a:ea typeface="Cambria" pitchFamily="18" charset="0"/>
            <a:cs typeface="Arial" charset="0"/>
          </a:endParaRPr>
        </a:p>
      </dgm:t>
    </dgm:pt>
    <dgm:pt modelId="{E090C497-73CA-4318-A7DC-017367BA2CD6}" type="sibTrans" cxnId="{D02697B5-F1BE-4D7E-93E5-B7FB63FB97EE}">
      <dgm:prSet/>
      <dgm:spPr/>
      <dgm:t>
        <a:bodyPr/>
        <a:lstStyle/>
        <a:p>
          <a:endParaRPr lang="el-GR"/>
        </a:p>
      </dgm:t>
    </dgm:pt>
    <dgm:pt modelId="{539951F3-7DE2-492A-A189-F235FBEBC81B}" type="parTrans" cxnId="{D02697B5-F1BE-4D7E-93E5-B7FB63FB97EE}">
      <dgm:prSet/>
      <dgm:spPr/>
      <dgm:t>
        <a:bodyPr/>
        <a:lstStyle/>
        <a:p>
          <a:endParaRPr lang="el-GR"/>
        </a:p>
      </dgm:t>
    </dgm:pt>
    <dgm:pt modelId="{16AE4DF5-1887-4010-BF9D-77F4CC9C3C66}" type="pres">
      <dgm:prSet presAssocID="{F1E2E4A4-84FA-42D5-AB07-AF45E1527CBA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15EDE45B-05BA-422E-9C89-6FFBE2A7CC70}" type="pres">
      <dgm:prSet presAssocID="{616A67C5-F1FF-49C8-8516-3FB9644A75C9}" presName="centerShape" presStyleLbl="node0" presStyleIdx="0" presStyleCnt="1" custScaleX="112598" custScaleY="89509" custLinFactNeighborX="20379" custLinFactNeighborY="-14275"/>
      <dgm:spPr/>
    </dgm:pt>
    <dgm:pt modelId="{F1282868-84A4-4018-824C-8E7AB6F175C8}" type="pres">
      <dgm:prSet presAssocID="{72DB03FB-2A63-4E7E-89C3-DBD1727CD67B}" presName="Name9" presStyleLbl="parChTrans1D2" presStyleIdx="0" presStyleCnt="3"/>
      <dgm:spPr/>
    </dgm:pt>
    <dgm:pt modelId="{C9C4446A-BEBF-4A6B-8FCF-E4E5A68751AA}" type="pres">
      <dgm:prSet presAssocID="{72DB03FB-2A63-4E7E-89C3-DBD1727CD67B}" presName="connTx" presStyleLbl="parChTrans1D2" presStyleIdx="0" presStyleCnt="3"/>
      <dgm:spPr/>
    </dgm:pt>
    <dgm:pt modelId="{CCCA0A0C-3BF1-4DB5-8DA1-E8E62B0FAAB1}" type="pres">
      <dgm:prSet presAssocID="{8820007E-DB5D-475E-8659-5D87A27FA71D}" presName="node" presStyleLbl="node1" presStyleIdx="0" presStyleCnt="3" custScaleX="151957" custScaleY="90049" custRadScaleRad="104858" custRadScaleInc="725">
        <dgm:presLayoutVars>
          <dgm:bulletEnabled val="1"/>
        </dgm:presLayoutVars>
      </dgm:prSet>
      <dgm:spPr/>
    </dgm:pt>
    <dgm:pt modelId="{F84B091B-D571-48F7-A6D3-C13932184026}" type="pres">
      <dgm:prSet presAssocID="{539951F3-7DE2-492A-A189-F235FBEBC81B}" presName="Name9" presStyleLbl="parChTrans1D2" presStyleIdx="1" presStyleCnt="3"/>
      <dgm:spPr/>
    </dgm:pt>
    <dgm:pt modelId="{62C851BC-1D54-4060-ADC3-5892E616F819}" type="pres">
      <dgm:prSet presAssocID="{539951F3-7DE2-492A-A189-F235FBEBC81B}" presName="connTx" presStyleLbl="parChTrans1D2" presStyleIdx="1" presStyleCnt="3"/>
      <dgm:spPr/>
    </dgm:pt>
    <dgm:pt modelId="{6F4714D1-A98C-4869-915B-4562C448A3B7}" type="pres">
      <dgm:prSet presAssocID="{9FE36926-0377-4CAD-88A9-5C98B7F4E0DA}" presName="node" presStyleLbl="node1" presStyleIdx="1" presStyleCnt="3" custScaleX="132235" custScaleY="93536" custRadScaleRad="125241" custRadScaleInc="85">
        <dgm:presLayoutVars>
          <dgm:bulletEnabled val="1"/>
        </dgm:presLayoutVars>
      </dgm:prSet>
      <dgm:spPr/>
    </dgm:pt>
    <dgm:pt modelId="{BFC090A5-DDD7-4B73-81DB-3B28BDD35393}" type="pres">
      <dgm:prSet presAssocID="{B8FCA4EF-421A-4D26-821E-35D1EEC49AA9}" presName="Name9" presStyleLbl="parChTrans1D2" presStyleIdx="2" presStyleCnt="3"/>
      <dgm:spPr/>
    </dgm:pt>
    <dgm:pt modelId="{C94C27CD-7CED-46DF-80C6-7C3F93D0EB7F}" type="pres">
      <dgm:prSet presAssocID="{B8FCA4EF-421A-4D26-821E-35D1EEC49AA9}" presName="connTx" presStyleLbl="parChTrans1D2" presStyleIdx="2" presStyleCnt="3"/>
      <dgm:spPr/>
    </dgm:pt>
    <dgm:pt modelId="{AA9C73EA-0273-4344-991D-D562269FBF58}" type="pres">
      <dgm:prSet presAssocID="{226A3B32-1D83-49B5-998B-7FE956F92DF1}" presName="node" presStyleLbl="node1" presStyleIdx="2" presStyleCnt="3" custScaleX="147979" custScaleY="99369" custRadScaleRad="59413" custRadScaleInc="-82133">
        <dgm:presLayoutVars>
          <dgm:bulletEnabled val="1"/>
        </dgm:presLayoutVars>
      </dgm:prSet>
      <dgm:spPr/>
    </dgm:pt>
  </dgm:ptLst>
  <dgm:cxnLst>
    <dgm:cxn modelId="{222A5E0F-09EF-4645-B971-5632A8A1FA98}" type="presOf" srcId="{226A3B32-1D83-49B5-998B-7FE956F92DF1}" destId="{AA9C73EA-0273-4344-991D-D562269FBF58}" srcOrd="0" destOrd="0" presId="urn:microsoft.com/office/officeart/2005/8/layout/radial1"/>
    <dgm:cxn modelId="{02396E10-AA8E-41E1-A53A-603BF2A6AEB6}" type="presOf" srcId="{F1E2E4A4-84FA-42D5-AB07-AF45E1527CBA}" destId="{16AE4DF5-1887-4010-BF9D-77F4CC9C3C66}" srcOrd="0" destOrd="0" presId="urn:microsoft.com/office/officeart/2005/8/layout/radial1"/>
    <dgm:cxn modelId="{3367CE11-F664-45B4-9250-14290D0F7980}" type="presOf" srcId="{9FE36926-0377-4CAD-88A9-5C98B7F4E0DA}" destId="{6F4714D1-A98C-4869-915B-4562C448A3B7}" srcOrd="0" destOrd="0" presId="urn:microsoft.com/office/officeart/2005/8/layout/radial1"/>
    <dgm:cxn modelId="{A9EF1612-829F-4589-B7B4-420C196C8AD7}" type="presOf" srcId="{539951F3-7DE2-492A-A189-F235FBEBC81B}" destId="{62C851BC-1D54-4060-ADC3-5892E616F819}" srcOrd="1" destOrd="0" presId="urn:microsoft.com/office/officeart/2005/8/layout/radial1"/>
    <dgm:cxn modelId="{92AB5F4D-D0B8-4E53-8E3F-0EF773B0792B}" type="presOf" srcId="{72DB03FB-2A63-4E7E-89C3-DBD1727CD67B}" destId="{F1282868-84A4-4018-824C-8E7AB6F175C8}" srcOrd="0" destOrd="0" presId="urn:microsoft.com/office/officeart/2005/8/layout/radial1"/>
    <dgm:cxn modelId="{BA171C6F-B02F-49C9-9B19-72E9BB3AFC5D}" type="presOf" srcId="{B8FCA4EF-421A-4D26-821E-35D1EEC49AA9}" destId="{BFC090A5-DDD7-4B73-81DB-3B28BDD35393}" srcOrd="0" destOrd="0" presId="urn:microsoft.com/office/officeart/2005/8/layout/radial1"/>
    <dgm:cxn modelId="{0E5F0857-89C1-41BC-9180-75FA50085166}" srcId="{F1E2E4A4-84FA-42D5-AB07-AF45E1527CBA}" destId="{8772EE20-7BA9-467B-AEC8-A141B486DEDA}" srcOrd="2" destOrd="0" parTransId="{F5D2DA08-5254-46CE-8630-0CD0768001ED}" sibTransId="{12839234-3EE2-411B-AC88-146398FB5DDB}"/>
    <dgm:cxn modelId="{7CEB8A7F-BC75-48FE-B75F-DF9642DD6E1E}" type="presOf" srcId="{539951F3-7DE2-492A-A189-F235FBEBC81B}" destId="{F84B091B-D571-48F7-A6D3-C13932184026}" srcOrd="0" destOrd="0" presId="urn:microsoft.com/office/officeart/2005/8/layout/radial1"/>
    <dgm:cxn modelId="{5E4CAA9C-55DE-42DA-852E-9ED832F6EC18}" type="presOf" srcId="{B8FCA4EF-421A-4D26-821E-35D1EEC49AA9}" destId="{C94C27CD-7CED-46DF-80C6-7C3F93D0EB7F}" srcOrd="1" destOrd="0" presId="urn:microsoft.com/office/officeart/2005/8/layout/radial1"/>
    <dgm:cxn modelId="{A97432A1-E291-4909-8086-0D60B2256BCB}" type="presOf" srcId="{8820007E-DB5D-475E-8659-5D87A27FA71D}" destId="{CCCA0A0C-3BF1-4DB5-8DA1-E8E62B0FAAB1}" srcOrd="0" destOrd="0" presId="urn:microsoft.com/office/officeart/2005/8/layout/radial1"/>
    <dgm:cxn modelId="{630396AB-9A39-4FB6-8FE1-7074D856634C}" type="presOf" srcId="{72DB03FB-2A63-4E7E-89C3-DBD1727CD67B}" destId="{C9C4446A-BEBF-4A6B-8FCF-E4E5A68751AA}" srcOrd="1" destOrd="0" presId="urn:microsoft.com/office/officeart/2005/8/layout/radial1"/>
    <dgm:cxn modelId="{DB7ACDAD-7A78-4F50-BEAC-5025CFB9C551}" type="presOf" srcId="{616A67C5-F1FF-49C8-8516-3FB9644A75C9}" destId="{15EDE45B-05BA-422E-9C89-6FFBE2A7CC70}" srcOrd="0" destOrd="0" presId="urn:microsoft.com/office/officeart/2005/8/layout/radial1"/>
    <dgm:cxn modelId="{D02697B5-F1BE-4D7E-93E5-B7FB63FB97EE}" srcId="{616A67C5-F1FF-49C8-8516-3FB9644A75C9}" destId="{9FE36926-0377-4CAD-88A9-5C98B7F4E0DA}" srcOrd="1" destOrd="0" parTransId="{539951F3-7DE2-492A-A189-F235FBEBC81B}" sibTransId="{E090C497-73CA-4318-A7DC-017367BA2CD6}"/>
    <dgm:cxn modelId="{B89B64BC-964A-4FEB-A4E6-8E48A05C3D21}" srcId="{F1E2E4A4-84FA-42D5-AB07-AF45E1527CBA}" destId="{616A67C5-F1FF-49C8-8516-3FB9644A75C9}" srcOrd="0" destOrd="0" parTransId="{386F40EB-2FBB-457F-8DE1-F83F062B2D47}" sibTransId="{AB411742-6645-48EB-A487-BBF1B6FBDDC2}"/>
    <dgm:cxn modelId="{6CDCF4D9-3804-436E-9F96-5DB3AF5734A0}" srcId="{616A67C5-F1FF-49C8-8516-3FB9644A75C9}" destId="{226A3B32-1D83-49B5-998B-7FE956F92DF1}" srcOrd="2" destOrd="0" parTransId="{B8FCA4EF-421A-4D26-821E-35D1EEC49AA9}" sibTransId="{29AC3737-D7D2-431A-980A-B438B4D7897A}"/>
    <dgm:cxn modelId="{702E64E1-B7AC-4CFB-8309-74FDB9DB8B65}" srcId="{F1E2E4A4-84FA-42D5-AB07-AF45E1527CBA}" destId="{E55BB0A3-5F2F-4022-96AB-7BF82840460A}" srcOrd="1" destOrd="0" parTransId="{3151E36E-D11A-432B-ADE9-DCA00B979BD5}" sibTransId="{069D7119-BC9C-4B50-A099-D5B6A46FD5AA}"/>
    <dgm:cxn modelId="{8D6365FF-0EC3-4E12-A07D-F1CC3AC9DD0A}" srcId="{616A67C5-F1FF-49C8-8516-3FB9644A75C9}" destId="{8820007E-DB5D-475E-8659-5D87A27FA71D}" srcOrd="0" destOrd="0" parTransId="{72DB03FB-2A63-4E7E-89C3-DBD1727CD67B}" sibTransId="{68F041F8-5644-408D-9F96-131D50B564AF}"/>
    <dgm:cxn modelId="{B4F48417-3B90-417B-AFA4-4A07E9FBD9D8}" type="presParOf" srcId="{16AE4DF5-1887-4010-BF9D-77F4CC9C3C66}" destId="{15EDE45B-05BA-422E-9C89-6FFBE2A7CC70}" srcOrd="0" destOrd="0" presId="urn:microsoft.com/office/officeart/2005/8/layout/radial1"/>
    <dgm:cxn modelId="{E11AECFB-9311-46C7-B3F6-024AE9A9D365}" type="presParOf" srcId="{16AE4DF5-1887-4010-BF9D-77F4CC9C3C66}" destId="{F1282868-84A4-4018-824C-8E7AB6F175C8}" srcOrd="1" destOrd="0" presId="urn:microsoft.com/office/officeart/2005/8/layout/radial1"/>
    <dgm:cxn modelId="{58D10ED3-9E76-4205-A39E-EB6CE00E209F}" type="presParOf" srcId="{F1282868-84A4-4018-824C-8E7AB6F175C8}" destId="{C9C4446A-BEBF-4A6B-8FCF-E4E5A68751AA}" srcOrd="0" destOrd="0" presId="urn:microsoft.com/office/officeart/2005/8/layout/radial1"/>
    <dgm:cxn modelId="{CB73E329-D42E-4191-ACA9-8BD833573778}" type="presParOf" srcId="{16AE4DF5-1887-4010-BF9D-77F4CC9C3C66}" destId="{CCCA0A0C-3BF1-4DB5-8DA1-E8E62B0FAAB1}" srcOrd="2" destOrd="0" presId="urn:microsoft.com/office/officeart/2005/8/layout/radial1"/>
    <dgm:cxn modelId="{B6464395-B112-4361-B360-666800816935}" type="presParOf" srcId="{16AE4DF5-1887-4010-BF9D-77F4CC9C3C66}" destId="{F84B091B-D571-48F7-A6D3-C13932184026}" srcOrd="3" destOrd="0" presId="urn:microsoft.com/office/officeart/2005/8/layout/radial1"/>
    <dgm:cxn modelId="{8037184A-76B7-4D62-A9C5-ED085D236463}" type="presParOf" srcId="{F84B091B-D571-48F7-A6D3-C13932184026}" destId="{62C851BC-1D54-4060-ADC3-5892E616F819}" srcOrd="0" destOrd="0" presId="urn:microsoft.com/office/officeart/2005/8/layout/radial1"/>
    <dgm:cxn modelId="{61C0651B-D693-41DD-9CF8-F99DE6D93CA9}" type="presParOf" srcId="{16AE4DF5-1887-4010-BF9D-77F4CC9C3C66}" destId="{6F4714D1-A98C-4869-915B-4562C448A3B7}" srcOrd="4" destOrd="0" presId="urn:microsoft.com/office/officeart/2005/8/layout/radial1"/>
    <dgm:cxn modelId="{BDC71F22-7C99-44B4-A5FD-CF1F335A5B32}" type="presParOf" srcId="{16AE4DF5-1887-4010-BF9D-77F4CC9C3C66}" destId="{BFC090A5-DDD7-4B73-81DB-3B28BDD35393}" srcOrd="5" destOrd="0" presId="urn:microsoft.com/office/officeart/2005/8/layout/radial1"/>
    <dgm:cxn modelId="{F432D065-4C10-42AA-9554-A5F508AF6453}" type="presParOf" srcId="{BFC090A5-DDD7-4B73-81DB-3B28BDD35393}" destId="{C94C27CD-7CED-46DF-80C6-7C3F93D0EB7F}" srcOrd="0" destOrd="0" presId="urn:microsoft.com/office/officeart/2005/8/layout/radial1"/>
    <dgm:cxn modelId="{B3026496-82B3-45F4-AD3F-1C6025F4214A}" type="presParOf" srcId="{16AE4DF5-1887-4010-BF9D-77F4CC9C3C66}" destId="{AA9C73EA-0273-4344-991D-D562269FBF58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EDE45B-05BA-422E-9C89-6FFBE2A7CC70}">
      <dsp:nvSpPr>
        <dsp:cNvPr id="0" name=""/>
        <dsp:cNvSpPr/>
      </dsp:nvSpPr>
      <dsp:spPr>
        <a:xfrm>
          <a:off x="5943946" y="2146446"/>
          <a:ext cx="2487060" cy="197707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l-GR" sz="2400" b="0" i="0" u="none" strike="noStrike" kern="1200" cap="none" normalizeH="0" baseline="0" dirty="0">
            <a:ln/>
            <a:effectLst/>
            <a:latin typeface="Verdana" pitchFamily="34" charset="0"/>
            <a:cs typeface="Arial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l-GR" sz="2400" b="1" i="0" u="none" strike="noStrike" kern="1200" cap="none" normalizeH="0" baseline="0" dirty="0">
            <a:ln/>
            <a:effectLst/>
            <a:latin typeface="Verdana" pitchFamily="34" charset="0"/>
            <a:cs typeface="Arial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l-GR" sz="2400" b="1" i="0" u="none" strike="noStrike" kern="1200" cap="none" normalizeH="0" baseline="0" dirty="0">
              <a:ln/>
              <a:solidFill>
                <a:srgbClr val="C00000"/>
              </a:solidFill>
              <a:effectLst/>
              <a:latin typeface="Cambria" pitchFamily="18" charset="0"/>
              <a:ea typeface="Cambria" pitchFamily="18" charset="0"/>
              <a:cs typeface="Arial" charset="0"/>
            </a:rPr>
            <a:t>Λήψη πτυχίου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l-GR" sz="2400" b="1" i="0" u="none" strike="noStrike" kern="1200" cap="none" normalizeH="0" baseline="0" dirty="0">
              <a:ln/>
              <a:solidFill>
                <a:schemeClr val="tx1"/>
              </a:solidFill>
              <a:effectLst/>
              <a:latin typeface="Cambria" pitchFamily="18" charset="0"/>
              <a:ea typeface="Cambria" pitchFamily="18" charset="0"/>
              <a:cs typeface="Arial" charset="0"/>
            </a:rPr>
            <a:t>40 Μαθήματα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l-GR" sz="2400" b="0" i="0" u="none" strike="noStrike" kern="1200" cap="none" normalizeH="0" baseline="0" dirty="0">
              <a:ln/>
              <a:solidFill>
                <a:schemeClr val="tx1"/>
              </a:solidFill>
              <a:effectLst/>
              <a:latin typeface="Cambria" pitchFamily="18" charset="0"/>
              <a:ea typeface="Cambria" pitchFamily="18" charset="0"/>
              <a:cs typeface="Arial" charset="0"/>
            </a:rPr>
            <a:t>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l-GR" sz="2600" b="0" i="0" u="none" strike="noStrike" kern="1200" cap="none" normalizeH="0" baseline="0" dirty="0">
            <a:ln/>
            <a:effectLst/>
            <a:latin typeface="Verdana" pitchFamily="34" charset="0"/>
            <a:cs typeface="Arial" charset="0"/>
          </a:endParaRPr>
        </a:p>
      </dsp:txBody>
      <dsp:txXfrm>
        <a:off x="6308168" y="2435981"/>
        <a:ext cx="1758616" cy="1398001"/>
      </dsp:txXfrm>
    </dsp:sp>
    <dsp:sp modelId="{F1282868-84A4-4018-824C-8E7AB6F175C8}">
      <dsp:nvSpPr>
        <dsp:cNvPr id="0" name=""/>
        <dsp:cNvSpPr/>
      </dsp:nvSpPr>
      <dsp:spPr>
        <a:xfrm rot="14506564">
          <a:off x="6462473" y="2067218"/>
          <a:ext cx="321793" cy="33529"/>
        </a:xfrm>
        <a:custGeom>
          <a:avLst/>
          <a:gdLst/>
          <a:ahLst/>
          <a:cxnLst/>
          <a:rect l="0" t="0" r="0" b="0"/>
          <a:pathLst>
            <a:path>
              <a:moveTo>
                <a:pt x="0" y="16764"/>
              </a:moveTo>
              <a:lnTo>
                <a:pt x="321793" y="1676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500" kern="1200"/>
        </a:p>
      </dsp:txBody>
      <dsp:txXfrm rot="10800000">
        <a:off x="6615325" y="2075938"/>
        <a:ext cx="16089" cy="16089"/>
      </dsp:txXfrm>
    </dsp:sp>
    <dsp:sp modelId="{CCCA0A0C-3BF1-4DB5-8DA1-E8E62B0FAAB1}">
      <dsp:nvSpPr>
        <dsp:cNvPr id="0" name=""/>
        <dsp:cNvSpPr/>
      </dsp:nvSpPr>
      <dsp:spPr>
        <a:xfrm>
          <a:off x="4360398" y="0"/>
          <a:ext cx="3356421" cy="198899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l-GR" sz="1800" b="1" i="0" u="none" strike="noStrike" kern="1200" cap="none" normalizeH="0" baseline="0" dirty="0">
              <a:ln/>
              <a:solidFill>
                <a:srgbClr val="C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mbria" pitchFamily="18" charset="0"/>
              <a:ea typeface="Cambria" pitchFamily="18" charset="0"/>
              <a:cs typeface="Arial" charset="0"/>
            </a:rPr>
            <a:t>20</a:t>
          </a:r>
          <a:r>
            <a:rPr kumimoji="0" lang="el-GR" sz="1800" b="1" i="0" u="none" strike="noStrike" kern="1200" cap="none" normalizeH="0" baseline="0" dirty="0">
              <a:ln/>
              <a:effectLst>
                <a:outerShdw blurRad="38100" dist="38100" dir="2700000" algn="tl">
                  <a:srgbClr val="FFFFFF"/>
                </a:outerShdw>
              </a:effectLst>
              <a:latin typeface="Cambria" pitchFamily="18" charset="0"/>
              <a:ea typeface="Cambria" pitchFamily="18" charset="0"/>
              <a:cs typeface="Arial" charset="0"/>
            </a:rPr>
            <a:t> Μαθήματα Κορμού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l-GR" sz="1800" b="1" i="0" u="none" strike="noStrike" kern="1200" cap="none" normalizeH="0" baseline="0" dirty="0">
              <a:ln/>
              <a:effectLst>
                <a:outerShdw blurRad="38100" dist="38100" dir="2700000" algn="tl">
                  <a:srgbClr val="FFFFFF"/>
                </a:outerShdw>
              </a:effectLst>
              <a:latin typeface="Cambria" pitchFamily="18" charset="0"/>
              <a:ea typeface="Cambria" pitchFamily="18" charset="0"/>
              <a:cs typeface="Arial" charset="0"/>
            </a:rPr>
            <a:t>(Υποχρεωτικά)</a:t>
          </a:r>
          <a:endParaRPr kumimoji="0" lang="el-GR" sz="1800" b="0" i="0" u="none" strike="noStrike" kern="1200" cap="none" normalizeH="0" baseline="0" dirty="0">
            <a:ln/>
            <a:effectLst/>
            <a:latin typeface="Cambria" pitchFamily="18" charset="0"/>
            <a:ea typeface="Cambria" pitchFamily="18" charset="0"/>
            <a:cs typeface="Arial" charset="0"/>
          </a:endParaRPr>
        </a:p>
      </dsp:txBody>
      <dsp:txXfrm>
        <a:off x="4851934" y="291282"/>
        <a:ext cx="2373349" cy="1406435"/>
      </dsp:txXfrm>
    </dsp:sp>
    <dsp:sp modelId="{F84B091B-D571-48F7-A6D3-C13932184026}">
      <dsp:nvSpPr>
        <dsp:cNvPr id="0" name=""/>
        <dsp:cNvSpPr/>
      </dsp:nvSpPr>
      <dsp:spPr>
        <a:xfrm rot="3065148">
          <a:off x="7696626" y="4290176"/>
          <a:ext cx="873964" cy="33529"/>
        </a:xfrm>
        <a:custGeom>
          <a:avLst/>
          <a:gdLst/>
          <a:ahLst/>
          <a:cxnLst/>
          <a:rect l="0" t="0" r="0" b="0"/>
          <a:pathLst>
            <a:path>
              <a:moveTo>
                <a:pt x="0" y="16764"/>
              </a:moveTo>
              <a:lnTo>
                <a:pt x="873964" y="1676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500" kern="1200"/>
        </a:p>
      </dsp:txBody>
      <dsp:txXfrm>
        <a:off x="8111759" y="4285092"/>
        <a:ext cx="43698" cy="43698"/>
      </dsp:txXfrm>
    </dsp:sp>
    <dsp:sp modelId="{6F4714D1-A98C-4869-915B-4562C448A3B7}">
      <dsp:nvSpPr>
        <dsp:cNvPr id="0" name=""/>
        <dsp:cNvSpPr/>
      </dsp:nvSpPr>
      <dsp:spPr>
        <a:xfrm>
          <a:off x="7671896" y="4510992"/>
          <a:ext cx="2920802" cy="206602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l-GR" sz="1100" b="1" i="0" u="none" strike="noStrike" kern="1200" cap="none" normalizeH="0" baseline="0" dirty="0">
              <a:ln/>
              <a:solidFill>
                <a:srgbClr val="C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mbria" pitchFamily="18" charset="0"/>
              <a:ea typeface="Cambria" pitchFamily="18" charset="0"/>
              <a:cs typeface="Arial" charset="0"/>
            </a:rPr>
            <a:t> </a:t>
          </a:r>
          <a:r>
            <a:rPr kumimoji="0" lang="el-GR" sz="1400" b="1" i="0" u="none" strike="noStrike" kern="1200" cap="none" normalizeH="0" baseline="0" dirty="0">
              <a:ln/>
              <a:solidFill>
                <a:srgbClr val="C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mbria" pitchFamily="18" charset="0"/>
              <a:ea typeface="Cambria" pitchFamily="18" charset="0"/>
              <a:cs typeface="Arial" charset="0"/>
            </a:rPr>
            <a:t> </a:t>
          </a:r>
          <a:r>
            <a:rPr kumimoji="0" lang="el-GR" sz="1800" b="1" i="0" u="none" strike="noStrike" kern="1200" cap="none" normalizeH="0" baseline="0" dirty="0">
              <a:ln/>
              <a:solidFill>
                <a:srgbClr val="C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mbria" pitchFamily="18" charset="0"/>
              <a:ea typeface="Cambria" pitchFamily="18" charset="0"/>
              <a:cs typeface="Arial" charset="0"/>
            </a:rPr>
            <a:t>2 </a:t>
          </a:r>
          <a:r>
            <a:rPr kumimoji="0" lang="el-GR" sz="1800" b="1" i="0" u="none" strike="noStrike" kern="1200" cap="none" normalizeH="0" baseline="0" dirty="0">
              <a:ln/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mbria" pitchFamily="18" charset="0"/>
              <a:ea typeface="Cambria" pitchFamily="18" charset="0"/>
              <a:cs typeface="Arial" charset="0"/>
            </a:rPr>
            <a:t>Παιδαγωγικά,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800" b="1" i="0" u="none" strike="noStrike" kern="1200" cap="none" normalizeH="0" baseline="0" dirty="0">
              <a:ln/>
              <a:solidFill>
                <a:srgbClr val="C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mbria" pitchFamily="18" charset="0"/>
              <a:ea typeface="Cambria" pitchFamily="18" charset="0"/>
              <a:cs typeface="Arial" charset="0"/>
            </a:rPr>
            <a:t>1</a:t>
          </a:r>
          <a:r>
            <a:rPr kumimoji="0" lang="en-US" sz="1800" b="1" i="0" u="none" strike="noStrike" kern="1200" cap="none" normalizeH="0" baseline="0" dirty="0">
              <a:ln/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mbria" pitchFamily="18" charset="0"/>
              <a:ea typeface="Cambria" pitchFamily="18" charset="0"/>
              <a:cs typeface="Arial" charset="0"/>
            </a:rPr>
            <a:t> </a:t>
          </a:r>
          <a:r>
            <a:rPr kumimoji="0" lang="el-GR" sz="1800" b="1" i="0" u="none" strike="noStrike" kern="1200" cap="none" normalizeH="0" baseline="0" dirty="0">
              <a:ln/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mbria" pitchFamily="18" charset="0"/>
              <a:ea typeface="Cambria" pitchFamily="18" charset="0"/>
              <a:cs typeface="Arial" charset="0"/>
            </a:rPr>
            <a:t>Πρακτική Άσκηση,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l-GR" sz="1800" b="1" i="0" u="none" strike="noStrike" kern="1200" cap="none" normalizeH="0" baseline="0" dirty="0">
              <a:ln/>
              <a:solidFill>
                <a:srgbClr val="C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mbria" pitchFamily="18" charset="0"/>
              <a:ea typeface="Cambria" pitchFamily="18" charset="0"/>
              <a:cs typeface="Arial" charset="0"/>
            </a:rPr>
            <a:t>5</a:t>
          </a:r>
          <a:r>
            <a:rPr kumimoji="0" lang="el-GR" sz="1800" b="1" i="0" u="none" strike="noStrike" kern="1200" cap="none" normalizeH="0" baseline="0" dirty="0">
              <a:ln/>
              <a:effectLst>
                <a:outerShdw blurRad="38100" dist="38100" dir="2700000" algn="tl">
                  <a:srgbClr val="FFFFFF"/>
                </a:outerShdw>
              </a:effectLst>
              <a:latin typeface="Cambria" pitchFamily="18" charset="0"/>
              <a:ea typeface="Cambria" pitchFamily="18" charset="0"/>
              <a:cs typeface="Arial" charset="0"/>
            </a:rPr>
            <a:t> Ελεύθερης Επιλογής</a:t>
          </a:r>
          <a:endParaRPr kumimoji="0" lang="el-GR" sz="1800" b="0" i="0" u="none" strike="noStrike" kern="1200" cap="none" normalizeH="0" baseline="0" dirty="0">
            <a:ln/>
            <a:effectLst/>
            <a:latin typeface="Cambria" pitchFamily="18" charset="0"/>
            <a:ea typeface="Cambria" pitchFamily="18" charset="0"/>
            <a:cs typeface="Arial" charset="0"/>
          </a:endParaRPr>
        </a:p>
      </dsp:txBody>
      <dsp:txXfrm>
        <a:off x="8099638" y="4813554"/>
        <a:ext cx="2065318" cy="1460896"/>
      </dsp:txXfrm>
    </dsp:sp>
    <dsp:sp modelId="{BFC090A5-DDD7-4B73-81DB-3B28BDD35393}">
      <dsp:nvSpPr>
        <dsp:cNvPr id="0" name=""/>
        <dsp:cNvSpPr/>
      </dsp:nvSpPr>
      <dsp:spPr>
        <a:xfrm rot="7345619">
          <a:off x="6214870" y="4227007"/>
          <a:ext cx="536428" cy="33529"/>
        </a:xfrm>
        <a:custGeom>
          <a:avLst/>
          <a:gdLst/>
          <a:ahLst/>
          <a:cxnLst/>
          <a:rect l="0" t="0" r="0" b="0"/>
          <a:pathLst>
            <a:path>
              <a:moveTo>
                <a:pt x="0" y="16764"/>
              </a:moveTo>
              <a:lnTo>
                <a:pt x="536428" y="1676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500" kern="1200"/>
        </a:p>
      </dsp:txBody>
      <dsp:txXfrm rot="10800000">
        <a:off x="6469673" y="4230362"/>
        <a:ext cx="26821" cy="26821"/>
      </dsp:txXfrm>
    </dsp:sp>
    <dsp:sp modelId="{AA9C73EA-0273-4344-991D-D562269FBF58}">
      <dsp:nvSpPr>
        <dsp:cNvPr id="0" name=""/>
        <dsp:cNvSpPr/>
      </dsp:nvSpPr>
      <dsp:spPr>
        <a:xfrm>
          <a:off x="4063721" y="4382153"/>
          <a:ext cx="3268555" cy="219485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l-GR" sz="1800" b="1" i="0" u="none" strike="noStrike" kern="1200" cap="none" normalizeH="0" baseline="0" dirty="0">
              <a:ln/>
              <a:solidFill>
                <a:srgbClr val="C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mbria" pitchFamily="18" charset="0"/>
              <a:ea typeface="Cambria" pitchFamily="18" charset="0"/>
              <a:cs typeface="Arial" charset="0"/>
            </a:rPr>
            <a:t>12 </a:t>
          </a:r>
          <a:r>
            <a:rPr kumimoji="0" lang="el-GR" sz="1800" b="1" i="0" u="none" strike="noStrike" kern="1200" cap="none" normalizeH="0" baseline="0" dirty="0">
              <a:ln/>
              <a:effectLst>
                <a:outerShdw blurRad="38100" dist="38100" dir="2700000" algn="tl">
                  <a:srgbClr val="FFFFFF"/>
                </a:outerShdw>
              </a:effectLst>
              <a:latin typeface="Cambria" pitchFamily="18" charset="0"/>
              <a:ea typeface="Cambria" pitchFamily="18" charset="0"/>
              <a:cs typeface="Arial" charset="0"/>
            </a:rPr>
            <a:t>Μαθήματα Ειδίκευσης  </a:t>
          </a:r>
          <a:endParaRPr lang="el-GR" sz="1800" kern="1200" dirty="0">
            <a:latin typeface="Cambria" pitchFamily="18" charset="0"/>
            <a:ea typeface="Cambria" pitchFamily="18" charset="0"/>
          </a:endParaRPr>
        </a:p>
      </dsp:txBody>
      <dsp:txXfrm>
        <a:off x="4542390" y="4703583"/>
        <a:ext cx="2311217" cy="15519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BFD667-24F9-4997-934B-03C26D3F1D21}" type="datetimeFigureOut">
              <a:rPr lang="el-GR" smtClean="0"/>
              <a:pPr/>
              <a:t>20/5/2026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B06BB9-CDB5-4D71-A48A-2004BF097893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Τίτλος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17" name="16 - Υπότιτλος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l-GR"/>
              <a:t>Κάντε κλικ για να επεξεργαστείτε τον υπότιτλο του υποδείγματος</a:t>
            </a:r>
            <a:endParaRPr kumimoji="0" lang="en-US"/>
          </a:p>
        </p:txBody>
      </p:sp>
      <p:sp>
        <p:nvSpPr>
          <p:cNvPr id="30" name="2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5/20/2026</a:t>
            </a:fld>
            <a:endParaRPr lang="en-US" dirty="0"/>
          </a:p>
        </p:txBody>
      </p:sp>
      <p:sp>
        <p:nvSpPr>
          <p:cNvPr id="19" name="1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2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5/20/2026</a:t>
            </a:fld>
            <a:endParaRPr lang="en-US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5/20/2026</a:t>
            </a:fld>
            <a:endParaRPr lang="en-US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pPr/>
              <a:t>5/20/2026</a:t>
            </a:fld>
            <a:endParaRPr lang="en-US" dirty="0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5" name="4 - Θέση περιεχομένου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5/20/2026</a:t>
            </a:fld>
            <a:endParaRPr lang="en-US" dirty="0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5/20/2026</a:t>
            </a:fld>
            <a:endParaRPr lang="en-US" dirty="0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5/20/2026</a:t>
            </a:fld>
            <a:endParaRPr lang="en-US" dirty="0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5/20/2026</a:t>
            </a:fld>
            <a:endParaRPr lang="en-US" dirty="0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Ψαλίδισμα και στρογγύλεμα μίας γωνίας του ορθογωνίου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- Ορθογώνιο τρίγωνο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5/20/2026</a:t>
            </a:fld>
            <a:endParaRPr lang="en-US" dirty="0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l-GR"/>
              <a:t>Κάντε κλικ στο εικονίδιο για να προσθέσετε μια εικόνα</a:t>
            </a:r>
            <a:endParaRPr kumimoji="0" lang="en-US" dirty="0"/>
          </a:p>
        </p:txBody>
      </p:sp>
      <p:sp>
        <p:nvSpPr>
          <p:cNvPr id="10" name="9 - Ελεύθερη σχεδίαση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- Ελεύθερη σχεδίαση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5/20/2026</a:t>
            </a:fld>
            <a:endParaRPr lang="en-US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5/20/2026</a:t>
            </a:fld>
            <a:endParaRPr lang="en-US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Ελεύθερη σχεδίαση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- Ελεύθερη σχεδίαση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- Θέση τίτλου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0" name="29 - Θέση κειμένου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kumimoji="0" lang="el-GR"/>
              <a:t>Δεύτερου επιπέδου</a:t>
            </a:r>
          </a:p>
          <a:p>
            <a:pPr lvl="2" eaLnBrk="1" latinLnBrk="0" hangingPunct="1"/>
            <a:r>
              <a:rPr kumimoji="0" lang="el-GR"/>
              <a:t>Τρίτου επιπέδου</a:t>
            </a:r>
          </a:p>
          <a:p>
            <a:pPr lvl="3" eaLnBrk="1" latinLnBrk="0" hangingPunct="1"/>
            <a:r>
              <a:rPr kumimoji="0" lang="el-GR"/>
              <a:t>Τέταρτου επιπέδου</a:t>
            </a:r>
          </a:p>
          <a:p>
            <a:pPr lvl="4" eaLnBrk="1" latinLnBrk="0" hangingPunct="1"/>
            <a:r>
              <a:rPr kumimoji="0" lang="el-GR"/>
              <a:t>Πέμπτου επιπέδου</a:t>
            </a:r>
            <a:endParaRPr kumimoji="0" lang="en-US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5/20/2026</a:t>
            </a:fld>
            <a:endParaRPr lang="en-US" dirty="0"/>
          </a:p>
        </p:txBody>
      </p:sp>
      <p:sp>
        <p:nvSpPr>
          <p:cNvPr id="22" name="21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17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1 - Ομάδα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11 - Ελεύθερη σχεδίαση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- Ελεύθερη σχεδίαση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914400" y="2514119"/>
            <a:ext cx="10363200" cy="1829761"/>
          </a:xfrm>
        </p:spPr>
        <p:txBody>
          <a:bodyPr>
            <a:normAutofit fontScale="90000"/>
          </a:bodyPr>
          <a:lstStyle/>
          <a:p>
            <a:pPr algn="ctr"/>
            <a:r>
              <a:rPr lang="el-GR" dirty="0">
                <a:solidFill>
                  <a:schemeClr val="tx1"/>
                </a:solidFill>
                <a:latin typeface="Cambria" pitchFamily="18" charset="0"/>
              </a:rPr>
              <a:t>Διαδικτυακή Ενημέρωση Φοιτητών/τριών εγγραφής </a:t>
            </a:r>
            <a:br>
              <a:rPr lang="el-GR" dirty="0">
                <a:solidFill>
                  <a:schemeClr val="tx1"/>
                </a:solidFill>
                <a:latin typeface="Cambria" pitchFamily="18" charset="0"/>
              </a:rPr>
            </a:br>
            <a:r>
              <a:rPr lang="el-GR" dirty="0">
                <a:solidFill>
                  <a:schemeClr val="tx1"/>
                </a:solidFill>
                <a:latin typeface="Cambria" pitchFamily="18" charset="0"/>
              </a:rPr>
              <a:t>2024-2025 (3ο Έτος 2026-2027) πρώην ΤΕΦ</a:t>
            </a:r>
            <a:br>
              <a:rPr lang="el-GR" dirty="0">
                <a:solidFill>
                  <a:schemeClr val="tx1"/>
                </a:solidFill>
                <a:latin typeface="Cambria" pitchFamily="18" charset="0"/>
              </a:rPr>
            </a:br>
            <a:r>
              <a:rPr lang="el-GR" dirty="0">
                <a:solidFill>
                  <a:schemeClr val="tx1"/>
                </a:solidFill>
                <a:latin typeface="Cambria" pitchFamily="18" charset="0"/>
              </a:rPr>
              <a:t>για επιλογή Ειδίκευσης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804672" y="5136058"/>
            <a:ext cx="10472928" cy="879399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l-GR" sz="3200" b="1" dirty="0">
                <a:latin typeface="Cambria" pitchFamily="18" charset="0"/>
              </a:rPr>
              <a:t>Πέμπτη 28</a:t>
            </a:r>
            <a:r>
              <a:rPr lang="en-US" sz="3200" b="1" dirty="0">
                <a:latin typeface="Cambria" pitchFamily="18" charset="0"/>
              </a:rPr>
              <a:t> </a:t>
            </a:r>
            <a:r>
              <a:rPr lang="el-GR" sz="3200" b="1" dirty="0">
                <a:latin typeface="Cambria" pitchFamily="18" charset="0"/>
              </a:rPr>
              <a:t>Μαΐου 2026</a:t>
            </a:r>
          </a:p>
          <a:p>
            <a:pPr algn="ctr"/>
            <a:r>
              <a:rPr lang="el-GR" sz="3200" b="1">
                <a:latin typeface="Cambria" pitchFamily="18" charset="0"/>
              </a:rPr>
              <a:t>ώρα 12:00</a:t>
            </a:r>
            <a:endParaRPr lang="el-GR" sz="3200" b="1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9811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- Διάγραμμα"/>
          <p:cNvGraphicFramePr/>
          <p:nvPr/>
        </p:nvGraphicFramePr>
        <p:xfrm>
          <a:off x="334434" y="114301"/>
          <a:ext cx="11857567" cy="65770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8 - Αριστερό βέλος"/>
          <p:cNvSpPr/>
          <p:nvPr/>
        </p:nvSpPr>
        <p:spPr>
          <a:xfrm>
            <a:off x="8354721" y="319422"/>
            <a:ext cx="3429024" cy="135732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66FF66"/>
                </a:solidFill>
                <a:latin typeface="Cambria" pitchFamily="18" charset="0"/>
                <a:ea typeface="Cambria" pitchFamily="18" charset="0"/>
              </a:rPr>
              <a:t>A</a:t>
            </a:r>
            <a:r>
              <a:rPr lang="el-GR" sz="2800" b="1" dirty="0">
                <a:solidFill>
                  <a:srgbClr val="66FF66"/>
                </a:solidFill>
                <a:latin typeface="Cambria" pitchFamily="18" charset="0"/>
                <a:ea typeface="Cambria" pitchFamily="18" charset="0"/>
              </a:rPr>
              <a:t>΄ ΖΩΝΗ</a:t>
            </a:r>
          </a:p>
        </p:txBody>
      </p:sp>
      <p:sp>
        <p:nvSpPr>
          <p:cNvPr id="7" name="6 - Δεξιό βέλος"/>
          <p:cNvSpPr/>
          <p:nvPr/>
        </p:nvSpPr>
        <p:spPr>
          <a:xfrm>
            <a:off x="214184" y="4514336"/>
            <a:ext cx="3855308" cy="15899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b="1" dirty="0">
                <a:solidFill>
                  <a:srgbClr val="66FF66"/>
                </a:solidFill>
                <a:latin typeface="Cambria" pitchFamily="18" charset="0"/>
                <a:ea typeface="Cambria" pitchFamily="18" charset="0"/>
              </a:rPr>
              <a:t>Β΄ ΖΩΝΗ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25AEA71-C2FE-4741-8127-E9AB9B1341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275" y="899817"/>
            <a:ext cx="11549449" cy="538754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l-GR" sz="2800" dirty="0">
                <a:solidFill>
                  <a:srgbClr val="000D26"/>
                </a:solidFill>
                <a:latin typeface="Cambria" pitchFamily="18" charset="0"/>
              </a:rPr>
              <a:t>Στα 20 μαθήματα της Α΄ Ζώνης περιλαμβάνονται: </a:t>
            </a:r>
          </a:p>
          <a:p>
            <a:pPr algn="just">
              <a:buFont typeface="Wingdings" pitchFamily="2" charset="2"/>
              <a:buChar char="ü"/>
            </a:pPr>
            <a:r>
              <a:rPr lang="el-GR" sz="2800" dirty="0">
                <a:solidFill>
                  <a:srgbClr val="000D26"/>
                </a:solidFill>
                <a:latin typeface="Cambria" pitchFamily="18" charset="0"/>
              </a:rPr>
              <a:t>5 AEΦ</a:t>
            </a:r>
          </a:p>
          <a:p>
            <a:pPr algn="just">
              <a:buFont typeface="Wingdings" pitchFamily="2" charset="2"/>
              <a:buChar char="ü"/>
            </a:pPr>
            <a:r>
              <a:rPr lang="el-GR" sz="2800" dirty="0">
                <a:solidFill>
                  <a:srgbClr val="000D26"/>
                </a:solidFill>
                <a:latin typeface="Cambria" pitchFamily="18" charset="0"/>
              </a:rPr>
              <a:t>4 ΛΦ</a:t>
            </a:r>
          </a:p>
          <a:p>
            <a:pPr algn="just">
              <a:buFont typeface="Wingdings" pitchFamily="2" charset="2"/>
              <a:buChar char="ü"/>
            </a:pPr>
            <a:r>
              <a:rPr lang="el-GR" sz="2800" dirty="0">
                <a:solidFill>
                  <a:srgbClr val="000D26"/>
                </a:solidFill>
                <a:latin typeface="Cambria" pitchFamily="18" charset="0"/>
              </a:rPr>
              <a:t>4 NEΦ</a:t>
            </a:r>
          </a:p>
          <a:p>
            <a:pPr algn="just">
              <a:buFont typeface="Wingdings" pitchFamily="2" charset="2"/>
              <a:buChar char="ü"/>
            </a:pPr>
            <a:r>
              <a:rPr lang="el-GR" sz="2800" dirty="0">
                <a:solidFill>
                  <a:srgbClr val="000D26"/>
                </a:solidFill>
                <a:latin typeface="Cambria" pitchFamily="18" charset="0"/>
              </a:rPr>
              <a:t>3 ΒΦ</a:t>
            </a:r>
          </a:p>
          <a:p>
            <a:pPr algn="just">
              <a:buFont typeface="Wingdings" pitchFamily="2" charset="2"/>
              <a:buChar char="ü"/>
            </a:pPr>
            <a:r>
              <a:rPr lang="el-GR" sz="2800" dirty="0">
                <a:solidFill>
                  <a:srgbClr val="000D26"/>
                </a:solidFill>
                <a:latin typeface="Cambria" pitchFamily="18" charset="0"/>
              </a:rPr>
              <a:t>4 ΓΛΩ</a:t>
            </a:r>
          </a:p>
          <a:p>
            <a:pPr algn="just"/>
            <a:endParaRPr lang="el-GR" sz="2800" dirty="0">
              <a:solidFill>
                <a:srgbClr val="000D26"/>
              </a:solidFill>
              <a:latin typeface="Cambria" pitchFamily="18" charset="0"/>
            </a:endParaRPr>
          </a:p>
          <a:p>
            <a:pPr algn="just"/>
            <a:r>
              <a:rPr lang="el-GR" sz="2800" dirty="0">
                <a:solidFill>
                  <a:srgbClr val="000D26"/>
                </a:solidFill>
                <a:latin typeface="Cambria" pitchFamily="18" charset="0"/>
              </a:rPr>
              <a:t>Στη </a:t>
            </a:r>
            <a:r>
              <a:rPr lang="el-GR" sz="2800" b="1" dirty="0">
                <a:solidFill>
                  <a:srgbClr val="000D26"/>
                </a:solidFill>
                <a:latin typeface="Cambria" pitchFamily="18" charset="0"/>
              </a:rPr>
              <a:t>Β΄ Ζώνη (Ε΄ Εξάμηνο Σπουδών) </a:t>
            </a:r>
            <a:r>
              <a:rPr lang="el-GR" sz="2800" dirty="0">
                <a:solidFill>
                  <a:srgbClr val="000D26"/>
                </a:solidFill>
                <a:latin typeface="Cambria" pitchFamily="18" charset="0"/>
              </a:rPr>
              <a:t>οι φοιτήτριες και οι φοιτητές καλούνται να επιλέξουν ανάμεσα σε </a:t>
            </a:r>
            <a:r>
              <a:rPr lang="en-US" sz="2800" b="1" dirty="0">
                <a:solidFill>
                  <a:srgbClr val="000D26"/>
                </a:solidFill>
                <a:latin typeface="Cambria" pitchFamily="18" charset="0"/>
              </a:rPr>
              <a:t>3</a:t>
            </a:r>
            <a:r>
              <a:rPr lang="el-GR" sz="2800" b="1" dirty="0">
                <a:solidFill>
                  <a:srgbClr val="000D26"/>
                </a:solidFill>
                <a:latin typeface="Cambria" pitchFamily="18" charset="0"/>
              </a:rPr>
              <a:t> ειδικεύσεις: </a:t>
            </a:r>
            <a:endParaRPr lang="el-GR" sz="2800" dirty="0">
              <a:solidFill>
                <a:srgbClr val="000D26"/>
              </a:solidFill>
              <a:latin typeface="Cambria" pitchFamily="18" charset="0"/>
            </a:endParaRPr>
          </a:p>
          <a:p>
            <a:pPr algn="just"/>
            <a:r>
              <a:rPr lang="el-GR" sz="2800" b="1" dirty="0">
                <a:solidFill>
                  <a:srgbClr val="000D26"/>
                </a:solidFill>
                <a:latin typeface="Cambria" pitchFamily="18" charset="0"/>
              </a:rPr>
              <a:t>Α. Κλασική Ειδίκευση</a:t>
            </a:r>
            <a:endParaRPr lang="el-GR" sz="2800" dirty="0">
              <a:solidFill>
                <a:srgbClr val="000D26"/>
              </a:solidFill>
              <a:latin typeface="Cambria" pitchFamily="18" charset="0"/>
            </a:endParaRPr>
          </a:p>
          <a:p>
            <a:pPr algn="just"/>
            <a:r>
              <a:rPr lang="el-GR" sz="2800" b="1" dirty="0">
                <a:solidFill>
                  <a:srgbClr val="000D26"/>
                </a:solidFill>
                <a:latin typeface="Cambria" pitchFamily="18" charset="0"/>
              </a:rPr>
              <a:t>Β. Βυζαντινή και Νεοελληνική Ειδίκευση</a:t>
            </a:r>
          </a:p>
          <a:p>
            <a:pPr algn="just"/>
            <a:r>
              <a:rPr lang="el-GR" sz="2800" b="1" dirty="0">
                <a:solidFill>
                  <a:srgbClr val="000D26"/>
                </a:solidFill>
                <a:latin typeface="Cambria" pitchFamily="18" charset="0"/>
              </a:rPr>
              <a:t>Γ. Γλωσσολογία</a:t>
            </a:r>
          </a:p>
          <a:p>
            <a:endParaRPr lang="el-GR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693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862913" y="134466"/>
            <a:ext cx="10515600" cy="730507"/>
          </a:xfrm>
        </p:spPr>
        <p:txBody>
          <a:bodyPr>
            <a:normAutofit fontScale="90000"/>
          </a:bodyPr>
          <a:lstStyle/>
          <a:p>
            <a:pPr algn="ctr"/>
            <a:r>
              <a:rPr lang="el-GR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Πρόγραμμα Σπουδών – Α΄ Ζώνη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118185" y="987936"/>
            <a:ext cx="12234490" cy="5323377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l-GR" b="1" dirty="0">
                <a:latin typeface="Cambria" pitchFamily="18" charset="0"/>
                <a:ea typeface="Cambria" pitchFamily="18" charset="0"/>
              </a:rPr>
              <a:t>A΄ ΕΞΑΜΗΝΟ </a:t>
            </a:r>
            <a:endParaRPr lang="el-GR" dirty="0">
              <a:latin typeface="Cambria" pitchFamily="18" charset="0"/>
              <a:ea typeface="Cambria" pitchFamily="18" charset="0"/>
            </a:endParaRPr>
          </a:p>
          <a:p>
            <a:pPr>
              <a:buNone/>
            </a:pPr>
            <a:r>
              <a:rPr lang="el-GR" b="1" dirty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ΑΕΦ101</a:t>
            </a:r>
            <a:r>
              <a:rPr lang="el-GR" dirty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	Ιστορία της Αρχαίας Ελληνικής Λογοτεχνίας/Θεματογραφία</a:t>
            </a:r>
          </a:p>
          <a:p>
            <a:pPr>
              <a:buNone/>
            </a:pPr>
            <a:r>
              <a:rPr lang="el-GR" b="1" dirty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ΛΦ121</a:t>
            </a:r>
            <a:r>
              <a:rPr lang="el-GR" dirty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	Λατινική Θεματογραφία</a:t>
            </a:r>
          </a:p>
          <a:p>
            <a:pPr>
              <a:buNone/>
            </a:pPr>
            <a:r>
              <a:rPr lang="el-GR" b="1" dirty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ΒΦ221	</a:t>
            </a:r>
            <a:r>
              <a:rPr lang="el-GR" dirty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Εισαγωγή στη Βυζαντινή Φιλολογία</a:t>
            </a:r>
          </a:p>
          <a:p>
            <a:pPr>
              <a:buNone/>
            </a:pPr>
            <a:r>
              <a:rPr lang="el-GR" b="1" dirty="0">
                <a:latin typeface="Cambria" pitchFamily="18" charset="0"/>
                <a:ea typeface="Cambria" pitchFamily="18" charset="0"/>
              </a:rPr>
              <a:t>ΝΕΦ201</a:t>
            </a:r>
            <a:r>
              <a:rPr lang="el-GR" dirty="0">
                <a:latin typeface="Cambria" pitchFamily="18" charset="0"/>
                <a:ea typeface="Cambria" pitchFamily="18" charset="0"/>
              </a:rPr>
              <a:t>	Εισαγωγή στη Νεοελληνική Φιλολογία &amp; Ιστορία της Νεοελληνικής 				Λογοτεχνίας Ι </a:t>
            </a:r>
          </a:p>
          <a:p>
            <a:pPr>
              <a:buNone/>
            </a:pPr>
            <a:r>
              <a:rPr lang="el-GR" b="1" dirty="0">
                <a:latin typeface="Cambria" pitchFamily="18" charset="0"/>
                <a:ea typeface="Cambria" pitchFamily="18" charset="0"/>
              </a:rPr>
              <a:t>ΓΛΩ301</a:t>
            </a:r>
            <a:r>
              <a:rPr lang="el-GR" dirty="0">
                <a:latin typeface="Cambria" pitchFamily="18" charset="0"/>
                <a:ea typeface="Cambria" pitchFamily="18" charset="0"/>
              </a:rPr>
              <a:t>	Γενική Γλωσσολογία</a:t>
            </a:r>
          </a:p>
          <a:p>
            <a:pPr>
              <a:buNone/>
            </a:pPr>
            <a:r>
              <a:rPr lang="el-GR" dirty="0">
                <a:latin typeface="Cambria" pitchFamily="18" charset="0"/>
                <a:ea typeface="Cambria" pitchFamily="18" charset="0"/>
              </a:rPr>
              <a:t> </a:t>
            </a:r>
          </a:p>
          <a:p>
            <a:pPr>
              <a:buNone/>
            </a:pPr>
            <a:r>
              <a:rPr lang="el-GR" b="1" dirty="0">
                <a:latin typeface="Cambria" pitchFamily="18" charset="0"/>
                <a:ea typeface="Cambria" pitchFamily="18" charset="0"/>
              </a:rPr>
              <a:t>Β΄ ΕΞΑΜΗΝΟ </a:t>
            </a:r>
            <a:endParaRPr lang="el-GR" dirty="0">
              <a:latin typeface="Cambria" pitchFamily="18" charset="0"/>
              <a:ea typeface="Cambria" pitchFamily="18" charset="0"/>
            </a:endParaRPr>
          </a:p>
          <a:p>
            <a:pPr>
              <a:buNone/>
            </a:pPr>
            <a:r>
              <a:rPr lang="el-GR" b="1" dirty="0">
                <a:latin typeface="Cambria" pitchFamily="18" charset="0"/>
                <a:ea typeface="Cambria" pitchFamily="18" charset="0"/>
              </a:rPr>
              <a:t>ΑΕΦ105</a:t>
            </a:r>
            <a:r>
              <a:rPr lang="el-GR" dirty="0">
                <a:latin typeface="Cambria" pitchFamily="18" charset="0"/>
                <a:ea typeface="Cambria" pitchFamily="18" charset="0"/>
              </a:rPr>
              <a:t>	Αρχαία Ελληνική Γλώσσα Ι</a:t>
            </a:r>
          </a:p>
          <a:p>
            <a:pPr>
              <a:buNone/>
            </a:pPr>
            <a:r>
              <a:rPr lang="el-GR" b="1" dirty="0">
                <a:latin typeface="Cambria" pitchFamily="18" charset="0"/>
                <a:ea typeface="Cambria" pitchFamily="18" charset="0"/>
              </a:rPr>
              <a:t>ΛΦ125</a:t>
            </a:r>
            <a:r>
              <a:rPr lang="el-GR" dirty="0">
                <a:latin typeface="Cambria" pitchFamily="18" charset="0"/>
                <a:ea typeface="Cambria" pitchFamily="18" charset="0"/>
              </a:rPr>
              <a:t>	Λατινική Γλώσσα</a:t>
            </a:r>
          </a:p>
          <a:p>
            <a:pPr>
              <a:buNone/>
            </a:pPr>
            <a:r>
              <a:rPr lang="el-GR" b="1" dirty="0">
                <a:latin typeface="Cambria" pitchFamily="18" charset="0"/>
                <a:ea typeface="Cambria" pitchFamily="18" charset="0"/>
              </a:rPr>
              <a:t>ΒΦ223</a:t>
            </a:r>
            <a:r>
              <a:rPr lang="el-GR" dirty="0">
                <a:latin typeface="Cambria" pitchFamily="18" charset="0"/>
                <a:ea typeface="Cambria" pitchFamily="18" charset="0"/>
              </a:rPr>
              <a:t>	Βυζαντινή Πεζογραφία </a:t>
            </a:r>
          </a:p>
          <a:p>
            <a:pPr>
              <a:buNone/>
            </a:pPr>
            <a:r>
              <a:rPr lang="el-GR" b="1" dirty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ΝΕΦ202</a:t>
            </a:r>
            <a:r>
              <a:rPr lang="el-GR" dirty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	Ιστορία της Νεοελληνικής Λογοτεχνίας ΙΙ</a:t>
            </a:r>
          </a:p>
          <a:p>
            <a:pPr>
              <a:buNone/>
            </a:pPr>
            <a:r>
              <a:rPr lang="el-GR" b="1" dirty="0">
                <a:latin typeface="Cambria" pitchFamily="18" charset="0"/>
                <a:ea typeface="Cambria" pitchFamily="18" charset="0"/>
              </a:rPr>
              <a:t>ΓΛΩ302</a:t>
            </a:r>
            <a:r>
              <a:rPr lang="el-GR" dirty="0">
                <a:latin typeface="Cambria" pitchFamily="18" charset="0"/>
                <a:ea typeface="Cambria" pitchFamily="18" charset="0"/>
              </a:rPr>
              <a:t>	Επίπεδα Ανάλυσης της Γλώσσας Ι</a:t>
            </a:r>
          </a:p>
          <a:p>
            <a:endParaRPr lang="el-G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148280" y="148282"/>
            <a:ext cx="12200239" cy="619442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l-GR" b="1" dirty="0">
                <a:latin typeface="Cambria" pitchFamily="18" charset="0"/>
                <a:ea typeface="Cambria" pitchFamily="18" charset="0"/>
              </a:rPr>
              <a:t>Γ΄ ΕΞΑΜΗΝΟ </a:t>
            </a:r>
            <a:endParaRPr lang="el-GR" dirty="0">
              <a:latin typeface="Cambria" pitchFamily="18" charset="0"/>
              <a:ea typeface="Cambria" pitchFamily="18" charset="0"/>
            </a:endParaRPr>
          </a:p>
          <a:p>
            <a:pPr algn="just">
              <a:buNone/>
            </a:pPr>
            <a:r>
              <a:rPr lang="el-GR" b="1" dirty="0">
                <a:latin typeface="Cambria" pitchFamily="18" charset="0"/>
                <a:ea typeface="Cambria" pitchFamily="18" charset="0"/>
              </a:rPr>
              <a:t>ΑΕΦ103</a:t>
            </a:r>
            <a:r>
              <a:rPr lang="el-GR" dirty="0">
                <a:latin typeface="Cambria" pitchFamily="18" charset="0"/>
                <a:ea typeface="Cambria" pitchFamily="18" charset="0"/>
              </a:rPr>
              <a:t>	Αρχαία Ελληνική Πεζογραφία </a:t>
            </a:r>
          </a:p>
          <a:p>
            <a:pPr algn="just">
              <a:buNone/>
            </a:pPr>
            <a:r>
              <a:rPr lang="el-GR" b="1" dirty="0">
                <a:latin typeface="Cambria" pitchFamily="18" charset="0"/>
                <a:ea typeface="Cambria" pitchFamily="18" charset="0"/>
              </a:rPr>
              <a:t>ΑΕΦ104	</a:t>
            </a:r>
            <a:r>
              <a:rPr lang="el-GR" dirty="0">
                <a:latin typeface="Cambria" pitchFamily="18" charset="0"/>
                <a:ea typeface="Cambria" pitchFamily="18" charset="0"/>
              </a:rPr>
              <a:t>Τραγωδία</a:t>
            </a:r>
            <a:endParaRPr lang="el-GR" b="1" dirty="0">
              <a:latin typeface="Cambria" pitchFamily="18" charset="0"/>
              <a:ea typeface="Cambria" pitchFamily="18" charset="0"/>
            </a:endParaRPr>
          </a:p>
          <a:p>
            <a:pPr algn="just">
              <a:buNone/>
            </a:pPr>
            <a:r>
              <a:rPr lang="el-GR" b="1" dirty="0">
                <a:latin typeface="Cambria" pitchFamily="18" charset="0"/>
                <a:ea typeface="Cambria" pitchFamily="18" charset="0"/>
              </a:rPr>
              <a:t>ΛΦ123</a:t>
            </a:r>
            <a:r>
              <a:rPr lang="el-GR" dirty="0">
                <a:latin typeface="Cambria" pitchFamily="18" charset="0"/>
                <a:ea typeface="Cambria" pitchFamily="18" charset="0"/>
              </a:rPr>
              <a:t>	Πεζογραφία Ι </a:t>
            </a:r>
          </a:p>
          <a:p>
            <a:pPr algn="just">
              <a:buNone/>
            </a:pPr>
            <a:r>
              <a:rPr lang="el-GR" b="1" dirty="0">
                <a:latin typeface="Cambria" pitchFamily="18" charset="0"/>
                <a:ea typeface="Cambria" pitchFamily="18" charset="0"/>
              </a:rPr>
              <a:t>NEΦ203</a:t>
            </a:r>
            <a:r>
              <a:rPr lang="el-GR" dirty="0">
                <a:latin typeface="Cambria" pitchFamily="18" charset="0"/>
                <a:ea typeface="Cambria" pitchFamily="18" charset="0"/>
              </a:rPr>
              <a:t>	Θεωρία της Λογοτεχνίας (Αναλύσεις κειμένων και διδακτικές εφαρμογές)</a:t>
            </a:r>
          </a:p>
          <a:p>
            <a:pPr algn="just">
              <a:buNone/>
            </a:pPr>
            <a:r>
              <a:rPr lang="el-GR" b="1" dirty="0">
                <a:latin typeface="Cambria" pitchFamily="18" charset="0"/>
                <a:ea typeface="Cambria" pitchFamily="18" charset="0"/>
              </a:rPr>
              <a:t>ΓΛΩ304</a:t>
            </a:r>
            <a:r>
              <a:rPr lang="el-GR" dirty="0">
                <a:latin typeface="Cambria" pitchFamily="18" charset="0"/>
                <a:ea typeface="Cambria" pitchFamily="18" charset="0"/>
              </a:rPr>
              <a:t>	Επίπεδα Ανάλυσης της Γλώσσας ΙΙ </a:t>
            </a:r>
          </a:p>
          <a:p>
            <a:pPr algn="just">
              <a:buNone/>
            </a:pPr>
            <a:r>
              <a:rPr lang="el-GR" dirty="0">
                <a:latin typeface="Cambria" pitchFamily="18" charset="0"/>
                <a:ea typeface="Cambria" pitchFamily="18" charset="0"/>
              </a:rPr>
              <a:t> </a:t>
            </a:r>
          </a:p>
          <a:p>
            <a:pPr algn="just">
              <a:buNone/>
            </a:pPr>
            <a:r>
              <a:rPr lang="el-GR" b="1" dirty="0">
                <a:latin typeface="Cambria" pitchFamily="18" charset="0"/>
                <a:ea typeface="Cambria" pitchFamily="18" charset="0"/>
              </a:rPr>
              <a:t>Δ΄ ΕΞΑΜΗΝΟ </a:t>
            </a:r>
            <a:endParaRPr lang="el-GR" dirty="0">
              <a:latin typeface="Cambria" pitchFamily="18" charset="0"/>
              <a:ea typeface="Cambria" pitchFamily="18" charset="0"/>
            </a:endParaRPr>
          </a:p>
          <a:p>
            <a:pPr algn="just">
              <a:buNone/>
            </a:pPr>
            <a:r>
              <a:rPr lang="el-GR" b="1" dirty="0">
                <a:latin typeface="Cambria" pitchFamily="18" charset="0"/>
                <a:ea typeface="Cambria" pitchFamily="18" charset="0"/>
              </a:rPr>
              <a:t>ΑΕΦ102</a:t>
            </a:r>
            <a:r>
              <a:rPr lang="el-GR" dirty="0">
                <a:latin typeface="Cambria" pitchFamily="18" charset="0"/>
                <a:ea typeface="Cambria" pitchFamily="18" charset="0"/>
              </a:rPr>
              <a:t>	Ομηρικό Έπος</a:t>
            </a:r>
          </a:p>
          <a:p>
            <a:pPr algn="just">
              <a:buNone/>
            </a:pPr>
            <a:r>
              <a:rPr lang="el-GR" b="1" dirty="0">
                <a:latin typeface="Cambria" pitchFamily="18" charset="0"/>
                <a:ea typeface="Cambria" pitchFamily="18" charset="0"/>
              </a:rPr>
              <a:t>ΛΦ124</a:t>
            </a:r>
            <a:r>
              <a:rPr lang="el-GR" dirty="0">
                <a:latin typeface="Cambria" pitchFamily="18" charset="0"/>
                <a:ea typeface="Cambria" pitchFamily="18" charset="0"/>
              </a:rPr>
              <a:t>	Ποιητικά Κείμενα Ι </a:t>
            </a:r>
          </a:p>
          <a:p>
            <a:pPr algn="just">
              <a:buNone/>
            </a:pPr>
            <a:r>
              <a:rPr lang="el-GR" b="1" dirty="0">
                <a:latin typeface="Cambria" pitchFamily="18" charset="0"/>
                <a:ea typeface="Cambria" pitchFamily="18" charset="0"/>
              </a:rPr>
              <a:t>ΒΦ224</a:t>
            </a:r>
            <a:r>
              <a:rPr lang="el-GR" dirty="0">
                <a:latin typeface="Cambria" pitchFamily="18" charset="0"/>
                <a:ea typeface="Cambria" pitchFamily="18" charset="0"/>
              </a:rPr>
              <a:t>	Βυζαντινή Ποίηση </a:t>
            </a:r>
          </a:p>
          <a:p>
            <a:pPr algn="just">
              <a:buNone/>
            </a:pPr>
            <a:r>
              <a:rPr lang="el-GR" b="1" dirty="0">
                <a:latin typeface="Cambria" pitchFamily="18" charset="0"/>
                <a:ea typeface="Cambria" pitchFamily="18" charset="0"/>
              </a:rPr>
              <a:t>ΝΕΦ204 	</a:t>
            </a:r>
            <a:r>
              <a:rPr lang="el-GR" dirty="0">
                <a:latin typeface="Cambria" pitchFamily="18" charset="0"/>
                <a:ea typeface="Cambria" pitchFamily="18" charset="0"/>
              </a:rPr>
              <a:t>Εισαγωγή στη Συγκριτική Γραμματολογία: Θεωρία, μεθοδολογία  και 				εφαρμογές στη διδασκαλία της συγκριτικής προσέγγισης εθνικών 				λογοτεχνιών και πολιτισμών της Ευρώπης</a:t>
            </a:r>
          </a:p>
          <a:p>
            <a:pPr algn="just">
              <a:buNone/>
            </a:pPr>
            <a:r>
              <a:rPr lang="el-GR" b="1" dirty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ΓΛΩ305	</a:t>
            </a:r>
            <a:r>
              <a:rPr lang="el-GR" dirty="0" err="1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Γραμματισμός</a:t>
            </a:r>
            <a:r>
              <a:rPr lang="el-GR" dirty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 και Σχεδιασμός Γλωσσικού Μαθήματος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36605" y="365125"/>
            <a:ext cx="11376454" cy="1051783"/>
          </a:xfrm>
        </p:spPr>
        <p:txBody>
          <a:bodyPr>
            <a:normAutofit fontScale="90000"/>
          </a:bodyPr>
          <a:lstStyle/>
          <a:p>
            <a:pPr algn="ctr"/>
            <a:r>
              <a:rPr lang="el-GR" b="1" u="sng" dirty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Προαπαιτούμενα Μαθήματα </a:t>
            </a:r>
            <a:br>
              <a:rPr lang="el-GR" b="1" dirty="0">
                <a:latin typeface="Cambria" pitchFamily="18" charset="0"/>
                <a:ea typeface="Cambria" pitchFamily="18" charset="0"/>
              </a:rPr>
            </a:br>
            <a:r>
              <a:rPr lang="el-GR" b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για την επιλογή ειδίκευσης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86401" y="1751483"/>
            <a:ext cx="10958015" cy="4690505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l-GR" b="1" dirty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Κλασική Ειδίκευση</a:t>
            </a:r>
          </a:p>
          <a:p>
            <a:r>
              <a:rPr lang="el-GR" b="1" dirty="0">
                <a:latin typeface="Cambria" pitchFamily="18" charset="0"/>
                <a:ea typeface="Cambria" pitchFamily="18" charset="0"/>
              </a:rPr>
              <a:t>ΑΕΦ101	</a:t>
            </a:r>
            <a:r>
              <a:rPr lang="el-GR" dirty="0">
                <a:latin typeface="Cambria" pitchFamily="18" charset="0"/>
                <a:ea typeface="Cambria" pitchFamily="18" charset="0"/>
              </a:rPr>
              <a:t>Ιστορία της Αρχαίας Ελληνικής Λογοτεχνίας/Θεματογραφία</a:t>
            </a:r>
          </a:p>
          <a:p>
            <a:pPr>
              <a:buNone/>
            </a:pPr>
            <a:r>
              <a:rPr lang="el-GR" dirty="0">
                <a:latin typeface="Cambria" pitchFamily="18" charset="0"/>
                <a:ea typeface="Cambria" pitchFamily="18" charset="0"/>
              </a:rPr>
              <a:t>							</a:t>
            </a:r>
            <a:r>
              <a:rPr lang="el-GR" b="1" u="sng" dirty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ή</a:t>
            </a:r>
            <a:r>
              <a:rPr lang="el-GR" dirty="0">
                <a:latin typeface="Cambria" pitchFamily="18" charset="0"/>
                <a:ea typeface="Cambria" pitchFamily="18" charset="0"/>
              </a:rPr>
              <a:t> </a:t>
            </a:r>
          </a:p>
          <a:p>
            <a:r>
              <a:rPr lang="el-GR" b="1" dirty="0">
                <a:latin typeface="Cambria" pitchFamily="18" charset="0"/>
                <a:ea typeface="Cambria" pitchFamily="18" charset="0"/>
              </a:rPr>
              <a:t>ΛΦ121	</a:t>
            </a:r>
            <a:r>
              <a:rPr lang="el-GR" dirty="0">
                <a:latin typeface="Cambria" pitchFamily="18" charset="0"/>
                <a:ea typeface="Cambria" pitchFamily="18" charset="0"/>
              </a:rPr>
              <a:t>Λατινική Θεματογραφία</a:t>
            </a:r>
          </a:p>
          <a:p>
            <a:pPr>
              <a:buNone/>
            </a:pPr>
            <a:endParaRPr lang="el-GR" dirty="0">
              <a:latin typeface="Cambria" pitchFamily="18" charset="0"/>
              <a:ea typeface="Cambria" pitchFamily="18" charset="0"/>
            </a:endParaRPr>
          </a:p>
          <a:p>
            <a:pPr>
              <a:buNone/>
            </a:pPr>
            <a:r>
              <a:rPr lang="el-GR" b="1" dirty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Βυζαντινή και Νεοελληνική Ειδίκευση</a:t>
            </a:r>
          </a:p>
          <a:p>
            <a:r>
              <a:rPr lang="el-GR" b="1" dirty="0">
                <a:latin typeface="Cambria" pitchFamily="18" charset="0"/>
                <a:ea typeface="Cambria" pitchFamily="18" charset="0"/>
              </a:rPr>
              <a:t>ΒΦ221	</a:t>
            </a:r>
            <a:r>
              <a:rPr lang="el-GR" dirty="0">
                <a:latin typeface="Cambria" pitchFamily="18" charset="0"/>
                <a:ea typeface="Cambria" pitchFamily="18" charset="0"/>
              </a:rPr>
              <a:t>Εισαγωγή στη Βυζαντινή Φιλολογία</a:t>
            </a:r>
          </a:p>
          <a:p>
            <a:pPr>
              <a:buNone/>
            </a:pPr>
            <a:r>
              <a:rPr lang="el-GR" dirty="0">
                <a:latin typeface="Cambria" pitchFamily="18" charset="0"/>
                <a:ea typeface="Cambria" pitchFamily="18" charset="0"/>
              </a:rPr>
              <a:t>							</a:t>
            </a:r>
            <a:r>
              <a:rPr lang="el-GR" b="1" dirty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el-GR" b="1" u="sng" dirty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ή</a:t>
            </a:r>
            <a:endParaRPr lang="el-GR" u="sng" dirty="0">
              <a:latin typeface="Cambria" pitchFamily="18" charset="0"/>
              <a:ea typeface="Cambria" pitchFamily="18" charset="0"/>
            </a:endParaRPr>
          </a:p>
          <a:p>
            <a:r>
              <a:rPr lang="el-GR" b="1" dirty="0">
                <a:latin typeface="Cambria" pitchFamily="18" charset="0"/>
                <a:ea typeface="Cambria" pitchFamily="18" charset="0"/>
              </a:rPr>
              <a:t>ΝΕΦ202	</a:t>
            </a:r>
            <a:r>
              <a:rPr lang="el-GR" dirty="0">
                <a:latin typeface="Cambria" pitchFamily="18" charset="0"/>
                <a:ea typeface="Cambria" pitchFamily="18" charset="0"/>
              </a:rPr>
              <a:t>Ιστορία της Νεοελληνικής Λογοτεχνίας ΙΙ </a:t>
            </a:r>
          </a:p>
          <a:p>
            <a:pPr>
              <a:buNone/>
            </a:pPr>
            <a:endParaRPr lang="el-GR" b="1" dirty="0">
              <a:latin typeface="Cambria" pitchFamily="18" charset="0"/>
              <a:ea typeface="Cambria" pitchFamily="18" charset="0"/>
            </a:endParaRPr>
          </a:p>
          <a:p>
            <a:pPr>
              <a:buNone/>
            </a:pPr>
            <a:r>
              <a:rPr lang="el-GR" b="1" dirty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Γλωσσολογική Ειδίκευση</a:t>
            </a:r>
          </a:p>
          <a:p>
            <a:r>
              <a:rPr lang="el-GR" b="1" dirty="0">
                <a:latin typeface="Cambria" pitchFamily="18" charset="0"/>
                <a:ea typeface="Cambria" pitchFamily="18" charset="0"/>
                <a:cs typeface="Times New Roman" panose="02020603050405020304" pitchFamily="18" charset="0"/>
              </a:rPr>
              <a:t>ΓΛΩ305	</a:t>
            </a:r>
            <a:r>
              <a:rPr lang="el-GR" dirty="0" err="1">
                <a:latin typeface="Cambria" pitchFamily="18" charset="0"/>
                <a:ea typeface="Cambria" pitchFamily="18" charset="0"/>
                <a:cs typeface="Times New Roman" panose="02020603050405020304" pitchFamily="18" charset="0"/>
              </a:rPr>
              <a:t>Γραμματισμός</a:t>
            </a:r>
            <a:r>
              <a:rPr lang="el-GR" dirty="0">
                <a:latin typeface="Cambria" pitchFamily="18" charset="0"/>
                <a:ea typeface="Cambria" pitchFamily="18" charset="0"/>
                <a:cs typeface="Times New Roman" panose="02020603050405020304" pitchFamily="18" charset="0"/>
              </a:rPr>
              <a:t> και Σχεδιασμός Γλωσσικού Μαθήματος</a:t>
            </a:r>
          </a:p>
          <a:p>
            <a:endParaRPr lang="el-G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09600" y="1"/>
            <a:ext cx="10972800" cy="799069"/>
          </a:xfrm>
        </p:spPr>
        <p:txBody>
          <a:bodyPr>
            <a:normAutofit fontScale="90000"/>
          </a:bodyPr>
          <a:lstStyle/>
          <a:p>
            <a:pPr algn="ctr"/>
            <a:r>
              <a:rPr lang="el-GR" b="1" dirty="0">
                <a:latin typeface="Cambria" pitchFamily="18" charset="0"/>
              </a:rPr>
              <a:t>Β’ Ζώνη - Κλασική Ειδίκευση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95943" y="724930"/>
            <a:ext cx="11996058" cy="5871813"/>
          </a:xfrm>
        </p:spPr>
        <p:txBody>
          <a:bodyPr>
            <a:normAutofit fontScale="92500" lnSpcReduction="20000"/>
          </a:bodyPr>
          <a:lstStyle/>
          <a:p>
            <a:r>
              <a:rPr lang="el-GR" b="1" dirty="0">
                <a:solidFill>
                  <a:srgbClr val="FF0000"/>
                </a:solidFill>
                <a:latin typeface="Cambria" pitchFamily="18" charset="0"/>
              </a:rPr>
              <a:t>4 ΥΑΕΦ</a:t>
            </a:r>
          </a:p>
          <a:p>
            <a:pPr lvl="1"/>
            <a:r>
              <a:rPr lang="el-GR" b="1" dirty="0">
                <a:latin typeface="Cambria" pitchFamily="18" charset="0"/>
              </a:rPr>
              <a:t>ΥΑΕΦ142</a:t>
            </a:r>
            <a:r>
              <a:rPr lang="el-GR" dirty="0">
                <a:latin typeface="Cambria" pitchFamily="18" charset="0"/>
              </a:rPr>
              <a:t>: Αρχαία Ελληνική Γλώσσα ΙΙ</a:t>
            </a:r>
          </a:p>
          <a:p>
            <a:pPr lvl="1"/>
            <a:r>
              <a:rPr lang="el-GR" b="1" dirty="0">
                <a:latin typeface="Cambria" pitchFamily="18" charset="0"/>
              </a:rPr>
              <a:t>ΥΑΕΦ144</a:t>
            </a:r>
            <a:r>
              <a:rPr lang="el-GR" dirty="0">
                <a:latin typeface="Cambria" pitchFamily="18" charset="0"/>
              </a:rPr>
              <a:t>: Λυρική Ποίηση</a:t>
            </a:r>
          </a:p>
          <a:p>
            <a:pPr lvl="1"/>
            <a:r>
              <a:rPr lang="el-GR" b="1" dirty="0">
                <a:latin typeface="Cambria" pitchFamily="18" charset="0"/>
              </a:rPr>
              <a:t>ΥΑΕΦ146</a:t>
            </a:r>
            <a:r>
              <a:rPr lang="el-GR" dirty="0">
                <a:latin typeface="Cambria" pitchFamily="18" charset="0"/>
              </a:rPr>
              <a:t>: Ιστοριογραφία</a:t>
            </a:r>
          </a:p>
          <a:p>
            <a:pPr lvl="1"/>
            <a:r>
              <a:rPr lang="el-GR" b="1" dirty="0">
                <a:latin typeface="Cambria" pitchFamily="18" charset="0"/>
              </a:rPr>
              <a:t>ΥΑΕΦ148</a:t>
            </a:r>
            <a:r>
              <a:rPr lang="el-GR" dirty="0">
                <a:latin typeface="Cambria" pitchFamily="18" charset="0"/>
              </a:rPr>
              <a:t>: Φιλοσοφικά Κείμενα</a:t>
            </a:r>
          </a:p>
          <a:p>
            <a:r>
              <a:rPr lang="el-GR" b="1" dirty="0">
                <a:solidFill>
                  <a:srgbClr val="FF0000"/>
                </a:solidFill>
                <a:latin typeface="Cambria" pitchFamily="18" charset="0"/>
              </a:rPr>
              <a:t>4 ΕΕΑΕΦ</a:t>
            </a:r>
          </a:p>
          <a:p>
            <a:r>
              <a:rPr lang="el-GR" b="1" dirty="0">
                <a:solidFill>
                  <a:srgbClr val="FF0000"/>
                </a:solidFill>
                <a:latin typeface="Cambria" pitchFamily="18" charset="0"/>
              </a:rPr>
              <a:t>4</a:t>
            </a:r>
            <a:r>
              <a:rPr lang="el-GR" dirty="0">
                <a:solidFill>
                  <a:srgbClr val="FF0000"/>
                </a:solidFill>
                <a:latin typeface="Cambria" pitchFamily="18" charset="0"/>
              </a:rPr>
              <a:t> </a:t>
            </a:r>
            <a:r>
              <a:rPr lang="el-GR" b="1" dirty="0">
                <a:solidFill>
                  <a:srgbClr val="FF0000"/>
                </a:solidFill>
                <a:latin typeface="Cambria" pitchFamily="18" charset="0"/>
              </a:rPr>
              <a:t>ΥΛΦ</a:t>
            </a:r>
            <a:endParaRPr lang="el-GR" b="1" dirty="0">
              <a:solidFill>
                <a:srgbClr val="0070C0"/>
              </a:solidFill>
              <a:latin typeface="Cambria" pitchFamily="18" charset="0"/>
            </a:endParaRPr>
          </a:p>
          <a:p>
            <a:pPr lvl="1"/>
            <a:r>
              <a:rPr lang="el-GR" b="1" dirty="0">
                <a:latin typeface="Cambria" pitchFamily="18" charset="0"/>
              </a:rPr>
              <a:t>ΥΛΦ171</a:t>
            </a:r>
            <a:r>
              <a:rPr lang="el-GR" dirty="0">
                <a:latin typeface="Cambria" pitchFamily="18" charset="0"/>
              </a:rPr>
              <a:t>: Πεζογραφία ΙΙ</a:t>
            </a:r>
          </a:p>
          <a:p>
            <a:pPr lvl="1"/>
            <a:r>
              <a:rPr lang="el-GR" b="1" dirty="0">
                <a:latin typeface="Cambria" pitchFamily="18" charset="0"/>
              </a:rPr>
              <a:t>ΥΛΦ172</a:t>
            </a:r>
            <a:r>
              <a:rPr lang="el-GR" dirty="0">
                <a:latin typeface="Cambria" pitchFamily="18" charset="0"/>
              </a:rPr>
              <a:t>: Ποιητικά Κείμενα ΙΙ</a:t>
            </a:r>
          </a:p>
          <a:p>
            <a:pPr lvl="1"/>
            <a:r>
              <a:rPr lang="el-GR" b="1" dirty="0">
                <a:latin typeface="Cambria" pitchFamily="18" charset="0"/>
              </a:rPr>
              <a:t>ΥΛΦ173</a:t>
            </a:r>
            <a:r>
              <a:rPr lang="el-GR" dirty="0">
                <a:latin typeface="Cambria" pitchFamily="18" charset="0"/>
              </a:rPr>
              <a:t>: Έπος</a:t>
            </a:r>
          </a:p>
          <a:p>
            <a:pPr lvl="1"/>
            <a:r>
              <a:rPr lang="el-GR" b="1" dirty="0">
                <a:latin typeface="Cambria" pitchFamily="18" charset="0"/>
              </a:rPr>
              <a:t>ΥΛΦ186</a:t>
            </a:r>
            <a:r>
              <a:rPr lang="el-GR" dirty="0">
                <a:latin typeface="Cambria" pitchFamily="18" charset="0"/>
              </a:rPr>
              <a:t>: Ιστοριογραφία</a:t>
            </a:r>
          </a:p>
          <a:p>
            <a:r>
              <a:rPr lang="el-GR" b="1" dirty="0">
                <a:solidFill>
                  <a:srgbClr val="FF0000"/>
                </a:solidFill>
                <a:latin typeface="Cambria" pitchFamily="18" charset="0"/>
              </a:rPr>
              <a:t>2 ΠΑΙΔ</a:t>
            </a:r>
          </a:p>
          <a:p>
            <a:pPr lvl="1"/>
            <a:r>
              <a:rPr lang="el-GR" b="1" dirty="0">
                <a:latin typeface="Cambria" pitchFamily="18" charset="0"/>
              </a:rPr>
              <a:t>ΠΑΙΔ531</a:t>
            </a:r>
            <a:r>
              <a:rPr lang="el-GR" dirty="0">
                <a:latin typeface="Cambria" pitchFamily="18" charset="0"/>
              </a:rPr>
              <a:t>: Εισαγωγή στην Παιδαγωγική Επιστήμη</a:t>
            </a:r>
          </a:p>
          <a:p>
            <a:pPr lvl="1"/>
            <a:r>
              <a:rPr lang="el-GR" b="1" dirty="0">
                <a:latin typeface="Cambria" pitchFamily="18" charset="0"/>
              </a:rPr>
              <a:t>ΠΑΙΔ532</a:t>
            </a:r>
            <a:r>
              <a:rPr lang="el-GR" dirty="0">
                <a:latin typeface="Cambria" pitchFamily="18" charset="0"/>
              </a:rPr>
              <a:t>: Γενική Διδακτική: Μάθηση και Διδασκαλία - Διδακτικές Ασκήσεις</a:t>
            </a:r>
          </a:p>
          <a:p>
            <a:r>
              <a:rPr lang="el-GR" b="1" dirty="0">
                <a:solidFill>
                  <a:srgbClr val="FF0000"/>
                </a:solidFill>
                <a:latin typeface="Cambria" pitchFamily="18" charset="0"/>
              </a:rPr>
              <a:t>ΠΑ551</a:t>
            </a:r>
            <a:r>
              <a:rPr lang="el-GR" dirty="0">
                <a:latin typeface="Cambria" pitchFamily="18" charset="0"/>
              </a:rPr>
              <a:t>: Πρακτική Άσκηση</a:t>
            </a:r>
          </a:p>
          <a:p>
            <a:r>
              <a:rPr lang="el-GR" b="1" dirty="0">
                <a:solidFill>
                  <a:srgbClr val="FF0000"/>
                </a:solidFill>
                <a:latin typeface="Cambria" pitchFamily="18" charset="0"/>
              </a:rPr>
              <a:t>5 Ελεύθερες Επιλογές</a:t>
            </a:r>
          </a:p>
          <a:p>
            <a:pPr>
              <a:buNone/>
            </a:pPr>
            <a:endParaRPr lang="el-GR" b="1" dirty="0">
              <a:solidFill>
                <a:srgbClr val="FF0000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496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Τίτλος"/>
          <p:cNvSpPr>
            <a:spLocks noGrp="1"/>
          </p:cNvSpPr>
          <p:nvPr>
            <p:ph type="title"/>
          </p:nvPr>
        </p:nvSpPr>
        <p:spPr>
          <a:xfrm>
            <a:off x="339635" y="401512"/>
            <a:ext cx="11268891" cy="946484"/>
          </a:xfrm>
        </p:spPr>
        <p:txBody>
          <a:bodyPr>
            <a:noAutofit/>
          </a:bodyPr>
          <a:lstStyle/>
          <a:p>
            <a:pPr algn="ctr"/>
            <a:r>
              <a:rPr lang="el-GR" sz="4000" dirty="0">
                <a:latin typeface="Cambria" pitchFamily="18" charset="0"/>
              </a:rPr>
              <a:t>ΕΝΔΕΙΚΤΙΚΟ ΠΡΟΓΡΑΜΜΑ ΣΠΟΥΔΩΝ</a:t>
            </a:r>
            <a:br>
              <a:rPr lang="el-GR" sz="4000" dirty="0">
                <a:latin typeface="Cambria" pitchFamily="18" charset="0"/>
              </a:rPr>
            </a:br>
            <a:r>
              <a:rPr lang="el-GR" sz="4000" dirty="0">
                <a:latin typeface="Cambria" pitchFamily="18" charset="0"/>
              </a:rPr>
              <a:t>ΚΛΑΣΙΚΗΣ ΕΙΔΙΚΕΥΣΗΣ</a:t>
            </a:r>
          </a:p>
        </p:txBody>
      </p:sp>
      <p:sp>
        <p:nvSpPr>
          <p:cNvPr id="2" name="1 - Θέση περιεχομένου"/>
          <p:cNvSpPr>
            <a:spLocks noGrp="1"/>
          </p:cNvSpPr>
          <p:nvPr>
            <p:ph idx="1"/>
          </p:nvPr>
        </p:nvSpPr>
        <p:spPr>
          <a:xfrm>
            <a:off x="701039" y="1559521"/>
            <a:ext cx="10972800" cy="497305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l-GR" b="1" dirty="0">
                <a:latin typeface="Cambria" pitchFamily="18" charset="0"/>
              </a:rPr>
              <a:t>Ε΄ ΕΞΑΜΗΝΟ (5 Μαθήματα </a:t>
            </a:r>
            <a:r>
              <a:rPr lang="en-US" b="1" dirty="0">
                <a:latin typeface="Cambria" pitchFamily="18" charset="0"/>
              </a:rPr>
              <a:t>x</a:t>
            </a:r>
            <a:r>
              <a:rPr lang="el-GR" b="1" dirty="0">
                <a:latin typeface="Cambria" pitchFamily="18" charset="0"/>
              </a:rPr>
              <a:t> 6 μονάδες ECTS= 30 μονάδες ECTS)</a:t>
            </a:r>
            <a:endParaRPr lang="el-GR" dirty="0">
              <a:latin typeface="Cambria" pitchFamily="18" charset="0"/>
            </a:endParaRP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ΥΑΕΦ148	Φιλοσοφικά Κείμενα	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ΥΛΦ171	Πεζογραφία ΙΙ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ΕΕΑΕΦ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ΠΑΙΔ531 	Εισαγωγή στην Παιδαγωγική Επιστήμη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ΕΕ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 </a:t>
            </a:r>
          </a:p>
          <a:p>
            <a:pPr>
              <a:buNone/>
            </a:pPr>
            <a:r>
              <a:rPr lang="el-GR" b="1" dirty="0">
                <a:latin typeface="Cambria" pitchFamily="18" charset="0"/>
              </a:rPr>
              <a:t>ΣΤ΄ ΕΞΑΜΗΝΟ (5 Μαθήματα </a:t>
            </a:r>
            <a:r>
              <a:rPr lang="en-US" b="1" dirty="0">
                <a:latin typeface="Cambria" pitchFamily="18" charset="0"/>
              </a:rPr>
              <a:t>x</a:t>
            </a:r>
            <a:r>
              <a:rPr lang="el-GR" b="1" dirty="0">
                <a:latin typeface="Cambria" pitchFamily="18" charset="0"/>
              </a:rPr>
              <a:t> 6 μονάδες ECTS= 30 μονάδες ECTS)</a:t>
            </a:r>
            <a:endParaRPr lang="el-GR" dirty="0">
              <a:latin typeface="Cambria" pitchFamily="18" charset="0"/>
            </a:endParaRP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ΥΑΕΦ142	Αρχαία Ελληνική Γλώσσα ΙΙ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ΥΑΕΦ144	Λυρική Ποίηση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ΥΛΦ172	Ποιητικά Κείμενα ΙΙ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ΕΕΑΕΦ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ΠΑΙΔ532	Γενική Διδακτική: Μάθηση και Διδασκαλία - Διδακτικές Ασκήσεις</a:t>
            </a:r>
          </a:p>
          <a:p>
            <a:pPr>
              <a:buNone/>
            </a:pPr>
            <a:endParaRPr lang="el-GR" dirty="0">
              <a:latin typeface="Cambria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περιεχομένου"/>
          <p:cNvSpPr>
            <a:spLocks noGrp="1"/>
          </p:cNvSpPr>
          <p:nvPr>
            <p:ph idx="1"/>
          </p:nvPr>
        </p:nvSpPr>
        <p:spPr>
          <a:xfrm>
            <a:off x="544285" y="916462"/>
            <a:ext cx="11417643" cy="5574155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l-GR" b="1" dirty="0">
                <a:latin typeface="Cambria" pitchFamily="18" charset="0"/>
              </a:rPr>
              <a:t>Ζ΄ ΕΞΑΜΗΝΟ (5 Μαθήματα </a:t>
            </a:r>
            <a:r>
              <a:rPr lang="en-US" b="1" dirty="0">
                <a:latin typeface="Cambria" pitchFamily="18" charset="0"/>
              </a:rPr>
              <a:t>x</a:t>
            </a:r>
            <a:r>
              <a:rPr lang="el-GR" b="1" dirty="0">
                <a:latin typeface="Cambria" pitchFamily="18" charset="0"/>
              </a:rPr>
              <a:t> 6 μονάδες ECTS= 30 μονάδες ECTS)</a:t>
            </a:r>
            <a:endParaRPr lang="el-GR" dirty="0">
              <a:latin typeface="Cambria" pitchFamily="18" charset="0"/>
            </a:endParaRP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ΥΛΦ173	Έπος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ΕΕΑΕΦ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ΕΕ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ΕΕ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ΠΑ551 (Υποχρεωτική για τους φοιτητές Α-Μ. Οι φοιτητές Ν-Ω παίρνουν μία ΕΕ).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 </a:t>
            </a:r>
          </a:p>
          <a:p>
            <a:pPr>
              <a:buNone/>
            </a:pPr>
            <a:r>
              <a:rPr lang="el-GR" b="1" dirty="0">
                <a:latin typeface="Cambria" pitchFamily="18" charset="0"/>
              </a:rPr>
              <a:t>Η΄ ΕΞΑΜΗΝΟ (5 Μαθήματα </a:t>
            </a:r>
            <a:r>
              <a:rPr lang="en-US" b="1" dirty="0">
                <a:latin typeface="Cambria" pitchFamily="18" charset="0"/>
              </a:rPr>
              <a:t>x</a:t>
            </a:r>
            <a:r>
              <a:rPr lang="el-GR" b="1" dirty="0">
                <a:latin typeface="Cambria" pitchFamily="18" charset="0"/>
              </a:rPr>
              <a:t> 6 μονάδες ECTS= 30 μονάδες ECTS)</a:t>
            </a:r>
            <a:endParaRPr lang="el-GR" dirty="0">
              <a:latin typeface="Cambria" pitchFamily="18" charset="0"/>
            </a:endParaRP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ΥΑΕΦ146	Ιστοριογραφία 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ΥΛΦ186	Ιστοριογραφία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ΕΕΑΕΦ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ΕΕ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ΠΑ551 (Υποχρεωτική για τους φοιτητές Ν-Ω. Οι φοιτητές Α-Μ παίρνουν μία ΕΕ).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391886"/>
            <a:ext cx="12192000" cy="1013254"/>
          </a:xfrm>
        </p:spPr>
        <p:txBody>
          <a:bodyPr>
            <a:normAutofit fontScale="90000"/>
          </a:bodyPr>
          <a:lstStyle/>
          <a:p>
            <a:pPr algn="ctr"/>
            <a:r>
              <a:rPr lang="el-GR" b="1" dirty="0">
                <a:latin typeface="Cambria" pitchFamily="18" charset="0"/>
              </a:rPr>
              <a:t>Β’ Ζώνη - Βυζαντινή και Νεοελληνική Ειδίκευση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287382" y="1222180"/>
            <a:ext cx="11617235" cy="5661865"/>
          </a:xfrm>
        </p:spPr>
        <p:txBody>
          <a:bodyPr>
            <a:noAutofit/>
          </a:bodyPr>
          <a:lstStyle/>
          <a:p>
            <a:r>
              <a:rPr lang="el-GR" sz="2000" b="1" dirty="0">
                <a:solidFill>
                  <a:srgbClr val="FF0000"/>
                </a:solidFill>
                <a:latin typeface="Cambria" pitchFamily="18" charset="0"/>
              </a:rPr>
              <a:t>4 ΥΝΕΦ </a:t>
            </a:r>
          </a:p>
          <a:p>
            <a:pPr lvl="1"/>
            <a:r>
              <a:rPr lang="el-GR" sz="2000" b="1" dirty="0">
                <a:latin typeface="Cambria" pitchFamily="18" charset="0"/>
              </a:rPr>
              <a:t>ΥΝΕΦ241</a:t>
            </a:r>
            <a:r>
              <a:rPr lang="el-GR" sz="2000" dirty="0">
                <a:latin typeface="Cambria" pitchFamily="18" charset="0"/>
              </a:rPr>
              <a:t>: Νεοελληνική Λογοτεχνία/Γραμματεία (αρχές-1669)</a:t>
            </a:r>
          </a:p>
          <a:p>
            <a:pPr lvl="1"/>
            <a:r>
              <a:rPr lang="el-GR" sz="2000" b="1" dirty="0">
                <a:latin typeface="Cambria" pitchFamily="18" charset="0"/>
              </a:rPr>
              <a:t>ΥΝΕΦ242</a:t>
            </a:r>
            <a:r>
              <a:rPr lang="el-GR" sz="2000" dirty="0">
                <a:latin typeface="Cambria" pitchFamily="18" charset="0"/>
              </a:rPr>
              <a:t>: Νεοελληνική Λογοτεχνία/Γραμματεία (1669-1830)</a:t>
            </a:r>
          </a:p>
          <a:p>
            <a:pPr lvl="1"/>
            <a:r>
              <a:rPr lang="el-GR" sz="2000" b="1" dirty="0">
                <a:latin typeface="Cambria" pitchFamily="18" charset="0"/>
              </a:rPr>
              <a:t>ΥΝΕΦ243</a:t>
            </a:r>
            <a:r>
              <a:rPr lang="el-GR" sz="2000" dirty="0">
                <a:latin typeface="Cambria" pitchFamily="18" charset="0"/>
              </a:rPr>
              <a:t>: Νεοελληνική Λογοτεχνία/Γραμματεία (1830-1914)</a:t>
            </a:r>
          </a:p>
          <a:p>
            <a:pPr lvl="1"/>
            <a:r>
              <a:rPr lang="el-GR" sz="2000" b="1" dirty="0">
                <a:latin typeface="Cambria" pitchFamily="18" charset="0"/>
              </a:rPr>
              <a:t>ΥΝΕΦ244</a:t>
            </a:r>
            <a:r>
              <a:rPr lang="el-GR" sz="2000" dirty="0">
                <a:latin typeface="Cambria" pitchFamily="18" charset="0"/>
              </a:rPr>
              <a:t>: Νεοελληνική Λογοτεχνία/ Γραμματεία (1914-1974)</a:t>
            </a:r>
          </a:p>
          <a:p>
            <a:r>
              <a:rPr lang="el-GR" sz="2000" b="1" dirty="0">
                <a:solidFill>
                  <a:srgbClr val="FF0000"/>
                </a:solidFill>
                <a:latin typeface="Cambria" pitchFamily="18" charset="0"/>
              </a:rPr>
              <a:t>4 ΕΕΝΕΦ</a:t>
            </a:r>
          </a:p>
          <a:p>
            <a:r>
              <a:rPr lang="el-GR" sz="2000" b="1" dirty="0">
                <a:solidFill>
                  <a:srgbClr val="FF0000"/>
                </a:solidFill>
                <a:latin typeface="Cambria" pitchFamily="18" charset="0"/>
              </a:rPr>
              <a:t>2 ΥΒΦ</a:t>
            </a:r>
          </a:p>
          <a:p>
            <a:pPr lvl="1"/>
            <a:r>
              <a:rPr lang="el-GR" sz="2000" b="1" dirty="0">
                <a:latin typeface="Cambria" pitchFamily="18" charset="0"/>
              </a:rPr>
              <a:t>ΥΒΦ271</a:t>
            </a:r>
            <a:r>
              <a:rPr lang="el-GR" sz="2000" dirty="0">
                <a:latin typeface="Cambria" pitchFamily="18" charset="0"/>
              </a:rPr>
              <a:t>: Βυζαντινή Υμνογραφία</a:t>
            </a:r>
          </a:p>
          <a:p>
            <a:pPr lvl="1"/>
            <a:r>
              <a:rPr lang="el-GR" sz="2000" b="1" dirty="0">
                <a:latin typeface="Cambria" pitchFamily="18" charset="0"/>
              </a:rPr>
              <a:t>ΥΒΦ272</a:t>
            </a:r>
            <a:r>
              <a:rPr lang="el-GR" sz="2000" dirty="0">
                <a:latin typeface="Cambria" pitchFamily="18" charset="0"/>
              </a:rPr>
              <a:t>: Βυζαντινή Ιστοριογραφία</a:t>
            </a:r>
          </a:p>
          <a:p>
            <a:r>
              <a:rPr lang="el-GR" sz="2000" b="1" dirty="0">
                <a:solidFill>
                  <a:srgbClr val="FF0000"/>
                </a:solidFill>
                <a:latin typeface="Cambria" pitchFamily="18" charset="0"/>
              </a:rPr>
              <a:t>2 ΕΕΒΦ</a:t>
            </a:r>
          </a:p>
          <a:p>
            <a:r>
              <a:rPr lang="el-GR" sz="2000" b="1" dirty="0">
                <a:solidFill>
                  <a:srgbClr val="FF0000"/>
                </a:solidFill>
                <a:latin typeface="Cambria" pitchFamily="18" charset="0"/>
              </a:rPr>
              <a:t>2 ΠΑΙΔ</a:t>
            </a:r>
          </a:p>
          <a:p>
            <a:pPr lvl="1"/>
            <a:r>
              <a:rPr lang="el-GR" sz="2000" b="1" dirty="0">
                <a:latin typeface="Cambria" pitchFamily="18" charset="0"/>
              </a:rPr>
              <a:t>ΠΑΙΔ531</a:t>
            </a:r>
            <a:r>
              <a:rPr lang="el-GR" sz="2000" dirty="0">
                <a:latin typeface="Cambria" pitchFamily="18" charset="0"/>
              </a:rPr>
              <a:t>: Εισαγωγή στην Παιδαγωγική Επιστήμη</a:t>
            </a:r>
          </a:p>
          <a:p>
            <a:pPr lvl="1"/>
            <a:r>
              <a:rPr lang="el-GR" sz="2000" b="1" dirty="0">
                <a:latin typeface="Cambria" pitchFamily="18" charset="0"/>
              </a:rPr>
              <a:t>ΠΑΙΔ532</a:t>
            </a:r>
            <a:r>
              <a:rPr lang="el-GR" sz="2000" dirty="0">
                <a:latin typeface="Cambria" pitchFamily="18" charset="0"/>
              </a:rPr>
              <a:t>: Γενική Διδακτική: Μάθηση και Διδασκαλία - Διδακτικές Ασκήσεις</a:t>
            </a:r>
          </a:p>
          <a:p>
            <a:r>
              <a:rPr lang="el-GR" sz="2000" b="1" dirty="0">
                <a:solidFill>
                  <a:srgbClr val="FF0000"/>
                </a:solidFill>
                <a:latin typeface="Cambria" pitchFamily="18" charset="0"/>
              </a:rPr>
              <a:t>ΠΑ551</a:t>
            </a:r>
            <a:r>
              <a:rPr lang="el-GR" sz="2000" dirty="0">
                <a:latin typeface="Cambria" pitchFamily="18" charset="0"/>
              </a:rPr>
              <a:t>: Πρακτική Άσκηση</a:t>
            </a:r>
          </a:p>
          <a:p>
            <a:r>
              <a:rPr lang="en-US" sz="2000" b="1" dirty="0">
                <a:solidFill>
                  <a:srgbClr val="FF0000"/>
                </a:solidFill>
                <a:latin typeface="Cambria" pitchFamily="18" charset="0"/>
              </a:rPr>
              <a:t>5</a:t>
            </a:r>
            <a:r>
              <a:rPr lang="el-GR" sz="2000" b="1" dirty="0">
                <a:solidFill>
                  <a:srgbClr val="FF0000"/>
                </a:solidFill>
                <a:latin typeface="Cambria" pitchFamily="18" charset="0"/>
              </a:rPr>
              <a:t> Ελεύθερες Επιλογές</a:t>
            </a:r>
          </a:p>
        </p:txBody>
      </p:sp>
    </p:spTree>
    <p:extLst>
      <p:ext uri="{BB962C8B-B14F-4D97-AF65-F5344CB8AC3E}">
        <p14:creationId xmlns:p14="http://schemas.microsoft.com/office/powerpoint/2010/main" val="5417038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Τίτλος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219200"/>
          </a:xfrm>
        </p:spPr>
        <p:txBody>
          <a:bodyPr>
            <a:normAutofit/>
          </a:bodyPr>
          <a:lstStyle/>
          <a:p>
            <a:pPr algn="ctr"/>
            <a:r>
              <a:rPr lang="el-GR" sz="3600" dirty="0">
                <a:latin typeface="Cambria" pitchFamily="18" charset="0"/>
              </a:rPr>
              <a:t>ΕΝΔΕΙΚΤΙΚΟ ΠΡΟΓΡΑΜΜΑ ΣΠΟΥΔΩΝ ΒΥΖΑΝΤΙΝΗΣ ΚΑΙ ΝΕΟΕΛΛΗΝΙΚΗΣ ΕΙΔΙΚΕΥΣΗΣ</a:t>
            </a:r>
          </a:p>
        </p:txBody>
      </p:sp>
      <p:sp>
        <p:nvSpPr>
          <p:cNvPr id="2" name="1 - Θέση περιεχομένου"/>
          <p:cNvSpPr>
            <a:spLocks noGrp="1"/>
          </p:cNvSpPr>
          <p:nvPr>
            <p:ph idx="1"/>
          </p:nvPr>
        </p:nvSpPr>
        <p:spPr>
          <a:xfrm>
            <a:off x="635725" y="1521478"/>
            <a:ext cx="11117179" cy="50532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l-GR" b="1" dirty="0">
                <a:latin typeface="Cambria" pitchFamily="18" charset="0"/>
              </a:rPr>
              <a:t>Ε΄ ΕΞΑΜΗΝΟ (5 Μαθήματα </a:t>
            </a:r>
            <a:r>
              <a:rPr lang="en-US" b="1" dirty="0">
                <a:latin typeface="Cambria" pitchFamily="18" charset="0"/>
              </a:rPr>
              <a:t>x</a:t>
            </a:r>
            <a:r>
              <a:rPr lang="el-GR" b="1" dirty="0">
                <a:latin typeface="Cambria" pitchFamily="18" charset="0"/>
              </a:rPr>
              <a:t> 6 μονάδες ECTS= 30 μονάδες ECTS)</a:t>
            </a:r>
            <a:endParaRPr lang="el-GR" dirty="0">
              <a:latin typeface="Cambria" pitchFamily="18" charset="0"/>
            </a:endParaRP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ΥΝΕΦ241</a:t>
            </a:r>
            <a:r>
              <a:rPr lang="el-GR" b="1" dirty="0">
                <a:latin typeface="Cambria" pitchFamily="18" charset="0"/>
              </a:rPr>
              <a:t>	</a:t>
            </a:r>
            <a:r>
              <a:rPr lang="el-GR" dirty="0">
                <a:latin typeface="Cambria" pitchFamily="18" charset="0"/>
              </a:rPr>
              <a:t>Νεοελληνική Λογοτεχνία/Γραμματεία (αρχές-1669)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ΥΒΦ272</a:t>
            </a:r>
            <a:r>
              <a:rPr lang="el-GR" b="1" dirty="0">
                <a:latin typeface="Cambria" pitchFamily="18" charset="0"/>
              </a:rPr>
              <a:t>	</a:t>
            </a:r>
            <a:r>
              <a:rPr lang="el-GR" dirty="0">
                <a:latin typeface="Cambria" pitchFamily="18" charset="0"/>
              </a:rPr>
              <a:t>Βυζαντινή Ιστοριογραφία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ΕΕΝΕΦ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ΠΑΙΔ531 	Εισαγωγή στην Παιδαγωγική Επιστήμη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ΕΕ</a:t>
            </a:r>
          </a:p>
          <a:p>
            <a:pPr>
              <a:buNone/>
            </a:pPr>
            <a:r>
              <a:rPr lang="el-GR" b="1" dirty="0">
                <a:latin typeface="Cambria" pitchFamily="18" charset="0"/>
              </a:rPr>
              <a:t> </a:t>
            </a:r>
            <a:endParaRPr lang="el-GR" dirty="0">
              <a:latin typeface="Cambria" pitchFamily="18" charset="0"/>
            </a:endParaRPr>
          </a:p>
          <a:p>
            <a:pPr>
              <a:buNone/>
            </a:pPr>
            <a:r>
              <a:rPr lang="el-GR" b="1" dirty="0">
                <a:latin typeface="Cambria" pitchFamily="18" charset="0"/>
              </a:rPr>
              <a:t>ΣΤ΄ ΕΞΑΜΗΝΟ (5 Μαθήματα </a:t>
            </a:r>
            <a:r>
              <a:rPr lang="en-US" b="1" dirty="0">
                <a:latin typeface="Cambria" pitchFamily="18" charset="0"/>
              </a:rPr>
              <a:t>x</a:t>
            </a:r>
            <a:r>
              <a:rPr lang="el-GR" b="1" dirty="0">
                <a:latin typeface="Cambria" pitchFamily="18" charset="0"/>
              </a:rPr>
              <a:t> 6 μονάδες ECTS= 30 μονάδες ECTS)</a:t>
            </a:r>
            <a:endParaRPr lang="el-GR" dirty="0">
              <a:latin typeface="Cambria" pitchFamily="18" charset="0"/>
            </a:endParaRP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ΥΝΕΦ242</a:t>
            </a:r>
            <a:r>
              <a:rPr lang="el-GR" b="1" dirty="0">
                <a:latin typeface="Cambria" pitchFamily="18" charset="0"/>
              </a:rPr>
              <a:t>	</a:t>
            </a:r>
            <a:r>
              <a:rPr lang="el-GR" dirty="0">
                <a:latin typeface="Cambria" pitchFamily="18" charset="0"/>
              </a:rPr>
              <a:t>Νεοελληνική Λογοτεχνία/Γραμματεία (1669-1830)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ΥΒΦ271</a:t>
            </a:r>
            <a:r>
              <a:rPr lang="el-GR" b="1" dirty="0">
                <a:latin typeface="Cambria" pitchFamily="18" charset="0"/>
              </a:rPr>
              <a:t>	</a:t>
            </a:r>
            <a:r>
              <a:rPr lang="el-GR" dirty="0">
                <a:latin typeface="Cambria" pitchFamily="18" charset="0"/>
              </a:rPr>
              <a:t>Βυζαντινή Υμνογραφία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ΕΕΝΕΦ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ΕΕ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ΠΑΙΔ532	Γενική Διδακτική: Μάθηση και Διδασκαλία - Διδακτικές Ασκήσεις</a:t>
            </a:r>
          </a:p>
          <a:p>
            <a:endParaRPr lang="el-GR" dirty="0">
              <a:latin typeface="Cambria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περιεχομένου"/>
          <p:cNvSpPr>
            <a:spLocks noGrp="1"/>
          </p:cNvSpPr>
          <p:nvPr>
            <p:ph idx="1"/>
          </p:nvPr>
        </p:nvSpPr>
        <p:spPr>
          <a:xfrm>
            <a:off x="452846" y="782855"/>
            <a:ext cx="11582400" cy="559019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l-GR" b="1" dirty="0">
                <a:latin typeface="Cambria" pitchFamily="18" charset="0"/>
              </a:rPr>
              <a:t>Ζ΄ ΕΞΑΜΗΝΟ (5 Μαθήματα </a:t>
            </a:r>
            <a:r>
              <a:rPr lang="en-US" b="1" dirty="0">
                <a:latin typeface="Cambria" pitchFamily="18" charset="0"/>
              </a:rPr>
              <a:t>x</a:t>
            </a:r>
            <a:r>
              <a:rPr lang="el-GR" b="1" dirty="0">
                <a:latin typeface="Cambria" pitchFamily="18" charset="0"/>
              </a:rPr>
              <a:t> 6 μονάδες ECTS= 30 μονάδες ECTS)</a:t>
            </a:r>
            <a:endParaRPr lang="el-GR" dirty="0">
              <a:latin typeface="Cambria" pitchFamily="18" charset="0"/>
            </a:endParaRP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ΥΝΕΦ244</a:t>
            </a:r>
            <a:r>
              <a:rPr lang="el-GR" b="1" dirty="0">
                <a:latin typeface="Cambria" pitchFamily="18" charset="0"/>
              </a:rPr>
              <a:t>	</a:t>
            </a:r>
            <a:r>
              <a:rPr lang="el-GR" dirty="0">
                <a:latin typeface="Cambria" pitchFamily="18" charset="0"/>
              </a:rPr>
              <a:t>Νεοελληνική Λογοτεχνία/Γραμματεία  (1914-1974)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ΕΕΒΦ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ΕΕΝΕΦ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ΕΕ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ΠΑ551</a:t>
            </a:r>
            <a:r>
              <a:rPr lang="el-GR" b="1" dirty="0">
                <a:latin typeface="Cambria" pitchFamily="18" charset="0"/>
              </a:rPr>
              <a:t> </a:t>
            </a:r>
            <a:r>
              <a:rPr lang="el-GR" dirty="0">
                <a:latin typeface="Cambria" pitchFamily="18" charset="0"/>
              </a:rPr>
              <a:t>(Υποχρεωτική για τους φοιτητές Α-Μ. Οι φοιτητές Ν-Ω παίρνουν μία ΕΕ.)</a:t>
            </a:r>
          </a:p>
          <a:p>
            <a:pPr>
              <a:buNone/>
            </a:pPr>
            <a:r>
              <a:rPr lang="el-GR" b="1" dirty="0">
                <a:latin typeface="Cambria" pitchFamily="18" charset="0"/>
              </a:rPr>
              <a:t> </a:t>
            </a:r>
            <a:endParaRPr lang="el-GR" dirty="0">
              <a:latin typeface="Cambria" pitchFamily="18" charset="0"/>
            </a:endParaRPr>
          </a:p>
          <a:p>
            <a:pPr>
              <a:buNone/>
            </a:pPr>
            <a:r>
              <a:rPr lang="el-GR" b="1" dirty="0">
                <a:latin typeface="Cambria" pitchFamily="18" charset="0"/>
              </a:rPr>
              <a:t>Η΄ ΕΞΑΜΗΝΟ (5 Μαθήματα </a:t>
            </a:r>
            <a:r>
              <a:rPr lang="en-US" b="1" dirty="0">
                <a:latin typeface="Cambria" pitchFamily="18" charset="0"/>
              </a:rPr>
              <a:t>x</a:t>
            </a:r>
            <a:r>
              <a:rPr lang="el-GR" b="1" dirty="0">
                <a:latin typeface="Cambria" pitchFamily="18" charset="0"/>
              </a:rPr>
              <a:t> 6 μονάδες ECTS= 30 μονάδες ECTS)</a:t>
            </a:r>
            <a:endParaRPr lang="el-GR" dirty="0">
              <a:latin typeface="Cambria" pitchFamily="18" charset="0"/>
            </a:endParaRP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ΥΝΕΦ243</a:t>
            </a:r>
            <a:r>
              <a:rPr lang="el-GR" b="1" dirty="0">
                <a:latin typeface="Cambria" pitchFamily="18" charset="0"/>
              </a:rPr>
              <a:t>	</a:t>
            </a:r>
            <a:r>
              <a:rPr lang="el-GR" dirty="0">
                <a:latin typeface="Cambria" pitchFamily="18" charset="0"/>
              </a:rPr>
              <a:t>Νεοελληνική Λογοτεχνία/Γραμματεία (1830-1914)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ΕΕΒΦ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ΕΕΝΕΦ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ΕΕ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ΠΑ551</a:t>
            </a:r>
            <a:r>
              <a:rPr lang="el-GR" b="1" dirty="0">
                <a:latin typeface="Cambria" pitchFamily="18" charset="0"/>
              </a:rPr>
              <a:t> </a:t>
            </a:r>
            <a:r>
              <a:rPr lang="el-GR" dirty="0">
                <a:latin typeface="Cambria" pitchFamily="18" charset="0"/>
              </a:rPr>
              <a:t>(Υποχρεωτική για τους φοιτητές Ν-Ω. Οι φοιτητές Α-Μ παίρνουν μία ΕΕ.)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13254"/>
          </a:xfrm>
        </p:spPr>
        <p:txBody>
          <a:bodyPr>
            <a:normAutofit/>
          </a:bodyPr>
          <a:lstStyle/>
          <a:p>
            <a:pPr algn="ctr"/>
            <a:r>
              <a:rPr lang="el-GR" b="1" dirty="0">
                <a:latin typeface="Cambria" pitchFamily="18" charset="0"/>
              </a:rPr>
              <a:t>Β’ Ζώνη – Ειδίκευση</a:t>
            </a:r>
            <a:r>
              <a:rPr lang="en-US" b="1" dirty="0">
                <a:latin typeface="Cambria" pitchFamily="18" charset="0"/>
              </a:rPr>
              <a:t> </a:t>
            </a:r>
            <a:r>
              <a:rPr lang="el-GR" b="1" dirty="0">
                <a:latin typeface="Cambria" pitchFamily="18" charset="0"/>
              </a:rPr>
              <a:t>Γλωσσολογίας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95942" y="1242383"/>
            <a:ext cx="11996058" cy="5222791"/>
          </a:xfrm>
        </p:spPr>
        <p:txBody>
          <a:bodyPr>
            <a:noAutofit/>
          </a:bodyPr>
          <a:lstStyle/>
          <a:p>
            <a:r>
              <a:rPr lang="el-GR" sz="2200" b="1" dirty="0">
                <a:solidFill>
                  <a:srgbClr val="FF0000"/>
                </a:solidFill>
                <a:latin typeface="Cambria" pitchFamily="18" charset="0"/>
              </a:rPr>
              <a:t>6 ΥΓΛΩ </a:t>
            </a:r>
          </a:p>
          <a:p>
            <a:pPr lvl="1"/>
            <a:r>
              <a:rPr lang="el-GR" sz="2200" b="1" dirty="0">
                <a:latin typeface="Cambria" pitchFamily="18" charset="0"/>
              </a:rPr>
              <a:t>ΥΓΛΩ322</a:t>
            </a:r>
            <a:r>
              <a:rPr lang="el-GR" sz="2200" dirty="0">
                <a:latin typeface="Cambria" pitchFamily="18" charset="0"/>
              </a:rPr>
              <a:t>: Κειμενογλωσσολογία</a:t>
            </a:r>
          </a:p>
          <a:p>
            <a:pPr lvl="1"/>
            <a:r>
              <a:rPr lang="el-GR" sz="2200" b="1" dirty="0">
                <a:latin typeface="Cambria" pitchFamily="18" charset="0"/>
              </a:rPr>
              <a:t>ΥΓΛΩ328</a:t>
            </a:r>
            <a:r>
              <a:rPr lang="el-GR" sz="2200" dirty="0">
                <a:latin typeface="Cambria" pitchFamily="18" charset="0"/>
              </a:rPr>
              <a:t>: Λεξικολογία</a:t>
            </a:r>
          </a:p>
          <a:p>
            <a:pPr lvl="1"/>
            <a:r>
              <a:rPr lang="el-GR" sz="2200" b="1" dirty="0">
                <a:latin typeface="Cambria" pitchFamily="18" charset="0"/>
              </a:rPr>
              <a:t>ΥΓΛΩ337</a:t>
            </a:r>
            <a:r>
              <a:rPr lang="el-GR" sz="2200" dirty="0">
                <a:latin typeface="Cambria" pitchFamily="18" charset="0"/>
              </a:rPr>
              <a:t>: Διδασκαλία της Ελληνικής ως Δεύτερης/Ξένης</a:t>
            </a:r>
          </a:p>
          <a:p>
            <a:pPr lvl="1"/>
            <a:r>
              <a:rPr lang="el-GR" sz="2200" b="1" dirty="0">
                <a:latin typeface="Cambria" pitchFamily="18" charset="0"/>
              </a:rPr>
              <a:t>ΥΓΛΩ339</a:t>
            </a:r>
            <a:r>
              <a:rPr lang="el-GR" sz="2200" dirty="0">
                <a:latin typeface="Cambria" pitchFamily="18" charset="0"/>
              </a:rPr>
              <a:t>: Σύγχρονες Μορφολογικές Θεωρίες</a:t>
            </a:r>
          </a:p>
          <a:p>
            <a:pPr lvl="1"/>
            <a:r>
              <a:rPr lang="el-GR" sz="2200" b="1" dirty="0">
                <a:latin typeface="Cambria" pitchFamily="18" charset="0"/>
              </a:rPr>
              <a:t>ΥΓΛΩ340</a:t>
            </a:r>
            <a:r>
              <a:rPr lang="el-GR" sz="2200" dirty="0">
                <a:latin typeface="Cambria" pitchFamily="18" charset="0"/>
              </a:rPr>
              <a:t>: Ιστορία της Ελληνικής Γλώσσας</a:t>
            </a:r>
          </a:p>
          <a:p>
            <a:pPr lvl="1"/>
            <a:r>
              <a:rPr lang="el-GR" sz="2200" b="1" dirty="0">
                <a:latin typeface="Cambria" pitchFamily="18" charset="0"/>
              </a:rPr>
              <a:t>ΥΓΛΩ362</a:t>
            </a:r>
            <a:r>
              <a:rPr lang="el-GR" sz="2200" dirty="0">
                <a:latin typeface="Cambria" pitchFamily="18" charset="0"/>
              </a:rPr>
              <a:t>: Γλωσσική Αλλαγή</a:t>
            </a:r>
          </a:p>
          <a:p>
            <a:r>
              <a:rPr lang="el-GR" sz="2200" b="1" dirty="0">
                <a:solidFill>
                  <a:srgbClr val="FF0000"/>
                </a:solidFill>
                <a:latin typeface="Cambria" pitchFamily="18" charset="0"/>
              </a:rPr>
              <a:t>6 ΕΕΓΛΩ</a:t>
            </a:r>
          </a:p>
          <a:p>
            <a:r>
              <a:rPr lang="el-GR" sz="2200" b="1" dirty="0">
                <a:solidFill>
                  <a:srgbClr val="FF0000"/>
                </a:solidFill>
                <a:latin typeface="Cambria" pitchFamily="18" charset="0"/>
              </a:rPr>
              <a:t>2 ΠΑΙΔ</a:t>
            </a:r>
          </a:p>
          <a:p>
            <a:pPr lvl="1"/>
            <a:r>
              <a:rPr lang="el-GR" sz="2200" b="1" dirty="0">
                <a:latin typeface="Cambria" pitchFamily="18" charset="0"/>
              </a:rPr>
              <a:t>ΠΑΙΔ531</a:t>
            </a:r>
            <a:r>
              <a:rPr lang="el-GR" sz="2200" dirty="0">
                <a:latin typeface="Cambria" pitchFamily="18" charset="0"/>
              </a:rPr>
              <a:t>: Εισαγωγή στην Παιδαγωγική Επιστήμη</a:t>
            </a:r>
          </a:p>
          <a:p>
            <a:pPr lvl="1"/>
            <a:r>
              <a:rPr lang="el-GR" sz="2200" b="1" dirty="0">
                <a:latin typeface="Cambria" pitchFamily="18" charset="0"/>
              </a:rPr>
              <a:t>ΠΑΙΔ532</a:t>
            </a:r>
            <a:r>
              <a:rPr lang="el-GR" sz="2200" dirty="0">
                <a:latin typeface="Cambria" pitchFamily="18" charset="0"/>
              </a:rPr>
              <a:t>: Γενική Διδακτική: Μάθηση και Διδασκαλία - Διδακτικές Ασκήσεις</a:t>
            </a:r>
          </a:p>
          <a:p>
            <a:r>
              <a:rPr lang="el-GR" sz="2200" b="1" dirty="0">
                <a:solidFill>
                  <a:srgbClr val="FF0000"/>
                </a:solidFill>
                <a:latin typeface="Cambria" pitchFamily="18" charset="0"/>
              </a:rPr>
              <a:t>ΠΑ551</a:t>
            </a:r>
            <a:r>
              <a:rPr lang="el-GR" sz="2200" dirty="0">
                <a:latin typeface="Cambria" pitchFamily="18" charset="0"/>
              </a:rPr>
              <a:t>: Πρακτική Άσκηση</a:t>
            </a:r>
          </a:p>
          <a:p>
            <a:r>
              <a:rPr lang="en-US" sz="2200" b="1" dirty="0">
                <a:solidFill>
                  <a:srgbClr val="FF0000"/>
                </a:solidFill>
                <a:latin typeface="Cambria" pitchFamily="18" charset="0"/>
              </a:rPr>
              <a:t>5</a:t>
            </a:r>
            <a:r>
              <a:rPr lang="el-GR" sz="2200" b="1" dirty="0">
                <a:solidFill>
                  <a:srgbClr val="FF0000"/>
                </a:solidFill>
                <a:latin typeface="Cambria" pitchFamily="18" charset="0"/>
              </a:rPr>
              <a:t> Ελεύθερες Επιλογές</a:t>
            </a:r>
          </a:p>
        </p:txBody>
      </p:sp>
    </p:spTree>
    <p:extLst>
      <p:ext uri="{BB962C8B-B14F-4D97-AF65-F5344CB8AC3E}">
        <p14:creationId xmlns:p14="http://schemas.microsoft.com/office/powerpoint/2010/main" val="5417038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Τίτλος"/>
          <p:cNvSpPr>
            <a:spLocks noGrp="1"/>
          </p:cNvSpPr>
          <p:nvPr>
            <p:ph type="title"/>
          </p:nvPr>
        </p:nvSpPr>
        <p:spPr>
          <a:xfrm>
            <a:off x="661852" y="169817"/>
            <a:ext cx="10972800" cy="1219200"/>
          </a:xfrm>
        </p:spPr>
        <p:txBody>
          <a:bodyPr>
            <a:noAutofit/>
          </a:bodyPr>
          <a:lstStyle/>
          <a:p>
            <a:pPr algn="ctr"/>
            <a:r>
              <a:rPr lang="el-GR" sz="4000" dirty="0">
                <a:latin typeface="Cambria" pitchFamily="18" charset="0"/>
              </a:rPr>
              <a:t>ΕΝΔΕΙΚΤΙΚΟ ΠΡΟΓΡΑΜΜΑ ΣΠΟΥΔΩΝ </a:t>
            </a:r>
            <a:br>
              <a:rPr lang="el-GR" sz="4000" dirty="0">
                <a:latin typeface="Cambria" pitchFamily="18" charset="0"/>
              </a:rPr>
            </a:br>
            <a:r>
              <a:rPr lang="el-GR" sz="4000" dirty="0">
                <a:latin typeface="Cambria" pitchFamily="18" charset="0"/>
              </a:rPr>
              <a:t>ΕΙΔΙΚΕΥΣΗΣ ΓΛΩΣΣΟΛΟΓΙΑΣ</a:t>
            </a:r>
          </a:p>
        </p:txBody>
      </p:sp>
      <p:sp>
        <p:nvSpPr>
          <p:cNvPr id="2" name="1 - Θέση περιεχομένου"/>
          <p:cNvSpPr>
            <a:spLocks noGrp="1"/>
          </p:cNvSpPr>
          <p:nvPr>
            <p:ph idx="1"/>
          </p:nvPr>
        </p:nvSpPr>
        <p:spPr>
          <a:xfrm>
            <a:off x="557348" y="1586792"/>
            <a:ext cx="11117179" cy="50532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l-GR" b="1" dirty="0">
                <a:latin typeface="Cambria" pitchFamily="18" charset="0"/>
              </a:rPr>
              <a:t>Ε΄ ΕΞΑΜΗΝΟ (5 Μαθήματα </a:t>
            </a:r>
            <a:r>
              <a:rPr lang="en-US" b="1" dirty="0">
                <a:latin typeface="Cambria" pitchFamily="18" charset="0"/>
              </a:rPr>
              <a:t>x</a:t>
            </a:r>
            <a:r>
              <a:rPr lang="el-GR" b="1" dirty="0">
                <a:latin typeface="Cambria" pitchFamily="18" charset="0"/>
              </a:rPr>
              <a:t> 6 μονάδες ECTS= 30 μονάδες ECTS)</a:t>
            </a:r>
            <a:endParaRPr lang="el-GR" dirty="0">
              <a:latin typeface="Cambria" pitchFamily="18" charset="0"/>
            </a:endParaRP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ΥΓΛΩ337</a:t>
            </a:r>
            <a:r>
              <a:rPr lang="el-GR" b="1" dirty="0">
                <a:latin typeface="Cambria" pitchFamily="18" charset="0"/>
              </a:rPr>
              <a:t>	</a:t>
            </a:r>
            <a:r>
              <a:rPr lang="el-GR" dirty="0">
                <a:latin typeface="Cambria" pitchFamily="18" charset="0"/>
              </a:rPr>
              <a:t>Διδασκαλία της Ελληνικής ως Δεύτερης/Ξένης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ΥΓΛΩ362</a:t>
            </a:r>
            <a:r>
              <a:rPr lang="el-GR" b="1" dirty="0">
                <a:latin typeface="Cambria" pitchFamily="18" charset="0"/>
              </a:rPr>
              <a:t>	</a:t>
            </a:r>
            <a:r>
              <a:rPr lang="el-GR" dirty="0">
                <a:latin typeface="Cambria" pitchFamily="18" charset="0"/>
              </a:rPr>
              <a:t>Γλωσσική Αλλαγή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ΕΕΓΛΩ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ΠΑΙΔ531 	Εισαγωγή στην Παιδαγωγική Επιστήμη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ΕΕ</a:t>
            </a:r>
          </a:p>
          <a:p>
            <a:pPr>
              <a:buNone/>
            </a:pPr>
            <a:r>
              <a:rPr lang="el-GR" b="1" dirty="0">
                <a:latin typeface="Cambria" pitchFamily="18" charset="0"/>
              </a:rPr>
              <a:t> </a:t>
            </a:r>
            <a:endParaRPr lang="el-GR" dirty="0">
              <a:latin typeface="Cambria" pitchFamily="18" charset="0"/>
            </a:endParaRPr>
          </a:p>
          <a:p>
            <a:pPr>
              <a:buNone/>
            </a:pPr>
            <a:r>
              <a:rPr lang="el-GR" b="1" dirty="0">
                <a:latin typeface="Cambria" pitchFamily="18" charset="0"/>
              </a:rPr>
              <a:t>ΣΤ΄ ΕΞΑΜΗΝΟ (5 Μαθήματα </a:t>
            </a:r>
            <a:r>
              <a:rPr lang="en-US" b="1" dirty="0">
                <a:latin typeface="Cambria" pitchFamily="18" charset="0"/>
              </a:rPr>
              <a:t>x</a:t>
            </a:r>
            <a:r>
              <a:rPr lang="el-GR" b="1" dirty="0">
                <a:latin typeface="Cambria" pitchFamily="18" charset="0"/>
              </a:rPr>
              <a:t> 6 μονάδες ECTS= 30 μονάδες ECTS)</a:t>
            </a:r>
            <a:endParaRPr lang="el-GR" dirty="0">
              <a:latin typeface="Cambria" pitchFamily="18" charset="0"/>
            </a:endParaRP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ΥΓΛΩ328</a:t>
            </a:r>
            <a:r>
              <a:rPr lang="el-GR" b="1" dirty="0">
                <a:latin typeface="Cambria" pitchFamily="18" charset="0"/>
              </a:rPr>
              <a:t>	</a:t>
            </a:r>
            <a:r>
              <a:rPr lang="el-GR" dirty="0">
                <a:latin typeface="Cambria" pitchFamily="18" charset="0"/>
              </a:rPr>
              <a:t>Λεξικολογία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ΥΓΛΩ339</a:t>
            </a:r>
            <a:r>
              <a:rPr lang="el-GR" b="1" dirty="0">
                <a:latin typeface="Cambria" pitchFamily="18" charset="0"/>
              </a:rPr>
              <a:t>	</a:t>
            </a:r>
            <a:r>
              <a:rPr lang="el-GR" dirty="0">
                <a:latin typeface="Cambria" pitchFamily="18" charset="0"/>
              </a:rPr>
              <a:t>Σύγχρονες Μορφολογικές Θεωρίες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ΕΕΓΛΩ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ΕΕ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ΠΑΙΔ532	Γενική Διδακτική: Μάθηση και Διδασκαλία - Διδακτικές Ασκήσεις</a:t>
            </a:r>
          </a:p>
          <a:p>
            <a:endParaRPr lang="el-GR" dirty="0">
              <a:latin typeface="Cambria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περιεχομένου"/>
          <p:cNvSpPr>
            <a:spLocks noGrp="1"/>
          </p:cNvSpPr>
          <p:nvPr>
            <p:ph idx="1"/>
          </p:nvPr>
        </p:nvSpPr>
        <p:spPr>
          <a:xfrm>
            <a:off x="609600" y="848170"/>
            <a:ext cx="11582400" cy="559019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l-GR" b="1" dirty="0">
                <a:latin typeface="Cambria" pitchFamily="18" charset="0"/>
              </a:rPr>
              <a:t>Ζ΄ ΕΞΑΜΗΝΟ (5 Μαθήματα </a:t>
            </a:r>
            <a:r>
              <a:rPr lang="en-US" b="1" dirty="0">
                <a:latin typeface="Cambria" pitchFamily="18" charset="0"/>
              </a:rPr>
              <a:t>x</a:t>
            </a:r>
            <a:r>
              <a:rPr lang="el-GR" b="1" dirty="0">
                <a:latin typeface="Cambria" pitchFamily="18" charset="0"/>
              </a:rPr>
              <a:t> 6 μονάδες ECTS= 30 μονάδες ECTS)</a:t>
            </a:r>
            <a:endParaRPr lang="el-GR" dirty="0">
              <a:latin typeface="Cambria" pitchFamily="18" charset="0"/>
            </a:endParaRP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ΥΓΛΩ322</a:t>
            </a:r>
            <a:r>
              <a:rPr lang="el-GR" b="1" dirty="0">
                <a:latin typeface="Cambria" pitchFamily="18" charset="0"/>
              </a:rPr>
              <a:t>	</a:t>
            </a:r>
            <a:r>
              <a:rPr lang="el-GR" dirty="0">
                <a:latin typeface="Cambria" pitchFamily="18" charset="0"/>
              </a:rPr>
              <a:t>Κειμενογλωσσολογία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ΕΕΓΛΩ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ΕΕΓΛΩ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ΕΕ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ΠΑ551</a:t>
            </a:r>
            <a:r>
              <a:rPr lang="el-GR" b="1" dirty="0">
                <a:latin typeface="Cambria" pitchFamily="18" charset="0"/>
              </a:rPr>
              <a:t> </a:t>
            </a:r>
            <a:r>
              <a:rPr lang="en-US" b="1" dirty="0">
                <a:latin typeface="Cambria" pitchFamily="18" charset="0"/>
              </a:rPr>
              <a:t>	</a:t>
            </a:r>
            <a:r>
              <a:rPr lang="el-GR" dirty="0">
                <a:latin typeface="Cambria" pitchFamily="18" charset="0"/>
              </a:rPr>
              <a:t>(Υποχρεωτική για τους φοιτητές Α-Μ. Οι φοιτητές Ν-Ω παίρνουν μία ΕΕ.)</a:t>
            </a:r>
          </a:p>
          <a:p>
            <a:pPr>
              <a:buNone/>
            </a:pPr>
            <a:r>
              <a:rPr lang="el-GR" b="1" dirty="0">
                <a:latin typeface="Cambria" pitchFamily="18" charset="0"/>
              </a:rPr>
              <a:t> </a:t>
            </a:r>
            <a:endParaRPr lang="el-GR" dirty="0">
              <a:latin typeface="Cambria" pitchFamily="18" charset="0"/>
            </a:endParaRPr>
          </a:p>
          <a:p>
            <a:pPr>
              <a:buNone/>
            </a:pPr>
            <a:r>
              <a:rPr lang="el-GR" b="1" dirty="0">
                <a:latin typeface="Cambria" pitchFamily="18" charset="0"/>
              </a:rPr>
              <a:t>Η΄ ΕΞΑΜΗΝΟ (5 Μαθήματα </a:t>
            </a:r>
            <a:r>
              <a:rPr lang="en-US" b="1" dirty="0">
                <a:latin typeface="Cambria" pitchFamily="18" charset="0"/>
              </a:rPr>
              <a:t>x</a:t>
            </a:r>
            <a:r>
              <a:rPr lang="el-GR" b="1" dirty="0">
                <a:latin typeface="Cambria" pitchFamily="18" charset="0"/>
              </a:rPr>
              <a:t> 6 μονάδες ECTS= 30 μονάδες ECTS)</a:t>
            </a:r>
            <a:endParaRPr lang="el-GR" dirty="0">
              <a:latin typeface="Cambria" pitchFamily="18" charset="0"/>
            </a:endParaRP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ΥΛΓΩ340</a:t>
            </a:r>
            <a:r>
              <a:rPr lang="el-GR" b="1" dirty="0">
                <a:latin typeface="Cambria" pitchFamily="18" charset="0"/>
              </a:rPr>
              <a:t>	</a:t>
            </a:r>
            <a:r>
              <a:rPr lang="el-GR" dirty="0">
                <a:latin typeface="Cambria" pitchFamily="18" charset="0"/>
              </a:rPr>
              <a:t>Ιστορία της Ελληνικής Γλώσσας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ΕΕΓΛΩ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ΕΕΓΛΩ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ΕΕ</a:t>
            </a:r>
          </a:p>
          <a:p>
            <a:pPr>
              <a:buNone/>
            </a:pPr>
            <a:r>
              <a:rPr lang="el-GR" dirty="0">
                <a:latin typeface="Cambria" pitchFamily="18" charset="0"/>
              </a:rPr>
              <a:t>ΠΑ551</a:t>
            </a:r>
            <a:r>
              <a:rPr lang="el-GR" b="1" dirty="0">
                <a:latin typeface="Cambria" pitchFamily="18" charset="0"/>
              </a:rPr>
              <a:t> </a:t>
            </a:r>
            <a:r>
              <a:rPr lang="en-US" b="1" dirty="0">
                <a:latin typeface="Cambria" pitchFamily="18" charset="0"/>
              </a:rPr>
              <a:t>	</a:t>
            </a:r>
            <a:r>
              <a:rPr lang="el-GR" dirty="0">
                <a:latin typeface="Cambria" pitchFamily="18" charset="0"/>
              </a:rPr>
              <a:t>(Υποχρεωτική για τους φοιτητές Ν-Ω. Οι φοιτητές Α-Μ παίρνουν μία ΕΕ.)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mbria" pitchFamily="18" charset="0"/>
              </a:rPr>
              <a:t>Tips </a:t>
            </a:r>
            <a:endParaRPr lang="el-GR" dirty="0">
              <a:latin typeface="Cambria" pitchFamily="18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l-GR" sz="3600" dirty="0">
                <a:latin typeface="Cambria" pitchFamily="18" charset="0"/>
              </a:rPr>
              <a:t>Όσο πιο πολλές Ελεύθερες Επιλογές παίρνετε από την ειδίκευσή σας τόσο πιο καταρτισμένοι είστε.</a:t>
            </a:r>
          </a:p>
          <a:p>
            <a:pPr algn="just">
              <a:buNone/>
            </a:pPr>
            <a:endParaRPr lang="el-GR" sz="3600" dirty="0">
              <a:latin typeface="Cambria" pitchFamily="18" charset="0"/>
            </a:endParaRPr>
          </a:p>
          <a:p>
            <a:pPr algn="just"/>
            <a:r>
              <a:rPr lang="el-GR" sz="3600" dirty="0">
                <a:solidFill>
                  <a:srgbClr val="FF0000"/>
                </a:solidFill>
                <a:latin typeface="Cambria" pitchFamily="18" charset="0"/>
              </a:rPr>
              <a:t>ΠΡΟΣΟΧΗ: Οι φοιτητές </a:t>
            </a:r>
            <a:r>
              <a:rPr lang="el-GR" sz="3600" b="1" dirty="0">
                <a:solidFill>
                  <a:srgbClr val="FF0000"/>
                </a:solidFill>
                <a:latin typeface="Cambria" pitchFamily="18" charset="0"/>
              </a:rPr>
              <a:t>ΔΕΝ</a:t>
            </a:r>
            <a:r>
              <a:rPr lang="el-GR" sz="3600" dirty="0">
                <a:solidFill>
                  <a:srgbClr val="FF0000"/>
                </a:solidFill>
                <a:latin typeface="Cambria" pitchFamily="18" charset="0"/>
              </a:rPr>
              <a:t> πρέπει να ξεπερνούν τα </a:t>
            </a:r>
            <a:r>
              <a:rPr lang="en-US" sz="3600" dirty="0">
                <a:solidFill>
                  <a:srgbClr val="FF0000"/>
                </a:solidFill>
                <a:latin typeface="Cambria" pitchFamily="18" charset="0"/>
              </a:rPr>
              <a:t>30 </a:t>
            </a:r>
            <a:r>
              <a:rPr lang="fr-FR" sz="3600" dirty="0">
                <a:solidFill>
                  <a:srgbClr val="FF0000"/>
                </a:solidFill>
                <a:latin typeface="Cambria" pitchFamily="18" charset="0"/>
              </a:rPr>
              <a:t>ECTS </a:t>
            </a:r>
            <a:r>
              <a:rPr lang="el-GR" sz="3600" dirty="0">
                <a:solidFill>
                  <a:srgbClr val="FF0000"/>
                </a:solidFill>
                <a:latin typeface="Cambria" pitchFamily="18" charset="0"/>
              </a:rPr>
              <a:t>το εξάμηνο (= 5 μαθήματα)</a:t>
            </a:r>
          </a:p>
        </p:txBody>
      </p:sp>
    </p:spTree>
    <p:extLst>
      <p:ext uri="{BB962C8B-B14F-4D97-AF65-F5344CB8AC3E}">
        <p14:creationId xmlns:p14="http://schemas.microsoft.com/office/powerpoint/2010/main" val="13146912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00183"/>
          </a:xfrm>
        </p:spPr>
        <p:txBody>
          <a:bodyPr>
            <a:normAutofit fontScale="90000"/>
          </a:bodyPr>
          <a:lstStyle/>
          <a:p>
            <a:r>
              <a:rPr lang="el-GR" dirty="0">
                <a:latin typeface="Cambria" pitchFamily="18" charset="0"/>
              </a:rPr>
              <a:t>Ερωτήσεις Ι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9556" y="1235675"/>
            <a:ext cx="11369517" cy="5245335"/>
          </a:xfrm>
        </p:spPr>
        <p:txBody>
          <a:bodyPr>
            <a:normAutofit/>
          </a:bodyPr>
          <a:lstStyle/>
          <a:p>
            <a:pPr algn="just"/>
            <a:r>
              <a:rPr lang="el-GR" dirty="0">
                <a:latin typeface="Cambria" pitchFamily="18" charset="0"/>
              </a:rPr>
              <a:t>Να παρακολουθήσω όλα τα Υποχρεωτικά μαθήματα κατά το 3</a:t>
            </a:r>
            <a:r>
              <a:rPr lang="el-GR" baseline="30000" dirty="0">
                <a:latin typeface="Cambria" pitchFamily="18" charset="0"/>
              </a:rPr>
              <a:t>ο</a:t>
            </a:r>
            <a:r>
              <a:rPr lang="el-GR" dirty="0">
                <a:latin typeface="Cambria" pitchFamily="18" charset="0"/>
              </a:rPr>
              <a:t> έτος ή να αφήσω κάποια για το 4</a:t>
            </a:r>
            <a:r>
              <a:rPr lang="el-GR" baseline="30000" dirty="0">
                <a:latin typeface="Cambria" pitchFamily="18" charset="0"/>
              </a:rPr>
              <a:t>ο</a:t>
            </a:r>
            <a:r>
              <a:rPr lang="el-GR" dirty="0">
                <a:latin typeface="Cambria" pitchFamily="18" charset="0"/>
              </a:rPr>
              <a:t> έτος;</a:t>
            </a:r>
          </a:p>
          <a:p>
            <a:pPr algn="just">
              <a:buNone/>
            </a:pPr>
            <a:endParaRPr lang="el-GR" dirty="0">
              <a:latin typeface="Cambria" pitchFamily="18" charset="0"/>
            </a:endParaRPr>
          </a:p>
          <a:p>
            <a:pPr lvl="1" algn="just"/>
            <a:r>
              <a:rPr lang="el-GR" dirty="0">
                <a:solidFill>
                  <a:srgbClr val="FF0000"/>
                </a:solidFill>
                <a:latin typeface="Cambria" pitchFamily="18" charset="0"/>
              </a:rPr>
              <a:t>Το </a:t>
            </a:r>
            <a:r>
              <a:rPr lang="el-GR" b="1" dirty="0">
                <a:solidFill>
                  <a:srgbClr val="FF0000"/>
                </a:solidFill>
                <a:latin typeface="Cambria" pitchFamily="18" charset="0"/>
              </a:rPr>
              <a:t>Ενδεικτικό Πρόγραμμα Σπουδών </a:t>
            </a:r>
            <a:r>
              <a:rPr lang="el-GR" dirty="0">
                <a:solidFill>
                  <a:srgbClr val="FF0000"/>
                </a:solidFill>
                <a:latin typeface="Cambria" pitchFamily="18" charset="0"/>
              </a:rPr>
              <a:t>κατανέμει τα μαθήματα του Αναλυτικού Προγράμματος σε εξάμηνα για </a:t>
            </a:r>
            <a:r>
              <a:rPr lang="el-GR" b="1" u="sng" dirty="0">
                <a:solidFill>
                  <a:srgbClr val="FF0000"/>
                </a:solidFill>
                <a:latin typeface="Cambria" pitchFamily="18" charset="0"/>
              </a:rPr>
              <a:t>διευκόλυνση των φοιτητών</a:t>
            </a:r>
            <a:r>
              <a:rPr lang="el-GR" dirty="0">
                <a:solidFill>
                  <a:srgbClr val="FF0000"/>
                </a:solidFill>
                <a:latin typeface="Cambria" pitchFamily="18" charset="0"/>
              </a:rPr>
              <a:t>.</a:t>
            </a:r>
          </a:p>
          <a:p>
            <a:pPr lvl="1" algn="just"/>
            <a:r>
              <a:rPr lang="el-GR" dirty="0">
                <a:solidFill>
                  <a:srgbClr val="FF0000"/>
                </a:solidFill>
                <a:latin typeface="Cambria" pitchFamily="18" charset="0"/>
              </a:rPr>
              <a:t>Καλό είναι οι φοιτητές που βρίσκονται στη Β‘ Ζώνη να επιλέγουν/δηλώνουν τα μαθήματά τους, όπως </a:t>
            </a:r>
            <a:r>
              <a:rPr lang="el-GR" b="1" u="sng" dirty="0">
                <a:solidFill>
                  <a:srgbClr val="FF0000"/>
                </a:solidFill>
                <a:latin typeface="Cambria" pitchFamily="18" charset="0"/>
              </a:rPr>
              <a:t>προτείνονται</a:t>
            </a:r>
            <a:r>
              <a:rPr lang="el-GR" dirty="0">
                <a:solidFill>
                  <a:srgbClr val="FF0000"/>
                </a:solidFill>
                <a:latin typeface="Cambria" pitchFamily="18" charset="0"/>
              </a:rPr>
              <a:t> στο Ενδεικτικό Πρόγραμμα Σπουδών, και σε κάθε περίπτωση να μην υπερβαίνουν τις 30 μονάδες ECTS ανά εξάμηνο</a:t>
            </a:r>
            <a:r>
              <a:rPr lang="en-US" dirty="0">
                <a:solidFill>
                  <a:srgbClr val="FF0000"/>
                </a:solidFill>
                <a:latin typeface="Cambria" pitchFamily="18" charset="0"/>
              </a:rPr>
              <a:t> </a:t>
            </a:r>
            <a:r>
              <a:rPr lang="el-GR" dirty="0">
                <a:solidFill>
                  <a:srgbClr val="FF0000"/>
                </a:solidFill>
                <a:latin typeface="Cambria" pitchFamily="18" charset="0"/>
              </a:rPr>
              <a:t>(χωρίς να υπολογίζονται τα </a:t>
            </a:r>
            <a:r>
              <a:rPr lang="el-GR" dirty="0" err="1">
                <a:solidFill>
                  <a:srgbClr val="FF0000"/>
                </a:solidFill>
                <a:latin typeface="Cambria" pitchFamily="18" charset="0"/>
              </a:rPr>
              <a:t>χρεωστούμενα</a:t>
            </a:r>
            <a:r>
              <a:rPr lang="el-GR" dirty="0">
                <a:solidFill>
                  <a:srgbClr val="FF0000"/>
                </a:solidFill>
                <a:latin typeface="Cambria" pitchFamily="18" charset="0"/>
              </a:rPr>
              <a:t> μαθήματα).</a:t>
            </a:r>
          </a:p>
          <a:p>
            <a:pPr lvl="1" algn="just"/>
            <a:r>
              <a:rPr lang="el-GR" dirty="0">
                <a:solidFill>
                  <a:srgbClr val="FF0000"/>
                </a:solidFill>
                <a:latin typeface="Cambria" pitchFamily="18" charset="0"/>
              </a:rPr>
              <a:t>Ο </a:t>
            </a:r>
            <a:r>
              <a:rPr lang="el-GR" b="1" dirty="0">
                <a:solidFill>
                  <a:srgbClr val="FF0000"/>
                </a:solidFill>
                <a:latin typeface="Cambria" pitchFamily="18" charset="0"/>
              </a:rPr>
              <a:t>φόρτος εργασίας </a:t>
            </a:r>
            <a:r>
              <a:rPr lang="el-GR" dirty="0">
                <a:solidFill>
                  <a:srgbClr val="FF0000"/>
                </a:solidFill>
                <a:latin typeface="Cambria" pitchFamily="18" charset="0"/>
              </a:rPr>
              <a:t>που απαιτεί η παρακολούθηση και η επιτυχής εξέταση όλων των Υποχρεωτικών μαθημάτων είναι μεγάλος, και ενδέχεται η εξέτασή τους να μην έχει το επιθυμητό βαθμολογικό αποτέλεσμα για τον φοιτητή/τη φοιτήτρια.</a:t>
            </a:r>
          </a:p>
        </p:txBody>
      </p:sp>
    </p:spTree>
    <p:extLst>
      <p:ext uri="{BB962C8B-B14F-4D97-AF65-F5344CB8AC3E}">
        <p14:creationId xmlns:p14="http://schemas.microsoft.com/office/powerpoint/2010/main" val="34160635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Τίτλος"/>
          <p:cNvSpPr>
            <a:spLocks noGrp="1"/>
          </p:cNvSpPr>
          <p:nvPr>
            <p:ph type="title"/>
          </p:nvPr>
        </p:nvSpPr>
        <p:spPr>
          <a:xfrm>
            <a:off x="465909" y="0"/>
            <a:ext cx="10972800" cy="1143000"/>
          </a:xfrm>
        </p:spPr>
        <p:txBody>
          <a:bodyPr/>
          <a:lstStyle/>
          <a:p>
            <a:r>
              <a:rPr lang="el-GR" dirty="0">
                <a:latin typeface="Cambria" pitchFamily="18" charset="0"/>
              </a:rPr>
              <a:t>Ερωτήσεις ΙΙ</a:t>
            </a:r>
            <a:endParaRPr lang="el-GR" dirty="0"/>
          </a:p>
        </p:txBody>
      </p:sp>
      <p:sp>
        <p:nvSpPr>
          <p:cNvPr id="2" name="1 - Θέση περιεχομένου"/>
          <p:cNvSpPr>
            <a:spLocks noGrp="1"/>
          </p:cNvSpPr>
          <p:nvPr>
            <p:ph idx="1"/>
          </p:nvPr>
        </p:nvSpPr>
        <p:spPr>
          <a:xfrm>
            <a:off x="385356" y="1267327"/>
            <a:ext cx="11461510" cy="5590673"/>
          </a:xfrm>
        </p:spPr>
        <p:txBody>
          <a:bodyPr/>
          <a:lstStyle/>
          <a:p>
            <a:pPr algn="just"/>
            <a:r>
              <a:rPr lang="el-GR" sz="2800" dirty="0">
                <a:latin typeface="Cambria" pitchFamily="18" charset="0"/>
              </a:rPr>
              <a:t>Έχω επιλέξει ένα μάθημα Β’ Ζώνης Ελεύθερης Επιλογής και δεν το έχω περάσει. Μπορώ να το αντικαταστήσω την επόμενη χρονιά με άλλη ΕΕ;</a:t>
            </a:r>
          </a:p>
          <a:p>
            <a:pPr lvl="1" algn="just"/>
            <a:r>
              <a:rPr lang="el-GR" sz="2800" dirty="0">
                <a:solidFill>
                  <a:srgbClr val="FF0000"/>
                </a:solidFill>
                <a:latin typeface="Cambria" pitchFamily="18" charset="0"/>
              </a:rPr>
              <a:t>Ναι. Θα πρέπει ωστόσο να έχετε στο τέλος τις ΕΕ που απαιτούνται για τη λήψη του πτυχίου σας (4 ΕΕΑΕΦ</a:t>
            </a:r>
            <a:r>
              <a:rPr lang="en-US" sz="2800" dirty="0">
                <a:solidFill>
                  <a:srgbClr val="FF0000"/>
                </a:solidFill>
                <a:latin typeface="Cambria" pitchFamily="18" charset="0"/>
              </a:rPr>
              <a:t> </a:t>
            </a:r>
            <a:r>
              <a:rPr lang="el-GR" sz="2800" dirty="0">
                <a:solidFill>
                  <a:srgbClr val="FF0000"/>
                </a:solidFill>
                <a:latin typeface="Cambria" pitchFamily="18" charset="0"/>
              </a:rPr>
              <a:t>για Κλασική Ειδίκευση, 4 ΕΕΝΕΦ +</a:t>
            </a:r>
            <a:r>
              <a:rPr lang="en-US" sz="2800" dirty="0">
                <a:solidFill>
                  <a:srgbClr val="FF0000"/>
                </a:solidFill>
                <a:latin typeface="Cambria" pitchFamily="18" charset="0"/>
              </a:rPr>
              <a:t> </a:t>
            </a:r>
            <a:r>
              <a:rPr lang="el-GR" sz="2800" dirty="0">
                <a:solidFill>
                  <a:srgbClr val="FF0000"/>
                </a:solidFill>
                <a:latin typeface="Cambria" pitchFamily="18" charset="0"/>
              </a:rPr>
              <a:t>2 ΕΕΒΦ για Βυζαντινή και Νεοελληνική Ειδίκευση, 6 ΕΕΓΛΩ για Ειδίκευση Γλωσσολογίας), </a:t>
            </a:r>
            <a:r>
              <a:rPr lang="el-GR" sz="2800">
                <a:solidFill>
                  <a:srgbClr val="FF0000"/>
                </a:solidFill>
                <a:latin typeface="Cambria" pitchFamily="18" charset="0"/>
              </a:rPr>
              <a:t>συν 5 </a:t>
            </a:r>
            <a:r>
              <a:rPr lang="el-GR" sz="2800" dirty="0">
                <a:solidFill>
                  <a:srgbClr val="FF0000"/>
                </a:solidFill>
                <a:latin typeface="Cambria" pitchFamily="18" charset="0"/>
              </a:rPr>
              <a:t>ΕΕ. Ενδέχεται σε κάποιο έτος να προσφερθούν περισσότερες ΕΕ και σε κάποιο άλλο λιγότερες.</a:t>
            </a:r>
          </a:p>
          <a:p>
            <a:pPr lvl="1" algn="ctr">
              <a:buNone/>
            </a:pPr>
            <a:r>
              <a:rPr lang="el-GR" sz="2800" dirty="0">
                <a:solidFill>
                  <a:srgbClr val="FF0000"/>
                </a:solidFill>
                <a:latin typeface="Cambria" pitchFamily="18" charset="0"/>
              </a:rPr>
              <a:t> </a:t>
            </a:r>
            <a:r>
              <a:rPr lang="el-GR" sz="2800" b="1" dirty="0">
                <a:solidFill>
                  <a:srgbClr val="002060"/>
                </a:solidFill>
                <a:latin typeface="Cambria" pitchFamily="18" charset="0"/>
              </a:rPr>
              <a:t>	</a:t>
            </a:r>
          </a:p>
          <a:p>
            <a:pPr algn="just"/>
            <a:r>
              <a:rPr lang="el-GR" sz="2800" dirty="0">
                <a:latin typeface="Cambria" pitchFamily="18" charset="0"/>
              </a:rPr>
              <a:t>Υπάρχουν μαθήματα, τα οποία έχουν μεγαλύτερη βαρύτητα;</a:t>
            </a:r>
          </a:p>
          <a:p>
            <a:pPr lvl="1" algn="just"/>
            <a:r>
              <a:rPr lang="el-GR" sz="2800" dirty="0">
                <a:solidFill>
                  <a:srgbClr val="FF0000"/>
                </a:solidFill>
                <a:latin typeface="Cambria" pitchFamily="18" charset="0"/>
              </a:rPr>
              <a:t>Όχι. </a:t>
            </a:r>
            <a:r>
              <a:rPr lang="el-GR" sz="2800" b="1" dirty="0">
                <a:solidFill>
                  <a:srgbClr val="FF0000"/>
                </a:solidFill>
                <a:latin typeface="Cambria" pitchFamily="18" charset="0"/>
              </a:rPr>
              <a:t>ΟΛΑ</a:t>
            </a:r>
            <a:r>
              <a:rPr lang="el-GR" sz="2800" dirty="0">
                <a:solidFill>
                  <a:srgbClr val="FF0000"/>
                </a:solidFill>
                <a:latin typeface="Cambria" pitchFamily="18" charset="0"/>
              </a:rPr>
              <a:t> τα μαθήματα έχουν την ίδια βαρύτητα.</a:t>
            </a:r>
          </a:p>
          <a:p>
            <a:endParaRPr lang="el-GR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09600" y="379141"/>
            <a:ext cx="10972800" cy="944562"/>
          </a:xfrm>
        </p:spPr>
        <p:txBody>
          <a:bodyPr>
            <a:noAutofit/>
          </a:bodyPr>
          <a:lstStyle/>
          <a:p>
            <a:pPr algn="ctr"/>
            <a:r>
              <a:rPr lang="el-GR" sz="4000" dirty="0">
                <a:latin typeface="Cambria" pitchFamily="18" charset="0"/>
              </a:rPr>
              <a:t>Παιδαγωγική Επάρκεια 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259653" y="1760543"/>
            <a:ext cx="11550316" cy="5358714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l-GR" sz="9600" b="1" dirty="0">
                <a:solidFill>
                  <a:srgbClr val="FF0000"/>
                </a:solidFill>
                <a:latin typeface="Cambria" pitchFamily="18" charset="0"/>
              </a:rPr>
              <a:t>Α’ Ζώνη (8 υποχρεωτικά = 44 </a:t>
            </a:r>
            <a:r>
              <a:rPr lang="en-US" sz="9600" b="1" dirty="0">
                <a:solidFill>
                  <a:srgbClr val="FF0000"/>
                </a:solidFill>
                <a:latin typeface="Cambria" pitchFamily="18" charset="0"/>
              </a:rPr>
              <a:t>ECTS)</a:t>
            </a:r>
            <a:endParaRPr lang="el-GR" sz="9600" b="1" dirty="0">
              <a:solidFill>
                <a:srgbClr val="FF0000"/>
              </a:solidFill>
              <a:latin typeface="Cambria" pitchFamily="18" charset="0"/>
            </a:endParaRPr>
          </a:p>
          <a:p>
            <a:pPr>
              <a:buNone/>
            </a:pPr>
            <a:endParaRPr lang="el-GR" sz="9600" dirty="0">
              <a:latin typeface="Cambria" pitchFamily="18" charset="0"/>
            </a:endParaRPr>
          </a:p>
          <a:p>
            <a:pPr lvl="1" algn="just"/>
            <a:r>
              <a:rPr lang="el-GR" sz="9600" b="1" dirty="0">
                <a:solidFill>
                  <a:srgbClr val="FF0000"/>
                </a:solidFill>
                <a:latin typeface="Cambria" pitchFamily="18" charset="0"/>
              </a:rPr>
              <a:t>ΑΕΦ101</a:t>
            </a:r>
            <a:r>
              <a:rPr lang="el-GR" sz="9600" b="1" dirty="0">
                <a:latin typeface="Cambria" pitchFamily="18" charset="0"/>
              </a:rPr>
              <a:t>: </a:t>
            </a:r>
            <a:r>
              <a:rPr lang="el-GR" sz="9600" dirty="0">
                <a:latin typeface="Cambria" pitchFamily="18" charset="0"/>
              </a:rPr>
              <a:t>Ιστορία της Αρχαίας Ελληνικής Λογοτεχνίας/Θεματογραφία  (7 </a:t>
            </a:r>
            <a:r>
              <a:rPr lang="en-US" sz="9600" dirty="0">
                <a:latin typeface="Cambria" pitchFamily="18" charset="0"/>
              </a:rPr>
              <a:t>ECTS</a:t>
            </a:r>
            <a:r>
              <a:rPr lang="el-GR" sz="9600" dirty="0">
                <a:latin typeface="Cambria" pitchFamily="18" charset="0"/>
              </a:rPr>
              <a:t>)</a:t>
            </a:r>
          </a:p>
          <a:p>
            <a:pPr lvl="1" algn="just"/>
            <a:r>
              <a:rPr lang="el-GR" sz="9600" b="1" dirty="0">
                <a:solidFill>
                  <a:srgbClr val="FF0000"/>
                </a:solidFill>
                <a:latin typeface="Cambria" pitchFamily="18" charset="0"/>
              </a:rPr>
              <a:t>ΑΕΦ102</a:t>
            </a:r>
            <a:r>
              <a:rPr lang="el-GR" sz="9600" b="1" dirty="0">
                <a:latin typeface="Cambria" pitchFamily="18" charset="0"/>
              </a:rPr>
              <a:t>: </a:t>
            </a:r>
            <a:r>
              <a:rPr lang="el-GR" sz="9600" dirty="0">
                <a:latin typeface="Cambria" pitchFamily="18" charset="0"/>
              </a:rPr>
              <a:t>Ομηρικό Έπος (6 </a:t>
            </a:r>
            <a:r>
              <a:rPr lang="en-US" sz="9600" dirty="0">
                <a:latin typeface="Cambria" pitchFamily="18" charset="0"/>
              </a:rPr>
              <a:t>ECTS</a:t>
            </a:r>
            <a:r>
              <a:rPr lang="el-GR" sz="9600" dirty="0">
                <a:latin typeface="Cambria" pitchFamily="18" charset="0"/>
              </a:rPr>
              <a:t>)</a:t>
            </a:r>
          </a:p>
          <a:p>
            <a:pPr lvl="1" algn="just"/>
            <a:r>
              <a:rPr lang="el-GR" sz="9600" b="1" dirty="0">
                <a:solidFill>
                  <a:srgbClr val="FF0000"/>
                </a:solidFill>
                <a:latin typeface="Cambria" pitchFamily="18" charset="0"/>
              </a:rPr>
              <a:t>ΛΦ121</a:t>
            </a:r>
            <a:r>
              <a:rPr lang="el-GR" sz="9600" b="1" dirty="0">
                <a:latin typeface="Cambria" pitchFamily="18" charset="0"/>
              </a:rPr>
              <a:t>: </a:t>
            </a:r>
            <a:r>
              <a:rPr lang="el-GR" sz="9600" dirty="0">
                <a:latin typeface="Cambria" pitchFamily="18" charset="0"/>
              </a:rPr>
              <a:t>Λατινική Θεματογραφία  (7 </a:t>
            </a:r>
            <a:r>
              <a:rPr lang="en-US" sz="9600" dirty="0">
                <a:latin typeface="Cambria" pitchFamily="18" charset="0"/>
              </a:rPr>
              <a:t>ECTS</a:t>
            </a:r>
            <a:r>
              <a:rPr lang="el-GR" sz="9600" dirty="0">
                <a:latin typeface="Cambria" pitchFamily="18" charset="0"/>
              </a:rPr>
              <a:t>)</a:t>
            </a:r>
          </a:p>
          <a:p>
            <a:pPr lvl="1" algn="just"/>
            <a:r>
              <a:rPr lang="el-GR" sz="9600" b="1" dirty="0">
                <a:solidFill>
                  <a:srgbClr val="FF0000"/>
                </a:solidFill>
                <a:latin typeface="Cambria" pitchFamily="18" charset="0"/>
              </a:rPr>
              <a:t>ΝΕΦ203</a:t>
            </a:r>
            <a:r>
              <a:rPr lang="el-GR" sz="9600" b="1" dirty="0">
                <a:latin typeface="Cambria" pitchFamily="18" charset="0"/>
              </a:rPr>
              <a:t>: </a:t>
            </a:r>
            <a:r>
              <a:rPr lang="el-GR" sz="9600" dirty="0">
                <a:latin typeface="Cambria" pitchFamily="18" charset="0"/>
              </a:rPr>
              <a:t>Θεωρία της Λογοτεχνίας (Αναλύσεις κειμένων και διδακτικές εφαρμογές (6 </a:t>
            </a:r>
            <a:r>
              <a:rPr lang="en-US" sz="9600" dirty="0">
                <a:latin typeface="Cambria" pitchFamily="18" charset="0"/>
              </a:rPr>
              <a:t>ECTS</a:t>
            </a:r>
            <a:r>
              <a:rPr lang="el-GR" sz="9600" dirty="0">
                <a:latin typeface="Cambria" pitchFamily="18" charset="0"/>
              </a:rPr>
              <a:t>)</a:t>
            </a:r>
          </a:p>
          <a:p>
            <a:pPr lvl="1" algn="just"/>
            <a:r>
              <a:rPr lang="el-GR" sz="9600" b="1" dirty="0">
                <a:solidFill>
                  <a:srgbClr val="FF0000"/>
                </a:solidFill>
                <a:latin typeface="Cambria" pitchFamily="18" charset="0"/>
              </a:rPr>
              <a:t>ΝΕΦ204</a:t>
            </a:r>
            <a:r>
              <a:rPr lang="el-GR" sz="9600" b="1" dirty="0">
                <a:latin typeface="Cambria" pitchFamily="18" charset="0"/>
              </a:rPr>
              <a:t>: </a:t>
            </a:r>
            <a:r>
              <a:rPr lang="el-GR" sz="9600" dirty="0">
                <a:latin typeface="Cambria" pitchFamily="18" charset="0"/>
              </a:rPr>
              <a:t>Εισαγωγή στη Συγκριτική Γραμματολογία: Θεωρία, μεθοδολογία και εφαρμογές στη διδασκαλία της συγκριτικής προσέγγισης εθνικών λογοτεχνιών και πολιτισμών της Ευρώπης (5 ECTS)</a:t>
            </a:r>
          </a:p>
          <a:p>
            <a:pPr lvl="1" algn="just"/>
            <a:r>
              <a:rPr lang="el-GR" sz="9600" b="1" dirty="0">
                <a:solidFill>
                  <a:srgbClr val="FF0000"/>
                </a:solidFill>
                <a:latin typeface="Cambria" pitchFamily="18" charset="0"/>
              </a:rPr>
              <a:t>ΓΛΩ302</a:t>
            </a:r>
            <a:r>
              <a:rPr lang="el-GR" sz="9600" b="1" dirty="0">
                <a:latin typeface="Cambria" pitchFamily="18" charset="0"/>
              </a:rPr>
              <a:t>: </a:t>
            </a:r>
            <a:r>
              <a:rPr lang="el-GR" sz="9600" dirty="0">
                <a:latin typeface="Cambria" pitchFamily="18" charset="0"/>
              </a:rPr>
              <a:t>Επίπεδα Ανάλυσης της Γλώσσας Ι (6 </a:t>
            </a:r>
            <a:r>
              <a:rPr lang="en-US" sz="9600" dirty="0">
                <a:latin typeface="Cambria" pitchFamily="18" charset="0"/>
              </a:rPr>
              <a:t>ECTS</a:t>
            </a:r>
            <a:r>
              <a:rPr lang="el-GR" sz="9600" dirty="0">
                <a:latin typeface="Cambria" pitchFamily="18" charset="0"/>
              </a:rPr>
              <a:t>)</a:t>
            </a:r>
          </a:p>
          <a:p>
            <a:pPr lvl="1" algn="just"/>
            <a:r>
              <a:rPr lang="el-GR" sz="9600" b="1" dirty="0">
                <a:solidFill>
                  <a:srgbClr val="FF0000"/>
                </a:solidFill>
                <a:latin typeface="Cambria" pitchFamily="18" charset="0"/>
              </a:rPr>
              <a:t>ΓΛΩ305</a:t>
            </a:r>
            <a:r>
              <a:rPr lang="el-GR" sz="9600" b="1" dirty="0">
                <a:latin typeface="Cambria" pitchFamily="18" charset="0"/>
              </a:rPr>
              <a:t>: </a:t>
            </a:r>
            <a:r>
              <a:rPr lang="el-GR" sz="9600" dirty="0" err="1">
                <a:latin typeface="Cambria" pitchFamily="18" charset="0"/>
              </a:rPr>
              <a:t>Γραμματισμός</a:t>
            </a:r>
            <a:r>
              <a:rPr lang="el-GR" sz="9600" dirty="0">
                <a:latin typeface="Cambria" pitchFamily="18" charset="0"/>
              </a:rPr>
              <a:t> και σχεδιασμός γλωσσικού μαθήματος (7 </a:t>
            </a:r>
            <a:r>
              <a:rPr lang="en-US" sz="9600" dirty="0">
                <a:latin typeface="Cambria" pitchFamily="18" charset="0"/>
              </a:rPr>
              <a:t>ECTS</a:t>
            </a:r>
            <a:r>
              <a:rPr lang="el-GR" sz="9600" dirty="0">
                <a:latin typeface="Cambria" pitchFamily="18" charset="0"/>
              </a:rPr>
              <a:t>)</a:t>
            </a:r>
          </a:p>
          <a:p>
            <a:pPr lvl="1" algn="just">
              <a:buNone/>
            </a:pPr>
            <a:endParaRPr lang="el-GR" sz="7600" dirty="0">
              <a:latin typeface="Cambria" pitchFamily="18" charset="0"/>
            </a:endParaRPr>
          </a:p>
          <a:p>
            <a:endParaRPr lang="el-GR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3790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83474" y="707748"/>
            <a:ext cx="10972800" cy="597243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l-GR" sz="2800" b="1" dirty="0">
                <a:solidFill>
                  <a:srgbClr val="FF0000"/>
                </a:solidFill>
                <a:latin typeface="Cambria" pitchFamily="18" charset="0"/>
              </a:rPr>
              <a:t>Β’ Ζώνη (5 υποχρεωτικά = 30 </a:t>
            </a:r>
            <a:r>
              <a:rPr lang="en-US" sz="2800" b="1" dirty="0">
                <a:solidFill>
                  <a:srgbClr val="FF0000"/>
                </a:solidFill>
                <a:latin typeface="Cambria" pitchFamily="18" charset="0"/>
              </a:rPr>
              <a:t>ECTS)</a:t>
            </a:r>
            <a:endParaRPr lang="el-GR" sz="2800" b="1" dirty="0">
              <a:solidFill>
                <a:srgbClr val="FF0000"/>
              </a:solidFill>
              <a:latin typeface="Cambria" pitchFamily="18" charset="0"/>
            </a:endParaRPr>
          </a:p>
          <a:p>
            <a:pPr>
              <a:buNone/>
            </a:pPr>
            <a:endParaRPr lang="el-GR" sz="2800" b="1" dirty="0">
              <a:solidFill>
                <a:srgbClr val="FF0000"/>
              </a:solidFill>
              <a:latin typeface="Cambria" pitchFamily="18" charset="0"/>
            </a:endParaRPr>
          </a:p>
          <a:p>
            <a:pPr lvl="1"/>
            <a:r>
              <a:rPr lang="el-GR" sz="2400" b="1" dirty="0">
                <a:solidFill>
                  <a:srgbClr val="FF0000"/>
                </a:solidFill>
                <a:latin typeface="Cambria" pitchFamily="18" charset="0"/>
              </a:rPr>
              <a:t>ΥΑΕΦ142</a:t>
            </a:r>
            <a:r>
              <a:rPr lang="el-GR" sz="2400" dirty="0">
                <a:latin typeface="Cambria" pitchFamily="18" charset="0"/>
              </a:rPr>
              <a:t>: Αρχαία Ελληνική Γλώσσα ΙΙ (6 </a:t>
            </a:r>
            <a:r>
              <a:rPr lang="en-US" sz="2400" dirty="0">
                <a:latin typeface="Cambria" pitchFamily="18" charset="0"/>
              </a:rPr>
              <a:t>ECTS</a:t>
            </a:r>
            <a:r>
              <a:rPr lang="el-GR" sz="2400" dirty="0">
                <a:latin typeface="Cambria" pitchFamily="18" charset="0"/>
              </a:rPr>
              <a:t>) (Κλασική Ειδίκευση)</a:t>
            </a:r>
          </a:p>
          <a:p>
            <a:pPr lvl="1"/>
            <a:r>
              <a:rPr lang="el-GR" sz="2400" b="1" dirty="0">
                <a:solidFill>
                  <a:srgbClr val="FF0000"/>
                </a:solidFill>
                <a:latin typeface="Cambria" pitchFamily="18" charset="0"/>
              </a:rPr>
              <a:t>ΥΛΦ171</a:t>
            </a:r>
            <a:r>
              <a:rPr lang="el-GR" sz="2400" dirty="0">
                <a:latin typeface="Cambria" pitchFamily="18" charset="0"/>
              </a:rPr>
              <a:t>: Πεζογραφία ΙΙ (6 </a:t>
            </a:r>
            <a:r>
              <a:rPr lang="en-US" sz="2400" dirty="0">
                <a:latin typeface="Cambria" pitchFamily="18" charset="0"/>
              </a:rPr>
              <a:t>ECTS) </a:t>
            </a:r>
            <a:r>
              <a:rPr lang="el-GR" sz="2400" dirty="0">
                <a:latin typeface="Cambria" pitchFamily="18" charset="0"/>
              </a:rPr>
              <a:t>(Κλασική Ειδίκευση)</a:t>
            </a:r>
          </a:p>
          <a:p>
            <a:pPr lvl="1">
              <a:buNone/>
            </a:pPr>
            <a:endParaRPr lang="el-GR" sz="2400" dirty="0">
              <a:latin typeface="Cambria" pitchFamily="18" charset="0"/>
            </a:endParaRPr>
          </a:p>
          <a:p>
            <a:pPr lvl="1"/>
            <a:r>
              <a:rPr lang="el-GR" sz="2400" b="1" dirty="0">
                <a:solidFill>
                  <a:srgbClr val="FF0000"/>
                </a:solidFill>
                <a:latin typeface="Cambria" pitchFamily="18" charset="0"/>
              </a:rPr>
              <a:t>ΥΝΕΦ243</a:t>
            </a:r>
            <a:r>
              <a:rPr lang="el-GR" sz="2400" dirty="0">
                <a:latin typeface="Cambria" pitchFamily="18" charset="0"/>
              </a:rPr>
              <a:t>:</a:t>
            </a:r>
            <a:r>
              <a:rPr lang="el-GR" sz="2400" b="1" dirty="0">
                <a:latin typeface="Cambria" pitchFamily="18" charset="0"/>
              </a:rPr>
              <a:t> </a:t>
            </a:r>
            <a:r>
              <a:rPr lang="el-GR" sz="2400" dirty="0">
                <a:latin typeface="Cambria" pitchFamily="18" charset="0"/>
              </a:rPr>
              <a:t>Νεοελληνική Λογοτεχνία/Γραμματεία (1830-1914) (6 </a:t>
            </a:r>
            <a:r>
              <a:rPr lang="en-US" sz="2400" dirty="0">
                <a:latin typeface="Cambria" pitchFamily="18" charset="0"/>
              </a:rPr>
              <a:t>ECTS</a:t>
            </a:r>
            <a:r>
              <a:rPr lang="el-GR" sz="2400" dirty="0">
                <a:latin typeface="Cambria" pitchFamily="18" charset="0"/>
              </a:rPr>
              <a:t>) (Βυζαντινή και Νεοελληνική Ειδίκευση)</a:t>
            </a:r>
          </a:p>
          <a:p>
            <a:pPr lvl="1"/>
            <a:r>
              <a:rPr lang="el-GR" sz="2400" b="1" dirty="0">
                <a:solidFill>
                  <a:srgbClr val="FF0000"/>
                </a:solidFill>
                <a:latin typeface="Cambria" pitchFamily="18" charset="0"/>
              </a:rPr>
              <a:t>ΥΝΕΦ244</a:t>
            </a:r>
            <a:r>
              <a:rPr lang="el-GR" sz="2400" dirty="0">
                <a:latin typeface="Cambria" pitchFamily="18" charset="0"/>
              </a:rPr>
              <a:t>: Νεοελληνική Λογοτεχνία/Γραμματεία (1914-1974) (6 </a:t>
            </a:r>
            <a:r>
              <a:rPr lang="en-US" sz="2400" dirty="0">
                <a:latin typeface="Cambria" pitchFamily="18" charset="0"/>
              </a:rPr>
              <a:t>ECTS</a:t>
            </a:r>
            <a:r>
              <a:rPr lang="el-GR" sz="2400" dirty="0">
                <a:latin typeface="Cambria" pitchFamily="18" charset="0"/>
              </a:rPr>
              <a:t>) (Βυζαντινή και Νεοελληνική Ειδίκευση)</a:t>
            </a:r>
          </a:p>
          <a:p>
            <a:pPr lvl="1"/>
            <a:endParaRPr lang="el-GR" dirty="0">
              <a:latin typeface="Cambria" pitchFamily="18" charset="0"/>
            </a:endParaRPr>
          </a:p>
          <a:p>
            <a:pPr lvl="1"/>
            <a:r>
              <a:rPr lang="el-GR" b="1" dirty="0" err="1">
                <a:solidFill>
                  <a:srgbClr val="FF0000"/>
                </a:solidFill>
                <a:latin typeface="Cambria" pitchFamily="18" charset="0"/>
              </a:rPr>
              <a:t>ΥΓΛΩ337</a:t>
            </a:r>
            <a:r>
              <a:rPr lang="el-GR" dirty="0">
                <a:latin typeface="Cambria" pitchFamily="18" charset="0"/>
              </a:rPr>
              <a:t>: Διδασκαλία της Ελληνικής ως δεύτερης/ξένης (6 </a:t>
            </a:r>
            <a:r>
              <a:rPr lang="el-GR" dirty="0" err="1">
                <a:latin typeface="Cambria" pitchFamily="18" charset="0"/>
              </a:rPr>
              <a:t>ECTS</a:t>
            </a:r>
            <a:r>
              <a:rPr lang="el-GR" dirty="0">
                <a:latin typeface="Cambria" pitchFamily="18" charset="0"/>
              </a:rPr>
              <a:t>) (Ειδίκευση Γλωσσολογίας)</a:t>
            </a:r>
          </a:p>
          <a:p>
            <a:pPr lvl="1"/>
            <a:r>
              <a:rPr lang="el-GR" b="1" dirty="0" err="1">
                <a:solidFill>
                  <a:srgbClr val="FF0000"/>
                </a:solidFill>
                <a:latin typeface="Cambria" pitchFamily="18" charset="0"/>
              </a:rPr>
              <a:t>ΥΓΛΩ322</a:t>
            </a:r>
            <a:r>
              <a:rPr lang="el-GR" dirty="0">
                <a:latin typeface="Cambria" pitchFamily="18" charset="0"/>
              </a:rPr>
              <a:t>: Κειμενογλωσσολογία (6 </a:t>
            </a:r>
            <a:r>
              <a:rPr lang="el-GR" dirty="0" err="1">
                <a:latin typeface="Cambria" pitchFamily="18" charset="0"/>
              </a:rPr>
              <a:t>ECTS</a:t>
            </a:r>
            <a:r>
              <a:rPr lang="el-GR" dirty="0">
                <a:latin typeface="Cambria" pitchFamily="18" charset="0"/>
              </a:rPr>
              <a:t>) (Ειδίκευση Γλωσσολογίας)</a:t>
            </a:r>
          </a:p>
          <a:p>
            <a:pPr lvl="1">
              <a:buNone/>
            </a:pPr>
            <a:endParaRPr lang="el-GR" sz="2400" dirty="0">
              <a:latin typeface="Cambria" pitchFamily="18" charset="0"/>
            </a:endParaRPr>
          </a:p>
          <a:p>
            <a:pPr lvl="1"/>
            <a:r>
              <a:rPr lang="el-GR" sz="2400" b="1" dirty="0">
                <a:solidFill>
                  <a:srgbClr val="FF0000"/>
                </a:solidFill>
                <a:latin typeface="Cambria" pitchFamily="18" charset="0"/>
              </a:rPr>
              <a:t>ΠΑΙΔ531</a:t>
            </a:r>
            <a:r>
              <a:rPr lang="el-GR" sz="2400" dirty="0">
                <a:latin typeface="Cambria" pitchFamily="18" charset="0"/>
              </a:rPr>
              <a:t>:</a:t>
            </a:r>
            <a:r>
              <a:rPr lang="el-GR" sz="2400" b="1" dirty="0">
                <a:latin typeface="Cambria" pitchFamily="18" charset="0"/>
              </a:rPr>
              <a:t> </a:t>
            </a:r>
            <a:r>
              <a:rPr lang="el-GR" sz="2400" dirty="0">
                <a:latin typeface="Cambria" pitchFamily="18" charset="0"/>
              </a:rPr>
              <a:t>Εισαγωγή στην Παιδαγωγική Επιστήμη (6 </a:t>
            </a:r>
            <a:r>
              <a:rPr lang="en-US" sz="2400" dirty="0">
                <a:latin typeface="Cambria" pitchFamily="18" charset="0"/>
              </a:rPr>
              <a:t>ECTS</a:t>
            </a:r>
            <a:r>
              <a:rPr lang="el-GR" sz="2400" dirty="0">
                <a:latin typeface="Cambria" pitchFamily="18" charset="0"/>
              </a:rPr>
              <a:t>)</a:t>
            </a:r>
          </a:p>
          <a:p>
            <a:pPr lvl="1"/>
            <a:r>
              <a:rPr lang="el-GR" sz="2400" b="1" dirty="0">
                <a:solidFill>
                  <a:srgbClr val="FF0000"/>
                </a:solidFill>
                <a:latin typeface="Cambria" pitchFamily="18" charset="0"/>
              </a:rPr>
              <a:t>ΠΑΙΔ532</a:t>
            </a:r>
            <a:r>
              <a:rPr lang="el-GR" sz="2400" dirty="0">
                <a:latin typeface="Cambria" pitchFamily="18" charset="0"/>
              </a:rPr>
              <a:t>: Γενική Διδακτική: Μάθηση και διδασκαλία- Διδακτικές Ασκήσεις (6 </a:t>
            </a:r>
            <a:r>
              <a:rPr lang="en-US" sz="2400" dirty="0">
                <a:latin typeface="Cambria" pitchFamily="18" charset="0"/>
              </a:rPr>
              <a:t>ECTS</a:t>
            </a:r>
            <a:r>
              <a:rPr lang="el-GR" sz="2400" dirty="0">
                <a:latin typeface="Cambria" pitchFamily="18" charset="0"/>
              </a:rPr>
              <a:t>) </a:t>
            </a:r>
            <a:r>
              <a:rPr lang="el-GR" sz="2400" b="1" dirty="0">
                <a:solidFill>
                  <a:srgbClr val="FF0000"/>
                </a:solidFill>
                <a:latin typeface="Cambria" pitchFamily="18" charset="0"/>
              </a:rPr>
              <a:t>ΠΑ551</a:t>
            </a:r>
            <a:r>
              <a:rPr lang="el-GR" sz="2400" dirty="0">
                <a:latin typeface="Cambria" pitchFamily="18" charset="0"/>
              </a:rPr>
              <a:t>: Πρακτική Άσκηση (6 </a:t>
            </a:r>
            <a:r>
              <a:rPr lang="en-US" sz="2400" dirty="0">
                <a:latin typeface="Cambria" pitchFamily="18" charset="0"/>
              </a:rPr>
              <a:t>ECTS</a:t>
            </a:r>
            <a:r>
              <a:rPr lang="el-GR" sz="2400" dirty="0">
                <a:latin typeface="Cambria" pitchFamily="18" charset="0"/>
              </a:rPr>
              <a:t>)</a:t>
            </a:r>
            <a:endParaRPr lang="el-GR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1838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Ροή">
  <a:themeElements>
    <a:clrScheme name="Ροή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Ροή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Ροή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1524</TotalTime>
  <Words>1553</Words>
  <Application>Microsoft Office PowerPoint</Application>
  <PresentationFormat>Ευρεία οθόνη</PresentationFormat>
  <Paragraphs>234</Paragraphs>
  <Slides>20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20</vt:i4>
      </vt:variant>
    </vt:vector>
  </HeadingPairs>
  <TitlesOfParts>
    <vt:vector size="27" baseType="lpstr">
      <vt:lpstr>Calibri</vt:lpstr>
      <vt:lpstr>Cambria</vt:lpstr>
      <vt:lpstr>Constantia</vt:lpstr>
      <vt:lpstr>Verdana</vt:lpstr>
      <vt:lpstr>Wingdings</vt:lpstr>
      <vt:lpstr>Wingdings 2</vt:lpstr>
      <vt:lpstr>Ροή</vt:lpstr>
      <vt:lpstr>Διαδικτυακή Ενημέρωση Φοιτητών/τριών εγγραφής  2024-2025 (3ο Έτος 2026-2027) πρώην ΤΕΦ για επιλογή Ειδίκευσης</vt:lpstr>
      <vt:lpstr>Παρουσίαση του PowerPoint</vt:lpstr>
      <vt:lpstr>Παρουσίαση του PowerPoint</vt:lpstr>
      <vt:lpstr>Πρόγραμμα Σπουδών – Α΄ Ζώνη</vt:lpstr>
      <vt:lpstr>Παρουσίαση του PowerPoint</vt:lpstr>
      <vt:lpstr>Προαπαιτούμενα Μαθήματα  για την επιλογή ειδίκευσης </vt:lpstr>
      <vt:lpstr>Β’ Ζώνη - Κλασική Ειδίκευση</vt:lpstr>
      <vt:lpstr>ΕΝΔΕΙΚΤΙΚΟ ΠΡΟΓΡΑΜΜΑ ΣΠΟΥΔΩΝ ΚΛΑΣΙΚΗΣ ΕΙΔΙΚΕΥΣΗΣ</vt:lpstr>
      <vt:lpstr>Παρουσίαση του PowerPoint</vt:lpstr>
      <vt:lpstr>Β’ Ζώνη - Βυζαντινή και Νεοελληνική Ειδίκευση</vt:lpstr>
      <vt:lpstr>ΕΝΔΕΙΚΤΙΚΟ ΠΡΟΓΡΑΜΜΑ ΣΠΟΥΔΩΝ ΒΥΖΑΝΤΙΝΗΣ ΚΑΙ ΝΕΟΕΛΛΗΝΙΚΗΣ ΕΙΔΙΚΕΥΣΗΣ</vt:lpstr>
      <vt:lpstr>Παρουσίαση του PowerPoint</vt:lpstr>
      <vt:lpstr>Β’ Ζώνη – Ειδίκευση Γλωσσολογίας</vt:lpstr>
      <vt:lpstr>ΕΝΔΕΙΚΤΙΚΟ ΠΡΟΓΡΑΜΜΑ ΣΠΟΥΔΩΝ  ΕΙΔΙΚΕΥΣΗΣ ΓΛΩΣΣΟΛΟΓΙΑΣ</vt:lpstr>
      <vt:lpstr>Παρουσίαση του PowerPoint</vt:lpstr>
      <vt:lpstr>Tips </vt:lpstr>
      <vt:lpstr>Ερωτήσεις Ι</vt:lpstr>
      <vt:lpstr>Ερωτήσεις ΙΙ</vt:lpstr>
      <vt:lpstr>Παιδαγωγική Επάρκεια 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Zoe</dc:creator>
  <cp:lastModifiedBy>Ioannis Nteligiannis</cp:lastModifiedBy>
  <cp:revision>295</cp:revision>
  <dcterms:created xsi:type="dcterms:W3CDTF">2013-11-17T13:34:09Z</dcterms:created>
  <dcterms:modified xsi:type="dcterms:W3CDTF">2026-05-20T09:33:27Z</dcterms:modified>
</cp:coreProperties>
</file>