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7"/>
  </p:notesMasterIdLst>
  <p:sldIdLst>
    <p:sldId id="257" r:id="rId2"/>
    <p:sldId id="396" r:id="rId3"/>
    <p:sldId id="300" r:id="rId4"/>
    <p:sldId id="283" r:id="rId5"/>
    <p:sldId id="409" r:id="rId6"/>
    <p:sldId id="397" r:id="rId7"/>
    <p:sldId id="277" r:id="rId8"/>
    <p:sldId id="276" r:id="rId9"/>
    <p:sldId id="279" r:id="rId10"/>
    <p:sldId id="280" r:id="rId11"/>
    <p:sldId id="281" r:id="rId12"/>
    <p:sldId id="282" r:id="rId13"/>
    <p:sldId id="395" r:id="rId14"/>
    <p:sldId id="394" r:id="rId15"/>
    <p:sldId id="285" r:id="rId16"/>
    <p:sldId id="389" r:id="rId17"/>
    <p:sldId id="390" r:id="rId18"/>
    <p:sldId id="391" r:id="rId19"/>
    <p:sldId id="393" r:id="rId20"/>
    <p:sldId id="392" r:id="rId21"/>
    <p:sldId id="284" r:id="rId22"/>
    <p:sldId id="410" r:id="rId23"/>
    <p:sldId id="258" r:id="rId24"/>
    <p:sldId id="411" r:id="rId25"/>
    <p:sldId id="260" r:id="rId26"/>
    <p:sldId id="412" r:id="rId27"/>
    <p:sldId id="262" r:id="rId28"/>
    <p:sldId id="413" r:id="rId29"/>
    <p:sldId id="415" r:id="rId30"/>
    <p:sldId id="416" r:id="rId31"/>
    <p:sldId id="417" r:id="rId32"/>
    <p:sldId id="266" r:id="rId33"/>
    <p:sldId id="418" r:id="rId34"/>
    <p:sldId id="419" r:id="rId35"/>
    <p:sldId id="414" r:id="rId36"/>
    <p:sldId id="448" r:id="rId37"/>
    <p:sldId id="420" r:id="rId38"/>
    <p:sldId id="421" r:id="rId39"/>
    <p:sldId id="422" r:id="rId40"/>
    <p:sldId id="423" r:id="rId41"/>
    <p:sldId id="424" r:id="rId42"/>
    <p:sldId id="425" r:id="rId43"/>
    <p:sldId id="304"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p:restoredTop sz="96006"/>
  </p:normalViewPr>
  <p:slideViewPr>
    <p:cSldViewPr snapToGrid="0" snapToObjects="1">
      <p:cViewPr varScale="1">
        <p:scale>
          <a:sx n="135" d="100"/>
          <a:sy n="135" d="100"/>
        </p:scale>
        <p:origin x="192"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1FA8A-E235-4140-B541-A1998F0E35C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A2D60B5-F078-4DE3-96B0-09FCD2F50F98}">
      <dgm:prSet/>
      <dgm:spPr/>
      <dgm:t>
        <a:bodyPr/>
        <a:lstStyle/>
        <a:p>
          <a:r>
            <a:rPr lang="el-GR" b="1">
              <a:sym typeface="Wingdings" panose="05000000000000000000" pitchFamily="2" charset="2"/>
            </a:rPr>
            <a:t></a:t>
          </a:r>
          <a:r>
            <a:rPr lang="el-GR" b="1"/>
            <a:t> Περιεχόμενο: </a:t>
          </a:r>
          <a:r>
            <a:rPr lang="el-GR"/>
            <a:t>η φύση των επιστημονικών εννοιών και η πολυεπίπεδη συλλογιστική που απαιτούν</a:t>
          </a:r>
          <a:endParaRPr lang="en-US"/>
        </a:p>
      </dgm:t>
    </dgm:pt>
    <dgm:pt modelId="{9B385789-C3C0-47ED-8AD6-376B45B7FF55}" type="parTrans" cxnId="{F3969A0F-1754-45B8-8CEF-2C03072BFF6E}">
      <dgm:prSet/>
      <dgm:spPr/>
      <dgm:t>
        <a:bodyPr/>
        <a:lstStyle/>
        <a:p>
          <a:endParaRPr lang="en-US"/>
        </a:p>
      </dgm:t>
    </dgm:pt>
    <dgm:pt modelId="{DAC8B45D-0686-4C30-A2F6-860F02C7B763}" type="sibTrans" cxnId="{F3969A0F-1754-45B8-8CEF-2C03072BFF6E}">
      <dgm:prSet/>
      <dgm:spPr/>
      <dgm:t>
        <a:bodyPr/>
        <a:lstStyle/>
        <a:p>
          <a:endParaRPr lang="en-US"/>
        </a:p>
      </dgm:t>
    </dgm:pt>
    <dgm:pt modelId="{53AE9960-C494-4B19-9D05-AA157C675504}">
      <dgm:prSet/>
      <dgm:spPr/>
      <dgm:t>
        <a:bodyPr/>
        <a:lstStyle/>
        <a:p>
          <a:r>
            <a:rPr lang="el-GR" b="1" dirty="0">
              <a:sym typeface="Wingdings" panose="05000000000000000000" pitchFamily="2" charset="2"/>
            </a:rPr>
            <a:t></a:t>
          </a:r>
          <a:r>
            <a:rPr lang="el-GR" b="1" dirty="0"/>
            <a:t> Γλώσσα</a:t>
          </a:r>
          <a:r>
            <a:rPr lang="el-GR" dirty="0"/>
            <a:t>: </a:t>
          </a:r>
        </a:p>
        <a:p>
          <a:r>
            <a:rPr lang="el-GR" dirty="0"/>
            <a:t>η γλώσσα της επικοινωνίας</a:t>
          </a:r>
        </a:p>
        <a:p>
          <a:r>
            <a:rPr lang="el-GR" dirty="0"/>
            <a:t>η γλώσσα του σχολείου</a:t>
          </a:r>
          <a:endParaRPr lang="en-US" dirty="0"/>
        </a:p>
      </dgm:t>
    </dgm:pt>
    <dgm:pt modelId="{2AB7C0A0-1D77-4AE3-BC1E-ECAFF4C90DE8}" type="parTrans" cxnId="{67B7A23A-2967-400A-9538-664C283C3BBC}">
      <dgm:prSet/>
      <dgm:spPr/>
      <dgm:t>
        <a:bodyPr/>
        <a:lstStyle/>
        <a:p>
          <a:endParaRPr lang="en-US"/>
        </a:p>
      </dgm:t>
    </dgm:pt>
    <dgm:pt modelId="{6A3C4538-C494-47FE-AF95-6BE2434B50F0}" type="sibTrans" cxnId="{67B7A23A-2967-400A-9538-664C283C3BBC}">
      <dgm:prSet/>
      <dgm:spPr/>
      <dgm:t>
        <a:bodyPr/>
        <a:lstStyle/>
        <a:p>
          <a:endParaRPr lang="en-US"/>
        </a:p>
      </dgm:t>
    </dgm:pt>
    <dgm:pt modelId="{049C9193-E2D7-B24A-B832-77C9481D2C33}" type="pres">
      <dgm:prSet presAssocID="{A901FA8A-E235-4140-B541-A1998F0E35CD}" presName="linear" presStyleCnt="0">
        <dgm:presLayoutVars>
          <dgm:animLvl val="lvl"/>
          <dgm:resizeHandles val="exact"/>
        </dgm:presLayoutVars>
      </dgm:prSet>
      <dgm:spPr/>
    </dgm:pt>
    <dgm:pt modelId="{663D7D18-4B15-DB4A-B9AA-54F54968B08F}" type="pres">
      <dgm:prSet presAssocID="{DA2D60B5-F078-4DE3-96B0-09FCD2F50F98}" presName="parentText" presStyleLbl="node1" presStyleIdx="0" presStyleCnt="2">
        <dgm:presLayoutVars>
          <dgm:chMax val="0"/>
          <dgm:bulletEnabled val="1"/>
        </dgm:presLayoutVars>
      </dgm:prSet>
      <dgm:spPr/>
    </dgm:pt>
    <dgm:pt modelId="{31D97482-0235-1C45-86D5-CAC0637B3B30}" type="pres">
      <dgm:prSet presAssocID="{DAC8B45D-0686-4C30-A2F6-860F02C7B763}" presName="spacer" presStyleCnt="0"/>
      <dgm:spPr/>
    </dgm:pt>
    <dgm:pt modelId="{2E53C618-A297-4849-81A2-9DF8259FD901}" type="pres">
      <dgm:prSet presAssocID="{53AE9960-C494-4B19-9D05-AA157C675504}" presName="parentText" presStyleLbl="node1" presStyleIdx="1" presStyleCnt="2" custLinFactNeighborX="278" custLinFactNeighborY="-38210">
        <dgm:presLayoutVars>
          <dgm:chMax val="0"/>
          <dgm:bulletEnabled val="1"/>
        </dgm:presLayoutVars>
      </dgm:prSet>
      <dgm:spPr/>
    </dgm:pt>
  </dgm:ptLst>
  <dgm:cxnLst>
    <dgm:cxn modelId="{8DDB230D-8EA0-9E4E-8F8C-1F0B2A0536C2}" type="presOf" srcId="{DA2D60B5-F078-4DE3-96B0-09FCD2F50F98}" destId="{663D7D18-4B15-DB4A-B9AA-54F54968B08F}" srcOrd="0" destOrd="0" presId="urn:microsoft.com/office/officeart/2005/8/layout/vList2"/>
    <dgm:cxn modelId="{F3969A0F-1754-45B8-8CEF-2C03072BFF6E}" srcId="{A901FA8A-E235-4140-B541-A1998F0E35CD}" destId="{DA2D60B5-F078-4DE3-96B0-09FCD2F50F98}" srcOrd="0" destOrd="0" parTransId="{9B385789-C3C0-47ED-8AD6-376B45B7FF55}" sibTransId="{DAC8B45D-0686-4C30-A2F6-860F02C7B763}"/>
    <dgm:cxn modelId="{67B7A23A-2967-400A-9538-664C283C3BBC}" srcId="{A901FA8A-E235-4140-B541-A1998F0E35CD}" destId="{53AE9960-C494-4B19-9D05-AA157C675504}" srcOrd="1" destOrd="0" parTransId="{2AB7C0A0-1D77-4AE3-BC1E-ECAFF4C90DE8}" sibTransId="{6A3C4538-C494-47FE-AF95-6BE2434B50F0}"/>
    <dgm:cxn modelId="{55A4437B-E68A-5D42-B248-E4F4096E169D}" type="presOf" srcId="{53AE9960-C494-4B19-9D05-AA157C675504}" destId="{2E53C618-A297-4849-81A2-9DF8259FD901}" srcOrd="0" destOrd="0" presId="urn:microsoft.com/office/officeart/2005/8/layout/vList2"/>
    <dgm:cxn modelId="{61C3A8A5-F11A-C240-BB30-89866E2E23CF}" type="presOf" srcId="{A901FA8A-E235-4140-B541-A1998F0E35CD}" destId="{049C9193-E2D7-B24A-B832-77C9481D2C33}" srcOrd="0" destOrd="0" presId="urn:microsoft.com/office/officeart/2005/8/layout/vList2"/>
    <dgm:cxn modelId="{44D7983E-3CD7-AC46-B397-9A79AD47108C}" type="presParOf" srcId="{049C9193-E2D7-B24A-B832-77C9481D2C33}" destId="{663D7D18-4B15-DB4A-B9AA-54F54968B08F}" srcOrd="0" destOrd="0" presId="urn:microsoft.com/office/officeart/2005/8/layout/vList2"/>
    <dgm:cxn modelId="{85DD0612-00BB-8A42-BA82-46A1986AEEF5}" type="presParOf" srcId="{049C9193-E2D7-B24A-B832-77C9481D2C33}" destId="{31D97482-0235-1C45-86D5-CAC0637B3B30}" srcOrd="1" destOrd="0" presId="urn:microsoft.com/office/officeart/2005/8/layout/vList2"/>
    <dgm:cxn modelId="{14C84501-8C28-DE40-994E-51DE07A50E2A}" type="presParOf" srcId="{049C9193-E2D7-B24A-B832-77C9481D2C33}" destId="{2E53C618-A297-4849-81A2-9DF8259FD90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77681-D57B-4D6A-ACB5-6470B62FDD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620CD2-86EC-4695-8CE0-E3630C3C51B3}">
      <dgm:prSet custT="1"/>
      <dgm:spPr/>
      <dgm:t>
        <a:bodyPr/>
        <a:lstStyle/>
        <a:p>
          <a:r>
            <a:rPr lang="el-GR" sz="2000"/>
            <a:t>Προδημοτική, Δημοτική, Μέση Γενική &amp; Τεχνική Εκπαίδευση, Επαγγελματική Κατάρτιση</a:t>
          </a:r>
          <a:endParaRPr lang="en-US" sz="2000"/>
        </a:p>
      </dgm:t>
    </dgm:pt>
    <dgm:pt modelId="{670CC57A-E5EA-46DA-B7CA-ACEF4ECC5C9D}" type="parTrans" cxnId="{77E82D20-B3BD-49C2-9982-2B33CA397504}">
      <dgm:prSet/>
      <dgm:spPr/>
      <dgm:t>
        <a:bodyPr/>
        <a:lstStyle/>
        <a:p>
          <a:endParaRPr lang="en-US" sz="2400"/>
        </a:p>
      </dgm:t>
    </dgm:pt>
    <dgm:pt modelId="{28DD2FD9-5C77-4BF5-A93E-C52DE30C432A}" type="sibTrans" cxnId="{77E82D20-B3BD-49C2-9982-2B33CA397504}">
      <dgm:prSet/>
      <dgm:spPr/>
      <dgm:t>
        <a:bodyPr/>
        <a:lstStyle/>
        <a:p>
          <a:endParaRPr lang="en-US" sz="2400"/>
        </a:p>
      </dgm:t>
    </dgm:pt>
    <dgm:pt modelId="{F3212E4F-7D2B-4537-8CAC-754CF2F1178B}">
      <dgm:prSet custT="1"/>
      <dgm:spPr/>
      <dgm:t>
        <a:bodyPr/>
        <a:lstStyle/>
        <a:p>
          <a:r>
            <a:rPr lang="el-GR" sz="2000"/>
            <a:t>Συνεργασία ανάμεσα στις βαθμίδες</a:t>
          </a:r>
          <a:endParaRPr lang="en-US" sz="2000"/>
        </a:p>
      </dgm:t>
    </dgm:pt>
    <dgm:pt modelId="{81893121-B4CF-4FF7-BDCC-9FD2A2D72286}" type="parTrans" cxnId="{320C5EFE-5B67-4B79-9CD8-5875325B1884}">
      <dgm:prSet/>
      <dgm:spPr/>
      <dgm:t>
        <a:bodyPr/>
        <a:lstStyle/>
        <a:p>
          <a:endParaRPr lang="en-US" sz="2400"/>
        </a:p>
      </dgm:t>
    </dgm:pt>
    <dgm:pt modelId="{F4B43F67-7D27-4616-8DF3-3CE340228ABF}" type="sibTrans" cxnId="{320C5EFE-5B67-4B79-9CD8-5875325B1884}">
      <dgm:prSet/>
      <dgm:spPr/>
      <dgm:t>
        <a:bodyPr/>
        <a:lstStyle/>
        <a:p>
          <a:endParaRPr lang="en-US" sz="2400"/>
        </a:p>
      </dgm:t>
    </dgm:pt>
    <dgm:pt modelId="{0FDE3512-DF5D-4F1D-B91B-7C7CF1187136}">
      <dgm:prSet custT="1"/>
      <dgm:spPr/>
      <dgm:t>
        <a:bodyPr/>
        <a:lstStyle/>
        <a:p>
          <a:r>
            <a:rPr lang="el-GR" sz="2000"/>
            <a:t>Έμφαση στα μαθησιακά αποτελέσματα</a:t>
          </a:r>
          <a:endParaRPr lang="en-US" sz="2000"/>
        </a:p>
      </dgm:t>
    </dgm:pt>
    <dgm:pt modelId="{27090EC6-3857-447F-B468-91B9AFF34A98}" type="parTrans" cxnId="{94FEABDE-9D63-46AA-9D7D-188E47DBA069}">
      <dgm:prSet/>
      <dgm:spPr/>
      <dgm:t>
        <a:bodyPr/>
        <a:lstStyle/>
        <a:p>
          <a:endParaRPr lang="en-US" sz="2400"/>
        </a:p>
      </dgm:t>
    </dgm:pt>
    <dgm:pt modelId="{72BD37D6-9BD5-47B0-99BE-B0465E7AB2D9}" type="sibTrans" cxnId="{94FEABDE-9D63-46AA-9D7D-188E47DBA069}">
      <dgm:prSet/>
      <dgm:spPr/>
      <dgm:t>
        <a:bodyPr/>
        <a:lstStyle/>
        <a:p>
          <a:endParaRPr lang="en-US" sz="2400"/>
        </a:p>
      </dgm:t>
    </dgm:pt>
    <dgm:pt modelId="{44E40B9D-DBE2-4E78-909E-B78438C0A55F}">
      <dgm:prSet custT="1"/>
      <dgm:spPr/>
      <dgm:t>
        <a:bodyPr/>
        <a:lstStyle/>
        <a:p>
          <a:r>
            <a:rPr lang="el-GR" sz="2000"/>
            <a:t>Έμφαση στις ακαδημαϊκές δεξιότητες </a:t>
          </a:r>
          <a:r>
            <a:rPr lang="el-GR" sz="2000">
              <a:sym typeface="Wingdings" panose="05000000000000000000" pitchFamily="2" charset="2"/>
            </a:rPr>
            <a:t></a:t>
          </a:r>
          <a:r>
            <a:rPr lang="el-GR" sz="2000"/>
            <a:t> ακαδημαϊκός και επιστημονικός γραμματισμός στην οριζόντια διάταξη (βλ. δείκτες επιτυχίας &amp; επάρκειας)</a:t>
          </a:r>
          <a:endParaRPr lang="en-US" sz="2000"/>
        </a:p>
      </dgm:t>
    </dgm:pt>
    <dgm:pt modelId="{BE426EB0-4C2A-4212-9E61-453FD3BCDB98}" type="parTrans" cxnId="{3933E489-435E-413E-863D-ACD649B8D759}">
      <dgm:prSet/>
      <dgm:spPr/>
      <dgm:t>
        <a:bodyPr/>
        <a:lstStyle/>
        <a:p>
          <a:endParaRPr lang="en-US" sz="2400"/>
        </a:p>
      </dgm:t>
    </dgm:pt>
    <dgm:pt modelId="{67706187-B087-49EE-94D0-85DAAEFBA8A0}" type="sibTrans" cxnId="{3933E489-435E-413E-863D-ACD649B8D759}">
      <dgm:prSet/>
      <dgm:spPr/>
      <dgm:t>
        <a:bodyPr/>
        <a:lstStyle/>
        <a:p>
          <a:endParaRPr lang="en-US" sz="2400"/>
        </a:p>
      </dgm:t>
    </dgm:pt>
    <dgm:pt modelId="{026F3C94-30AC-46A4-8491-CCA7442F801A}">
      <dgm:prSet custT="1"/>
      <dgm:spPr/>
      <dgm:t>
        <a:bodyPr/>
        <a:lstStyle/>
        <a:p>
          <a:r>
            <a:rPr lang="el-GR" sz="2000" dirty="0"/>
            <a:t>Έμφαση στη συνδυαστική προσέγγιση γλώσσας &amp; περιεχομένου στο ενιαίο προγραμματικό κείμενο του ΑΠΣ-2Γ</a:t>
          </a:r>
          <a:endParaRPr lang="en-US" sz="2000" dirty="0"/>
        </a:p>
      </dgm:t>
    </dgm:pt>
    <dgm:pt modelId="{93DE9030-4F98-4D92-930F-73A5A4616EB6}" type="parTrans" cxnId="{3D599D09-5DEB-449F-9B7E-ABC5B44FD523}">
      <dgm:prSet/>
      <dgm:spPr/>
      <dgm:t>
        <a:bodyPr/>
        <a:lstStyle/>
        <a:p>
          <a:endParaRPr lang="en-US" sz="2400"/>
        </a:p>
      </dgm:t>
    </dgm:pt>
    <dgm:pt modelId="{D8A85D1C-BA64-4B5D-B50F-BB38A9645C85}" type="sibTrans" cxnId="{3D599D09-5DEB-449F-9B7E-ABC5B44FD523}">
      <dgm:prSet/>
      <dgm:spPr/>
      <dgm:t>
        <a:bodyPr/>
        <a:lstStyle/>
        <a:p>
          <a:endParaRPr lang="en-US" sz="2400"/>
        </a:p>
      </dgm:t>
    </dgm:pt>
    <dgm:pt modelId="{89EE5C63-0AF3-BE47-9E69-EC18CE1730A2}" type="pres">
      <dgm:prSet presAssocID="{69E77681-D57B-4D6A-ACB5-6470B62FDDEC}" presName="linear" presStyleCnt="0">
        <dgm:presLayoutVars>
          <dgm:animLvl val="lvl"/>
          <dgm:resizeHandles val="exact"/>
        </dgm:presLayoutVars>
      </dgm:prSet>
      <dgm:spPr/>
    </dgm:pt>
    <dgm:pt modelId="{143526A7-1C20-7C44-88F9-D78A586E422A}" type="pres">
      <dgm:prSet presAssocID="{D0620CD2-86EC-4695-8CE0-E3630C3C51B3}" presName="parentText" presStyleLbl="node1" presStyleIdx="0" presStyleCnt="5">
        <dgm:presLayoutVars>
          <dgm:chMax val="0"/>
          <dgm:bulletEnabled val="1"/>
        </dgm:presLayoutVars>
      </dgm:prSet>
      <dgm:spPr/>
    </dgm:pt>
    <dgm:pt modelId="{CF2CF8B4-54CA-494C-9484-FDB4698D4B73}" type="pres">
      <dgm:prSet presAssocID="{28DD2FD9-5C77-4BF5-A93E-C52DE30C432A}" presName="spacer" presStyleCnt="0"/>
      <dgm:spPr/>
    </dgm:pt>
    <dgm:pt modelId="{D3704703-CA80-5E42-AFAF-DA7CEFD8E187}" type="pres">
      <dgm:prSet presAssocID="{F3212E4F-7D2B-4537-8CAC-754CF2F1178B}" presName="parentText" presStyleLbl="node1" presStyleIdx="1" presStyleCnt="5">
        <dgm:presLayoutVars>
          <dgm:chMax val="0"/>
          <dgm:bulletEnabled val="1"/>
        </dgm:presLayoutVars>
      </dgm:prSet>
      <dgm:spPr/>
    </dgm:pt>
    <dgm:pt modelId="{7A3D5BC3-CC2A-494A-B9B5-1C4336188369}" type="pres">
      <dgm:prSet presAssocID="{F4B43F67-7D27-4616-8DF3-3CE340228ABF}" presName="spacer" presStyleCnt="0"/>
      <dgm:spPr/>
    </dgm:pt>
    <dgm:pt modelId="{C680A412-2819-3F49-9370-0176A8CB08BA}" type="pres">
      <dgm:prSet presAssocID="{0FDE3512-DF5D-4F1D-B91B-7C7CF1187136}" presName="parentText" presStyleLbl="node1" presStyleIdx="2" presStyleCnt="5">
        <dgm:presLayoutVars>
          <dgm:chMax val="0"/>
          <dgm:bulletEnabled val="1"/>
        </dgm:presLayoutVars>
      </dgm:prSet>
      <dgm:spPr/>
    </dgm:pt>
    <dgm:pt modelId="{FE08447F-98E3-9741-92FA-1A3CC7710AD4}" type="pres">
      <dgm:prSet presAssocID="{72BD37D6-9BD5-47B0-99BE-B0465E7AB2D9}" presName="spacer" presStyleCnt="0"/>
      <dgm:spPr/>
    </dgm:pt>
    <dgm:pt modelId="{4A5AE549-CC41-4F48-A8D9-A81E2C050EE8}" type="pres">
      <dgm:prSet presAssocID="{44E40B9D-DBE2-4E78-909E-B78438C0A55F}" presName="parentText" presStyleLbl="node1" presStyleIdx="3" presStyleCnt="5">
        <dgm:presLayoutVars>
          <dgm:chMax val="0"/>
          <dgm:bulletEnabled val="1"/>
        </dgm:presLayoutVars>
      </dgm:prSet>
      <dgm:spPr/>
    </dgm:pt>
    <dgm:pt modelId="{2E5AB96E-E066-B949-B4A4-1120D0EB06A4}" type="pres">
      <dgm:prSet presAssocID="{67706187-B087-49EE-94D0-85DAAEFBA8A0}" presName="spacer" presStyleCnt="0"/>
      <dgm:spPr/>
    </dgm:pt>
    <dgm:pt modelId="{95DA5AE3-6BF3-A04A-816E-9AF99E82AEB9}" type="pres">
      <dgm:prSet presAssocID="{026F3C94-30AC-46A4-8491-CCA7442F801A}" presName="parentText" presStyleLbl="node1" presStyleIdx="4" presStyleCnt="5">
        <dgm:presLayoutVars>
          <dgm:chMax val="0"/>
          <dgm:bulletEnabled val="1"/>
        </dgm:presLayoutVars>
      </dgm:prSet>
      <dgm:spPr/>
    </dgm:pt>
  </dgm:ptLst>
  <dgm:cxnLst>
    <dgm:cxn modelId="{3D599D09-5DEB-449F-9B7E-ABC5B44FD523}" srcId="{69E77681-D57B-4D6A-ACB5-6470B62FDDEC}" destId="{026F3C94-30AC-46A4-8491-CCA7442F801A}" srcOrd="4" destOrd="0" parTransId="{93DE9030-4F98-4D92-930F-73A5A4616EB6}" sibTransId="{D8A85D1C-BA64-4B5D-B50F-BB38A9645C85}"/>
    <dgm:cxn modelId="{77E82D20-B3BD-49C2-9982-2B33CA397504}" srcId="{69E77681-D57B-4D6A-ACB5-6470B62FDDEC}" destId="{D0620CD2-86EC-4695-8CE0-E3630C3C51B3}" srcOrd="0" destOrd="0" parTransId="{670CC57A-E5EA-46DA-B7CA-ACEF4ECC5C9D}" sibTransId="{28DD2FD9-5C77-4BF5-A93E-C52DE30C432A}"/>
    <dgm:cxn modelId="{09D0D645-94C6-4842-AAE1-B022BEE7E313}" type="presOf" srcId="{026F3C94-30AC-46A4-8491-CCA7442F801A}" destId="{95DA5AE3-6BF3-A04A-816E-9AF99E82AEB9}" srcOrd="0" destOrd="0" presId="urn:microsoft.com/office/officeart/2005/8/layout/vList2"/>
    <dgm:cxn modelId="{9D083073-FB1D-C744-98EA-5A0EFE30FD85}" type="presOf" srcId="{F3212E4F-7D2B-4537-8CAC-754CF2F1178B}" destId="{D3704703-CA80-5E42-AFAF-DA7CEFD8E187}" srcOrd="0" destOrd="0" presId="urn:microsoft.com/office/officeart/2005/8/layout/vList2"/>
    <dgm:cxn modelId="{C01B327D-087B-6C4A-8DC9-3E284B13C8DB}" type="presOf" srcId="{D0620CD2-86EC-4695-8CE0-E3630C3C51B3}" destId="{143526A7-1C20-7C44-88F9-D78A586E422A}" srcOrd="0" destOrd="0" presId="urn:microsoft.com/office/officeart/2005/8/layout/vList2"/>
    <dgm:cxn modelId="{3933E489-435E-413E-863D-ACD649B8D759}" srcId="{69E77681-D57B-4D6A-ACB5-6470B62FDDEC}" destId="{44E40B9D-DBE2-4E78-909E-B78438C0A55F}" srcOrd="3" destOrd="0" parTransId="{BE426EB0-4C2A-4212-9E61-453FD3BCDB98}" sibTransId="{67706187-B087-49EE-94D0-85DAAEFBA8A0}"/>
    <dgm:cxn modelId="{CDE92CA8-70C0-364F-B41E-54CDAE247BEA}" type="presOf" srcId="{69E77681-D57B-4D6A-ACB5-6470B62FDDEC}" destId="{89EE5C63-0AF3-BE47-9E69-EC18CE1730A2}" srcOrd="0" destOrd="0" presId="urn:microsoft.com/office/officeart/2005/8/layout/vList2"/>
    <dgm:cxn modelId="{4006E9A9-E7D8-4F4B-9377-EF6E76885AA3}" type="presOf" srcId="{44E40B9D-DBE2-4E78-909E-B78438C0A55F}" destId="{4A5AE549-CC41-4F48-A8D9-A81E2C050EE8}" srcOrd="0" destOrd="0" presId="urn:microsoft.com/office/officeart/2005/8/layout/vList2"/>
    <dgm:cxn modelId="{73E33BB4-44DE-9F45-A09B-8698415D906A}" type="presOf" srcId="{0FDE3512-DF5D-4F1D-B91B-7C7CF1187136}" destId="{C680A412-2819-3F49-9370-0176A8CB08BA}" srcOrd="0" destOrd="0" presId="urn:microsoft.com/office/officeart/2005/8/layout/vList2"/>
    <dgm:cxn modelId="{94FEABDE-9D63-46AA-9D7D-188E47DBA069}" srcId="{69E77681-D57B-4D6A-ACB5-6470B62FDDEC}" destId="{0FDE3512-DF5D-4F1D-B91B-7C7CF1187136}" srcOrd="2" destOrd="0" parTransId="{27090EC6-3857-447F-B468-91B9AFF34A98}" sibTransId="{72BD37D6-9BD5-47B0-99BE-B0465E7AB2D9}"/>
    <dgm:cxn modelId="{320C5EFE-5B67-4B79-9CD8-5875325B1884}" srcId="{69E77681-D57B-4D6A-ACB5-6470B62FDDEC}" destId="{F3212E4F-7D2B-4537-8CAC-754CF2F1178B}" srcOrd="1" destOrd="0" parTransId="{81893121-B4CF-4FF7-BDCC-9FD2A2D72286}" sibTransId="{F4B43F67-7D27-4616-8DF3-3CE340228ABF}"/>
    <dgm:cxn modelId="{94467E24-5A59-1C4A-8BBC-BB71BB4B9433}" type="presParOf" srcId="{89EE5C63-0AF3-BE47-9E69-EC18CE1730A2}" destId="{143526A7-1C20-7C44-88F9-D78A586E422A}" srcOrd="0" destOrd="0" presId="urn:microsoft.com/office/officeart/2005/8/layout/vList2"/>
    <dgm:cxn modelId="{D0DB58E9-5B5B-0145-87EC-D7B18F55388D}" type="presParOf" srcId="{89EE5C63-0AF3-BE47-9E69-EC18CE1730A2}" destId="{CF2CF8B4-54CA-494C-9484-FDB4698D4B73}" srcOrd="1" destOrd="0" presId="urn:microsoft.com/office/officeart/2005/8/layout/vList2"/>
    <dgm:cxn modelId="{D77EC516-697B-024F-876A-787EB2A04211}" type="presParOf" srcId="{89EE5C63-0AF3-BE47-9E69-EC18CE1730A2}" destId="{D3704703-CA80-5E42-AFAF-DA7CEFD8E187}" srcOrd="2" destOrd="0" presId="urn:microsoft.com/office/officeart/2005/8/layout/vList2"/>
    <dgm:cxn modelId="{1BB349CF-EA5B-C647-BE75-B2BB2FFE702C}" type="presParOf" srcId="{89EE5C63-0AF3-BE47-9E69-EC18CE1730A2}" destId="{7A3D5BC3-CC2A-494A-B9B5-1C4336188369}" srcOrd="3" destOrd="0" presId="urn:microsoft.com/office/officeart/2005/8/layout/vList2"/>
    <dgm:cxn modelId="{736FC3B9-928D-594E-9713-E17C44335E43}" type="presParOf" srcId="{89EE5C63-0AF3-BE47-9E69-EC18CE1730A2}" destId="{C680A412-2819-3F49-9370-0176A8CB08BA}" srcOrd="4" destOrd="0" presId="urn:microsoft.com/office/officeart/2005/8/layout/vList2"/>
    <dgm:cxn modelId="{6907AFC9-2D8B-6B4A-8E6D-7C477CC652FE}" type="presParOf" srcId="{89EE5C63-0AF3-BE47-9E69-EC18CE1730A2}" destId="{FE08447F-98E3-9741-92FA-1A3CC7710AD4}" srcOrd="5" destOrd="0" presId="urn:microsoft.com/office/officeart/2005/8/layout/vList2"/>
    <dgm:cxn modelId="{2FFCB3DD-775D-1240-9578-E5DC8FBC5834}" type="presParOf" srcId="{89EE5C63-0AF3-BE47-9E69-EC18CE1730A2}" destId="{4A5AE549-CC41-4F48-A8D9-A81E2C050EE8}" srcOrd="6" destOrd="0" presId="urn:microsoft.com/office/officeart/2005/8/layout/vList2"/>
    <dgm:cxn modelId="{E14C9FAC-6DBE-7948-9E99-3E62C4F7F1A7}" type="presParOf" srcId="{89EE5C63-0AF3-BE47-9E69-EC18CE1730A2}" destId="{2E5AB96E-E066-B949-B4A4-1120D0EB06A4}" srcOrd="7" destOrd="0" presId="urn:microsoft.com/office/officeart/2005/8/layout/vList2"/>
    <dgm:cxn modelId="{AE4079C1-DF3A-B443-A169-EE4EE5A6CB7E}" type="presParOf" srcId="{89EE5C63-0AF3-BE47-9E69-EC18CE1730A2}" destId="{95DA5AE3-6BF3-A04A-816E-9AF99E82AEB9}"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7D10FB-6B9E-4474-99F8-8A928190E5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12A797-5590-404C-8FE7-8693378F6142}">
      <dgm:prSet custT="1"/>
      <dgm:spPr/>
      <dgm:t>
        <a:bodyPr/>
        <a:lstStyle/>
        <a:p>
          <a:r>
            <a:rPr lang="el-GR" sz="1800" b="1"/>
            <a:t>βασικές δεξιότητες </a:t>
          </a:r>
          <a:r>
            <a:rPr lang="el-GR" sz="1800"/>
            <a:t>γραφής, ανάγνωσης και αρίθμησης, γνωστικές ικανότητες, στρατηγικές μάθησης και συνήθειες του νου</a:t>
          </a:r>
          <a:endParaRPr lang="en-US" sz="1800"/>
        </a:p>
      </dgm:t>
    </dgm:pt>
    <dgm:pt modelId="{6EC99CBD-9FB8-47E9-A8DD-F51D8DB0BBAE}" type="parTrans" cxnId="{6EAD16CB-8EB4-4A67-BC2C-EA3263D2A011}">
      <dgm:prSet/>
      <dgm:spPr/>
      <dgm:t>
        <a:bodyPr/>
        <a:lstStyle/>
        <a:p>
          <a:endParaRPr lang="en-US" sz="2800"/>
        </a:p>
      </dgm:t>
    </dgm:pt>
    <dgm:pt modelId="{E4A7B340-AF96-4E4B-98E0-4E9A66B3935B}" type="sibTrans" cxnId="{6EAD16CB-8EB4-4A67-BC2C-EA3263D2A011}">
      <dgm:prSet/>
      <dgm:spPr/>
      <dgm:t>
        <a:bodyPr/>
        <a:lstStyle/>
        <a:p>
          <a:endParaRPr lang="en-US" sz="2800"/>
        </a:p>
      </dgm:t>
    </dgm:pt>
    <dgm:pt modelId="{4CE4CACC-BD60-4AF0-8438-B7B18BDA1C46}">
      <dgm:prSet custT="1"/>
      <dgm:spPr/>
      <dgm:t>
        <a:bodyPr/>
        <a:lstStyle/>
        <a:p>
          <a:r>
            <a:rPr lang="el-GR" sz="1800" b="1"/>
            <a:t>βασική γνώση επιστημονικών εννοιών, διαδικασιών, συλλογιστική</a:t>
          </a:r>
          <a:endParaRPr lang="en-US" sz="1800" dirty="0"/>
        </a:p>
      </dgm:t>
    </dgm:pt>
    <dgm:pt modelId="{FC105E63-F393-41A2-A61C-E699E1F24F13}" type="parTrans" cxnId="{2F2D640A-70D1-4CAD-8525-1165411B68CD}">
      <dgm:prSet/>
      <dgm:spPr/>
      <dgm:t>
        <a:bodyPr/>
        <a:lstStyle/>
        <a:p>
          <a:endParaRPr lang="en-US" sz="2800"/>
        </a:p>
      </dgm:t>
    </dgm:pt>
    <dgm:pt modelId="{80521CA5-2BF8-40FE-B7BC-D7483B5D25CD}" type="sibTrans" cxnId="{2F2D640A-70D1-4CAD-8525-1165411B68CD}">
      <dgm:prSet/>
      <dgm:spPr/>
      <dgm:t>
        <a:bodyPr/>
        <a:lstStyle/>
        <a:p>
          <a:endParaRPr lang="en-US" sz="2800"/>
        </a:p>
      </dgm:t>
    </dgm:pt>
    <dgm:pt modelId="{43F886A5-3D57-427E-BD8C-2BD59C81D88B}">
      <dgm:prSet custT="1"/>
      <dgm:spPr/>
      <dgm:t>
        <a:bodyPr/>
        <a:lstStyle/>
        <a:p>
          <a:r>
            <a:rPr lang="el-GR" sz="1800" b="1"/>
            <a:t>συγκειμενική προοπτική της επιστήμης </a:t>
          </a:r>
          <a:r>
            <a:rPr lang="el-GR" sz="1800" b="1">
              <a:sym typeface="Wingdings" panose="05000000000000000000" pitchFamily="2" charset="2"/>
            </a:rPr>
            <a:t></a:t>
          </a:r>
          <a:r>
            <a:rPr lang="el-GR" sz="1800" b="1"/>
            <a:t> </a:t>
          </a:r>
          <a:r>
            <a:rPr lang="el-GR" sz="1800"/>
            <a:t>εξοικείωση με την επιστήμη εκτός σχολείου στο ευρύτερο κοινωνικό</a:t>
          </a:r>
          <a:r>
            <a:rPr lang="en-US" sz="1800"/>
            <a:t> </a:t>
          </a:r>
          <a:r>
            <a:rPr lang="el-GR" sz="1800"/>
            <a:t>πλαίσιο </a:t>
          </a:r>
          <a:r>
            <a:rPr lang="el-GR" sz="1800">
              <a:sym typeface="Wingdings" panose="05000000000000000000" pitchFamily="2" charset="2"/>
            </a:rPr>
            <a:t></a:t>
          </a:r>
          <a:r>
            <a:rPr lang="el-GR" sz="1800"/>
            <a:t> εξατομίκευση του θεωρητικού περιεχομένου </a:t>
          </a:r>
          <a:r>
            <a:rPr lang="el-GR" sz="1800">
              <a:sym typeface="Wingdings" panose="05000000000000000000" pitchFamily="2" charset="2"/>
            </a:rPr>
            <a:t></a:t>
          </a:r>
          <a:r>
            <a:rPr lang="el-GR" sz="1800"/>
            <a:t> πληροφορημένοι και υπεύθυνοι πολίτες</a:t>
          </a:r>
          <a:endParaRPr lang="en-US" sz="1800" dirty="0"/>
        </a:p>
      </dgm:t>
    </dgm:pt>
    <dgm:pt modelId="{D4B82D1A-CC86-4348-9115-9C7DFE632F6E}" type="parTrans" cxnId="{700AC647-33BD-4040-87CD-8100F7AAD309}">
      <dgm:prSet/>
      <dgm:spPr/>
      <dgm:t>
        <a:bodyPr/>
        <a:lstStyle/>
        <a:p>
          <a:endParaRPr lang="en-US" sz="2800"/>
        </a:p>
      </dgm:t>
    </dgm:pt>
    <dgm:pt modelId="{F895622A-7698-4533-8F28-E51E1FF63C4C}" type="sibTrans" cxnId="{700AC647-33BD-4040-87CD-8100F7AAD309}">
      <dgm:prSet/>
      <dgm:spPr/>
      <dgm:t>
        <a:bodyPr/>
        <a:lstStyle/>
        <a:p>
          <a:endParaRPr lang="en-US" sz="2800"/>
        </a:p>
      </dgm:t>
    </dgm:pt>
    <dgm:pt modelId="{BB3829A3-BD0F-44D9-8349-D916B1E152F8}">
      <dgm:prSet custT="1"/>
      <dgm:spPr/>
      <dgm:t>
        <a:bodyPr/>
        <a:lstStyle/>
        <a:p>
          <a:r>
            <a:rPr lang="el-GR" sz="1800" b="1"/>
            <a:t>κριτική σκέψη </a:t>
          </a:r>
          <a:r>
            <a:rPr lang="el-GR" sz="1800" b="1">
              <a:sym typeface="Wingdings" panose="05000000000000000000" pitchFamily="2" charset="2"/>
            </a:rPr>
            <a:t></a:t>
          </a:r>
          <a:r>
            <a:rPr lang="el-GR" sz="1800" b="1"/>
            <a:t> </a:t>
          </a:r>
          <a:r>
            <a:rPr lang="el-GR" sz="1800"/>
            <a:t>αξιολογικές κρίσεις σχετικά με τις πεποιθήσεις και τις ενέργειες, εγκυρότητα των πληροφοριών, εναλλακτικές προοπτικές ή απόψεις </a:t>
          </a:r>
          <a:endParaRPr lang="en-US" sz="1800"/>
        </a:p>
      </dgm:t>
    </dgm:pt>
    <dgm:pt modelId="{8BCC2B7A-8789-46FF-8634-12055FA96D42}" type="parTrans" cxnId="{813E5FEE-564A-4A16-B24C-66045D97A472}">
      <dgm:prSet/>
      <dgm:spPr/>
      <dgm:t>
        <a:bodyPr/>
        <a:lstStyle/>
        <a:p>
          <a:endParaRPr lang="en-US" sz="2800"/>
        </a:p>
      </dgm:t>
    </dgm:pt>
    <dgm:pt modelId="{33D79A05-ECD7-4A2E-92B5-971C5C9771B0}" type="sibTrans" cxnId="{813E5FEE-564A-4A16-B24C-66045D97A472}">
      <dgm:prSet/>
      <dgm:spPr/>
      <dgm:t>
        <a:bodyPr/>
        <a:lstStyle/>
        <a:p>
          <a:endParaRPr lang="en-US" sz="2800"/>
        </a:p>
      </dgm:t>
    </dgm:pt>
    <dgm:pt modelId="{0FEC9994-EF03-4326-AC0B-41B9236682C1}">
      <dgm:prSet custT="1"/>
      <dgm:spPr/>
      <dgm:t>
        <a:bodyPr/>
        <a:lstStyle/>
        <a:p>
          <a:r>
            <a:rPr lang="el-GR" sz="1800" b="1"/>
            <a:t>ενεργός εμπλοκή (αυτενέργεια) </a:t>
          </a:r>
          <a:r>
            <a:rPr lang="el-GR" sz="1800" b="1">
              <a:sym typeface="Wingdings" panose="05000000000000000000" pitchFamily="2" charset="2"/>
            </a:rPr>
            <a:t></a:t>
          </a:r>
          <a:r>
            <a:rPr lang="el-GR" sz="1800" b="1"/>
            <a:t> </a:t>
          </a:r>
          <a:r>
            <a:rPr lang="el-GR" sz="1800"/>
            <a:t>τοποθέτηση ως προς τα σύνθετα και συχνά αμφιλεγόμενα κοινωνιο-επιστημονικά ζητήματα</a:t>
          </a:r>
          <a:r>
            <a:rPr lang="el-GR" sz="1800">
              <a:sym typeface="Wingdings" panose="05000000000000000000" pitchFamily="2" charset="2"/>
            </a:rPr>
            <a:t></a:t>
          </a:r>
          <a:r>
            <a:rPr lang="el-GR" sz="1800"/>
            <a:t> κοινωνικοπολιτική δράση, ενεργός πολιτειότητα σε μια δημοκρατική κοινωνία</a:t>
          </a:r>
          <a:endParaRPr lang="en-US" sz="1800" dirty="0"/>
        </a:p>
      </dgm:t>
    </dgm:pt>
    <dgm:pt modelId="{83C3555D-BEEA-4B0F-9709-FCE94B20CBFF}" type="parTrans" cxnId="{42775160-9A37-468F-B898-6870AD584F82}">
      <dgm:prSet/>
      <dgm:spPr/>
      <dgm:t>
        <a:bodyPr/>
        <a:lstStyle/>
        <a:p>
          <a:endParaRPr lang="en-US" sz="2800"/>
        </a:p>
      </dgm:t>
    </dgm:pt>
    <dgm:pt modelId="{085F3DF6-F5E6-4DA2-A3AD-39036E3D36B0}" type="sibTrans" cxnId="{42775160-9A37-468F-B898-6870AD584F82}">
      <dgm:prSet/>
      <dgm:spPr/>
      <dgm:t>
        <a:bodyPr/>
        <a:lstStyle/>
        <a:p>
          <a:endParaRPr lang="en-US" sz="2800"/>
        </a:p>
      </dgm:t>
    </dgm:pt>
    <dgm:pt modelId="{F40FC42C-2C93-4E48-8B03-66314E0ECA67}" type="pres">
      <dgm:prSet presAssocID="{177D10FB-6B9E-4474-99F8-8A928190E5E0}" presName="linear" presStyleCnt="0">
        <dgm:presLayoutVars>
          <dgm:animLvl val="lvl"/>
          <dgm:resizeHandles val="exact"/>
        </dgm:presLayoutVars>
      </dgm:prSet>
      <dgm:spPr/>
    </dgm:pt>
    <dgm:pt modelId="{816EF6DE-3033-F343-8B69-06B7AA24A069}" type="pres">
      <dgm:prSet presAssocID="{7012A797-5590-404C-8FE7-8693378F6142}" presName="parentText" presStyleLbl="node1" presStyleIdx="0" presStyleCnt="5">
        <dgm:presLayoutVars>
          <dgm:chMax val="0"/>
          <dgm:bulletEnabled val="1"/>
        </dgm:presLayoutVars>
      </dgm:prSet>
      <dgm:spPr/>
    </dgm:pt>
    <dgm:pt modelId="{75F217C3-8701-F84C-9389-D203CE7976B0}" type="pres">
      <dgm:prSet presAssocID="{E4A7B340-AF96-4E4B-98E0-4E9A66B3935B}" presName="spacer" presStyleCnt="0"/>
      <dgm:spPr/>
    </dgm:pt>
    <dgm:pt modelId="{D4B8E5CA-CDBD-C14D-B6FD-46DB07C237E6}" type="pres">
      <dgm:prSet presAssocID="{4CE4CACC-BD60-4AF0-8438-B7B18BDA1C46}" presName="parentText" presStyleLbl="node1" presStyleIdx="1" presStyleCnt="5">
        <dgm:presLayoutVars>
          <dgm:chMax val="0"/>
          <dgm:bulletEnabled val="1"/>
        </dgm:presLayoutVars>
      </dgm:prSet>
      <dgm:spPr/>
    </dgm:pt>
    <dgm:pt modelId="{8CA2B343-822D-F440-B06C-0911AB728C08}" type="pres">
      <dgm:prSet presAssocID="{80521CA5-2BF8-40FE-B7BC-D7483B5D25CD}" presName="spacer" presStyleCnt="0"/>
      <dgm:spPr/>
    </dgm:pt>
    <dgm:pt modelId="{DD7153CD-1D9B-514F-82F3-6E8B5D8D9993}" type="pres">
      <dgm:prSet presAssocID="{43F886A5-3D57-427E-BD8C-2BD59C81D88B}" presName="parentText" presStyleLbl="node1" presStyleIdx="2" presStyleCnt="5">
        <dgm:presLayoutVars>
          <dgm:chMax val="0"/>
          <dgm:bulletEnabled val="1"/>
        </dgm:presLayoutVars>
      </dgm:prSet>
      <dgm:spPr/>
    </dgm:pt>
    <dgm:pt modelId="{C3C3EF11-CD0C-FC47-BA2D-5F794AAB8595}" type="pres">
      <dgm:prSet presAssocID="{F895622A-7698-4533-8F28-E51E1FF63C4C}" presName="spacer" presStyleCnt="0"/>
      <dgm:spPr/>
    </dgm:pt>
    <dgm:pt modelId="{A928D7A2-A9D6-3A47-908F-BA615A31B96C}" type="pres">
      <dgm:prSet presAssocID="{BB3829A3-BD0F-44D9-8349-D916B1E152F8}" presName="parentText" presStyleLbl="node1" presStyleIdx="3" presStyleCnt="5">
        <dgm:presLayoutVars>
          <dgm:chMax val="0"/>
          <dgm:bulletEnabled val="1"/>
        </dgm:presLayoutVars>
      </dgm:prSet>
      <dgm:spPr/>
    </dgm:pt>
    <dgm:pt modelId="{F158281B-1779-E546-AE3A-CCA4A27C6F42}" type="pres">
      <dgm:prSet presAssocID="{33D79A05-ECD7-4A2E-92B5-971C5C9771B0}" presName="spacer" presStyleCnt="0"/>
      <dgm:spPr/>
    </dgm:pt>
    <dgm:pt modelId="{BEEF87A6-E36F-434C-BC44-96DDEA9B4434}" type="pres">
      <dgm:prSet presAssocID="{0FEC9994-EF03-4326-AC0B-41B9236682C1}" presName="parentText" presStyleLbl="node1" presStyleIdx="4" presStyleCnt="5">
        <dgm:presLayoutVars>
          <dgm:chMax val="0"/>
          <dgm:bulletEnabled val="1"/>
        </dgm:presLayoutVars>
      </dgm:prSet>
      <dgm:spPr/>
    </dgm:pt>
  </dgm:ptLst>
  <dgm:cxnLst>
    <dgm:cxn modelId="{2F2D640A-70D1-4CAD-8525-1165411B68CD}" srcId="{177D10FB-6B9E-4474-99F8-8A928190E5E0}" destId="{4CE4CACC-BD60-4AF0-8438-B7B18BDA1C46}" srcOrd="1" destOrd="0" parTransId="{FC105E63-F393-41A2-A61C-E699E1F24F13}" sibTransId="{80521CA5-2BF8-40FE-B7BC-D7483B5D25CD}"/>
    <dgm:cxn modelId="{35F7692D-C56C-7B4B-A0C6-627B4083B49A}" type="presOf" srcId="{177D10FB-6B9E-4474-99F8-8A928190E5E0}" destId="{F40FC42C-2C93-4E48-8B03-66314E0ECA67}" srcOrd="0" destOrd="0" presId="urn:microsoft.com/office/officeart/2005/8/layout/vList2"/>
    <dgm:cxn modelId="{700AC647-33BD-4040-87CD-8100F7AAD309}" srcId="{177D10FB-6B9E-4474-99F8-8A928190E5E0}" destId="{43F886A5-3D57-427E-BD8C-2BD59C81D88B}" srcOrd="2" destOrd="0" parTransId="{D4B82D1A-CC86-4348-9115-9C7DFE632F6E}" sibTransId="{F895622A-7698-4533-8F28-E51E1FF63C4C}"/>
    <dgm:cxn modelId="{A988B45E-6FDF-AD49-BF01-740EFA1C579B}" type="presOf" srcId="{7012A797-5590-404C-8FE7-8693378F6142}" destId="{816EF6DE-3033-F343-8B69-06B7AA24A069}" srcOrd="0" destOrd="0" presId="urn:microsoft.com/office/officeart/2005/8/layout/vList2"/>
    <dgm:cxn modelId="{42775160-9A37-468F-B898-6870AD584F82}" srcId="{177D10FB-6B9E-4474-99F8-8A928190E5E0}" destId="{0FEC9994-EF03-4326-AC0B-41B9236682C1}" srcOrd="4" destOrd="0" parTransId="{83C3555D-BEEA-4B0F-9709-FCE94B20CBFF}" sibTransId="{085F3DF6-F5E6-4DA2-A3AD-39036E3D36B0}"/>
    <dgm:cxn modelId="{1232AD62-F5BE-F54F-B588-832A9C5219CD}" type="presOf" srcId="{43F886A5-3D57-427E-BD8C-2BD59C81D88B}" destId="{DD7153CD-1D9B-514F-82F3-6E8B5D8D9993}" srcOrd="0" destOrd="0" presId="urn:microsoft.com/office/officeart/2005/8/layout/vList2"/>
    <dgm:cxn modelId="{E5DCB56A-0D4F-BB4A-ADE3-9792003DD0B8}" type="presOf" srcId="{0FEC9994-EF03-4326-AC0B-41B9236682C1}" destId="{BEEF87A6-E36F-434C-BC44-96DDEA9B4434}" srcOrd="0" destOrd="0" presId="urn:microsoft.com/office/officeart/2005/8/layout/vList2"/>
    <dgm:cxn modelId="{D6636F98-60E7-1041-A7C4-A4053182F4EF}" type="presOf" srcId="{BB3829A3-BD0F-44D9-8349-D916B1E152F8}" destId="{A928D7A2-A9D6-3A47-908F-BA615A31B96C}" srcOrd="0" destOrd="0" presId="urn:microsoft.com/office/officeart/2005/8/layout/vList2"/>
    <dgm:cxn modelId="{6EAD16CB-8EB4-4A67-BC2C-EA3263D2A011}" srcId="{177D10FB-6B9E-4474-99F8-8A928190E5E0}" destId="{7012A797-5590-404C-8FE7-8693378F6142}" srcOrd="0" destOrd="0" parTransId="{6EC99CBD-9FB8-47E9-A8DD-F51D8DB0BBAE}" sibTransId="{E4A7B340-AF96-4E4B-98E0-4E9A66B3935B}"/>
    <dgm:cxn modelId="{813E5FEE-564A-4A16-B24C-66045D97A472}" srcId="{177D10FB-6B9E-4474-99F8-8A928190E5E0}" destId="{BB3829A3-BD0F-44D9-8349-D916B1E152F8}" srcOrd="3" destOrd="0" parTransId="{8BCC2B7A-8789-46FF-8634-12055FA96D42}" sibTransId="{33D79A05-ECD7-4A2E-92B5-971C5C9771B0}"/>
    <dgm:cxn modelId="{B4F372FF-E235-3144-A6E3-5B49595EF8FA}" type="presOf" srcId="{4CE4CACC-BD60-4AF0-8438-B7B18BDA1C46}" destId="{D4B8E5CA-CDBD-C14D-B6FD-46DB07C237E6}" srcOrd="0" destOrd="0" presId="urn:microsoft.com/office/officeart/2005/8/layout/vList2"/>
    <dgm:cxn modelId="{5FF0FFE7-B00B-5746-B930-73E88E711D6A}" type="presParOf" srcId="{F40FC42C-2C93-4E48-8B03-66314E0ECA67}" destId="{816EF6DE-3033-F343-8B69-06B7AA24A069}" srcOrd="0" destOrd="0" presId="urn:microsoft.com/office/officeart/2005/8/layout/vList2"/>
    <dgm:cxn modelId="{FAC6DED4-E23A-B146-BCA7-6F71FEF228AF}" type="presParOf" srcId="{F40FC42C-2C93-4E48-8B03-66314E0ECA67}" destId="{75F217C3-8701-F84C-9389-D203CE7976B0}" srcOrd="1" destOrd="0" presId="urn:microsoft.com/office/officeart/2005/8/layout/vList2"/>
    <dgm:cxn modelId="{A69C7DE6-BD55-0B46-AFA5-7922A8E2076C}" type="presParOf" srcId="{F40FC42C-2C93-4E48-8B03-66314E0ECA67}" destId="{D4B8E5CA-CDBD-C14D-B6FD-46DB07C237E6}" srcOrd="2" destOrd="0" presId="urn:microsoft.com/office/officeart/2005/8/layout/vList2"/>
    <dgm:cxn modelId="{EF7ABD1C-B19D-F940-B206-6C2E26B4C3AE}" type="presParOf" srcId="{F40FC42C-2C93-4E48-8B03-66314E0ECA67}" destId="{8CA2B343-822D-F440-B06C-0911AB728C08}" srcOrd="3" destOrd="0" presId="urn:microsoft.com/office/officeart/2005/8/layout/vList2"/>
    <dgm:cxn modelId="{41C237D7-CB39-3B41-A372-FDB7CD12FBCD}" type="presParOf" srcId="{F40FC42C-2C93-4E48-8B03-66314E0ECA67}" destId="{DD7153CD-1D9B-514F-82F3-6E8B5D8D9993}" srcOrd="4" destOrd="0" presId="urn:microsoft.com/office/officeart/2005/8/layout/vList2"/>
    <dgm:cxn modelId="{0D1CB4E3-5E05-9649-82EE-7CEFC5FDAF57}" type="presParOf" srcId="{F40FC42C-2C93-4E48-8B03-66314E0ECA67}" destId="{C3C3EF11-CD0C-FC47-BA2D-5F794AAB8595}" srcOrd="5" destOrd="0" presId="urn:microsoft.com/office/officeart/2005/8/layout/vList2"/>
    <dgm:cxn modelId="{DCB5EF63-C227-C244-B319-A525B9F26874}" type="presParOf" srcId="{F40FC42C-2C93-4E48-8B03-66314E0ECA67}" destId="{A928D7A2-A9D6-3A47-908F-BA615A31B96C}" srcOrd="6" destOrd="0" presId="urn:microsoft.com/office/officeart/2005/8/layout/vList2"/>
    <dgm:cxn modelId="{4E7822A5-92E9-374E-A300-12D2D8D831D5}" type="presParOf" srcId="{F40FC42C-2C93-4E48-8B03-66314E0ECA67}" destId="{F158281B-1779-E546-AE3A-CCA4A27C6F42}" srcOrd="7" destOrd="0" presId="urn:microsoft.com/office/officeart/2005/8/layout/vList2"/>
    <dgm:cxn modelId="{B42B4B37-C5F3-ED47-933A-94794D57FD4E}" type="presParOf" srcId="{F40FC42C-2C93-4E48-8B03-66314E0ECA67}" destId="{BEEF87A6-E36F-434C-BC44-96DDEA9B44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B51F6-1B2A-4423-8220-C2E7F6C2B70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7CB1CE8-A052-4892-84E8-9EF44665EFDB}">
      <dgm:prSet/>
      <dgm:spPr/>
      <dgm:t>
        <a:bodyPr/>
        <a:lstStyle/>
        <a:p>
          <a:r>
            <a:rPr lang="el-GR" dirty="0"/>
            <a:t>ξέρω να γράφω, να διαβάζω, να μετρώ...</a:t>
          </a:r>
          <a:endParaRPr lang="en-US" dirty="0"/>
        </a:p>
      </dgm:t>
    </dgm:pt>
    <dgm:pt modelId="{4D38F3A8-B135-442F-B3B0-BBC48F230B4B}" type="parTrans" cxnId="{73E1709C-FE13-4B12-B8F3-F8AC235CF09F}">
      <dgm:prSet/>
      <dgm:spPr/>
      <dgm:t>
        <a:bodyPr/>
        <a:lstStyle/>
        <a:p>
          <a:endParaRPr lang="en-US"/>
        </a:p>
      </dgm:t>
    </dgm:pt>
    <dgm:pt modelId="{B5691775-CE7F-4DCD-94E6-B59D95C9EF25}" type="sibTrans" cxnId="{73E1709C-FE13-4B12-B8F3-F8AC235CF09F}">
      <dgm:prSet/>
      <dgm:spPr/>
      <dgm:t>
        <a:bodyPr/>
        <a:lstStyle/>
        <a:p>
          <a:endParaRPr lang="en-US"/>
        </a:p>
      </dgm:t>
    </dgm:pt>
    <dgm:pt modelId="{F30DBD58-959C-42CF-9EDD-7D504AC5831C}">
      <dgm:prSet/>
      <dgm:spPr/>
      <dgm:t>
        <a:bodyPr/>
        <a:lstStyle/>
        <a:p>
          <a:r>
            <a:rPr lang="el-GR"/>
            <a:t>κατανοώ την επιστημονική ορολογία, διακρίνω αιτιακές σχέσεις, λύνω προβλήματα</a:t>
          </a:r>
          <a:endParaRPr lang="en-US"/>
        </a:p>
      </dgm:t>
    </dgm:pt>
    <dgm:pt modelId="{94CD23D8-5FA1-4BBE-81F2-DAA7E2926464}" type="parTrans" cxnId="{77257332-4794-43A0-8716-5868BBC1E181}">
      <dgm:prSet/>
      <dgm:spPr/>
      <dgm:t>
        <a:bodyPr/>
        <a:lstStyle/>
        <a:p>
          <a:endParaRPr lang="en-US"/>
        </a:p>
      </dgm:t>
    </dgm:pt>
    <dgm:pt modelId="{AFE4E449-8208-4AC8-8FB0-00974A140921}" type="sibTrans" cxnId="{77257332-4794-43A0-8716-5868BBC1E181}">
      <dgm:prSet/>
      <dgm:spPr/>
      <dgm:t>
        <a:bodyPr/>
        <a:lstStyle/>
        <a:p>
          <a:endParaRPr lang="en-US"/>
        </a:p>
      </dgm:t>
    </dgm:pt>
    <dgm:pt modelId="{1457D308-C47F-452E-B7C2-7FE820898A58}">
      <dgm:prSet/>
      <dgm:spPr/>
      <dgm:t>
        <a:bodyPr/>
        <a:lstStyle/>
        <a:p>
          <a:r>
            <a:rPr lang="el-GR" dirty="0" err="1"/>
            <a:t>συγκεμενικοποιώ</a:t>
          </a:r>
          <a:r>
            <a:rPr lang="el-GR" dirty="0"/>
            <a:t> τα φαινόμενα, ο σεισμός στη Σάμο, στην Τουρκία, ο </a:t>
          </a:r>
          <a:r>
            <a:rPr lang="el-GR" dirty="0" err="1"/>
            <a:t>κορονοϊός</a:t>
          </a:r>
          <a:r>
            <a:rPr lang="el-GR" dirty="0"/>
            <a:t> στην Κύπρο, στον κόσμο, το βόρειο σέλας στη Φινλανδία</a:t>
          </a:r>
          <a:endParaRPr lang="en-US" dirty="0"/>
        </a:p>
      </dgm:t>
    </dgm:pt>
    <dgm:pt modelId="{704E7C05-EF70-4E53-BF1E-00D290DDC504}" type="parTrans" cxnId="{3F91BD08-D1B3-4603-BD2B-C4D98FA07E60}">
      <dgm:prSet/>
      <dgm:spPr/>
      <dgm:t>
        <a:bodyPr/>
        <a:lstStyle/>
        <a:p>
          <a:endParaRPr lang="en-US"/>
        </a:p>
      </dgm:t>
    </dgm:pt>
    <dgm:pt modelId="{B55ACE1B-90B3-40CF-87F1-DEEA90A1397F}" type="sibTrans" cxnId="{3F91BD08-D1B3-4603-BD2B-C4D98FA07E60}">
      <dgm:prSet/>
      <dgm:spPr/>
      <dgm:t>
        <a:bodyPr/>
        <a:lstStyle/>
        <a:p>
          <a:endParaRPr lang="en-US"/>
        </a:p>
      </dgm:t>
    </dgm:pt>
    <dgm:pt modelId="{040B088C-2F3C-4332-92CB-311310BC1D22}">
      <dgm:prSet/>
      <dgm:spPr/>
      <dgm:t>
        <a:bodyPr/>
        <a:lstStyle/>
        <a:p>
          <a:r>
            <a:rPr lang="el-GR"/>
            <a:t>ισχύει επιστημονικά ή μήπως όχι;</a:t>
          </a:r>
          <a:endParaRPr lang="en-US"/>
        </a:p>
      </dgm:t>
    </dgm:pt>
    <dgm:pt modelId="{7BDFDE03-3474-44F3-9287-E15780F5DFFD}" type="parTrans" cxnId="{7D2F49E6-6E12-471D-8298-750127801BAA}">
      <dgm:prSet/>
      <dgm:spPr/>
      <dgm:t>
        <a:bodyPr/>
        <a:lstStyle/>
        <a:p>
          <a:endParaRPr lang="en-US"/>
        </a:p>
      </dgm:t>
    </dgm:pt>
    <dgm:pt modelId="{CA1C10E7-C340-454A-B784-F6915913F989}" type="sibTrans" cxnId="{7D2F49E6-6E12-471D-8298-750127801BAA}">
      <dgm:prSet/>
      <dgm:spPr/>
      <dgm:t>
        <a:bodyPr/>
        <a:lstStyle/>
        <a:p>
          <a:endParaRPr lang="en-US"/>
        </a:p>
      </dgm:t>
    </dgm:pt>
    <dgm:pt modelId="{7435078E-E90F-4FC9-AB28-7B2E3AABA4E9}">
      <dgm:prSet/>
      <dgm:spPr/>
      <dgm:t>
        <a:bodyPr/>
        <a:lstStyle/>
        <a:p>
          <a:r>
            <a:rPr lang="el-GR"/>
            <a:t>τι κάνω εγώ, τι κάνουμε εμείς;</a:t>
          </a:r>
          <a:endParaRPr lang="en-US"/>
        </a:p>
      </dgm:t>
    </dgm:pt>
    <dgm:pt modelId="{F4DA5F44-EB78-45A7-90DE-09A67B20E3F2}" type="parTrans" cxnId="{1F820B28-CE7E-4153-B1F8-F887D5817C5A}">
      <dgm:prSet/>
      <dgm:spPr/>
      <dgm:t>
        <a:bodyPr/>
        <a:lstStyle/>
        <a:p>
          <a:endParaRPr lang="en-US"/>
        </a:p>
      </dgm:t>
    </dgm:pt>
    <dgm:pt modelId="{0900C424-8327-4AD3-A65F-A79DFC8FC47A}" type="sibTrans" cxnId="{1F820B28-CE7E-4153-B1F8-F887D5817C5A}">
      <dgm:prSet/>
      <dgm:spPr/>
      <dgm:t>
        <a:bodyPr/>
        <a:lstStyle/>
        <a:p>
          <a:endParaRPr lang="en-US"/>
        </a:p>
      </dgm:t>
    </dgm:pt>
    <dgm:pt modelId="{F3C2D7C1-0013-3543-BC71-99766C40E629}" type="pres">
      <dgm:prSet presAssocID="{138B51F6-1B2A-4423-8220-C2E7F6C2B70D}" presName="diagram" presStyleCnt="0">
        <dgm:presLayoutVars>
          <dgm:dir/>
          <dgm:resizeHandles val="exact"/>
        </dgm:presLayoutVars>
      </dgm:prSet>
      <dgm:spPr/>
    </dgm:pt>
    <dgm:pt modelId="{C8A4E274-9F27-6F45-9570-601603C521D0}" type="pres">
      <dgm:prSet presAssocID="{C7CB1CE8-A052-4892-84E8-9EF44665EFDB}" presName="node" presStyleLbl="node1" presStyleIdx="0" presStyleCnt="5">
        <dgm:presLayoutVars>
          <dgm:bulletEnabled val="1"/>
        </dgm:presLayoutVars>
      </dgm:prSet>
      <dgm:spPr/>
    </dgm:pt>
    <dgm:pt modelId="{70F15112-E8B8-BD4E-A61D-4BDC4E1DCE56}" type="pres">
      <dgm:prSet presAssocID="{B5691775-CE7F-4DCD-94E6-B59D95C9EF25}" presName="sibTrans" presStyleCnt="0"/>
      <dgm:spPr/>
    </dgm:pt>
    <dgm:pt modelId="{96FBB63A-7C0C-EA48-9D17-935875C2528E}" type="pres">
      <dgm:prSet presAssocID="{F30DBD58-959C-42CF-9EDD-7D504AC5831C}" presName="node" presStyleLbl="node1" presStyleIdx="1" presStyleCnt="5">
        <dgm:presLayoutVars>
          <dgm:bulletEnabled val="1"/>
        </dgm:presLayoutVars>
      </dgm:prSet>
      <dgm:spPr/>
    </dgm:pt>
    <dgm:pt modelId="{12FABD22-0CDE-F848-AF47-EA8AAA595D0F}" type="pres">
      <dgm:prSet presAssocID="{AFE4E449-8208-4AC8-8FB0-00974A140921}" presName="sibTrans" presStyleCnt="0"/>
      <dgm:spPr/>
    </dgm:pt>
    <dgm:pt modelId="{420AEB59-DC22-3A47-A270-55D636E06B43}" type="pres">
      <dgm:prSet presAssocID="{1457D308-C47F-452E-B7C2-7FE820898A58}" presName="node" presStyleLbl="node1" presStyleIdx="2" presStyleCnt="5">
        <dgm:presLayoutVars>
          <dgm:bulletEnabled val="1"/>
        </dgm:presLayoutVars>
      </dgm:prSet>
      <dgm:spPr/>
    </dgm:pt>
    <dgm:pt modelId="{4E58BFCD-5F6D-8E49-8658-E11C2A36060E}" type="pres">
      <dgm:prSet presAssocID="{B55ACE1B-90B3-40CF-87F1-DEEA90A1397F}" presName="sibTrans" presStyleCnt="0"/>
      <dgm:spPr/>
    </dgm:pt>
    <dgm:pt modelId="{A15AB7C5-FAF1-F54C-821A-14A7D3F21F82}" type="pres">
      <dgm:prSet presAssocID="{040B088C-2F3C-4332-92CB-311310BC1D22}" presName="node" presStyleLbl="node1" presStyleIdx="3" presStyleCnt="5">
        <dgm:presLayoutVars>
          <dgm:bulletEnabled val="1"/>
        </dgm:presLayoutVars>
      </dgm:prSet>
      <dgm:spPr/>
    </dgm:pt>
    <dgm:pt modelId="{764BCDDD-F214-7740-8E97-1C6E54F43CA1}" type="pres">
      <dgm:prSet presAssocID="{CA1C10E7-C340-454A-B784-F6915913F989}" presName="sibTrans" presStyleCnt="0"/>
      <dgm:spPr/>
    </dgm:pt>
    <dgm:pt modelId="{97ADDECF-2135-F340-AD96-572961A60DFC}" type="pres">
      <dgm:prSet presAssocID="{7435078E-E90F-4FC9-AB28-7B2E3AABA4E9}" presName="node" presStyleLbl="node1" presStyleIdx="4" presStyleCnt="5">
        <dgm:presLayoutVars>
          <dgm:bulletEnabled val="1"/>
        </dgm:presLayoutVars>
      </dgm:prSet>
      <dgm:spPr/>
    </dgm:pt>
  </dgm:ptLst>
  <dgm:cxnLst>
    <dgm:cxn modelId="{3F91BD08-D1B3-4603-BD2B-C4D98FA07E60}" srcId="{138B51F6-1B2A-4423-8220-C2E7F6C2B70D}" destId="{1457D308-C47F-452E-B7C2-7FE820898A58}" srcOrd="2" destOrd="0" parTransId="{704E7C05-EF70-4E53-BF1E-00D290DDC504}" sibTransId="{B55ACE1B-90B3-40CF-87F1-DEEA90A1397F}"/>
    <dgm:cxn modelId="{D206181D-1A05-604A-97AA-7D710BBB062F}" type="presOf" srcId="{C7CB1CE8-A052-4892-84E8-9EF44665EFDB}" destId="{C8A4E274-9F27-6F45-9570-601603C521D0}" srcOrd="0" destOrd="0" presId="urn:microsoft.com/office/officeart/2005/8/layout/default"/>
    <dgm:cxn modelId="{1F820B28-CE7E-4153-B1F8-F887D5817C5A}" srcId="{138B51F6-1B2A-4423-8220-C2E7F6C2B70D}" destId="{7435078E-E90F-4FC9-AB28-7B2E3AABA4E9}" srcOrd="4" destOrd="0" parTransId="{F4DA5F44-EB78-45A7-90DE-09A67B20E3F2}" sibTransId="{0900C424-8327-4AD3-A65F-A79DFC8FC47A}"/>
    <dgm:cxn modelId="{77257332-4794-43A0-8716-5868BBC1E181}" srcId="{138B51F6-1B2A-4423-8220-C2E7F6C2B70D}" destId="{F30DBD58-959C-42CF-9EDD-7D504AC5831C}" srcOrd="1" destOrd="0" parTransId="{94CD23D8-5FA1-4BBE-81F2-DAA7E2926464}" sibTransId="{AFE4E449-8208-4AC8-8FB0-00974A140921}"/>
    <dgm:cxn modelId="{9D848B3B-073C-9041-8A2D-50D0BFE0BBFA}" type="presOf" srcId="{7435078E-E90F-4FC9-AB28-7B2E3AABA4E9}" destId="{97ADDECF-2135-F340-AD96-572961A60DFC}" srcOrd="0" destOrd="0" presId="urn:microsoft.com/office/officeart/2005/8/layout/default"/>
    <dgm:cxn modelId="{743D1756-612C-2E4F-9E74-9A21694E38F0}" type="presOf" srcId="{F30DBD58-959C-42CF-9EDD-7D504AC5831C}" destId="{96FBB63A-7C0C-EA48-9D17-935875C2528E}" srcOrd="0" destOrd="0" presId="urn:microsoft.com/office/officeart/2005/8/layout/default"/>
    <dgm:cxn modelId="{CA970E5A-75EB-2F46-91E1-45F777583759}" type="presOf" srcId="{040B088C-2F3C-4332-92CB-311310BC1D22}" destId="{A15AB7C5-FAF1-F54C-821A-14A7D3F21F82}" srcOrd="0" destOrd="0" presId="urn:microsoft.com/office/officeart/2005/8/layout/default"/>
    <dgm:cxn modelId="{73E1709C-FE13-4B12-B8F3-F8AC235CF09F}" srcId="{138B51F6-1B2A-4423-8220-C2E7F6C2B70D}" destId="{C7CB1CE8-A052-4892-84E8-9EF44665EFDB}" srcOrd="0" destOrd="0" parTransId="{4D38F3A8-B135-442F-B3B0-BBC48F230B4B}" sibTransId="{B5691775-CE7F-4DCD-94E6-B59D95C9EF25}"/>
    <dgm:cxn modelId="{836DA3C0-B7EE-A047-8E3C-BFEA5423F821}" type="presOf" srcId="{1457D308-C47F-452E-B7C2-7FE820898A58}" destId="{420AEB59-DC22-3A47-A270-55D636E06B43}" srcOrd="0" destOrd="0" presId="urn:microsoft.com/office/officeart/2005/8/layout/default"/>
    <dgm:cxn modelId="{57D394D3-2CBC-724D-8371-B67D113AD2E6}" type="presOf" srcId="{138B51F6-1B2A-4423-8220-C2E7F6C2B70D}" destId="{F3C2D7C1-0013-3543-BC71-99766C40E629}" srcOrd="0" destOrd="0" presId="urn:microsoft.com/office/officeart/2005/8/layout/default"/>
    <dgm:cxn modelId="{7D2F49E6-6E12-471D-8298-750127801BAA}" srcId="{138B51F6-1B2A-4423-8220-C2E7F6C2B70D}" destId="{040B088C-2F3C-4332-92CB-311310BC1D22}" srcOrd="3" destOrd="0" parTransId="{7BDFDE03-3474-44F3-9287-E15780F5DFFD}" sibTransId="{CA1C10E7-C340-454A-B784-F6915913F989}"/>
    <dgm:cxn modelId="{AA4D8E53-24F5-284E-9D11-BFB4F36FA00C}" type="presParOf" srcId="{F3C2D7C1-0013-3543-BC71-99766C40E629}" destId="{C8A4E274-9F27-6F45-9570-601603C521D0}" srcOrd="0" destOrd="0" presId="urn:microsoft.com/office/officeart/2005/8/layout/default"/>
    <dgm:cxn modelId="{5514D1BF-6AA5-9A40-8F39-F11B3C4B3AEC}" type="presParOf" srcId="{F3C2D7C1-0013-3543-BC71-99766C40E629}" destId="{70F15112-E8B8-BD4E-A61D-4BDC4E1DCE56}" srcOrd="1" destOrd="0" presId="urn:microsoft.com/office/officeart/2005/8/layout/default"/>
    <dgm:cxn modelId="{B8AD5F48-7521-B74C-B13C-52F60F845DFC}" type="presParOf" srcId="{F3C2D7C1-0013-3543-BC71-99766C40E629}" destId="{96FBB63A-7C0C-EA48-9D17-935875C2528E}" srcOrd="2" destOrd="0" presId="urn:microsoft.com/office/officeart/2005/8/layout/default"/>
    <dgm:cxn modelId="{6F9721F1-1EAA-E443-AECA-B941707867E6}" type="presParOf" srcId="{F3C2D7C1-0013-3543-BC71-99766C40E629}" destId="{12FABD22-0CDE-F848-AF47-EA8AAA595D0F}" srcOrd="3" destOrd="0" presId="urn:microsoft.com/office/officeart/2005/8/layout/default"/>
    <dgm:cxn modelId="{F42FF2D3-510D-7A40-8C78-89AFE4A54AF0}" type="presParOf" srcId="{F3C2D7C1-0013-3543-BC71-99766C40E629}" destId="{420AEB59-DC22-3A47-A270-55D636E06B43}" srcOrd="4" destOrd="0" presId="urn:microsoft.com/office/officeart/2005/8/layout/default"/>
    <dgm:cxn modelId="{96092F96-1376-D342-B639-7A67DB699A59}" type="presParOf" srcId="{F3C2D7C1-0013-3543-BC71-99766C40E629}" destId="{4E58BFCD-5F6D-8E49-8658-E11C2A36060E}" srcOrd="5" destOrd="0" presId="urn:microsoft.com/office/officeart/2005/8/layout/default"/>
    <dgm:cxn modelId="{DEEAE19B-F985-5F46-A02A-1E0C1318E536}" type="presParOf" srcId="{F3C2D7C1-0013-3543-BC71-99766C40E629}" destId="{A15AB7C5-FAF1-F54C-821A-14A7D3F21F82}" srcOrd="6" destOrd="0" presId="urn:microsoft.com/office/officeart/2005/8/layout/default"/>
    <dgm:cxn modelId="{45E8A672-7AF0-634E-9995-DCD2AC4F1C4A}" type="presParOf" srcId="{F3C2D7C1-0013-3543-BC71-99766C40E629}" destId="{764BCDDD-F214-7740-8E97-1C6E54F43CA1}" srcOrd="7" destOrd="0" presId="urn:microsoft.com/office/officeart/2005/8/layout/default"/>
    <dgm:cxn modelId="{167A3B84-7790-1842-A83D-B6E4247093C5}" type="presParOf" srcId="{F3C2D7C1-0013-3543-BC71-99766C40E629}" destId="{97ADDECF-2135-F340-AD96-572961A60DF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81B64-BF2B-4461-AADD-B089F0982BD1}"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FE1E7B1C-6E18-4D91-88D9-1A4630199D4C}">
      <dgm:prSet/>
      <dgm:spPr/>
      <dgm:t>
        <a:bodyPr/>
        <a:lstStyle/>
        <a:p>
          <a:r>
            <a:rPr lang="el-GR"/>
            <a:t>Αντιμετώπιση παραπληροφόρησης &amp; ψευδοεπιστήμης</a:t>
          </a:r>
          <a:endParaRPr lang="en-US"/>
        </a:p>
      </dgm:t>
    </dgm:pt>
    <dgm:pt modelId="{A48A49D0-75BA-440C-BE52-EC4E39BDE66F}" type="parTrans" cxnId="{31AC519F-C34D-41B7-99E9-8F9E3BED0982}">
      <dgm:prSet/>
      <dgm:spPr/>
      <dgm:t>
        <a:bodyPr/>
        <a:lstStyle/>
        <a:p>
          <a:endParaRPr lang="en-US"/>
        </a:p>
      </dgm:t>
    </dgm:pt>
    <dgm:pt modelId="{DE047082-9AE8-4BF6-9628-B8FE3A6D7302}" type="sibTrans" cxnId="{31AC519F-C34D-41B7-99E9-8F9E3BED0982}">
      <dgm:prSet/>
      <dgm:spPr/>
      <dgm:t>
        <a:bodyPr/>
        <a:lstStyle/>
        <a:p>
          <a:endParaRPr lang="en-US"/>
        </a:p>
      </dgm:t>
    </dgm:pt>
    <dgm:pt modelId="{E3426FD3-7F56-4992-81C1-7074575F9351}">
      <dgm:prSet/>
      <dgm:spPr/>
      <dgm:t>
        <a:bodyPr/>
        <a:lstStyle/>
        <a:p>
          <a:r>
            <a:rPr lang="el-GR"/>
            <a:t>απαραίτητα εργαλεία να χειριστούν οι μαθητές κριτικά τα τεράστια ποσά πληροφορίας που ανταλλάσσονται σε δημόσιες συζητήσεις για την επιστήμη</a:t>
          </a:r>
          <a:endParaRPr lang="en-US"/>
        </a:p>
      </dgm:t>
    </dgm:pt>
    <dgm:pt modelId="{A9EB6E8E-A37E-48CA-AA96-3C94BE6EE132}" type="parTrans" cxnId="{521559CF-8487-4C65-9FAD-F214D43DECA0}">
      <dgm:prSet/>
      <dgm:spPr/>
      <dgm:t>
        <a:bodyPr/>
        <a:lstStyle/>
        <a:p>
          <a:endParaRPr lang="en-US"/>
        </a:p>
      </dgm:t>
    </dgm:pt>
    <dgm:pt modelId="{654537AC-FDAC-412A-B9FE-437962CB5669}" type="sibTrans" cxnId="{521559CF-8487-4C65-9FAD-F214D43DECA0}">
      <dgm:prSet/>
      <dgm:spPr/>
      <dgm:t>
        <a:bodyPr/>
        <a:lstStyle/>
        <a:p>
          <a:endParaRPr lang="en-US"/>
        </a:p>
      </dgm:t>
    </dgm:pt>
    <dgm:pt modelId="{8F1D88BE-2939-46E6-86AE-6D4E8B019352}">
      <dgm:prSet/>
      <dgm:spPr/>
      <dgm:t>
        <a:bodyPr/>
        <a:lstStyle/>
        <a:p>
          <a:r>
            <a:rPr lang="el-GR"/>
            <a:t>Προώθηση της </a:t>
          </a:r>
          <a:r>
            <a:rPr lang="el-GR" i="1"/>
            <a:t>ενεργού πολιτειότητας </a:t>
          </a:r>
          <a:r>
            <a:rPr lang="el-GR">
              <a:sym typeface="Wingdings" panose="05000000000000000000" pitchFamily="2" charset="2"/>
            </a:rPr>
            <a:t></a:t>
          </a:r>
          <a:r>
            <a:rPr lang="el-GR" i="1"/>
            <a:t> συμμετοχή σε δημοκρατικές διαδικασίες</a:t>
          </a:r>
          <a:r>
            <a:rPr lang="en-US"/>
            <a:t> </a:t>
          </a:r>
        </a:p>
      </dgm:t>
    </dgm:pt>
    <dgm:pt modelId="{FC70C9D7-6DC4-422C-BBCE-912FAF8CCA46}" type="parTrans" cxnId="{62B309C3-FCD1-4F28-9AED-5EBAEB99C4E1}">
      <dgm:prSet/>
      <dgm:spPr/>
      <dgm:t>
        <a:bodyPr/>
        <a:lstStyle/>
        <a:p>
          <a:endParaRPr lang="en-US"/>
        </a:p>
      </dgm:t>
    </dgm:pt>
    <dgm:pt modelId="{BC429259-C9E9-4450-BEE3-CBA9F591D2B5}" type="sibTrans" cxnId="{62B309C3-FCD1-4F28-9AED-5EBAEB99C4E1}">
      <dgm:prSet/>
      <dgm:spPr/>
      <dgm:t>
        <a:bodyPr/>
        <a:lstStyle/>
        <a:p>
          <a:endParaRPr lang="en-US"/>
        </a:p>
      </dgm:t>
    </dgm:pt>
    <dgm:pt modelId="{88AD9DC0-BC0F-FE41-A569-7887C1D6566F}" type="pres">
      <dgm:prSet presAssocID="{E1881B64-BF2B-4461-AADD-B089F0982BD1}" presName="diagram" presStyleCnt="0">
        <dgm:presLayoutVars>
          <dgm:chPref val="1"/>
          <dgm:dir/>
          <dgm:animOne val="branch"/>
          <dgm:animLvl val="lvl"/>
          <dgm:resizeHandles/>
        </dgm:presLayoutVars>
      </dgm:prSet>
      <dgm:spPr/>
    </dgm:pt>
    <dgm:pt modelId="{EAC28833-764B-BB4B-B085-D8874CB628AB}" type="pres">
      <dgm:prSet presAssocID="{FE1E7B1C-6E18-4D91-88D9-1A4630199D4C}" presName="root" presStyleCnt="0"/>
      <dgm:spPr/>
    </dgm:pt>
    <dgm:pt modelId="{B122B6AA-C097-FC4D-830D-03E4D0B8D59A}" type="pres">
      <dgm:prSet presAssocID="{FE1E7B1C-6E18-4D91-88D9-1A4630199D4C}" presName="rootComposite" presStyleCnt="0"/>
      <dgm:spPr/>
    </dgm:pt>
    <dgm:pt modelId="{674DD039-6234-FE4F-AEB1-F1A07261A926}" type="pres">
      <dgm:prSet presAssocID="{FE1E7B1C-6E18-4D91-88D9-1A4630199D4C}" presName="rootText" presStyleLbl="node1" presStyleIdx="0" presStyleCnt="2"/>
      <dgm:spPr/>
    </dgm:pt>
    <dgm:pt modelId="{3C697F39-252A-0F4D-84CA-078414ADEB33}" type="pres">
      <dgm:prSet presAssocID="{FE1E7B1C-6E18-4D91-88D9-1A4630199D4C}" presName="rootConnector" presStyleLbl="node1" presStyleIdx="0" presStyleCnt="2"/>
      <dgm:spPr/>
    </dgm:pt>
    <dgm:pt modelId="{5DE635FC-1B3A-824D-A3E3-911C2B7C8D28}" type="pres">
      <dgm:prSet presAssocID="{FE1E7B1C-6E18-4D91-88D9-1A4630199D4C}" presName="childShape" presStyleCnt="0"/>
      <dgm:spPr/>
    </dgm:pt>
    <dgm:pt modelId="{41B36C3B-D719-2B44-9FDC-327F80134CA8}" type="pres">
      <dgm:prSet presAssocID="{A9EB6E8E-A37E-48CA-AA96-3C94BE6EE132}" presName="Name13" presStyleLbl="parChTrans1D2" presStyleIdx="0" presStyleCnt="1"/>
      <dgm:spPr/>
    </dgm:pt>
    <dgm:pt modelId="{9F281927-2EB1-CA42-A33E-6212D7FE0E09}" type="pres">
      <dgm:prSet presAssocID="{E3426FD3-7F56-4992-81C1-7074575F9351}" presName="childText" presStyleLbl="bgAcc1" presStyleIdx="0" presStyleCnt="1">
        <dgm:presLayoutVars>
          <dgm:bulletEnabled val="1"/>
        </dgm:presLayoutVars>
      </dgm:prSet>
      <dgm:spPr/>
    </dgm:pt>
    <dgm:pt modelId="{4FFD8E10-A5B6-954D-AE19-2152DA939F29}" type="pres">
      <dgm:prSet presAssocID="{8F1D88BE-2939-46E6-86AE-6D4E8B019352}" presName="root" presStyleCnt="0"/>
      <dgm:spPr/>
    </dgm:pt>
    <dgm:pt modelId="{B99C7816-82E7-6643-A32B-00E8A47D66F3}" type="pres">
      <dgm:prSet presAssocID="{8F1D88BE-2939-46E6-86AE-6D4E8B019352}" presName="rootComposite" presStyleCnt="0"/>
      <dgm:spPr/>
    </dgm:pt>
    <dgm:pt modelId="{FF1CE62B-4DFE-AA41-A1C2-CD376CC2CDDF}" type="pres">
      <dgm:prSet presAssocID="{8F1D88BE-2939-46E6-86AE-6D4E8B019352}" presName="rootText" presStyleLbl="node1" presStyleIdx="1" presStyleCnt="2"/>
      <dgm:spPr/>
    </dgm:pt>
    <dgm:pt modelId="{9118BB99-7E66-6E4C-83F6-E77956D7210E}" type="pres">
      <dgm:prSet presAssocID="{8F1D88BE-2939-46E6-86AE-6D4E8B019352}" presName="rootConnector" presStyleLbl="node1" presStyleIdx="1" presStyleCnt="2"/>
      <dgm:spPr/>
    </dgm:pt>
    <dgm:pt modelId="{5B295E50-5A2D-5742-8450-C4060BA066B6}" type="pres">
      <dgm:prSet presAssocID="{8F1D88BE-2939-46E6-86AE-6D4E8B019352}" presName="childShape" presStyleCnt="0"/>
      <dgm:spPr/>
    </dgm:pt>
  </dgm:ptLst>
  <dgm:cxnLst>
    <dgm:cxn modelId="{22D7FD27-0239-9C41-B08A-1B27C0C02AE4}" type="presOf" srcId="{8F1D88BE-2939-46E6-86AE-6D4E8B019352}" destId="{9118BB99-7E66-6E4C-83F6-E77956D7210E}" srcOrd="1" destOrd="0" presId="urn:microsoft.com/office/officeart/2005/8/layout/hierarchy3"/>
    <dgm:cxn modelId="{13A8902C-9C36-C54F-A092-942ADBB2E6DD}" type="presOf" srcId="{E3426FD3-7F56-4992-81C1-7074575F9351}" destId="{9F281927-2EB1-CA42-A33E-6212D7FE0E09}" srcOrd="0" destOrd="0" presId="urn:microsoft.com/office/officeart/2005/8/layout/hierarchy3"/>
    <dgm:cxn modelId="{5E56F33D-3D47-C340-9496-7522643A94A7}" type="presOf" srcId="{E1881B64-BF2B-4461-AADD-B089F0982BD1}" destId="{88AD9DC0-BC0F-FE41-A569-7887C1D6566F}" srcOrd="0" destOrd="0" presId="urn:microsoft.com/office/officeart/2005/8/layout/hierarchy3"/>
    <dgm:cxn modelId="{31AC519F-C34D-41B7-99E9-8F9E3BED0982}" srcId="{E1881B64-BF2B-4461-AADD-B089F0982BD1}" destId="{FE1E7B1C-6E18-4D91-88D9-1A4630199D4C}" srcOrd="0" destOrd="0" parTransId="{A48A49D0-75BA-440C-BE52-EC4E39BDE66F}" sibTransId="{DE047082-9AE8-4BF6-9628-B8FE3A6D7302}"/>
    <dgm:cxn modelId="{62B309C3-FCD1-4F28-9AED-5EBAEB99C4E1}" srcId="{E1881B64-BF2B-4461-AADD-B089F0982BD1}" destId="{8F1D88BE-2939-46E6-86AE-6D4E8B019352}" srcOrd="1" destOrd="0" parTransId="{FC70C9D7-6DC4-422C-BBCE-912FAF8CCA46}" sibTransId="{BC429259-C9E9-4450-BEE3-CBA9F591D2B5}"/>
    <dgm:cxn modelId="{20944EC6-2838-EB4D-9867-814A540A9505}" type="presOf" srcId="{A9EB6E8E-A37E-48CA-AA96-3C94BE6EE132}" destId="{41B36C3B-D719-2B44-9FDC-327F80134CA8}" srcOrd="0" destOrd="0" presId="urn:microsoft.com/office/officeart/2005/8/layout/hierarchy3"/>
    <dgm:cxn modelId="{9F00B1C6-74CA-3444-904F-8DA82F1885E0}" type="presOf" srcId="{FE1E7B1C-6E18-4D91-88D9-1A4630199D4C}" destId="{674DD039-6234-FE4F-AEB1-F1A07261A926}" srcOrd="0" destOrd="0" presId="urn:microsoft.com/office/officeart/2005/8/layout/hierarchy3"/>
    <dgm:cxn modelId="{521559CF-8487-4C65-9FAD-F214D43DECA0}" srcId="{FE1E7B1C-6E18-4D91-88D9-1A4630199D4C}" destId="{E3426FD3-7F56-4992-81C1-7074575F9351}" srcOrd="0" destOrd="0" parTransId="{A9EB6E8E-A37E-48CA-AA96-3C94BE6EE132}" sibTransId="{654537AC-FDAC-412A-B9FE-437962CB5669}"/>
    <dgm:cxn modelId="{26D207ED-19AC-5D44-91F7-C0840BD4ED8C}" type="presOf" srcId="{FE1E7B1C-6E18-4D91-88D9-1A4630199D4C}" destId="{3C697F39-252A-0F4D-84CA-078414ADEB33}" srcOrd="1" destOrd="0" presId="urn:microsoft.com/office/officeart/2005/8/layout/hierarchy3"/>
    <dgm:cxn modelId="{3779C9FB-FC71-F94D-89AD-C9DAB229F06A}" type="presOf" srcId="{8F1D88BE-2939-46E6-86AE-6D4E8B019352}" destId="{FF1CE62B-4DFE-AA41-A1C2-CD376CC2CDDF}" srcOrd="0" destOrd="0" presId="urn:microsoft.com/office/officeart/2005/8/layout/hierarchy3"/>
    <dgm:cxn modelId="{273A4BFE-0AEA-4A42-B333-50F31F2F2807}" type="presParOf" srcId="{88AD9DC0-BC0F-FE41-A569-7887C1D6566F}" destId="{EAC28833-764B-BB4B-B085-D8874CB628AB}" srcOrd="0" destOrd="0" presId="urn:microsoft.com/office/officeart/2005/8/layout/hierarchy3"/>
    <dgm:cxn modelId="{358BE200-BA28-004F-A13A-86E8A5DADF65}" type="presParOf" srcId="{EAC28833-764B-BB4B-B085-D8874CB628AB}" destId="{B122B6AA-C097-FC4D-830D-03E4D0B8D59A}" srcOrd="0" destOrd="0" presId="urn:microsoft.com/office/officeart/2005/8/layout/hierarchy3"/>
    <dgm:cxn modelId="{16519780-A13B-8E48-B43E-0971EE1E0735}" type="presParOf" srcId="{B122B6AA-C097-FC4D-830D-03E4D0B8D59A}" destId="{674DD039-6234-FE4F-AEB1-F1A07261A926}" srcOrd="0" destOrd="0" presId="urn:microsoft.com/office/officeart/2005/8/layout/hierarchy3"/>
    <dgm:cxn modelId="{B43109EF-0CA8-A148-9B21-E0A4390354AC}" type="presParOf" srcId="{B122B6AA-C097-FC4D-830D-03E4D0B8D59A}" destId="{3C697F39-252A-0F4D-84CA-078414ADEB33}" srcOrd="1" destOrd="0" presId="urn:microsoft.com/office/officeart/2005/8/layout/hierarchy3"/>
    <dgm:cxn modelId="{DC84A5CA-604D-9240-9C2D-A28EC7EE1CE8}" type="presParOf" srcId="{EAC28833-764B-BB4B-B085-D8874CB628AB}" destId="{5DE635FC-1B3A-824D-A3E3-911C2B7C8D28}" srcOrd="1" destOrd="0" presId="urn:microsoft.com/office/officeart/2005/8/layout/hierarchy3"/>
    <dgm:cxn modelId="{2E691A7E-B153-5149-BA4E-0FC7887F9669}" type="presParOf" srcId="{5DE635FC-1B3A-824D-A3E3-911C2B7C8D28}" destId="{41B36C3B-D719-2B44-9FDC-327F80134CA8}" srcOrd="0" destOrd="0" presId="urn:microsoft.com/office/officeart/2005/8/layout/hierarchy3"/>
    <dgm:cxn modelId="{B2E8D4D3-3BFF-F34E-9F61-FD417AAE21CD}" type="presParOf" srcId="{5DE635FC-1B3A-824D-A3E3-911C2B7C8D28}" destId="{9F281927-2EB1-CA42-A33E-6212D7FE0E09}" srcOrd="1" destOrd="0" presId="urn:microsoft.com/office/officeart/2005/8/layout/hierarchy3"/>
    <dgm:cxn modelId="{A467944E-3BF2-E04E-916C-8073EF910730}" type="presParOf" srcId="{88AD9DC0-BC0F-FE41-A569-7887C1D6566F}" destId="{4FFD8E10-A5B6-954D-AE19-2152DA939F29}" srcOrd="1" destOrd="0" presId="urn:microsoft.com/office/officeart/2005/8/layout/hierarchy3"/>
    <dgm:cxn modelId="{36A657BE-8054-384F-867F-6CACFF147055}" type="presParOf" srcId="{4FFD8E10-A5B6-954D-AE19-2152DA939F29}" destId="{B99C7816-82E7-6643-A32B-00E8A47D66F3}" srcOrd="0" destOrd="0" presId="urn:microsoft.com/office/officeart/2005/8/layout/hierarchy3"/>
    <dgm:cxn modelId="{717494E1-FB79-AC4E-B67F-29BBBABB1D3E}" type="presParOf" srcId="{B99C7816-82E7-6643-A32B-00E8A47D66F3}" destId="{FF1CE62B-4DFE-AA41-A1C2-CD376CC2CDDF}" srcOrd="0" destOrd="0" presId="urn:microsoft.com/office/officeart/2005/8/layout/hierarchy3"/>
    <dgm:cxn modelId="{AE074CC4-91CD-9F42-89DC-21BD49008AE7}" type="presParOf" srcId="{B99C7816-82E7-6643-A32B-00E8A47D66F3}" destId="{9118BB99-7E66-6E4C-83F6-E77956D7210E}" srcOrd="1" destOrd="0" presId="urn:microsoft.com/office/officeart/2005/8/layout/hierarchy3"/>
    <dgm:cxn modelId="{29AEFF6C-925D-E44F-A7E6-DCB4BDC8B840}" type="presParOf" srcId="{4FFD8E10-A5B6-954D-AE19-2152DA939F29}" destId="{5B295E50-5A2D-5742-8450-C4060BA066B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2ABF7E-330A-504B-AF7A-6CCC50601DA4}" type="doc">
      <dgm:prSet loTypeId="urn:microsoft.com/office/officeart/2005/8/layout/matrix1" loCatId="" qsTypeId="urn:microsoft.com/office/officeart/2005/8/quickstyle/simple1" qsCatId="simple" csTypeId="urn:microsoft.com/office/officeart/2005/8/colors/colorful1" csCatId="colorful" phldr="1"/>
      <dgm:spPr/>
      <dgm:t>
        <a:bodyPr/>
        <a:lstStyle/>
        <a:p>
          <a:endParaRPr lang="en-US"/>
        </a:p>
      </dgm:t>
    </dgm:pt>
    <dgm:pt modelId="{664FA7C0-D7B3-564D-9B54-7C0E2CDD36A9}">
      <dgm:prSet phldrT="[Text]"/>
      <dgm:spPr/>
      <dgm:t>
        <a:bodyPr/>
        <a:lstStyle/>
        <a:p>
          <a:r>
            <a:rPr lang="en-US" dirty="0"/>
            <a:t>CLIL</a:t>
          </a:r>
        </a:p>
      </dgm:t>
    </dgm:pt>
    <dgm:pt modelId="{C3385096-8323-1641-892D-739E515D5914}" type="parTrans" cxnId="{D92DA825-9397-7D4D-8BB2-E78D0B6FCC49}">
      <dgm:prSet/>
      <dgm:spPr/>
      <dgm:t>
        <a:bodyPr/>
        <a:lstStyle/>
        <a:p>
          <a:endParaRPr lang="en-US"/>
        </a:p>
      </dgm:t>
    </dgm:pt>
    <dgm:pt modelId="{A7EEB2E7-5A15-544C-B809-0DAB75E77B68}" type="sibTrans" cxnId="{D92DA825-9397-7D4D-8BB2-E78D0B6FCC49}">
      <dgm:prSet/>
      <dgm:spPr/>
      <dgm:t>
        <a:bodyPr/>
        <a:lstStyle/>
        <a:p>
          <a:endParaRPr lang="en-US"/>
        </a:p>
      </dgm:t>
    </dgm:pt>
    <dgm:pt modelId="{EEC7553D-EAFB-6947-AEC6-140C89371053}">
      <dgm:prSet phldrT="[Text]"/>
      <dgm:spPr/>
      <dgm:t>
        <a:bodyPr anchor="ctr"/>
        <a:lstStyle/>
        <a:p>
          <a:r>
            <a:rPr lang="en-US" dirty="0"/>
            <a:t>Content</a:t>
          </a:r>
          <a:r>
            <a:rPr lang="el-GR" dirty="0"/>
            <a:t> </a:t>
          </a:r>
          <a:endParaRPr lang="en-US" dirty="0"/>
        </a:p>
      </dgm:t>
    </dgm:pt>
    <dgm:pt modelId="{FAD41679-D864-D147-8C2B-6E0EEAE9AAE4}" type="parTrans" cxnId="{69B77A8C-7E36-8D44-ADC8-BB4604F17E66}">
      <dgm:prSet/>
      <dgm:spPr/>
      <dgm:t>
        <a:bodyPr/>
        <a:lstStyle/>
        <a:p>
          <a:endParaRPr lang="en-US"/>
        </a:p>
      </dgm:t>
    </dgm:pt>
    <dgm:pt modelId="{7658C441-2631-C846-A203-65157DB53FB6}" type="sibTrans" cxnId="{69B77A8C-7E36-8D44-ADC8-BB4604F17E66}">
      <dgm:prSet/>
      <dgm:spPr/>
      <dgm:t>
        <a:bodyPr/>
        <a:lstStyle/>
        <a:p>
          <a:endParaRPr lang="en-US"/>
        </a:p>
      </dgm:t>
    </dgm:pt>
    <dgm:pt modelId="{9F228958-9FFD-664A-9CA1-9CBB039365C5}">
      <dgm:prSet phldrT="[Text]" phldr="1"/>
      <dgm:spPr/>
      <dgm:t>
        <a:bodyPr/>
        <a:lstStyle/>
        <a:p>
          <a:endParaRPr lang="en-US" dirty="0"/>
        </a:p>
      </dgm:t>
    </dgm:pt>
    <dgm:pt modelId="{09CFD383-6AD0-8742-8CD7-08643943881C}" type="parTrans" cxnId="{84194991-CADE-124D-89D0-6173464BDA38}">
      <dgm:prSet/>
      <dgm:spPr/>
      <dgm:t>
        <a:bodyPr/>
        <a:lstStyle/>
        <a:p>
          <a:endParaRPr lang="en-US"/>
        </a:p>
      </dgm:t>
    </dgm:pt>
    <dgm:pt modelId="{E7C87436-B166-F649-94C3-CE5FA992C80E}" type="sibTrans" cxnId="{84194991-CADE-124D-89D0-6173464BDA38}">
      <dgm:prSet/>
      <dgm:spPr/>
      <dgm:t>
        <a:bodyPr/>
        <a:lstStyle/>
        <a:p>
          <a:endParaRPr lang="en-US"/>
        </a:p>
      </dgm:t>
    </dgm:pt>
    <dgm:pt modelId="{BB142023-6ECD-5E48-8AF9-AA960CF4433D}">
      <dgm:prSet/>
      <dgm:spPr/>
      <dgm:t>
        <a:bodyPr anchor="ctr"/>
        <a:lstStyle/>
        <a:p>
          <a:r>
            <a:rPr lang="en-US" dirty="0"/>
            <a:t>Cognition</a:t>
          </a:r>
          <a:r>
            <a:rPr lang="el-GR" dirty="0"/>
            <a:t> </a:t>
          </a:r>
          <a:endParaRPr lang="en-US" dirty="0"/>
        </a:p>
      </dgm:t>
    </dgm:pt>
    <dgm:pt modelId="{2F6704F3-F3A0-0449-AF9A-38B0E5F9D9BF}" type="parTrans" cxnId="{B684D242-FC70-B245-B123-A4AD405D6F19}">
      <dgm:prSet/>
      <dgm:spPr/>
      <dgm:t>
        <a:bodyPr/>
        <a:lstStyle/>
        <a:p>
          <a:endParaRPr lang="en-US"/>
        </a:p>
      </dgm:t>
    </dgm:pt>
    <dgm:pt modelId="{CAB578D0-8E4B-B243-8041-9046C852F860}" type="sibTrans" cxnId="{B684D242-FC70-B245-B123-A4AD405D6F19}">
      <dgm:prSet/>
      <dgm:spPr/>
      <dgm:t>
        <a:bodyPr/>
        <a:lstStyle/>
        <a:p>
          <a:endParaRPr lang="en-US"/>
        </a:p>
      </dgm:t>
    </dgm:pt>
    <dgm:pt modelId="{3194A07E-EE34-454F-B05F-16A3CE7AD2F5}">
      <dgm:prSet/>
      <dgm:spPr/>
      <dgm:t>
        <a:bodyPr anchor="ctr"/>
        <a:lstStyle/>
        <a:p>
          <a:r>
            <a:rPr lang="en-US" dirty="0"/>
            <a:t>Communication</a:t>
          </a:r>
          <a:r>
            <a:rPr lang="el-GR" dirty="0"/>
            <a:t> </a:t>
          </a:r>
          <a:endParaRPr lang="en-US" dirty="0"/>
        </a:p>
      </dgm:t>
    </dgm:pt>
    <dgm:pt modelId="{4B34EE3C-22B5-0C45-9334-0F1178B27F0A}" type="parTrans" cxnId="{82856A07-9A3B-8D47-B4F2-A87749EC20BD}">
      <dgm:prSet/>
      <dgm:spPr/>
      <dgm:t>
        <a:bodyPr/>
        <a:lstStyle/>
        <a:p>
          <a:endParaRPr lang="en-US"/>
        </a:p>
      </dgm:t>
    </dgm:pt>
    <dgm:pt modelId="{F23A71EE-6673-5C42-971A-3EB7A7FCE640}" type="sibTrans" cxnId="{82856A07-9A3B-8D47-B4F2-A87749EC20BD}">
      <dgm:prSet/>
      <dgm:spPr/>
      <dgm:t>
        <a:bodyPr/>
        <a:lstStyle/>
        <a:p>
          <a:endParaRPr lang="en-US"/>
        </a:p>
      </dgm:t>
    </dgm:pt>
    <dgm:pt modelId="{D7AEE26E-CC9B-A64B-8A61-D23A13305CD9}">
      <dgm:prSet/>
      <dgm:spPr/>
      <dgm:t>
        <a:bodyPr anchor="ctr"/>
        <a:lstStyle/>
        <a:p>
          <a:r>
            <a:rPr lang="en-US" dirty="0"/>
            <a:t>Culture</a:t>
          </a:r>
          <a:r>
            <a:rPr lang="el-GR" dirty="0"/>
            <a:t> </a:t>
          </a:r>
          <a:endParaRPr lang="en-US" dirty="0"/>
        </a:p>
      </dgm:t>
    </dgm:pt>
    <dgm:pt modelId="{DEC32DC8-B4C1-7743-916E-9823DA5342EA}" type="parTrans" cxnId="{94EB8FEE-6B8C-134D-BD5E-F2CA1F769573}">
      <dgm:prSet/>
      <dgm:spPr/>
      <dgm:t>
        <a:bodyPr/>
        <a:lstStyle/>
        <a:p>
          <a:endParaRPr lang="en-US"/>
        </a:p>
      </dgm:t>
    </dgm:pt>
    <dgm:pt modelId="{53AC9CEE-7E44-034B-A488-CBB98D324394}" type="sibTrans" cxnId="{94EB8FEE-6B8C-134D-BD5E-F2CA1F769573}">
      <dgm:prSet/>
      <dgm:spPr/>
      <dgm:t>
        <a:bodyPr/>
        <a:lstStyle/>
        <a:p>
          <a:endParaRPr lang="en-US"/>
        </a:p>
      </dgm:t>
    </dgm:pt>
    <dgm:pt modelId="{CC3AB11F-D596-4A40-91E9-1E03EC489BF7}" type="pres">
      <dgm:prSet presAssocID="{142ABF7E-330A-504B-AF7A-6CCC50601DA4}" presName="diagram" presStyleCnt="0">
        <dgm:presLayoutVars>
          <dgm:chMax val="1"/>
          <dgm:dir/>
          <dgm:animLvl val="ctr"/>
          <dgm:resizeHandles val="exact"/>
        </dgm:presLayoutVars>
      </dgm:prSet>
      <dgm:spPr/>
    </dgm:pt>
    <dgm:pt modelId="{C34C718D-0D91-CB46-84D3-86CD83A3518E}" type="pres">
      <dgm:prSet presAssocID="{142ABF7E-330A-504B-AF7A-6CCC50601DA4}" presName="matrix" presStyleCnt="0"/>
      <dgm:spPr/>
    </dgm:pt>
    <dgm:pt modelId="{118D61C8-54C4-5747-9CDC-AD7522068140}" type="pres">
      <dgm:prSet presAssocID="{142ABF7E-330A-504B-AF7A-6CCC50601DA4}" presName="tile1" presStyleLbl="node1" presStyleIdx="0" presStyleCnt="4"/>
      <dgm:spPr/>
    </dgm:pt>
    <dgm:pt modelId="{F700A17F-DDBD-EF40-A62C-CD785DAD0BCB}" type="pres">
      <dgm:prSet presAssocID="{142ABF7E-330A-504B-AF7A-6CCC50601DA4}" presName="tile1text" presStyleLbl="node1" presStyleIdx="0" presStyleCnt="4">
        <dgm:presLayoutVars>
          <dgm:chMax val="0"/>
          <dgm:chPref val="0"/>
          <dgm:bulletEnabled val="1"/>
        </dgm:presLayoutVars>
      </dgm:prSet>
      <dgm:spPr/>
    </dgm:pt>
    <dgm:pt modelId="{DFCA82F7-3325-C54A-ABAA-B645F7ADDCEC}" type="pres">
      <dgm:prSet presAssocID="{142ABF7E-330A-504B-AF7A-6CCC50601DA4}" presName="tile2" presStyleLbl="node1" presStyleIdx="1" presStyleCnt="4" custLinFactNeighborX="-893" custLinFactNeighborY="-37"/>
      <dgm:spPr/>
    </dgm:pt>
    <dgm:pt modelId="{916332D6-5483-AC43-8903-1200060B8A5A}" type="pres">
      <dgm:prSet presAssocID="{142ABF7E-330A-504B-AF7A-6CCC50601DA4}" presName="tile2text" presStyleLbl="node1" presStyleIdx="1" presStyleCnt="4">
        <dgm:presLayoutVars>
          <dgm:chMax val="0"/>
          <dgm:chPref val="0"/>
          <dgm:bulletEnabled val="1"/>
        </dgm:presLayoutVars>
      </dgm:prSet>
      <dgm:spPr/>
    </dgm:pt>
    <dgm:pt modelId="{F55A0443-9491-C248-A57D-2AECF9B64839}" type="pres">
      <dgm:prSet presAssocID="{142ABF7E-330A-504B-AF7A-6CCC50601DA4}" presName="tile3" presStyleLbl="node1" presStyleIdx="2" presStyleCnt="4"/>
      <dgm:spPr/>
    </dgm:pt>
    <dgm:pt modelId="{196C485D-B88B-B84F-BC85-0B72AB37453C}" type="pres">
      <dgm:prSet presAssocID="{142ABF7E-330A-504B-AF7A-6CCC50601DA4}" presName="tile3text" presStyleLbl="node1" presStyleIdx="2" presStyleCnt="4">
        <dgm:presLayoutVars>
          <dgm:chMax val="0"/>
          <dgm:chPref val="0"/>
          <dgm:bulletEnabled val="1"/>
        </dgm:presLayoutVars>
      </dgm:prSet>
      <dgm:spPr/>
    </dgm:pt>
    <dgm:pt modelId="{BC39006B-D525-1B4B-AB24-255F6A7C3BBF}" type="pres">
      <dgm:prSet presAssocID="{142ABF7E-330A-504B-AF7A-6CCC50601DA4}" presName="tile4" presStyleLbl="node1" presStyleIdx="3" presStyleCnt="4" custLinFactX="12074" custLinFactNeighborX="100000" custLinFactNeighborY="14780"/>
      <dgm:spPr/>
    </dgm:pt>
    <dgm:pt modelId="{CC693E16-8236-A540-8521-E8D8369D035F}" type="pres">
      <dgm:prSet presAssocID="{142ABF7E-330A-504B-AF7A-6CCC50601DA4}" presName="tile4text" presStyleLbl="node1" presStyleIdx="3" presStyleCnt="4">
        <dgm:presLayoutVars>
          <dgm:chMax val="0"/>
          <dgm:chPref val="0"/>
          <dgm:bulletEnabled val="1"/>
        </dgm:presLayoutVars>
      </dgm:prSet>
      <dgm:spPr/>
    </dgm:pt>
    <dgm:pt modelId="{E7F9F4FD-3420-6844-A5C0-AEDE69AD09FC}" type="pres">
      <dgm:prSet presAssocID="{142ABF7E-330A-504B-AF7A-6CCC50601DA4}" presName="centerTile" presStyleLbl="fgShp" presStyleIdx="0" presStyleCnt="1">
        <dgm:presLayoutVars>
          <dgm:chMax val="0"/>
          <dgm:chPref val="0"/>
        </dgm:presLayoutVars>
      </dgm:prSet>
      <dgm:spPr/>
    </dgm:pt>
  </dgm:ptLst>
  <dgm:cxnLst>
    <dgm:cxn modelId="{82856A07-9A3B-8D47-B4F2-A87749EC20BD}" srcId="{664FA7C0-D7B3-564D-9B54-7C0E2CDD36A9}" destId="{3194A07E-EE34-454F-B05F-16A3CE7AD2F5}" srcOrd="2" destOrd="0" parTransId="{4B34EE3C-22B5-0C45-9334-0F1178B27F0A}" sibTransId="{F23A71EE-6673-5C42-971A-3EB7A7FCE640}"/>
    <dgm:cxn modelId="{10C58008-14D6-9142-ABAC-C38B09BD1602}" type="presOf" srcId="{D7AEE26E-CC9B-A64B-8A61-D23A13305CD9}" destId="{CC693E16-8236-A540-8521-E8D8369D035F}" srcOrd="1" destOrd="0" presId="urn:microsoft.com/office/officeart/2005/8/layout/matrix1"/>
    <dgm:cxn modelId="{C846941F-E5AF-D746-868B-309541D087F8}" type="presOf" srcId="{BB142023-6ECD-5E48-8AF9-AA960CF4433D}" destId="{DFCA82F7-3325-C54A-ABAA-B645F7ADDCEC}" srcOrd="0" destOrd="0" presId="urn:microsoft.com/office/officeart/2005/8/layout/matrix1"/>
    <dgm:cxn modelId="{D92DA825-9397-7D4D-8BB2-E78D0B6FCC49}" srcId="{142ABF7E-330A-504B-AF7A-6CCC50601DA4}" destId="{664FA7C0-D7B3-564D-9B54-7C0E2CDD36A9}" srcOrd="0" destOrd="0" parTransId="{C3385096-8323-1641-892D-739E515D5914}" sibTransId="{A7EEB2E7-5A15-544C-B809-0DAB75E77B68}"/>
    <dgm:cxn modelId="{804DF12C-50C1-0244-8E48-47BD61D961EC}" type="presOf" srcId="{EEC7553D-EAFB-6947-AEC6-140C89371053}" destId="{F700A17F-DDBD-EF40-A62C-CD785DAD0BCB}" srcOrd="1" destOrd="0" presId="urn:microsoft.com/office/officeart/2005/8/layout/matrix1"/>
    <dgm:cxn modelId="{5EA4712E-DCA7-4046-BDC9-1A064E371DA3}" type="presOf" srcId="{142ABF7E-330A-504B-AF7A-6CCC50601DA4}" destId="{CC3AB11F-D596-4A40-91E9-1E03EC489BF7}" srcOrd="0" destOrd="0" presId="urn:microsoft.com/office/officeart/2005/8/layout/matrix1"/>
    <dgm:cxn modelId="{B684D242-FC70-B245-B123-A4AD405D6F19}" srcId="{664FA7C0-D7B3-564D-9B54-7C0E2CDD36A9}" destId="{BB142023-6ECD-5E48-8AF9-AA960CF4433D}" srcOrd="1" destOrd="0" parTransId="{2F6704F3-F3A0-0449-AF9A-38B0E5F9D9BF}" sibTransId="{CAB578D0-8E4B-B243-8041-9046C852F860}"/>
    <dgm:cxn modelId="{8232C16F-A1D7-2A42-8148-9F757130FECE}" type="presOf" srcId="{3194A07E-EE34-454F-B05F-16A3CE7AD2F5}" destId="{196C485D-B88B-B84F-BC85-0B72AB37453C}" srcOrd="1" destOrd="0" presId="urn:microsoft.com/office/officeart/2005/8/layout/matrix1"/>
    <dgm:cxn modelId="{EA55857A-084D-CC45-AB48-0CB28E1C4C64}" type="presOf" srcId="{664FA7C0-D7B3-564D-9B54-7C0E2CDD36A9}" destId="{E7F9F4FD-3420-6844-A5C0-AEDE69AD09FC}" srcOrd="0" destOrd="0" presId="urn:microsoft.com/office/officeart/2005/8/layout/matrix1"/>
    <dgm:cxn modelId="{0A639D82-A231-A74B-BBB3-E9C1C36D0E7B}" type="presOf" srcId="{EEC7553D-EAFB-6947-AEC6-140C89371053}" destId="{118D61C8-54C4-5747-9CDC-AD7522068140}" srcOrd="0" destOrd="0" presId="urn:microsoft.com/office/officeart/2005/8/layout/matrix1"/>
    <dgm:cxn modelId="{69B77A8C-7E36-8D44-ADC8-BB4604F17E66}" srcId="{664FA7C0-D7B3-564D-9B54-7C0E2CDD36A9}" destId="{EEC7553D-EAFB-6947-AEC6-140C89371053}" srcOrd="0" destOrd="0" parTransId="{FAD41679-D864-D147-8C2B-6E0EEAE9AAE4}" sibTransId="{7658C441-2631-C846-A203-65157DB53FB6}"/>
    <dgm:cxn modelId="{84194991-CADE-124D-89D0-6173464BDA38}" srcId="{664FA7C0-D7B3-564D-9B54-7C0E2CDD36A9}" destId="{9F228958-9FFD-664A-9CA1-9CBB039365C5}" srcOrd="4" destOrd="0" parTransId="{09CFD383-6AD0-8742-8CD7-08643943881C}" sibTransId="{E7C87436-B166-F649-94C3-CE5FA992C80E}"/>
    <dgm:cxn modelId="{1B13F1A4-6444-474C-858E-478F2452E783}" type="presOf" srcId="{D7AEE26E-CC9B-A64B-8A61-D23A13305CD9}" destId="{BC39006B-D525-1B4B-AB24-255F6A7C3BBF}" srcOrd="0" destOrd="0" presId="urn:microsoft.com/office/officeart/2005/8/layout/matrix1"/>
    <dgm:cxn modelId="{538C2BD6-F252-C542-8686-2A47E6BB5A69}" type="presOf" srcId="{3194A07E-EE34-454F-B05F-16A3CE7AD2F5}" destId="{F55A0443-9491-C248-A57D-2AECF9B64839}" srcOrd="0" destOrd="0" presId="urn:microsoft.com/office/officeart/2005/8/layout/matrix1"/>
    <dgm:cxn modelId="{94EB8FEE-6B8C-134D-BD5E-F2CA1F769573}" srcId="{664FA7C0-D7B3-564D-9B54-7C0E2CDD36A9}" destId="{D7AEE26E-CC9B-A64B-8A61-D23A13305CD9}" srcOrd="3" destOrd="0" parTransId="{DEC32DC8-B4C1-7743-916E-9823DA5342EA}" sibTransId="{53AC9CEE-7E44-034B-A488-CBB98D324394}"/>
    <dgm:cxn modelId="{799054EF-91A3-1349-BD0C-ABD9F2450AFC}" type="presOf" srcId="{BB142023-6ECD-5E48-8AF9-AA960CF4433D}" destId="{916332D6-5483-AC43-8903-1200060B8A5A}" srcOrd="1" destOrd="0" presId="urn:microsoft.com/office/officeart/2005/8/layout/matrix1"/>
    <dgm:cxn modelId="{3D7B9B7F-0B31-9544-B7DF-D87B07CDE834}" type="presParOf" srcId="{CC3AB11F-D596-4A40-91E9-1E03EC489BF7}" destId="{C34C718D-0D91-CB46-84D3-86CD83A3518E}" srcOrd="0" destOrd="0" presId="urn:microsoft.com/office/officeart/2005/8/layout/matrix1"/>
    <dgm:cxn modelId="{9EF079EB-6FAD-3848-8619-AA1D20925966}" type="presParOf" srcId="{C34C718D-0D91-CB46-84D3-86CD83A3518E}" destId="{118D61C8-54C4-5747-9CDC-AD7522068140}" srcOrd="0" destOrd="0" presId="urn:microsoft.com/office/officeart/2005/8/layout/matrix1"/>
    <dgm:cxn modelId="{00EB4F78-99AB-4A4B-B35D-3C129D3385EF}" type="presParOf" srcId="{C34C718D-0D91-CB46-84D3-86CD83A3518E}" destId="{F700A17F-DDBD-EF40-A62C-CD785DAD0BCB}" srcOrd="1" destOrd="0" presId="urn:microsoft.com/office/officeart/2005/8/layout/matrix1"/>
    <dgm:cxn modelId="{1D7CAEDE-3324-304D-9D9B-AF6309E4681F}" type="presParOf" srcId="{C34C718D-0D91-CB46-84D3-86CD83A3518E}" destId="{DFCA82F7-3325-C54A-ABAA-B645F7ADDCEC}" srcOrd="2" destOrd="0" presId="urn:microsoft.com/office/officeart/2005/8/layout/matrix1"/>
    <dgm:cxn modelId="{9C82B93F-BACF-A64B-9D07-93D802612200}" type="presParOf" srcId="{C34C718D-0D91-CB46-84D3-86CD83A3518E}" destId="{916332D6-5483-AC43-8903-1200060B8A5A}" srcOrd="3" destOrd="0" presId="urn:microsoft.com/office/officeart/2005/8/layout/matrix1"/>
    <dgm:cxn modelId="{C0E76304-34D3-5D46-86AB-39A7E3023432}" type="presParOf" srcId="{C34C718D-0D91-CB46-84D3-86CD83A3518E}" destId="{F55A0443-9491-C248-A57D-2AECF9B64839}" srcOrd="4" destOrd="0" presId="urn:microsoft.com/office/officeart/2005/8/layout/matrix1"/>
    <dgm:cxn modelId="{4C1D62FC-ED67-C34B-98D8-A6703EEB24C8}" type="presParOf" srcId="{C34C718D-0D91-CB46-84D3-86CD83A3518E}" destId="{196C485D-B88B-B84F-BC85-0B72AB37453C}" srcOrd="5" destOrd="0" presId="urn:microsoft.com/office/officeart/2005/8/layout/matrix1"/>
    <dgm:cxn modelId="{B525985F-0B40-FB40-9129-A7B303F295C7}" type="presParOf" srcId="{C34C718D-0D91-CB46-84D3-86CD83A3518E}" destId="{BC39006B-D525-1B4B-AB24-255F6A7C3BBF}" srcOrd="6" destOrd="0" presId="urn:microsoft.com/office/officeart/2005/8/layout/matrix1"/>
    <dgm:cxn modelId="{5EFBA009-0CB6-AA4A-9C41-2527AE8DF6A8}" type="presParOf" srcId="{C34C718D-0D91-CB46-84D3-86CD83A3518E}" destId="{CC693E16-8236-A540-8521-E8D8369D035F}" srcOrd="7" destOrd="0" presId="urn:microsoft.com/office/officeart/2005/8/layout/matrix1"/>
    <dgm:cxn modelId="{C307D5D5-F041-7147-8745-05ACF816DEAC}" type="presParOf" srcId="{CC3AB11F-D596-4A40-91E9-1E03EC489BF7}" destId="{E7F9F4FD-3420-6844-A5C0-AEDE69AD09F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D7D18-4B15-DB4A-B9AA-54F54968B08F}">
      <dsp:nvSpPr>
        <dsp:cNvPr id="0" name=""/>
        <dsp:cNvSpPr/>
      </dsp:nvSpPr>
      <dsp:spPr>
        <a:xfrm>
          <a:off x="0" y="47432"/>
          <a:ext cx="5141912" cy="26114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b="1" kern="1200">
              <a:sym typeface="Wingdings" panose="05000000000000000000" pitchFamily="2" charset="2"/>
            </a:rPr>
            <a:t></a:t>
          </a:r>
          <a:r>
            <a:rPr lang="el-GR" sz="3100" b="1" kern="1200"/>
            <a:t> Περιεχόμενο: </a:t>
          </a:r>
          <a:r>
            <a:rPr lang="el-GR" sz="3100" kern="1200"/>
            <a:t>η φύση των επιστημονικών εννοιών και η πολυεπίπεδη συλλογιστική που απαιτούν</a:t>
          </a:r>
          <a:endParaRPr lang="en-US" sz="3100" kern="1200"/>
        </a:p>
      </dsp:txBody>
      <dsp:txXfrm>
        <a:off x="127480" y="174912"/>
        <a:ext cx="4886952" cy="2356479"/>
      </dsp:txXfrm>
    </dsp:sp>
    <dsp:sp modelId="{2E53C618-A297-4849-81A2-9DF8259FD901}">
      <dsp:nvSpPr>
        <dsp:cNvPr id="0" name=""/>
        <dsp:cNvSpPr/>
      </dsp:nvSpPr>
      <dsp:spPr>
        <a:xfrm>
          <a:off x="0" y="2714038"/>
          <a:ext cx="5141912" cy="2611439"/>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b="1" kern="1200" dirty="0">
              <a:sym typeface="Wingdings" panose="05000000000000000000" pitchFamily="2" charset="2"/>
            </a:rPr>
            <a:t></a:t>
          </a:r>
          <a:r>
            <a:rPr lang="el-GR" sz="3100" b="1" kern="1200" dirty="0"/>
            <a:t> Γλώσσα</a:t>
          </a:r>
          <a:r>
            <a:rPr lang="el-GR" sz="3100" kern="1200" dirty="0"/>
            <a:t>: </a:t>
          </a:r>
        </a:p>
        <a:p>
          <a:pPr marL="0" lvl="0" indent="0" algn="l" defTabSz="1377950">
            <a:lnSpc>
              <a:spcPct val="90000"/>
            </a:lnSpc>
            <a:spcBef>
              <a:spcPct val="0"/>
            </a:spcBef>
            <a:spcAft>
              <a:spcPct val="35000"/>
            </a:spcAft>
            <a:buNone/>
          </a:pPr>
          <a:r>
            <a:rPr lang="el-GR" sz="3100" kern="1200" dirty="0"/>
            <a:t>η γλώσσα της επικοινωνίας</a:t>
          </a:r>
        </a:p>
        <a:p>
          <a:pPr marL="0" lvl="0" indent="0" algn="l" defTabSz="1377950">
            <a:lnSpc>
              <a:spcPct val="90000"/>
            </a:lnSpc>
            <a:spcBef>
              <a:spcPct val="0"/>
            </a:spcBef>
            <a:spcAft>
              <a:spcPct val="35000"/>
            </a:spcAft>
            <a:buNone/>
          </a:pPr>
          <a:r>
            <a:rPr lang="el-GR" sz="3100" kern="1200" dirty="0"/>
            <a:t>η γλώσσα του σχολείου</a:t>
          </a:r>
          <a:endParaRPr lang="en-US" sz="3100" kern="1200" dirty="0"/>
        </a:p>
      </dsp:txBody>
      <dsp:txXfrm>
        <a:off x="127480" y="2841518"/>
        <a:ext cx="4886952" cy="235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526A7-1C20-7C44-88F9-D78A586E422A}">
      <dsp:nvSpPr>
        <dsp:cNvPr id="0" name=""/>
        <dsp:cNvSpPr/>
      </dsp:nvSpPr>
      <dsp:spPr>
        <a:xfrm>
          <a:off x="0" y="965"/>
          <a:ext cx="5141912" cy="10720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Προδημοτική, Δημοτική, Μέση Γενική &amp; Τεχνική Εκπαίδευση, Επαγγελματική Κατάρτιση</a:t>
          </a:r>
          <a:endParaRPr lang="en-US" sz="2000" kern="1200"/>
        </a:p>
      </dsp:txBody>
      <dsp:txXfrm>
        <a:off x="52334" y="53299"/>
        <a:ext cx="5037244" cy="967395"/>
      </dsp:txXfrm>
    </dsp:sp>
    <dsp:sp modelId="{D3704703-CA80-5E42-AFAF-DA7CEFD8E187}">
      <dsp:nvSpPr>
        <dsp:cNvPr id="0" name=""/>
        <dsp:cNvSpPr/>
      </dsp:nvSpPr>
      <dsp:spPr>
        <a:xfrm>
          <a:off x="0" y="1084222"/>
          <a:ext cx="5141912" cy="1072063"/>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Συνεργασία ανάμεσα στις βαθμίδες</a:t>
          </a:r>
          <a:endParaRPr lang="en-US" sz="2000" kern="1200"/>
        </a:p>
      </dsp:txBody>
      <dsp:txXfrm>
        <a:off x="52334" y="1136556"/>
        <a:ext cx="5037244" cy="967395"/>
      </dsp:txXfrm>
    </dsp:sp>
    <dsp:sp modelId="{C680A412-2819-3F49-9370-0176A8CB08BA}">
      <dsp:nvSpPr>
        <dsp:cNvPr id="0" name=""/>
        <dsp:cNvSpPr/>
      </dsp:nvSpPr>
      <dsp:spPr>
        <a:xfrm>
          <a:off x="0" y="2167480"/>
          <a:ext cx="5141912" cy="1072063"/>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Έμφαση στα μαθησιακά αποτελέσματα</a:t>
          </a:r>
          <a:endParaRPr lang="en-US" sz="2000" kern="1200"/>
        </a:p>
      </dsp:txBody>
      <dsp:txXfrm>
        <a:off x="52334" y="2219814"/>
        <a:ext cx="5037244" cy="967395"/>
      </dsp:txXfrm>
    </dsp:sp>
    <dsp:sp modelId="{4A5AE549-CC41-4F48-A8D9-A81E2C050EE8}">
      <dsp:nvSpPr>
        <dsp:cNvPr id="0" name=""/>
        <dsp:cNvSpPr/>
      </dsp:nvSpPr>
      <dsp:spPr>
        <a:xfrm>
          <a:off x="0" y="3250738"/>
          <a:ext cx="5141912" cy="1072063"/>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Έμφαση στις ακαδημαϊκές δεξιότητες </a:t>
          </a:r>
          <a:r>
            <a:rPr lang="el-GR" sz="2000" kern="1200">
              <a:sym typeface="Wingdings" panose="05000000000000000000" pitchFamily="2" charset="2"/>
            </a:rPr>
            <a:t></a:t>
          </a:r>
          <a:r>
            <a:rPr lang="el-GR" sz="2000" kern="1200"/>
            <a:t> ακαδημαϊκός και επιστημονικός γραμματισμός στην οριζόντια διάταξη (βλ. δείκτες επιτυχίας &amp; επάρκειας)</a:t>
          </a:r>
          <a:endParaRPr lang="en-US" sz="2000" kern="1200"/>
        </a:p>
      </dsp:txBody>
      <dsp:txXfrm>
        <a:off x="52334" y="3303072"/>
        <a:ext cx="5037244" cy="967395"/>
      </dsp:txXfrm>
    </dsp:sp>
    <dsp:sp modelId="{95DA5AE3-6BF3-A04A-816E-9AF99E82AEB9}">
      <dsp:nvSpPr>
        <dsp:cNvPr id="0" name=""/>
        <dsp:cNvSpPr/>
      </dsp:nvSpPr>
      <dsp:spPr>
        <a:xfrm>
          <a:off x="0" y="4333995"/>
          <a:ext cx="5141912" cy="1072063"/>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Έμφαση στη συνδυαστική προσέγγιση γλώσσας &amp; περιεχομένου στο ενιαίο προγραμματικό κείμενο του ΑΠΣ-2Γ</a:t>
          </a:r>
          <a:endParaRPr lang="en-US" sz="2000" kern="1200" dirty="0"/>
        </a:p>
      </dsp:txBody>
      <dsp:txXfrm>
        <a:off x="52334" y="4386329"/>
        <a:ext cx="5037244" cy="967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F6DE-3033-F343-8B69-06B7AA24A069}">
      <dsp:nvSpPr>
        <dsp:cNvPr id="0" name=""/>
        <dsp:cNvSpPr/>
      </dsp:nvSpPr>
      <dsp:spPr>
        <a:xfrm>
          <a:off x="0" y="1485"/>
          <a:ext cx="6131858" cy="10707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t>βασικές δεξιότητες </a:t>
          </a:r>
          <a:r>
            <a:rPr lang="el-GR" sz="1800" kern="1200"/>
            <a:t>γραφής, ανάγνωσης και αρίθμησης, γνωστικές ικανότητες, στρατηγικές μάθησης και συνήθειες του νου</a:t>
          </a:r>
          <a:endParaRPr lang="en-US" sz="1800" kern="1200"/>
        </a:p>
      </dsp:txBody>
      <dsp:txXfrm>
        <a:off x="52271" y="53756"/>
        <a:ext cx="6027316" cy="966233"/>
      </dsp:txXfrm>
    </dsp:sp>
    <dsp:sp modelId="{D4B8E5CA-CDBD-C14D-B6FD-46DB07C237E6}">
      <dsp:nvSpPr>
        <dsp:cNvPr id="0" name=""/>
        <dsp:cNvSpPr/>
      </dsp:nvSpPr>
      <dsp:spPr>
        <a:xfrm>
          <a:off x="0" y="1084805"/>
          <a:ext cx="6131858" cy="1070775"/>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t>βασική γνώση επιστημονικών εννοιών, διαδικασιών, συλλογιστική</a:t>
          </a:r>
          <a:endParaRPr lang="en-US" sz="1800" kern="1200" dirty="0"/>
        </a:p>
      </dsp:txBody>
      <dsp:txXfrm>
        <a:off x="52271" y="1137076"/>
        <a:ext cx="6027316" cy="966233"/>
      </dsp:txXfrm>
    </dsp:sp>
    <dsp:sp modelId="{DD7153CD-1D9B-514F-82F3-6E8B5D8D9993}">
      <dsp:nvSpPr>
        <dsp:cNvPr id="0" name=""/>
        <dsp:cNvSpPr/>
      </dsp:nvSpPr>
      <dsp:spPr>
        <a:xfrm>
          <a:off x="0" y="2168124"/>
          <a:ext cx="6131858" cy="1070775"/>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t>συγκειμενική προοπτική της επιστήμης </a:t>
          </a:r>
          <a:r>
            <a:rPr lang="el-GR" sz="1800" b="1" kern="1200">
              <a:sym typeface="Wingdings" panose="05000000000000000000" pitchFamily="2" charset="2"/>
            </a:rPr>
            <a:t></a:t>
          </a:r>
          <a:r>
            <a:rPr lang="el-GR" sz="1800" b="1" kern="1200"/>
            <a:t> </a:t>
          </a:r>
          <a:r>
            <a:rPr lang="el-GR" sz="1800" kern="1200"/>
            <a:t>εξοικείωση με την επιστήμη εκτός σχολείου στο ευρύτερο κοινωνικό</a:t>
          </a:r>
          <a:r>
            <a:rPr lang="en-US" sz="1800" kern="1200"/>
            <a:t> </a:t>
          </a:r>
          <a:r>
            <a:rPr lang="el-GR" sz="1800" kern="1200"/>
            <a:t>πλαίσιο </a:t>
          </a:r>
          <a:r>
            <a:rPr lang="el-GR" sz="1800" kern="1200">
              <a:sym typeface="Wingdings" panose="05000000000000000000" pitchFamily="2" charset="2"/>
            </a:rPr>
            <a:t></a:t>
          </a:r>
          <a:r>
            <a:rPr lang="el-GR" sz="1800" kern="1200"/>
            <a:t> εξατομίκευση του θεωρητικού περιεχομένου </a:t>
          </a:r>
          <a:r>
            <a:rPr lang="el-GR" sz="1800" kern="1200">
              <a:sym typeface="Wingdings" panose="05000000000000000000" pitchFamily="2" charset="2"/>
            </a:rPr>
            <a:t></a:t>
          </a:r>
          <a:r>
            <a:rPr lang="el-GR" sz="1800" kern="1200"/>
            <a:t> πληροφορημένοι και υπεύθυνοι πολίτες</a:t>
          </a:r>
          <a:endParaRPr lang="en-US" sz="1800" kern="1200" dirty="0"/>
        </a:p>
      </dsp:txBody>
      <dsp:txXfrm>
        <a:off x="52271" y="2220395"/>
        <a:ext cx="6027316" cy="966233"/>
      </dsp:txXfrm>
    </dsp:sp>
    <dsp:sp modelId="{A928D7A2-A9D6-3A47-908F-BA615A31B96C}">
      <dsp:nvSpPr>
        <dsp:cNvPr id="0" name=""/>
        <dsp:cNvSpPr/>
      </dsp:nvSpPr>
      <dsp:spPr>
        <a:xfrm>
          <a:off x="0" y="3251444"/>
          <a:ext cx="6131858" cy="1070775"/>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t>κριτική σκέψη </a:t>
          </a:r>
          <a:r>
            <a:rPr lang="el-GR" sz="1800" b="1" kern="1200">
              <a:sym typeface="Wingdings" panose="05000000000000000000" pitchFamily="2" charset="2"/>
            </a:rPr>
            <a:t></a:t>
          </a:r>
          <a:r>
            <a:rPr lang="el-GR" sz="1800" b="1" kern="1200"/>
            <a:t> </a:t>
          </a:r>
          <a:r>
            <a:rPr lang="el-GR" sz="1800" kern="1200"/>
            <a:t>αξιολογικές κρίσεις σχετικά με τις πεποιθήσεις και τις ενέργειες, εγκυρότητα των πληροφοριών, εναλλακτικές προοπτικές ή απόψεις </a:t>
          </a:r>
          <a:endParaRPr lang="en-US" sz="1800" kern="1200"/>
        </a:p>
      </dsp:txBody>
      <dsp:txXfrm>
        <a:off x="52271" y="3303715"/>
        <a:ext cx="6027316" cy="966233"/>
      </dsp:txXfrm>
    </dsp:sp>
    <dsp:sp modelId="{BEEF87A6-E36F-434C-BC44-96DDEA9B4434}">
      <dsp:nvSpPr>
        <dsp:cNvPr id="0" name=""/>
        <dsp:cNvSpPr/>
      </dsp:nvSpPr>
      <dsp:spPr>
        <a:xfrm>
          <a:off x="0" y="4334763"/>
          <a:ext cx="6131858" cy="1070775"/>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t>ενεργός εμπλοκή (αυτενέργεια) </a:t>
          </a:r>
          <a:r>
            <a:rPr lang="el-GR" sz="1800" b="1" kern="1200">
              <a:sym typeface="Wingdings" panose="05000000000000000000" pitchFamily="2" charset="2"/>
            </a:rPr>
            <a:t></a:t>
          </a:r>
          <a:r>
            <a:rPr lang="el-GR" sz="1800" b="1" kern="1200"/>
            <a:t> </a:t>
          </a:r>
          <a:r>
            <a:rPr lang="el-GR" sz="1800" kern="1200"/>
            <a:t>τοποθέτηση ως προς τα σύνθετα και συχνά αμφιλεγόμενα κοινωνιο-επιστημονικά ζητήματα</a:t>
          </a:r>
          <a:r>
            <a:rPr lang="el-GR" sz="1800" kern="1200">
              <a:sym typeface="Wingdings" panose="05000000000000000000" pitchFamily="2" charset="2"/>
            </a:rPr>
            <a:t></a:t>
          </a:r>
          <a:r>
            <a:rPr lang="el-GR" sz="1800" kern="1200"/>
            <a:t> κοινωνικοπολιτική δράση, ενεργός πολιτειότητα σε μια δημοκρατική κοινωνία</a:t>
          </a:r>
          <a:endParaRPr lang="en-US" sz="1800" kern="1200" dirty="0"/>
        </a:p>
      </dsp:txBody>
      <dsp:txXfrm>
        <a:off x="52271" y="4387034"/>
        <a:ext cx="6027316" cy="966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E274-9F27-6F45-9570-601603C521D0}">
      <dsp:nvSpPr>
        <dsp:cNvPr id="0" name=""/>
        <dsp:cNvSpPr/>
      </dsp:nvSpPr>
      <dsp:spPr>
        <a:xfrm>
          <a:off x="581501" y="2044"/>
          <a:ext cx="2779811" cy="16678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ξέρω να γράφω, να διαβάζω, να μετρώ...</a:t>
          </a:r>
          <a:endParaRPr lang="en-US" sz="1800" kern="1200" dirty="0"/>
        </a:p>
      </dsp:txBody>
      <dsp:txXfrm>
        <a:off x="581501" y="2044"/>
        <a:ext cx="2779811" cy="1667887"/>
      </dsp:txXfrm>
    </dsp:sp>
    <dsp:sp modelId="{96FBB63A-7C0C-EA48-9D17-935875C2528E}">
      <dsp:nvSpPr>
        <dsp:cNvPr id="0" name=""/>
        <dsp:cNvSpPr/>
      </dsp:nvSpPr>
      <dsp:spPr>
        <a:xfrm>
          <a:off x="3639294" y="2044"/>
          <a:ext cx="2779811" cy="1667887"/>
        </a:xfrm>
        <a:prstGeom prst="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κατανοώ την επιστημονική ορολογία, διακρίνω αιτιακές σχέσεις, λύνω προβλήματα</a:t>
          </a:r>
          <a:endParaRPr lang="en-US" sz="1800" kern="1200"/>
        </a:p>
      </dsp:txBody>
      <dsp:txXfrm>
        <a:off x="3639294" y="2044"/>
        <a:ext cx="2779811" cy="1667887"/>
      </dsp:txXfrm>
    </dsp:sp>
    <dsp:sp modelId="{420AEB59-DC22-3A47-A270-55D636E06B43}">
      <dsp:nvSpPr>
        <dsp:cNvPr id="0" name=""/>
        <dsp:cNvSpPr/>
      </dsp:nvSpPr>
      <dsp:spPr>
        <a:xfrm>
          <a:off x="6697087" y="2044"/>
          <a:ext cx="2779811" cy="1667887"/>
        </a:xfrm>
        <a:prstGeom prst="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err="1"/>
            <a:t>συγκεμενικοποιώ</a:t>
          </a:r>
          <a:r>
            <a:rPr lang="el-GR" sz="1800" kern="1200" dirty="0"/>
            <a:t> τα φαινόμενα, ο σεισμός στη Σάμο, στην Τουρκία, ο </a:t>
          </a:r>
          <a:r>
            <a:rPr lang="el-GR" sz="1800" kern="1200" dirty="0" err="1"/>
            <a:t>κορονοϊός</a:t>
          </a:r>
          <a:r>
            <a:rPr lang="el-GR" sz="1800" kern="1200" dirty="0"/>
            <a:t> στην Κύπρο, στον κόσμο, το βόρειο σέλας στη Φινλανδία</a:t>
          </a:r>
          <a:endParaRPr lang="en-US" sz="1800" kern="1200" dirty="0"/>
        </a:p>
      </dsp:txBody>
      <dsp:txXfrm>
        <a:off x="6697087" y="2044"/>
        <a:ext cx="2779811" cy="1667887"/>
      </dsp:txXfrm>
    </dsp:sp>
    <dsp:sp modelId="{A15AB7C5-FAF1-F54C-821A-14A7D3F21F82}">
      <dsp:nvSpPr>
        <dsp:cNvPr id="0" name=""/>
        <dsp:cNvSpPr/>
      </dsp:nvSpPr>
      <dsp:spPr>
        <a:xfrm>
          <a:off x="2110397" y="1947913"/>
          <a:ext cx="2779811" cy="1667887"/>
        </a:xfrm>
        <a:prstGeom prst="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ισχύει επιστημονικά ή μήπως όχι;</a:t>
          </a:r>
          <a:endParaRPr lang="en-US" sz="1800" kern="1200"/>
        </a:p>
      </dsp:txBody>
      <dsp:txXfrm>
        <a:off x="2110397" y="1947913"/>
        <a:ext cx="2779811" cy="1667887"/>
      </dsp:txXfrm>
    </dsp:sp>
    <dsp:sp modelId="{97ADDECF-2135-F340-AD96-572961A60DFC}">
      <dsp:nvSpPr>
        <dsp:cNvPr id="0" name=""/>
        <dsp:cNvSpPr/>
      </dsp:nvSpPr>
      <dsp:spPr>
        <a:xfrm>
          <a:off x="5168190" y="1947913"/>
          <a:ext cx="2779811" cy="1667887"/>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τι κάνω εγώ, τι κάνουμε εμείς;</a:t>
          </a:r>
          <a:endParaRPr lang="en-US" sz="1800" kern="1200"/>
        </a:p>
      </dsp:txBody>
      <dsp:txXfrm>
        <a:off x="5168190" y="1947913"/>
        <a:ext cx="2779811" cy="1667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D039-6234-FE4F-AEB1-F1A07261A926}">
      <dsp:nvSpPr>
        <dsp:cNvPr id="0" name=""/>
        <dsp:cNvSpPr/>
      </dsp:nvSpPr>
      <dsp:spPr>
        <a:xfrm>
          <a:off x="1415690" y="2167"/>
          <a:ext cx="3212008" cy="16060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a:t>Αντιμετώπιση παραπληροφόρησης &amp; ψευδοεπιστήμης</a:t>
          </a:r>
          <a:endParaRPr lang="en-US" sz="2100" kern="1200"/>
        </a:p>
      </dsp:txBody>
      <dsp:txXfrm>
        <a:off x="1462728" y="49205"/>
        <a:ext cx="3117932" cy="1511928"/>
      </dsp:txXfrm>
    </dsp:sp>
    <dsp:sp modelId="{41B36C3B-D719-2B44-9FDC-327F80134CA8}">
      <dsp:nvSpPr>
        <dsp:cNvPr id="0" name=""/>
        <dsp:cNvSpPr/>
      </dsp:nvSpPr>
      <dsp:spPr>
        <a:xfrm>
          <a:off x="1736891" y="1608171"/>
          <a:ext cx="321200" cy="1204503"/>
        </a:xfrm>
        <a:custGeom>
          <a:avLst/>
          <a:gdLst/>
          <a:ahLst/>
          <a:cxnLst/>
          <a:rect l="0" t="0" r="0" b="0"/>
          <a:pathLst>
            <a:path>
              <a:moveTo>
                <a:pt x="0" y="0"/>
              </a:moveTo>
              <a:lnTo>
                <a:pt x="0" y="1204503"/>
              </a:lnTo>
              <a:lnTo>
                <a:pt x="321200" y="120450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81927-2EB1-CA42-A33E-6212D7FE0E09}">
      <dsp:nvSpPr>
        <dsp:cNvPr id="0" name=""/>
        <dsp:cNvSpPr/>
      </dsp:nvSpPr>
      <dsp:spPr>
        <a:xfrm>
          <a:off x="2058092" y="2009673"/>
          <a:ext cx="2569606" cy="16060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l-GR" sz="1500" kern="1200"/>
            <a:t>απαραίτητα εργαλεία να χειριστούν οι μαθητές κριτικά τα τεράστια ποσά πληροφορίας που ανταλλάσσονται σε δημόσιες συζητήσεις για την επιστήμη</a:t>
          </a:r>
          <a:endParaRPr lang="en-US" sz="1500" kern="1200"/>
        </a:p>
      </dsp:txBody>
      <dsp:txXfrm>
        <a:off x="2105130" y="2056711"/>
        <a:ext cx="2475530" cy="1511928"/>
      </dsp:txXfrm>
    </dsp:sp>
    <dsp:sp modelId="{FF1CE62B-4DFE-AA41-A1C2-CD376CC2CDDF}">
      <dsp:nvSpPr>
        <dsp:cNvPr id="0" name=""/>
        <dsp:cNvSpPr/>
      </dsp:nvSpPr>
      <dsp:spPr>
        <a:xfrm>
          <a:off x="5430701" y="2167"/>
          <a:ext cx="3212008" cy="16060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a:t>Προώθηση της </a:t>
          </a:r>
          <a:r>
            <a:rPr lang="el-GR" sz="2100" i="1" kern="1200"/>
            <a:t>ενεργού πολιτειότητας </a:t>
          </a:r>
          <a:r>
            <a:rPr lang="el-GR" sz="2100" kern="1200">
              <a:sym typeface="Wingdings" panose="05000000000000000000" pitchFamily="2" charset="2"/>
            </a:rPr>
            <a:t></a:t>
          </a:r>
          <a:r>
            <a:rPr lang="el-GR" sz="2100" i="1" kern="1200"/>
            <a:t> συμμετοχή σε δημοκρατικές διαδικασίες</a:t>
          </a:r>
          <a:r>
            <a:rPr lang="en-US" sz="2100" kern="1200"/>
            <a:t> </a:t>
          </a:r>
        </a:p>
      </dsp:txBody>
      <dsp:txXfrm>
        <a:off x="5477739" y="49205"/>
        <a:ext cx="3117932" cy="15119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61C8-54C4-5747-9CDC-AD7522068140}">
      <dsp:nvSpPr>
        <dsp:cNvPr id="0" name=""/>
        <dsp:cNvSpPr/>
      </dsp:nvSpPr>
      <dsp:spPr>
        <a:xfrm rot="16200000">
          <a:off x="452858" y="-452858"/>
          <a:ext cx="2062218" cy="2967935"/>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Content</a:t>
          </a:r>
          <a:r>
            <a:rPr lang="el-GR" sz="2700" kern="1200" dirty="0"/>
            <a:t> </a:t>
          </a:r>
          <a:endParaRPr lang="en-US" sz="2700" kern="1200" dirty="0"/>
        </a:p>
      </dsp:txBody>
      <dsp:txXfrm rot="5400000">
        <a:off x="-1" y="1"/>
        <a:ext cx="2967935" cy="1546663"/>
      </dsp:txXfrm>
    </dsp:sp>
    <dsp:sp modelId="{DFCA82F7-3325-C54A-ABAA-B645F7ADDCEC}">
      <dsp:nvSpPr>
        <dsp:cNvPr id="0" name=""/>
        <dsp:cNvSpPr/>
      </dsp:nvSpPr>
      <dsp:spPr>
        <a:xfrm>
          <a:off x="2941431" y="0"/>
          <a:ext cx="2967935" cy="2062218"/>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Cognition</a:t>
          </a:r>
          <a:r>
            <a:rPr lang="el-GR" sz="2700" kern="1200" dirty="0"/>
            <a:t> </a:t>
          </a:r>
          <a:endParaRPr lang="en-US" sz="2700" kern="1200" dirty="0"/>
        </a:p>
      </dsp:txBody>
      <dsp:txXfrm>
        <a:off x="2941431" y="0"/>
        <a:ext cx="2967935" cy="1546663"/>
      </dsp:txXfrm>
    </dsp:sp>
    <dsp:sp modelId="{F55A0443-9491-C248-A57D-2AECF9B64839}">
      <dsp:nvSpPr>
        <dsp:cNvPr id="0" name=""/>
        <dsp:cNvSpPr/>
      </dsp:nvSpPr>
      <dsp:spPr>
        <a:xfrm rot="10800000">
          <a:off x="0" y="2062218"/>
          <a:ext cx="2967935" cy="2062218"/>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Communication</a:t>
          </a:r>
          <a:r>
            <a:rPr lang="el-GR" sz="2700" kern="1200" dirty="0"/>
            <a:t> </a:t>
          </a:r>
          <a:endParaRPr lang="en-US" sz="2700" kern="1200" dirty="0"/>
        </a:p>
      </dsp:txBody>
      <dsp:txXfrm rot="10800000">
        <a:off x="0" y="2577772"/>
        <a:ext cx="2967935" cy="1546663"/>
      </dsp:txXfrm>
    </dsp:sp>
    <dsp:sp modelId="{BC39006B-D525-1B4B-AB24-255F6A7C3BBF}">
      <dsp:nvSpPr>
        <dsp:cNvPr id="0" name=""/>
        <dsp:cNvSpPr/>
      </dsp:nvSpPr>
      <dsp:spPr>
        <a:xfrm rot="5400000">
          <a:off x="3420793" y="1609359"/>
          <a:ext cx="2062218" cy="2967935"/>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Culture</a:t>
          </a:r>
          <a:r>
            <a:rPr lang="el-GR" sz="2700" kern="1200" dirty="0"/>
            <a:t> </a:t>
          </a:r>
          <a:endParaRPr lang="en-US" sz="2700" kern="1200" dirty="0"/>
        </a:p>
      </dsp:txBody>
      <dsp:txXfrm rot="-5400000">
        <a:off x="2967934" y="2577772"/>
        <a:ext cx="2967935" cy="1546663"/>
      </dsp:txXfrm>
    </dsp:sp>
    <dsp:sp modelId="{E7F9F4FD-3420-6844-A5C0-AEDE69AD09FC}">
      <dsp:nvSpPr>
        <dsp:cNvPr id="0" name=""/>
        <dsp:cNvSpPr/>
      </dsp:nvSpPr>
      <dsp:spPr>
        <a:xfrm>
          <a:off x="2077554" y="1546663"/>
          <a:ext cx="1780761" cy="1031109"/>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CLIL</a:t>
          </a:r>
        </a:p>
      </dsp:txBody>
      <dsp:txXfrm>
        <a:off x="2127889" y="1596998"/>
        <a:ext cx="1680091" cy="930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F8CF-D51F-2E45-A421-DF01A3E86B46}" type="datetimeFigureOut">
              <a:rPr lang="en-GR" smtClean="0"/>
              <a:t>21/11/20</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0174A-8984-B341-9F05-D2C73A154935}" type="slidenum">
              <a:rPr lang="en-GR" smtClean="0"/>
              <a:t>‹#›</a:t>
            </a:fld>
            <a:endParaRPr lang="en-GR"/>
          </a:p>
        </p:txBody>
      </p:sp>
    </p:spTree>
    <p:extLst>
      <p:ext uri="{BB962C8B-B14F-4D97-AF65-F5344CB8AC3E}">
        <p14:creationId xmlns:p14="http://schemas.microsoft.com/office/powerpoint/2010/main" val="82025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86F4EFE-37B1-B740-A9F5-206DDCEF404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EEB755B-1EC7-904D-BE5F-4FC0DCCEB6DC}"/>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254662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86F4EFE-37B1-B740-A9F5-206DDCEF404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EEB755B-1EC7-904D-BE5F-4FC0DCCEB6DC}"/>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358816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86F4EFE-37B1-B740-A9F5-206DDCEF404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EEB755B-1EC7-904D-BE5F-4FC0DCCEB6DC}"/>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387629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86F4EFE-37B1-B740-A9F5-206DDCEF404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EEB755B-1EC7-904D-BE5F-4FC0DCCEB6DC}"/>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180509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F4492691-97F2-D047-B14F-6AB7C493FAC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0B7369DF-C893-4643-B1C9-12B3BA655571}"/>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405770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F4492691-97F2-D047-B14F-6AB7C493FAC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0B7369DF-C893-4643-B1C9-12B3BA655571}"/>
              </a:ext>
            </a:extLst>
          </p:cNvPr>
          <p:cNvSpPr>
            <a:spLocks noGrp="1" noChangeArrowheads="1"/>
          </p:cNvSpPr>
          <p:nvPr>
            <p:ph type="body" idx="1"/>
          </p:nvPr>
        </p:nvSpPr>
        <p:spPr/>
        <p:txBody>
          <a:bodyPr/>
          <a:lstStyle/>
          <a:p>
            <a:pPr>
              <a:defRPr/>
            </a:pPr>
            <a:endParaRPr lang="el-GR">
              <a:cs typeface="+mn-cs"/>
            </a:endParaRPr>
          </a:p>
        </p:txBody>
      </p:sp>
    </p:spTree>
    <p:extLst>
      <p:ext uri="{BB962C8B-B14F-4D97-AF65-F5344CB8AC3E}">
        <p14:creationId xmlns:p14="http://schemas.microsoft.com/office/powerpoint/2010/main" val="34966881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9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11/21/20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11/21/20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11/21/20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fkos@uom.edu.gr" TargetMode="External"/><Relationship Id="rId2" Type="http://schemas.openxmlformats.org/officeDocument/2006/relationships/hyperlink" Target="mailto:mmitsiaki@helit.d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sputniknews.gr/infographics/202006167555917-epta-mythoi-gia-ton-koronoi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moec.gov.cy/analytika_programmata/analytika_programmata/ellinika_defteri_glossa/ap_analytiko_programma.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microsoft.com/office/2007/relationships/hdphoto" Target="../media/hdphoto3.wdp"/><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moh.gov.cy/moh/moh.nsf/All/B61D53E79B2D75E9C225851B003D33C7/$file/&#917;&#957;&#951;&#956;&#949;&#961;&#969;&#964;&#953;&#954;&#972;%20&#904;&#957;&#964;&#965;&#960;&#959;%20G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1D73-B81E-EA42-9149-A15A73360EA1}"/>
              </a:ext>
            </a:extLst>
          </p:cNvPr>
          <p:cNvSpPr>
            <a:spLocks noGrp="1"/>
          </p:cNvSpPr>
          <p:nvPr>
            <p:ph type="ctrTitle"/>
          </p:nvPr>
        </p:nvSpPr>
        <p:spPr/>
        <p:txBody>
          <a:bodyPr>
            <a:noAutofit/>
          </a:bodyPr>
          <a:lstStyle/>
          <a:p>
            <a:r>
              <a:rPr lang="el-GR" sz="4800" cap="none" dirty="0">
                <a:solidFill>
                  <a:srgbClr val="C00000"/>
                </a:solidFill>
              </a:rPr>
              <a:t>Ακαδημαϊκός &amp; επιστημονικός  </a:t>
            </a:r>
            <a:r>
              <a:rPr lang="el-GR" sz="4800" cap="none" dirty="0" err="1">
                <a:solidFill>
                  <a:srgbClr val="C00000"/>
                </a:solidFill>
              </a:rPr>
              <a:t>γραμματισμός</a:t>
            </a:r>
            <a:r>
              <a:rPr lang="el-GR" sz="4800" cap="none" dirty="0">
                <a:solidFill>
                  <a:srgbClr val="C00000"/>
                </a:solidFill>
              </a:rPr>
              <a:t> στη 2Γ</a:t>
            </a:r>
            <a:br>
              <a:rPr lang="el-GR" sz="5400" cap="none" dirty="0">
                <a:solidFill>
                  <a:srgbClr val="C00000"/>
                </a:solidFill>
              </a:rPr>
            </a:br>
            <a:r>
              <a:rPr lang="el-GR" sz="2800" cap="none" dirty="0">
                <a:solidFill>
                  <a:srgbClr val="C00000"/>
                </a:solidFill>
              </a:rPr>
              <a:t>Αναλυτικό Πρόγραμμα Σπουδών για την Ελληνική ως Δεύτερη </a:t>
            </a:r>
            <a:br>
              <a:rPr lang="en-US" sz="5400" dirty="0">
                <a:solidFill>
                  <a:srgbClr val="C00000"/>
                </a:solidFill>
              </a:rPr>
            </a:br>
            <a:endParaRPr lang="en-US" sz="5400" cap="none" dirty="0">
              <a:solidFill>
                <a:srgbClr val="C00000"/>
              </a:solidFill>
            </a:endParaRPr>
          </a:p>
        </p:txBody>
      </p:sp>
      <p:sp>
        <p:nvSpPr>
          <p:cNvPr id="3" name="Subtitle 2">
            <a:extLst>
              <a:ext uri="{FF2B5EF4-FFF2-40B4-BE49-F238E27FC236}">
                <a16:creationId xmlns:a16="http://schemas.microsoft.com/office/drawing/2014/main" id="{13618E17-ADF9-614D-AACB-7D64D8362F70}"/>
              </a:ext>
            </a:extLst>
          </p:cNvPr>
          <p:cNvSpPr>
            <a:spLocks noGrp="1"/>
          </p:cNvSpPr>
          <p:nvPr>
            <p:ph type="subTitle" idx="1"/>
          </p:nvPr>
        </p:nvSpPr>
        <p:spPr/>
        <p:txBody>
          <a:bodyPr>
            <a:normAutofit fontScale="92500" lnSpcReduction="20000"/>
          </a:bodyPr>
          <a:lstStyle/>
          <a:p>
            <a:r>
              <a:rPr lang="el-GR" dirty="0"/>
              <a:t>Μαρία </a:t>
            </a:r>
            <a:r>
              <a:rPr lang="el-GR" dirty="0" err="1"/>
              <a:t>Μητσιάκη</a:t>
            </a:r>
            <a:r>
              <a:rPr lang="el-GR" dirty="0"/>
              <a:t> &amp; Γιάννης </a:t>
            </a:r>
            <a:r>
              <a:rPr lang="el-GR" dirty="0" err="1"/>
              <a:t>Λεύκος</a:t>
            </a:r>
            <a:endParaRPr lang="en-US" dirty="0"/>
          </a:p>
          <a:p>
            <a:r>
              <a:rPr lang="el-GR" dirty="0" err="1"/>
              <a:t>Επ</a:t>
            </a:r>
            <a:r>
              <a:rPr lang="en-US" dirty="0" err="1"/>
              <a:t>ί</a:t>
            </a:r>
            <a:r>
              <a:rPr lang="el-GR" dirty="0" err="1"/>
              <a:t>κουρη</a:t>
            </a:r>
            <a:r>
              <a:rPr lang="el-GR" dirty="0"/>
              <a:t> Καθηγήτρια ΔΠΘ, ΕΔΙΠ ΠΑΜΑΚ</a:t>
            </a:r>
          </a:p>
          <a:p>
            <a:r>
              <a:rPr lang="en-US" dirty="0">
                <a:hlinkClick r:id="rId2"/>
              </a:rPr>
              <a:t>mmitsiaki@helit.duth.gr</a:t>
            </a:r>
            <a:r>
              <a:rPr lang="en-US" dirty="0"/>
              <a:t>, </a:t>
            </a:r>
            <a:r>
              <a:rPr lang="en-US" dirty="0">
                <a:hlinkClick r:id="rId3"/>
              </a:rPr>
              <a:t>lefkos@uom.edu.gr</a:t>
            </a:r>
            <a:r>
              <a:rPr lang="en-US" dirty="0"/>
              <a:t> </a:t>
            </a:r>
          </a:p>
        </p:txBody>
      </p:sp>
    </p:spTree>
    <p:extLst>
      <p:ext uri="{BB962C8B-B14F-4D97-AF65-F5344CB8AC3E}">
        <p14:creationId xmlns:p14="http://schemas.microsoft.com/office/powerpoint/2010/main" val="26805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18E2D6-6F54-AA46-B3C6-6B9C4C2B6176}"/>
              </a:ext>
            </a:extLst>
          </p:cNvPr>
          <p:cNvSpPr txBox="1"/>
          <p:nvPr/>
        </p:nvSpPr>
        <p:spPr>
          <a:xfrm>
            <a:off x="367910" y="1752114"/>
            <a:ext cx="1292662" cy="3353771"/>
          </a:xfrm>
          <a:custGeom>
            <a:avLst/>
            <a:gdLst>
              <a:gd name="connsiteX0" fmla="*/ 0 w 1292662"/>
              <a:gd name="connsiteY0" fmla="*/ 0 h 3353771"/>
              <a:gd name="connsiteX1" fmla="*/ 633404 w 1292662"/>
              <a:gd name="connsiteY1" fmla="*/ 0 h 3353771"/>
              <a:gd name="connsiteX2" fmla="*/ 1292662 w 1292662"/>
              <a:gd name="connsiteY2" fmla="*/ 0 h 3353771"/>
              <a:gd name="connsiteX3" fmla="*/ 1292662 w 1292662"/>
              <a:gd name="connsiteY3" fmla="*/ 737830 h 3353771"/>
              <a:gd name="connsiteX4" fmla="*/ 1292662 w 1292662"/>
              <a:gd name="connsiteY4" fmla="*/ 1408584 h 3353771"/>
              <a:gd name="connsiteX5" fmla="*/ 1292662 w 1292662"/>
              <a:gd name="connsiteY5" fmla="*/ 2012263 h 3353771"/>
              <a:gd name="connsiteX6" fmla="*/ 1292662 w 1292662"/>
              <a:gd name="connsiteY6" fmla="*/ 2615941 h 3353771"/>
              <a:gd name="connsiteX7" fmla="*/ 1292662 w 1292662"/>
              <a:gd name="connsiteY7" fmla="*/ 3353771 h 3353771"/>
              <a:gd name="connsiteX8" fmla="*/ 646331 w 1292662"/>
              <a:gd name="connsiteY8" fmla="*/ 3353771 h 3353771"/>
              <a:gd name="connsiteX9" fmla="*/ 0 w 1292662"/>
              <a:gd name="connsiteY9" fmla="*/ 3353771 h 3353771"/>
              <a:gd name="connsiteX10" fmla="*/ 0 w 1292662"/>
              <a:gd name="connsiteY10" fmla="*/ 2683017 h 3353771"/>
              <a:gd name="connsiteX11" fmla="*/ 0 w 1292662"/>
              <a:gd name="connsiteY11" fmla="*/ 2045800 h 3353771"/>
              <a:gd name="connsiteX12" fmla="*/ 0 w 1292662"/>
              <a:gd name="connsiteY12" fmla="*/ 1341508 h 3353771"/>
              <a:gd name="connsiteX13" fmla="*/ 0 w 1292662"/>
              <a:gd name="connsiteY13" fmla="*/ 704292 h 3353771"/>
              <a:gd name="connsiteX14" fmla="*/ 0 w 1292662"/>
              <a:gd name="connsiteY14" fmla="*/ 0 h 335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662" h="3353771" extrusionOk="0">
                <a:moveTo>
                  <a:pt x="0" y="0"/>
                </a:moveTo>
                <a:cubicBezTo>
                  <a:pt x="189561" y="29198"/>
                  <a:pt x="433659" y="20976"/>
                  <a:pt x="633404" y="0"/>
                </a:cubicBezTo>
                <a:cubicBezTo>
                  <a:pt x="833149" y="-20976"/>
                  <a:pt x="980950" y="22822"/>
                  <a:pt x="1292662" y="0"/>
                </a:cubicBezTo>
                <a:cubicBezTo>
                  <a:pt x="1272529" y="227716"/>
                  <a:pt x="1316167" y="472161"/>
                  <a:pt x="1292662" y="737830"/>
                </a:cubicBezTo>
                <a:cubicBezTo>
                  <a:pt x="1269158" y="1003499"/>
                  <a:pt x="1305796" y="1085956"/>
                  <a:pt x="1292662" y="1408584"/>
                </a:cubicBezTo>
                <a:cubicBezTo>
                  <a:pt x="1279528" y="1731212"/>
                  <a:pt x="1299866" y="1741932"/>
                  <a:pt x="1292662" y="2012263"/>
                </a:cubicBezTo>
                <a:cubicBezTo>
                  <a:pt x="1285458" y="2282594"/>
                  <a:pt x="1262820" y="2332379"/>
                  <a:pt x="1292662" y="2615941"/>
                </a:cubicBezTo>
                <a:cubicBezTo>
                  <a:pt x="1322504" y="2899503"/>
                  <a:pt x="1327930" y="3113135"/>
                  <a:pt x="1292662" y="3353771"/>
                </a:cubicBezTo>
                <a:cubicBezTo>
                  <a:pt x="1115866" y="3382660"/>
                  <a:pt x="951957" y="3384797"/>
                  <a:pt x="646331" y="3353771"/>
                </a:cubicBezTo>
                <a:cubicBezTo>
                  <a:pt x="340705" y="3322745"/>
                  <a:pt x="285778" y="3332536"/>
                  <a:pt x="0" y="3353771"/>
                </a:cubicBezTo>
                <a:cubicBezTo>
                  <a:pt x="-14046" y="3026382"/>
                  <a:pt x="12830" y="2972393"/>
                  <a:pt x="0" y="2683017"/>
                </a:cubicBezTo>
                <a:cubicBezTo>
                  <a:pt x="-12830" y="2393641"/>
                  <a:pt x="-29967" y="2248806"/>
                  <a:pt x="0" y="2045800"/>
                </a:cubicBezTo>
                <a:cubicBezTo>
                  <a:pt x="29967" y="1842794"/>
                  <a:pt x="-9833" y="1581467"/>
                  <a:pt x="0" y="1341508"/>
                </a:cubicBezTo>
                <a:cubicBezTo>
                  <a:pt x="9833" y="1101549"/>
                  <a:pt x="675" y="841540"/>
                  <a:pt x="0" y="704292"/>
                </a:cubicBezTo>
                <a:cubicBezTo>
                  <a:pt x="-675" y="567044"/>
                  <a:pt x="-13117" y="256798"/>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vert270" wrap="square" rtlCol="0" anchor="ctr" anchorCtr="0">
            <a:spAutoFit/>
          </a:bodyPr>
          <a:lstStyle/>
          <a:p>
            <a:r>
              <a:rPr lang="el-GR" sz="3600" dirty="0"/>
              <a:t>Επιστήμη &amp; </a:t>
            </a:r>
            <a:r>
              <a:rPr lang="el-GR" sz="3600" dirty="0" err="1"/>
              <a:t>Ψευδοεπιστήμη</a:t>
            </a:r>
            <a:endParaRPr lang="en-GR" sz="3600" dirty="0"/>
          </a:p>
        </p:txBody>
      </p:sp>
      <p:pic>
        <p:nvPicPr>
          <p:cNvPr id="8" name="Picture 7" descr="Text&#10;&#10;Description automatically generated">
            <a:extLst>
              <a:ext uri="{FF2B5EF4-FFF2-40B4-BE49-F238E27FC236}">
                <a16:creationId xmlns:a16="http://schemas.microsoft.com/office/drawing/2014/main" id="{5A83668C-55D0-5E43-969B-A572BA103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329" y="1072084"/>
            <a:ext cx="3823586" cy="4899275"/>
          </a:xfrm>
          <a:prstGeom prst="rect">
            <a:avLst/>
          </a:prstGeom>
        </p:spPr>
      </p:pic>
      <p:pic>
        <p:nvPicPr>
          <p:cNvPr id="10" name="Picture 9" descr="Text&#10;&#10;Description automatically generated">
            <a:extLst>
              <a:ext uri="{FF2B5EF4-FFF2-40B4-BE49-F238E27FC236}">
                <a16:creationId xmlns:a16="http://schemas.microsoft.com/office/drawing/2014/main" id="{D5D72733-3D93-FE45-8233-EA4D562A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032" y="1072084"/>
            <a:ext cx="3858548" cy="4899275"/>
          </a:xfrm>
          <a:prstGeom prst="rect">
            <a:avLst/>
          </a:prstGeom>
        </p:spPr>
      </p:pic>
      <p:sp>
        <p:nvSpPr>
          <p:cNvPr id="12" name="Rectangle 11">
            <a:extLst>
              <a:ext uri="{FF2B5EF4-FFF2-40B4-BE49-F238E27FC236}">
                <a16:creationId xmlns:a16="http://schemas.microsoft.com/office/drawing/2014/main" id="{9D25C42F-428D-D849-8858-F7BF1BD2FEE0}"/>
              </a:ext>
            </a:extLst>
          </p:cNvPr>
          <p:cNvSpPr/>
          <p:nvPr/>
        </p:nvSpPr>
        <p:spPr>
          <a:xfrm>
            <a:off x="459566" y="144049"/>
            <a:ext cx="9958304" cy="769441"/>
          </a:xfrm>
          <a:prstGeom prst="rect">
            <a:avLst/>
          </a:prstGeom>
        </p:spPr>
        <p:txBody>
          <a:bodyPr wrap="none">
            <a:spAutoFit/>
          </a:bodyPr>
          <a:lstStyle/>
          <a:p>
            <a:r>
              <a:rPr lang="el-GR" sz="4400" dirty="0" err="1"/>
              <a:t>Γλ</a:t>
            </a:r>
            <a:r>
              <a:rPr lang="en-US" sz="4400" dirty="0" err="1"/>
              <a:t>ώ</a:t>
            </a:r>
            <a:r>
              <a:rPr lang="el-GR" sz="4400" dirty="0" err="1"/>
              <a:t>σσα</a:t>
            </a:r>
            <a:r>
              <a:rPr lang="el-GR" sz="4400" dirty="0"/>
              <a:t> </a:t>
            </a:r>
            <a:r>
              <a:rPr lang="en-US" sz="4400" dirty="0"/>
              <a:t>vs</a:t>
            </a:r>
            <a:r>
              <a:rPr lang="el-GR" sz="4400" dirty="0"/>
              <a:t> (επιστημονικό) περιεχόμενο </a:t>
            </a:r>
            <a:endParaRPr lang="en-US" sz="4400" dirty="0"/>
          </a:p>
        </p:txBody>
      </p:sp>
      <p:sp>
        <p:nvSpPr>
          <p:cNvPr id="13" name="Rectangle 12">
            <a:extLst>
              <a:ext uri="{FF2B5EF4-FFF2-40B4-BE49-F238E27FC236}">
                <a16:creationId xmlns:a16="http://schemas.microsoft.com/office/drawing/2014/main" id="{4CC5825D-F8CB-5947-8AA0-8D7A0A250A5A}"/>
              </a:ext>
            </a:extLst>
          </p:cNvPr>
          <p:cNvSpPr/>
          <p:nvPr/>
        </p:nvSpPr>
        <p:spPr>
          <a:xfrm>
            <a:off x="2151329" y="6067620"/>
            <a:ext cx="9059466" cy="338554"/>
          </a:xfrm>
          <a:prstGeom prst="rect">
            <a:avLst/>
          </a:prstGeom>
        </p:spPr>
        <p:txBody>
          <a:bodyPr wrap="square">
            <a:spAutoFit/>
          </a:bodyPr>
          <a:lstStyle/>
          <a:p>
            <a:r>
              <a:rPr lang="en-GR" sz="1600" dirty="0">
                <a:hlinkClick r:id="rId4"/>
              </a:rPr>
              <a:t>https://sputniknews.gr/infographics/202006167555917-epta-mythoi-gia-ton-koronoio/</a:t>
            </a:r>
            <a:r>
              <a:rPr lang="el-GR" sz="1600" dirty="0"/>
              <a:t> </a:t>
            </a:r>
            <a:endParaRPr lang="en-GR" sz="1600" dirty="0"/>
          </a:p>
        </p:txBody>
      </p:sp>
    </p:spTree>
    <p:extLst>
      <p:ext uri="{BB962C8B-B14F-4D97-AF65-F5344CB8AC3E}">
        <p14:creationId xmlns:p14="http://schemas.microsoft.com/office/powerpoint/2010/main" val="311587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30C2A8-2A2E-D14C-B625-2AA7ABD37015}"/>
              </a:ext>
            </a:extLst>
          </p:cNvPr>
          <p:cNvSpPr>
            <a:spLocks noGrp="1"/>
          </p:cNvSpPr>
          <p:nvPr>
            <p:ph type="title"/>
          </p:nvPr>
        </p:nvSpPr>
        <p:spPr>
          <a:xfrm>
            <a:off x="1066800" y="171481"/>
            <a:ext cx="10058400" cy="1609344"/>
          </a:xfrm>
        </p:spPr>
        <p:txBody>
          <a:bodyPr>
            <a:normAutofit/>
          </a:bodyPr>
          <a:lstStyle/>
          <a:p>
            <a:r>
              <a:rPr lang="en-US" sz="6600" cap="none" dirty="0"/>
              <a:t>PISA;;;</a:t>
            </a:r>
            <a:endParaRPr lang="en-GR" sz="6600" dirty="0"/>
          </a:p>
        </p:txBody>
      </p:sp>
      <p:pic>
        <p:nvPicPr>
          <p:cNvPr id="10" name="Picture 9" descr="Text&#10;&#10;Description automatically generated">
            <a:extLst>
              <a:ext uri="{FF2B5EF4-FFF2-40B4-BE49-F238E27FC236}">
                <a16:creationId xmlns:a16="http://schemas.microsoft.com/office/drawing/2014/main" id="{449252FE-1AA2-2943-A901-9EE501CE7BCD}"/>
              </a:ext>
            </a:extLst>
          </p:cNvPr>
          <p:cNvPicPr>
            <a:picLocks noChangeAspect="1"/>
          </p:cNvPicPr>
          <p:nvPr/>
        </p:nvPicPr>
        <p:blipFill rotWithShape="1">
          <a:blip r:embed="rId2">
            <a:extLst>
              <a:ext uri="{28A0092B-C50C-407E-A947-70E740481C1C}">
                <a14:useLocalDpi xmlns:a14="http://schemas.microsoft.com/office/drawing/2010/main" val="0"/>
              </a:ext>
            </a:extLst>
          </a:blip>
          <a:srcRect l="4164" r="6183"/>
          <a:stretch/>
        </p:blipFill>
        <p:spPr>
          <a:xfrm>
            <a:off x="2253343" y="1391843"/>
            <a:ext cx="6792686" cy="5168022"/>
          </a:xfrm>
          <a:prstGeom prst="rect">
            <a:avLst/>
          </a:prstGeom>
        </p:spPr>
      </p:pic>
      <p:sp>
        <p:nvSpPr>
          <p:cNvPr id="20" name="TextBox 19">
            <a:extLst>
              <a:ext uri="{FF2B5EF4-FFF2-40B4-BE49-F238E27FC236}">
                <a16:creationId xmlns:a16="http://schemas.microsoft.com/office/drawing/2014/main" id="{EB42F1EE-B30D-D640-A033-2AD4AF9876AE}"/>
              </a:ext>
            </a:extLst>
          </p:cNvPr>
          <p:cNvSpPr txBox="1"/>
          <p:nvPr/>
        </p:nvSpPr>
        <p:spPr>
          <a:xfrm>
            <a:off x="4434751" y="1161010"/>
            <a:ext cx="4611278" cy="461665"/>
          </a:xfrm>
          <a:prstGeom prst="rect">
            <a:avLst/>
          </a:prstGeom>
          <a:noFill/>
        </p:spPr>
        <p:txBody>
          <a:bodyPr wrap="square" rtlCol="0">
            <a:spAutoFit/>
          </a:bodyPr>
          <a:lstStyle/>
          <a:p>
            <a:r>
              <a:rPr lang="el-GR" sz="2400" dirty="0">
                <a:solidFill>
                  <a:srgbClr val="C00000"/>
                </a:solidFill>
              </a:rPr>
              <a:t>Θέμα Φυσικών Επιστημών</a:t>
            </a:r>
            <a:endParaRPr lang="en-GR" sz="2400" dirty="0">
              <a:solidFill>
                <a:srgbClr val="C00000"/>
              </a:solidFill>
            </a:endParaRPr>
          </a:p>
        </p:txBody>
      </p:sp>
      <p:sp>
        <p:nvSpPr>
          <p:cNvPr id="21" name="TextBox 20">
            <a:extLst>
              <a:ext uri="{FF2B5EF4-FFF2-40B4-BE49-F238E27FC236}">
                <a16:creationId xmlns:a16="http://schemas.microsoft.com/office/drawing/2014/main" id="{26E2434F-247A-C542-BEE3-E6B899E0B6FA}"/>
              </a:ext>
            </a:extLst>
          </p:cNvPr>
          <p:cNvSpPr txBox="1"/>
          <p:nvPr/>
        </p:nvSpPr>
        <p:spPr>
          <a:xfrm>
            <a:off x="4434751" y="3429000"/>
            <a:ext cx="3301689" cy="461665"/>
          </a:xfrm>
          <a:custGeom>
            <a:avLst/>
            <a:gdLst>
              <a:gd name="connsiteX0" fmla="*/ 0 w 3301689"/>
              <a:gd name="connsiteY0" fmla="*/ 0 h 461665"/>
              <a:gd name="connsiteX1" fmla="*/ 550282 w 3301689"/>
              <a:gd name="connsiteY1" fmla="*/ 0 h 461665"/>
              <a:gd name="connsiteX2" fmla="*/ 1133580 w 3301689"/>
              <a:gd name="connsiteY2" fmla="*/ 0 h 461665"/>
              <a:gd name="connsiteX3" fmla="*/ 1683861 w 3301689"/>
              <a:gd name="connsiteY3" fmla="*/ 0 h 461665"/>
              <a:gd name="connsiteX4" fmla="*/ 2267160 w 3301689"/>
              <a:gd name="connsiteY4" fmla="*/ 0 h 461665"/>
              <a:gd name="connsiteX5" fmla="*/ 3301689 w 3301689"/>
              <a:gd name="connsiteY5" fmla="*/ 0 h 461665"/>
              <a:gd name="connsiteX6" fmla="*/ 3301689 w 3301689"/>
              <a:gd name="connsiteY6" fmla="*/ 461665 h 461665"/>
              <a:gd name="connsiteX7" fmla="*/ 2718391 w 3301689"/>
              <a:gd name="connsiteY7" fmla="*/ 461665 h 461665"/>
              <a:gd name="connsiteX8" fmla="*/ 2234143 w 3301689"/>
              <a:gd name="connsiteY8" fmla="*/ 461665 h 461665"/>
              <a:gd name="connsiteX9" fmla="*/ 1716878 w 3301689"/>
              <a:gd name="connsiteY9" fmla="*/ 461665 h 461665"/>
              <a:gd name="connsiteX10" fmla="*/ 1100563 w 3301689"/>
              <a:gd name="connsiteY10" fmla="*/ 461665 h 461665"/>
              <a:gd name="connsiteX11" fmla="*/ 583298 w 3301689"/>
              <a:gd name="connsiteY11" fmla="*/ 461665 h 461665"/>
              <a:gd name="connsiteX12" fmla="*/ 0 w 3301689"/>
              <a:gd name="connsiteY12" fmla="*/ 461665 h 461665"/>
              <a:gd name="connsiteX13" fmla="*/ 0 w 3301689"/>
              <a:gd name="connsiteY1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1689" h="461665" extrusionOk="0">
                <a:moveTo>
                  <a:pt x="0" y="0"/>
                </a:moveTo>
                <a:cubicBezTo>
                  <a:pt x="244398" y="-531"/>
                  <a:pt x="420300" y="51110"/>
                  <a:pt x="550282" y="0"/>
                </a:cubicBezTo>
                <a:cubicBezTo>
                  <a:pt x="680264" y="-51110"/>
                  <a:pt x="982473" y="23052"/>
                  <a:pt x="1133580" y="0"/>
                </a:cubicBezTo>
                <a:cubicBezTo>
                  <a:pt x="1284687" y="-23052"/>
                  <a:pt x="1451683" y="16345"/>
                  <a:pt x="1683861" y="0"/>
                </a:cubicBezTo>
                <a:cubicBezTo>
                  <a:pt x="1916039" y="-16345"/>
                  <a:pt x="1978212" y="62599"/>
                  <a:pt x="2267160" y="0"/>
                </a:cubicBezTo>
                <a:cubicBezTo>
                  <a:pt x="2556108" y="-62599"/>
                  <a:pt x="2855827" y="94804"/>
                  <a:pt x="3301689" y="0"/>
                </a:cubicBezTo>
                <a:cubicBezTo>
                  <a:pt x="3318649" y="168732"/>
                  <a:pt x="3252506" y="261094"/>
                  <a:pt x="3301689" y="461665"/>
                </a:cubicBezTo>
                <a:cubicBezTo>
                  <a:pt x="3048585" y="520585"/>
                  <a:pt x="3002196" y="456804"/>
                  <a:pt x="2718391" y="461665"/>
                </a:cubicBezTo>
                <a:cubicBezTo>
                  <a:pt x="2434586" y="466526"/>
                  <a:pt x="2440830" y="411804"/>
                  <a:pt x="2234143" y="461665"/>
                </a:cubicBezTo>
                <a:cubicBezTo>
                  <a:pt x="2027456" y="511526"/>
                  <a:pt x="1880264" y="401089"/>
                  <a:pt x="1716878" y="461665"/>
                </a:cubicBezTo>
                <a:cubicBezTo>
                  <a:pt x="1553492" y="522241"/>
                  <a:pt x="1391290" y="428939"/>
                  <a:pt x="1100563" y="461665"/>
                </a:cubicBezTo>
                <a:cubicBezTo>
                  <a:pt x="809836" y="494391"/>
                  <a:pt x="785310" y="403302"/>
                  <a:pt x="583298" y="461665"/>
                </a:cubicBezTo>
                <a:cubicBezTo>
                  <a:pt x="381287" y="520028"/>
                  <a:pt x="177779" y="422916"/>
                  <a:pt x="0" y="461665"/>
                </a:cubicBezTo>
                <a:cubicBezTo>
                  <a:pt x="-40259" y="357425"/>
                  <a:pt x="49344" y="216361"/>
                  <a:pt x="0" y="0"/>
                </a:cubicBezTo>
                <a:close/>
              </a:path>
            </a:pathLst>
          </a:custGeom>
          <a:noFill/>
          <a:ln>
            <a:solidFill>
              <a:schemeClr val="tx1"/>
            </a:solidFill>
            <a:extLst>
              <a:ext uri="{C807C97D-BFC1-408E-A445-0C87EB9F89A2}">
                <ask:lineSketchStyleProps xmlns:ask="http://schemas.microsoft.com/office/drawing/2018/sketchyshapes" sd="399823571">
                  <a:prstGeom prst="rect">
                    <a:avLst/>
                  </a:prstGeom>
                  <ask:type>
                    <ask:lineSketchScribble/>
                  </ask:type>
                </ask:lineSketchStyleProps>
              </a:ext>
            </a:extLst>
          </a:ln>
        </p:spPr>
        <p:txBody>
          <a:bodyPr wrap="square" rtlCol="0">
            <a:spAutoFit/>
          </a:bodyPr>
          <a:lstStyle/>
          <a:p>
            <a:r>
              <a:rPr lang="el-GR" sz="2400" dirty="0">
                <a:solidFill>
                  <a:srgbClr val="C00000"/>
                </a:solidFill>
              </a:rPr>
              <a:t>Γλώσσα ή περιεχόμενο;</a:t>
            </a:r>
            <a:endParaRPr lang="en-GR" sz="2400" dirty="0">
              <a:solidFill>
                <a:srgbClr val="C00000"/>
              </a:solidFill>
            </a:endParaRPr>
          </a:p>
        </p:txBody>
      </p:sp>
    </p:spTree>
    <p:extLst>
      <p:ext uri="{BB962C8B-B14F-4D97-AF65-F5344CB8AC3E}">
        <p14:creationId xmlns:p14="http://schemas.microsoft.com/office/powerpoint/2010/main" val="89436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30C2A8-2A2E-D14C-B625-2AA7ABD37015}"/>
              </a:ext>
            </a:extLst>
          </p:cNvPr>
          <p:cNvSpPr>
            <a:spLocks noGrp="1"/>
          </p:cNvSpPr>
          <p:nvPr>
            <p:ph type="title"/>
          </p:nvPr>
        </p:nvSpPr>
        <p:spPr>
          <a:xfrm>
            <a:off x="1066800" y="171481"/>
            <a:ext cx="10058400" cy="1609344"/>
          </a:xfrm>
        </p:spPr>
        <p:txBody>
          <a:bodyPr>
            <a:normAutofit/>
          </a:bodyPr>
          <a:lstStyle/>
          <a:p>
            <a:r>
              <a:rPr lang="en-US" sz="6600" cap="none" dirty="0"/>
              <a:t>PISA;;;</a:t>
            </a:r>
            <a:endParaRPr lang="en-GR" sz="6600" dirty="0"/>
          </a:p>
        </p:txBody>
      </p:sp>
      <p:pic>
        <p:nvPicPr>
          <p:cNvPr id="15" name="Picture 14" descr="Diagram&#10;&#10;Description automatically generated">
            <a:extLst>
              <a:ext uri="{FF2B5EF4-FFF2-40B4-BE49-F238E27FC236}">
                <a16:creationId xmlns:a16="http://schemas.microsoft.com/office/drawing/2014/main" id="{FC7156E3-95CB-0B4D-A658-E02D1FA9F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64" y="1432032"/>
            <a:ext cx="5507797" cy="5077175"/>
          </a:xfrm>
          <a:prstGeom prst="rect">
            <a:avLst/>
          </a:prstGeom>
        </p:spPr>
      </p:pic>
      <p:pic>
        <p:nvPicPr>
          <p:cNvPr id="18" name="Picture 17" descr="Graphical user interface, text, application, email&#10;&#10;Description automatically generated">
            <a:extLst>
              <a:ext uri="{FF2B5EF4-FFF2-40B4-BE49-F238E27FC236}">
                <a16:creationId xmlns:a16="http://schemas.microsoft.com/office/drawing/2014/main" id="{3EC81551-5D25-1941-A191-438680599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61" y="2630079"/>
            <a:ext cx="6079936" cy="3520388"/>
          </a:xfrm>
          <a:prstGeom prst="rect">
            <a:avLst/>
          </a:prstGeom>
        </p:spPr>
      </p:pic>
      <p:sp>
        <p:nvSpPr>
          <p:cNvPr id="2" name="TextBox 1">
            <a:extLst>
              <a:ext uri="{FF2B5EF4-FFF2-40B4-BE49-F238E27FC236}">
                <a16:creationId xmlns:a16="http://schemas.microsoft.com/office/drawing/2014/main" id="{56946DBA-2453-4E44-B1CC-9B0FA1CB8437}"/>
              </a:ext>
            </a:extLst>
          </p:cNvPr>
          <p:cNvSpPr txBox="1"/>
          <p:nvPr/>
        </p:nvSpPr>
        <p:spPr>
          <a:xfrm>
            <a:off x="6513922" y="1357460"/>
            <a:ext cx="4611278" cy="461665"/>
          </a:xfrm>
          <a:prstGeom prst="rect">
            <a:avLst/>
          </a:prstGeom>
          <a:noFill/>
        </p:spPr>
        <p:txBody>
          <a:bodyPr wrap="square" rtlCol="0">
            <a:spAutoFit/>
          </a:bodyPr>
          <a:lstStyle/>
          <a:p>
            <a:r>
              <a:rPr lang="el-GR" sz="2400" dirty="0">
                <a:solidFill>
                  <a:srgbClr val="C00000"/>
                </a:solidFill>
              </a:rPr>
              <a:t>Θέμα Κατανόησης Κειμένου</a:t>
            </a:r>
            <a:endParaRPr lang="en-GR" sz="2400" dirty="0">
              <a:solidFill>
                <a:srgbClr val="C00000"/>
              </a:solidFill>
            </a:endParaRPr>
          </a:p>
        </p:txBody>
      </p:sp>
      <p:sp>
        <p:nvSpPr>
          <p:cNvPr id="7" name="TextBox 6">
            <a:extLst>
              <a:ext uri="{FF2B5EF4-FFF2-40B4-BE49-F238E27FC236}">
                <a16:creationId xmlns:a16="http://schemas.microsoft.com/office/drawing/2014/main" id="{30839039-C17F-7F4F-ACC3-2C5A7B28FA61}"/>
              </a:ext>
            </a:extLst>
          </p:cNvPr>
          <p:cNvSpPr txBox="1"/>
          <p:nvPr/>
        </p:nvSpPr>
        <p:spPr>
          <a:xfrm>
            <a:off x="7168716" y="6224854"/>
            <a:ext cx="3301689" cy="461665"/>
          </a:xfrm>
          <a:custGeom>
            <a:avLst/>
            <a:gdLst>
              <a:gd name="connsiteX0" fmla="*/ 0 w 3301689"/>
              <a:gd name="connsiteY0" fmla="*/ 0 h 461665"/>
              <a:gd name="connsiteX1" fmla="*/ 550282 w 3301689"/>
              <a:gd name="connsiteY1" fmla="*/ 0 h 461665"/>
              <a:gd name="connsiteX2" fmla="*/ 1133580 w 3301689"/>
              <a:gd name="connsiteY2" fmla="*/ 0 h 461665"/>
              <a:gd name="connsiteX3" fmla="*/ 1683861 w 3301689"/>
              <a:gd name="connsiteY3" fmla="*/ 0 h 461665"/>
              <a:gd name="connsiteX4" fmla="*/ 2267160 w 3301689"/>
              <a:gd name="connsiteY4" fmla="*/ 0 h 461665"/>
              <a:gd name="connsiteX5" fmla="*/ 3301689 w 3301689"/>
              <a:gd name="connsiteY5" fmla="*/ 0 h 461665"/>
              <a:gd name="connsiteX6" fmla="*/ 3301689 w 3301689"/>
              <a:gd name="connsiteY6" fmla="*/ 461665 h 461665"/>
              <a:gd name="connsiteX7" fmla="*/ 2718391 w 3301689"/>
              <a:gd name="connsiteY7" fmla="*/ 461665 h 461665"/>
              <a:gd name="connsiteX8" fmla="*/ 2234143 w 3301689"/>
              <a:gd name="connsiteY8" fmla="*/ 461665 h 461665"/>
              <a:gd name="connsiteX9" fmla="*/ 1716878 w 3301689"/>
              <a:gd name="connsiteY9" fmla="*/ 461665 h 461665"/>
              <a:gd name="connsiteX10" fmla="*/ 1100563 w 3301689"/>
              <a:gd name="connsiteY10" fmla="*/ 461665 h 461665"/>
              <a:gd name="connsiteX11" fmla="*/ 583298 w 3301689"/>
              <a:gd name="connsiteY11" fmla="*/ 461665 h 461665"/>
              <a:gd name="connsiteX12" fmla="*/ 0 w 3301689"/>
              <a:gd name="connsiteY12" fmla="*/ 461665 h 461665"/>
              <a:gd name="connsiteX13" fmla="*/ 0 w 3301689"/>
              <a:gd name="connsiteY1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1689" h="461665" extrusionOk="0">
                <a:moveTo>
                  <a:pt x="0" y="0"/>
                </a:moveTo>
                <a:cubicBezTo>
                  <a:pt x="244398" y="-531"/>
                  <a:pt x="420300" y="51110"/>
                  <a:pt x="550282" y="0"/>
                </a:cubicBezTo>
                <a:cubicBezTo>
                  <a:pt x="680264" y="-51110"/>
                  <a:pt x="982473" y="23052"/>
                  <a:pt x="1133580" y="0"/>
                </a:cubicBezTo>
                <a:cubicBezTo>
                  <a:pt x="1284687" y="-23052"/>
                  <a:pt x="1451683" y="16345"/>
                  <a:pt x="1683861" y="0"/>
                </a:cubicBezTo>
                <a:cubicBezTo>
                  <a:pt x="1916039" y="-16345"/>
                  <a:pt x="1978212" y="62599"/>
                  <a:pt x="2267160" y="0"/>
                </a:cubicBezTo>
                <a:cubicBezTo>
                  <a:pt x="2556108" y="-62599"/>
                  <a:pt x="2855827" y="94804"/>
                  <a:pt x="3301689" y="0"/>
                </a:cubicBezTo>
                <a:cubicBezTo>
                  <a:pt x="3318649" y="168732"/>
                  <a:pt x="3252506" y="261094"/>
                  <a:pt x="3301689" y="461665"/>
                </a:cubicBezTo>
                <a:cubicBezTo>
                  <a:pt x="3048585" y="520585"/>
                  <a:pt x="3002196" y="456804"/>
                  <a:pt x="2718391" y="461665"/>
                </a:cubicBezTo>
                <a:cubicBezTo>
                  <a:pt x="2434586" y="466526"/>
                  <a:pt x="2440830" y="411804"/>
                  <a:pt x="2234143" y="461665"/>
                </a:cubicBezTo>
                <a:cubicBezTo>
                  <a:pt x="2027456" y="511526"/>
                  <a:pt x="1880264" y="401089"/>
                  <a:pt x="1716878" y="461665"/>
                </a:cubicBezTo>
                <a:cubicBezTo>
                  <a:pt x="1553492" y="522241"/>
                  <a:pt x="1391290" y="428939"/>
                  <a:pt x="1100563" y="461665"/>
                </a:cubicBezTo>
                <a:cubicBezTo>
                  <a:pt x="809836" y="494391"/>
                  <a:pt x="785310" y="403302"/>
                  <a:pt x="583298" y="461665"/>
                </a:cubicBezTo>
                <a:cubicBezTo>
                  <a:pt x="381287" y="520028"/>
                  <a:pt x="177779" y="422916"/>
                  <a:pt x="0" y="461665"/>
                </a:cubicBezTo>
                <a:cubicBezTo>
                  <a:pt x="-40259" y="357425"/>
                  <a:pt x="49344" y="216361"/>
                  <a:pt x="0" y="0"/>
                </a:cubicBezTo>
                <a:close/>
              </a:path>
            </a:pathLst>
          </a:custGeom>
          <a:noFill/>
          <a:ln>
            <a:solidFill>
              <a:schemeClr val="tx1"/>
            </a:solidFill>
            <a:extLst>
              <a:ext uri="{C807C97D-BFC1-408E-A445-0C87EB9F89A2}">
                <ask:lineSketchStyleProps xmlns:ask="http://schemas.microsoft.com/office/drawing/2018/sketchyshapes" sd="399823571">
                  <a:prstGeom prst="rect">
                    <a:avLst/>
                  </a:prstGeom>
                  <ask:type>
                    <ask:lineSketchScribble/>
                  </ask:type>
                </ask:lineSketchStyleProps>
              </a:ext>
            </a:extLst>
          </a:ln>
        </p:spPr>
        <p:txBody>
          <a:bodyPr wrap="square" rtlCol="0">
            <a:spAutoFit/>
          </a:bodyPr>
          <a:lstStyle/>
          <a:p>
            <a:r>
              <a:rPr lang="el-GR" sz="2400" dirty="0">
                <a:solidFill>
                  <a:srgbClr val="C00000"/>
                </a:solidFill>
              </a:rPr>
              <a:t>Γλώσσα ή περιεχόμενο;</a:t>
            </a:r>
            <a:endParaRPr lang="en-GR" sz="2400" dirty="0">
              <a:solidFill>
                <a:srgbClr val="C00000"/>
              </a:solidFill>
            </a:endParaRPr>
          </a:p>
        </p:txBody>
      </p:sp>
    </p:spTree>
    <p:extLst>
      <p:ext uri="{BB962C8B-B14F-4D97-AF65-F5344CB8AC3E}">
        <p14:creationId xmlns:p14="http://schemas.microsoft.com/office/powerpoint/2010/main" val="227802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30C2A8-2A2E-D14C-B625-2AA7ABD37015}"/>
              </a:ext>
            </a:extLst>
          </p:cNvPr>
          <p:cNvSpPr>
            <a:spLocks noGrp="1"/>
          </p:cNvSpPr>
          <p:nvPr>
            <p:ph type="title"/>
          </p:nvPr>
        </p:nvSpPr>
        <p:spPr>
          <a:xfrm>
            <a:off x="1066800" y="171481"/>
            <a:ext cx="10058400" cy="1609344"/>
          </a:xfrm>
        </p:spPr>
        <p:txBody>
          <a:bodyPr>
            <a:normAutofit/>
          </a:bodyPr>
          <a:lstStyle/>
          <a:p>
            <a:r>
              <a:rPr lang="en-US" sz="6600" cap="none" dirty="0"/>
              <a:t>PISA;;;</a:t>
            </a:r>
            <a:endParaRPr lang="en-GR" sz="6600" dirty="0"/>
          </a:p>
        </p:txBody>
      </p:sp>
      <p:sp>
        <p:nvSpPr>
          <p:cNvPr id="20" name="TextBox 19">
            <a:extLst>
              <a:ext uri="{FF2B5EF4-FFF2-40B4-BE49-F238E27FC236}">
                <a16:creationId xmlns:a16="http://schemas.microsoft.com/office/drawing/2014/main" id="{EB42F1EE-B30D-D640-A033-2AD4AF9876AE}"/>
              </a:ext>
            </a:extLst>
          </p:cNvPr>
          <p:cNvSpPr txBox="1"/>
          <p:nvPr/>
        </p:nvSpPr>
        <p:spPr>
          <a:xfrm>
            <a:off x="401471" y="1780825"/>
            <a:ext cx="4611278" cy="461665"/>
          </a:xfrm>
          <a:prstGeom prst="rect">
            <a:avLst/>
          </a:prstGeom>
          <a:noFill/>
        </p:spPr>
        <p:txBody>
          <a:bodyPr wrap="square" rtlCol="0">
            <a:spAutoFit/>
          </a:bodyPr>
          <a:lstStyle/>
          <a:p>
            <a:r>
              <a:rPr lang="el-GR" sz="2400" dirty="0">
                <a:solidFill>
                  <a:srgbClr val="C00000"/>
                </a:solidFill>
              </a:rPr>
              <a:t>Θέμα Μαθηματικών</a:t>
            </a:r>
            <a:endParaRPr lang="en-GR" sz="2400" dirty="0">
              <a:solidFill>
                <a:srgbClr val="C00000"/>
              </a:solidFill>
            </a:endParaRPr>
          </a:p>
        </p:txBody>
      </p:sp>
      <p:sp>
        <p:nvSpPr>
          <p:cNvPr id="21" name="TextBox 20">
            <a:extLst>
              <a:ext uri="{FF2B5EF4-FFF2-40B4-BE49-F238E27FC236}">
                <a16:creationId xmlns:a16="http://schemas.microsoft.com/office/drawing/2014/main" id="{26E2434F-247A-C542-BEE3-E6B899E0B6FA}"/>
              </a:ext>
            </a:extLst>
          </p:cNvPr>
          <p:cNvSpPr txBox="1"/>
          <p:nvPr/>
        </p:nvSpPr>
        <p:spPr>
          <a:xfrm>
            <a:off x="601786" y="3429000"/>
            <a:ext cx="3301689" cy="461665"/>
          </a:xfrm>
          <a:custGeom>
            <a:avLst/>
            <a:gdLst>
              <a:gd name="connsiteX0" fmla="*/ 0 w 3301689"/>
              <a:gd name="connsiteY0" fmla="*/ 0 h 461665"/>
              <a:gd name="connsiteX1" fmla="*/ 550282 w 3301689"/>
              <a:gd name="connsiteY1" fmla="*/ 0 h 461665"/>
              <a:gd name="connsiteX2" fmla="*/ 1133580 w 3301689"/>
              <a:gd name="connsiteY2" fmla="*/ 0 h 461665"/>
              <a:gd name="connsiteX3" fmla="*/ 1683861 w 3301689"/>
              <a:gd name="connsiteY3" fmla="*/ 0 h 461665"/>
              <a:gd name="connsiteX4" fmla="*/ 2267160 w 3301689"/>
              <a:gd name="connsiteY4" fmla="*/ 0 h 461665"/>
              <a:gd name="connsiteX5" fmla="*/ 3301689 w 3301689"/>
              <a:gd name="connsiteY5" fmla="*/ 0 h 461665"/>
              <a:gd name="connsiteX6" fmla="*/ 3301689 w 3301689"/>
              <a:gd name="connsiteY6" fmla="*/ 461665 h 461665"/>
              <a:gd name="connsiteX7" fmla="*/ 2718391 w 3301689"/>
              <a:gd name="connsiteY7" fmla="*/ 461665 h 461665"/>
              <a:gd name="connsiteX8" fmla="*/ 2234143 w 3301689"/>
              <a:gd name="connsiteY8" fmla="*/ 461665 h 461665"/>
              <a:gd name="connsiteX9" fmla="*/ 1716878 w 3301689"/>
              <a:gd name="connsiteY9" fmla="*/ 461665 h 461665"/>
              <a:gd name="connsiteX10" fmla="*/ 1100563 w 3301689"/>
              <a:gd name="connsiteY10" fmla="*/ 461665 h 461665"/>
              <a:gd name="connsiteX11" fmla="*/ 583298 w 3301689"/>
              <a:gd name="connsiteY11" fmla="*/ 461665 h 461665"/>
              <a:gd name="connsiteX12" fmla="*/ 0 w 3301689"/>
              <a:gd name="connsiteY12" fmla="*/ 461665 h 461665"/>
              <a:gd name="connsiteX13" fmla="*/ 0 w 3301689"/>
              <a:gd name="connsiteY1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1689" h="461665" extrusionOk="0">
                <a:moveTo>
                  <a:pt x="0" y="0"/>
                </a:moveTo>
                <a:cubicBezTo>
                  <a:pt x="244398" y="-531"/>
                  <a:pt x="420300" y="51110"/>
                  <a:pt x="550282" y="0"/>
                </a:cubicBezTo>
                <a:cubicBezTo>
                  <a:pt x="680264" y="-51110"/>
                  <a:pt x="982473" y="23052"/>
                  <a:pt x="1133580" y="0"/>
                </a:cubicBezTo>
                <a:cubicBezTo>
                  <a:pt x="1284687" y="-23052"/>
                  <a:pt x="1451683" y="16345"/>
                  <a:pt x="1683861" y="0"/>
                </a:cubicBezTo>
                <a:cubicBezTo>
                  <a:pt x="1916039" y="-16345"/>
                  <a:pt x="1978212" y="62599"/>
                  <a:pt x="2267160" y="0"/>
                </a:cubicBezTo>
                <a:cubicBezTo>
                  <a:pt x="2556108" y="-62599"/>
                  <a:pt x="2855827" y="94804"/>
                  <a:pt x="3301689" y="0"/>
                </a:cubicBezTo>
                <a:cubicBezTo>
                  <a:pt x="3318649" y="168732"/>
                  <a:pt x="3252506" y="261094"/>
                  <a:pt x="3301689" y="461665"/>
                </a:cubicBezTo>
                <a:cubicBezTo>
                  <a:pt x="3048585" y="520585"/>
                  <a:pt x="3002196" y="456804"/>
                  <a:pt x="2718391" y="461665"/>
                </a:cubicBezTo>
                <a:cubicBezTo>
                  <a:pt x="2434586" y="466526"/>
                  <a:pt x="2440830" y="411804"/>
                  <a:pt x="2234143" y="461665"/>
                </a:cubicBezTo>
                <a:cubicBezTo>
                  <a:pt x="2027456" y="511526"/>
                  <a:pt x="1880264" y="401089"/>
                  <a:pt x="1716878" y="461665"/>
                </a:cubicBezTo>
                <a:cubicBezTo>
                  <a:pt x="1553492" y="522241"/>
                  <a:pt x="1391290" y="428939"/>
                  <a:pt x="1100563" y="461665"/>
                </a:cubicBezTo>
                <a:cubicBezTo>
                  <a:pt x="809836" y="494391"/>
                  <a:pt x="785310" y="403302"/>
                  <a:pt x="583298" y="461665"/>
                </a:cubicBezTo>
                <a:cubicBezTo>
                  <a:pt x="381287" y="520028"/>
                  <a:pt x="177779" y="422916"/>
                  <a:pt x="0" y="461665"/>
                </a:cubicBezTo>
                <a:cubicBezTo>
                  <a:pt x="-40259" y="357425"/>
                  <a:pt x="49344" y="216361"/>
                  <a:pt x="0" y="0"/>
                </a:cubicBezTo>
                <a:close/>
              </a:path>
            </a:pathLst>
          </a:custGeom>
          <a:noFill/>
          <a:ln>
            <a:solidFill>
              <a:schemeClr val="tx1"/>
            </a:solidFill>
            <a:extLst>
              <a:ext uri="{C807C97D-BFC1-408E-A445-0C87EB9F89A2}">
                <ask:lineSketchStyleProps xmlns:ask="http://schemas.microsoft.com/office/drawing/2018/sketchyshapes" sd="399823571">
                  <a:prstGeom prst="rect">
                    <a:avLst/>
                  </a:prstGeom>
                  <ask:type>
                    <ask:lineSketchScribble/>
                  </ask:type>
                </ask:lineSketchStyleProps>
              </a:ext>
            </a:extLst>
          </a:ln>
        </p:spPr>
        <p:txBody>
          <a:bodyPr wrap="square" rtlCol="0">
            <a:spAutoFit/>
          </a:bodyPr>
          <a:lstStyle/>
          <a:p>
            <a:r>
              <a:rPr lang="el-GR" sz="2400" dirty="0">
                <a:solidFill>
                  <a:srgbClr val="C00000"/>
                </a:solidFill>
              </a:rPr>
              <a:t>Γλώσσα ή περιεχόμενο;</a:t>
            </a:r>
            <a:endParaRPr lang="en-GR" sz="2400" dirty="0">
              <a:solidFill>
                <a:srgbClr val="C00000"/>
              </a:solidFill>
            </a:endParaRPr>
          </a:p>
        </p:txBody>
      </p:sp>
      <p:pic>
        <p:nvPicPr>
          <p:cNvPr id="3" name="Picture 2" descr="Chart&#10;&#10;Description automatically generated">
            <a:extLst>
              <a:ext uri="{FF2B5EF4-FFF2-40B4-BE49-F238E27FC236}">
                <a16:creationId xmlns:a16="http://schemas.microsoft.com/office/drawing/2014/main" id="{9D632A51-5E1A-D54A-A04C-9400221A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570" y="0"/>
            <a:ext cx="6876288" cy="6858000"/>
          </a:xfrm>
          <a:prstGeom prst="rect">
            <a:avLst/>
          </a:prstGeom>
        </p:spPr>
      </p:pic>
    </p:spTree>
    <p:extLst>
      <p:ext uri="{BB962C8B-B14F-4D97-AF65-F5344CB8AC3E}">
        <p14:creationId xmlns:p14="http://schemas.microsoft.com/office/powerpoint/2010/main" val="143893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443A5AE5-9925-8446-A110-9FDDD2FC5B05}"/>
              </a:ext>
            </a:extLst>
          </p:cNvPr>
          <p:cNvSpPr>
            <a:spLocks noGrp="1" noChangeArrowheads="1"/>
          </p:cNvSpPr>
          <p:nvPr>
            <p:ph type="body" idx="1"/>
          </p:nvPr>
        </p:nvSpPr>
        <p:spPr>
          <a:xfrm>
            <a:off x="652339" y="2266808"/>
            <a:ext cx="5610675" cy="3378843"/>
          </a:xfrm>
        </p:spPr>
        <p:txBody>
          <a:bodyPr>
            <a:normAutofit/>
          </a:bodyPr>
          <a:lstStyle/>
          <a:p>
            <a:pPr marL="0" indent="0">
              <a:lnSpc>
                <a:spcPct val="120000"/>
              </a:lnSpc>
              <a:spcBef>
                <a:spcPts val="0"/>
              </a:spcBef>
              <a:buFontTx/>
              <a:buNone/>
            </a:pPr>
            <a:r>
              <a:rPr lang="el-GR" altLang="en-GR" sz="2600" dirty="0">
                <a:ea typeface="ＭＳ Ｐゴシック" panose="020B0600070205080204" pitchFamily="34" charset="-128"/>
                <a:sym typeface="Wingdings" pitchFamily="2" charset="2"/>
              </a:rPr>
              <a:t>Για την κατανόηση του περιεχομένου των σχολικών αντικειμένων απαιτούνται </a:t>
            </a:r>
            <a:r>
              <a:rPr lang="en-US" altLang="en-GR" sz="2400" dirty="0">
                <a:ea typeface="ＭＳ Ｐゴシック" panose="020B0600070205080204" pitchFamily="34" charset="-128"/>
                <a:sym typeface="Wingdings" pitchFamily="2" charset="2"/>
              </a:rPr>
              <a:t>:</a:t>
            </a:r>
            <a:endParaRPr lang="en-US" altLang="en-GR" sz="2800" dirty="0">
              <a:ea typeface="ＭＳ Ｐゴシック" panose="020B0600070205080204" pitchFamily="34" charset="-128"/>
              <a:sym typeface="Wingdings" pitchFamily="2" charset="2"/>
            </a:endParaRPr>
          </a:p>
          <a:p>
            <a:pPr marL="0" lvl="1" indent="0">
              <a:spcBef>
                <a:spcPts val="0"/>
              </a:spcBef>
              <a:spcAft>
                <a:spcPts val="0"/>
              </a:spcAft>
            </a:pPr>
            <a:r>
              <a:rPr lang="el-GR" altLang="en-GR" sz="2000" dirty="0">
                <a:ea typeface="ＭＳ Ｐゴシック" panose="020B0600070205080204" pitchFamily="34" charset="-128"/>
                <a:sym typeface="Wingdings" pitchFamily="2" charset="2"/>
              </a:rPr>
              <a:t>Βασικές επικοινωνιακές διαπροσωπικές ικανότητες </a:t>
            </a:r>
          </a:p>
          <a:p>
            <a:pPr marL="0" lvl="1" indent="0">
              <a:spcBef>
                <a:spcPts val="0"/>
              </a:spcBef>
              <a:spcAft>
                <a:spcPts val="0"/>
              </a:spcAft>
            </a:pPr>
            <a:r>
              <a:rPr lang="el-GR" altLang="en-GR" sz="2000" dirty="0">
                <a:ea typeface="ＭＳ Ｐゴシック" panose="020B0600070205080204" pitchFamily="34" charset="-128"/>
                <a:sym typeface="Wingdings" pitchFamily="2" charset="2"/>
              </a:rPr>
              <a:t>Ακαδημαϊκή γνωστική ικανότητα</a:t>
            </a:r>
            <a:r>
              <a:rPr lang="en-US" altLang="en-GR" sz="2000" dirty="0">
                <a:ea typeface="ＭＳ Ｐゴシック" panose="020B0600070205080204" pitchFamily="34" charset="-128"/>
                <a:sym typeface="Wingdings" pitchFamily="2" charset="2"/>
              </a:rPr>
              <a:t> </a:t>
            </a:r>
            <a:endParaRPr lang="el-GR" altLang="en-GR" sz="2000" dirty="0">
              <a:ea typeface="ＭＳ Ｐゴシック" panose="020B0600070205080204" pitchFamily="34" charset="-128"/>
              <a:sym typeface="Wingdings" pitchFamily="2" charset="2"/>
            </a:endParaRPr>
          </a:p>
          <a:p>
            <a:pPr marL="0" lvl="1" indent="0">
              <a:spcBef>
                <a:spcPts val="0"/>
              </a:spcBef>
              <a:spcAft>
                <a:spcPts val="0"/>
              </a:spcAft>
              <a:buNone/>
            </a:pPr>
            <a:endParaRPr lang="el-GR" altLang="en-GR" sz="2000" dirty="0">
              <a:ea typeface="ＭＳ Ｐゴシック" panose="020B0600070205080204" pitchFamily="34" charset="-128"/>
              <a:sym typeface="Wingdings" pitchFamily="2" charset="2"/>
            </a:endParaRPr>
          </a:p>
          <a:p>
            <a:pPr marL="0" lvl="1" indent="0">
              <a:spcBef>
                <a:spcPts val="0"/>
              </a:spcBef>
              <a:spcAft>
                <a:spcPts val="0"/>
              </a:spcAft>
              <a:buNone/>
            </a:pPr>
            <a:r>
              <a:rPr lang="el-GR" altLang="en-GR" dirty="0">
                <a:ea typeface="ＭＳ Ｐゴシック" panose="020B0600070205080204" pitchFamily="34" charset="-128"/>
                <a:sym typeface="Wingdings" pitchFamily="2" charset="2"/>
              </a:rPr>
              <a:t>(</a:t>
            </a:r>
            <a:r>
              <a:rPr lang="en-US" altLang="en-GR" dirty="0">
                <a:ea typeface="ＭＳ Ｐゴシック" panose="020B0600070205080204" pitchFamily="34" charset="-128"/>
                <a:sym typeface="Wingdings" pitchFamily="2" charset="2"/>
              </a:rPr>
              <a:t>Cummins, 1984, 2000</a:t>
            </a:r>
            <a:r>
              <a:rPr lang="el-GR" altLang="en-GR" dirty="0">
                <a:ea typeface="ＭＳ Ｐゴシック" panose="020B0600070205080204" pitchFamily="34" charset="-128"/>
                <a:sym typeface="Wingdings" pitchFamily="2" charset="2"/>
              </a:rPr>
              <a:t>, Ζάγκα 2007, </a:t>
            </a:r>
            <a:r>
              <a:rPr lang="en-US" altLang="en-GR" dirty="0">
                <a:ea typeface="ＭＳ Ｐゴシック" panose="020B0600070205080204" pitchFamily="34" charset="-128"/>
                <a:sym typeface="Wingdings 3" pitchFamily="2" charset="2"/>
              </a:rPr>
              <a:t>Vollmer </a:t>
            </a:r>
            <a:r>
              <a:rPr lang="el-GR" altLang="en-GR" dirty="0">
                <a:ea typeface="ＭＳ Ｐゴシック" panose="020B0600070205080204" pitchFamily="34" charset="-128"/>
                <a:sym typeface="Wingdings 3" pitchFamily="2" charset="2"/>
              </a:rPr>
              <a:t>2007, </a:t>
            </a:r>
            <a:r>
              <a:rPr lang="el-GR" altLang="en-GR" dirty="0" err="1">
                <a:ea typeface="ＭＳ Ｐゴシック" panose="020B0600070205080204" pitchFamily="34" charset="-128"/>
                <a:sym typeface="Wingdings" pitchFamily="2" charset="2"/>
              </a:rPr>
              <a:t>Μητσιάκη</a:t>
            </a:r>
            <a:r>
              <a:rPr lang="el-GR" altLang="en-GR" dirty="0">
                <a:ea typeface="ＭＳ Ｐゴシック" panose="020B0600070205080204" pitchFamily="34" charset="-128"/>
                <a:sym typeface="Wingdings" pitchFamily="2" charset="2"/>
              </a:rPr>
              <a:t> &amp; </a:t>
            </a:r>
            <a:r>
              <a:rPr lang="el-GR" altLang="en-GR" dirty="0" err="1">
                <a:ea typeface="ＭＳ Ｐゴシック" panose="020B0600070205080204" pitchFamily="34" charset="-128"/>
                <a:sym typeface="Wingdings" pitchFamily="2" charset="2"/>
              </a:rPr>
              <a:t>Λεύκος</a:t>
            </a:r>
            <a:r>
              <a:rPr lang="el-GR" altLang="en-GR" dirty="0">
                <a:ea typeface="ＭＳ Ｐゴシック" panose="020B0600070205080204" pitchFamily="34" charset="-128"/>
                <a:sym typeface="Wingdings" pitchFamily="2" charset="2"/>
              </a:rPr>
              <a:t> 2019</a:t>
            </a:r>
            <a:r>
              <a:rPr lang="en-US" altLang="en-GR" dirty="0">
                <a:ea typeface="ＭＳ Ｐゴシック" panose="020B0600070205080204" pitchFamily="34" charset="-128"/>
                <a:sym typeface="Wingdings" pitchFamily="2" charset="2"/>
              </a:rPr>
              <a:t>)</a:t>
            </a:r>
          </a:p>
        </p:txBody>
      </p:sp>
      <p:sp>
        <p:nvSpPr>
          <p:cNvPr id="3" name="Title 2">
            <a:extLst>
              <a:ext uri="{FF2B5EF4-FFF2-40B4-BE49-F238E27FC236}">
                <a16:creationId xmlns:a16="http://schemas.microsoft.com/office/drawing/2014/main" id="{80D05771-25F6-F24F-8238-E62328B007F2}"/>
              </a:ext>
            </a:extLst>
          </p:cNvPr>
          <p:cNvSpPr>
            <a:spLocks noGrp="1"/>
          </p:cNvSpPr>
          <p:nvPr>
            <p:ph type="title"/>
          </p:nvPr>
        </p:nvSpPr>
        <p:spPr>
          <a:xfrm>
            <a:off x="851770" y="522210"/>
            <a:ext cx="10822488" cy="1193574"/>
          </a:xfrm>
        </p:spPr>
        <p:txBody>
          <a:bodyPr>
            <a:normAutofit/>
          </a:bodyPr>
          <a:lstStyle/>
          <a:p>
            <a:r>
              <a:rPr lang="el-GR" sz="4800" cap="none" dirty="0">
                <a:latin typeface="Gentium Plus"/>
                <a:cs typeface="Gentium Plus"/>
              </a:rPr>
              <a:t>Γλώσσα </a:t>
            </a:r>
            <a:r>
              <a:rPr lang="en-US" sz="4800" cap="none" dirty="0">
                <a:latin typeface="Gentium Plus"/>
                <a:cs typeface="Gentium Plus"/>
              </a:rPr>
              <a:t>vs </a:t>
            </a:r>
            <a:r>
              <a:rPr lang="el-GR" sz="4800" cap="none" dirty="0">
                <a:latin typeface="Gentium Plus"/>
                <a:cs typeface="Gentium Plus"/>
              </a:rPr>
              <a:t>(επιστημονικό) περιεχόμενο</a:t>
            </a:r>
            <a:endParaRPr lang="en-GR" sz="4800" dirty="0"/>
          </a:p>
        </p:txBody>
      </p:sp>
      <p:pic>
        <p:nvPicPr>
          <p:cNvPr id="4" name="Picture 10" descr="science2">
            <a:extLst>
              <a:ext uri="{FF2B5EF4-FFF2-40B4-BE49-F238E27FC236}">
                <a16:creationId xmlns:a16="http://schemas.microsoft.com/office/drawing/2014/main" id="{1CE8D078-FE86-9A48-AACA-0462CCA995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6" t="5987" r="3421"/>
          <a:stretch/>
        </p:blipFill>
        <p:spPr bwMode="auto">
          <a:xfrm>
            <a:off x="6263014" y="1936044"/>
            <a:ext cx="5912286" cy="439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22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23FA9415-2971-A140-A8CE-2E013F196655}"/>
              </a:ext>
            </a:extLst>
          </p:cNvPr>
          <p:cNvSpPr>
            <a:spLocks noGrp="1"/>
          </p:cNvSpPr>
          <p:nvPr>
            <p:ph type="title"/>
          </p:nvPr>
        </p:nvSpPr>
        <p:spPr>
          <a:xfrm>
            <a:off x="1490145" y="2376862"/>
            <a:ext cx="2640646" cy="2104273"/>
          </a:xfrm>
          <a:noFill/>
        </p:spPr>
        <p:txBody>
          <a:bodyPr>
            <a:normAutofit/>
          </a:bodyPr>
          <a:lstStyle/>
          <a:p>
            <a:pPr algn="ctr"/>
            <a:r>
              <a:rPr lang="el-GR" sz="3000" dirty="0">
                <a:solidFill>
                  <a:srgbClr val="FFFFFF"/>
                </a:solidFill>
              </a:rPr>
              <a:t>ΑΠΣ </a:t>
            </a:r>
            <a:r>
              <a:rPr lang="el-GR" sz="3000" cap="none" dirty="0">
                <a:solidFill>
                  <a:srgbClr val="FFFFFF"/>
                </a:solidFill>
              </a:rPr>
              <a:t>για</a:t>
            </a:r>
            <a:r>
              <a:rPr lang="el-GR" sz="3000" dirty="0">
                <a:solidFill>
                  <a:srgbClr val="FFFFFF"/>
                </a:solidFill>
              </a:rPr>
              <a:t> </a:t>
            </a:r>
            <a:r>
              <a:rPr lang="el-GR" sz="3000" cap="none" dirty="0">
                <a:solidFill>
                  <a:srgbClr val="FFFFFF"/>
                </a:solidFill>
              </a:rPr>
              <a:t>την Ελληνική ως 2Γ</a:t>
            </a:r>
            <a:endParaRPr lang="en-GR" sz="3000" cap="none" dirty="0">
              <a:solidFill>
                <a:srgbClr val="FFFFFF"/>
              </a:solidFill>
            </a:endParaRP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6">
            <a:extLst>
              <a:ext uri="{FF2B5EF4-FFF2-40B4-BE49-F238E27FC236}">
                <a16:creationId xmlns:a16="http://schemas.microsoft.com/office/drawing/2014/main" id="{437C436B-E136-4A16-94E4-8CCC5FA386FC}"/>
              </a:ext>
            </a:extLst>
          </p:cNvPr>
          <p:cNvGraphicFramePr>
            <a:graphicFrameLocks noGrp="1"/>
          </p:cNvGraphicFramePr>
          <p:nvPr>
            <p:ph idx="1"/>
            <p:extLst>
              <p:ext uri="{D42A27DB-BD31-4B8C-83A1-F6EECF244321}">
                <p14:modId xmlns:p14="http://schemas.microsoft.com/office/powerpoint/2010/main" val="12936938"/>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5864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1" name="Rectangle 20">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21DEE7A-FAB2-C04F-9ED4-2BA6566176CB}"/>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3400" cap="none" dirty="0" err="1">
                <a:blipFill dpi="0" rotWithShape="1">
                  <a:blip r:embed="rId4"/>
                  <a:srcRect/>
                  <a:tile tx="6350" ty="-127000" sx="65000" sy="64000" flip="none" algn="tl"/>
                </a:blipFill>
              </a:rPr>
              <a:t>Συνεργ</a:t>
            </a:r>
            <a:r>
              <a:rPr lang="en-US" sz="3400" cap="none" dirty="0">
                <a:blipFill dpi="0" rotWithShape="1">
                  <a:blip r:embed="rId4"/>
                  <a:srcRect/>
                  <a:tile tx="6350" ty="-127000" sx="65000" sy="64000" flip="none" algn="tl"/>
                </a:blipFill>
              </a:rPr>
              <a:t>α</a:t>
            </a:r>
            <a:r>
              <a:rPr lang="en-US" sz="3400" cap="none" dirty="0" err="1">
                <a:blipFill dpi="0" rotWithShape="1">
                  <a:blip r:embed="rId4"/>
                  <a:srcRect/>
                  <a:tile tx="6350" ty="-127000" sx="65000" sy="64000" flip="none" algn="tl"/>
                </a:blipFill>
              </a:rPr>
              <a:t>σί</a:t>
            </a:r>
            <a:r>
              <a:rPr lang="en-US" sz="3400" cap="none" dirty="0">
                <a:blipFill dpi="0" rotWithShape="1">
                  <a:blip r:embed="rId4"/>
                  <a:srcRect/>
                  <a:tile tx="6350" ty="-127000" sx="65000" sy="64000" flip="none" algn="tl"/>
                </a:blipFill>
              </a:rPr>
              <a:t>α α</a:t>
            </a:r>
            <a:r>
              <a:rPr lang="en-US" sz="3400" cap="none" dirty="0" err="1">
                <a:blipFill dpi="0" rotWithShape="1">
                  <a:blip r:embed="rId4"/>
                  <a:srcRect/>
                  <a:tile tx="6350" ty="-127000" sx="65000" sy="64000" flip="none" algn="tl"/>
                </a:blipFill>
              </a:rPr>
              <a:t>νάμεσ</a:t>
            </a:r>
            <a:r>
              <a:rPr lang="en-US" sz="3400" cap="none" dirty="0">
                <a:blipFill dpi="0" rotWithShape="1">
                  <a:blip r:embed="rId4"/>
                  <a:srcRect/>
                  <a:tile tx="6350" ty="-127000" sx="65000" sy="64000" flip="none" algn="tl"/>
                </a:blipFill>
              </a:rPr>
              <a:t>α </a:t>
            </a:r>
            <a:r>
              <a:rPr lang="en-US" sz="3400" cap="none" dirty="0" err="1">
                <a:blipFill dpi="0" rotWithShape="1">
                  <a:blip r:embed="rId4"/>
                  <a:srcRect/>
                  <a:tile tx="6350" ty="-127000" sx="65000" sy="64000" flip="none" algn="tl"/>
                </a:blipFill>
              </a:rPr>
              <a:t>στις</a:t>
            </a:r>
            <a:r>
              <a:rPr lang="en-US" sz="3400" cap="none" dirty="0">
                <a:blipFill dpi="0" rotWithShape="1">
                  <a:blip r:embed="rId4"/>
                  <a:srcRect/>
                  <a:tile tx="6350" ty="-127000" sx="65000" sy="64000" flip="none" algn="tl"/>
                </a:blipFill>
              </a:rPr>
              <a:t> βα</a:t>
            </a:r>
            <a:r>
              <a:rPr lang="en-US" sz="3400" cap="none" dirty="0" err="1">
                <a:blipFill dpi="0" rotWithShape="1">
                  <a:blip r:embed="rId4"/>
                  <a:srcRect/>
                  <a:tile tx="6350" ty="-127000" sx="65000" sy="64000" flip="none" algn="tl"/>
                </a:blipFill>
              </a:rPr>
              <a:t>θμίδες</a:t>
            </a:r>
            <a:endParaRPr lang="en-US" sz="3400" cap="none" dirty="0">
              <a:blipFill dpi="0" rotWithShape="1">
                <a:blip r:embed="rId4"/>
                <a:srcRect/>
                <a:tile tx="6350" ty="-127000" sx="65000" sy="64000" flip="none" algn="tl"/>
              </a:blipFill>
            </a:endParaRPr>
          </a:p>
        </p:txBody>
      </p:sp>
      <p:sp>
        <p:nvSpPr>
          <p:cNvPr id="27" name="Rectangle 26">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Εικόνα 4">
            <a:extLst>
              <a:ext uri="{FF2B5EF4-FFF2-40B4-BE49-F238E27FC236}">
                <a16:creationId xmlns:a16="http://schemas.microsoft.com/office/drawing/2014/main" id="{150A4319-0AA2-4B9A-A8BF-F16A489E413B}"/>
              </a:ext>
            </a:extLst>
          </p:cNvPr>
          <p:cNvPicPr>
            <a:picLocks noChangeAspect="1"/>
          </p:cNvPicPr>
          <p:nvPr/>
        </p:nvPicPr>
        <p:blipFill rotWithShape="1">
          <a:blip r:embed="rId6"/>
          <a:srcRect r="-3" b="6531"/>
          <a:stretch/>
        </p:blipFill>
        <p:spPr>
          <a:xfrm>
            <a:off x="920833" y="1328839"/>
            <a:ext cx="6647395" cy="4131686"/>
          </a:xfrm>
          <a:prstGeom prst="rect">
            <a:avLst/>
          </a:prstGeom>
        </p:spPr>
      </p:pic>
    </p:spTree>
    <p:extLst>
      <p:ext uri="{BB962C8B-B14F-4D97-AF65-F5344CB8AC3E}">
        <p14:creationId xmlns:p14="http://schemas.microsoft.com/office/powerpoint/2010/main" val="204138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1DEE7A-FAB2-C04F-9ED4-2BA6566176CB}"/>
              </a:ext>
            </a:extLst>
          </p:cNvPr>
          <p:cNvSpPr>
            <a:spLocks noGrp="1"/>
          </p:cNvSpPr>
          <p:nvPr>
            <p:ph type="title"/>
          </p:nvPr>
        </p:nvSpPr>
        <p:spPr>
          <a:xfrm>
            <a:off x="710252" y="515455"/>
            <a:ext cx="10058400" cy="912653"/>
          </a:xfrm>
        </p:spPr>
        <p:txBody>
          <a:bodyPr>
            <a:normAutofit fontScale="90000"/>
          </a:bodyPr>
          <a:lstStyle/>
          <a:p>
            <a:r>
              <a:rPr lang="el-GR" cap="none">
                <a:latin typeface="Gentium Plus"/>
                <a:cs typeface="Gentium Plus"/>
              </a:rPr>
              <a:t>Έμφαση στα μαθησιακά αποτελέσματα</a:t>
            </a:r>
            <a:endParaRPr lang="en-GR" cap="none" dirty="0"/>
          </a:p>
        </p:txBody>
      </p:sp>
      <p:pic>
        <p:nvPicPr>
          <p:cNvPr id="4" name="Picture 3" descr="Screenshot 2019-10-02 at 14.48.43.png">
            <a:extLst>
              <a:ext uri="{FF2B5EF4-FFF2-40B4-BE49-F238E27FC236}">
                <a16:creationId xmlns:a16="http://schemas.microsoft.com/office/drawing/2014/main" id="{FC5CBF8B-BC88-CE45-8672-42CFC09F5E7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493" y="2749550"/>
            <a:ext cx="11455400" cy="1358900"/>
          </a:xfrm>
          <a:prstGeom prst="rect">
            <a:avLst/>
          </a:prstGeom>
        </p:spPr>
      </p:pic>
    </p:spTree>
    <p:extLst>
      <p:ext uri="{BB962C8B-B14F-4D97-AF65-F5344CB8AC3E}">
        <p14:creationId xmlns:p14="http://schemas.microsoft.com/office/powerpoint/2010/main" val="251244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1DEE7A-FAB2-C04F-9ED4-2BA6566176CB}"/>
              </a:ext>
            </a:extLst>
          </p:cNvPr>
          <p:cNvSpPr>
            <a:spLocks noGrp="1"/>
          </p:cNvSpPr>
          <p:nvPr>
            <p:ph type="title"/>
          </p:nvPr>
        </p:nvSpPr>
        <p:spPr>
          <a:xfrm>
            <a:off x="661266" y="164391"/>
            <a:ext cx="10058400" cy="912653"/>
          </a:xfrm>
        </p:spPr>
        <p:txBody>
          <a:bodyPr>
            <a:normAutofit/>
          </a:bodyPr>
          <a:lstStyle/>
          <a:p>
            <a:r>
              <a:rPr lang="el-GR" cap="none" dirty="0">
                <a:latin typeface="Gentium Plus"/>
                <a:cs typeface="Gentium Plus"/>
              </a:rPr>
              <a:t>Δείκτες επιτυχίας &amp; επάρκειας</a:t>
            </a:r>
            <a:endParaRPr lang="en-GR" cap="none" dirty="0"/>
          </a:p>
        </p:txBody>
      </p:sp>
      <p:pic>
        <p:nvPicPr>
          <p:cNvPr id="3" name="Picture 2" descr="Text&#10;&#10;Description automatically generated">
            <a:extLst>
              <a:ext uri="{FF2B5EF4-FFF2-40B4-BE49-F238E27FC236}">
                <a16:creationId xmlns:a16="http://schemas.microsoft.com/office/drawing/2014/main" id="{841A862A-8308-B747-9B31-FF3454558846}"/>
              </a:ext>
            </a:extLst>
          </p:cNvPr>
          <p:cNvPicPr>
            <a:picLocks noChangeAspect="1"/>
          </p:cNvPicPr>
          <p:nvPr/>
        </p:nvPicPr>
        <p:blipFill rotWithShape="1">
          <a:blip r:embed="rId2">
            <a:extLst>
              <a:ext uri="{28A0092B-C50C-407E-A947-70E740481C1C}">
                <a14:useLocalDpi xmlns:a14="http://schemas.microsoft.com/office/drawing/2010/main" val="0"/>
              </a:ext>
            </a:extLst>
          </a:blip>
          <a:srcRect t="1851"/>
          <a:stretch/>
        </p:blipFill>
        <p:spPr>
          <a:xfrm>
            <a:off x="362256" y="1363436"/>
            <a:ext cx="11337166" cy="19700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Text&#10;&#10;Description automatically generated">
            <a:extLst>
              <a:ext uri="{FF2B5EF4-FFF2-40B4-BE49-F238E27FC236}">
                <a16:creationId xmlns:a16="http://schemas.microsoft.com/office/drawing/2014/main" id="{047F509C-2F6E-C64D-9B44-96A607CA9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89" y="3467388"/>
            <a:ext cx="10888497" cy="32262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379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1DEE7A-FAB2-C04F-9ED4-2BA6566176CB}"/>
              </a:ext>
            </a:extLst>
          </p:cNvPr>
          <p:cNvSpPr>
            <a:spLocks noGrp="1"/>
          </p:cNvSpPr>
          <p:nvPr>
            <p:ph type="title"/>
          </p:nvPr>
        </p:nvSpPr>
        <p:spPr>
          <a:xfrm>
            <a:off x="661266" y="164391"/>
            <a:ext cx="10058400" cy="912653"/>
          </a:xfrm>
        </p:spPr>
        <p:txBody>
          <a:bodyPr>
            <a:normAutofit/>
          </a:bodyPr>
          <a:lstStyle/>
          <a:p>
            <a:r>
              <a:rPr lang="el-GR" cap="none" dirty="0">
                <a:latin typeface="Gentium Plus"/>
                <a:cs typeface="Gentium Plus"/>
              </a:rPr>
              <a:t>Δείκτες επιτυχίας &amp; επάρκειας</a:t>
            </a:r>
            <a:endParaRPr lang="en-GR" cap="none" dirty="0"/>
          </a:p>
        </p:txBody>
      </p:sp>
      <p:pic>
        <p:nvPicPr>
          <p:cNvPr id="4" name="Picture 3" descr="Text&#10;&#10;Description automatically generated">
            <a:extLst>
              <a:ext uri="{FF2B5EF4-FFF2-40B4-BE49-F238E27FC236}">
                <a16:creationId xmlns:a16="http://schemas.microsoft.com/office/drawing/2014/main" id="{58962A66-92BC-6B46-BFFC-E3A52EA2F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61" y="1157730"/>
            <a:ext cx="11263460" cy="15839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Text&#10;&#10;Description automatically generated">
            <a:extLst>
              <a:ext uri="{FF2B5EF4-FFF2-40B4-BE49-F238E27FC236}">
                <a16:creationId xmlns:a16="http://schemas.microsoft.com/office/drawing/2014/main" id="{8F09A003-5B7B-3849-A214-9B07BB5DE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66" y="2840919"/>
            <a:ext cx="10597480" cy="38526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27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51E3-DBD8-A244-AE4F-C2E9522299FF}"/>
              </a:ext>
            </a:extLst>
          </p:cNvPr>
          <p:cNvSpPr>
            <a:spLocks noGrp="1"/>
          </p:cNvSpPr>
          <p:nvPr>
            <p:ph type="title"/>
          </p:nvPr>
        </p:nvSpPr>
        <p:spPr>
          <a:xfrm>
            <a:off x="1069848" y="484632"/>
            <a:ext cx="10058400" cy="974298"/>
          </a:xfrm>
        </p:spPr>
        <p:txBody>
          <a:bodyPr/>
          <a:lstStyle/>
          <a:p>
            <a:r>
              <a:rPr lang="el-GR" cap="none"/>
              <a:t>Τι μας φέρνει σήμερα εδώ;</a:t>
            </a:r>
            <a:endParaRPr lang="en-GR" cap="none" dirty="0"/>
          </a:p>
        </p:txBody>
      </p:sp>
      <p:pic>
        <p:nvPicPr>
          <p:cNvPr id="10242" name="Picture 2">
            <a:extLst>
              <a:ext uri="{FF2B5EF4-FFF2-40B4-BE49-F238E27FC236}">
                <a16:creationId xmlns:a16="http://schemas.microsoft.com/office/drawing/2014/main" id="{B7C76852-43BB-9041-AC46-A8BF1E90D842}"/>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735158" y="3786744"/>
            <a:ext cx="1933381" cy="2586624"/>
          </a:xfrm>
          <a:prstGeom prst="rect">
            <a:avLst/>
          </a:prstGeom>
          <a:noFill/>
          <a:extLst>
            <a:ext uri="{909E8E84-426E-40DD-AFC4-6F175D3DCCD1}">
              <a14:hiddenFill xmlns:a14="http://schemas.microsoft.com/office/drawing/2010/main">
                <a:solidFill>
                  <a:srgbClr val="FFFFFF"/>
                </a:solidFill>
              </a14:hiddenFill>
            </a:ext>
          </a:extLst>
        </p:spPr>
      </p:pic>
      <p:sp>
        <p:nvSpPr>
          <p:cNvPr id="4" name="Round Diagonal Corner of Rectangle 3">
            <a:extLst>
              <a:ext uri="{FF2B5EF4-FFF2-40B4-BE49-F238E27FC236}">
                <a16:creationId xmlns:a16="http://schemas.microsoft.com/office/drawing/2014/main" id="{5E7969A2-B5E8-044C-8CBE-E8F04C66505A}"/>
              </a:ext>
            </a:extLst>
          </p:cNvPr>
          <p:cNvSpPr/>
          <p:nvPr/>
        </p:nvSpPr>
        <p:spPr>
          <a:xfrm>
            <a:off x="1479575" y="1810767"/>
            <a:ext cx="2619910" cy="1624139"/>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dirty="0" err="1">
                <a:solidFill>
                  <a:srgbClr val="C00000"/>
                </a:solidFill>
              </a:rPr>
              <a:t>Φιλ</a:t>
            </a:r>
            <a:r>
              <a:rPr lang="en-GR" sz="2000" dirty="0">
                <a:solidFill>
                  <a:srgbClr val="C00000"/>
                </a:solidFill>
              </a:rPr>
              <a:t>ό</a:t>
            </a:r>
            <a:r>
              <a:rPr lang="el-GR" sz="2000" dirty="0" err="1">
                <a:solidFill>
                  <a:srgbClr val="C00000"/>
                </a:solidFill>
              </a:rPr>
              <a:t>λογοι</a:t>
            </a:r>
            <a:endParaRPr lang="el-GR" sz="2000" dirty="0">
              <a:solidFill>
                <a:srgbClr val="C00000"/>
              </a:solidFill>
            </a:endParaRPr>
          </a:p>
          <a:p>
            <a:pPr algn="ctr"/>
            <a:r>
              <a:rPr lang="el-GR" sz="2000" dirty="0"/>
              <a:t>Αν</a:t>
            </a:r>
            <a:r>
              <a:rPr lang="en-US" sz="2000" dirty="0" err="1"/>
              <a:t>ά</a:t>
            </a:r>
            <a:r>
              <a:rPr lang="el-GR" sz="2000" dirty="0" err="1"/>
              <a:t>λυση</a:t>
            </a:r>
            <a:endParaRPr lang="el-GR" sz="2000" dirty="0"/>
          </a:p>
          <a:p>
            <a:pPr algn="ctr"/>
            <a:r>
              <a:rPr lang="el-GR" sz="2000" dirty="0"/>
              <a:t>Πλατειασμός</a:t>
            </a:r>
          </a:p>
          <a:p>
            <a:pPr algn="ctr"/>
            <a:r>
              <a:rPr lang="el-GR" sz="2000" dirty="0"/>
              <a:t>Επιστήμη;;;</a:t>
            </a:r>
            <a:endParaRPr lang="en-GR" sz="2000" dirty="0"/>
          </a:p>
        </p:txBody>
      </p:sp>
      <p:pic>
        <p:nvPicPr>
          <p:cNvPr id="6" name="Picture 2">
            <a:extLst>
              <a:ext uri="{FF2B5EF4-FFF2-40B4-BE49-F238E27FC236}">
                <a16:creationId xmlns:a16="http://schemas.microsoft.com/office/drawing/2014/main" id="{4AD7C727-72AB-CF49-AB83-4E23EF84E413}"/>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7356" y="3786744"/>
            <a:ext cx="2033361" cy="2586624"/>
          </a:xfrm>
          <a:prstGeom prst="rect">
            <a:avLst/>
          </a:prstGeom>
          <a:noFill/>
          <a:extLst>
            <a:ext uri="{909E8E84-426E-40DD-AFC4-6F175D3DCCD1}">
              <a14:hiddenFill xmlns:a14="http://schemas.microsoft.com/office/drawing/2010/main">
                <a:solidFill>
                  <a:srgbClr val="FFFFFF"/>
                </a:solidFill>
              </a14:hiddenFill>
            </a:ext>
          </a:extLst>
        </p:spPr>
      </p:pic>
      <p:sp>
        <p:nvSpPr>
          <p:cNvPr id="7" name="Round Diagonal Corner of Rectangle 6">
            <a:extLst>
              <a:ext uri="{FF2B5EF4-FFF2-40B4-BE49-F238E27FC236}">
                <a16:creationId xmlns:a16="http://schemas.microsoft.com/office/drawing/2014/main" id="{411AB5D8-5470-8A4A-A918-68C981592DFB}"/>
              </a:ext>
            </a:extLst>
          </p:cNvPr>
          <p:cNvSpPr/>
          <p:nvPr/>
        </p:nvSpPr>
        <p:spPr>
          <a:xfrm>
            <a:off x="6617932" y="1898449"/>
            <a:ext cx="4672207" cy="1624139"/>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dirty="0">
                <a:solidFill>
                  <a:srgbClr val="C00000"/>
                </a:solidFill>
              </a:rPr>
              <a:t>Διδάσκοντες γνωστικών αντικειμένων </a:t>
            </a:r>
          </a:p>
          <a:p>
            <a:pPr algn="ctr"/>
            <a:r>
              <a:rPr lang="el-GR" sz="2000" dirty="0"/>
              <a:t>Σύνθεση</a:t>
            </a:r>
          </a:p>
          <a:p>
            <a:pPr algn="ctr"/>
            <a:r>
              <a:rPr lang="el-GR" sz="2000" dirty="0"/>
              <a:t>Λιγότερο παιδαγωγική προσέγγιση</a:t>
            </a:r>
          </a:p>
          <a:p>
            <a:pPr algn="ctr"/>
            <a:r>
              <a:rPr lang="el-GR" sz="2000" dirty="0"/>
              <a:t>Επιστήμη!!!</a:t>
            </a:r>
            <a:endParaRPr lang="en-GR" sz="2000" dirty="0"/>
          </a:p>
        </p:txBody>
      </p:sp>
    </p:spTree>
    <p:extLst>
      <p:ext uri="{BB962C8B-B14F-4D97-AF65-F5344CB8AC3E}">
        <p14:creationId xmlns:p14="http://schemas.microsoft.com/office/powerpoint/2010/main" val="401049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4312-2D2C-0446-AF7A-4C5332EE87B6}"/>
              </a:ext>
            </a:extLst>
          </p:cNvPr>
          <p:cNvSpPr>
            <a:spLocks noGrp="1"/>
          </p:cNvSpPr>
          <p:nvPr>
            <p:ph type="title"/>
          </p:nvPr>
        </p:nvSpPr>
        <p:spPr>
          <a:xfrm>
            <a:off x="944587" y="235042"/>
            <a:ext cx="10058400" cy="1020056"/>
          </a:xfrm>
        </p:spPr>
        <p:txBody>
          <a:bodyPr>
            <a:normAutofit fontScale="90000"/>
          </a:bodyPr>
          <a:lstStyle/>
          <a:p>
            <a:r>
              <a:rPr lang="el-GR" sz="4000" cap="none" dirty="0"/>
              <a:t>Συνδυαστική προσέγγιση γλώσσας &amp; (επιστημονικού) περιεχομένου</a:t>
            </a:r>
            <a:endParaRPr lang="en-GR" sz="4000" cap="none" dirty="0"/>
          </a:p>
        </p:txBody>
      </p:sp>
      <p:sp>
        <p:nvSpPr>
          <p:cNvPr id="3" name="Content Placeholder 2">
            <a:extLst>
              <a:ext uri="{FF2B5EF4-FFF2-40B4-BE49-F238E27FC236}">
                <a16:creationId xmlns:a16="http://schemas.microsoft.com/office/drawing/2014/main" id="{56587565-1633-C64F-B797-256EAA700DE1}"/>
              </a:ext>
            </a:extLst>
          </p:cNvPr>
          <p:cNvSpPr>
            <a:spLocks noGrp="1"/>
          </p:cNvSpPr>
          <p:nvPr>
            <p:ph idx="1"/>
          </p:nvPr>
        </p:nvSpPr>
        <p:spPr>
          <a:xfrm>
            <a:off x="1069848" y="1571946"/>
            <a:ext cx="10058400" cy="4600254"/>
          </a:xfrm>
        </p:spPr>
        <p:txBody>
          <a:bodyPr/>
          <a:lstStyle/>
          <a:p>
            <a:r>
              <a:rPr lang="el-GR" dirty="0"/>
              <a:t>Ενιαίο προγραμματικό κείμενο ΑΠΣ-2Γ</a:t>
            </a:r>
            <a:endParaRPr lang="en-GR" dirty="0"/>
          </a:p>
        </p:txBody>
      </p:sp>
      <p:cxnSp>
        <p:nvCxnSpPr>
          <p:cNvPr id="10" name="Straight Arrow Connector 9">
            <a:extLst>
              <a:ext uri="{FF2B5EF4-FFF2-40B4-BE49-F238E27FC236}">
                <a16:creationId xmlns:a16="http://schemas.microsoft.com/office/drawing/2014/main" id="{D1A2FFD3-0F3E-EC4C-8FB4-465F71E514DC}"/>
              </a:ext>
            </a:extLst>
          </p:cNvPr>
          <p:cNvCxnSpPr>
            <a:cxnSpLocks/>
          </p:cNvCxnSpPr>
          <p:nvPr/>
        </p:nvCxnSpPr>
        <p:spPr>
          <a:xfrm>
            <a:off x="2178121" y="2458940"/>
            <a:ext cx="339048" cy="28992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FE106F-EF49-D04C-9CD2-0B1D27FED01B}"/>
              </a:ext>
            </a:extLst>
          </p:cNvPr>
          <p:cNvGrpSpPr/>
          <p:nvPr/>
        </p:nvGrpSpPr>
        <p:grpSpPr>
          <a:xfrm>
            <a:off x="2613288" y="2005222"/>
            <a:ext cx="6822637" cy="4675143"/>
            <a:chOff x="2613288" y="2005222"/>
            <a:chExt cx="6822637" cy="4675143"/>
          </a:xfrm>
        </p:grpSpPr>
        <p:pic>
          <p:nvPicPr>
            <p:cNvPr id="9" name="Picture 8" descr="Table&#10;&#10;Description automatically generated">
              <a:extLst>
                <a:ext uri="{FF2B5EF4-FFF2-40B4-BE49-F238E27FC236}">
                  <a16:creationId xmlns:a16="http://schemas.microsoft.com/office/drawing/2014/main" id="{A0106891-D114-BA46-BE77-F1E98457E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288" y="2967105"/>
              <a:ext cx="6715648" cy="3713260"/>
            </a:xfrm>
            <a:prstGeom prst="rect">
              <a:avLst/>
            </a:prstGeom>
          </p:spPr>
        </p:pic>
        <p:pic>
          <p:nvPicPr>
            <p:cNvPr id="6" name="Picture 5" descr="Table&#10;&#10;Description automatically generated">
              <a:extLst>
                <a:ext uri="{FF2B5EF4-FFF2-40B4-BE49-F238E27FC236}">
                  <a16:creationId xmlns:a16="http://schemas.microsoft.com/office/drawing/2014/main" id="{90D09B48-3DE8-FE4F-9BFF-9726B87DE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288" y="2005222"/>
              <a:ext cx="6822637" cy="1264071"/>
            </a:xfrm>
            <a:prstGeom prst="rect">
              <a:avLst/>
            </a:prstGeom>
          </p:spPr>
        </p:pic>
        <p:sp>
          <p:nvSpPr>
            <p:cNvPr id="14" name="Rectangle 13">
              <a:extLst>
                <a:ext uri="{FF2B5EF4-FFF2-40B4-BE49-F238E27FC236}">
                  <a16:creationId xmlns:a16="http://schemas.microsoft.com/office/drawing/2014/main" id="{D7B4CB65-0104-114E-86EC-B55644901056}"/>
                </a:ext>
              </a:extLst>
            </p:cNvPr>
            <p:cNvSpPr/>
            <p:nvPr/>
          </p:nvSpPr>
          <p:spPr>
            <a:xfrm>
              <a:off x="2722652" y="2748862"/>
              <a:ext cx="6606284" cy="2182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sp>
        <p:nvSpPr>
          <p:cNvPr id="16" name="Slide Number Placeholder 15">
            <a:extLst>
              <a:ext uri="{FF2B5EF4-FFF2-40B4-BE49-F238E27FC236}">
                <a16:creationId xmlns:a16="http://schemas.microsoft.com/office/drawing/2014/main" id="{2B1A42FA-0115-2C43-8D9F-587EC7FEE9AF}"/>
              </a:ext>
            </a:extLst>
          </p:cNvPr>
          <p:cNvSpPr>
            <a:spLocks noGrp="1"/>
          </p:cNvSpPr>
          <p:nvPr>
            <p:ph type="sldNum" sz="quarter" idx="12"/>
          </p:nvPr>
        </p:nvSpPr>
        <p:spPr/>
        <p:txBody>
          <a:bodyPr/>
          <a:lstStyle/>
          <a:p>
            <a:fld id="{4FAB73BC-B049-4115-A692-8D63A059BFB8}" type="slidenum">
              <a:rPr lang="en-US" smtClean="0"/>
              <a:t>20</a:t>
            </a:fld>
            <a:endParaRPr lang="en-US"/>
          </a:p>
        </p:txBody>
      </p:sp>
      <p:sp>
        <p:nvSpPr>
          <p:cNvPr id="17" name="Rectangle 16">
            <a:extLst>
              <a:ext uri="{FF2B5EF4-FFF2-40B4-BE49-F238E27FC236}">
                <a16:creationId xmlns:a16="http://schemas.microsoft.com/office/drawing/2014/main" id="{F2B7061A-CDB7-0D49-B48E-BB533DCBA03E}"/>
              </a:ext>
            </a:extLst>
          </p:cNvPr>
          <p:cNvSpPr/>
          <p:nvPr/>
        </p:nvSpPr>
        <p:spPr>
          <a:xfrm>
            <a:off x="5852160" y="1499879"/>
            <a:ext cx="6247982" cy="523220"/>
          </a:xfrm>
          <a:prstGeom prst="rect">
            <a:avLst/>
          </a:prstGeom>
        </p:spPr>
        <p:txBody>
          <a:bodyPr wrap="square">
            <a:spAutoFit/>
          </a:bodyPr>
          <a:lstStyle/>
          <a:p>
            <a:r>
              <a:rPr lang="en-GB" sz="1400" dirty="0">
                <a:hlinkClick r:id="rId4"/>
              </a:rPr>
              <a:t>http://www.moec.gov.cy/analytika_programmata/analytika_programmata/ellinika_defteri_glossa/ap_analytiko_programma.pdf</a:t>
            </a:r>
            <a:endParaRPr lang="en-GR" sz="1400" dirty="0"/>
          </a:p>
        </p:txBody>
      </p:sp>
      <p:sp>
        <p:nvSpPr>
          <p:cNvPr id="11" name="Rectangle 10">
            <a:extLst>
              <a:ext uri="{FF2B5EF4-FFF2-40B4-BE49-F238E27FC236}">
                <a16:creationId xmlns:a16="http://schemas.microsoft.com/office/drawing/2014/main" id="{1D379922-FF4E-E249-8684-5E9A8A3E74BA}"/>
              </a:ext>
            </a:extLst>
          </p:cNvPr>
          <p:cNvSpPr/>
          <p:nvPr/>
        </p:nvSpPr>
        <p:spPr>
          <a:xfrm>
            <a:off x="2613288" y="5459527"/>
            <a:ext cx="6822637" cy="11459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2368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63FD-FCDB-0041-B2C3-BCACBD1EE8AB}"/>
              </a:ext>
            </a:extLst>
          </p:cNvPr>
          <p:cNvSpPr>
            <a:spLocks noGrp="1"/>
          </p:cNvSpPr>
          <p:nvPr>
            <p:ph type="title"/>
          </p:nvPr>
        </p:nvSpPr>
        <p:spPr>
          <a:xfrm>
            <a:off x="944588" y="422001"/>
            <a:ext cx="10058400" cy="1139671"/>
          </a:xfrm>
        </p:spPr>
        <p:txBody>
          <a:bodyPr>
            <a:normAutofit/>
          </a:bodyPr>
          <a:lstStyle/>
          <a:p>
            <a:r>
              <a:rPr lang="el-GR" sz="4800" cap="none" dirty="0"/>
              <a:t>Ακαδημαϊκός </a:t>
            </a:r>
            <a:r>
              <a:rPr lang="el-GR" sz="4800" cap="none" dirty="0" err="1"/>
              <a:t>γραμματισμός</a:t>
            </a:r>
            <a:r>
              <a:rPr lang="el-GR" sz="4800" cap="none" dirty="0"/>
              <a:t> </a:t>
            </a:r>
            <a:endParaRPr lang="en-US" sz="4800" cap="none" dirty="0"/>
          </a:p>
        </p:txBody>
      </p:sp>
      <p:sp>
        <p:nvSpPr>
          <p:cNvPr id="3" name="Content Placeholder 2">
            <a:extLst>
              <a:ext uri="{FF2B5EF4-FFF2-40B4-BE49-F238E27FC236}">
                <a16:creationId xmlns:a16="http://schemas.microsoft.com/office/drawing/2014/main" id="{FB15FE66-A6A4-CE4D-A073-22EF06E60C6B}"/>
              </a:ext>
            </a:extLst>
          </p:cNvPr>
          <p:cNvSpPr>
            <a:spLocks noGrp="1"/>
          </p:cNvSpPr>
          <p:nvPr>
            <p:ph idx="1"/>
          </p:nvPr>
        </p:nvSpPr>
        <p:spPr>
          <a:xfrm>
            <a:off x="825110" y="2184038"/>
            <a:ext cx="10541779" cy="4050792"/>
          </a:xfrm>
        </p:spPr>
        <p:txBody>
          <a:bodyPr>
            <a:normAutofit/>
          </a:bodyPr>
          <a:lstStyle/>
          <a:p>
            <a:endParaRPr lang="el-GR" sz="2800" dirty="0"/>
          </a:p>
          <a:p>
            <a:r>
              <a:rPr lang="el-GR" sz="2800" dirty="0"/>
              <a:t>Όρος-ομπρέλα (+ επιστημονικός </a:t>
            </a:r>
            <a:r>
              <a:rPr lang="el-GR" sz="2800" dirty="0" err="1"/>
              <a:t>γραμματισμός</a:t>
            </a:r>
            <a:r>
              <a:rPr lang="el-GR" sz="2800" dirty="0"/>
              <a:t>)</a:t>
            </a:r>
          </a:p>
          <a:p>
            <a:r>
              <a:rPr lang="el-GR" sz="2800" dirty="0"/>
              <a:t>Ακαδημαϊκές δεξιότητες στο σχολείο </a:t>
            </a:r>
            <a:r>
              <a:rPr lang="el-GR" sz="2800" b="1" dirty="0">
                <a:solidFill>
                  <a:srgbClr val="C00000"/>
                </a:solidFill>
                <a:sym typeface="Wingdings" pitchFamily="2" charset="2"/>
              </a:rPr>
              <a:t></a:t>
            </a:r>
            <a:r>
              <a:rPr lang="el-GR" sz="2800" dirty="0"/>
              <a:t> ο μαθητής/ μαθήτρια :</a:t>
            </a:r>
          </a:p>
          <a:p>
            <a:pPr lvl="1"/>
            <a:r>
              <a:rPr lang="el-GR" sz="2400" dirty="0"/>
              <a:t>να </a:t>
            </a:r>
            <a:r>
              <a:rPr lang="el-GR" sz="2400" dirty="0">
                <a:solidFill>
                  <a:srgbClr val="C00000"/>
                </a:solidFill>
              </a:rPr>
              <a:t>εναλλάσσεται</a:t>
            </a:r>
            <a:r>
              <a:rPr lang="el-GR" sz="2400" dirty="0"/>
              <a:t> ανάμεσα στις </a:t>
            </a:r>
            <a:r>
              <a:rPr lang="el-GR" sz="2400" dirty="0">
                <a:solidFill>
                  <a:srgbClr val="C00000"/>
                </a:solidFill>
              </a:rPr>
              <a:t>πρακτικές</a:t>
            </a:r>
            <a:r>
              <a:rPr lang="el-GR" sz="2400" dirty="0"/>
              <a:t> που προϋποθέτει το κάθε γνωστικό αντικείμενο</a:t>
            </a:r>
            <a:r>
              <a:rPr lang="en-US" sz="2400" dirty="0"/>
              <a:t> </a:t>
            </a:r>
            <a:endParaRPr lang="el-GR" sz="2400" dirty="0"/>
          </a:p>
          <a:p>
            <a:pPr lvl="1"/>
            <a:r>
              <a:rPr lang="el-GR" sz="2400" dirty="0"/>
              <a:t>να αξιοποιεί ένα </a:t>
            </a:r>
            <a:r>
              <a:rPr lang="el-GR" sz="2400" dirty="0">
                <a:solidFill>
                  <a:srgbClr val="C00000"/>
                </a:solidFill>
              </a:rPr>
              <a:t>ρεπερτόριο</a:t>
            </a:r>
            <a:r>
              <a:rPr lang="el-GR" sz="2400" dirty="0"/>
              <a:t> γλωσσικών πρακτικών κατάλληλων στο καθένα από αυτά </a:t>
            </a:r>
          </a:p>
          <a:p>
            <a:pPr lvl="1"/>
            <a:r>
              <a:rPr lang="el-GR" sz="2400" dirty="0"/>
              <a:t>να διαχειρίζεται τα </a:t>
            </a:r>
            <a:r>
              <a:rPr lang="el-GR" sz="2400" dirty="0">
                <a:solidFill>
                  <a:srgbClr val="C00000"/>
                </a:solidFill>
              </a:rPr>
              <a:t>κοινωνικά νοήματα </a:t>
            </a:r>
            <a:r>
              <a:rPr lang="el-GR" sz="2400" dirty="0"/>
              <a:t>και τις </a:t>
            </a:r>
            <a:r>
              <a:rPr lang="el-GR" sz="2400" dirty="0">
                <a:solidFill>
                  <a:srgbClr val="C00000"/>
                </a:solidFill>
              </a:rPr>
              <a:t>κοινωνικές ταυτότητες </a:t>
            </a:r>
            <a:r>
              <a:rPr lang="el-GR" sz="2400" dirty="0"/>
              <a:t>που το καθένα αναδεικνύει</a:t>
            </a:r>
            <a:r>
              <a:rPr lang="en-US" sz="2400" dirty="0"/>
              <a:t> </a:t>
            </a:r>
            <a:endParaRPr lang="el-GR" sz="2400" dirty="0"/>
          </a:p>
          <a:p>
            <a:pPr lvl="1"/>
            <a:endParaRPr lang="en-US" dirty="0"/>
          </a:p>
          <a:p>
            <a:endParaRPr lang="en-US" dirty="0"/>
          </a:p>
        </p:txBody>
      </p:sp>
    </p:spTree>
    <p:extLst>
      <p:ext uri="{BB962C8B-B14F-4D97-AF65-F5344CB8AC3E}">
        <p14:creationId xmlns:p14="http://schemas.microsoft.com/office/powerpoint/2010/main" val="245590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25A3-B11E-9741-8750-C7A2E73F23BA}"/>
              </a:ext>
            </a:extLst>
          </p:cNvPr>
          <p:cNvSpPr>
            <a:spLocks noGrp="1"/>
          </p:cNvSpPr>
          <p:nvPr>
            <p:ph type="title"/>
          </p:nvPr>
        </p:nvSpPr>
        <p:spPr>
          <a:xfrm>
            <a:off x="1066800" y="334320"/>
            <a:ext cx="10058400" cy="908853"/>
          </a:xfrm>
        </p:spPr>
        <p:txBody>
          <a:bodyPr>
            <a:normAutofit/>
          </a:bodyPr>
          <a:lstStyle/>
          <a:p>
            <a:r>
              <a:rPr lang="el-GR" sz="4000" dirty="0"/>
              <a:t>Η </a:t>
            </a:r>
            <a:r>
              <a:rPr lang="el-GR" sz="4000" cap="none" dirty="0"/>
              <a:t>σημασία του ακαδημαϊκού </a:t>
            </a:r>
            <a:r>
              <a:rPr lang="el-GR" sz="4000" cap="none" dirty="0" err="1"/>
              <a:t>γραμματισμού</a:t>
            </a:r>
            <a:endParaRPr lang="en-US" sz="4000" cap="none" dirty="0"/>
          </a:p>
        </p:txBody>
      </p:sp>
      <p:sp>
        <p:nvSpPr>
          <p:cNvPr id="8" name="Content Placeholder 2">
            <a:extLst>
              <a:ext uri="{FF2B5EF4-FFF2-40B4-BE49-F238E27FC236}">
                <a16:creationId xmlns:a16="http://schemas.microsoft.com/office/drawing/2014/main" id="{7E7B9F6F-5468-7141-9AA0-4394EC8E9741}"/>
              </a:ext>
            </a:extLst>
          </p:cNvPr>
          <p:cNvSpPr txBox="1">
            <a:spLocks/>
          </p:cNvSpPr>
          <p:nvPr/>
        </p:nvSpPr>
        <p:spPr>
          <a:xfrm>
            <a:off x="1222248" y="22738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l-GR" sz="2800"/>
              <a:t>Πολύπλευρο εγχείρημα τόσο για τη </a:t>
            </a:r>
            <a:r>
              <a:rPr lang="el-GR" sz="2800" b="1"/>
              <a:t>μητρική</a:t>
            </a:r>
            <a:r>
              <a:rPr lang="el-GR" sz="2800"/>
              <a:t> όσο και για τη </a:t>
            </a:r>
            <a:r>
              <a:rPr lang="el-GR" sz="2800" b="1"/>
              <a:t>δεύτερη</a:t>
            </a:r>
            <a:r>
              <a:rPr lang="el-GR" sz="2800"/>
              <a:t> γλώσσα</a:t>
            </a:r>
          </a:p>
          <a:p>
            <a:pPr lvl="1"/>
            <a:r>
              <a:rPr lang="el-GR" sz="2400"/>
              <a:t>Καθοριστικός ρόλος στην επιτυχία των μαθητών στις Παγκύπριες Εξετάσεις</a:t>
            </a:r>
          </a:p>
          <a:p>
            <a:pPr lvl="1"/>
            <a:r>
              <a:rPr lang="el-GR" sz="2400"/>
              <a:t>Μετέπειτα ακαδημαϊκή επιτυχία των φοιτητών</a:t>
            </a:r>
            <a:endParaRPr lang="el-GR" sz="2400" dirty="0"/>
          </a:p>
        </p:txBody>
      </p:sp>
    </p:spTree>
    <p:extLst>
      <p:ext uri="{BB962C8B-B14F-4D97-AF65-F5344CB8AC3E}">
        <p14:creationId xmlns:p14="http://schemas.microsoft.com/office/powerpoint/2010/main" val="271775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63FD-FCDB-0041-B2C3-BCACBD1EE8AB}"/>
              </a:ext>
            </a:extLst>
          </p:cNvPr>
          <p:cNvSpPr>
            <a:spLocks noGrp="1"/>
          </p:cNvSpPr>
          <p:nvPr>
            <p:ph type="title"/>
          </p:nvPr>
        </p:nvSpPr>
        <p:spPr>
          <a:xfrm>
            <a:off x="944588" y="422001"/>
            <a:ext cx="10058400" cy="1139671"/>
          </a:xfrm>
        </p:spPr>
        <p:txBody>
          <a:bodyPr>
            <a:normAutofit/>
          </a:bodyPr>
          <a:lstStyle/>
          <a:p>
            <a:r>
              <a:rPr lang="el-GR" sz="4800" cap="none" dirty="0"/>
              <a:t>Ακαδημαϊκός λόγος</a:t>
            </a:r>
            <a:endParaRPr lang="en-US" sz="4800" cap="none" dirty="0"/>
          </a:p>
        </p:txBody>
      </p:sp>
      <p:sp>
        <p:nvSpPr>
          <p:cNvPr id="7" name="Content Placeholder 2">
            <a:extLst>
              <a:ext uri="{FF2B5EF4-FFF2-40B4-BE49-F238E27FC236}">
                <a16:creationId xmlns:a16="http://schemas.microsoft.com/office/drawing/2014/main" id="{2C316511-2401-7241-AE62-D05962B72CFB}"/>
              </a:ext>
            </a:extLst>
          </p:cNvPr>
          <p:cNvSpPr>
            <a:spLocks noGrp="1"/>
          </p:cNvSpPr>
          <p:nvPr>
            <p:ph idx="1"/>
          </p:nvPr>
        </p:nvSpPr>
        <p:spPr>
          <a:xfrm>
            <a:off x="825110" y="1795749"/>
            <a:ext cx="10541779" cy="4640249"/>
          </a:xfrm>
        </p:spPr>
        <p:txBody>
          <a:bodyPr>
            <a:normAutofit fontScale="92500" lnSpcReduction="10000"/>
          </a:bodyPr>
          <a:lstStyle/>
          <a:p>
            <a:r>
              <a:rPr lang="el-GR" sz="3300" dirty="0"/>
              <a:t>Ακαδημαϊκός λόγος: </a:t>
            </a:r>
          </a:p>
          <a:p>
            <a:pPr lvl="1"/>
            <a:r>
              <a:rPr lang="el-GR" sz="2600" dirty="0"/>
              <a:t>το </a:t>
            </a:r>
            <a:r>
              <a:rPr lang="el-GR" sz="2600" dirty="0">
                <a:solidFill>
                  <a:srgbClr val="C00000"/>
                </a:solidFill>
              </a:rPr>
              <a:t>επίσημο επίπεδο ύφους </a:t>
            </a:r>
            <a:r>
              <a:rPr lang="el-GR" sz="2600" dirty="0"/>
              <a:t>που χρησιμοποιείται για </a:t>
            </a:r>
            <a:r>
              <a:rPr lang="el-GR" sz="2600" dirty="0">
                <a:solidFill>
                  <a:srgbClr val="C00000"/>
                </a:solidFill>
              </a:rPr>
              <a:t>διδακτικούς</a:t>
            </a:r>
            <a:r>
              <a:rPr lang="el-GR" sz="2600" dirty="0"/>
              <a:t> και </a:t>
            </a:r>
            <a:r>
              <a:rPr lang="el-GR" sz="2600" dirty="0">
                <a:solidFill>
                  <a:srgbClr val="C00000"/>
                </a:solidFill>
              </a:rPr>
              <a:t>διαδικαστικούς</a:t>
            </a:r>
            <a:r>
              <a:rPr lang="el-GR" sz="2600" dirty="0"/>
              <a:t> </a:t>
            </a:r>
            <a:r>
              <a:rPr lang="el-GR" sz="2600" dirty="0">
                <a:solidFill>
                  <a:srgbClr val="C00000"/>
                </a:solidFill>
              </a:rPr>
              <a:t>σκοπούς </a:t>
            </a:r>
            <a:r>
              <a:rPr lang="el-GR" sz="1900" dirty="0"/>
              <a:t>(</a:t>
            </a:r>
            <a:r>
              <a:rPr lang="en-US" sz="1900" dirty="0"/>
              <a:t>Bailey 2010)</a:t>
            </a:r>
            <a:endParaRPr lang="el-GR" sz="2600" dirty="0"/>
          </a:p>
          <a:p>
            <a:pPr lvl="1"/>
            <a:r>
              <a:rPr lang="el-GR" sz="2600" dirty="0"/>
              <a:t>ο </a:t>
            </a:r>
            <a:r>
              <a:rPr lang="el-GR" sz="2600" dirty="0">
                <a:solidFill>
                  <a:srgbClr val="C00000"/>
                </a:solidFill>
              </a:rPr>
              <a:t>σύνθετος</a:t>
            </a:r>
            <a:r>
              <a:rPr lang="el-GR" sz="2600" dirty="0"/>
              <a:t> λόγος της </a:t>
            </a:r>
            <a:r>
              <a:rPr lang="el-GR" sz="2600" dirty="0">
                <a:solidFill>
                  <a:srgbClr val="C00000"/>
                </a:solidFill>
              </a:rPr>
              <a:t>επιχειρηματολογίας</a:t>
            </a:r>
            <a:r>
              <a:rPr lang="el-GR" sz="2600" dirty="0"/>
              <a:t> </a:t>
            </a:r>
          </a:p>
          <a:p>
            <a:pPr lvl="1"/>
            <a:r>
              <a:rPr lang="el-GR" sz="2600" dirty="0"/>
              <a:t>ο </a:t>
            </a:r>
            <a:r>
              <a:rPr lang="el-GR" sz="2600" dirty="0">
                <a:solidFill>
                  <a:srgbClr val="C00000"/>
                </a:solidFill>
              </a:rPr>
              <a:t>επιστημονικός</a:t>
            </a:r>
            <a:r>
              <a:rPr lang="el-GR" sz="2600" dirty="0"/>
              <a:t> λόγος των γνωστικών αντικειμένων</a:t>
            </a:r>
          </a:p>
          <a:p>
            <a:pPr lvl="1"/>
            <a:r>
              <a:rPr lang="el-GR" sz="2600" dirty="0"/>
              <a:t>η γλώσσα του σχολείου</a:t>
            </a:r>
            <a:endParaRPr lang="en-US" sz="2600" dirty="0"/>
          </a:p>
          <a:p>
            <a:r>
              <a:rPr lang="el-GR" sz="3300" dirty="0"/>
              <a:t>Περιλαμβάνει: </a:t>
            </a:r>
          </a:p>
          <a:p>
            <a:pPr lvl="1"/>
            <a:r>
              <a:rPr lang="el-GR" sz="2400" dirty="0"/>
              <a:t>το λεξιλόγιο</a:t>
            </a:r>
          </a:p>
          <a:p>
            <a:pPr lvl="1"/>
            <a:r>
              <a:rPr lang="el-GR" sz="2400" dirty="0"/>
              <a:t>τα συντακτικά σχήματα και </a:t>
            </a:r>
          </a:p>
          <a:p>
            <a:pPr lvl="1"/>
            <a:r>
              <a:rPr lang="el-GR" sz="2400" dirty="0"/>
              <a:t>τις </a:t>
            </a:r>
            <a:r>
              <a:rPr lang="el-GR" sz="2400" dirty="0" err="1"/>
              <a:t>συνομιλιακές</a:t>
            </a:r>
            <a:r>
              <a:rPr lang="el-GR" sz="2400" dirty="0"/>
              <a:t> συμβάσεις που σχετίζονται με τον λόγο της τάξης, με τα διδακτικά εγχειρίδια, με τους τύπους αξιολόγησης (τεστ) και με άλλα στοιχεία του Προγράμματος Σπουδών (ΠΣ) </a:t>
            </a:r>
            <a:r>
              <a:rPr lang="el-GR" sz="1900" dirty="0"/>
              <a:t>(Αναστασιάδη-Συμεωνίδη, </a:t>
            </a:r>
            <a:r>
              <a:rPr lang="el-GR" sz="1900" dirty="0" err="1"/>
              <a:t>Βλέτση</a:t>
            </a:r>
            <a:r>
              <a:rPr lang="el-GR" sz="1900" dirty="0"/>
              <a:t> &amp; </a:t>
            </a:r>
            <a:r>
              <a:rPr lang="el-GR" sz="1900" dirty="0" err="1"/>
              <a:t>Μητσιάκη</a:t>
            </a:r>
            <a:r>
              <a:rPr lang="el-GR" sz="1900" dirty="0"/>
              <a:t> 2014)</a:t>
            </a:r>
            <a:endParaRPr lang="el-GR" sz="2400" dirty="0"/>
          </a:p>
          <a:p>
            <a:endParaRPr lang="en-US" dirty="0"/>
          </a:p>
        </p:txBody>
      </p:sp>
    </p:spTree>
    <p:extLst>
      <p:ext uri="{BB962C8B-B14F-4D97-AF65-F5344CB8AC3E}">
        <p14:creationId xmlns:p14="http://schemas.microsoft.com/office/powerpoint/2010/main" val="165966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6A76C31-629C-D14F-94B1-A41BC8730E96}"/>
              </a:ext>
            </a:extLst>
          </p:cNvPr>
          <p:cNvSpPr>
            <a:spLocks noGrp="1"/>
          </p:cNvSpPr>
          <p:nvPr>
            <p:ph type="title"/>
          </p:nvPr>
        </p:nvSpPr>
        <p:spPr>
          <a:xfrm>
            <a:off x="1490145" y="2376862"/>
            <a:ext cx="2640646" cy="2104273"/>
          </a:xfrm>
          <a:noFill/>
        </p:spPr>
        <p:txBody>
          <a:bodyPr>
            <a:normAutofit/>
          </a:bodyPr>
          <a:lstStyle/>
          <a:p>
            <a:pPr algn="ctr"/>
            <a:r>
              <a:rPr lang="el-GR" sz="3000" cap="none">
                <a:solidFill>
                  <a:srgbClr val="FFFFFF"/>
                </a:solidFill>
              </a:rPr>
              <a:t>Επιστημονικός γραμματισμός</a:t>
            </a:r>
            <a:br>
              <a:rPr lang="en-US" sz="3000" cap="none">
                <a:solidFill>
                  <a:srgbClr val="FFFFFF"/>
                </a:solidFill>
              </a:rPr>
            </a:br>
            <a:r>
              <a:rPr lang="el-GR" sz="3000" cap="none">
                <a:solidFill>
                  <a:srgbClr val="FFFFFF"/>
                </a:solidFill>
              </a:rPr>
              <a:t>Ορισμοί</a:t>
            </a:r>
            <a:endParaRPr lang="en-US" sz="3000" cap="none">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E53F2F7-E70D-464A-8DA6-5CF6BBC1DA84}"/>
              </a:ext>
            </a:extLst>
          </p:cNvPr>
          <p:cNvSpPr>
            <a:spLocks noGrp="1"/>
          </p:cNvSpPr>
          <p:nvPr>
            <p:ph idx="1"/>
          </p:nvPr>
        </p:nvSpPr>
        <p:spPr>
          <a:xfrm>
            <a:off x="6081089" y="725394"/>
            <a:ext cx="5142658" cy="5407212"/>
          </a:xfrm>
        </p:spPr>
        <p:txBody>
          <a:bodyPr anchor="ctr">
            <a:normAutofit/>
          </a:bodyPr>
          <a:lstStyle/>
          <a:p>
            <a:r>
              <a:rPr lang="el-GR" i="1"/>
              <a:t>η ικανότητα να ασχολείται κανείς με ζητήματα που σχετίζονται με την επιστήμη και με τις ιδέες της επιστήμης ως </a:t>
            </a:r>
            <a:r>
              <a:rPr lang="el-GR" i="1" err="1"/>
              <a:t>αναστοχαστικός</a:t>
            </a:r>
            <a:r>
              <a:rPr lang="el-GR" i="1"/>
              <a:t> πολίτης </a:t>
            </a:r>
            <a:r>
              <a:rPr lang="el-GR"/>
              <a:t>(</a:t>
            </a:r>
            <a:r>
              <a:rPr lang="en-US"/>
              <a:t>OECD 2017)</a:t>
            </a:r>
          </a:p>
          <a:p>
            <a:pPr marL="0" indent="0">
              <a:buNone/>
            </a:pPr>
            <a:endParaRPr lang="en-US"/>
          </a:p>
          <a:p>
            <a:r>
              <a:rPr lang="el-GR" i="1"/>
              <a:t>η ικανότητα και η επιθυμία να εξηγηθεί ο φυσικός κόσμος μέσω της αξιοποίησης του συνόλου των γνώσεων και της μεθοδολογίας, συμπεριλαμβανομένης της παρατήρησης και πειραματισμού, προκειμένου να προσδιοριστούν ερωτήματα και να συναχθούν τεκμηριωμένα συμπεράσματα</a:t>
            </a:r>
            <a:r>
              <a:rPr lang="en-US"/>
              <a:t> </a:t>
            </a:r>
            <a:endParaRPr lang="el-GR"/>
          </a:p>
          <a:p>
            <a:pPr marL="0" indent="0">
              <a:buNone/>
            </a:pPr>
            <a:r>
              <a:rPr lang="el-GR"/>
              <a:t> </a:t>
            </a:r>
            <a:r>
              <a:rPr lang="en-US"/>
              <a:t>(Council of the European Union 2018)</a:t>
            </a:r>
            <a:endParaRPr lang="el-GR"/>
          </a:p>
        </p:txBody>
      </p:sp>
      <p:sp>
        <p:nvSpPr>
          <p:cNvPr id="4" name="Slide Number Placeholder 3">
            <a:extLst>
              <a:ext uri="{FF2B5EF4-FFF2-40B4-BE49-F238E27FC236}">
                <a16:creationId xmlns:a16="http://schemas.microsoft.com/office/drawing/2014/main" id="{8EE9B615-E4B9-3946-BEBF-3CA3C955F1E3}"/>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4FAB73BC-B049-4115-A692-8D63A059BFB8}" type="slidenum">
              <a:rPr lang="en-US" sz="1900">
                <a:solidFill>
                  <a:schemeClr val="accent1"/>
                </a:solidFill>
              </a:rPr>
              <a:pPr>
                <a:lnSpc>
                  <a:spcPct val="90000"/>
                </a:lnSpc>
                <a:spcAft>
                  <a:spcPts val="600"/>
                </a:spcAft>
              </a:pPr>
              <a:t>24</a:t>
            </a:fld>
            <a:endParaRPr lang="en-US" sz="1900">
              <a:solidFill>
                <a:schemeClr val="accent1"/>
              </a:solidFill>
            </a:endParaRPr>
          </a:p>
        </p:txBody>
      </p:sp>
    </p:spTree>
    <p:extLst>
      <p:ext uri="{BB962C8B-B14F-4D97-AF65-F5344CB8AC3E}">
        <p14:creationId xmlns:p14="http://schemas.microsoft.com/office/powerpoint/2010/main" val="62494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6C31-629C-D14F-94B1-A41BC8730E96}"/>
              </a:ext>
            </a:extLst>
          </p:cNvPr>
          <p:cNvSpPr>
            <a:spLocks noGrp="1"/>
          </p:cNvSpPr>
          <p:nvPr>
            <p:ph type="title"/>
          </p:nvPr>
        </p:nvSpPr>
        <p:spPr>
          <a:xfrm>
            <a:off x="989123" y="217616"/>
            <a:ext cx="10058400" cy="1025557"/>
          </a:xfrm>
        </p:spPr>
        <p:txBody>
          <a:bodyPr>
            <a:normAutofit/>
          </a:bodyPr>
          <a:lstStyle/>
          <a:p>
            <a:r>
              <a:rPr lang="el-GR" cap="none" dirty="0"/>
              <a:t>Επιστημονικός </a:t>
            </a:r>
            <a:r>
              <a:rPr lang="el-GR" cap="none" dirty="0" err="1"/>
              <a:t>γραμματισμός</a:t>
            </a:r>
            <a:endParaRPr lang="en-US" cap="none" dirty="0"/>
          </a:p>
        </p:txBody>
      </p:sp>
      <p:sp>
        <p:nvSpPr>
          <p:cNvPr id="3" name="Content Placeholder 2">
            <a:extLst>
              <a:ext uri="{FF2B5EF4-FFF2-40B4-BE49-F238E27FC236}">
                <a16:creationId xmlns:a16="http://schemas.microsoft.com/office/drawing/2014/main" id="{8E53F2F7-E70D-464A-8DA6-5CF6BBC1DA84}"/>
              </a:ext>
            </a:extLst>
          </p:cNvPr>
          <p:cNvSpPr>
            <a:spLocks noGrp="1"/>
          </p:cNvSpPr>
          <p:nvPr>
            <p:ph idx="1"/>
          </p:nvPr>
        </p:nvSpPr>
        <p:spPr>
          <a:xfrm>
            <a:off x="1202917" y="1336891"/>
            <a:ext cx="9844606" cy="1609344"/>
          </a:xfrm>
        </p:spPr>
        <p:txBody>
          <a:bodyPr>
            <a:normAutofit fontScale="92500" lnSpcReduction="10000"/>
          </a:bodyPr>
          <a:lstStyle/>
          <a:p>
            <a:pPr marL="0" indent="0">
              <a:buNone/>
            </a:pPr>
            <a:endParaRPr lang="el-GR" dirty="0"/>
          </a:p>
          <a:p>
            <a:r>
              <a:rPr lang="el-GR" sz="2800" dirty="0"/>
              <a:t>5 στοιχεία-κλειδιά</a:t>
            </a:r>
          </a:p>
          <a:p>
            <a:r>
              <a:rPr lang="el-GR" sz="2800" dirty="0" err="1"/>
              <a:t>διεπίδραση</a:t>
            </a:r>
            <a:r>
              <a:rPr lang="el-GR" sz="2800" dirty="0"/>
              <a:t> στοιχείων μεταξύ τους αλλά και με άλλες ικανότητες-κλειδιά του 21</a:t>
            </a:r>
            <a:r>
              <a:rPr lang="el-GR" sz="2800" baseline="30000" dirty="0"/>
              <a:t>ου</a:t>
            </a:r>
            <a:r>
              <a:rPr lang="el-GR" sz="2800" dirty="0"/>
              <a:t> αιώνα </a:t>
            </a:r>
            <a:r>
              <a:rPr lang="el-GR" sz="2800" dirty="0">
                <a:sym typeface="Wingdings" pitchFamily="2" charset="2"/>
              </a:rPr>
              <a:t> </a:t>
            </a:r>
            <a:r>
              <a:rPr lang="el-GR" sz="2800" dirty="0"/>
              <a:t>δημιουργική και εφευρετική σκέψη</a:t>
            </a:r>
            <a:r>
              <a:rPr lang="en-US" sz="2800" dirty="0"/>
              <a:t> </a:t>
            </a:r>
            <a:endParaRPr lang="el-GR" sz="2800" dirty="0"/>
          </a:p>
        </p:txBody>
      </p:sp>
      <p:pic>
        <p:nvPicPr>
          <p:cNvPr id="5" name="image1.png" descr="A close up of text on a white background&#10;&#10;Description automatically generated">
            <a:extLst>
              <a:ext uri="{FF2B5EF4-FFF2-40B4-BE49-F238E27FC236}">
                <a16:creationId xmlns:a16="http://schemas.microsoft.com/office/drawing/2014/main" id="{37105D5A-D73C-4B4C-8152-874E9B1C7BCF}"/>
              </a:ext>
            </a:extLst>
          </p:cNvPr>
          <p:cNvPicPr/>
          <p:nvPr/>
        </p:nvPicPr>
        <p:blipFill>
          <a:blip r:embed="rId2"/>
          <a:srcRect/>
          <a:stretch>
            <a:fillRect/>
          </a:stretch>
        </p:blipFill>
        <p:spPr>
          <a:xfrm>
            <a:off x="2672074" y="3039953"/>
            <a:ext cx="6071234" cy="3245411"/>
          </a:xfrm>
          <a:prstGeom prst="rect">
            <a:avLst/>
          </a:prstGeom>
          <a:ln/>
        </p:spPr>
      </p:pic>
    </p:spTree>
    <p:extLst>
      <p:ext uri="{BB962C8B-B14F-4D97-AF65-F5344CB8AC3E}">
        <p14:creationId xmlns:p14="http://schemas.microsoft.com/office/powerpoint/2010/main" val="391123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6C31-629C-D14F-94B1-A41BC8730E96}"/>
              </a:ext>
            </a:extLst>
          </p:cNvPr>
          <p:cNvSpPr>
            <a:spLocks noGrp="1"/>
          </p:cNvSpPr>
          <p:nvPr>
            <p:ph type="title"/>
          </p:nvPr>
        </p:nvSpPr>
        <p:spPr>
          <a:xfrm>
            <a:off x="1490145" y="2376862"/>
            <a:ext cx="2640646" cy="2104273"/>
          </a:xfrm>
          <a:noFill/>
        </p:spPr>
        <p:txBody>
          <a:bodyPr>
            <a:normAutofit/>
          </a:bodyPr>
          <a:lstStyle/>
          <a:p>
            <a:pPr algn="ctr"/>
            <a:r>
              <a:rPr lang="el-GR" sz="3000" cap="none" dirty="0">
                <a:solidFill>
                  <a:srgbClr val="C00000"/>
                </a:solidFill>
              </a:rPr>
              <a:t>Επιστημονικός </a:t>
            </a:r>
            <a:r>
              <a:rPr lang="el-GR" sz="3000" cap="none" dirty="0" err="1">
                <a:solidFill>
                  <a:srgbClr val="C00000"/>
                </a:solidFill>
              </a:rPr>
              <a:t>γραμματισμός</a:t>
            </a:r>
            <a:endParaRPr lang="en-US" sz="3000" dirty="0">
              <a:solidFill>
                <a:srgbClr val="C00000"/>
              </a:solidFill>
            </a:endParaRPr>
          </a:p>
        </p:txBody>
      </p:sp>
      <p:graphicFrame>
        <p:nvGraphicFramePr>
          <p:cNvPr id="6" name="Content Placeholder 2">
            <a:extLst>
              <a:ext uri="{FF2B5EF4-FFF2-40B4-BE49-F238E27FC236}">
                <a16:creationId xmlns:a16="http://schemas.microsoft.com/office/drawing/2014/main" id="{89DC026D-712A-402C-B4FD-D3962B253D29}"/>
              </a:ext>
            </a:extLst>
          </p:cNvPr>
          <p:cNvGraphicFramePr>
            <a:graphicFrameLocks noGrp="1"/>
          </p:cNvGraphicFramePr>
          <p:nvPr>
            <p:ph idx="1"/>
            <p:extLst>
              <p:ext uri="{D42A27DB-BD31-4B8C-83A1-F6EECF244321}">
                <p14:modId xmlns:p14="http://schemas.microsoft.com/office/powerpoint/2010/main" val="3139936307"/>
              </p:ext>
            </p:extLst>
          </p:nvPr>
        </p:nvGraphicFramePr>
        <p:xfrm>
          <a:off x="5712312" y="725488"/>
          <a:ext cx="6131858" cy="540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B8F4186-3612-BC4D-872B-904B0F1DC9EC}"/>
              </a:ext>
            </a:extLst>
          </p:cNvPr>
          <p:cNvSpPr>
            <a:spLocks noGrp="1"/>
          </p:cNvSpPr>
          <p:nvPr>
            <p:ph type="sldNum" sz="quarter" idx="12"/>
          </p:nvPr>
        </p:nvSpPr>
        <p:spPr/>
        <p:txBody>
          <a:bodyPr/>
          <a:lstStyle/>
          <a:p>
            <a:fld id="{4FAB73BC-B049-4115-A692-8D63A059BFB8}" type="slidenum">
              <a:rPr lang="en-US" smtClean="0"/>
              <a:t>26</a:t>
            </a:fld>
            <a:endParaRPr lang="en-US"/>
          </a:p>
        </p:txBody>
      </p:sp>
    </p:spTree>
    <p:extLst>
      <p:ext uri="{BB962C8B-B14F-4D97-AF65-F5344CB8AC3E}">
        <p14:creationId xmlns:p14="http://schemas.microsoft.com/office/powerpoint/2010/main" val="34195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6C31-629C-D14F-94B1-A41BC8730E96}"/>
              </a:ext>
            </a:extLst>
          </p:cNvPr>
          <p:cNvSpPr>
            <a:spLocks noGrp="1"/>
          </p:cNvSpPr>
          <p:nvPr>
            <p:ph type="title"/>
          </p:nvPr>
        </p:nvSpPr>
        <p:spPr>
          <a:xfrm>
            <a:off x="1066800" y="242894"/>
            <a:ext cx="10058400" cy="1609344"/>
          </a:xfrm>
        </p:spPr>
        <p:txBody>
          <a:bodyPr>
            <a:normAutofit/>
          </a:bodyPr>
          <a:lstStyle/>
          <a:p>
            <a:r>
              <a:rPr lang="el-GR" cap="none" dirty="0"/>
              <a:t>Επιστημονικός </a:t>
            </a:r>
            <a:r>
              <a:rPr lang="el-GR" cap="none" dirty="0" err="1"/>
              <a:t>γραμματισμός</a:t>
            </a:r>
            <a:endParaRPr lang="en-US" dirty="0"/>
          </a:p>
        </p:txBody>
      </p:sp>
      <p:graphicFrame>
        <p:nvGraphicFramePr>
          <p:cNvPr id="6" name="Content Placeholder 9">
            <a:extLst>
              <a:ext uri="{FF2B5EF4-FFF2-40B4-BE49-F238E27FC236}">
                <a16:creationId xmlns:a16="http://schemas.microsoft.com/office/drawing/2014/main" id="{126C3FD0-5003-4647-A257-063532F81A6E}"/>
              </a:ext>
            </a:extLst>
          </p:cNvPr>
          <p:cNvGraphicFramePr>
            <a:graphicFrameLocks/>
          </p:cNvGraphicFramePr>
          <p:nvPr>
            <p:extLst>
              <p:ext uri="{D42A27DB-BD31-4B8C-83A1-F6EECF244321}">
                <p14:modId xmlns:p14="http://schemas.microsoft.com/office/powerpoint/2010/main" val="378090361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96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25A3-B11E-9741-8750-C7A2E73F23BA}"/>
              </a:ext>
            </a:extLst>
          </p:cNvPr>
          <p:cNvSpPr>
            <a:spLocks noGrp="1"/>
          </p:cNvSpPr>
          <p:nvPr>
            <p:ph type="title"/>
          </p:nvPr>
        </p:nvSpPr>
        <p:spPr>
          <a:xfrm>
            <a:off x="1069848" y="484632"/>
            <a:ext cx="10058400" cy="1609344"/>
          </a:xfrm>
        </p:spPr>
        <p:txBody>
          <a:bodyPr>
            <a:normAutofit/>
          </a:bodyPr>
          <a:lstStyle/>
          <a:p>
            <a:r>
              <a:rPr lang="el-GR" dirty="0">
                <a:solidFill>
                  <a:schemeClr val="tx1"/>
                </a:solidFill>
              </a:rPr>
              <a:t>Η </a:t>
            </a:r>
            <a:r>
              <a:rPr lang="el-GR" cap="none" dirty="0">
                <a:solidFill>
                  <a:schemeClr val="tx1"/>
                </a:solidFill>
              </a:rPr>
              <a:t>σημασία του επιστημονικού </a:t>
            </a:r>
            <a:r>
              <a:rPr lang="el-GR" cap="none" dirty="0" err="1">
                <a:solidFill>
                  <a:schemeClr val="tx1"/>
                </a:solidFill>
              </a:rPr>
              <a:t>γραμματισμού</a:t>
            </a:r>
            <a:endParaRPr lang="en-US" cap="none" dirty="0">
              <a:solidFill>
                <a:schemeClr val="tx1"/>
              </a:solidFill>
            </a:endParaRPr>
          </a:p>
        </p:txBody>
      </p:sp>
      <p:sp>
        <p:nvSpPr>
          <p:cNvPr id="4" name="Slide Number Placeholder 3">
            <a:extLst>
              <a:ext uri="{FF2B5EF4-FFF2-40B4-BE49-F238E27FC236}">
                <a16:creationId xmlns:a16="http://schemas.microsoft.com/office/drawing/2014/main" id="{F921DDA1-FE0C-2B4E-9DE9-23E3D3DC233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808DEA84-9B57-43E4-ABEC-01FAD977FCAA}"/>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47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46C1-70DE-2948-BCF0-3AF9046F832D}"/>
              </a:ext>
            </a:extLst>
          </p:cNvPr>
          <p:cNvSpPr>
            <a:spLocks noGrp="1"/>
          </p:cNvSpPr>
          <p:nvPr>
            <p:ph type="title"/>
          </p:nvPr>
        </p:nvSpPr>
        <p:spPr/>
        <p:txBody>
          <a:bodyPr>
            <a:normAutofit/>
          </a:bodyPr>
          <a:lstStyle/>
          <a:p>
            <a:r>
              <a:rPr lang="el-GR" cap="none" dirty="0">
                <a:solidFill>
                  <a:schemeClr val="tx1"/>
                </a:solidFill>
              </a:rPr>
              <a:t>Ο επιστημονικός λόγος</a:t>
            </a:r>
            <a:endParaRPr lang="en-US" cap="none" dirty="0">
              <a:solidFill>
                <a:schemeClr val="tx1"/>
              </a:solidFill>
            </a:endParaRPr>
          </a:p>
        </p:txBody>
      </p:sp>
      <p:sp>
        <p:nvSpPr>
          <p:cNvPr id="3" name="Content Placeholder 2">
            <a:extLst>
              <a:ext uri="{FF2B5EF4-FFF2-40B4-BE49-F238E27FC236}">
                <a16:creationId xmlns:a16="http://schemas.microsoft.com/office/drawing/2014/main" id="{67C40D9D-FE26-3D4D-858B-1E1DD284211C}"/>
              </a:ext>
            </a:extLst>
          </p:cNvPr>
          <p:cNvSpPr>
            <a:spLocks noGrp="1"/>
          </p:cNvSpPr>
          <p:nvPr>
            <p:ph idx="1"/>
          </p:nvPr>
        </p:nvSpPr>
        <p:spPr/>
        <p:txBody>
          <a:bodyPr>
            <a:normAutofit/>
          </a:bodyPr>
          <a:lstStyle/>
          <a:p>
            <a:r>
              <a:rPr lang="el-GR" sz="2800" dirty="0"/>
              <a:t>Ποικιλία</a:t>
            </a:r>
          </a:p>
          <a:p>
            <a:pPr lvl="1"/>
            <a:r>
              <a:rPr lang="el-GR" sz="2400" dirty="0"/>
              <a:t>ως προς τον </a:t>
            </a:r>
            <a:r>
              <a:rPr lang="el-GR" sz="2400" b="1" dirty="0"/>
              <a:t>τρόπο εκφοράς</a:t>
            </a:r>
            <a:r>
              <a:rPr lang="el-GR" sz="2400" dirty="0"/>
              <a:t>, π.χ. επίσημος ή ανεπίσημος λόγος σε γραπτό, προφορικό ή υβριδικό (λ.χ. </a:t>
            </a:r>
            <a:r>
              <a:rPr lang="en-US" sz="2400" dirty="0"/>
              <a:t>blog</a:t>
            </a:r>
            <a:r>
              <a:rPr lang="el-GR" sz="2400" dirty="0"/>
              <a:t>) μέσο</a:t>
            </a:r>
            <a:r>
              <a:rPr lang="en-US" sz="2400" dirty="0"/>
              <a:t> </a:t>
            </a:r>
            <a:endParaRPr lang="el-GR" sz="2400" dirty="0"/>
          </a:p>
          <a:p>
            <a:pPr lvl="1"/>
            <a:r>
              <a:rPr lang="el-GR" sz="2400" dirty="0"/>
              <a:t>ως προς τη </a:t>
            </a:r>
            <a:r>
              <a:rPr lang="el-GR" sz="2400" b="1" dirty="0"/>
              <a:t>ρητορική λειτουργία</a:t>
            </a:r>
            <a:r>
              <a:rPr lang="el-GR" sz="2400" dirty="0"/>
              <a:t>, π.χ. ερμηνευτική, προτρεπτική, πολεμική, δημιουργική, κ.ά.</a:t>
            </a:r>
            <a:r>
              <a:rPr lang="en-US" sz="2400" dirty="0"/>
              <a:t> </a:t>
            </a:r>
            <a:endParaRPr lang="el-GR" sz="2400" dirty="0"/>
          </a:p>
          <a:p>
            <a:pPr lvl="1"/>
            <a:r>
              <a:rPr lang="el-GR" sz="2400" dirty="0"/>
              <a:t>ως προς τη </a:t>
            </a:r>
            <a:r>
              <a:rPr lang="el-GR" sz="2400" b="1" dirty="0"/>
              <a:t>στάση των παραγωγών</a:t>
            </a:r>
            <a:endParaRPr lang="el-GR" sz="2400" dirty="0"/>
          </a:p>
          <a:p>
            <a:pPr lvl="2"/>
            <a:r>
              <a:rPr lang="el-GR" sz="2000" dirty="0"/>
              <a:t>μπορεί να απευθύνεται σε ειδικούς επιστήμονες, μαθητές και μη ειδικούς</a:t>
            </a:r>
          </a:p>
          <a:p>
            <a:pPr lvl="2"/>
            <a:r>
              <a:rPr lang="el-GR" sz="2000" dirty="0"/>
              <a:t>να εκφέρεται εντός της ίδιας ομάδας, π.χ. επιστήμονας προς επιστήμονα, αλλά και μεταξύ διαφορετικών ομάδων, π.χ. επιστήμονας προς μαθητές</a:t>
            </a:r>
            <a:endParaRPr lang="en-US" sz="2000" dirty="0"/>
          </a:p>
        </p:txBody>
      </p:sp>
      <p:sp>
        <p:nvSpPr>
          <p:cNvPr id="4" name="Slide Number Placeholder 3">
            <a:extLst>
              <a:ext uri="{FF2B5EF4-FFF2-40B4-BE49-F238E27FC236}">
                <a16:creationId xmlns:a16="http://schemas.microsoft.com/office/drawing/2014/main" id="{83D4A004-750F-904B-99E2-04ECAFF8E44C}"/>
              </a:ext>
            </a:extLst>
          </p:cNvPr>
          <p:cNvSpPr>
            <a:spLocks noGrp="1"/>
          </p:cNvSpPr>
          <p:nvPr>
            <p:ph type="sldNum" sz="quarter" idx="12"/>
          </p:nvPr>
        </p:nvSpPr>
        <p:spPr/>
        <p:txBody>
          <a:bodyPr/>
          <a:lstStyle/>
          <a:p>
            <a:fld id="{4FAB73BC-B049-4115-A692-8D63A059BFB8}" type="slidenum">
              <a:rPr lang="en-US" smtClean="0"/>
              <a:t>29</a:t>
            </a:fld>
            <a:endParaRPr lang="en-US"/>
          </a:p>
        </p:txBody>
      </p:sp>
    </p:spTree>
    <p:extLst>
      <p:ext uri="{BB962C8B-B14F-4D97-AF65-F5344CB8AC3E}">
        <p14:creationId xmlns:p14="http://schemas.microsoft.com/office/powerpoint/2010/main" val="70594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Oval 7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80D05771-25F6-F24F-8238-E62328B007F2}"/>
              </a:ext>
            </a:extLst>
          </p:cNvPr>
          <p:cNvSpPr>
            <a:spLocks noGrp="1"/>
          </p:cNvSpPr>
          <p:nvPr>
            <p:ph type="title"/>
          </p:nvPr>
        </p:nvSpPr>
        <p:spPr>
          <a:xfrm>
            <a:off x="1490145" y="2376862"/>
            <a:ext cx="2640646" cy="2104273"/>
          </a:xfrm>
          <a:noFill/>
        </p:spPr>
        <p:txBody>
          <a:bodyPr>
            <a:normAutofit/>
          </a:bodyPr>
          <a:lstStyle/>
          <a:p>
            <a:pPr algn="ctr"/>
            <a:r>
              <a:rPr lang="el-GR" sz="3600" cap="none" dirty="0">
                <a:solidFill>
                  <a:srgbClr val="FFFFFF"/>
                </a:solidFill>
                <a:latin typeface="Gentium Plus"/>
                <a:cs typeface="Gentium Plus"/>
              </a:rPr>
              <a:t>Κοινές παραδοχές</a:t>
            </a:r>
            <a:endParaRPr lang="en-GR" sz="3600" dirty="0">
              <a:solidFill>
                <a:srgbClr val="FFFFFF"/>
              </a:solidFill>
            </a:endParaRPr>
          </a:p>
        </p:txBody>
      </p:sp>
      <p:sp>
        <p:nvSpPr>
          <p:cNvPr id="78" name="Rectangle 7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6628" name="Rectangle 3">
            <a:extLst>
              <a:ext uri="{FF2B5EF4-FFF2-40B4-BE49-F238E27FC236}">
                <a16:creationId xmlns:a16="http://schemas.microsoft.com/office/drawing/2014/main" id="{4D1851B3-A86C-44F8-87A4-5153D46BDFCF}"/>
              </a:ext>
            </a:extLst>
          </p:cNvPr>
          <p:cNvGraphicFramePr/>
          <p:nvPr>
            <p:extLst>
              <p:ext uri="{D42A27DB-BD31-4B8C-83A1-F6EECF244321}">
                <p14:modId xmlns:p14="http://schemas.microsoft.com/office/powerpoint/2010/main" val="3051998772"/>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827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231B-C809-8D44-8D93-00A85A3D7EB6}"/>
              </a:ext>
            </a:extLst>
          </p:cNvPr>
          <p:cNvSpPr>
            <a:spLocks noGrp="1"/>
          </p:cNvSpPr>
          <p:nvPr>
            <p:ph type="title"/>
          </p:nvPr>
        </p:nvSpPr>
        <p:spPr>
          <a:xfrm>
            <a:off x="1069848" y="484632"/>
            <a:ext cx="10526896" cy="903104"/>
          </a:xfrm>
        </p:spPr>
        <p:txBody>
          <a:bodyPr>
            <a:normAutofit/>
          </a:bodyPr>
          <a:lstStyle/>
          <a:p>
            <a:r>
              <a:rPr lang="el-GR" sz="4000" cap="none" dirty="0">
                <a:solidFill>
                  <a:schemeClr val="tx1"/>
                </a:solidFill>
              </a:rPr>
              <a:t>Τα χαρακτηριστικά του επιστημονικού λόγου</a:t>
            </a:r>
            <a:endParaRPr lang="en-US" sz="4000" cap="none" dirty="0">
              <a:solidFill>
                <a:schemeClr val="tx1"/>
              </a:solidFill>
            </a:endParaRPr>
          </a:p>
        </p:txBody>
      </p:sp>
      <p:sp>
        <p:nvSpPr>
          <p:cNvPr id="3" name="Content Placeholder 2">
            <a:extLst>
              <a:ext uri="{FF2B5EF4-FFF2-40B4-BE49-F238E27FC236}">
                <a16:creationId xmlns:a16="http://schemas.microsoft.com/office/drawing/2014/main" id="{66ADCF79-CBDD-F745-B534-758ED842B3B7}"/>
              </a:ext>
            </a:extLst>
          </p:cNvPr>
          <p:cNvSpPr>
            <a:spLocks noGrp="1"/>
          </p:cNvSpPr>
          <p:nvPr>
            <p:ph idx="1"/>
          </p:nvPr>
        </p:nvSpPr>
        <p:spPr>
          <a:xfrm>
            <a:off x="1069848" y="1658829"/>
            <a:ext cx="10058400" cy="4050792"/>
          </a:xfrm>
        </p:spPr>
        <p:txBody>
          <a:bodyPr/>
          <a:lstStyle/>
          <a:p>
            <a:r>
              <a:rPr lang="el-GR" sz="2400" dirty="0" err="1"/>
              <a:t>λεξικογραμματικά</a:t>
            </a:r>
            <a:r>
              <a:rPr lang="el-GR" sz="2400" dirty="0"/>
              <a:t>, σημασιολογικά και </a:t>
            </a:r>
            <a:r>
              <a:rPr lang="el-GR" sz="2400" dirty="0" err="1"/>
              <a:t>κοινωνιοσημειωτικά</a:t>
            </a:r>
            <a:r>
              <a:rPr lang="el-GR" sz="2400" dirty="0"/>
              <a:t> χαρακτηριστικά</a:t>
            </a:r>
            <a:r>
              <a:rPr lang="en-US" sz="2400" dirty="0"/>
              <a:t> </a:t>
            </a:r>
            <a:endParaRPr lang="el-GR" sz="2400" dirty="0"/>
          </a:p>
          <a:p>
            <a:pPr lvl="1"/>
            <a:r>
              <a:rPr lang="el-GR" sz="2000" b="1" dirty="0" err="1"/>
              <a:t>Αποστασιοποιημένη</a:t>
            </a:r>
            <a:r>
              <a:rPr lang="el-GR" sz="2000" b="1" dirty="0"/>
              <a:t> στάση </a:t>
            </a:r>
            <a:r>
              <a:rPr lang="el-GR" sz="2000" dirty="0"/>
              <a:t>του υποκειμένου (αντικειμενικότητα), π.χ. </a:t>
            </a:r>
            <a:r>
              <a:rPr lang="el-GR" sz="2000" i="1" dirty="0"/>
              <a:t>επιχειρείται η ανάλυση</a:t>
            </a:r>
            <a:r>
              <a:rPr lang="el-GR" sz="2000" dirty="0"/>
              <a:t>… </a:t>
            </a:r>
          </a:p>
          <a:p>
            <a:pPr lvl="1"/>
            <a:r>
              <a:rPr lang="el-GR" sz="2000" b="1" dirty="0"/>
              <a:t>Πυκνότητα, ακρίβεια και υψηλό φορτίο πληροφοριών</a:t>
            </a:r>
            <a:r>
              <a:rPr lang="el-GR" sz="2000" dirty="0"/>
              <a:t>, τεχνικές και αφηρημένες έννοιες εκφρασμένες με ακριβή και ευσύνοπτο τρόπο. </a:t>
            </a:r>
            <a:endParaRPr lang="en-US" sz="2000" dirty="0"/>
          </a:p>
          <a:p>
            <a:pPr lvl="1"/>
            <a:endParaRPr lang="en-US" dirty="0"/>
          </a:p>
        </p:txBody>
      </p:sp>
      <p:sp>
        <p:nvSpPr>
          <p:cNvPr id="5" name="TextBox 4">
            <a:extLst>
              <a:ext uri="{FF2B5EF4-FFF2-40B4-BE49-F238E27FC236}">
                <a16:creationId xmlns:a16="http://schemas.microsoft.com/office/drawing/2014/main" id="{DBAA8443-822A-E640-B998-1114F2242294}"/>
              </a:ext>
            </a:extLst>
          </p:cNvPr>
          <p:cNvSpPr txBox="1"/>
          <p:nvPr/>
        </p:nvSpPr>
        <p:spPr>
          <a:xfrm>
            <a:off x="7532208" y="6261870"/>
            <a:ext cx="3778920" cy="369332"/>
          </a:xfrm>
          <a:prstGeom prst="rect">
            <a:avLst/>
          </a:prstGeom>
          <a:noFill/>
        </p:spPr>
        <p:txBody>
          <a:bodyPr wrap="none" rtlCol="0">
            <a:spAutoFit/>
          </a:bodyPr>
          <a:lstStyle/>
          <a:p>
            <a:r>
              <a:rPr lang="el-GR" dirty="0"/>
              <a:t>Ιστορία της Κύπρου για το Γυμνάσιο</a:t>
            </a:r>
            <a:endParaRPr lang="en-US" dirty="0"/>
          </a:p>
        </p:txBody>
      </p:sp>
      <p:sp>
        <p:nvSpPr>
          <p:cNvPr id="6" name="Slide Number Placeholder 5">
            <a:extLst>
              <a:ext uri="{FF2B5EF4-FFF2-40B4-BE49-F238E27FC236}">
                <a16:creationId xmlns:a16="http://schemas.microsoft.com/office/drawing/2014/main" id="{3EAD84A2-4244-164D-8A4F-DC6D3AAC9FC3}"/>
              </a:ext>
            </a:extLst>
          </p:cNvPr>
          <p:cNvSpPr>
            <a:spLocks noGrp="1"/>
          </p:cNvSpPr>
          <p:nvPr>
            <p:ph type="sldNum" sz="quarter" idx="12"/>
          </p:nvPr>
        </p:nvSpPr>
        <p:spPr/>
        <p:txBody>
          <a:bodyPr/>
          <a:lstStyle/>
          <a:p>
            <a:fld id="{4FAB73BC-B049-4115-A692-8D63A059BFB8}" type="slidenum">
              <a:rPr lang="en-US" smtClean="0"/>
              <a:t>30</a:t>
            </a:fld>
            <a:endParaRPr lang="en-US"/>
          </a:p>
        </p:txBody>
      </p:sp>
      <p:pic>
        <p:nvPicPr>
          <p:cNvPr id="8" name="Picture 7" descr="Text&#10;&#10;Description automatically generated">
            <a:extLst>
              <a:ext uri="{FF2B5EF4-FFF2-40B4-BE49-F238E27FC236}">
                <a16:creationId xmlns:a16="http://schemas.microsoft.com/office/drawing/2014/main" id="{CD45E75A-721F-AF40-902E-2A713F133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19" y="4076766"/>
            <a:ext cx="6639162" cy="1770035"/>
          </a:xfrm>
          <a:prstGeom prst="rect">
            <a:avLst/>
          </a:prstGeom>
        </p:spPr>
      </p:pic>
      <p:sp>
        <p:nvSpPr>
          <p:cNvPr id="9" name="TextBox 8">
            <a:extLst>
              <a:ext uri="{FF2B5EF4-FFF2-40B4-BE49-F238E27FC236}">
                <a16:creationId xmlns:a16="http://schemas.microsoft.com/office/drawing/2014/main" id="{4BB2E083-39CB-D64C-9C63-7F5E160A5DFC}"/>
              </a:ext>
            </a:extLst>
          </p:cNvPr>
          <p:cNvSpPr txBox="1"/>
          <p:nvPr/>
        </p:nvSpPr>
        <p:spPr>
          <a:xfrm>
            <a:off x="1483057" y="5869669"/>
            <a:ext cx="2314480" cy="369332"/>
          </a:xfrm>
          <a:prstGeom prst="rect">
            <a:avLst/>
          </a:prstGeom>
          <a:noFill/>
        </p:spPr>
        <p:txBody>
          <a:bodyPr wrap="none" rtlCol="0">
            <a:spAutoFit/>
          </a:bodyPr>
          <a:lstStyle/>
          <a:p>
            <a:r>
              <a:rPr lang="el-GR" dirty="0"/>
              <a:t>Φυσική Β΄ Γυμνασίου</a:t>
            </a:r>
            <a:endParaRPr lang="en-US" dirty="0"/>
          </a:p>
        </p:txBody>
      </p:sp>
      <p:cxnSp>
        <p:nvCxnSpPr>
          <p:cNvPr id="11" name="Straight Connector 10">
            <a:extLst>
              <a:ext uri="{FF2B5EF4-FFF2-40B4-BE49-F238E27FC236}">
                <a16:creationId xmlns:a16="http://schemas.microsoft.com/office/drawing/2014/main" id="{B98AAE00-F670-4540-AEFE-98D775542A90}"/>
              </a:ext>
            </a:extLst>
          </p:cNvPr>
          <p:cNvCxnSpPr/>
          <p:nvPr/>
        </p:nvCxnSpPr>
        <p:spPr>
          <a:xfrm>
            <a:off x="342900" y="4286250"/>
            <a:ext cx="136017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716A7A9-1DEC-2A45-8929-FA30F736508E}"/>
              </a:ext>
            </a:extLst>
          </p:cNvPr>
          <p:cNvCxnSpPr>
            <a:cxnSpLocks/>
          </p:cNvCxnSpPr>
          <p:nvPr/>
        </p:nvCxnSpPr>
        <p:spPr>
          <a:xfrm>
            <a:off x="2094430" y="4286250"/>
            <a:ext cx="71735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BD1DB990-DF18-4446-AA60-38EDD07082CD}"/>
              </a:ext>
            </a:extLst>
          </p:cNvPr>
          <p:cNvCxnSpPr>
            <a:cxnSpLocks/>
          </p:cNvCxnSpPr>
          <p:nvPr/>
        </p:nvCxnSpPr>
        <p:spPr>
          <a:xfrm>
            <a:off x="3204210" y="4286250"/>
            <a:ext cx="48768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454D58E3-83EA-C040-9285-662D95C78C60}"/>
              </a:ext>
            </a:extLst>
          </p:cNvPr>
          <p:cNvCxnSpPr>
            <a:cxnSpLocks/>
          </p:cNvCxnSpPr>
          <p:nvPr/>
        </p:nvCxnSpPr>
        <p:spPr>
          <a:xfrm>
            <a:off x="4015740" y="4286250"/>
            <a:ext cx="38481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C8486E0-56E2-644F-B1FB-16D3CF5ED6D1}"/>
              </a:ext>
            </a:extLst>
          </p:cNvPr>
          <p:cNvCxnSpPr>
            <a:cxnSpLocks/>
          </p:cNvCxnSpPr>
          <p:nvPr/>
        </p:nvCxnSpPr>
        <p:spPr>
          <a:xfrm>
            <a:off x="2852620" y="4587240"/>
            <a:ext cx="83927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171C0F28-E792-7948-9CCD-DD48F72FD274}"/>
              </a:ext>
            </a:extLst>
          </p:cNvPr>
          <p:cNvCxnSpPr>
            <a:cxnSpLocks/>
          </p:cNvCxnSpPr>
          <p:nvPr/>
        </p:nvCxnSpPr>
        <p:spPr>
          <a:xfrm>
            <a:off x="3924300" y="4587240"/>
            <a:ext cx="476250" cy="0"/>
          </a:xfrm>
          <a:prstGeom prst="line">
            <a:avLst/>
          </a:prstGeom>
          <a:ln w="28575">
            <a:solidFill>
              <a:srgbClr val="0070C0"/>
            </a:solidFill>
          </a:ln>
        </p:spPr>
        <p:style>
          <a:lnRef idx="2">
            <a:schemeClr val="dk1"/>
          </a:lnRef>
          <a:fillRef idx="0">
            <a:schemeClr val="dk1"/>
          </a:fillRef>
          <a:effectRef idx="1">
            <a:schemeClr val="dk1"/>
          </a:effectRef>
          <a:fontRef idx="minor">
            <a:schemeClr val="tx1"/>
          </a:fontRef>
        </p:style>
      </p:cxnSp>
      <p:pic>
        <p:nvPicPr>
          <p:cNvPr id="15" name="image14.png" descr="pasted-image.png">
            <a:extLst>
              <a:ext uri="{FF2B5EF4-FFF2-40B4-BE49-F238E27FC236}">
                <a16:creationId xmlns:a16="http://schemas.microsoft.com/office/drawing/2014/main" id="{46141005-A5BB-504D-B995-76581BC32453}"/>
              </a:ext>
            </a:extLst>
          </p:cNvPr>
          <p:cNvPicPr/>
          <p:nvPr/>
        </p:nvPicPr>
        <p:blipFill>
          <a:blip r:embed="rId3"/>
          <a:stretch>
            <a:fillRect/>
          </a:stretch>
        </p:blipFill>
        <p:spPr>
          <a:xfrm>
            <a:off x="6774181" y="3811722"/>
            <a:ext cx="5417819" cy="2328775"/>
          </a:xfrm>
          <a:prstGeom prst="rect">
            <a:avLst/>
          </a:prstGeom>
          <a:ln w="12700">
            <a:miter lim="400000"/>
          </a:ln>
        </p:spPr>
      </p:pic>
    </p:spTree>
    <p:extLst>
      <p:ext uri="{BB962C8B-B14F-4D97-AF65-F5344CB8AC3E}">
        <p14:creationId xmlns:p14="http://schemas.microsoft.com/office/powerpoint/2010/main" val="170342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1522-1CC2-414B-B160-E9544D723933}"/>
              </a:ext>
            </a:extLst>
          </p:cNvPr>
          <p:cNvSpPr>
            <a:spLocks noGrp="1"/>
          </p:cNvSpPr>
          <p:nvPr>
            <p:ph type="title"/>
          </p:nvPr>
        </p:nvSpPr>
        <p:spPr>
          <a:xfrm>
            <a:off x="1069848" y="484632"/>
            <a:ext cx="10383012" cy="767700"/>
          </a:xfrm>
        </p:spPr>
        <p:txBody>
          <a:bodyPr>
            <a:normAutofit/>
          </a:bodyPr>
          <a:lstStyle/>
          <a:p>
            <a:r>
              <a:rPr lang="el-GR" sz="4000" cap="none" dirty="0"/>
              <a:t>Τα χαρακτηριστικά του επιστημονικού λόγου</a:t>
            </a:r>
            <a:endParaRPr lang="en-US" sz="4000" dirty="0"/>
          </a:p>
        </p:txBody>
      </p:sp>
      <p:sp>
        <p:nvSpPr>
          <p:cNvPr id="3" name="Content Placeholder 2">
            <a:extLst>
              <a:ext uri="{FF2B5EF4-FFF2-40B4-BE49-F238E27FC236}">
                <a16:creationId xmlns:a16="http://schemas.microsoft.com/office/drawing/2014/main" id="{866B8899-4AFA-9B41-A824-538DE1E73A91}"/>
              </a:ext>
            </a:extLst>
          </p:cNvPr>
          <p:cNvSpPr>
            <a:spLocks noGrp="1"/>
          </p:cNvSpPr>
          <p:nvPr>
            <p:ph idx="1"/>
          </p:nvPr>
        </p:nvSpPr>
        <p:spPr>
          <a:xfrm>
            <a:off x="1069848" y="1497330"/>
            <a:ext cx="10058400" cy="4674870"/>
          </a:xfrm>
        </p:spPr>
        <p:txBody>
          <a:bodyPr/>
          <a:lstStyle/>
          <a:p>
            <a:pPr lvl="1"/>
            <a:r>
              <a:rPr lang="el-GR" sz="2400" b="1" dirty="0"/>
              <a:t>Τακτικά οργανωμένη ανάπτυξη της επιχειρηματολογίας </a:t>
            </a:r>
            <a:r>
              <a:rPr lang="el-GR" sz="2400" dirty="0"/>
              <a:t>και λογικό ξεδίπλωμα των ιδεών ή και χρήση </a:t>
            </a:r>
            <a:r>
              <a:rPr lang="el-GR" sz="2400" b="1" dirty="0"/>
              <a:t>ταξινομιών</a:t>
            </a:r>
            <a:r>
              <a:rPr lang="el-GR" sz="2400" dirty="0"/>
              <a:t>, π.χ. </a:t>
            </a:r>
            <a:r>
              <a:rPr lang="el-GR" sz="2400" i="1" dirty="0"/>
              <a:t>υποατομικά σωματίδια: πρωτόνια, νετρόνια, ηλεκτρόνια</a:t>
            </a:r>
            <a:r>
              <a:rPr lang="el-GR" sz="2400" dirty="0"/>
              <a:t>.</a:t>
            </a:r>
            <a:endParaRPr lang="en-US" sz="2400" dirty="0"/>
          </a:p>
          <a:p>
            <a:pPr lvl="1"/>
            <a:endParaRPr lang="en-US" dirty="0"/>
          </a:p>
        </p:txBody>
      </p:sp>
      <p:sp>
        <p:nvSpPr>
          <p:cNvPr id="5" name="TextBox 4">
            <a:extLst>
              <a:ext uri="{FF2B5EF4-FFF2-40B4-BE49-F238E27FC236}">
                <a16:creationId xmlns:a16="http://schemas.microsoft.com/office/drawing/2014/main" id="{30C3A3F6-148E-F741-9F1D-1BB1E9710E6B}"/>
              </a:ext>
            </a:extLst>
          </p:cNvPr>
          <p:cNvSpPr txBox="1"/>
          <p:nvPr/>
        </p:nvSpPr>
        <p:spPr>
          <a:xfrm>
            <a:off x="3856628" y="6016060"/>
            <a:ext cx="3694153" cy="369332"/>
          </a:xfrm>
          <a:prstGeom prst="rect">
            <a:avLst/>
          </a:prstGeom>
          <a:noFill/>
        </p:spPr>
        <p:txBody>
          <a:bodyPr wrap="none" rtlCol="0">
            <a:spAutoFit/>
          </a:bodyPr>
          <a:lstStyle/>
          <a:p>
            <a:r>
              <a:rPr lang="el-GR" dirty="0"/>
              <a:t>Φυσική Ε΄ Δημοτικού, ΟΕΔΒ, Αθήνα</a:t>
            </a:r>
            <a:endParaRPr lang="en-US" dirty="0"/>
          </a:p>
        </p:txBody>
      </p:sp>
      <p:sp>
        <p:nvSpPr>
          <p:cNvPr id="6" name="Slide Number Placeholder 5">
            <a:extLst>
              <a:ext uri="{FF2B5EF4-FFF2-40B4-BE49-F238E27FC236}">
                <a16:creationId xmlns:a16="http://schemas.microsoft.com/office/drawing/2014/main" id="{DC029AA4-5C4C-794E-A59E-1F8F757F9B61}"/>
              </a:ext>
            </a:extLst>
          </p:cNvPr>
          <p:cNvSpPr>
            <a:spLocks noGrp="1"/>
          </p:cNvSpPr>
          <p:nvPr>
            <p:ph type="sldNum" sz="quarter" idx="12"/>
          </p:nvPr>
        </p:nvSpPr>
        <p:spPr/>
        <p:txBody>
          <a:bodyPr/>
          <a:lstStyle/>
          <a:p>
            <a:fld id="{4FAB73BC-B049-4115-A692-8D63A059BFB8}" type="slidenum">
              <a:rPr lang="en-US" smtClean="0"/>
              <a:t>31</a:t>
            </a:fld>
            <a:endParaRPr lang="en-US"/>
          </a:p>
        </p:txBody>
      </p:sp>
      <p:pic>
        <p:nvPicPr>
          <p:cNvPr id="8" name="image15.png" descr="pasted-image.png">
            <a:extLst>
              <a:ext uri="{FF2B5EF4-FFF2-40B4-BE49-F238E27FC236}">
                <a16:creationId xmlns:a16="http://schemas.microsoft.com/office/drawing/2014/main" id="{499095A8-EA6D-B64B-BA5A-F276C7D2FE79}"/>
              </a:ext>
            </a:extLst>
          </p:cNvPr>
          <p:cNvPicPr/>
          <p:nvPr/>
        </p:nvPicPr>
        <p:blipFill>
          <a:blip r:embed="rId2"/>
          <a:stretch>
            <a:fillRect/>
          </a:stretch>
        </p:blipFill>
        <p:spPr>
          <a:xfrm>
            <a:off x="2799224" y="2902225"/>
            <a:ext cx="6593551" cy="2703443"/>
          </a:xfrm>
          <a:prstGeom prst="rect">
            <a:avLst/>
          </a:prstGeom>
          <a:ln w="12700">
            <a:miter lim="400000"/>
          </a:ln>
        </p:spPr>
      </p:pic>
    </p:spTree>
    <p:extLst>
      <p:ext uri="{BB962C8B-B14F-4D97-AF65-F5344CB8AC3E}">
        <p14:creationId xmlns:p14="http://schemas.microsoft.com/office/powerpoint/2010/main" val="55931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DAA400-6D1D-F648-BB87-BF694B2721EF}"/>
              </a:ext>
            </a:extLst>
          </p:cNvPr>
          <p:cNvSpPr>
            <a:spLocks noGrp="1"/>
          </p:cNvSpPr>
          <p:nvPr>
            <p:ph type="title"/>
          </p:nvPr>
        </p:nvSpPr>
        <p:spPr>
          <a:xfrm>
            <a:off x="1069848" y="484632"/>
            <a:ext cx="10383012" cy="767700"/>
          </a:xfrm>
        </p:spPr>
        <p:txBody>
          <a:bodyPr>
            <a:normAutofit/>
          </a:bodyPr>
          <a:lstStyle/>
          <a:p>
            <a:r>
              <a:rPr lang="el-GR" sz="4000" cap="none" dirty="0"/>
              <a:t>Τα χαρακτηριστικά του επιστημονικού λόγου</a:t>
            </a:r>
            <a:endParaRPr lang="en-US" sz="4000" dirty="0"/>
          </a:p>
        </p:txBody>
      </p:sp>
      <p:pic>
        <p:nvPicPr>
          <p:cNvPr id="11" name="image16.png" descr="pasted-image.png">
            <a:extLst>
              <a:ext uri="{FF2B5EF4-FFF2-40B4-BE49-F238E27FC236}">
                <a16:creationId xmlns:a16="http://schemas.microsoft.com/office/drawing/2014/main" id="{4BD8661E-93EA-7048-B201-25DD6333009E}"/>
              </a:ext>
            </a:extLst>
          </p:cNvPr>
          <p:cNvPicPr/>
          <p:nvPr/>
        </p:nvPicPr>
        <p:blipFill>
          <a:blip r:embed="rId2"/>
          <a:stretch>
            <a:fillRect/>
          </a:stretch>
        </p:blipFill>
        <p:spPr>
          <a:xfrm>
            <a:off x="2446529" y="1861635"/>
            <a:ext cx="7613373" cy="4289467"/>
          </a:xfrm>
          <a:prstGeom prst="rect">
            <a:avLst/>
          </a:prstGeom>
          <a:ln w="12700">
            <a:miter lim="400000"/>
          </a:ln>
        </p:spPr>
      </p:pic>
      <p:sp>
        <p:nvSpPr>
          <p:cNvPr id="12" name="Rectangle 11">
            <a:extLst>
              <a:ext uri="{FF2B5EF4-FFF2-40B4-BE49-F238E27FC236}">
                <a16:creationId xmlns:a16="http://schemas.microsoft.com/office/drawing/2014/main" id="{410413F6-520D-814E-B727-B8E9F40BB7D6}"/>
              </a:ext>
            </a:extLst>
          </p:cNvPr>
          <p:cNvSpPr/>
          <p:nvPr/>
        </p:nvSpPr>
        <p:spPr>
          <a:xfrm>
            <a:off x="4875249" y="6188702"/>
            <a:ext cx="2441502" cy="369332"/>
          </a:xfrm>
          <a:prstGeom prst="rect">
            <a:avLst/>
          </a:prstGeom>
        </p:spPr>
        <p:txBody>
          <a:bodyPr wrap="none">
            <a:spAutoFit/>
          </a:bodyPr>
          <a:lstStyle/>
          <a:p>
            <a:r>
              <a:rPr lang="el-GR" dirty="0"/>
              <a:t>Βιολογία Α΄ Γυμνασίου</a:t>
            </a:r>
            <a:endParaRPr lang="en-US" dirty="0"/>
          </a:p>
        </p:txBody>
      </p:sp>
    </p:spTree>
    <p:extLst>
      <p:ext uri="{BB962C8B-B14F-4D97-AF65-F5344CB8AC3E}">
        <p14:creationId xmlns:p14="http://schemas.microsoft.com/office/powerpoint/2010/main" val="82150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8229-E3B4-ED49-8DCC-1A6C5123066C}"/>
              </a:ext>
            </a:extLst>
          </p:cNvPr>
          <p:cNvSpPr>
            <a:spLocks noGrp="1"/>
          </p:cNvSpPr>
          <p:nvPr>
            <p:ph type="title"/>
          </p:nvPr>
        </p:nvSpPr>
        <p:spPr>
          <a:xfrm>
            <a:off x="674370" y="484632"/>
            <a:ext cx="11121390" cy="864108"/>
          </a:xfrm>
        </p:spPr>
        <p:txBody>
          <a:bodyPr>
            <a:normAutofit/>
          </a:bodyPr>
          <a:lstStyle/>
          <a:p>
            <a:r>
              <a:rPr lang="el-GR" sz="4400" cap="none" dirty="0"/>
              <a:t>Τα χαρακτηριστικά του επιστημονικού λόγου</a:t>
            </a:r>
            <a:endParaRPr lang="en-US" sz="4400" dirty="0"/>
          </a:p>
        </p:txBody>
      </p:sp>
      <p:sp>
        <p:nvSpPr>
          <p:cNvPr id="5" name="TextBox 4">
            <a:extLst>
              <a:ext uri="{FF2B5EF4-FFF2-40B4-BE49-F238E27FC236}">
                <a16:creationId xmlns:a16="http://schemas.microsoft.com/office/drawing/2014/main" id="{D7DB8CE9-984C-B843-A0CC-EDEC5CD45D42}"/>
              </a:ext>
            </a:extLst>
          </p:cNvPr>
          <p:cNvSpPr txBox="1"/>
          <p:nvPr/>
        </p:nvSpPr>
        <p:spPr>
          <a:xfrm>
            <a:off x="463574" y="2731299"/>
            <a:ext cx="2355132" cy="646331"/>
          </a:xfrm>
          <a:prstGeom prst="rect">
            <a:avLst/>
          </a:prstGeom>
          <a:noFill/>
        </p:spPr>
        <p:txBody>
          <a:bodyPr wrap="none" rtlCol="0">
            <a:spAutoFit/>
          </a:bodyPr>
          <a:lstStyle/>
          <a:p>
            <a:r>
              <a:rPr lang="el-GR" dirty="0"/>
              <a:t>Παπαγεωργίου 2017, </a:t>
            </a:r>
          </a:p>
          <a:p>
            <a:r>
              <a:rPr lang="el-GR" dirty="0"/>
              <a:t>ΠΙ Κύπρου</a:t>
            </a:r>
            <a:endParaRPr lang="en-US" dirty="0"/>
          </a:p>
        </p:txBody>
      </p:sp>
      <p:sp>
        <p:nvSpPr>
          <p:cNvPr id="6" name="Slide Number Placeholder 5">
            <a:extLst>
              <a:ext uri="{FF2B5EF4-FFF2-40B4-BE49-F238E27FC236}">
                <a16:creationId xmlns:a16="http://schemas.microsoft.com/office/drawing/2014/main" id="{56EABCAB-CE5F-8647-B0C3-05956C114AF5}"/>
              </a:ext>
            </a:extLst>
          </p:cNvPr>
          <p:cNvSpPr>
            <a:spLocks noGrp="1"/>
          </p:cNvSpPr>
          <p:nvPr>
            <p:ph type="sldNum" sz="quarter" idx="12"/>
          </p:nvPr>
        </p:nvSpPr>
        <p:spPr/>
        <p:txBody>
          <a:bodyPr/>
          <a:lstStyle/>
          <a:p>
            <a:fld id="{4FAB73BC-B049-4115-A692-8D63A059BFB8}" type="slidenum">
              <a:rPr lang="en-US" smtClean="0"/>
              <a:t>33</a:t>
            </a:fld>
            <a:endParaRPr lang="en-US"/>
          </a:p>
        </p:txBody>
      </p:sp>
      <p:pic>
        <p:nvPicPr>
          <p:cNvPr id="7" name="Picture 6" descr="Diagram&#10;&#10;Description automatically generated">
            <a:extLst>
              <a:ext uri="{FF2B5EF4-FFF2-40B4-BE49-F238E27FC236}">
                <a16:creationId xmlns:a16="http://schemas.microsoft.com/office/drawing/2014/main" id="{97ED0069-D5A1-EE49-9C49-D5B19CEB6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024" y="1279062"/>
            <a:ext cx="6628785" cy="5578938"/>
          </a:xfrm>
          <a:prstGeom prst="rect">
            <a:avLst/>
          </a:prstGeom>
        </p:spPr>
      </p:pic>
    </p:spTree>
    <p:extLst>
      <p:ext uri="{BB962C8B-B14F-4D97-AF65-F5344CB8AC3E}">
        <p14:creationId xmlns:p14="http://schemas.microsoft.com/office/powerpoint/2010/main" val="2224644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D1E-4FB8-D249-A11C-1FACF550E9A5}"/>
              </a:ext>
            </a:extLst>
          </p:cNvPr>
          <p:cNvSpPr>
            <a:spLocks noGrp="1"/>
          </p:cNvSpPr>
          <p:nvPr>
            <p:ph type="title"/>
          </p:nvPr>
        </p:nvSpPr>
        <p:spPr>
          <a:xfrm>
            <a:off x="468630" y="484632"/>
            <a:ext cx="11247120" cy="966978"/>
          </a:xfrm>
        </p:spPr>
        <p:txBody>
          <a:bodyPr>
            <a:normAutofit/>
          </a:bodyPr>
          <a:lstStyle/>
          <a:p>
            <a:r>
              <a:rPr lang="el-GR" sz="4400" cap="none" dirty="0"/>
              <a:t>Τα χαρακτηριστικά του επιστημονικού λόγου</a:t>
            </a:r>
            <a:endParaRPr lang="en-US" sz="4400" dirty="0"/>
          </a:p>
        </p:txBody>
      </p:sp>
      <p:sp>
        <p:nvSpPr>
          <p:cNvPr id="3" name="Content Placeholder 2">
            <a:extLst>
              <a:ext uri="{FF2B5EF4-FFF2-40B4-BE49-F238E27FC236}">
                <a16:creationId xmlns:a16="http://schemas.microsoft.com/office/drawing/2014/main" id="{72EC07F7-B710-404D-8B31-D7800B633EAE}"/>
              </a:ext>
            </a:extLst>
          </p:cNvPr>
          <p:cNvSpPr>
            <a:spLocks noGrp="1"/>
          </p:cNvSpPr>
          <p:nvPr>
            <p:ph idx="1"/>
          </p:nvPr>
        </p:nvSpPr>
        <p:spPr>
          <a:xfrm>
            <a:off x="726948" y="1604772"/>
            <a:ext cx="10817352" cy="4514850"/>
          </a:xfrm>
        </p:spPr>
        <p:txBody>
          <a:bodyPr>
            <a:normAutofit fontScale="92500"/>
          </a:bodyPr>
          <a:lstStyle/>
          <a:p>
            <a:pPr lvl="0"/>
            <a:r>
              <a:rPr lang="el-GR" sz="2800" b="1" dirty="0"/>
              <a:t>Γραμματική μεταφορά μέσω της ονοματοποίησης</a:t>
            </a:r>
            <a:r>
              <a:rPr lang="el-GR" sz="2800" dirty="0"/>
              <a:t>, δηλαδή χρήση των ουσιαστικών σε γραμματικές κατηγορίες που δεν αποτελούν την τυπική τους μορφή (δήλωση οντοτήτων, προσώπων, πραγμάτων και ζώων), π.χ. τα ουσιαστικά αναπαριστούν συμβάντα, στατικά αντικείμενα, σύνθετες διαδικασίες, ενώ αφηρημένες έννοιες «εκτελούν» ενέργειες, </a:t>
            </a:r>
          </a:p>
          <a:p>
            <a:pPr lvl="1"/>
            <a:r>
              <a:rPr lang="el-GR" sz="2400" dirty="0"/>
              <a:t>λ.χ. </a:t>
            </a:r>
            <a:r>
              <a:rPr lang="el-GR" sz="2400" i="1" dirty="0"/>
              <a:t>Η μέση κατά κεφαλήν κατανάλωση νερού στη Κύπρο φτάνει τα 200 λίτρα ημερησίως</a:t>
            </a:r>
            <a:r>
              <a:rPr lang="el-GR" sz="2400" dirty="0"/>
              <a:t>.</a:t>
            </a:r>
            <a:endParaRPr lang="en-US" sz="2000" dirty="0"/>
          </a:p>
          <a:p>
            <a:pPr lvl="0"/>
            <a:r>
              <a:rPr lang="el-GR" sz="2800" b="1" dirty="0" err="1"/>
              <a:t>Κειμενικοί</a:t>
            </a:r>
            <a:r>
              <a:rPr lang="el-GR" sz="2800" b="1" dirty="0"/>
              <a:t> δείκτες οργάνωσης και στάσης, δείκτες μετριασμού</a:t>
            </a:r>
            <a:r>
              <a:rPr lang="el-GR" sz="2800" dirty="0"/>
              <a:t>: τα λεγόμενα ή τα συμπεράσματα των συντακτών/συντακτριών των κειμένων δεν συνιστούν απόλυτη αλήθεια, </a:t>
            </a:r>
          </a:p>
          <a:p>
            <a:pPr lvl="1"/>
            <a:r>
              <a:rPr lang="el-GR" sz="2400" dirty="0"/>
              <a:t>π.χ. </a:t>
            </a:r>
            <a:r>
              <a:rPr lang="el-GR" sz="2400" i="1" dirty="0"/>
              <a:t>πιθανόν, σύμφωνα με τις ενδείξεις, φαίνεται να</a:t>
            </a:r>
            <a:r>
              <a:rPr lang="el-GR" sz="2400" dirty="0"/>
              <a:t>…</a:t>
            </a:r>
            <a:endParaRPr lang="en-US" sz="2000" dirty="0"/>
          </a:p>
          <a:p>
            <a:pPr lvl="1"/>
            <a:endParaRPr lang="en-US" sz="2400" dirty="0"/>
          </a:p>
        </p:txBody>
      </p:sp>
      <p:sp>
        <p:nvSpPr>
          <p:cNvPr id="4" name="Slide Number Placeholder 3">
            <a:extLst>
              <a:ext uri="{FF2B5EF4-FFF2-40B4-BE49-F238E27FC236}">
                <a16:creationId xmlns:a16="http://schemas.microsoft.com/office/drawing/2014/main" id="{6BE465B2-3156-FB45-8D2D-BC29AF25E96F}"/>
              </a:ext>
            </a:extLst>
          </p:cNvPr>
          <p:cNvSpPr>
            <a:spLocks noGrp="1"/>
          </p:cNvSpPr>
          <p:nvPr>
            <p:ph type="sldNum" sz="quarter" idx="12"/>
          </p:nvPr>
        </p:nvSpPr>
        <p:spPr/>
        <p:txBody>
          <a:bodyPr/>
          <a:lstStyle/>
          <a:p>
            <a:fld id="{4FAB73BC-B049-4115-A692-8D63A059BFB8}" type="slidenum">
              <a:rPr lang="en-US" smtClean="0"/>
              <a:t>34</a:t>
            </a:fld>
            <a:endParaRPr lang="en-US"/>
          </a:p>
        </p:txBody>
      </p:sp>
    </p:spTree>
    <p:extLst>
      <p:ext uri="{BB962C8B-B14F-4D97-AF65-F5344CB8AC3E}">
        <p14:creationId xmlns:p14="http://schemas.microsoft.com/office/powerpoint/2010/main" val="2312269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D1E-4FB8-D249-A11C-1FACF550E9A5}"/>
              </a:ext>
            </a:extLst>
          </p:cNvPr>
          <p:cNvSpPr>
            <a:spLocks noGrp="1"/>
          </p:cNvSpPr>
          <p:nvPr>
            <p:ph type="title"/>
          </p:nvPr>
        </p:nvSpPr>
        <p:spPr>
          <a:xfrm>
            <a:off x="468630" y="484632"/>
            <a:ext cx="11247120" cy="966978"/>
          </a:xfrm>
        </p:spPr>
        <p:txBody>
          <a:bodyPr>
            <a:normAutofit/>
          </a:bodyPr>
          <a:lstStyle/>
          <a:p>
            <a:r>
              <a:rPr lang="el-GR" sz="4400" cap="none" dirty="0"/>
              <a:t>Τα χαρακτηριστικά του επιστημονικού λόγου</a:t>
            </a:r>
            <a:endParaRPr lang="en-US" sz="4400" dirty="0"/>
          </a:p>
        </p:txBody>
      </p:sp>
      <p:sp>
        <p:nvSpPr>
          <p:cNvPr id="3" name="Content Placeholder 2">
            <a:extLst>
              <a:ext uri="{FF2B5EF4-FFF2-40B4-BE49-F238E27FC236}">
                <a16:creationId xmlns:a16="http://schemas.microsoft.com/office/drawing/2014/main" id="{72EC07F7-B710-404D-8B31-D7800B633EAE}"/>
              </a:ext>
            </a:extLst>
          </p:cNvPr>
          <p:cNvSpPr>
            <a:spLocks noGrp="1"/>
          </p:cNvSpPr>
          <p:nvPr>
            <p:ph idx="1"/>
          </p:nvPr>
        </p:nvSpPr>
        <p:spPr>
          <a:xfrm>
            <a:off x="726948" y="1604772"/>
            <a:ext cx="10817352" cy="4514850"/>
          </a:xfrm>
        </p:spPr>
        <p:txBody>
          <a:bodyPr>
            <a:normAutofit/>
          </a:bodyPr>
          <a:lstStyle/>
          <a:p>
            <a:pPr lvl="0"/>
            <a:r>
              <a:rPr lang="el-GR" sz="2800" b="1" dirty="0"/>
              <a:t>Γραμματική μεταφορά μέσω της ονοματοποίησης</a:t>
            </a:r>
            <a:endParaRPr lang="en-US" sz="2400" dirty="0"/>
          </a:p>
        </p:txBody>
      </p:sp>
      <p:sp>
        <p:nvSpPr>
          <p:cNvPr id="4" name="Slide Number Placeholder 3">
            <a:extLst>
              <a:ext uri="{FF2B5EF4-FFF2-40B4-BE49-F238E27FC236}">
                <a16:creationId xmlns:a16="http://schemas.microsoft.com/office/drawing/2014/main" id="{6BE465B2-3156-FB45-8D2D-BC29AF25E96F}"/>
              </a:ext>
            </a:extLst>
          </p:cNvPr>
          <p:cNvSpPr>
            <a:spLocks noGrp="1"/>
          </p:cNvSpPr>
          <p:nvPr>
            <p:ph type="sldNum" sz="quarter" idx="12"/>
          </p:nvPr>
        </p:nvSpPr>
        <p:spPr/>
        <p:txBody>
          <a:bodyPr/>
          <a:lstStyle/>
          <a:p>
            <a:fld id="{4FAB73BC-B049-4115-A692-8D63A059BFB8}" type="slidenum">
              <a:rPr lang="en-US" smtClean="0"/>
              <a:t>35</a:t>
            </a:fld>
            <a:endParaRPr lang="en-US"/>
          </a:p>
        </p:txBody>
      </p:sp>
      <p:pic>
        <p:nvPicPr>
          <p:cNvPr id="6" name="Picture 5" descr="Diagram&#10;&#10;Description automatically generated">
            <a:extLst>
              <a:ext uri="{FF2B5EF4-FFF2-40B4-BE49-F238E27FC236}">
                <a16:creationId xmlns:a16="http://schemas.microsoft.com/office/drawing/2014/main" id="{DB597F9C-281D-274E-B5B1-8FC55151C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74" y="2245868"/>
            <a:ext cx="9613900" cy="4127500"/>
          </a:xfrm>
          <a:prstGeom prst="rect">
            <a:avLst/>
          </a:prstGeom>
        </p:spPr>
      </p:pic>
      <p:sp>
        <p:nvSpPr>
          <p:cNvPr id="7" name="TextBox 6">
            <a:extLst>
              <a:ext uri="{FF2B5EF4-FFF2-40B4-BE49-F238E27FC236}">
                <a16:creationId xmlns:a16="http://schemas.microsoft.com/office/drawing/2014/main" id="{2247E807-5C3F-2C40-AD93-9A5047A23F07}"/>
              </a:ext>
            </a:extLst>
          </p:cNvPr>
          <p:cNvSpPr txBox="1"/>
          <p:nvPr/>
        </p:nvSpPr>
        <p:spPr>
          <a:xfrm>
            <a:off x="240791" y="6205101"/>
            <a:ext cx="3866751" cy="369332"/>
          </a:xfrm>
          <a:prstGeom prst="rect">
            <a:avLst/>
          </a:prstGeom>
          <a:noFill/>
        </p:spPr>
        <p:txBody>
          <a:bodyPr wrap="square" rtlCol="0">
            <a:spAutoFit/>
          </a:bodyPr>
          <a:lstStyle/>
          <a:p>
            <a:r>
              <a:rPr lang="el-GR" dirty="0"/>
              <a:t>Παπαγεωργίου 2017,  ΠΙ Κύπρου</a:t>
            </a:r>
            <a:endParaRPr lang="en-US" dirty="0"/>
          </a:p>
        </p:txBody>
      </p:sp>
    </p:spTree>
    <p:extLst>
      <p:ext uri="{BB962C8B-B14F-4D97-AF65-F5344CB8AC3E}">
        <p14:creationId xmlns:p14="http://schemas.microsoft.com/office/powerpoint/2010/main" val="264228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D1E-4FB8-D249-A11C-1FACF550E9A5}"/>
              </a:ext>
            </a:extLst>
          </p:cNvPr>
          <p:cNvSpPr>
            <a:spLocks noGrp="1"/>
          </p:cNvSpPr>
          <p:nvPr>
            <p:ph type="title"/>
          </p:nvPr>
        </p:nvSpPr>
        <p:spPr>
          <a:xfrm>
            <a:off x="468630" y="484632"/>
            <a:ext cx="11247120" cy="966978"/>
          </a:xfrm>
        </p:spPr>
        <p:txBody>
          <a:bodyPr>
            <a:normAutofit/>
          </a:bodyPr>
          <a:lstStyle/>
          <a:p>
            <a:r>
              <a:rPr lang="el-GR" sz="4400" cap="none" dirty="0"/>
              <a:t>Τα χαρακτηριστικά του επιστημονικού λόγου</a:t>
            </a:r>
            <a:endParaRPr lang="en-US" sz="4400" dirty="0"/>
          </a:p>
        </p:txBody>
      </p:sp>
      <p:sp>
        <p:nvSpPr>
          <p:cNvPr id="3" name="Content Placeholder 2">
            <a:extLst>
              <a:ext uri="{FF2B5EF4-FFF2-40B4-BE49-F238E27FC236}">
                <a16:creationId xmlns:a16="http://schemas.microsoft.com/office/drawing/2014/main" id="{72EC07F7-B710-404D-8B31-D7800B633EAE}"/>
              </a:ext>
            </a:extLst>
          </p:cNvPr>
          <p:cNvSpPr>
            <a:spLocks noGrp="1"/>
          </p:cNvSpPr>
          <p:nvPr>
            <p:ph idx="1"/>
          </p:nvPr>
        </p:nvSpPr>
        <p:spPr>
          <a:xfrm>
            <a:off x="726948" y="1604772"/>
            <a:ext cx="10817352" cy="4514850"/>
          </a:xfrm>
        </p:spPr>
        <p:txBody>
          <a:bodyPr>
            <a:normAutofit/>
          </a:bodyPr>
          <a:lstStyle/>
          <a:p>
            <a:pPr lvl="0"/>
            <a:r>
              <a:rPr lang="el-GR" sz="2800" b="1" dirty="0"/>
              <a:t>Γραμματική μεταφορά μέσω της ονοματοποίησης</a:t>
            </a:r>
            <a:endParaRPr lang="en-US" sz="2400" dirty="0"/>
          </a:p>
        </p:txBody>
      </p:sp>
      <p:sp>
        <p:nvSpPr>
          <p:cNvPr id="4" name="Slide Number Placeholder 3">
            <a:extLst>
              <a:ext uri="{FF2B5EF4-FFF2-40B4-BE49-F238E27FC236}">
                <a16:creationId xmlns:a16="http://schemas.microsoft.com/office/drawing/2014/main" id="{6BE465B2-3156-FB45-8D2D-BC29AF25E96F}"/>
              </a:ext>
            </a:extLst>
          </p:cNvPr>
          <p:cNvSpPr>
            <a:spLocks noGrp="1"/>
          </p:cNvSpPr>
          <p:nvPr>
            <p:ph type="sldNum" sz="quarter" idx="12"/>
          </p:nvPr>
        </p:nvSpPr>
        <p:spPr/>
        <p:txBody>
          <a:bodyPr/>
          <a:lstStyle/>
          <a:p>
            <a:fld id="{4FAB73BC-B049-4115-A692-8D63A059BFB8}" type="slidenum">
              <a:rPr lang="en-US" smtClean="0"/>
              <a:t>36</a:t>
            </a:fld>
            <a:endParaRPr lang="en-US"/>
          </a:p>
        </p:txBody>
      </p:sp>
      <p:sp>
        <p:nvSpPr>
          <p:cNvPr id="7" name="TextBox 6">
            <a:extLst>
              <a:ext uri="{FF2B5EF4-FFF2-40B4-BE49-F238E27FC236}">
                <a16:creationId xmlns:a16="http://schemas.microsoft.com/office/drawing/2014/main" id="{2247E807-5C3F-2C40-AD93-9A5047A23F07}"/>
              </a:ext>
            </a:extLst>
          </p:cNvPr>
          <p:cNvSpPr txBox="1"/>
          <p:nvPr/>
        </p:nvSpPr>
        <p:spPr>
          <a:xfrm>
            <a:off x="3719281" y="5501759"/>
            <a:ext cx="3866751" cy="369332"/>
          </a:xfrm>
          <a:prstGeom prst="rect">
            <a:avLst/>
          </a:prstGeom>
          <a:noFill/>
        </p:spPr>
        <p:txBody>
          <a:bodyPr wrap="square" rtlCol="0">
            <a:spAutoFit/>
          </a:bodyPr>
          <a:lstStyle/>
          <a:p>
            <a:r>
              <a:rPr lang="el-GR" dirty="0" err="1"/>
              <a:t>Γεωγραφ</a:t>
            </a:r>
            <a:r>
              <a:rPr lang="en-US" dirty="0" err="1"/>
              <a:t>ί</a:t>
            </a:r>
            <a:r>
              <a:rPr lang="el-GR" dirty="0"/>
              <a:t>α Β΄ Γυμνασίου</a:t>
            </a:r>
            <a:endParaRPr 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649A4BAE-9CBD-DC4D-A7FA-481F701F9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35" y="2762527"/>
            <a:ext cx="10817352" cy="2490701"/>
          </a:xfrm>
          <a:prstGeom prst="rect">
            <a:avLst/>
          </a:prstGeom>
        </p:spPr>
      </p:pic>
    </p:spTree>
    <p:extLst>
      <p:ext uri="{BB962C8B-B14F-4D97-AF65-F5344CB8AC3E}">
        <p14:creationId xmlns:p14="http://schemas.microsoft.com/office/powerpoint/2010/main" val="3394782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D1E-4FB8-D249-A11C-1FACF550E9A5}"/>
              </a:ext>
            </a:extLst>
          </p:cNvPr>
          <p:cNvSpPr>
            <a:spLocks noGrp="1"/>
          </p:cNvSpPr>
          <p:nvPr>
            <p:ph type="title"/>
          </p:nvPr>
        </p:nvSpPr>
        <p:spPr>
          <a:xfrm>
            <a:off x="628650" y="484632"/>
            <a:ext cx="11189970" cy="818388"/>
          </a:xfrm>
        </p:spPr>
        <p:txBody>
          <a:bodyPr>
            <a:normAutofit/>
          </a:bodyPr>
          <a:lstStyle/>
          <a:p>
            <a:r>
              <a:rPr lang="el-GR" sz="4400" cap="none" dirty="0"/>
              <a:t>Τα χαρακτηριστικά του επιστημονικού λόγου</a:t>
            </a:r>
            <a:endParaRPr lang="en-US" sz="4400" dirty="0"/>
          </a:p>
        </p:txBody>
      </p:sp>
      <p:sp>
        <p:nvSpPr>
          <p:cNvPr id="3" name="Content Placeholder 2">
            <a:extLst>
              <a:ext uri="{FF2B5EF4-FFF2-40B4-BE49-F238E27FC236}">
                <a16:creationId xmlns:a16="http://schemas.microsoft.com/office/drawing/2014/main" id="{72EC07F7-B710-404D-8B31-D7800B633EAE}"/>
              </a:ext>
            </a:extLst>
          </p:cNvPr>
          <p:cNvSpPr>
            <a:spLocks noGrp="1"/>
          </p:cNvSpPr>
          <p:nvPr>
            <p:ph idx="1"/>
          </p:nvPr>
        </p:nvSpPr>
        <p:spPr>
          <a:xfrm>
            <a:off x="845820" y="1554480"/>
            <a:ext cx="10282428" cy="4818888"/>
          </a:xfrm>
        </p:spPr>
        <p:txBody>
          <a:bodyPr>
            <a:normAutofit fontScale="92500"/>
          </a:bodyPr>
          <a:lstStyle/>
          <a:p>
            <a:pPr lvl="0"/>
            <a:r>
              <a:rPr lang="el-GR" sz="2800" b="1" dirty="0"/>
              <a:t>Επίσημο (ή και λόγιο) επίπεδο ύφους</a:t>
            </a:r>
            <a:endParaRPr lang="el-GR" sz="2800" dirty="0"/>
          </a:p>
          <a:p>
            <a:pPr lvl="1"/>
            <a:r>
              <a:rPr lang="el-GR" sz="2400" dirty="0"/>
              <a:t>π.χ. </a:t>
            </a:r>
            <a:r>
              <a:rPr lang="el-GR" sz="2400" i="1" dirty="0"/>
              <a:t>αναφέρεται/δηλώνεται</a:t>
            </a:r>
            <a:r>
              <a:rPr lang="el-GR" sz="2400" dirty="0"/>
              <a:t> αντί </a:t>
            </a:r>
            <a:r>
              <a:rPr lang="el-GR" sz="2400" i="1" dirty="0"/>
              <a:t>λέγεται</a:t>
            </a:r>
            <a:r>
              <a:rPr lang="el-GR" sz="2400" dirty="0"/>
              <a:t>, </a:t>
            </a:r>
            <a:r>
              <a:rPr lang="el-GR" sz="2400" i="1" dirty="0"/>
              <a:t>το φως προσπίπτει </a:t>
            </a:r>
            <a:r>
              <a:rPr lang="el-GR" sz="2400" dirty="0"/>
              <a:t>(και όχι </a:t>
            </a:r>
            <a:r>
              <a:rPr lang="el-GR" sz="2400" i="1" dirty="0"/>
              <a:t>πέφτει</a:t>
            </a:r>
            <a:r>
              <a:rPr lang="el-GR" sz="2400" dirty="0"/>
              <a:t>)</a:t>
            </a:r>
            <a:r>
              <a:rPr lang="el-GR" sz="2400" i="1" dirty="0"/>
              <a:t> </a:t>
            </a:r>
            <a:endParaRPr lang="en-US" sz="2000" dirty="0"/>
          </a:p>
          <a:p>
            <a:pPr lvl="0"/>
            <a:r>
              <a:rPr lang="el-GR" sz="2800" b="1" dirty="0"/>
              <a:t>Παθητική σύνταξη</a:t>
            </a:r>
          </a:p>
          <a:p>
            <a:pPr lvl="1"/>
            <a:r>
              <a:rPr lang="el-GR" sz="2400" dirty="0"/>
              <a:t>π.χ. </a:t>
            </a:r>
            <a:r>
              <a:rPr lang="el-GR" sz="2400" i="1" dirty="0"/>
              <a:t>σημειώνεται ότι ελέγχθηκε η χρήση…,</a:t>
            </a:r>
            <a:r>
              <a:rPr lang="el-GR" sz="2400" dirty="0"/>
              <a:t> </a:t>
            </a:r>
            <a:r>
              <a:rPr lang="el-GR" sz="2400" i="1" dirty="0"/>
              <a:t>μεταξύ των όμοιων μαγνητικών πόλων ασκείται άπωση</a:t>
            </a:r>
            <a:r>
              <a:rPr lang="el-GR" sz="2400" dirty="0"/>
              <a:t>.</a:t>
            </a:r>
            <a:endParaRPr lang="en-US" sz="2000" dirty="0"/>
          </a:p>
          <a:p>
            <a:pPr lvl="0"/>
            <a:r>
              <a:rPr lang="el-GR" sz="2800" b="1" dirty="0"/>
              <a:t>Υπόταξη</a:t>
            </a:r>
          </a:p>
          <a:p>
            <a:pPr lvl="1"/>
            <a:r>
              <a:rPr lang="el-GR" sz="2400" dirty="0"/>
              <a:t>π.χ. </a:t>
            </a:r>
            <a:r>
              <a:rPr lang="el-GR" sz="2400" i="1" dirty="0"/>
              <a:t>ο μαγνήτης είναι το σώμα που έχει την ιδιότητα να έλκει αντικείμενα από σίδηρο και ορισμένα άλλα μέταλλα</a:t>
            </a:r>
            <a:r>
              <a:rPr lang="el-GR" sz="2400" dirty="0"/>
              <a:t>.</a:t>
            </a:r>
            <a:endParaRPr lang="en-US" sz="2400" dirty="0"/>
          </a:p>
          <a:p>
            <a:pPr lvl="0"/>
            <a:r>
              <a:rPr lang="el-GR" sz="2800" b="1" dirty="0"/>
              <a:t>Νοηματική αφαίρεση όπως προκύπτει μέσα από ορισμούς (συχνά κυκλικούς)</a:t>
            </a:r>
          </a:p>
          <a:p>
            <a:pPr lvl="1"/>
            <a:r>
              <a:rPr lang="el-GR" sz="2400" dirty="0"/>
              <a:t>π.χ. </a:t>
            </a:r>
            <a:r>
              <a:rPr lang="el-GR" sz="2400" i="1" dirty="0"/>
              <a:t>η ύλη είναι το συστατικό των σωμάτων που βρίσκονται σε στερεή, υγρή και αέρια μορφή</a:t>
            </a:r>
            <a:r>
              <a:rPr lang="el-GR" sz="2400" dirty="0"/>
              <a:t>. </a:t>
            </a:r>
            <a:endParaRPr lang="en-US" sz="2400" dirty="0"/>
          </a:p>
          <a:p>
            <a:pPr lvl="1"/>
            <a:endParaRPr lang="en-US" sz="2400" dirty="0"/>
          </a:p>
        </p:txBody>
      </p:sp>
      <p:sp>
        <p:nvSpPr>
          <p:cNvPr id="4" name="Slide Number Placeholder 3">
            <a:extLst>
              <a:ext uri="{FF2B5EF4-FFF2-40B4-BE49-F238E27FC236}">
                <a16:creationId xmlns:a16="http://schemas.microsoft.com/office/drawing/2014/main" id="{E56E2EF3-985E-3A4A-B601-24F31A406D8B}"/>
              </a:ext>
            </a:extLst>
          </p:cNvPr>
          <p:cNvSpPr>
            <a:spLocks noGrp="1"/>
          </p:cNvSpPr>
          <p:nvPr>
            <p:ph type="sldNum" sz="quarter" idx="12"/>
          </p:nvPr>
        </p:nvSpPr>
        <p:spPr/>
        <p:txBody>
          <a:bodyPr/>
          <a:lstStyle/>
          <a:p>
            <a:fld id="{4FAB73BC-B049-4115-A692-8D63A059BFB8}" type="slidenum">
              <a:rPr lang="en-US" smtClean="0"/>
              <a:t>37</a:t>
            </a:fld>
            <a:endParaRPr lang="en-US"/>
          </a:p>
        </p:txBody>
      </p:sp>
    </p:spTree>
    <p:extLst>
      <p:ext uri="{BB962C8B-B14F-4D97-AF65-F5344CB8AC3E}">
        <p14:creationId xmlns:p14="http://schemas.microsoft.com/office/powerpoint/2010/main" val="218345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D1E-4FB8-D249-A11C-1FACF550E9A5}"/>
              </a:ext>
            </a:extLst>
          </p:cNvPr>
          <p:cNvSpPr>
            <a:spLocks noGrp="1"/>
          </p:cNvSpPr>
          <p:nvPr>
            <p:ph type="title"/>
          </p:nvPr>
        </p:nvSpPr>
        <p:spPr>
          <a:xfrm>
            <a:off x="628650" y="484632"/>
            <a:ext cx="11189970" cy="818388"/>
          </a:xfrm>
        </p:spPr>
        <p:txBody>
          <a:bodyPr>
            <a:normAutofit/>
          </a:bodyPr>
          <a:lstStyle/>
          <a:p>
            <a:r>
              <a:rPr lang="el-GR" sz="4400" cap="none" dirty="0"/>
              <a:t>Τα χαρακτηριστικά του επιστημονικού λόγου</a:t>
            </a:r>
            <a:endParaRPr lang="en-US" sz="4400" dirty="0"/>
          </a:p>
        </p:txBody>
      </p:sp>
      <p:sp>
        <p:nvSpPr>
          <p:cNvPr id="3" name="Content Placeholder 2">
            <a:extLst>
              <a:ext uri="{FF2B5EF4-FFF2-40B4-BE49-F238E27FC236}">
                <a16:creationId xmlns:a16="http://schemas.microsoft.com/office/drawing/2014/main" id="{72EC07F7-B710-404D-8B31-D7800B633EAE}"/>
              </a:ext>
            </a:extLst>
          </p:cNvPr>
          <p:cNvSpPr>
            <a:spLocks noGrp="1"/>
          </p:cNvSpPr>
          <p:nvPr>
            <p:ph idx="1"/>
          </p:nvPr>
        </p:nvSpPr>
        <p:spPr>
          <a:xfrm>
            <a:off x="845820" y="1554480"/>
            <a:ext cx="10282428" cy="4818888"/>
          </a:xfrm>
        </p:spPr>
        <p:txBody>
          <a:bodyPr>
            <a:normAutofit/>
          </a:bodyPr>
          <a:lstStyle/>
          <a:p>
            <a:pPr lvl="0"/>
            <a:r>
              <a:rPr lang="el-GR" sz="2800" b="1" dirty="0"/>
              <a:t>Σύνθετες ονοματικές φράσεις </a:t>
            </a:r>
          </a:p>
          <a:p>
            <a:pPr lvl="1"/>
            <a:r>
              <a:rPr lang="el-GR" sz="2400" i="1" dirty="0"/>
              <a:t>δύναμη με εκθέτη ακέραιο αριθμό</a:t>
            </a:r>
            <a:endParaRPr lang="en-US" sz="2400" dirty="0"/>
          </a:p>
          <a:p>
            <a:pPr lvl="0"/>
            <a:r>
              <a:rPr lang="el-GR" sz="2800" b="1" dirty="0"/>
              <a:t>Επιρρηματικές φράσεις</a:t>
            </a:r>
          </a:p>
          <a:p>
            <a:pPr lvl="1"/>
            <a:r>
              <a:rPr lang="el-GR" sz="2400" dirty="0"/>
              <a:t>π.χ. </a:t>
            </a:r>
            <a:r>
              <a:rPr lang="el-GR" sz="2400" i="1" dirty="0"/>
              <a:t>κάτω από τον άξονα, υπό το μηδέν, σε κανονικές συνθήκες</a:t>
            </a:r>
            <a:r>
              <a:rPr lang="en-GR" sz="2400" i="1" dirty="0"/>
              <a:t> </a:t>
            </a:r>
            <a:endParaRPr lang="en-US" sz="2400" i="1" dirty="0"/>
          </a:p>
          <a:p>
            <a:pPr lvl="1"/>
            <a:endParaRPr lang="en-US" sz="2400" dirty="0"/>
          </a:p>
        </p:txBody>
      </p:sp>
      <p:sp>
        <p:nvSpPr>
          <p:cNvPr id="4" name="Slide Number Placeholder 3">
            <a:extLst>
              <a:ext uri="{FF2B5EF4-FFF2-40B4-BE49-F238E27FC236}">
                <a16:creationId xmlns:a16="http://schemas.microsoft.com/office/drawing/2014/main" id="{E56E2EF3-985E-3A4A-B601-24F31A406D8B}"/>
              </a:ext>
            </a:extLst>
          </p:cNvPr>
          <p:cNvSpPr>
            <a:spLocks noGrp="1"/>
          </p:cNvSpPr>
          <p:nvPr>
            <p:ph type="sldNum" sz="quarter" idx="12"/>
          </p:nvPr>
        </p:nvSpPr>
        <p:spPr/>
        <p:txBody>
          <a:bodyPr/>
          <a:lstStyle/>
          <a:p>
            <a:fld id="{4FAB73BC-B049-4115-A692-8D63A059BFB8}" type="slidenum">
              <a:rPr lang="en-US" smtClean="0"/>
              <a:t>38</a:t>
            </a:fld>
            <a:endParaRPr lang="en-US"/>
          </a:p>
        </p:txBody>
      </p:sp>
    </p:spTree>
    <p:extLst>
      <p:ext uri="{BB962C8B-B14F-4D97-AF65-F5344CB8AC3E}">
        <p14:creationId xmlns:p14="http://schemas.microsoft.com/office/powerpoint/2010/main" val="3986550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7FEE-5C10-B34B-B3E5-DA92B91DC493}"/>
              </a:ext>
            </a:extLst>
          </p:cNvPr>
          <p:cNvSpPr>
            <a:spLocks noGrp="1"/>
          </p:cNvSpPr>
          <p:nvPr>
            <p:ph type="title"/>
          </p:nvPr>
        </p:nvSpPr>
        <p:spPr>
          <a:xfrm>
            <a:off x="685800" y="484632"/>
            <a:ext cx="10767060" cy="806958"/>
          </a:xfrm>
        </p:spPr>
        <p:txBody>
          <a:bodyPr>
            <a:normAutofit/>
          </a:bodyPr>
          <a:lstStyle/>
          <a:p>
            <a:r>
              <a:rPr lang="el-GR" sz="4800" cap="none" dirty="0"/>
              <a:t>Οι δυσκολίες του επιστημονικού λόγου</a:t>
            </a:r>
            <a:endParaRPr lang="en-US" sz="4800" cap="none" dirty="0"/>
          </a:p>
        </p:txBody>
      </p:sp>
      <p:sp>
        <p:nvSpPr>
          <p:cNvPr id="3" name="Content Placeholder 2">
            <a:extLst>
              <a:ext uri="{FF2B5EF4-FFF2-40B4-BE49-F238E27FC236}">
                <a16:creationId xmlns:a16="http://schemas.microsoft.com/office/drawing/2014/main" id="{FD4E04D7-40E5-A74E-8D6D-A8A791451D4B}"/>
              </a:ext>
            </a:extLst>
          </p:cNvPr>
          <p:cNvSpPr>
            <a:spLocks noGrp="1"/>
          </p:cNvSpPr>
          <p:nvPr>
            <p:ph idx="1"/>
          </p:nvPr>
        </p:nvSpPr>
        <p:spPr>
          <a:xfrm>
            <a:off x="594360" y="1428750"/>
            <a:ext cx="10533888" cy="4743450"/>
          </a:xfrm>
        </p:spPr>
        <p:txBody>
          <a:bodyPr/>
          <a:lstStyle/>
          <a:p>
            <a:r>
              <a:rPr lang="el-GR" dirty="0"/>
              <a:t>Στους μαθητές είναι περισσότερο οικεία </a:t>
            </a:r>
            <a:r>
              <a:rPr lang="el-GR" dirty="0" err="1"/>
              <a:t>κειµενικά</a:t>
            </a:r>
            <a:r>
              <a:rPr lang="el-GR" dirty="0"/>
              <a:t> είδη που διαθέτουν </a:t>
            </a:r>
            <a:r>
              <a:rPr lang="el-GR" b="1" dirty="0"/>
              <a:t>προσωπικό ύφος</a:t>
            </a:r>
            <a:r>
              <a:rPr lang="el-GR" dirty="0"/>
              <a:t>, όπως η αφήγηση</a:t>
            </a:r>
          </a:p>
          <a:p>
            <a:r>
              <a:rPr lang="el-GR" dirty="0" err="1"/>
              <a:t>Επιπλ</a:t>
            </a:r>
            <a:r>
              <a:rPr lang="en-US" dirty="0" err="1"/>
              <a:t>έ</a:t>
            </a:r>
            <a:r>
              <a:rPr lang="el-GR" dirty="0"/>
              <a:t>ον δυσκολίες προκαλεί η </a:t>
            </a:r>
            <a:r>
              <a:rPr lang="el-GR" b="1" dirty="0" err="1"/>
              <a:t>αθροιστικότητα</a:t>
            </a:r>
            <a:r>
              <a:rPr lang="el-GR" b="1" dirty="0"/>
              <a:t> της γνώσης</a:t>
            </a:r>
            <a:r>
              <a:rPr lang="el-GR" dirty="0"/>
              <a:t>: η νέα γνώση και η γλωσσική κωδικοποίησή της </a:t>
            </a:r>
            <a:r>
              <a:rPr lang="el-GR" b="1" dirty="0"/>
              <a:t>χτίζεται</a:t>
            </a:r>
            <a:r>
              <a:rPr lang="el-GR" dirty="0"/>
              <a:t> πάνω στην </a:t>
            </a:r>
            <a:r>
              <a:rPr lang="el-GR" dirty="0" err="1"/>
              <a:t>προηγούµενη</a:t>
            </a:r>
            <a:r>
              <a:rPr lang="el-GR" dirty="0"/>
              <a:t> γνώση και στην αντίστοιχη γλωσσική κωδικοποίησή της</a:t>
            </a:r>
            <a:r>
              <a:rPr lang="en-US" dirty="0"/>
              <a:t> </a:t>
            </a:r>
            <a:endParaRPr lang="el-GR" dirty="0"/>
          </a:p>
          <a:p>
            <a:r>
              <a:rPr lang="el-GR" dirty="0"/>
              <a:t>Ο επιστημονικός λόγος δεν είναι </a:t>
            </a:r>
            <a:r>
              <a:rPr lang="el-GR" b="1" dirty="0"/>
              <a:t>απλός και σαφής</a:t>
            </a:r>
            <a:r>
              <a:rPr lang="el-GR" dirty="0"/>
              <a:t>, αλλά </a:t>
            </a:r>
            <a:r>
              <a:rPr lang="el-GR" b="1" dirty="0"/>
              <a:t>σύνθετος και πολυδιάστατος</a:t>
            </a:r>
            <a:r>
              <a:rPr lang="en-US" b="1" dirty="0"/>
              <a:t> </a:t>
            </a:r>
            <a:endParaRPr lang="el-GR" b="1" dirty="0"/>
          </a:p>
          <a:p>
            <a:r>
              <a:rPr lang="el-GR" dirty="0"/>
              <a:t>προϋποθέτει τη </a:t>
            </a:r>
            <a:r>
              <a:rPr lang="el-GR" b="1" dirty="0"/>
              <a:t>συνδυαστική ικανότητα </a:t>
            </a:r>
            <a:r>
              <a:rPr lang="el-GR" dirty="0"/>
              <a:t>διαχείρισης </a:t>
            </a:r>
            <a:r>
              <a:rPr lang="el-GR" b="1" dirty="0"/>
              <a:t>πολλαπλών αναπαραστάσεων,</a:t>
            </a:r>
            <a:r>
              <a:rPr lang="el-GR" dirty="0"/>
              <a:t> π.χ. διαγραμματικές, μαθηματικές, λεκτικές, συμβολικές:</a:t>
            </a:r>
          </a:p>
          <a:p>
            <a:endParaRPr lang="el-GR" dirty="0"/>
          </a:p>
          <a:p>
            <a:pPr lvl="1"/>
            <a:endParaRPr lang="en-US" dirty="0"/>
          </a:p>
        </p:txBody>
      </p:sp>
      <p:sp>
        <p:nvSpPr>
          <p:cNvPr id="4" name="Slide Number Placeholder 3">
            <a:extLst>
              <a:ext uri="{FF2B5EF4-FFF2-40B4-BE49-F238E27FC236}">
                <a16:creationId xmlns:a16="http://schemas.microsoft.com/office/drawing/2014/main" id="{30C13076-4B74-BC46-8DF5-A8C43B5D0A98}"/>
              </a:ext>
            </a:extLst>
          </p:cNvPr>
          <p:cNvSpPr>
            <a:spLocks noGrp="1"/>
          </p:cNvSpPr>
          <p:nvPr>
            <p:ph type="sldNum" sz="quarter" idx="12"/>
          </p:nvPr>
        </p:nvSpPr>
        <p:spPr/>
        <p:txBody>
          <a:bodyPr/>
          <a:lstStyle/>
          <a:p>
            <a:fld id="{4FAB73BC-B049-4115-A692-8D63A059BFB8}" type="slidenum">
              <a:rPr lang="en-US" smtClean="0"/>
              <a:t>39</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24F3D6-A840-AD4A-A3FD-290E7C48C683}"/>
                  </a:ext>
                </a:extLst>
              </p:cNvPr>
              <p:cNvSpPr/>
              <p:nvPr/>
            </p:nvSpPr>
            <p:spPr>
              <a:xfrm>
                <a:off x="297180" y="4424832"/>
                <a:ext cx="6096000" cy="1314462"/>
              </a:xfrm>
              <a:prstGeom prst="rect">
                <a:avLst/>
              </a:prstGeom>
            </p:spPr>
            <p:txBody>
              <a:bodyPr>
                <a:spAutoFit/>
              </a:bodyPr>
              <a:lstStyle/>
              <a:p>
                <a:pPr lvl="1"/>
                <a:endParaRPr lang="el-GR" b="1" dirty="0">
                  <a:solidFill>
                    <a:schemeClr val="accent1"/>
                  </a:solidFill>
                </a:endParaRPr>
              </a:p>
              <a:p>
                <a:pPr lvl="1"/>
                <a:r>
                  <a:rPr lang="el-GR" b="1" dirty="0">
                    <a:solidFill>
                      <a:schemeClr val="accent1"/>
                    </a:solidFill>
                  </a:rPr>
                  <a:t>Ενέργεια</a:t>
                </a:r>
              </a:p>
              <a:p>
                <a:pPr lvl="1"/>
                <a:r>
                  <a:rPr lang="el-GR" b="1" dirty="0">
                    <a:solidFill>
                      <a:srgbClr val="0070C0"/>
                    </a:solidFill>
                  </a:rPr>
                  <a:t>Ε</a:t>
                </a:r>
                <a:r>
                  <a:rPr lang="el-GR" dirty="0">
                    <a:solidFill>
                      <a:srgbClr val="0070C0"/>
                    </a:solidFill>
                  </a:rPr>
                  <a:t> = 365</a:t>
                </a:r>
                <a:r>
                  <a:rPr lang="en-US" dirty="0">
                    <a:solidFill>
                      <a:srgbClr val="0070C0"/>
                    </a:solidFill>
                  </a:rPr>
                  <a:t> Joule</a:t>
                </a:r>
              </a:p>
              <a:p>
                <a:pPr lvl="1"/>
                <a:r>
                  <a:rPr lang="el-GR" b="1" dirty="0">
                    <a:solidFill>
                      <a:schemeClr val="accent6">
                        <a:lumMod val="50000"/>
                      </a:schemeClr>
                    </a:solidFill>
                  </a:rPr>
                  <a:t>Ε</a:t>
                </a:r>
                <a:r>
                  <a:rPr lang="el-GR" b="1" baseline="-25000" dirty="0">
                    <a:solidFill>
                      <a:schemeClr val="accent6">
                        <a:lumMod val="50000"/>
                      </a:schemeClr>
                    </a:solidFill>
                  </a:rPr>
                  <a:t>Μ</a:t>
                </a:r>
                <a:r>
                  <a:rPr lang="el-GR" b="1" dirty="0">
                    <a:solidFill>
                      <a:schemeClr val="accent6">
                        <a:lumMod val="50000"/>
                      </a:schemeClr>
                    </a:solidFill>
                  </a:rPr>
                  <a:t> = </a:t>
                </a:r>
                <a:r>
                  <a:rPr lang="el-GR" dirty="0">
                    <a:solidFill>
                      <a:schemeClr val="accent6">
                        <a:lumMod val="50000"/>
                      </a:schemeClr>
                    </a:solidFill>
                  </a:rPr>
                  <a:t>Ε</a:t>
                </a:r>
                <a:r>
                  <a:rPr lang="el-GR" baseline="-25000" dirty="0">
                    <a:solidFill>
                      <a:schemeClr val="accent6">
                        <a:lumMod val="50000"/>
                      </a:schemeClr>
                    </a:solidFill>
                  </a:rPr>
                  <a:t>Κ</a:t>
                </a:r>
                <a:r>
                  <a:rPr lang="el-GR" dirty="0">
                    <a:solidFill>
                      <a:schemeClr val="accent6">
                        <a:lumMod val="50000"/>
                      </a:schemeClr>
                    </a:solidFill>
                  </a:rPr>
                  <a:t> + Ε</a:t>
                </a:r>
                <a:r>
                  <a:rPr lang="el-GR" baseline="-25000" dirty="0">
                    <a:solidFill>
                      <a:schemeClr val="accent6">
                        <a:lumMod val="50000"/>
                      </a:schemeClr>
                    </a:solidFill>
                  </a:rPr>
                  <a:t>Δ</a:t>
                </a:r>
                <a:r>
                  <a:rPr lang="el-GR" dirty="0">
                    <a:solidFill>
                      <a:schemeClr val="accent6">
                        <a:lumMod val="50000"/>
                      </a:schemeClr>
                    </a:solidFill>
                  </a:rPr>
                  <a:t> = </a:t>
                </a:r>
                <a14:m>
                  <m:oMath xmlns:m="http://schemas.openxmlformats.org/officeDocument/2006/math">
                    <m:f>
                      <m:fPr>
                        <m:ctrlPr>
                          <a:rPr lang="el-GR" i="1" dirty="0">
                            <a:solidFill>
                              <a:schemeClr val="accent6">
                                <a:lumMod val="50000"/>
                              </a:schemeClr>
                            </a:solidFill>
                            <a:latin typeface="Cambria Math" panose="02040503050406030204" pitchFamily="18" charset="0"/>
                          </a:rPr>
                        </m:ctrlPr>
                      </m:fPr>
                      <m:num>
                        <m:r>
                          <a:rPr lang="el-GR" i="1" dirty="0">
                            <a:solidFill>
                              <a:schemeClr val="accent6">
                                <a:lumMod val="50000"/>
                              </a:schemeClr>
                            </a:solidFill>
                            <a:latin typeface="Cambria Math" panose="02040503050406030204" pitchFamily="18" charset="0"/>
                          </a:rPr>
                          <m:t>1</m:t>
                        </m:r>
                      </m:num>
                      <m:den>
                        <m:r>
                          <a:rPr lang="el-GR" i="1" dirty="0">
                            <a:solidFill>
                              <a:schemeClr val="accent6">
                                <a:lumMod val="50000"/>
                              </a:schemeClr>
                            </a:solidFill>
                            <a:latin typeface="Cambria Math" panose="02040503050406030204" pitchFamily="18" charset="0"/>
                          </a:rPr>
                          <m:t>2</m:t>
                        </m:r>
                      </m:den>
                    </m:f>
                  </m:oMath>
                </a14:m>
                <a:r>
                  <a:rPr lang="el-GR" dirty="0">
                    <a:solidFill>
                      <a:schemeClr val="accent6">
                        <a:lumMod val="50000"/>
                      </a:schemeClr>
                    </a:solidFill>
                  </a:rPr>
                  <a:t> 𝑚∙𝑢</a:t>
                </a:r>
                <a:r>
                  <a:rPr lang="el-GR" baseline="30000" dirty="0">
                    <a:solidFill>
                      <a:schemeClr val="accent6">
                        <a:lumMod val="50000"/>
                      </a:schemeClr>
                    </a:solidFill>
                  </a:rPr>
                  <a:t>2 </a:t>
                </a:r>
                <a:r>
                  <a:rPr lang="el-GR" dirty="0">
                    <a:solidFill>
                      <a:schemeClr val="accent6">
                        <a:lumMod val="50000"/>
                      </a:schemeClr>
                    </a:solidFill>
                  </a:rPr>
                  <a:t>+ 𝑚∙𝑔∙</a:t>
                </a:r>
                <a:r>
                  <a:rPr lang="el-GR" dirty="0" err="1">
                    <a:solidFill>
                      <a:schemeClr val="accent6">
                        <a:lumMod val="50000"/>
                      </a:schemeClr>
                    </a:solidFill>
                  </a:rPr>
                  <a:t>ℎ</a:t>
                </a:r>
                <a:endParaRPr lang="el-GR" dirty="0">
                  <a:solidFill>
                    <a:schemeClr val="accent6">
                      <a:lumMod val="50000"/>
                    </a:schemeClr>
                  </a:solidFill>
                </a:endParaRPr>
              </a:p>
            </p:txBody>
          </p:sp>
        </mc:Choice>
        <mc:Fallback xmlns="">
          <p:sp>
            <p:nvSpPr>
              <p:cNvPr id="6" name="Rectangle 5">
                <a:extLst>
                  <a:ext uri="{FF2B5EF4-FFF2-40B4-BE49-F238E27FC236}">
                    <a16:creationId xmlns:a16="http://schemas.microsoft.com/office/drawing/2014/main" id="{E424F3D6-A840-AD4A-A3FD-290E7C48C683}"/>
                  </a:ext>
                </a:extLst>
              </p:cNvPr>
              <p:cNvSpPr>
                <a:spLocks noRot="1" noChangeAspect="1" noMove="1" noResize="1" noEditPoints="1" noAdjustHandles="1" noChangeArrowheads="1" noChangeShapeType="1" noTextEdit="1"/>
              </p:cNvSpPr>
              <p:nvPr/>
            </p:nvSpPr>
            <p:spPr>
              <a:xfrm>
                <a:off x="297180" y="4424832"/>
                <a:ext cx="6096000" cy="1314462"/>
              </a:xfrm>
              <a:prstGeom prst="rect">
                <a:avLst/>
              </a:prstGeom>
              <a:blipFill>
                <a:blip r:embed="rId3"/>
                <a:stretch>
                  <a:fillRect b="-2885"/>
                </a:stretch>
              </a:blipFill>
            </p:spPr>
            <p:txBody>
              <a:bodyPr/>
              <a:lstStyle/>
              <a:p>
                <a:r>
                  <a:rPr lang="en-GR">
                    <a:noFill/>
                  </a:rPr>
                  <a:t> </a:t>
                </a:r>
              </a:p>
            </p:txBody>
          </p:sp>
        </mc:Fallback>
      </mc:AlternateContent>
      <p:pic>
        <p:nvPicPr>
          <p:cNvPr id="7" name="Picture 6">
            <a:extLst>
              <a:ext uri="{FF2B5EF4-FFF2-40B4-BE49-F238E27FC236}">
                <a16:creationId xmlns:a16="http://schemas.microsoft.com/office/drawing/2014/main" id="{2952B7B4-F345-1C48-A63E-9E4B73FEF728}"/>
              </a:ext>
            </a:extLst>
          </p:cNvPr>
          <p:cNvPicPr>
            <a:picLocks noChangeAspect="1"/>
          </p:cNvPicPr>
          <p:nvPr/>
        </p:nvPicPr>
        <p:blipFill>
          <a:blip r:embed="rId4"/>
          <a:stretch>
            <a:fillRect/>
          </a:stretch>
        </p:blipFill>
        <p:spPr>
          <a:xfrm rot="5400000">
            <a:off x="7204567" y="2833376"/>
            <a:ext cx="2008836" cy="5071149"/>
          </a:xfrm>
          <a:prstGeom prst="rect">
            <a:avLst/>
          </a:prstGeom>
          <a:ln>
            <a:solidFill>
              <a:schemeClr val="tx1">
                <a:lumMod val="50000"/>
                <a:lumOff val="50000"/>
              </a:schemeClr>
            </a:solidFill>
          </a:ln>
        </p:spPr>
      </p:pic>
    </p:spTree>
    <p:extLst>
      <p:ext uri="{BB962C8B-B14F-4D97-AF65-F5344CB8AC3E}">
        <p14:creationId xmlns:p14="http://schemas.microsoft.com/office/powerpoint/2010/main" val="135571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2" name="Rectangle 2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F35DF175-F076-2F45-A37C-A5A9BB0755CC}"/>
              </a:ext>
            </a:extLst>
          </p:cNvPr>
          <p:cNvSpPr txBox="1">
            <a:spLocks/>
          </p:cNvSpPr>
          <p:nvPr/>
        </p:nvSpPr>
        <p:spPr>
          <a:xfrm>
            <a:off x="1490145" y="2376862"/>
            <a:ext cx="2640646" cy="210427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2800" cap="none" dirty="0" err="1">
                <a:solidFill>
                  <a:srgbClr val="FFFFFF"/>
                </a:solidFill>
              </a:rPr>
              <a:t>Φιλόλογοι</a:t>
            </a:r>
            <a:r>
              <a:rPr lang="en-US" sz="2800" cap="none" dirty="0">
                <a:solidFill>
                  <a:srgbClr val="FFFFFF"/>
                </a:solidFill>
              </a:rPr>
              <a:t> &amp; </a:t>
            </a:r>
            <a:r>
              <a:rPr lang="en-US" sz="2800" cap="none" dirty="0" err="1">
                <a:solidFill>
                  <a:srgbClr val="FFFFFF"/>
                </a:solidFill>
              </a:rPr>
              <a:t>διδάσκοντες</a:t>
            </a:r>
            <a:r>
              <a:rPr lang="en-US" sz="2800" cap="none" dirty="0">
                <a:solidFill>
                  <a:srgbClr val="FFFFFF"/>
                </a:solidFill>
              </a:rPr>
              <a:t> </a:t>
            </a:r>
            <a:r>
              <a:rPr lang="en-US" sz="2800" cap="none" dirty="0" err="1">
                <a:solidFill>
                  <a:srgbClr val="FFFFFF"/>
                </a:solidFill>
              </a:rPr>
              <a:t>γνωστικών</a:t>
            </a:r>
            <a:r>
              <a:rPr lang="en-US" sz="2800" cap="none" dirty="0">
                <a:solidFill>
                  <a:srgbClr val="FFFFFF"/>
                </a:solidFill>
              </a:rPr>
              <a:t> α</a:t>
            </a:r>
            <a:r>
              <a:rPr lang="en-US" sz="2800" cap="none" dirty="0" err="1">
                <a:solidFill>
                  <a:srgbClr val="FFFFFF"/>
                </a:solidFill>
              </a:rPr>
              <a:t>ντικειμένων</a:t>
            </a:r>
            <a:endParaRPr lang="en-US" sz="2800" cap="none" dirty="0">
              <a:solidFill>
                <a:srgbClr val="FFFFFF"/>
              </a:solidFill>
            </a:endParaRPr>
          </a:p>
        </p:txBody>
      </p:sp>
      <p:sp>
        <p:nvSpPr>
          <p:cNvPr id="28" name="Rectangle 2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7">
              <a:alphaModFix amt="85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2">
            <a:extLst>
              <a:ext uri="{FF2B5EF4-FFF2-40B4-BE49-F238E27FC236}">
                <a16:creationId xmlns:a16="http://schemas.microsoft.com/office/drawing/2014/main" id="{0242382D-48A2-E743-BFE8-4D32A6BC3867}"/>
              </a:ext>
            </a:extLst>
          </p:cNvPr>
          <p:cNvGrpSpPr/>
          <p:nvPr/>
        </p:nvGrpSpPr>
        <p:grpSpPr>
          <a:xfrm>
            <a:off x="6001029" y="2376862"/>
            <a:ext cx="5667334" cy="1756339"/>
            <a:chOff x="965770" y="2378125"/>
            <a:chExt cx="8609744" cy="2358262"/>
          </a:xfrm>
        </p:grpSpPr>
        <p:sp>
          <p:nvSpPr>
            <p:cNvPr id="2" name="Cloud Callout 1">
              <a:extLst>
                <a:ext uri="{FF2B5EF4-FFF2-40B4-BE49-F238E27FC236}">
                  <a16:creationId xmlns:a16="http://schemas.microsoft.com/office/drawing/2014/main" id="{11A6F352-FEC0-D148-ACC1-E515D2C86C8F}"/>
                </a:ext>
              </a:extLst>
            </p:cNvPr>
            <p:cNvSpPr/>
            <p:nvPr/>
          </p:nvSpPr>
          <p:spPr>
            <a:xfrm>
              <a:off x="965770" y="2630185"/>
              <a:ext cx="3493214" cy="2106202"/>
            </a:xfrm>
            <a:prstGeom prst="cloudCallout">
              <a:avLst>
                <a:gd name="adj1" fmla="val 76814"/>
                <a:gd name="adj2" fmla="val 64451"/>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algn="ctr">
                <a:lnSpc>
                  <a:spcPct val="90000"/>
                </a:lnSpc>
                <a:spcAft>
                  <a:spcPts val="600"/>
                </a:spcAft>
              </a:pPr>
              <a:r>
                <a:rPr lang="el-GR" sz="1600"/>
                <a:t>Η γλώσσα είναι το αντικείμενο των φιλολόγων…</a:t>
              </a:r>
              <a:endParaRPr lang="en-GR" sz="1600"/>
            </a:p>
          </p:txBody>
        </p:sp>
        <p:sp>
          <p:nvSpPr>
            <p:cNvPr id="10" name="Cloud Callout 9">
              <a:extLst>
                <a:ext uri="{FF2B5EF4-FFF2-40B4-BE49-F238E27FC236}">
                  <a16:creationId xmlns:a16="http://schemas.microsoft.com/office/drawing/2014/main" id="{685BC996-71D2-0243-B4B9-942093033F42}"/>
                </a:ext>
              </a:extLst>
            </p:cNvPr>
            <p:cNvSpPr/>
            <p:nvPr/>
          </p:nvSpPr>
          <p:spPr>
            <a:xfrm>
              <a:off x="5577153" y="2378125"/>
              <a:ext cx="3998361" cy="2338949"/>
            </a:xfrm>
            <a:prstGeom prst="cloudCallout">
              <a:avLst>
                <a:gd name="adj1" fmla="val -55833"/>
                <a:gd name="adj2" fmla="val 66890"/>
              </a:avLst>
            </a:prstGeom>
          </p:spPr>
          <p:style>
            <a:lnRef idx="2">
              <a:schemeClr val="accent4"/>
            </a:lnRef>
            <a:fillRef idx="1">
              <a:schemeClr val="lt1"/>
            </a:fillRef>
            <a:effectRef idx="0">
              <a:schemeClr val="accent4"/>
            </a:effectRef>
            <a:fontRef idx="minor">
              <a:schemeClr val="dk1"/>
            </a:fontRef>
          </p:style>
          <p:txBody>
            <a:bodyPr rtlCol="0" anchor="ctr">
              <a:normAutofit fontScale="92500" lnSpcReduction="10000"/>
            </a:bodyPr>
            <a:lstStyle/>
            <a:p>
              <a:pPr algn="ctr">
                <a:lnSpc>
                  <a:spcPct val="90000"/>
                </a:lnSpc>
                <a:spcAft>
                  <a:spcPts val="600"/>
                </a:spcAft>
              </a:pPr>
              <a:r>
                <a:rPr lang="el-GR" sz="1400" dirty="0"/>
                <a:t>Ο λόγος της κάθε επιστήμης θα πρέπει να αναλύεται από τους διδάσκοντες των γνωστικών αντικειμένων…</a:t>
              </a:r>
              <a:endParaRPr lang="en-GR" sz="1400" dirty="0"/>
            </a:p>
          </p:txBody>
        </p:sp>
      </p:grpSp>
    </p:spTree>
    <p:extLst>
      <p:ext uri="{BB962C8B-B14F-4D97-AF65-F5344CB8AC3E}">
        <p14:creationId xmlns:p14="http://schemas.microsoft.com/office/powerpoint/2010/main" val="4012517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F74F-98CD-5C41-8D91-3908A4720D54}"/>
              </a:ext>
            </a:extLst>
          </p:cNvPr>
          <p:cNvSpPr>
            <a:spLocks noGrp="1"/>
          </p:cNvSpPr>
          <p:nvPr>
            <p:ph type="title"/>
          </p:nvPr>
        </p:nvSpPr>
        <p:spPr>
          <a:xfrm>
            <a:off x="816429" y="484632"/>
            <a:ext cx="10838541" cy="859259"/>
          </a:xfrm>
        </p:spPr>
        <p:txBody>
          <a:bodyPr>
            <a:normAutofit fontScale="90000"/>
          </a:bodyPr>
          <a:lstStyle/>
          <a:p>
            <a:r>
              <a:rPr lang="el-GR" cap="none" dirty="0"/>
              <a:t>Οι δυσκολίες του επιστημονικού λόγου</a:t>
            </a:r>
            <a:endParaRPr lang="en-US" dirty="0"/>
          </a:p>
        </p:txBody>
      </p:sp>
      <p:sp>
        <p:nvSpPr>
          <p:cNvPr id="3" name="Content Placeholder 2">
            <a:extLst>
              <a:ext uri="{FF2B5EF4-FFF2-40B4-BE49-F238E27FC236}">
                <a16:creationId xmlns:a16="http://schemas.microsoft.com/office/drawing/2014/main" id="{6952AC30-1361-8747-B001-E638B34D9E88}"/>
              </a:ext>
            </a:extLst>
          </p:cNvPr>
          <p:cNvSpPr>
            <a:spLocks noGrp="1"/>
          </p:cNvSpPr>
          <p:nvPr>
            <p:ph idx="1"/>
          </p:nvPr>
        </p:nvSpPr>
        <p:spPr>
          <a:xfrm>
            <a:off x="1001635" y="1472475"/>
            <a:ext cx="10435621" cy="4900893"/>
          </a:xfrm>
        </p:spPr>
        <p:txBody>
          <a:bodyPr>
            <a:normAutofit fontScale="92500" lnSpcReduction="10000"/>
          </a:bodyPr>
          <a:lstStyle/>
          <a:p>
            <a:r>
              <a:rPr lang="el-GR" sz="2800" dirty="0"/>
              <a:t>Οι περισσότεροι όροι των γνωστικών αντικειμένων χαρακτηρίζονται από πολυσημία</a:t>
            </a:r>
            <a:r>
              <a:rPr lang="en-US" sz="2800" dirty="0"/>
              <a:t> </a:t>
            </a:r>
            <a:endParaRPr lang="el-GR" sz="2800" dirty="0"/>
          </a:p>
          <a:p>
            <a:pPr lvl="1"/>
            <a:r>
              <a:rPr lang="el-GR" sz="2400" dirty="0"/>
              <a:t>ορολογία </a:t>
            </a:r>
            <a:r>
              <a:rPr lang="el-GR" sz="3200" b="1" dirty="0">
                <a:solidFill>
                  <a:srgbClr val="C00000"/>
                </a:solidFill>
              </a:rPr>
              <a:t>≠</a:t>
            </a:r>
            <a:r>
              <a:rPr lang="el-GR" sz="2400" dirty="0"/>
              <a:t> καθημερινή σημασία	(π.χ. </a:t>
            </a:r>
            <a:r>
              <a:rPr lang="el-GR" sz="2400" i="1" dirty="0"/>
              <a:t>δύναμη, επαφή, κύκλωμα, ενέργεια)</a:t>
            </a:r>
          </a:p>
          <a:p>
            <a:r>
              <a:rPr lang="el-GR" sz="2800" dirty="0"/>
              <a:t>Απαιτούνται και ευρύτερες δεξιότητες ακαδημαϊκού λόγου</a:t>
            </a:r>
          </a:p>
          <a:p>
            <a:pPr lvl="1"/>
            <a:r>
              <a:rPr lang="el-GR" sz="2400" dirty="0"/>
              <a:t>Διαμόρφωση υποθέσεων, υποστήριξη συλλογισμών, οργάνωση, ταξινόμηση, πειθώ</a:t>
            </a:r>
          </a:p>
          <a:p>
            <a:pPr marL="0" indent="0" algn="ctr">
              <a:buNone/>
            </a:pPr>
            <a:r>
              <a:rPr lang="el-GR" sz="2800" b="1" dirty="0">
                <a:solidFill>
                  <a:srgbClr val="C00000"/>
                </a:solidFill>
              </a:rPr>
              <a:t>ΕΠΟΜΕΝΩ</a:t>
            </a:r>
            <a:r>
              <a:rPr lang="el-GR" sz="2800" dirty="0">
                <a:solidFill>
                  <a:srgbClr val="C00000"/>
                </a:solidFill>
              </a:rPr>
              <a:t>Σ</a:t>
            </a:r>
          </a:p>
          <a:p>
            <a:r>
              <a:rPr lang="el-GR" sz="2800" dirty="0"/>
              <a:t>Οποιαδήποτε δραστηριότητα στα σχολικά </a:t>
            </a:r>
            <a:r>
              <a:rPr lang="el-GR" sz="2800" b="1" dirty="0"/>
              <a:t>γνωστικά αντικείμενα</a:t>
            </a:r>
            <a:r>
              <a:rPr lang="el-GR" sz="2800" dirty="0"/>
              <a:t> θα πρέπει να λαμβάνει υπόψη:</a:t>
            </a:r>
            <a:r>
              <a:rPr lang="en-US" sz="2800" dirty="0"/>
              <a:t> </a:t>
            </a:r>
            <a:endParaRPr lang="el-GR" sz="2800" dirty="0"/>
          </a:p>
          <a:p>
            <a:pPr lvl="1"/>
            <a:r>
              <a:rPr lang="el-GR" sz="2400" dirty="0"/>
              <a:t>τις επιστημονικές </a:t>
            </a:r>
            <a:r>
              <a:rPr lang="el-GR" sz="2400" b="1" dirty="0"/>
              <a:t>έννοιες</a:t>
            </a:r>
            <a:r>
              <a:rPr lang="el-GR" sz="2400" dirty="0"/>
              <a:t>, τον επιστημονικό &amp; ακαδημαϊκό </a:t>
            </a:r>
            <a:r>
              <a:rPr lang="el-GR" sz="2400" b="1" dirty="0"/>
              <a:t>λόγο</a:t>
            </a:r>
            <a:r>
              <a:rPr lang="el-GR" sz="2400" dirty="0"/>
              <a:t>, </a:t>
            </a:r>
            <a:r>
              <a:rPr lang="el-GR" sz="2400" b="1" dirty="0"/>
              <a:t>αιτιολόγηση &amp; συλλογιστική</a:t>
            </a:r>
            <a:r>
              <a:rPr lang="el-GR" sz="2400" dirty="0"/>
              <a:t>, τις επιστημονικές </a:t>
            </a:r>
            <a:r>
              <a:rPr lang="el-GR" sz="2400" b="1" dirty="0"/>
              <a:t>αξίες</a:t>
            </a:r>
            <a:r>
              <a:rPr lang="el-GR" sz="2400" dirty="0"/>
              <a:t> και τη γλωσσική τους </a:t>
            </a:r>
            <a:r>
              <a:rPr lang="el-GR" sz="2400" b="1" dirty="0"/>
              <a:t>έκφραση</a:t>
            </a:r>
            <a:r>
              <a:rPr lang="en-US" sz="2400" dirty="0"/>
              <a:t> </a:t>
            </a:r>
            <a:endParaRPr lang="el-GR" sz="2400" dirty="0"/>
          </a:p>
          <a:p>
            <a:pPr marL="0" indent="0" algn="ctr">
              <a:buNone/>
            </a:pPr>
            <a:r>
              <a:rPr lang="el-GR" sz="2800" b="1" dirty="0">
                <a:solidFill>
                  <a:srgbClr val="C00000"/>
                </a:solidFill>
              </a:rPr>
              <a:t>«Κάθε μάθημα Επιστήμης είναι ένα μάθημα Γλώσσας»</a:t>
            </a:r>
            <a:r>
              <a:rPr lang="en-US" sz="2800" b="1" dirty="0">
                <a:solidFill>
                  <a:srgbClr val="C00000"/>
                </a:solidFill>
              </a:rPr>
              <a:t> </a:t>
            </a:r>
            <a:endParaRPr lang="el-GR" sz="2800" b="1" dirty="0">
              <a:solidFill>
                <a:srgbClr val="C00000"/>
              </a:solidFill>
            </a:endParaRPr>
          </a:p>
        </p:txBody>
      </p:sp>
      <p:sp>
        <p:nvSpPr>
          <p:cNvPr id="4" name="Slide Number Placeholder 3">
            <a:extLst>
              <a:ext uri="{FF2B5EF4-FFF2-40B4-BE49-F238E27FC236}">
                <a16:creationId xmlns:a16="http://schemas.microsoft.com/office/drawing/2014/main" id="{CDD0D447-7D18-5746-9811-A8D9631C4DB6}"/>
              </a:ext>
            </a:extLst>
          </p:cNvPr>
          <p:cNvSpPr>
            <a:spLocks noGrp="1"/>
          </p:cNvSpPr>
          <p:nvPr>
            <p:ph type="sldNum" sz="quarter" idx="12"/>
          </p:nvPr>
        </p:nvSpPr>
        <p:spPr/>
        <p:txBody>
          <a:bodyPr/>
          <a:lstStyle/>
          <a:p>
            <a:fld id="{4FAB73BC-B049-4115-A692-8D63A059BFB8}" type="slidenum">
              <a:rPr lang="en-US" smtClean="0"/>
              <a:t>40</a:t>
            </a:fld>
            <a:endParaRPr lang="en-US"/>
          </a:p>
        </p:txBody>
      </p:sp>
    </p:spTree>
    <p:extLst>
      <p:ext uri="{BB962C8B-B14F-4D97-AF65-F5344CB8AC3E}">
        <p14:creationId xmlns:p14="http://schemas.microsoft.com/office/powerpoint/2010/main" val="929902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F74F-98CD-5C41-8D91-3908A4720D54}"/>
              </a:ext>
            </a:extLst>
          </p:cNvPr>
          <p:cNvSpPr>
            <a:spLocks noGrp="1"/>
          </p:cNvSpPr>
          <p:nvPr>
            <p:ph type="title"/>
          </p:nvPr>
        </p:nvSpPr>
        <p:spPr>
          <a:xfrm>
            <a:off x="816429" y="484632"/>
            <a:ext cx="10838541" cy="859259"/>
          </a:xfrm>
        </p:spPr>
        <p:txBody>
          <a:bodyPr>
            <a:normAutofit fontScale="90000"/>
          </a:bodyPr>
          <a:lstStyle/>
          <a:p>
            <a:r>
              <a:rPr lang="el-GR" cap="none" dirty="0"/>
              <a:t>Οι δυσκολίες του επιστημονικού λόγου</a:t>
            </a:r>
            <a:endParaRPr lang="en-US" dirty="0"/>
          </a:p>
        </p:txBody>
      </p:sp>
      <p:sp>
        <p:nvSpPr>
          <p:cNvPr id="3" name="Content Placeholder 2">
            <a:extLst>
              <a:ext uri="{FF2B5EF4-FFF2-40B4-BE49-F238E27FC236}">
                <a16:creationId xmlns:a16="http://schemas.microsoft.com/office/drawing/2014/main" id="{6952AC30-1361-8747-B001-E638B34D9E88}"/>
              </a:ext>
            </a:extLst>
          </p:cNvPr>
          <p:cNvSpPr>
            <a:spLocks noGrp="1"/>
          </p:cNvSpPr>
          <p:nvPr>
            <p:ph idx="1"/>
          </p:nvPr>
        </p:nvSpPr>
        <p:spPr>
          <a:xfrm>
            <a:off x="816429" y="1781085"/>
            <a:ext cx="4324745" cy="3716745"/>
          </a:xfrm>
        </p:spPr>
        <p:txBody>
          <a:bodyPr>
            <a:normAutofit/>
          </a:bodyPr>
          <a:lstStyle/>
          <a:p>
            <a:pPr marL="609600" indent="-609600">
              <a:buNone/>
            </a:pPr>
            <a:r>
              <a:rPr lang="el-GR" altLang="en-GR" sz="2400" dirty="0">
                <a:ea typeface="ＭＳ Ｐゴシック" panose="020B0600070205080204" pitchFamily="34" charset="-128"/>
                <a:sym typeface="Wingdings 3" pitchFamily="2" charset="2"/>
              </a:rPr>
              <a:t>Γλωσσικές </a:t>
            </a:r>
            <a:r>
              <a:rPr lang="el-GR" altLang="en-GR" sz="2400" dirty="0" err="1">
                <a:ea typeface="ＭＳ Ｐゴシック" panose="020B0600070205080204" pitchFamily="34" charset="-128"/>
                <a:sym typeface="Wingdings 3" pitchFamily="2" charset="2"/>
              </a:rPr>
              <a:t>μακροσυναρτήσεις</a:t>
            </a:r>
            <a:r>
              <a:rPr lang="el-GR" altLang="en-GR" sz="2400" dirty="0">
                <a:ea typeface="ＭＳ Ｐゴシック" panose="020B0600070205080204" pitchFamily="34" charset="-128"/>
                <a:sym typeface="Wingdings 3" pitchFamily="2" charset="2"/>
              </a:rPr>
              <a:t>: </a:t>
            </a:r>
            <a:endParaRPr lang="en-US" altLang="en-GR" sz="2400" dirty="0">
              <a:ea typeface="ＭＳ Ｐゴシック" panose="020B0600070205080204" pitchFamily="34" charset="-128"/>
              <a:sym typeface="Wingdings 3" pitchFamily="2" charset="2"/>
            </a:endParaRPr>
          </a:p>
          <a:p>
            <a:pPr marL="44450" indent="0">
              <a:buNone/>
            </a:pPr>
            <a:r>
              <a:rPr lang="el-GR" altLang="en-GR" sz="2400" dirty="0">
                <a:ea typeface="ＭＳ Ｐゴシック" panose="020B0600070205080204" pitchFamily="34" charset="-128"/>
                <a:sym typeface="Wingdings 3" pitchFamily="2" charset="2"/>
              </a:rPr>
              <a:t>μέθοδοι οργάνωσης και</a:t>
            </a:r>
            <a:r>
              <a:rPr lang="en-US" altLang="en-GR" sz="2400" dirty="0">
                <a:ea typeface="ＭＳ Ｐゴシック" panose="020B0600070205080204" pitchFamily="34" charset="-128"/>
                <a:sym typeface="Wingdings 3" pitchFamily="2" charset="2"/>
              </a:rPr>
              <a:t> </a:t>
            </a:r>
            <a:r>
              <a:rPr lang="el-GR" altLang="en-GR" sz="2400" dirty="0">
                <a:ea typeface="ＭＳ Ｐゴシック" panose="020B0600070205080204" pitchFamily="34" charset="-128"/>
                <a:sym typeface="Wingdings 3" pitchFamily="2" charset="2"/>
              </a:rPr>
              <a:t>δόμησης του λόγου: </a:t>
            </a:r>
          </a:p>
          <a:p>
            <a:pPr>
              <a:buFont typeface="Arial" panose="020B0604020202020204" pitchFamily="34" charset="0"/>
              <a:buChar char="•"/>
            </a:pPr>
            <a:r>
              <a:rPr lang="el-GR" altLang="en-GR" sz="2400" dirty="0">
                <a:ea typeface="ＭＳ Ｐゴシック" panose="020B0600070205080204" pitchFamily="34" charset="-128"/>
                <a:sym typeface="Wingdings" pitchFamily="2" charset="2"/>
              </a:rPr>
              <a:t>π</a:t>
            </a:r>
            <a:r>
              <a:rPr lang="el-GR" altLang="en-GR" sz="2400" dirty="0">
                <a:ea typeface="ＭＳ Ｐゴシック" panose="020B0600070205080204" pitchFamily="34" charset="-128"/>
                <a:sym typeface="Wingdings 3" pitchFamily="2" charset="2"/>
              </a:rPr>
              <a:t>εριγραφή</a:t>
            </a:r>
          </a:p>
          <a:p>
            <a:pPr>
              <a:buFont typeface="Arial" panose="020B0604020202020204" pitchFamily="34" charset="0"/>
              <a:buChar char="•"/>
            </a:pPr>
            <a:r>
              <a:rPr lang="el-GR" altLang="en-GR" sz="2400" dirty="0">
                <a:ea typeface="ＭＳ Ｐゴシック" panose="020B0600070205080204" pitchFamily="34" charset="-128"/>
                <a:sym typeface="Wingdings 3" pitchFamily="2" charset="2"/>
              </a:rPr>
              <a:t>δήλωση</a:t>
            </a:r>
          </a:p>
          <a:p>
            <a:pPr>
              <a:buFont typeface="Arial" panose="020B0604020202020204" pitchFamily="34" charset="0"/>
              <a:buChar char="•"/>
            </a:pPr>
            <a:r>
              <a:rPr lang="el-GR" altLang="en-GR" sz="2400" dirty="0">
                <a:ea typeface="ＭＳ Ｐゴシック" panose="020B0600070205080204" pitchFamily="34" charset="-128"/>
                <a:sym typeface="Wingdings 3" pitchFamily="2" charset="2"/>
              </a:rPr>
              <a:t>σύγκριση</a:t>
            </a:r>
          </a:p>
          <a:p>
            <a:pPr>
              <a:buFont typeface="Arial" panose="020B0604020202020204" pitchFamily="34" charset="0"/>
              <a:buChar char="•"/>
            </a:pPr>
            <a:r>
              <a:rPr lang="el-GR" altLang="en-GR" sz="2400" dirty="0">
                <a:ea typeface="ＭＳ Ｐゴシック" panose="020B0600070205080204" pitchFamily="34" charset="-128"/>
                <a:sym typeface="Wingdings 3" pitchFamily="2" charset="2"/>
              </a:rPr>
              <a:t>ανάλυση</a:t>
            </a:r>
          </a:p>
          <a:p>
            <a:pPr>
              <a:buFont typeface="Arial" panose="020B0604020202020204" pitchFamily="34" charset="0"/>
              <a:buChar char="•"/>
            </a:pPr>
            <a:r>
              <a:rPr lang="el-GR" altLang="en-GR" sz="2400" dirty="0">
                <a:ea typeface="ＭＳ Ｐゴシック" panose="020B0600070205080204" pitchFamily="34" charset="-128"/>
                <a:sym typeface="Wingdings 3" pitchFamily="2" charset="2"/>
              </a:rPr>
              <a:t>αφήγηση</a:t>
            </a:r>
          </a:p>
        </p:txBody>
      </p:sp>
      <p:sp>
        <p:nvSpPr>
          <p:cNvPr id="4" name="Slide Number Placeholder 3">
            <a:extLst>
              <a:ext uri="{FF2B5EF4-FFF2-40B4-BE49-F238E27FC236}">
                <a16:creationId xmlns:a16="http://schemas.microsoft.com/office/drawing/2014/main" id="{CDD0D447-7D18-5746-9811-A8D9631C4DB6}"/>
              </a:ext>
            </a:extLst>
          </p:cNvPr>
          <p:cNvSpPr>
            <a:spLocks noGrp="1"/>
          </p:cNvSpPr>
          <p:nvPr>
            <p:ph type="sldNum" sz="quarter" idx="12"/>
          </p:nvPr>
        </p:nvSpPr>
        <p:spPr/>
        <p:txBody>
          <a:bodyPr/>
          <a:lstStyle/>
          <a:p>
            <a:fld id="{4FAB73BC-B049-4115-A692-8D63A059BFB8}" type="slidenum">
              <a:rPr lang="en-US" smtClean="0"/>
              <a:t>41</a:t>
            </a:fld>
            <a:endParaRPr lang="en-US"/>
          </a:p>
        </p:txBody>
      </p:sp>
      <p:sp>
        <p:nvSpPr>
          <p:cNvPr id="5" name="Rectangle 4">
            <a:extLst>
              <a:ext uri="{FF2B5EF4-FFF2-40B4-BE49-F238E27FC236}">
                <a16:creationId xmlns:a16="http://schemas.microsoft.com/office/drawing/2014/main" id="{FBFA9A7E-C785-364A-B384-774963E1132C}"/>
              </a:ext>
            </a:extLst>
          </p:cNvPr>
          <p:cNvSpPr/>
          <p:nvPr/>
        </p:nvSpPr>
        <p:spPr>
          <a:xfrm>
            <a:off x="5279571" y="1781085"/>
            <a:ext cx="6096000" cy="3785652"/>
          </a:xfrm>
          <a:prstGeom prst="rect">
            <a:avLst/>
          </a:prstGeom>
        </p:spPr>
        <p:txBody>
          <a:bodyPr>
            <a:spAutoFit/>
          </a:bodyPr>
          <a:lstStyle/>
          <a:p>
            <a:pPr marL="44450">
              <a:buNone/>
            </a:pPr>
            <a:r>
              <a:rPr lang="el-GR" altLang="en-GR" sz="2400" dirty="0">
                <a:ea typeface="ＭＳ Ｐゴシック" panose="020B0600070205080204" pitchFamily="34" charset="-128"/>
                <a:sym typeface="Wingdings 3" pitchFamily="2" charset="2"/>
              </a:rPr>
              <a:t>Σύνθετες νοητικές &amp; γλωσσικές δραστηριότητες: </a:t>
            </a: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περιγραφή πειράματος</a:t>
            </a: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διατύπωση υποθέσεων</a:t>
            </a: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εξαγωγή συμπεράσματος</a:t>
            </a: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αξιολόγηση συγκεκριμένων επικοινωνιακών</a:t>
            </a:r>
            <a:r>
              <a:rPr lang="en-US" altLang="en-GR" sz="2400" dirty="0">
                <a:ea typeface="ＭＳ Ｐゴシック" panose="020B0600070205080204" pitchFamily="34" charset="-128"/>
                <a:sym typeface="Wingdings 3" pitchFamily="2" charset="2"/>
              </a:rPr>
              <a:t> </a:t>
            </a:r>
            <a:r>
              <a:rPr lang="el-GR" altLang="en-GR" sz="2400" dirty="0">
                <a:ea typeface="ＭＳ Ｐゴシック" panose="020B0600070205080204" pitchFamily="34" charset="-128"/>
                <a:sym typeface="Wingdings 3" pitchFamily="2" charset="2"/>
              </a:rPr>
              <a:t>πράξεων, λ.χ. σύνταξη αναφοράς, </a:t>
            </a: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παρουσίαση των αποτελεσμάτων,</a:t>
            </a:r>
            <a:endParaRPr lang="en-US" altLang="en-GR" sz="2400" dirty="0">
              <a:ea typeface="ＭＳ Ｐゴシック" panose="020B0600070205080204" pitchFamily="34" charset="-128"/>
              <a:sym typeface="Wingdings 3" pitchFamily="2" charset="2"/>
            </a:endParaRPr>
          </a:p>
          <a:p>
            <a:pPr marL="498475" indent="-249238">
              <a:buClr>
                <a:schemeClr val="accent2"/>
              </a:buClr>
              <a:buFont typeface="Arial" panose="020B0604020202020204" pitchFamily="34" charset="0"/>
              <a:buChar char="•"/>
            </a:pPr>
            <a:r>
              <a:rPr lang="el-GR" altLang="en-GR" sz="2400" dirty="0">
                <a:ea typeface="ＭＳ Ｐゴシック" panose="020B0600070205080204" pitchFamily="34" charset="-128"/>
                <a:sym typeface="Wingdings 3" pitchFamily="2" charset="2"/>
              </a:rPr>
              <a:t>επιχειρηματολογία σε διάλογο</a:t>
            </a:r>
          </a:p>
        </p:txBody>
      </p:sp>
      <p:sp>
        <p:nvSpPr>
          <p:cNvPr id="6" name="Rectangle 5">
            <a:extLst>
              <a:ext uri="{FF2B5EF4-FFF2-40B4-BE49-F238E27FC236}">
                <a16:creationId xmlns:a16="http://schemas.microsoft.com/office/drawing/2014/main" id="{EBCD9EE8-D6AF-BD4F-9EDD-09F3C9AF614A}"/>
              </a:ext>
            </a:extLst>
          </p:cNvPr>
          <p:cNvSpPr/>
          <p:nvPr/>
        </p:nvSpPr>
        <p:spPr>
          <a:xfrm>
            <a:off x="816429" y="5727037"/>
            <a:ext cx="10559142" cy="815608"/>
          </a:xfrm>
          <a:prstGeom prst="rect">
            <a:avLst/>
          </a:prstGeom>
        </p:spPr>
        <p:txBody>
          <a:bodyPr wrap="square">
            <a:spAutoFit/>
          </a:bodyPr>
          <a:lstStyle/>
          <a:p>
            <a:pPr marL="609600" indent="-609600">
              <a:buNone/>
            </a:pPr>
            <a:r>
              <a:rPr lang="el-GR" altLang="en-GR" sz="2300" dirty="0">
                <a:ea typeface="ＭＳ Ｐゴシック" panose="020B0600070205080204" pitchFamily="34" charset="-128"/>
                <a:sym typeface="Wingdings 3" pitchFamily="2" charset="2"/>
              </a:rPr>
              <a:t>Εφαρμογή σε όλα τα επιστημονικά μαθησιακά αντικείμενα ή</a:t>
            </a:r>
            <a:r>
              <a:rPr lang="en-US" altLang="en-GR" sz="2300" dirty="0">
                <a:ea typeface="ＭＳ Ｐゴシック" panose="020B0600070205080204" pitchFamily="34" charset="-128"/>
                <a:sym typeface="Wingdings 3" pitchFamily="2" charset="2"/>
              </a:rPr>
              <a:t> </a:t>
            </a:r>
            <a:r>
              <a:rPr lang="el-GR" altLang="en-GR" sz="2300" dirty="0">
                <a:ea typeface="ＭＳ Ｐゴシック" panose="020B0600070205080204" pitchFamily="34" charset="-128"/>
                <a:sym typeface="Wingdings 3" pitchFamily="2" charset="2"/>
              </a:rPr>
              <a:t>μεταφορά από </a:t>
            </a:r>
            <a:endParaRPr lang="en-US" altLang="en-GR" sz="2300" dirty="0">
              <a:ea typeface="ＭＳ Ｐゴシック" panose="020B0600070205080204" pitchFamily="34" charset="-128"/>
              <a:sym typeface="Wingdings 3" pitchFamily="2" charset="2"/>
            </a:endParaRPr>
          </a:p>
          <a:p>
            <a:pPr marL="609600" indent="-609600">
              <a:buNone/>
            </a:pPr>
            <a:r>
              <a:rPr lang="el-GR" altLang="en-GR" sz="2300" dirty="0">
                <a:ea typeface="ＭＳ Ｐゴシック" panose="020B0600070205080204" pitchFamily="34" charset="-128"/>
                <a:sym typeface="Wingdings 3" pitchFamily="2" charset="2"/>
              </a:rPr>
              <a:t>Ένα</a:t>
            </a:r>
            <a:r>
              <a:rPr lang="en-US" altLang="en-GR" sz="2300" dirty="0">
                <a:ea typeface="ＭＳ Ｐゴシック" panose="020B0600070205080204" pitchFamily="34" charset="-128"/>
                <a:sym typeface="Wingdings 3" pitchFamily="2" charset="2"/>
              </a:rPr>
              <a:t> </a:t>
            </a:r>
            <a:r>
              <a:rPr lang="el-GR" altLang="en-GR" sz="2300" dirty="0">
                <a:ea typeface="ＭＳ Ｐゴシック" panose="020B0600070205080204" pitchFamily="34" charset="-128"/>
                <a:sym typeface="Wingdings 3" pitchFamily="2" charset="2"/>
              </a:rPr>
              <a:t>μαθησιακό αντικείμενο σε άλλο (οριζόντια παρέμβαση στο  ΠΣ</a:t>
            </a:r>
            <a:r>
              <a:rPr lang="en-US" altLang="en-GR" sz="2300" dirty="0">
                <a:ea typeface="ＭＳ Ｐゴシック" panose="020B0600070205080204" pitchFamily="34" charset="-128"/>
                <a:sym typeface="Wingdings 3" pitchFamily="2" charset="2"/>
              </a:rPr>
              <a:t>, </a:t>
            </a:r>
            <a:r>
              <a:rPr lang="en-US" altLang="en-GR" dirty="0">
                <a:ea typeface="ＭＳ Ｐゴシック" panose="020B0600070205080204" pitchFamily="34" charset="-128"/>
                <a:sym typeface="Wingdings 3" pitchFamily="2" charset="2"/>
              </a:rPr>
              <a:t>Vollmer, 2007</a:t>
            </a:r>
            <a:r>
              <a:rPr lang="en-US" altLang="en-GR" sz="2400" dirty="0">
                <a:ea typeface="ＭＳ Ｐゴシック" panose="020B0600070205080204" pitchFamily="34" charset="-128"/>
                <a:sym typeface="Wingdings 3" pitchFamily="2" charset="2"/>
              </a:rPr>
              <a:t>)</a:t>
            </a:r>
            <a:endParaRPr lang="el-GR" altLang="en-GR" sz="2400" dirty="0">
              <a:ea typeface="ＭＳ Ｐゴシック" panose="020B0600070205080204" pitchFamily="34" charset="-128"/>
              <a:sym typeface="Wingdings 3" pitchFamily="2" charset="2"/>
            </a:endParaRPr>
          </a:p>
        </p:txBody>
      </p:sp>
    </p:spTree>
    <p:extLst>
      <p:ext uri="{BB962C8B-B14F-4D97-AF65-F5344CB8AC3E}">
        <p14:creationId xmlns:p14="http://schemas.microsoft.com/office/powerpoint/2010/main" val="3471499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73BE-CDCF-E443-90BB-379519C3F2D8}"/>
              </a:ext>
            </a:extLst>
          </p:cNvPr>
          <p:cNvSpPr>
            <a:spLocks noGrp="1"/>
          </p:cNvSpPr>
          <p:nvPr>
            <p:ph type="title"/>
          </p:nvPr>
        </p:nvSpPr>
        <p:spPr>
          <a:xfrm>
            <a:off x="502920" y="175460"/>
            <a:ext cx="10992394" cy="1115568"/>
          </a:xfrm>
        </p:spPr>
        <p:txBody>
          <a:bodyPr>
            <a:normAutofit fontScale="90000"/>
          </a:bodyPr>
          <a:lstStyle/>
          <a:p>
            <a:r>
              <a:rPr lang="el-GR" sz="4400" cap="none" dirty="0"/>
              <a:t>Διασύνδεση Επιστημονικού – Γλωσσικού </a:t>
            </a:r>
            <a:r>
              <a:rPr lang="el-GR" sz="4400" cap="none" dirty="0" err="1"/>
              <a:t>γραμματισμού</a:t>
            </a:r>
            <a:endParaRPr lang="en-US" sz="4400" cap="none" dirty="0"/>
          </a:p>
        </p:txBody>
      </p:sp>
      <p:sp>
        <p:nvSpPr>
          <p:cNvPr id="3" name="Content Placeholder 2">
            <a:extLst>
              <a:ext uri="{FF2B5EF4-FFF2-40B4-BE49-F238E27FC236}">
                <a16:creationId xmlns:a16="http://schemas.microsoft.com/office/drawing/2014/main" id="{0D500C53-3D53-2142-A03A-4850264A72D5}"/>
              </a:ext>
            </a:extLst>
          </p:cNvPr>
          <p:cNvSpPr>
            <a:spLocks noGrp="1"/>
          </p:cNvSpPr>
          <p:nvPr>
            <p:ph idx="1"/>
          </p:nvPr>
        </p:nvSpPr>
        <p:spPr>
          <a:xfrm>
            <a:off x="777209" y="1638016"/>
            <a:ext cx="10992394" cy="4545614"/>
          </a:xfrm>
        </p:spPr>
        <p:txBody>
          <a:bodyPr>
            <a:normAutofit fontScale="92500" lnSpcReduction="10000"/>
          </a:bodyPr>
          <a:lstStyle/>
          <a:p>
            <a:r>
              <a:rPr lang="el-GR" sz="2400" dirty="0"/>
              <a:t>Στο πλαίσιο διδασκαλίας της </a:t>
            </a:r>
            <a:r>
              <a:rPr lang="el-GR" sz="2400" b="1" dirty="0"/>
              <a:t>μητρικής</a:t>
            </a:r>
            <a:r>
              <a:rPr lang="el-GR" sz="2400" dirty="0"/>
              <a:t> γλώσσας αποτελεί </a:t>
            </a:r>
            <a:r>
              <a:rPr lang="el-GR" sz="2400" b="1" dirty="0"/>
              <a:t>ζητούμενο</a:t>
            </a:r>
          </a:p>
          <a:p>
            <a:r>
              <a:rPr lang="el-GR" sz="2400" dirty="0"/>
              <a:t>Στη διδασκαλία της </a:t>
            </a:r>
            <a:r>
              <a:rPr lang="el-GR" sz="2400" b="1" dirty="0"/>
              <a:t>δεύτερης</a:t>
            </a:r>
            <a:r>
              <a:rPr lang="en-US" sz="2400" dirty="0"/>
              <a:t> </a:t>
            </a:r>
            <a:r>
              <a:rPr lang="el-GR" sz="2400" dirty="0"/>
              <a:t>γλώσσας (2Γ) συνιστά </a:t>
            </a:r>
            <a:r>
              <a:rPr lang="el-GR" sz="2400" b="1" dirty="0"/>
              <a:t>αναγκαιότητα</a:t>
            </a:r>
            <a:r>
              <a:rPr lang="el-GR" sz="2400" dirty="0"/>
              <a:t> </a:t>
            </a:r>
          </a:p>
          <a:p>
            <a:r>
              <a:rPr lang="el-GR" sz="2400" dirty="0"/>
              <a:t>Συχνά οι μαθητές της 2Γ παρουσιάζουν </a:t>
            </a:r>
            <a:r>
              <a:rPr lang="el-GR" sz="2400" b="1" dirty="0"/>
              <a:t>χαμηλή επίδοση </a:t>
            </a:r>
            <a:r>
              <a:rPr lang="el-GR" sz="2400" dirty="0"/>
              <a:t>στα </a:t>
            </a:r>
            <a:r>
              <a:rPr lang="el-GR" sz="2400" b="1" dirty="0"/>
              <a:t>γνωστικά αντικείμενα </a:t>
            </a:r>
            <a:r>
              <a:rPr lang="el-GR" sz="2400" b="1" dirty="0">
                <a:sym typeface="Wingdings" pitchFamily="2" charset="2"/>
              </a:rPr>
              <a:t> </a:t>
            </a:r>
            <a:r>
              <a:rPr lang="el-GR" sz="2400" b="1" dirty="0"/>
              <a:t>αδυναμία να κατανοήσουν </a:t>
            </a:r>
            <a:r>
              <a:rPr lang="el-GR" sz="2400" dirty="0"/>
              <a:t>τον επιστημονικό/ακαδημαϊκό λόγο του περιεχομένου</a:t>
            </a:r>
            <a:r>
              <a:rPr lang="en-US" sz="2400" dirty="0"/>
              <a:t> </a:t>
            </a:r>
            <a:endParaRPr lang="el-GR" sz="2400" b="1" dirty="0"/>
          </a:p>
          <a:p>
            <a:r>
              <a:rPr lang="el-GR" sz="2400" dirty="0"/>
              <a:t>Αναγκαίο να επιτευχθεί η </a:t>
            </a:r>
            <a:r>
              <a:rPr lang="el-GR" sz="2400" b="1" dirty="0"/>
              <a:t>παράλληλη</a:t>
            </a:r>
            <a:r>
              <a:rPr lang="el-GR" sz="2400" dirty="0"/>
              <a:t> απόκτηση </a:t>
            </a:r>
            <a:r>
              <a:rPr lang="el-GR" sz="2400" b="1" dirty="0"/>
              <a:t>επικοινωνιακών</a:t>
            </a:r>
            <a:r>
              <a:rPr lang="el-GR" sz="2400" dirty="0"/>
              <a:t> και </a:t>
            </a:r>
            <a:r>
              <a:rPr lang="el-GR" sz="2400" b="1" dirty="0"/>
              <a:t>ακαδημαϊκών</a:t>
            </a:r>
            <a:r>
              <a:rPr lang="el-GR" sz="2400" dirty="0"/>
              <a:t> δεξιοτήτων (2Γ </a:t>
            </a:r>
            <a:r>
              <a:rPr lang="el-GR" sz="2400" b="1" dirty="0"/>
              <a:t>-</a:t>
            </a:r>
            <a:r>
              <a:rPr lang="el-GR" sz="2400" dirty="0"/>
              <a:t> γνωστικά αντικείμενα) </a:t>
            </a:r>
          </a:p>
          <a:p>
            <a:r>
              <a:rPr lang="el-GR" sz="2400" dirty="0"/>
              <a:t>Το </a:t>
            </a:r>
            <a:r>
              <a:rPr lang="el-GR" sz="2400" b="1" dirty="0"/>
              <a:t>πολιτισμικό κεφάλαιο γνώσης </a:t>
            </a:r>
            <a:r>
              <a:rPr lang="el-GR" sz="2400" dirty="0"/>
              <a:t>που έρχεται από το οικογενειακό περιβάλλον παρέχει τη βάση της </a:t>
            </a:r>
            <a:r>
              <a:rPr lang="el-GR" sz="2400" b="1" dirty="0" err="1"/>
              <a:t>νοηματόδοτησης</a:t>
            </a:r>
            <a:r>
              <a:rPr lang="en-US" sz="2400" dirty="0"/>
              <a:t> </a:t>
            </a:r>
            <a:r>
              <a:rPr lang="el-GR" sz="2400" dirty="0"/>
              <a:t>για το σχολείο</a:t>
            </a:r>
            <a:endParaRPr lang="el-GR" sz="2400" b="1" dirty="0">
              <a:solidFill>
                <a:srgbClr val="C00000"/>
              </a:solidFill>
            </a:endParaRPr>
          </a:p>
          <a:p>
            <a:r>
              <a:rPr lang="el-GR" sz="2400" dirty="0"/>
              <a:t>Τα παιδιά </a:t>
            </a:r>
            <a:r>
              <a:rPr lang="el-GR" sz="2400" b="1" dirty="0"/>
              <a:t>χαμηλότερων</a:t>
            </a:r>
            <a:r>
              <a:rPr lang="el-GR" sz="2400" dirty="0"/>
              <a:t> κοινωνικών τάξεων</a:t>
            </a:r>
            <a:r>
              <a:rPr lang="en-US" sz="2400" dirty="0"/>
              <a:t> </a:t>
            </a:r>
            <a:r>
              <a:rPr lang="el-GR" sz="2400" dirty="0"/>
              <a:t>εμφανίζουν </a:t>
            </a:r>
            <a:r>
              <a:rPr lang="el-GR" sz="2400" b="1" dirty="0"/>
              <a:t>πολιτισμικό μειονέκτημα</a:t>
            </a:r>
          </a:p>
          <a:p>
            <a:pPr marL="0" indent="0" algn="ctr">
              <a:buNone/>
            </a:pPr>
            <a:r>
              <a:rPr lang="el-GR" sz="2400" b="1" dirty="0">
                <a:solidFill>
                  <a:srgbClr val="C00000"/>
                </a:solidFill>
              </a:rPr>
              <a:t>ΕΠΟΜΕΝΩ</a:t>
            </a:r>
            <a:r>
              <a:rPr lang="el-GR" sz="2400" dirty="0">
                <a:solidFill>
                  <a:srgbClr val="C00000"/>
                </a:solidFill>
              </a:rPr>
              <a:t>Σ</a:t>
            </a:r>
          </a:p>
          <a:p>
            <a:r>
              <a:rPr lang="el-GR" sz="2400" dirty="0"/>
              <a:t>Προτείνεται </a:t>
            </a:r>
            <a:r>
              <a:rPr lang="el-GR" sz="2400" b="1" dirty="0"/>
              <a:t>συνδυαστική ολιστική προσέγγιση </a:t>
            </a:r>
            <a:r>
              <a:rPr lang="el-GR" sz="2400" dirty="0"/>
              <a:t>που ενσωματώνει τόσο </a:t>
            </a:r>
            <a:r>
              <a:rPr lang="el-GR" sz="2400" b="1" dirty="0"/>
              <a:t>γλωσσικούς</a:t>
            </a:r>
            <a:r>
              <a:rPr lang="el-GR" sz="2400" dirty="0"/>
              <a:t> όσο και </a:t>
            </a:r>
            <a:r>
              <a:rPr lang="el-GR" sz="2400" b="1" dirty="0"/>
              <a:t>γνωστικούς</a:t>
            </a:r>
            <a:r>
              <a:rPr lang="el-GR" sz="2400" dirty="0"/>
              <a:t> μαθησιακούς στόχους</a:t>
            </a:r>
            <a:r>
              <a:rPr lang="en-US" sz="2400" dirty="0"/>
              <a:t> </a:t>
            </a:r>
            <a:endParaRPr lang="en-US" sz="2400" b="1" dirty="0"/>
          </a:p>
        </p:txBody>
      </p:sp>
      <p:sp>
        <p:nvSpPr>
          <p:cNvPr id="4" name="Slide Number Placeholder 3">
            <a:extLst>
              <a:ext uri="{FF2B5EF4-FFF2-40B4-BE49-F238E27FC236}">
                <a16:creationId xmlns:a16="http://schemas.microsoft.com/office/drawing/2014/main" id="{E98DADEE-F3AB-2444-A725-59D5A7965D22}"/>
              </a:ext>
            </a:extLst>
          </p:cNvPr>
          <p:cNvSpPr>
            <a:spLocks noGrp="1"/>
          </p:cNvSpPr>
          <p:nvPr>
            <p:ph type="sldNum" sz="quarter" idx="12"/>
          </p:nvPr>
        </p:nvSpPr>
        <p:spPr/>
        <p:txBody>
          <a:bodyPr/>
          <a:lstStyle/>
          <a:p>
            <a:fld id="{4FAB73BC-B049-4115-A692-8D63A059BFB8}" type="slidenum">
              <a:rPr lang="en-US" smtClean="0"/>
              <a:t>42</a:t>
            </a:fld>
            <a:endParaRPr lang="en-US"/>
          </a:p>
        </p:txBody>
      </p:sp>
    </p:spTree>
    <p:extLst>
      <p:ext uri="{BB962C8B-B14F-4D97-AF65-F5344CB8AC3E}">
        <p14:creationId xmlns:p14="http://schemas.microsoft.com/office/powerpoint/2010/main" val="2767739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CCD969D-F25F-2042-A9C4-2946DED474AE}"/>
              </a:ext>
            </a:extLst>
          </p:cNvPr>
          <p:cNvSpPr>
            <a:spLocks noGrp="1" noChangeArrowheads="1"/>
          </p:cNvSpPr>
          <p:nvPr>
            <p:ph type="title"/>
          </p:nvPr>
        </p:nvSpPr>
        <p:spPr>
          <a:xfrm>
            <a:off x="822960" y="260350"/>
            <a:ext cx="10668000" cy="1081088"/>
          </a:xfrm>
          <a:ln w="38100" cap="rnd">
            <a:noFill/>
            <a:prstDash val="sysDot"/>
            <a:miter lim="800000"/>
            <a:headEnd/>
            <a:tailEnd/>
          </a:ln>
        </p:spPr>
        <p:txBody>
          <a:bodyPr>
            <a:normAutofit/>
          </a:bodyPr>
          <a:lstStyle/>
          <a:p>
            <a:pPr marL="95250" indent="-30163">
              <a:defRPr/>
            </a:pPr>
            <a:r>
              <a:rPr lang="el-GR" altLang="en-GR" sz="4400" cap="none" dirty="0">
                <a:effectLst>
                  <a:outerShdw blurRad="38100" dist="38100" dir="2700000" algn="tl">
                    <a:srgbClr val="C0C0C0"/>
                  </a:outerShdw>
                </a:effectLst>
                <a:latin typeface="Cambria" panose="02040503050406030204" pitchFamily="18" charset="0"/>
                <a:ea typeface="ＭＳ Ｐゴシック" panose="020B0600070205080204" pitchFamily="34" charset="-128"/>
              </a:rPr>
              <a:t>Στόχος;;;</a:t>
            </a:r>
            <a:endParaRPr lang="en-US" altLang="en-GR" sz="4400" cap="none" dirty="0">
              <a:effectLst>
                <a:outerShdw blurRad="38100" dist="38100" dir="2700000" algn="tl">
                  <a:srgbClr val="C0C0C0"/>
                </a:outerShdw>
              </a:effectLst>
              <a:latin typeface="Cambria" panose="02040503050406030204" pitchFamily="18" charset="0"/>
              <a:ea typeface="ＭＳ Ｐゴシック" panose="020B0600070205080204" pitchFamily="34" charset="-128"/>
            </a:endParaRPr>
          </a:p>
        </p:txBody>
      </p:sp>
      <p:sp>
        <p:nvSpPr>
          <p:cNvPr id="24578" name="Rectangle 3">
            <a:extLst>
              <a:ext uri="{FF2B5EF4-FFF2-40B4-BE49-F238E27FC236}">
                <a16:creationId xmlns:a16="http://schemas.microsoft.com/office/drawing/2014/main" id="{D740307A-3985-8B48-974D-68AF00E3ADF1}"/>
              </a:ext>
            </a:extLst>
          </p:cNvPr>
          <p:cNvSpPr>
            <a:spLocks noGrp="1" noChangeArrowheads="1"/>
          </p:cNvSpPr>
          <p:nvPr>
            <p:ph type="body" idx="1"/>
          </p:nvPr>
        </p:nvSpPr>
        <p:spPr>
          <a:xfrm>
            <a:off x="822960" y="1592263"/>
            <a:ext cx="10789920" cy="4525962"/>
          </a:xfrm>
        </p:spPr>
        <p:txBody>
          <a:bodyPr/>
          <a:lstStyle/>
          <a:p>
            <a:pPr marL="381000" indent="-381000">
              <a:buNone/>
            </a:pPr>
            <a:r>
              <a:rPr lang="el-GR" altLang="en-GR" sz="2400" dirty="0">
                <a:latin typeface="Cambria" panose="02040503050406030204" pitchFamily="18" charset="0"/>
                <a:ea typeface="ＭＳ Ｐゴシック" panose="020B0600070205080204" pitchFamily="34" charset="-128"/>
                <a:sym typeface="Wingdings" pitchFamily="2" charset="2"/>
              </a:rPr>
              <a:t>Ο αναδυόμενος δίγλωσσος μαθητής</a:t>
            </a:r>
            <a:r>
              <a:rPr lang="en-US" altLang="en-GR" sz="2400" dirty="0">
                <a:latin typeface="Cambria" panose="02040503050406030204" pitchFamily="18" charset="0"/>
                <a:ea typeface="ＭＳ Ｐゴシック" panose="020B0600070205080204" pitchFamily="34" charset="-128"/>
                <a:sym typeface="Wingdings" pitchFamily="2" charset="2"/>
              </a:rPr>
              <a:t> </a:t>
            </a:r>
            <a:r>
              <a:rPr lang="el-GR" altLang="en-GR" sz="2400" dirty="0">
                <a:latin typeface="Cambria" panose="02040503050406030204" pitchFamily="18" charset="0"/>
                <a:ea typeface="ＭＳ Ｐゴシック" panose="020B0600070205080204" pitchFamily="34" charset="-128"/>
                <a:sym typeface="Wingdings" pitchFamily="2" charset="2"/>
              </a:rPr>
              <a:t>να </a:t>
            </a:r>
            <a:r>
              <a:rPr lang="en-US" altLang="en-GR" sz="1800" dirty="0">
                <a:latin typeface="Cambria" panose="02040503050406030204" pitchFamily="18" charset="0"/>
                <a:ea typeface="ＭＳ Ｐゴシック" panose="020B0600070205080204" pitchFamily="34" charset="-128"/>
                <a:sym typeface="Wingdings" pitchFamily="2" charset="2"/>
              </a:rPr>
              <a:t>(Vollmer</a:t>
            </a:r>
            <a:r>
              <a:rPr lang="el-GR" altLang="en-GR" sz="1800" dirty="0">
                <a:latin typeface="Cambria" panose="02040503050406030204" pitchFamily="18" charset="0"/>
                <a:ea typeface="ＭＳ Ｐゴシック" panose="020B0600070205080204" pitchFamily="34" charset="-128"/>
                <a:sym typeface="Wingdings" pitchFamily="2" charset="2"/>
              </a:rPr>
              <a:t> </a:t>
            </a:r>
            <a:r>
              <a:rPr lang="en-US" altLang="en-GR" sz="1800" dirty="0">
                <a:latin typeface="Cambria" panose="02040503050406030204" pitchFamily="18" charset="0"/>
                <a:ea typeface="ＭＳ Ｐゴシック" panose="020B0600070205080204" pitchFamily="34" charset="-128"/>
                <a:sym typeface="Wingdings" pitchFamily="2" charset="2"/>
              </a:rPr>
              <a:t>20</a:t>
            </a:r>
            <a:r>
              <a:rPr lang="el-GR" altLang="en-GR" sz="1800" dirty="0">
                <a:latin typeface="Cambria" panose="02040503050406030204" pitchFamily="18" charset="0"/>
                <a:ea typeface="ＭＳ Ｐゴシック" panose="020B0600070205080204" pitchFamily="34" charset="-128"/>
                <a:sym typeface="Wingdings" pitchFamily="2" charset="2"/>
              </a:rPr>
              <a:t>09</a:t>
            </a:r>
            <a:r>
              <a:rPr lang="en-US" altLang="en-GR" sz="1800" dirty="0">
                <a:latin typeface="Cambria" panose="02040503050406030204" pitchFamily="18" charset="0"/>
                <a:ea typeface="ＭＳ Ｐゴシック" panose="020B0600070205080204" pitchFamily="34" charset="-128"/>
                <a:sym typeface="Wingdings" pitchFamily="2" charset="2"/>
              </a:rPr>
              <a:t>)</a:t>
            </a:r>
            <a:r>
              <a:rPr lang="el-GR" altLang="en-GR" sz="2400" dirty="0">
                <a:latin typeface="Cambria" panose="02040503050406030204" pitchFamily="18" charset="0"/>
                <a:ea typeface="ＭＳ Ｐゴシック" panose="020B0600070205080204" pitchFamily="34" charset="-128"/>
                <a:sym typeface="Wingdings" pitchFamily="2" charset="2"/>
              </a:rPr>
              <a:t>:</a:t>
            </a:r>
          </a:p>
          <a:p>
            <a:pPr>
              <a:buFont typeface="Arial" panose="020B0604020202020204" pitchFamily="34" charset="0"/>
              <a:buChar char="•"/>
            </a:pPr>
            <a:r>
              <a:rPr lang="el-GR" altLang="en-GR" sz="2400" dirty="0">
                <a:latin typeface="Cambria" panose="02040503050406030204" pitchFamily="18" charset="0"/>
                <a:ea typeface="ＭＳ Ｐゴシック" panose="020B0600070205080204" pitchFamily="34" charset="-128"/>
                <a:sym typeface="Wingdings" pitchFamily="2" charset="2"/>
              </a:rPr>
              <a:t>υιοθετήσει νέους τρόπους σκέψης</a:t>
            </a:r>
          </a:p>
          <a:p>
            <a:pPr>
              <a:buFont typeface="Arial" panose="020B0604020202020204" pitchFamily="34" charset="0"/>
              <a:buChar char="•"/>
            </a:pPr>
            <a:r>
              <a:rPr lang="el-GR" altLang="en-GR" sz="2400" dirty="0">
                <a:latin typeface="Cambria" panose="02040503050406030204" pitchFamily="18" charset="0"/>
                <a:ea typeface="ＭＳ Ｐゴシック" panose="020B0600070205080204" pitchFamily="34" charset="-128"/>
                <a:sym typeface="Wingdings" pitchFamily="2" charset="2"/>
              </a:rPr>
              <a:t>πάρει μέρος στην ανακάλυψη, κατηγοριοποίηση, </a:t>
            </a:r>
            <a:r>
              <a:rPr lang="el-GR" altLang="en-GR" sz="2400" dirty="0" err="1">
                <a:latin typeface="Cambria" panose="02040503050406030204" pitchFamily="18" charset="0"/>
                <a:ea typeface="ＭＳ Ｐゴシック" panose="020B0600070205080204" pitchFamily="34" charset="-128"/>
                <a:sym typeface="Wingdings" pitchFamily="2" charset="2"/>
              </a:rPr>
              <a:t>μοντελοποίηση</a:t>
            </a:r>
            <a:r>
              <a:rPr lang="el-GR" altLang="en-GR" sz="2400" dirty="0">
                <a:latin typeface="Cambria" panose="02040503050406030204" pitchFamily="18" charset="0"/>
                <a:ea typeface="ＭＳ Ｐゴシック" panose="020B0600070205080204" pitchFamily="34" charset="-128"/>
                <a:sym typeface="Wingdings" pitchFamily="2" charset="2"/>
              </a:rPr>
              <a:t> και </a:t>
            </a:r>
          </a:p>
          <a:p>
            <a:pPr>
              <a:buFont typeface="Arial" panose="020B0604020202020204" pitchFamily="34" charset="0"/>
              <a:buChar char="•"/>
            </a:pPr>
            <a:r>
              <a:rPr lang="el-GR" altLang="en-GR" sz="2400" dirty="0">
                <a:latin typeface="Cambria" panose="02040503050406030204" pitchFamily="18" charset="0"/>
                <a:ea typeface="ＭＳ Ｐゴシック" panose="020B0600070205080204" pitchFamily="34" charset="-128"/>
                <a:sym typeface="Wingdings" pitchFamily="2" charset="2"/>
              </a:rPr>
              <a:t>αιτιολόγηση των φαινομένων και </a:t>
            </a:r>
          </a:p>
          <a:p>
            <a:pPr>
              <a:buFont typeface="Arial" panose="020B0604020202020204" pitchFamily="34" charset="0"/>
              <a:buChar char="•"/>
            </a:pPr>
            <a:r>
              <a:rPr lang="el-GR" altLang="en-GR" sz="2400" dirty="0">
                <a:latin typeface="Cambria" panose="02040503050406030204" pitchFamily="18" charset="0"/>
                <a:ea typeface="ＭＳ Ｐゴシック" panose="020B0600070205080204" pitchFamily="34" charset="-128"/>
                <a:sym typeface="Wingdings" pitchFamily="2" charset="2"/>
              </a:rPr>
              <a:t>αναπτύξει στρατηγικές, οι οποίες θα τον βοηθήσουν να προβεί σε επαρκή </a:t>
            </a:r>
          </a:p>
          <a:p>
            <a:pPr>
              <a:buFont typeface="Arial" panose="020B0604020202020204" pitchFamily="34" charset="0"/>
              <a:buChar char="•"/>
            </a:pPr>
            <a:r>
              <a:rPr lang="el-GR" altLang="en-GR" sz="2400" dirty="0">
                <a:latin typeface="Cambria" panose="02040503050406030204" pitchFamily="18" charset="0"/>
                <a:ea typeface="ＭＳ Ｐゴシック" panose="020B0600070205080204" pitchFamily="34" charset="-128"/>
                <a:sym typeface="Wingdings" pitchFamily="2" charset="2"/>
              </a:rPr>
              <a:t>προφορική και γραπτή παραγωγή</a:t>
            </a:r>
          </a:p>
          <a:p>
            <a:pPr marL="381000" indent="-381000">
              <a:buNone/>
            </a:pPr>
            <a:endParaRPr lang="el-GR" altLang="en-GR" sz="2400" dirty="0">
              <a:latin typeface="Cambria" panose="02040503050406030204" pitchFamily="18" charset="0"/>
              <a:ea typeface="ＭＳ Ｐゴシック" panose="020B0600070205080204" pitchFamily="34" charset="-128"/>
              <a:sym typeface="Wingdings" pitchFamily="2" charset="2"/>
            </a:endParaRPr>
          </a:p>
        </p:txBody>
      </p:sp>
      <p:sp>
        <p:nvSpPr>
          <p:cNvPr id="5" name="Rectangle 6">
            <a:extLst>
              <a:ext uri="{FF2B5EF4-FFF2-40B4-BE49-F238E27FC236}">
                <a16:creationId xmlns:a16="http://schemas.microsoft.com/office/drawing/2014/main" id="{7636972B-56FA-1B4C-B3F5-E8052F89C921}"/>
              </a:ext>
            </a:extLst>
          </p:cNvPr>
          <p:cNvSpPr>
            <a:spLocks noChangeArrowheads="1"/>
          </p:cNvSpPr>
          <p:nvPr/>
        </p:nvSpPr>
        <p:spPr bwMode="auto">
          <a:xfrm>
            <a:off x="701040" y="5167313"/>
            <a:ext cx="10789920" cy="1430337"/>
          </a:xfrm>
          <a:prstGeom prst="rect">
            <a:avLst/>
          </a:prstGeom>
          <a:noFill/>
          <a:ln w="349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0000"/>
              </a:lnSpc>
              <a:spcBef>
                <a:spcPct val="20000"/>
              </a:spcBef>
              <a:defRPr sz="2100">
                <a:solidFill>
                  <a:srgbClr val="FF0000"/>
                </a:solidFill>
                <a:latin typeface="Cambria" panose="02040503050406030204" pitchFamily="18" charset="0"/>
                <a:ea typeface="ＭＳ Ｐゴシック" panose="020B0600070205080204" pitchFamily="34" charset="-128"/>
              </a:defRPr>
            </a:lvl1pPr>
            <a:lvl2pPr marL="742950" indent="-285750">
              <a:lnSpc>
                <a:spcPct val="80000"/>
              </a:lnSpc>
              <a:spcBef>
                <a:spcPct val="20000"/>
              </a:spcBef>
              <a:defRPr sz="2100">
                <a:solidFill>
                  <a:srgbClr val="FF0000"/>
                </a:solidFill>
                <a:latin typeface="Cambria" panose="02040503050406030204" pitchFamily="18" charset="0"/>
                <a:ea typeface="ＭＳ Ｐゴシック" panose="020B0600070205080204" pitchFamily="34" charset="-128"/>
              </a:defRPr>
            </a:lvl2pPr>
            <a:lvl3pPr marL="1143000" indent="-228600">
              <a:lnSpc>
                <a:spcPct val="80000"/>
              </a:lnSpc>
              <a:spcBef>
                <a:spcPct val="20000"/>
              </a:spcBef>
              <a:defRPr sz="2100">
                <a:solidFill>
                  <a:srgbClr val="FF0000"/>
                </a:solidFill>
                <a:latin typeface="Cambria" panose="02040503050406030204" pitchFamily="18" charset="0"/>
                <a:ea typeface="ＭＳ Ｐゴシック" panose="020B0600070205080204" pitchFamily="34" charset="-128"/>
              </a:defRPr>
            </a:lvl3pPr>
            <a:lvl4pPr marL="1600200" indent="-228600">
              <a:lnSpc>
                <a:spcPct val="80000"/>
              </a:lnSpc>
              <a:spcBef>
                <a:spcPct val="20000"/>
              </a:spcBef>
              <a:defRPr sz="2100">
                <a:solidFill>
                  <a:srgbClr val="FF0000"/>
                </a:solidFill>
                <a:latin typeface="Cambria" panose="02040503050406030204" pitchFamily="18" charset="0"/>
                <a:ea typeface="ＭＳ Ｐゴシック" panose="020B0600070205080204" pitchFamily="34" charset="-128"/>
              </a:defRPr>
            </a:lvl4pPr>
            <a:lvl5pPr marL="2057400" indent="-228600">
              <a:lnSpc>
                <a:spcPct val="80000"/>
              </a:lnSpc>
              <a:spcBef>
                <a:spcPct val="20000"/>
              </a:spcBef>
              <a:defRPr sz="2100">
                <a:solidFill>
                  <a:srgbClr val="FF0000"/>
                </a:solidFill>
                <a:latin typeface="Cambria" panose="02040503050406030204" pitchFamily="18"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2100">
                <a:solidFill>
                  <a:srgbClr val="FF0000"/>
                </a:solidFill>
                <a:latin typeface="Cambria" panose="02040503050406030204" pitchFamily="18"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2100">
                <a:solidFill>
                  <a:srgbClr val="FF0000"/>
                </a:solidFill>
                <a:latin typeface="Cambria" panose="02040503050406030204" pitchFamily="18"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2100">
                <a:solidFill>
                  <a:srgbClr val="FF0000"/>
                </a:solidFill>
                <a:latin typeface="Cambria" panose="02040503050406030204" pitchFamily="18"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2100">
                <a:solidFill>
                  <a:srgbClr val="FF0000"/>
                </a:solidFill>
                <a:latin typeface="Cambria" panose="02040503050406030204" pitchFamily="18" charset="0"/>
                <a:ea typeface="ＭＳ Ｐゴシック" panose="020B0600070205080204" pitchFamily="34" charset="-128"/>
              </a:defRPr>
            </a:lvl9pPr>
          </a:lstStyle>
          <a:p>
            <a:pPr marL="609600" indent="-609600" algn="just"/>
            <a:endParaRPr lang="el-GR" altLang="en-GR" sz="2000" i="1" dirty="0">
              <a:solidFill>
                <a:schemeClr val="tx1"/>
              </a:solidFill>
              <a:sym typeface="Wingdings" pitchFamily="2" charset="2"/>
            </a:endParaRPr>
          </a:p>
          <a:p>
            <a:pPr marL="609600" indent="-609600" algn="just"/>
            <a:r>
              <a:rPr lang="el-GR" altLang="en-GR" sz="2000" i="1" dirty="0">
                <a:solidFill>
                  <a:schemeClr val="tx1"/>
                </a:solidFill>
                <a:sym typeface="Wingdings" pitchFamily="2" charset="2"/>
              </a:rPr>
              <a:t>Ο εκπαιδευτικός είναι επιφορτισμένος με το καθήκον να μυήσει τους μαθητές σε τρόπους σκέψης </a:t>
            </a:r>
          </a:p>
          <a:p>
            <a:pPr marL="609600" indent="-609600" algn="just"/>
            <a:r>
              <a:rPr lang="el-GR" altLang="en-GR" sz="2000" i="1" dirty="0">
                <a:solidFill>
                  <a:schemeClr val="tx1"/>
                </a:solidFill>
                <a:sym typeface="Wingdings" pitchFamily="2" charset="2"/>
              </a:rPr>
              <a:t>και</a:t>
            </a:r>
            <a:r>
              <a:rPr lang="en-US" altLang="en-GR" sz="2000" i="1" dirty="0">
                <a:solidFill>
                  <a:schemeClr val="tx1"/>
                </a:solidFill>
                <a:sym typeface="Wingdings" pitchFamily="2" charset="2"/>
              </a:rPr>
              <a:t> </a:t>
            </a:r>
            <a:r>
              <a:rPr lang="el-GR" altLang="en-GR" sz="2000" i="1" dirty="0">
                <a:solidFill>
                  <a:schemeClr val="tx1"/>
                </a:solidFill>
                <a:sym typeface="Wingdings" pitchFamily="2" charset="2"/>
              </a:rPr>
              <a:t>επικοινωνίας ειδικούς κατά επιστήμη, καθώς και σε τύπους χρήσης του ακαδημαϊκού λόγου, </a:t>
            </a:r>
          </a:p>
          <a:p>
            <a:pPr marL="609600" indent="-609600" algn="just"/>
            <a:r>
              <a:rPr lang="el-GR" altLang="en-GR" sz="2000" i="1" dirty="0">
                <a:solidFill>
                  <a:schemeClr val="tx1"/>
                </a:solidFill>
                <a:sym typeface="Wingdings" pitchFamily="2" charset="2"/>
              </a:rPr>
              <a:t>με στόχο να περάσει από τη γλώσσα και τις έννοιες της καθημερινής ζωής σε (προ)επιστημονικές </a:t>
            </a:r>
          </a:p>
          <a:p>
            <a:pPr marL="609600" indent="-609600" algn="just"/>
            <a:r>
              <a:rPr lang="el-GR" altLang="en-GR" sz="2000" i="1" dirty="0">
                <a:solidFill>
                  <a:schemeClr val="tx1"/>
                </a:solidFill>
                <a:sym typeface="Wingdings" pitchFamily="2" charset="2"/>
              </a:rPr>
              <a:t>έννοιες και εκφράσεις </a:t>
            </a:r>
          </a:p>
          <a:p>
            <a:endParaRPr lang="en-US" altLang="en-GR" dirty="0"/>
          </a:p>
        </p:txBody>
      </p:sp>
    </p:spTree>
    <p:extLst>
      <p:ext uri="{BB962C8B-B14F-4D97-AF65-F5344CB8AC3E}">
        <p14:creationId xmlns:p14="http://schemas.microsoft.com/office/powerpoint/2010/main" val="28009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CCD969D-F25F-2042-A9C4-2946DED474AE}"/>
              </a:ext>
            </a:extLst>
          </p:cNvPr>
          <p:cNvSpPr>
            <a:spLocks noGrp="1" noChangeArrowheads="1"/>
          </p:cNvSpPr>
          <p:nvPr>
            <p:ph type="title"/>
          </p:nvPr>
        </p:nvSpPr>
        <p:spPr>
          <a:xfrm>
            <a:off x="822960" y="260350"/>
            <a:ext cx="10668000" cy="1081088"/>
          </a:xfrm>
          <a:ln w="38100" cap="rnd">
            <a:noFill/>
            <a:prstDash val="sysDot"/>
            <a:miter lim="800000"/>
            <a:headEnd/>
            <a:tailEnd/>
          </a:ln>
        </p:spPr>
        <p:txBody>
          <a:bodyPr>
            <a:normAutofit/>
          </a:bodyPr>
          <a:lstStyle/>
          <a:p>
            <a:pPr marL="95250" indent="-30163">
              <a:defRPr/>
            </a:pPr>
            <a:r>
              <a:rPr lang="el-GR" altLang="en-GR" sz="4400" cap="none" dirty="0">
                <a:effectLst>
                  <a:outerShdw blurRad="38100" dist="38100" dir="2700000" algn="tl">
                    <a:srgbClr val="C0C0C0"/>
                  </a:outerShdw>
                </a:effectLst>
                <a:latin typeface="Cambria" panose="02040503050406030204" pitchFamily="18" charset="0"/>
                <a:ea typeface="ＭＳ Ｐゴシック" panose="020B0600070205080204" pitchFamily="34" charset="-128"/>
              </a:rPr>
              <a:t>Πώς;;;</a:t>
            </a:r>
            <a:endParaRPr lang="en-US" altLang="en-GR" sz="4400" cap="none" dirty="0">
              <a:effectLst>
                <a:outerShdw blurRad="38100" dist="38100" dir="2700000" algn="tl">
                  <a:srgbClr val="C0C0C0"/>
                </a:outerShdw>
              </a:effectLst>
              <a:latin typeface="Cambria" panose="02040503050406030204" pitchFamily="18"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8258421D-F071-594E-B849-DA10AE1C9D96}"/>
              </a:ext>
            </a:extLst>
          </p:cNvPr>
          <p:cNvPicPr>
            <a:picLocks noChangeAspect="1"/>
          </p:cNvPicPr>
          <p:nvPr/>
        </p:nvPicPr>
        <p:blipFill rotWithShape="1">
          <a:blip r:embed="rId3">
            <a:extLst>
              <a:ext uri="{28A0092B-C50C-407E-A947-70E740481C1C}">
                <a14:useLocalDpi xmlns:a14="http://schemas.microsoft.com/office/drawing/2010/main" val="0"/>
              </a:ext>
            </a:extLst>
          </a:blip>
          <a:srcRect t="32169"/>
          <a:stretch/>
        </p:blipFill>
        <p:spPr>
          <a:xfrm>
            <a:off x="822960" y="1785257"/>
            <a:ext cx="10502782" cy="4106410"/>
          </a:xfrm>
          <a:prstGeom prst="rect">
            <a:avLst/>
          </a:prstGeom>
        </p:spPr>
      </p:pic>
    </p:spTree>
    <p:extLst>
      <p:ext uri="{BB962C8B-B14F-4D97-AF65-F5344CB8AC3E}">
        <p14:creationId xmlns:p14="http://schemas.microsoft.com/office/powerpoint/2010/main" val="794464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AAC1D73-B81E-EA42-9149-A15A73360EA1}"/>
              </a:ext>
            </a:extLst>
          </p:cNvPr>
          <p:cNvSpPr>
            <a:spLocks noGrp="1"/>
          </p:cNvSpPr>
          <p:nvPr>
            <p:ph type="ctrTitle"/>
          </p:nvPr>
        </p:nvSpPr>
        <p:spPr>
          <a:xfrm>
            <a:off x="1490145" y="2376862"/>
            <a:ext cx="2640646" cy="2104273"/>
          </a:xfrm>
          <a:noFill/>
        </p:spPr>
        <p:txBody>
          <a:bodyPr vert="horz" lIns="91440" tIns="45720" rIns="91440" bIns="45720" rtlCol="0" anchor="ctr">
            <a:normAutofit/>
          </a:bodyPr>
          <a:lstStyle/>
          <a:p>
            <a:pPr algn="ctr">
              <a:lnSpc>
                <a:spcPct val="90000"/>
              </a:lnSpc>
            </a:pPr>
            <a:r>
              <a:rPr lang="en-US" sz="2600" cap="none" dirty="0" err="1">
                <a:solidFill>
                  <a:srgbClr val="FFFFFF"/>
                </a:solidFill>
              </a:rPr>
              <a:t>Προσεγγίσεις</a:t>
            </a:r>
            <a:r>
              <a:rPr lang="en-US" sz="2600" cap="none" dirty="0">
                <a:solidFill>
                  <a:srgbClr val="FFFFFF"/>
                </a:solidFill>
              </a:rPr>
              <a:t> </a:t>
            </a:r>
            <a:r>
              <a:rPr lang="en-US" sz="2600" cap="none" dirty="0" err="1">
                <a:solidFill>
                  <a:srgbClr val="FFFFFF"/>
                </a:solidFill>
              </a:rPr>
              <a:t>Διδ</a:t>
            </a:r>
            <a:r>
              <a:rPr lang="en-US" sz="2600" cap="none" dirty="0">
                <a:solidFill>
                  <a:srgbClr val="FFFFFF"/>
                </a:solidFill>
              </a:rPr>
              <a:t>α</a:t>
            </a:r>
            <a:r>
              <a:rPr lang="en-US" sz="2600" cap="none" dirty="0" err="1">
                <a:solidFill>
                  <a:srgbClr val="FFFFFF"/>
                </a:solidFill>
              </a:rPr>
              <a:t>σκ</a:t>
            </a:r>
            <a:r>
              <a:rPr lang="en-US" sz="2600" cap="none" dirty="0">
                <a:solidFill>
                  <a:srgbClr val="FFFFFF"/>
                </a:solidFill>
              </a:rPr>
              <a:t>α</a:t>
            </a:r>
            <a:r>
              <a:rPr lang="en-US" sz="2600" cap="none" dirty="0" err="1">
                <a:solidFill>
                  <a:srgbClr val="FFFFFF"/>
                </a:solidFill>
              </a:rPr>
              <a:t>λί</a:t>
            </a:r>
            <a:r>
              <a:rPr lang="en-US" sz="2600" cap="none" dirty="0">
                <a:solidFill>
                  <a:srgbClr val="FFFFFF"/>
                </a:solidFill>
              </a:rPr>
              <a:t>α</a:t>
            </a:r>
            <a:r>
              <a:rPr lang="en-US" sz="2600" cap="none" dirty="0" err="1">
                <a:solidFill>
                  <a:srgbClr val="FFFFFF"/>
                </a:solidFill>
              </a:rPr>
              <a:t>ς</a:t>
            </a:r>
            <a:r>
              <a:rPr lang="en-US" sz="2600" cap="none" dirty="0">
                <a:solidFill>
                  <a:srgbClr val="FFFFFF"/>
                </a:solidFill>
              </a:rPr>
              <a:t> </a:t>
            </a:r>
            <a:r>
              <a:rPr lang="en-US" sz="2600" cap="none" dirty="0" err="1">
                <a:solidFill>
                  <a:srgbClr val="FFFFFF"/>
                </a:solidFill>
              </a:rPr>
              <a:t>της</a:t>
            </a:r>
            <a:r>
              <a:rPr lang="en-US" sz="2600" cap="none" dirty="0">
                <a:solidFill>
                  <a:srgbClr val="FFFFFF"/>
                </a:solidFill>
              </a:rPr>
              <a:t> </a:t>
            </a:r>
            <a:r>
              <a:rPr lang="en-US" sz="2600" cap="none" dirty="0" err="1">
                <a:solidFill>
                  <a:srgbClr val="FFFFFF"/>
                </a:solidFill>
              </a:rPr>
              <a:t>Γλώσσ</a:t>
            </a:r>
            <a:r>
              <a:rPr lang="en-US" sz="2600" cap="none" dirty="0">
                <a:solidFill>
                  <a:srgbClr val="FFFFFF"/>
                </a:solidFill>
              </a:rPr>
              <a:t>α</a:t>
            </a:r>
            <a:r>
              <a:rPr lang="en-US" sz="2600" cap="none" dirty="0" err="1">
                <a:solidFill>
                  <a:srgbClr val="FFFFFF"/>
                </a:solidFill>
              </a:rPr>
              <a:t>ς</a:t>
            </a:r>
            <a:r>
              <a:rPr lang="en-US" sz="2600" cap="none" dirty="0">
                <a:solidFill>
                  <a:srgbClr val="FFFFFF"/>
                </a:solidFill>
              </a:rPr>
              <a:t> </a:t>
            </a:r>
            <a:r>
              <a:rPr lang="en-US" sz="2600" cap="none" dirty="0" err="1">
                <a:solidFill>
                  <a:srgbClr val="FFFFFF"/>
                </a:solidFill>
              </a:rPr>
              <a:t>Βάσει</a:t>
            </a:r>
            <a:r>
              <a:rPr lang="en-US" sz="2600" cap="none" dirty="0">
                <a:solidFill>
                  <a:srgbClr val="FFFFFF"/>
                </a:solidFill>
              </a:rPr>
              <a:t> </a:t>
            </a:r>
            <a:r>
              <a:rPr lang="en-US" sz="2600" cap="none" dirty="0" err="1">
                <a:solidFill>
                  <a:srgbClr val="FFFFFF"/>
                </a:solidFill>
              </a:rPr>
              <a:t>Περιεχομένου</a:t>
            </a:r>
            <a:endParaRPr lang="en-US" sz="2600" cap="none" dirty="0">
              <a:solidFill>
                <a:srgbClr val="FFFFFF"/>
              </a:solidFill>
            </a:endParaRP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2">
            <a:extLst>
              <a:ext uri="{FF2B5EF4-FFF2-40B4-BE49-F238E27FC236}">
                <a16:creationId xmlns:a16="http://schemas.microsoft.com/office/drawing/2014/main" id="{869A7937-4CFC-4740-979F-D782FF551F80}"/>
              </a:ext>
            </a:extLst>
          </p:cNvPr>
          <p:cNvSpPr txBox="1">
            <a:spLocks/>
          </p:cNvSpPr>
          <p:nvPr/>
        </p:nvSpPr>
        <p:spPr>
          <a:xfrm>
            <a:off x="6081089" y="725394"/>
            <a:ext cx="5142658" cy="5407212"/>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285750" indent="-182880">
              <a:lnSpc>
                <a:spcPct val="90000"/>
              </a:lnSpc>
              <a:buClr>
                <a:schemeClr val="accent1">
                  <a:lumMod val="75000"/>
                </a:schemeClr>
              </a:buClr>
              <a:buSzPct val="85000"/>
              <a:buFont typeface="Wingdings" pitchFamily="2" charset="2"/>
              <a:buChar char="§"/>
            </a:pPr>
            <a:r>
              <a:rPr lang="en-US" sz="2400" cap="none" dirty="0" err="1"/>
              <a:t>Το</a:t>
            </a:r>
            <a:r>
              <a:rPr lang="en-US" sz="2400" cap="none" dirty="0"/>
              <a:t> ΑΠΣ-2Γ π</a:t>
            </a:r>
            <a:r>
              <a:rPr lang="en-US" sz="2400" cap="none" dirty="0" err="1"/>
              <a:t>ροτείνει</a:t>
            </a:r>
            <a:r>
              <a:rPr lang="en-US" sz="2400" cap="none" dirty="0"/>
              <a:t> </a:t>
            </a:r>
            <a:r>
              <a:rPr lang="en-US" sz="2400" b="1" cap="none" dirty="0" err="1"/>
              <a:t>δύο</a:t>
            </a:r>
            <a:r>
              <a:rPr lang="en-US" sz="2400" b="1" cap="none" dirty="0"/>
              <a:t> </a:t>
            </a:r>
            <a:r>
              <a:rPr lang="en-US" sz="2400" b="1" cap="none" dirty="0" err="1"/>
              <a:t>συνδυ</a:t>
            </a:r>
            <a:r>
              <a:rPr lang="en-US" sz="2400" b="1" cap="none" dirty="0"/>
              <a:t>α</a:t>
            </a:r>
            <a:r>
              <a:rPr lang="en-US" sz="2400" b="1" cap="none" dirty="0" err="1"/>
              <a:t>στικές</a:t>
            </a:r>
            <a:r>
              <a:rPr lang="en-US" sz="2400" b="1" cap="none" dirty="0"/>
              <a:t> π</a:t>
            </a:r>
            <a:r>
              <a:rPr lang="en-US" sz="2400" b="1" cap="none" dirty="0" err="1"/>
              <a:t>ροσεγγίσεις</a:t>
            </a:r>
            <a:r>
              <a:rPr lang="en-US" sz="2400" b="1" cap="none" dirty="0"/>
              <a:t> </a:t>
            </a:r>
            <a:r>
              <a:rPr lang="en-US" sz="2400" cap="none" dirty="0"/>
              <a:t>π</a:t>
            </a:r>
            <a:r>
              <a:rPr lang="en-US" sz="2400" cap="none" dirty="0" err="1"/>
              <a:t>εριεχομένου</a:t>
            </a:r>
            <a:r>
              <a:rPr lang="en-US" sz="2400" cap="none" dirty="0"/>
              <a:t> </a:t>
            </a:r>
            <a:r>
              <a:rPr lang="en-US" sz="2400" cap="none" dirty="0" err="1"/>
              <a:t>κ</a:t>
            </a:r>
            <a:r>
              <a:rPr lang="en-US" sz="2400" cap="none" dirty="0"/>
              <a:t>α</a:t>
            </a:r>
            <a:r>
              <a:rPr lang="en-US" sz="2400" cap="none" dirty="0" err="1"/>
              <a:t>ι</a:t>
            </a:r>
            <a:r>
              <a:rPr lang="en-US" sz="2400" cap="none" dirty="0"/>
              <a:t> </a:t>
            </a:r>
            <a:r>
              <a:rPr lang="en-US" sz="2400" cap="none" dirty="0" err="1"/>
              <a:t>γλώσσ</a:t>
            </a:r>
            <a:r>
              <a:rPr lang="en-US" sz="2400" cap="none" dirty="0"/>
              <a:t>α</a:t>
            </a:r>
            <a:r>
              <a:rPr lang="en-US" sz="2400" cap="none" dirty="0" err="1"/>
              <a:t>ς</a:t>
            </a:r>
            <a:r>
              <a:rPr lang="en-US" sz="2400" cap="none" dirty="0"/>
              <a:t>: </a:t>
            </a:r>
          </a:p>
          <a:p>
            <a:pPr lvl="1" indent="-182880" algn="l">
              <a:lnSpc>
                <a:spcPct val="90000"/>
              </a:lnSpc>
              <a:buClr>
                <a:schemeClr val="accent1">
                  <a:lumMod val="75000"/>
                </a:schemeClr>
              </a:buClr>
              <a:buSzPct val="85000"/>
              <a:buFont typeface="Wingdings" pitchFamily="2" charset="2"/>
              <a:buChar char="§"/>
            </a:pPr>
            <a:r>
              <a:rPr lang="en-US" sz="2400" cap="none" dirty="0" err="1"/>
              <a:t>τη</a:t>
            </a:r>
            <a:r>
              <a:rPr lang="en-US" sz="2400" cap="none" dirty="0"/>
              <a:t> </a:t>
            </a:r>
            <a:r>
              <a:rPr lang="en-US" sz="2400" b="1" cap="none" dirty="0" err="1"/>
              <a:t>Β</a:t>
            </a:r>
            <a:r>
              <a:rPr lang="en-US" sz="2400" b="1" cap="none" dirty="0"/>
              <a:t>α</a:t>
            </a:r>
            <a:r>
              <a:rPr lang="en-US" sz="2400" b="1" cap="none" dirty="0" err="1"/>
              <a:t>σισμένη</a:t>
            </a:r>
            <a:r>
              <a:rPr lang="en-US" sz="2400" b="1" cap="none" dirty="0"/>
              <a:t> </a:t>
            </a:r>
            <a:r>
              <a:rPr lang="en-US" sz="2400" b="1" cap="none" dirty="0" err="1"/>
              <a:t>σε</a:t>
            </a:r>
            <a:r>
              <a:rPr lang="en-US" sz="2400" b="1" cap="none" dirty="0"/>
              <a:t> </a:t>
            </a:r>
            <a:r>
              <a:rPr lang="en-US" sz="2400" b="1" cap="none" dirty="0" err="1"/>
              <a:t>Στρ</a:t>
            </a:r>
            <a:r>
              <a:rPr lang="en-US" sz="2400" b="1" cap="none" dirty="0"/>
              <a:t>α</a:t>
            </a:r>
            <a:r>
              <a:rPr lang="en-US" sz="2400" b="1" cap="none" dirty="0" err="1"/>
              <a:t>τηγικές</a:t>
            </a:r>
            <a:r>
              <a:rPr lang="en-US" sz="2400" b="1" cap="none" dirty="0"/>
              <a:t> </a:t>
            </a:r>
            <a:r>
              <a:rPr lang="en-US" sz="2400" b="1" cap="none" dirty="0" err="1"/>
              <a:t>Μάθησης</a:t>
            </a:r>
            <a:r>
              <a:rPr lang="en-US" sz="2400" b="1" cap="none" dirty="0"/>
              <a:t> </a:t>
            </a:r>
            <a:r>
              <a:rPr lang="en-US" sz="2400" b="1" cap="none" dirty="0" err="1"/>
              <a:t>Διδ</a:t>
            </a:r>
            <a:r>
              <a:rPr lang="en-US" sz="2400" b="1" cap="none" dirty="0"/>
              <a:t>α</a:t>
            </a:r>
            <a:r>
              <a:rPr lang="en-US" sz="2400" b="1" cap="none" dirty="0" err="1"/>
              <a:t>σκ</a:t>
            </a:r>
            <a:r>
              <a:rPr lang="en-US" sz="2400" b="1" cap="none" dirty="0"/>
              <a:t>α</a:t>
            </a:r>
            <a:r>
              <a:rPr lang="en-US" sz="2400" b="1" cap="none" dirty="0" err="1"/>
              <a:t>λί</a:t>
            </a:r>
            <a:r>
              <a:rPr lang="en-US" sz="2400" b="1" cap="none" dirty="0"/>
              <a:t>α </a:t>
            </a:r>
            <a:r>
              <a:rPr lang="en-US" sz="2400" b="1" cap="none" dirty="0" err="1"/>
              <a:t>της</a:t>
            </a:r>
            <a:r>
              <a:rPr lang="en-US" sz="2400" b="1" cap="none" dirty="0"/>
              <a:t> </a:t>
            </a:r>
            <a:r>
              <a:rPr lang="en-US" sz="2400" b="1" cap="none" dirty="0" err="1"/>
              <a:t>Γλώσσ</a:t>
            </a:r>
            <a:r>
              <a:rPr lang="en-US" sz="2400" b="1" cap="none" dirty="0"/>
              <a:t>α</a:t>
            </a:r>
            <a:r>
              <a:rPr lang="en-US" sz="2400" b="1" cap="none" dirty="0" err="1"/>
              <a:t>ς</a:t>
            </a:r>
            <a:r>
              <a:rPr lang="en-US" sz="2400" b="1" cap="none" dirty="0"/>
              <a:t> µ</a:t>
            </a:r>
            <a:r>
              <a:rPr lang="en-US" sz="2400" b="1" cap="none" dirty="0" err="1"/>
              <a:t>ε</a:t>
            </a:r>
            <a:r>
              <a:rPr lang="en-US" sz="2400" b="1" cap="none" dirty="0"/>
              <a:t> β</a:t>
            </a:r>
            <a:r>
              <a:rPr lang="en-US" sz="2400" b="1" cap="none" dirty="0" err="1"/>
              <a:t>άση</a:t>
            </a:r>
            <a:r>
              <a:rPr lang="en-US" sz="2400" b="1" cap="none" dirty="0"/>
              <a:t> </a:t>
            </a:r>
            <a:r>
              <a:rPr lang="en-US" sz="2400" b="1" cap="none" dirty="0" err="1"/>
              <a:t>το</a:t>
            </a:r>
            <a:r>
              <a:rPr lang="en-US" sz="2400" b="1" cap="none" dirty="0"/>
              <a:t> </a:t>
            </a:r>
            <a:r>
              <a:rPr lang="en-US" sz="2400" b="1" cap="none" dirty="0" err="1"/>
              <a:t>Περιεχόμενο</a:t>
            </a:r>
            <a:r>
              <a:rPr lang="en-US" sz="2400" b="1" cap="none" dirty="0"/>
              <a:t> </a:t>
            </a:r>
          </a:p>
          <a:p>
            <a:pPr lvl="1" indent="-182880" algn="l">
              <a:lnSpc>
                <a:spcPct val="90000"/>
              </a:lnSpc>
              <a:buClr>
                <a:schemeClr val="accent1">
                  <a:lumMod val="75000"/>
                </a:schemeClr>
              </a:buClr>
              <a:buSzPct val="85000"/>
              <a:buFont typeface="Wingdings" pitchFamily="2" charset="2"/>
              <a:buChar char="§"/>
            </a:pPr>
            <a:r>
              <a:rPr lang="en-US" sz="2400" cap="none" dirty="0" err="1"/>
              <a:t>κ</a:t>
            </a:r>
            <a:r>
              <a:rPr lang="en-US" sz="2400" cap="none" dirty="0"/>
              <a:t>α</a:t>
            </a:r>
            <a:r>
              <a:rPr lang="en-US" sz="2400" cap="none" dirty="0" err="1"/>
              <a:t>ι</a:t>
            </a:r>
            <a:r>
              <a:rPr lang="en-US" sz="2400" cap="none" dirty="0"/>
              <a:t> </a:t>
            </a:r>
          </a:p>
          <a:p>
            <a:pPr lvl="1" indent="-182880" algn="l">
              <a:lnSpc>
                <a:spcPct val="90000"/>
              </a:lnSpc>
              <a:buClr>
                <a:schemeClr val="accent1">
                  <a:lumMod val="75000"/>
                </a:schemeClr>
              </a:buClr>
              <a:buSzPct val="85000"/>
              <a:buFont typeface="Wingdings" pitchFamily="2" charset="2"/>
              <a:buChar char="§"/>
            </a:pPr>
            <a:r>
              <a:rPr lang="en-US" sz="2400" cap="none" dirty="0" err="1"/>
              <a:t>την</a:t>
            </a:r>
            <a:r>
              <a:rPr lang="en-US" sz="2400" cap="none" dirty="0"/>
              <a:t> </a:t>
            </a:r>
            <a:r>
              <a:rPr lang="en-US" sz="2400" b="1" cap="none" dirty="0" err="1"/>
              <a:t>Ολοκληρωμένη</a:t>
            </a:r>
            <a:r>
              <a:rPr lang="en-US" sz="2400" b="1" cap="none" dirty="0"/>
              <a:t> </a:t>
            </a:r>
            <a:r>
              <a:rPr lang="en-US" sz="2400" b="1" cap="none" dirty="0" err="1"/>
              <a:t>Μάθηση</a:t>
            </a:r>
            <a:r>
              <a:rPr lang="en-US" sz="2400" b="1" cap="none" dirty="0"/>
              <a:t> </a:t>
            </a:r>
            <a:r>
              <a:rPr lang="en-US" sz="2400" b="1" cap="none" dirty="0" err="1"/>
              <a:t>Περιεχομένου</a:t>
            </a:r>
            <a:r>
              <a:rPr lang="en-US" sz="2400" b="1" cap="none" dirty="0"/>
              <a:t> &amp; </a:t>
            </a:r>
            <a:r>
              <a:rPr lang="en-US" sz="2400" b="1" cap="none" dirty="0" err="1"/>
              <a:t>Γλώσσ</a:t>
            </a:r>
            <a:r>
              <a:rPr lang="en-US" sz="2400" b="1" cap="none" dirty="0"/>
              <a:t>α</a:t>
            </a:r>
            <a:r>
              <a:rPr lang="en-US" sz="2400" b="1" cap="none" dirty="0" err="1"/>
              <a:t>ς</a:t>
            </a:r>
            <a:r>
              <a:rPr lang="en-US" sz="2400" b="1" cap="none" dirty="0"/>
              <a:t> (CLIL)</a:t>
            </a:r>
          </a:p>
        </p:txBody>
      </p:sp>
    </p:spTree>
    <p:extLst>
      <p:ext uri="{BB962C8B-B14F-4D97-AF65-F5344CB8AC3E}">
        <p14:creationId xmlns:p14="http://schemas.microsoft.com/office/powerpoint/2010/main" val="67374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914D-F81A-CE4A-A078-2F1B485B8EFC}"/>
              </a:ext>
            </a:extLst>
          </p:cNvPr>
          <p:cNvSpPr>
            <a:spLocks noGrp="1"/>
          </p:cNvSpPr>
          <p:nvPr>
            <p:ph type="title"/>
          </p:nvPr>
        </p:nvSpPr>
        <p:spPr>
          <a:xfrm>
            <a:off x="544068" y="284099"/>
            <a:ext cx="11087100" cy="1609344"/>
          </a:xfrm>
        </p:spPr>
        <p:txBody>
          <a:bodyPr>
            <a:noAutofit/>
          </a:bodyPr>
          <a:lstStyle/>
          <a:p>
            <a:r>
              <a:rPr lang="el-GR" sz="4400" cap="none" dirty="0"/>
              <a:t>Η προσέγγιση </a:t>
            </a:r>
            <a:r>
              <a:rPr lang="en-US" sz="4400" cap="none" dirty="0"/>
              <a:t>CALLA</a:t>
            </a:r>
            <a:r>
              <a:rPr lang="el-GR" sz="4400" cap="none" dirty="0"/>
              <a:t> – Διδασκαλία της Γλώσσας με βάση το Περιεχόμενο</a:t>
            </a:r>
            <a:r>
              <a:rPr lang="en-US" sz="4400" cap="none" dirty="0"/>
              <a:t> </a:t>
            </a:r>
          </a:p>
        </p:txBody>
      </p:sp>
      <p:sp>
        <p:nvSpPr>
          <p:cNvPr id="3" name="Content Placeholder 2">
            <a:extLst>
              <a:ext uri="{FF2B5EF4-FFF2-40B4-BE49-F238E27FC236}">
                <a16:creationId xmlns:a16="http://schemas.microsoft.com/office/drawing/2014/main" id="{690FDF9A-C3EB-CD49-A52C-67EF2CB479B0}"/>
              </a:ext>
            </a:extLst>
          </p:cNvPr>
          <p:cNvSpPr>
            <a:spLocks noGrp="1"/>
          </p:cNvSpPr>
          <p:nvPr>
            <p:ph idx="1"/>
          </p:nvPr>
        </p:nvSpPr>
        <p:spPr>
          <a:xfrm>
            <a:off x="720090" y="2121408"/>
            <a:ext cx="10408158" cy="4050792"/>
          </a:xfrm>
        </p:spPr>
        <p:txBody>
          <a:bodyPr>
            <a:normAutofit/>
          </a:bodyPr>
          <a:lstStyle/>
          <a:p>
            <a:r>
              <a:rPr lang="el-GR" sz="2800" dirty="0"/>
              <a:t>Εδραιώθηκε στις ΗΠΑ και τον Καναδά και εφαρμόστηκε</a:t>
            </a:r>
          </a:p>
          <a:p>
            <a:pPr lvl="1"/>
            <a:r>
              <a:rPr lang="el-GR" sz="2400" dirty="0"/>
              <a:t>στα </a:t>
            </a:r>
            <a:r>
              <a:rPr lang="el-GR" sz="2400" b="1" dirty="0"/>
              <a:t>μεταβατικά</a:t>
            </a:r>
            <a:r>
              <a:rPr lang="el-GR" sz="2400" dirty="0"/>
              <a:t> προγράμματα δίγλωσσης εκπαίδευσης αλλά και </a:t>
            </a:r>
          </a:p>
          <a:p>
            <a:pPr lvl="1"/>
            <a:r>
              <a:rPr lang="el-GR" sz="2400" dirty="0"/>
              <a:t>στα δίγλωσσα προγράμματα μερικής ή ολικής </a:t>
            </a:r>
            <a:r>
              <a:rPr lang="el-GR" sz="2400" b="1" dirty="0"/>
              <a:t>εμβάπτισης</a:t>
            </a:r>
            <a:endParaRPr lang="el-GR" sz="2400" dirty="0"/>
          </a:p>
          <a:p>
            <a:r>
              <a:rPr lang="el-GR" sz="2800" dirty="0"/>
              <a:t>Το </a:t>
            </a:r>
            <a:r>
              <a:rPr lang="el-GR" sz="2800" b="1" dirty="0"/>
              <a:t>γλωσσικό</a:t>
            </a:r>
            <a:r>
              <a:rPr lang="el-GR" sz="2800" dirty="0"/>
              <a:t> μάθημα συνδυάζεται με τη διδασκαλία του </a:t>
            </a:r>
            <a:r>
              <a:rPr lang="el-GR" sz="2800" b="1" dirty="0"/>
              <a:t>περιεχομένου</a:t>
            </a:r>
            <a:r>
              <a:rPr lang="el-GR" sz="2800" dirty="0"/>
              <a:t> των </a:t>
            </a:r>
            <a:r>
              <a:rPr lang="el-GR" sz="2800" b="1" dirty="0"/>
              <a:t>γνωστικών αντικειμένων</a:t>
            </a:r>
          </a:p>
          <a:p>
            <a:r>
              <a:rPr lang="el-GR" sz="2800" dirty="0"/>
              <a:t>Μπορεί να διατρέχει ένα ολόκληρο </a:t>
            </a:r>
            <a:r>
              <a:rPr lang="el-GR" sz="2800" b="1" dirty="0"/>
              <a:t>ΑΠΣ</a:t>
            </a:r>
            <a:r>
              <a:rPr lang="el-GR" sz="2800" dirty="0"/>
              <a:t>, ένα </a:t>
            </a:r>
            <a:r>
              <a:rPr lang="en-US" sz="2800" b="1" dirty="0"/>
              <a:t>syllabus</a:t>
            </a:r>
            <a:r>
              <a:rPr lang="en-US" sz="2800" dirty="0"/>
              <a:t> </a:t>
            </a:r>
            <a:r>
              <a:rPr lang="el-GR" sz="2800" dirty="0"/>
              <a:t>ή ακόμη και ένα σχέδιο </a:t>
            </a:r>
            <a:r>
              <a:rPr lang="el-GR" sz="2800" b="1" dirty="0"/>
              <a:t>μαθήματος</a:t>
            </a:r>
            <a:r>
              <a:rPr lang="en-US" sz="2800" dirty="0"/>
              <a:t> </a:t>
            </a:r>
            <a:endParaRPr lang="el-GR" sz="2800" dirty="0"/>
          </a:p>
          <a:p>
            <a:endParaRPr lang="en-US" sz="2800" b="1" dirty="0"/>
          </a:p>
        </p:txBody>
      </p:sp>
      <p:sp>
        <p:nvSpPr>
          <p:cNvPr id="4" name="Slide Number Placeholder 3">
            <a:extLst>
              <a:ext uri="{FF2B5EF4-FFF2-40B4-BE49-F238E27FC236}">
                <a16:creationId xmlns:a16="http://schemas.microsoft.com/office/drawing/2014/main" id="{09AF28FE-3CB1-BE4B-A37B-FD13C790EFEA}"/>
              </a:ext>
            </a:extLst>
          </p:cNvPr>
          <p:cNvSpPr>
            <a:spLocks noGrp="1"/>
          </p:cNvSpPr>
          <p:nvPr>
            <p:ph type="sldNum" sz="quarter" idx="12"/>
          </p:nvPr>
        </p:nvSpPr>
        <p:spPr/>
        <p:txBody>
          <a:bodyPr/>
          <a:lstStyle/>
          <a:p>
            <a:fld id="{4FAB73BC-B049-4115-A692-8D63A059BFB8}" type="slidenum">
              <a:rPr lang="en-US" smtClean="0"/>
              <a:t>46</a:t>
            </a:fld>
            <a:endParaRPr lang="en-US"/>
          </a:p>
        </p:txBody>
      </p:sp>
    </p:spTree>
    <p:extLst>
      <p:ext uri="{BB962C8B-B14F-4D97-AF65-F5344CB8AC3E}">
        <p14:creationId xmlns:p14="http://schemas.microsoft.com/office/powerpoint/2010/main" val="2428535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621A-18BA-024C-A359-3D97D6E7FFEC}"/>
              </a:ext>
            </a:extLst>
          </p:cNvPr>
          <p:cNvSpPr>
            <a:spLocks noGrp="1"/>
          </p:cNvSpPr>
          <p:nvPr>
            <p:ph type="title"/>
          </p:nvPr>
        </p:nvSpPr>
        <p:spPr>
          <a:xfrm>
            <a:off x="486133" y="380850"/>
            <a:ext cx="10058400" cy="859260"/>
          </a:xfrm>
        </p:spPr>
        <p:txBody>
          <a:bodyPr/>
          <a:lstStyle/>
          <a:p>
            <a:r>
              <a:rPr lang="el-GR" cap="none" dirty="0"/>
              <a:t>Η προσέγγιση </a:t>
            </a:r>
            <a:r>
              <a:rPr lang="en-US" cap="none" dirty="0"/>
              <a:t>CALLA</a:t>
            </a:r>
          </a:p>
        </p:txBody>
      </p:sp>
      <p:sp>
        <p:nvSpPr>
          <p:cNvPr id="3" name="Content Placeholder 2">
            <a:extLst>
              <a:ext uri="{FF2B5EF4-FFF2-40B4-BE49-F238E27FC236}">
                <a16:creationId xmlns:a16="http://schemas.microsoft.com/office/drawing/2014/main" id="{A23A34A5-4141-1A45-80FB-E722D20C31CA}"/>
              </a:ext>
            </a:extLst>
          </p:cNvPr>
          <p:cNvSpPr>
            <a:spLocks noGrp="1"/>
          </p:cNvSpPr>
          <p:nvPr>
            <p:ph idx="1"/>
          </p:nvPr>
        </p:nvSpPr>
        <p:spPr>
          <a:xfrm>
            <a:off x="486133" y="1675363"/>
            <a:ext cx="10437634" cy="1833648"/>
          </a:xfrm>
        </p:spPr>
        <p:txBody>
          <a:bodyPr>
            <a:normAutofit/>
          </a:bodyPr>
          <a:lstStyle/>
          <a:p>
            <a:r>
              <a:rPr lang="el-GR" sz="2400" dirty="0"/>
              <a:t>CALLA  - </a:t>
            </a:r>
            <a:r>
              <a:rPr lang="el-GR" sz="2400" dirty="0" err="1"/>
              <a:t>Cognitive</a:t>
            </a:r>
            <a:r>
              <a:rPr lang="el-GR" sz="2400" dirty="0"/>
              <a:t> </a:t>
            </a:r>
            <a:r>
              <a:rPr lang="el-GR" sz="2400" dirty="0" err="1"/>
              <a:t>Academic</a:t>
            </a:r>
            <a:r>
              <a:rPr lang="el-GR" sz="2400" dirty="0"/>
              <a:t> </a:t>
            </a:r>
            <a:r>
              <a:rPr lang="el-GR" sz="2400" dirty="0" err="1"/>
              <a:t>Language</a:t>
            </a:r>
            <a:r>
              <a:rPr lang="el-GR" sz="2400" dirty="0"/>
              <a:t> </a:t>
            </a:r>
            <a:r>
              <a:rPr lang="el-GR" sz="2400" dirty="0" err="1"/>
              <a:t>Learning</a:t>
            </a:r>
            <a:r>
              <a:rPr lang="el-GR" sz="2400" dirty="0"/>
              <a:t> </a:t>
            </a:r>
            <a:r>
              <a:rPr lang="el-GR" sz="2400" dirty="0" err="1"/>
              <a:t>Approach</a:t>
            </a:r>
            <a:endParaRPr lang="el-GR" sz="2400" dirty="0"/>
          </a:p>
          <a:p>
            <a:r>
              <a:rPr lang="el-GR" sz="2400" dirty="0"/>
              <a:t>Από τα πιο αποτελεσματικά μοντέλα </a:t>
            </a:r>
            <a:r>
              <a:rPr lang="el-GR" sz="2400" b="1" dirty="0"/>
              <a:t>διδασκαλίας της γλώσσας µε βάση το περιεχόμενο</a:t>
            </a:r>
            <a:r>
              <a:rPr lang="el-GR" sz="2400" i="1" dirty="0"/>
              <a:t> </a:t>
            </a:r>
            <a:r>
              <a:rPr lang="el-GR" sz="2400" dirty="0"/>
              <a:t>στη σχολική πρακτική</a:t>
            </a:r>
          </a:p>
          <a:p>
            <a:r>
              <a:rPr lang="el-GR" sz="2400" dirty="0"/>
              <a:t>Βασίζεται στη χρήση στρατηγικών μάθησης</a:t>
            </a:r>
          </a:p>
          <a:p>
            <a:endParaRPr lang="en-US" sz="1800" dirty="0"/>
          </a:p>
        </p:txBody>
      </p:sp>
      <p:sp>
        <p:nvSpPr>
          <p:cNvPr id="5" name="TextBox 4">
            <a:extLst>
              <a:ext uri="{FF2B5EF4-FFF2-40B4-BE49-F238E27FC236}">
                <a16:creationId xmlns:a16="http://schemas.microsoft.com/office/drawing/2014/main" id="{53EDE941-3CE5-AA46-9114-5CC6E7ECCD11}"/>
              </a:ext>
            </a:extLst>
          </p:cNvPr>
          <p:cNvSpPr txBox="1"/>
          <p:nvPr/>
        </p:nvSpPr>
        <p:spPr>
          <a:xfrm>
            <a:off x="2539096" y="5721564"/>
            <a:ext cx="5376152" cy="584775"/>
          </a:xfrm>
          <a:prstGeom prst="rect">
            <a:avLst/>
          </a:prstGeom>
          <a:noFill/>
        </p:spPr>
        <p:txBody>
          <a:bodyPr wrap="none" rtlCol="0">
            <a:spAutoFit/>
          </a:bodyPr>
          <a:lstStyle/>
          <a:p>
            <a:r>
              <a:rPr lang="el-GR" sz="2000" dirty="0"/>
              <a:t>Στάδια της διδασκαλίας-</a:t>
            </a:r>
            <a:r>
              <a:rPr lang="en-US" sz="2000" dirty="0"/>
              <a:t>CALLA</a:t>
            </a:r>
            <a:r>
              <a:rPr lang="el-GR" sz="2000" dirty="0"/>
              <a:t> (Ζάγκα 2013)</a:t>
            </a:r>
            <a:r>
              <a:rPr lang="en-US" sz="3200" dirty="0"/>
              <a:t> </a:t>
            </a:r>
            <a:endParaRPr lang="en-US" sz="2000" dirty="0"/>
          </a:p>
        </p:txBody>
      </p:sp>
      <p:sp>
        <p:nvSpPr>
          <p:cNvPr id="6" name="Slide Number Placeholder 5">
            <a:extLst>
              <a:ext uri="{FF2B5EF4-FFF2-40B4-BE49-F238E27FC236}">
                <a16:creationId xmlns:a16="http://schemas.microsoft.com/office/drawing/2014/main" id="{C838118D-BACD-3D47-8498-CA2CB9D69D9F}"/>
              </a:ext>
            </a:extLst>
          </p:cNvPr>
          <p:cNvSpPr>
            <a:spLocks noGrp="1"/>
          </p:cNvSpPr>
          <p:nvPr>
            <p:ph type="sldNum" sz="quarter" idx="12"/>
          </p:nvPr>
        </p:nvSpPr>
        <p:spPr/>
        <p:txBody>
          <a:bodyPr/>
          <a:lstStyle/>
          <a:p>
            <a:fld id="{4FAB73BC-B049-4115-A692-8D63A059BFB8}" type="slidenum">
              <a:rPr lang="en-US" smtClean="0"/>
              <a:t>47</a:t>
            </a:fld>
            <a:endParaRPr lang="en-US"/>
          </a:p>
        </p:txBody>
      </p:sp>
      <p:pic>
        <p:nvPicPr>
          <p:cNvPr id="7" name="Picture 6" descr="A close up of a sign&#10;&#10;Description automatically generated">
            <a:extLst>
              <a:ext uri="{FF2B5EF4-FFF2-40B4-BE49-F238E27FC236}">
                <a16:creationId xmlns:a16="http://schemas.microsoft.com/office/drawing/2014/main" id="{48F2A76E-867B-3547-9220-9F31D7FBABC5}"/>
              </a:ext>
            </a:extLst>
          </p:cNvPr>
          <p:cNvPicPr>
            <a:picLocks noChangeAspect="1"/>
          </p:cNvPicPr>
          <p:nvPr/>
        </p:nvPicPr>
        <p:blipFill>
          <a:blip r:embed="rId2"/>
          <a:stretch>
            <a:fillRect/>
          </a:stretch>
        </p:blipFill>
        <p:spPr>
          <a:xfrm>
            <a:off x="486133" y="3821937"/>
            <a:ext cx="11219732" cy="1692063"/>
          </a:xfrm>
          <a:prstGeom prst="rect">
            <a:avLst/>
          </a:prstGeom>
          <a:ln>
            <a:solidFill>
              <a:schemeClr val="tx1"/>
            </a:solidFill>
          </a:ln>
        </p:spPr>
      </p:pic>
    </p:spTree>
    <p:extLst>
      <p:ext uri="{BB962C8B-B14F-4D97-AF65-F5344CB8AC3E}">
        <p14:creationId xmlns:p14="http://schemas.microsoft.com/office/powerpoint/2010/main" val="99149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C59D-8B6F-874D-8D6D-8D2053E867FC}"/>
              </a:ext>
            </a:extLst>
          </p:cNvPr>
          <p:cNvSpPr>
            <a:spLocks noGrp="1"/>
          </p:cNvSpPr>
          <p:nvPr>
            <p:ph type="title"/>
          </p:nvPr>
        </p:nvSpPr>
        <p:spPr>
          <a:xfrm>
            <a:off x="650300" y="312510"/>
            <a:ext cx="10058400" cy="859259"/>
          </a:xfrm>
        </p:spPr>
        <p:txBody>
          <a:bodyPr/>
          <a:lstStyle/>
          <a:p>
            <a:r>
              <a:rPr lang="el-GR" cap="none" dirty="0"/>
              <a:t>Στάδια της διδασκαλίας-</a:t>
            </a:r>
            <a:r>
              <a:rPr lang="en-US" cap="none" dirty="0"/>
              <a:t>CALLA</a:t>
            </a:r>
          </a:p>
        </p:txBody>
      </p:sp>
      <p:sp>
        <p:nvSpPr>
          <p:cNvPr id="3" name="Content Placeholder 2">
            <a:extLst>
              <a:ext uri="{FF2B5EF4-FFF2-40B4-BE49-F238E27FC236}">
                <a16:creationId xmlns:a16="http://schemas.microsoft.com/office/drawing/2014/main" id="{DFD86EB3-E276-D74E-A5CC-45AD92E36670}"/>
              </a:ext>
            </a:extLst>
          </p:cNvPr>
          <p:cNvSpPr>
            <a:spLocks noGrp="1"/>
          </p:cNvSpPr>
          <p:nvPr>
            <p:ph idx="1"/>
          </p:nvPr>
        </p:nvSpPr>
        <p:spPr>
          <a:xfrm>
            <a:off x="650300" y="1849501"/>
            <a:ext cx="10998361" cy="4110236"/>
          </a:xfrm>
        </p:spPr>
        <p:txBody>
          <a:bodyPr>
            <a:normAutofit/>
          </a:bodyPr>
          <a:lstStyle/>
          <a:p>
            <a:r>
              <a:rPr lang="el-GR" sz="2400" b="1" i="1" dirty="0">
                <a:solidFill>
                  <a:schemeClr val="accent2"/>
                </a:solidFill>
              </a:rPr>
              <a:t>Στάδιο 1</a:t>
            </a:r>
            <a:r>
              <a:rPr lang="el-GR" sz="2400" b="1" dirty="0">
                <a:solidFill>
                  <a:schemeClr val="accent2"/>
                </a:solidFill>
              </a:rPr>
              <a:t> </a:t>
            </a:r>
            <a:r>
              <a:rPr lang="el-GR" sz="2400" dirty="0"/>
              <a:t>Ανιχνεύεται η πρότερη γνώση/εξοικείωση των μαθητών με το θέμα και το επίπεδο επάρκειάς τους στη 2Γ</a:t>
            </a:r>
            <a:endParaRPr lang="en-US" sz="2400" dirty="0"/>
          </a:p>
          <a:p>
            <a:r>
              <a:rPr lang="el-GR" sz="2400" b="1" i="1" dirty="0">
                <a:solidFill>
                  <a:schemeClr val="accent2"/>
                </a:solidFill>
              </a:rPr>
              <a:t>Στάδιο 2</a:t>
            </a:r>
            <a:r>
              <a:rPr lang="el-GR" sz="2400" b="1" dirty="0">
                <a:solidFill>
                  <a:schemeClr val="accent2"/>
                </a:solidFill>
              </a:rPr>
              <a:t> </a:t>
            </a:r>
            <a:r>
              <a:rPr lang="el-GR" sz="2400" dirty="0"/>
              <a:t>Ανάλογα με το μαθησιακό στιλ, την ηλικία των μαθητών και τους διαθέσιμους διδακτικούς πόρους επιλέγονται και αξιοποιούνται από τους εκπαιδευτικούς κατάλληλες και εφαρμόσιμες στρατηγικές, π.χ. </a:t>
            </a:r>
          </a:p>
          <a:p>
            <a:pPr lvl="1"/>
            <a:r>
              <a:rPr lang="el-GR" sz="2000" dirty="0"/>
              <a:t>ταξινόμηση των εννοιών σε </a:t>
            </a:r>
            <a:r>
              <a:rPr lang="el-GR" sz="2000" b="1" dirty="0"/>
              <a:t>εννοιολογικούς ή σημασιολογικούς χάρτες</a:t>
            </a:r>
            <a:r>
              <a:rPr lang="el-GR" sz="2000" dirty="0"/>
              <a:t>, </a:t>
            </a:r>
          </a:p>
          <a:p>
            <a:pPr lvl="1"/>
            <a:r>
              <a:rPr lang="el-GR" sz="2000" dirty="0"/>
              <a:t>παράλληλη χρήση </a:t>
            </a:r>
            <a:r>
              <a:rPr lang="el-GR" sz="2000" b="1" dirty="0"/>
              <a:t>εικονιστικών μέσων, προσομοιώσεων </a:t>
            </a:r>
            <a:r>
              <a:rPr lang="el-GR" sz="2000" dirty="0"/>
              <a:t>(</a:t>
            </a:r>
            <a:r>
              <a:rPr lang="el-GR" sz="2000" dirty="0" err="1"/>
              <a:t>οπτικοποίηση</a:t>
            </a:r>
            <a:r>
              <a:rPr lang="el-GR" sz="2000" dirty="0"/>
              <a:t>), </a:t>
            </a:r>
          </a:p>
          <a:p>
            <a:pPr lvl="1"/>
            <a:r>
              <a:rPr lang="el-GR" sz="2000" dirty="0"/>
              <a:t>χρήση </a:t>
            </a:r>
            <a:r>
              <a:rPr lang="el-GR" sz="2000" b="1" dirty="0"/>
              <a:t>λεξικών</a:t>
            </a:r>
            <a:r>
              <a:rPr lang="el-GR" sz="2000" dirty="0"/>
              <a:t> (π.χ. </a:t>
            </a:r>
            <a:r>
              <a:rPr lang="el-GR" sz="2000" i="1" dirty="0"/>
              <a:t>Εικονογραφημένο Λεξικό Φυσικής για το Σχολείο</a:t>
            </a:r>
            <a:r>
              <a:rPr lang="el-GR" sz="2000" dirty="0"/>
              <a:t>, </a:t>
            </a:r>
            <a:r>
              <a:rPr lang="en-US" sz="2000" dirty="0"/>
              <a:t>www</a:t>
            </a:r>
            <a:r>
              <a:rPr lang="el-GR" sz="2000" dirty="0"/>
              <a:t>.</a:t>
            </a:r>
            <a:r>
              <a:rPr lang="en-US" sz="2000" dirty="0" err="1"/>
              <a:t>elefys</a:t>
            </a:r>
            <a:r>
              <a:rPr lang="el-GR" sz="2000" dirty="0"/>
              <a:t>.</a:t>
            </a:r>
            <a:r>
              <a:rPr lang="en-US" sz="2000" dirty="0"/>
              <a:t>gr</a:t>
            </a:r>
            <a:r>
              <a:rPr lang="el-GR" sz="2000" dirty="0"/>
              <a:t>), </a:t>
            </a:r>
          </a:p>
          <a:p>
            <a:pPr lvl="1"/>
            <a:r>
              <a:rPr lang="el-GR" sz="2000" dirty="0"/>
              <a:t>λήψη </a:t>
            </a:r>
            <a:r>
              <a:rPr lang="el-GR" sz="2000" b="1" dirty="0"/>
              <a:t>σημειώσεων</a:t>
            </a:r>
            <a:r>
              <a:rPr lang="el-GR" sz="2000" dirty="0"/>
              <a:t> στο περιθώριο του έντυπου ή ηλεκτρονικού βιβλίου στη μητρική ή τη 2Γ, </a:t>
            </a:r>
          </a:p>
          <a:p>
            <a:pPr lvl="1"/>
            <a:r>
              <a:rPr lang="el-GR" sz="2000" dirty="0"/>
              <a:t>αναγνώριση των </a:t>
            </a:r>
            <a:r>
              <a:rPr lang="el-GR" sz="2000" b="1" dirty="0"/>
              <a:t>διαρθρωτικών λέξεων </a:t>
            </a:r>
            <a:r>
              <a:rPr lang="el-GR" sz="2000" dirty="0"/>
              <a:t>και των </a:t>
            </a:r>
            <a:r>
              <a:rPr lang="el-GR" sz="2000" b="1" dirty="0" err="1"/>
              <a:t>κειμενικών</a:t>
            </a:r>
            <a:r>
              <a:rPr lang="el-GR" sz="2000" b="1" dirty="0"/>
              <a:t> δεικτών </a:t>
            </a:r>
            <a:r>
              <a:rPr lang="el-GR" sz="2000" dirty="0"/>
              <a:t>των παραγράφων, </a:t>
            </a:r>
          </a:p>
          <a:p>
            <a:pPr lvl="1"/>
            <a:r>
              <a:rPr lang="el-GR" sz="2000" dirty="0"/>
              <a:t>αξιοποίηση της </a:t>
            </a:r>
            <a:r>
              <a:rPr lang="el-GR" sz="2000" b="1" dirty="0"/>
              <a:t>μεταφοράς</a:t>
            </a:r>
            <a:r>
              <a:rPr lang="el-GR" sz="2000" dirty="0"/>
              <a:t> (λ.χ. </a:t>
            </a:r>
            <a:r>
              <a:rPr lang="el-GR" sz="2000" i="1" dirty="0"/>
              <a:t>ο πυρήνας είναι ο «εγκέφαλος» του κυττάρου</a:t>
            </a:r>
            <a:r>
              <a:rPr lang="el-GR" sz="2000" dirty="0"/>
              <a:t>), κ.ά. </a:t>
            </a:r>
            <a:endParaRPr lang="en-US" sz="2000" dirty="0"/>
          </a:p>
          <a:p>
            <a:endParaRPr lang="en-US" dirty="0"/>
          </a:p>
        </p:txBody>
      </p:sp>
      <p:sp>
        <p:nvSpPr>
          <p:cNvPr id="4" name="Slide Number Placeholder 3">
            <a:extLst>
              <a:ext uri="{FF2B5EF4-FFF2-40B4-BE49-F238E27FC236}">
                <a16:creationId xmlns:a16="http://schemas.microsoft.com/office/drawing/2014/main" id="{A3CD2214-2339-674A-993C-6253EEA3FF3E}"/>
              </a:ext>
            </a:extLst>
          </p:cNvPr>
          <p:cNvSpPr>
            <a:spLocks noGrp="1"/>
          </p:cNvSpPr>
          <p:nvPr>
            <p:ph type="sldNum" sz="quarter" idx="12"/>
          </p:nvPr>
        </p:nvSpPr>
        <p:spPr/>
        <p:txBody>
          <a:bodyPr/>
          <a:lstStyle/>
          <a:p>
            <a:fld id="{4FAB73BC-B049-4115-A692-8D63A059BFB8}" type="slidenum">
              <a:rPr lang="en-US" smtClean="0"/>
              <a:t>48</a:t>
            </a:fld>
            <a:endParaRPr lang="en-US"/>
          </a:p>
        </p:txBody>
      </p:sp>
    </p:spTree>
    <p:extLst>
      <p:ext uri="{BB962C8B-B14F-4D97-AF65-F5344CB8AC3E}">
        <p14:creationId xmlns:p14="http://schemas.microsoft.com/office/powerpoint/2010/main" val="29218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D5EE8-51E5-7542-B80D-241598E666CF}"/>
              </a:ext>
            </a:extLst>
          </p:cNvPr>
          <p:cNvSpPr txBox="1"/>
          <p:nvPr/>
        </p:nvSpPr>
        <p:spPr>
          <a:xfrm>
            <a:off x="1905654" y="5088831"/>
            <a:ext cx="8380692" cy="830997"/>
          </a:xfrm>
          <a:prstGeom prst="rect">
            <a:avLst/>
          </a:prstGeom>
          <a:noFill/>
        </p:spPr>
        <p:txBody>
          <a:bodyPr wrap="none" rtlCol="0">
            <a:spAutoFit/>
          </a:bodyPr>
          <a:lstStyle/>
          <a:p>
            <a:pPr algn="ctr"/>
            <a:r>
              <a:rPr lang="el-GR" sz="2400" dirty="0"/>
              <a:t>Παράδειγμα εννοιολογικού χάρτη για τη συσχέτιση θερμότητας, </a:t>
            </a:r>
            <a:endParaRPr lang="en-US" sz="2400" dirty="0"/>
          </a:p>
          <a:p>
            <a:pPr algn="ctr"/>
            <a:r>
              <a:rPr lang="el-GR" sz="2400" dirty="0"/>
              <a:t>θερμικής ενέργειας και θερμοκρασίας (</a:t>
            </a:r>
            <a:r>
              <a:rPr lang="en-GB" sz="2400" dirty="0"/>
              <a:t>www</a:t>
            </a:r>
            <a:r>
              <a:rPr lang="el-GR" sz="2400" dirty="0"/>
              <a:t>.</a:t>
            </a:r>
            <a:r>
              <a:rPr lang="en-GB" sz="2400" dirty="0" err="1"/>
              <a:t>elefys</a:t>
            </a:r>
            <a:r>
              <a:rPr lang="el-GR" sz="2400" dirty="0"/>
              <a:t>.</a:t>
            </a:r>
            <a:r>
              <a:rPr lang="en-GB" sz="2400" dirty="0"/>
              <a:t>gr</a:t>
            </a:r>
            <a:r>
              <a:rPr lang="el-GR" sz="2400" dirty="0"/>
              <a:t>)</a:t>
            </a:r>
            <a:endParaRPr lang="en-US" sz="2400" dirty="0"/>
          </a:p>
        </p:txBody>
      </p:sp>
      <p:sp>
        <p:nvSpPr>
          <p:cNvPr id="2" name="Slide Number Placeholder 1">
            <a:extLst>
              <a:ext uri="{FF2B5EF4-FFF2-40B4-BE49-F238E27FC236}">
                <a16:creationId xmlns:a16="http://schemas.microsoft.com/office/drawing/2014/main" id="{F8BB71CF-CB2B-EB49-8904-861C423A8F1E}"/>
              </a:ext>
            </a:extLst>
          </p:cNvPr>
          <p:cNvSpPr>
            <a:spLocks noGrp="1"/>
          </p:cNvSpPr>
          <p:nvPr>
            <p:ph type="sldNum" sz="quarter" idx="12"/>
          </p:nvPr>
        </p:nvSpPr>
        <p:spPr/>
        <p:txBody>
          <a:bodyPr/>
          <a:lstStyle/>
          <a:p>
            <a:fld id="{4FAB73BC-B049-4115-A692-8D63A059BFB8}" type="slidenum">
              <a:rPr lang="en-US" smtClean="0"/>
              <a:t>49</a:t>
            </a:fld>
            <a:endParaRPr lang="en-US"/>
          </a:p>
        </p:txBody>
      </p:sp>
      <p:pic>
        <p:nvPicPr>
          <p:cNvPr id="6" name="Picture 5" descr="A picture containing screenshot&#10;&#10;Description automatically generated">
            <a:extLst>
              <a:ext uri="{FF2B5EF4-FFF2-40B4-BE49-F238E27FC236}">
                <a16:creationId xmlns:a16="http://schemas.microsoft.com/office/drawing/2014/main" id="{2405B063-3433-3649-BCA8-8834A43F1AED}"/>
              </a:ext>
            </a:extLst>
          </p:cNvPr>
          <p:cNvPicPr>
            <a:picLocks noChangeAspect="1"/>
          </p:cNvPicPr>
          <p:nvPr/>
        </p:nvPicPr>
        <p:blipFill>
          <a:blip r:embed="rId2"/>
          <a:stretch>
            <a:fillRect/>
          </a:stretch>
        </p:blipFill>
        <p:spPr>
          <a:xfrm>
            <a:off x="110253" y="1951382"/>
            <a:ext cx="11971494" cy="2955235"/>
          </a:xfrm>
          <a:prstGeom prst="rect">
            <a:avLst/>
          </a:prstGeom>
        </p:spPr>
      </p:pic>
    </p:spTree>
    <p:extLst>
      <p:ext uri="{BB962C8B-B14F-4D97-AF65-F5344CB8AC3E}">
        <p14:creationId xmlns:p14="http://schemas.microsoft.com/office/powerpoint/2010/main" val="4595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74" name="Oval 7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itle 2">
            <a:extLst>
              <a:ext uri="{FF2B5EF4-FFF2-40B4-BE49-F238E27FC236}">
                <a16:creationId xmlns:a16="http://schemas.microsoft.com/office/drawing/2014/main" id="{80D05771-25F6-F24F-8238-E62328B007F2}"/>
              </a:ext>
            </a:extLst>
          </p:cNvPr>
          <p:cNvSpPr>
            <a:spLocks noGrp="1"/>
          </p:cNvSpPr>
          <p:nvPr>
            <p:ph type="title"/>
          </p:nvPr>
        </p:nvSpPr>
        <p:spPr>
          <a:xfrm>
            <a:off x="1490145" y="2376862"/>
            <a:ext cx="2640646" cy="2104273"/>
          </a:xfrm>
          <a:noFill/>
        </p:spPr>
        <p:txBody>
          <a:bodyPr>
            <a:normAutofit/>
          </a:bodyPr>
          <a:lstStyle/>
          <a:p>
            <a:pPr algn="ctr"/>
            <a:r>
              <a:rPr lang="el-GR" sz="3000" cap="none" dirty="0">
                <a:solidFill>
                  <a:srgbClr val="FFFFFF"/>
                </a:solidFill>
                <a:latin typeface="Gentium Plus"/>
                <a:cs typeface="Gentium Plus"/>
              </a:rPr>
              <a:t>Κοινές διαπιστώσεις</a:t>
            </a:r>
            <a:endParaRPr lang="en-GR" sz="3000" dirty="0">
              <a:solidFill>
                <a:srgbClr val="FFFFFF"/>
              </a:solidFill>
            </a:endParaRPr>
          </a:p>
        </p:txBody>
      </p:sp>
      <p:sp>
        <p:nvSpPr>
          <p:cNvPr id="77" name="Rectangle 7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626" name="Rectangle 3">
            <a:extLst>
              <a:ext uri="{FF2B5EF4-FFF2-40B4-BE49-F238E27FC236}">
                <a16:creationId xmlns:a16="http://schemas.microsoft.com/office/drawing/2014/main" id="{443A5AE5-9925-8446-A110-9FDDD2FC5B05}"/>
              </a:ext>
            </a:extLst>
          </p:cNvPr>
          <p:cNvSpPr>
            <a:spLocks noGrp="1" noChangeArrowheads="1"/>
          </p:cNvSpPr>
          <p:nvPr>
            <p:ph type="body" idx="1"/>
          </p:nvPr>
        </p:nvSpPr>
        <p:spPr>
          <a:xfrm>
            <a:off x="6081089" y="725394"/>
            <a:ext cx="5142658" cy="5407212"/>
          </a:xfrm>
        </p:spPr>
        <p:txBody>
          <a:bodyPr anchor="ctr">
            <a:normAutofit/>
          </a:bodyPr>
          <a:lstStyle/>
          <a:p>
            <a:r>
              <a:rPr lang="el-GR" altLang="en-GR" sz="2400" dirty="0">
                <a:ea typeface="ＭＳ Ｐゴシック" panose="020B0600070205080204" pitchFamily="34" charset="-128"/>
              </a:rPr>
              <a:t>Η σχολική επίδοση των μαθητών χαρακτηρίζεται συνήθως από </a:t>
            </a:r>
            <a:r>
              <a:rPr lang="el-GR" altLang="en-GR" sz="2400" b="1" dirty="0">
                <a:ea typeface="ＭＳ Ｐゴシック" panose="020B0600070205080204" pitchFamily="34" charset="-128"/>
              </a:rPr>
              <a:t>μειωμένο ενδιαφέρον</a:t>
            </a:r>
            <a:r>
              <a:rPr lang="el-GR" altLang="en-GR" sz="2400" dirty="0">
                <a:ea typeface="ＭＳ Ｐゴシック" panose="020B0600070205080204" pitchFamily="34" charset="-128"/>
              </a:rPr>
              <a:t> για γνωστικά αντικείμενα (π.χ. ΦΕ, </a:t>
            </a:r>
            <a:r>
              <a:rPr lang="en-US" altLang="en-GR" sz="1800" dirty="0">
                <a:latin typeface="Cambria" panose="02040503050406030204" pitchFamily="18" charset="0"/>
                <a:ea typeface="ＭＳ Ｐゴシック" panose="020B0600070205080204" pitchFamily="34" charset="-128"/>
              </a:rPr>
              <a:t>Osborne &amp; Collins 2003</a:t>
            </a:r>
            <a:r>
              <a:rPr lang="en-US" altLang="en-GR" sz="2400" dirty="0">
                <a:latin typeface="Cambria" panose="02040503050406030204" pitchFamily="18" charset="0"/>
                <a:ea typeface="ＭＳ Ｐゴシック" panose="020B0600070205080204" pitchFamily="34" charset="-128"/>
              </a:rPr>
              <a:t>)</a:t>
            </a:r>
            <a:r>
              <a:rPr lang="el-GR" altLang="en-GR" sz="2400" dirty="0">
                <a:ea typeface="ＭＳ Ｐゴシック" panose="020B0600070205080204" pitchFamily="34" charset="-128"/>
              </a:rPr>
              <a:t>, αλλά και από </a:t>
            </a:r>
            <a:r>
              <a:rPr lang="el-GR" altLang="en-GR" sz="2400" b="1" dirty="0">
                <a:ea typeface="ＭＳ Ｐゴシック" panose="020B0600070205080204" pitchFamily="34" charset="-128"/>
              </a:rPr>
              <a:t>ελλειμματική πρόσληψη</a:t>
            </a:r>
            <a:r>
              <a:rPr lang="el-GR" altLang="en-GR" sz="2400" dirty="0">
                <a:ea typeface="ＭＳ Ｐゴシック" panose="020B0600070205080204" pitchFamily="34" charset="-128"/>
              </a:rPr>
              <a:t> των εννοιών τους </a:t>
            </a:r>
            <a:r>
              <a:rPr lang="en-US" altLang="en-GR" sz="1800" dirty="0">
                <a:latin typeface="Cambria" panose="02040503050406030204" pitchFamily="18" charset="0"/>
                <a:ea typeface="ＭＳ Ｐゴシック" panose="020B0600070205080204" pitchFamily="34" charset="-128"/>
              </a:rPr>
              <a:t>(Johnstone</a:t>
            </a:r>
            <a:r>
              <a:rPr lang="el-GR" altLang="en-GR" sz="1800" dirty="0">
                <a:ea typeface="ＭＳ Ｐゴシック" panose="020B0600070205080204" pitchFamily="34" charset="-128"/>
              </a:rPr>
              <a:t> </a:t>
            </a:r>
            <a:r>
              <a:rPr lang="en-US" altLang="en-GR" sz="1800" dirty="0">
                <a:latin typeface="Cambria" panose="02040503050406030204" pitchFamily="18" charset="0"/>
                <a:ea typeface="ＭＳ Ｐゴシック" panose="020B0600070205080204" pitchFamily="34" charset="-128"/>
              </a:rPr>
              <a:t>1991</a:t>
            </a:r>
            <a:r>
              <a:rPr lang="el-GR" altLang="en-GR" sz="1800" dirty="0">
                <a:ea typeface="ＭＳ Ｐゴシック" panose="020B0600070205080204" pitchFamily="34" charset="-128"/>
              </a:rPr>
              <a:t>, </a:t>
            </a:r>
            <a:r>
              <a:rPr lang="en-US" altLang="en-GR" sz="1800" dirty="0">
                <a:latin typeface="Cambria" panose="02040503050406030204" pitchFamily="18" charset="0"/>
                <a:ea typeface="ＭＳ Ｐゴシック" panose="020B0600070205080204" pitchFamily="34" charset="-128"/>
              </a:rPr>
              <a:t>Vollmer 20</a:t>
            </a:r>
            <a:r>
              <a:rPr lang="el-GR" altLang="en-GR" sz="1800" dirty="0">
                <a:ea typeface="ＭＳ Ｐゴシック" panose="020B0600070205080204" pitchFamily="34" charset="-128"/>
              </a:rPr>
              <a:t>09, </a:t>
            </a:r>
            <a:r>
              <a:rPr lang="en-US" altLang="en-GR" sz="1800" dirty="0">
                <a:ea typeface="ＭＳ Ｐゴシック" panose="020B0600070205080204" pitchFamily="34" charset="-128"/>
              </a:rPr>
              <a:t>European </a:t>
            </a:r>
            <a:r>
              <a:rPr lang="en-US" altLang="en-GR" sz="1800" dirty="0" err="1">
                <a:ea typeface="ＭＳ Ｐゴシック" panose="020B0600070205080204" pitchFamily="34" charset="-128"/>
              </a:rPr>
              <a:t>Commision</a:t>
            </a:r>
            <a:r>
              <a:rPr lang="en-US" altLang="en-GR" sz="1800" dirty="0">
                <a:ea typeface="ＭＳ Ｐゴシック" panose="020B0600070205080204" pitchFamily="34" charset="-128"/>
              </a:rPr>
              <a:t> 2018, OECD 2019</a:t>
            </a:r>
            <a:r>
              <a:rPr lang="en-US" altLang="en-GR" sz="1800" dirty="0">
                <a:latin typeface="Cambria" panose="02040503050406030204" pitchFamily="18" charset="0"/>
                <a:ea typeface="ＭＳ Ｐゴシック" panose="020B0600070205080204" pitchFamily="34" charset="-128"/>
              </a:rPr>
              <a:t>)</a:t>
            </a:r>
            <a:r>
              <a:rPr lang="el-GR" altLang="en-GR" sz="1800" dirty="0">
                <a:ea typeface="ＭＳ Ｐゴシック" panose="020B0600070205080204" pitchFamily="34" charset="-128"/>
              </a:rPr>
              <a:t> </a:t>
            </a:r>
            <a:endParaRPr lang="el-GR" altLang="en-GR" sz="2400" dirty="0">
              <a:ea typeface="ＭＳ Ｐゴシック" panose="020B0600070205080204" pitchFamily="34" charset="-128"/>
            </a:endParaRPr>
          </a:p>
        </p:txBody>
      </p:sp>
    </p:spTree>
    <p:extLst>
      <p:ext uri="{BB962C8B-B14F-4D97-AF65-F5344CB8AC3E}">
        <p14:creationId xmlns:p14="http://schemas.microsoft.com/office/powerpoint/2010/main" val="3895164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D5EE8-51E5-7542-B80D-241598E666CF}"/>
              </a:ext>
            </a:extLst>
          </p:cNvPr>
          <p:cNvSpPr txBox="1"/>
          <p:nvPr/>
        </p:nvSpPr>
        <p:spPr>
          <a:xfrm>
            <a:off x="688185" y="5624349"/>
            <a:ext cx="10998525" cy="461665"/>
          </a:xfrm>
          <a:prstGeom prst="rect">
            <a:avLst/>
          </a:prstGeom>
          <a:noFill/>
        </p:spPr>
        <p:txBody>
          <a:bodyPr wrap="none" rtlCol="0">
            <a:spAutoFit/>
          </a:bodyPr>
          <a:lstStyle/>
          <a:p>
            <a:pPr algn="ctr"/>
            <a:r>
              <a:rPr lang="el-GR" sz="2400" dirty="0"/>
              <a:t>Παράδειγμα εννοιολογικού χάρτη για το φως (Αναστασιάδη, </a:t>
            </a:r>
            <a:r>
              <a:rPr lang="el-GR" sz="2400" dirty="0" err="1"/>
              <a:t>Μητσιάκη</a:t>
            </a:r>
            <a:r>
              <a:rPr lang="el-GR" sz="2400" dirty="0"/>
              <a:t> κ.ά. 2014)</a:t>
            </a:r>
            <a:endParaRPr lang="en-US" sz="2400" dirty="0"/>
          </a:p>
        </p:txBody>
      </p:sp>
      <p:sp>
        <p:nvSpPr>
          <p:cNvPr id="2" name="Slide Number Placeholder 1">
            <a:extLst>
              <a:ext uri="{FF2B5EF4-FFF2-40B4-BE49-F238E27FC236}">
                <a16:creationId xmlns:a16="http://schemas.microsoft.com/office/drawing/2014/main" id="{F8BB71CF-CB2B-EB49-8904-861C423A8F1E}"/>
              </a:ext>
            </a:extLst>
          </p:cNvPr>
          <p:cNvSpPr>
            <a:spLocks noGrp="1"/>
          </p:cNvSpPr>
          <p:nvPr>
            <p:ph type="sldNum" sz="quarter" idx="12"/>
          </p:nvPr>
        </p:nvSpPr>
        <p:spPr/>
        <p:txBody>
          <a:bodyPr/>
          <a:lstStyle/>
          <a:p>
            <a:fld id="{4FAB73BC-B049-4115-A692-8D63A059BFB8}" type="slidenum">
              <a:rPr lang="en-US" smtClean="0"/>
              <a:t>50</a:t>
            </a:fld>
            <a:endParaRPr lang="en-US"/>
          </a:p>
        </p:txBody>
      </p:sp>
      <p:pic>
        <p:nvPicPr>
          <p:cNvPr id="6" name="Picture 7" descr="map">
            <a:extLst>
              <a:ext uri="{FF2B5EF4-FFF2-40B4-BE49-F238E27FC236}">
                <a16:creationId xmlns:a16="http://schemas.microsoft.com/office/drawing/2014/main" id="{1F8BB66F-A87C-2243-B91A-713FEFCFB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32" t="8009" r="27562" b="2339"/>
          <a:stretch>
            <a:fillRect/>
          </a:stretch>
        </p:blipFill>
        <p:spPr bwMode="auto">
          <a:xfrm>
            <a:off x="1042942" y="400050"/>
            <a:ext cx="10106116" cy="522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27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D5EE8-51E5-7542-B80D-241598E666CF}"/>
              </a:ext>
            </a:extLst>
          </p:cNvPr>
          <p:cNvSpPr txBox="1"/>
          <p:nvPr/>
        </p:nvSpPr>
        <p:spPr>
          <a:xfrm>
            <a:off x="914435" y="5624349"/>
            <a:ext cx="10546029" cy="461665"/>
          </a:xfrm>
          <a:prstGeom prst="rect">
            <a:avLst/>
          </a:prstGeom>
          <a:noFill/>
        </p:spPr>
        <p:txBody>
          <a:bodyPr wrap="none" rtlCol="0">
            <a:spAutoFit/>
          </a:bodyPr>
          <a:lstStyle/>
          <a:p>
            <a:pPr algn="ctr"/>
            <a:r>
              <a:rPr lang="el-GR" sz="2400" dirty="0"/>
              <a:t>Παράδειγμα εννοιολογικού χάρτη για το φυσικό περιβάλλον (</a:t>
            </a:r>
            <a:r>
              <a:rPr lang="el-GR" sz="2400" dirty="0" err="1"/>
              <a:t>Μητσιάκη</a:t>
            </a:r>
            <a:r>
              <a:rPr lang="el-GR" sz="2400" dirty="0"/>
              <a:t> 2018)</a:t>
            </a:r>
            <a:endParaRPr lang="en-US" sz="2400" dirty="0"/>
          </a:p>
        </p:txBody>
      </p:sp>
      <p:sp>
        <p:nvSpPr>
          <p:cNvPr id="2" name="Slide Number Placeholder 1">
            <a:extLst>
              <a:ext uri="{FF2B5EF4-FFF2-40B4-BE49-F238E27FC236}">
                <a16:creationId xmlns:a16="http://schemas.microsoft.com/office/drawing/2014/main" id="{F8BB71CF-CB2B-EB49-8904-861C423A8F1E}"/>
              </a:ext>
            </a:extLst>
          </p:cNvPr>
          <p:cNvSpPr>
            <a:spLocks noGrp="1"/>
          </p:cNvSpPr>
          <p:nvPr>
            <p:ph type="sldNum" sz="quarter" idx="12"/>
          </p:nvPr>
        </p:nvSpPr>
        <p:spPr/>
        <p:txBody>
          <a:bodyPr/>
          <a:lstStyle/>
          <a:p>
            <a:fld id="{4FAB73BC-B049-4115-A692-8D63A059BFB8}" type="slidenum">
              <a:rPr lang="en-US" smtClean="0"/>
              <a:t>51</a:t>
            </a:fld>
            <a:endParaRPr lang="en-US"/>
          </a:p>
        </p:txBody>
      </p:sp>
      <p:pic>
        <p:nvPicPr>
          <p:cNvPr id="4" name="Picture 3" descr="Diagram&#10;&#10;Description automatically generated">
            <a:extLst>
              <a:ext uri="{FF2B5EF4-FFF2-40B4-BE49-F238E27FC236}">
                <a16:creationId xmlns:a16="http://schemas.microsoft.com/office/drawing/2014/main" id="{D1DF7952-A448-B540-88B4-F358574F2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00" y="560070"/>
            <a:ext cx="9115800" cy="4877509"/>
          </a:xfrm>
          <a:prstGeom prst="rect">
            <a:avLst/>
          </a:prstGeom>
        </p:spPr>
      </p:pic>
    </p:spTree>
    <p:extLst>
      <p:ext uri="{BB962C8B-B14F-4D97-AF65-F5344CB8AC3E}">
        <p14:creationId xmlns:p14="http://schemas.microsoft.com/office/powerpoint/2010/main" val="3832731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C59D-8B6F-874D-8D6D-8D2053E867FC}"/>
              </a:ext>
            </a:extLst>
          </p:cNvPr>
          <p:cNvSpPr>
            <a:spLocks noGrp="1"/>
          </p:cNvSpPr>
          <p:nvPr>
            <p:ph type="title"/>
          </p:nvPr>
        </p:nvSpPr>
        <p:spPr>
          <a:xfrm>
            <a:off x="650300" y="312510"/>
            <a:ext cx="10058400" cy="859259"/>
          </a:xfrm>
        </p:spPr>
        <p:txBody>
          <a:bodyPr/>
          <a:lstStyle/>
          <a:p>
            <a:r>
              <a:rPr lang="el-GR" cap="none" dirty="0"/>
              <a:t>Σελίδα ΕΛΕΦΥΣ</a:t>
            </a:r>
            <a:endParaRPr lang="en-US" cap="none" dirty="0"/>
          </a:p>
        </p:txBody>
      </p:sp>
      <p:sp>
        <p:nvSpPr>
          <p:cNvPr id="3" name="Content Placeholder 2">
            <a:extLst>
              <a:ext uri="{FF2B5EF4-FFF2-40B4-BE49-F238E27FC236}">
                <a16:creationId xmlns:a16="http://schemas.microsoft.com/office/drawing/2014/main" id="{DFD86EB3-E276-D74E-A5CC-45AD92E36670}"/>
              </a:ext>
            </a:extLst>
          </p:cNvPr>
          <p:cNvSpPr>
            <a:spLocks noGrp="1"/>
          </p:cNvSpPr>
          <p:nvPr>
            <p:ph idx="1"/>
          </p:nvPr>
        </p:nvSpPr>
        <p:spPr>
          <a:xfrm>
            <a:off x="650300" y="1849501"/>
            <a:ext cx="10998361" cy="4110236"/>
          </a:xfrm>
        </p:spPr>
        <p:txBody>
          <a:bodyPr>
            <a:normAutofit/>
          </a:bodyPr>
          <a:lstStyle/>
          <a:p>
            <a:r>
              <a:rPr lang="el-GR" sz="2400" b="1" i="1" dirty="0">
                <a:solidFill>
                  <a:schemeClr val="accent2"/>
                </a:solidFill>
              </a:rPr>
              <a:t>Γιάννης</a:t>
            </a:r>
            <a:endParaRPr lang="en-US" dirty="0"/>
          </a:p>
        </p:txBody>
      </p:sp>
      <p:sp>
        <p:nvSpPr>
          <p:cNvPr id="4" name="Slide Number Placeholder 3">
            <a:extLst>
              <a:ext uri="{FF2B5EF4-FFF2-40B4-BE49-F238E27FC236}">
                <a16:creationId xmlns:a16="http://schemas.microsoft.com/office/drawing/2014/main" id="{A3CD2214-2339-674A-993C-6253EEA3FF3E}"/>
              </a:ext>
            </a:extLst>
          </p:cNvPr>
          <p:cNvSpPr>
            <a:spLocks noGrp="1"/>
          </p:cNvSpPr>
          <p:nvPr>
            <p:ph type="sldNum" sz="quarter" idx="12"/>
          </p:nvPr>
        </p:nvSpPr>
        <p:spPr/>
        <p:txBody>
          <a:bodyPr/>
          <a:lstStyle/>
          <a:p>
            <a:fld id="{4FAB73BC-B049-4115-A692-8D63A059BFB8}" type="slidenum">
              <a:rPr lang="en-US" smtClean="0"/>
              <a:t>52</a:t>
            </a:fld>
            <a:endParaRPr lang="en-US"/>
          </a:p>
        </p:txBody>
      </p:sp>
    </p:spTree>
    <p:extLst>
      <p:ext uri="{BB962C8B-B14F-4D97-AF65-F5344CB8AC3E}">
        <p14:creationId xmlns:p14="http://schemas.microsoft.com/office/powerpoint/2010/main" val="1570480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E4F6-A483-9440-8B2D-FBB80CCA95ED}"/>
              </a:ext>
            </a:extLst>
          </p:cNvPr>
          <p:cNvSpPr>
            <a:spLocks noGrp="1"/>
          </p:cNvSpPr>
          <p:nvPr>
            <p:ph type="title"/>
          </p:nvPr>
        </p:nvSpPr>
        <p:spPr>
          <a:xfrm>
            <a:off x="1069848" y="484632"/>
            <a:ext cx="10058400" cy="838559"/>
          </a:xfrm>
        </p:spPr>
        <p:txBody>
          <a:bodyPr/>
          <a:lstStyle/>
          <a:p>
            <a:r>
              <a:rPr lang="el-GR" cap="none" dirty="0"/>
              <a:t>Στάδια της διδασκαλίας-</a:t>
            </a:r>
            <a:r>
              <a:rPr lang="en-US" cap="none" dirty="0"/>
              <a:t>CALLA</a:t>
            </a:r>
          </a:p>
        </p:txBody>
      </p:sp>
      <p:sp>
        <p:nvSpPr>
          <p:cNvPr id="3" name="Content Placeholder 2">
            <a:extLst>
              <a:ext uri="{FF2B5EF4-FFF2-40B4-BE49-F238E27FC236}">
                <a16:creationId xmlns:a16="http://schemas.microsoft.com/office/drawing/2014/main" id="{FC9E112D-0EB0-F249-86BC-50967773B59C}"/>
              </a:ext>
            </a:extLst>
          </p:cNvPr>
          <p:cNvSpPr>
            <a:spLocks noGrp="1"/>
          </p:cNvSpPr>
          <p:nvPr>
            <p:ph idx="1"/>
          </p:nvPr>
        </p:nvSpPr>
        <p:spPr>
          <a:xfrm>
            <a:off x="1069848" y="1613647"/>
            <a:ext cx="10058400" cy="4558553"/>
          </a:xfrm>
        </p:spPr>
        <p:txBody>
          <a:bodyPr>
            <a:normAutofit/>
          </a:bodyPr>
          <a:lstStyle/>
          <a:p>
            <a:r>
              <a:rPr lang="el-GR" sz="2400" b="1" i="1" dirty="0">
                <a:solidFill>
                  <a:schemeClr val="accent2"/>
                </a:solidFill>
              </a:rPr>
              <a:t>Στάδιο 3</a:t>
            </a:r>
            <a:r>
              <a:rPr lang="el-GR" sz="2400" b="1" dirty="0">
                <a:solidFill>
                  <a:schemeClr val="accent2"/>
                </a:solidFill>
              </a:rPr>
              <a:t> </a:t>
            </a:r>
            <a:r>
              <a:rPr lang="el-GR" sz="2400" dirty="0"/>
              <a:t>Οι μαθητές εφαρμόζουν οι ίδιοι στρατηγικές, προκειμένου να αξιοποιήσουν στην πράξη τις νέες γνώσεις, π.χ. </a:t>
            </a:r>
          </a:p>
          <a:p>
            <a:pPr lvl="1"/>
            <a:r>
              <a:rPr lang="el-GR" sz="2000" dirty="0"/>
              <a:t>βρίσκω στο λεξικό μου τους ορισμούς της </a:t>
            </a:r>
            <a:r>
              <a:rPr lang="el-GR" sz="2000" b="1" i="1" dirty="0"/>
              <a:t>θερμοκρασίας</a:t>
            </a:r>
            <a:r>
              <a:rPr lang="el-GR" sz="2000" dirty="0"/>
              <a:t>, στη συνέχεια προσπαθώ: (α) να εξηγήσω το φαινόμενο προφορικά στον μικρότερο αδελφό μου, (β) να εξηγήσω το φαινόμενο γραπτά στο κείμενο που γράφω για έναν διαγωνισμό Φυσικής, (γ) να δώσω τον ορισμό της θερμότητας επιχειρηματολογώντας για τη σημασία της σε έναν πυρηνικό φυσικό.</a:t>
            </a:r>
            <a:endParaRPr lang="en-US" sz="2000" dirty="0"/>
          </a:p>
          <a:p>
            <a:r>
              <a:rPr lang="el-GR" sz="2400" b="1" i="1" dirty="0">
                <a:solidFill>
                  <a:schemeClr val="accent2"/>
                </a:solidFill>
              </a:rPr>
              <a:t>Στάδιο 4</a:t>
            </a:r>
            <a:r>
              <a:rPr lang="el-GR" sz="2400" b="1" dirty="0">
                <a:solidFill>
                  <a:schemeClr val="accent2"/>
                </a:solidFill>
              </a:rPr>
              <a:t> </a:t>
            </a:r>
            <a:r>
              <a:rPr lang="el-GR" sz="2400" dirty="0"/>
              <a:t>Αξιολογείται η επιτυχία της μαθησιακής διαδικασίας τόσο από τον/την εκπαιδευτικό όσο και από τους μαθητές </a:t>
            </a:r>
          </a:p>
          <a:p>
            <a:pPr lvl="1"/>
            <a:r>
              <a:rPr lang="el-GR" sz="2000" dirty="0"/>
              <a:t>Οι εκπαιδευτικοί μπορούν να κρατούν σημειώσεις ή ημερολόγιο με τις στρατηγικές που είχαν τα πιο ουσιαστικά μαθησιακά αποτελέσματα ανά ηλικιακή ομάδα και μαθησιακό στιλ</a:t>
            </a:r>
          </a:p>
          <a:p>
            <a:pPr lvl="1"/>
            <a:r>
              <a:rPr lang="el-GR" sz="2000" dirty="0"/>
              <a:t>Οι μαθητές εμπλέκονται σε δυναμική αξιολόγηση (π.χ. παραγωγή ενός τελικού γλωσσικού προϊόντος) αλλά και σε γλωσσικές δοκιμασίες</a:t>
            </a:r>
            <a:r>
              <a:rPr lang="en-US" sz="2000" dirty="0"/>
              <a:t> </a:t>
            </a:r>
          </a:p>
        </p:txBody>
      </p:sp>
      <p:sp>
        <p:nvSpPr>
          <p:cNvPr id="4" name="Slide Number Placeholder 3">
            <a:extLst>
              <a:ext uri="{FF2B5EF4-FFF2-40B4-BE49-F238E27FC236}">
                <a16:creationId xmlns:a16="http://schemas.microsoft.com/office/drawing/2014/main" id="{8E824830-7022-634F-BA8B-4BB25C3FE972}"/>
              </a:ext>
            </a:extLst>
          </p:cNvPr>
          <p:cNvSpPr>
            <a:spLocks noGrp="1"/>
          </p:cNvSpPr>
          <p:nvPr>
            <p:ph type="sldNum" sz="quarter" idx="12"/>
          </p:nvPr>
        </p:nvSpPr>
        <p:spPr/>
        <p:txBody>
          <a:bodyPr/>
          <a:lstStyle/>
          <a:p>
            <a:fld id="{4FAB73BC-B049-4115-A692-8D63A059BFB8}" type="slidenum">
              <a:rPr lang="en-US" smtClean="0"/>
              <a:t>53</a:t>
            </a:fld>
            <a:endParaRPr lang="en-US"/>
          </a:p>
        </p:txBody>
      </p:sp>
    </p:spTree>
    <p:extLst>
      <p:ext uri="{BB962C8B-B14F-4D97-AF65-F5344CB8AC3E}">
        <p14:creationId xmlns:p14="http://schemas.microsoft.com/office/powerpoint/2010/main" val="2121199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2D6D-04A8-0F4D-AA7F-241A88487464}"/>
              </a:ext>
            </a:extLst>
          </p:cNvPr>
          <p:cNvSpPr>
            <a:spLocks noGrp="1"/>
          </p:cNvSpPr>
          <p:nvPr>
            <p:ph type="title"/>
          </p:nvPr>
        </p:nvSpPr>
        <p:spPr/>
        <p:txBody>
          <a:bodyPr/>
          <a:lstStyle/>
          <a:p>
            <a:r>
              <a:rPr lang="el-GR" cap="none" dirty="0"/>
              <a:t>Στάδια της διδασκαλίας-</a:t>
            </a:r>
            <a:r>
              <a:rPr lang="en-US" cap="none" dirty="0"/>
              <a:t>CALLA</a:t>
            </a:r>
          </a:p>
        </p:txBody>
      </p:sp>
      <p:sp>
        <p:nvSpPr>
          <p:cNvPr id="3" name="Content Placeholder 2">
            <a:extLst>
              <a:ext uri="{FF2B5EF4-FFF2-40B4-BE49-F238E27FC236}">
                <a16:creationId xmlns:a16="http://schemas.microsoft.com/office/drawing/2014/main" id="{A05F09B8-5803-7F47-9D5F-22201D43A168}"/>
              </a:ext>
            </a:extLst>
          </p:cNvPr>
          <p:cNvSpPr>
            <a:spLocks noGrp="1"/>
          </p:cNvSpPr>
          <p:nvPr>
            <p:ph idx="1"/>
          </p:nvPr>
        </p:nvSpPr>
        <p:spPr/>
        <p:txBody>
          <a:bodyPr/>
          <a:lstStyle/>
          <a:p>
            <a:r>
              <a:rPr lang="el-GR" sz="2400" b="1" i="1" dirty="0">
                <a:solidFill>
                  <a:schemeClr val="accent2"/>
                </a:solidFill>
              </a:rPr>
              <a:t>Στάδιο 5</a:t>
            </a:r>
            <a:r>
              <a:rPr lang="el-GR" sz="2400" b="1" dirty="0">
                <a:solidFill>
                  <a:schemeClr val="accent2"/>
                </a:solidFill>
              </a:rPr>
              <a:t> </a:t>
            </a:r>
            <a:r>
              <a:rPr lang="el-GR" sz="2400" dirty="0"/>
              <a:t>Εκτιμάται η δυνατότητα επέκτασης των νέων γνώσεων σε άλλα γνωστικά πεδία (</a:t>
            </a:r>
            <a:r>
              <a:rPr lang="el-GR" sz="2400" i="1" dirty="0"/>
              <a:t>διεπιστημονικότητα</a:t>
            </a:r>
            <a:r>
              <a:rPr lang="el-GR" sz="2400" dirty="0"/>
              <a:t>)</a:t>
            </a:r>
          </a:p>
          <a:p>
            <a:r>
              <a:rPr lang="el-GR" sz="2400" dirty="0"/>
              <a:t>Για παράδειγμα, μια μαθήτρια εφαρμόζει τις παραπάνω γνώσεις σε ένα άρθρο της για τη σχολική εφημερίδα, στο οποίο επιχειρηματολογεί για το φαινόμενο του θερμοκηπίου ή τη συχνή εμφάνιση τυφώνων ή τη μεταφορά σκόνης</a:t>
            </a:r>
            <a:endParaRPr lang="en-US" sz="2400" dirty="0"/>
          </a:p>
          <a:p>
            <a:endParaRPr lang="en-US" dirty="0"/>
          </a:p>
        </p:txBody>
      </p:sp>
      <p:sp>
        <p:nvSpPr>
          <p:cNvPr id="4" name="Slide Number Placeholder 3">
            <a:extLst>
              <a:ext uri="{FF2B5EF4-FFF2-40B4-BE49-F238E27FC236}">
                <a16:creationId xmlns:a16="http://schemas.microsoft.com/office/drawing/2014/main" id="{2AB4A2FE-E2DB-5647-8017-B4C99F8765AD}"/>
              </a:ext>
            </a:extLst>
          </p:cNvPr>
          <p:cNvSpPr>
            <a:spLocks noGrp="1"/>
          </p:cNvSpPr>
          <p:nvPr>
            <p:ph type="sldNum" sz="quarter" idx="12"/>
          </p:nvPr>
        </p:nvSpPr>
        <p:spPr/>
        <p:txBody>
          <a:bodyPr/>
          <a:lstStyle/>
          <a:p>
            <a:fld id="{4FAB73BC-B049-4115-A692-8D63A059BFB8}" type="slidenum">
              <a:rPr lang="en-US" smtClean="0"/>
              <a:t>54</a:t>
            </a:fld>
            <a:endParaRPr lang="en-US"/>
          </a:p>
        </p:txBody>
      </p:sp>
    </p:spTree>
    <p:extLst>
      <p:ext uri="{BB962C8B-B14F-4D97-AF65-F5344CB8AC3E}">
        <p14:creationId xmlns:p14="http://schemas.microsoft.com/office/powerpoint/2010/main" val="223318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A55B-9A7C-5745-911B-37EC61A2DDD9}"/>
              </a:ext>
            </a:extLst>
          </p:cNvPr>
          <p:cNvSpPr>
            <a:spLocks noGrp="1"/>
          </p:cNvSpPr>
          <p:nvPr>
            <p:ph type="title"/>
          </p:nvPr>
        </p:nvSpPr>
        <p:spPr/>
        <p:txBody>
          <a:bodyPr>
            <a:normAutofit/>
          </a:bodyPr>
          <a:lstStyle/>
          <a:p>
            <a:r>
              <a:rPr lang="el-GR" cap="none" dirty="0"/>
              <a:t>Η προσέγγιση </a:t>
            </a:r>
            <a:r>
              <a:rPr lang="en-US" cap="none" dirty="0"/>
              <a:t>CLIL</a:t>
            </a:r>
          </a:p>
        </p:txBody>
      </p:sp>
      <p:sp>
        <p:nvSpPr>
          <p:cNvPr id="3" name="Content Placeholder 2">
            <a:extLst>
              <a:ext uri="{FF2B5EF4-FFF2-40B4-BE49-F238E27FC236}">
                <a16:creationId xmlns:a16="http://schemas.microsoft.com/office/drawing/2014/main" id="{8EB3DFAB-83BB-E54E-A79E-6094C82B6FA3}"/>
              </a:ext>
            </a:extLst>
          </p:cNvPr>
          <p:cNvSpPr>
            <a:spLocks noGrp="1"/>
          </p:cNvSpPr>
          <p:nvPr>
            <p:ph idx="1"/>
          </p:nvPr>
        </p:nvSpPr>
        <p:spPr/>
        <p:txBody>
          <a:bodyPr>
            <a:normAutofit/>
          </a:bodyPr>
          <a:lstStyle/>
          <a:p>
            <a:r>
              <a:rPr lang="el-GR" sz="2800" dirty="0"/>
              <a:t>Σχεδιάστηκε αρχικά ώστε να καλύψει τις ανάγκες μάθησης μιας </a:t>
            </a:r>
            <a:r>
              <a:rPr lang="el-GR" sz="2800" b="1" dirty="0"/>
              <a:t>ξένης</a:t>
            </a:r>
            <a:r>
              <a:rPr lang="el-GR" sz="2800" dirty="0"/>
              <a:t> </a:t>
            </a:r>
            <a:r>
              <a:rPr lang="el-GR" sz="2800" b="1" dirty="0"/>
              <a:t>γλώσσας</a:t>
            </a:r>
            <a:r>
              <a:rPr lang="el-GR" sz="2800" dirty="0"/>
              <a:t> ή μιας </a:t>
            </a:r>
            <a:r>
              <a:rPr lang="el-GR" sz="2800" b="1" dirty="0"/>
              <a:t>δεύτερης επίσημης</a:t>
            </a:r>
            <a:r>
              <a:rPr lang="el-GR" sz="2800" dirty="0"/>
              <a:t>/θεσμοθετημένης γλώσσας στην Ευρώπη. </a:t>
            </a:r>
          </a:p>
          <a:p>
            <a:r>
              <a:rPr lang="el-GR" sz="2800" dirty="0"/>
              <a:t>Η γλωσσική διδασκαλία προσεγγίζεται </a:t>
            </a:r>
            <a:r>
              <a:rPr lang="el-GR" sz="2800" b="1" dirty="0"/>
              <a:t>θεματικά</a:t>
            </a:r>
            <a:r>
              <a:rPr lang="el-GR" sz="2800" dirty="0"/>
              <a:t>, δηλαδή:</a:t>
            </a:r>
          </a:p>
          <a:p>
            <a:pPr lvl="1"/>
            <a:r>
              <a:rPr lang="el-GR" sz="2400" dirty="0"/>
              <a:t>μελέτη του </a:t>
            </a:r>
            <a:r>
              <a:rPr lang="el-GR" sz="2400" b="1" dirty="0"/>
              <a:t>γνωστικού περιεχομένου </a:t>
            </a:r>
            <a:r>
              <a:rPr lang="el-GR" sz="2400" dirty="0"/>
              <a:t>μέσω της 2Γ αλλά και </a:t>
            </a:r>
          </a:p>
          <a:p>
            <a:pPr lvl="1"/>
            <a:r>
              <a:rPr lang="el-GR" sz="2400" b="1" dirty="0"/>
              <a:t>ενίσχυση της 2Γ </a:t>
            </a:r>
            <a:r>
              <a:rPr lang="el-GR" sz="2400" dirty="0"/>
              <a:t>μέσω της έκθεσης σε υλικό συγκεκριμένου περιεχομένου </a:t>
            </a:r>
          </a:p>
          <a:p>
            <a:r>
              <a:rPr lang="el-GR" sz="2800" dirty="0"/>
              <a:t>Τ</a:t>
            </a:r>
            <a:r>
              <a:rPr lang="en-US" sz="2800" dirty="0" err="1"/>
              <a:t>ί</a:t>
            </a:r>
            <a:r>
              <a:rPr lang="el-GR" sz="2800" dirty="0" err="1"/>
              <a:t>θεται</a:t>
            </a:r>
            <a:r>
              <a:rPr lang="el-GR" sz="2800" dirty="0"/>
              <a:t> πλαίσιο σαφώς προκαθορισμένων </a:t>
            </a:r>
            <a:r>
              <a:rPr lang="el-GR" sz="2800" b="1" dirty="0"/>
              <a:t>μαθησιακών στόχων</a:t>
            </a:r>
          </a:p>
        </p:txBody>
      </p:sp>
      <p:sp>
        <p:nvSpPr>
          <p:cNvPr id="4" name="Slide Number Placeholder 3">
            <a:extLst>
              <a:ext uri="{FF2B5EF4-FFF2-40B4-BE49-F238E27FC236}">
                <a16:creationId xmlns:a16="http://schemas.microsoft.com/office/drawing/2014/main" id="{2CAFAB08-21ED-A041-858D-DB275794F7EC}"/>
              </a:ext>
            </a:extLst>
          </p:cNvPr>
          <p:cNvSpPr>
            <a:spLocks noGrp="1"/>
          </p:cNvSpPr>
          <p:nvPr>
            <p:ph type="sldNum" sz="quarter" idx="12"/>
          </p:nvPr>
        </p:nvSpPr>
        <p:spPr/>
        <p:txBody>
          <a:bodyPr/>
          <a:lstStyle/>
          <a:p>
            <a:fld id="{4FAB73BC-B049-4115-A692-8D63A059BFB8}" type="slidenum">
              <a:rPr lang="en-US" smtClean="0"/>
              <a:t>55</a:t>
            </a:fld>
            <a:endParaRPr lang="en-US"/>
          </a:p>
        </p:txBody>
      </p:sp>
    </p:spTree>
    <p:extLst>
      <p:ext uri="{BB962C8B-B14F-4D97-AF65-F5344CB8AC3E}">
        <p14:creationId xmlns:p14="http://schemas.microsoft.com/office/powerpoint/2010/main" val="2984072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A55B-9A7C-5745-911B-37EC61A2DDD9}"/>
              </a:ext>
            </a:extLst>
          </p:cNvPr>
          <p:cNvSpPr>
            <a:spLocks noGrp="1"/>
          </p:cNvSpPr>
          <p:nvPr>
            <p:ph type="title"/>
          </p:nvPr>
        </p:nvSpPr>
        <p:spPr>
          <a:xfrm>
            <a:off x="779392" y="348241"/>
            <a:ext cx="10058400" cy="967650"/>
          </a:xfrm>
        </p:spPr>
        <p:txBody>
          <a:bodyPr>
            <a:normAutofit/>
          </a:bodyPr>
          <a:lstStyle/>
          <a:p>
            <a:r>
              <a:rPr lang="el-GR" cap="none" dirty="0"/>
              <a:t>Η προσέγγιση </a:t>
            </a:r>
            <a:r>
              <a:rPr lang="en-US" cap="none" dirty="0"/>
              <a:t>CLIL</a:t>
            </a:r>
          </a:p>
        </p:txBody>
      </p:sp>
      <p:sp>
        <p:nvSpPr>
          <p:cNvPr id="3" name="Content Placeholder 2">
            <a:extLst>
              <a:ext uri="{FF2B5EF4-FFF2-40B4-BE49-F238E27FC236}">
                <a16:creationId xmlns:a16="http://schemas.microsoft.com/office/drawing/2014/main" id="{8EB3DFAB-83BB-E54E-A79E-6094C82B6FA3}"/>
              </a:ext>
            </a:extLst>
          </p:cNvPr>
          <p:cNvSpPr>
            <a:spLocks noGrp="1"/>
          </p:cNvSpPr>
          <p:nvPr>
            <p:ph idx="1"/>
          </p:nvPr>
        </p:nvSpPr>
        <p:spPr>
          <a:xfrm>
            <a:off x="779392" y="1709017"/>
            <a:ext cx="10962034" cy="4357662"/>
          </a:xfrm>
        </p:spPr>
        <p:txBody>
          <a:bodyPr>
            <a:normAutofit/>
          </a:bodyPr>
          <a:lstStyle/>
          <a:p>
            <a:r>
              <a:rPr lang="el-GR" sz="2800" dirty="0"/>
              <a:t>Δίνεται έμφαση στο </a:t>
            </a:r>
            <a:r>
              <a:rPr lang="el-GR" sz="2800" b="1" dirty="0"/>
              <a:t>λεξιλόγιο</a:t>
            </a:r>
            <a:r>
              <a:rPr lang="el-GR" sz="2800" dirty="0"/>
              <a:t> αλλά και στα </a:t>
            </a:r>
            <a:r>
              <a:rPr lang="el-GR" sz="2800" b="1" dirty="0" err="1"/>
              <a:t>συνομιλιακά</a:t>
            </a:r>
            <a:r>
              <a:rPr lang="el-GR" sz="2800" dirty="0"/>
              <a:t> χαρακτηριστικά των προφορικών &amp; γραπτών κειμένων</a:t>
            </a:r>
            <a:r>
              <a:rPr lang="en-US" sz="2800" dirty="0"/>
              <a:t> </a:t>
            </a:r>
            <a:endParaRPr lang="el-GR" sz="2800" dirty="0"/>
          </a:p>
          <a:p>
            <a:r>
              <a:rPr lang="el-GR" sz="2800" dirty="0"/>
              <a:t>Τα υπό εκμάθηση γλωσσικά εισαγόμενα</a:t>
            </a:r>
            <a:r>
              <a:rPr lang="en-US" sz="2800" dirty="0"/>
              <a:t> </a:t>
            </a:r>
            <a:r>
              <a:rPr lang="el-GR" sz="2800" dirty="0"/>
              <a:t>καθορίζονται με </a:t>
            </a:r>
            <a:r>
              <a:rPr lang="el-GR" sz="2800" b="1" dirty="0"/>
              <a:t>βάση το γνωστικό περιεχόμενο</a:t>
            </a:r>
          </a:p>
          <a:p>
            <a:r>
              <a:rPr lang="el-GR" sz="2800" dirty="0"/>
              <a:t>Η μαθησιακή διαδικασία αντιμετωπίζεται </a:t>
            </a:r>
            <a:r>
              <a:rPr lang="el-GR" sz="2800" b="1" dirty="0"/>
              <a:t>ολιστικά</a:t>
            </a:r>
            <a:r>
              <a:rPr lang="el-GR" sz="2800" dirty="0"/>
              <a:t> με </a:t>
            </a:r>
          </a:p>
          <a:p>
            <a:pPr lvl="1"/>
            <a:r>
              <a:rPr lang="el-GR" sz="2400" dirty="0"/>
              <a:t>ενεργό εμπλοκή των μαθητών σε </a:t>
            </a:r>
            <a:r>
              <a:rPr lang="el-GR" sz="2400" b="1" dirty="0"/>
              <a:t>σχέδια εργασίας </a:t>
            </a:r>
            <a:r>
              <a:rPr lang="el-GR" sz="2400" dirty="0"/>
              <a:t>και </a:t>
            </a:r>
          </a:p>
          <a:p>
            <a:pPr lvl="1"/>
            <a:r>
              <a:rPr lang="el-GR" sz="2400" dirty="0"/>
              <a:t>ενίσχυση της </a:t>
            </a:r>
            <a:r>
              <a:rPr lang="el-GR" sz="2400" b="1" dirty="0"/>
              <a:t>επικοινωνιακής ικανότητας </a:t>
            </a:r>
            <a:r>
              <a:rPr lang="el-GR" sz="2400" dirty="0"/>
              <a:t>και της </a:t>
            </a:r>
            <a:r>
              <a:rPr lang="el-GR" sz="2400" b="1" dirty="0"/>
              <a:t>(δια)πολιτισμικής επίγνωσης</a:t>
            </a:r>
            <a:r>
              <a:rPr lang="el-GR" sz="2400" dirty="0"/>
              <a:t> των μαθητών</a:t>
            </a:r>
          </a:p>
          <a:p>
            <a:r>
              <a:rPr lang="el-GR" dirty="0"/>
              <a:t>Δίνει μεγάλη </a:t>
            </a:r>
            <a:r>
              <a:rPr lang="el-GR" b="1" dirty="0"/>
              <a:t>έμφαση</a:t>
            </a:r>
            <a:r>
              <a:rPr lang="el-GR" dirty="0"/>
              <a:t> στο </a:t>
            </a:r>
            <a:r>
              <a:rPr lang="el-GR" b="1" dirty="0"/>
              <a:t>νόημα </a:t>
            </a:r>
            <a:r>
              <a:rPr lang="el-GR" dirty="0"/>
              <a:t>και την </a:t>
            </a:r>
            <a:r>
              <a:rPr lang="el-GR" b="1" dirty="0"/>
              <a:t>επικοινωνία</a:t>
            </a:r>
            <a:r>
              <a:rPr lang="el-GR" dirty="0"/>
              <a:t>, και ως εκ τούτου θα μπορούσε να εφαρμοστεί και σε </a:t>
            </a:r>
            <a:r>
              <a:rPr lang="el-GR" b="1" dirty="0"/>
              <a:t>μικρότερες ηλικίες </a:t>
            </a:r>
            <a:r>
              <a:rPr lang="el-GR" dirty="0"/>
              <a:t>μαθητών</a:t>
            </a:r>
            <a:endParaRPr lang="en-US" sz="2800" b="1" dirty="0"/>
          </a:p>
        </p:txBody>
      </p:sp>
      <p:sp>
        <p:nvSpPr>
          <p:cNvPr id="4" name="Slide Number Placeholder 3">
            <a:extLst>
              <a:ext uri="{FF2B5EF4-FFF2-40B4-BE49-F238E27FC236}">
                <a16:creationId xmlns:a16="http://schemas.microsoft.com/office/drawing/2014/main" id="{EF7B1A1E-2792-5D44-A226-2A676A187ED7}"/>
              </a:ext>
            </a:extLst>
          </p:cNvPr>
          <p:cNvSpPr>
            <a:spLocks noGrp="1"/>
          </p:cNvSpPr>
          <p:nvPr>
            <p:ph type="sldNum" sz="quarter" idx="12"/>
          </p:nvPr>
        </p:nvSpPr>
        <p:spPr/>
        <p:txBody>
          <a:bodyPr/>
          <a:lstStyle/>
          <a:p>
            <a:fld id="{4FAB73BC-B049-4115-A692-8D63A059BFB8}" type="slidenum">
              <a:rPr lang="en-US" smtClean="0"/>
              <a:t>56</a:t>
            </a:fld>
            <a:endParaRPr lang="en-US"/>
          </a:p>
        </p:txBody>
      </p:sp>
    </p:spTree>
    <p:extLst>
      <p:ext uri="{BB962C8B-B14F-4D97-AF65-F5344CB8AC3E}">
        <p14:creationId xmlns:p14="http://schemas.microsoft.com/office/powerpoint/2010/main" val="115547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A55B-9A7C-5745-911B-37EC61A2DDD9}"/>
              </a:ext>
            </a:extLst>
          </p:cNvPr>
          <p:cNvSpPr>
            <a:spLocks noGrp="1"/>
          </p:cNvSpPr>
          <p:nvPr>
            <p:ph type="title"/>
          </p:nvPr>
        </p:nvSpPr>
        <p:spPr>
          <a:xfrm>
            <a:off x="733313" y="187068"/>
            <a:ext cx="10058400" cy="1028239"/>
          </a:xfrm>
        </p:spPr>
        <p:txBody>
          <a:bodyPr>
            <a:normAutofit/>
          </a:bodyPr>
          <a:lstStyle/>
          <a:p>
            <a:r>
              <a:rPr lang="el-GR" cap="none" dirty="0"/>
              <a:t>Η προσέγγιση </a:t>
            </a:r>
            <a:r>
              <a:rPr lang="en-US" cap="none" dirty="0"/>
              <a:t>CLIL</a:t>
            </a:r>
          </a:p>
        </p:txBody>
      </p:sp>
      <p:sp>
        <p:nvSpPr>
          <p:cNvPr id="3" name="Content Placeholder 2">
            <a:extLst>
              <a:ext uri="{FF2B5EF4-FFF2-40B4-BE49-F238E27FC236}">
                <a16:creationId xmlns:a16="http://schemas.microsoft.com/office/drawing/2014/main" id="{8EB3DFAB-83BB-E54E-A79E-6094C82B6FA3}"/>
              </a:ext>
            </a:extLst>
          </p:cNvPr>
          <p:cNvSpPr>
            <a:spLocks noGrp="1"/>
          </p:cNvSpPr>
          <p:nvPr>
            <p:ph idx="1"/>
          </p:nvPr>
        </p:nvSpPr>
        <p:spPr>
          <a:xfrm>
            <a:off x="733313" y="1343891"/>
            <a:ext cx="11206896" cy="4900893"/>
          </a:xfrm>
        </p:spPr>
        <p:txBody>
          <a:bodyPr>
            <a:normAutofit/>
          </a:bodyPr>
          <a:lstStyle/>
          <a:p>
            <a:r>
              <a:rPr lang="el-GR" sz="3200" b="1" dirty="0"/>
              <a:t>Οι τέσσερις πυλώνες </a:t>
            </a:r>
            <a:r>
              <a:rPr lang="el-GR" sz="3200" dirty="0"/>
              <a:t>της προσέγγισης </a:t>
            </a:r>
            <a:r>
              <a:rPr lang="en-US" sz="3200" b="1" dirty="0"/>
              <a:t>CLIL</a:t>
            </a:r>
            <a:r>
              <a:rPr lang="el-GR" sz="3200" b="1" dirty="0"/>
              <a:t> </a:t>
            </a:r>
            <a:r>
              <a:rPr lang="el-GR" sz="3200" dirty="0"/>
              <a:t>είναι τα </a:t>
            </a:r>
            <a:r>
              <a:rPr lang="el-GR" sz="3200" b="1" dirty="0"/>
              <a:t>4 </a:t>
            </a:r>
            <a:r>
              <a:rPr lang="en-US" sz="3200" b="1" dirty="0"/>
              <a:t>C</a:t>
            </a:r>
            <a:r>
              <a:rPr lang="el-GR" sz="3200" b="1" dirty="0"/>
              <a:t>: </a:t>
            </a:r>
            <a:endParaRPr lang="en-US" sz="3200" b="1" dirty="0"/>
          </a:p>
          <a:p>
            <a:endParaRPr lang="en-US" sz="2400" b="1" dirty="0"/>
          </a:p>
        </p:txBody>
      </p:sp>
      <p:graphicFrame>
        <p:nvGraphicFramePr>
          <p:cNvPr id="4" name="Diagram 3">
            <a:extLst>
              <a:ext uri="{FF2B5EF4-FFF2-40B4-BE49-F238E27FC236}">
                <a16:creationId xmlns:a16="http://schemas.microsoft.com/office/drawing/2014/main" id="{A66D2E9B-762C-264C-99E6-DA83D9F72906}"/>
              </a:ext>
            </a:extLst>
          </p:cNvPr>
          <p:cNvGraphicFramePr/>
          <p:nvPr/>
        </p:nvGraphicFramePr>
        <p:xfrm>
          <a:off x="2794578" y="2248932"/>
          <a:ext cx="5935870" cy="412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661CE182-2281-E54D-8B4B-EFC623E66EE5}"/>
              </a:ext>
            </a:extLst>
          </p:cNvPr>
          <p:cNvSpPr>
            <a:spLocks noGrp="1"/>
          </p:cNvSpPr>
          <p:nvPr>
            <p:ph type="sldNum" sz="quarter" idx="12"/>
          </p:nvPr>
        </p:nvSpPr>
        <p:spPr/>
        <p:txBody>
          <a:bodyPr/>
          <a:lstStyle/>
          <a:p>
            <a:fld id="{4FAB73BC-B049-4115-A692-8D63A059BFB8}" type="slidenum">
              <a:rPr lang="en-US" smtClean="0"/>
              <a:t>57</a:t>
            </a:fld>
            <a:endParaRPr lang="en-US"/>
          </a:p>
        </p:txBody>
      </p:sp>
    </p:spTree>
    <p:extLst>
      <p:ext uri="{BB962C8B-B14F-4D97-AF65-F5344CB8AC3E}">
        <p14:creationId xmlns:p14="http://schemas.microsoft.com/office/powerpoint/2010/main" val="70306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A55B-9A7C-5745-911B-37EC61A2DDD9}"/>
              </a:ext>
            </a:extLst>
          </p:cNvPr>
          <p:cNvSpPr>
            <a:spLocks noGrp="1"/>
          </p:cNvSpPr>
          <p:nvPr>
            <p:ph type="title"/>
          </p:nvPr>
        </p:nvSpPr>
        <p:spPr>
          <a:xfrm>
            <a:off x="887896" y="334025"/>
            <a:ext cx="10058400" cy="859259"/>
          </a:xfrm>
        </p:spPr>
        <p:txBody>
          <a:bodyPr>
            <a:normAutofit/>
          </a:bodyPr>
          <a:lstStyle/>
          <a:p>
            <a:r>
              <a:rPr lang="el-GR" cap="none" dirty="0"/>
              <a:t>Η προσέγγιση </a:t>
            </a:r>
            <a:r>
              <a:rPr lang="en-US" cap="none" dirty="0"/>
              <a:t>CLIL</a:t>
            </a:r>
            <a:endParaRPr lang="en-US" dirty="0"/>
          </a:p>
        </p:txBody>
      </p:sp>
      <p:sp>
        <p:nvSpPr>
          <p:cNvPr id="3" name="Content Placeholder 2">
            <a:extLst>
              <a:ext uri="{FF2B5EF4-FFF2-40B4-BE49-F238E27FC236}">
                <a16:creationId xmlns:a16="http://schemas.microsoft.com/office/drawing/2014/main" id="{8EB3DFAB-83BB-E54E-A79E-6094C82B6FA3}"/>
              </a:ext>
            </a:extLst>
          </p:cNvPr>
          <p:cNvSpPr>
            <a:spLocks noGrp="1"/>
          </p:cNvSpPr>
          <p:nvPr>
            <p:ph idx="1"/>
          </p:nvPr>
        </p:nvSpPr>
        <p:spPr>
          <a:xfrm>
            <a:off x="887896" y="1371891"/>
            <a:ext cx="11052313" cy="4900893"/>
          </a:xfrm>
        </p:spPr>
        <p:txBody>
          <a:bodyPr>
            <a:normAutofit/>
          </a:bodyPr>
          <a:lstStyle/>
          <a:p>
            <a:pPr marL="0" indent="0" algn="ctr">
              <a:buNone/>
            </a:pPr>
            <a:r>
              <a:rPr lang="el-GR" sz="3600" b="1" dirty="0"/>
              <a:t>Παράδειγμα</a:t>
            </a:r>
            <a:endParaRPr lang="en-US" b="1" dirty="0"/>
          </a:p>
          <a:p>
            <a:r>
              <a:rPr lang="el-GR" sz="3000" dirty="0"/>
              <a:t>οι αναδυόμενοι δίγλωσσοι μαθητές διδάσκονται στο γνωστικό αντικείμενο της Γεωγραφίας </a:t>
            </a:r>
            <a:r>
              <a:rPr lang="el-GR" sz="3000" b="1" dirty="0"/>
              <a:t>τι είναι και πώς επιδρούν στη ζωή μας τα ηφαίστεια</a:t>
            </a:r>
            <a:endParaRPr lang="el-GR" sz="3000" dirty="0"/>
          </a:p>
          <a:p>
            <a:r>
              <a:rPr lang="el-GR" sz="3000" dirty="0"/>
              <a:t>Στο τέλος του μαθήματος αναλαμβάνουν σε ομάδες</a:t>
            </a:r>
            <a:r>
              <a:rPr lang="en-US" sz="3000" dirty="0"/>
              <a:t> </a:t>
            </a:r>
            <a:r>
              <a:rPr lang="el-GR" sz="3000" dirty="0"/>
              <a:t>να: </a:t>
            </a:r>
          </a:p>
          <a:p>
            <a:pPr lvl="1"/>
            <a:r>
              <a:rPr lang="el-GR" sz="2600" dirty="0"/>
              <a:t>παρουσιάσουν με τη χρήση κατασκευών / υλικών (π.χ. πλαστελίνη) πώς δημιουργούνται τα ηφαίστεια</a:t>
            </a:r>
          </a:p>
          <a:p>
            <a:pPr lvl="1"/>
            <a:r>
              <a:rPr lang="el-GR" sz="2600" dirty="0"/>
              <a:t>σε ποιες περιοχές του πλανήτη υπάρχουν</a:t>
            </a:r>
          </a:p>
          <a:p>
            <a:pPr lvl="1"/>
            <a:r>
              <a:rPr lang="el-GR" sz="2600" dirty="0"/>
              <a:t>πώς μπορούν να προκαλέσουν καταστροφές</a:t>
            </a:r>
          </a:p>
          <a:p>
            <a:pPr lvl="1"/>
            <a:r>
              <a:rPr lang="el-GR" sz="2600" dirty="0"/>
              <a:t>πώς μπορούν να αποτελέσουν πηγή πλούτου, κ.ά. </a:t>
            </a:r>
            <a:endParaRPr lang="en-US" sz="2600" dirty="0"/>
          </a:p>
        </p:txBody>
      </p:sp>
      <p:sp>
        <p:nvSpPr>
          <p:cNvPr id="4" name="Slide Number Placeholder 3">
            <a:extLst>
              <a:ext uri="{FF2B5EF4-FFF2-40B4-BE49-F238E27FC236}">
                <a16:creationId xmlns:a16="http://schemas.microsoft.com/office/drawing/2014/main" id="{9C04E536-D73F-D947-A9E4-BF92355E3325}"/>
              </a:ext>
            </a:extLst>
          </p:cNvPr>
          <p:cNvSpPr>
            <a:spLocks noGrp="1"/>
          </p:cNvSpPr>
          <p:nvPr>
            <p:ph type="sldNum" sz="quarter" idx="12"/>
          </p:nvPr>
        </p:nvSpPr>
        <p:spPr/>
        <p:txBody>
          <a:bodyPr/>
          <a:lstStyle/>
          <a:p>
            <a:fld id="{4FAB73BC-B049-4115-A692-8D63A059BFB8}" type="slidenum">
              <a:rPr lang="en-US" smtClean="0"/>
              <a:t>58</a:t>
            </a:fld>
            <a:endParaRPr lang="en-US"/>
          </a:p>
        </p:txBody>
      </p:sp>
    </p:spTree>
    <p:extLst>
      <p:ext uri="{BB962C8B-B14F-4D97-AF65-F5344CB8AC3E}">
        <p14:creationId xmlns:p14="http://schemas.microsoft.com/office/powerpoint/2010/main" val="4162181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7956-A2C0-D74D-958F-ECC6AD664C04}"/>
              </a:ext>
            </a:extLst>
          </p:cNvPr>
          <p:cNvSpPr>
            <a:spLocks noGrp="1"/>
          </p:cNvSpPr>
          <p:nvPr>
            <p:ph type="title"/>
          </p:nvPr>
        </p:nvSpPr>
        <p:spPr>
          <a:xfrm>
            <a:off x="888024" y="484632"/>
            <a:ext cx="10240224" cy="566928"/>
          </a:xfrm>
        </p:spPr>
        <p:txBody>
          <a:bodyPr>
            <a:normAutofit fontScale="90000"/>
          </a:bodyPr>
          <a:lstStyle/>
          <a:p>
            <a:r>
              <a:rPr lang="el-GR" cap="none" dirty="0"/>
              <a:t>Μόνο για τη μεταβατική τάξη;</a:t>
            </a:r>
            <a:endParaRPr lang="en-US" cap="none" dirty="0"/>
          </a:p>
        </p:txBody>
      </p:sp>
      <p:sp>
        <p:nvSpPr>
          <p:cNvPr id="3" name="Content Placeholder 2">
            <a:extLst>
              <a:ext uri="{FF2B5EF4-FFF2-40B4-BE49-F238E27FC236}">
                <a16:creationId xmlns:a16="http://schemas.microsoft.com/office/drawing/2014/main" id="{DB29AAB4-6932-E34E-ACD1-98B97CD0B4C0}"/>
              </a:ext>
            </a:extLst>
          </p:cNvPr>
          <p:cNvSpPr>
            <a:spLocks noGrp="1"/>
          </p:cNvSpPr>
          <p:nvPr>
            <p:ph idx="1"/>
          </p:nvPr>
        </p:nvSpPr>
        <p:spPr>
          <a:xfrm>
            <a:off x="888024" y="1343891"/>
            <a:ext cx="10423103" cy="1511604"/>
          </a:xfrm>
        </p:spPr>
        <p:txBody>
          <a:bodyPr>
            <a:normAutofit/>
          </a:bodyPr>
          <a:lstStyle/>
          <a:p>
            <a:r>
              <a:rPr lang="el-GR" dirty="0"/>
              <a:t>Στα σχολεία της </a:t>
            </a:r>
            <a:r>
              <a:rPr lang="el-GR" b="1" dirty="0"/>
              <a:t>Ευρώπης</a:t>
            </a:r>
            <a:r>
              <a:rPr lang="el-GR" dirty="0"/>
              <a:t> μπορούμε να διακρίνουμε τρεις διαφορετικούς </a:t>
            </a:r>
            <a:r>
              <a:rPr lang="el-GR" b="1" dirty="0"/>
              <a:t>τύπους μαθητών </a:t>
            </a:r>
            <a:r>
              <a:rPr lang="el-GR" dirty="0"/>
              <a:t>με αυξημένες </a:t>
            </a:r>
            <a:r>
              <a:rPr lang="el-GR" b="1" dirty="0"/>
              <a:t>ανάγκες ενίσχυσης </a:t>
            </a:r>
            <a:r>
              <a:rPr lang="el-GR" dirty="0"/>
              <a:t>στον </a:t>
            </a:r>
            <a:r>
              <a:rPr lang="el-GR" b="1" dirty="0"/>
              <a:t>ακαδημαϊκό γραμματισμό:</a:t>
            </a:r>
            <a:r>
              <a:rPr lang="en-US" b="1" dirty="0"/>
              <a:t> </a:t>
            </a:r>
            <a:endParaRPr lang="el-GR" b="1" dirty="0"/>
          </a:p>
        </p:txBody>
      </p:sp>
      <p:graphicFrame>
        <p:nvGraphicFramePr>
          <p:cNvPr id="4" name="Table 3">
            <a:extLst>
              <a:ext uri="{FF2B5EF4-FFF2-40B4-BE49-F238E27FC236}">
                <a16:creationId xmlns:a16="http://schemas.microsoft.com/office/drawing/2014/main" id="{4D5ABA67-65BD-7C4F-BB7F-CBF5487FBD3C}"/>
              </a:ext>
            </a:extLst>
          </p:cNvPr>
          <p:cNvGraphicFramePr>
            <a:graphicFrameLocks noGrp="1"/>
          </p:cNvGraphicFramePr>
          <p:nvPr/>
        </p:nvGraphicFramePr>
        <p:xfrm>
          <a:off x="888024" y="2350008"/>
          <a:ext cx="10423104" cy="4023360"/>
        </p:xfrm>
        <a:graphic>
          <a:graphicData uri="http://schemas.openxmlformats.org/drawingml/2006/table">
            <a:tbl>
              <a:tblPr firstRow="1" bandRow="1">
                <a:tableStyleId>{5C22544A-7EE6-4342-B048-85BDC9FD1C3A}</a:tableStyleId>
              </a:tblPr>
              <a:tblGrid>
                <a:gridCol w="5211552">
                  <a:extLst>
                    <a:ext uri="{9D8B030D-6E8A-4147-A177-3AD203B41FA5}">
                      <a16:colId xmlns:a16="http://schemas.microsoft.com/office/drawing/2014/main" val="4012450949"/>
                    </a:ext>
                  </a:extLst>
                </a:gridCol>
                <a:gridCol w="5211552">
                  <a:extLst>
                    <a:ext uri="{9D8B030D-6E8A-4147-A177-3AD203B41FA5}">
                      <a16:colId xmlns:a16="http://schemas.microsoft.com/office/drawing/2014/main" val="2990220792"/>
                    </a:ext>
                  </a:extLst>
                </a:gridCol>
              </a:tblGrid>
              <a:tr h="346667">
                <a:tc>
                  <a:txBody>
                    <a:bodyPr/>
                    <a:lstStyle/>
                    <a:p>
                      <a:pPr algn="ctr"/>
                      <a:r>
                        <a:rPr lang="el-GR" sz="2000" b="1" dirty="0">
                          <a:solidFill>
                            <a:schemeClr val="bg1"/>
                          </a:solidFill>
                        </a:rPr>
                        <a:t>Τύπος Μαθητή</a:t>
                      </a:r>
                      <a:endParaRPr lang="en-US" sz="2000"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l-GR" sz="2000" b="1" dirty="0">
                          <a:solidFill>
                            <a:schemeClr val="bg1"/>
                          </a:solidFill>
                        </a:rPr>
                        <a:t>Χαρακτηριστικά επάρκειας</a:t>
                      </a:r>
                      <a:endParaRPr lang="en-US" sz="20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488443055"/>
                  </a:ext>
                </a:extLst>
              </a:tr>
              <a:tr h="880001">
                <a:tc>
                  <a:txBody>
                    <a:bodyPr/>
                    <a:lstStyle/>
                    <a:p>
                      <a:r>
                        <a:rPr lang="el-GR" sz="2000" b="0" dirty="0">
                          <a:solidFill>
                            <a:schemeClr val="tx1"/>
                          </a:solidFill>
                        </a:rPr>
                        <a:t>(1) </a:t>
                      </a:r>
                      <a:r>
                        <a:rPr lang="el-GR" sz="2000" b="1" dirty="0">
                          <a:solidFill>
                            <a:schemeClr val="tx1"/>
                          </a:solidFill>
                        </a:rPr>
                        <a:t>φυσικός ομιλητής </a:t>
                      </a:r>
                      <a:r>
                        <a:rPr lang="el-GR" sz="2000" b="0" dirty="0">
                          <a:solidFill>
                            <a:schemeClr val="tx1"/>
                          </a:solidFill>
                        </a:rPr>
                        <a:t>της Χ (επίσημης) γλώσσας</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r>
                        <a:rPr lang="el-GR" sz="2000" b="1" dirty="0">
                          <a:solidFill>
                            <a:schemeClr val="tx1"/>
                          </a:solidFill>
                        </a:rPr>
                        <a:t>υψηλή</a:t>
                      </a:r>
                      <a:r>
                        <a:rPr lang="el-GR" sz="2000" b="0" dirty="0">
                          <a:solidFill>
                            <a:schemeClr val="tx1"/>
                          </a:solidFill>
                        </a:rPr>
                        <a:t> επικοινωνιακή επάρκεια στον </a:t>
                      </a:r>
                      <a:r>
                        <a:rPr lang="el-GR" sz="2000" b="1" dirty="0">
                          <a:solidFill>
                            <a:schemeClr val="tx1"/>
                          </a:solidFill>
                        </a:rPr>
                        <a:t>προφορικό</a:t>
                      </a:r>
                      <a:r>
                        <a:rPr lang="el-GR" sz="2000" b="0" dirty="0">
                          <a:solidFill>
                            <a:schemeClr val="tx1"/>
                          </a:solidFill>
                        </a:rPr>
                        <a:t> λόγο, αλλά </a:t>
                      </a:r>
                      <a:r>
                        <a:rPr lang="el-GR" sz="2000" b="1" dirty="0">
                          <a:solidFill>
                            <a:schemeClr val="tx1"/>
                          </a:solidFill>
                        </a:rPr>
                        <a:t>χαμηλή στον ακαδημαϊκό </a:t>
                      </a:r>
                      <a:r>
                        <a:rPr lang="el-GR" sz="2000" b="0" dirty="0">
                          <a:solidFill>
                            <a:schemeClr val="tx1"/>
                          </a:solidFill>
                        </a:rPr>
                        <a:t>λόγο ή στη γλώσσα του σχολείου</a:t>
                      </a:r>
                      <a:endParaRPr lang="en-US" sz="2000" b="0" dirty="0">
                        <a:solidFill>
                          <a:schemeClr val="tx1"/>
                        </a:solidFill>
                      </a:endParaRP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213668348"/>
                  </a:ext>
                </a:extLst>
              </a:tr>
              <a:tr h="880001">
                <a:tc>
                  <a:txBody>
                    <a:bodyPr/>
                    <a:lstStyle/>
                    <a:p>
                      <a:r>
                        <a:rPr lang="el-GR" sz="2000" dirty="0"/>
                        <a:t>(2) </a:t>
                      </a:r>
                      <a:r>
                        <a:rPr lang="el-GR" sz="2000" b="1" dirty="0"/>
                        <a:t>μαθητής της Χ ως δεύτερης γλώσσας</a:t>
                      </a:r>
                      <a:r>
                        <a:rPr lang="el-GR" sz="2000" dirty="0"/>
                        <a:t>, π.χ. μεταναστευτικού υπόβαθρου </a:t>
                      </a:r>
                      <a:endParaRPr lang="en-US" sz="2000" dirty="0"/>
                    </a:p>
                  </a:txBody>
                  <a:tcPr>
                    <a:lnL w="12700" cap="flat" cmpd="sng" algn="ctr">
                      <a:solidFill>
                        <a:schemeClr val="tx1"/>
                      </a:solidFill>
                      <a:prstDash val="solid"/>
                      <a:round/>
                      <a:headEnd type="none" w="med" len="med"/>
                      <a:tailEnd type="none" w="med" len="med"/>
                    </a:lnL>
                  </a:tcPr>
                </a:tc>
                <a:tc>
                  <a:txBody>
                    <a:bodyPr/>
                    <a:lstStyle/>
                    <a:p>
                      <a:r>
                        <a:rPr lang="el-GR" sz="2000" b="1" dirty="0"/>
                        <a:t>μέτρια</a:t>
                      </a:r>
                      <a:r>
                        <a:rPr lang="el-GR" sz="2000" b="0" dirty="0"/>
                        <a:t> επικοινωνιακή επάρκεια στον </a:t>
                      </a:r>
                      <a:r>
                        <a:rPr lang="el-GR" sz="2000" b="1" dirty="0"/>
                        <a:t>προφορικό</a:t>
                      </a:r>
                      <a:r>
                        <a:rPr lang="el-GR" sz="2000" b="0" dirty="0"/>
                        <a:t> λόγο και </a:t>
                      </a:r>
                      <a:r>
                        <a:rPr lang="el-GR" sz="2000" b="1" dirty="0"/>
                        <a:t>πολύ χαμηλή </a:t>
                      </a:r>
                      <a:r>
                        <a:rPr lang="el-GR" sz="2000" b="0" dirty="0"/>
                        <a:t>επάρκεια στον </a:t>
                      </a:r>
                      <a:r>
                        <a:rPr lang="el-GR" sz="2000" b="1" dirty="0"/>
                        <a:t>ακαδημαϊκό</a:t>
                      </a:r>
                      <a:r>
                        <a:rPr lang="el-GR" sz="2000" b="0" dirty="0"/>
                        <a:t> </a:t>
                      </a:r>
                      <a:endParaRPr lang="en-US" sz="20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8166351"/>
                  </a:ext>
                </a:extLst>
              </a:tr>
              <a:tr h="1146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(3) </a:t>
                      </a:r>
                      <a:r>
                        <a:rPr lang="el-GR" sz="2000" b="1" dirty="0"/>
                        <a:t>άρτι αφιχθείς </a:t>
                      </a:r>
                      <a:r>
                        <a:rPr lang="el-GR" sz="2000" b="0" dirty="0"/>
                        <a:t>αναδυόμενος δίγλωσσος μαθητής</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t>στοιχειώδης ή ανύπαρκτη επικοινωνιακή επάρκεια, </a:t>
                      </a:r>
                      <a:r>
                        <a:rPr lang="el-GR" sz="2000" dirty="0"/>
                        <a:t>αδυνατεί εντελώς να εμπλακεί στη γλώσσα του σχολείου</a:t>
                      </a:r>
                      <a:endParaRPr lang="en-US" sz="2000" dirty="0"/>
                    </a:p>
                    <a:p>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731744"/>
                  </a:ext>
                </a:extLst>
              </a:tr>
            </a:tbl>
          </a:graphicData>
        </a:graphic>
      </p:graphicFrame>
      <p:sp>
        <p:nvSpPr>
          <p:cNvPr id="5" name="Slide Number Placeholder 4">
            <a:extLst>
              <a:ext uri="{FF2B5EF4-FFF2-40B4-BE49-F238E27FC236}">
                <a16:creationId xmlns:a16="http://schemas.microsoft.com/office/drawing/2014/main" id="{618007FC-956E-3941-B21B-C5998D39932D}"/>
              </a:ext>
            </a:extLst>
          </p:cNvPr>
          <p:cNvSpPr>
            <a:spLocks noGrp="1"/>
          </p:cNvSpPr>
          <p:nvPr>
            <p:ph type="sldNum" sz="quarter" idx="12"/>
          </p:nvPr>
        </p:nvSpPr>
        <p:spPr/>
        <p:txBody>
          <a:bodyPr/>
          <a:lstStyle/>
          <a:p>
            <a:fld id="{4FAB73BC-B049-4115-A692-8D63A059BFB8}" type="slidenum">
              <a:rPr lang="en-US" smtClean="0"/>
              <a:t>59</a:t>
            </a:fld>
            <a:endParaRPr lang="en-US"/>
          </a:p>
        </p:txBody>
      </p:sp>
    </p:spTree>
    <p:extLst>
      <p:ext uri="{BB962C8B-B14F-4D97-AF65-F5344CB8AC3E}">
        <p14:creationId xmlns:p14="http://schemas.microsoft.com/office/powerpoint/2010/main" val="37111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74" name="Oval 7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itle 2">
            <a:extLst>
              <a:ext uri="{FF2B5EF4-FFF2-40B4-BE49-F238E27FC236}">
                <a16:creationId xmlns:a16="http://schemas.microsoft.com/office/drawing/2014/main" id="{80D05771-25F6-F24F-8238-E62328B007F2}"/>
              </a:ext>
            </a:extLst>
          </p:cNvPr>
          <p:cNvSpPr>
            <a:spLocks noGrp="1"/>
          </p:cNvSpPr>
          <p:nvPr>
            <p:ph type="title"/>
          </p:nvPr>
        </p:nvSpPr>
        <p:spPr>
          <a:xfrm>
            <a:off x="1490145" y="2376862"/>
            <a:ext cx="2640646" cy="2104273"/>
          </a:xfrm>
          <a:noFill/>
        </p:spPr>
        <p:txBody>
          <a:bodyPr>
            <a:normAutofit/>
          </a:bodyPr>
          <a:lstStyle/>
          <a:p>
            <a:pPr algn="ctr"/>
            <a:r>
              <a:rPr lang="el-GR" sz="3600" cap="none" dirty="0">
                <a:solidFill>
                  <a:srgbClr val="FFFFFF"/>
                </a:solidFill>
                <a:latin typeface="Gentium Plus"/>
                <a:cs typeface="Gentium Plus"/>
              </a:rPr>
              <a:t>Κοινές διαπιστώσεις</a:t>
            </a:r>
            <a:endParaRPr lang="en-GR" sz="3600" dirty="0">
              <a:solidFill>
                <a:srgbClr val="FFFFFF"/>
              </a:solidFill>
            </a:endParaRPr>
          </a:p>
        </p:txBody>
      </p:sp>
      <p:sp>
        <p:nvSpPr>
          <p:cNvPr id="77" name="Rectangle 7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626" name="Rectangle 3">
            <a:extLst>
              <a:ext uri="{FF2B5EF4-FFF2-40B4-BE49-F238E27FC236}">
                <a16:creationId xmlns:a16="http://schemas.microsoft.com/office/drawing/2014/main" id="{443A5AE5-9925-8446-A110-9FDDD2FC5B05}"/>
              </a:ext>
            </a:extLst>
          </p:cNvPr>
          <p:cNvSpPr>
            <a:spLocks noGrp="1" noChangeArrowheads="1"/>
          </p:cNvSpPr>
          <p:nvPr>
            <p:ph type="body" idx="1"/>
          </p:nvPr>
        </p:nvSpPr>
        <p:spPr>
          <a:xfrm>
            <a:off x="5849656" y="725394"/>
            <a:ext cx="5912284" cy="5407212"/>
          </a:xfrm>
        </p:spPr>
        <p:txBody>
          <a:bodyPr anchor="ctr">
            <a:normAutofit/>
          </a:bodyPr>
          <a:lstStyle/>
          <a:p>
            <a:pPr marL="0" indent="0">
              <a:buNone/>
            </a:pPr>
            <a:endParaRPr lang="el-GR" altLang="en-GR" sz="2400" dirty="0">
              <a:ea typeface="ＭＳ Ｐゴシック" panose="020B0600070205080204" pitchFamily="34" charset="-128"/>
            </a:endParaRPr>
          </a:p>
          <a:p>
            <a:r>
              <a:rPr lang="el-GR" altLang="en-GR" sz="2400" dirty="0">
                <a:ea typeface="ＭＳ Ｐゴシック" panose="020B0600070205080204" pitchFamily="34" charset="-128"/>
                <a:sym typeface="Wingdings" pitchFamily="2" charset="2"/>
              </a:rPr>
              <a:t>Στην περίπτωση των </a:t>
            </a:r>
            <a:r>
              <a:rPr lang="el-GR" altLang="en-GR" sz="2400" b="1" dirty="0">
                <a:ea typeface="ＭＳ Ｐゴシック" panose="020B0600070205080204" pitchFamily="34" charset="-128"/>
                <a:sym typeface="Wingdings" pitchFamily="2" charset="2"/>
              </a:rPr>
              <a:t>αναδυόμενων δίγλωσσων μαθητών</a:t>
            </a:r>
            <a:r>
              <a:rPr lang="en-US" altLang="en-GR" sz="2400" dirty="0">
                <a:latin typeface="Cambria" panose="02040503050406030204" pitchFamily="18" charset="0"/>
                <a:ea typeface="ＭＳ Ｐゴシック" panose="020B0600070205080204" pitchFamily="34" charset="-128"/>
                <a:sym typeface="Wingdings" pitchFamily="2" charset="2"/>
              </a:rPr>
              <a:t>, </a:t>
            </a:r>
            <a:r>
              <a:rPr lang="el-GR" altLang="en-GR" sz="2400" dirty="0">
                <a:ea typeface="ＭＳ Ｐゴシック" panose="020B0600070205080204" pitchFamily="34" charset="-128"/>
                <a:sym typeface="Wingdings" pitchFamily="2" charset="2"/>
              </a:rPr>
              <a:t>οι δυσκολίες κατανόησης των επιστημονικών αντικειμένων μεγεθύνονται, καθώς καλούνται να μάθουν </a:t>
            </a:r>
            <a:r>
              <a:rPr lang="el-GR" altLang="en-GR" sz="1800" dirty="0">
                <a:ea typeface="ＭＳ Ｐゴシック" panose="020B0600070205080204" pitchFamily="34" charset="-128"/>
                <a:sym typeface="Wingdings" pitchFamily="2" charset="2"/>
              </a:rPr>
              <a:t>(</a:t>
            </a:r>
            <a:r>
              <a:rPr lang="en-US" altLang="en-GR" sz="1800" dirty="0">
                <a:latin typeface="Cambria" panose="02040503050406030204" pitchFamily="18" charset="0"/>
                <a:ea typeface="ＭＳ Ｐゴシック" panose="020B0600070205080204" pitchFamily="34" charset="-128"/>
                <a:sym typeface="Wingdings" pitchFamily="2" charset="2"/>
              </a:rPr>
              <a:t>Jordan &amp; </a:t>
            </a:r>
            <a:r>
              <a:rPr lang="en-US" altLang="en-GR" sz="1800" dirty="0" err="1">
                <a:latin typeface="Cambria" panose="02040503050406030204" pitchFamily="18" charset="0"/>
                <a:ea typeface="ＭＳ Ｐゴシック" panose="020B0600070205080204" pitchFamily="34" charset="-128"/>
                <a:sym typeface="Wingdings" pitchFamily="2" charset="2"/>
              </a:rPr>
              <a:t>Joesting</a:t>
            </a:r>
            <a:r>
              <a:rPr lang="en-US" altLang="en-GR" sz="1800" dirty="0">
                <a:latin typeface="Cambria" panose="02040503050406030204" pitchFamily="18" charset="0"/>
                <a:ea typeface="ＭＳ Ｐゴシック" panose="020B0600070205080204" pitchFamily="34" charset="-128"/>
                <a:sym typeface="Wingdings" pitchFamily="2" charset="2"/>
              </a:rPr>
              <a:t> 1983, Carrasquillo &amp; Rodr</a:t>
            </a:r>
            <a:r>
              <a:rPr lang="en-US" altLang="en-GR" sz="1800" dirty="0">
                <a:latin typeface="Doulos SIL" pitchFamily="2" charset="0"/>
                <a:ea typeface="FangSong" panose="02010609060101010101" pitchFamily="49" charset="-122"/>
                <a:sym typeface="Wingdings" pitchFamily="2" charset="2"/>
              </a:rPr>
              <a:t>íguez 1996</a:t>
            </a:r>
            <a:r>
              <a:rPr lang="el-GR" altLang="en-GR" sz="1800" dirty="0">
                <a:ea typeface="ＭＳ Ｐゴシック" panose="020B0600070205080204" pitchFamily="34" charset="-128"/>
                <a:sym typeface="Wingdings" pitchFamily="2" charset="2"/>
              </a:rPr>
              <a:t>, </a:t>
            </a:r>
            <a:r>
              <a:rPr lang="en-US" altLang="en-GR" sz="1800" dirty="0">
                <a:latin typeface="Cambria" panose="02040503050406030204" pitchFamily="18" charset="0"/>
                <a:ea typeface="ＭＳ Ｐゴシック" panose="020B0600070205080204" pitchFamily="34" charset="-128"/>
                <a:sym typeface="Wingdings" pitchFamily="2" charset="2"/>
              </a:rPr>
              <a:t>Cummins 1984, 2000</a:t>
            </a:r>
            <a:r>
              <a:rPr lang="en-US" altLang="en-GR" sz="1800" dirty="0">
                <a:latin typeface="Doulos SIL" pitchFamily="2" charset="0"/>
                <a:ea typeface="FangSong" panose="02010609060101010101" pitchFamily="49" charset="-122"/>
                <a:sym typeface="Wingdings" pitchFamily="2" charset="2"/>
              </a:rPr>
              <a:t>)</a:t>
            </a:r>
            <a:r>
              <a:rPr lang="el-GR" altLang="en-GR" sz="2400" dirty="0">
                <a:ea typeface="ＭＳ Ｐゴシック" panose="020B0600070205080204" pitchFamily="34" charset="-128"/>
                <a:sym typeface="Wingdings" pitchFamily="2" charset="2"/>
              </a:rPr>
              <a:t>: </a:t>
            </a:r>
          </a:p>
          <a:p>
            <a:pPr marL="796607" lvl="2" indent="-342900"/>
            <a:r>
              <a:rPr lang="el-GR" altLang="en-GR" sz="2000" dirty="0">
                <a:ea typeface="ＭＳ Ｐゴシック" panose="020B0600070205080204" pitchFamily="34" charset="-128"/>
                <a:sym typeface="Wingdings" pitchFamily="2" charset="2"/>
              </a:rPr>
              <a:t>το </a:t>
            </a:r>
            <a:r>
              <a:rPr lang="el-GR" altLang="en-GR" sz="2000" b="1" dirty="0">
                <a:ea typeface="ＭＳ Ｐゴシック" panose="020B0600070205080204" pitchFamily="34" charset="-128"/>
                <a:sym typeface="Wingdings" pitchFamily="2" charset="2"/>
              </a:rPr>
              <a:t>γνωσιακό περιεχόμενό</a:t>
            </a:r>
            <a:r>
              <a:rPr lang="el-GR" altLang="en-GR" sz="2000" dirty="0">
                <a:ea typeface="ＭＳ Ｐゴシック" panose="020B0600070205080204" pitchFamily="34" charset="-128"/>
                <a:sym typeface="Wingdings" pitchFamily="2" charset="2"/>
              </a:rPr>
              <a:t> τους και </a:t>
            </a:r>
          </a:p>
          <a:p>
            <a:pPr marL="796607" lvl="2" indent="-342900"/>
            <a:r>
              <a:rPr lang="el-GR" altLang="en-GR" sz="2000" dirty="0">
                <a:ea typeface="ＭＳ Ｐゴシック" panose="020B0600070205080204" pitchFamily="34" charset="-128"/>
                <a:sym typeface="Wingdings" pitchFamily="2" charset="2"/>
              </a:rPr>
              <a:t>τις </a:t>
            </a:r>
            <a:r>
              <a:rPr lang="el-GR" altLang="en-GR" sz="2000" b="1" dirty="0">
                <a:ea typeface="ＭＳ Ｐゴシック" panose="020B0600070205080204" pitchFamily="34" charset="-128"/>
                <a:sym typeface="Wingdings" pitchFamily="2" charset="2"/>
              </a:rPr>
              <a:t>γλωσσικές &amp; επικοινωνιακές συμβάσεις</a:t>
            </a:r>
            <a:r>
              <a:rPr lang="el-GR" altLang="en-GR" sz="2000" dirty="0">
                <a:ea typeface="ＭＳ Ｐゴシック" panose="020B0600070205080204" pitchFamily="34" charset="-128"/>
                <a:sym typeface="Wingdings" pitchFamily="2" charset="2"/>
              </a:rPr>
              <a:t> που το διέπουν</a:t>
            </a:r>
          </a:p>
        </p:txBody>
      </p:sp>
    </p:spTree>
    <p:extLst>
      <p:ext uri="{BB962C8B-B14F-4D97-AF65-F5344CB8AC3E}">
        <p14:creationId xmlns:p14="http://schemas.microsoft.com/office/powerpoint/2010/main" val="2414360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914D-F81A-CE4A-A078-2F1B485B8EFC}"/>
              </a:ext>
            </a:extLst>
          </p:cNvPr>
          <p:cNvSpPr>
            <a:spLocks noGrp="1"/>
          </p:cNvSpPr>
          <p:nvPr>
            <p:ph type="title"/>
          </p:nvPr>
        </p:nvSpPr>
        <p:spPr>
          <a:xfrm>
            <a:off x="841248" y="450342"/>
            <a:ext cx="10058400" cy="859259"/>
          </a:xfrm>
        </p:spPr>
        <p:txBody>
          <a:bodyPr>
            <a:normAutofit/>
          </a:bodyPr>
          <a:lstStyle/>
          <a:p>
            <a:r>
              <a:rPr lang="el-GR" cap="none" dirty="0"/>
              <a:t>Μόνο για τη μεταβατική τάξη;</a:t>
            </a:r>
            <a:endParaRPr lang="en-US" dirty="0"/>
          </a:p>
        </p:txBody>
      </p:sp>
      <p:sp>
        <p:nvSpPr>
          <p:cNvPr id="3" name="Content Placeholder 2">
            <a:extLst>
              <a:ext uri="{FF2B5EF4-FFF2-40B4-BE49-F238E27FC236}">
                <a16:creationId xmlns:a16="http://schemas.microsoft.com/office/drawing/2014/main" id="{690FDF9A-C3EB-CD49-A52C-67EF2CB479B0}"/>
              </a:ext>
            </a:extLst>
          </p:cNvPr>
          <p:cNvSpPr>
            <a:spLocks noGrp="1"/>
          </p:cNvSpPr>
          <p:nvPr>
            <p:ph idx="1"/>
          </p:nvPr>
        </p:nvSpPr>
        <p:spPr>
          <a:xfrm>
            <a:off x="704057" y="1818638"/>
            <a:ext cx="10607071" cy="4947922"/>
          </a:xfrm>
        </p:spPr>
        <p:txBody>
          <a:bodyPr lIns="90000">
            <a:normAutofit lnSpcReduction="10000"/>
          </a:bodyPr>
          <a:lstStyle/>
          <a:p>
            <a:r>
              <a:rPr lang="el-GR" sz="2400" dirty="0"/>
              <a:t>Δεν συνιστούν αναγκαιότητα </a:t>
            </a:r>
            <a:r>
              <a:rPr lang="el-GR" sz="2400" b="1" dirty="0"/>
              <a:t>μόνο για τους αναδυόμενους δίγλωσσους </a:t>
            </a:r>
            <a:r>
              <a:rPr lang="el-GR" sz="2400" dirty="0"/>
              <a:t>μαθητές</a:t>
            </a:r>
          </a:p>
          <a:p>
            <a:r>
              <a:rPr lang="el-GR" sz="2400" dirty="0"/>
              <a:t>Μπορούν να αξιοποιηθούν στο </a:t>
            </a:r>
            <a:r>
              <a:rPr lang="el-GR" sz="2400" b="1" dirty="0"/>
              <a:t>ευρύτερο αναλυτικό πρόγραμμα </a:t>
            </a:r>
            <a:r>
              <a:rPr lang="el-GR" sz="2400" dirty="0"/>
              <a:t>για τους μαθητές με </a:t>
            </a:r>
            <a:r>
              <a:rPr lang="el-GR" sz="2400" b="1" dirty="0"/>
              <a:t>μητρική γλώσσα </a:t>
            </a:r>
            <a:r>
              <a:rPr lang="el-GR" sz="2400" dirty="0"/>
              <a:t>την Ελληνική</a:t>
            </a:r>
          </a:p>
          <a:p>
            <a:r>
              <a:rPr lang="el-GR" sz="2400" dirty="0"/>
              <a:t>Για τους περισσότερους μαθητές η ακαδημαϊκή γλώσσα του σχολείου είναι μια </a:t>
            </a:r>
            <a:r>
              <a:rPr lang="el-GR" sz="2400" b="1" dirty="0"/>
              <a:t>«πρόσθετη»/δεύτερη γλώσσα</a:t>
            </a:r>
            <a:r>
              <a:rPr lang="en-US" sz="2400" b="1" dirty="0"/>
              <a:t> </a:t>
            </a:r>
            <a:r>
              <a:rPr lang="el-GR" sz="2400" b="1" dirty="0"/>
              <a:t>	</a:t>
            </a:r>
            <a:endParaRPr lang="en-US" sz="2400" b="1" dirty="0">
              <a:solidFill>
                <a:srgbClr val="C00000"/>
              </a:solidFill>
            </a:endParaRPr>
          </a:p>
          <a:p>
            <a:r>
              <a:rPr lang="el-GR" sz="2400" dirty="0"/>
              <a:t>Οι διδάσκοντες </a:t>
            </a:r>
            <a:r>
              <a:rPr lang="el-GR" sz="2400" b="1" dirty="0"/>
              <a:t>γνωστικού αντικειμένου </a:t>
            </a:r>
            <a:r>
              <a:rPr lang="el-GR" sz="2400" dirty="0"/>
              <a:t>διδάσκουν με βάση την προσέγγιση </a:t>
            </a:r>
            <a:r>
              <a:rPr lang="en-US" sz="2400" b="1" dirty="0"/>
              <a:t>CALLA</a:t>
            </a:r>
            <a:r>
              <a:rPr lang="el-GR" sz="2400" b="1" dirty="0"/>
              <a:t> ή CLIL πιθανώς εν αγνοία τους </a:t>
            </a:r>
          </a:p>
          <a:p>
            <a:r>
              <a:rPr lang="el-GR" sz="2400" dirty="0"/>
              <a:t>Η </a:t>
            </a:r>
            <a:r>
              <a:rPr lang="el-GR" sz="2400" b="1" dirty="0"/>
              <a:t>πραγματική δυναμική </a:t>
            </a:r>
            <a:r>
              <a:rPr lang="el-GR" sz="2400" dirty="0"/>
              <a:t>των συνδυαστικών προσεγγίσεων γλώσσας και περιεχομένου είναι </a:t>
            </a:r>
            <a:r>
              <a:rPr lang="el-GR" sz="2400" b="1" dirty="0"/>
              <a:t>πολύ μεγαλύτερη </a:t>
            </a:r>
            <a:r>
              <a:rPr lang="el-GR" sz="2400" dirty="0"/>
              <a:t>από αυτή που προτείνεται </a:t>
            </a:r>
          </a:p>
          <a:p>
            <a:r>
              <a:rPr lang="el-GR" sz="2400" dirty="0"/>
              <a:t>Μπορούν να αποτελέσουν </a:t>
            </a:r>
            <a:r>
              <a:rPr lang="el-GR" sz="2400" b="1" dirty="0"/>
              <a:t>ισχυρά εργαλεία διδασκαλίας </a:t>
            </a:r>
            <a:r>
              <a:rPr lang="el-GR" sz="2400" dirty="0"/>
              <a:t>στις σύγχρονες </a:t>
            </a:r>
            <a:r>
              <a:rPr lang="el-GR" sz="2400" b="1" dirty="0"/>
              <a:t>πολυπολιτισμικές κοινωνίες</a:t>
            </a:r>
            <a:r>
              <a:rPr lang="el-GR" sz="2400" dirty="0"/>
              <a:t>, όπου η </a:t>
            </a:r>
            <a:r>
              <a:rPr lang="el-GR" sz="2400" b="1" dirty="0"/>
              <a:t>ιδιότητα του πολίτη </a:t>
            </a:r>
            <a:r>
              <a:rPr lang="el-GR" sz="2400" dirty="0" err="1"/>
              <a:t>νοηματοδοτείται</a:t>
            </a:r>
            <a:r>
              <a:rPr lang="el-GR" sz="2400" dirty="0"/>
              <a:t> πολυδιάστατα</a:t>
            </a:r>
            <a:r>
              <a:rPr lang="en-US" sz="2400" dirty="0"/>
              <a:t> </a:t>
            </a:r>
            <a:endParaRPr lang="el-GR" sz="2400" dirty="0"/>
          </a:p>
          <a:p>
            <a:endParaRPr lang="el-GR" sz="2400" dirty="0"/>
          </a:p>
        </p:txBody>
      </p:sp>
      <p:sp>
        <p:nvSpPr>
          <p:cNvPr id="4" name="Slide Number Placeholder 3">
            <a:extLst>
              <a:ext uri="{FF2B5EF4-FFF2-40B4-BE49-F238E27FC236}">
                <a16:creationId xmlns:a16="http://schemas.microsoft.com/office/drawing/2014/main" id="{0290E045-5D27-4946-87DB-35E286277D9C}"/>
              </a:ext>
            </a:extLst>
          </p:cNvPr>
          <p:cNvSpPr>
            <a:spLocks noGrp="1"/>
          </p:cNvSpPr>
          <p:nvPr>
            <p:ph type="sldNum" sz="quarter" idx="12"/>
          </p:nvPr>
        </p:nvSpPr>
        <p:spPr/>
        <p:txBody>
          <a:bodyPr/>
          <a:lstStyle/>
          <a:p>
            <a:fld id="{4FAB73BC-B049-4115-A692-8D63A059BFB8}" type="slidenum">
              <a:rPr lang="en-US" smtClean="0"/>
              <a:t>60</a:t>
            </a:fld>
            <a:endParaRPr lang="en-US"/>
          </a:p>
        </p:txBody>
      </p:sp>
    </p:spTree>
    <p:extLst>
      <p:ext uri="{BB962C8B-B14F-4D97-AF65-F5344CB8AC3E}">
        <p14:creationId xmlns:p14="http://schemas.microsoft.com/office/powerpoint/2010/main" val="2425067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50DD-5BF0-EC4D-B870-E8B409D5DE23}"/>
              </a:ext>
            </a:extLst>
          </p:cNvPr>
          <p:cNvSpPr>
            <a:spLocks noGrp="1"/>
          </p:cNvSpPr>
          <p:nvPr>
            <p:ph type="title"/>
          </p:nvPr>
        </p:nvSpPr>
        <p:spPr>
          <a:xfrm>
            <a:off x="1069848" y="484632"/>
            <a:ext cx="10058400" cy="1081278"/>
          </a:xfrm>
        </p:spPr>
        <p:txBody>
          <a:bodyPr>
            <a:normAutofit/>
          </a:bodyPr>
          <a:lstStyle/>
          <a:p>
            <a:r>
              <a:rPr lang="el-GR" cap="none" dirty="0"/>
              <a:t>Συνεργασία διδασκόντων</a:t>
            </a:r>
            <a:endParaRPr lang="en-US" cap="none" dirty="0"/>
          </a:p>
        </p:txBody>
      </p:sp>
      <p:sp>
        <p:nvSpPr>
          <p:cNvPr id="3" name="Content Placeholder 2">
            <a:extLst>
              <a:ext uri="{FF2B5EF4-FFF2-40B4-BE49-F238E27FC236}">
                <a16:creationId xmlns:a16="http://schemas.microsoft.com/office/drawing/2014/main" id="{380525C8-A8CC-844C-8866-DBC7FEDEB61C}"/>
              </a:ext>
            </a:extLst>
          </p:cNvPr>
          <p:cNvSpPr>
            <a:spLocks noGrp="1"/>
          </p:cNvSpPr>
          <p:nvPr>
            <p:ph idx="1"/>
          </p:nvPr>
        </p:nvSpPr>
        <p:spPr>
          <a:xfrm>
            <a:off x="1069848" y="1840230"/>
            <a:ext cx="10058400" cy="4617720"/>
          </a:xfrm>
        </p:spPr>
        <p:txBody>
          <a:bodyPr>
            <a:normAutofit lnSpcReduction="10000"/>
          </a:bodyPr>
          <a:lstStyle/>
          <a:p>
            <a:r>
              <a:rPr lang="el-GR" sz="2400" dirty="0"/>
              <a:t>Είναι αναγκαίο να </a:t>
            </a:r>
            <a:r>
              <a:rPr lang="el-GR" sz="2400" b="1" dirty="0"/>
              <a:t>προωθηθεί</a:t>
            </a:r>
            <a:r>
              <a:rPr lang="el-GR" sz="2400" dirty="0"/>
              <a:t> η διεύρυνση της</a:t>
            </a:r>
            <a:r>
              <a:rPr lang="el-GR" sz="2400" b="1" dirty="0"/>
              <a:t> κατανόησης </a:t>
            </a:r>
            <a:r>
              <a:rPr lang="el-GR" sz="2400" dirty="0"/>
              <a:t>και του </a:t>
            </a:r>
            <a:r>
              <a:rPr lang="el-GR" sz="2400" b="1" dirty="0"/>
              <a:t>περιεχομένου</a:t>
            </a:r>
            <a:r>
              <a:rPr lang="el-GR" sz="2400" dirty="0"/>
              <a:t> τους</a:t>
            </a:r>
            <a:r>
              <a:rPr lang="en-US" sz="2400" dirty="0"/>
              <a:t> </a:t>
            </a:r>
            <a:r>
              <a:rPr lang="el-GR" sz="2400" dirty="0"/>
              <a:t>στους εκπαιδευτικούς</a:t>
            </a:r>
          </a:p>
          <a:p>
            <a:r>
              <a:rPr lang="el-GR" sz="2400" dirty="0"/>
              <a:t>Απαιτείται ουσιαστική συνεργασία ανάμεσα σε </a:t>
            </a:r>
            <a:r>
              <a:rPr lang="el-GR" sz="2400" b="1" dirty="0"/>
              <a:t>καταρτισμένους:</a:t>
            </a:r>
            <a:endParaRPr lang="el-GR" sz="2400" dirty="0"/>
          </a:p>
          <a:p>
            <a:pPr lvl="1"/>
            <a:r>
              <a:rPr lang="el-GR" sz="2000" dirty="0"/>
              <a:t>Διδάσκοντες της </a:t>
            </a:r>
            <a:r>
              <a:rPr lang="el-GR" sz="2000" b="1" dirty="0"/>
              <a:t>Ελληνικής ως 2Γ </a:t>
            </a:r>
            <a:r>
              <a:rPr lang="el-GR" sz="2000" dirty="0"/>
              <a:t>στη Μέση Εκπαίδευση</a:t>
            </a:r>
          </a:p>
          <a:p>
            <a:pPr marL="457200" lvl="1" indent="0">
              <a:buNone/>
            </a:pPr>
            <a:r>
              <a:rPr lang="el-GR" sz="2000" dirty="0"/>
              <a:t>επεξεργάζονται </a:t>
            </a:r>
            <a:r>
              <a:rPr lang="el-GR" sz="2000" b="1" dirty="0"/>
              <a:t>γλωσσικά το περιεχόμενο</a:t>
            </a:r>
            <a:r>
              <a:rPr lang="el-GR" sz="2000" dirty="0"/>
              <a:t>, εντοπίζοντας </a:t>
            </a:r>
            <a:r>
              <a:rPr lang="el-GR" sz="2000" b="1" dirty="0"/>
              <a:t>τα χαρακτηριστικά </a:t>
            </a:r>
            <a:r>
              <a:rPr lang="el-GR" sz="2000" dirty="0"/>
              <a:t>του ακαδημαϊκού επιστημονικού λόγου </a:t>
            </a:r>
            <a:r>
              <a:rPr lang="el-GR" sz="2000" b="1" dirty="0"/>
              <a:t>που δυσκολεύουν </a:t>
            </a:r>
            <a:r>
              <a:rPr lang="el-GR" sz="2000" dirty="0"/>
              <a:t>τους μαθητές</a:t>
            </a:r>
          </a:p>
          <a:p>
            <a:pPr lvl="1"/>
            <a:r>
              <a:rPr lang="el-GR" sz="2000" dirty="0"/>
              <a:t>Διδάσκοντες των </a:t>
            </a:r>
            <a:r>
              <a:rPr lang="el-GR" sz="2000" b="1" dirty="0"/>
              <a:t>γνωστικών αντικειμένων</a:t>
            </a:r>
            <a:r>
              <a:rPr lang="en-US" sz="2000" b="1" dirty="0"/>
              <a:t> </a:t>
            </a:r>
            <a:endParaRPr lang="el-GR" sz="2000" b="1" dirty="0"/>
          </a:p>
          <a:p>
            <a:pPr marL="457200" lvl="1" indent="0">
              <a:buNone/>
            </a:pPr>
            <a:r>
              <a:rPr lang="el-GR" sz="2000" dirty="0"/>
              <a:t>αναδεικνύουν τα </a:t>
            </a:r>
            <a:r>
              <a:rPr lang="el-GR" sz="2000" b="1" dirty="0"/>
              <a:t>σημεία της επιστημονικής εστίασης </a:t>
            </a:r>
            <a:r>
              <a:rPr lang="el-GR" sz="2000" dirty="0"/>
              <a:t>στα οποία δεν θα πρέπει να γίνουν </a:t>
            </a:r>
            <a:r>
              <a:rPr lang="el-GR" sz="2000" b="1" dirty="0"/>
              <a:t>παρερμηνείες</a:t>
            </a:r>
          </a:p>
          <a:p>
            <a:r>
              <a:rPr lang="el-GR" sz="2400" dirty="0"/>
              <a:t>Μαζί εντοπίζουν τις </a:t>
            </a:r>
            <a:r>
              <a:rPr lang="el-GR" sz="2400" b="1" dirty="0"/>
              <a:t>στρατηγικές μάθησης</a:t>
            </a:r>
            <a:r>
              <a:rPr lang="el-GR" sz="2400" dirty="0"/>
              <a:t>, το </a:t>
            </a:r>
            <a:r>
              <a:rPr lang="el-GR" sz="2400" b="1" dirty="0"/>
              <a:t>διδακτικό υλικό </a:t>
            </a:r>
            <a:r>
              <a:rPr lang="el-GR" sz="2400" dirty="0"/>
              <a:t>και τις </a:t>
            </a:r>
            <a:r>
              <a:rPr lang="el-GR" sz="2400" b="1" dirty="0"/>
              <a:t>δραστηριότητες</a:t>
            </a:r>
            <a:r>
              <a:rPr lang="el-GR" sz="2400" dirty="0"/>
              <a:t> που θα προετοιμάσουν και θα αξιοποιήσουν και τους τρόπους με τους οποίους θα </a:t>
            </a:r>
            <a:r>
              <a:rPr lang="el-GR" sz="2400" b="1" dirty="0"/>
              <a:t>αξιολογήσουν</a:t>
            </a:r>
            <a:r>
              <a:rPr lang="el-GR" sz="2400" dirty="0"/>
              <a:t> τους μαθητές</a:t>
            </a:r>
          </a:p>
          <a:p>
            <a:r>
              <a:rPr lang="el-GR" sz="2400" dirty="0"/>
              <a:t>Διδάσκοντες με </a:t>
            </a:r>
            <a:r>
              <a:rPr lang="el-GR" sz="2400" b="1" dirty="0"/>
              <a:t>γλωσσική ευαισθησία</a:t>
            </a:r>
            <a:endParaRPr lang="en-US" sz="2400" b="1" dirty="0"/>
          </a:p>
        </p:txBody>
      </p:sp>
      <p:sp>
        <p:nvSpPr>
          <p:cNvPr id="4" name="Slide Number Placeholder 3">
            <a:extLst>
              <a:ext uri="{FF2B5EF4-FFF2-40B4-BE49-F238E27FC236}">
                <a16:creationId xmlns:a16="http://schemas.microsoft.com/office/drawing/2014/main" id="{A54F0696-C730-9E44-A58B-D4F328B76576}"/>
              </a:ext>
            </a:extLst>
          </p:cNvPr>
          <p:cNvSpPr>
            <a:spLocks noGrp="1"/>
          </p:cNvSpPr>
          <p:nvPr>
            <p:ph type="sldNum" sz="quarter" idx="12"/>
          </p:nvPr>
        </p:nvSpPr>
        <p:spPr/>
        <p:txBody>
          <a:bodyPr/>
          <a:lstStyle/>
          <a:p>
            <a:fld id="{4FAB73BC-B049-4115-A692-8D63A059BFB8}" type="slidenum">
              <a:rPr lang="en-US" smtClean="0"/>
              <a:t>61</a:t>
            </a:fld>
            <a:endParaRPr lang="en-US"/>
          </a:p>
        </p:txBody>
      </p:sp>
    </p:spTree>
    <p:extLst>
      <p:ext uri="{BB962C8B-B14F-4D97-AF65-F5344CB8AC3E}">
        <p14:creationId xmlns:p14="http://schemas.microsoft.com/office/powerpoint/2010/main" val="3060666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545D-0378-BB4D-94DA-5297BB3200FA}"/>
              </a:ext>
            </a:extLst>
          </p:cNvPr>
          <p:cNvSpPr>
            <a:spLocks noGrp="1"/>
          </p:cNvSpPr>
          <p:nvPr>
            <p:ph type="title"/>
          </p:nvPr>
        </p:nvSpPr>
        <p:spPr>
          <a:xfrm>
            <a:off x="1069848" y="484632"/>
            <a:ext cx="10058400" cy="1058418"/>
          </a:xfrm>
        </p:spPr>
        <p:txBody>
          <a:bodyPr/>
          <a:lstStyle/>
          <a:p>
            <a:r>
              <a:rPr lang="el-GR" cap="none"/>
              <a:t>Στην πράξη;</a:t>
            </a:r>
            <a:endParaRPr lang="en-GR" cap="none" dirty="0"/>
          </a:p>
        </p:txBody>
      </p:sp>
      <p:sp>
        <p:nvSpPr>
          <p:cNvPr id="4" name="Slide Number Placeholder 3">
            <a:extLst>
              <a:ext uri="{FF2B5EF4-FFF2-40B4-BE49-F238E27FC236}">
                <a16:creationId xmlns:a16="http://schemas.microsoft.com/office/drawing/2014/main" id="{A5D42FE6-C608-3747-8222-5AFC761134EF}"/>
              </a:ext>
            </a:extLst>
          </p:cNvPr>
          <p:cNvSpPr>
            <a:spLocks noGrp="1"/>
          </p:cNvSpPr>
          <p:nvPr>
            <p:ph type="sldNum" sz="quarter" idx="12"/>
          </p:nvPr>
        </p:nvSpPr>
        <p:spPr/>
        <p:txBody>
          <a:bodyPr/>
          <a:lstStyle/>
          <a:p>
            <a:fld id="{4FAB73BC-B049-4115-A692-8D63A059BFB8}" type="slidenum">
              <a:rPr lang="en-US" smtClean="0"/>
              <a:t>62</a:t>
            </a:fld>
            <a:endParaRPr lang="en-US"/>
          </a:p>
        </p:txBody>
      </p:sp>
      <p:pic>
        <p:nvPicPr>
          <p:cNvPr id="6" name="Picture 5">
            <a:extLst>
              <a:ext uri="{FF2B5EF4-FFF2-40B4-BE49-F238E27FC236}">
                <a16:creationId xmlns:a16="http://schemas.microsoft.com/office/drawing/2014/main" id="{0345857F-3142-434A-BA74-615C59268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34" y="1407164"/>
            <a:ext cx="9117352" cy="5450836"/>
          </a:xfrm>
          <a:prstGeom prst="rect">
            <a:avLst/>
          </a:prstGeom>
        </p:spPr>
      </p:pic>
    </p:spTree>
    <p:extLst>
      <p:ext uri="{BB962C8B-B14F-4D97-AF65-F5344CB8AC3E}">
        <p14:creationId xmlns:p14="http://schemas.microsoft.com/office/powerpoint/2010/main" val="2863534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545D-0378-BB4D-94DA-5297BB3200FA}"/>
              </a:ext>
            </a:extLst>
          </p:cNvPr>
          <p:cNvSpPr>
            <a:spLocks noGrp="1"/>
          </p:cNvSpPr>
          <p:nvPr>
            <p:ph type="title"/>
          </p:nvPr>
        </p:nvSpPr>
        <p:spPr>
          <a:xfrm>
            <a:off x="240792" y="180083"/>
            <a:ext cx="3676323" cy="1058418"/>
          </a:xfrm>
        </p:spPr>
        <p:txBody>
          <a:bodyPr>
            <a:normAutofit fontScale="90000"/>
          </a:bodyPr>
          <a:lstStyle/>
          <a:p>
            <a:r>
              <a:rPr lang="el-GR" cap="none" dirty="0"/>
              <a:t>Στην πράξη;</a:t>
            </a:r>
            <a:endParaRPr lang="en-GR" cap="none" dirty="0"/>
          </a:p>
        </p:txBody>
      </p:sp>
      <p:sp>
        <p:nvSpPr>
          <p:cNvPr id="4" name="Slide Number Placeholder 3">
            <a:extLst>
              <a:ext uri="{FF2B5EF4-FFF2-40B4-BE49-F238E27FC236}">
                <a16:creationId xmlns:a16="http://schemas.microsoft.com/office/drawing/2014/main" id="{A5D42FE6-C608-3747-8222-5AFC761134EF}"/>
              </a:ext>
            </a:extLst>
          </p:cNvPr>
          <p:cNvSpPr>
            <a:spLocks noGrp="1"/>
          </p:cNvSpPr>
          <p:nvPr>
            <p:ph type="sldNum" sz="quarter" idx="12"/>
          </p:nvPr>
        </p:nvSpPr>
        <p:spPr/>
        <p:txBody>
          <a:bodyPr/>
          <a:lstStyle/>
          <a:p>
            <a:fld id="{4FAB73BC-B049-4115-A692-8D63A059BFB8}" type="slidenum">
              <a:rPr lang="en-US" smtClean="0"/>
              <a:t>63</a:t>
            </a:fld>
            <a:endParaRPr lang="en-US"/>
          </a:p>
        </p:txBody>
      </p:sp>
      <p:pic>
        <p:nvPicPr>
          <p:cNvPr id="5" name="Picture 4">
            <a:extLst>
              <a:ext uri="{FF2B5EF4-FFF2-40B4-BE49-F238E27FC236}">
                <a16:creationId xmlns:a16="http://schemas.microsoft.com/office/drawing/2014/main" id="{18DC33C2-27EB-6847-8831-888900A94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94" y="1238500"/>
            <a:ext cx="10307280" cy="3703755"/>
          </a:xfrm>
          <a:prstGeom prst="rect">
            <a:avLst/>
          </a:prstGeom>
        </p:spPr>
      </p:pic>
      <p:pic>
        <p:nvPicPr>
          <p:cNvPr id="8" name="Picture 7" descr="Text, letter&#10;&#10;Description automatically generated">
            <a:extLst>
              <a:ext uri="{FF2B5EF4-FFF2-40B4-BE49-F238E27FC236}">
                <a16:creationId xmlns:a16="http://schemas.microsoft.com/office/drawing/2014/main" id="{877956E9-16CD-9444-A817-2364B9D52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92" y="3154245"/>
            <a:ext cx="4010751" cy="3703755"/>
          </a:xfrm>
          <a:prstGeom prst="rect">
            <a:avLst/>
          </a:prstGeom>
        </p:spPr>
      </p:pic>
    </p:spTree>
    <p:extLst>
      <p:ext uri="{BB962C8B-B14F-4D97-AF65-F5344CB8AC3E}">
        <p14:creationId xmlns:p14="http://schemas.microsoft.com/office/powerpoint/2010/main" val="3895373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50DD-5BF0-EC4D-B870-E8B409D5DE23}"/>
              </a:ext>
            </a:extLst>
          </p:cNvPr>
          <p:cNvSpPr>
            <a:spLocks noGrp="1"/>
          </p:cNvSpPr>
          <p:nvPr>
            <p:ph type="title"/>
          </p:nvPr>
        </p:nvSpPr>
        <p:spPr>
          <a:xfrm>
            <a:off x="1069848" y="484632"/>
            <a:ext cx="10058400" cy="1081278"/>
          </a:xfrm>
        </p:spPr>
        <p:txBody>
          <a:bodyPr>
            <a:normAutofit/>
          </a:bodyPr>
          <a:lstStyle/>
          <a:p>
            <a:r>
              <a:rPr lang="en-US" cap="none" dirty="0"/>
              <a:t>Coming soon…</a:t>
            </a:r>
          </a:p>
        </p:txBody>
      </p:sp>
      <p:sp>
        <p:nvSpPr>
          <p:cNvPr id="3" name="Content Placeholder 2">
            <a:extLst>
              <a:ext uri="{FF2B5EF4-FFF2-40B4-BE49-F238E27FC236}">
                <a16:creationId xmlns:a16="http://schemas.microsoft.com/office/drawing/2014/main" id="{380525C8-A8CC-844C-8866-DBC7FEDEB61C}"/>
              </a:ext>
            </a:extLst>
          </p:cNvPr>
          <p:cNvSpPr>
            <a:spLocks noGrp="1"/>
          </p:cNvSpPr>
          <p:nvPr>
            <p:ph idx="1"/>
          </p:nvPr>
        </p:nvSpPr>
        <p:spPr>
          <a:xfrm>
            <a:off x="1069848" y="1840230"/>
            <a:ext cx="10058400" cy="4617720"/>
          </a:xfrm>
        </p:spPr>
        <p:txBody>
          <a:bodyPr>
            <a:normAutofit/>
          </a:bodyPr>
          <a:lstStyle/>
          <a:p>
            <a:r>
              <a:rPr lang="el-GR" sz="3200" dirty="0"/>
              <a:t>Δραστηριότητες για τη διδασκαλία της ελληνικής ως 2Γ</a:t>
            </a:r>
          </a:p>
          <a:p>
            <a:pPr lvl="1"/>
            <a:r>
              <a:rPr lang="el-GR" sz="2800" dirty="0"/>
              <a:t>Φιλόλογοι</a:t>
            </a:r>
          </a:p>
          <a:p>
            <a:pPr lvl="1"/>
            <a:r>
              <a:rPr lang="el-GR" sz="2800" dirty="0"/>
              <a:t>Εκπαιδευτικοί γνωστικών αντικειμένων</a:t>
            </a:r>
          </a:p>
          <a:p>
            <a:r>
              <a:rPr lang="el-GR" sz="3200" dirty="0"/>
              <a:t>Ανάπτυξη εκπαιδευτικού υλικού…</a:t>
            </a:r>
            <a:endParaRPr lang="en-US" sz="3200" dirty="0"/>
          </a:p>
        </p:txBody>
      </p:sp>
      <p:sp>
        <p:nvSpPr>
          <p:cNvPr id="4" name="Slide Number Placeholder 3">
            <a:extLst>
              <a:ext uri="{FF2B5EF4-FFF2-40B4-BE49-F238E27FC236}">
                <a16:creationId xmlns:a16="http://schemas.microsoft.com/office/drawing/2014/main" id="{A54F0696-C730-9E44-A58B-D4F328B76576}"/>
              </a:ext>
            </a:extLst>
          </p:cNvPr>
          <p:cNvSpPr>
            <a:spLocks noGrp="1"/>
          </p:cNvSpPr>
          <p:nvPr>
            <p:ph type="sldNum" sz="quarter" idx="12"/>
          </p:nvPr>
        </p:nvSpPr>
        <p:spPr/>
        <p:txBody>
          <a:bodyPr/>
          <a:lstStyle/>
          <a:p>
            <a:fld id="{4FAB73BC-B049-4115-A692-8D63A059BFB8}" type="slidenum">
              <a:rPr lang="en-US" smtClean="0"/>
              <a:t>64</a:t>
            </a:fld>
            <a:endParaRPr lang="en-US"/>
          </a:p>
        </p:txBody>
      </p:sp>
    </p:spTree>
    <p:extLst>
      <p:ext uri="{BB962C8B-B14F-4D97-AF65-F5344CB8AC3E}">
        <p14:creationId xmlns:p14="http://schemas.microsoft.com/office/powerpoint/2010/main" val="3002053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50DD-5BF0-EC4D-B870-E8B409D5DE23}"/>
              </a:ext>
            </a:extLst>
          </p:cNvPr>
          <p:cNvSpPr>
            <a:spLocks noGrp="1"/>
          </p:cNvSpPr>
          <p:nvPr>
            <p:ph type="title"/>
          </p:nvPr>
        </p:nvSpPr>
        <p:spPr>
          <a:xfrm>
            <a:off x="1252728" y="2404872"/>
            <a:ext cx="10058400" cy="1252728"/>
          </a:xfrm>
        </p:spPr>
        <p:txBody>
          <a:bodyPr>
            <a:normAutofit fontScale="90000"/>
          </a:bodyPr>
          <a:lstStyle/>
          <a:p>
            <a:pPr algn="ctr"/>
            <a:r>
              <a:rPr lang="el-GR" cap="none" dirty="0"/>
              <a:t>Ευχαριστούμε θερμά </a:t>
            </a:r>
            <a:br>
              <a:rPr lang="el-GR" cap="none" dirty="0"/>
            </a:br>
            <a:r>
              <a:rPr lang="el-GR" cap="none" dirty="0"/>
              <a:t>για την προσοχή σας </a:t>
            </a:r>
            <a:r>
              <a:rPr lang="el-GR" cap="none" dirty="0">
                <a:sym typeface="Wingdings" pitchFamily="2" charset="2"/>
              </a:rPr>
              <a:t></a:t>
            </a:r>
            <a:endParaRPr lang="en-US" cap="none" dirty="0"/>
          </a:p>
        </p:txBody>
      </p:sp>
      <p:sp>
        <p:nvSpPr>
          <p:cNvPr id="4" name="Slide Number Placeholder 3">
            <a:extLst>
              <a:ext uri="{FF2B5EF4-FFF2-40B4-BE49-F238E27FC236}">
                <a16:creationId xmlns:a16="http://schemas.microsoft.com/office/drawing/2014/main" id="{A54F0696-C730-9E44-A58B-D4F328B76576}"/>
              </a:ext>
            </a:extLst>
          </p:cNvPr>
          <p:cNvSpPr>
            <a:spLocks noGrp="1"/>
          </p:cNvSpPr>
          <p:nvPr>
            <p:ph type="sldNum" sz="quarter" idx="12"/>
          </p:nvPr>
        </p:nvSpPr>
        <p:spPr/>
        <p:txBody>
          <a:bodyPr/>
          <a:lstStyle/>
          <a:p>
            <a:fld id="{4FAB73BC-B049-4115-A692-8D63A059BFB8}" type="slidenum">
              <a:rPr lang="en-US" smtClean="0"/>
              <a:t>65</a:t>
            </a:fld>
            <a:endParaRPr lang="en-US"/>
          </a:p>
        </p:txBody>
      </p:sp>
    </p:spTree>
    <p:extLst>
      <p:ext uri="{BB962C8B-B14F-4D97-AF65-F5344CB8AC3E}">
        <p14:creationId xmlns:p14="http://schemas.microsoft.com/office/powerpoint/2010/main" val="159595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20F721-5D07-734A-B918-C0E6FD39D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766" y="1968039"/>
            <a:ext cx="8098325" cy="38486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itle 1">
            <a:extLst>
              <a:ext uri="{FF2B5EF4-FFF2-40B4-BE49-F238E27FC236}">
                <a16:creationId xmlns:a16="http://schemas.microsoft.com/office/drawing/2014/main" id="{708C6D16-62ED-6A44-AE22-15FAC3D40BDF}"/>
              </a:ext>
            </a:extLst>
          </p:cNvPr>
          <p:cNvSpPr txBox="1">
            <a:spLocks/>
          </p:cNvSpPr>
          <p:nvPr/>
        </p:nvSpPr>
        <p:spPr>
          <a:xfrm>
            <a:off x="1074965" y="237598"/>
            <a:ext cx="10584730" cy="100480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l-GR" sz="4800" cap="none" dirty="0" err="1"/>
              <a:t>Γλ</a:t>
            </a:r>
            <a:r>
              <a:rPr lang="en-US" sz="4800" cap="none" dirty="0" err="1"/>
              <a:t>ώ</a:t>
            </a:r>
            <a:r>
              <a:rPr lang="el-GR" sz="4800" cap="none" dirty="0" err="1"/>
              <a:t>σσα</a:t>
            </a:r>
            <a:r>
              <a:rPr lang="el-GR" sz="4800" cap="none" dirty="0"/>
              <a:t> </a:t>
            </a:r>
            <a:r>
              <a:rPr lang="en-US" sz="4800" cap="none" dirty="0"/>
              <a:t>vs</a:t>
            </a:r>
            <a:r>
              <a:rPr lang="el-GR" sz="4800" cap="none" dirty="0"/>
              <a:t> (επιστημονικό) περιεχόμενο </a:t>
            </a:r>
            <a:endParaRPr lang="en-US" sz="4800" cap="none" dirty="0"/>
          </a:p>
        </p:txBody>
      </p:sp>
      <p:sp>
        <p:nvSpPr>
          <p:cNvPr id="2" name="TextBox 1">
            <a:extLst>
              <a:ext uri="{FF2B5EF4-FFF2-40B4-BE49-F238E27FC236}">
                <a16:creationId xmlns:a16="http://schemas.microsoft.com/office/drawing/2014/main" id="{007B9D73-0A4D-4645-B519-06FBBAA902C6}"/>
              </a:ext>
            </a:extLst>
          </p:cNvPr>
          <p:cNvSpPr txBox="1"/>
          <p:nvPr/>
        </p:nvSpPr>
        <p:spPr>
          <a:xfrm>
            <a:off x="4340678" y="6049736"/>
            <a:ext cx="3510644" cy="461665"/>
          </a:xfrm>
          <a:prstGeom prst="rect">
            <a:avLst/>
          </a:prstGeom>
          <a:noFill/>
        </p:spPr>
        <p:txBody>
          <a:bodyPr wrap="square" rtlCol="0">
            <a:spAutoFit/>
          </a:bodyPr>
          <a:lstStyle/>
          <a:p>
            <a:r>
              <a:rPr lang="el-GR" sz="2400" dirty="0"/>
              <a:t>Βιολογία Α΄ Γυμνασίου</a:t>
            </a:r>
            <a:endParaRPr lang="en-GR" sz="2400" dirty="0"/>
          </a:p>
        </p:txBody>
      </p:sp>
      <p:sp>
        <p:nvSpPr>
          <p:cNvPr id="3" name="TextBox 2">
            <a:extLst>
              <a:ext uri="{FF2B5EF4-FFF2-40B4-BE49-F238E27FC236}">
                <a16:creationId xmlns:a16="http://schemas.microsoft.com/office/drawing/2014/main" id="{DEB3862C-2C00-2942-AADA-509C1D2B38B7}"/>
              </a:ext>
            </a:extLst>
          </p:cNvPr>
          <p:cNvSpPr txBox="1"/>
          <p:nvPr/>
        </p:nvSpPr>
        <p:spPr>
          <a:xfrm>
            <a:off x="1074965" y="1315092"/>
            <a:ext cx="9805368" cy="461665"/>
          </a:xfrm>
          <a:prstGeom prst="rect">
            <a:avLst/>
          </a:prstGeom>
          <a:noFill/>
        </p:spPr>
        <p:txBody>
          <a:bodyPr wrap="square" rtlCol="0">
            <a:spAutoFit/>
          </a:bodyPr>
          <a:lstStyle/>
          <a:p>
            <a:pPr marL="285750" indent="-285750">
              <a:buClr>
                <a:schemeClr val="accent2"/>
              </a:buClr>
              <a:buFont typeface="Wingdings" pitchFamily="2" charset="2"/>
              <a:buChar char="§"/>
            </a:pPr>
            <a:r>
              <a:rPr lang="el-GR" sz="2400" i="1" dirty="0"/>
              <a:t>Είναι δύσκολο το παρακάτω κείμενο; Ναι, όχι, γιατί, για ποιους/ποιες;</a:t>
            </a:r>
            <a:endParaRPr lang="en-GR" sz="2400" i="1" dirty="0"/>
          </a:p>
        </p:txBody>
      </p:sp>
      <p:sp>
        <p:nvSpPr>
          <p:cNvPr id="9" name="TextBox 8">
            <a:extLst>
              <a:ext uri="{FF2B5EF4-FFF2-40B4-BE49-F238E27FC236}">
                <a16:creationId xmlns:a16="http://schemas.microsoft.com/office/drawing/2014/main" id="{6FD72555-5FA3-094E-9AAC-94A94651089E}"/>
              </a:ext>
            </a:extLst>
          </p:cNvPr>
          <p:cNvSpPr txBox="1"/>
          <p:nvPr/>
        </p:nvSpPr>
        <p:spPr>
          <a:xfrm>
            <a:off x="1207578" y="2188396"/>
            <a:ext cx="646331" cy="3628282"/>
          </a:xfrm>
          <a:custGeom>
            <a:avLst/>
            <a:gdLst>
              <a:gd name="connsiteX0" fmla="*/ 0 w 646331"/>
              <a:gd name="connsiteY0" fmla="*/ 0 h 3628282"/>
              <a:gd name="connsiteX1" fmla="*/ 646331 w 646331"/>
              <a:gd name="connsiteY1" fmla="*/ 0 h 3628282"/>
              <a:gd name="connsiteX2" fmla="*/ 646331 w 646331"/>
              <a:gd name="connsiteY2" fmla="*/ 495865 h 3628282"/>
              <a:gd name="connsiteX3" fmla="*/ 646331 w 646331"/>
              <a:gd name="connsiteY3" fmla="*/ 1173145 h 3628282"/>
              <a:gd name="connsiteX4" fmla="*/ 646331 w 646331"/>
              <a:gd name="connsiteY4" fmla="*/ 1777858 h 3628282"/>
              <a:gd name="connsiteX5" fmla="*/ 646331 w 646331"/>
              <a:gd name="connsiteY5" fmla="*/ 2310006 h 3628282"/>
              <a:gd name="connsiteX6" fmla="*/ 646331 w 646331"/>
              <a:gd name="connsiteY6" fmla="*/ 2842154 h 3628282"/>
              <a:gd name="connsiteX7" fmla="*/ 646331 w 646331"/>
              <a:gd name="connsiteY7" fmla="*/ 3628282 h 3628282"/>
              <a:gd name="connsiteX8" fmla="*/ 0 w 646331"/>
              <a:gd name="connsiteY8" fmla="*/ 3628282 h 3628282"/>
              <a:gd name="connsiteX9" fmla="*/ 0 w 646331"/>
              <a:gd name="connsiteY9" fmla="*/ 3132417 h 3628282"/>
              <a:gd name="connsiteX10" fmla="*/ 0 w 646331"/>
              <a:gd name="connsiteY10" fmla="*/ 2563986 h 3628282"/>
              <a:gd name="connsiteX11" fmla="*/ 0 w 646331"/>
              <a:gd name="connsiteY11" fmla="*/ 1995555 h 3628282"/>
              <a:gd name="connsiteX12" fmla="*/ 0 w 646331"/>
              <a:gd name="connsiteY12" fmla="*/ 1354559 h 3628282"/>
              <a:gd name="connsiteX13" fmla="*/ 0 w 646331"/>
              <a:gd name="connsiteY13" fmla="*/ 786128 h 3628282"/>
              <a:gd name="connsiteX14" fmla="*/ 0 w 646331"/>
              <a:gd name="connsiteY14" fmla="*/ 0 h 362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331" h="3628282" extrusionOk="0">
                <a:moveTo>
                  <a:pt x="0" y="0"/>
                </a:moveTo>
                <a:cubicBezTo>
                  <a:pt x="129481" y="31542"/>
                  <a:pt x="377274" y="14851"/>
                  <a:pt x="646331" y="0"/>
                </a:cubicBezTo>
                <a:cubicBezTo>
                  <a:pt x="622908" y="231798"/>
                  <a:pt x="641393" y="316288"/>
                  <a:pt x="646331" y="495865"/>
                </a:cubicBezTo>
                <a:cubicBezTo>
                  <a:pt x="651269" y="675443"/>
                  <a:pt x="627610" y="988456"/>
                  <a:pt x="646331" y="1173145"/>
                </a:cubicBezTo>
                <a:cubicBezTo>
                  <a:pt x="665052" y="1357834"/>
                  <a:pt x="659304" y="1536676"/>
                  <a:pt x="646331" y="1777858"/>
                </a:cubicBezTo>
                <a:cubicBezTo>
                  <a:pt x="633358" y="2019040"/>
                  <a:pt x="644847" y="2060146"/>
                  <a:pt x="646331" y="2310006"/>
                </a:cubicBezTo>
                <a:cubicBezTo>
                  <a:pt x="647815" y="2559866"/>
                  <a:pt x="637365" y="2655678"/>
                  <a:pt x="646331" y="2842154"/>
                </a:cubicBezTo>
                <a:cubicBezTo>
                  <a:pt x="655297" y="3028630"/>
                  <a:pt x="615960" y="3405251"/>
                  <a:pt x="646331" y="3628282"/>
                </a:cubicBezTo>
                <a:cubicBezTo>
                  <a:pt x="469535" y="3657171"/>
                  <a:pt x="305626" y="3659308"/>
                  <a:pt x="0" y="3628282"/>
                </a:cubicBezTo>
                <a:cubicBezTo>
                  <a:pt x="-22200" y="3471702"/>
                  <a:pt x="-21897" y="3362579"/>
                  <a:pt x="0" y="3132417"/>
                </a:cubicBezTo>
                <a:cubicBezTo>
                  <a:pt x="21897" y="2902255"/>
                  <a:pt x="-3647" y="2751920"/>
                  <a:pt x="0" y="2563986"/>
                </a:cubicBezTo>
                <a:cubicBezTo>
                  <a:pt x="3647" y="2376052"/>
                  <a:pt x="-17220" y="2202351"/>
                  <a:pt x="0" y="1995555"/>
                </a:cubicBezTo>
                <a:cubicBezTo>
                  <a:pt x="17220" y="1788759"/>
                  <a:pt x="26838" y="1651892"/>
                  <a:pt x="0" y="1354559"/>
                </a:cubicBezTo>
                <a:cubicBezTo>
                  <a:pt x="-26838" y="1057226"/>
                  <a:pt x="-10805" y="990012"/>
                  <a:pt x="0" y="786128"/>
                </a:cubicBezTo>
                <a:cubicBezTo>
                  <a:pt x="10805" y="582244"/>
                  <a:pt x="-12477" y="264764"/>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vert270" wrap="square" rtlCol="0" anchor="ctr" anchorCtr="0">
            <a:spAutoFit/>
          </a:bodyPr>
          <a:lstStyle/>
          <a:p>
            <a:r>
              <a:rPr lang="el-GR" sz="3000" dirty="0"/>
              <a:t>Παιδαγωγικό κείμενο</a:t>
            </a:r>
            <a:endParaRPr lang="en-GR" sz="3000" dirty="0"/>
          </a:p>
        </p:txBody>
      </p:sp>
    </p:spTree>
    <p:extLst>
      <p:ext uri="{BB962C8B-B14F-4D97-AF65-F5344CB8AC3E}">
        <p14:creationId xmlns:p14="http://schemas.microsoft.com/office/powerpoint/2010/main" val="339061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A089B55-8E20-B14A-8240-E049B77243B0}"/>
              </a:ext>
            </a:extLst>
          </p:cNvPr>
          <p:cNvGrpSpPr/>
          <p:nvPr/>
        </p:nvGrpSpPr>
        <p:grpSpPr>
          <a:xfrm>
            <a:off x="1716123" y="2320937"/>
            <a:ext cx="8759754" cy="4144344"/>
            <a:chOff x="1228514" y="2092831"/>
            <a:chExt cx="8759754" cy="4144344"/>
          </a:xfrm>
        </p:grpSpPr>
        <p:pic>
          <p:nvPicPr>
            <p:cNvPr id="7" name="Picture 6" descr="Text&#10;&#10;Description automatically generated">
              <a:extLst>
                <a:ext uri="{FF2B5EF4-FFF2-40B4-BE49-F238E27FC236}">
                  <a16:creationId xmlns:a16="http://schemas.microsoft.com/office/drawing/2014/main" id="{76215DF5-736E-8140-9B59-D053F9FD4E20}"/>
                </a:ext>
              </a:extLst>
            </p:cNvPr>
            <p:cNvPicPr>
              <a:picLocks noChangeAspect="1"/>
            </p:cNvPicPr>
            <p:nvPr/>
          </p:nvPicPr>
          <p:blipFill rotWithShape="1">
            <a:blip r:embed="rId2">
              <a:extLst>
                <a:ext uri="{28A0092B-C50C-407E-A947-70E740481C1C}">
                  <a14:useLocalDpi xmlns:a14="http://schemas.microsoft.com/office/drawing/2010/main" val="0"/>
                </a:ext>
              </a:extLst>
            </a:blip>
            <a:srcRect r="2754" b="54168"/>
            <a:stretch/>
          </p:blipFill>
          <p:spPr>
            <a:xfrm>
              <a:off x="5460812" y="2092831"/>
              <a:ext cx="4527456" cy="2770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Text&#10;&#10;Description automatically generated">
              <a:extLst>
                <a:ext uri="{FF2B5EF4-FFF2-40B4-BE49-F238E27FC236}">
                  <a16:creationId xmlns:a16="http://schemas.microsoft.com/office/drawing/2014/main" id="{7A596B54-7511-4542-B659-8E77D44CBCD1}"/>
                </a:ext>
              </a:extLst>
            </p:cNvPr>
            <p:cNvPicPr>
              <a:picLocks noChangeAspect="1"/>
            </p:cNvPicPr>
            <p:nvPr/>
          </p:nvPicPr>
          <p:blipFill rotWithShape="1">
            <a:blip r:embed="rId2">
              <a:extLst>
                <a:ext uri="{28A0092B-C50C-407E-A947-70E740481C1C}">
                  <a14:useLocalDpi xmlns:a14="http://schemas.microsoft.com/office/drawing/2010/main" val="0"/>
                </a:ext>
              </a:extLst>
            </a:blip>
            <a:srcRect l="515" t="47929"/>
            <a:stretch/>
          </p:blipFill>
          <p:spPr>
            <a:xfrm>
              <a:off x="1228514" y="3489091"/>
              <a:ext cx="4044099" cy="27480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3" name="Title 1">
            <a:extLst>
              <a:ext uri="{FF2B5EF4-FFF2-40B4-BE49-F238E27FC236}">
                <a16:creationId xmlns:a16="http://schemas.microsoft.com/office/drawing/2014/main" id="{F35DF175-F076-2F45-A37C-A5A9BB0755CC}"/>
              </a:ext>
            </a:extLst>
          </p:cNvPr>
          <p:cNvSpPr txBox="1">
            <a:spLocks/>
          </p:cNvSpPr>
          <p:nvPr/>
        </p:nvSpPr>
        <p:spPr>
          <a:xfrm>
            <a:off x="1115786" y="392719"/>
            <a:ext cx="10584730" cy="100480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l-GR" sz="4800" cap="none" dirty="0" err="1"/>
              <a:t>Γλ</a:t>
            </a:r>
            <a:r>
              <a:rPr lang="en-US" sz="4800" cap="none" dirty="0" err="1"/>
              <a:t>ώ</a:t>
            </a:r>
            <a:r>
              <a:rPr lang="el-GR" sz="4800" cap="none" dirty="0" err="1"/>
              <a:t>σσα</a:t>
            </a:r>
            <a:r>
              <a:rPr lang="el-GR" sz="4800" cap="none" dirty="0"/>
              <a:t> </a:t>
            </a:r>
            <a:r>
              <a:rPr lang="en-US" sz="4800" cap="none" dirty="0"/>
              <a:t>vs</a:t>
            </a:r>
            <a:r>
              <a:rPr lang="el-GR" sz="4800" cap="none" dirty="0"/>
              <a:t> (επιστημονικό) περιεχόμενο </a:t>
            </a:r>
            <a:endParaRPr lang="en-US" sz="4800" cap="none" dirty="0"/>
          </a:p>
        </p:txBody>
      </p:sp>
      <p:sp>
        <p:nvSpPr>
          <p:cNvPr id="15" name="TextBox 14">
            <a:extLst>
              <a:ext uri="{FF2B5EF4-FFF2-40B4-BE49-F238E27FC236}">
                <a16:creationId xmlns:a16="http://schemas.microsoft.com/office/drawing/2014/main" id="{0D0293CA-8122-4249-9E0F-180C5464F4DE}"/>
              </a:ext>
            </a:extLst>
          </p:cNvPr>
          <p:cNvSpPr txBox="1"/>
          <p:nvPr/>
        </p:nvSpPr>
        <p:spPr>
          <a:xfrm>
            <a:off x="5948421" y="5552988"/>
            <a:ext cx="4668565" cy="461665"/>
          </a:xfrm>
          <a:prstGeom prst="rect">
            <a:avLst/>
          </a:prstGeom>
          <a:noFill/>
        </p:spPr>
        <p:txBody>
          <a:bodyPr wrap="square" rtlCol="0">
            <a:spAutoFit/>
          </a:bodyPr>
          <a:lstStyle/>
          <a:p>
            <a:pPr>
              <a:buClr>
                <a:schemeClr val="accent2"/>
              </a:buClr>
            </a:pPr>
            <a:r>
              <a:rPr lang="en-GB" sz="1200" dirty="0">
                <a:hlinkClick r:id="rId4"/>
              </a:rPr>
              <a:t>https://</a:t>
            </a:r>
            <a:r>
              <a:rPr lang="en-GB" sz="1200" dirty="0" err="1">
                <a:hlinkClick r:id="rId4"/>
              </a:rPr>
              <a:t>www.moh.gov.cy</a:t>
            </a:r>
            <a:r>
              <a:rPr lang="en-GB" sz="1200" dirty="0">
                <a:hlinkClick r:id="rId4"/>
              </a:rPr>
              <a:t>/</a:t>
            </a:r>
            <a:r>
              <a:rPr lang="en-GB" sz="1200" dirty="0" err="1">
                <a:hlinkClick r:id="rId4"/>
              </a:rPr>
              <a:t>moh</a:t>
            </a:r>
            <a:r>
              <a:rPr lang="en-GB" sz="1200" dirty="0">
                <a:hlinkClick r:id="rId4"/>
              </a:rPr>
              <a:t>/</a:t>
            </a:r>
            <a:r>
              <a:rPr lang="en-GB" sz="1200" dirty="0" err="1">
                <a:hlinkClick r:id="rId4"/>
              </a:rPr>
              <a:t>moh.nsf</a:t>
            </a:r>
            <a:r>
              <a:rPr lang="en-GB" sz="1200" dirty="0">
                <a:hlinkClick r:id="rId4"/>
              </a:rPr>
              <a:t>/All/B61D53E79B2D75E9C225851B003D33C7/$file/</a:t>
            </a:r>
            <a:r>
              <a:rPr lang="el-GR" sz="1200" dirty="0">
                <a:hlinkClick r:id="rId4"/>
              </a:rPr>
              <a:t>Ενημερωτικό%20Έντυπο%20</a:t>
            </a:r>
            <a:r>
              <a:rPr lang="en-GB" sz="1200" dirty="0">
                <a:hlinkClick r:id="rId4"/>
              </a:rPr>
              <a:t>GR.pdf</a:t>
            </a:r>
            <a:r>
              <a:rPr lang="el-GR" sz="1200" dirty="0"/>
              <a:t> </a:t>
            </a:r>
            <a:endParaRPr lang="en-GR" sz="1200" dirty="0"/>
          </a:p>
        </p:txBody>
      </p:sp>
      <p:sp>
        <p:nvSpPr>
          <p:cNvPr id="16" name="TextBox 15">
            <a:extLst>
              <a:ext uri="{FF2B5EF4-FFF2-40B4-BE49-F238E27FC236}">
                <a16:creationId xmlns:a16="http://schemas.microsoft.com/office/drawing/2014/main" id="{384CDE72-9DD3-964A-B2B3-E42C6487034A}"/>
              </a:ext>
            </a:extLst>
          </p:cNvPr>
          <p:cNvSpPr txBox="1"/>
          <p:nvPr/>
        </p:nvSpPr>
        <p:spPr>
          <a:xfrm>
            <a:off x="557226" y="2155538"/>
            <a:ext cx="738664" cy="3628282"/>
          </a:xfrm>
          <a:custGeom>
            <a:avLst/>
            <a:gdLst>
              <a:gd name="connsiteX0" fmla="*/ 0 w 738664"/>
              <a:gd name="connsiteY0" fmla="*/ 0 h 3628282"/>
              <a:gd name="connsiteX1" fmla="*/ 361945 w 738664"/>
              <a:gd name="connsiteY1" fmla="*/ 0 h 3628282"/>
              <a:gd name="connsiteX2" fmla="*/ 738664 w 738664"/>
              <a:gd name="connsiteY2" fmla="*/ 0 h 3628282"/>
              <a:gd name="connsiteX3" fmla="*/ 738664 w 738664"/>
              <a:gd name="connsiteY3" fmla="*/ 677279 h 3628282"/>
              <a:gd name="connsiteX4" fmla="*/ 738664 w 738664"/>
              <a:gd name="connsiteY4" fmla="*/ 1281993 h 3628282"/>
              <a:gd name="connsiteX5" fmla="*/ 738664 w 738664"/>
              <a:gd name="connsiteY5" fmla="*/ 1814141 h 3628282"/>
              <a:gd name="connsiteX6" fmla="*/ 738664 w 738664"/>
              <a:gd name="connsiteY6" fmla="*/ 2346289 h 3628282"/>
              <a:gd name="connsiteX7" fmla="*/ 738664 w 738664"/>
              <a:gd name="connsiteY7" fmla="*/ 2951003 h 3628282"/>
              <a:gd name="connsiteX8" fmla="*/ 738664 w 738664"/>
              <a:gd name="connsiteY8" fmla="*/ 3628282 h 3628282"/>
              <a:gd name="connsiteX9" fmla="*/ 384105 w 738664"/>
              <a:gd name="connsiteY9" fmla="*/ 3628282 h 3628282"/>
              <a:gd name="connsiteX10" fmla="*/ 0 w 738664"/>
              <a:gd name="connsiteY10" fmla="*/ 3628282 h 3628282"/>
              <a:gd name="connsiteX11" fmla="*/ 0 w 738664"/>
              <a:gd name="connsiteY11" fmla="*/ 3023568 h 3628282"/>
              <a:gd name="connsiteX12" fmla="*/ 0 w 738664"/>
              <a:gd name="connsiteY12" fmla="*/ 2382572 h 3628282"/>
              <a:gd name="connsiteX13" fmla="*/ 0 w 738664"/>
              <a:gd name="connsiteY13" fmla="*/ 1814141 h 3628282"/>
              <a:gd name="connsiteX14" fmla="*/ 0 w 738664"/>
              <a:gd name="connsiteY14" fmla="*/ 1136862 h 3628282"/>
              <a:gd name="connsiteX15" fmla="*/ 0 w 738664"/>
              <a:gd name="connsiteY15" fmla="*/ 0 h 362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664" h="3628282" extrusionOk="0">
                <a:moveTo>
                  <a:pt x="0" y="0"/>
                </a:moveTo>
                <a:cubicBezTo>
                  <a:pt x="76545" y="16209"/>
                  <a:pt x="183597" y="8455"/>
                  <a:pt x="361945" y="0"/>
                </a:cubicBezTo>
                <a:cubicBezTo>
                  <a:pt x="540294" y="-8455"/>
                  <a:pt x="554870" y="-1825"/>
                  <a:pt x="738664" y="0"/>
                </a:cubicBezTo>
                <a:cubicBezTo>
                  <a:pt x="740822" y="260511"/>
                  <a:pt x="717823" y="494054"/>
                  <a:pt x="738664" y="677279"/>
                </a:cubicBezTo>
                <a:cubicBezTo>
                  <a:pt x="759505" y="860504"/>
                  <a:pt x="753326" y="1037318"/>
                  <a:pt x="738664" y="1281993"/>
                </a:cubicBezTo>
                <a:cubicBezTo>
                  <a:pt x="724002" y="1526668"/>
                  <a:pt x="737180" y="1564281"/>
                  <a:pt x="738664" y="1814141"/>
                </a:cubicBezTo>
                <a:cubicBezTo>
                  <a:pt x="740148" y="2064001"/>
                  <a:pt x="729698" y="2159813"/>
                  <a:pt x="738664" y="2346289"/>
                </a:cubicBezTo>
                <a:cubicBezTo>
                  <a:pt x="747630" y="2532765"/>
                  <a:pt x="748320" y="2669039"/>
                  <a:pt x="738664" y="2951003"/>
                </a:cubicBezTo>
                <a:cubicBezTo>
                  <a:pt x="729008" y="3232967"/>
                  <a:pt x="705985" y="3470886"/>
                  <a:pt x="738664" y="3628282"/>
                </a:cubicBezTo>
                <a:cubicBezTo>
                  <a:pt x="657736" y="3638928"/>
                  <a:pt x="462422" y="3618718"/>
                  <a:pt x="384105" y="3628282"/>
                </a:cubicBezTo>
                <a:cubicBezTo>
                  <a:pt x="305788" y="3637846"/>
                  <a:pt x="171229" y="3636159"/>
                  <a:pt x="0" y="3628282"/>
                </a:cubicBezTo>
                <a:cubicBezTo>
                  <a:pt x="-19609" y="3483412"/>
                  <a:pt x="-29180" y="3248280"/>
                  <a:pt x="0" y="3023568"/>
                </a:cubicBezTo>
                <a:cubicBezTo>
                  <a:pt x="29180" y="2798856"/>
                  <a:pt x="26838" y="2679905"/>
                  <a:pt x="0" y="2382572"/>
                </a:cubicBezTo>
                <a:cubicBezTo>
                  <a:pt x="-26838" y="2085239"/>
                  <a:pt x="-10805" y="2018025"/>
                  <a:pt x="0" y="1814141"/>
                </a:cubicBezTo>
                <a:cubicBezTo>
                  <a:pt x="10805" y="1610257"/>
                  <a:pt x="-5649" y="1390590"/>
                  <a:pt x="0" y="1136862"/>
                </a:cubicBezTo>
                <a:cubicBezTo>
                  <a:pt x="5649" y="883134"/>
                  <a:pt x="23745" y="279466"/>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vert270" wrap="square" rtlCol="0" anchor="ctr" anchorCtr="0">
            <a:spAutoFit/>
          </a:bodyPr>
          <a:lstStyle/>
          <a:p>
            <a:r>
              <a:rPr lang="el-GR" sz="3600" dirty="0"/>
              <a:t>Χρηστικό κείμενο</a:t>
            </a:r>
            <a:endParaRPr lang="en-GR" sz="3600" dirty="0"/>
          </a:p>
        </p:txBody>
      </p:sp>
      <p:sp>
        <p:nvSpPr>
          <p:cNvPr id="17" name="TextBox 16">
            <a:extLst>
              <a:ext uri="{FF2B5EF4-FFF2-40B4-BE49-F238E27FC236}">
                <a16:creationId xmlns:a16="http://schemas.microsoft.com/office/drawing/2014/main" id="{C5928E41-ADB3-C744-9FA4-B75E35236EDE}"/>
              </a:ext>
            </a:extLst>
          </p:cNvPr>
          <p:cNvSpPr txBox="1"/>
          <p:nvPr/>
        </p:nvSpPr>
        <p:spPr>
          <a:xfrm>
            <a:off x="1115786" y="1545698"/>
            <a:ext cx="9805368" cy="461665"/>
          </a:xfrm>
          <a:prstGeom prst="rect">
            <a:avLst/>
          </a:prstGeom>
          <a:noFill/>
        </p:spPr>
        <p:txBody>
          <a:bodyPr wrap="square" rtlCol="0">
            <a:spAutoFit/>
          </a:bodyPr>
          <a:lstStyle/>
          <a:p>
            <a:pPr marL="285750" indent="-285750">
              <a:buClr>
                <a:schemeClr val="accent2"/>
              </a:buClr>
              <a:buFont typeface="Wingdings" pitchFamily="2" charset="2"/>
              <a:buChar char="§"/>
            </a:pPr>
            <a:r>
              <a:rPr lang="el-GR" sz="2400" i="1" dirty="0"/>
              <a:t>Είναι δύσκολο το παρακάτω κείμενο; Ναι, όχι, γιατί, για ποιους/ποιες;</a:t>
            </a:r>
            <a:endParaRPr lang="en-GR" sz="2400" i="1" dirty="0"/>
          </a:p>
        </p:txBody>
      </p:sp>
    </p:spTree>
    <p:extLst>
      <p:ext uri="{BB962C8B-B14F-4D97-AF65-F5344CB8AC3E}">
        <p14:creationId xmlns:p14="http://schemas.microsoft.com/office/powerpoint/2010/main" val="174854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5DF175-F076-2F45-A37C-A5A9BB0755CC}"/>
              </a:ext>
            </a:extLst>
          </p:cNvPr>
          <p:cNvSpPr txBox="1">
            <a:spLocks/>
          </p:cNvSpPr>
          <p:nvPr/>
        </p:nvSpPr>
        <p:spPr>
          <a:xfrm>
            <a:off x="1115786" y="392719"/>
            <a:ext cx="10584730" cy="100480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l-GR" sz="4800" cap="none" dirty="0" err="1"/>
              <a:t>Γλ</a:t>
            </a:r>
            <a:r>
              <a:rPr lang="en-US" sz="4800" cap="none" dirty="0" err="1"/>
              <a:t>ώ</a:t>
            </a:r>
            <a:r>
              <a:rPr lang="el-GR" sz="4800" cap="none" dirty="0" err="1"/>
              <a:t>σσα</a:t>
            </a:r>
            <a:r>
              <a:rPr lang="el-GR" sz="4800" cap="none" dirty="0"/>
              <a:t> </a:t>
            </a:r>
            <a:r>
              <a:rPr lang="en-US" sz="4800" cap="none" dirty="0"/>
              <a:t>vs</a:t>
            </a:r>
            <a:r>
              <a:rPr lang="el-GR" sz="4800" cap="none" dirty="0"/>
              <a:t> (επιστημονικό) περιεχόμενο </a:t>
            </a:r>
            <a:endParaRPr lang="en-US" sz="4800" cap="none" dirty="0"/>
          </a:p>
        </p:txBody>
      </p:sp>
      <p:sp>
        <p:nvSpPr>
          <p:cNvPr id="16" name="TextBox 15">
            <a:extLst>
              <a:ext uri="{FF2B5EF4-FFF2-40B4-BE49-F238E27FC236}">
                <a16:creationId xmlns:a16="http://schemas.microsoft.com/office/drawing/2014/main" id="{384CDE72-9DD3-964A-B2B3-E42C6487034A}"/>
              </a:ext>
            </a:extLst>
          </p:cNvPr>
          <p:cNvSpPr txBox="1"/>
          <p:nvPr/>
        </p:nvSpPr>
        <p:spPr>
          <a:xfrm>
            <a:off x="280227" y="2592888"/>
            <a:ext cx="1292662" cy="3190932"/>
          </a:xfrm>
          <a:custGeom>
            <a:avLst/>
            <a:gdLst>
              <a:gd name="connsiteX0" fmla="*/ 0 w 1292662"/>
              <a:gd name="connsiteY0" fmla="*/ 0 h 3190932"/>
              <a:gd name="connsiteX1" fmla="*/ 633404 w 1292662"/>
              <a:gd name="connsiteY1" fmla="*/ 0 h 3190932"/>
              <a:gd name="connsiteX2" fmla="*/ 1292662 w 1292662"/>
              <a:gd name="connsiteY2" fmla="*/ 0 h 3190932"/>
              <a:gd name="connsiteX3" fmla="*/ 1292662 w 1292662"/>
              <a:gd name="connsiteY3" fmla="*/ 702005 h 3190932"/>
              <a:gd name="connsiteX4" fmla="*/ 1292662 w 1292662"/>
              <a:gd name="connsiteY4" fmla="*/ 1340191 h 3190932"/>
              <a:gd name="connsiteX5" fmla="*/ 1292662 w 1292662"/>
              <a:gd name="connsiteY5" fmla="*/ 1914559 h 3190932"/>
              <a:gd name="connsiteX6" fmla="*/ 1292662 w 1292662"/>
              <a:gd name="connsiteY6" fmla="*/ 2488927 h 3190932"/>
              <a:gd name="connsiteX7" fmla="*/ 1292662 w 1292662"/>
              <a:gd name="connsiteY7" fmla="*/ 3190932 h 3190932"/>
              <a:gd name="connsiteX8" fmla="*/ 646331 w 1292662"/>
              <a:gd name="connsiteY8" fmla="*/ 3190932 h 3190932"/>
              <a:gd name="connsiteX9" fmla="*/ 0 w 1292662"/>
              <a:gd name="connsiteY9" fmla="*/ 3190932 h 3190932"/>
              <a:gd name="connsiteX10" fmla="*/ 0 w 1292662"/>
              <a:gd name="connsiteY10" fmla="*/ 2552746 h 3190932"/>
              <a:gd name="connsiteX11" fmla="*/ 0 w 1292662"/>
              <a:gd name="connsiteY11" fmla="*/ 1946469 h 3190932"/>
              <a:gd name="connsiteX12" fmla="*/ 0 w 1292662"/>
              <a:gd name="connsiteY12" fmla="*/ 1276373 h 3190932"/>
              <a:gd name="connsiteX13" fmla="*/ 0 w 1292662"/>
              <a:gd name="connsiteY13" fmla="*/ 670096 h 3190932"/>
              <a:gd name="connsiteX14" fmla="*/ 0 w 1292662"/>
              <a:gd name="connsiteY14" fmla="*/ 0 h 319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662" h="3190932" extrusionOk="0">
                <a:moveTo>
                  <a:pt x="0" y="0"/>
                </a:moveTo>
                <a:cubicBezTo>
                  <a:pt x="189561" y="29198"/>
                  <a:pt x="433659" y="20976"/>
                  <a:pt x="633404" y="0"/>
                </a:cubicBezTo>
                <a:cubicBezTo>
                  <a:pt x="833149" y="-20976"/>
                  <a:pt x="980950" y="22822"/>
                  <a:pt x="1292662" y="0"/>
                </a:cubicBezTo>
                <a:cubicBezTo>
                  <a:pt x="1263521" y="196831"/>
                  <a:pt x="1315187" y="553436"/>
                  <a:pt x="1292662" y="702005"/>
                </a:cubicBezTo>
                <a:cubicBezTo>
                  <a:pt x="1270137" y="850574"/>
                  <a:pt x="1299926" y="1154577"/>
                  <a:pt x="1292662" y="1340191"/>
                </a:cubicBezTo>
                <a:cubicBezTo>
                  <a:pt x="1285398" y="1525805"/>
                  <a:pt x="1310755" y="1658092"/>
                  <a:pt x="1292662" y="1914559"/>
                </a:cubicBezTo>
                <a:cubicBezTo>
                  <a:pt x="1274569" y="2171026"/>
                  <a:pt x="1297839" y="2211319"/>
                  <a:pt x="1292662" y="2488927"/>
                </a:cubicBezTo>
                <a:cubicBezTo>
                  <a:pt x="1287485" y="2766535"/>
                  <a:pt x="1297381" y="2962546"/>
                  <a:pt x="1292662" y="3190932"/>
                </a:cubicBezTo>
                <a:cubicBezTo>
                  <a:pt x="1115866" y="3219821"/>
                  <a:pt x="951957" y="3221958"/>
                  <a:pt x="646331" y="3190932"/>
                </a:cubicBezTo>
                <a:cubicBezTo>
                  <a:pt x="340705" y="3159906"/>
                  <a:pt x="285778" y="3169697"/>
                  <a:pt x="0" y="3190932"/>
                </a:cubicBezTo>
                <a:cubicBezTo>
                  <a:pt x="8902" y="2995290"/>
                  <a:pt x="3169" y="2811634"/>
                  <a:pt x="0" y="2552746"/>
                </a:cubicBezTo>
                <a:cubicBezTo>
                  <a:pt x="-3169" y="2293858"/>
                  <a:pt x="18461" y="2113733"/>
                  <a:pt x="0" y="1946469"/>
                </a:cubicBezTo>
                <a:cubicBezTo>
                  <a:pt x="-18461" y="1779205"/>
                  <a:pt x="-14734" y="1436981"/>
                  <a:pt x="0" y="1276373"/>
                </a:cubicBezTo>
                <a:cubicBezTo>
                  <a:pt x="14734" y="1115765"/>
                  <a:pt x="-25498" y="848876"/>
                  <a:pt x="0" y="670096"/>
                </a:cubicBezTo>
                <a:cubicBezTo>
                  <a:pt x="25498" y="491316"/>
                  <a:pt x="-29513" y="288678"/>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vert270" wrap="square" rtlCol="0" anchor="ctr" anchorCtr="0">
            <a:spAutoFit/>
          </a:bodyPr>
          <a:lstStyle/>
          <a:p>
            <a:r>
              <a:rPr lang="el-GR" sz="3600" dirty="0"/>
              <a:t>Χιουμοριστικό κείμενο</a:t>
            </a:r>
            <a:endParaRPr lang="en-GR" sz="3600" dirty="0"/>
          </a:p>
        </p:txBody>
      </p:sp>
      <p:pic>
        <p:nvPicPr>
          <p:cNvPr id="1026" name="Picture 2" descr="Οι σύγχυση με τις μάσκες στο στόχαστρο του Αρκά | tovima.gr">
            <a:extLst>
              <a:ext uri="{FF2B5EF4-FFF2-40B4-BE49-F238E27FC236}">
                <a16:creationId xmlns:a16="http://schemas.microsoft.com/office/drawing/2014/main" id="{FB277568-8F0A-2F44-90C6-936E70047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126" y="1806026"/>
            <a:ext cx="7361129" cy="443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43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3094</Words>
  <Application>Microsoft Macintosh PowerPoint</Application>
  <PresentationFormat>Widescreen</PresentationFormat>
  <Paragraphs>357</Paragraphs>
  <Slides>65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Cambria</vt:lpstr>
      <vt:lpstr>Cambria Math</vt:lpstr>
      <vt:lpstr>Doulos SIL</vt:lpstr>
      <vt:lpstr>Gentium Plus</vt:lpstr>
      <vt:lpstr>Rockwell</vt:lpstr>
      <vt:lpstr>Rockwell Condensed</vt:lpstr>
      <vt:lpstr>Rockwell Extra Bold</vt:lpstr>
      <vt:lpstr>Wingdings</vt:lpstr>
      <vt:lpstr>Wood Type</vt:lpstr>
      <vt:lpstr>Ακαδημαϊκός &amp; επιστημονικός  γραμματισμός στη 2Γ Αναλυτικό Πρόγραμμα Σπουδών για την Ελληνική ως Δεύτερη  </vt:lpstr>
      <vt:lpstr>Τι μας φέρνει σήμερα εδώ;</vt:lpstr>
      <vt:lpstr>Κοινές παραδοχές</vt:lpstr>
      <vt:lpstr>PowerPoint Presentation</vt:lpstr>
      <vt:lpstr>Κοινές διαπιστώσεις</vt:lpstr>
      <vt:lpstr>Κοινές διαπιστώσεις</vt:lpstr>
      <vt:lpstr>PowerPoint Presentation</vt:lpstr>
      <vt:lpstr>PowerPoint Presentation</vt:lpstr>
      <vt:lpstr>PowerPoint Presentation</vt:lpstr>
      <vt:lpstr>PowerPoint Presentation</vt:lpstr>
      <vt:lpstr>PISA;;;</vt:lpstr>
      <vt:lpstr>PISA;;;</vt:lpstr>
      <vt:lpstr>PISA;;;</vt:lpstr>
      <vt:lpstr>Γλώσσα vs (επιστημονικό) περιεχόμενο</vt:lpstr>
      <vt:lpstr>ΑΠΣ για την Ελληνική ως 2Γ</vt:lpstr>
      <vt:lpstr>Συνεργασία ανάμεσα στις βαθμίδες</vt:lpstr>
      <vt:lpstr>Έμφαση στα μαθησιακά αποτελέσματα</vt:lpstr>
      <vt:lpstr>Δείκτες επιτυχίας &amp; επάρκειας</vt:lpstr>
      <vt:lpstr>Δείκτες επιτυχίας &amp; επάρκειας</vt:lpstr>
      <vt:lpstr>Συνδυαστική προσέγγιση γλώσσας &amp; (επιστημονικού) περιεχομένου</vt:lpstr>
      <vt:lpstr>Ακαδημαϊκός γραμματισμός </vt:lpstr>
      <vt:lpstr>Η σημασία του ακαδημαϊκού γραμματισμού</vt:lpstr>
      <vt:lpstr>Ακαδημαϊκός λόγος</vt:lpstr>
      <vt:lpstr>Επιστημονικός γραμματισμός Ορισμοί</vt:lpstr>
      <vt:lpstr>Επιστημονικός γραμματισμός</vt:lpstr>
      <vt:lpstr>Επιστημονικός γραμματισμός</vt:lpstr>
      <vt:lpstr>Επιστημονικός γραμματισμός</vt:lpstr>
      <vt:lpstr>Η σημασία του επιστημονικού γραμματισμού</vt:lpstr>
      <vt:lpstr>Ο επιστημονικός λόγος</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Τα χαρακτηριστικά του επιστημονικού λόγου</vt:lpstr>
      <vt:lpstr>Οι δυσκολίες του επιστημονικού λόγου</vt:lpstr>
      <vt:lpstr>Οι δυσκολίες του επιστημονικού λόγου</vt:lpstr>
      <vt:lpstr>Οι δυσκολίες του επιστημονικού λόγου</vt:lpstr>
      <vt:lpstr>Διασύνδεση Επιστημονικού – Γλωσσικού γραμματισμού</vt:lpstr>
      <vt:lpstr>Στόχος;;;</vt:lpstr>
      <vt:lpstr>Πώς;;;</vt:lpstr>
      <vt:lpstr>Προσεγγίσεις Διδασκαλίας της Γλώσσας Βάσει Περιεχομένου</vt:lpstr>
      <vt:lpstr>Η προσέγγιση CALLA – Διδασκαλία της Γλώσσας με βάση το Περιεχόμενο </vt:lpstr>
      <vt:lpstr>Η προσέγγιση CALLA</vt:lpstr>
      <vt:lpstr>Στάδια της διδασκαλίας-CALLA</vt:lpstr>
      <vt:lpstr>PowerPoint Presentation</vt:lpstr>
      <vt:lpstr>PowerPoint Presentation</vt:lpstr>
      <vt:lpstr>PowerPoint Presentation</vt:lpstr>
      <vt:lpstr>Σελίδα ΕΛΕΦΥΣ</vt:lpstr>
      <vt:lpstr>Στάδια της διδασκαλίας-CALLA</vt:lpstr>
      <vt:lpstr>Στάδια της διδασκαλίας-CALLA</vt:lpstr>
      <vt:lpstr>Η προσέγγιση CLIL</vt:lpstr>
      <vt:lpstr>Η προσέγγιση CLIL</vt:lpstr>
      <vt:lpstr>Η προσέγγιση CLIL</vt:lpstr>
      <vt:lpstr>Η προσέγγιση CLIL</vt:lpstr>
      <vt:lpstr>Μόνο για τη μεταβατική τάξη;</vt:lpstr>
      <vt:lpstr>Μόνο για τη μεταβατική τάξη;</vt:lpstr>
      <vt:lpstr>Συνεργασία διδασκόντων</vt:lpstr>
      <vt:lpstr>Στην πράξη;</vt:lpstr>
      <vt:lpstr>Στην πράξη;</vt:lpstr>
      <vt:lpstr>Coming soon…</vt:lpstr>
      <vt:lpstr>Ευχαριστούμε θερμά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Ακαδημαϊκός &amp; επιστημονικός  γραμματισμός στη 2Γ Αναλυτικό Πρόγραμμα Σπουδών για την Ελληνική ως Δεύτερη  </dc:title>
  <dc:creator>Maria Mitsiaki</dc:creator>
  <cp:lastModifiedBy>Maria Mitsiaki</cp:lastModifiedBy>
  <cp:revision>2</cp:revision>
  <dcterms:created xsi:type="dcterms:W3CDTF">2020-11-21T15:23:29Z</dcterms:created>
  <dcterms:modified xsi:type="dcterms:W3CDTF">2020-11-21T15:30:40Z</dcterms:modified>
</cp:coreProperties>
</file>