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 id="2147483700" r:id="rId4"/>
    <p:sldMasterId id="2147483713" r:id="rId5"/>
    <p:sldMasterId id="2147483726" r:id="rId6"/>
    <p:sldMasterId id="2147483739" r:id="rId7"/>
  </p:sldMasterIdLst>
  <p:notesMasterIdLst>
    <p:notesMasterId r:id="rId48"/>
  </p:notesMasterIdLst>
  <p:sldIdLst>
    <p:sldId id="388"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Arial"/>
              </a:rPr>
              <a:t>Πατήστε για μετακίνηση της διαφάνειας</a:t>
            </a:r>
          </a:p>
        </p:txBody>
      </p:sp>
      <p:sp>
        <p:nvSpPr>
          <p:cNvPr id="36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l-GR" sz="2000" b="0" strike="noStrike" spc="-1">
                <a:latin typeface="Arial"/>
              </a:rPr>
              <a:t>Πατήστε για επεξεργασία της μορφής των σημειώσεων</a:t>
            </a:r>
          </a:p>
        </p:txBody>
      </p:sp>
      <p:sp>
        <p:nvSpPr>
          <p:cNvPr id="36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l-GR" sz="1400" b="0" strike="noStrike" spc="-1">
                <a:latin typeface="Times New Roman"/>
              </a:rPr>
              <a:t>&lt;κεφαλίδα&gt;</a:t>
            </a:r>
          </a:p>
        </p:txBody>
      </p:sp>
      <p:sp>
        <p:nvSpPr>
          <p:cNvPr id="364" name="PlaceHolder 4"/>
          <p:cNvSpPr>
            <a:spLocks noGrp="1"/>
          </p:cNvSpPr>
          <p:nvPr>
            <p:ph type="dt" idx="25"/>
          </p:nvPr>
        </p:nvSpPr>
        <p:spPr>
          <a:xfrm>
            <a:off x="4278960" y="0"/>
            <a:ext cx="3280680" cy="534240"/>
          </a:xfrm>
          <a:prstGeom prst="rect">
            <a:avLst/>
          </a:prstGeom>
          <a:noFill/>
          <a:ln w="0">
            <a:noFill/>
          </a:ln>
        </p:spPr>
        <p:txBody>
          <a:bodyPr lIns="0" tIns="0" rIns="0" bIns="0" anchor="t">
            <a:noAutofit/>
          </a:bodyPr>
          <a:lstStyle>
            <a:lvl1pPr algn="r">
              <a:buNone/>
              <a:defRPr lang="el-GR" sz="1400" b="0" strike="noStrike" spc="-1">
                <a:latin typeface="Times New Roman"/>
              </a:defRPr>
            </a:lvl1pPr>
          </a:lstStyle>
          <a:p>
            <a:pPr algn="r">
              <a:buNone/>
            </a:pPr>
            <a:r>
              <a:rPr lang="el-GR" sz="1400" b="0" strike="noStrike" spc="-1">
                <a:latin typeface="Times New Roman"/>
              </a:rPr>
              <a:t>&lt;ημερομηνία/ώρα&gt;</a:t>
            </a:r>
          </a:p>
        </p:txBody>
      </p:sp>
      <p:sp>
        <p:nvSpPr>
          <p:cNvPr id="365" name="PlaceHolder 5"/>
          <p:cNvSpPr>
            <a:spLocks noGrp="1"/>
          </p:cNvSpPr>
          <p:nvPr>
            <p:ph type="ftr" idx="26"/>
          </p:nvPr>
        </p:nvSpPr>
        <p:spPr>
          <a:xfrm>
            <a:off x="0" y="10157400"/>
            <a:ext cx="3280680" cy="534240"/>
          </a:xfrm>
          <a:prstGeom prst="rect">
            <a:avLst/>
          </a:prstGeom>
          <a:noFill/>
          <a:ln w="0">
            <a:noFill/>
          </a:ln>
        </p:spPr>
        <p:txBody>
          <a:bodyPr lIns="0" tIns="0" rIns="0" bIns="0" anchor="b">
            <a:noAutofit/>
          </a:bodyPr>
          <a:lstStyle>
            <a:lvl1pPr>
              <a:defRPr lang="el-GR" sz="1400" b="0" strike="noStrike" spc="-1">
                <a:latin typeface="Times New Roman"/>
              </a:defRPr>
            </a:lvl1pPr>
          </a:lstStyle>
          <a:p>
            <a:r>
              <a:rPr lang="el-GR" sz="1400" b="0" strike="noStrike" spc="-1">
                <a:latin typeface="Times New Roman"/>
              </a:rPr>
              <a:t>&lt;υποσέλιδο&gt;</a:t>
            </a:r>
          </a:p>
        </p:txBody>
      </p:sp>
      <p:sp>
        <p:nvSpPr>
          <p:cNvPr id="366" name="PlaceHolder 6"/>
          <p:cNvSpPr>
            <a:spLocks noGrp="1"/>
          </p:cNvSpPr>
          <p:nvPr>
            <p:ph type="sldNum" idx="27"/>
          </p:nvPr>
        </p:nvSpPr>
        <p:spPr>
          <a:xfrm>
            <a:off x="4278960" y="10157400"/>
            <a:ext cx="3280680" cy="534240"/>
          </a:xfrm>
          <a:prstGeom prst="rect">
            <a:avLst/>
          </a:prstGeom>
          <a:noFill/>
          <a:ln w="0">
            <a:noFill/>
          </a:ln>
        </p:spPr>
        <p:txBody>
          <a:bodyPr lIns="0" tIns="0" rIns="0" bIns="0" anchor="b">
            <a:noAutofit/>
          </a:bodyPr>
          <a:lstStyle>
            <a:lvl1pPr algn="r">
              <a:buNone/>
              <a:defRPr lang="el-GR" sz="1400" b="0" strike="noStrike" spc="-1">
                <a:latin typeface="Times New Roman"/>
              </a:defRPr>
            </a:lvl1pPr>
          </a:lstStyle>
          <a:p>
            <a:pPr algn="r">
              <a:buNone/>
            </a:pPr>
            <a:fld id="{98B96153-1392-4E36-8D9F-7AAB2C8B08F3}" type="slidenum">
              <a:rPr lang="el-GR" sz="1400" b="0" strike="noStrike" spc="-1">
                <a:latin typeface="Times New Roman"/>
              </a:rP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noRot="1" noChangeAspect="1"/>
          </p:cNvSpPr>
          <p:nvPr>
            <p:ph type="sldImg"/>
          </p:nvPr>
        </p:nvSpPr>
        <p:spPr>
          <a:xfrm>
            <a:off x="685800" y="1143000"/>
            <a:ext cx="5486400" cy="3086100"/>
          </a:xfrm>
          <a:prstGeom prst="rect">
            <a:avLst/>
          </a:prstGeom>
          <a:ln w="0">
            <a:noFill/>
          </a:ln>
        </p:spPr>
      </p:sp>
      <p:sp>
        <p:nvSpPr>
          <p:cNvPr id="475"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l-GR" sz="2000" b="0" strike="noStrike" spc="-1">
              <a:latin typeface="Arial"/>
            </a:endParaRPr>
          </a:p>
        </p:txBody>
      </p:sp>
      <p:sp>
        <p:nvSpPr>
          <p:cNvPr id="476"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D79233AA-5A12-44EB-B811-34325E3CDB1B}" type="slidenum">
              <a:rPr lang="el-GR" sz="1200" b="0" strike="noStrike" spc="-1">
                <a:solidFill>
                  <a:srgbClr val="000000"/>
                </a:solidFill>
                <a:latin typeface="+mn-lt"/>
                <a:ea typeface="+mn-ea"/>
              </a:rPr>
              <a:t>2</a:t>
            </a:fld>
            <a:endParaRPr lang="el-G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PlaceHolder 1"/>
          <p:cNvSpPr>
            <a:spLocks noGrp="1" noRot="1" noChangeAspect="1"/>
          </p:cNvSpPr>
          <p:nvPr>
            <p:ph type="sldImg"/>
          </p:nvPr>
        </p:nvSpPr>
        <p:spPr>
          <a:xfrm>
            <a:off x="685800" y="1143000"/>
            <a:ext cx="5486400" cy="3086100"/>
          </a:xfrm>
          <a:prstGeom prst="rect">
            <a:avLst/>
          </a:prstGeom>
          <a:ln w="0">
            <a:noFill/>
          </a:ln>
        </p:spPr>
      </p:sp>
      <p:sp>
        <p:nvSpPr>
          <p:cNvPr id="50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l-GR" sz="2000" b="0" strike="noStrike" spc="-1">
              <a:latin typeface="Arial"/>
            </a:endParaRPr>
          </a:p>
        </p:txBody>
      </p:sp>
      <p:sp>
        <p:nvSpPr>
          <p:cNvPr id="503"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latin typeface="Times New Roman"/>
              </a:defRPr>
            </a:lvl1pPr>
          </a:lstStyle>
          <a:p>
            <a:pPr algn="r">
              <a:lnSpc>
                <a:spcPct val="100000"/>
              </a:lnSpc>
              <a:buNone/>
            </a:pPr>
            <a:fld id="{E8F781C9-778D-4475-92DB-FB7BED446282}" type="slidenum">
              <a:rPr lang="el-GR" sz="1200" b="0" strike="noStrike" spc="-1">
                <a:latin typeface="Times New Roman"/>
              </a:rPr>
              <a:t>40</a:t>
            </a:fld>
            <a:endParaRPr lang="el-G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PlaceHolder 1"/>
          <p:cNvSpPr>
            <a:spLocks noGrp="1" noRot="1" noChangeAspect="1"/>
          </p:cNvSpPr>
          <p:nvPr>
            <p:ph type="sldImg"/>
          </p:nvPr>
        </p:nvSpPr>
        <p:spPr>
          <a:xfrm>
            <a:off x="685800" y="1143000"/>
            <a:ext cx="5486040" cy="3085920"/>
          </a:xfrm>
          <a:prstGeom prst="rect">
            <a:avLst/>
          </a:prstGeom>
          <a:ln w="0">
            <a:noFill/>
          </a:ln>
        </p:spPr>
      </p:sp>
      <p:sp>
        <p:nvSpPr>
          <p:cNvPr id="478"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79"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E1360EB9-6D39-4911-BBF5-708BACEF409C}" type="slidenum">
              <a:rPr lang="el-GR" sz="1200" b="0" strike="noStrike" spc="-1">
                <a:solidFill>
                  <a:srgbClr val="000000"/>
                </a:solidFill>
                <a:latin typeface="+mn-lt"/>
                <a:ea typeface="+mn-ea"/>
              </a:rPr>
              <a:t>19</a:t>
            </a:fld>
            <a:endParaRPr lang="el-G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noRot="1" noChangeAspect="1"/>
          </p:cNvSpPr>
          <p:nvPr>
            <p:ph type="sldImg"/>
          </p:nvPr>
        </p:nvSpPr>
        <p:spPr>
          <a:xfrm>
            <a:off x="685800" y="1143000"/>
            <a:ext cx="5486040" cy="3085920"/>
          </a:xfrm>
          <a:prstGeom prst="rect">
            <a:avLst/>
          </a:prstGeom>
          <a:ln w="0">
            <a:noFill/>
          </a:ln>
        </p:spPr>
      </p:sp>
      <p:sp>
        <p:nvSpPr>
          <p:cNvPr id="481"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82"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49CAEDE1-E305-4E3C-9989-7B5D610DDDEF}" type="slidenum">
              <a:rPr lang="el-GR" sz="1200" b="0" strike="noStrike" spc="-1">
                <a:solidFill>
                  <a:srgbClr val="000000"/>
                </a:solidFill>
                <a:latin typeface="+mn-lt"/>
                <a:ea typeface="+mn-ea"/>
              </a:rPr>
              <a:t>20</a:t>
            </a:fld>
            <a:endParaRPr lang="el-G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noRot="1" noChangeAspect="1"/>
          </p:cNvSpPr>
          <p:nvPr>
            <p:ph type="sldImg"/>
          </p:nvPr>
        </p:nvSpPr>
        <p:spPr>
          <a:xfrm>
            <a:off x="685800" y="1143000"/>
            <a:ext cx="5486040" cy="3085920"/>
          </a:xfrm>
          <a:prstGeom prst="rect">
            <a:avLst/>
          </a:prstGeom>
          <a:ln w="0">
            <a:noFill/>
          </a:ln>
        </p:spPr>
      </p:sp>
      <p:sp>
        <p:nvSpPr>
          <p:cNvPr id="484"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85"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9D91362E-DF94-4E67-96A3-52F29B406D22}" type="slidenum">
              <a:rPr lang="el-GR" sz="1200" b="0" strike="noStrike" spc="-1">
                <a:solidFill>
                  <a:srgbClr val="000000"/>
                </a:solidFill>
                <a:latin typeface="+mn-lt"/>
                <a:ea typeface="+mn-ea"/>
              </a:rPr>
              <a:t>21</a:t>
            </a:fld>
            <a:endParaRPr lang="el-G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noRot="1" noChangeAspect="1"/>
          </p:cNvSpPr>
          <p:nvPr>
            <p:ph type="sldImg"/>
          </p:nvPr>
        </p:nvSpPr>
        <p:spPr>
          <a:xfrm>
            <a:off x="685800" y="1143000"/>
            <a:ext cx="5486040" cy="3085920"/>
          </a:xfrm>
          <a:prstGeom prst="rect">
            <a:avLst/>
          </a:prstGeom>
          <a:ln w="0">
            <a:noFill/>
          </a:ln>
        </p:spPr>
      </p:sp>
      <p:sp>
        <p:nvSpPr>
          <p:cNvPr id="487"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88"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FB1A0789-9321-4C59-8FF4-BB6DCBA61DA1}" type="slidenum">
              <a:rPr lang="el-GR" sz="1200" b="0" strike="noStrike" spc="-1">
                <a:solidFill>
                  <a:srgbClr val="000000"/>
                </a:solidFill>
                <a:latin typeface="+mn-lt"/>
                <a:ea typeface="+mn-ea"/>
              </a:rPr>
              <a:t>26</a:t>
            </a:fld>
            <a:endParaRPr lang="el-G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ceHolder 1"/>
          <p:cNvSpPr>
            <a:spLocks noGrp="1" noRot="1" noChangeAspect="1"/>
          </p:cNvSpPr>
          <p:nvPr>
            <p:ph type="sldImg"/>
          </p:nvPr>
        </p:nvSpPr>
        <p:spPr>
          <a:xfrm>
            <a:off x="685800" y="1143000"/>
            <a:ext cx="5486040" cy="3085920"/>
          </a:xfrm>
          <a:prstGeom prst="rect">
            <a:avLst/>
          </a:prstGeom>
          <a:ln w="0">
            <a:noFill/>
          </a:ln>
        </p:spPr>
      </p:sp>
      <p:sp>
        <p:nvSpPr>
          <p:cNvPr id="490"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91"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C492B42D-4249-4E45-8D2E-DFD6788F4D61}" type="slidenum">
              <a:rPr lang="el-GR" sz="1200" b="0" strike="noStrike" spc="-1">
                <a:solidFill>
                  <a:srgbClr val="000000"/>
                </a:solidFill>
                <a:latin typeface="+mn-lt"/>
                <a:ea typeface="+mn-ea"/>
              </a:rPr>
              <a:t>27</a:t>
            </a:fld>
            <a:endParaRPr lang="el-G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noRot="1" noChangeAspect="1"/>
          </p:cNvSpPr>
          <p:nvPr>
            <p:ph type="sldImg"/>
          </p:nvPr>
        </p:nvSpPr>
        <p:spPr>
          <a:xfrm>
            <a:off x="685800" y="1143000"/>
            <a:ext cx="5486040" cy="3085920"/>
          </a:xfrm>
          <a:prstGeom prst="rect">
            <a:avLst/>
          </a:prstGeom>
          <a:ln w="0">
            <a:noFill/>
          </a:ln>
        </p:spPr>
      </p:sp>
      <p:sp>
        <p:nvSpPr>
          <p:cNvPr id="493"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94"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6153CFFB-B766-46BE-A211-6ABF71AA9BC5}" type="slidenum">
              <a:rPr lang="el-GR" sz="1200" b="0" strike="noStrike" spc="-1">
                <a:solidFill>
                  <a:srgbClr val="000000"/>
                </a:solidFill>
                <a:latin typeface="+mn-lt"/>
                <a:ea typeface="+mn-ea"/>
              </a:rPr>
              <a:t>30</a:t>
            </a:fld>
            <a:endParaRPr lang="el-G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noRot="1" noChangeAspect="1"/>
          </p:cNvSpPr>
          <p:nvPr>
            <p:ph type="sldImg"/>
          </p:nvPr>
        </p:nvSpPr>
        <p:spPr>
          <a:xfrm>
            <a:off x="685800" y="1143000"/>
            <a:ext cx="5486040" cy="3085920"/>
          </a:xfrm>
          <a:prstGeom prst="rect">
            <a:avLst/>
          </a:prstGeom>
          <a:ln w="0">
            <a:noFill/>
          </a:ln>
        </p:spPr>
      </p:sp>
      <p:sp>
        <p:nvSpPr>
          <p:cNvPr id="496"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497"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1A5F373B-CD15-44C0-ABBD-DADD1F21A254}" type="slidenum">
              <a:rPr lang="el-GR" sz="1200" b="0" strike="noStrike" spc="-1">
                <a:solidFill>
                  <a:srgbClr val="000000"/>
                </a:solidFill>
                <a:latin typeface="+mn-lt"/>
                <a:ea typeface="+mn-ea"/>
              </a:rPr>
              <a:t>31</a:t>
            </a:fld>
            <a:endParaRPr lang="el-G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685800" y="1143000"/>
            <a:ext cx="5486040" cy="3085920"/>
          </a:xfrm>
          <a:prstGeom prst="rect">
            <a:avLst/>
          </a:prstGeom>
          <a:ln w="0">
            <a:noFill/>
          </a:ln>
        </p:spPr>
      </p:sp>
      <p:sp>
        <p:nvSpPr>
          <p:cNvPr id="499" name="PlaceHolder 2"/>
          <p:cNvSpPr>
            <a:spLocks noGrp="1"/>
          </p:cNvSpPr>
          <p:nvPr>
            <p:ph type="body"/>
          </p:nvPr>
        </p:nvSpPr>
        <p:spPr>
          <a:xfrm>
            <a:off x="685800" y="4400640"/>
            <a:ext cx="5486040" cy="3600000"/>
          </a:xfrm>
          <a:prstGeom prst="rect">
            <a:avLst/>
          </a:prstGeom>
          <a:noFill/>
          <a:ln w="0">
            <a:noFill/>
          </a:ln>
        </p:spPr>
        <p:txBody>
          <a:bodyPr anchor="t">
            <a:normAutofit/>
          </a:bodyPr>
          <a:lstStyle/>
          <a:p>
            <a:endParaRPr lang="el-GR" sz="2000" b="0" strike="noStrike" spc="-1">
              <a:latin typeface="Arial"/>
            </a:endParaRPr>
          </a:p>
        </p:txBody>
      </p:sp>
      <p:sp>
        <p:nvSpPr>
          <p:cNvPr id="500"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algn="r">
              <a:lnSpc>
                <a:spcPct val="100000"/>
              </a:lnSpc>
              <a:buNone/>
              <a:defRPr lang="el-GR" sz="1200" b="0" strike="noStrike" spc="-1">
                <a:solidFill>
                  <a:srgbClr val="000000"/>
                </a:solidFill>
                <a:latin typeface="+mn-lt"/>
                <a:ea typeface="+mn-ea"/>
              </a:defRPr>
            </a:lvl1pPr>
          </a:lstStyle>
          <a:p>
            <a:pPr algn="r">
              <a:lnSpc>
                <a:spcPct val="100000"/>
              </a:lnSpc>
              <a:buNone/>
            </a:pPr>
            <a:fld id="{C0707B0B-CC67-4BB0-96D2-EF8345A3D0C0}" type="slidenum">
              <a:rPr lang="el-GR" sz="1200" b="0" strike="noStrike" spc="-1">
                <a:solidFill>
                  <a:srgbClr val="000000"/>
                </a:solidFill>
                <a:latin typeface="+mn-lt"/>
                <a:ea typeface="+mn-ea"/>
              </a:rPr>
              <a:t>32</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06AA5CBE-2165-4C14-A76E-54776C974DE5}"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5"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6"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9DFE6F93-01F4-4CE2-B61F-B2A84A4686BF}"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8"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9"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0"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1"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799904A1-F210-49EF-8B03-6585F4EB5F34}"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3"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4"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5"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6"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7"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88"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55F5023C-2D1F-447F-9EC6-8226B35D766A}"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Στυλ κύριου υπότιτλου</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929BE8E-E6EB-4838-91C4-58106AA4E900}" type="datetimeFigureOut">
              <a:rPr lang="en-US" smtClean="0"/>
              <a:t>12/22/2024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752FAD7-C93C-4ADE-B972-FC6E84DE5A40}" type="slidenum">
              <a:rPr lang="en-US" smtClean="0"/>
              <a:t>‹#›</a:t>
            </a:fld>
            <a:endParaRPr lang="en-US"/>
          </a:p>
        </p:txBody>
      </p:sp>
    </p:spTree>
    <p:extLst>
      <p:ext uri="{BB962C8B-B14F-4D97-AF65-F5344CB8AC3E}">
        <p14:creationId xmlns:p14="http://schemas.microsoft.com/office/powerpoint/2010/main" val="95002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041E5F6A-9E6A-482A-9A4B-88296AEBB439}"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8"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573FABB-965F-468C-9CE3-EA2B200455D4}"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0"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9455AEDE-A43B-4B4F-9DD5-6F6F950DBF80}"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2"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03"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0287A4E-9826-4D4D-BF7F-4CD74F6F4380}"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ADC72DB0-585A-4239-9E06-992FC6B71810}"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0503256A-40EA-4D5C-B012-BED8BD5A7244}"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4"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B0BD9EA1-263F-4C03-8B9B-6AB2EB7DF6A6}"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7"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08"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09"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757C2294-D585-46B8-BB49-B041F2D5170E}"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1"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12"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13"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9EF3EA85-F106-4C2C-BF03-3E431E7927E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5"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16"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17"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190B5D3-800C-4E6F-AF2D-0994F206DE13}"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9"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20"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CBF595B4-DFE6-40FB-8DE4-54ED65A14937}"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2"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23"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24"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25"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C2E01E20-3FEB-433D-B221-3D607E4FB0CC}"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7"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28"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29"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30"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31"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32"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6F89D1DA-C335-482E-868C-350871D78B12}"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DBF3AC33-8FCE-4DA5-B1D8-AC814E026AD6}"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3"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57B6E33D-018A-4979-8593-563BA2E6E9EB}"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5"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0296F29F-3800-4072-AAD3-E2AC44FCA63B}"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7"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48"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99C86E9C-9C2C-4993-94BF-48D78AEC8B9F}"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6"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CA2FF8B8-C5E9-4B70-A249-1981DC109D7F}"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5B534151-C274-434F-8D71-12934B92ADC2}"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45A9155D-A121-4BDF-972E-E1BD2882DFC1}"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2"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53"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54"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B7A13C69-E976-46C6-AFF3-E9D56CF5B954}"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6"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57"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58"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9D8EFF62-B763-4C5E-AE5D-0D91502C96AA}"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0"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61"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62"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ED2687CE-59CE-4B6E-8C74-4112862D9DBD}"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4"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65"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68768055-D1AC-44B2-9069-CFB6C1A3A9C4}"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7"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68"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69"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70"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B422F15A-8A6E-4298-B6D0-9820F03B09D8}"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2"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73"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74"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75"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76"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77"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3088522E-2359-4D60-9AF9-7D53A0E69FAB}"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7D70218A-2FA0-4EB4-8154-E441AB758FB1}"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8"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9"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3F118E41-8EEC-4409-8302-8A0870834311}"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8"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9"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ECDAAFCC-12F8-476A-B958-BD411EA6D08E}"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1"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8AA583E0-D624-477F-8796-E445717CF9F0}"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3"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94"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6D76F010-8E95-431B-9BB8-87E9EA6D4D6E}"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8B26535A-CCF6-4D6A-B35D-7F1D6FE8567B}"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6"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289E9056-6DA6-430F-808E-2C5AA3298853}"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8"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199"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00"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D65EBE7E-5265-4CB1-BE83-B528266ED318}"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2"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03"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04"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2A925181-288E-4F10-91E6-640507233615}"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6"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07"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08"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B734A9CC-A038-42E8-AADC-A0EC5D0FC836}"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10"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11"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C2B3A8AD-04B6-41D4-A5C4-D3BBA0FD4D55}"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13"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14"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15"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16"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14"/>
          </p:nvPr>
        </p:nvSpPr>
        <p:spPr/>
        <p:txBody>
          <a:bodyPr/>
          <a:lstStyle/>
          <a:p>
            <a:r>
              <a:t>Footer</a:t>
            </a:r>
          </a:p>
        </p:txBody>
      </p:sp>
      <p:sp>
        <p:nvSpPr>
          <p:cNvPr id="8" name="PlaceHolder 7"/>
          <p:cNvSpPr>
            <a:spLocks noGrp="1"/>
          </p:cNvSpPr>
          <p:nvPr>
            <p:ph type="sldNum" idx="15"/>
          </p:nvPr>
        </p:nvSpPr>
        <p:spPr/>
        <p:txBody>
          <a:bodyPr/>
          <a:lstStyle/>
          <a:p>
            <a:fld id="{2BA11C21-D5EC-4078-A831-D4FDE8CAB818}" type="slidenum">
              <a:t>‹#›</a:t>
            </a:fld>
            <a:endParaRPr/>
          </a:p>
        </p:txBody>
      </p:sp>
      <p:sp>
        <p:nvSpPr>
          <p:cNvPr id="9" name="PlaceHolder 8"/>
          <p:cNvSpPr>
            <a:spLocks noGrp="1"/>
          </p:cNvSpPr>
          <p:nvPr>
            <p:ph type="dt" idx="13"/>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18"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19"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20"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21"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22"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23"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14"/>
          </p:nvPr>
        </p:nvSpPr>
        <p:spPr/>
        <p:txBody>
          <a:bodyPr/>
          <a:lstStyle/>
          <a:p>
            <a:r>
              <a:t>Footer</a:t>
            </a:r>
          </a:p>
        </p:txBody>
      </p:sp>
      <p:sp>
        <p:nvSpPr>
          <p:cNvPr id="10" name="PlaceHolder 9"/>
          <p:cNvSpPr>
            <a:spLocks noGrp="1"/>
          </p:cNvSpPr>
          <p:nvPr>
            <p:ph type="sldNum" idx="15"/>
          </p:nvPr>
        </p:nvSpPr>
        <p:spPr/>
        <p:txBody>
          <a:bodyPr/>
          <a:lstStyle/>
          <a:p>
            <a:fld id="{32A3FB12-5610-4841-8661-B39405DEBC00}" type="slidenum">
              <a:t>‹#›</a:t>
            </a:fld>
            <a:endParaRPr/>
          </a:p>
        </p:txBody>
      </p:sp>
      <p:sp>
        <p:nvSpPr>
          <p:cNvPr id="11" name="PlaceHolder 10"/>
          <p:cNvSpPr>
            <a:spLocks noGrp="1"/>
          </p:cNvSpPr>
          <p:nvPr>
            <p:ph type="dt" idx="1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3B5E161-20A2-4DD3-9F76-8E0395F9AABA}"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85F18130-F7B5-41A4-8946-F7790314CED3}" type="slidenum">
              <a:t>‹#›</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7"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C2222A30-87C1-449E-B940-69DC94FC1F8D}"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9"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52678B73-ED5F-47DB-9E24-312EB96B5B85}"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1"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42"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A8FF6E2C-1A39-4DBD-B0C2-63CAF23B3939}"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3"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91149F45-E7EF-4AFA-ABFD-F74658416567}"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4"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AF144D7F-630F-4EE0-BB2D-0F1AE4A4747C}"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6"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47"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48"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C5FE70E8-79F8-4DDD-ABF5-BD08A429106A}"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0"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51"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52"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4CF35CE3-FD5C-476E-B2D6-B6AD5D50B147}"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4"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55"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56"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151D891D-DF84-4ABD-9308-8B25F5226008}"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8"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59"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B8790078-85BA-4063-841E-98F1C26CD3D7}"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2CFC070E-319F-4748-8EFB-CF25E1BC99A9}"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1"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62"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63"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64"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17"/>
          </p:nvPr>
        </p:nvSpPr>
        <p:spPr/>
        <p:txBody>
          <a:bodyPr/>
          <a:lstStyle/>
          <a:p>
            <a:r>
              <a:t>Footer</a:t>
            </a:r>
          </a:p>
        </p:txBody>
      </p:sp>
      <p:sp>
        <p:nvSpPr>
          <p:cNvPr id="8" name="PlaceHolder 7"/>
          <p:cNvSpPr>
            <a:spLocks noGrp="1"/>
          </p:cNvSpPr>
          <p:nvPr>
            <p:ph type="sldNum" idx="18"/>
          </p:nvPr>
        </p:nvSpPr>
        <p:spPr/>
        <p:txBody>
          <a:bodyPr/>
          <a:lstStyle/>
          <a:p>
            <a:fld id="{792ABEA5-1624-43FF-8203-FF59B51C069B}" type="slidenum">
              <a:t>‹#›</a:t>
            </a:fld>
            <a:endParaRPr/>
          </a:p>
        </p:txBody>
      </p:sp>
      <p:sp>
        <p:nvSpPr>
          <p:cNvPr id="9" name="PlaceHolder 8"/>
          <p:cNvSpPr>
            <a:spLocks noGrp="1"/>
          </p:cNvSpPr>
          <p:nvPr>
            <p:ph type="dt" idx="16"/>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6"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67"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68"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69"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70"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71"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17"/>
          </p:nvPr>
        </p:nvSpPr>
        <p:spPr/>
        <p:txBody>
          <a:bodyPr/>
          <a:lstStyle/>
          <a:p>
            <a:r>
              <a:t>Footer</a:t>
            </a:r>
          </a:p>
        </p:txBody>
      </p:sp>
      <p:sp>
        <p:nvSpPr>
          <p:cNvPr id="10" name="PlaceHolder 9"/>
          <p:cNvSpPr>
            <a:spLocks noGrp="1"/>
          </p:cNvSpPr>
          <p:nvPr>
            <p:ph type="sldNum" idx="18"/>
          </p:nvPr>
        </p:nvSpPr>
        <p:spPr/>
        <p:txBody>
          <a:bodyPr/>
          <a:lstStyle/>
          <a:p>
            <a:fld id="{4F87C253-AF30-427F-895E-3F72D31C854A}" type="slidenum">
              <a:t>‹#›</a:t>
            </a:fld>
            <a:endParaRPr/>
          </a:p>
        </p:txBody>
      </p:sp>
      <p:sp>
        <p:nvSpPr>
          <p:cNvPr id="11" name="PlaceHolder 10"/>
          <p:cNvSpPr>
            <a:spLocks noGrp="1"/>
          </p:cNvSpPr>
          <p:nvPr>
            <p:ph type="dt" idx="16"/>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3E8FA2BF-2ACA-4D70-AAAB-A42C3AF6605B}"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1"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2"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BF471452-A83D-469B-91E4-A5BDF88373E1}" type="slidenum">
              <a:t>‹#›</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4"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E1C00F05-C8DB-4840-B9D2-B9B3B5DC9DEA}" type="slidenum">
              <a:t>‹#›</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6"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87"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2A1E9DA4-8757-449D-B807-10E0B5B29D2E}" type="slidenum">
              <a:t>‹#›</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8"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277D4C84-17A5-4D47-AA48-9DEDAA7C14DD}" type="slidenum">
              <a:t>‹#›</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9"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59234907-B059-4F70-A5D6-DEBD64A1AA87}" type="slidenum">
              <a:t>‹#›</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1"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92"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93"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C9427F67-AE86-4114-8B27-2087F548BDA7}"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5"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96"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297"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B4DF87EA-AD18-4261-B59E-5F590F55314C}"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3"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4"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5"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30B9FBF-C03C-4417-8367-F3A00C584F7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9"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00"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01"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6FEC1B31-B824-4AD9-915A-1A9035099062}"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3"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04"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23959110-112C-46A0-B0AB-4E5A4689B7D7}" type="slidenum">
              <a:t>‹#›</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6"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07"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08"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09"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20"/>
          </p:nvPr>
        </p:nvSpPr>
        <p:spPr/>
        <p:txBody>
          <a:bodyPr/>
          <a:lstStyle/>
          <a:p>
            <a:r>
              <a:t>Footer</a:t>
            </a:r>
          </a:p>
        </p:txBody>
      </p:sp>
      <p:sp>
        <p:nvSpPr>
          <p:cNvPr id="8" name="PlaceHolder 7"/>
          <p:cNvSpPr>
            <a:spLocks noGrp="1"/>
          </p:cNvSpPr>
          <p:nvPr>
            <p:ph type="sldNum" idx="21"/>
          </p:nvPr>
        </p:nvSpPr>
        <p:spPr/>
        <p:txBody>
          <a:bodyPr/>
          <a:lstStyle/>
          <a:p>
            <a:fld id="{8FF68B65-B1C5-4636-B96E-D4AE0A09D603}" type="slidenum">
              <a:t>‹#›</a:t>
            </a:fld>
            <a:endParaRPr/>
          </a:p>
        </p:txBody>
      </p:sp>
      <p:sp>
        <p:nvSpPr>
          <p:cNvPr id="9" name="PlaceHolder 8"/>
          <p:cNvSpPr>
            <a:spLocks noGrp="1"/>
          </p:cNvSpPr>
          <p:nvPr>
            <p:ph type="dt" idx="19"/>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11"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12"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13"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14"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15"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16"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20"/>
          </p:nvPr>
        </p:nvSpPr>
        <p:spPr/>
        <p:txBody>
          <a:bodyPr/>
          <a:lstStyle/>
          <a:p>
            <a:r>
              <a:t>Footer</a:t>
            </a:r>
          </a:p>
        </p:txBody>
      </p:sp>
      <p:sp>
        <p:nvSpPr>
          <p:cNvPr id="10" name="PlaceHolder 9"/>
          <p:cNvSpPr>
            <a:spLocks noGrp="1"/>
          </p:cNvSpPr>
          <p:nvPr>
            <p:ph type="sldNum" idx="21"/>
          </p:nvPr>
        </p:nvSpPr>
        <p:spPr/>
        <p:txBody>
          <a:bodyPr/>
          <a:lstStyle/>
          <a:p>
            <a:fld id="{94DA631E-B034-4CEC-AF7A-FA0DEA862F11}" type="slidenum">
              <a:t>‹#›</a:t>
            </a:fld>
            <a:endParaRPr/>
          </a:p>
        </p:txBody>
      </p:sp>
      <p:sp>
        <p:nvSpPr>
          <p:cNvPr id="11" name="PlaceHolder 10"/>
          <p:cNvSpPr>
            <a:spLocks noGrp="1"/>
          </p:cNvSpPr>
          <p:nvPr>
            <p:ph type="dt" idx="19"/>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9276F239-621B-4978-A702-DA009C87DA37}" type="slidenum">
              <a:t>‹#›</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5"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6" name="PlaceHolder 2"/>
          <p:cNvSpPr>
            <a:spLocks noGrp="1"/>
          </p:cNvSpPr>
          <p:nvPr>
            <p:ph type="subTitle"/>
          </p:nvPr>
        </p:nvSpPr>
        <p:spPr>
          <a:xfrm>
            <a:off x="406440" y="1554120"/>
            <a:ext cx="11581920" cy="452556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8BAA0630-0E9F-4689-9A4A-D840635CDAAD}"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8" name="PlaceHolder 2"/>
          <p:cNvSpPr>
            <a:spLocks noGrp="1"/>
          </p:cNvSpPr>
          <p:nvPr>
            <p:ph/>
          </p:nvPr>
        </p:nvSpPr>
        <p:spPr>
          <a:xfrm>
            <a:off x="406440" y="1554120"/>
            <a:ext cx="1158192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8A08DEC1-E107-401E-8A1C-9A8E713D4EA7}"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30"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31"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FF09D8A2-CA30-4A74-AD11-BA7CC45CFF81}" type="slidenum">
              <a:t>‹#›</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CF3D84FD-6424-44E2-A192-9D1EC58E5E50}"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3" name="PlaceHolder 1"/>
          <p:cNvSpPr>
            <a:spLocks noGrp="1"/>
          </p:cNvSpPr>
          <p:nvPr>
            <p:ph type="subTitle"/>
          </p:nvPr>
        </p:nvSpPr>
        <p:spPr>
          <a:xfrm>
            <a:off x="406440" y="457200"/>
            <a:ext cx="11581920" cy="38844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A970F456-9CFD-4246-AAB3-D4CC8B45059A}"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7"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8"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9"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8A32DF3-2B48-451E-8A15-715F1C515EE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35"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36" name="PlaceHolder 3"/>
          <p:cNvSpPr>
            <a:spLocks noGrp="1"/>
          </p:cNvSpPr>
          <p:nvPr>
            <p:ph/>
          </p:nvPr>
        </p:nvSpPr>
        <p:spPr>
          <a:xfrm>
            <a:off x="63410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37"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EE3D1BD1-76E6-4F05-9B2E-C8E4514A6D8B}"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39" name="PlaceHolder 2"/>
          <p:cNvSpPr>
            <a:spLocks noGrp="1"/>
          </p:cNvSpPr>
          <p:nvPr>
            <p:ph/>
          </p:nvPr>
        </p:nvSpPr>
        <p:spPr>
          <a:xfrm>
            <a:off x="406440" y="1554120"/>
            <a:ext cx="5651640" cy="4525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40"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41" name="PlaceHolder 4"/>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081629B2-C675-4826-B2C7-CE2974802EF5}"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3"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44"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45"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CF46ED54-8E77-4F90-A9C3-7CA2417886E1}"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7" name="PlaceHolder 2"/>
          <p:cNvSpPr>
            <a:spLocks noGrp="1"/>
          </p:cNvSpPr>
          <p:nvPr>
            <p:ph/>
          </p:nvPr>
        </p:nvSpPr>
        <p:spPr>
          <a:xfrm>
            <a:off x="406440" y="155412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48" name="PlaceHolder 3"/>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9755C4D1-3479-4492-9153-9738BA67E701}" type="slidenum">
              <a:t>‹#›</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0"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1"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2" name="PlaceHolder 4"/>
          <p:cNvSpPr>
            <a:spLocks noGrp="1"/>
          </p:cNvSpPr>
          <p:nvPr>
            <p:ph/>
          </p:nvPr>
        </p:nvSpPr>
        <p:spPr>
          <a:xfrm>
            <a:off x="4064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3" name="PlaceHolder 5"/>
          <p:cNvSpPr>
            <a:spLocks noGrp="1"/>
          </p:cNvSpPr>
          <p:nvPr>
            <p:ph/>
          </p:nvPr>
        </p:nvSpPr>
        <p:spPr>
          <a:xfrm>
            <a:off x="6341040" y="391824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 name="PlaceHolder 6"/>
          <p:cNvSpPr>
            <a:spLocks noGrp="1"/>
          </p:cNvSpPr>
          <p:nvPr>
            <p:ph type="ftr" idx="23"/>
          </p:nvPr>
        </p:nvSpPr>
        <p:spPr/>
        <p:txBody>
          <a:bodyPr/>
          <a:lstStyle/>
          <a:p>
            <a:r>
              <a:t>Footer</a:t>
            </a:r>
          </a:p>
        </p:txBody>
      </p:sp>
      <p:sp>
        <p:nvSpPr>
          <p:cNvPr id="8" name="PlaceHolder 7"/>
          <p:cNvSpPr>
            <a:spLocks noGrp="1"/>
          </p:cNvSpPr>
          <p:nvPr>
            <p:ph type="sldNum" idx="24"/>
          </p:nvPr>
        </p:nvSpPr>
        <p:spPr/>
        <p:txBody>
          <a:bodyPr/>
          <a:lstStyle/>
          <a:p>
            <a:fld id="{6EBB593E-1339-452D-A3A4-DC1CE078E3FB}" type="slidenum">
              <a:t>‹#›</a:t>
            </a:fld>
            <a:endParaRPr/>
          </a:p>
        </p:txBody>
      </p:sp>
      <p:sp>
        <p:nvSpPr>
          <p:cNvPr id="9" name="PlaceHolder 8"/>
          <p:cNvSpPr>
            <a:spLocks noGrp="1"/>
          </p:cNvSpPr>
          <p:nvPr>
            <p:ph type="dt" idx="22"/>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5" name="PlaceHolder 2"/>
          <p:cNvSpPr>
            <a:spLocks noGrp="1"/>
          </p:cNvSpPr>
          <p:nvPr>
            <p:ph/>
          </p:nvPr>
        </p:nvSpPr>
        <p:spPr>
          <a:xfrm>
            <a:off x="40644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6" name="PlaceHolder 3"/>
          <p:cNvSpPr>
            <a:spLocks noGrp="1"/>
          </p:cNvSpPr>
          <p:nvPr>
            <p:ph/>
          </p:nvPr>
        </p:nvSpPr>
        <p:spPr>
          <a:xfrm>
            <a:off x="432252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7" name="PlaceHolder 4"/>
          <p:cNvSpPr>
            <a:spLocks noGrp="1"/>
          </p:cNvSpPr>
          <p:nvPr>
            <p:ph/>
          </p:nvPr>
        </p:nvSpPr>
        <p:spPr>
          <a:xfrm>
            <a:off x="8238600" y="155412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8" name="PlaceHolder 5"/>
          <p:cNvSpPr>
            <a:spLocks noGrp="1"/>
          </p:cNvSpPr>
          <p:nvPr>
            <p:ph/>
          </p:nvPr>
        </p:nvSpPr>
        <p:spPr>
          <a:xfrm>
            <a:off x="40644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59" name="PlaceHolder 6"/>
          <p:cNvSpPr>
            <a:spLocks noGrp="1"/>
          </p:cNvSpPr>
          <p:nvPr>
            <p:ph/>
          </p:nvPr>
        </p:nvSpPr>
        <p:spPr>
          <a:xfrm>
            <a:off x="432252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360" name="PlaceHolder 7"/>
          <p:cNvSpPr>
            <a:spLocks noGrp="1"/>
          </p:cNvSpPr>
          <p:nvPr>
            <p:ph/>
          </p:nvPr>
        </p:nvSpPr>
        <p:spPr>
          <a:xfrm>
            <a:off x="8238600" y="3918240"/>
            <a:ext cx="37292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9" name="PlaceHolder 8"/>
          <p:cNvSpPr>
            <a:spLocks noGrp="1"/>
          </p:cNvSpPr>
          <p:nvPr>
            <p:ph type="ftr" idx="23"/>
          </p:nvPr>
        </p:nvSpPr>
        <p:spPr/>
        <p:txBody>
          <a:bodyPr/>
          <a:lstStyle/>
          <a:p>
            <a:r>
              <a:t>Footer</a:t>
            </a:r>
          </a:p>
        </p:txBody>
      </p:sp>
      <p:sp>
        <p:nvSpPr>
          <p:cNvPr id="10" name="PlaceHolder 9"/>
          <p:cNvSpPr>
            <a:spLocks noGrp="1"/>
          </p:cNvSpPr>
          <p:nvPr>
            <p:ph type="sldNum" idx="24"/>
          </p:nvPr>
        </p:nvSpPr>
        <p:spPr/>
        <p:txBody>
          <a:bodyPr/>
          <a:lstStyle/>
          <a:p>
            <a:fld id="{01ABC029-D38F-4991-9D87-2F19C3C9FF95}" type="slidenum">
              <a:t>‹#›</a:t>
            </a:fld>
            <a:endParaRPr/>
          </a:p>
        </p:txBody>
      </p:sp>
      <p:sp>
        <p:nvSpPr>
          <p:cNvPr id="11" name="PlaceHolder 10"/>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06440" y="457200"/>
            <a:ext cx="11581920" cy="83772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1" name="PlaceHolder 2"/>
          <p:cNvSpPr>
            <a:spLocks noGrp="1"/>
          </p:cNvSpPr>
          <p:nvPr>
            <p:ph/>
          </p:nvPr>
        </p:nvSpPr>
        <p:spPr>
          <a:xfrm>
            <a:off x="4064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2" name="PlaceHolder 3"/>
          <p:cNvSpPr>
            <a:spLocks noGrp="1"/>
          </p:cNvSpPr>
          <p:nvPr>
            <p:ph/>
          </p:nvPr>
        </p:nvSpPr>
        <p:spPr>
          <a:xfrm>
            <a:off x="6341040" y="1554120"/>
            <a:ext cx="565164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73" name="PlaceHolder 4"/>
          <p:cNvSpPr>
            <a:spLocks noGrp="1"/>
          </p:cNvSpPr>
          <p:nvPr>
            <p:ph/>
          </p:nvPr>
        </p:nvSpPr>
        <p:spPr>
          <a:xfrm>
            <a:off x="406440" y="3918240"/>
            <a:ext cx="11581920" cy="2158560"/>
          </a:xfrm>
          <a:prstGeom prst="rect">
            <a:avLst/>
          </a:prstGeom>
          <a:noFill/>
          <a:ln w="0">
            <a:noFill/>
          </a:ln>
        </p:spPr>
        <p:txBody>
          <a:bodyPr lIns="0" tIns="0" rIns="0" bIns="0" anchor="t">
            <a:normAutofit/>
          </a:bodyPr>
          <a:lstStyle/>
          <a:p>
            <a:endParaRPr lang="en-US" sz="3200" b="0" strike="noStrike" spc="-1">
              <a:solidFill>
                <a:srgbClr val="1F497D"/>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C3F09EF-F4AB-4642-A3AC-F35F2DFCBF1F}"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44"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45"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46"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47" name="Straight Connector 6"/>
          <p:cNvSpPr/>
          <p:nvPr/>
        </p:nvSpPr>
        <p:spPr>
          <a:xfrm>
            <a:off x="685800" y="534960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48" name="PlaceHolder 1"/>
          <p:cNvSpPr>
            <a:spLocks noGrp="1"/>
          </p:cNvSpPr>
          <p:nvPr>
            <p:ph type="title"/>
          </p:nvPr>
        </p:nvSpPr>
        <p:spPr>
          <a:xfrm>
            <a:off x="507960" y="4853520"/>
            <a:ext cx="11277360" cy="1221840"/>
          </a:xfrm>
          <a:prstGeom prst="rect">
            <a:avLst/>
          </a:prstGeom>
          <a:noFill/>
          <a:ln w="0">
            <a:noFill/>
          </a:ln>
        </p:spPr>
        <p:txBody>
          <a:bodyPr lIns="90000" tIns="45000" rIns="90000" bIns="45000" anchor="t">
            <a:noAutofit/>
          </a:bodyPr>
          <a:lstStyle/>
          <a:p>
            <a:pPr>
              <a:lnSpc>
                <a:spcPct val="100000"/>
              </a:lnSpc>
              <a:buNone/>
            </a:pPr>
            <a:r>
              <a:rPr lang="en-US" sz="3600" b="0" strike="noStrike" cap="all" spc="-1">
                <a:solidFill>
                  <a:srgbClr val="1F497D"/>
                </a:solidFill>
                <a:latin typeface="Arial"/>
              </a:rPr>
              <a:t>Click to edit Master title style</a:t>
            </a:r>
            <a:endParaRPr lang="en-US" sz="3600" b="0" strike="noStrike" spc="-1">
              <a:solidFill>
                <a:srgbClr val="000000"/>
              </a:solidFill>
              <a:latin typeface="Arial"/>
            </a:endParaRPr>
          </a:p>
        </p:txBody>
      </p:sp>
      <p:sp>
        <p:nvSpPr>
          <p:cNvPr id="49" name="PlaceHolder 2"/>
          <p:cNvSpPr>
            <a:spLocks noGrp="1"/>
          </p:cNvSpPr>
          <p:nvPr>
            <p:ph type="dt" idx="4"/>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50" name="PlaceHolder 3"/>
          <p:cNvSpPr>
            <a:spLocks noGrp="1"/>
          </p:cNvSpPr>
          <p:nvPr>
            <p:ph type="ftr" idx="5"/>
          </p:nvPr>
        </p:nvSpPr>
        <p:spPr>
          <a:xfrm>
            <a:off x="4165560" y="76320"/>
            <a:ext cx="447012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51" name="PlaceHolder 4"/>
          <p:cNvSpPr>
            <a:spLocks noGrp="1"/>
          </p:cNvSpPr>
          <p:nvPr>
            <p:ph type="sldNum" idx="6"/>
          </p:nvPr>
        </p:nvSpPr>
        <p:spPr>
          <a:xfrm>
            <a:off x="10972800" y="6473880"/>
            <a:ext cx="1011600" cy="24660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3D9B0994-A6BB-4584-BCDF-CA7E7D4E0335}" type="slidenum">
              <a:rPr lang="el-GR" sz="1200" b="0" strike="noStrike" spc="-1">
                <a:solidFill>
                  <a:srgbClr val="4571A6"/>
                </a:solidFill>
                <a:latin typeface="Arial"/>
              </a:rPr>
              <a:t>‹#›</a:t>
            </a:fld>
            <a:endParaRPr lang="el-GR" sz="1200" b="0" strike="noStrike" spc="-1">
              <a:latin typeface="Times New Roman"/>
            </a:endParaRPr>
          </a:p>
        </p:txBody>
      </p:sp>
      <p:sp>
        <p:nvSpPr>
          <p:cNvPr id="5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1F497D"/>
                </a:solidFill>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400" b="0" strike="noStrike" spc="-1">
                <a:solidFill>
                  <a:srgbClr val="1F497D"/>
                </a:solidFill>
                <a:latin typeface="Arial"/>
              </a:rPr>
              <a:t>Δεύτερο επίπεδο διάρθρωσης</a:t>
            </a:r>
          </a:p>
          <a:p>
            <a:pPr marL="1296000" lvl="2" indent="-288000">
              <a:spcBef>
                <a:spcPts val="850"/>
              </a:spcBef>
              <a:buClr>
                <a:srgbClr val="000000"/>
              </a:buClr>
              <a:buSzPct val="45000"/>
              <a:buFont typeface="Wingdings" charset="2"/>
              <a:buChar char=""/>
            </a:pPr>
            <a:r>
              <a:rPr lang="en-US" sz="2000" b="0" strike="noStrike" spc="-1">
                <a:solidFill>
                  <a:srgbClr val="1F497D"/>
                </a:solidFill>
                <a:latin typeface="Arial"/>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1F497D"/>
                </a:solidFill>
                <a:latin typeface="Arial"/>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1F497D"/>
                </a:solidFill>
                <a:latin typeface="Arial"/>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1F497D"/>
                </a:solidFill>
                <a:latin typeface="Arial"/>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1F497D"/>
                </a:solid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89"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90"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91"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92" name="PlaceHolder 1"/>
          <p:cNvSpPr>
            <a:spLocks noGrp="1"/>
          </p:cNvSpPr>
          <p:nvPr>
            <p:ph type="title"/>
          </p:nvPr>
        </p:nvSpPr>
        <p:spPr>
          <a:xfrm>
            <a:off x="406440" y="457200"/>
            <a:ext cx="11581920" cy="837720"/>
          </a:xfrm>
          <a:prstGeom prst="rect">
            <a:avLst/>
          </a:prstGeom>
          <a:noFill/>
          <a:ln w="0">
            <a:noFill/>
          </a:ln>
        </p:spPr>
        <p:txBody>
          <a:bodyPr lIns="90000" tIns="45000" rIns="90000" bIns="45000" anchor="ctr">
            <a:noAutofit/>
          </a:bodyPr>
          <a:lstStyle/>
          <a:p>
            <a:pPr>
              <a:lnSpc>
                <a:spcPct val="100000"/>
              </a:lnSpc>
              <a:buNone/>
            </a:pPr>
            <a:r>
              <a:rPr lang="en-US" sz="3600" b="0" strike="noStrike" cap="all" spc="-1">
                <a:solidFill>
                  <a:srgbClr val="1F497D"/>
                </a:solidFill>
                <a:latin typeface="Arial"/>
              </a:rPr>
              <a:t>Click to edit Master title style</a:t>
            </a:r>
            <a:endParaRPr lang="en-US" sz="3600" b="0" strike="noStrike" spc="-1">
              <a:solidFill>
                <a:srgbClr val="000000"/>
              </a:solidFill>
              <a:latin typeface="Arial"/>
            </a:endParaRPr>
          </a:p>
        </p:txBody>
      </p:sp>
      <p:sp>
        <p:nvSpPr>
          <p:cNvPr id="93" name="PlaceHolder 2"/>
          <p:cNvSpPr>
            <a:spLocks noGrp="1"/>
          </p:cNvSpPr>
          <p:nvPr>
            <p:ph type="body"/>
          </p:nvPr>
        </p:nvSpPr>
        <p:spPr>
          <a:xfrm>
            <a:off x="406440" y="1554120"/>
            <a:ext cx="11581920" cy="4525560"/>
          </a:xfrm>
          <a:prstGeom prst="rect">
            <a:avLst/>
          </a:prstGeom>
          <a:noFill/>
          <a:ln w="0">
            <a:noFill/>
          </a:ln>
        </p:spPr>
        <p:txBody>
          <a:bodyPr lIns="90000" tIns="45000" rIns="90000" bIns="45000" anchor="t">
            <a:noAutofit/>
          </a:bodyPr>
          <a:lstStyle/>
          <a:p>
            <a:pPr marL="343080" indent="-343080">
              <a:lnSpc>
                <a:spcPct val="100000"/>
              </a:lnSpc>
              <a:spcBef>
                <a:spcPts val="641"/>
              </a:spcBef>
              <a:buClr>
                <a:srgbClr val="4F81BD"/>
              </a:buClr>
              <a:buSzPct val="70000"/>
              <a:buFont typeface="Wingdings 2" charset="2"/>
              <a:buChar char=""/>
            </a:pPr>
            <a:r>
              <a:rPr lang="en-US" sz="3200" b="0" strike="noStrike" spc="-1">
                <a:solidFill>
                  <a:srgbClr val="1F497D"/>
                </a:solidFill>
                <a:latin typeface="Arial"/>
              </a:rPr>
              <a:t>Click to edit Master text styles</a:t>
            </a:r>
          </a:p>
          <a:p>
            <a:pPr marL="743040" lvl="1" indent="-285840">
              <a:lnSpc>
                <a:spcPct val="100000"/>
              </a:lnSpc>
              <a:spcBef>
                <a:spcPts val="561"/>
              </a:spcBef>
              <a:buClr>
                <a:srgbClr val="4F81BD"/>
              </a:buClr>
              <a:buSzPct val="70000"/>
              <a:buFont typeface="Wingdings 2" charset="2"/>
              <a:buChar char=""/>
            </a:pPr>
            <a:r>
              <a:rPr lang="en-US" sz="2800" b="0" strike="noStrike" spc="-1">
                <a:solidFill>
                  <a:srgbClr val="1F497D"/>
                </a:solidFill>
                <a:latin typeface="Arial"/>
              </a:rPr>
              <a:t>Second level</a:t>
            </a:r>
          </a:p>
          <a:p>
            <a:pPr marL="1143000" lvl="2" indent="-228600">
              <a:lnSpc>
                <a:spcPct val="100000"/>
              </a:lnSpc>
              <a:spcBef>
                <a:spcPts val="479"/>
              </a:spcBef>
              <a:buClr>
                <a:srgbClr val="4F81BD"/>
              </a:buClr>
              <a:buSzPct val="70000"/>
              <a:buFont typeface="Wingdings 2" charset="2"/>
              <a:buChar char=""/>
            </a:pPr>
            <a:r>
              <a:rPr lang="en-US" sz="2400" b="0" strike="noStrike" spc="-1">
                <a:solidFill>
                  <a:srgbClr val="1F497D"/>
                </a:solidFill>
                <a:latin typeface="Arial"/>
              </a:rPr>
              <a:t>Third level</a:t>
            </a:r>
          </a:p>
          <a:p>
            <a:pPr marL="1600200" lvl="3" indent="-228600">
              <a:lnSpc>
                <a:spcPct val="100000"/>
              </a:lnSpc>
              <a:spcBef>
                <a:spcPts val="400"/>
              </a:spcBef>
              <a:buClr>
                <a:srgbClr val="4F81BD"/>
              </a:buClr>
              <a:buSzPct val="70000"/>
              <a:buFont typeface="Wingdings 2" charset="2"/>
              <a:buChar char=""/>
            </a:pPr>
            <a:r>
              <a:rPr lang="en-US" sz="2000" b="0" strike="noStrike" spc="-1">
                <a:solidFill>
                  <a:srgbClr val="1F497D"/>
                </a:solidFill>
                <a:latin typeface="Arial"/>
              </a:rPr>
              <a:t>Fourth level</a:t>
            </a:r>
          </a:p>
          <a:p>
            <a:pPr marL="2057400" lvl="4" indent="-228600">
              <a:lnSpc>
                <a:spcPct val="100000"/>
              </a:lnSpc>
              <a:spcBef>
                <a:spcPts val="360"/>
              </a:spcBef>
              <a:buClr>
                <a:srgbClr val="4F81BD"/>
              </a:buClr>
              <a:buSzPct val="60000"/>
              <a:buFont typeface="Wingdings 2" charset="2"/>
              <a:buChar char=""/>
            </a:pPr>
            <a:r>
              <a:rPr lang="en-US" sz="1800" b="0" strike="noStrike" spc="-1">
                <a:solidFill>
                  <a:srgbClr val="1F497D"/>
                </a:solidFill>
                <a:latin typeface="Arial"/>
              </a:rPr>
              <a:t>Fifth level</a:t>
            </a:r>
          </a:p>
        </p:txBody>
      </p:sp>
      <p:sp>
        <p:nvSpPr>
          <p:cNvPr id="94" name="PlaceHolder 3"/>
          <p:cNvSpPr>
            <a:spLocks noGrp="1"/>
          </p:cNvSpPr>
          <p:nvPr>
            <p:ph type="dt" idx="7"/>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95" name="PlaceHolder 4"/>
          <p:cNvSpPr>
            <a:spLocks noGrp="1"/>
          </p:cNvSpPr>
          <p:nvPr>
            <p:ph type="ftr" idx="8"/>
          </p:nvPr>
        </p:nvSpPr>
        <p:spPr>
          <a:xfrm>
            <a:off x="4775040" y="76320"/>
            <a:ext cx="386028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96" name="PlaceHolder 5"/>
          <p:cNvSpPr>
            <a:spLocks noGrp="1"/>
          </p:cNvSpPr>
          <p:nvPr>
            <p:ph type="sldNum" idx="9"/>
          </p:nvPr>
        </p:nvSpPr>
        <p:spPr>
          <a:xfrm>
            <a:off x="10972800" y="6473880"/>
            <a:ext cx="1011600" cy="24660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C39A49B8-565E-493E-A785-0DE6F55E3EB5}" type="slidenum">
              <a:rPr lang="el-GR" sz="1200" b="0" strike="noStrike" spc="-1">
                <a:solidFill>
                  <a:srgbClr val="4571A6"/>
                </a:solidFill>
                <a:latin typeface="Arial"/>
              </a:rPr>
              <a:t>‹#›</a:t>
            </a:fld>
            <a:endParaRPr lang="el-G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133"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34"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35"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36" name="PlaceHolder 1"/>
          <p:cNvSpPr>
            <a:spLocks noGrp="1"/>
          </p:cNvSpPr>
          <p:nvPr>
            <p:ph type="body"/>
          </p:nvPr>
        </p:nvSpPr>
        <p:spPr>
          <a:xfrm>
            <a:off x="4673520" y="616680"/>
            <a:ext cx="6705360" cy="3657240"/>
          </a:xfrm>
          <a:prstGeom prst="rect">
            <a:avLst/>
          </a:prstGeom>
          <a:solidFill>
            <a:srgbClr val="FFFFFF"/>
          </a:solidFill>
          <a:ln w="6480">
            <a:solidFill>
              <a:srgbClr val="4F81BD"/>
            </a:solidFill>
            <a:round/>
          </a:ln>
        </p:spPr>
        <p:txBody>
          <a:bodyPr lIns="90000" tIns="45000" rIns="90000" bIns="45000" anchor="t">
            <a:noAutofit/>
          </a:bodyPr>
          <a:lstStyle/>
          <a:p>
            <a:pPr>
              <a:lnSpc>
                <a:spcPct val="100000"/>
              </a:lnSpc>
              <a:buNone/>
              <a:tabLst>
                <a:tab pos="0" algn="l"/>
              </a:tabLst>
            </a:pPr>
            <a:r>
              <a:rPr lang="en-US" sz="3200" b="0" strike="noStrike" spc="-1">
                <a:solidFill>
                  <a:srgbClr val="000000"/>
                </a:solidFill>
                <a:latin typeface="Arial"/>
              </a:rPr>
              <a:t>Click icon to add picture</a:t>
            </a:r>
            <a:endParaRPr lang="en-US" sz="3200" b="0" strike="noStrike" spc="-1">
              <a:solidFill>
                <a:srgbClr val="1F497D"/>
              </a:solidFill>
              <a:latin typeface="Arial"/>
            </a:endParaRPr>
          </a:p>
        </p:txBody>
      </p:sp>
      <p:sp>
        <p:nvSpPr>
          <p:cNvPr id="137" name="PlaceHolder 2"/>
          <p:cNvSpPr>
            <a:spLocks noGrp="1"/>
          </p:cNvSpPr>
          <p:nvPr>
            <p:ph type="dt" idx="10"/>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138" name="PlaceHolder 3"/>
          <p:cNvSpPr>
            <a:spLocks noGrp="1"/>
          </p:cNvSpPr>
          <p:nvPr>
            <p:ph type="ftr" idx="11"/>
          </p:nvPr>
        </p:nvSpPr>
        <p:spPr>
          <a:xfrm>
            <a:off x="4165560" y="76320"/>
            <a:ext cx="447012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139" name="PlaceHolder 4"/>
          <p:cNvSpPr>
            <a:spLocks noGrp="1"/>
          </p:cNvSpPr>
          <p:nvPr>
            <p:ph type="sldNum" idx="12"/>
          </p:nvPr>
        </p:nvSpPr>
        <p:spPr>
          <a:xfrm>
            <a:off x="10972800" y="6477120"/>
            <a:ext cx="1015560" cy="24408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9B6659CE-4187-417A-9FC2-33BC2C62B5D5}" type="slidenum">
              <a:rPr lang="el-GR" sz="1200" b="0" strike="noStrike" spc="-1">
                <a:solidFill>
                  <a:srgbClr val="4571A6"/>
                </a:solidFill>
                <a:latin typeface="Arial"/>
              </a:rPr>
              <a:t>‹#›</a:t>
            </a:fld>
            <a:endParaRPr lang="el-GR" sz="1200" b="0" strike="noStrike" spc="-1">
              <a:latin typeface="Times New Roman"/>
            </a:endParaRPr>
          </a:p>
        </p:txBody>
      </p:sp>
      <p:sp>
        <p:nvSpPr>
          <p:cNvPr id="140" name="PlaceHolder 5"/>
          <p:cNvSpPr>
            <a:spLocks noGrp="1"/>
          </p:cNvSpPr>
          <p:nvPr>
            <p:ph type="title"/>
          </p:nvPr>
        </p:nvSpPr>
        <p:spPr>
          <a:xfrm>
            <a:off x="507960" y="4993920"/>
            <a:ext cx="7822800" cy="522000"/>
          </a:xfrm>
          <a:prstGeom prst="rect">
            <a:avLst/>
          </a:prstGeom>
          <a:noFill/>
          <a:ln w="0">
            <a:noFill/>
          </a:ln>
        </p:spPr>
        <p:txBody>
          <a:bodyPr lIns="90000" tIns="45000" rIns="90000" bIns="45000" anchor="ctr">
            <a:noAutofit/>
          </a:bodyPr>
          <a:lstStyle/>
          <a:p>
            <a:pPr>
              <a:lnSpc>
                <a:spcPct val="100000"/>
              </a:lnSpc>
              <a:buNone/>
            </a:pPr>
            <a:r>
              <a:rPr lang="en-US" sz="2000" b="1" strike="noStrike" cap="all" spc="-1">
                <a:solidFill>
                  <a:srgbClr val="1F497D"/>
                </a:solidFill>
                <a:latin typeface="Arial"/>
              </a:rPr>
              <a:t>Click to edit Master title style</a:t>
            </a:r>
            <a:endParaRPr lang="en-US" sz="2000" b="0" strike="noStrike" spc="-1">
              <a:solidFill>
                <a:srgbClr val="000000"/>
              </a:solidFill>
              <a:latin typeface="Arial"/>
            </a:endParaRPr>
          </a:p>
        </p:txBody>
      </p:sp>
      <p:sp>
        <p:nvSpPr>
          <p:cNvPr id="141" name="PlaceHolder 6"/>
          <p:cNvSpPr>
            <a:spLocks noGrp="1"/>
          </p:cNvSpPr>
          <p:nvPr>
            <p:ph type="body"/>
          </p:nvPr>
        </p:nvSpPr>
        <p:spPr>
          <a:xfrm>
            <a:off x="507960" y="5533200"/>
            <a:ext cx="7822800" cy="767880"/>
          </a:xfrm>
          <a:prstGeom prst="rect">
            <a:avLst/>
          </a:prstGeom>
          <a:noFill/>
          <a:ln w="0">
            <a:noFill/>
          </a:ln>
        </p:spPr>
        <p:txBody>
          <a:bodyPr lIns="109800" tIns="0" rIns="90000" bIns="45000" anchor="t">
            <a:noAutofit/>
          </a:bodyPr>
          <a:lstStyle/>
          <a:p>
            <a:pPr>
              <a:lnSpc>
                <a:spcPct val="100000"/>
              </a:lnSpc>
              <a:spcBef>
                <a:spcPts val="281"/>
              </a:spcBef>
              <a:buNone/>
              <a:tabLst>
                <a:tab pos="0" algn="l"/>
              </a:tabLst>
            </a:pPr>
            <a:r>
              <a:rPr lang="en-US" sz="1400" b="0" strike="noStrike" spc="-1">
                <a:solidFill>
                  <a:srgbClr val="1F497D"/>
                </a:solidFill>
                <a:latin typeface="Arial"/>
              </a:rPr>
              <a:t>Click to edit Master text styles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178"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79"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80"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81" name="Straight Connector 7"/>
          <p:cNvSpPr/>
          <p:nvPr/>
        </p:nvSpPr>
        <p:spPr>
          <a:xfrm>
            <a:off x="685800" y="584892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182" name="PlaceHolder 1"/>
          <p:cNvSpPr>
            <a:spLocks noGrp="1"/>
          </p:cNvSpPr>
          <p:nvPr>
            <p:ph type="title"/>
          </p:nvPr>
        </p:nvSpPr>
        <p:spPr>
          <a:xfrm>
            <a:off x="609480" y="5486400"/>
            <a:ext cx="11277360" cy="520200"/>
          </a:xfrm>
          <a:prstGeom prst="rect">
            <a:avLst/>
          </a:prstGeom>
          <a:noFill/>
          <a:ln w="0">
            <a:noFill/>
          </a:ln>
        </p:spPr>
        <p:txBody>
          <a:bodyPr lIns="90000" tIns="45000" rIns="90000" bIns="45000" anchor="ctr">
            <a:noAutofit/>
          </a:bodyPr>
          <a:lstStyle/>
          <a:p>
            <a:pPr>
              <a:lnSpc>
                <a:spcPct val="100000"/>
              </a:lnSpc>
              <a:buNone/>
            </a:pPr>
            <a:r>
              <a:rPr lang="en-US" sz="2000" b="1" strike="noStrike" cap="all" spc="-1">
                <a:solidFill>
                  <a:srgbClr val="1F497D"/>
                </a:solidFill>
                <a:latin typeface="Arial"/>
              </a:rPr>
              <a:t>Click to edit Master title style</a:t>
            </a:r>
            <a:endParaRPr lang="en-US" sz="2000" b="0" strike="noStrike" spc="-1">
              <a:solidFill>
                <a:srgbClr val="000000"/>
              </a:solidFill>
              <a:latin typeface="Arial"/>
            </a:endParaRPr>
          </a:p>
        </p:txBody>
      </p:sp>
      <p:sp>
        <p:nvSpPr>
          <p:cNvPr id="183" name="PlaceHolder 2"/>
          <p:cNvSpPr>
            <a:spLocks noGrp="1"/>
          </p:cNvSpPr>
          <p:nvPr>
            <p:ph type="body"/>
          </p:nvPr>
        </p:nvSpPr>
        <p:spPr>
          <a:xfrm>
            <a:off x="609480" y="609480"/>
            <a:ext cx="4010760" cy="4800240"/>
          </a:xfrm>
          <a:prstGeom prst="rect">
            <a:avLst/>
          </a:prstGeom>
          <a:noFill/>
          <a:ln w="0">
            <a:noFill/>
          </a:ln>
        </p:spPr>
        <p:txBody>
          <a:bodyPr lIns="90000" tIns="45000" rIns="90000" bIns="45000" anchor="t">
            <a:noAutofit/>
          </a:bodyPr>
          <a:lstStyle/>
          <a:p>
            <a:pPr>
              <a:lnSpc>
                <a:spcPct val="100000"/>
              </a:lnSpc>
              <a:spcBef>
                <a:spcPts val="281"/>
              </a:spcBef>
              <a:buNone/>
              <a:tabLst>
                <a:tab pos="0" algn="l"/>
              </a:tabLst>
            </a:pPr>
            <a:r>
              <a:rPr lang="en-US" sz="1400" b="0" strike="noStrike" spc="-1">
                <a:solidFill>
                  <a:srgbClr val="1F497D"/>
                </a:solidFill>
                <a:latin typeface="Arial"/>
              </a:rPr>
              <a:t>Click to edit Master text styles</a:t>
            </a:r>
          </a:p>
        </p:txBody>
      </p:sp>
      <p:sp>
        <p:nvSpPr>
          <p:cNvPr id="184" name="PlaceHolder 3"/>
          <p:cNvSpPr>
            <a:spLocks noGrp="1"/>
          </p:cNvSpPr>
          <p:nvPr>
            <p:ph type="body"/>
          </p:nvPr>
        </p:nvSpPr>
        <p:spPr>
          <a:xfrm>
            <a:off x="4766760" y="609480"/>
            <a:ext cx="7120080" cy="4800240"/>
          </a:xfrm>
          <a:prstGeom prst="rect">
            <a:avLst/>
          </a:prstGeom>
          <a:noFill/>
          <a:ln w="0">
            <a:noFill/>
          </a:ln>
        </p:spPr>
        <p:txBody>
          <a:bodyPr lIns="90000" tIns="45000" rIns="90000" bIns="45000" anchor="t">
            <a:noAutofit/>
          </a:bodyPr>
          <a:lstStyle/>
          <a:p>
            <a:pPr marL="343080" indent="-343080">
              <a:lnSpc>
                <a:spcPct val="100000"/>
              </a:lnSpc>
              <a:spcBef>
                <a:spcPts val="641"/>
              </a:spcBef>
              <a:buClr>
                <a:srgbClr val="4F81BD"/>
              </a:buClr>
              <a:buSzPct val="70000"/>
              <a:buFont typeface="Wingdings 2" charset="2"/>
              <a:buChar char=""/>
            </a:pPr>
            <a:r>
              <a:rPr lang="en-US" sz="3200" b="0" strike="noStrike" spc="-1">
                <a:solidFill>
                  <a:srgbClr val="1F497D"/>
                </a:solidFill>
                <a:latin typeface="Arial"/>
              </a:rPr>
              <a:t>Click to edit Master text styles</a:t>
            </a:r>
          </a:p>
          <a:p>
            <a:pPr marL="743040" lvl="1" indent="-285840">
              <a:lnSpc>
                <a:spcPct val="100000"/>
              </a:lnSpc>
              <a:spcBef>
                <a:spcPts val="561"/>
              </a:spcBef>
              <a:buClr>
                <a:srgbClr val="4F81BD"/>
              </a:buClr>
              <a:buSzPct val="70000"/>
              <a:buFont typeface="Wingdings 2" charset="2"/>
              <a:buChar char=""/>
            </a:pPr>
            <a:r>
              <a:rPr lang="en-US" sz="2800" b="0" strike="noStrike" spc="-1">
                <a:solidFill>
                  <a:srgbClr val="1F497D"/>
                </a:solidFill>
                <a:latin typeface="Arial"/>
              </a:rPr>
              <a:t>Second level</a:t>
            </a:r>
          </a:p>
          <a:p>
            <a:pPr marL="1143000" lvl="2" indent="-228600">
              <a:lnSpc>
                <a:spcPct val="100000"/>
              </a:lnSpc>
              <a:spcBef>
                <a:spcPts val="479"/>
              </a:spcBef>
              <a:buClr>
                <a:srgbClr val="4F81BD"/>
              </a:buClr>
              <a:buSzPct val="70000"/>
              <a:buFont typeface="Wingdings 2" charset="2"/>
              <a:buChar char=""/>
            </a:pPr>
            <a:r>
              <a:rPr lang="en-US" sz="2400" b="0" strike="noStrike" spc="-1">
                <a:solidFill>
                  <a:srgbClr val="1F497D"/>
                </a:solidFill>
                <a:latin typeface="Arial"/>
              </a:rPr>
              <a:t>Third level</a:t>
            </a:r>
          </a:p>
          <a:p>
            <a:pPr marL="1600200" lvl="3" indent="-228600">
              <a:lnSpc>
                <a:spcPct val="100000"/>
              </a:lnSpc>
              <a:spcBef>
                <a:spcPts val="400"/>
              </a:spcBef>
              <a:buClr>
                <a:srgbClr val="4F81BD"/>
              </a:buClr>
              <a:buSzPct val="70000"/>
              <a:buFont typeface="Wingdings 2" charset="2"/>
              <a:buChar char=""/>
            </a:pPr>
            <a:r>
              <a:rPr lang="en-US" sz="2000" b="0" strike="noStrike" spc="-1">
                <a:solidFill>
                  <a:srgbClr val="1F497D"/>
                </a:solidFill>
                <a:latin typeface="Arial"/>
              </a:rPr>
              <a:t>Fourth level</a:t>
            </a:r>
          </a:p>
          <a:p>
            <a:pPr marL="2057400" lvl="4" indent="-228600">
              <a:lnSpc>
                <a:spcPct val="100000"/>
              </a:lnSpc>
              <a:spcBef>
                <a:spcPts val="400"/>
              </a:spcBef>
              <a:buClr>
                <a:srgbClr val="4F81BD"/>
              </a:buClr>
              <a:buSzPct val="60000"/>
              <a:buFont typeface="Wingdings 2" charset="2"/>
              <a:buChar char=""/>
            </a:pPr>
            <a:r>
              <a:rPr lang="en-US" sz="2000" b="0" strike="noStrike" spc="-1">
                <a:solidFill>
                  <a:srgbClr val="1F497D"/>
                </a:solidFill>
                <a:latin typeface="Arial"/>
              </a:rPr>
              <a:t>Fifth level</a:t>
            </a:r>
          </a:p>
        </p:txBody>
      </p:sp>
      <p:sp>
        <p:nvSpPr>
          <p:cNvPr id="185" name="PlaceHolder 4"/>
          <p:cNvSpPr>
            <a:spLocks noGrp="1"/>
          </p:cNvSpPr>
          <p:nvPr>
            <p:ph type="dt" idx="13"/>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186" name="PlaceHolder 5"/>
          <p:cNvSpPr>
            <a:spLocks noGrp="1"/>
          </p:cNvSpPr>
          <p:nvPr>
            <p:ph type="ftr" idx="14"/>
          </p:nvPr>
        </p:nvSpPr>
        <p:spPr>
          <a:xfrm>
            <a:off x="4165560" y="76320"/>
            <a:ext cx="447012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187" name="PlaceHolder 6"/>
          <p:cNvSpPr>
            <a:spLocks noGrp="1"/>
          </p:cNvSpPr>
          <p:nvPr>
            <p:ph type="sldNum" idx="15"/>
          </p:nvPr>
        </p:nvSpPr>
        <p:spPr>
          <a:xfrm>
            <a:off x="10972800" y="6477120"/>
            <a:ext cx="1015560" cy="24408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2453F892-1062-464D-84B3-49710FEDD3C8}" type="slidenum">
              <a:rPr lang="el-GR" sz="1200" b="0" strike="noStrike" spc="-1">
                <a:solidFill>
                  <a:srgbClr val="4571A6"/>
                </a:solidFill>
                <a:latin typeface="Arial"/>
              </a:rPr>
              <a:t>‹#›</a:t>
            </a:fld>
            <a:endParaRPr lang="el-G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24"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25"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26"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27" name="PlaceHolder 1"/>
          <p:cNvSpPr>
            <a:spLocks noGrp="1"/>
          </p:cNvSpPr>
          <p:nvPr>
            <p:ph type="title"/>
          </p:nvPr>
        </p:nvSpPr>
        <p:spPr>
          <a:xfrm>
            <a:off x="406440" y="5410080"/>
            <a:ext cx="11480400" cy="882360"/>
          </a:xfrm>
          <a:prstGeom prst="rect">
            <a:avLst/>
          </a:prstGeom>
          <a:noFill/>
          <a:ln w="0">
            <a:noFill/>
          </a:ln>
        </p:spPr>
        <p:txBody>
          <a:bodyPr lIns="90000" tIns="45000" rIns="90000" bIns="45000" anchor="ctr">
            <a:noAutofit/>
          </a:bodyPr>
          <a:lstStyle/>
          <a:p>
            <a:pPr>
              <a:lnSpc>
                <a:spcPct val="100000"/>
              </a:lnSpc>
              <a:buNone/>
            </a:pPr>
            <a:r>
              <a:rPr lang="en-US" sz="3600" b="0" strike="noStrike" cap="all" spc="-1">
                <a:solidFill>
                  <a:srgbClr val="1F497D"/>
                </a:solidFill>
                <a:latin typeface="Arial"/>
              </a:rPr>
              <a:t>Click to edit Master title style</a:t>
            </a:r>
            <a:endParaRPr lang="en-US" sz="3600" b="0" strike="noStrike" spc="-1">
              <a:solidFill>
                <a:srgbClr val="000000"/>
              </a:solidFill>
              <a:latin typeface="Arial"/>
            </a:endParaRPr>
          </a:p>
        </p:txBody>
      </p:sp>
      <p:sp>
        <p:nvSpPr>
          <p:cNvPr id="228" name="PlaceHolder 2"/>
          <p:cNvSpPr>
            <a:spLocks noGrp="1"/>
          </p:cNvSpPr>
          <p:nvPr>
            <p:ph type="body"/>
          </p:nvPr>
        </p:nvSpPr>
        <p:spPr>
          <a:xfrm>
            <a:off x="375120" y="666720"/>
            <a:ext cx="5720400" cy="639360"/>
          </a:xfrm>
          <a:prstGeom prst="rect">
            <a:avLst/>
          </a:prstGeom>
          <a:noFill/>
          <a:ln w="0">
            <a:noFill/>
          </a:ln>
        </p:spPr>
        <p:txBody>
          <a:bodyPr lIns="90000" tIns="45000" rIns="90000" bIns="45000" anchor="ctr">
            <a:noAutofit/>
          </a:bodyPr>
          <a:lstStyle/>
          <a:p>
            <a:pPr>
              <a:lnSpc>
                <a:spcPct val="100000"/>
              </a:lnSpc>
              <a:spcBef>
                <a:spcPts val="360"/>
              </a:spcBef>
              <a:buNone/>
              <a:tabLst>
                <a:tab pos="0" algn="l"/>
              </a:tabLst>
            </a:pPr>
            <a:r>
              <a:rPr lang="en-US" sz="1800" b="0" strike="noStrike" cap="all" spc="-1">
                <a:solidFill>
                  <a:srgbClr val="3A5F8B"/>
                </a:solidFill>
                <a:latin typeface="Arial"/>
              </a:rPr>
              <a:t>Click to edit Master text styles</a:t>
            </a:r>
            <a:endParaRPr lang="en-US" sz="1800" b="0" strike="noStrike" spc="-1">
              <a:solidFill>
                <a:srgbClr val="1F497D"/>
              </a:solidFill>
              <a:latin typeface="Arial"/>
            </a:endParaRPr>
          </a:p>
        </p:txBody>
      </p:sp>
      <p:sp>
        <p:nvSpPr>
          <p:cNvPr id="229" name="PlaceHolder 3"/>
          <p:cNvSpPr>
            <a:spLocks noGrp="1"/>
          </p:cNvSpPr>
          <p:nvPr>
            <p:ph type="body"/>
          </p:nvPr>
        </p:nvSpPr>
        <p:spPr>
          <a:xfrm>
            <a:off x="6193440" y="666720"/>
            <a:ext cx="5722560" cy="639360"/>
          </a:xfrm>
          <a:prstGeom prst="rect">
            <a:avLst/>
          </a:prstGeom>
          <a:noFill/>
          <a:ln w="0">
            <a:noFill/>
          </a:ln>
        </p:spPr>
        <p:txBody>
          <a:bodyPr lIns="90000" tIns="45000" rIns="90000" bIns="45000" anchor="ctr">
            <a:noAutofit/>
          </a:bodyPr>
          <a:lstStyle/>
          <a:p>
            <a:pPr>
              <a:lnSpc>
                <a:spcPct val="100000"/>
              </a:lnSpc>
              <a:spcBef>
                <a:spcPts val="360"/>
              </a:spcBef>
              <a:buNone/>
              <a:tabLst>
                <a:tab pos="0" algn="l"/>
              </a:tabLst>
            </a:pPr>
            <a:r>
              <a:rPr lang="en-US" sz="1800" b="0" strike="noStrike" cap="all" spc="-1">
                <a:solidFill>
                  <a:srgbClr val="3A5F8B"/>
                </a:solidFill>
                <a:latin typeface="Arial"/>
              </a:rPr>
              <a:t>Click to edit Master text styles</a:t>
            </a:r>
            <a:endParaRPr lang="en-US" sz="1800" b="0" strike="noStrike" spc="-1">
              <a:solidFill>
                <a:srgbClr val="1F497D"/>
              </a:solidFill>
              <a:latin typeface="Arial"/>
            </a:endParaRPr>
          </a:p>
        </p:txBody>
      </p:sp>
      <p:sp>
        <p:nvSpPr>
          <p:cNvPr id="230" name="PlaceHolder 4"/>
          <p:cNvSpPr>
            <a:spLocks noGrp="1"/>
          </p:cNvSpPr>
          <p:nvPr>
            <p:ph type="body"/>
          </p:nvPr>
        </p:nvSpPr>
        <p:spPr>
          <a:xfrm>
            <a:off x="375120" y="1316160"/>
            <a:ext cx="5720400" cy="3941280"/>
          </a:xfrm>
          <a:prstGeom prst="rect">
            <a:avLst/>
          </a:prstGeom>
          <a:noFill/>
          <a:ln w="0">
            <a:noFill/>
          </a:ln>
        </p:spPr>
        <p:txBody>
          <a:bodyPr lIns="90000" tIns="45000" rIns="90000" bIns="45000" anchor="t">
            <a:noAutofit/>
          </a:bodyPr>
          <a:lstStyle/>
          <a:p>
            <a:pPr marL="343080" indent="-343080">
              <a:lnSpc>
                <a:spcPct val="100000"/>
              </a:lnSpc>
              <a:spcBef>
                <a:spcPts val="479"/>
              </a:spcBef>
              <a:buClr>
                <a:srgbClr val="4F81BD"/>
              </a:buClr>
              <a:buSzPct val="70000"/>
              <a:buFont typeface="Wingdings 2" charset="2"/>
              <a:buChar char=""/>
            </a:pPr>
            <a:r>
              <a:rPr lang="en-US" sz="2400" b="0" strike="noStrike" spc="-1">
                <a:solidFill>
                  <a:srgbClr val="1F497D"/>
                </a:solidFill>
                <a:latin typeface="Arial"/>
              </a:rPr>
              <a:t>Click to edit Master text styles</a:t>
            </a:r>
          </a:p>
          <a:p>
            <a:pPr marL="743040" lvl="1" indent="-285840">
              <a:lnSpc>
                <a:spcPct val="100000"/>
              </a:lnSpc>
              <a:spcBef>
                <a:spcPts val="400"/>
              </a:spcBef>
              <a:buClr>
                <a:srgbClr val="4F81BD"/>
              </a:buClr>
              <a:buSzPct val="70000"/>
              <a:buFont typeface="Wingdings 2" charset="2"/>
              <a:buChar char=""/>
            </a:pPr>
            <a:r>
              <a:rPr lang="en-US" sz="2000" b="0" strike="noStrike" spc="-1">
                <a:solidFill>
                  <a:srgbClr val="1F497D"/>
                </a:solidFill>
                <a:latin typeface="Arial"/>
              </a:rPr>
              <a:t>Second level</a:t>
            </a:r>
          </a:p>
          <a:p>
            <a:pPr marL="1143000" lvl="2" indent="-228600">
              <a:lnSpc>
                <a:spcPct val="100000"/>
              </a:lnSpc>
              <a:spcBef>
                <a:spcPts val="360"/>
              </a:spcBef>
              <a:buClr>
                <a:srgbClr val="4F81BD"/>
              </a:buClr>
              <a:buSzPct val="70000"/>
              <a:buFont typeface="Wingdings 2" charset="2"/>
              <a:buChar char=""/>
            </a:pPr>
            <a:r>
              <a:rPr lang="en-US" sz="1800" b="0" strike="noStrike" spc="-1">
                <a:solidFill>
                  <a:srgbClr val="1F497D"/>
                </a:solidFill>
                <a:latin typeface="Arial"/>
              </a:rPr>
              <a:t>Third level</a:t>
            </a:r>
          </a:p>
          <a:p>
            <a:pPr marL="1600200" lvl="3" indent="-228600">
              <a:lnSpc>
                <a:spcPct val="100000"/>
              </a:lnSpc>
              <a:spcBef>
                <a:spcPts val="320"/>
              </a:spcBef>
              <a:buClr>
                <a:srgbClr val="4F81BD"/>
              </a:buClr>
              <a:buSzPct val="70000"/>
              <a:buFont typeface="Wingdings 2" charset="2"/>
              <a:buChar char=""/>
            </a:pPr>
            <a:r>
              <a:rPr lang="en-US" sz="1600" b="0" strike="noStrike" spc="-1">
                <a:solidFill>
                  <a:srgbClr val="1F497D"/>
                </a:solidFill>
                <a:latin typeface="Arial"/>
              </a:rPr>
              <a:t>Fourth level</a:t>
            </a:r>
          </a:p>
          <a:p>
            <a:pPr marL="2057400" lvl="4" indent="-228600">
              <a:lnSpc>
                <a:spcPct val="100000"/>
              </a:lnSpc>
              <a:spcBef>
                <a:spcPts val="320"/>
              </a:spcBef>
              <a:buClr>
                <a:srgbClr val="4F81BD"/>
              </a:buClr>
              <a:buSzPct val="60000"/>
              <a:buFont typeface="Wingdings 2" charset="2"/>
              <a:buChar char=""/>
            </a:pPr>
            <a:r>
              <a:rPr lang="en-US" sz="1600" b="0" strike="noStrike" spc="-1">
                <a:solidFill>
                  <a:srgbClr val="1F497D"/>
                </a:solidFill>
                <a:latin typeface="Arial"/>
              </a:rPr>
              <a:t>Fifth level</a:t>
            </a:r>
          </a:p>
        </p:txBody>
      </p:sp>
      <p:sp>
        <p:nvSpPr>
          <p:cNvPr id="231" name="PlaceHolder 5"/>
          <p:cNvSpPr>
            <a:spLocks noGrp="1"/>
          </p:cNvSpPr>
          <p:nvPr>
            <p:ph type="body"/>
          </p:nvPr>
        </p:nvSpPr>
        <p:spPr>
          <a:xfrm>
            <a:off x="6198480" y="1316160"/>
            <a:ext cx="5717520" cy="3941280"/>
          </a:xfrm>
          <a:prstGeom prst="rect">
            <a:avLst/>
          </a:prstGeom>
          <a:noFill/>
          <a:ln w="0">
            <a:noFill/>
          </a:ln>
        </p:spPr>
        <p:txBody>
          <a:bodyPr lIns="90000" tIns="45000" rIns="90000" bIns="45000" anchor="t">
            <a:noAutofit/>
          </a:bodyPr>
          <a:lstStyle/>
          <a:p>
            <a:pPr marL="343080" indent="-343080">
              <a:lnSpc>
                <a:spcPct val="100000"/>
              </a:lnSpc>
              <a:spcBef>
                <a:spcPts val="479"/>
              </a:spcBef>
              <a:buClr>
                <a:srgbClr val="4F81BD"/>
              </a:buClr>
              <a:buSzPct val="70000"/>
              <a:buFont typeface="Wingdings 2" charset="2"/>
              <a:buChar char=""/>
            </a:pPr>
            <a:r>
              <a:rPr lang="en-US" sz="2400" b="0" strike="noStrike" spc="-1">
                <a:solidFill>
                  <a:srgbClr val="1F497D"/>
                </a:solidFill>
                <a:latin typeface="Arial"/>
              </a:rPr>
              <a:t>Click to edit Master text styles</a:t>
            </a:r>
          </a:p>
          <a:p>
            <a:pPr marL="743040" lvl="1" indent="-285840">
              <a:lnSpc>
                <a:spcPct val="100000"/>
              </a:lnSpc>
              <a:spcBef>
                <a:spcPts val="400"/>
              </a:spcBef>
              <a:buClr>
                <a:srgbClr val="4F81BD"/>
              </a:buClr>
              <a:buSzPct val="70000"/>
              <a:buFont typeface="Wingdings 2" charset="2"/>
              <a:buChar char=""/>
            </a:pPr>
            <a:r>
              <a:rPr lang="en-US" sz="2000" b="0" strike="noStrike" spc="-1">
                <a:solidFill>
                  <a:srgbClr val="1F497D"/>
                </a:solidFill>
                <a:latin typeface="Arial"/>
              </a:rPr>
              <a:t>Second level</a:t>
            </a:r>
          </a:p>
          <a:p>
            <a:pPr marL="1143000" lvl="2" indent="-228600">
              <a:lnSpc>
                <a:spcPct val="100000"/>
              </a:lnSpc>
              <a:spcBef>
                <a:spcPts val="360"/>
              </a:spcBef>
              <a:buClr>
                <a:srgbClr val="4F81BD"/>
              </a:buClr>
              <a:buSzPct val="70000"/>
              <a:buFont typeface="Wingdings 2" charset="2"/>
              <a:buChar char=""/>
            </a:pPr>
            <a:r>
              <a:rPr lang="en-US" sz="1800" b="0" strike="noStrike" spc="-1">
                <a:solidFill>
                  <a:srgbClr val="1F497D"/>
                </a:solidFill>
                <a:latin typeface="Arial"/>
              </a:rPr>
              <a:t>Third level</a:t>
            </a:r>
          </a:p>
          <a:p>
            <a:pPr marL="1600200" lvl="3" indent="-228600">
              <a:lnSpc>
                <a:spcPct val="100000"/>
              </a:lnSpc>
              <a:spcBef>
                <a:spcPts val="320"/>
              </a:spcBef>
              <a:buClr>
                <a:srgbClr val="4F81BD"/>
              </a:buClr>
              <a:buSzPct val="70000"/>
              <a:buFont typeface="Wingdings 2" charset="2"/>
              <a:buChar char=""/>
            </a:pPr>
            <a:r>
              <a:rPr lang="en-US" sz="1600" b="0" strike="noStrike" spc="-1">
                <a:solidFill>
                  <a:srgbClr val="1F497D"/>
                </a:solidFill>
                <a:latin typeface="Arial"/>
              </a:rPr>
              <a:t>Fourth level</a:t>
            </a:r>
          </a:p>
          <a:p>
            <a:pPr marL="2057400" lvl="4" indent="-228600">
              <a:lnSpc>
                <a:spcPct val="100000"/>
              </a:lnSpc>
              <a:spcBef>
                <a:spcPts val="320"/>
              </a:spcBef>
              <a:buClr>
                <a:srgbClr val="4F81BD"/>
              </a:buClr>
              <a:buSzPct val="60000"/>
              <a:buFont typeface="Wingdings 2" charset="2"/>
              <a:buChar char=""/>
            </a:pPr>
            <a:r>
              <a:rPr lang="en-US" sz="1600" b="0" strike="noStrike" spc="-1">
                <a:solidFill>
                  <a:srgbClr val="1F497D"/>
                </a:solidFill>
                <a:latin typeface="Arial"/>
              </a:rPr>
              <a:t>Fifth level</a:t>
            </a:r>
          </a:p>
        </p:txBody>
      </p:sp>
      <p:sp>
        <p:nvSpPr>
          <p:cNvPr id="232" name="PlaceHolder 6"/>
          <p:cNvSpPr>
            <a:spLocks noGrp="1"/>
          </p:cNvSpPr>
          <p:nvPr>
            <p:ph type="dt" idx="16"/>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233" name="PlaceHolder 7"/>
          <p:cNvSpPr>
            <a:spLocks noGrp="1"/>
          </p:cNvSpPr>
          <p:nvPr>
            <p:ph type="ftr" idx="17"/>
          </p:nvPr>
        </p:nvSpPr>
        <p:spPr>
          <a:xfrm>
            <a:off x="4165560" y="76320"/>
            <a:ext cx="447012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234" name="PlaceHolder 8"/>
          <p:cNvSpPr>
            <a:spLocks noGrp="1"/>
          </p:cNvSpPr>
          <p:nvPr>
            <p:ph type="sldNum" idx="18"/>
          </p:nvPr>
        </p:nvSpPr>
        <p:spPr>
          <a:xfrm>
            <a:off x="10972800" y="6477120"/>
            <a:ext cx="1015560" cy="24660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E2CD1DAB-F05C-49F3-96EB-201214350D54}" type="slidenum">
              <a:rPr lang="el-GR" sz="1200" b="0" strike="noStrike" spc="-1">
                <a:solidFill>
                  <a:srgbClr val="4571A6"/>
                </a:solidFill>
                <a:latin typeface="Arial"/>
              </a:rPr>
              <a:t>‹#›</a:t>
            </a:fld>
            <a:endParaRPr lang="el-GR" sz="1200" b="0" strike="noStrike" spc="-1">
              <a:latin typeface="Times New Roman"/>
            </a:endParaRPr>
          </a:p>
        </p:txBody>
      </p:sp>
      <p:sp>
        <p:nvSpPr>
          <p:cNvPr id="235" name="Straight Connector 10"/>
          <p:cNvSpPr/>
          <p:nvPr/>
        </p:nvSpPr>
        <p:spPr>
          <a:xfrm>
            <a:off x="685800" y="601956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72"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73"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74"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75" name="Straight Connector 6"/>
          <p:cNvSpPr/>
          <p:nvPr/>
        </p:nvSpPr>
        <p:spPr>
          <a:xfrm>
            <a:off x="685800" y="534960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276" name="PlaceHolder 1"/>
          <p:cNvSpPr>
            <a:spLocks noGrp="1"/>
          </p:cNvSpPr>
          <p:nvPr>
            <p:ph type="title"/>
          </p:nvPr>
        </p:nvSpPr>
        <p:spPr>
          <a:xfrm>
            <a:off x="507960" y="4853520"/>
            <a:ext cx="11277360" cy="1221840"/>
          </a:xfrm>
          <a:prstGeom prst="rect">
            <a:avLst/>
          </a:prstGeom>
          <a:noFill/>
          <a:ln w="0">
            <a:noFill/>
          </a:ln>
        </p:spPr>
        <p:txBody>
          <a:bodyPr lIns="90000" tIns="45000" rIns="90000" bIns="45000" anchor="t">
            <a:noAutofit/>
          </a:bodyPr>
          <a:lstStyle/>
          <a:p>
            <a:pPr>
              <a:lnSpc>
                <a:spcPct val="100000"/>
              </a:lnSpc>
              <a:buNone/>
            </a:pPr>
            <a:r>
              <a:rPr lang="en-US" sz="3600" b="0" strike="noStrike" cap="all" spc="-1">
                <a:solidFill>
                  <a:srgbClr val="1F497D"/>
                </a:solidFill>
                <a:latin typeface="Arial"/>
              </a:rPr>
              <a:t>Click to edit Master title style</a:t>
            </a:r>
            <a:endParaRPr lang="en-US" sz="3600" b="0" strike="noStrike" spc="-1">
              <a:solidFill>
                <a:srgbClr val="000000"/>
              </a:solidFill>
              <a:latin typeface="Arial"/>
            </a:endParaRPr>
          </a:p>
        </p:txBody>
      </p:sp>
      <p:sp>
        <p:nvSpPr>
          <p:cNvPr id="277" name="PlaceHolder 2"/>
          <p:cNvSpPr>
            <a:spLocks noGrp="1"/>
          </p:cNvSpPr>
          <p:nvPr>
            <p:ph type="dt" idx="19"/>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278" name="PlaceHolder 3"/>
          <p:cNvSpPr>
            <a:spLocks noGrp="1"/>
          </p:cNvSpPr>
          <p:nvPr>
            <p:ph type="ftr" idx="20"/>
          </p:nvPr>
        </p:nvSpPr>
        <p:spPr>
          <a:xfrm>
            <a:off x="4165560" y="76320"/>
            <a:ext cx="447012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279" name="PlaceHolder 4"/>
          <p:cNvSpPr>
            <a:spLocks noGrp="1"/>
          </p:cNvSpPr>
          <p:nvPr>
            <p:ph type="sldNum" idx="21"/>
          </p:nvPr>
        </p:nvSpPr>
        <p:spPr>
          <a:xfrm>
            <a:off x="10972800" y="6473880"/>
            <a:ext cx="1011600" cy="24660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DD4CB53D-6FA5-41BD-A72E-E560211597ED}" type="slidenum">
              <a:rPr lang="el-GR" sz="1200" b="0" strike="noStrike" spc="-1">
                <a:solidFill>
                  <a:srgbClr val="4571A6"/>
                </a:solidFill>
                <a:latin typeface="Arial"/>
              </a:rPr>
              <a:t>‹#›</a:t>
            </a:fld>
            <a:endParaRPr lang="el-GR" sz="1200" b="0" strike="noStrike" spc="-1">
              <a:latin typeface="Times New Roman"/>
            </a:endParaRPr>
          </a:p>
        </p:txBody>
      </p:sp>
      <p:sp>
        <p:nvSpPr>
          <p:cNvPr id="28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1F497D"/>
                </a:solidFill>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400" b="0" strike="noStrike" spc="-1">
                <a:solidFill>
                  <a:srgbClr val="1F497D"/>
                </a:solidFill>
                <a:latin typeface="Arial"/>
              </a:rPr>
              <a:t>Δεύτερο επίπεδο διάρθρωσης</a:t>
            </a:r>
          </a:p>
          <a:p>
            <a:pPr marL="1296000" lvl="2" indent="-288000">
              <a:spcBef>
                <a:spcPts val="850"/>
              </a:spcBef>
              <a:buClr>
                <a:srgbClr val="000000"/>
              </a:buClr>
              <a:buSzPct val="45000"/>
              <a:buFont typeface="Wingdings" charset="2"/>
              <a:buChar char=""/>
            </a:pPr>
            <a:r>
              <a:rPr lang="en-US" sz="2000" b="0" strike="noStrike" spc="-1">
                <a:solidFill>
                  <a:srgbClr val="1F497D"/>
                </a:solidFill>
                <a:latin typeface="Arial"/>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1F497D"/>
                </a:solidFill>
                <a:latin typeface="Arial"/>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1F497D"/>
                </a:solidFill>
                <a:latin typeface="Arial"/>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1F497D"/>
                </a:solidFill>
                <a:latin typeface="Arial"/>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1F497D"/>
                </a:solid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317" name="Straight Connector 6"/>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318" name="Straight Connector 8"/>
          <p:cNvSpPr/>
          <p:nvPr/>
        </p:nvSpPr>
        <p:spPr>
          <a:xfrm>
            <a:off x="685800" y="1050840"/>
            <a:ext cx="11505960" cy="216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319" name="Straight Connector 11"/>
          <p:cNvSpPr/>
          <p:nvPr/>
        </p:nvSpPr>
        <p:spPr>
          <a:xfrm>
            <a:off x="685800" y="1057680"/>
            <a:ext cx="11505960" cy="2520"/>
          </a:xfrm>
          <a:prstGeom prst="line">
            <a:avLst/>
          </a:prstGeom>
          <a:ln w="9525">
            <a:solidFill>
              <a:srgbClr val="4F81BD"/>
            </a:solidFill>
            <a:round/>
          </a:ln>
        </p:spPr>
        <p:style>
          <a:lnRef idx="0">
            <a:scrgbClr r="0" g="0" b="0"/>
          </a:lnRef>
          <a:fillRef idx="0">
            <a:scrgbClr r="0" g="0" b="0"/>
          </a:fillRef>
          <a:effectRef idx="0">
            <a:scrgbClr r="0" g="0" b="0"/>
          </a:effectRef>
          <a:fontRef idx="minor"/>
        </p:style>
      </p:sp>
      <p:sp>
        <p:nvSpPr>
          <p:cNvPr id="320" name="PlaceHolder 1"/>
          <p:cNvSpPr>
            <a:spLocks noGrp="1"/>
          </p:cNvSpPr>
          <p:nvPr>
            <p:ph type="title"/>
          </p:nvPr>
        </p:nvSpPr>
        <p:spPr>
          <a:xfrm>
            <a:off x="406440" y="457200"/>
            <a:ext cx="11581920" cy="837720"/>
          </a:xfrm>
          <a:prstGeom prst="rect">
            <a:avLst/>
          </a:prstGeom>
          <a:noFill/>
          <a:ln w="0">
            <a:noFill/>
          </a:ln>
        </p:spPr>
        <p:txBody>
          <a:bodyPr lIns="90000" tIns="45000" rIns="90000" bIns="45000" anchor="ctr">
            <a:noAutofit/>
          </a:bodyPr>
          <a:lstStyle/>
          <a:p>
            <a:pPr>
              <a:lnSpc>
                <a:spcPct val="100000"/>
              </a:lnSpc>
              <a:buNone/>
            </a:pPr>
            <a:r>
              <a:rPr lang="en-US" sz="3600" b="0" strike="noStrike" cap="all" spc="-1">
                <a:solidFill>
                  <a:srgbClr val="1F497D"/>
                </a:solidFill>
                <a:latin typeface="Arial"/>
              </a:rPr>
              <a:t>Click to edit Master title style</a:t>
            </a:r>
            <a:endParaRPr lang="en-US" sz="3600" b="0" strike="noStrike" spc="-1">
              <a:solidFill>
                <a:srgbClr val="000000"/>
              </a:solidFill>
              <a:latin typeface="Arial"/>
            </a:endParaRPr>
          </a:p>
        </p:txBody>
      </p:sp>
      <p:sp>
        <p:nvSpPr>
          <p:cNvPr id="321" name="PlaceHolder 2"/>
          <p:cNvSpPr>
            <a:spLocks noGrp="1"/>
          </p:cNvSpPr>
          <p:nvPr>
            <p:ph type="body"/>
          </p:nvPr>
        </p:nvSpPr>
        <p:spPr>
          <a:xfrm>
            <a:off x="406440" y="1554120"/>
            <a:ext cx="11581920" cy="4525560"/>
          </a:xfrm>
          <a:prstGeom prst="rect">
            <a:avLst/>
          </a:prstGeom>
          <a:noFill/>
          <a:ln w="0">
            <a:noFill/>
          </a:ln>
        </p:spPr>
        <p:txBody>
          <a:bodyPr lIns="90000" tIns="45000" rIns="90000" bIns="45000" anchor="t">
            <a:noAutofit/>
          </a:bodyPr>
          <a:lstStyle/>
          <a:p>
            <a:pPr marL="343080" indent="-343080">
              <a:lnSpc>
                <a:spcPct val="100000"/>
              </a:lnSpc>
              <a:spcBef>
                <a:spcPts val="641"/>
              </a:spcBef>
              <a:buClr>
                <a:srgbClr val="4F81BD"/>
              </a:buClr>
              <a:buSzPct val="70000"/>
              <a:buFont typeface="Wingdings 2" charset="2"/>
              <a:buChar char=""/>
            </a:pPr>
            <a:r>
              <a:rPr lang="en-US" sz="3200" b="0" strike="noStrike" spc="-1">
                <a:solidFill>
                  <a:srgbClr val="1F497D"/>
                </a:solidFill>
                <a:latin typeface="Arial"/>
              </a:rPr>
              <a:t>Click to edit Master text styles</a:t>
            </a:r>
          </a:p>
          <a:p>
            <a:pPr marL="743040" lvl="1" indent="-285840">
              <a:lnSpc>
                <a:spcPct val="100000"/>
              </a:lnSpc>
              <a:spcBef>
                <a:spcPts val="561"/>
              </a:spcBef>
              <a:buClr>
                <a:srgbClr val="4F81BD"/>
              </a:buClr>
              <a:buSzPct val="70000"/>
              <a:buFont typeface="Wingdings 2" charset="2"/>
              <a:buChar char=""/>
            </a:pPr>
            <a:r>
              <a:rPr lang="en-US" sz="2800" b="0" strike="noStrike" spc="-1">
                <a:solidFill>
                  <a:srgbClr val="1F497D"/>
                </a:solidFill>
                <a:latin typeface="Arial"/>
              </a:rPr>
              <a:t>Second level</a:t>
            </a:r>
          </a:p>
          <a:p>
            <a:pPr marL="1143000" lvl="2" indent="-228600">
              <a:lnSpc>
                <a:spcPct val="100000"/>
              </a:lnSpc>
              <a:spcBef>
                <a:spcPts val="479"/>
              </a:spcBef>
              <a:buClr>
                <a:srgbClr val="4F81BD"/>
              </a:buClr>
              <a:buSzPct val="70000"/>
              <a:buFont typeface="Wingdings 2" charset="2"/>
              <a:buChar char=""/>
            </a:pPr>
            <a:r>
              <a:rPr lang="en-US" sz="2400" b="0" strike="noStrike" spc="-1">
                <a:solidFill>
                  <a:srgbClr val="1F497D"/>
                </a:solidFill>
                <a:latin typeface="Arial"/>
              </a:rPr>
              <a:t>Third level</a:t>
            </a:r>
          </a:p>
          <a:p>
            <a:pPr marL="1600200" lvl="3" indent="-228600">
              <a:lnSpc>
                <a:spcPct val="100000"/>
              </a:lnSpc>
              <a:spcBef>
                <a:spcPts val="400"/>
              </a:spcBef>
              <a:buClr>
                <a:srgbClr val="4F81BD"/>
              </a:buClr>
              <a:buSzPct val="70000"/>
              <a:buFont typeface="Wingdings 2" charset="2"/>
              <a:buChar char=""/>
            </a:pPr>
            <a:r>
              <a:rPr lang="en-US" sz="2000" b="0" strike="noStrike" spc="-1">
                <a:solidFill>
                  <a:srgbClr val="1F497D"/>
                </a:solidFill>
                <a:latin typeface="Arial"/>
              </a:rPr>
              <a:t>Fourth level</a:t>
            </a:r>
          </a:p>
          <a:p>
            <a:pPr marL="2057400" lvl="4" indent="-228600">
              <a:lnSpc>
                <a:spcPct val="100000"/>
              </a:lnSpc>
              <a:spcBef>
                <a:spcPts val="360"/>
              </a:spcBef>
              <a:buClr>
                <a:srgbClr val="4F81BD"/>
              </a:buClr>
              <a:buSzPct val="60000"/>
              <a:buFont typeface="Wingdings 2" charset="2"/>
              <a:buChar char=""/>
            </a:pPr>
            <a:r>
              <a:rPr lang="en-US" sz="1800" b="0" strike="noStrike" spc="-1">
                <a:solidFill>
                  <a:srgbClr val="1F497D"/>
                </a:solidFill>
                <a:latin typeface="Arial"/>
              </a:rPr>
              <a:t>Fifth level</a:t>
            </a:r>
          </a:p>
        </p:txBody>
      </p:sp>
      <p:sp>
        <p:nvSpPr>
          <p:cNvPr id="322" name="PlaceHolder 3"/>
          <p:cNvSpPr>
            <a:spLocks noGrp="1"/>
          </p:cNvSpPr>
          <p:nvPr>
            <p:ph type="dt" idx="22"/>
          </p:nvPr>
        </p:nvSpPr>
        <p:spPr>
          <a:xfrm>
            <a:off x="8636040" y="76320"/>
            <a:ext cx="3352320" cy="288720"/>
          </a:xfrm>
          <a:prstGeom prst="rect">
            <a:avLst/>
          </a:prstGeom>
          <a:noFill/>
          <a:ln w="0">
            <a:noFill/>
          </a:ln>
        </p:spPr>
        <p:txBody>
          <a:bodyPr lIns="90000" tIns="45000" rIns="90000" bIns="45000" anchor="t">
            <a:noAutofit/>
          </a:bodyPr>
          <a:lstStyle>
            <a:lvl1pPr>
              <a:lnSpc>
                <a:spcPct val="100000"/>
              </a:lnSpc>
              <a:buNone/>
              <a:defRPr lang="el-GR" sz="1200" b="0" strike="noStrike" spc="-1">
                <a:solidFill>
                  <a:srgbClr val="4571A6"/>
                </a:solidFill>
                <a:latin typeface="Arial"/>
              </a:defRPr>
            </a:lvl1pPr>
          </a:lstStyle>
          <a:p>
            <a:pPr>
              <a:lnSpc>
                <a:spcPct val="100000"/>
              </a:lnSpc>
              <a:buNone/>
            </a:pPr>
            <a:r>
              <a:rPr lang="el-GR" sz="1200" b="0" strike="noStrike" spc="-1">
                <a:solidFill>
                  <a:srgbClr val="4571A6"/>
                </a:solidFill>
                <a:latin typeface="Arial"/>
              </a:rPr>
              <a:t>&lt;ημερομηνία/ώρα&gt;</a:t>
            </a:r>
            <a:endParaRPr lang="el-GR" sz="1200" b="0" strike="noStrike" spc="-1">
              <a:latin typeface="Times New Roman"/>
            </a:endParaRPr>
          </a:p>
        </p:txBody>
      </p:sp>
      <p:sp>
        <p:nvSpPr>
          <p:cNvPr id="323" name="PlaceHolder 4"/>
          <p:cNvSpPr>
            <a:spLocks noGrp="1"/>
          </p:cNvSpPr>
          <p:nvPr>
            <p:ph type="ftr" idx="23"/>
          </p:nvPr>
        </p:nvSpPr>
        <p:spPr>
          <a:xfrm>
            <a:off x="4775040" y="76320"/>
            <a:ext cx="3860280" cy="288720"/>
          </a:xfrm>
          <a:prstGeom prst="rect">
            <a:avLst/>
          </a:prstGeom>
          <a:noFill/>
          <a:ln w="0">
            <a:noFill/>
          </a:ln>
        </p:spPr>
        <p:txBody>
          <a:bodyPr lIns="90000" tIns="45000" rIns="90000" bIns="45000" anchor="t">
            <a:noAutofit/>
          </a:bodyPr>
          <a:lstStyle>
            <a:lvl1pPr algn="ctr">
              <a:buNone/>
              <a:defRPr lang="el-GR" sz="1400" b="0" strike="noStrike" spc="-1">
                <a:latin typeface="Times New Roman"/>
              </a:defRPr>
            </a:lvl1pPr>
          </a:lstStyle>
          <a:p>
            <a:pPr algn="ctr">
              <a:buNone/>
            </a:pPr>
            <a:r>
              <a:rPr lang="el-GR" sz="1400" b="0" strike="noStrike" spc="-1">
                <a:latin typeface="Times New Roman"/>
              </a:rPr>
              <a:t>&lt;υποσέλιδο&gt;</a:t>
            </a:r>
          </a:p>
        </p:txBody>
      </p:sp>
      <p:sp>
        <p:nvSpPr>
          <p:cNvPr id="324" name="PlaceHolder 5"/>
          <p:cNvSpPr>
            <a:spLocks noGrp="1"/>
          </p:cNvSpPr>
          <p:nvPr>
            <p:ph type="sldNum" idx="24"/>
          </p:nvPr>
        </p:nvSpPr>
        <p:spPr>
          <a:xfrm>
            <a:off x="10972800" y="6473880"/>
            <a:ext cx="1011600" cy="246600"/>
          </a:xfrm>
          <a:prstGeom prst="rect">
            <a:avLst/>
          </a:prstGeom>
          <a:noFill/>
          <a:ln w="0">
            <a:noFill/>
          </a:ln>
        </p:spPr>
        <p:txBody>
          <a:bodyPr lIns="90000" tIns="45000" rIns="90000" bIns="45000" anchor="t">
            <a:noAutofit/>
          </a:bodyPr>
          <a:lstStyle>
            <a:lvl1pPr algn="r">
              <a:lnSpc>
                <a:spcPct val="100000"/>
              </a:lnSpc>
              <a:buNone/>
              <a:defRPr lang="el-GR" sz="1200" b="0" strike="noStrike" spc="-1">
                <a:solidFill>
                  <a:srgbClr val="4571A6"/>
                </a:solidFill>
                <a:latin typeface="Arial"/>
              </a:defRPr>
            </a:lvl1pPr>
          </a:lstStyle>
          <a:p>
            <a:pPr algn="r">
              <a:lnSpc>
                <a:spcPct val="100000"/>
              </a:lnSpc>
              <a:buNone/>
            </a:pPr>
            <a:fld id="{FB150B18-1F9D-4594-908B-6117F41519ED}" type="slidenum">
              <a:rPr lang="el-GR" sz="1200" b="0" strike="noStrike" spc="-1">
                <a:solidFill>
                  <a:srgbClr val="4571A6"/>
                </a:solidFill>
                <a:latin typeface="Arial"/>
              </a:rPr>
              <a:t>‹#›</a:t>
            </a:fld>
            <a:endParaRPr lang="el-G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168434" y="2299064"/>
            <a:ext cx="8621485" cy="4075611"/>
          </a:xfrm>
        </p:spPr>
        <p:txBody>
          <a:bodyPr>
            <a:normAutofit fontScale="92500" lnSpcReduction="20000"/>
          </a:bodyPr>
          <a:lstStyle/>
          <a:p>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l-GR" sz="1600" dirty="0">
                <a:solidFill>
                  <a:schemeClr val="tx1"/>
                </a:solidFill>
                <a:latin typeface="+mj-lt"/>
                <a:cs typeface="Times New Roman" panose="02020603050405020304" pitchFamily="18" charset="0"/>
              </a:rPr>
              <a:t>Π.Μ.Σ ΕΞΕΙΔΙΚΕΥΣΗ ΣΤΙΣ Τ.Π.Ε ΚΑΙ ΕΙΔΙΚΗ ΑΓΩΓΗ</a:t>
            </a:r>
            <a:r>
              <a:rPr lang="en-US" sz="1600" dirty="0">
                <a:solidFill>
                  <a:schemeClr val="tx1"/>
                </a:solidFill>
                <a:latin typeface="+mj-lt"/>
                <a:cs typeface="Times New Roman" panose="02020603050405020304" pitchFamily="18" charset="0"/>
              </a:rPr>
              <a:t>-</a:t>
            </a:r>
            <a:r>
              <a:rPr lang="el-GR" sz="1600" dirty="0">
                <a:solidFill>
                  <a:schemeClr val="tx1"/>
                </a:solidFill>
                <a:latin typeface="+mj-lt"/>
                <a:cs typeface="Times New Roman" panose="02020603050405020304" pitchFamily="18" charset="0"/>
              </a:rPr>
              <a:t>ΨΥΧΟΠΑΙΔΑΓΩΓΙΚΗ ΤΗΣ ΕΝΤΑΞΗΣ</a:t>
            </a:r>
            <a:br>
              <a:rPr lang="el-GR" dirty="0">
                <a:latin typeface="+mj-lt"/>
              </a:rPr>
            </a:br>
            <a:endParaRPr lang="el-GR" dirty="0">
              <a:latin typeface="+mj-lt"/>
            </a:endParaRPr>
          </a:p>
          <a:p>
            <a:pPr algn="ctr"/>
            <a:br>
              <a:rPr lang="el-GR" dirty="0">
                <a:latin typeface="+mj-lt"/>
              </a:rPr>
            </a:br>
            <a:r>
              <a:rPr lang="el-GR" dirty="0">
                <a:solidFill>
                  <a:schemeClr val="accent5">
                    <a:lumMod val="75000"/>
                  </a:schemeClr>
                </a:solidFill>
              </a:rPr>
              <a:t>Ηγεσία, βελτίωση και  ενδυνάμωση της εκπαιδευτικής και διδακτικής διαδικασίας</a:t>
            </a:r>
            <a:endParaRPr lang="el-GR" sz="2000" b="1" dirty="0">
              <a:solidFill>
                <a:schemeClr val="tx1"/>
              </a:solidFill>
              <a:effectLst>
                <a:outerShdw blurRad="38100" dist="38100" dir="2700000" algn="tl">
                  <a:srgbClr val="000000">
                    <a:alpha val="43137"/>
                  </a:srgbClr>
                </a:outerShdw>
              </a:effectLst>
              <a:latin typeface="+mj-lt"/>
              <a:cs typeface="Times New Roman" panose="02020603050405020304" pitchFamily="18" charset="0"/>
            </a:endParaRPr>
          </a:p>
          <a:p>
            <a:pPr algn="ctr"/>
            <a:br>
              <a:rPr lang="el-GR" dirty="0">
                <a:solidFill>
                  <a:schemeClr val="tx1"/>
                </a:solidFill>
                <a:latin typeface="+mj-lt"/>
              </a:rPr>
            </a:br>
            <a:br>
              <a:rPr lang="el-GR" dirty="0">
                <a:solidFill>
                  <a:schemeClr val="tx1"/>
                </a:solidFill>
                <a:latin typeface="+mj-lt"/>
              </a:rPr>
            </a:br>
            <a:r>
              <a:rPr lang="el-GR" dirty="0">
                <a:solidFill>
                  <a:schemeClr val="tx1"/>
                </a:solidFill>
                <a:latin typeface="+mj-lt"/>
                <a:cs typeface="Times New Roman" panose="02020603050405020304" pitchFamily="18" charset="0"/>
              </a:rPr>
              <a:t>Διονύσιος Λουκέρης</a:t>
            </a:r>
          </a:p>
          <a:p>
            <a:br>
              <a:rPr lang="el-GR" dirty="0">
                <a:solidFill>
                  <a:schemeClr val="tx1"/>
                </a:solidFill>
              </a:rPr>
            </a:b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lh5.googleusercontent.com/ZL1w4I7FYE_l-ZNuV2NamfOZGDKbl8_nmcwiXkxwWhboQlZDXLUvjn6fKV_jAYLGari04DFV5lGfDUMNsq_tLYXq2tEwPKZNTbL6ps5cPSbmGpXDezXKgCMLkpGfSEg1tkFPbkfdU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055" y="545031"/>
            <a:ext cx="8808656" cy="13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7434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1981080" y="332640"/>
            <a:ext cx="8457840" cy="86364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Ορισμοσ Ηγεσιασ  </a:t>
            </a:r>
            <a:r>
              <a:rPr lang="en-US" sz="2800" b="0" strike="noStrike" cap="all" spc="-1">
                <a:solidFill>
                  <a:srgbClr val="1F497D"/>
                </a:solidFill>
                <a:latin typeface="Arial"/>
              </a:rPr>
              <a:t>III</a:t>
            </a:r>
            <a:endParaRPr lang="en-US" sz="2800" b="0" strike="noStrike" spc="-1">
              <a:solidFill>
                <a:srgbClr val="000000"/>
              </a:solidFill>
              <a:latin typeface="Arial"/>
            </a:endParaRPr>
          </a:p>
        </p:txBody>
      </p:sp>
      <p:sp>
        <p:nvSpPr>
          <p:cNvPr id="384" name="PlaceHolder 2"/>
          <p:cNvSpPr>
            <a:spLocks noGrp="1"/>
          </p:cNvSpPr>
          <p:nvPr>
            <p:ph/>
          </p:nvPr>
        </p:nvSpPr>
        <p:spPr>
          <a:xfrm>
            <a:off x="1775520" y="1196640"/>
            <a:ext cx="8712720" cy="5472360"/>
          </a:xfrm>
          <a:prstGeom prst="rect">
            <a:avLst/>
          </a:prstGeom>
          <a:noFill/>
          <a:ln w="0">
            <a:noFill/>
          </a:ln>
        </p:spPr>
        <p:txBody>
          <a:bodyPr lIns="90000" tIns="45000" rIns="90000" bIns="45000" anchor="t">
            <a:normAutofit fontScale="74000" lnSpcReduction="10000"/>
          </a:bodyPr>
          <a:lstStyle/>
          <a:p>
            <a:pPr marL="343080" indent="-343080" algn="just">
              <a:lnSpc>
                <a:spcPct val="100000"/>
              </a:lnSpc>
              <a:spcBef>
                <a:spcPts val="561"/>
              </a:spcBef>
              <a:buClr>
                <a:srgbClr val="4F81BD"/>
              </a:buClr>
              <a:buSzPct val="70000"/>
              <a:buFont typeface="Wingdings" charset="2"/>
              <a:buChar char=""/>
            </a:pPr>
            <a:r>
              <a:rPr lang="el-GR" sz="2800" b="0" strike="noStrike" spc="-1">
                <a:solidFill>
                  <a:srgbClr val="1F497D"/>
                </a:solidFill>
                <a:latin typeface="Arial"/>
              </a:rPr>
              <a:t>Οι </a:t>
            </a:r>
            <a:r>
              <a:rPr lang="en-US" sz="2800" b="0" strike="noStrike" spc="-1">
                <a:solidFill>
                  <a:srgbClr val="1F497D"/>
                </a:solidFill>
                <a:latin typeface="Arial"/>
              </a:rPr>
              <a:t>Katz </a:t>
            </a:r>
            <a:r>
              <a:rPr lang="el-GR" sz="2800" b="0" strike="noStrike" spc="-1">
                <a:solidFill>
                  <a:srgbClr val="1F497D"/>
                </a:solidFill>
                <a:latin typeface="Arial"/>
              </a:rPr>
              <a:t>και </a:t>
            </a:r>
            <a:r>
              <a:rPr lang="en-US" sz="2800" b="0" strike="noStrike" spc="-1">
                <a:solidFill>
                  <a:srgbClr val="1F497D"/>
                </a:solidFill>
                <a:latin typeface="Arial"/>
              </a:rPr>
              <a:t>Kahn </a:t>
            </a:r>
            <a:r>
              <a:rPr lang="el-GR" sz="2800" b="0" strike="noStrike" spc="-1">
                <a:solidFill>
                  <a:srgbClr val="1F497D"/>
                </a:solidFill>
                <a:latin typeface="Arial"/>
              </a:rPr>
              <a:t>εκλαμβάνουν την ηγεσία ως μια «ισχυρή αυξητική επιρροή και πάνω από την μηχανική συμμόρφωση με τις συνηθισμένες γενικές κατευθύνσεις του οργανισμού». </a:t>
            </a:r>
            <a:endParaRPr lang="en-US" sz="2800" b="0" strike="noStrike" spc="-1">
              <a:solidFill>
                <a:srgbClr val="1F497D"/>
              </a:solidFill>
              <a:latin typeface="Arial"/>
            </a:endParaRPr>
          </a:p>
          <a:p>
            <a:pPr marL="343080" indent="-343080" algn="just">
              <a:lnSpc>
                <a:spcPct val="100000"/>
              </a:lnSpc>
              <a:spcBef>
                <a:spcPts val="561"/>
              </a:spcBef>
              <a:buNone/>
              <a:tabLst>
                <a:tab pos="0" algn="l"/>
              </a:tabLst>
            </a:pPr>
            <a:endParaRPr lang="en-US" sz="2800" b="0" strike="noStrike" spc="-1">
              <a:solidFill>
                <a:srgbClr val="1F497D"/>
              </a:solidFill>
              <a:latin typeface="Arial"/>
            </a:endParaRPr>
          </a:p>
          <a:p>
            <a:pPr marL="343080" indent="-343080" algn="just">
              <a:lnSpc>
                <a:spcPct val="100000"/>
              </a:lnSpc>
              <a:spcBef>
                <a:spcPts val="561"/>
              </a:spcBef>
              <a:buClr>
                <a:srgbClr val="4F81BD"/>
              </a:buClr>
              <a:buSzPct val="70000"/>
              <a:buFont typeface="Wingdings" charset="2"/>
              <a:buChar char=""/>
              <a:tabLst>
                <a:tab pos="0" algn="l"/>
              </a:tabLst>
            </a:pPr>
            <a:r>
              <a:rPr lang="el-GR" sz="2800" b="0" strike="noStrike" spc="-1">
                <a:solidFill>
                  <a:srgbClr val="1F497D"/>
                </a:solidFill>
                <a:latin typeface="Arial"/>
              </a:rPr>
              <a:t>Οι Hoy &amp; Miskel (2008) επιχειρούν να ορίσουν την ηγεσία ως μια κοινωνική διαδικασία που εµφανίζεται φυσικά µέσα σε κοινωνικά συστήµατα και µοιράζεται ανάµεσα στα µέλη της. Επίσης, είναι κτήµα ή περιουσία ενός οργανισµού παρά µιας ξεχωριστής µονάδας. </a:t>
            </a:r>
            <a:endParaRPr lang="en-US" sz="2800" b="0" strike="noStrike" spc="-1">
              <a:solidFill>
                <a:srgbClr val="1F497D"/>
              </a:solidFill>
              <a:latin typeface="Arial"/>
            </a:endParaRPr>
          </a:p>
          <a:p>
            <a:pPr marL="343080" indent="-343080" algn="just">
              <a:lnSpc>
                <a:spcPct val="100000"/>
              </a:lnSpc>
              <a:spcBef>
                <a:spcPts val="561"/>
              </a:spcBef>
              <a:buNone/>
              <a:tabLst>
                <a:tab pos="0" algn="l"/>
              </a:tabLst>
            </a:pPr>
            <a:endParaRPr lang="en-US" sz="2800" b="0" strike="noStrike" spc="-1">
              <a:solidFill>
                <a:srgbClr val="1F497D"/>
              </a:solidFill>
              <a:latin typeface="Arial"/>
            </a:endParaRPr>
          </a:p>
          <a:p>
            <a:pPr marL="343080" indent="-343080" algn="just">
              <a:lnSpc>
                <a:spcPct val="100000"/>
              </a:lnSpc>
              <a:spcBef>
                <a:spcPts val="561"/>
              </a:spcBef>
              <a:buClr>
                <a:srgbClr val="4F81BD"/>
              </a:buClr>
              <a:buSzPct val="70000"/>
              <a:buFont typeface="Wingdings" charset="2"/>
              <a:buChar char=""/>
              <a:tabLst>
                <a:tab pos="0" algn="l"/>
              </a:tabLst>
            </a:pPr>
            <a:r>
              <a:rPr lang="el-GR" sz="2800" b="0" strike="noStrike" spc="-1">
                <a:solidFill>
                  <a:srgbClr val="1F497D"/>
                </a:solidFill>
                <a:latin typeface="Arial"/>
              </a:rPr>
              <a:t>«Το πλέγμα εκείνων των συμπεριφορών που χρησιμοποιείς με τους άλλους, όταν προσπαθείς να επηρεάσεις τη δική τους συμπεριφορά» (Πασιαρδής,2004).</a:t>
            </a:r>
            <a:endParaRPr lang="en-US" sz="2800" b="0" strike="noStrike" spc="-1">
              <a:solidFill>
                <a:srgbClr val="1F497D"/>
              </a:solidFill>
              <a:latin typeface="Arial"/>
            </a:endParaRPr>
          </a:p>
          <a:p>
            <a:pPr marL="343080" indent="-343080" algn="just">
              <a:lnSpc>
                <a:spcPct val="100000"/>
              </a:lnSpc>
              <a:spcBef>
                <a:spcPts val="561"/>
              </a:spcBef>
              <a:buNone/>
              <a:tabLst>
                <a:tab pos="0" algn="l"/>
              </a:tabLst>
            </a:pPr>
            <a:endParaRPr lang="en-US" sz="2800" b="0" strike="noStrike" spc="-1">
              <a:solidFill>
                <a:srgbClr val="1F497D"/>
              </a:solidFill>
              <a:latin typeface="Arial"/>
            </a:endParaRPr>
          </a:p>
          <a:p>
            <a:pPr marL="343080" indent="-343080" algn="just">
              <a:lnSpc>
                <a:spcPct val="100000"/>
              </a:lnSpc>
              <a:spcBef>
                <a:spcPts val="561"/>
              </a:spcBef>
              <a:buClr>
                <a:srgbClr val="4F81BD"/>
              </a:buClr>
              <a:buSzPct val="70000"/>
              <a:buFont typeface="Wingdings" charset="2"/>
              <a:buChar char=""/>
              <a:tabLst>
                <a:tab pos="0" algn="l"/>
              </a:tabLst>
            </a:pPr>
            <a:r>
              <a:rPr lang="el-GR" sz="2800" b="0" strike="noStrike" spc="-1">
                <a:solidFill>
                  <a:srgbClr val="1F497D"/>
                </a:solidFill>
                <a:latin typeface="Arial"/>
              </a:rPr>
              <a:t>«Η διαδικασία επιρροής της συμπεριφοράς των μελών της οργάνωσης (άτυπης ή τυπικής) από κάποιον (ηγέτη), ώστε να εξασφαλίσει τη θεληματική συνεργασία τους» (Σαΐτης,2008).</a:t>
            </a:r>
            <a:endParaRPr lang="en-US" sz="2800" b="0" strike="noStrike" spc="-1">
              <a:solidFill>
                <a:srgbClr val="1F497D"/>
              </a:solidFill>
              <a:latin typeface="Arial"/>
            </a:endParaRPr>
          </a:p>
          <a:p>
            <a:pPr>
              <a:lnSpc>
                <a:spcPct val="100000"/>
              </a:lnSpc>
              <a:spcBef>
                <a:spcPts val="641"/>
              </a:spcBef>
              <a:buNone/>
              <a:tabLst>
                <a:tab pos="0" algn="l"/>
              </a:tabLst>
            </a:pPr>
            <a:endParaRPr lang="en-US" sz="3200" b="0" strike="noStrike" spc="-1">
              <a:solidFill>
                <a:srgbClr val="1F497D"/>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1981080" y="476640"/>
            <a:ext cx="8457840" cy="79164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Ορισμοσ Ηγεσιασ  </a:t>
            </a:r>
            <a:r>
              <a:rPr lang="en-US" sz="2800" b="0" strike="noStrike" cap="all" spc="-1">
                <a:solidFill>
                  <a:srgbClr val="1F497D"/>
                </a:solidFill>
                <a:latin typeface="Arial"/>
              </a:rPr>
              <a:t>Iv</a:t>
            </a:r>
            <a:endParaRPr lang="en-US" sz="2800" b="0" strike="noStrike" spc="-1">
              <a:solidFill>
                <a:srgbClr val="000000"/>
              </a:solidFill>
              <a:latin typeface="Arial"/>
            </a:endParaRPr>
          </a:p>
        </p:txBody>
      </p:sp>
      <p:sp>
        <p:nvSpPr>
          <p:cNvPr id="386" name="PlaceHolder 2"/>
          <p:cNvSpPr>
            <a:spLocks noGrp="1"/>
          </p:cNvSpPr>
          <p:nvPr>
            <p:ph/>
          </p:nvPr>
        </p:nvSpPr>
        <p:spPr>
          <a:xfrm>
            <a:off x="1919520" y="1917000"/>
            <a:ext cx="1800000" cy="719640"/>
          </a:xfrm>
          <a:prstGeom prst="rect">
            <a:avLst/>
          </a:prstGeom>
          <a:noFill/>
          <a:ln w="0">
            <a:noFill/>
          </a:ln>
        </p:spPr>
        <p:txBody>
          <a:bodyPr lIns="90000" tIns="45000" rIns="90000" bIns="45000" anchor="t">
            <a:normAutofit fontScale="93000"/>
          </a:bodyPr>
          <a:lstStyle/>
          <a:p>
            <a:pPr>
              <a:lnSpc>
                <a:spcPct val="100000"/>
              </a:lnSpc>
              <a:spcBef>
                <a:spcPts val="799"/>
              </a:spcBef>
              <a:buNone/>
              <a:tabLst>
                <a:tab pos="0" algn="l"/>
              </a:tabLst>
            </a:pPr>
            <a:r>
              <a:rPr lang="el-GR" sz="4000" b="1" strike="noStrike" spc="-1">
                <a:solidFill>
                  <a:srgbClr val="1F497D"/>
                </a:solidFill>
                <a:latin typeface="Arial"/>
              </a:rPr>
              <a:t>Ηγεσία </a:t>
            </a:r>
            <a:endParaRPr lang="en-US" sz="4000" b="0" strike="noStrike" spc="-1">
              <a:solidFill>
                <a:srgbClr val="1F497D"/>
              </a:solidFill>
              <a:latin typeface="Arial"/>
            </a:endParaRPr>
          </a:p>
        </p:txBody>
      </p:sp>
      <p:sp>
        <p:nvSpPr>
          <p:cNvPr id="387" name="PlaceHolder 3"/>
          <p:cNvSpPr>
            <a:spLocks noGrp="1"/>
          </p:cNvSpPr>
          <p:nvPr>
            <p:ph/>
          </p:nvPr>
        </p:nvSpPr>
        <p:spPr>
          <a:xfrm>
            <a:off x="2063520" y="3933000"/>
            <a:ext cx="8375400" cy="2448000"/>
          </a:xfrm>
          <a:prstGeom prst="rect">
            <a:avLst/>
          </a:prstGeom>
          <a:noFill/>
          <a:ln w="0">
            <a:noFill/>
          </a:ln>
        </p:spPr>
        <p:txBody>
          <a:bodyPr lIns="90000" tIns="45000" rIns="90000" bIns="45000" anchor="t">
            <a:normAutofit fontScale="71500" lnSpcReduction="10000"/>
          </a:bodyPr>
          <a:lstStyle/>
          <a:p>
            <a:pPr marL="514440" indent="-514440">
              <a:lnSpc>
                <a:spcPct val="100000"/>
              </a:lnSpc>
              <a:spcBef>
                <a:spcPts val="641"/>
              </a:spcBef>
              <a:buNone/>
              <a:tabLst>
                <a:tab pos="0" algn="l"/>
              </a:tabLst>
            </a:pPr>
            <a:r>
              <a:rPr lang="el-GR" sz="3200" b="1" strike="noStrike" spc="-1">
                <a:solidFill>
                  <a:srgbClr val="1F497D"/>
                </a:solidFill>
                <a:latin typeface="Arial"/>
              </a:rPr>
              <a:t>Κοινά στοιχεία των ορισμών είναι: </a:t>
            </a:r>
            <a:endParaRPr lang="en-US" sz="3200" b="0" strike="noStrike" spc="-1">
              <a:solidFill>
                <a:srgbClr val="1F497D"/>
              </a:solidFill>
              <a:latin typeface="Arial"/>
            </a:endParaRPr>
          </a:p>
          <a:p>
            <a:pPr marL="514440" indent="-514440">
              <a:lnSpc>
                <a:spcPct val="100000"/>
              </a:lnSpc>
              <a:spcBef>
                <a:spcPts val="641"/>
              </a:spcBef>
              <a:buNone/>
              <a:tabLst>
                <a:tab pos="0" algn="l"/>
              </a:tabLst>
            </a:pPr>
            <a:r>
              <a:rPr lang="el-GR" sz="3200" b="0" strike="noStrike" spc="-1">
                <a:solidFill>
                  <a:srgbClr val="1F497D"/>
                </a:solidFill>
                <a:latin typeface="Arial"/>
              </a:rPr>
              <a:t>α) η ηγεσία θεωρείται μια δυναμική διαδικασία, </a:t>
            </a:r>
            <a:endParaRPr lang="en-US" sz="3200" b="0" strike="noStrike" spc="-1">
              <a:solidFill>
                <a:srgbClr val="1F497D"/>
              </a:solidFill>
              <a:latin typeface="Arial"/>
            </a:endParaRPr>
          </a:p>
          <a:p>
            <a:pPr marL="514440" indent="-514440">
              <a:lnSpc>
                <a:spcPct val="100000"/>
              </a:lnSpc>
              <a:spcBef>
                <a:spcPts val="641"/>
              </a:spcBef>
              <a:buNone/>
              <a:tabLst>
                <a:tab pos="0" algn="l"/>
              </a:tabLst>
            </a:pPr>
            <a:r>
              <a:rPr lang="el-GR" sz="3200" b="0" strike="noStrike" spc="-1">
                <a:solidFill>
                  <a:srgbClr val="1F497D"/>
                </a:solidFill>
                <a:latin typeface="Arial"/>
              </a:rPr>
              <a:t>β)η ηγεσία εκφράζεται ως επιρροή,</a:t>
            </a:r>
            <a:endParaRPr lang="en-US" sz="3200" b="0" strike="noStrike" spc="-1">
              <a:solidFill>
                <a:srgbClr val="1F497D"/>
              </a:solidFill>
              <a:latin typeface="Arial"/>
            </a:endParaRPr>
          </a:p>
          <a:p>
            <a:pPr marL="514440" indent="-514440">
              <a:lnSpc>
                <a:spcPct val="100000"/>
              </a:lnSpc>
              <a:spcBef>
                <a:spcPts val="641"/>
              </a:spcBef>
              <a:buNone/>
              <a:tabLst>
                <a:tab pos="0" algn="l"/>
              </a:tabLst>
            </a:pPr>
            <a:r>
              <a:rPr lang="el-GR" sz="3200" b="0" strike="noStrike" spc="-1">
                <a:solidFill>
                  <a:srgbClr val="1F497D"/>
                </a:solidFill>
                <a:latin typeface="Arial"/>
              </a:rPr>
              <a:t>γ) η ηγεσία αποτελεί ομαδική υπόθεση καθώς απαιτείται η συμμετοχή από δυο και παραπάνω ατόμων και τέλος,</a:t>
            </a:r>
            <a:endParaRPr lang="en-US" sz="3200" b="0" strike="noStrike" spc="-1">
              <a:solidFill>
                <a:srgbClr val="1F497D"/>
              </a:solidFill>
              <a:latin typeface="Arial"/>
            </a:endParaRPr>
          </a:p>
          <a:p>
            <a:pPr marL="514440" indent="-514440">
              <a:lnSpc>
                <a:spcPct val="100000"/>
              </a:lnSpc>
              <a:spcBef>
                <a:spcPts val="641"/>
              </a:spcBef>
              <a:buNone/>
              <a:tabLst>
                <a:tab pos="0" algn="l"/>
              </a:tabLst>
            </a:pPr>
            <a:r>
              <a:rPr lang="el-GR" sz="3200" b="0" strike="noStrike" spc="-1">
                <a:solidFill>
                  <a:srgbClr val="1F497D"/>
                </a:solidFill>
                <a:latin typeface="Arial"/>
              </a:rPr>
              <a:t>δ) η ηγεσία θέτει στόχους που αφορούν το κοινό καλό του οργανισμού.</a:t>
            </a:r>
            <a:endParaRPr lang="en-US" sz="3200" b="0" strike="noStrike" spc="-1">
              <a:solidFill>
                <a:srgbClr val="1F497D"/>
              </a:solidFill>
              <a:latin typeface="Arial"/>
            </a:endParaRPr>
          </a:p>
        </p:txBody>
      </p:sp>
      <p:sp>
        <p:nvSpPr>
          <p:cNvPr id="388" name="Right Arrow 4"/>
          <p:cNvSpPr/>
          <p:nvPr/>
        </p:nvSpPr>
        <p:spPr>
          <a:xfrm>
            <a:off x="4007880" y="1700640"/>
            <a:ext cx="1439640" cy="115164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389" name="Text Placeholder 2"/>
          <p:cNvSpPr/>
          <p:nvPr/>
        </p:nvSpPr>
        <p:spPr>
          <a:xfrm>
            <a:off x="5807880" y="2277000"/>
            <a:ext cx="4680000" cy="935640"/>
          </a:xfrm>
          <a:prstGeom prst="rect">
            <a:avLst/>
          </a:prstGeom>
          <a:noFill/>
          <a:ln w="0">
            <a:noFill/>
          </a:ln>
        </p:spPr>
        <p:style>
          <a:lnRef idx="0">
            <a:scrgbClr r="0" g="0" b="0"/>
          </a:lnRef>
          <a:fillRef idx="0">
            <a:scrgbClr r="0" g="0" b="0"/>
          </a:fillRef>
          <a:effectRef idx="0">
            <a:scrgbClr r="0" g="0" b="0"/>
          </a:effectRef>
          <a:fontRef idx="minor"/>
        </p:style>
      </p:sp>
      <p:sp>
        <p:nvSpPr>
          <p:cNvPr id="390" name="Rounded Rectangle 9"/>
          <p:cNvSpPr/>
          <p:nvPr/>
        </p:nvSpPr>
        <p:spPr>
          <a:xfrm>
            <a:off x="5591880" y="1412640"/>
            <a:ext cx="4824000" cy="1872000"/>
          </a:xfrm>
          <a:prstGeom prst="roundRect">
            <a:avLst>
              <a:gd name="adj" fmla="val 16667"/>
            </a:avLst>
          </a:prstGeom>
          <a:solidFill>
            <a:schemeClr val="bg1"/>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l-GR" sz="2500" b="0" strike="noStrike" spc="-1">
                <a:solidFill>
                  <a:srgbClr val="1F497D"/>
                </a:solidFill>
                <a:latin typeface="Arial"/>
              </a:rPr>
              <a:t>αποσκοπεί στον επηρεασμό μιας ομάδας ατόμων με σκοπό την θεληματική εργασία αυτών για ένα κοινό σκοπό.</a:t>
            </a:r>
            <a:endParaRPr lang="el-GR" sz="2500" b="0" strike="noStrike" spc="-1">
              <a:latin typeface="Arial"/>
            </a:endParaRPr>
          </a:p>
          <a:p>
            <a:pPr algn="ctr">
              <a:lnSpc>
                <a:spcPct val="100000"/>
              </a:lnSpc>
              <a:buNone/>
            </a:pPr>
            <a:endParaRPr lang="el-GR" sz="1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1775520" y="188640"/>
            <a:ext cx="8610120" cy="503640"/>
          </a:xfrm>
          <a:prstGeom prst="rect">
            <a:avLst/>
          </a:prstGeom>
          <a:noFill/>
          <a:ln w="0">
            <a:noFill/>
          </a:ln>
        </p:spPr>
        <p:txBody>
          <a:bodyPr lIns="90000" tIns="45000" rIns="90000" bIns="45000" anchor="ctr">
            <a:noAutofit/>
          </a:bodyPr>
          <a:lstStyle/>
          <a:p>
            <a:pPr algn="ctr">
              <a:lnSpc>
                <a:spcPct val="100000"/>
              </a:lnSpc>
              <a:buNone/>
            </a:pPr>
            <a:r>
              <a:rPr lang="el-GR" sz="2800" b="0" strike="noStrike" cap="all" spc="-1">
                <a:solidFill>
                  <a:srgbClr val="1F497D"/>
                </a:solidFill>
                <a:latin typeface="Arial"/>
              </a:rPr>
              <a:t>Η εννοια τησ ηγεσιασ </a:t>
            </a:r>
            <a:endParaRPr lang="en-US" sz="2800" b="0" strike="noStrike" spc="-1">
              <a:solidFill>
                <a:srgbClr val="000000"/>
              </a:solidFill>
              <a:latin typeface="Arial"/>
            </a:endParaRPr>
          </a:p>
        </p:txBody>
      </p:sp>
      <p:sp>
        <p:nvSpPr>
          <p:cNvPr id="392" name="PlaceHolder 2"/>
          <p:cNvSpPr>
            <a:spLocks noGrp="1"/>
          </p:cNvSpPr>
          <p:nvPr>
            <p:ph/>
          </p:nvPr>
        </p:nvSpPr>
        <p:spPr>
          <a:xfrm>
            <a:off x="1775520" y="908640"/>
            <a:ext cx="8538840" cy="1151640"/>
          </a:xfrm>
          <a:prstGeom prst="rect">
            <a:avLst/>
          </a:prstGeom>
          <a:noFill/>
          <a:ln w="0">
            <a:noFill/>
          </a:ln>
        </p:spPr>
        <p:txBody>
          <a:bodyPr lIns="90000" tIns="45000" rIns="90000" bIns="45000" anchor="ctr">
            <a:normAutofit fontScale="25000" lnSpcReduction="20000"/>
          </a:bodyPr>
          <a:lstStyle/>
          <a:p>
            <a:pPr algn="just">
              <a:lnSpc>
                <a:spcPct val="100000"/>
              </a:lnSpc>
              <a:spcBef>
                <a:spcPts val="1599"/>
              </a:spcBef>
              <a:buNone/>
              <a:tabLst>
                <a:tab pos="0" algn="l"/>
              </a:tabLst>
            </a:pPr>
            <a:r>
              <a:rPr lang="el-GR" sz="8000" b="0" strike="noStrike" spc="-1">
                <a:solidFill>
                  <a:srgbClr val="3A5F8B"/>
                </a:solidFill>
                <a:latin typeface="Arial"/>
                <a:ea typeface="Tahoma"/>
              </a:rPr>
              <a:t>Η έννοια της ηγεσίας έχει ταυτιστεί με την ηγεμονία, αρχηγία, διοίκηση και εξουσία καθώς υποδηλώνει μια σχέση μεταξύ υποκειμένου –ηγέτη και των ηγουμένων της. </a:t>
            </a:r>
            <a:endParaRPr lang="en-US" sz="8000" b="0" strike="noStrike" spc="-1">
              <a:solidFill>
                <a:srgbClr val="1F497D"/>
              </a:solidFill>
              <a:latin typeface="Arial"/>
            </a:endParaRPr>
          </a:p>
          <a:p>
            <a:pPr>
              <a:lnSpc>
                <a:spcPct val="100000"/>
              </a:lnSpc>
              <a:spcBef>
                <a:spcPts val="479"/>
              </a:spcBef>
              <a:buNone/>
              <a:tabLst>
                <a:tab pos="0" algn="l"/>
              </a:tabLst>
            </a:pPr>
            <a:r>
              <a:rPr lang="el-GR" sz="2400" b="0" strike="noStrike" spc="-1">
                <a:solidFill>
                  <a:srgbClr val="3A5F8B"/>
                </a:solidFill>
                <a:latin typeface="Tahoma"/>
                <a:ea typeface="Tahoma"/>
              </a:rPr>
              <a:t>              </a:t>
            </a:r>
            <a:endParaRPr lang="en-US" sz="2400" b="0" strike="noStrike" spc="-1">
              <a:solidFill>
                <a:srgbClr val="1F497D"/>
              </a:solidFill>
              <a:latin typeface="Arial"/>
            </a:endParaRPr>
          </a:p>
          <a:p>
            <a:pPr>
              <a:lnSpc>
                <a:spcPct val="100000"/>
              </a:lnSpc>
              <a:spcBef>
                <a:spcPts val="479"/>
              </a:spcBef>
              <a:buNone/>
              <a:tabLst>
                <a:tab pos="0" algn="l"/>
              </a:tabLst>
            </a:pPr>
            <a:r>
              <a:rPr lang="el-GR" sz="2400" b="0" strike="noStrike" cap="all" spc="-1">
                <a:solidFill>
                  <a:srgbClr val="3A5F8B"/>
                </a:solidFill>
                <a:latin typeface="Arial"/>
                <a:ea typeface="Tahoma"/>
              </a:rPr>
              <a:t>   </a:t>
            </a:r>
            <a:endParaRPr lang="en-US" sz="2400" b="0" strike="noStrike" spc="-1">
              <a:solidFill>
                <a:srgbClr val="1F497D"/>
              </a:solidFill>
              <a:latin typeface="Arial"/>
            </a:endParaRPr>
          </a:p>
        </p:txBody>
      </p:sp>
      <p:sp>
        <p:nvSpPr>
          <p:cNvPr id="393" name="PlaceHolder 3"/>
          <p:cNvSpPr>
            <a:spLocks noGrp="1"/>
          </p:cNvSpPr>
          <p:nvPr>
            <p:ph/>
          </p:nvPr>
        </p:nvSpPr>
        <p:spPr>
          <a:xfrm>
            <a:off x="1775520" y="1989000"/>
            <a:ext cx="3096000" cy="2664000"/>
          </a:xfrm>
          <a:prstGeom prst="rect">
            <a:avLst/>
          </a:prstGeom>
          <a:noFill/>
          <a:ln w="0">
            <a:noFill/>
          </a:ln>
        </p:spPr>
        <p:txBody>
          <a:bodyPr lIns="90000" tIns="45000" rIns="90000" bIns="45000" anchor="t">
            <a:normAutofit fontScale="98000" lnSpcReduction="10000"/>
          </a:bodyPr>
          <a:lstStyle/>
          <a:p>
            <a:pPr marL="343080" indent="-343080">
              <a:lnSpc>
                <a:spcPct val="100000"/>
              </a:lnSpc>
              <a:spcBef>
                <a:spcPts val="479"/>
              </a:spcBef>
              <a:buNone/>
              <a:tabLst>
                <a:tab pos="0" algn="l"/>
              </a:tabLst>
            </a:pPr>
            <a:r>
              <a:rPr lang="el-GR" sz="2400" b="0" strike="noStrike" spc="-1">
                <a:solidFill>
                  <a:srgbClr val="1F497D"/>
                </a:solidFill>
                <a:latin typeface="Arial"/>
              </a:rPr>
              <a:t>          </a:t>
            </a:r>
            <a:r>
              <a:rPr lang="el-GR" sz="2400" b="1" strike="noStrike" spc="-1">
                <a:solidFill>
                  <a:srgbClr val="1F497D"/>
                </a:solidFill>
                <a:latin typeface="Arial"/>
              </a:rPr>
              <a:t>Ηγέτης</a:t>
            </a:r>
            <a:endParaRPr lang="en-US" sz="2400" b="0" strike="noStrike" spc="-1">
              <a:solidFill>
                <a:srgbClr val="1F497D"/>
              </a:solidFill>
              <a:latin typeface="Arial"/>
            </a:endParaRPr>
          </a:p>
          <a:p>
            <a:pPr marL="343080" indent="-343080">
              <a:lnSpc>
                <a:spcPct val="100000"/>
              </a:lnSpc>
              <a:spcBef>
                <a:spcPts val="479"/>
              </a:spcBef>
              <a:buNone/>
              <a:tabLst>
                <a:tab pos="0" algn="l"/>
              </a:tabLst>
            </a:pPr>
            <a:r>
              <a:rPr lang="el-GR" sz="2400" b="0" strike="noStrike" spc="-1">
                <a:solidFill>
                  <a:srgbClr val="1F497D"/>
                </a:solidFill>
                <a:latin typeface="Arial"/>
              </a:rPr>
              <a:t>     Βασίζεται στο όραμα, στο πάθος, στα χαρίσματα και στις γνώσεις του για να εμπνεύσει την ομάδα.</a:t>
            </a:r>
            <a:endParaRPr lang="en-US" sz="2400" b="0" strike="noStrike" spc="-1">
              <a:solidFill>
                <a:srgbClr val="1F497D"/>
              </a:solidFill>
              <a:latin typeface="Arial"/>
            </a:endParaRPr>
          </a:p>
        </p:txBody>
      </p:sp>
      <p:sp>
        <p:nvSpPr>
          <p:cNvPr id="394" name="PlaceHolder 4"/>
          <p:cNvSpPr>
            <a:spLocks noGrp="1"/>
          </p:cNvSpPr>
          <p:nvPr>
            <p:ph/>
          </p:nvPr>
        </p:nvSpPr>
        <p:spPr>
          <a:xfrm>
            <a:off x="7032240" y="1845000"/>
            <a:ext cx="3428640" cy="2520000"/>
          </a:xfrm>
          <a:prstGeom prst="rect">
            <a:avLst/>
          </a:prstGeom>
          <a:noFill/>
          <a:ln w="0">
            <a:noFill/>
          </a:ln>
        </p:spPr>
        <p:txBody>
          <a:bodyPr lIns="90000" tIns="45000" rIns="90000" bIns="45000" anchor="t">
            <a:normAutofit fontScale="96000"/>
          </a:bodyPr>
          <a:lstStyle/>
          <a:p>
            <a:pPr marL="343080" indent="-343080">
              <a:lnSpc>
                <a:spcPct val="100000"/>
              </a:lnSpc>
              <a:spcBef>
                <a:spcPts val="479"/>
              </a:spcBef>
              <a:buNone/>
              <a:tabLst>
                <a:tab pos="0" algn="l"/>
              </a:tabLst>
            </a:pPr>
            <a:r>
              <a:rPr lang="el-GR" sz="2400" b="0" strike="noStrike" spc="-1">
                <a:solidFill>
                  <a:srgbClr val="1F497D"/>
                </a:solidFill>
                <a:latin typeface="Arial"/>
              </a:rPr>
              <a:t>          </a:t>
            </a:r>
            <a:r>
              <a:rPr lang="el-GR" sz="2400" b="1" strike="noStrike" spc="-1">
                <a:solidFill>
                  <a:srgbClr val="1F497D"/>
                </a:solidFill>
                <a:latin typeface="Arial"/>
              </a:rPr>
              <a:t>Ηγούμενοι </a:t>
            </a:r>
            <a:endParaRPr lang="en-US" sz="2400" b="0" strike="noStrike" spc="-1">
              <a:solidFill>
                <a:srgbClr val="1F497D"/>
              </a:solidFill>
              <a:latin typeface="Arial"/>
            </a:endParaRPr>
          </a:p>
          <a:p>
            <a:pPr marL="343080" indent="-343080">
              <a:lnSpc>
                <a:spcPct val="100000"/>
              </a:lnSpc>
              <a:spcBef>
                <a:spcPts val="479"/>
              </a:spcBef>
              <a:buNone/>
              <a:tabLst>
                <a:tab pos="0" algn="l"/>
              </a:tabLst>
            </a:pPr>
            <a:r>
              <a:rPr lang="el-GR" sz="2400" b="0" strike="noStrike" spc="-1">
                <a:solidFill>
                  <a:srgbClr val="1F497D"/>
                </a:solidFill>
                <a:latin typeface="Arial"/>
              </a:rPr>
              <a:t>     Στηρίζονται στην αγάπη, στο σεβασμό, στην πίστη και στην εμπιστοσύνη που τους εμπνέει ο ηγέτης.</a:t>
            </a:r>
            <a:endParaRPr lang="en-US" sz="2400" b="0" strike="noStrike" spc="-1">
              <a:solidFill>
                <a:srgbClr val="1F497D"/>
              </a:solidFill>
              <a:latin typeface="Arial"/>
            </a:endParaRPr>
          </a:p>
          <a:p>
            <a:pPr marL="343080" indent="-343080">
              <a:lnSpc>
                <a:spcPct val="100000"/>
              </a:lnSpc>
              <a:spcBef>
                <a:spcPts val="479"/>
              </a:spcBef>
              <a:buNone/>
              <a:tabLst>
                <a:tab pos="0" algn="l"/>
              </a:tabLst>
            </a:pPr>
            <a:endParaRPr lang="en-US" sz="2400" b="0" strike="noStrike" spc="-1">
              <a:solidFill>
                <a:srgbClr val="1F497D"/>
              </a:solidFill>
              <a:latin typeface="Arial"/>
            </a:endParaRPr>
          </a:p>
        </p:txBody>
      </p:sp>
      <p:sp>
        <p:nvSpPr>
          <p:cNvPr id="395" name="Left-Right Arrow 5"/>
          <p:cNvSpPr/>
          <p:nvPr/>
        </p:nvSpPr>
        <p:spPr>
          <a:xfrm>
            <a:off x="5303880" y="2997000"/>
            <a:ext cx="1215720" cy="575640"/>
          </a:xfrm>
          <a:prstGeom prst="lef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396" name="Content Placeholder 18"/>
          <p:cNvSpPr/>
          <p:nvPr/>
        </p:nvSpPr>
        <p:spPr>
          <a:xfrm>
            <a:off x="4871880" y="3717000"/>
            <a:ext cx="2232000" cy="86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343080" indent="-343080">
              <a:lnSpc>
                <a:spcPct val="100000"/>
              </a:lnSpc>
              <a:spcBef>
                <a:spcPts val="400"/>
              </a:spcBef>
              <a:buNone/>
              <a:tabLst>
                <a:tab pos="0" algn="l"/>
              </a:tabLst>
            </a:pPr>
            <a:r>
              <a:rPr lang="el-GR" sz="2000" b="0" strike="noStrike" spc="-1">
                <a:solidFill>
                  <a:srgbClr val="1F497D"/>
                </a:solidFill>
                <a:latin typeface="Arial"/>
              </a:rPr>
              <a:t>        άτυπο συμβόλαιο </a:t>
            </a:r>
            <a:endParaRPr lang="el-GR" sz="2000" b="0" strike="noStrike" spc="-1">
              <a:latin typeface="Arial"/>
            </a:endParaRPr>
          </a:p>
        </p:txBody>
      </p:sp>
      <p:sp>
        <p:nvSpPr>
          <p:cNvPr id="397" name="Content Placeholder 18"/>
          <p:cNvSpPr/>
          <p:nvPr/>
        </p:nvSpPr>
        <p:spPr>
          <a:xfrm>
            <a:off x="1775520" y="4581000"/>
            <a:ext cx="8712720" cy="158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3000"/>
          </a:bodyPr>
          <a:lstStyle/>
          <a:p>
            <a:pPr marL="343080" indent="-343080">
              <a:lnSpc>
                <a:spcPct val="100000"/>
              </a:lnSpc>
              <a:spcBef>
                <a:spcPts val="479"/>
              </a:spcBef>
              <a:buNone/>
              <a:tabLst>
                <a:tab pos="0" algn="l"/>
              </a:tabLst>
            </a:pPr>
            <a:r>
              <a:rPr lang="el-GR" sz="2400" b="1" strike="noStrike" spc="-1">
                <a:solidFill>
                  <a:srgbClr val="1F497D"/>
                </a:solidFill>
                <a:latin typeface="Arial"/>
              </a:rPr>
              <a:t>Κοινός στόχος </a:t>
            </a:r>
            <a:r>
              <a:rPr lang="el-GR" sz="2400" b="0" strike="noStrike" spc="-1">
                <a:solidFill>
                  <a:srgbClr val="1F497D"/>
                </a:solidFill>
                <a:latin typeface="Arial"/>
              </a:rPr>
              <a:t>της σχέσης αυτής είναι η επίτευξη των σκοπών της. </a:t>
            </a:r>
            <a:endParaRPr lang="el-GR" sz="2400" b="0" strike="noStrike" spc="-1">
              <a:latin typeface="Arial"/>
            </a:endParaRPr>
          </a:p>
          <a:p>
            <a:pPr marL="343080" indent="-343080" algn="just">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Η δύναμη, η διάρκεια και το έργο κάθε σχέσης καθορίζ</a:t>
            </a:r>
            <a:r>
              <a:rPr lang="en-US" sz="2000" b="0" strike="noStrike" spc="-1">
                <a:solidFill>
                  <a:srgbClr val="1F497D"/>
                </a:solidFill>
                <a:latin typeface="Arial"/>
              </a:rPr>
              <a:t>o</a:t>
            </a:r>
            <a:r>
              <a:rPr lang="el-GR" sz="2000" b="0" strike="noStrike" spc="-1">
                <a:solidFill>
                  <a:srgbClr val="1F497D"/>
                </a:solidFill>
                <a:latin typeface="Arial"/>
              </a:rPr>
              <a:t>νται από την μορφή  της ηγεσίας, τους προβλεπόμενους στόχους και τις ικανότητες που χαρακτηρίζουν έναν ηγέτη.</a:t>
            </a:r>
            <a:endParaRPr lang="el-GR" sz="20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1775520" y="188640"/>
            <a:ext cx="8457840" cy="575640"/>
          </a:xfrm>
          <a:prstGeom prst="rect">
            <a:avLst/>
          </a:prstGeom>
          <a:noFill/>
          <a:ln w="0">
            <a:noFill/>
          </a:ln>
        </p:spPr>
        <p:txBody>
          <a:bodyPr lIns="90000" tIns="45000" rIns="90000" bIns="45000" anchor="t">
            <a:normAutofit fontScale="90000"/>
          </a:bodyPr>
          <a:lstStyle/>
          <a:p>
            <a:pPr algn="ctr">
              <a:lnSpc>
                <a:spcPct val="100000"/>
              </a:lnSpc>
              <a:buNone/>
            </a:pPr>
            <a:r>
              <a:rPr lang="el-GR" sz="3100" b="0" strike="noStrike" cap="all" spc="-1">
                <a:solidFill>
                  <a:srgbClr val="1F497D"/>
                </a:solidFill>
                <a:latin typeface="Arial"/>
              </a:rPr>
              <a:t>Χαρακτηριστικα ηγεσιασ </a:t>
            </a:r>
            <a:br>
              <a:rPr sz="3600"/>
            </a:br>
            <a:endParaRPr lang="en-US" sz="3100" b="0" strike="noStrike" spc="-1">
              <a:solidFill>
                <a:srgbClr val="000000"/>
              </a:solidFill>
              <a:latin typeface="Arial"/>
            </a:endParaRPr>
          </a:p>
        </p:txBody>
      </p:sp>
      <p:sp>
        <p:nvSpPr>
          <p:cNvPr id="399" name="PlaceHolder 2"/>
          <p:cNvSpPr>
            <a:spLocks noGrp="1"/>
          </p:cNvSpPr>
          <p:nvPr>
            <p:ph type="subTitle"/>
          </p:nvPr>
        </p:nvSpPr>
        <p:spPr>
          <a:xfrm>
            <a:off x="1905120" y="836640"/>
            <a:ext cx="8457840" cy="6021000"/>
          </a:xfrm>
          <a:prstGeom prst="rect">
            <a:avLst/>
          </a:prstGeom>
          <a:noFill/>
          <a:ln w="0">
            <a:noFill/>
          </a:ln>
        </p:spPr>
        <p:txBody>
          <a:bodyPr lIns="90000" tIns="45000" rIns="90000" bIns="45000" anchor="b">
            <a:normAutofit fontScale="81500" lnSpcReduction="10000"/>
          </a:bodyPr>
          <a:lstStyle/>
          <a:p>
            <a:pPr>
              <a:lnSpc>
                <a:spcPct val="160000"/>
              </a:lnSpc>
              <a:spcBef>
                <a:spcPts val="479"/>
              </a:spcBef>
              <a:buNone/>
              <a:tabLst>
                <a:tab pos="0" algn="l"/>
              </a:tabLst>
            </a:pPr>
            <a:r>
              <a:rPr lang="el-GR" sz="2400" b="0" strike="noStrike" spc="-1">
                <a:solidFill>
                  <a:srgbClr val="1B406E"/>
                </a:solidFill>
                <a:latin typeface="Arial"/>
              </a:rPr>
              <a:t>Ως </a:t>
            </a:r>
            <a:r>
              <a:rPr lang="el-GR" sz="2400" b="1" strike="noStrike" spc="-1">
                <a:solidFill>
                  <a:srgbClr val="1B406E"/>
                </a:solidFill>
                <a:latin typeface="Arial"/>
              </a:rPr>
              <a:t>χαρακτηριστικά της ηγεσίας </a:t>
            </a:r>
            <a:r>
              <a:rPr lang="el-GR" sz="2400" b="0" strike="noStrike" spc="-1">
                <a:solidFill>
                  <a:srgbClr val="1B406E"/>
                </a:solidFill>
                <a:latin typeface="Arial"/>
              </a:rPr>
              <a:t>αναφέρονται τα εξής: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Το εγγενές συστατικό της προσωπικότητας ενός ανθρώπου (προσωπικό επίπεδο)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Το έναυσµα της πρόκλησης της συµµόρφωσης/συµπόρευσης των µελών της οµάδας (συλλογικό επίπεδο)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Η άσκηση επιρροής στα µέλη της οµάδας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Επακόλουθο της αλληλεπίδρασης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Η αιτία εκδήλωσης ειδικότερων/διαφοροποιηµένων συµπεριφορών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Μία µορφή πειθούς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Μια σχέση εξουσίας </a:t>
            </a:r>
            <a:endParaRPr lang="el-GR" sz="2400" b="0" strike="noStrike" spc="-1">
              <a:latin typeface="Arial"/>
            </a:endParaRPr>
          </a:p>
          <a:p>
            <a:pPr>
              <a:lnSpc>
                <a:spcPct val="160000"/>
              </a:lnSpc>
              <a:spcBef>
                <a:spcPts val="479"/>
              </a:spcBef>
              <a:buNone/>
              <a:tabLst>
                <a:tab pos="0" algn="l"/>
              </a:tabLst>
            </a:pPr>
            <a:r>
              <a:rPr lang="el-GR" sz="2400" b="0" strike="noStrike" spc="-1">
                <a:solidFill>
                  <a:srgbClr val="1B406E"/>
                </a:solidFill>
                <a:latin typeface="Arial"/>
              </a:rPr>
              <a:t>• Μέσο για την επίτευξη στόχων και ανάληψη διαφοροποιηµένων ρόλων .                                                                         </a:t>
            </a:r>
            <a:endParaRPr lang="el-GR" sz="2400" b="0" strike="noStrike" spc="-1">
              <a:latin typeface="Arial"/>
            </a:endParaRPr>
          </a:p>
          <a:p>
            <a:pPr algn="r">
              <a:lnSpc>
                <a:spcPct val="100000"/>
              </a:lnSpc>
              <a:spcBef>
                <a:spcPts val="479"/>
              </a:spcBef>
              <a:buNone/>
              <a:tabLst>
                <a:tab pos="0" algn="l"/>
              </a:tabLst>
            </a:pPr>
            <a:r>
              <a:rPr lang="el-GR" sz="2400" b="0" strike="noStrike" spc="-1">
                <a:solidFill>
                  <a:srgbClr val="1B406E"/>
                </a:solidFill>
                <a:latin typeface="Arial"/>
              </a:rPr>
              <a:t> </a:t>
            </a:r>
            <a:endParaRPr lang="el-GR" sz="2400" b="0" strike="noStrike" spc="-1">
              <a:latin typeface="Arial"/>
            </a:endParaRPr>
          </a:p>
          <a:p>
            <a:pPr>
              <a:lnSpc>
                <a:spcPct val="100000"/>
              </a:lnSpc>
              <a:spcBef>
                <a:spcPts val="479"/>
              </a:spcBef>
              <a:buNone/>
              <a:tabLst>
                <a:tab pos="0" algn="l"/>
              </a:tabLst>
            </a:pPr>
            <a:endParaRPr lang="el-GR" sz="2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p:cNvSpPr>
          <p:nvPr>
            <p:ph type="title"/>
          </p:nvPr>
        </p:nvSpPr>
        <p:spPr>
          <a:xfrm>
            <a:off x="1991520" y="188640"/>
            <a:ext cx="8457840" cy="100764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ΗΓΕΣΙΑ ΚΑΙ ΔΙΟΙΚΗΣΗ </a:t>
            </a:r>
            <a:r>
              <a:rPr lang="en-US" sz="2800" b="0" strike="noStrike" cap="all" spc="-1">
                <a:solidFill>
                  <a:srgbClr val="1F497D"/>
                </a:solidFill>
                <a:latin typeface="Arial"/>
              </a:rPr>
              <a:t>I</a:t>
            </a:r>
            <a:endParaRPr lang="en-US" sz="2800" b="0" strike="noStrike" spc="-1">
              <a:solidFill>
                <a:srgbClr val="000000"/>
              </a:solidFill>
              <a:latin typeface="Arial"/>
            </a:endParaRPr>
          </a:p>
        </p:txBody>
      </p:sp>
      <p:sp>
        <p:nvSpPr>
          <p:cNvPr id="401" name="PlaceHolder 2"/>
          <p:cNvSpPr>
            <a:spLocks noGrp="1"/>
          </p:cNvSpPr>
          <p:nvPr>
            <p:ph/>
          </p:nvPr>
        </p:nvSpPr>
        <p:spPr>
          <a:xfrm>
            <a:off x="1919520" y="1556640"/>
            <a:ext cx="8519400" cy="4248000"/>
          </a:xfrm>
          <a:prstGeom prst="rect">
            <a:avLst/>
          </a:prstGeom>
          <a:noFill/>
          <a:ln w="0">
            <a:noFill/>
          </a:ln>
        </p:spPr>
        <p:txBody>
          <a:bodyPr lIns="90000" tIns="45000" rIns="90000" bIns="45000" anchor="t">
            <a:normAutofit/>
          </a:bodyPr>
          <a:lstStyle/>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Η ηγεσία</a:t>
            </a:r>
            <a:r>
              <a:rPr lang="en-US" sz="3200" b="0" strike="noStrike" spc="-1">
                <a:solidFill>
                  <a:srgbClr val="1F497D"/>
                </a:solidFill>
                <a:latin typeface="Arial"/>
              </a:rPr>
              <a:t> </a:t>
            </a:r>
            <a:r>
              <a:rPr lang="el-GR" sz="3200" b="0" strike="noStrike" spc="-1">
                <a:solidFill>
                  <a:srgbClr val="1F497D"/>
                </a:solidFill>
                <a:latin typeface="Arial"/>
              </a:rPr>
              <a:t>συγχέεται με την έννοια της διοίκησης. </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n-US" sz="3200" b="0" strike="noStrike" spc="-1">
                <a:solidFill>
                  <a:srgbClr val="1F497D"/>
                </a:solidFill>
                <a:latin typeface="Arial"/>
              </a:rPr>
              <a:t>A</a:t>
            </a:r>
            <a:r>
              <a:rPr lang="el-GR" sz="3200" b="0" strike="noStrike" spc="-1">
                <a:solidFill>
                  <a:srgbClr val="1F497D"/>
                </a:solidFill>
                <a:latin typeface="Arial"/>
              </a:rPr>
              <a:t>νάμεσα στους δύο όρους αναπτύσσεται μια σχέση αλληλεξάρτησης και</a:t>
            </a:r>
            <a:r>
              <a:rPr lang="en-US" sz="3200" b="0" strike="noStrike" spc="-1">
                <a:solidFill>
                  <a:srgbClr val="1F497D"/>
                </a:solidFill>
                <a:latin typeface="Arial"/>
              </a:rPr>
              <a:t> </a:t>
            </a:r>
            <a:r>
              <a:rPr lang="el-GR" sz="3200" b="0" strike="noStrike" spc="-1">
                <a:solidFill>
                  <a:srgbClr val="1F497D"/>
                </a:solidFill>
                <a:latin typeface="Arial"/>
              </a:rPr>
              <a:t>αλληλοσυμπλήρωσης αλλά σε καμία περίπτωση δεν είναι ταυτόσημες. </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Κοινός παρανομαστής τους η επίτευξη καθορισμένων αποτελεσμάτων.</a:t>
            </a:r>
            <a:endParaRPr lang="en-US" sz="3200" b="0" strike="noStrike" spc="-1">
              <a:solidFill>
                <a:srgbClr val="1F497D"/>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title"/>
          </p:nvPr>
        </p:nvSpPr>
        <p:spPr>
          <a:xfrm>
            <a:off x="1703520" y="188640"/>
            <a:ext cx="8610120" cy="88236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Ηγεσια και</a:t>
            </a:r>
            <a:r>
              <a:rPr lang="en-US" sz="2800" b="0" strike="noStrike" cap="all" spc="-1">
                <a:solidFill>
                  <a:srgbClr val="1F497D"/>
                </a:solidFill>
                <a:latin typeface="Arial"/>
              </a:rPr>
              <a:t> </a:t>
            </a:r>
            <a:r>
              <a:rPr lang="el-GR" sz="2800" b="0" strike="noStrike" cap="all" spc="-1">
                <a:solidFill>
                  <a:srgbClr val="1F497D"/>
                </a:solidFill>
                <a:latin typeface="Arial"/>
              </a:rPr>
              <a:t>διοικηση </a:t>
            </a:r>
            <a:r>
              <a:rPr lang="en-US" sz="2800" b="0" strike="noStrike" cap="all" spc="-1">
                <a:solidFill>
                  <a:srgbClr val="1F497D"/>
                </a:solidFill>
                <a:latin typeface="Arial"/>
              </a:rPr>
              <a:t>II</a:t>
            </a:r>
            <a:endParaRPr lang="en-US" sz="2800" b="0" strike="noStrike" spc="-1">
              <a:solidFill>
                <a:srgbClr val="000000"/>
              </a:solidFill>
              <a:latin typeface="Arial"/>
            </a:endParaRPr>
          </a:p>
        </p:txBody>
      </p:sp>
      <p:sp>
        <p:nvSpPr>
          <p:cNvPr id="403" name="PlaceHolder 2"/>
          <p:cNvSpPr>
            <a:spLocks noGrp="1"/>
          </p:cNvSpPr>
          <p:nvPr>
            <p:ph/>
          </p:nvPr>
        </p:nvSpPr>
        <p:spPr>
          <a:xfrm>
            <a:off x="1847520" y="1124640"/>
            <a:ext cx="4248000" cy="575640"/>
          </a:xfrm>
          <a:prstGeom prst="rect">
            <a:avLst/>
          </a:prstGeom>
          <a:noFill/>
          <a:ln w="0">
            <a:noFill/>
          </a:ln>
        </p:spPr>
        <p:txBody>
          <a:bodyPr lIns="90000" tIns="45000" rIns="90000" bIns="45000" anchor="ctr">
            <a:normAutofit/>
          </a:bodyPr>
          <a:lstStyle/>
          <a:p>
            <a:pPr algn="ctr">
              <a:lnSpc>
                <a:spcPct val="100000"/>
              </a:lnSpc>
              <a:spcBef>
                <a:spcPts val="479"/>
              </a:spcBef>
              <a:buNone/>
              <a:tabLst>
                <a:tab pos="0" algn="l"/>
              </a:tabLst>
            </a:pPr>
            <a:r>
              <a:rPr lang="el-GR" sz="2400" b="0" strike="noStrike" cap="all" spc="-1">
                <a:solidFill>
                  <a:srgbClr val="3A5F8B"/>
                </a:solidFill>
                <a:latin typeface="Arial"/>
              </a:rPr>
              <a:t>Διοικηση</a:t>
            </a:r>
            <a:endParaRPr lang="en-US" sz="2400" b="0" strike="noStrike" spc="-1">
              <a:solidFill>
                <a:srgbClr val="1F497D"/>
              </a:solidFill>
              <a:latin typeface="Arial"/>
            </a:endParaRPr>
          </a:p>
        </p:txBody>
      </p:sp>
      <p:sp>
        <p:nvSpPr>
          <p:cNvPr id="404" name="PlaceHolder 3"/>
          <p:cNvSpPr>
            <a:spLocks noGrp="1"/>
          </p:cNvSpPr>
          <p:nvPr>
            <p:ph/>
          </p:nvPr>
        </p:nvSpPr>
        <p:spPr>
          <a:xfrm>
            <a:off x="6167880" y="1052640"/>
            <a:ext cx="4291920" cy="575640"/>
          </a:xfrm>
          <a:prstGeom prst="rect">
            <a:avLst/>
          </a:prstGeom>
          <a:noFill/>
          <a:ln w="0">
            <a:noFill/>
          </a:ln>
        </p:spPr>
        <p:txBody>
          <a:bodyPr lIns="90000" tIns="45000" rIns="90000" bIns="45000" anchor="ctr">
            <a:normAutofit/>
          </a:bodyPr>
          <a:lstStyle/>
          <a:p>
            <a:pPr algn="ctr">
              <a:lnSpc>
                <a:spcPct val="100000"/>
              </a:lnSpc>
              <a:spcBef>
                <a:spcPts val="479"/>
              </a:spcBef>
              <a:buNone/>
              <a:tabLst>
                <a:tab pos="0" algn="l"/>
              </a:tabLst>
            </a:pPr>
            <a:r>
              <a:rPr lang="el-GR" sz="2400" b="0" strike="noStrike" cap="all" spc="-1">
                <a:solidFill>
                  <a:srgbClr val="3A5F8B"/>
                </a:solidFill>
                <a:latin typeface="Arial"/>
              </a:rPr>
              <a:t>ηγεσια</a:t>
            </a:r>
            <a:endParaRPr lang="en-US" sz="2400" b="0" strike="noStrike" spc="-1">
              <a:solidFill>
                <a:srgbClr val="1F497D"/>
              </a:solidFill>
              <a:latin typeface="Arial"/>
            </a:endParaRPr>
          </a:p>
        </p:txBody>
      </p:sp>
      <p:sp>
        <p:nvSpPr>
          <p:cNvPr id="405" name="PlaceHolder 4"/>
          <p:cNvSpPr>
            <a:spLocks noGrp="1"/>
          </p:cNvSpPr>
          <p:nvPr>
            <p:ph/>
          </p:nvPr>
        </p:nvSpPr>
        <p:spPr>
          <a:xfrm>
            <a:off x="1991520" y="1556640"/>
            <a:ext cx="4392000" cy="4392000"/>
          </a:xfrm>
          <a:prstGeom prst="rect">
            <a:avLst/>
          </a:prstGeom>
          <a:noFill/>
          <a:ln w="0">
            <a:noFill/>
          </a:ln>
        </p:spPr>
        <p:txBody>
          <a:bodyPr lIns="90000" tIns="45000" rIns="90000" bIns="45000" anchor="t">
            <a:normAutofit/>
          </a:bodyPr>
          <a:lstStyle/>
          <a:p>
            <a:pPr marL="343080" indent="-343080">
              <a:lnSpc>
                <a:spcPct val="100000"/>
              </a:lnSpc>
              <a:spcBef>
                <a:spcPts val="479"/>
              </a:spcBef>
              <a:buNone/>
              <a:tabLst>
                <a:tab pos="0" algn="l"/>
              </a:tabLst>
            </a:pPr>
            <a:r>
              <a:rPr lang="el-GR" sz="2400" b="0" strike="noStrike" spc="-1">
                <a:solidFill>
                  <a:srgbClr val="1F497D"/>
                </a:solidFill>
                <a:latin typeface="Arial"/>
              </a:rPr>
              <a:t>   </a:t>
            </a:r>
            <a:r>
              <a:rPr lang="el-GR" sz="2400" b="1" strike="noStrike" spc="-1">
                <a:solidFill>
                  <a:srgbClr val="1F497D"/>
                </a:solidFill>
                <a:latin typeface="Arial"/>
              </a:rPr>
              <a:t> </a:t>
            </a:r>
            <a:r>
              <a:rPr lang="el-GR" sz="2200" b="1" strike="noStrike" spc="-1">
                <a:solidFill>
                  <a:srgbClr val="1F497D"/>
                </a:solidFill>
                <a:latin typeface="Arial"/>
              </a:rPr>
              <a:t>Ρόλος </a:t>
            </a:r>
            <a:r>
              <a:rPr lang="el-GR" sz="2200" b="0" strike="noStrike" spc="-1">
                <a:solidFill>
                  <a:srgbClr val="1F497D"/>
                </a:solidFill>
                <a:latin typeface="Arial"/>
              </a:rPr>
              <a:t>της η εφαρμογή πολιτικής και η διατήρησης της λειτουργικότητας και της αποτελεσματικότητας του οργανισμού στο επίπεδο των καθημερινών του λειτουργιών.</a:t>
            </a:r>
            <a:r>
              <a:rPr lang="el-GR" sz="2000" b="0" strike="noStrike" spc="-1">
                <a:solidFill>
                  <a:srgbClr val="1F497D"/>
                </a:solidFill>
                <a:latin typeface="Arial"/>
              </a:rPr>
              <a:t> </a:t>
            </a:r>
            <a:endParaRPr lang="en-US" sz="2000" b="0" strike="noStrike" spc="-1">
              <a:solidFill>
                <a:srgbClr val="1F497D"/>
              </a:solidFill>
              <a:latin typeface="Arial"/>
            </a:endParaRPr>
          </a:p>
          <a:p>
            <a:pPr marL="343080" indent="-343080">
              <a:lnSpc>
                <a:spcPct val="100000"/>
              </a:lnSpc>
              <a:spcBef>
                <a:spcPts val="400"/>
              </a:spcBef>
              <a:buNone/>
              <a:tabLst>
                <a:tab pos="0" algn="l"/>
              </a:tabLst>
            </a:pP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Η διοίκηση περιλαμβάνει πέντε ενέργειες: τον προγραμματισμό, την οργάνωση, τη διεύθυνση, τον συντονισμό και τον έλεγχο.</a:t>
            </a:r>
            <a:endParaRPr lang="en-US" sz="2000" b="0" strike="noStrike" spc="-1">
              <a:solidFill>
                <a:srgbClr val="1F497D"/>
              </a:solidFill>
              <a:latin typeface="Arial"/>
            </a:endParaRPr>
          </a:p>
          <a:p>
            <a:pPr marL="343080" indent="-343080">
              <a:lnSpc>
                <a:spcPct val="100000"/>
              </a:lnSpc>
              <a:spcBef>
                <a:spcPts val="439"/>
              </a:spcBef>
              <a:buNone/>
              <a:tabLst>
                <a:tab pos="0" algn="l"/>
              </a:tabLst>
            </a:pPr>
            <a:endParaRPr lang="en-US" sz="2200" b="0" strike="noStrike" spc="-1">
              <a:solidFill>
                <a:srgbClr val="1F497D"/>
              </a:solidFill>
              <a:latin typeface="Arial"/>
            </a:endParaRPr>
          </a:p>
          <a:p>
            <a:pPr marL="343080" indent="-343080">
              <a:lnSpc>
                <a:spcPct val="100000"/>
              </a:lnSpc>
              <a:spcBef>
                <a:spcPts val="439"/>
              </a:spcBef>
              <a:buNone/>
              <a:tabLst>
                <a:tab pos="0" algn="l"/>
              </a:tabLst>
            </a:pPr>
            <a:endParaRPr lang="en-US" sz="2200" b="0" strike="noStrike" spc="-1">
              <a:solidFill>
                <a:srgbClr val="1F497D"/>
              </a:solidFill>
              <a:latin typeface="Arial"/>
            </a:endParaRPr>
          </a:p>
          <a:p>
            <a:pPr marL="343080" indent="-343080">
              <a:lnSpc>
                <a:spcPct val="100000"/>
              </a:lnSpc>
              <a:spcBef>
                <a:spcPts val="479"/>
              </a:spcBef>
              <a:buNone/>
              <a:tabLst>
                <a:tab pos="0" algn="l"/>
              </a:tabLst>
            </a:pPr>
            <a:endParaRPr lang="en-US" sz="2400" b="0" strike="noStrike" spc="-1">
              <a:solidFill>
                <a:srgbClr val="1F497D"/>
              </a:solidFill>
              <a:latin typeface="Arial"/>
            </a:endParaRPr>
          </a:p>
        </p:txBody>
      </p:sp>
      <p:sp>
        <p:nvSpPr>
          <p:cNvPr id="406" name="PlaceHolder 5"/>
          <p:cNvSpPr>
            <a:spLocks noGrp="1"/>
          </p:cNvSpPr>
          <p:nvPr>
            <p:ph/>
          </p:nvPr>
        </p:nvSpPr>
        <p:spPr>
          <a:xfrm>
            <a:off x="6455880" y="1628640"/>
            <a:ext cx="4032000" cy="4464000"/>
          </a:xfrm>
          <a:prstGeom prst="rect">
            <a:avLst/>
          </a:prstGeom>
          <a:noFill/>
          <a:ln w="0">
            <a:noFill/>
          </a:ln>
        </p:spPr>
        <p:txBody>
          <a:bodyPr lIns="90000" tIns="45000" rIns="90000" bIns="45000" anchor="t">
            <a:normAutofit fontScale="25000" lnSpcReduction="20000"/>
          </a:bodyPr>
          <a:lstStyle/>
          <a:p>
            <a:pPr marL="343080" indent="-343080">
              <a:lnSpc>
                <a:spcPct val="100000"/>
              </a:lnSpc>
              <a:spcBef>
                <a:spcPts val="1760"/>
              </a:spcBef>
              <a:buNone/>
              <a:tabLst>
                <a:tab pos="0" algn="l"/>
              </a:tabLst>
            </a:pPr>
            <a:r>
              <a:rPr lang="el-GR" sz="2400" b="1" strike="noStrike" spc="-1">
                <a:solidFill>
                  <a:srgbClr val="1F497D"/>
                </a:solidFill>
                <a:latin typeface="Arial"/>
              </a:rPr>
              <a:t>              </a:t>
            </a:r>
            <a:r>
              <a:rPr lang="el-GR" sz="8800" b="1" strike="noStrike" spc="-1">
                <a:solidFill>
                  <a:srgbClr val="1F497D"/>
                </a:solidFill>
                <a:latin typeface="Arial"/>
              </a:rPr>
              <a:t>Ρόλος</a:t>
            </a:r>
            <a:r>
              <a:rPr lang="el-GR" sz="8800" b="0" strike="noStrike" spc="-1">
                <a:solidFill>
                  <a:srgbClr val="1F497D"/>
                </a:solidFill>
                <a:latin typeface="Arial"/>
              </a:rPr>
              <a:t> της η χάραξη πολιτικής, η αντιμετώπιση των αλλαγών και γενικά υψηλών στόχων που σχετίζονται με τη βελτίωση του προσωπικού και του παραγόμενου έργου.</a:t>
            </a:r>
            <a:endParaRPr lang="en-US" sz="8800" b="0" strike="noStrike" spc="-1">
              <a:solidFill>
                <a:srgbClr val="1F497D"/>
              </a:solidFill>
              <a:latin typeface="Arial"/>
            </a:endParaRPr>
          </a:p>
          <a:p>
            <a:pPr>
              <a:lnSpc>
                <a:spcPct val="100000"/>
              </a:lnSpc>
              <a:spcBef>
                <a:spcPts val="1361"/>
              </a:spcBef>
              <a:buNone/>
              <a:tabLst>
                <a:tab pos="0" algn="l"/>
              </a:tabLst>
            </a:pPr>
            <a:endParaRPr lang="en-US" sz="6800" b="0" strike="noStrike" spc="-1">
              <a:solidFill>
                <a:srgbClr val="1F497D"/>
              </a:solidFill>
              <a:latin typeface="Arial"/>
            </a:endParaRPr>
          </a:p>
          <a:p>
            <a:pPr marL="343080" indent="-343080">
              <a:lnSpc>
                <a:spcPct val="100000"/>
              </a:lnSpc>
              <a:spcBef>
                <a:spcPts val="519"/>
              </a:spcBef>
              <a:buNone/>
              <a:tabLst>
                <a:tab pos="0" algn="l"/>
              </a:tabLst>
            </a:pPr>
            <a:endParaRPr lang="en-US" sz="2600" b="0" strike="noStrike" spc="-1">
              <a:solidFill>
                <a:srgbClr val="1F497D"/>
              </a:solidFill>
              <a:latin typeface="Arial"/>
            </a:endParaRPr>
          </a:p>
          <a:p>
            <a:pPr>
              <a:lnSpc>
                <a:spcPct val="100000"/>
              </a:lnSpc>
              <a:spcBef>
                <a:spcPts val="519"/>
              </a:spcBef>
              <a:buNone/>
              <a:tabLst>
                <a:tab pos="0" algn="l"/>
              </a:tabLst>
            </a:pPr>
            <a:endParaRPr lang="en-US" sz="2600" b="0" strike="noStrike" spc="-1">
              <a:solidFill>
                <a:srgbClr val="1F497D"/>
              </a:solidFill>
              <a:latin typeface="Arial"/>
            </a:endParaRPr>
          </a:p>
          <a:p>
            <a:pPr marL="343080" indent="-343080">
              <a:lnSpc>
                <a:spcPct val="100000"/>
              </a:lnSpc>
              <a:spcBef>
                <a:spcPts val="519"/>
              </a:spcBef>
              <a:buNone/>
              <a:tabLst>
                <a:tab pos="0" algn="l"/>
              </a:tabLst>
            </a:pPr>
            <a:endParaRPr lang="en-US" sz="2600" b="0" strike="noStrike" spc="-1">
              <a:solidFill>
                <a:srgbClr val="1F497D"/>
              </a:solidFill>
              <a:latin typeface="Arial"/>
            </a:endParaRPr>
          </a:p>
          <a:p>
            <a:pPr marL="343080" indent="-343080">
              <a:lnSpc>
                <a:spcPct val="100000"/>
              </a:lnSpc>
              <a:spcBef>
                <a:spcPts val="519"/>
              </a:spcBef>
              <a:buNone/>
              <a:tabLst>
                <a:tab pos="0" algn="l"/>
              </a:tabLst>
            </a:pPr>
            <a:endParaRPr lang="en-US" sz="2600" b="0" strike="noStrike" spc="-1">
              <a:solidFill>
                <a:srgbClr val="1F497D"/>
              </a:solidFill>
              <a:latin typeface="Arial"/>
            </a:endParaRPr>
          </a:p>
          <a:p>
            <a:pPr marL="343080" indent="-343080">
              <a:lnSpc>
                <a:spcPct val="100000"/>
              </a:lnSpc>
              <a:spcBef>
                <a:spcPts val="1599"/>
              </a:spcBef>
              <a:buClr>
                <a:srgbClr val="4F81BD"/>
              </a:buClr>
              <a:buSzPct val="70000"/>
              <a:buFont typeface="Wingdings" charset="2"/>
              <a:buChar char=""/>
              <a:tabLst>
                <a:tab pos="0" algn="l"/>
              </a:tabLst>
            </a:pPr>
            <a:r>
              <a:rPr lang="el-GR" sz="8000" b="0" strike="noStrike" spc="-1">
                <a:solidFill>
                  <a:srgbClr val="1F497D"/>
                </a:solidFill>
                <a:latin typeface="Arial"/>
              </a:rPr>
              <a:t>Η ηγεσία αποτελεί μια λειτουργία της διοίκησης που σχετίζεται με το ανθρώπινο δυναμικό και αποβλέπει στην επιρροή της συμπεριφοράς τους για την εξασφάλιση του καλύτερου δυνατού αποτελέσματος.</a:t>
            </a:r>
            <a:endParaRPr lang="en-US" sz="8000" b="0" strike="noStrike" spc="-1">
              <a:solidFill>
                <a:srgbClr val="1F497D"/>
              </a:solidFill>
              <a:latin typeface="Arial"/>
            </a:endParaRPr>
          </a:p>
          <a:p>
            <a:pPr marL="343080" indent="-343080">
              <a:lnSpc>
                <a:spcPct val="100000"/>
              </a:lnSpc>
              <a:spcBef>
                <a:spcPts val="839"/>
              </a:spcBef>
              <a:buNone/>
              <a:tabLst>
                <a:tab pos="0" algn="l"/>
              </a:tabLst>
            </a:pPr>
            <a:endParaRPr lang="en-US" sz="4200" b="0" strike="noStrike" spc="-1">
              <a:solidFill>
                <a:srgbClr val="1F497D"/>
              </a:solidFill>
              <a:latin typeface="Arial"/>
            </a:endParaRPr>
          </a:p>
          <a:p>
            <a:pPr marL="343080" indent="-343080">
              <a:lnSpc>
                <a:spcPct val="100000"/>
              </a:lnSpc>
              <a:spcBef>
                <a:spcPts val="839"/>
              </a:spcBef>
              <a:buNone/>
              <a:tabLst>
                <a:tab pos="0" algn="l"/>
              </a:tabLst>
            </a:pPr>
            <a:r>
              <a:rPr lang="el-GR" sz="4200" b="0" strike="noStrike" spc="-1">
                <a:solidFill>
                  <a:srgbClr val="1F497D"/>
                </a:solidFill>
                <a:latin typeface="Arial"/>
              </a:rPr>
              <a:t> </a:t>
            </a:r>
            <a:endParaRPr lang="en-US" sz="4200" b="0" strike="noStrike" spc="-1">
              <a:solidFill>
                <a:srgbClr val="1F497D"/>
              </a:solidFill>
              <a:latin typeface="Arial"/>
            </a:endParaRPr>
          </a:p>
        </p:txBody>
      </p:sp>
      <p:sp>
        <p:nvSpPr>
          <p:cNvPr id="407" name="Text Placeholder 4"/>
          <p:cNvSpPr/>
          <p:nvPr/>
        </p:nvSpPr>
        <p:spPr>
          <a:xfrm>
            <a:off x="6095880" y="5733360"/>
            <a:ext cx="4248000" cy="79164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1775520" y="0"/>
            <a:ext cx="8610120" cy="69228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Ηγεσια και</a:t>
            </a:r>
            <a:r>
              <a:rPr lang="en-US" sz="2800" b="0" strike="noStrike" cap="all" spc="-1">
                <a:solidFill>
                  <a:srgbClr val="1F497D"/>
                </a:solidFill>
                <a:latin typeface="Arial"/>
              </a:rPr>
              <a:t> </a:t>
            </a:r>
            <a:r>
              <a:rPr lang="el-GR" sz="2800" b="0" strike="noStrike" cap="all" spc="-1">
                <a:solidFill>
                  <a:srgbClr val="1F497D"/>
                </a:solidFill>
                <a:latin typeface="Arial"/>
              </a:rPr>
              <a:t>διοικηση </a:t>
            </a:r>
            <a:r>
              <a:rPr lang="en-US" sz="2800" b="0" strike="noStrike" cap="all" spc="-1">
                <a:solidFill>
                  <a:srgbClr val="1F497D"/>
                </a:solidFill>
                <a:latin typeface="Arial"/>
              </a:rPr>
              <a:t>III</a:t>
            </a:r>
            <a:r>
              <a:rPr lang="el-GR" sz="2800" b="0" strike="noStrike" cap="all" spc="-1">
                <a:solidFill>
                  <a:srgbClr val="1F497D"/>
                </a:solidFill>
                <a:latin typeface="Arial"/>
              </a:rPr>
              <a:t> </a:t>
            </a:r>
            <a:endParaRPr lang="en-US" sz="2800" b="0" strike="noStrike" spc="-1">
              <a:solidFill>
                <a:srgbClr val="000000"/>
              </a:solidFill>
              <a:latin typeface="Arial"/>
            </a:endParaRPr>
          </a:p>
        </p:txBody>
      </p:sp>
      <p:sp>
        <p:nvSpPr>
          <p:cNvPr id="409" name="PlaceHolder 2"/>
          <p:cNvSpPr>
            <a:spLocks noGrp="1"/>
          </p:cNvSpPr>
          <p:nvPr>
            <p:ph/>
          </p:nvPr>
        </p:nvSpPr>
        <p:spPr>
          <a:xfrm>
            <a:off x="1775520" y="1845000"/>
            <a:ext cx="4218120" cy="3600000"/>
          </a:xfrm>
          <a:prstGeom prst="rect">
            <a:avLst/>
          </a:prstGeom>
          <a:noFill/>
          <a:ln w="0">
            <a:noFill/>
          </a:ln>
        </p:spPr>
        <p:txBody>
          <a:bodyPr lIns="90000" tIns="45000" rIns="90000" bIns="45000" anchor="t">
            <a:noAutofit/>
          </a:bodyPr>
          <a:lstStyle/>
          <a:p>
            <a:pPr marL="343080" indent="-343080">
              <a:lnSpc>
                <a:spcPct val="100000"/>
              </a:lnSpc>
              <a:spcBef>
                <a:spcPts val="360"/>
              </a:spcBef>
              <a:buClr>
                <a:srgbClr val="4F81BD"/>
              </a:buClr>
              <a:buSzPct val="70000"/>
              <a:buFont typeface="Arial"/>
              <a:buChar char="•"/>
            </a:pPr>
            <a:r>
              <a:rPr lang="el-GR" sz="1800" b="0" strike="noStrike" spc="-1">
                <a:solidFill>
                  <a:srgbClr val="1F497D"/>
                </a:solidFill>
                <a:latin typeface="Arial"/>
              </a:rPr>
              <a:t>Στοχεύει στη μέγιστη απόδοση της οργάνωσης που διοικεί αξιοποιώντας όλους τους διαθέσιμους πόρους (ανθρώπινους και υλικούς).</a:t>
            </a:r>
            <a:endParaRPr lang="en-US" sz="1800" b="0" strike="noStrike" spc="-1">
              <a:solidFill>
                <a:srgbClr val="1F497D"/>
              </a:solidFill>
              <a:latin typeface="Arial"/>
            </a:endParaRPr>
          </a:p>
          <a:p>
            <a:pPr marL="343080" indent="-343080">
              <a:lnSpc>
                <a:spcPct val="100000"/>
              </a:lnSpc>
              <a:spcBef>
                <a:spcPts val="360"/>
              </a:spcBef>
              <a:buClr>
                <a:srgbClr val="4F81BD"/>
              </a:buClr>
              <a:buSzPct val="70000"/>
              <a:buFont typeface="Arial"/>
              <a:buChar char="•"/>
            </a:pPr>
            <a:r>
              <a:rPr lang="el-GR" sz="1800" b="0" strike="noStrike" spc="-1">
                <a:solidFill>
                  <a:srgbClr val="1F497D"/>
                </a:solidFill>
                <a:latin typeface="Arial"/>
              </a:rPr>
              <a:t>Είναι πιθανό να αδιαφορεί για τις ανάγκες του προσωπικού του και την «ενεργό» συμμετοχή τους.</a:t>
            </a:r>
            <a:endParaRPr lang="en-US" sz="1800" b="0" strike="noStrike" spc="-1">
              <a:solidFill>
                <a:srgbClr val="1F497D"/>
              </a:solidFill>
              <a:latin typeface="Arial"/>
            </a:endParaRPr>
          </a:p>
          <a:p>
            <a:pPr marL="343080" indent="-343080">
              <a:lnSpc>
                <a:spcPct val="100000"/>
              </a:lnSpc>
              <a:spcBef>
                <a:spcPts val="360"/>
              </a:spcBef>
              <a:buClr>
                <a:srgbClr val="4F81BD"/>
              </a:buClr>
              <a:buSzPct val="70000"/>
              <a:buFont typeface="Arial"/>
              <a:buChar char="•"/>
            </a:pPr>
            <a:r>
              <a:rPr lang="el-GR" sz="1800" b="0" strike="noStrike" spc="-1">
                <a:solidFill>
                  <a:srgbClr val="1F497D"/>
                </a:solidFill>
                <a:latin typeface="Arial"/>
              </a:rPr>
              <a:t>Μπορεί να ασκήσει επιρροή και  να επηρεάσει τη συμπεριφορά των μελών του καθαρά και μόνο μέσω της εξουσίας που κατέχει λόγω θέσης.</a:t>
            </a:r>
            <a:endParaRPr lang="en-US" sz="1800" b="0" strike="noStrike" spc="-1">
              <a:solidFill>
                <a:srgbClr val="1F497D"/>
              </a:solidFill>
              <a:latin typeface="Arial"/>
            </a:endParaRPr>
          </a:p>
        </p:txBody>
      </p:sp>
      <p:sp>
        <p:nvSpPr>
          <p:cNvPr id="410" name="PlaceHolder 3"/>
          <p:cNvSpPr>
            <a:spLocks noGrp="1"/>
          </p:cNvSpPr>
          <p:nvPr>
            <p:ph/>
          </p:nvPr>
        </p:nvSpPr>
        <p:spPr>
          <a:xfrm>
            <a:off x="6311880" y="1700640"/>
            <a:ext cx="4176000" cy="3816000"/>
          </a:xfrm>
          <a:prstGeom prst="rect">
            <a:avLst/>
          </a:prstGeom>
          <a:noFill/>
          <a:ln w="0">
            <a:noFill/>
          </a:ln>
        </p:spPr>
        <p:txBody>
          <a:bodyPr lIns="90000" tIns="45000" rIns="90000" bIns="45000" anchor="t">
            <a:normAutofit fontScale="86000"/>
          </a:bodyPr>
          <a:lstStyle/>
          <a:p>
            <a:pPr marL="343080" indent="-343080">
              <a:lnSpc>
                <a:spcPct val="120000"/>
              </a:lnSpc>
              <a:spcBef>
                <a:spcPts val="380"/>
              </a:spcBef>
              <a:buClr>
                <a:srgbClr val="4F81BD"/>
              </a:buClr>
              <a:buSzPct val="70000"/>
              <a:buFont typeface="Arial"/>
              <a:buChar char="•"/>
            </a:pPr>
            <a:r>
              <a:rPr lang="el-GR" sz="1900" b="0" strike="noStrike" spc="-1">
                <a:solidFill>
                  <a:srgbClr val="1F497D"/>
                </a:solidFill>
                <a:latin typeface="Arial"/>
              </a:rPr>
              <a:t>Στοχεύει στην αποτελεσματικότητα της οργάνωσης εστιάζοντας στο όραμα, στις  αξίες, στην δέσμευση και τις φιλοδοξίες.</a:t>
            </a:r>
            <a:endParaRPr lang="en-US" sz="1900" b="0" strike="noStrike" spc="-1">
              <a:solidFill>
                <a:srgbClr val="1F497D"/>
              </a:solidFill>
              <a:latin typeface="Arial"/>
            </a:endParaRPr>
          </a:p>
          <a:p>
            <a:pPr marL="343080" indent="-343080">
              <a:lnSpc>
                <a:spcPct val="120000"/>
              </a:lnSpc>
              <a:spcBef>
                <a:spcPts val="380"/>
              </a:spcBef>
              <a:buClr>
                <a:srgbClr val="4F81BD"/>
              </a:buClr>
              <a:buSzPct val="70000"/>
              <a:buFont typeface="Arial"/>
              <a:buChar char="•"/>
            </a:pPr>
            <a:r>
              <a:rPr lang="el-GR" sz="1900" b="0" strike="noStrike" spc="-1">
                <a:solidFill>
                  <a:srgbClr val="1F497D"/>
                </a:solidFill>
                <a:latin typeface="Arial"/>
              </a:rPr>
              <a:t>Αποτελεί θετικό κίνητρο για να εργαστούν τα μέλη του με προθυμία και τους κάνει αρωγούς για την επίτευξη των στόχων της οργάνωσης.</a:t>
            </a:r>
            <a:endParaRPr lang="en-US" sz="1900" b="0" strike="noStrike" spc="-1">
              <a:solidFill>
                <a:srgbClr val="1F497D"/>
              </a:solidFill>
              <a:latin typeface="Arial"/>
            </a:endParaRPr>
          </a:p>
          <a:p>
            <a:pPr marL="343080" indent="-343080">
              <a:lnSpc>
                <a:spcPct val="120000"/>
              </a:lnSpc>
              <a:spcBef>
                <a:spcPts val="380"/>
              </a:spcBef>
              <a:buClr>
                <a:srgbClr val="4F81BD"/>
              </a:buClr>
              <a:buSzPct val="70000"/>
              <a:buFont typeface="Arial"/>
              <a:buChar char="•"/>
            </a:pPr>
            <a:r>
              <a:rPr lang="el-GR" sz="1900" b="0" strike="noStrike" spc="-1">
                <a:solidFill>
                  <a:srgbClr val="1F497D"/>
                </a:solidFill>
                <a:latin typeface="Arial"/>
              </a:rPr>
              <a:t>Οι στόχοι που θέτει βρίσκονται σε συνάφεια με τους προσωπικούς στόχους των μελών που απαρτίζουν μια επιχείρηση.</a:t>
            </a:r>
            <a:endParaRPr lang="en-US" sz="1900" b="0" strike="noStrike" spc="-1">
              <a:solidFill>
                <a:srgbClr val="1F497D"/>
              </a:solidFill>
              <a:latin typeface="Arial"/>
            </a:endParaRPr>
          </a:p>
          <a:p>
            <a:pPr>
              <a:lnSpc>
                <a:spcPct val="100000"/>
              </a:lnSpc>
              <a:spcBef>
                <a:spcPts val="400"/>
              </a:spcBef>
              <a:buNone/>
            </a:pPr>
            <a:endParaRPr lang="en-US" sz="2000" b="0" strike="noStrike" spc="-1">
              <a:solidFill>
                <a:srgbClr val="1F497D"/>
              </a:solidFill>
              <a:latin typeface="Arial"/>
            </a:endParaRPr>
          </a:p>
          <a:p>
            <a:pPr>
              <a:lnSpc>
                <a:spcPct val="100000"/>
              </a:lnSpc>
              <a:spcBef>
                <a:spcPts val="400"/>
              </a:spcBef>
              <a:buNone/>
            </a:pPr>
            <a:endParaRPr lang="en-US" sz="2000" b="0" strike="noStrike" spc="-1">
              <a:solidFill>
                <a:srgbClr val="1F497D"/>
              </a:solidFill>
              <a:latin typeface="Arial"/>
            </a:endParaRPr>
          </a:p>
        </p:txBody>
      </p:sp>
      <p:sp>
        <p:nvSpPr>
          <p:cNvPr id="411" name="Straight Arrow Connector 14"/>
          <p:cNvSpPr/>
          <p:nvPr/>
        </p:nvSpPr>
        <p:spPr>
          <a:xfrm flipH="1">
            <a:off x="4583160" y="1268640"/>
            <a:ext cx="791640" cy="215640"/>
          </a:xfrm>
          <a:custGeom>
            <a:avLst/>
            <a:gdLst/>
            <a:ahLst/>
            <a:cxnLst/>
            <a:rect l="l" t="t" r="r" b="b"/>
            <a:pathLst>
              <a:path w="21600" h="21600">
                <a:moveTo>
                  <a:pt x="0" y="0"/>
                </a:moveTo>
                <a:lnTo>
                  <a:pt x="21600" y="21600"/>
                </a:lnTo>
              </a:path>
            </a:pathLst>
          </a:custGeom>
          <a:noFill/>
          <a:ln>
            <a:solidFill>
              <a:srgbClr val="4F81BD"/>
            </a:solidFill>
            <a:round/>
            <a:tailEnd type="arrow" w="med" len="med"/>
          </a:ln>
        </p:spPr>
        <p:style>
          <a:lnRef idx="1">
            <a:schemeClr val="accent1"/>
          </a:lnRef>
          <a:fillRef idx="0">
            <a:schemeClr val="accent1"/>
          </a:fillRef>
          <a:effectRef idx="0">
            <a:schemeClr val="accent1"/>
          </a:effectRef>
          <a:fontRef idx="minor"/>
        </p:style>
      </p:sp>
      <p:sp>
        <p:nvSpPr>
          <p:cNvPr id="412" name="Straight Arrow Connector 15"/>
          <p:cNvSpPr/>
          <p:nvPr/>
        </p:nvSpPr>
        <p:spPr>
          <a:xfrm>
            <a:off x="5375880" y="1268640"/>
            <a:ext cx="1079640" cy="143640"/>
          </a:xfrm>
          <a:custGeom>
            <a:avLst/>
            <a:gdLst/>
            <a:ahLst/>
            <a:cxnLst/>
            <a:rect l="l" t="t" r="r" b="b"/>
            <a:pathLst>
              <a:path w="21600" h="21600">
                <a:moveTo>
                  <a:pt x="0" y="0"/>
                </a:moveTo>
                <a:lnTo>
                  <a:pt x="21600" y="21600"/>
                </a:lnTo>
              </a:path>
            </a:pathLst>
          </a:custGeom>
          <a:noFill/>
          <a:ln>
            <a:solidFill>
              <a:srgbClr val="4F81BD"/>
            </a:solidFill>
            <a:round/>
            <a:tailEnd type="arrow" w="med" len="med"/>
          </a:ln>
        </p:spPr>
        <p:style>
          <a:lnRef idx="1">
            <a:schemeClr val="accent1"/>
          </a:lnRef>
          <a:fillRef idx="0">
            <a:schemeClr val="accent1"/>
          </a:fillRef>
          <a:effectRef idx="0">
            <a:schemeClr val="accent1"/>
          </a:effectRef>
          <a:fontRef idx="minor"/>
        </p:style>
      </p:sp>
      <p:sp>
        <p:nvSpPr>
          <p:cNvPr id="413" name="PlaceHolder 4"/>
          <p:cNvSpPr>
            <a:spLocks noGrp="1"/>
          </p:cNvSpPr>
          <p:nvPr>
            <p:ph/>
          </p:nvPr>
        </p:nvSpPr>
        <p:spPr>
          <a:xfrm>
            <a:off x="1847520" y="836640"/>
            <a:ext cx="5976360" cy="431640"/>
          </a:xfrm>
          <a:prstGeom prst="rect">
            <a:avLst/>
          </a:prstGeom>
          <a:noFill/>
          <a:ln w="0">
            <a:noFill/>
          </a:ln>
        </p:spPr>
        <p:txBody>
          <a:bodyPr lIns="90000" tIns="45000" rIns="90000" bIns="45000" anchor="t">
            <a:normAutofit fontScale="92000"/>
          </a:bodyPr>
          <a:lstStyle/>
          <a:p>
            <a:pPr marL="343080" indent="-343080">
              <a:lnSpc>
                <a:spcPct val="100000"/>
              </a:lnSpc>
              <a:spcBef>
                <a:spcPts val="479"/>
              </a:spcBef>
              <a:buNone/>
              <a:tabLst>
                <a:tab pos="0" algn="l"/>
              </a:tabLst>
            </a:pPr>
            <a:r>
              <a:rPr lang="el-GR" sz="2400" b="0" strike="noStrike" spc="-1">
                <a:solidFill>
                  <a:srgbClr val="1F497D"/>
                </a:solidFill>
                <a:latin typeface="Arial"/>
              </a:rPr>
              <a:t>Ειδοποιός διαφορά : </a:t>
            </a:r>
            <a:r>
              <a:rPr lang="el-GR" sz="2400" b="1" strike="noStrike" spc="-1">
                <a:solidFill>
                  <a:srgbClr val="1F497D"/>
                </a:solidFill>
                <a:latin typeface="Arial"/>
              </a:rPr>
              <a:t>ΤΟ «δρων» ΠΡΟΣΩΠΟ</a:t>
            </a:r>
            <a:endParaRPr lang="en-US" sz="2400" b="0" strike="noStrike" spc="-1">
              <a:solidFill>
                <a:srgbClr val="1F497D"/>
              </a:solidFill>
              <a:latin typeface="Arial"/>
            </a:endParaRPr>
          </a:p>
        </p:txBody>
      </p:sp>
      <p:sp>
        <p:nvSpPr>
          <p:cNvPr id="414" name="PlaceHolder 5"/>
          <p:cNvSpPr>
            <a:spLocks noGrp="1"/>
          </p:cNvSpPr>
          <p:nvPr>
            <p:ph/>
          </p:nvPr>
        </p:nvSpPr>
        <p:spPr>
          <a:xfrm>
            <a:off x="1775520" y="1340640"/>
            <a:ext cx="2952000" cy="431640"/>
          </a:xfrm>
          <a:prstGeom prst="rect">
            <a:avLst/>
          </a:prstGeom>
          <a:noFill/>
          <a:ln w="0">
            <a:noFill/>
          </a:ln>
        </p:spPr>
        <p:txBody>
          <a:bodyPr lIns="90000" tIns="45000" rIns="90000" bIns="45000" anchor="t">
            <a:normAutofit fontScale="89000"/>
          </a:bodyPr>
          <a:lstStyle/>
          <a:p>
            <a:pPr marL="343080" indent="-343080">
              <a:lnSpc>
                <a:spcPct val="100000"/>
              </a:lnSpc>
              <a:spcBef>
                <a:spcPts val="400"/>
              </a:spcBef>
              <a:buNone/>
              <a:tabLst>
                <a:tab pos="0" algn="l"/>
              </a:tabLst>
            </a:pPr>
            <a:r>
              <a:rPr lang="el-GR" sz="2000" b="1" strike="noStrike" spc="-1">
                <a:solidFill>
                  <a:srgbClr val="1F497D"/>
                </a:solidFill>
                <a:latin typeface="Arial"/>
              </a:rPr>
              <a:t>Ένα διοικητικό στέλεχος:</a:t>
            </a:r>
            <a:endParaRPr lang="en-US" sz="2000" b="0" strike="noStrike" spc="-1">
              <a:solidFill>
                <a:srgbClr val="1F497D"/>
              </a:solidFill>
              <a:latin typeface="Arial"/>
            </a:endParaRPr>
          </a:p>
          <a:p>
            <a:pPr marL="343080" indent="-343080">
              <a:lnSpc>
                <a:spcPct val="100000"/>
              </a:lnSpc>
              <a:spcBef>
                <a:spcPts val="400"/>
              </a:spcBef>
              <a:buNone/>
              <a:tabLst>
                <a:tab pos="0" algn="l"/>
              </a:tabLst>
            </a:pPr>
            <a:endParaRPr lang="en-US" sz="2000" b="0" strike="noStrike" spc="-1">
              <a:solidFill>
                <a:srgbClr val="1F497D"/>
              </a:solidFill>
              <a:latin typeface="Arial"/>
            </a:endParaRPr>
          </a:p>
          <a:p>
            <a:pPr marL="343080" indent="-343080">
              <a:lnSpc>
                <a:spcPct val="100000"/>
              </a:lnSpc>
              <a:spcBef>
                <a:spcPts val="400"/>
              </a:spcBef>
              <a:buNone/>
              <a:tabLst>
                <a:tab pos="0" algn="l"/>
              </a:tabLst>
            </a:pPr>
            <a:endParaRPr lang="en-US" sz="2000" b="0" strike="noStrike" spc="-1">
              <a:solidFill>
                <a:srgbClr val="1F497D"/>
              </a:solidFill>
              <a:latin typeface="Arial"/>
            </a:endParaRPr>
          </a:p>
        </p:txBody>
      </p:sp>
      <p:sp>
        <p:nvSpPr>
          <p:cNvPr id="415" name="PlaceHolder 6"/>
          <p:cNvSpPr>
            <a:spLocks noGrp="1"/>
          </p:cNvSpPr>
          <p:nvPr>
            <p:ph/>
          </p:nvPr>
        </p:nvSpPr>
        <p:spPr>
          <a:xfrm>
            <a:off x="6744240" y="1340640"/>
            <a:ext cx="1872000" cy="431640"/>
          </a:xfrm>
          <a:prstGeom prst="rect">
            <a:avLst/>
          </a:prstGeom>
          <a:noFill/>
          <a:ln w="0">
            <a:noFill/>
          </a:ln>
        </p:spPr>
        <p:txBody>
          <a:bodyPr lIns="90000" tIns="45000" rIns="90000" bIns="45000" anchor="t">
            <a:normAutofit/>
          </a:bodyPr>
          <a:lstStyle/>
          <a:p>
            <a:pPr marL="343080" indent="-343080">
              <a:lnSpc>
                <a:spcPct val="100000"/>
              </a:lnSpc>
              <a:spcBef>
                <a:spcPts val="400"/>
              </a:spcBef>
              <a:buNone/>
              <a:tabLst>
                <a:tab pos="0" algn="l"/>
              </a:tabLst>
            </a:pPr>
            <a:r>
              <a:rPr lang="el-GR" sz="2000" b="1" strike="noStrike" spc="-1">
                <a:solidFill>
                  <a:srgbClr val="1F497D"/>
                </a:solidFill>
                <a:latin typeface="Arial"/>
              </a:rPr>
              <a:t> Ένας ηγέτης: </a:t>
            </a:r>
            <a:endParaRPr lang="en-US" sz="2000" b="0" strike="noStrike" spc="-1">
              <a:solidFill>
                <a:srgbClr val="1F497D"/>
              </a:solidFill>
              <a:latin typeface="Arial"/>
            </a:endParaRPr>
          </a:p>
          <a:p>
            <a:pPr marL="343080" indent="-343080">
              <a:lnSpc>
                <a:spcPct val="100000"/>
              </a:lnSpc>
              <a:spcBef>
                <a:spcPts val="479"/>
              </a:spcBef>
              <a:buNone/>
              <a:tabLst>
                <a:tab pos="0" algn="l"/>
              </a:tabLst>
            </a:pPr>
            <a:endParaRPr lang="en-US" sz="2400" b="0" strike="noStrike" spc="-1">
              <a:solidFill>
                <a:srgbClr val="1F497D"/>
              </a:solidFill>
              <a:latin typeface="Arial"/>
            </a:endParaRPr>
          </a:p>
        </p:txBody>
      </p:sp>
      <p:sp>
        <p:nvSpPr>
          <p:cNvPr id="416" name="PlaceHolder 7"/>
          <p:cNvSpPr>
            <a:spLocks noGrp="1"/>
          </p:cNvSpPr>
          <p:nvPr>
            <p:ph/>
          </p:nvPr>
        </p:nvSpPr>
        <p:spPr>
          <a:xfrm>
            <a:off x="2855520" y="5517360"/>
            <a:ext cx="7632360" cy="1151640"/>
          </a:xfrm>
          <a:prstGeom prst="rect">
            <a:avLst/>
          </a:prstGeom>
          <a:noFill/>
          <a:ln w="0">
            <a:noFill/>
          </a:ln>
        </p:spPr>
        <p:txBody>
          <a:bodyPr lIns="90000" tIns="45000" rIns="90000" bIns="45000" anchor="t">
            <a:normAutofit fontScale="84000" lnSpcReduction="10000"/>
          </a:bodyPr>
          <a:lstStyle/>
          <a:p>
            <a:pPr marL="343080" indent="-343080">
              <a:lnSpc>
                <a:spcPct val="100000"/>
              </a:lnSpc>
              <a:spcBef>
                <a:spcPts val="420"/>
              </a:spcBef>
              <a:buNone/>
              <a:tabLst>
                <a:tab pos="0" algn="l"/>
              </a:tabLst>
            </a:pPr>
            <a:r>
              <a:rPr lang="el-GR" sz="2100" b="1" strike="noStrike" spc="-1">
                <a:solidFill>
                  <a:srgbClr val="1F497D"/>
                </a:solidFill>
                <a:latin typeface="Arial"/>
              </a:rPr>
              <a:t>      Ένα διοικητικό στέλεχος δεν συνεπάγεται απαραίτητα και ηγέτης.</a:t>
            </a:r>
            <a:endParaRPr lang="en-US" sz="2100" b="0" strike="noStrike" spc="-1">
              <a:solidFill>
                <a:srgbClr val="1F497D"/>
              </a:solidFill>
              <a:latin typeface="Arial"/>
            </a:endParaRPr>
          </a:p>
          <a:p>
            <a:pPr marL="343080" indent="-343080">
              <a:lnSpc>
                <a:spcPct val="100000"/>
              </a:lnSpc>
              <a:spcBef>
                <a:spcPts val="420"/>
              </a:spcBef>
              <a:buNone/>
              <a:tabLst>
                <a:tab pos="0" algn="l"/>
              </a:tabLst>
            </a:pPr>
            <a:r>
              <a:rPr lang="el-GR" sz="2100" b="1" strike="noStrike" spc="-1">
                <a:solidFill>
                  <a:srgbClr val="1F497D"/>
                </a:solidFill>
                <a:latin typeface="Arial"/>
              </a:rPr>
              <a:t>      Το δίπτυχο ηγέτης-διοικητικό στέλεχος αποτελεί το ιδανικότερο         συνδυασμό σε κάθε επιχείρηση ή οργάνωση.</a:t>
            </a:r>
            <a:endParaRPr lang="en-US" sz="2100" b="0" strike="noStrike" spc="-1">
              <a:solidFill>
                <a:srgbClr val="1F497D"/>
              </a:solidFill>
              <a:latin typeface="Arial"/>
            </a:endParaRPr>
          </a:p>
          <a:p>
            <a:pPr marL="343080" indent="-343080">
              <a:lnSpc>
                <a:spcPct val="100000"/>
              </a:lnSpc>
              <a:spcBef>
                <a:spcPts val="400"/>
              </a:spcBef>
              <a:buNone/>
              <a:tabLst>
                <a:tab pos="0" algn="l"/>
              </a:tabLst>
            </a:pPr>
            <a:endParaRPr lang="en-US" sz="2000" b="0" strike="noStrike" spc="-1">
              <a:solidFill>
                <a:srgbClr val="1F497D"/>
              </a:solidFill>
              <a:latin typeface="Arial"/>
            </a:endParaRPr>
          </a:p>
          <a:p>
            <a:pPr marL="343080" indent="-343080">
              <a:lnSpc>
                <a:spcPct val="100000"/>
              </a:lnSpc>
              <a:spcBef>
                <a:spcPts val="479"/>
              </a:spcBef>
              <a:buNone/>
              <a:tabLst>
                <a:tab pos="0" algn="l"/>
              </a:tabLst>
            </a:pPr>
            <a:endParaRPr lang="en-US" sz="2400" b="0" strike="noStrike" spc="-1">
              <a:solidFill>
                <a:srgbClr val="1F497D"/>
              </a:solidFill>
              <a:latin typeface="Arial"/>
            </a:endParaRPr>
          </a:p>
        </p:txBody>
      </p:sp>
      <p:pic>
        <p:nvPicPr>
          <p:cNvPr id="417" name="Picture 49" descr="thinking-light-bulb-clip-art-sketch-idea.gif"/>
          <p:cNvPicPr/>
          <p:nvPr/>
        </p:nvPicPr>
        <p:blipFill>
          <a:blip r:embed="rId2"/>
          <a:stretch/>
        </p:blipFill>
        <p:spPr>
          <a:xfrm rot="5400000">
            <a:off x="1837080" y="5722560"/>
            <a:ext cx="885240" cy="100764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1905120" y="332640"/>
            <a:ext cx="8457840" cy="719640"/>
          </a:xfrm>
          <a:prstGeom prst="rect">
            <a:avLst/>
          </a:prstGeom>
          <a:noFill/>
          <a:ln w="0">
            <a:noFill/>
          </a:ln>
        </p:spPr>
        <p:txBody>
          <a:bodyPr lIns="90000" tIns="45000" rIns="90000" bIns="45000" anchor="t">
            <a:normAutofit/>
          </a:bodyPr>
          <a:lstStyle/>
          <a:p>
            <a:pPr>
              <a:lnSpc>
                <a:spcPct val="100000"/>
              </a:lnSpc>
              <a:buNone/>
            </a:pPr>
            <a:r>
              <a:rPr lang="el-GR" sz="2800" b="0" strike="noStrike" cap="all" spc="-1">
                <a:solidFill>
                  <a:srgbClr val="1F497D"/>
                </a:solidFill>
                <a:latin typeface="Arial"/>
              </a:rPr>
              <a:t>ΠρΟΫποθεσεισ ηγεσιασ</a:t>
            </a:r>
            <a:endParaRPr lang="en-US" sz="2800" b="0" strike="noStrike" spc="-1">
              <a:solidFill>
                <a:srgbClr val="000000"/>
              </a:solidFill>
              <a:latin typeface="Arial"/>
            </a:endParaRPr>
          </a:p>
        </p:txBody>
      </p:sp>
      <p:sp>
        <p:nvSpPr>
          <p:cNvPr id="419" name="Rectangle 3"/>
          <p:cNvSpPr/>
          <p:nvPr/>
        </p:nvSpPr>
        <p:spPr>
          <a:xfrm>
            <a:off x="4727880" y="1124640"/>
            <a:ext cx="2354040" cy="863640"/>
          </a:xfrm>
          <a:prstGeom prst="rect">
            <a:avLst/>
          </a:prstGeom>
          <a:solidFill>
            <a:schemeClr val="tx2"/>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l-GR" sz="3200" b="0" strike="noStrike" spc="-1">
              <a:latin typeface="Arial"/>
            </a:endParaRPr>
          </a:p>
          <a:p>
            <a:pPr algn="ctr">
              <a:lnSpc>
                <a:spcPct val="100000"/>
              </a:lnSpc>
              <a:buNone/>
            </a:pPr>
            <a:r>
              <a:rPr lang="el-GR" sz="4000" b="1" strike="noStrike" spc="-1">
                <a:solidFill>
                  <a:srgbClr val="FFFFFF"/>
                </a:solidFill>
                <a:latin typeface="Arial"/>
              </a:rPr>
              <a:t>ΗΓΕΣΙΑ</a:t>
            </a:r>
            <a:r>
              <a:rPr lang="el-GR" sz="1800" b="0" strike="noStrike" spc="-1">
                <a:solidFill>
                  <a:srgbClr val="FFFFFF"/>
                </a:solidFill>
                <a:latin typeface="Arial"/>
              </a:rPr>
              <a:t> </a:t>
            </a:r>
            <a:endParaRPr lang="el-GR" sz="1800" b="0" strike="noStrike" spc="-1">
              <a:latin typeface="Arial"/>
            </a:endParaRPr>
          </a:p>
          <a:p>
            <a:pPr algn="ctr">
              <a:lnSpc>
                <a:spcPct val="100000"/>
              </a:lnSpc>
              <a:buNone/>
            </a:pPr>
            <a:endParaRPr lang="el-GR" sz="1800" b="0" strike="noStrike" spc="-1">
              <a:latin typeface="Arial"/>
            </a:endParaRPr>
          </a:p>
        </p:txBody>
      </p:sp>
      <p:sp>
        <p:nvSpPr>
          <p:cNvPr id="420" name="Straight Arrow Connector 5"/>
          <p:cNvSpPr/>
          <p:nvPr/>
        </p:nvSpPr>
        <p:spPr>
          <a:xfrm flipH="1">
            <a:off x="3791160" y="1700640"/>
            <a:ext cx="719640" cy="215640"/>
          </a:xfrm>
          <a:custGeom>
            <a:avLst/>
            <a:gdLst/>
            <a:ahLst/>
            <a:cxnLst/>
            <a:rect l="l" t="t" r="r" b="b"/>
            <a:pathLst>
              <a:path w="21600" h="21600">
                <a:moveTo>
                  <a:pt x="0" y="0"/>
                </a:moveTo>
                <a:lnTo>
                  <a:pt x="21600" y="21600"/>
                </a:lnTo>
              </a:path>
            </a:pathLst>
          </a:custGeom>
          <a:noFill/>
          <a:ln>
            <a:solidFill>
              <a:srgbClr val="4F81BD"/>
            </a:solidFill>
            <a:round/>
            <a:tailEnd type="arrow" w="med" len="med"/>
          </a:ln>
        </p:spPr>
        <p:style>
          <a:lnRef idx="1">
            <a:schemeClr val="accent1"/>
          </a:lnRef>
          <a:fillRef idx="0">
            <a:schemeClr val="accent1"/>
          </a:fillRef>
          <a:effectRef idx="0">
            <a:schemeClr val="accent1"/>
          </a:effectRef>
          <a:fontRef idx="minor"/>
        </p:style>
      </p:sp>
      <p:sp>
        <p:nvSpPr>
          <p:cNvPr id="421" name="Rectangle 6"/>
          <p:cNvSpPr/>
          <p:nvPr/>
        </p:nvSpPr>
        <p:spPr>
          <a:xfrm>
            <a:off x="1703520" y="1989000"/>
            <a:ext cx="2304000" cy="4680000"/>
          </a:xfrm>
          <a:prstGeom prst="rect">
            <a:avLst/>
          </a:prstGeom>
          <a:solidFill>
            <a:schemeClr val="bg1"/>
          </a:solidFill>
          <a:ln>
            <a:solidFill>
              <a:srgbClr val="1F497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l-GR" sz="1800" b="0" strike="noStrike" spc="-1">
                <a:solidFill>
                  <a:srgbClr val="1F497D"/>
                </a:solidFill>
                <a:latin typeface="Arial"/>
              </a:rPr>
              <a:t>Η ύπαρξη ενός ηγέτη, ο οποίος ορίζεται υπεύθυνος για την καθοδήγηση των μελών της ομάδας και του προσδιορισμού των αρχών μιας επιχείρησης. Τα χαρακτηριστικά της προσωπικότητας του διαδραματίζουν σημαντικό ρόλο για την επιτυχία της ηγεσίας.</a:t>
            </a:r>
            <a:endParaRPr lang="el-GR" sz="1800" b="0" strike="noStrike" spc="-1">
              <a:latin typeface="Arial"/>
            </a:endParaRPr>
          </a:p>
          <a:p>
            <a:pPr algn="ctr">
              <a:lnSpc>
                <a:spcPct val="100000"/>
              </a:lnSpc>
              <a:buNone/>
            </a:pPr>
            <a:endParaRPr lang="el-GR" sz="1800" b="0" strike="noStrike" spc="-1">
              <a:latin typeface="Arial"/>
            </a:endParaRPr>
          </a:p>
          <a:p>
            <a:pPr algn="ctr">
              <a:lnSpc>
                <a:spcPct val="100000"/>
              </a:lnSpc>
              <a:buNone/>
            </a:pPr>
            <a:endParaRPr lang="el-GR" sz="1800" b="0" strike="noStrike" spc="-1">
              <a:latin typeface="Arial"/>
            </a:endParaRPr>
          </a:p>
        </p:txBody>
      </p:sp>
      <p:sp>
        <p:nvSpPr>
          <p:cNvPr id="422" name="Straight Arrow Connector 8"/>
          <p:cNvSpPr/>
          <p:nvPr/>
        </p:nvSpPr>
        <p:spPr>
          <a:xfrm flipH="1">
            <a:off x="4943160" y="2133000"/>
            <a:ext cx="431640" cy="1583640"/>
          </a:xfrm>
          <a:custGeom>
            <a:avLst/>
            <a:gdLst/>
            <a:ahLst/>
            <a:cxnLst/>
            <a:rect l="l" t="t" r="r" b="b"/>
            <a:pathLst>
              <a:path w="21600" h="21600">
                <a:moveTo>
                  <a:pt x="0" y="0"/>
                </a:moveTo>
                <a:lnTo>
                  <a:pt x="21600" y="21600"/>
                </a:lnTo>
              </a:path>
            </a:pathLst>
          </a:custGeom>
          <a:noFill/>
          <a:ln>
            <a:solidFill>
              <a:srgbClr val="4F81BD"/>
            </a:solidFill>
            <a:round/>
            <a:tailEnd type="arrow" w="med" len="med"/>
          </a:ln>
        </p:spPr>
        <p:style>
          <a:lnRef idx="1">
            <a:schemeClr val="accent1"/>
          </a:lnRef>
          <a:fillRef idx="0">
            <a:schemeClr val="accent1"/>
          </a:fillRef>
          <a:effectRef idx="0">
            <a:schemeClr val="accent1"/>
          </a:effectRef>
          <a:fontRef idx="minor"/>
        </p:style>
      </p:sp>
      <p:sp>
        <p:nvSpPr>
          <p:cNvPr id="423" name="Rectangle 9"/>
          <p:cNvSpPr/>
          <p:nvPr/>
        </p:nvSpPr>
        <p:spPr>
          <a:xfrm>
            <a:off x="4151880" y="3933000"/>
            <a:ext cx="2088000" cy="2520000"/>
          </a:xfrm>
          <a:prstGeom prst="rect">
            <a:avLst/>
          </a:prstGeom>
          <a:solidFill>
            <a:schemeClr val="bg1"/>
          </a:solidFill>
          <a:ln>
            <a:solidFill>
              <a:srgbClr val="1F497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l-GR" sz="1800" b="0" strike="noStrike" spc="-1">
                <a:solidFill>
                  <a:srgbClr val="1F497D"/>
                </a:solidFill>
                <a:latin typeface="Arial"/>
              </a:rPr>
              <a:t>Η ύπαρξη μελών ομάδας (οπαδών), οι οποίοι σε συνεργασία θα υλοποιήσουν τους στόχους της ομάδας.</a:t>
            </a:r>
            <a:endParaRPr lang="el-GR" sz="1800" b="0" strike="noStrike" spc="-1">
              <a:latin typeface="Arial"/>
            </a:endParaRPr>
          </a:p>
        </p:txBody>
      </p:sp>
      <p:sp>
        <p:nvSpPr>
          <p:cNvPr id="424" name="Straight Arrow Connector 11"/>
          <p:cNvSpPr/>
          <p:nvPr/>
        </p:nvSpPr>
        <p:spPr>
          <a:xfrm>
            <a:off x="6383880" y="2205000"/>
            <a:ext cx="647640" cy="1656000"/>
          </a:xfrm>
          <a:custGeom>
            <a:avLst/>
            <a:gdLst/>
            <a:ahLst/>
            <a:cxnLst/>
            <a:rect l="l" t="t" r="r" b="b"/>
            <a:pathLst>
              <a:path w="21600" h="21600">
                <a:moveTo>
                  <a:pt x="0" y="0"/>
                </a:moveTo>
                <a:lnTo>
                  <a:pt x="21600" y="21600"/>
                </a:lnTo>
              </a:path>
            </a:pathLst>
          </a:custGeom>
          <a:noFill/>
          <a:ln>
            <a:solidFill>
              <a:srgbClr val="4F81BD"/>
            </a:solidFill>
            <a:round/>
            <a:tailEnd type="arrow" w="med" len="med"/>
          </a:ln>
        </p:spPr>
        <p:style>
          <a:lnRef idx="1">
            <a:schemeClr val="accent1"/>
          </a:lnRef>
          <a:fillRef idx="0">
            <a:schemeClr val="accent1"/>
          </a:fillRef>
          <a:effectRef idx="0">
            <a:schemeClr val="accent1"/>
          </a:effectRef>
          <a:fontRef idx="minor"/>
        </p:style>
      </p:sp>
      <p:sp>
        <p:nvSpPr>
          <p:cNvPr id="425" name="Straight Arrow Connector 13"/>
          <p:cNvSpPr/>
          <p:nvPr/>
        </p:nvSpPr>
        <p:spPr>
          <a:xfrm>
            <a:off x="7176240" y="1772640"/>
            <a:ext cx="575640" cy="143640"/>
          </a:xfrm>
          <a:custGeom>
            <a:avLst/>
            <a:gdLst/>
            <a:ahLst/>
            <a:cxnLst/>
            <a:rect l="l" t="t" r="r" b="b"/>
            <a:pathLst>
              <a:path w="21600" h="21600">
                <a:moveTo>
                  <a:pt x="0" y="0"/>
                </a:moveTo>
                <a:lnTo>
                  <a:pt x="21600" y="21600"/>
                </a:lnTo>
              </a:path>
            </a:pathLst>
          </a:custGeom>
          <a:noFill/>
          <a:ln>
            <a:solidFill>
              <a:srgbClr val="4F81BD"/>
            </a:solidFill>
            <a:round/>
            <a:tailEnd type="arrow" w="med" len="med"/>
          </a:ln>
        </p:spPr>
        <p:style>
          <a:lnRef idx="1">
            <a:schemeClr val="accent1"/>
          </a:lnRef>
          <a:fillRef idx="0">
            <a:schemeClr val="accent1"/>
          </a:fillRef>
          <a:effectRef idx="0">
            <a:schemeClr val="accent1"/>
          </a:effectRef>
          <a:fontRef idx="minor"/>
        </p:style>
      </p:sp>
      <p:sp>
        <p:nvSpPr>
          <p:cNvPr id="426" name="Rectangle 14"/>
          <p:cNvSpPr/>
          <p:nvPr/>
        </p:nvSpPr>
        <p:spPr>
          <a:xfrm>
            <a:off x="6383880" y="4365000"/>
            <a:ext cx="3528000" cy="2304000"/>
          </a:xfrm>
          <a:prstGeom prst="rect">
            <a:avLst/>
          </a:prstGeom>
          <a:solidFill>
            <a:schemeClr val="bg1"/>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l-GR" sz="1800" b="0" strike="noStrike" spc="-1">
                <a:solidFill>
                  <a:srgbClr val="1F497D"/>
                </a:solidFill>
                <a:latin typeface="Arial"/>
              </a:rPr>
              <a:t>Η ύπαρξη αποτελεσματικής δράσης, η οποία επιτυγχάνεται όταν τα μέλη μιας ομάδας προσφέρουν το μέγιστο των ικανοτήτων τους και ηγούνται από έναν επικεφαλή που διαθέτει ηγετικές ικανότητες</a:t>
            </a:r>
            <a:r>
              <a:rPr lang="el-GR" sz="1200" b="0" strike="noStrike" spc="-1">
                <a:solidFill>
                  <a:srgbClr val="1F497D"/>
                </a:solidFill>
                <a:latin typeface="Arial"/>
              </a:rPr>
              <a:t>.</a:t>
            </a:r>
            <a:endParaRPr lang="el-GR" sz="1200" b="0" strike="noStrike" spc="-1">
              <a:latin typeface="Arial"/>
            </a:endParaRPr>
          </a:p>
        </p:txBody>
      </p:sp>
      <p:sp>
        <p:nvSpPr>
          <p:cNvPr id="427" name="Rectangle 19"/>
          <p:cNvSpPr/>
          <p:nvPr/>
        </p:nvSpPr>
        <p:spPr>
          <a:xfrm>
            <a:off x="7896240" y="332640"/>
            <a:ext cx="2592000" cy="3960000"/>
          </a:xfrm>
          <a:prstGeom prst="rect">
            <a:avLst/>
          </a:prstGeom>
          <a:solidFill>
            <a:schemeClr val="bg1"/>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l-GR" sz="1800" b="0" strike="noStrike" spc="-1">
                <a:solidFill>
                  <a:srgbClr val="1F497D"/>
                </a:solidFill>
                <a:latin typeface="Arial"/>
              </a:rPr>
              <a:t>Η επίτευξη επιδιωκόμενων στόχων, η οποία διασφαλίζεται από τον ηγέτη που συντονίζει και εξασφαλίζει την δημιουργική συμμετοχή και συνεργασία των μελών αλλά και από την ύπαρξη κατάλληλων συνθηκών κατά την πραγματοποίηση των στόχων. </a:t>
            </a:r>
            <a:endParaRPr lang="el-GR" sz="18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1828800" y="188640"/>
            <a:ext cx="8610120" cy="93564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Ο διευθυντησ – ΗΓΕΤΗΣ </a:t>
            </a:r>
            <a:r>
              <a:rPr lang="en-US" sz="2800" b="0" strike="noStrike" cap="all" spc="-1">
                <a:solidFill>
                  <a:srgbClr val="1F497D"/>
                </a:solidFill>
                <a:latin typeface="Arial"/>
              </a:rPr>
              <a:t>II</a:t>
            </a:r>
            <a:endParaRPr lang="en-US" sz="2800" b="0" strike="noStrike" spc="-1">
              <a:solidFill>
                <a:srgbClr val="000000"/>
              </a:solidFill>
              <a:latin typeface="Arial"/>
            </a:endParaRPr>
          </a:p>
        </p:txBody>
      </p:sp>
      <p:pic>
        <p:nvPicPr>
          <p:cNvPr id="429" name="Content Placeholder 8" descr="main-qimg-f1f1109a5a5b0bdf716bbefc5c1b7288-c.jpg"/>
          <p:cNvPicPr/>
          <p:nvPr/>
        </p:nvPicPr>
        <p:blipFill>
          <a:blip r:embed="rId2"/>
          <a:stretch/>
        </p:blipFill>
        <p:spPr>
          <a:xfrm>
            <a:off x="6016680" y="1340640"/>
            <a:ext cx="4471200" cy="3888000"/>
          </a:xfrm>
          <a:prstGeom prst="rect">
            <a:avLst/>
          </a:prstGeom>
          <a:ln w="0">
            <a:noFill/>
          </a:ln>
        </p:spPr>
      </p:pic>
      <p:sp>
        <p:nvSpPr>
          <p:cNvPr id="430" name="PlaceHolder 2"/>
          <p:cNvSpPr>
            <a:spLocks noGrp="1"/>
          </p:cNvSpPr>
          <p:nvPr>
            <p:ph/>
          </p:nvPr>
        </p:nvSpPr>
        <p:spPr>
          <a:xfrm>
            <a:off x="1703520" y="1340640"/>
            <a:ext cx="4176000" cy="5328360"/>
          </a:xfrm>
          <a:prstGeom prst="rect">
            <a:avLst/>
          </a:prstGeom>
          <a:noFill/>
          <a:ln w="0">
            <a:noFill/>
          </a:ln>
        </p:spPr>
        <p:txBody>
          <a:bodyPr lIns="90000" tIns="45000" rIns="90000" bIns="45000" anchor="t">
            <a:normAutofit fontScale="91000" lnSpcReduction="10000"/>
          </a:bodyPr>
          <a:lstStyle/>
          <a:p>
            <a:pPr marL="343080" indent="-343080">
              <a:lnSpc>
                <a:spcPct val="100000"/>
              </a:lnSpc>
              <a:spcBef>
                <a:spcPts val="499"/>
              </a:spcBef>
              <a:buNone/>
              <a:tabLst>
                <a:tab pos="0" algn="l"/>
              </a:tabLst>
            </a:pPr>
            <a:r>
              <a:rPr lang="el-GR" sz="2500" b="0" strike="noStrike" spc="-1">
                <a:solidFill>
                  <a:srgbClr val="1F497D"/>
                </a:solidFill>
                <a:latin typeface="Arial"/>
              </a:rPr>
              <a:t> Ο </a:t>
            </a:r>
            <a:r>
              <a:rPr lang="en-US" sz="2500" b="0" strike="noStrike" spc="-1">
                <a:solidFill>
                  <a:srgbClr val="1F497D"/>
                </a:solidFill>
                <a:latin typeface="Arial"/>
              </a:rPr>
              <a:t>Cleveland</a:t>
            </a:r>
            <a:r>
              <a:rPr lang="el-GR" sz="2500" b="0" strike="noStrike" spc="-1">
                <a:solidFill>
                  <a:srgbClr val="1F497D"/>
                </a:solidFill>
                <a:latin typeface="Arial"/>
              </a:rPr>
              <a:t> (1986) ορίζει</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ότι ένας </a:t>
            </a:r>
            <a:r>
              <a:rPr lang="el-GR" sz="2500" b="1" strike="noStrike" spc="-1">
                <a:solidFill>
                  <a:srgbClr val="1F497D"/>
                </a:solidFill>
                <a:latin typeface="Arial"/>
              </a:rPr>
              <a:t>αποτελεσματικός</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1" strike="noStrike" spc="-1">
                <a:solidFill>
                  <a:srgbClr val="1F497D"/>
                </a:solidFill>
                <a:latin typeface="Arial"/>
              </a:rPr>
              <a:t>ηγέτης</a:t>
            </a:r>
            <a:r>
              <a:rPr lang="el-GR" sz="2500" b="0" strike="noStrike" spc="-1">
                <a:solidFill>
                  <a:srgbClr val="1F497D"/>
                </a:solidFill>
                <a:latin typeface="Arial"/>
              </a:rPr>
              <a:t> έχει μια διανοητική</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περιέργεια για το τι γίνεται</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στο εργασιακό του</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περιβάλλον, μια προσωπική</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συναίσθηση ευθύνης για τα</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αποτελέσματα  του</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οργανισμού, ένα γνήσιο</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ενδιαφέρον για το πώς</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σκέφτονται οι άνθρωποι και</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ένα συναίσθημα ότι οι</a:t>
            </a:r>
            <a:endParaRPr lang="en-US" sz="2500" b="0" strike="noStrike" spc="-1">
              <a:solidFill>
                <a:srgbClr val="1F497D"/>
              </a:solidFill>
              <a:latin typeface="Arial"/>
            </a:endParaRPr>
          </a:p>
          <a:p>
            <a:pPr marL="343080" indent="-343080">
              <a:lnSpc>
                <a:spcPct val="100000"/>
              </a:lnSpc>
              <a:spcBef>
                <a:spcPts val="499"/>
              </a:spcBef>
              <a:buNone/>
              <a:tabLst>
                <a:tab pos="0" algn="l"/>
              </a:tabLst>
            </a:pPr>
            <a:r>
              <a:rPr lang="el-GR" sz="2500" b="0" strike="noStrike" spc="-1">
                <a:solidFill>
                  <a:srgbClr val="1F497D"/>
                </a:solidFill>
                <a:latin typeface="Arial"/>
              </a:rPr>
              <a:t>κρίσεις είναι φυσιολογικές.</a:t>
            </a:r>
            <a:endParaRPr lang="en-US" sz="2500" b="0" strike="noStrike" spc="-1">
              <a:solidFill>
                <a:srgbClr val="1F497D"/>
              </a:solidFill>
              <a:latin typeface="Arial"/>
            </a:endParaRPr>
          </a:p>
          <a:p>
            <a:pPr>
              <a:lnSpc>
                <a:spcPct val="100000"/>
              </a:lnSpc>
              <a:spcBef>
                <a:spcPts val="479"/>
              </a:spcBef>
              <a:buNone/>
              <a:tabLst>
                <a:tab pos="0" algn="l"/>
              </a:tabLst>
            </a:pPr>
            <a:endParaRPr lang="en-US" sz="2400" b="0" strike="noStrike" spc="-1">
              <a:solidFill>
                <a:srgbClr val="1F497D"/>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1905120" y="260640"/>
            <a:ext cx="8457840" cy="71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Τυπολογία του ηγέτη Ι</a:t>
            </a:r>
            <a:endParaRPr lang="en-US" sz="2800" b="0" strike="noStrike" spc="-1">
              <a:solidFill>
                <a:srgbClr val="000000"/>
              </a:solidFill>
              <a:latin typeface="Arial"/>
            </a:endParaRPr>
          </a:p>
        </p:txBody>
      </p:sp>
      <p:sp>
        <p:nvSpPr>
          <p:cNvPr id="432" name="PlaceHolder 2"/>
          <p:cNvSpPr>
            <a:spLocks noGrp="1"/>
          </p:cNvSpPr>
          <p:nvPr>
            <p:ph type="subTitle"/>
          </p:nvPr>
        </p:nvSpPr>
        <p:spPr>
          <a:xfrm>
            <a:off x="1905120" y="1124640"/>
            <a:ext cx="8457840" cy="5400360"/>
          </a:xfrm>
          <a:prstGeom prst="rect">
            <a:avLst/>
          </a:prstGeom>
          <a:noFill/>
          <a:ln w="0">
            <a:noFill/>
          </a:ln>
        </p:spPr>
        <p:txBody>
          <a:bodyPr lIns="90000" tIns="45000" rIns="90000" bIns="45000" numCol="1" spcCol="0" anchor="t">
            <a:normAutofit fontScale="89000"/>
          </a:bodyPr>
          <a:lstStyle/>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Οραματιστής: παρέχει κίνητρα, αποσαφηνίζει το ρόλο των υφισταμένων, εξασφαλίζει τη δέσμευσή τους, τους ενημερώνει τακτικά, οριοθετεί και αποσαφηνίζει το πλαίσιο λειτουργίας του οργανισμού, ενισχύει την αυτονομία των εργαζομένων στο έργο τους, τους επαινεί ή τους ψέγει ανάλογα με το έργο τους.</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Επιβλητικός: αυστηρός, συγκεντρωτικός, επιβλητικός, δεν ενισχύει το ηθικό των εργαζομένων, προβαίνει σε περικοπές θέσεων.</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Προπονητής: ευέλικτος, σαφής, διαλεγόμενος, παρέχει κίνητρα, τους δεσμεύει,</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Σχεσιακός: αναπτύσσει σχέσεις με τους εργαζόμενους, επιβραβεύει απλόχερα, δεν είναι αυστηρός με το προσωπικό, τους εμπιστεύεται, αλλά σε αρκετές περιπτώσεις δεν μπορεί να αυξήσει την αποτελεσματικότητα του έργου του οργανισμού μήπως έλθει σε ρήξη με το προσωπικό.</a:t>
            </a:r>
            <a:endParaRPr lang="el-GR" sz="2000" b="0" strike="noStrike" spc="-1">
              <a:latin typeface="Arial"/>
            </a:endParaRPr>
          </a:p>
          <a:p>
            <a:pPr algn="just">
              <a:lnSpc>
                <a:spcPct val="150000"/>
              </a:lnSpc>
              <a:spcBef>
                <a:spcPts val="400"/>
              </a:spcBef>
              <a:buNone/>
              <a:tabLst>
                <a:tab pos="0" algn="l"/>
              </a:tabLst>
            </a:pPr>
            <a:endParaRPr lang="el-GR" sz="2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title"/>
          </p:nvPr>
        </p:nvSpPr>
        <p:spPr>
          <a:xfrm>
            <a:off x="507960" y="4853520"/>
            <a:ext cx="11277360" cy="1221840"/>
          </a:xfrm>
          <a:prstGeom prst="rect">
            <a:avLst/>
          </a:prstGeom>
          <a:noFill/>
          <a:ln w="0">
            <a:noFill/>
          </a:ln>
        </p:spPr>
        <p:txBody>
          <a:bodyPr lIns="90000" tIns="45000" rIns="90000" bIns="45000" anchor="t">
            <a:noAutofit/>
          </a:bodyPr>
          <a:lstStyle/>
          <a:p>
            <a:pPr>
              <a:lnSpc>
                <a:spcPct val="100000"/>
              </a:lnSpc>
              <a:buNone/>
            </a:pPr>
            <a:r>
              <a:rPr lang="el-GR" sz="3600" b="0" strike="noStrike" cap="all" spc="-1">
                <a:solidFill>
                  <a:srgbClr val="1F497D"/>
                </a:solidFill>
                <a:latin typeface="Bookman Old Style"/>
              </a:rPr>
              <a:t>Ηγεσία; </a:t>
            </a:r>
            <a:endParaRPr lang="en-US" sz="3600" b="0" strike="noStrike" spc="-1">
              <a:solidFill>
                <a:srgbClr val="000000"/>
              </a:solidFill>
              <a:latin typeface="Arial"/>
            </a:endParaRPr>
          </a:p>
        </p:txBody>
      </p:sp>
      <p:pic>
        <p:nvPicPr>
          <p:cNvPr id="369" name="Picture 2"/>
          <p:cNvPicPr/>
          <p:nvPr/>
        </p:nvPicPr>
        <p:blipFill>
          <a:blip r:embed="rId3"/>
          <a:srcRect l="19872" t="30105" r="55391" b="14090"/>
          <a:stretch/>
        </p:blipFill>
        <p:spPr>
          <a:xfrm>
            <a:off x="5257800" y="2286000"/>
            <a:ext cx="2437920" cy="3826800"/>
          </a:xfrm>
          <a:prstGeom prst="rect">
            <a:avLst/>
          </a:prstGeom>
          <a:ln w="0">
            <a:noFill/>
          </a:ln>
        </p:spPr>
      </p:pic>
      <p:sp>
        <p:nvSpPr>
          <p:cNvPr id="3" name="PlaceHolder 2"/>
          <p:cNvSpPr>
            <a:spLocks noGrp="1"/>
          </p:cNvSpPr>
          <p:nvPr>
            <p:ph type="sldNum" idx="6"/>
          </p:nvPr>
        </p:nvSpPr>
        <p:spPr/>
        <p:txBody>
          <a:bodyPr/>
          <a:lstStyle/>
          <a:p>
            <a:fld id="{B2A076CD-1DAD-492B-866D-A4E1AAF67333}" type="slidenum">
              <a:rPr/>
              <a:t>2</a:t>
            </a:fld>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xmlns:p15="http://schemas.microsoft.com/office/powerpoint/2012/main">
      <p:transition spd="med">
        <p:diamon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1905120" y="260640"/>
            <a:ext cx="8457840" cy="71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Τυπολογία του ηγέτη ΙΙ</a:t>
            </a:r>
            <a:endParaRPr lang="en-US" sz="2800" b="0" strike="noStrike" spc="-1">
              <a:solidFill>
                <a:srgbClr val="000000"/>
              </a:solidFill>
              <a:latin typeface="Arial"/>
            </a:endParaRPr>
          </a:p>
        </p:txBody>
      </p:sp>
      <p:sp>
        <p:nvSpPr>
          <p:cNvPr id="434" name="PlaceHolder 2"/>
          <p:cNvSpPr>
            <a:spLocks noGrp="1"/>
          </p:cNvSpPr>
          <p:nvPr>
            <p:ph type="subTitle"/>
          </p:nvPr>
        </p:nvSpPr>
        <p:spPr>
          <a:xfrm>
            <a:off x="1905120" y="1124640"/>
            <a:ext cx="8457840" cy="5400360"/>
          </a:xfrm>
          <a:prstGeom prst="rect">
            <a:avLst/>
          </a:prstGeom>
          <a:noFill/>
          <a:ln w="0">
            <a:noFill/>
          </a:ln>
        </p:spPr>
        <p:txBody>
          <a:bodyPr lIns="90000" tIns="45000" rIns="90000" bIns="45000" numCol="1" spcCol="0" anchor="t">
            <a:normAutofit fontScale="95000"/>
          </a:bodyPr>
          <a:lstStyle/>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Δημοκρατικός: επιζητεί την ομαλή λειτουργική συνεργασία, εμπνέει εμπιστοσύνη, σεβασμό και δέσμευση,  ευέλικτος, υπεύθυνος στο έργο του, ενισχύει το ηθικό των εργαζομένων. Ωστόσο, σε ορισμένες περιπτώσεις δεν είναι αποτελεσματικός λόγω αφιέρωσης σημαντικού και κρίσιμου χρόνου σε επανεξετάσεις θεμάτων επιζητώντας την καθολική αποδοχή, δεν είναι πεπεισμένος για την κατεύθυνση που πρέπει να ακολουθήσει  και ευρίσκεται σε περιβάλλον αβεβαιότητας. </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Ρυθμιστής: απαιτεί υψηλές επιδόσεις από όλους (και από τον ίδιο), απαιτεί από τους υφισταμένους του να συμμερίζονται το όραμα και τον στόχο του, αντικαθιστά τους υφισταμένους στο ενδεχόμενο μη αναμενόμενης απόδοσής τους, έλλειψη αμοιβαίας εμπιστοσύνης και καταπίεση του προσωπικού. </a:t>
            </a:r>
            <a:endParaRPr lang="el-GR" sz="20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1905120" y="260640"/>
            <a:ext cx="8457840" cy="71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Τυπολογία του ηγέτη ΙΙΙ</a:t>
            </a:r>
            <a:endParaRPr lang="en-US" sz="2800" b="0" strike="noStrike" spc="-1">
              <a:solidFill>
                <a:srgbClr val="000000"/>
              </a:solidFill>
              <a:latin typeface="Arial"/>
            </a:endParaRPr>
          </a:p>
        </p:txBody>
      </p:sp>
      <p:sp>
        <p:nvSpPr>
          <p:cNvPr id="436" name="PlaceHolder 2"/>
          <p:cNvSpPr>
            <a:spLocks noGrp="1"/>
          </p:cNvSpPr>
          <p:nvPr>
            <p:ph type="subTitle"/>
          </p:nvPr>
        </p:nvSpPr>
        <p:spPr>
          <a:xfrm>
            <a:off x="1905120" y="1124640"/>
            <a:ext cx="8457840" cy="5400360"/>
          </a:xfrm>
          <a:prstGeom prst="rect">
            <a:avLst/>
          </a:prstGeom>
          <a:noFill/>
          <a:ln w="0">
            <a:noFill/>
          </a:ln>
        </p:spPr>
        <p:txBody>
          <a:bodyPr lIns="90000" tIns="45000" rIns="90000" bIns="45000" numCol="1" spcCol="0" anchor="t">
            <a:normAutofit/>
          </a:bodyPr>
          <a:lstStyle/>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Χαρισματικός: έχει έντονη αυτοπεποίθηση, μεταφέρει οράματα, εμπνέει την ομάδα του, κεντρίζει το ενδιαφέρον των συνεργατών του, αποπνέει σιγουριά και εμπιστοσύνη, δημιουργεί συνθήκες ευχάριστου και δημιουργικού περιβάλλοντος, «παρασέρνει» τους συνεργάτες του στην υλοποίηση συλλογικών οραμάτων, είναι ειλικρινής, δίκαιος, ανθρώπινος, καινοτόμος, ενισχύει την πρωτοβουλία των συνεργατών του και αναλαμβάνει το μερίδιο της ευθύνης που του αναλογεί. Ωστόσο, πρέπει να τηρηθούν οι ισορροπίες, γιατί η υπέρμετρη και ανεξέλεγκτη  ελευθερία επιφέρει άλλου είδους θέματα σε ζητήματα οργάνωσης και συντονισμού του έργου του οργανισμού. </a:t>
            </a:r>
            <a:endParaRPr lang="el-GR" sz="20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p:cNvSpPr>
          <p:nvPr>
            <p:ph/>
          </p:nvPr>
        </p:nvSpPr>
        <p:spPr>
          <a:xfrm>
            <a:off x="1919520" y="1556640"/>
            <a:ext cx="8568720" cy="5040360"/>
          </a:xfrm>
          <a:prstGeom prst="rect">
            <a:avLst/>
          </a:prstGeom>
          <a:noFill/>
          <a:ln w="0">
            <a:noFill/>
          </a:ln>
        </p:spPr>
        <p:txBody>
          <a:bodyPr lIns="90000" tIns="45000" rIns="90000" bIns="45000" anchor="t">
            <a:normAutofit/>
          </a:bodyPr>
          <a:lstStyle/>
          <a:p>
            <a:pPr marL="109800">
              <a:lnSpc>
                <a:spcPct val="100000"/>
              </a:lnSpc>
              <a:spcBef>
                <a:spcPts val="1001"/>
              </a:spcBef>
              <a:buNone/>
              <a:tabLst>
                <a:tab pos="0" algn="l"/>
              </a:tabLst>
            </a:pPr>
            <a:r>
              <a:rPr lang="el-GR" sz="5000" b="0" strike="noStrike" spc="-1">
                <a:solidFill>
                  <a:srgbClr val="1F497D"/>
                </a:solidFill>
                <a:latin typeface="Arial"/>
              </a:rPr>
              <a:t>Ηγεσία και Μάνατζμεντ. </a:t>
            </a:r>
            <a:endParaRPr lang="en-US" sz="5000" b="0" strike="noStrike" spc="-1">
              <a:solidFill>
                <a:srgbClr val="1F497D"/>
              </a:solidFill>
              <a:latin typeface="Arial"/>
            </a:endParaRPr>
          </a:p>
          <a:p>
            <a:pPr marL="109800" algn="ctr">
              <a:lnSpc>
                <a:spcPct val="100000"/>
              </a:lnSpc>
              <a:spcBef>
                <a:spcPts val="1080"/>
              </a:spcBef>
              <a:buNone/>
              <a:tabLst>
                <a:tab pos="0" algn="l"/>
              </a:tabLst>
            </a:pPr>
            <a:r>
              <a:rPr lang="el-GR" sz="5400" b="0" strike="noStrike" spc="-1">
                <a:solidFill>
                  <a:srgbClr val="FF0000"/>
                </a:solidFill>
                <a:latin typeface="Arial"/>
              </a:rPr>
              <a:t>Δύο όροι συμφωνίας ή αναίρεσης;</a:t>
            </a:r>
            <a:endParaRPr lang="en-US" sz="5400" b="0" strike="noStrike" spc="-1">
              <a:solidFill>
                <a:srgbClr val="1F497D"/>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p:nvPr>
        </p:nvSpPr>
        <p:spPr>
          <a:xfrm>
            <a:off x="1523880" y="665280"/>
            <a:ext cx="8686440" cy="7515720"/>
          </a:xfrm>
          <a:prstGeom prst="rect">
            <a:avLst/>
          </a:prstGeom>
          <a:noFill/>
          <a:ln w="0">
            <a:noFill/>
          </a:ln>
        </p:spPr>
        <p:txBody>
          <a:bodyPr lIns="90000" tIns="45000" rIns="90000" bIns="45000" anchor="t">
            <a:normAutofit/>
          </a:bodyPr>
          <a:lstStyle/>
          <a:p>
            <a:pPr>
              <a:lnSpc>
                <a:spcPct val="100000"/>
              </a:lnSpc>
              <a:spcBef>
                <a:spcPts val="439"/>
              </a:spcBef>
              <a:buNone/>
              <a:tabLst>
                <a:tab pos="0" algn="l"/>
              </a:tabLst>
            </a:pPr>
            <a:r>
              <a:rPr lang="el-GR" sz="2200" b="0" strike="noStrike" spc="-1">
                <a:solidFill>
                  <a:srgbClr val="1F497D"/>
                </a:solidFill>
                <a:latin typeface="Arial"/>
              </a:rPr>
              <a:t>Σε μακρο και μικρο-επίπεδο ασκείται από τον ηγέτη</a:t>
            </a:r>
            <a:r>
              <a:rPr lang="en-US" sz="2200" b="0" strike="noStrike" spc="-1">
                <a:solidFill>
                  <a:srgbClr val="1F497D"/>
                </a:solidFill>
                <a:latin typeface="Arial"/>
              </a:rPr>
              <a:t>: </a:t>
            </a:r>
            <a:r>
              <a:rPr lang="el-GR" sz="2200" b="0" strike="noStrike" spc="-1">
                <a:solidFill>
                  <a:srgbClr val="1F497D"/>
                </a:solidFill>
                <a:latin typeface="Arial"/>
              </a:rPr>
              <a:t> που είναι: </a:t>
            </a:r>
            <a:endParaRPr lang="en-US" sz="2200" b="0" strike="noStrike" spc="-1">
              <a:solidFill>
                <a:srgbClr val="1F497D"/>
              </a:solidFill>
              <a:latin typeface="Arial"/>
            </a:endParaRPr>
          </a:p>
          <a:p>
            <a:pPr>
              <a:lnSpc>
                <a:spcPct val="100000"/>
              </a:lnSpc>
              <a:spcBef>
                <a:spcPts val="439"/>
              </a:spcBef>
              <a:buNone/>
              <a:tabLst>
                <a:tab pos="0" algn="l"/>
              </a:tabLst>
            </a:pP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  οραματιστής,</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ενθαρρύνει τις καινοτομίες και την άσκηση πρωτοβουλίας, </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παραβιάζει την ιεραρχία, </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επικοινωνεί άμεσα με τους υφισταμένους του/συνεργάτες του, </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τους κοινοποιεί τα προβλήματά του,</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 αναγνωρίζει τις αδυναμίες του, </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δεν θέτει τον εαυτό του στο απυρόβλητο,</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 αναγνωρίζει ότι δεν μπορεί να τα κάνει όλα μόνος,</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εμπνέει τους συνεργάτες του ως θετικό πρότυπο μίμησης, </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είναι απλός, ανθρώπινος</a:t>
            </a:r>
            <a:endParaRPr lang="en-US" sz="2200" b="0" strike="noStrike" spc="-1">
              <a:solidFill>
                <a:srgbClr val="1F497D"/>
              </a:solidFill>
              <a:latin typeface="Arial"/>
            </a:endParaRPr>
          </a:p>
          <a:p>
            <a:pPr marL="343080" indent="-343080">
              <a:lnSpc>
                <a:spcPct val="100000"/>
              </a:lnSpc>
              <a:spcBef>
                <a:spcPts val="439"/>
              </a:spcBef>
              <a:buClr>
                <a:srgbClr val="4F81BD"/>
              </a:buClr>
              <a:buSzPct val="70000"/>
              <a:buFont typeface="Wingdings 2" charset="2"/>
              <a:buChar char=""/>
              <a:tabLst>
                <a:tab pos="0" algn="l"/>
              </a:tabLst>
            </a:pPr>
            <a:r>
              <a:rPr lang="el-GR" sz="2200" b="0" strike="noStrike" spc="-1">
                <a:solidFill>
                  <a:srgbClr val="1F497D"/>
                </a:solidFill>
                <a:latin typeface="Arial"/>
              </a:rPr>
              <a:t> ικανοποιεί τους ανθρώπους του κάνοντας ακόμα και θυσίες που να έχουν άμεσο αντίκτυπο στον εαυτό του </a:t>
            </a:r>
            <a:endParaRPr lang="en-US" sz="2200" b="0" strike="noStrike" spc="-1">
              <a:solidFill>
                <a:srgbClr val="1F497D"/>
              </a:solidFill>
              <a:latin typeface="Arial"/>
            </a:endParaRPr>
          </a:p>
        </p:txBody>
      </p:sp>
      <p:sp>
        <p:nvSpPr>
          <p:cNvPr id="439" name="PlaceHolder 2"/>
          <p:cNvSpPr>
            <a:spLocks noGrp="1"/>
          </p:cNvSpPr>
          <p:nvPr>
            <p:ph type="title"/>
          </p:nvPr>
        </p:nvSpPr>
        <p:spPr>
          <a:xfrm>
            <a:off x="2207520" y="260640"/>
            <a:ext cx="8229240" cy="404280"/>
          </a:xfrm>
          <a:prstGeom prst="rect">
            <a:avLst/>
          </a:prstGeom>
          <a:noFill/>
          <a:ln w="0">
            <a:noFill/>
          </a:ln>
        </p:spPr>
        <p:txBody>
          <a:bodyPr lIns="90000" tIns="45000" rIns="90000" bIns="45000" anchor="ctr">
            <a:normAutofit fontScale="90000"/>
          </a:bodyPr>
          <a:lstStyle/>
          <a:p>
            <a:pPr algn="ctr">
              <a:lnSpc>
                <a:spcPct val="100000"/>
              </a:lnSpc>
              <a:buNone/>
            </a:pPr>
            <a:r>
              <a:rPr lang="el-GR" sz="3600" b="0" strike="noStrike" cap="all" spc="-1">
                <a:solidFill>
                  <a:srgbClr val="1F497D"/>
                </a:solidFill>
                <a:latin typeface="Arial"/>
              </a:rPr>
              <a:t>Ηγεσία</a:t>
            </a:r>
            <a:endParaRPr lang="en-US" sz="36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 name="Θέση περιεχομένου 3"/>
          <p:cNvGraphicFramePr/>
          <p:nvPr/>
        </p:nvGraphicFramePr>
        <p:xfrm>
          <a:off x="1432800" y="692640"/>
          <a:ext cx="9234720" cy="5675760"/>
        </p:xfrm>
        <a:graphic>
          <a:graphicData uri="http://schemas.openxmlformats.org/drawingml/2006/table">
            <a:tbl>
              <a:tblPr/>
              <a:tblGrid>
                <a:gridCol w="4617360">
                  <a:extLst>
                    <a:ext uri="{9D8B030D-6E8A-4147-A177-3AD203B41FA5}">
                      <a16:colId xmlns:a16="http://schemas.microsoft.com/office/drawing/2014/main" val="20000"/>
                    </a:ext>
                  </a:extLst>
                </a:gridCol>
                <a:gridCol w="4617360">
                  <a:extLst>
                    <a:ext uri="{9D8B030D-6E8A-4147-A177-3AD203B41FA5}">
                      <a16:colId xmlns:a16="http://schemas.microsoft.com/office/drawing/2014/main" val="20001"/>
                    </a:ext>
                  </a:extLst>
                </a:gridCol>
              </a:tblGrid>
              <a:tr h="351360">
                <a:tc>
                  <a:txBody>
                    <a:bodyPr/>
                    <a:lstStyle/>
                    <a:p>
                      <a:pPr>
                        <a:lnSpc>
                          <a:spcPct val="115000"/>
                        </a:lnSpc>
                        <a:spcAft>
                          <a:spcPts val="1001"/>
                        </a:spcAft>
                        <a:buNone/>
                      </a:pPr>
                      <a:r>
                        <a:rPr lang="en-US" sz="1600" b="0" strike="noStrike" spc="-1">
                          <a:solidFill>
                            <a:srgbClr val="000000"/>
                          </a:solidFill>
                          <a:latin typeface="Arial"/>
                        </a:rPr>
                        <a:t>OI </a:t>
                      </a:r>
                      <a:r>
                        <a:rPr lang="el-GR" sz="1600" b="0" strike="noStrike" spc="-1">
                          <a:solidFill>
                            <a:srgbClr val="000000"/>
                          </a:solidFill>
                          <a:latin typeface="Arial"/>
                        </a:rPr>
                        <a:t>ΔΙΑΧΕΙΡΙΣΤΕΣ </a:t>
                      </a:r>
                      <a:r>
                        <a:rPr lang="en-US" sz="1600" b="0" strike="noStrike" spc="-1">
                          <a:solidFill>
                            <a:srgbClr val="000000"/>
                          </a:solidFill>
                          <a:latin typeface="Arial"/>
                        </a:rPr>
                        <a:t>(Managers)</a:t>
                      </a:r>
                      <a:endParaRPr lang="el-G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15000"/>
                        </a:lnSpc>
                        <a:spcAft>
                          <a:spcPts val="1001"/>
                        </a:spcAft>
                        <a:buNone/>
                      </a:pPr>
                      <a:r>
                        <a:rPr lang="el-GR" sz="1600" b="0" strike="noStrike" spc="-1">
                          <a:solidFill>
                            <a:srgbClr val="000000"/>
                          </a:solidFill>
                          <a:latin typeface="Arial"/>
                        </a:rPr>
                        <a:t>ΟΙ ΗΓΕΤΕΣ</a:t>
                      </a:r>
                      <a:r>
                        <a:rPr lang="en-US" sz="1600" b="0" strike="noStrike" spc="-1">
                          <a:solidFill>
                            <a:srgbClr val="000000"/>
                          </a:solidFill>
                          <a:latin typeface="Arial"/>
                        </a:rPr>
                        <a:t> (Leaders)</a:t>
                      </a:r>
                      <a:endParaRPr lang="el-GR"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0"/>
                  </a:ext>
                </a:extLst>
              </a:tr>
              <a:tr h="3042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Διοικούν / διαχειρίζονται</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Καινοτομούν </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1"/>
                  </a:ext>
                </a:extLst>
              </a:tr>
              <a:tr h="3060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Συντηρούν </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Αναπτύσσουν </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45684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Εστιάζονται στο σύστημα και στη δομή</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Εστιάζονται στις ιδέες και αλλαγές</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3"/>
                  </a:ext>
                </a:extLst>
              </a:tr>
              <a:tr h="3060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Βασίζονται στον έλεγχο</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Εμπνέουν εμπιστοσύνη</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29484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Έχουν βραχύχρονη θέαση των πραγμάτων</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Δημιουργούν μακρόπνοες προοπτικές</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5"/>
                  </a:ext>
                </a:extLst>
              </a:tr>
              <a:tr h="3060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Ερωτούν «πώς και πότε»</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Ερωτούν «τι» και «γιατί»</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r h="3060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Έχουν κοντόφθαλμες επιδιώξεις</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Διαθέτουν ανοιχτό ορίζοντα</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7"/>
                  </a:ext>
                </a:extLst>
              </a:tr>
              <a:tr h="3060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Μιμούνται - αναπαράγουν</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Επινοούν – κατασκευάζουν</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8"/>
                  </a:ext>
                </a:extLst>
              </a:tr>
              <a:tr h="5256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Αποδέχονται το </a:t>
                      </a:r>
                      <a:r>
                        <a:rPr lang="en-US" sz="1200" b="0" strike="noStrike" spc="-1">
                          <a:solidFill>
                            <a:srgbClr val="000000"/>
                          </a:solidFill>
                          <a:latin typeface="Arial"/>
                        </a:rPr>
                        <a:t>status quo</a:t>
                      </a:r>
                      <a:r>
                        <a:rPr lang="el-GR" sz="1200" b="0" strike="noStrike" spc="-1">
                          <a:solidFill>
                            <a:srgbClr val="000000"/>
                          </a:solidFill>
                          <a:latin typeface="Arial"/>
                        </a:rPr>
                        <a:t> και συμμορφώνονται σ’ αυτό</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Προκαλούν και αμφισβητούν το </a:t>
                      </a:r>
                      <a:r>
                        <a:rPr lang="en-US" sz="1200" b="0" strike="noStrike" spc="-1">
                          <a:solidFill>
                            <a:srgbClr val="000000"/>
                          </a:solidFill>
                          <a:latin typeface="Arial"/>
                        </a:rPr>
                        <a:t>status quo</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9"/>
                  </a:ext>
                </a:extLst>
              </a:tr>
              <a:tr h="54468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Είναι κλασικοί «καλοί στρατιώτες»</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Είναι άτομα που παίρνουν πρωτοβουλίες και δημιουργούν τις δικές τους προοπτικές /συνθήκες</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0"/>
                  </a:ext>
                </a:extLst>
              </a:tr>
              <a:tr h="306000">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Κάνουν αυτά που «πρέπει»</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343080" indent="-343080">
                        <a:lnSpc>
                          <a:spcPct val="115000"/>
                        </a:lnSpc>
                        <a:spcAft>
                          <a:spcPts val="1001"/>
                        </a:spcAft>
                        <a:buClr>
                          <a:srgbClr val="000000"/>
                        </a:buClr>
                        <a:buFont typeface="Arial"/>
                        <a:buChar char="•"/>
                        <a:tabLst>
                          <a:tab pos="457200" algn="l"/>
                        </a:tabLst>
                      </a:pPr>
                      <a:r>
                        <a:rPr lang="el-GR" sz="1200" b="0" strike="noStrike" spc="-1">
                          <a:solidFill>
                            <a:srgbClr val="000000"/>
                          </a:solidFill>
                          <a:latin typeface="Arial"/>
                        </a:rPr>
                        <a:t>Κάνουν αυτά που είναι «σωστά»</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1"/>
                  </a:ext>
                </a:extLst>
              </a:tr>
              <a:tr h="1408320">
                <a:tc>
                  <a:txBody>
                    <a:bodyPr/>
                    <a:lstStyle/>
                    <a:p>
                      <a:pPr>
                        <a:lnSpc>
                          <a:spcPct val="115000"/>
                        </a:lnSpc>
                        <a:spcAft>
                          <a:spcPts val="1001"/>
                        </a:spcAft>
                        <a:buNone/>
                      </a:pPr>
                      <a:r>
                        <a:rPr lang="el-GR" sz="1200" b="0" strike="noStrike" spc="-1">
                          <a:solidFill>
                            <a:srgbClr val="000000"/>
                          </a:solidFill>
                          <a:latin typeface="Arial"/>
                        </a:rPr>
                        <a:t>«Η διαχείριση (</a:t>
                      </a:r>
                      <a:r>
                        <a:rPr lang="en-US" sz="1200" b="0" strike="noStrike" spc="-1">
                          <a:solidFill>
                            <a:srgbClr val="000000"/>
                          </a:solidFill>
                          <a:latin typeface="Arial"/>
                        </a:rPr>
                        <a:t>management</a:t>
                      </a:r>
                      <a:r>
                        <a:rPr lang="el-GR" sz="1200" b="0" strike="noStrike" spc="-1">
                          <a:solidFill>
                            <a:srgbClr val="000000"/>
                          </a:solidFill>
                          <a:latin typeface="Arial"/>
                        </a:rPr>
                        <a:t>) περιλαμβάνει το σχεδιασμό, την οργάνωση, τη βελτίωση, την καθοδήγηση και τον έλεγχο»  </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15000"/>
                        </a:lnSpc>
                        <a:spcAft>
                          <a:spcPts val="1001"/>
                        </a:spcAft>
                        <a:buNone/>
                      </a:pPr>
                      <a:r>
                        <a:rPr lang="el-GR" sz="1200" b="0" strike="noStrike" spc="-1">
                          <a:solidFill>
                            <a:srgbClr val="000000"/>
                          </a:solidFill>
                          <a:latin typeface="Arial"/>
                        </a:rPr>
                        <a:t>«</a:t>
                      </a:r>
                      <a:r>
                        <a:rPr lang="en-US" sz="1200" b="0" strike="noStrike" spc="-1">
                          <a:solidFill>
                            <a:srgbClr val="000000"/>
                          </a:solidFill>
                          <a:latin typeface="Arial"/>
                        </a:rPr>
                        <a:t>H </a:t>
                      </a:r>
                      <a:r>
                        <a:rPr lang="el-GR" sz="1200" b="0" strike="noStrike" spc="-1">
                          <a:solidFill>
                            <a:srgbClr val="000000"/>
                          </a:solidFill>
                          <a:latin typeface="Arial"/>
                        </a:rPr>
                        <a:t>ηγεσία (</a:t>
                      </a:r>
                      <a:r>
                        <a:rPr lang="en-US" sz="1200" b="0" strike="noStrike" spc="-1">
                          <a:solidFill>
                            <a:srgbClr val="000000"/>
                          </a:solidFill>
                          <a:latin typeface="Arial"/>
                        </a:rPr>
                        <a:t>leadership</a:t>
                      </a:r>
                      <a:r>
                        <a:rPr lang="el-GR" sz="1200" b="0" strike="noStrike" spc="-1">
                          <a:solidFill>
                            <a:srgbClr val="000000"/>
                          </a:solidFill>
                          <a:latin typeface="Arial"/>
                        </a:rPr>
                        <a:t>) είναι η ικανότητα δημιουργίας των προϋποθέσεων επίδρασης μιας ομάδας στον επαγγελματικό χώρο, για να προχωρήσει στην επίτευξη των σκοπών και των στόχων της εκπαίδευσης»     </a:t>
                      </a:r>
                      <a:endParaRPr lang="el-GR"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2"/>
                  </a:ext>
                </a:extLst>
              </a:tr>
            </a:tbl>
          </a:graphicData>
        </a:graphic>
      </p:graphicFrame>
      <p:sp>
        <p:nvSpPr>
          <p:cNvPr id="441" name="PlaceHolder 1"/>
          <p:cNvSpPr>
            <a:spLocks noGrp="1"/>
          </p:cNvSpPr>
          <p:nvPr>
            <p:ph type="title"/>
          </p:nvPr>
        </p:nvSpPr>
        <p:spPr>
          <a:xfrm>
            <a:off x="2207520" y="0"/>
            <a:ext cx="8002800" cy="692280"/>
          </a:xfrm>
          <a:prstGeom prst="rect">
            <a:avLst/>
          </a:prstGeom>
          <a:noFill/>
          <a:ln w="0">
            <a:noFill/>
          </a:ln>
        </p:spPr>
        <p:txBody>
          <a:bodyPr lIns="90000" tIns="45000" rIns="90000" bIns="45000" anchor="ctr">
            <a:normAutofit/>
          </a:bodyPr>
          <a:lstStyle/>
          <a:p>
            <a:pPr>
              <a:lnSpc>
                <a:spcPct val="100000"/>
              </a:lnSpc>
              <a:buNone/>
            </a:pPr>
            <a:r>
              <a:rPr lang="el-GR" sz="3600" b="0" strike="noStrike" cap="all" spc="-1">
                <a:solidFill>
                  <a:srgbClr val="1F497D"/>
                </a:solidFill>
                <a:latin typeface="Arial"/>
              </a:rPr>
              <a:t>Ηγεσία και </a:t>
            </a:r>
            <a:r>
              <a:rPr lang="en-US" sz="3600" b="0" strike="noStrike" cap="all" spc="-1">
                <a:solidFill>
                  <a:srgbClr val="1F497D"/>
                </a:solidFill>
                <a:latin typeface="Arial"/>
              </a:rPr>
              <a:t>Management</a:t>
            </a:r>
            <a:endParaRPr lang="en-US" sz="36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Picture Placeholder 4" descr="leadership.jpg"/>
          <p:cNvPicPr/>
          <p:nvPr/>
        </p:nvPicPr>
        <p:blipFill>
          <a:blip r:embed="rId2"/>
          <a:srcRect l="5643" r="3527"/>
          <a:stretch/>
        </p:blipFill>
        <p:spPr>
          <a:xfrm>
            <a:off x="5591880" y="620640"/>
            <a:ext cx="4392000" cy="3657240"/>
          </a:xfrm>
          <a:prstGeom prst="rect">
            <a:avLst/>
          </a:prstGeom>
          <a:ln w="6350">
            <a:noFill/>
          </a:ln>
          <a:effectLst>
            <a:outerShdw blurRad="291960" dist="139498" dir="2700000" algn="tl" rotWithShape="0">
              <a:srgbClr val="333333">
                <a:alpha val="65000"/>
              </a:srgbClr>
            </a:outerShdw>
          </a:effectLst>
        </p:spPr>
      </p:pic>
      <p:sp>
        <p:nvSpPr>
          <p:cNvPr id="443" name="PlaceHolder 1"/>
          <p:cNvSpPr>
            <a:spLocks noGrp="1"/>
          </p:cNvSpPr>
          <p:nvPr>
            <p:ph type="title"/>
          </p:nvPr>
        </p:nvSpPr>
        <p:spPr>
          <a:xfrm>
            <a:off x="1905120" y="4653000"/>
            <a:ext cx="7863120" cy="1656000"/>
          </a:xfrm>
          <a:prstGeom prst="rect">
            <a:avLst/>
          </a:prstGeom>
          <a:noFill/>
          <a:ln w="0">
            <a:noFill/>
          </a:ln>
        </p:spPr>
        <p:txBody>
          <a:bodyPr lIns="90000" tIns="45000" rIns="90000" bIns="45000" anchor="ctr">
            <a:normAutofit/>
          </a:bodyPr>
          <a:lstStyle/>
          <a:p>
            <a:pPr>
              <a:lnSpc>
                <a:spcPct val="100000"/>
              </a:lnSpc>
              <a:buNone/>
            </a:pPr>
            <a:r>
              <a:rPr lang="el-GR" sz="3200" b="1" strike="noStrike" cap="all" spc="-1">
                <a:solidFill>
                  <a:srgbClr val="1F497D"/>
                </a:solidFill>
                <a:latin typeface="Arial"/>
              </a:rPr>
              <a:t>Θεωριεσ και είδη ηγεσίας</a:t>
            </a:r>
            <a:endParaRPr lang="en-US" sz="32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1905120" y="260640"/>
            <a:ext cx="8457840" cy="107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ΠΡΟΣΕΓΓΙΣΕΙΣ ΤΗΣ ΗΓΕΣΙΑΣ – ΤΥΠΟΙ ΗΓΕΣΙΑΣ</a:t>
            </a:r>
            <a:endParaRPr lang="en-US" sz="2800" b="0" strike="noStrike" spc="-1">
              <a:solidFill>
                <a:srgbClr val="000000"/>
              </a:solidFill>
              <a:latin typeface="Arial"/>
            </a:endParaRPr>
          </a:p>
        </p:txBody>
      </p:sp>
      <p:sp>
        <p:nvSpPr>
          <p:cNvPr id="445" name="PlaceHolder 2"/>
          <p:cNvSpPr>
            <a:spLocks noGrp="1"/>
          </p:cNvSpPr>
          <p:nvPr>
            <p:ph type="subTitle"/>
          </p:nvPr>
        </p:nvSpPr>
        <p:spPr>
          <a:xfrm>
            <a:off x="1905120" y="1340640"/>
            <a:ext cx="8457840" cy="4968360"/>
          </a:xfrm>
          <a:prstGeom prst="rect">
            <a:avLst/>
          </a:prstGeom>
          <a:noFill/>
          <a:ln w="0">
            <a:noFill/>
          </a:ln>
        </p:spPr>
        <p:txBody>
          <a:bodyPr lIns="90000" tIns="45000" rIns="90000" bIns="45000" numCol="1" spcCol="0" anchor="t">
            <a:normAutofit/>
          </a:bodyPr>
          <a:lstStyle/>
          <a:p>
            <a:pPr algn="just">
              <a:lnSpc>
                <a:spcPct val="150000"/>
              </a:lnSpc>
              <a:spcBef>
                <a:spcPts val="400"/>
              </a:spcBef>
              <a:buNone/>
              <a:tabLst>
                <a:tab pos="0" algn="l"/>
              </a:tabLst>
            </a:pPr>
            <a:r>
              <a:rPr lang="el-GR" sz="2000" b="0" strike="noStrike" spc="-1">
                <a:solidFill>
                  <a:srgbClr val="1B406E"/>
                </a:solidFill>
                <a:latin typeface="Arial"/>
              </a:rPr>
              <a:t>Το μεγάλο ενδιαφέρον στο χώρο της Διοικητικής Επιστήμης για το φαινόμενο της ηγεσίας οδήγησε στην ανάπτυξη πολλών εναλλακτικών αλλά και συμπληρωματικών προσεγγίσεων.</a:t>
            </a:r>
            <a:endParaRPr lang="el-GR" sz="2000" b="0" strike="noStrike" spc="-1">
              <a:latin typeface="Arial"/>
            </a:endParaRPr>
          </a:p>
          <a:p>
            <a:pPr algn="just">
              <a:lnSpc>
                <a:spcPct val="150000"/>
              </a:lnSpc>
              <a:spcBef>
                <a:spcPts val="400"/>
              </a:spcBef>
              <a:buNone/>
              <a:tabLst>
                <a:tab pos="0" algn="l"/>
              </a:tabLst>
            </a:pPr>
            <a:r>
              <a:rPr lang="el-GR" sz="2000" b="0" strike="noStrike" spc="-1">
                <a:solidFill>
                  <a:srgbClr val="1B406E"/>
                </a:solidFill>
                <a:latin typeface="Arial"/>
              </a:rPr>
              <a:t>Οι περισσότερες από αυτές μπορούν να ομαδοποιηθούν σε έναν από τους παρακάτω τύπους:</a:t>
            </a:r>
            <a:endParaRPr lang="el-GR" sz="2000" b="0" strike="noStrike" spc="-1">
              <a:latin typeface="Arial"/>
            </a:endParaRPr>
          </a:p>
          <a:p>
            <a:pPr algn="just">
              <a:lnSpc>
                <a:spcPct val="150000"/>
              </a:lnSpc>
              <a:spcBef>
                <a:spcPts val="479"/>
              </a:spcBef>
              <a:buNone/>
              <a:tabLst>
                <a:tab pos="0" algn="l"/>
              </a:tabLst>
            </a:pPr>
            <a:r>
              <a:rPr lang="el-GR" sz="2400" b="0" strike="noStrike" spc="-1">
                <a:solidFill>
                  <a:srgbClr val="1B406E"/>
                </a:solidFill>
                <a:latin typeface="Arial"/>
              </a:rPr>
              <a:t>	1. Παραδοσιακές θεωρίες ηγεσίας </a:t>
            </a:r>
            <a:endParaRPr lang="el-GR" sz="2400" b="0" strike="noStrike" spc="-1">
              <a:latin typeface="Arial"/>
            </a:endParaRPr>
          </a:p>
          <a:p>
            <a:pPr algn="just">
              <a:lnSpc>
                <a:spcPct val="150000"/>
              </a:lnSpc>
              <a:spcBef>
                <a:spcPts val="479"/>
              </a:spcBef>
              <a:buNone/>
              <a:tabLst>
                <a:tab pos="0" algn="l"/>
              </a:tabLst>
            </a:pPr>
            <a:r>
              <a:rPr lang="el-GR" sz="2400" b="0" strike="noStrike" spc="-1">
                <a:solidFill>
                  <a:srgbClr val="1B406E"/>
                </a:solidFill>
                <a:latin typeface="Arial"/>
              </a:rPr>
              <a:t>	2. Σύγχρονες θεωρίες ηγεσίας</a:t>
            </a:r>
            <a:endParaRPr lang="el-GR" sz="2400" b="0" strike="noStrike" spc="-1">
              <a:latin typeface="Arial"/>
            </a:endParaRPr>
          </a:p>
          <a:p>
            <a:pPr>
              <a:lnSpc>
                <a:spcPct val="100000"/>
              </a:lnSpc>
              <a:spcBef>
                <a:spcPts val="479"/>
              </a:spcBef>
              <a:buNone/>
              <a:tabLst>
                <a:tab pos="0" algn="l"/>
              </a:tabLst>
            </a:pPr>
            <a:endParaRPr lang="el-GR" sz="24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p:cNvSpPr>
          <p:nvPr>
            <p:ph type="title"/>
          </p:nvPr>
        </p:nvSpPr>
        <p:spPr>
          <a:xfrm>
            <a:off x="1905120" y="260640"/>
            <a:ext cx="8457840" cy="107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ΠΑΡΑΔΟΣΙΑΚΕΣ ΘΕΩΡΙΕΣ ΗΓΕΣΙΑΣ</a:t>
            </a:r>
            <a:endParaRPr lang="en-US" sz="2800" b="0" strike="noStrike" spc="-1">
              <a:solidFill>
                <a:srgbClr val="000000"/>
              </a:solidFill>
              <a:latin typeface="Arial"/>
            </a:endParaRPr>
          </a:p>
        </p:txBody>
      </p:sp>
      <p:sp>
        <p:nvSpPr>
          <p:cNvPr id="447" name="PlaceHolder 2"/>
          <p:cNvSpPr>
            <a:spLocks noGrp="1"/>
          </p:cNvSpPr>
          <p:nvPr>
            <p:ph type="subTitle"/>
          </p:nvPr>
        </p:nvSpPr>
        <p:spPr>
          <a:xfrm>
            <a:off x="1905120" y="1340640"/>
            <a:ext cx="8457840" cy="4968360"/>
          </a:xfrm>
          <a:prstGeom prst="rect">
            <a:avLst/>
          </a:prstGeom>
          <a:noFill/>
          <a:ln w="0">
            <a:noFill/>
          </a:ln>
        </p:spPr>
        <p:txBody>
          <a:bodyPr lIns="90000" tIns="45000" rIns="90000" bIns="45000" numCol="1" spcCol="0" anchor="t">
            <a:normAutofit/>
          </a:bodyPr>
          <a:lstStyle/>
          <a:p>
            <a:pPr algn="ctr">
              <a:lnSpc>
                <a:spcPct val="150000"/>
              </a:lnSpc>
              <a:spcBef>
                <a:spcPts val="479"/>
              </a:spcBef>
              <a:buNone/>
              <a:tabLst>
                <a:tab pos="0" algn="l"/>
              </a:tabLst>
            </a:pPr>
            <a:r>
              <a:rPr lang="el-GR" sz="2400" b="0" strike="noStrike" spc="-1">
                <a:solidFill>
                  <a:srgbClr val="1B406E"/>
                </a:solidFill>
                <a:latin typeface="Arial"/>
              </a:rPr>
              <a:t>	</a:t>
            </a:r>
            <a:endParaRPr lang="el-GR" sz="2400" b="0" strike="noStrike" spc="-1">
              <a:latin typeface="Arial"/>
            </a:endParaRPr>
          </a:p>
          <a:p>
            <a:pPr>
              <a:lnSpc>
                <a:spcPct val="100000"/>
              </a:lnSpc>
              <a:spcBef>
                <a:spcPts val="400"/>
              </a:spcBef>
              <a:buNone/>
              <a:tabLst>
                <a:tab pos="0" algn="l"/>
              </a:tabLst>
            </a:pPr>
            <a:r>
              <a:rPr lang="el-GR" sz="2000" b="0" strike="noStrike" spc="-1">
                <a:solidFill>
                  <a:srgbClr val="1B406E"/>
                </a:solidFill>
                <a:latin typeface="Arial"/>
              </a:rPr>
              <a:t>Περιλαμβάνουν:</a:t>
            </a:r>
            <a:endParaRPr lang="el-GR" sz="2000" b="0" strike="noStrike" spc="-1">
              <a:latin typeface="Arial"/>
            </a:endParaRPr>
          </a:p>
          <a:p>
            <a:pPr marL="399960" indent="-399960" algn="just">
              <a:lnSpc>
                <a:spcPct val="150000"/>
              </a:lnSpc>
              <a:spcBef>
                <a:spcPts val="400"/>
              </a:spcBef>
              <a:buClr>
                <a:srgbClr val="4F81BD"/>
              </a:buClr>
              <a:buFont typeface="Arial"/>
              <a:buAutoNum type="romanLcPeriod"/>
              <a:tabLst>
                <a:tab pos="0" algn="l"/>
              </a:tabLst>
            </a:pPr>
            <a:r>
              <a:rPr lang="el-GR" sz="2000" b="0" strike="noStrike" spc="-1">
                <a:solidFill>
                  <a:srgbClr val="1B406E"/>
                </a:solidFill>
                <a:latin typeface="Arial"/>
              </a:rPr>
              <a:t>Θεωρίες που επικεντρώνονται κυρίως στα ατομικά χαρακτηριστικά ενός ηγέτη (</a:t>
            </a:r>
            <a:r>
              <a:rPr lang="en-US" sz="2000" b="0" strike="noStrike" spc="-1">
                <a:solidFill>
                  <a:srgbClr val="1B406E"/>
                </a:solidFill>
                <a:latin typeface="Arial"/>
              </a:rPr>
              <a:t>trait – based theories)</a:t>
            </a:r>
            <a:endParaRPr lang="el-GR" sz="2000" b="0" strike="noStrike" spc="-1">
              <a:latin typeface="Arial"/>
            </a:endParaRPr>
          </a:p>
          <a:p>
            <a:pPr marL="399960" indent="-399960" algn="just">
              <a:lnSpc>
                <a:spcPct val="150000"/>
              </a:lnSpc>
              <a:spcBef>
                <a:spcPts val="400"/>
              </a:spcBef>
              <a:buClr>
                <a:srgbClr val="4F81BD"/>
              </a:buClr>
              <a:buFont typeface="Arial"/>
              <a:buAutoNum type="romanLcPeriod"/>
              <a:tabLst>
                <a:tab pos="0" algn="l"/>
              </a:tabLst>
            </a:pPr>
            <a:r>
              <a:rPr lang="el-GR" sz="2000" b="0" strike="noStrike" spc="-1">
                <a:solidFill>
                  <a:srgbClr val="1B406E"/>
                </a:solidFill>
                <a:latin typeface="Arial"/>
              </a:rPr>
              <a:t>Θεωρίες που μελετούν την συμπεριφορά (</a:t>
            </a:r>
            <a:r>
              <a:rPr lang="en-US" sz="2000" b="0" strike="noStrike" spc="-1">
                <a:solidFill>
                  <a:srgbClr val="1B406E"/>
                </a:solidFill>
                <a:latin typeface="Arial"/>
              </a:rPr>
              <a:t>Behavioral theories)</a:t>
            </a:r>
            <a:endParaRPr lang="el-GR" sz="2000" b="0" strike="noStrike" spc="-1">
              <a:latin typeface="Arial"/>
            </a:endParaRPr>
          </a:p>
          <a:p>
            <a:pPr marL="399960" indent="-399960" algn="just">
              <a:lnSpc>
                <a:spcPct val="150000"/>
              </a:lnSpc>
              <a:spcBef>
                <a:spcPts val="400"/>
              </a:spcBef>
              <a:buClr>
                <a:srgbClr val="4F81BD"/>
              </a:buClr>
              <a:buFont typeface="Arial"/>
              <a:buAutoNum type="romanLcPeriod"/>
              <a:tabLst>
                <a:tab pos="0" algn="l"/>
              </a:tabLst>
            </a:pPr>
            <a:r>
              <a:rPr lang="el-GR" sz="2000" b="0" strike="noStrike" spc="-1">
                <a:solidFill>
                  <a:srgbClr val="1B406E"/>
                </a:solidFill>
                <a:latin typeface="Arial"/>
              </a:rPr>
              <a:t>Θεωρίες που δίνουν έμφαση στις συνθήκες του περιβάλλοντος (</a:t>
            </a:r>
            <a:r>
              <a:rPr lang="en-US" sz="2000" b="0" strike="noStrike" spc="-1">
                <a:solidFill>
                  <a:srgbClr val="1B406E"/>
                </a:solidFill>
                <a:latin typeface="Arial"/>
              </a:rPr>
              <a:t>Contingency theories)</a:t>
            </a:r>
            <a:endParaRPr lang="el-GR" sz="2000" b="0" strike="noStrike" spc="-1">
              <a:latin typeface="Arial"/>
            </a:endParaRPr>
          </a:p>
          <a:p>
            <a:pPr>
              <a:lnSpc>
                <a:spcPct val="100000"/>
              </a:lnSpc>
              <a:spcBef>
                <a:spcPts val="360"/>
              </a:spcBef>
              <a:buNone/>
              <a:tabLst>
                <a:tab pos="0" algn="l"/>
              </a:tabLst>
            </a:pPr>
            <a:endParaRPr lang="el-GR" sz="18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p:cNvSpPr>
          <p:nvPr>
            <p:ph/>
          </p:nvPr>
        </p:nvSpPr>
        <p:spPr>
          <a:xfrm>
            <a:off x="406440" y="1554120"/>
            <a:ext cx="11581920" cy="4525560"/>
          </a:xfrm>
          <a:prstGeom prst="rect">
            <a:avLst/>
          </a:prstGeom>
          <a:noFill/>
          <a:ln w="0">
            <a:noFill/>
          </a:ln>
        </p:spPr>
        <p:txBody>
          <a:bodyPr lIns="90000" tIns="45000" rIns="90000" bIns="45000" anchor="t">
            <a:normAutofit/>
          </a:bodyPr>
          <a:lstStyle/>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Στη συναλλακτική εξουσία  οι ηγέτες καθοδηγούν ή παρακινούν τους υφισταμένους  τους προς την κατεύθυνση των καθιερωμένων στόχων αποσαφηνίζοντας τις απαιτήσεις του ρόλου και της αποστολής τους</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 Για την επίτευξη του σκοπού αυτού οι ασκούντες την ηγεσία προσφέρουν ανταλλάγματα και γενικότερα βασίζεται σε ένα είδος παροχής εξωτερικών κυρίως κινήτρων</a:t>
            </a:r>
            <a:endParaRPr lang="en-US" sz="3200" b="0" strike="noStrike" spc="-1">
              <a:solidFill>
                <a:srgbClr val="1F497D"/>
              </a:solidFill>
              <a:latin typeface="Arial"/>
            </a:endParaRPr>
          </a:p>
        </p:txBody>
      </p:sp>
      <p:sp>
        <p:nvSpPr>
          <p:cNvPr id="449" name="PlaceHolder 2"/>
          <p:cNvSpPr>
            <a:spLocks noGrp="1"/>
          </p:cNvSpPr>
          <p:nvPr>
            <p:ph type="title"/>
          </p:nvPr>
        </p:nvSpPr>
        <p:spPr>
          <a:xfrm>
            <a:off x="406440" y="457200"/>
            <a:ext cx="11581920" cy="837720"/>
          </a:xfrm>
          <a:prstGeom prst="rect">
            <a:avLst/>
          </a:prstGeom>
          <a:noFill/>
          <a:ln w="0">
            <a:noFill/>
          </a:ln>
        </p:spPr>
        <p:txBody>
          <a:bodyPr lIns="90000" tIns="45000" rIns="90000" bIns="45000" anchor="ctr">
            <a:noAutofit/>
          </a:bodyPr>
          <a:lstStyle/>
          <a:p>
            <a:pPr>
              <a:lnSpc>
                <a:spcPct val="100000"/>
              </a:lnSpc>
              <a:buNone/>
            </a:pPr>
            <a:r>
              <a:rPr lang="el-GR" sz="3600" b="0" strike="noStrike" cap="all" spc="-1">
                <a:solidFill>
                  <a:srgbClr val="1F497D"/>
                </a:solidFill>
                <a:latin typeface="Arial"/>
              </a:rPr>
              <a:t>Συναλλακτική εξουσία </a:t>
            </a:r>
            <a:endParaRPr lang="en-US" sz="36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p:cNvSpPr>
          <p:nvPr>
            <p:ph/>
          </p:nvPr>
        </p:nvSpPr>
        <p:spPr>
          <a:xfrm>
            <a:off x="406440" y="1554120"/>
            <a:ext cx="11581920" cy="4525560"/>
          </a:xfrm>
          <a:prstGeom prst="rect">
            <a:avLst/>
          </a:prstGeom>
          <a:noFill/>
          <a:ln w="0">
            <a:noFill/>
          </a:ln>
        </p:spPr>
        <p:txBody>
          <a:bodyPr lIns="90000" tIns="45000" rIns="90000" bIns="45000" anchor="t">
            <a:normAutofit fontScale="98000"/>
          </a:bodyPr>
          <a:lstStyle/>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Είναι άκαμπος </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Δημιουργεί ζητήματα </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Ανταμείβει </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Είναι ρεαλιστικός</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Εστιάζεται στο στόχο</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Είναι παραδοσιακός</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Είναι πάνω/κατά-πάνω στους υφιστάμενους (above followers)</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Είναι επιφυλακτικός στις αλλαγές</a:t>
            </a:r>
            <a:endParaRPr lang="en-US" sz="3200" b="0" strike="noStrike" spc="-1">
              <a:solidFill>
                <a:srgbClr val="1F497D"/>
              </a:solidFill>
              <a:latin typeface="Arial"/>
            </a:endParaRPr>
          </a:p>
          <a:p>
            <a:pPr>
              <a:lnSpc>
                <a:spcPct val="100000"/>
              </a:lnSpc>
              <a:spcBef>
                <a:spcPts val="641"/>
              </a:spcBef>
              <a:buNone/>
            </a:pPr>
            <a:endParaRPr lang="en-US" sz="3200" b="0" strike="noStrike" spc="-1">
              <a:solidFill>
                <a:srgbClr val="1F497D"/>
              </a:solidFill>
              <a:latin typeface="Arial"/>
            </a:endParaRPr>
          </a:p>
        </p:txBody>
      </p:sp>
      <p:sp>
        <p:nvSpPr>
          <p:cNvPr id="451" name="PlaceHolder 2"/>
          <p:cNvSpPr>
            <a:spLocks noGrp="1"/>
          </p:cNvSpPr>
          <p:nvPr>
            <p:ph type="title"/>
          </p:nvPr>
        </p:nvSpPr>
        <p:spPr>
          <a:xfrm>
            <a:off x="406440" y="457200"/>
            <a:ext cx="11581920" cy="837720"/>
          </a:xfrm>
          <a:prstGeom prst="rect">
            <a:avLst/>
          </a:prstGeom>
          <a:noFill/>
          <a:ln w="0">
            <a:noFill/>
          </a:ln>
        </p:spPr>
        <p:txBody>
          <a:bodyPr lIns="90000" tIns="45000" rIns="90000" bIns="45000" anchor="ctr">
            <a:normAutofit fontScale="90000"/>
          </a:bodyPr>
          <a:lstStyle/>
          <a:p>
            <a:pPr>
              <a:lnSpc>
                <a:spcPct val="100000"/>
              </a:lnSpc>
              <a:buNone/>
            </a:pPr>
            <a:r>
              <a:rPr lang="el-GR" sz="3600" b="0" i="1" strike="noStrike" cap="all" spc="-1">
                <a:solidFill>
                  <a:srgbClr val="1F497D"/>
                </a:solidFill>
                <a:latin typeface="Arial"/>
              </a:rPr>
              <a:t>Συναλλακτική ηγεσία</a:t>
            </a:r>
            <a:br>
              <a:rPr sz="3600"/>
            </a:br>
            <a:endParaRPr lang="en-US" sz="36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p:nvPr>
        </p:nvSpPr>
        <p:spPr>
          <a:xfrm>
            <a:off x="406440" y="1554120"/>
            <a:ext cx="11581920" cy="4525560"/>
          </a:xfrm>
          <a:prstGeom prst="rect">
            <a:avLst/>
          </a:prstGeom>
          <a:noFill/>
          <a:ln w="0">
            <a:noFill/>
          </a:ln>
        </p:spPr>
        <p:txBody>
          <a:bodyPr lIns="90000" tIns="45000" rIns="90000" bIns="45000" anchor="t">
            <a:normAutofit fontScale="97000"/>
          </a:bodyPr>
          <a:lstStyle/>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Όταν ο Jim Collins και ο  Jerry Porras το 2004 στο βιβλίο τους:  Built to Last: Successful Habits of Visionary Companies υποστηρίξαν ότι οι επιτυχημένες επιχειρήσεις είχαν στο ηγετικό τους δυναμικό ανθρώπους που δεν έλεγαν µόνο την ώρα, αλλά μπορούσαν να φτιάξουν ρολόγια. Συγκεκριμένα, οι ικανότητες των πρώτων ήταν ακριβείς στην έκφρασή τους ως «</a:t>
            </a:r>
            <a:r>
              <a:rPr lang="en-US" sz="3200" b="0" strike="noStrike" spc="-1">
                <a:solidFill>
                  <a:srgbClr val="1F497D"/>
                </a:solidFill>
                <a:latin typeface="Arial"/>
              </a:rPr>
              <a:t>time</a:t>
            </a:r>
            <a:r>
              <a:rPr lang="el-GR" sz="3200" b="0" strike="noStrike" spc="-1">
                <a:solidFill>
                  <a:srgbClr val="1F497D"/>
                </a:solidFill>
                <a:latin typeface="Arial"/>
              </a:rPr>
              <a:t> </a:t>
            </a:r>
            <a:r>
              <a:rPr lang="en-US" sz="3200" b="0" strike="noStrike" spc="-1">
                <a:solidFill>
                  <a:srgbClr val="1F497D"/>
                </a:solidFill>
                <a:latin typeface="Arial"/>
              </a:rPr>
              <a:t>teller</a:t>
            </a:r>
            <a:r>
              <a:rPr lang="el-GR" sz="3200" b="0" strike="noStrike" spc="-1">
                <a:solidFill>
                  <a:srgbClr val="1F497D"/>
                </a:solidFill>
                <a:latin typeface="Arial"/>
              </a:rPr>
              <a:t>» πάντα σε σχέση µε το παρόν µε συνέπεια και μεθοδικότητα, ενώ οι δεύτεροι  µπορούσαν ταυτόχρονα να σχεδιάσουν, να σταθμίσουν, να οργανώσουν και να … προβλέψουν το μέλλον. </a:t>
            </a:r>
            <a:endParaRPr lang="en-US" sz="3200" b="0" strike="noStrike" spc="-1">
              <a:solidFill>
                <a:srgbClr val="1F497D"/>
              </a:solidFill>
              <a:latin typeface="Arial"/>
            </a:endParaRPr>
          </a:p>
          <a:p>
            <a:pPr>
              <a:lnSpc>
                <a:spcPct val="100000"/>
              </a:lnSpc>
              <a:spcBef>
                <a:spcPts val="641"/>
              </a:spcBef>
              <a:buNone/>
            </a:pPr>
            <a:endParaRPr lang="en-US" sz="3200" b="0" strike="noStrike" spc="-1">
              <a:solidFill>
                <a:srgbClr val="1F497D"/>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PlaceHolder 1"/>
          <p:cNvSpPr>
            <a:spLocks noGrp="1"/>
          </p:cNvSpPr>
          <p:nvPr>
            <p:ph type="title"/>
          </p:nvPr>
        </p:nvSpPr>
        <p:spPr>
          <a:xfrm>
            <a:off x="1905120" y="260640"/>
            <a:ext cx="8457840" cy="71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ΣΥΓΧΡΟΝΕΣ ΘΕΩΡΙΕΣ ΗΓΕΣΙΑΣ</a:t>
            </a:r>
            <a:endParaRPr lang="en-US" sz="2800" b="0" strike="noStrike" spc="-1">
              <a:solidFill>
                <a:srgbClr val="000000"/>
              </a:solidFill>
              <a:latin typeface="Arial"/>
            </a:endParaRPr>
          </a:p>
        </p:txBody>
      </p:sp>
      <p:sp>
        <p:nvSpPr>
          <p:cNvPr id="453" name="PlaceHolder 2"/>
          <p:cNvSpPr>
            <a:spLocks noGrp="1"/>
          </p:cNvSpPr>
          <p:nvPr>
            <p:ph type="subTitle"/>
          </p:nvPr>
        </p:nvSpPr>
        <p:spPr>
          <a:xfrm>
            <a:off x="1905120" y="1124640"/>
            <a:ext cx="8457840" cy="5400360"/>
          </a:xfrm>
          <a:prstGeom prst="rect">
            <a:avLst/>
          </a:prstGeom>
          <a:noFill/>
          <a:ln w="0">
            <a:noFill/>
          </a:ln>
        </p:spPr>
        <p:txBody>
          <a:bodyPr lIns="90000" tIns="45000" rIns="90000" bIns="45000" numCol="1" spcCol="0" anchor="t">
            <a:normAutofit/>
          </a:bodyPr>
          <a:lstStyle/>
          <a:p>
            <a:pPr algn="just">
              <a:lnSpc>
                <a:spcPct val="150000"/>
              </a:lnSpc>
              <a:spcBef>
                <a:spcPts val="400"/>
              </a:spcBef>
              <a:buClr>
                <a:srgbClr val="4F81BD"/>
              </a:buClr>
              <a:buFont typeface="Wingdings" charset="2"/>
              <a:buChar char=""/>
              <a:tabLst>
                <a:tab pos="180000" algn="l"/>
                <a:tab pos="360000" algn="l"/>
              </a:tabLst>
            </a:pPr>
            <a:r>
              <a:rPr lang="el-GR" sz="2000" b="0" strike="noStrike" spc="-1">
                <a:solidFill>
                  <a:srgbClr val="1B406E"/>
                </a:solidFill>
                <a:latin typeface="Arial"/>
              </a:rPr>
              <a:t> Από τα μέσα της δεκαετίας του ’80, η έρευνα πάνω στην ηγεσία 	απέκτησε νέα δυναμική και δημιουργήθηκε μια τάση που ονομάστηκε 	«νέα ηγεσία» (</a:t>
            </a:r>
            <a:r>
              <a:rPr lang="en-US" sz="2000" b="0" strike="noStrike" spc="-1">
                <a:solidFill>
                  <a:srgbClr val="1B406E"/>
                </a:solidFill>
                <a:latin typeface="Arial"/>
              </a:rPr>
              <a:t>Bryman, 1992).</a:t>
            </a:r>
            <a:endParaRPr lang="el-GR" sz="2000" b="0" strike="noStrike" spc="-1">
              <a:latin typeface="Arial"/>
            </a:endParaRPr>
          </a:p>
          <a:p>
            <a:pPr algn="just">
              <a:lnSpc>
                <a:spcPct val="150000"/>
              </a:lnSpc>
              <a:spcBef>
                <a:spcPts val="400"/>
              </a:spcBef>
              <a:buClr>
                <a:srgbClr val="4F81BD"/>
              </a:buClr>
              <a:buFont typeface="Wingdings" charset="2"/>
              <a:buChar char=""/>
              <a:tabLst>
                <a:tab pos="180000" algn="l"/>
                <a:tab pos="360000" algn="l"/>
              </a:tabLst>
            </a:pPr>
            <a:r>
              <a:rPr lang="el-GR" sz="2000" b="0" strike="noStrike" spc="-1">
                <a:solidFill>
                  <a:srgbClr val="1B406E"/>
                </a:solidFill>
                <a:latin typeface="Arial"/>
              </a:rPr>
              <a:t> Αυτές τις εξελίξεις στον χώρο της Διοικητικής Επιστήμης ακολούθησαν 	οι προσεγγίσεις της ηγεσίας στον χώρο της Διοίκησης της Εκπαίδευσης</a:t>
            </a:r>
            <a:endParaRPr lang="el-GR" sz="2000" b="0" strike="noStrike" spc="-1">
              <a:latin typeface="Arial"/>
            </a:endParaRPr>
          </a:p>
          <a:p>
            <a:pPr algn="just">
              <a:lnSpc>
                <a:spcPct val="150000"/>
              </a:lnSpc>
              <a:spcBef>
                <a:spcPts val="400"/>
              </a:spcBef>
              <a:buClr>
                <a:srgbClr val="4F81BD"/>
              </a:buClr>
              <a:buFont typeface="Wingdings" charset="2"/>
              <a:buChar char=""/>
              <a:tabLst>
                <a:tab pos="180000" algn="l"/>
                <a:tab pos="360000" algn="l"/>
              </a:tabLst>
            </a:pPr>
            <a:r>
              <a:rPr lang="el-GR" sz="2000" b="0" strike="noStrike" spc="-1">
                <a:solidFill>
                  <a:srgbClr val="1B406E"/>
                </a:solidFill>
                <a:latin typeface="Arial"/>
              </a:rPr>
              <a:t> Η ηγεσία ως πεδίο έρευνας και θεωρίας άρχισε να αναπτύσσεται δυναμικά στις αρχές της δεκαετίας του ’90 αντικαθιστώντας τους 	όρους «διοίκηση» και «διαχείριση»</a:t>
            </a:r>
            <a:endParaRPr lang="el-GR" sz="20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p:cNvSpPr>
          <p:nvPr>
            <p:ph type="title"/>
          </p:nvPr>
        </p:nvSpPr>
        <p:spPr>
          <a:xfrm>
            <a:off x="1905120" y="260640"/>
            <a:ext cx="8457840" cy="71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Ηγεσία ενδυνάμωσης</a:t>
            </a:r>
            <a:endParaRPr lang="en-US" sz="2800" b="0" strike="noStrike" spc="-1">
              <a:solidFill>
                <a:srgbClr val="000000"/>
              </a:solidFill>
              <a:latin typeface="Arial"/>
            </a:endParaRPr>
          </a:p>
        </p:txBody>
      </p:sp>
      <p:sp>
        <p:nvSpPr>
          <p:cNvPr id="455" name="PlaceHolder 2"/>
          <p:cNvSpPr>
            <a:spLocks noGrp="1"/>
          </p:cNvSpPr>
          <p:nvPr>
            <p:ph type="subTitle"/>
          </p:nvPr>
        </p:nvSpPr>
        <p:spPr>
          <a:xfrm>
            <a:off x="1905120" y="1124640"/>
            <a:ext cx="8457840" cy="5400360"/>
          </a:xfrm>
          <a:prstGeom prst="rect">
            <a:avLst/>
          </a:prstGeom>
          <a:noFill/>
          <a:ln w="0">
            <a:noFill/>
          </a:ln>
        </p:spPr>
        <p:txBody>
          <a:bodyPr lIns="90000" tIns="45000" rIns="90000" bIns="45000" numCol="1" spcCol="0" anchor="t">
            <a:normAutofit/>
          </a:bodyPr>
          <a:lstStyle/>
          <a:p>
            <a:pPr algn="just">
              <a:lnSpc>
                <a:spcPct val="150000"/>
              </a:lnSpc>
              <a:spcBef>
                <a:spcPts val="400"/>
              </a:spcBef>
              <a:buNone/>
              <a:tabLst>
                <a:tab pos="0" algn="l"/>
              </a:tabLst>
            </a:pPr>
            <a:r>
              <a:rPr lang="el-GR" sz="2000" b="0" strike="noStrike" spc="-1">
                <a:solidFill>
                  <a:srgbClr val="1B406E"/>
                </a:solidFill>
                <a:latin typeface="Arial"/>
              </a:rPr>
              <a:t>Χαρακτηριστικά του ηγέτη:</a:t>
            </a:r>
            <a:endParaRPr lang="el-GR" sz="2000" b="0" strike="noStrike" spc="-1">
              <a:latin typeface="Arial"/>
            </a:endParaRPr>
          </a:p>
          <a:p>
            <a:pPr algn="just">
              <a:lnSpc>
                <a:spcPct val="150000"/>
              </a:lnSpc>
              <a:spcBef>
                <a:spcPts val="400"/>
              </a:spcBef>
              <a:buNone/>
              <a:tabLst>
                <a:tab pos="180000" algn="l"/>
                <a:tab pos="360000" algn="l"/>
              </a:tabLst>
            </a:pP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Ενδυνάμωση εργαζόμενων</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Κοινός καταμερισμός εξουσίας</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Ομαδική συνεργασία</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Καλλιέργεια δεξιοτήτων υφισταμένων</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Αμοιβαία εμπιστοσύνη</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Ανάληψη ευθύνης του Ηγέτη</a:t>
            </a:r>
            <a:endParaRPr lang="el-GR" sz="20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p:cNvSpPr>
          <p:nvPr>
            <p:ph type="title"/>
          </p:nvPr>
        </p:nvSpPr>
        <p:spPr>
          <a:xfrm>
            <a:off x="1905120" y="260640"/>
            <a:ext cx="8457840" cy="719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ΧΑΡΙΣΜΑΤΙΚΉ Ηγεσία</a:t>
            </a:r>
            <a:endParaRPr lang="en-US" sz="2800" b="0" strike="noStrike" spc="-1">
              <a:solidFill>
                <a:srgbClr val="000000"/>
              </a:solidFill>
              <a:latin typeface="Arial"/>
            </a:endParaRPr>
          </a:p>
        </p:txBody>
      </p:sp>
      <p:sp>
        <p:nvSpPr>
          <p:cNvPr id="457" name="PlaceHolder 2"/>
          <p:cNvSpPr>
            <a:spLocks noGrp="1"/>
          </p:cNvSpPr>
          <p:nvPr>
            <p:ph type="subTitle"/>
          </p:nvPr>
        </p:nvSpPr>
        <p:spPr>
          <a:xfrm>
            <a:off x="1905120" y="1124640"/>
            <a:ext cx="8457840" cy="5400360"/>
          </a:xfrm>
          <a:prstGeom prst="rect">
            <a:avLst/>
          </a:prstGeom>
          <a:noFill/>
          <a:ln w="0">
            <a:noFill/>
          </a:ln>
        </p:spPr>
        <p:txBody>
          <a:bodyPr lIns="90000" tIns="45000" rIns="90000" bIns="45000" numCol="1" spcCol="0" anchor="t">
            <a:normAutofit/>
          </a:bodyPr>
          <a:lstStyle/>
          <a:p>
            <a:pPr algn="just">
              <a:lnSpc>
                <a:spcPct val="150000"/>
              </a:lnSpc>
              <a:spcBef>
                <a:spcPts val="400"/>
              </a:spcBef>
              <a:buNone/>
              <a:tabLst>
                <a:tab pos="0" algn="l"/>
              </a:tabLst>
            </a:pPr>
            <a:r>
              <a:rPr lang="el-GR" sz="2000" b="0" strike="noStrike" spc="-1">
                <a:solidFill>
                  <a:srgbClr val="1B406E"/>
                </a:solidFill>
                <a:latin typeface="Arial"/>
              </a:rPr>
              <a:t>Χαρακτηριστικά του ηγέτη:</a:t>
            </a:r>
            <a:endParaRPr lang="el-GR" sz="2000" b="0" strike="noStrike" spc="-1">
              <a:latin typeface="Arial"/>
            </a:endParaRPr>
          </a:p>
          <a:p>
            <a:pPr algn="just">
              <a:lnSpc>
                <a:spcPct val="150000"/>
              </a:lnSpc>
              <a:spcBef>
                <a:spcPts val="400"/>
              </a:spcBef>
              <a:buNone/>
              <a:tabLst>
                <a:tab pos="180000" algn="l"/>
                <a:tab pos="360000" algn="l"/>
              </a:tabLst>
            </a:pP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Ευαισθησία στις ανάγκες των συνεργατών</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Διατύπωση υλοποιήσιμου οράματος</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Προσωπικό ρίσκο</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Υψηλή αυτοεκτίμηση</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Αμοιβαία εμπιστοσύνη</a:t>
            </a:r>
            <a:endParaRPr lang="el-GR" sz="2000" b="0" strike="noStrike" spc="-1">
              <a:latin typeface="Arial"/>
            </a:endParaRPr>
          </a:p>
          <a:p>
            <a:pPr marL="343080" indent="-343080" algn="just">
              <a:lnSpc>
                <a:spcPct val="150000"/>
              </a:lnSpc>
              <a:spcBef>
                <a:spcPts val="400"/>
              </a:spcBef>
              <a:buClr>
                <a:srgbClr val="4F81BD"/>
              </a:buClr>
              <a:buFont typeface="Arial"/>
              <a:buChar char="•"/>
              <a:tabLst>
                <a:tab pos="180000" algn="l"/>
                <a:tab pos="360000" algn="l"/>
              </a:tabLst>
            </a:pPr>
            <a:r>
              <a:rPr lang="el-GR" sz="2000" b="0" strike="noStrike" spc="-1">
                <a:solidFill>
                  <a:srgbClr val="1B406E"/>
                </a:solidFill>
                <a:latin typeface="Arial"/>
              </a:rPr>
              <a:t>Εμπνέει τον σεβασμό</a:t>
            </a:r>
            <a:endParaRPr lang="el-GR" sz="20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p:cNvSpPr>
          <p:nvPr>
            <p:ph type="title"/>
          </p:nvPr>
        </p:nvSpPr>
        <p:spPr>
          <a:xfrm>
            <a:off x="1847520" y="-99360"/>
            <a:ext cx="8686440" cy="980280"/>
          </a:xfrm>
          <a:prstGeom prst="rect">
            <a:avLst/>
          </a:prstGeom>
          <a:noFill/>
          <a:ln w="0">
            <a:noFill/>
          </a:ln>
        </p:spPr>
        <p:txBody>
          <a:bodyPr lIns="90000" tIns="45000" rIns="90000" bIns="45000" anchor="ctr">
            <a:noAutofit/>
          </a:bodyPr>
          <a:lstStyle/>
          <a:p>
            <a:pPr algn="ctr">
              <a:lnSpc>
                <a:spcPct val="100000"/>
              </a:lnSpc>
              <a:buNone/>
            </a:pPr>
            <a:r>
              <a:rPr lang="el-GR" sz="3600" b="0" strike="noStrike" cap="all" spc="-1">
                <a:solidFill>
                  <a:srgbClr val="1F497D"/>
                </a:solidFill>
                <a:latin typeface="Arial"/>
              </a:rPr>
              <a:t>Μετασχηματιστικη ηγεσια</a:t>
            </a:r>
            <a:endParaRPr lang="en-US" sz="3600" b="0" strike="noStrike" spc="-1">
              <a:solidFill>
                <a:srgbClr val="000000"/>
              </a:solidFill>
              <a:latin typeface="Arial"/>
            </a:endParaRPr>
          </a:p>
        </p:txBody>
      </p:sp>
      <p:sp>
        <p:nvSpPr>
          <p:cNvPr id="459" name="PlaceHolder 2"/>
          <p:cNvSpPr>
            <a:spLocks noGrp="1"/>
          </p:cNvSpPr>
          <p:nvPr>
            <p:ph/>
          </p:nvPr>
        </p:nvSpPr>
        <p:spPr>
          <a:xfrm>
            <a:off x="1631520" y="764640"/>
            <a:ext cx="8883720" cy="6552360"/>
          </a:xfrm>
          <a:prstGeom prst="rect">
            <a:avLst/>
          </a:prstGeom>
          <a:noFill/>
          <a:ln w="0">
            <a:noFill/>
          </a:ln>
        </p:spPr>
        <p:txBody>
          <a:bodyPr lIns="90000" tIns="45000" rIns="90000" bIns="45000" anchor="t">
            <a:noAutofit/>
          </a:bodyPr>
          <a:lstStyle/>
          <a:p>
            <a:pPr marL="343080" indent="-343080" algn="just">
              <a:lnSpc>
                <a:spcPct val="100000"/>
              </a:lnSpc>
              <a:spcBef>
                <a:spcPts val="439"/>
              </a:spcBef>
              <a:buClr>
                <a:srgbClr val="4F81BD"/>
              </a:buClr>
              <a:buSzPct val="70000"/>
              <a:buFont typeface="Wingdings" charset="2"/>
              <a:buChar char=""/>
            </a:pPr>
            <a:r>
              <a:rPr lang="el-GR" sz="2200" b="0" strike="noStrike" spc="-1">
                <a:solidFill>
                  <a:srgbClr val="1F497D"/>
                </a:solidFill>
                <a:latin typeface="Arial"/>
              </a:rPr>
              <a:t>Ανθρωποκεντρική προσέγγιση ηγεσίας </a:t>
            </a:r>
            <a:endParaRPr lang="en-US" sz="2200" b="0" strike="noStrike" spc="-1">
              <a:solidFill>
                <a:srgbClr val="1F497D"/>
              </a:solidFill>
              <a:latin typeface="Arial"/>
            </a:endParaRPr>
          </a:p>
          <a:p>
            <a:pPr marL="343080" indent="-343080" algn="just">
              <a:lnSpc>
                <a:spcPct val="100000"/>
              </a:lnSpc>
              <a:spcBef>
                <a:spcPts val="439"/>
              </a:spcBef>
              <a:buClr>
                <a:srgbClr val="4F81BD"/>
              </a:buClr>
              <a:buSzPct val="70000"/>
              <a:buFont typeface="Wingdings" charset="2"/>
              <a:buChar char=""/>
            </a:pPr>
            <a:r>
              <a:rPr lang="el-GR" sz="2200" b="0" strike="noStrike" spc="-1">
                <a:solidFill>
                  <a:srgbClr val="1F497D"/>
                </a:solidFill>
                <a:latin typeface="Arial"/>
              </a:rPr>
              <a:t>Ο</a:t>
            </a:r>
            <a:r>
              <a:rPr lang="en-US" sz="2200" b="0" strike="noStrike" spc="-1">
                <a:solidFill>
                  <a:srgbClr val="1F497D"/>
                </a:solidFill>
                <a:latin typeface="Arial"/>
              </a:rPr>
              <a:t> Burns </a:t>
            </a:r>
            <a:r>
              <a:rPr lang="el-GR" sz="2200" b="0" strike="noStrike" spc="-1">
                <a:solidFill>
                  <a:srgbClr val="1F497D"/>
                </a:solidFill>
                <a:latin typeface="Arial"/>
              </a:rPr>
              <a:t>το </a:t>
            </a:r>
            <a:r>
              <a:rPr lang="en-US" sz="2200" b="0" strike="noStrike" spc="-1">
                <a:solidFill>
                  <a:srgbClr val="1F497D"/>
                </a:solidFill>
                <a:latin typeface="Arial"/>
              </a:rPr>
              <a:t>1978</a:t>
            </a:r>
            <a:r>
              <a:rPr lang="el-GR" sz="2200" b="0" strike="noStrike" spc="-1">
                <a:solidFill>
                  <a:srgbClr val="1F497D"/>
                </a:solidFill>
                <a:latin typeface="Arial"/>
              </a:rPr>
              <a:t> συνέλαβε την ιδέα και την εξέλιξε ακολούθως ο </a:t>
            </a:r>
            <a:r>
              <a:rPr lang="en-US" sz="2200" b="0" strike="noStrike" spc="-1">
                <a:solidFill>
                  <a:srgbClr val="1F497D"/>
                </a:solidFill>
                <a:latin typeface="Arial"/>
              </a:rPr>
              <a:t>Bass (Leithwood &amp; Sun, 2012). </a:t>
            </a:r>
          </a:p>
          <a:p>
            <a:pPr marL="343080" indent="-343080" algn="just">
              <a:lnSpc>
                <a:spcPct val="100000"/>
              </a:lnSpc>
              <a:spcBef>
                <a:spcPts val="439"/>
              </a:spcBef>
              <a:buClr>
                <a:srgbClr val="4F81BD"/>
              </a:buClr>
              <a:buSzPct val="70000"/>
              <a:buFont typeface="Wingdings" charset="2"/>
              <a:buChar char=""/>
            </a:pPr>
            <a:r>
              <a:rPr lang="en-US" sz="2200" b="0" strike="noStrike" spc="-1">
                <a:solidFill>
                  <a:srgbClr val="1F497D"/>
                </a:solidFill>
                <a:latin typeface="Arial"/>
              </a:rPr>
              <a:t>Burns</a:t>
            </a:r>
            <a:r>
              <a:rPr lang="el-GR" sz="2200" b="0" strike="noStrike" spc="-1">
                <a:solidFill>
                  <a:srgbClr val="1F497D"/>
                </a:solidFill>
                <a:latin typeface="Arial"/>
              </a:rPr>
              <a:t>: η μετασχηματιστική ηγεσία αποτελεί τον αντίποδα της συναλλακτικής - </a:t>
            </a:r>
            <a:r>
              <a:rPr lang="en-US" sz="2200" b="0" strike="noStrike" spc="-1">
                <a:solidFill>
                  <a:srgbClr val="1F497D"/>
                </a:solidFill>
                <a:latin typeface="Arial"/>
              </a:rPr>
              <a:t>Bass</a:t>
            </a:r>
            <a:r>
              <a:rPr lang="el-GR" sz="2200" b="0" strike="noStrike" spc="-1">
                <a:solidFill>
                  <a:srgbClr val="1F497D"/>
                </a:solidFill>
                <a:latin typeface="Arial"/>
              </a:rPr>
              <a:t>: διαφέρουν, αλλά συμπληρώνονται αμοιβαία (</a:t>
            </a:r>
            <a:r>
              <a:rPr lang="en-US" sz="2200" b="0" strike="noStrike" spc="-1">
                <a:solidFill>
                  <a:srgbClr val="1F497D"/>
                </a:solidFill>
                <a:latin typeface="Arial"/>
              </a:rPr>
              <a:t>Avolio et al. 1999) </a:t>
            </a:r>
          </a:p>
          <a:p>
            <a:pPr algn="just">
              <a:lnSpc>
                <a:spcPct val="100000"/>
              </a:lnSpc>
              <a:spcBef>
                <a:spcPts val="439"/>
              </a:spcBef>
              <a:buNone/>
              <a:tabLst>
                <a:tab pos="0" algn="l"/>
              </a:tabLst>
            </a:pPr>
            <a:r>
              <a:rPr lang="el-GR" sz="2200" b="0" strike="noStrike" spc="-1">
                <a:solidFill>
                  <a:srgbClr val="CC0066"/>
                </a:solidFill>
                <a:latin typeface="Arial"/>
              </a:rPr>
              <a:t>ΟΡΙΣΜΟΙ </a:t>
            </a:r>
            <a:endParaRPr lang="en-US" sz="2200" b="0" strike="noStrike" spc="-1">
              <a:solidFill>
                <a:srgbClr val="1F497D"/>
              </a:solidFill>
              <a:latin typeface="Arial"/>
            </a:endParaRPr>
          </a:p>
          <a:p>
            <a:pPr marL="343080" indent="-343080" algn="just">
              <a:lnSpc>
                <a:spcPct val="100000"/>
              </a:lnSpc>
              <a:spcBef>
                <a:spcPts val="439"/>
              </a:spcBef>
              <a:buClr>
                <a:srgbClr val="4F81BD"/>
              </a:buClr>
              <a:buSzPct val="70000"/>
              <a:buFont typeface="Wingdings" charset="2"/>
              <a:buChar char=""/>
              <a:tabLst>
                <a:tab pos="0" algn="l"/>
              </a:tabLst>
            </a:pPr>
            <a:r>
              <a:rPr lang="el-GR" sz="2200" b="0" strike="noStrike" spc="-1">
                <a:solidFill>
                  <a:srgbClr val="1F497D"/>
                </a:solidFill>
                <a:latin typeface="Arial"/>
              </a:rPr>
              <a:t>Η μετασχηματιστική ηγεσία είναι η ικανότητα να κάνεις τους ανθρώπους να θέλουν να αλλάξουν, να βελτιωθούν και να ηγηθούν (Northouse, 2001 όπως αναφέρεται στον Balyer, 2012).</a:t>
            </a:r>
            <a:endParaRPr lang="en-US" sz="2200" b="0" strike="noStrike" spc="-1">
              <a:solidFill>
                <a:srgbClr val="1F497D"/>
              </a:solidFill>
              <a:latin typeface="Arial"/>
            </a:endParaRPr>
          </a:p>
          <a:p>
            <a:pPr marL="343080" indent="-343080" algn="just">
              <a:lnSpc>
                <a:spcPct val="100000"/>
              </a:lnSpc>
              <a:spcBef>
                <a:spcPts val="439"/>
              </a:spcBef>
              <a:buClr>
                <a:srgbClr val="4F81BD"/>
              </a:buClr>
              <a:buSzPct val="70000"/>
              <a:buFont typeface="Wingdings" charset="2"/>
              <a:buChar char=""/>
              <a:tabLst>
                <a:tab pos="0" algn="l"/>
              </a:tabLst>
            </a:pPr>
            <a:r>
              <a:rPr lang="el-GR" sz="2200" b="0" strike="noStrike" spc="-1">
                <a:solidFill>
                  <a:srgbClr val="1F497D"/>
                </a:solidFill>
                <a:latin typeface="Arial"/>
              </a:rPr>
              <a:t>Ο ηγέτης αλληλεπιδρά με τέτοιο τρόπο με τους υφισταμένους του, ώστε να καλλιεργεί τη δημιουργικότητά τους και την παρώθησή τους στον οργανισμό, την ίδια στιγμή που τον μετασχηματίζουν (</a:t>
            </a:r>
            <a:r>
              <a:rPr lang="en-US" sz="2200" b="0" strike="noStrike" spc="-1">
                <a:solidFill>
                  <a:srgbClr val="1F497D"/>
                </a:solidFill>
                <a:latin typeface="Arial"/>
              </a:rPr>
              <a:t>Burns, 1978)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p:cNvSpPr>
          <p:nvPr>
            <p:ph type="title"/>
          </p:nvPr>
        </p:nvSpPr>
        <p:spPr>
          <a:xfrm>
            <a:off x="406440" y="457200"/>
            <a:ext cx="11581920" cy="837720"/>
          </a:xfrm>
          <a:prstGeom prst="rect">
            <a:avLst/>
          </a:prstGeom>
          <a:noFill/>
          <a:ln w="0">
            <a:noFill/>
          </a:ln>
        </p:spPr>
        <p:txBody>
          <a:bodyPr lIns="90000" tIns="45000" rIns="90000" bIns="45000" anchor="ctr">
            <a:normAutofit/>
          </a:bodyPr>
          <a:lstStyle/>
          <a:p>
            <a:pPr algn="ctr">
              <a:lnSpc>
                <a:spcPct val="100000"/>
              </a:lnSpc>
              <a:buNone/>
            </a:pPr>
            <a:r>
              <a:rPr lang="el-GR" sz="3600" b="0" strike="noStrike" cap="all" spc="-1">
                <a:solidFill>
                  <a:srgbClr val="1F497D"/>
                </a:solidFill>
                <a:latin typeface="Arial"/>
              </a:rPr>
              <a:t>Μετασχηματιστικη ηγεσια</a:t>
            </a:r>
            <a:endParaRPr lang="en-US" sz="3600" b="0" strike="noStrike" spc="-1">
              <a:solidFill>
                <a:srgbClr val="000000"/>
              </a:solidFill>
              <a:latin typeface="Arial"/>
            </a:endParaRPr>
          </a:p>
        </p:txBody>
      </p:sp>
      <p:sp>
        <p:nvSpPr>
          <p:cNvPr id="461" name="PlaceHolder 2"/>
          <p:cNvSpPr>
            <a:spLocks noGrp="1"/>
          </p:cNvSpPr>
          <p:nvPr>
            <p:ph/>
          </p:nvPr>
        </p:nvSpPr>
        <p:spPr>
          <a:xfrm>
            <a:off x="1828800" y="1340640"/>
            <a:ext cx="8686440" cy="5256360"/>
          </a:xfrm>
          <a:prstGeom prst="rect">
            <a:avLst/>
          </a:prstGeom>
          <a:noFill/>
          <a:ln w="0">
            <a:noFill/>
          </a:ln>
        </p:spPr>
        <p:txBody>
          <a:bodyPr lIns="90000" tIns="45000" rIns="90000" bIns="45000" anchor="t">
            <a:normAutofit fontScale="80500" lnSpcReduction="10000"/>
          </a:bodyPr>
          <a:lstStyle/>
          <a:p>
            <a:pPr algn="just">
              <a:lnSpc>
                <a:spcPct val="100000"/>
              </a:lnSpc>
              <a:spcBef>
                <a:spcPts val="621"/>
              </a:spcBef>
              <a:buNone/>
              <a:tabLst>
                <a:tab pos="0" algn="l"/>
              </a:tabLst>
            </a:pPr>
            <a:r>
              <a:rPr lang="el-GR" sz="3100" b="0" strike="noStrike" spc="-1">
                <a:solidFill>
                  <a:srgbClr val="CC0066"/>
                </a:solidFill>
                <a:latin typeface="Arial"/>
              </a:rPr>
              <a:t>ΟΡΙΣΜΟΙ</a:t>
            </a:r>
            <a:endParaRPr lang="en-US" sz="3100" b="0" strike="noStrike" spc="-1">
              <a:solidFill>
                <a:srgbClr val="1F497D"/>
              </a:solidFill>
              <a:latin typeface="Arial"/>
            </a:endParaRPr>
          </a:p>
          <a:p>
            <a:pPr marL="343080" indent="-343080" algn="just">
              <a:lnSpc>
                <a:spcPct val="100000"/>
              </a:lnSpc>
              <a:spcBef>
                <a:spcPts val="641"/>
              </a:spcBef>
              <a:buClr>
                <a:srgbClr val="4F81BD"/>
              </a:buClr>
              <a:buSzPct val="70000"/>
              <a:buFont typeface="Wingdings" charset="2"/>
              <a:buChar char=""/>
              <a:tabLst>
                <a:tab pos="0" algn="l"/>
              </a:tabLst>
            </a:pPr>
            <a:r>
              <a:rPr lang="el-GR" sz="3200" b="0" strike="noStrike" spc="-1">
                <a:solidFill>
                  <a:srgbClr val="1F497D"/>
                </a:solidFill>
                <a:latin typeface="Arial"/>
              </a:rPr>
              <a:t>Είναι η ηγεσία που λειτουργεί μετασχηματιστικά, αναπτύσσοντας την οργανωσιακή δέσμευση της ομάδας ή του οργανισμού, με αποτέλεσμα το όραμα του οργανισμού να γίνεται όραμα των μελών του με επακόλουθο τη σύνδεση του ατομικού με το συλλογικό καλό, γιατί, όταν ένας οργανισμός ή επιχείρηση ευημερεί τότε ευημερούν και όλα τα μέλη τους (Τζωρτζάκης &amp; Τζωρτζάκη, 2007).</a:t>
            </a:r>
            <a:endParaRPr lang="en-US" sz="3200" b="0" strike="noStrike" spc="-1">
              <a:solidFill>
                <a:srgbClr val="1F497D"/>
              </a:solidFill>
              <a:latin typeface="Arial"/>
            </a:endParaRPr>
          </a:p>
          <a:p>
            <a:pPr marL="343080" indent="-343080" algn="just">
              <a:lnSpc>
                <a:spcPct val="100000"/>
              </a:lnSpc>
              <a:spcBef>
                <a:spcPts val="641"/>
              </a:spcBef>
              <a:buClr>
                <a:srgbClr val="4F81BD"/>
              </a:buClr>
              <a:buSzPct val="70000"/>
              <a:buFont typeface="Wingdings" charset="2"/>
              <a:buChar char=""/>
              <a:tabLst>
                <a:tab pos="0" algn="l"/>
              </a:tabLst>
            </a:pPr>
            <a:r>
              <a:rPr lang="el-GR" sz="3200" b="0" strike="noStrike" spc="-1">
                <a:solidFill>
                  <a:srgbClr val="1F497D"/>
                </a:solidFill>
                <a:latin typeface="Arial"/>
              </a:rPr>
              <a:t>«Οι ηγέτες είναι άνθρωποι που προπορεύονται και είναι γενικά αφοσιωμένοι στη βαθιά αλλαγή του εαυτού τους και των οργανισμών που ηγούνται. Ηγούνται μέσα από την ανάπτυξη νέων ικανοτήτων, δεξιοτήτων, αντιλήψεων, και μπορούν να προέλθουν από οποιαδήποτε θέση του οργανισμού», </a:t>
            </a:r>
            <a:r>
              <a:rPr lang="it-IT" sz="3200" b="0" strike="noStrike" spc="-1">
                <a:solidFill>
                  <a:srgbClr val="1F497D"/>
                </a:solidFill>
                <a:latin typeface="Arial"/>
              </a:rPr>
              <a:t>(Leithwood, Jantzi &amp; Steinbach</a:t>
            </a:r>
            <a:r>
              <a:rPr lang="el-GR" sz="3200" b="0" strike="noStrike" spc="-1">
                <a:solidFill>
                  <a:srgbClr val="1F497D"/>
                </a:solidFill>
                <a:latin typeface="Arial"/>
              </a:rPr>
              <a:t>, 1999).</a:t>
            </a:r>
            <a:endParaRPr lang="en-US" sz="3200" b="0" strike="noStrike" spc="-1">
              <a:solidFill>
                <a:srgbClr val="1F497D"/>
              </a:solidFill>
              <a:latin typeface="Arial"/>
            </a:endParaRPr>
          </a:p>
          <a:p>
            <a:pPr>
              <a:lnSpc>
                <a:spcPct val="100000"/>
              </a:lnSpc>
              <a:spcBef>
                <a:spcPts val="641"/>
              </a:spcBef>
              <a:buNone/>
              <a:tabLst>
                <a:tab pos="0" algn="l"/>
              </a:tabLst>
            </a:pPr>
            <a:endParaRPr lang="en-US" sz="3200" b="0" strike="noStrike" spc="-1">
              <a:solidFill>
                <a:srgbClr val="1F497D"/>
              </a:solidFill>
              <a:latin typeface="Arial"/>
            </a:endParaRPr>
          </a:p>
          <a:p>
            <a:pPr>
              <a:lnSpc>
                <a:spcPct val="100000"/>
              </a:lnSpc>
              <a:spcBef>
                <a:spcPts val="641"/>
              </a:spcBef>
              <a:buNone/>
              <a:tabLst>
                <a:tab pos="0" algn="l"/>
              </a:tabLst>
            </a:pPr>
            <a:endParaRPr lang="en-US" sz="3200" b="0" strike="noStrike" spc="-1">
              <a:solidFill>
                <a:srgbClr val="1F497D"/>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p:cNvSpPr>
          <p:nvPr>
            <p:ph type="title"/>
          </p:nvPr>
        </p:nvSpPr>
        <p:spPr>
          <a:xfrm>
            <a:off x="1828800" y="116640"/>
            <a:ext cx="8686440" cy="863640"/>
          </a:xfrm>
          <a:prstGeom prst="rect">
            <a:avLst/>
          </a:prstGeom>
          <a:noFill/>
          <a:ln w="0">
            <a:noFill/>
          </a:ln>
        </p:spPr>
        <p:txBody>
          <a:bodyPr lIns="90000" tIns="45000" rIns="90000" bIns="45000" anchor="ctr">
            <a:normAutofit fontScale="90000"/>
          </a:bodyPr>
          <a:lstStyle/>
          <a:p>
            <a:pPr algn="ctr">
              <a:lnSpc>
                <a:spcPct val="100000"/>
              </a:lnSpc>
              <a:buNone/>
            </a:pPr>
            <a:r>
              <a:rPr lang="el-GR" sz="3100" b="0" strike="noStrike" cap="all" spc="-1">
                <a:solidFill>
                  <a:srgbClr val="1F497D"/>
                </a:solidFill>
                <a:latin typeface="Arial"/>
              </a:rPr>
              <a:t>Διαστασεισ τησ μετασχηματιστικησ ηγεσιασ</a:t>
            </a:r>
            <a:r>
              <a:rPr lang="el-GR" sz="3600" b="0" strike="noStrike" cap="all" spc="-1">
                <a:solidFill>
                  <a:srgbClr val="1F497D"/>
                </a:solidFill>
                <a:latin typeface="Arial"/>
              </a:rPr>
              <a:t>, </a:t>
            </a:r>
            <a:r>
              <a:rPr lang="el-GR" sz="1600" b="0" strike="noStrike" cap="all" spc="-1">
                <a:solidFill>
                  <a:srgbClr val="1F497D"/>
                </a:solidFill>
                <a:latin typeface="Arial"/>
              </a:rPr>
              <a:t>κατα τουσ </a:t>
            </a:r>
            <a:r>
              <a:rPr lang="en-US" sz="1600" b="0" strike="noStrike" cap="all" spc="-1">
                <a:solidFill>
                  <a:srgbClr val="1F497D"/>
                </a:solidFill>
                <a:latin typeface="Arial"/>
              </a:rPr>
              <a:t>leithwood &amp; jantzi, 2000</a:t>
            </a:r>
            <a:endParaRPr lang="en-US" sz="1600" b="0" strike="noStrike" spc="-1">
              <a:solidFill>
                <a:srgbClr val="000000"/>
              </a:solidFill>
              <a:latin typeface="Arial"/>
            </a:endParaRPr>
          </a:p>
        </p:txBody>
      </p:sp>
      <p:sp>
        <p:nvSpPr>
          <p:cNvPr id="463" name="PlaceHolder 2"/>
          <p:cNvSpPr>
            <a:spLocks noGrp="1"/>
          </p:cNvSpPr>
          <p:nvPr>
            <p:ph/>
          </p:nvPr>
        </p:nvSpPr>
        <p:spPr>
          <a:xfrm>
            <a:off x="1828800" y="1554120"/>
            <a:ext cx="8686440" cy="4682880"/>
          </a:xfrm>
          <a:prstGeom prst="rect">
            <a:avLst/>
          </a:prstGeom>
          <a:noFill/>
          <a:ln w="0">
            <a:noFill/>
          </a:ln>
        </p:spPr>
        <p:txBody>
          <a:bodyPr lIns="90000" tIns="45000" rIns="90000" bIns="45000" anchor="t">
            <a:normAutofit fontScale="98000" lnSpcReduction="10000"/>
          </a:bodyPr>
          <a:lstStyle/>
          <a:p>
            <a:pPr>
              <a:lnSpc>
                <a:spcPct val="100000"/>
              </a:lnSpc>
              <a:spcBef>
                <a:spcPts val="400"/>
              </a:spcBef>
              <a:buNone/>
              <a:tabLst>
                <a:tab pos="0" algn="l"/>
              </a:tabLst>
            </a:pPr>
            <a:r>
              <a:rPr lang="el-GR" sz="2000" b="1" strike="noStrike" spc="-1">
                <a:solidFill>
                  <a:srgbClr val="1F497D"/>
                </a:solidFill>
                <a:latin typeface="Arial"/>
              </a:rPr>
              <a:t>Ο ΗΓΕΤΗΣ: </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Δημιουργεί ξεκάθαρο, σαφές και ολοκληρωμένο όραμα με  συγκεκριμένους στόχους</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Επιζητά τη συλλογική συμμετοχή (διαφορά ανάμεσα στο όνειρο – όραμα), ενεργοποιεί την ομάδα, επιδοκιμάζει τη συνεργασία και την εφαρμόζει στις πρακτικές του</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Παρακινεί, ενθαρρύνει τα μέλη της ομάδας να συνεργαστούν μαζί του</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Προάγει την καινοτομία και  επιδιώκει τη δημιουργικότητα </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Δουλεύει εντατικά και με συνέπεια για την πραγμάτωση του οράματός του </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Αποτελεί ο ίδιος πρότυπο για τους άλλους – εμπνέει και ακολουθούν οι άλλοι</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Προωθεί τις αλλαγές </a:t>
            </a:r>
            <a:endParaRPr lang="en-US" sz="2000" b="0" strike="noStrike" spc="-1">
              <a:solidFill>
                <a:srgbClr val="1F497D"/>
              </a:solidFill>
              <a:latin typeface="Arial"/>
            </a:endParaRPr>
          </a:p>
          <a:p>
            <a:pPr marL="343080" indent="-343080">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Καλλιεργεί υψηλές προσδοκίες</a:t>
            </a:r>
            <a:endParaRPr lang="en-US" sz="2000" b="0" strike="noStrike" spc="-1">
              <a:solidFill>
                <a:srgbClr val="1F497D"/>
              </a:solidFill>
              <a:latin typeface="Arial"/>
            </a:endParaRPr>
          </a:p>
          <a:p>
            <a:pPr>
              <a:lnSpc>
                <a:spcPct val="100000"/>
              </a:lnSpc>
              <a:spcBef>
                <a:spcPts val="400"/>
              </a:spcBef>
              <a:buNone/>
              <a:tabLst>
                <a:tab pos="0" algn="l"/>
              </a:tabLst>
            </a:pPr>
            <a:endParaRPr lang="en-US" sz="2000" b="0" strike="noStrike" spc="-1">
              <a:solidFill>
                <a:srgbClr val="1F497D"/>
              </a:solidFill>
              <a:latin typeface="Arial"/>
            </a:endParaRPr>
          </a:p>
          <a:p>
            <a:pPr>
              <a:lnSpc>
                <a:spcPct val="100000"/>
              </a:lnSpc>
              <a:spcBef>
                <a:spcPts val="400"/>
              </a:spcBef>
              <a:buNone/>
              <a:tabLst>
                <a:tab pos="0" algn="l"/>
              </a:tabLst>
            </a:pPr>
            <a:endParaRPr lang="en-US" sz="2000" b="0" strike="noStrike" spc="-1">
              <a:solidFill>
                <a:srgbClr val="1F497D"/>
              </a:solidFill>
              <a:latin typeface="Arial"/>
            </a:endParaRPr>
          </a:p>
          <a:p>
            <a:pPr>
              <a:lnSpc>
                <a:spcPct val="100000"/>
              </a:lnSpc>
              <a:spcBef>
                <a:spcPts val="641"/>
              </a:spcBef>
              <a:buNone/>
              <a:tabLst>
                <a:tab pos="0" algn="l"/>
              </a:tabLst>
            </a:pPr>
            <a:endParaRPr lang="en-US" sz="3200" b="0" strike="noStrike" spc="-1">
              <a:solidFill>
                <a:srgbClr val="1F497D"/>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1828800" y="116640"/>
            <a:ext cx="8686440" cy="791640"/>
          </a:xfrm>
          <a:prstGeom prst="rect">
            <a:avLst/>
          </a:prstGeom>
          <a:noFill/>
          <a:ln w="0">
            <a:noFill/>
          </a:ln>
        </p:spPr>
        <p:txBody>
          <a:bodyPr lIns="90000" tIns="45000" rIns="90000" bIns="45000" anchor="ctr">
            <a:normAutofit fontScale="90000"/>
          </a:bodyPr>
          <a:lstStyle/>
          <a:p>
            <a:pPr algn="ctr">
              <a:lnSpc>
                <a:spcPct val="100000"/>
              </a:lnSpc>
              <a:buNone/>
            </a:pPr>
            <a:r>
              <a:rPr lang="el-GR" sz="3600" b="0" strike="noStrike" cap="all" spc="-1">
                <a:solidFill>
                  <a:srgbClr val="1F497D"/>
                </a:solidFill>
                <a:latin typeface="Arial"/>
              </a:rPr>
              <a:t>Η μετασχηματιστικη ηγεσια ΚΑΤΑ ΤΟΝ </a:t>
            </a:r>
            <a:r>
              <a:rPr lang="en-US" sz="3600" b="0" strike="noStrike" cap="all" spc="-1">
                <a:solidFill>
                  <a:srgbClr val="1F497D"/>
                </a:solidFill>
                <a:latin typeface="Arial"/>
              </a:rPr>
              <a:t>BASS</a:t>
            </a:r>
            <a:r>
              <a:rPr lang="el-GR" sz="3600" b="0" strike="noStrike" cap="all" spc="-1">
                <a:solidFill>
                  <a:srgbClr val="1F497D"/>
                </a:solidFill>
                <a:latin typeface="Arial"/>
              </a:rPr>
              <a:t> </a:t>
            </a:r>
            <a:endParaRPr lang="en-US" sz="3600" b="0" strike="noStrike" spc="-1">
              <a:solidFill>
                <a:srgbClr val="000000"/>
              </a:solidFill>
              <a:latin typeface="Arial"/>
            </a:endParaRPr>
          </a:p>
        </p:txBody>
      </p:sp>
      <p:sp>
        <p:nvSpPr>
          <p:cNvPr id="465" name="PlaceHolder 2"/>
          <p:cNvSpPr>
            <a:spLocks noGrp="1"/>
          </p:cNvSpPr>
          <p:nvPr>
            <p:ph/>
          </p:nvPr>
        </p:nvSpPr>
        <p:spPr>
          <a:xfrm>
            <a:off x="1828800" y="1052640"/>
            <a:ext cx="8686440" cy="5544360"/>
          </a:xfrm>
          <a:prstGeom prst="rect">
            <a:avLst/>
          </a:prstGeom>
          <a:noFill/>
          <a:ln w="0">
            <a:noFill/>
          </a:ln>
        </p:spPr>
        <p:txBody>
          <a:bodyPr lIns="90000" tIns="45000" rIns="90000" bIns="45000" anchor="t">
            <a:normAutofit fontScale="86000" lnSpcReduction="10000"/>
          </a:bodyPr>
          <a:lstStyle/>
          <a:p>
            <a:pPr>
              <a:lnSpc>
                <a:spcPct val="100000"/>
              </a:lnSpc>
              <a:spcBef>
                <a:spcPts val="400"/>
              </a:spcBef>
              <a:buNone/>
            </a:pPr>
            <a:endParaRPr lang="en-US" sz="2000" b="0" strike="noStrike" spc="-1">
              <a:solidFill>
                <a:srgbClr val="1F497D"/>
              </a:solidFill>
              <a:latin typeface="Arial"/>
            </a:endParaRPr>
          </a:p>
          <a:p>
            <a:pPr marL="343080" indent="-343080" algn="just">
              <a:lnSpc>
                <a:spcPct val="100000"/>
              </a:lnSpc>
              <a:spcBef>
                <a:spcPts val="479"/>
              </a:spcBef>
              <a:buClr>
                <a:srgbClr val="4F81BD"/>
              </a:buClr>
              <a:buSzPct val="70000"/>
              <a:buFont typeface="Wingdings" charset="2"/>
              <a:buChar char=""/>
            </a:pPr>
            <a:r>
              <a:rPr lang="el-GR" sz="2400" b="0" strike="noStrike" spc="-1">
                <a:solidFill>
                  <a:srgbClr val="CC0066"/>
                </a:solidFill>
                <a:latin typeface="Arial"/>
              </a:rPr>
              <a:t>Εξιδανικευμένη επιρροή ή Χάρισμα: </a:t>
            </a:r>
            <a:r>
              <a:rPr lang="el-GR" sz="2400" b="0" strike="noStrike" spc="-1">
                <a:solidFill>
                  <a:srgbClr val="1F497D"/>
                </a:solidFill>
                <a:latin typeface="Arial"/>
              </a:rPr>
              <a:t>προκαλεί την ταύτιση των άλλων μαζί του, ενσταλάζει το όραμά του, προκρίνει το κοινό καλό, διατυπώνει σαφείς θέσεις, δε φοβάται να διαφοροποιηθεί, αναλαμβάνει την ευθύνη των λόγων του, επιδεικνύει και καλλιεργεί την πίστη και στο σεβασμό</a:t>
            </a:r>
            <a:r>
              <a:rPr lang="en-US" sz="2400" b="0" strike="noStrike" spc="-1">
                <a:solidFill>
                  <a:srgbClr val="1F497D"/>
                </a:solidFill>
                <a:latin typeface="Arial"/>
              </a:rPr>
              <a:t> </a:t>
            </a:r>
            <a:r>
              <a:rPr lang="el-GR" sz="2400" b="0" strike="noStrike" spc="-1">
                <a:solidFill>
                  <a:srgbClr val="1F497D"/>
                </a:solidFill>
                <a:latin typeface="Arial"/>
              </a:rPr>
              <a:t>στους ανθρώπους, έχει υψηλή συναισθηματική νοημοσύνη, επιδοκιμάζει τη δια βίου μάθηση (ανανεώνει, επικαιροποιεί και εμπλουτίζει τις γνώσεις του αενάως), διαχειρίζεται κρίσεις και επιλύει προβλήματα, αποτελεί πρότυπο, παίρνει ρίσκα.</a:t>
            </a:r>
            <a:endParaRPr lang="en-US" sz="2400" b="0" strike="noStrike" spc="-1">
              <a:solidFill>
                <a:srgbClr val="1F497D"/>
              </a:solidFill>
              <a:latin typeface="Arial"/>
            </a:endParaRPr>
          </a:p>
          <a:p>
            <a:pPr algn="just">
              <a:lnSpc>
                <a:spcPct val="100000"/>
              </a:lnSpc>
              <a:spcBef>
                <a:spcPts val="479"/>
              </a:spcBef>
              <a:buNone/>
              <a:tabLst>
                <a:tab pos="0" algn="l"/>
              </a:tabLst>
            </a:pPr>
            <a:endParaRPr lang="en-US" sz="2400" b="0" strike="noStrike" spc="-1">
              <a:solidFill>
                <a:srgbClr val="1F497D"/>
              </a:solidFill>
              <a:latin typeface="Arial"/>
            </a:endParaRPr>
          </a:p>
          <a:p>
            <a:pPr marL="343080" indent="-343080" algn="just">
              <a:lnSpc>
                <a:spcPct val="100000"/>
              </a:lnSpc>
              <a:spcBef>
                <a:spcPts val="479"/>
              </a:spcBef>
              <a:buClr>
                <a:srgbClr val="4F81BD"/>
              </a:buClr>
              <a:buSzPct val="70000"/>
              <a:buFont typeface="Wingdings" charset="2"/>
              <a:buChar char=""/>
              <a:tabLst>
                <a:tab pos="0" algn="l"/>
              </a:tabLst>
            </a:pPr>
            <a:r>
              <a:rPr lang="el-GR" sz="2400" b="0" strike="noStrike" spc="-1">
                <a:solidFill>
                  <a:srgbClr val="CC0066"/>
                </a:solidFill>
                <a:latin typeface="Arial"/>
              </a:rPr>
              <a:t>Εμψυχωτική παρώθηση: </a:t>
            </a:r>
            <a:r>
              <a:rPr lang="el-GR" sz="2400" b="0" strike="noStrike" spc="-1">
                <a:solidFill>
                  <a:srgbClr val="1F497D"/>
                </a:solidFill>
                <a:latin typeface="Arial"/>
              </a:rPr>
              <a:t>το όραμά του εμπνέει αισιοδοξία, υπόσχεται καλύτερες μέρες και δημιουργεί προοπτικές, οι άνθρωποι βρίσκουν νόημα σ’ αυτό, ο σκοπός είναι υψηλός.</a:t>
            </a:r>
            <a:endParaRPr lang="en-US" sz="2400" b="0" strike="noStrike" spc="-1">
              <a:solidFill>
                <a:srgbClr val="1F497D"/>
              </a:solidFill>
              <a:latin typeface="Arial"/>
            </a:endParaRPr>
          </a:p>
          <a:p>
            <a:pPr>
              <a:lnSpc>
                <a:spcPct val="100000"/>
              </a:lnSpc>
              <a:spcBef>
                <a:spcPts val="400"/>
              </a:spcBef>
              <a:buNone/>
              <a:tabLst>
                <a:tab pos="0" algn="l"/>
              </a:tabLst>
            </a:pPr>
            <a:endParaRPr lang="en-US" sz="2000" b="0" strike="noStrike" spc="-1">
              <a:solidFill>
                <a:srgbClr val="1F497D"/>
              </a:solidFill>
              <a:latin typeface="Arial"/>
            </a:endParaRPr>
          </a:p>
          <a:p>
            <a:pPr>
              <a:lnSpc>
                <a:spcPct val="100000"/>
              </a:lnSpc>
              <a:spcBef>
                <a:spcPts val="400"/>
              </a:spcBef>
              <a:buNone/>
              <a:tabLst>
                <a:tab pos="0" algn="l"/>
              </a:tabLst>
            </a:pPr>
            <a:r>
              <a:rPr lang="en-US" sz="2000" b="0" strike="noStrike" spc="-1">
                <a:solidFill>
                  <a:srgbClr val="1F497D"/>
                </a:solidFill>
                <a:latin typeface="Arial"/>
              </a:rPr>
              <a:t>                                                                             </a:t>
            </a:r>
          </a:p>
          <a:p>
            <a:pPr algn="r">
              <a:lnSpc>
                <a:spcPct val="100000"/>
              </a:lnSpc>
              <a:spcBef>
                <a:spcPts val="241"/>
              </a:spcBef>
              <a:buNone/>
              <a:tabLst>
                <a:tab pos="0" algn="l"/>
              </a:tabLst>
            </a:pPr>
            <a:r>
              <a:rPr lang="el-GR" sz="1200" b="0" strike="noStrike" spc="-1">
                <a:solidFill>
                  <a:srgbClr val="1F497D"/>
                </a:solidFill>
                <a:latin typeface="Arial"/>
              </a:rPr>
              <a:t>(Τζωρτζάκης &amp; Τζωρτζάκη, 2007)</a:t>
            </a:r>
            <a:endParaRPr lang="en-US" sz="1200" b="0" strike="noStrike" spc="-1">
              <a:solidFill>
                <a:srgbClr val="1F497D"/>
              </a:solidFill>
              <a:latin typeface="Arial"/>
            </a:endParaRPr>
          </a:p>
          <a:p>
            <a:pPr algn="r">
              <a:lnSpc>
                <a:spcPct val="100000"/>
              </a:lnSpc>
              <a:spcBef>
                <a:spcPts val="241"/>
              </a:spcBef>
              <a:buNone/>
              <a:tabLst>
                <a:tab pos="0" algn="l"/>
              </a:tabLst>
            </a:pPr>
            <a:r>
              <a:rPr lang="en-US" sz="1200" b="0" strike="noStrike" spc="-1">
                <a:solidFill>
                  <a:srgbClr val="1F497D"/>
                </a:solidFill>
                <a:latin typeface="Arial"/>
              </a:rPr>
              <a:t>(</a:t>
            </a:r>
            <a:r>
              <a:rPr lang="it-IT" sz="1200" b="0" strike="noStrike" spc="-1">
                <a:solidFill>
                  <a:srgbClr val="1F497D"/>
                </a:solidFill>
                <a:latin typeface="Arial"/>
              </a:rPr>
              <a:t>www.transformationalleadership.net</a:t>
            </a:r>
            <a:r>
              <a:rPr lang="en-US" sz="1200" b="0" strike="noStrike" spc="-1">
                <a:solidFill>
                  <a:srgbClr val="1F497D"/>
                </a:solidFill>
                <a:latin typeface="Arial"/>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1828800" y="188640"/>
            <a:ext cx="8686440" cy="935640"/>
          </a:xfrm>
          <a:prstGeom prst="rect">
            <a:avLst/>
          </a:prstGeom>
          <a:noFill/>
          <a:ln w="0">
            <a:noFill/>
          </a:ln>
        </p:spPr>
        <p:txBody>
          <a:bodyPr lIns="90000" tIns="45000" rIns="90000" bIns="45000" anchor="ctr">
            <a:normAutofit fontScale="90000"/>
          </a:bodyPr>
          <a:lstStyle/>
          <a:p>
            <a:pPr algn="ctr">
              <a:lnSpc>
                <a:spcPct val="100000"/>
              </a:lnSpc>
              <a:buNone/>
            </a:pPr>
            <a:r>
              <a:rPr lang="el-GR" sz="3600" b="0" strike="noStrike" cap="all" spc="-1">
                <a:solidFill>
                  <a:srgbClr val="1F497D"/>
                </a:solidFill>
                <a:latin typeface="Arial"/>
              </a:rPr>
              <a:t>Η μετασχηματιστικη ηγεσια ΚΑΤΆ ΤΟΝ </a:t>
            </a:r>
            <a:r>
              <a:rPr lang="en-US" sz="3600" b="0" strike="noStrike" cap="all" spc="-1">
                <a:solidFill>
                  <a:srgbClr val="1F497D"/>
                </a:solidFill>
                <a:latin typeface="Arial"/>
              </a:rPr>
              <a:t>BASS</a:t>
            </a:r>
            <a:endParaRPr lang="en-US" sz="3600" b="0" strike="noStrike" spc="-1">
              <a:solidFill>
                <a:srgbClr val="000000"/>
              </a:solidFill>
              <a:latin typeface="Arial"/>
            </a:endParaRPr>
          </a:p>
        </p:txBody>
      </p:sp>
      <p:sp>
        <p:nvSpPr>
          <p:cNvPr id="467" name="PlaceHolder 2"/>
          <p:cNvSpPr>
            <a:spLocks noGrp="1"/>
          </p:cNvSpPr>
          <p:nvPr>
            <p:ph/>
          </p:nvPr>
        </p:nvSpPr>
        <p:spPr>
          <a:xfrm>
            <a:off x="1828800" y="1124640"/>
            <a:ext cx="8686440" cy="5733000"/>
          </a:xfrm>
          <a:prstGeom prst="rect">
            <a:avLst/>
          </a:prstGeom>
          <a:noFill/>
          <a:ln w="0">
            <a:noFill/>
          </a:ln>
        </p:spPr>
        <p:txBody>
          <a:bodyPr lIns="90000" tIns="45000" rIns="90000" bIns="45000" anchor="t">
            <a:noAutofit/>
          </a:bodyPr>
          <a:lstStyle/>
          <a:p>
            <a:pPr marL="343080" indent="-343080" algn="just">
              <a:lnSpc>
                <a:spcPct val="100000"/>
              </a:lnSpc>
              <a:spcBef>
                <a:spcPts val="400"/>
              </a:spcBef>
              <a:buClr>
                <a:srgbClr val="4F81BD"/>
              </a:buClr>
              <a:buSzPct val="70000"/>
              <a:buFont typeface="Wingdings" charset="2"/>
              <a:buChar char=""/>
            </a:pPr>
            <a:r>
              <a:rPr lang="el-GR" sz="2000" b="0" strike="noStrike" spc="-1">
                <a:solidFill>
                  <a:srgbClr val="CC0066"/>
                </a:solidFill>
                <a:latin typeface="Arial"/>
              </a:rPr>
              <a:t>Διανοητική διέγερση: </a:t>
            </a:r>
            <a:r>
              <a:rPr lang="el-GR" sz="2000" b="0" strike="noStrike" spc="-1">
                <a:solidFill>
                  <a:srgbClr val="1F497D"/>
                </a:solidFill>
                <a:latin typeface="Arial"/>
              </a:rPr>
              <a:t>ο ηγέτης τροφοδοτεί με διανοητικά ερεθίσματα τους συνοδοιπόρους του – αμφισβητεί παραδεδεγμένες και καθιερωμένες αντιλήψεις, αν τις θεωρεί ξεπερασμένες, δε φοβάται να αντιπαρατεθεί με το οικείο και το συνηθισμένο, επιδιώκει την έκπληξη, το πρωτοποριακό, το  καινούργιο, διανοίγει νέους πνευματικούς ορίζοντες, κάνει τους ανθρώπους να σκέφτονται, να καλλιεργούν και να εμπιστεύονται την κρίση τους, ώστε να μπορούν να διευθετούν περίπλοκες καταστάσεις, ευνοεί τη δημιουργικότητα.</a:t>
            </a:r>
            <a:endParaRPr lang="en-US" sz="2000" b="0" strike="noStrike" spc="-1">
              <a:solidFill>
                <a:srgbClr val="1F497D"/>
              </a:solidFill>
              <a:latin typeface="Arial"/>
            </a:endParaRPr>
          </a:p>
          <a:p>
            <a:pPr algn="just">
              <a:lnSpc>
                <a:spcPct val="100000"/>
              </a:lnSpc>
              <a:spcBef>
                <a:spcPts val="400"/>
              </a:spcBef>
              <a:buNone/>
              <a:tabLst>
                <a:tab pos="0" algn="l"/>
              </a:tabLst>
            </a:pPr>
            <a:endParaRPr lang="en-US" sz="2000" b="0" strike="noStrike" spc="-1">
              <a:solidFill>
                <a:srgbClr val="1F497D"/>
              </a:solidFill>
              <a:latin typeface="Arial"/>
            </a:endParaRPr>
          </a:p>
          <a:p>
            <a:pPr marL="343080" indent="-343080" algn="just">
              <a:lnSpc>
                <a:spcPct val="100000"/>
              </a:lnSpc>
              <a:spcBef>
                <a:spcPts val="400"/>
              </a:spcBef>
              <a:buClr>
                <a:srgbClr val="4F81BD"/>
              </a:buClr>
              <a:buSzPct val="70000"/>
              <a:buFont typeface="Wingdings" charset="2"/>
              <a:buChar char=""/>
              <a:tabLst>
                <a:tab pos="0" algn="l"/>
              </a:tabLst>
            </a:pPr>
            <a:r>
              <a:rPr lang="el-GR" sz="2000" b="0" strike="noStrike" spc="-1">
                <a:solidFill>
                  <a:srgbClr val="CC0066"/>
                </a:solidFill>
                <a:latin typeface="Arial"/>
              </a:rPr>
              <a:t>Εξατομικευμένο ενδιαφέρον:</a:t>
            </a:r>
            <a:r>
              <a:rPr lang="el-GR" sz="2000" b="0" strike="noStrike" spc="-1">
                <a:solidFill>
                  <a:srgbClr val="1F497D"/>
                </a:solidFill>
                <a:latin typeface="Arial"/>
              </a:rPr>
              <a:t> ο ηγέτης ναι μεν προπορεύεται, αλλά δεν ξεχνά ότι ο ρόλος του συνίσταται στην πρόθυμη και εκούσια συμμετοχή των άλλων στο όραμά του – αντιμετωπίζει τον κάθε άνθρωπο ξεχωριστά με σεβασμό και γνήσια φροντίδα, καθώς αποδέχεται το διαφορετικό και αντιστρατεύεται την ομοιομορφία, τους αναθέτει καθήκοντα που αντανακλούν τα προσωπικά τους ενδιαφέροντα, τις ανάγκες και τις προτιμήσεις τους, τους αφουγκράζεται, τους υποστηρίζει και τους ενθαρρύνει, συμβάλλει στην προσωπική τους ανάπτυξη.</a:t>
            </a:r>
            <a:endParaRPr lang="en-US" sz="2000" b="0" strike="noStrike" spc="-1">
              <a:solidFill>
                <a:srgbClr val="1F497D"/>
              </a:solidFill>
              <a:latin typeface="Arial"/>
            </a:endParaRPr>
          </a:p>
          <a:p>
            <a:pPr algn="r">
              <a:lnSpc>
                <a:spcPct val="100000"/>
              </a:lnSpc>
              <a:spcBef>
                <a:spcPts val="241"/>
              </a:spcBef>
              <a:buNone/>
              <a:tabLst>
                <a:tab pos="0" algn="l"/>
              </a:tabLst>
            </a:pPr>
            <a:r>
              <a:rPr lang="el-GR" sz="1200" b="0" strike="noStrike" spc="-1">
                <a:solidFill>
                  <a:srgbClr val="1F497D"/>
                </a:solidFill>
                <a:latin typeface="Arial"/>
              </a:rPr>
              <a:t>(Τζωρτζάκης &amp; Τζωρτζάκη, 2007)</a:t>
            </a:r>
            <a:endParaRPr lang="en-US" sz="1200" b="0" strike="noStrike" spc="-1">
              <a:solidFill>
                <a:srgbClr val="1F497D"/>
              </a:solidFill>
              <a:latin typeface="Arial"/>
            </a:endParaRPr>
          </a:p>
          <a:p>
            <a:pPr algn="r">
              <a:lnSpc>
                <a:spcPct val="100000"/>
              </a:lnSpc>
              <a:spcBef>
                <a:spcPts val="241"/>
              </a:spcBef>
              <a:buNone/>
              <a:tabLst>
                <a:tab pos="0" algn="l"/>
              </a:tabLst>
            </a:pPr>
            <a:r>
              <a:rPr lang="en-US" sz="1200" b="0" strike="noStrike" spc="-1">
                <a:solidFill>
                  <a:srgbClr val="1F497D"/>
                </a:solidFill>
                <a:latin typeface="Arial"/>
              </a:rPr>
              <a:t>(</a:t>
            </a:r>
            <a:r>
              <a:rPr lang="it-IT" sz="1200" b="0" strike="noStrike" spc="-1">
                <a:solidFill>
                  <a:srgbClr val="1F497D"/>
                </a:solidFill>
                <a:latin typeface="Arial"/>
              </a:rPr>
              <a:t>www.transformationalleadership.net</a:t>
            </a:r>
            <a:r>
              <a:rPr lang="en-US" sz="1200" b="0" strike="noStrike" spc="-1">
                <a:solidFill>
                  <a:srgbClr val="1F497D"/>
                </a:solidFill>
                <a:latin typeface="Arial"/>
              </a:rPr>
              <a:t>)</a:t>
            </a:r>
          </a:p>
          <a:p>
            <a:pPr algn="just">
              <a:lnSpc>
                <a:spcPct val="100000"/>
              </a:lnSpc>
              <a:spcBef>
                <a:spcPts val="400"/>
              </a:spcBef>
              <a:buNone/>
              <a:tabLst>
                <a:tab pos="0" algn="l"/>
              </a:tabLst>
            </a:pPr>
            <a:endParaRPr lang="en-US" sz="2000" b="0" strike="noStrike" spc="-1">
              <a:solidFill>
                <a:srgbClr val="1F497D"/>
              </a:solidFill>
              <a:latin typeface="Arial"/>
            </a:endParaRPr>
          </a:p>
          <a:p>
            <a:pPr algn="just">
              <a:lnSpc>
                <a:spcPct val="100000"/>
              </a:lnSpc>
              <a:spcBef>
                <a:spcPts val="400"/>
              </a:spcBef>
              <a:buNone/>
              <a:tabLst>
                <a:tab pos="0" algn="l"/>
              </a:tabLst>
            </a:pPr>
            <a:endParaRPr lang="en-US" sz="2000" b="0" strike="noStrike" spc="-1">
              <a:solidFill>
                <a:srgbClr val="1F497D"/>
              </a:solidFill>
              <a:latin typeface="Arial"/>
            </a:endParaRPr>
          </a:p>
          <a:p>
            <a:pPr algn="r">
              <a:lnSpc>
                <a:spcPct val="100000"/>
              </a:lnSpc>
              <a:spcBef>
                <a:spcPts val="400"/>
              </a:spcBef>
              <a:buNone/>
              <a:tabLst>
                <a:tab pos="0" algn="l"/>
              </a:tabLst>
            </a:pPr>
            <a:endParaRPr lang="en-US" sz="2000" b="0" strike="noStrike" spc="-1">
              <a:solidFill>
                <a:srgbClr val="1F497D"/>
              </a:solidFill>
              <a:latin typeface="Arial"/>
            </a:endParaRPr>
          </a:p>
          <a:p>
            <a:pPr algn="r">
              <a:lnSpc>
                <a:spcPct val="100000"/>
              </a:lnSpc>
              <a:spcBef>
                <a:spcPts val="400"/>
              </a:spcBef>
              <a:buNone/>
              <a:tabLst>
                <a:tab pos="0" algn="l"/>
              </a:tabLst>
            </a:pPr>
            <a:endParaRPr lang="en-US" sz="2000" b="0" strike="noStrike" spc="-1">
              <a:solidFill>
                <a:srgbClr val="1F497D"/>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1981080" y="0"/>
            <a:ext cx="8229240" cy="764280"/>
          </a:xfrm>
          <a:prstGeom prst="rect">
            <a:avLst/>
          </a:prstGeom>
          <a:noFill/>
          <a:ln w="0">
            <a:noFill/>
          </a:ln>
        </p:spPr>
        <p:txBody>
          <a:bodyPr lIns="90000" tIns="45000" rIns="90000" bIns="45000" anchor="ctr">
            <a:normAutofit fontScale="90000"/>
          </a:bodyPr>
          <a:lstStyle/>
          <a:p>
            <a:pPr>
              <a:lnSpc>
                <a:spcPct val="100000"/>
              </a:lnSpc>
              <a:buNone/>
            </a:pPr>
            <a:r>
              <a:rPr lang="el-GR" sz="2800" b="0" i="1" strike="noStrike" cap="all" spc="-1">
                <a:solidFill>
                  <a:srgbClr val="1F497D"/>
                </a:solidFill>
                <a:latin typeface="Arial"/>
              </a:rPr>
              <a:t>Συναλλακτική και Μετασχηματιστική ηγεσία</a:t>
            </a:r>
            <a:endParaRPr lang="en-US" sz="2800" b="0" strike="noStrike" spc="-1">
              <a:solidFill>
                <a:srgbClr val="000000"/>
              </a:solidFill>
              <a:latin typeface="Arial"/>
            </a:endParaRPr>
          </a:p>
        </p:txBody>
      </p:sp>
      <p:graphicFrame>
        <p:nvGraphicFramePr>
          <p:cNvPr id="469" name="Πίνακας 3"/>
          <p:cNvGraphicFramePr/>
          <p:nvPr/>
        </p:nvGraphicFramePr>
        <p:xfrm>
          <a:off x="1703520" y="764640"/>
          <a:ext cx="8964000" cy="6093000"/>
        </p:xfrm>
        <a:graphic>
          <a:graphicData uri="http://schemas.openxmlformats.org/drawingml/2006/table">
            <a:tbl>
              <a:tblPr/>
              <a:tblGrid>
                <a:gridCol w="5112000">
                  <a:extLst>
                    <a:ext uri="{9D8B030D-6E8A-4147-A177-3AD203B41FA5}">
                      <a16:colId xmlns:a16="http://schemas.microsoft.com/office/drawing/2014/main" val="20000"/>
                    </a:ext>
                  </a:extLst>
                </a:gridCol>
                <a:gridCol w="3852360">
                  <a:extLst>
                    <a:ext uri="{9D8B030D-6E8A-4147-A177-3AD203B41FA5}">
                      <a16:colId xmlns:a16="http://schemas.microsoft.com/office/drawing/2014/main" val="20001"/>
                    </a:ext>
                  </a:extLst>
                </a:gridCol>
              </a:tblGrid>
              <a:tr h="6193440">
                <a:tc>
                  <a:txBody>
                    <a:bodyPr/>
                    <a:lstStyle/>
                    <a:p>
                      <a:pPr algn="just">
                        <a:lnSpc>
                          <a:spcPct val="150000"/>
                        </a:lnSpc>
                        <a:spcAft>
                          <a:spcPts val="601"/>
                        </a:spcAft>
                        <a:buNone/>
                      </a:pPr>
                      <a:r>
                        <a:rPr lang="el-GR" sz="2000" b="0" u="sng" strike="noStrike" spc="-1">
                          <a:solidFill>
                            <a:srgbClr val="FFFFFF"/>
                          </a:solidFill>
                          <a:uFillTx/>
                          <a:latin typeface="Arial"/>
                        </a:rPr>
                        <a:t>Συναλλακτική ηγεσία</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Είναι σταθερός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Δημιουργεί ζητήματα </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Ανταμείβει </a:t>
                      </a:r>
                      <a:endParaRPr lang="el-GR" sz="2000" b="0" strike="noStrike" spc="-1">
                        <a:latin typeface="Arial"/>
                      </a:endParaRPr>
                    </a:p>
                    <a:p>
                      <a:pPr>
                        <a:lnSpc>
                          <a:spcPct val="150000"/>
                        </a:lnSpc>
                        <a:spcAft>
                          <a:spcPts val="601"/>
                        </a:spcAft>
                        <a:buNone/>
                      </a:pP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Είναι ρεαλιστικός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Εστιάζεται στο στόχο</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Είναι παραδοσιακός δάσκαλος</a:t>
                      </a:r>
                      <a:endParaRPr lang="el-GR" sz="2000" b="0" strike="noStrike" spc="-1">
                        <a:latin typeface="Arial"/>
                      </a:endParaRPr>
                    </a:p>
                    <a:p>
                      <a:pPr>
                        <a:lnSpc>
                          <a:spcPct val="150000"/>
                        </a:lnSpc>
                        <a:spcAft>
                          <a:spcPts val="601"/>
                        </a:spcAft>
                        <a:buNone/>
                      </a:pP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Είναι πάνω/κατά-πάνω στους υφιστάμενους (above followers)</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0" strike="noStrike" spc="-1">
                          <a:solidFill>
                            <a:srgbClr val="FFFFFF"/>
                          </a:solidFill>
                          <a:latin typeface="Arial"/>
                        </a:rPr>
                        <a:t>Είναι επιφυλακτικός στις αλλαγές</a:t>
                      </a:r>
                      <a:endParaRPr lang="el-GR" sz="2000" b="0" strike="noStrike" spc="-1">
                        <a:latin typeface="Arial"/>
                      </a:endParaRPr>
                    </a:p>
                    <a:p>
                      <a:pPr algn="just">
                        <a:lnSpc>
                          <a:spcPct val="150000"/>
                        </a:lnSpc>
                        <a:spcAft>
                          <a:spcPts val="601"/>
                        </a:spcAft>
                        <a:buNone/>
                      </a:pPr>
                      <a:r>
                        <a:rPr lang="el-GR" sz="1200" b="0" strike="noStrike" spc="-1">
                          <a:solidFill>
                            <a:srgbClr val="FFFFFF"/>
                          </a:solidFill>
                          <a:latin typeface="Arial"/>
                        </a:rPr>
                        <a:t> </a:t>
                      </a:r>
                      <a:endParaRPr lang="el-GR"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just">
                        <a:lnSpc>
                          <a:spcPct val="150000"/>
                        </a:lnSpc>
                        <a:spcAft>
                          <a:spcPts val="601"/>
                        </a:spcAft>
                        <a:buNone/>
                      </a:pPr>
                      <a:r>
                        <a:rPr lang="el-GR" sz="2000" b="1" u="sng" strike="noStrike" spc="-1">
                          <a:solidFill>
                            <a:srgbClr val="FFFFFF"/>
                          </a:solidFill>
                          <a:uFillTx/>
                          <a:latin typeface="Arial"/>
                        </a:rPr>
                        <a:t>Μετασχηματιστική ηγεσία</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Είναι οπαδός της αλλαγής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Διευκολύνει καταστάσεις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Αφουγκράζεται ανάγκες – επιθυμίες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Προσφέρει ευκαιρίες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Είναι ευέλικτος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Είναι εμπνευστής της μάθησης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Έχει την εποπτεία της κατάστασης</a:t>
                      </a:r>
                      <a:endParaRPr lang="el-GR" sz="2000" b="0" strike="noStrike" spc="-1">
                        <a:latin typeface="Arial"/>
                      </a:endParaRPr>
                    </a:p>
                    <a:p>
                      <a:pPr marL="343080" indent="-343080">
                        <a:lnSpc>
                          <a:spcPct val="150000"/>
                        </a:lnSpc>
                        <a:spcAft>
                          <a:spcPts val="601"/>
                        </a:spcAft>
                        <a:buClr>
                          <a:srgbClr val="FFFFFF"/>
                        </a:buClr>
                        <a:buFont typeface="Arial"/>
                        <a:buChar char="•"/>
                      </a:pPr>
                      <a:r>
                        <a:rPr lang="el-GR" sz="2000" b="1" strike="noStrike" spc="-1">
                          <a:solidFill>
                            <a:srgbClr val="FFFFFF"/>
                          </a:solidFill>
                          <a:latin typeface="Arial"/>
                        </a:rPr>
                        <a:t>Ενθαρρύνει τις καινοτομίες</a:t>
                      </a:r>
                      <a:endParaRPr lang="el-GR" sz="20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p:cNvSpPr>
          <p:nvPr>
            <p:ph/>
          </p:nvPr>
        </p:nvSpPr>
        <p:spPr>
          <a:xfrm>
            <a:off x="1523880" y="1772640"/>
            <a:ext cx="8686440" cy="5907600"/>
          </a:xfrm>
          <a:prstGeom prst="rect">
            <a:avLst/>
          </a:prstGeom>
          <a:noFill/>
          <a:ln w="0">
            <a:noFill/>
          </a:ln>
        </p:spPr>
        <p:txBody>
          <a:bodyPr lIns="90000" tIns="45000" rIns="90000" bIns="45000" anchor="t">
            <a:normAutofit/>
          </a:bodyPr>
          <a:lstStyle/>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η εστίαση στην ανάπτυξη των ατόμων,</a:t>
            </a:r>
            <a:endParaRPr lang="en-US" sz="2300" b="0" strike="noStrike" spc="-1">
              <a:solidFill>
                <a:srgbClr val="1F497D"/>
              </a:solidFill>
              <a:latin typeface="Arial"/>
            </a:endParaRPr>
          </a:p>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ο αναστοχασμός των ανθρωπιστικών και δημοκρατικών αξιών, </a:t>
            </a:r>
            <a:endParaRPr lang="en-US" sz="2300" b="0" strike="noStrike" spc="-1">
              <a:solidFill>
                <a:srgbClr val="1F497D"/>
              </a:solidFill>
              <a:latin typeface="Arial"/>
            </a:endParaRPr>
          </a:p>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η συνεργασία και ο αυτοπροσδιορισμός,</a:t>
            </a:r>
            <a:endParaRPr lang="en-US" sz="2300" b="0" strike="noStrike" spc="-1">
              <a:solidFill>
                <a:srgbClr val="1F497D"/>
              </a:solidFill>
              <a:latin typeface="Arial"/>
            </a:endParaRPr>
          </a:p>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η εστίαση στην αυτοανανέωση του οργανισμού,</a:t>
            </a:r>
            <a:endParaRPr lang="en-US" sz="2300" b="0" strike="noStrike" spc="-1">
              <a:solidFill>
                <a:srgbClr val="1F497D"/>
              </a:solidFill>
              <a:latin typeface="Arial"/>
            </a:endParaRPr>
          </a:p>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η έμφαση σε ένα ορθολογικό σχεδιασμό,</a:t>
            </a:r>
            <a:endParaRPr lang="en-US" sz="2300" b="0" strike="noStrike" spc="-1">
              <a:solidFill>
                <a:srgbClr val="1F497D"/>
              </a:solidFill>
              <a:latin typeface="Arial"/>
            </a:endParaRPr>
          </a:p>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η ιδιαίτερη έμφαση στη δημιουργία συνθηκών αποτελεσματικής επίλυσης προβλημάτων, </a:t>
            </a:r>
            <a:endParaRPr lang="en-US" sz="2300" b="0" strike="noStrike" spc="-1">
              <a:solidFill>
                <a:srgbClr val="1F497D"/>
              </a:solidFill>
              <a:latin typeface="Arial"/>
            </a:endParaRPr>
          </a:p>
          <a:p>
            <a:pPr marL="343080" indent="-343080">
              <a:lnSpc>
                <a:spcPct val="100000"/>
              </a:lnSpc>
              <a:spcBef>
                <a:spcPts val="459"/>
              </a:spcBef>
              <a:buClr>
                <a:srgbClr val="4F81BD"/>
              </a:buClr>
              <a:buSzPct val="70000"/>
              <a:buFont typeface="Wingdings 2" charset="2"/>
              <a:buChar char=""/>
            </a:pPr>
            <a:r>
              <a:rPr lang="el-GR" sz="2300" b="0" strike="noStrike" spc="-1">
                <a:solidFill>
                  <a:srgbClr val="1F497D"/>
                </a:solidFill>
                <a:latin typeface="Arial"/>
              </a:rPr>
              <a:t>η συνεχής διαδικασία, η οποία απεικονίζει την έρευνα δράσης ή ένα βιωματικό κύκλο μάθησης συνεχούς σχεδιασμού, δράσης και αναστοχασμού.</a:t>
            </a:r>
            <a:endParaRPr lang="en-US" sz="2300" b="0" strike="noStrike" spc="-1">
              <a:solidFill>
                <a:srgbClr val="1F497D"/>
              </a:solidFill>
              <a:latin typeface="Arial"/>
            </a:endParaRPr>
          </a:p>
        </p:txBody>
      </p:sp>
      <p:sp>
        <p:nvSpPr>
          <p:cNvPr id="471" name="PlaceHolder 2"/>
          <p:cNvSpPr>
            <a:spLocks noGrp="1"/>
          </p:cNvSpPr>
          <p:nvPr>
            <p:ph type="title"/>
          </p:nvPr>
        </p:nvSpPr>
        <p:spPr>
          <a:xfrm>
            <a:off x="2063520" y="260640"/>
            <a:ext cx="8146800" cy="1052280"/>
          </a:xfrm>
          <a:prstGeom prst="rect">
            <a:avLst/>
          </a:prstGeom>
          <a:noFill/>
          <a:ln w="0">
            <a:noFill/>
          </a:ln>
        </p:spPr>
        <p:txBody>
          <a:bodyPr lIns="90000" tIns="45000" rIns="90000" bIns="45000" anchor="ctr">
            <a:noAutofit/>
          </a:bodyPr>
          <a:lstStyle/>
          <a:p>
            <a:pPr>
              <a:lnSpc>
                <a:spcPct val="100000"/>
              </a:lnSpc>
              <a:buNone/>
            </a:pPr>
            <a:r>
              <a:rPr lang="el-GR" sz="2400" b="0" strike="noStrike" cap="all" spc="-1">
                <a:solidFill>
                  <a:srgbClr val="1F497D"/>
                </a:solidFill>
                <a:latin typeface="Arial"/>
              </a:rPr>
              <a:t>Χαρακτηριστικά τηΣ ανάπτυξηΣ  ενόΣ οργανισμού μάθησης μέσω τηΣ άσκησηΣ τηΣ ηγεσίαΣ</a:t>
            </a:r>
            <a:endParaRPr lang="en-US" sz="24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1" name="PlaceHolder 1"/>
          <p:cNvSpPr>
            <a:spLocks noGrp="1"/>
          </p:cNvSpPr>
          <p:nvPr>
            <p:ph/>
          </p:nvPr>
        </p:nvSpPr>
        <p:spPr>
          <a:xfrm>
            <a:off x="1981080" y="692640"/>
            <a:ext cx="8229240" cy="6165000"/>
          </a:xfrm>
          <a:prstGeom prst="rect">
            <a:avLst/>
          </a:prstGeom>
          <a:noFill/>
          <a:ln w="0">
            <a:noFill/>
          </a:ln>
        </p:spPr>
        <p:txBody>
          <a:bodyPr lIns="90000" tIns="45000" rIns="90000" bIns="45000" anchor="t">
            <a:normAutofit fontScale="78500" lnSpcReduction="20000"/>
          </a:bodyPr>
          <a:lstStyle/>
          <a:p>
            <a:pPr marL="109800">
              <a:lnSpc>
                <a:spcPct val="100000"/>
              </a:lnSpc>
              <a:spcBef>
                <a:spcPts val="641"/>
              </a:spcBef>
              <a:buNone/>
              <a:tabLst>
                <a:tab pos="0" algn="l"/>
              </a:tabLst>
            </a:pPr>
            <a:r>
              <a:rPr lang="el-GR" sz="2800" b="0" strike="noStrike" spc="-1">
                <a:solidFill>
                  <a:srgbClr val="1F497D"/>
                </a:solidFill>
                <a:latin typeface="Arial"/>
              </a:rPr>
              <a:t>Μετά </a:t>
            </a:r>
            <a:r>
              <a:rPr lang="el-GR" sz="2800" b="0" strike="noStrike" spc="-1" dirty="0">
                <a:solidFill>
                  <a:srgbClr val="1F497D"/>
                </a:solidFill>
                <a:latin typeface="Arial"/>
              </a:rPr>
              <a:t>το πέρας της διδασκαλίας του συγκεκριμένου διδακτικού αντικειμένου θα πρέπει:</a:t>
            </a:r>
            <a:r>
              <a:rPr lang="el-GR" sz="3200" b="0" strike="noStrike" spc="-1" dirty="0">
                <a:solidFill>
                  <a:srgbClr val="1F497D"/>
                </a:solidFill>
                <a:latin typeface="Arial"/>
              </a:rPr>
              <a:t> </a:t>
            </a:r>
            <a:endParaRPr lang="en-US" sz="3200" b="0" strike="noStrike" spc="-1" dirty="0">
              <a:solidFill>
                <a:srgbClr val="1F497D"/>
              </a:solidFill>
              <a:latin typeface="Arial"/>
            </a:endParaRPr>
          </a:p>
          <a:p>
            <a:pPr marL="109800">
              <a:lnSpc>
                <a:spcPct val="100000"/>
              </a:lnSpc>
              <a:spcBef>
                <a:spcPts val="641"/>
              </a:spcBef>
              <a:buNone/>
              <a:tabLst>
                <a:tab pos="0" algn="l"/>
              </a:tabLst>
            </a:pPr>
            <a:endParaRPr lang="en-US" sz="3200" b="0" strike="noStrike" spc="-1" dirty="0">
              <a:solidFill>
                <a:srgbClr val="1F497D"/>
              </a:solidFill>
              <a:latin typeface="Arial"/>
            </a:endParaRPr>
          </a:p>
          <a:p>
            <a:pPr marL="343080" indent="-343080">
              <a:lnSpc>
                <a:spcPct val="100000"/>
              </a:lnSpc>
              <a:spcBef>
                <a:spcPts val="641"/>
              </a:spcBef>
              <a:buClr>
                <a:srgbClr val="4F81BD"/>
              </a:buClr>
              <a:buSzPct val="70000"/>
              <a:buFont typeface="Wingdings 2" charset="2"/>
              <a:buChar char=""/>
              <a:tabLst>
                <a:tab pos="0" algn="l"/>
              </a:tabLst>
            </a:pPr>
            <a:r>
              <a:rPr lang="el-GR" sz="3200" b="0" strike="noStrike" spc="-1" dirty="0">
                <a:solidFill>
                  <a:srgbClr val="1F497D"/>
                </a:solidFill>
                <a:latin typeface="Arial"/>
              </a:rPr>
              <a:t>Να μάθουν και να κατανοήσουν τις βασικές αρχές της ηγεσίας (leadership)</a:t>
            </a:r>
            <a:endParaRPr lang="en-US" sz="3200" b="0" strike="noStrike" spc="-1" dirty="0">
              <a:solidFill>
                <a:srgbClr val="1F497D"/>
              </a:solidFill>
              <a:latin typeface="Arial"/>
            </a:endParaRPr>
          </a:p>
          <a:p>
            <a:pPr marL="343080" indent="-343080">
              <a:lnSpc>
                <a:spcPct val="100000"/>
              </a:lnSpc>
              <a:spcBef>
                <a:spcPts val="641"/>
              </a:spcBef>
              <a:buClr>
                <a:srgbClr val="4F81BD"/>
              </a:buClr>
              <a:buSzPct val="70000"/>
              <a:buFont typeface="Wingdings 2" charset="2"/>
              <a:buChar char=""/>
              <a:tabLst>
                <a:tab pos="0" algn="l"/>
              </a:tabLst>
            </a:pPr>
            <a:r>
              <a:rPr lang="el-GR" sz="3200" b="0" strike="noStrike" spc="-1" dirty="0">
                <a:solidFill>
                  <a:srgbClr val="1F497D"/>
                </a:solidFill>
                <a:latin typeface="Arial"/>
              </a:rPr>
              <a:t>Να κατανοήσουν και να διακρίνουν τις βασικές ή δευτερεύουσες διαφοροποιήσεις μεταξύ της ηγεσίας σε έναν δημόσιο οργανισμό και της ηγεσίας σε ένα καθαρά επιχειρηματικό οργανισμό που λειτουργεί με ιδιωτικοοικονομικά κριτήρια.</a:t>
            </a:r>
            <a:endParaRPr lang="en-US" sz="3200" b="0" strike="noStrike" spc="-1" dirty="0">
              <a:solidFill>
                <a:srgbClr val="1F497D"/>
              </a:solidFill>
              <a:latin typeface="Arial"/>
            </a:endParaRPr>
          </a:p>
          <a:p>
            <a:pPr marL="343080" indent="-343080">
              <a:lnSpc>
                <a:spcPct val="100000"/>
              </a:lnSpc>
              <a:spcBef>
                <a:spcPts val="641"/>
              </a:spcBef>
              <a:buClr>
                <a:srgbClr val="4F81BD"/>
              </a:buClr>
              <a:buSzPct val="70000"/>
              <a:buFont typeface="Wingdings 2" charset="2"/>
              <a:buChar char=""/>
              <a:tabLst>
                <a:tab pos="0" algn="l"/>
              </a:tabLst>
            </a:pPr>
            <a:r>
              <a:rPr lang="el-GR" sz="3200" b="0" strike="noStrike" spc="-1" dirty="0">
                <a:solidFill>
                  <a:srgbClr val="1F497D"/>
                </a:solidFill>
                <a:latin typeface="Arial"/>
              </a:rPr>
              <a:t>Να καταστούν ικανοί να έχουν άποψη για στρατηγικές επιλογές που καθιστούν ένα μοντέλο ηγεσίας επιτυχημένο.</a:t>
            </a:r>
            <a:endParaRPr lang="en-US" sz="3200" b="0" strike="noStrike" spc="-1" dirty="0">
              <a:solidFill>
                <a:srgbClr val="1F497D"/>
              </a:solidFill>
              <a:latin typeface="Arial"/>
            </a:endParaRPr>
          </a:p>
          <a:p>
            <a:pPr marL="343080" indent="-343080">
              <a:lnSpc>
                <a:spcPct val="100000"/>
              </a:lnSpc>
              <a:spcBef>
                <a:spcPts val="641"/>
              </a:spcBef>
              <a:buClr>
                <a:srgbClr val="4F81BD"/>
              </a:buClr>
              <a:buSzPct val="70000"/>
              <a:buFont typeface="Wingdings 2" charset="2"/>
              <a:buChar char=""/>
              <a:tabLst>
                <a:tab pos="0" algn="l"/>
              </a:tabLst>
            </a:pPr>
            <a:r>
              <a:rPr lang="el-GR" sz="3200" b="0" strike="noStrike" spc="-1" dirty="0">
                <a:solidFill>
                  <a:srgbClr val="1F497D"/>
                </a:solidFill>
                <a:latin typeface="Arial"/>
              </a:rPr>
              <a:t>Να ενημερωθούν για τις ικανότητες διοίκησης και οργάνωσης προς την κατεύθυνση σύγχρονων μορφών leadership,  δηλ. δυναμικές δεξιότητες άσκησης επιτυχημένων μοντέλων ηγεσίας σε έναν δημόσιο οργανισμό. </a:t>
            </a:r>
            <a:endParaRPr lang="en-US" sz="3200" b="0" strike="noStrike" spc="-1" dirty="0">
              <a:solidFill>
                <a:srgbClr val="1F497D"/>
              </a:solidFill>
              <a:latin typeface="Arial"/>
            </a:endParaRPr>
          </a:p>
        </p:txBody>
      </p:sp>
      <p:sp>
        <p:nvSpPr>
          <p:cNvPr id="372" name="PlaceHolder 2"/>
          <p:cNvSpPr>
            <a:spLocks noGrp="1"/>
          </p:cNvSpPr>
          <p:nvPr>
            <p:ph type="title"/>
          </p:nvPr>
        </p:nvSpPr>
        <p:spPr>
          <a:xfrm>
            <a:off x="2139518" y="0"/>
            <a:ext cx="8070802" cy="692640"/>
          </a:xfrm>
          <a:prstGeom prst="rect">
            <a:avLst/>
          </a:prstGeom>
          <a:noFill/>
          <a:ln w="0">
            <a:noFill/>
          </a:ln>
        </p:spPr>
        <p:txBody>
          <a:bodyPr lIns="90000" tIns="45000" rIns="90000" bIns="45000" anchor="ctr">
            <a:normAutofit fontScale="90000"/>
          </a:bodyPr>
          <a:lstStyle/>
          <a:p>
            <a:pPr>
              <a:lnSpc>
                <a:spcPct val="100000"/>
              </a:lnSpc>
              <a:buNone/>
            </a:pPr>
            <a:r>
              <a:rPr lang="el-GR" sz="2700" b="0" strike="noStrike" cap="all" spc="-1" dirty="0">
                <a:solidFill>
                  <a:srgbClr val="1F497D"/>
                </a:solidFill>
                <a:latin typeface="Arial"/>
              </a:rPr>
              <a:t>Προσδοκώμενα μαθησιακά αποτελέσματα (1)</a:t>
            </a:r>
            <a:br>
              <a:rPr sz="2800" dirty="0"/>
            </a:br>
            <a:endParaRPr lang="en-US" sz="2700" b="0" strike="noStrike" spc="-1" dirty="0">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 name="Picture 2"/>
          <p:cNvPicPr/>
          <p:nvPr/>
        </p:nvPicPr>
        <p:blipFill>
          <a:blip r:embed="rId3"/>
          <a:srcRect l="23772" t="40691" r="56863" b="24401"/>
          <a:stretch/>
        </p:blipFill>
        <p:spPr>
          <a:xfrm>
            <a:off x="1523880" y="333360"/>
            <a:ext cx="9143640" cy="6493680"/>
          </a:xfrm>
          <a:prstGeom prst="rect">
            <a:avLst/>
          </a:prstGeom>
          <a:ln w="0">
            <a:noFill/>
          </a:ln>
        </p:spPr>
      </p:pic>
      <p:sp>
        <p:nvSpPr>
          <p:cNvPr id="473" name="Content Placeholder 2"/>
          <p:cNvSpPr/>
          <p:nvPr/>
        </p:nvSpPr>
        <p:spPr>
          <a:xfrm>
            <a:off x="1943280" y="4343400"/>
            <a:ext cx="8305560" cy="1752120"/>
          </a:xfrm>
          <a:prstGeom prst="rect">
            <a:avLst/>
          </a:prstGeom>
          <a:noFill/>
          <a:ln w="0">
            <a:noFill/>
          </a:ln>
        </p:spPr>
        <p:style>
          <a:lnRef idx="0">
            <a:scrgbClr r="0" g="0" b="0"/>
          </a:lnRef>
          <a:fillRef idx="0">
            <a:scrgbClr r="0" g="0" b="0"/>
          </a:fillRef>
          <a:effectRef idx="0">
            <a:scrgbClr r="0" g="0" b="0"/>
          </a:effectRef>
          <a:fontRef idx="minor"/>
        </p:style>
        <p:txBody>
          <a:bodyPr lIns="0" rIns="0" anchor="t">
            <a:normAutofit/>
          </a:bodyPr>
          <a:lstStyle/>
          <a:p>
            <a:pPr algn="ctr">
              <a:lnSpc>
                <a:spcPct val="100000"/>
              </a:lnSpc>
              <a:spcBef>
                <a:spcPts val="879"/>
              </a:spcBef>
              <a:spcAft>
                <a:spcPts val="601"/>
              </a:spcAft>
              <a:buNone/>
              <a:tabLst>
                <a:tab pos="0" algn="l"/>
              </a:tabLst>
            </a:pPr>
            <a:r>
              <a:rPr lang="el-GR" sz="4400" b="0" strike="noStrike" spc="-1">
                <a:solidFill>
                  <a:srgbClr val="1F497D"/>
                </a:solidFill>
                <a:latin typeface="Bookman Old Style"/>
              </a:rPr>
              <a:t>Σας ευχαριστώ πολύ για την προσοχή σας</a:t>
            </a:r>
            <a:endParaRPr lang="el-GR" sz="4400" b="0" strike="noStrike" spc="-1">
              <a:latin typeface="Arial"/>
            </a:endParaRPr>
          </a:p>
        </p:txBody>
      </p:sp>
      <p:sp>
        <p:nvSpPr>
          <p:cNvPr id="2" name="PlaceHolder 1"/>
          <p:cNvSpPr>
            <a:spLocks noGrp="1"/>
          </p:cNvSpPr>
          <p:nvPr>
            <p:ph type="sldNum" idx="24"/>
          </p:nvPr>
        </p:nvSpPr>
        <p:spPr/>
        <p:txBody>
          <a:bodyPr/>
          <a:lstStyle/>
          <a:p>
            <a:fld id="{91A5D90B-9DA2-4464-B9D1-419B50C12B38}" type="slidenum">
              <a:t>40</a:t>
            </a:fld>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xmlns:p15="http://schemas.microsoft.com/office/powerpoint/2012/main">
      <p:transition spd="med">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p:nvPr>
        </p:nvSpPr>
        <p:spPr>
          <a:xfrm>
            <a:off x="1981080" y="1481400"/>
            <a:ext cx="8229240" cy="5376240"/>
          </a:xfrm>
          <a:prstGeom prst="rect">
            <a:avLst/>
          </a:prstGeom>
          <a:noFill/>
          <a:ln w="0">
            <a:noFill/>
          </a:ln>
        </p:spPr>
        <p:txBody>
          <a:bodyPr lIns="90000" tIns="45000" rIns="90000" bIns="45000" anchor="t">
            <a:normAutofit fontScale="97000"/>
          </a:bodyPr>
          <a:lstStyle/>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Να εμπλουτισθεί η εμπειρία με μια ποικιλία ψυχοπαιδαγωγικών θεωρήσεων και πρακτικών που θα εδράζονται σε συγκεκριμένες επιστημολογικές θεωρίες σκέψης αναφορικά με την ηγεσία.</a:t>
            </a:r>
            <a:endParaRPr lang="en-US" sz="3200" b="0" strike="noStrike" spc="-1">
              <a:solidFill>
                <a:srgbClr val="1F497D"/>
              </a:solidFill>
              <a:latin typeface="Arial"/>
            </a:endParaRPr>
          </a:p>
          <a:p>
            <a:pPr marL="343080" indent="-343080">
              <a:lnSpc>
                <a:spcPct val="100000"/>
              </a:lnSpc>
              <a:spcBef>
                <a:spcPts val="641"/>
              </a:spcBef>
              <a:buClr>
                <a:srgbClr val="4F81BD"/>
              </a:buClr>
              <a:buSzPct val="70000"/>
              <a:buFont typeface="Wingdings 2" charset="2"/>
              <a:buChar char=""/>
            </a:pPr>
            <a:r>
              <a:rPr lang="el-GR" sz="3200" b="0" strike="noStrike" spc="-1">
                <a:solidFill>
                  <a:srgbClr val="1F497D"/>
                </a:solidFill>
                <a:latin typeface="Arial"/>
              </a:rPr>
              <a:t>Να γίνει αντιληπτό ότι η οργανωσιακή κουλτούρα είναι μια συστημική προσέγγιση της εκ νέου οριοθέτησης του ρόλου της ηγεσίας σε μακρο και μικρο- επίπεδο για την ποιοτική αναβάθμιση των παρεχόμενων υπηρεσιών</a:t>
            </a:r>
            <a:endParaRPr lang="en-US" sz="3200" b="0" strike="noStrike" spc="-1">
              <a:solidFill>
                <a:srgbClr val="1F497D"/>
              </a:solidFill>
              <a:latin typeface="Arial"/>
            </a:endParaRPr>
          </a:p>
        </p:txBody>
      </p:sp>
      <p:sp>
        <p:nvSpPr>
          <p:cNvPr id="374" name="PlaceHolder 2"/>
          <p:cNvSpPr>
            <a:spLocks noGrp="1"/>
          </p:cNvSpPr>
          <p:nvPr>
            <p:ph type="title"/>
          </p:nvPr>
        </p:nvSpPr>
        <p:spPr>
          <a:xfrm>
            <a:off x="406440" y="432720"/>
            <a:ext cx="11581920" cy="837720"/>
          </a:xfrm>
          <a:prstGeom prst="rect">
            <a:avLst/>
          </a:prstGeom>
          <a:noFill/>
          <a:ln w="0">
            <a:noFill/>
          </a:ln>
        </p:spPr>
        <p:txBody>
          <a:bodyPr lIns="90000" tIns="45000" rIns="90000" bIns="45000" anchor="ctr">
            <a:normAutofit/>
          </a:bodyPr>
          <a:lstStyle/>
          <a:p>
            <a:pPr>
              <a:lnSpc>
                <a:spcPct val="100000"/>
              </a:lnSpc>
              <a:buNone/>
            </a:pPr>
            <a:r>
              <a:rPr lang="el-GR" sz="2700" b="0" strike="noStrike" cap="all" spc="-1">
                <a:solidFill>
                  <a:srgbClr val="1F497D"/>
                </a:solidFill>
                <a:latin typeface="Arial"/>
              </a:rPr>
              <a:t>Προσδοκώμενα μαθησιακά αποτελέσματα (2)</a:t>
            </a:r>
            <a:r>
              <a:rPr lang="el-GR" sz="2800" b="0" strike="noStrike" cap="all" spc="-1">
                <a:solidFill>
                  <a:srgbClr val="1F497D"/>
                </a:solidFill>
                <a:latin typeface="Arial"/>
              </a:rPr>
              <a:t> </a:t>
            </a:r>
            <a:endParaRPr lang="en-US" sz="2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Picture Placeholder 4" descr="leader-620x330-1513290675.jpg"/>
          <p:cNvPicPr/>
          <p:nvPr/>
        </p:nvPicPr>
        <p:blipFill>
          <a:blip r:embed="rId2"/>
          <a:srcRect l="13412" r="13412"/>
          <a:stretch/>
        </p:blipFill>
        <p:spPr>
          <a:xfrm>
            <a:off x="5029200" y="980640"/>
            <a:ext cx="4162680" cy="2736000"/>
          </a:xfrm>
          <a:prstGeom prst="rect">
            <a:avLst/>
          </a:prstGeom>
          <a:ln w="6350">
            <a:solidFill>
              <a:srgbClr val="4F81BD"/>
            </a:solidFill>
            <a:round/>
          </a:ln>
          <a:effectLst>
            <a:reflection blurRad="1000" stA="49000" endA="500" endPos="10000" dist="900" dir="5400000" sy="-90000" algn="bl" rotWithShape="0"/>
          </a:effectLst>
        </p:spPr>
      </p:pic>
      <p:sp>
        <p:nvSpPr>
          <p:cNvPr id="376" name="PlaceHolder 1"/>
          <p:cNvSpPr>
            <a:spLocks noGrp="1"/>
          </p:cNvSpPr>
          <p:nvPr>
            <p:ph type="title"/>
          </p:nvPr>
        </p:nvSpPr>
        <p:spPr>
          <a:xfrm>
            <a:off x="1905120" y="4077000"/>
            <a:ext cx="5866920" cy="1438560"/>
          </a:xfrm>
          <a:prstGeom prst="rect">
            <a:avLst/>
          </a:prstGeom>
          <a:noFill/>
          <a:ln w="0">
            <a:noFill/>
          </a:ln>
        </p:spPr>
        <p:txBody>
          <a:bodyPr lIns="90000" tIns="45000" rIns="90000" bIns="45000" anchor="ctr">
            <a:normAutofit/>
          </a:bodyPr>
          <a:lstStyle/>
          <a:p>
            <a:pPr>
              <a:lnSpc>
                <a:spcPct val="100000"/>
              </a:lnSpc>
              <a:buNone/>
            </a:pPr>
            <a:r>
              <a:rPr lang="el-GR" sz="4800" b="1" strike="noStrike" cap="all" spc="-1">
                <a:solidFill>
                  <a:srgbClr val="1F497D"/>
                </a:solidFill>
                <a:latin typeface="Arial"/>
              </a:rPr>
              <a:t>Ηγεσια </a:t>
            </a:r>
            <a:endParaRPr lang="en-US" sz="4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1775520" y="260640"/>
            <a:ext cx="8496720" cy="935640"/>
          </a:xfrm>
          <a:prstGeom prst="rect">
            <a:avLst/>
          </a:prstGeom>
          <a:noFill/>
          <a:ln w="0">
            <a:noFill/>
          </a:ln>
        </p:spPr>
        <p:txBody>
          <a:bodyPr lIns="90000" tIns="45000" rIns="90000" bIns="45000" anchor="t">
            <a:normAutofit/>
          </a:bodyPr>
          <a:lstStyle/>
          <a:p>
            <a:pPr algn="ctr">
              <a:lnSpc>
                <a:spcPct val="100000"/>
              </a:lnSpc>
              <a:buNone/>
            </a:pPr>
            <a:r>
              <a:rPr lang="el-GR" sz="2800" b="0" strike="noStrike" cap="all" spc="-1">
                <a:solidFill>
                  <a:srgbClr val="1F497D"/>
                </a:solidFill>
                <a:latin typeface="Arial"/>
              </a:rPr>
              <a:t>Εισαγωγικα</a:t>
            </a:r>
            <a:endParaRPr lang="en-US" sz="2800" b="0" strike="noStrike" spc="-1">
              <a:solidFill>
                <a:srgbClr val="000000"/>
              </a:solidFill>
              <a:latin typeface="Arial"/>
            </a:endParaRPr>
          </a:p>
        </p:txBody>
      </p:sp>
      <p:sp>
        <p:nvSpPr>
          <p:cNvPr id="378" name="PlaceHolder 2"/>
          <p:cNvSpPr>
            <a:spLocks noGrp="1"/>
          </p:cNvSpPr>
          <p:nvPr>
            <p:ph type="subTitle"/>
          </p:nvPr>
        </p:nvSpPr>
        <p:spPr>
          <a:xfrm>
            <a:off x="1847520" y="908640"/>
            <a:ext cx="8640720" cy="5616360"/>
          </a:xfrm>
          <a:prstGeom prst="rect">
            <a:avLst/>
          </a:prstGeom>
          <a:noFill/>
          <a:ln w="0">
            <a:noFill/>
          </a:ln>
        </p:spPr>
        <p:txBody>
          <a:bodyPr lIns="90000" tIns="45000" rIns="90000" bIns="45000" anchor="b">
            <a:noAutofit/>
          </a:bodyPr>
          <a:lstStyle/>
          <a:p>
            <a:pPr>
              <a:lnSpc>
                <a:spcPct val="150000"/>
              </a:lnSpc>
              <a:spcBef>
                <a:spcPts val="479"/>
              </a:spcBef>
              <a:buNone/>
              <a:tabLst>
                <a:tab pos="0" algn="l"/>
              </a:tabLst>
            </a:pPr>
            <a:endParaRPr lang="el-GR" sz="2400" b="0" strike="noStrike" spc="-1">
              <a:latin typeface="Arial"/>
            </a:endParaRPr>
          </a:p>
          <a:p>
            <a:pPr>
              <a:lnSpc>
                <a:spcPct val="150000"/>
              </a:lnSpc>
              <a:spcBef>
                <a:spcPts val="479"/>
              </a:spcBef>
              <a:buNone/>
              <a:tabLst>
                <a:tab pos="0" algn="l"/>
              </a:tabLst>
            </a:pPr>
            <a:endParaRPr lang="el-GR" sz="2400" b="0" strike="noStrike" spc="-1">
              <a:latin typeface="Arial"/>
            </a:endParaRPr>
          </a:p>
          <a:p>
            <a:pPr>
              <a:lnSpc>
                <a:spcPct val="150000"/>
              </a:lnSpc>
              <a:spcBef>
                <a:spcPts val="479"/>
              </a:spcBef>
              <a:buNone/>
              <a:tabLst>
                <a:tab pos="0" algn="l"/>
              </a:tabLst>
            </a:pPr>
            <a:endParaRPr lang="el-GR" sz="2400" b="0" strike="noStrike" spc="-1">
              <a:latin typeface="Arial"/>
            </a:endParaRPr>
          </a:p>
          <a:p>
            <a:pPr marL="343080" indent="-343080" algn="just">
              <a:lnSpc>
                <a:spcPct val="150000"/>
              </a:lnSpc>
              <a:spcBef>
                <a:spcPts val="420"/>
              </a:spcBef>
              <a:buClr>
                <a:srgbClr val="4F81BD"/>
              </a:buClr>
              <a:buSzPct val="70000"/>
              <a:buFont typeface="Arial"/>
              <a:buChar char="•"/>
              <a:tabLst>
                <a:tab pos="0" algn="l"/>
              </a:tabLst>
            </a:pPr>
            <a:r>
              <a:rPr lang="el-GR" sz="2100" b="0" strike="noStrike" spc="-1">
                <a:solidFill>
                  <a:srgbClr val="1B406E"/>
                </a:solidFill>
                <a:latin typeface="Arial"/>
              </a:rPr>
              <a:t>Η</a:t>
            </a:r>
            <a:r>
              <a:rPr lang="el-GR" sz="2100" b="1" strike="noStrike" spc="-1">
                <a:solidFill>
                  <a:srgbClr val="1B406E"/>
                </a:solidFill>
                <a:latin typeface="Arial"/>
              </a:rPr>
              <a:t> Ηγεσία </a:t>
            </a:r>
            <a:r>
              <a:rPr lang="el-GR" sz="2100" b="0" strike="noStrike" spc="-1">
                <a:solidFill>
                  <a:srgbClr val="1B406E"/>
                </a:solidFill>
                <a:latin typeface="Arial"/>
              </a:rPr>
              <a:t>αποτελεί μια πολυσύνθετη, πολυδιάστατη και πολύπλοκη έννοια με αποτέλεσμα η πλήρης σύλληψη αυτής και των συστατικών της να παραμένει ένα πρόβλημα.</a:t>
            </a:r>
            <a:endParaRPr lang="el-GR" sz="2100" b="0" strike="noStrike" spc="-1">
              <a:latin typeface="Arial"/>
            </a:endParaRPr>
          </a:p>
          <a:p>
            <a:pPr algn="just">
              <a:lnSpc>
                <a:spcPct val="150000"/>
              </a:lnSpc>
              <a:spcBef>
                <a:spcPts val="420"/>
              </a:spcBef>
              <a:buNone/>
              <a:tabLst>
                <a:tab pos="0" algn="l"/>
              </a:tabLst>
            </a:pPr>
            <a:r>
              <a:rPr lang="el-GR" sz="2100" b="0" strike="noStrike" spc="-1">
                <a:solidFill>
                  <a:srgbClr val="1B406E"/>
                </a:solidFill>
                <a:latin typeface="Arial"/>
              </a:rPr>
              <a:t> </a:t>
            </a:r>
            <a:endParaRPr lang="el-GR" sz="2100" b="0" strike="noStrike" spc="-1">
              <a:latin typeface="Arial"/>
            </a:endParaRPr>
          </a:p>
          <a:p>
            <a:pPr marL="343080" indent="-343080" algn="just">
              <a:lnSpc>
                <a:spcPct val="150000"/>
              </a:lnSpc>
              <a:spcBef>
                <a:spcPts val="420"/>
              </a:spcBef>
              <a:buClr>
                <a:srgbClr val="4F81BD"/>
              </a:buClr>
              <a:buSzPct val="70000"/>
              <a:buFont typeface="Arial"/>
              <a:buChar char="•"/>
              <a:tabLst>
                <a:tab pos="0" algn="l"/>
              </a:tabLst>
            </a:pPr>
            <a:r>
              <a:rPr lang="el-GR" sz="2100" b="0" strike="noStrike" spc="-1">
                <a:solidFill>
                  <a:srgbClr val="1B406E"/>
                </a:solidFill>
                <a:latin typeface="Arial"/>
              </a:rPr>
              <a:t>Αδυναμία απόδοσης ενός κοινά αποδεκτού και απόλυτου ορισμού γιατί α) η ηγεσία ασκείται σε διαφορετικά πλαίσια (κουλτούρες, χώρες, οργανισμοί) και β)</a:t>
            </a:r>
            <a:r>
              <a:rPr lang="en-US" sz="2100" b="0" strike="noStrike" spc="-1">
                <a:solidFill>
                  <a:srgbClr val="1B406E"/>
                </a:solidFill>
                <a:latin typeface="Arial"/>
              </a:rPr>
              <a:t> </a:t>
            </a:r>
            <a:r>
              <a:rPr lang="el-GR" sz="2100" b="0" strike="noStrike" spc="-1">
                <a:solidFill>
                  <a:srgbClr val="1B406E"/>
                </a:solidFill>
                <a:latin typeface="Arial"/>
              </a:rPr>
              <a:t>το στοιχείο της ανθρώπινης δράσης που περιλαμβάνεται σε αυτήν είναι δύσκολο να σταθμιστεί και να καθοριστεί.</a:t>
            </a:r>
            <a:endParaRPr lang="el-GR" sz="2100" b="0" strike="noStrike" spc="-1">
              <a:latin typeface="Arial"/>
            </a:endParaRPr>
          </a:p>
          <a:p>
            <a:pPr>
              <a:lnSpc>
                <a:spcPct val="150000"/>
              </a:lnSpc>
              <a:spcBef>
                <a:spcPts val="479"/>
              </a:spcBef>
              <a:buNone/>
              <a:tabLst>
                <a:tab pos="0" algn="l"/>
              </a:tabLst>
            </a:pPr>
            <a:endParaRPr lang="el-GR" sz="24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1919520" y="260640"/>
            <a:ext cx="8457840" cy="71964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Ορισμοσ Ηγεσιασ  </a:t>
            </a:r>
            <a:r>
              <a:rPr lang="en-US" sz="2800" b="0" strike="noStrike" cap="all" spc="-1">
                <a:solidFill>
                  <a:srgbClr val="1F497D"/>
                </a:solidFill>
                <a:latin typeface="Arial"/>
              </a:rPr>
              <a:t>I</a:t>
            </a:r>
            <a:endParaRPr lang="en-US" sz="2800" b="0" strike="noStrike" spc="-1">
              <a:solidFill>
                <a:srgbClr val="000000"/>
              </a:solidFill>
              <a:latin typeface="Arial"/>
            </a:endParaRPr>
          </a:p>
        </p:txBody>
      </p:sp>
      <p:sp>
        <p:nvSpPr>
          <p:cNvPr id="380" name="PlaceHolder 2"/>
          <p:cNvSpPr>
            <a:spLocks noGrp="1"/>
          </p:cNvSpPr>
          <p:nvPr>
            <p:ph/>
          </p:nvPr>
        </p:nvSpPr>
        <p:spPr>
          <a:xfrm>
            <a:off x="1658160" y="980640"/>
            <a:ext cx="8830080" cy="5877000"/>
          </a:xfrm>
          <a:prstGeom prst="rect">
            <a:avLst/>
          </a:prstGeom>
          <a:noFill/>
          <a:ln w="0">
            <a:noFill/>
          </a:ln>
        </p:spPr>
        <p:txBody>
          <a:bodyPr lIns="90000" tIns="45000" rIns="90000" bIns="45000" anchor="t">
            <a:noAutofit/>
          </a:bodyPr>
          <a:lstStyle/>
          <a:p>
            <a:pPr marL="343080" indent="-343080" algn="just">
              <a:lnSpc>
                <a:spcPct val="100000"/>
              </a:lnSpc>
              <a:spcBef>
                <a:spcPts val="439"/>
              </a:spcBef>
              <a:buClr>
                <a:srgbClr val="4F81BD"/>
              </a:buClr>
              <a:buSzPct val="70000"/>
              <a:buFont typeface="Wingdings" charset="2"/>
              <a:buChar char=""/>
            </a:pPr>
            <a:r>
              <a:rPr lang="el-GR" sz="2200" b="0" strike="noStrike" spc="-1">
                <a:solidFill>
                  <a:srgbClr val="1F497D"/>
                </a:solidFill>
                <a:latin typeface="Arial"/>
              </a:rPr>
              <a:t>Αποτελεί μια από τις κεντρικές έννοιες στη θεωρία της Διοικητικής Επιστήμης</a:t>
            </a:r>
            <a:r>
              <a:rPr lang="en-US" sz="2200" b="0" strike="noStrike" spc="-1">
                <a:solidFill>
                  <a:srgbClr val="1F497D"/>
                </a:solidFill>
                <a:latin typeface="Arial"/>
              </a:rPr>
              <a:t>.</a:t>
            </a:r>
          </a:p>
          <a:p>
            <a:pPr algn="just">
              <a:lnSpc>
                <a:spcPct val="100000"/>
              </a:lnSpc>
              <a:spcBef>
                <a:spcPts val="439"/>
              </a:spcBef>
              <a:buNone/>
            </a:pPr>
            <a:endParaRPr lang="en-US" sz="2200" b="0" strike="noStrike" spc="-1">
              <a:solidFill>
                <a:srgbClr val="1F497D"/>
              </a:solidFill>
              <a:latin typeface="Arial"/>
            </a:endParaRPr>
          </a:p>
          <a:p>
            <a:pPr marL="343080" indent="-343080" algn="just">
              <a:lnSpc>
                <a:spcPct val="100000"/>
              </a:lnSpc>
              <a:spcBef>
                <a:spcPts val="439"/>
              </a:spcBef>
              <a:buClr>
                <a:srgbClr val="4F81BD"/>
              </a:buClr>
              <a:buSzPct val="70000"/>
              <a:buFont typeface="Wingdings" charset="2"/>
              <a:buChar char=""/>
            </a:pPr>
            <a:r>
              <a:rPr lang="el-GR" sz="2200" b="0" strike="noStrike" spc="-1">
                <a:solidFill>
                  <a:srgbClr val="1F497D"/>
                </a:solidFill>
                <a:latin typeface="Arial"/>
              </a:rPr>
              <a:t>Θεωρείται μια από τις βασικές συνιστώσες στην αποτυχία ή επιτυχία των οργανισμών.</a:t>
            </a:r>
            <a:endParaRPr lang="en-US" sz="2200" b="0" strike="noStrike" spc="-1">
              <a:solidFill>
                <a:srgbClr val="1F497D"/>
              </a:solidFill>
              <a:latin typeface="Arial"/>
            </a:endParaRPr>
          </a:p>
          <a:p>
            <a:pPr marL="343080" indent="-343080" algn="just">
              <a:lnSpc>
                <a:spcPct val="100000"/>
              </a:lnSpc>
              <a:spcBef>
                <a:spcPts val="439"/>
              </a:spcBef>
              <a:buNone/>
              <a:tabLst>
                <a:tab pos="0" algn="l"/>
              </a:tabLst>
            </a:pPr>
            <a:endParaRPr lang="en-US" sz="2200" b="0" strike="noStrike" spc="-1">
              <a:solidFill>
                <a:srgbClr val="1F497D"/>
              </a:solidFill>
              <a:latin typeface="Arial"/>
            </a:endParaRPr>
          </a:p>
          <a:p>
            <a:pPr marL="343080" indent="-343080" algn="just">
              <a:lnSpc>
                <a:spcPct val="100000"/>
              </a:lnSpc>
              <a:spcBef>
                <a:spcPts val="439"/>
              </a:spcBef>
              <a:buNone/>
              <a:tabLst>
                <a:tab pos="0" algn="l"/>
              </a:tabLst>
            </a:pPr>
            <a:endParaRPr lang="en-US" sz="2200" b="0" strike="noStrike" spc="-1">
              <a:solidFill>
                <a:srgbClr val="1F497D"/>
              </a:solidFill>
              <a:latin typeface="Arial"/>
            </a:endParaRPr>
          </a:p>
          <a:p>
            <a:pPr marL="343080" indent="-343080" algn="just">
              <a:lnSpc>
                <a:spcPct val="100000"/>
              </a:lnSpc>
              <a:spcBef>
                <a:spcPts val="439"/>
              </a:spcBef>
              <a:buClr>
                <a:srgbClr val="4F81BD"/>
              </a:buClr>
              <a:buSzPct val="70000"/>
              <a:buFont typeface="Wingdings" charset="2"/>
              <a:buChar char=""/>
              <a:tabLst>
                <a:tab pos="0" algn="l"/>
              </a:tabLst>
            </a:pPr>
            <a:r>
              <a:rPr lang="el-GR" sz="2200" b="0" strike="noStrike" spc="-1">
                <a:solidFill>
                  <a:srgbClr val="1F497D"/>
                </a:solidFill>
                <a:latin typeface="Arial"/>
              </a:rPr>
              <a:t> Κάθε οργανισμός αναζητά την αποτελεσματικότερη και αποδοτικότερη μορφή ηγεσίας για εκείνη προκειμένου να «σταθεί», να ανελιχθεί και καταχυρώσει μια υψηλή ανταγωνιστική θέση στον τομέα που δραστηριοποιείται. </a:t>
            </a:r>
            <a:endParaRPr lang="en-US" sz="2200" b="0" strike="noStrike" spc="-1">
              <a:solidFill>
                <a:srgbClr val="1F497D"/>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p:cNvSpPr>
          <p:nvPr>
            <p:ph type="title"/>
          </p:nvPr>
        </p:nvSpPr>
        <p:spPr>
          <a:xfrm>
            <a:off x="1981080" y="260640"/>
            <a:ext cx="8457840" cy="647640"/>
          </a:xfrm>
          <a:prstGeom prst="rect">
            <a:avLst/>
          </a:prstGeom>
          <a:noFill/>
          <a:ln w="0">
            <a:noFill/>
          </a:ln>
        </p:spPr>
        <p:txBody>
          <a:bodyPr lIns="90000" tIns="45000" rIns="90000" bIns="45000" anchor="ctr">
            <a:normAutofit/>
          </a:bodyPr>
          <a:lstStyle/>
          <a:p>
            <a:pPr algn="ctr">
              <a:lnSpc>
                <a:spcPct val="100000"/>
              </a:lnSpc>
              <a:buNone/>
            </a:pPr>
            <a:r>
              <a:rPr lang="el-GR" sz="2800" b="0" strike="noStrike" cap="all" spc="-1">
                <a:solidFill>
                  <a:srgbClr val="1F497D"/>
                </a:solidFill>
                <a:latin typeface="Arial"/>
              </a:rPr>
              <a:t>Ορισμοσ Ηγεσιασ  </a:t>
            </a:r>
            <a:r>
              <a:rPr lang="en-US" sz="2800" b="0" strike="noStrike" cap="all" spc="-1">
                <a:solidFill>
                  <a:srgbClr val="1F497D"/>
                </a:solidFill>
                <a:latin typeface="Arial"/>
              </a:rPr>
              <a:t>II</a:t>
            </a:r>
            <a:endParaRPr lang="en-US" sz="2800" b="0" strike="noStrike" spc="-1">
              <a:solidFill>
                <a:srgbClr val="000000"/>
              </a:solidFill>
              <a:latin typeface="Arial"/>
            </a:endParaRPr>
          </a:p>
        </p:txBody>
      </p:sp>
      <p:sp>
        <p:nvSpPr>
          <p:cNvPr id="382" name="PlaceHolder 2"/>
          <p:cNvSpPr>
            <a:spLocks noGrp="1"/>
          </p:cNvSpPr>
          <p:nvPr>
            <p:ph/>
          </p:nvPr>
        </p:nvSpPr>
        <p:spPr>
          <a:xfrm>
            <a:off x="1847520" y="908640"/>
            <a:ext cx="8568720" cy="5760360"/>
          </a:xfrm>
          <a:prstGeom prst="rect">
            <a:avLst/>
          </a:prstGeom>
          <a:noFill/>
          <a:ln w="0">
            <a:noFill/>
          </a:ln>
        </p:spPr>
        <p:txBody>
          <a:bodyPr lIns="90000" tIns="45000" rIns="90000" bIns="45000" anchor="t">
            <a:noAutofit/>
          </a:bodyPr>
          <a:lstStyle/>
          <a:p>
            <a:pPr marL="343080" indent="-343080" algn="just">
              <a:lnSpc>
                <a:spcPct val="100000"/>
              </a:lnSpc>
              <a:spcBef>
                <a:spcPts val="459"/>
              </a:spcBef>
              <a:buClr>
                <a:srgbClr val="4F81BD"/>
              </a:buClr>
              <a:buSzPct val="70000"/>
              <a:buFont typeface="Wingdings" charset="2"/>
              <a:buChar char=""/>
            </a:pPr>
            <a:r>
              <a:rPr lang="el-GR" sz="2300" b="0" strike="noStrike" spc="-1">
                <a:solidFill>
                  <a:srgbClr val="1F497D"/>
                </a:solidFill>
                <a:latin typeface="Arial"/>
              </a:rPr>
              <a:t>«</a:t>
            </a:r>
            <a:r>
              <a:rPr lang="el-GR" sz="2000" b="0" strike="noStrike" spc="-1">
                <a:solidFill>
                  <a:srgbClr val="1F497D"/>
                </a:solidFill>
                <a:latin typeface="Arial"/>
              </a:rPr>
              <a:t>Ως ηγεσία θα µπορούσε να οριστεί η διαδικασία επηρεασµού της σκέψης, των συναισθηµάτων, των στάσεων και των συµπεριφορών µιας µικρής ή µεγάλης, τυπικής ή άτυπης οµάδας ανθρώπων από ένα άτοµο (ηγέτη), µε τέτοιο τρόπο ώστε εθελοντικά και πρόθυµα και µε την κατάλληλη συνεργασία να δίνουν τον καλύτερό τους εαυτό  για να υλοποιήσουν αποτελεσµατικούς στόχους που απορρέουν από την αποστολή της οµάδας και τη φιλοδοξία της για πρόοδο ή ένα καλύτερο µέλλον». (Μπουραντάς, 2005)</a:t>
            </a:r>
            <a:endParaRPr lang="en-US" sz="2000" b="0" strike="noStrike" spc="-1">
              <a:solidFill>
                <a:srgbClr val="1F497D"/>
              </a:solidFill>
              <a:latin typeface="Arial"/>
            </a:endParaRPr>
          </a:p>
          <a:p>
            <a:pPr marL="343080" indent="-343080" algn="just">
              <a:lnSpc>
                <a:spcPct val="100000"/>
              </a:lnSpc>
              <a:spcBef>
                <a:spcPts val="400"/>
              </a:spcBef>
              <a:buNone/>
              <a:tabLst>
                <a:tab pos="0" algn="l"/>
              </a:tabLst>
            </a:pPr>
            <a:endParaRPr lang="en-US" sz="2000" b="0" strike="noStrike" spc="-1">
              <a:solidFill>
                <a:srgbClr val="1F497D"/>
              </a:solidFill>
              <a:latin typeface="Arial"/>
            </a:endParaRPr>
          </a:p>
          <a:p>
            <a:pPr marL="343080" indent="-343080" algn="just">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Ο Stogdill (1950) ορίζει την ηγεσία ως μια διαδικασία επηρεασμού των δράσεων μια οργανωμένης ομάδας ατόμων, έτσι ώστε να εργαστούν πρόθυμα για την επίτευξη των ομαδικών στόχων. </a:t>
            </a:r>
            <a:endParaRPr lang="en-US" sz="2000" b="0" strike="noStrike" spc="-1">
              <a:solidFill>
                <a:srgbClr val="1F497D"/>
              </a:solidFill>
              <a:latin typeface="Arial"/>
            </a:endParaRPr>
          </a:p>
          <a:p>
            <a:pPr marL="343080" indent="-343080" algn="just">
              <a:lnSpc>
                <a:spcPct val="100000"/>
              </a:lnSpc>
              <a:spcBef>
                <a:spcPts val="400"/>
              </a:spcBef>
              <a:buNone/>
              <a:tabLst>
                <a:tab pos="0" algn="l"/>
              </a:tabLst>
            </a:pPr>
            <a:endParaRPr lang="en-US" sz="2000" b="0" strike="noStrike" spc="-1">
              <a:solidFill>
                <a:srgbClr val="1F497D"/>
              </a:solidFill>
              <a:latin typeface="Arial"/>
            </a:endParaRPr>
          </a:p>
          <a:p>
            <a:pPr marL="343080" indent="-343080" algn="just">
              <a:lnSpc>
                <a:spcPct val="100000"/>
              </a:lnSpc>
              <a:spcBef>
                <a:spcPts val="400"/>
              </a:spcBef>
              <a:buClr>
                <a:srgbClr val="4F81BD"/>
              </a:buClr>
              <a:buSzPct val="70000"/>
              <a:buFont typeface="Wingdings" charset="2"/>
              <a:buChar char=""/>
              <a:tabLst>
                <a:tab pos="0" algn="l"/>
              </a:tabLst>
            </a:pPr>
            <a:r>
              <a:rPr lang="el-GR" sz="2000" b="0" strike="noStrike" spc="-1">
                <a:solidFill>
                  <a:srgbClr val="1F497D"/>
                </a:solidFill>
                <a:latin typeface="Arial"/>
              </a:rPr>
              <a:t>Για τους </a:t>
            </a:r>
            <a:r>
              <a:rPr lang="en-US" sz="2000" b="0" strike="noStrike" spc="-1">
                <a:solidFill>
                  <a:srgbClr val="1F497D"/>
                </a:solidFill>
                <a:latin typeface="Arial"/>
              </a:rPr>
              <a:t>Hersey </a:t>
            </a:r>
            <a:r>
              <a:rPr lang="el-GR" sz="2000" b="0" strike="noStrike" spc="-1">
                <a:solidFill>
                  <a:srgbClr val="1F497D"/>
                </a:solidFill>
                <a:latin typeface="Arial"/>
              </a:rPr>
              <a:t>και </a:t>
            </a:r>
            <a:r>
              <a:rPr lang="en-US" sz="2000" b="0" strike="noStrike" spc="-1">
                <a:solidFill>
                  <a:srgbClr val="1F497D"/>
                </a:solidFill>
                <a:latin typeface="Arial"/>
              </a:rPr>
              <a:t>Blanchard</a:t>
            </a:r>
            <a:r>
              <a:rPr lang="el-GR" sz="2000" b="0" strike="noStrike" spc="-1">
                <a:solidFill>
                  <a:srgbClr val="1F497D"/>
                </a:solidFill>
                <a:latin typeface="Arial"/>
              </a:rPr>
              <a:t> (1972) «ηγεσία είναι μια διαδικασία που αποσκοπεί στο να επηρεάσει ένα άτομο ή μια ομάδα, με σκοπό να πραγματοποιηθούν ορισμένοι στόχοι σε ορισμένες συνθήκες».</a:t>
            </a:r>
            <a:endParaRPr lang="en-US" sz="2000" b="0" strike="noStrike" spc="-1">
              <a:solidFill>
                <a:srgbClr val="1F497D"/>
              </a:solidFill>
              <a:latin typeface="Arial"/>
            </a:endParaRPr>
          </a:p>
          <a:p>
            <a:pPr>
              <a:lnSpc>
                <a:spcPct val="100000"/>
              </a:lnSpc>
              <a:spcBef>
                <a:spcPts val="459"/>
              </a:spcBef>
              <a:buNone/>
              <a:tabLst>
                <a:tab pos="0" algn="l"/>
              </a:tabLst>
            </a:pPr>
            <a:endParaRPr lang="en-US" sz="2300" b="0" strike="noStrike" spc="-1">
              <a:solidFill>
                <a:srgbClr val="1F497D"/>
              </a:solidFill>
              <a:latin typeface="Arial"/>
            </a:endParaRPr>
          </a:p>
          <a:p>
            <a:pPr>
              <a:lnSpc>
                <a:spcPct val="100000"/>
              </a:lnSpc>
              <a:spcBef>
                <a:spcPts val="459"/>
              </a:spcBef>
              <a:buNone/>
              <a:tabLst>
                <a:tab pos="0" algn="l"/>
              </a:tabLst>
            </a:pPr>
            <a:endParaRPr lang="en-US" sz="2300" b="0" strike="noStrike" spc="-1">
              <a:solidFill>
                <a:srgbClr val="1F497D"/>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3933</TotalTime>
  <Words>3222</Words>
  <Application>Microsoft Office PowerPoint</Application>
  <PresentationFormat>Widescreen</PresentationFormat>
  <Paragraphs>310</Paragraphs>
  <Slides>40</Slides>
  <Notes>10</Notes>
  <HiddenSlides>1</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40</vt:i4>
      </vt:variant>
    </vt:vector>
  </HeadingPairs>
  <TitlesOfParts>
    <vt:vector size="54" baseType="lpstr">
      <vt:lpstr>Arial</vt:lpstr>
      <vt:lpstr>Bookman Old Style</vt:lpstr>
      <vt:lpstr>Symbol</vt:lpstr>
      <vt:lpstr>Tahoma</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Ηγεσία; </vt:lpstr>
      <vt:lpstr>PowerPoint Presentation</vt:lpstr>
      <vt:lpstr>Προσδοκώμενα μαθησιακά αποτελέσματα (1) </vt:lpstr>
      <vt:lpstr>Προσδοκώμενα μαθησιακά αποτελέσματα (2) </vt:lpstr>
      <vt:lpstr>Ηγεσια </vt:lpstr>
      <vt:lpstr>Εισαγωγικα</vt:lpstr>
      <vt:lpstr>Ορισμοσ Ηγεσιασ  I</vt:lpstr>
      <vt:lpstr>Ορισμοσ Ηγεσιασ  II</vt:lpstr>
      <vt:lpstr>Ορισμοσ Ηγεσιασ  III</vt:lpstr>
      <vt:lpstr>Ορισμοσ Ηγεσιασ  Iv</vt:lpstr>
      <vt:lpstr>Η εννοια τησ ηγεσιασ </vt:lpstr>
      <vt:lpstr>Χαρακτηριστικα ηγεσιασ  </vt:lpstr>
      <vt:lpstr>ΗΓΕΣΙΑ ΚΑΙ ΔΙΟΙΚΗΣΗ I</vt:lpstr>
      <vt:lpstr>Ηγεσια και διοικηση II</vt:lpstr>
      <vt:lpstr>Ηγεσια και διοικηση III </vt:lpstr>
      <vt:lpstr>ΠρΟΫποθεσεισ ηγεσιασ</vt:lpstr>
      <vt:lpstr>Ο διευθυντησ – ΗΓΕΤΗΣ II</vt:lpstr>
      <vt:lpstr>Τυπολογία του ηγέτη Ι</vt:lpstr>
      <vt:lpstr>Τυπολογία του ηγέτη ΙΙ</vt:lpstr>
      <vt:lpstr>Τυπολογία του ηγέτη ΙΙΙ</vt:lpstr>
      <vt:lpstr>PowerPoint Presentation</vt:lpstr>
      <vt:lpstr>Ηγεσία</vt:lpstr>
      <vt:lpstr>Ηγεσία και Management</vt:lpstr>
      <vt:lpstr>Θεωριεσ και είδη ηγεσίας</vt:lpstr>
      <vt:lpstr>ΠΡΟΣΕΓΓΙΣΕΙΣ ΤΗΣ ΗΓΕΣΙΑΣ – ΤΥΠΟΙ ΗΓΕΣΙΑΣ</vt:lpstr>
      <vt:lpstr>ΠΑΡΑΔΟΣΙΑΚΕΣ ΘΕΩΡΙΕΣ ΗΓΕΣΙΑΣ</vt:lpstr>
      <vt:lpstr>Συναλλακτική εξουσία </vt:lpstr>
      <vt:lpstr>Συναλλακτική ηγεσία </vt:lpstr>
      <vt:lpstr>ΣΥΓΧΡΟΝΕΣ ΘΕΩΡΙΕΣ ΗΓΕΣΙΑΣ</vt:lpstr>
      <vt:lpstr>Ηγεσία ενδυνάμωσης</vt:lpstr>
      <vt:lpstr>ΧΑΡΙΣΜΑΤΙΚΉ Ηγεσία</vt:lpstr>
      <vt:lpstr>Μετασχηματιστικη ηγεσια</vt:lpstr>
      <vt:lpstr>Μετασχηματιστικη ηγεσια</vt:lpstr>
      <vt:lpstr>Διαστασεισ τησ μετασχηματιστικησ ηγεσιασ, κατα τουσ leithwood &amp; jantzi, 2000</vt:lpstr>
      <vt:lpstr>Η μετασχηματιστικη ηγεσια ΚΑΤΑ ΤΟΝ BASS </vt:lpstr>
      <vt:lpstr>Η μετασχηματιστικη ηγεσια ΚΑΤΆ ΤΟΝ BASS</vt:lpstr>
      <vt:lpstr>Συναλλακτική και Μετασχηματιστική ηγεσία</vt:lpstr>
      <vt:lpstr>Χαρακτηριστικά τηΣ ανάπτυξηΣ  ενόΣ οργανισμού μάθησης μέσω τηΣ άσκησηΣ τηΣ ηγεσίαΣ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ΑΠΟΤΕΛΕΣΜΑΤΙΚΟΣ ΣΧΟΛΙΚΟΣ ΗΓΕΤΗΣ-ΔΙΕΥΘΥΝΤΗΣ</dc:title>
  <dc:subject/>
  <dc:creator>pantelis</dc:creator>
  <dc:description/>
  <cp:lastModifiedBy>ΖΑΧΑΡΟΥΛΑ ΤΑΒΟΥΛΑΡΗ</cp:lastModifiedBy>
  <cp:revision>430</cp:revision>
  <dcterms:created xsi:type="dcterms:W3CDTF">2018-02-04T09:49:53Z</dcterms:created>
  <dcterms:modified xsi:type="dcterms:W3CDTF">2024-12-22T06:40:33Z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Notes">
    <vt:i4>10</vt:i4>
  </property>
  <property fmtid="{D5CDD505-2E9C-101B-9397-08002B2CF9AE}" pid="4" name="PresentationFormat">
    <vt:lpwstr>Custom</vt:lpwstr>
  </property>
  <property fmtid="{D5CDD505-2E9C-101B-9397-08002B2CF9AE}" pid="5" name="Slides">
    <vt:i4>40</vt:i4>
  </property>
</Properties>
</file>