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7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3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9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5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152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2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312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5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183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4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21/3/22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783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</a:t>
            </a:r>
            <a:r>
              <a:rPr lang="el-GR" dirty="0" err="1"/>
              <a:t>Σαρικούδη</a:t>
            </a:r>
            <a:endParaRPr lang="el-GR" dirty="0"/>
          </a:p>
          <a:p>
            <a:r>
              <a:rPr lang="en-US" dirty="0"/>
              <a:t>gsarikoudi@yahoo.gr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Ανθρωπολογία της Κοινωνικής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160344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1" y="1568796"/>
            <a:ext cx="3541691" cy="4722254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93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αποσιώπηση των Δεκεμβριανών και </a:t>
            </a:r>
            <a:r>
              <a:rPr lang="el-GR"/>
              <a:t>του Εμφυλίου αποτέλεσε </a:t>
            </a:r>
            <a:r>
              <a:rPr lang="el-GR" dirty="0"/>
              <a:t>σημείο σύμπτωσης στον επίσημο λόγο των ηττημένων αλλά και των νικητών</a:t>
            </a:r>
          </a:p>
          <a:p>
            <a:r>
              <a:rPr lang="el-GR" dirty="0"/>
              <a:t>Ενώ ο εμφύλιος στον επίσημο λόγο  αποσιωπήθηκε, στη συλλογική μνήμη των ανθρώπων που την είχαν βιώσει, αυτός </a:t>
            </a:r>
            <a:r>
              <a:rPr lang="el-GR" dirty="0" err="1"/>
              <a:t>ορισμενες</a:t>
            </a:r>
            <a:r>
              <a:rPr lang="el-GR" dirty="0"/>
              <a:t> φορές είχε μεγαλύτερη βαρύτητα από την περίοδο της Κατοχής και της Αντίστασης.</a:t>
            </a:r>
          </a:p>
          <a:p>
            <a:pPr marL="0" indent="0">
              <a:buNone/>
            </a:pPr>
            <a:r>
              <a:rPr lang="el-GR" dirty="0"/>
              <a:t>Πχ έρευνες της Α</a:t>
            </a:r>
            <a:r>
              <a:rPr lang="en-US" dirty="0" err="1"/>
              <a:t>nna</a:t>
            </a:r>
            <a:r>
              <a:rPr lang="en-US" dirty="0"/>
              <a:t> Collard </a:t>
            </a:r>
            <a:r>
              <a:rPr lang="el-GR" dirty="0"/>
              <a:t>στον Άγιο </a:t>
            </a:r>
            <a:r>
              <a:rPr lang="en-US" dirty="0" err="1"/>
              <a:t>B</a:t>
            </a:r>
            <a:r>
              <a:rPr lang="el-GR" dirty="0" err="1"/>
              <a:t>ισσάριο</a:t>
            </a:r>
            <a:r>
              <a:rPr lang="el-GR" dirty="0"/>
              <a:t> Ευρυτανίας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και της </a:t>
            </a:r>
            <a:r>
              <a:rPr lang="el-GR" dirty="0" err="1"/>
              <a:t>Ρίκης</a:t>
            </a:r>
            <a:r>
              <a:rPr lang="el-GR" dirty="0"/>
              <a:t> Βαν </a:t>
            </a:r>
            <a:r>
              <a:rPr lang="el-GR" dirty="0" err="1"/>
              <a:t>Μπούσχοτεν</a:t>
            </a:r>
            <a:r>
              <a:rPr lang="el-GR" dirty="0"/>
              <a:t> στο Ζιάκα Γρεβενών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73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γίνεται με τις τραυματικές αναμνήσεις στην επόμενη γενιά;</a:t>
            </a:r>
            <a:endParaRPr lang="en-US" dirty="0"/>
          </a:p>
          <a:p>
            <a:r>
              <a:rPr lang="el-GR" dirty="0"/>
              <a:t>Σε ορισμένες περιπτώσεις το τραύμα μεταβιβάζεται στην επόμενη γενιά. Είναι η μετά-μνήμη (</a:t>
            </a:r>
            <a:r>
              <a:rPr lang="en-US" dirty="0"/>
              <a:t>post</a:t>
            </a:r>
            <a:r>
              <a:rPr lang="el-GR" dirty="0"/>
              <a:t>-</a:t>
            </a:r>
            <a:r>
              <a:rPr lang="en-US" dirty="0"/>
              <a:t>memory</a:t>
            </a:r>
            <a:r>
              <a:rPr lang="el-GR" dirty="0"/>
              <a:t>).</a:t>
            </a:r>
          </a:p>
          <a:p>
            <a:r>
              <a:rPr lang="el-GR" dirty="0"/>
              <a:t>Η τρίτη γενιά είναι αυτή που θέλει να μάθει και να επιστρέψει στις μνήμες και τις εμπειρίες της οικογένειας, που της προσδιορίζουν την ταυτότητα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</a:t>
            </a:r>
            <a:r>
              <a:rPr lang="el-GR" dirty="0" err="1">
                <a:effectLst/>
              </a:rPr>
              <a:t>εταβίβαση</a:t>
            </a:r>
            <a:r>
              <a:rPr lang="el-GR" dirty="0">
                <a:effectLst/>
              </a:rPr>
              <a:t> της μνήμης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90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609600" y="1298448"/>
            <a:ext cx="5386917" cy="863145"/>
          </a:xfrm>
        </p:spPr>
        <p:txBody>
          <a:bodyPr/>
          <a:lstStyle/>
          <a:p>
            <a:r>
              <a:rPr lang="el-GR" dirty="0"/>
              <a:t>Η Κοιλάδα των Πεσόντων (</a:t>
            </a:r>
            <a:r>
              <a:rPr lang="el-GR" dirty="0" err="1"/>
              <a:t>Valle</a:t>
            </a:r>
            <a:r>
              <a:rPr lang="el-GR" dirty="0"/>
              <a:t> de </a:t>
            </a:r>
            <a:r>
              <a:rPr lang="el-GR" dirty="0" err="1"/>
              <a:t>los</a:t>
            </a:r>
            <a:r>
              <a:rPr lang="el-GR" dirty="0"/>
              <a:t> </a:t>
            </a:r>
            <a:r>
              <a:rPr lang="el-GR" dirty="0" err="1"/>
              <a:t>Caídos</a:t>
            </a:r>
            <a:r>
              <a:rPr lang="el-GR" dirty="0"/>
              <a:t>), Ισπανία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" y="2201863"/>
            <a:ext cx="5690229" cy="4069724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97" y="2201863"/>
            <a:ext cx="5217582" cy="4069724"/>
          </a:xfr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Μνημεία της λήθης(;)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l-GR" dirty="0"/>
              <a:t>Πάρκο Εθνικής Συμφιλίωσης, Ελλάδα</a:t>
            </a:r>
          </a:p>
        </p:txBody>
      </p:sp>
    </p:spTree>
    <p:extLst>
      <p:ext uri="{BB962C8B-B14F-4D97-AF65-F5344CB8AC3E}">
        <p14:creationId xmlns:p14="http://schemas.microsoft.com/office/powerpoint/2010/main" val="370734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5846822" y="3170602"/>
            <a:ext cx="13642057" cy="68591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SDC14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978"/>
            <a:ext cx="5044225" cy="59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2 - Εικόνα" descr="SDC14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37" y="3317033"/>
            <a:ext cx="4924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Ό</a:t>
            </a:r>
            <a:r>
              <a:rPr lang="el-GR" dirty="0" err="1"/>
              <a:t>ταν</a:t>
            </a:r>
            <a:r>
              <a:rPr lang="el-GR" dirty="0"/>
              <a:t> ξεχνάμε τότε καταλαβαίνουμε τη σημασία της μνήμης</a:t>
            </a:r>
            <a:endParaRPr lang="en-US" dirty="0"/>
          </a:p>
          <a:p>
            <a:r>
              <a:rPr lang="el-GR" dirty="0"/>
              <a:t>Η μνήμη με τη λήθη σχέση διπλής εξάρτησης: λειτουργούν αντιθετικά και συμπληρωματικά</a:t>
            </a:r>
          </a:p>
          <a:p>
            <a:r>
              <a:rPr lang="el-GR" dirty="0"/>
              <a:t>Η λήθη είναι η άλλη όψη της μνήμης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Λήθη</a:t>
            </a:r>
          </a:p>
        </p:txBody>
      </p:sp>
    </p:spTree>
    <p:extLst>
      <p:ext uri="{BB962C8B-B14F-4D97-AF65-F5344CB8AC3E}">
        <p14:creationId xmlns:p14="http://schemas.microsoft.com/office/powerpoint/2010/main" val="9466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Εξαιτίας της φθοράς του χρόνου</a:t>
            </a:r>
          </a:p>
          <a:p>
            <a:r>
              <a:rPr lang="el-GR" dirty="0"/>
              <a:t>Παρεμβάλλονται νέες πληροφορίες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3 είδη λήθης στις αφηγήσεις </a:t>
            </a:r>
          </a:p>
          <a:p>
            <a:r>
              <a:rPr lang="el-GR" dirty="0"/>
              <a:t>Δεν μας ενδιαφέρει πλέον το γεγονός</a:t>
            </a:r>
          </a:p>
          <a:p>
            <a:r>
              <a:rPr lang="el-GR" dirty="0"/>
              <a:t>Δεν το έχουμε ξεχάσει, αλλά το αποσιωπούμε</a:t>
            </a:r>
          </a:p>
          <a:p>
            <a:r>
              <a:rPr lang="el-GR" dirty="0"/>
              <a:t>Απωθούμε τραυματικές εμπειρίες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ξεχνάμε;</a:t>
            </a:r>
          </a:p>
        </p:txBody>
      </p:sp>
    </p:spTree>
    <p:extLst>
      <p:ext uri="{BB962C8B-B14F-4D97-AF65-F5344CB8AC3E}">
        <p14:creationId xmlns:p14="http://schemas.microsoft.com/office/powerpoint/2010/main" val="190746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Ανακατασκευή  λειτουργία της μνήμης (</a:t>
            </a:r>
            <a:r>
              <a:rPr lang="el-GR" dirty="0" err="1"/>
              <a:t>Freud</a:t>
            </a:r>
            <a:r>
              <a:rPr lang="el-GR" dirty="0"/>
              <a:t> και </a:t>
            </a:r>
            <a:r>
              <a:rPr lang="el-GR" dirty="0" err="1"/>
              <a:t>Bartlett</a:t>
            </a:r>
            <a:r>
              <a:rPr lang="el-GR" dirty="0"/>
              <a:t>): Το άτομο κατασκευάζει το παρελθόν του. Διαλέγει μερικά γεγονότα, λησμονεί άλλα, τα εξογκώνει ή τα μικραίνει. </a:t>
            </a:r>
          </a:p>
          <a:p>
            <a:r>
              <a:rPr lang="el-GR" dirty="0"/>
              <a:t>Κατά τον </a:t>
            </a:r>
            <a:r>
              <a:rPr lang="el-GR" dirty="0" err="1"/>
              <a:t>Freud</a:t>
            </a:r>
            <a:r>
              <a:rPr lang="el-GR" dirty="0"/>
              <a:t> η </a:t>
            </a:r>
            <a:r>
              <a:rPr lang="el-GR" dirty="0" err="1"/>
              <a:t>ανακατασκευαστική</a:t>
            </a:r>
            <a:r>
              <a:rPr lang="el-GR" dirty="0"/>
              <a:t> λειτουργία της μνήμης ενεργοποιείται κυρίως για την απώθηση τραυματικών εμπειριών</a:t>
            </a:r>
          </a:p>
          <a:p>
            <a:r>
              <a:rPr lang="el-GR" dirty="0"/>
              <a:t>Ωραία μνήμη- Άσχημη λήθη</a:t>
            </a:r>
          </a:p>
          <a:p>
            <a:r>
              <a:rPr lang="el-GR" dirty="0"/>
              <a:t>Το παρελθόν μας αποτελείται και από γεγονότα μνήμης και από γεγονότα λήθης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Ψυχολογία</a:t>
            </a:r>
          </a:p>
        </p:txBody>
      </p:sp>
    </p:spTree>
    <p:extLst>
      <p:ext uri="{BB962C8B-B14F-4D97-AF65-F5344CB8AC3E}">
        <p14:creationId xmlns:p14="http://schemas.microsoft.com/office/powerpoint/2010/main" val="4245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C0FF7E25-327B-314D-8989-EC22D022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λογοκρισία της </a:t>
            </a:r>
            <a:r>
              <a:rPr lang="el-GR" dirty="0" err="1"/>
              <a:t>μνήμης</a:t>
            </a:r>
            <a:r>
              <a:rPr lang="el-GR" dirty="0"/>
              <a:t>, οι </a:t>
            </a:r>
            <a:r>
              <a:rPr lang="el-GR" dirty="0" err="1"/>
              <a:t>σιωπές</a:t>
            </a:r>
            <a:r>
              <a:rPr lang="el-GR" dirty="0"/>
              <a:t>, ο αγώνας για την επικράτηση των </a:t>
            </a:r>
            <a:r>
              <a:rPr lang="el-GR" dirty="0" err="1"/>
              <a:t>ένδοξων</a:t>
            </a:r>
            <a:r>
              <a:rPr lang="el-GR" dirty="0"/>
              <a:t> </a:t>
            </a:r>
            <a:r>
              <a:rPr lang="el-GR" dirty="0" err="1"/>
              <a:t>αναμνήσεων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στρατηγικές</a:t>
            </a:r>
            <a:r>
              <a:rPr lang="el-GR" dirty="0"/>
              <a:t> </a:t>
            </a:r>
            <a:r>
              <a:rPr lang="el-GR" dirty="0" err="1"/>
              <a:t>διαχείρισης</a:t>
            </a:r>
            <a:r>
              <a:rPr lang="el-GR" dirty="0"/>
              <a:t> της </a:t>
            </a:r>
            <a:r>
              <a:rPr lang="el-GR" dirty="0" err="1"/>
              <a:t>μνήμης</a:t>
            </a:r>
            <a:r>
              <a:rPr lang="el-GR" dirty="0"/>
              <a:t> </a:t>
            </a:r>
          </a:p>
          <a:p>
            <a:r>
              <a:rPr lang="el-GR" dirty="0" err="1"/>
              <a:t>Αυτοι</a:t>
            </a:r>
            <a:r>
              <a:rPr lang="el-GR" dirty="0"/>
              <a:t>́ που </a:t>
            </a:r>
            <a:r>
              <a:rPr lang="el-GR" dirty="0" err="1"/>
              <a:t>γράφουν</a:t>
            </a:r>
            <a:r>
              <a:rPr lang="el-GR" dirty="0"/>
              <a:t> και </a:t>
            </a:r>
            <a:r>
              <a:rPr lang="el-GR" dirty="0" err="1"/>
              <a:t>μεταβιβάζουν</a:t>
            </a:r>
            <a:r>
              <a:rPr lang="el-GR" dirty="0"/>
              <a:t> το </a:t>
            </a:r>
            <a:r>
              <a:rPr lang="el-GR" dirty="0" err="1"/>
              <a:t>παρελθόν</a:t>
            </a:r>
            <a:r>
              <a:rPr lang="el-GR" dirty="0"/>
              <a:t> </a:t>
            </a:r>
            <a:r>
              <a:rPr lang="el-GR" dirty="0" err="1"/>
              <a:t>ενδιαφέρονται</a:t>
            </a:r>
            <a:r>
              <a:rPr lang="el-GR" dirty="0"/>
              <a:t> </a:t>
            </a:r>
            <a:r>
              <a:rPr lang="el-GR" dirty="0" err="1"/>
              <a:t>περισσότερο</a:t>
            </a:r>
            <a:r>
              <a:rPr lang="el-GR" dirty="0"/>
              <a:t> για την </a:t>
            </a:r>
            <a:r>
              <a:rPr lang="el-GR" dirty="0" err="1"/>
              <a:t>κατασκευη</a:t>
            </a:r>
            <a:r>
              <a:rPr lang="el-GR" dirty="0"/>
              <a:t>́ </a:t>
            </a:r>
            <a:r>
              <a:rPr lang="el-GR" dirty="0" err="1"/>
              <a:t>συγκεκριμένων</a:t>
            </a:r>
            <a:r>
              <a:rPr lang="el-GR" dirty="0"/>
              <a:t> </a:t>
            </a:r>
            <a:r>
              <a:rPr lang="el-GR" dirty="0" err="1"/>
              <a:t>μνημών</a:t>
            </a:r>
            <a:r>
              <a:rPr lang="el-GR" dirty="0"/>
              <a:t> του </a:t>
            </a:r>
            <a:r>
              <a:rPr lang="el-GR" dirty="0" err="1"/>
              <a:t>παρελθόντος</a:t>
            </a:r>
            <a:r>
              <a:rPr lang="el-GR" dirty="0"/>
              <a:t> </a:t>
            </a:r>
            <a:r>
              <a:rPr lang="el-GR" dirty="0" err="1"/>
              <a:t>παρα</a:t>
            </a:r>
            <a:r>
              <a:rPr lang="el-GR" dirty="0"/>
              <a:t>́ για την </a:t>
            </a:r>
            <a:r>
              <a:rPr lang="el-GR" dirty="0" err="1"/>
              <a:t>ίδια</a:t>
            </a:r>
            <a:r>
              <a:rPr lang="el-GR" dirty="0"/>
              <a:t> την </a:t>
            </a:r>
            <a:r>
              <a:rPr lang="el-GR" dirty="0" err="1"/>
              <a:t>ιστορία</a:t>
            </a:r>
            <a:r>
              <a:rPr lang="el-GR" dirty="0"/>
              <a:t>. </a:t>
            </a:r>
          </a:p>
          <a:p>
            <a:r>
              <a:rPr lang="el-GR" dirty="0" err="1"/>
              <a:t>Ένα</a:t>
            </a:r>
            <a:r>
              <a:rPr lang="el-GR" dirty="0"/>
              <a:t> </a:t>
            </a:r>
            <a:r>
              <a:rPr lang="el-GR" dirty="0" err="1"/>
              <a:t>ιστορικο</a:t>
            </a:r>
            <a:r>
              <a:rPr lang="el-GR" dirty="0"/>
              <a:t>́ </a:t>
            </a:r>
            <a:r>
              <a:rPr lang="el-GR" dirty="0" err="1"/>
              <a:t>γεγονός</a:t>
            </a:r>
            <a:r>
              <a:rPr lang="el-GR" dirty="0"/>
              <a:t> </a:t>
            </a:r>
            <a:r>
              <a:rPr lang="el-GR" dirty="0" err="1"/>
              <a:t>κοινωνικής</a:t>
            </a:r>
            <a:r>
              <a:rPr lang="el-GR" dirty="0"/>
              <a:t> </a:t>
            </a:r>
            <a:r>
              <a:rPr lang="el-GR" dirty="0" err="1"/>
              <a:t>λήθης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το </a:t>
            </a:r>
            <a:r>
              <a:rPr lang="el-GR" dirty="0" err="1"/>
              <a:t>Ολοκαύτωμα</a:t>
            </a:r>
            <a:r>
              <a:rPr lang="el-GR" dirty="0"/>
              <a:t>. </a:t>
            </a:r>
          </a:p>
          <a:p>
            <a:r>
              <a:rPr lang="el-GR" dirty="0"/>
              <a:t>Οι </a:t>
            </a:r>
            <a:r>
              <a:rPr lang="el-GR" dirty="0" err="1"/>
              <a:t>γερμανοι</a:t>
            </a:r>
            <a:r>
              <a:rPr lang="el-GR" dirty="0"/>
              <a:t>́ «</a:t>
            </a:r>
            <a:r>
              <a:rPr lang="el-GR" dirty="0" err="1"/>
              <a:t>αρνούνται</a:t>
            </a:r>
            <a:r>
              <a:rPr lang="el-GR" dirty="0"/>
              <a:t>» να </a:t>
            </a:r>
            <a:r>
              <a:rPr lang="el-GR" dirty="0" err="1"/>
              <a:t>αναφερθούν</a:t>
            </a:r>
            <a:r>
              <a:rPr lang="el-GR" dirty="0"/>
              <a:t> στο </a:t>
            </a:r>
            <a:r>
              <a:rPr lang="el-GR" dirty="0" err="1"/>
              <a:t>Ολοκαύτωμα</a:t>
            </a:r>
            <a:r>
              <a:rPr lang="el-GR" dirty="0"/>
              <a:t> και στον Β΄ΠΠ, </a:t>
            </a:r>
            <a:r>
              <a:rPr lang="el-GR" dirty="0" err="1"/>
              <a:t>ενω</a:t>
            </a:r>
            <a:r>
              <a:rPr lang="el-GR" dirty="0"/>
              <a:t>́ </a:t>
            </a:r>
            <a:r>
              <a:rPr lang="el-GR" dirty="0" err="1"/>
              <a:t>τονίζουν</a:t>
            </a:r>
            <a:r>
              <a:rPr lang="el-GR" dirty="0"/>
              <a:t> το </a:t>
            </a:r>
            <a:r>
              <a:rPr lang="el-GR" dirty="0" err="1"/>
              <a:t>τέλος</a:t>
            </a:r>
            <a:r>
              <a:rPr lang="el-GR" dirty="0"/>
              <a:t> του </a:t>
            </a:r>
            <a:r>
              <a:rPr lang="el-GR" dirty="0" err="1"/>
              <a:t>Πολέμου</a:t>
            </a:r>
            <a:r>
              <a:rPr lang="el-GR" dirty="0"/>
              <a:t> και την </a:t>
            </a:r>
            <a:r>
              <a:rPr lang="el-GR" dirty="0" err="1"/>
              <a:t>ένωση</a:t>
            </a:r>
            <a:r>
              <a:rPr lang="el-GR" dirty="0"/>
              <a:t> της </a:t>
            </a:r>
            <a:r>
              <a:rPr lang="el-GR" dirty="0" err="1"/>
              <a:t>Ανατολικής</a:t>
            </a:r>
            <a:r>
              <a:rPr lang="el-GR" dirty="0"/>
              <a:t> και </a:t>
            </a:r>
            <a:r>
              <a:rPr lang="el-GR" dirty="0" err="1"/>
              <a:t>Δυτικής</a:t>
            </a:r>
            <a:r>
              <a:rPr lang="el-GR" dirty="0"/>
              <a:t> </a:t>
            </a:r>
            <a:r>
              <a:rPr lang="el-GR" dirty="0" err="1"/>
              <a:t>γερμανίας</a:t>
            </a:r>
            <a:r>
              <a:rPr lang="el-GR" dirty="0"/>
              <a:t>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73EA017-A36F-0E49-8F61-31B58258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Θεσμικά οργανωμένη λήθη</a:t>
            </a:r>
          </a:p>
        </p:txBody>
      </p:sp>
    </p:spTree>
    <p:extLst>
      <p:ext uri="{BB962C8B-B14F-4D97-AF65-F5344CB8AC3E}">
        <p14:creationId xmlns:p14="http://schemas.microsoft.com/office/powerpoint/2010/main" val="13905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3F2113D-A3E8-FD4E-A00E-7D80EDE4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περίπτωση της Ελλάδας, γεγονότα που ανήκουν στην κοινωνική λήθη: η </a:t>
            </a:r>
            <a:r>
              <a:rPr lang="el-GR" dirty="0" err="1"/>
              <a:t>Μικρασιατικη</a:t>
            </a:r>
            <a:r>
              <a:rPr lang="el-GR" dirty="0"/>
              <a:t>́ </a:t>
            </a:r>
            <a:r>
              <a:rPr lang="el-GR" dirty="0" err="1"/>
              <a:t>καταστροφη</a:t>
            </a:r>
            <a:r>
              <a:rPr lang="el-GR" dirty="0"/>
              <a:t>́, η </a:t>
            </a:r>
            <a:r>
              <a:rPr lang="el-GR" dirty="0" err="1"/>
              <a:t>κατάληψη</a:t>
            </a:r>
            <a:r>
              <a:rPr lang="el-GR" dirty="0"/>
              <a:t> της </a:t>
            </a:r>
            <a:r>
              <a:rPr lang="el-GR" dirty="0" err="1"/>
              <a:t>Κύπρου</a:t>
            </a:r>
            <a:r>
              <a:rPr lang="el-GR" dirty="0"/>
              <a:t>, ο Εμφύλιος και η Δικτατορία </a:t>
            </a:r>
          </a:p>
          <a:p>
            <a:r>
              <a:rPr lang="el-GR" dirty="0"/>
              <a:t>Τα </a:t>
            </a:r>
            <a:r>
              <a:rPr lang="el-GR" dirty="0" err="1"/>
              <a:t>πρώτα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τραυματικα</a:t>
            </a:r>
            <a:r>
              <a:rPr lang="el-GR" dirty="0"/>
              <a:t>́ και </a:t>
            </a:r>
            <a:r>
              <a:rPr lang="el-GR" dirty="0" err="1"/>
              <a:t>πληγώνουν</a:t>
            </a:r>
            <a:r>
              <a:rPr lang="el-GR" dirty="0"/>
              <a:t>, τα </a:t>
            </a:r>
            <a:r>
              <a:rPr lang="el-GR" dirty="0" err="1"/>
              <a:t>δεύτερα</a:t>
            </a:r>
            <a:r>
              <a:rPr lang="el-GR" dirty="0"/>
              <a:t> </a:t>
            </a:r>
            <a:r>
              <a:rPr lang="el-GR" dirty="0" err="1"/>
              <a:t>εγείρουν</a:t>
            </a:r>
            <a:r>
              <a:rPr lang="el-GR" dirty="0"/>
              <a:t>, </a:t>
            </a:r>
            <a:r>
              <a:rPr lang="el-GR" dirty="0" err="1"/>
              <a:t>επιπλέον</a:t>
            </a:r>
            <a:r>
              <a:rPr lang="el-GR" dirty="0"/>
              <a:t>, </a:t>
            </a:r>
            <a:r>
              <a:rPr lang="el-GR" dirty="0" err="1"/>
              <a:t>αισθήματα</a:t>
            </a:r>
            <a:r>
              <a:rPr lang="el-GR" dirty="0"/>
              <a:t> </a:t>
            </a:r>
            <a:r>
              <a:rPr lang="el-GR" dirty="0" err="1"/>
              <a:t>ντροπής</a:t>
            </a:r>
            <a:endParaRPr lang="el-GR" dirty="0"/>
          </a:p>
          <a:p>
            <a:r>
              <a:rPr lang="el-GR" dirty="0"/>
              <a:t>Η δεκαετία του 1940 αποτελεί προνομιακή ιστορική περίοδο για να μελετηθούν ζητήματα μνήμης και λήθης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E518A35-F220-1B4D-B52D-4BAF0076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67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4" y="1371600"/>
            <a:ext cx="5437537" cy="1863749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θεσμική, οργανωμένη λήθη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0219"/>
            <a:ext cx="5614058" cy="3423311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>
            <a:off x="4433777" y="3732028"/>
            <a:ext cx="3402418" cy="962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7959025" y="4694829"/>
            <a:ext cx="1722475" cy="5741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 8, 1945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53" y="1371600"/>
            <a:ext cx="6229978" cy="457200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Δεκεμβριανά 1944</a:t>
            </a:r>
          </a:p>
        </p:txBody>
      </p:sp>
    </p:spTree>
    <p:extLst>
      <p:ext uri="{BB962C8B-B14F-4D97-AF65-F5344CB8AC3E}">
        <p14:creationId xmlns:p14="http://schemas.microsoft.com/office/powerpoint/2010/main" val="15870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0725" cy="4186989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743199"/>
            <a:ext cx="6257843" cy="39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13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435</Words>
  <Application>Microsoft Macintosh PowerPoint</Application>
  <PresentationFormat>Ευρεία οθόνη</PresentationFormat>
  <Paragraphs>42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Χαρτί</vt:lpstr>
      <vt:lpstr>Ανθρωπολογία της Κοινωνικής Μνήμης</vt:lpstr>
      <vt:lpstr>Λήθη</vt:lpstr>
      <vt:lpstr>Γιατί ξεχνάμε;</vt:lpstr>
      <vt:lpstr>Ψυχολογία</vt:lpstr>
      <vt:lpstr>Θεσμικά οργανωμένη λήθη</vt:lpstr>
      <vt:lpstr>Παρουσίαση του PowerPoint</vt:lpstr>
      <vt:lpstr>θεσμική, οργανωμένη λήθη</vt:lpstr>
      <vt:lpstr>Δεκεμβριανά 1944</vt:lpstr>
      <vt:lpstr>Παρουσίαση του PowerPoint</vt:lpstr>
      <vt:lpstr>Παρουσίαση του PowerPoint</vt:lpstr>
      <vt:lpstr>Παρουσίαση του PowerPoint</vt:lpstr>
      <vt:lpstr>Mεταβίβαση της μνήμης</vt:lpstr>
      <vt:lpstr>Μνημεία της λήθης(;)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Ανθρωπολογία της Κοινωνικής Μνήμης</dc:title>
  <dc:creator>ortuki ortuki</dc:creator>
  <cp:lastModifiedBy>Geo</cp:lastModifiedBy>
  <cp:revision>10</cp:revision>
  <dcterms:created xsi:type="dcterms:W3CDTF">2018-03-17T18:15:38Z</dcterms:created>
  <dcterms:modified xsi:type="dcterms:W3CDTF">2022-03-23T18:59:33Z</dcterms:modified>
</cp:coreProperties>
</file>