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66" r:id="rId4"/>
    <p:sldId id="273" r:id="rId5"/>
    <p:sldId id="275" r:id="rId6"/>
    <p:sldId id="274" r:id="rId7"/>
    <p:sldId id="276" r:id="rId8"/>
    <p:sldId id="259" r:id="rId9"/>
    <p:sldId id="260" r:id="rId10"/>
    <p:sldId id="277" r:id="rId11"/>
    <p:sldId id="280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8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5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128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9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7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929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4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281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15/3/22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359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</a:t>
            </a:r>
            <a:r>
              <a:rPr lang="el-GR" dirty="0" err="1"/>
              <a:t>Σαρικούδη</a:t>
            </a:r>
            <a:endParaRPr lang="el-GR" dirty="0"/>
          </a:p>
          <a:p>
            <a:r>
              <a:rPr lang="en-US" dirty="0"/>
              <a:t>gsarikoudi@yahoo.gr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Ανθρωπολογία της Κοινωνικής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356541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78D8F728-5640-5840-8F73-726E9AB70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Σημαντικό στοιχείο στη διατήρηση της κοινωνικής μνήμης κατά τον </a:t>
            </a:r>
            <a:r>
              <a:rPr lang="en-US" dirty="0" err="1"/>
              <a:t>Connerton</a:t>
            </a:r>
            <a:r>
              <a:rPr lang="en-US" dirty="0"/>
              <a:t> </a:t>
            </a:r>
            <a:r>
              <a:rPr lang="el-GR" dirty="0"/>
              <a:t>οι τελετουργίες</a:t>
            </a:r>
          </a:p>
          <a:p>
            <a:r>
              <a:rPr lang="el-GR" dirty="0"/>
              <a:t>Χρησιμοποιεί το παράδειγμα της αναπαράστασης του Πραξικοπήματος της Μπιραρίας του Χίτλερ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460B37A-8E6A-AF4F-8637-253D4553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75F1A1-9B50-874E-909F-0F986A083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88" y="3713534"/>
            <a:ext cx="3082628" cy="22049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03D461B-0F3F-A449-AFA6-8CA8133B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8" y="3536004"/>
            <a:ext cx="3843398" cy="255999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C7AC49F-7CE4-1A48-AA78-AA915E4D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61" y="3713534"/>
            <a:ext cx="3267700" cy="23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3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C75C7227-65B4-B14C-9050-A5B97A6C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αναπαράσταση δίνει μια νέα ερμηνεία στα ιστορικά γεγονότα</a:t>
            </a:r>
          </a:p>
          <a:p>
            <a:r>
              <a:rPr lang="el-GR" dirty="0"/>
              <a:t>Οι τελετές δεν θύμιζαν απλώς το γεγονός, αλλά τα </a:t>
            </a:r>
            <a:r>
              <a:rPr lang="el-GR" dirty="0" err="1"/>
              <a:t>εδραιώναν</a:t>
            </a:r>
            <a:r>
              <a:rPr lang="el-GR" dirty="0"/>
              <a:t> με την ετήσια επανάληψη της τελετής</a:t>
            </a:r>
          </a:p>
          <a:p>
            <a:r>
              <a:rPr lang="el-GR" dirty="0"/>
              <a:t>Καθιερώνονται «από τα πάνω» ως μέσο επιβολής της κυρίαρχης ελίτ. </a:t>
            </a:r>
          </a:p>
          <a:p>
            <a:r>
              <a:rPr lang="el-GR" dirty="0"/>
              <a:t>Μέσω αυτών η εξουσία επιδεικνύει την ισχύ της και ευχαριστεί τους θεατές.</a:t>
            </a:r>
          </a:p>
          <a:p>
            <a:r>
              <a:rPr lang="el-GR" dirty="0"/>
              <a:t>Η τυπολογία και η επανάληψη ενισχύουν το βάρος που αποκτούν οι τελετές</a:t>
            </a:r>
          </a:p>
          <a:p>
            <a:r>
              <a:rPr lang="el-GR" dirty="0"/>
              <a:t>Αναφέρονται σε συγκεκριμένες στιγμές του παρελθόντος που εξυπηρετούν το παρόν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A18B389-B26B-A44D-AE79-40CB9D28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343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A9EEB79-FAA5-4849-8B5E-95C7C837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εθνικές επέτειοι αντιπαραβάλουν το έθνος απέναντι σε έναν εξωτερικό εχθρό. </a:t>
            </a:r>
          </a:p>
          <a:p>
            <a:r>
              <a:rPr lang="el-GR" dirty="0"/>
              <a:t>Ο Εμφύλιος πόλεμος ήταν κάτι διαφορετικό. Ο εορτασμός του διασπά το εθνικό ενοποιητικό αφήγημα</a:t>
            </a:r>
          </a:p>
          <a:p>
            <a:r>
              <a:rPr lang="el-GR" dirty="0"/>
              <a:t>Ο εορτασμός της 29</a:t>
            </a:r>
            <a:r>
              <a:rPr lang="el-GR" baseline="30000" dirty="0"/>
              <a:t>ης</a:t>
            </a:r>
            <a:r>
              <a:rPr lang="el-GR" dirty="0"/>
              <a:t> Αυγούστου προϋπέθετε τη συσχέτισή της με τις υπόλοιπες εθνικές εορτές- ο αντίπαλος παρουσιάστηκε ως εθνικός εχθρός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24F177E-583E-B440-8472-0EE47D30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29</a:t>
            </a:r>
            <a:r>
              <a:rPr lang="el-GR" baseline="30000" dirty="0"/>
              <a:t>η</a:t>
            </a:r>
            <a:r>
              <a:rPr lang="el-GR" dirty="0"/>
              <a:t> Αυγούστου</a:t>
            </a:r>
          </a:p>
        </p:txBody>
      </p:sp>
    </p:spTree>
    <p:extLst>
      <p:ext uri="{BB962C8B-B14F-4D97-AF65-F5344CB8AC3E}">
        <p14:creationId xmlns:p14="http://schemas.microsoft.com/office/powerpoint/2010/main" val="287990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F2813D-003B-B246-9209-8C60B9283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0" t="963" r="48161"/>
          <a:stretch/>
        </p:blipFill>
        <p:spPr>
          <a:xfrm>
            <a:off x="437745" y="1585606"/>
            <a:ext cx="2986392" cy="3961995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2B641915-5960-C648-AE9C-85D1B940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ECEC65-F315-C94B-B34C-FF4B2A5D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45" y="3419407"/>
            <a:ext cx="3447956" cy="180299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A3322E9-4375-0D4C-A49B-B4FE93C9F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109" y="2094620"/>
            <a:ext cx="4506744" cy="29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0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2CC261C-3DF1-2F45-812F-3F8DB95C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624" y="3465883"/>
            <a:ext cx="4176513" cy="3084614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8BC1BC5F-E316-7E49-905E-90C3C824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FFA729D-7AE7-4B43-A91C-B6902A96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42" y="3429000"/>
            <a:ext cx="4521876" cy="315838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9C71F2-F243-864D-ADB3-4E20A0435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716" y="417025"/>
            <a:ext cx="4176513" cy="28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981200" y="1371600"/>
            <a:ext cx="8699770" cy="4724400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«</a:t>
            </a:r>
            <a:r>
              <a:rPr lang="el-GR" sz="2800" i="1" dirty="0"/>
              <a:t>Τα μέλη μιας κοινωνία έχουν μια συλλογική συνείδηση, δηλαδή ακολουθούν ένα κοινό σύνολο αντιλήψεων, συναισθημάτων και πεποιθήσεων</a:t>
            </a:r>
            <a:r>
              <a:rPr lang="el-GR" sz="2800" dirty="0"/>
              <a:t>».</a:t>
            </a:r>
          </a:p>
          <a:p>
            <a:pPr algn="just"/>
            <a:r>
              <a:rPr lang="el-GR" sz="2800" dirty="0"/>
              <a:t>«Συλλογικός αναβρασμός»</a:t>
            </a:r>
            <a:r>
              <a:rPr lang="en-US" sz="2800" dirty="0"/>
              <a:t>/</a:t>
            </a:r>
            <a:r>
              <a:rPr lang="el-GR" sz="2800" dirty="0"/>
              <a:t>συναισθηματική φόρτιση</a:t>
            </a:r>
          </a:p>
          <a:p>
            <a:pPr marL="0" indent="0" algn="just">
              <a:buNone/>
            </a:pPr>
            <a:r>
              <a:rPr lang="el-GR" sz="2800" dirty="0"/>
              <a:t>Έργα του: </a:t>
            </a:r>
          </a:p>
          <a:p>
            <a:pPr lvl="1" algn="just"/>
            <a:r>
              <a:rPr lang="el-GR" dirty="0"/>
              <a:t>1893: </a:t>
            </a:r>
            <a:r>
              <a:rPr lang="el-GR" i="1" dirty="0"/>
              <a:t>Ο καταμερισμός της εργασίας στην κοινωνία</a:t>
            </a:r>
          </a:p>
          <a:p>
            <a:pPr lvl="1" algn="just"/>
            <a:r>
              <a:rPr lang="el-GR" dirty="0"/>
              <a:t>1895: </a:t>
            </a:r>
            <a:r>
              <a:rPr lang="el-GR" i="1" dirty="0"/>
              <a:t>Κανόνες κοινωνιολογικής μεθόδου.</a:t>
            </a:r>
          </a:p>
          <a:p>
            <a:pPr lvl="1" algn="just"/>
            <a:r>
              <a:rPr lang="el-GR" dirty="0"/>
              <a:t>1897: Η </a:t>
            </a:r>
            <a:r>
              <a:rPr lang="el-GR" i="1" dirty="0"/>
              <a:t>αυτοκτονία: κοινωνιολογική ανάλυση των ποσοστών αυτοκτονίας μεταξύ καθολικών και προτεσταντικών πληθυσμών.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 err="1"/>
              <a:t>Émile</a:t>
            </a:r>
            <a:r>
              <a:rPr lang="el-GR" sz="4400" b="1" dirty="0"/>
              <a:t> </a:t>
            </a:r>
            <a:r>
              <a:rPr lang="el-GR" sz="4400" b="1" dirty="0" err="1"/>
              <a:t>Durkheim</a:t>
            </a:r>
            <a:r>
              <a:rPr lang="el-GR" sz="4400" b="1" dirty="0"/>
              <a:t> </a:t>
            </a:r>
            <a:r>
              <a:rPr lang="el-GR" sz="4400" dirty="0"/>
              <a:t>(1858-1917)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746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1556792"/>
            <a:ext cx="3029213" cy="4483234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Maurice </a:t>
            </a:r>
            <a:r>
              <a:rPr lang="en-US" dirty="0" err="1">
                <a:effectLst/>
              </a:rPr>
              <a:t>Halbwachs</a:t>
            </a:r>
            <a:r>
              <a:rPr lang="el-GR" dirty="0">
                <a:effectLst/>
              </a:rPr>
              <a:t> (1877- 1945)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3229" r="4347" b="3605"/>
          <a:stretch/>
        </p:blipFill>
        <p:spPr>
          <a:xfrm>
            <a:off x="2567608" y="1556792"/>
            <a:ext cx="3168352" cy="44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Συλλογική μνήμη: «</a:t>
            </a:r>
            <a:r>
              <a:rPr lang="el-GR" i="1" dirty="0"/>
              <a:t>η μνήμη δεν περιορίζεται στην ανάμνηση απλώς και ανάκληση του παρελθόντος, αλλά περιλαμβάνει ένα πλέγμα εξωτερικών προς το άτομο σχέσεων, μορφών και αντικειμένων που στηρίζουν, </a:t>
            </a:r>
            <a:r>
              <a:rPr lang="el-GR" i="1" dirty="0" err="1"/>
              <a:t>εξαντικειμενικεύουν</a:t>
            </a:r>
            <a:r>
              <a:rPr lang="el-GR" i="1" dirty="0"/>
              <a:t> και ενσαρκώνουν το «παρελθόν</a:t>
            </a:r>
            <a:r>
              <a:rPr lang="el-GR" dirty="0"/>
              <a:t>».</a:t>
            </a:r>
          </a:p>
          <a:p>
            <a:r>
              <a:rPr lang="el-GR" dirty="0"/>
              <a:t>Τα άτομα είναι αυτά που θυμούνται, αλλά τα άτομα ως μέλη κάποιας κοινωνικής ομάδας – κοινωνικά πλαίσια μνήμης</a:t>
            </a:r>
          </a:p>
          <a:p>
            <a:r>
              <a:rPr lang="el-GR" dirty="0"/>
              <a:t>Συνεχής αλληλεπίδραση ανάμεσα στην ατομική και τη συλλογική μνήμη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77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Ψυχολόγοι: η μνήμη είναι ατομική και το όνειρο ένα είδος μνήμης</a:t>
            </a:r>
          </a:p>
          <a:p>
            <a:r>
              <a:rPr lang="el-GR" dirty="0"/>
              <a:t>Ο </a:t>
            </a:r>
            <a:r>
              <a:rPr lang="el-GR" dirty="0" err="1"/>
              <a:t>Halbwachs</a:t>
            </a:r>
            <a:r>
              <a:rPr lang="el-GR" dirty="0"/>
              <a:t> </a:t>
            </a:r>
            <a:r>
              <a:rPr lang="en-US" dirty="0"/>
              <a:t>:</a:t>
            </a:r>
            <a:r>
              <a:rPr lang="el-GR" dirty="0"/>
              <a:t> Το όνειρο δεν είναι είδος μνήμης γιατί το όνειρο είναι μια προσωπική υπόθεση ενώ η μνήμη έχει συλλογικό χαρακτήρα</a:t>
            </a:r>
          </a:p>
          <a:p>
            <a:r>
              <a:rPr lang="el-GR" dirty="0"/>
              <a:t>Οι εικόνες που εμφανίζονται στα όνειρα ναι μεν μοιάζουν με εικόνες που έχουμε δει, εμπειρίες που έχουμε ζήσει, αλλά είναι κατακερματισμένες, δεν υπάρχει συνοχή.</a:t>
            </a:r>
          </a:p>
          <a:p>
            <a:r>
              <a:rPr lang="el-GR" dirty="0"/>
              <a:t>Η μνήμη είναι ένα καλοχτισμένο σπίτι, ενώ το όνειρο οικοδομικά υλικά άτακτα στοιβαγμένα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21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μνήμη διαμορφώνεται από τη συμμετοχή μας σε κοινωνικές ομάδες, αρκετές, πολλές φορές. Όταν φεύγουμε από τις ομάδες αυτές ξεθωριάζουν και οι αναμνήσεις που συνδέονται με αυτές. </a:t>
            </a:r>
          </a:p>
          <a:p>
            <a:r>
              <a:rPr lang="el-GR" dirty="0"/>
              <a:t>Για να υπάρχει μια ανάμνηση πρέπει να υπάρχει ένα συναίσθημα. Να δημιουργείται δηλαδή μια συναισθηματική κοινότητα που θα δένει τους ανθρώπους που ανήκουν σε αυτήν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Κοινότητες μνήμης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89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τον περιορισμένο ρόλο που απέδωσαν στο άτομο </a:t>
            </a:r>
          </a:p>
          <a:p>
            <a:r>
              <a:rPr lang="el-GR" dirty="0"/>
              <a:t>Ο </a:t>
            </a:r>
            <a:r>
              <a:rPr lang="en-US" dirty="0"/>
              <a:t>Maurice </a:t>
            </a:r>
            <a:r>
              <a:rPr lang="en-US" dirty="0" err="1"/>
              <a:t>Blondel</a:t>
            </a:r>
            <a:r>
              <a:rPr lang="en-US" dirty="0"/>
              <a:t> (1861-1949)</a:t>
            </a:r>
            <a:r>
              <a:rPr lang="el-GR" dirty="0"/>
              <a:t> </a:t>
            </a:r>
            <a:r>
              <a:rPr lang="el-GR" dirty="0" err="1"/>
              <a:t>αμφισβητεί,τον</a:t>
            </a:r>
            <a:r>
              <a:rPr lang="el-GR" dirty="0"/>
              <a:t> κυρίαρχο ρόλο της συλλογικής μνήμης έναντι της ατομικής, εφόσον τα άτομα είναι αυτά που θυμούνται. </a:t>
            </a:r>
          </a:p>
          <a:p>
            <a:r>
              <a:rPr lang="el-GR" dirty="0"/>
              <a:t>Ο </a:t>
            </a:r>
            <a:r>
              <a:rPr lang="en-US" dirty="0"/>
              <a:t>Roger </a:t>
            </a:r>
            <a:r>
              <a:rPr lang="en-US" dirty="0" err="1"/>
              <a:t>Bastide</a:t>
            </a:r>
            <a:r>
              <a:rPr lang="en-US" dirty="0"/>
              <a:t> (1898-1974): </a:t>
            </a:r>
            <a:r>
              <a:rPr lang="el-GR" dirty="0"/>
              <a:t>Η μνήμη της ομάδας, λοιπόν, δεν διαμορφώνεται απλά από ένα άθροισμα κοινών ατομικών μνημών, αλλά από τη συνδιαλλαγή τους μέσω της αλληλεπίδρασης των μελών της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Κριτική</a:t>
            </a:r>
          </a:p>
        </p:txBody>
      </p:sp>
    </p:spTree>
    <p:extLst>
      <p:ext uri="{BB962C8B-B14F-4D97-AF65-F5344CB8AC3E}">
        <p14:creationId xmlns:p14="http://schemas.microsoft.com/office/powerpoint/2010/main" val="310252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4168" r="8607" b="4513"/>
          <a:stretch/>
        </p:blipFill>
        <p:spPr>
          <a:xfrm>
            <a:off x="8301410" y="116632"/>
            <a:ext cx="2349062" cy="302698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60376"/>
          </a:xfrm>
        </p:spPr>
        <p:txBody>
          <a:bodyPr/>
          <a:lstStyle/>
          <a:p>
            <a:r>
              <a:rPr lang="en-US" dirty="0"/>
              <a:t>Paul </a:t>
            </a:r>
            <a:r>
              <a:rPr lang="en-US" dirty="0" err="1"/>
              <a:t>Connerton</a:t>
            </a:r>
            <a:r>
              <a:rPr lang="en-US" dirty="0"/>
              <a:t> (1940-)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23436"/>
            <a:ext cx="2653084" cy="386193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623437"/>
            <a:ext cx="2676326" cy="39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προσωπική μνήμη (</a:t>
            </a:r>
            <a:r>
              <a:rPr lang="en-US" dirty="0"/>
              <a:t>personal memory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η γνωστική μνήμη (</a:t>
            </a:r>
            <a:r>
              <a:rPr lang="en-US" dirty="0"/>
              <a:t>cognitive memory</a:t>
            </a:r>
            <a:r>
              <a:rPr lang="el-GR" dirty="0"/>
              <a:t>)</a:t>
            </a:r>
          </a:p>
          <a:p>
            <a:r>
              <a:rPr lang="el-GR" dirty="0"/>
              <a:t>η μνήμη-έξη (</a:t>
            </a:r>
            <a:r>
              <a:rPr lang="en-US" dirty="0"/>
              <a:t>habit memory</a:t>
            </a:r>
            <a:r>
              <a:rPr lang="el-GR" dirty="0"/>
              <a:t>)</a:t>
            </a:r>
            <a:endParaRPr lang="en-US" dirty="0"/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τρία είδη κοινωνικής μνήμης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099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530</Words>
  <Application>Microsoft Macintosh PowerPoint</Application>
  <PresentationFormat>Ευρεία οθόνη</PresentationFormat>
  <Paragraphs>43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Χαρτί</vt:lpstr>
      <vt:lpstr>Ανθρωπολογία της Κοινωνικής Μνήμης</vt:lpstr>
      <vt:lpstr>Émile Durkheim (1858-1917)</vt:lpstr>
      <vt:lpstr>Maurice Halbwachs (1877- 1945)</vt:lpstr>
      <vt:lpstr>Παρουσίαση του PowerPoint</vt:lpstr>
      <vt:lpstr>Παρουσίαση του PowerPoint</vt:lpstr>
      <vt:lpstr>Κοινότητες μνήμης</vt:lpstr>
      <vt:lpstr>Κριτική</vt:lpstr>
      <vt:lpstr>Paul Connerton (1940-)</vt:lpstr>
      <vt:lpstr>τρία είδη κοινωνικής μνήμης</vt:lpstr>
      <vt:lpstr>Παρουσίαση του PowerPoint</vt:lpstr>
      <vt:lpstr>Παρουσίαση του PowerPoint</vt:lpstr>
      <vt:lpstr>29η Αυγούστου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Ανθρωπολογία της Κοινωνικής Μνήμης</dc:title>
  <dc:creator>Geo</dc:creator>
  <cp:lastModifiedBy>Geo</cp:lastModifiedBy>
  <cp:revision>2</cp:revision>
  <dcterms:created xsi:type="dcterms:W3CDTF">2022-03-06T14:57:54Z</dcterms:created>
  <dcterms:modified xsi:type="dcterms:W3CDTF">2022-03-16T14:24:21Z</dcterms:modified>
</cp:coreProperties>
</file>