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5" r:id="rId3"/>
    <p:sldId id="257" r:id="rId4"/>
    <p:sldId id="258" r:id="rId5"/>
    <p:sldId id="271" r:id="rId6"/>
    <p:sldId id="272" r:id="rId7"/>
    <p:sldId id="273" r:id="rId8"/>
    <p:sldId id="274" r:id="rId9"/>
    <p:sldId id="275" r:id="rId10"/>
    <p:sldId id="276" r:id="rId11"/>
    <p:sldId id="259" r:id="rId12"/>
    <p:sldId id="261" r:id="rId13"/>
    <p:sldId id="262" r:id="rId14"/>
    <p:sldId id="263" r:id="rId15"/>
    <p:sldId id="264" r:id="rId16"/>
    <p:sldId id="266" r:id="rId17"/>
    <p:sldId id="267" r:id="rId18"/>
    <p:sldId id="268" r:id="rId19"/>
    <p:sldId id="269" r:id="rId20"/>
    <p:sldId id="270"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0E4CEAD7-D100-488A-908D-E6053077A40E}" type="datetimeFigureOut">
              <a:rPr lang="el-GR" smtClean="0"/>
              <a:pPr/>
              <a:t>27/4/2020</a:t>
            </a:fld>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DE0A0A4-F08C-4E61-B5C6-8FCFCD91D2D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E4CEAD7-D100-488A-908D-E6053077A40E}" type="datetimeFigureOut">
              <a:rPr lang="el-GR" smtClean="0"/>
              <a:pPr/>
              <a:t>27/4/2020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DE0A0A4-F08C-4E61-B5C6-8FCFCD91D2D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E4CEAD7-D100-488A-908D-E6053077A40E}" type="datetimeFigureOut">
              <a:rPr lang="el-GR" smtClean="0"/>
              <a:pPr/>
              <a:t>27/4/2020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DE0A0A4-F08C-4E61-B5C6-8FCFCD91D2D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0E4CEAD7-D100-488A-908D-E6053077A40E}" type="datetimeFigureOut">
              <a:rPr lang="el-GR" smtClean="0"/>
              <a:pPr/>
              <a:t>27/4/2020</a:t>
            </a:fld>
            <a:endParaRPr lang="el-GR"/>
          </a:p>
        </p:txBody>
      </p:sp>
      <p:sp>
        <p:nvSpPr>
          <p:cNvPr id="5" name="4 - Θέση υποσέλιδου"/>
          <p:cNvSpPr>
            <a:spLocks noGrp="1"/>
          </p:cNvSpPr>
          <p:nvPr>
            <p:ph type="ftr" sz="quarter" idx="11"/>
          </p:nvPr>
        </p:nvSpPr>
        <p:spPr>
          <a:xfrm>
            <a:off x="457200" y="6480969"/>
            <a:ext cx="4260056" cy="300831"/>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EDE0A0A4-F08C-4E61-B5C6-8FCFCD91D2D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0E4CEAD7-D100-488A-908D-E6053077A40E}" type="datetimeFigureOut">
              <a:rPr lang="el-GR" smtClean="0"/>
              <a:pPr/>
              <a:t>27/4/2020</a:t>
            </a:fld>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endParaRPr lang="el-G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EDE0A0A4-F08C-4E61-B5C6-8FCFCD91D2DD}" type="slidenum">
              <a:rPr lang="el-GR" smtClean="0"/>
              <a:pPr/>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0E4CEAD7-D100-488A-908D-E6053077A40E}" type="datetimeFigureOut">
              <a:rPr lang="el-GR" smtClean="0"/>
              <a:pPr/>
              <a:t>27/4/2020</a:t>
            </a:fld>
            <a:endParaRPr lang="el-GR"/>
          </a:p>
        </p:txBody>
      </p:sp>
      <p:sp>
        <p:nvSpPr>
          <p:cNvPr id="6" name="5 - Θέση υποσέλιδου"/>
          <p:cNvSpPr>
            <a:spLocks noGrp="1"/>
          </p:cNvSpPr>
          <p:nvPr>
            <p:ph type="ftr" sz="quarter" idx="11"/>
          </p:nvPr>
        </p:nvSpPr>
        <p:spPr>
          <a:xfrm>
            <a:off x="457200" y="6480969"/>
            <a:ext cx="4260056" cy="301752"/>
          </a:xfrm>
        </p:spPr>
        <p:txBody>
          <a:bodyPr/>
          <a:lstStyle/>
          <a:p>
            <a:endParaRPr lang="el-G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EDE0A0A4-F08C-4E61-B5C6-8FCFCD91D2D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0E4CEAD7-D100-488A-908D-E6053077A40E}" type="datetimeFigureOut">
              <a:rPr lang="el-GR" smtClean="0"/>
              <a:pPr/>
              <a:t>27/4/2020</a:t>
            </a:fld>
            <a:endParaRPr lang="el-GR"/>
          </a:p>
        </p:txBody>
      </p:sp>
      <p:sp>
        <p:nvSpPr>
          <p:cNvPr id="8" name="7 - Θέση υποσέλιδου"/>
          <p:cNvSpPr>
            <a:spLocks noGrp="1"/>
          </p:cNvSpPr>
          <p:nvPr>
            <p:ph type="ftr" sz="quarter" idx="11"/>
          </p:nvPr>
        </p:nvSpPr>
        <p:spPr>
          <a:xfrm>
            <a:off x="457200" y="6480969"/>
            <a:ext cx="4261104" cy="301752"/>
          </a:xfrm>
        </p:spPr>
        <p:txBody>
          <a:bodyPr/>
          <a:lstStyle/>
          <a:p>
            <a:endParaRPr lang="el-G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EDE0A0A4-F08C-4E61-B5C6-8FCFCD91D2D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0E4CEAD7-D100-488A-908D-E6053077A40E}" type="datetimeFigureOut">
              <a:rPr lang="el-GR" smtClean="0"/>
              <a:pPr/>
              <a:t>27/4/2020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DE0A0A4-F08C-4E61-B5C6-8FCFCD91D2D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0E4CEAD7-D100-488A-908D-E6053077A40E}" type="datetimeFigureOut">
              <a:rPr lang="el-GR" smtClean="0"/>
              <a:pPr/>
              <a:t>27/4/2020</a:t>
            </a:fld>
            <a:endParaRPr lang="el-GR"/>
          </a:p>
        </p:txBody>
      </p:sp>
      <p:sp>
        <p:nvSpPr>
          <p:cNvPr id="3" name="2 - Θέση υποσέλιδου"/>
          <p:cNvSpPr>
            <a:spLocks noGrp="1"/>
          </p:cNvSpPr>
          <p:nvPr>
            <p:ph type="ftr" sz="quarter" idx="11"/>
          </p:nvPr>
        </p:nvSpPr>
        <p:spPr>
          <a:xfrm>
            <a:off x="457200" y="6481890"/>
            <a:ext cx="4260056" cy="300831"/>
          </a:xfrm>
        </p:spPr>
        <p:txBody>
          <a:bodyPr/>
          <a:lstStyle/>
          <a:p>
            <a:endParaRPr lang="el-G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EDE0A0A4-F08C-4E61-B5C6-8FCFCD91D2D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0E4CEAD7-D100-488A-908D-E6053077A40E}" type="datetimeFigureOut">
              <a:rPr lang="el-GR" smtClean="0"/>
              <a:pPr/>
              <a:t>27/4/2020</a:t>
            </a:fld>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EDE0A0A4-F08C-4E61-B5C6-8FCFCD91D2D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0E4CEAD7-D100-488A-908D-E6053077A40E}" type="datetimeFigureOut">
              <a:rPr lang="el-GR" smtClean="0"/>
              <a:pPr/>
              <a:t>27/4/2020</a:t>
            </a:fld>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EDE0A0A4-F08C-4E61-B5C6-8FCFCD91D2D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E4CEAD7-D100-488A-908D-E6053077A40E}" type="datetimeFigureOut">
              <a:rPr lang="el-GR" smtClean="0"/>
              <a:pPr/>
              <a:t>27/4/2020</a:t>
            </a:fld>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DE0A0A4-F08C-4E61-B5C6-8FCFCD91D2D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836713"/>
            <a:ext cx="7772400" cy="2304255"/>
          </a:xfrm>
        </p:spPr>
        <p:txBody>
          <a:bodyPr>
            <a:normAutofit/>
          </a:bodyPr>
          <a:lstStyle/>
          <a:p>
            <a:r>
              <a:rPr lang="el-GR" b="1" dirty="0" smtClean="0"/>
              <a:t>Μια </a:t>
            </a:r>
            <a:r>
              <a:rPr lang="el-GR" b="1" dirty="0" err="1" smtClean="0"/>
              <a:t>Μαρξι</a:t>
            </a:r>
            <a:r>
              <a:rPr lang="en-US" b="1" dirty="0" smtClean="0"/>
              <a:t>(</a:t>
            </a:r>
            <a:r>
              <a:rPr lang="el-GR" b="1" dirty="0" err="1" smtClean="0"/>
              <a:t>στι</a:t>
            </a:r>
            <a:r>
              <a:rPr lang="el-GR" b="1" dirty="0" smtClean="0"/>
              <a:t>)</a:t>
            </a:r>
            <a:r>
              <a:rPr lang="el-GR" b="1" dirty="0" err="1" smtClean="0"/>
              <a:t>κή</a:t>
            </a:r>
            <a:r>
              <a:rPr lang="el-GR" b="1" dirty="0" smtClean="0"/>
              <a:t> οπτική στην ανάλυση της γυναικείας υποτέλειας</a:t>
            </a:r>
            <a:endParaRPr lang="el-GR" b="1" dirty="0"/>
          </a:p>
        </p:txBody>
      </p:sp>
      <p:sp>
        <p:nvSpPr>
          <p:cNvPr id="3" name="2 - Υπότιτλος"/>
          <p:cNvSpPr>
            <a:spLocks noGrp="1"/>
          </p:cNvSpPr>
          <p:nvPr>
            <p:ph type="subTitle" idx="1"/>
          </p:nvPr>
        </p:nvSpPr>
        <p:spPr>
          <a:xfrm>
            <a:off x="1371600" y="3356992"/>
            <a:ext cx="6400800" cy="1872208"/>
          </a:xfrm>
        </p:spPr>
        <p:txBody>
          <a:bodyPr>
            <a:noAutofit/>
          </a:bodyPr>
          <a:lstStyle/>
          <a:p>
            <a:r>
              <a:rPr lang="el-GR" b="1" dirty="0" smtClean="0">
                <a:solidFill>
                  <a:schemeClr val="tx1"/>
                </a:solidFill>
              </a:rPr>
              <a:t>Δεκαετία του 1970</a:t>
            </a:r>
          </a:p>
          <a:p>
            <a:r>
              <a:rPr lang="el-GR" b="1" dirty="0" smtClean="0">
                <a:solidFill>
                  <a:schemeClr val="tx1"/>
                </a:solidFill>
              </a:rPr>
              <a:t>Κίνημα του </a:t>
            </a:r>
            <a:r>
              <a:rPr lang="el-GR" b="1" dirty="0" err="1" smtClean="0">
                <a:solidFill>
                  <a:schemeClr val="tx1"/>
                </a:solidFill>
              </a:rPr>
              <a:t>Μαρξικού</a:t>
            </a:r>
            <a:r>
              <a:rPr lang="el-GR" b="1" dirty="0" smtClean="0">
                <a:solidFill>
                  <a:schemeClr val="tx1"/>
                </a:solidFill>
              </a:rPr>
              <a:t> δομισμού: Αφρικανικός τρόπος παραγωγής. Παραγωγή= Αναπαραγωγή , Ανδρική κυριαρχία= Εκμετάλλευση</a:t>
            </a:r>
            <a:endParaRPr lang="el-GR" b="1" dirty="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Ένας μύθος…</a:t>
            </a:r>
            <a:endParaRPr lang="el-GR"/>
          </a:p>
        </p:txBody>
      </p:sp>
      <p:sp>
        <p:nvSpPr>
          <p:cNvPr id="3" name="2 - Θέση περιεχομένου"/>
          <p:cNvSpPr>
            <a:spLocks noGrp="1"/>
          </p:cNvSpPr>
          <p:nvPr>
            <p:ph idx="1"/>
          </p:nvPr>
        </p:nvSpPr>
        <p:spPr/>
        <p:txBody>
          <a:bodyPr/>
          <a:lstStyle/>
          <a:p>
            <a:pPr>
              <a:buNone/>
            </a:pPr>
            <a:r>
              <a:rPr lang="el-GR" dirty="0" smtClean="0"/>
              <a:t>    </a:t>
            </a:r>
            <a:r>
              <a:rPr lang="el-GR" i="1" dirty="0" smtClean="0"/>
              <a:t>Οι άντρες </a:t>
            </a:r>
            <a:r>
              <a:rPr lang="el-GR" i="1" dirty="0" err="1" smtClean="0"/>
              <a:t>Μπαρούγια</a:t>
            </a:r>
            <a:r>
              <a:rPr lang="el-GR" i="1" dirty="0" smtClean="0"/>
              <a:t> διηγούνται πως πριν από πολλά χρόνια στις δυο άκρες ενός γεφυριού που διάσχιζε μια ομάδα </a:t>
            </a:r>
            <a:r>
              <a:rPr lang="el-GR" i="1" dirty="0" err="1" smtClean="0"/>
              <a:t>μυούμενων</a:t>
            </a:r>
            <a:r>
              <a:rPr lang="el-GR" i="1" dirty="0" smtClean="0"/>
              <a:t>, έκαναν την εμφάνισή τους νεαρά κορίτσια και τους προκάλεσαν. Από τον τρόμο του ένα από τα αγόρια πνίγηκε. Τότε θανάτωσαν μια από τις γυναίκες και όλα μπήκαν σε τάξη…</a:t>
            </a:r>
            <a:endParaRPr lang="el-GR" i="1"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Μαρξιστικοί Ορίζοντες στην Κοινωνική ανθρωπολογία, 1973</a:t>
            </a:r>
            <a:endParaRPr lang="el-GR" b="1" dirty="0"/>
          </a:p>
        </p:txBody>
      </p:sp>
      <p:sp>
        <p:nvSpPr>
          <p:cNvPr id="3" name="2 - Θέση περιεχομένου"/>
          <p:cNvSpPr>
            <a:spLocks noGrp="1"/>
          </p:cNvSpPr>
          <p:nvPr>
            <p:ph idx="1"/>
          </p:nvPr>
        </p:nvSpPr>
        <p:spPr>
          <a:xfrm>
            <a:off x="457200" y="1928802"/>
            <a:ext cx="8229600" cy="4929198"/>
          </a:xfrm>
        </p:spPr>
        <p:txBody>
          <a:bodyPr>
            <a:normAutofit fontScale="77500" lnSpcReduction="20000"/>
          </a:bodyPr>
          <a:lstStyle/>
          <a:p>
            <a:pPr>
              <a:buNone/>
            </a:pPr>
            <a:r>
              <a:rPr lang="el-GR" dirty="0" smtClean="0"/>
              <a:t>- Υλιστική αντίληψη Ιστορίας</a:t>
            </a:r>
          </a:p>
          <a:p>
            <a:pPr>
              <a:buNone/>
            </a:pPr>
            <a:r>
              <a:rPr lang="el-GR" dirty="0" smtClean="0"/>
              <a:t>- Διαλεκτική φύσης/τεχνολογίας/πολιτισμού</a:t>
            </a:r>
          </a:p>
          <a:p>
            <a:pPr>
              <a:buNone/>
            </a:pPr>
            <a:r>
              <a:rPr lang="el-GR" dirty="0" smtClean="0"/>
              <a:t>- Επίπεδο παραγωγικών δυνάμεων = μορφές παραγωγικών σχέσεων</a:t>
            </a:r>
          </a:p>
          <a:p>
            <a:pPr>
              <a:buNone/>
            </a:pPr>
            <a:r>
              <a:rPr lang="el-GR" dirty="0" smtClean="0"/>
              <a:t>- Οι Στοιχειώδεις δομές της συγγένειας (</a:t>
            </a:r>
            <a:r>
              <a:rPr lang="en-US" dirty="0" smtClean="0"/>
              <a:t>L. Strauss, 1969): </a:t>
            </a:r>
            <a:r>
              <a:rPr lang="el-GR" dirty="0" smtClean="0"/>
              <a:t>κοινωνικοποιημένη φύση</a:t>
            </a:r>
          </a:p>
          <a:p>
            <a:pPr>
              <a:buNone/>
            </a:pPr>
            <a:r>
              <a:rPr lang="el-GR" dirty="0" smtClean="0"/>
              <a:t>- Εμφάνιση τάξεων, ανισοτήτων (άνδρες-</a:t>
            </a:r>
            <a:r>
              <a:rPr lang="el-GR" dirty="0" err="1" smtClean="0"/>
              <a:t>γυναίκες</a:t>
            </a:r>
            <a:r>
              <a:rPr lang="el-GR" dirty="0" smtClean="0"/>
              <a:t>)</a:t>
            </a:r>
          </a:p>
          <a:p>
            <a:pPr>
              <a:buNone/>
            </a:pPr>
            <a:r>
              <a:rPr lang="el-GR" dirty="0" smtClean="0"/>
              <a:t>- Οι σχέσεις συγγένειας αποτελούν ταυτόχρονα σχέσεις παραγωγής και συνιστούν την οικονομική δομή</a:t>
            </a:r>
          </a:p>
          <a:p>
            <a:pPr>
              <a:buNone/>
            </a:pPr>
            <a:r>
              <a:rPr lang="el-GR" dirty="0" smtClean="0"/>
              <a:t>- Συνεξέταση πολιτικού/οικονομικού/κοινωνικού/συμβολικού</a:t>
            </a:r>
          </a:p>
          <a:p>
            <a:pPr>
              <a:buNone/>
            </a:pPr>
            <a:r>
              <a:rPr lang="el-GR" dirty="0" smtClean="0"/>
              <a:t>- Πρωτόγονο χρήμα: ράβδοι αλατιού με ανταλλακτική και συμβολική αξία</a:t>
            </a:r>
          </a:p>
          <a:p>
            <a:pPr>
              <a:buNone/>
            </a:pPr>
            <a:endParaRPr lang="el-GR"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434282"/>
          </a:xfrm>
        </p:spPr>
        <p:txBody>
          <a:bodyPr>
            <a:normAutofit fontScale="90000"/>
          </a:bodyPr>
          <a:lstStyle/>
          <a:p>
            <a:r>
              <a:rPr lang="en-US" b="1" dirty="0" smtClean="0"/>
              <a:t>O’ Laughlin, 1974, “Mediation of a contradiction: </a:t>
            </a:r>
            <a:r>
              <a:rPr lang="el-GR" b="1" dirty="0" smtClean="0"/>
              <a:t/>
            </a:r>
            <a:br>
              <a:rPr lang="el-GR" b="1" dirty="0" smtClean="0"/>
            </a:br>
            <a:r>
              <a:rPr lang="en-US" b="1" dirty="0" smtClean="0"/>
              <a:t>Why </a:t>
            </a:r>
            <a:r>
              <a:rPr lang="en-US" b="1" dirty="0" err="1" smtClean="0"/>
              <a:t>Mbum</a:t>
            </a:r>
            <a:r>
              <a:rPr lang="en-US" b="1" dirty="0" smtClean="0"/>
              <a:t> women do not eat chicken</a:t>
            </a:r>
            <a:endParaRPr lang="el-GR" b="1" dirty="0"/>
          </a:p>
        </p:txBody>
      </p:sp>
      <p:sp>
        <p:nvSpPr>
          <p:cNvPr id="3" name="2 - Θέση περιεχομένου"/>
          <p:cNvSpPr>
            <a:spLocks noGrp="1"/>
          </p:cNvSpPr>
          <p:nvPr>
            <p:ph idx="1"/>
          </p:nvPr>
        </p:nvSpPr>
        <p:spPr>
          <a:xfrm>
            <a:off x="457200" y="3212976"/>
            <a:ext cx="8229600" cy="3645024"/>
          </a:xfrm>
        </p:spPr>
        <p:txBody>
          <a:bodyPr>
            <a:normAutofit fontScale="92500" lnSpcReduction="20000"/>
          </a:bodyPr>
          <a:lstStyle/>
          <a:p>
            <a:pPr>
              <a:buNone/>
            </a:pPr>
            <a:r>
              <a:rPr lang="el-GR" dirty="0" smtClean="0"/>
              <a:t>Σε αυτή την κοινωνία στο ΝΔ </a:t>
            </a:r>
            <a:r>
              <a:rPr lang="el-GR" dirty="0" err="1" smtClean="0"/>
              <a:t>Τσάντ</a:t>
            </a:r>
            <a:r>
              <a:rPr lang="el-GR" dirty="0" smtClean="0"/>
              <a:t> η κυριαρχία των ανδρών πάνω στις γυναίκες εκδηλώνεται ως εξής: με τον έλεγχο της προίκας, αλλά και μέσω των διατροφικών ταμπού (δεν επιτρέπεται η κατανάλωση αίγας &amp; κοτόπουλου)</a:t>
            </a:r>
          </a:p>
          <a:p>
            <a:pPr>
              <a:buNone/>
            </a:pPr>
            <a:endParaRPr lang="el-GR" dirty="0" smtClean="0"/>
          </a:p>
          <a:p>
            <a:pPr>
              <a:buNone/>
            </a:pPr>
            <a:r>
              <a:rPr lang="el-GR" dirty="0" smtClean="0"/>
              <a:t>Συζήτηση της περίπτωσης </a:t>
            </a:r>
            <a:r>
              <a:rPr lang="el-GR" dirty="0" err="1" smtClean="0"/>
              <a:t>πάνγκολιν</a:t>
            </a:r>
            <a:r>
              <a:rPr lang="el-GR" dirty="0" smtClean="0"/>
              <a:t> στους </a:t>
            </a:r>
            <a:r>
              <a:rPr lang="en-US" dirty="0" err="1" smtClean="0"/>
              <a:t>Lele</a:t>
            </a:r>
            <a:r>
              <a:rPr lang="en-US" dirty="0" smtClean="0"/>
              <a:t> </a:t>
            </a:r>
            <a:r>
              <a:rPr lang="el-GR" dirty="0" smtClean="0"/>
              <a:t>που μελέτησε η</a:t>
            </a:r>
            <a:r>
              <a:rPr lang="en-US" dirty="0" smtClean="0"/>
              <a:t> Douglas</a:t>
            </a:r>
            <a:endParaRPr lang="el-GR"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92696"/>
            <a:ext cx="8229600" cy="724942"/>
          </a:xfrm>
        </p:spPr>
        <p:txBody>
          <a:bodyPr>
            <a:normAutofit fontScale="90000"/>
          </a:bodyPr>
          <a:lstStyle/>
          <a:p>
            <a:r>
              <a:rPr lang="en-US" b="1" dirty="0" smtClean="0"/>
              <a:t>Olivia Harris, 1981, “Households as Natural Units”</a:t>
            </a:r>
            <a:endParaRPr lang="el-GR" b="1" dirty="0"/>
          </a:p>
        </p:txBody>
      </p:sp>
      <p:sp>
        <p:nvSpPr>
          <p:cNvPr id="3" name="2 - Θέση περιεχομένου"/>
          <p:cNvSpPr>
            <a:spLocks noGrp="1"/>
          </p:cNvSpPr>
          <p:nvPr>
            <p:ph idx="1"/>
          </p:nvPr>
        </p:nvSpPr>
        <p:spPr>
          <a:xfrm>
            <a:off x="457200" y="2132856"/>
            <a:ext cx="8229600" cy="3993307"/>
          </a:xfrm>
        </p:spPr>
        <p:txBody>
          <a:bodyPr/>
          <a:lstStyle/>
          <a:p>
            <a:r>
              <a:rPr lang="el-GR" dirty="0" smtClean="0"/>
              <a:t>Η </a:t>
            </a:r>
            <a:r>
              <a:rPr lang="el-GR" dirty="0" err="1" smtClean="0"/>
              <a:t>φυσικοποίηση</a:t>
            </a:r>
            <a:r>
              <a:rPr lang="el-GR" dirty="0" smtClean="0"/>
              <a:t> της θηλυκής ταυτότητας έχει οδηγήσει τόσο σε υποτίμηση της θηλυκότητας όσο και της οικιακής σφαίρας</a:t>
            </a:r>
          </a:p>
          <a:p>
            <a:pPr>
              <a:buNone/>
            </a:pPr>
            <a:endParaRPr lang="el-GR" dirty="0" smtClean="0"/>
          </a:p>
          <a:p>
            <a:r>
              <a:rPr lang="el-GR" dirty="0" smtClean="0"/>
              <a:t>Η </a:t>
            </a:r>
            <a:r>
              <a:rPr lang="el-GR" dirty="0" err="1" smtClean="0"/>
              <a:t>οικιακότητα</a:t>
            </a:r>
            <a:r>
              <a:rPr lang="el-GR" dirty="0" smtClean="0"/>
              <a:t> δεν είναι πανανθρώπινη κατηγορία ούτε </a:t>
            </a:r>
            <a:r>
              <a:rPr lang="el-GR" dirty="0" err="1" smtClean="0"/>
              <a:t>ανιστορική</a:t>
            </a:r>
            <a:endParaRPr lang="el-GR"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96752"/>
            <a:ext cx="8229600" cy="220886"/>
          </a:xfrm>
        </p:spPr>
        <p:txBody>
          <a:bodyPr>
            <a:normAutofit fontScale="90000"/>
          </a:bodyPr>
          <a:lstStyle/>
          <a:p>
            <a:r>
              <a:rPr lang="el-GR" b="1" dirty="0" smtClean="0"/>
              <a:t>Ε. </a:t>
            </a:r>
            <a:r>
              <a:rPr lang="el-GR" b="1" dirty="0" err="1" smtClean="0"/>
              <a:t>Σκουτέρη</a:t>
            </a:r>
            <a:r>
              <a:rPr lang="el-GR" b="1" dirty="0" smtClean="0"/>
              <a:t> Διδασκάλου, 1984, </a:t>
            </a:r>
            <a:r>
              <a:rPr lang="el-GR" b="1" i="1" dirty="0" smtClean="0"/>
              <a:t>Ανθρωπολογικά για το Γυναικείο Ζήτημα</a:t>
            </a:r>
            <a:r>
              <a:rPr lang="el-GR" b="1" dirty="0" smtClean="0"/>
              <a:t> </a:t>
            </a:r>
            <a:br>
              <a:rPr lang="el-GR" b="1" dirty="0" smtClean="0"/>
            </a:br>
            <a:r>
              <a:rPr lang="el-GR" b="1" dirty="0" smtClean="0"/>
              <a:t> «Η προίκα»</a:t>
            </a:r>
            <a:endParaRPr lang="el-GR" b="1" dirty="0"/>
          </a:p>
        </p:txBody>
      </p:sp>
      <p:sp>
        <p:nvSpPr>
          <p:cNvPr id="3" name="2 - Θέση περιεχομένου"/>
          <p:cNvSpPr>
            <a:spLocks noGrp="1"/>
          </p:cNvSpPr>
          <p:nvPr>
            <p:ph idx="1"/>
          </p:nvPr>
        </p:nvSpPr>
        <p:spPr>
          <a:xfrm>
            <a:off x="457200" y="2492896"/>
            <a:ext cx="8229600" cy="4176464"/>
          </a:xfrm>
        </p:spPr>
        <p:txBody>
          <a:bodyPr>
            <a:normAutofit lnSpcReduction="10000"/>
          </a:bodyPr>
          <a:lstStyle/>
          <a:p>
            <a:r>
              <a:rPr lang="el-GR" dirty="0" smtClean="0"/>
              <a:t>Κατεξοχήν διαβατήρια τελετουργία, τα στάδια</a:t>
            </a:r>
          </a:p>
          <a:p>
            <a:r>
              <a:rPr lang="el-GR" dirty="0" smtClean="0"/>
              <a:t>Δυικές αντιθέσεις/ αντιτιθέμενες κατηγορίες</a:t>
            </a:r>
          </a:p>
          <a:p>
            <a:r>
              <a:rPr lang="el-GR" dirty="0" smtClean="0"/>
              <a:t>Ιδεολογική αναπαραγωγή της γυναικείας υποτέλειας μέσω του θεσμού του γάμου</a:t>
            </a:r>
          </a:p>
          <a:p>
            <a:r>
              <a:rPr lang="el-GR" dirty="0" smtClean="0"/>
              <a:t>Επιδεικτική κατανάλωση </a:t>
            </a:r>
          </a:p>
          <a:p>
            <a:r>
              <a:rPr lang="el-GR" dirty="0" err="1" smtClean="0"/>
              <a:t>Εκχρηματισμός</a:t>
            </a:r>
            <a:r>
              <a:rPr lang="el-GR" dirty="0" smtClean="0"/>
              <a:t> της ελληνικής κοινωνίας, ενδυνάμωση του θεσμού της προίκας</a:t>
            </a:r>
          </a:p>
          <a:p>
            <a:endParaRPr lang="el-GR" dirty="0"/>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Γυναίκες εξωτικές και γυναίκες οικόσιτες…</a:t>
            </a:r>
            <a:endParaRPr lang="el-GR" b="1" dirty="0"/>
          </a:p>
        </p:txBody>
      </p:sp>
      <p:sp>
        <p:nvSpPr>
          <p:cNvPr id="3" name="2 - Θέση περιεχομένου"/>
          <p:cNvSpPr>
            <a:spLocks noGrp="1"/>
          </p:cNvSpPr>
          <p:nvPr>
            <p:ph idx="1"/>
          </p:nvPr>
        </p:nvSpPr>
        <p:spPr>
          <a:xfrm>
            <a:off x="457200" y="1844824"/>
            <a:ext cx="8229600" cy="4281339"/>
          </a:xfrm>
        </p:spPr>
        <p:txBody>
          <a:bodyPr/>
          <a:lstStyle/>
          <a:p>
            <a:r>
              <a:rPr lang="el-GR" dirty="0" smtClean="0"/>
              <a:t>Οι </a:t>
            </a:r>
            <a:r>
              <a:rPr lang="el-GR" dirty="0" err="1" smtClean="0"/>
              <a:t>νεράϊδες</a:t>
            </a:r>
            <a:r>
              <a:rPr lang="el-GR" dirty="0" smtClean="0"/>
              <a:t> (ξωτικές, ξωτικά) στο λαϊκό φαντασιακό ως</a:t>
            </a:r>
            <a:r>
              <a:rPr lang="el-GR" i="1" dirty="0" smtClean="0"/>
              <a:t> </a:t>
            </a:r>
            <a:r>
              <a:rPr lang="en-US" i="1" dirty="0" smtClean="0"/>
              <a:t>matters out of place </a:t>
            </a:r>
            <a:r>
              <a:rPr lang="en-US" dirty="0" smtClean="0"/>
              <a:t>(Douglas)  </a:t>
            </a:r>
            <a:r>
              <a:rPr lang="el-GR" dirty="0" smtClean="0"/>
              <a:t>ή πλάσματα </a:t>
            </a:r>
            <a:r>
              <a:rPr lang="en-US" dirty="0" smtClean="0"/>
              <a:t>in </a:t>
            </a:r>
            <a:r>
              <a:rPr lang="en-US" i="1" dirty="0" smtClean="0"/>
              <a:t>between or betwixt</a:t>
            </a:r>
            <a:r>
              <a:rPr lang="en-US" dirty="0" smtClean="0"/>
              <a:t> (Turner)</a:t>
            </a:r>
            <a:endParaRPr lang="el-GR" dirty="0" smtClean="0"/>
          </a:p>
          <a:p>
            <a:r>
              <a:rPr lang="el-GR" dirty="0" smtClean="0"/>
              <a:t>Ανώμαλη κατηγορία ανάμεσα στο μέσα και στο έξω</a:t>
            </a:r>
          </a:p>
          <a:p>
            <a:r>
              <a:rPr lang="el-GR" dirty="0" smtClean="0"/>
              <a:t>Διαθέτουν όλα τα γυναικεία χαρίσματα καθ’ υπερβολή αλλά είναι μη-ανθρώπινες</a:t>
            </a:r>
          </a:p>
          <a:p>
            <a:endParaRPr lang="el-GR" dirty="0"/>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5-638.jpg"/>
          <p:cNvPicPr>
            <a:picLocks noGrp="1" noChangeAspect="1"/>
          </p:cNvPicPr>
          <p:nvPr>
            <p:ph idx="1"/>
          </p:nvPr>
        </p:nvPicPr>
        <p:blipFill>
          <a:blip r:embed="rId2" cstate="print"/>
          <a:stretch>
            <a:fillRect/>
          </a:stretch>
        </p:blipFill>
        <p:spPr>
          <a:xfrm>
            <a:off x="323528" y="260648"/>
            <a:ext cx="8424936" cy="6597352"/>
          </a:xfrm>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n50637493c75bb.jpg"/>
          <p:cNvPicPr>
            <a:picLocks noGrp="1" noChangeAspect="1"/>
          </p:cNvPicPr>
          <p:nvPr>
            <p:ph idx="1"/>
          </p:nvPr>
        </p:nvPicPr>
        <p:blipFill>
          <a:blip r:embed="rId2" cstate="print"/>
          <a:stretch>
            <a:fillRect/>
          </a:stretch>
        </p:blipFill>
        <p:spPr>
          <a:xfrm>
            <a:off x="395536" y="332656"/>
            <a:ext cx="8208912" cy="6264696"/>
          </a:xfrm>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neraida-e1314001956178.jpg"/>
          <p:cNvPicPr>
            <a:picLocks noGrp="1" noChangeAspect="1"/>
          </p:cNvPicPr>
          <p:nvPr>
            <p:ph idx="1"/>
          </p:nvPr>
        </p:nvPicPr>
        <p:blipFill>
          <a:blip r:embed="rId2" cstate="print"/>
          <a:stretch>
            <a:fillRect/>
          </a:stretch>
        </p:blipFill>
        <p:spPr>
          <a:xfrm>
            <a:off x="539552" y="404664"/>
            <a:ext cx="8064896" cy="6264696"/>
          </a:xfrm>
          <a:prstGeom prst="rect">
            <a:avLst/>
          </a:prstGeom>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neraidosp2.jpg"/>
          <p:cNvPicPr>
            <a:picLocks noGrp="1" noChangeAspect="1"/>
          </p:cNvPicPr>
          <p:nvPr>
            <p:ph idx="1"/>
          </p:nvPr>
        </p:nvPicPr>
        <p:blipFill>
          <a:blip r:embed="rId2" cstate="print"/>
          <a:stretch>
            <a:fillRect/>
          </a:stretch>
        </p:blipFill>
        <p:spPr>
          <a:xfrm>
            <a:off x="467544" y="332656"/>
            <a:ext cx="8208911" cy="6525344"/>
          </a:xfrm>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142984"/>
            <a:ext cx="7772400" cy="1143008"/>
          </a:xfrm>
        </p:spPr>
        <p:txBody>
          <a:bodyPr>
            <a:noAutofit/>
          </a:bodyPr>
          <a:lstStyle/>
          <a:p>
            <a:r>
              <a:rPr lang="el-GR" sz="3800" b="1" dirty="0" smtClean="0"/>
              <a:t/>
            </a:r>
            <a:br>
              <a:rPr lang="el-GR" sz="3800" b="1" dirty="0" smtClean="0"/>
            </a:br>
            <a:r>
              <a:rPr lang="el-GR" sz="3800" b="1" dirty="0" smtClean="0"/>
              <a:t/>
            </a:r>
            <a:br>
              <a:rPr lang="el-GR" sz="3800" b="1" dirty="0" smtClean="0"/>
            </a:br>
            <a:r>
              <a:rPr lang="el-GR" sz="3800" b="1" dirty="0" smtClean="0"/>
              <a:t/>
            </a:r>
            <a:br>
              <a:rPr lang="el-GR" sz="3800" b="1" dirty="0" smtClean="0"/>
            </a:br>
            <a:r>
              <a:rPr lang="el-GR" sz="3800" b="1" dirty="0" smtClean="0"/>
              <a:t/>
            </a:r>
            <a:br>
              <a:rPr lang="el-GR" sz="3800" b="1" dirty="0" smtClean="0"/>
            </a:br>
            <a:r>
              <a:rPr lang="el-GR" sz="3800" b="1" dirty="0" smtClean="0"/>
              <a:t/>
            </a:r>
            <a:br>
              <a:rPr lang="el-GR" sz="3800" b="1" dirty="0" smtClean="0"/>
            </a:br>
            <a:r>
              <a:rPr lang="el-GR" sz="3800" b="1" dirty="0" smtClean="0"/>
              <a:t/>
            </a:r>
            <a:br>
              <a:rPr lang="el-GR" sz="3800" b="1" dirty="0" smtClean="0"/>
            </a:br>
            <a:r>
              <a:rPr lang="el-GR" sz="3800" b="1" dirty="0" smtClean="0"/>
              <a:t/>
            </a:r>
            <a:br>
              <a:rPr lang="el-GR" sz="3800" b="1" dirty="0" smtClean="0"/>
            </a:br>
            <a:r>
              <a:rPr lang="el-GR" sz="3800" b="1" dirty="0" smtClean="0"/>
              <a:t>Ανάλυση </a:t>
            </a:r>
            <a:r>
              <a:rPr lang="el-GR" sz="3800" b="1" dirty="0" smtClean="0"/>
              <a:t>της </a:t>
            </a:r>
            <a:r>
              <a:rPr lang="el-GR" sz="3800" b="1" dirty="0" err="1" smtClean="0"/>
              <a:t>έμφυλης</a:t>
            </a:r>
            <a:r>
              <a:rPr lang="el-GR" sz="3800" b="1" dirty="0" smtClean="0"/>
              <a:t> ασυμμετρίας </a:t>
            </a:r>
            <a:br>
              <a:rPr lang="el-GR" sz="3800" b="1" dirty="0" smtClean="0"/>
            </a:br>
            <a:r>
              <a:rPr lang="el-GR" sz="3800" b="1" dirty="0" smtClean="0"/>
              <a:t>ή το φύλο ως κοινωνική σχέση</a:t>
            </a:r>
            <a:endParaRPr lang="el-GR" sz="3800" b="1" dirty="0"/>
          </a:p>
        </p:txBody>
      </p:sp>
      <p:sp>
        <p:nvSpPr>
          <p:cNvPr id="3" name="2 - Υπότιτλος"/>
          <p:cNvSpPr>
            <a:spLocks noGrp="1"/>
          </p:cNvSpPr>
          <p:nvPr>
            <p:ph type="subTitle" idx="1"/>
          </p:nvPr>
        </p:nvSpPr>
        <p:spPr>
          <a:xfrm>
            <a:off x="359024" y="2214554"/>
            <a:ext cx="8784976" cy="3433936"/>
          </a:xfrm>
        </p:spPr>
        <p:txBody>
          <a:bodyPr>
            <a:noAutofit/>
          </a:bodyPr>
          <a:lstStyle/>
          <a:p>
            <a:pPr algn="l"/>
            <a:r>
              <a:rPr lang="el-GR" sz="2600" dirty="0" smtClean="0">
                <a:solidFill>
                  <a:schemeClr val="tx1"/>
                </a:solidFill>
              </a:rPr>
              <a:t>Η δύναμη των στερεοτύπων αντλείται από τη στρατηγική τους θέση στην καθημερινή </a:t>
            </a:r>
            <a:r>
              <a:rPr lang="el-GR" sz="2600" dirty="0" err="1" smtClean="0">
                <a:solidFill>
                  <a:schemeClr val="tx1"/>
                </a:solidFill>
              </a:rPr>
              <a:t>διάδραση</a:t>
            </a:r>
            <a:r>
              <a:rPr lang="el-GR" sz="2600" dirty="0" smtClean="0">
                <a:solidFill>
                  <a:schemeClr val="tx1"/>
                </a:solidFill>
              </a:rPr>
              <a:t>, η οποία προσφέρει έναν νομιμοποιητικό λόγο για τον αποκλεισμό των γυναικών από ορισμένες δραστηριότητες, ενώ ταυτόχρονα συμβάλλει και στον αποκλεισμό τους και από άλλες. Με αυτή την έννοια τα στερεότυπα δεν είναι  απλώς νοητικές κατασκευές. Δημιουργούν υλικές πραγματικότητες που ενισχύουν τις κοινωνικές και οικονομικές συνθήκες στο πλαίσιο των οποίων συγκροτούνται (</a:t>
            </a:r>
            <a:r>
              <a:rPr lang="el-GR" sz="2600" dirty="0" err="1" smtClean="0">
                <a:solidFill>
                  <a:schemeClr val="tx1"/>
                </a:solidFill>
              </a:rPr>
              <a:t>Αστρινάκη</a:t>
            </a:r>
            <a:r>
              <a:rPr lang="el-GR" sz="2600" dirty="0" smtClean="0">
                <a:solidFill>
                  <a:schemeClr val="tx1"/>
                </a:solidFill>
              </a:rPr>
              <a:t>, 2011)</a:t>
            </a:r>
            <a:endParaRPr lang="el-GR" sz="2600" dirty="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07528.jpg"/>
          <p:cNvPicPr>
            <a:picLocks noGrp="1" noChangeAspect="1"/>
          </p:cNvPicPr>
          <p:nvPr>
            <p:ph idx="1"/>
          </p:nvPr>
        </p:nvPicPr>
        <p:blipFill>
          <a:blip r:embed="rId2" cstate="print"/>
          <a:stretch>
            <a:fillRect/>
          </a:stretch>
        </p:blipFill>
        <p:spPr>
          <a:xfrm>
            <a:off x="683568" y="332656"/>
            <a:ext cx="7704856" cy="6336704"/>
          </a:xfrm>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Γυναίκες του μύθου, </a:t>
            </a:r>
            <a:r>
              <a:rPr lang="el-GR" dirty="0" err="1" smtClean="0"/>
              <a:t>μυθικοποίηση</a:t>
            </a:r>
            <a:r>
              <a:rPr lang="el-GR" dirty="0" smtClean="0"/>
              <a:t> των γυναικών στην τέχνη</a:t>
            </a:r>
            <a:endParaRPr lang="el-GR" dirty="0"/>
          </a:p>
        </p:txBody>
      </p:sp>
      <p:sp>
        <p:nvSpPr>
          <p:cNvPr id="3" name="2 - Θέση περιεχομένου"/>
          <p:cNvSpPr>
            <a:spLocks noGrp="1"/>
          </p:cNvSpPr>
          <p:nvPr>
            <p:ph idx="1"/>
          </p:nvPr>
        </p:nvSpPr>
        <p:spPr/>
        <p:txBody>
          <a:bodyPr>
            <a:normAutofit fontScale="92500" lnSpcReduction="20000"/>
          </a:bodyPr>
          <a:lstStyle/>
          <a:p>
            <a:endParaRPr lang="el-GR" dirty="0" smtClean="0"/>
          </a:p>
          <a:p>
            <a:r>
              <a:rPr lang="el-GR" dirty="0" smtClean="0"/>
              <a:t>Η περίπτωση του Νίκου Εγγονόπουλου</a:t>
            </a:r>
          </a:p>
          <a:p>
            <a:r>
              <a:rPr lang="el-GR" dirty="0" smtClean="0"/>
              <a:t>Αλλαγή παραδείγματος: σωματικές </a:t>
            </a:r>
            <a:r>
              <a:rPr lang="el-GR" dirty="0" err="1" smtClean="0"/>
              <a:t>επιτελεστικότητες</a:t>
            </a:r>
            <a:r>
              <a:rPr lang="el-GR" dirty="0" smtClean="0"/>
              <a:t> και εναλλακτικές </a:t>
            </a:r>
            <a:r>
              <a:rPr lang="el-GR" dirty="0" err="1" smtClean="0"/>
              <a:t>έμφυλες</a:t>
            </a:r>
            <a:r>
              <a:rPr lang="el-GR" dirty="0" smtClean="0"/>
              <a:t> ταυτότητες μετά το 1980 (</a:t>
            </a:r>
            <a:r>
              <a:rPr lang="en-US" dirty="0" smtClean="0"/>
              <a:t>Body art,</a:t>
            </a:r>
            <a:r>
              <a:rPr lang="el-GR" dirty="0" smtClean="0"/>
              <a:t> </a:t>
            </a:r>
            <a:r>
              <a:rPr lang="en-US" dirty="0" smtClean="0"/>
              <a:t>Dadaism,  Pop Art)</a:t>
            </a:r>
          </a:p>
          <a:p>
            <a:endParaRPr lang="en-US" dirty="0" smtClean="0"/>
          </a:p>
          <a:p>
            <a:pPr>
              <a:buNone/>
            </a:pPr>
            <a:r>
              <a:rPr lang="el-GR" dirty="0" smtClean="0"/>
              <a:t>    Ευθυμία </a:t>
            </a:r>
            <a:r>
              <a:rPr lang="el-GR" dirty="0" smtClean="0"/>
              <a:t>Γεωργιάδου-</a:t>
            </a:r>
            <a:r>
              <a:rPr lang="el-GR" dirty="0" err="1" smtClean="0"/>
              <a:t>Κούντουρα</a:t>
            </a:r>
            <a:r>
              <a:rPr lang="el-GR" dirty="0" smtClean="0"/>
              <a:t>, </a:t>
            </a:r>
            <a:r>
              <a:rPr lang="el-GR" b="1" i="1" dirty="0" smtClean="0"/>
              <a:t>Περί γυναικών, ταυτότητας φύλων και ανυπεράσπιστων ερώτων. Κείμενα για την τέχνη,</a:t>
            </a:r>
            <a:r>
              <a:rPr lang="el-GR" i="1" dirty="0" smtClean="0"/>
              <a:t> </a:t>
            </a:r>
            <a:r>
              <a:rPr lang="el-GR" dirty="0" smtClean="0"/>
              <a:t>2019, </a:t>
            </a:r>
            <a:r>
              <a:rPr lang="el-GR" dirty="0" smtClean="0"/>
              <a:t>Νεφέλη</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Νίκος Εγγονόπουλος</a:t>
            </a:r>
            <a:endParaRPr lang="el-GR" dirty="0"/>
          </a:p>
        </p:txBody>
      </p:sp>
      <p:sp>
        <p:nvSpPr>
          <p:cNvPr id="3" name="2 - Θέση περιεχομένου"/>
          <p:cNvSpPr>
            <a:spLocks noGrp="1"/>
          </p:cNvSpPr>
          <p:nvPr>
            <p:ph idx="1"/>
          </p:nvPr>
        </p:nvSpPr>
        <p:spPr>
          <a:xfrm>
            <a:off x="457200" y="1643050"/>
            <a:ext cx="8229600" cy="4811758"/>
          </a:xfrm>
        </p:spPr>
        <p:txBody>
          <a:bodyPr>
            <a:normAutofit fontScale="92500" lnSpcReduction="10000"/>
          </a:bodyPr>
          <a:lstStyle/>
          <a:p>
            <a:r>
              <a:rPr lang="el-GR" dirty="0" smtClean="0"/>
              <a:t>Το ενδιαφέρον για την κλασική αρχαιότητα</a:t>
            </a:r>
          </a:p>
          <a:p>
            <a:r>
              <a:rPr lang="el-GR" dirty="0" smtClean="0"/>
              <a:t>Γενιά του 1930</a:t>
            </a:r>
          </a:p>
          <a:p>
            <a:r>
              <a:rPr lang="el-GR" dirty="0" smtClean="0"/>
              <a:t>Ένα κράμα αρχαιότητας, βυζαντίου, λαϊκού πολιτισμού</a:t>
            </a:r>
          </a:p>
          <a:p>
            <a:r>
              <a:rPr lang="el-GR" dirty="0" smtClean="0"/>
              <a:t>Γνώστης της βυζαντινής τεχνικής, μαθητής του </a:t>
            </a:r>
            <a:r>
              <a:rPr lang="el-GR" dirty="0" err="1" smtClean="0"/>
              <a:t>Κόντογλου</a:t>
            </a:r>
            <a:endParaRPr lang="el-GR" dirty="0" smtClean="0"/>
          </a:p>
          <a:p>
            <a:r>
              <a:rPr lang="el-GR" dirty="0" smtClean="0"/>
              <a:t>Χρήση του αρχαίου μύθου, μυθικές γυναίκες, ο μύθος ως μεταγλώσσα</a:t>
            </a:r>
          </a:p>
          <a:p>
            <a:r>
              <a:rPr lang="el-GR" dirty="0" smtClean="0"/>
              <a:t>Ιδιότυπος εκλεκτικισμός, ιδιότυπος υπερρεαλισμός, υπονομευτική και ειρωνική διάθεση</a:t>
            </a:r>
            <a:endParaRPr lang="el-GR" dirty="0" smtClean="0"/>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Χρήστης\Desktop\227_copy.jpg"/>
          <p:cNvPicPr>
            <a:picLocks noGrp="1" noChangeAspect="1" noChangeArrowheads="1"/>
          </p:cNvPicPr>
          <p:nvPr>
            <p:ph idx="1"/>
          </p:nvPr>
        </p:nvPicPr>
        <p:blipFill>
          <a:blip r:embed="rId2"/>
          <a:srcRect/>
          <a:stretch>
            <a:fillRect/>
          </a:stretch>
        </p:blipFill>
        <p:spPr bwMode="auto">
          <a:xfrm>
            <a:off x="2185700" y="928670"/>
            <a:ext cx="4772600" cy="552610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Χρήστης\Desktop\nikos-eggonopoulos.jpg"/>
          <p:cNvPicPr>
            <a:picLocks noGrp="1" noChangeAspect="1" noChangeArrowheads="1"/>
          </p:cNvPicPr>
          <p:nvPr>
            <p:ph idx="1"/>
          </p:nvPr>
        </p:nvPicPr>
        <p:blipFill>
          <a:blip r:embed="rId2"/>
          <a:srcRect/>
          <a:stretch>
            <a:fillRect/>
          </a:stretch>
        </p:blipFill>
        <p:spPr bwMode="auto">
          <a:xfrm>
            <a:off x="1928794" y="928670"/>
            <a:ext cx="5357850" cy="552610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Χρήστης\Desktop\4neo.jpg"/>
          <p:cNvPicPr>
            <a:picLocks noGrp="1" noChangeAspect="1" noChangeArrowheads="1"/>
          </p:cNvPicPr>
          <p:nvPr>
            <p:ph idx="1"/>
          </p:nvPr>
        </p:nvPicPr>
        <p:blipFill>
          <a:blip r:embed="rId2"/>
          <a:srcRect/>
          <a:stretch>
            <a:fillRect/>
          </a:stretch>
        </p:blipFill>
        <p:spPr bwMode="auto">
          <a:xfrm>
            <a:off x="1928794" y="714356"/>
            <a:ext cx="5357849" cy="574041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«Εικόνες σωμάτων με μεταλλαγμένη ταυτότητα»</a:t>
            </a:r>
            <a:endParaRPr lang="el-GR" dirty="0"/>
          </a:p>
        </p:txBody>
      </p:sp>
      <p:sp>
        <p:nvSpPr>
          <p:cNvPr id="3" name="2 - Θέση περιεχομένου"/>
          <p:cNvSpPr>
            <a:spLocks noGrp="1"/>
          </p:cNvSpPr>
          <p:nvPr>
            <p:ph idx="1"/>
          </p:nvPr>
        </p:nvSpPr>
        <p:spPr/>
        <p:txBody>
          <a:bodyPr/>
          <a:lstStyle/>
          <a:p>
            <a:r>
              <a:rPr lang="en-US" dirty="0" smtClean="0"/>
              <a:t>Body Art </a:t>
            </a:r>
            <a:r>
              <a:rPr lang="el-GR" dirty="0" smtClean="0"/>
              <a:t>από τη δεκαετία του 1960</a:t>
            </a:r>
          </a:p>
          <a:p>
            <a:r>
              <a:rPr lang="el-GR" dirty="0" smtClean="0"/>
              <a:t>Το σώμα του καλλιτέχνη γίνεται υλικό της τέχνης του, το σώμα «τόπος» ενδοσκόπησης</a:t>
            </a:r>
          </a:p>
          <a:p>
            <a:r>
              <a:rPr lang="el-GR" dirty="0" smtClean="0"/>
              <a:t>Υπέρβαση ορίων ταυτότητας και φύλου</a:t>
            </a:r>
          </a:p>
          <a:p>
            <a:r>
              <a:rPr lang="en-US" dirty="0" smtClean="0"/>
              <a:t>Marcel Duchamp </a:t>
            </a:r>
            <a:r>
              <a:rPr lang="el-GR" dirty="0" smtClean="0"/>
              <a:t>και ντανταϊσμός: τέχνη και μη τέχνη, ανδρόγυνα αρχέτυπα, στις αρχές του 20</a:t>
            </a:r>
            <a:r>
              <a:rPr lang="el-GR" baseline="30000" dirty="0" smtClean="0"/>
              <a:t>ου</a:t>
            </a:r>
            <a:r>
              <a:rPr lang="el-GR" dirty="0" smtClean="0"/>
              <a:t> αιώνα</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err="1" smtClean="0"/>
              <a:t>Frida</a:t>
            </a:r>
            <a:r>
              <a:rPr lang="en-US" dirty="0" smtClean="0"/>
              <a:t> Kahlo </a:t>
            </a:r>
            <a:r>
              <a:rPr lang="el-GR" dirty="0" smtClean="0"/>
              <a:t>τη δεκαετία του 1940: πόνος, </a:t>
            </a:r>
            <a:r>
              <a:rPr lang="el-GR" dirty="0" err="1" smtClean="0"/>
              <a:t>αυτοαναφορικότητα</a:t>
            </a:r>
            <a:r>
              <a:rPr lang="el-GR" dirty="0" smtClean="0"/>
              <a:t>, ανδρόγυνη σεξουαλικότητα</a:t>
            </a:r>
            <a:endParaRPr lang="el-GR" dirty="0"/>
          </a:p>
        </p:txBody>
      </p:sp>
      <p:pic>
        <p:nvPicPr>
          <p:cNvPr id="4098" name="Picture 2" descr="C:\Users\Χρήστης\Desktop\frida-khalo.jpg"/>
          <p:cNvPicPr>
            <a:picLocks noGrp="1" noChangeAspect="1" noChangeArrowheads="1"/>
          </p:cNvPicPr>
          <p:nvPr>
            <p:ph idx="1"/>
          </p:nvPr>
        </p:nvPicPr>
        <p:blipFill>
          <a:blip r:embed="rId2"/>
          <a:srcRect/>
          <a:stretch>
            <a:fillRect/>
          </a:stretch>
        </p:blipFill>
        <p:spPr bwMode="auto">
          <a:xfrm>
            <a:off x="690033" y="1882775"/>
            <a:ext cx="7763933" cy="4572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122" name="Picture 2" descr="C:\Users\Χρήστης\Desktop\kalo-1000.jpg"/>
          <p:cNvPicPr>
            <a:picLocks noGrp="1" noChangeAspect="1" noChangeArrowheads="1"/>
          </p:cNvPicPr>
          <p:nvPr>
            <p:ph idx="1"/>
          </p:nvPr>
        </p:nvPicPr>
        <p:blipFill>
          <a:blip r:embed="rId2"/>
          <a:srcRect/>
          <a:stretch>
            <a:fillRect/>
          </a:stretch>
        </p:blipFill>
        <p:spPr bwMode="auto">
          <a:xfrm>
            <a:off x="508000" y="1500174"/>
            <a:ext cx="8128000" cy="495460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Andy Warhol </a:t>
            </a:r>
            <a:r>
              <a:rPr lang="el-GR" dirty="0" smtClean="0"/>
              <a:t>και </a:t>
            </a:r>
            <a:r>
              <a:rPr lang="en-US" dirty="0" smtClean="0"/>
              <a:t>pop art (</a:t>
            </a:r>
            <a:r>
              <a:rPr lang="el-GR" dirty="0" smtClean="0"/>
              <a:t>δεκαετία του 1980)</a:t>
            </a:r>
            <a:endParaRPr lang="el-GR" dirty="0"/>
          </a:p>
        </p:txBody>
      </p:sp>
      <p:pic>
        <p:nvPicPr>
          <p:cNvPr id="6146" name="Picture 2" descr="C:\Users\Χρήστης\Desktop\Andy-Warhol-CollageV2.jpg"/>
          <p:cNvPicPr>
            <a:picLocks noGrp="1" noChangeAspect="1" noChangeArrowheads="1"/>
          </p:cNvPicPr>
          <p:nvPr>
            <p:ph idx="1"/>
          </p:nvPr>
        </p:nvPicPr>
        <p:blipFill>
          <a:blip r:embed="rId2"/>
          <a:srcRect/>
          <a:stretch>
            <a:fillRect/>
          </a:stretch>
        </p:blipFill>
        <p:spPr bwMode="auto">
          <a:xfrm>
            <a:off x="2286000" y="1882775"/>
            <a:ext cx="4572000" cy="4572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124745"/>
            <a:ext cx="7772400" cy="2475706"/>
          </a:xfrm>
        </p:spPr>
        <p:txBody>
          <a:bodyPr>
            <a:normAutofit fontScale="90000"/>
          </a:bodyPr>
          <a:lstStyle/>
          <a:p>
            <a:r>
              <a:rPr lang="en-US" b="1" dirty="0" smtClean="0"/>
              <a:t>M. </a:t>
            </a:r>
            <a:r>
              <a:rPr lang="en-US" b="1" dirty="0" err="1" smtClean="0"/>
              <a:t>Godelier</a:t>
            </a:r>
            <a:r>
              <a:rPr lang="en-US" b="1" dirty="0" smtClean="0"/>
              <a:t> </a:t>
            </a:r>
            <a:r>
              <a:rPr lang="el-GR" b="1" dirty="0" smtClean="0"/>
              <a:t/>
            </a:r>
            <a:br>
              <a:rPr lang="el-GR" b="1" dirty="0" smtClean="0"/>
            </a:br>
            <a:r>
              <a:rPr lang="el-GR" b="1" dirty="0" smtClean="0"/>
              <a:t>«Το σεξ σα βασικό θεμέλιο της κοινωνικής και κοσμικής τάξης στους </a:t>
            </a:r>
            <a:r>
              <a:rPr lang="el-GR" b="1" dirty="0" err="1" smtClean="0"/>
              <a:t>Μπαρούγια</a:t>
            </a:r>
            <a:r>
              <a:rPr lang="el-GR" b="1" dirty="0" smtClean="0"/>
              <a:t> της Ν. Γουινέας»</a:t>
            </a:r>
            <a:endParaRPr lang="el-GR" b="1" dirty="0"/>
          </a:p>
        </p:txBody>
      </p:sp>
      <p:sp>
        <p:nvSpPr>
          <p:cNvPr id="3" name="2 - Υπότιτλος"/>
          <p:cNvSpPr>
            <a:spLocks noGrp="1"/>
          </p:cNvSpPr>
          <p:nvPr>
            <p:ph type="subTitle" idx="1"/>
          </p:nvPr>
        </p:nvSpPr>
        <p:spPr>
          <a:xfrm>
            <a:off x="1371600" y="3861048"/>
            <a:ext cx="6400800" cy="1777752"/>
          </a:xfrm>
        </p:spPr>
        <p:txBody>
          <a:bodyPr>
            <a:noAutofit/>
          </a:bodyPr>
          <a:lstStyle/>
          <a:p>
            <a:r>
              <a:rPr lang="el-GR" sz="3600" dirty="0" smtClean="0">
                <a:solidFill>
                  <a:schemeClr val="tx1"/>
                </a:solidFill>
              </a:rPr>
              <a:t>Ανακοίνωση στο Διεθνές Συνέδριο: </a:t>
            </a:r>
          </a:p>
          <a:p>
            <a:r>
              <a:rPr lang="el-GR" sz="3600" dirty="0" smtClean="0">
                <a:solidFill>
                  <a:schemeClr val="tx1"/>
                </a:solidFill>
              </a:rPr>
              <a:t>«</a:t>
            </a:r>
            <a:r>
              <a:rPr lang="el-GR" sz="3600" dirty="0" smtClean="0">
                <a:solidFill>
                  <a:schemeClr val="tx1"/>
                </a:solidFill>
              </a:rPr>
              <a:t>Σημειωτική και Ψυχανάλυση», Μιλάνο 1975</a:t>
            </a:r>
            <a:endParaRPr lang="el-GR" sz="3600" dirty="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7170" name="Picture 2" descr="C:\Users\Χρήστης\Desktop\andy-warhol-drag-queen.jpg"/>
          <p:cNvPicPr>
            <a:picLocks noGrp="1" noChangeAspect="1" noChangeArrowheads="1"/>
          </p:cNvPicPr>
          <p:nvPr>
            <p:ph idx="1"/>
          </p:nvPr>
        </p:nvPicPr>
        <p:blipFill>
          <a:blip r:embed="rId2"/>
          <a:srcRect/>
          <a:stretch>
            <a:fillRect/>
          </a:stretch>
        </p:blipFill>
        <p:spPr bwMode="auto">
          <a:xfrm>
            <a:off x="2143108" y="1142984"/>
            <a:ext cx="5072098" cy="526416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928670"/>
            <a:ext cx="8229600" cy="5526138"/>
          </a:xfrm>
        </p:spPr>
        <p:txBody>
          <a:bodyPr>
            <a:normAutofit fontScale="92500" lnSpcReduction="10000"/>
          </a:bodyPr>
          <a:lstStyle/>
          <a:p>
            <a:pPr>
              <a:buNone/>
            </a:pPr>
            <a:r>
              <a:rPr lang="el-GR" i="1" dirty="0" smtClean="0"/>
              <a:t>  </a:t>
            </a:r>
            <a:r>
              <a:rPr lang="en-US" i="1" dirty="0" smtClean="0"/>
              <a:t>“H </a:t>
            </a:r>
            <a:r>
              <a:rPr lang="el-GR" i="1" dirty="0" smtClean="0"/>
              <a:t>σχέση του </a:t>
            </a:r>
            <a:r>
              <a:rPr lang="el-GR" i="1" dirty="0" smtClean="0"/>
              <a:t>σ</a:t>
            </a:r>
            <a:r>
              <a:rPr lang="el-GR" i="1" dirty="0" smtClean="0"/>
              <a:t>ύγχρονου ανθρώπου με το σώμα του έχει διαφοροποιηθεί με τη μετάθεση των ορίων του φύλου, της γονιμότητας, της αρρώστιας, του πόνου, των γηρατειών, και από ένα σώμα υποδουλωμένο και υποκείμενο στη φύση έχει μεταλλαχτεί σε ένα σώμα </a:t>
            </a:r>
            <a:r>
              <a:rPr lang="el-GR" i="1" dirty="0" err="1" smtClean="0"/>
              <a:t>αυτοκατασκευαζόμενο</a:t>
            </a:r>
            <a:r>
              <a:rPr lang="el-GR" i="1" dirty="0" smtClean="0"/>
              <a:t>. Οι καλλιτέχνες πειραματίζονται για τη μεταμόρφωση των ιδίων και της φύσης από γνωστές σε άγνωστες φόρμες που πηγάζουν από τις δυνατότητες του υπολογιστή, της γενετικής, της βιοτεχνολογίας»</a:t>
            </a:r>
            <a:endParaRPr lang="el-GR"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214422"/>
          </a:xfrm>
        </p:spPr>
        <p:txBody>
          <a:bodyPr/>
          <a:lstStyle/>
          <a:p>
            <a:r>
              <a:rPr lang="el-GR" dirty="0" smtClean="0"/>
              <a:t>Από την ανακοίνωση…</a:t>
            </a:r>
            <a:endParaRPr lang="el-GR" dirty="0"/>
          </a:p>
        </p:txBody>
      </p:sp>
      <p:sp>
        <p:nvSpPr>
          <p:cNvPr id="3" name="2 - Θέση περιεχομένου"/>
          <p:cNvSpPr>
            <a:spLocks noGrp="1"/>
          </p:cNvSpPr>
          <p:nvPr>
            <p:ph idx="1"/>
          </p:nvPr>
        </p:nvSpPr>
        <p:spPr>
          <a:xfrm>
            <a:off x="0" y="928670"/>
            <a:ext cx="9144000" cy="5197493"/>
          </a:xfrm>
        </p:spPr>
        <p:txBody>
          <a:bodyPr>
            <a:noAutofit/>
          </a:bodyPr>
          <a:lstStyle/>
          <a:p>
            <a:r>
              <a:rPr lang="el-GR" sz="2400" dirty="0" smtClean="0"/>
              <a:t>Σύνδεση του θέματος της σεξουαλικότητας με την πολιτική</a:t>
            </a:r>
          </a:p>
          <a:p>
            <a:r>
              <a:rPr lang="el-GR" sz="2400" dirty="0" smtClean="0"/>
              <a:t>Για τους </a:t>
            </a:r>
            <a:r>
              <a:rPr lang="el-GR" sz="2400" dirty="0" err="1" smtClean="0"/>
              <a:t>Μπαρούγια</a:t>
            </a:r>
            <a:r>
              <a:rPr lang="el-GR" sz="2400" dirty="0" smtClean="0"/>
              <a:t> η σεξουαλικότητα αποτελεί την έσχατη αναφορά για να δικαιολογήσει την ανδρική κυριαρχία (οικονομική, πολιτική και συμβολική) </a:t>
            </a:r>
          </a:p>
          <a:p>
            <a:r>
              <a:rPr lang="el-GR" sz="2400" dirty="0" smtClean="0"/>
              <a:t>Όπου δεν υπάρχει κράτος, όπου δεν υπάρχουν τάξεις δηλ κοινωνικές σχέσεις και θεσμοί λογοκρισίας και καταπίεσης ανάλογοι με αυτούς της δύσης</a:t>
            </a:r>
          </a:p>
          <a:p>
            <a:r>
              <a:rPr lang="el-GR" sz="2400" dirty="0" smtClean="0"/>
              <a:t>Πχ. η αποχή από το σεξ κατά την διάρκεια ενηλικίωσης ή κατά την παρασκευή των ράβδων του αλατιού</a:t>
            </a:r>
          </a:p>
          <a:p>
            <a:r>
              <a:rPr lang="el-GR" sz="2400" dirty="0" smtClean="0"/>
              <a:t>Ο γυναικείος και ο ανδρικός χώρος και η γυναικεία μιαρότητα</a:t>
            </a:r>
          </a:p>
          <a:p>
            <a:r>
              <a:rPr lang="el-GR" sz="2400" dirty="0" smtClean="0"/>
              <a:t>Η γυναικεία γέννα και η απομόνωση</a:t>
            </a:r>
          </a:p>
          <a:p>
            <a:r>
              <a:rPr lang="el-GR" sz="2400" dirty="0" smtClean="0"/>
              <a:t>Η γυναικεία σεξουαλικότητα ως μόνιμη απειλή (φύσης/κοινωνίας)</a:t>
            </a:r>
            <a:endParaRPr lang="el-GR" sz="2400"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ΕΡΩΤΙΚΗ ΠΡΑΞΗ ΘΕΤΕΙ ΣΕ ΚΙΝΔΥΝΟ ΤΗΝ ΚΟΙΝΩΝΙΚΗ ΖΩΗ</a:t>
            </a:r>
            <a:endParaRPr lang="el-GR" dirty="0"/>
          </a:p>
        </p:txBody>
      </p:sp>
      <p:sp>
        <p:nvSpPr>
          <p:cNvPr id="3" name="2 - Θέση περιεχομένου"/>
          <p:cNvSpPr>
            <a:spLocks noGrp="1"/>
          </p:cNvSpPr>
          <p:nvPr>
            <p:ph idx="1"/>
          </p:nvPr>
        </p:nvSpPr>
        <p:spPr>
          <a:xfrm>
            <a:off x="457200" y="1857364"/>
            <a:ext cx="8229600" cy="4268799"/>
          </a:xfrm>
        </p:spPr>
        <p:txBody>
          <a:bodyPr/>
          <a:lstStyle/>
          <a:p>
            <a:pPr>
              <a:buNone/>
            </a:pPr>
            <a:r>
              <a:rPr lang="el-GR" dirty="0" smtClean="0"/>
              <a:t>    </a:t>
            </a:r>
            <a:r>
              <a:rPr lang="el-GR" i="1" dirty="0" smtClean="0"/>
              <a:t>Δεν επιτρέπεται να κάνουν έρωτα όταν καλλιεργούν τους κήπους τους, όταν κόβουν τα καλάμια του αλατιού, όταν σφάζουν, ψήνουν, τεμαχίζουν και καταναλώνουν το γουρούνι, όταν ο άνδρας πάει για κυνήγι, όταν βοηθάνε στο χτίσιμο ενός σπιτιού, όταν γίνεται πόλεμος, στη μύηση των αγοριών και των κοριτσιών</a:t>
            </a:r>
            <a:endParaRPr lang="el-GR" i="1"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ΣΕΞ ΝΑΙ ΑΛΛΑ ΠΟΥ;</a:t>
            </a:r>
            <a:endParaRPr lang="el-GR" dirty="0"/>
          </a:p>
        </p:txBody>
      </p:sp>
      <p:sp>
        <p:nvSpPr>
          <p:cNvPr id="3" name="2 - Θέση περιεχομένου"/>
          <p:cNvSpPr>
            <a:spLocks noGrp="1"/>
          </p:cNvSpPr>
          <p:nvPr>
            <p:ph idx="1"/>
          </p:nvPr>
        </p:nvSpPr>
        <p:spPr/>
        <p:txBody>
          <a:bodyPr/>
          <a:lstStyle/>
          <a:p>
            <a:pPr>
              <a:buNone/>
            </a:pPr>
            <a:r>
              <a:rPr lang="el-GR" dirty="0" smtClean="0"/>
              <a:t>    </a:t>
            </a:r>
            <a:r>
              <a:rPr lang="el-GR" i="1" dirty="0" smtClean="0"/>
              <a:t>Απαγορεύεται ο έρωτας στους κήπους, στις ελώδεις περιοχές όπου τα φίδια μπορεί να αρπάξουν το σπέρμα και τα κολπικά υγρά και να τα μεταφέρουν στις εχθρικές, χθόνιες δυνάμεις που στέλνουν αρρώστιες. Απαγορεύεται να κάνει κανείς έρωτα όταν η γυναίκα έχει περίοδο αλλά και για κάποιο διάστημα μετά τη γέννηση του αγοριού</a:t>
            </a:r>
            <a:endParaRPr lang="el-GR" i="1"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24744"/>
            <a:ext cx="8229600" cy="292894"/>
          </a:xfrm>
        </p:spPr>
        <p:txBody>
          <a:bodyPr>
            <a:normAutofit fontScale="90000"/>
          </a:bodyPr>
          <a:lstStyle/>
          <a:p>
            <a:r>
              <a:rPr lang="el-GR" dirty="0" smtClean="0"/>
              <a:t>Η ΣΕΞΟΥΑΛΙΚΗ ΠΡΑΞΗ ΑΠΕΙΛΕΙ ΤΗΝ ΤΑΞΗ ΤΟΥ ΚΟΣΜΟΥ ΓΙΑΤΙ «ΔΙΕΥΚΟΛΥΝΕΙ» ΤΗ ΔΡΑΣΗ ΚΑΚΩΝ ΔΥΝΑΜΕΩΝ</a:t>
            </a:r>
            <a:endParaRPr lang="el-GR" dirty="0"/>
          </a:p>
        </p:txBody>
      </p:sp>
      <p:sp>
        <p:nvSpPr>
          <p:cNvPr id="3" name="2 - Θέση περιεχομένου"/>
          <p:cNvSpPr>
            <a:spLocks noGrp="1"/>
          </p:cNvSpPr>
          <p:nvPr>
            <p:ph idx="1"/>
          </p:nvPr>
        </p:nvSpPr>
        <p:spPr>
          <a:xfrm>
            <a:off x="457200" y="2708920"/>
            <a:ext cx="8229600" cy="4149080"/>
          </a:xfrm>
        </p:spPr>
        <p:txBody>
          <a:bodyPr/>
          <a:lstStyle/>
          <a:p>
            <a:pPr>
              <a:buNone/>
            </a:pPr>
            <a:r>
              <a:rPr lang="el-GR" dirty="0" smtClean="0"/>
              <a:t>    </a:t>
            </a:r>
            <a:r>
              <a:rPr lang="el-GR" i="1" dirty="0" smtClean="0"/>
              <a:t>Στη διάρκεια της πράξης η γυναίκα βρίσκεται από κάτω. Απαγορεύεται να περάσει πάνω από τον σύντροφό της γιατί υπάρχει ο κίνδυνος να περάσουν τα κολπικά υγρά στην κοιλιά ή την ήβη του άνδρα πράγμα που μπορεί να του φέρει μεγάλη αρρώστια. </a:t>
            </a:r>
            <a:endParaRPr lang="el-GR" i="1"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Το σπέρμα και η ζωογόνος δύναμή του!</a:t>
            </a:r>
            <a:endParaRPr lang="el-GR" dirty="0"/>
          </a:p>
        </p:txBody>
      </p:sp>
      <p:sp>
        <p:nvSpPr>
          <p:cNvPr id="3" name="2 - Θέση περιεχομένου"/>
          <p:cNvSpPr>
            <a:spLocks noGrp="1"/>
          </p:cNvSpPr>
          <p:nvPr>
            <p:ph idx="1"/>
          </p:nvPr>
        </p:nvSpPr>
        <p:spPr>
          <a:xfrm>
            <a:off x="457200" y="1600200"/>
            <a:ext cx="8229600" cy="5257800"/>
          </a:xfrm>
        </p:spPr>
        <p:txBody>
          <a:bodyPr>
            <a:normAutofit fontScale="92500"/>
          </a:bodyPr>
          <a:lstStyle/>
          <a:p>
            <a:pPr>
              <a:buNone/>
            </a:pPr>
            <a:r>
              <a:rPr lang="el-GR" dirty="0" smtClean="0"/>
              <a:t>    </a:t>
            </a:r>
            <a:r>
              <a:rPr lang="el-GR" i="1" dirty="0" smtClean="0"/>
              <a:t>Το σπέρμα είναι όχι μόνο η ζωή αλλά και η τροφή του παιδιού. Οι </a:t>
            </a:r>
            <a:r>
              <a:rPr lang="el-GR" i="1" dirty="0" err="1" smtClean="0"/>
              <a:t>Μπαρούγια</a:t>
            </a:r>
            <a:r>
              <a:rPr lang="el-GR" i="1" dirty="0" smtClean="0"/>
              <a:t> κάνουν έρωτα όταν η γυναίκα είναι έγκυος για να θρέψουν το παιδί μέσα στην κοιλιά της. Αλλά το σπέρμα χρησιμεύει και για τροφή της μητέρας που πρέπει να το πίνει μετά την περίοδο ή μετά τον τοκετό για να ξαναβρεί τις δυνάμεις της… Το αίμα του κόλπου είναι η πιο επικίνδυνη σωματική ύλη. Η πρώτη περίοδος του κοριτσιού ακολουθείται από μια τελετουργία διάβασης, νηστείας και απομόνωσης ημερών.</a:t>
            </a:r>
            <a:endParaRPr lang="el-GR" i="1"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ΜΟΡΦΕΣ ΓΥΝΑΙΚΕΙΑΣ ΑΝΤΙΣΤΑΣΗΣ</a:t>
            </a:r>
            <a:endParaRPr lang="el-GR" dirty="0"/>
          </a:p>
        </p:txBody>
      </p:sp>
      <p:sp>
        <p:nvSpPr>
          <p:cNvPr id="3" name="2 - Θέση περιεχομένου"/>
          <p:cNvSpPr>
            <a:spLocks noGrp="1"/>
          </p:cNvSpPr>
          <p:nvPr>
            <p:ph idx="1"/>
          </p:nvPr>
        </p:nvSpPr>
        <p:spPr/>
        <p:txBody>
          <a:bodyPr>
            <a:normAutofit/>
          </a:bodyPr>
          <a:lstStyle/>
          <a:p>
            <a:r>
              <a:rPr lang="el-GR" i="1" dirty="0" smtClean="0"/>
              <a:t>Η άρνηση η γυναίκα να θρέψει τα γουρούνια, να καλλιεργήσει τα χωράφια</a:t>
            </a:r>
          </a:p>
          <a:p>
            <a:r>
              <a:rPr lang="el-GR" i="1" dirty="0" smtClean="0"/>
              <a:t>Η άρνηση να κάνει έρωτα, που συχνά συνοδεύεται από κραυγές και βρισιές</a:t>
            </a:r>
          </a:p>
          <a:p>
            <a:r>
              <a:rPr lang="el-GR" i="1" dirty="0" smtClean="0"/>
              <a:t>Η άσκηση μαγείας: να μαζέψει δηλ το σπέρμα που τρέχει από τον κόλπο και να το πετάξει στη φωτιά του σπιτιού λέγοντας τη φράση: «Ο άνδρας ξέρει ότι είναι καταδικασμένος σε θάνατο»</a:t>
            </a:r>
            <a:endParaRPr lang="el-GR" i="1"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320</TotalTime>
  <Words>1146</Words>
  <Application>Microsoft Office PowerPoint</Application>
  <PresentationFormat>Προβολή στην οθόνη (4:3)</PresentationFormat>
  <Paragraphs>78</Paragraphs>
  <Slides>31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Ζωντάνια</vt:lpstr>
      <vt:lpstr>Μια Μαρξι(στι)κή οπτική στην ανάλυση της γυναικείας υποτέλειας</vt:lpstr>
      <vt:lpstr>       Ανάλυση της έμφυλης ασυμμετρίας  ή το φύλο ως κοινωνική σχέση</vt:lpstr>
      <vt:lpstr>M. Godelier  «Το σεξ σα βασικό θεμέλιο της κοινωνικής και κοσμικής τάξης στους Μπαρούγια της Ν. Γουινέας»</vt:lpstr>
      <vt:lpstr>Από την ανακοίνωση…</vt:lpstr>
      <vt:lpstr>Η ΕΡΩΤΙΚΗ ΠΡΑΞΗ ΘΕΤΕΙ ΣΕ ΚΙΝΔΥΝΟ ΤΗΝ ΚΟΙΝΩΝΙΚΗ ΖΩΗ</vt:lpstr>
      <vt:lpstr>ΣΕΞ ΝΑΙ ΑΛΛΑ ΠΟΥ;</vt:lpstr>
      <vt:lpstr>Η ΣΕΞΟΥΑΛΙΚΗ ΠΡΑΞΗ ΑΠΕΙΛΕΙ ΤΗΝ ΤΑΞΗ ΤΟΥ ΚΟΣΜΟΥ ΓΙΑΤΙ «ΔΙΕΥΚΟΛΥΝΕΙ» ΤΗ ΔΡΑΣΗ ΚΑΚΩΝ ΔΥΝΑΜΕΩΝ</vt:lpstr>
      <vt:lpstr>Το σπέρμα και η ζωογόνος δύναμή του!</vt:lpstr>
      <vt:lpstr>ΜΟΡΦΕΣ ΓΥΝΑΙΚΕΙΑΣ ΑΝΤΙΣΤΑΣΗΣ</vt:lpstr>
      <vt:lpstr>Ένας μύθος…</vt:lpstr>
      <vt:lpstr>Μαρξιστικοί Ορίζοντες στην Κοινωνική ανθρωπολογία, 1973</vt:lpstr>
      <vt:lpstr>O’ Laughlin, 1974, “Mediation of a contradiction:  Why Mbum women do not eat chicken</vt:lpstr>
      <vt:lpstr>Olivia Harris, 1981, “Households as Natural Units”</vt:lpstr>
      <vt:lpstr>Ε. Σκουτέρη Διδασκάλου, 1984, Ανθρωπολογικά για το Γυναικείο Ζήτημα   «Η προίκα»</vt:lpstr>
      <vt:lpstr>Γυναίκες εξωτικές και γυναίκες οικόσιτες…</vt:lpstr>
      <vt:lpstr>Διαφάνεια 16</vt:lpstr>
      <vt:lpstr>Διαφάνεια 17</vt:lpstr>
      <vt:lpstr>Διαφάνεια 18</vt:lpstr>
      <vt:lpstr>Διαφάνεια 19</vt:lpstr>
      <vt:lpstr>Διαφάνεια 20</vt:lpstr>
      <vt:lpstr>Γυναίκες του μύθου, μυθικοποίηση των γυναικών στην τέχνη</vt:lpstr>
      <vt:lpstr>Ο Νίκος Εγγονόπουλος</vt:lpstr>
      <vt:lpstr>Διαφάνεια 23</vt:lpstr>
      <vt:lpstr>Διαφάνεια 24</vt:lpstr>
      <vt:lpstr>Διαφάνεια 25</vt:lpstr>
      <vt:lpstr>«Εικόνες σωμάτων με μεταλλαγμένη ταυτότητα»</vt:lpstr>
      <vt:lpstr>Frida Kahlo τη δεκαετία του 1940: πόνος, αυτοαναφορικότητα, ανδρόγυνη σεξουαλικότητα</vt:lpstr>
      <vt:lpstr>Διαφάνεια 28</vt:lpstr>
      <vt:lpstr>Andy Warhol και pop art (δεκαετία του 1980)</vt:lpstr>
      <vt:lpstr>Διαφάνεια 30</vt:lpstr>
      <vt:lpstr>Διαφάνεια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Μια Μαρξική οπτική στην ανάλυση της γυναικείας υποτέλειας</dc:title>
  <dc:creator>BALIA</dc:creator>
  <cp:lastModifiedBy>Χρήστης</cp:lastModifiedBy>
  <cp:revision>31</cp:revision>
  <dcterms:created xsi:type="dcterms:W3CDTF">2015-03-14T16:19:50Z</dcterms:created>
  <dcterms:modified xsi:type="dcterms:W3CDTF">2020-04-27T06:54:38Z</dcterms:modified>
</cp:coreProperties>
</file>