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6" r:id="rId4"/>
    <p:sldId id="257" r:id="rId5"/>
    <p:sldId id="258" r:id="rId6"/>
    <p:sldId id="292" r:id="rId7"/>
    <p:sldId id="259" r:id="rId8"/>
    <p:sldId id="260" r:id="rId9"/>
    <p:sldId id="261" r:id="rId10"/>
    <p:sldId id="262" r:id="rId11"/>
    <p:sldId id="267" r:id="rId12"/>
    <p:sldId id="272" r:id="rId13"/>
    <p:sldId id="291" r:id="rId14"/>
    <p:sldId id="269" r:id="rId15"/>
    <p:sldId id="268" r:id="rId16"/>
    <p:sldId id="273" r:id="rId17"/>
    <p:sldId id="274" r:id="rId18"/>
    <p:sldId id="263" r:id="rId19"/>
    <p:sldId id="293" r:id="rId20"/>
    <p:sldId id="264" r:id="rId21"/>
    <p:sldId id="265" r:id="rId22"/>
    <p:sldId id="276" r:id="rId23"/>
    <p:sldId id="277" r:id="rId24"/>
    <p:sldId id="280" r:id="rId25"/>
    <p:sldId id="275" r:id="rId26"/>
    <p:sldId id="284" r:id="rId27"/>
    <p:sldId id="288" r:id="rId28"/>
    <p:sldId id="282" r:id="rId29"/>
    <p:sldId id="289" r:id="rId30"/>
    <p:sldId id="286" r:id="rId31"/>
    <p:sldId id="283" r:id="rId32"/>
    <p:sldId id="290"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CB53EA7-DD51-4C71-904D-9A9F090736AA}"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3BF9EAF-61A4-4097-A861-C162BD58AE2B}"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7A38856-B7E3-4E53-83E3-986052C64B53}"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1FBC4C6-7D58-4B6A-BDF0-49DBC531B6F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BC3A14B-4CEC-47B3-BE33-60634DF3A29D}"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C1C1BEE-A9A8-441D-B53F-EEDB48283EB4}"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E9B5F95-5863-4D48-A52F-973C032A0621}"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102A146-9DEE-4711-A971-121F28D9E21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5280009F-3BA1-46A6-8C26-B9198028EF20}"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E5AC4D4-A180-464C-8FE5-CB6E7970011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DC96A69B-0E4C-469B-8AB1-583D09528B96}" type="datetimeFigureOut">
              <a:rPr lang="el-GR"/>
              <a:pPr>
                <a:defRPr/>
              </a:pPr>
              <a:t>15/5/2019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2608DB8-9843-4BE2-950A-34B1A8466499}"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865D9851-3E4F-4694-93A2-75A1C0708E61}" type="datetimeFigureOut">
              <a:rPr lang="el-GR"/>
              <a:pPr>
                <a:defRPr/>
              </a:pPr>
              <a:t>15/5/2019</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F1F6B59E-44F2-4B3C-B747-65A31D4B81D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B90CF10-BB8A-439E-81C2-3AE2B3B5BF85}" type="datetimeFigureOut">
              <a:rPr lang="el-GR"/>
              <a:pPr>
                <a:defRPr/>
              </a:pPr>
              <a:t>15/5/2019</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79CF14BE-D967-480C-849A-EFB83212ECD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45471ED-5546-4580-9DFD-65C33EB213E3}" type="datetimeFigureOut">
              <a:rPr lang="el-GR"/>
              <a:pPr>
                <a:defRPr/>
              </a:pPr>
              <a:t>15/5/2019</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9CBC5BD0-D276-40B2-A25E-204D6BB1450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C085759-12BD-4F11-88D1-68548F12A919}" type="datetimeFigureOut">
              <a:rPr lang="el-GR"/>
              <a:pPr>
                <a:defRPr/>
              </a:pPr>
              <a:t>15/5/2019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F844C10-6A3B-4783-8330-D00BCBD27EE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FE48351-EE98-4C2A-B4D6-5BFA62932E39}" type="datetimeFigureOut">
              <a:rPr lang="el-GR"/>
              <a:pPr>
                <a:defRPr/>
              </a:pPr>
              <a:t>15/5/2019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62C9C4C-6BED-4574-832D-09E0E483CAA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D5C42CF-7FEB-4A16-B69C-CE2332C83E72}" type="datetimeFigureOut">
              <a:rPr lang="el-GR"/>
              <a:pPr>
                <a:defRPr/>
              </a:pPr>
              <a:t>15/5/2019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5422F2D-4DF8-4DAB-8D28-D6494E27FB43}"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5800" y="642938"/>
            <a:ext cx="7772400" cy="5786437"/>
          </a:xfrm>
        </p:spPr>
        <p:txBody>
          <a:bodyPr/>
          <a:lstStyle/>
          <a:p>
            <a:r>
              <a:rPr lang="el-GR" sz="4800" b="1" dirty="0" smtClean="0"/>
              <a:t>ΕΘΝΙΚΕΣ ΚΑΙ ΕΘΝΟΤΙΚΕΣ </a:t>
            </a:r>
            <a:r>
              <a:rPr lang="el-GR" sz="4800" b="1" smtClean="0"/>
              <a:t>ΤΑΥΤΟΤΗΤΕΣ </a:t>
            </a:r>
            <a:r>
              <a:rPr lang="el-GR" sz="4800" b="1" dirty="0" smtClean="0"/>
              <a:t/>
            </a:r>
            <a:br>
              <a:rPr lang="el-GR" sz="4800" b="1" dirty="0" smtClean="0"/>
            </a:br>
            <a:r>
              <a:rPr lang="el-GR" sz="4800" b="1" dirty="0" smtClean="0"/>
              <a:t>ΤΟ ΦΑΙΝΟΜΕΝΟ ΤΟΥ ΕΘΝΙΚΙΣΜΟΥ</a:t>
            </a:r>
            <a:br>
              <a:rPr lang="el-GR" sz="4800" b="1" dirty="0" smtClean="0"/>
            </a:br>
            <a:endParaRPr lang="el-GR" sz="4800" dirty="0" smtClean="0"/>
          </a:p>
        </p:txBody>
      </p:sp>
      <p:sp>
        <p:nvSpPr>
          <p:cNvPr id="3" name="2 - Υπότιτλος"/>
          <p:cNvSpPr>
            <a:spLocks noGrp="1"/>
          </p:cNvSpPr>
          <p:nvPr>
            <p:ph type="subTitle" idx="1"/>
          </p:nvPr>
        </p:nvSpPr>
        <p:spPr/>
        <p:txBody>
          <a:bodyPr rtlCol="0">
            <a:normAutofit/>
          </a:bodyPr>
          <a:lstStyle/>
          <a:p>
            <a:pPr fontAlgn="auto">
              <a:spcAft>
                <a:spcPts val="0"/>
              </a:spcAft>
              <a:buFont typeface="Arial" pitchFamily="34" charset="0"/>
              <a:buNone/>
              <a:defRPr/>
            </a:pPr>
            <a:endParaRPr lang="el-G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r>
              <a:rPr lang="el-GR" b="1" smtClean="0"/>
              <a:t>Η ΠΕΡΙΠΤΩΣΗ ΤΗΣ ΕΛΛΑΔΑΣ</a:t>
            </a:r>
            <a:endParaRPr lang="el-GR" smtClean="0"/>
          </a:p>
        </p:txBody>
      </p:sp>
      <p:sp>
        <p:nvSpPr>
          <p:cNvPr id="3" name="2 - Θέση περιεχομένου"/>
          <p:cNvSpPr>
            <a:spLocks noGrp="1"/>
          </p:cNvSpPr>
          <p:nvPr>
            <p:ph idx="1"/>
          </p:nvPr>
        </p:nvSpPr>
        <p:spPr>
          <a:xfrm>
            <a:off x="0" y="1600200"/>
            <a:ext cx="9144000" cy="5257800"/>
          </a:xfrm>
        </p:spPr>
        <p:txBody>
          <a:bodyPr rtlCol="0">
            <a:normAutofit fontScale="77500" lnSpcReduction="20000"/>
          </a:bodyPr>
          <a:lstStyle/>
          <a:p>
            <a:pPr fontAlgn="auto">
              <a:spcAft>
                <a:spcPts val="0"/>
              </a:spcAft>
              <a:buFont typeface="Arial" pitchFamily="34" charset="0"/>
              <a:buChar char="•"/>
              <a:defRPr/>
            </a:pPr>
            <a:endParaRPr lang="el-GR" dirty="0"/>
          </a:p>
          <a:p>
            <a:pPr fontAlgn="auto">
              <a:spcAft>
                <a:spcPts val="0"/>
              </a:spcAft>
              <a:buFont typeface="Arial" pitchFamily="34" charset="0"/>
              <a:buChar char="•"/>
              <a:defRPr/>
            </a:pPr>
            <a:r>
              <a:rPr lang="el-GR" dirty="0"/>
              <a:t>Σύμφωνα με τον </a:t>
            </a:r>
            <a:r>
              <a:rPr lang="el-GR" dirty="0" err="1"/>
              <a:t>Άντερσον</a:t>
            </a:r>
            <a:r>
              <a:rPr lang="el-GR" dirty="0"/>
              <a:t> η περίπτωση της Ελλάδας παρουσιάζει ενδιαφέρον γιατί η αναγέννηση της μέσα από τις στάχτες της Οθωμανικής αυτοκρατορίας (ιστορική και γλωσσολογική) κατασκευάστηκε από διανοούμενους της μεσαίας τάξης που ζούσαν στη Διασπορά όπως ο Αδαμάντιος Κοραής. Στα 1803 ανακοίνωνε σε </a:t>
            </a:r>
            <a:r>
              <a:rPr lang="el-GR" dirty="0" smtClean="0"/>
              <a:t>φιλέλληνες </a:t>
            </a:r>
            <a:r>
              <a:rPr lang="el-GR" dirty="0"/>
              <a:t>Παριζιάνους: «Για πρώτη φορά το ελληνικό έθνος θέτει ερωτήματα στην περιγέλαστη άγνοιά του και αναρριγεί μετρώντας με το μάτι την απόσταση που το χωρίζει από τις δόξες των προγόνων του…».</a:t>
            </a:r>
          </a:p>
          <a:p>
            <a:pPr fontAlgn="auto">
              <a:spcAft>
                <a:spcPts val="0"/>
              </a:spcAft>
              <a:buFont typeface="Arial" pitchFamily="34" charset="0"/>
              <a:buNone/>
              <a:defRPr/>
            </a:pPr>
            <a:r>
              <a:rPr lang="el-GR" dirty="0" smtClean="0"/>
              <a:t>     Α</a:t>
            </a:r>
            <a:r>
              <a:rPr lang="el-GR" dirty="0"/>
              <a:t>) Επιστροφή στο ένδοξο αρχαίο παρελθόν, βλ. </a:t>
            </a:r>
            <a:r>
              <a:rPr lang="el-GR" dirty="0" smtClean="0"/>
              <a:t>Φαλμεράγιερ</a:t>
            </a:r>
          </a:p>
          <a:p>
            <a:pPr fontAlgn="auto">
              <a:spcAft>
                <a:spcPts val="0"/>
              </a:spcAft>
              <a:buFont typeface="Arial" pitchFamily="34" charset="0"/>
              <a:buNone/>
              <a:defRPr/>
            </a:pPr>
            <a:r>
              <a:rPr lang="el-GR" dirty="0" smtClean="0"/>
              <a:t>     </a:t>
            </a:r>
            <a:r>
              <a:rPr lang="el-GR" dirty="0"/>
              <a:t>Β) Το κρυφό σχολειό και ο μύθος της ‘καταπιεσμένης’ από τη σκλαβιά Ορθοδοξίας.</a:t>
            </a:r>
          </a:p>
          <a:p>
            <a:pPr fontAlgn="auto">
              <a:spcAft>
                <a:spcPts val="0"/>
              </a:spcAft>
              <a:buFont typeface="Arial" pitchFamily="34" charset="0"/>
              <a:buChar char="•"/>
              <a:defRPr/>
            </a:pPr>
            <a:r>
              <a:rPr lang="el-GR" dirty="0"/>
              <a:t>Οι διεθνείς συγκυρίες, οι μεγάλες δυνάμεις, η μάσκα του </a:t>
            </a:r>
            <a:r>
              <a:rPr lang="el-GR" dirty="0" smtClean="0"/>
              <a:t>φιλελληνισμού</a:t>
            </a:r>
            <a:r>
              <a:rPr lang="el-GR" dirty="0"/>
              <a:t>, το ρεύμα του νεοκλασικισμού.</a:t>
            </a:r>
          </a:p>
          <a:p>
            <a:pPr fontAlgn="auto">
              <a:spcAft>
                <a:spcPts val="0"/>
              </a:spcAft>
              <a:buFont typeface="Arial" pitchFamily="34" charset="0"/>
              <a:buChar char="•"/>
              <a:defRPr/>
            </a:pPr>
            <a:endParaRPr lang="el-GR"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endParaRPr lang="el-GR" smtClean="0"/>
          </a:p>
        </p:txBody>
      </p:sp>
      <p:pic>
        <p:nvPicPr>
          <p:cNvPr id="11267" name="Picture 2" descr="C:\Users\BALIA\Desktop\ΕΘΝΟΣ\imkoraes2.jpg"/>
          <p:cNvPicPr>
            <a:picLocks noGrp="1" noChangeAspect="1" noChangeArrowheads="1"/>
          </p:cNvPicPr>
          <p:nvPr>
            <p:ph idx="1"/>
          </p:nvPr>
        </p:nvPicPr>
        <p:blipFill>
          <a:blip r:embed="rId2"/>
          <a:srcRect/>
          <a:stretch>
            <a:fillRect/>
          </a:stretch>
        </p:blipFill>
        <p:spPr>
          <a:xfrm>
            <a:off x="1042988" y="0"/>
            <a:ext cx="7489825" cy="6857999"/>
          </a:xfrm>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endParaRPr lang="el-GR" smtClean="0"/>
          </a:p>
        </p:txBody>
      </p:sp>
      <p:pic>
        <p:nvPicPr>
          <p:cNvPr id="12291" name="Picture 2" descr="C:\Users\BALIA\Desktop\ΕΘΝΟΣ\Ο+Κοραής+και+ο+Ρήγας+ανασηκώνουν+την+Ελλάδα..jpg"/>
          <p:cNvPicPr>
            <a:picLocks noGrp="1" noChangeAspect="1" noChangeArrowheads="1"/>
          </p:cNvPicPr>
          <p:nvPr>
            <p:ph idx="1"/>
          </p:nvPr>
        </p:nvPicPr>
        <p:blipFill>
          <a:blip r:embed="rId2"/>
          <a:srcRect/>
          <a:stretch>
            <a:fillRect/>
          </a:stretch>
        </p:blipFill>
        <p:spPr>
          <a:xfrm>
            <a:off x="468313" y="260350"/>
            <a:ext cx="8207375" cy="6121400"/>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500174"/>
            <a:ext cx="9001156" cy="4625989"/>
          </a:xfrm>
        </p:spPr>
        <p:txBody>
          <a:bodyPr/>
          <a:lstStyle/>
          <a:p>
            <a:pPr>
              <a:buNone/>
            </a:pPr>
            <a:r>
              <a:rPr lang="en-US" sz="2800" dirty="0" smtClean="0"/>
              <a:t>     </a:t>
            </a:r>
            <a:r>
              <a:rPr lang="el-GR" sz="2800" dirty="0" smtClean="0"/>
              <a:t>Ανάμεσα στα έργα του λαϊκού μας ζωγράφου, του Θεόφιλου </a:t>
            </a:r>
            <a:r>
              <a:rPr lang="el-GR" sz="2800" dirty="0" err="1" smtClean="0"/>
              <a:t>Χατζημιχαήλ</a:t>
            </a:r>
            <a:r>
              <a:rPr lang="el-GR" sz="2800" dirty="0" smtClean="0"/>
              <a:t>, συγκαταλέγεται και ένα που εικονίζει τον Κοραή με τον Ρήγα ν’ ανασηκώνουν την Ελλάδα που κείτεται ξέπνοη αιώνες - ανάμεσα στους τσακισμένους κίονες των αρχαίων ναών. Αν και εξουθενωμένη, με το κορμί της διάστικτο από τις πληγές των τυράννων της, η Ελλάδα μπορεί ν’ ανανήψει και ν’ αναπτερωθεί, όπως ο φοίνικας από τις στάχτες του. Διότι ανάμεσα στα ερείπια, στέκει ακόμη όρθιο το άγαλμα της Αθηνάς, της θεάς που συνδυάζει τη </a:t>
            </a:r>
            <a:r>
              <a:rPr lang="el-GR" sz="2800" dirty="0" err="1" smtClean="0"/>
              <a:t>στοχαστικότητα</a:t>
            </a:r>
            <a:r>
              <a:rPr lang="el-GR" sz="2800" dirty="0" smtClean="0"/>
              <a:t> με τη μαχητικότητα.</a:t>
            </a:r>
          </a:p>
          <a:p>
            <a:endParaRPr lang="el-GR" sz="2400" dirty="0" smtClean="0"/>
          </a:p>
          <a:p>
            <a:endParaRPr lang="el-GR"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endParaRPr lang="el-GR" smtClean="0"/>
          </a:p>
        </p:txBody>
      </p:sp>
      <p:pic>
        <p:nvPicPr>
          <p:cNvPr id="13315" name="Picture 2" descr="C:\Users\BALIA\Desktop\ΕΘΝΟΣ\4504010_orig.jpg"/>
          <p:cNvPicPr>
            <a:picLocks noGrp="1" noChangeAspect="1" noChangeArrowheads="1"/>
          </p:cNvPicPr>
          <p:nvPr>
            <p:ph idx="1"/>
          </p:nvPr>
        </p:nvPicPr>
        <p:blipFill>
          <a:blip r:embed="rId2"/>
          <a:srcRect/>
          <a:stretch>
            <a:fillRect/>
          </a:stretch>
        </p:blipFill>
        <p:spPr>
          <a:xfrm>
            <a:off x="468313" y="260350"/>
            <a:ext cx="8207375" cy="6337300"/>
          </a:xfr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endParaRPr lang="el-GR" smtClean="0"/>
          </a:p>
        </p:txBody>
      </p:sp>
      <p:pic>
        <p:nvPicPr>
          <p:cNvPr id="14339" name="Picture 2" descr="C:\Users\BALIA\Desktop\ΕΘΝΟΣ\img11_5.jpg"/>
          <p:cNvPicPr>
            <a:picLocks noGrp="1" noChangeAspect="1" noChangeArrowheads="1"/>
          </p:cNvPicPr>
          <p:nvPr>
            <p:ph idx="1"/>
          </p:nvPr>
        </p:nvPicPr>
        <p:blipFill>
          <a:blip r:embed="rId2"/>
          <a:srcRect/>
          <a:stretch>
            <a:fillRect/>
          </a:stretch>
        </p:blipFill>
        <p:spPr>
          <a:xfrm>
            <a:off x="900113" y="260350"/>
            <a:ext cx="7704137" cy="6192838"/>
          </a:xfr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endParaRPr lang="el-GR" smtClean="0"/>
          </a:p>
        </p:txBody>
      </p:sp>
      <p:pic>
        <p:nvPicPr>
          <p:cNvPr id="15363" name="Picture 2" descr="C:\Users\BALIA\Desktop\ΕΘΝΟΣ\3457988790_4c4fe6c44f.jpg"/>
          <p:cNvPicPr>
            <a:picLocks noGrp="1" noChangeAspect="1" noChangeArrowheads="1"/>
          </p:cNvPicPr>
          <p:nvPr>
            <p:ph idx="1"/>
          </p:nvPr>
        </p:nvPicPr>
        <p:blipFill>
          <a:blip r:embed="rId2"/>
          <a:srcRect/>
          <a:stretch>
            <a:fillRect/>
          </a:stretch>
        </p:blipFill>
        <p:spPr>
          <a:xfrm>
            <a:off x="684213" y="260350"/>
            <a:ext cx="7632700" cy="6337300"/>
          </a:xfr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endParaRPr lang="el-GR" smtClean="0"/>
          </a:p>
        </p:txBody>
      </p:sp>
      <p:pic>
        <p:nvPicPr>
          <p:cNvPr id="16387" name="Picture 2" descr="C:\Users\BALIA\Desktop\ΕΘΝΟΣ\25-2015-63-638.jpg"/>
          <p:cNvPicPr>
            <a:picLocks noGrp="1" noChangeAspect="1" noChangeArrowheads="1"/>
          </p:cNvPicPr>
          <p:nvPr>
            <p:ph idx="1"/>
          </p:nvPr>
        </p:nvPicPr>
        <p:blipFill>
          <a:blip r:embed="rId2"/>
          <a:srcRect/>
          <a:stretch>
            <a:fillRect/>
          </a:stretch>
        </p:blipFill>
        <p:spPr>
          <a:xfrm>
            <a:off x="611188" y="260350"/>
            <a:ext cx="8064500" cy="6408738"/>
          </a:xfrm>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b="1" dirty="0" err="1" smtClean="0"/>
              <a:t>Κιτρομηλίδης</a:t>
            </a:r>
            <a:r>
              <a:rPr lang="el-GR" b="1" dirty="0" smtClean="0"/>
              <a:t>, Ιδεολογικά ρεύματα και πολιτικά αιτήματα: προοπτικές από τον ελληνικό 19ο αι.</a:t>
            </a:r>
            <a:endParaRPr lang="el-GR" dirty="0"/>
          </a:p>
        </p:txBody>
      </p:sp>
      <p:sp>
        <p:nvSpPr>
          <p:cNvPr id="3" name="2 - Θέση περιεχομένου"/>
          <p:cNvSpPr>
            <a:spLocks noGrp="1"/>
          </p:cNvSpPr>
          <p:nvPr>
            <p:ph idx="1"/>
          </p:nvPr>
        </p:nvSpPr>
        <p:spPr>
          <a:xfrm>
            <a:off x="0" y="1600200"/>
            <a:ext cx="9144000" cy="5257800"/>
          </a:xfrm>
        </p:spPr>
        <p:txBody>
          <a:bodyPr rtlCol="0">
            <a:normAutofit fontScale="77500" lnSpcReduction="20000"/>
          </a:bodyPr>
          <a:lstStyle/>
          <a:p>
            <a:pPr fontAlgn="auto">
              <a:spcAft>
                <a:spcPts val="0"/>
              </a:spcAft>
              <a:buFont typeface="Arial" pitchFamily="34" charset="0"/>
              <a:buChar char="•"/>
              <a:defRPr/>
            </a:pPr>
            <a:endParaRPr lang="el-GR" dirty="0"/>
          </a:p>
          <a:p>
            <a:pPr fontAlgn="auto">
              <a:spcAft>
                <a:spcPts val="0"/>
              </a:spcAft>
              <a:buFont typeface="Arial" pitchFamily="34" charset="0"/>
              <a:buChar char="•"/>
              <a:defRPr/>
            </a:pPr>
            <a:r>
              <a:rPr lang="el-GR" sz="3400" dirty="0"/>
              <a:t>Υπογραμμίζει τη συνέχεια/ ομοιότητες ανάμεσα στον Ευρωπαϊκό Διαφωτισμό και την ανάπτυξη των Βαλκανικών εθνικισμών που στόχευαν στο διαμελισμό της Οθωμανικής αυτοκρατορίας και στη δημιουργία ανεξάρτητων, εθνικών κρατών.  Έτσι η γλώσσα, η γεωγραφία, η ιστορία, η εκπαίδευση και η θρησκεία (κυρίως η Εκκλησία) </a:t>
            </a:r>
            <a:r>
              <a:rPr lang="el-GR" sz="3400" dirty="0" smtClean="0"/>
              <a:t>κατασκεύασαν </a:t>
            </a:r>
            <a:r>
              <a:rPr lang="el-GR" sz="3400" dirty="0"/>
              <a:t>και προώθησαν την εθνική ταυτότητα. Στην περίπτωση της Ελλάδας και ειδικά της Μακεδονίας (η οποία έγινε ελληνική το 1913, με το τέλος των Βαλκανικών πολέμων) ένα μωσαϊκό γλωσσικών και θρησκευτικών ομάδων άρχισε να υφίσταται την </a:t>
            </a:r>
            <a:r>
              <a:rPr lang="el-GR" sz="3400" dirty="0" err="1"/>
              <a:t>ομογενοποίηση</a:t>
            </a:r>
            <a:r>
              <a:rPr lang="el-GR" sz="3400" dirty="0"/>
              <a:t>: Εβραίοι, </a:t>
            </a:r>
            <a:r>
              <a:rPr lang="el-GR" sz="3400" dirty="0" err="1"/>
              <a:t>Ντονμέ</a:t>
            </a:r>
            <a:r>
              <a:rPr lang="el-GR" sz="3400" dirty="0"/>
              <a:t>, </a:t>
            </a:r>
            <a:r>
              <a:rPr lang="el-GR" sz="3400" dirty="0" err="1"/>
              <a:t>Σλαβο</a:t>
            </a:r>
            <a:r>
              <a:rPr lang="el-GR" sz="3400" dirty="0"/>
              <a:t>-Μακεδόνες, Τούρκοι, Βλάχοι. Απαρχή του Μακεδονικού ζητήματος. </a:t>
            </a:r>
          </a:p>
          <a:p>
            <a:pPr fontAlgn="auto">
              <a:spcAft>
                <a:spcPts val="0"/>
              </a:spcAft>
              <a:buFont typeface="Arial" pitchFamily="34" charset="0"/>
              <a:buChar char="•"/>
              <a:defRPr/>
            </a:pPr>
            <a:endParaRPr lang="el-GR" sz="3400"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Επιδίωξη ταύτισης του ελληνικού κράτους με το ελληνικό έθνος και τη δημιουργία ελληνοχριστιανικού πολιτισμού.  Εθνικό ιδεολόγημα/ αίτημα της εθνικής ενότητας η Μεγάλη ιδέα. Ιστορική συνέχεια στο χώρο και στο χρόνο. Θεωρητική προϋπόθεση η αποκατάσταση του Βυζαντίου. </a:t>
            </a:r>
          </a:p>
          <a:p>
            <a:endParaRPr lang="el-GR"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endParaRPr lang="el-GR" smtClean="0"/>
          </a:p>
        </p:txBody>
      </p:sp>
      <p:sp>
        <p:nvSpPr>
          <p:cNvPr id="3075" name="2 - Θέση περιεχομένου"/>
          <p:cNvSpPr>
            <a:spLocks noGrp="1"/>
          </p:cNvSpPr>
          <p:nvPr>
            <p:ph idx="1"/>
          </p:nvPr>
        </p:nvSpPr>
        <p:spPr/>
        <p:txBody>
          <a:bodyPr/>
          <a:lstStyle/>
          <a:p>
            <a:r>
              <a:rPr lang="el-GR" smtClean="0"/>
              <a:t>Εθνικισμός, ναζισμός και η ιδεολογία</a:t>
            </a:r>
          </a:p>
          <a:p>
            <a:r>
              <a:rPr lang="el-GR" smtClean="0"/>
              <a:t>Ενδιαφέρον για τον εθνικισμό από το 1980 και μετά</a:t>
            </a:r>
          </a:p>
          <a:p>
            <a:r>
              <a:rPr lang="el-GR" smtClean="0"/>
              <a:t>Διεθνής κατάσταση, συρράξεις</a:t>
            </a:r>
          </a:p>
          <a:p>
            <a:r>
              <a:rPr lang="el-GR" smtClean="0"/>
              <a:t>Αυτόχθονες και μετανάστες</a:t>
            </a:r>
          </a:p>
          <a:p>
            <a:r>
              <a:rPr lang="el-GR" smtClean="0"/>
              <a:t>Η πολιτική των ταυτοτήτων</a:t>
            </a:r>
          </a:p>
          <a:p>
            <a:r>
              <a:rPr lang="el-GR" smtClean="0"/>
              <a:t>Η έννοια της φυλής, η έννοια της εθνοτικής ομάδας</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r>
              <a:rPr lang="el-GR" b="1" smtClean="0"/>
              <a:t>Μαρκέτος, </a:t>
            </a:r>
            <a:r>
              <a:rPr lang="el-GR" b="1" i="1" smtClean="0"/>
              <a:t>Έθνος χωρίς Εβραίους</a:t>
            </a:r>
            <a:endParaRPr lang="el-GR" i="1" smtClean="0"/>
          </a:p>
        </p:txBody>
      </p:sp>
      <p:sp>
        <p:nvSpPr>
          <p:cNvPr id="3" name="2 - Θέση περιεχομένου"/>
          <p:cNvSpPr>
            <a:spLocks noGrp="1"/>
          </p:cNvSpPr>
          <p:nvPr>
            <p:ph idx="1"/>
          </p:nvPr>
        </p:nvSpPr>
        <p:spPr>
          <a:xfrm>
            <a:off x="457200" y="1600200"/>
            <a:ext cx="8229600" cy="5257800"/>
          </a:xfrm>
        </p:spPr>
        <p:txBody>
          <a:bodyPr rtlCol="0">
            <a:normAutofit fontScale="92500" lnSpcReduction="10000"/>
          </a:bodyPr>
          <a:lstStyle/>
          <a:p>
            <a:pPr fontAlgn="auto">
              <a:spcAft>
                <a:spcPts val="0"/>
              </a:spcAft>
              <a:buFont typeface="Arial" pitchFamily="34" charset="0"/>
              <a:buChar char="•"/>
              <a:defRPr/>
            </a:pPr>
            <a:endParaRPr lang="el-GR" dirty="0"/>
          </a:p>
          <a:p>
            <a:pPr fontAlgn="auto">
              <a:spcAft>
                <a:spcPts val="0"/>
              </a:spcAft>
              <a:buFont typeface="Arial" pitchFamily="34" charset="0"/>
              <a:buChar char="•"/>
              <a:defRPr/>
            </a:pPr>
            <a:r>
              <a:rPr lang="el-GR" b="1" dirty="0"/>
              <a:t>Η ιστοριογραφική ‘κατασκευή’ του ελληνισμού αρνήθηκε ή επέλεξε να ξεχάσει ένα σημαντικό κομμάτι του παρελθόντος της: το εβραϊκό. Ο πρώτος ‘εθνικός’ ιστοριογράφος, Κ. </a:t>
            </a:r>
            <a:r>
              <a:rPr lang="el-GR" b="1" dirty="0" err="1"/>
              <a:t>Παπαρρηγόπουλος</a:t>
            </a:r>
            <a:r>
              <a:rPr lang="el-GR" b="1" dirty="0"/>
              <a:t>. Διαδικασία </a:t>
            </a:r>
            <a:r>
              <a:rPr lang="el-GR" b="1" dirty="0" err="1"/>
              <a:t>εθνογένεσης</a:t>
            </a:r>
            <a:r>
              <a:rPr lang="el-GR" b="1" dirty="0"/>
              <a:t> και εθνοκάθαρσης. «Εκείνο που απωλέσθηκε βαθμιαία από την κοινή συνείδηση ήταν η ιδέα της συμβίωσης με ομάδες που δε συμμερίζονταν τα </a:t>
            </a:r>
            <a:r>
              <a:rPr lang="el-GR" b="1" dirty="0" err="1"/>
              <a:t>εθνικοθρησκευτικά</a:t>
            </a:r>
            <a:r>
              <a:rPr lang="el-GR" b="1" dirty="0"/>
              <a:t> ιδανικά του ελληνισμού».  </a:t>
            </a:r>
          </a:p>
          <a:p>
            <a:pPr fontAlgn="auto">
              <a:spcAft>
                <a:spcPts val="0"/>
              </a:spcAft>
              <a:buFont typeface="Arial" pitchFamily="34" charset="0"/>
              <a:buChar char="•"/>
              <a:defRPr/>
            </a:pPr>
            <a:r>
              <a:rPr lang="el-GR" b="1" dirty="0"/>
              <a:t>Η ιστορία της Θεσσαλονίκης </a:t>
            </a:r>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341438"/>
            <a:ext cx="8229600" cy="76200"/>
          </a:xfrm>
        </p:spPr>
        <p:txBody>
          <a:bodyPr rtlCol="0">
            <a:normAutofit fontScale="90000"/>
          </a:bodyPr>
          <a:lstStyle/>
          <a:p>
            <a:pPr fontAlgn="auto">
              <a:spcAft>
                <a:spcPts val="0"/>
              </a:spcAft>
              <a:defRPr/>
            </a:pPr>
            <a:r>
              <a:rPr lang="el-GR" b="1" dirty="0" smtClean="0"/>
              <a:t>Δημαράς, Η εκπαίδευση φορέας διαμόρφωσης και εγχάραξης της ελληνικότητας στο </a:t>
            </a:r>
            <a:r>
              <a:rPr lang="el-GR" b="1" i="1" dirty="0" smtClean="0"/>
              <a:t>Ελληνισμός και Ελληνικότητα, </a:t>
            </a:r>
            <a:r>
              <a:rPr lang="el-GR" b="1" i="1" dirty="0" err="1" smtClean="0"/>
              <a:t>επιμ</a:t>
            </a:r>
            <a:r>
              <a:rPr lang="el-GR" b="1" i="1" dirty="0" smtClean="0"/>
              <a:t>. Τσαούση</a:t>
            </a:r>
            <a:endParaRPr lang="el-GR" dirty="0"/>
          </a:p>
        </p:txBody>
      </p:sp>
      <p:sp>
        <p:nvSpPr>
          <p:cNvPr id="19459" name="2 - Θέση περιεχομένου"/>
          <p:cNvSpPr>
            <a:spLocks noGrp="1"/>
          </p:cNvSpPr>
          <p:nvPr>
            <p:ph idx="1"/>
          </p:nvPr>
        </p:nvSpPr>
        <p:spPr>
          <a:xfrm>
            <a:off x="457200" y="2924175"/>
            <a:ext cx="8229600" cy="3201988"/>
          </a:xfrm>
        </p:spPr>
        <p:txBody>
          <a:bodyPr/>
          <a:lstStyle/>
          <a:p>
            <a:endParaRPr lang="el-GR" b="1" smtClean="0"/>
          </a:p>
          <a:p>
            <a:r>
              <a:rPr lang="el-GR" smtClean="0"/>
              <a:t>Σύλληψη και έκφραση της ελληνικότητας στην πεζογραφία, στη μουσική, στο θέατρο, στις πλαστικές τέχνες, στην αρχιτεκτονική και στην εκπαίδευση.</a:t>
            </a:r>
            <a:endParaRPr lang="el-GR" b="1" smtClean="0"/>
          </a:p>
          <a:p>
            <a:endParaRPr lang="el-GR" smtClean="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endParaRPr lang="el-GR" smtClean="0"/>
          </a:p>
        </p:txBody>
      </p:sp>
      <p:pic>
        <p:nvPicPr>
          <p:cNvPr id="20483" name="Picture 2" descr="C:\Users\Χρήστης\Desktop\image7.png"/>
          <p:cNvPicPr>
            <a:picLocks noGrp="1" noChangeAspect="1" noChangeArrowheads="1"/>
          </p:cNvPicPr>
          <p:nvPr>
            <p:ph idx="1"/>
          </p:nvPr>
        </p:nvPicPr>
        <p:blipFill>
          <a:blip r:embed="rId2"/>
          <a:srcRect/>
          <a:stretch>
            <a:fillRect/>
          </a:stretch>
        </p:blipFill>
        <p:spPr>
          <a:xfrm>
            <a:off x="1143000" y="500063"/>
            <a:ext cx="7286625" cy="6143625"/>
          </a:xfr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endParaRPr lang="el-GR" smtClean="0"/>
          </a:p>
        </p:txBody>
      </p:sp>
      <p:pic>
        <p:nvPicPr>
          <p:cNvPr id="21507" name="Picture 2" descr="C:\Users\Χρήστης\Desktop\β5.jpg"/>
          <p:cNvPicPr>
            <a:picLocks noGrp="1" noChangeAspect="1" noChangeArrowheads="1"/>
          </p:cNvPicPr>
          <p:nvPr>
            <p:ph idx="1"/>
          </p:nvPr>
        </p:nvPicPr>
        <p:blipFill>
          <a:blip r:embed="rId2"/>
          <a:srcRect/>
          <a:stretch>
            <a:fillRect/>
          </a:stretch>
        </p:blipFill>
        <p:spPr>
          <a:xfrm>
            <a:off x="1357313" y="214313"/>
            <a:ext cx="6929437" cy="6357937"/>
          </a:xfr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endParaRPr lang="el-GR" smtClean="0"/>
          </a:p>
        </p:txBody>
      </p:sp>
      <p:pic>
        <p:nvPicPr>
          <p:cNvPr id="22531" name="Picture 2" descr="C:\Users\Χρήστης\Desktop\scan0008.jpg"/>
          <p:cNvPicPr>
            <a:picLocks noGrp="1" noChangeAspect="1" noChangeArrowheads="1"/>
          </p:cNvPicPr>
          <p:nvPr>
            <p:ph idx="1"/>
          </p:nvPr>
        </p:nvPicPr>
        <p:blipFill>
          <a:blip r:embed="rId2"/>
          <a:srcRect/>
          <a:stretch>
            <a:fillRect/>
          </a:stretch>
        </p:blipFill>
        <p:spPr>
          <a:xfrm>
            <a:off x="428625" y="285750"/>
            <a:ext cx="8358188" cy="6357938"/>
          </a:xfr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endParaRPr lang="el-GR" smtClean="0"/>
          </a:p>
        </p:txBody>
      </p:sp>
      <p:pic>
        <p:nvPicPr>
          <p:cNvPr id="23555" name="Picture 2" descr="C:\Users\Χρήστης\Desktop\1954.jpg"/>
          <p:cNvPicPr>
            <a:picLocks noGrp="1" noChangeAspect="1" noChangeArrowheads="1"/>
          </p:cNvPicPr>
          <p:nvPr>
            <p:ph idx="1"/>
          </p:nvPr>
        </p:nvPicPr>
        <p:blipFill>
          <a:blip r:embed="rId2"/>
          <a:srcRect/>
          <a:stretch>
            <a:fillRect/>
          </a:stretch>
        </p:blipFill>
        <p:spPr>
          <a:xfrm>
            <a:off x="1571625" y="214290"/>
            <a:ext cx="6286500" cy="6429398"/>
          </a:xfrm>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n-US" dirty="0" smtClean="0"/>
              <a:t>Fredrik Barth, 1969, </a:t>
            </a:r>
            <a:r>
              <a:rPr lang="en-US" i="1" dirty="0" smtClean="0"/>
              <a:t>Ethnic groups and boundaries</a:t>
            </a:r>
            <a:endParaRPr lang="el-GR" i="1" dirty="0"/>
          </a:p>
        </p:txBody>
      </p:sp>
      <p:sp>
        <p:nvSpPr>
          <p:cNvPr id="3" name="2 - Θέση περιεχομένου"/>
          <p:cNvSpPr>
            <a:spLocks noGrp="1"/>
          </p:cNvSpPr>
          <p:nvPr>
            <p:ph idx="1"/>
          </p:nvPr>
        </p:nvSpPr>
        <p:spPr>
          <a:xfrm>
            <a:off x="457200" y="1600200"/>
            <a:ext cx="8229600" cy="5257800"/>
          </a:xfrm>
        </p:spPr>
        <p:txBody>
          <a:bodyPr rtlCol="0">
            <a:normAutofit lnSpcReduction="10000"/>
          </a:bodyPr>
          <a:lstStyle/>
          <a:p>
            <a:pPr fontAlgn="auto">
              <a:spcAft>
                <a:spcPts val="0"/>
              </a:spcAft>
              <a:buFont typeface="Arial" pitchFamily="34" charset="0"/>
              <a:buChar char="•"/>
              <a:defRPr/>
            </a:pPr>
            <a:r>
              <a:rPr lang="el-GR" dirty="0" smtClean="0"/>
              <a:t>Εξέταση των κοινωνικών ορίων, δηλαδή στις αλληλεπιδράσεις και τις κοινωνικές σχέσεις</a:t>
            </a:r>
            <a:r>
              <a:rPr lang="en-US" dirty="0" smtClean="0"/>
              <a:t> </a:t>
            </a:r>
            <a:r>
              <a:rPr lang="el-GR" dirty="0" smtClean="0"/>
              <a:t>των ομάδων και όχι σε ένα υποτιθέμενο πολιτισμικό υλικό.</a:t>
            </a:r>
          </a:p>
          <a:p>
            <a:pPr fontAlgn="auto">
              <a:spcAft>
                <a:spcPts val="0"/>
              </a:spcAft>
              <a:buFont typeface="Arial" pitchFamily="34" charset="0"/>
              <a:buChar char="•"/>
              <a:defRPr/>
            </a:pPr>
            <a:r>
              <a:rPr lang="el-GR" dirty="0" smtClean="0"/>
              <a:t>Μελέτη των </a:t>
            </a:r>
            <a:r>
              <a:rPr lang="el-GR" dirty="0" err="1" smtClean="0"/>
              <a:t>εθνοτικών</a:t>
            </a:r>
            <a:r>
              <a:rPr lang="el-GR" dirty="0" smtClean="0"/>
              <a:t> σχέσεων στο Σουδάν: είδος οικονομικής συμπληρωματικότητας ανάμεσα στους </a:t>
            </a:r>
            <a:r>
              <a:rPr lang="en-US" dirty="0" smtClean="0"/>
              <a:t>Fur</a:t>
            </a:r>
            <a:r>
              <a:rPr lang="el-GR" dirty="0" smtClean="0"/>
              <a:t>, που έχουν μόνιμους οικισμούς, και τους </a:t>
            </a:r>
            <a:r>
              <a:rPr lang="en-US" dirty="0" err="1" smtClean="0"/>
              <a:t>Baggara</a:t>
            </a:r>
            <a:r>
              <a:rPr lang="en-US" dirty="0" smtClean="0"/>
              <a:t>, </a:t>
            </a:r>
            <a:r>
              <a:rPr lang="el-GR" dirty="0" smtClean="0"/>
              <a:t>που είναι νομάδες. Ανταλλαγή εμπορευμάτων ανάμεσα στις ομάδες αυτές. </a:t>
            </a:r>
            <a:r>
              <a:rPr lang="el-GR" dirty="0" err="1" smtClean="0"/>
              <a:t>Δι</a:t>
            </a:r>
            <a:r>
              <a:rPr lang="el-GR" dirty="0" smtClean="0"/>
              <a:t>-</a:t>
            </a:r>
            <a:r>
              <a:rPr lang="el-GR" dirty="0" err="1" smtClean="0"/>
              <a:t>εθνοτικές</a:t>
            </a:r>
            <a:r>
              <a:rPr lang="el-GR" dirty="0" smtClean="0"/>
              <a:t> σχέσεις: δυναμικές και διαπραγματεύσιμες.</a:t>
            </a:r>
            <a:endParaRPr lang="el-GR"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9938" name="Picture 2" descr="C:\Users\Χρήστης\Desktop\ethokentrismos kai ekpaideusi.jpg"/>
          <p:cNvPicPr>
            <a:picLocks noGrp="1" noChangeAspect="1" noChangeArrowheads="1"/>
          </p:cNvPicPr>
          <p:nvPr>
            <p:ph idx="1"/>
          </p:nvPr>
        </p:nvPicPr>
        <p:blipFill>
          <a:blip r:embed="rId2"/>
          <a:srcRect/>
          <a:stretch>
            <a:fillRect/>
          </a:stretch>
        </p:blipFill>
        <p:spPr bwMode="auto">
          <a:xfrm>
            <a:off x="428596" y="285728"/>
            <a:ext cx="8286808" cy="6215106"/>
          </a:xfrm>
          <a:prstGeom prst="rect">
            <a:avLst/>
          </a:prstGeom>
          <a:noFill/>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dirty="0" smtClean="0"/>
              <a:t>Κοινωνική ταξινόμηση και στερεότυπα</a:t>
            </a:r>
            <a:endParaRPr lang="el-GR" dirty="0"/>
          </a:p>
        </p:txBody>
      </p:sp>
      <p:sp>
        <p:nvSpPr>
          <p:cNvPr id="25603" name="2 - Θέση περιεχομένου"/>
          <p:cNvSpPr>
            <a:spLocks noGrp="1"/>
          </p:cNvSpPr>
          <p:nvPr>
            <p:ph idx="1"/>
          </p:nvPr>
        </p:nvSpPr>
        <p:spPr/>
        <p:txBody>
          <a:bodyPr/>
          <a:lstStyle/>
          <a:p>
            <a:r>
              <a:rPr lang="el-GR" sz="4000" dirty="0" smtClean="0"/>
              <a:t>Ψυχολογικές ερμηνείες: στερεοτυπική σκέψη, αποδιοπομπαίοι τράγοι και εξιλαστήρια θύματα. Ψυχολογικοί μηχανισμοί της μετατόπισης και της προβολής</a:t>
            </a:r>
            <a:r>
              <a:rPr lang="el-GR" sz="4000" dirty="0" smtClean="0"/>
              <a:t>. </a:t>
            </a:r>
            <a:r>
              <a:rPr lang="el-GR" sz="4000" dirty="0" smtClean="0"/>
              <a:t>Η έννοια της αυταρχικής προσωπικότητας (</a:t>
            </a:r>
            <a:r>
              <a:rPr lang="en-US" sz="4000" dirty="0" err="1" smtClean="0"/>
              <a:t>Adorno</a:t>
            </a:r>
            <a:r>
              <a:rPr lang="en-US" sz="4000" dirty="0" smtClean="0"/>
              <a:t> et al. 1950)</a:t>
            </a:r>
            <a:endParaRPr lang="el-GR" sz="4000" dirty="0" smtClean="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62" name="Picture 2" descr="C:\Users\Χρήστης\Desktop\romios-web-399.jpg"/>
          <p:cNvPicPr>
            <a:picLocks noGrp="1" noChangeAspect="1" noChangeArrowheads="1"/>
          </p:cNvPicPr>
          <p:nvPr>
            <p:ph idx="1"/>
          </p:nvPr>
        </p:nvPicPr>
        <p:blipFill>
          <a:blip r:embed="rId2"/>
          <a:srcRect/>
          <a:stretch>
            <a:fillRect/>
          </a:stretch>
        </p:blipFill>
        <p:spPr bwMode="auto">
          <a:xfrm>
            <a:off x="714348" y="285728"/>
            <a:ext cx="7858180" cy="6286544"/>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i="1" dirty="0" smtClean="0"/>
              <a:t>Α. </a:t>
            </a:r>
            <a:r>
              <a:rPr lang="el-GR" i="1" dirty="0" err="1" smtClean="0"/>
              <a:t>Λιάκος</a:t>
            </a:r>
            <a:r>
              <a:rPr lang="el-GR" i="1" dirty="0" smtClean="0"/>
              <a:t>, Πώς στοχάστηκαν το έθνος αυτοί που ήθελαν να αλλάξουν τον κόσμο;</a:t>
            </a:r>
            <a:endParaRPr lang="el-GR" i="1" dirty="0"/>
          </a:p>
        </p:txBody>
      </p:sp>
      <p:sp>
        <p:nvSpPr>
          <p:cNvPr id="3" name="2 - Θέση περιεχομένου"/>
          <p:cNvSpPr>
            <a:spLocks noGrp="1"/>
          </p:cNvSpPr>
          <p:nvPr>
            <p:ph idx="1"/>
          </p:nvPr>
        </p:nvSpPr>
        <p:spPr>
          <a:xfrm>
            <a:off x="457200" y="1844675"/>
            <a:ext cx="8229600" cy="4281488"/>
          </a:xfrm>
        </p:spPr>
        <p:txBody>
          <a:bodyPr rtlCol="0">
            <a:normAutofit fontScale="85000" lnSpcReduction="10000"/>
          </a:bodyPr>
          <a:lstStyle/>
          <a:p>
            <a:pPr fontAlgn="auto">
              <a:spcAft>
                <a:spcPts val="0"/>
              </a:spcAft>
              <a:buFont typeface="Arial" pitchFamily="34" charset="0"/>
              <a:buNone/>
              <a:defRPr/>
            </a:pPr>
            <a:r>
              <a:rPr lang="el-GR" dirty="0" smtClean="0"/>
              <a:t>    «Αν τα έθνη γεννήθηκαν τη νεότερη εποχή, τότε γεννήθηκαν μαζί με ένα δίδυμο αδελφάκι: την ιδέα ότι ο κόσμος είναι δυνατόν να αλλάξει, να γίνει καλύτερος… Σε έναν κόσμο με άγνωστο μέλλον, το έθνος γίνεται μια άγκυρα βεβαιότητας, μια βάρκα διαφυγής, έστω και ψυχολογικής. Όχι για όλους βέβαια. Για κάποιους άλλους γίνεται μια γραμμή απροσπέλαστη που τους κρατάει εκτός. Για τον λόγο αυτό και οι δημόσιες συζητήσεις για το έθνος είναι έντονες. Η αμφιθυμία απέναντι στο μέλλον μεταστρέφεται σε αμφιθυμία απέναντι στο έθνος»</a:t>
            </a:r>
            <a:endParaRPr lang="el-GR"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Κοινωνιολογικές ερμηνείες</a:t>
            </a:r>
            <a:endParaRPr lang="el-GR" dirty="0"/>
          </a:p>
        </p:txBody>
      </p:sp>
      <p:sp>
        <p:nvSpPr>
          <p:cNvPr id="3" name="2 - Θέση περιεχομένου"/>
          <p:cNvSpPr>
            <a:spLocks noGrp="1"/>
          </p:cNvSpPr>
          <p:nvPr>
            <p:ph idx="1"/>
          </p:nvPr>
        </p:nvSpPr>
        <p:spPr/>
        <p:txBody>
          <a:bodyPr/>
          <a:lstStyle/>
          <a:p>
            <a:r>
              <a:rPr lang="el-GR" sz="4000" dirty="0" smtClean="0"/>
              <a:t>Εθνοκεντρισμός</a:t>
            </a:r>
          </a:p>
          <a:p>
            <a:r>
              <a:rPr lang="el-GR" sz="4000" dirty="0" err="1" smtClean="0"/>
              <a:t>Ομαδιαίος</a:t>
            </a:r>
            <a:r>
              <a:rPr lang="el-GR" sz="4000" dirty="0" smtClean="0"/>
              <a:t> απομονωτισμός/ περιχαράκωση</a:t>
            </a:r>
          </a:p>
          <a:p>
            <a:r>
              <a:rPr lang="el-GR" sz="4000" dirty="0" smtClean="0"/>
              <a:t>Άνισος καταμερισμός πόρων</a:t>
            </a:r>
            <a:endParaRPr lang="el-GR" sz="4000"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l-GR" smtClean="0"/>
              <a:t>Καταστασιακός εθνοτισμός</a:t>
            </a:r>
          </a:p>
        </p:txBody>
      </p:sp>
      <p:sp>
        <p:nvSpPr>
          <p:cNvPr id="26627" name="2 - Θέση περιεχομένου"/>
          <p:cNvSpPr>
            <a:spLocks noGrp="1"/>
          </p:cNvSpPr>
          <p:nvPr>
            <p:ph idx="1"/>
          </p:nvPr>
        </p:nvSpPr>
        <p:spPr>
          <a:xfrm>
            <a:off x="457200" y="1600200"/>
            <a:ext cx="8229600" cy="5257800"/>
          </a:xfrm>
        </p:spPr>
        <p:txBody>
          <a:bodyPr/>
          <a:lstStyle/>
          <a:p>
            <a:r>
              <a:rPr lang="el-GR" sz="3600" dirty="0" smtClean="0"/>
              <a:t>Ο </a:t>
            </a:r>
            <a:r>
              <a:rPr lang="el-GR" sz="3600" dirty="0" err="1" smtClean="0"/>
              <a:t>εθνοτισμός</a:t>
            </a:r>
            <a:r>
              <a:rPr lang="el-GR" sz="3600" dirty="0" smtClean="0"/>
              <a:t> δεν είναι αναλλοίωτος και στατικός αλλά σχεσιακός και καταστατικός…</a:t>
            </a:r>
          </a:p>
          <a:p>
            <a:r>
              <a:rPr lang="el-GR" sz="3600" dirty="0" smtClean="0"/>
              <a:t>Είναι σίγουρα </a:t>
            </a:r>
            <a:r>
              <a:rPr lang="el-GR" sz="3600" dirty="0" err="1" smtClean="0"/>
              <a:t>διαπρταγματεύσιμος</a:t>
            </a:r>
            <a:r>
              <a:rPr lang="el-GR" sz="3600" dirty="0" smtClean="0"/>
              <a:t> και διαμορφώνει τις δικές του στρατηγικές</a:t>
            </a:r>
          </a:p>
          <a:p>
            <a:r>
              <a:rPr lang="el-GR" sz="3600" dirty="0" smtClean="0"/>
              <a:t>Δεν πρόκειται για «πράγμα» αλλά πτυχή μιας κοινωνικής διαδικασίας</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Χρήστης\Desktop\racism1.jpg"/>
          <p:cNvPicPr>
            <a:picLocks noGrp="1" noChangeAspect="1" noChangeArrowheads="1"/>
          </p:cNvPicPr>
          <p:nvPr>
            <p:ph idx="1"/>
          </p:nvPr>
        </p:nvPicPr>
        <p:blipFill>
          <a:blip r:embed="rId2"/>
          <a:srcRect/>
          <a:stretch>
            <a:fillRect/>
          </a:stretch>
        </p:blipFill>
        <p:spPr bwMode="auto">
          <a:xfrm>
            <a:off x="571472" y="571480"/>
            <a:ext cx="8072494" cy="5929354"/>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713"/>
            <a:ext cx="8229600" cy="796925"/>
          </a:xfrm>
        </p:spPr>
        <p:txBody>
          <a:bodyPr rtlCol="0">
            <a:normAutofit fontScale="90000"/>
          </a:bodyPr>
          <a:lstStyle/>
          <a:p>
            <a:pPr fontAlgn="auto">
              <a:spcAft>
                <a:spcPts val="0"/>
              </a:spcAft>
              <a:defRPr/>
            </a:pPr>
            <a:r>
              <a:rPr lang="el-GR" b="1" dirty="0" smtClean="0"/>
              <a:t>Μ. </a:t>
            </a:r>
            <a:r>
              <a:rPr lang="el-GR" b="1" dirty="0" err="1" smtClean="0"/>
              <a:t>Άντερσον</a:t>
            </a:r>
            <a:r>
              <a:rPr lang="el-GR" b="1" dirty="0" smtClean="0"/>
              <a:t>, 1983, </a:t>
            </a:r>
            <a:r>
              <a:rPr lang="el-GR" b="1" i="1" dirty="0" smtClean="0"/>
              <a:t>Φαντασιακές Κοινότητες</a:t>
            </a:r>
            <a:r>
              <a:rPr lang="el-GR" dirty="0" smtClean="0"/>
              <a:t/>
            </a:r>
            <a:br>
              <a:rPr lang="el-GR" dirty="0" smtClean="0"/>
            </a:br>
            <a:endParaRPr lang="el-GR" dirty="0"/>
          </a:p>
        </p:txBody>
      </p:sp>
      <p:sp>
        <p:nvSpPr>
          <p:cNvPr id="3" name="2 - Θέση περιεχομένου"/>
          <p:cNvSpPr>
            <a:spLocks noGrp="1"/>
          </p:cNvSpPr>
          <p:nvPr>
            <p:ph idx="1"/>
          </p:nvPr>
        </p:nvSpPr>
        <p:spPr>
          <a:xfrm>
            <a:off x="0" y="1600200"/>
            <a:ext cx="9144000" cy="5472138"/>
          </a:xfrm>
        </p:spPr>
        <p:txBody>
          <a:bodyPr rtlCol="0">
            <a:normAutofit fontScale="85000" lnSpcReduction="20000"/>
          </a:bodyPr>
          <a:lstStyle/>
          <a:p>
            <a:pPr fontAlgn="auto">
              <a:spcAft>
                <a:spcPts val="0"/>
              </a:spcAft>
              <a:buFont typeface="Arial" pitchFamily="34" charset="0"/>
              <a:buNone/>
              <a:defRPr/>
            </a:pPr>
            <a:r>
              <a:rPr lang="el-GR" dirty="0" smtClean="0"/>
              <a:t>      Σύμφωνα </a:t>
            </a:r>
            <a:r>
              <a:rPr lang="el-GR" dirty="0"/>
              <a:t>με τον </a:t>
            </a:r>
            <a:r>
              <a:rPr lang="el-GR" dirty="0" err="1"/>
              <a:t>Άντερσον</a:t>
            </a:r>
            <a:r>
              <a:rPr lang="el-GR" dirty="0"/>
              <a:t> η ανάδυση των εθνικών ιδεολογιών στα τέλη του 18ου και κυρίως τις αρχές του 19ου οφείλεται στην διάδοση της τυπογραφίας και γενικότερα του ‘γραπτού/ έντυπου καπιταλισμού’. Έτσι οι πλούσιοι και ισχυροί, διανοούμενοι εκπρόσωποι της μεσαίας τάξης ήταν πλέον σε θέση να συστηματοποιήσουν και να συγκεντρώσουν τη γνώση. Μαζί με άλλους μηχανισμούς δημιουργίας εθνών όπως τη γλώσσα, το μουσείο, την απογραφή και το χάρτη προστέθηκε και η δημιουργία εθνικής ιστορίας. Τα έθνη συχνά παρομοιάζονταν με ανθρώπους που ξυπνάνε από βαθύ ύπνο.</a:t>
            </a:r>
          </a:p>
          <a:p>
            <a:pPr fontAlgn="auto">
              <a:spcAft>
                <a:spcPts val="0"/>
              </a:spcAft>
              <a:buFont typeface="Arial" pitchFamily="34" charset="0"/>
              <a:buChar char="•"/>
              <a:defRPr/>
            </a:pPr>
            <a:r>
              <a:rPr lang="el-GR" dirty="0"/>
              <a:t>Φαντασιακό επίπεδο: φανταστική πίστη στο </a:t>
            </a:r>
            <a:r>
              <a:rPr lang="el-GR" dirty="0" err="1"/>
              <a:t>συνανήκειν</a:t>
            </a:r>
            <a:r>
              <a:rPr lang="el-GR" dirty="0"/>
              <a:t> </a:t>
            </a:r>
          </a:p>
          <a:p>
            <a:pPr fontAlgn="auto">
              <a:spcAft>
                <a:spcPts val="0"/>
              </a:spcAft>
              <a:buFont typeface="Arial" pitchFamily="34" charset="0"/>
              <a:buNone/>
              <a:defRPr/>
            </a:pPr>
            <a:endParaRPr lang="el-GR" b="1" dirty="0" smtClean="0"/>
          </a:p>
          <a:p>
            <a:pPr fontAlgn="auto">
              <a:spcAft>
                <a:spcPts val="0"/>
              </a:spcAft>
              <a:buFont typeface="Arial" pitchFamily="34" charset="0"/>
              <a:buNone/>
              <a:defRPr/>
            </a:pPr>
            <a:r>
              <a:rPr lang="el-GR" b="1" dirty="0" smtClean="0"/>
              <a:t>      Το </a:t>
            </a:r>
            <a:r>
              <a:rPr lang="el-GR" b="1" dirty="0"/>
              <a:t>έθνος φαντάζει: α) οριοθετημένο, β) κυρίαρχο, γ) ως κοινότητα </a:t>
            </a:r>
          </a:p>
          <a:p>
            <a:pPr fontAlgn="auto">
              <a:spcAft>
                <a:spcPts val="0"/>
              </a:spcAft>
              <a:buFont typeface="Arial" pitchFamily="34" charset="0"/>
              <a:buChar char="•"/>
              <a:defRPr/>
            </a:pPr>
            <a:endParaRPr lang="el-G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b="1" dirty="0" smtClean="0"/>
              <a:t>Ε. </a:t>
            </a:r>
            <a:r>
              <a:rPr lang="el-GR" b="1" dirty="0" err="1" smtClean="0"/>
              <a:t>Γκέλνερ</a:t>
            </a:r>
            <a:r>
              <a:rPr lang="el-GR" b="1" dirty="0" smtClean="0"/>
              <a:t>, 1983,</a:t>
            </a:r>
            <a:r>
              <a:rPr lang="el-GR" b="1" i="1" dirty="0" smtClean="0"/>
              <a:t> Έθνη και εθνικισμός</a:t>
            </a:r>
            <a:endParaRPr lang="el-GR" dirty="0"/>
          </a:p>
        </p:txBody>
      </p:sp>
      <p:sp>
        <p:nvSpPr>
          <p:cNvPr id="3" name="2 - Θέση περιεχομένου"/>
          <p:cNvSpPr>
            <a:spLocks noGrp="1"/>
          </p:cNvSpPr>
          <p:nvPr>
            <p:ph idx="1"/>
          </p:nvPr>
        </p:nvSpPr>
        <p:spPr>
          <a:xfrm>
            <a:off x="0" y="1600200"/>
            <a:ext cx="9144000" cy="5257800"/>
          </a:xfrm>
        </p:spPr>
        <p:txBody>
          <a:bodyPr rtlCol="0">
            <a:normAutofit/>
          </a:bodyPr>
          <a:lstStyle/>
          <a:p>
            <a:pPr fontAlgn="auto">
              <a:spcAft>
                <a:spcPts val="0"/>
              </a:spcAft>
              <a:buFont typeface="Arial" pitchFamily="34" charset="0"/>
              <a:buNone/>
              <a:defRPr/>
            </a:pPr>
            <a:endParaRPr lang="el-GR" dirty="0"/>
          </a:p>
          <a:p>
            <a:pPr fontAlgn="auto">
              <a:spcAft>
                <a:spcPts val="0"/>
              </a:spcAft>
              <a:buFont typeface="Arial" pitchFamily="34" charset="0"/>
              <a:buChar char="•"/>
              <a:defRPr/>
            </a:pPr>
            <a:r>
              <a:rPr lang="el-GR" dirty="0" smtClean="0"/>
              <a:t>Μετάβαση </a:t>
            </a:r>
            <a:r>
              <a:rPr lang="el-GR" dirty="0"/>
              <a:t>από την αγροτική στην βιομηχανική κοινωνία: μετάβαση σε </a:t>
            </a:r>
            <a:r>
              <a:rPr lang="el-GR" dirty="0" smtClean="0"/>
              <a:t>μια </a:t>
            </a:r>
            <a:r>
              <a:rPr lang="el-GR" dirty="0"/>
              <a:t>εθνικιστική εποχή. Αναγκαία συνθήκη: η συσσώρευση, συστηματοποίηση και συγκέντρωση της γνώσης με τη βοήθεια ενός γραπτού συγκεντρωτικού συστήματος.</a:t>
            </a:r>
          </a:p>
          <a:p>
            <a:pPr fontAlgn="auto">
              <a:spcAft>
                <a:spcPts val="0"/>
              </a:spcAft>
              <a:buFont typeface="Arial" pitchFamily="34" charset="0"/>
              <a:buChar char="•"/>
              <a:defRPr/>
            </a:pP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5697559"/>
          </a:xfrm>
        </p:spPr>
        <p:txBody>
          <a:bodyPr/>
          <a:lstStyle/>
          <a:p>
            <a:pPr fontAlgn="auto">
              <a:spcAft>
                <a:spcPts val="0"/>
              </a:spcAft>
              <a:buFont typeface="Arial" pitchFamily="34" charset="0"/>
              <a:buChar char="•"/>
              <a:defRPr/>
            </a:pPr>
            <a:r>
              <a:rPr lang="el-GR" sz="2800" dirty="0" smtClean="0"/>
              <a:t>Εθνικισμός είναι μία θεωρία πολιτικής νομιμότητας η οποία απαιτεί τα εθνικά όρια να μη διαφέρουν από τα πολιτικά…</a:t>
            </a:r>
          </a:p>
          <a:p>
            <a:pPr fontAlgn="auto">
              <a:spcAft>
                <a:spcPts val="0"/>
              </a:spcAft>
              <a:buFont typeface="Arial" pitchFamily="34" charset="0"/>
              <a:buChar char="•"/>
              <a:defRPr/>
            </a:pPr>
            <a:r>
              <a:rPr lang="el-GR" sz="2800" dirty="0" smtClean="0"/>
              <a:t>Εθνικιστικό αίσθημα είναι το αίσθημα οργής που προκαλεί η παραβίαση αυτής της αρχής.</a:t>
            </a:r>
          </a:p>
          <a:p>
            <a:pPr fontAlgn="auto">
              <a:spcAft>
                <a:spcPts val="0"/>
              </a:spcAft>
              <a:buFont typeface="Arial" pitchFamily="34" charset="0"/>
              <a:buChar char="•"/>
              <a:defRPr/>
            </a:pPr>
            <a:r>
              <a:rPr lang="el-GR" sz="2800" dirty="0" smtClean="0"/>
              <a:t>Το κράτος προϋποθέτει την ειδίκευση και τη συγκέντρωση της τήρησης της τάξης και υπάρχει εκεί όπου ειδικευμένοι στην τήρηση της τάξης μηχανισμοί, όπως αστυνομικές δυνάμεις και δικαστήρια έχουν διαχωριστεί από την υπόλοιπη κοινωνική ζωή.</a:t>
            </a:r>
          </a:p>
          <a:p>
            <a:pPr fontAlgn="auto">
              <a:spcAft>
                <a:spcPts val="0"/>
              </a:spcAft>
              <a:buFont typeface="Arial" pitchFamily="34" charset="0"/>
              <a:buChar char="•"/>
              <a:defRPr/>
            </a:pPr>
            <a:r>
              <a:rPr lang="el-GR" sz="2800" dirty="0" smtClean="0"/>
              <a:t>Κράτος και έθνος δε συμπίπτουν.</a:t>
            </a:r>
          </a:p>
          <a:p>
            <a:pPr fontAlgn="auto">
              <a:spcAft>
                <a:spcPts val="0"/>
              </a:spcAft>
              <a:buFont typeface="Arial" pitchFamily="34" charset="0"/>
              <a:buChar char="•"/>
              <a:defRPr/>
            </a:pPr>
            <a:r>
              <a:rPr lang="el-GR" sz="2800" dirty="0" smtClean="0"/>
              <a:t>Δυσκολία ορισμού του έθνους, ‘φυσική’ κατάσταση. </a:t>
            </a:r>
          </a:p>
          <a:p>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14500"/>
          </a:xfrm>
        </p:spPr>
        <p:txBody>
          <a:bodyPr rtlCol="0">
            <a:normAutofit fontScale="90000"/>
          </a:bodyPr>
          <a:lstStyle/>
          <a:p>
            <a:pPr fontAlgn="auto">
              <a:spcAft>
                <a:spcPts val="0"/>
              </a:spcAft>
              <a:defRPr/>
            </a:pPr>
            <a:r>
              <a:rPr lang="el-GR" b="1" dirty="0" smtClean="0"/>
              <a:t>Ε</a:t>
            </a:r>
            <a:r>
              <a:rPr lang="en-US" b="1" dirty="0" smtClean="0"/>
              <a:t>. </a:t>
            </a:r>
            <a:r>
              <a:rPr lang="el-GR" b="1" dirty="0" err="1" smtClean="0"/>
              <a:t>Χόμπσμπάουμ</a:t>
            </a:r>
            <a:r>
              <a:rPr lang="el-GR" b="1" dirty="0" smtClean="0"/>
              <a:t> και Τ</a:t>
            </a:r>
            <a:r>
              <a:rPr lang="en-US" b="1" dirty="0" smtClean="0"/>
              <a:t>. </a:t>
            </a:r>
            <a:r>
              <a:rPr lang="el-GR" b="1" dirty="0" err="1" smtClean="0"/>
              <a:t>Ρέιντζερ</a:t>
            </a:r>
            <a:r>
              <a:rPr lang="en-US" b="1" dirty="0" smtClean="0"/>
              <a:t> (</a:t>
            </a:r>
            <a:r>
              <a:rPr lang="el-GR" b="1" dirty="0" err="1" smtClean="0"/>
              <a:t>επιμ</a:t>
            </a:r>
            <a:r>
              <a:rPr lang="en-US" b="1" dirty="0" smtClean="0"/>
              <a:t>), 1983, </a:t>
            </a:r>
            <a:r>
              <a:rPr lang="en-GB" b="1" i="1" dirty="0" smtClean="0"/>
              <a:t>The invention of tradition</a:t>
            </a:r>
            <a:endParaRPr lang="el-GR" dirty="0"/>
          </a:p>
        </p:txBody>
      </p:sp>
      <p:sp>
        <p:nvSpPr>
          <p:cNvPr id="7171" name="2 - Θέση περιεχομένου"/>
          <p:cNvSpPr>
            <a:spLocks noGrp="1"/>
          </p:cNvSpPr>
          <p:nvPr>
            <p:ph idx="1"/>
          </p:nvPr>
        </p:nvSpPr>
        <p:spPr>
          <a:xfrm>
            <a:off x="457200" y="1600200"/>
            <a:ext cx="8229600" cy="5257800"/>
          </a:xfrm>
        </p:spPr>
        <p:txBody>
          <a:bodyPr/>
          <a:lstStyle/>
          <a:p>
            <a:endParaRPr lang="el-GR" dirty="0" smtClean="0"/>
          </a:p>
          <a:p>
            <a:pPr>
              <a:buFont typeface="Arial" charset="0"/>
              <a:buNone/>
            </a:pPr>
            <a:r>
              <a:rPr lang="el-GR" dirty="0" smtClean="0"/>
              <a:t>    </a:t>
            </a:r>
            <a:r>
              <a:rPr lang="el-GR" i="1" dirty="0" smtClean="0"/>
              <a:t>Η επινόηση της παράδοσης</a:t>
            </a:r>
            <a:r>
              <a:rPr lang="el-GR" dirty="0" smtClean="0"/>
              <a:t>: </a:t>
            </a:r>
          </a:p>
          <a:p>
            <a:pPr>
              <a:buFont typeface="Arial" charset="0"/>
              <a:buNone/>
            </a:pPr>
            <a:r>
              <a:rPr lang="el-GR" dirty="0" smtClean="0"/>
              <a:t>   Μια σειρά πρακτικών που διέπονται από κανόνες συμβολικής ή τελετουργικής φύσης και στοχεύουν να εμφυσήσουν ήθη και αξίες και συμπεριφορές με τη βοήθεια της επανάληψης ώστε να δηλώνουν συνέχεια με ένα ‘βολικό’ ιστορικό παρελθόν. Μαζική παραγωγή ‘παραδόσεων’ στην Ευρώπη: 1870-1914. </a:t>
            </a:r>
          </a:p>
          <a:p>
            <a:endParaRPr lang="el-GR" dirty="0" smtClean="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n-GB" b="1" dirty="0" smtClean="0"/>
              <a:t>E</a:t>
            </a:r>
            <a:r>
              <a:rPr lang="el-GR" b="1" dirty="0" smtClean="0"/>
              <a:t>. </a:t>
            </a:r>
            <a:r>
              <a:rPr lang="en-GB" b="1" dirty="0" err="1" smtClean="0"/>
              <a:t>Hobsbawm</a:t>
            </a:r>
            <a:r>
              <a:rPr lang="el-GR" b="1" dirty="0" smtClean="0"/>
              <a:t>, 1990, </a:t>
            </a:r>
            <a:r>
              <a:rPr lang="el-GR" b="1" i="1" dirty="0" smtClean="0"/>
              <a:t>Έθνη και εθνικισμός από το 1780 μέχρι σήμερα</a:t>
            </a:r>
            <a:endParaRPr lang="el-GR" dirty="0"/>
          </a:p>
        </p:txBody>
      </p:sp>
      <p:sp>
        <p:nvSpPr>
          <p:cNvPr id="3" name="2 - Θέση περιεχομένου"/>
          <p:cNvSpPr>
            <a:spLocks noGrp="1"/>
          </p:cNvSpPr>
          <p:nvPr>
            <p:ph idx="1"/>
          </p:nvPr>
        </p:nvSpPr>
        <p:spPr>
          <a:xfrm>
            <a:off x="0" y="1600200"/>
            <a:ext cx="9144000" cy="5257800"/>
          </a:xfrm>
        </p:spPr>
        <p:txBody>
          <a:bodyPr rtlCol="0">
            <a:normAutofit fontScale="92500" lnSpcReduction="20000"/>
          </a:bodyPr>
          <a:lstStyle/>
          <a:p>
            <a:pPr fontAlgn="auto">
              <a:spcAft>
                <a:spcPts val="0"/>
              </a:spcAft>
              <a:buFont typeface="Arial" pitchFamily="34" charset="0"/>
              <a:buNone/>
              <a:defRPr/>
            </a:pPr>
            <a:endParaRPr lang="el-GR" dirty="0"/>
          </a:p>
          <a:p>
            <a:pPr fontAlgn="auto">
              <a:spcAft>
                <a:spcPts val="0"/>
              </a:spcAft>
              <a:buFont typeface="Arial" pitchFamily="34" charset="0"/>
              <a:buChar char="•"/>
              <a:defRPr/>
            </a:pPr>
            <a:r>
              <a:rPr lang="el-GR" dirty="0" smtClean="0"/>
              <a:t>Χρησιμοποιεί </a:t>
            </a:r>
            <a:r>
              <a:rPr lang="el-GR" dirty="0"/>
              <a:t>τον όρο ‘εθνικισμός</a:t>
            </a:r>
            <a:r>
              <a:rPr lang="el-GR" dirty="0" smtClean="0"/>
              <a:t>’ </a:t>
            </a:r>
            <a:r>
              <a:rPr lang="el-GR" dirty="0"/>
              <a:t>όπως τον όρισε ο </a:t>
            </a:r>
            <a:r>
              <a:rPr lang="el-GR" dirty="0" err="1"/>
              <a:t>Γκέλνερ</a:t>
            </a:r>
            <a:r>
              <a:rPr lang="el-GR" dirty="0"/>
              <a:t>, «αξίωμα που θεωρεί ότι η πολιτική και η εθνική ενότητα πρέπει να συμπίπτουν»</a:t>
            </a:r>
          </a:p>
          <a:p>
            <a:pPr fontAlgn="auto">
              <a:spcAft>
                <a:spcPts val="0"/>
              </a:spcAft>
              <a:buFont typeface="Arial" pitchFamily="34" charset="0"/>
              <a:buChar char="•"/>
              <a:defRPr/>
            </a:pPr>
            <a:r>
              <a:rPr lang="el-GR" dirty="0"/>
              <a:t>δεν θεωρεί το ‘έθνος’ ως αμετάβλητη κοινωνική οντότητα καθώς ανήκει σε μία </a:t>
            </a:r>
            <a:r>
              <a:rPr lang="el-GR" dirty="0" smtClean="0"/>
              <a:t>ιστορικά </a:t>
            </a:r>
            <a:r>
              <a:rPr lang="el-GR" dirty="0"/>
              <a:t>πρόσφατη περίοδο</a:t>
            </a:r>
          </a:p>
          <a:p>
            <a:pPr fontAlgn="auto">
              <a:spcAft>
                <a:spcPts val="0"/>
              </a:spcAft>
              <a:buFont typeface="Arial" pitchFamily="34" charset="0"/>
              <a:buChar char="•"/>
              <a:defRPr/>
            </a:pPr>
            <a:r>
              <a:rPr lang="el-GR" dirty="0"/>
              <a:t>δεν είναι τα έθνη που δημιουργούν κράτη και εθνικισμούς αλλά το </a:t>
            </a:r>
            <a:r>
              <a:rPr lang="el-GR" dirty="0" smtClean="0"/>
              <a:t>αντίθετο</a:t>
            </a:r>
            <a:endParaRPr lang="el-GR" dirty="0"/>
          </a:p>
          <a:p>
            <a:pPr fontAlgn="auto">
              <a:spcAft>
                <a:spcPts val="0"/>
              </a:spcAft>
              <a:buFont typeface="Arial" pitchFamily="34" charset="0"/>
              <a:buChar char="•"/>
              <a:defRPr/>
            </a:pPr>
            <a:r>
              <a:rPr lang="el-GR" dirty="0"/>
              <a:t>κριτική στο </a:t>
            </a:r>
            <a:r>
              <a:rPr lang="el-GR" dirty="0" err="1"/>
              <a:t>Γκέλνερ</a:t>
            </a:r>
            <a:r>
              <a:rPr lang="el-GR" dirty="0"/>
              <a:t>, μελέτη του </a:t>
            </a:r>
            <a:r>
              <a:rPr lang="el-GR" dirty="0" smtClean="0"/>
              <a:t>‘</a:t>
            </a:r>
            <a:r>
              <a:rPr lang="el-GR" dirty="0"/>
              <a:t>έ</a:t>
            </a:r>
            <a:r>
              <a:rPr lang="el-GR" dirty="0" smtClean="0"/>
              <a:t>θνους</a:t>
            </a:r>
            <a:r>
              <a:rPr lang="el-GR" dirty="0"/>
              <a:t>’ εκ των κάτω δηλ με βάση τις </a:t>
            </a:r>
            <a:r>
              <a:rPr lang="el-GR" dirty="0" smtClean="0"/>
              <a:t>προϋποθέσεις</a:t>
            </a:r>
            <a:r>
              <a:rPr lang="el-GR" dirty="0"/>
              <a:t>, τις ελπίδες, τις ανάγκες, τις επιθυμίες και τα συμφέροντα του απλού λαού </a:t>
            </a:r>
          </a:p>
          <a:p>
            <a:pPr fontAlgn="auto">
              <a:spcAft>
                <a:spcPts val="0"/>
              </a:spcAft>
              <a:buFont typeface="Arial" pitchFamily="34" charset="0"/>
              <a:buChar char="•"/>
              <a:defRPr/>
            </a:pPr>
            <a:endParaRPr lang="el-GR"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r>
              <a:rPr lang="el-GR" b="1" smtClean="0"/>
              <a:t>Α. Σμιθ, 1991, </a:t>
            </a:r>
            <a:r>
              <a:rPr lang="el-GR" b="1" i="1" smtClean="0"/>
              <a:t>Εθνική ταυτότητα</a:t>
            </a:r>
            <a:endParaRPr lang="el-GR" smtClean="0"/>
          </a:p>
        </p:txBody>
      </p:sp>
      <p:sp>
        <p:nvSpPr>
          <p:cNvPr id="3" name="2 - Θέση περιεχομένου"/>
          <p:cNvSpPr>
            <a:spLocks noGrp="1"/>
          </p:cNvSpPr>
          <p:nvPr>
            <p:ph idx="1"/>
          </p:nvPr>
        </p:nvSpPr>
        <p:spPr>
          <a:xfrm>
            <a:off x="179388" y="1600200"/>
            <a:ext cx="8964612" cy="5257800"/>
          </a:xfrm>
        </p:spPr>
        <p:txBody>
          <a:bodyPr rtlCol="0">
            <a:normAutofit fontScale="77500" lnSpcReduction="20000"/>
          </a:bodyPr>
          <a:lstStyle/>
          <a:p>
            <a:pPr fontAlgn="auto">
              <a:spcAft>
                <a:spcPts val="0"/>
              </a:spcAft>
              <a:buFont typeface="Arial" pitchFamily="34" charset="0"/>
              <a:buChar char="•"/>
              <a:defRPr/>
            </a:pPr>
            <a:endParaRPr lang="el-GR" dirty="0"/>
          </a:p>
          <a:p>
            <a:pPr fontAlgn="auto">
              <a:spcAft>
                <a:spcPts val="0"/>
              </a:spcAft>
              <a:buFont typeface="Arial" pitchFamily="34" charset="0"/>
              <a:buNone/>
              <a:defRPr/>
            </a:pPr>
            <a:r>
              <a:rPr lang="el-GR" b="1" dirty="0" smtClean="0"/>
              <a:t>     </a:t>
            </a:r>
            <a:r>
              <a:rPr lang="el-GR" b="1" i="1" dirty="0" smtClean="0"/>
              <a:t>Γνωρίσματα </a:t>
            </a:r>
            <a:r>
              <a:rPr lang="el-GR" b="1" i="1" dirty="0"/>
              <a:t>της </a:t>
            </a:r>
            <a:r>
              <a:rPr lang="el-GR" b="1" i="1" dirty="0" err="1"/>
              <a:t>εθνοτικής</a:t>
            </a:r>
            <a:r>
              <a:rPr lang="el-GR" b="1" i="1" dirty="0"/>
              <a:t> </a:t>
            </a:r>
            <a:r>
              <a:rPr lang="el-GR" b="1" i="1" dirty="0" smtClean="0"/>
              <a:t>κοινότητας:</a:t>
            </a:r>
            <a:endParaRPr lang="el-GR" b="1" i="1" dirty="0"/>
          </a:p>
          <a:p>
            <a:pPr fontAlgn="auto">
              <a:spcAft>
                <a:spcPts val="0"/>
              </a:spcAft>
              <a:buFont typeface="Arial" pitchFamily="34" charset="0"/>
              <a:buChar char="•"/>
              <a:defRPr/>
            </a:pPr>
            <a:r>
              <a:rPr lang="el-GR" dirty="0"/>
              <a:t>το κοινό όνομα</a:t>
            </a:r>
          </a:p>
          <a:p>
            <a:pPr fontAlgn="auto">
              <a:spcAft>
                <a:spcPts val="0"/>
              </a:spcAft>
              <a:buFont typeface="Arial" pitchFamily="34" charset="0"/>
              <a:buChar char="•"/>
              <a:defRPr/>
            </a:pPr>
            <a:r>
              <a:rPr lang="el-GR" dirty="0"/>
              <a:t>το μύθο της κοινής καταγωγής</a:t>
            </a:r>
          </a:p>
          <a:p>
            <a:pPr fontAlgn="auto">
              <a:spcAft>
                <a:spcPts val="0"/>
              </a:spcAft>
              <a:buFont typeface="Arial" pitchFamily="34" charset="0"/>
              <a:buChar char="•"/>
              <a:defRPr/>
            </a:pPr>
            <a:r>
              <a:rPr lang="el-GR" dirty="0"/>
              <a:t>κοινές ιστορικές μνήμες</a:t>
            </a:r>
          </a:p>
          <a:p>
            <a:pPr fontAlgn="auto">
              <a:spcAft>
                <a:spcPts val="0"/>
              </a:spcAft>
              <a:buFont typeface="Arial" pitchFamily="34" charset="0"/>
              <a:buChar char="•"/>
              <a:defRPr/>
            </a:pPr>
            <a:r>
              <a:rPr lang="el-GR" dirty="0"/>
              <a:t>ένα ή περισσότερα διαφοροποιητικά στοιχεία κοινής κουλτούρας</a:t>
            </a:r>
          </a:p>
          <a:p>
            <a:pPr fontAlgn="auto">
              <a:spcAft>
                <a:spcPts val="0"/>
              </a:spcAft>
              <a:buFont typeface="Arial" pitchFamily="34" charset="0"/>
              <a:buChar char="•"/>
              <a:defRPr/>
            </a:pPr>
            <a:r>
              <a:rPr lang="el-GR" dirty="0"/>
              <a:t>πρόσδεση σε μία συγκεκριμένη ‘πατρίδα’</a:t>
            </a:r>
          </a:p>
          <a:p>
            <a:pPr fontAlgn="auto">
              <a:spcAft>
                <a:spcPts val="0"/>
              </a:spcAft>
              <a:buFont typeface="Arial" pitchFamily="34" charset="0"/>
              <a:buChar char="•"/>
              <a:defRPr/>
            </a:pPr>
            <a:r>
              <a:rPr lang="el-GR" dirty="0"/>
              <a:t>αίσθημα αλληλεγγύης</a:t>
            </a:r>
          </a:p>
          <a:p>
            <a:pPr fontAlgn="auto">
              <a:spcAft>
                <a:spcPts val="0"/>
              </a:spcAft>
              <a:buFont typeface="Arial" pitchFamily="34" charset="0"/>
              <a:buNone/>
              <a:defRPr/>
            </a:pPr>
            <a:r>
              <a:rPr lang="el-GR" dirty="0"/>
              <a:t> </a:t>
            </a:r>
          </a:p>
          <a:p>
            <a:pPr fontAlgn="auto">
              <a:spcAft>
                <a:spcPts val="0"/>
              </a:spcAft>
              <a:buFont typeface="Arial" pitchFamily="34" charset="0"/>
              <a:buChar char="•"/>
              <a:defRPr/>
            </a:pPr>
            <a:r>
              <a:rPr lang="el-GR" dirty="0"/>
              <a:t>Από τις αποικίες στα </a:t>
            </a:r>
            <a:r>
              <a:rPr lang="el-GR" dirty="0" smtClean="0"/>
              <a:t>έθνη</a:t>
            </a:r>
            <a:endParaRPr lang="el-GR" dirty="0"/>
          </a:p>
          <a:p>
            <a:pPr fontAlgn="auto">
              <a:spcAft>
                <a:spcPts val="0"/>
              </a:spcAft>
              <a:buFont typeface="Arial" pitchFamily="34" charset="0"/>
              <a:buNone/>
              <a:defRPr/>
            </a:pPr>
            <a:r>
              <a:rPr lang="el-GR" dirty="0"/>
              <a:t> </a:t>
            </a:r>
          </a:p>
          <a:p>
            <a:pPr fontAlgn="auto">
              <a:spcAft>
                <a:spcPts val="0"/>
              </a:spcAft>
              <a:buFont typeface="Arial" pitchFamily="34" charset="0"/>
              <a:buChar char="•"/>
              <a:defRPr/>
            </a:pPr>
            <a:r>
              <a:rPr lang="el-GR" dirty="0"/>
              <a:t>Από τις αυτοκρατορίες στα </a:t>
            </a:r>
            <a:r>
              <a:rPr lang="el-GR" dirty="0" smtClean="0"/>
              <a:t>έθνη </a:t>
            </a:r>
            <a:endParaRPr lang="el-GR" dirty="0"/>
          </a:p>
          <a:p>
            <a:pPr fontAlgn="auto">
              <a:spcAft>
                <a:spcPts val="0"/>
              </a:spcAft>
              <a:buFont typeface="Arial" pitchFamily="34" charset="0"/>
              <a:buChar char="•"/>
              <a:defRPr/>
            </a:pPr>
            <a:endParaRPr lang="el-GR" dirty="0"/>
          </a:p>
        </p:txBody>
      </p:sp>
    </p:spTree>
  </p:cSld>
  <p:clrMapOvr>
    <a:masterClrMapping/>
  </p:clrMapOvr>
  <p:transition>
    <p:dissolve/>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1278</Words>
  <Application>Microsoft Office PowerPoint</Application>
  <PresentationFormat>Προβολή στην οθόνη (4:3)</PresentationFormat>
  <Paragraphs>76</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ΕΘΝΙΚΕΣ ΚΑΙ ΕΘΝΟΤΙΚΕΣ ΤΑΥΤΟΤΗΤΕΣ  ΤΟ ΦΑΙΝΟΜΕΝΟ ΤΟΥ ΕΘΝΙΚΙΣΜΟΥ </vt:lpstr>
      <vt:lpstr>Διαφάνεια 2</vt:lpstr>
      <vt:lpstr>Α. Λιάκος, Πώς στοχάστηκαν το έθνος αυτοί που ήθελαν να αλλάξουν τον κόσμο;</vt:lpstr>
      <vt:lpstr>Μ. Άντερσον, 1983, Φαντασιακές Κοινότητες </vt:lpstr>
      <vt:lpstr>Ε. Γκέλνερ, 1983, Έθνη και εθνικισμός</vt:lpstr>
      <vt:lpstr>Διαφάνεια 6</vt:lpstr>
      <vt:lpstr>Ε. Χόμπσμπάουμ και Τ. Ρέιντζερ (επιμ), 1983, The invention of tradition</vt:lpstr>
      <vt:lpstr>E. Hobsbawm, 1990, Έθνη και εθνικισμός από το 1780 μέχρι σήμερα</vt:lpstr>
      <vt:lpstr>Α. Σμιθ, 1991, Εθνική ταυτότητα</vt:lpstr>
      <vt:lpstr>Η ΠΕΡΙΠΤΩΣΗ ΤΗΣ ΕΛΛΑΔΑΣ</vt:lpstr>
      <vt:lpstr>Διαφάνεια 11</vt:lpstr>
      <vt:lpstr>Διαφάνεια 12</vt:lpstr>
      <vt:lpstr>Διαφάνεια 13</vt:lpstr>
      <vt:lpstr>Διαφάνεια 14</vt:lpstr>
      <vt:lpstr>Διαφάνεια 15</vt:lpstr>
      <vt:lpstr>Διαφάνεια 16</vt:lpstr>
      <vt:lpstr>Διαφάνεια 17</vt:lpstr>
      <vt:lpstr>Κιτρομηλίδης, Ιδεολογικά ρεύματα και πολιτικά αιτήματα: προοπτικές από τον ελληνικό 19ο αι.</vt:lpstr>
      <vt:lpstr>Διαφάνεια 19</vt:lpstr>
      <vt:lpstr>Μαρκέτος, Έθνος χωρίς Εβραίους</vt:lpstr>
      <vt:lpstr>Δημαράς, Η εκπαίδευση φορέας διαμόρφωσης και εγχάραξης της ελληνικότητας στο Ελληνισμός και Ελληνικότητα, επιμ. Τσαούση</vt:lpstr>
      <vt:lpstr>Διαφάνεια 22</vt:lpstr>
      <vt:lpstr>Διαφάνεια 23</vt:lpstr>
      <vt:lpstr>Διαφάνεια 24</vt:lpstr>
      <vt:lpstr>Διαφάνεια 25</vt:lpstr>
      <vt:lpstr>Fredrik Barth, 1969, Ethnic groups and boundaries</vt:lpstr>
      <vt:lpstr>Διαφάνεια 27</vt:lpstr>
      <vt:lpstr>Κοινωνική ταξινόμηση και στερεότυπα</vt:lpstr>
      <vt:lpstr>Διαφάνεια 29</vt:lpstr>
      <vt:lpstr>Κοινωνιολογικές ερμηνείες</vt:lpstr>
      <vt:lpstr>Καταστασιακός εθνοτισμός</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ΔΗΜΙΟΥΡΓΙΑ ΤΩΝ ΕΘΝΩΝ ΚΑΙ ΤΟ ΦΑΙΝΟΜΕΝΟ ΤΟΥ ΕΘΝΙΚΙΣΜΟΥ</dc:title>
  <dc:creator>BALIA</dc:creator>
  <cp:lastModifiedBy>Χρήστης</cp:lastModifiedBy>
  <cp:revision>30</cp:revision>
  <dcterms:created xsi:type="dcterms:W3CDTF">2017-05-06T07:43:00Z</dcterms:created>
  <dcterms:modified xsi:type="dcterms:W3CDTF">2019-05-15T11:42:10Z</dcterms:modified>
</cp:coreProperties>
</file>