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317" r:id="rId5"/>
    <p:sldId id="268" r:id="rId6"/>
    <p:sldId id="284" r:id="rId7"/>
    <p:sldId id="258" r:id="rId8"/>
    <p:sldId id="259" r:id="rId9"/>
    <p:sldId id="260" r:id="rId10"/>
    <p:sldId id="261" r:id="rId11"/>
    <p:sldId id="262" r:id="rId12"/>
    <p:sldId id="263" r:id="rId13"/>
    <p:sldId id="264" r:id="rId14"/>
    <p:sldId id="265" r:id="rId15"/>
    <p:sldId id="275" r:id="rId16"/>
    <p:sldId id="276" r:id="rId17"/>
    <p:sldId id="274" r:id="rId18"/>
    <p:sldId id="269" r:id="rId19"/>
    <p:sldId id="271" r:id="rId20"/>
    <p:sldId id="267" r:id="rId21"/>
    <p:sldId id="277" r:id="rId22"/>
    <p:sldId id="278" r:id="rId23"/>
    <p:sldId id="279" r:id="rId24"/>
    <p:sldId id="280" r:id="rId25"/>
    <p:sldId id="281" r:id="rId26"/>
    <p:sldId id="282" r:id="rId27"/>
    <p:sldId id="303" r:id="rId28"/>
    <p:sldId id="285" r:id="rId29"/>
    <p:sldId id="299" r:id="rId30"/>
    <p:sldId id="300" r:id="rId31"/>
    <p:sldId id="301" r:id="rId32"/>
    <p:sldId id="302" r:id="rId33"/>
    <p:sldId id="286" r:id="rId34"/>
    <p:sldId id="287" r:id="rId35"/>
    <p:sldId id="288" r:id="rId36"/>
    <p:sldId id="290" r:id="rId37"/>
    <p:sldId id="291" r:id="rId38"/>
    <p:sldId id="292" r:id="rId39"/>
    <p:sldId id="289" r:id="rId40"/>
    <p:sldId id="293" r:id="rId41"/>
    <p:sldId id="294" r:id="rId42"/>
    <p:sldId id="295" r:id="rId43"/>
    <p:sldId id="309" r:id="rId44"/>
    <p:sldId id="310" r:id="rId45"/>
    <p:sldId id="311" r:id="rId46"/>
    <p:sldId id="304" r:id="rId47"/>
    <p:sldId id="305" r:id="rId48"/>
    <p:sldId id="307" r:id="rId49"/>
    <p:sldId id="308" r:id="rId50"/>
    <p:sldId id="312" r:id="rId51"/>
    <p:sldId id="313" r:id="rId52"/>
    <p:sldId id="314" r:id="rId53"/>
    <p:sldId id="315" r:id="rId54"/>
    <p:sldId id="316" r:id="rId5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6B9BBB2B-CCCA-48E8-AD16-E8402F0EC644}" type="datetimeFigureOut">
              <a:rPr lang="el-GR"/>
              <a:pPr>
                <a:defRPr/>
              </a:pPr>
              <a:t>8/1/2021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D4AE89E-CA9C-4E81-A0F9-6994193537F2}"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1F1A85F-0AE9-4E7C-A919-98D9F6AF7874}" type="datetimeFigureOut">
              <a:rPr lang="el-GR"/>
              <a:pPr>
                <a:defRPr/>
              </a:pPr>
              <a:t>8/1/2021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6D9944C-BF67-4723-AC17-4994CC3D91A7}"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1FE335C-CF00-4BBC-AF3D-FDE07361DBA7}" type="datetimeFigureOut">
              <a:rPr lang="el-GR"/>
              <a:pPr>
                <a:defRPr/>
              </a:pPr>
              <a:t>8/1/2021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073DC4A-454F-45B6-B0B0-28E0AC0F37A4}"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98B84586-5721-45CB-A47D-B718DFC96457}" type="datetimeFigureOut">
              <a:rPr lang="el-GR"/>
              <a:pPr>
                <a:defRPr/>
              </a:pPr>
              <a:t>8/1/2021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E36BACB-66FE-45BD-A8D2-6826644D27D9}"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424D0491-3116-45B7-8A2F-C28525E44CFA}" type="datetimeFigureOut">
              <a:rPr lang="el-GR"/>
              <a:pPr>
                <a:defRPr/>
              </a:pPr>
              <a:t>8/1/2021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03EEBE7-5A84-4844-A5CC-EBC5EC141024}"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20834039-650A-4395-98E2-65077BB8184E}" type="datetimeFigureOut">
              <a:rPr lang="el-GR"/>
              <a:pPr>
                <a:defRPr/>
              </a:pPr>
              <a:t>8/1/2021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8A10077-BC65-481B-8BB0-2A38C1E3DC55}"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49BA14DA-7D5A-40BF-8267-A2EF1D7BBB89}" type="datetimeFigureOut">
              <a:rPr lang="el-GR"/>
              <a:pPr>
                <a:defRPr/>
              </a:pPr>
              <a:t>8/1/2021</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D481E435-CAE8-4773-8227-0F164406398D}"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8C47961E-B7EA-431B-B777-C828C1A7FE3B}" type="datetimeFigureOut">
              <a:rPr lang="el-GR"/>
              <a:pPr>
                <a:defRPr/>
              </a:pPr>
              <a:t>8/1/2021</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B8938E8E-4EDD-4748-8ACB-D444A6BCD86A}"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58C281F2-6F59-4688-BEB2-E2772F75033E}" type="datetimeFigureOut">
              <a:rPr lang="el-GR"/>
              <a:pPr>
                <a:defRPr/>
              </a:pPr>
              <a:t>8/1/2021</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3E1A87C7-39FD-4670-8C65-2241648D9FC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32BE9D13-D9E8-4970-8BB3-658C222C3BF7}" type="datetimeFigureOut">
              <a:rPr lang="el-GR"/>
              <a:pPr>
                <a:defRPr/>
              </a:pPr>
              <a:t>8/1/2021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E45AF7C0-2CE8-485D-9B1E-3CDC535E10D6}"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97464464-FD10-491B-B839-4EF33FB2600D}" type="datetimeFigureOut">
              <a:rPr lang="el-GR"/>
              <a:pPr>
                <a:defRPr/>
              </a:pPr>
              <a:t>8/1/2021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F3E64271-86B1-4E27-9462-726C85CFF2C5}"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33470BE-2893-41AF-9763-7D209EB105F2}" type="datetimeFigureOut">
              <a:rPr lang="el-GR"/>
              <a:pPr>
                <a:defRPr/>
              </a:pPr>
              <a:t>8/1/2021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F214BBA-ED11-4C67-B4A9-8E858BCA9A45}"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ctrTitle"/>
          </p:nvPr>
        </p:nvSpPr>
        <p:spPr>
          <a:xfrm>
            <a:off x="685800" y="908050"/>
            <a:ext cx="7772400" cy="3457575"/>
          </a:xfrm>
        </p:spPr>
        <p:txBody>
          <a:bodyPr/>
          <a:lstStyle/>
          <a:p>
            <a:pPr eaLnBrk="1" hangingPunct="1"/>
            <a:r>
              <a:rPr lang="el-GR" sz="5400" dirty="0" smtClean="0"/>
              <a:t> </a:t>
            </a:r>
            <a:r>
              <a:rPr lang="en-US" sz="5400" dirty="0" smtClean="0"/>
              <a:t/>
            </a:r>
            <a:br>
              <a:rPr lang="en-US" sz="5400" dirty="0" smtClean="0"/>
            </a:br>
            <a:r>
              <a:rPr lang="en-US" sz="5400" dirty="0" smtClean="0"/>
              <a:t>H</a:t>
            </a:r>
            <a:r>
              <a:rPr lang="el-GR" sz="5400" dirty="0" smtClean="0"/>
              <a:t> διαχείριση της </a:t>
            </a:r>
            <a:r>
              <a:rPr lang="el-GR" sz="5400" dirty="0" smtClean="0"/>
              <a:t>πολιτισμικής</a:t>
            </a:r>
            <a:r>
              <a:rPr lang="en-US" sz="5400" dirty="0" smtClean="0"/>
              <a:t> (</a:t>
            </a:r>
            <a:r>
              <a:rPr lang="el-GR" sz="5400" dirty="0" smtClean="0"/>
              <a:t>μας;) </a:t>
            </a:r>
            <a:r>
              <a:rPr lang="el-GR" sz="5400" dirty="0" smtClean="0"/>
              <a:t>κληρονομιάς και η μνήμη (ή μνήμες)</a:t>
            </a:r>
          </a:p>
        </p:txBody>
      </p:sp>
      <p:sp>
        <p:nvSpPr>
          <p:cNvPr id="3" name="2 - Υπότιτλος"/>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l-GR"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pPr eaLnBrk="1" hangingPunct="1"/>
            <a:r>
              <a:rPr lang="el-GR" smtClean="0"/>
              <a:t>Κάποια ζητήματα…</a:t>
            </a:r>
          </a:p>
        </p:txBody>
      </p:sp>
      <p:sp>
        <p:nvSpPr>
          <p:cNvPr id="3" name="2 - Θέση περιεχομένου"/>
          <p:cNvSpPr>
            <a:spLocks noGrp="1"/>
          </p:cNvSpPr>
          <p:nvPr>
            <p:ph idx="1"/>
          </p:nvPr>
        </p:nvSpPr>
        <p:spPr>
          <a:xfrm>
            <a:off x="457200" y="1600200"/>
            <a:ext cx="8229600" cy="5257800"/>
          </a:xfrm>
        </p:spPr>
        <p:txBody>
          <a:bodyPr rtlCol="0">
            <a:normAutofit fontScale="92500" lnSpcReduction="20000"/>
          </a:bodyPr>
          <a:lstStyle/>
          <a:p>
            <a:pPr eaLnBrk="1" fontAlgn="auto" hangingPunct="1">
              <a:spcAft>
                <a:spcPts val="0"/>
              </a:spcAft>
              <a:buFont typeface="Arial" pitchFamily="34" charset="0"/>
              <a:buChar char="•"/>
              <a:defRPr/>
            </a:pPr>
            <a:r>
              <a:rPr lang="el-GR" dirty="0" smtClean="0"/>
              <a:t>Ιερότητα, ιερές τοποθεσίες (</a:t>
            </a:r>
            <a:r>
              <a:rPr lang="en-US" dirty="0" smtClean="0"/>
              <a:t>pilgrimage</a:t>
            </a:r>
            <a:r>
              <a:rPr lang="el-GR" dirty="0" smtClean="0"/>
              <a:t>, ταύτιση με διαβατήριες τελετές, έννοια της </a:t>
            </a:r>
            <a:r>
              <a:rPr lang="el-GR" dirty="0" err="1" smtClean="0"/>
              <a:t>μεταιχμιακότητας</a:t>
            </a:r>
            <a:r>
              <a:rPr lang="el-GR" dirty="0"/>
              <a:t> </a:t>
            </a:r>
            <a:r>
              <a:rPr lang="en-US" i="1" dirty="0" err="1" smtClean="0"/>
              <a:t>liminality</a:t>
            </a:r>
            <a:r>
              <a:rPr lang="en-US" i="1" dirty="0" smtClean="0"/>
              <a:t>, betwixt and between, </a:t>
            </a:r>
            <a:r>
              <a:rPr lang="en-US" dirty="0" smtClean="0"/>
              <a:t>Turner)</a:t>
            </a:r>
          </a:p>
          <a:p>
            <a:pPr eaLnBrk="1" fontAlgn="auto" hangingPunct="1">
              <a:spcAft>
                <a:spcPts val="0"/>
              </a:spcAft>
              <a:buFont typeface="Arial" pitchFamily="34" charset="0"/>
              <a:buChar char="•"/>
              <a:defRPr/>
            </a:pPr>
            <a:r>
              <a:rPr lang="el-GR" dirty="0" smtClean="0"/>
              <a:t>Κοινωνική δικαιοσύνη (αξιοπρέπεια, σεβασμός)</a:t>
            </a:r>
          </a:p>
          <a:p>
            <a:pPr eaLnBrk="1" fontAlgn="auto" hangingPunct="1">
              <a:spcAft>
                <a:spcPts val="0"/>
              </a:spcAft>
              <a:buFont typeface="Arial" pitchFamily="34" charset="0"/>
              <a:buChar char="•"/>
              <a:defRPr/>
            </a:pPr>
            <a:r>
              <a:rPr lang="el-GR" dirty="0" smtClean="0"/>
              <a:t>Ανάδειξη του πολιτισμού γηγενών, μειονοτήτων αλλά και </a:t>
            </a:r>
            <a:r>
              <a:rPr lang="el-GR" dirty="0" err="1" smtClean="0"/>
              <a:t>διασπορικών</a:t>
            </a:r>
            <a:r>
              <a:rPr lang="el-GR" dirty="0" smtClean="0"/>
              <a:t> πληθυσμών</a:t>
            </a:r>
          </a:p>
          <a:p>
            <a:pPr eaLnBrk="1" fontAlgn="auto" hangingPunct="1">
              <a:spcAft>
                <a:spcPts val="0"/>
              </a:spcAft>
              <a:buFont typeface="Arial" pitchFamily="34" charset="0"/>
              <a:buChar char="•"/>
              <a:defRPr/>
            </a:pPr>
            <a:r>
              <a:rPr lang="el-GR" dirty="0" smtClean="0"/>
              <a:t>Η διατήρηση και ανάδειξη πολιτισμικής κληρονομιάς ενώ φαινομενικά αφορά το παρελθόν, στην ουσία αφορά το μελλοντικό είναι, δηλ. το να έχει κάποιος μέλλον </a:t>
            </a:r>
          </a:p>
          <a:p>
            <a:pPr eaLnBrk="1" fontAlgn="auto" hangingPunct="1">
              <a:spcAft>
                <a:spcPts val="0"/>
              </a:spcAft>
              <a:buFont typeface="Arial" pitchFamily="34" charset="0"/>
              <a:buChar char="•"/>
              <a:defRPr/>
            </a:pPr>
            <a:r>
              <a:rPr lang="el-GR" dirty="0" smtClean="0"/>
              <a:t>Καταστροφή μνημείων πολιτισμικής κληρονομιάς όπως η Παλμύρα</a:t>
            </a:r>
            <a:endParaRPr lang="el-GR"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457200" y="620713"/>
            <a:ext cx="8229600" cy="796925"/>
          </a:xfrm>
        </p:spPr>
        <p:txBody>
          <a:bodyPr/>
          <a:lstStyle/>
          <a:p>
            <a:pPr eaLnBrk="1" hangingPunct="1"/>
            <a:r>
              <a:rPr lang="en-US" sz="3600" smtClean="0"/>
              <a:t>P. Nora</a:t>
            </a:r>
            <a:r>
              <a:rPr lang="el-GR" sz="3600" smtClean="0"/>
              <a:t>, 1984</a:t>
            </a:r>
            <a:r>
              <a:rPr lang="en-US" sz="3600" smtClean="0"/>
              <a:t>: </a:t>
            </a:r>
            <a:r>
              <a:rPr lang="el-GR" sz="3600" smtClean="0"/>
              <a:t>η κατασκευή μνημονικών τόπων (λογοτεχνικές εξομολογήσεις, μνημεία, εθνογραφικές μαρτυρίες κτλ.)</a:t>
            </a:r>
          </a:p>
        </p:txBody>
      </p:sp>
      <p:sp>
        <p:nvSpPr>
          <p:cNvPr id="3" name="2 - Θέση περιεχομένου"/>
          <p:cNvSpPr>
            <a:spLocks noGrp="1"/>
          </p:cNvSpPr>
          <p:nvPr>
            <p:ph idx="1"/>
          </p:nvPr>
        </p:nvSpPr>
        <p:spPr>
          <a:xfrm>
            <a:off x="179388" y="2349500"/>
            <a:ext cx="8785225" cy="4508500"/>
          </a:xfrm>
        </p:spPr>
        <p:txBody>
          <a:bodyPr rtlCol="0">
            <a:normAutofit fontScale="85000" lnSpcReduction="10000"/>
          </a:bodyPr>
          <a:lstStyle/>
          <a:p>
            <a:pPr eaLnBrk="1" fontAlgn="auto" hangingPunct="1">
              <a:spcAft>
                <a:spcPts val="0"/>
              </a:spcAft>
              <a:buFont typeface="Arial" pitchFamily="34" charset="0"/>
              <a:buNone/>
              <a:defRPr/>
            </a:pPr>
            <a:r>
              <a:rPr lang="el-GR" dirty="0" smtClean="0"/>
              <a:t>    «Μιλούμε τόσο πολύ περί μνήμης επειδή δεν υπάρχει πλέον… Η συνείδηση του χάσματος με το παρελθόν συγχέεται με μια αίσθηση μνήμης θρυμματισμένης … Οι μνημονικοί τόποι γεννώνται και παίρνουν ζωή από την αίσθηση ότι δεν υπάρχει πλέον αυθόρμητη μνήμη, </a:t>
            </a:r>
            <a:r>
              <a:rPr lang="el-GR" dirty="0"/>
              <a:t>ό</a:t>
            </a:r>
            <a:r>
              <a:rPr lang="el-GR" dirty="0" smtClean="0"/>
              <a:t>τι πρέπει να δημιουργηθούν αρχεία, να τηρηθούν συμβολαιογραφικές πράξεις, να διατηρηθούν επέτειοι, να διοργανωθούν εορτασμοί, να απαγγελθούν επικήδειοι, όλες αυτές οι ενέργειες δεν είναι φυσικές… η διάλυση της μνήμης εξαγοράζεται από μια γενικευμένη επιθυμία καταγραφής» </a:t>
            </a:r>
            <a:endParaRPr lang="el-GR"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pPr eaLnBrk="1" hangingPunct="1"/>
            <a:r>
              <a:rPr lang="el-GR" smtClean="0"/>
              <a:t>Κάποια ζητήματα</a:t>
            </a:r>
          </a:p>
        </p:txBody>
      </p:sp>
      <p:sp>
        <p:nvSpPr>
          <p:cNvPr id="12291" name="2 - Θέση περιεχομένου"/>
          <p:cNvSpPr>
            <a:spLocks noGrp="1"/>
          </p:cNvSpPr>
          <p:nvPr>
            <p:ph idx="1"/>
          </p:nvPr>
        </p:nvSpPr>
        <p:spPr/>
        <p:txBody>
          <a:bodyPr/>
          <a:lstStyle/>
          <a:p>
            <a:pPr eaLnBrk="1" hangingPunct="1"/>
            <a:r>
              <a:rPr lang="el-GR" smtClean="0"/>
              <a:t>Αλληλοσυσχέτιση μνήμης-λήθης</a:t>
            </a:r>
          </a:p>
          <a:p>
            <a:pPr eaLnBrk="1" hangingPunct="1"/>
            <a:r>
              <a:rPr lang="el-GR" smtClean="0"/>
              <a:t>Μνήμη-αντίσταση (</a:t>
            </a:r>
            <a:r>
              <a:rPr lang="en-US" i="1" smtClean="0"/>
              <a:t>counter memory, </a:t>
            </a:r>
            <a:r>
              <a:rPr lang="en-US" smtClean="0"/>
              <a:t>M. Foucault) </a:t>
            </a:r>
            <a:r>
              <a:rPr lang="el-GR" smtClean="0"/>
              <a:t>απέναντι στην επίσημη, συχνά ισοπεδωτική επίσημη εκδοχή της μνήμης</a:t>
            </a:r>
          </a:p>
          <a:p>
            <a:pPr eaLnBrk="1" hangingPunct="1"/>
            <a:r>
              <a:rPr lang="el-GR" smtClean="0"/>
              <a:t>Μνήμη παραδειγματική που αφυπνίζει συνειδήσεις (Τσβετάν Τοντόρωφ, 2000, </a:t>
            </a:r>
            <a:r>
              <a:rPr lang="el-GR" i="1" smtClean="0"/>
              <a:t>Μνήμη του κακού, πειρασμός του καλού</a:t>
            </a:r>
            <a:r>
              <a:rPr lang="el-GR" smtClean="0"/>
              <a:t>)</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r>
              <a:rPr lang="el-GR" smtClean="0"/>
              <a:t>Μουσεία και μνήμη</a:t>
            </a:r>
          </a:p>
        </p:txBody>
      </p:sp>
      <p:sp>
        <p:nvSpPr>
          <p:cNvPr id="3" name="2 - Θέση περιεχομένου"/>
          <p:cNvSpPr>
            <a:spLocks noGrp="1"/>
          </p:cNvSpPr>
          <p:nvPr>
            <p:ph idx="1"/>
          </p:nvPr>
        </p:nvSpPr>
        <p:spPr>
          <a:xfrm>
            <a:off x="457200" y="1600200"/>
            <a:ext cx="8229600" cy="5257800"/>
          </a:xfrm>
        </p:spPr>
        <p:txBody>
          <a:bodyPr rtlCol="0">
            <a:normAutofit lnSpcReduction="10000"/>
          </a:bodyPr>
          <a:lstStyle/>
          <a:p>
            <a:pPr eaLnBrk="1" fontAlgn="auto" hangingPunct="1">
              <a:spcAft>
                <a:spcPts val="0"/>
              </a:spcAft>
              <a:buFont typeface="Arial" pitchFamily="34" charset="0"/>
              <a:buChar char="•"/>
              <a:defRPr/>
            </a:pPr>
            <a:r>
              <a:rPr lang="el-GR" dirty="0" smtClean="0"/>
              <a:t>Αφηγηματική συμπύκνωση του χρόνου</a:t>
            </a:r>
          </a:p>
          <a:p>
            <a:pPr eaLnBrk="1" fontAlgn="auto" hangingPunct="1">
              <a:spcAft>
                <a:spcPts val="0"/>
              </a:spcAft>
              <a:buFont typeface="Arial" pitchFamily="34" charset="0"/>
              <a:buChar char="•"/>
              <a:defRPr/>
            </a:pPr>
            <a:r>
              <a:rPr lang="el-GR" dirty="0" smtClean="0"/>
              <a:t>Ένα είδος επιστημολογικής σκηνοθεσίας;</a:t>
            </a:r>
          </a:p>
          <a:p>
            <a:pPr eaLnBrk="1" fontAlgn="auto" hangingPunct="1">
              <a:spcAft>
                <a:spcPts val="0"/>
              </a:spcAft>
              <a:buFont typeface="Arial" pitchFamily="34" charset="0"/>
              <a:buChar char="•"/>
              <a:defRPr/>
            </a:pPr>
            <a:r>
              <a:rPr lang="el-GR" dirty="0" smtClean="0"/>
              <a:t>Μνήμη, μνημόνευση αλλά και ενεργοποίηση άλλων αισθήσεων πέραν της όρασης</a:t>
            </a:r>
          </a:p>
          <a:p>
            <a:pPr eaLnBrk="1" fontAlgn="auto" hangingPunct="1">
              <a:spcAft>
                <a:spcPts val="0"/>
              </a:spcAft>
              <a:buFont typeface="Arial" pitchFamily="34" charset="0"/>
              <a:buChar char="•"/>
              <a:defRPr/>
            </a:pPr>
            <a:r>
              <a:rPr lang="el-GR" dirty="0" smtClean="0"/>
              <a:t>Επιτέλεση της μνήμης</a:t>
            </a:r>
          </a:p>
          <a:p>
            <a:pPr eaLnBrk="1" fontAlgn="auto" hangingPunct="1">
              <a:spcAft>
                <a:spcPts val="0"/>
              </a:spcAft>
              <a:buFont typeface="Arial" pitchFamily="34" charset="0"/>
              <a:buChar char="•"/>
              <a:defRPr/>
            </a:pPr>
            <a:r>
              <a:rPr lang="el-GR" dirty="0" smtClean="0"/>
              <a:t>Τα μουσεία ως αποθήκες της συλλογικής μνήμης</a:t>
            </a:r>
          </a:p>
          <a:p>
            <a:pPr eaLnBrk="1" fontAlgn="auto" hangingPunct="1">
              <a:spcAft>
                <a:spcPts val="0"/>
              </a:spcAft>
              <a:buFont typeface="Arial" pitchFamily="34" charset="0"/>
              <a:buChar char="•"/>
              <a:defRPr/>
            </a:pPr>
            <a:r>
              <a:rPr lang="el-GR" dirty="0" smtClean="0"/>
              <a:t>Έμφαση στη </a:t>
            </a:r>
            <a:r>
              <a:rPr lang="el-GR" dirty="0" err="1" smtClean="0"/>
              <a:t>μικροϊστορία</a:t>
            </a:r>
            <a:r>
              <a:rPr lang="el-GR" dirty="0"/>
              <a:t> </a:t>
            </a:r>
            <a:r>
              <a:rPr lang="el-GR" dirty="0" smtClean="0"/>
              <a:t>πχ. έκθεση στο </a:t>
            </a:r>
            <a:r>
              <a:rPr lang="en-US" dirty="0" smtClean="0"/>
              <a:t>Air and Space Museum </a:t>
            </a:r>
            <a:r>
              <a:rPr lang="el-GR" dirty="0" smtClean="0"/>
              <a:t>στην Ουάσινγκτον το 1995 για το </a:t>
            </a:r>
            <a:r>
              <a:rPr lang="en-US" dirty="0" smtClean="0"/>
              <a:t>Enola Gay</a:t>
            </a:r>
            <a:endParaRPr lang="el-GR"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pPr eaLnBrk="1" hangingPunct="1"/>
            <a:r>
              <a:rPr lang="el-GR" smtClean="0"/>
              <a:t>Μνήμες ταμπού, μνήμες δύσκολες</a:t>
            </a:r>
          </a:p>
        </p:txBody>
      </p:sp>
      <p:sp>
        <p:nvSpPr>
          <p:cNvPr id="3" name="2 - Θέση περιεχομένου"/>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l-GR" dirty="0" smtClean="0"/>
              <a:t>Το Ολοκαύτωμα ως μνημονικός τόπος, ως σύμβολο και ως μνήμη αφύπνισης και αντίστασης πέρα από την δακρύβρεχτη βιομηχανία μνήμης…</a:t>
            </a:r>
          </a:p>
          <a:p>
            <a:pPr eaLnBrk="1" fontAlgn="auto" hangingPunct="1">
              <a:spcAft>
                <a:spcPts val="0"/>
              </a:spcAft>
              <a:buFont typeface="Arial" pitchFamily="34" charset="0"/>
              <a:buChar char="•"/>
              <a:defRPr/>
            </a:pPr>
            <a:r>
              <a:rPr lang="el-GR" dirty="0" smtClean="0"/>
              <a:t>Οι επιζώντες αρχίζουν να αφηγούνται μετά το 1980… Ο </a:t>
            </a:r>
            <a:r>
              <a:rPr lang="el-GR" dirty="0" err="1" smtClean="0"/>
              <a:t>Λιάκος</a:t>
            </a:r>
            <a:r>
              <a:rPr lang="el-GR" dirty="0" smtClean="0"/>
              <a:t> θεωρεί ως εκπνοή του τραύματος τη στιγμή της αφήγησής του…</a:t>
            </a:r>
          </a:p>
          <a:p>
            <a:pPr eaLnBrk="1" fontAlgn="auto" hangingPunct="1">
              <a:spcAft>
                <a:spcPts val="0"/>
              </a:spcAft>
              <a:buFont typeface="Arial" pitchFamily="34" charset="0"/>
              <a:buChar char="•"/>
              <a:defRPr/>
            </a:pPr>
            <a:r>
              <a:rPr lang="el-GR" dirty="0" smtClean="0"/>
              <a:t>Έμφαση στην προφορική ιστορία και στις ιστορίες των απλών ανθρώπων στα μουσεία</a:t>
            </a:r>
          </a:p>
          <a:p>
            <a:pPr eaLnBrk="1" fontAlgn="auto" hangingPunct="1">
              <a:spcAft>
                <a:spcPts val="0"/>
              </a:spcAft>
              <a:buFont typeface="Arial" pitchFamily="34" charset="0"/>
              <a:buNone/>
              <a:defRPr/>
            </a:pPr>
            <a:endParaRPr lang="el-GR"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Ειρήνη </a:t>
            </a:r>
            <a:r>
              <a:rPr lang="el-GR" dirty="0" err="1" smtClean="0"/>
              <a:t>Νάκου</a:t>
            </a:r>
            <a:r>
              <a:rPr lang="el-GR" dirty="0" smtClean="0"/>
              <a:t> και Ανδρομάχη </a:t>
            </a:r>
            <a:r>
              <a:rPr lang="el-GR" dirty="0" err="1" smtClean="0"/>
              <a:t>Γκαζή</a:t>
            </a:r>
            <a:r>
              <a:rPr lang="el-GR" dirty="0" smtClean="0"/>
              <a:t> (</a:t>
            </a:r>
            <a:r>
              <a:rPr lang="el-GR" dirty="0" err="1" smtClean="0"/>
              <a:t>επιμ</a:t>
            </a:r>
            <a:r>
              <a:rPr lang="el-GR" dirty="0" smtClean="0"/>
              <a:t>), 2015, </a:t>
            </a:r>
            <a:r>
              <a:rPr lang="el-GR" i="1" dirty="0" smtClean="0"/>
              <a:t>Η Προφορική Ιστορία στα μουσεία και στην εκπαίδευση</a:t>
            </a:r>
            <a:endParaRPr lang="el-GR" i="1" dirty="0"/>
          </a:p>
        </p:txBody>
      </p:sp>
      <p:sp>
        <p:nvSpPr>
          <p:cNvPr id="3" name="2 - Θέση περιεχομένου"/>
          <p:cNvSpPr>
            <a:spLocks noGrp="1"/>
          </p:cNvSpPr>
          <p:nvPr>
            <p:ph idx="1"/>
          </p:nvPr>
        </p:nvSpPr>
        <p:spPr>
          <a:xfrm>
            <a:off x="250825" y="1989138"/>
            <a:ext cx="8642350" cy="4868862"/>
          </a:xfrm>
        </p:spPr>
        <p:txBody>
          <a:bodyPr rtlCol="0">
            <a:normAutofit lnSpcReduction="10000"/>
          </a:bodyPr>
          <a:lstStyle/>
          <a:p>
            <a:pPr eaLnBrk="1" fontAlgn="auto" hangingPunct="1">
              <a:spcAft>
                <a:spcPts val="0"/>
              </a:spcAft>
              <a:buFont typeface="Arial" pitchFamily="34" charset="0"/>
              <a:buNone/>
              <a:defRPr/>
            </a:pPr>
            <a:r>
              <a:rPr lang="en-US" dirty="0" smtClean="0"/>
              <a:t>    </a:t>
            </a:r>
            <a:r>
              <a:rPr lang="el-GR" dirty="0" smtClean="0"/>
              <a:t>Ε. Σολομών, «Από την πλευρά των επιζώντων». Μουσεία Ολοκαυτώματος και προφορική ιστορία</a:t>
            </a:r>
          </a:p>
          <a:p>
            <a:pPr eaLnBrk="1" fontAlgn="auto" hangingPunct="1">
              <a:spcAft>
                <a:spcPts val="0"/>
              </a:spcAft>
              <a:buFont typeface="Arial" pitchFamily="34" charset="0"/>
              <a:buChar char="•"/>
              <a:defRPr/>
            </a:pPr>
            <a:r>
              <a:rPr lang="el-GR" dirty="0" smtClean="0"/>
              <a:t>Ποιος είναι ο ρόλος των προφορικών αφηγήσεων στα μουσεία, στους κατεξοχήν χώρους ανάπτυξης και συγκρότησης της δημόσιας ιστορίας;</a:t>
            </a:r>
          </a:p>
          <a:p>
            <a:pPr eaLnBrk="1" fontAlgn="auto" hangingPunct="1">
              <a:spcAft>
                <a:spcPts val="0"/>
              </a:spcAft>
              <a:buFont typeface="Arial" pitchFamily="34" charset="0"/>
              <a:buChar char="•"/>
              <a:defRPr/>
            </a:pPr>
            <a:r>
              <a:rPr lang="el-GR" dirty="0" err="1" smtClean="0"/>
              <a:t>Αποϊδιωτικοποίηση</a:t>
            </a:r>
            <a:r>
              <a:rPr lang="el-GR" dirty="0" smtClean="0"/>
              <a:t> της εμπειρίας (</a:t>
            </a:r>
            <a:r>
              <a:rPr lang="el-GR" dirty="0" err="1" smtClean="0"/>
              <a:t>Χάνα</a:t>
            </a:r>
            <a:r>
              <a:rPr lang="el-GR" dirty="0" smtClean="0"/>
              <a:t> </a:t>
            </a:r>
            <a:r>
              <a:rPr lang="el-GR" dirty="0" err="1" smtClean="0"/>
              <a:t>Άρεντ</a:t>
            </a:r>
            <a:r>
              <a:rPr lang="el-GR" dirty="0" smtClean="0"/>
              <a:t>), διαρκής διαμεσολάβηση του παρόντος με την εξιστόρηση γεγονότων του παρελθόντος</a:t>
            </a:r>
            <a:endParaRPr lang="el-GR"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437"/>
          </a:xfrm>
        </p:spPr>
        <p:txBody>
          <a:bodyPr rtlCol="0">
            <a:normAutofit fontScale="90000"/>
          </a:bodyPr>
          <a:lstStyle/>
          <a:p>
            <a:pPr eaLnBrk="1" fontAlgn="auto" hangingPunct="1">
              <a:spcAft>
                <a:spcPts val="0"/>
              </a:spcAft>
              <a:defRPr/>
            </a:pPr>
            <a:r>
              <a:rPr lang="el-GR" dirty="0" smtClean="0"/>
              <a:t>Στο ίδιο άρθρο…</a:t>
            </a:r>
            <a:endParaRPr lang="el-GR" dirty="0"/>
          </a:p>
        </p:txBody>
      </p:sp>
      <p:sp>
        <p:nvSpPr>
          <p:cNvPr id="3" name="2 - Θέση περιεχομένου"/>
          <p:cNvSpPr>
            <a:spLocks noGrp="1"/>
          </p:cNvSpPr>
          <p:nvPr>
            <p:ph idx="1"/>
          </p:nvPr>
        </p:nvSpPr>
        <p:spPr>
          <a:xfrm>
            <a:off x="457200" y="1052513"/>
            <a:ext cx="8229600" cy="5805487"/>
          </a:xfrm>
        </p:spPr>
        <p:txBody>
          <a:bodyPr rtlCol="0">
            <a:normAutofit fontScale="92500" lnSpcReduction="20000"/>
          </a:bodyPr>
          <a:lstStyle/>
          <a:p>
            <a:pPr eaLnBrk="1" fontAlgn="auto" hangingPunct="1">
              <a:spcAft>
                <a:spcPts val="0"/>
              </a:spcAft>
              <a:buFont typeface="Arial" charset="0"/>
              <a:buNone/>
              <a:defRPr/>
            </a:pPr>
            <a:r>
              <a:rPr lang="el-GR" dirty="0" smtClean="0"/>
              <a:t>   «Η μνημόνευση στο μουσείο δε νοείται μόνο ως συμβολική κίνηση συγκρότησης μιας συλλογικής ταυτότητας, αλλά και ως έναυσμα για την ανάληψη κοινωνικής δράσης στο παρόν. Πρόκειται για μια περισσότερο εξωστρεφή (σε σχέση με παλιότερα εκθεσιακά εγχειρήματα) στάση απέναντι στη συγκρότηση της ιστορικής μνήμης. Τα τελευταία χρόνια χαρακτηρίζει πλήθος προσπαθειών  διδασκαλίας του Ολοκαυτώματος και ένταξής του στη δημόσια ιστορία, παρέχοντας έτσι στα μουσεία έναν κομβικό ρόλο» (2015: 136)</a:t>
            </a:r>
            <a:endParaRPr lang="en-US" dirty="0" smtClean="0"/>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None/>
              <a:defRPr/>
            </a:pPr>
            <a:r>
              <a:rPr lang="en-US" dirty="0" smtClean="0">
                <a:latin typeface="Arial" pitchFamily="34" charset="0"/>
                <a:cs typeface="Arial" pitchFamily="34" charset="0"/>
              </a:rPr>
              <a:t>    Imperial War Museum (Holocaust Gallery), Museum of Tolerance (Los Angeles)</a:t>
            </a:r>
            <a:endParaRPr lang="el-GR" dirty="0">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Ο </a:t>
            </a:r>
            <a:r>
              <a:rPr lang="en-US" dirty="0" smtClean="0"/>
              <a:t>Primo-Levi </a:t>
            </a:r>
            <a:r>
              <a:rPr lang="el-GR" dirty="0" smtClean="0"/>
              <a:t>και η αξιοπρέπεια της μνήμης του επιζώντος…</a:t>
            </a:r>
            <a:endParaRPr lang="el-GR" dirty="0"/>
          </a:p>
        </p:txBody>
      </p:sp>
      <p:sp>
        <p:nvSpPr>
          <p:cNvPr id="3" name="2 - Θέση περιεχομένου"/>
          <p:cNvSpPr>
            <a:spLocks noGrp="1"/>
          </p:cNvSpPr>
          <p:nvPr>
            <p:ph sz="half" idx="1"/>
          </p:nvPr>
        </p:nvSpPr>
        <p:spPr>
          <a:xfrm>
            <a:off x="457200" y="1600200"/>
            <a:ext cx="4038600" cy="5257800"/>
          </a:xfrm>
        </p:spPr>
        <p:txBody>
          <a:bodyPr rtlCol="0">
            <a:normAutofit fontScale="70000" lnSpcReduction="20000"/>
          </a:bodyPr>
          <a:lstStyle/>
          <a:p>
            <a:pPr eaLnBrk="1" fontAlgn="auto" hangingPunct="1">
              <a:spcAft>
                <a:spcPts val="0"/>
              </a:spcAft>
              <a:buFont typeface="Arial" pitchFamily="34" charset="0"/>
              <a:buNone/>
              <a:defRPr/>
            </a:pPr>
            <a:r>
              <a:rPr lang="el-GR" i="1" dirty="0" smtClean="0"/>
              <a:t>Εσείς που ήσυχοι ζείτε </a:t>
            </a:r>
            <a:endParaRPr lang="el-GR" dirty="0" smtClean="0"/>
          </a:p>
          <a:p>
            <a:pPr eaLnBrk="1" fontAlgn="auto" hangingPunct="1">
              <a:spcAft>
                <a:spcPts val="0"/>
              </a:spcAft>
              <a:buFont typeface="Arial" pitchFamily="34" charset="0"/>
              <a:buNone/>
              <a:defRPr/>
            </a:pPr>
            <a:r>
              <a:rPr lang="el-GR" i="1" dirty="0" smtClean="0"/>
              <a:t>Στο ζεστό σας σπίτι</a:t>
            </a:r>
            <a:endParaRPr lang="el-GR" dirty="0" smtClean="0"/>
          </a:p>
          <a:p>
            <a:pPr eaLnBrk="1" fontAlgn="auto" hangingPunct="1">
              <a:spcAft>
                <a:spcPts val="0"/>
              </a:spcAft>
              <a:buFont typeface="Arial" pitchFamily="34" charset="0"/>
              <a:buNone/>
              <a:defRPr/>
            </a:pPr>
            <a:r>
              <a:rPr lang="el-GR" i="1" dirty="0" smtClean="0"/>
              <a:t>Και το βράδυ γυρνώντας θα βρείτε</a:t>
            </a:r>
            <a:endParaRPr lang="el-GR" dirty="0" smtClean="0"/>
          </a:p>
          <a:p>
            <a:pPr eaLnBrk="1" fontAlgn="auto" hangingPunct="1">
              <a:spcAft>
                <a:spcPts val="0"/>
              </a:spcAft>
              <a:buFont typeface="Arial" pitchFamily="34" charset="0"/>
              <a:buNone/>
              <a:defRPr/>
            </a:pPr>
            <a:r>
              <a:rPr lang="el-GR" i="1" dirty="0" smtClean="0"/>
              <a:t>Φαγητό και πρόσωπα φίλων</a:t>
            </a:r>
            <a:endParaRPr lang="el-GR" dirty="0" smtClean="0"/>
          </a:p>
          <a:p>
            <a:pPr eaLnBrk="1" fontAlgn="auto" hangingPunct="1">
              <a:spcAft>
                <a:spcPts val="0"/>
              </a:spcAft>
              <a:buFont typeface="Arial" pitchFamily="34" charset="0"/>
              <a:buNone/>
              <a:defRPr/>
            </a:pPr>
            <a:r>
              <a:rPr lang="el-GR" i="1" dirty="0" smtClean="0"/>
              <a:t>Σκεφτείτε αν αυτό είναι ο άντρας</a:t>
            </a:r>
            <a:endParaRPr lang="el-GR" dirty="0" smtClean="0"/>
          </a:p>
          <a:p>
            <a:pPr eaLnBrk="1" fontAlgn="auto" hangingPunct="1">
              <a:spcAft>
                <a:spcPts val="0"/>
              </a:spcAft>
              <a:buFont typeface="Arial" pitchFamily="34" charset="0"/>
              <a:buNone/>
              <a:defRPr/>
            </a:pPr>
            <a:r>
              <a:rPr lang="el-GR" i="1" dirty="0" smtClean="0"/>
              <a:t>Αυτός</a:t>
            </a:r>
            <a:endParaRPr lang="el-GR" dirty="0" smtClean="0"/>
          </a:p>
          <a:p>
            <a:pPr eaLnBrk="1" fontAlgn="auto" hangingPunct="1">
              <a:spcAft>
                <a:spcPts val="0"/>
              </a:spcAft>
              <a:buFont typeface="Arial" pitchFamily="34" charset="0"/>
              <a:buNone/>
              <a:defRPr/>
            </a:pPr>
            <a:r>
              <a:rPr lang="el-GR" i="1" dirty="0" smtClean="0"/>
              <a:t>Που δουλεύει στη λάσπη</a:t>
            </a:r>
            <a:endParaRPr lang="el-GR" dirty="0" smtClean="0"/>
          </a:p>
          <a:p>
            <a:pPr eaLnBrk="1" fontAlgn="auto" hangingPunct="1">
              <a:spcAft>
                <a:spcPts val="0"/>
              </a:spcAft>
              <a:buFont typeface="Arial" pitchFamily="34" charset="0"/>
              <a:buNone/>
              <a:defRPr/>
            </a:pPr>
            <a:r>
              <a:rPr lang="el-GR" i="1" dirty="0" smtClean="0"/>
              <a:t>Που δεν ησυχάζει ποτέ</a:t>
            </a:r>
            <a:endParaRPr lang="el-GR" dirty="0" smtClean="0"/>
          </a:p>
          <a:p>
            <a:pPr eaLnBrk="1" fontAlgn="auto" hangingPunct="1">
              <a:spcAft>
                <a:spcPts val="0"/>
              </a:spcAft>
              <a:buFont typeface="Arial" pitchFamily="34" charset="0"/>
              <a:buNone/>
              <a:defRPr/>
            </a:pPr>
            <a:r>
              <a:rPr lang="el-GR" i="1" dirty="0" smtClean="0"/>
              <a:t>Που παλεύει για λίγο ψωμί</a:t>
            </a:r>
            <a:endParaRPr lang="el-GR" dirty="0" smtClean="0"/>
          </a:p>
          <a:p>
            <a:pPr eaLnBrk="1" fontAlgn="auto" hangingPunct="1">
              <a:spcAft>
                <a:spcPts val="0"/>
              </a:spcAft>
              <a:buFont typeface="Arial" pitchFamily="34" charset="0"/>
              <a:buNone/>
              <a:defRPr/>
            </a:pPr>
            <a:r>
              <a:rPr lang="el-GR" i="1" dirty="0" smtClean="0"/>
              <a:t>Που πεθαίνει για ένα ναι ή ένα όχι.</a:t>
            </a:r>
            <a:endParaRPr lang="el-GR" dirty="0" smtClean="0"/>
          </a:p>
          <a:p>
            <a:pPr eaLnBrk="1" fontAlgn="auto" hangingPunct="1">
              <a:spcAft>
                <a:spcPts val="0"/>
              </a:spcAft>
              <a:buFont typeface="Arial" pitchFamily="34" charset="0"/>
              <a:buChar char="•"/>
              <a:defRPr/>
            </a:pPr>
            <a:endParaRPr lang="el-GR" dirty="0"/>
          </a:p>
        </p:txBody>
      </p:sp>
      <p:sp>
        <p:nvSpPr>
          <p:cNvPr id="4" name="3 - Θέση περιεχομένου"/>
          <p:cNvSpPr>
            <a:spLocks noGrp="1"/>
          </p:cNvSpPr>
          <p:nvPr>
            <p:ph sz="half" idx="2"/>
          </p:nvPr>
        </p:nvSpPr>
        <p:spPr/>
        <p:txBody>
          <a:bodyPr rtlCol="0">
            <a:normAutofit fontScale="70000" lnSpcReduction="20000"/>
          </a:bodyPr>
          <a:lstStyle/>
          <a:p>
            <a:pPr eaLnBrk="1" fontAlgn="auto" hangingPunct="1">
              <a:spcAft>
                <a:spcPts val="0"/>
              </a:spcAft>
              <a:buFont typeface="Arial" pitchFamily="34" charset="0"/>
              <a:buNone/>
              <a:defRPr/>
            </a:pPr>
            <a:r>
              <a:rPr lang="el-GR" i="1" dirty="0"/>
              <a:t>Σκεφτείτε εάν αυτό είναι η γυναίκα</a:t>
            </a:r>
            <a:endParaRPr lang="el-GR" dirty="0"/>
          </a:p>
          <a:p>
            <a:pPr eaLnBrk="1" fontAlgn="auto" hangingPunct="1">
              <a:spcAft>
                <a:spcPts val="0"/>
              </a:spcAft>
              <a:buFont typeface="Arial" pitchFamily="34" charset="0"/>
              <a:buNone/>
              <a:defRPr/>
            </a:pPr>
            <a:r>
              <a:rPr lang="el-GR" i="1" dirty="0"/>
              <a:t>Αυτή</a:t>
            </a:r>
            <a:endParaRPr lang="el-GR" dirty="0"/>
          </a:p>
          <a:p>
            <a:pPr eaLnBrk="1" fontAlgn="auto" hangingPunct="1">
              <a:spcAft>
                <a:spcPts val="0"/>
              </a:spcAft>
              <a:buFont typeface="Arial" pitchFamily="34" charset="0"/>
              <a:buNone/>
              <a:defRPr/>
            </a:pPr>
            <a:r>
              <a:rPr lang="el-GR" i="1" dirty="0"/>
              <a:t>Που έχασε</a:t>
            </a:r>
            <a:endParaRPr lang="el-GR" dirty="0"/>
          </a:p>
          <a:p>
            <a:pPr eaLnBrk="1" fontAlgn="auto" hangingPunct="1">
              <a:spcAft>
                <a:spcPts val="0"/>
              </a:spcAft>
              <a:buFont typeface="Arial" pitchFamily="34" charset="0"/>
              <a:buNone/>
              <a:defRPr/>
            </a:pPr>
            <a:r>
              <a:rPr lang="el-GR" i="1" dirty="0"/>
              <a:t>Τ’ όνομά της, τα μαλλιά της</a:t>
            </a:r>
            <a:endParaRPr lang="el-GR" dirty="0"/>
          </a:p>
          <a:p>
            <a:pPr eaLnBrk="1" fontAlgn="auto" hangingPunct="1">
              <a:spcAft>
                <a:spcPts val="0"/>
              </a:spcAft>
              <a:buFont typeface="Arial" pitchFamily="34" charset="0"/>
              <a:buNone/>
              <a:defRPr/>
            </a:pPr>
            <a:r>
              <a:rPr lang="el-GR" i="1" dirty="0"/>
              <a:t>Τη δύναμη να θυμάται</a:t>
            </a:r>
            <a:endParaRPr lang="el-GR" dirty="0"/>
          </a:p>
          <a:p>
            <a:pPr eaLnBrk="1" fontAlgn="auto" hangingPunct="1">
              <a:spcAft>
                <a:spcPts val="0"/>
              </a:spcAft>
              <a:buFont typeface="Arial" pitchFamily="34" charset="0"/>
              <a:buNone/>
              <a:defRPr/>
            </a:pPr>
            <a:r>
              <a:rPr lang="el-GR" i="1" dirty="0"/>
              <a:t>Κρύο το στήθος άδεια τα μάτια</a:t>
            </a:r>
            <a:endParaRPr lang="el-GR" dirty="0"/>
          </a:p>
          <a:p>
            <a:pPr eaLnBrk="1" fontAlgn="auto" hangingPunct="1">
              <a:spcAft>
                <a:spcPts val="0"/>
              </a:spcAft>
              <a:buFont typeface="Arial" pitchFamily="34" charset="0"/>
              <a:buNone/>
              <a:defRPr/>
            </a:pPr>
            <a:r>
              <a:rPr lang="el-GR" i="1" dirty="0"/>
              <a:t>Σαν βάτραχος το χειμώνα.</a:t>
            </a:r>
            <a:endParaRPr lang="el-GR" dirty="0"/>
          </a:p>
          <a:p>
            <a:pPr eaLnBrk="1" fontAlgn="auto" hangingPunct="1">
              <a:spcAft>
                <a:spcPts val="0"/>
              </a:spcAft>
              <a:buFont typeface="Arial" pitchFamily="34" charset="0"/>
              <a:buNone/>
              <a:defRPr/>
            </a:pPr>
            <a:r>
              <a:rPr lang="el-GR" i="1" dirty="0"/>
              <a:t>Σκεφτείτε ότι έχει συμβεί</a:t>
            </a:r>
            <a:endParaRPr lang="el-GR" dirty="0"/>
          </a:p>
          <a:p>
            <a:pPr eaLnBrk="1" fontAlgn="auto" hangingPunct="1">
              <a:spcAft>
                <a:spcPts val="0"/>
              </a:spcAft>
              <a:buFont typeface="Arial" pitchFamily="34" charset="0"/>
              <a:buNone/>
              <a:defRPr/>
            </a:pPr>
            <a:r>
              <a:rPr lang="el-GR" i="1" dirty="0"/>
              <a:t>Τις λέξεις αυτές σας ορίζω</a:t>
            </a:r>
            <a:endParaRPr lang="el-GR" dirty="0"/>
          </a:p>
          <a:p>
            <a:pPr eaLnBrk="1" fontAlgn="auto" hangingPunct="1">
              <a:spcAft>
                <a:spcPts val="0"/>
              </a:spcAft>
              <a:buFont typeface="Arial" pitchFamily="34" charset="0"/>
              <a:buNone/>
              <a:defRPr/>
            </a:pPr>
            <a:r>
              <a:rPr lang="el-GR" i="1" dirty="0"/>
              <a:t>Γράψτε τις στην καρδιά σας</a:t>
            </a:r>
            <a:endParaRPr lang="el-GR" dirty="0"/>
          </a:p>
          <a:p>
            <a:pPr eaLnBrk="1" fontAlgn="auto" hangingPunct="1">
              <a:spcAft>
                <a:spcPts val="0"/>
              </a:spcAft>
              <a:buFont typeface="Arial" pitchFamily="34" charset="0"/>
              <a:buNone/>
              <a:defRPr/>
            </a:pPr>
            <a:r>
              <a:rPr lang="el-GR" i="1" dirty="0"/>
              <a:t>Στο σπίτι, στο δρόμο</a:t>
            </a:r>
            <a:endParaRPr lang="el-GR" dirty="0"/>
          </a:p>
          <a:p>
            <a:pPr eaLnBrk="1" fontAlgn="auto" hangingPunct="1">
              <a:spcAft>
                <a:spcPts val="0"/>
              </a:spcAft>
              <a:buFont typeface="Arial" pitchFamily="34" charset="0"/>
              <a:buNone/>
              <a:defRPr/>
            </a:pPr>
            <a:r>
              <a:rPr lang="el-GR" i="1" dirty="0"/>
              <a:t>Πριν κοιμηθείτε όταν ξυπνάτε</a:t>
            </a:r>
            <a:endParaRPr lang="el-GR" dirty="0"/>
          </a:p>
          <a:p>
            <a:pPr eaLnBrk="1" fontAlgn="auto" hangingPunct="1">
              <a:spcAft>
                <a:spcPts val="0"/>
              </a:spcAft>
              <a:buFont typeface="Arial" pitchFamily="34" charset="0"/>
              <a:buNone/>
              <a:defRPr/>
            </a:pPr>
            <a:r>
              <a:rPr lang="el-GR" i="1" dirty="0"/>
              <a:t>Επαναλάβετέ τις στα παιδιά σας…</a:t>
            </a:r>
            <a:r>
              <a:rPr lang="el-GR" dirty="0"/>
              <a:t>   </a:t>
            </a:r>
          </a:p>
          <a:p>
            <a:pPr eaLnBrk="1" fontAlgn="auto" hangingPunct="1">
              <a:spcAft>
                <a:spcPts val="0"/>
              </a:spcAft>
              <a:buFont typeface="Arial" pitchFamily="34" charset="0"/>
              <a:buNone/>
              <a:defRPr/>
            </a:pPr>
            <a:r>
              <a:rPr lang="el-GR" dirty="0"/>
              <a:t> </a:t>
            </a:r>
          </a:p>
          <a:p>
            <a:pPr eaLnBrk="1" fontAlgn="auto" hangingPunct="1">
              <a:spcAft>
                <a:spcPts val="0"/>
              </a:spcAft>
              <a:buFont typeface="Arial" pitchFamily="34" charset="0"/>
              <a:buChar char="•"/>
              <a:defRPr/>
            </a:pPr>
            <a:endParaRPr lang="el-GR"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000125"/>
            <a:ext cx="8229600" cy="417513"/>
          </a:xfrm>
        </p:spPr>
        <p:txBody>
          <a:bodyPr rtlCol="0">
            <a:normAutofit fontScale="90000"/>
          </a:bodyPr>
          <a:lstStyle/>
          <a:p>
            <a:pPr eaLnBrk="1" fontAlgn="auto" hangingPunct="1">
              <a:spcAft>
                <a:spcPts val="0"/>
              </a:spcAft>
              <a:defRPr/>
            </a:pPr>
            <a:r>
              <a:rPr lang="el-GR" dirty="0" err="1" smtClean="0"/>
              <a:t>Κράββα</a:t>
            </a:r>
            <a:r>
              <a:rPr lang="el-GR" dirty="0" smtClean="0"/>
              <a:t>, 2016, </a:t>
            </a:r>
            <a:r>
              <a:rPr lang="en-US" dirty="0" smtClean="0"/>
              <a:t/>
            </a:r>
            <a:br>
              <a:rPr lang="en-US" dirty="0" smtClean="0"/>
            </a:br>
            <a:r>
              <a:rPr lang="el-GR" dirty="0" smtClean="0"/>
              <a:t>«Η διαπραγμάτευση της μνήμης στην </a:t>
            </a:r>
            <a:r>
              <a:rPr lang="el-GR" dirty="0" err="1" smtClean="0"/>
              <a:t>εργογραφία</a:t>
            </a:r>
            <a:r>
              <a:rPr lang="el-GR" dirty="0" smtClean="0"/>
              <a:t> του </a:t>
            </a:r>
            <a:r>
              <a:rPr lang="en-US" dirty="0" smtClean="0"/>
              <a:t>P. Levi</a:t>
            </a:r>
            <a:r>
              <a:rPr lang="el-GR" dirty="0" smtClean="0"/>
              <a:t>»</a:t>
            </a:r>
            <a:br>
              <a:rPr lang="el-GR" dirty="0" smtClean="0"/>
            </a:br>
            <a:endParaRPr lang="el-GR" dirty="0"/>
          </a:p>
        </p:txBody>
      </p:sp>
      <p:sp>
        <p:nvSpPr>
          <p:cNvPr id="3" name="2 - Θέση περιεχομένου"/>
          <p:cNvSpPr>
            <a:spLocks noGrp="1"/>
          </p:cNvSpPr>
          <p:nvPr>
            <p:ph idx="1"/>
          </p:nvPr>
        </p:nvSpPr>
        <p:spPr>
          <a:xfrm>
            <a:off x="357158" y="1928813"/>
            <a:ext cx="8286808" cy="4929187"/>
          </a:xfrm>
        </p:spPr>
        <p:txBody>
          <a:bodyPr rtlCol="0">
            <a:normAutofit fontScale="70000" lnSpcReduction="20000"/>
          </a:bodyPr>
          <a:lstStyle/>
          <a:p>
            <a:pPr eaLnBrk="1" fontAlgn="auto" hangingPunct="1">
              <a:spcAft>
                <a:spcPts val="0"/>
              </a:spcAft>
              <a:buFont typeface="Arial" pitchFamily="34" charset="0"/>
              <a:buNone/>
              <a:defRPr/>
            </a:pPr>
            <a:r>
              <a:rPr lang="en-US" dirty="0" smtClean="0"/>
              <a:t>      </a:t>
            </a:r>
            <a:r>
              <a:rPr lang="el-GR" dirty="0" smtClean="0"/>
              <a:t> </a:t>
            </a:r>
            <a:r>
              <a:rPr lang="en-US" dirty="0" smtClean="0"/>
              <a:t>  </a:t>
            </a:r>
            <a:endParaRPr lang="el-GR" dirty="0" smtClean="0"/>
          </a:p>
          <a:p>
            <a:pPr eaLnBrk="1" fontAlgn="auto" hangingPunct="1">
              <a:spcAft>
                <a:spcPts val="0"/>
              </a:spcAft>
              <a:buFont typeface="Arial" pitchFamily="34" charset="0"/>
              <a:buNone/>
              <a:defRPr/>
            </a:pPr>
            <a:r>
              <a:rPr lang="el-GR" dirty="0" smtClean="0"/>
              <a:t>      Ο ιστορικός και φιλόσοφος </a:t>
            </a:r>
            <a:r>
              <a:rPr lang="el-GR" dirty="0" err="1" smtClean="0"/>
              <a:t>Τσβετάν</a:t>
            </a:r>
            <a:r>
              <a:rPr lang="el-GR" dirty="0" smtClean="0"/>
              <a:t> </a:t>
            </a:r>
            <a:r>
              <a:rPr lang="el-GR" dirty="0" err="1" smtClean="0"/>
              <a:t>Τοντόρωφ</a:t>
            </a:r>
            <a:r>
              <a:rPr lang="el-GR" dirty="0" smtClean="0"/>
              <a:t> στο</a:t>
            </a:r>
            <a:r>
              <a:rPr lang="el-GR" i="1" dirty="0" smtClean="0"/>
              <a:t> Μνήμη του Καλού, Πειρασμός του Κακού </a:t>
            </a:r>
            <a:r>
              <a:rPr lang="el-GR" dirty="0" smtClean="0"/>
              <a:t>(2003) χαρακτηρίζει τον 20</a:t>
            </a:r>
            <a:r>
              <a:rPr lang="el-GR" baseline="30000" dirty="0" smtClean="0"/>
              <a:t>ο</a:t>
            </a:r>
            <a:r>
              <a:rPr lang="el-GR" dirty="0" smtClean="0"/>
              <a:t> αιώνα ως αιώνα του </a:t>
            </a:r>
            <a:r>
              <a:rPr lang="en-US" dirty="0" smtClean="0"/>
              <a:t>Primo Levi</a:t>
            </a:r>
            <a:r>
              <a:rPr lang="el-GR" dirty="0" smtClean="0"/>
              <a:t> και γράφει «… μοιάζει με ενσάρκωση της ταπεινότητας. Δεν φωνασκεί, αλλά μιλάει χαμηλόφωνα… Δεν προτείνει εκκωφαντικές εξηγήσεις για τα γεγονότα του παρελθόντος ούτε και υιοθετεί κάποιον προφητικό τόνο… Κι όταν μιλάει για το κακό, την πηγή της προσβολής, δεν το κάνει για να περιγράψει κουνώντας το δάχτυλο και κατηγορώντας τους άλλους, αλλά για να ερευνήσει με ακόμη μεγαλύτερη προσοχή, ακόμη πιο σκληρά, τον ίδιο του τον εαυτό» (2003: 272). Η μνήμη που προτείνεται είναι μια μνήμη επικοινωνιακή και παραδειγματική που μπορεί να προβληματίσει και να προτείνει.  Ο </a:t>
            </a:r>
            <a:r>
              <a:rPr lang="en-US" dirty="0" smtClean="0"/>
              <a:t>Levi</a:t>
            </a:r>
            <a:r>
              <a:rPr lang="el-GR" dirty="0" smtClean="0"/>
              <a:t> δε ζητάει ούτε συγχώρεση, ούτε εκδίκηση αλλά ενθύμηση των αδικιών και ηθική εγρήγορση και ως εκ τούτου επιλέγει το δρόμο της νηφαλιότητας και του προβληματισμού.</a:t>
            </a:r>
          </a:p>
          <a:p>
            <a:pPr eaLnBrk="1" fontAlgn="auto" hangingPunct="1">
              <a:spcAft>
                <a:spcPts val="0"/>
              </a:spcAft>
              <a:buFont typeface="Arial" pitchFamily="34" charset="0"/>
              <a:buChar char="•"/>
              <a:defRPr/>
            </a:pPr>
            <a:endParaRPr lang="el-GR"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Η δύσκολη καταγραφή μιας δύσκολης μνήμης…</a:t>
            </a:r>
            <a:endParaRPr lang="el-GR" dirty="0"/>
          </a:p>
        </p:txBody>
      </p:sp>
      <p:sp>
        <p:nvSpPr>
          <p:cNvPr id="3" name="2 - Θέση περιεχομένου"/>
          <p:cNvSpPr>
            <a:spLocks noGrp="1"/>
          </p:cNvSpPr>
          <p:nvPr>
            <p:ph idx="1"/>
          </p:nvPr>
        </p:nvSpPr>
        <p:spPr>
          <a:xfrm>
            <a:off x="457200" y="1600200"/>
            <a:ext cx="8229600" cy="5114925"/>
          </a:xfrm>
        </p:spPr>
        <p:txBody>
          <a:bodyPr rtlCol="0">
            <a:normAutofit fontScale="85000" lnSpcReduction="20000"/>
          </a:bodyPr>
          <a:lstStyle/>
          <a:p>
            <a:pPr eaLnBrk="1" fontAlgn="auto" hangingPunct="1">
              <a:spcAft>
                <a:spcPts val="0"/>
              </a:spcAft>
              <a:buFont typeface="Arial" pitchFamily="34" charset="0"/>
              <a:buNone/>
              <a:defRPr/>
            </a:pPr>
            <a:r>
              <a:rPr lang="el-GR" dirty="0" smtClean="0"/>
              <a:t>    </a:t>
            </a:r>
            <a:r>
              <a:rPr lang="el-GR" i="1" dirty="0" smtClean="0"/>
              <a:t>Είναι </a:t>
            </a:r>
            <a:r>
              <a:rPr lang="el-GR" i="1" dirty="0"/>
              <a:t>αλήθεια ότι είχα ένα τετράδιο, αλλά αυτές οι σημειώσεις δεν ξεπερνούσαν τις είκοσι γραμμές. Φοβόμουν πολύ, να γράφεις ήταν πολύ επικίνδυνο. Το ίδιο το γεγονός, να γράφεις κάτι, κινούσε υποψίες. Ήταν μάλλον η επιθυμία να γράψω κάτι ,παρά ένα γραπτό, είχα τα μέσα, μολύβι και χαρτί, και την επιθυμία να μεταφέρω στην μητέρα μου και την αδερφή μου την απάνθρωπη εμπειρία που ζούσα, αλλά δεν ήταν ακριβώς σημειώσεις, αφού ήξερα ότι δε θα μπορούσα να τις φυλάξω. Πρακτικά ήταν αδύνατο. Πού θα μπορούσα να τις φυλάξω; Σε ποια κρύπτη, στην τσέπη; Δεν είχαμε τίποτα, δεν υπήρχε τίποτα… το κρεβάτι το άλλαζαν συνέχεια, το στρώμα, τα ρούχα μας άλλαζαν συνεχώς, δεν υπήρχε τρόπος να φυλάξεις τίποτα. Μόνο στη </a:t>
            </a:r>
            <a:r>
              <a:rPr lang="el-GR" i="1" dirty="0" smtClean="0"/>
              <a:t>μνήμη…</a:t>
            </a:r>
            <a:endParaRPr lang="el-GR" i="1" dirty="0"/>
          </a:p>
          <a:p>
            <a:pPr eaLnBrk="1" fontAlgn="auto" hangingPunct="1">
              <a:spcAft>
                <a:spcPts val="0"/>
              </a:spcAft>
              <a:buFont typeface="Arial" pitchFamily="34" charset="0"/>
              <a:buChar char="•"/>
              <a:defRPr/>
            </a:pPr>
            <a:endParaRPr lang="el-GR"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lstStyle/>
          <a:p>
            <a:pPr eaLnBrk="1" hangingPunct="1"/>
            <a:r>
              <a:rPr lang="en-US" smtClean="0"/>
              <a:t>B.Butler- M. Rowlands</a:t>
            </a:r>
            <a:endParaRPr lang="el-GR" smtClean="0"/>
          </a:p>
        </p:txBody>
      </p:sp>
      <p:sp>
        <p:nvSpPr>
          <p:cNvPr id="3" name="2 - Θέση περιεχομένου"/>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l-GR" dirty="0" smtClean="0"/>
              <a:t>Ανερχόμενος πολιτισμικός φονταμενταλισμός στην Ευρώπη</a:t>
            </a:r>
          </a:p>
          <a:p>
            <a:pPr eaLnBrk="1" fontAlgn="auto" hangingPunct="1">
              <a:spcAft>
                <a:spcPts val="0"/>
              </a:spcAft>
              <a:buFont typeface="Arial" pitchFamily="34" charset="0"/>
              <a:buChar char="•"/>
              <a:defRPr/>
            </a:pPr>
            <a:r>
              <a:rPr lang="el-GR" dirty="0" smtClean="0"/>
              <a:t>Αρχές της δεκαετίας 1990: νέα πολιτική της αναγνώρισης, </a:t>
            </a:r>
            <a:r>
              <a:rPr lang="el-GR" i="1" dirty="0" smtClean="0"/>
              <a:t>πολιτικές της ταυτότητας, ανθρωπολογία οίκοι, </a:t>
            </a:r>
            <a:r>
              <a:rPr lang="el-GR" i="1" dirty="0" err="1" smtClean="0"/>
              <a:t>πολυπολιτισμικότητα</a:t>
            </a:r>
            <a:endParaRPr lang="el-GR" dirty="0" smtClean="0"/>
          </a:p>
          <a:p>
            <a:pPr eaLnBrk="1" fontAlgn="auto" hangingPunct="1">
              <a:spcAft>
                <a:spcPts val="0"/>
              </a:spcAft>
              <a:buFont typeface="Arial" pitchFamily="34" charset="0"/>
              <a:buChar char="•"/>
              <a:defRPr/>
            </a:pPr>
            <a:r>
              <a:rPr lang="el-GR" dirty="0" smtClean="0"/>
              <a:t>Η πολιτισμική κληρονομιά και η βιομηχανία συντήρησής της ως επιχείρηση. Ο </a:t>
            </a:r>
            <a:r>
              <a:rPr lang="el-GR" i="1" dirty="0" smtClean="0"/>
              <a:t>πολιτισμικός τουρισμός</a:t>
            </a:r>
            <a:endParaRPr lang="el-GR" i="1"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63"/>
            <a:ext cx="8229600" cy="917575"/>
          </a:xfrm>
        </p:spPr>
        <p:txBody>
          <a:bodyPr rtlCol="0">
            <a:normAutofit fontScale="90000"/>
          </a:bodyPr>
          <a:lstStyle/>
          <a:p>
            <a:pPr eaLnBrk="1" fontAlgn="auto" hangingPunct="1">
              <a:spcAft>
                <a:spcPts val="0"/>
              </a:spcAft>
              <a:defRPr/>
            </a:pPr>
            <a:r>
              <a:rPr lang="el-GR" dirty="0" smtClean="0"/>
              <a:t>Το εβραϊκό μουσείο Βερολίνου:</a:t>
            </a:r>
            <a:br>
              <a:rPr lang="el-GR" dirty="0" smtClean="0"/>
            </a:br>
            <a:r>
              <a:rPr lang="el-GR" dirty="0" smtClean="0"/>
              <a:t> η δύναμη της μουσειακής αρχιτεκτονικής </a:t>
            </a:r>
            <a:endParaRPr lang="el-GR" dirty="0"/>
          </a:p>
        </p:txBody>
      </p:sp>
      <p:sp>
        <p:nvSpPr>
          <p:cNvPr id="20483" name="2 - Θέση περιεχομένου"/>
          <p:cNvSpPr>
            <a:spLocks noGrp="1"/>
          </p:cNvSpPr>
          <p:nvPr>
            <p:ph idx="1"/>
          </p:nvPr>
        </p:nvSpPr>
        <p:spPr>
          <a:xfrm>
            <a:off x="428625" y="2133600"/>
            <a:ext cx="8715375" cy="4724400"/>
          </a:xfrm>
        </p:spPr>
        <p:txBody>
          <a:bodyPr/>
          <a:lstStyle/>
          <a:p>
            <a:pPr eaLnBrk="1" hangingPunct="1"/>
            <a:r>
              <a:rPr lang="el-GR" smtClean="0"/>
              <a:t>1999 (2001), </a:t>
            </a:r>
            <a:r>
              <a:rPr lang="en-US" smtClean="0"/>
              <a:t>Daniel Libenskid</a:t>
            </a:r>
          </a:p>
          <a:p>
            <a:pPr eaLnBrk="1" hangingPunct="1"/>
            <a:r>
              <a:rPr lang="el-GR" smtClean="0"/>
              <a:t>Περιπλάνηση σε άδειο κτήριο</a:t>
            </a:r>
          </a:p>
          <a:p>
            <a:pPr eaLnBrk="1" hangingPunct="1"/>
            <a:r>
              <a:rPr lang="el-GR" smtClean="0"/>
              <a:t>Μεταξύ των γραμμών: άξονας της εξορίας, του Ολοκαυτώματος, της συνέχειας</a:t>
            </a:r>
          </a:p>
          <a:p>
            <a:pPr eaLnBrk="1" hangingPunct="1"/>
            <a:r>
              <a:rPr lang="el-GR" smtClean="0"/>
              <a:t>Διασταυρώσεις, «κενά»</a:t>
            </a:r>
          </a:p>
          <a:p>
            <a:pPr eaLnBrk="1" hangingPunct="1"/>
            <a:r>
              <a:rPr lang="el-GR" smtClean="0"/>
              <a:t>Λαβυρινθώδης κήπος (εμπειρία εξορίας)</a:t>
            </a:r>
          </a:p>
          <a:p>
            <a:pPr eaLnBrk="1" hangingPunct="1"/>
            <a:r>
              <a:rPr lang="el-GR" smtClean="0"/>
              <a:t>Σκοτεινός πύργος (αίσθηση εγκλεισμού)</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n-US" dirty="0" err="1" smtClean="0"/>
              <a:t>Dorita</a:t>
            </a:r>
            <a:r>
              <a:rPr lang="en-US" dirty="0" smtClean="0"/>
              <a:t> Hannah, </a:t>
            </a:r>
            <a:r>
              <a:rPr lang="el-GR" dirty="0" smtClean="0"/>
              <a:t/>
            </a:r>
            <a:br>
              <a:rPr lang="el-GR" dirty="0" smtClean="0"/>
            </a:br>
            <a:r>
              <a:rPr lang="en-US" dirty="0" smtClean="0"/>
              <a:t>“Dancing Between the Lines”</a:t>
            </a:r>
            <a:endParaRPr lang="el-GR" dirty="0"/>
          </a:p>
        </p:txBody>
      </p:sp>
      <p:sp>
        <p:nvSpPr>
          <p:cNvPr id="3" name="2 - Θέση περιεχομένου"/>
          <p:cNvSpPr>
            <a:spLocks noGrp="1"/>
          </p:cNvSpPr>
          <p:nvPr>
            <p:ph idx="1"/>
          </p:nvPr>
        </p:nvSpPr>
        <p:spPr>
          <a:xfrm>
            <a:off x="457200" y="1600200"/>
            <a:ext cx="8229600" cy="5257800"/>
          </a:xfrm>
        </p:spPr>
        <p:txBody>
          <a:bodyPr rtlCol="0">
            <a:normAutofit fontScale="92500" lnSpcReduction="10000"/>
          </a:bodyPr>
          <a:lstStyle/>
          <a:p>
            <a:pPr eaLnBrk="1" fontAlgn="auto" hangingPunct="1">
              <a:spcAft>
                <a:spcPts val="0"/>
              </a:spcAft>
              <a:buFont typeface="Arial" pitchFamily="34" charset="0"/>
              <a:buNone/>
              <a:defRPr/>
            </a:pPr>
            <a:r>
              <a:rPr lang="en-US" dirty="0" smtClean="0"/>
              <a:t>   </a:t>
            </a:r>
            <a:r>
              <a:rPr lang="el-GR" dirty="0" smtClean="0"/>
              <a:t>Το άδειο μουσείο του Βερολίνου ως </a:t>
            </a:r>
            <a:r>
              <a:rPr lang="el-GR" dirty="0" err="1" smtClean="0"/>
              <a:t>επιτελεστικός</a:t>
            </a:r>
            <a:r>
              <a:rPr lang="el-GR" dirty="0" smtClean="0"/>
              <a:t> χώρος μέσα από το συσχετισμό του και τη νοηματική αλληλεπίδρασή του με τις καλλιτεχνικές χορευτικές δράσεις που έγιναν εκεί το 1999. Το κτίριο αποτελεί τομή στη μουσειακή αρχιτεκτονική, έχοντας τη δύναμη να μεταφέρει και να εγγράψει στο σώμα, αλλά και μέσω αυτού έντονες μνημονικές εμπειρίες.  Η σχέση ανάμεσα το κτίριο του μουσείου και στην επιτέλεση της μνήμης μέσω της φυσικής κίνησης στο χώρο αποτελεί το αντικείμενο πλήθους μελετών που δημοσιεύτηκαν τα τελευταία χρόνια</a:t>
            </a:r>
            <a:endParaRPr lang="el-GR"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28688"/>
            <a:ext cx="8229600" cy="488950"/>
          </a:xfrm>
        </p:spPr>
        <p:txBody>
          <a:bodyPr rtlCol="0">
            <a:normAutofit fontScale="90000"/>
          </a:bodyPr>
          <a:lstStyle/>
          <a:p>
            <a:pPr eaLnBrk="1" fontAlgn="auto" hangingPunct="1">
              <a:spcAft>
                <a:spcPts val="0"/>
              </a:spcAft>
              <a:defRPr/>
            </a:pPr>
            <a:r>
              <a:rPr lang="en-US" dirty="0" smtClean="0"/>
              <a:t>Stonehenge: </a:t>
            </a:r>
            <a:br>
              <a:rPr lang="en-US" dirty="0" smtClean="0"/>
            </a:br>
            <a:r>
              <a:rPr lang="el-GR" dirty="0" smtClean="0"/>
              <a:t>Ένα μνημείο-μουσείο και οι αντιδράσεις…</a:t>
            </a:r>
            <a:r>
              <a:rPr lang="en-US" dirty="0" smtClean="0"/>
              <a:t> </a:t>
            </a:r>
            <a:r>
              <a:rPr lang="el-GR" dirty="0" smtClean="0"/>
              <a:t>Υπό την προστασία της </a:t>
            </a:r>
            <a:r>
              <a:rPr lang="en-US" dirty="0" smtClean="0"/>
              <a:t>UNESCO </a:t>
            </a:r>
            <a:r>
              <a:rPr lang="el-GR" dirty="0" smtClean="0"/>
              <a:t>από το 1986 </a:t>
            </a:r>
            <a:endParaRPr lang="el-GR" dirty="0"/>
          </a:p>
        </p:txBody>
      </p:sp>
      <p:pic>
        <p:nvPicPr>
          <p:cNvPr id="22531" name="3 - Θέση περιεχομένου" descr="Stonehenge_02.jpg"/>
          <p:cNvPicPr>
            <a:picLocks noGrp="1" noChangeAspect="1"/>
          </p:cNvPicPr>
          <p:nvPr>
            <p:ph idx="1"/>
          </p:nvPr>
        </p:nvPicPr>
        <p:blipFill>
          <a:blip r:embed="rId2"/>
          <a:srcRect/>
          <a:stretch>
            <a:fillRect/>
          </a:stretch>
        </p:blipFill>
        <p:spPr>
          <a:xfrm>
            <a:off x="1285875" y="2643188"/>
            <a:ext cx="6572250" cy="4214812"/>
          </a:xfrm>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Τελικά σε ποιόν «ανήκουν» οι ιστορικοί τόποι;</a:t>
            </a:r>
            <a:endParaRPr lang="el-GR" dirty="0"/>
          </a:p>
        </p:txBody>
      </p:sp>
      <p:sp>
        <p:nvSpPr>
          <p:cNvPr id="3" name="2 - Θέση περιεχομένου"/>
          <p:cNvSpPr>
            <a:spLocks noGrp="1"/>
          </p:cNvSpPr>
          <p:nvPr>
            <p:ph idx="1"/>
          </p:nvPr>
        </p:nvSpPr>
        <p:spPr>
          <a:xfrm>
            <a:off x="457200" y="1600200"/>
            <a:ext cx="8229600" cy="5257800"/>
          </a:xfrm>
        </p:spPr>
        <p:txBody>
          <a:bodyPr rtlCol="0">
            <a:normAutofit fontScale="92500"/>
          </a:bodyPr>
          <a:lstStyle/>
          <a:p>
            <a:pPr eaLnBrk="1" fontAlgn="auto" hangingPunct="1">
              <a:spcAft>
                <a:spcPts val="0"/>
              </a:spcAft>
              <a:buFont typeface="Arial" pitchFamily="34" charset="0"/>
              <a:buChar char="•"/>
              <a:defRPr/>
            </a:pPr>
            <a:r>
              <a:rPr lang="el-GR" dirty="0" smtClean="0"/>
              <a:t>Το 1993 ξέσπασε μια διαμάχη στη Μ. Βρετανία σχετικά με τη διαχείριση του μνημείου: επιβολή ζώνης αποκλεισμού (με κάγκελα ή ενεργή συμμετοχή και πρόσβαση (φεστιβάλ, αναβιώσεις αρχαίων τελετουργικών κτλ).</a:t>
            </a:r>
          </a:p>
          <a:p>
            <a:pPr eaLnBrk="1" fontAlgn="auto" hangingPunct="1">
              <a:spcAft>
                <a:spcPts val="0"/>
              </a:spcAft>
              <a:buFont typeface="Arial" pitchFamily="34" charset="0"/>
              <a:buChar char="•"/>
              <a:defRPr/>
            </a:pPr>
            <a:r>
              <a:rPr lang="el-GR" dirty="0" smtClean="0"/>
              <a:t> Έκθεση της </a:t>
            </a:r>
            <a:r>
              <a:rPr lang="en-US" dirty="0" smtClean="0"/>
              <a:t>Barbara Bender “Stonehenge belongs to you and me”</a:t>
            </a:r>
            <a:r>
              <a:rPr lang="el-GR" dirty="0" smtClean="0"/>
              <a:t>: πολιτικό νόημα υπεράσπισης του δημόσιου </a:t>
            </a:r>
            <a:r>
              <a:rPr lang="el-GR" dirty="0" err="1" smtClean="0"/>
              <a:t>χαρ</a:t>
            </a:r>
            <a:r>
              <a:rPr lang="el-GR" dirty="0" smtClean="0"/>
              <a:t>/ρα των μνημείων αλλά και των ανθρώπων να αφηγούνται και να βιώνουν τη σχέση τους με το παρελθόν και τα υλικά κατάλοιπά </a:t>
            </a:r>
            <a:r>
              <a:rPr lang="el-GR" dirty="0" smtClean="0"/>
              <a:t> του</a:t>
            </a:r>
            <a:endParaRPr lang="el-GR"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pPr eaLnBrk="1" hangingPunct="1"/>
            <a:endParaRPr lang="el-GR" smtClean="0"/>
          </a:p>
        </p:txBody>
      </p:sp>
      <p:pic>
        <p:nvPicPr>
          <p:cNvPr id="24579" name="3 - Θέση περιεχομένου" descr="140905_vod_orig_stonehedge0_16x9_992.jpg"/>
          <p:cNvPicPr>
            <a:picLocks noGrp="1" noChangeAspect="1"/>
          </p:cNvPicPr>
          <p:nvPr>
            <p:ph idx="1"/>
          </p:nvPr>
        </p:nvPicPr>
        <p:blipFill>
          <a:blip r:embed="rId2"/>
          <a:srcRect/>
          <a:stretch>
            <a:fillRect/>
          </a:stretch>
        </p:blipFill>
        <p:spPr>
          <a:xfrm>
            <a:off x="457200" y="188913"/>
            <a:ext cx="8229600" cy="6408737"/>
          </a:xfrm>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pPr eaLnBrk="1" hangingPunct="1"/>
            <a:endParaRPr lang="el-GR" smtClean="0"/>
          </a:p>
        </p:txBody>
      </p:sp>
      <p:pic>
        <p:nvPicPr>
          <p:cNvPr id="25603" name="3 - Θέση περιεχομένου" descr="hi-stonehenge-852-cp-041126-8col.jpg"/>
          <p:cNvPicPr>
            <a:picLocks noGrp="1" noChangeAspect="1"/>
          </p:cNvPicPr>
          <p:nvPr>
            <p:ph idx="1"/>
          </p:nvPr>
        </p:nvPicPr>
        <p:blipFill>
          <a:blip r:embed="rId2"/>
          <a:srcRect/>
          <a:stretch>
            <a:fillRect/>
          </a:stretch>
        </p:blipFill>
        <p:spPr>
          <a:xfrm>
            <a:off x="468313" y="260350"/>
            <a:ext cx="8207375" cy="6264275"/>
          </a:xfrm>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lstStyle/>
          <a:p>
            <a:pPr eaLnBrk="1" hangingPunct="1"/>
            <a:endParaRPr lang="el-GR" smtClean="0"/>
          </a:p>
        </p:txBody>
      </p:sp>
      <p:pic>
        <p:nvPicPr>
          <p:cNvPr id="26627" name="3 - Θέση περιεχομένου" descr="chief_1926124c.jpg"/>
          <p:cNvPicPr>
            <a:picLocks noGrp="1" noChangeAspect="1"/>
          </p:cNvPicPr>
          <p:nvPr>
            <p:ph idx="1"/>
          </p:nvPr>
        </p:nvPicPr>
        <p:blipFill>
          <a:blip r:embed="rId2"/>
          <a:srcRect/>
          <a:stretch>
            <a:fillRect/>
          </a:stretch>
        </p:blipFill>
        <p:spPr>
          <a:xfrm>
            <a:off x="468313" y="260350"/>
            <a:ext cx="8280400" cy="6192838"/>
          </a:xfrm>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pPr eaLnBrk="1" hangingPunct="1"/>
            <a:endParaRPr lang="el-GR" smtClean="0"/>
          </a:p>
        </p:txBody>
      </p:sp>
      <p:pic>
        <p:nvPicPr>
          <p:cNvPr id="27651" name="Picture 2" descr="C:\Users\Χρήστης\Desktop\stonehenge\druids-stonehenge-1024x768.png"/>
          <p:cNvPicPr>
            <a:picLocks noGrp="1" noChangeAspect="1" noChangeArrowheads="1"/>
          </p:cNvPicPr>
          <p:nvPr>
            <p:ph idx="1"/>
          </p:nvPr>
        </p:nvPicPr>
        <p:blipFill>
          <a:blip r:embed="rId2"/>
          <a:srcRect/>
          <a:stretch>
            <a:fillRect/>
          </a:stretch>
        </p:blipFill>
        <p:spPr>
          <a:xfrm>
            <a:off x="642938" y="642938"/>
            <a:ext cx="8072437" cy="5483225"/>
          </a:xfrm>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lstStyle/>
          <a:p>
            <a:pPr eaLnBrk="1" hangingPunct="1"/>
            <a:r>
              <a:rPr lang="el-GR" smtClean="0"/>
              <a:t>Η Ροτόντα στη Θεσσαλονίκη…</a:t>
            </a:r>
          </a:p>
        </p:txBody>
      </p:sp>
      <p:pic>
        <p:nvPicPr>
          <p:cNvPr id="28675" name="Picture 2"/>
          <p:cNvPicPr>
            <a:picLocks noGrp="1" noChangeAspect="1" noChangeArrowheads="1"/>
          </p:cNvPicPr>
          <p:nvPr>
            <p:ph idx="1"/>
          </p:nvPr>
        </p:nvPicPr>
        <p:blipFill>
          <a:blip r:embed="rId2"/>
          <a:srcRect/>
          <a:stretch>
            <a:fillRect/>
          </a:stretch>
        </p:blipFill>
        <p:spPr>
          <a:xfrm>
            <a:off x="928688" y="1500188"/>
            <a:ext cx="7429500" cy="5000625"/>
          </a:xfrm>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p:txBody>
          <a:bodyPr/>
          <a:lstStyle/>
          <a:p>
            <a:pPr eaLnBrk="1" hangingPunct="1"/>
            <a:endParaRPr lang="el-GR" smtClean="0"/>
          </a:p>
        </p:txBody>
      </p:sp>
      <p:pic>
        <p:nvPicPr>
          <p:cNvPr id="29699" name="Picture 2"/>
          <p:cNvPicPr>
            <a:picLocks noGrp="1" noChangeAspect="1" noChangeArrowheads="1"/>
          </p:cNvPicPr>
          <p:nvPr>
            <p:ph idx="1"/>
          </p:nvPr>
        </p:nvPicPr>
        <p:blipFill>
          <a:blip r:embed="rId2"/>
          <a:srcRect/>
          <a:stretch>
            <a:fillRect/>
          </a:stretch>
        </p:blipFill>
        <p:spPr>
          <a:xfrm>
            <a:off x="500063" y="571500"/>
            <a:ext cx="8286750" cy="5857875"/>
          </a:xfrm>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pPr eaLnBrk="1" hangingPunct="1"/>
            <a:endParaRPr lang="el-GR" smtClean="0"/>
          </a:p>
        </p:txBody>
      </p:sp>
      <p:sp>
        <p:nvSpPr>
          <p:cNvPr id="4099" name="2 - Θέση περιεχομένου"/>
          <p:cNvSpPr>
            <a:spLocks noGrp="1"/>
          </p:cNvSpPr>
          <p:nvPr>
            <p:ph idx="1"/>
          </p:nvPr>
        </p:nvSpPr>
        <p:spPr>
          <a:xfrm>
            <a:off x="0" y="0"/>
            <a:ext cx="9144000" cy="6715125"/>
          </a:xfrm>
        </p:spPr>
        <p:txBody>
          <a:bodyPr/>
          <a:lstStyle/>
          <a:p>
            <a:pPr algn="just" eaLnBrk="1" hangingPunct="1">
              <a:buFont typeface="Arial" charset="0"/>
              <a:buNone/>
            </a:pPr>
            <a:r>
              <a:rPr lang="en-US" sz="2400" i="1" dirty="0" smtClean="0"/>
              <a:t>     </a:t>
            </a:r>
          </a:p>
          <a:p>
            <a:pPr eaLnBrk="1" hangingPunct="1">
              <a:buFont typeface="Arial" charset="0"/>
              <a:buNone/>
            </a:pPr>
            <a:r>
              <a:rPr lang="en-US" sz="2400" i="1" dirty="0" smtClean="0"/>
              <a:t>    </a:t>
            </a:r>
            <a:r>
              <a:rPr lang="el-GR" sz="2400" i="1" dirty="0" smtClean="0"/>
              <a:t> </a:t>
            </a:r>
            <a:r>
              <a:rPr lang="el-GR" i="1" dirty="0" smtClean="0"/>
              <a:t>Οι </a:t>
            </a:r>
            <a:r>
              <a:rPr lang="en-US" i="1" dirty="0" smtClean="0"/>
              <a:t>Butler</a:t>
            </a:r>
            <a:r>
              <a:rPr lang="el-GR" i="1" dirty="0" smtClean="0"/>
              <a:t> και </a:t>
            </a:r>
            <a:r>
              <a:rPr lang="en-US" i="1" dirty="0" err="1" smtClean="0"/>
              <a:t>Rowlands</a:t>
            </a:r>
            <a:r>
              <a:rPr lang="en-US" i="1" dirty="0" smtClean="0"/>
              <a:t> </a:t>
            </a:r>
            <a:r>
              <a:rPr lang="el-GR" dirty="0" smtClean="0"/>
              <a:t>(2012)</a:t>
            </a:r>
            <a:r>
              <a:rPr lang="el-GR" i="1" dirty="0" smtClean="0"/>
              <a:t> θεωρούν πως η </a:t>
            </a:r>
            <a:r>
              <a:rPr lang="el-GR" i="1" u="sng" dirty="0" smtClean="0"/>
              <a:t>δεκαετία του 90</a:t>
            </a:r>
            <a:r>
              <a:rPr lang="el-GR" i="1" dirty="0" smtClean="0"/>
              <a:t> υπήρξε σε παγκόσμιο επίπεδο αφετηρία της </a:t>
            </a:r>
            <a:r>
              <a:rPr lang="el-GR" dirty="0" smtClean="0"/>
              <a:t>ιθαγενούς διεκδίκησης της πολιτισμικής κληρονομιάς. </a:t>
            </a:r>
          </a:p>
          <a:p>
            <a:pPr eaLnBrk="1" hangingPunct="1">
              <a:buFont typeface="Arial" charset="0"/>
              <a:buNone/>
            </a:pPr>
            <a:r>
              <a:rPr lang="el-GR" i="1" dirty="0" smtClean="0"/>
              <a:t>    Οι καταπιεσμένοι και άφωνοι άλλοι, κάθε λογής </a:t>
            </a:r>
            <a:r>
              <a:rPr lang="el-GR" i="1" u="sng" dirty="0" smtClean="0"/>
              <a:t>μειονότητες και αυτόχθονες πληθυσμοί,</a:t>
            </a:r>
            <a:r>
              <a:rPr lang="el-GR" i="1" dirty="0" smtClean="0"/>
              <a:t> διεκδίκησαν τη φωνή τους, την κληρονομιά τους, την ταυτότητά τους. Και η συγκρότηση πολιτισμικών σταθερών αντιμετωπίστηκε ως </a:t>
            </a:r>
            <a:r>
              <a:rPr lang="el-GR" i="1" u="sng" dirty="0" smtClean="0"/>
              <a:t>φάρμακο και θεραπεία απέναντι στη λήθη, την πολιτισμική ισοπέδωση, το </a:t>
            </a:r>
            <a:r>
              <a:rPr lang="el-GR" i="1" u="sng" dirty="0" err="1" smtClean="0"/>
              <a:t>παγκοσμιοποιημένο</a:t>
            </a:r>
            <a:r>
              <a:rPr lang="el-GR" i="1" u="sng" dirty="0" smtClean="0"/>
              <a:t> ρευστό πολιτισμικό τοπίο.</a:t>
            </a:r>
            <a:r>
              <a:rPr lang="el-GR" i="1" dirty="0" smtClean="0"/>
              <a:t> </a:t>
            </a:r>
            <a:endParaRPr lang="en-US" i="1" dirty="0" smtClean="0"/>
          </a:p>
          <a:p>
            <a:pPr eaLnBrk="1" hangingPunct="1">
              <a:buFont typeface="Arial" charset="0"/>
              <a:buNone/>
            </a:pPr>
            <a:r>
              <a:rPr lang="en-US" i="1" dirty="0" smtClean="0"/>
              <a:t>     </a:t>
            </a:r>
          </a:p>
          <a:p>
            <a:pPr eaLnBrk="1" hangingPunct="1">
              <a:buFont typeface="Arial" charset="0"/>
              <a:buNone/>
            </a:pPr>
            <a:r>
              <a:rPr lang="en-US" i="1" dirty="0" smtClean="0"/>
              <a:t>    </a:t>
            </a:r>
            <a:endParaRPr lang="el-GR" dirty="0" smtClean="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lstStyle/>
          <a:p>
            <a:pPr eaLnBrk="1" hangingPunct="1"/>
            <a:endParaRPr lang="el-GR" smtClean="0"/>
          </a:p>
        </p:txBody>
      </p:sp>
      <p:pic>
        <p:nvPicPr>
          <p:cNvPr id="30723" name="Picture 2"/>
          <p:cNvPicPr>
            <a:picLocks noGrp="1" noChangeAspect="1" noChangeArrowheads="1"/>
          </p:cNvPicPr>
          <p:nvPr>
            <p:ph idx="1"/>
          </p:nvPr>
        </p:nvPicPr>
        <p:blipFill>
          <a:blip r:embed="rId2"/>
          <a:srcRect/>
          <a:stretch>
            <a:fillRect/>
          </a:stretch>
        </p:blipFill>
        <p:spPr>
          <a:xfrm>
            <a:off x="935038" y="285750"/>
            <a:ext cx="7273925" cy="5840413"/>
          </a:xfrm>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p:txBody>
          <a:bodyPr/>
          <a:lstStyle/>
          <a:p>
            <a:pPr eaLnBrk="1" hangingPunct="1"/>
            <a:r>
              <a:rPr lang="el-GR" smtClean="0"/>
              <a:t>Χώρος πολιτισμού;</a:t>
            </a:r>
          </a:p>
        </p:txBody>
      </p:sp>
      <p:pic>
        <p:nvPicPr>
          <p:cNvPr id="31747" name="Picture 2"/>
          <p:cNvPicPr>
            <a:picLocks noGrp="1" noChangeAspect="1" noChangeArrowheads="1"/>
          </p:cNvPicPr>
          <p:nvPr>
            <p:ph idx="1"/>
          </p:nvPr>
        </p:nvPicPr>
        <p:blipFill>
          <a:blip r:embed="rId2"/>
          <a:srcRect/>
          <a:stretch>
            <a:fillRect/>
          </a:stretch>
        </p:blipFill>
        <p:spPr>
          <a:xfrm>
            <a:off x="357188" y="1571625"/>
            <a:ext cx="8358187" cy="5043488"/>
          </a:xfrm>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p:txBody>
          <a:bodyPr/>
          <a:lstStyle/>
          <a:p>
            <a:pPr eaLnBrk="1" hangingPunct="1"/>
            <a:r>
              <a:rPr lang="el-GR" smtClean="0"/>
              <a:t>Χώρος ιερός;</a:t>
            </a:r>
          </a:p>
        </p:txBody>
      </p:sp>
      <p:pic>
        <p:nvPicPr>
          <p:cNvPr id="32771" name="Picture 2"/>
          <p:cNvPicPr>
            <a:picLocks noGrp="1" noChangeAspect="1" noChangeArrowheads="1"/>
          </p:cNvPicPr>
          <p:nvPr>
            <p:ph idx="1"/>
          </p:nvPr>
        </p:nvPicPr>
        <p:blipFill>
          <a:blip r:embed="rId2"/>
          <a:srcRect/>
          <a:stretch>
            <a:fillRect/>
          </a:stretch>
        </p:blipFill>
        <p:spPr>
          <a:xfrm>
            <a:off x="642938" y="1643063"/>
            <a:ext cx="8001000" cy="4857750"/>
          </a:xfrm>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lstStyle/>
          <a:p>
            <a:pPr eaLnBrk="1" hangingPunct="1"/>
            <a:r>
              <a:rPr lang="el-GR" smtClean="0"/>
              <a:t>Μερικές πληροφορίες</a:t>
            </a:r>
          </a:p>
        </p:txBody>
      </p:sp>
      <p:sp>
        <p:nvSpPr>
          <p:cNvPr id="3" name="2 - Θέση περιεχομένου"/>
          <p:cNvSpPr>
            <a:spLocks noGrp="1"/>
          </p:cNvSpPr>
          <p:nvPr>
            <p:ph idx="1"/>
          </p:nvPr>
        </p:nvSpPr>
        <p:spPr>
          <a:xfrm>
            <a:off x="0" y="1600200"/>
            <a:ext cx="9144000" cy="5257800"/>
          </a:xfrm>
        </p:spPr>
        <p:txBody>
          <a:bodyPr rtlCol="0">
            <a:normAutofit fontScale="77500" lnSpcReduction="20000"/>
          </a:bodyPr>
          <a:lstStyle/>
          <a:p>
            <a:pPr eaLnBrk="1" fontAlgn="auto" hangingPunct="1">
              <a:spcAft>
                <a:spcPts val="0"/>
              </a:spcAft>
              <a:buFont typeface="Arial" pitchFamily="34" charset="0"/>
              <a:buChar char="•"/>
              <a:defRPr/>
            </a:pPr>
            <a:r>
              <a:rPr lang="el-GR" b="1" dirty="0" smtClean="0"/>
              <a:t>Η Ροτόντα βρίσκεται</a:t>
            </a:r>
            <a:r>
              <a:rPr lang="el-GR" dirty="0" smtClean="0"/>
              <a:t> στο ανατολικό τμήμα του </a:t>
            </a:r>
            <a:r>
              <a:rPr lang="el-GR" b="1" dirty="0" smtClean="0"/>
              <a:t>ιστορικού κέντρου της Θεσσαλονίκης</a:t>
            </a:r>
            <a:r>
              <a:rPr lang="el-GR" dirty="0" smtClean="0"/>
              <a:t> και αποτελεί ένα από τα σπουδαιότερα </a:t>
            </a:r>
            <a:r>
              <a:rPr lang="el-GR" b="1" dirty="0" smtClean="0"/>
              <a:t>ρωμαϊκά μνημεία</a:t>
            </a:r>
            <a:r>
              <a:rPr lang="el-GR" dirty="0" smtClean="0"/>
              <a:t> στην Ελλάδα.</a:t>
            </a:r>
          </a:p>
          <a:p>
            <a:pPr eaLnBrk="1" fontAlgn="auto" hangingPunct="1">
              <a:spcAft>
                <a:spcPts val="0"/>
              </a:spcAft>
              <a:buFont typeface="Arial" pitchFamily="34" charset="0"/>
              <a:buChar char="•"/>
              <a:defRPr/>
            </a:pPr>
            <a:r>
              <a:rPr lang="el-GR" dirty="0" smtClean="0"/>
              <a:t>Από το 1988 ανήκει στα μνημεία </a:t>
            </a:r>
            <a:r>
              <a:rPr lang="el-GR" b="1" dirty="0" smtClean="0"/>
              <a:t>Παγκόσμιας Πολιτιστικής Κληρονομιάς της UNESCO</a:t>
            </a:r>
            <a:r>
              <a:rPr lang="el-GR" dirty="0" smtClean="0"/>
              <a:t>. Στις 18 Δεκεμβρίου 2015 η Ροτόντα μετά από τις εργασίες αποκατάστασης άνοιξε τις πύλες της στο κοινό και «ξαναβρήκε» τη θέση της στην πολιτιστική κληρονομιά της Θεσσαλονίκης.</a:t>
            </a:r>
          </a:p>
          <a:p>
            <a:pPr eaLnBrk="1" fontAlgn="auto" hangingPunct="1">
              <a:spcAft>
                <a:spcPts val="0"/>
              </a:spcAft>
              <a:buFont typeface="Arial" pitchFamily="34" charset="0"/>
              <a:buChar char="•"/>
              <a:defRPr/>
            </a:pPr>
            <a:r>
              <a:rPr lang="el-GR" dirty="0" smtClean="0"/>
              <a:t>Η Ροτόντα αποτελεί τμήμα του ανακτορικού συγκροτήματος του αυτοκράτορα </a:t>
            </a:r>
            <a:r>
              <a:rPr lang="el-GR" dirty="0" err="1" smtClean="0"/>
              <a:t>Γαλερίου</a:t>
            </a:r>
            <a:r>
              <a:rPr lang="el-GR" dirty="0" smtClean="0"/>
              <a:t> και κατασκευάστηκε κατά τη διάρκεια της Ρωμαϊκής Τετραρχίας.</a:t>
            </a:r>
          </a:p>
          <a:p>
            <a:pPr eaLnBrk="1" fontAlgn="auto" hangingPunct="1">
              <a:spcAft>
                <a:spcPts val="0"/>
              </a:spcAft>
              <a:buFont typeface="Arial" pitchFamily="34" charset="0"/>
              <a:buChar char="•"/>
              <a:defRPr/>
            </a:pPr>
            <a:r>
              <a:rPr lang="el-GR" dirty="0" smtClean="0"/>
              <a:t>Μαυσωλείο, χώρος λατρευτικών μυστηρίων, ναός, μητρόπολη, τζαμί, μουσείο. Όπως κι αν περιγραφεί η Ροτόντα δεν παύει να είναι άρρηκτα δεμένη και συνυφασμένη με την εικόνα και την </a:t>
            </a:r>
            <a:r>
              <a:rPr lang="el-GR" b="1" dirty="0" smtClean="0"/>
              <a:t>ιστορία της Θεσσαλονίκης</a:t>
            </a:r>
            <a:r>
              <a:rPr lang="el-GR" dirty="0" smtClean="0"/>
              <a:t>.</a:t>
            </a:r>
          </a:p>
          <a:p>
            <a:pPr eaLnBrk="1" fontAlgn="auto" hangingPunct="1">
              <a:spcAft>
                <a:spcPts val="0"/>
              </a:spcAft>
              <a:buFont typeface="Arial" pitchFamily="34" charset="0"/>
              <a:buChar char="•"/>
              <a:defRPr/>
            </a:pPr>
            <a:endParaRPr lang="el-GR"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Χρήσεις και επαναχρησιμοποιήσεις…</a:t>
            </a:r>
            <a:endParaRPr lang="el-GR" dirty="0"/>
          </a:p>
        </p:txBody>
      </p:sp>
      <p:sp>
        <p:nvSpPr>
          <p:cNvPr id="3" name="2 - Θέση περιεχομένου"/>
          <p:cNvSpPr>
            <a:spLocks noGrp="1"/>
          </p:cNvSpPr>
          <p:nvPr>
            <p:ph idx="1"/>
          </p:nvPr>
        </p:nvSpPr>
        <p:spPr>
          <a:xfrm>
            <a:off x="0" y="1600200"/>
            <a:ext cx="9144000" cy="5257800"/>
          </a:xfrm>
        </p:spPr>
        <p:txBody>
          <a:bodyPr rtlCol="0">
            <a:normAutofit fontScale="70000" lnSpcReduction="20000"/>
          </a:bodyPr>
          <a:lstStyle/>
          <a:p>
            <a:pPr eaLnBrk="1" fontAlgn="auto" hangingPunct="1">
              <a:spcAft>
                <a:spcPts val="0"/>
              </a:spcAft>
              <a:buFont typeface="Arial" pitchFamily="34" charset="0"/>
              <a:buChar char="•"/>
              <a:defRPr/>
            </a:pPr>
            <a:r>
              <a:rPr lang="el-GR" dirty="0" smtClean="0"/>
              <a:t>Η Ροτόντα έγινε η </a:t>
            </a:r>
            <a:r>
              <a:rPr lang="el-GR" b="1" dirty="0" smtClean="0"/>
              <a:t>Μητρόπολη της Θεσσαλονίκης</a:t>
            </a:r>
            <a:r>
              <a:rPr lang="el-GR" dirty="0" smtClean="0"/>
              <a:t> από το 1523 ως το 1590 </a:t>
            </a:r>
            <a:r>
              <a:rPr lang="el-GR" dirty="0" err="1" smtClean="0"/>
              <a:t>μ.Χ</a:t>
            </a:r>
            <a:r>
              <a:rPr lang="el-GR" dirty="0" smtClean="0"/>
              <a:t> όταν η Αγία Σοφία μετατράπηκε σε τζαμί.</a:t>
            </a:r>
          </a:p>
          <a:p>
            <a:pPr eaLnBrk="1" fontAlgn="auto" hangingPunct="1">
              <a:spcAft>
                <a:spcPts val="0"/>
              </a:spcAft>
              <a:buFont typeface="Arial" pitchFamily="34" charset="0"/>
              <a:buChar char="•"/>
              <a:defRPr/>
            </a:pPr>
            <a:r>
              <a:rPr lang="el-GR" dirty="0" smtClean="0"/>
              <a:t>Κατά την </a:t>
            </a:r>
            <a:r>
              <a:rPr lang="el-GR" b="1" dirty="0" smtClean="0"/>
              <a:t>Οθωμανική περίοδο</a:t>
            </a:r>
            <a:r>
              <a:rPr lang="el-GR" dirty="0" smtClean="0"/>
              <a:t> αλλά και σε τούρκικες γραπτές πηγές είναι γνωστή, ως η Παλιά Μητρόπολη (Εσκί </a:t>
            </a:r>
            <a:r>
              <a:rPr lang="el-GR" dirty="0" err="1" smtClean="0"/>
              <a:t>Μετροπόλ</a:t>
            </a:r>
            <a:r>
              <a:rPr lang="el-GR" dirty="0" smtClean="0"/>
              <a:t>).</a:t>
            </a:r>
          </a:p>
          <a:p>
            <a:pPr eaLnBrk="1" fontAlgn="auto" hangingPunct="1">
              <a:spcAft>
                <a:spcPts val="0"/>
              </a:spcAft>
              <a:buFont typeface="Arial" pitchFamily="34" charset="0"/>
              <a:buChar char="•"/>
              <a:defRPr/>
            </a:pPr>
            <a:r>
              <a:rPr lang="el-GR" dirty="0" smtClean="0"/>
              <a:t>Το 1590 όταν η Θεσσαλονίκη βρίσκεται ήδη υπό Οθωμανική κατοχή, η </a:t>
            </a:r>
            <a:r>
              <a:rPr lang="el-GR" b="1" dirty="0" smtClean="0"/>
              <a:t>Ροτόντα μετατρέπεται σε τζαμί</a:t>
            </a:r>
            <a:r>
              <a:rPr lang="el-GR" dirty="0" smtClean="0"/>
              <a:t> με την ονομασία </a:t>
            </a:r>
            <a:r>
              <a:rPr lang="el-GR" dirty="0" err="1" smtClean="0"/>
              <a:t>Χορτατζή</a:t>
            </a:r>
            <a:r>
              <a:rPr lang="el-GR" dirty="0" smtClean="0"/>
              <a:t> </a:t>
            </a:r>
            <a:r>
              <a:rPr lang="el-GR" dirty="0" err="1" smtClean="0"/>
              <a:t>Σουλειμάν</a:t>
            </a:r>
            <a:r>
              <a:rPr lang="el-GR" dirty="0" smtClean="0"/>
              <a:t> </a:t>
            </a:r>
            <a:r>
              <a:rPr lang="el-GR" dirty="0" err="1" smtClean="0"/>
              <a:t>Εφέντη</a:t>
            </a:r>
            <a:r>
              <a:rPr lang="el-GR" dirty="0" smtClean="0"/>
              <a:t> Τζαμί. Όπως προδίδει και η ονομασία την ευθύνη για την μετατροπή της σε τζαμί και την ανέγερση του μιναρέ όπως και του σιντριβανιού, που βρίσκεται στα δυτικά του κτηρίου, την έχει ο σεΐχης των δερβίσηδων </a:t>
            </a:r>
            <a:r>
              <a:rPr lang="el-GR" dirty="0" err="1" smtClean="0"/>
              <a:t>Χορτατζή</a:t>
            </a:r>
            <a:r>
              <a:rPr lang="el-GR" dirty="0" smtClean="0"/>
              <a:t> </a:t>
            </a:r>
            <a:r>
              <a:rPr lang="el-GR" dirty="0" err="1" smtClean="0"/>
              <a:t>Σουλειμάν</a:t>
            </a:r>
            <a:r>
              <a:rPr lang="el-GR" dirty="0" smtClean="0"/>
              <a:t> </a:t>
            </a:r>
            <a:r>
              <a:rPr lang="el-GR" dirty="0" err="1" smtClean="0"/>
              <a:t>Εφέντη</a:t>
            </a:r>
            <a:r>
              <a:rPr lang="el-GR" dirty="0" smtClean="0"/>
              <a:t/>
            </a:r>
            <a:br>
              <a:rPr lang="el-GR" dirty="0" smtClean="0"/>
            </a:br>
            <a:r>
              <a:rPr lang="el-GR" dirty="0" smtClean="0"/>
              <a:t>Ο τάφος του </a:t>
            </a:r>
            <a:r>
              <a:rPr lang="el-GR" b="1" dirty="0" smtClean="0"/>
              <a:t>δερβίση Σουλεϊμάν</a:t>
            </a:r>
            <a:r>
              <a:rPr lang="el-GR" dirty="0" smtClean="0"/>
              <a:t> βρίσκεται στον ταφικό περίβολο έξω από το ιερό βήμα της Ροτόντας.</a:t>
            </a:r>
          </a:p>
          <a:p>
            <a:pPr eaLnBrk="1" fontAlgn="auto" hangingPunct="1">
              <a:spcAft>
                <a:spcPts val="0"/>
              </a:spcAft>
              <a:buFont typeface="Arial" pitchFamily="34" charset="0"/>
              <a:buChar char="•"/>
              <a:defRPr/>
            </a:pPr>
            <a:r>
              <a:rPr lang="el-GR" b="1" dirty="0" smtClean="0"/>
              <a:t>Ο μιναρές της Ροτόντας</a:t>
            </a:r>
            <a:r>
              <a:rPr lang="el-GR" dirty="0" smtClean="0"/>
              <a:t> είναι ο μόνος που διασώθηκε κατά τη γενική κατεδάφιση των μιναρέδων στη Θεσσαλονίκη την δεκαετία του 1920. Οι ζημιές που έχει υποστεί οφείλονται στους σεισμούς που έγιναν κατά καιρούς στη Θεσσαλονίκη.</a:t>
            </a:r>
          </a:p>
          <a:p>
            <a:pPr eaLnBrk="1" fontAlgn="auto" hangingPunct="1">
              <a:spcAft>
                <a:spcPts val="0"/>
              </a:spcAft>
              <a:buFont typeface="Arial" pitchFamily="34" charset="0"/>
              <a:buChar char="•"/>
              <a:defRPr/>
            </a:pPr>
            <a:endParaRPr lang="el-GR" dirty="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Εκκλησία, μνημείο ή τόπος πολιτισμού;</a:t>
            </a:r>
            <a:endParaRPr lang="el-GR" dirty="0"/>
          </a:p>
        </p:txBody>
      </p:sp>
      <p:sp>
        <p:nvSpPr>
          <p:cNvPr id="3" name="2 - Θέση περιεχομένου"/>
          <p:cNvSpPr>
            <a:spLocks noGrp="1"/>
          </p:cNvSpPr>
          <p:nvPr>
            <p:ph idx="1"/>
          </p:nvPr>
        </p:nvSpPr>
        <p:spPr>
          <a:xfrm>
            <a:off x="0" y="1600200"/>
            <a:ext cx="9144000" cy="5257800"/>
          </a:xfrm>
        </p:spPr>
        <p:txBody>
          <a:bodyPr rtlCol="0">
            <a:normAutofit fontScale="85000" lnSpcReduction="10000"/>
          </a:bodyPr>
          <a:lstStyle/>
          <a:p>
            <a:pPr eaLnBrk="1" fontAlgn="auto" hangingPunct="1">
              <a:spcAft>
                <a:spcPts val="0"/>
              </a:spcAft>
              <a:buFont typeface="Arial" pitchFamily="34" charset="0"/>
              <a:buNone/>
              <a:defRPr/>
            </a:pPr>
            <a:r>
              <a:rPr lang="el-GR" dirty="0" smtClean="0"/>
              <a:t>     Διακοπή της συναυλίας και βιαιοπραγίες του μουσικού Σάκη Παπαδημητρίου και της τραγουδίστριας Γεωργίας </a:t>
            </a:r>
            <a:r>
              <a:rPr lang="el-GR" dirty="0" err="1" smtClean="0"/>
              <a:t>Συλαίου</a:t>
            </a:r>
            <a:r>
              <a:rPr lang="el-GR" dirty="0" smtClean="0"/>
              <a:t>, ο οποίος επιχείρησε να δώσει συναυλία στον χώρο του μνημείου το 1995, με την άδεια του Υπουργείου Πολιτισμού και της Αρχαιολογικής Υπηρεσίας Θεσσαλονίκης.</a:t>
            </a:r>
            <a:br>
              <a:rPr lang="el-GR" dirty="0" smtClean="0"/>
            </a:br>
            <a:r>
              <a:rPr lang="el-GR" dirty="0" smtClean="0"/>
              <a:t/>
            </a:r>
            <a:br>
              <a:rPr lang="el-GR" dirty="0" smtClean="0"/>
            </a:br>
            <a:r>
              <a:rPr lang="el-GR" dirty="0" smtClean="0"/>
              <a:t>Τότε, μαχαιρώθηκε μάλιστα ο φύλακας της Ροτόντας από ένα μανιασμένο πλήθος ρασοφόρων και </a:t>
            </a:r>
            <a:r>
              <a:rPr lang="el-GR" dirty="0" err="1" smtClean="0"/>
              <a:t>παραχριστιανικών</a:t>
            </a:r>
            <a:r>
              <a:rPr lang="el-GR" dirty="0" smtClean="0"/>
              <a:t> οργανώσεων ενώ έγινε απόπειρα με μαχαίρι και εναντίον του κ. Παπαδημητρίου. Χτυπήθηκε ακόμη η σύντροφος του Γεωργία </a:t>
            </a:r>
            <a:r>
              <a:rPr lang="el-GR" dirty="0" err="1" smtClean="0"/>
              <a:t>Συλαίου</a:t>
            </a:r>
            <a:r>
              <a:rPr lang="el-GR" dirty="0" smtClean="0"/>
              <a:t>, και καταστράφηκε το πιάνο μέσα στον χώρο του Μνημείου.</a:t>
            </a:r>
            <a:br>
              <a:rPr lang="el-GR" dirty="0" smtClean="0"/>
            </a:br>
            <a:endParaRPr lang="el-GR" dirty="0"/>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p:txBody>
          <a:bodyPr/>
          <a:lstStyle/>
          <a:p>
            <a:pPr eaLnBrk="1" hangingPunct="1"/>
            <a:endParaRPr lang="el-GR" smtClean="0"/>
          </a:p>
        </p:txBody>
      </p:sp>
      <p:sp>
        <p:nvSpPr>
          <p:cNvPr id="3" name="2 - Θέση περιεχομένου"/>
          <p:cNvSpPr>
            <a:spLocks noGrp="1"/>
          </p:cNvSpPr>
          <p:nvPr>
            <p:ph idx="1"/>
          </p:nvPr>
        </p:nvSpPr>
        <p:spPr>
          <a:xfrm>
            <a:off x="0" y="285750"/>
            <a:ext cx="9144000" cy="6572250"/>
          </a:xfrm>
        </p:spPr>
        <p:txBody>
          <a:bodyPr rtlCol="0">
            <a:normAutofit fontScale="92500" lnSpcReduction="10000"/>
          </a:bodyPr>
          <a:lstStyle/>
          <a:p>
            <a:pPr eaLnBrk="1" fontAlgn="auto" hangingPunct="1">
              <a:spcAft>
                <a:spcPts val="0"/>
              </a:spcAft>
              <a:buFont typeface="Arial" pitchFamily="34" charset="0"/>
              <a:buNone/>
              <a:defRPr/>
            </a:pPr>
            <a:r>
              <a:rPr lang="el-GR" dirty="0" smtClean="0"/>
              <a:t/>
            </a:r>
            <a:br>
              <a:rPr lang="el-GR" dirty="0" smtClean="0"/>
            </a:br>
            <a:r>
              <a:rPr lang="el-GR" dirty="0" smtClean="0"/>
              <a:t/>
            </a:r>
            <a:br>
              <a:rPr lang="el-GR" dirty="0" smtClean="0"/>
            </a:br>
            <a:r>
              <a:rPr lang="el-GR" dirty="0" smtClean="0"/>
              <a:t>Όπως δήλωσε «Στο Κόκκινο» ο γνωστός πιανίστας «Ήταν σε διάρκεια τα γεγονότα, δεν φτάνει που ακύρωσαν την συναυλία, έδιωξαν τους ανθρώπους, έσπασαν το πιάνο και τις καρέκλες, μας τράβηξαν και στην ασφάλεια για τρεις ώρες ως υπεύθυνο. Εμένα τράβηξαν στην Αστυνομία. Ενώ το πρώτο κύμα του πλήθους που μας επιτέθηκε ήταν ρασοφόροι, και το δεύτερο ήταν οι λεγόμενοι «φουσκωτοί» και στο τρίτο κύμα ο όχλος που τους έλεγαν ότι θα παίξει ένας μουσουλμάνος ισλαμική μουσική».</a:t>
            </a:r>
            <a:br>
              <a:rPr lang="el-GR" dirty="0" smtClean="0"/>
            </a:br>
            <a:r>
              <a:rPr lang="el-GR" dirty="0" smtClean="0"/>
              <a:t/>
            </a:r>
            <a:br>
              <a:rPr lang="el-GR" dirty="0" smtClean="0"/>
            </a:br>
            <a:r>
              <a:rPr lang="el-GR" dirty="0" smtClean="0"/>
              <a:t/>
            </a:r>
            <a:br>
              <a:rPr lang="el-GR" dirty="0" smtClean="0"/>
            </a:br>
            <a:endParaRPr lang="el-GR"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p:txBody>
          <a:bodyPr/>
          <a:lstStyle/>
          <a:p>
            <a:pPr eaLnBrk="1" hangingPunct="1"/>
            <a:endParaRPr lang="el-GR" smtClean="0"/>
          </a:p>
        </p:txBody>
      </p:sp>
      <p:sp>
        <p:nvSpPr>
          <p:cNvPr id="37891" name="2 - Θέση περιεχομένου"/>
          <p:cNvSpPr>
            <a:spLocks noGrp="1"/>
          </p:cNvSpPr>
          <p:nvPr>
            <p:ph idx="1"/>
          </p:nvPr>
        </p:nvSpPr>
        <p:spPr>
          <a:xfrm>
            <a:off x="0" y="0"/>
            <a:ext cx="9144000" cy="6858000"/>
          </a:xfrm>
        </p:spPr>
        <p:txBody>
          <a:bodyPr/>
          <a:lstStyle/>
          <a:p>
            <a:pPr eaLnBrk="1" hangingPunct="1">
              <a:buFont typeface="Arial" charset="0"/>
              <a:buNone/>
            </a:pPr>
            <a:r>
              <a:rPr lang="el-GR" sz="1800" smtClean="0"/>
              <a:t>       </a:t>
            </a:r>
            <a:r>
              <a:rPr lang="el-GR" sz="2400" smtClean="0"/>
              <a:t>Έξω από τη Ροτόντα αντί του φιλόμουσου κοινού, είχαν συγκεντρωθεί εξαγριωμένοι «πιστοί» που έβριζαν , προπηλάκιζαν, ασχημονούσαν κάθε έναν που τολμούμε να διαβεί την εξωτερική πόρτα. Μερικά συνθήματα: «Αντίχριστε», «Ανθέλληνα», « Σατανιστή», «Πόρνοι», «Τι θα διδάσκεις στα παιδιά μας» , «θέλετε να κάνετε την εκκλησία πορνείο», «θέλετε να κάνετε την εκκλησία τζαμί».   Αφήγηση ενός αυτόπτη μάρτυρα: </a:t>
            </a:r>
          </a:p>
          <a:p>
            <a:pPr eaLnBrk="1" hangingPunct="1">
              <a:buFont typeface="Arial" charset="0"/>
              <a:buNone/>
            </a:pPr>
            <a:r>
              <a:rPr lang="el-GR" sz="2400" i="1" smtClean="0"/>
              <a:t>     «Από μακριά ακούγεται το τράνταγμα της σιδερένιας εξώπορτας. Σείεται από τους πιστούς. Τελικά δεν αντέχει. Το πλήθος ορμάει με αλαλαγμούς στο προαύλιο προς την είσοδο του μνημείου. Συνωθείται εκεί και σπρώχνει. Μέσα ο Σάκης Παπαδημητρίου, δοκιμάζει την ακουστική, τα πλήκτρα του πιάνου του, που ο ίδιος έχει μεταφέρει, δοκιμάζει τον ήχο των πλήκτρων του, ένα προς ένα. Βρίσκομαι μέσα μαζί με την υπεύθυνη για το μνημείο αρχαιολόγο, και δυο φύλακες του χώρου . Ένας καλόγερος με ξέπλεκα μαλλιά την απειλεί ότι θα βγάλει μαχαίρι. Τον ακούμε να το λέει ξανά και ξανά. Ένας από τους φύλακες πέφτει χτυπημένος από το πλήθος…»</a:t>
            </a:r>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lstStyle/>
          <a:p>
            <a:pPr eaLnBrk="1" hangingPunct="1"/>
            <a:endParaRPr lang="el-GR" smtClean="0"/>
          </a:p>
        </p:txBody>
      </p:sp>
      <p:sp>
        <p:nvSpPr>
          <p:cNvPr id="3" name="2 - Θέση περιεχομένου"/>
          <p:cNvSpPr>
            <a:spLocks noGrp="1"/>
          </p:cNvSpPr>
          <p:nvPr>
            <p:ph idx="1"/>
          </p:nvPr>
        </p:nvSpPr>
        <p:spPr>
          <a:xfrm>
            <a:off x="0" y="285750"/>
            <a:ext cx="9144000" cy="6572250"/>
          </a:xfrm>
        </p:spPr>
        <p:txBody>
          <a:bodyPr rtlCol="0">
            <a:normAutofit fontScale="77500" lnSpcReduction="20000"/>
          </a:bodyPr>
          <a:lstStyle/>
          <a:p>
            <a:pPr eaLnBrk="1" fontAlgn="auto" hangingPunct="1">
              <a:spcAft>
                <a:spcPts val="0"/>
              </a:spcAft>
              <a:buFont typeface="Arial" pitchFamily="34" charset="0"/>
              <a:buNone/>
              <a:defRPr/>
            </a:pPr>
            <a:r>
              <a:rPr lang="el-GR" dirty="0" smtClean="0"/>
              <a:t>     Ο πρωτοσύγκελος παίρνει το μικρόφωνο:</a:t>
            </a:r>
          </a:p>
          <a:p>
            <a:pPr eaLnBrk="1" fontAlgn="auto" hangingPunct="1">
              <a:spcAft>
                <a:spcPts val="0"/>
              </a:spcAft>
              <a:buFont typeface="Arial" pitchFamily="34" charset="0"/>
              <a:buNone/>
              <a:defRPr/>
            </a:pPr>
            <a:endParaRPr lang="el-GR" dirty="0" smtClean="0"/>
          </a:p>
          <a:p>
            <a:pPr eaLnBrk="1" fontAlgn="auto" hangingPunct="1">
              <a:spcAft>
                <a:spcPts val="0"/>
              </a:spcAft>
              <a:buFont typeface="Arial" pitchFamily="34" charset="0"/>
              <a:buNone/>
              <a:defRPr/>
            </a:pPr>
            <a:r>
              <a:rPr lang="el-GR" sz="3800" i="1" dirty="0" smtClean="0"/>
              <a:t>     «Ο λαός του Θεού νίκησε! Μας λένε ότι η Θεσσαλονίκη είναι </a:t>
            </a:r>
            <a:r>
              <a:rPr lang="el-GR" sz="3800" i="1" dirty="0" err="1" smtClean="0"/>
              <a:t>πολυιστορική</a:t>
            </a:r>
            <a:r>
              <a:rPr lang="el-GR" sz="3800" i="1" dirty="0" smtClean="0"/>
              <a:t>, θέλει να πει πολυπολιτισμική, αν εννοούν ότι πέρασαν πολλοί κατακτητές συμφωνώ. Ποτέ όμως δεν αλλοιώθηκε το ορθόδοξο πρόσωπο της πόλης». Οι απειλές συνεχίζονται. Φεύγω. Το ανυπεράσπιστο πιάνο, δίπλα στην πόρτα, ανάμεσα στις σκαλωσιές.»   Τα υπόλοιπα είναι Ιστορία. Τα κανάλια απ' έξω μεταδίδουν τις βρισιές του πλήθους σε όσους κατάφεραν να βγουν, κάποιοι έχουν χτυπηθεί, γυναίκες έχουν </a:t>
            </a:r>
            <a:r>
              <a:rPr lang="el-GR" sz="3800" i="1" dirty="0" err="1" smtClean="0"/>
              <a:t>ξεμμαλιαστεί</a:t>
            </a:r>
            <a:r>
              <a:rPr lang="el-GR" sz="3800" i="1" dirty="0" smtClean="0"/>
              <a:t> από πιστούς, οι αρχές διακριτικές σε απόσταση, η πολιτική ηγεσία απούσα, το πιάνο μαχαιρωμένο, συρμένο με βία ως την είσοδο, με τα σημάδια από τις μαχαιριές πάνω στο σπάνιο ξύλο του, σχεδόν κατεστραμμένο με κομμένες χορδές, ανίκανο να υπερασπιστεί από μόνο του τον Πολιτισμό, μπροστά στις ορδές των </a:t>
            </a:r>
            <a:r>
              <a:rPr lang="el-GR" sz="3800" i="1" dirty="0" err="1" smtClean="0"/>
              <a:t>Ταλιμπάν</a:t>
            </a:r>
            <a:r>
              <a:rPr lang="el-GR" sz="3800" i="1" dirty="0" smtClean="0"/>
              <a:t>…»</a:t>
            </a:r>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p:txBody>
          <a:bodyPr/>
          <a:lstStyle/>
          <a:p>
            <a:pPr eaLnBrk="1" hangingPunct="1"/>
            <a:r>
              <a:rPr lang="el-GR" smtClean="0"/>
              <a:t>Να χαμηλώσουν οι τόνοι!</a:t>
            </a:r>
          </a:p>
        </p:txBody>
      </p:sp>
      <p:sp>
        <p:nvSpPr>
          <p:cNvPr id="39939" name="2 - Θέση περιεχομένου"/>
          <p:cNvSpPr>
            <a:spLocks noGrp="1"/>
          </p:cNvSpPr>
          <p:nvPr>
            <p:ph idx="1"/>
          </p:nvPr>
        </p:nvSpPr>
        <p:spPr>
          <a:xfrm>
            <a:off x="571472" y="1500174"/>
            <a:ext cx="7858180" cy="5214951"/>
          </a:xfrm>
        </p:spPr>
        <p:txBody>
          <a:bodyPr/>
          <a:lstStyle/>
          <a:p>
            <a:pPr eaLnBrk="1" hangingPunct="1">
              <a:buFont typeface="Arial" charset="0"/>
              <a:buNone/>
            </a:pPr>
            <a:r>
              <a:rPr lang="el-GR" sz="2600" dirty="0" smtClean="0"/>
              <a:t>Να χαμηλώσουν οι τόνοι, ζήτησε ο δήμαρχος της πόλης, σχετικά με επιστολή που θέλουν να στείλουν πολίτες για να μην τοποθετηθεί χριστιανικός σταυρός στο μνημείο</a:t>
            </a:r>
          </a:p>
          <a:p>
            <a:pPr eaLnBrk="1" hangingPunct="1">
              <a:buFont typeface="Arial" charset="0"/>
              <a:buNone/>
            </a:pPr>
            <a:r>
              <a:rPr lang="el-GR" sz="2600" dirty="0" smtClean="0"/>
              <a:t>Στο θέμα της Ροτόντας αναφέρθηκε από το βήμα του δημοτικού συμβουλίου ο δήμαρχος Θεσσαλονίκης, Γιάννης </a:t>
            </a:r>
            <a:r>
              <a:rPr lang="el-GR" sz="2600" dirty="0" err="1" smtClean="0"/>
              <a:t>Μπουτάρης</a:t>
            </a:r>
            <a:r>
              <a:rPr lang="el-GR" sz="2600" dirty="0" smtClean="0"/>
              <a:t>, με αφορμή την επιστολή που θα στείλουν πολίτες της Θεσσαλονίκης στον υπουργό Πολιτισμού, Αριστείδη Μπαλτά για την τοποθέτηση σταυρού στο μνημείο.</a:t>
            </a:r>
            <a:br>
              <a:rPr lang="el-GR" sz="2600" dirty="0" smtClean="0"/>
            </a:br>
            <a:endParaRPr lang="el-GR" sz="2600" dirty="0" smtClean="0"/>
          </a:p>
          <a:p>
            <a:pPr eaLnBrk="1" hangingPunct="1">
              <a:buFont typeface="Arial" charset="0"/>
              <a:buNone/>
            </a:pPr>
            <a:r>
              <a:rPr lang="el-GR" sz="2600" dirty="0" smtClean="0"/>
              <a:t/>
            </a:r>
            <a:br>
              <a:rPr lang="el-GR" sz="2600" dirty="0" smtClean="0"/>
            </a:br>
            <a:r>
              <a:rPr lang="el-GR" sz="2600" dirty="0" smtClean="0"/>
              <a:t/>
            </a:r>
            <a:br>
              <a:rPr lang="el-GR" sz="2600" dirty="0" smtClean="0"/>
            </a:br>
            <a:endParaRPr lang="el-GR" sz="2600" dirty="0" smtClean="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428604"/>
            <a:ext cx="7901014" cy="5697559"/>
          </a:xfrm>
        </p:spPr>
        <p:txBody>
          <a:bodyPr/>
          <a:lstStyle/>
          <a:p>
            <a:pPr algn="just" eaLnBrk="1" hangingPunct="1">
              <a:buNone/>
            </a:pPr>
            <a:r>
              <a:rPr lang="en-US" i="1" dirty="0" smtClean="0"/>
              <a:t>   </a:t>
            </a:r>
            <a:r>
              <a:rPr lang="el-GR" i="1" dirty="0" smtClean="0"/>
              <a:t>Ο </a:t>
            </a:r>
            <a:r>
              <a:rPr lang="el-GR" i="1" dirty="0" err="1" smtClean="0"/>
              <a:t>μετανεωτερικός</a:t>
            </a:r>
            <a:r>
              <a:rPr lang="el-GR" i="1" dirty="0" smtClean="0"/>
              <a:t>, μετααποικιακός κόσμος, ο κόσμος των ραγδαίων αλλαγών, είναι ένας κόσμος όπου οι πολιτικές, οικονομικές και κοινωνικές κρίσεις βαθαίνουν.  Σε ένα τέτοιο </a:t>
            </a:r>
            <a:r>
              <a:rPr lang="el-GR" i="1" u="sng" dirty="0" smtClean="0"/>
              <a:t>κυλιόμενο παρόν,</a:t>
            </a:r>
            <a:r>
              <a:rPr lang="el-GR" i="1" dirty="0" smtClean="0"/>
              <a:t> μέσα σε αυτή τη γενικότερη </a:t>
            </a:r>
            <a:r>
              <a:rPr lang="el-GR" i="1" u="sng" dirty="0" smtClean="0"/>
              <a:t>αίσθηση απώλειας </a:t>
            </a:r>
            <a:r>
              <a:rPr lang="el-GR" i="1" dirty="0" smtClean="0"/>
              <a:t>σύμφωνα με τον </a:t>
            </a:r>
            <a:r>
              <a:rPr lang="en-US" i="1" u="sng" dirty="0" err="1" smtClean="0"/>
              <a:t>Lowental</a:t>
            </a:r>
            <a:r>
              <a:rPr lang="el-GR" i="1" u="sng" dirty="0" smtClean="0"/>
              <a:t> (1996)</a:t>
            </a:r>
            <a:r>
              <a:rPr lang="el-GR" i="1" dirty="0" smtClean="0"/>
              <a:t> διατηρούμε τη ρότα μας μόνο αν αγκιστρωθούμε σε κάποια απομεινάρια σταθερότητας, αν προσπαθήσουμε να αποκαταστήσουμε και να θωρακίσουμε αυτή τη θρυμματισμένη μας αίσθηση του Εαυτού.</a:t>
            </a:r>
            <a:endParaRPr lang="el-GR" dirty="0" smtClean="0"/>
          </a:p>
          <a:p>
            <a:pPr algn="just" eaLnBrk="1" hangingPunct="1"/>
            <a:endParaRPr lang="el-GR" dirty="0" smtClean="0"/>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p:txBody>
          <a:bodyPr/>
          <a:lstStyle/>
          <a:p>
            <a:pPr eaLnBrk="1" hangingPunct="1"/>
            <a:endParaRPr lang="el-GR" smtClean="0"/>
          </a:p>
        </p:txBody>
      </p:sp>
      <p:sp>
        <p:nvSpPr>
          <p:cNvPr id="3" name="2 - Θέση περιεχομένου"/>
          <p:cNvSpPr>
            <a:spLocks noGrp="1"/>
          </p:cNvSpPr>
          <p:nvPr>
            <p:ph idx="1"/>
          </p:nvPr>
        </p:nvSpPr>
        <p:spPr>
          <a:xfrm>
            <a:off x="457200" y="285750"/>
            <a:ext cx="8229600" cy="6572250"/>
          </a:xfrm>
        </p:spPr>
        <p:txBody>
          <a:bodyPr rtlCol="0">
            <a:normAutofit fontScale="92500" lnSpcReduction="10000"/>
          </a:bodyPr>
          <a:lstStyle/>
          <a:p>
            <a:pPr eaLnBrk="1" fontAlgn="auto" hangingPunct="1">
              <a:spcAft>
                <a:spcPts val="0"/>
              </a:spcAft>
              <a:buFont typeface="Arial" pitchFamily="34" charset="0"/>
              <a:buNone/>
              <a:defRPr/>
            </a:pPr>
            <a:r>
              <a:rPr lang="el-GR" dirty="0" smtClean="0"/>
              <a:t>    Σύμφωνα με την Αρχαιολογική Υπηρεσία, το μνημείο μπορεί να χρησιμοποιείται 14 φορές τον χρόνο. Ακολούθως δήλωσε πως είναι σημαντικότερο μνημείο από το Λευκό Πύργο, ειδικότερα για μια περιοχή που είναι υποβαθμισμένη, όπου ''δεν μπορεί να πάει καλά - καλά η ίδια η αστυνομία''. Παράλληλα, αποκάλυψε ότι είναι στις προθέσεις του δήμου όσο και της Αρχαιολογικής Υπηρεσίας η Ροτόντα να </a:t>
            </a:r>
            <a:r>
              <a:rPr lang="el-GR" dirty="0" err="1" smtClean="0"/>
              <a:t>αδερφοποιηθεί</a:t>
            </a:r>
            <a:r>
              <a:rPr lang="el-GR" dirty="0" smtClean="0"/>
              <a:t> με το Πάνθεον της Ρώμης.</a:t>
            </a:r>
            <a:br>
              <a:rPr lang="el-GR" dirty="0" smtClean="0"/>
            </a:br>
            <a:r>
              <a:rPr lang="el-GR" dirty="0" smtClean="0"/>
              <a:t/>
            </a:r>
            <a:br>
              <a:rPr lang="el-GR" dirty="0" smtClean="0"/>
            </a:br>
            <a:r>
              <a:rPr lang="el-GR" dirty="0" smtClean="0"/>
              <a:t>Ολοκληρώνοντας επανέλαβε πως δεν πρέπει να υπάρχουν εντάσεις καθώς η τοποθέτηση σταυρού δε σημαίνει ότι παραδίδεται αυτόματα στην Εκκλησία.</a:t>
            </a:r>
          </a:p>
          <a:p>
            <a:pPr eaLnBrk="1" fontAlgn="auto" hangingPunct="1">
              <a:spcAft>
                <a:spcPts val="0"/>
              </a:spcAft>
              <a:buFont typeface="Arial" pitchFamily="34" charset="0"/>
              <a:buChar char="•"/>
              <a:defRPr/>
            </a:pPr>
            <a:endParaRPr lang="el-GR" dirty="0"/>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p:txBody>
          <a:bodyPr/>
          <a:lstStyle/>
          <a:p>
            <a:pPr eaLnBrk="1" hangingPunct="1"/>
            <a:endParaRPr lang="el-GR" smtClean="0"/>
          </a:p>
        </p:txBody>
      </p:sp>
      <p:sp>
        <p:nvSpPr>
          <p:cNvPr id="3" name="2 - Θέση περιεχομένου"/>
          <p:cNvSpPr>
            <a:spLocks noGrp="1"/>
          </p:cNvSpPr>
          <p:nvPr>
            <p:ph idx="1"/>
          </p:nvPr>
        </p:nvSpPr>
        <p:spPr>
          <a:xfrm>
            <a:off x="457200" y="214313"/>
            <a:ext cx="8229600" cy="6643687"/>
          </a:xfrm>
        </p:spPr>
        <p:txBody>
          <a:bodyPr rtlCol="0">
            <a:normAutofit fontScale="85000" lnSpcReduction="20000"/>
          </a:bodyPr>
          <a:lstStyle/>
          <a:p>
            <a:pPr eaLnBrk="1" fontAlgn="auto" hangingPunct="1">
              <a:spcAft>
                <a:spcPts val="0"/>
              </a:spcAft>
              <a:buFont typeface="Arial" pitchFamily="34" charset="0"/>
              <a:buNone/>
              <a:defRPr/>
            </a:pPr>
            <a:r>
              <a:rPr lang="el-GR" b="1" i="1" dirty="0" smtClean="0"/>
              <a:t>    «Μνημείο, μουσείο και ναός μαζί η Ροτόντα παραδίδεται και αποδίδεται απόψε με την διαχρονική ιερότητα που της αξίζει σε μια συμφιλιωτική προς πάσα κατεύθυνση βραδιά στην πόλη και την οικουμένη»</a:t>
            </a:r>
          </a:p>
          <a:p>
            <a:pPr eaLnBrk="1" fontAlgn="auto" hangingPunct="1">
              <a:spcAft>
                <a:spcPts val="0"/>
              </a:spcAft>
              <a:buFont typeface="Arial" pitchFamily="34" charset="0"/>
              <a:buNone/>
              <a:defRPr/>
            </a:pPr>
            <a:endParaRPr lang="el-GR" b="1" dirty="0" smtClean="0"/>
          </a:p>
          <a:p>
            <a:pPr eaLnBrk="1" fontAlgn="auto" hangingPunct="1">
              <a:spcAft>
                <a:spcPts val="0"/>
              </a:spcAft>
              <a:buFont typeface="Arial" pitchFamily="34" charset="0"/>
              <a:buNone/>
              <a:defRPr/>
            </a:pPr>
            <a:r>
              <a:rPr lang="el-GR" dirty="0" smtClean="0"/>
              <a:t>    Με τις παραπάνω υπογραμμίσεις και μετά το τέλος σειράς ολιγόλογων χαιρετισμών που προηγήθηκαν από την γενική γραμματέα του υπουργείου Πολιτισμού Μαρία Ανδρεάδη </a:t>
            </a:r>
            <a:r>
              <a:rPr lang="el-GR" dirty="0" err="1" smtClean="0"/>
              <a:t>Βλαζάκη</a:t>
            </a:r>
            <a:r>
              <a:rPr lang="el-GR" dirty="0" smtClean="0"/>
              <a:t> (η οποία διάβασε τον χαιρετισμό του υπουργού Αριστείδη Μπαλτά ), του δημάρχου Θεσσαλονίκης Γιάννη </a:t>
            </a:r>
            <a:r>
              <a:rPr lang="el-GR" dirty="0" err="1" smtClean="0"/>
              <a:t>Μπουτάρη</a:t>
            </a:r>
            <a:r>
              <a:rPr lang="el-GR" dirty="0" smtClean="0"/>
              <a:t> και της προέδρου της εθνικής επιτροπής της UNESCO Καίτης </a:t>
            </a:r>
            <a:r>
              <a:rPr lang="el-GR" dirty="0" err="1" smtClean="0"/>
              <a:t>Τζιτζικώστα</a:t>
            </a:r>
            <a:r>
              <a:rPr lang="el-GR" dirty="0" smtClean="0"/>
              <a:t>, ο προϊστάμενος της εφορείας Αρχαιοτήτων Θεσσαλονίκης Σταμάτης </a:t>
            </a:r>
            <a:r>
              <a:rPr lang="el-GR" dirty="0" err="1" smtClean="0"/>
              <a:t>Χονδρογιάννης</a:t>
            </a:r>
            <a:r>
              <a:rPr lang="el-GR" dirty="0" smtClean="0"/>
              <a:t> παρέδωσε το εντυπωσιακό μνημείο στην πόλη στη διάρκεια της τελετής που πραγματοποιήθηκε στον ανακαινισθέντα χώρο του εντυπωσιακού μνημείου.</a:t>
            </a:r>
          </a:p>
          <a:p>
            <a:pPr eaLnBrk="1" fontAlgn="auto" hangingPunct="1">
              <a:spcAft>
                <a:spcPts val="0"/>
              </a:spcAft>
              <a:buFont typeface="Arial" pitchFamily="34" charset="0"/>
              <a:buChar char="•"/>
              <a:defRPr/>
            </a:pPr>
            <a:endParaRPr lang="el-GR" dirty="0"/>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p:txBody>
          <a:bodyPr/>
          <a:lstStyle/>
          <a:p>
            <a:pPr eaLnBrk="1" hangingPunct="1"/>
            <a:endParaRPr lang="el-GR" smtClean="0"/>
          </a:p>
        </p:txBody>
      </p:sp>
      <p:sp>
        <p:nvSpPr>
          <p:cNvPr id="3" name="2 - Θέση περιεχομένου"/>
          <p:cNvSpPr>
            <a:spLocks noGrp="1"/>
          </p:cNvSpPr>
          <p:nvPr>
            <p:ph idx="1"/>
          </p:nvPr>
        </p:nvSpPr>
        <p:spPr>
          <a:xfrm>
            <a:off x="0" y="285750"/>
            <a:ext cx="9144000" cy="6572250"/>
          </a:xfrm>
        </p:spPr>
        <p:txBody>
          <a:bodyPr rtlCol="0">
            <a:normAutofit fontScale="92500" lnSpcReduction="10000"/>
          </a:bodyPr>
          <a:lstStyle/>
          <a:p>
            <a:pPr eaLnBrk="1" fontAlgn="auto" hangingPunct="1">
              <a:spcAft>
                <a:spcPts val="0"/>
              </a:spcAft>
              <a:buFont typeface="Arial" pitchFamily="34" charset="0"/>
              <a:buChar char="•"/>
              <a:defRPr/>
            </a:pPr>
            <a:r>
              <a:rPr lang="el-GR" dirty="0" smtClean="0"/>
              <a:t>Στο χαιρετισμό του ο υπουργός Πολιτισμού </a:t>
            </a:r>
            <a:r>
              <a:rPr lang="el-GR" dirty="0" err="1" smtClean="0"/>
              <a:t>κ.Μπαλτάς</a:t>
            </a:r>
            <a:r>
              <a:rPr lang="el-GR" dirty="0" smtClean="0"/>
              <a:t> τόνισε τον "ισχυρό διαπολιτισμικό συμβολισμό της Ροτόντας" που "ενώνει διαφορετικούς κόσμους" ενώ συνεχάρη όσους εργάστηκαν προκειμένου να συντελεσθεί ένα σπουδαίο έργο συντήρησης, αναστήλωσης και αποκατάστασης του μνημείου«</a:t>
            </a:r>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r>
              <a:rPr lang="el-GR" dirty="0" smtClean="0"/>
              <a:t>Στο δικό της χαιρετισμό τέλος η πρόεδρος της εθνικής επιτροπής της UNESCO Καίτη </a:t>
            </a:r>
            <a:r>
              <a:rPr lang="el-GR" dirty="0" err="1" smtClean="0"/>
              <a:t>Τζιτζικώστα</a:t>
            </a:r>
            <a:r>
              <a:rPr lang="el-GR" dirty="0" smtClean="0"/>
              <a:t> αναφέρθηκε στα 17 (από τα 1007 που υπάρχουν στον κόσμο) μνημεία του καταλόγου της UNESCO που υπάρχουν στον ελληνικό χώρο (στα οποία εντάσσεται και η Ροτόντα) υπογραμμίζοντας πως "πολιτισμός , τουρισμός και βιώσιμη ανάπτυξη είναι έννοιες αλληλένδετες και μπορούν να αποδώσουν καρπούς"</a:t>
            </a:r>
          </a:p>
          <a:p>
            <a:pPr eaLnBrk="1" fontAlgn="auto" hangingPunct="1">
              <a:spcAft>
                <a:spcPts val="0"/>
              </a:spcAft>
              <a:buFont typeface="Arial" pitchFamily="34" charset="0"/>
              <a:buChar char="•"/>
              <a:defRPr/>
            </a:pPr>
            <a:endParaRPr lang="el-GR" dirty="0"/>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p:txBody>
          <a:bodyPr/>
          <a:lstStyle/>
          <a:p>
            <a:pPr eaLnBrk="1" hangingPunct="1"/>
            <a:r>
              <a:rPr lang="el-GR" smtClean="0"/>
              <a:t>Γενί τζαμί, Θεσσαλονίκη</a:t>
            </a:r>
          </a:p>
        </p:txBody>
      </p:sp>
      <p:pic>
        <p:nvPicPr>
          <p:cNvPr id="44035" name="Picture 2" descr="C:\Users\Χρήστης\Desktop\BRIme6NCAAEcfTp.jpg"/>
          <p:cNvPicPr>
            <a:picLocks noGrp="1" noChangeAspect="1" noChangeArrowheads="1"/>
          </p:cNvPicPr>
          <p:nvPr>
            <p:ph idx="1"/>
          </p:nvPr>
        </p:nvPicPr>
        <p:blipFill>
          <a:blip r:embed="rId2"/>
          <a:srcRect/>
          <a:stretch>
            <a:fillRect/>
          </a:stretch>
        </p:blipFill>
        <p:spPr>
          <a:xfrm>
            <a:off x="1071563" y="1500188"/>
            <a:ext cx="7000875" cy="4929187"/>
          </a:xfrm>
          <a:noFill/>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p:cNvSpPr>
          <p:nvPr>
            <p:ph type="title"/>
          </p:nvPr>
        </p:nvSpPr>
        <p:spPr/>
        <p:txBody>
          <a:bodyPr/>
          <a:lstStyle/>
          <a:p>
            <a:pPr eaLnBrk="1" hangingPunct="1"/>
            <a:endParaRPr lang="el-GR" smtClean="0"/>
          </a:p>
        </p:txBody>
      </p:sp>
      <p:pic>
        <p:nvPicPr>
          <p:cNvPr id="45059" name="Picture 2" descr="C:\Users\Χρήστης\Desktop\orchidees.jpg"/>
          <p:cNvPicPr>
            <a:picLocks noGrp="1" noChangeAspect="1" noChangeArrowheads="1"/>
          </p:cNvPicPr>
          <p:nvPr>
            <p:ph idx="1"/>
          </p:nvPr>
        </p:nvPicPr>
        <p:blipFill>
          <a:blip r:embed="rId2"/>
          <a:srcRect/>
          <a:stretch>
            <a:fillRect/>
          </a:stretch>
        </p:blipFill>
        <p:spPr>
          <a:xfrm>
            <a:off x="984250" y="571500"/>
            <a:ext cx="7175500" cy="5554663"/>
          </a:xfrm>
          <a:noFill/>
        </p:spPr>
      </p:pic>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p:txBody>
          <a:bodyPr/>
          <a:lstStyle/>
          <a:p>
            <a:pPr eaLnBrk="1" hangingPunct="1"/>
            <a:endParaRPr lang="el-GR" smtClean="0"/>
          </a:p>
        </p:txBody>
      </p:sp>
      <p:pic>
        <p:nvPicPr>
          <p:cNvPr id="46083" name="Picture 2" descr="C:\Users\Χρήστης\Desktop\140px-1902_1912_Yeni_Mosque_old_cart_postale_Thessaloniki_Greece.jpg"/>
          <p:cNvPicPr>
            <a:picLocks noGrp="1" noChangeAspect="1" noChangeArrowheads="1"/>
          </p:cNvPicPr>
          <p:nvPr>
            <p:ph idx="1"/>
          </p:nvPr>
        </p:nvPicPr>
        <p:blipFill>
          <a:blip r:embed="rId2"/>
          <a:srcRect/>
          <a:stretch>
            <a:fillRect/>
          </a:stretch>
        </p:blipFill>
        <p:spPr>
          <a:xfrm>
            <a:off x="1214438" y="571500"/>
            <a:ext cx="7215187" cy="5643563"/>
          </a:xfrm>
          <a:noFill/>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title"/>
          </p:nvPr>
        </p:nvSpPr>
        <p:spPr>
          <a:xfrm>
            <a:off x="457200" y="274638"/>
            <a:ext cx="8229600" cy="46037"/>
          </a:xfrm>
        </p:spPr>
        <p:txBody>
          <a:bodyPr/>
          <a:lstStyle/>
          <a:p>
            <a:pPr eaLnBrk="1" hangingPunct="1"/>
            <a:endParaRPr lang="el-GR" smtClean="0"/>
          </a:p>
        </p:txBody>
      </p:sp>
      <p:sp>
        <p:nvSpPr>
          <p:cNvPr id="47107" name="2 - Θέση περιεχομένου"/>
          <p:cNvSpPr>
            <a:spLocks noGrp="1"/>
          </p:cNvSpPr>
          <p:nvPr>
            <p:ph idx="1"/>
          </p:nvPr>
        </p:nvSpPr>
        <p:spPr>
          <a:xfrm>
            <a:off x="0" y="0"/>
            <a:ext cx="9144000" cy="6126163"/>
          </a:xfrm>
        </p:spPr>
        <p:txBody>
          <a:bodyPr/>
          <a:lstStyle/>
          <a:p>
            <a:pPr eaLnBrk="1" hangingPunct="1"/>
            <a:r>
              <a:rPr lang="el-GR" sz="2400" smtClean="0"/>
              <a:t>Χτίστηκε το 1902 από τον Ιταλό αρχιτέκτονα Βιταλιάνο Ποζέλι (Vitaliano Poselli) και χρησίμευε ως τόπος λατρείας για τους Εβραίους που είχαν εξισλαμιστεί, τους επονομαζόμενους Ντονμέδες (Dönme/Donmeh). Έχει δύο ορόφους και συμβαδίζει με την εκλεκτικιστική αρχιτεκτονική του 20ού αιώνα.</a:t>
            </a:r>
          </a:p>
          <a:p>
            <a:pPr eaLnBrk="1" hangingPunct="1"/>
            <a:r>
              <a:rPr lang="el-GR" sz="2400" smtClean="0"/>
              <a:t>Μετά την ανταλλαγή (1923-1924), στέγασε για μικρό διάστημα πρόσφυγες, και από το 1925 έως το 1963 χρησιμοποιήθηκε ως αρχαιολογικό μουσείο της πόλης. Σήμερα είναι εκθεσιακός χώρος του Δήμου Θεσσαλονίκης. </a:t>
            </a:r>
            <a:r>
              <a:rPr lang="el-GR" sz="2400" baseline="30000" smtClean="0"/>
              <a:t>[</a:t>
            </a:r>
            <a:endParaRPr lang="el-GR" sz="2400" smtClean="0"/>
          </a:p>
          <a:p>
            <a:pPr eaLnBrk="1" hangingPunct="1"/>
            <a:r>
              <a:rPr lang="el-GR" sz="2400" smtClean="0"/>
              <a:t>Το κτίριο συνδυάζει τη μουσουλμανική παράδοση με τον αρχιτεκτονικό συρμό του καιρού του (εκλεκτικιστικά στοιχεία που χρησιμοποίησε ο αρχιτέκτονας και σε πολλά άλλα κτίριά του, που σώζονται στην πόλη, όπως στο Διοικητήριο, το κτίριο της παλιάς Φιλοσοφικής, το Γ' Σώμα Στρατού, τη βίλα Αλλατίνι κ.ά.).</a:t>
            </a:r>
          </a:p>
          <a:p>
            <a:pPr eaLnBrk="1" hangingPunct="1"/>
            <a:r>
              <a:rPr lang="el-GR" sz="2400" smtClean="0"/>
              <a:t>Στο προαύλιό του φυλάσσεται πλούσια συλλογή μαρμάρινων γλυπτών της Ρωμαϊκής εποχής και των πρωτοχριστιανικών χρόνων (σαρκοφάγοι, επιτύμβια, ανάγλυφα, τιμητικές και ταφικές στήλες κ.λ.π.) από ολόκληρη τη Θεσσαλονίκη.</a:t>
            </a:r>
          </a:p>
          <a:p>
            <a:pPr eaLnBrk="1" hangingPunct="1"/>
            <a:endParaRPr lang="el-GR" sz="2400" smtClean="0"/>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Τίτλος"/>
          <p:cNvSpPr>
            <a:spLocks noGrp="1"/>
          </p:cNvSpPr>
          <p:nvPr>
            <p:ph type="title"/>
          </p:nvPr>
        </p:nvSpPr>
        <p:spPr>
          <a:xfrm>
            <a:off x="457200" y="0"/>
            <a:ext cx="8229600" cy="785813"/>
          </a:xfrm>
        </p:spPr>
        <p:txBody>
          <a:bodyPr/>
          <a:lstStyle/>
          <a:p>
            <a:pPr eaLnBrk="1" hangingPunct="1"/>
            <a:r>
              <a:rPr lang="el-GR" smtClean="0"/>
              <a:t>Αλατζά Ιμαρέτ, Θεσσαλονίκη</a:t>
            </a:r>
          </a:p>
        </p:txBody>
      </p:sp>
      <p:sp>
        <p:nvSpPr>
          <p:cNvPr id="48131" name="2 - Θέση περιεχομένου"/>
          <p:cNvSpPr>
            <a:spLocks noGrp="1"/>
          </p:cNvSpPr>
          <p:nvPr>
            <p:ph idx="1"/>
          </p:nvPr>
        </p:nvSpPr>
        <p:spPr>
          <a:xfrm>
            <a:off x="0" y="642938"/>
            <a:ext cx="9144000" cy="5483225"/>
          </a:xfrm>
        </p:spPr>
        <p:txBody>
          <a:bodyPr/>
          <a:lstStyle/>
          <a:p>
            <a:pPr eaLnBrk="1" hangingPunct="1"/>
            <a:r>
              <a:rPr lang="el-GR" sz="2400" smtClean="0"/>
              <a:t>Σύμφωνα με επιγραφή στην είσοδο του κτηρίου, το Αλατζά Ιμαρέτ ιδρύθηκε το Φεβρουάριο του 1484</a:t>
            </a:r>
            <a:r>
              <a:rPr lang="el-GR" sz="2400" baseline="30000" smtClean="0"/>
              <a:t> </a:t>
            </a:r>
            <a:r>
              <a:rPr lang="el-GR" sz="2400" smtClean="0"/>
              <a:t> από τον Ινογκιολού Ισ(χ)άκ Πασά, ο οποίος ήταν Μεγάλος Βεζίρης  επί Μωάμεθ Β' και αργότερα επί Βαγιαζίτ Β' βαλής της Θεσσαλονίκης.</a:t>
            </a:r>
          </a:p>
          <a:p>
            <a:pPr eaLnBrk="1" hangingPunct="1"/>
            <a:r>
              <a:rPr lang="el-GR" sz="2400" smtClean="0"/>
              <a:t>Ο χώρος λειτουργούσε ως ιμαρέτ (πτωχοκομείο), μεντρεσές (ιερατική σχολή) και χώρος προσευχής ενώ έλαβε σταδιακά τη σημερινή του μορφή. Το όνομα </a:t>
            </a:r>
            <a:r>
              <a:rPr lang="el-GR" sz="2400" i="1" smtClean="0"/>
              <a:t>Αλατζά</a:t>
            </a:r>
            <a:r>
              <a:rPr lang="el-GR" sz="2400" smtClean="0"/>
              <a:t> τα οφείλει στον πολύχρωμο μιναρέ του (αλατζά=χρωματιστός) Για την εύρυθμη λειτουργία του ιδρύματος, ο κτήτοράς του, παραχώρησε μεταξύ άλλων σημαντικό χρηματικό ποσό αλλά και τα μισά έσοδα από τη φορολόγηση της Γαλάτιστας  της Χαλκιδικής. Μάλιστα, κατά τον 17ο αιώνα το Αλατζά Ιμαρέτ είχε αναδειχτεί ως ένα από τα σημαντικότερα ιδρύματα της πόλης</a:t>
            </a:r>
            <a:r>
              <a:rPr lang="el-GR" sz="2400" baseline="30000" smtClean="0"/>
              <a:t>[</a:t>
            </a:r>
            <a:r>
              <a:rPr lang="el-GR" sz="2400" smtClean="0"/>
              <a:t>. Το 1970, με αφορμή την κατάρρευση του βόρειου τμήματος του προστώου κατά το προηγούμενο έτος, πραγματοποιήθηκαν για πρώτη φορά έργα συντήρησης τα οποία επαναλήφθηκαν το 1993-1996</a:t>
            </a:r>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Τίτλος"/>
          <p:cNvSpPr>
            <a:spLocks noGrp="1"/>
          </p:cNvSpPr>
          <p:nvPr>
            <p:ph type="title"/>
          </p:nvPr>
        </p:nvSpPr>
        <p:spPr/>
        <p:txBody>
          <a:bodyPr/>
          <a:lstStyle/>
          <a:p>
            <a:pPr eaLnBrk="1" hangingPunct="1"/>
            <a:endParaRPr lang="el-GR" smtClean="0"/>
          </a:p>
        </p:txBody>
      </p:sp>
      <p:sp>
        <p:nvSpPr>
          <p:cNvPr id="50179" name="2 - Θέση περιεχομένου"/>
          <p:cNvSpPr>
            <a:spLocks noGrp="1"/>
          </p:cNvSpPr>
          <p:nvPr>
            <p:ph idx="1"/>
          </p:nvPr>
        </p:nvSpPr>
        <p:spPr>
          <a:xfrm>
            <a:off x="642910" y="1000108"/>
            <a:ext cx="7358114" cy="5126055"/>
          </a:xfrm>
        </p:spPr>
        <p:txBody>
          <a:bodyPr/>
          <a:lstStyle/>
          <a:p>
            <a:pPr eaLnBrk="1" hangingPunct="1"/>
            <a:r>
              <a:rPr lang="el-GR" dirty="0" smtClean="0"/>
              <a:t>Η ονομασία Αλατζά </a:t>
            </a:r>
            <a:r>
              <a:rPr lang="el-GR" dirty="0" err="1" smtClean="0"/>
              <a:t>Ιμαρέτ</a:t>
            </a:r>
            <a:r>
              <a:rPr lang="el-GR" dirty="0" smtClean="0"/>
              <a:t> οφείλεται στους πολύχρωμους λίθους (</a:t>
            </a:r>
            <a:r>
              <a:rPr lang="el-GR" dirty="0" err="1" smtClean="0"/>
              <a:t>alaça</a:t>
            </a:r>
            <a:r>
              <a:rPr lang="el-GR" dirty="0" smtClean="0"/>
              <a:t>) σε ρομβοειδή σχήματα που κοσμούσαν το μιναρέ του τζαμιού. Από τον πολύχρωμο μιναρέ σήμερα σώζεται μόνο η βάση του</a:t>
            </a:r>
          </a:p>
          <a:p>
            <a:pPr eaLnBrk="1" hangingPunct="1"/>
            <a:endParaRPr lang="el-GR" sz="2400" dirty="0" smtClean="0"/>
          </a:p>
          <a:p>
            <a:pPr eaLnBrk="1" hangingPunct="1"/>
            <a:endParaRPr lang="el-GR" sz="2400" dirty="0" smtClean="0"/>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Τίτλος"/>
          <p:cNvSpPr>
            <a:spLocks noGrp="1"/>
          </p:cNvSpPr>
          <p:nvPr>
            <p:ph type="title"/>
          </p:nvPr>
        </p:nvSpPr>
        <p:spPr/>
        <p:txBody>
          <a:bodyPr/>
          <a:lstStyle/>
          <a:p>
            <a:pPr eaLnBrk="1" hangingPunct="1"/>
            <a:endParaRPr lang="el-GR" smtClean="0"/>
          </a:p>
        </p:txBody>
      </p:sp>
      <p:pic>
        <p:nvPicPr>
          <p:cNvPr id="51203" name="Picture 2" descr="C:\Users\Χρήστης\Desktop\images.jpg"/>
          <p:cNvPicPr>
            <a:picLocks noGrp="1" noChangeAspect="1" noChangeArrowheads="1"/>
          </p:cNvPicPr>
          <p:nvPr>
            <p:ph idx="1"/>
          </p:nvPr>
        </p:nvPicPr>
        <p:blipFill>
          <a:blip r:embed="rId2"/>
          <a:srcRect/>
          <a:stretch>
            <a:fillRect/>
          </a:stretch>
        </p:blipFill>
        <p:spPr>
          <a:xfrm>
            <a:off x="785813" y="571500"/>
            <a:ext cx="7572375" cy="5786438"/>
          </a:xfr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Ο ενεργός ρόλος της </a:t>
            </a:r>
            <a:r>
              <a:rPr lang="en-US" dirty="0" smtClean="0"/>
              <a:t>UNESCO</a:t>
            </a:r>
            <a:r>
              <a:rPr lang="el-GR" dirty="0" smtClean="0"/>
              <a:t> </a:t>
            </a:r>
            <a:r>
              <a:rPr lang="el-GR" dirty="0" smtClean="0"/>
              <a:t/>
            </a:r>
            <a:br>
              <a:rPr lang="el-GR" dirty="0" smtClean="0"/>
            </a:br>
            <a:r>
              <a:rPr lang="el-GR" dirty="0" smtClean="0"/>
              <a:t>από </a:t>
            </a:r>
            <a:r>
              <a:rPr lang="el-GR" dirty="0" smtClean="0"/>
              <a:t>το 1945</a:t>
            </a:r>
            <a:endParaRPr lang="el-GR" dirty="0"/>
          </a:p>
        </p:txBody>
      </p:sp>
      <p:sp>
        <p:nvSpPr>
          <p:cNvPr id="3" name="2 - Θέση περιεχομένου"/>
          <p:cNvSpPr>
            <a:spLocks noGrp="1"/>
          </p:cNvSpPr>
          <p:nvPr>
            <p:ph idx="1"/>
          </p:nvPr>
        </p:nvSpPr>
        <p:spPr/>
        <p:txBody>
          <a:bodyPr rtlCol="0">
            <a:normAutofit/>
          </a:bodyPr>
          <a:lstStyle/>
          <a:p>
            <a:pPr eaLnBrk="1" fontAlgn="auto" hangingPunct="1">
              <a:spcAft>
                <a:spcPts val="0"/>
              </a:spcAft>
              <a:buNone/>
              <a:defRPr/>
            </a:pPr>
            <a:r>
              <a:rPr lang="el-GR" dirty="0" smtClean="0"/>
              <a:t>   </a:t>
            </a:r>
            <a:r>
              <a:rPr lang="el-GR" sz="3600" dirty="0" smtClean="0"/>
              <a:t>Έχει κηρύξει ως προστατευόμενες περισσότερες από 900 τοποθεσίες σε ολόκληρο τον κόσμο θέτοντας σε λειτουργία νέες μορφές κρατικής νομοθεσίας και πολιτικής συνείδησης (πχ στην Αγγλία οι αρχαιολογικές θέσεις έχουν υπερβεί τις 675.000 ενώ έχουν αυξηθεί κατά 117% από το 1983!)</a:t>
            </a:r>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Τίτλος"/>
          <p:cNvSpPr>
            <a:spLocks noGrp="1"/>
          </p:cNvSpPr>
          <p:nvPr>
            <p:ph type="title"/>
          </p:nvPr>
        </p:nvSpPr>
        <p:spPr/>
        <p:txBody>
          <a:bodyPr/>
          <a:lstStyle/>
          <a:p>
            <a:pPr eaLnBrk="1" hangingPunct="1"/>
            <a:endParaRPr lang="el-GR" smtClean="0"/>
          </a:p>
        </p:txBody>
      </p:sp>
      <p:pic>
        <p:nvPicPr>
          <p:cNvPr id="52227" name="Picture 2" descr="C:\Users\Χρήστης\Desktop\AnoPoli_Image_95.jpg"/>
          <p:cNvPicPr>
            <a:picLocks noGrp="1" noChangeAspect="1" noChangeArrowheads="1"/>
          </p:cNvPicPr>
          <p:nvPr>
            <p:ph idx="1"/>
          </p:nvPr>
        </p:nvPicPr>
        <p:blipFill>
          <a:blip r:embed="rId2" cstate="print"/>
          <a:srcRect/>
          <a:stretch>
            <a:fillRect/>
          </a:stretch>
        </p:blipFill>
        <p:spPr>
          <a:xfrm>
            <a:off x="571500" y="428625"/>
            <a:ext cx="7858125" cy="6072188"/>
          </a:xfrm>
          <a:noFill/>
        </p:spPr>
      </p:pic>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Τίτλος"/>
          <p:cNvSpPr>
            <a:spLocks noGrp="1"/>
          </p:cNvSpPr>
          <p:nvPr>
            <p:ph type="title"/>
          </p:nvPr>
        </p:nvSpPr>
        <p:spPr/>
        <p:txBody>
          <a:bodyPr/>
          <a:lstStyle/>
          <a:p>
            <a:pPr eaLnBrk="1" hangingPunct="1"/>
            <a:endParaRPr lang="el-GR" smtClean="0"/>
          </a:p>
        </p:txBody>
      </p:sp>
      <p:sp>
        <p:nvSpPr>
          <p:cNvPr id="53251" name="2 - Θέση περιεχομένου"/>
          <p:cNvSpPr>
            <a:spLocks noGrp="1"/>
          </p:cNvSpPr>
          <p:nvPr>
            <p:ph idx="1"/>
          </p:nvPr>
        </p:nvSpPr>
        <p:spPr>
          <a:xfrm>
            <a:off x="0" y="428625"/>
            <a:ext cx="9144000" cy="5697538"/>
          </a:xfrm>
        </p:spPr>
        <p:txBody>
          <a:bodyPr/>
          <a:lstStyle/>
          <a:p>
            <a:pPr eaLnBrk="1" hangingPunct="1"/>
            <a:r>
              <a:rPr lang="el-GR" sz="2800" b="1" smtClean="0"/>
              <a:t>Ο Κωνσταντίνος Γιάνναρης</a:t>
            </a:r>
            <a:r>
              <a:rPr lang="el-GR" sz="2800" smtClean="0"/>
              <a:t> και ο </a:t>
            </a:r>
            <a:r>
              <a:rPr lang="el-GR" sz="2800" b="1" smtClean="0"/>
              <a:t>Mark Mazower</a:t>
            </a:r>
            <a:r>
              <a:rPr lang="el-GR" sz="2800" smtClean="0"/>
              <a:t> παρουσιάζουν στο</a:t>
            </a:r>
            <a:r>
              <a:rPr lang="el-GR" sz="2800" b="1" smtClean="0"/>
              <a:t> Αλατζά Ιμαρέτ</a:t>
            </a:r>
            <a:r>
              <a:rPr lang="el-GR" sz="2800" smtClean="0"/>
              <a:t> στη </a:t>
            </a:r>
            <a:r>
              <a:rPr lang="el-GR" sz="2800" b="1" smtClean="0"/>
              <a:t>Θεσσαλονίκη</a:t>
            </a:r>
            <a:r>
              <a:rPr lang="el-GR" sz="2800" smtClean="0"/>
              <a:t> την εγκατάσταση της ταινίας </a:t>
            </a:r>
            <a:r>
              <a:rPr lang="el-GR" sz="2800" b="1" smtClean="0"/>
              <a:t>Techniques of the Body.</a:t>
            </a:r>
            <a:endParaRPr lang="el-GR" sz="2800" smtClean="0"/>
          </a:p>
          <a:p>
            <a:pPr eaLnBrk="1" hangingPunct="1"/>
            <a:r>
              <a:rPr lang="el-GR" sz="2800" smtClean="0"/>
              <a:t>Η ταινία </a:t>
            </a:r>
            <a:r>
              <a:rPr lang="el-GR" sz="2800" b="1" smtClean="0"/>
              <a:t>Techniques of the Body</a:t>
            </a:r>
            <a:r>
              <a:rPr lang="el-GR" sz="2800" smtClean="0"/>
              <a:t> εξερευνά τη μνήμη του πολέμου, της εξορίας και τις μαζικές μετακινήσεις πληθυσμών στο παρελθόν, θέτοντας το ερώτημα της δικής μας αντίδρασης στον αντίκτυπό τους σήμερα. Το ανθρώπινο σώμα κινείται, η κάμερα καταγράφει και επιβάλλει. Ποιος είναι ο ξένος στην πόλη; Ο φόβος, η ανάγκη και το καλωσόρισμα λειτουργούν διαδραστικά στην περίπτωση της ελληνικής εμπειρίας του σήμερα, αλλά των προηγούμενων αιώνων.</a:t>
            </a:r>
          </a:p>
          <a:p>
            <a:pPr eaLnBrk="1" hangingPunct="1"/>
            <a:endParaRPr lang="el-GR" sz="2800" smtClean="0"/>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Τίτλος"/>
          <p:cNvSpPr>
            <a:spLocks noGrp="1"/>
          </p:cNvSpPr>
          <p:nvPr>
            <p:ph type="title"/>
          </p:nvPr>
        </p:nvSpPr>
        <p:spPr/>
        <p:txBody>
          <a:bodyPr/>
          <a:lstStyle/>
          <a:p>
            <a:pPr eaLnBrk="1" hangingPunct="1"/>
            <a:endParaRPr lang="el-GR" smtClean="0"/>
          </a:p>
        </p:txBody>
      </p:sp>
      <p:sp>
        <p:nvSpPr>
          <p:cNvPr id="54275" name="2 - Θέση περιεχομένου"/>
          <p:cNvSpPr>
            <a:spLocks noGrp="1"/>
          </p:cNvSpPr>
          <p:nvPr>
            <p:ph idx="1"/>
          </p:nvPr>
        </p:nvSpPr>
        <p:spPr>
          <a:xfrm>
            <a:off x="0" y="428625"/>
            <a:ext cx="9144000" cy="5697538"/>
          </a:xfrm>
        </p:spPr>
        <p:txBody>
          <a:bodyPr/>
          <a:lstStyle/>
          <a:p>
            <a:pPr eaLnBrk="1" hangingPunct="1"/>
            <a:r>
              <a:rPr lang="el-GR" sz="2800" smtClean="0"/>
              <a:t>Στην εγκατάσταση της ταινίας </a:t>
            </a:r>
            <a:r>
              <a:rPr lang="el-GR" sz="2800" b="1" smtClean="0"/>
              <a:t>Techniques of the Body</a:t>
            </a:r>
            <a:r>
              <a:rPr lang="el-GR" sz="2800" smtClean="0"/>
              <a:t> στο </a:t>
            </a:r>
            <a:r>
              <a:rPr lang="el-GR" sz="2800" b="1" smtClean="0"/>
              <a:t>Αλατζά Ιμαρέτ</a:t>
            </a:r>
            <a:r>
              <a:rPr lang="el-GR" sz="2800" smtClean="0"/>
              <a:t>, η έννοια του χρόνου αποτελεί αναπόσταστο κομμάτι της εμπειρίας και εμπλουτίζει το δίπολο λόγος/ εικόνα. Το αρχειακό υλικό μπλέκεται με το σύγχρονο και το σημείο θέασης αλλάζει. Η προβολή στον κεντρικό τοίχο του μνημείου που φέρει εμφανή τα σημάδια της φθοράς, δημιουργεί μία ιδιαίτερη επιφάνεια ανάγνωσης του φιλμ των Γιάνναρη και Mazower που συνδέει το παρελθόν, το παρόν με την ίδια την πόλη.</a:t>
            </a:r>
          </a:p>
          <a:p>
            <a:pPr eaLnBrk="1" hangingPunct="1"/>
            <a:r>
              <a:rPr lang="el-GR" sz="2800" smtClean="0"/>
              <a:t>Η ταινία</a:t>
            </a:r>
            <a:r>
              <a:rPr lang="el-GR" sz="2800" b="1" smtClean="0"/>
              <a:t> Techniques of the Body</a:t>
            </a:r>
            <a:r>
              <a:rPr lang="el-GR" sz="2800" smtClean="0"/>
              <a:t> πραγματοποιείται με την αποκλειστική δωρεά του Ιδρύματος Σταύρος Νιάρχος, με την υποστήριξη του Δήμου Θεσσαλονίκης και τη φιλοξενία της Δημοτικής Πινακοθήκης.</a:t>
            </a:r>
          </a:p>
          <a:p>
            <a:pPr eaLnBrk="1" hangingPunct="1"/>
            <a:endParaRPr lang="el-GR" sz="2800" smtClean="0"/>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Τίτλος"/>
          <p:cNvSpPr>
            <a:spLocks noGrp="1"/>
          </p:cNvSpPr>
          <p:nvPr>
            <p:ph type="title"/>
          </p:nvPr>
        </p:nvSpPr>
        <p:spPr/>
        <p:txBody>
          <a:bodyPr/>
          <a:lstStyle/>
          <a:p>
            <a:pPr eaLnBrk="1" hangingPunct="1"/>
            <a:endParaRPr lang="el-GR" smtClean="0"/>
          </a:p>
        </p:txBody>
      </p:sp>
      <p:pic>
        <p:nvPicPr>
          <p:cNvPr id="55299" name="Picture 2" descr="C:\Users\Χρήστης\Desktop\the-techniques-of-the-body_Giannaris_Mazower_Alatza-Imaret_2-lr.jpg"/>
          <p:cNvPicPr>
            <a:picLocks noGrp="1" noChangeAspect="1" noChangeArrowheads="1"/>
          </p:cNvPicPr>
          <p:nvPr>
            <p:ph idx="1"/>
          </p:nvPr>
        </p:nvPicPr>
        <p:blipFill>
          <a:blip r:embed="rId2"/>
          <a:srcRect/>
          <a:stretch>
            <a:fillRect/>
          </a:stretch>
        </p:blipFill>
        <p:spPr>
          <a:xfrm>
            <a:off x="500063" y="285750"/>
            <a:ext cx="8215312" cy="6357938"/>
          </a:xfrm>
          <a:noFill/>
        </p:spPr>
      </p:pic>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p:txBody>
          <a:bodyPr/>
          <a:lstStyle/>
          <a:p>
            <a:pPr eaLnBrk="1" hangingPunct="1"/>
            <a:endParaRPr lang="el-GR" smtClean="0"/>
          </a:p>
        </p:txBody>
      </p:sp>
      <p:pic>
        <p:nvPicPr>
          <p:cNvPr id="56323" name="Picture 2" descr="C:\Users\Χρήστης\Desktop\15.jpg"/>
          <p:cNvPicPr>
            <a:picLocks noGrp="1" noChangeAspect="1" noChangeArrowheads="1"/>
          </p:cNvPicPr>
          <p:nvPr>
            <p:ph idx="1"/>
          </p:nvPr>
        </p:nvPicPr>
        <p:blipFill>
          <a:blip r:embed="rId2"/>
          <a:srcRect/>
          <a:stretch>
            <a:fillRect/>
          </a:stretch>
        </p:blipFill>
        <p:spPr>
          <a:xfrm>
            <a:off x="642938" y="357188"/>
            <a:ext cx="8072437" cy="6286500"/>
          </a:xfr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pPr eaLnBrk="1" hangingPunct="1"/>
            <a:endParaRPr lang="el-GR" smtClean="0"/>
          </a:p>
        </p:txBody>
      </p:sp>
      <p:sp>
        <p:nvSpPr>
          <p:cNvPr id="3" name="2 - Θέση περιεχομένου"/>
          <p:cNvSpPr>
            <a:spLocks noGrp="1"/>
          </p:cNvSpPr>
          <p:nvPr>
            <p:ph idx="1"/>
          </p:nvPr>
        </p:nvSpPr>
        <p:spPr>
          <a:xfrm>
            <a:off x="0" y="285750"/>
            <a:ext cx="9144000" cy="6572250"/>
          </a:xfrm>
        </p:spPr>
        <p:txBody>
          <a:bodyPr rtlCol="0">
            <a:normAutofit fontScale="85000" lnSpcReduction="20000"/>
          </a:bodyPr>
          <a:lstStyle/>
          <a:p>
            <a:pPr eaLnBrk="1" fontAlgn="auto" hangingPunct="1">
              <a:spcAft>
                <a:spcPts val="0"/>
              </a:spcAft>
              <a:buFont typeface="Arial" pitchFamily="34" charset="0"/>
              <a:buNone/>
              <a:defRPr/>
            </a:pPr>
            <a:r>
              <a:rPr lang="en-US" dirty="0" smtClean="0"/>
              <a:t>     </a:t>
            </a:r>
            <a:r>
              <a:rPr lang="el-GR" dirty="0" smtClean="0"/>
              <a:t>Το αίτημα για δ</a:t>
            </a:r>
            <a:r>
              <a:rPr lang="el-GR" u="sng" dirty="0" smtClean="0"/>
              <a:t>ιατήρηση της πολιτισμικής κληρονομιάς αξιώνει –υιοθετώντας μια </a:t>
            </a:r>
            <a:r>
              <a:rPr lang="el-GR" u="sng" dirty="0" err="1" smtClean="0"/>
              <a:t>δομιστική</a:t>
            </a:r>
            <a:r>
              <a:rPr lang="el-GR" u="sng" dirty="0" smtClean="0"/>
              <a:t> λογική- η κληρονομιά ενός τόπου να αποτελέσει πανανθρώπινο κτήμα και κοινή πολιτισμική παρακαταθήκη.</a:t>
            </a:r>
            <a:r>
              <a:rPr lang="el-GR" dirty="0" smtClean="0"/>
              <a:t> Οι αντινομίες και οι αντιφάσεις σε διάφορες διατυπώσεις του οργανισμού για το τι είναι και το τι περιλαμβάνει η έννοια της κληρονομιάς πολλές.</a:t>
            </a:r>
          </a:p>
          <a:p>
            <a:pPr eaLnBrk="1" fontAlgn="auto" hangingPunct="1">
              <a:spcAft>
                <a:spcPts val="0"/>
              </a:spcAft>
              <a:buFont typeface="Arial" pitchFamily="34" charset="0"/>
              <a:buNone/>
              <a:defRPr/>
            </a:pPr>
            <a:r>
              <a:rPr lang="el-GR" dirty="0" smtClean="0"/>
              <a:t>    Έτσι από τις αρχικές θέσεις περί διατήρησης της υλικής κληρονομιάς στα τέλη της δεκαετίας του 80 ο οργανισμός προχώρησε το 2000 μετά από διάφορες συσκέψεις ειδημόνων στη συμπερίληψη της έννοιας της άυλης πολιτισμικής κληρονομιάς και έτσι </a:t>
            </a:r>
            <a:r>
              <a:rPr lang="el-GR" u="sng" dirty="0" smtClean="0"/>
              <a:t>η έμφαση μετατοπίστηκε από τα υλικά κατάλοιπα (μνημεία, ιερούς τόπους κτλ) σε πολιτισμικές διαδικασίες και παραδόσεις που αποτελούν σύνδεση με τον τόπο και το παρελθόν</a:t>
            </a:r>
            <a:r>
              <a:rPr lang="el-GR" dirty="0" smtClean="0"/>
              <a:t> (</a:t>
            </a:r>
            <a:r>
              <a:rPr lang="en-US" dirty="0" err="1" smtClean="0"/>
              <a:t>Kirshenblatt</a:t>
            </a:r>
            <a:r>
              <a:rPr lang="el-GR" dirty="0" smtClean="0"/>
              <a:t>-</a:t>
            </a:r>
            <a:r>
              <a:rPr lang="en-US" dirty="0" err="1" smtClean="0"/>
              <a:t>Gimblett</a:t>
            </a:r>
            <a:r>
              <a:rPr lang="el-GR" dirty="0" smtClean="0"/>
              <a:t>, 2004). Η μετατόπιση έχει ιδιαίτερη εννοιολογική βαρύτητα καθώς η έμφαση δόθηκε σε ζωντανές πολιτισμικές διαδικασίες και έτσι </a:t>
            </a:r>
            <a:r>
              <a:rPr lang="el-GR" u="sng" dirty="0" smtClean="0"/>
              <a:t>η παράδοση </a:t>
            </a:r>
            <a:r>
              <a:rPr lang="el-GR" u="sng" dirty="0" err="1" smtClean="0"/>
              <a:t>νοηματοδοτήθηκε</a:t>
            </a:r>
            <a:r>
              <a:rPr lang="el-GR" u="sng" dirty="0" smtClean="0"/>
              <a:t> ως κάτι δυναμικό και σχεσιακό</a:t>
            </a:r>
            <a:r>
              <a:rPr lang="el-GR" dirty="0" smtClean="0"/>
              <a:t> που παράγεται από σύγχρονους ανθρώπους και συντηρείται μέσα από παροντικές συνθήκες.</a:t>
            </a:r>
            <a:endParaRPr lang="el-GR"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n-US" dirty="0" smtClean="0"/>
              <a:t>D. </a:t>
            </a:r>
            <a:r>
              <a:rPr lang="en-US" dirty="0" err="1" smtClean="0"/>
              <a:t>Lowental</a:t>
            </a:r>
            <a:r>
              <a:rPr lang="en-US" dirty="0" smtClean="0"/>
              <a:t>, 199</a:t>
            </a:r>
            <a:r>
              <a:rPr lang="el-GR" dirty="0" smtClean="0"/>
              <a:t>6</a:t>
            </a:r>
            <a:r>
              <a:rPr lang="en-US" dirty="0" smtClean="0"/>
              <a:t>, </a:t>
            </a:r>
            <a:r>
              <a:rPr lang="el-GR" dirty="0" smtClean="0"/>
              <a:t/>
            </a:r>
            <a:br>
              <a:rPr lang="el-GR" dirty="0" smtClean="0"/>
            </a:br>
            <a:r>
              <a:rPr lang="en-US" i="1" dirty="0" smtClean="0"/>
              <a:t>The past is a foreign country</a:t>
            </a:r>
            <a:endParaRPr lang="el-GR" i="1" dirty="0"/>
          </a:p>
        </p:txBody>
      </p:sp>
      <p:sp>
        <p:nvSpPr>
          <p:cNvPr id="7171" name="2 - Θέση περιεχομένου"/>
          <p:cNvSpPr>
            <a:spLocks noGrp="1"/>
          </p:cNvSpPr>
          <p:nvPr>
            <p:ph idx="1"/>
          </p:nvPr>
        </p:nvSpPr>
        <p:spPr>
          <a:xfrm>
            <a:off x="457200" y="1928813"/>
            <a:ext cx="8229600" cy="4197350"/>
          </a:xfrm>
        </p:spPr>
        <p:txBody>
          <a:bodyPr/>
          <a:lstStyle/>
          <a:p>
            <a:pPr eaLnBrk="1" hangingPunct="1">
              <a:buFont typeface="Arial" charset="0"/>
              <a:buNone/>
            </a:pPr>
            <a:r>
              <a:rPr lang="el-GR" smtClean="0"/>
              <a:t>   </a:t>
            </a:r>
            <a:r>
              <a:rPr lang="el-GR" sz="3600" smtClean="0"/>
              <a:t>Μέσα στην αίσθηση απώλειας και αλλαγής που βιώνουμε διατηρούμε αλώβητοι την πορεία μας μόνο αν αγκιστρωθούμε σε κάποια απομεινάρια σταθερότητας. Η πολιτισμική κληρονομιά είναι διαποτισμένη με μια αίσθηση μελαγχολίας και θλίψης…</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pPr eaLnBrk="1" hangingPunct="1"/>
            <a:r>
              <a:rPr lang="el-GR" smtClean="0"/>
              <a:t>Ως γιατρικό, ως φάρμακο…</a:t>
            </a:r>
          </a:p>
        </p:txBody>
      </p:sp>
      <p:sp>
        <p:nvSpPr>
          <p:cNvPr id="3" name="2 - Θέση περιεχομένου"/>
          <p:cNvSpPr>
            <a:spLocks noGrp="1"/>
          </p:cNvSpPr>
          <p:nvPr>
            <p:ph idx="1"/>
          </p:nvPr>
        </p:nvSpPr>
        <p:spPr>
          <a:xfrm>
            <a:off x="457200" y="1600200"/>
            <a:ext cx="8229600" cy="4972072"/>
          </a:xfrm>
        </p:spPr>
        <p:txBody>
          <a:bodyPr rtlCol="0">
            <a:normAutofit fontScale="92500"/>
          </a:bodyPr>
          <a:lstStyle/>
          <a:p>
            <a:pPr eaLnBrk="1" fontAlgn="auto" hangingPunct="1">
              <a:spcAft>
                <a:spcPts val="0"/>
              </a:spcAft>
              <a:buFont typeface="Arial" pitchFamily="34" charset="0"/>
              <a:buChar char="•"/>
              <a:defRPr/>
            </a:pPr>
            <a:r>
              <a:rPr lang="el-GR" dirty="0" smtClean="0"/>
              <a:t>Επικλήσεις της πολιτισμικής κληρονομιάς ως μέσου για να θεραπευθούν οι κρίσεις ταυτότητας στη </a:t>
            </a:r>
            <a:r>
              <a:rPr lang="el-GR" dirty="0" err="1" smtClean="0"/>
              <a:t>μετανεωτερικότητα</a:t>
            </a:r>
            <a:r>
              <a:rPr lang="el-GR" dirty="0" smtClean="0"/>
              <a:t> (σύνδεση με την έννοια της ανομίας του </a:t>
            </a:r>
            <a:r>
              <a:rPr lang="en-US" dirty="0" smtClean="0"/>
              <a:t>Durkheim)</a:t>
            </a:r>
            <a:endParaRPr lang="el-GR" dirty="0" smtClean="0"/>
          </a:p>
          <a:p>
            <a:pPr eaLnBrk="1" fontAlgn="auto" hangingPunct="1">
              <a:spcAft>
                <a:spcPts val="0"/>
              </a:spcAft>
              <a:buNone/>
              <a:defRPr/>
            </a:pPr>
            <a:endParaRPr lang="el-GR" dirty="0" smtClean="0"/>
          </a:p>
          <a:p>
            <a:pPr eaLnBrk="1" fontAlgn="auto" hangingPunct="1">
              <a:spcAft>
                <a:spcPts val="0"/>
              </a:spcAft>
              <a:buFont typeface="Arial" pitchFamily="34" charset="0"/>
              <a:buChar char="•"/>
              <a:defRPr/>
            </a:pPr>
            <a:r>
              <a:rPr lang="el-GR" dirty="0" smtClean="0"/>
              <a:t>Τα λυτρωτικά χαρακτηριστικά της ανάκτησης ενός χαμένου παρελθόντος, μιας φαντασιακής πατρίδας, ενός αρχαίου χρυσού αιώνα. Προσπάθεια να διασωθεί μια «αυθεντική» αίσθηση του ατομικού και συλλογικού εαυτού</a:t>
            </a:r>
            <a:endParaRPr lang="el-GR"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38"/>
            <a:ext cx="8229600" cy="774700"/>
          </a:xfrm>
        </p:spPr>
        <p:txBody>
          <a:bodyPr rtlCol="0">
            <a:normAutofit fontScale="90000"/>
          </a:bodyPr>
          <a:lstStyle/>
          <a:p>
            <a:pPr eaLnBrk="1" fontAlgn="auto" hangingPunct="1">
              <a:spcAft>
                <a:spcPts val="0"/>
              </a:spcAft>
              <a:defRPr/>
            </a:pPr>
            <a:r>
              <a:rPr lang="en-US" dirty="0" err="1" smtClean="0"/>
              <a:t>Appadurai</a:t>
            </a:r>
            <a:r>
              <a:rPr lang="en-US" dirty="0" smtClean="0"/>
              <a:t>, 1996, </a:t>
            </a:r>
            <a:r>
              <a:rPr lang="en-US" i="1" dirty="0" smtClean="0"/>
              <a:t>Modernity at large: the cultural dimensions of globalization</a:t>
            </a:r>
            <a:endParaRPr lang="el-GR" i="1" dirty="0"/>
          </a:p>
        </p:txBody>
      </p:sp>
      <p:sp>
        <p:nvSpPr>
          <p:cNvPr id="9219" name="2 - Θέση περιεχομένου"/>
          <p:cNvSpPr>
            <a:spLocks noGrp="1"/>
          </p:cNvSpPr>
          <p:nvPr>
            <p:ph idx="1"/>
          </p:nvPr>
        </p:nvSpPr>
        <p:spPr>
          <a:xfrm>
            <a:off x="457200" y="2357438"/>
            <a:ext cx="8229600" cy="3768725"/>
          </a:xfrm>
        </p:spPr>
        <p:txBody>
          <a:bodyPr/>
          <a:lstStyle/>
          <a:p>
            <a:pPr eaLnBrk="1" hangingPunct="1"/>
            <a:r>
              <a:rPr lang="el-GR" sz="3600" dirty="0" smtClean="0"/>
              <a:t>Η αυξανόμενη παραγωγή τοπικότητας</a:t>
            </a:r>
          </a:p>
          <a:p>
            <a:pPr eaLnBrk="1" hangingPunct="1"/>
            <a:r>
              <a:rPr lang="el-GR" sz="3600" dirty="0" smtClean="0"/>
              <a:t>Ροές και τοπία </a:t>
            </a:r>
            <a:r>
              <a:rPr lang="el-GR" sz="3600" i="1" dirty="0" smtClean="0"/>
              <a:t>(</a:t>
            </a:r>
            <a:r>
              <a:rPr lang="en-US" sz="3600" i="1" dirty="0" smtClean="0"/>
              <a:t>flows and </a:t>
            </a:r>
            <a:r>
              <a:rPr lang="en-US" sz="3600" i="1" dirty="0" err="1" smtClean="0"/>
              <a:t>scapes</a:t>
            </a:r>
            <a:r>
              <a:rPr lang="en-US" sz="3600" i="1" dirty="0" smtClean="0"/>
              <a:t>)</a:t>
            </a:r>
            <a:endParaRPr lang="el-GR" sz="3600" i="1" dirty="0" smtClean="0"/>
          </a:p>
          <a:p>
            <a:pPr eaLnBrk="1" hangingPunct="1"/>
            <a:r>
              <a:rPr lang="el-GR" sz="3600" dirty="0" smtClean="0"/>
              <a:t>Διατήρηση ορίων (όχι γεωγραφικών) σε εποχές ρευστές και σε συνθήκες παγκοσμιοποίησης</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2324</Words>
  <Application>Microsoft Office PowerPoint</Application>
  <PresentationFormat>Προβολή στην οθόνη (4:3)</PresentationFormat>
  <Paragraphs>144</Paragraphs>
  <Slides>54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Θέμα του Office</vt:lpstr>
      <vt:lpstr>  H διαχείριση της πολιτισμικής (μας;) κληρονομιάς και η μνήμη (ή μνήμες)</vt:lpstr>
      <vt:lpstr>B.Butler- M. Rowlands</vt:lpstr>
      <vt:lpstr>Διαφάνεια 3</vt:lpstr>
      <vt:lpstr>Διαφάνεια 4</vt:lpstr>
      <vt:lpstr>Ο ενεργός ρόλος της UNESCO  από το 1945</vt:lpstr>
      <vt:lpstr>Διαφάνεια 6</vt:lpstr>
      <vt:lpstr>D. Lowental, 1996,  The past is a foreign country</vt:lpstr>
      <vt:lpstr>Ως γιατρικό, ως φάρμακο…</vt:lpstr>
      <vt:lpstr>Appadurai, 1996, Modernity at large: the cultural dimensions of globalization</vt:lpstr>
      <vt:lpstr>Κάποια ζητήματα…</vt:lpstr>
      <vt:lpstr>P. Nora, 1984: η κατασκευή μνημονικών τόπων (λογοτεχνικές εξομολογήσεις, μνημεία, εθνογραφικές μαρτυρίες κτλ.)</vt:lpstr>
      <vt:lpstr>Κάποια ζητήματα</vt:lpstr>
      <vt:lpstr>Μουσεία και μνήμη</vt:lpstr>
      <vt:lpstr>Μνήμες ταμπού, μνήμες δύσκολες</vt:lpstr>
      <vt:lpstr>Ειρήνη Νάκου και Ανδρομάχη Γκαζή (επιμ), 2015, Η Προφορική Ιστορία στα μουσεία και στην εκπαίδευση</vt:lpstr>
      <vt:lpstr>Στο ίδιο άρθρο…</vt:lpstr>
      <vt:lpstr>Ο Primo-Levi και η αξιοπρέπεια της μνήμης του επιζώντος…</vt:lpstr>
      <vt:lpstr>Κράββα, 2016,  «Η διαπραγμάτευση της μνήμης στην εργογραφία του P. Levi» </vt:lpstr>
      <vt:lpstr>Η δύσκολη καταγραφή μιας δύσκολης μνήμης…</vt:lpstr>
      <vt:lpstr>Το εβραϊκό μουσείο Βερολίνου:  η δύναμη της μουσειακής αρχιτεκτονικής </vt:lpstr>
      <vt:lpstr>Dorita Hannah,  “Dancing Between the Lines”</vt:lpstr>
      <vt:lpstr>Stonehenge:  Ένα μνημείο-μουσείο και οι αντιδράσεις… Υπό την προστασία της UNESCO από το 1986 </vt:lpstr>
      <vt:lpstr>Τελικά σε ποιόν «ανήκουν» οι ιστορικοί τόποι;</vt:lpstr>
      <vt:lpstr>Διαφάνεια 24</vt:lpstr>
      <vt:lpstr>Διαφάνεια 25</vt:lpstr>
      <vt:lpstr>Διαφάνεια 26</vt:lpstr>
      <vt:lpstr>Διαφάνεια 27</vt:lpstr>
      <vt:lpstr>Η Ροτόντα στη Θεσσαλονίκη…</vt:lpstr>
      <vt:lpstr>Διαφάνεια 29</vt:lpstr>
      <vt:lpstr>Διαφάνεια 30</vt:lpstr>
      <vt:lpstr>Χώρος πολιτισμού;</vt:lpstr>
      <vt:lpstr>Χώρος ιερός;</vt:lpstr>
      <vt:lpstr>Μερικές πληροφορίες</vt:lpstr>
      <vt:lpstr>Χρήσεις και επαναχρησιμοποιήσεις…</vt:lpstr>
      <vt:lpstr>Εκκλησία, μνημείο ή τόπος πολιτισμού;</vt:lpstr>
      <vt:lpstr>Διαφάνεια 36</vt:lpstr>
      <vt:lpstr>Διαφάνεια 37</vt:lpstr>
      <vt:lpstr>Διαφάνεια 38</vt:lpstr>
      <vt:lpstr>Να χαμηλώσουν οι τόνοι!</vt:lpstr>
      <vt:lpstr>Διαφάνεια 40</vt:lpstr>
      <vt:lpstr>Διαφάνεια 41</vt:lpstr>
      <vt:lpstr>Διαφάνεια 42</vt:lpstr>
      <vt:lpstr>Γενί τζαμί, Θεσσαλονίκη</vt:lpstr>
      <vt:lpstr>Διαφάνεια 44</vt:lpstr>
      <vt:lpstr>Διαφάνεια 45</vt:lpstr>
      <vt:lpstr>Διαφάνεια 46</vt:lpstr>
      <vt:lpstr>Αλατζά Ιμαρέτ, Θεσσαλονίκη</vt:lpstr>
      <vt:lpstr>Διαφάνεια 48</vt:lpstr>
      <vt:lpstr>Διαφάνεια 49</vt:lpstr>
      <vt:lpstr>Διαφάνεια 50</vt:lpstr>
      <vt:lpstr>Διαφάνεια 51</vt:lpstr>
      <vt:lpstr>Διαφάνεια 52</vt:lpstr>
      <vt:lpstr>Διαφάνεια 53</vt:lpstr>
      <vt:lpstr>Διαφάνεια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Μουσεία: η διαχείριση της πολιτισμικής κληρονομιάς και η μνήμη (ή μνήμες)</dc:title>
  <dc:creator>BALIA</dc:creator>
  <cp:lastModifiedBy>Χρήστης</cp:lastModifiedBy>
  <cp:revision>68</cp:revision>
  <dcterms:created xsi:type="dcterms:W3CDTF">2015-11-03T07:12:34Z</dcterms:created>
  <dcterms:modified xsi:type="dcterms:W3CDTF">2021-01-08T06:28:39Z</dcterms:modified>
</cp:coreProperties>
</file>