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84" r:id="rId3"/>
    <p:sldId id="286" r:id="rId4"/>
    <p:sldId id="289" r:id="rId5"/>
    <p:sldId id="275" r:id="rId6"/>
    <p:sldId id="277" r:id="rId7"/>
    <p:sldId id="282" r:id="rId8"/>
    <p:sldId id="283" r:id="rId9"/>
    <p:sldId id="278" r:id="rId10"/>
    <p:sldId id="279" r:id="rId11"/>
    <p:sldId id="281" r:id="rId12"/>
    <p:sldId id="280" r:id="rId13"/>
    <p:sldId id="287" r:id="rId14"/>
    <p:sldId id="288" r:id="rId15"/>
    <p:sldId id="296" r:id="rId16"/>
    <p:sldId id="293" r:id="rId17"/>
    <p:sldId id="294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31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101A8-2668-4716-AEAF-774F7E8032B9}" type="datetimeFigureOut">
              <a:rPr lang="el-GR" smtClean="0"/>
              <a:pPr/>
              <a:t>13/11/2012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FF68F-FB1A-4398-8F86-58CE1A33BCB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80772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38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4087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2646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σάρωση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219956" cy="2793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385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φυλ</a:t>
            </a:r>
            <a:r>
              <a:rPr lang="el-GR" dirty="0" err="1" smtClean="0"/>
              <a:t>λ</a:t>
            </a:r>
            <a:r>
              <a:rPr lang="el-GR" dirty="0" err="1" smtClean="0"/>
              <a:t>όγραμμα</a:t>
            </a:r>
            <a:r>
              <a:rPr lang="el-GR" dirty="0" smtClean="0"/>
              <a:t> (</a:t>
            </a:r>
            <a:r>
              <a:rPr lang="en-US" dirty="0" smtClean="0"/>
              <a:t>stem and leaf plot)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013176"/>
            <a:ext cx="8220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Αποτελεί ένα συνδυασμό πίνακα και ιστογράμματος.  Κάθε παρατήρηση χωρίζεται </a:t>
            </a:r>
          </a:p>
          <a:p>
            <a:r>
              <a:rPr lang="el-GR" dirty="0" smtClean="0"/>
              <a:t>Σε δύο μέρη: 1. το μίσχο </a:t>
            </a:r>
            <a:r>
              <a:rPr lang="en-US" dirty="0" smtClean="0"/>
              <a:t>(stem) </a:t>
            </a:r>
            <a:r>
              <a:rPr lang="el-GR" dirty="0" smtClean="0"/>
              <a:t>και το φύλλο (</a:t>
            </a:r>
            <a:r>
              <a:rPr lang="en-US" dirty="0" smtClean="0"/>
              <a:t>leaf).</a:t>
            </a:r>
          </a:p>
          <a:p>
            <a:r>
              <a:rPr lang="el-GR" dirty="0" smtClean="0"/>
              <a:t>Για να γίνει πλήρως κατανοητή η λειτουργία του κάντε την άσκηση 3.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1772816"/>
          <a:ext cx="6080760" cy="771144"/>
        </p:xfrm>
        <a:graphic>
          <a:graphicData uri="http://schemas.openxmlformats.org/drawingml/2006/table">
            <a:tbl>
              <a:tblPr/>
              <a:tblGrid>
                <a:gridCol w="1013460"/>
                <a:gridCol w="1013460"/>
                <a:gridCol w="1013460"/>
                <a:gridCol w="1013460"/>
                <a:gridCol w="1013460"/>
                <a:gridCol w="101346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141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137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78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132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143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1052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Άσκηση 3.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Να κατασκευαστεί το </a:t>
            </a:r>
            <a:r>
              <a:rPr kumimoji="0" lang="el-G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φυλλόγραμμα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στην παρακάτω κατανομή: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1772816"/>
          <a:ext cx="6080760" cy="771144"/>
        </p:xfrm>
        <a:graphic>
          <a:graphicData uri="http://schemas.openxmlformats.org/drawingml/2006/table">
            <a:tbl>
              <a:tblPr/>
              <a:tblGrid>
                <a:gridCol w="1013460"/>
                <a:gridCol w="1013460"/>
                <a:gridCol w="1013460"/>
                <a:gridCol w="1013460"/>
                <a:gridCol w="1013460"/>
                <a:gridCol w="101346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141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137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78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132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143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10527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Άσκηση 3.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Να κατασκευαστεί το </a:t>
            </a:r>
            <a:r>
              <a:rPr kumimoji="0" lang="el-G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φυλλόγραμμα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στην παρακάτω κατανομή: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2878723"/>
            <a:ext cx="8370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ΑΠΑΝΤΗΣΗ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7664" y="3429000"/>
          <a:ext cx="6080760" cy="1542288"/>
        </p:xfrm>
        <a:graphic>
          <a:graphicData uri="http://schemas.openxmlformats.org/drawingml/2006/table">
            <a:tbl>
              <a:tblPr/>
              <a:tblGrid>
                <a:gridCol w="411480"/>
                <a:gridCol w="56692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5 8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8 9 6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8 2 9 6 4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8 7 1 3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0 6 3 4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2 7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Arial"/>
                        </a:rPr>
                        <a:t>1 3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σάρωση0005.jpg"/>
          <p:cNvPicPr>
            <a:picLocks noChangeAspect="1"/>
          </p:cNvPicPr>
          <p:nvPr/>
        </p:nvPicPr>
        <p:blipFill>
          <a:blip r:embed="rId2" cstate="print"/>
          <a:srcRect r="2159" b="27551"/>
          <a:stretch>
            <a:fillRect/>
          </a:stretch>
        </p:blipFill>
        <p:spPr>
          <a:xfrm>
            <a:off x="3059832" y="188640"/>
            <a:ext cx="3672408" cy="633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Ανεξάρτητα με το αν μια κατανομή συχνοτήτων αναπαριστάται με ένα ιστόγραμμα, μια καμπύλη συχνοτήτων ή ένα </a:t>
            </a:r>
            <a:r>
              <a:rPr lang="el-GR" dirty="0" err="1" smtClean="0"/>
              <a:t>φυλλόγραμμα</a:t>
            </a:r>
            <a:r>
              <a:rPr lang="el-GR" dirty="0" smtClean="0"/>
              <a:t>, ένα από τα βασικά χαρακτηριστικά της κατανομής αυτής είναι το σχήμα της. </a:t>
            </a:r>
          </a:p>
          <a:p>
            <a:endParaRPr lang="el-GR" dirty="0" smtClean="0"/>
          </a:p>
          <a:p>
            <a:r>
              <a:rPr lang="el-GR" dirty="0" smtClean="0"/>
              <a:t>Η κατανομή αυτή μπορεί να είναι συμμετρική και να θυμίζει πολύ έντονα την κανονική κατανομή ή να είναι ασύμμετρη. </a:t>
            </a:r>
            <a:endParaRPr lang="en-US" dirty="0"/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24944"/>
            <a:ext cx="5559552" cy="370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Την κανονική καμπύλη ακολουθούν πολλές μεταβλητές, από τη μέση διάρκεια</a:t>
            </a:r>
          </a:p>
          <a:p>
            <a:r>
              <a:rPr lang="el-GR" dirty="0" smtClean="0"/>
              <a:t>γαλακτισμού των  παιδιών για παράδειγμα, μέχρι διάφορα ψυχομετρικά τεστ κλπ.</a:t>
            </a:r>
            <a:endParaRPr lang="en-US" dirty="0"/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5559552" cy="370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 την άλλη η καμπύλη μπορεί να είναι </a:t>
            </a:r>
            <a:r>
              <a:rPr lang="el-GR" dirty="0" err="1" smtClean="0"/>
              <a:t>δικόρυφη</a:t>
            </a:r>
            <a:r>
              <a:rPr lang="el-GR" dirty="0" smtClean="0"/>
              <a:t>, όπως στην περίπτωση Β. Για παράδειγμα η κατανομή των ηλικιών των κατοίκων μιας γειτονιάς που κατοικείται κυρίως από νέους γονείς και τα βρέφη τους είναι συνήθως </a:t>
            </a:r>
            <a:r>
              <a:rPr lang="el-GR" dirty="0" err="1" smtClean="0"/>
              <a:t>δικόρυφη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5559552" cy="370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http://www.uoi.gr/schools/early-childhood/statistics/otherImg/lineH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4575" y="-639763"/>
            <a:ext cx="638175" cy="9525"/>
          </a:xfrm>
          <a:prstGeom prst="rect">
            <a:avLst/>
          </a:prstGeom>
          <a:noFill/>
        </p:spPr>
      </p:pic>
      <p:pic>
        <p:nvPicPr>
          <p:cNvPr id="3077" name="Picture 5" descr="http://www.uoi.gr/schools/early-childhood/statistics/otherImg/x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1613" y="184150"/>
            <a:ext cx="133350" cy="1714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" y="1128713"/>
            <a:ext cx="80676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υπόλοιπες δύο καμπύλες, η </a:t>
            </a:r>
            <a:r>
              <a:rPr lang="en-US" dirty="0" smtClean="0"/>
              <a:t>C </a:t>
            </a:r>
            <a:r>
              <a:rPr lang="el-GR" dirty="0" smtClean="0"/>
              <a:t>και η </a:t>
            </a:r>
            <a:r>
              <a:rPr lang="en-US" dirty="0" smtClean="0"/>
              <a:t>D, </a:t>
            </a:r>
            <a:r>
              <a:rPr lang="el-GR" dirty="0" smtClean="0"/>
              <a:t>δηλαδή παρουσιάζονται έντονα ασύμμετρες ή λοξές.</a:t>
            </a:r>
            <a:endParaRPr lang="en-US" dirty="0"/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559552" cy="3707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59098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καμπύλη </a:t>
            </a:r>
            <a:r>
              <a:rPr lang="en-US" dirty="0" smtClean="0"/>
              <a:t>C </a:t>
            </a:r>
            <a:r>
              <a:rPr lang="el-GR" dirty="0" smtClean="0"/>
              <a:t>δείχνει </a:t>
            </a:r>
            <a:r>
              <a:rPr lang="el-GR" dirty="0" smtClean="0"/>
              <a:t>ό</a:t>
            </a:r>
            <a:r>
              <a:rPr lang="el-GR" dirty="0" smtClean="0"/>
              <a:t>τι η συχνότητα των ατόμων με πολύ υψηλές τιμές είναι χαμηλή. Η ασυμμετρία είναι θετική όταν η καμπύλη εξογκώνεται προς τα αριστερά  και έχει μια μεγάλη ουρά προς τα δεξιά. Τυπική μορφή αυτής της καμπύλης είναι το ετήσιο εισόδημα.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559552" cy="3707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59098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καμπύλη </a:t>
            </a:r>
            <a:r>
              <a:rPr lang="en-US" dirty="0" smtClean="0"/>
              <a:t>D </a:t>
            </a:r>
            <a:r>
              <a:rPr lang="el-GR" dirty="0" smtClean="0"/>
              <a:t>δείχνει </a:t>
            </a:r>
            <a:r>
              <a:rPr lang="el-GR" dirty="0" smtClean="0"/>
              <a:t>ό</a:t>
            </a:r>
            <a:r>
              <a:rPr lang="el-GR" dirty="0" smtClean="0"/>
              <a:t>τι η συχνότητα των ατόμων με πολύ χαμηλές τιμές είναι χαμηλή. Η ασυμμετρία είναι αρνητική όταν η καμπύλη εξογκώνεται προς τα δεξιά και έχει μια μεγάλη ουρά προς τα αριστερά. Τυπική μορφή αυτής κατανομή της ηλικίας συνταξιοδότησης.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92896"/>
            <a:ext cx="5559552" cy="3707892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764704"/>
            <a:ext cx="81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Μπορείτε να μαντέψετε τι είδους κατανομή ακολουθούν οι παρακάτω μεταβλητές?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Τα αποτελέσματα ενός τεστ που έδωσαν η γυναίκες και αφορούσε το βαθμό «ανδροπρέπειας» των ανδρών, όπου όσο πιο υψηλή ήταν η βαθμολογία τόσο πιο «ανδροπρεπείς» θεωρούνταν κάποιος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Τα αποτελέσματα ενός τυποποιημένου τεστ νοημοσύνης ενός τυχαίου δείγματος του γενικού πληθυσμού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Οι επιδόσεις των μαθητών ενός γυμνασίου σε ένα πολύ δύσκολο διαγώνισμα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Οι επιδόσεις των μαθητών μιας τάξης στην ανάγνωση, η οποία τάξη αποτελείται από «συνηθισμένους»  μαθητές αλλά και μαθητές με μαθησιακές δυσκολίες.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Οι επιδόσεις των φοιτητών ενός μαθηματικού Τμήματος σε ένα διαγώνισμα πρακτικής αριθμητικής.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σάρωση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204864"/>
            <a:ext cx="1440160" cy="960501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544026"/>
            <a:ext cx="87484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Μπορείτε να μαντέψετε τι είδους κατανομή ακολουθούν οι παρακάτω μεταβλητές?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Τα αποτελέσματα ενός τεστ που έδωσαν η γυναίκες και αφορούσε το βαθμό «ανδροπρέπειας» των ανδρών, όπου όσο πιο υψηλή ήταν η βαθμολογία τόσο πιο «ανδροπρεπείς» θεωρούνταν κάποιος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Καμπύλη με θετική ασυμμετρία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Τα αποτελέσματα ενός τυποποιημένου τεστ νοημοσύνης ενός τυχαίου δείγματος του γενικού πληθυσμού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sz="1400" dirty="0" smtClean="0">
              <a:latin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Καμπύλη </a:t>
            </a:r>
            <a:r>
              <a:rPr lang="el-GR" sz="1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συμμετρική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sz="1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Οι επιδόσεις των μαθητών ενός γυμνασίου σε ένα πολύ δύσκολο διαγώνισμα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1400" dirty="0" smtClean="0">
              <a:latin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Καμπύλη με θετική ασυμμετρία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Οι επιδόσεις των μαθητών μιας τάξης στην ανάγνωση, η οποία τάξη αποτελείται από «συνηθισμένους»  μαθητές αλλά και μαθητές με μαθησιακές δυσκολίες.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1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Δικόρυφη</a:t>
            </a:r>
            <a:r>
              <a:rPr kumimoji="0" lang="el-GR" sz="1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καμπύλη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1400" dirty="0" smtClean="0">
              <a:latin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Οι επιδόσεις των φοιτητών ενός μαθηματικού Τμήματος σε ένα διαγώνισμα πρακτικής αριθμητικής.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1400" dirty="0" smtClean="0">
              <a:latin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Καμπύλη με </a:t>
            </a:r>
            <a:r>
              <a:rPr lang="el-GR" sz="14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αρνητική ασυμμετρία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862013"/>
            <a:ext cx="82581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685800"/>
            <a:ext cx="8372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6048672" cy="63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238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238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238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238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333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6957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2935213" cy="29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595</Words>
  <Application>Microsoft Office PowerPoint</Application>
  <PresentationFormat>On-screen Show (4:3)</PresentationFormat>
  <Paragraphs>248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παρουσίαση του στατιστικού υλικού γίνεται με δύο τρόπους!  1. Ο πρώτος συνίσταται στην κατασκευή ενός στατιστικού πίνακα, ο οποίος πολλές φορές ονομάζεται πίνακας συχνοτήτων ή ακόμη και κατανομή συχνοτήτων.  2. Ο δεύτερος και πιο εντυπωσιακός τρόπος συνίσταται στην κατασκευή ενός κατάλληλου κατά περίπτωση διαγράμματος.</dc:title>
  <dc:creator>owner</dc:creator>
  <cp:lastModifiedBy>Windows User</cp:lastModifiedBy>
  <cp:revision>87</cp:revision>
  <dcterms:created xsi:type="dcterms:W3CDTF">2012-10-26T06:40:15Z</dcterms:created>
  <dcterms:modified xsi:type="dcterms:W3CDTF">2012-11-13T14:48:55Z</dcterms:modified>
</cp:coreProperties>
</file>