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92" r:id="rId2"/>
    <p:sldId id="290" r:id="rId3"/>
    <p:sldId id="291" r:id="rId4"/>
    <p:sldId id="296" r:id="rId5"/>
    <p:sldId id="256" r:id="rId6"/>
    <p:sldId id="257" r:id="rId7"/>
    <p:sldId id="258" r:id="rId8"/>
    <p:sldId id="260" r:id="rId9"/>
    <p:sldId id="259"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7" r:id="rId26"/>
    <p:sldId id="282" r:id="rId27"/>
    <p:sldId id="283" r:id="rId28"/>
    <p:sldId id="278" r:id="rId29"/>
    <p:sldId id="279" r:id="rId30"/>
    <p:sldId id="281" r:id="rId31"/>
    <p:sldId id="280" r:id="rId32"/>
    <p:sldId id="284" r:id="rId33"/>
    <p:sldId id="285" r:id="rId34"/>
    <p:sldId id="286" r:id="rId35"/>
    <p:sldId id="287" r:id="rId36"/>
    <p:sldId id="288" r:id="rId37"/>
    <p:sldId id="289" r:id="rId38"/>
    <p:sldId id="293" r:id="rId39"/>
    <p:sldId id="294" r:id="rId40"/>
    <p:sldId id="295"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5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pieChart>
        <c:varyColors val="1"/>
        <c:ser>
          <c:idx val="0"/>
          <c:order val="0"/>
          <c:tx>
            <c:strRef>
              <c:f>Sheet1!$C$2</c:f>
              <c:strCache>
                <c:ptCount val="1"/>
                <c:pt idx="0">
                  <c:v>%</c:v>
                </c:pt>
              </c:strCache>
            </c:strRef>
          </c:tx>
          <c:dLbls>
            <c:showVal val="1"/>
            <c:showLeaderLines val="1"/>
          </c:dLbls>
          <c:cat>
            <c:strRef>
              <c:f>Sheet1!$A$3:$A$7</c:f>
              <c:strCache>
                <c:ptCount val="5"/>
                <c:pt idx="0">
                  <c:v>Αγαμοι</c:v>
                </c:pt>
                <c:pt idx="1">
                  <c:v>Εγγαμοι</c:v>
                </c:pt>
                <c:pt idx="2">
                  <c:v>Χηροι</c:v>
                </c:pt>
                <c:pt idx="3">
                  <c:v>Διαζευγμένοι</c:v>
                </c:pt>
                <c:pt idx="4">
                  <c:v>Σύνολο</c:v>
                </c:pt>
              </c:strCache>
            </c:strRef>
          </c:cat>
          <c:val>
            <c:numRef>
              <c:f>Sheet1!$C$3:$C$7</c:f>
              <c:numCache>
                <c:formatCode>General</c:formatCode>
                <c:ptCount val="5"/>
                <c:pt idx="0">
                  <c:v>40.04</c:v>
                </c:pt>
                <c:pt idx="1">
                  <c:v>52.05</c:v>
                </c:pt>
                <c:pt idx="2">
                  <c:v>6.6099999999999985</c:v>
                </c:pt>
                <c:pt idx="3">
                  <c:v>1.3</c:v>
                </c:pt>
                <c:pt idx="4">
                  <c:v>100</c:v>
                </c:pt>
              </c:numCache>
            </c:numRef>
          </c:val>
        </c:ser>
        <c:firstSliceAng val="0"/>
      </c:pieChart>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EADFF68F-FB1A-4398-8F86-58CE1A33BCB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ADFF68F-FB1A-4398-8F86-58CE1A33BCB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ADFF68F-FB1A-4398-8F86-58CE1A33BCB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ADFF68F-FB1A-4398-8F86-58CE1A33BCB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ADFF68F-FB1A-4398-8F86-58CE1A33BCB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ADFF68F-FB1A-4398-8F86-58CE1A33BCB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ADFF68F-FB1A-4398-8F86-58CE1A33BCB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ADFF68F-FB1A-4398-8F86-58CE1A33BCB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ADFF68F-FB1A-4398-8F86-58CE1A33BCB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ADFF68F-FB1A-4398-8F86-58CE1A33BCB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0101A8-2668-4716-AEAF-774F7E8032B9}" type="datetimeFigureOut">
              <a:rPr lang="el-GR" smtClean="0"/>
              <a:pPr/>
              <a:t>21/11/2012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EADFF68F-FB1A-4398-8F86-58CE1A33BCB8}"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0101A8-2668-4716-AEAF-774F7E8032B9}" type="datetimeFigureOut">
              <a:rPr lang="el-GR" smtClean="0"/>
              <a:pPr/>
              <a:t>21/11/2012</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DFF68F-FB1A-4398-8F86-58CE1A33BCB8}"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 Id="rId5" Type="http://schemas.openxmlformats.org/officeDocument/2006/relationships/image" Target="../media/image27.png"/><Relationship Id="rId4" Type="http://schemas.openxmlformats.org/officeDocument/2006/relationships/image" Target="../media/image26.png"/></Relationships>
</file>

<file path=ppt/slides/_rels/slide3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48130" name="Picture 2"/>
          <p:cNvPicPr>
            <a:picLocks noChangeAspect="1" noChangeArrowheads="1"/>
          </p:cNvPicPr>
          <p:nvPr/>
        </p:nvPicPr>
        <p:blipFill>
          <a:blip r:embed="rId2" cstate="print"/>
          <a:srcRect/>
          <a:stretch>
            <a:fillRect/>
          </a:stretch>
        </p:blipFill>
        <p:spPr bwMode="auto">
          <a:xfrm>
            <a:off x="827584" y="908720"/>
            <a:ext cx="7496175" cy="1838325"/>
          </a:xfrm>
          <a:prstGeom prst="rect">
            <a:avLst/>
          </a:prstGeom>
          <a:noFill/>
          <a:ln w="9525">
            <a:noFill/>
            <a:miter lim="800000"/>
            <a:headEnd/>
            <a:tailEnd/>
          </a:ln>
        </p:spPr>
      </p:pic>
      <p:pic>
        <p:nvPicPr>
          <p:cNvPr id="48131" name="Picture 3"/>
          <p:cNvPicPr>
            <a:picLocks noChangeAspect="1" noChangeArrowheads="1"/>
          </p:cNvPicPr>
          <p:nvPr/>
        </p:nvPicPr>
        <p:blipFill>
          <a:blip r:embed="rId3" cstate="print"/>
          <a:srcRect/>
          <a:stretch>
            <a:fillRect/>
          </a:stretch>
        </p:blipFill>
        <p:spPr bwMode="auto">
          <a:xfrm>
            <a:off x="827584" y="2708920"/>
            <a:ext cx="7488832"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2308324"/>
          </a:xfrm>
          <a:prstGeom prst="rect">
            <a:avLst/>
          </a:prstGeom>
          <a:noFill/>
        </p:spPr>
        <p:txBody>
          <a:bodyPr wrap="square" rtlCol="0">
            <a:spAutoFit/>
          </a:bodyPr>
          <a:lstStyle/>
          <a:p>
            <a:r>
              <a:rPr lang="el-GR" b="1" dirty="0" smtClean="0"/>
              <a:t>Απόλυτη αθροιστική συχνότητα </a:t>
            </a:r>
            <a:r>
              <a:rPr lang="el-GR" dirty="0" smtClean="0"/>
              <a:t>μιας μεταβλητής: το </a:t>
            </a:r>
            <a:r>
              <a:rPr lang="el-GR" b="1" dirty="0" smtClean="0"/>
              <a:t>πλήθος</a:t>
            </a:r>
            <a:r>
              <a:rPr lang="el-GR" dirty="0" smtClean="0"/>
              <a:t> των μονάδων του πληθυσμού (ή του δείγματος) για τις οποίες η μεταβλητή παίρνει τιμές μικρότερες ή ίσες με την τιμή αυτή</a:t>
            </a:r>
          </a:p>
          <a:p>
            <a:endParaRPr lang="el-GR" dirty="0" smtClean="0"/>
          </a:p>
          <a:p>
            <a:r>
              <a:rPr lang="el-GR" b="1" dirty="0" smtClean="0"/>
              <a:t>Σχετική αθροιστική συχνότητα </a:t>
            </a:r>
            <a:r>
              <a:rPr lang="el-GR" dirty="0" smtClean="0"/>
              <a:t>μιας μεταβλητής: το </a:t>
            </a:r>
            <a:r>
              <a:rPr lang="el-GR" b="1" dirty="0" smtClean="0"/>
              <a:t>ποσοστό</a:t>
            </a:r>
            <a:r>
              <a:rPr lang="el-GR" dirty="0" smtClean="0"/>
              <a:t> των μονάδων του πληθυσμού (ή του δείγματος) για τις οποίες η μεταβλητή παίρνει τιμές μικρότερες ή ίσες με την τιμή αυτή</a:t>
            </a:r>
          </a:p>
          <a:p>
            <a:endParaRPr lang="el-GR" dirty="0"/>
          </a:p>
        </p:txBody>
      </p:sp>
      <p:graphicFrame>
        <p:nvGraphicFramePr>
          <p:cNvPr id="4" name="Table 3"/>
          <p:cNvGraphicFramePr>
            <a:graphicFrameLocks noGrp="1"/>
          </p:cNvGraphicFramePr>
          <p:nvPr/>
        </p:nvGraphicFramePr>
        <p:xfrm>
          <a:off x="4283968" y="3068960"/>
          <a:ext cx="3670300" cy="3133725"/>
        </p:xfrm>
        <a:graphic>
          <a:graphicData uri="http://schemas.openxmlformats.org/drawingml/2006/table">
            <a:tbl>
              <a:tblPr/>
              <a:tblGrid>
                <a:gridCol w="942160"/>
                <a:gridCol w="609073"/>
                <a:gridCol w="609073"/>
                <a:gridCol w="900921"/>
                <a:gridCol w="609073"/>
              </a:tblGrid>
              <a:tr h="466725">
                <a:tc gridSpan="3">
                  <a:txBody>
                    <a:bodyPr/>
                    <a:lstStyle/>
                    <a:p>
                      <a:pPr algn="l" fontAlgn="b"/>
                      <a:r>
                        <a:rPr lang="el-GR" sz="1100" b="0" i="0" u="none" strike="noStrike" dirty="0">
                          <a:solidFill>
                            <a:schemeClr val="tx1"/>
                          </a:solidFill>
                          <a:latin typeface="Calibri"/>
                        </a:rPr>
                        <a:t>Πίνακας 4: κατανομή </a:t>
                      </a:r>
                      <a:r>
                        <a:rPr lang="el-GR" sz="1100" b="0" i="0" u="none" strike="noStrike" dirty="0" smtClean="0">
                          <a:solidFill>
                            <a:schemeClr val="tx1"/>
                          </a:solidFill>
                          <a:latin typeface="Calibri"/>
                        </a:rPr>
                        <a:t>δείγματος </a:t>
                      </a:r>
                      <a:r>
                        <a:rPr lang="el-GR" sz="1100" b="0" i="0" u="none" strike="noStrike" dirty="0">
                          <a:solidFill>
                            <a:schemeClr val="tx1"/>
                          </a:solidFill>
                          <a:latin typeface="Calibri"/>
                        </a:rPr>
                        <a:t>120 ανδρών ως προς το ανάστημα τους.</a:t>
                      </a:r>
                    </a:p>
                  </a:txBody>
                  <a:tcPr marL="0" marR="0" marT="0" marB="0" anchor="b">
                    <a:lnL>
                      <a:noFill/>
                    </a:lnL>
                    <a:lnR>
                      <a:noFill/>
                    </a:lnR>
                    <a:lnT>
                      <a:noFill/>
                    </a:lnT>
                    <a:lnB>
                      <a:noFill/>
                    </a:lnB>
                  </a:tcPr>
                </a:tc>
                <a:tc hMerge="1">
                  <a:txBody>
                    <a:bodyPr/>
                    <a:lstStyle/>
                    <a:p>
                      <a:endParaRPr lang="el-GR"/>
                    </a:p>
                  </a:txBody>
                  <a:tcPr/>
                </a:tc>
                <a:tc hMerge="1">
                  <a:txBody>
                    <a:bodyPr/>
                    <a:lstStyle/>
                    <a:p>
                      <a:endParaRPr lang="el-GR"/>
                    </a:p>
                  </a:txBody>
                  <a:tcPr/>
                </a:tc>
                <a:tc>
                  <a:txBody>
                    <a:bodyPr/>
                    <a:lstStyle/>
                    <a:p>
                      <a:pPr algn="l" fontAlgn="b"/>
                      <a:endParaRPr lang="el-GR" sz="11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l-GR" sz="1100" b="0" i="0" u="none" strike="noStrike">
                        <a:solidFill>
                          <a:schemeClr val="tx1"/>
                        </a:solidFill>
                        <a:latin typeface="Calibri"/>
                      </a:endParaRPr>
                    </a:p>
                  </a:txBody>
                  <a:tcPr marL="0" marR="0" marT="0" marB="0" anchor="b">
                    <a:lnL>
                      <a:noFill/>
                    </a:lnL>
                    <a:lnR>
                      <a:noFill/>
                    </a:lnR>
                    <a:lnT>
                      <a:noFill/>
                    </a:lnT>
                    <a:lnB>
                      <a:noFill/>
                    </a:lnB>
                  </a:tcPr>
                </a:tc>
              </a:tr>
              <a:tr h="571500">
                <a:tc>
                  <a:txBody>
                    <a:bodyPr/>
                    <a:lstStyle/>
                    <a:p>
                      <a:pPr algn="l" fontAlgn="b"/>
                      <a:r>
                        <a:rPr lang="el-GR" sz="1100" b="0" i="0" u="none" strike="noStrike">
                          <a:solidFill>
                            <a:schemeClr val="tx1"/>
                          </a:solidFill>
                          <a:latin typeface="Calibri"/>
                        </a:rPr>
                        <a:t>τάξεις αναστημάτων σε εκ.</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Ν</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Ν</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a:t>
                      </a:r>
                    </a:p>
                  </a:txBody>
                  <a:tcPr marL="0" marR="0" marT="0" marB="0" anchor="b">
                    <a:lnL>
                      <a:noFill/>
                    </a:lnL>
                    <a:lnR>
                      <a:noFill/>
                    </a:lnR>
                    <a:lnT>
                      <a:noFill/>
                    </a:lnT>
                    <a:lnB>
                      <a:noFill/>
                    </a:lnB>
                  </a:tcPr>
                </a:tc>
              </a:tr>
              <a:tr h="190500">
                <a:tc>
                  <a:txBody>
                    <a:bodyPr/>
                    <a:lstStyle/>
                    <a:p>
                      <a:pPr algn="l" fontAlgn="b"/>
                      <a:endParaRPr lang="el-GR" sz="1100" b="0" i="0" u="none" strike="noStrike">
                        <a:solidFill>
                          <a:schemeClr val="tx1"/>
                        </a:solidFill>
                        <a:latin typeface="Calibri"/>
                      </a:endParaRPr>
                    </a:p>
                  </a:txBody>
                  <a:tcPr marL="0" marR="0" marT="0" marB="0" anchor="b">
                    <a:lnL>
                      <a:noFill/>
                    </a:lnL>
                    <a:lnR>
                      <a:noFill/>
                    </a:lnR>
                    <a:lnT>
                      <a:noFill/>
                    </a:lnT>
                    <a:lnB>
                      <a:noFill/>
                    </a:lnB>
                  </a:tcPr>
                </a:tc>
                <a:tc gridSpan="2">
                  <a:txBody>
                    <a:bodyPr/>
                    <a:lstStyle/>
                    <a:p>
                      <a:pPr algn="r" fontAlgn="b"/>
                      <a:r>
                        <a:rPr lang="el-GR" sz="1100" b="0" i="0" u="none" strike="noStrike">
                          <a:solidFill>
                            <a:schemeClr val="tx1"/>
                          </a:solidFill>
                          <a:latin typeface="Calibri"/>
                        </a:rPr>
                        <a:t>Ταξικές συχνότητες</a:t>
                      </a:r>
                    </a:p>
                  </a:txBody>
                  <a:tcPr marL="0" marR="0" marT="0" marB="0" anchor="b">
                    <a:lnL>
                      <a:noFill/>
                    </a:lnL>
                    <a:lnR>
                      <a:noFill/>
                    </a:lnR>
                    <a:lnT>
                      <a:noFill/>
                    </a:lnT>
                    <a:lnB>
                      <a:noFill/>
                    </a:lnB>
                  </a:tcPr>
                </a:tc>
                <a:tc hMerge="1">
                  <a:txBody>
                    <a:bodyPr/>
                    <a:lstStyle/>
                    <a:p>
                      <a:endParaRPr lang="el-GR"/>
                    </a:p>
                  </a:txBody>
                  <a:tcPr/>
                </a:tc>
                <a:tc gridSpan="2">
                  <a:txBody>
                    <a:bodyPr/>
                    <a:lstStyle/>
                    <a:p>
                      <a:pPr algn="r" fontAlgn="b"/>
                      <a:r>
                        <a:rPr lang="el-GR" sz="1100" b="0" i="0" u="none" strike="noStrike">
                          <a:solidFill>
                            <a:schemeClr val="tx1"/>
                          </a:solidFill>
                          <a:latin typeface="Calibri"/>
                        </a:rPr>
                        <a:t>Αθροιστικές συχνότητες</a:t>
                      </a:r>
                    </a:p>
                  </a:txBody>
                  <a:tcPr marL="0" marR="0" marT="0" marB="0" anchor="b">
                    <a:lnL>
                      <a:noFill/>
                    </a:lnL>
                    <a:lnR>
                      <a:noFill/>
                    </a:lnR>
                    <a:lnT>
                      <a:noFill/>
                    </a:lnT>
                    <a:lnB>
                      <a:noFill/>
                    </a:lnB>
                  </a:tcPr>
                </a:tc>
                <a:tc hMerge="1">
                  <a:txBody>
                    <a:bodyPr/>
                    <a:lstStyle/>
                    <a:p>
                      <a:endParaRPr lang="el-GR"/>
                    </a:p>
                  </a:txBody>
                  <a:tcPr/>
                </a:tc>
              </a:tr>
              <a:tr h="190500">
                <a:tc>
                  <a:txBody>
                    <a:bodyPr/>
                    <a:lstStyle/>
                    <a:p>
                      <a:pPr algn="l" fontAlgn="b"/>
                      <a:r>
                        <a:rPr lang="el-GR" sz="1100" b="0" i="0" u="none" strike="noStrike">
                          <a:solidFill>
                            <a:schemeClr val="tx1"/>
                          </a:solidFill>
                          <a:latin typeface="Calibri"/>
                        </a:rPr>
                        <a:t>(150-155]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3</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3</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2,5</a:t>
                      </a:r>
                    </a:p>
                  </a:txBody>
                  <a:tcPr marL="0" marR="0" marT="0" marB="0" anchor="b">
                    <a:lnL>
                      <a:noFill/>
                    </a:lnL>
                    <a:lnR>
                      <a:noFill/>
                    </a:lnR>
                    <a:lnT>
                      <a:noFill/>
                    </a:lnT>
                    <a:lnB>
                      <a:noFill/>
                    </a:lnB>
                  </a:tcPr>
                </a:tc>
              </a:tr>
              <a:tr h="190500">
                <a:tc>
                  <a:txBody>
                    <a:bodyPr/>
                    <a:lstStyle/>
                    <a:p>
                      <a:pPr algn="l" fontAlgn="b"/>
                      <a:r>
                        <a:rPr lang="el-GR" sz="1100" b="0" i="0" u="none" strike="noStrike">
                          <a:solidFill>
                            <a:schemeClr val="tx1"/>
                          </a:solidFill>
                          <a:latin typeface="Calibri"/>
                        </a:rPr>
                        <a:t>(155-160]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7</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5,9</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8,4</a:t>
                      </a:r>
                    </a:p>
                  </a:txBody>
                  <a:tcPr marL="0" marR="0" marT="0" marB="0" anchor="b">
                    <a:lnL>
                      <a:noFill/>
                    </a:lnL>
                    <a:lnR>
                      <a:noFill/>
                    </a:lnR>
                    <a:lnT>
                      <a:noFill/>
                    </a:lnT>
                    <a:lnB>
                      <a:noFill/>
                    </a:lnB>
                  </a:tcPr>
                </a:tc>
              </a:tr>
              <a:tr h="190500">
                <a:tc>
                  <a:txBody>
                    <a:bodyPr/>
                    <a:lstStyle/>
                    <a:p>
                      <a:pPr algn="l" fontAlgn="b"/>
                      <a:r>
                        <a:rPr lang="el-GR" sz="1100" b="0" i="0" u="none" strike="noStrike">
                          <a:solidFill>
                            <a:schemeClr val="tx1"/>
                          </a:solidFill>
                          <a:latin typeface="Calibri"/>
                        </a:rPr>
                        <a:t>(160-165]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12</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22</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18,4</a:t>
                      </a:r>
                    </a:p>
                  </a:txBody>
                  <a:tcPr marL="0" marR="0" marT="0" marB="0" anchor="b">
                    <a:lnL>
                      <a:noFill/>
                    </a:lnL>
                    <a:lnR>
                      <a:noFill/>
                    </a:lnR>
                    <a:lnT>
                      <a:noFill/>
                    </a:lnT>
                    <a:lnB>
                      <a:noFill/>
                    </a:lnB>
                  </a:tcPr>
                </a:tc>
              </a:tr>
              <a:tr h="190500">
                <a:tc>
                  <a:txBody>
                    <a:bodyPr/>
                    <a:lstStyle/>
                    <a:p>
                      <a:pPr algn="l" fontAlgn="b"/>
                      <a:r>
                        <a:rPr lang="el-GR" sz="1100" b="0" i="0" u="none" strike="noStrike">
                          <a:solidFill>
                            <a:schemeClr val="tx1"/>
                          </a:solidFill>
                          <a:latin typeface="Calibri"/>
                        </a:rPr>
                        <a:t>(165-170]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21</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175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43</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35,9</a:t>
                      </a:r>
                    </a:p>
                  </a:txBody>
                  <a:tcPr marL="0" marR="0" marT="0" marB="0" anchor="b">
                    <a:lnL>
                      <a:noFill/>
                    </a:lnL>
                    <a:lnR>
                      <a:noFill/>
                    </a:lnR>
                    <a:lnT>
                      <a:noFill/>
                    </a:lnT>
                    <a:lnB>
                      <a:noFill/>
                    </a:lnB>
                  </a:tcPr>
                </a:tc>
              </a:tr>
              <a:tr h="190500">
                <a:tc>
                  <a:txBody>
                    <a:bodyPr/>
                    <a:lstStyle/>
                    <a:p>
                      <a:pPr algn="l" fontAlgn="b"/>
                      <a:r>
                        <a:rPr lang="el-GR" sz="1100" b="0" i="0" u="none" strike="noStrike">
                          <a:solidFill>
                            <a:schemeClr val="tx1"/>
                          </a:solidFill>
                          <a:latin typeface="Calibri"/>
                        </a:rPr>
                        <a:t>(175-175]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28</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23,3</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71</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59,2</a:t>
                      </a:r>
                    </a:p>
                  </a:txBody>
                  <a:tcPr marL="0" marR="0" marT="0" marB="0" anchor="b">
                    <a:lnL>
                      <a:noFill/>
                    </a:lnL>
                    <a:lnR>
                      <a:noFill/>
                    </a:lnR>
                    <a:lnT>
                      <a:noFill/>
                    </a:lnT>
                    <a:lnB>
                      <a:noFill/>
                    </a:lnB>
                  </a:tcPr>
                </a:tc>
              </a:tr>
              <a:tr h="190500">
                <a:tc>
                  <a:txBody>
                    <a:bodyPr/>
                    <a:lstStyle/>
                    <a:p>
                      <a:pPr algn="l" fontAlgn="b"/>
                      <a:r>
                        <a:rPr lang="el-GR" sz="1100" b="0" i="0" u="none" strike="noStrike">
                          <a:solidFill>
                            <a:schemeClr val="tx1"/>
                          </a:solidFill>
                          <a:latin typeface="Calibri"/>
                        </a:rPr>
                        <a:t>9175-180]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24</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95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79,2</a:t>
                      </a:r>
                    </a:p>
                  </a:txBody>
                  <a:tcPr marL="0" marR="0" marT="0" marB="0" anchor="b">
                    <a:lnL>
                      <a:noFill/>
                    </a:lnL>
                    <a:lnR>
                      <a:noFill/>
                    </a:lnR>
                    <a:lnT>
                      <a:noFill/>
                    </a:lnT>
                    <a:lnB>
                      <a:noFill/>
                    </a:lnB>
                  </a:tcPr>
                </a:tc>
              </a:tr>
              <a:tr h="190500">
                <a:tc>
                  <a:txBody>
                    <a:bodyPr/>
                    <a:lstStyle/>
                    <a:p>
                      <a:pPr algn="l" fontAlgn="b"/>
                      <a:r>
                        <a:rPr lang="el-GR" sz="1100" b="0" i="0" u="none" strike="noStrike">
                          <a:solidFill>
                            <a:schemeClr val="tx1"/>
                          </a:solidFill>
                          <a:latin typeface="Calibri"/>
                        </a:rPr>
                        <a:t>(180-185]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14</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11,7</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109</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90,9</a:t>
                      </a:r>
                    </a:p>
                  </a:txBody>
                  <a:tcPr marL="0" marR="0" marT="0" marB="0" anchor="b">
                    <a:lnL>
                      <a:noFill/>
                    </a:lnL>
                    <a:lnR>
                      <a:noFill/>
                    </a:lnR>
                    <a:lnT>
                      <a:noFill/>
                    </a:lnT>
                    <a:lnB>
                      <a:noFill/>
                    </a:lnB>
                  </a:tcPr>
                </a:tc>
              </a:tr>
              <a:tr h="190500">
                <a:tc>
                  <a:txBody>
                    <a:bodyPr/>
                    <a:lstStyle/>
                    <a:p>
                      <a:pPr algn="l" fontAlgn="b"/>
                      <a:r>
                        <a:rPr lang="el-GR" sz="1100" b="0" i="0" u="none" strike="noStrike">
                          <a:solidFill>
                            <a:schemeClr val="tx1"/>
                          </a:solidFill>
                          <a:latin typeface="Calibri"/>
                        </a:rPr>
                        <a:t>(185-190]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6</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115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95,9</a:t>
                      </a:r>
                    </a:p>
                  </a:txBody>
                  <a:tcPr marL="0" marR="0" marT="0" marB="0" anchor="b">
                    <a:lnL>
                      <a:noFill/>
                    </a:lnL>
                    <a:lnR>
                      <a:noFill/>
                    </a:lnR>
                    <a:lnT>
                      <a:noFill/>
                    </a:lnT>
                    <a:lnB>
                      <a:noFill/>
                    </a:lnB>
                  </a:tcPr>
                </a:tc>
              </a:tr>
              <a:tr h="190500">
                <a:tc>
                  <a:txBody>
                    <a:bodyPr/>
                    <a:lstStyle/>
                    <a:p>
                      <a:pPr algn="l" fontAlgn="b"/>
                      <a:r>
                        <a:rPr lang="el-GR" sz="1100" b="0" i="0" u="none" strike="noStrike">
                          <a:solidFill>
                            <a:schemeClr val="tx1"/>
                          </a:solidFill>
                          <a:latin typeface="Calibri"/>
                        </a:rPr>
                        <a:t>(190-195]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4,1</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120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100</a:t>
                      </a:r>
                    </a:p>
                  </a:txBody>
                  <a:tcPr marL="0" marR="0" marT="0" marB="0" anchor="b">
                    <a:lnL>
                      <a:noFill/>
                    </a:lnL>
                    <a:lnR>
                      <a:noFill/>
                    </a:lnR>
                    <a:lnT>
                      <a:noFill/>
                    </a:lnT>
                    <a:lnB>
                      <a:noFill/>
                    </a:lnB>
                  </a:tcPr>
                </a:tc>
              </a:tr>
              <a:tr h="190500">
                <a:tc>
                  <a:txBody>
                    <a:bodyPr/>
                    <a:lstStyle/>
                    <a:p>
                      <a:pPr algn="l" fontAlgn="b"/>
                      <a:r>
                        <a:rPr lang="el-GR" sz="1100" b="0" i="0" u="none" strike="noStrike">
                          <a:solidFill>
                            <a:schemeClr val="tx1"/>
                          </a:solidFill>
                          <a:latin typeface="Calibri"/>
                        </a:rPr>
                        <a:t>Σύνολο</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120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100</a:t>
                      </a:r>
                    </a:p>
                  </a:txBody>
                  <a:tcPr marL="0" marR="0" marT="0" marB="0" anchor="b">
                    <a:lnL>
                      <a:noFill/>
                    </a:lnL>
                    <a:lnR>
                      <a:noFill/>
                    </a:lnR>
                    <a:lnT>
                      <a:noFill/>
                    </a:lnT>
                    <a:lnB>
                      <a:noFill/>
                    </a:lnB>
                  </a:tcPr>
                </a:tc>
                <a:tc>
                  <a:txBody>
                    <a:bodyPr/>
                    <a:lstStyle/>
                    <a:p>
                      <a:pPr algn="l" fontAlgn="b"/>
                      <a:endParaRPr lang="el-GR" sz="1100" b="0" i="0" u="none" strike="noStrike">
                        <a:solidFill>
                          <a:schemeClr val="tx1"/>
                        </a:solidFill>
                        <a:latin typeface="Calibri"/>
                      </a:endParaRPr>
                    </a:p>
                  </a:txBody>
                  <a:tcPr marL="0" marR="0" marT="0" marB="0" anchor="b">
                    <a:lnL>
                      <a:noFill/>
                    </a:lnL>
                    <a:lnR>
                      <a:noFill/>
                    </a:lnR>
                    <a:lnT>
                      <a:noFill/>
                    </a:lnT>
                    <a:lnB>
                      <a:noFill/>
                    </a:lnB>
                  </a:tcPr>
                </a:tc>
                <a:tc>
                  <a:txBody>
                    <a:bodyPr/>
                    <a:lstStyle/>
                    <a:p>
                      <a:pPr algn="l" fontAlgn="b"/>
                      <a:endParaRPr lang="el-GR" sz="1100" b="0" i="0" u="none" strike="noStrike" dirty="0">
                        <a:solidFill>
                          <a:schemeClr val="tx1"/>
                        </a:solidFill>
                        <a:latin typeface="Calibri"/>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4524315"/>
          </a:xfrm>
          <a:prstGeom prst="rect">
            <a:avLst/>
          </a:prstGeom>
          <a:noFill/>
        </p:spPr>
        <p:txBody>
          <a:bodyPr wrap="square" rtlCol="0">
            <a:spAutoFit/>
          </a:bodyPr>
          <a:lstStyle/>
          <a:p>
            <a:r>
              <a:rPr lang="el-GR" b="1" dirty="0" smtClean="0"/>
              <a:t>Κριτήρια για την κατασκευή τάξεων:</a:t>
            </a:r>
          </a:p>
          <a:p>
            <a:endParaRPr lang="el-GR" b="1" dirty="0" smtClean="0"/>
          </a:p>
          <a:p>
            <a:pPr marL="342900" indent="-342900">
              <a:buAutoNum type="arabicPeriod"/>
            </a:pPr>
            <a:r>
              <a:rPr lang="el-GR" dirty="0" smtClean="0"/>
              <a:t>Το κριτήριο της </a:t>
            </a:r>
            <a:r>
              <a:rPr lang="el-GR" b="1" dirty="0" smtClean="0">
                <a:solidFill>
                  <a:srgbClr val="FF0000"/>
                </a:solidFill>
              </a:rPr>
              <a:t>ομοιογένειας</a:t>
            </a:r>
            <a:r>
              <a:rPr lang="el-GR" dirty="0" smtClean="0"/>
              <a:t> υπαγορεύει να φτιάξουμε πολλές τάξεις έτσι ώστε στην ίδια τάξη οι τιμές της μεταβλητής για τις μονάδες αυτές να μην διαφέρουν σημαντικά. Για παράδειγμα δεν είναι δυνατόν μέσα στην  ίδια τάξη να συμπεριλαμβάνονται κοντοί και ψηλοί ή πλούσιοι και φτωχοί ή ακόμη και αδύνατοι και ευτραφείς και αυτό αποφεύγεται με τον καταρτισμό αρκετών τάξεων</a:t>
            </a:r>
          </a:p>
          <a:p>
            <a:pPr marL="342900" indent="-342900">
              <a:buAutoNum type="arabicPeriod"/>
            </a:pPr>
            <a:r>
              <a:rPr lang="el-GR" dirty="0" smtClean="0"/>
              <a:t>Το κριτήριο της </a:t>
            </a:r>
            <a:r>
              <a:rPr lang="el-GR" b="1" dirty="0" smtClean="0">
                <a:solidFill>
                  <a:srgbClr val="FF0000"/>
                </a:solidFill>
              </a:rPr>
              <a:t>απλότητας</a:t>
            </a:r>
            <a:r>
              <a:rPr lang="el-GR" dirty="0" smtClean="0"/>
              <a:t> υπαγορεύει να κατασκευαστούν όσο το δυνατόν λιγότερες τάξεις ώστε με ένα σχετικά μικρό σε διαστάσεις πίνακα να συνοψίζεται ικανοποιητικά (δηλαδή με ελάχιστη απώλεια πληροφοριών) η κατανομή της μεταβλητής.</a:t>
            </a:r>
          </a:p>
          <a:p>
            <a:pPr marL="342900" indent="-342900">
              <a:buAutoNum type="arabicPeriod"/>
            </a:pPr>
            <a:endParaRPr lang="el-GR" dirty="0" smtClean="0"/>
          </a:p>
          <a:p>
            <a:pPr marL="342900" indent="-342900"/>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5078313"/>
          </a:xfrm>
          <a:prstGeom prst="rect">
            <a:avLst/>
          </a:prstGeom>
          <a:noFill/>
        </p:spPr>
        <p:txBody>
          <a:bodyPr wrap="square" rtlCol="0">
            <a:spAutoFit/>
          </a:bodyPr>
          <a:lstStyle/>
          <a:p>
            <a:r>
              <a:rPr lang="el-GR" b="1" dirty="0" smtClean="0"/>
              <a:t>Κριτήρια για την κατασκευή τάξεων:</a:t>
            </a:r>
          </a:p>
          <a:p>
            <a:endParaRPr lang="el-GR" b="1" dirty="0" smtClean="0"/>
          </a:p>
          <a:p>
            <a:pPr marL="342900" indent="-342900"/>
            <a:r>
              <a:rPr lang="el-GR" dirty="0" smtClean="0"/>
              <a:t>Είναι φανερό ότι τα δύο αυτά κριτήρια αλληλοσυγκρούονται, αφού το πρώτο</a:t>
            </a:r>
          </a:p>
          <a:p>
            <a:pPr marL="342900" indent="-342900"/>
            <a:r>
              <a:rPr lang="el-GR" dirty="0" smtClean="0"/>
              <a:t>απαιτεί πολλές τάξεις και το δεύτερο λίγες. Στις εφαρμογές ένας αριθμός από 5</a:t>
            </a:r>
          </a:p>
          <a:p>
            <a:pPr marL="342900" indent="-342900"/>
            <a:r>
              <a:rPr lang="el-GR" dirty="0" smtClean="0"/>
              <a:t>έως 15 τάξεις είναι συνήθως αρκετός για την κατασκευή του πίνακα συχνοτήτων</a:t>
            </a:r>
          </a:p>
          <a:p>
            <a:pPr marL="342900" indent="-342900"/>
            <a:r>
              <a:rPr lang="el-GR" dirty="0" smtClean="0"/>
              <a:t>μιας συνεχούς μεταβλητής. </a:t>
            </a:r>
          </a:p>
          <a:p>
            <a:pPr marL="342900" indent="-342900"/>
            <a:endParaRPr lang="el-GR" dirty="0" smtClean="0"/>
          </a:p>
          <a:p>
            <a:pPr marL="342900" indent="-342900"/>
            <a:r>
              <a:rPr lang="el-GR" dirty="0" smtClean="0"/>
              <a:t>Αν υποθέσουμε ότι μια βιομηχανία κατασκευής αντρικών κουστουμιών επιθυμεί να προγραμματίσει την παραγωγή της έτσι ώστε σε κάθε τάξη του πίνακα να αντιστοιχεί και διαφορετικό μέγεθος κουστουμιού, τότε πρέπει να κατασκευάσει εννέα διαφορετικά μεγέθη και να τα προσφέρει φυσικά σε ποσότητες ανάλογες των σχετικών συχνοτήτων, ελαχιστοποιώντας έτσι τις πιθανότητες να παρουσιαστούν ελλείμματα ή πλεονάσματα σε μερικά μεγέθη.</a:t>
            </a:r>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5078313"/>
          </a:xfrm>
          <a:prstGeom prst="rect">
            <a:avLst/>
          </a:prstGeom>
          <a:noFill/>
        </p:spPr>
        <p:txBody>
          <a:bodyPr wrap="square" rtlCol="0">
            <a:spAutoFit/>
          </a:bodyPr>
          <a:lstStyle/>
          <a:p>
            <a:r>
              <a:rPr lang="el-GR" b="1" dirty="0" smtClean="0"/>
              <a:t>Κριτήρια για την κατασκευή τάξεων (κλάσεων):</a:t>
            </a:r>
          </a:p>
          <a:p>
            <a:endParaRPr lang="el-GR" b="1" dirty="0" smtClean="0"/>
          </a:p>
          <a:p>
            <a:pPr marL="342900" indent="-342900">
              <a:buAutoNum type="arabicPeriod"/>
            </a:pPr>
            <a:r>
              <a:rPr lang="el-GR" dirty="0" smtClean="0"/>
              <a:t>Κάθε παρατήρηση μπορεί να είναι σε μία και μόνο κλάση </a:t>
            </a:r>
          </a:p>
          <a:p>
            <a:pPr marL="342900" indent="-342900">
              <a:buAutoNum type="arabicPeriod"/>
            </a:pPr>
            <a:r>
              <a:rPr lang="el-GR" dirty="0" smtClean="0"/>
              <a:t>Στην κατανομή πρέπει να περιλαμβάνονται όλες οι κλάσεις, ακόμη και εκείνες που έχουν συχνότητα 0.</a:t>
            </a:r>
          </a:p>
          <a:p>
            <a:pPr marL="342900" indent="-342900">
              <a:buAutoNum type="arabicPeriod"/>
            </a:pPr>
            <a:r>
              <a:rPr lang="el-GR" dirty="0" smtClean="0"/>
              <a:t>Όλες οι κλάσεις πρέπει να έχουν το ίδιο μήκος</a:t>
            </a:r>
          </a:p>
          <a:p>
            <a:pPr marL="342900" indent="-342900">
              <a:buAutoNum type="arabicPeriod"/>
            </a:pPr>
            <a:r>
              <a:rPr lang="el-GR" dirty="0" smtClean="0"/>
              <a:t>Όλες οι κλάσεις πρέπει να έχουν ένα άνω και ένα κάτω όριο</a:t>
            </a:r>
          </a:p>
          <a:p>
            <a:pPr marL="342900" indent="-342900">
              <a:buAutoNum type="arabicPeriod"/>
            </a:pPr>
            <a:r>
              <a:rPr lang="el-GR" dirty="0" smtClean="0"/>
              <a:t>Επιλέξτε το εύρος των κλάσεων χρησιμοποιώντας εύκολους αριθμούς, ιδιαίτερα δε το 5 ή το 10 ή τα πολλαπλάσια τους</a:t>
            </a:r>
          </a:p>
          <a:p>
            <a:pPr marL="342900" indent="-342900">
              <a:buAutoNum type="arabicPeriod"/>
            </a:pPr>
            <a:r>
              <a:rPr lang="el-GR" dirty="0" smtClean="0"/>
              <a:t>Το κάτω όριο της κάθε κλάσης πρέπει να είναι πολλαπλάσιο του μεγέθους της κλάσης</a:t>
            </a:r>
          </a:p>
          <a:p>
            <a:pPr marL="342900" indent="-342900">
              <a:buAutoNum type="arabicPeriod"/>
            </a:pPr>
            <a:r>
              <a:rPr lang="el-GR" dirty="0" smtClean="0"/>
              <a:t>Σε γενικές γραμμές επιχειρείστε να φτιάξετε περίπου 10 κλάσεις. </a:t>
            </a:r>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2585323"/>
          </a:xfrm>
          <a:prstGeom prst="rect">
            <a:avLst/>
          </a:prstGeom>
          <a:noFill/>
        </p:spPr>
        <p:txBody>
          <a:bodyPr wrap="square" rtlCol="0">
            <a:spAutoFit/>
          </a:bodyPr>
          <a:lstStyle/>
          <a:p>
            <a:r>
              <a:rPr lang="el-GR" b="1" dirty="0" smtClean="0"/>
              <a:t>Παράδειγμα: </a:t>
            </a:r>
            <a:r>
              <a:rPr lang="el-GR" dirty="0" smtClean="0"/>
              <a:t>Σε μια έρευνα για το βάρος των φοιτητών βρέθηκαν τα παρακάτω αποτελέσματα (σε</a:t>
            </a:r>
            <a:r>
              <a:rPr lang="en-US" dirty="0" smtClean="0"/>
              <a:t> pounds</a:t>
            </a:r>
            <a:r>
              <a:rPr lang="el-GR" dirty="0" smtClean="0"/>
              <a:t>). Πρέπει να κατασκευάσουμε τις σχετικές κλάσεις. </a:t>
            </a:r>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524000" y="2028565"/>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2585323"/>
          </a:xfrm>
          <a:prstGeom prst="rect">
            <a:avLst/>
          </a:prstGeom>
          <a:noFill/>
        </p:spPr>
        <p:txBody>
          <a:bodyPr wrap="square" rtlCol="0">
            <a:spAutoFit/>
          </a:bodyPr>
          <a:lstStyle/>
          <a:p>
            <a:r>
              <a:rPr lang="el-GR" b="1" dirty="0" smtClean="0"/>
              <a:t>Βήμα 1. </a:t>
            </a:r>
            <a:r>
              <a:rPr lang="el-GR" dirty="0" smtClean="0"/>
              <a:t>Βρίσκουμε το εύρος των δεδομένων. Επειδή ο μεγαλύτερος αριθμός είναι το 205 και ο μικρότερος το 93 τότε το εύρος είναι 205-93=112</a:t>
            </a:r>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524000" y="2028565"/>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3139321"/>
          </a:xfrm>
          <a:prstGeom prst="rect">
            <a:avLst/>
          </a:prstGeom>
          <a:noFill/>
        </p:spPr>
        <p:txBody>
          <a:bodyPr wrap="square" rtlCol="0">
            <a:spAutoFit/>
          </a:bodyPr>
          <a:lstStyle/>
          <a:p>
            <a:r>
              <a:rPr lang="el-GR" b="1" dirty="0" smtClean="0"/>
              <a:t>Βήμα 2. </a:t>
            </a:r>
            <a:r>
              <a:rPr lang="el-GR" dirty="0" smtClean="0"/>
              <a:t>Βρίσκουμε το «πλάτος» της κλάσης που είναι απαραίτητο ώστε να καλυφθεί όλο το εύρος της κατανομής. Βρίσκεται αν διαιρεθεί το εύρος της κατανομή με τον επιθυμητό αριθμό κλάσεων (συνήθως 10) δηλαδή 112/10=11,2</a:t>
            </a:r>
          </a:p>
          <a:p>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524000" y="2028565"/>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3416320"/>
          </a:xfrm>
          <a:prstGeom prst="rect">
            <a:avLst/>
          </a:prstGeom>
          <a:noFill/>
        </p:spPr>
        <p:txBody>
          <a:bodyPr wrap="square" rtlCol="0">
            <a:spAutoFit/>
          </a:bodyPr>
          <a:lstStyle/>
          <a:p>
            <a:r>
              <a:rPr lang="el-GR" b="1" dirty="0" smtClean="0"/>
              <a:t>Βήμα 3. </a:t>
            </a:r>
            <a:r>
              <a:rPr lang="el-GR" dirty="0" smtClean="0"/>
              <a:t>Στρογγυλοποιούμε στο πιο «συμφέρων» πλάτος. Συνήθως δηλαδή στο 1, 2, 3…..10. Εδώ μας συμφέρει να στρογγυλοποιήσουμε στο 10. (11,2 στρογγυλοποιείται στο 10).</a:t>
            </a:r>
          </a:p>
          <a:p>
            <a:endParaRPr lang="el-GR" dirty="0" smtClean="0"/>
          </a:p>
          <a:p>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524000" y="2028565"/>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3693319"/>
          </a:xfrm>
          <a:prstGeom prst="rect">
            <a:avLst/>
          </a:prstGeom>
          <a:noFill/>
        </p:spPr>
        <p:txBody>
          <a:bodyPr wrap="square" rtlCol="0">
            <a:spAutoFit/>
          </a:bodyPr>
          <a:lstStyle/>
          <a:p>
            <a:r>
              <a:rPr lang="el-GR" b="1" dirty="0" smtClean="0"/>
              <a:t>Βήμα 4. </a:t>
            </a:r>
            <a:r>
              <a:rPr lang="el-GR" dirty="0" smtClean="0"/>
              <a:t>Καθορίζουμε από πού θα πρέπει να ξεκινάει η μικρότερη κλάση. (συνήθως αυτός ό αριθμός θα πρέπει να είναι πολλαπλάσιο του «πλάτους» της κλάσης). Στο παράδειγμα μας η μικρότερη παρατήρηση είναι 93 και η μικρότερη κλάση θα ξεκινά από το 90, το οποίο είναι πολλαπλάσιο του 10. </a:t>
            </a:r>
          </a:p>
          <a:p>
            <a:endParaRPr lang="el-GR" dirty="0" smtClean="0"/>
          </a:p>
          <a:p>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475656" y="2996952"/>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dirty="0">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3416320"/>
          </a:xfrm>
          <a:prstGeom prst="rect">
            <a:avLst/>
          </a:prstGeom>
          <a:noFill/>
        </p:spPr>
        <p:txBody>
          <a:bodyPr wrap="square" rtlCol="0">
            <a:spAutoFit/>
          </a:bodyPr>
          <a:lstStyle/>
          <a:p>
            <a:r>
              <a:rPr lang="el-GR" b="1" dirty="0" smtClean="0"/>
              <a:t>Βήμα 5. </a:t>
            </a:r>
            <a:r>
              <a:rPr lang="el-GR" dirty="0" smtClean="0"/>
              <a:t>Καθορίζουμε που θα τελειώνει η μικρότερη κλάση προσθέτοντας στο κάτω όριο της το «πλάτος» της κλάσης και αφαιρώντας 1. Έτσι η κλάση αυτή θα τελειώνει στο 90+10-1=99 και η κλάση θα είναι η 90-99 (ή η [90-100))</a:t>
            </a:r>
          </a:p>
          <a:p>
            <a:endParaRPr lang="el-GR" dirty="0" smtClean="0"/>
          </a:p>
          <a:p>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475656" y="2996952"/>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dirty="0">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49154" name="Picture 2"/>
          <p:cNvPicPr>
            <a:picLocks noChangeAspect="1" noChangeArrowheads="1"/>
          </p:cNvPicPr>
          <p:nvPr/>
        </p:nvPicPr>
        <p:blipFill>
          <a:blip r:embed="rId2" cstate="print"/>
          <a:srcRect/>
          <a:stretch>
            <a:fillRect/>
          </a:stretch>
        </p:blipFill>
        <p:spPr bwMode="auto">
          <a:xfrm>
            <a:off x="971550" y="1843088"/>
            <a:ext cx="7200900" cy="3171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3693319"/>
          </a:xfrm>
          <a:prstGeom prst="rect">
            <a:avLst/>
          </a:prstGeom>
          <a:noFill/>
        </p:spPr>
        <p:txBody>
          <a:bodyPr wrap="square" rtlCol="0">
            <a:spAutoFit/>
          </a:bodyPr>
          <a:lstStyle/>
          <a:p>
            <a:r>
              <a:rPr lang="el-GR" b="1" dirty="0" smtClean="0"/>
              <a:t>Βήμα 6. </a:t>
            </a:r>
            <a:r>
              <a:rPr lang="el-GR" dirty="0" smtClean="0"/>
              <a:t>Πηγαίνοντας προς τα πάνω κατασκευάστε όσες κλάσεις είναι απαραίτητες ώστε να περιληφθεί σε αυτές και η μεγαλύτερη παρατήρηση. Στο παράδειγμα μας επειδή η μεγαλύτερη παρατήρηση είναι η 205 η τελευταία κλάση είναι η 200-209.</a:t>
            </a:r>
          </a:p>
          <a:p>
            <a:endParaRPr lang="el-GR" dirty="0" smtClean="0"/>
          </a:p>
          <a:p>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475656" y="2996952"/>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dirty="0">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2862322"/>
          </a:xfrm>
          <a:prstGeom prst="rect">
            <a:avLst/>
          </a:prstGeom>
          <a:noFill/>
        </p:spPr>
        <p:txBody>
          <a:bodyPr wrap="square" rtlCol="0">
            <a:spAutoFit/>
          </a:bodyPr>
          <a:lstStyle/>
          <a:p>
            <a:r>
              <a:rPr lang="el-GR" b="1" dirty="0" smtClean="0"/>
              <a:t>Βήμα 7. </a:t>
            </a:r>
            <a:r>
              <a:rPr lang="el-GR" dirty="0" smtClean="0"/>
              <a:t>Αντιστοιχείστε τις παρατηρήσεις με τις κλάσεις στην οποία ανήκουν.</a:t>
            </a:r>
          </a:p>
          <a:p>
            <a:endParaRPr lang="el-GR" dirty="0" smtClean="0"/>
          </a:p>
          <a:p>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475656" y="2996952"/>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dirty="0">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3139321"/>
          </a:xfrm>
          <a:prstGeom prst="rect">
            <a:avLst/>
          </a:prstGeom>
          <a:noFill/>
        </p:spPr>
        <p:txBody>
          <a:bodyPr wrap="square" rtlCol="0">
            <a:spAutoFit/>
          </a:bodyPr>
          <a:lstStyle/>
          <a:p>
            <a:r>
              <a:rPr lang="el-GR" b="1" dirty="0" smtClean="0"/>
              <a:t>Βήμα 8. </a:t>
            </a:r>
            <a:r>
              <a:rPr lang="el-GR" dirty="0" smtClean="0"/>
              <a:t>Μετρήστε πόσες περιπτώσεις από την ίδια κλάση έχετε και αρχίστε την κατασκευή ενός πίνακα συχνοτήτων.</a:t>
            </a:r>
          </a:p>
          <a:p>
            <a:endParaRPr lang="el-GR" dirty="0" smtClean="0"/>
          </a:p>
          <a:p>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475656" y="2996952"/>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dirty="0">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TextBox 2"/>
          <p:cNvSpPr txBox="1"/>
          <p:nvPr/>
        </p:nvSpPr>
        <p:spPr>
          <a:xfrm>
            <a:off x="755576" y="1196752"/>
            <a:ext cx="8136904" cy="3139321"/>
          </a:xfrm>
          <a:prstGeom prst="rect">
            <a:avLst/>
          </a:prstGeom>
          <a:noFill/>
        </p:spPr>
        <p:txBody>
          <a:bodyPr wrap="square" rtlCol="0">
            <a:spAutoFit/>
          </a:bodyPr>
          <a:lstStyle/>
          <a:p>
            <a:r>
              <a:rPr lang="el-GR" b="1" dirty="0" smtClean="0"/>
              <a:t>Βήμα 9. </a:t>
            </a:r>
            <a:r>
              <a:rPr lang="el-GR" dirty="0" smtClean="0"/>
              <a:t>Μη ξεχάσετε να συμπληρώσετε τον πίνακα συχνοτήτων με τα τεχνικά </a:t>
            </a:r>
            <a:r>
              <a:rPr lang="el-GR" smtClean="0"/>
              <a:t>του χαρακτηριστικά.</a:t>
            </a:r>
            <a:endParaRPr lang="el-GR" dirty="0" smtClean="0"/>
          </a:p>
          <a:p>
            <a:endParaRPr lang="el-GR" dirty="0" smtClean="0"/>
          </a:p>
          <a:p>
            <a:endParaRPr lang="el-GR" b="1" dirty="0" smtClean="0"/>
          </a:p>
          <a:p>
            <a:endParaRPr lang="el-GR" dirty="0" smtClean="0"/>
          </a:p>
          <a:p>
            <a:pPr marL="342900" indent="-342900">
              <a:buAutoNum type="arabicPeriod"/>
            </a:pPr>
            <a:endParaRPr lang="el-GR" dirty="0" smtClean="0"/>
          </a:p>
          <a:p>
            <a:pPr marL="342900" indent="-342900"/>
            <a:endParaRPr lang="el-GR" dirty="0" smtClean="0"/>
          </a:p>
          <a:p>
            <a:pPr marL="342900" indent="-342900">
              <a:buAutoNum type="arabicPeriod"/>
            </a:pPr>
            <a:endParaRPr lang="el-GR" dirty="0" smtClean="0"/>
          </a:p>
          <a:p>
            <a:pPr marL="342900" indent="-342900"/>
            <a:endParaRPr lang="el-GR" dirty="0" smtClean="0"/>
          </a:p>
          <a:p>
            <a:endParaRPr lang="el-GR" dirty="0" smtClean="0"/>
          </a:p>
          <a:p>
            <a:endParaRPr lang="el-GR" dirty="0"/>
          </a:p>
        </p:txBody>
      </p:sp>
      <p:graphicFrame>
        <p:nvGraphicFramePr>
          <p:cNvPr id="4" name="Table 3"/>
          <p:cNvGraphicFramePr>
            <a:graphicFrameLocks noGrp="1"/>
          </p:cNvGraphicFramePr>
          <p:nvPr/>
        </p:nvGraphicFramePr>
        <p:xfrm>
          <a:off x="1475656" y="2996952"/>
          <a:ext cx="6096000" cy="2800869"/>
        </p:xfrm>
        <a:graphic>
          <a:graphicData uri="http://schemas.openxmlformats.org/drawingml/2006/table">
            <a:tbl>
              <a:tblPr/>
              <a:tblGrid>
                <a:gridCol w="932781"/>
                <a:gridCol w="526747"/>
                <a:gridCol w="1045264"/>
                <a:gridCol w="526747"/>
                <a:gridCol w="998625"/>
                <a:gridCol w="526747"/>
                <a:gridCol w="1012342"/>
                <a:gridCol w="526747"/>
              </a:tblGrid>
              <a:tr h="164757">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αριθμός φοιτητή</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βάρος</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105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114</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180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53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39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95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145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126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135</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111</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28</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166</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43</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118</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a:solidFill>
                            <a:schemeClr val="tx1"/>
                          </a:solidFill>
                          <a:latin typeface="Calibri"/>
                        </a:rPr>
                        <a:t>14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117</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29</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44</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139</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r>
              <a:tr h="164757">
                <a:tc>
                  <a:txBody>
                    <a:bodyPr/>
                    <a:lstStyle/>
                    <a:p>
                      <a:pPr algn="r" fontAlgn="b"/>
                      <a:r>
                        <a:rPr lang="el-GR" sz="1000" b="0" i="0" u="none" strike="noStrike" dirty="0">
                          <a:solidFill>
                            <a:schemeClr val="tx1"/>
                          </a:solidFill>
                          <a:latin typeface="Calibri"/>
                        </a:rPr>
                        <a:t>15</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93</a:t>
                      </a:r>
                    </a:p>
                  </a:txBody>
                  <a:tcPr marL="8238" marR="8238" marT="8238" marB="0" anchor="b">
                    <a:lnL>
                      <a:noFill/>
                    </a:lnL>
                    <a:lnR>
                      <a:noFill/>
                    </a:lnR>
                    <a:lnT>
                      <a:noFill/>
                    </a:lnT>
                    <a:lnB>
                      <a:noFill/>
                    </a:lnB>
                  </a:tcPr>
                </a:tc>
                <a:tc>
                  <a:txBody>
                    <a:bodyPr/>
                    <a:lstStyle/>
                    <a:p>
                      <a:pPr algn="r" fontAlgn="b"/>
                      <a:r>
                        <a:rPr lang="el-GR" sz="1000" b="0" i="0" u="none" strike="noStrike" dirty="0">
                          <a:solidFill>
                            <a:schemeClr val="tx1"/>
                          </a:solidFill>
                          <a:latin typeface="Calibri"/>
                        </a:rPr>
                        <a:t>30</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112</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45</a:t>
                      </a:r>
                    </a:p>
                  </a:txBody>
                  <a:tcPr marL="8238" marR="8238" marT="8238" marB="0" anchor="b">
                    <a:lnL>
                      <a:noFill/>
                    </a:lnL>
                    <a:lnR>
                      <a:noFill/>
                    </a:lnR>
                    <a:lnT>
                      <a:noFill/>
                    </a:lnT>
                    <a:lnB>
                      <a:noFill/>
                    </a:lnB>
                  </a:tcPr>
                </a:tc>
                <a:tc>
                  <a:txBody>
                    <a:bodyPr/>
                    <a:lstStyle/>
                    <a:p>
                      <a:pPr algn="r" fontAlgn="b"/>
                      <a:r>
                        <a:rPr lang="el-GR" sz="1000" b="0" i="0" u="none" strike="noStrike">
                          <a:solidFill>
                            <a:schemeClr val="tx1"/>
                          </a:solidFill>
                          <a:latin typeface="Calibri"/>
                        </a:rPr>
                        <a:t>150</a:t>
                      </a:r>
                    </a:p>
                  </a:txBody>
                  <a:tcPr marL="8238" marR="8238" marT="8238" marB="0" anchor="b">
                    <a:lnL>
                      <a:noFill/>
                    </a:lnL>
                    <a:lnR>
                      <a:noFill/>
                    </a:lnR>
                    <a:lnT>
                      <a:noFill/>
                    </a:lnT>
                    <a:lnB>
                      <a:noFill/>
                    </a:lnB>
                  </a:tcPr>
                </a:tc>
                <a:tc>
                  <a:txBody>
                    <a:bodyPr/>
                    <a:lstStyle/>
                    <a:p>
                      <a:pPr algn="r" fontAlgn="b"/>
                      <a:endParaRPr lang="el-GR" sz="1000" b="0" i="0" u="none" strike="noStrike">
                        <a:solidFill>
                          <a:schemeClr val="tx1"/>
                        </a:solidFill>
                        <a:latin typeface="Calibri"/>
                      </a:endParaRPr>
                    </a:p>
                  </a:txBody>
                  <a:tcPr marL="8238" marR="8238" marT="8238" marB="0" anchor="b">
                    <a:lnL>
                      <a:noFill/>
                    </a:lnL>
                    <a:lnR>
                      <a:noFill/>
                    </a:lnR>
                    <a:lnT>
                      <a:noFill/>
                    </a:lnT>
                    <a:lnB>
                      <a:noFill/>
                    </a:lnB>
                  </a:tcPr>
                </a:tc>
                <a:tc>
                  <a:txBody>
                    <a:bodyPr/>
                    <a:lstStyle/>
                    <a:p>
                      <a:pPr algn="r" fontAlgn="b"/>
                      <a:endParaRPr lang="el-GR" sz="1000" b="0" i="0" u="none" strike="noStrike" dirty="0">
                        <a:solidFill>
                          <a:schemeClr val="tx1"/>
                        </a:solidFill>
                        <a:latin typeface="Calibri"/>
                      </a:endParaRPr>
                    </a:p>
                  </a:txBody>
                  <a:tcPr marL="8238" marR="8238" marT="8238"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1763688" y="260648"/>
            <a:ext cx="6048672" cy="6321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11265" name="Picture 1"/>
          <p:cNvPicPr>
            <a:picLocks noChangeAspect="1" noChangeArrowheads="1"/>
          </p:cNvPicPr>
          <p:nvPr/>
        </p:nvPicPr>
        <p:blipFill>
          <a:blip r:embed="rId2" cstate="print"/>
          <a:srcRect/>
          <a:stretch>
            <a:fillRect/>
          </a:stretch>
        </p:blipFill>
        <p:spPr bwMode="auto">
          <a:xfrm>
            <a:off x="899592" y="260648"/>
            <a:ext cx="2664296" cy="2664296"/>
          </a:xfrm>
          <a:prstGeom prst="rect">
            <a:avLst/>
          </a:prstGeom>
          <a:noFill/>
          <a:ln w="9525">
            <a:noFill/>
            <a:miter lim="800000"/>
            <a:headEnd/>
            <a:tailEnd/>
          </a:ln>
        </p:spPr>
      </p:pic>
      <p:pic>
        <p:nvPicPr>
          <p:cNvPr id="11266" name="Picture 2"/>
          <p:cNvPicPr>
            <a:picLocks noChangeAspect="1" noChangeArrowheads="1"/>
          </p:cNvPicPr>
          <p:nvPr/>
        </p:nvPicPr>
        <p:blipFill>
          <a:blip r:embed="rId3" cstate="print"/>
          <a:srcRect/>
          <a:stretch>
            <a:fillRect/>
          </a:stretch>
        </p:blipFill>
        <p:spPr bwMode="auto">
          <a:xfrm>
            <a:off x="4139952" y="1628800"/>
            <a:ext cx="4238625"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6145" name="Picture 1"/>
          <p:cNvPicPr>
            <a:picLocks noChangeAspect="1" noChangeArrowheads="1"/>
          </p:cNvPicPr>
          <p:nvPr/>
        </p:nvPicPr>
        <p:blipFill>
          <a:blip r:embed="rId2" cstate="print"/>
          <a:srcRect/>
          <a:stretch>
            <a:fillRect/>
          </a:stretch>
        </p:blipFill>
        <p:spPr bwMode="auto">
          <a:xfrm>
            <a:off x="611560" y="188640"/>
            <a:ext cx="4238625" cy="2857500"/>
          </a:xfrm>
          <a:prstGeom prst="rect">
            <a:avLst/>
          </a:prstGeom>
          <a:noFill/>
          <a:ln w="9525">
            <a:noFill/>
            <a:miter lim="800000"/>
            <a:headEnd/>
            <a:tailEnd/>
          </a:ln>
        </p:spPr>
      </p:pic>
      <p:pic>
        <p:nvPicPr>
          <p:cNvPr id="4" name="Picture 3"/>
          <p:cNvPicPr>
            <a:picLocks noChangeAspect="1" noChangeArrowheads="1"/>
          </p:cNvPicPr>
          <p:nvPr/>
        </p:nvPicPr>
        <p:blipFill>
          <a:blip r:embed="rId3" cstate="print"/>
          <a:srcRect/>
          <a:stretch>
            <a:fillRect/>
          </a:stretch>
        </p:blipFill>
        <p:spPr bwMode="auto">
          <a:xfrm>
            <a:off x="5148064" y="3048000"/>
            <a:ext cx="38100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5121" name="Picture 1"/>
          <p:cNvPicPr>
            <a:picLocks noChangeAspect="1" noChangeArrowheads="1"/>
          </p:cNvPicPr>
          <p:nvPr/>
        </p:nvPicPr>
        <p:blipFill>
          <a:blip r:embed="rId2" cstate="print"/>
          <a:srcRect/>
          <a:stretch>
            <a:fillRect/>
          </a:stretch>
        </p:blipFill>
        <p:spPr bwMode="auto">
          <a:xfrm>
            <a:off x="179512" y="0"/>
            <a:ext cx="4238625" cy="2381250"/>
          </a:xfrm>
          <a:prstGeom prst="rect">
            <a:avLst/>
          </a:prstGeom>
          <a:noFill/>
          <a:ln w="9525">
            <a:noFill/>
            <a:miter lim="800000"/>
            <a:headEnd/>
            <a:tailEnd/>
          </a:ln>
        </p:spPr>
      </p:pic>
      <p:pic>
        <p:nvPicPr>
          <p:cNvPr id="5122" name="Picture 2"/>
          <p:cNvPicPr>
            <a:picLocks noChangeAspect="1" noChangeArrowheads="1"/>
          </p:cNvPicPr>
          <p:nvPr/>
        </p:nvPicPr>
        <p:blipFill>
          <a:blip r:embed="rId3" cstate="print"/>
          <a:srcRect/>
          <a:stretch>
            <a:fillRect/>
          </a:stretch>
        </p:blipFill>
        <p:spPr bwMode="auto">
          <a:xfrm>
            <a:off x="4644008" y="2564904"/>
            <a:ext cx="4238625" cy="4238625"/>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683568" y="3284984"/>
            <a:ext cx="3333750" cy="2095500"/>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4644008" y="0"/>
            <a:ext cx="2520280"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10242" name="Picture 2"/>
          <p:cNvPicPr>
            <a:picLocks noChangeAspect="1" noChangeArrowheads="1"/>
          </p:cNvPicPr>
          <p:nvPr/>
        </p:nvPicPr>
        <p:blipFill>
          <a:blip r:embed="rId2" cstate="print"/>
          <a:srcRect/>
          <a:stretch>
            <a:fillRect/>
          </a:stretch>
        </p:blipFill>
        <p:spPr bwMode="auto">
          <a:xfrm>
            <a:off x="4860032" y="0"/>
            <a:ext cx="3333750" cy="3333750"/>
          </a:xfrm>
          <a:prstGeom prst="rect">
            <a:avLst/>
          </a:prstGeom>
          <a:noFill/>
          <a:ln w="9525">
            <a:noFill/>
            <a:miter lim="800000"/>
            <a:headEnd/>
            <a:tailEnd/>
          </a:ln>
        </p:spPr>
      </p:pic>
      <p:pic>
        <p:nvPicPr>
          <p:cNvPr id="10243" name="Picture 3"/>
          <p:cNvPicPr>
            <a:picLocks noChangeAspect="1" noChangeArrowheads="1"/>
          </p:cNvPicPr>
          <p:nvPr/>
        </p:nvPicPr>
        <p:blipFill>
          <a:blip r:embed="rId3" cstate="print"/>
          <a:srcRect/>
          <a:stretch>
            <a:fillRect/>
          </a:stretch>
        </p:blipFill>
        <p:spPr bwMode="auto">
          <a:xfrm>
            <a:off x="611560" y="1196752"/>
            <a:ext cx="3695700" cy="3705225"/>
          </a:xfrm>
          <a:prstGeom prst="rect">
            <a:avLst/>
          </a:prstGeom>
          <a:noFill/>
          <a:ln w="9525">
            <a:noFill/>
            <a:miter lim="800000"/>
            <a:headEnd/>
            <a:tailEnd/>
          </a:ln>
        </p:spPr>
      </p:pic>
      <p:pic>
        <p:nvPicPr>
          <p:cNvPr id="10244" name="Picture 4"/>
          <p:cNvPicPr>
            <a:picLocks noChangeAspect="1" noChangeArrowheads="1"/>
          </p:cNvPicPr>
          <p:nvPr/>
        </p:nvPicPr>
        <p:blipFill>
          <a:blip r:embed="rId4" cstate="print"/>
          <a:srcRect/>
          <a:stretch>
            <a:fillRect/>
          </a:stretch>
        </p:blipFill>
        <p:spPr bwMode="auto">
          <a:xfrm>
            <a:off x="4644008" y="3717032"/>
            <a:ext cx="2935213" cy="2935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9217" name="Picture 1"/>
          <p:cNvPicPr>
            <a:picLocks noChangeAspect="1" noChangeArrowheads="1"/>
          </p:cNvPicPr>
          <p:nvPr/>
        </p:nvPicPr>
        <p:blipFill>
          <a:blip r:embed="rId2" cstate="print"/>
          <a:srcRect/>
          <a:stretch>
            <a:fillRect/>
          </a:stretch>
        </p:blipFill>
        <p:spPr bwMode="auto">
          <a:xfrm>
            <a:off x="323528" y="260648"/>
            <a:ext cx="4238625" cy="4238625"/>
          </a:xfrm>
          <a:prstGeom prst="rect">
            <a:avLst/>
          </a:prstGeom>
          <a:noFill/>
          <a:ln w="9525">
            <a:noFill/>
            <a:miter lim="800000"/>
            <a:headEnd/>
            <a:tailEnd/>
          </a:ln>
        </p:spPr>
      </p:pic>
      <p:pic>
        <p:nvPicPr>
          <p:cNvPr id="9218" name="Picture 2"/>
          <p:cNvPicPr>
            <a:picLocks noChangeAspect="1" noChangeArrowheads="1"/>
          </p:cNvPicPr>
          <p:nvPr/>
        </p:nvPicPr>
        <p:blipFill>
          <a:blip r:embed="rId3" cstate="print"/>
          <a:srcRect/>
          <a:stretch>
            <a:fillRect/>
          </a:stretch>
        </p:blipFill>
        <p:spPr bwMode="auto">
          <a:xfrm>
            <a:off x="5508104" y="548680"/>
            <a:ext cx="2857500" cy="2857500"/>
          </a:xfrm>
          <a:prstGeom prst="rect">
            <a:avLst/>
          </a:prstGeom>
          <a:noFill/>
          <a:ln w="9525">
            <a:noFill/>
            <a:miter lim="800000"/>
            <a:headEnd/>
            <a:tailEnd/>
          </a:ln>
        </p:spPr>
      </p:pic>
      <p:pic>
        <p:nvPicPr>
          <p:cNvPr id="9219" name="Picture 3"/>
          <p:cNvPicPr>
            <a:picLocks noChangeAspect="1" noChangeArrowheads="1"/>
          </p:cNvPicPr>
          <p:nvPr/>
        </p:nvPicPr>
        <p:blipFill>
          <a:blip r:embed="rId4" cstate="print"/>
          <a:srcRect/>
          <a:stretch>
            <a:fillRect/>
          </a:stretch>
        </p:blipFill>
        <p:spPr bwMode="auto">
          <a:xfrm>
            <a:off x="5796136" y="3501008"/>
            <a:ext cx="28575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50178" name="Picture 2"/>
          <p:cNvPicPr>
            <a:picLocks noChangeAspect="1" noChangeArrowheads="1"/>
          </p:cNvPicPr>
          <p:nvPr/>
        </p:nvPicPr>
        <p:blipFill>
          <a:blip r:embed="rId2" cstate="print"/>
          <a:srcRect/>
          <a:stretch>
            <a:fillRect/>
          </a:stretch>
        </p:blipFill>
        <p:spPr bwMode="auto">
          <a:xfrm>
            <a:off x="827584" y="476672"/>
            <a:ext cx="7534275" cy="1981200"/>
          </a:xfrm>
          <a:prstGeom prst="rect">
            <a:avLst/>
          </a:prstGeom>
          <a:noFill/>
          <a:ln w="9525">
            <a:noFill/>
            <a:miter lim="800000"/>
            <a:headEnd/>
            <a:tailEnd/>
          </a:ln>
        </p:spPr>
      </p:pic>
      <p:pic>
        <p:nvPicPr>
          <p:cNvPr id="50179" name="Picture 3"/>
          <p:cNvPicPr>
            <a:picLocks noChangeAspect="1" noChangeArrowheads="1"/>
          </p:cNvPicPr>
          <p:nvPr/>
        </p:nvPicPr>
        <p:blipFill>
          <a:blip r:embed="rId3" cstate="print"/>
          <a:srcRect/>
          <a:stretch>
            <a:fillRect/>
          </a:stretch>
        </p:blipFill>
        <p:spPr bwMode="auto">
          <a:xfrm>
            <a:off x="728663" y="2690813"/>
            <a:ext cx="7686675" cy="1476375"/>
          </a:xfrm>
          <a:prstGeom prst="rect">
            <a:avLst/>
          </a:prstGeom>
          <a:noFill/>
          <a:ln w="9525">
            <a:noFill/>
            <a:miter lim="800000"/>
            <a:headEnd/>
            <a:tailEnd/>
          </a:ln>
        </p:spPr>
      </p:pic>
      <p:pic>
        <p:nvPicPr>
          <p:cNvPr id="50180" name="Picture 4"/>
          <p:cNvPicPr>
            <a:picLocks noChangeAspect="1" noChangeArrowheads="1"/>
          </p:cNvPicPr>
          <p:nvPr/>
        </p:nvPicPr>
        <p:blipFill>
          <a:blip r:embed="rId4" cstate="print"/>
          <a:srcRect/>
          <a:stretch>
            <a:fillRect/>
          </a:stretch>
        </p:blipFill>
        <p:spPr bwMode="auto">
          <a:xfrm>
            <a:off x="899592" y="4797152"/>
            <a:ext cx="748665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7170" name="Picture 2"/>
          <p:cNvPicPr>
            <a:picLocks noChangeAspect="1" noChangeArrowheads="1"/>
          </p:cNvPicPr>
          <p:nvPr/>
        </p:nvPicPr>
        <p:blipFill>
          <a:blip r:embed="rId2" cstate="print"/>
          <a:srcRect/>
          <a:stretch>
            <a:fillRect/>
          </a:stretch>
        </p:blipFill>
        <p:spPr bwMode="auto">
          <a:xfrm>
            <a:off x="1331640" y="332656"/>
            <a:ext cx="6408712" cy="6408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8193" name="Picture 1"/>
          <p:cNvPicPr>
            <a:picLocks noChangeAspect="1" noChangeArrowheads="1"/>
          </p:cNvPicPr>
          <p:nvPr/>
        </p:nvPicPr>
        <p:blipFill>
          <a:blip r:embed="rId2" cstate="print"/>
          <a:srcRect/>
          <a:stretch>
            <a:fillRect/>
          </a:stretch>
        </p:blipFill>
        <p:spPr bwMode="auto">
          <a:xfrm>
            <a:off x="1619672" y="260648"/>
            <a:ext cx="6264696" cy="6264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3076" name="Picture 4" descr="http://www.uoi.gr/schools/early-childhood/statistics/otherImg/lineHor.gif"/>
          <p:cNvPicPr>
            <a:picLocks noChangeAspect="1" noChangeArrowheads="1"/>
          </p:cNvPicPr>
          <p:nvPr/>
        </p:nvPicPr>
        <p:blipFill>
          <a:blip r:embed="rId2" cstate="print"/>
          <a:srcRect/>
          <a:stretch>
            <a:fillRect/>
          </a:stretch>
        </p:blipFill>
        <p:spPr bwMode="auto">
          <a:xfrm>
            <a:off x="13744575" y="-639763"/>
            <a:ext cx="638175" cy="9525"/>
          </a:xfrm>
          <a:prstGeom prst="rect">
            <a:avLst/>
          </a:prstGeom>
          <a:noFill/>
        </p:spPr>
      </p:pic>
      <p:pic>
        <p:nvPicPr>
          <p:cNvPr id="3077" name="Picture 5" descr="http://www.uoi.gr/schools/early-childhood/statistics/otherImg/x_.gif"/>
          <p:cNvPicPr>
            <a:picLocks noChangeAspect="1" noChangeArrowheads="1"/>
          </p:cNvPicPr>
          <p:nvPr/>
        </p:nvPicPr>
        <p:blipFill>
          <a:blip r:embed="rId3" cstate="print"/>
          <a:srcRect/>
          <a:stretch>
            <a:fillRect/>
          </a:stretch>
        </p:blipFill>
        <p:spPr bwMode="auto">
          <a:xfrm>
            <a:off x="11631613" y="184150"/>
            <a:ext cx="133350" cy="171450"/>
          </a:xfrm>
          <a:prstGeom prst="rect">
            <a:avLst/>
          </a:prstGeom>
          <a:noFill/>
        </p:spPr>
      </p:pic>
      <p:pic>
        <p:nvPicPr>
          <p:cNvPr id="3079" name="Picture 7"/>
          <p:cNvPicPr>
            <a:picLocks noChangeAspect="1" noChangeArrowheads="1"/>
          </p:cNvPicPr>
          <p:nvPr/>
        </p:nvPicPr>
        <p:blipFill>
          <a:blip r:embed="rId4" cstate="print"/>
          <a:srcRect/>
          <a:stretch>
            <a:fillRect/>
          </a:stretch>
        </p:blipFill>
        <p:spPr bwMode="auto">
          <a:xfrm>
            <a:off x="827584" y="116632"/>
            <a:ext cx="7820025" cy="4914900"/>
          </a:xfrm>
          <a:prstGeom prst="rect">
            <a:avLst/>
          </a:prstGeom>
          <a:noFill/>
          <a:ln w="9525">
            <a:noFill/>
            <a:miter lim="800000"/>
            <a:headEnd/>
            <a:tailEnd/>
          </a:ln>
        </p:spPr>
      </p:pic>
      <p:pic>
        <p:nvPicPr>
          <p:cNvPr id="3080" name="Picture 8"/>
          <p:cNvPicPr>
            <a:picLocks noChangeAspect="1" noChangeArrowheads="1"/>
          </p:cNvPicPr>
          <p:nvPr/>
        </p:nvPicPr>
        <p:blipFill>
          <a:blip r:embed="rId5" cstate="print"/>
          <a:srcRect/>
          <a:stretch>
            <a:fillRect/>
          </a:stretch>
        </p:blipFill>
        <p:spPr bwMode="auto">
          <a:xfrm>
            <a:off x="251520" y="5301208"/>
            <a:ext cx="8892480" cy="13196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2049" name="Picture 1"/>
          <p:cNvPicPr>
            <a:picLocks noChangeAspect="1" noChangeArrowheads="1"/>
          </p:cNvPicPr>
          <p:nvPr/>
        </p:nvPicPr>
        <p:blipFill>
          <a:blip r:embed="rId2" cstate="print"/>
          <a:srcRect/>
          <a:stretch>
            <a:fillRect/>
          </a:stretch>
        </p:blipFill>
        <p:spPr bwMode="auto">
          <a:xfrm>
            <a:off x="1295400" y="2495550"/>
            <a:ext cx="6553200" cy="1866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1025" name="Picture 1"/>
          <p:cNvPicPr>
            <a:picLocks noChangeAspect="1" noChangeArrowheads="1"/>
          </p:cNvPicPr>
          <p:nvPr/>
        </p:nvPicPr>
        <p:blipFill>
          <a:blip r:embed="rId2" cstate="print"/>
          <a:srcRect/>
          <a:stretch>
            <a:fillRect/>
          </a:stretch>
        </p:blipFill>
        <p:spPr bwMode="auto">
          <a:xfrm>
            <a:off x="909638" y="2381250"/>
            <a:ext cx="7324725" cy="209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45058" name="Picture 2"/>
          <p:cNvPicPr>
            <a:picLocks noChangeAspect="1" noChangeArrowheads="1"/>
          </p:cNvPicPr>
          <p:nvPr/>
        </p:nvPicPr>
        <p:blipFill>
          <a:blip r:embed="rId2" cstate="print"/>
          <a:srcRect/>
          <a:stretch>
            <a:fillRect/>
          </a:stretch>
        </p:blipFill>
        <p:spPr bwMode="auto">
          <a:xfrm>
            <a:off x="852488" y="2747963"/>
            <a:ext cx="7439025" cy="1362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46082" name="Picture 2"/>
          <p:cNvPicPr>
            <a:picLocks noChangeAspect="1" noChangeArrowheads="1"/>
          </p:cNvPicPr>
          <p:nvPr/>
        </p:nvPicPr>
        <p:blipFill>
          <a:blip r:embed="rId2" cstate="print"/>
          <a:srcRect/>
          <a:stretch>
            <a:fillRect/>
          </a:stretch>
        </p:blipFill>
        <p:spPr bwMode="auto">
          <a:xfrm>
            <a:off x="857250" y="1400175"/>
            <a:ext cx="7429500" cy="405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47106" name="Picture 2"/>
          <p:cNvPicPr>
            <a:picLocks noChangeAspect="1" noChangeArrowheads="1"/>
          </p:cNvPicPr>
          <p:nvPr/>
        </p:nvPicPr>
        <p:blipFill>
          <a:blip r:embed="rId2" cstate="print"/>
          <a:srcRect/>
          <a:stretch>
            <a:fillRect/>
          </a:stretch>
        </p:blipFill>
        <p:spPr bwMode="auto">
          <a:xfrm>
            <a:off x="700088" y="1628775"/>
            <a:ext cx="7743825"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pic>
        <p:nvPicPr>
          <p:cNvPr id="51202" name="Picture 2"/>
          <p:cNvPicPr>
            <a:picLocks noChangeAspect="1" noChangeArrowheads="1"/>
          </p:cNvPicPr>
          <p:nvPr/>
        </p:nvPicPr>
        <p:blipFill>
          <a:blip r:embed="rId2" cstate="print"/>
          <a:srcRect/>
          <a:stretch>
            <a:fillRect/>
          </a:stretch>
        </p:blipFill>
        <p:spPr bwMode="auto">
          <a:xfrm>
            <a:off x="899592" y="260648"/>
            <a:ext cx="7467600" cy="2009775"/>
          </a:xfrm>
          <a:prstGeom prst="rect">
            <a:avLst/>
          </a:prstGeom>
          <a:noFill/>
          <a:ln w="9525">
            <a:noFill/>
            <a:miter lim="800000"/>
            <a:headEnd/>
            <a:tailEnd/>
          </a:ln>
        </p:spPr>
      </p:pic>
      <p:pic>
        <p:nvPicPr>
          <p:cNvPr id="51203" name="Picture 3"/>
          <p:cNvPicPr>
            <a:picLocks noChangeAspect="1" noChangeArrowheads="1"/>
          </p:cNvPicPr>
          <p:nvPr/>
        </p:nvPicPr>
        <p:blipFill>
          <a:blip r:embed="rId3" cstate="print"/>
          <a:srcRect/>
          <a:stretch>
            <a:fillRect/>
          </a:stretch>
        </p:blipFill>
        <p:spPr bwMode="auto">
          <a:xfrm>
            <a:off x="899592" y="2276872"/>
            <a:ext cx="7543800" cy="3305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284984"/>
            <a:ext cx="8062912" cy="1470025"/>
          </a:xfrm>
        </p:spPr>
        <p:txBody>
          <a:bodyPr>
            <a:noAutofit/>
          </a:bodyPr>
          <a:lstStyle/>
          <a:p>
            <a:pPr algn="l"/>
            <a:r>
              <a:rPr lang="el-GR" sz="2000" b="0" dirty="0" smtClean="0">
                <a:solidFill>
                  <a:schemeClr val="tx1"/>
                </a:solidFill>
              </a:rPr>
              <a:t>Η παρουσίαση του στατιστικού υλικού γίνεται με δύο τρόπους!</a:t>
            </a:r>
            <a:br>
              <a:rPr lang="el-GR" sz="2000" b="0" dirty="0" smtClean="0">
                <a:solidFill>
                  <a:schemeClr val="tx1"/>
                </a:solidFill>
              </a:rPr>
            </a:br>
            <a:r>
              <a:rPr lang="el-GR" sz="2000" b="0" dirty="0">
                <a:solidFill>
                  <a:schemeClr val="tx1"/>
                </a:solidFill>
              </a:rPr>
              <a:t/>
            </a:r>
            <a:br>
              <a:rPr lang="el-GR" sz="2000" b="0" dirty="0">
                <a:solidFill>
                  <a:schemeClr val="tx1"/>
                </a:solidFill>
              </a:rPr>
            </a:br>
            <a:r>
              <a:rPr lang="el-GR" sz="2000" b="0" dirty="0" smtClean="0">
                <a:solidFill>
                  <a:schemeClr val="tx1"/>
                </a:solidFill>
              </a:rPr>
              <a:t>1. Ο πρώτος συνίσταται στην κατασκευή ενός στατιστικού πίνακα, ο οποίος πολλές φορές ονομάζεται </a:t>
            </a:r>
            <a:r>
              <a:rPr lang="el-GR" sz="2000" dirty="0" smtClean="0">
                <a:solidFill>
                  <a:srgbClr val="FF0000"/>
                </a:solidFill>
              </a:rPr>
              <a:t>πίνακας συχνοτήτων </a:t>
            </a:r>
            <a:r>
              <a:rPr lang="el-GR" sz="2000" b="0" dirty="0" smtClean="0">
                <a:solidFill>
                  <a:schemeClr val="tx1"/>
                </a:solidFill>
              </a:rPr>
              <a:t>ή ακόμη και </a:t>
            </a:r>
            <a:r>
              <a:rPr lang="el-GR" sz="2000" dirty="0" smtClean="0">
                <a:solidFill>
                  <a:srgbClr val="FF0000"/>
                </a:solidFill>
              </a:rPr>
              <a:t>κατανομή συχνοτήτων.</a:t>
            </a:r>
            <a:r>
              <a:rPr lang="el-GR" sz="2000" b="0" dirty="0" smtClean="0">
                <a:solidFill>
                  <a:srgbClr val="FFFF00"/>
                </a:solidFill>
              </a:rPr>
              <a:t/>
            </a:r>
            <a:br>
              <a:rPr lang="el-GR" sz="2000" b="0" dirty="0" smtClean="0">
                <a:solidFill>
                  <a:srgbClr val="FFFF00"/>
                </a:solidFill>
              </a:rPr>
            </a:br>
            <a:r>
              <a:rPr lang="el-GR" sz="2000" b="0" dirty="0" smtClean="0">
                <a:solidFill>
                  <a:srgbClr val="FFFF00"/>
                </a:solidFill>
              </a:rPr>
              <a:t/>
            </a:r>
            <a:br>
              <a:rPr lang="el-GR" sz="2000" b="0" dirty="0" smtClean="0">
                <a:solidFill>
                  <a:srgbClr val="FFFF00"/>
                </a:solidFill>
              </a:rPr>
            </a:br>
            <a:r>
              <a:rPr lang="el-GR" sz="2000" b="0" dirty="0" smtClean="0">
                <a:solidFill>
                  <a:schemeClr val="tx1"/>
                </a:solidFill>
              </a:rPr>
              <a:t>2. Ο δεύτερος και πιο εντυπωσιακός τρόπος συνίσταται στην κατασκευή ενός κατάλληλου κατά περίπτωση </a:t>
            </a:r>
            <a:r>
              <a:rPr lang="el-GR" sz="2000" dirty="0" smtClean="0">
                <a:solidFill>
                  <a:srgbClr val="FF0000"/>
                </a:solidFill>
              </a:rPr>
              <a:t>διαγράμματος</a:t>
            </a:r>
            <a:r>
              <a:rPr lang="el-GR" sz="2000" b="0" dirty="0" smtClean="0">
                <a:solidFill>
                  <a:srgbClr val="FFFF00"/>
                </a:solidFill>
              </a:rPr>
              <a:t>. </a:t>
            </a:r>
            <a:r>
              <a:rPr lang="el-GR" sz="2000" dirty="0" smtClean="0"/>
              <a:t/>
            </a:r>
            <a:br>
              <a:rPr lang="el-GR" sz="2000" dirty="0" smtClean="0"/>
            </a:br>
            <a:r>
              <a:rPr lang="el-GR" sz="2000" dirty="0" smtClean="0"/>
              <a:t/>
            </a:r>
            <a:br>
              <a:rPr lang="el-GR" sz="2000" dirty="0" smtClean="0"/>
            </a:br>
            <a:endParaRPr lang="el-G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284984"/>
            <a:ext cx="8062912" cy="1470025"/>
          </a:xfrm>
        </p:spPr>
        <p:txBody>
          <a:bodyPr>
            <a:noAutofit/>
          </a:bodyPr>
          <a:lstStyle/>
          <a:p>
            <a:pPr algn="l"/>
            <a:r>
              <a:rPr lang="el-GR" sz="2000" dirty="0" err="1" smtClean="0">
                <a:solidFill>
                  <a:srgbClr val="FF0000"/>
                </a:solidFill>
              </a:rPr>
              <a:t>Μονομεταβλητοί</a:t>
            </a:r>
            <a:r>
              <a:rPr lang="el-GR" sz="2000" b="0" dirty="0" smtClean="0">
                <a:solidFill>
                  <a:srgbClr val="FFFF00"/>
                </a:solidFill>
              </a:rPr>
              <a:t> </a:t>
            </a:r>
            <a:r>
              <a:rPr lang="el-GR" sz="2000" b="0" dirty="0" smtClean="0">
                <a:solidFill>
                  <a:schemeClr val="tx1"/>
                </a:solidFill>
              </a:rPr>
              <a:t>λέγονται οι πληθυσμοί τους οποίους μελετάμε ως προς μια μεταβλητή, χωρίς να εξετάζουμε τη συνάφεια ή την επίδραση της μεταβλητής στη διαμόρφωση των τιμών άλλων μεταβλητών του ίδιου πληθυσμού.</a:t>
            </a:r>
            <a:r>
              <a:rPr lang="el-GR" sz="2000" dirty="0" smtClean="0"/>
              <a:t/>
            </a:r>
            <a:br>
              <a:rPr lang="el-GR" sz="2000" dirty="0" smtClean="0"/>
            </a:br>
            <a:r>
              <a:rPr lang="el-GR" sz="2000" dirty="0" smtClean="0"/>
              <a:t/>
            </a:r>
            <a:br>
              <a:rPr lang="el-GR" sz="2000" dirty="0" smtClean="0"/>
            </a:br>
            <a:r>
              <a:rPr lang="el-GR" sz="2000" dirty="0" smtClean="0">
                <a:solidFill>
                  <a:srgbClr val="FF0000"/>
                </a:solidFill>
              </a:rPr>
              <a:t> </a:t>
            </a:r>
            <a:r>
              <a:rPr lang="el-GR" sz="2000" dirty="0" err="1" smtClean="0">
                <a:solidFill>
                  <a:srgbClr val="FF0000"/>
                </a:solidFill>
              </a:rPr>
              <a:t>Διμεταβλητοί</a:t>
            </a:r>
            <a:r>
              <a:rPr lang="el-GR" sz="2000" dirty="0" smtClean="0">
                <a:solidFill>
                  <a:srgbClr val="FF0000"/>
                </a:solidFill>
              </a:rPr>
              <a:t>, </a:t>
            </a:r>
            <a:r>
              <a:rPr lang="el-GR" sz="2000" b="0" dirty="0" smtClean="0">
                <a:solidFill>
                  <a:schemeClr val="tx1"/>
                </a:solidFill>
              </a:rPr>
              <a:t>λέγονται οι πληθυσμοί τους οποίους εξετάζουμε συγχρόνως ως προς δύο μεταβλητές</a:t>
            </a:r>
            <a:r>
              <a:rPr lang="el-GR" sz="2000" b="0" dirty="0" smtClean="0">
                <a:solidFill>
                  <a:srgbClr val="FFFF00"/>
                </a:solidFill>
              </a:rPr>
              <a:t>.</a:t>
            </a:r>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771800" y="332656"/>
          <a:ext cx="3168352" cy="2736304"/>
        </p:xfrm>
        <a:graphic>
          <a:graphicData uri="http://schemas.openxmlformats.org/drawingml/2006/table">
            <a:tbl>
              <a:tblPr/>
              <a:tblGrid>
                <a:gridCol w="1381792"/>
                <a:gridCol w="893280"/>
                <a:gridCol w="893280"/>
              </a:tblGrid>
              <a:tr h="774806">
                <a:tc gridSpan="3">
                  <a:txBody>
                    <a:bodyPr/>
                    <a:lstStyle/>
                    <a:p>
                      <a:pPr algn="l" fontAlgn="b"/>
                      <a:r>
                        <a:rPr lang="el-GR" sz="1100" b="0" i="0" u="none" strike="noStrike" dirty="0">
                          <a:solidFill>
                            <a:schemeClr val="tx1"/>
                          </a:solidFill>
                          <a:latin typeface="Calibri"/>
                        </a:rPr>
                        <a:t>Πίνακας 1. Κατανομή του Ελληνικού πληθυσμού ως προς την οικογενειακή κατάσταση</a:t>
                      </a:r>
                    </a:p>
                  </a:txBody>
                  <a:tcPr marL="9525" marR="9525" marT="9525" marB="0" anchor="b">
                    <a:lnL>
                      <a:noFill/>
                    </a:lnL>
                    <a:lnR>
                      <a:noFill/>
                    </a:lnR>
                    <a:lnT>
                      <a:noFill/>
                    </a:lnT>
                    <a:lnB>
                      <a:noFill/>
                    </a:lnB>
                  </a:tcPr>
                </a:tc>
                <a:tc hMerge="1">
                  <a:txBody>
                    <a:bodyPr/>
                    <a:lstStyle/>
                    <a:p>
                      <a:endParaRPr lang="el-GR"/>
                    </a:p>
                  </a:txBody>
                  <a:tcPr/>
                </a:tc>
                <a:tc hMerge="1">
                  <a:txBody>
                    <a:bodyPr/>
                    <a:lstStyle/>
                    <a:p>
                      <a:endParaRPr lang="el-GR"/>
                    </a:p>
                  </a:txBody>
                  <a:tcPr/>
                </a:tc>
              </a:tr>
              <a:tr h="521338">
                <a:tc>
                  <a:txBody>
                    <a:bodyPr/>
                    <a:lstStyle/>
                    <a:p>
                      <a:pPr algn="l" fontAlgn="b"/>
                      <a:r>
                        <a:rPr lang="el-GR" sz="1100" b="0" i="0" u="none" strike="noStrike" dirty="0">
                          <a:solidFill>
                            <a:schemeClr val="tx1"/>
                          </a:solidFill>
                          <a:latin typeface="Calibri"/>
                        </a:rPr>
                        <a:t>Οικογενειακή κατάσταση</a:t>
                      </a:r>
                    </a:p>
                  </a:txBody>
                  <a:tcPr marL="9525" marR="9525" marT="9525" marB="0" anchor="b">
                    <a:lnL>
                      <a:noFill/>
                    </a:lnL>
                    <a:lnR>
                      <a:noFill/>
                    </a:lnR>
                    <a:lnT>
                      <a:noFill/>
                    </a:lnT>
                    <a:lnB>
                      <a:noFill/>
                    </a:lnB>
                  </a:tcPr>
                </a:tc>
                <a:tc>
                  <a:txBody>
                    <a:bodyPr/>
                    <a:lstStyle/>
                    <a:p>
                      <a:pPr algn="r" fontAlgn="b"/>
                      <a:r>
                        <a:rPr lang="el-GR" sz="1100" b="0" i="0" u="none" strike="noStrike" dirty="0">
                          <a:solidFill>
                            <a:schemeClr val="tx1"/>
                          </a:solidFill>
                          <a:latin typeface="Calibri"/>
                        </a:rPr>
                        <a:t>Ν</a:t>
                      </a:r>
                    </a:p>
                  </a:txBody>
                  <a:tcPr marL="9525" marR="9525" marT="9525" marB="0" anchor="b">
                    <a:lnL>
                      <a:noFill/>
                    </a:lnL>
                    <a:lnR>
                      <a:noFill/>
                    </a:lnR>
                    <a:lnT>
                      <a:noFill/>
                    </a:lnT>
                    <a:lnB>
                      <a:noFill/>
                    </a:lnB>
                  </a:tcPr>
                </a:tc>
                <a:tc>
                  <a:txBody>
                    <a:bodyPr/>
                    <a:lstStyle/>
                    <a:p>
                      <a:pPr algn="r" fontAlgn="b"/>
                      <a:r>
                        <a:rPr lang="el-GR" sz="1100" b="0" i="0" u="none" strike="noStrike">
                          <a:solidFill>
                            <a:schemeClr val="tx1"/>
                          </a:solidFill>
                          <a:latin typeface="Calibri"/>
                        </a:rPr>
                        <a:t>%</a:t>
                      </a:r>
                    </a:p>
                  </a:txBody>
                  <a:tcPr marL="9525" marR="9525" marT="9525" marB="0" anchor="b">
                    <a:lnL>
                      <a:noFill/>
                    </a:lnL>
                    <a:lnR>
                      <a:noFill/>
                    </a:lnR>
                    <a:lnT>
                      <a:noFill/>
                    </a:lnT>
                    <a:lnB>
                      <a:noFill/>
                    </a:lnB>
                  </a:tcPr>
                </a:tc>
              </a:tr>
              <a:tr h="288032">
                <a:tc>
                  <a:txBody>
                    <a:bodyPr/>
                    <a:lstStyle/>
                    <a:p>
                      <a:pPr algn="l" fontAlgn="b"/>
                      <a:r>
                        <a:rPr lang="el-GR" sz="1100" b="0" i="0" u="none" strike="noStrike" dirty="0" err="1">
                          <a:solidFill>
                            <a:schemeClr val="tx1"/>
                          </a:solidFill>
                          <a:latin typeface="Calibri"/>
                        </a:rPr>
                        <a:t>Αγαμοι</a:t>
                      </a:r>
                      <a:endParaRPr lang="el-GR" sz="11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r" fontAlgn="b"/>
                      <a:r>
                        <a:rPr lang="el-GR" sz="1100" b="0" i="0" u="none" strike="noStrike">
                          <a:solidFill>
                            <a:schemeClr val="tx1"/>
                          </a:solidFill>
                          <a:latin typeface="Calibri"/>
                        </a:rPr>
                        <a:t>4108202</a:t>
                      </a:r>
                    </a:p>
                  </a:txBody>
                  <a:tcPr marL="9525" marR="9525" marT="9525" marB="0" anchor="b">
                    <a:lnL>
                      <a:noFill/>
                    </a:lnL>
                    <a:lnR>
                      <a:noFill/>
                    </a:lnR>
                    <a:lnT>
                      <a:noFill/>
                    </a:lnT>
                    <a:lnB>
                      <a:noFill/>
                    </a:lnB>
                  </a:tcPr>
                </a:tc>
                <a:tc>
                  <a:txBody>
                    <a:bodyPr/>
                    <a:lstStyle/>
                    <a:p>
                      <a:pPr algn="r" fontAlgn="b"/>
                      <a:r>
                        <a:rPr lang="el-GR" sz="1100" b="0" i="0" u="none" strike="noStrike" dirty="0">
                          <a:solidFill>
                            <a:schemeClr val="tx1"/>
                          </a:solidFill>
                          <a:latin typeface="Calibri"/>
                        </a:rPr>
                        <a:t>40,04</a:t>
                      </a:r>
                    </a:p>
                  </a:txBody>
                  <a:tcPr marL="9525" marR="9525" marT="9525" marB="0" anchor="b">
                    <a:lnL>
                      <a:noFill/>
                    </a:lnL>
                    <a:lnR>
                      <a:noFill/>
                    </a:lnR>
                    <a:lnT>
                      <a:noFill/>
                    </a:lnT>
                    <a:lnB>
                      <a:noFill/>
                    </a:lnB>
                  </a:tcPr>
                </a:tc>
              </a:tr>
              <a:tr h="288032">
                <a:tc>
                  <a:txBody>
                    <a:bodyPr/>
                    <a:lstStyle/>
                    <a:p>
                      <a:pPr algn="l" fontAlgn="b"/>
                      <a:r>
                        <a:rPr lang="el-GR" sz="1100" b="0" i="0" u="none" strike="noStrike" dirty="0" err="1">
                          <a:solidFill>
                            <a:schemeClr val="tx1"/>
                          </a:solidFill>
                          <a:latin typeface="Calibri"/>
                        </a:rPr>
                        <a:t>Εγγαμοι</a:t>
                      </a:r>
                      <a:endParaRPr lang="el-GR" sz="11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r" fontAlgn="b"/>
                      <a:r>
                        <a:rPr lang="el-GR" sz="1100" b="0" i="0" u="none" strike="noStrike" dirty="0">
                          <a:solidFill>
                            <a:schemeClr val="tx1"/>
                          </a:solidFill>
                          <a:latin typeface="Calibri"/>
                        </a:rPr>
                        <a:t>5341382</a:t>
                      </a:r>
                    </a:p>
                  </a:txBody>
                  <a:tcPr marL="9525" marR="9525" marT="9525" marB="0" anchor="b">
                    <a:lnL>
                      <a:noFill/>
                    </a:lnL>
                    <a:lnR>
                      <a:noFill/>
                    </a:lnR>
                    <a:lnT>
                      <a:noFill/>
                    </a:lnT>
                    <a:lnB>
                      <a:noFill/>
                    </a:lnB>
                  </a:tcPr>
                </a:tc>
                <a:tc>
                  <a:txBody>
                    <a:bodyPr/>
                    <a:lstStyle/>
                    <a:p>
                      <a:pPr algn="r" fontAlgn="b"/>
                      <a:r>
                        <a:rPr lang="el-GR" sz="1100" b="0" i="0" u="none" strike="noStrike" dirty="0">
                          <a:solidFill>
                            <a:schemeClr val="tx1"/>
                          </a:solidFill>
                          <a:latin typeface="Calibri"/>
                        </a:rPr>
                        <a:t>52,05</a:t>
                      </a:r>
                    </a:p>
                  </a:txBody>
                  <a:tcPr marL="9525" marR="9525" marT="9525" marB="0" anchor="b">
                    <a:lnL>
                      <a:noFill/>
                    </a:lnL>
                    <a:lnR>
                      <a:noFill/>
                    </a:lnR>
                    <a:lnT>
                      <a:noFill/>
                    </a:lnT>
                    <a:lnB>
                      <a:noFill/>
                    </a:lnB>
                  </a:tcPr>
                </a:tc>
              </a:tr>
              <a:tr h="288032">
                <a:tc>
                  <a:txBody>
                    <a:bodyPr/>
                    <a:lstStyle/>
                    <a:p>
                      <a:pPr algn="l" fontAlgn="b"/>
                      <a:r>
                        <a:rPr lang="el-GR" sz="1100" b="0" i="0" u="none" strike="noStrike">
                          <a:solidFill>
                            <a:schemeClr val="tx1"/>
                          </a:solidFill>
                          <a:latin typeface="Calibri"/>
                        </a:rPr>
                        <a:t>Χηροι</a:t>
                      </a:r>
                    </a:p>
                  </a:txBody>
                  <a:tcPr marL="9525" marR="9525" marT="9525" marB="0" anchor="b">
                    <a:lnL>
                      <a:noFill/>
                    </a:lnL>
                    <a:lnR>
                      <a:noFill/>
                    </a:lnR>
                    <a:lnT>
                      <a:noFill/>
                    </a:lnT>
                    <a:lnB>
                      <a:noFill/>
                    </a:lnB>
                  </a:tcPr>
                </a:tc>
                <a:tc>
                  <a:txBody>
                    <a:bodyPr/>
                    <a:lstStyle/>
                    <a:p>
                      <a:pPr algn="r" fontAlgn="b"/>
                      <a:r>
                        <a:rPr lang="el-GR" sz="1100" b="0" i="0" u="none" strike="noStrike" dirty="0">
                          <a:solidFill>
                            <a:schemeClr val="tx1"/>
                          </a:solidFill>
                          <a:latin typeface="Calibri"/>
                        </a:rPr>
                        <a:t>677187</a:t>
                      </a:r>
                    </a:p>
                  </a:txBody>
                  <a:tcPr marL="9525" marR="9525" marT="9525" marB="0" anchor="b">
                    <a:lnL>
                      <a:noFill/>
                    </a:lnL>
                    <a:lnR>
                      <a:noFill/>
                    </a:lnR>
                    <a:lnT>
                      <a:noFill/>
                    </a:lnT>
                    <a:lnB>
                      <a:noFill/>
                    </a:lnB>
                  </a:tcPr>
                </a:tc>
                <a:tc>
                  <a:txBody>
                    <a:bodyPr/>
                    <a:lstStyle/>
                    <a:p>
                      <a:pPr algn="r" fontAlgn="b"/>
                      <a:r>
                        <a:rPr lang="el-GR" sz="1100" b="0" i="0" u="none" strike="noStrike" dirty="0">
                          <a:solidFill>
                            <a:schemeClr val="tx1"/>
                          </a:solidFill>
                          <a:latin typeface="Calibri"/>
                        </a:rPr>
                        <a:t>6,61</a:t>
                      </a:r>
                    </a:p>
                  </a:txBody>
                  <a:tcPr marL="9525" marR="9525" marT="9525" marB="0" anchor="b">
                    <a:lnL>
                      <a:noFill/>
                    </a:lnL>
                    <a:lnR>
                      <a:noFill/>
                    </a:lnR>
                    <a:lnT>
                      <a:noFill/>
                    </a:lnT>
                    <a:lnB>
                      <a:noFill/>
                    </a:lnB>
                  </a:tcPr>
                </a:tc>
              </a:tr>
              <a:tr h="288032">
                <a:tc>
                  <a:txBody>
                    <a:bodyPr/>
                    <a:lstStyle/>
                    <a:p>
                      <a:pPr algn="l" fontAlgn="b"/>
                      <a:r>
                        <a:rPr lang="el-GR" sz="1100" b="0" i="0" u="none" strike="noStrike">
                          <a:solidFill>
                            <a:schemeClr val="tx1"/>
                          </a:solidFill>
                          <a:latin typeface="Calibri"/>
                        </a:rPr>
                        <a:t>Διαζευγμένοι</a:t>
                      </a:r>
                    </a:p>
                  </a:txBody>
                  <a:tcPr marL="9525" marR="9525" marT="9525" marB="0" anchor="b">
                    <a:lnL>
                      <a:noFill/>
                    </a:lnL>
                    <a:lnR>
                      <a:noFill/>
                    </a:lnR>
                    <a:lnT>
                      <a:noFill/>
                    </a:lnT>
                    <a:lnB>
                      <a:noFill/>
                    </a:lnB>
                  </a:tcPr>
                </a:tc>
                <a:tc>
                  <a:txBody>
                    <a:bodyPr/>
                    <a:lstStyle/>
                    <a:p>
                      <a:pPr algn="r" fontAlgn="b"/>
                      <a:r>
                        <a:rPr lang="el-GR" sz="1100" b="0" i="0" u="none" strike="noStrike" dirty="0">
                          <a:solidFill>
                            <a:schemeClr val="tx1"/>
                          </a:solidFill>
                          <a:latin typeface="Calibri"/>
                        </a:rPr>
                        <a:t>133129</a:t>
                      </a:r>
                    </a:p>
                  </a:txBody>
                  <a:tcPr marL="9525" marR="9525" marT="9525" marB="0" anchor="b">
                    <a:lnL>
                      <a:noFill/>
                    </a:lnL>
                    <a:lnR>
                      <a:noFill/>
                    </a:lnR>
                    <a:lnT>
                      <a:noFill/>
                    </a:lnT>
                    <a:lnB>
                      <a:noFill/>
                    </a:lnB>
                  </a:tcPr>
                </a:tc>
                <a:tc>
                  <a:txBody>
                    <a:bodyPr/>
                    <a:lstStyle/>
                    <a:p>
                      <a:pPr algn="r" fontAlgn="b"/>
                      <a:r>
                        <a:rPr lang="el-GR" sz="1100" b="0" i="0" u="none" strike="noStrike" dirty="0">
                          <a:solidFill>
                            <a:schemeClr val="tx1"/>
                          </a:solidFill>
                          <a:latin typeface="Calibri"/>
                        </a:rPr>
                        <a:t>1,3</a:t>
                      </a:r>
                    </a:p>
                  </a:txBody>
                  <a:tcPr marL="9525" marR="9525" marT="9525" marB="0" anchor="b">
                    <a:lnL>
                      <a:noFill/>
                    </a:lnL>
                    <a:lnR>
                      <a:noFill/>
                    </a:lnR>
                    <a:lnT>
                      <a:noFill/>
                    </a:lnT>
                    <a:lnB>
                      <a:noFill/>
                    </a:lnB>
                  </a:tcPr>
                </a:tc>
              </a:tr>
              <a:tr h="288032">
                <a:tc>
                  <a:txBody>
                    <a:bodyPr/>
                    <a:lstStyle/>
                    <a:p>
                      <a:pPr algn="l" fontAlgn="b"/>
                      <a:r>
                        <a:rPr lang="el-GR" sz="1100" b="0" i="0" u="none" strike="noStrike">
                          <a:solidFill>
                            <a:schemeClr val="tx1"/>
                          </a:solidFill>
                          <a:latin typeface="Calibri"/>
                        </a:rPr>
                        <a:t>Σύνολο</a:t>
                      </a:r>
                    </a:p>
                  </a:txBody>
                  <a:tcPr marL="9525" marR="9525" marT="9525" marB="0" anchor="b">
                    <a:lnL>
                      <a:noFill/>
                    </a:lnL>
                    <a:lnR>
                      <a:noFill/>
                    </a:lnR>
                    <a:lnT>
                      <a:noFill/>
                    </a:lnT>
                    <a:lnB>
                      <a:noFill/>
                    </a:lnB>
                  </a:tcPr>
                </a:tc>
                <a:tc>
                  <a:txBody>
                    <a:bodyPr/>
                    <a:lstStyle/>
                    <a:p>
                      <a:pPr algn="r" fontAlgn="b"/>
                      <a:r>
                        <a:rPr lang="el-GR" sz="1100" b="0" i="0" u="none" strike="noStrike">
                          <a:solidFill>
                            <a:schemeClr val="tx1"/>
                          </a:solidFill>
                          <a:latin typeface="Calibri"/>
                        </a:rPr>
                        <a:t>10259900</a:t>
                      </a:r>
                    </a:p>
                  </a:txBody>
                  <a:tcPr marL="9525" marR="9525" marT="9525" marB="0" anchor="b">
                    <a:lnL>
                      <a:noFill/>
                    </a:lnL>
                    <a:lnR>
                      <a:noFill/>
                    </a:lnR>
                    <a:lnT>
                      <a:noFill/>
                    </a:lnT>
                    <a:lnB>
                      <a:noFill/>
                    </a:lnB>
                  </a:tcPr>
                </a:tc>
                <a:tc>
                  <a:txBody>
                    <a:bodyPr/>
                    <a:lstStyle/>
                    <a:p>
                      <a:pPr algn="r" fontAlgn="b"/>
                      <a:r>
                        <a:rPr lang="el-GR" sz="1100" b="0" i="0" u="none" strike="noStrike" dirty="0">
                          <a:solidFill>
                            <a:schemeClr val="tx1"/>
                          </a:solidFill>
                          <a:latin typeface="Calibri"/>
                        </a:rPr>
                        <a:t>100</a:t>
                      </a:r>
                    </a:p>
                  </a:txBody>
                  <a:tcPr marL="9525" marR="9525" marT="9525" marB="0" anchor="b">
                    <a:lnL>
                      <a:noFill/>
                    </a:lnL>
                    <a:lnR>
                      <a:noFill/>
                    </a:lnR>
                    <a:lnT>
                      <a:noFill/>
                    </a:lnT>
                    <a:lnB>
                      <a:noFill/>
                    </a:lnB>
                  </a:tcPr>
                </a:tc>
              </a:tr>
            </a:tbl>
          </a:graphicData>
        </a:graphic>
      </p:graphicFrame>
      <p:graphicFrame>
        <p:nvGraphicFramePr>
          <p:cNvPr id="5" name="Chart 4"/>
          <p:cNvGraphicFramePr/>
          <p:nvPr/>
        </p:nvGraphicFramePr>
        <p:xfrm>
          <a:off x="2339752" y="3284984"/>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062912" cy="1470025"/>
          </a:xfrm>
        </p:spPr>
        <p:txBody>
          <a:bodyPr>
            <a:noAutofit/>
          </a:bodyPr>
          <a:lstStyle/>
          <a:p>
            <a:pPr algn="l"/>
            <a:r>
              <a:rPr lang="el-GR" sz="2000" dirty="0" smtClean="0">
                <a:solidFill>
                  <a:srgbClr val="FF0000"/>
                </a:solidFill>
              </a:rPr>
              <a:t>Απόλυτη συχνότητα μιας τιμής: </a:t>
            </a:r>
            <a:r>
              <a:rPr lang="el-GR" sz="2000" b="0" dirty="0" smtClean="0">
                <a:solidFill>
                  <a:srgbClr val="FFFF00"/>
                </a:solidFill>
              </a:rPr>
              <a:t> </a:t>
            </a:r>
            <a:r>
              <a:rPr lang="el-GR" sz="2000" b="0" dirty="0" smtClean="0">
                <a:solidFill>
                  <a:schemeClr val="tx1"/>
                </a:solidFill>
              </a:rPr>
              <a:t>το πλήθος των μονάδων του πληθυσμού (ή του δείγματος) που παίρνουν την τιμή αυτή.</a:t>
            </a:r>
            <a:r>
              <a:rPr lang="el-GR" sz="2000" dirty="0" smtClean="0"/>
              <a:t/>
            </a:r>
            <a:br>
              <a:rPr lang="el-GR" sz="2000" dirty="0" smtClean="0"/>
            </a:br>
            <a:endParaRPr lang="el-GR" sz="2000" dirty="0"/>
          </a:p>
        </p:txBody>
      </p:sp>
      <p:graphicFrame>
        <p:nvGraphicFramePr>
          <p:cNvPr id="3" name="Table 2"/>
          <p:cNvGraphicFramePr>
            <a:graphicFrameLocks noGrp="1"/>
          </p:cNvGraphicFramePr>
          <p:nvPr/>
        </p:nvGraphicFramePr>
        <p:xfrm>
          <a:off x="2411760" y="1700808"/>
          <a:ext cx="3239740" cy="2292649"/>
        </p:xfrm>
        <a:graphic>
          <a:graphicData uri="http://schemas.openxmlformats.org/drawingml/2006/table">
            <a:tbl>
              <a:tblPr/>
              <a:tblGrid>
                <a:gridCol w="1412926"/>
                <a:gridCol w="913407"/>
                <a:gridCol w="913407"/>
              </a:tblGrid>
              <a:tr h="755677">
                <a:tc gridSpan="3">
                  <a:txBody>
                    <a:bodyPr/>
                    <a:lstStyle/>
                    <a:p>
                      <a:pPr algn="l" fontAlgn="b"/>
                      <a:r>
                        <a:rPr lang="el-GR" sz="1100" b="0" i="0" u="none" strike="noStrike">
                          <a:solidFill>
                            <a:schemeClr val="tx1"/>
                          </a:solidFill>
                          <a:latin typeface="Calibri"/>
                        </a:rPr>
                        <a:t>Πίνακας 2: κατάσταση υγείας δείγματος 200 ενηλίκων κατοίκων μιας πόλης.</a:t>
                      </a:r>
                    </a:p>
                  </a:txBody>
                  <a:tcPr marL="0" marR="0" marT="0" marB="0" anchor="b">
                    <a:lnL>
                      <a:noFill/>
                    </a:lnL>
                    <a:lnR>
                      <a:noFill/>
                    </a:lnR>
                    <a:lnT>
                      <a:noFill/>
                    </a:lnT>
                    <a:lnB>
                      <a:noFill/>
                    </a:lnB>
                  </a:tcPr>
                </a:tc>
                <a:tc hMerge="1">
                  <a:txBody>
                    <a:bodyPr/>
                    <a:lstStyle/>
                    <a:p>
                      <a:endParaRPr lang="el-GR"/>
                    </a:p>
                  </a:txBody>
                  <a:tcPr/>
                </a:tc>
                <a:tc hMerge="1">
                  <a:txBody>
                    <a:bodyPr/>
                    <a:lstStyle/>
                    <a:p>
                      <a:endParaRPr lang="el-GR"/>
                    </a:p>
                  </a:txBody>
                  <a:tcPr/>
                </a:tc>
              </a:tr>
              <a:tr h="256162">
                <a:tc>
                  <a:txBody>
                    <a:bodyPr/>
                    <a:lstStyle/>
                    <a:p>
                      <a:pPr algn="l" fontAlgn="b"/>
                      <a:r>
                        <a:rPr lang="el-GR" sz="1100" b="0" i="0" u="none" strike="noStrike">
                          <a:solidFill>
                            <a:schemeClr val="tx1"/>
                          </a:solidFill>
                          <a:latin typeface="Calibri"/>
                        </a:rPr>
                        <a:t>Υγεία</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Ν</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a:t>
                      </a:r>
                    </a:p>
                  </a:txBody>
                  <a:tcPr marL="0" marR="0" marT="0" marB="0" anchor="b">
                    <a:lnL>
                      <a:noFill/>
                    </a:lnL>
                    <a:lnR>
                      <a:noFill/>
                    </a:lnR>
                    <a:lnT>
                      <a:noFill/>
                    </a:lnT>
                    <a:lnB>
                      <a:noFill/>
                    </a:lnB>
                  </a:tcPr>
                </a:tc>
              </a:tr>
              <a:tr h="256162">
                <a:tc>
                  <a:txBody>
                    <a:bodyPr/>
                    <a:lstStyle/>
                    <a:p>
                      <a:pPr algn="l" fontAlgn="b"/>
                      <a:r>
                        <a:rPr lang="el-GR" sz="1100" b="0" i="0" u="none" strike="noStrike">
                          <a:solidFill>
                            <a:schemeClr val="tx1"/>
                          </a:solidFill>
                          <a:latin typeface="Calibri"/>
                        </a:rPr>
                        <a:t>Άριστη</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72</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36</a:t>
                      </a:r>
                    </a:p>
                  </a:txBody>
                  <a:tcPr marL="0" marR="0" marT="0" marB="0" anchor="b">
                    <a:lnL>
                      <a:noFill/>
                    </a:lnL>
                    <a:lnR>
                      <a:noFill/>
                    </a:lnR>
                    <a:lnT>
                      <a:noFill/>
                    </a:lnT>
                    <a:lnB>
                      <a:noFill/>
                    </a:lnB>
                  </a:tcPr>
                </a:tc>
              </a:tr>
              <a:tr h="256162">
                <a:tc>
                  <a:txBody>
                    <a:bodyPr/>
                    <a:lstStyle/>
                    <a:p>
                      <a:pPr algn="l" fontAlgn="b"/>
                      <a:r>
                        <a:rPr lang="el-GR" sz="1100" b="0" i="0" u="none" strike="noStrike">
                          <a:solidFill>
                            <a:schemeClr val="tx1"/>
                          </a:solidFill>
                          <a:latin typeface="Calibri"/>
                        </a:rPr>
                        <a:t>Καλή</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82</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441</a:t>
                      </a:r>
                    </a:p>
                  </a:txBody>
                  <a:tcPr marL="0" marR="0" marT="0" marB="0" anchor="b">
                    <a:lnL>
                      <a:noFill/>
                    </a:lnL>
                    <a:lnR>
                      <a:noFill/>
                    </a:lnR>
                    <a:lnT>
                      <a:noFill/>
                    </a:lnT>
                    <a:lnB>
                      <a:noFill/>
                    </a:lnB>
                  </a:tcPr>
                </a:tc>
              </a:tr>
              <a:tr h="256162">
                <a:tc>
                  <a:txBody>
                    <a:bodyPr/>
                    <a:lstStyle/>
                    <a:p>
                      <a:pPr algn="l" fontAlgn="b"/>
                      <a:r>
                        <a:rPr lang="el-GR" sz="1100" b="0" i="0" u="none" strike="noStrike">
                          <a:solidFill>
                            <a:schemeClr val="tx1"/>
                          </a:solidFill>
                          <a:latin typeface="Calibri"/>
                        </a:rPr>
                        <a:t>Μέτρια</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30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15</a:t>
                      </a:r>
                    </a:p>
                  </a:txBody>
                  <a:tcPr marL="0" marR="0" marT="0" marB="0" anchor="b">
                    <a:lnL>
                      <a:noFill/>
                    </a:lnL>
                    <a:lnR>
                      <a:noFill/>
                    </a:lnR>
                    <a:lnT>
                      <a:noFill/>
                    </a:lnT>
                    <a:lnB>
                      <a:noFill/>
                    </a:lnB>
                  </a:tcPr>
                </a:tc>
              </a:tr>
              <a:tr h="256162">
                <a:tc>
                  <a:txBody>
                    <a:bodyPr/>
                    <a:lstStyle/>
                    <a:p>
                      <a:pPr algn="l" fontAlgn="b"/>
                      <a:r>
                        <a:rPr lang="el-GR" sz="1100" b="0" i="0" u="none" strike="noStrike">
                          <a:solidFill>
                            <a:schemeClr val="tx1"/>
                          </a:solidFill>
                          <a:latin typeface="Calibri"/>
                        </a:rPr>
                        <a:t>Κακή</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16</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8</a:t>
                      </a:r>
                    </a:p>
                  </a:txBody>
                  <a:tcPr marL="0" marR="0" marT="0" marB="0" anchor="b">
                    <a:lnL>
                      <a:noFill/>
                    </a:lnL>
                    <a:lnR>
                      <a:noFill/>
                    </a:lnR>
                    <a:lnT>
                      <a:noFill/>
                    </a:lnT>
                    <a:lnB>
                      <a:noFill/>
                    </a:lnB>
                  </a:tcPr>
                </a:tc>
              </a:tr>
              <a:tr h="256162">
                <a:tc>
                  <a:txBody>
                    <a:bodyPr/>
                    <a:lstStyle/>
                    <a:p>
                      <a:pPr algn="l" fontAlgn="b"/>
                      <a:r>
                        <a:rPr lang="el-GR" sz="1100" b="0" i="0" u="none" strike="noStrike">
                          <a:solidFill>
                            <a:schemeClr val="tx1"/>
                          </a:solidFill>
                          <a:latin typeface="Calibri"/>
                        </a:rPr>
                        <a:t>Σύνολο</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200</a:t>
                      </a:r>
                    </a:p>
                  </a:txBody>
                  <a:tcPr marL="0" marR="0" marT="0" marB="0" anchor="b">
                    <a:lnL>
                      <a:noFill/>
                    </a:lnL>
                    <a:lnR>
                      <a:noFill/>
                    </a:lnR>
                    <a:lnT>
                      <a:noFill/>
                    </a:lnT>
                    <a:lnB>
                      <a:noFill/>
                    </a:lnB>
                  </a:tcPr>
                </a:tc>
                <a:tc>
                  <a:txBody>
                    <a:bodyPr/>
                    <a:lstStyle/>
                    <a:p>
                      <a:pPr algn="r" fontAlgn="b"/>
                      <a:r>
                        <a:rPr lang="el-GR" sz="1100" b="0" i="0" u="none" strike="noStrike" dirty="0">
                          <a:solidFill>
                            <a:schemeClr val="tx1"/>
                          </a:solidFill>
                          <a:latin typeface="Calibri"/>
                        </a:rPr>
                        <a:t>100</a:t>
                      </a:r>
                    </a:p>
                  </a:txBody>
                  <a:tcPr marL="0" marR="0" marT="0" marB="0" anchor="b">
                    <a:lnL>
                      <a:noFill/>
                    </a:lnL>
                    <a:lnR>
                      <a:noFill/>
                    </a:lnR>
                    <a:lnT>
                      <a:noFill/>
                    </a:lnT>
                    <a:lnB>
                      <a:noFill/>
                    </a:lnB>
                  </a:tcPr>
                </a:tc>
              </a:tr>
            </a:tbl>
          </a:graphicData>
        </a:graphic>
      </p:graphicFrame>
      <p:sp>
        <p:nvSpPr>
          <p:cNvPr id="5" name="Title 1"/>
          <p:cNvSpPr txBox="1">
            <a:spLocks/>
          </p:cNvSpPr>
          <p:nvPr/>
        </p:nvSpPr>
        <p:spPr>
          <a:xfrm>
            <a:off x="395536" y="42210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rgbClr val="FF0000"/>
                </a:solidFill>
                <a:effectLst>
                  <a:outerShdw blurRad="38100" dist="25400" dir="5400000" algn="tl" rotWithShape="0">
                    <a:srgbClr val="000000">
                      <a:alpha val="43000"/>
                    </a:srgbClr>
                  </a:outerShdw>
                </a:effectLst>
                <a:uLnTx/>
                <a:uFillTx/>
                <a:latin typeface="+mj-lt"/>
                <a:ea typeface="+mj-ea"/>
                <a:cs typeface="+mj-cs"/>
              </a:rPr>
              <a:t>Σχετική συχνότητα μιας τιμής: </a:t>
            </a:r>
            <a:r>
              <a:rPr kumimoji="0" lang="el-GR" sz="2000" b="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mj-lt"/>
                <a:ea typeface="+mj-ea"/>
                <a:cs typeface="+mj-cs"/>
              </a:rPr>
              <a:t> </a:t>
            </a:r>
            <a:r>
              <a:rPr kumimoji="0" lang="el-GR" sz="2000" b="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mj-lt"/>
                <a:ea typeface="+mj-ea"/>
                <a:cs typeface="+mj-cs"/>
              </a:rPr>
              <a:t>το ποσοστό</a:t>
            </a:r>
            <a:r>
              <a:rPr kumimoji="0" lang="el-GR" sz="2000" b="0" i="0" u="none" strike="noStrike" kern="1200" cap="none" spc="0" normalizeH="0" noProof="0" dirty="0" smtClean="0">
                <a:ln>
                  <a:noFill/>
                </a:ln>
                <a:solidFill>
                  <a:schemeClr val="tx1"/>
                </a:solidFill>
                <a:effectLst>
                  <a:outerShdw blurRad="38100" dist="25400" dir="5400000" algn="tl" rotWithShape="0">
                    <a:srgbClr val="000000">
                      <a:alpha val="43000"/>
                    </a:srgbClr>
                  </a:outerShdw>
                </a:effectLst>
                <a:uLnTx/>
                <a:uFillTx/>
                <a:latin typeface="+mj-lt"/>
                <a:ea typeface="+mj-ea"/>
                <a:cs typeface="+mj-cs"/>
              </a:rPr>
              <a:t> τ</a:t>
            </a:r>
            <a:r>
              <a:rPr kumimoji="0" lang="el-GR" sz="2000" b="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mj-lt"/>
                <a:ea typeface="+mj-ea"/>
                <a:cs typeface="+mj-cs"/>
              </a:rPr>
              <a:t>ων μονάδων του πληθυσμού (ή του δείγματος) που παίρνουν την τιμή αυτή.</a:t>
            </a: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83568" y="260648"/>
          <a:ext cx="3527771" cy="3140743"/>
        </p:xfrm>
        <a:graphic>
          <a:graphicData uri="http://schemas.openxmlformats.org/drawingml/2006/table">
            <a:tbl>
              <a:tblPr/>
              <a:tblGrid>
                <a:gridCol w="1538543"/>
                <a:gridCol w="994614"/>
                <a:gridCol w="994614"/>
              </a:tblGrid>
              <a:tr h="582672">
                <a:tc gridSpan="3">
                  <a:txBody>
                    <a:bodyPr/>
                    <a:lstStyle/>
                    <a:p>
                      <a:pPr algn="l" fontAlgn="b"/>
                      <a:r>
                        <a:rPr lang="el-GR" sz="1100" b="0" i="0" u="none" strike="noStrike" dirty="0">
                          <a:solidFill>
                            <a:schemeClr val="tx1"/>
                          </a:solidFill>
                          <a:latin typeface="Calibri"/>
                        </a:rPr>
                        <a:t>Πίνακας 3: άνεργοι ηλικία 14 ετών και άνω κατά ομάδες ηλικιών</a:t>
                      </a:r>
                    </a:p>
                  </a:txBody>
                  <a:tcPr marL="0" marR="0" marT="0" marB="0" anchor="b">
                    <a:lnL>
                      <a:noFill/>
                    </a:lnL>
                    <a:lnR>
                      <a:noFill/>
                    </a:lnR>
                    <a:lnT>
                      <a:noFill/>
                    </a:lnT>
                    <a:lnB>
                      <a:noFill/>
                    </a:lnB>
                  </a:tcPr>
                </a:tc>
                <a:tc hMerge="1">
                  <a:txBody>
                    <a:bodyPr/>
                    <a:lstStyle/>
                    <a:p>
                      <a:endParaRPr lang="el-GR"/>
                    </a:p>
                  </a:txBody>
                  <a:tcPr/>
                </a:tc>
                <a:tc hMerge="1">
                  <a:txBody>
                    <a:bodyPr/>
                    <a:lstStyle/>
                    <a:p>
                      <a:endParaRPr lang="el-GR"/>
                    </a:p>
                  </a:txBody>
                  <a:tcPr/>
                </a:tc>
              </a:tr>
              <a:tr h="568461">
                <a:tc>
                  <a:txBody>
                    <a:bodyPr/>
                    <a:lstStyle/>
                    <a:p>
                      <a:pPr algn="l" fontAlgn="b"/>
                      <a:r>
                        <a:rPr lang="el-GR" sz="1100" b="0" i="0" u="none" strike="noStrike">
                          <a:solidFill>
                            <a:schemeClr val="tx1"/>
                          </a:solidFill>
                          <a:latin typeface="Calibri"/>
                        </a:rPr>
                        <a:t>Ομάδες ηλικιών</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Ν</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a:t>
                      </a:r>
                    </a:p>
                  </a:txBody>
                  <a:tcPr marL="0" marR="0" marT="0" marB="0" anchor="b">
                    <a:lnL>
                      <a:noFill/>
                    </a:lnL>
                    <a:lnR>
                      <a:noFill/>
                    </a:lnR>
                    <a:lnT>
                      <a:noFill/>
                    </a:lnT>
                    <a:lnB>
                      <a:noFill/>
                    </a:lnB>
                  </a:tcPr>
                </a:tc>
              </a:tr>
              <a:tr h="284230">
                <a:tc>
                  <a:txBody>
                    <a:bodyPr/>
                    <a:lstStyle/>
                    <a:p>
                      <a:pPr algn="l" fontAlgn="b"/>
                      <a:r>
                        <a:rPr lang="el-GR" sz="1100" b="0" i="0" u="none" strike="noStrike">
                          <a:solidFill>
                            <a:schemeClr val="tx1"/>
                          </a:solidFill>
                          <a:latin typeface="Calibri"/>
                        </a:rPr>
                        <a:t>[14-20)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42000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12</a:t>
                      </a:r>
                    </a:p>
                  </a:txBody>
                  <a:tcPr marL="0" marR="0" marT="0" marB="0" anchor="b">
                    <a:lnL>
                      <a:noFill/>
                    </a:lnL>
                    <a:lnR>
                      <a:noFill/>
                    </a:lnR>
                    <a:lnT>
                      <a:noFill/>
                    </a:lnT>
                    <a:lnB>
                      <a:noFill/>
                    </a:lnB>
                  </a:tcPr>
                </a:tc>
              </a:tr>
              <a:tr h="284230">
                <a:tc>
                  <a:txBody>
                    <a:bodyPr/>
                    <a:lstStyle/>
                    <a:p>
                      <a:pPr algn="l" fontAlgn="b"/>
                      <a:r>
                        <a:rPr lang="el-GR" sz="1100" b="0" i="0" u="none" strike="noStrike">
                          <a:solidFill>
                            <a:schemeClr val="tx1"/>
                          </a:solidFill>
                          <a:latin typeface="Calibri"/>
                        </a:rPr>
                        <a:t>[20-25)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104200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29,8</a:t>
                      </a:r>
                    </a:p>
                  </a:txBody>
                  <a:tcPr marL="0" marR="0" marT="0" marB="0" anchor="b">
                    <a:lnL>
                      <a:noFill/>
                    </a:lnL>
                    <a:lnR>
                      <a:noFill/>
                    </a:lnR>
                    <a:lnT>
                      <a:noFill/>
                    </a:lnT>
                    <a:lnB>
                      <a:noFill/>
                    </a:lnB>
                  </a:tcPr>
                </a:tc>
              </a:tr>
              <a:tr h="284230">
                <a:tc>
                  <a:txBody>
                    <a:bodyPr/>
                    <a:lstStyle/>
                    <a:p>
                      <a:pPr algn="l" fontAlgn="b"/>
                      <a:r>
                        <a:rPr lang="el-GR" sz="1100" b="0" i="0" u="none" strike="noStrike">
                          <a:solidFill>
                            <a:schemeClr val="tx1"/>
                          </a:solidFill>
                          <a:latin typeface="Calibri"/>
                        </a:rPr>
                        <a:t>[25-30)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61700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17,6</a:t>
                      </a:r>
                    </a:p>
                  </a:txBody>
                  <a:tcPr marL="0" marR="0" marT="0" marB="0" anchor="b">
                    <a:lnL>
                      <a:noFill/>
                    </a:lnL>
                    <a:lnR>
                      <a:noFill/>
                    </a:lnR>
                    <a:lnT>
                      <a:noFill/>
                    </a:lnT>
                    <a:lnB>
                      <a:noFill/>
                    </a:lnB>
                  </a:tcPr>
                </a:tc>
              </a:tr>
              <a:tr h="284230">
                <a:tc>
                  <a:txBody>
                    <a:bodyPr/>
                    <a:lstStyle/>
                    <a:p>
                      <a:pPr algn="l" fontAlgn="b"/>
                      <a:r>
                        <a:rPr lang="el-GR" sz="1100" b="0" i="0" u="none" strike="noStrike">
                          <a:solidFill>
                            <a:schemeClr val="tx1"/>
                          </a:solidFill>
                          <a:latin typeface="Calibri"/>
                        </a:rPr>
                        <a:t>[30-45)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93000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26,6</a:t>
                      </a:r>
                    </a:p>
                  </a:txBody>
                  <a:tcPr marL="0" marR="0" marT="0" marB="0" anchor="b">
                    <a:lnL>
                      <a:noFill/>
                    </a:lnL>
                    <a:lnR>
                      <a:noFill/>
                    </a:lnR>
                    <a:lnT>
                      <a:noFill/>
                    </a:lnT>
                    <a:lnB>
                      <a:noFill/>
                    </a:lnB>
                  </a:tcPr>
                </a:tc>
              </a:tr>
              <a:tr h="284230">
                <a:tc>
                  <a:txBody>
                    <a:bodyPr/>
                    <a:lstStyle/>
                    <a:p>
                      <a:pPr algn="l" fontAlgn="b"/>
                      <a:r>
                        <a:rPr lang="el-GR" sz="1100" b="0" i="0" u="none" strike="noStrike">
                          <a:solidFill>
                            <a:schemeClr val="tx1"/>
                          </a:solidFill>
                          <a:latin typeface="Calibri"/>
                        </a:rPr>
                        <a:t>[45-65)</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47800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13,7</a:t>
                      </a:r>
                    </a:p>
                  </a:txBody>
                  <a:tcPr marL="0" marR="0" marT="0" marB="0" anchor="b">
                    <a:lnL>
                      <a:noFill/>
                    </a:lnL>
                    <a:lnR>
                      <a:noFill/>
                    </a:lnR>
                    <a:lnT>
                      <a:noFill/>
                    </a:lnT>
                    <a:lnB>
                      <a:noFill/>
                    </a:lnB>
                  </a:tcPr>
                </a:tc>
              </a:tr>
              <a:tr h="284230">
                <a:tc>
                  <a:txBody>
                    <a:bodyPr/>
                    <a:lstStyle/>
                    <a:p>
                      <a:pPr algn="l" fontAlgn="b"/>
                      <a:r>
                        <a:rPr lang="el-GR" sz="1100" b="0" i="0" u="none" strike="noStrike">
                          <a:solidFill>
                            <a:schemeClr val="tx1"/>
                          </a:solidFill>
                          <a:latin typeface="Calibri"/>
                        </a:rPr>
                        <a:t>65 και άνω</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1100</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0,3</a:t>
                      </a:r>
                    </a:p>
                  </a:txBody>
                  <a:tcPr marL="0" marR="0" marT="0" marB="0" anchor="b">
                    <a:lnL>
                      <a:noFill/>
                    </a:lnL>
                    <a:lnR>
                      <a:noFill/>
                    </a:lnR>
                    <a:lnT>
                      <a:noFill/>
                    </a:lnT>
                    <a:lnB>
                      <a:noFill/>
                    </a:lnB>
                  </a:tcPr>
                </a:tc>
              </a:tr>
              <a:tr h="284230">
                <a:tc>
                  <a:txBody>
                    <a:bodyPr/>
                    <a:lstStyle/>
                    <a:p>
                      <a:pPr algn="l" fontAlgn="b"/>
                      <a:r>
                        <a:rPr lang="el-GR" sz="1100" b="0" i="0" u="none" strike="noStrike">
                          <a:solidFill>
                            <a:schemeClr val="tx1"/>
                          </a:solidFill>
                          <a:latin typeface="Calibri"/>
                        </a:rPr>
                        <a:t>Σύνολο</a:t>
                      </a:r>
                    </a:p>
                  </a:txBody>
                  <a:tcPr marL="0" marR="0" marT="0" marB="0" anchor="b">
                    <a:lnL>
                      <a:noFill/>
                    </a:lnL>
                    <a:lnR>
                      <a:noFill/>
                    </a:lnR>
                    <a:lnT>
                      <a:noFill/>
                    </a:lnT>
                    <a:lnB>
                      <a:noFill/>
                    </a:lnB>
                  </a:tcPr>
                </a:tc>
                <a:tc>
                  <a:txBody>
                    <a:bodyPr/>
                    <a:lstStyle/>
                    <a:p>
                      <a:pPr algn="r" fontAlgn="b"/>
                      <a:r>
                        <a:rPr lang="el-GR" sz="1100" b="0" i="0" u="none" strike="noStrike">
                          <a:solidFill>
                            <a:schemeClr val="tx1"/>
                          </a:solidFill>
                          <a:latin typeface="Calibri"/>
                        </a:rPr>
                        <a:t>349800</a:t>
                      </a:r>
                    </a:p>
                  </a:txBody>
                  <a:tcPr marL="0" marR="0" marT="0" marB="0" anchor="b">
                    <a:lnL>
                      <a:noFill/>
                    </a:lnL>
                    <a:lnR>
                      <a:noFill/>
                    </a:lnR>
                    <a:lnT>
                      <a:noFill/>
                    </a:lnT>
                    <a:lnB>
                      <a:noFill/>
                    </a:lnB>
                  </a:tcPr>
                </a:tc>
                <a:tc>
                  <a:txBody>
                    <a:bodyPr/>
                    <a:lstStyle/>
                    <a:p>
                      <a:pPr algn="r" fontAlgn="b"/>
                      <a:r>
                        <a:rPr lang="el-GR" sz="1100" b="0" i="0" u="none" strike="noStrike" dirty="0">
                          <a:solidFill>
                            <a:schemeClr val="tx1"/>
                          </a:solidFill>
                          <a:latin typeface="Calibri"/>
                        </a:rPr>
                        <a:t>100</a:t>
                      </a:r>
                    </a:p>
                  </a:txBody>
                  <a:tcPr marL="0" marR="0" marT="0" marB="0" anchor="b">
                    <a:lnL>
                      <a:noFill/>
                    </a:lnL>
                    <a:lnR>
                      <a:noFill/>
                    </a:lnR>
                    <a:lnT>
                      <a:noFill/>
                    </a:lnT>
                    <a:lnB>
                      <a:noFill/>
                    </a:lnB>
                  </a:tcPr>
                </a:tc>
              </a:tr>
            </a:tbl>
          </a:graphicData>
        </a:graphic>
      </p:graphicFrame>
      <p:sp>
        <p:nvSpPr>
          <p:cNvPr id="7" name="Title 1"/>
          <p:cNvSpPr txBox="1">
            <a:spLocks/>
          </p:cNvSpPr>
          <p:nvPr/>
        </p:nvSpPr>
        <p:spPr>
          <a:xfrm>
            <a:off x="395536" y="6021288"/>
            <a:ext cx="8062912" cy="1470025"/>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l-GR" sz="2000" dirty="0" smtClean="0">
                <a:effectLst>
                  <a:outerShdw blurRad="38100" dist="25400" dir="5400000" algn="tl" rotWithShape="0">
                    <a:srgbClr val="000000">
                      <a:alpha val="43000"/>
                    </a:srgbClr>
                  </a:outerShdw>
                </a:effectLst>
                <a:latin typeface="+mj-lt"/>
                <a:ea typeface="+mj-ea"/>
                <a:cs typeface="+mj-cs"/>
              </a:rPr>
              <a:t>Ας πάρουμε μια ποσοτική αλλά συνεχή μεταβλητή όπως είναι η ηλικία. Η πρώτη στήλη του πίνακα δεν είναι δυνατόν να σχηματίζεται από τις μεμονωμένες τιμές μιας μεταβλητής, γιατί θεωρητικά αυτές είναι άπειρες. Αντί αυτών η πρώτη στήλη συνίσταται από κατάλληλα επιλεγμένα διαστήματα τα οποία καλούνται </a:t>
            </a:r>
            <a:r>
              <a:rPr lang="el-GR" sz="2000" b="1" dirty="0" smtClean="0">
                <a:solidFill>
                  <a:srgbClr val="FF0000"/>
                </a:solidFill>
                <a:effectLst>
                  <a:outerShdw blurRad="38100" dist="25400" dir="5400000" algn="tl" rotWithShape="0">
                    <a:srgbClr val="000000">
                      <a:alpha val="43000"/>
                    </a:srgbClr>
                  </a:outerShdw>
                </a:effectLst>
                <a:latin typeface="+mj-lt"/>
                <a:ea typeface="+mj-ea"/>
                <a:cs typeface="+mj-cs"/>
              </a:rPr>
              <a:t>ομάδες</a:t>
            </a:r>
            <a:r>
              <a:rPr lang="el-GR" sz="2000" dirty="0" smtClean="0">
                <a:effectLst>
                  <a:outerShdw blurRad="38100" dist="25400" dir="5400000" algn="tl" rotWithShape="0">
                    <a:srgbClr val="000000">
                      <a:alpha val="43000"/>
                    </a:srgbClr>
                  </a:outerShdw>
                </a:effectLst>
                <a:latin typeface="+mj-lt"/>
                <a:ea typeface="+mj-ea"/>
                <a:cs typeface="+mj-cs"/>
              </a:rPr>
              <a:t> ή </a:t>
            </a:r>
            <a:r>
              <a:rPr lang="el-GR" sz="2000" dirty="0" smtClean="0">
                <a:solidFill>
                  <a:srgbClr val="FF0000"/>
                </a:solidFill>
                <a:effectLst>
                  <a:outerShdw blurRad="38100" dist="25400" dir="5400000" algn="tl" rotWithShape="0">
                    <a:srgbClr val="000000">
                      <a:alpha val="43000"/>
                    </a:srgbClr>
                  </a:outerShdw>
                </a:effectLst>
                <a:latin typeface="+mj-lt"/>
                <a:ea typeface="+mj-ea"/>
                <a:cs typeface="+mj-cs"/>
              </a:rPr>
              <a:t>τάξεις</a:t>
            </a:r>
            <a:r>
              <a:rPr lang="el-GR" sz="2000" dirty="0" smtClean="0">
                <a:effectLst>
                  <a:outerShdw blurRad="38100" dist="25400" dir="5400000" algn="tl" rotWithShape="0">
                    <a:srgbClr val="000000">
                      <a:alpha val="43000"/>
                    </a:srgbClr>
                  </a:outerShdw>
                </a:effectLst>
                <a:latin typeface="+mj-lt"/>
                <a:ea typeface="+mj-ea"/>
                <a:cs typeface="+mj-cs"/>
              </a:rPr>
              <a:t>. Τα διαστήματα αυτά είναι </a:t>
            </a:r>
            <a:r>
              <a:rPr lang="el-GR" sz="2000" b="1" dirty="0" smtClean="0">
                <a:solidFill>
                  <a:srgbClr val="FF0000"/>
                </a:solidFill>
                <a:effectLst>
                  <a:outerShdw blurRad="38100" dist="25400" dir="5400000" algn="tl" rotWithShape="0">
                    <a:srgbClr val="000000">
                      <a:alpha val="43000"/>
                    </a:srgbClr>
                  </a:outerShdw>
                </a:effectLst>
                <a:latin typeface="+mj-lt"/>
                <a:ea typeface="+mj-ea"/>
                <a:cs typeface="+mj-cs"/>
              </a:rPr>
              <a:t>κλειστά</a:t>
            </a:r>
            <a:r>
              <a:rPr lang="el-GR" sz="2000" dirty="0" smtClean="0">
                <a:effectLst>
                  <a:outerShdw blurRad="38100" dist="25400" dir="5400000" algn="tl" rotWithShape="0">
                    <a:srgbClr val="000000">
                      <a:alpha val="43000"/>
                    </a:srgbClr>
                  </a:outerShdw>
                </a:effectLst>
                <a:latin typeface="+mj-lt"/>
                <a:ea typeface="+mj-ea"/>
                <a:cs typeface="+mj-cs"/>
              </a:rPr>
              <a:t> κατά το ένα άκρο, είτε το δεξιό είτε το αριστερό. </a:t>
            </a:r>
          </a:p>
          <a:p>
            <a:pPr marL="0" marR="0" lvl="0" indent="0" algn="l" defTabSz="914400" rtl="0" eaLnBrk="1" fontAlgn="auto" latinLnBrk="0" hangingPunct="1">
              <a:lnSpc>
                <a:spcPct val="100000"/>
              </a:lnSpc>
              <a:spcBef>
                <a:spcPct val="0"/>
              </a:spcBef>
              <a:spcAft>
                <a:spcPts val="0"/>
              </a:spcAft>
              <a:buClrTx/>
              <a:buSzTx/>
              <a:buFontTx/>
              <a:buNone/>
              <a:tabLst/>
              <a:defRPr/>
            </a:pPr>
            <a:r>
              <a:rPr lang="el-GR" sz="2000" dirty="0" smtClean="0">
                <a:effectLst>
                  <a:outerShdw blurRad="38100" dist="25400" dir="5400000" algn="tl" rotWithShape="0">
                    <a:srgbClr val="000000">
                      <a:alpha val="43000"/>
                    </a:srgbClr>
                  </a:outerShdw>
                </a:effectLst>
                <a:latin typeface="+mj-lt"/>
                <a:ea typeface="+mj-ea"/>
                <a:cs typeface="+mj-cs"/>
              </a:rPr>
              <a:t>Οι συχνότητες αυτών των διαστημάτων καλούνται </a:t>
            </a:r>
            <a:r>
              <a:rPr lang="el-GR" sz="2000" b="1" dirty="0" smtClean="0">
                <a:solidFill>
                  <a:srgbClr val="FF0000"/>
                </a:solidFill>
                <a:effectLst>
                  <a:outerShdw blurRad="38100" dist="25400" dir="5400000" algn="tl" rotWithShape="0">
                    <a:srgbClr val="000000">
                      <a:alpha val="43000"/>
                    </a:srgbClr>
                  </a:outerShdw>
                </a:effectLst>
                <a:latin typeface="+mj-lt"/>
                <a:ea typeface="+mj-ea"/>
                <a:cs typeface="+mj-cs"/>
              </a:rPr>
              <a:t>ταξικές συχνότητες </a:t>
            </a:r>
            <a:r>
              <a:rPr lang="el-GR" sz="2000" dirty="0" smtClean="0">
                <a:effectLst>
                  <a:outerShdw blurRad="38100" dist="25400" dir="5400000" algn="tl" rotWithShape="0">
                    <a:srgbClr val="000000">
                      <a:alpha val="43000"/>
                    </a:srgbClr>
                  </a:outerShdw>
                </a:effectLst>
                <a:latin typeface="+mj-lt"/>
                <a:ea typeface="+mj-ea"/>
                <a:cs typeface="+mj-cs"/>
              </a:rPr>
              <a:t>και θα διακρίνονται σε απόλυτες και σχετικές όπως και στα άλλα είδη των μεταβλητών. </a:t>
            </a:r>
          </a:p>
          <a:p>
            <a:pPr marL="0" marR="0" lvl="0" indent="0" algn="l" defTabSz="914400" rtl="0" eaLnBrk="1" fontAlgn="auto" latinLnBrk="0" hangingPunct="1">
              <a:lnSpc>
                <a:spcPct val="100000"/>
              </a:lnSpc>
              <a:spcBef>
                <a:spcPct val="0"/>
              </a:spcBef>
              <a:spcAft>
                <a:spcPts val="0"/>
              </a:spcAft>
              <a:buClrTx/>
              <a:buSzTx/>
              <a:buFontTx/>
              <a:buNone/>
              <a:tabLst/>
              <a:defRPr/>
            </a:pPr>
            <a:endParaRPr lang="el-GR" sz="2000" dirty="0" smtClean="0">
              <a:effectLst>
                <a:outerShdw blurRad="38100" dist="25400" dir="5400000" algn="tl" rotWithShape="0">
                  <a:srgbClr val="000000">
                    <a:alpha val="43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l-GR"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l-GR"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197</TotalTime>
  <Words>2245</Words>
  <Application>Microsoft Office PowerPoint</Application>
  <PresentationFormat>On-screen Show (4:3)</PresentationFormat>
  <Paragraphs>1589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Slide 1</vt:lpstr>
      <vt:lpstr>Slide 2</vt:lpstr>
      <vt:lpstr>Slide 3</vt:lpstr>
      <vt:lpstr>Slide 4</vt:lpstr>
      <vt:lpstr>Η παρουσίαση του στατιστικού υλικού γίνεται με δύο τρόπους!  1. Ο πρώτος συνίσταται στην κατασκευή ενός στατιστικού πίνακα, ο οποίος πολλές φορές ονομάζεται πίνακας συχνοτήτων ή ακόμη και κατανομή συχνοτήτων.  2. Ο δεύτερος και πιο εντυπωσιακός τρόπος συνίσταται στην κατασκευή ενός κατάλληλου κατά περίπτωση διαγράμματος.   </vt:lpstr>
      <vt:lpstr>Μονομεταβλητοί λέγονται οι πληθυσμοί τους οποίους μελετάμε ως προς μια μεταβλητή, χωρίς να εξετάζουμε τη συνάφεια ή την επίδραση της μεταβλητής στη διαμόρφωση των τιμών άλλων μεταβλητών του ίδιου πληθυσμού.   Διμεταβλητοί, λέγονται οι πληθυσμοί τους οποίους εξετάζουμε συγχρόνως ως προς δύο μεταβλητές.</vt:lpstr>
      <vt:lpstr>Slide 7</vt:lpstr>
      <vt:lpstr>Απόλυτη συχνότητα μιας τιμής:  το πλήθος των μονάδων του πληθυσμού (ή του δείγματος) που παίρνουν την τιμή αυτή. </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παρουσίαση του στατιστικού υλικού γίνεται με δύο τρόπους!  1. Ο πρώτος συνίσταται στην κατασκευή ενός στατιστικού πίνακα, ο οποίος πολλές φορές ονομάζεται πίνακας συχνοτήτων ή ακόμη και κατανομή συχνοτήτων.  2. Ο δεύτερος και πιο εντυπωσιακός τρόπος συνίσταται στην κατασκευή ενός κατάλληλου κατά περίπτωση διαγράμματος.</dc:title>
  <dc:creator>owner</dc:creator>
  <cp:lastModifiedBy>owner</cp:lastModifiedBy>
  <cp:revision>61</cp:revision>
  <dcterms:created xsi:type="dcterms:W3CDTF">2012-10-26T06:40:15Z</dcterms:created>
  <dcterms:modified xsi:type="dcterms:W3CDTF">2012-11-21T15:10:30Z</dcterms:modified>
</cp:coreProperties>
</file>