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50"/>
  </p:notesMasterIdLst>
  <p:sldIdLst>
    <p:sldId id="324" r:id="rId2"/>
    <p:sldId id="325" r:id="rId3"/>
    <p:sldId id="256" r:id="rId4"/>
    <p:sldId id="304" r:id="rId5"/>
    <p:sldId id="305" r:id="rId6"/>
    <p:sldId id="308" r:id="rId7"/>
    <p:sldId id="306" r:id="rId8"/>
    <p:sldId id="307" r:id="rId9"/>
    <p:sldId id="326" r:id="rId10"/>
    <p:sldId id="327" r:id="rId11"/>
    <p:sldId id="309" r:id="rId12"/>
    <p:sldId id="310" r:id="rId13"/>
    <p:sldId id="328" r:id="rId14"/>
    <p:sldId id="311" r:id="rId15"/>
    <p:sldId id="312" r:id="rId16"/>
    <p:sldId id="313" r:id="rId17"/>
    <p:sldId id="314" r:id="rId18"/>
    <p:sldId id="316" r:id="rId19"/>
    <p:sldId id="315" r:id="rId20"/>
    <p:sldId id="317" r:id="rId21"/>
    <p:sldId id="319" r:id="rId22"/>
    <p:sldId id="318" r:id="rId23"/>
    <p:sldId id="320" r:id="rId24"/>
    <p:sldId id="321" r:id="rId25"/>
    <p:sldId id="257" r:id="rId26"/>
    <p:sldId id="260" r:id="rId27"/>
    <p:sldId id="262" r:id="rId28"/>
    <p:sldId id="265" r:id="rId29"/>
    <p:sldId id="266" r:id="rId30"/>
    <p:sldId id="267" r:id="rId31"/>
    <p:sldId id="268" r:id="rId32"/>
    <p:sldId id="269" r:id="rId33"/>
    <p:sldId id="270" r:id="rId34"/>
    <p:sldId id="271" r:id="rId35"/>
    <p:sldId id="272" r:id="rId36"/>
    <p:sldId id="274" r:id="rId37"/>
    <p:sldId id="273" r:id="rId38"/>
    <p:sldId id="276" r:id="rId39"/>
    <p:sldId id="277" r:id="rId40"/>
    <p:sldId id="292" r:id="rId41"/>
    <p:sldId id="278" r:id="rId42"/>
    <p:sldId id="279" r:id="rId43"/>
    <p:sldId id="293" r:id="rId44"/>
    <p:sldId id="294" r:id="rId45"/>
    <p:sldId id="295" r:id="rId46"/>
    <p:sldId id="296" r:id="rId47"/>
    <p:sldId id="297" r:id="rId48"/>
    <p:sldId id="303"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50"/>
    <p:restoredTop sz="94694"/>
  </p:normalViewPr>
  <p:slideViewPr>
    <p:cSldViewPr snapToGrid="0" snapToObjects="1">
      <p:cViewPr varScale="1">
        <p:scale>
          <a:sx n="101" d="100"/>
          <a:sy n="101" d="100"/>
        </p:scale>
        <p:origin x="208" y="5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4A87F9-3673-354D-BEA9-D1ECF6C8BE3F}"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B3BA01-FC2A-AE4D-83FE-009F2FB9E4C2}" type="slidenum">
              <a:rPr lang="en-US" smtClean="0"/>
              <a:t>‹#›</a:t>
            </a:fld>
            <a:endParaRPr lang="en-US"/>
          </a:p>
        </p:txBody>
      </p:sp>
    </p:spTree>
    <p:extLst>
      <p:ext uri="{BB962C8B-B14F-4D97-AF65-F5344CB8AC3E}">
        <p14:creationId xmlns:p14="http://schemas.microsoft.com/office/powerpoint/2010/main" val="3031742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GB"/>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FDFA39C-583C-C540-86C5-4651BC3FA991}" type="datetime1">
              <a:rPr lang="en-US" smtClean="0"/>
              <a:t>9/28/26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r>
              <a:rPr lang="el-GR"/>
              <a:t>Αθηνά Συριάτου </a:t>
            </a:r>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3347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08C1A50-C0F4-5549-80B8-34377E9A11E4}" type="datetime1">
              <a:rPr lang="en-US" smtClean="0"/>
              <a:t>9/28/26</a:t>
            </a:fld>
            <a:endParaRPr lang="en-US" dirty="0"/>
          </a:p>
        </p:txBody>
      </p:sp>
      <p:sp>
        <p:nvSpPr>
          <p:cNvPr id="5" name="Footer Placeholder 4"/>
          <p:cNvSpPr>
            <a:spLocks noGrp="1"/>
          </p:cNvSpPr>
          <p:nvPr>
            <p:ph type="ftr" sz="quarter" idx="11"/>
          </p:nvPr>
        </p:nvSpPr>
        <p:spPr/>
        <p:txBody>
          <a:bodyPr/>
          <a:lstStyle/>
          <a:p>
            <a:r>
              <a:rPr lang="el-GR"/>
              <a:t>Αθηνά Συριάτου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31995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GB"/>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6F744E9-7057-7F4A-855F-DE9675AF60BB}" type="datetime1">
              <a:rPr lang="en-US" smtClean="0"/>
              <a:t>9/28/26</a:t>
            </a:fld>
            <a:endParaRPr lang="en-US" dirty="0"/>
          </a:p>
        </p:txBody>
      </p:sp>
      <p:sp>
        <p:nvSpPr>
          <p:cNvPr id="5" name="Footer Placeholder 4"/>
          <p:cNvSpPr>
            <a:spLocks noGrp="1"/>
          </p:cNvSpPr>
          <p:nvPr>
            <p:ph type="ftr" sz="quarter" idx="11"/>
          </p:nvPr>
        </p:nvSpPr>
        <p:spPr/>
        <p:txBody>
          <a:bodyPr/>
          <a:lstStyle/>
          <a:p>
            <a:r>
              <a:rPr lang="el-GR"/>
              <a:t>Αθηνά Συριάτου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12014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E63DDCF-E1CC-114A-8A43-5DFD2C538143}" type="datetime1">
              <a:rPr lang="en-US" smtClean="0"/>
              <a:t>9/28/26</a:t>
            </a:fld>
            <a:endParaRPr lang="en-US" dirty="0"/>
          </a:p>
        </p:txBody>
      </p:sp>
      <p:sp>
        <p:nvSpPr>
          <p:cNvPr id="6" name="Footer Placeholder 5"/>
          <p:cNvSpPr>
            <a:spLocks noGrp="1"/>
          </p:cNvSpPr>
          <p:nvPr>
            <p:ph type="ftr" sz="quarter" idx="11"/>
          </p:nvPr>
        </p:nvSpPr>
        <p:spPr/>
        <p:txBody>
          <a:bodyPr/>
          <a:lstStyle/>
          <a:p>
            <a:r>
              <a:rPr lang="el-GR"/>
              <a:t>Αθηνά Συριάτου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64321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A6B05AE-1371-6243-B35D-01635FC1CE58}" type="datetime1">
              <a:rPr lang="en-US" smtClean="0"/>
              <a:t>9/28/26</a:t>
            </a:fld>
            <a:endParaRPr lang="en-US" dirty="0"/>
          </a:p>
        </p:txBody>
      </p:sp>
      <p:sp>
        <p:nvSpPr>
          <p:cNvPr id="8" name="Footer Placeholder 7"/>
          <p:cNvSpPr>
            <a:spLocks noGrp="1"/>
          </p:cNvSpPr>
          <p:nvPr>
            <p:ph type="ftr" sz="quarter" idx="11"/>
          </p:nvPr>
        </p:nvSpPr>
        <p:spPr/>
        <p:txBody>
          <a:bodyPr/>
          <a:lstStyle/>
          <a:p>
            <a:r>
              <a:rPr lang="el-GR"/>
              <a:t>Αθηνά Συριάτου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7719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35D4422-DCBE-B94D-8B58-1BBEB9A1FC1F}" type="datetime1">
              <a:rPr lang="en-US" smtClean="0"/>
              <a:t>9/28/26</a:t>
            </a:fld>
            <a:endParaRPr lang="en-US" dirty="0"/>
          </a:p>
        </p:txBody>
      </p:sp>
      <p:sp>
        <p:nvSpPr>
          <p:cNvPr id="4" name="Footer Placeholder 3"/>
          <p:cNvSpPr>
            <a:spLocks noGrp="1"/>
          </p:cNvSpPr>
          <p:nvPr>
            <p:ph type="ftr" sz="quarter" idx="11"/>
          </p:nvPr>
        </p:nvSpPr>
        <p:spPr/>
        <p:txBody>
          <a:bodyPr/>
          <a:lstStyle/>
          <a:p>
            <a:r>
              <a:rPr lang="el-GR"/>
              <a:t>Αθηνά Συριάτου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25572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3AFDE9-BA09-A140-A4A4-B456400D9345}" type="datetime1">
              <a:rPr lang="en-US" smtClean="0"/>
              <a:t>9/28/26</a:t>
            </a:fld>
            <a:endParaRPr lang="en-US" dirty="0"/>
          </a:p>
        </p:txBody>
      </p:sp>
      <p:sp>
        <p:nvSpPr>
          <p:cNvPr id="3" name="Footer Placeholder 2"/>
          <p:cNvSpPr>
            <a:spLocks noGrp="1"/>
          </p:cNvSpPr>
          <p:nvPr>
            <p:ph type="ftr" sz="quarter" idx="11"/>
          </p:nvPr>
        </p:nvSpPr>
        <p:spPr/>
        <p:txBody>
          <a:bodyPr/>
          <a:lstStyle/>
          <a:p>
            <a:r>
              <a:rPr lang="el-GR"/>
              <a:t>Αθηνά Συριάτου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84508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56113C3-0BB8-A449-ACF6-C5A6F0594EF6}" type="datetime1">
              <a:rPr lang="en-US" smtClean="0"/>
              <a:t>9/28/26</a:t>
            </a:fld>
            <a:endParaRPr lang="en-US" dirty="0"/>
          </a:p>
        </p:txBody>
      </p:sp>
      <p:sp>
        <p:nvSpPr>
          <p:cNvPr id="6" name="Footer Placeholder 5"/>
          <p:cNvSpPr>
            <a:spLocks noGrp="1"/>
          </p:cNvSpPr>
          <p:nvPr>
            <p:ph type="ftr" sz="quarter" idx="11"/>
          </p:nvPr>
        </p:nvSpPr>
        <p:spPr/>
        <p:txBody>
          <a:bodyPr/>
          <a:lstStyle/>
          <a:p>
            <a:r>
              <a:rPr lang="el-GR"/>
              <a:t>Αθηνά Συριάτου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098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17700B1-62B3-C54E-B054-D1B7ABDA7F57}" type="datetime1">
              <a:rPr lang="en-US" smtClean="0"/>
              <a:t>9/28/26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r>
              <a:rPr lang="el-GR"/>
              <a:t>Αθηνά Συριάτου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91346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86D065F-39C2-FB40-A10C-6EC2355FBBA4}" type="datetime1">
              <a:rPr lang="en-US" smtClean="0"/>
              <a:t>9/28/26</a:t>
            </a:fld>
            <a:endParaRPr lang="en-US" dirty="0"/>
          </a:p>
        </p:txBody>
      </p:sp>
      <p:sp>
        <p:nvSpPr>
          <p:cNvPr id="5" name="Footer Placeholder 4"/>
          <p:cNvSpPr>
            <a:spLocks noGrp="1"/>
          </p:cNvSpPr>
          <p:nvPr>
            <p:ph type="ftr" sz="quarter" idx="11"/>
          </p:nvPr>
        </p:nvSpPr>
        <p:spPr/>
        <p:txBody>
          <a:bodyPr/>
          <a:lstStyle/>
          <a:p>
            <a:r>
              <a:rPr lang="el-GR"/>
              <a:t>Αθηνά Συριάτου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47950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27A4EB6-F81F-2441-9D57-C6E90CEF733A}" type="datetime1">
              <a:rPr lang="en-US" smtClean="0"/>
              <a:t>9/28/26</a:t>
            </a:fld>
            <a:endParaRPr lang="en-US" dirty="0"/>
          </a:p>
        </p:txBody>
      </p:sp>
      <p:sp>
        <p:nvSpPr>
          <p:cNvPr id="5" name="Footer Placeholder 4"/>
          <p:cNvSpPr>
            <a:spLocks noGrp="1"/>
          </p:cNvSpPr>
          <p:nvPr>
            <p:ph type="ftr" sz="quarter" idx="11"/>
          </p:nvPr>
        </p:nvSpPr>
        <p:spPr/>
        <p:txBody>
          <a:bodyPr/>
          <a:lstStyle/>
          <a:p>
            <a:r>
              <a:rPr lang="el-GR"/>
              <a:t>Αθηνά Συριάτου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3459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R"/>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1D7F758-C906-1E41-BEA5-CCB6689B0974}" type="datetime1">
              <a:rPr lang="en-US" smtClean="0"/>
              <a:t>9/28/26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l-GR"/>
              <a:t>Αθηνά Συριάτου </a:t>
            </a:r>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272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1E51F-F579-6B96-BA73-38DCE3CD4B85}"/>
              </a:ext>
            </a:extLst>
          </p:cNvPr>
          <p:cNvSpPr>
            <a:spLocks noGrp="1"/>
          </p:cNvSpPr>
          <p:nvPr>
            <p:ph type="title"/>
          </p:nvPr>
        </p:nvSpPr>
        <p:spPr>
          <a:xfrm>
            <a:off x="1452616" y="962902"/>
            <a:ext cx="4176384" cy="2380828"/>
          </a:xfrm>
        </p:spPr>
        <p:txBody>
          <a:bodyPr vert="horz" lIns="91440" tIns="45720" rIns="91440" bIns="0" rtlCol="0" anchor="b">
            <a:normAutofit/>
          </a:bodyPr>
          <a:lstStyle/>
          <a:p>
            <a:r>
              <a:rPr lang="en-US" sz="4800" dirty="0"/>
              <a:t>N</a:t>
            </a:r>
            <a:r>
              <a:rPr lang="el-GR" sz="4800" dirty="0"/>
              <a:t>ΕΟΤΕΡΗ ΕΥΡΩΠΑΪΚΉ </a:t>
            </a:r>
            <a:r>
              <a:rPr lang="el-GR" sz="4800" dirty="0" err="1"/>
              <a:t>Ιστορια</a:t>
            </a:r>
            <a:r>
              <a:rPr lang="el-GR" sz="4800" dirty="0"/>
              <a:t> </a:t>
            </a:r>
            <a:endParaRPr lang="en-US" sz="4800" dirty="0"/>
          </a:p>
        </p:txBody>
      </p:sp>
      <p:pic>
        <p:nvPicPr>
          <p:cNvPr id="5" name="Content Placeholder 4" descr="europe">
            <a:extLst>
              <a:ext uri="{FF2B5EF4-FFF2-40B4-BE49-F238E27FC236}">
                <a16:creationId xmlns:a16="http://schemas.microsoft.com/office/drawing/2014/main" id="{D08013C9-8919-E533-BD27-F369A34BEB6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094411" y="1379995"/>
            <a:ext cx="4960442" cy="3511938"/>
          </a:xfrm>
          <a:prstGeom prst="rect">
            <a:avLst/>
          </a:prstGeom>
          <a:noFill/>
        </p:spPr>
      </p:pic>
      <p:sp>
        <p:nvSpPr>
          <p:cNvPr id="4" name="Footer Placeholder 3">
            <a:extLst>
              <a:ext uri="{FF2B5EF4-FFF2-40B4-BE49-F238E27FC236}">
                <a16:creationId xmlns:a16="http://schemas.microsoft.com/office/drawing/2014/main" id="{C542A705-3BC7-2A03-E972-C2ACAC9A0109}"/>
              </a:ext>
            </a:extLst>
          </p:cNvPr>
          <p:cNvSpPr>
            <a:spLocks noGrp="1"/>
          </p:cNvSpPr>
          <p:nvPr>
            <p:ph type="ftr" sz="quarter" idx="11"/>
          </p:nvPr>
        </p:nvSpPr>
        <p:spPr>
          <a:xfrm>
            <a:off x="1449981" y="329309"/>
            <a:ext cx="4179506" cy="309201"/>
          </a:xfrm>
        </p:spPr>
        <p:txBody>
          <a:bodyPr vert="horz" lIns="91440" tIns="45720" rIns="91440" bIns="45720" rtlCol="0" anchor="ctr">
            <a:normAutofit/>
          </a:bodyPr>
          <a:lstStyle/>
          <a:p>
            <a:pPr>
              <a:spcAft>
                <a:spcPts val="600"/>
              </a:spcAft>
            </a:pPr>
            <a:r>
              <a:rPr lang="en-US" dirty="0"/>
              <a:t>Αθηνά Συριάτου</a:t>
            </a:r>
            <a:r>
              <a:rPr lang="el-GR" dirty="0"/>
              <a:t>. 			Μάθημα 1</a:t>
            </a:r>
            <a:r>
              <a:rPr lang="el-GR" baseline="30000" dirty="0"/>
              <a:t>ο</a:t>
            </a:r>
            <a:r>
              <a:rPr lang="el-GR" dirty="0"/>
              <a:t> Εισαγωγικό</a:t>
            </a:r>
            <a:r>
              <a:rPr lang="en-US" dirty="0"/>
              <a:t> </a:t>
            </a:r>
          </a:p>
        </p:txBody>
      </p:sp>
    </p:spTree>
    <p:extLst>
      <p:ext uri="{BB962C8B-B14F-4D97-AF65-F5344CB8AC3E}">
        <p14:creationId xmlns:p14="http://schemas.microsoft.com/office/powerpoint/2010/main" val="4151388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Content Placeholder 4" descr="World Map Pacific Centered Stock Illustrations – 1,376 World Map Pacific  Centered Stock Illustrations, Vectors &amp; Clipart - Dreamstime">
            <a:extLst>
              <a:ext uri="{FF2B5EF4-FFF2-40B4-BE49-F238E27FC236}">
                <a16:creationId xmlns:a16="http://schemas.microsoft.com/office/drawing/2014/main" id="{5A5C934A-3E5D-D6D7-18C6-C42AB9B4296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387561" y="643467"/>
            <a:ext cx="9416877" cy="4873234"/>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9D96066F-1A37-2EFC-ED2E-721481F8B09E}"/>
              </a:ext>
            </a:extLst>
          </p:cNvPr>
          <p:cNvSpPr>
            <a:spLocks noGrp="1"/>
          </p:cNvSpPr>
          <p:nvPr>
            <p:ph type="ftr" sz="quarter" idx="11"/>
          </p:nvPr>
        </p:nvSpPr>
        <p:spPr>
          <a:xfrm>
            <a:off x="1451579" y="6329055"/>
            <a:ext cx="5938836" cy="309201"/>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Αθηνά Συριάτου </a:t>
            </a:r>
          </a:p>
        </p:txBody>
      </p:sp>
    </p:spTree>
    <p:extLst>
      <p:ext uri="{BB962C8B-B14F-4D97-AF65-F5344CB8AC3E}">
        <p14:creationId xmlns:p14="http://schemas.microsoft.com/office/powerpoint/2010/main" val="704684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3A4DF-676D-DB4F-A175-E3CD740EA43A}"/>
              </a:ext>
            </a:extLst>
          </p:cNvPr>
          <p:cNvSpPr>
            <a:spLocks noGrp="1"/>
          </p:cNvSpPr>
          <p:nvPr>
            <p:ph type="ctrTitle"/>
          </p:nvPr>
        </p:nvSpPr>
        <p:spPr/>
        <p:txBody>
          <a:bodyPr>
            <a:normAutofit/>
          </a:bodyPr>
          <a:lstStyle/>
          <a:p>
            <a:r>
              <a:rPr lang="el-GR" altLang="en-US" dirty="0"/>
              <a:t>Το τέλος του Μεσαίωνα</a:t>
            </a:r>
            <a:endParaRPr lang="en-US" dirty="0"/>
          </a:p>
        </p:txBody>
      </p:sp>
      <p:sp>
        <p:nvSpPr>
          <p:cNvPr id="3" name="Subtitle 2">
            <a:extLst>
              <a:ext uri="{FF2B5EF4-FFF2-40B4-BE49-F238E27FC236}">
                <a16:creationId xmlns:a16="http://schemas.microsoft.com/office/drawing/2014/main" id="{9800BFEA-1580-E848-8ED2-CECACEB98A0D}"/>
              </a:ext>
            </a:extLst>
          </p:cNvPr>
          <p:cNvSpPr>
            <a:spLocks noGrp="1"/>
          </p:cNvSpPr>
          <p:nvPr>
            <p:ph type="subTitle" idx="1"/>
          </p:nvPr>
        </p:nvSpPr>
        <p:spPr/>
        <p:txBody>
          <a:bodyPr/>
          <a:lstStyle/>
          <a:p>
            <a:r>
              <a:rPr lang="el-GR" cap="none" dirty="0">
                <a:latin typeface="Al Nile" pitchFamily="2" charset="-78"/>
              </a:rPr>
              <a:t>πόλεις, πανεπιστήμια, κρίσεις, αμφισβήτηση, και αναγέννηση</a:t>
            </a:r>
            <a:endParaRPr lang="en-US" cap="none" dirty="0">
              <a:latin typeface="Al Nile" pitchFamily="2" charset="-78"/>
            </a:endParaRPr>
          </a:p>
        </p:txBody>
      </p:sp>
      <p:sp>
        <p:nvSpPr>
          <p:cNvPr id="4" name="Footer Placeholder 3">
            <a:extLst>
              <a:ext uri="{FF2B5EF4-FFF2-40B4-BE49-F238E27FC236}">
                <a16:creationId xmlns:a16="http://schemas.microsoft.com/office/drawing/2014/main" id="{2D747D86-8665-C84D-9B44-628173D045BA}"/>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2033327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AC9F-0F7D-552A-EF56-A3C2DA246698}"/>
              </a:ext>
            </a:extLst>
          </p:cNvPr>
          <p:cNvSpPr>
            <a:spLocks noGrp="1"/>
          </p:cNvSpPr>
          <p:nvPr>
            <p:ph type="title"/>
          </p:nvPr>
        </p:nvSpPr>
        <p:spPr/>
        <p:txBody>
          <a:bodyPr/>
          <a:lstStyle/>
          <a:p>
            <a:r>
              <a:rPr lang="el-GR" altLang="en-US" dirty="0">
                <a:ea typeface="ＭＳ Ｐゴシック" panose="020B0600070205080204" pitchFamily="34" charset="-128"/>
              </a:rPr>
              <a:t>Εκχερσώσεις:</a:t>
            </a:r>
            <a:endParaRPr lang="en-GR" dirty="0"/>
          </a:p>
        </p:txBody>
      </p:sp>
      <p:sp>
        <p:nvSpPr>
          <p:cNvPr id="3" name="Content Placeholder 2">
            <a:extLst>
              <a:ext uri="{FF2B5EF4-FFF2-40B4-BE49-F238E27FC236}">
                <a16:creationId xmlns:a16="http://schemas.microsoft.com/office/drawing/2014/main" id="{31A803E3-9810-AC1D-4865-3179D2095D5B}"/>
              </a:ext>
            </a:extLst>
          </p:cNvPr>
          <p:cNvSpPr>
            <a:spLocks noGrp="1"/>
          </p:cNvSpPr>
          <p:nvPr>
            <p:ph idx="1"/>
          </p:nvPr>
        </p:nvSpPr>
        <p:spPr/>
        <p:txBody>
          <a:bodyPr/>
          <a:lstStyle/>
          <a:p>
            <a:r>
              <a:rPr lang="el-GR" altLang="en-US" dirty="0">
                <a:ea typeface="ＭＳ Ｐゴシック" panose="020B0600070205080204" pitchFamily="34" charset="-128"/>
              </a:rPr>
              <a:t>Αύξηση του πληθυσμού/ανάγκη για περισσότερα τρόφιμα</a:t>
            </a:r>
          </a:p>
          <a:p>
            <a:r>
              <a:rPr lang="el-GR" altLang="en-US" dirty="0">
                <a:ea typeface="ＭＳ Ｐゴシック" panose="020B0600070205080204" pitchFamily="34" charset="-128"/>
              </a:rPr>
              <a:t>Δημιουργούνται νέα χωριά</a:t>
            </a:r>
          </a:p>
          <a:p>
            <a:r>
              <a:rPr lang="el-GR" altLang="en-US" dirty="0">
                <a:ea typeface="ＭＳ Ｐゴシック" panose="020B0600070205080204" pitchFamily="34" charset="-128"/>
              </a:rPr>
              <a:t>Κωμοπόλεις και </a:t>
            </a:r>
          </a:p>
          <a:p>
            <a:r>
              <a:rPr lang="el-GR" altLang="en-US" dirty="0">
                <a:ea typeface="ＭＳ Ｐゴシック" panose="020B0600070205080204" pitchFamily="34" charset="-128"/>
              </a:rPr>
              <a:t>Πόλεις</a:t>
            </a:r>
          </a:p>
          <a:p>
            <a:r>
              <a:rPr lang="el-GR" altLang="en-US" dirty="0">
                <a:ea typeface="ＭＳ Ｐゴシック" panose="020B0600070205080204" pitchFamily="34" charset="-128"/>
              </a:rPr>
              <a:t>Ανάμειξη αγροτικών και αστικών πληθυσμών</a:t>
            </a:r>
          </a:p>
          <a:p>
            <a:r>
              <a:rPr lang="el-GR" altLang="en-US" dirty="0">
                <a:ea typeface="ＭＳ Ｐゴシック" panose="020B0600070205080204" pitchFamily="34" charset="-128"/>
              </a:rPr>
              <a:t>Αύξηση παραγωγής / πλεονασμάτων / και εμπορίου</a:t>
            </a:r>
          </a:p>
          <a:p>
            <a:endParaRPr lang="en-GR" dirty="0"/>
          </a:p>
        </p:txBody>
      </p:sp>
      <p:sp>
        <p:nvSpPr>
          <p:cNvPr id="4" name="Footer Placeholder 3">
            <a:extLst>
              <a:ext uri="{FF2B5EF4-FFF2-40B4-BE49-F238E27FC236}">
                <a16:creationId xmlns:a16="http://schemas.microsoft.com/office/drawing/2014/main" id="{02EB7863-22F3-8D95-B69A-3B16CB762440}"/>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3061638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96367-A959-0787-36EF-55349462756B}"/>
              </a:ext>
            </a:extLst>
          </p:cNvPr>
          <p:cNvSpPr>
            <a:spLocks noGrp="1"/>
          </p:cNvSpPr>
          <p:nvPr>
            <p:ph type="title"/>
          </p:nvPr>
        </p:nvSpPr>
        <p:spPr/>
        <p:txBody>
          <a:bodyPr/>
          <a:lstStyle/>
          <a:p>
            <a:r>
              <a:rPr lang="el-GR" altLang="en-US" dirty="0">
                <a:ea typeface="ＭＳ Ｐゴシック" panose="020B0600070205080204" pitchFamily="34" charset="-128"/>
              </a:rPr>
              <a:t>Εμπόριο:</a:t>
            </a:r>
            <a:endParaRPr lang="en-GR" dirty="0"/>
          </a:p>
        </p:txBody>
      </p:sp>
      <p:sp>
        <p:nvSpPr>
          <p:cNvPr id="3" name="Content Placeholder 2">
            <a:extLst>
              <a:ext uri="{FF2B5EF4-FFF2-40B4-BE49-F238E27FC236}">
                <a16:creationId xmlns:a16="http://schemas.microsoft.com/office/drawing/2014/main" id="{7057CD5B-5CE6-8701-A9B3-7B3187F18F7E}"/>
              </a:ext>
            </a:extLst>
          </p:cNvPr>
          <p:cNvSpPr>
            <a:spLocks noGrp="1"/>
          </p:cNvSpPr>
          <p:nvPr>
            <p:ph idx="1"/>
          </p:nvPr>
        </p:nvSpPr>
        <p:spPr/>
        <p:txBody>
          <a:bodyPr/>
          <a:lstStyle/>
          <a:p>
            <a:r>
              <a:rPr lang="el-GR" altLang="en-US" dirty="0">
                <a:ea typeface="ＭＳ Ｐゴシック" panose="020B0600070205080204" pitchFamily="34" charset="-128"/>
              </a:rPr>
              <a:t>Και ανταλλακτικό και χρηματιστικό</a:t>
            </a:r>
          </a:p>
          <a:p>
            <a:r>
              <a:rPr lang="el-GR" altLang="en-US" dirty="0">
                <a:ea typeface="ＭＳ Ｐゴシック" panose="020B0600070205080204" pitchFamily="34" charset="-128"/>
              </a:rPr>
              <a:t>Ανταλλαγή τροφίμων με προϊόντα εργαστηρίων ή μικρών βιοτεχνιών</a:t>
            </a:r>
          </a:p>
          <a:p>
            <a:r>
              <a:rPr lang="el-GR" altLang="en-US" dirty="0">
                <a:ea typeface="ＭＳ Ｐゴシック" panose="020B0600070205080204" pitchFamily="34" charset="-128"/>
              </a:rPr>
              <a:t>Πόλεις με ειδίκευση σε ειδικά προϊόντα</a:t>
            </a:r>
          </a:p>
          <a:p>
            <a:r>
              <a:rPr lang="el-GR" altLang="en-US" dirty="0">
                <a:ea typeface="ＭＳ Ｐゴシック" panose="020B0600070205080204" pitchFamily="34" charset="-128"/>
              </a:rPr>
              <a:t>Σύνδεση συμφερόντων των γαιοκτημόνων με τους εμπόρους και τραπεζίτες των πόλεων</a:t>
            </a:r>
          </a:p>
          <a:p>
            <a:endParaRPr lang="en-GR" dirty="0"/>
          </a:p>
        </p:txBody>
      </p:sp>
      <p:sp>
        <p:nvSpPr>
          <p:cNvPr id="4" name="Footer Placeholder 3">
            <a:extLst>
              <a:ext uri="{FF2B5EF4-FFF2-40B4-BE49-F238E27FC236}">
                <a16:creationId xmlns:a16="http://schemas.microsoft.com/office/drawing/2014/main" id="{417ED7E9-3DB0-17D1-F9AE-C850C8756536}"/>
              </a:ext>
            </a:extLst>
          </p:cNvPr>
          <p:cNvSpPr>
            <a:spLocks noGrp="1"/>
          </p:cNvSpPr>
          <p:nvPr>
            <p:ph type="ftr" sz="quarter" idx="11"/>
          </p:nvPr>
        </p:nvSpPr>
        <p:spPr/>
        <p:txBody>
          <a:bodyPr/>
          <a:lstStyle/>
          <a:p>
            <a:r>
              <a:rPr lang="el-GR" dirty="0"/>
              <a:t>Αθηνά Συριάτου 					Μάθημα 1</a:t>
            </a:r>
            <a:r>
              <a:rPr lang="el-GR" baseline="30000" dirty="0"/>
              <a:t>ο</a:t>
            </a:r>
            <a:r>
              <a:rPr lang="el-GR" dirty="0"/>
              <a:t> Εισαγωγικό </a:t>
            </a:r>
            <a:endParaRPr lang="en-US" dirty="0"/>
          </a:p>
        </p:txBody>
      </p:sp>
    </p:spTree>
    <p:extLst>
      <p:ext uri="{BB962C8B-B14F-4D97-AF65-F5344CB8AC3E}">
        <p14:creationId xmlns:p14="http://schemas.microsoft.com/office/powerpoint/2010/main" val="2712622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Picture 10" descr="Eurlanduse.jpg (141251 bytes)">
            <a:extLst>
              <a:ext uri="{FF2B5EF4-FFF2-40B4-BE49-F238E27FC236}">
                <a16:creationId xmlns:a16="http://schemas.microsoft.com/office/drawing/2014/main" id="{8B999B76-AC9F-A44D-902D-D259B0F911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440" r="-1" b="19803"/>
          <a:stretch>
            <a:fillRect/>
          </a:stretch>
        </p:blipFill>
        <p:spPr>
          <a:xfrm>
            <a:off x="20" y="10"/>
            <a:ext cx="12191675" cy="6857990"/>
          </a:xfrm>
          <a:prstGeom prst="rect">
            <a:avLst/>
          </a:prstGeom>
          <a:noFill/>
        </p:spPr>
      </p:pic>
      <p:sp>
        <p:nvSpPr>
          <p:cNvPr id="2" name="Title 1">
            <a:extLst>
              <a:ext uri="{FF2B5EF4-FFF2-40B4-BE49-F238E27FC236}">
                <a16:creationId xmlns:a16="http://schemas.microsoft.com/office/drawing/2014/main" id="{BD13D7DB-9B4D-E8B7-EE15-44D4D33E437D}"/>
              </a:ext>
            </a:extLst>
          </p:cNvPr>
          <p:cNvSpPr>
            <a:spLocks noGrp="1"/>
          </p:cNvSpPr>
          <p:nvPr>
            <p:ph type="title"/>
          </p:nvPr>
        </p:nvSpPr>
        <p:spPr>
          <a:xfrm>
            <a:off x="6094412" y="5239131"/>
            <a:ext cx="5279490" cy="960087"/>
          </a:xfrm>
        </p:spPr>
        <p:txBody>
          <a:bodyPr vert="horz" lIns="91440" tIns="45720" rIns="91440" bIns="45720" rtlCol="0" anchor="t">
            <a:normAutofit/>
          </a:bodyPr>
          <a:lstStyle/>
          <a:p>
            <a:r>
              <a:rPr lang="en-US">
                <a:solidFill>
                  <a:srgbClr val="FFFFFE"/>
                </a:solidFill>
              </a:rPr>
              <a:t>τρόφιμα</a:t>
            </a:r>
          </a:p>
        </p:txBody>
      </p:sp>
      <p:sp>
        <p:nvSpPr>
          <p:cNvPr id="4" name="Footer Placeholder 3">
            <a:extLst>
              <a:ext uri="{FF2B5EF4-FFF2-40B4-BE49-F238E27FC236}">
                <a16:creationId xmlns:a16="http://schemas.microsoft.com/office/drawing/2014/main" id="{EC7880E6-1590-D44F-E951-11F314767A42}"/>
              </a:ext>
            </a:extLst>
          </p:cNvPr>
          <p:cNvSpPr>
            <a:spLocks noGrp="1"/>
          </p:cNvSpPr>
          <p:nvPr>
            <p:ph type="ftr" sz="quarter" idx="11"/>
          </p:nvPr>
        </p:nvSpPr>
        <p:spPr>
          <a:xfrm>
            <a:off x="6094410" y="6354276"/>
            <a:ext cx="3117281" cy="309201"/>
          </a:xfrm>
        </p:spPr>
        <p:txBody>
          <a:bodyPr vert="horz" lIns="91440" tIns="45720" rIns="91440" bIns="45720" rtlCol="0" anchor="ctr">
            <a:normAutofit/>
          </a:bodyPr>
          <a:lstStyle/>
          <a:p>
            <a:pPr>
              <a:spcAft>
                <a:spcPts val="600"/>
              </a:spcAft>
            </a:pPr>
            <a:r>
              <a:rPr lang="en-US">
                <a:solidFill>
                  <a:srgbClr val="FFFFFE"/>
                </a:solidFill>
              </a:rPr>
              <a:t>Αθηνά Συριάτου </a:t>
            </a:r>
          </a:p>
        </p:txBody>
      </p:sp>
    </p:spTree>
    <p:extLst>
      <p:ext uri="{BB962C8B-B14F-4D97-AF65-F5344CB8AC3E}">
        <p14:creationId xmlns:p14="http://schemas.microsoft.com/office/powerpoint/2010/main" val="168699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92CCF-BAC1-FB3C-7670-E6FAD5EB9BF6}"/>
              </a:ext>
            </a:extLst>
          </p:cNvPr>
          <p:cNvSpPr>
            <a:spLocks noGrp="1"/>
          </p:cNvSpPr>
          <p:nvPr>
            <p:ph type="title"/>
          </p:nvPr>
        </p:nvSpPr>
        <p:spPr/>
        <p:txBody>
          <a:bodyPr/>
          <a:lstStyle/>
          <a:p>
            <a:r>
              <a:rPr lang="el-GR" altLang="en-US" dirty="0">
                <a:ea typeface="ＭＳ Ｐゴシック" panose="020B0600070205080204" pitchFamily="34" charset="-128"/>
              </a:rPr>
              <a:t>Δύο εμπορικοί πόλοι:</a:t>
            </a:r>
            <a:endParaRPr lang="en-GR" dirty="0"/>
          </a:p>
        </p:txBody>
      </p:sp>
      <p:sp>
        <p:nvSpPr>
          <p:cNvPr id="3" name="Content Placeholder 2">
            <a:extLst>
              <a:ext uri="{FF2B5EF4-FFF2-40B4-BE49-F238E27FC236}">
                <a16:creationId xmlns:a16="http://schemas.microsoft.com/office/drawing/2014/main" id="{F135154F-11C4-ACB2-85CF-D4E739E1D341}"/>
              </a:ext>
            </a:extLst>
          </p:cNvPr>
          <p:cNvSpPr>
            <a:spLocks noGrp="1"/>
          </p:cNvSpPr>
          <p:nvPr>
            <p:ph idx="1"/>
          </p:nvPr>
        </p:nvSpPr>
        <p:spPr/>
        <p:txBody>
          <a:bodyPr/>
          <a:lstStyle/>
          <a:p>
            <a:r>
              <a:rPr lang="el-GR" altLang="en-US" dirty="0">
                <a:ea typeface="ＭＳ Ｐゴシック" panose="020B0600070205080204" pitchFamily="34" charset="-128"/>
              </a:rPr>
              <a:t>Μεσόγειος: Βενετία Πίζα Γένοβα Φλωρεντία Μιλάνο Αλεξάνδρεια Κωνσταντινούπολη</a:t>
            </a:r>
          </a:p>
          <a:p>
            <a:r>
              <a:rPr lang="el-GR" altLang="en-US" dirty="0">
                <a:ea typeface="ＭＳ Ｐゴシック" panose="020B0600070205080204" pitchFamily="34" charset="-128"/>
              </a:rPr>
              <a:t>Βόρειος Θάλασσα: Φλάνδρα </a:t>
            </a:r>
            <a:r>
              <a:rPr lang="el-GR" altLang="en-US" dirty="0" err="1">
                <a:ea typeface="ＭＳ Ｐゴシック" panose="020B0600070205080204" pitchFamily="34" charset="-128"/>
              </a:rPr>
              <a:t>Μπρύζ</a:t>
            </a:r>
            <a:r>
              <a:rPr lang="el-GR" altLang="en-US" dirty="0">
                <a:ea typeface="ＭＳ Ｐゴシック" panose="020B0600070205080204" pitchFamily="34" charset="-128"/>
              </a:rPr>
              <a:t>  Γάνδη Αμβούργο Βρέμη Κολωνία Λονδίνο </a:t>
            </a:r>
            <a:r>
              <a:rPr lang="el-GR" altLang="en-US" dirty="0" err="1">
                <a:ea typeface="ＭＳ Ｐゴシック" panose="020B0600070205080204" pitchFamily="34" charset="-128"/>
              </a:rPr>
              <a:t>Νόβγκοροτ</a:t>
            </a:r>
            <a:endParaRPr lang="el-GR" altLang="en-US" dirty="0">
              <a:ea typeface="ＭＳ Ｐゴシック" panose="020B0600070205080204" pitchFamily="34" charset="-128"/>
            </a:endParaRPr>
          </a:p>
          <a:p>
            <a:r>
              <a:rPr lang="el-GR" altLang="en-US" dirty="0">
                <a:ea typeface="ＭＳ Ｐゴシック" panose="020B0600070205080204" pitchFamily="34" charset="-128"/>
              </a:rPr>
              <a:t>Και πόλεις στη μέση της διαδρομής για εμποροπανηγύρεις οργανωτικά και νομικά θέματα.</a:t>
            </a:r>
          </a:p>
          <a:p>
            <a:endParaRPr lang="en-GR" dirty="0"/>
          </a:p>
        </p:txBody>
      </p:sp>
      <p:sp>
        <p:nvSpPr>
          <p:cNvPr id="4" name="Footer Placeholder 3">
            <a:extLst>
              <a:ext uri="{FF2B5EF4-FFF2-40B4-BE49-F238E27FC236}">
                <a16:creationId xmlns:a16="http://schemas.microsoft.com/office/drawing/2014/main" id="{BB5D9BA7-4DCC-A9E7-67E7-074625744D5F}"/>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780053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428E-FBDE-EC29-D1A3-BF7AE47A7430}"/>
              </a:ext>
            </a:extLst>
          </p:cNvPr>
          <p:cNvSpPr>
            <a:spLocks noGrp="1"/>
          </p:cNvSpPr>
          <p:nvPr>
            <p:ph type="title"/>
          </p:nvPr>
        </p:nvSpPr>
        <p:spPr>
          <a:xfrm>
            <a:off x="6094412" y="5239132"/>
            <a:ext cx="5279490" cy="579684"/>
          </a:xfrm>
        </p:spPr>
        <p:txBody>
          <a:bodyPr vert="horz" lIns="91440" tIns="45720" rIns="91440" bIns="45720" rtlCol="0" anchor="t">
            <a:normAutofit fontScale="90000"/>
          </a:bodyPr>
          <a:lstStyle/>
          <a:p>
            <a:r>
              <a:rPr lang="el-GR" cap="none" dirty="0">
                <a:solidFill>
                  <a:srgbClr val="FFFFFE"/>
                </a:solidFill>
              </a:rPr>
              <a:t>Μεγάλα </a:t>
            </a:r>
            <a:r>
              <a:rPr lang="el-GR" cap="none" dirty="0" err="1">
                <a:solidFill>
                  <a:srgbClr val="FFFFFE"/>
                </a:solidFill>
              </a:rPr>
              <a:t>Ποτ</a:t>
            </a:r>
            <a:r>
              <a:rPr lang="en-US" cap="none" dirty="0" err="1">
                <a:solidFill>
                  <a:srgbClr val="FFFFFE"/>
                </a:solidFill>
              </a:rPr>
              <a:t>ά</a:t>
            </a:r>
            <a:r>
              <a:rPr lang="el-GR" cap="none" dirty="0">
                <a:solidFill>
                  <a:srgbClr val="FFFFFE"/>
                </a:solidFill>
              </a:rPr>
              <a:t>μια της Ευρώπης</a:t>
            </a:r>
            <a:endParaRPr lang="en-US" cap="none" dirty="0">
              <a:solidFill>
                <a:srgbClr val="FFFFFE"/>
              </a:solidFill>
            </a:endParaRPr>
          </a:p>
        </p:txBody>
      </p:sp>
      <p:pic>
        <p:nvPicPr>
          <p:cNvPr id="2050" name="Picture 2" descr="Europe Map / Map of Europe - Facts, Geography, History of ...">
            <a:extLst>
              <a:ext uri="{FF2B5EF4-FFF2-40B4-BE49-F238E27FC236}">
                <a16:creationId xmlns:a16="http://schemas.microsoft.com/office/drawing/2014/main" id="{AF697972-5FD4-0EB5-DE59-E0DBD124B2E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3528" r="-2" b="12989"/>
          <a:stretch>
            <a:fillRect/>
          </a:stretch>
        </p:blipFill>
        <p:spPr bwMode="auto">
          <a:xfrm>
            <a:off x="20" y="10"/>
            <a:ext cx="12191675"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94716C24-393B-8C84-ECC5-A5C165E5DD3E}"/>
              </a:ext>
            </a:extLst>
          </p:cNvPr>
          <p:cNvSpPr>
            <a:spLocks noGrp="1"/>
          </p:cNvSpPr>
          <p:nvPr>
            <p:ph type="ftr" sz="quarter" idx="11"/>
          </p:nvPr>
        </p:nvSpPr>
        <p:spPr>
          <a:xfrm>
            <a:off x="6094410" y="6354276"/>
            <a:ext cx="3117281" cy="309201"/>
          </a:xfrm>
        </p:spPr>
        <p:txBody>
          <a:bodyPr vert="horz" lIns="91440" tIns="45720" rIns="91440" bIns="45720" rtlCol="0" anchor="ctr">
            <a:normAutofit/>
          </a:bodyPr>
          <a:lstStyle/>
          <a:p>
            <a:pPr>
              <a:spcAft>
                <a:spcPts val="600"/>
              </a:spcAft>
            </a:pPr>
            <a:r>
              <a:rPr lang="en-US">
                <a:solidFill>
                  <a:srgbClr val="FFFFFE"/>
                </a:solidFill>
              </a:rPr>
              <a:t>Αθηνά Συριάτου </a:t>
            </a:r>
          </a:p>
        </p:txBody>
      </p:sp>
    </p:spTree>
    <p:extLst>
      <p:ext uri="{BB962C8B-B14F-4D97-AF65-F5344CB8AC3E}">
        <p14:creationId xmlns:p14="http://schemas.microsoft.com/office/powerpoint/2010/main" val="3684285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21FA9-370F-9316-B6E3-7591760629C9}"/>
              </a:ext>
            </a:extLst>
          </p:cNvPr>
          <p:cNvSpPr>
            <a:spLocks noGrp="1"/>
          </p:cNvSpPr>
          <p:nvPr>
            <p:ph type="title"/>
          </p:nvPr>
        </p:nvSpPr>
        <p:spPr>
          <a:xfrm>
            <a:off x="6094412" y="5239131"/>
            <a:ext cx="5279490" cy="960087"/>
          </a:xfrm>
        </p:spPr>
        <p:txBody>
          <a:bodyPr vert="horz" lIns="91440" tIns="45720" rIns="91440" bIns="45720" rtlCol="0" anchor="t">
            <a:normAutofit/>
          </a:bodyPr>
          <a:lstStyle/>
          <a:p>
            <a:r>
              <a:rPr lang="en-US" sz="3000">
                <a:solidFill>
                  <a:srgbClr val="FFFFFE"/>
                </a:solidFill>
              </a:rPr>
              <a:t>Ευρωπαϊκές πόλεις γύρω στα 1300ς</a:t>
            </a:r>
          </a:p>
        </p:txBody>
      </p:sp>
      <p:pic>
        <p:nvPicPr>
          <p:cNvPr id="3074" name="Picture 2" descr="Map of Medieval Europe, circa 1300">
            <a:extLst>
              <a:ext uri="{FF2B5EF4-FFF2-40B4-BE49-F238E27FC236}">
                <a16:creationId xmlns:a16="http://schemas.microsoft.com/office/drawing/2014/main" id="{F1CF8C1D-A92B-C0E8-9588-F4DC504A25E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0022" r="-1" b="5706"/>
          <a:stretch>
            <a:fillRect/>
          </a:stretch>
        </p:blipFill>
        <p:spPr bwMode="auto">
          <a:xfrm>
            <a:off x="20" y="10"/>
            <a:ext cx="12191675"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A2665E36-403A-4524-8259-8A890E755D6C}"/>
              </a:ext>
            </a:extLst>
          </p:cNvPr>
          <p:cNvSpPr>
            <a:spLocks noGrp="1"/>
          </p:cNvSpPr>
          <p:nvPr>
            <p:ph type="ftr" sz="quarter" idx="11"/>
          </p:nvPr>
        </p:nvSpPr>
        <p:spPr>
          <a:xfrm>
            <a:off x="6094410" y="6354276"/>
            <a:ext cx="3117281" cy="309201"/>
          </a:xfrm>
        </p:spPr>
        <p:txBody>
          <a:bodyPr vert="horz" lIns="91440" tIns="45720" rIns="91440" bIns="45720" rtlCol="0" anchor="ctr">
            <a:normAutofit/>
          </a:bodyPr>
          <a:lstStyle/>
          <a:p>
            <a:pPr>
              <a:spcAft>
                <a:spcPts val="600"/>
              </a:spcAft>
            </a:pPr>
            <a:r>
              <a:rPr lang="en-US">
                <a:solidFill>
                  <a:srgbClr val="FFFFFE"/>
                </a:solidFill>
              </a:rPr>
              <a:t>Αθηνά Συριάτου </a:t>
            </a:r>
          </a:p>
        </p:txBody>
      </p:sp>
    </p:spTree>
    <p:extLst>
      <p:ext uri="{BB962C8B-B14F-4D97-AF65-F5344CB8AC3E}">
        <p14:creationId xmlns:p14="http://schemas.microsoft.com/office/powerpoint/2010/main" val="3946197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45E6C-EF95-1248-3E6C-04733091A2E5}"/>
              </a:ext>
            </a:extLst>
          </p:cNvPr>
          <p:cNvSpPr>
            <a:spLocks noGrp="1"/>
          </p:cNvSpPr>
          <p:nvPr>
            <p:ph type="title"/>
          </p:nvPr>
        </p:nvSpPr>
        <p:spPr/>
        <p:txBody>
          <a:bodyPr/>
          <a:lstStyle/>
          <a:p>
            <a:r>
              <a:rPr lang="el-GR" dirty="0" err="1"/>
              <a:t>Διαφορετικοι</a:t>
            </a:r>
            <a:r>
              <a:rPr lang="el-GR" dirty="0"/>
              <a:t> </a:t>
            </a:r>
            <a:r>
              <a:rPr lang="el-GR" dirty="0" err="1"/>
              <a:t>τυποι</a:t>
            </a:r>
            <a:r>
              <a:rPr lang="el-GR" dirty="0"/>
              <a:t> </a:t>
            </a:r>
            <a:r>
              <a:rPr lang="el-GR" dirty="0" err="1"/>
              <a:t>πολεων</a:t>
            </a:r>
            <a:r>
              <a:rPr lang="el-GR" dirty="0"/>
              <a:t> </a:t>
            </a:r>
            <a:r>
              <a:rPr lang="el-GR" dirty="0" err="1"/>
              <a:t>αναλογα</a:t>
            </a:r>
            <a:r>
              <a:rPr lang="el-GR" dirty="0"/>
              <a:t> με:</a:t>
            </a:r>
            <a:endParaRPr lang="en-GR" dirty="0"/>
          </a:p>
        </p:txBody>
      </p:sp>
      <p:sp>
        <p:nvSpPr>
          <p:cNvPr id="3" name="Content Placeholder 2">
            <a:extLst>
              <a:ext uri="{FF2B5EF4-FFF2-40B4-BE49-F238E27FC236}">
                <a16:creationId xmlns:a16="http://schemas.microsoft.com/office/drawing/2014/main" id="{3682A7CD-71AA-A5D9-4661-4143A62A5E0C}"/>
              </a:ext>
            </a:extLst>
          </p:cNvPr>
          <p:cNvSpPr>
            <a:spLocks noGrp="1"/>
          </p:cNvSpPr>
          <p:nvPr>
            <p:ph idx="1"/>
          </p:nvPr>
        </p:nvSpPr>
        <p:spPr/>
        <p:txBody>
          <a:bodyPr/>
          <a:lstStyle/>
          <a:p>
            <a:r>
              <a:rPr lang="el-GR" dirty="0"/>
              <a:t>Συνθήκες ίδρυσης</a:t>
            </a:r>
          </a:p>
          <a:p>
            <a:r>
              <a:rPr lang="el-GR" dirty="0"/>
              <a:t>Μέγεθος και γεωγραφική θέση</a:t>
            </a:r>
          </a:p>
          <a:p>
            <a:r>
              <a:rPr lang="el-GR" dirty="0"/>
              <a:t>Ρόλο και λειτουργίες που επιτελούν</a:t>
            </a:r>
          </a:p>
          <a:p>
            <a:r>
              <a:rPr lang="el-GR" dirty="0"/>
              <a:t>Νομικό καθεστώς</a:t>
            </a:r>
          </a:p>
          <a:p>
            <a:r>
              <a:rPr lang="el-GR" dirty="0"/>
              <a:t>Σύστημα διοίκησης</a:t>
            </a:r>
          </a:p>
          <a:p>
            <a:r>
              <a:rPr lang="el-GR" dirty="0"/>
              <a:t>Σχέση με φορείς της τοπική και κεντρικής εξουσίας</a:t>
            </a:r>
            <a:endParaRPr lang="en-GR" dirty="0"/>
          </a:p>
        </p:txBody>
      </p:sp>
      <p:sp>
        <p:nvSpPr>
          <p:cNvPr id="4" name="Footer Placeholder 3">
            <a:extLst>
              <a:ext uri="{FF2B5EF4-FFF2-40B4-BE49-F238E27FC236}">
                <a16:creationId xmlns:a16="http://schemas.microsoft.com/office/drawing/2014/main" id="{0E8B90C4-66CE-CAB5-9A1F-07E20717B1A1}"/>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4143848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B3AC2-FE13-E45E-4970-A944790A3217}"/>
              </a:ext>
            </a:extLst>
          </p:cNvPr>
          <p:cNvSpPr>
            <a:spLocks noGrp="1"/>
          </p:cNvSpPr>
          <p:nvPr>
            <p:ph type="title"/>
          </p:nvPr>
        </p:nvSpPr>
        <p:spPr/>
        <p:txBody>
          <a:bodyPr/>
          <a:lstStyle/>
          <a:p>
            <a:r>
              <a:rPr lang="el-GR" altLang="en-US" dirty="0">
                <a:ea typeface="ＭＳ Ｐゴシック" panose="020B0600070205080204" pitchFamily="34" charset="-128"/>
              </a:rPr>
              <a:t>Διαφορετικοί τύποι πόλεων:</a:t>
            </a:r>
            <a:endParaRPr lang="en-GR" dirty="0"/>
          </a:p>
        </p:txBody>
      </p:sp>
      <p:sp>
        <p:nvSpPr>
          <p:cNvPr id="3" name="Content Placeholder 2">
            <a:extLst>
              <a:ext uri="{FF2B5EF4-FFF2-40B4-BE49-F238E27FC236}">
                <a16:creationId xmlns:a16="http://schemas.microsoft.com/office/drawing/2014/main" id="{D16FA5D7-0DC0-86E5-FFC6-3AB11618F6C2}"/>
              </a:ext>
            </a:extLst>
          </p:cNvPr>
          <p:cNvSpPr>
            <a:spLocks noGrp="1"/>
          </p:cNvSpPr>
          <p:nvPr>
            <p:ph idx="1"/>
          </p:nvPr>
        </p:nvSpPr>
        <p:spPr/>
        <p:txBody>
          <a:bodyPr/>
          <a:lstStyle/>
          <a:p>
            <a:r>
              <a:rPr lang="el-GR" altLang="en-US" dirty="0">
                <a:ea typeface="ＭＳ Ｐゴシック" panose="020B0600070205080204" pitchFamily="34" charset="-128"/>
              </a:rPr>
              <a:t>Οικισμοί λίγων χιλιάδων κατοίκων</a:t>
            </a:r>
          </a:p>
          <a:p>
            <a:r>
              <a:rPr lang="el-GR" altLang="en-US" dirty="0">
                <a:ea typeface="ＭＳ Ｐゴシック" panose="020B0600070205080204" pitchFamily="34" charset="-128"/>
              </a:rPr>
              <a:t>Αστικά κέντρα με διαφορετικές δραστηριότητες</a:t>
            </a:r>
          </a:p>
          <a:p>
            <a:r>
              <a:rPr lang="el-GR" altLang="en-US" dirty="0">
                <a:ea typeface="ＭＳ Ｐゴシック" panose="020B0600070205080204" pitchFamily="34" charset="-128"/>
              </a:rPr>
              <a:t>Μεγάλες εμπορικές και βιοτεχνικές πόλεις</a:t>
            </a:r>
          </a:p>
          <a:p>
            <a:endParaRPr lang="en-GR" dirty="0"/>
          </a:p>
        </p:txBody>
      </p:sp>
      <p:sp>
        <p:nvSpPr>
          <p:cNvPr id="4" name="Footer Placeholder 3">
            <a:extLst>
              <a:ext uri="{FF2B5EF4-FFF2-40B4-BE49-F238E27FC236}">
                <a16:creationId xmlns:a16="http://schemas.microsoft.com/office/drawing/2014/main" id="{7152B6BD-5C93-DF1A-A833-77FB3E823E2B}"/>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221363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41F7-2840-EA4C-EE2C-245BF166F4CB}"/>
              </a:ext>
            </a:extLst>
          </p:cNvPr>
          <p:cNvSpPr>
            <a:spLocks noGrp="1"/>
          </p:cNvSpPr>
          <p:nvPr>
            <p:ph type="title"/>
          </p:nvPr>
        </p:nvSpPr>
        <p:spPr/>
        <p:txBody>
          <a:bodyPr/>
          <a:lstStyle/>
          <a:p>
            <a:r>
              <a:rPr lang="el-GR" altLang="en-US" dirty="0">
                <a:ea typeface="ＭＳ Ｐゴシック" panose="020B0600070205080204" pitchFamily="34" charset="-128"/>
              </a:rPr>
              <a:t>Πληθυσμοί πόλεων:</a:t>
            </a:r>
            <a:endParaRPr lang="en-GR" dirty="0"/>
          </a:p>
        </p:txBody>
      </p:sp>
      <p:sp>
        <p:nvSpPr>
          <p:cNvPr id="3" name="Content Placeholder 2">
            <a:extLst>
              <a:ext uri="{FF2B5EF4-FFF2-40B4-BE49-F238E27FC236}">
                <a16:creationId xmlns:a16="http://schemas.microsoft.com/office/drawing/2014/main" id="{582EAE48-ABCE-9D5A-DD21-65274801FFB3}"/>
              </a:ext>
            </a:extLst>
          </p:cNvPr>
          <p:cNvSpPr>
            <a:spLocks noGrp="1"/>
          </p:cNvSpPr>
          <p:nvPr>
            <p:ph idx="1"/>
          </p:nvPr>
        </p:nvSpPr>
        <p:spPr/>
        <p:txBody>
          <a:bodyPr/>
          <a:lstStyle/>
          <a:p>
            <a:r>
              <a:rPr lang="el-GR" altLang="en-US" dirty="0">
                <a:ea typeface="ＭＳ Ｐゴシック" panose="020B0600070205080204" pitchFamily="34" charset="-128"/>
              </a:rPr>
              <a:t>Αριστοκράτες και μεγαλοαστοί</a:t>
            </a:r>
            <a:r>
              <a:rPr lang="en-US" altLang="en-US" dirty="0">
                <a:ea typeface="ＭＳ Ｐゴシック" panose="020B0600070205080204" pitchFamily="34" charset="-128"/>
              </a:rPr>
              <a:t> </a:t>
            </a:r>
            <a:r>
              <a:rPr lang="el-GR" altLang="en-US" dirty="0">
                <a:ea typeface="ＭＳ Ｐゴシック" panose="020B0600070205080204" pitchFamily="34" charset="-128"/>
              </a:rPr>
              <a:t>(γαιοκτήμονες και τραπεζίτες)</a:t>
            </a:r>
          </a:p>
          <a:p>
            <a:r>
              <a:rPr lang="el-GR" altLang="en-US" dirty="0">
                <a:ea typeface="ＭＳ Ｐゴシック" panose="020B0600070205080204" pitchFamily="34" charset="-128"/>
              </a:rPr>
              <a:t>Μεσοαστική τάξη (βιοτέχνες και μικρέμποροι) ή (γραφιάδες δικαστικοί υπάλληλοι, διοικητικοί υπάλληλοι, και υπάλληλοι δικηγόρων)</a:t>
            </a:r>
          </a:p>
          <a:p>
            <a:r>
              <a:rPr lang="el-GR" altLang="en-US" dirty="0">
                <a:ea typeface="ＭＳ Ｐゴシック" panose="020B0600070205080204" pitchFamily="34" charset="-128"/>
              </a:rPr>
              <a:t>Απόκληροι ξεριζωμένοι αγρότες και εργάτες και αυτοί που ζουν από ελεημοσύνη</a:t>
            </a:r>
          </a:p>
          <a:p>
            <a:endParaRPr lang="en-GR" dirty="0"/>
          </a:p>
        </p:txBody>
      </p:sp>
      <p:sp>
        <p:nvSpPr>
          <p:cNvPr id="4" name="Footer Placeholder 3">
            <a:extLst>
              <a:ext uri="{FF2B5EF4-FFF2-40B4-BE49-F238E27FC236}">
                <a16:creationId xmlns:a16="http://schemas.microsoft.com/office/drawing/2014/main" id="{1881AA85-7871-12F9-DEB4-F63962D50400}"/>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145652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61DE7-0C20-B9EB-D9AB-F4958781C9F0}"/>
              </a:ext>
            </a:extLst>
          </p:cNvPr>
          <p:cNvSpPr>
            <a:spLocks noGrp="1"/>
          </p:cNvSpPr>
          <p:nvPr>
            <p:ph type="title"/>
          </p:nvPr>
        </p:nvSpPr>
        <p:spPr/>
        <p:txBody>
          <a:bodyPr/>
          <a:lstStyle/>
          <a:p>
            <a:r>
              <a:rPr lang="el-GR" dirty="0" err="1"/>
              <a:t>Πολεισ</a:t>
            </a:r>
            <a:r>
              <a:rPr lang="el-GR" dirty="0"/>
              <a:t> και </a:t>
            </a:r>
            <a:r>
              <a:rPr lang="el-GR" dirty="0" err="1"/>
              <a:t>εξουσια</a:t>
            </a:r>
            <a:endParaRPr lang="en-GR" dirty="0"/>
          </a:p>
        </p:txBody>
      </p:sp>
      <p:sp>
        <p:nvSpPr>
          <p:cNvPr id="3" name="Content Placeholder 2">
            <a:extLst>
              <a:ext uri="{FF2B5EF4-FFF2-40B4-BE49-F238E27FC236}">
                <a16:creationId xmlns:a16="http://schemas.microsoft.com/office/drawing/2014/main" id="{C5F0BF45-781E-3926-D0AB-98CE3662C507}"/>
              </a:ext>
            </a:extLst>
          </p:cNvPr>
          <p:cNvSpPr>
            <a:spLocks noGrp="1"/>
          </p:cNvSpPr>
          <p:nvPr>
            <p:ph idx="1"/>
          </p:nvPr>
        </p:nvSpPr>
        <p:spPr/>
        <p:txBody>
          <a:bodyPr/>
          <a:lstStyle/>
          <a:p>
            <a:r>
              <a:rPr lang="el-GR" b="1" dirty="0"/>
              <a:t>ιταλικές πόλεις</a:t>
            </a:r>
            <a:r>
              <a:rPr lang="el-GR" dirty="0"/>
              <a:t>: </a:t>
            </a:r>
            <a:r>
              <a:rPr lang="el-GR" b="1" dirty="0"/>
              <a:t>αυτόνομες δημοκρατίες πλούτος </a:t>
            </a:r>
            <a:r>
              <a:rPr lang="el-GR" dirty="0"/>
              <a:t>στα χέρια μιας φεουδαρχικής ολιγαρχίας γαιοκτήμονες, μεγαλέμπορους, εφοπλιστές και τραπεζίτες. </a:t>
            </a:r>
            <a:endParaRPr lang="en-GR" dirty="0"/>
          </a:p>
          <a:p>
            <a:r>
              <a:rPr lang="el-GR" b="1" dirty="0"/>
              <a:t>νότια Γαλλία και Ισπανία:</a:t>
            </a:r>
            <a:r>
              <a:rPr lang="el-GR" dirty="0"/>
              <a:t> φεουδαρχικές δομές ακόμα και σε πόλεις όπου κυριαρχούν αστοί με αριστοκρατική προέλευση. </a:t>
            </a:r>
            <a:endParaRPr lang="en-GR" dirty="0"/>
          </a:p>
          <a:p>
            <a:r>
              <a:rPr lang="el-GR" b="1" dirty="0"/>
              <a:t>βορειοδυτική Γαλλία στις Κάτω Χώρες και Γερμανία</a:t>
            </a:r>
            <a:r>
              <a:rPr lang="el-GR" dirty="0"/>
              <a:t>: διεύθυνση των κοινοτήτων ανήκε πιο συχνά στις ενώσεις των επαγγελματιών, των τεχνιτών και των εμπόρων, δηλαδή των νέων αστών και όχι των αστών των φεουδαλικών αξιωμάτων.</a:t>
            </a:r>
            <a:endParaRPr lang="en-GR" dirty="0"/>
          </a:p>
          <a:p>
            <a:endParaRPr lang="en-GR" dirty="0"/>
          </a:p>
        </p:txBody>
      </p:sp>
      <p:sp>
        <p:nvSpPr>
          <p:cNvPr id="4" name="Footer Placeholder 3">
            <a:extLst>
              <a:ext uri="{FF2B5EF4-FFF2-40B4-BE49-F238E27FC236}">
                <a16:creationId xmlns:a16="http://schemas.microsoft.com/office/drawing/2014/main" id="{F8CA9B78-030A-F801-C116-9EFD8ED74A82}"/>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860457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00338-B93E-16C8-B9E5-E1D1D7B59DAD}"/>
              </a:ext>
            </a:extLst>
          </p:cNvPr>
          <p:cNvSpPr>
            <a:spLocks noGrp="1"/>
          </p:cNvSpPr>
          <p:nvPr>
            <p:ph type="title"/>
          </p:nvPr>
        </p:nvSpPr>
        <p:spPr>
          <a:xfrm>
            <a:off x="661251" y="1474970"/>
            <a:ext cx="2821967" cy="3144914"/>
          </a:xfrm>
        </p:spPr>
        <p:txBody>
          <a:bodyPr vert="horz" lIns="91440" tIns="45720" rIns="91440" bIns="45720" rtlCol="0" anchor="ctr">
            <a:normAutofit/>
          </a:bodyPr>
          <a:lstStyle/>
          <a:p>
            <a:r>
              <a:rPr lang="en-US" sz="3000"/>
              <a:t>Πανεπιστήμια:</a:t>
            </a:r>
          </a:p>
        </p:txBody>
      </p:sp>
      <p:pic>
        <p:nvPicPr>
          <p:cNvPr id="5" name="Content Placeholder 4">
            <a:extLst>
              <a:ext uri="{FF2B5EF4-FFF2-40B4-BE49-F238E27FC236}">
                <a16:creationId xmlns:a16="http://schemas.microsoft.com/office/drawing/2014/main" id="{C302C370-B0CA-0BFE-6360-EAD1ABB6F43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6098"/>
          <a:stretch>
            <a:fillRect/>
          </a:stretch>
        </p:blipFill>
        <p:spPr bwMode="auto">
          <a:xfrm>
            <a:off x="4618373" y="1282311"/>
            <a:ext cx="6282918" cy="35342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090EF2AB-4E8F-3198-084A-E2A52B442633}"/>
              </a:ext>
            </a:extLst>
          </p:cNvPr>
          <p:cNvSpPr>
            <a:spLocks noGrp="1"/>
          </p:cNvSpPr>
          <p:nvPr>
            <p:ph type="ftr" sz="quarter" idx="11"/>
          </p:nvPr>
        </p:nvSpPr>
        <p:spPr>
          <a:xfrm>
            <a:off x="668097" y="329307"/>
            <a:ext cx="2822074" cy="309201"/>
          </a:xfrm>
        </p:spPr>
        <p:txBody>
          <a:bodyPr vert="horz" lIns="91440" tIns="45720" rIns="91440" bIns="45720" rtlCol="0" anchor="ctr">
            <a:normAutofit/>
          </a:bodyPr>
          <a:lstStyle/>
          <a:p>
            <a:pPr>
              <a:spcAft>
                <a:spcPts val="600"/>
              </a:spcAft>
            </a:pPr>
            <a:r>
              <a:rPr lang="en-US"/>
              <a:t>Αθηνά Συριάτου </a:t>
            </a:r>
          </a:p>
        </p:txBody>
      </p:sp>
    </p:spTree>
    <p:extLst>
      <p:ext uri="{BB962C8B-B14F-4D97-AF65-F5344CB8AC3E}">
        <p14:creationId xmlns:p14="http://schemas.microsoft.com/office/powerpoint/2010/main" val="423492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474F-3B3C-FB05-FCED-E60B9AD3D565}"/>
              </a:ext>
            </a:extLst>
          </p:cNvPr>
          <p:cNvSpPr>
            <a:spLocks noGrp="1"/>
          </p:cNvSpPr>
          <p:nvPr>
            <p:ph type="title"/>
          </p:nvPr>
        </p:nvSpPr>
        <p:spPr/>
        <p:txBody>
          <a:bodyPr/>
          <a:lstStyle/>
          <a:p>
            <a:r>
              <a:rPr lang="el-GR" altLang="en-US" dirty="0">
                <a:ea typeface="ＭＳ Ｐゴシック" panose="020B0600070205080204" pitchFamily="34" charset="-128"/>
              </a:rPr>
              <a:t>Ιδιωτικές σχολές </a:t>
            </a:r>
            <a:endParaRPr lang="en-GR" dirty="0"/>
          </a:p>
        </p:txBody>
      </p:sp>
      <p:sp>
        <p:nvSpPr>
          <p:cNvPr id="3" name="Content Placeholder 2">
            <a:extLst>
              <a:ext uri="{FF2B5EF4-FFF2-40B4-BE49-F238E27FC236}">
                <a16:creationId xmlns:a16="http://schemas.microsoft.com/office/drawing/2014/main" id="{A92ADAD8-D82B-DBC3-4431-E70F88B8C33B}"/>
              </a:ext>
            </a:extLst>
          </p:cNvPr>
          <p:cNvSpPr>
            <a:spLocks noGrp="1"/>
          </p:cNvSpPr>
          <p:nvPr>
            <p:ph idx="1"/>
          </p:nvPr>
        </p:nvSpPr>
        <p:spPr/>
        <p:txBody>
          <a:bodyPr/>
          <a:lstStyle/>
          <a:p>
            <a:r>
              <a:rPr lang="el-GR" altLang="en-US" dirty="0">
                <a:ea typeface="ＭＳ Ｐゴシック" panose="020B0600070205080204" pitchFamily="34" charset="-128"/>
              </a:rPr>
              <a:t>Παρίσι …..φιλοσοφία</a:t>
            </a:r>
          </a:p>
          <a:p>
            <a:r>
              <a:rPr lang="el-GR" altLang="en-US" dirty="0">
                <a:ea typeface="ＭＳ Ｐゴシック" panose="020B0600070205080204" pitchFamily="34" charset="-128"/>
              </a:rPr>
              <a:t>Μπολόνια …..Δίκαιο</a:t>
            </a:r>
          </a:p>
          <a:p>
            <a:r>
              <a:rPr lang="el-GR" altLang="en-US" dirty="0" err="1">
                <a:ea typeface="ＭＳ Ｐゴシック" panose="020B0600070205080204" pitchFamily="34" charset="-128"/>
              </a:rPr>
              <a:t>Σαλέρνο</a:t>
            </a:r>
            <a:r>
              <a:rPr lang="el-GR" altLang="en-US" dirty="0">
                <a:ea typeface="ＭＳ Ｐゴシック" panose="020B0600070205080204" pitchFamily="34" charset="-128"/>
              </a:rPr>
              <a:t> και </a:t>
            </a:r>
            <a:r>
              <a:rPr lang="el-GR" altLang="en-US" dirty="0" err="1">
                <a:ea typeface="ＭＳ Ｐゴシック" panose="020B0600070205080204" pitchFamily="34" charset="-128"/>
              </a:rPr>
              <a:t>Μονπελιέ</a:t>
            </a:r>
            <a:r>
              <a:rPr lang="el-GR" altLang="en-US" dirty="0">
                <a:ea typeface="ＭＳ Ｐゴシック" panose="020B0600070205080204" pitchFamily="34" charset="-128"/>
              </a:rPr>
              <a:t>…ιατρική</a:t>
            </a:r>
          </a:p>
          <a:p>
            <a:r>
              <a:rPr lang="el-GR" altLang="en-US" dirty="0">
                <a:ea typeface="ＭＳ Ｐゴシック" panose="020B0600070205080204" pitchFamily="34" charset="-128"/>
              </a:rPr>
              <a:t>Ορλεάνη ….ρητορική</a:t>
            </a:r>
          </a:p>
          <a:p>
            <a:r>
              <a:rPr lang="el-GR" altLang="en-US" dirty="0" err="1">
                <a:ea typeface="ＭＳ Ｐゴシック" panose="020B0600070205080204" pitchFamily="34" charset="-128"/>
              </a:rPr>
              <a:t>Λαν</a:t>
            </a:r>
            <a:r>
              <a:rPr lang="el-GR" altLang="en-US" dirty="0">
                <a:ea typeface="ＭＳ Ｐゴシック" panose="020B0600070205080204" pitchFamily="34" charset="-128"/>
              </a:rPr>
              <a:t>…..θεολογία</a:t>
            </a:r>
          </a:p>
          <a:p>
            <a:r>
              <a:rPr lang="el-GR" altLang="en-US" dirty="0">
                <a:ea typeface="ＭＳ Ｐゴシック" panose="020B0600070205080204" pitchFamily="34" charset="-128"/>
              </a:rPr>
              <a:t>Τολέδο ……αστρονομία</a:t>
            </a:r>
            <a:endParaRPr lang="en-GB" altLang="en-US" dirty="0">
              <a:ea typeface="ＭＳ Ｐゴシック" panose="020B0600070205080204" pitchFamily="34" charset="-128"/>
            </a:endParaRPr>
          </a:p>
          <a:p>
            <a:endParaRPr lang="en-GR" dirty="0"/>
          </a:p>
        </p:txBody>
      </p:sp>
      <p:sp>
        <p:nvSpPr>
          <p:cNvPr id="4" name="Footer Placeholder 3">
            <a:extLst>
              <a:ext uri="{FF2B5EF4-FFF2-40B4-BE49-F238E27FC236}">
                <a16:creationId xmlns:a16="http://schemas.microsoft.com/office/drawing/2014/main" id="{C526E667-0BC3-A4B8-2F5F-9DF7B3C3B636}"/>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1932982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5BB07-AC24-4925-DEC1-E1C068303771}"/>
              </a:ext>
            </a:extLst>
          </p:cNvPr>
          <p:cNvSpPr>
            <a:spLocks noGrp="1"/>
          </p:cNvSpPr>
          <p:nvPr>
            <p:ph type="title"/>
          </p:nvPr>
        </p:nvSpPr>
        <p:spPr>
          <a:xfrm>
            <a:off x="659301" y="1474969"/>
            <a:ext cx="2823919" cy="1868760"/>
          </a:xfrm>
        </p:spPr>
        <p:txBody>
          <a:bodyPr vert="horz" lIns="91440" tIns="45720" rIns="91440" bIns="0" rtlCol="0" anchor="b">
            <a:normAutofit/>
          </a:bodyPr>
          <a:lstStyle/>
          <a:p>
            <a:r>
              <a:rPr lang="el-GR" sz="3600" cap="none" dirty="0"/>
              <a:t>Αίθουσα διδασκαλίας</a:t>
            </a:r>
            <a:endParaRPr lang="en-US" sz="3600" cap="none" dirty="0"/>
          </a:p>
        </p:txBody>
      </p:sp>
      <p:pic>
        <p:nvPicPr>
          <p:cNvPr id="5" name="Content Placeholder 4" descr="medival students">
            <a:extLst>
              <a:ext uri="{FF2B5EF4-FFF2-40B4-BE49-F238E27FC236}">
                <a16:creationId xmlns:a16="http://schemas.microsoft.com/office/drawing/2014/main" id="{2060829C-CD5B-BDD4-94CA-1A0FA9CB83D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3105" b="10682"/>
          <a:stretch>
            <a:fillRect/>
          </a:stretch>
        </p:blipFill>
        <p:spPr>
          <a:xfrm>
            <a:off x="4618374" y="1116345"/>
            <a:ext cx="6282919" cy="3866172"/>
          </a:xfrm>
          <a:prstGeom prst="rect">
            <a:avLst/>
          </a:prstGeom>
          <a:noFill/>
        </p:spPr>
      </p:pic>
      <p:sp>
        <p:nvSpPr>
          <p:cNvPr id="4" name="Footer Placeholder 3">
            <a:extLst>
              <a:ext uri="{FF2B5EF4-FFF2-40B4-BE49-F238E27FC236}">
                <a16:creationId xmlns:a16="http://schemas.microsoft.com/office/drawing/2014/main" id="{38890B77-D12D-C5A9-6271-7A239C2DF33E}"/>
              </a:ext>
            </a:extLst>
          </p:cNvPr>
          <p:cNvSpPr>
            <a:spLocks noGrp="1"/>
          </p:cNvSpPr>
          <p:nvPr>
            <p:ph type="ftr" sz="quarter" idx="11"/>
          </p:nvPr>
        </p:nvSpPr>
        <p:spPr>
          <a:xfrm>
            <a:off x="655218" y="329309"/>
            <a:ext cx="2828001" cy="309201"/>
          </a:xfrm>
        </p:spPr>
        <p:txBody>
          <a:bodyPr vert="horz" lIns="91440" tIns="45720" rIns="91440" bIns="45720" rtlCol="0" anchor="ctr">
            <a:normAutofit/>
          </a:bodyPr>
          <a:lstStyle/>
          <a:p>
            <a:pPr>
              <a:spcAft>
                <a:spcPts val="600"/>
              </a:spcAft>
            </a:pPr>
            <a:r>
              <a:rPr lang="en-US"/>
              <a:t>Αθηνά Συριάτου </a:t>
            </a:r>
          </a:p>
        </p:txBody>
      </p:sp>
    </p:spTree>
    <p:extLst>
      <p:ext uri="{BB962C8B-B14F-4D97-AF65-F5344CB8AC3E}">
        <p14:creationId xmlns:p14="http://schemas.microsoft.com/office/powerpoint/2010/main" val="3011919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6C1D2-EA6C-FF6C-29BA-29291F70BB76}"/>
              </a:ext>
            </a:extLst>
          </p:cNvPr>
          <p:cNvSpPr>
            <a:spLocks noGrp="1"/>
          </p:cNvSpPr>
          <p:nvPr>
            <p:ph type="title"/>
          </p:nvPr>
        </p:nvSpPr>
        <p:spPr/>
        <p:txBody>
          <a:bodyPr/>
          <a:lstStyle/>
          <a:p>
            <a:r>
              <a:rPr lang="el-GR" altLang="en-US" dirty="0">
                <a:ea typeface="ＭＳ Ｐゴシック" panose="020B0600070205080204" pitchFamily="34" charset="-128"/>
              </a:rPr>
              <a:t>Πανεπιστήμιο στο Παρίσι 1208</a:t>
            </a:r>
            <a:endParaRPr lang="en-GR" dirty="0"/>
          </a:p>
        </p:txBody>
      </p:sp>
      <p:sp>
        <p:nvSpPr>
          <p:cNvPr id="3" name="Content Placeholder 2">
            <a:extLst>
              <a:ext uri="{FF2B5EF4-FFF2-40B4-BE49-F238E27FC236}">
                <a16:creationId xmlns:a16="http://schemas.microsoft.com/office/drawing/2014/main" id="{3A895BD4-1816-3DA2-96F5-B3F4651C62A8}"/>
              </a:ext>
            </a:extLst>
          </p:cNvPr>
          <p:cNvSpPr>
            <a:spLocks noGrp="1"/>
          </p:cNvSpPr>
          <p:nvPr>
            <p:ph idx="1"/>
          </p:nvPr>
        </p:nvSpPr>
        <p:spPr/>
        <p:txBody>
          <a:bodyPr/>
          <a:lstStyle/>
          <a:p>
            <a:r>
              <a:rPr lang="el-GR" altLang="en-US" dirty="0">
                <a:ea typeface="ＭＳ Ｐゴシック" panose="020B0600070205080204" pitchFamily="34" charset="-128"/>
              </a:rPr>
              <a:t>Διδάσκοντες (</a:t>
            </a:r>
            <a:r>
              <a:rPr lang="en-GB" altLang="en-US" dirty="0" err="1">
                <a:ea typeface="ＭＳ Ｐゴシック" panose="020B0600070205080204" pitchFamily="34" charset="-128"/>
              </a:rPr>
              <a:t>magistri</a:t>
            </a:r>
            <a:r>
              <a:rPr lang="en-GB" altLang="en-US" dirty="0">
                <a:ea typeface="ＭＳ Ｐゴシック" panose="020B0600070205080204" pitchFamily="34" charset="-128"/>
              </a:rPr>
              <a:t>)</a:t>
            </a:r>
            <a:r>
              <a:rPr lang="el-GR" altLang="en-US" dirty="0">
                <a:ea typeface="ＭＳ Ｐゴシック" panose="020B0600070205080204" pitchFamily="34" charset="-128"/>
              </a:rPr>
              <a:t> συνασπίζονται σε ένωση προσώπων</a:t>
            </a:r>
          </a:p>
          <a:p>
            <a:r>
              <a:rPr lang="el-GR" altLang="en-US" dirty="0">
                <a:ea typeface="ＭＳ Ｐゴシック" panose="020B0600070205080204" pitchFamily="34" charset="-128"/>
              </a:rPr>
              <a:t>Αναγνώριση από τον πάπα Ιννοκέντιο Γ΄</a:t>
            </a:r>
            <a:endParaRPr lang="en-GB" altLang="en-US" dirty="0">
              <a:ea typeface="ＭＳ Ｐゴシック" panose="020B0600070205080204" pitchFamily="34" charset="-128"/>
            </a:endParaRPr>
          </a:p>
          <a:p>
            <a:r>
              <a:rPr lang="en-GB" altLang="en-US" dirty="0">
                <a:ea typeface="ＭＳ Ｐゴシック" panose="020B0600070205080204" pitchFamily="34" charset="-128"/>
              </a:rPr>
              <a:t>1249 </a:t>
            </a:r>
            <a:r>
              <a:rPr lang="el-GR" altLang="en-US" dirty="0">
                <a:ea typeface="ＭＳ Ｐゴシック" panose="020B0600070205080204" pitchFamily="34" charset="-128"/>
              </a:rPr>
              <a:t>επικεφαλής της διοίκησης ο Πρύτανης ή </a:t>
            </a:r>
            <a:r>
              <a:rPr lang="en-GB" altLang="en-US" dirty="0">
                <a:ea typeface="ＭＳ Ｐゴシック" panose="020B0600070205080204" pitchFamily="34" charset="-128"/>
              </a:rPr>
              <a:t>Rector</a:t>
            </a:r>
            <a:r>
              <a:rPr lang="el-GR" altLang="en-US" dirty="0">
                <a:ea typeface="ＭＳ Ｐゴシック" panose="020B0600070205080204" pitchFamily="34" charset="-128"/>
              </a:rPr>
              <a:t> </a:t>
            </a:r>
          </a:p>
          <a:p>
            <a:r>
              <a:rPr lang="en-GB" altLang="en-US" dirty="0">
                <a:ea typeface="ＭＳ Ｐゴシック" panose="020B0600070205080204" pitchFamily="34" charset="-128"/>
              </a:rPr>
              <a:t>Universitas </a:t>
            </a:r>
            <a:r>
              <a:rPr lang="en-GB" altLang="en-US" dirty="0" err="1">
                <a:ea typeface="ＭＳ Ｐゴシック" panose="020B0600070205080204" pitchFamily="34" charset="-128"/>
              </a:rPr>
              <a:t>magistrorum</a:t>
            </a:r>
            <a:endParaRPr lang="en-GB" altLang="en-US" dirty="0">
              <a:ea typeface="ＭＳ Ｐゴシック" panose="020B0600070205080204" pitchFamily="34" charset="-128"/>
            </a:endParaRPr>
          </a:p>
          <a:p>
            <a:endParaRPr lang="en-GR" dirty="0"/>
          </a:p>
        </p:txBody>
      </p:sp>
      <p:sp>
        <p:nvSpPr>
          <p:cNvPr id="4" name="Footer Placeholder 3">
            <a:extLst>
              <a:ext uri="{FF2B5EF4-FFF2-40B4-BE49-F238E27FC236}">
                <a16:creationId xmlns:a16="http://schemas.microsoft.com/office/drawing/2014/main" id="{931B18D5-4568-369E-6140-D8C17BD2F5A8}"/>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4027801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0731D-99A0-D019-F5D1-323479E551A5}"/>
              </a:ext>
            </a:extLst>
          </p:cNvPr>
          <p:cNvSpPr>
            <a:spLocks noGrp="1"/>
          </p:cNvSpPr>
          <p:nvPr>
            <p:ph type="title"/>
          </p:nvPr>
        </p:nvSpPr>
        <p:spPr/>
        <p:txBody>
          <a:bodyPr/>
          <a:lstStyle/>
          <a:p>
            <a:r>
              <a:rPr lang="el-GR" altLang="en-US" dirty="0">
                <a:ea typeface="ＭＳ Ｐゴシック" panose="020B0600070205080204" pitchFamily="34" charset="-128"/>
              </a:rPr>
              <a:t>Πανεπιστήμιο στη Μπολόνια 1088</a:t>
            </a:r>
            <a:endParaRPr lang="en-GR" dirty="0"/>
          </a:p>
        </p:txBody>
      </p:sp>
      <p:sp>
        <p:nvSpPr>
          <p:cNvPr id="3" name="Content Placeholder 2">
            <a:extLst>
              <a:ext uri="{FF2B5EF4-FFF2-40B4-BE49-F238E27FC236}">
                <a16:creationId xmlns:a16="http://schemas.microsoft.com/office/drawing/2014/main" id="{C57FBDBD-1843-A19A-96BF-EA1AD2D4C26F}"/>
              </a:ext>
            </a:extLst>
          </p:cNvPr>
          <p:cNvSpPr>
            <a:spLocks noGrp="1"/>
          </p:cNvSpPr>
          <p:nvPr>
            <p:ph idx="1"/>
          </p:nvPr>
        </p:nvSpPr>
        <p:spPr/>
        <p:txBody>
          <a:bodyPr/>
          <a:lstStyle/>
          <a:p>
            <a:r>
              <a:rPr lang="el-GR" altLang="en-US" dirty="0">
                <a:ea typeface="ＭＳ Ｐゴシック" panose="020B0600070205080204" pitchFamily="34" charset="-128"/>
              </a:rPr>
              <a:t>Διδασκόμενοι φοιτητές συνασπίζονται σε ένωση προσώπων</a:t>
            </a:r>
          </a:p>
          <a:p>
            <a:r>
              <a:rPr lang="el-GR" altLang="en-US" dirty="0">
                <a:ea typeface="ＭＳ Ｐゴシック" panose="020B0600070205080204" pitchFamily="34" charset="-128"/>
              </a:rPr>
              <a:t>Η ένωση φοιτητών διαχειρίζεται τα πανεπιστημιακά θέματα</a:t>
            </a:r>
          </a:p>
          <a:p>
            <a:r>
              <a:rPr lang="el-GR" altLang="en-US" dirty="0">
                <a:ea typeface="ＭＳ Ｐゴシック" panose="020B0600070205080204" pitchFamily="34" charset="-128"/>
              </a:rPr>
              <a:t>1252 καταστατικό για την εσωτερική οργάνωση αυτών των φοιτητικών οργανισμών- φοιτητές αποφασίζουν για αμοιβές καθηγητών</a:t>
            </a:r>
            <a:endParaRPr lang="en-GB" altLang="en-US" dirty="0">
              <a:ea typeface="ＭＳ Ｐゴシック" panose="020B0600070205080204" pitchFamily="34" charset="-128"/>
            </a:endParaRPr>
          </a:p>
          <a:p>
            <a:r>
              <a:rPr lang="en-GB" altLang="en-US" dirty="0">
                <a:ea typeface="ＭＳ Ｐゴシック" panose="020B0600070205080204" pitchFamily="34" charset="-128"/>
              </a:rPr>
              <a:t>Universitas </a:t>
            </a:r>
            <a:r>
              <a:rPr lang="en-GB" altLang="en-US" dirty="0" err="1">
                <a:ea typeface="ＭＳ Ｐゴシック" panose="020B0600070205080204" pitchFamily="34" charset="-128"/>
              </a:rPr>
              <a:t>scholarium</a:t>
            </a:r>
            <a:endParaRPr lang="en-GB" altLang="en-US" dirty="0">
              <a:ea typeface="ＭＳ Ｐゴシック" panose="020B0600070205080204" pitchFamily="34" charset="-128"/>
            </a:endParaRPr>
          </a:p>
          <a:p>
            <a:endParaRPr lang="en-GR" dirty="0"/>
          </a:p>
        </p:txBody>
      </p:sp>
      <p:sp>
        <p:nvSpPr>
          <p:cNvPr id="4" name="Footer Placeholder 3">
            <a:extLst>
              <a:ext uri="{FF2B5EF4-FFF2-40B4-BE49-F238E27FC236}">
                <a16:creationId xmlns:a16="http://schemas.microsoft.com/office/drawing/2014/main" id="{FEB9E3F6-A76B-EC61-BD11-5E3F213A17C8}"/>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4180025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172FF-34C3-BF0B-9B10-6D4FB46E4D87}"/>
              </a:ext>
            </a:extLst>
          </p:cNvPr>
          <p:cNvSpPr>
            <a:spLocks noGrp="1"/>
          </p:cNvSpPr>
          <p:nvPr>
            <p:ph type="title"/>
          </p:nvPr>
        </p:nvSpPr>
        <p:spPr>
          <a:xfrm>
            <a:off x="6094412" y="5239131"/>
            <a:ext cx="5279490" cy="960087"/>
          </a:xfrm>
        </p:spPr>
        <p:txBody>
          <a:bodyPr vert="horz" lIns="91440" tIns="45720" rIns="91440" bIns="45720" rtlCol="0" anchor="t">
            <a:normAutofit/>
          </a:bodyPr>
          <a:lstStyle/>
          <a:p>
            <a:r>
              <a:rPr lang="en-US" dirty="0">
                <a:solidFill>
                  <a:srgbClr val="FFFFFE"/>
                </a:solidFill>
              </a:rPr>
              <a:t>Oxford</a:t>
            </a:r>
          </a:p>
        </p:txBody>
      </p:sp>
      <p:pic>
        <p:nvPicPr>
          <p:cNvPr id="5" name="Picture 3" descr="ALl SOuls-1">
            <a:extLst>
              <a:ext uri="{FF2B5EF4-FFF2-40B4-BE49-F238E27FC236}">
                <a16:creationId xmlns:a16="http://schemas.microsoft.com/office/drawing/2014/main" id="{95F705C1-85DB-D884-F707-667C5CBAEB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3775" r="-1" b="1472"/>
          <a:stretch>
            <a:fillRect/>
          </a:stretch>
        </p:blipFill>
        <p:spPr bwMode="auto">
          <a:xfrm>
            <a:off x="20" y="10"/>
            <a:ext cx="12191675"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2A690A84-86A0-BD33-2BDA-19A1E8AF600F}"/>
              </a:ext>
            </a:extLst>
          </p:cNvPr>
          <p:cNvSpPr>
            <a:spLocks noGrp="1"/>
          </p:cNvSpPr>
          <p:nvPr>
            <p:ph type="ftr" sz="quarter" idx="11"/>
          </p:nvPr>
        </p:nvSpPr>
        <p:spPr>
          <a:xfrm>
            <a:off x="6094410" y="6354276"/>
            <a:ext cx="3117281" cy="309201"/>
          </a:xfrm>
        </p:spPr>
        <p:txBody>
          <a:bodyPr vert="horz" lIns="91440" tIns="45720" rIns="91440" bIns="45720" rtlCol="0" anchor="ctr">
            <a:normAutofit/>
          </a:bodyPr>
          <a:lstStyle/>
          <a:p>
            <a:pPr>
              <a:spcAft>
                <a:spcPts val="600"/>
              </a:spcAft>
            </a:pPr>
            <a:r>
              <a:rPr lang="en-US">
                <a:solidFill>
                  <a:srgbClr val="FFFFFE"/>
                </a:solidFill>
              </a:rPr>
              <a:t>Αθηνά Συριάτου </a:t>
            </a:r>
          </a:p>
        </p:txBody>
      </p:sp>
    </p:spTree>
    <p:extLst>
      <p:ext uri="{BB962C8B-B14F-4D97-AF65-F5344CB8AC3E}">
        <p14:creationId xmlns:p14="http://schemas.microsoft.com/office/powerpoint/2010/main" val="3914480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696D5-F979-6807-D23E-1DC2CA5C706C}"/>
              </a:ext>
            </a:extLst>
          </p:cNvPr>
          <p:cNvSpPr>
            <a:spLocks noGrp="1"/>
          </p:cNvSpPr>
          <p:nvPr>
            <p:ph type="title"/>
          </p:nvPr>
        </p:nvSpPr>
        <p:spPr/>
        <p:txBody>
          <a:bodyPr/>
          <a:lstStyle/>
          <a:p>
            <a:r>
              <a:rPr lang="el-GR" altLang="en-US" dirty="0">
                <a:ea typeface="ＭＳ Ｐゴシック" panose="020B0600070205080204" pitchFamily="34" charset="-128"/>
              </a:rPr>
              <a:t>Σχολές</a:t>
            </a:r>
            <a:endParaRPr lang="en-GR" dirty="0"/>
          </a:p>
        </p:txBody>
      </p:sp>
      <p:sp>
        <p:nvSpPr>
          <p:cNvPr id="3" name="Content Placeholder 2">
            <a:extLst>
              <a:ext uri="{FF2B5EF4-FFF2-40B4-BE49-F238E27FC236}">
                <a16:creationId xmlns:a16="http://schemas.microsoft.com/office/drawing/2014/main" id="{B2B06830-EC5C-324F-275D-7BA423A8B9BB}"/>
              </a:ext>
            </a:extLst>
          </p:cNvPr>
          <p:cNvSpPr>
            <a:spLocks noGrp="1"/>
          </p:cNvSpPr>
          <p:nvPr>
            <p:ph idx="1"/>
          </p:nvPr>
        </p:nvSpPr>
        <p:spPr/>
        <p:txBody>
          <a:bodyPr/>
          <a:lstStyle/>
          <a:p>
            <a:r>
              <a:rPr lang="el-GR" altLang="en-US" dirty="0">
                <a:ea typeface="ＭＳ Ｐゴシック" panose="020B0600070205080204" pitchFamily="34" charset="-128"/>
              </a:rPr>
              <a:t>Σχολή τεχνών</a:t>
            </a:r>
          </a:p>
          <a:p>
            <a:r>
              <a:rPr lang="el-GR" altLang="en-US" dirty="0">
                <a:ea typeface="ＭＳ Ｐゴシック" panose="020B0600070205080204" pitchFamily="34" charset="-128"/>
              </a:rPr>
              <a:t>Σχολή Θεολογίας </a:t>
            </a:r>
          </a:p>
          <a:p>
            <a:r>
              <a:rPr lang="el-GR" altLang="en-US" dirty="0">
                <a:ea typeface="ＭＳ Ｐゴシック" panose="020B0600070205080204" pitchFamily="34" charset="-128"/>
              </a:rPr>
              <a:t>Σχολή Νομικής</a:t>
            </a:r>
          </a:p>
          <a:p>
            <a:r>
              <a:rPr lang="el-GR" altLang="en-US" dirty="0">
                <a:ea typeface="ＭＳ Ｐゴシック" panose="020B0600070205080204" pitchFamily="34" charset="-128"/>
              </a:rPr>
              <a:t>Σχολή Ιατρικής</a:t>
            </a:r>
          </a:p>
          <a:p>
            <a:endParaRPr lang="en-GR" dirty="0"/>
          </a:p>
        </p:txBody>
      </p:sp>
      <p:sp>
        <p:nvSpPr>
          <p:cNvPr id="4" name="Footer Placeholder 3">
            <a:extLst>
              <a:ext uri="{FF2B5EF4-FFF2-40B4-BE49-F238E27FC236}">
                <a16:creationId xmlns:a16="http://schemas.microsoft.com/office/drawing/2014/main" id="{7EA608A4-7F4F-B326-A52B-B792A79F6DB7}"/>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619336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1F724-D557-3C49-BA30-ED934A79400F}"/>
              </a:ext>
            </a:extLst>
          </p:cNvPr>
          <p:cNvSpPr>
            <a:spLocks noGrp="1"/>
          </p:cNvSpPr>
          <p:nvPr>
            <p:ph type="title"/>
          </p:nvPr>
        </p:nvSpPr>
        <p:spPr/>
        <p:txBody>
          <a:bodyPr/>
          <a:lstStyle/>
          <a:p>
            <a:r>
              <a:rPr lang="el-GR" altLang="en-US" dirty="0">
                <a:ea typeface="ＭＳ Ｐゴシック" panose="020B0600070205080204" pitchFamily="34" charset="-128"/>
              </a:rPr>
              <a:t>Προνόμια:</a:t>
            </a:r>
            <a:endParaRPr lang="en-GR" dirty="0"/>
          </a:p>
        </p:txBody>
      </p:sp>
      <p:sp>
        <p:nvSpPr>
          <p:cNvPr id="3" name="Content Placeholder 2">
            <a:extLst>
              <a:ext uri="{FF2B5EF4-FFF2-40B4-BE49-F238E27FC236}">
                <a16:creationId xmlns:a16="http://schemas.microsoft.com/office/drawing/2014/main" id="{61FE2A7F-8A9B-703C-7A02-FB56D974406F}"/>
              </a:ext>
            </a:extLst>
          </p:cNvPr>
          <p:cNvSpPr>
            <a:spLocks noGrp="1"/>
          </p:cNvSpPr>
          <p:nvPr>
            <p:ph idx="1"/>
          </p:nvPr>
        </p:nvSpPr>
        <p:spPr/>
        <p:txBody>
          <a:bodyPr/>
          <a:lstStyle/>
          <a:p>
            <a:r>
              <a:rPr lang="el-GR" altLang="en-US" dirty="0">
                <a:ea typeface="ＭＳ Ｐゴシック" panose="020B0600070205080204" pitchFamily="34" charset="-128"/>
              </a:rPr>
              <a:t>Ελεύθερη μετακίνηση από και προς το πανεπιστήμιο και τον τόπο καταγωγής τους </a:t>
            </a:r>
          </a:p>
          <a:p>
            <a:r>
              <a:rPr lang="el-GR" altLang="en-US" dirty="0">
                <a:ea typeface="ＭＳ Ｐゴシック" panose="020B0600070205080204" pitchFamily="34" charset="-128"/>
              </a:rPr>
              <a:t>Δεν εκδιώκονται για χρέη συμπολιτών τους</a:t>
            </a:r>
          </a:p>
          <a:p>
            <a:r>
              <a:rPr lang="el-GR" altLang="en-US" dirty="0">
                <a:ea typeface="ＭＳ Ｐゴシック" panose="020B0600070205080204" pitchFamily="34" charset="-128"/>
              </a:rPr>
              <a:t>Δικαίωμα αν θα δικάζονται από πανεπιστημιακές αρχές ή από το επισκοπικό δικαστήριο</a:t>
            </a:r>
          </a:p>
          <a:p>
            <a:endParaRPr lang="en-GR" dirty="0"/>
          </a:p>
        </p:txBody>
      </p:sp>
      <p:sp>
        <p:nvSpPr>
          <p:cNvPr id="4" name="Footer Placeholder 3">
            <a:extLst>
              <a:ext uri="{FF2B5EF4-FFF2-40B4-BE49-F238E27FC236}">
                <a16:creationId xmlns:a16="http://schemas.microsoft.com/office/drawing/2014/main" id="{E00524E9-0057-F021-2FE0-E58137F2BF1F}"/>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3722894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F4803-037D-2885-9D6E-1D047CF56DF0}"/>
              </a:ext>
            </a:extLst>
          </p:cNvPr>
          <p:cNvSpPr>
            <a:spLocks noGrp="1"/>
          </p:cNvSpPr>
          <p:nvPr>
            <p:ph type="title"/>
          </p:nvPr>
        </p:nvSpPr>
        <p:spPr/>
        <p:txBody>
          <a:bodyPr/>
          <a:lstStyle/>
          <a:p>
            <a:r>
              <a:rPr lang="el-GR" altLang="en-US" dirty="0">
                <a:ea typeface="ＭＳ Ｐゴシック" panose="020B0600070205080204" pitchFamily="34" charset="-128"/>
              </a:rPr>
              <a:t>Σημαντικές αλλαγές </a:t>
            </a:r>
            <a:endParaRPr lang="en-GR" dirty="0"/>
          </a:p>
        </p:txBody>
      </p:sp>
      <p:sp>
        <p:nvSpPr>
          <p:cNvPr id="3" name="Content Placeholder 2">
            <a:extLst>
              <a:ext uri="{FF2B5EF4-FFF2-40B4-BE49-F238E27FC236}">
                <a16:creationId xmlns:a16="http://schemas.microsoft.com/office/drawing/2014/main" id="{EC536E0B-61CA-3236-2C06-8A913CDB2888}"/>
              </a:ext>
            </a:extLst>
          </p:cNvPr>
          <p:cNvSpPr>
            <a:spLocks noGrp="1"/>
          </p:cNvSpPr>
          <p:nvPr>
            <p:ph idx="1"/>
          </p:nvPr>
        </p:nvSpPr>
        <p:spPr/>
        <p:txBody>
          <a:bodyPr/>
          <a:lstStyle/>
          <a:p>
            <a:r>
              <a:rPr lang="el-GR" altLang="en-US" dirty="0">
                <a:ea typeface="ＭＳ Ｐゴシック" panose="020B0600070205080204" pitchFamily="34" charset="-128"/>
              </a:rPr>
              <a:t>Αρχή της πλειοψηφίας </a:t>
            </a:r>
          </a:p>
          <a:p>
            <a:r>
              <a:rPr lang="el-GR" altLang="en-US" dirty="0">
                <a:ea typeface="ＭＳ Ｐゴシック" panose="020B0600070205080204" pitchFamily="34" charset="-128"/>
              </a:rPr>
              <a:t>Ιδιαίτερη κοινωνική αξιολόγηση της γνώσης και της επιστήμης</a:t>
            </a:r>
          </a:p>
          <a:p>
            <a:r>
              <a:rPr lang="el-GR" altLang="en-US" dirty="0">
                <a:ea typeface="ＭＳ Ｐゴシック" panose="020B0600070205080204" pitchFamily="34" charset="-128"/>
              </a:rPr>
              <a:t>Ανεξαρτησία από κράτος και εκκλησία</a:t>
            </a:r>
            <a:endParaRPr lang="en-GB" altLang="en-US" dirty="0">
              <a:ea typeface="ＭＳ Ｐゴシック" panose="020B0600070205080204" pitchFamily="34" charset="-128"/>
            </a:endParaRPr>
          </a:p>
          <a:p>
            <a:endParaRPr lang="en-GR" dirty="0"/>
          </a:p>
        </p:txBody>
      </p:sp>
      <p:sp>
        <p:nvSpPr>
          <p:cNvPr id="4" name="Footer Placeholder 3">
            <a:extLst>
              <a:ext uri="{FF2B5EF4-FFF2-40B4-BE49-F238E27FC236}">
                <a16:creationId xmlns:a16="http://schemas.microsoft.com/office/drawing/2014/main" id="{63759217-7EEE-DBB2-FF84-5A28716227AA}"/>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808943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15202-DBDB-FFC9-923D-C113A6C97AD5}"/>
              </a:ext>
            </a:extLst>
          </p:cNvPr>
          <p:cNvSpPr>
            <a:spLocks noGrp="1"/>
          </p:cNvSpPr>
          <p:nvPr>
            <p:ph type="title"/>
          </p:nvPr>
        </p:nvSpPr>
        <p:spPr/>
        <p:txBody>
          <a:bodyPr/>
          <a:lstStyle/>
          <a:p>
            <a:r>
              <a:rPr lang="el-GR" altLang="en-US" dirty="0">
                <a:ea typeface="ＭＳ Ｐゴシック" panose="020B0600070205080204" pitchFamily="34" charset="-128"/>
              </a:rPr>
              <a:t>δικαιώματα</a:t>
            </a:r>
            <a:endParaRPr lang="en-GR" dirty="0"/>
          </a:p>
        </p:txBody>
      </p:sp>
      <p:sp>
        <p:nvSpPr>
          <p:cNvPr id="3" name="Content Placeholder 2">
            <a:extLst>
              <a:ext uri="{FF2B5EF4-FFF2-40B4-BE49-F238E27FC236}">
                <a16:creationId xmlns:a16="http://schemas.microsoft.com/office/drawing/2014/main" id="{FA63F50F-F445-BCC3-A0AC-86DBCA2183B9}"/>
              </a:ext>
            </a:extLst>
          </p:cNvPr>
          <p:cNvSpPr>
            <a:spLocks noGrp="1"/>
          </p:cNvSpPr>
          <p:nvPr>
            <p:ph idx="1"/>
          </p:nvPr>
        </p:nvSpPr>
        <p:spPr/>
        <p:txBody>
          <a:bodyPr/>
          <a:lstStyle/>
          <a:p>
            <a:pPr>
              <a:lnSpc>
                <a:spcPct val="90000"/>
              </a:lnSpc>
            </a:pPr>
            <a:r>
              <a:rPr lang="el-GR" altLang="en-US" dirty="0">
                <a:ea typeface="ＭＳ Ｐゴシック" panose="020B0600070205080204" pitchFamily="34" charset="-128"/>
              </a:rPr>
              <a:t>Δικαίωμα απεργίας</a:t>
            </a:r>
          </a:p>
          <a:p>
            <a:pPr>
              <a:lnSpc>
                <a:spcPct val="90000"/>
              </a:lnSpc>
            </a:pPr>
            <a:r>
              <a:rPr lang="el-GR" altLang="en-US" dirty="0">
                <a:ea typeface="ＭＳ Ｐゴシック" panose="020B0600070205080204" pitchFamily="34" charset="-128"/>
              </a:rPr>
              <a:t>Πανεπιστημιακοί τίτλοι αναγνωρίζονται σε όλη την Ευρώπη</a:t>
            </a:r>
          </a:p>
          <a:p>
            <a:pPr>
              <a:lnSpc>
                <a:spcPct val="90000"/>
              </a:lnSpc>
            </a:pPr>
            <a:r>
              <a:rPr lang="el-GR" altLang="en-US" dirty="0">
                <a:ea typeface="ＭＳ Ｐゴシック" panose="020B0600070205080204" pitchFamily="34" charset="-128"/>
              </a:rPr>
              <a:t>Διδάσκοντες και διδασκόμενοι απαλλαγή από καταβολή φόρων και δασμών στον τόπο σπουδών</a:t>
            </a:r>
          </a:p>
          <a:p>
            <a:pPr>
              <a:lnSpc>
                <a:spcPct val="90000"/>
              </a:lnSpc>
            </a:pPr>
            <a:r>
              <a:rPr lang="el-GR" altLang="en-US" dirty="0">
                <a:ea typeface="ＭＳ Ｐゴシック" panose="020B0600070205080204" pitchFamily="34" charset="-128"/>
              </a:rPr>
              <a:t>Διατάξεις κατά της κερδοσκοπίας των κατοίκων των πόλεων που διέμεναν </a:t>
            </a:r>
            <a:endParaRPr lang="en-GB" altLang="en-US" dirty="0">
              <a:ea typeface="ＭＳ Ｐゴシック" panose="020B0600070205080204" pitchFamily="34" charset="-128"/>
            </a:endParaRPr>
          </a:p>
          <a:p>
            <a:endParaRPr lang="en-GR" dirty="0"/>
          </a:p>
        </p:txBody>
      </p:sp>
      <p:sp>
        <p:nvSpPr>
          <p:cNvPr id="4" name="Footer Placeholder 3">
            <a:extLst>
              <a:ext uri="{FF2B5EF4-FFF2-40B4-BE49-F238E27FC236}">
                <a16:creationId xmlns:a16="http://schemas.microsoft.com/office/drawing/2014/main" id="{9E98DA78-F7C7-6EF8-DC41-90D1EEE918D1}"/>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4075776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092C9-DA90-B3D0-DAA0-7E7877DCBB93}"/>
              </a:ext>
            </a:extLst>
          </p:cNvPr>
          <p:cNvSpPr>
            <a:spLocks noGrp="1"/>
          </p:cNvSpPr>
          <p:nvPr>
            <p:ph type="title"/>
          </p:nvPr>
        </p:nvSpPr>
        <p:spPr/>
        <p:txBody>
          <a:bodyPr/>
          <a:lstStyle/>
          <a:p>
            <a:r>
              <a:rPr lang="el-GR" altLang="en-US" dirty="0">
                <a:ea typeface="ＭＳ Ｐゴシック" panose="020B0600070205080204" pitchFamily="34" charset="-128"/>
              </a:rPr>
              <a:t>Ύψιστη αξιολόγηση της γνώσης</a:t>
            </a:r>
            <a:endParaRPr lang="en-GR" dirty="0"/>
          </a:p>
        </p:txBody>
      </p:sp>
      <p:sp>
        <p:nvSpPr>
          <p:cNvPr id="3" name="Content Placeholder 2">
            <a:extLst>
              <a:ext uri="{FF2B5EF4-FFF2-40B4-BE49-F238E27FC236}">
                <a16:creationId xmlns:a16="http://schemas.microsoft.com/office/drawing/2014/main" id="{C0C9E397-D188-0497-ECD1-BC5145D18FE5}"/>
              </a:ext>
            </a:extLst>
          </p:cNvPr>
          <p:cNvSpPr>
            <a:spLocks noGrp="1"/>
          </p:cNvSpPr>
          <p:nvPr>
            <p:ph idx="1"/>
          </p:nvPr>
        </p:nvSpPr>
        <p:spPr/>
        <p:txBody>
          <a:bodyPr/>
          <a:lstStyle/>
          <a:p>
            <a:r>
              <a:rPr lang="el-GR" altLang="en-US" dirty="0">
                <a:ea typeface="ＭＳ Ｐゴシック" panose="020B0600070205080204" pitchFamily="34" charset="-128"/>
              </a:rPr>
              <a:t>Ανεξάρτητα από κοινωνική και εθνική καταγωγή</a:t>
            </a:r>
          </a:p>
          <a:p>
            <a:r>
              <a:rPr lang="el-GR" altLang="en-US" dirty="0">
                <a:ea typeface="ＭＳ Ｐゴシック" panose="020B0600070205080204" pitchFamily="34" charset="-128"/>
              </a:rPr>
              <a:t>Κοινή πανεπιστημιακή γλώσσα τα Λατινικά</a:t>
            </a:r>
          </a:p>
          <a:p>
            <a:r>
              <a:rPr lang="el-GR" altLang="en-US" dirty="0">
                <a:ea typeface="ＭＳ Ｐゴシック" panose="020B0600070205080204" pitchFamily="34" charset="-128"/>
              </a:rPr>
              <a:t>Γόητρο που παρεμβάλλεται ανάμεσα στις εξουσίες </a:t>
            </a:r>
          </a:p>
          <a:p>
            <a:r>
              <a:rPr lang="el-GR" altLang="en-US" dirty="0">
                <a:ea typeface="ＭＳ Ｐゴシック" panose="020B0600070205080204" pitchFamily="34" charset="-128"/>
              </a:rPr>
              <a:t>Ιδέες περί ισότητας </a:t>
            </a:r>
            <a:endParaRPr lang="en-GB" altLang="en-US" dirty="0">
              <a:ea typeface="ＭＳ Ｐゴシック" panose="020B0600070205080204" pitchFamily="34" charset="-128"/>
            </a:endParaRPr>
          </a:p>
          <a:p>
            <a:endParaRPr lang="en-GR" dirty="0"/>
          </a:p>
        </p:txBody>
      </p:sp>
      <p:sp>
        <p:nvSpPr>
          <p:cNvPr id="4" name="Footer Placeholder 3">
            <a:extLst>
              <a:ext uri="{FF2B5EF4-FFF2-40B4-BE49-F238E27FC236}">
                <a16:creationId xmlns:a16="http://schemas.microsoft.com/office/drawing/2014/main" id="{36636CC7-BF12-6B6C-02C7-0F25EE6F8A19}"/>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2662410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BF27A-5781-A840-B51C-AF3BA583CFFB}"/>
              </a:ext>
            </a:extLst>
          </p:cNvPr>
          <p:cNvSpPr>
            <a:spLocks noGrp="1"/>
          </p:cNvSpPr>
          <p:nvPr>
            <p:ph type="title"/>
          </p:nvPr>
        </p:nvSpPr>
        <p:spPr/>
        <p:txBody>
          <a:bodyPr/>
          <a:lstStyle/>
          <a:p>
            <a:r>
              <a:rPr lang="el-GR" altLang="en-US" dirty="0"/>
              <a:t>κρίσεις</a:t>
            </a:r>
            <a:endParaRPr lang="en-US" dirty="0"/>
          </a:p>
        </p:txBody>
      </p:sp>
      <p:sp>
        <p:nvSpPr>
          <p:cNvPr id="3" name="Content Placeholder 2">
            <a:extLst>
              <a:ext uri="{FF2B5EF4-FFF2-40B4-BE49-F238E27FC236}">
                <a16:creationId xmlns:a16="http://schemas.microsoft.com/office/drawing/2014/main" id="{1DB86BD7-F5E9-C341-985B-94126E31495A}"/>
              </a:ext>
            </a:extLst>
          </p:cNvPr>
          <p:cNvSpPr>
            <a:spLocks noGrp="1"/>
          </p:cNvSpPr>
          <p:nvPr>
            <p:ph idx="1"/>
          </p:nvPr>
        </p:nvSpPr>
        <p:spPr/>
        <p:txBody>
          <a:bodyPr/>
          <a:lstStyle/>
          <a:p>
            <a:pPr eaLnBrk="1" hangingPunct="1"/>
            <a:r>
              <a:rPr lang="el-GR" altLang="en-US" dirty="0"/>
              <a:t>1315 κύμα πανούκλας από την βόρειο Γερμανία στην κεντρική Ευρώπη </a:t>
            </a:r>
          </a:p>
          <a:p>
            <a:pPr eaLnBrk="1" hangingPunct="1"/>
            <a:r>
              <a:rPr lang="el-GR" altLang="en-US" dirty="0"/>
              <a:t>1347 πανούκλα από την Γένοβα σε όλη την Ιταλία, Γαλλία, Αγγλία</a:t>
            </a:r>
            <a:r>
              <a:rPr lang="en-GB" altLang="en-US" dirty="0"/>
              <a:t>,</a:t>
            </a:r>
            <a:r>
              <a:rPr lang="el-GR" altLang="en-US" dirty="0"/>
              <a:t> Κάτω Χώρες</a:t>
            </a:r>
          </a:p>
          <a:p>
            <a:pPr eaLnBrk="1" hangingPunct="1"/>
            <a:r>
              <a:rPr lang="el-GR" altLang="en-US" dirty="0"/>
              <a:t>1360 νέο κύμα πανούκλας: Αυστρία, Σκανδιναβία, Ισπανία</a:t>
            </a:r>
          </a:p>
          <a:p>
            <a:pPr eaLnBrk="1" hangingPunct="1"/>
            <a:r>
              <a:rPr lang="el-GR" altLang="en-US" dirty="0"/>
              <a:t>1450 η αρρώστια αραιώνει ή και εξαφανίζεται  </a:t>
            </a:r>
            <a:endParaRPr lang="en-GB" altLang="en-US" dirty="0"/>
          </a:p>
          <a:p>
            <a:endParaRPr lang="en-US" dirty="0"/>
          </a:p>
        </p:txBody>
      </p:sp>
      <p:sp>
        <p:nvSpPr>
          <p:cNvPr id="4" name="Footer Placeholder 3">
            <a:extLst>
              <a:ext uri="{FF2B5EF4-FFF2-40B4-BE49-F238E27FC236}">
                <a16:creationId xmlns:a16="http://schemas.microsoft.com/office/drawing/2014/main" id="{6E20AAAF-8F22-9D49-939E-70ECE39BE56B}"/>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3327028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436B-767D-5042-83D6-37160A888775}"/>
              </a:ext>
            </a:extLst>
          </p:cNvPr>
          <p:cNvSpPr>
            <a:spLocks noGrp="1"/>
          </p:cNvSpPr>
          <p:nvPr>
            <p:ph type="title"/>
          </p:nvPr>
        </p:nvSpPr>
        <p:spPr/>
        <p:txBody>
          <a:bodyPr/>
          <a:lstStyle/>
          <a:p>
            <a:r>
              <a:rPr lang="el-GR" altLang="en-US" sz="3200" dirty="0"/>
              <a:t>Πόλεμοι και ισχυροποίηση των μοναρχιών</a:t>
            </a:r>
            <a:endParaRPr lang="en-US" dirty="0"/>
          </a:p>
        </p:txBody>
      </p:sp>
      <p:sp>
        <p:nvSpPr>
          <p:cNvPr id="3" name="Content Placeholder 2">
            <a:extLst>
              <a:ext uri="{FF2B5EF4-FFF2-40B4-BE49-F238E27FC236}">
                <a16:creationId xmlns:a16="http://schemas.microsoft.com/office/drawing/2014/main" id="{901119A3-C581-F049-96D3-16406C68B37B}"/>
              </a:ext>
            </a:extLst>
          </p:cNvPr>
          <p:cNvSpPr>
            <a:spLocks noGrp="1"/>
          </p:cNvSpPr>
          <p:nvPr>
            <p:ph idx="1"/>
          </p:nvPr>
        </p:nvSpPr>
        <p:spPr/>
        <p:txBody>
          <a:bodyPr/>
          <a:lstStyle/>
          <a:p>
            <a:pPr eaLnBrk="1" hangingPunct="1"/>
            <a:r>
              <a:rPr lang="el-GR" altLang="en-US" sz="2000" dirty="0"/>
              <a:t>100 </a:t>
            </a:r>
            <a:r>
              <a:rPr lang="el-GR" altLang="en-US" sz="2000" dirty="0" err="1"/>
              <a:t>ετής</a:t>
            </a:r>
            <a:r>
              <a:rPr lang="el-GR" altLang="en-US" sz="2000" dirty="0"/>
              <a:t> πόλεμος μεταξύ Αγγλίας και Γαλλίας 1337-1453</a:t>
            </a:r>
          </a:p>
          <a:p>
            <a:pPr eaLnBrk="1" hangingPunct="1"/>
            <a:r>
              <a:rPr lang="el-GR" altLang="en-US" sz="2000" dirty="0"/>
              <a:t>Πόλεμος των «Ρόδων» μεταξύ μοναρχικών οίκων στην Αγγλία 1485-1507</a:t>
            </a:r>
          </a:p>
          <a:p>
            <a:pPr eaLnBrk="1" hangingPunct="1"/>
            <a:r>
              <a:rPr lang="el-GR" altLang="en-US" sz="2000" dirty="0"/>
              <a:t>Πόλεμοι μεταξύ Γερμανών πριγκίπων όταν καταρρέει η αυτοκρατορική ισχύς</a:t>
            </a:r>
          </a:p>
          <a:p>
            <a:pPr eaLnBrk="1" hangingPunct="1"/>
            <a:r>
              <a:rPr lang="el-GR" altLang="en-US" sz="2000" dirty="0"/>
              <a:t>Πόλεμοι στην Ιταλία μεταξύ των κρατών πόλεων και μεγάλων χωροδεσποτών</a:t>
            </a:r>
          </a:p>
          <a:p>
            <a:pPr eaLnBrk="1" hangingPunct="1"/>
            <a:r>
              <a:rPr lang="el-GR" altLang="en-US" sz="2000" dirty="0"/>
              <a:t>Πόλεμος μεταξύ Άγγλων και </a:t>
            </a:r>
            <a:r>
              <a:rPr lang="el-GR" altLang="en-US" sz="2000" dirty="0" err="1"/>
              <a:t>Σκότων</a:t>
            </a:r>
            <a:endParaRPr lang="el-GR" altLang="en-US" sz="2000" dirty="0"/>
          </a:p>
          <a:p>
            <a:pPr eaLnBrk="1" hangingPunct="1"/>
            <a:r>
              <a:rPr lang="el-GR" altLang="en-US" sz="2000" dirty="0"/>
              <a:t>Πόλεμοι στην Ισπανία για</a:t>
            </a:r>
            <a:r>
              <a:rPr lang="en-US" altLang="en-US" sz="2000" dirty="0"/>
              <a:t> </a:t>
            </a:r>
            <a:r>
              <a:rPr lang="el-GR" altLang="en-US" sz="2000" dirty="0"/>
              <a:t>να διώξουν τους εναπομείναντες Μαυριτανούς</a:t>
            </a:r>
          </a:p>
          <a:p>
            <a:endParaRPr lang="en-US" dirty="0"/>
          </a:p>
        </p:txBody>
      </p:sp>
      <p:sp>
        <p:nvSpPr>
          <p:cNvPr id="4" name="Footer Placeholder 3">
            <a:extLst>
              <a:ext uri="{FF2B5EF4-FFF2-40B4-BE49-F238E27FC236}">
                <a16:creationId xmlns:a16="http://schemas.microsoft.com/office/drawing/2014/main" id="{9B06B78F-00E3-F64E-B2EA-FDCE21BC0328}"/>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93257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5EF87-64C8-D741-AA03-C8BD67A56308}"/>
              </a:ext>
            </a:extLst>
          </p:cNvPr>
          <p:cNvSpPr>
            <a:spLocks noGrp="1"/>
          </p:cNvSpPr>
          <p:nvPr>
            <p:ph type="title"/>
          </p:nvPr>
        </p:nvSpPr>
        <p:spPr>
          <a:xfrm>
            <a:off x="1451580" y="804519"/>
            <a:ext cx="4325112" cy="1049235"/>
          </a:xfrm>
        </p:spPr>
        <p:txBody>
          <a:bodyPr>
            <a:normAutofit fontScale="90000"/>
          </a:bodyPr>
          <a:lstStyle/>
          <a:p>
            <a:r>
              <a:rPr lang="el-GR" altLang="en-US" sz="2800" dirty="0"/>
              <a:t>Σειρά συγκρούσεων 1337-1453 </a:t>
            </a:r>
            <a:r>
              <a:rPr lang="el-GR" altLang="en-US" sz="2800" dirty="0" err="1"/>
              <a:t>εκατονταετης</a:t>
            </a:r>
            <a:r>
              <a:rPr lang="el-GR" altLang="en-US" sz="2800" dirty="0"/>
              <a:t> </a:t>
            </a:r>
            <a:r>
              <a:rPr lang="el-GR" altLang="en-US" sz="2800" dirty="0" err="1"/>
              <a:t>πολεμοσ</a:t>
            </a:r>
            <a:endParaRPr lang="en-US" sz="2800" dirty="0"/>
          </a:p>
        </p:txBody>
      </p:sp>
      <p:sp>
        <p:nvSpPr>
          <p:cNvPr id="8" name="Content Placeholder 7">
            <a:extLst>
              <a:ext uri="{FF2B5EF4-FFF2-40B4-BE49-F238E27FC236}">
                <a16:creationId xmlns:a16="http://schemas.microsoft.com/office/drawing/2014/main" id="{1917A4B8-8F52-9EAA-FB78-59B8DEF36B07}"/>
              </a:ext>
            </a:extLst>
          </p:cNvPr>
          <p:cNvSpPr>
            <a:spLocks noGrp="1"/>
          </p:cNvSpPr>
          <p:nvPr>
            <p:ph idx="1"/>
          </p:nvPr>
        </p:nvSpPr>
        <p:spPr>
          <a:xfrm>
            <a:off x="1451579" y="2015732"/>
            <a:ext cx="4325113" cy="4074172"/>
          </a:xfrm>
        </p:spPr>
        <p:txBody>
          <a:bodyPr>
            <a:normAutofit/>
          </a:bodyPr>
          <a:lstStyle/>
          <a:p>
            <a:r>
              <a:rPr lang="el-GR" dirty="0"/>
              <a:t>Συνεχείς συγκρούσεις κατακτήσεις και επανάκτηση της Γαλλικής κυριαρχίας</a:t>
            </a:r>
          </a:p>
          <a:p>
            <a:r>
              <a:rPr lang="el-GR" dirty="0"/>
              <a:t>Νέα πολεμική τεχνολογία: το τόξο</a:t>
            </a:r>
            <a:endParaRPr lang="en-US" dirty="0"/>
          </a:p>
        </p:txBody>
      </p:sp>
      <p:sp>
        <p:nvSpPr>
          <p:cNvPr id="3" name="Footer Placeholder 2">
            <a:extLst>
              <a:ext uri="{FF2B5EF4-FFF2-40B4-BE49-F238E27FC236}">
                <a16:creationId xmlns:a16="http://schemas.microsoft.com/office/drawing/2014/main" id="{EE096800-4B6E-B643-B96B-EC4BEB8D9E56}"/>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955315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4C42D-42C6-D247-9A0E-B48EF40151C9}"/>
              </a:ext>
            </a:extLst>
          </p:cNvPr>
          <p:cNvSpPr>
            <a:spLocks noGrp="1"/>
          </p:cNvSpPr>
          <p:nvPr>
            <p:ph type="title"/>
          </p:nvPr>
        </p:nvSpPr>
        <p:spPr>
          <a:xfrm>
            <a:off x="1451580" y="804520"/>
            <a:ext cx="3530157" cy="1049235"/>
          </a:xfrm>
        </p:spPr>
        <p:txBody>
          <a:bodyPr>
            <a:normAutofit/>
          </a:bodyPr>
          <a:lstStyle/>
          <a:p>
            <a:r>
              <a:rPr lang="el-GR" altLang="en-US" sz="2700"/>
              <a:t>Θετικά στοιχεία μετά τις συμφορές</a:t>
            </a:r>
            <a:endParaRPr lang="en-US" sz="2700"/>
          </a:p>
        </p:txBody>
      </p:sp>
      <p:sp>
        <p:nvSpPr>
          <p:cNvPr id="3" name="Content Placeholder 2">
            <a:extLst>
              <a:ext uri="{FF2B5EF4-FFF2-40B4-BE49-F238E27FC236}">
                <a16:creationId xmlns:a16="http://schemas.microsoft.com/office/drawing/2014/main" id="{C56746EC-3264-FC48-BBD9-27B09B7B9E15}"/>
              </a:ext>
            </a:extLst>
          </p:cNvPr>
          <p:cNvSpPr>
            <a:spLocks noGrp="1"/>
          </p:cNvSpPr>
          <p:nvPr>
            <p:ph idx="1"/>
          </p:nvPr>
        </p:nvSpPr>
        <p:spPr>
          <a:xfrm>
            <a:off x="1451581" y="2015732"/>
            <a:ext cx="3526523" cy="3450613"/>
          </a:xfrm>
        </p:spPr>
        <p:txBody>
          <a:bodyPr>
            <a:normAutofit/>
          </a:bodyPr>
          <a:lstStyle/>
          <a:p>
            <a:pPr eaLnBrk="1" hangingPunct="1"/>
            <a:r>
              <a:rPr lang="el-GR" altLang="en-US"/>
              <a:t>Ενδυνάμωση των μοναρχιών</a:t>
            </a:r>
          </a:p>
          <a:p>
            <a:pPr eaLnBrk="1" hangingPunct="1"/>
            <a:r>
              <a:rPr lang="el-GR" altLang="en-US"/>
              <a:t>Επαγγελματικοί μόνιμοι στρατοί στην υπηρεσία του βασιλιά</a:t>
            </a:r>
          </a:p>
          <a:p>
            <a:endParaRPr lang="en-US" dirty="0"/>
          </a:p>
        </p:txBody>
      </p:sp>
      <p:sp>
        <p:nvSpPr>
          <p:cNvPr id="5" name="Footer Placeholder 4">
            <a:extLst>
              <a:ext uri="{FF2B5EF4-FFF2-40B4-BE49-F238E27FC236}">
                <a16:creationId xmlns:a16="http://schemas.microsoft.com/office/drawing/2014/main" id="{7415C83C-E289-9C46-9B28-76E8A71F02AB}"/>
              </a:ext>
            </a:extLst>
          </p:cNvPr>
          <p:cNvSpPr>
            <a:spLocks noGrp="1"/>
          </p:cNvSpPr>
          <p:nvPr>
            <p:ph type="ftr" sz="quarter" idx="11"/>
          </p:nvPr>
        </p:nvSpPr>
        <p:spPr/>
        <p:txBody>
          <a:bodyPr/>
          <a:lstStyle/>
          <a:p>
            <a:r>
              <a:rPr lang="el-GR"/>
              <a:t>Αθηνά Συριάτου </a:t>
            </a:r>
            <a:endParaRPr lang="en-US" dirty="0"/>
          </a:p>
        </p:txBody>
      </p:sp>
      <p:pic>
        <p:nvPicPr>
          <p:cNvPr id="4" name="Picture 3" descr="Dunkirk 1383">
            <a:extLst>
              <a:ext uri="{FF2B5EF4-FFF2-40B4-BE49-F238E27FC236}">
                <a16:creationId xmlns:a16="http://schemas.microsoft.com/office/drawing/2014/main" id="{A51F489F-2A3D-B646-9CC5-EB82BFD055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32" r="1" b="2093"/>
          <a:stretch/>
        </p:blipFill>
        <p:spPr bwMode="auto">
          <a:xfrm>
            <a:off x="6093926" y="1116345"/>
            <a:ext cx="4821551" cy="386617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788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D71FA-E044-D74B-9034-C2EB4BC911E2}"/>
              </a:ext>
            </a:extLst>
          </p:cNvPr>
          <p:cNvSpPr>
            <a:spLocks noGrp="1"/>
          </p:cNvSpPr>
          <p:nvPr>
            <p:ph type="title"/>
          </p:nvPr>
        </p:nvSpPr>
        <p:spPr>
          <a:xfrm>
            <a:off x="844476" y="1600199"/>
            <a:ext cx="3539266" cy="4297680"/>
          </a:xfrm>
        </p:spPr>
        <p:txBody>
          <a:bodyPr anchor="ctr">
            <a:normAutofit/>
          </a:bodyPr>
          <a:lstStyle/>
          <a:p>
            <a:r>
              <a:rPr lang="el-GR" altLang="en-US" dirty="0"/>
              <a:t>στρατιώτες</a:t>
            </a:r>
            <a:endParaRPr lang="en-US" dirty="0"/>
          </a:p>
        </p:txBody>
      </p:sp>
      <p:sp>
        <p:nvSpPr>
          <p:cNvPr id="3" name="Content Placeholder 2">
            <a:extLst>
              <a:ext uri="{FF2B5EF4-FFF2-40B4-BE49-F238E27FC236}">
                <a16:creationId xmlns:a16="http://schemas.microsoft.com/office/drawing/2014/main" id="{9B1D9AF3-363B-0541-BC00-F286E200FB26}"/>
              </a:ext>
            </a:extLst>
          </p:cNvPr>
          <p:cNvSpPr>
            <a:spLocks noGrp="1"/>
          </p:cNvSpPr>
          <p:nvPr>
            <p:ph idx="1"/>
          </p:nvPr>
        </p:nvSpPr>
        <p:spPr>
          <a:xfrm>
            <a:off x="4924851" y="1600199"/>
            <a:ext cx="6130003" cy="4297680"/>
          </a:xfrm>
        </p:spPr>
        <p:txBody>
          <a:bodyPr anchor="ctr">
            <a:normAutofit/>
          </a:bodyPr>
          <a:lstStyle/>
          <a:p>
            <a:r>
              <a:rPr lang="el-GR" altLang="en-US" dirty="0"/>
              <a:t>Όχι μόνο ιππότες αλλά και άλλοι:</a:t>
            </a:r>
          </a:p>
          <a:p>
            <a:r>
              <a:rPr lang="el-GR" altLang="en-US" dirty="0"/>
              <a:t>Φτωχοί ευγενείς</a:t>
            </a:r>
          </a:p>
          <a:p>
            <a:r>
              <a:rPr lang="el-GR" altLang="en-US" dirty="0"/>
              <a:t>Τυχοδιώκτες</a:t>
            </a:r>
          </a:p>
          <a:p>
            <a:r>
              <a:rPr lang="el-GR" altLang="en-US" dirty="0"/>
              <a:t>Απόκληροι που προσφέρουν υπηρεσία στους ηγεμόνες έναντι αμοιβής</a:t>
            </a:r>
          </a:p>
          <a:p>
            <a:r>
              <a:rPr lang="el-GR" altLang="en-US" dirty="0"/>
              <a:t>Όταν δεν πληρώνονται ληστεύουν τις χώρες του ηγεμόνα</a:t>
            </a:r>
            <a:endParaRPr lang="en-US" altLang="en-US" dirty="0"/>
          </a:p>
          <a:p>
            <a:endParaRPr lang="en-US" dirty="0"/>
          </a:p>
        </p:txBody>
      </p:sp>
      <p:sp>
        <p:nvSpPr>
          <p:cNvPr id="4" name="Footer Placeholder 3">
            <a:extLst>
              <a:ext uri="{FF2B5EF4-FFF2-40B4-BE49-F238E27FC236}">
                <a16:creationId xmlns:a16="http://schemas.microsoft.com/office/drawing/2014/main" id="{261D95AE-E039-CB48-9062-49ED2D1D6150}"/>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1580958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DC69-DE61-9A43-8DE6-3C018F1CAE1C}"/>
              </a:ext>
            </a:extLst>
          </p:cNvPr>
          <p:cNvSpPr>
            <a:spLocks noGrp="1"/>
          </p:cNvSpPr>
          <p:nvPr>
            <p:ph type="title"/>
          </p:nvPr>
        </p:nvSpPr>
        <p:spPr>
          <a:xfrm>
            <a:off x="844476" y="1600199"/>
            <a:ext cx="3539266" cy="4297680"/>
          </a:xfrm>
        </p:spPr>
        <p:txBody>
          <a:bodyPr anchor="ctr">
            <a:normAutofit/>
          </a:bodyPr>
          <a:lstStyle/>
          <a:p>
            <a:r>
              <a:rPr lang="el-GR" altLang="en-US"/>
              <a:t>Αλλαγές οικονομικές και κοινωνικές </a:t>
            </a:r>
            <a:endParaRPr lang="en-US" dirty="0"/>
          </a:p>
        </p:txBody>
      </p:sp>
      <p:sp>
        <p:nvSpPr>
          <p:cNvPr id="3" name="Content Placeholder 2">
            <a:extLst>
              <a:ext uri="{FF2B5EF4-FFF2-40B4-BE49-F238E27FC236}">
                <a16:creationId xmlns:a16="http://schemas.microsoft.com/office/drawing/2014/main" id="{C1145F89-3FD3-1640-B217-4F39C3B9DF61}"/>
              </a:ext>
            </a:extLst>
          </p:cNvPr>
          <p:cNvSpPr>
            <a:spLocks noGrp="1"/>
          </p:cNvSpPr>
          <p:nvPr>
            <p:ph idx="1"/>
          </p:nvPr>
        </p:nvSpPr>
        <p:spPr>
          <a:xfrm>
            <a:off x="4924851" y="1600199"/>
            <a:ext cx="6130003" cy="4297680"/>
          </a:xfrm>
        </p:spPr>
        <p:txBody>
          <a:bodyPr anchor="ctr">
            <a:normAutofit/>
          </a:bodyPr>
          <a:lstStyle/>
          <a:p>
            <a:pPr eaLnBrk="1" hangingPunct="1"/>
            <a:r>
              <a:rPr lang="el-GR" altLang="en-US" dirty="0"/>
              <a:t>Εισαγωγή φτηνών σιτηρών</a:t>
            </a:r>
            <a:endParaRPr lang="el-GR" altLang="en-US"/>
          </a:p>
          <a:p>
            <a:pPr eaLnBrk="1" hangingPunct="1"/>
            <a:r>
              <a:rPr lang="el-GR" altLang="en-US" dirty="0"/>
              <a:t>Ελάττωση του πληθυσμού</a:t>
            </a:r>
            <a:endParaRPr lang="el-GR" altLang="en-US"/>
          </a:p>
          <a:p>
            <a:pPr eaLnBrk="1" hangingPunct="1"/>
            <a:r>
              <a:rPr lang="el-GR" altLang="en-US" dirty="0"/>
              <a:t>Μικρότερη ζήτηση</a:t>
            </a:r>
            <a:endParaRPr lang="el-GR" altLang="en-US"/>
          </a:p>
          <a:p>
            <a:pPr eaLnBrk="1" hangingPunct="1"/>
            <a:r>
              <a:rPr lang="el-GR" altLang="en-US" dirty="0"/>
              <a:t>Φτηνότερες τιμές!</a:t>
            </a:r>
            <a:endParaRPr lang="el-GR" altLang="en-US"/>
          </a:p>
          <a:p>
            <a:pPr eaLnBrk="1" hangingPunct="1"/>
            <a:r>
              <a:rPr lang="el-GR" altLang="en-US" dirty="0"/>
              <a:t>Αύξηση του πληθυσμού των πόλεων</a:t>
            </a:r>
            <a:endParaRPr lang="el-GR" altLang="en-US"/>
          </a:p>
          <a:p>
            <a:pPr eaLnBrk="1" hangingPunct="1"/>
            <a:r>
              <a:rPr lang="el-GR" altLang="en-US" dirty="0"/>
              <a:t>Νέοι πειραματισμοί με τις καλλιέργειες</a:t>
            </a:r>
            <a:endParaRPr lang="el-GR" altLang="en-US"/>
          </a:p>
          <a:p>
            <a:pPr eaLnBrk="1" hangingPunct="1"/>
            <a:r>
              <a:rPr lang="el-GR" altLang="en-US" dirty="0"/>
              <a:t>Απελευθέρωση δουλοπάροικων / καλύτερες συνθήκες εργασίας ελεύθερων χωρικών</a:t>
            </a:r>
            <a:endParaRPr lang="en-GB" altLang="en-US"/>
          </a:p>
          <a:p>
            <a:endParaRPr lang="en-US" dirty="0"/>
          </a:p>
        </p:txBody>
      </p:sp>
      <p:sp>
        <p:nvSpPr>
          <p:cNvPr id="4" name="Footer Placeholder 3">
            <a:extLst>
              <a:ext uri="{FF2B5EF4-FFF2-40B4-BE49-F238E27FC236}">
                <a16:creationId xmlns:a16="http://schemas.microsoft.com/office/drawing/2014/main" id="{14446BE6-9DB3-D541-87FC-DC81B8BC04DE}"/>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3865048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CC928-4B63-D84F-A012-54034020470C}"/>
              </a:ext>
            </a:extLst>
          </p:cNvPr>
          <p:cNvSpPr>
            <a:spLocks noGrp="1"/>
          </p:cNvSpPr>
          <p:nvPr>
            <p:ph type="title"/>
          </p:nvPr>
        </p:nvSpPr>
        <p:spPr>
          <a:xfrm>
            <a:off x="844476" y="1600199"/>
            <a:ext cx="3539266" cy="4297680"/>
          </a:xfrm>
        </p:spPr>
        <p:txBody>
          <a:bodyPr anchor="ctr">
            <a:normAutofit/>
          </a:bodyPr>
          <a:lstStyle/>
          <a:p>
            <a:r>
              <a:rPr lang="el-GR" altLang="en-US" dirty="0"/>
              <a:t>Αποδυνάμωση Χωροδεσποτών</a:t>
            </a:r>
            <a:endParaRPr lang="en-US" dirty="0"/>
          </a:p>
        </p:txBody>
      </p:sp>
      <p:sp>
        <p:nvSpPr>
          <p:cNvPr id="3" name="Content Placeholder 2">
            <a:extLst>
              <a:ext uri="{FF2B5EF4-FFF2-40B4-BE49-F238E27FC236}">
                <a16:creationId xmlns:a16="http://schemas.microsoft.com/office/drawing/2014/main" id="{A42CF0C1-116E-FB4A-AA49-3C42D453C171}"/>
              </a:ext>
            </a:extLst>
          </p:cNvPr>
          <p:cNvSpPr>
            <a:spLocks noGrp="1"/>
          </p:cNvSpPr>
          <p:nvPr>
            <p:ph idx="1"/>
          </p:nvPr>
        </p:nvSpPr>
        <p:spPr>
          <a:xfrm>
            <a:off x="4924851" y="1600199"/>
            <a:ext cx="6130003" cy="4297680"/>
          </a:xfrm>
        </p:spPr>
        <p:txBody>
          <a:bodyPr anchor="ctr">
            <a:normAutofit/>
          </a:bodyPr>
          <a:lstStyle/>
          <a:p>
            <a:r>
              <a:rPr lang="el-GR" altLang="en-US" dirty="0"/>
              <a:t>Χωράφια χέρσα που έπρεπε να  καλλιεργηθούν εκ νέου</a:t>
            </a:r>
          </a:p>
          <a:p>
            <a:r>
              <a:rPr lang="el-GR" altLang="en-US" dirty="0"/>
              <a:t>Έλλειψη εργατικών χεριών </a:t>
            </a:r>
          </a:p>
          <a:p>
            <a:r>
              <a:rPr lang="el-GR" altLang="en-US" dirty="0"/>
              <a:t>Αναγκάζονται να πληρώσουν μεγαλύτερους μισθούς στους καλλιεργητές</a:t>
            </a:r>
          </a:p>
          <a:p>
            <a:r>
              <a:rPr lang="el-GR" altLang="en-US" dirty="0"/>
              <a:t>Απελευθερώνονται δουλοπάροικοι</a:t>
            </a:r>
          </a:p>
          <a:p>
            <a:r>
              <a:rPr lang="el-GR" altLang="en-US" dirty="0"/>
              <a:t>Κατεβαίνει το εισόδημά τους</a:t>
            </a:r>
          </a:p>
          <a:p>
            <a:endParaRPr lang="en-US" dirty="0"/>
          </a:p>
        </p:txBody>
      </p:sp>
      <p:sp>
        <p:nvSpPr>
          <p:cNvPr id="4" name="Footer Placeholder 3">
            <a:extLst>
              <a:ext uri="{FF2B5EF4-FFF2-40B4-BE49-F238E27FC236}">
                <a16:creationId xmlns:a16="http://schemas.microsoft.com/office/drawing/2014/main" id="{FE082459-BAE8-0A40-AFC6-DEE78AF055EC}"/>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15786729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13AA7-8D4A-904F-91D5-D54C5094A3FA}"/>
              </a:ext>
            </a:extLst>
          </p:cNvPr>
          <p:cNvSpPr>
            <a:spLocks noGrp="1"/>
          </p:cNvSpPr>
          <p:nvPr>
            <p:ph type="title"/>
          </p:nvPr>
        </p:nvSpPr>
        <p:spPr>
          <a:xfrm>
            <a:off x="844476" y="1600199"/>
            <a:ext cx="3539266" cy="4297680"/>
          </a:xfrm>
        </p:spPr>
        <p:txBody>
          <a:bodyPr anchor="ctr">
            <a:normAutofit/>
          </a:bodyPr>
          <a:lstStyle/>
          <a:p>
            <a:r>
              <a:rPr lang="el-GR" altLang="en-US" dirty="0"/>
              <a:t>Ποιοι πλήττονται ποιοι ωφελούνται;</a:t>
            </a:r>
            <a:endParaRPr lang="en-US" dirty="0"/>
          </a:p>
        </p:txBody>
      </p:sp>
      <p:sp>
        <p:nvSpPr>
          <p:cNvPr id="3" name="Content Placeholder 2">
            <a:extLst>
              <a:ext uri="{FF2B5EF4-FFF2-40B4-BE49-F238E27FC236}">
                <a16:creationId xmlns:a16="http://schemas.microsoft.com/office/drawing/2014/main" id="{939AF960-9A88-064D-8CFE-1DB82C1C8EE8}"/>
              </a:ext>
            </a:extLst>
          </p:cNvPr>
          <p:cNvSpPr>
            <a:spLocks noGrp="1"/>
          </p:cNvSpPr>
          <p:nvPr>
            <p:ph idx="1"/>
          </p:nvPr>
        </p:nvSpPr>
        <p:spPr>
          <a:xfrm>
            <a:off x="4924851" y="1600199"/>
            <a:ext cx="6130003" cy="4297680"/>
          </a:xfrm>
        </p:spPr>
        <p:txBody>
          <a:bodyPr anchor="ctr">
            <a:normAutofit/>
          </a:bodyPr>
          <a:lstStyle/>
          <a:p>
            <a:r>
              <a:rPr lang="el-GR" altLang="en-US" dirty="0"/>
              <a:t>Μικροκαλλιεργητές λίγες υποχρεώσεις, εργασιακή δύναμη</a:t>
            </a:r>
          </a:p>
          <a:p>
            <a:r>
              <a:rPr lang="el-GR" altLang="en-US" dirty="0" err="1"/>
              <a:t>Μεγαλοκαλλιεργητές</a:t>
            </a:r>
            <a:r>
              <a:rPr lang="el-GR" altLang="en-US" dirty="0"/>
              <a:t> με μεγάλα αποθέματα σε καλύτερη κατάσταση (εμπορεύονται το πλεόνασμα)</a:t>
            </a:r>
          </a:p>
          <a:p>
            <a:r>
              <a:rPr lang="el-GR" altLang="en-US" dirty="0"/>
              <a:t>Μεσαίοι </a:t>
            </a:r>
            <a:r>
              <a:rPr lang="el-GR" altLang="en-US" dirty="0" err="1"/>
              <a:t>μικροευγενείς</a:t>
            </a:r>
            <a:r>
              <a:rPr lang="el-GR" altLang="en-US" dirty="0"/>
              <a:t> πλήττονται περισσότερο (πολλές υποχρεώσεις, λίγα αποθέματα)</a:t>
            </a:r>
            <a:endParaRPr lang="en-US" dirty="0"/>
          </a:p>
        </p:txBody>
      </p:sp>
      <p:sp>
        <p:nvSpPr>
          <p:cNvPr id="4" name="Footer Placeholder 3">
            <a:extLst>
              <a:ext uri="{FF2B5EF4-FFF2-40B4-BE49-F238E27FC236}">
                <a16:creationId xmlns:a16="http://schemas.microsoft.com/office/drawing/2014/main" id="{4F072718-9833-D141-9F99-DC72E6806ABE}"/>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2720048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665B3-A0BD-3C47-B209-E9A50279AF4E}"/>
              </a:ext>
            </a:extLst>
          </p:cNvPr>
          <p:cNvSpPr>
            <a:spLocks noGrp="1"/>
          </p:cNvSpPr>
          <p:nvPr>
            <p:ph type="title"/>
          </p:nvPr>
        </p:nvSpPr>
        <p:spPr>
          <a:xfrm>
            <a:off x="844476" y="1600199"/>
            <a:ext cx="3539266" cy="4297680"/>
          </a:xfrm>
        </p:spPr>
        <p:txBody>
          <a:bodyPr anchor="ctr">
            <a:normAutofit/>
          </a:bodyPr>
          <a:lstStyle/>
          <a:p>
            <a:r>
              <a:rPr lang="el-GR" altLang="en-US" dirty="0"/>
              <a:t>Κρίση και στην εκκλησία</a:t>
            </a:r>
            <a:endParaRPr lang="en-US" dirty="0"/>
          </a:p>
        </p:txBody>
      </p:sp>
      <p:sp>
        <p:nvSpPr>
          <p:cNvPr id="3" name="Content Placeholder 2">
            <a:extLst>
              <a:ext uri="{FF2B5EF4-FFF2-40B4-BE49-F238E27FC236}">
                <a16:creationId xmlns:a16="http://schemas.microsoft.com/office/drawing/2014/main" id="{551DE4D1-46C7-A84C-BFB6-32E88F3FF423}"/>
              </a:ext>
            </a:extLst>
          </p:cNvPr>
          <p:cNvSpPr>
            <a:spLocks noGrp="1"/>
          </p:cNvSpPr>
          <p:nvPr>
            <p:ph idx="1"/>
          </p:nvPr>
        </p:nvSpPr>
        <p:spPr>
          <a:xfrm>
            <a:off x="4924851" y="1600199"/>
            <a:ext cx="6130003" cy="4297680"/>
          </a:xfrm>
        </p:spPr>
        <p:txBody>
          <a:bodyPr anchor="ctr">
            <a:normAutofit/>
          </a:bodyPr>
          <a:lstStyle/>
          <a:p>
            <a:pPr eaLnBrk="1" hangingPunct="1"/>
            <a:r>
              <a:rPr lang="el-GR" altLang="en-US"/>
              <a:t>Διαφθορά στους κληρικούς της υπαίθρου</a:t>
            </a:r>
          </a:p>
          <a:p>
            <a:pPr eaLnBrk="1" hangingPunct="1"/>
            <a:r>
              <a:rPr lang="el-GR" altLang="en-US"/>
              <a:t>Φραγκισκανοί και Δομινικανοί μοναχοί πρότυπα ενάρετης χριστιανικής ζωής</a:t>
            </a:r>
          </a:p>
          <a:p>
            <a:pPr eaLnBrk="1" hangingPunct="1"/>
            <a:r>
              <a:rPr lang="el-GR" altLang="en-US"/>
              <a:t>Η κοσμική εξουσία του πάπα περιορίζεται από τους ανερχόμενους ισχυρούς μονάρχες (ιδιαίτερα της Αγγλίας και της Γαλλίας)</a:t>
            </a:r>
          </a:p>
          <a:p>
            <a:pPr eaLnBrk="1" hangingPunct="1"/>
            <a:r>
              <a:rPr lang="el-GR" altLang="en-US"/>
              <a:t>Ανάδυση «εθνικών εκκλησιών»</a:t>
            </a:r>
            <a:endParaRPr lang="en-US" altLang="en-US"/>
          </a:p>
          <a:p>
            <a:endParaRPr lang="en-US" dirty="0"/>
          </a:p>
        </p:txBody>
      </p:sp>
      <p:sp>
        <p:nvSpPr>
          <p:cNvPr id="4" name="Footer Placeholder 3">
            <a:extLst>
              <a:ext uri="{FF2B5EF4-FFF2-40B4-BE49-F238E27FC236}">
                <a16:creationId xmlns:a16="http://schemas.microsoft.com/office/drawing/2014/main" id="{24F01D88-161A-4048-BFF9-EC74B296C63E}"/>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13198504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B042E-D2FA-914D-AF97-311F0BB7687F}"/>
              </a:ext>
            </a:extLst>
          </p:cNvPr>
          <p:cNvSpPr>
            <a:spLocks noGrp="1"/>
          </p:cNvSpPr>
          <p:nvPr>
            <p:ph type="title"/>
          </p:nvPr>
        </p:nvSpPr>
        <p:spPr/>
        <p:txBody>
          <a:bodyPr/>
          <a:lstStyle/>
          <a:p>
            <a:r>
              <a:rPr lang="el-GR" altLang="en-US" dirty="0"/>
              <a:t>«Βαβυλώνιος Αιχμαλωσία» 1305-1378</a:t>
            </a:r>
            <a:endParaRPr lang="en-US" dirty="0"/>
          </a:p>
        </p:txBody>
      </p:sp>
      <p:sp>
        <p:nvSpPr>
          <p:cNvPr id="3" name="Content Placeholder 2">
            <a:extLst>
              <a:ext uri="{FF2B5EF4-FFF2-40B4-BE49-F238E27FC236}">
                <a16:creationId xmlns:a16="http://schemas.microsoft.com/office/drawing/2014/main" id="{47FD6D0F-C169-0F46-B84D-32B3FB824221}"/>
              </a:ext>
            </a:extLst>
          </p:cNvPr>
          <p:cNvSpPr>
            <a:spLocks noGrp="1"/>
          </p:cNvSpPr>
          <p:nvPr>
            <p:ph idx="1"/>
          </p:nvPr>
        </p:nvSpPr>
        <p:spPr/>
        <p:txBody>
          <a:bodyPr>
            <a:normAutofit fontScale="92500" lnSpcReduction="20000"/>
          </a:bodyPr>
          <a:lstStyle/>
          <a:p>
            <a:r>
              <a:rPr lang="el-GR" altLang="en-US" sz="2000" i="1" dirty="0"/>
              <a:t>ο Βονιφάτιος Η΄ υποχρεώθηκε από το Γάλλο βασιλιά Φίλιππο Δ΄ τον Ωραίο να αποδεχτεί τη δικαιοδοσία του να φορολογεί την εκκλησία και να διορίζει επισκόπους</a:t>
            </a:r>
            <a:endParaRPr lang="en-US" altLang="en-US" sz="2000" i="1" dirty="0"/>
          </a:p>
          <a:p>
            <a:r>
              <a:rPr lang="el-GR" altLang="en-US" sz="2000" i="1" dirty="0"/>
              <a:t>Το 1305 ο εκλεγμένος πάπας εγκαταστάθηκε από το Γάλλο βασιλιά δηλαδή το Φίλιππο τον Ωραίο, στην Αβινιόν, παπική κτήση στη Νότιο Γαλλία. Ως το 1377 έδρα της χριστιανοσύνης έγινε η Αβινιόν.</a:t>
            </a:r>
          </a:p>
          <a:p>
            <a:r>
              <a:rPr lang="el-GR" altLang="en-US" sz="2000" i="1" dirty="0"/>
              <a:t>μετά το 1378 κάτω από την πίεση της κοινής γνώμης η έδρα του πάπα μεταφέρθηκε και πάλι στη Ρώμη</a:t>
            </a:r>
          </a:p>
          <a:p>
            <a:r>
              <a:rPr lang="el-GR" altLang="en-US" sz="2000" i="1" dirty="0"/>
              <a:t>Νέος πάπας ο Ουρβανός στη Ρώμη</a:t>
            </a:r>
          </a:p>
          <a:p>
            <a:r>
              <a:rPr lang="el-GR" altLang="en-US" sz="2000" i="1" dirty="0"/>
              <a:t>Εκλογή δεύτερου πάπα Κλήμη </a:t>
            </a:r>
            <a:r>
              <a:rPr lang="el-GR" altLang="en-US" sz="2000" i="1" dirty="0" err="1"/>
              <a:t>ζ΄στην</a:t>
            </a:r>
            <a:r>
              <a:rPr lang="el-GR" altLang="en-US" sz="2000" i="1" dirty="0"/>
              <a:t> Αβινιόν</a:t>
            </a:r>
            <a:endParaRPr lang="el-GR" altLang="en-US" sz="2000" dirty="0"/>
          </a:p>
          <a:p>
            <a:endParaRPr lang="en-US" dirty="0"/>
          </a:p>
        </p:txBody>
      </p:sp>
      <p:sp>
        <p:nvSpPr>
          <p:cNvPr id="4" name="Footer Placeholder 3">
            <a:extLst>
              <a:ext uri="{FF2B5EF4-FFF2-40B4-BE49-F238E27FC236}">
                <a16:creationId xmlns:a16="http://schemas.microsoft.com/office/drawing/2014/main" id="{FABE5C93-EC4C-B84B-BA54-C0CA8D9B5048}"/>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1757172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91217-4567-7548-B2DD-6EE82E268459}"/>
              </a:ext>
            </a:extLst>
          </p:cNvPr>
          <p:cNvSpPr>
            <a:spLocks noGrp="1"/>
          </p:cNvSpPr>
          <p:nvPr>
            <p:ph type="title"/>
          </p:nvPr>
        </p:nvSpPr>
        <p:spPr/>
        <p:txBody>
          <a:bodyPr/>
          <a:lstStyle/>
          <a:p>
            <a:r>
              <a:rPr lang="el-GR" altLang="en-US" dirty="0"/>
              <a:t>«Μεγάλο Σχίσμα» 1378-1417</a:t>
            </a:r>
            <a:endParaRPr lang="en-US" dirty="0"/>
          </a:p>
        </p:txBody>
      </p:sp>
      <p:sp>
        <p:nvSpPr>
          <p:cNvPr id="3" name="Content Placeholder 2">
            <a:extLst>
              <a:ext uri="{FF2B5EF4-FFF2-40B4-BE49-F238E27FC236}">
                <a16:creationId xmlns:a16="http://schemas.microsoft.com/office/drawing/2014/main" id="{1B09B1AC-7984-2C4C-94E4-303D5989C940}"/>
              </a:ext>
            </a:extLst>
          </p:cNvPr>
          <p:cNvSpPr>
            <a:spLocks noGrp="1"/>
          </p:cNvSpPr>
          <p:nvPr>
            <p:ph idx="1"/>
          </p:nvPr>
        </p:nvSpPr>
        <p:spPr/>
        <p:txBody>
          <a:bodyPr/>
          <a:lstStyle/>
          <a:p>
            <a:r>
              <a:rPr lang="el-GR" altLang="en-US" i="1" dirty="0"/>
              <a:t>Για σαράντα χρόνια η δυτική χριστιανοσύνη ήταν διχασμένη ανάμεσα σε δύο πάπες και δύο πρωτεύουσες</a:t>
            </a:r>
          </a:p>
          <a:p>
            <a:r>
              <a:rPr lang="el-GR" altLang="en-US" i="1" dirty="0"/>
              <a:t>Η παποσύνη εξήλθε αποδυναμωμένη από αυτή τη σύγκρουση απέναντι κυρίως στα αναδυόμενα μοναρχικά κράτη τα οποία χαλάρωσαν τους δεσμούς τους με τη Ρώμη και επιδίωξαν να αναλάβουν τον έλεγχο του κλήρου στην επικράτειά τους</a:t>
            </a:r>
            <a:endParaRPr lang="el-GR" altLang="en-US" dirty="0"/>
          </a:p>
          <a:p>
            <a:endParaRPr lang="en-US" dirty="0"/>
          </a:p>
        </p:txBody>
      </p:sp>
      <p:sp>
        <p:nvSpPr>
          <p:cNvPr id="4" name="Footer Placeholder 3">
            <a:extLst>
              <a:ext uri="{FF2B5EF4-FFF2-40B4-BE49-F238E27FC236}">
                <a16:creationId xmlns:a16="http://schemas.microsoft.com/office/drawing/2014/main" id="{692C6F0D-E498-384D-B190-3C36390111B7}"/>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267927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44BE5-DBF5-9545-BF50-B3B5AD00A81E}"/>
              </a:ext>
            </a:extLst>
          </p:cNvPr>
          <p:cNvSpPr>
            <a:spLocks noGrp="1"/>
          </p:cNvSpPr>
          <p:nvPr>
            <p:ph type="title"/>
          </p:nvPr>
        </p:nvSpPr>
        <p:spPr>
          <a:xfrm>
            <a:off x="844476" y="1600199"/>
            <a:ext cx="3539266" cy="4297680"/>
          </a:xfrm>
        </p:spPr>
        <p:txBody>
          <a:bodyPr anchor="ctr">
            <a:normAutofit/>
          </a:bodyPr>
          <a:lstStyle/>
          <a:p>
            <a:r>
              <a:rPr lang="el-GR" altLang="en-US" dirty="0"/>
              <a:t>Αιρέσεις και αμφισβήτηση της παπικής εξουσίας (Αγγλία </a:t>
            </a:r>
            <a:r>
              <a:rPr lang="en-GB" altLang="en-US" dirty="0"/>
              <a:t>John Wycliff 1384, </a:t>
            </a:r>
            <a:r>
              <a:rPr lang="el-GR" altLang="en-US" dirty="0"/>
              <a:t>Βοημία </a:t>
            </a:r>
            <a:r>
              <a:rPr lang="en-GB" altLang="en-US" dirty="0"/>
              <a:t>Jon Hus 1415)</a:t>
            </a:r>
            <a:br>
              <a:rPr lang="en-GB" altLang="en-US" dirty="0"/>
            </a:br>
            <a:endParaRPr lang="en-US" dirty="0"/>
          </a:p>
        </p:txBody>
      </p:sp>
      <p:sp>
        <p:nvSpPr>
          <p:cNvPr id="3" name="Content Placeholder 2">
            <a:extLst>
              <a:ext uri="{FF2B5EF4-FFF2-40B4-BE49-F238E27FC236}">
                <a16:creationId xmlns:a16="http://schemas.microsoft.com/office/drawing/2014/main" id="{2E342F0E-9373-3744-A307-45579AC9B9EA}"/>
              </a:ext>
            </a:extLst>
          </p:cNvPr>
          <p:cNvSpPr>
            <a:spLocks noGrp="1"/>
          </p:cNvSpPr>
          <p:nvPr>
            <p:ph idx="1"/>
          </p:nvPr>
        </p:nvSpPr>
        <p:spPr>
          <a:xfrm>
            <a:off x="4924851" y="1600199"/>
            <a:ext cx="6130003" cy="4297680"/>
          </a:xfrm>
        </p:spPr>
        <p:txBody>
          <a:bodyPr anchor="ctr">
            <a:normAutofit/>
          </a:bodyPr>
          <a:lstStyle/>
          <a:p>
            <a:r>
              <a:rPr lang="el-GR" altLang="en-US" sz="1900" i="1"/>
              <a:t>Η υποχώρηση της παπικής εξουσίας συνέβαλλε στην ολοένα αυξανόμενη αμφισβήτηση της πνευματικής υπεροχής και αυθεντίας του πάπα. </a:t>
            </a:r>
          </a:p>
          <a:p>
            <a:r>
              <a:rPr lang="el-GR" altLang="en-US" sz="1900" i="1"/>
              <a:t>στην Αγγλία ο </a:t>
            </a:r>
            <a:r>
              <a:rPr lang="el-GR" altLang="en-US" sz="1900" b="1" i="1"/>
              <a:t>Τζων Ουίκλιφ </a:t>
            </a:r>
            <a:r>
              <a:rPr lang="el-GR" altLang="en-US" sz="1900" i="1"/>
              <a:t>και στην Βοημία ο </a:t>
            </a:r>
            <a:r>
              <a:rPr lang="el-GR" altLang="en-US" sz="1900" b="1" i="1"/>
              <a:t>Γιαν </a:t>
            </a:r>
            <a:r>
              <a:rPr lang="el-GR" altLang="en-US" sz="1900" b="1" i="1" err="1"/>
              <a:t>Χους</a:t>
            </a:r>
            <a:r>
              <a:rPr lang="el-GR" altLang="en-US" sz="1900" b="1" i="1"/>
              <a:t> </a:t>
            </a:r>
            <a:r>
              <a:rPr lang="el-GR" altLang="en-US" sz="1900" i="1"/>
              <a:t>άσκησαν σκληρή κριτική. </a:t>
            </a:r>
          </a:p>
          <a:p>
            <a:r>
              <a:rPr lang="el-GR" altLang="en-US" sz="1900" i="1"/>
              <a:t>πετυχημένοι πανεπιστημιακοί δάσκαλοι στην Οξφόρδη και στην Πράγα πνευματικοί ηγέτες δύο μεγάλων μεταρρυθμιστικών κινημάτων που κατεστάλησαν άγρια</a:t>
            </a:r>
          </a:p>
          <a:p>
            <a:r>
              <a:rPr lang="el-GR" altLang="en-US" sz="1900" i="1"/>
              <a:t> αλλά έβαλαν το σπόρο της αμφισβήτησης που αργότερα κλόνισε το μεσαιωνικό εκκλησιαστικό κατεστημένο με την Μεταρρύθμιση.</a:t>
            </a:r>
            <a:endParaRPr lang="el-GR" altLang="en-US" sz="1900"/>
          </a:p>
          <a:p>
            <a:endParaRPr lang="en-US" sz="1900"/>
          </a:p>
        </p:txBody>
      </p:sp>
      <p:sp>
        <p:nvSpPr>
          <p:cNvPr id="4" name="Footer Placeholder 3">
            <a:extLst>
              <a:ext uri="{FF2B5EF4-FFF2-40B4-BE49-F238E27FC236}">
                <a16:creationId xmlns:a16="http://schemas.microsoft.com/office/drawing/2014/main" id="{51A6DD16-D58B-484F-8910-8ADF568CDB49}"/>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4182010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22836-52F5-1646-B557-17A7E0115112}"/>
              </a:ext>
            </a:extLst>
          </p:cNvPr>
          <p:cNvSpPr>
            <a:spLocks noGrp="1"/>
          </p:cNvSpPr>
          <p:nvPr>
            <p:ph type="title"/>
          </p:nvPr>
        </p:nvSpPr>
        <p:spPr/>
        <p:txBody>
          <a:bodyPr/>
          <a:lstStyle/>
          <a:p>
            <a:r>
              <a:rPr lang="el-GR" altLang="en-US" dirty="0" err="1"/>
              <a:t>γαλλικανισμός</a:t>
            </a:r>
            <a:endParaRPr lang="en-US" dirty="0"/>
          </a:p>
        </p:txBody>
      </p:sp>
      <p:sp>
        <p:nvSpPr>
          <p:cNvPr id="3" name="Content Placeholder 2">
            <a:extLst>
              <a:ext uri="{FF2B5EF4-FFF2-40B4-BE49-F238E27FC236}">
                <a16:creationId xmlns:a16="http://schemas.microsoft.com/office/drawing/2014/main" id="{EDD7CF29-C89D-354C-9247-3E1DC73DCC39}"/>
              </a:ext>
            </a:extLst>
          </p:cNvPr>
          <p:cNvSpPr>
            <a:spLocks noGrp="1"/>
          </p:cNvSpPr>
          <p:nvPr>
            <p:ph idx="1"/>
          </p:nvPr>
        </p:nvSpPr>
        <p:spPr/>
        <p:txBody>
          <a:bodyPr/>
          <a:lstStyle/>
          <a:p>
            <a:r>
              <a:rPr lang="el-GR" altLang="en-US" i="1" dirty="0"/>
              <a:t>η ιδέα της ελευθερίας της εκκλησίας της Γαλλίας απέκτησε οπαδούς σε όλη την Ευρώπη</a:t>
            </a:r>
          </a:p>
          <a:p>
            <a:r>
              <a:rPr lang="el-GR" altLang="en-US" i="1" dirty="0"/>
              <a:t>Ο πάπας αναγνώρισε την αυτονομία των εθνικών εκκλησιών και παραχωρούσαν παπικές αρμοδιότητες στους κοσμικούς ηγεμόνες</a:t>
            </a:r>
            <a:endParaRPr lang="en-US" dirty="0"/>
          </a:p>
        </p:txBody>
      </p:sp>
      <p:sp>
        <p:nvSpPr>
          <p:cNvPr id="4" name="Footer Placeholder 3">
            <a:extLst>
              <a:ext uri="{FF2B5EF4-FFF2-40B4-BE49-F238E27FC236}">
                <a16:creationId xmlns:a16="http://schemas.microsoft.com/office/drawing/2014/main" id="{CE0913FA-26CB-1642-96E7-5116CB0D9F71}"/>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1232783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7C1F5-B1B2-D147-85A1-BC56835130B2}"/>
              </a:ext>
            </a:extLst>
          </p:cNvPr>
          <p:cNvSpPr>
            <a:spLocks noGrp="1"/>
          </p:cNvSpPr>
          <p:nvPr>
            <p:ph type="title"/>
          </p:nvPr>
        </p:nvSpPr>
        <p:spPr>
          <a:xfrm>
            <a:off x="844476" y="1600199"/>
            <a:ext cx="3539266" cy="4297680"/>
          </a:xfrm>
        </p:spPr>
        <p:txBody>
          <a:bodyPr anchor="ctr">
            <a:normAutofit/>
          </a:bodyPr>
          <a:lstStyle/>
          <a:p>
            <a:r>
              <a:rPr lang="el-GR" altLang="en-US" dirty="0"/>
              <a:t>Αποτελέσματα της κρίσης</a:t>
            </a:r>
            <a:endParaRPr lang="en-US" dirty="0"/>
          </a:p>
        </p:txBody>
      </p:sp>
      <p:sp>
        <p:nvSpPr>
          <p:cNvPr id="3" name="Content Placeholder 2">
            <a:extLst>
              <a:ext uri="{FF2B5EF4-FFF2-40B4-BE49-F238E27FC236}">
                <a16:creationId xmlns:a16="http://schemas.microsoft.com/office/drawing/2014/main" id="{894436B3-5E03-D94A-8753-0BF3DD8C70C9}"/>
              </a:ext>
            </a:extLst>
          </p:cNvPr>
          <p:cNvSpPr>
            <a:spLocks noGrp="1"/>
          </p:cNvSpPr>
          <p:nvPr>
            <p:ph idx="1"/>
          </p:nvPr>
        </p:nvSpPr>
        <p:spPr>
          <a:xfrm>
            <a:off x="4924851" y="1600199"/>
            <a:ext cx="6130003" cy="4297680"/>
          </a:xfrm>
        </p:spPr>
        <p:txBody>
          <a:bodyPr anchor="ctr">
            <a:normAutofit/>
          </a:bodyPr>
          <a:lstStyle/>
          <a:p>
            <a:r>
              <a:rPr lang="el-GR" altLang="en-US" dirty="0"/>
              <a:t>Τόνωση του θρησκευτικού συναισθήματος</a:t>
            </a:r>
          </a:p>
          <a:p>
            <a:r>
              <a:rPr lang="el-GR" altLang="en-US" dirty="0"/>
              <a:t>Στασιμότητα στις τέχνες</a:t>
            </a:r>
          </a:p>
          <a:p>
            <a:r>
              <a:rPr lang="el-GR" altLang="en-US" dirty="0"/>
              <a:t>Πανεπιστήμια ταυτίζονται με τους μονάρχες και την αριστοκρατία</a:t>
            </a:r>
          </a:p>
          <a:p>
            <a:r>
              <a:rPr lang="el-GR" altLang="en-US" b="1" dirty="0"/>
              <a:t>ΌΜΩΣ ίδρυση περισσότερων σχολείων στοιχειώδους εκπαίδευσης</a:t>
            </a:r>
          </a:p>
          <a:p>
            <a:r>
              <a:rPr lang="el-GR" altLang="en-US" dirty="0"/>
              <a:t>Μετάφραση της βίβλου στις λαϊκές γλώσσες</a:t>
            </a:r>
          </a:p>
          <a:p>
            <a:endParaRPr lang="en-US" dirty="0"/>
          </a:p>
        </p:txBody>
      </p:sp>
      <p:sp>
        <p:nvSpPr>
          <p:cNvPr id="4" name="Footer Placeholder 3">
            <a:extLst>
              <a:ext uri="{FF2B5EF4-FFF2-40B4-BE49-F238E27FC236}">
                <a16:creationId xmlns:a16="http://schemas.microsoft.com/office/drawing/2014/main" id="{4A0C3613-D54C-1145-9EA6-E45A9FE60123}"/>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39513332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D20F-F965-A749-B2BD-3D5B8EEE6B47}"/>
              </a:ext>
            </a:extLst>
          </p:cNvPr>
          <p:cNvSpPr>
            <a:spLocks noGrp="1"/>
          </p:cNvSpPr>
          <p:nvPr>
            <p:ph type="title"/>
          </p:nvPr>
        </p:nvSpPr>
        <p:spPr/>
        <p:txBody>
          <a:bodyPr/>
          <a:lstStyle/>
          <a:p>
            <a:r>
              <a:rPr lang="el-GR" altLang="en-US" sz="3200" dirty="0"/>
              <a:t>Αναγέννηση </a:t>
            </a:r>
            <a:endParaRPr lang="en-US" dirty="0"/>
          </a:p>
        </p:txBody>
      </p:sp>
      <p:sp>
        <p:nvSpPr>
          <p:cNvPr id="3" name="Content Placeholder 2">
            <a:extLst>
              <a:ext uri="{FF2B5EF4-FFF2-40B4-BE49-F238E27FC236}">
                <a16:creationId xmlns:a16="http://schemas.microsoft.com/office/drawing/2014/main" id="{23EB8AEE-8329-BC4D-9789-0142A9D38874}"/>
              </a:ext>
            </a:extLst>
          </p:cNvPr>
          <p:cNvSpPr>
            <a:spLocks noGrp="1"/>
          </p:cNvSpPr>
          <p:nvPr>
            <p:ph idx="1"/>
          </p:nvPr>
        </p:nvSpPr>
        <p:spPr/>
        <p:txBody>
          <a:bodyPr/>
          <a:lstStyle/>
          <a:p>
            <a:pPr eaLnBrk="1" hangingPunct="1">
              <a:lnSpc>
                <a:spcPct val="90000"/>
              </a:lnSpc>
            </a:pPr>
            <a:r>
              <a:rPr lang="el-GR" altLang="en-US" sz="2000" dirty="0"/>
              <a:t>Πνευματικό και πολιτιστικό κίνημα </a:t>
            </a:r>
            <a:r>
              <a:rPr lang="en-US" altLang="en-US" sz="2000" dirty="0"/>
              <a:t>c.1300-1500 (</a:t>
            </a:r>
            <a:r>
              <a:rPr lang="en-US" altLang="en-US" sz="2000" dirty="0" err="1"/>
              <a:t>ή</a:t>
            </a:r>
            <a:r>
              <a:rPr lang="el-GR" altLang="en-US" sz="2000" dirty="0"/>
              <a:t>1600, ή 1700)</a:t>
            </a:r>
            <a:endParaRPr lang="en-GB" altLang="en-US" sz="2000" dirty="0"/>
          </a:p>
          <a:p>
            <a:pPr eaLnBrk="1" hangingPunct="1">
              <a:lnSpc>
                <a:spcPct val="90000"/>
              </a:lnSpc>
            </a:pPr>
            <a:r>
              <a:rPr lang="en-GB" altLang="en-US" sz="2000" dirty="0"/>
              <a:t>Giorgio Vasari (</a:t>
            </a:r>
            <a:r>
              <a:rPr lang="el-GR" altLang="en-US" sz="2000" dirty="0"/>
              <a:t>βιογραφίες καλλιτεχνών </a:t>
            </a:r>
            <a:r>
              <a:rPr lang="en-GB" altLang="en-US" sz="2000" dirty="0"/>
              <a:t>1550): </a:t>
            </a:r>
            <a:r>
              <a:rPr lang="en-GB" altLang="en-US" sz="2000" dirty="0" err="1"/>
              <a:t>Rinascita</a:t>
            </a:r>
            <a:r>
              <a:rPr lang="en-GB" altLang="en-US" sz="2000" dirty="0"/>
              <a:t> </a:t>
            </a:r>
            <a:r>
              <a:rPr lang="el-GR" altLang="en-US" sz="2000" dirty="0"/>
              <a:t>(Αναγέννηση)</a:t>
            </a:r>
          </a:p>
          <a:p>
            <a:pPr eaLnBrk="1" hangingPunct="1">
              <a:lnSpc>
                <a:spcPct val="90000"/>
              </a:lnSpc>
            </a:pPr>
            <a:r>
              <a:rPr lang="el-GR" altLang="en-US" sz="2000" dirty="0"/>
              <a:t>Έργα υψηλής τέχνης (ζωγραφική, γλυπτική, αρχιτεκτονική, λογοτεχνία κλπ. </a:t>
            </a:r>
          </a:p>
          <a:p>
            <a:pPr eaLnBrk="1" hangingPunct="1">
              <a:lnSpc>
                <a:spcPct val="90000"/>
              </a:lnSpc>
            </a:pPr>
            <a:r>
              <a:rPr lang="el-GR" altLang="en-US" sz="2000" dirty="0"/>
              <a:t>Κατώτερες μορφές τέχνης (κέντημα, κατασκευή πορσελάνης, χρυσοχοΐα κλπ.)</a:t>
            </a:r>
          </a:p>
          <a:p>
            <a:endParaRPr lang="en-US" dirty="0"/>
          </a:p>
        </p:txBody>
      </p:sp>
      <p:sp>
        <p:nvSpPr>
          <p:cNvPr id="4" name="Footer Placeholder 3">
            <a:extLst>
              <a:ext uri="{FF2B5EF4-FFF2-40B4-BE49-F238E27FC236}">
                <a16:creationId xmlns:a16="http://schemas.microsoft.com/office/drawing/2014/main" id="{AA8EEE63-6F40-F74C-B97B-970F358C56C3}"/>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3453848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EFFDC-870A-6449-947C-5070465E88DE}"/>
              </a:ext>
            </a:extLst>
          </p:cNvPr>
          <p:cNvSpPr>
            <a:spLocks noGrp="1"/>
          </p:cNvSpPr>
          <p:nvPr>
            <p:ph type="title"/>
          </p:nvPr>
        </p:nvSpPr>
        <p:spPr/>
        <p:txBody>
          <a:bodyPr/>
          <a:lstStyle/>
          <a:p>
            <a:r>
              <a:rPr lang="el-GR" altLang="en-US" sz="3200" dirty="0"/>
              <a:t>Δημώδεις γλώσσες γίνονται εθνικές</a:t>
            </a:r>
            <a:endParaRPr lang="en-US" dirty="0"/>
          </a:p>
        </p:txBody>
      </p:sp>
      <p:sp>
        <p:nvSpPr>
          <p:cNvPr id="3" name="Content Placeholder 2">
            <a:extLst>
              <a:ext uri="{FF2B5EF4-FFF2-40B4-BE49-F238E27FC236}">
                <a16:creationId xmlns:a16="http://schemas.microsoft.com/office/drawing/2014/main" id="{50E88D30-BCE4-B94D-9DDF-7BA0507D9064}"/>
              </a:ext>
            </a:extLst>
          </p:cNvPr>
          <p:cNvSpPr>
            <a:spLocks noGrp="1"/>
          </p:cNvSpPr>
          <p:nvPr>
            <p:ph idx="1"/>
          </p:nvPr>
        </p:nvSpPr>
        <p:spPr/>
        <p:txBody>
          <a:bodyPr/>
          <a:lstStyle/>
          <a:p>
            <a:r>
              <a:rPr lang="el-GR" altLang="en-US" sz="2000" dirty="0"/>
              <a:t>δημώδεις γλώσσες σταδιακά εκτοπίζουν τα λατινικά </a:t>
            </a:r>
          </a:p>
          <a:p>
            <a:r>
              <a:rPr lang="el-GR" altLang="en-US" sz="2000" dirty="0"/>
              <a:t>διευρύνεται ο κύκλος των εγγραμμάτων και τακτικών αναγνωστών σε κάποια περιοχή καταγράφοντας τις τοπικές διαλέκτους</a:t>
            </a:r>
          </a:p>
          <a:p>
            <a:r>
              <a:rPr lang="el-GR" altLang="en-US" sz="2000" dirty="0"/>
              <a:t>Στα μέσα του 15</a:t>
            </a:r>
            <a:r>
              <a:rPr lang="el-GR" altLang="en-US" sz="2000" baseline="30000" dirty="0"/>
              <a:t>ου</a:t>
            </a:r>
            <a:r>
              <a:rPr lang="el-GR" altLang="en-US" sz="2000" dirty="0"/>
              <a:t> αιώνα οι διάλεκτοι σταδιακά άρχισαν να θεωρούνται «γαλλικά», ή «ιταλικά»</a:t>
            </a:r>
            <a:endParaRPr lang="en-US" altLang="en-US" dirty="0"/>
          </a:p>
          <a:p>
            <a:endParaRPr lang="en-US" dirty="0"/>
          </a:p>
        </p:txBody>
      </p:sp>
      <p:sp>
        <p:nvSpPr>
          <p:cNvPr id="4" name="Footer Placeholder 3">
            <a:extLst>
              <a:ext uri="{FF2B5EF4-FFF2-40B4-BE49-F238E27FC236}">
                <a16:creationId xmlns:a16="http://schemas.microsoft.com/office/drawing/2014/main" id="{9F357103-B546-3446-8148-14061CE50F3E}"/>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6871274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9649-F907-9849-9B7A-B5833AD72653}"/>
              </a:ext>
            </a:extLst>
          </p:cNvPr>
          <p:cNvSpPr>
            <a:spLocks noGrp="1"/>
          </p:cNvSpPr>
          <p:nvPr>
            <p:ph type="title"/>
          </p:nvPr>
        </p:nvSpPr>
        <p:spPr>
          <a:xfrm>
            <a:off x="1451580" y="804520"/>
            <a:ext cx="3530157" cy="1049235"/>
          </a:xfrm>
        </p:spPr>
        <p:txBody>
          <a:bodyPr vert="horz" lIns="91440" tIns="45720" rIns="91440" bIns="45720" rtlCol="0" anchor="t">
            <a:normAutofit/>
          </a:bodyPr>
          <a:lstStyle/>
          <a:p>
            <a:r>
              <a:rPr lang="en-US" altLang="en-US"/>
              <a:t>Γιατί στην Ιταλία;</a:t>
            </a:r>
            <a:endParaRPr lang="en-US" dirty="0"/>
          </a:p>
        </p:txBody>
      </p:sp>
      <p:pic>
        <p:nvPicPr>
          <p:cNvPr id="4" name="Picture 4" descr="ruin">
            <a:extLst>
              <a:ext uri="{FF2B5EF4-FFF2-40B4-BE49-F238E27FC236}">
                <a16:creationId xmlns:a16="http://schemas.microsoft.com/office/drawing/2014/main" id="{F4B13B9E-7311-AE4F-B312-748B32D5E4B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2666" r="-1" b="33810"/>
          <a:stretch/>
        </p:blipFill>
        <p:spPr bwMode="auto">
          <a:xfrm>
            <a:off x="6093926" y="1116345"/>
            <a:ext cx="4821551" cy="386617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a:extLst>
              <a:ext uri="{FF2B5EF4-FFF2-40B4-BE49-F238E27FC236}">
                <a16:creationId xmlns:a16="http://schemas.microsoft.com/office/drawing/2014/main" id="{1EE250B4-49A7-8043-9010-ADEEC9A42650}"/>
              </a:ext>
            </a:extLst>
          </p:cNvPr>
          <p:cNvSpPr>
            <a:spLocks noGrp="1"/>
          </p:cNvSpPr>
          <p:nvPr>
            <p:ph type="ftr" sz="quarter" idx="11"/>
          </p:nvPr>
        </p:nvSpPr>
        <p:spPr/>
        <p:txBody>
          <a:bodyPr/>
          <a:lstStyle/>
          <a:p>
            <a:r>
              <a:rPr lang="el-GR"/>
              <a:t>Αθηνά Συριάτου </a:t>
            </a:r>
            <a:endParaRPr lang="en-US" dirty="0"/>
          </a:p>
        </p:txBody>
      </p:sp>
      <p:sp>
        <p:nvSpPr>
          <p:cNvPr id="6" name="TextBox 5">
            <a:extLst>
              <a:ext uri="{FF2B5EF4-FFF2-40B4-BE49-F238E27FC236}">
                <a16:creationId xmlns:a16="http://schemas.microsoft.com/office/drawing/2014/main" id="{A3959B4D-1D4D-F549-878D-EEC2EFA0B1BF}"/>
              </a:ext>
            </a:extLst>
          </p:cNvPr>
          <p:cNvSpPr txBox="1"/>
          <p:nvPr/>
        </p:nvSpPr>
        <p:spPr>
          <a:xfrm>
            <a:off x="1451581" y="2015732"/>
            <a:ext cx="3526523" cy="3450613"/>
          </a:xfrm>
          <a:prstGeom prst="rect">
            <a:avLst/>
          </a:prstGeom>
        </p:spPr>
        <p:txBody>
          <a:bodyPr vert="horz" lIns="91440" tIns="45720" rIns="91440" bIns="45720" rtlCol="0" anchor="t">
            <a:normAutofit/>
          </a:bodyPr>
          <a:lstStyle/>
          <a:p>
            <a:pPr indent="-228600" defTabSz="914400">
              <a:lnSpc>
                <a:spcPct val="120000"/>
              </a:lnSpc>
              <a:spcAft>
                <a:spcPts val="600"/>
              </a:spcAft>
              <a:buClr>
                <a:schemeClr val="accent1"/>
              </a:buClr>
              <a:buSzPct val="100000"/>
              <a:buFont typeface="Arial" panose="020B0604020202020204" pitchFamily="34" charset="0"/>
              <a:buChar char="•"/>
            </a:pPr>
            <a:r>
              <a:rPr lang="en-US" altLang="en-US" dirty="0"/>
              <a:t>Αναγέννηση του </a:t>
            </a:r>
            <a:r>
              <a:rPr lang="en-US" altLang="en-US" dirty="0" err="1"/>
              <a:t>εμ</a:t>
            </a:r>
            <a:r>
              <a:rPr lang="en-US" altLang="en-US" dirty="0"/>
              <a:t>πορίου και εκ νέου αναδόμηση των </a:t>
            </a:r>
            <a:r>
              <a:rPr lang="en-US" altLang="en-US" dirty="0" err="1"/>
              <a:t>ιτ</a:t>
            </a:r>
            <a:r>
              <a:rPr lang="en-US" altLang="en-US" dirty="0"/>
              <a:t>α</a:t>
            </a:r>
            <a:r>
              <a:rPr lang="en-US" altLang="en-US" dirty="0" err="1"/>
              <a:t>λικών</a:t>
            </a:r>
            <a:r>
              <a:rPr lang="en-US" altLang="en-US" dirty="0"/>
              <a:t> π</a:t>
            </a:r>
            <a:r>
              <a:rPr lang="en-US" altLang="en-US" dirty="0" err="1"/>
              <a:t>όλεων</a:t>
            </a:r>
            <a:endParaRPr lang="en-US" altLang="en-US" dirty="0"/>
          </a:p>
          <a:p>
            <a:pPr indent="-228600" defTabSz="914400">
              <a:lnSpc>
                <a:spcPct val="120000"/>
              </a:lnSpc>
              <a:spcAft>
                <a:spcPts val="600"/>
              </a:spcAft>
              <a:buClr>
                <a:schemeClr val="accent1"/>
              </a:buClr>
              <a:buSzPct val="100000"/>
              <a:buFont typeface="Arial" panose="020B0604020202020204" pitchFamily="34" charset="0"/>
              <a:buChar char="•"/>
            </a:pPr>
            <a:r>
              <a:rPr lang="en-US" altLang="en-US" dirty="0" err="1"/>
              <a:t>Φεουδ</a:t>
            </a:r>
            <a:r>
              <a:rPr lang="en-US" altLang="en-US" dirty="0"/>
              <a:t>α</a:t>
            </a:r>
            <a:r>
              <a:rPr lang="en-US" altLang="en-US" dirty="0" err="1"/>
              <a:t>λισμός</a:t>
            </a:r>
            <a:r>
              <a:rPr lang="en-US" altLang="en-US" dirty="0"/>
              <a:t> α</a:t>
            </a:r>
            <a:r>
              <a:rPr lang="en-US" altLang="en-US" dirty="0" err="1"/>
              <a:t>δύν</a:t>
            </a:r>
            <a:r>
              <a:rPr lang="en-US" altLang="en-US" dirty="0"/>
              <a:t>α</a:t>
            </a:r>
            <a:r>
              <a:rPr lang="en-US" altLang="en-US" dirty="0" err="1"/>
              <a:t>μος</a:t>
            </a:r>
            <a:r>
              <a:rPr lang="en-US" altLang="en-US" dirty="0"/>
              <a:t> στην </a:t>
            </a:r>
            <a:r>
              <a:rPr lang="en-US" altLang="en-US" dirty="0" err="1"/>
              <a:t>Ιτ</a:t>
            </a:r>
            <a:r>
              <a:rPr lang="en-US" altLang="en-US" dirty="0"/>
              <a:t>α</a:t>
            </a:r>
            <a:r>
              <a:rPr lang="en-US" altLang="en-US" dirty="0" err="1"/>
              <a:t>λί</a:t>
            </a:r>
            <a:r>
              <a:rPr lang="en-US" altLang="en-US" dirty="0"/>
              <a:t>α</a:t>
            </a:r>
          </a:p>
          <a:p>
            <a:pPr indent="-228600" defTabSz="914400">
              <a:lnSpc>
                <a:spcPct val="120000"/>
              </a:lnSpc>
              <a:spcAft>
                <a:spcPts val="600"/>
              </a:spcAft>
              <a:buClr>
                <a:schemeClr val="accent1"/>
              </a:buClr>
              <a:buSzPct val="100000"/>
              <a:buFont typeface="Arial" panose="020B0604020202020204" pitchFamily="34" charset="0"/>
              <a:buChar char="•"/>
            </a:pPr>
            <a:r>
              <a:rPr lang="en-US" altLang="en-US" dirty="0"/>
              <a:t>΄</a:t>
            </a:r>
            <a:r>
              <a:rPr lang="en-US" altLang="en-US" dirty="0" err="1"/>
              <a:t>Εντονη</a:t>
            </a:r>
            <a:r>
              <a:rPr lang="en-US" altLang="en-US" dirty="0"/>
              <a:t> πα</a:t>
            </a:r>
            <a:r>
              <a:rPr lang="en-US" altLang="en-US" dirty="0" err="1"/>
              <a:t>ρουσί</a:t>
            </a:r>
            <a:r>
              <a:rPr lang="en-US" altLang="en-US" dirty="0"/>
              <a:t>α της α</a:t>
            </a:r>
            <a:r>
              <a:rPr lang="en-US" altLang="en-US" dirty="0" err="1"/>
              <a:t>ρχ</a:t>
            </a:r>
            <a:r>
              <a:rPr lang="en-US" altLang="en-US" dirty="0"/>
              <a:t>α</a:t>
            </a:r>
            <a:r>
              <a:rPr lang="en-US" altLang="en-US" dirty="0" err="1"/>
              <a:t>ιότητ</a:t>
            </a:r>
            <a:r>
              <a:rPr lang="en-US" altLang="en-US" dirty="0"/>
              <a:t>α</a:t>
            </a:r>
            <a:r>
              <a:rPr lang="en-US" altLang="en-US" dirty="0" err="1"/>
              <a:t>ς</a:t>
            </a:r>
            <a:r>
              <a:rPr lang="en-US" altLang="en-US" dirty="0"/>
              <a:t> στην </a:t>
            </a:r>
            <a:r>
              <a:rPr lang="en-US" altLang="en-US" dirty="0" err="1"/>
              <a:t>Ιτ</a:t>
            </a:r>
            <a:r>
              <a:rPr lang="en-US" altLang="en-US" dirty="0"/>
              <a:t>α</a:t>
            </a:r>
            <a:r>
              <a:rPr lang="en-US" altLang="en-US" dirty="0" err="1"/>
              <a:t>λί</a:t>
            </a:r>
            <a:r>
              <a:rPr lang="en-US" altLang="en-US" dirty="0"/>
              <a:t>α</a:t>
            </a:r>
            <a:endParaRPr lang="en-US" dirty="0"/>
          </a:p>
        </p:txBody>
      </p:sp>
    </p:spTree>
    <p:extLst>
      <p:ext uri="{BB962C8B-B14F-4D97-AF65-F5344CB8AC3E}">
        <p14:creationId xmlns:p14="http://schemas.microsoft.com/office/powerpoint/2010/main" val="20918821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9C7AF-20BD-D54A-92EB-2A352EFC9DB9}"/>
              </a:ext>
            </a:extLst>
          </p:cNvPr>
          <p:cNvSpPr>
            <a:spLocks noGrp="1"/>
          </p:cNvSpPr>
          <p:nvPr>
            <p:ph type="title"/>
          </p:nvPr>
        </p:nvSpPr>
        <p:spPr>
          <a:xfrm>
            <a:off x="1451580" y="804519"/>
            <a:ext cx="4325112" cy="1049235"/>
          </a:xfrm>
        </p:spPr>
        <p:txBody>
          <a:bodyPr vert="horz" lIns="91440" tIns="45720" rIns="91440" bIns="45720" rtlCol="0" anchor="t">
            <a:normAutofit/>
          </a:bodyPr>
          <a:lstStyle/>
          <a:p>
            <a:r>
              <a:rPr lang="en-US" altLang="en-US" sz="2800"/>
              <a:t>Η Αναγεννησιακή κοινωνία</a:t>
            </a:r>
            <a:endParaRPr lang="en-US" sz="2800"/>
          </a:p>
        </p:txBody>
      </p:sp>
      <p:pic>
        <p:nvPicPr>
          <p:cNvPr id="4" name="Picture 4" descr="Medici">
            <a:extLst>
              <a:ext uri="{FF2B5EF4-FFF2-40B4-BE49-F238E27FC236}">
                <a16:creationId xmlns:a16="http://schemas.microsoft.com/office/drawing/2014/main" id="{377CF267-2E8B-FC4A-B797-7E7770A48CF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011936" y="804519"/>
            <a:ext cx="3448713" cy="52853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a:extLst>
              <a:ext uri="{FF2B5EF4-FFF2-40B4-BE49-F238E27FC236}">
                <a16:creationId xmlns:a16="http://schemas.microsoft.com/office/drawing/2014/main" id="{C363A0C7-6945-1B42-B1CC-DAED8724358A}"/>
              </a:ext>
            </a:extLst>
          </p:cNvPr>
          <p:cNvSpPr>
            <a:spLocks noGrp="1"/>
          </p:cNvSpPr>
          <p:nvPr>
            <p:ph type="ftr" sz="quarter" idx="11"/>
          </p:nvPr>
        </p:nvSpPr>
        <p:spPr/>
        <p:txBody>
          <a:bodyPr/>
          <a:lstStyle/>
          <a:p>
            <a:r>
              <a:rPr lang="el-GR"/>
              <a:t>Αθηνά Συριάτου </a:t>
            </a:r>
            <a:endParaRPr lang="en-US" dirty="0"/>
          </a:p>
        </p:txBody>
      </p:sp>
      <p:sp>
        <p:nvSpPr>
          <p:cNvPr id="6" name="TextBox 5">
            <a:extLst>
              <a:ext uri="{FF2B5EF4-FFF2-40B4-BE49-F238E27FC236}">
                <a16:creationId xmlns:a16="http://schemas.microsoft.com/office/drawing/2014/main" id="{7EE052CF-BEBD-6D41-AF77-623D7B39E1C4}"/>
              </a:ext>
            </a:extLst>
          </p:cNvPr>
          <p:cNvSpPr txBox="1"/>
          <p:nvPr/>
        </p:nvSpPr>
        <p:spPr>
          <a:xfrm>
            <a:off x="1451579" y="2015732"/>
            <a:ext cx="4325113" cy="4074172"/>
          </a:xfrm>
          <a:prstGeom prst="rect">
            <a:avLst/>
          </a:prstGeom>
        </p:spPr>
        <p:txBody>
          <a:bodyPr vert="horz" lIns="91440" tIns="45720" rIns="91440" bIns="45720" rtlCol="0" anchor="t">
            <a:normAutofit/>
          </a:bodyPr>
          <a:lstStyle/>
          <a:p>
            <a:pPr indent="-228600" defTabSz="914400">
              <a:lnSpc>
                <a:spcPct val="120000"/>
              </a:lnSpc>
              <a:spcAft>
                <a:spcPts val="600"/>
              </a:spcAft>
              <a:buClr>
                <a:schemeClr val="accent1"/>
              </a:buClr>
              <a:buSzPct val="100000"/>
              <a:buFont typeface="Arial" panose="020B0604020202020204" pitchFamily="34" charset="0"/>
              <a:buChar char="•"/>
            </a:pPr>
            <a:r>
              <a:rPr lang="en-US" altLang="en-US" dirty="0"/>
              <a:t>Αναγέννηση ιστορικό φα</a:t>
            </a:r>
            <a:r>
              <a:rPr lang="en-US" altLang="en-US" dirty="0" err="1"/>
              <a:t>ινόμενο</a:t>
            </a:r>
            <a:r>
              <a:rPr lang="en-US" altLang="en-US" dirty="0"/>
              <a:t> που αφορά την </a:t>
            </a:r>
            <a:r>
              <a:rPr lang="en-US" altLang="en-US" dirty="0" err="1"/>
              <a:t>άρχουσ</a:t>
            </a:r>
            <a:r>
              <a:rPr lang="en-US" altLang="en-US" dirty="0"/>
              <a:t>α τάξη</a:t>
            </a:r>
          </a:p>
          <a:p>
            <a:pPr indent="-228600" defTabSz="914400">
              <a:lnSpc>
                <a:spcPct val="120000"/>
              </a:lnSpc>
              <a:spcAft>
                <a:spcPts val="600"/>
              </a:spcAft>
              <a:buClr>
                <a:schemeClr val="accent1"/>
              </a:buClr>
              <a:buSzPct val="100000"/>
              <a:buFont typeface="Arial" panose="020B0604020202020204" pitchFamily="34" charset="0"/>
              <a:buChar char="•"/>
            </a:pPr>
            <a:r>
              <a:rPr lang="en-US" altLang="en-US" dirty="0"/>
              <a:t>Βόρειος </a:t>
            </a:r>
            <a:r>
              <a:rPr lang="en-US" altLang="en-US" dirty="0" err="1"/>
              <a:t>Ιτ</a:t>
            </a:r>
            <a:r>
              <a:rPr lang="en-US" altLang="en-US" dirty="0"/>
              <a:t>α</a:t>
            </a:r>
            <a:r>
              <a:rPr lang="en-US" altLang="en-US" dirty="0" err="1"/>
              <a:t>λί</a:t>
            </a:r>
            <a:r>
              <a:rPr lang="en-US" altLang="en-US" dirty="0"/>
              <a:t>α α</a:t>
            </a:r>
            <a:r>
              <a:rPr lang="en-US" altLang="en-US" dirty="0" err="1"/>
              <a:t>στική</a:t>
            </a:r>
            <a:r>
              <a:rPr lang="en-US" altLang="en-US" dirty="0"/>
              <a:t> και </a:t>
            </a:r>
            <a:r>
              <a:rPr lang="en-US" altLang="en-US" dirty="0" err="1"/>
              <a:t>εμ</a:t>
            </a:r>
            <a:r>
              <a:rPr lang="en-US" altLang="en-US" dirty="0"/>
              <a:t>π</a:t>
            </a:r>
            <a:r>
              <a:rPr lang="en-US" altLang="en-US" dirty="0" err="1"/>
              <a:t>ορική</a:t>
            </a:r>
            <a:r>
              <a:rPr lang="en-US" altLang="en-US" dirty="0"/>
              <a:t> π</a:t>
            </a:r>
            <a:r>
              <a:rPr lang="en-US" altLang="en-US" dirty="0" err="1"/>
              <a:t>εριοχή</a:t>
            </a:r>
            <a:r>
              <a:rPr lang="en-US" altLang="en-US" dirty="0"/>
              <a:t> </a:t>
            </a:r>
          </a:p>
          <a:p>
            <a:pPr indent="-228600" defTabSz="914400">
              <a:lnSpc>
                <a:spcPct val="120000"/>
              </a:lnSpc>
              <a:spcAft>
                <a:spcPts val="600"/>
              </a:spcAft>
              <a:buClr>
                <a:schemeClr val="accent1"/>
              </a:buClr>
              <a:buSzPct val="100000"/>
              <a:buFont typeface="Arial" panose="020B0604020202020204" pitchFamily="34" charset="0"/>
              <a:buChar char="•"/>
            </a:pPr>
            <a:r>
              <a:rPr lang="en-US" altLang="en-US" dirty="0"/>
              <a:t>Επ</a:t>
            </a:r>
            <a:r>
              <a:rPr lang="en-US" altLang="en-US" dirty="0" err="1"/>
              <a:t>ικεντρωμένη</a:t>
            </a:r>
            <a:r>
              <a:rPr lang="en-US" altLang="en-US" dirty="0"/>
              <a:t> σε μεγάλες π</a:t>
            </a:r>
            <a:r>
              <a:rPr lang="en-US" altLang="en-US" dirty="0" err="1"/>
              <a:t>λούσιες</a:t>
            </a:r>
            <a:r>
              <a:rPr lang="en-US" altLang="en-US" dirty="0"/>
              <a:t> οικογένειες</a:t>
            </a:r>
          </a:p>
        </p:txBody>
      </p:sp>
    </p:spTree>
    <p:extLst>
      <p:ext uri="{BB962C8B-B14F-4D97-AF65-F5344CB8AC3E}">
        <p14:creationId xmlns:p14="http://schemas.microsoft.com/office/powerpoint/2010/main" val="456258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96109-A367-5642-A401-65DE5F9CCEDA}"/>
              </a:ext>
            </a:extLst>
          </p:cNvPr>
          <p:cNvSpPr>
            <a:spLocks noGrp="1"/>
          </p:cNvSpPr>
          <p:nvPr>
            <p:ph type="title"/>
          </p:nvPr>
        </p:nvSpPr>
        <p:spPr/>
        <p:txBody>
          <a:bodyPr/>
          <a:lstStyle/>
          <a:p>
            <a:r>
              <a:rPr lang="el-GR" altLang="en-US" dirty="0"/>
              <a:t>Ουμανιστικά σχολεία</a:t>
            </a:r>
            <a:endParaRPr lang="en-US" dirty="0"/>
          </a:p>
        </p:txBody>
      </p:sp>
      <p:sp>
        <p:nvSpPr>
          <p:cNvPr id="3" name="Content Placeholder 2">
            <a:extLst>
              <a:ext uri="{FF2B5EF4-FFF2-40B4-BE49-F238E27FC236}">
                <a16:creationId xmlns:a16="http://schemas.microsoft.com/office/drawing/2014/main" id="{1D3EC458-A8B3-6441-9B4E-F80215084325}"/>
              </a:ext>
            </a:extLst>
          </p:cNvPr>
          <p:cNvSpPr>
            <a:spLocks noGrp="1"/>
          </p:cNvSpPr>
          <p:nvPr>
            <p:ph idx="1"/>
          </p:nvPr>
        </p:nvSpPr>
        <p:spPr/>
        <p:txBody>
          <a:bodyPr/>
          <a:lstStyle/>
          <a:p>
            <a:r>
              <a:rPr lang="el-GR" altLang="en-US" dirty="0"/>
              <a:t>Επιστροφή στην κλασσική λογοτεχνία και ιστορία</a:t>
            </a:r>
          </a:p>
          <a:p>
            <a:r>
              <a:rPr lang="el-GR" altLang="en-US" dirty="0"/>
              <a:t>Σκοπός της ουμανιστικής παιδείας το «κοινό καλό»</a:t>
            </a:r>
            <a:endParaRPr lang="en-US" altLang="en-US" dirty="0"/>
          </a:p>
          <a:p>
            <a:endParaRPr lang="en-US" dirty="0"/>
          </a:p>
        </p:txBody>
      </p:sp>
      <p:sp>
        <p:nvSpPr>
          <p:cNvPr id="4" name="Footer Placeholder 3">
            <a:extLst>
              <a:ext uri="{FF2B5EF4-FFF2-40B4-BE49-F238E27FC236}">
                <a16:creationId xmlns:a16="http://schemas.microsoft.com/office/drawing/2014/main" id="{17E9BD3C-9988-8845-BDC5-A3ADAC685E9B}"/>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205572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08B6-E1AD-E54D-9CD3-A59770F221BC}"/>
              </a:ext>
            </a:extLst>
          </p:cNvPr>
          <p:cNvSpPr>
            <a:spLocks noGrp="1"/>
          </p:cNvSpPr>
          <p:nvPr>
            <p:ph type="title"/>
          </p:nvPr>
        </p:nvSpPr>
        <p:spPr/>
        <p:txBody>
          <a:bodyPr/>
          <a:lstStyle/>
          <a:p>
            <a:r>
              <a:rPr lang="el-GR" altLang="en-US" sz="3200" dirty="0"/>
              <a:t>Ουμανισμός</a:t>
            </a:r>
            <a:endParaRPr lang="en-US" dirty="0"/>
          </a:p>
        </p:txBody>
      </p:sp>
      <p:sp>
        <p:nvSpPr>
          <p:cNvPr id="3" name="Content Placeholder 2">
            <a:extLst>
              <a:ext uri="{FF2B5EF4-FFF2-40B4-BE49-F238E27FC236}">
                <a16:creationId xmlns:a16="http://schemas.microsoft.com/office/drawing/2014/main" id="{01932A32-BA55-BE41-B875-25192E2C3FDD}"/>
              </a:ext>
            </a:extLst>
          </p:cNvPr>
          <p:cNvSpPr>
            <a:spLocks noGrp="1"/>
          </p:cNvSpPr>
          <p:nvPr>
            <p:ph idx="1"/>
          </p:nvPr>
        </p:nvSpPr>
        <p:spPr/>
        <p:txBody>
          <a:bodyPr/>
          <a:lstStyle/>
          <a:p>
            <a:pPr eaLnBrk="1" hangingPunct="1"/>
            <a:r>
              <a:rPr lang="el-GR" altLang="en-US" sz="2000" dirty="0"/>
              <a:t>Στόχος να δώσει αξιοπρέπεια στον άνθρωπο σε ατομικό και κοινωνικό επίπεδο</a:t>
            </a:r>
          </a:p>
          <a:p>
            <a:pPr eaLnBrk="1" hangingPunct="1"/>
            <a:r>
              <a:rPr lang="el-GR" altLang="en-US" sz="2000" dirty="0"/>
              <a:t>«μορφωμένοι πολίτες» ασκούν </a:t>
            </a:r>
            <a:r>
              <a:rPr lang="el-GR" altLang="en-US" sz="2000" b="1" dirty="0"/>
              <a:t>κριτική</a:t>
            </a:r>
            <a:r>
              <a:rPr lang="el-GR" altLang="en-US" sz="2000" dirty="0"/>
              <a:t> στα κακώς κείμενα της κοινωνίας, της εκκλησίας της πολιτικής</a:t>
            </a:r>
          </a:p>
          <a:p>
            <a:pPr eaLnBrk="1" hangingPunct="1"/>
            <a:r>
              <a:rPr lang="el-GR" altLang="en-US" sz="2000" dirty="0"/>
              <a:t>Συμβιβασμός μεταξύ χριστιανικών αξιών και αξιών της αρχαιότητας</a:t>
            </a:r>
          </a:p>
          <a:p>
            <a:pPr eaLnBrk="1" hangingPunct="1"/>
            <a:r>
              <a:rPr lang="el-GR" altLang="en-US" sz="2000" dirty="0"/>
              <a:t>Δημιουργείται κοινότητα διανοουμένων που επικοινωνούν μεταξύ τους</a:t>
            </a:r>
            <a:endParaRPr lang="en-GB" altLang="en-US" sz="2000" dirty="0"/>
          </a:p>
          <a:p>
            <a:endParaRPr lang="en-US" dirty="0"/>
          </a:p>
        </p:txBody>
      </p:sp>
      <p:sp>
        <p:nvSpPr>
          <p:cNvPr id="4" name="Footer Placeholder 3">
            <a:extLst>
              <a:ext uri="{FF2B5EF4-FFF2-40B4-BE49-F238E27FC236}">
                <a16:creationId xmlns:a16="http://schemas.microsoft.com/office/drawing/2014/main" id="{FD8152EF-E3B8-8946-B0BA-FD551C8B5921}"/>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42765913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6FEDB-0F57-EC49-80B2-FDB97CB682B8}"/>
              </a:ext>
            </a:extLst>
          </p:cNvPr>
          <p:cNvSpPr>
            <a:spLocks noGrp="1"/>
          </p:cNvSpPr>
          <p:nvPr>
            <p:ph type="title"/>
          </p:nvPr>
        </p:nvSpPr>
        <p:spPr/>
        <p:txBody>
          <a:bodyPr/>
          <a:lstStyle/>
          <a:p>
            <a:r>
              <a:rPr lang="en-GB" altLang="en-US" sz="3200" dirty="0"/>
              <a:t>Erasmus</a:t>
            </a:r>
            <a:r>
              <a:rPr lang="el-GR" altLang="en-US" sz="3200" dirty="0"/>
              <a:t> 1467-1536</a:t>
            </a:r>
            <a:br>
              <a:rPr lang="el-GR" altLang="en-US" sz="3200" dirty="0"/>
            </a:br>
            <a:r>
              <a:rPr lang="en-GB" altLang="en-US" sz="3200" dirty="0"/>
              <a:t> </a:t>
            </a:r>
            <a:r>
              <a:rPr lang="el-GR" altLang="en-US" sz="3200" dirty="0"/>
              <a:t>Ουμανισμός</a:t>
            </a:r>
            <a:endParaRPr lang="en-US" dirty="0"/>
          </a:p>
        </p:txBody>
      </p:sp>
      <p:pic>
        <p:nvPicPr>
          <p:cNvPr id="4" name="Picture 4" descr="More">
            <a:extLst>
              <a:ext uri="{FF2B5EF4-FFF2-40B4-BE49-F238E27FC236}">
                <a16:creationId xmlns:a16="http://schemas.microsoft.com/office/drawing/2014/main" id="{06F699AC-85C1-AC40-B1D3-DD5D4F9A542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4917626" y="2016125"/>
            <a:ext cx="2671073" cy="3449638"/>
          </a:xfrm>
          <a:noFill/>
        </p:spPr>
      </p:pic>
      <p:sp>
        <p:nvSpPr>
          <p:cNvPr id="3" name="Footer Placeholder 2">
            <a:extLst>
              <a:ext uri="{FF2B5EF4-FFF2-40B4-BE49-F238E27FC236}">
                <a16:creationId xmlns:a16="http://schemas.microsoft.com/office/drawing/2014/main" id="{95766248-8556-EE4B-AC80-A2F4EEECBB88}"/>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2018485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456E7-B365-9D4C-94BB-FFB38CE4135A}"/>
              </a:ext>
            </a:extLst>
          </p:cNvPr>
          <p:cNvSpPr>
            <a:spLocks noGrp="1"/>
          </p:cNvSpPr>
          <p:nvPr>
            <p:ph type="title"/>
          </p:nvPr>
        </p:nvSpPr>
        <p:spPr/>
        <p:txBody>
          <a:bodyPr>
            <a:noAutofit/>
          </a:bodyPr>
          <a:lstStyle/>
          <a:p>
            <a:r>
              <a:rPr lang="el-GR" altLang="en-US" sz="2400" dirty="0"/>
              <a:t>Γουτεμβέργιος</a:t>
            </a:r>
            <a:br>
              <a:rPr lang="el-GR" altLang="en-US" sz="2400" dirty="0"/>
            </a:br>
            <a:r>
              <a:rPr lang="el-GR" altLang="en-US" sz="2400" dirty="0"/>
              <a:t>ανακάλυψη τυπογραφίας </a:t>
            </a:r>
            <a:br>
              <a:rPr lang="el-GR" altLang="en-US" sz="2400" dirty="0"/>
            </a:br>
            <a:r>
              <a:rPr lang="el-GR" altLang="en-US" sz="2400" dirty="0"/>
              <a:t>1425</a:t>
            </a:r>
            <a:endParaRPr lang="en-US" sz="2400" dirty="0"/>
          </a:p>
        </p:txBody>
      </p:sp>
      <p:pic>
        <p:nvPicPr>
          <p:cNvPr id="4" name="Picture 4" descr="JohannGutenberg%20Portrait">
            <a:extLst>
              <a:ext uri="{FF2B5EF4-FFF2-40B4-BE49-F238E27FC236}">
                <a16:creationId xmlns:a16="http://schemas.microsoft.com/office/drawing/2014/main" id="{F8024519-65A7-F949-BB0D-32837ECEBD9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5110162" y="2350294"/>
            <a:ext cx="2286000" cy="2781300"/>
          </a:xfrm>
          <a:noFill/>
        </p:spPr>
      </p:pic>
      <p:sp>
        <p:nvSpPr>
          <p:cNvPr id="3" name="Footer Placeholder 2">
            <a:extLst>
              <a:ext uri="{FF2B5EF4-FFF2-40B4-BE49-F238E27FC236}">
                <a16:creationId xmlns:a16="http://schemas.microsoft.com/office/drawing/2014/main" id="{C31A12DA-6E54-394C-B72B-BCE2ED7E7D70}"/>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22222867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6B62C-3391-C14A-B4C3-ACFF1FB88A08}"/>
              </a:ext>
            </a:extLst>
          </p:cNvPr>
          <p:cNvSpPr>
            <a:spLocks noGrp="1"/>
          </p:cNvSpPr>
          <p:nvPr>
            <p:ph type="title"/>
          </p:nvPr>
        </p:nvSpPr>
        <p:spPr/>
        <p:txBody>
          <a:bodyPr/>
          <a:lstStyle/>
          <a:p>
            <a:r>
              <a:rPr lang="el-GR" altLang="en-US" sz="3200" dirty="0"/>
              <a:t>Κατακόρυφη άνοδος των εκδόσεων</a:t>
            </a:r>
            <a:endParaRPr lang="en-US" dirty="0"/>
          </a:p>
        </p:txBody>
      </p:sp>
      <p:sp>
        <p:nvSpPr>
          <p:cNvPr id="3" name="Content Placeholder 2">
            <a:extLst>
              <a:ext uri="{FF2B5EF4-FFF2-40B4-BE49-F238E27FC236}">
                <a16:creationId xmlns:a16="http://schemas.microsoft.com/office/drawing/2014/main" id="{89708DE4-2D63-CA47-819B-1DA4573C7710}"/>
              </a:ext>
            </a:extLst>
          </p:cNvPr>
          <p:cNvSpPr>
            <a:spLocks noGrp="1"/>
          </p:cNvSpPr>
          <p:nvPr>
            <p:ph idx="1"/>
          </p:nvPr>
        </p:nvSpPr>
        <p:spPr/>
        <p:txBody>
          <a:bodyPr/>
          <a:lstStyle/>
          <a:p>
            <a:pPr eaLnBrk="1" hangingPunct="1"/>
            <a:r>
              <a:rPr lang="el-GR" altLang="en-US" sz="2000" dirty="0"/>
              <a:t>Σταθερές εκδόσεις για όλη την υπάρχουσα γραμματεία</a:t>
            </a:r>
          </a:p>
          <a:p>
            <a:pPr eaLnBrk="1" hangingPunct="1"/>
            <a:r>
              <a:rPr lang="el-GR" altLang="en-US" sz="2000" dirty="0"/>
              <a:t>Περισσότερο κύρος ο γραπτός λόγος</a:t>
            </a:r>
          </a:p>
          <a:p>
            <a:pPr eaLnBrk="1" hangingPunct="1"/>
            <a:r>
              <a:rPr lang="el-GR" altLang="en-US" sz="2000" dirty="0"/>
              <a:t>Ανάπτυξη της φιλολογίας</a:t>
            </a:r>
          </a:p>
          <a:p>
            <a:pPr eaLnBrk="1" hangingPunct="1"/>
            <a:r>
              <a:rPr lang="el-GR" altLang="en-US" sz="2000" dirty="0"/>
              <a:t>Κύρος και για τις γλώσσες της καθομιλουμένης</a:t>
            </a:r>
          </a:p>
          <a:p>
            <a:pPr eaLnBrk="1" hangingPunct="1"/>
            <a:r>
              <a:rPr lang="el-GR" altLang="en-US" sz="2000" dirty="0"/>
              <a:t>Τέλος στην ιδέα της πεπερασμένης γνώσης</a:t>
            </a:r>
          </a:p>
          <a:p>
            <a:pPr eaLnBrk="1" hangingPunct="1"/>
            <a:r>
              <a:rPr lang="el-GR" altLang="en-US" sz="2000" dirty="0"/>
              <a:t>Αμφισβήτηση της ηθικότητας και πνευματικότητας των κληρικών</a:t>
            </a:r>
          </a:p>
          <a:p>
            <a:pPr eaLnBrk="1" hangingPunct="1"/>
            <a:r>
              <a:rPr lang="el-GR" altLang="en-US" sz="2000" dirty="0"/>
              <a:t>Διάδοση της γνώσης</a:t>
            </a:r>
          </a:p>
          <a:p>
            <a:endParaRPr lang="en-US" dirty="0"/>
          </a:p>
        </p:txBody>
      </p:sp>
      <p:sp>
        <p:nvSpPr>
          <p:cNvPr id="4" name="Footer Placeholder 3">
            <a:extLst>
              <a:ext uri="{FF2B5EF4-FFF2-40B4-BE49-F238E27FC236}">
                <a16:creationId xmlns:a16="http://schemas.microsoft.com/office/drawing/2014/main" id="{124910BB-44EA-7043-8683-838562037B31}"/>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40025181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1BC3-5F87-994E-A8A6-0C518D724F42}"/>
              </a:ext>
            </a:extLst>
          </p:cNvPr>
          <p:cNvSpPr>
            <a:spLocks noGrp="1"/>
          </p:cNvSpPr>
          <p:nvPr>
            <p:ph type="title"/>
          </p:nvPr>
        </p:nvSpPr>
        <p:spPr/>
        <p:txBody>
          <a:bodyPr/>
          <a:lstStyle/>
          <a:p>
            <a:r>
              <a:rPr lang="el-GR" altLang="en-US" dirty="0"/>
              <a:t>βιβλιογραφία</a:t>
            </a:r>
            <a:endParaRPr lang="en-US" dirty="0"/>
          </a:p>
        </p:txBody>
      </p:sp>
      <p:sp>
        <p:nvSpPr>
          <p:cNvPr id="3" name="Content Placeholder 2">
            <a:extLst>
              <a:ext uri="{FF2B5EF4-FFF2-40B4-BE49-F238E27FC236}">
                <a16:creationId xmlns:a16="http://schemas.microsoft.com/office/drawing/2014/main" id="{833B403B-F939-1A4E-BE3D-E0AC450D0D4C}"/>
              </a:ext>
            </a:extLst>
          </p:cNvPr>
          <p:cNvSpPr>
            <a:spLocks noGrp="1"/>
          </p:cNvSpPr>
          <p:nvPr>
            <p:ph idx="1"/>
          </p:nvPr>
        </p:nvSpPr>
        <p:spPr/>
        <p:txBody>
          <a:bodyPr/>
          <a:lstStyle/>
          <a:p>
            <a:r>
              <a:rPr lang="en-US" altLang="en-US" sz="2000" dirty="0"/>
              <a:t>Merry E. Wiesner-Hanks, </a:t>
            </a:r>
            <a:r>
              <a:rPr lang="el-GR" altLang="en-US" sz="2000" i="1" dirty="0"/>
              <a:t>Πρώιμη Νεότερη Ευρώπη 1450-1789</a:t>
            </a:r>
            <a:r>
              <a:rPr lang="el-GR" altLang="en-US" sz="2000" dirty="0"/>
              <a:t>, </a:t>
            </a:r>
            <a:r>
              <a:rPr lang="el-GR" altLang="en-US" sz="2000" dirty="0" err="1"/>
              <a:t>εκδ</a:t>
            </a:r>
            <a:r>
              <a:rPr lang="el-GR" altLang="en-US" sz="2000" dirty="0"/>
              <a:t>. </a:t>
            </a:r>
            <a:r>
              <a:rPr lang="el-GR" altLang="en-US" sz="2000" dirty="0" err="1"/>
              <a:t>Ξιφαράς</a:t>
            </a:r>
            <a:r>
              <a:rPr lang="el-GR" altLang="en-US" sz="2000" dirty="0"/>
              <a:t>, Αθήνα 2006, Κεφάλαιο 4 Πολιτιστική και πνευματική ζωή, 1450-1600, σελ.134-171</a:t>
            </a:r>
          </a:p>
          <a:p>
            <a:r>
              <a:rPr lang="en-US" altLang="en-US" sz="2000" dirty="0" err="1"/>
              <a:t>E.M.Burns</a:t>
            </a:r>
            <a:r>
              <a:rPr lang="en-US" altLang="en-US" sz="2000" dirty="0"/>
              <a:t>, </a:t>
            </a:r>
            <a:r>
              <a:rPr lang="el-GR" altLang="en-US" sz="2000" i="1" dirty="0"/>
              <a:t>Ευρωπαϊκή Ιστορία ο Δυτικός Πολιτισμός: Νεότεροι Χρόνοι</a:t>
            </a:r>
            <a:r>
              <a:rPr lang="el-GR" altLang="en-US" sz="2000" dirty="0"/>
              <a:t>, </a:t>
            </a:r>
            <a:r>
              <a:rPr lang="el-GR" altLang="en-US" sz="2000" dirty="0" err="1"/>
              <a:t>εκδ</a:t>
            </a:r>
            <a:r>
              <a:rPr lang="el-GR" altLang="en-US" sz="2000" dirty="0"/>
              <a:t>. Επίκεντρο 2006, κεφάλαιο 2 Ο πολιτισμός της Αναγέννησης, (περ.1350-1600) σελ. 96-168</a:t>
            </a:r>
          </a:p>
          <a:p>
            <a:r>
              <a:rPr lang="en-US" altLang="en-US" sz="2000" dirty="0" err="1"/>
              <a:t>Fernard</a:t>
            </a:r>
            <a:r>
              <a:rPr lang="en-US" altLang="en-US" sz="2000" dirty="0"/>
              <a:t> Braudel, </a:t>
            </a:r>
            <a:r>
              <a:rPr lang="el-GR" altLang="en-US" sz="2000" dirty="0"/>
              <a:t>Το τέλος ενός παλιού βιολογικού καθεστώτος, στο </a:t>
            </a:r>
            <a:r>
              <a:rPr lang="el-GR" altLang="en-US" sz="2000" i="1" dirty="0"/>
              <a:t>Κείμενα Ευρωπαϊκής Ιστορίας</a:t>
            </a:r>
            <a:r>
              <a:rPr lang="el-GR" altLang="en-US" sz="2000" dirty="0"/>
              <a:t>, </a:t>
            </a:r>
            <a:r>
              <a:rPr lang="el-GR" altLang="en-US" sz="2000" dirty="0" err="1"/>
              <a:t>εκδ</a:t>
            </a:r>
            <a:r>
              <a:rPr lang="el-GR" altLang="en-US" sz="2000" dirty="0"/>
              <a:t>. </a:t>
            </a:r>
            <a:r>
              <a:rPr lang="el-GR" altLang="en-US" sz="2000" dirty="0" err="1"/>
              <a:t>Παπαζήση</a:t>
            </a:r>
            <a:r>
              <a:rPr lang="el-GR" altLang="en-US" sz="2000" dirty="0"/>
              <a:t> 1985, σελ.49-67</a:t>
            </a:r>
          </a:p>
          <a:p>
            <a:endParaRPr lang="en-US" dirty="0"/>
          </a:p>
        </p:txBody>
      </p:sp>
      <p:sp>
        <p:nvSpPr>
          <p:cNvPr id="4" name="Footer Placeholder 3">
            <a:extLst>
              <a:ext uri="{FF2B5EF4-FFF2-40B4-BE49-F238E27FC236}">
                <a16:creationId xmlns:a16="http://schemas.microsoft.com/office/drawing/2014/main" id="{F3B30C60-4946-B84C-B6FC-08F3C51D4037}"/>
              </a:ext>
            </a:extLst>
          </p:cNvPr>
          <p:cNvSpPr>
            <a:spLocks noGrp="1"/>
          </p:cNvSpPr>
          <p:nvPr>
            <p:ph type="ftr" sz="quarter" idx="11"/>
          </p:nvPr>
        </p:nvSpPr>
        <p:spPr/>
        <p:txBody>
          <a:bodyPr/>
          <a:lstStyle/>
          <a:p>
            <a:r>
              <a:rPr lang="el-GR"/>
              <a:t>Αθηνά Συριάτου </a:t>
            </a:r>
            <a:endParaRPr lang="en-US" dirty="0"/>
          </a:p>
        </p:txBody>
      </p:sp>
    </p:spTree>
    <p:extLst>
      <p:ext uri="{BB962C8B-B14F-4D97-AF65-F5344CB8AC3E}">
        <p14:creationId xmlns:p14="http://schemas.microsoft.com/office/powerpoint/2010/main" val="38355094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485</TotalTime>
  <Words>1546</Words>
  <Application>Microsoft Macintosh PowerPoint</Application>
  <PresentationFormat>Widescreen</PresentationFormat>
  <Paragraphs>241</Paragraphs>
  <Slides>48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ＭＳ Ｐゴシック</vt:lpstr>
      <vt:lpstr>Al Nile</vt:lpstr>
      <vt:lpstr>Arial</vt:lpstr>
      <vt:lpstr>Calibri</vt:lpstr>
      <vt:lpstr>Gill Sans MT</vt:lpstr>
      <vt:lpstr>Gallery</vt:lpstr>
      <vt:lpstr>NΕΟΤΕΡΗ ΕΥΡΩΠΑΪΚΉ Ιστορια </vt:lpstr>
      <vt:lpstr>PowerPoint Presentation</vt:lpstr>
      <vt:lpstr>Το τέλος του Μεσαίωνα</vt:lpstr>
      <vt:lpstr>Εκχερσώσεις:</vt:lpstr>
      <vt:lpstr>Εμπόριο:</vt:lpstr>
      <vt:lpstr>τρόφιμα</vt:lpstr>
      <vt:lpstr>Δύο εμπορικοί πόλοι:</vt:lpstr>
      <vt:lpstr>Μεγάλα Ποτάμια της Ευρώπης</vt:lpstr>
      <vt:lpstr>Ευρωπαϊκές πόλεις γύρω στα 1300ς</vt:lpstr>
      <vt:lpstr>Διαφορετικοι τυποι πολεων αναλογα με:</vt:lpstr>
      <vt:lpstr>Διαφορετικοί τύποι πόλεων:</vt:lpstr>
      <vt:lpstr>Πληθυσμοί πόλεων:</vt:lpstr>
      <vt:lpstr>Πολεισ και εξουσια</vt:lpstr>
      <vt:lpstr>Πανεπιστήμια:</vt:lpstr>
      <vt:lpstr>Ιδιωτικές σχολές </vt:lpstr>
      <vt:lpstr>Αίθουσα διδασκαλίας</vt:lpstr>
      <vt:lpstr>Πανεπιστήμιο στο Παρίσι 1208</vt:lpstr>
      <vt:lpstr>Πανεπιστήμιο στη Μπολόνια 1088</vt:lpstr>
      <vt:lpstr>Oxford</vt:lpstr>
      <vt:lpstr>Σχολές</vt:lpstr>
      <vt:lpstr>Προνόμια:</vt:lpstr>
      <vt:lpstr>Σημαντικές αλλαγές </vt:lpstr>
      <vt:lpstr>δικαιώματα</vt:lpstr>
      <vt:lpstr>Ύψιστη αξιολόγηση της γνώσης</vt:lpstr>
      <vt:lpstr>κρίσεις</vt:lpstr>
      <vt:lpstr>Πόλεμοι και ισχυροποίηση των μοναρχιών</vt:lpstr>
      <vt:lpstr>Σειρά συγκρούσεων 1337-1453 εκατονταετης πολεμοσ</vt:lpstr>
      <vt:lpstr>Θετικά στοιχεία μετά τις συμφορές</vt:lpstr>
      <vt:lpstr>στρατιώτες</vt:lpstr>
      <vt:lpstr>Αλλαγές οικονομικές και κοινωνικές </vt:lpstr>
      <vt:lpstr>Αποδυνάμωση Χωροδεσποτών</vt:lpstr>
      <vt:lpstr>Ποιοι πλήττονται ποιοι ωφελούνται;</vt:lpstr>
      <vt:lpstr>Κρίση και στην εκκλησία</vt:lpstr>
      <vt:lpstr>«Βαβυλώνιος Αιχμαλωσία» 1305-1378</vt:lpstr>
      <vt:lpstr>«Μεγάλο Σχίσμα» 1378-1417</vt:lpstr>
      <vt:lpstr>Αιρέσεις και αμφισβήτηση της παπικής εξουσίας (Αγγλία John Wycliff 1384, Βοημία Jon Hus 1415) </vt:lpstr>
      <vt:lpstr>γαλλικανισμός</vt:lpstr>
      <vt:lpstr>Αποτελέσματα της κρίσης</vt:lpstr>
      <vt:lpstr>Αναγέννηση </vt:lpstr>
      <vt:lpstr>Δημώδεις γλώσσες γίνονται εθνικές</vt:lpstr>
      <vt:lpstr>Γιατί στην Ιταλία;</vt:lpstr>
      <vt:lpstr>Η Αναγεννησιακή κοινωνία</vt:lpstr>
      <vt:lpstr>Ουμανιστικά σχολεία</vt:lpstr>
      <vt:lpstr>Ουμανισμός</vt:lpstr>
      <vt:lpstr>Erasmus 1467-1536  Ουμανισμός</vt:lpstr>
      <vt:lpstr>Γουτεμβέργιος ανακάλυψη τυπογραφίας  1425</vt:lpstr>
      <vt:lpstr>Κατακόρυφη άνοδος των εκδόσεων</vt:lpstr>
      <vt:lpstr>βιβλιογραφία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τέλος του Μεσαίωνα κρίσεις και ανάκαμψη</dc:title>
  <dc:creator>Athena Syriatou</dc:creator>
  <cp:lastModifiedBy>Athina Syriatou</cp:lastModifiedBy>
  <cp:revision>18</cp:revision>
  <dcterms:created xsi:type="dcterms:W3CDTF">2022-10-16T09:30:54Z</dcterms:created>
  <dcterms:modified xsi:type="dcterms:W3CDTF">2026-09-28T14:44:35Z</dcterms:modified>
</cp:coreProperties>
</file>