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</p:sldIdLst>
  <p:sldSz cx="12192000" cy="6858000"/>
  <p:notesSz cx="6858000" cy="9144000"/>
  <p:defaultTextStyle>
    <a:defPPr>
      <a:defRPr lang="en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0"/>
    <p:restoredTop sz="94779"/>
  </p:normalViewPr>
  <p:slideViewPr>
    <p:cSldViewPr snapToGrid="0">
      <p:cViewPr varScale="1">
        <p:scale>
          <a:sx n="111" d="100"/>
          <a:sy n="111" d="100"/>
        </p:scale>
        <p:origin x="8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78B9F-9F59-91B6-E4B8-987B061C0C7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E83ADE2-9059-44F0-3982-38245EDC10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4C813-8B42-D22D-9E51-4D3596C5C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F6445E-722B-8F35-5BA6-0879EC6C6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82013-8A2C-0E42-6A44-2477A8120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687661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6BD15-BB3E-E898-46B4-425455309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AFF05-96ED-E370-3099-7859B8CDD1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09111D-1690-515F-1C84-7131C893B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606F5-F4C9-3118-BD3A-7830887A4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3E9D94-0591-BD3A-3142-256463DEF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007590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84A3F-A5DE-A284-E26A-97A6D326E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853A4-654C-5847-91E5-501BE1DD43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710BB-BD0F-0D63-2C6D-38CCC0301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7CFDC2-51B4-D628-AD8F-2FB0B50DB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2C326-DC96-C128-9090-EB7921C1E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4065517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B3D6D-0AA1-3180-37EE-E78073E67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CF1941-044B-E381-2CA6-7CE906DD9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F88369-4B77-51B1-1699-E5222FA911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AE1E3F-760A-EED4-5644-ED7ADA002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794C77-CA37-23D5-ECE6-0B3490584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E3EC39-8E7E-D65B-374E-51F309A83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755531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52EC0-5981-307E-CECA-0C8C95539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1312B7-F2C5-EA8F-25BC-BD57036B5C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AF2713-E595-7B07-5480-C706B95C6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2F3448F-A416-5A12-36E5-0626A72C16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2BAA2B-16E9-8DA3-FA76-21D9549994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C149CA-E354-07C1-BF1C-E2DF6BDE2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A2AC12-8F86-917A-82D8-807176185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D515EA-932E-F451-B8D7-AF5274973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412143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29132-F062-52C4-EA9F-7C9BB0BE6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13AAAC-7D6C-E3B0-541D-6A87E1011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793A2B-5AA5-8E8B-BBDE-9EA50E48B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5E777-3798-86AC-8F21-48C03EC54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2684647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DF6473-4F04-8A5F-E059-FDE463E40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7973201-C10A-6F89-4BC4-DB2964688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848B27-AF26-D4F3-C992-C511C59A6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169394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8B13C-A37C-AE6B-62CF-6687436C5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55FE1-9A41-89BE-D2DB-550D58248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9FF7CA-25A1-5061-7248-B90EE8F53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75ED9-49BB-2F1F-C2B4-13BFB09C0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53A38A-38CE-0078-3847-15908D4E6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439699-AB43-37DD-CFCB-A7A5BFD34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234579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CAD62-2C09-1F89-B469-222AB0E01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B42B5F2-1EAD-B3AC-A8F4-19813CA6E5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4327F-54A1-F499-C9A3-088B790B5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646C0E-1954-91EF-A193-ED29744B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86490D-AEC9-D5FB-C8EF-723AFFCFD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5F652A-2927-8444-3108-167F40875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16233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DCDF-B59E-2F05-1F82-1982BF9E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D0A7E-9AB4-213A-4B6E-CBBF9FB6AF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FD58B8-BE60-9AB1-AC00-50153530C1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414A4-223D-15D3-F754-48178B96E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43F0A0-6D14-42C3-E8E2-0B7AD5292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167036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183074-A7F2-6E74-7C66-65EA66A2EC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E25420-3224-BAF5-EB0E-2ABBD23B3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DB195-B107-BAE2-258E-247AD8B01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3B17C0-6840-CCDC-45E7-4CCE78613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9617FF-6D56-01E0-43DE-1E6C55E2E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939180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1CAD8F-2EDF-C208-483F-1F5CDE2DF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8B9BB-8457-40E8-3060-0A4FFC764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C3FF6-6F01-A560-FDEF-069D13B6EF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494E0A-E38C-004E-A406-C73E570A6A7A}" type="datetimeFigureOut">
              <a:rPr lang="en-GR" smtClean="0"/>
              <a:t>27/9/26</a:t>
            </a:fld>
            <a:endParaRPr lang="en-G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C83239-068D-B97D-4259-C71146C140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29060B-F27B-CAF0-9BCF-A24F6FEE33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1F8F34-AECE-AE44-96F9-46D27853023F}" type="slidenum">
              <a:rPr lang="en-GR" smtClean="0"/>
              <a:t>‹#›</a:t>
            </a:fld>
            <a:endParaRPr lang="en-GR"/>
          </a:p>
        </p:txBody>
      </p:sp>
    </p:spTree>
    <p:extLst>
      <p:ext uri="{BB962C8B-B14F-4D97-AF65-F5344CB8AC3E}">
        <p14:creationId xmlns:p14="http://schemas.microsoft.com/office/powerpoint/2010/main" val="371734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4E888-7CDC-B418-73C3-3D8BB624CB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Βιβλιογραφία</a:t>
            </a:r>
            <a:endParaRPr lang="en-GR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570FDC-85F9-FBAB-3D22-6B6AFE5570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/>
              <a:t>ΕΙΣΑΓΩΓΗ ΣΤΗ ΝΕΟΤΕΡΗ ΕΥΡΩΠΑΪΚΗ ΙΣΤΟΡΙΑ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3743780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2AE6B-17B4-C3F2-0AA8-4A1DA1FA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Προτεινόμενα εγχειρίδια: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360E4-1705-4909-9B9A-605C04C68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Merry Wiesner Hanks, </a:t>
            </a:r>
            <a:r>
              <a:rPr lang="el-GR" altLang="en-US" i="1" dirty="0">
                <a:ea typeface="ＭＳ Ｐゴシック" panose="020B0600070205080204" pitchFamily="34" charset="-128"/>
              </a:rPr>
              <a:t>Πρώιμη Νεότερη Ευρώπη</a:t>
            </a:r>
            <a:r>
              <a:rPr lang="en-US" altLang="en-US" i="1" dirty="0">
                <a:ea typeface="ＭＳ Ｐゴシック" panose="020B0600070205080204" pitchFamily="34" charset="-128"/>
              </a:rPr>
              <a:t> 1450-1789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dirty="0" err="1">
                <a:ea typeface="ＭＳ Ｐゴシック" panose="020B0600070205080204" pitchFamily="34" charset="-128"/>
              </a:rPr>
              <a:t>εκδ</a:t>
            </a:r>
            <a:r>
              <a:rPr lang="en-US" altLang="en-US" dirty="0">
                <a:ea typeface="ＭＳ Ｐゴシック" panose="020B0600070205080204" pitchFamily="34" charset="-128"/>
              </a:rPr>
              <a:t>. </a:t>
            </a:r>
            <a:r>
              <a:rPr lang="el-GR" altLang="en-US" dirty="0" err="1">
                <a:ea typeface="ＭＳ Ｐゴシック" panose="020B0600070205080204" pitchFamily="34" charset="-128"/>
              </a:rPr>
              <a:t>Ξιφαράς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dirty="0">
                <a:ea typeface="ＭＳ Ｐゴシック" panose="020B0600070205080204" pitchFamily="34" charset="-128"/>
              </a:rPr>
              <a:t>Αθήνα</a:t>
            </a:r>
            <a:r>
              <a:rPr lang="en-US" altLang="en-US" dirty="0">
                <a:ea typeface="ＭＳ Ｐゴシック" panose="020B0600070205080204" pitchFamily="34" charset="-128"/>
              </a:rPr>
              <a:t> 2008.</a:t>
            </a:r>
            <a:endParaRPr lang="el-GR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Berstein</a:t>
            </a:r>
            <a:r>
              <a:rPr lang="el-GR" altLang="en-US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ea typeface="ＭＳ Ｐゴシック" panose="020B0600070205080204" pitchFamily="34" charset="-128"/>
              </a:rPr>
              <a:t> Milza</a:t>
            </a:r>
            <a:r>
              <a:rPr lang="el-GR" altLang="en-US" dirty="0">
                <a:ea typeface="ＭＳ Ｐゴシック" panose="020B0600070205080204" pitchFamily="34" charset="-128"/>
              </a:rPr>
              <a:t>,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i="1" dirty="0">
                <a:ea typeface="ＭＳ Ｐゴシック" panose="020B0600070205080204" pitchFamily="34" charset="-128"/>
              </a:rPr>
              <a:t>Από την Ρωμαϊκή Αυτοκρατορία στα ευρωπαϊκά κράτη</a:t>
            </a:r>
            <a:r>
              <a:rPr lang="el-GR" altLang="en-US" dirty="0">
                <a:ea typeface="ＭＳ Ｐゴシック" panose="020B0600070205080204" pitchFamily="34" charset="-128"/>
              </a:rPr>
              <a:t>, Αλεξάνδρεια Αθήνα 1999.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Rohit </a:t>
            </a:r>
            <a:r>
              <a:rPr lang="en-US" altLang="en-US" dirty="0" err="1">
                <a:ea typeface="ＭＳ Ｐゴシック" panose="020B0600070205080204" pitchFamily="34" charset="-128"/>
              </a:rPr>
              <a:t>Majumbar</a:t>
            </a:r>
            <a:r>
              <a:rPr lang="en-US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Ιστορία της Ευρώπης</a:t>
            </a:r>
            <a:r>
              <a:rPr lang="el-GR" altLang="en-US" dirty="0">
                <a:ea typeface="ＭＳ Ｐゴシック" panose="020B0600070205080204" pitchFamily="34" charset="-128"/>
              </a:rPr>
              <a:t>,</a:t>
            </a:r>
            <a:r>
              <a:rPr lang="el-GR" altLang="en-US" i="1" dirty="0">
                <a:ea typeface="ＭＳ Ｐゴシック" panose="020B0600070205080204" pitchFamily="34" charset="-128"/>
              </a:rPr>
              <a:t> Από την Αναγέννηση μέχρι το τέλος του Ψυχρού Πολέμου</a:t>
            </a:r>
            <a:r>
              <a:rPr lang="el-GR" altLang="en-US" dirty="0">
                <a:ea typeface="ＭＳ Ｐゴシック" panose="020B0600070205080204" pitchFamily="34" charset="-128"/>
              </a:rPr>
              <a:t>, Αθήνα </a:t>
            </a:r>
            <a:r>
              <a:rPr lang="el-GR" altLang="en-US" dirty="0" err="1">
                <a:ea typeface="ＭＳ Ｐゴシック" panose="020B0600070205080204" pitchFamily="34" charset="-128"/>
              </a:rPr>
              <a:t>εκδ</a:t>
            </a:r>
            <a:r>
              <a:rPr lang="el-GR" altLang="en-US" dirty="0">
                <a:ea typeface="ＭＳ Ｐゴシック" panose="020B0600070205080204" pitchFamily="34" charset="-128"/>
              </a:rPr>
              <a:t>. </a:t>
            </a:r>
            <a:r>
              <a:rPr lang="el-GR" altLang="en-US" dirty="0" err="1">
                <a:ea typeface="ＭＳ Ｐゴシック" panose="020B0600070205080204" pitchFamily="34" charset="-128"/>
              </a:rPr>
              <a:t>Παπαζήση</a:t>
            </a:r>
            <a:r>
              <a:rPr lang="el-GR" altLang="en-US" dirty="0">
                <a:ea typeface="ＭＳ Ｐゴシック" panose="020B0600070205080204" pitchFamily="34" charset="-128"/>
              </a:rPr>
              <a:t> 2023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John Merriman, </a:t>
            </a:r>
            <a:r>
              <a:rPr lang="el-GR" altLang="en-US" i="1" dirty="0" err="1">
                <a:ea typeface="ＭＳ Ｐゴシック" panose="020B0600070205080204" pitchFamily="34" charset="-128"/>
              </a:rPr>
              <a:t>Ιστορ</a:t>
            </a:r>
            <a:r>
              <a:rPr lang="en-US" altLang="en-US" i="1" dirty="0" err="1">
                <a:ea typeface="ＭＳ Ｐゴシック" panose="020B0600070205080204" pitchFamily="34" charset="-128"/>
              </a:rPr>
              <a:t>ί</a:t>
            </a:r>
            <a:r>
              <a:rPr lang="el-GR" altLang="en-US" i="1" dirty="0">
                <a:ea typeface="ＭＳ Ｐゴシック" panose="020B0600070205080204" pitchFamily="34" charset="-128"/>
              </a:rPr>
              <a:t>α της Νεότερης Ευρώπης, Από την Αναγέννηση μέχρι σήμερα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dirty="0" err="1">
                <a:ea typeface="ＭＳ Ｐゴシック" panose="020B0600070205080204" pitchFamily="34" charset="-128"/>
              </a:rPr>
              <a:t>εκδ</a:t>
            </a:r>
            <a:r>
              <a:rPr lang="el-GR" altLang="en-US" dirty="0">
                <a:ea typeface="ＭＳ Ｐゴシック" panose="020B0600070205080204" pitchFamily="34" charset="-128"/>
              </a:rPr>
              <a:t>. Πεδίο 2022.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E</a:t>
            </a:r>
            <a:r>
              <a:rPr lang="el-GR" altLang="en-US" dirty="0">
                <a:ea typeface="ＭＳ Ｐゴシック" panose="020B0600070205080204" pitchFamily="34" charset="-128"/>
              </a:rPr>
              <a:t>.</a:t>
            </a:r>
            <a:r>
              <a:rPr lang="en-US" altLang="en-US" dirty="0">
                <a:ea typeface="ＭＳ Ｐゴシック" panose="020B0600070205080204" pitchFamily="34" charset="-128"/>
              </a:rPr>
              <a:t>M</a:t>
            </a:r>
            <a:r>
              <a:rPr lang="el-GR" altLang="en-US" dirty="0">
                <a:ea typeface="ＭＳ Ｐゴシック" panose="020B0600070205080204" pitchFamily="34" charset="-128"/>
              </a:rPr>
              <a:t>. </a:t>
            </a:r>
            <a:r>
              <a:rPr lang="en-US" altLang="en-US" dirty="0">
                <a:ea typeface="ＭＳ Ｐゴシック" panose="020B0600070205080204" pitchFamily="34" charset="-128"/>
              </a:rPr>
              <a:t>Burns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Εισαγωγή στην Ιστορία και τον Πολιτισμό της Νεότερης Ευρώπης</a:t>
            </a:r>
            <a:r>
              <a:rPr lang="el-GR" altLang="en-US" dirty="0">
                <a:ea typeface="ＭＳ Ｐゴシック" panose="020B0600070205080204" pitchFamily="34" charset="-128"/>
              </a:rPr>
              <a:t>, Επίκεντρο Αθήνα. 2005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553237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1AB5-1A99-1050-B771-96DA890B1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Γενικά θέματα της Πρώιμης Νεότερης Ευρωπαϊκής Ιστορίας 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4399D-70C3-559C-F63E-FE229C8636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dirty="0" err="1">
                <a:ea typeface="ＭＳ Ｐゴシック" panose="020B0600070205080204" pitchFamily="34" charset="-128"/>
              </a:rPr>
              <a:t>Μάρκ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dirty="0" err="1">
                <a:ea typeface="ＭＳ Ｐゴシック" panose="020B0600070205080204" pitchFamily="34" charset="-128"/>
              </a:rPr>
              <a:t>Μπλόχ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dirty="0" err="1">
                <a:ea typeface="ＭＳ Ｐゴシック" panose="020B0600070205080204" pitchFamily="34" charset="-128"/>
              </a:rPr>
              <a:t>Λουσιέν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dirty="0" err="1">
                <a:ea typeface="ＭＳ Ｐゴシック" panose="020B0600070205080204" pitchFamily="34" charset="-128"/>
              </a:rPr>
              <a:t>Φέβρ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dirty="0" err="1">
                <a:ea typeface="ＭＳ Ｐゴシック" panose="020B0600070205080204" pitchFamily="34" charset="-128"/>
              </a:rPr>
              <a:t>Φερνάρντ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dirty="0" err="1">
                <a:ea typeface="ＭＳ Ｐゴシック" panose="020B0600070205080204" pitchFamily="34" charset="-128"/>
              </a:rPr>
              <a:t>Μπρωντέλ</a:t>
            </a:r>
            <a:r>
              <a:rPr lang="el-GR" altLang="en-US" dirty="0">
                <a:ea typeface="ＭＳ Ｐゴシック" panose="020B0600070205080204" pitchFamily="34" charset="-128"/>
              </a:rPr>
              <a:t>, Ε. </a:t>
            </a:r>
            <a:r>
              <a:rPr lang="el-GR" altLang="en-US" dirty="0" err="1">
                <a:ea typeface="ＭＳ Ｐゴシック" panose="020B0600070205080204" pitchFamily="34" charset="-128"/>
              </a:rPr>
              <a:t>Λε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dirty="0" err="1">
                <a:ea typeface="ＭＳ Ｐゴシック" panose="020B0600070205080204" pitchFamily="34" charset="-128"/>
              </a:rPr>
              <a:t>Ρουά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dirty="0" err="1">
                <a:ea typeface="ＭＳ Ｐゴシック" panose="020B0600070205080204" pitchFamily="34" charset="-128"/>
              </a:rPr>
              <a:t>Λαντουρύ</a:t>
            </a:r>
            <a:r>
              <a:rPr lang="el-GR" altLang="en-US" dirty="0">
                <a:ea typeface="ＭＳ Ｐゴシック" panose="020B0600070205080204" pitchFamily="34" charset="-128"/>
              </a:rPr>
              <a:t>, Κρίστοφερ </a:t>
            </a:r>
            <a:r>
              <a:rPr lang="el-GR" altLang="en-US" dirty="0" err="1">
                <a:ea typeface="ＭＳ Ｐゴシック" panose="020B0600070205080204" pitchFamily="34" charset="-128"/>
              </a:rPr>
              <a:t>Χιλλ</a:t>
            </a:r>
            <a:r>
              <a:rPr lang="el-GR" altLang="en-US" dirty="0">
                <a:ea typeface="ＭＳ Ｐゴシック" panose="020B0600070205080204" pitchFamily="34" charset="-128"/>
              </a:rPr>
              <a:t>, Έρικ </a:t>
            </a:r>
            <a:r>
              <a:rPr lang="el-GR" altLang="en-US" dirty="0" err="1">
                <a:ea typeface="ＭＳ Ｐゴシック" panose="020B0600070205080204" pitchFamily="34" charset="-128"/>
              </a:rPr>
              <a:t>Χοπσμπάουμ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Κείμενα Ευρωπαϊκής Ιστορίας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dirty="0" err="1">
                <a:ea typeface="ＭＳ Ｐゴシック" panose="020B0600070205080204" pitchFamily="34" charset="-128"/>
              </a:rPr>
              <a:t>Παπαζήσης</a:t>
            </a:r>
            <a:r>
              <a:rPr lang="el-GR" altLang="en-US" dirty="0">
                <a:ea typeface="ＭＳ Ｐゴシック" panose="020B0600070205080204" pitchFamily="34" charset="-128"/>
              </a:rPr>
              <a:t> 1985.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Norman Davies, </a:t>
            </a:r>
            <a:r>
              <a:rPr lang="el-GR" altLang="en-US" i="1" dirty="0">
                <a:ea typeface="ＭＳ Ｐゴシック" panose="020B0600070205080204" pitchFamily="34" charset="-128"/>
              </a:rPr>
              <a:t>Ιστορία της Ευρώπης</a:t>
            </a:r>
            <a:r>
              <a:rPr lang="el-GR" altLang="en-US" dirty="0">
                <a:ea typeface="ＭＳ Ｐゴシック" panose="020B0600070205080204" pitchFamily="34" charset="-128"/>
              </a:rPr>
              <a:t>, Τόμος </a:t>
            </a:r>
            <a:r>
              <a:rPr lang="el-GR" altLang="en-US" dirty="0" err="1">
                <a:ea typeface="ＭＳ Ｐゴシック" panose="020B0600070205080204" pitchFamily="34" charset="-128"/>
              </a:rPr>
              <a:t>Α΄Νεφέλη</a:t>
            </a:r>
            <a:r>
              <a:rPr lang="el-GR" altLang="en-US" dirty="0">
                <a:ea typeface="ＭＳ Ｐゴシック" panose="020B0600070205080204" pitchFamily="34" charset="-128"/>
              </a:rPr>
              <a:t>, 1997. 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Henry Kamen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Πρώιμη Νεότερη Ευρωπαϊκή Ιστορία</a:t>
            </a:r>
            <a:r>
              <a:rPr lang="el-GR" altLang="en-US" dirty="0">
                <a:ea typeface="ＭＳ Ｐゴシック" panose="020B0600070205080204" pitchFamily="34" charset="-128"/>
              </a:rPr>
              <a:t>, Μεταίχμιο Αθήνα 2002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Ελένη </a:t>
            </a:r>
            <a:r>
              <a:rPr lang="el-GR" altLang="en-US" dirty="0" err="1">
                <a:ea typeface="ＭＳ Ｐゴシック" panose="020B0600070205080204" pitchFamily="34" charset="-128"/>
              </a:rPr>
              <a:t>Αρβελέρ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n-US" altLang="en-US" dirty="0">
                <a:ea typeface="ＭＳ Ｐゴシック" panose="020B0600070205080204" pitchFamily="34" charset="-128"/>
              </a:rPr>
              <a:t>Maurice Aymard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Οι Ευρωπαίοι, Νεότερη και Σύγχρονη Εποχή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dirty="0" err="1">
                <a:ea typeface="ＭＳ Ｐゴシック" panose="020B0600070205080204" pitchFamily="34" charset="-128"/>
              </a:rPr>
              <a:t>Σαββάλας</a:t>
            </a:r>
            <a:r>
              <a:rPr lang="el-GR" altLang="en-US" dirty="0">
                <a:ea typeface="ＭＳ Ｐゴシック" panose="020B0600070205080204" pitchFamily="34" charset="-128"/>
              </a:rPr>
              <a:t> 2003.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endParaRPr lang="el-GR" altLang="en-US" dirty="0">
              <a:ea typeface="ＭＳ Ｐゴシック" panose="020B0600070205080204" pitchFamily="34" charset="-128"/>
            </a:endParaRP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1713523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B2321-B49F-19C4-9907-49E3AADC8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Αναγέννηση Ουμανισμός Μεταρρύθμιση: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A0559-883B-8FA1-6A8E-1D6F7596AD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altLang="en-US" dirty="0" err="1">
                <a:ea typeface="ＭＳ Ｐゴシック" panose="020B0600070205080204" pitchFamily="34" charset="-128"/>
              </a:rPr>
              <a:t>Γιάκομπ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dirty="0" err="1">
                <a:ea typeface="ＭＳ Ｐゴシック" panose="020B0600070205080204" pitchFamily="34" charset="-128"/>
              </a:rPr>
              <a:t>Μπούρκχαρτ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 Πολιτισμός της Αναγέννησης στην Ιταλία</a:t>
            </a:r>
            <a:r>
              <a:rPr lang="el-GR" altLang="en-US" dirty="0">
                <a:ea typeface="ＭＳ Ｐゴシック" panose="020B0600070205080204" pitchFamily="34" charset="-128"/>
              </a:rPr>
              <a:t>, Νεφέλη 1997.</a:t>
            </a:r>
          </a:p>
          <a:p>
            <a:pPr algn="just"/>
            <a:r>
              <a:rPr lang="el-GR" altLang="en-US" dirty="0">
                <a:ea typeface="ＭＳ Ｐゴシック" panose="020B0600070205080204" pitchFamily="34" charset="-128"/>
              </a:rPr>
              <a:t> Κώστας </a:t>
            </a:r>
            <a:r>
              <a:rPr lang="el-GR" altLang="en-US" dirty="0" err="1">
                <a:ea typeface="ＭＳ Ｐゴシック" panose="020B0600070205080204" pitchFamily="34" charset="-128"/>
              </a:rPr>
              <a:t>Γαγανάκης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 πόλεμος των λέξεων, θρησκευτική διαμάχη και προπαγάνδα στη Γαλλία τον καιρό της νύχτας του Αγίου Βαρθολομαίου</a:t>
            </a:r>
            <a:r>
              <a:rPr lang="el-GR" altLang="en-US" dirty="0">
                <a:ea typeface="ＭＳ Ｐゴシック" panose="020B0600070205080204" pitchFamily="34" charset="-128"/>
              </a:rPr>
              <a:t>, Νεφέλη Αθήνα 2003.</a:t>
            </a:r>
          </a:p>
          <a:p>
            <a:pPr algn="just"/>
            <a:r>
              <a:rPr lang="el-GR" altLang="en-US" dirty="0">
                <a:ea typeface="ＭＳ Ｐゴシック" panose="020B0600070205080204" pitchFamily="34" charset="-128"/>
              </a:rPr>
              <a:t>Φωτεινή </a:t>
            </a:r>
            <a:r>
              <a:rPr lang="el-GR" altLang="en-US" dirty="0" err="1">
                <a:ea typeface="ＭＳ Ｐゴシック" panose="020B0600070205080204" pitchFamily="34" charset="-128"/>
              </a:rPr>
              <a:t>Ντάνου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«Προδότες της Βασίλισσας και του έθνους» Καθολικισμός και λόγος περί προδοσίας στην Ελισαβετιανή προπαγάνδα (1558-1585), </a:t>
            </a:r>
            <a:r>
              <a:rPr lang="el-GR" altLang="en-US" dirty="0">
                <a:ea typeface="ＭＳ Ｐゴシック" panose="020B0600070205080204" pitchFamily="34" charset="-128"/>
              </a:rPr>
              <a:t>Ηρόδοτος 2013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759561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F2499-714A-BDE6-AA80-D8DE6BA8B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Οικονομία και Υλικός Πολιτισμός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9D08CC-72C7-2BF4-B361-29F079223D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Carlo Cipolla</a:t>
            </a:r>
            <a:r>
              <a:rPr lang="el-GR" altLang="en-US" dirty="0">
                <a:ea typeface="ＭＳ Ｐゴシック" panose="020B0600070205080204" pitchFamily="34" charset="-128"/>
              </a:rPr>
              <a:t>,</a:t>
            </a:r>
            <a:r>
              <a:rPr lang="el-GR" altLang="en-US" i="1" dirty="0">
                <a:ea typeface="ＭＳ Ｐゴシック" panose="020B0600070205080204" pitchFamily="34" charset="-128"/>
              </a:rPr>
              <a:t> Η Ευρώπη πριν την βιομηχανική επανάσταση, κοινωνία και οικονομία, 1000-1700 μ.Χ.</a:t>
            </a:r>
            <a:r>
              <a:rPr lang="el-GR" altLang="en-US" dirty="0">
                <a:ea typeface="ＭＳ Ｐゴシック" panose="020B0600070205080204" pitchFamily="34" charset="-128"/>
              </a:rPr>
              <a:t>, Θεμέλιο, 1980.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Landes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 πλούτος και η φτώχεια των εθνών</a:t>
            </a:r>
            <a:r>
              <a:rPr lang="el-GR" altLang="en-US" dirty="0">
                <a:ea typeface="ＭＳ Ｐゴシック" panose="020B0600070205080204" pitchFamily="34" charset="-128"/>
              </a:rPr>
              <a:t>, Λιβάνης 2005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Werner Rosener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Οι αγρότες στη Ευρώπη</a:t>
            </a:r>
            <a:r>
              <a:rPr lang="el-GR" altLang="en-US" dirty="0">
                <a:ea typeface="ＭＳ Ｐゴシック" panose="020B0600070205080204" pitchFamily="34" charset="-128"/>
              </a:rPr>
              <a:t>, Αθήνα Ελληνικά Γράμματα 1999.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Fernard Braudel</a:t>
            </a:r>
            <a:r>
              <a:rPr lang="el-GR" altLang="en-US" dirty="0">
                <a:ea typeface="ＭＳ Ｐゴシック" panose="020B0600070205080204" pitchFamily="34" charset="-128"/>
              </a:rPr>
              <a:t> –</a:t>
            </a:r>
            <a:r>
              <a:rPr lang="en-US" altLang="en-US" dirty="0">
                <a:ea typeface="ＭＳ Ｐゴシック" panose="020B0600070205080204" pitchFamily="34" charset="-128"/>
              </a:rPr>
              <a:t>George Duby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Η Μεσόγειος, Άνθρωποι και Πολιτισμική Κληρονομιά</a:t>
            </a:r>
            <a:r>
              <a:rPr lang="el-GR" altLang="en-US" dirty="0">
                <a:ea typeface="ＭＳ Ｐゴシック" panose="020B0600070205080204" pitchFamily="34" charset="-128"/>
              </a:rPr>
              <a:t>, Αθήνα Αλεξάνδρεια 1990.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Fernard Braudel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 χώρος και η ιστορία</a:t>
            </a:r>
            <a:r>
              <a:rPr lang="el-GR" altLang="en-US" dirty="0">
                <a:ea typeface="ＭＳ Ｐゴシック" panose="020B0600070205080204" pitchFamily="34" charset="-128"/>
              </a:rPr>
              <a:t>, Αθήνα Αλεξάνδρεια 1990.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Fernard Braudel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Υλικός Πολιτισμός και Καπιταλισμός</a:t>
            </a:r>
            <a:r>
              <a:rPr lang="el-GR" altLang="en-US" dirty="0">
                <a:ea typeface="ＭＳ Ｐゴシック" panose="020B0600070205080204" pitchFamily="34" charset="-128"/>
              </a:rPr>
              <a:t>, Αθήνα ΑΤΕ 2005.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Rodney Hilton</a:t>
            </a:r>
            <a:r>
              <a:rPr lang="el-GR" altLang="en-US" dirty="0">
                <a:ea typeface="ＭＳ Ｐゴシック" panose="020B0600070205080204" pitchFamily="34" charset="-128"/>
              </a:rPr>
              <a:t>, (</a:t>
            </a:r>
            <a:r>
              <a:rPr lang="en-US" altLang="en-US" dirty="0">
                <a:ea typeface="ＭＳ Ｐゴシック" panose="020B0600070205080204" pitchFamily="34" charset="-128"/>
              </a:rPr>
              <a:t>ed</a:t>
            </a:r>
            <a:r>
              <a:rPr lang="el-GR" altLang="en-US" dirty="0">
                <a:ea typeface="ＭＳ Ｐゴシック" panose="020B0600070205080204" pitchFamily="34" charset="-128"/>
              </a:rPr>
              <a:t>.) </a:t>
            </a:r>
            <a:r>
              <a:rPr lang="el-GR" altLang="en-US" i="1" dirty="0">
                <a:ea typeface="ＭＳ Ｐゴシック" panose="020B0600070205080204" pitchFamily="34" charset="-128"/>
              </a:rPr>
              <a:t>Η μετάβαση από την φεουδαρχία στον καπιταλισμό</a:t>
            </a:r>
            <a:r>
              <a:rPr lang="el-GR" altLang="en-US" dirty="0">
                <a:ea typeface="ＭＳ Ｐゴシック" panose="020B0600070205080204" pitchFamily="34" charset="-128"/>
              </a:rPr>
              <a:t>, Θεμέλιο Αθήνα 1986.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Massimo </a:t>
            </a:r>
            <a:r>
              <a:rPr lang="en-US" altLang="en-US" dirty="0" err="1">
                <a:ea typeface="ＭＳ Ｐゴシック" panose="020B0600070205080204" pitchFamily="34" charset="-128"/>
              </a:rPr>
              <a:t>Montari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Πείνα και Αφθονία στην Ευρώπη</a:t>
            </a:r>
            <a:r>
              <a:rPr lang="el-GR" altLang="en-US" dirty="0">
                <a:ea typeface="ＭＳ Ｐゴシック" panose="020B0600070205080204" pitchFamily="34" charset="-128"/>
              </a:rPr>
              <a:t>, Αθήνα Ελληνικά Γράμματα, 1997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064790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94D2-7547-6986-7C78-E8B1337CC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				Κοινωνία:</a:t>
            </a:r>
            <a:br>
              <a:rPr lang="el-GR" altLang="en-US" dirty="0">
                <a:ea typeface="ＭＳ Ｐゴシック" panose="020B0600070205080204" pitchFamily="34" charset="-128"/>
              </a:rPr>
            </a:b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89275-C0ED-E80F-8621-6D22DD846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l-GR" altLang="en-US" dirty="0" err="1">
                <a:ea typeface="ＭＳ Ｐゴシック" panose="020B0600070205080204" pitchFamily="34" charset="-128"/>
              </a:rPr>
              <a:t>Νόμπερτ</a:t>
            </a:r>
            <a:r>
              <a:rPr lang="el-GR" altLang="en-US" dirty="0">
                <a:ea typeface="ＭＳ Ｐゴシック" panose="020B0600070205080204" pitchFamily="34" charset="-128"/>
              </a:rPr>
              <a:t> Ελιάς, </a:t>
            </a:r>
            <a:r>
              <a:rPr lang="el-GR" altLang="en-US" i="1" dirty="0">
                <a:ea typeface="ＭＳ Ｐゴシック" panose="020B0600070205080204" pitchFamily="34" charset="-128"/>
              </a:rPr>
              <a:t>Η εξέλιξη του Πολιτισμού, Ήθη και κοινωνική συμπεριφορά στη Νεότερη Ευρώπη</a:t>
            </a:r>
            <a:r>
              <a:rPr lang="el-GR" altLang="en-US" dirty="0">
                <a:ea typeface="ＭＳ Ｐゴシック" panose="020B0600070205080204" pitchFamily="34" charset="-128"/>
              </a:rPr>
              <a:t>, Νεφέλη 1997. </a:t>
            </a:r>
          </a:p>
          <a:p>
            <a:pPr algn="just"/>
            <a:r>
              <a:rPr lang="el-GR" altLang="en-US" dirty="0" err="1">
                <a:ea typeface="ＭＳ Ｐゴシック" panose="020B0600070205080204" pitchFamily="34" charset="-128"/>
              </a:rPr>
              <a:t>Νόμπερτ</a:t>
            </a:r>
            <a:r>
              <a:rPr lang="el-GR" altLang="en-US" dirty="0">
                <a:ea typeface="ＭＳ Ｐゴシック" panose="020B0600070205080204" pitchFamily="34" charset="-128"/>
              </a:rPr>
              <a:t> Ελιάς, </a:t>
            </a:r>
            <a:r>
              <a:rPr lang="el-GR" altLang="en-US" i="1" dirty="0">
                <a:ea typeface="ＭＳ Ｐゴシック" panose="020B0600070205080204" pitchFamily="34" charset="-128"/>
              </a:rPr>
              <a:t>Η εξέλιξη του Πολιτισμού, </a:t>
            </a:r>
            <a:r>
              <a:rPr lang="el-GR" altLang="en-US" i="1" dirty="0" err="1">
                <a:ea typeface="ＭＳ Ｐゴシック" panose="020B0600070205080204" pitchFamily="34" charset="-128"/>
              </a:rPr>
              <a:t>Κοινωνιογενετικές</a:t>
            </a:r>
            <a:r>
              <a:rPr lang="el-GR" altLang="en-US" i="1" dirty="0">
                <a:ea typeface="ＭＳ Ｐゴシック" panose="020B0600070205080204" pitchFamily="34" charset="-128"/>
              </a:rPr>
              <a:t> και ψυχογενετικές έρευνες</a:t>
            </a:r>
            <a:r>
              <a:rPr lang="el-GR" altLang="en-US" dirty="0">
                <a:ea typeface="ＭＳ Ｐゴシック" panose="020B0600070205080204" pitchFamily="34" charset="-128"/>
              </a:rPr>
              <a:t>, Νεφέλη 1997.</a:t>
            </a:r>
          </a:p>
          <a:p>
            <a:pPr algn="just"/>
            <a:r>
              <a:rPr lang="el-GR" altLang="en-US" dirty="0" err="1">
                <a:ea typeface="ＭＳ Ｐゴシック" panose="020B0600070205080204" pitchFamily="34" charset="-128"/>
              </a:rPr>
              <a:t>Βερνέρ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dirty="0" err="1">
                <a:ea typeface="ＭＳ Ｐゴシック" panose="020B0600070205080204" pitchFamily="34" charset="-128"/>
              </a:rPr>
              <a:t>Ζομπάρτ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 Αστός</a:t>
            </a:r>
            <a:r>
              <a:rPr lang="el-GR" altLang="en-US" dirty="0">
                <a:ea typeface="ＭＳ Ｐゴシック" panose="020B0600070205080204" pitchFamily="34" charset="-128"/>
              </a:rPr>
              <a:t>, Νεφέλη 1998.</a:t>
            </a:r>
          </a:p>
          <a:p>
            <a:pPr algn="just"/>
            <a:r>
              <a:rPr lang="en-US" altLang="en-US" dirty="0">
                <a:ea typeface="ＭＳ Ｐゴシック" panose="020B0600070205080204" pitchFamily="34" charset="-128"/>
              </a:rPr>
              <a:t>Carlo Ginzburg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Το τυρί και τα σκουλήκια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 κόσμος ενός μυλωνά του 16</a:t>
            </a:r>
            <a:r>
              <a:rPr lang="el-GR" altLang="en-US" i="1" baseline="30000" dirty="0">
                <a:ea typeface="ＭＳ Ｐゴシック" panose="020B0600070205080204" pitchFamily="34" charset="-128"/>
              </a:rPr>
              <a:t>ου</a:t>
            </a:r>
            <a:r>
              <a:rPr lang="el-GR" altLang="en-US" i="1" dirty="0">
                <a:ea typeface="ＭＳ Ｐゴシック" panose="020B0600070205080204" pitchFamily="34" charset="-128"/>
              </a:rPr>
              <a:t> αιώνα</a:t>
            </a:r>
            <a:r>
              <a:rPr lang="el-GR" altLang="en-US" dirty="0">
                <a:ea typeface="ＭＳ Ｐゴシック" panose="020B0600070205080204" pitchFamily="34" charset="-128"/>
              </a:rPr>
              <a:t>, Αλεξάνδρεια, Αθήνα 1994.</a:t>
            </a:r>
          </a:p>
          <a:p>
            <a:pPr algn="just"/>
            <a:r>
              <a:rPr lang="el-GR" altLang="en-US" dirty="0" err="1">
                <a:ea typeface="ＭＳ Ｐゴシック" panose="020B0600070205080204" pitchFamily="34" charset="-128"/>
              </a:rPr>
              <a:t>Χάφτον</a:t>
            </a:r>
            <a:r>
              <a:rPr lang="el-GR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dirty="0" err="1">
                <a:ea typeface="ＭＳ Ｐゴシック" panose="020B0600070205080204" pitchFamily="34" charset="-128"/>
              </a:rPr>
              <a:t>Όουλεν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Ιστορία των Γυναικών στην Ευρώπη 1500-1800</a:t>
            </a:r>
            <a:r>
              <a:rPr lang="el-GR" altLang="en-US" dirty="0">
                <a:ea typeface="ＭＳ Ｐゴシック" panose="020B0600070205080204" pitchFamily="34" charset="-128"/>
              </a:rPr>
              <a:t> Αθήνα Νεφέλη 2003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071296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25E86-75EF-D3E0-BA45-43974AB71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				Μαγεία: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BF1D3-B531-736B-473F-F88063C41A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en-US" dirty="0">
                <a:ea typeface="ＭＳ Ｐゴシック" panose="020B0600070205080204" pitchFamily="34" charset="-128"/>
              </a:rPr>
              <a:t>Silvia Federici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 </a:t>
            </a:r>
            <a:r>
              <a:rPr lang="el-GR" altLang="en-US" i="1" dirty="0" err="1">
                <a:ea typeface="ＭＳ Ｐゴシック" panose="020B0600070205080204" pitchFamily="34" charset="-128"/>
              </a:rPr>
              <a:t>Κάλιμπαν</a:t>
            </a:r>
            <a:r>
              <a:rPr lang="el-GR" altLang="en-US" i="1" dirty="0">
                <a:ea typeface="ＭＳ Ｐゴシック" panose="020B0600070205080204" pitchFamily="34" charset="-128"/>
              </a:rPr>
              <a:t> και η μάγισσα. Γυναίκες, σώμα και πρωταρχική συσσώρευση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dirty="0" err="1">
                <a:ea typeface="ＭＳ Ｐゴシック" panose="020B0600070205080204" pitchFamily="34" charset="-128"/>
              </a:rPr>
              <a:t>εκδ</a:t>
            </a:r>
            <a:r>
              <a:rPr lang="el-GR" altLang="en-US" dirty="0">
                <a:ea typeface="ＭＳ Ｐゴシック" panose="020B0600070205080204" pitchFamily="34" charset="-128"/>
              </a:rPr>
              <a:t>. Των Ξένων Αθήνα 2011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Daren Oldridge, </a:t>
            </a:r>
            <a:r>
              <a:rPr lang="en-US" altLang="en-US" i="1" dirty="0">
                <a:ea typeface="ＭＳ Ｐゴシック" panose="020B0600070205080204" pitchFamily="34" charset="-128"/>
              </a:rPr>
              <a:t>The Witchcraft Reader</a:t>
            </a:r>
            <a:r>
              <a:rPr lang="en-US" altLang="en-US" dirty="0">
                <a:ea typeface="ＭＳ Ｐゴシック" panose="020B0600070205080204" pitchFamily="34" charset="-128"/>
              </a:rPr>
              <a:t>, Routledge 2008</a:t>
            </a:r>
            <a:endParaRPr lang="el-GR" altLang="en-US" dirty="0">
              <a:ea typeface="ＭＳ Ｐゴシック" panose="020B0600070205080204" pitchFamily="34" charset="-128"/>
            </a:endParaRPr>
          </a:p>
          <a:p>
            <a:r>
              <a:rPr lang="en-GB" altLang="en-US" dirty="0">
                <a:ea typeface="ＭＳ Ｐゴシック" panose="020B0600070205080204" pitchFamily="34" charset="-128"/>
              </a:rPr>
              <a:t>Montague Summers, </a:t>
            </a:r>
            <a:r>
              <a:rPr lang="en-GB" altLang="en-US" i="1" dirty="0" err="1">
                <a:ea typeface="ＭＳ Ｐゴシック" panose="020B0600070205080204" pitchFamily="34" charset="-128"/>
              </a:rPr>
              <a:t>Maleus</a:t>
            </a:r>
            <a:r>
              <a:rPr lang="en-GB" altLang="en-US" i="1" dirty="0">
                <a:ea typeface="ＭＳ Ｐゴシック" panose="020B0600070205080204" pitchFamily="34" charset="-128"/>
              </a:rPr>
              <a:t> Maleficarum,</a:t>
            </a:r>
            <a:r>
              <a:rPr lang="en-GB" altLang="en-US" dirty="0">
                <a:ea typeface="ＭＳ Ｐゴシック" panose="020B0600070205080204" pitchFamily="34" charset="-128"/>
              </a:rPr>
              <a:t> Kessinger Publishing 2004</a:t>
            </a:r>
            <a:endParaRPr lang="el-GR" altLang="en-US" dirty="0">
              <a:ea typeface="ＭＳ Ｐゴシック" panose="020B0600070205080204" pitchFamily="34" charset="-128"/>
            </a:endParaRPr>
          </a:p>
          <a:p>
            <a:r>
              <a:rPr lang="en-GB" altLang="en-US" dirty="0">
                <a:ea typeface="ＭＳ Ｐゴシック" panose="020B0600070205080204" pitchFamily="34" charset="-128"/>
              </a:rPr>
              <a:t>Carlo Ginsburg, </a:t>
            </a:r>
            <a:r>
              <a:rPr lang="en-GB" altLang="en-US" i="1" dirty="0">
                <a:ea typeface="ＭＳ Ｐゴシック" panose="020B0600070205080204" pitchFamily="34" charset="-128"/>
              </a:rPr>
              <a:t>The Night Battles, Witchcraft and Agrarian Cults in the sixteenth and seventeenth Centuries</a:t>
            </a:r>
            <a:r>
              <a:rPr lang="en-GB" altLang="en-US" dirty="0">
                <a:ea typeface="ＭＳ Ｐゴシック" panose="020B0600070205080204" pitchFamily="34" charset="-128"/>
              </a:rPr>
              <a:t>, </a:t>
            </a:r>
            <a:endParaRPr lang="el-GR" altLang="en-US" dirty="0">
              <a:ea typeface="ＭＳ Ｐゴシック" panose="020B0600070205080204" pitchFamily="34" charset="-128"/>
            </a:endParaRPr>
          </a:p>
          <a:p>
            <a:r>
              <a:rPr lang="en-GB" altLang="en-US" dirty="0">
                <a:ea typeface="ＭＳ Ｐゴシック" panose="020B0600070205080204" pitchFamily="34" charset="-128"/>
              </a:rPr>
              <a:t>Brian Levack </a:t>
            </a:r>
            <a:r>
              <a:rPr lang="en-GB" altLang="en-US" i="1" dirty="0">
                <a:ea typeface="ＭＳ Ｐゴシック" panose="020B0600070205080204" pitchFamily="34" charset="-128"/>
              </a:rPr>
              <a:t>The Witchcraft Hunt in Early Modern Europe</a:t>
            </a:r>
            <a:r>
              <a:rPr lang="en-GB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ea typeface="ＭＳ Ｐゴシック" panose="020B0600070205080204" pitchFamily="34" charset="-128"/>
              </a:rPr>
              <a:t>Longman</a:t>
            </a:r>
            <a:endParaRPr lang="el-GR" altLang="en-US" dirty="0">
              <a:ea typeface="ＭＳ Ｐゴシック" panose="020B0600070205080204" pitchFamily="34" charset="-128"/>
            </a:endParaRP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2781614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FD4B2-7795-6F17-113C-8A1C3F354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				Απολυταρχία: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0831A-E8EA-3D86-C8A5-EA670CDF5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Perry Anderson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Το απολυταρχικό κράτος</a:t>
            </a:r>
            <a:r>
              <a:rPr lang="el-GR" altLang="en-US" dirty="0">
                <a:ea typeface="ＭＳ Ｐゴシック" panose="020B0600070205080204" pitchFamily="34" charset="-128"/>
              </a:rPr>
              <a:t>, Οδυσσέας 1974.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Thomas Hobbes </a:t>
            </a:r>
            <a:r>
              <a:rPr lang="el-GR" altLang="en-US" i="1" dirty="0">
                <a:ea typeface="ＭＳ Ｐゴシック" panose="020B0600070205080204" pitchFamily="34" charset="-128"/>
              </a:rPr>
              <a:t>Λεβιάθαν(1651) Ή Ύλη, Μορφή και Εξουσία μιας Εκκλησιαστικής και Λαϊκής Πολιτικής Κοινότητας</a:t>
            </a:r>
            <a:r>
              <a:rPr lang="el-GR" altLang="en-US" dirty="0">
                <a:ea typeface="ＭＳ Ｐゴシック" panose="020B0600070205080204" pitchFamily="34" charset="-128"/>
              </a:rPr>
              <a:t>, τόμος Α’ και Β’, Αθήνα Γνώση 1989. 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4313350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7E414-97BC-B78C-5FCF-028740488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solidFill>
                  <a:schemeClr val="tx1"/>
                </a:solidFill>
                <a:ea typeface="ＭＳ Ｐゴシック" panose="020B0600070205080204" pitchFamily="34" charset="-128"/>
              </a:rPr>
              <a:t>Διαφωτισμός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31024-1AEC-612B-C674-EC0E0E1AB4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0798" y="1837200"/>
            <a:ext cx="10515600" cy="4351338"/>
          </a:xfrm>
        </p:spPr>
        <p:txBody>
          <a:bodyPr>
            <a:normAutofit/>
          </a:bodyPr>
          <a:lstStyle/>
          <a:p>
            <a:endParaRPr lang="el-GR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Norman </a:t>
            </a:r>
            <a:r>
              <a:rPr lang="en-US" altLang="en-US" dirty="0" err="1">
                <a:ea typeface="ＭＳ Ｐゴシック" panose="020B0600070205080204" pitchFamily="34" charset="-128"/>
              </a:rPr>
              <a:t>Hapmson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Ο Διαφωτισμός, μια αποτίμηση για τις παραδοχές τις θέσεις και τις αξίες του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dirty="0" err="1">
                <a:ea typeface="ＭＳ Ｐゴシック" panose="020B0600070205080204" pitchFamily="34" charset="-128"/>
              </a:rPr>
              <a:t>εκδ</a:t>
            </a:r>
            <a:r>
              <a:rPr lang="el-GR" altLang="en-US" dirty="0">
                <a:ea typeface="ＭＳ Ｐゴシック" panose="020B0600070205080204" pitchFamily="34" charset="-128"/>
              </a:rPr>
              <a:t>. </a:t>
            </a:r>
            <a:r>
              <a:rPr lang="el-GR" altLang="en-US" dirty="0" err="1">
                <a:ea typeface="ＭＳ Ｐゴシック" panose="020B0600070205080204" pitchFamily="34" charset="-128"/>
              </a:rPr>
              <a:t>Παπαζήση</a:t>
            </a:r>
            <a:r>
              <a:rPr lang="el-GR" altLang="en-US" dirty="0">
                <a:ea typeface="ＭＳ Ｐゴシック" panose="020B0600070205080204" pitchFamily="34" charset="-128"/>
              </a:rPr>
              <a:t> 1995.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Jonathan Israel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Η Ευρώπη και Ριζοσπαστικός Διαφωτισμός</a:t>
            </a:r>
            <a:r>
              <a:rPr lang="el-GR" altLang="en-US" dirty="0">
                <a:ea typeface="ＭＳ Ｐゴシック" panose="020B0600070205080204" pitchFamily="34" charset="-128"/>
              </a:rPr>
              <a:t>, ΚΝΕ, Αθήνα 2005.</a:t>
            </a:r>
          </a:p>
          <a:p>
            <a:r>
              <a:rPr lang="en-US" altLang="en-US" dirty="0" err="1">
                <a:ea typeface="ＭＳ Ｐゴシック" panose="020B0600070205080204" pitchFamily="34" charset="-128"/>
              </a:rPr>
              <a:t>Medelson</a:t>
            </a:r>
            <a:r>
              <a:rPr lang="en-US" altLang="en-US" dirty="0">
                <a:ea typeface="ＭＳ Ｐゴシック" panose="020B0600070205080204" pitchFamily="34" charset="-128"/>
              </a:rPr>
              <a:t>, Kant, Hamann, Wieland, Riem, Herder, Lessing, Erhard, Schiller, </a:t>
            </a:r>
            <a:r>
              <a:rPr lang="el-GR" altLang="en-US" i="1" dirty="0">
                <a:ea typeface="ＭＳ Ｐゴシック" panose="020B0600070205080204" pitchFamily="34" charset="-128"/>
              </a:rPr>
              <a:t>Τι είναι Διαφωτισμός</a:t>
            </a:r>
            <a:r>
              <a:rPr lang="en-GB" altLang="en-US" i="1" dirty="0">
                <a:ea typeface="ＭＳ Ｐゴシック" panose="020B0600070205080204" pitchFamily="34" charset="-128"/>
              </a:rPr>
              <a:t>,</a:t>
            </a:r>
            <a:r>
              <a:rPr lang="en-GB" altLang="en-US" dirty="0">
                <a:ea typeface="ＭＳ Ｐゴシック" panose="020B0600070205080204" pitchFamily="34" charset="-128"/>
              </a:rPr>
              <a:t> </a:t>
            </a:r>
            <a:r>
              <a:rPr lang="el-GR" altLang="en-US" dirty="0" err="1">
                <a:ea typeface="ＭＳ Ｐゴシック" panose="020B0600070205080204" pitchFamily="34" charset="-128"/>
              </a:rPr>
              <a:t>εκδ</a:t>
            </a:r>
            <a:r>
              <a:rPr lang="en-GB" altLang="en-US" dirty="0">
                <a:ea typeface="ＭＳ Ｐゴシック" panose="020B0600070205080204" pitchFamily="34" charset="-128"/>
              </a:rPr>
              <a:t>. </a:t>
            </a:r>
            <a:r>
              <a:rPr lang="el-GR" altLang="en-US" dirty="0">
                <a:ea typeface="ＭＳ Ｐゴシック" panose="020B0600070205080204" pitchFamily="34" charset="-128"/>
              </a:rPr>
              <a:t>Κριτική, Αθήνα 1989.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Πασχάλης </a:t>
            </a:r>
            <a:r>
              <a:rPr lang="el-GR" altLang="en-US" dirty="0" err="1">
                <a:ea typeface="ＭＳ Ｐゴシック" panose="020B0600070205080204" pitchFamily="34" charset="-128"/>
              </a:rPr>
              <a:t>Κιτρομηλίδης</a:t>
            </a:r>
            <a:r>
              <a:rPr lang="el-GR" altLang="en-US" dirty="0"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ea typeface="ＭＳ Ｐゴシック" panose="020B0600070205080204" pitchFamily="34" charset="-128"/>
              </a:rPr>
              <a:t>Πολιτικοί στοχαστές των Νεότερων Χρόνων</a:t>
            </a:r>
            <a:r>
              <a:rPr lang="el-GR" altLang="en-US" dirty="0">
                <a:ea typeface="ＭＳ Ｐゴシック" panose="020B0600070205080204" pitchFamily="34" charset="-128"/>
              </a:rPr>
              <a:t>, Πορεία Αθήνα 2004</a:t>
            </a:r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437129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A531-6DFC-2E4B-2CA1-D9424EC04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Επαναστάσεις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02FC1-B2FC-EBFB-F9EB-27C307C0D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sz="2600" dirty="0">
                <a:latin typeface="Cambria" panose="02040503050406030204" pitchFamily="18" charset="0"/>
                <a:cs typeface="Calibri" panose="020F0502020204030204" pitchFamily="34" charset="0"/>
              </a:rPr>
              <a:t>A</a:t>
            </a:r>
            <a:r>
              <a:rPr lang="en-US" sz="2600" dirty="0" err="1">
                <a:latin typeface="Cambria" panose="02040503050406030204" pitchFamily="18" charset="0"/>
                <a:cs typeface="Calibri" panose="020F0502020204030204" pitchFamily="34" charset="0"/>
              </a:rPr>
              <a:t>nnie</a:t>
            </a:r>
            <a:r>
              <a:rPr lang="en-GB" sz="2600" dirty="0">
                <a:latin typeface="Cambria" panose="02040503050406030204" pitchFamily="18" charset="0"/>
                <a:cs typeface="Calibri" panose="020F0502020204030204" pitchFamily="34" charset="0"/>
              </a:rPr>
              <a:t> Jourdan, </a:t>
            </a:r>
            <a:r>
              <a:rPr lang="el-GR" sz="2600" i="1" dirty="0">
                <a:latin typeface="Cambria" panose="02040503050406030204" pitchFamily="18" charset="0"/>
                <a:cs typeface="Calibri" panose="020F0502020204030204" pitchFamily="34" charset="0"/>
              </a:rPr>
              <a:t>Νέα Ιστορία της Γαλλικής Επανάστασης</a:t>
            </a:r>
            <a:r>
              <a:rPr lang="el-GR" sz="2600" dirty="0">
                <a:latin typeface="Cambria" panose="02040503050406030204" pitchFamily="18" charset="0"/>
                <a:cs typeface="Calibri" panose="020F0502020204030204" pitchFamily="34" charset="0"/>
              </a:rPr>
              <a:t>, μετάφραση: Κώστας </a:t>
            </a:r>
            <a:r>
              <a:rPr lang="el-GR" sz="2600" dirty="0" err="1">
                <a:latin typeface="Cambria" panose="02040503050406030204" pitchFamily="18" charset="0"/>
                <a:cs typeface="Calibri" panose="020F0502020204030204" pitchFamily="34" charset="0"/>
              </a:rPr>
              <a:t>Γαγανάκης</a:t>
            </a:r>
            <a:r>
              <a:rPr lang="el-GR" sz="2600" dirty="0">
                <a:latin typeface="Cambria" panose="02040503050406030204" pitchFamily="18" charset="0"/>
                <a:cs typeface="Calibri" panose="020F0502020204030204" pitchFamily="34" charset="0"/>
              </a:rPr>
              <a:t>, επιμέλεια: Ειρήνη Οικονόμου, εκδόσεις Πόλις, 2023 σελ. 590</a:t>
            </a:r>
          </a:p>
          <a:p>
            <a:r>
              <a:rPr lang="en-US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Georges Lefevre</a:t>
            </a:r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Η Γαλλική Επανάσταση</a:t>
            </a:r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, ΜΙΕΤ Αθήνα 2003.</a:t>
            </a:r>
          </a:p>
          <a:p>
            <a:r>
              <a:rPr lang="en-US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Charles Tilly</a:t>
            </a:r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Οι Ευρωπαϊκές Επαναστάσεις</a:t>
            </a:r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, Ελληνικά Γράμματα, Αθήνα 1998</a:t>
            </a:r>
            <a:endParaRPr lang="en-US" altLang="en-US" dirty="0">
              <a:latin typeface="Cambria" panose="02040503050406030204" pitchFamily="18" charset="0"/>
              <a:ea typeface="ＭＳ Ｐゴシック" panose="020B0600070205080204" pitchFamily="34" charset="-128"/>
            </a:endParaRPr>
          </a:p>
          <a:p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Έρικ </a:t>
            </a:r>
            <a:r>
              <a:rPr lang="el-GR" altLang="en-US" dirty="0" err="1">
                <a:latin typeface="Cambria" panose="02040503050406030204" pitchFamily="18" charset="0"/>
                <a:ea typeface="ＭＳ Ｐゴシック" panose="020B0600070205080204" pitchFamily="34" charset="-128"/>
              </a:rPr>
              <a:t>Χομπσμπάουμ</a:t>
            </a:r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, </a:t>
            </a:r>
            <a:r>
              <a:rPr lang="el-GR" altLang="en-US" i="1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Η εποχή των Επαναστάσεων 1789-1848</a:t>
            </a:r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, ΜΙΕΤ Αθήνα 1992.</a:t>
            </a:r>
          </a:p>
          <a:p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Πασχάλης </a:t>
            </a:r>
            <a:r>
              <a:rPr lang="el-GR" altLang="en-US" dirty="0" err="1">
                <a:latin typeface="Cambria" panose="02040503050406030204" pitchFamily="18" charset="0"/>
                <a:ea typeface="ＭＳ Ｐゴシック" panose="020B0600070205080204" pitchFamily="34" charset="-128"/>
              </a:rPr>
              <a:t>Κιτρομηλίδης</a:t>
            </a:r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 </a:t>
            </a:r>
            <a:r>
              <a:rPr lang="el-GR" altLang="en-US" i="1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Η Γαλλική Επανάσταση και η Νοτιοανατολική Ευρώπη</a:t>
            </a:r>
            <a:r>
              <a:rPr lang="el-GR" altLang="en-US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, Διάττων 1990.</a:t>
            </a:r>
          </a:p>
          <a:p>
            <a:r>
              <a:rPr lang="el-GR" dirty="0">
                <a:latin typeface="Cambria" panose="02040503050406030204" pitchFamily="18" charset="0"/>
              </a:rPr>
              <a:t>Θανάσης Γάλλος,</a:t>
            </a:r>
            <a:r>
              <a:rPr lang="en-GR" i="1" dirty="0">
                <a:latin typeface="Cambria" panose="02040503050406030204" pitchFamily="18" charset="0"/>
              </a:rPr>
              <a:t>Τα μικροαστικά στρώματα στη Γαλλική Επανάσταση (1787-1795) - Μορφές δράσης, ιδεολογία και κοινωνικές αντιλήψεις</a:t>
            </a:r>
            <a:r>
              <a:rPr lang="el-GR" i="1" dirty="0">
                <a:latin typeface="Cambria" panose="02040503050406030204" pitchFamily="18" charset="0"/>
              </a:rPr>
              <a:t>, 2014</a:t>
            </a:r>
            <a:r>
              <a:rPr lang="en-GR" dirty="0">
                <a:latin typeface="Cambria" panose="02040503050406030204" pitchFamily="18" charset="0"/>
              </a:rPr>
              <a:t>. </a:t>
            </a:r>
            <a:endParaRPr lang="el-GR" altLang="en-US" dirty="0">
              <a:latin typeface="Cambria" panose="02040503050406030204" pitchFamily="18" charset="0"/>
              <a:ea typeface="ＭＳ Ｐゴシック" panose="020B0600070205080204" pitchFamily="34" charset="-128"/>
            </a:endParaRPr>
          </a:p>
          <a:p>
            <a:r>
              <a:rPr lang="el-GR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Θανάσης Γάλλος, </a:t>
            </a:r>
            <a:r>
              <a:rPr lang="el-GR" i="1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Η Ιστορία της Τρομοκρατίας το έτος </a:t>
            </a:r>
            <a:r>
              <a:rPr lang="en-US" i="1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V</a:t>
            </a:r>
            <a:r>
              <a:rPr lang="el-GR" i="1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 της Γαλλικής </a:t>
            </a:r>
            <a:r>
              <a:rPr lang="el-GR" i="1" dirty="0" err="1">
                <a:latin typeface="Cambria" panose="02040503050406030204" pitchFamily="18" charset="0"/>
                <a:ea typeface="ＭＳ Ｐゴシック" panose="020B0600070205080204" pitchFamily="34" charset="-128"/>
              </a:rPr>
              <a:t>Επ</a:t>
            </a:r>
            <a:r>
              <a:rPr lang="en-US" i="1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a</a:t>
            </a:r>
            <a:r>
              <a:rPr lang="el-GR" i="1" dirty="0" err="1">
                <a:latin typeface="Cambria" panose="02040503050406030204" pitchFamily="18" charset="0"/>
                <a:ea typeface="ＭＳ Ｐゴシック" panose="020B0600070205080204" pitchFamily="34" charset="-128"/>
              </a:rPr>
              <a:t>νάστασης</a:t>
            </a:r>
            <a:r>
              <a:rPr lang="el-GR" i="1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 1793-1794</a:t>
            </a:r>
            <a:r>
              <a:rPr lang="el-GR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, </a:t>
            </a:r>
            <a:r>
              <a:rPr lang="el-GR" dirty="0" err="1">
                <a:latin typeface="Cambria" panose="02040503050406030204" pitchFamily="18" charset="0"/>
                <a:ea typeface="ＭＳ Ｐゴシック" panose="020B0600070205080204" pitchFamily="34" charset="-128"/>
              </a:rPr>
              <a:t>εκδ</a:t>
            </a:r>
            <a:r>
              <a:rPr lang="el-GR" dirty="0">
                <a:latin typeface="Cambria" panose="02040503050406030204" pitchFamily="18" charset="0"/>
                <a:ea typeface="ＭＳ Ｐゴシック" panose="020B0600070205080204" pitchFamily="34" charset="-128"/>
              </a:rPr>
              <a:t>. Κέδρος 2025</a:t>
            </a:r>
            <a:endParaRPr lang="en-GR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0521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5E04A-4F48-0F64-9281-8C01EF0A6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Θέματα εργασιών /παρουσιάσεων (ενδεικτικά)</a:t>
            </a:r>
            <a:endParaRPr lang="en-G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672A81-F57B-FD8D-6895-D4BB9EB5E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Οι θρησκευτικές Μεταρρυθμίσεις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Η Προπαγάνδα και η Καθολική Εκκλησία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Ο ρόλος της εκπαίδευσης στην Αντιμεταρρύθμιση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Η παρακμή της μαγείας στην πρώιμη νεότερη Ευρώπη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Ο κόσμος ενός μυλωνά του 16</a:t>
            </a:r>
            <a:r>
              <a:rPr lang="el-GR" altLang="en-US" baseline="30000" dirty="0">
                <a:ea typeface="ＭＳ Ｐゴシック" panose="020B0600070205080204" pitchFamily="34" charset="-128"/>
              </a:rPr>
              <a:t>ου</a:t>
            </a:r>
            <a:r>
              <a:rPr lang="el-GR" altLang="en-US" dirty="0">
                <a:ea typeface="ＭＳ Ｐゴシック" panose="020B0600070205080204" pitchFamily="34" charset="-128"/>
              </a:rPr>
              <a:t> αιώνα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Οι γυναίκες στην πρώιμη νεότερη Ευρώπη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Ο ρόλος των πανεπιστημίων</a:t>
            </a:r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l-GR" altLang="en-US" dirty="0">
                <a:ea typeface="ＭＳ Ｐゴシック" panose="020B0600070205080204" pitchFamily="34" charset="-128"/>
              </a:rPr>
              <a:t>Ο ρόλος του πολέμου στην ανάδυση των κρατών 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23053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4535F-37A0-E426-4C4C-3155D85C5F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altLang="en-US" dirty="0">
                <a:ea typeface="ＭＳ Ｐゴシック" panose="020B0600070205080204" pitchFamily="34" charset="-128"/>
              </a:rPr>
              <a:t>Οι πόλεις στην πρώιμη Νεότερη Ευρώπη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Ιδιωτική και δημόσια εκπαίδευση και κουλτούρα 16</a:t>
            </a:r>
            <a:r>
              <a:rPr lang="el-GR" altLang="en-US" baseline="30000" dirty="0">
                <a:ea typeface="ＭＳ Ｐゴシック" panose="020B0600070205080204" pitchFamily="34" charset="-128"/>
              </a:rPr>
              <a:t>ος</a:t>
            </a:r>
            <a:r>
              <a:rPr lang="el-GR" altLang="en-US" dirty="0">
                <a:ea typeface="ＭＳ Ｐゴシック" panose="020B0600070205080204" pitchFamily="34" charset="-128"/>
              </a:rPr>
              <a:t> -18</a:t>
            </a:r>
            <a:r>
              <a:rPr lang="el-GR" altLang="en-US" baseline="30000" dirty="0">
                <a:ea typeface="ＭＳ Ｐゴシック" panose="020B0600070205080204" pitchFamily="34" charset="-128"/>
              </a:rPr>
              <a:t>ος</a:t>
            </a:r>
            <a:r>
              <a:rPr lang="el-GR" altLang="en-US" dirty="0">
                <a:ea typeface="ＭＳ Ｐゴシック" panose="020B0600070205080204" pitchFamily="34" charset="-128"/>
              </a:rPr>
              <a:t> αιώνας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Αγροτικές επαναστάσεις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Τα σαλόνια του Διαφωτισμού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Οι γυναίκες στην Γαλλική Επανάσταση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Ο Αγγλικός Εμφύλιος Πόλεμος</a:t>
            </a:r>
          </a:p>
          <a:p>
            <a:r>
              <a:rPr lang="el-GR" altLang="en-US" dirty="0">
                <a:ea typeface="ＭＳ Ｐゴシック" panose="020B0600070205080204" pitchFamily="34" charset="-128"/>
              </a:rPr>
              <a:t>Η Γαλλική Επανάσταση και η βία</a:t>
            </a:r>
          </a:p>
          <a:p>
            <a:endParaRPr lang="en-GR" dirty="0"/>
          </a:p>
        </p:txBody>
      </p:sp>
    </p:spTree>
    <p:extLst>
      <p:ext uri="{BB962C8B-B14F-4D97-AF65-F5344CB8AC3E}">
        <p14:creationId xmlns:p14="http://schemas.microsoft.com/office/powerpoint/2010/main" val="3909307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872</Words>
  <Application>Microsoft Macintosh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Aptos</vt:lpstr>
      <vt:lpstr>Aptos Display</vt:lpstr>
      <vt:lpstr>Arial</vt:lpstr>
      <vt:lpstr>Cambria</vt:lpstr>
      <vt:lpstr>Office Theme</vt:lpstr>
      <vt:lpstr>Βιβλιογραφία</vt:lpstr>
      <vt:lpstr>Προτεινόμενα εγχειρίδια:</vt:lpstr>
      <vt:lpstr>Γενικά θέματα της Πρώιμης Νεότερης Ευρωπαϊκής Ιστορίας </vt:lpstr>
      <vt:lpstr>Αναγέννηση Ουμανισμός Μεταρρύθμιση:</vt:lpstr>
      <vt:lpstr>Οικονομία και Υλικός Πολιτισμός</vt:lpstr>
      <vt:lpstr>    Κοινωνία: </vt:lpstr>
      <vt:lpstr>    Μαγεία:</vt:lpstr>
      <vt:lpstr>    Απολυταρχία:</vt:lpstr>
      <vt:lpstr>Διαφωτισμός</vt:lpstr>
      <vt:lpstr>Επαναστάσεις</vt:lpstr>
      <vt:lpstr>Θέματα εργασιών /παρουσιάσεων (ενδεικτικά)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Athina Syriatou</dc:creator>
  <cp:lastModifiedBy>Athina Syriatou</cp:lastModifiedBy>
  <cp:revision>5</cp:revision>
  <dcterms:created xsi:type="dcterms:W3CDTF">2025-10-05T15:46:59Z</dcterms:created>
  <dcterms:modified xsi:type="dcterms:W3CDTF">2026-09-27T16:02:11Z</dcterms:modified>
</cp:coreProperties>
</file>