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1"/>
  </p:notesMasterIdLst>
  <p:sldIdLst>
    <p:sldId id="256" r:id="rId2"/>
    <p:sldId id="257" r:id="rId3"/>
    <p:sldId id="264" r:id="rId4"/>
    <p:sldId id="260" r:id="rId5"/>
    <p:sldId id="258" r:id="rId6"/>
    <p:sldId id="259"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4C314-5C2D-1845-9D8B-015A7C50B1D7}" type="datetimeFigureOut">
              <a:rPr lang="en-US" smtClean="0"/>
              <a:t>11/21/21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E9F5C-0441-704F-8424-A20744BB920D}" type="slidenum">
              <a:rPr lang="en-US" smtClean="0"/>
              <a:t>‹#›</a:t>
            </a:fld>
            <a:endParaRPr lang="en-US"/>
          </a:p>
        </p:txBody>
      </p:sp>
    </p:spTree>
    <p:extLst>
      <p:ext uri="{BB962C8B-B14F-4D97-AF65-F5344CB8AC3E}">
        <p14:creationId xmlns:p14="http://schemas.microsoft.com/office/powerpoint/2010/main" val="1559500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8E9F5C-0441-704F-8424-A20744BB920D}" type="slidenum">
              <a:rPr lang="en-US" smtClean="0"/>
              <a:t>15</a:t>
            </a:fld>
            <a:endParaRPr lang="en-US"/>
          </a:p>
        </p:txBody>
      </p:sp>
    </p:spTree>
    <p:extLst>
      <p:ext uri="{BB962C8B-B14F-4D97-AF65-F5344CB8AC3E}">
        <p14:creationId xmlns:p14="http://schemas.microsoft.com/office/powerpoint/2010/main" val="394052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8E9F5C-0441-704F-8424-A20744BB920D}" type="slidenum">
              <a:rPr lang="en-US" smtClean="0"/>
              <a:t>16</a:t>
            </a:fld>
            <a:endParaRPr lang="en-US"/>
          </a:p>
        </p:txBody>
      </p:sp>
    </p:spTree>
    <p:extLst>
      <p:ext uri="{BB962C8B-B14F-4D97-AF65-F5344CB8AC3E}">
        <p14:creationId xmlns:p14="http://schemas.microsoft.com/office/powerpoint/2010/main" val="329217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11/21/21</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193155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98551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8754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5798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71701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08069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76712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33302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28889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83268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11/21/21</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14957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11/21/21</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42247205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Rectangle 10">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Rectangle 12">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Λάμπα σε κίτρινο φόντο με ζωγραφισμένες ακτίνες και καλώδιο">
            <a:extLst>
              <a:ext uri="{FF2B5EF4-FFF2-40B4-BE49-F238E27FC236}">
                <a16:creationId xmlns:a16="http://schemas.microsoft.com/office/drawing/2014/main" id="{EEAEFF8A-A812-4288-BD85-2E28FA4FFC4A}"/>
              </a:ext>
            </a:extLst>
          </p:cNvPr>
          <p:cNvPicPr>
            <a:picLocks noChangeAspect="1"/>
          </p:cNvPicPr>
          <p:nvPr/>
        </p:nvPicPr>
        <p:blipFill rotWithShape="1">
          <a:blip r:embed="rId2">
            <a:alphaModFix amt="70000"/>
          </a:blip>
          <a:srcRect t="8532" r="-1" b="-1"/>
          <a:stretch/>
        </p:blipFill>
        <p:spPr>
          <a:xfrm>
            <a:off x="20" y="10"/>
            <a:ext cx="12188932" cy="6856614"/>
          </a:xfrm>
          <a:prstGeom prst="rect">
            <a:avLst/>
          </a:prstGeom>
        </p:spPr>
      </p:pic>
      <p:grpSp>
        <p:nvGrpSpPr>
          <p:cNvPr id="15"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6" name="Freeform: Shape 15">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22" name="Freeform: Shape 21">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27" name="Freeform: Shape 26">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28" name="Freeform: Shape 27">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8" name="Freeform: Shape 37">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9" name="Freeform: Shape 38">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41"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42"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4" name="Freeform: Shape 43">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43" name="Freeform: Shape 42">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EC04139-48F2-1046-88FC-E1F9C0D54255}"/>
              </a:ext>
            </a:extLst>
          </p:cNvPr>
          <p:cNvSpPr>
            <a:spLocks noGrp="1"/>
          </p:cNvSpPr>
          <p:nvPr>
            <p:ph type="ctrTitle"/>
          </p:nvPr>
        </p:nvSpPr>
        <p:spPr>
          <a:xfrm>
            <a:off x="5001841" y="726641"/>
            <a:ext cx="5998193" cy="3187427"/>
          </a:xfrm>
        </p:spPr>
        <p:txBody>
          <a:bodyPr>
            <a:normAutofit/>
          </a:bodyPr>
          <a:lstStyle/>
          <a:p>
            <a:pPr algn="r"/>
            <a:r>
              <a:rPr lang="el-GR" sz="5400">
                <a:solidFill>
                  <a:srgbClr val="FFFFFF"/>
                </a:solidFill>
              </a:rPr>
              <a:t>Πώς γράφουμε μια επιστημονική εργασία</a:t>
            </a:r>
            <a:endParaRPr lang="en-US" sz="5400">
              <a:solidFill>
                <a:srgbClr val="FFFFFF"/>
              </a:solidFill>
            </a:endParaRPr>
          </a:p>
        </p:txBody>
      </p:sp>
      <p:sp>
        <p:nvSpPr>
          <p:cNvPr id="3" name="Subtitle 2">
            <a:extLst>
              <a:ext uri="{FF2B5EF4-FFF2-40B4-BE49-F238E27FC236}">
                <a16:creationId xmlns:a16="http://schemas.microsoft.com/office/drawing/2014/main" id="{5EFA3849-8528-5543-9441-6B44BC2FFB5C}"/>
              </a:ext>
            </a:extLst>
          </p:cNvPr>
          <p:cNvSpPr>
            <a:spLocks noGrp="1"/>
          </p:cNvSpPr>
          <p:nvPr>
            <p:ph type="subTitle" idx="1"/>
          </p:nvPr>
        </p:nvSpPr>
        <p:spPr>
          <a:xfrm>
            <a:off x="4994025" y="4069781"/>
            <a:ext cx="5993576" cy="2043305"/>
          </a:xfrm>
        </p:spPr>
        <p:txBody>
          <a:bodyPr>
            <a:normAutofit/>
          </a:bodyPr>
          <a:lstStyle/>
          <a:p>
            <a:pPr algn="r"/>
            <a:r>
              <a:rPr lang="el-GR" sz="2200" dirty="0">
                <a:solidFill>
                  <a:srgbClr val="FFFFFF"/>
                </a:solidFill>
              </a:rPr>
              <a:t>Οδηγίες για την οργάνωση της σκέψης και του κειμένου</a:t>
            </a:r>
            <a:endParaRPr lang="en-US" sz="2200" dirty="0">
              <a:solidFill>
                <a:srgbClr val="FFFFFF"/>
              </a:solidFill>
            </a:endParaRPr>
          </a:p>
        </p:txBody>
      </p:sp>
      <p:grpSp>
        <p:nvGrpSpPr>
          <p:cNvPr id="52"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53" name="Straight Connector 52">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4" name="Straight Connector 53">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6647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EEFA7-80C8-F349-9348-491DF227FDF0}"/>
              </a:ext>
            </a:extLst>
          </p:cNvPr>
          <p:cNvSpPr>
            <a:spLocks noGrp="1"/>
          </p:cNvSpPr>
          <p:nvPr>
            <p:ph type="title"/>
          </p:nvPr>
        </p:nvSpPr>
        <p:spPr/>
        <p:txBody>
          <a:bodyPr/>
          <a:lstStyle/>
          <a:p>
            <a:r>
              <a:rPr lang="el-GR" dirty="0"/>
              <a:t>Πρώτα βήματα:</a:t>
            </a:r>
            <a:endParaRPr lang="en-US" dirty="0"/>
          </a:p>
        </p:txBody>
      </p:sp>
      <p:sp>
        <p:nvSpPr>
          <p:cNvPr id="3" name="Content Placeholder 2">
            <a:extLst>
              <a:ext uri="{FF2B5EF4-FFF2-40B4-BE49-F238E27FC236}">
                <a16:creationId xmlns:a16="http://schemas.microsoft.com/office/drawing/2014/main" id="{DD510887-54CF-7A45-8341-F4DD0DA818EA}"/>
              </a:ext>
            </a:extLst>
          </p:cNvPr>
          <p:cNvSpPr>
            <a:spLocks noGrp="1"/>
          </p:cNvSpPr>
          <p:nvPr>
            <p:ph idx="1"/>
          </p:nvPr>
        </p:nvSpPr>
        <p:spPr/>
        <p:txBody>
          <a:bodyPr/>
          <a:lstStyle/>
          <a:p>
            <a:r>
              <a:rPr lang="el-GR" dirty="0"/>
              <a:t>1. </a:t>
            </a:r>
            <a:r>
              <a:rPr lang="en-GB" dirty="0" err="1"/>
              <a:t>eclass</a:t>
            </a:r>
            <a:r>
              <a:rPr lang="en-GB" dirty="0"/>
              <a:t> </a:t>
            </a:r>
            <a:r>
              <a:rPr lang="el-GR" dirty="0"/>
              <a:t>αναζητούμε τις προτάσεις για εργασίες</a:t>
            </a:r>
          </a:p>
          <a:p>
            <a:r>
              <a:rPr lang="el-GR" dirty="0"/>
              <a:t>Αποφασίζουμε ποιο θέμα μας ενδιαφέρει ή έστω περίπου πιστεύουμε πως μας ενδιαφέρει</a:t>
            </a:r>
          </a:p>
          <a:p>
            <a:r>
              <a:rPr lang="el-GR" dirty="0"/>
              <a:t>2. ΠΑΜΕ ΣΤΗΝ ΒΙΒΛΙΟΘΗΚΗ </a:t>
            </a:r>
          </a:p>
          <a:p>
            <a:r>
              <a:rPr lang="el-GR" dirty="0"/>
              <a:t>3. Δανειζόμαστε αρχικά τα εγχειρίδια (εκτός από το βασικό εγχειρίδιο που είναι το πρώτο βιβλίο στην βιβλιογραφία που βρίσκεται στο </a:t>
            </a:r>
            <a:r>
              <a:rPr lang="en-GB" dirty="0" err="1"/>
              <a:t>eclass</a:t>
            </a:r>
            <a:r>
              <a:rPr lang="en-GB" dirty="0"/>
              <a:t> </a:t>
            </a:r>
            <a:r>
              <a:rPr lang="el-GR" dirty="0"/>
              <a:t>υπάρχουν και άλλα βιβλία για την ιστορική περίοδο του μαθήματος) </a:t>
            </a:r>
            <a:endParaRPr lang="en-US" dirty="0"/>
          </a:p>
        </p:txBody>
      </p:sp>
    </p:spTree>
    <p:extLst>
      <p:ext uri="{BB962C8B-B14F-4D97-AF65-F5344CB8AC3E}">
        <p14:creationId xmlns:p14="http://schemas.microsoft.com/office/powerpoint/2010/main" val="1713700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ED23-3345-6845-BA1B-8B082C608800}"/>
              </a:ext>
            </a:extLst>
          </p:cNvPr>
          <p:cNvSpPr>
            <a:spLocks noGrp="1"/>
          </p:cNvSpPr>
          <p:nvPr>
            <p:ph type="title"/>
          </p:nvPr>
        </p:nvSpPr>
        <p:spPr/>
        <p:txBody>
          <a:bodyPr>
            <a:noAutofit/>
          </a:bodyPr>
          <a:lstStyle/>
          <a:p>
            <a:r>
              <a:rPr lang="el-GR" sz="2400" dirty="0"/>
              <a:t>Βασικό Εγχειρίδιο για </a:t>
            </a:r>
            <a:r>
              <a:rPr lang="el-GR" sz="2400" dirty="0" err="1"/>
              <a:t>Εύδοξο</a:t>
            </a:r>
            <a:r>
              <a:rPr lang="el-GR" sz="2400" dirty="0"/>
              <a:t>:</a:t>
            </a:r>
            <a:br>
              <a:rPr lang="en-GB" sz="2400" dirty="0"/>
            </a:br>
            <a:r>
              <a:rPr lang="en-US" sz="2400" dirty="0"/>
              <a:t>Merry Wiesner Hanks, </a:t>
            </a:r>
            <a:r>
              <a:rPr lang="el-GR" sz="2400" i="1" dirty="0"/>
              <a:t>Πρώιμη Νεότερη Ευρώπη</a:t>
            </a:r>
            <a:r>
              <a:rPr lang="en-US" sz="2400" i="1" dirty="0"/>
              <a:t> 1450-1789</a:t>
            </a:r>
            <a:r>
              <a:rPr lang="en-US" sz="2400" dirty="0"/>
              <a:t>, </a:t>
            </a:r>
            <a:r>
              <a:rPr lang="el-GR" sz="2400" dirty="0" err="1"/>
              <a:t>εκδ</a:t>
            </a:r>
            <a:r>
              <a:rPr lang="en-US" sz="2400" dirty="0"/>
              <a:t>. </a:t>
            </a:r>
            <a:r>
              <a:rPr lang="el-GR" sz="2400" dirty="0" err="1"/>
              <a:t>Ξιφαράς</a:t>
            </a:r>
            <a:r>
              <a:rPr lang="en-US" sz="2400" dirty="0"/>
              <a:t>, </a:t>
            </a:r>
            <a:r>
              <a:rPr lang="el-GR" sz="2400" dirty="0"/>
              <a:t>Αθήνα</a:t>
            </a:r>
            <a:r>
              <a:rPr lang="en-US" sz="2400" dirty="0"/>
              <a:t> 2008</a:t>
            </a:r>
          </a:p>
        </p:txBody>
      </p:sp>
      <p:sp>
        <p:nvSpPr>
          <p:cNvPr id="3" name="Content Placeholder 2">
            <a:extLst>
              <a:ext uri="{FF2B5EF4-FFF2-40B4-BE49-F238E27FC236}">
                <a16:creationId xmlns:a16="http://schemas.microsoft.com/office/drawing/2014/main" id="{8DEFF31F-4EBD-2744-B168-4EB8341F51CC}"/>
              </a:ext>
            </a:extLst>
          </p:cNvPr>
          <p:cNvSpPr>
            <a:spLocks noGrp="1"/>
          </p:cNvSpPr>
          <p:nvPr>
            <p:ph idx="1"/>
          </p:nvPr>
        </p:nvSpPr>
        <p:spPr/>
        <p:txBody>
          <a:bodyPr>
            <a:normAutofit fontScale="85000" lnSpcReduction="20000"/>
          </a:bodyPr>
          <a:lstStyle/>
          <a:p>
            <a:r>
              <a:rPr lang="en-US" b="1" dirty="0"/>
              <a:t> </a:t>
            </a:r>
            <a:endParaRPr lang="en-GB" dirty="0"/>
          </a:p>
          <a:p>
            <a:r>
              <a:rPr lang="el-GR" b="1" dirty="0"/>
              <a:t>Άλλα βιβλία γενικής επισκόπησης: </a:t>
            </a:r>
            <a:endParaRPr lang="en-GB" dirty="0"/>
          </a:p>
          <a:p>
            <a:pPr lvl="0"/>
            <a:r>
              <a:rPr lang="en-US" dirty="0" err="1"/>
              <a:t>Berstein</a:t>
            </a:r>
            <a:r>
              <a:rPr lang="en-US" dirty="0"/>
              <a:t> </a:t>
            </a:r>
            <a:r>
              <a:rPr lang="en-US" dirty="0" err="1"/>
              <a:t>Milza</a:t>
            </a:r>
            <a:r>
              <a:rPr lang="en-US" dirty="0"/>
              <a:t> </a:t>
            </a:r>
            <a:r>
              <a:rPr lang="el-GR" i="1" dirty="0"/>
              <a:t>Από την Ρωμαϊκή Αυτοκρατορία στα ευρωπαϊκά κράτη</a:t>
            </a:r>
            <a:r>
              <a:rPr lang="el-GR" dirty="0"/>
              <a:t>, Αλεξάνδρεια Αθήνα 1999. </a:t>
            </a:r>
            <a:endParaRPr lang="en-GB" dirty="0"/>
          </a:p>
          <a:p>
            <a:pPr lvl="0"/>
            <a:r>
              <a:rPr lang="en-US" dirty="0"/>
              <a:t>E</a:t>
            </a:r>
            <a:r>
              <a:rPr lang="el-GR" dirty="0"/>
              <a:t>.</a:t>
            </a:r>
            <a:r>
              <a:rPr lang="en-US" dirty="0"/>
              <a:t>M</a:t>
            </a:r>
            <a:r>
              <a:rPr lang="el-GR" dirty="0"/>
              <a:t>. </a:t>
            </a:r>
            <a:r>
              <a:rPr lang="en-US" dirty="0"/>
              <a:t>Burns</a:t>
            </a:r>
            <a:r>
              <a:rPr lang="el-GR" dirty="0"/>
              <a:t>, </a:t>
            </a:r>
            <a:r>
              <a:rPr lang="el-GR" i="1" dirty="0"/>
              <a:t>Εισαγωγή στην Ιστορία και τον Πολιτισμό της Νεότερης Ευρώπης</a:t>
            </a:r>
            <a:r>
              <a:rPr lang="el-GR" dirty="0"/>
              <a:t>, Επίκεντρο Αθήνα. 2005</a:t>
            </a:r>
            <a:endParaRPr lang="en-GB" dirty="0"/>
          </a:p>
          <a:p>
            <a:pPr lvl="0"/>
            <a:r>
              <a:rPr lang="el-GR" dirty="0" err="1"/>
              <a:t>Μάρκ</a:t>
            </a:r>
            <a:r>
              <a:rPr lang="el-GR" dirty="0"/>
              <a:t> </a:t>
            </a:r>
            <a:r>
              <a:rPr lang="el-GR" dirty="0" err="1"/>
              <a:t>Μπλόχ</a:t>
            </a:r>
            <a:r>
              <a:rPr lang="el-GR" dirty="0"/>
              <a:t>, </a:t>
            </a:r>
            <a:r>
              <a:rPr lang="el-GR" dirty="0" err="1"/>
              <a:t>Λουσιέν</a:t>
            </a:r>
            <a:r>
              <a:rPr lang="el-GR" dirty="0"/>
              <a:t> </a:t>
            </a:r>
            <a:r>
              <a:rPr lang="el-GR" dirty="0" err="1"/>
              <a:t>Φέβρ</a:t>
            </a:r>
            <a:r>
              <a:rPr lang="el-GR" dirty="0"/>
              <a:t>, </a:t>
            </a:r>
            <a:r>
              <a:rPr lang="el-GR" dirty="0" err="1"/>
              <a:t>Φερνάρντ</a:t>
            </a:r>
            <a:r>
              <a:rPr lang="el-GR" dirty="0"/>
              <a:t> </a:t>
            </a:r>
            <a:r>
              <a:rPr lang="el-GR" dirty="0" err="1"/>
              <a:t>Μπρωντέλ</a:t>
            </a:r>
            <a:r>
              <a:rPr lang="el-GR" dirty="0"/>
              <a:t>, Ε. </a:t>
            </a:r>
            <a:r>
              <a:rPr lang="el-GR" dirty="0" err="1"/>
              <a:t>Λε</a:t>
            </a:r>
            <a:r>
              <a:rPr lang="el-GR" dirty="0"/>
              <a:t> </a:t>
            </a:r>
            <a:r>
              <a:rPr lang="el-GR" dirty="0" err="1"/>
              <a:t>Ρουά</a:t>
            </a:r>
            <a:r>
              <a:rPr lang="el-GR" dirty="0"/>
              <a:t> </a:t>
            </a:r>
            <a:r>
              <a:rPr lang="el-GR" dirty="0" err="1"/>
              <a:t>Λαντουρύ</a:t>
            </a:r>
            <a:r>
              <a:rPr lang="el-GR" dirty="0"/>
              <a:t>, Κρίστοφερ </a:t>
            </a:r>
            <a:r>
              <a:rPr lang="el-GR" dirty="0" err="1"/>
              <a:t>Χιλλ</a:t>
            </a:r>
            <a:r>
              <a:rPr lang="el-GR" dirty="0"/>
              <a:t>, Έρικ </a:t>
            </a:r>
            <a:r>
              <a:rPr lang="el-GR" dirty="0" err="1"/>
              <a:t>Χοπσμπάουμ</a:t>
            </a:r>
            <a:r>
              <a:rPr lang="el-GR" dirty="0"/>
              <a:t>, </a:t>
            </a:r>
            <a:r>
              <a:rPr lang="el-GR" i="1" dirty="0"/>
              <a:t>Κείμενα Ευρωπαϊκής Ιστορίας</a:t>
            </a:r>
            <a:r>
              <a:rPr lang="el-GR" dirty="0"/>
              <a:t>, Παπαζήσης 1985. </a:t>
            </a:r>
            <a:endParaRPr lang="en-GB" dirty="0"/>
          </a:p>
          <a:p>
            <a:pPr lvl="0"/>
            <a:r>
              <a:rPr lang="el-GR" dirty="0"/>
              <a:t>Ελένη Αρβελέρ, </a:t>
            </a:r>
            <a:r>
              <a:rPr lang="en-US" dirty="0"/>
              <a:t>Maurice </a:t>
            </a:r>
            <a:r>
              <a:rPr lang="en-US" dirty="0" err="1"/>
              <a:t>Aymard</a:t>
            </a:r>
            <a:r>
              <a:rPr lang="el-GR" dirty="0"/>
              <a:t>, </a:t>
            </a:r>
            <a:r>
              <a:rPr lang="el-GR" i="1" dirty="0"/>
              <a:t>Οι Ευρωπαίοι, Νεότερη και Σύγχρονη Εποχή</a:t>
            </a:r>
            <a:r>
              <a:rPr lang="el-GR" dirty="0"/>
              <a:t>, </a:t>
            </a:r>
            <a:r>
              <a:rPr lang="el-GR" dirty="0" err="1"/>
              <a:t>Σαββάλας</a:t>
            </a:r>
            <a:r>
              <a:rPr lang="el-GR" dirty="0"/>
              <a:t> 2003.</a:t>
            </a:r>
            <a:endParaRPr lang="en-GB" dirty="0"/>
          </a:p>
          <a:p>
            <a:endParaRPr lang="en-US" dirty="0"/>
          </a:p>
        </p:txBody>
      </p:sp>
    </p:spTree>
    <p:extLst>
      <p:ext uri="{BB962C8B-B14F-4D97-AF65-F5344CB8AC3E}">
        <p14:creationId xmlns:p14="http://schemas.microsoft.com/office/powerpoint/2010/main" val="3690818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4D3B0-C5BE-EA4C-866F-58DC76F161A8}"/>
              </a:ext>
            </a:extLst>
          </p:cNvPr>
          <p:cNvSpPr>
            <a:spLocks noGrp="1"/>
          </p:cNvSpPr>
          <p:nvPr>
            <p:ph type="title"/>
          </p:nvPr>
        </p:nvSpPr>
        <p:spPr/>
        <p:txBody>
          <a:bodyPr/>
          <a:lstStyle/>
          <a:p>
            <a:r>
              <a:rPr lang="el-GR" dirty="0"/>
              <a:t>Τι μας ενδιαφέρει και γιατί; </a:t>
            </a:r>
            <a:endParaRPr lang="en-US" dirty="0"/>
          </a:p>
        </p:txBody>
      </p:sp>
      <p:sp>
        <p:nvSpPr>
          <p:cNvPr id="3" name="Content Placeholder 2">
            <a:extLst>
              <a:ext uri="{FF2B5EF4-FFF2-40B4-BE49-F238E27FC236}">
                <a16:creationId xmlns:a16="http://schemas.microsoft.com/office/drawing/2014/main" id="{1AAB0CD5-DE91-3848-87F0-7B096FBEE9B8}"/>
              </a:ext>
            </a:extLst>
          </p:cNvPr>
          <p:cNvSpPr>
            <a:spLocks noGrp="1"/>
          </p:cNvSpPr>
          <p:nvPr>
            <p:ph idx="1"/>
          </p:nvPr>
        </p:nvSpPr>
        <p:spPr/>
        <p:txBody>
          <a:bodyPr>
            <a:normAutofit fontScale="92500"/>
          </a:bodyPr>
          <a:lstStyle/>
          <a:p>
            <a:r>
              <a:rPr lang="el-GR" dirty="0"/>
              <a:t>Για να αποφασίσουμε τελικά πώς θα διαμορφώσουμε το θέμα μας χρειάζεται να μελετήσουμε την αντίστοιχη περίοδο.</a:t>
            </a:r>
          </a:p>
          <a:p>
            <a:r>
              <a:rPr lang="el-GR" dirty="0"/>
              <a:t>Αφιερώνουμε χρόνο για να καταλάβουμε αν τελικά θέλουμε να ασχοληθούμε με την συγκεκριμένη περίοδο ή κάποια άλλη. </a:t>
            </a:r>
          </a:p>
          <a:p>
            <a:r>
              <a:rPr lang="el-GR" dirty="0"/>
              <a:t>Π.χ. Αν μας ενδιαφέρει η Μεταρρύθμιση θα διαβάσουμε τα πάντα γύρω από την Μεταρρύθμιση από τα εγχειρίδια αρχικά, αλλά θα εντοπίσουμε αν μας ενδιαφέρουν π.χ. οι αλλαγές στο δόγμα, ο τρόπος που διαδόθηκε, η προπαγάνδα των ηγετών σχετικά με αυτήν, ή οι θρησκευτικοί πόλεμοι που προέκυψαν, κλπ. Δηλαδή κάτι πιο ειδικό.</a:t>
            </a:r>
            <a:endParaRPr lang="en-US" dirty="0"/>
          </a:p>
        </p:txBody>
      </p:sp>
    </p:spTree>
    <p:extLst>
      <p:ext uri="{BB962C8B-B14F-4D97-AF65-F5344CB8AC3E}">
        <p14:creationId xmlns:p14="http://schemas.microsoft.com/office/powerpoint/2010/main" val="4263035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CE21-4435-D446-B030-9CC94B3C2CAA}"/>
              </a:ext>
            </a:extLst>
          </p:cNvPr>
          <p:cNvSpPr>
            <a:spLocks noGrp="1"/>
          </p:cNvSpPr>
          <p:nvPr>
            <p:ph type="title"/>
          </p:nvPr>
        </p:nvSpPr>
        <p:spPr/>
        <p:txBody>
          <a:bodyPr>
            <a:normAutofit fontScale="90000"/>
          </a:bodyPr>
          <a:lstStyle/>
          <a:p>
            <a:r>
              <a:rPr lang="el-GR" dirty="0"/>
              <a:t>Πως θα πάρουμε την τελική απόφαση για το τι μας ενδιαφέρει;</a:t>
            </a:r>
            <a:endParaRPr lang="en-US" dirty="0"/>
          </a:p>
        </p:txBody>
      </p:sp>
      <p:sp>
        <p:nvSpPr>
          <p:cNvPr id="3" name="Content Placeholder 2">
            <a:extLst>
              <a:ext uri="{FF2B5EF4-FFF2-40B4-BE49-F238E27FC236}">
                <a16:creationId xmlns:a16="http://schemas.microsoft.com/office/drawing/2014/main" id="{31ECD425-E801-A94A-9521-BBB21187DA46}"/>
              </a:ext>
            </a:extLst>
          </p:cNvPr>
          <p:cNvSpPr>
            <a:spLocks noGrp="1"/>
          </p:cNvSpPr>
          <p:nvPr>
            <p:ph idx="1"/>
          </p:nvPr>
        </p:nvSpPr>
        <p:spPr/>
        <p:txBody>
          <a:bodyPr>
            <a:normAutofit lnSpcReduction="10000"/>
          </a:bodyPr>
          <a:lstStyle/>
          <a:p>
            <a:r>
              <a:rPr lang="el-GR" dirty="0"/>
              <a:t>Εντοπίζουμε το θέμα στα βιβλία και αποφασίζουμε ποια πτυχή μας ενδιαφέρει ή ποιο ιστορικό ερώτημα θα θέσουμε στην περίοδο που αναλύουμε</a:t>
            </a:r>
          </a:p>
          <a:p>
            <a:r>
              <a:rPr lang="el-GR" dirty="0"/>
              <a:t>Π.χ. Δεν μπορούμε να γράψουμε μια εργασία των 3000 λέξεων με τίτλο «η Γαλλική Επανάσταση», πόσο μάλλον να την παρουσιάσουμε σε 20’ λεπτά</a:t>
            </a:r>
          </a:p>
          <a:p>
            <a:r>
              <a:rPr lang="el-GR" dirty="0"/>
              <a:t>Θα μπορούσε όμως να είναι μια εργασία για την επίδραση των ιδεών των Διαφωτιστών στην έκρηξη της επανάστασης και πιο συγκεκριμένα ενός ή δύο Διαφωτιστών. </a:t>
            </a:r>
            <a:endParaRPr lang="en-US" dirty="0"/>
          </a:p>
        </p:txBody>
      </p:sp>
    </p:spTree>
    <p:extLst>
      <p:ext uri="{BB962C8B-B14F-4D97-AF65-F5344CB8AC3E}">
        <p14:creationId xmlns:p14="http://schemas.microsoft.com/office/powerpoint/2010/main" val="3578487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9041-6973-A44C-BA34-DFE24DFCDA5F}"/>
              </a:ext>
            </a:extLst>
          </p:cNvPr>
          <p:cNvSpPr>
            <a:spLocks noGrp="1"/>
          </p:cNvSpPr>
          <p:nvPr>
            <p:ph type="title"/>
          </p:nvPr>
        </p:nvSpPr>
        <p:spPr/>
        <p:txBody>
          <a:bodyPr/>
          <a:lstStyle/>
          <a:p>
            <a:r>
              <a:rPr lang="el-GR" dirty="0"/>
              <a:t>Οργάνωση της βιβλιογραφίας</a:t>
            </a:r>
            <a:endParaRPr lang="en-US" dirty="0"/>
          </a:p>
        </p:txBody>
      </p:sp>
      <p:sp>
        <p:nvSpPr>
          <p:cNvPr id="3" name="Content Placeholder 2">
            <a:extLst>
              <a:ext uri="{FF2B5EF4-FFF2-40B4-BE49-F238E27FC236}">
                <a16:creationId xmlns:a16="http://schemas.microsoft.com/office/drawing/2014/main" id="{83CB2DA3-F170-7A41-8E72-2C5AA1061A1C}"/>
              </a:ext>
            </a:extLst>
          </p:cNvPr>
          <p:cNvSpPr>
            <a:spLocks noGrp="1"/>
          </p:cNvSpPr>
          <p:nvPr>
            <p:ph idx="1"/>
          </p:nvPr>
        </p:nvSpPr>
        <p:spPr/>
        <p:txBody>
          <a:bodyPr/>
          <a:lstStyle/>
          <a:p>
            <a:r>
              <a:rPr lang="el-GR" dirty="0"/>
              <a:t>Λέξεις κλειδιά για να βρούμε αντίστοιχα βιβλία</a:t>
            </a:r>
          </a:p>
          <a:p>
            <a:r>
              <a:rPr lang="el-GR" dirty="0"/>
              <a:t>Τα βιβλία δεν έχουν απαραίτητα στον τίτλο τους το θέμα που μας ενδιαφέρει μπορεί όμως να βρίσκεται στο περιεχόμενο.</a:t>
            </a:r>
          </a:p>
          <a:p>
            <a:r>
              <a:rPr lang="el-GR" dirty="0"/>
              <a:t>Διαβάζουμε τα περιεχόμενα και το </a:t>
            </a:r>
            <a:r>
              <a:rPr lang="en-GB" dirty="0"/>
              <a:t>index </a:t>
            </a:r>
            <a:r>
              <a:rPr lang="el-GR" dirty="0"/>
              <a:t>στο τέλος</a:t>
            </a:r>
          </a:p>
          <a:p>
            <a:r>
              <a:rPr lang="el-GR" dirty="0"/>
              <a:t>Αν για παράδειγμα μας ενδιαφέρει η εκπαίδευση στην Μεταρρύθμιση θα ψάξουμε για τις λέξεις: εκπαίδευση, σχολεία, πανεπιστήμια, μάθηση, κλπ., στο </a:t>
            </a:r>
            <a:r>
              <a:rPr lang="en-GB" dirty="0"/>
              <a:t>index</a:t>
            </a:r>
            <a:r>
              <a:rPr lang="el-GR" dirty="0"/>
              <a:t> και θα διαβάσουμε τα αντίστοιχα κεφάλαια.</a:t>
            </a:r>
            <a:endParaRPr lang="en-US" dirty="0"/>
          </a:p>
        </p:txBody>
      </p:sp>
    </p:spTree>
    <p:extLst>
      <p:ext uri="{BB962C8B-B14F-4D97-AF65-F5344CB8AC3E}">
        <p14:creationId xmlns:p14="http://schemas.microsoft.com/office/powerpoint/2010/main" val="272021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09C68-F0C0-E041-9EAF-44C568B2512D}"/>
              </a:ext>
            </a:extLst>
          </p:cNvPr>
          <p:cNvSpPr>
            <a:spLocks noGrp="1"/>
          </p:cNvSpPr>
          <p:nvPr>
            <p:ph type="title"/>
          </p:nvPr>
        </p:nvSpPr>
        <p:spPr/>
        <p:txBody>
          <a:bodyPr>
            <a:normAutofit fontScale="90000"/>
          </a:bodyPr>
          <a:lstStyle/>
          <a:p>
            <a:r>
              <a:rPr lang="el-GR" dirty="0"/>
              <a:t>Επόμενο βήμα: ανάγνωση και σημειώσεις</a:t>
            </a:r>
            <a:endParaRPr lang="en-US" dirty="0"/>
          </a:p>
        </p:txBody>
      </p:sp>
      <p:sp>
        <p:nvSpPr>
          <p:cNvPr id="3" name="Content Placeholder 2">
            <a:extLst>
              <a:ext uri="{FF2B5EF4-FFF2-40B4-BE49-F238E27FC236}">
                <a16:creationId xmlns:a16="http://schemas.microsoft.com/office/drawing/2014/main" id="{7B42EBB6-0C54-514A-8880-8595FD234752}"/>
              </a:ext>
            </a:extLst>
          </p:cNvPr>
          <p:cNvSpPr>
            <a:spLocks noGrp="1"/>
          </p:cNvSpPr>
          <p:nvPr>
            <p:ph idx="1"/>
          </p:nvPr>
        </p:nvSpPr>
        <p:spPr/>
        <p:txBody>
          <a:bodyPr/>
          <a:lstStyle/>
          <a:p>
            <a:r>
              <a:rPr lang="el-GR" dirty="0"/>
              <a:t>Κι άλλη ανάγνωση ενώ παράλληλα κρατάμε σημειώσεις</a:t>
            </a:r>
          </a:p>
          <a:p>
            <a:r>
              <a:rPr lang="el-GR" dirty="0"/>
              <a:t>Δημιουργείστε τις δικές σας ενότητες</a:t>
            </a:r>
          </a:p>
          <a:p>
            <a:r>
              <a:rPr lang="el-GR" dirty="0"/>
              <a:t>Δικές σας λέξεις κλειδιά</a:t>
            </a:r>
          </a:p>
          <a:p>
            <a:r>
              <a:rPr lang="el-GR" dirty="0"/>
              <a:t>Ανάγνωση και σημειώσεις</a:t>
            </a:r>
          </a:p>
          <a:p>
            <a:r>
              <a:rPr lang="el-GR" dirty="0"/>
              <a:t>Ήδη θα έχετε ένα δικό σας κείμενο!</a:t>
            </a:r>
            <a:endParaRPr lang="en-US" dirty="0"/>
          </a:p>
        </p:txBody>
      </p:sp>
    </p:spTree>
    <p:extLst>
      <p:ext uri="{BB962C8B-B14F-4D97-AF65-F5344CB8AC3E}">
        <p14:creationId xmlns:p14="http://schemas.microsoft.com/office/powerpoint/2010/main" val="1452197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B11F-41F9-BE49-AE7D-3AB5D3997B03}"/>
              </a:ext>
            </a:extLst>
          </p:cNvPr>
          <p:cNvSpPr>
            <a:spLocks noGrp="1"/>
          </p:cNvSpPr>
          <p:nvPr>
            <p:ph type="title"/>
          </p:nvPr>
        </p:nvSpPr>
        <p:spPr/>
        <p:txBody>
          <a:bodyPr/>
          <a:lstStyle/>
          <a:p>
            <a:r>
              <a:rPr lang="el-GR" dirty="0"/>
              <a:t>Οργάνωση της εργασίας </a:t>
            </a:r>
            <a:endParaRPr lang="en-US" dirty="0"/>
          </a:p>
        </p:txBody>
      </p:sp>
      <p:sp>
        <p:nvSpPr>
          <p:cNvPr id="3" name="Content Placeholder 2">
            <a:extLst>
              <a:ext uri="{FF2B5EF4-FFF2-40B4-BE49-F238E27FC236}">
                <a16:creationId xmlns:a16="http://schemas.microsoft.com/office/drawing/2014/main" id="{F677C84A-E419-5C4D-9AC5-8D95404B24B4}"/>
              </a:ext>
            </a:extLst>
          </p:cNvPr>
          <p:cNvSpPr>
            <a:spLocks noGrp="1"/>
          </p:cNvSpPr>
          <p:nvPr>
            <p:ph idx="1"/>
          </p:nvPr>
        </p:nvSpPr>
        <p:spPr/>
        <p:txBody>
          <a:bodyPr>
            <a:normAutofit fontScale="92500" lnSpcReduction="10000"/>
          </a:bodyPr>
          <a:lstStyle/>
          <a:p>
            <a:r>
              <a:rPr lang="el-GR" dirty="0"/>
              <a:t>Διαβάστε τις σημειώσεις που έχετε κρατήσει από τα βιβλία που διαβάσατε</a:t>
            </a:r>
          </a:p>
          <a:p>
            <a:pPr hangingPunct="0"/>
            <a:r>
              <a:rPr lang="el-GR" b="1" dirty="0"/>
              <a:t>Σχεδιάγραμμα (πλάνο) εργασίας</a:t>
            </a:r>
            <a:endParaRPr lang="en-GB" dirty="0"/>
          </a:p>
          <a:p>
            <a:pPr hangingPunct="0"/>
            <a:r>
              <a:rPr lang="el-GR" dirty="0"/>
              <a:t>Φτιάξτε ένα πίνακα περιεχομένων που θα αντιστοιχεί στη δομή της εργασίας σας. Εντοπίστε τις </a:t>
            </a:r>
            <a:r>
              <a:rPr lang="el-GR" u="sng" dirty="0"/>
              <a:t>έννοιες-κλειδιά</a:t>
            </a:r>
            <a:r>
              <a:rPr lang="el-GR" dirty="0"/>
              <a:t> του θέματος. Μ’ αυτό τον τρόπο: </a:t>
            </a:r>
            <a:endParaRPr lang="en-GB" dirty="0"/>
          </a:p>
          <a:p>
            <a:pPr hangingPunct="0"/>
            <a:r>
              <a:rPr lang="el-GR" dirty="0"/>
              <a:t>-	θα ξεκαθαρίσετε σ’ εσάς τους ίδιους τι θέλετε να κάνετε·</a:t>
            </a:r>
            <a:endParaRPr lang="en-GB" dirty="0"/>
          </a:p>
          <a:p>
            <a:pPr hangingPunct="0"/>
            <a:r>
              <a:rPr lang="el-GR" dirty="0"/>
              <a:t>-	θα βάλετε σε τάξη τις ιδέες σας·</a:t>
            </a:r>
            <a:endParaRPr lang="en-GB" dirty="0"/>
          </a:p>
          <a:p>
            <a:r>
              <a:rPr lang="el-GR" dirty="0"/>
              <a:t>-	θα καταλάβετε αν έχετε σαφείς ιδέες</a:t>
            </a:r>
            <a:r>
              <a:rPr lang="en-GB" dirty="0"/>
              <a:t> </a:t>
            </a:r>
            <a:endParaRPr lang="en-US" dirty="0"/>
          </a:p>
        </p:txBody>
      </p:sp>
    </p:spTree>
    <p:extLst>
      <p:ext uri="{BB962C8B-B14F-4D97-AF65-F5344CB8AC3E}">
        <p14:creationId xmlns:p14="http://schemas.microsoft.com/office/powerpoint/2010/main" val="1460435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A8757-C83C-3A4D-A36A-1BEF75E2EB74}"/>
              </a:ext>
            </a:extLst>
          </p:cNvPr>
          <p:cNvSpPr>
            <a:spLocks noGrp="1"/>
          </p:cNvSpPr>
          <p:nvPr>
            <p:ph type="title"/>
          </p:nvPr>
        </p:nvSpPr>
        <p:spPr/>
        <p:txBody>
          <a:bodyPr>
            <a:normAutofit fontScale="90000"/>
          </a:bodyPr>
          <a:lstStyle/>
          <a:p>
            <a:r>
              <a:rPr lang="el-GR" b="1" dirty="0"/>
              <a:t>Εισαγωγή</a:t>
            </a:r>
            <a:br>
              <a:rPr lang="en-GB" dirty="0"/>
            </a:br>
            <a:endParaRPr lang="en-US" dirty="0"/>
          </a:p>
        </p:txBody>
      </p:sp>
      <p:sp>
        <p:nvSpPr>
          <p:cNvPr id="3" name="Content Placeholder 2">
            <a:extLst>
              <a:ext uri="{FF2B5EF4-FFF2-40B4-BE49-F238E27FC236}">
                <a16:creationId xmlns:a16="http://schemas.microsoft.com/office/drawing/2014/main" id="{66BA7E6C-DB79-B442-9065-8CEAE0836B90}"/>
              </a:ext>
            </a:extLst>
          </p:cNvPr>
          <p:cNvSpPr>
            <a:spLocks noGrp="1"/>
          </p:cNvSpPr>
          <p:nvPr>
            <p:ph idx="1"/>
          </p:nvPr>
        </p:nvSpPr>
        <p:spPr/>
        <p:txBody>
          <a:bodyPr>
            <a:normAutofit fontScale="92500" lnSpcReduction="20000"/>
          </a:bodyPr>
          <a:lstStyle/>
          <a:p>
            <a:pPr hangingPunct="0"/>
            <a:r>
              <a:rPr lang="el-GR" dirty="0"/>
              <a:t>Ανακοινώνουμε την υπόθεση ή τον προβληματισμό μας, καθώς και τη δομή της εργασίας μας. Παράδειγμα:</a:t>
            </a:r>
            <a:endParaRPr lang="en-GB" dirty="0"/>
          </a:p>
          <a:p>
            <a:pPr hangingPunct="0"/>
            <a:r>
              <a:rPr lang="el-GR" dirty="0"/>
              <a:t>«Με αυτή την εργασία έχουμε σκοπό να αποδείξουμε (μία θέση) ... Στο πρώτο κεφάλαιο ή μέρος θα επιχειρήσουμε να ορίσουμε (ένα σημείο) ... Στο δεύτερο να αντιμετωπίσουμε (ένα πρόβλημα) ... Ας σημειωθεί ότι θέσαμε συγκεκριμένα όρια, δηλαδή ...».</a:t>
            </a:r>
            <a:endParaRPr lang="en-GB" dirty="0"/>
          </a:p>
          <a:p>
            <a:pPr hangingPunct="0"/>
            <a:r>
              <a:rPr lang="el-GR" dirty="0"/>
              <a:t>Σκοπός της εισαγωγής είναι να βοηθήσει τον αναγνώστη να αντιληφθεί το στόχο της εργασίας σας. Καλό είναι να μην υπόσχεστε κάτι που δεν θα του δώσετε. Γι’ αυτό το λόγο, τις περισσότερες φορές η εισαγωγή ξαναγράφεται όσο προχωρεί η εργασία (Μπορεί να γραφτεί και στο τέλος).</a:t>
            </a:r>
            <a:endParaRPr lang="en-GB" dirty="0"/>
          </a:p>
          <a:p>
            <a:endParaRPr lang="en-US" dirty="0"/>
          </a:p>
        </p:txBody>
      </p:sp>
    </p:spTree>
    <p:extLst>
      <p:ext uri="{BB962C8B-B14F-4D97-AF65-F5344CB8AC3E}">
        <p14:creationId xmlns:p14="http://schemas.microsoft.com/office/powerpoint/2010/main" val="3388409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4740B-787D-7B4B-A026-C839D919785C}"/>
              </a:ext>
            </a:extLst>
          </p:cNvPr>
          <p:cNvSpPr>
            <a:spLocks noGrp="1"/>
          </p:cNvSpPr>
          <p:nvPr>
            <p:ph type="title"/>
          </p:nvPr>
        </p:nvSpPr>
        <p:spPr/>
        <p:txBody>
          <a:bodyPr>
            <a:normAutofit fontScale="90000"/>
          </a:bodyPr>
          <a:lstStyle/>
          <a:p>
            <a:r>
              <a:rPr lang="el-GR" b="1" dirty="0"/>
              <a:t>Κύριο θέμα </a:t>
            </a:r>
            <a:br>
              <a:rPr lang="en-GB" dirty="0"/>
            </a:br>
            <a:endParaRPr lang="en-US" dirty="0"/>
          </a:p>
        </p:txBody>
      </p:sp>
      <p:sp>
        <p:nvSpPr>
          <p:cNvPr id="3" name="Content Placeholder 2">
            <a:extLst>
              <a:ext uri="{FF2B5EF4-FFF2-40B4-BE49-F238E27FC236}">
                <a16:creationId xmlns:a16="http://schemas.microsoft.com/office/drawing/2014/main" id="{0FC5E7E7-6C21-2040-9FCE-8B7049484FD4}"/>
              </a:ext>
            </a:extLst>
          </p:cNvPr>
          <p:cNvSpPr>
            <a:spLocks noGrp="1"/>
          </p:cNvSpPr>
          <p:nvPr>
            <p:ph idx="1"/>
          </p:nvPr>
        </p:nvSpPr>
        <p:spPr/>
        <p:txBody>
          <a:bodyPr>
            <a:normAutofit lnSpcReduction="10000"/>
          </a:bodyPr>
          <a:lstStyle/>
          <a:p>
            <a:r>
              <a:rPr lang="el-GR" dirty="0"/>
              <a:t>Ιστορικό υπόβαθρο: τι συμβαίνει στην κοινωνία για την οποία μιλάτε την συγκεκριμένη ιστορική περίοδο</a:t>
            </a:r>
          </a:p>
          <a:p>
            <a:r>
              <a:rPr lang="el-GR" dirty="0"/>
              <a:t>Πρόβλημα: Ποιο ερώτημα έχετε θέσει εσείς, π.χ. μια θρησκευτική μεταρρύθμιση,  η έκρηξη μιας επανάστασης, η συγκρότηση της γραφειοκρατίας, ο ρόλος των γυναικών κλπ.</a:t>
            </a:r>
          </a:p>
          <a:p>
            <a:r>
              <a:rPr lang="el-GR" dirty="0"/>
              <a:t>Επιχειρήματα/ανάλυση: γιατί έχουμε μια συγκεκριμένη ιστορική εξέλιξη, ποιες κοινωνικές ομάδες συγκρούονται και ποιες επικρατούν, τι ρόλο έχουν οι ιδέες στην εξέλιξη ιστορικών γεγονότων…</a:t>
            </a:r>
          </a:p>
          <a:p>
            <a:pPr marL="0" indent="0">
              <a:buNone/>
            </a:pPr>
            <a:endParaRPr lang="en-US" dirty="0"/>
          </a:p>
        </p:txBody>
      </p:sp>
    </p:spTree>
    <p:extLst>
      <p:ext uri="{BB962C8B-B14F-4D97-AF65-F5344CB8AC3E}">
        <p14:creationId xmlns:p14="http://schemas.microsoft.com/office/powerpoint/2010/main" val="3878439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0BAC3-F5E0-504C-A22D-455E60CAA2E9}"/>
              </a:ext>
            </a:extLst>
          </p:cNvPr>
          <p:cNvSpPr>
            <a:spLocks noGrp="1"/>
          </p:cNvSpPr>
          <p:nvPr>
            <p:ph type="title"/>
          </p:nvPr>
        </p:nvSpPr>
        <p:spPr/>
        <p:txBody>
          <a:bodyPr/>
          <a:lstStyle/>
          <a:p>
            <a:r>
              <a:rPr lang="el-GR" dirty="0"/>
              <a:t>Σύνθεση και Συμπεράσματα</a:t>
            </a:r>
            <a:endParaRPr lang="en-US" dirty="0"/>
          </a:p>
        </p:txBody>
      </p:sp>
      <p:sp>
        <p:nvSpPr>
          <p:cNvPr id="3" name="Content Placeholder 2">
            <a:extLst>
              <a:ext uri="{FF2B5EF4-FFF2-40B4-BE49-F238E27FC236}">
                <a16:creationId xmlns:a16="http://schemas.microsoft.com/office/drawing/2014/main" id="{4A8E9A34-4AE3-D04F-810E-90C5FA5AE3A9}"/>
              </a:ext>
            </a:extLst>
          </p:cNvPr>
          <p:cNvSpPr>
            <a:spLocks noGrp="1"/>
          </p:cNvSpPr>
          <p:nvPr>
            <p:ph idx="1"/>
          </p:nvPr>
        </p:nvSpPr>
        <p:spPr/>
        <p:txBody>
          <a:bodyPr/>
          <a:lstStyle/>
          <a:p>
            <a:r>
              <a:rPr lang="el-GR" dirty="0"/>
              <a:t>Ποια είναι τα δικά μας συμπεράσματα;</a:t>
            </a:r>
          </a:p>
          <a:p>
            <a:r>
              <a:rPr lang="el-GR" dirty="0"/>
              <a:t>Πώς συνδέουμε τα ευρύτερα ιστορικά φαινόμενα, π.χ. οι ανακαλύψεις νέων κόσμων, οι επαναστάσεις και οι εξεγέρσεις, οι άκαμπτοι ρόλοι των φύλων, κ.ά.</a:t>
            </a:r>
          </a:p>
          <a:p>
            <a:r>
              <a:rPr lang="el-GR" dirty="0"/>
              <a:t>με τις ρωγμές που οδηγούν σε αλλαγές; </a:t>
            </a:r>
          </a:p>
          <a:p>
            <a:r>
              <a:rPr lang="el-GR" dirty="0"/>
              <a:t>Ποια τα συμπεράσματά σας; Ποια αποτελούν για εσάς ανοιχτά ερωτήματα;</a:t>
            </a:r>
            <a:endParaRPr lang="en-US" dirty="0"/>
          </a:p>
        </p:txBody>
      </p:sp>
    </p:spTree>
    <p:extLst>
      <p:ext uri="{BB962C8B-B14F-4D97-AF65-F5344CB8AC3E}">
        <p14:creationId xmlns:p14="http://schemas.microsoft.com/office/powerpoint/2010/main" val="4265710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11026-3434-344D-9398-F061640F63F1}"/>
              </a:ext>
            </a:extLst>
          </p:cNvPr>
          <p:cNvSpPr>
            <a:spLocks noGrp="1"/>
          </p:cNvSpPr>
          <p:nvPr>
            <p:ph type="title"/>
          </p:nvPr>
        </p:nvSpPr>
        <p:spPr/>
        <p:txBody>
          <a:bodyPr>
            <a:normAutofit fontScale="90000"/>
          </a:bodyPr>
          <a:lstStyle/>
          <a:p>
            <a:pPr hangingPunct="0"/>
            <a:r>
              <a:rPr lang="el-GR" dirty="0">
                <a:latin typeface="Calibri" panose="020F0502020204030204" pitchFamily="34" charset="0"/>
                <a:cs typeface="Calibri" panose="020F0502020204030204" pitchFamily="34" charset="0"/>
              </a:rPr>
              <a:t>Γιατί γράφουμε Παραπομπές / Σημειώσεις</a:t>
            </a:r>
            <a:br>
              <a:rPr lang="en-GB" u="sng" dirty="0"/>
            </a:br>
            <a:endParaRPr lang="en-US" dirty="0"/>
          </a:p>
        </p:txBody>
      </p:sp>
      <p:sp>
        <p:nvSpPr>
          <p:cNvPr id="3" name="Content Placeholder 2">
            <a:extLst>
              <a:ext uri="{FF2B5EF4-FFF2-40B4-BE49-F238E27FC236}">
                <a16:creationId xmlns:a16="http://schemas.microsoft.com/office/drawing/2014/main" id="{ECDD7952-3431-7C4E-921E-B4B8970D5EBD}"/>
              </a:ext>
            </a:extLst>
          </p:cNvPr>
          <p:cNvSpPr>
            <a:spLocks noGrp="1"/>
          </p:cNvSpPr>
          <p:nvPr>
            <p:ph idx="1"/>
          </p:nvPr>
        </p:nvSpPr>
        <p:spPr/>
        <p:txBody>
          <a:bodyPr>
            <a:normAutofit fontScale="92500" lnSpcReduction="20000"/>
          </a:bodyPr>
          <a:lstStyle/>
          <a:p>
            <a:r>
              <a:rPr lang="el-GR" dirty="0"/>
              <a:t>Επειδή οφείλουμε να δείχνουμε στον αναγνώστη μας πώς συνθέσαμε την εργασία μας. </a:t>
            </a:r>
          </a:p>
          <a:p>
            <a:r>
              <a:rPr lang="el-GR" dirty="0"/>
              <a:t>Με το να δείχνουμε τις πηγές μας δείχνουμε ότι έχουμε ενημερωθεί για τα έργα που έχουν γραφτεί πριν εμείς αποπειραθούμε να γράψουμε και ότι τολμάμε να κάνουμε μια δική μας ερμηνεία ή σύνθεση</a:t>
            </a:r>
          </a:p>
          <a:p>
            <a:r>
              <a:rPr lang="el-GR" dirty="0"/>
              <a:t>Γι αυτό χρειαζόμαστε σημειώσεις όπου θα δείχνουμε τα βιβλία ή άρθρα τα οποία μελετήσαμε</a:t>
            </a:r>
          </a:p>
          <a:p>
            <a:r>
              <a:rPr lang="el-GR" dirty="0"/>
              <a:t>Οι σημειώσεις μπορούν να εμφανίζονται στο υποσέλιδο έτσι ο αναγνώστης βλέπει αμέσως σε πιο έργο αναφερόμαστε.</a:t>
            </a:r>
            <a:br>
              <a:rPr lang="en-GB" dirty="0"/>
            </a:br>
            <a:endParaRPr lang="en-US" dirty="0"/>
          </a:p>
        </p:txBody>
      </p:sp>
    </p:spTree>
    <p:extLst>
      <p:ext uri="{BB962C8B-B14F-4D97-AF65-F5344CB8AC3E}">
        <p14:creationId xmlns:p14="http://schemas.microsoft.com/office/powerpoint/2010/main" val="3216233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C06E9-954B-A14E-BC20-65B29CA790AE}"/>
              </a:ext>
            </a:extLst>
          </p:cNvPr>
          <p:cNvSpPr>
            <a:spLocks noGrp="1"/>
          </p:cNvSpPr>
          <p:nvPr>
            <p:ph type="title"/>
          </p:nvPr>
        </p:nvSpPr>
        <p:spPr/>
        <p:txBody>
          <a:bodyPr/>
          <a:lstStyle/>
          <a:p>
            <a:r>
              <a:rPr lang="el-GR" dirty="0"/>
              <a:t>Διαφορετικά είδη υποσημειώσεων:</a:t>
            </a:r>
            <a:endParaRPr lang="en-US" dirty="0"/>
          </a:p>
        </p:txBody>
      </p:sp>
      <p:sp>
        <p:nvSpPr>
          <p:cNvPr id="3" name="Content Placeholder 2">
            <a:extLst>
              <a:ext uri="{FF2B5EF4-FFF2-40B4-BE49-F238E27FC236}">
                <a16:creationId xmlns:a16="http://schemas.microsoft.com/office/drawing/2014/main" id="{4E960C8A-D705-054A-B2AA-90EFABC8012F}"/>
              </a:ext>
            </a:extLst>
          </p:cNvPr>
          <p:cNvSpPr>
            <a:spLocks noGrp="1"/>
          </p:cNvSpPr>
          <p:nvPr>
            <p:ph idx="1"/>
          </p:nvPr>
        </p:nvSpPr>
        <p:spPr/>
        <p:txBody>
          <a:bodyPr>
            <a:normAutofit fontScale="77500" lnSpcReduction="20000"/>
          </a:bodyPr>
          <a:lstStyle/>
          <a:p>
            <a:pPr hangingPunct="0"/>
            <a:r>
              <a:rPr lang="el-GR" dirty="0"/>
              <a:t>Μια σημείωση ποτέ δεν πρέπει να είναι μακροσκελής. Οι σημειώσεις χρησιμεύουν:</a:t>
            </a:r>
            <a:endParaRPr lang="en-GB" dirty="0"/>
          </a:p>
          <a:p>
            <a:pPr hangingPunct="0"/>
            <a:r>
              <a:rPr lang="el-GR" dirty="0"/>
              <a:t>-	για να δείχνετε την πηγή των παραθεμάτων, δηλαδή των αυτούσιων αποσπασμάτων που χρησιμοποιείτε από άλλα βιβλία. Αν στο κείμενο μιλάμε για κάποιο συγγραφέα ή παραθέτουμε απόσπασμά του, η αντίστοιχη σημείωση παρέχει την κατάλληλη βιβλιογραφική παραπομπή.</a:t>
            </a:r>
            <a:endParaRPr lang="en-GB" dirty="0"/>
          </a:p>
          <a:p>
            <a:pPr hangingPunct="0"/>
            <a:r>
              <a:rPr lang="el-GR" dirty="0"/>
              <a:t>-	για να δείχνετε την πηγή των επιχειρημάτων σας, όταν περιληπτικά αναφέρετε τις απόψεις κάποιων συγγραφέων που διαβάσατε.</a:t>
            </a:r>
            <a:endParaRPr lang="en-GB" dirty="0"/>
          </a:p>
          <a:p>
            <a:pPr hangingPunct="0"/>
            <a:r>
              <a:rPr lang="el-GR" dirty="0"/>
              <a:t>-	για να προσθέτετε άλλες ενισχυτικές βιβλιογραφικές ενδείξεις σε ένα θέμα που συζητήθηκε στο κείμενο.</a:t>
            </a:r>
            <a:endParaRPr lang="en-GB" dirty="0"/>
          </a:p>
          <a:p>
            <a:pPr lvl="0" hangingPunct="0"/>
            <a:r>
              <a:rPr lang="el-GR" dirty="0"/>
              <a:t>για να εισαγάγετε ένα ενισχυτικό παράθεμα ή παρατήρηση ή ένσταση, το οποίο μέσα στο κείμενο θα ήταν ενοχλητικό.</a:t>
            </a:r>
            <a:endParaRPr lang="en-GB" dirty="0"/>
          </a:p>
          <a:p>
            <a:endParaRPr lang="en-US" dirty="0"/>
          </a:p>
        </p:txBody>
      </p:sp>
    </p:spTree>
    <p:extLst>
      <p:ext uri="{BB962C8B-B14F-4D97-AF65-F5344CB8AC3E}">
        <p14:creationId xmlns:p14="http://schemas.microsoft.com/office/powerpoint/2010/main" val="626930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23EC2-CBDF-2349-9244-86AF3C024A0E}"/>
              </a:ext>
            </a:extLst>
          </p:cNvPr>
          <p:cNvSpPr>
            <a:spLocks noGrp="1"/>
          </p:cNvSpPr>
          <p:nvPr>
            <p:ph type="title"/>
          </p:nvPr>
        </p:nvSpPr>
        <p:spPr/>
        <p:txBody>
          <a:bodyPr>
            <a:normAutofit fontScale="90000"/>
          </a:bodyPr>
          <a:lstStyle/>
          <a:p>
            <a:r>
              <a:rPr lang="el-GR" dirty="0"/>
              <a:t>Πώς Γράφουμε βιβλιογραφικές αναφορές στο υποσέλιδο:</a:t>
            </a:r>
            <a:endParaRPr lang="en-US" dirty="0"/>
          </a:p>
        </p:txBody>
      </p:sp>
      <p:sp>
        <p:nvSpPr>
          <p:cNvPr id="3" name="Content Placeholder 2">
            <a:extLst>
              <a:ext uri="{FF2B5EF4-FFF2-40B4-BE49-F238E27FC236}">
                <a16:creationId xmlns:a16="http://schemas.microsoft.com/office/drawing/2014/main" id="{B2CD1B97-7DED-5A4D-857E-1185D02A245B}"/>
              </a:ext>
            </a:extLst>
          </p:cNvPr>
          <p:cNvSpPr>
            <a:spLocks noGrp="1"/>
          </p:cNvSpPr>
          <p:nvPr>
            <p:ph idx="1"/>
          </p:nvPr>
        </p:nvSpPr>
        <p:spPr/>
        <p:txBody>
          <a:bodyPr/>
          <a:lstStyle/>
          <a:p>
            <a:pPr hangingPunct="0"/>
            <a:r>
              <a:rPr lang="el-GR" dirty="0"/>
              <a:t>Για να είναι ορθή και ακριβής μία </a:t>
            </a:r>
            <a:r>
              <a:rPr lang="el-GR" b="1" dirty="0"/>
              <a:t>βιβλιογραφική αναφορά </a:t>
            </a:r>
            <a:r>
              <a:rPr lang="el-GR" dirty="0"/>
              <a:t>παραθέτουμε με την παρακάτω σειρά:</a:t>
            </a:r>
            <a:endParaRPr lang="en-GB" dirty="0"/>
          </a:p>
          <a:p>
            <a:pPr hangingPunct="0"/>
            <a:r>
              <a:rPr lang="el-GR" dirty="0"/>
              <a:t>α) Βιβλία</a:t>
            </a:r>
            <a:endParaRPr lang="en-GB" dirty="0"/>
          </a:p>
          <a:p>
            <a:pPr hangingPunct="0"/>
            <a:r>
              <a:rPr lang="el-GR" dirty="0"/>
              <a:t>1) συγγραφέα, 2) τίτλο του βιβλίου με </a:t>
            </a:r>
            <a:r>
              <a:rPr lang="el-GR" i="1" dirty="0"/>
              <a:t>πλάγια</a:t>
            </a:r>
            <a:r>
              <a:rPr lang="el-GR" dirty="0"/>
              <a:t> ή </a:t>
            </a:r>
            <a:r>
              <a:rPr lang="el-GR" u="sng" dirty="0"/>
              <a:t>υπογραμμισμένα</a:t>
            </a:r>
            <a:r>
              <a:rPr lang="el-GR" dirty="0"/>
              <a:t> στοιχεία, 3) εκδοτικό οίκο, 4) τόπο έκδοσης, 5) χρονολογία έκδοσης, και 6) αριθμό σελίδας.</a:t>
            </a:r>
            <a:endParaRPr lang="en-GB" dirty="0"/>
          </a:p>
          <a:p>
            <a:pPr hangingPunct="0"/>
            <a:r>
              <a:rPr lang="el-GR" dirty="0"/>
              <a:t>Παράδειγμα: </a:t>
            </a:r>
            <a:r>
              <a:rPr lang="el-GR" dirty="0" err="1"/>
              <a:t>Umberto</a:t>
            </a:r>
            <a:r>
              <a:rPr lang="el-GR" dirty="0"/>
              <a:t> </a:t>
            </a:r>
            <a:r>
              <a:rPr lang="el-GR" dirty="0" err="1"/>
              <a:t>Eco</a:t>
            </a:r>
            <a:r>
              <a:rPr lang="el-GR" dirty="0"/>
              <a:t>, </a:t>
            </a:r>
            <a:r>
              <a:rPr lang="el-GR" i="1" dirty="0"/>
              <a:t>Πώς γίνεται μια διπλωματική εργασία;</a:t>
            </a:r>
            <a:r>
              <a:rPr lang="el-GR" dirty="0"/>
              <a:t> Νήσος, Αθήνα</a:t>
            </a:r>
            <a:r>
              <a:rPr lang="en-US" dirty="0"/>
              <a:t>,</a:t>
            </a:r>
            <a:r>
              <a:rPr lang="el-GR" dirty="0"/>
              <a:t>1994, σ. 128.</a:t>
            </a:r>
            <a:endParaRPr lang="en-GB" dirty="0"/>
          </a:p>
          <a:p>
            <a:endParaRPr lang="en-US" dirty="0"/>
          </a:p>
        </p:txBody>
      </p:sp>
    </p:spTree>
    <p:extLst>
      <p:ext uri="{BB962C8B-B14F-4D97-AF65-F5344CB8AC3E}">
        <p14:creationId xmlns:p14="http://schemas.microsoft.com/office/powerpoint/2010/main" val="2960692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6E104-B2B3-E34E-9535-1B01EC82C33B}"/>
              </a:ext>
            </a:extLst>
          </p:cNvPr>
          <p:cNvSpPr>
            <a:spLocks noGrp="1"/>
          </p:cNvSpPr>
          <p:nvPr>
            <p:ph type="title"/>
          </p:nvPr>
        </p:nvSpPr>
        <p:spPr/>
        <p:txBody>
          <a:bodyPr>
            <a:normAutofit fontScale="90000"/>
          </a:bodyPr>
          <a:lstStyle/>
          <a:p>
            <a:r>
              <a:rPr lang="el-GR" dirty="0"/>
              <a:t>β) Άρθρα από περιοδικά</a:t>
            </a:r>
            <a:br>
              <a:rPr lang="en-GB" dirty="0"/>
            </a:br>
            <a:endParaRPr lang="en-US" dirty="0"/>
          </a:p>
        </p:txBody>
      </p:sp>
      <p:sp>
        <p:nvSpPr>
          <p:cNvPr id="3" name="Content Placeholder 2">
            <a:extLst>
              <a:ext uri="{FF2B5EF4-FFF2-40B4-BE49-F238E27FC236}">
                <a16:creationId xmlns:a16="http://schemas.microsoft.com/office/drawing/2014/main" id="{212B84E6-09F6-C246-A5D4-9F4562BAF7B3}"/>
              </a:ext>
            </a:extLst>
          </p:cNvPr>
          <p:cNvSpPr>
            <a:spLocks noGrp="1"/>
          </p:cNvSpPr>
          <p:nvPr>
            <p:ph idx="1"/>
          </p:nvPr>
        </p:nvSpPr>
        <p:spPr/>
        <p:txBody>
          <a:bodyPr/>
          <a:lstStyle/>
          <a:p>
            <a:pPr hangingPunct="0"/>
            <a:r>
              <a:rPr lang="el-GR" dirty="0"/>
              <a:t>1) συγγραφέα του άρθρου, 2) τίτλο του άρθρου, μέσα σε εισαγωγικά, 3) τίτλο του περιοδικού με </a:t>
            </a:r>
            <a:r>
              <a:rPr lang="el-GR" i="1" dirty="0"/>
              <a:t>πλάγια</a:t>
            </a:r>
            <a:r>
              <a:rPr lang="el-GR" dirty="0"/>
              <a:t>, 4) αριθμό τεύχους, 5) μήνα και χρόνο, 6) σελίδες στις οποίες δημοσιεύεται το άρθρο.</a:t>
            </a:r>
            <a:endParaRPr lang="en-GB" dirty="0"/>
          </a:p>
          <a:p>
            <a:pPr hangingPunct="0"/>
            <a:r>
              <a:rPr lang="el-GR" dirty="0"/>
              <a:t>Παράδειγμα: Τάκης Φωτόπουλος, «Για μια δημοκρατική αντίληψη της επιστήμης και της τεχνολογίας», </a:t>
            </a:r>
            <a:r>
              <a:rPr lang="el-GR" i="1" dirty="0"/>
              <a:t>Δημοκρατία και Φύση</a:t>
            </a:r>
            <a:r>
              <a:rPr lang="el-GR" dirty="0"/>
              <a:t>, 3 (Ιούνιος 1997), 74–108.</a:t>
            </a:r>
            <a:endParaRPr lang="en-GB" dirty="0"/>
          </a:p>
          <a:p>
            <a:endParaRPr lang="en-US" dirty="0"/>
          </a:p>
        </p:txBody>
      </p:sp>
    </p:spTree>
    <p:extLst>
      <p:ext uri="{BB962C8B-B14F-4D97-AF65-F5344CB8AC3E}">
        <p14:creationId xmlns:p14="http://schemas.microsoft.com/office/powerpoint/2010/main" val="3357963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C5E01-5366-7E42-A29A-65A121FDB907}"/>
              </a:ext>
            </a:extLst>
          </p:cNvPr>
          <p:cNvSpPr>
            <a:spLocks noGrp="1"/>
          </p:cNvSpPr>
          <p:nvPr>
            <p:ph type="title"/>
          </p:nvPr>
        </p:nvSpPr>
        <p:spPr/>
        <p:txBody>
          <a:bodyPr>
            <a:normAutofit fontScale="90000"/>
          </a:bodyPr>
          <a:lstStyle/>
          <a:p>
            <a:r>
              <a:rPr lang="el-GR" dirty="0"/>
              <a:t>γ) Άρθρα από συλλογικά έργα</a:t>
            </a:r>
            <a:br>
              <a:rPr lang="en-GB" dirty="0"/>
            </a:br>
            <a:endParaRPr lang="en-US" dirty="0"/>
          </a:p>
        </p:txBody>
      </p:sp>
      <p:sp>
        <p:nvSpPr>
          <p:cNvPr id="3" name="Content Placeholder 2">
            <a:extLst>
              <a:ext uri="{FF2B5EF4-FFF2-40B4-BE49-F238E27FC236}">
                <a16:creationId xmlns:a16="http://schemas.microsoft.com/office/drawing/2014/main" id="{45AF1190-A360-A14C-A7F6-5249149FA6BD}"/>
              </a:ext>
            </a:extLst>
          </p:cNvPr>
          <p:cNvSpPr>
            <a:spLocks noGrp="1"/>
          </p:cNvSpPr>
          <p:nvPr>
            <p:ph idx="1"/>
          </p:nvPr>
        </p:nvSpPr>
        <p:spPr/>
        <p:txBody>
          <a:bodyPr>
            <a:normAutofit/>
          </a:bodyPr>
          <a:lstStyle/>
          <a:p>
            <a:pPr hangingPunct="0"/>
            <a:r>
              <a:rPr lang="el-GR" dirty="0"/>
              <a:t>1) συγγραφέα του άρθρου, 2) τίτλο του άρθρου, μέσα σε εισαγωγικά, 3) επιμελητή/</a:t>
            </a:r>
            <a:r>
              <a:rPr lang="el-GR" dirty="0" err="1"/>
              <a:t>ές</a:t>
            </a:r>
            <a:r>
              <a:rPr lang="el-GR" dirty="0"/>
              <a:t> του συλλογικού έργου, 4) τίτλο του συλλογικού έργου με </a:t>
            </a:r>
            <a:r>
              <a:rPr lang="el-GR" i="1" dirty="0"/>
              <a:t>πλάγια</a:t>
            </a:r>
            <a:r>
              <a:rPr lang="el-GR" dirty="0"/>
              <a:t> ή </a:t>
            </a:r>
            <a:r>
              <a:rPr lang="el-GR" u="sng" dirty="0"/>
              <a:t>υπογραμμισμένα</a:t>
            </a:r>
            <a:r>
              <a:rPr lang="el-GR" dirty="0"/>
              <a:t> στοιχεία, 5) αριθμό τόμου (αν το έργο είναι πολύτομο), 6) τόπο έκδοσης, 7) χρονολογία έκδοσης, 8) σελίδες στις οποίες δημοσιεύεται το άρθρο.</a:t>
            </a:r>
            <a:endParaRPr lang="en-GB" dirty="0"/>
          </a:p>
          <a:p>
            <a:pPr hangingPunct="0"/>
            <a:r>
              <a:rPr lang="el-GR" dirty="0"/>
              <a:t>Παράδειγμα: </a:t>
            </a:r>
            <a:r>
              <a:rPr lang="en-US" dirty="0"/>
              <a:t>Gilbert </a:t>
            </a:r>
            <a:r>
              <a:rPr lang="en-US" dirty="0" err="1"/>
              <a:t>Trausch</a:t>
            </a:r>
            <a:r>
              <a:rPr lang="el-GR" dirty="0"/>
              <a:t>, «Από την ισορροπία δυνάμεων στην ισορροπία των μπλοκ», στο Ε. Αρβελέρ - </a:t>
            </a:r>
            <a:r>
              <a:rPr lang="en-US" dirty="0"/>
              <a:t>M</a:t>
            </a:r>
            <a:r>
              <a:rPr lang="el-GR" dirty="0"/>
              <a:t>. </a:t>
            </a:r>
            <a:r>
              <a:rPr lang="en-US" dirty="0" err="1"/>
              <a:t>Aymard</a:t>
            </a:r>
            <a:r>
              <a:rPr lang="el-GR" dirty="0"/>
              <a:t>, </a:t>
            </a:r>
            <a:r>
              <a:rPr lang="el-GR" i="1" dirty="0"/>
              <a:t>Οι Ευρωπαίοι</a:t>
            </a:r>
            <a:r>
              <a:rPr lang="el-GR" dirty="0"/>
              <a:t>, τόμος Β’, </a:t>
            </a:r>
            <a:r>
              <a:rPr lang="el-GR" i="1" dirty="0"/>
              <a:t>Νεότερη και σύγχρονη εποχή</a:t>
            </a:r>
            <a:r>
              <a:rPr lang="el-GR" dirty="0"/>
              <a:t>, Αθήνα: </a:t>
            </a:r>
            <a:r>
              <a:rPr lang="el-GR" dirty="0" err="1"/>
              <a:t>Σαββάλας</a:t>
            </a:r>
            <a:r>
              <a:rPr lang="el-GR" dirty="0"/>
              <a:t>, 275–290.</a:t>
            </a:r>
            <a:endParaRPr lang="en-GB" dirty="0"/>
          </a:p>
          <a:p>
            <a:endParaRPr lang="en-US" dirty="0"/>
          </a:p>
        </p:txBody>
      </p:sp>
    </p:spTree>
    <p:extLst>
      <p:ext uri="{BB962C8B-B14F-4D97-AF65-F5344CB8AC3E}">
        <p14:creationId xmlns:p14="http://schemas.microsoft.com/office/powerpoint/2010/main" val="318025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B7252C-F404-5949-A9DB-B092850E2AE7}"/>
              </a:ext>
            </a:extLst>
          </p:cNvPr>
          <p:cNvSpPr>
            <a:spLocks noGrp="1"/>
          </p:cNvSpPr>
          <p:nvPr>
            <p:ph idx="1"/>
          </p:nvPr>
        </p:nvSpPr>
        <p:spPr/>
        <p:txBody>
          <a:bodyPr>
            <a:normAutofit fontScale="77500" lnSpcReduction="20000"/>
          </a:bodyPr>
          <a:lstStyle/>
          <a:p>
            <a:pPr hangingPunct="0"/>
            <a:r>
              <a:rPr lang="el-GR" dirty="0"/>
              <a:t>δ) Όταν το έργο του ίδιου συγγραφέα έχει αναφερθεί στην αμέσως προηγούμενη βιβλιογραφική σημείωση, τότε δεν την επαναλαμβάνουμε αλλά γράφουμε: στο ίδιο, σ. ...</a:t>
            </a:r>
            <a:endParaRPr lang="en-GB" dirty="0"/>
          </a:p>
          <a:p>
            <a:pPr hangingPunct="0"/>
            <a:r>
              <a:rPr lang="el-GR" dirty="0"/>
              <a:t>ε) Εάν εμφανίστηκε το έργο του ίδιου συγγραφέα μία φορά, τότε τη βιβλιογραφική σημείωση δεν την επαναλαμβάνουμε, αλλά γράφουμε το επώνυμο του συγγραφέα, κι έπειτα </a:t>
            </a:r>
            <a:r>
              <a:rPr lang="el-GR" dirty="0" err="1"/>
              <a:t>ό.π</a:t>
            </a:r>
            <a:r>
              <a:rPr lang="el-GR" dirty="0"/>
              <a:t>. (δηλ., όπως παραπάνω), σ. ....</a:t>
            </a:r>
            <a:endParaRPr lang="en-GB" dirty="0"/>
          </a:p>
          <a:p>
            <a:pPr hangingPunct="0"/>
            <a:r>
              <a:rPr lang="el-GR" dirty="0"/>
              <a:t>ς) Πηγές από το διαδίκτυο:</a:t>
            </a:r>
            <a:endParaRPr lang="en-GB" dirty="0"/>
          </a:p>
          <a:p>
            <a:pPr hangingPunct="0"/>
            <a:r>
              <a:rPr lang="el-GR" dirty="0"/>
              <a:t>1) συγγραφέας (αν εμφανίζεται), 2) τίτλος του άρθρου, μέσα σε εισαγωγικά, 3) τίτλος </a:t>
            </a:r>
            <a:r>
              <a:rPr lang="el-GR" dirty="0" err="1"/>
              <a:t>ιστοτόπου</a:t>
            </a:r>
            <a:r>
              <a:rPr lang="el-GR" dirty="0"/>
              <a:t>, 4) πλήρης ηλεκτρονική διεύθυνση </a:t>
            </a:r>
            <a:r>
              <a:rPr lang="el-GR" dirty="0" err="1"/>
              <a:t>ιστοτόπου</a:t>
            </a:r>
            <a:r>
              <a:rPr lang="el-GR" dirty="0"/>
              <a:t>.</a:t>
            </a:r>
            <a:endParaRPr lang="en-GB" dirty="0"/>
          </a:p>
          <a:p>
            <a:pPr hangingPunct="0"/>
            <a:r>
              <a:rPr lang="el-GR" dirty="0"/>
              <a:t>Παράδειγμα: ‘</a:t>
            </a:r>
            <a:r>
              <a:rPr lang="en-US" dirty="0"/>
              <a:t>Feudalism</a:t>
            </a:r>
            <a:r>
              <a:rPr lang="el-GR" dirty="0"/>
              <a:t>’, </a:t>
            </a:r>
            <a:r>
              <a:rPr lang="en-US" dirty="0"/>
              <a:t>Wikipedia</a:t>
            </a:r>
            <a:r>
              <a:rPr lang="el-GR" dirty="0"/>
              <a:t>, </a:t>
            </a:r>
            <a:r>
              <a:rPr lang="el-GR" dirty="0" err="1"/>
              <a:t>http</a:t>
            </a:r>
            <a:r>
              <a:rPr lang="el-GR" dirty="0"/>
              <a:t>://</a:t>
            </a:r>
            <a:r>
              <a:rPr lang="el-GR" dirty="0" err="1"/>
              <a:t>en.wikipedia.org</a:t>
            </a:r>
            <a:r>
              <a:rPr lang="el-GR" dirty="0"/>
              <a:t>/</a:t>
            </a:r>
            <a:r>
              <a:rPr lang="el-GR" dirty="0" err="1"/>
              <a:t>wiki</a:t>
            </a:r>
            <a:r>
              <a:rPr lang="el-GR" dirty="0"/>
              <a:t>/</a:t>
            </a:r>
            <a:r>
              <a:rPr lang="el-GR" dirty="0" err="1"/>
              <a:t>Feudalism</a:t>
            </a:r>
            <a:r>
              <a:rPr lang="el-GR" dirty="0"/>
              <a:t>.</a:t>
            </a:r>
            <a:endParaRPr lang="en-GB" dirty="0"/>
          </a:p>
          <a:p>
            <a:pPr hangingPunct="0"/>
            <a:r>
              <a:rPr lang="el-GR" dirty="0"/>
              <a:t> συν την ημερομηνία που επισκεφτήκαμε την ιστοσελίδα</a:t>
            </a:r>
            <a:endParaRPr lang="en-GB" dirty="0"/>
          </a:p>
          <a:p>
            <a:endParaRPr lang="en-US" dirty="0"/>
          </a:p>
        </p:txBody>
      </p:sp>
    </p:spTree>
    <p:extLst>
      <p:ext uri="{BB962C8B-B14F-4D97-AF65-F5344CB8AC3E}">
        <p14:creationId xmlns:p14="http://schemas.microsoft.com/office/powerpoint/2010/main" val="3871564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EEEB9-7A60-5D4A-AF3E-962DB81FDA7D}"/>
              </a:ext>
            </a:extLst>
          </p:cNvPr>
          <p:cNvSpPr>
            <a:spLocks noGrp="1"/>
          </p:cNvSpPr>
          <p:nvPr>
            <p:ph type="title"/>
          </p:nvPr>
        </p:nvSpPr>
        <p:spPr/>
        <p:txBody>
          <a:bodyPr>
            <a:normAutofit fontScale="90000"/>
          </a:bodyPr>
          <a:lstStyle/>
          <a:p>
            <a:r>
              <a:rPr lang="el-GR" b="1" dirty="0"/>
              <a:t>Ειδικά για τα Παραθέματα:</a:t>
            </a:r>
            <a:br>
              <a:rPr lang="en-GB" u="sng" dirty="0"/>
            </a:br>
            <a:endParaRPr lang="en-US" dirty="0"/>
          </a:p>
        </p:txBody>
      </p:sp>
      <p:sp>
        <p:nvSpPr>
          <p:cNvPr id="3" name="Content Placeholder 2">
            <a:extLst>
              <a:ext uri="{FF2B5EF4-FFF2-40B4-BE49-F238E27FC236}">
                <a16:creationId xmlns:a16="http://schemas.microsoft.com/office/drawing/2014/main" id="{48363E92-D199-6642-B8CD-D2B7F1218191}"/>
              </a:ext>
            </a:extLst>
          </p:cNvPr>
          <p:cNvSpPr>
            <a:spLocks noGrp="1"/>
          </p:cNvSpPr>
          <p:nvPr>
            <p:ph idx="1"/>
          </p:nvPr>
        </p:nvSpPr>
        <p:spPr/>
        <p:txBody>
          <a:bodyPr>
            <a:normAutofit fontScale="62500" lnSpcReduction="20000"/>
          </a:bodyPr>
          <a:lstStyle/>
          <a:p>
            <a:pPr hangingPunct="0"/>
            <a:r>
              <a:rPr lang="el-GR" dirty="0"/>
              <a:t>Πρέπει να θυμάστε ότι δεν πρέπει να κάνουμε κατάχρηση παραθεμάτων. Η συνεχής παράθεση μπορεί να είναι εκδήλωση οκνηρίας (ένα από τα επτά θανάσιμα αμαρτήματα). Τα παραθέματα είναι κυρίως δύο ειδών:</a:t>
            </a:r>
            <a:endParaRPr lang="en-GB" dirty="0"/>
          </a:p>
          <a:p>
            <a:pPr hangingPunct="0"/>
            <a:r>
              <a:rPr lang="el-GR" dirty="0"/>
              <a:t>α) παρατίθεται ένα κείμενο με το οποίο στη συνέχεια ασχολούμαστε ερμηνευτικά, και</a:t>
            </a:r>
            <a:endParaRPr lang="en-GB" dirty="0"/>
          </a:p>
          <a:p>
            <a:pPr hangingPunct="0"/>
            <a:r>
              <a:rPr lang="el-GR" dirty="0"/>
              <a:t>β) παρατίθεται ένα κείμενο για να στηρίξει την ερμηνεία μας.</a:t>
            </a:r>
            <a:endParaRPr lang="en-GB" dirty="0"/>
          </a:p>
          <a:p>
            <a:pPr hangingPunct="0"/>
            <a:r>
              <a:rPr lang="el-GR" dirty="0"/>
              <a:t>-	Τα παραθέματα πρέπει να είναι πιστά. Πρέπει να καταγράφουμε τις λέξεις όπως ακριβώς είναι.</a:t>
            </a:r>
            <a:endParaRPr lang="en-GB" dirty="0"/>
          </a:p>
          <a:p>
            <a:pPr hangingPunct="0"/>
            <a:r>
              <a:rPr lang="el-GR" dirty="0"/>
              <a:t>-	Δεν πρέπει να απαλείφουμε μέρη του κειμένου χωρίς να το σημειώνουμε: Η παράλειψη δηλώνεται με την εισαγωγή αποσιωπητικών που αντιστοιχούν στο μέρος που παραλείψαμε. (...)</a:t>
            </a:r>
            <a:endParaRPr lang="en-GB" dirty="0"/>
          </a:p>
          <a:p>
            <a:pPr hangingPunct="0"/>
            <a:r>
              <a:rPr lang="el-GR" dirty="0"/>
              <a:t>-	Δεν πρέπει να γίνονται παρεμβολές και κάθε μας σχόλιο, διασάφηση ή διευκρίνιση πρέπει να εμφανίζεται μέσα σε παρενθέσεις ή αγκύλες.</a:t>
            </a:r>
            <a:endParaRPr lang="en-GB" dirty="0"/>
          </a:p>
          <a:p>
            <a:pPr hangingPunct="0"/>
            <a:r>
              <a:rPr lang="el-GR" dirty="0"/>
              <a:t>-	Πρέπει να σημειώνονται οι υπογραμμίσεις που δεν είναι του συγγραφέα αλλά δικές μας.</a:t>
            </a:r>
            <a:endParaRPr lang="en-GB" dirty="0"/>
          </a:p>
          <a:p>
            <a:pPr hangingPunct="0"/>
            <a:r>
              <a:rPr lang="el-GR" dirty="0"/>
              <a:t>-	Πρέπει να δείχνετε την πηγή των παραθεμάτων με τη χρήση των σημειώσεων.</a:t>
            </a:r>
            <a:endParaRPr lang="en-GB" dirty="0"/>
          </a:p>
          <a:p>
            <a:endParaRPr lang="en-US" dirty="0"/>
          </a:p>
        </p:txBody>
      </p:sp>
    </p:spTree>
    <p:extLst>
      <p:ext uri="{BB962C8B-B14F-4D97-AF65-F5344CB8AC3E}">
        <p14:creationId xmlns:p14="http://schemas.microsoft.com/office/powerpoint/2010/main" val="4047811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86D0-79CD-6945-AA58-1B354EB8A7E8}"/>
              </a:ext>
            </a:extLst>
          </p:cNvPr>
          <p:cNvSpPr>
            <a:spLocks noGrp="1"/>
          </p:cNvSpPr>
          <p:nvPr>
            <p:ph type="title"/>
          </p:nvPr>
        </p:nvSpPr>
        <p:spPr/>
        <p:txBody>
          <a:bodyPr>
            <a:normAutofit fontScale="90000"/>
          </a:bodyPr>
          <a:lstStyle/>
          <a:p>
            <a:pPr hangingPunct="0"/>
            <a:br>
              <a:rPr lang="en-GB" dirty="0"/>
            </a:br>
            <a:br>
              <a:rPr lang="en-GB" dirty="0"/>
            </a:br>
            <a:r>
              <a:rPr lang="el-GR" dirty="0"/>
              <a:t> </a:t>
            </a:r>
            <a:r>
              <a:rPr lang="el-GR" dirty="0">
                <a:latin typeface="Calibri" panose="020F0502020204030204" pitchFamily="34" charset="0"/>
                <a:cs typeface="Calibri" panose="020F0502020204030204" pitchFamily="34" charset="0"/>
              </a:rPr>
              <a:t> Βιβλιογραφία:</a:t>
            </a:r>
            <a:br>
              <a:rPr lang="en-GB" dirty="0"/>
            </a:br>
            <a:endParaRPr lang="en-US" dirty="0"/>
          </a:p>
        </p:txBody>
      </p:sp>
      <p:sp>
        <p:nvSpPr>
          <p:cNvPr id="3" name="Content Placeholder 2">
            <a:extLst>
              <a:ext uri="{FF2B5EF4-FFF2-40B4-BE49-F238E27FC236}">
                <a16:creationId xmlns:a16="http://schemas.microsoft.com/office/drawing/2014/main" id="{A6536035-736B-D845-AB35-D220E741EB6F}"/>
              </a:ext>
            </a:extLst>
          </p:cNvPr>
          <p:cNvSpPr>
            <a:spLocks noGrp="1"/>
          </p:cNvSpPr>
          <p:nvPr>
            <p:ph idx="1"/>
          </p:nvPr>
        </p:nvSpPr>
        <p:spPr/>
        <p:txBody>
          <a:bodyPr>
            <a:normAutofit fontScale="25000" lnSpcReduction="20000"/>
          </a:bodyPr>
          <a:lstStyle/>
          <a:p>
            <a:pPr hangingPunct="0"/>
            <a:r>
              <a:rPr lang="el-GR" sz="7200" b="1" dirty="0">
                <a:latin typeface="Calibri" panose="020F0502020204030204" pitchFamily="34" charset="0"/>
                <a:cs typeface="Calibri" panose="020F0502020204030204" pitchFamily="34" charset="0"/>
              </a:rPr>
              <a:t>Στο τέλος της εργασίας πρέπει να παρατίθενται όλα τα βιβλία, τα κεφάλαια σε βιβλία, τα άρθρα σε περιοδικά και οι πρωτογενείς πηγές (αν υπάρχουν) σε αλφαβητική σειρά.</a:t>
            </a:r>
            <a:endParaRPr lang="en-GB" sz="7200" b="1" dirty="0">
              <a:latin typeface="Calibri" panose="020F0502020204030204" pitchFamily="34" charset="0"/>
              <a:cs typeface="Calibri" panose="020F0502020204030204" pitchFamily="34" charset="0"/>
            </a:endParaRPr>
          </a:p>
          <a:p>
            <a:r>
              <a:rPr lang="el-GR" sz="5100" b="1" dirty="0">
                <a:latin typeface="Calibri" panose="020F0502020204030204" pitchFamily="34" charset="0"/>
                <a:cs typeface="Calibri" panose="020F0502020204030204" pitchFamily="34" charset="0"/>
              </a:rPr>
              <a:t> </a:t>
            </a:r>
            <a:endParaRPr lang="en-GB" sz="5100" b="1" dirty="0">
              <a:latin typeface="Calibri" panose="020F0502020204030204" pitchFamily="34" charset="0"/>
              <a:cs typeface="Calibri" panose="020F0502020204030204" pitchFamily="34" charset="0"/>
            </a:endParaRPr>
          </a:p>
          <a:p>
            <a:r>
              <a:rPr lang="el-GR" sz="6400" dirty="0">
                <a:latin typeface="Calibri" panose="020F0502020204030204" pitchFamily="34" charset="0"/>
                <a:cs typeface="Calibri" panose="020F0502020204030204" pitchFamily="34" charset="0"/>
              </a:rPr>
              <a:t>Π.χ. (σε απόλυτη αλφαβητική σειρά με κριτήριο το επώνυμο του συγγραφέα)</a:t>
            </a:r>
            <a:endParaRPr lang="en-GB" sz="6400" dirty="0">
              <a:latin typeface="Calibri" panose="020F0502020204030204" pitchFamily="34" charset="0"/>
              <a:cs typeface="Calibri" panose="020F0502020204030204" pitchFamily="34" charset="0"/>
            </a:endParaRPr>
          </a:p>
          <a:p>
            <a:r>
              <a:rPr lang="el-GR" sz="6400" dirty="0">
                <a:latin typeface="Calibri" panose="020F0502020204030204" pitchFamily="34" charset="0"/>
                <a:cs typeface="Calibri" panose="020F0502020204030204" pitchFamily="34" charset="0"/>
              </a:rPr>
              <a:t> </a:t>
            </a:r>
            <a:endParaRPr lang="en-GB" sz="6400" dirty="0">
              <a:latin typeface="Calibri" panose="020F0502020204030204" pitchFamily="34" charset="0"/>
              <a:cs typeface="Calibri" panose="020F0502020204030204" pitchFamily="34" charset="0"/>
            </a:endParaRPr>
          </a:p>
          <a:p>
            <a:r>
              <a:rPr lang="en-US" sz="6400" dirty="0">
                <a:latin typeface="Calibri" panose="020F0502020204030204" pitchFamily="34" charset="0"/>
                <a:cs typeface="Calibri" panose="020F0502020204030204" pitchFamily="34" charset="0"/>
              </a:rPr>
              <a:t>Georgia </a:t>
            </a:r>
            <a:r>
              <a:rPr lang="en-US" sz="6400" dirty="0" err="1">
                <a:latin typeface="Calibri" panose="020F0502020204030204" pitchFamily="34" charset="0"/>
                <a:cs typeface="Calibri" panose="020F0502020204030204" pitchFamily="34" charset="0"/>
              </a:rPr>
              <a:t>Gotsi</a:t>
            </a:r>
            <a:r>
              <a:rPr lang="en-US" sz="6400" dirty="0">
                <a:latin typeface="Calibri" panose="020F0502020204030204" pitchFamily="34" charset="0"/>
                <a:cs typeface="Calibri" panose="020F0502020204030204" pitchFamily="34" charset="0"/>
              </a:rPr>
              <a:t>, «Beyond “Home Identity”? Immigrant Voices in Contemporary Greek </a:t>
            </a:r>
            <a:endParaRPr lang="en-GB" sz="6400" dirty="0">
              <a:latin typeface="Calibri" panose="020F0502020204030204" pitchFamily="34" charset="0"/>
              <a:cs typeface="Calibri" panose="020F0502020204030204" pitchFamily="34" charset="0"/>
            </a:endParaRPr>
          </a:p>
          <a:p>
            <a:r>
              <a:rPr lang="en-US" sz="6400" dirty="0">
                <a:latin typeface="Calibri" panose="020F0502020204030204" pitchFamily="34" charset="0"/>
                <a:cs typeface="Calibri" panose="020F0502020204030204" pitchFamily="34" charset="0"/>
              </a:rPr>
              <a:t>                         Fiction», </a:t>
            </a:r>
            <a:r>
              <a:rPr lang="en-US" sz="6400" i="1" dirty="0">
                <a:latin typeface="Calibri" panose="020F0502020204030204" pitchFamily="34" charset="0"/>
                <a:cs typeface="Calibri" panose="020F0502020204030204" pitchFamily="34" charset="0"/>
              </a:rPr>
              <a:t>Journal of Modern Greek Studies</a:t>
            </a:r>
            <a:r>
              <a:rPr lang="en-US" sz="6400" dirty="0">
                <a:latin typeface="Calibri" panose="020F0502020204030204" pitchFamily="34" charset="0"/>
                <a:cs typeface="Calibri" panose="020F0502020204030204" pitchFamily="34" charset="0"/>
              </a:rPr>
              <a:t>, 30:2 (</a:t>
            </a:r>
            <a:r>
              <a:rPr lang="el-GR" sz="6400" dirty="0">
                <a:latin typeface="Calibri" panose="020F0502020204030204" pitchFamily="34" charset="0"/>
                <a:cs typeface="Calibri" panose="020F0502020204030204" pitchFamily="34" charset="0"/>
              </a:rPr>
              <a:t>Οκτώβριος</a:t>
            </a:r>
            <a:r>
              <a:rPr lang="en-US" sz="6400" dirty="0">
                <a:latin typeface="Calibri" panose="020F0502020204030204" pitchFamily="34" charset="0"/>
                <a:cs typeface="Calibri" panose="020F0502020204030204" pitchFamily="34" charset="0"/>
              </a:rPr>
              <a:t> 2012), </a:t>
            </a:r>
            <a:endParaRPr lang="en-GB" sz="6400" dirty="0">
              <a:latin typeface="Calibri" panose="020F0502020204030204" pitchFamily="34" charset="0"/>
              <a:cs typeface="Calibri" panose="020F0502020204030204" pitchFamily="34" charset="0"/>
            </a:endParaRPr>
          </a:p>
          <a:p>
            <a:r>
              <a:rPr lang="en-US" sz="6400" dirty="0">
                <a:latin typeface="Calibri" panose="020F0502020204030204" pitchFamily="34" charset="0"/>
                <a:cs typeface="Calibri" panose="020F0502020204030204" pitchFamily="34" charset="0"/>
              </a:rPr>
              <a:t>                         </a:t>
            </a:r>
            <a:r>
              <a:rPr lang="el-GR" sz="6400" dirty="0">
                <a:latin typeface="Calibri" panose="020F0502020204030204" pitchFamily="34" charset="0"/>
                <a:cs typeface="Calibri" panose="020F0502020204030204" pitchFamily="34" charset="0"/>
              </a:rPr>
              <a:t>155 – 190. </a:t>
            </a:r>
            <a:endParaRPr lang="en-GB" sz="6400" dirty="0">
              <a:latin typeface="Calibri" panose="020F0502020204030204" pitchFamily="34" charset="0"/>
              <a:cs typeface="Calibri" panose="020F0502020204030204" pitchFamily="34" charset="0"/>
            </a:endParaRPr>
          </a:p>
          <a:p>
            <a:r>
              <a:rPr lang="en-US" sz="6400" dirty="0">
                <a:latin typeface="Calibri" panose="020F0502020204030204" pitchFamily="34" charset="0"/>
                <a:cs typeface="Calibri" panose="020F0502020204030204" pitchFamily="34" charset="0"/>
              </a:rPr>
              <a:t>David Nicholas</a:t>
            </a:r>
            <a:r>
              <a:rPr lang="el-GR" sz="6400" dirty="0">
                <a:latin typeface="Calibri" panose="020F0502020204030204" pitchFamily="34" charset="0"/>
                <a:cs typeface="Calibri" panose="020F0502020204030204" pitchFamily="34" charset="0"/>
              </a:rPr>
              <a:t>, </a:t>
            </a:r>
            <a:r>
              <a:rPr lang="el-GR" sz="6400" i="1" dirty="0">
                <a:latin typeface="Calibri" panose="020F0502020204030204" pitchFamily="34" charset="0"/>
                <a:cs typeface="Calibri" panose="020F0502020204030204" pitchFamily="34" charset="0"/>
              </a:rPr>
              <a:t>Η εξέλιξη του μεσαιωνικού κόσμου. Κοινωνία, σκέψη και </a:t>
            </a:r>
            <a:endParaRPr lang="en-GB" sz="6400" dirty="0">
              <a:latin typeface="Calibri" panose="020F0502020204030204" pitchFamily="34" charset="0"/>
              <a:cs typeface="Calibri" panose="020F0502020204030204" pitchFamily="34" charset="0"/>
            </a:endParaRPr>
          </a:p>
          <a:p>
            <a:r>
              <a:rPr lang="el-GR" sz="6400" i="1" dirty="0">
                <a:latin typeface="Calibri" panose="020F0502020204030204" pitchFamily="34" charset="0"/>
                <a:cs typeface="Calibri" panose="020F0502020204030204" pitchFamily="34" charset="0"/>
              </a:rPr>
              <a:t>                          διακυβέρνηση στην Ευρώπη 312 – 1500</a:t>
            </a:r>
            <a:r>
              <a:rPr lang="el-GR" sz="6400" dirty="0">
                <a:latin typeface="Calibri" panose="020F0502020204030204" pitchFamily="34" charset="0"/>
                <a:cs typeface="Calibri" panose="020F0502020204030204" pitchFamily="34" charset="0"/>
              </a:rPr>
              <a:t>, ΜΙΕΤ, Αθήνα, 1999.</a:t>
            </a:r>
            <a:endParaRPr lang="en-GB" sz="6400" dirty="0">
              <a:latin typeface="Calibri" panose="020F0502020204030204" pitchFamily="34" charset="0"/>
              <a:cs typeface="Calibri" panose="020F0502020204030204" pitchFamily="34" charset="0"/>
            </a:endParaRPr>
          </a:p>
          <a:p>
            <a:r>
              <a:rPr lang="el-GR" sz="6400" dirty="0">
                <a:latin typeface="Calibri" panose="020F0502020204030204" pitchFamily="34" charset="0"/>
                <a:cs typeface="Calibri" panose="020F0502020204030204" pitchFamily="34" charset="0"/>
              </a:rPr>
              <a:t>Κώστας Ράπτης, </a:t>
            </a:r>
            <a:r>
              <a:rPr lang="el-GR" sz="6400" i="1" dirty="0">
                <a:latin typeface="Calibri" panose="020F0502020204030204" pitchFamily="34" charset="0"/>
                <a:cs typeface="Calibri" panose="020F0502020204030204" pitchFamily="34" charset="0"/>
              </a:rPr>
              <a:t>Γενική Ιστορία της Ευρώπης</a:t>
            </a:r>
            <a:r>
              <a:rPr lang="el-GR" sz="6400" dirty="0">
                <a:latin typeface="Calibri" panose="020F0502020204030204" pitchFamily="34" charset="0"/>
                <a:cs typeface="Calibri" panose="020F0502020204030204" pitchFamily="34" charset="0"/>
              </a:rPr>
              <a:t>, τόμος Α, ΕΑΠ, Πάτρα, 1999.</a:t>
            </a:r>
            <a:endParaRPr lang="en-GB" sz="6400" dirty="0">
              <a:latin typeface="Calibri" panose="020F0502020204030204" pitchFamily="34" charset="0"/>
              <a:cs typeface="Calibri" panose="020F0502020204030204" pitchFamily="34" charset="0"/>
            </a:endParaRPr>
          </a:p>
          <a:p>
            <a:r>
              <a:rPr lang="en-US" sz="6400" dirty="0">
                <a:latin typeface="Calibri" panose="020F0502020204030204" pitchFamily="34" charset="0"/>
                <a:cs typeface="Calibri" panose="020F0502020204030204" pitchFamily="34" charset="0"/>
              </a:rPr>
              <a:t>Clive </a:t>
            </a:r>
            <a:r>
              <a:rPr lang="en-US" sz="6400" dirty="0" err="1">
                <a:latin typeface="Calibri" panose="020F0502020204030204" pitchFamily="34" charset="0"/>
                <a:cs typeface="Calibri" panose="020F0502020204030204" pitchFamily="34" charset="0"/>
              </a:rPr>
              <a:t>Trebilcock</a:t>
            </a:r>
            <a:r>
              <a:rPr lang="el-GR" sz="6400" dirty="0">
                <a:latin typeface="Calibri" panose="020F0502020204030204" pitchFamily="34" charset="0"/>
                <a:cs typeface="Calibri" panose="020F0502020204030204" pitchFamily="34" charset="0"/>
              </a:rPr>
              <a:t>, «Η εκβιομηχάνιση της Ευρώπης», στο: </a:t>
            </a:r>
            <a:r>
              <a:rPr lang="en-US" sz="6400" dirty="0">
                <a:latin typeface="Calibri" panose="020F0502020204030204" pitchFamily="34" charset="0"/>
                <a:cs typeface="Calibri" panose="020F0502020204030204" pitchFamily="34" charset="0"/>
              </a:rPr>
              <a:t>T</a:t>
            </a:r>
            <a:r>
              <a:rPr lang="el-GR" sz="6400" dirty="0">
                <a:latin typeface="Calibri" panose="020F0502020204030204" pitchFamily="34" charset="0"/>
                <a:cs typeface="Calibri" panose="020F0502020204030204" pitchFamily="34" charset="0"/>
              </a:rPr>
              <a:t>. </a:t>
            </a:r>
            <a:r>
              <a:rPr lang="en-US" sz="6400" dirty="0">
                <a:latin typeface="Calibri" panose="020F0502020204030204" pitchFamily="34" charset="0"/>
                <a:cs typeface="Calibri" panose="020F0502020204030204" pitchFamily="34" charset="0"/>
              </a:rPr>
              <a:t>C</a:t>
            </a:r>
            <a:r>
              <a:rPr lang="el-GR" sz="6400" dirty="0">
                <a:latin typeface="Calibri" panose="020F0502020204030204" pitchFamily="34" charset="0"/>
                <a:cs typeface="Calibri" panose="020F0502020204030204" pitchFamily="34" charset="0"/>
              </a:rPr>
              <a:t>. </a:t>
            </a:r>
            <a:r>
              <a:rPr lang="en-US" sz="6400" dirty="0">
                <a:latin typeface="Calibri" panose="020F0502020204030204" pitchFamily="34" charset="0"/>
                <a:cs typeface="Calibri" panose="020F0502020204030204" pitchFamily="34" charset="0"/>
              </a:rPr>
              <a:t>W</a:t>
            </a:r>
            <a:r>
              <a:rPr lang="el-GR" sz="6400" dirty="0">
                <a:latin typeface="Calibri" panose="020F0502020204030204" pitchFamily="34" charset="0"/>
                <a:cs typeface="Calibri" panose="020F0502020204030204" pitchFamily="34" charset="0"/>
              </a:rPr>
              <a:t>. </a:t>
            </a:r>
            <a:r>
              <a:rPr lang="en-US" sz="6400" dirty="0" err="1">
                <a:latin typeface="Calibri" panose="020F0502020204030204" pitchFamily="34" charset="0"/>
                <a:cs typeface="Calibri" panose="020F0502020204030204" pitchFamily="34" charset="0"/>
              </a:rPr>
              <a:t>Blanning</a:t>
            </a:r>
            <a:r>
              <a:rPr lang="en-US" sz="6400" dirty="0">
                <a:latin typeface="Calibri" panose="020F0502020204030204" pitchFamily="34" charset="0"/>
                <a:cs typeface="Calibri" panose="020F0502020204030204" pitchFamily="34" charset="0"/>
              </a:rPr>
              <a:t> </a:t>
            </a:r>
            <a:endParaRPr lang="en-GB" sz="6400" dirty="0">
              <a:latin typeface="Calibri" panose="020F0502020204030204" pitchFamily="34" charset="0"/>
              <a:cs typeface="Calibri" panose="020F0502020204030204" pitchFamily="34" charset="0"/>
            </a:endParaRPr>
          </a:p>
          <a:p>
            <a:r>
              <a:rPr lang="el-GR" sz="6400" dirty="0">
                <a:latin typeface="Calibri" panose="020F0502020204030204" pitchFamily="34" charset="0"/>
                <a:cs typeface="Calibri" panose="020F0502020204030204" pitchFamily="34" charset="0"/>
              </a:rPr>
              <a:t>                             (εκδότης) </a:t>
            </a:r>
            <a:r>
              <a:rPr lang="el-GR" sz="6400" i="1" dirty="0">
                <a:latin typeface="Calibri" panose="020F0502020204030204" pitchFamily="34" charset="0"/>
                <a:cs typeface="Calibri" panose="020F0502020204030204" pitchFamily="34" charset="0"/>
              </a:rPr>
              <a:t>Ιστορία της σύγχρονης Ευρώπης</a:t>
            </a:r>
            <a:r>
              <a:rPr lang="el-GR" sz="6400" dirty="0">
                <a:latin typeface="Calibri" panose="020F0502020204030204" pitchFamily="34" charset="0"/>
                <a:cs typeface="Calibri" panose="020F0502020204030204" pitchFamily="34" charset="0"/>
              </a:rPr>
              <a:t>, εκδόσεις </a:t>
            </a:r>
            <a:r>
              <a:rPr lang="el-GR" sz="6400" dirty="0" err="1">
                <a:latin typeface="Calibri" panose="020F0502020204030204" pitchFamily="34" charset="0"/>
                <a:cs typeface="Calibri" panose="020F0502020204030204" pitchFamily="34" charset="0"/>
              </a:rPr>
              <a:t>Τουρίκη</a:t>
            </a:r>
            <a:r>
              <a:rPr lang="el-GR" sz="6400" dirty="0">
                <a:latin typeface="Calibri" panose="020F0502020204030204" pitchFamily="34" charset="0"/>
                <a:cs typeface="Calibri" panose="020F0502020204030204" pitchFamily="34" charset="0"/>
              </a:rPr>
              <a:t>, </a:t>
            </a:r>
            <a:endParaRPr lang="en-GB" sz="6400" dirty="0">
              <a:latin typeface="Calibri" panose="020F0502020204030204" pitchFamily="34" charset="0"/>
              <a:cs typeface="Calibri" panose="020F0502020204030204" pitchFamily="34" charset="0"/>
            </a:endParaRPr>
          </a:p>
          <a:p>
            <a:r>
              <a:rPr lang="el-GR" sz="6400" dirty="0">
                <a:latin typeface="Calibri" panose="020F0502020204030204" pitchFamily="34" charset="0"/>
                <a:cs typeface="Calibri" panose="020F0502020204030204" pitchFamily="34" charset="0"/>
              </a:rPr>
              <a:t>                             Αθήνα, 2009, 69 – 106. </a:t>
            </a:r>
            <a:endParaRPr lang="en-GB" sz="6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708301482"/>
      </p:ext>
    </p:extLst>
  </p:cSld>
  <p:clrMapOvr>
    <a:masterClrMapping/>
  </p:clrMapOvr>
</p:sld>
</file>

<file path=ppt/theme/theme1.xml><?xml version="1.0" encoding="utf-8"?>
<a:theme xmlns:a="http://schemas.openxmlformats.org/drawingml/2006/main" name="ExploreVTI">
  <a:themeElements>
    <a:clrScheme name="AnalogousFromRegularSeedRightStep">
      <a:dk1>
        <a:srgbClr val="000000"/>
      </a:dk1>
      <a:lt1>
        <a:srgbClr val="FFFFFF"/>
      </a:lt1>
      <a:dk2>
        <a:srgbClr val="3A3621"/>
      </a:dk2>
      <a:lt2>
        <a:srgbClr val="E2E5E8"/>
      </a:lt2>
      <a:accent1>
        <a:srgbClr val="E77B29"/>
      </a:accent1>
      <a:accent2>
        <a:srgbClr val="B9A014"/>
      </a:accent2>
      <a:accent3>
        <a:srgbClr val="87AD1F"/>
      </a:accent3>
      <a:accent4>
        <a:srgbClr val="49BA14"/>
      </a:accent4>
      <a:accent5>
        <a:srgbClr val="21BC31"/>
      </a:accent5>
      <a:accent6>
        <a:srgbClr val="14BA6A"/>
      </a:accent6>
      <a:hlink>
        <a:srgbClr val="3F88BF"/>
      </a:hlink>
      <a:folHlink>
        <a:srgbClr val="7F7F7F"/>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1895</Words>
  <Application>Microsoft Macintosh PowerPoint</Application>
  <PresentationFormat>Widescreen</PresentationFormat>
  <Paragraphs>106</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Avenir Next LT Pro</vt:lpstr>
      <vt:lpstr>AvenirNext LT Pro Medium</vt:lpstr>
      <vt:lpstr>Calibri</vt:lpstr>
      <vt:lpstr>Posterama</vt:lpstr>
      <vt:lpstr>ExploreVTI</vt:lpstr>
      <vt:lpstr>Πώς γράφουμε μια επιστημονική εργασία</vt:lpstr>
      <vt:lpstr>Πρώτα βήματα:</vt:lpstr>
      <vt:lpstr>Βασικό Εγχειρίδιο για Εύδοξο: Merry Wiesner Hanks, Πρώιμη Νεότερη Ευρώπη 1450-1789, εκδ. Ξιφαράς, Αθήνα 2008</vt:lpstr>
      <vt:lpstr>Τι μας ενδιαφέρει και γιατί; </vt:lpstr>
      <vt:lpstr>Πως θα πάρουμε την τελική απόφαση για το τι μας ενδιαφέρει;</vt:lpstr>
      <vt:lpstr>Οργάνωση της βιβλιογραφίας</vt:lpstr>
      <vt:lpstr>Επόμενο βήμα: ανάγνωση και σημειώσεις</vt:lpstr>
      <vt:lpstr>Οργάνωση της εργασίας </vt:lpstr>
      <vt:lpstr>Εισαγωγή </vt:lpstr>
      <vt:lpstr>Κύριο θέμα  </vt:lpstr>
      <vt:lpstr>Σύνθεση και Συμπεράσματα</vt:lpstr>
      <vt:lpstr>Γιατί γράφουμε Παραπομπές / Σημειώσεις </vt:lpstr>
      <vt:lpstr>Διαφορετικά είδη υποσημειώσεων:</vt:lpstr>
      <vt:lpstr>Πώς Γράφουμε βιβλιογραφικές αναφορές στο υποσέλιδο:</vt:lpstr>
      <vt:lpstr>β) Άρθρα από περιοδικά </vt:lpstr>
      <vt:lpstr>γ) Άρθρα από συλλογικά έργα </vt:lpstr>
      <vt:lpstr>PowerPoint Presentation</vt:lpstr>
      <vt:lpstr>Ειδικά για τα Παραθέματα: </vt:lpstr>
      <vt:lpstr>    Βιβλιογραφία: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Πώς γράφουμε μια επιστημονική εργασία</dc:title>
  <dc:creator>Athena Syriatou</dc:creator>
  <cp:lastModifiedBy>Athena Syriatou</cp:lastModifiedBy>
  <cp:revision>5</cp:revision>
  <dcterms:created xsi:type="dcterms:W3CDTF">2021-11-17T18:34:25Z</dcterms:created>
  <dcterms:modified xsi:type="dcterms:W3CDTF">2021-11-21T10:35:01Z</dcterms:modified>
</cp:coreProperties>
</file>