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7" r:id="rId2"/>
    <p:sldId id="257" r:id="rId3"/>
    <p:sldId id="260" r:id="rId4"/>
    <p:sldId id="262" r:id="rId5"/>
    <p:sldId id="263" r:id="rId6"/>
    <p:sldId id="264" r:id="rId7"/>
    <p:sldId id="265" r:id="rId8"/>
    <p:sldId id="268" r:id="rId9"/>
    <p:sldId id="266" r:id="rId10"/>
    <p:sldId id="269" r:id="rId11"/>
    <p:sldId id="270" r:id="rId12"/>
    <p:sldId id="271" r:id="rId13"/>
    <p:sldId id="272" r:id="rId14"/>
    <p:sldId id="273" r:id="rId15"/>
    <p:sldId id="275" r:id="rId16"/>
    <p:sldId id="274" r:id="rId17"/>
  </p:sldIdLst>
  <p:sldSz cx="9144000" cy="6858000" type="screen4x3"/>
  <p:notesSz cx="9144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594" y="-37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273050"/>
            <a:ext cx="2243455" cy="1162050"/>
          </a:xfrm>
          <a:custGeom>
            <a:avLst/>
            <a:gdLst/>
            <a:ahLst/>
            <a:cxnLst/>
            <a:rect l="l" t="t" r="r" b="b"/>
            <a:pathLst>
              <a:path w="2243455" h="1162050">
                <a:moveTo>
                  <a:pt x="2243201" y="0"/>
                </a:moveTo>
                <a:lnTo>
                  <a:pt x="0" y="0"/>
                </a:lnTo>
                <a:lnTo>
                  <a:pt x="0" y="1162050"/>
                </a:lnTo>
                <a:lnTo>
                  <a:pt x="2243201" y="1162050"/>
                </a:lnTo>
                <a:lnTo>
                  <a:pt x="2243201" y="0"/>
                </a:lnTo>
                <a:close/>
              </a:path>
            </a:pathLst>
          </a:custGeom>
          <a:solidFill>
            <a:srgbClr val="DDD9C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74700"/>
            <a:ext cx="8229600" cy="114300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457200" y="1600136"/>
            <a:ext cx="8229600" cy="45262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1/3/2024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572602">
            <a:off x="7856405" y="3511020"/>
            <a:ext cx="1143000" cy="1839686"/>
          </a:xfrm>
          <a:prstGeom prst="rect">
            <a:avLst/>
          </a:prstGeom>
          <a:noFill/>
          <a:ln w="9525">
            <a:noFill/>
            <a:miter lim="800000"/>
            <a:headEnd/>
            <a:tailEnd/>
          </a:ln>
          <a:effectLst/>
        </p:spPr>
      </p:pic>
      <p:pic>
        <p:nvPicPr>
          <p:cNvPr id="1030" name="Picture 6" descr="Σχολικό Εγχειρίδιο Πετοσφαίρισης για Καθηγητές Φυσικής Αγωγής"/>
          <p:cNvPicPr>
            <a:picLocks noChangeAspect="1" noChangeArrowheads="1"/>
          </p:cNvPicPr>
          <p:nvPr/>
        </p:nvPicPr>
        <p:blipFill>
          <a:blip r:embed="rId3"/>
          <a:srcRect l="18079" r="29944"/>
          <a:stretch>
            <a:fillRect/>
          </a:stretch>
        </p:blipFill>
        <p:spPr bwMode="auto">
          <a:xfrm>
            <a:off x="7239000" y="5334000"/>
            <a:ext cx="1752600" cy="1352550"/>
          </a:xfrm>
          <a:prstGeom prst="rect">
            <a:avLst/>
          </a:prstGeom>
          <a:noFill/>
        </p:spPr>
      </p:pic>
      <p:pic>
        <p:nvPicPr>
          <p:cNvPr id="1032" name="Picture 8" descr="View topic - I can't add gifs or images in my signature? - Chicken Smoothie"/>
          <p:cNvPicPr>
            <a:picLocks noChangeAspect="1" noChangeArrowheads="1"/>
          </p:cNvPicPr>
          <p:nvPr/>
        </p:nvPicPr>
        <p:blipFill>
          <a:blip r:embed="rId4"/>
          <a:srcRect/>
          <a:stretch>
            <a:fillRect/>
          </a:stretch>
        </p:blipFill>
        <p:spPr bwMode="auto">
          <a:xfrm rot="20994021">
            <a:off x="6122157" y="2260486"/>
            <a:ext cx="2438400" cy="1382852"/>
          </a:xfrm>
          <a:prstGeom prst="rect">
            <a:avLst/>
          </a:prstGeom>
          <a:noFill/>
        </p:spPr>
      </p:pic>
      <p:pic>
        <p:nvPicPr>
          <p:cNvPr id="1034" name="Picture 10" descr="Voley Pass Pass GIF - Voley Pass Pass Volei Pass - Discover &amp; Share GIFs"/>
          <p:cNvPicPr>
            <a:picLocks noChangeAspect="1" noChangeArrowheads="1"/>
          </p:cNvPicPr>
          <p:nvPr/>
        </p:nvPicPr>
        <p:blipFill>
          <a:blip r:embed="rId5"/>
          <a:srcRect/>
          <a:stretch>
            <a:fillRect/>
          </a:stretch>
        </p:blipFill>
        <p:spPr bwMode="auto">
          <a:xfrm>
            <a:off x="5791200" y="4114800"/>
            <a:ext cx="2095500" cy="1438275"/>
          </a:xfrm>
          <a:prstGeom prst="rect">
            <a:avLst/>
          </a:prstGeom>
          <a:noFill/>
        </p:spPr>
      </p:pic>
      <p:pic>
        <p:nvPicPr>
          <p:cNvPr id="1036" name="Picture 12" descr="Setting - Volleyball"/>
          <p:cNvPicPr>
            <a:picLocks noChangeAspect="1" noChangeArrowheads="1"/>
          </p:cNvPicPr>
          <p:nvPr/>
        </p:nvPicPr>
        <p:blipFill>
          <a:blip r:embed="rId6"/>
          <a:srcRect/>
          <a:stretch>
            <a:fillRect/>
          </a:stretch>
        </p:blipFill>
        <p:spPr bwMode="auto">
          <a:xfrm rot="545163">
            <a:off x="5494805" y="5253908"/>
            <a:ext cx="1978456" cy="1228726"/>
          </a:xfrm>
          <a:prstGeom prst="rect">
            <a:avLst/>
          </a:prstGeom>
          <a:noFill/>
        </p:spPr>
      </p:pic>
      <p:pic>
        <p:nvPicPr>
          <p:cNvPr id="2" name="Picture 2"/>
          <p:cNvPicPr>
            <a:picLocks noChangeAspect="1" noChangeArrowheads="1"/>
          </p:cNvPicPr>
          <p:nvPr/>
        </p:nvPicPr>
        <p:blipFill>
          <a:blip r:embed="rId7" cstate="print"/>
          <a:srcRect/>
          <a:stretch>
            <a:fillRect/>
          </a:stretch>
        </p:blipFill>
        <p:spPr bwMode="auto">
          <a:xfrm>
            <a:off x="5105400" y="3048000"/>
            <a:ext cx="1295400" cy="1943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a:srcRect/>
          <a:stretch>
            <a:fillRect/>
          </a:stretch>
        </p:blipFill>
        <p:spPr bwMode="auto">
          <a:xfrm>
            <a:off x="76200" y="914400"/>
            <a:ext cx="1064849" cy="3733800"/>
          </a:xfrm>
          <a:prstGeom prst="rect">
            <a:avLst/>
          </a:prstGeom>
          <a:noFill/>
          <a:ln w="9525">
            <a:noFill/>
            <a:miter lim="800000"/>
            <a:headEnd/>
            <a:tailEnd/>
          </a:ln>
          <a:effectLst/>
        </p:spPr>
      </p:pic>
      <p:sp>
        <p:nvSpPr>
          <p:cNvPr id="9" name="Subtitle 2">
            <a:extLst>
              <a:ext uri="{FF2B5EF4-FFF2-40B4-BE49-F238E27FC236}">
                <a16:creationId xmlns:a16="http://schemas.microsoft.com/office/drawing/2014/main" xmlns="" id="{D9A11267-FC52-4990-8D98-010AFABA5544}"/>
              </a:ext>
            </a:extLst>
          </p:cNvPr>
          <p:cNvSpPr txBox="1">
            <a:spLocks/>
          </p:cNvSpPr>
          <p:nvPr/>
        </p:nvSpPr>
        <p:spPr>
          <a:xfrm>
            <a:off x="228600" y="5410200"/>
            <a:ext cx="4930282" cy="1082114"/>
          </a:xfrm>
          <a:prstGeom prst="rect">
            <a:avLst/>
          </a:prstGeom>
        </p:spPr>
        <p:txBody>
          <a:bodyPr>
            <a:norm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smtClean="0">
                <a:ln>
                  <a:noFill/>
                </a:ln>
                <a:solidFill>
                  <a:schemeClr val="tx1"/>
                </a:solidFill>
                <a:effectLst/>
                <a:uLnTx/>
                <a:uFillTx/>
                <a:latin typeface="+mn-lt"/>
                <a:ea typeface="+mn-ea"/>
                <a:cs typeface="+mn-cs"/>
              </a:rPr>
              <a:t>Ανέστης Γιαννακόπουλος</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smtClean="0">
                <a:ln>
                  <a:noFill/>
                </a:ln>
                <a:solidFill>
                  <a:schemeClr val="tx1"/>
                </a:solidFill>
                <a:effectLst/>
                <a:uLnTx/>
                <a:uFillTx/>
                <a:latin typeface="+mn-lt"/>
                <a:ea typeface="+mn-ea"/>
                <a:cs typeface="+mn-cs"/>
              </a:rPr>
              <a:t>Μέλος Ε.Ε.Π.  / Σ.Ε.Φ.Α.Α. – Τ.Ε.Φ.Α.Α.  του Δ.Π.Θ. </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10" name="9 - TextBox"/>
          <p:cNvSpPr txBox="1"/>
          <p:nvPr/>
        </p:nvSpPr>
        <p:spPr>
          <a:xfrm>
            <a:off x="2057400" y="457200"/>
            <a:ext cx="3962400" cy="707886"/>
          </a:xfrm>
          <a:prstGeom prst="rect">
            <a:avLst/>
          </a:prstGeom>
          <a:noFill/>
        </p:spPr>
        <p:txBody>
          <a:bodyPr wrap="square" rtlCol="0">
            <a:spAutoFit/>
          </a:bodyPr>
          <a:lstStyle/>
          <a:p>
            <a:pPr algn="ctr"/>
            <a:r>
              <a:rPr lang="el-GR" sz="4000" b="1" dirty="0" smtClean="0"/>
              <a:t>Πάσα με δάχτυλα</a:t>
            </a:r>
            <a:endParaRPr lang="el-GR"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4800" y="996077"/>
            <a:ext cx="5867400" cy="2308324"/>
          </a:xfrm>
          <a:prstGeom prst="rect">
            <a:avLst/>
          </a:prstGeom>
        </p:spPr>
        <p:txBody>
          <a:bodyPr wrap="square">
            <a:spAutoFit/>
          </a:bodyPr>
          <a:lstStyle/>
          <a:p>
            <a:pPr algn="just"/>
            <a:r>
              <a:rPr lang="el-GR" b="1" dirty="0" smtClean="0"/>
              <a:t>1. Πέταγμα και πιάσιμο της μπάλας </a:t>
            </a:r>
          </a:p>
          <a:p>
            <a:pPr algn="just"/>
            <a:r>
              <a:rPr lang="el-GR" dirty="0" smtClean="0"/>
              <a:t>Ο στόχος αυτής της πρώτης άσκησης είναι να πετάξουν τη μπάλα κατακόρυφα, στην αρχή με τα δύο χέρια, και στη συνέχεια, με ένα μόνο χέρι. Βεβαιωθείτε ότι τα παιδιά δεν πετούν τη μπάλα πολύ μακριά από εκεί που στέκονται. Πείτε τους να κινηθούν γρήγορα στο σημείο όπου η μπάλα είναι πιθανό να πέσει. Ελέγξτε ότι την πιάνουν με τα γόνατά τους ελαφρώς λυγισμένα. </a:t>
            </a:r>
            <a:endParaRPr lang="el-GR" dirty="0"/>
          </a:p>
        </p:txBody>
      </p:sp>
      <p:pic>
        <p:nvPicPr>
          <p:cNvPr id="3074" name="Picture 2"/>
          <p:cNvPicPr>
            <a:picLocks noChangeAspect="1" noChangeArrowheads="1"/>
          </p:cNvPicPr>
          <p:nvPr/>
        </p:nvPicPr>
        <p:blipFill>
          <a:blip r:embed="rId2"/>
          <a:srcRect/>
          <a:stretch>
            <a:fillRect/>
          </a:stretch>
        </p:blipFill>
        <p:spPr bwMode="auto">
          <a:xfrm>
            <a:off x="6553200" y="1217653"/>
            <a:ext cx="2286000" cy="2135147"/>
          </a:xfrm>
          <a:prstGeom prst="rect">
            <a:avLst/>
          </a:prstGeom>
          <a:noFill/>
          <a:ln w="9525">
            <a:noFill/>
            <a:miter lim="800000"/>
            <a:headEnd/>
            <a:tailEnd/>
          </a:ln>
          <a:effectLst/>
        </p:spPr>
      </p:pic>
      <p:sp>
        <p:nvSpPr>
          <p:cNvPr id="5" name="4 - Ορθογώνιο"/>
          <p:cNvSpPr/>
          <p:nvPr/>
        </p:nvSpPr>
        <p:spPr>
          <a:xfrm>
            <a:off x="152400" y="3891677"/>
            <a:ext cx="5943600" cy="2585323"/>
          </a:xfrm>
          <a:prstGeom prst="rect">
            <a:avLst/>
          </a:prstGeom>
        </p:spPr>
        <p:txBody>
          <a:bodyPr wrap="square">
            <a:spAutoFit/>
          </a:bodyPr>
          <a:lstStyle/>
          <a:p>
            <a:pPr algn="just"/>
            <a:r>
              <a:rPr lang="el-GR" b="1" dirty="0" smtClean="0"/>
              <a:t>2. Χτυπώντας παλαμάκια πιάσιμο της μπάλας </a:t>
            </a:r>
          </a:p>
          <a:p>
            <a:pPr algn="just"/>
            <a:r>
              <a:rPr lang="el-GR" dirty="0" smtClean="0"/>
              <a:t>Ο στόχος εδώ είναι να κάνουμε τα παιδιά να χειροκροτήσουν με τα χέρια πριν πιάσουν τη μπάλα. Σταδιακά να τους ζητήσετε να αυξήσουν τον αριθμό των χειροκροτημάτων, ενώ ταυτόχρονα τα μετράνε. Ας δοκιμάσουν την άσκηση από χαμηλότερη θέση. Βεβαιωθείτε ότι βρίσκονται σε θέση ετοιμότητας όταν </a:t>
            </a:r>
          </a:p>
          <a:p>
            <a:pPr algn="just"/>
            <a:r>
              <a:rPr lang="el-GR" dirty="0" smtClean="0"/>
              <a:t>πιάνουν τη μπάλα. Δημιουργήστε ένα διαγωνισμό για να δείτε ποιο παιδί χειροκροτεί περισσότερες φορές. </a:t>
            </a:r>
            <a:endParaRPr lang="el-GR" dirty="0"/>
          </a:p>
        </p:txBody>
      </p:sp>
      <p:pic>
        <p:nvPicPr>
          <p:cNvPr id="3075" name="Picture 3"/>
          <p:cNvPicPr>
            <a:picLocks noChangeAspect="1" noChangeArrowheads="1"/>
          </p:cNvPicPr>
          <p:nvPr/>
        </p:nvPicPr>
        <p:blipFill>
          <a:blip r:embed="rId3"/>
          <a:srcRect/>
          <a:stretch>
            <a:fillRect/>
          </a:stretch>
        </p:blipFill>
        <p:spPr bwMode="auto">
          <a:xfrm>
            <a:off x="6477000" y="3962400"/>
            <a:ext cx="2286000" cy="2106706"/>
          </a:xfrm>
          <a:prstGeom prst="rect">
            <a:avLst/>
          </a:prstGeom>
          <a:noFill/>
          <a:ln w="9525">
            <a:noFill/>
            <a:miter lim="800000"/>
            <a:headEnd/>
            <a:tailEnd/>
          </a:ln>
          <a:effectLst/>
        </p:spPr>
      </p:pic>
      <p:sp>
        <p:nvSpPr>
          <p:cNvPr id="7" name="6 - TextBox"/>
          <p:cNvSpPr txBox="1"/>
          <p:nvPr/>
        </p:nvSpPr>
        <p:spPr>
          <a:xfrm>
            <a:off x="1524000" y="228600"/>
            <a:ext cx="5867400" cy="584775"/>
          </a:xfrm>
          <a:prstGeom prst="rect">
            <a:avLst/>
          </a:prstGeom>
          <a:solidFill>
            <a:srgbClr val="FFC000"/>
          </a:solidFill>
        </p:spPr>
        <p:txBody>
          <a:bodyPr wrap="square" rtlCol="0">
            <a:spAutoFit/>
          </a:bodyPr>
          <a:lstStyle/>
          <a:p>
            <a:pPr algn="ctr"/>
            <a:r>
              <a:rPr lang="el-GR" sz="3200" b="1" dirty="0" smtClean="0"/>
              <a:t>Προτεινόμενο ασκησιολόγιο</a:t>
            </a:r>
            <a:endParaRPr lang="el-GR" sz="3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1524000" y="228600"/>
            <a:ext cx="5867400" cy="584775"/>
          </a:xfrm>
          <a:prstGeom prst="rect">
            <a:avLst/>
          </a:prstGeom>
          <a:solidFill>
            <a:srgbClr val="FFC000"/>
          </a:solidFill>
        </p:spPr>
        <p:txBody>
          <a:bodyPr wrap="square" rtlCol="0">
            <a:spAutoFit/>
          </a:bodyPr>
          <a:lstStyle/>
          <a:p>
            <a:pPr algn="ctr"/>
            <a:r>
              <a:rPr lang="el-GR" sz="3200" b="1" dirty="0" smtClean="0"/>
              <a:t>Προτεινόμενο ασκησιολόγιο</a:t>
            </a:r>
            <a:endParaRPr lang="el-GR" sz="3200" b="1" dirty="0"/>
          </a:p>
        </p:txBody>
      </p:sp>
      <p:sp>
        <p:nvSpPr>
          <p:cNvPr id="8" name="7 - Ορθογώνιο"/>
          <p:cNvSpPr/>
          <p:nvPr/>
        </p:nvSpPr>
        <p:spPr>
          <a:xfrm>
            <a:off x="152400" y="1066800"/>
            <a:ext cx="6553200" cy="2585323"/>
          </a:xfrm>
          <a:prstGeom prst="rect">
            <a:avLst/>
          </a:prstGeom>
        </p:spPr>
        <p:txBody>
          <a:bodyPr wrap="square">
            <a:spAutoFit/>
          </a:bodyPr>
          <a:lstStyle/>
          <a:p>
            <a:pPr algn="just"/>
            <a:r>
              <a:rPr lang="el-GR" b="1" dirty="0" smtClean="0"/>
              <a:t>3. Πιάσιμο της μπάλας μετά από πέταγμα κάνοντας στροφή 90ο ή 180ο </a:t>
            </a:r>
          </a:p>
          <a:p>
            <a:pPr algn="just"/>
            <a:r>
              <a:rPr lang="el-GR" dirty="0" smtClean="0"/>
              <a:t>Στην άσκηση 3, ζητήστε από τα παιδιά να πετάξουν και να πιάσουν τη μπάλα αφού κάνουν στροφή 90ο, στην συνέχεια να δοκιμάσουν να κάνουν 180ο. Μόλις νιώσουν άνετα με περιστροφή, προσθέστε το χειροκρότημα. </a:t>
            </a:r>
          </a:p>
          <a:p>
            <a:pPr algn="just"/>
            <a:r>
              <a:rPr lang="el-GR" dirty="0" smtClean="0"/>
              <a:t>Βεβαιωθείτε ότι γυρίζουν και από τις δύο πλευρές όσο εκτελείται η άσκηση Κάντε ένα διαγωνισμό για να δείτε ποιο παιδί κάνει περισσότερες στροφές. </a:t>
            </a:r>
            <a:endParaRPr lang="el-GR" dirty="0"/>
          </a:p>
        </p:txBody>
      </p:sp>
      <p:pic>
        <p:nvPicPr>
          <p:cNvPr id="4098" name="Picture 2"/>
          <p:cNvPicPr>
            <a:picLocks noChangeAspect="1" noChangeArrowheads="1"/>
          </p:cNvPicPr>
          <p:nvPr/>
        </p:nvPicPr>
        <p:blipFill>
          <a:blip r:embed="rId2"/>
          <a:srcRect/>
          <a:stretch>
            <a:fillRect/>
          </a:stretch>
        </p:blipFill>
        <p:spPr bwMode="auto">
          <a:xfrm>
            <a:off x="6934200" y="1219199"/>
            <a:ext cx="1676400" cy="2382253"/>
          </a:xfrm>
          <a:prstGeom prst="rect">
            <a:avLst/>
          </a:prstGeom>
          <a:noFill/>
          <a:ln w="9525">
            <a:noFill/>
            <a:miter lim="800000"/>
            <a:headEnd/>
            <a:tailEnd/>
          </a:ln>
          <a:effectLst/>
        </p:spPr>
      </p:pic>
      <p:sp>
        <p:nvSpPr>
          <p:cNvPr id="9" name="8 - Ορθογώνιο"/>
          <p:cNvSpPr/>
          <p:nvPr/>
        </p:nvSpPr>
        <p:spPr>
          <a:xfrm>
            <a:off x="228600" y="4191000"/>
            <a:ext cx="6477000" cy="2308324"/>
          </a:xfrm>
          <a:prstGeom prst="rect">
            <a:avLst/>
          </a:prstGeom>
        </p:spPr>
        <p:txBody>
          <a:bodyPr wrap="square">
            <a:spAutoFit/>
          </a:bodyPr>
          <a:lstStyle/>
          <a:p>
            <a:pPr algn="just"/>
            <a:r>
              <a:rPr lang="el-GR" b="1" dirty="0" smtClean="0"/>
              <a:t>4. Μετακίνηση κάτω από τη μπάλα και πιάσιμό της </a:t>
            </a:r>
          </a:p>
          <a:p>
            <a:pPr algn="just"/>
            <a:r>
              <a:rPr lang="el-GR" dirty="0" smtClean="0"/>
              <a:t>Το επόμενο βήμα είναι τα παιδιά να μετακινούνται εκεί όπου η μπάλα είναι πιθανό να πέσει και να πάρουν μια χαμηλή θέση. Ζητήστε τους για να πιάσουν τη μπάλα να χρησιμοποιούν την τεχνική της πάσας με δάχτυλα, τονίζοντας ότι τα γόνατά τους είναι ελαφρώς λυγισμένα. Να. επαναλάβετε την άσκηση πέντε φόρες. </a:t>
            </a:r>
          </a:p>
          <a:p>
            <a:pPr algn="just"/>
            <a:r>
              <a:rPr lang="el-GR" dirty="0" smtClean="0"/>
              <a:t>Αρχικά τα παιδιά θα πετούν την μπάλα πολύ ψηλά: κάντε τα να πετούν τη μπάλα πιο χαμηλά μέχρι να συνηθίσουν την άσκηση. </a:t>
            </a:r>
            <a:endParaRPr lang="el-GR" dirty="0"/>
          </a:p>
        </p:txBody>
      </p:sp>
      <p:pic>
        <p:nvPicPr>
          <p:cNvPr id="4099" name="Picture 3"/>
          <p:cNvPicPr>
            <a:picLocks noChangeAspect="1" noChangeArrowheads="1"/>
          </p:cNvPicPr>
          <p:nvPr/>
        </p:nvPicPr>
        <p:blipFill>
          <a:blip r:embed="rId3"/>
          <a:srcRect/>
          <a:stretch>
            <a:fillRect/>
          </a:stretch>
        </p:blipFill>
        <p:spPr bwMode="auto">
          <a:xfrm>
            <a:off x="7010400" y="4495800"/>
            <a:ext cx="1600200" cy="199671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1524000" y="228600"/>
            <a:ext cx="5867400" cy="584775"/>
          </a:xfrm>
          <a:prstGeom prst="rect">
            <a:avLst/>
          </a:prstGeom>
          <a:solidFill>
            <a:srgbClr val="FFC000"/>
          </a:solidFill>
        </p:spPr>
        <p:txBody>
          <a:bodyPr wrap="square" rtlCol="0">
            <a:spAutoFit/>
          </a:bodyPr>
          <a:lstStyle/>
          <a:p>
            <a:pPr algn="ctr"/>
            <a:r>
              <a:rPr lang="el-GR" sz="3200" b="1" dirty="0" smtClean="0"/>
              <a:t>Προτεινόμενο ασκησιολόγιο</a:t>
            </a:r>
            <a:endParaRPr lang="el-GR" sz="3200" b="1" dirty="0"/>
          </a:p>
        </p:txBody>
      </p:sp>
      <p:sp>
        <p:nvSpPr>
          <p:cNvPr id="10" name="9 - Ορθογώνιο"/>
          <p:cNvSpPr/>
          <p:nvPr/>
        </p:nvSpPr>
        <p:spPr>
          <a:xfrm>
            <a:off x="228600" y="1219200"/>
            <a:ext cx="6477000" cy="2308324"/>
          </a:xfrm>
          <a:prstGeom prst="rect">
            <a:avLst/>
          </a:prstGeom>
        </p:spPr>
        <p:txBody>
          <a:bodyPr wrap="square">
            <a:spAutoFit/>
          </a:bodyPr>
          <a:lstStyle/>
          <a:p>
            <a:pPr algn="just"/>
            <a:r>
              <a:rPr lang="el-GR" b="1" dirty="0" smtClean="0"/>
              <a:t>5. Πετώντας τη μπάλα ψηλά την πιάνουμε μετά από μια αναπήδηση σε θέση πάσας με δάκτυλα. </a:t>
            </a:r>
          </a:p>
          <a:p>
            <a:pPr algn="just"/>
            <a:r>
              <a:rPr lang="el-GR" dirty="0" smtClean="0"/>
              <a:t>Η ιδέα αυτής της άσκησης είναι να κάνει τα παιδιά να πετάξουν τη μπάλα ψηλά, αλλά όχι πολύ μακριά από το σημείο όπου στέκονται και να την πιάσουν μετά από μια αναπήδηση σε θέση πάσας με δάχτυλα. Βεβαιωθείτε ότι κινούνται γρήγορα προς το σημείο που η μπάλα είναι πιθανό να πέσει και ότι θα τοποθετήσουν το σώμα τους κάτω από αυτήν, με τα γόνατά τους ελαφρώς λυγισμένα. </a:t>
            </a:r>
            <a:endParaRPr lang="el-GR" dirty="0"/>
          </a:p>
        </p:txBody>
      </p:sp>
      <p:pic>
        <p:nvPicPr>
          <p:cNvPr id="5122" name="Picture 2"/>
          <p:cNvPicPr>
            <a:picLocks noChangeAspect="1" noChangeArrowheads="1"/>
          </p:cNvPicPr>
          <p:nvPr/>
        </p:nvPicPr>
        <p:blipFill>
          <a:blip r:embed="rId2"/>
          <a:srcRect/>
          <a:stretch>
            <a:fillRect/>
          </a:stretch>
        </p:blipFill>
        <p:spPr bwMode="auto">
          <a:xfrm>
            <a:off x="6781800" y="1600200"/>
            <a:ext cx="2171337" cy="1524000"/>
          </a:xfrm>
          <a:prstGeom prst="rect">
            <a:avLst/>
          </a:prstGeom>
          <a:noFill/>
          <a:ln w="9525">
            <a:noFill/>
            <a:miter lim="800000"/>
            <a:headEnd/>
            <a:tailEnd/>
          </a:ln>
          <a:effectLst/>
        </p:spPr>
      </p:pic>
      <p:sp>
        <p:nvSpPr>
          <p:cNvPr id="11" name="10 - Ορθογώνιο"/>
          <p:cNvSpPr/>
          <p:nvPr/>
        </p:nvSpPr>
        <p:spPr>
          <a:xfrm>
            <a:off x="152400" y="3967877"/>
            <a:ext cx="6248400" cy="2585323"/>
          </a:xfrm>
          <a:prstGeom prst="rect">
            <a:avLst/>
          </a:prstGeom>
        </p:spPr>
        <p:txBody>
          <a:bodyPr wrap="square">
            <a:spAutoFit/>
          </a:bodyPr>
          <a:lstStyle/>
          <a:p>
            <a:pPr algn="just"/>
            <a:r>
              <a:rPr lang="el-GR" b="1" dirty="0" smtClean="0"/>
              <a:t>6. Αναπήδηση της μπάλας και πιάσιμο μετά από στροφή 360ο μοιρών. </a:t>
            </a:r>
          </a:p>
          <a:p>
            <a:pPr algn="just"/>
            <a:r>
              <a:rPr lang="el-GR" dirty="0" smtClean="0"/>
              <a:t>Ο στόχος εδώ είναι, τα παιδιά να κάνουν τη μπάλα να αναπηδήσει στο έδαφος χρησιμοποιώντας το ένα ή δύο χέρια. Στη συνέχεια, αφού κάνουν στροφή 360ο να μετακινηθούν εκεί όπου η μπάλα είναι πιθανό να πέσει και να την πιάσουν. Ενθαρρύνετέ τους να μάθουν από τις καλές κινήσεις των συμπαικτών τους. Δημιουργήστε ένα ανοιχτό χώρο και χρησιμοποιήστε μια μπάλα που είναι αρκετά φουσκωμένη. </a:t>
            </a:r>
            <a:endParaRPr lang="el-GR" dirty="0"/>
          </a:p>
        </p:txBody>
      </p:sp>
      <p:pic>
        <p:nvPicPr>
          <p:cNvPr id="5123" name="Picture 3"/>
          <p:cNvPicPr>
            <a:picLocks noChangeAspect="1" noChangeArrowheads="1"/>
          </p:cNvPicPr>
          <p:nvPr/>
        </p:nvPicPr>
        <p:blipFill>
          <a:blip r:embed="rId3"/>
          <a:srcRect/>
          <a:stretch>
            <a:fillRect/>
          </a:stretch>
        </p:blipFill>
        <p:spPr bwMode="auto">
          <a:xfrm>
            <a:off x="6315075" y="4572000"/>
            <a:ext cx="2752725" cy="1828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1524000" y="228600"/>
            <a:ext cx="5867400" cy="584775"/>
          </a:xfrm>
          <a:prstGeom prst="rect">
            <a:avLst/>
          </a:prstGeom>
          <a:solidFill>
            <a:srgbClr val="FFC000"/>
          </a:solidFill>
        </p:spPr>
        <p:txBody>
          <a:bodyPr wrap="square" rtlCol="0">
            <a:spAutoFit/>
          </a:bodyPr>
          <a:lstStyle/>
          <a:p>
            <a:pPr algn="ctr"/>
            <a:r>
              <a:rPr lang="el-GR" sz="3200" b="1" dirty="0" smtClean="0"/>
              <a:t>Προτεινόμενο ασκησιολόγιο</a:t>
            </a:r>
            <a:endParaRPr lang="el-GR" sz="3200" b="1" dirty="0"/>
          </a:p>
        </p:txBody>
      </p:sp>
      <p:sp>
        <p:nvSpPr>
          <p:cNvPr id="8" name="7 - Ορθογώνιο"/>
          <p:cNvSpPr/>
          <p:nvPr/>
        </p:nvSpPr>
        <p:spPr>
          <a:xfrm>
            <a:off x="228600" y="1219200"/>
            <a:ext cx="4876800" cy="2031325"/>
          </a:xfrm>
          <a:prstGeom prst="rect">
            <a:avLst/>
          </a:prstGeom>
        </p:spPr>
        <p:txBody>
          <a:bodyPr wrap="square">
            <a:spAutoFit/>
          </a:bodyPr>
          <a:lstStyle/>
          <a:p>
            <a:pPr algn="just"/>
            <a:r>
              <a:rPr lang="el-GR" b="1" dirty="0" smtClean="0"/>
              <a:t>7. Ζευγάρια πιάνοντας τη μπάλα </a:t>
            </a:r>
          </a:p>
          <a:p>
            <a:pPr algn="just"/>
            <a:r>
              <a:rPr lang="el-GR" dirty="0" smtClean="0"/>
              <a:t>Σε αυτή την άσκηση, τα παιδιά πετούν τη μπάλα σε τόξο προς το μέτωπο των συμπαικτών τους. Ζητήστε τους να εξασκηθούν στο πέταγμα και στο πιάσιμο της μπάλας αρκετές φορές. Ξεκινήστε με ένα κενό 2-3 μέτρων μεταξύ τους και αυξήστε σταδιακά την απόσταση. </a:t>
            </a:r>
            <a:endParaRPr lang="el-GR" dirty="0"/>
          </a:p>
        </p:txBody>
      </p:sp>
      <p:pic>
        <p:nvPicPr>
          <p:cNvPr id="6146" name="Picture 2"/>
          <p:cNvPicPr>
            <a:picLocks noChangeAspect="1" noChangeArrowheads="1"/>
          </p:cNvPicPr>
          <p:nvPr/>
        </p:nvPicPr>
        <p:blipFill>
          <a:blip r:embed="rId2"/>
          <a:srcRect/>
          <a:stretch>
            <a:fillRect/>
          </a:stretch>
        </p:blipFill>
        <p:spPr bwMode="auto">
          <a:xfrm>
            <a:off x="5665818" y="1600200"/>
            <a:ext cx="3169920" cy="1676400"/>
          </a:xfrm>
          <a:prstGeom prst="rect">
            <a:avLst/>
          </a:prstGeom>
          <a:noFill/>
          <a:ln w="9525">
            <a:noFill/>
            <a:miter lim="800000"/>
            <a:headEnd/>
            <a:tailEnd/>
          </a:ln>
          <a:effectLst/>
        </p:spPr>
      </p:pic>
      <p:sp>
        <p:nvSpPr>
          <p:cNvPr id="9" name="8 - Ορθογώνιο"/>
          <p:cNvSpPr/>
          <p:nvPr/>
        </p:nvSpPr>
        <p:spPr>
          <a:xfrm>
            <a:off x="381000" y="4114800"/>
            <a:ext cx="4572000" cy="1754326"/>
          </a:xfrm>
          <a:prstGeom prst="rect">
            <a:avLst/>
          </a:prstGeom>
        </p:spPr>
        <p:txBody>
          <a:bodyPr>
            <a:spAutoFit/>
          </a:bodyPr>
          <a:lstStyle/>
          <a:p>
            <a:pPr algn="just"/>
            <a:r>
              <a:rPr lang="el-GR" b="1" dirty="0" smtClean="0"/>
              <a:t>8. Σε ζευγάρια πέταγμα και πιάσιμο της μπάλας από εδραία θέση </a:t>
            </a:r>
          </a:p>
          <a:p>
            <a:pPr algn="just"/>
            <a:r>
              <a:rPr lang="el-GR" dirty="0" smtClean="0"/>
              <a:t>Ζητήστε από τα παιδιά να πετάξουν τη μπάλα στο ύψος του στήθους των συμπαικτών τους. Βεβαιωθείτε ότι ανακτούν τη μπάλα γρήγορα εάν αποτύχουν να την πιάσουν. </a:t>
            </a:r>
            <a:endParaRPr lang="el-GR" dirty="0"/>
          </a:p>
        </p:txBody>
      </p:sp>
      <p:pic>
        <p:nvPicPr>
          <p:cNvPr id="6147" name="Picture 3"/>
          <p:cNvPicPr>
            <a:picLocks noChangeAspect="1" noChangeArrowheads="1"/>
          </p:cNvPicPr>
          <p:nvPr/>
        </p:nvPicPr>
        <p:blipFill>
          <a:blip r:embed="rId3"/>
          <a:srcRect/>
          <a:stretch>
            <a:fillRect/>
          </a:stretch>
        </p:blipFill>
        <p:spPr bwMode="auto">
          <a:xfrm>
            <a:off x="6019800" y="4343400"/>
            <a:ext cx="2286000" cy="198732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1524000" y="228600"/>
            <a:ext cx="5867400" cy="584775"/>
          </a:xfrm>
          <a:prstGeom prst="rect">
            <a:avLst/>
          </a:prstGeom>
          <a:solidFill>
            <a:srgbClr val="FFC000"/>
          </a:solidFill>
        </p:spPr>
        <p:txBody>
          <a:bodyPr wrap="square" rtlCol="0">
            <a:spAutoFit/>
          </a:bodyPr>
          <a:lstStyle/>
          <a:p>
            <a:pPr algn="ctr"/>
            <a:r>
              <a:rPr lang="el-GR" sz="3200" b="1" dirty="0" smtClean="0"/>
              <a:t>Προτεινόμενο ασκησιολόγιο</a:t>
            </a:r>
            <a:endParaRPr lang="el-GR" sz="3200" b="1" dirty="0"/>
          </a:p>
        </p:txBody>
      </p:sp>
      <p:sp>
        <p:nvSpPr>
          <p:cNvPr id="10" name="9 - Ορθογώνιο"/>
          <p:cNvSpPr/>
          <p:nvPr/>
        </p:nvSpPr>
        <p:spPr>
          <a:xfrm>
            <a:off x="152400" y="1066800"/>
            <a:ext cx="5257800" cy="2862322"/>
          </a:xfrm>
          <a:prstGeom prst="rect">
            <a:avLst/>
          </a:prstGeom>
        </p:spPr>
        <p:txBody>
          <a:bodyPr wrap="square">
            <a:spAutoFit/>
          </a:bodyPr>
          <a:lstStyle/>
          <a:p>
            <a:pPr algn="just"/>
            <a:r>
              <a:rPr lang="el-GR" b="1" dirty="0" smtClean="0"/>
              <a:t>9. Πέταγμα και πιάσιμο της μπάλας σε πρηνή θέση </a:t>
            </a:r>
          </a:p>
          <a:p>
            <a:pPr algn="just"/>
            <a:r>
              <a:rPr lang="el-GR" dirty="0" smtClean="0"/>
              <a:t>Σε αυτή την άσκηση τα παιδιά πετούν τη μπάλα μπροστά, το πέταγμα για προφανής λόγους. Ελέγξτε ότι η επαφή αργά στην αρχή και γρηγορότερα καθώς μαθαίνουν. Από και το πιάσιμο της μπάλας γίνεται με όλα τα δάχτυλα πρηνή θέση πετούν τη μπάλα στο ύψος του προσώπου κοντά στο πρόσωπο τους. Ελέγξτε ότι στοχεύουν προσεχτικά των συμπαικτών τους προσεχτικά να μην χτυπήσουν κατά και ότι η μπάλα είναι στο αέρα και δεν κυλά στο έδαφος. </a:t>
            </a:r>
            <a:endParaRPr lang="el-GR" dirty="0"/>
          </a:p>
        </p:txBody>
      </p:sp>
      <p:pic>
        <p:nvPicPr>
          <p:cNvPr id="7170" name="Picture 2"/>
          <p:cNvPicPr>
            <a:picLocks noChangeAspect="1" noChangeArrowheads="1"/>
          </p:cNvPicPr>
          <p:nvPr/>
        </p:nvPicPr>
        <p:blipFill>
          <a:blip r:embed="rId2"/>
          <a:srcRect/>
          <a:stretch>
            <a:fillRect/>
          </a:stretch>
        </p:blipFill>
        <p:spPr bwMode="auto">
          <a:xfrm>
            <a:off x="5715000" y="1828800"/>
            <a:ext cx="3327794" cy="990599"/>
          </a:xfrm>
          <a:prstGeom prst="rect">
            <a:avLst/>
          </a:prstGeom>
          <a:noFill/>
          <a:ln w="9525">
            <a:noFill/>
            <a:miter lim="800000"/>
            <a:headEnd/>
            <a:tailEnd/>
          </a:ln>
          <a:effectLst/>
        </p:spPr>
      </p:pic>
      <p:sp>
        <p:nvSpPr>
          <p:cNvPr id="11" name="10 - Ορθογώνιο"/>
          <p:cNvSpPr/>
          <p:nvPr/>
        </p:nvSpPr>
        <p:spPr>
          <a:xfrm>
            <a:off x="304800" y="4267200"/>
            <a:ext cx="5715000" cy="2031325"/>
          </a:xfrm>
          <a:prstGeom prst="rect">
            <a:avLst/>
          </a:prstGeom>
        </p:spPr>
        <p:txBody>
          <a:bodyPr wrap="square">
            <a:spAutoFit/>
          </a:bodyPr>
          <a:lstStyle/>
          <a:p>
            <a:pPr algn="just"/>
            <a:r>
              <a:rPr lang="el-GR" b="1" dirty="0" smtClean="0"/>
              <a:t>10. Πιάσιμο της μπάλας μετά από ένα </a:t>
            </a:r>
            <a:r>
              <a:rPr lang="el-GR" b="1" dirty="0" err="1" smtClean="0"/>
              <a:t>push</a:t>
            </a:r>
            <a:r>
              <a:rPr lang="el-GR" b="1" dirty="0" smtClean="0"/>
              <a:t>-</a:t>
            </a:r>
            <a:r>
              <a:rPr lang="el-GR" b="1" dirty="0" err="1" smtClean="0"/>
              <a:t>up</a:t>
            </a:r>
            <a:r>
              <a:rPr lang="el-GR" b="1" dirty="0" smtClean="0"/>
              <a:t> ή μια κυβίστηση </a:t>
            </a:r>
          </a:p>
          <a:p>
            <a:pPr algn="just"/>
            <a:r>
              <a:rPr lang="el-GR" dirty="0" smtClean="0"/>
              <a:t>Σε αυτή την άσκηση, ζητήστε από τα παιδιά να κάνουν ένα </a:t>
            </a:r>
            <a:r>
              <a:rPr lang="el-GR" dirty="0" err="1" smtClean="0"/>
              <a:t>push</a:t>
            </a:r>
            <a:r>
              <a:rPr lang="el-GR" dirty="0" smtClean="0"/>
              <a:t> </a:t>
            </a:r>
            <a:r>
              <a:rPr lang="el-GR" dirty="0" err="1" smtClean="0"/>
              <a:t>up</a:t>
            </a:r>
            <a:r>
              <a:rPr lang="el-GR" dirty="0" smtClean="0"/>
              <a:t> ή να εκτελέσουν μια κυβίστηση αφού πετάξουν τη μπάλα ελαφρώς προς τα εμπρός. Ελέγξτε ότι πιάνουν τη μπάλα μετά από μια αναπήδηση. Ελέγξτε ότι πετούν τη μπάλα ψηλά και ότι παρακολουθούν το που κατευθύνεται. </a:t>
            </a:r>
            <a:endParaRPr lang="el-GR" dirty="0"/>
          </a:p>
        </p:txBody>
      </p:sp>
      <p:pic>
        <p:nvPicPr>
          <p:cNvPr id="7171" name="Picture 3"/>
          <p:cNvPicPr>
            <a:picLocks noChangeAspect="1" noChangeArrowheads="1"/>
          </p:cNvPicPr>
          <p:nvPr/>
        </p:nvPicPr>
        <p:blipFill>
          <a:blip r:embed="rId3"/>
          <a:srcRect/>
          <a:stretch>
            <a:fillRect/>
          </a:stretch>
        </p:blipFill>
        <p:spPr bwMode="auto">
          <a:xfrm>
            <a:off x="6477000" y="4419600"/>
            <a:ext cx="2209800" cy="195597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1524000" y="228600"/>
            <a:ext cx="5867400" cy="584775"/>
          </a:xfrm>
          <a:prstGeom prst="rect">
            <a:avLst/>
          </a:prstGeom>
          <a:solidFill>
            <a:srgbClr val="FFC000"/>
          </a:solidFill>
        </p:spPr>
        <p:txBody>
          <a:bodyPr wrap="square" rtlCol="0">
            <a:spAutoFit/>
          </a:bodyPr>
          <a:lstStyle/>
          <a:p>
            <a:pPr algn="ctr"/>
            <a:r>
              <a:rPr lang="el-GR" sz="3200" b="1" dirty="0" smtClean="0"/>
              <a:t>Προτεινόμενο ασκησιολόγιο</a:t>
            </a:r>
            <a:endParaRPr lang="el-GR" sz="3200" b="1" dirty="0"/>
          </a:p>
        </p:txBody>
      </p:sp>
      <p:pic>
        <p:nvPicPr>
          <p:cNvPr id="2050" name="Picture 2"/>
          <p:cNvPicPr>
            <a:picLocks noChangeAspect="1" noChangeArrowheads="1"/>
          </p:cNvPicPr>
          <p:nvPr/>
        </p:nvPicPr>
        <p:blipFill>
          <a:blip r:embed="rId2"/>
          <a:srcRect/>
          <a:stretch>
            <a:fillRect/>
          </a:stretch>
        </p:blipFill>
        <p:spPr bwMode="auto">
          <a:xfrm>
            <a:off x="4536191" y="1357980"/>
            <a:ext cx="4402517" cy="229962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72000" y="4150962"/>
            <a:ext cx="4310063" cy="2264609"/>
          </a:xfrm>
          <a:prstGeom prst="rect">
            <a:avLst/>
          </a:prstGeom>
          <a:noFill/>
          <a:ln w="9525">
            <a:noFill/>
            <a:miter lim="800000"/>
            <a:headEnd/>
            <a:tailEnd/>
          </a:ln>
          <a:effectLst/>
        </p:spPr>
      </p:pic>
      <p:sp>
        <p:nvSpPr>
          <p:cNvPr id="9" name="8 - Ορθογώνιο"/>
          <p:cNvSpPr/>
          <p:nvPr/>
        </p:nvSpPr>
        <p:spPr>
          <a:xfrm>
            <a:off x="152400" y="2286000"/>
            <a:ext cx="3929409" cy="369332"/>
          </a:xfrm>
          <a:prstGeom prst="rect">
            <a:avLst/>
          </a:prstGeom>
        </p:spPr>
        <p:txBody>
          <a:bodyPr wrap="none">
            <a:spAutoFit/>
          </a:bodyPr>
          <a:lstStyle/>
          <a:p>
            <a:r>
              <a:rPr lang="el-GR" b="1" dirty="0" smtClean="0"/>
              <a:t>11. Πάσα </a:t>
            </a:r>
            <a:r>
              <a:rPr lang="el-GR" b="1" dirty="0" smtClean="0"/>
              <a:t>στο στήθος και θέση </a:t>
            </a:r>
            <a:r>
              <a:rPr lang="el-GR" b="1" dirty="0" err="1" smtClean="0"/>
              <a:t>push</a:t>
            </a:r>
            <a:r>
              <a:rPr lang="el-GR" b="1" dirty="0" smtClean="0"/>
              <a:t>-</a:t>
            </a:r>
            <a:r>
              <a:rPr lang="el-GR" b="1" dirty="0" err="1" smtClean="0"/>
              <a:t>up</a:t>
            </a:r>
            <a:endParaRPr lang="el-GR" b="1" dirty="0"/>
          </a:p>
        </p:txBody>
      </p:sp>
      <p:sp>
        <p:nvSpPr>
          <p:cNvPr id="12" name="11 - Ορθογώνιο"/>
          <p:cNvSpPr/>
          <p:nvPr/>
        </p:nvSpPr>
        <p:spPr>
          <a:xfrm>
            <a:off x="228600" y="4953000"/>
            <a:ext cx="3703386" cy="369332"/>
          </a:xfrm>
          <a:prstGeom prst="rect">
            <a:avLst/>
          </a:prstGeom>
        </p:spPr>
        <p:txBody>
          <a:bodyPr wrap="none">
            <a:spAutoFit/>
          </a:bodyPr>
          <a:lstStyle/>
          <a:p>
            <a:r>
              <a:rPr lang="el-GR" b="1" dirty="0" smtClean="0"/>
              <a:t>12. Πάσα </a:t>
            </a:r>
            <a:r>
              <a:rPr lang="el-GR" b="1" dirty="0" smtClean="0"/>
              <a:t>στο στήθος και </a:t>
            </a:r>
            <a:r>
              <a:rPr lang="el-GR" b="1" dirty="0" smtClean="0"/>
              <a:t>ύπτια θέση</a:t>
            </a:r>
            <a:endParaRPr lang="el-G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1524000" y="228600"/>
            <a:ext cx="5867400" cy="584775"/>
          </a:xfrm>
          <a:prstGeom prst="rect">
            <a:avLst/>
          </a:prstGeom>
          <a:solidFill>
            <a:srgbClr val="FFC000"/>
          </a:solidFill>
        </p:spPr>
        <p:txBody>
          <a:bodyPr wrap="square" rtlCol="0">
            <a:spAutoFit/>
          </a:bodyPr>
          <a:lstStyle/>
          <a:p>
            <a:pPr algn="ctr"/>
            <a:r>
              <a:rPr lang="el-GR" sz="3200" b="1" dirty="0" smtClean="0"/>
              <a:t>Προτεινόμενο ασκησιολόγιο</a:t>
            </a:r>
            <a:endParaRPr lang="el-GR" sz="3200" b="1" dirty="0"/>
          </a:p>
        </p:txBody>
      </p:sp>
      <p:sp>
        <p:nvSpPr>
          <p:cNvPr id="8" name="7 - Ορθογώνιο"/>
          <p:cNvSpPr/>
          <p:nvPr/>
        </p:nvSpPr>
        <p:spPr>
          <a:xfrm>
            <a:off x="152400" y="1143000"/>
            <a:ext cx="6172200" cy="2308324"/>
          </a:xfrm>
          <a:prstGeom prst="rect">
            <a:avLst/>
          </a:prstGeom>
        </p:spPr>
        <p:txBody>
          <a:bodyPr wrap="square">
            <a:spAutoFit/>
          </a:bodyPr>
          <a:lstStyle/>
          <a:p>
            <a:pPr algn="just"/>
            <a:r>
              <a:rPr lang="el-GR" b="1" dirty="0" smtClean="0"/>
              <a:t>13. </a:t>
            </a:r>
            <a:r>
              <a:rPr lang="el-GR" b="1" dirty="0" smtClean="0"/>
              <a:t>Πιάσιμο της μπάλας με άλμα </a:t>
            </a:r>
          </a:p>
          <a:p>
            <a:pPr algn="just"/>
            <a:r>
              <a:rPr lang="el-GR" dirty="0" smtClean="0"/>
              <a:t>Η άσκηση 11 στοχεύει να διασφαλίσει ότι τα παιδιά τοποθετούνται σωστά κάτω από τη μπάλα. Ζητήστε τους να λυγίσουν τα γόνατα, να πηδήξουν και να πιάσουν τη μπάλα στον αέρα πριν από την προσγείωση. Βεβαιωθείτε ότι πετούν τη μπάλα ψηλά προς τους συμπαίκτες τους. Ζητήστε τους να κινηθούν πετώντας σταδιακά τη μπάλα δεξιά, αριστερά, μπροστά και πίσω. </a:t>
            </a:r>
            <a:endParaRPr lang="el-GR" dirty="0"/>
          </a:p>
        </p:txBody>
      </p:sp>
      <p:pic>
        <p:nvPicPr>
          <p:cNvPr id="8194" name="Picture 2"/>
          <p:cNvPicPr>
            <a:picLocks noChangeAspect="1" noChangeArrowheads="1"/>
          </p:cNvPicPr>
          <p:nvPr/>
        </p:nvPicPr>
        <p:blipFill>
          <a:blip r:embed="rId2"/>
          <a:srcRect/>
          <a:stretch>
            <a:fillRect/>
          </a:stretch>
        </p:blipFill>
        <p:spPr bwMode="auto">
          <a:xfrm>
            <a:off x="6629400" y="1447800"/>
            <a:ext cx="2355495" cy="1752600"/>
          </a:xfrm>
          <a:prstGeom prst="rect">
            <a:avLst/>
          </a:prstGeom>
          <a:noFill/>
          <a:ln w="9525">
            <a:noFill/>
            <a:miter lim="800000"/>
            <a:headEnd/>
            <a:tailEnd/>
          </a:ln>
          <a:effectLst/>
        </p:spPr>
      </p:pic>
      <p:sp>
        <p:nvSpPr>
          <p:cNvPr id="9" name="8 - Ορθογώνιο"/>
          <p:cNvSpPr/>
          <p:nvPr/>
        </p:nvSpPr>
        <p:spPr>
          <a:xfrm>
            <a:off x="152400" y="4267200"/>
            <a:ext cx="5943600" cy="2031325"/>
          </a:xfrm>
          <a:prstGeom prst="rect">
            <a:avLst/>
          </a:prstGeom>
        </p:spPr>
        <p:txBody>
          <a:bodyPr wrap="square">
            <a:spAutoFit/>
          </a:bodyPr>
          <a:lstStyle/>
          <a:p>
            <a:pPr algn="just"/>
            <a:r>
              <a:rPr lang="el-GR" b="1" dirty="0" smtClean="0"/>
              <a:t>14. </a:t>
            </a:r>
            <a:r>
              <a:rPr lang="el-GR" b="1" dirty="0" smtClean="0"/>
              <a:t>Πιάσιμο της μπάλας στον αέρα και γύρισμα για πλάγια ρίψη </a:t>
            </a:r>
          </a:p>
          <a:p>
            <a:pPr algn="just"/>
            <a:r>
              <a:rPr lang="el-GR" dirty="0" smtClean="0"/>
              <a:t>Τα παιδιά θα πρέπει να πιάσουν τη μπάλα στον αέρα και να στρίψουν το σώμα τους. Ζητήστε τους να πετάξουν τη μπάλα πίσω όταν προσγειωθούν στο έδαφος. Μια χρήσιμη παραλλαγή εδώ είναι να αλλάξετε την κατεύθυνση προς την οποία στρέφονται. </a:t>
            </a:r>
            <a:endParaRPr lang="el-GR" dirty="0"/>
          </a:p>
        </p:txBody>
      </p:sp>
      <p:pic>
        <p:nvPicPr>
          <p:cNvPr id="8195" name="Picture 3"/>
          <p:cNvPicPr>
            <a:picLocks noChangeAspect="1" noChangeArrowheads="1"/>
          </p:cNvPicPr>
          <p:nvPr/>
        </p:nvPicPr>
        <p:blipFill>
          <a:blip r:embed="rId3"/>
          <a:srcRect/>
          <a:stretch>
            <a:fillRect/>
          </a:stretch>
        </p:blipFill>
        <p:spPr bwMode="auto">
          <a:xfrm>
            <a:off x="6705600" y="4495800"/>
            <a:ext cx="1981200" cy="186203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548640" y="3270503"/>
            <a:ext cx="202692" cy="213360"/>
          </a:xfrm>
          <a:prstGeom prst="rect">
            <a:avLst/>
          </a:prstGeom>
        </p:spPr>
      </p:pic>
      <p:sp>
        <p:nvSpPr>
          <p:cNvPr id="6" name="object 6"/>
          <p:cNvSpPr txBox="1"/>
          <p:nvPr/>
        </p:nvSpPr>
        <p:spPr>
          <a:xfrm>
            <a:off x="304800" y="2209800"/>
            <a:ext cx="6130925" cy="1958227"/>
          </a:xfrm>
          <a:prstGeom prst="rect">
            <a:avLst/>
          </a:prstGeom>
          <a:ln w="9525">
            <a:solidFill>
              <a:srgbClr val="7E7E7E"/>
            </a:solidFill>
          </a:ln>
        </p:spPr>
        <p:txBody>
          <a:bodyPr vert="horz" wrap="square" lIns="0" tIns="26669" rIns="0" bIns="0" rtlCol="0">
            <a:spAutoFit/>
          </a:bodyPr>
          <a:lstStyle/>
          <a:p>
            <a:pPr>
              <a:lnSpc>
                <a:spcPct val="100000"/>
              </a:lnSpc>
              <a:spcBef>
                <a:spcPts val="10"/>
              </a:spcBef>
            </a:pPr>
            <a:endParaRPr sz="2900">
              <a:latin typeface="Calibri"/>
              <a:cs typeface="Calibri"/>
            </a:endParaRPr>
          </a:p>
          <a:p>
            <a:pPr marL="434340">
              <a:lnSpc>
                <a:spcPct val="100000"/>
              </a:lnSpc>
            </a:pPr>
            <a:r>
              <a:rPr sz="2400" b="1" dirty="0">
                <a:latin typeface="Calibri"/>
                <a:cs typeface="Calibri"/>
              </a:rPr>
              <a:t>Απλή</a:t>
            </a:r>
            <a:r>
              <a:rPr sz="2400" b="1" spc="-50" dirty="0">
                <a:latin typeface="Calibri"/>
                <a:cs typeface="Calibri"/>
              </a:rPr>
              <a:t> </a:t>
            </a:r>
            <a:r>
              <a:rPr sz="2400" b="1" spc="-15" dirty="0">
                <a:latin typeface="Calibri"/>
                <a:cs typeface="Calibri"/>
              </a:rPr>
              <a:t>πάσα</a:t>
            </a:r>
            <a:r>
              <a:rPr sz="2400" b="1" spc="-20" dirty="0">
                <a:latin typeface="Calibri"/>
                <a:cs typeface="Calibri"/>
              </a:rPr>
              <a:t> </a:t>
            </a:r>
            <a:r>
              <a:rPr sz="2400" b="1" spc="-5" dirty="0">
                <a:latin typeface="Calibri"/>
                <a:cs typeface="Calibri"/>
              </a:rPr>
              <a:t>μπροστά</a:t>
            </a:r>
            <a:r>
              <a:rPr sz="2400" b="1" spc="-20" dirty="0">
                <a:latin typeface="Calibri"/>
                <a:cs typeface="Calibri"/>
              </a:rPr>
              <a:t> </a:t>
            </a:r>
            <a:r>
              <a:rPr sz="2400" b="1" spc="-5" dirty="0">
                <a:latin typeface="Calibri"/>
                <a:cs typeface="Calibri"/>
              </a:rPr>
              <a:t>με</a:t>
            </a:r>
            <a:r>
              <a:rPr sz="2400" b="1" spc="-15" dirty="0">
                <a:latin typeface="Calibri"/>
                <a:cs typeface="Calibri"/>
              </a:rPr>
              <a:t> δάχτυλα</a:t>
            </a:r>
            <a:endParaRPr sz="2400">
              <a:latin typeface="Calibri"/>
              <a:cs typeface="Calibri"/>
            </a:endParaRPr>
          </a:p>
          <a:p>
            <a:pPr marL="434340" indent="-343535">
              <a:lnSpc>
                <a:spcPct val="100000"/>
              </a:lnSpc>
              <a:spcBef>
                <a:spcPts val="509"/>
              </a:spcBef>
              <a:buFont typeface="Courier New"/>
              <a:buChar char="o"/>
              <a:tabLst>
                <a:tab pos="434975" algn="l"/>
              </a:tabLst>
            </a:pPr>
            <a:r>
              <a:rPr sz="2000" spc="-5" dirty="0">
                <a:latin typeface="Calibri"/>
                <a:cs typeface="Calibri"/>
              </a:rPr>
              <a:t>Σημαντικά</a:t>
            </a:r>
            <a:r>
              <a:rPr sz="2000" spc="-60" dirty="0">
                <a:latin typeface="Calibri"/>
                <a:cs typeface="Calibri"/>
              </a:rPr>
              <a:t> </a:t>
            </a:r>
            <a:r>
              <a:rPr sz="2000" dirty="0">
                <a:latin typeface="Calibri"/>
                <a:cs typeface="Calibri"/>
              </a:rPr>
              <a:t>σημεία</a:t>
            </a:r>
            <a:r>
              <a:rPr sz="2000" spc="-30" dirty="0">
                <a:latin typeface="Calibri"/>
                <a:cs typeface="Calibri"/>
              </a:rPr>
              <a:t> </a:t>
            </a:r>
            <a:r>
              <a:rPr sz="2000" spc="-5" dirty="0">
                <a:latin typeface="Calibri"/>
                <a:cs typeface="Calibri"/>
              </a:rPr>
              <a:t>εκτέλεσης</a:t>
            </a:r>
            <a:endParaRPr sz="2000">
              <a:latin typeface="Calibri"/>
              <a:cs typeface="Calibri"/>
            </a:endParaRPr>
          </a:p>
          <a:p>
            <a:pPr marL="434340" indent="-343535">
              <a:lnSpc>
                <a:spcPct val="100000"/>
              </a:lnSpc>
              <a:spcBef>
                <a:spcPts val="480"/>
              </a:spcBef>
              <a:buFont typeface="Courier New"/>
              <a:buChar char="o"/>
              <a:tabLst>
                <a:tab pos="434975" algn="l"/>
              </a:tabLst>
            </a:pPr>
            <a:r>
              <a:rPr sz="2000" spc="-5" dirty="0">
                <a:latin typeface="Calibri"/>
                <a:cs typeface="Calibri"/>
              </a:rPr>
              <a:t>Σημαντικά</a:t>
            </a:r>
            <a:r>
              <a:rPr sz="2000" spc="-45" dirty="0">
                <a:latin typeface="Calibri"/>
                <a:cs typeface="Calibri"/>
              </a:rPr>
              <a:t> </a:t>
            </a:r>
            <a:r>
              <a:rPr sz="2000" dirty="0">
                <a:latin typeface="Calibri"/>
                <a:cs typeface="Calibri"/>
              </a:rPr>
              <a:t>σημεία</a:t>
            </a:r>
            <a:r>
              <a:rPr sz="2000" spc="-15" dirty="0">
                <a:latin typeface="Calibri"/>
                <a:cs typeface="Calibri"/>
              </a:rPr>
              <a:t> </a:t>
            </a:r>
            <a:r>
              <a:rPr sz="2000" spc="-5" dirty="0">
                <a:latin typeface="Calibri"/>
                <a:cs typeface="Calibri"/>
              </a:rPr>
              <a:t>εκτέλεσης</a:t>
            </a:r>
            <a:r>
              <a:rPr sz="2000" spc="-20" dirty="0">
                <a:latin typeface="Calibri"/>
                <a:cs typeface="Calibri"/>
              </a:rPr>
              <a:t> </a:t>
            </a:r>
            <a:r>
              <a:rPr sz="2000" dirty="0">
                <a:latin typeface="Calibri"/>
                <a:cs typeface="Calibri"/>
              </a:rPr>
              <a:t>&amp; </a:t>
            </a:r>
            <a:r>
              <a:rPr sz="2000" spc="-5" dirty="0">
                <a:latin typeface="Calibri"/>
                <a:cs typeface="Calibri"/>
              </a:rPr>
              <a:t>αντίστοιχες</a:t>
            </a:r>
            <a:r>
              <a:rPr sz="2000" spc="-40" dirty="0">
                <a:latin typeface="Calibri"/>
                <a:cs typeface="Calibri"/>
              </a:rPr>
              <a:t> </a:t>
            </a:r>
            <a:r>
              <a:rPr sz="2000" dirty="0">
                <a:latin typeface="Calibri"/>
                <a:cs typeface="Calibri"/>
              </a:rPr>
              <a:t>ασκήσεις</a:t>
            </a:r>
            <a:endParaRPr sz="2000">
              <a:latin typeface="Calibri"/>
              <a:cs typeface="Calibri"/>
            </a:endParaRPr>
          </a:p>
          <a:p>
            <a:pPr marL="434340" indent="-343535">
              <a:lnSpc>
                <a:spcPct val="100000"/>
              </a:lnSpc>
              <a:spcBef>
                <a:spcPts val="480"/>
              </a:spcBef>
              <a:buFont typeface="Courier New"/>
              <a:buChar char="o"/>
              <a:tabLst>
                <a:tab pos="434975" algn="l"/>
              </a:tabLst>
            </a:pPr>
            <a:r>
              <a:rPr sz="2000" spc="-5">
                <a:latin typeface="Calibri"/>
                <a:cs typeface="Calibri"/>
              </a:rPr>
              <a:t>Διδακτική</a:t>
            </a:r>
            <a:r>
              <a:rPr sz="2000" spc="-50">
                <a:latin typeface="Calibri"/>
                <a:cs typeface="Calibri"/>
              </a:rPr>
              <a:t> </a:t>
            </a:r>
            <a:r>
              <a:rPr sz="2000" smtClean="0">
                <a:latin typeface="Calibri"/>
                <a:cs typeface="Calibri"/>
              </a:rPr>
              <a:t>σειρά</a:t>
            </a:r>
            <a:endParaRPr sz="2000">
              <a:latin typeface="Calibri"/>
              <a:cs typeface="Calibri"/>
            </a:endParaRPr>
          </a:p>
        </p:txBody>
      </p:sp>
      <p:pic>
        <p:nvPicPr>
          <p:cNvPr id="7" name="object 7"/>
          <p:cNvPicPr/>
          <p:nvPr/>
        </p:nvPicPr>
        <p:blipFill>
          <a:blip r:embed="rId3" cstate="print"/>
          <a:stretch>
            <a:fillRect/>
          </a:stretch>
        </p:blipFill>
        <p:spPr>
          <a:xfrm>
            <a:off x="6858000" y="1371600"/>
            <a:ext cx="2124075" cy="37782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95801" y="2349500"/>
            <a:ext cx="4392549" cy="3429000"/>
          </a:xfrm>
          <a:prstGeom prst="rect">
            <a:avLst/>
          </a:prstGeom>
        </p:spPr>
      </p:pic>
      <p:sp>
        <p:nvSpPr>
          <p:cNvPr id="3" name="object 3"/>
          <p:cNvSpPr txBox="1">
            <a:spLocks noGrp="1"/>
          </p:cNvSpPr>
          <p:nvPr>
            <p:ph type="title"/>
          </p:nvPr>
        </p:nvSpPr>
        <p:spPr>
          <a:xfrm>
            <a:off x="3995801" y="476250"/>
            <a:ext cx="4387850" cy="1470025"/>
          </a:xfrm>
          <a:prstGeom prst="rect">
            <a:avLst/>
          </a:prstGeom>
          <a:solidFill>
            <a:srgbClr val="D9D9D9"/>
          </a:solidFill>
          <a:ln w="9525">
            <a:solidFill>
              <a:srgbClr val="000000"/>
            </a:solidFill>
          </a:ln>
        </p:spPr>
        <p:txBody>
          <a:bodyPr vert="horz" wrap="square" lIns="0" tIns="5715" rIns="0" bIns="0" rtlCol="0">
            <a:spAutoFit/>
          </a:bodyPr>
          <a:lstStyle/>
          <a:p>
            <a:pPr>
              <a:lnSpc>
                <a:spcPct val="100000"/>
              </a:lnSpc>
              <a:spcBef>
                <a:spcPts val="45"/>
              </a:spcBef>
            </a:pPr>
            <a:endParaRPr sz="3150">
              <a:latin typeface="Times New Roman"/>
              <a:cs typeface="Times New Roman"/>
            </a:endParaRPr>
          </a:p>
          <a:p>
            <a:pPr marL="494665">
              <a:lnSpc>
                <a:spcPct val="100000"/>
              </a:lnSpc>
            </a:pPr>
            <a:r>
              <a:rPr b="0" spc="-10" dirty="0">
                <a:latin typeface="Calibri"/>
                <a:cs typeface="Calibri"/>
              </a:rPr>
              <a:t>Πάσα</a:t>
            </a:r>
            <a:r>
              <a:rPr b="0" spc="-40" dirty="0">
                <a:latin typeface="Calibri"/>
                <a:cs typeface="Calibri"/>
              </a:rPr>
              <a:t> </a:t>
            </a:r>
            <a:r>
              <a:rPr b="0" dirty="0">
                <a:latin typeface="Calibri"/>
                <a:cs typeface="Calibri"/>
              </a:rPr>
              <a:t>με</a:t>
            </a:r>
            <a:r>
              <a:rPr b="0" spc="-10" dirty="0">
                <a:latin typeface="Calibri"/>
                <a:cs typeface="Calibri"/>
              </a:rPr>
              <a:t> τα</a:t>
            </a:r>
            <a:r>
              <a:rPr b="0" spc="-20" dirty="0">
                <a:latin typeface="Calibri"/>
                <a:cs typeface="Calibri"/>
              </a:rPr>
              <a:t> δάχτυλα</a:t>
            </a:r>
          </a:p>
        </p:txBody>
      </p:sp>
      <p:pic>
        <p:nvPicPr>
          <p:cNvPr id="4" name="object 4"/>
          <p:cNvPicPr/>
          <p:nvPr/>
        </p:nvPicPr>
        <p:blipFill>
          <a:blip r:embed="rId3" cstate="print"/>
          <a:stretch>
            <a:fillRect/>
          </a:stretch>
        </p:blipFill>
        <p:spPr>
          <a:xfrm>
            <a:off x="0" y="0"/>
            <a:ext cx="3856101" cy="68579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283136" y="3706876"/>
            <a:ext cx="3619500" cy="2611755"/>
            <a:chOff x="5283136" y="3706876"/>
            <a:chExt cx="3619500" cy="2611755"/>
          </a:xfrm>
        </p:grpSpPr>
        <p:pic>
          <p:nvPicPr>
            <p:cNvPr id="3" name="object 3"/>
            <p:cNvPicPr/>
            <p:nvPr/>
          </p:nvPicPr>
          <p:blipFill>
            <a:blip r:embed="rId2" cstate="print"/>
            <a:stretch>
              <a:fillRect/>
            </a:stretch>
          </p:blipFill>
          <p:spPr>
            <a:xfrm>
              <a:off x="5368924" y="3792645"/>
              <a:ext cx="3276600" cy="2363589"/>
            </a:xfrm>
            <a:prstGeom prst="rect">
              <a:avLst/>
            </a:prstGeom>
          </p:spPr>
        </p:pic>
        <p:sp>
          <p:nvSpPr>
            <p:cNvPr id="4" name="object 4"/>
            <p:cNvSpPr/>
            <p:nvPr/>
          </p:nvSpPr>
          <p:spPr>
            <a:xfrm>
              <a:off x="5287898" y="3711638"/>
              <a:ext cx="3609975" cy="2602230"/>
            </a:xfrm>
            <a:custGeom>
              <a:avLst/>
              <a:gdLst/>
              <a:ahLst/>
              <a:cxnLst/>
              <a:rect l="l" t="t" r="r" b="b"/>
              <a:pathLst>
                <a:path w="3609975" h="2602229">
                  <a:moveTo>
                    <a:pt x="0" y="2601849"/>
                  </a:moveTo>
                  <a:lnTo>
                    <a:pt x="3609975" y="2601849"/>
                  </a:lnTo>
                  <a:lnTo>
                    <a:pt x="3609975" y="0"/>
                  </a:lnTo>
                  <a:lnTo>
                    <a:pt x="0" y="0"/>
                  </a:lnTo>
                  <a:lnTo>
                    <a:pt x="0" y="2601849"/>
                  </a:lnTo>
                  <a:close/>
                </a:path>
              </a:pathLst>
            </a:custGeom>
            <a:ln w="9525">
              <a:solidFill>
                <a:srgbClr val="000000"/>
              </a:solidFill>
            </a:ln>
          </p:spPr>
          <p:txBody>
            <a:bodyPr wrap="square" lIns="0" tIns="0" rIns="0" bIns="0" rtlCol="0"/>
            <a:lstStyle/>
            <a:p>
              <a:endParaRPr/>
            </a:p>
          </p:txBody>
        </p:sp>
      </p:grpSp>
      <p:sp>
        <p:nvSpPr>
          <p:cNvPr id="5" name="object 5"/>
          <p:cNvSpPr txBox="1"/>
          <p:nvPr/>
        </p:nvSpPr>
        <p:spPr>
          <a:xfrm>
            <a:off x="457200" y="274700"/>
            <a:ext cx="8435975" cy="777875"/>
          </a:xfrm>
          <a:prstGeom prst="rect">
            <a:avLst/>
          </a:prstGeom>
          <a:solidFill>
            <a:srgbClr val="DDD9C3"/>
          </a:solidFill>
          <a:ln w="9525">
            <a:solidFill>
              <a:srgbClr val="000000"/>
            </a:solidFill>
          </a:ln>
        </p:spPr>
        <p:txBody>
          <a:bodyPr vert="horz" wrap="square" lIns="0" tIns="67945" rIns="0" bIns="0" rtlCol="0">
            <a:spAutoFit/>
          </a:bodyPr>
          <a:lstStyle/>
          <a:p>
            <a:pPr algn="ctr">
              <a:lnSpc>
                <a:spcPct val="100000"/>
              </a:lnSpc>
              <a:spcBef>
                <a:spcPts val="535"/>
              </a:spcBef>
            </a:pPr>
            <a:r>
              <a:rPr sz="2000" b="1" dirty="0">
                <a:latin typeface="Calibri"/>
                <a:cs typeface="Calibri"/>
              </a:rPr>
              <a:t>1.</a:t>
            </a:r>
            <a:r>
              <a:rPr sz="2000" b="1" spc="-25" dirty="0">
                <a:latin typeface="Calibri"/>
                <a:cs typeface="Calibri"/>
              </a:rPr>
              <a:t> </a:t>
            </a:r>
            <a:r>
              <a:rPr sz="2000" b="1" spc="-5" dirty="0">
                <a:latin typeface="Calibri"/>
                <a:cs typeface="Calibri"/>
              </a:rPr>
              <a:t>Σημαντικά</a:t>
            </a:r>
            <a:r>
              <a:rPr sz="2000" b="1" spc="-25" dirty="0">
                <a:latin typeface="Calibri"/>
                <a:cs typeface="Calibri"/>
              </a:rPr>
              <a:t> </a:t>
            </a:r>
            <a:r>
              <a:rPr sz="2000" b="1" spc="-5" dirty="0">
                <a:latin typeface="Calibri"/>
                <a:cs typeface="Calibri"/>
              </a:rPr>
              <a:t>σημεία</a:t>
            </a:r>
            <a:r>
              <a:rPr sz="2000" b="1" spc="-30" dirty="0">
                <a:latin typeface="Calibri"/>
                <a:cs typeface="Calibri"/>
              </a:rPr>
              <a:t> </a:t>
            </a:r>
            <a:r>
              <a:rPr sz="2000" b="1" spc="-10" dirty="0">
                <a:latin typeface="Calibri"/>
                <a:cs typeface="Calibri"/>
              </a:rPr>
              <a:t>εκτέλεσης</a:t>
            </a:r>
            <a:endParaRPr sz="2000">
              <a:latin typeface="Calibri"/>
              <a:cs typeface="Calibri"/>
            </a:endParaRPr>
          </a:p>
          <a:p>
            <a:pPr algn="ctr">
              <a:lnSpc>
                <a:spcPct val="100000"/>
              </a:lnSpc>
            </a:pPr>
            <a:r>
              <a:rPr sz="2000" b="1" dirty="0">
                <a:latin typeface="Calibri"/>
                <a:cs typeface="Calibri"/>
              </a:rPr>
              <a:t>της</a:t>
            </a:r>
            <a:r>
              <a:rPr sz="2000" b="1" spc="-45" dirty="0">
                <a:latin typeface="Calibri"/>
                <a:cs typeface="Calibri"/>
              </a:rPr>
              <a:t> </a:t>
            </a:r>
            <a:r>
              <a:rPr sz="2000" b="1" spc="-10" dirty="0">
                <a:latin typeface="Calibri"/>
                <a:cs typeface="Calibri"/>
              </a:rPr>
              <a:t>πάσας </a:t>
            </a:r>
            <a:r>
              <a:rPr sz="2000" b="1" dirty="0">
                <a:latin typeface="Calibri"/>
                <a:cs typeface="Calibri"/>
              </a:rPr>
              <a:t>μπροστά</a:t>
            </a:r>
            <a:r>
              <a:rPr sz="2000" b="1" spc="-35" dirty="0">
                <a:latin typeface="Calibri"/>
                <a:cs typeface="Calibri"/>
              </a:rPr>
              <a:t> </a:t>
            </a:r>
            <a:r>
              <a:rPr sz="2000" b="1" spc="-5" dirty="0">
                <a:latin typeface="Calibri"/>
                <a:cs typeface="Calibri"/>
              </a:rPr>
              <a:t>με</a:t>
            </a:r>
            <a:r>
              <a:rPr sz="2000" b="1" spc="-15" dirty="0">
                <a:latin typeface="Calibri"/>
                <a:cs typeface="Calibri"/>
              </a:rPr>
              <a:t> </a:t>
            </a:r>
            <a:r>
              <a:rPr sz="2000" b="1" spc="-10" dirty="0">
                <a:latin typeface="Calibri"/>
                <a:cs typeface="Calibri"/>
              </a:rPr>
              <a:t>δάχτυλα</a:t>
            </a:r>
            <a:endParaRPr sz="2000">
              <a:latin typeface="Calibri"/>
              <a:cs typeface="Calibri"/>
            </a:endParaRPr>
          </a:p>
        </p:txBody>
      </p:sp>
      <p:grpSp>
        <p:nvGrpSpPr>
          <p:cNvPr id="6" name="object 6"/>
          <p:cNvGrpSpPr/>
          <p:nvPr/>
        </p:nvGrpSpPr>
        <p:grpSpPr>
          <a:xfrm>
            <a:off x="1137196" y="1185672"/>
            <a:ext cx="3923029" cy="1319530"/>
            <a:chOff x="1137196" y="1185672"/>
            <a:chExt cx="3923029" cy="1319530"/>
          </a:xfrm>
        </p:grpSpPr>
        <p:sp>
          <p:nvSpPr>
            <p:cNvPr id="7" name="object 7"/>
            <p:cNvSpPr/>
            <p:nvPr/>
          </p:nvSpPr>
          <p:spPr>
            <a:xfrm>
              <a:off x="1149896" y="1198372"/>
              <a:ext cx="3897629" cy="1294130"/>
            </a:xfrm>
            <a:custGeom>
              <a:avLst/>
              <a:gdLst/>
              <a:ahLst/>
              <a:cxnLst/>
              <a:rect l="l" t="t" r="r" b="b"/>
              <a:pathLst>
                <a:path w="3897629" h="1294130">
                  <a:moveTo>
                    <a:pt x="3897337" y="0"/>
                  </a:moveTo>
                  <a:lnTo>
                    <a:pt x="646899" y="0"/>
                  </a:lnTo>
                  <a:lnTo>
                    <a:pt x="0" y="646938"/>
                  </a:lnTo>
                  <a:lnTo>
                    <a:pt x="646899" y="1293749"/>
                  </a:lnTo>
                  <a:lnTo>
                    <a:pt x="3897337" y="1293749"/>
                  </a:lnTo>
                  <a:lnTo>
                    <a:pt x="3897337" y="0"/>
                  </a:lnTo>
                  <a:close/>
                </a:path>
              </a:pathLst>
            </a:custGeom>
            <a:solidFill>
              <a:srgbClr val="D9D9D9"/>
            </a:solidFill>
          </p:spPr>
          <p:txBody>
            <a:bodyPr wrap="square" lIns="0" tIns="0" rIns="0" bIns="0" rtlCol="0"/>
            <a:lstStyle/>
            <a:p>
              <a:endParaRPr/>
            </a:p>
          </p:txBody>
        </p:sp>
        <p:sp>
          <p:nvSpPr>
            <p:cNvPr id="8" name="object 8"/>
            <p:cNvSpPr/>
            <p:nvPr/>
          </p:nvSpPr>
          <p:spPr>
            <a:xfrm>
              <a:off x="1149896" y="1198372"/>
              <a:ext cx="3897629" cy="1294130"/>
            </a:xfrm>
            <a:custGeom>
              <a:avLst/>
              <a:gdLst/>
              <a:ahLst/>
              <a:cxnLst/>
              <a:rect l="l" t="t" r="r" b="b"/>
              <a:pathLst>
                <a:path w="3897629" h="1294130">
                  <a:moveTo>
                    <a:pt x="3897337" y="1293749"/>
                  </a:moveTo>
                  <a:lnTo>
                    <a:pt x="646899" y="1293749"/>
                  </a:lnTo>
                  <a:lnTo>
                    <a:pt x="0" y="646938"/>
                  </a:lnTo>
                  <a:lnTo>
                    <a:pt x="646899" y="0"/>
                  </a:lnTo>
                  <a:lnTo>
                    <a:pt x="3897337" y="0"/>
                  </a:lnTo>
                  <a:lnTo>
                    <a:pt x="3897337" y="1293749"/>
                  </a:lnTo>
                  <a:close/>
                </a:path>
              </a:pathLst>
            </a:custGeom>
            <a:ln w="25400">
              <a:solidFill>
                <a:srgbClr val="EDEBE0"/>
              </a:solidFill>
            </a:ln>
          </p:spPr>
          <p:txBody>
            <a:bodyPr wrap="square" lIns="0" tIns="0" rIns="0" bIns="0" rtlCol="0"/>
            <a:lstStyle/>
            <a:p>
              <a:endParaRPr/>
            </a:p>
          </p:txBody>
        </p:sp>
      </p:grpSp>
      <p:sp>
        <p:nvSpPr>
          <p:cNvPr id="9" name="object 9"/>
          <p:cNvSpPr txBox="1"/>
          <p:nvPr/>
        </p:nvSpPr>
        <p:spPr>
          <a:xfrm>
            <a:off x="1771650" y="1309497"/>
            <a:ext cx="3072130" cy="1025525"/>
          </a:xfrm>
          <a:prstGeom prst="rect">
            <a:avLst/>
          </a:prstGeom>
        </p:spPr>
        <p:txBody>
          <a:bodyPr vert="horz" wrap="square" lIns="0" tIns="37465" rIns="0" bIns="0" rtlCol="0">
            <a:spAutoFit/>
          </a:bodyPr>
          <a:lstStyle/>
          <a:p>
            <a:pPr marL="12700" marR="5080" algn="ctr">
              <a:lnSpc>
                <a:spcPts val="1750"/>
              </a:lnSpc>
              <a:spcBef>
                <a:spcPts val="295"/>
              </a:spcBef>
            </a:pPr>
            <a:r>
              <a:rPr sz="1600" b="1" spc="-5" dirty="0">
                <a:latin typeface="Calibri"/>
                <a:cs typeface="Calibri"/>
              </a:rPr>
              <a:t>Η</a:t>
            </a:r>
            <a:r>
              <a:rPr sz="1600" b="1" spc="-25" dirty="0">
                <a:latin typeface="Calibri"/>
                <a:cs typeface="Calibri"/>
              </a:rPr>
              <a:t> </a:t>
            </a:r>
            <a:r>
              <a:rPr sz="1600" b="1" spc="-10" dirty="0">
                <a:latin typeface="Calibri"/>
                <a:cs typeface="Calibri"/>
              </a:rPr>
              <a:t>μετακίνηση</a:t>
            </a:r>
            <a:r>
              <a:rPr sz="1600" b="1" dirty="0">
                <a:latin typeface="Calibri"/>
                <a:cs typeface="Calibri"/>
              </a:rPr>
              <a:t> </a:t>
            </a:r>
            <a:r>
              <a:rPr sz="1600" b="1" spc="-20" dirty="0">
                <a:latin typeface="Calibri"/>
                <a:cs typeface="Calibri"/>
              </a:rPr>
              <a:t>και</a:t>
            </a:r>
            <a:r>
              <a:rPr sz="1600" b="1" spc="-15" dirty="0">
                <a:latin typeface="Calibri"/>
                <a:cs typeface="Calibri"/>
              </a:rPr>
              <a:t> </a:t>
            </a:r>
            <a:r>
              <a:rPr sz="1600" b="1" spc="-5" dirty="0">
                <a:latin typeface="Calibri"/>
                <a:cs typeface="Calibri"/>
              </a:rPr>
              <a:t>η</a:t>
            </a:r>
            <a:r>
              <a:rPr sz="1600" b="1" dirty="0">
                <a:latin typeface="Calibri"/>
                <a:cs typeface="Calibri"/>
              </a:rPr>
              <a:t> </a:t>
            </a:r>
            <a:r>
              <a:rPr sz="1600" b="1" spc="-10" dirty="0">
                <a:latin typeface="Calibri"/>
                <a:cs typeface="Calibri"/>
              </a:rPr>
              <a:t>τοποθέτηση</a:t>
            </a:r>
            <a:r>
              <a:rPr sz="1600" b="1" dirty="0">
                <a:latin typeface="Calibri"/>
                <a:cs typeface="Calibri"/>
              </a:rPr>
              <a:t> </a:t>
            </a:r>
            <a:r>
              <a:rPr sz="1600" b="1" spc="-10" dirty="0">
                <a:latin typeface="Calibri"/>
                <a:cs typeface="Calibri"/>
              </a:rPr>
              <a:t>του </a:t>
            </a:r>
            <a:r>
              <a:rPr sz="1600" b="1" spc="-350" dirty="0">
                <a:latin typeface="Calibri"/>
                <a:cs typeface="Calibri"/>
              </a:rPr>
              <a:t> </a:t>
            </a:r>
            <a:r>
              <a:rPr sz="1600" b="1" spc="-10" dirty="0">
                <a:latin typeface="Calibri"/>
                <a:cs typeface="Calibri"/>
              </a:rPr>
              <a:t>σώματος</a:t>
            </a:r>
            <a:r>
              <a:rPr sz="1600" b="1" spc="-5" dirty="0">
                <a:latin typeface="Calibri"/>
                <a:cs typeface="Calibri"/>
              </a:rPr>
              <a:t> </a:t>
            </a:r>
            <a:r>
              <a:rPr sz="1600" b="1" spc="-20" dirty="0">
                <a:latin typeface="Calibri"/>
                <a:cs typeface="Calibri"/>
              </a:rPr>
              <a:t>κάτω</a:t>
            </a:r>
            <a:r>
              <a:rPr sz="1600" b="1" spc="-5" dirty="0">
                <a:latin typeface="Calibri"/>
                <a:cs typeface="Calibri"/>
              </a:rPr>
              <a:t> από</a:t>
            </a:r>
            <a:r>
              <a:rPr sz="1600" b="1" dirty="0">
                <a:latin typeface="Calibri"/>
                <a:cs typeface="Calibri"/>
              </a:rPr>
              <a:t> </a:t>
            </a:r>
            <a:r>
              <a:rPr sz="1600" b="1" spc="-15" dirty="0">
                <a:latin typeface="Calibri"/>
                <a:cs typeface="Calibri"/>
              </a:rPr>
              <a:t>την</a:t>
            </a:r>
            <a:r>
              <a:rPr sz="1600" b="1" spc="-10" dirty="0">
                <a:latin typeface="Calibri"/>
                <a:cs typeface="Calibri"/>
              </a:rPr>
              <a:t> </a:t>
            </a:r>
            <a:r>
              <a:rPr sz="1600" b="1" spc="-5" dirty="0">
                <a:latin typeface="Calibri"/>
                <a:cs typeface="Calibri"/>
              </a:rPr>
              <a:t>μπάλα.</a:t>
            </a:r>
            <a:endParaRPr sz="1600">
              <a:latin typeface="Calibri"/>
              <a:cs typeface="Calibri"/>
            </a:endParaRPr>
          </a:p>
          <a:p>
            <a:pPr marL="82550" marR="73025" algn="ctr">
              <a:lnSpc>
                <a:spcPts val="1750"/>
              </a:lnSpc>
              <a:spcBef>
                <a:spcPts val="700"/>
              </a:spcBef>
            </a:pPr>
            <a:r>
              <a:rPr sz="1600" b="1" spc="-10" dirty="0">
                <a:latin typeface="Calibri"/>
                <a:cs typeface="Calibri"/>
              </a:rPr>
              <a:t>Μέτωπο</a:t>
            </a:r>
            <a:r>
              <a:rPr sz="1600" b="1" spc="-5" dirty="0">
                <a:latin typeface="Calibri"/>
                <a:cs typeface="Calibri"/>
              </a:rPr>
              <a:t> προς</a:t>
            </a:r>
            <a:r>
              <a:rPr sz="1600" b="1" spc="-15" dirty="0">
                <a:latin typeface="Calibri"/>
                <a:cs typeface="Calibri"/>
              </a:rPr>
              <a:t> την </a:t>
            </a:r>
            <a:r>
              <a:rPr sz="1600" b="1" spc="-10" dirty="0">
                <a:latin typeface="Calibri"/>
                <a:cs typeface="Calibri"/>
              </a:rPr>
              <a:t>κατεύθυνση</a:t>
            </a:r>
            <a:r>
              <a:rPr sz="1600" b="1" spc="10" dirty="0">
                <a:latin typeface="Calibri"/>
                <a:cs typeface="Calibri"/>
              </a:rPr>
              <a:t> </a:t>
            </a:r>
            <a:r>
              <a:rPr sz="1600" b="1" spc="-10" dirty="0">
                <a:latin typeface="Calibri"/>
                <a:cs typeface="Calibri"/>
              </a:rPr>
              <a:t>της </a:t>
            </a:r>
            <a:r>
              <a:rPr sz="1600" b="1" spc="-345" dirty="0">
                <a:latin typeface="Calibri"/>
                <a:cs typeface="Calibri"/>
              </a:rPr>
              <a:t> </a:t>
            </a:r>
            <a:r>
              <a:rPr sz="1600" b="1" spc="-10" dirty="0">
                <a:latin typeface="Calibri"/>
                <a:cs typeface="Calibri"/>
              </a:rPr>
              <a:t>μεταβίβασης.</a:t>
            </a:r>
            <a:endParaRPr sz="1600">
              <a:latin typeface="Calibri"/>
              <a:cs typeface="Calibri"/>
            </a:endParaRPr>
          </a:p>
        </p:txBody>
      </p:sp>
      <p:grpSp>
        <p:nvGrpSpPr>
          <p:cNvPr id="10" name="object 10"/>
          <p:cNvGrpSpPr/>
          <p:nvPr/>
        </p:nvGrpSpPr>
        <p:grpSpPr>
          <a:xfrm>
            <a:off x="270713" y="1346708"/>
            <a:ext cx="937894" cy="962660"/>
            <a:chOff x="270713" y="1346708"/>
            <a:chExt cx="937894" cy="962660"/>
          </a:xfrm>
        </p:grpSpPr>
        <p:pic>
          <p:nvPicPr>
            <p:cNvPr id="11" name="object 11"/>
            <p:cNvPicPr/>
            <p:nvPr/>
          </p:nvPicPr>
          <p:blipFill>
            <a:blip r:embed="rId3" cstate="print"/>
            <a:stretch>
              <a:fillRect/>
            </a:stretch>
          </p:blipFill>
          <p:spPr>
            <a:xfrm>
              <a:off x="283413" y="1359408"/>
              <a:ext cx="911936" cy="937259"/>
            </a:xfrm>
            <a:prstGeom prst="rect">
              <a:avLst/>
            </a:prstGeom>
          </p:spPr>
        </p:pic>
        <p:sp>
          <p:nvSpPr>
            <p:cNvPr id="12" name="object 12"/>
            <p:cNvSpPr/>
            <p:nvPr/>
          </p:nvSpPr>
          <p:spPr>
            <a:xfrm>
              <a:off x="283413" y="1359408"/>
              <a:ext cx="912494" cy="937260"/>
            </a:xfrm>
            <a:custGeom>
              <a:avLst/>
              <a:gdLst/>
              <a:ahLst/>
              <a:cxnLst/>
              <a:rect l="l" t="t" r="r" b="b"/>
              <a:pathLst>
                <a:path w="912494" h="937260">
                  <a:moveTo>
                    <a:pt x="0" y="468629"/>
                  </a:moveTo>
                  <a:lnTo>
                    <a:pt x="2354" y="420713"/>
                  </a:lnTo>
                  <a:lnTo>
                    <a:pt x="9263" y="374182"/>
                  </a:lnTo>
                  <a:lnTo>
                    <a:pt x="20499" y="329270"/>
                  </a:lnTo>
                  <a:lnTo>
                    <a:pt x="35831" y="286214"/>
                  </a:lnTo>
                  <a:lnTo>
                    <a:pt x="55032" y="245249"/>
                  </a:lnTo>
                  <a:lnTo>
                    <a:pt x="77871" y="206610"/>
                  </a:lnTo>
                  <a:lnTo>
                    <a:pt x="104119" y="170534"/>
                  </a:lnTo>
                  <a:lnTo>
                    <a:pt x="133548" y="137255"/>
                  </a:lnTo>
                  <a:lnTo>
                    <a:pt x="165928" y="107009"/>
                  </a:lnTo>
                  <a:lnTo>
                    <a:pt x="201030" y="80032"/>
                  </a:lnTo>
                  <a:lnTo>
                    <a:pt x="238624" y="56559"/>
                  </a:lnTo>
                  <a:lnTo>
                    <a:pt x="278483" y="36826"/>
                  </a:lnTo>
                  <a:lnTo>
                    <a:pt x="320375" y="21067"/>
                  </a:lnTo>
                  <a:lnTo>
                    <a:pt x="364073" y="9520"/>
                  </a:lnTo>
                  <a:lnTo>
                    <a:pt x="409347" y="2419"/>
                  </a:lnTo>
                  <a:lnTo>
                    <a:pt x="455968" y="0"/>
                  </a:lnTo>
                  <a:lnTo>
                    <a:pt x="502588" y="2419"/>
                  </a:lnTo>
                  <a:lnTo>
                    <a:pt x="547862" y="9520"/>
                  </a:lnTo>
                  <a:lnTo>
                    <a:pt x="591560" y="21067"/>
                  </a:lnTo>
                  <a:lnTo>
                    <a:pt x="633453" y="36826"/>
                  </a:lnTo>
                  <a:lnTo>
                    <a:pt x="673311" y="56559"/>
                  </a:lnTo>
                  <a:lnTo>
                    <a:pt x="710905" y="80032"/>
                  </a:lnTo>
                  <a:lnTo>
                    <a:pt x="746007" y="107009"/>
                  </a:lnTo>
                  <a:lnTo>
                    <a:pt x="778387" y="137255"/>
                  </a:lnTo>
                  <a:lnTo>
                    <a:pt x="807816" y="170534"/>
                  </a:lnTo>
                  <a:lnTo>
                    <a:pt x="834065" y="206610"/>
                  </a:lnTo>
                  <a:lnTo>
                    <a:pt x="856904" y="245249"/>
                  </a:lnTo>
                  <a:lnTo>
                    <a:pt x="876104" y="286214"/>
                  </a:lnTo>
                  <a:lnTo>
                    <a:pt x="891437" y="329270"/>
                  </a:lnTo>
                  <a:lnTo>
                    <a:pt x="902672" y="374182"/>
                  </a:lnTo>
                  <a:lnTo>
                    <a:pt x="909582" y="420713"/>
                  </a:lnTo>
                  <a:lnTo>
                    <a:pt x="911936" y="468629"/>
                  </a:lnTo>
                  <a:lnTo>
                    <a:pt x="909581" y="516546"/>
                  </a:lnTo>
                  <a:lnTo>
                    <a:pt x="902672" y="563077"/>
                  </a:lnTo>
                  <a:lnTo>
                    <a:pt x="891436" y="607989"/>
                  </a:lnTo>
                  <a:lnTo>
                    <a:pt x="876102" y="651045"/>
                  </a:lnTo>
                  <a:lnTo>
                    <a:pt x="856901" y="692010"/>
                  </a:lnTo>
                  <a:lnTo>
                    <a:pt x="834061" y="730649"/>
                  </a:lnTo>
                  <a:lnTo>
                    <a:pt x="807812" y="766725"/>
                  </a:lnTo>
                  <a:lnTo>
                    <a:pt x="778383" y="800004"/>
                  </a:lnTo>
                  <a:lnTo>
                    <a:pt x="746002" y="830250"/>
                  </a:lnTo>
                  <a:lnTo>
                    <a:pt x="710900" y="857227"/>
                  </a:lnTo>
                  <a:lnTo>
                    <a:pt x="673305" y="880700"/>
                  </a:lnTo>
                  <a:lnTo>
                    <a:pt x="633447" y="900433"/>
                  </a:lnTo>
                  <a:lnTo>
                    <a:pt x="591555" y="916192"/>
                  </a:lnTo>
                  <a:lnTo>
                    <a:pt x="547859" y="927739"/>
                  </a:lnTo>
                  <a:lnTo>
                    <a:pt x="502586" y="934840"/>
                  </a:lnTo>
                  <a:lnTo>
                    <a:pt x="455968" y="937259"/>
                  </a:lnTo>
                  <a:lnTo>
                    <a:pt x="409347" y="934840"/>
                  </a:lnTo>
                  <a:lnTo>
                    <a:pt x="364073" y="927739"/>
                  </a:lnTo>
                  <a:lnTo>
                    <a:pt x="320375" y="916192"/>
                  </a:lnTo>
                  <a:lnTo>
                    <a:pt x="278483" y="900433"/>
                  </a:lnTo>
                  <a:lnTo>
                    <a:pt x="238624" y="880700"/>
                  </a:lnTo>
                  <a:lnTo>
                    <a:pt x="201030" y="857227"/>
                  </a:lnTo>
                  <a:lnTo>
                    <a:pt x="165928" y="830250"/>
                  </a:lnTo>
                  <a:lnTo>
                    <a:pt x="133548" y="800004"/>
                  </a:lnTo>
                  <a:lnTo>
                    <a:pt x="104119" y="766725"/>
                  </a:lnTo>
                  <a:lnTo>
                    <a:pt x="77871" y="730649"/>
                  </a:lnTo>
                  <a:lnTo>
                    <a:pt x="55032" y="692010"/>
                  </a:lnTo>
                  <a:lnTo>
                    <a:pt x="35831" y="651045"/>
                  </a:lnTo>
                  <a:lnTo>
                    <a:pt x="20499" y="607989"/>
                  </a:lnTo>
                  <a:lnTo>
                    <a:pt x="9263" y="563077"/>
                  </a:lnTo>
                  <a:lnTo>
                    <a:pt x="2354" y="516546"/>
                  </a:lnTo>
                  <a:lnTo>
                    <a:pt x="0" y="468629"/>
                  </a:lnTo>
                  <a:close/>
                </a:path>
              </a:pathLst>
            </a:custGeom>
            <a:ln w="25400">
              <a:solidFill>
                <a:srgbClr val="EDEBE0"/>
              </a:solidFill>
            </a:ln>
          </p:spPr>
          <p:txBody>
            <a:bodyPr wrap="square" lIns="0" tIns="0" rIns="0" bIns="0" rtlCol="0"/>
            <a:lstStyle/>
            <a:p>
              <a:endParaRPr/>
            </a:p>
          </p:txBody>
        </p:sp>
      </p:grpSp>
      <p:grpSp>
        <p:nvGrpSpPr>
          <p:cNvPr id="13" name="object 13"/>
          <p:cNvGrpSpPr/>
          <p:nvPr/>
        </p:nvGrpSpPr>
        <p:grpSpPr>
          <a:xfrm>
            <a:off x="306412" y="2549779"/>
            <a:ext cx="4768215" cy="1710689"/>
            <a:chOff x="306412" y="2549779"/>
            <a:chExt cx="4768215" cy="1710689"/>
          </a:xfrm>
        </p:grpSpPr>
        <p:sp>
          <p:nvSpPr>
            <p:cNvPr id="14" name="object 14"/>
            <p:cNvSpPr/>
            <p:nvPr/>
          </p:nvSpPr>
          <p:spPr>
            <a:xfrm>
              <a:off x="984351" y="2626360"/>
              <a:ext cx="4077335" cy="659130"/>
            </a:xfrm>
            <a:custGeom>
              <a:avLst/>
              <a:gdLst/>
              <a:ahLst/>
              <a:cxnLst/>
              <a:rect l="l" t="t" r="r" b="b"/>
              <a:pathLst>
                <a:path w="4077335" h="659129">
                  <a:moveTo>
                    <a:pt x="4076979" y="0"/>
                  </a:moveTo>
                  <a:lnTo>
                    <a:pt x="329336" y="0"/>
                  </a:lnTo>
                  <a:lnTo>
                    <a:pt x="0" y="329311"/>
                  </a:lnTo>
                  <a:lnTo>
                    <a:pt x="329336" y="658622"/>
                  </a:lnTo>
                  <a:lnTo>
                    <a:pt x="4076979" y="658622"/>
                  </a:lnTo>
                  <a:lnTo>
                    <a:pt x="4076979" y="0"/>
                  </a:lnTo>
                  <a:close/>
                </a:path>
              </a:pathLst>
            </a:custGeom>
            <a:solidFill>
              <a:srgbClr val="1F487C"/>
            </a:solidFill>
          </p:spPr>
          <p:txBody>
            <a:bodyPr wrap="square" lIns="0" tIns="0" rIns="0" bIns="0" rtlCol="0"/>
            <a:lstStyle/>
            <a:p>
              <a:endParaRPr/>
            </a:p>
          </p:txBody>
        </p:sp>
        <p:sp>
          <p:nvSpPr>
            <p:cNvPr id="15" name="object 15"/>
            <p:cNvSpPr/>
            <p:nvPr/>
          </p:nvSpPr>
          <p:spPr>
            <a:xfrm>
              <a:off x="984351" y="2626360"/>
              <a:ext cx="4077335" cy="659130"/>
            </a:xfrm>
            <a:custGeom>
              <a:avLst/>
              <a:gdLst/>
              <a:ahLst/>
              <a:cxnLst/>
              <a:rect l="l" t="t" r="r" b="b"/>
              <a:pathLst>
                <a:path w="4077335" h="659129">
                  <a:moveTo>
                    <a:pt x="4076979" y="658622"/>
                  </a:moveTo>
                  <a:lnTo>
                    <a:pt x="329336" y="658622"/>
                  </a:lnTo>
                  <a:lnTo>
                    <a:pt x="0" y="329311"/>
                  </a:lnTo>
                  <a:lnTo>
                    <a:pt x="329336" y="0"/>
                  </a:lnTo>
                  <a:lnTo>
                    <a:pt x="4076979" y="0"/>
                  </a:lnTo>
                  <a:lnTo>
                    <a:pt x="4076979" y="658622"/>
                  </a:lnTo>
                  <a:close/>
                </a:path>
              </a:pathLst>
            </a:custGeom>
            <a:ln w="25400">
              <a:solidFill>
                <a:srgbClr val="EDEBE0"/>
              </a:solidFill>
            </a:ln>
          </p:spPr>
          <p:txBody>
            <a:bodyPr wrap="square" lIns="0" tIns="0" rIns="0" bIns="0" rtlCol="0"/>
            <a:lstStyle/>
            <a:p>
              <a:endParaRPr/>
            </a:p>
          </p:txBody>
        </p:sp>
        <p:pic>
          <p:nvPicPr>
            <p:cNvPr id="16" name="object 16"/>
            <p:cNvPicPr/>
            <p:nvPr/>
          </p:nvPicPr>
          <p:blipFill>
            <a:blip r:embed="rId4" cstate="print"/>
            <a:stretch>
              <a:fillRect/>
            </a:stretch>
          </p:blipFill>
          <p:spPr>
            <a:xfrm>
              <a:off x="356247" y="2562479"/>
              <a:ext cx="714844" cy="788288"/>
            </a:xfrm>
            <a:prstGeom prst="rect">
              <a:avLst/>
            </a:prstGeom>
          </p:spPr>
        </p:pic>
        <p:sp>
          <p:nvSpPr>
            <p:cNvPr id="17" name="object 17"/>
            <p:cNvSpPr/>
            <p:nvPr/>
          </p:nvSpPr>
          <p:spPr>
            <a:xfrm>
              <a:off x="356247" y="2562479"/>
              <a:ext cx="715010" cy="788670"/>
            </a:xfrm>
            <a:custGeom>
              <a:avLst/>
              <a:gdLst/>
              <a:ahLst/>
              <a:cxnLst/>
              <a:rect l="l" t="t" r="r" b="b"/>
              <a:pathLst>
                <a:path w="715010" h="788670">
                  <a:moveTo>
                    <a:pt x="0" y="394081"/>
                  </a:moveTo>
                  <a:lnTo>
                    <a:pt x="2784" y="344641"/>
                  </a:lnTo>
                  <a:lnTo>
                    <a:pt x="10915" y="297037"/>
                  </a:lnTo>
                  <a:lnTo>
                    <a:pt x="24058" y="251635"/>
                  </a:lnTo>
                  <a:lnTo>
                    <a:pt x="41877" y="208806"/>
                  </a:lnTo>
                  <a:lnTo>
                    <a:pt x="64037" y="168919"/>
                  </a:lnTo>
                  <a:lnTo>
                    <a:pt x="90204" y="132342"/>
                  </a:lnTo>
                  <a:lnTo>
                    <a:pt x="120043" y="99445"/>
                  </a:lnTo>
                  <a:lnTo>
                    <a:pt x="153219" y="70597"/>
                  </a:lnTo>
                  <a:lnTo>
                    <a:pt x="189396" y="46166"/>
                  </a:lnTo>
                  <a:lnTo>
                    <a:pt x="228241" y="26522"/>
                  </a:lnTo>
                  <a:lnTo>
                    <a:pt x="269418" y="12033"/>
                  </a:lnTo>
                  <a:lnTo>
                    <a:pt x="312592" y="3069"/>
                  </a:lnTo>
                  <a:lnTo>
                    <a:pt x="357428" y="0"/>
                  </a:lnTo>
                  <a:lnTo>
                    <a:pt x="402262" y="3069"/>
                  </a:lnTo>
                  <a:lnTo>
                    <a:pt x="445434" y="12033"/>
                  </a:lnTo>
                  <a:lnTo>
                    <a:pt x="486609" y="26522"/>
                  </a:lnTo>
                  <a:lnTo>
                    <a:pt x="525452" y="46166"/>
                  </a:lnTo>
                  <a:lnTo>
                    <a:pt x="561628" y="70597"/>
                  </a:lnTo>
                  <a:lnTo>
                    <a:pt x="594803" y="99445"/>
                  </a:lnTo>
                  <a:lnTo>
                    <a:pt x="624641" y="132342"/>
                  </a:lnTo>
                  <a:lnTo>
                    <a:pt x="650808" y="168919"/>
                  </a:lnTo>
                  <a:lnTo>
                    <a:pt x="672968" y="208806"/>
                  </a:lnTo>
                  <a:lnTo>
                    <a:pt x="690786" y="251635"/>
                  </a:lnTo>
                  <a:lnTo>
                    <a:pt x="703929" y="297037"/>
                  </a:lnTo>
                  <a:lnTo>
                    <a:pt x="712060" y="344641"/>
                  </a:lnTo>
                  <a:lnTo>
                    <a:pt x="714844" y="394081"/>
                  </a:lnTo>
                  <a:lnTo>
                    <a:pt x="712060" y="443522"/>
                  </a:lnTo>
                  <a:lnTo>
                    <a:pt x="703929" y="491133"/>
                  </a:lnTo>
                  <a:lnTo>
                    <a:pt x="690786" y="536543"/>
                  </a:lnTo>
                  <a:lnTo>
                    <a:pt x="672968" y="579383"/>
                  </a:lnTo>
                  <a:lnTo>
                    <a:pt x="650808" y="619284"/>
                  </a:lnTo>
                  <a:lnTo>
                    <a:pt x="624641" y="655875"/>
                  </a:lnTo>
                  <a:lnTo>
                    <a:pt x="594803" y="688787"/>
                  </a:lnTo>
                  <a:lnTo>
                    <a:pt x="561628" y="717649"/>
                  </a:lnTo>
                  <a:lnTo>
                    <a:pt x="525452" y="742094"/>
                  </a:lnTo>
                  <a:lnTo>
                    <a:pt x="486609" y="761749"/>
                  </a:lnTo>
                  <a:lnTo>
                    <a:pt x="445434" y="776247"/>
                  </a:lnTo>
                  <a:lnTo>
                    <a:pt x="402262" y="785216"/>
                  </a:lnTo>
                  <a:lnTo>
                    <a:pt x="357428" y="788288"/>
                  </a:lnTo>
                  <a:lnTo>
                    <a:pt x="312592" y="785216"/>
                  </a:lnTo>
                  <a:lnTo>
                    <a:pt x="269418" y="776247"/>
                  </a:lnTo>
                  <a:lnTo>
                    <a:pt x="228241" y="761749"/>
                  </a:lnTo>
                  <a:lnTo>
                    <a:pt x="189396" y="742094"/>
                  </a:lnTo>
                  <a:lnTo>
                    <a:pt x="153219" y="717649"/>
                  </a:lnTo>
                  <a:lnTo>
                    <a:pt x="120043" y="688787"/>
                  </a:lnTo>
                  <a:lnTo>
                    <a:pt x="90204" y="655875"/>
                  </a:lnTo>
                  <a:lnTo>
                    <a:pt x="64037" y="619284"/>
                  </a:lnTo>
                  <a:lnTo>
                    <a:pt x="41877" y="579383"/>
                  </a:lnTo>
                  <a:lnTo>
                    <a:pt x="24058" y="536543"/>
                  </a:lnTo>
                  <a:lnTo>
                    <a:pt x="10915" y="491133"/>
                  </a:lnTo>
                  <a:lnTo>
                    <a:pt x="2784" y="443522"/>
                  </a:lnTo>
                  <a:lnTo>
                    <a:pt x="0" y="394081"/>
                  </a:lnTo>
                  <a:close/>
                </a:path>
              </a:pathLst>
            </a:custGeom>
            <a:ln w="25400">
              <a:solidFill>
                <a:srgbClr val="EDEBE0"/>
              </a:solidFill>
            </a:ln>
          </p:spPr>
          <p:txBody>
            <a:bodyPr wrap="square" lIns="0" tIns="0" rIns="0" bIns="0" rtlCol="0"/>
            <a:lstStyle/>
            <a:p>
              <a:endParaRPr/>
            </a:p>
          </p:txBody>
        </p:sp>
        <p:sp>
          <p:nvSpPr>
            <p:cNvPr id="18" name="object 18"/>
            <p:cNvSpPr/>
            <p:nvPr/>
          </p:nvSpPr>
          <p:spPr>
            <a:xfrm>
              <a:off x="1195844" y="3429000"/>
              <a:ext cx="3837940" cy="773430"/>
            </a:xfrm>
            <a:custGeom>
              <a:avLst/>
              <a:gdLst/>
              <a:ahLst/>
              <a:cxnLst/>
              <a:rect l="l" t="t" r="r" b="b"/>
              <a:pathLst>
                <a:path w="3837940" h="773429">
                  <a:moveTo>
                    <a:pt x="3837673" y="0"/>
                  </a:moveTo>
                  <a:lnTo>
                    <a:pt x="386575" y="0"/>
                  </a:lnTo>
                  <a:lnTo>
                    <a:pt x="0" y="386588"/>
                  </a:lnTo>
                  <a:lnTo>
                    <a:pt x="386575" y="773176"/>
                  </a:lnTo>
                  <a:lnTo>
                    <a:pt x="3837673" y="773176"/>
                  </a:lnTo>
                  <a:lnTo>
                    <a:pt x="3837673" y="0"/>
                  </a:lnTo>
                  <a:close/>
                </a:path>
              </a:pathLst>
            </a:custGeom>
            <a:solidFill>
              <a:srgbClr val="1F487C"/>
            </a:solidFill>
          </p:spPr>
          <p:txBody>
            <a:bodyPr wrap="square" lIns="0" tIns="0" rIns="0" bIns="0" rtlCol="0"/>
            <a:lstStyle/>
            <a:p>
              <a:endParaRPr/>
            </a:p>
          </p:txBody>
        </p:sp>
        <p:sp>
          <p:nvSpPr>
            <p:cNvPr id="19" name="object 19"/>
            <p:cNvSpPr/>
            <p:nvPr/>
          </p:nvSpPr>
          <p:spPr>
            <a:xfrm>
              <a:off x="1195844" y="3429000"/>
              <a:ext cx="3837940" cy="773430"/>
            </a:xfrm>
            <a:custGeom>
              <a:avLst/>
              <a:gdLst/>
              <a:ahLst/>
              <a:cxnLst/>
              <a:rect l="l" t="t" r="r" b="b"/>
              <a:pathLst>
                <a:path w="3837940" h="773429">
                  <a:moveTo>
                    <a:pt x="3837673" y="773176"/>
                  </a:moveTo>
                  <a:lnTo>
                    <a:pt x="386575" y="773176"/>
                  </a:lnTo>
                  <a:lnTo>
                    <a:pt x="0" y="386588"/>
                  </a:lnTo>
                  <a:lnTo>
                    <a:pt x="386575" y="0"/>
                  </a:lnTo>
                  <a:lnTo>
                    <a:pt x="3837673" y="0"/>
                  </a:lnTo>
                  <a:lnTo>
                    <a:pt x="3837673" y="773176"/>
                  </a:lnTo>
                  <a:close/>
                </a:path>
              </a:pathLst>
            </a:custGeom>
            <a:ln w="25400">
              <a:solidFill>
                <a:srgbClr val="EDEBE0"/>
              </a:solidFill>
            </a:ln>
          </p:spPr>
          <p:txBody>
            <a:bodyPr wrap="square" lIns="0" tIns="0" rIns="0" bIns="0" rtlCol="0"/>
            <a:lstStyle/>
            <a:p>
              <a:endParaRPr/>
            </a:p>
          </p:txBody>
        </p:sp>
        <p:pic>
          <p:nvPicPr>
            <p:cNvPr id="20" name="object 20"/>
            <p:cNvPicPr/>
            <p:nvPr/>
          </p:nvPicPr>
          <p:blipFill>
            <a:blip r:embed="rId5" cstate="print"/>
            <a:stretch>
              <a:fillRect/>
            </a:stretch>
          </p:blipFill>
          <p:spPr>
            <a:xfrm>
              <a:off x="319112" y="3337814"/>
              <a:ext cx="984288" cy="909447"/>
            </a:xfrm>
            <a:prstGeom prst="rect">
              <a:avLst/>
            </a:prstGeom>
          </p:spPr>
        </p:pic>
        <p:sp>
          <p:nvSpPr>
            <p:cNvPr id="21" name="object 21"/>
            <p:cNvSpPr/>
            <p:nvPr/>
          </p:nvSpPr>
          <p:spPr>
            <a:xfrm>
              <a:off x="319112" y="3337814"/>
              <a:ext cx="984885" cy="909955"/>
            </a:xfrm>
            <a:custGeom>
              <a:avLst/>
              <a:gdLst/>
              <a:ahLst/>
              <a:cxnLst/>
              <a:rect l="l" t="t" r="r" b="b"/>
              <a:pathLst>
                <a:path w="984885" h="909954">
                  <a:moveTo>
                    <a:pt x="0" y="454787"/>
                  </a:moveTo>
                  <a:lnTo>
                    <a:pt x="2541" y="408282"/>
                  </a:lnTo>
                  <a:lnTo>
                    <a:pt x="9999" y="363121"/>
                  </a:lnTo>
                  <a:lnTo>
                    <a:pt x="22127" y="319534"/>
                  </a:lnTo>
                  <a:lnTo>
                    <a:pt x="38678" y="277749"/>
                  </a:lnTo>
                  <a:lnTo>
                    <a:pt x="59403" y="237993"/>
                  </a:lnTo>
                  <a:lnTo>
                    <a:pt x="84056" y="200496"/>
                  </a:lnTo>
                  <a:lnTo>
                    <a:pt x="112390" y="165486"/>
                  </a:lnTo>
                  <a:lnTo>
                    <a:pt x="144156" y="133191"/>
                  </a:lnTo>
                  <a:lnTo>
                    <a:pt x="179107" y="103840"/>
                  </a:lnTo>
                  <a:lnTo>
                    <a:pt x="216996" y="77661"/>
                  </a:lnTo>
                  <a:lnTo>
                    <a:pt x="257576" y="54883"/>
                  </a:lnTo>
                  <a:lnTo>
                    <a:pt x="300600" y="35734"/>
                  </a:lnTo>
                  <a:lnTo>
                    <a:pt x="345818" y="20443"/>
                  </a:lnTo>
                  <a:lnTo>
                    <a:pt x="392986" y="9238"/>
                  </a:lnTo>
                  <a:lnTo>
                    <a:pt x="441854" y="2347"/>
                  </a:lnTo>
                  <a:lnTo>
                    <a:pt x="492175" y="0"/>
                  </a:lnTo>
                  <a:lnTo>
                    <a:pt x="542496" y="2347"/>
                  </a:lnTo>
                  <a:lnTo>
                    <a:pt x="591362" y="9238"/>
                  </a:lnTo>
                  <a:lnTo>
                    <a:pt x="638526" y="20443"/>
                  </a:lnTo>
                  <a:lnTo>
                    <a:pt x="683741" y="35734"/>
                  </a:lnTo>
                  <a:lnTo>
                    <a:pt x="726759" y="54883"/>
                  </a:lnTo>
                  <a:lnTo>
                    <a:pt x="767334" y="77661"/>
                  </a:lnTo>
                  <a:lnTo>
                    <a:pt x="805218" y="103840"/>
                  </a:lnTo>
                  <a:lnTo>
                    <a:pt x="840163" y="133191"/>
                  </a:lnTo>
                  <a:lnTo>
                    <a:pt x="871923" y="165486"/>
                  </a:lnTo>
                  <a:lnTo>
                    <a:pt x="900251" y="200496"/>
                  </a:lnTo>
                  <a:lnTo>
                    <a:pt x="924899" y="237993"/>
                  </a:lnTo>
                  <a:lnTo>
                    <a:pt x="945619" y="277749"/>
                  </a:lnTo>
                  <a:lnTo>
                    <a:pt x="962166" y="319534"/>
                  </a:lnTo>
                  <a:lnTo>
                    <a:pt x="974291" y="363121"/>
                  </a:lnTo>
                  <a:lnTo>
                    <a:pt x="981747" y="408282"/>
                  </a:lnTo>
                  <a:lnTo>
                    <a:pt x="984288" y="454787"/>
                  </a:lnTo>
                  <a:lnTo>
                    <a:pt x="981747" y="501269"/>
                  </a:lnTo>
                  <a:lnTo>
                    <a:pt x="974291" y="546410"/>
                  </a:lnTo>
                  <a:lnTo>
                    <a:pt x="962166" y="589980"/>
                  </a:lnTo>
                  <a:lnTo>
                    <a:pt x="945619" y="631751"/>
                  </a:lnTo>
                  <a:lnTo>
                    <a:pt x="924899" y="671494"/>
                  </a:lnTo>
                  <a:lnTo>
                    <a:pt x="900251" y="708981"/>
                  </a:lnTo>
                  <a:lnTo>
                    <a:pt x="871923" y="743983"/>
                  </a:lnTo>
                  <a:lnTo>
                    <a:pt x="840163" y="776271"/>
                  </a:lnTo>
                  <a:lnTo>
                    <a:pt x="805218" y="805617"/>
                  </a:lnTo>
                  <a:lnTo>
                    <a:pt x="767334" y="831792"/>
                  </a:lnTo>
                  <a:lnTo>
                    <a:pt x="726759" y="854567"/>
                  </a:lnTo>
                  <a:lnTo>
                    <a:pt x="683741" y="873714"/>
                  </a:lnTo>
                  <a:lnTo>
                    <a:pt x="638526" y="889004"/>
                  </a:lnTo>
                  <a:lnTo>
                    <a:pt x="591362" y="900208"/>
                  </a:lnTo>
                  <a:lnTo>
                    <a:pt x="542496" y="907099"/>
                  </a:lnTo>
                  <a:lnTo>
                    <a:pt x="492175" y="909447"/>
                  </a:lnTo>
                  <a:lnTo>
                    <a:pt x="441854" y="907099"/>
                  </a:lnTo>
                  <a:lnTo>
                    <a:pt x="392986" y="900208"/>
                  </a:lnTo>
                  <a:lnTo>
                    <a:pt x="345818" y="889004"/>
                  </a:lnTo>
                  <a:lnTo>
                    <a:pt x="300600" y="873714"/>
                  </a:lnTo>
                  <a:lnTo>
                    <a:pt x="257576" y="854567"/>
                  </a:lnTo>
                  <a:lnTo>
                    <a:pt x="216996" y="831792"/>
                  </a:lnTo>
                  <a:lnTo>
                    <a:pt x="179107" y="805617"/>
                  </a:lnTo>
                  <a:lnTo>
                    <a:pt x="144156" y="776271"/>
                  </a:lnTo>
                  <a:lnTo>
                    <a:pt x="112390" y="743983"/>
                  </a:lnTo>
                  <a:lnTo>
                    <a:pt x="84056" y="708981"/>
                  </a:lnTo>
                  <a:lnTo>
                    <a:pt x="59403" y="671494"/>
                  </a:lnTo>
                  <a:lnTo>
                    <a:pt x="38678" y="631751"/>
                  </a:lnTo>
                  <a:lnTo>
                    <a:pt x="22127" y="589980"/>
                  </a:lnTo>
                  <a:lnTo>
                    <a:pt x="9999" y="546410"/>
                  </a:lnTo>
                  <a:lnTo>
                    <a:pt x="2541" y="501269"/>
                  </a:lnTo>
                  <a:lnTo>
                    <a:pt x="0" y="454787"/>
                  </a:lnTo>
                  <a:close/>
                </a:path>
              </a:pathLst>
            </a:custGeom>
            <a:ln w="25400">
              <a:solidFill>
                <a:srgbClr val="EDEBE0"/>
              </a:solidFill>
            </a:ln>
          </p:spPr>
          <p:txBody>
            <a:bodyPr wrap="square" lIns="0" tIns="0" rIns="0" bIns="0" rtlCol="0"/>
            <a:lstStyle/>
            <a:p>
              <a:endParaRPr/>
            </a:p>
          </p:txBody>
        </p:sp>
      </p:grpSp>
      <p:grpSp>
        <p:nvGrpSpPr>
          <p:cNvPr id="22" name="object 22"/>
          <p:cNvGrpSpPr/>
          <p:nvPr/>
        </p:nvGrpSpPr>
        <p:grpSpPr>
          <a:xfrm>
            <a:off x="265290" y="4429633"/>
            <a:ext cx="4836160" cy="948690"/>
            <a:chOff x="265290" y="4429633"/>
            <a:chExt cx="4836160" cy="948690"/>
          </a:xfrm>
        </p:grpSpPr>
        <p:sp>
          <p:nvSpPr>
            <p:cNvPr id="23" name="object 23"/>
            <p:cNvSpPr/>
            <p:nvPr/>
          </p:nvSpPr>
          <p:spPr>
            <a:xfrm>
              <a:off x="968755" y="4519549"/>
              <a:ext cx="4119879" cy="845819"/>
            </a:xfrm>
            <a:custGeom>
              <a:avLst/>
              <a:gdLst/>
              <a:ahLst/>
              <a:cxnLst/>
              <a:rect l="l" t="t" r="r" b="b"/>
              <a:pathLst>
                <a:path w="4119879" h="845820">
                  <a:moveTo>
                    <a:pt x="4119499" y="0"/>
                  </a:moveTo>
                  <a:lnTo>
                    <a:pt x="422909" y="0"/>
                  </a:lnTo>
                  <a:lnTo>
                    <a:pt x="0" y="422909"/>
                  </a:lnTo>
                  <a:lnTo>
                    <a:pt x="422909" y="845692"/>
                  </a:lnTo>
                  <a:lnTo>
                    <a:pt x="4119499" y="845692"/>
                  </a:lnTo>
                  <a:lnTo>
                    <a:pt x="4119499" y="0"/>
                  </a:lnTo>
                  <a:close/>
                </a:path>
              </a:pathLst>
            </a:custGeom>
            <a:solidFill>
              <a:srgbClr val="1F487C"/>
            </a:solidFill>
          </p:spPr>
          <p:txBody>
            <a:bodyPr wrap="square" lIns="0" tIns="0" rIns="0" bIns="0" rtlCol="0"/>
            <a:lstStyle/>
            <a:p>
              <a:endParaRPr/>
            </a:p>
          </p:txBody>
        </p:sp>
        <p:sp>
          <p:nvSpPr>
            <p:cNvPr id="24" name="object 24"/>
            <p:cNvSpPr/>
            <p:nvPr/>
          </p:nvSpPr>
          <p:spPr>
            <a:xfrm>
              <a:off x="968755" y="4519549"/>
              <a:ext cx="4119879" cy="845819"/>
            </a:xfrm>
            <a:custGeom>
              <a:avLst/>
              <a:gdLst/>
              <a:ahLst/>
              <a:cxnLst/>
              <a:rect l="l" t="t" r="r" b="b"/>
              <a:pathLst>
                <a:path w="4119879" h="845820">
                  <a:moveTo>
                    <a:pt x="4119499" y="845692"/>
                  </a:moveTo>
                  <a:lnTo>
                    <a:pt x="422909" y="845692"/>
                  </a:lnTo>
                  <a:lnTo>
                    <a:pt x="0" y="422909"/>
                  </a:lnTo>
                  <a:lnTo>
                    <a:pt x="422909" y="0"/>
                  </a:lnTo>
                  <a:lnTo>
                    <a:pt x="4119499" y="0"/>
                  </a:lnTo>
                  <a:lnTo>
                    <a:pt x="4119499" y="845692"/>
                  </a:lnTo>
                  <a:close/>
                </a:path>
              </a:pathLst>
            </a:custGeom>
            <a:ln w="25400">
              <a:solidFill>
                <a:srgbClr val="EDEBE0"/>
              </a:solidFill>
            </a:ln>
          </p:spPr>
          <p:txBody>
            <a:bodyPr wrap="square" lIns="0" tIns="0" rIns="0" bIns="0" rtlCol="0"/>
            <a:lstStyle/>
            <a:p>
              <a:endParaRPr/>
            </a:p>
          </p:txBody>
        </p:sp>
        <p:pic>
          <p:nvPicPr>
            <p:cNvPr id="25" name="object 25"/>
            <p:cNvPicPr/>
            <p:nvPr/>
          </p:nvPicPr>
          <p:blipFill>
            <a:blip r:embed="rId6" cstate="print"/>
            <a:stretch>
              <a:fillRect/>
            </a:stretch>
          </p:blipFill>
          <p:spPr>
            <a:xfrm>
              <a:off x="277990" y="4442333"/>
              <a:ext cx="866813" cy="834517"/>
            </a:xfrm>
            <a:prstGeom prst="rect">
              <a:avLst/>
            </a:prstGeom>
          </p:spPr>
        </p:pic>
        <p:sp>
          <p:nvSpPr>
            <p:cNvPr id="26" name="object 26"/>
            <p:cNvSpPr/>
            <p:nvPr/>
          </p:nvSpPr>
          <p:spPr>
            <a:xfrm>
              <a:off x="277990" y="4442333"/>
              <a:ext cx="867410" cy="835025"/>
            </a:xfrm>
            <a:custGeom>
              <a:avLst/>
              <a:gdLst/>
              <a:ahLst/>
              <a:cxnLst/>
              <a:rect l="l" t="t" r="r" b="b"/>
              <a:pathLst>
                <a:path w="867410" h="835025">
                  <a:moveTo>
                    <a:pt x="0" y="417195"/>
                  </a:moveTo>
                  <a:lnTo>
                    <a:pt x="2543" y="371742"/>
                  </a:lnTo>
                  <a:lnTo>
                    <a:pt x="9996" y="327706"/>
                  </a:lnTo>
                  <a:lnTo>
                    <a:pt x="22095" y="285341"/>
                  </a:lnTo>
                  <a:lnTo>
                    <a:pt x="38575" y="244902"/>
                  </a:lnTo>
                  <a:lnTo>
                    <a:pt x="59172" y="206643"/>
                  </a:lnTo>
                  <a:lnTo>
                    <a:pt x="83622" y="170819"/>
                  </a:lnTo>
                  <a:lnTo>
                    <a:pt x="111659" y="137684"/>
                  </a:lnTo>
                  <a:lnTo>
                    <a:pt x="143020" y="107494"/>
                  </a:lnTo>
                  <a:lnTo>
                    <a:pt x="177441" y="80503"/>
                  </a:lnTo>
                  <a:lnTo>
                    <a:pt x="214656" y="56966"/>
                  </a:lnTo>
                  <a:lnTo>
                    <a:pt x="254401" y="37137"/>
                  </a:lnTo>
                  <a:lnTo>
                    <a:pt x="296413" y="21271"/>
                  </a:lnTo>
                  <a:lnTo>
                    <a:pt x="340426" y="9624"/>
                  </a:lnTo>
                  <a:lnTo>
                    <a:pt x="386177" y="2448"/>
                  </a:lnTo>
                  <a:lnTo>
                    <a:pt x="433400" y="0"/>
                  </a:lnTo>
                  <a:lnTo>
                    <a:pt x="480625" y="2448"/>
                  </a:lnTo>
                  <a:lnTo>
                    <a:pt x="526378" y="9624"/>
                  </a:lnTo>
                  <a:lnTo>
                    <a:pt x="570393" y="21271"/>
                  </a:lnTo>
                  <a:lnTo>
                    <a:pt x="612406" y="37137"/>
                  </a:lnTo>
                  <a:lnTo>
                    <a:pt x="652152" y="56966"/>
                  </a:lnTo>
                  <a:lnTo>
                    <a:pt x="689369" y="80503"/>
                  </a:lnTo>
                  <a:lnTo>
                    <a:pt x="723790" y="107494"/>
                  </a:lnTo>
                  <a:lnTo>
                    <a:pt x="755152" y="137684"/>
                  </a:lnTo>
                  <a:lnTo>
                    <a:pt x="783190" y="170819"/>
                  </a:lnTo>
                  <a:lnTo>
                    <a:pt x="807640" y="206643"/>
                  </a:lnTo>
                  <a:lnTo>
                    <a:pt x="828237" y="244902"/>
                  </a:lnTo>
                  <a:lnTo>
                    <a:pt x="844717" y="285341"/>
                  </a:lnTo>
                  <a:lnTo>
                    <a:pt x="856816" y="327706"/>
                  </a:lnTo>
                  <a:lnTo>
                    <a:pt x="864269" y="371742"/>
                  </a:lnTo>
                  <a:lnTo>
                    <a:pt x="866813" y="417195"/>
                  </a:lnTo>
                  <a:lnTo>
                    <a:pt x="864269" y="462671"/>
                  </a:lnTo>
                  <a:lnTo>
                    <a:pt x="856816" y="506727"/>
                  </a:lnTo>
                  <a:lnTo>
                    <a:pt x="844717" y="549110"/>
                  </a:lnTo>
                  <a:lnTo>
                    <a:pt x="828237" y="589564"/>
                  </a:lnTo>
                  <a:lnTo>
                    <a:pt x="807640" y="627836"/>
                  </a:lnTo>
                  <a:lnTo>
                    <a:pt x="783190" y="663670"/>
                  </a:lnTo>
                  <a:lnTo>
                    <a:pt x="755152" y="696813"/>
                  </a:lnTo>
                  <a:lnTo>
                    <a:pt x="723790" y="727009"/>
                  </a:lnTo>
                  <a:lnTo>
                    <a:pt x="689369" y="754005"/>
                  </a:lnTo>
                  <a:lnTo>
                    <a:pt x="652152" y="777545"/>
                  </a:lnTo>
                  <a:lnTo>
                    <a:pt x="612406" y="797376"/>
                  </a:lnTo>
                  <a:lnTo>
                    <a:pt x="570393" y="813243"/>
                  </a:lnTo>
                  <a:lnTo>
                    <a:pt x="526378" y="824892"/>
                  </a:lnTo>
                  <a:lnTo>
                    <a:pt x="480625" y="832068"/>
                  </a:lnTo>
                  <a:lnTo>
                    <a:pt x="433400" y="834517"/>
                  </a:lnTo>
                  <a:lnTo>
                    <a:pt x="386177" y="832068"/>
                  </a:lnTo>
                  <a:lnTo>
                    <a:pt x="340426" y="824892"/>
                  </a:lnTo>
                  <a:lnTo>
                    <a:pt x="296413" y="813243"/>
                  </a:lnTo>
                  <a:lnTo>
                    <a:pt x="254401" y="797376"/>
                  </a:lnTo>
                  <a:lnTo>
                    <a:pt x="214656" y="777545"/>
                  </a:lnTo>
                  <a:lnTo>
                    <a:pt x="177441" y="754005"/>
                  </a:lnTo>
                  <a:lnTo>
                    <a:pt x="143020" y="727009"/>
                  </a:lnTo>
                  <a:lnTo>
                    <a:pt x="111659" y="696813"/>
                  </a:lnTo>
                  <a:lnTo>
                    <a:pt x="83622" y="663670"/>
                  </a:lnTo>
                  <a:lnTo>
                    <a:pt x="59172" y="627836"/>
                  </a:lnTo>
                  <a:lnTo>
                    <a:pt x="38575" y="589564"/>
                  </a:lnTo>
                  <a:lnTo>
                    <a:pt x="22095" y="549110"/>
                  </a:lnTo>
                  <a:lnTo>
                    <a:pt x="9996" y="506727"/>
                  </a:lnTo>
                  <a:lnTo>
                    <a:pt x="2543" y="462671"/>
                  </a:lnTo>
                  <a:lnTo>
                    <a:pt x="0" y="417195"/>
                  </a:lnTo>
                  <a:close/>
                </a:path>
              </a:pathLst>
            </a:custGeom>
            <a:ln w="25400">
              <a:solidFill>
                <a:srgbClr val="EDEBE0"/>
              </a:solidFill>
            </a:ln>
          </p:spPr>
          <p:txBody>
            <a:bodyPr wrap="square" lIns="0" tIns="0" rIns="0" bIns="0" rtlCol="0"/>
            <a:lstStyle/>
            <a:p>
              <a:endParaRPr/>
            </a:p>
          </p:txBody>
        </p:sp>
      </p:grpSp>
      <p:grpSp>
        <p:nvGrpSpPr>
          <p:cNvPr id="27" name="object 27"/>
          <p:cNvGrpSpPr/>
          <p:nvPr/>
        </p:nvGrpSpPr>
        <p:grpSpPr>
          <a:xfrm>
            <a:off x="1013586" y="5648299"/>
            <a:ext cx="4076700" cy="759460"/>
            <a:chOff x="1013586" y="5648299"/>
            <a:chExt cx="4076700" cy="759460"/>
          </a:xfrm>
        </p:grpSpPr>
        <p:sp>
          <p:nvSpPr>
            <p:cNvPr id="28" name="object 28"/>
            <p:cNvSpPr/>
            <p:nvPr/>
          </p:nvSpPr>
          <p:spPr>
            <a:xfrm>
              <a:off x="1026286" y="5660999"/>
              <a:ext cx="4051300" cy="734060"/>
            </a:xfrm>
            <a:custGeom>
              <a:avLst/>
              <a:gdLst/>
              <a:ahLst/>
              <a:cxnLst/>
              <a:rect l="l" t="t" r="r" b="b"/>
              <a:pathLst>
                <a:path w="4051300" h="734060">
                  <a:moveTo>
                    <a:pt x="4050791" y="0"/>
                  </a:moveTo>
                  <a:lnTo>
                    <a:pt x="366903" y="0"/>
                  </a:lnTo>
                  <a:lnTo>
                    <a:pt x="0" y="366953"/>
                  </a:lnTo>
                  <a:lnTo>
                    <a:pt x="366903" y="733894"/>
                  </a:lnTo>
                  <a:lnTo>
                    <a:pt x="4050791" y="733894"/>
                  </a:lnTo>
                  <a:lnTo>
                    <a:pt x="4050791" y="0"/>
                  </a:lnTo>
                  <a:close/>
                </a:path>
              </a:pathLst>
            </a:custGeom>
            <a:solidFill>
              <a:srgbClr val="1F487C"/>
            </a:solidFill>
          </p:spPr>
          <p:txBody>
            <a:bodyPr wrap="square" lIns="0" tIns="0" rIns="0" bIns="0" rtlCol="0"/>
            <a:lstStyle/>
            <a:p>
              <a:endParaRPr/>
            </a:p>
          </p:txBody>
        </p:sp>
        <p:sp>
          <p:nvSpPr>
            <p:cNvPr id="29" name="object 29"/>
            <p:cNvSpPr/>
            <p:nvPr/>
          </p:nvSpPr>
          <p:spPr>
            <a:xfrm>
              <a:off x="1026286" y="5660999"/>
              <a:ext cx="4051300" cy="734060"/>
            </a:xfrm>
            <a:custGeom>
              <a:avLst/>
              <a:gdLst/>
              <a:ahLst/>
              <a:cxnLst/>
              <a:rect l="l" t="t" r="r" b="b"/>
              <a:pathLst>
                <a:path w="4051300" h="734060">
                  <a:moveTo>
                    <a:pt x="4050791" y="733894"/>
                  </a:moveTo>
                  <a:lnTo>
                    <a:pt x="366903" y="733894"/>
                  </a:lnTo>
                  <a:lnTo>
                    <a:pt x="0" y="366953"/>
                  </a:lnTo>
                  <a:lnTo>
                    <a:pt x="366903" y="0"/>
                  </a:lnTo>
                  <a:lnTo>
                    <a:pt x="4050791" y="0"/>
                  </a:lnTo>
                  <a:lnTo>
                    <a:pt x="4050791" y="733894"/>
                  </a:lnTo>
                  <a:close/>
                </a:path>
              </a:pathLst>
            </a:custGeom>
            <a:ln w="25400">
              <a:solidFill>
                <a:srgbClr val="EDEBE0"/>
              </a:solidFill>
            </a:ln>
          </p:spPr>
          <p:txBody>
            <a:bodyPr wrap="square" lIns="0" tIns="0" rIns="0" bIns="0" rtlCol="0"/>
            <a:lstStyle/>
            <a:p>
              <a:endParaRPr/>
            </a:p>
          </p:txBody>
        </p:sp>
      </p:grpSp>
      <p:sp>
        <p:nvSpPr>
          <p:cNvPr id="30" name="object 30"/>
          <p:cNvSpPr txBox="1"/>
          <p:nvPr/>
        </p:nvSpPr>
        <p:spPr>
          <a:xfrm>
            <a:off x="1413510" y="2686938"/>
            <a:ext cx="3556000" cy="3676650"/>
          </a:xfrm>
          <a:prstGeom prst="rect">
            <a:avLst/>
          </a:prstGeom>
        </p:spPr>
        <p:txBody>
          <a:bodyPr vert="horz" wrap="square" lIns="0" tIns="12065" rIns="0" bIns="0" rtlCol="0">
            <a:spAutoFit/>
          </a:bodyPr>
          <a:lstStyle/>
          <a:p>
            <a:pPr marR="69850" algn="ctr">
              <a:lnSpc>
                <a:spcPts val="1835"/>
              </a:lnSpc>
              <a:spcBef>
                <a:spcPts val="95"/>
              </a:spcBef>
            </a:pPr>
            <a:r>
              <a:rPr sz="1600" spc="-75" dirty="0">
                <a:solidFill>
                  <a:srgbClr val="FFFFFF"/>
                </a:solidFill>
                <a:latin typeface="Calibri"/>
                <a:cs typeface="Calibri"/>
              </a:rPr>
              <a:t>Το</a:t>
            </a:r>
            <a:r>
              <a:rPr sz="1600" spc="-10" dirty="0">
                <a:solidFill>
                  <a:srgbClr val="FFFFFF"/>
                </a:solidFill>
                <a:latin typeface="Calibri"/>
                <a:cs typeface="Calibri"/>
              </a:rPr>
              <a:t> </a:t>
            </a:r>
            <a:r>
              <a:rPr sz="1600" spc="-5" dirty="0">
                <a:solidFill>
                  <a:srgbClr val="FFFFFF"/>
                </a:solidFill>
                <a:latin typeface="Calibri"/>
                <a:cs typeface="Calibri"/>
              </a:rPr>
              <a:t>ένα</a:t>
            </a:r>
            <a:r>
              <a:rPr sz="1600" spc="-15" dirty="0">
                <a:solidFill>
                  <a:srgbClr val="FFFFFF"/>
                </a:solidFill>
                <a:latin typeface="Calibri"/>
                <a:cs typeface="Calibri"/>
              </a:rPr>
              <a:t> </a:t>
            </a:r>
            <a:r>
              <a:rPr sz="1600" spc="-5" dirty="0">
                <a:solidFill>
                  <a:srgbClr val="FFFFFF"/>
                </a:solidFill>
                <a:latin typeface="Calibri"/>
                <a:cs typeface="Calibri"/>
              </a:rPr>
              <a:t>πόδι</a:t>
            </a:r>
            <a:r>
              <a:rPr sz="1600" dirty="0">
                <a:solidFill>
                  <a:srgbClr val="FFFFFF"/>
                </a:solidFill>
                <a:latin typeface="Calibri"/>
                <a:cs typeface="Calibri"/>
              </a:rPr>
              <a:t> πιο</a:t>
            </a:r>
            <a:r>
              <a:rPr sz="1600" spc="-25" dirty="0">
                <a:solidFill>
                  <a:srgbClr val="FFFFFF"/>
                </a:solidFill>
                <a:latin typeface="Calibri"/>
                <a:cs typeface="Calibri"/>
              </a:rPr>
              <a:t> </a:t>
            </a:r>
            <a:r>
              <a:rPr sz="1600" spc="-5" dirty="0">
                <a:solidFill>
                  <a:srgbClr val="FFFFFF"/>
                </a:solidFill>
                <a:latin typeface="Calibri"/>
                <a:cs typeface="Calibri"/>
              </a:rPr>
              <a:t>μπροστά</a:t>
            </a:r>
            <a:r>
              <a:rPr sz="1600" spc="15" dirty="0">
                <a:solidFill>
                  <a:srgbClr val="FFFFFF"/>
                </a:solidFill>
                <a:latin typeface="Calibri"/>
                <a:cs typeface="Calibri"/>
              </a:rPr>
              <a:t> </a:t>
            </a:r>
            <a:r>
              <a:rPr sz="1600" spc="-10" dirty="0">
                <a:solidFill>
                  <a:srgbClr val="FFFFFF"/>
                </a:solidFill>
                <a:latin typeface="Calibri"/>
                <a:cs typeface="Calibri"/>
              </a:rPr>
              <a:t>από</a:t>
            </a:r>
            <a:r>
              <a:rPr sz="1600" dirty="0">
                <a:solidFill>
                  <a:srgbClr val="FFFFFF"/>
                </a:solidFill>
                <a:latin typeface="Calibri"/>
                <a:cs typeface="Calibri"/>
              </a:rPr>
              <a:t> </a:t>
            </a:r>
            <a:r>
              <a:rPr sz="1600" spc="-10" dirty="0">
                <a:solidFill>
                  <a:srgbClr val="FFFFFF"/>
                </a:solidFill>
                <a:latin typeface="Calibri"/>
                <a:cs typeface="Calibri"/>
              </a:rPr>
              <a:t>το</a:t>
            </a:r>
            <a:r>
              <a:rPr sz="1600" spc="-5" dirty="0">
                <a:solidFill>
                  <a:srgbClr val="FFFFFF"/>
                </a:solidFill>
                <a:latin typeface="Calibri"/>
                <a:cs typeface="Calibri"/>
              </a:rPr>
              <a:t> άλλο.</a:t>
            </a:r>
            <a:endParaRPr sz="1600">
              <a:latin typeface="Calibri"/>
              <a:cs typeface="Calibri"/>
            </a:endParaRPr>
          </a:p>
          <a:p>
            <a:pPr marR="70485" algn="ctr">
              <a:lnSpc>
                <a:spcPts val="1835"/>
              </a:lnSpc>
            </a:pPr>
            <a:r>
              <a:rPr sz="1600" spc="-5" dirty="0">
                <a:solidFill>
                  <a:srgbClr val="FFFFFF"/>
                </a:solidFill>
                <a:latin typeface="Calibri"/>
                <a:cs typeface="Calibri"/>
              </a:rPr>
              <a:t>Λυγισμένα</a:t>
            </a:r>
            <a:r>
              <a:rPr sz="1600" spc="-40" dirty="0">
                <a:solidFill>
                  <a:srgbClr val="FFFFFF"/>
                </a:solidFill>
                <a:latin typeface="Calibri"/>
                <a:cs typeface="Calibri"/>
              </a:rPr>
              <a:t> </a:t>
            </a:r>
            <a:r>
              <a:rPr sz="1600" spc="-5" dirty="0">
                <a:solidFill>
                  <a:srgbClr val="FFFFFF"/>
                </a:solidFill>
                <a:latin typeface="Calibri"/>
                <a:cs typeface="Calibri"/>
              </a:rPr>
              <a:t>πόδια.</a:t>
            </a:r>
            <a:endParaRPr sz="1600">
              <a:latin typeface="Calibri"/>
              <a:cs typeface="Calibri"/>
            </a:endParaRPr>
          </a:p>
          <a:p>
            <a:pPr>
              <a:lnSpc>
                <a:spcPct val="100000"/>
              </a:lnSpc>
            </a:pPr>
            <a:endParaRPr sz="1600">
              <a:latin typeface="Calibri"/>
              <a:cs typeface="Calibri"/>
            </a:endParaRPr>
          </a:p>
          <a:p>
            <a:pPr marL="514984" marR="292735" indent="-81280">
              <a:lnSpc>
                <a:spcPts val="1750"/>
              </a:lnSpc>
              <a:spcBef>
                <a:spcPts val="1345"/>
              </a:spcBef>
            </a:pPr>
            <a:r>
              <a:rPr sz="1600" spc="-5" dirty="0">
                <a:solidFill>
                  <a:srgbClr val="FFFFFF"/>
                </a:solidFill>
                <a:latin typeface="Calibri"/>
                <a:cs typeface="Calibri"/>
              </a:rPr>
              <a:t>Η</a:t>
            </a:r>
            <a:r>
              <a:rPr sz="1600" spc="-30" dirty="0">
                <a:solidFill>
                  <a:srgbClr val="FFFFFF"/>
                </a:solidFill>
                <a:latin typeface="Calibri"/>
                <a:cs typeface="Calibri"/>
              </a:rPr>
              <a:t> </a:t>
            </a:r>
            <a:r>
              <a:rPr sz="1600" spc="-10" dirty="0">
                <a:solidFill>
                  <a:srgbClr val="FFFFFF"/>
                </a:solidFill>
                <a:latin typeface="Calibri"/>
                <a:cs typeface="Calibri"/>
              </a:rPr>
              <a:t>απόσταση</a:t>
            </a:r>
            <a:r>
              <a:rPr sz="1600" spc="5" dirty="0">
                <a:solidFill>
                  <a:srgbClr val="FFFFFF"/>
                </a:solidFill>
                <a:latin typeface="Calibri"/>
                <a:cs typeface="Calibri"/>
              </a:rPr>
              <a:t> </a:t>
            </a:r>
            <a:r>
              <a:rPr sz="1600" spc="-5" dirty="0">
                <a:solidFill>
                  <a:srgbClr val="FFFFFF"/>
                </a:solidFill>
                <a:latin typeface="Calibri"/>
                <a:cs typeface="Calibri"/>
              </a:rPr>
              <a:t>της</a:t>
            </a:r>
            <a:r>
              <a:rPr sz="1600" spc="-10" dirty="0">
                <a:solidFill>
                  <a:srgbClr val="FFFFFF"/>
                </a:solidFill>
                <a:latin typeface="Calibri"/>
                <a:cs typeface="Calibri"/>
              </a:rPr>
              <a:t> μπάλας</a:t>
            </a:r>
            <a:r>
              <a:rPr sz="1600" spc="15" dirty="0">
                <a:solidFill>
                  <a:srgbClr val="FFFFFF"/>
                </a:solidFill>
                <a:latin typeface="Calibri"/>
                <a:cs typeface="Calibri"/>
              </a:rPr>
              <a:t> </a:t>
            </a:r>
            <a:r>
              <a:rPr sz="1600" spc="-10" dirty="0">
                <a:solidFill>
                  <a:srgbClr val="FFFFFF"/>
                </a:solidFill>
                <a:latin typeface="Calibri"/>
                <a:cs typeface="Calibri"/>
              </a:rPr>
              <a:t>ψηλά </a:t>
            </a:r>
            <a:r>
              <a:rPr sz="1600" spc="-25" dirty="0">
                <a:solidFill>
                  <a:srgbClr val="FFFFFF"/>
                </a:solidFill>
                <a:latin typeface="Calibri"/>
                <a:cs typeface="Calibri"/>
              </a:rPr>
              <a:t>και </a:t>
            </a:r>
            <a:r>
              <a:rPr sz="1600" spc="-350" dirty="0">
                <a:solidFill>
                  <a:srgbClr val="FFFFFF"/>
                </a:solidFill>
                <a:latin typeface="Calibri"/>
                <a:cs typeface="Calibri"/>
              </a:rPr>
              <a:t> </a:t>
            </a:r>
            <a:r>
              <a:rPr sz="1600" spc="-5" dirty="0">
                <a:solidFill>
                  <a:srgbClr val="FFFFFF"/>
                </a:solidFill>
                <a:latin typeface="Calibri"/>
                <a:cs typeface="Calibri"/>
              </a:rPr>
              <a:t>μπροστά</a:t>
            </a:r>
            <a:r>
              <a:rPr sz="1600" spc="-15" dirty="0">
                <a:solidFill>
                  <a:srgbClr val="FFFFFF"/>
                </a:solidFill>
                <a:latin typeface="Calibri"/>
                <a:cs typeface="Calibri"/>
              </a:rPr>
              <a:t> </a:t>
            </a:r>
            <a:r>
              <a:rPr sz="1600" spc="-10" dirty="0">
                <a:solidFill>
                  <a:srgbClr val="FFFFFF"/>
                </a:solidFill>
                <a:latin typeface="Calibri"/>
                <a:cs typeface="Calibri"/>
              </a:rPr>
              <a:t>από</a:t>
            </a:r>
            <a:r>
              <a:rPr sz="1600" dirty="0">
                <a:solidFill>
                  <a:srgbClr val="FFFFFF"/>
                </a:solidFill>
                <a:latin typeface="Calibri"/>
                <a:cs typeface="Calibri"/>
              </a:rPr>
              <a:t> </a:t>
            </a:r>
            <a:r>
              <a:rPr sz="1600" spc="-10" dirty="0">
                <a:solidFill>
                  <a:srgbClr val="FFFFFF"/>
                </a:solidFill>
                <a:latin typeface="Calibri"/>
                <a:cs typeface="Calibri"/>
              </a:rPr>
              <a:t>το</a:t>
            </a:r>
            <a:r>
              <a:rPr sz="1600" spc="-5" dirty="0">
                <a:solidFill>
                  <a:srgbClr val="FFFFFF"/>
                </a:solidFill>
                <a:latin typeface="Calibri"/>
                <a:cs typeface="Calibri"/>
              </a:rPr>
              <a:t> </a:t>
            </a:r>
            <a:r>
              <a:rPr sz="1600" spc="-10" dirty="0">
                <a:solidFill>
                  <a:srgbClr val="FFFFFF"/>
                </a:solidFill>
                <a:latin typeface="Calibri"/>
                <a:cs typeface="Calibri"/>
              </a:rPr>
              <a:t>μέτωπο,</a:t>
            </a:r>
            <a:r>
              <a:rPr sz="1600" spc="5" dirty="0">
                <a:solidFill>
                  <a:srgbClr val="FFFFFF"/>
                </a:solidFill>
                <a:latin typeface="Calibri"/>
                <a:cs typeface="Calibri"/>
              </a:rPr>
              <a:t> </a:t>
            </a:r>
            <a:r>
              <a:rPr sz="1600" spc="-10" dirty="0">
                <a:solidFill>
                  <a:srgbClr val="FFFFFF"/>
                </a:solidFill>
                <a:latin typeface="Calibri"/>
                <a:cs typeface="Calibri"/>
              </a:rPr>
              <a:t>15</a:t>
            </a:r>
            <a:r>
              <a:rPr sz="1600" spc="-5" dirty="0">
                <a:solidFill>
                  <a:srgbClr val="FFFFFF"/>
                </a:solidFill>
                <a:latin typeface="Calibri"/>
                <a:cs typeface="Calibri"/>
              </a:rPr>
              <a:t> εκ.</a:t>
            </a:r>
            <a:endParaRPr sz="1600">
              <a:latin typeface="Calibri"/>
              <a:cs typeface="Calibri"/>
            </a:endParaRPr>
          </a:p>
          <a:p>
            <a:pPr>
              <a:lnSpc>
                <a:spcPct val="100000"/>
              </a:lnSpc>
            </a:pPr>
            <a:endParaRPr sz="1600">
              <a:latin typeface="Calibri"/>
              <a:cs typeface="Calibri"/>
            </a:endParaRPr>
          </a:p>
          <a:p>
            <a:pPr>
              <a:lnSpc>
                <a:spcPct val="100000"/>
              </a:lnSpc>
              <a:spcBef>
                <a:spcPts val="5"/>
              </a:spcBef>
            </a:pPr>
            <a:endParaRPr sz="2050">
              <a:latin typeface="Calibri"/>
              <a:cs typeface="Calibri"/>
            </a:endParaRPr>
          </a:p>
          <a:p>
            <a:pPr marL="41910" marR="56515" algn="ctr">
              <a:lnSpc>
                <a:spcPct val="91600"/>
              </a:lnSpc>
            </a:pPr>
            <a:r>
              <a:rPr sz="1600" spc="-5" dirty="0">
                <a:solidFill>
                  <a:srgbClr val="FFFFFF"/>
                </a:solidFill>
                <a:latin typeface="Calibri"/>
                <a:cs typeface="Calibri"/>
              </a:rPr>
              <a:t>Η τοποθέτηση </a:t>
            </a:r>
            <a:r>
              <a:rPr sz="1600" spc="-10" dirty="0">
                <a:solidFill>
                  <a:srgbClr val="FFFFFF"/>
                </a:solidFill>
                <a:latin typeface="Calibri"/>
                <a:cs typeface="Calibri"/>
              </a:rPr>
              <a:t>των </a:t>
            </a:r>
            <a:r>
              <a:rPr sz="1600" spc="-5" dirty="0">
                <a:solidFill>
                  <a:srgbClr val="FFFFFF"/>
                </a:solidFill>
                <a:latin typeface="Calibri"/>
                <a:cs typeface="Calibri"/>
              </a:rPr>
              <a:t>χεριών </a:t>
            </a:r>
            <a:r>
              <a:rPr sz="1600" spc="-10" dirty="0">
                <a:solidFill>
                  <a:srgbClr val="FFFFFF"/>
                </a:solidFill>
                <a:latin typeface="Calibri"/>
                <a:cs typeface="Calibri"/>
              </a:rPr>
              <a:t>στην </a:t>
            </a:r>
            <a:r>
              <a:rPr sz="1600" spc="-15" dirty="0">
                <a:solidFill>
                  <a:srgbClr val="FFFFFF"/>
                </a:solidFill>
                <a:latin typeface="Calibri"/>
                <a:cs typeface="Calibri"/>
              </a:rPr>
              <a:t>μπάλα </a:t>
            </a:r>
            <a:r>
              <a:rPr sz="1600" spc="-5" dirty="0">
                <a:solidFill>
                  <a:srgbClr val="FFFFFF"/>
                </a:solidFill>
                <a:latin typeface="Calibri"/>
                <a:cs typeface="Calibri"/>
              </a:rPr>
              <a:t>σε </a:t>
            </a:r>
            <a:r>
              <a:rPr sz="1600" spc="-350" dirty="0">
                <a:solidFill>
                  <a:srgbClr val="FFFFFF"/>
                </a:solidFill>
                <a:latin typeface="Calibri"/>
                <a:cs typeface="Calibri"/>
              </a:rPr>
              <a:t> </a:t>
            </a:r>
            <a:r>
              <a:rPr sz="1600" spc="-10" dirty="0">
                <a:solidFill>
                  <a:srgbClr val="FFFFFF"/>
                </a:solidFill>
                <a:latin typeface="Calibri"/>
                <a:cs typeface="Calibri"/>
              </a:rPr>
              <a:t>τρίγωνο.</a:t>
            </a:r>
            <a:r>
              <a:rPr sz="1600" spc="-15" dirty="0">
                <a:solidFill>
                  <a:srgbClr val="FFFFFF"/>
                </a:solidFill>
                <a:latin typeface="Calibri"/>
                <a:cs typeface="Calibri"/>
              </a:rPr>
              <a:t> </a:t>
            </a:r>
            <a:r>
              <a:rPr sz="1600" spc="-10" dirty="0">
                <a:solidFill>
                  <a:srgbClr val="FFFFFF"/>
                </a:solidFill>
                <a:latin typeface="Calibri"/>
                <a:cs typeface="Calibri"/>
              </a:rPr>
              <a:t>Επαφή</a:t>
            </a:r>
            <a:r>
              <a:rPr sz="1600" dirty="0">
                <a:solidFill>
                  <a:srgbClr val="FFFFFF"/>
                </a:solidFill>
                <a:latin typeface="Calibri"/>
                <a:cs typeface="Calibri"/>
              </a:rPr>
              <a:t> </a:t>
            </a:r>
            <a:r>
              <a:rPr sz="1600" spc="-10" dirty="0">
                <a:solidFill>
                  <a:srgbClr val="FFFFFF"/>
                </a:solidFill>
                <a:latin typeface="Calibri"/>
                <a:cs typeface="Calibri"/>
              </a:rPr>
              <a:t>/Χτύπημα</a:t>
            </a:r>
            <a:r>
              <a:rPr sz="1600" spc="15" dirty="0">
                <a:solidFill>
                  <a:srgbClr val="FFFFFF"/>
                </a:solidFill>
                <a:latin typeface="Calibri"/>
                <a:cs typeface="Calibri"/>
              </a:rPr>
              <a:t> </a:t>
            </a:r>
            <a:r>
              <a:rPr sz="1600" dirty="0">
                <a:solidFill>
                  <a:srgbClr val="FFFFFF"/>
                </a:solidFill>
                <a:latin typeface="Calibri"/>
                <a:cs typeface="Calibri"/>
              </a:rPr>
              <a:t>στις</a:t>
            </a:r>
            <a:r>
              <a:rPr sz="1600" spc="-5" dirty="0">
                <a:solidFill>
                  <a:srgbClr val="FFFFFF"/>
                </a:solidFill>
                <a:latin typeface="Calibri"/>
                <a:cs typeface="Calibri"/>
              </a:rPr>
              <a:t> </a:t>
            </a:r>
            <a:r>
              <a:rPr sz="1600" spc="-10" dirty="0">
                <a:solidFill>
                  <a:srgbClr val="FFFFFF"/>
                </a:solidFill>
                <a:latin typeface="Calibri"/>
                <a:cs typeface="Calibri"/>
              </a:rPr>
              <a:t>άκρες</a:t>
            </a:r>
            <a:r>
              <a:rPr sz="1600" dirty="0">
                <a:solidFill>
                  <a:srgbClr val="FFFFFF"/>
                </a:solidFill>
                <a:latin typeface="Calibri"/>
                <a:cs typeface="Calibri"/>
              </a:rPr>
              <a:t> </a:t>
            </a:r>
            <a:r>
              <a:rPr sz="1600" spc="-10" dirty="0">
                <a:solidFill>
                  <a:srgbClr val="FFFFFF"/>
                </a:solidFill>
                <a:latin typeface="Calibri"/>
                <a:cs typeface="Calibri"/>
              </a:rPr>
              <a:t>των </a:t>
            </a:r>
            <a:r>
              <a:rPr sz="1600" spc="-345" dirty="0">
                <a:solidFill>
                  <a:srgbClr val="FFFFFF"/>
                </a:solidFill>
                <a:latin typeface="Calibri"/>
                <a:cs typeface="Calibri"/>
              </a:rPr>
              <a:t> </a:t>
            </a:r>
            <a:r>
              <a:rPr sz="1600" spc="-15" dirty="0">
                <a:solidFill>
                  <a:srgbClr val="FFFFFF"/>
                </a:solidFill>
                <a:latin typeface="Calibri"/>
                <a:cs typeface="Calibri"/>
              </a:rPr>
              <a:t>δαχτύλων.</a:t>
            </a:r>
            <a:endParaRPr sz="1600">
              <a:latin typeface="Calibri"/>
              <a:cs typeface="Calibri"/>
            </a:endParaRPr>
          </a:p>
          <a:p>
            <a:pPr>
              <a:lnSpc>
                <a:spcPct val="100000"/>
              </a:lnSpc>
            </a:pPr>
            <a:endParaRPr sz="1600">
              <a:latin typeface="Calibri"/>
              <a:cs typeface="Calibri"/>
            </a:endParaRPr>
          </a:p>
          <a:p>
            <a:pPr marL="12700" marR="5080" algn="ctr">
              <a:lnSpc>
                <a:spcPts val="1750"/>
              </a:lnSpc>
              <a:spcBef>
                <a:spcPts val="1360"/>
              </a:spcBef>
            </a:pPr>
            <a:r>
              <a:rPr sz="1600" spc="-5" dirty="0">
                <a:solidFill>
                  <a:srgbClr val="FFFFFF"/>
                </a:solidFill>
                <a:latin typeface="Calibri"/>
                <a:cs typeface="Calibri"/>
              </a:rPr>
              <a:t>Οι</a:t>
            </a:r>
            <a:r>
              <a:rPr sz="1600" spc="-15" dirty="0">
                <a:solidFill>
                  <a:srgbClr val="FFFFFF"/>
                </a:solidFill>
                <a:latin typeface="Calibri"/>
                <a:cs typeface="Calibri"/>
              </a:rPr>
              <a:t> αγκώνες</a:t>
            </a:r>
            <a:r>
              <a:rPr sz="1600" spc="10" dirty="0">
                <a:solidFill>
                  <a:srgbClr val="FFFFFF"/>
                </a:solidFill>
                <a:latin typeface="Calibri"/>
                <a:cs typeface="Calibri"/>
              </a:rPr>
              <a:t> </a:t>
            </a:r>
            <a:r>
              <a:rPr sz="1600" spc="-25" dirty="0">
                <a:solidFill>
                  <a:srgbClr val="FFFFFF"/>
                </a:solidFill>
                <a:latin typeface="Calibri"/>
                <a:cs typeface="Calibri"/>
              </a:rPr>
              <a:t>και</a:t>
            </a:r>
            <a:r>
              <a:rPr sz="1600" spc="10" dirty="0">
                <a:solidFill>
                  <a:srgbClr val="FFFFFF"/>
                </a:solidFill>
                <a:latin typeface="Calibri"/>
                <a:cs typeface="Calibri"/>
              </a:rPr>
              <a:t> </a:t>
            </a:r>
            <a:r>
              <a:rPr sz="1600" spc="-10" dirty="0">
                <a:solidFill>
                  <a:srgbClr val="FFFFFF"/>
                </a:solidFill>
                <a:latin typeface="Calibri"/>
                <a:cs typeface="Calibri"/>
              </a:rPr>
              <a:t>τα γόνατα</a:t>
            </a:r>
            <a:r>
              <a:rPr sz="1600" spc="25" dirty="0">
                <a:solidFill>
                  <a:srgbClr val="FFFFFF"/>
                </a:solidFill>
                <a:latin typeface="Calibri"/>
                <a:cs typeface="Calibri"/>
              </a:rPr>
              <a:t> </a:t>
            </a:r>
            <a:r>
              <a:rPr sz="1600" spc="-5" dirty="0">
                <a:solidFill>
                  <a:srgbClr val="FFFFFF"/>
                </a:solidFill>
                <a:latin typeface="Calibri"/>
                <a:cs typeface="Calibri"/>
              </a:rPr>
              <a:t>τεντώνουν  </a:t>
            </a:r>
            <a:r>
              <a:rPr sz="1600" spc="-25" dirty="0">
                <a:solidFill>
                  <a:srgbClr val="FFFFFF"/>
                </a:solidFill>
                <a:latin typeface="Calibri"/>
                <a:cs typeface="Calibri"/>
              </a:rPr>
              <a:t>κατά </a:t>
            </a:r>
            <a:r>
              <a:rPr sz="1600" spc="-350" dirty="0">
                <a:solidFill>
                  <a:srgbClr val="FFFFFF"/>
                </a:solidFill>
                <a:latin typeface="Calibri"/>
                <a:cs typeface="Calibri"/>
              </a:rPr>
              <a:t> </a:t>
            </a:r>
            <a:r>
              <a:rPr sz="1600" spc="-10" dirty="0">
                <a:solidFill>
                  <a:srgbClr val="FFFFFF"/>
                </a:solidFill>
                <a:latin typeface="Calibri"/>
                <a:cs typeface="Calibri"/>
              </a:rPr>
              <a:t>το</a:t>
            </a:r>
            <a:r>
              <a:rPr sz="1600" spc="-25" dirty="0">
                <a:solidFill>
                  <a:srgbClr val="FFFFFF"/>
                </a:solidFill>
                <a:latin typeface="Calibri"/>
                <a:cs typeface="Calibri"/>
              </a:rPr>
              <a:t> </a:t>
            </a:r>
            <a:r>
              <a:rPr sz="1600" spc="-5" dirty="0">
                <a:solidFill>
                  <a:srgbClr val="FFFFFF"/>
                </a:solidFill>
                <a:latin typeface="Calibri"/>
                <a:cs typeface="Calibri"/>
              </a:rPr>
              <a:t>χτύπημα</a:t>
            </a:r>
            <a:r>
              <a:rPr sz="1600" spc="10" dirty="0">
                <a:solidFill>
                  <a:srgbClr val="FFFFFF"/>
                </a:solidFill>
                <a:latin typeface="Calibri"/>
                <a:cs typeface="Calibri"/>
              </a:rPr>
              <a:t> </a:t>
            </a:r>
            <a:r>
              <a:rPr sz="1600" spc="-5" dirty="0">
                <a:solidFill>
                  <a:srgbClr val="FFFFFF"/>
                </a:solidFill>
                <a:latin typeface="Calibri"/>
                <a:cs typeface="Calibri"/>
              </a:rPr>
              <a:t>.</a:t>
            </a:r>
            <a:r>
              <a:rPr sz="1600" dirty="0">
                <a:solidFill>
                  <a:srgbClr val="FFFFFF"/>
                </a:solidFill>
                <a:latin typeface="Calibri"/>
                <a:cs typeface="Calibri"/>
              </a:rPr>
              <a:t> </a:t>
            </a:r>
            <a:r>
              <a:rPr sz="1600" spc="-5" dirty="0">
                <a:solidFill>
                  <a:srgbClr val="FFFFFF"/>
                </a:solidFill>
                <a:latin typeface="Calibri"/>
                <a:cs typeface="Calibri"/>
              </a:rPr>
              <a:t>Προς</a:t>
            </a:r>
            <a:r>
              <a:rPr sz="1600" spc="-10" dirty="0">
                <a:solidFill>
                  <a:srgbClr val="FFFFFF"/>
                </a:solidFill>
                <a:latin typeface="Calibri"/>
                <a:cs typeface="Calibri"/>
              </a:rPr>
              <a:t> </a:t>
            </a:r>
            <a:r>
              <a:rPr sz="1600" spc="-20" dirty="0">
                <a:solidFill>
                  <a:srgbClr val="FFFFFF"/>
                </a:solidFill>
                <a:latin typeface="Calibri"/>
                <a:cs typeface="Calibri"/>
              </a:rPr>
              <a:t>την</a:t>
            </a:r>
            <a:r>
              <a:rPr sz="1600" spc="-5" dirty="0">
                <a:solidFill>
                  <a:srgbClr val="FFFFFF"/>
                </a:solidFill>
                <a:latin typeface="Calibri"/>
                <a:cs typeface="Calibri"/>
              </a:rPr>
              <a:t> </a:t>
            </a:r>
            <a:r>
              <a:rPr sz="1600" spc="-10" dirty="0">
                <a:solidFill>
                  <a:srgbClr val="FFFFFF"/>
                </a:solidFill>
                <a:latin typeface="Calibri"/>
                <a:cs typeface="Calibri"/>
              </a:rPr>
              <a:t>κατεύθυνση</a:t>
            </a:r>
            <a:r>
              <a:rPr sz="1600" spc="10" dirty="0">
                <a:solidFill>
                  <a:srgbClr val="FFFFFF"/>
                </a:solidFill>
                <a:latin typeface="Calibri"/>
                <a:cs typeface="Calibri"/>
              </a:rPr>
              <a:t> </a:t>
            </a:r>
            <a:r>
              <a:rPr sz="1600" spc="-5" dirty="0">
                <a:solidFill>
                  <a:srgbClr val="FFFFFF"/>
                </a:solidFill>
                <a:latin typeface="Calibri"/>
                <a:cs typeface="Calibri"/>
              </a:rPr>
              <a:t>της</a:t>
            </a:r>
            <a:endParaRPr sz="1600">
              <a:latin typeface="Calibri"/>
              <a:cs typeface="Calibri"/>
            </a:endParaRPr>
          </a:p>
          <a:p>
            <a:pPr algn="ctr">
              <a:lnSpc>
                <a:spcPts val="1735"/>
              </a:lnSpc>
            </a:pPr>
            <a:r>
              <a:rPr sz="1600" spc="-5" dirty="0">
                <a:solidFill>
                  <a:srgbClr val="FFFFFF"/>
                </a:solidFill>
                <a:latin typeface="Calibri"/>
                <a:cs typeface="Calibri"/>
              </a:rPr>
              <a:t>μεταβίβασης.</a:t>
            </a:r>
            <a:endParaRPr sz="1600">
              <a:latin typeface="Calibri"/>
              <a:cs typeface="Calibri"/>
            </a:endParaRPr>
          </a:p>
        </p:txBody>
      </p:sp>
      <p:grpSp>
        <p:nvGrpSpPr>
          <p:cNvPr id="31" name="object 31"/>
          <p:cNvGrpSpPr/>
          <p:nvPr/>
        </p:nvGrpSpPr>
        <p:grpSpPr>
          <a:xfrm>
            <a:off x="192443" y="5523484"/>
            <a:ext cx="903605" cy="873125"/>
            <a:chOff x="192443" y="5523484"/>
            <a:chExt cx="903605" cy="873125"/>
          </a:xfrm>
        </p:grpSpPr>
        <p:pic>
          <p:nvPicPr>
            <p:cNvPr id="32" name="object 32"/>
            <p:cNvPicPr/>
            <p:nvPr/>
          </p:nvPicPr>
          <p:blipFill>
            <a:blip r:embed="rId7" cstate="print"/>
            <a:stretch>
              <a:fillRect/>
            </a:stretch>
          </p:blipFill>
          <p:spPr>
            <a:xfrm>
              <a:off x="205143" y="5536184"/>
              <a:ext cx="877938" cy="847559"/>
            </a:xfrm>
            <a:prstGeom prst="rect">
              <a:avLst/>
            </a:prstGeom>
          </p:spPr>
        </p:pic>
        <p:sp>
          <p:nvSpPr>
            <p:cNvPr id="33" name="object 33"/>
            <p:cNvSpPr/>
            <p:nvPr/>
          </p:nvSpPr>
          <p:spPr>
            <a:xfrm>
              <a:off x="205143" y="5536184"/>
              <a:ext cx="878205" cy="847725"/>
            </a:xfrm>
            <a:custGeom>
              <a:avLst/>
              <a:gdLst/>
              <a:ahLst/>
              <a:cxnLst/>
              <a:rect l="l" t="t" r="r" b="b"/>
              <a:pathLst>
                <a:path w="878205" h="847725">
                  <a:moveTo>
                    <a:pt x="0" y="423798"/>
                  </a:moveTo>
                  <a:lnTo>
                    <a:pt x="2575" y="377627"/>
                  </a:lnTo>
                  <a:lnTo>
                    <a:pt x="10124" y="332894"/>
                  </a:lnTo>
                  <a:lnTo>
                    <a:pt x="22378" y="289859"/>
                  </a:lnTo>
                  <a:lnTo>
                    <a:pt x="39070" y="248779"/>
                  </a:lnTo>
                  <a:lnTo>
                    <a:pt x="59932" y="209915"/>
                  </a:lnTo>
                  <a:lnTo>
                    <a:pt x="84695" y="173523"/>
                  </a:lnTo>
                  <a:lnTo>
                    <a:pt x="113093" y="139864"/>
                  </a:lnTo>
                  <a:lnTo>
                    <a:pt x="144857" y="109196"/>
                  </a:lnTo>
                  <a:lnTo>
                    <a:pt x="179720" y="81778"/>
                  </a:lnTo>
                  <a:lnTo>
                    <a:pt x="217414" y="57868"/>
                  </a:lnTo>
                  <a:lnTo>
                    <a:pt x="257671" y="37725"/>
                  </a:lnTo>
                  <a:lnTo>
                    <a:pt x="300223" y="21608"/>
                  </a:lnTo>
                  <a:lnTo>
                    <a:pt x="344803" y="9776"/>
                  </a:lnTo>
                  <a:lnTo>
                    <a:pt x="391143" y="2487"/>
                  </a:lnTo>
                  <a:lnTo>
                    <a:pt x="438975" y="0"/>
                  </a:lnTo>
                  <a:lnTo>
                    <a:pt x="486804" y="2487"/>
                  </a:lnTo>
                  <a:lnTo>
                    <a:pt x="533142" y="9776"/>
                  </a:lnTo>
                  <a:lnTo>
                    <a:pt x="577720" y="21608"/>
                  </a:lnTo>
                  <a:lnTo>
                    <a:pt x="620271" y="37725"/>
                  </a:lnTo>
                  <a:lnTo>
                    <a:pt x="660527" y="57868"/>
                  </a:lnTo>
                  <a:lnTo>
                    <a:pt x="698220" y="81778"/>
                  </a:lnTo>
                  <a:lnTo>
                    <a:pt x="733082" y="109196"/>
                  </a:lnTo>
                  <a:lnTo>
                    <a:pt x="764846" y="139864"/>
                  </a:lnTo>
                  <a:lnTo>
                    <a:pt x="793243" y="173523"/>
                  </a:lnTo>
                  <a:lnTo>
                    <a:pt x="818006" y="209915"/>
                  </a:lnTo>
                  <a:lnTo>
                    <a:pt x="838867" y="248779"/>
                  </a:lnTo>
                  <a:lnTo>
                    <a:pt x="855559" y="289859"/>
                  </a:lnTo>
                  <a:lnTo>
                    <a:pt x="867813" y="332894"/>
                  </a:lnTo>
                  <a:lnTo>
                    <a:pt x="875362" y="377627"/>
                  </a:lnTo>
                  <a:lnTo>
                    <a:pt x="877938" y="423798"/>
                  </a:lnTo>
                  <a:lnTo>
                    <a:pt x="875362" y="469982"/>
                  </a:lnTo>
                  <a:lnTo>
                    <a:pt x="867813" y="514713"/>
                  </a:lnTo>
                  <a:lnTo>
                    <a:pt x="855559" y="557746"/>
                  </a:lnTo>
                  <a:lnTo>
                    <a:pt x="838867" y="598822"/>
                  </a:lnTo>
                  <a:lnTo>
                    <a:pt x="818006" y="637682"/>
                  </a:lnTo>
                  <a:lnTo>
                    <a:pt x="793243" y="674068"/>
                  </a:lnTo>
                  <a:lnTo>
                    <a:pt x="764846" y="707722"/>
                  </a:lnTo>
                  <a:lnTo>
                    <a:pt x="733082" y="738385"/>
                  </a:lnTo>
                  <a:lnTo>
                    <a:pt x="698220" y="765799"/>
                  </a:lnTo>
                  <a:lnTo>
                    <a:pt x="660527" y="789704"/>
                  </a:lnTo>
                  <a:lnTo>
                    <a:pt x="620271" y="809842"/>
                  </a:lnTo>
                  <a:lnTo>
                    <a:pt x="577720" y="825956"/>
                  </a:lnTo>
                  <a:lnTo>
                    <a:pt x="533142" y="837785"/>
                  </a:lnTo>
                  <a:lnTo>
                    <a:pt x="486804" y="845073"/>
                  </a:lnTo>
                  <a:lnTo>
                    <a:pt x="438975" y="847559"/>
                  </a:lnTo>
                  <a:lnTo>
                    <a:pt x="391143" y="845073"/>
                  </a:lnTo>
                  <a:lnTo>
                    <a:pt x="344803" y="837785"/>
                  </a:lnTo>
                  <a:lnTo>
                    <a:pt x="300223" y="825956"/>
                  </a:lnTo>
                  <a:lnTo>
                    <a:pt x="257671" y="809842"/>
                  </a:lnTo>
                  <a:lnTo>
                    <a:pt x="217414" y="789704"/>
                  </a:lnTo>
                  <a:lnTo>
                    <a:pt x="179720" y="765799"/>
                  </a:lnTo>
                  <a:lnTo>
                    <a:pt x="144857" y="738385"/>
                  </a:lnTo>
                  <a:lnTo>
                    <a:pt x="113093" y="707722"/>
                  </a:lnTo>
                  <a:lnTo>
                    <a:pt x="84695" y="674068"/>
                  </a:lnTo>
                  <a:lnTo>
                    <a:pt x="59932" y="637682"/>
                  </a:lnTo>
                  <a:lnTo>
                    <a:pt x="39070" y="598822"/>
                  </a:lnTo>
                  <a:lnTo>
                    <a:pt x="22378" y="557746"/>
                  </a:lnTo>
                  <a:lnTo>
                    <a:pt x="10124" y="514713"/>
                  </a:lnTo>
                  <a:lnTo>
                    <a:pt x="2575" y="469982"/>
                  </a:lnTo>
                  <a:lnTo>
                    <a:pt x="0" y="423811"/>
                  </a:lnTo>
                  <a:close/>
                </a:path>
              </a:pathLst>
            </a:custGeom>
            <a:ln w="25400">
              <a:solidFill>
                <a:srgbClr val="EDEBE0"/>
              </a:solidFill>
            </a:ln>
          </p:spPr>
          <p:txBody>
            <a:bodyPr wrap="square" lIns="0" tIns="0" rIns="0" bIns="0" rtlCol="0"/>
            <a:lstStyle/>
            <a:p>
              <a:endParaRPr/>
            </a:p>
          </p:txBody>
        </p:sp>
      </p:grpSp>
      <p:grpSp>
        <p:nvGrpSpPr>
          <p:cNvPr id="34" name="object 34"/>
          <p:cNvGrpSpPr/>
          <p:nvPr/>
        </p:nvGrpSpPr>
        <p:grpSpPr>
          <a:xfrm>
            <a:off x="5283136" y="1258887"/>
            <a:ext cx="3619500" cy="2243455"/>
            <a:chOff x="5283136" y="1258887"/>
            <a:chExt cx="3619500" cy="2243455"/>
          </a:xfrm>
        </p:grpSpPr>
        <p:pic>
          <p:nvPicPr>
            <p:cNvPr id="35" name="object 35"/>
            <p:cNvPicPr/>
            <p:nvPr/>
          </p:nvPicPr>
          <p:blipFill>
            <a:blip r:embed="rId8" cstate="print"/>
            <a:stretch>
              <a:fillRect/>
            </a:stretch>
          </p:blipFill>
          <p:spPr>
            <a:xfrm>
              <a:off x="5292724" y="1268475"/>
              <a:ext cx="3600450" cy="2224024"/>
            </a:xfrm>
            <a:prstGeom prst="rect">
              <a:avLst/>
            </a:prstGeom>
          </p:spPr>
        </p:pic>
        <p:sp>
          <p:nvSpPr>
            <p:cNvPr id="36" name="object 36"/>
            <p:cNvSpPr/>
            <p:nvPr/>
          </p:nvSpPr>
          <p:spPr>
            <a:xfrm>
              <a:off x="5287898" y="1263650"/>
              <a:ext cx="3609975" cy="2233930"/>
            </a:xfrm>
            <a:custGeom>
              <a:avLst/>
              <a:gdLst/>
              <a:ahLst/>
              <a:cxnLst/>
              <a:rect l="l" t="t" r="r" b="b"/>
              <a:pathLst>
                <a:path w="3609975" h="2233929">
                  <a:moveTo>
                    <a:pt x="0" y="2233549"/>
                  </a:moveTo>
                  <a:lnTo>
                    <a:pt x="3609975" y="2233549"/>
                  </a:lnTo>
                  <a:lnTo>
                    <a:pt x="3609975" y="0"/>
                  </a:lnTo>
                  <a:lnTo>
                    <a:pt x="0" y="0"/>
                  </a:lnTo>
                  <a:lnTo>
                    <a:pt x="0" y="2233549"/>
                  </a:lnTo>
                  <a:close/>
                </a:path>
              </a:pathLst>
            </a:custGeom>
            <a:ln w="9525">
              <a:solidFill>
                <a:srgbClr val="000000"/>
              </a:solidFill>
            </a:ln>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9387" y="1484312"/>
            <a:ext cx="3754754" cy="4752975"/>
          </a:xfrm>
          <a:custGeom>
            <a:avLst/>
            <a:gdLst/>
            <a:ahLst/>
            <a:cxnLst/>
            <a:rect l="l" t="t" r="r" b="b"/>
            <a:pathLst>
              <a:path w="3754754" h="4752975">
                <a:moveTo>
                  <a:pt x="0" y="639762"/>
                </a:moveTo>
                <a:lnTo>
                  <a:pt x="3600450" y="639762"/>
                </a:lnTo>
                <a:lnTo>
                  <a:pt x="3600450" y="0"/>
                </a:lnTo>
                <a:lnTo>
                  <a:pt x="0" y="0"/>
                </a:lnTo>
                <a:lnTo>
                  <a:pt x="0" y="639762"/>
                </a:lnTo>
                <a:close/>
              </a:path>
              <a:path w="3754754" h="4752975">
                <a:moveTo>
                  <a:pt x="0" y="4752975"/>
                </a:moveTo>
                <a:lnTo>
                  <a:pt x="3754374" y="4752975"/>
                </a:lnTo>
                <a:lnTo>
                  <a:pt x="3754374" y="649224"/>
                </a:lnTo>
                <a:lnTo>
                  <a:pt x="0" y="649224"/>
                </a:lnTo>
                <a:lnTo>
                  <a:pt x="0" y="4752975"/>
                </a:lnTo>
                <a:close/>
              </a:path>
            </a:pathLst>
          </a:custGeom>
          <a:ln w="9525">
            <a:solidFill>
              <a:srgbClr val="4F81BC"/>
            </a:solidFill>
          </a:ln>
        </p:spPr>
        <p:txBody>
          <a:bodyPr wrap="square" lIns="0" tIns="0" rIns="0" bIns="0" rtlCol="0"/>
          <a:lstStyle/>
          <a:p>
            <a:endParaRPr/>
          </a:p>
        </p:txBody>
      </p:sp>
      <p:sp>
        <p:nvSpPr>
          <p:cNvPr id="3" name="object 3"/>
          <p:cNvSpPr txBox="1"/>
          <p:nvPr/>
        </p:nvSpPr>
        <p:spPr>
          <a:xfrm>
            <a:off x="270967" y="3225164"/>
            <a:ext cx="3542665" cy="513080"/>
          </a:xfrm>
          <a:prstGeom prst="rect">
            <a:avLst/>
          </a:prstGeom>
        </p:spPr>
        <p:txBody>
          <a:bodyPr vert="horz" wrap="square" lIns="0" tIns="12065" rIns="0" bIns="0" rtlCol="0">
            <a:spAutoFit/>
          </a:bodyPr>
          <a:lstStyle/>
          <a:p>
            <a:pPr marL="342900" marR="5080" indent="-342900">
              <a:lnSpc>
                <a:spcPct val="100000"/>
              </a:lnSpc>
              <a:spcBef>
                <a:spcPts val="95"/>
              </a:spcBef>
              <a:tabLst>
                <a:tab pos="342265" algn="l"/>
              </a:tabLst>
            </a:pPr>
            <a:r>
              <a:rPr sz="1600" spc="-5" dirty="0">
                <a:latin typeface="Calibri"/>
                <a:cs typeface="Calibri"/>
              </a:rPr>
              <a:t>2.	</a:t>
            </a:r>
            <a:r>
              <a:rPr sz="1600" spc="-75" dirty="0">
                <a:latin typeface="Calibri"/>
                <a:cs typeface="Calibri"/>
              </a:rPr>
              <a:t>Το</a:t>
            </a:r>
            <a:r>
              <a:rPr sz="1600" spc="-10" dirty="0">
                <a:latin typeface="Calibri"/>
                <a:cs typeface="Calibri"/>
              </a:rPr>
              <a:t> </a:t>
            </a:r>
            <a:r>
              <a:rPr sz="1600" spc="-5" dirty="0">
                <a:latin typeface="Calibri"/>
                <a:cs typeface="Calibri"/>
              </a:rPr>
              <a:t>ένα</a:t>
            </a:r>
            <a:r>
              <a:rPr sz="1600" spc="-15" dirty="0">
                <a:latin typeface="Calibri"/>
                <a:cs typeface="Calibri"/>
              </a:rPr>
              <a:t> </a:t>
            </a:r>
            <a:r>
              <a:rPr sz="1600" spc="-5" dirty="0">
                <a:latin typeface="Calibri"/>
                <a:cs typeface="Calibri"/>
              </a:rPr>
              <a:t>πόδι</a:t>
            </a:r>
            <a:r>
              <a:rPr sz="1600" dirty="0">
                <a:latin typeface="Calibri"/>
                <a:cs typeface="Calibri"/>
              </a:rPr>
              <a:t> πιο </a:t>
            </a:r>
            <a:r>
              <a:rPr sz="1600" spc="-5" dirty="0">
                <a:latin typeface="Calibri"/>
                <a:cs typeface="Calibri"/>
              </a:rPr>
              <a:t>μπροστά</a:t>
            </a:r>
            <a:r>
              <a:rPr sz="1600" spc="15" dirty="0">
                <a:latin typeface="Calibri"/>
                <a:cs typeface="Calibri"/>
              </a:rPr>
              <a:t> </a:t>
            </a:r>
            <a:r>
              <a:rPr sz="1600" spc="-10" dirty="0">
                <a:latin typeface="Calibri"/>
                <a:cs typeface="Calibri"/>
              </a:rPr>
              <a:t>από</a:t>
            </a:r>
            <a:r>
              <a:rPr sz="1600" spc="10" dirty="0">
                <a:latin typeface="Calibri"/>
                <a:cs typeface="Calibri"/>
              </a:rPr>
              <a:t> </a:t>
            </a:r>
            <a:r>
              <a:rPr sz="1600" spc="-10" dirty="0">
                <a:latin typeface="Calibri"/>
                <a:cs typeface="Calibri"/>
              </a:rPr>
              <a:t>το</a:t>
            </a:r>
            <a:r>
              <a:rPr sz="1600" dirty="0">
                <a:latin typeface="Calibri"/>
                <a:cs typeface="Calibri"/>
              </a:rPr>
              <a:t> </a:t>
            </a:r>
            <a:r>
              <a:rPr sz="1600" spc="-5" dirty="0">
                <a:latin typeface="Calibri"/>
                <a:cs typeface="Calibri"/>
              </a:rPr>
              <a:t>άλλο. </a:t>
            </a:r>
            <a:r>
              <a:rPr sz="1600" spc="-345" dirty="0">
                <a:latin typeface="Calibri"/>
                <a:cs typeface="Calibri"/>
              </a:rPr>
              <a:t> </a:t>
            </a:r>
            <a:r>
              <a:rPr sz="1600" spc="-5" dirty="0">
                <a:latin typeface="Calibri"/>
                <a:cs typeface="Calibri"/>
              </a:rPr>
              <a:t>Λυγισμένα</a:t>
            </a:r>
            <a:r>
              <a:rPr sz="1600" spc="-25" dirty="0">
                <a:latin typeface="Calibri"/>
                <a:cs typeface="Calibri"/>
              </a:rPr>
              <a:t> </a:t>
            </a:r>
            <a:r>
              <a:rPr sz="1600" spc="-5" dirty="0">
                <a:latin typeface="Calibri"/>
                <a:cs typeface="Calibri"/>
              </a:rPr>
              <a:t>πόδια.</a:t>
            </a:r>
            <a:endParaRPr sz="1600">
              <a:latin typeface="Calibri"/>
              <a:cs typeface="Calibri"/>
            </a:endParaRPr>
          </a:p>
        </p:txBody>
      </p:sp>
      <p:sp>
        <p:nvSpPr>
          <p:cNvPr id="4" name="object 4"/>
          <p:cNvSpPr txBox="1"/>
          <p:nvPr/>
        </p:nvSpPr>
        <p:spPr>
          <a:xfrm>
            <a:off x="270967" y="4142613"/>
            <a:ext cx="3185795" cy="513080"/>
          </a:xfrm>
          <a:prstGeom prst="rect">
            <a:avLst/>
          </a:prstGeom>
        </p:spPr>
        <p:txBody>
          <a:bodyPr vert="horz" wrap="square" lIns="0" tIns="12065" rIns="0" bIns="0" rtlCol="0">
            <a:spAutoFit/>
          </a:bodyPr>
          <a:lstStyle/>
          <a:p>
            <a:pPr marL="342900" marR="5080" indent="-342900">
              <a:lnSpc>
                <a:spcPct val="100000"/>
              </a:lnSpc>
              <a:spcBef>
                <a:spcPts val="95"/>
              </a:spcBef>
              <a:tabLst>
                <a:tab pos="342265" algn="l"/>
              </a:tabLst>
            </a:pPr>
            <a:r>
              <a:rPr sz="1600" spc="-5" dirty="0">
                <a:latin typeface="Calibri"/>
                <a:cs typeface="Calibri"/>
              </a:rPr>
              <a:t>3.	Η</a:t>
            </a:r>
            <a:r>
              <a:rPr sz="1600" spc="-15" dirty="0">
                <a:latin typeface="Calibri"/>
                <a:cs typeface="Calibri"/>
              </a:rPr>
              <a:t> </a:t>
            </a:r>
            <a:r>
              <a:rPr sz="1600" spc="-10" dirty="0">
                <a:latin typeface="Calibri"/>
                <a:cs typeface="Calibri"/>
              </a:rPr>
              <a:t>απόσταση</a:t>
            </a:r>
            <a:r>
              <a:rPr sz="1600" spc="35" dirty="0">
                <a:latin typeface="Calibri"/>
                <a:cs typeface="Calibri"/>
              </a:rPr>
              <a:t> </a:t>
            </a:r>
            <a:r>
              <a:rPr sz="1600" spc="-5" dirty="0">
                <a:latin typeface="Calibri"/>
                <a:cs typeface="Calibri"/>
              </a:rPr>
              <a:t>της</a:t>
            </a:r>
            <a:r>
              <a:rPr sz="1600" spc="5" dirty="0">
                <a:latin typeface="Calibri"/>
                <a:cs typeface="Calibri"/>
              </a:rPr>
              <a:t> </a:t>
            </a:r>
            <a:r>
              <a:rPr sz="1600" spc="-15" dirty="0">
                <a:latin typeface="Calibri"/>
                <a:cs typeface="Calibri"/>
              </a:rPr>
              <a:t>μπάλας</a:t>
            </a:r>
            <a:r>
              <a:rPr sz="1600" spc="20" dirty="0">
                <a:latin typeface="Calibri"/>
                <a:cs typeface="Calibri"/>
              </a:rPr>
              <a:t> </a:t>
            </a:r>
            <a:r>
              <a:rPr sz="1600" spc="-10" dirty="0">
                <a:latin typeface="Calibri"/>
                <a:cs typeface="Calibri"/>
              </a:rPr>
              <a:t>ψηλά</a:t>
            </a:r>
            <a:r>
              <a:rPr sz="1600" spc="20" dirty="0">
                <a:latin typeface="Calibri"/>
                <a:cs typeface="Calibri"/>
              </a:rPr>
              <a:t> </a:t>
            </a:r>
            <a:r>
              <a:rPr sz="1600" spc="-25" dirty="0">
                <a:latin typeface="Calibri"/>
                <a:cs typeface="Calibri"/>
              </a:rPr>
              <a:t>και </a:t>
            </a:r>
            <a:r>
              <a:rPr sz="1600" spc="-350" dirty="0">
                <a:latin typeface="Calibri"/>
                <a:cs typeface="Calibri"/>
              </a:rPr>
              <a:t> </a:t>
            </a:r>
            <a:r>
              <a:rPr sz="1600" spc="-5" dirty="0">
                <a:latin typeface="Calibri"/>
                <a:cs typeface="Calibri"/>
              </a:rPr>
              <a:t>μπροστά </a:t>
            </a:r>
            <a:r>
              <a:rPr sz="1600" spc="-10" dirty="0">
                <a:latin typeface="Calibri"/>
                <a:cs typeface="Calibri"/>
              </a:rPr>
              <a:t>από</a:t>
            </a:r>
            <a:r>
              <a:rPr sz="1600" spc="15" dirty="0">
                <a:latin typeface="Calibri"/>
                <a:cs typeface="Calibri"/>
              </a:rPr>
              <a:t> </a:t>
            </a:r>
            <a:r>
              <a:rPr sz="1600" spc="-10" dirty="0">
                <a:latin typeface="Calibri"/>
                <a:cs typeface="Calibri"/>
              </a:rPr>
              <a:t>το</a:t>
            </a:r>
            <a:r>
              <a:rPr sz="1600" spc="5" dirty="0">
                <a:latin typeface="Calibri"/>
                <a:cs typeface="Calibri"/>
              </a:rPr>
              <a:t> </a:t>
            </a:r>
            <a:r>
              <a:rPr sz="1600" spc="-10" dirty="0">
                <a:latin typeface="Calibri"/>
                <a:cs typeface="Calibri"/>
              </a:rPr>
              <a:t>μέτωπο,</a:t>
            </a:r>
            <a:r>
              <a:rPr sz="1600" spc="20" dirty="0">
                <a:latin typeface="Calibri"/>
                <a:cs typeface="Calibri"/>
              </a:rPr>
              <a:t> </a:t>
            </a:r>
            <a:r>
              <a:rPr sz="1600" spc="-10" dirty="0">
                <a:latin typeface="Calibri"/>
                <a:cs typeface="Calibri"/>
              </a:rPr>
              <a:t>15</a:t>
            </a:r>
            <a:r>
              <a:rPr sz="1600" spc="10" dirty="0">
                <a:latin typeface="Calibri"/>
                <a:cs typeface="Calibri"/>
              </a:rPr>
              <a:t> </a:t>
            </a:r>
            <a:r>
              <a:rPr sz="1600" spc="-5" dirty="0">
                <a:latin typeface="Calibri"/>
                <a:cs typeface="Calibri"/>
              </a:rPr>
              <a:t>εκ.</a:t>
            </a:r>
            <a:endParaRPr sz="1600">
              <a:latin typeface="Calibri"/>
              <a:cs typeface="Calibri"/>
            </a:endParaRPr>
          </a:p>
        </p:txBody>
      </p:sp>
      <p:sp>
        <p:nvSpPr>
          <p:cNvPr id="5" name="object 5"/>
          <p:cNvSpPr/>
          <p:nvPr/>
        </p:nvSpPr>
        <p:spPr>
          <a:xfrm>
            <a:off x="4932426" y="1484312"/>
            <a:ext cx="4041775" cy="640080"/>
          </a:xfrm>
          <a:custGeom>
            <a:avLst/>
            <a:gdLst/>
            <a:ahLst/>
            <a:cxnLst/>
            <a:rect l="l" t="t" r="r" b="b"/>
            <a:pathLst>
              <a:path w="4041775" h="640080">
                <a:moveTo>
                  <a:pt x="0" y="639762"/>
                </a:moveTo>
                <a:lnTo>
                  <a:pt x="4041775" y="639762"/>
                </a:lnTo>
                <a:lnTo>
                  <a:pt x="4041775" y="0"/>
                </a:lnTo>
                <a:lnTo>
                  <a:pt x="0" y="0"/>
                </a:lnTo>
                <a:lnTo>
                  <a:pt x="0" y="639762"/>
                </a:lnTo>
                <a:close/>
              </a:path>
            </a:pathLst>
          </a:custGeom>
          <a:ln w="9525">
            <a:solidFill>
              <a:srgbClr val="4F81BC"/>
            </a:solidFill>
          </a:ln>
        </p:spPr>
        <p:txBody>
          <a:bodyPr wrap="square" lIns="0" tIns="0" rIns="0" bIns="0" rtlCol="0"/>
          <a:lstStyle/>
          <a:p>
            <a:endParaRPr/>
          </a:p>
        </p:txBody>
      </p:sp>
      <p:sp>
        <p:nvSpPr>
          <p:cNvPr id="6" name="object 6"/>
          <p:cNvSpPr txBox="1"/>
          <p:nvPr/>
        </p:nvSpPr>
        <p:spPr>
          <a:xfrm>
            <a:off x="184150" y="1744472"/>
            <a:ext cx="8703945" cy="330835"/>
          </a:xfrm>
          <a:prstGeom prst="rect">
            <a:avLst/>
          </a:prstGeom>
        </p:spPr>
        <p:txBody>
          <a:bodyPr vert="horz" wrap="square" lIns="0" tIns="13335" rIns="0" bIns="0" rtlCol="0">
            <a:spAutoFit/>
          </a:bodyPr>
          <a:lstStyle/>
          <a:p>
            <a:pPr marL="86360">
              <a:lnSpc>
                <a:spcPct val="100000"/>
              </a:lnSpc>
              <a:spcBef>
                <a:spcPts val="105"/>
              </a:spcBef>
              <a:tabLst>
                <a:tab pos="4839970" algn="l"/>
              </a:tabLst>
            </a:pPr>
            <a:r>
              <a:rPr sz="2000" b="1" spc="-5" dirty="0">
                <a:latin typeface="Calibri"/>
                <a:cs typeface="Calibri"/>
              </a:rPr>
              <a:t>Σημαντικό</a:t>
            </a:r>
            <a:r>
              <a:rPr sz="2000" b="1" spc="-35" dirty="0">
                <a:latin typeface="Calibri"/>
                <a:cs typeface="Calibri"/>
              </a:rPr>
              <a:t> </a:t>
            </a:r>
            <a:r>
              <a:rPr sz="2000" b="1" spc="-5" dirty="0">
                <a:latin typeface="Calibri"/>
                <a:cs typeface="Calibri"/>
              </a:rPr>
              <a:t>σημείο Εκτέλεσης	</a:t>
            </a:r>
            <a:r>
              <a:rPr sz="2000" b="1" dirty="0">
                <a:latin typeface="Calibri"/>
                <a:cs typeface="Calibri"/>
              </a:rPr>
              <a:t>Άσκηση</a:t>
            </a:r>
            <a:r>
              <a:rPr sz="2000" b="1" spc="-30" dirty="0">
                <a:latin typeface="Calibri"/>
                <a:cs typeface="Calibri"/>
              </a:rPr>
              <a:t> </a:t>
            </a:r>
            <a:r>
              <a:rPr sz="2000" b="1" spc="-5" dirty="0">
                <a:latin typeface="Calibri"/>
                <a:cs typeface="Calibri"/>
              </a:rPr>
              <a:t>εκμάθησης</a:t>
            </a:r>
            <a:r>
              <a:rPr sz="2000" b="1" spc="-25" dirty="0">
                <a:latin typeface="Calibri"/>
                <a:cs typeface="Calibri"/>
              </a:rPr>
              <a:t> </a:t>
            </a:r>
            <a:r>
              <a:rPr sz="2000" b="1" spc="-5" dirty="0">
                <a:latin typeface="Calibri"/>
                <a:cs typeface="Calibri"/>
              </a:rPr>
              <a:t>για </a:t>
            </a:r>
            <a:r>
              <a:rPr sz="2000" b="1" spc="-15" dirty="0">
                <a:latin typeface="Calibri"/>
                <a:cs typeface="Calibri"/>
              </a:rPr>
              <a:t>κάθε </a:t>
            </a:r>
            <a:r>
              <a:rPr sz="2000" b="1" spc="-5" dirty="0">
                <a:latin typeface="Calibri"/>
                <a:cs typeface="Calibri"/>
              </a:rPr>
              <a:t>σημείο</a:t>
            </a:r>
            <a:endParaRPr sz="2000">
              <a:latin typeface="Calibri"/>
              <a:cs typeface="Calibri"/>
            </a:endParaRPr>
          </a:p>
        </p:txBody>
      </p:sp>
      <p:sp>
        <p:nvSpPr>
          <p:cNvPr id="7" name="object 7"/>
          <p:cNvSpPr/>
          <p:nvPr/>
        </p:nvSpPr>
        <p:spPr>
          <a:xfrm>
            <a:off x="4932426" y="2133600"/>
            <a:ext cx="4041775" cy="4032250"/>
          </a:xfrm>
          <a:custGeom>
            <a:avLst/>
            <a:gdLst/>
            <a:ahLst/>
            <a:cxnLst/>
            <a:rect l="l" t="t" r="r" b="b"/>
            <a:pathLst>
              <a:path w="4041775" h="4032250">
                <a:moveTo>
                  <a:pt x="0" y="4032250"/>
                </a:moveTo>
                <a:lnTo>
                  <a:pt x="4041775" y="4032250"/>
                </a:lnTo>
                <a:lnTo>
                  <a:pt x="4041775" y="0"/>
                </a:lnTo>
                <a:lnTo>
                  <a:pt x="0" y="0"/>
                </a:lnTo>
                <a:lnTo>
                  <a:pt x="0" y="4032250"/>
                </a:lnTo>
                <a:close/>
              </a:path>
            </a:pathLst>
          </a:custGeom>
          <a:ln w="9525">
            <a:solidFill>
              <a:srgbClr val="4F81BC"/>
            </a:solidFill>
          </a:ln>
        </p:spPr>
        <p:txBody>
          <a:bodyPr wrap="square" lIns="0" tIns="0" rIns="0" bIns="0" rtlCol="0"/>
          <a:lstStyle/>
          <a:p>
            <a:endParaRPr/>
          </a:p>
        </p:txBody>
      </p:sp>
      <p:sp>
        <p:nvSpPr>
          <p:cNvPr id="8" name="object 8"/>
          <p:cNvSpPr txBox="1"/>
          <p:nvPr/>
        </p:nvSpPr>
        <p:spPr>
          <a:xfrm>
            <a:off x="270967" y="2155062"/>
            <a:ext cx="4919345" cy="513080"/>
          </a:xfrm>
          <a:prstGeom prst="rect">
            <a:avLst/>
          </a:prstGeom>
        </p:spPr>
        <p:txBody>
          <a:bodyPr vert="horz" wrap="square" lIns="0" tIns="12065" rIns="0" bIns="0" rtlCol="0">
            <a:spAutoFit/>
          </a:bodyPr>
          <a:lstStyle/>
          <a:p>
            <a:pPr marL="342900" marR="5080" indent="-342900">
              <a:lnSpc>
                <a:spcPct val="100000"/>
              </a:lnSpc>
              <a:spcBef>
                <a:spcPts val="95"/>
              </a:spcBef>
              <a:tabLst>
                <a:tab pos="342265" algn="l"/>
                <a:tab pos="4752975" algn="l"/>
              </a:tabLst>
            </a:pPr>
            <a:r>
              <a:rPr sz="1600" spc="-10" dirty="0">
                <a:latin typeface="Calibri"/>
                <a:cs typeface="Calibri"/>
              </a:rPr>
              <a:t>1</a:t>
            </a:r>
            <a:r>
              <a:rPr sz="1600" spc="-5" dirty="0">
                <a:latin typeface="Calibri"/>
                <a:cs typeface="Calibri"/>
              </a:rPr>
              <a:t>.</a:t>
            </a:r>
            <a:r>
              <a:rPr sz="1600" dirty="0">
                <a:latin typeface="Calibri"/>
                <a:cs typeface="Calibri"/>
              </a:rPr>
              <a:t>	</a:t>
            </a:r>
            <a:r>
              <a:rPr sz="1600" spc="-5" dirty="0">
                <a:latin typeface="Calibri"/>
                <a:cs typeface="Calibri"/>
              </a:rPr>
              <a:t>Η μετ</a:t>
            </a:r>
            <a:r>
              <a:rPr sz="1600" spc="-15" dirty="0">
                <a:latin typeface="Calibri"/>
                <a:cs typeface="Calibri"/>
              </a:rPr>
              <a:t>α</a:t>
            </a:r>
            <a:r>
              <a:rPr sz="1600" spc="-25" dirty="0">
                <a:latin typeface="Calibri"/>
                <a:cs typeface="Calibri"/>
              </a:rPr>
              <a:t>κί</a:t>
            </a:r>
            <a:r>
              <a:rPr sz="1600" spc="-5" dirty="0">
                <a:latin typeface="Calibri"/>
                <a:cs typeface="Calibri"/>
              </a:rPr>
              <a:t>νηση</a:t>
            </a:r>
            <a:r>
              <a:rPr sz="1600" spc="5" dirty="0">
                <a:latin typeface="Calibri"/>
                <a:cs typeface="Calibri"/>
              </a:rPr>
              <a:t> </a:t>
            </a:r>
            <a:r>
              <a:rPr sz="1600" spc="-60" dirty="0">
                <a:latin typeface="Calibri"/>
                <a:cs typeface="Calibri"/>
              </a:rPr>
              <a:t>κ</a:t>
            </a:r>
            <a:r>
              <a:rPr sz="1600" spc="-15" dirty="0">
                <a:latin typeface="Calibri"/>
                <a:cs typeface="Calibri"/>
              </a:rPr>
              <a:t>α</a:t>
            </a:r>
            <a:r>
              <a:rPr sz="1600" spc="-5" dirty="0">
                <a:latin typeface="Calibri"/>
                <a:cs typeface="Calibri"/>
              </a:rPr>
              <a:t>ι</a:t>
            </a:r>
            <a:r>
              <a:rPr sz="1600" spc="10" dirty="0">
                <a:latin typeface="Calibri"/>
                <a:cs typeface="Calibri"/>
              </a:rPr>
              <a:t> </a:t>
            </a:r>
            <a:r>
              <a:rPr sz="1600" spc="-5" dirty="0">
                <a:latin typeface="Calibri"/>
                <a:cs typeface="Calibri"/>
              </a:rPr>
              <a:t>η</a:t>
            </a:r>
            <a:r>
              <a:rPr sz="1600" dirty="0">
                <a:latin typeface="Calibri"/>
                <a:cs typeface="Calibri"/>
              </a:rPr>
              <a:t> </a:t>
            </a:r>
            <a:r>
              <a:rPr sz="1600" spc="-15" dirty="0">
                <a:latin typeface="Calibri"/>
                <a:cs typeface="Calibri"/>
              </a:rPr>
              <a:t>τ</a:t>
            </a:r>
            <a:r>
              <a:rPr sz="1600" spc="-10" dirty="0">
                <a:latin typeface="Calibri"/>
                <a:cs typeface="Calibri"/>
              </a:rPr>
              <a:t>οπο</a:t>
            </a:r>
            <a:r>
              <a:rPr sz="1600" spc="-5" dirty="0">
                <a:latin typeface="Calibri"/>
                <a:cs typeface="Calibri"/>
              </a:rPr>
              <a:t>θέ</a:t>
            </a:r>
            <a:r>
              <a:rPr sz="1600" spc="5" dirty="0">
                <a:latin typeface="Calibri"/>
                <a:cs typeface="Calibri"/>
              </a:rPr>
              <a:t>τ</a:t>
            </a:r>
            <a:r>
              <a:rPr sz="1600" spc="-10" dirty="0">
                <a:latin typeface="Calibri"/>
                <a:cs typeface="Calibri"/>
              </a:rPr>
              <a:t>η</a:t>
            </a:r>
            <a:r>
              <a:rPr sz="1600" spc="-5" dirty="0">
                <a:latin typeface="Calibri"/>
                <a:cs typeface="Calibri"/>
              </a:rPr>
              <a:t>ση</a:t>
            </a:r>
            <a:r>
              <a:rPr sz="1600" spc="30" dirty="0">
                <a:latin typeface="Calibri"/>
                <a:cs typeface="Calibri"/>
              </a:rPr>
              <a:t> </a:t>
            </a:r>
            <a:r>
              <a:rPr sz="1600" spc="-15" dirty="0">
                <a:latin typeface="Calibri"/>
                <a:cs typeface="Calibri"/>
              </a:rPr>
              <a:t>τ</a:t>
            </a:r>
            <a:r>
              <a:rPr sz="1600" spc="-10" dirty="0">
                <a:latin typeface="Calibri"/>
                <a:cs typeface="Calibri"/>
              </a:rPr>
              <a:t>ο</a:t>
            </a:r>
            <a:r>
              <a:rPr sz="1600" spc="-5" dirty="0">
                <a:latin typeface="Calibri"/>
                <a:cs typeface="Calibri"/>
              </a:rPr>
              <a:t>υ</a:t>
            </a:r>
            <a:r>
              <a:rPr sz="1600" dirty="0">
                <a:latin typeface="Calibri"/>
                <a:cs typeface="Calibri"/>
              </a:rPr>
              <a:t>	</a:t>
            </a:r>
            <a:r>
              <a:rPr sz="1600" spc="-10" dirty="0">
                <a:latin typeface="Calibri"/>
                <a:cs typeface="Calibri"/>
              </a:rPr>
              <a:t>1.  σώματος</a:t>
            </a:r>
            <a:r>
              <a:rPr sz="1600" spc="5" dirty="0">
                <a:latin typeface="Calibri"/>
                <a:cs typeface="Calibri"/>
              </a:rPr>
              <a:t> </a:t>
            </a:r>
            <a:r>
              <a:rPr sz="1600" spc="-25" dirty="0">
                <a:latin typeface="Calibri"/>
                <a:cs typeface="Calibri"/>
              </a:rPr>
              <a:t>κάτω</a:t>
            </a:r>
            <a:r>
              <a:rPr sz="1600" spc="20" dirty="0">
                <a:latin typeface="Calibri"/>
                <a:cs typeface="Calibri"/>
              </a:rPr>
              <a:t> </a:t>
            </a:r>
            <a:r>
              <a:rPr sz="1600" spc="-10" dirty="0">
                <a:latin typeface="Calibri"/>
                <a:cs typeface="Calibri"/>
              </a:rPr>
              <a:t>από</a:t>
            </a:r>
            <a:r>
              <a:rPr sz="1600" spc="15" dirty="0">
                <a:latin typeface="Calibri"/>
                <a:cs typeface="Calibri"/>
              </a:rPr>
              <a:t> </a:t>
            </a:r>
            <a:r>
              <a:rPr sz="1600" spc="-20" dirty="0">
                <a:latin typeface="Calibri"/>
                <a:cs typeface="Calibri"/>
              </a:rPr>
              <a:t>την</a:t>
            </a:r>
            <a:r>
              <a:rPr sz="1600" spc="-5" dirty="0">
                <a:latin typeface="Calibri"/>
                <a:cs typeface="Calibri"/>
              </a:rPr>
              <a:t> </a:t>
            </a:r>
            <a:r>
              <a:rPr sz="1600" spc="-15" dirty="0">
                <a:latin typeface="Calibri"/>
                <a:cs typeface="Calibri"/>
              </a:rPr>
              <a:t>μπάλα.</a:t>
            </a:r>
            <a:endParaRPr sz="1600">
              <a:latin typeface="Calibri"/>
              <a:cs typeface="Calibri"/>
            </a:endParaRPr>
          </a:p>
        </p:txBody>
      </p:sp>
      <p:sp>
        <p:nvSpPr>
          <p:cNvPr id="9" name="object 9"/>
          <p:cNvSpPr txBox="1"/>
          <p:nvPr/>
        </p:nvSpPr>
        <p:spPr>
          <a:xfrm>
            <a:off x="5011928" y="2155062"/>
            <a:ext cx="3802379" cy="2561590"/>
          </a:xfrm>
          <a:prstGeom prst="rect">
            <a:avLst/>
          </a:prstGeom>
        </p:spPr>
        <p:txBody>
          <a:bodyPr vert="horz" wrap="square" lIns="0" tIns="12065" rIns="0" bIns="0" rtlCol="0">
            <a:spAutoFit/>
          </a:bodyPr>
          <a:lstStyle/>
          <a:p>
            <a:pPr marL="355600" marR="74295">
              <a:lnSpc>
                <a:spcPct val="100000"/>
              </a:lnSpc>
              <a:spcBef>
                <a:spcPts val="95"/>
              </a:spcBef>
            </a:pPr>
            <a:r>
              <a:rPr sz="1600" spc="-5" dirty="0">
                <a:latin typeface="Calibri"/>
                <a:cs typeface="Calibri"/>
              </a:rPr>
              <a:t>Ο</a:t>
            </a:r>
            <a:r>
              <a:rPr sz="1600" spc="-10" dirty="0">
                <a:latin typeface="Calibri"/>
                <a:cs typeface="Calibri"/>
              </a:rPr>
              <a:t> παίκτης</a:t>
            </a:r>
            <a:r>
              <a:rPr sz="1600" spc="25" dirty="0">
                <a:latin typeface="Calibri"/>
                <a:cs typeface="Calibri"/>
              </a:rPr>
              <a:t> </a:t>
            </a:r>
            <a:r>
              <a:rPr sz="1600" spc="-10" dirty="0">
                <a:latin typeface="Calibri"/>
                <a:cs typeface="Calibri"/>
              </a:rPr>
              <a:t>κρατά</a:t>
            </a:r>
            <a:r>
              <a:rPr sz="1600" spc="25" dirty="0">
                <a:latin typeface="Calibri"/>
                <a:cs typeface="Calibri"/>
              </a:rPr>
              <a:t> </a:t>
            </a:r>
            <a:r>
              <a:rPr sz="1600" spc="-5" dirty="0">
                <a:latin typeface="Calibri"/>
                <a:cs typeface="Calibri"/>
              </a:rPr>
              <a:t>μία</a:t>
            </a:r>
            <a:r>
              <a:rPr sz="1600" spc="-10" dirty="0">
                <a:latin typeface="Calibri"/>
                <a:cs typeface="Calibri"/>
              </a:rPr>
              <a:t> </a:t>
            </a:r>
            <a:r>
              <a:rPr sz="1600" spc="-15" dirty="0">
                <a:latin typeface="Calibri"/>
                <a:cs typeface="Calibri"/>
              </a:rPr>
              <a:t>μπάλα</a:t>
            </a:r>
            <a:r>
              <a:rPr sz="1600" spc="15" dirty="0">
                <a:latin typeface="Calibri"/>
                <a:cs typeface="Calibri"/>
              </a:rPr>
              <a:t> </a:t>
            </a:r>
            <a:r>
              <a:rPr sz="1600" spc="-25" dirty="0">
                <a:latin typeface="Calibri"/>
                <a:cs typeface="Calibri"/>
              </a:rPr>
              <a:t>και</a:t>
            </a:r>
            <a:r>
              <a:rPr sz="1600" spc="10" dirty="0">
                <a:latin typeface="Calibri"/>
                <a:cs typeface="Calibri"/>
              </a:rPr>
              <a:t> </a:t>
            </a:r>
            <a:r>
              <a:rPr sz="1600" spc="-20" dirty="0">
                <a:latin typeface="Calibri"/>
                <a:cs typeface="Calibri"/>
              </a:rPr>
              <a:t>την</a:t>
            </a:r>
            <a:r>
              <a:rPr sz="1600" spc="10" dirty="0">
                <a:latin typeface="Calibri"/>
                <a:cs typeface="Calibri"/>
              </a:rPr>
              <a:t> </a:t>
            </a:r>
            <a:r>
              <a:rPr sz="1600" spc="-5" dirty="0">
                <a:latin typeface="Calibri"/>
                <a:cs typeface="Calibri"/>
              </a:rPr>
              <a:t>πετά </a:t>
            </a:r>
            <a:r>
              <a:rPr sz="1600" spc="-350" dirty="0">
                <a:latin typeface="Calibri"/>
                <a:cs typeface="Calibri"/>
              </a:rPr>
              <a:t> </a:t>
            </a:r>
            <a:r>
              <a:rPr sz="1600" spc="-5" dirty="0">
                <a:latin typeface="Calibri"/>
                <a:cs typeface="Calibri"/>
              </a:rPr>
              <a:t>με</a:t>
            </a:r>
            <a:r>
              <a:rPr sz="1600" spc="-15" dirty="0">
                <a:latin typeface="Calibri"/>
                <a:cs typeface="Calibri"/>
              </a:rPr>
              <a:t> </a:t>
            </a:r>
            <a:r>
              <a:rPr sz="1600" spc="-5" dirty="0">
                <a:latin typeface="Calibri"/>
                <a:cs typeface="Calibri"/>
              </a:rPr>
              <a:t>δύο χέρια,</a:t>
            </a:r>
            <a:r>
              <a:rPr sz="1600" dirty="0">
                <a:latin typeface="Calibri"/>
                <a:cs typeface="Calibri"/>
              </a:rPr>
              <a:t> </a:t>
            </a:r>
            <a:r>
              <a:rPr sz="1600" spc="-20" dirty="0">
                <a:latin typeface="Calibri"/>
                <a:cs typeface="Calibri"/>
              </a:rPr>
              <a:t>κατακόρυφα</a:t>
            </a:r>
            <a:r>
              <a:rPr sz="1600" spc="65" dirty="0">
                <a:latin typeface="Calibri"/>
                <a:cs typeface="Calibri"/>
              </a:rPr>
              <a:t> </a:t>
            </a:r>
            <a:r>
              <a:rPr sz="1600" spc="-5" dirty="0">
                <a:latin typeface="Calibri"/>
                <a:cs typeface="Calibri"/>
              </a:rPr>
              <a:t>προς </a:t>
            </a:r>
            <a:r>
              <a:rPr sz="1600" spc="-10" dirty="0">
                <a:latin typeface="Calibri"/>
                <a:cs typeface="Calibri"/>
              </a:rPr>
              <a:t>τα</a:t>
            </a:r>
            <a:endParaRPr sz="1600">
              <a:latin typeface="Calibri"/>
              <a:cs typeface="Calibri"/>
            </a:endParaRPr>
          </a:p>
          <a:p>
            <a:pPr marL="355600" marR="199390">
              <a:lnSpc>
                <a:spcPct val="100000"/>
              </a:lnSpc>
            </a:pPr>
            <a:r>
              <a:rPr sz="1600" spc="-10" dirty="0">
                <a:latin typeface="Calibri"/>
                <a:cs typeface="Calibri"/>
              </a:rPr>
              <a:t>επάνω.</a:t>
            </a:r>
            <a:r>
              <a:rPr sz="1600" spc="-30" dirty="0">
                <a:latin typeface="Calibri"/>
                <a:cs typeface="Calibri"/>
              </a:rPr>
              <a:t> </a:t>
            </a:r>
            <a:r>
              <a:rPr sz="1600" spc="-5" dirty="0">
                <a:latin typeface="Calibri"/>
                <a:cs typeface="Calibri"/>
              </a:rPr>
              <a:t>Καθώς</a:t>
            </a:r>
            <a:r>
              <a:rPr sz="1600" spc="20" dirty="0">
                <a:latin typeface="Calibri"/>
                <a:cs typeface="Calibri"/>
              </a:rPr>
              <a:t> </a:t>
            </a:r>
            <a:r>
              <a:rPr sz="1600" spc="-5" dirty="0">
                <a:latin typeface="Calibri"/>
                <a:cs typeface="Calibri"/>
              </a:rPr>
              <a:t>η</a:t>
            </a:r>
            <a:r>
              <a:rPr sz="1600" dirty="0">
                <a:latin typeface="Calibri"/>
                <a:cs typeface="Calibri"/>
              </a:rPr>
              <a:t> </a:t>
            </a:r>
            <a:r>
              <a:rPr sz="1600" spc="-15" dirty="0">
                <a:latin typeface="Calibri"/>
                <a:cs typeface="Calibri"/>
              </a:rPr>
              <a:t>μπάλα</a:t>
            </a:r>
            <a:r>
              <a:rPr sz="1600" spc="10" dirty="0">
                <a:latin typeface="Calibri"/>
                <a:cs typeface="Calibri"/>
              </a:rPr>
              <a:t> </a:t>
            </a:r>
            <a:r>
              <a:rPr sz="1600" spc="-10" dirty="0">
                <a:latin typeface="Calibri"/>
                <a:cs typeface="Calibri"/>
              </a:rPr>
              <a:t>κατεβαίνει, </a:t>
            </a:r>
            <a:r>
              <a:rPr sz="1600" spc="-5" dirty="0">
                <a:latin typeface="Calibri"/>
                <a:cs typeface="Calibri"/>
              </a:rPr>
              <a:t> </a:t>
            </a:r>
            <a:r>
              <a:rPr sz="1600" spc="-10" dirty="0">
                <a:latin typeface="Calibri"/>
                <a:cs typeface="Calibri"/>
              </a:rPr>
              <a:t>πηγαίνει</a:t>
            </a:r>
            <a:r>
              <a:rPr sz="1600" spc="-15" dirty="0">
                <a:latin typeface="Calibri"/>
                <a:cs typeface="Calibri"/>
              </a:rPr>
              <a:t> </a:t>
            </a:r>
            <a:r>
              <a:rPr sz="1600" spc="-25" dirty="0">
                <a:latin typeface="Calibri"/>
                <a:cs typeface="Calibri"/>
              </a:rPr>
              <a:t>κάτω</a:t>
            </a:r>
            <a:r>
              <a:rPr sz="1600" spc="5" dirty="0">
                <a:latin typeface="Calibri"/>
                <a:cs typeface="Calibri"/>
              </a:rPr>
              <a:t> </a:t>
            </a:r>
            <a:r>
              <a:rPr sz="1600" spc="-10" dirty="0">
                <a:latin typeface="Calibri"/>
                <a:cs typeface="Calibri"/>
              </a:rPr>
              <a:t>από</a:t>
            </a:r>
            <a:r>
              <a:rPr sz="1600" spc="20" dirty="0">
                <a:latin typeface="Calibri"/>
                <a:cs typeface="Calibri"/>
              </a:rPr>
              <a:t> </a:t>
            </a:r>
            <a:r>
              <a:rPr sz="1600" spc="-15" dirty="0">
                <a:latin typeface="Calibri"/>
                <a:cs typeface="Calibri"/>
              </a:rPr>
              <a:t>αυτήν</a:t>
            </a:r>
            <a:r>
              <a:rPr sz="1600" spc="40" dirty="0">
                <a:latin typeface="Calibri"/>
                <a:cs typeface="Calibri"/>
              </a:rPr>
              <a:t> </a:t>
            </a:r>
            <a:r>
              <a:rPr sz="1600" i="1" spc="-5" dirty="0">
                <a:latin typeface="Calibri"/>
                <a:cs typeface="Calibri"/>
              </a:rPr>
              <a:t>(σημείο</a:t>
            </a:r>
            <a:r>
              <a:rPr sz="1600" i="1" spc="-10" dirty="0">
                <a:latin typeface="Calibri"/>
                <a:cs typeface="Calibri"/>
              </a:rPr>
              <a:t> 1)</a:t>
            </a:r>
            <a:r>
              <a:rPr sz="1600" i="1" spc="20" dirty="0">
                <a:latin typeface="Calibri"/>
                <a:cs typeface="Calibri"/>
              </a:rPr>
              <a:t> </a:t>
            </a:r>
            <a:r>
              <a:rPr sz="1600" spc="-5" dirty="0">
                <a:latin typeface="Calibri"/>
                <a:cs typeface="Calibri"/>
              </a:rPr>
              <a:t>…</a:t>
            </a:r>
            <a:endParaRPr sz="1600">
              <a:latin typeface="Calibri"/>
              <a:cs typeface="Calibri"/>
            </a:endParaRPr>
          </a:p>
          <a:p>
            <a:pPr marL="355600" indent="-342900">
              <a:lnSpc>
                <a:spcPct val="100000"/>
              </a:lnSpc>
              <a:spcBef>
                <a:spcPts val="385"/>
              </a:spcBef>
              <a:buAutoNum type="arabicPeriod" startAt="2"/>
              <a:tabLst>
                <a:tab pos="354965" algn="l"/>
                <a:tab pos="355600" algn="l"/>
              </a:tabLst>
            </a:pPr>
            <a:r>
              <a:rPr sz="1600" spc="-20" dirty="0">
                <a:latin typeface="Calibri"/>
                <a:cs typeface="Calibri"/>
              </a:rPr>
              <a:t>…και</a:t>
            </a:r>
            <a:r>
              <a:rPr sz="1600" spc="-15" dirty="0">
                <a:latin typeface="Calibri"/>
                <a:cs typeface="Calibri"/>
              </a:rPr>
              <a:t> </a:t>
            </a:r>
            <a:r>
              <a:rPr sz="1600" spc="-10" dirty="0">
                <a:latin typeface="Calibri"/>
                <a:cs typeface="Calibri"/>
              </a:rPr>
              <a:t>παίρνοντας</a:t>
            </a:r>
            <a:r>
              <a:rPr sz="1600" spc="15" dirty="0">
                <a:latin typeface="Calibri"/>
                <a:cs typeface="Calibri"/>
              </a:rPr>
              <a:t> </a:t>
            </a:r>
            <a:r>
              <a:rPr sz="1600" spc="-5" dirty="0">
                <a:latin typeface="Calibri"/>
                <a:cs typeface="Calibri"/>
              </a:rPr>
              <a:t>τη</a:t>
            </a:r>
            <a:r>
              <a:rPr sz="1600" spc="10" dirty="0">
                <a:latin typeface="Calibri"/>
                <a:cs typeface="Calibri"/>
              </a:rPr>
              <a:t> </a:t>
            </a:r>
            <a:r>
              <a:rPr sz="1600" dirty="0">
                <a:latin typeface="Calibri"/>
                <a:cs typeface="Calibri"/>
              </a:rPr>
              <a:t>“</a:t>
            </a:r>
            <a:r>
              <a:rPr sz="1600" i="1" dirty="0">
                <a:latin typeface="Calibri"/>
                <a:cs typeface="Calibri"/>
              </a:rPr>
              <a:t>σωστή”</a:t>
            </a:r>
            <a:r>
              <a:rPr sz="1600" i="1" spc="-5" dirty="0">
                <a:latin typeface="Calibri"/>
                <a:cs typeface="Calibri"/>
              </a:rPr>
              <a:t> </a:t>
            </a:r>
            <a:r>
              <a:rPr sz="1600" spc="-10" dirty="0">
                <a:latin typeface="Calibri"/>
                <a:cs typeface="Calibri"/>
              </a:rPr>
              <a:t>θέση</a:t>
            </a:r>
            <a:endParaRPr sz="1600">
              <a:latin typeface="Calibri"/>
              <a:cs typeface="Calibri"/>
            </a:endParaRPr>
          </a:p>
          <a:p>
            <a:pPr marL="355600" marR="5080">
              <a:lnSpc>
                <a:spcPct val="100000"/>
              </a:lnSpc>
            </a:pPr>
            <a:r>
              <a:rPr sz="1600" i="1" spc="-5" dirty="0">
                <a:latin typeface="Calibri"/>
                <a:cs typeface="Calibri"/>
              </a:rPr>
              <a:t>(σημείο</a:t>
            </a:r>
            <a:r>
              <a:rPr sz="1600" i="1" spc="-20" dirty="0">
                <a:latin typeface="Calibri"/>
                <a:cs typeface="Calibri"/>
              </a:rPr>
              <a:t> </a:t>
            </a:r>
            <a:r>
              <a:rPr sz="1600" i="1" spc="-5" dirty="0">
                <a:latin typeface="Calibri"/>
                <a:cs typeface="Calibri"/>
              </a:rPr>
              <a:t>1</a:t>
            </a:r>
            <a:r>
              <a:rPr sz="1600" i="1" dirty="0">
                <a:latin typeface="Calibri"/>
                <a:cs typeface="Calibri"/>
              </a:rPr>
              <a:t> </a:t>
            </a:r>
            <a:r>
              <a:rPr sz="1600" i="1" spc="-10" dirty="0">
                <a:latin typeface="Calibri"/>
                <a:cs typeface="Calibri"/>
              </a:rPr>
              <a:t>&amp;2),</a:t>
            </a:r>
            <a:r>
              <a:rPr sz="1600" i="1" spc="10" dirty="0">
                <a:latin typeface="Calibri"/>
                <a:cs typeface="Calibri"/>
              </a:rPr>
              <a:t> </a:t>
            </a:r>
            <a:r>
              <a:rPr sz="1600" spc="-10" dirty="0">
                <a:latin typeface="Calibri"/>
                <a:cs typeface="Calibri"/>
              </a:rPr>
              <a:t>μεσαία</a:t>
            </a:r>
            <a:r>
              <a:rPr sz="1600" spc="5" dirty="0">
                <a:latin typeface="Calibri"/>
                <a:cs typeface="Calibri"/>
              </a:rPr>
              <a:t> </a:t>
            </a:r>
            <a:r>
              <a:rPr sz="1600" spc="-5" dirty="0">
                <a:latin typeface="Calibri"/>
                <a:cs typeface="Calibri"/>
              </a:rPr>
              <a:t>ή</a:t>
            </a:r>
            <a:r>
              <a:rPr sz="1600" spc="15" dirty="0">
                <a:latin typeface="Calibri"/>
                <a:cs typeface="Calibri"/>
              </a:rPr>
              <a:t> </a:t>
            </a:r>
            <a:r>
              <a:rPr sz="1600" spc="-5" dirty="0">
                <a:latin typeface="Calibri"/>
                <a:cs typeface="Calibri"/>
              </a:rPr>
              <a:t>υψηλή</a:t>
            </a:r>
            <a:r>
              <a:rPr sz="1600" spc="15" dirty="0">
                <a:latin typeface="Calibri"/>
                <a:cs typeface="Calibri"/>
              </a:rPr>
              <a:t> </a:t>
            </a:r>
            <a:r>
              <a:rPr sz="1600" i="1" spc="-10" dirty="0">
                <a:latin typeface="Calibri"/>
                <a:cs typeface="Calibri"/>
              </a:rPr>
              <a:t>(βασικές </a:t>
            </a:r>
            <a:r>
              <a:rPr sz="1600" i="1" spc="-5" dirty="0">
                <a:latin typeface="Calibri"/>
                <a:cs typeface="Calibri"/>
              </a:rPr>
              <a:t> θέσεις: υψηλή, μεσαία, </a:t>
            </a:r>
            <a:r>
              <a:rPr sz="1600" i="1" spc="-10" dirty="0">
                <a:latin typeface="Calibri"/>
                <a:cs typeface="Calibri"/>
              </a:rPr>
              <a:t>χαμηλή) </a:t>
            </a:r>
            <a:r>
              <a:rPr sz="1600" spc="-10" dirty="0">
                <a:latin typeface="Calibri"/>
                <a:cs typeface="Calibri"/>
              </a:rPr>
              <a:t>ανάλογα </a:t>
            </a:r>
            <a:r>
              <a:rPr sz="1600" spc="-350" dirty="0">
                <a:latin typeface="Calibri"/>
                <a:cs typeface="Calibri"/>
              </a:rPr>
              <a:t> </a:t>
            </a:r>
            <a:r>
              <a:rPr sz="1600" spc="-5" dirty="0">
                <a:latin typeface="Calibri"/>
                <a:cs typeface="Calibri"/>
              </a:rPr>
              <a:t>με</a:t>
            </a:r>
            <a:r>
              <a:rPr sz="1600" spc="-15" dirty="0">
                <a:latin typeface="Calibri"/>
                <a:cs typeface="Calibri"/>
              </a:rPr>
              <a:t> </a:t>
            </a:r>
            <a:r>
              <a:rPr sz="1600" spc="-10" dirty="0">
                <a:latin typeface="Calibri"/>
                <a:cs typeface="Calibri"/>
              </a:rPr>
              <a:t>το</a:t>
            </a:r>
            <a:r>
              <a:rPr sz="1600" spc="5" dirty="0">
                <a:latin typeface="Calibri"/>
                <a:cs typeface="Calibri"/>
              </a:rPr>
              <a:t> </a:t>
            </a:r>
            <a:r>
              <a:rPr sz="1600" spc="-5" dirty="0">
                <a:latin typeface="Calibri"/>
                <a:cs typeface="Calibri"/>
              </a:rPr>
              <a:t>ύψος</a:t>
            </a:r>
            <a:r>
              <a:rPr sz="1600" spc="15" dirty="0">
                <a:latin typeface="Calibri"/>
                <a:cs typeface="Calibri"/>
              </a:rPr>
              <a:t> </a:t>
            </a:r>
            <a:r>
              <a:rPr sz="1600" spc="-5" dirty="0">
                <a:latin typeface="Calibri"/>
                <a:cs typeface="Calibri"/>
              </a:rPr>
              <a:t>της</a:t>
            </a:r>
            <a:r>
              <a:rPr sz="1600" spc="10" dirty="0">
                <a:latin typeface="Calibri"/>
                <a:cs typeface="Calibri"/>
              </a:rPr>
              <a:t> </a:t>
            </a:r>
            <a:r>
              <a:rPr sz="1600" spc="-10" dirty="0">
                <a:latin typeface="Calibri"/>
                <a:cs typeface="Calibri"/>
              </a:rPr>
              <a:t>μπάλας,…</a:t>
            </a:r>
            <a:endParaRPr sz="1600">
              <a:latin typeface="Calibri"/>
              <a:cs typeface="Calibri"/>
            </a:endParaRPr>
          </a:p>
          <a:p>
            <a:pPr marL="355600" indent="-342900">
              <a:lnSpc>
                <a:spcPct val="100000"/>
              </a:lnSpc>
              <a:spcBef>
                <a:spcPts val="390"/>
              </a:spcBef>
              <a:buAutoNum type="arabicPeriod" startAt="3"/>
              <a:tabLst>
                <a:tab pos="354965" algn="l"/>
                <a:tab pos="355600" algn="l"/>
              </a:tabLst>
            </a:pPr>
            <a:r>
              <a:rPr sz="1600" spc="-15" dirty="0">
                <a:latin typeface="Calibri"/>
                <a:cs typeface="Calibri"/>
              </a:rPr>
              <a:t>…την </a:t>
            </a:r>
            <a:r>
              <a:rPr sz="1600" spc="-5" dirty="0">
                <a:latin typeface="Calibri"/>
                <a:cs typeface="Calibri"/>
              </a:rPr>
              <a:t>περιμένει</a:t>
            </a:r>
            <a:r>
              <a:rPr sz="1600" spc="-50" dirty="0">
                <a:latin typeface="Calibri"/>
                <a:cs typeface="Calibri"/>
              </a:rPr>
              <a:t> </a:t>
            </a:r>
            <a:r>
              <a:rPr sz="1600" spc="-5" dirty="0">
                <a:latin typeface="Calibri"/>
                <a:cs typeface="Calibri"/>
              </a:rPr>
              <a:t>να</a:t>
            </a:r>
            <a:r>
              <a:rPr sz="1600" spc="5" dirty="0">
                <a:latin typeface="Calibri"/>
                <a:cs typeface="Calibri"/>
              </a:rPr>
              <a:t> </a:t>
            </a:r>
            <a:r>
              <a:rPr sz="1600" spc="-5" dirty="0">
                <a:latin typeface="Calibri"/>
                <a:cs typeface="Calibri"/>
              </a:rPr>
              <a:t>πέσει</a:t>
            </a:r>
            <a:r>
              <a:rPr sz="1600" spc="-30" dirty="0">
                <a:latin typeface="Calibri"/>
                <a:cs typeface="Calibri"/>
              </a:rPr>
              <a:t> </a:t>
            </a:r>
            <a:r>
              <a:rPr sz="1600" spc="-5" dirty="0">
                <a:latin typeface="Calibri"/>
                <a:cs typeface="Calibri"/>
              </a:rPr>
              <a:t>στα</a:t>
            </a:r>
            <a:r>
              <a:rPr sz="1600" spc="10" dirty="0">
                <a:latin typeface="Calibri"/>
                <a:cs typeface="Calibri"/>
              </a:rPr>
              <a:t> </a:t>
            </a:r>
            <a:r>
              <a:rPr sz="1600" spc="-5" dirty="0">
                <a:latin typeface="Calibri"/>
                <a:cs typeface="Calibri"/>
              </a:rPr>
              <a:t>χέρια</a:t>
            </a:r>
            <a:r>
              <a:rPr sz="1600" spc="-10" dirty="0">
                <a:latin typeface="Calibri"/>
                <a:cs typeface="Calibri"/>
              </a:rPr>
              <a:t> του</a:t>
            </a:r>
            <a:endParaRPr sz="1600">
              <a:latin typeface="Calibri"/>
              <a:cs typeface="Calibri"/>
            </a:endParaRPr>
          </a:p>
          <a:p>
            <a:pPr marL="355600">
              <a:lnSpc>
                <a:spcPct val="100000"/>
              </a:lnSpc>
            </a:pPr>
            <a:r>
              <a:rPr sz="1600" i="1" spc="-5" dirty="0">
                <a:latin typeface="Calibri"/>
                <a:cs typeface="Calibri"/>
              </a:rPr>
              <a:t>(σημείο</a:t>
            </a:r>
            <a:r>
              <a:rPr sz="1600" i="1" spc="-50" dirty="0">
                <a:latin typeface="Calibri"/>
                <a:cs typeface="Calibri"/>
              </a:rPr>
              <a:t> </a:t>
            </a:r>
            <a:r>
              <a:rPr sz="1600" i="1" spc="-10" dirty="0">
                <a:latin typeface="Calibri"/>
                <a:cs typeface="Calibri"/>
              </a:rPr>
              <a:t>3).</a:t>
            </a:r>
            <a:endParaRPr sz="1600">
              <a:latin typeface="Calibri"/>
              <a:cs typeface="Calibri"/>
            </a:endParaRPr>
          </a:p>
        </p:txBody>
      </p:sp>
      <p:sp>
        <p:nvSpPr>
          <p:cNvPr id="10" name="object 10"/>
          <p:cNvSpPr txBox="1"/>
          <p:nvPr/>
        </p:nvSpPr>
        <p:spPr>
          <a:xfrm>
            <a:off x="179387" y="274700"/>
            <a:ext cx="8785225" cy="1143000"/>
          </a:xfrm>
          <a:prstGeom prst="rect">
            <a:avLst/>
          </a:prstGeom>
          <a:solidFill>
            <a:srgbClr val="DDD9C3"/>
          </a:solidFill>
          <a:ln w="9525">
            <a:solidFill>
              <a:srgbClr val="000000"/>
            </a:solidFill>
          </a:ln>
        </p:spPr>
        <p:txBody>
          <a:bodyPr vert="horz" wrap="square" lIns="0" tIns="97790" rIns="0" bIns="0" rtlCol="0">
            <a:spAutoFit/>
          </a:bodyPr>
          <a:lstStyle/>
          <a:p>
            <a:pPr marL="1905" algn="ctr">
              <a:lnSpc>
                <a:spcPct val="100000"/>
              </a:lnSpc>
              <a:spcBef>
                <a:spcPts val="770"/>
              </a:spcBef>
            </a:pPr>
            <a:r>
              <a:rPr sz="2000" b="1" dirty="0">
                <a:latin typeface="Calibri"/>
                <a:cs typeface="Calibri"/>
              </a:rPr>
              <a:t>2.</a:t>
            </a:r>
            <a:r>
              <a:rPr sz="2000" b="1" spc="-25" dirty="0">
                <a:latin typeface="Calibri"/>
                <a:cs typeface="Calibri"/>
              </a:rPr>
              <a:t> </a:t>
            </a:r>
            <a:r>
              <a:rPr sz="2000" b="1" spc="-5" dirty="0">
                <a:latin typeface="Calibri"/>
                <a:cs typeface="Calibri"/>
              </a:rPr>
              <a:t>Σημαντικά</a:t>
            </a:r>
            <a:r>
              <a:rPr sz="2000" b="1" spc="-30" dirty="0">
                <a:latin typeface="Calibri"/>
                <a:cs typeface="Calibri"/>
              </a:rPr>
              <a:t> </a:t>
            </a:r>
            <a:r>
              <a:rPr sz="2000" b="1" spc="-5" dirty="0">
                <a:latin typeface="Calibri"/>
                <a:cs typeface="Calibri"/>
              </a:rPr>
              <a:t>σημεία</a:t>
            </a:r>
            <a:r>
              <a:rPr sz="2000" b="1" spc="-30" dirty="0">
                <a:latin typeface="Calibri"/>
                <a:cs typeface="Calibri"/>
              </a:rPr>
              <a:t> </a:t>
            </a:r>
            <a:r>
              <a:rPr sz="2000" b="1" spc="-5" dirty="0">
                <a:latin typeface="Calibri"/>
                <a:cs typeface="Calibri"/>
              </a:rPr>
              <a:t>εκτέλεσης </a:t>
            </a:r>
            <a:r>
              <a:rPr sz="2000" b="1" i="1" dirty="0">
                <a:latin typeface="Calibri"/>
                <a:cs typeface="Calibri"/>
              </a:rPr>
              <a:t>(τεχνική)</a:t>
            </a:r>
            <a:endParaRPr sz="2000">
              <a:latin typeface="Calibri"/>
              <a:cs typeface="Calibri"/>
            </a:endParaRPr>
          </a:p>
          <a:p>
            <a:pPr algn="ctr">
              <a:lnSpc>
                <a:spcPct val="100000"/>
              </a:lnSpc>
            </a:pPr>
            <a:r>
              <a:rPr sz="2000" b="1" dirty="0">
                <a:latin typeface="Calibri"/>
                <a:cs typeface="Calibri"/>
              </a:rPr>
              <a:t>της</a:t>
            </a:r>
            <a:r>
              <a:rPr sz="2000" b="1" spc="-45" dirty="0">
                <a:latin typeface="Calibri"/>
                <a:cs typeface="Calibri"/>
              </a:rPr>
              <a:t> </a:t>
            </a:r>
            <a:r>
              <a:rPr sz="2000" b="1" spc="-10" dirty="0">
                <a:latin typeface="Calibri"/>
                <a:cs typeface="Calibri"/>
              </a:rPr>
              <a:t>πάσας </a:t>
            </a:r>
            <a:r>
              <a:rPr sz="2000" b="1" dirty="0">
                <a:latin typeface="Calibri"/>
                <a:cs typeface="Calibri"/>
              </a:rPr>
              <a:t>μπροστά</a:t>
            </a:r>
            <a:r>
              <a:rPr sz="2000" b="1" spc="-35" dirty="0">
                <a:latin typeface="Calibri"/>
                <a:cs typeface="Calibri"/>
              </a:rPr>
              <a:t> </a:t>
            </a:r>
            <a:r>
              <a:rPr sz="2000" b="1" spc="-5" dirty="0">
                <a:latin typeface="Calibri"/>
                <a:cs typeface="Calibri"/>
              </a:rPr>
              <a:t>με</a:t>
            </a:r>
            <a:r>
              <a:rPr sz="2000" b="1" spc="-15" dirty="0">
                <a:latin typeface="Calibri"/>
                <a:cs typeface="Calibri"/>
              </a:rPr>
              <a:t> </a:t>
            </a:r>
            <a:r>
              <a:rPr sz="2000" b="1" spc="-10" dirty="0">
                <a:latin typeface="Calibri"/>
                <a:cs typeface="Calibri"/>
              </a:rPr>
              <a:t>δάχτυλα</a:t>
            </a:r>
            <a:endParaRPr sz="2000">
              <a:latin typeface="Calibri"/>
              <a:cs typeface="Calibri"/>
            </a:endParaRPr>
          </a:p>
          <a:p>
            <a:pPr algn="ctr">
              <a:lnSpc>
                <a:spcPct val="100000"/>
              </a:lnSpc>
            </a:pPr>
            <a:r>
              <a:rPr sz="2000" b="1" spc="-20" dirty="0">
                <a:latin typeface="Calibri"/>
                <a:cs typeface="Calibri"/>
              </a:rPr>
              <a:t>και</a:t>
            </a:r>
            <a:r>
              <a:rPr sz="2000" b="1" spc="-15" dirty="0">
                <a:latin typeface="Calibri"/>
                <a:cs typeface="Calibri"/>
              </a:rPr>
              <a:t> </a:t>
            </a:r>
            <a:r>
              <a:rPr sz="2000" b="1" dirty="0">
                <a:latin typeface="Calibri"/>
                <a:cs typeface="Calibri"/>
              </a:rPr>
              <a:t>αντίστοιχη</a:t>
            </a:r>
            <a:r>
              <a:rPr sz="2000" b="1" spc="-30" dirty="0">
                <a:latin typeface="Calibri"/>
                <a:cs typeface="Calibri"/>
              </a:rPr>
              <a:t> </a:t>
            </a:r>
            <a:r>
              <a:rPr sz="2000" b="1" spc="-5" dirty="0">
                <a:latin typeface="Calibri"/>
                <a:cs typeface="Calibri"/>
              </a:rPr>
              <a:t>άσκηση</a:t>
            </a:r>
            <a:r>
              <a:rPr sz="2000" b="1" spc="-15" dirty="0">
                <a:latin typeface="Calibri"/>
                <a:cs typeface="Calibri"/>
              </a:rPr>
              <a:t> </a:t>
            </a:r>
            <a:r>
              <a:rPr sz="2000" b="1" spc="-5" dirty="0">
                <a:latin typeface="Calibri"/>
                <a:cs typeface="Calibri"/>
              </a:rPr>
              <a:t>εκμάθησης</a:t>
            </a:r>
            <a:r>
              <a:rPr sz="2000" b="1" spc="-30" dirty="0">
                <a:latin typeface="Calibri"/>
                <a:cs typeface="Calibri"/>
              </a:rPr>
              <a:t> </a:t>
            </a:r>
            <a:r>
              <a:rPr sz="2000" b="1" spc="-5" dirty="0">
                <a:latin typeface="Calibri"/>
                <a:cs typeface="Calibri"/>
              </a:rPr>
              <a:t>για</a:t>
            </a:r>
            <a:r>
              <a:rPr sz="2000" b="1" spc="5" dirty="0">
                <a:latin typeface="Calibri"/>
                <a:cs typeface="Calibri"/>
              </a:rPr>
              <a:t> </a:t>
            </a:r>
            <a:r>
              <a:rPr sz="2000" b="1" spc="-15" dirty="0">
                <a:latin typeface="Calibri"/>
                <a:cs typeface="Calibri"/>
              </a:rPr>
              <a:t>κάθε</a:t>
            </a:r>
            <a:r>
              <a:rPr sz="2000" b="1" spc="-10" dirty="0">
                <a:latin typeface="Calibri"/>
                <a:cs typeface="Calibri"/>
              </a:rPr>
              <a:t> </a:t>
            </a:r>
            <a:r>
              <a:rPr sz="2000" b="1" spc="-5" dirty="0">
                <a:latin typeface="Calibri"/>
                <a:cs typeface="Calibri"/>
              </a:rPr>
              <a:t>σημείο</a:t>
            </a:r>
            <a:endParaRPr sz="2000">
              <a:latin typeface="Calibri"/>
              <a:cs typeface="Calibri"/>
            </a:endParaRPr>
          </a:p>
        </p:txBody>
      </p:sp>
      <p:pic>
        <p:nvPicPr>
          <p:cNvPr id="11" name="object 11"/>
          <p:cNvPicPr/>
          <p:nvPr/>
        </p:nvPicPr>
        <p:blipFill>
          <a:blip r:embed="rId2" cstate="print"/>
          <a:stretch>
            <a:fillRect/>
          </a:stretch>
        </p:blipFill>
        <p:spPr>
          <a:xfrm>
            <a:off x="3779901" y="2133473"/>
            <a:ext cx="1152525" cy="2090801"/>
          </a:xfrm>
          <a:prstGeom prst="rect">
            <a:avLst/>
          </a:prstGeom>
        </p:spPr>
      </p:pic>
      <p:pic>
        <p:nvPicPr>
          <p:cNvPr id="12" name="object 12"/>
          <p:cNvPicPr/>
          <p:nvPr/>
        </p:nvPicPr>
        <p:blipFill>
          <a:blip r:embed="rId3" cstate="print"/>
          <a:stretch>
            <a:fillRect/>
          </a:stretch>
        </p:blipFill>
        <p:spPr>
          <a:xfrm>
            <a:off x="3779901" y="4292536"/>
            <a:ext cx="1223962" cy="19447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1535112"/>
            <a:ext cx="4040504" cy="640080"/>
          </a:xfrm>
          <a:prstGeom prst="rect">
            <a:avLst/>
          </a:prstGeom>
          <a:ln w="9525">
            <a:solidFill>
              <a:srgbClr val="4F81BC"/>
            </a:solidFill>
          </a:ln>
        </p:spPr>
        <p:txBody>
          <a:bodyPr vert="horz" wrap="square" lIns="0" tIns="3175" rIns="0" bIns="0" rtlCol="0">
            <a:spAutoFit/>
          </a:bodyPr>
          <a:lstStyle/>
          <a:p>
            <a:pPr>
              <a:lnSpc>
                <a:spcPct val="100000"/>
              </a:lnSpc>
              <a:spcBef>
                <a:spcPts val="25"/>
              </a:spcBef>
            </a:pPr>
            <a:endParaRPr sz="1850">
              <a:latin typeface="Times New Roman"/>
              <a:cs typeface="Times New Roman"/>
            </a:endParaRPr>
          </a:p>
          <a:p>
            <a:pPr marL="91440">
              <a:lnSpc>
                <a:spcPct val="100000"/>
              </a:lnSpc>
            </a:pPr>
            <a:r>
              <a:rPr sz="2000" b="1" spc="-5" dirty="0">
                <a:latin typeface="Calibri"/>
                <a:cs typeface="Calibri"/>
              </a:rPr>
              <a:t>Σημαντικό</a:t>
            </a:r>
            <a:r>
              <a:rPr sz="2000" b="1" spc="-60" dirty="0">
                <a:latin typeface="Calibri"/>
                <a:cs typeface="Calibri"/>
              </a:rPr>
              <a:t> </a:t>
            </a:r>
            <a:r>
              <a:rPr sz="2000" b="1" spc="-5" dirty="0">
                <a:latin typeface="Calibri"/>
                <a:cs typeface="Calibri"/>
              </a:rPr>
              <a:t>σημείο</a:t>
            </a:r>
            <a:r>
              <a:rPr sz="2000" b="1" spc="-35" dirty="0">
                <a:latin typeface="Calibri"/>
                <a:cs typeface="Calibri"/>
              </a:rPr>
              <a:t> </a:t>
            </a:r>
            <a:r>
              <a:rPr sz="2000" b="1" spc="-5" dirty="0">
                <a:latin typeface="Calibri"/>
                <a:cs typeface="Calibri"/>
              </a:rPr>
              <a:t>Εκτέλεσης</a:t>
            </a:r>
            <a:endParaRPr sz="2000">
              <a:latin typeface="Calibri"/>
              <a:cs typeface="Calibri"/>
            </a:endParaRPr>
          </a:p>
        </p:txBody>
      </p:sp>
      <p:sp>
        <p:nvSpPr>
          <p:cNvPr id="3" name="object 3"/>
          <p:cNvSpPr txBox="1"/>
          <p:nvPr/>
        </p:nvSpPr>
        <p:spPr>
          <a:xfrm>
            <a:off x="457200" y="2174875"/>
            <a:ext cx="4040504" cy="4349750"/>
          </a:xfrm>
          <a:prstGeom prst="rect">
            <a:avLst/>
          </a:prstGeom>
          <a:ln w="9525">
            <a:solidFill>
              <a:srgbClr val="4F81BC"/>
            </a:solidFill>
          </a:ln>
        </p:spPr>
        <p:txBody>
          <a:bodyPr vert="horz" wrap="square" lIns="0" tIns="33655" rIns="0" bIns="0" rtlCol="0">
            <a:spAutoFit/>
          </a:bodyPr>
          <a:lstStyle/>
          <a:p>
            <a:pPr marL="91440">
              <a:lnSpc>
                <a:spcPct val="100000"/>
              </a:lnSpc>
              <a:spcBef>
                <a:spcPts val="265"/>
              </a:spcBef>
            </a:pPr>
            <a:r>
              <a:rPr sz="1600" b="1" spc="-5" dirty="0">
                <a:latin typeface="Calibri"/>
                <a:cs typeface="Calibri"/>
              </a:rPr>
              <a:t>4α)</a:t>
            </a:r>
            <a:r>
              <a:rPr sz="1600" b="1" dirty="0">
                <a:latin typeface="Calibri"/>
                <a:cs typeface="Calibri"/>
              </a:rPr>
              <a:t> </a:t>
            </a:r>
            <a:r>
              <a:rPr sz="1600" spc="-5" dirty="0">
                <a:latin typeface="Calibri"/>
                <a:cs typeface="Calibri"/>
              </a:rPr>
              <a:t>Η</a:t>
            </a:r>
            <a:r>
              <a:rPr sz="1600" spc="-10" dirty="0">
                <a:latin typeface="Calibri"/>
                <a:cs typeface="Calibri"/>
              </a:rPr>
              <a:t> </a:t>
            </a:r>
            <a:r>
              <a:rPr sz="1600" spc="-5" dirty="0">
                <a:latin typeface="Calibri"/>
                <a:cs typeface="Calibri"/>
              </a:rPr>
              <a:t>τοποθέτηση</a:t>
            </a:r>
            <a:r>
              <a:rPr sz="1600" spc="25" dirty="0">
                <a:latin typeface="Calibri"/>
                <a:cs typeface="Calibri"/>
              </a:rPr>
              <a:t> </a:t>
            </a:r>
            <a:r>
              <a:rPr sz="1600" spc="-10" dirty="0">
                <a:latin typeface="Calibri"/>
                <a:cs typeface="Calibri"/>
              </a:rPr>
              <a:t>των </a:t>
            </a:r>
            <a:r>
              <a:rPr sz="1600" spc="-5" dirty="0">
                <a:latin typeface="Calibri"/>
                <a:cs typeface="Calibri"/>
              </a:rPr>
              <a:t>χεριών</a:t>
            </a:r>
            <a:r>
              <a:rPr sz="1600" spc="-10" dirty="0">
                <a:latin typeface="Calibri"/>
                <a:cs typeface="Calibri"/>
              </a:rPr>
              <a:t> </a:t>
            </a:r>
            <a:r>
              <a:rPr sz="1600" spc="-15" dirty="0">
                <a:latin typeface="Calibri"/>
                <a:cs typeface="Calibri"/>
              </a:rPr>
              <a:t>στην</a:t>
            </a:r>
            <a:r>
              <a:rPr sz="1600" spc="5" dirty="0">
                <a:latin typeface="Calibri"/>
                <a:cs typeface="Calibri"/>
              </a:rPr>
              <a:t> </a:t>
            </a:r>
            <a:r>
              <a:rPr sz="1600" spc="-15" dirty="0">
                <a:latin typeface="Calibri"/>
                <a:cs typeface="Calibri"/>
              </a:rPr>
              <a:t>μπάλα</a:t>
            </a:r>
            <a:r>
              <a:rPr sz="1600" spc="10" dirty="0">
                <a:latin typeface="Calibri"/>
                <a:cs typeface="Calibri"/>
              </a:rPr>
              <a:t> </a:t>
            </a:r>
            <a:r>
              <a:rPr sz="1600" spc="-5" dirty="0">
                <a:latin typeface="Calibri"/>
                <a:cs typeface="Calibri"/>
              </a:rPr>
              <a:t>σε</a:t>
            </a:r>
            <a:endParaRPr sz="1600">
              <a:latin typeface="Calibri"/>
              <a:cs typeface="Calibri"/>
            </a:endParaRPr>
          </a:p>
          <a:p>
            <a:pPr marL="434340">
              <a:lnSpc>
                <a:spcPct val="100000"/>
              </a:lnSpc>
            </a:pPr>
            <a:r>
              <a:rPr sz="1600" spc="-10" dirty="0">
                <a:latin typeface="Calibri"/>
                <a:cs typeface="Calibri"/>
              </a:rPr>
              <a:t>τρίγωνο.</a:t>
            </a:r>
            <a:endParaRPr sz="1600">
              <a:latin typeface="Calibri"/>
              <a:cs typeface="Calibri"/>
            </a:endParaRPr>
          </a:p>
          <a:p>
            <a:pPr marL="434340" marR="925830" indent="-343535">
              <a:lnSpc>
                <a:spcPct val="100000"/>
              </a:lnSpc>
              <a:spcBef>
                <a:spcPts val="384"/>
              </a:spcBef>
            </a:pPr>
            <a:r>
              <a:rPr sz="1600" b="1" spc="-5" dirty="0">
                <a:latin typeface="Calibri"/>
                <a:cs typeface="Calibri"/>
              </a:rPr>
              <a:t>4β)</a:t>
            </a:r>
            <a:r>
              <a:rPr sz="1600" b="1" spc="-15" dirty="0">
                <a:latin typeface="Calibri"/>
                <a:cs typeface="Calibri"/>
              </a:rPr>
              <a:t> </a:t>
            </a:r>
            <a:r>
              <a:rPr sz="1600" spc="-10" dirty="0">
                <a:latin typeface="Calibri"/>
                <a:cs typeface="Calibri"/>
              </a:rPr>
              <a:t>Επαφή</a:t>
            </a:r>
            <a:r>
              <a:rPr sz="1600" spc="10" dirty="0">
                <a:latin typeface="Calibri"/>
                <a:cs typeface="Calibri"/>
              </a:rPr>
              <a:t> </a:t>
            </a:r>
            <a:r>
              <a:rPr sz="1600" spc="-10" dirty="0">
                <a:latin typeface="Calibri"/>
                <a:cs typeface="Calibri"/>
              </a:rPr>
              <a:t>/Χτύπημα</a:t>
            </a:r>
            <a:r>
              <a:rPr sz="1600" spc="10" dirty="0">
                <a:latin typeface="Calibri"/>
                <a:cs typeface="Calibri"/>
              </a:rPr>
              <a:t> </a:t>
            </a:r>
            <a:r>
              <a:rPr sz="1600" dirty="0">
                <a:latin typeface="Calibri"/>
                <a:cs typeface="Calibri"/>
              </a:rPr>
              <a:t>στις</a:t>
            </a:r>
            <a:r>
              <a:rPr sz="1600" spc="5" dirty="0">
                <a:latin typeface="Calibri"/>
                <a:cs typeface="Calibri"/>
              </a:rPr>
              <a:t> </a:t>
            </a:r>
            <a:r>
              <a:rPr sz="1600" spc="-10" dirty="0">
                <a:latin typeface="Calibri"/>
                <a:cs typeface="Calibri"/>
              </a:rPr>
              <a:t>άκρες</a:t>
            </a:r>
            <a:r>
              <a:rPr sz="1600" spc="-5" dirty="0">
                <a:latin typeface="Calibri"/>
                <a:cs typeface="Calibri"/>
              </a:rPr>
              <a:t> </a:t>
            </a:r>
            <a:r>
              <a:rPr sz="1600" spc="-10" dirty="0">
                <a:latin typeface="Calibri"/>
                <a:cs typeface="Calibri"/>
              </a:rPr>
              <a:t>των </a:t>
            </a:r>
            <a:r>
              <a:rPr sz="1600" spc="-350" dirty="0">
                <a:latin typeface="Calibri"/>
                <a:cs typeface="Calibri"/>
              </a:rPr>
              <a:t> </a:t>
            </a:r>
            <a:r>
              <a:rPr sz="1600" spc="-15" dirty="0">
                <a:latin typeface="Calibri"/>
                <a:cs typeface="Calibri"/>
              </a:rPr>
              <a:t>δαχτύλων.</a:t>
            </a:r>
            <a:endParaRPr sz="1600">
              <a:latin typeface="Calibri"/>
              <a:cs typeface="Calibri"/>
            </a:endParaRPr>
          </a:p>
        </p:txBody>
      </p:sp>
      <p:sp>
        <p:nvSpPr>
          <p:cNvPr id="4" name="object 4"/>
          <p:cNvSpPr/>
          <p:nvPr/>
        </p:nvSpPr>
        <p:spPr>
          <a:xfrm>
            <a:off x="4645025" y="1535112"/>
            <a:ext cx="4041775" cy="640080"/>
          </a:xfrm>
          <a:custGeom>
            <a:avLst/>
            <a:gdLst/>
            <a:ahLst/>
            <a:cxnLst/>
            <a:rect l="l" t="t" r="r" b="b"/>
            <a:pathLst>
              <a:path w="4041775" h="640080">
                <a:moveTo>
                  <a:pt x="0" y="639762"/>
                </a:moveTo>
                <a:lnTo>
                  <a:pt x="4041775" y="639762"/>
                </a:lnTo>
                <a:lnTo>
                  <a:pt x="4041775" y="0"/>
                </a:lnTo>
                <a:lnTo>
                  <a:pt x="0" y="0"/>
                </a:lnTo>
                <a:lnTo>
                  <a:pt x="0" y="639762"/>
                </a:lnTo>
                <a:close/>
              </a:path>
            </a:pathLst>
          </a:custGeom>
          <a:ln w="9525">
            <a:solidFill>
              <a:srgbClr val="4F81BC"/>
            </a:solidFill>
          </a:ln>
        </p:spPr>
        <p:txBody>
          <a:bodyPr wrap="square" lIns="0" tIns="0" rIns="0" bIns="0" rtlCol="0"/>
          <a:lstStyle/>
          <a:p>
            <a:endParaRPr/>
          </a:p>
        </p:txBody>
      </p:sp>
      <p:sp>
        <p:nvSpPr>
          <p:cNvPr id="5" name="object 5"/>
          <p:cNvSpPr txBox="1"/>
          <p:nvPr/>
        </p:nvSpPr>
        <p:spPr>
          <a:xfrm>
            <a:off x="4724527" y="1795399"/>
            <a:ext cx="3876040"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Calibri"/>
                <a:cs typeface="Calibri"/>
              </a:rPr>
              <a:t>Άσκηση</a:t>
            </a:r>
            <a:r>
              <a:rPr sz="2000" b="1" spc="-35" dirty="0">
                <a:latin typeface="Calibri"/>
                <a:cs typeface="Calibri"/>
              </a:rPr>
              <a:t> </a:t>
            </a:r>
            <a:r>
              <a:rPr sz="2000" b="1" spc="-5" dirty="0">
                <a:latin typeface="Calibri"/>
                <a:cs typeface="Calibri"/>
              </a:rPr>
              <a:t>εκμάθησης</a:t>
            </a:r>
            <a:r>
              <a:rPr sz="2000" b="1" spc="-25" dirty="0">
                <a:latin typeface="Calibri"/>
                <a:cs typeface="Calibri"/>
              </a:rPr>
              <a:t> </a:t>
            </a:r>
            <a:r>
              <a:rPr sz="2000" b="1" spc="-5" dirty="0">
                <a:latin typeface="Calibri"/>
                <a:cs typeface="Calibri"/>
              </a:rPr>
              <a:t>για</a:t>
            </a:r>
            <a:r>
              <a:rPr sz="2000" b="1" dirty="0">
                <a:latin typeface="Calibri"/>
                <a:cs typeface="Calibri"/>
              </a:rPr>
              <a:t> </a:t>
            </a:r>
            <a:r>
              <a:rPr sz="2000" b="1" spc="-15" dirty="0">
                <a:latin typeface="Calibri"/>
                <a:cs typeface="Calibri"/>
              </a:rPr>
              <a:t>κάθε</a:t>
            </a:r>
            <a:r>
              <a:rPr sz="2000" b="1" spc="-20" dirty="0">
                <a:latin typeface="Calibri"/>
                <a:cs typeface="Calibri"/>
              </a:rPr>
              <a:t> </a:t>
            </a:r>
            <a:r>
              <a:rPr sz="2000" b="1" spc="-5" dirty="0">
                <a:latin typeface="Calibri"/>
                <a:cs typeface="Calibri"/>
              </a:rPr>
              <a:t>σημείο</a:t>
            </a:r>
            <a:endParaRPr sz="2000">
              <a:latin typeface="Calibri"/>
              <a:cs typeface="Calibri"/>
            </a:endParaRPr>
          </a:p>
        </p:txBody>
      </p:sp>
      <p:sp>
        <p:nvSpPr>
          <p:cNvPr id="6" name="object 6"/>
          <p:cNvSpPr/>
          <p:nvPr/>
        </p:nvSpPr>
        <p:spPr>
          <a:xfrm>
            <a:off x="4645025" y="2174875"/>
            <a:ext cx="4041775" cy="4349750"/>
          </a:xfrm>
          <a:custGeom>
            <a:avLst/>
            <a:gdLst/>
            <a:ahLst/>
            <a:cxnLst/>
            <a:rect l="l" t="t" r="r" b="b"/>
            <a:pathLst>
              <a:path w="4041775" h="4349750">
                <a:moveTo>
                  <a:pt x="0" y="4349750"/>
                </a:moveTo>
                <a:lnTo>
                  <a:pt x="4041775" y="4349750"/>
                </a:lnTo>
                <a:lnTo>
                  <a:pt x="4041775" y="0"/>
                </a:lnTo>
                <a:lnTo>
                  <a:pt x="0" y="0"/>
                </a:lnTo>
                <a:lnTo>
                  <a:pt x="0" y="4349750"/>
                </a:lnTo>
                <a:close/>
              </a:path>
            </a:pathLst>
          </a:custGeom>
          <a:ln w="9525">
            <a:solidFill>
              <a:srgbClr val="4F81BC"/>
            </a:solidFill>
          </a:ln>
        </p:spPr>
        <p:txBody>
          <a:bodyPr wrap="square" lIns="0" tIns="0" rIns="0" bIns="0" rtlCol="0"/>
          <a:lstStyle/>
          <a:p>
            <a:endParaRPr/>
          </a:p>
        </p:txBody>
      </p:sp>
      <p:sp>
        <p:nvSpPr>
          <p:cNvPr id="7" name="object 7"/>
          <p:cNvSpPr txBox="1"/>
          <p:nvPr/>
        </p:nvSpPr>
        <p:spPr>
          <a:xfrm>
            <a:off x="4724527" y="2196211"/>
            <a:ext cx="3869690" cy="3781425"/>
          </a:xfrm>
          <a:prstGeom prst="rect">
            <a:avLst/>
          </a:prstGeom>
        </p:spPr>
        <p:txBody>
          <a:bodyPr vert="horz" wrap="square" lIns="0" tIns="12065" rIns="0" bIns="0" rtlCol="0">
            <a:spAutoFit/>
          </a:bodyPr>
          <a:lstStyle/>
          <a:p>
            <a:pPr marL="355600" marR="121285" indent="-342900">
              <a:lnSpc>
                <a:spcPct val="100000"/>
              </a:lnSpc>
              <a:spcBef>
                <a:spcPts val="95"/>
              </a:spcBef>
            </a:pPr>
            <a:r>
              <a:rPr sz="1600" b="1" spc="-5" dirty="0">
                <a:latin typeface="Calibri"/>
                <a:cs typeface="Calibri"/>
              </a:rPr>
              <a:t>4α)</a:t>
            </a:r>
            <a:r>
              <a:rPr sz="1600" b="1" spc="5" dirty="0">
                <a:latin typeface="Calibri"/>
                <a:cs typeface="Calibri"/>
              </a:rPr>
              <a:t> </a:t>
            </a:r>
            <a:r>
              <a:rPr sz="1600" spc="-5" dirty="0">
                <a:latin typeface="Calibri"/>
                <a:cs typeface="Calibri"/>
              </a:rPr>
              <a:t>Ο </a:t>
            </a:r>
            <a:r>
              <a:rPr sz="1600" spc="-10" dirty="0">
                <a:latin typeface="Calibri"/>
                <a:cs typeface="Calibri"/>
              </a:rPr>
              <a:t>παίκτης</a:t>
            </a:r>
            <a:r>
              <a:rPr sz="1600" spc="25" dirty="0">
                <a:latin typeface="Calibri"/>
                <a:cs typeface="Calibri"/>
              </a:rPr>
              <a:t> </a:t>
            </a:r>
            <a:r>
              <a:rPr sz="1600" spc="-15" dirty="0">
                <a:latin typeface="Calibri"/>
                <a:cs typeface="Calibri"/>
              </a:rPr>
              <a:t>αφήνει</a:t>
            </a:r>
            <a:r>
              <a:rPr sz="1600" dirty="0">
                <a:latin typeface="Calibri"/>
                <a:cs typeface="Calibri"/>
              </a:rPr>
              <a:t> </a:t>
            </a:r>
            <a:r>
              <a:rPr sz="1600" spc="-20" dirty="0">
                <a:latin typeface="Calibri"/>
                <a:cs typeface="Calibri"/>
              </a:rPr>
              <a:t>την</a:t>
            </a:r>
            <a:r>
              <a:rPr sz="1600" spc="15" dirty="0">
                <a:latin typeface="Calibri"/>
                <a:cs typeface="Calibri"/>
              </a:rPr>
              <a:t> </a:t>
            </a:r>
            <a:r>
              <a:rPr sz="1600" spc="-15" dirty="0">
                <a:latin typeface="Calibri"/>
                <a:cs typeface="Calibri"/>
              </a:rPr>
              <a:t>μπάλα</a:t>
            </a:r>
            <a:r>
              <a:rPr sz="1600" spc="15" dirty="0">
                <a:latin typeface="Calibri"/>
                <a:cs typeface="Calibri"/>
              </a:rPr>
              <a:t> </a:t>
            </a:r>
            <a:r>
              <a:rPr sz="1600" spc="-5" dirty="0">
                <a:latin typeface="Calibri"/>
                <a:cs typeface="Calibri"/>
              </a:rPr>
              <a:t>στο</a:t>
            </a:r>
            <a:r>
              <a:rPr sz="1600" spc="5" dirty="0">
                <a:latin typeface="Calibri"/>
                <a:cs typeface="Calibri"/>
              </a:rPr>
              <a:t> </a:t>
            </a:r>
            <a:r>
              <a:rPr sz="1600" spc="-10" dirty="0">
                <a:latin typeface="Calibri"/>
                <a:cs typeface="Calibri"/>
              </a:rPr>
              <a:t>έδαφος </a:t>
            </a:r>
            <a:r>
              <a:rPr sz="1600" spc="-345" dirty="0">
                <a:latin typeface="Calibri"/>
                <a:cs typeface="Calibri"/>
              </a:rPr>
              <a:t> </a:t>
            </a:r>
            <a:r>
              <a:rPr sz="1600" spc="-25" dirty="0">
                <a:latin typeface="Calibri"/>
                <a:cs typeface="Calibri"/>
              </a:rPr>
              <a:t>και</a:t>
            </a:r>
            <a:r>
              <a:rPr sz="1600" spc="-5" dirty="0">
                <a:latin typeface="Calibri"/>
                <a:cs typeface="Calibri"/>
              </a:rPr>
              <a:t> έρχεται </a:t>
            </a:r>
            <a:r>
              <a:rPr sz="1600" dirty="0">
                <a:latin typeface="Calibri"/>
                <a:cs typeface="Calibri"/>
              </a:rPr>
              <a:t>στη</a:t>
            </a:r>
            <a:r>
              <a:rPr sz="1600" spc="-5" dirty="0">
                <a:latin typeface="Calibri"/>
                <a:cs typeface="Calibri"/>
              </a:rPr>
              <a:t> </a:t>
            </a:r>
            <a:r>
              <a:rPr sz="1600" spc="-10" dirty="0">
                <a:latin typeface="Calibri"/>
                <a:cs typeface="Calibri"/>
              </a:rPr>
              <a:t>χαμηλή</a:t>
            </a:r>
            <a:r>
              <a:rPr sz="1600" spc="10" dirty="0">
                <a:latin typeface="Calibri"/>
                <a:cs typeface="Calibri"/>
              </a:rPr>
              <a:t> </a:t>
            </a:r>
            <a:r>
              <a:rPr sz="1600" spc="-10" dirty="0">
                <a:latin typeface="Calibri"/>
                <a:cs typeface="Calibri"/>
              </a:rPr>
              <a:t>θέση</a:t>
            </a:r>
            <a:r>
              <a:rPr sz="1600" dirty="0">
                <a:latin typeface="Calibri"/>
                <a:cs typeface="Calibri"/>
              </a:rPr>
              <a:t> </a:t>
            </a:r>
            <a:r>
              <a:rPr sz="1600" spc="-5" dirty="0">
                <a:latin typeface="Calibri"/>
                <a:cs typeface="Calibri"/>
              </a:rPr>
              <a:t>μπροστά </a:t>
            </a:r>
            <a:r>
              <a:rPr sz="1600" dirty="0">
                <a:latin typeface="Calibri"/>
                <a:cs typeface="Calibri"/>
              </a:rPr>
              <a:t> </a:t>
            </a:r>
            <a:r>
              <a:rPr sz="1600" spc="-5" dirty="0">
                <a:latin typeface="Calibri"/>
                <a:cs typeface="Calibri"/>
              </a:rPr>
              <a:t>της.</a:t>
            </a:r>
            <a:r>
              <a:rPr sz="1600" dirty="0">
                <a:latin typeface="Calibri"/>
                <a:cs typeface="Calibri"/>
              </a:rPr>
              <a:t> </a:t>
            </a:r>
            <a:r>
              <a:rPr sz="1600" spc="-20" dirty="0">
                <a:latin typeface="Calibri"/>
                <a:cs typeface="Calibri"/>
              </a:rPr>
              <a:t>Τοποθετεί</a:t>
            </a:r>
            <a:r>
              <a:rPr sz="1600" spc="5" dirty="0">
                <a:latin typeface="Calibri"/>
                <a:cs typeface="Calibri"/>
              </a:rPr>
              <a:t> </a:t>
            </a:r>
            <a:r>
              <a:rPr sz="1600" spc="-10" dirty="0">
                <a:latin typeface="Calibri"/>
                <a:cs typeface="Calibri"/>
              </a:rPr>
              <a:t>τα</a:t>
            </a:r>
            <a:r>
              <a:rPr sz="1600" spc="-5" dirty="0">
                <a:latin typeface="Calibri"/>
                <a:cs typeface="Calibri"/>
              </a:rPr>
              <a:t> χέρια</a:t>
            </a:r>
            <a:r>
              <a:rPr sz="1600" spc="-10" dirty="0">
                <a:latin typeface="Calibri"/>
                <a:cs typeface="Calibri"/>
              </a:rPr>
              <a:t> του</a:t>
            </a:r>
            <a:r>
              <a:rPr sz="1600" spc="5" dirty="0">
                <a:latin typeface="Calibri"/>
                <a:cs typeface="Calibri"/>
              </a:rPr>
              <a:t> </a:t>
            </a:r>
            <a:r>
              <a:rPr sz="1600" spc="-10" dirty="0">
                <a:latin typeface="Calibri"/>
                <a:cs typeface="Calibri"/>
              </a:rPr>
              <a:t>επάνω</a:t>
            </a:r>
            <a:r>
              <a:rPr sz="1600" spc="-5" dirty="0">
                <a:latin typeface="Calibri"/>
                <a:cs typeface="Calibri"/>
              </a:rPr>
              <a:t> </a:t>
            </a:r>
            <a:r>
              <a:rPr sz="1600" spc="-15" dirty="0">
                <a:latin typeface="Calibri"/>
                <a:cs typeface="Calibri"/>
              </a:rPr>
              <a:t>στην </a:t>
            </a:r>
            <a:r>
              <a:rPr sz="1600" spc="-10" dirty="0">
                <a:latin typeface="Calibri"/>
                <a:cs typeface="Calibri"/>
              </a:rPr>
              <a:t> </a:t>
            </a:r>
            <a:r>
              <a:rPr sz="1600" spc="-15" dirty="0">
                <a:latin typeface="Calibri"/>
                <a:cs typeface="Calibri"/>
              </a:rPr>
              <a:t>μπάλα</a:t>
            </a:r>
            <a:r>
              <a:rPr sz="1600" spc="-5" dirty="0">
                <a:latin typeface="Calibri"/>
                <a:cs typeface="Calibri"/>
              </a:rPr>
              <a:t> έτσι</a:t>
            </a:r>
            <a:r>
              <a:rPr sz="1600" spc="-10" dirty="0">
                <a:latin typeface="Calibri"/>
                <a:cs typeface="Calibri"/>
              </a:rPr>
              <a:t> </a:t>
            </a:r>
            <a:r>
              <a:rPr sz="1600" dirty="0">
                <a:latin typeface="Calibri"/>
                <a:cs typeface="Calibri"/>
              </a:rPr>
              <a:t>ώστε</a:t>
            </a:r>
            <a:r>
              <a:rPr sz="1600" spc="-10" dirty="0">
                <a:latin typeface="Calibri"/>
                <a:cs typeface="Calibri"/>
              </a:rPr>
              <a:t> </a:t>
            </a:r>
            <a:r>
              <a:rPr sz="1600" spc="-5" dirty="0">
                <a:latin typeface="Calibri"/>
                <a:cs typeface="Calibri"/>
              </a:rPr>
              <a:t>οι</a:t>
            </a:r>
            <a:r>
              <a:rPr sz="1600" spc="10" dirty="0">
                <a:latin typeface="Calibri"/>
                <a:cs typeface="Calibri"/>
              </a:rPr>
              <a:t> </a:t>
            </a:r>
            <a:r>
              <a:rPr sz="1600" spc="-5" dirty="0">
                <a:latin typeface="Calibri"/>
                <a:cs typeface="Calibri"/>
              </a:rPr>
              <a:t>δείκτες</a:t>
            </a:r>
            <a:r>
              <a:rPr sz="1600" spc="-15" dirty="0">
                <a:latin typeface="Calibri"/>
                <a:cs typeface="Calibri"/>
              </a:rPr>
              <a:t> </a:t>
            </a:r>
            <a:r>
              <a:rPr sz="1600" spc="-25" dirty="0">
                <a:latin typeface="Calibri"/>
                <a:cs typeface="Calibri"/>
              </a:rPr>
              <a:t>και</a:t>
            </a:r>
            <a:r>
              <a:rPr sz="1600" spc="10" dirty="0">
                <a:latin typeface="Calibri"/>
                <a:cs typeface="Calibri"/>
              </a:rPr>
              <a:t> </a:t>
            </a:r>
            <a:r>
              <a:rPr sz="1600" spc="-10" dirty="0">
                <a:latin typeface="Calibri"/>
                <a:cs typeface="Calibri"/>
              </a:rPr>
              <a:t>οι</a:t>
            </a:r>
            <a:endParaRPr sz="1600">
              <a:latin typeface="Calibri"/>
              <a:cs typeface="Calibri"/>
            </a:endParaRPr>
          </a:p>
          <a:p>
            <a:pPr marL="355600" marR="208279">
              <a:lnSpc>
                <a:spcPct val="100000"/>
              </a:lnSpc>
            </a:pPr>
            <a:r>
              <a:rPr sz="1600" spc="-5" dirty="0">
                <a:latin typeface="Calibri"/>
                <a:cs typeface="Calibri"/>
              </a:rPr>
              <a:t>αντίχειρες</a:t>
            </a:r>
            <a:r>
              <a:rPr sz="1600" spc="-40" dirty="0">
                <a:latin typeface="Calibri"/>
                <a:cs typeface="Calibri"/>
              </a:rPr>
              <a:t> </a:t>
            </a:r>
            <a:r>
              <a:rPr sz="1600" spc="-5" dirty="0">
                <a:latin typeface="Calibri"/>
                <a:cs typeface="Calibri"/>
              </a:rPr>
              <a:t>να</a:t>
            </a:r>
            <a:r>
              <a:rPr sz="1600" spc="-10" dirty="0">
                <a:latin typeface="Calibri"/>
                <a:cs typeface="Calibri"/>
              </a:rPr>
              <a:t> αφήνουν</a:t>
            </a:r>
            <a:r>
              <a:rPr sz="1600" spc="20" dirty="0">
                <a:latin typeface="Calibri"/>
                <a:cs typeface="Calibri"/>
              </a:rPr>
              <a:t> </a:t>
            </a:r>
            <a:r>
              <a:rPr sz="1600" spc="-10" dirty="0">
                <a:latin typeface="Calibri"/>
                <a:cs typeface="Calibri"/>
              </a:rPr>
              <a:t>μεταξύ</a:t>
            </a:r>
            <a:r>
              <a:rPr sz="1600" dirty="0">
                <a:latin typeface="Calibri"/>
                <a:cs typeface="Calibri"/>
              </a:rPr>
              <a:t> </a:t>
            </a:r>
            <a:r>
              <a:rPr sz="1600" spc="-10" dirty="0">
                <a:latin typeface="Calibri"/>
                <a:cs typeface="Calibri"/>
              </a:rPr>
              <a:t>τους</a:t>
            </a:r>
            <a:r>
              <a:rPr sz="1600" dirty="0">
                <a:latin typeface="Calibri"/>
                <a:cs typeface="Calibri"/>
              </a:rPr>
              <a:t> </a:t>
            </a:r>
            <a:r>
              <a:rPr sz="1600" spc="-5" dirty="0">
                <a:latin typeface="Calibri"/>
                <a:cs typeface="Calibri"/>
              </a:rPr>
              <a:t>ένα </a:t>
            </a:r>
            <a:r>
              <a:rPr sz="1600" spc="-350" dirty="0">
                <a:latin typeface="Calibri"/>
                <a:cs typeface="Calibri"/>
              </a:rPr>
              <a:t> </a:t>
            </a:r>
            <a:r>
              <a:rPr sz="1600" spc="-10" dirty="0">
                <a:latin typeface="Calibri"/>
                <a:cs typeface="Calibri"/>
              </a:rPr>
              <a:t>άνοιγμα</a:t>
            </a:r>
            <a:r>
              <a:rPr sz="1600" spc="10" dirty="0">
                <a:latin typeface="Calibri"/>
                <a:cs typeface="Calibri"/>
              </a:rPr>
              <a:t> </a:t>
            </a:r>
            <a:r>
              <a:rPr sz="1600" spc="-5" dirty="0">
                <a:latin typeface="Calibri"/>
                <a:cs typeface="Calibri"/>
              </a:rPr>
              <a:t>στο</a:t>
            </a:r>
            <a:r>
              <a:rPr sz="1600" spc="5" dirty="0">
                <a:latin typeface="Calibri"/>
                <a:cs typeface="Calibri"/>
              </a:rPr>
              <a:t> </a:t>
            </a:r>
            <a:r>
              <a:rPr sz="1600" spc="-10" dirty="0">
                <a:latin typeface="Calibri"/>
                <a:cs typeface="Calibri"/>
              </a:rPr>
              <a:t>σχήμα</a:t>
            </a:r>
            <a:r>
              <a:rPr sz="1600" spc="10" dirty="0">
                <a:latin typeface="Calibri"/>
                <a:cs typeface="Calibri"/>
              </a:rPr>
              <a:t> </a:t>
            </a:r>
            <a:r>
              <a:rPr sz="1600" spc="-10" dirty="0">
                <a:latin typeface="Calibri"/>
                <a:cs typeface="Calibri"/>
              </a:rPr>
              <a:t>του</a:t>
            </a:r>
            <a:r>
              <a:rPr sz="1600" spc="5" dirty="0">
                <a:latin typeface="Calibri"/>
                <a:cs typeface="Calibri"/>
              </a:rPr>
              <a:t> </a:t>
            </a:r>
            <a:r>
              <a:rPr sz="1600" spc="-10" dirty="0">
                <a:latin typeface="Calibri"/>
                <a:cs typeface="Calibri"/>
              </a:rPr>
              <a:t>τριγώνου…</a:t>
            </a:r>
            <a:endParaRPr sz="1600">
              <a:latin typeface="Calibri"/>
              <a:cs typeface="Calibri"/>
            </a:endParaRPr>
          </a:p>
          <a:p>
            <a:pPr marL="355600" marR="5080" indent="-342900">
              <a:lnSpc>
                <a:spcPct val="100000"/>
              </a:lnSpc>
              <a:spcBef>
                <a:spcPts val="390"/>
              </a:spcBef>
            </a:pPr>
            <a:r>
              <a:rPr sz="1600" b="1" spc="-5" dirty="0">
                <a:latin typeface="Calibri"/>
                <a:cs typeface="Calibri"/>
              </a:rPr>
              <a:t>4β)</a:t>
            </a:r>
            <a:r>
              <a:rPr sz="1600" b="1" spc="15" dirty="0">
                <a:latin typeface="Calibri"/>
                <a:cs typeface="Calibri"/>
              </a:rPr>
              <a:t> </a:t>
            </a:r>
            <a:r>
              <a:rPr sz="1600" spc="-15" dirty="0">
                <a:latin typeface="Calibri"/>
                <a:cs typeface="Calibri"/>
              </a:rPr>
              <a:t>…Σηκώνει</a:t>
            </a:r>
            <a:r>
              <a:rPr sz="1600" dirty="0">
                <a:latin typeface="Calibri"/>
                <a:cs typeface="Calibri"/>
              </a:rPr>
              <a:t> </a:t>
            </a:r>
            <a:r>
              <a:rPr sz="1600" spc="-20" dirty="0">
                <a:latin typeface="Calibri"/>
                <a:cs typeface="Calibri"/>
              </a:rPr>
              <a:t>την</a:t>
            </a:r>
            <a:r>
              <a:rPr sz="1600" spc="-5" dirty="0">
                <a:latin typeface="Calibri"/>
                <a:cs typeface="Calibri"/>
              </a:rPr>
              <a:t> </a:t>
            </a:r>
            <a:r>
              <a:rPr sz="1600" spc="-15" dirty="0">
                <a:latin typeface="Calibri"/>
                <a:cs typeface="Calibri"/>
              </a:rPr>
              <a:t>μπάλα</a:t>
            </a:r>
            <a:r>
              <a:rPr sz="1600" spc="30" dirty="0">
                <a:latin typeface="Calibri"/>
                <a:cs typeface="Calibri"/>
              </a:rPr>
              <a:t> </a:t>
            </a:r>
            <a:r>
              <a:rPr sz="1600" spc="-10" dirty="0">
                <a:latin typeface="Calibri"/>
                <a:cs typeface="Calibri"/>
              </a:rPr>
              <a:t>από</a:t>
            </a:r>
            <a:r>
              <a:rPr sz="1600" spc="25" dirty="0">
                <a:latin typeface="Calibri"/>
                <a:cs typeface="Calibri"/>
              </a:rPr>
              <a:t> </a:t>
            </a:r>
            <a:r>
              <a:rPr sz="1600" spc="-10" dirty="0">
                <a:latin typeface="Calibri"/>
                <a:cs typeface="Calibri"/>
              </a:rPr>
              <a:t>το</a:t>
            </a:r>
            <a:r>
              <a:rPr sz="1600" spc="5" dirty="0">
                <a:latin typeface="Calibri"/>
                <a:cs typeface="Calibri"/>
              </a:rPr>
              <a:t> </a:t>
            </a:r>
            <a:r>
              <a:rPr sz="1600" spc="-10" dirty="0">
                <a:latin typeface="Calibri"/>
                <a:cs typeface="Calibri"/>
              </a:rPr>
              <a:t>έδαφος</a:t>
            </a:r>
            <a:r>
              <a:rPr sz="1600" spc="10" dirty="0">
                <a:latin typeface="Calibri"/>
                <a:cs typeface="Calibri"/>
              </a:rPr>
              <a:t> </a:t>
            </a:r>
            <a:r>
              <a:rPr sz="1600" spc="-25" dirty="0">
                <a:latin typeface="Calibri"/>
                <a:cs typeface="Calibri"/>
              </a:rPr>
              <a:t>και </a:t>
            </a:r>
            <a:r>
              <a:rPr sz="1600" spc="-20" dirty="0">
                <a:latin typeface="Calibri"/>
                <a:cs typeface="Calibri"/>
              </a:rPr>
              <a:t> την</a:t>
            </a:r>
            <a:r>
              <a:rPr sz="1600" spc="-10" dirty="0">
                <a:latin typeface="Calibri"/>
                <a:cs typeface="Calibri"/>
              </a:rPr>
              <a:t> αφήνει</a:t>
            </a:r>
            <a:r>
              <a:rPr sz="1600" spc="-15" dirty="0">
                <a:latin typeface="Calibri"/>
                <a:cs typeface="Calibri"/>
              </a:rPr>
              <a:t> </a:t>
            </a:r>
            <a:r>
              <a:rPr sz="1600" spc="-5" dirty="0">
                <a:latin typeface="Calibri"/>
                <a:cs typeface="Calibri"/>
              </a:rPr>
              <a:t>να</a:t>
            </a:r>
            <a:r>
              <a:rPr sz="1600" dirty="0">
                <a:latin typeface="Calibri"/>
                <a:cs typeface="Calibri"/>
              </a:rPr>
              <a:t> </a:t>
            </a:r>
            <a:r>
              <a:rPr sz="1600" spc="-10" dirty="0">
                <a:latin typeface="Calibri"/>
                <a:cs typeface="Calibri"/>
              </a:rPr>
              <a:t>καθίσει επάνω</a:t>
            </a:r>
            <a:r>
              <a:rPr sz="1600" spc="-5" dirty="0">
                <a:latin typeface="Calibri"/>
                <a:cs typeface="Calibri"/>
              </a:rPr>
              <a:t> στα</a:t>
            </a:r>
            <a:r>
              <a:rPr sz="1600" spc="10" dirty="0">
                <a:latin typeface="Calibri"/>
                <a:cs typeface="Calibri"/>
              </a:rPr>
              <a:t> </a:t>
            </a:r>
            <a:r>
              <a:rPr sz="1600" spc="-5" dirty="0">
                <a:latin typeface="Calibri"/>
                <a:cs typeface="Calibri"/>
              </a:rPr>
              <a:t>χέρια </a:t>
            </a:r>
            <a:r>
              <a:rPr sz="1600" dirty="0">
                <a:latin typeface="Calibri"/>
                <a:cs typeface="Calibri"/>
              </a:rPr>
              <a:t> </a:t>
            </a:r>
            <a:r>
              <a:rPr sz="1600" spc="-10" dirty="0">
                <a:latin typeface="Calibri"/>
                <a:cs typeface="Calibri"/>
              </a:rPr>
              <a:t>του </a:t>
            </a:r>
            <a:r>
              <a:rPr sz="1600" dirty="0">
                <a:latin typeface="Calibri"/>
                <a:cs typeface="Calibri"/>
              </a:rPr>
              <a:t>στις </a:t>
            </a:r>
            <a:r>
              <a:rPr sz="1600" spc="-10" dirty="0">
                <a:latin typeface="Calibri"/>
                <a:cs typeface="Calibri"/>
              </a:rPr>
              <a:t>άκρες</a:t>
            </a:r>
            <a:r>
              <a:rPr sz="1600" spc="5" dirty="0">
                <a:latin typeface="Calibri"/>
                <a:cs typeface="Calibri"/>
              </a:rPr>
              <a:t> </a:t>
            </a:r>
            <a:r>
              <a:rPr sz="1600" spc="-10" dirty="0">
                <a:latin typeface="Calibri"/>
                <a:cs typeface="Calibri"/>
              </a:rPr>
              <a:t>των</a:t>
            </a:r>
            <a:r>
              <a:rPr sz="1600" spc="-5" dirty="0">
                <a:latin typeface="Calibri"/>
                <a:cs typeface="Calibri"/>
              </a:rPr>
              <a:t> </a:t>
            </a:r>
            <a:r>
              <a:rPr sz="1600" spc="-15" dirty="0">
                <a:latin typeface="Calibri"/>
                <a:cs typeface="Calibri"/>
              </a:rPr>
              <a:t>δαχτύλων,</a:t>
            </a:r>
            <a:r>
              <a:rPr sz="1600" spc="5" dirty="0">
                <a:latin typeface="Calibri"/>
                <a:cs typeface="Calibri"/>
              </a:rPr>
              <a:t> </a:t>
            </a:r>
            <a:r>
              <a:rPr sz="1600" spc="-5" dirty="0">
                <a:latin typeface="Calibri"/>
                <a:cs typeface="Calibri"/>
              </a:rPr>
              <a:t>στρέφοντας </a:t>
            </a:r>
            <a:r>
              <a:rPr sz="1600" spc="-350" dirty="0">
                <a:latin typeface="Calibri"/>
                <a:cs typeface="Calibri"/>
              </a:rPr>
              <a:t> </a:t>
            </a:r>
            <a:r>
              <a:rPr sz="1600" spc="-10" dirty="0">
                <a:latin typeface="Calibri"/>
                <a:cs typeface="Calibri"/>
              </a:rPr>
              <a:t>τους </a:t>
            </a:r>
            <a:r>
              <a:rPr sz="1600" spc="-15" dirty="0">
                <a:latin typeface="Calibri"/>
                <a:cs typeface="Calibri"/>
              </a:rPr>
              <a:t>καρπούς</a:t>
            </a:r>
            <a:r>
              <a:rPr sz="1600" spc="20" dirty="0">
                <a:latin typeface="Calibri"/>
                <a:cs typeface="Calibri"/>
              </a:rPr>
              <a:t> </a:t>
            </a:r>
            <a:r>
              <a:rPr sz="1600" spc="-25" dirty="0">
                <a:latin typeface="Calibri"/>
                <a:cs typeface="Calibri"/>
              </a:rPr>
              <a:t>και</a:t>
            </a:r>
            <a:r>
              <a:rPr sz="1600" spc="5" dirty="0">
                <a:latin typeface="Calibri"/>
                <a:cs typeface="Calibri"/>
              </a:rPr>
              <a:t> </a:t>
            </a:r>
            <a:r>
              <a:rPr sz="1600" spc="-10" dirty="0">
                <a:latin typeface="Calibri"/>
                <a:cs typeface="Calibri"/>
              </a:rPr>
              <a:t>τους</a:t>
            </a:r>
            <a:r>
              <a:rPr sz="1600" spc="5" dirty="0">
                <a:latin typeface="Calibri"/>
                <a:cs typeface="Calibri"/>
              </a:rPr>
              <a:t> </a:t>
            </a:r>
            <a:r>
              <a:rPr sz="1600" spc="-5" dirty="0">
                <a:latin typeface="Calibri"/>
                <a:cs typeface="Calibri"/>
              </a:rPr>
              <a:t>δείκτες</a:t>
            </a:r>
            <a:r>
              <a:rPr sz="1600" spc="-10" dirty="0">
                <a:latin typeface="Calibri"/>
                <a:cs typeface="Calibri"/>
              </a:rPr>
              <a:t> </a:t>
            </a:r>
            <a:r>
              <a:rPr sz="1600" spc="-5" dirty="0">
                <a:latin typeface="Calibri"/>
                <a:cs typeface="Calibri"/>
              </a:rPr>
              <a:t>προς</a:t>
            </a:r>
            <a:r>
              <a:rPr sz="1600" spc="5" dirty="0">
                <a:latin typeface="Calibri"/>
                <a:cs typeface="Calibri"/>
              </a:rPr>
              <a:t> </a:t>
            </a:r>
            <a:r>
              <a:rPr sz="1600" spc="-10" dirty="0">
                <a:latin typeface="Calibri"/>
                <a:cs typeface="Calibri"/>
              </a:rPr>
              <a:t>το</a:t>
            </a:r>
            <a:endParaRPr sz="1600">
              <a:latin typeface="Calibri"/>
              <a:cs typeface="Calibri"/>
            </a:endParaRPr>
          </a:p>
          <a:p>
            <a:pPr marL="355600">
              <a:lnSpc>
                <a:spcPct val="100000"/>
              </a:lnSpc>
            </a:pPr>
            <a:r>
              <a:rPr sz="1600" spc="-5" dirty="0">
                <a:latin typeface="Calibri"/>
                <a:cs typeface="Calibri"/>
              </a:rPr>
              <a:t>μέτωπό</a:t>
            </a:r>
            <a:r>
              <a:rPr sz="1600" spc="-35" dirty="0">
                <a:latin typeface="Calibri"/>
                <a:cs typeface="Calibri"/>
              </a:rPr>
              <a:t> </a:t>
            </a:r>
            <a:r>
              <a:rPr sz="1600" spc="-10" dirty="0">
                <a:latin typeface="Calibri"/>
                <a:cs typeface="Calibri"/>
              </a:rPr>
              <a:t>του…</a:t>
            </a:r>
            <a:endParaRPr sz="1600">
              <a:latin typeface="Calibri"/>
              <a:cs typeface="Calibri"/>
            </a:endParaRPr>
          </a:p>
          <a:p>
            <a:pPr marL="355600" marR="455930" indent="-342900">
              <a:lnSpc>
                <a:spcPct val="100000"/>
              </a:lnSpc>
              <a:spcBef>
                <a:spcPts val="385"/>
              </a:spcBef>
            </a:pPr>
            <a:r>
              <a:rPr sz="1600" b="1" spc="-5" dirty="0">
                <a:latin typeface="Calibri"/>
                <a:cs typeface="Calibri"/>
              </a:rPr>
              <a:t>4β)</a:t>
            </a:r>
            <a:r>
              <a:rPr sz="1600" b="1" spc="-15" dirty="0">
                <a:latin typeface="Calibri"/>
                <a:cs typeface="Calibri"/>
              </a:rPr>
              <a:t> </a:t>
            </a:r>
            <a:r>
              <a:rPr sz="1600" spc="-10" dirty="0">
                <a:latin typeface="Calibri"/>
                <a:cs typeface="Calibri"/>
              </a:rPr>
              <a:t>…Σε</a:t>
            </a:r>
            <a:r>
              <a:rPr sz="1600" spc="-5" dirty="0">
                <a:latin typeface="Calibri"/>
                <a:cs typeface="Calibri"/>
              </a:rPr>
              <a:t> ψηλή</a:t>
            </a:r>
            <a:r>
              <a:rPr sz="1600" spc="15" dirty="0">
                <a:latin typeface="Calibri"/>
                <a:cs typeface="Calibri"/>
              </a:rPr>
              <a:t> </a:t>
            </a:r>
            <a:r>
              <a:rPr sz="1600" spc="-10" dirty="0">
                <a:latin typeface="Calibri"/>
                <a:cs typeface="Calibri"/>
              </a:rPr>
              <a:t>θέση,</a:t>
            </a:r>
            <a:r>
              <a:rPr sz="1600" spc="-5" dirty="0">
                <a:latin typeface="Calibri"/>
                <a:cs typeface="Calibri"/>
              </a:rPr>
              <a:t> </a:t>
            </a:r>
            <a:r>
              <a:rPr sz="1600" spc="-10" dirty="0">
                <a:latin typeface="Calibri"/>
                <a:cs typeface="Calibri"/>
              </a:rPr>
              <a:t>αυτοπέταγμα, </a:t>
            </a:r>
            <a:r>
              <a:rPr sz="1600" spc="-5" dirty="0">
                <a:latin typeface="Calibri"/>
                <a:cs typeface="Calibri"/>
              </a:rPr>
              <a:t> τοποθέτηση χεριών</a:t>
            </a:r>
            <a:r>
              <a:rPr sz="1600" dirty="0">
                <a:latin typeface="Calibri"/>
                <a:cs typeface="Calibri"/>
              </a:rPr>
              <a:t> </a:t>
            </a:r>
            <a:r>
              <a:rPr sz="1600" spc="-5" dirty="0">
                <a:latin typeface="Calibri"/>
                <a:cs typeface="Calibri"/>
              </a:rPr>
              <a:t>στο </a:t>
            </a:r>
            <a:r>
              <a:rPr sz="1600" spc="-15" dirty="0">
                <a:latin typeface="Calibri"/>
                <a:cs typeface="Calibri"/>
              </a:rPr>
              <a:t>κατάλληλο </a:t>
            </a:r>
            <a:r>
              <a:rPr sz="1600" spc="-10" dirty="0">
                <a:latin typeface="Calibri"/>
                <a:cs typeface="Calibri"/>
              </a:rPr>
              <a:t> σχήμα </a:t>
            </a:r>
            <a:r>
              <a:rPr sz="1600" spc="-5" dirty="0">
                <a:latin typeface="Calibri"/>
                <a:cs typeface="Calibri"/>
              </a:rPr>
              <a:t>…</a:t>
            </a:r>
            <a:r>
              <a:rPr sz="1600" spc="-10" dirty="0">
                <a:latin typeface="Calibri"/>
                <a:cs typeface="Calibri"/>
              </a:rPr>
              <a:t> </a:t>
            </a:r>
            <a:r>
              <a:rPr sz="1600" spc="-25" dirty="0">
                <a:latin typeface="Calibri"/>
                <a:cs typeface="Calibri"/>
              </a:rPr>
              <a:t>και</a:t>
            </a:r>
            <a:r>
              <a:rPr sz="1600" spc="5" dirty="0">
                <a:latin typeface="Calibri"/>
                <a:cs typeface="Calibri"/>
              </a:rPr>
              <a:t> </a:t>
            </a:r>
            <a:r>
              <a:rPr sz="1600" spc="-5" dirty="0">
                <a:latin typeface="Calibri"/>
                <a:cs typeface="Calibri"/>
              </a:rPr>
              <a:t>χτύπημα</a:t>
            </a:r>
            <a:r>
              <a:rPr sz="1600" spc="20" dirty="0">
                <a:latin typeface="Calibri"/>
                <a:cs typeface="Calibri"/>
              </a:rPr>
              <a:t> </a:t>
            </a:r>
            <a:r>
              <a:rPr sz="1600" dirty="0">
                <a:latin typeface="Calibri"/>
                <a:cs typeface="Calibri"/>
              </a:rPr>
              <a:t>στις</a:t>
            </a:r>
            <a:r>
              <a:rPr sz="1600" spc="-5" dirty="0">
                <a:latin typeface="Calibri"/>
                <a:cs typeface="Calibri"/>
              </a:rPr>
              <a:t> </a:t>
            </a:r>
            <a:r>
              <a:rPr sz="1600" spc="-10" dirty="0">
                <a:latin typeface="Calibri"/>
                <a:cs typeface="Calibri"/>
              </a:rPr>
              <a:t>άκρες</a:t>
            </a:r>
            <a:r>
              <a:rPr sz="1600" spc="5" dirty="0">
                <a:latin typeface="Calibri"/>
                <a:cs typeface="Calibri"/>
              </a:rPr>
              <a:t> </a:t>
            </a:r>
            <a:r>
              <a:rPr sz="1600" spc="-10" dirty="0">
                <a:latin typeface="Calibri"/>
                <a:cs typeface="Calibri"/>
              </a:rPr>
              <a:t>των </a:t>
            </a:r>
            <a:r>
              <a:rPr sz="1600" spc="-350" dirty="0">
                <a:latin typeface="Calibri"/>
                <a:cs typeface="Calibri"/>
              </a:rPr>
              <a:t> </a:t>
            </a:r>
            <a:r>
              <a:rPr sz="1600" spc="-15" dirty="0">
                <a:latin typeface="Calibri"/>
                <a:cs typeface="Calibri"/>
              </a:rPr>
              <a:t>δαχτύλων.</a:t>
            </a:r>
            <a:endParaRPr sz="1600">
              <a:latin typeface="Calibri"/>
              <a:cs typeface="Calibri"/>
            </a:endParaRPr>
          </a:p>
        </p:txBody>
      </p:sp>
      <p:sp>
        <p:nvSpPr>
          <p:cNvPr id="8" name="object 8"/>
          <p:cNvSpPr txBox="1"/>
          <p:nvPr/>
        </p:nvSpPr>
        <p:spPr>
          <a:xfrm>
            <a:off x="457200" y="274700"/>
            <a:ext cx="8229600" cy="1143000"/>
          </a:xfrm>
          <a:prstGeom prst="rect">
            <a:avLst/>
          </a:prstGeom>
          <a:solidFill>
            <a:srgbClr val="DDD9C3"/>
          </a:solidFill>
          <a:ln w="9525">
            <a:solidFill>
              <a:srgbClr val="000000"/>
            </a:solidFill>
          </a:ln>
        </p:spPr>
        <p:txBody>
          <a:bodyPr vert="horz" wrap="square" lIns="0" tIns="97790" rIns="0" bIns="0" rtlCol="0">
            <a:spAutoFit/>
          </a:bodyPr>
          <a:lstStyle/>
          <a:p>
            <a:pPr algn="ctr">
              <a:lnSpc>
                <a:spcPct val="100000"/>
              </a:lnSpc>
              <a:spcBef>
                <a:spcPts val="770"/>
              </a:spcBef>
            </a:pPr>
            <a:r>
              <a:rPr sz="2000" b="1" dirty="0">
                <a:latin typeface="Calibri"/>
                <a:cs typeface="Calibri"/>
              </a:rPr>
              <a:t>2.</a:t>
            </a:r>
            <a:r>
              <a:rPr sz="2000" b="1" spc="-25" dirty="0">
                <a:latin typeface="Calibri"/>
                <a:cs typeface="Calibri"/>
              </a:rPr>
              <a:t> </a:t>
            </a:r>
            <a:r>
              <a:rPr sz="2000" b="1" spc="-5" dirty="0">
                <a:latin typeface="Calibri"/>
                <a:cs typeface="Calibri"/>
              </a:rPr>
              <a:t>Σημαντικά</a:t>
            </a:r>
            <a:r>
              <a:rPr sz="2000" b="1" spc="-30" dirty="0">
                <a:latin typeface="Calibri"/>
                <a:cs typeface="Calibri"/>
              </a:rPr>
              <a:t> </a:t>
            </a:r>
            <a:r>
              <a:rPr sz="2000" b="1" spc="-5" dirty="0">
                <a:latin typeface="Calibri"/>
                <a:cs typeface="Calibri"/>
              </a:rPr>
              <a:t>σημεία</a:t>
            </a:r>
            <a:r>
              <a:rPr sz="2000" b="1" spc="-30" dirty="0">
                <a:latin typeface="Calibri"/>
                <a:cs typeface="Calibri"/>
              </a:rPr>
              <a:t> </a:t>
            </a:r>
            <a:r>
              <a:rPr sz="2000" b="1" spc="-5" dirty="0">
                <a:latin typeface="Calibri"/>
                <a:cs typeface="Calibri"/>
              </a:rPr>
              <a:t>εκτέλεσης</a:t>
            </a:r>
            <a:r>
              <a:rPr sz="2000" b="1" spc="-10" dirty="0">
                <a:latin typeface="Calibri"/>
                <a:cs typeface="Calibri"/>
              </a:rPr>
              <a:t> </a:t>
            </a:r>
            <a:r>
              <a:rPr sz="2000" b="1" i="1" dirty="0">
                <a:latin typeface="Calibri"/>
                <a:cs typeface="Calibri"/>
              </a:rPr>
              <a:t>(τεχνική)</a:t>
            </a:r>
            <a:endParaRPr sz="2000">
              <a:latin typeface="Calibri"/>
              <a:cs typeface="Calibri"/>
            </a:endParaRPr>
          </a:p>
          <a:p>
            <a:pPr algn="ctr">
              <a:lnSpc>
                <a:spcPct val="100000"/>
              </a:lnSpc>
            </a:pPr>
            <a:r>
              <a:rPr sz="2000" b="1" dirty="0">
                <a:latin typeface="Calibri"/>
                <a:cs typeface="Calibri"/>
              </a:rPr>
              <a:t>της</a:t>
            </a:r>
            <a:r>
              <a:rPr sz="2000" b="1" spc="-45" dirty="0">
                <a:latin typeface="Calibri"/>
                <a:cs typeface="Calibri"/>
              </a:rPr>
              <a:t> </a:t>
            </a:r>
            <a:r>
              <a:rPr sz="2000" b="1" spc="-10" dirty="0">
                <a:latin typeface="Calibri"/>
                <a:cs typeface="Calibri"/>
              </a:rPr>
              <a:t>πάσας </a:t>
            </a:r>
            <a:r>
              <a:rPr sz="2000" b="1" dirty="0">
                <a:latin typeface="Calibri"/>
                <a:cs typeface="Calibri"/>
              </a:rPr>
              <a:t>μπροστά</a:t>
            </a:r>
            <a:r>
              <a:rPr sz="2000" b="1" spc="-35" dirty="0">
                <a:latin typeface="Calibri"/>
                <a:cs typeface="Calibri"/>
              </a:rPr>
              <a:t> </a:t>
            </a:r>
            <a:r>
              <a:rPr sz="2000" b="1" spc="-5" dirty="0">
                <a:latin typeface="Calibri"/>
                <a:cs typeface="Calibri"/>
              </a:rPr>
              <a:t>με</a:t>
            </a:r>
            <a:r>
              <a:rPr sz="2000" b="1" spc="-15" dirty="0">
                <a:latin typeface="Calibri"/>
                <a:cs typeface="Calibri"/>
              </a:rPr>
              <a:t> </a:t>
            </a:r>
            <a:r>
              <a:rPr sz="2000" b="1" spc="-10" dirty="0">
                <a:latin typeface="Calibri"/>
                <a:cs typeface="Calibri"/>
              </a:rPr>
              <a:t>δάχτυλα</a:t>
            </a:r>
            <a:endParaRPr sz="2000">
              <a:latin typeface="Calibri"/>
              <a:cs typeface="Calibri"/>
            </a:endParaRPr>
          </a:p>
          <a:p>
            <a:pPr algn="ctr">
              <a:lnSpc>
                <a:spcPct val="100000"/>
              </a:lnSpc>
            </a:pPr>
            <a:r>
              <a:rPr sz="2000" b="1" spc="-20" dirty="0">
                <a:latin typeface="Calibri"/>
                <a:cs typeface="Calibri"/>
              </a:rPr>
              <a:t>και</a:t>
            </a:r>
            <a:r>
              <a:rPr sz="2000" b="1" spc="-10" dirty="0">
                <a:latin typeface="Calibri"/>
                <a:cs typeface="Calibri"/>
              </a:rPr>
              <a:t> </a:t>
            </a:r>
            <a:r>
              <a:rPr sz="2000" b="1" dirty="0">
                <a:latin typeface="Calibri"/>
                <a:cs typeface="Calibri"/>
              </a:rPr>
              <a:t>αντίστοιχη</a:t>
            </a:r>
            <a:r>
              <a:rPr sz="2000" b="1" spc="-25" dirty="0">
                <a:latin typeface="Calibri"/>
                <a:cs typeface="Calibri"/>
              </a:rPr>
              <a:t> </a:t>
            </a:r>
            <a:r>
              <a:rPr sz="2000" b="1" spc="-5" dirty="0">
                <a:latin typeface="Calibri"/>
                <a:cs typeface="Calibri"/>
              </a:rPr>
              <a:t>άσκηση</a:t>
            </a:r>
            <a:r>
              <a:rPr sz="2000" b="1" spc="-15" dirty="0">
                <a:latin typeface="Calibri"/>
                <a:cs typeface="Calibri"/>
              </a:rPr>
              <a:t> </a:t>
            </a:r>
            <a:r>
              <a:rPr sz="2000" b="1" spc="-5" dirty="0">
                <a:latin typeface="Calibri"/>
                <a:cs typeface="Calibri"/>
              </a:rPr>
              <a:t>εκμάθησης</a:t>
            </a:r>
            <a:r>
              <a:rPr sz="2000" b="1" spc="-20" dirty="0">
                <a:latin typeface="Calibri"/>
                <a:cs typeface="Calibri"/>
              </a:rPr>
              <a:t> </a:t>
            </a:r>
            <a:r>
              <a:rPr sz="2000" b="1" spc="-5" dirty="0">
                <a:latin typeface="Calibri"/>
                <a:cs typeface="Calibri"/>
              </a:rPr>
              <a:t>για</a:t>
            </a:r>
            <a:r>
              <a:rPr sz="2000" b="1" spc="10" dirty="0">
                <a:latin typeface="Calibri"/>
                <a:cs typeface="Calibri"/>
              </a:rPr>
              <a:t> </a:t>
            </a:r>
            <a:r>
              <a:rPr sz="2000" b="1" spc="-15" dirty="0">
                <a:latin typeface="Calibri"/>
                <a:cs typeface="Calibri"/>
              </a:rPr>
              <a:t>κάθε</a:t>
            </a:r>
            <a:r>
              <a:rPr sz="2000" b="1" spc="-10" dirty="0">
                <a:latin typeface="Calibri"/>
                <a:cs typeface="Calibri"/>
              </a:rPr>
              <a:t> </a:t>
            </a:r>
            <a:r>
              <a:rPr sz="2000" b="1" spc="-5" dirty="0">
                <a:latin typeface="Calibri"/>
                <a:cs typeface="Calibri"/>
              </a:rPr>
              <a:t>σημείο</a:t>
            </a:r>
            <a:r>
              <a:rPr sz="2000" b="1" spc="15" dirty="0">
                <a:latin typeface="Calibri"/>
                <a:cs typeface="Calibri"/>
              </a:rPr>
              <a:t> </a:t>
            </a:r>
            <a:r>
              <a:rPr sz="1800" b="1" i="1" spc="-5" dirty="0">
                <a:latin typeface="Calibri"/>
                <a:cs typeface="Calibri"/>
              </a:rPr>
              <a:t>(συνέχεια)</a:t>
            </a:r>
            <a:endParaRPr sz="1800">
              <a:latin typeface="Calibri"/>
              <a:cs typeface="Calibri"/>
            </a:endParaRPr>
          </a:p>
        </p:txBody>
      </p:sp>
      <p:pic>
        <p:nvPicPr>
          <p:cNvPr id="9" name="object 9"/>
          <p:cNvPicPr/>
          <p:nvPr/>
        </p:nvPicPr>
        <p:blipFill>
          <a:blip r:embed="rId2" cstate="print"/>
          <a:stretch>
            <a:fillRect/>
          </a:stretch>
        </p:blipFill>
        <p:spPr>
          <a:xfrm>
            <a:off x="755650" y="3284473"/>
            <a:ext cx="2087626" cy="1435100"/>
          </a:xfrm>
          <a:prstGeom prst="rect">
            <a:avLst/>
          </a:prstGeom>
        </p:spPr>
      </p:pic>
      <p:pic>
        <p:nvPicPr>
          <p:cNvPr id="10" name="object 10"/>
          <p:cNvPicPr/>
          <p:nvPr/>
        </p:nvPicPr>
        <p:blipFill>
          <a:blip r:embed="rId3" cstate="print"/>
          <a:stretch>
            <a:fillRect/>
          </a:stretch>
        </p:blipFill>
        <p:spPr>
          <a:xfrm>
            <a:off x="755650" y="4797361"/>
            <a:ext cx="2087626" cy="15447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1535112"/>
            <a:ext cx="4040504" cy="640080"/>
          </a:xfrm>
          <a:prstGeom prst="rect">
            <a:avLst/>
          </a:prstGeom>
          <a:ln w="9525">
            <a:solidFill>
              <a:srgbClr val="4F81BC"/>
            </a:solidFill>
          </a:ln>
        </p:spPr>
        <p:txBody>
          <a:bodyPr vert="horz" wrap="square" lIns="0" tIns="3175" rIns="0" bIns="0" rtlCol="0">
            <a:spAutoFit/>
          </a:bodyPr>
          <a:lstStyle/>
          <a:p>
            <a:pPr>
              <a:lnSpc>
                <a:spcPct val="100000"/>
              </a:lnSpc>
              <a:spcBef>
                <a:spcPts val="25"/>
              </a:spcBef>
            </a:pPr>
            <a:endParaRPr sz="1850">
              <a:latin typeface="Times New Roman"/>
              <a:cs typeface="Times New Roman"/>
            </a:endParaRPr>
          </a:p>
          <a:p>
            <a:pPr marL="91440">
              <a:lnSpc>
                <a:spcPct val="100000"/>
              </a:lnSpc>
            </a:pPr>
            <a:r>
              <a:rPr sz="2000" b="1" spc="-5" dirty="0">
                <a:latin typeface="Calibri"/>
                <a:cs typeface="Calibri"/>
              </a:rPr>
              <a:t>Σημαντικό</a:t>
            </a:r>
            <a:r>
              <a:rPr sz="2000" b="1" spc="-60" dirty="0">
                <a:latin typeface="Calibri"/>
                <a:cs typeface="Calibri"/>
              </a:rPr>
              <a:t> </a:t>
            </a:r>
            <a:r>
              <a:rPr sz="2000" b="1" spc="-5" dirty="0">
                <a:latin typeface="Calibri"/>
                <a:cs typeface="Calibri"/>
              </a:rPr>
              <a:t>σημείο</a:t>
            </a:r>
            <a:r>
              <a:rPr sz="2000" b="1" spc="-35" dirty="0">
                <a:latin typeface="Calibri"/>
                <a:cs typeface="Calibri"/>
              </a:rPr>
              <a:t> </a:t>
            </a:r>
            <a:r>
              <a:rPr sz="2000" b="1" spc="-5" dirty="0">
                <a:latin typeface="Calibri"/>
                <a:cs typeface="Calibri"/>
              </a:rPr>
              <a:t>Εκτέλεσης</a:t>
            </a:r>
            <a:endParaRPr sz="2000">
              <a:latin typeface="Calibri"/>
              <a:cs typeface="Calibri"/>
            </a:endParaRPr>
          </a:p>
        </p:txBody>
      </p:sp>
      <p:sp>
        <p:nvSpPr>
          <p:cNvPr id="3" name="object 3"/>
          <p:cNvSpPr txBox="1"/>
          <p:nvPr/>
        </p:nvSpPr>
        <p:spPr>
          <a:xfrm>
            <a:off x="457200" y="2174875"/>
            <a:ext cx="4040504" cy="4349750"/>
          </a:xfrm>
          <a:prstGeom prst="rect">
            <a:avLst/>
          </a:prstGeom>
          <a:ln w="9525">
            <a:solidFill>
              <a:srgbClr val="4F81BC"/>
            </a:solidFill>
          </a:ln>
        </p:spPr>
        <p:txBody>
          <a:bodyPr vert="horz" wrap="square" lIns="0" tIns="33655" rIns="0" bIns="0" rtlCol="0">
            <a:spAutoFit/>
          </a:bodyPr>
          <a:lstStyle/>
          <a:p>
            <a:pPr marL="91440">
              <a:lnSpc>
                <a:spcPct val="100000"/>
              </a:lnSpc>
              <a:spcBef>
                <a:spcPts val="265"/>
              </a:spcBef>
              <a:tabLst>
                <a:tab pos="434340" algn="l"/>
              </a:tabLst>
            </a:pPr>
            <a:r>
              <a:rPr sz="1600" spc="-5" dirty="0">
                <a:latin typeface="Calibri"/>
                <a:cs typeface="Calibri"/>
              </a:rPr>
              <a:t>5.	Οι</a:t>
            </a:r>
            <a:r>
              <a:rPr sz="1600" spc="-15" dirty="0">
                <a:latin typeface="Calibri"/>
                <a:cs typeface="Calibri"/>
              </a:rPr>
              <a:t> αγκώνες</a:t>
            </a:r>
            <a:r>
              <a:rPr sz="1600" spc="5" dirty="0">
                <a:latin typeface="Calibri"/>
                <a:cs typeface="Calibri"/>
              </a:rPr>
              <a:t> </a:t>
            </a:r>
            <a:r>
              <a:rPr sz="1600" spc="-25" dirty="0">
                <a:latin typeface="Calibri"/>
                <a:cs typeface="Calibri"/>
              </a:rPr>
              <a:t>και</a:t>
            </a:r>
            <a:r>
              <a:rPr sz="1600" spc="10" dirty="0">
                <a:latin typeface="Calibri"/>
                <a:cs typeface="Calibri"/>
              </a:rPr>
              <a:t> </a:t>
            </a:r>
            <a:r>
              <a:rPr sz="1600" spc="-10" dirty="0">
                <a:latin typeface="Calibri"/>
                <a:cs typeface="Calibri"/>
              </a:rPr>
              <a:t>τα</a:t>
            </a:r>
            <a:r>
              <a:rPr sz="1600" spc="-5" dirty="0">
                <a:latin typeface="Calibri"/>
                <a:cs typeface="Calibri"/>
              </a:rPr>
              <a:t> </a:t>
            </a:r>
            <a:r>
              <a:rPr sz="1600" spc="-10" dirty="0">
                <a:latin typeface="Calibri"/>
                <a:cs typeface="Calibri"/>
              </a:rPr>
              <a:t>γόνατα</a:t>
            </a:r>
            <a:r>
              <a:rPr sz="1600" spc="30" dirty="0">
                <a:latin typeface="Calibri"/>
                <a:cs typeface="Calibri"/>
              </a:rPr>
              <a:t> </a:t>
            </a:r>
            <a:r>
              <a:rPr sz="1600" spc="-5" dirty="0">
                <a:latin typeface="Calibri"/>
                <a:cs typeface="Calibri"/>
              </a:rPr>
              <a:t>τεντώνουν</a:t>
            </a:r>
            <a:endParaRPr sz="1600">
              <a:latin typeface="Calibri"/>
              <a:cs typeface="Calibri"/>
            </a:endParaRPr>
          </a:p>
          <a:p>
            <a:pPr marL="434340">
              <a:lnSpc>
                <a:spcPct val="100000"/>
              </a:lnSpc>
            </a:pPr>
            <a:r>
              <a:rPr sz="1600" spc="-25" dirty="0">
                <a:latin typeface="Calibri"/>
                <a:cs typeface="Calibri"/>
              </a:rPr>
              <a:t>κατά</a:t>
            </a:r>
            <a:r>
              <a:rPr sz="1600" spc="5" dirty="0">
                <a:latin typeface="Calibri"/>
                <a:cs typeface="Calibri"/>
              </a:rPr>
              <a:t> </a:t>
            </a:r>
            <a:r>
              <a:rPr sz="1600" spc="-10" dirty="0">
                <a:latin typeface="Calibri"/>
                <a:cs typeface="Calibri"/>
              </a:rPr>
              <a:t>το</a:t>
            </a:r>
            <a:r>
              <a:rPr sz="1600" spc="-5" dirty="0">
                <a:latin typeface="Calibri"/>
                <a:cs typeface="Calibri"/>
              </a:rPr>
              <a:t> χτύπημα</a:t>
            </a:r>
            <a:r>
              <a:rPr sz="1600" spc="25" dirty="0">
                <a:latin typeface="Calibri"/>
                <a:cs typeface="Calibri"/>
              </a:rPr>
              <a:t> </a:t>
            </a:r>
            <a:r>
              <a:rPr sz="1600" spc="-5" dirty="0">
                <a:latin typeface="Calibri"/>
                <a:cs typeface="Calibri"/>
              </a:rPr>
              <a:t>.</a:t>
            </a:r>
            <a:r>
              <a:rPr sz="1600" spc="-10" dirty="0">
                <a:latin typeface="Calibri"/>
                <a:cs typeface="Calibri"/>
              </a:rPr>
              <a:t> </a:t>
            </a:r>
            <a:r>
              <a:rPr sz="1600" i="1" spc="-5" dirty="0">
                <a:latin typeface="Calibri"/>
                <a:cs typeface="Calibri"/>
              </a:rPr>
              <a:t>Η</a:t>
            </a:r>
            <a:r>
              <a:rPr sz="1600" i="1" spc="5" dirty="0">
                <a:latin typeface="Calibri"/>
                <a:cs typeface="Calibri"/>
              </a:rPr>
              <a:t> </a:t>
            </a:r>
            <a:r>
              <a:rPr sz="1600" i="1" spc="-10" dirty="0">
                <a:latin typeface="Calibri"/>
                <a:cs typeface="Calibri"/>
              </a:rPr>
              <a:t>κίνηση</a:t>
            </a:r>
            <a:r>
              <a:rPr sz="1600" i="1" spc="-20" dirty="0">
                <a:latin typeface="Calibri"/>
                <a:cs typeface="Calibri"/>
              </a:rPr>
              <a:t> </a:t>
            </a:r>
            <a:r>
              <a:rPr sz="1600" i="1" spc="-10" dirty="0">
                <a:latin typeface="Calibri"/>
                <a:cs typeface="Calibri"/>
              </a:rPr>
              <a:t>αρχίζει</a:t>
            </a:r>
            <a:endParaRPr sz="1600">
              <a:latin typeface="Calibri"/>
              <a:cs typeface="Calibri"/>
            </a:endParaRPr>
          </a:p>
          <a:p>
            <a:pPr marL="434340">
              <a:lnSpc>
                <a:spcPct val="100000"/>
              </a:lnSpc>
            </a:pPr>
            <a:r>
              <a:rPr sz="1600" i="1" spc="-10" dirty="0">
                <a:latin typeface="Calibri"/>
                <a:cs typeface="Calibri"/>
              </a:rPr>
              <a:t>προοδευτικά</a:t>
            </a:r>
            <a:r>
              <a:rPr sz="1600" i="1" spc="-25" dirty="0">
                <a:latin typeface="Calibri"/>
                <a:cs typeface="Calibri"/>
              </a:rPr>
              <a:t> </a:t>
            </a:r>
            <a:r>
              <a:rPr sz="1600" i="1" spc="-5" dirty="0">
                <a:latin typeface="Calibri"/>
                <a:cs typeface="Calibri"/>
              </a:rPr>
              <a:t>από</a:t>
            </a:r>
            <a:r>
              <a:rPr sz="1600" i="1" spc="10" dirty="0">
                <a:latin typeface="Calibri"/>
                <a:cs typeface="Calibri"/>
              </a:rPr>
              <a:t> </a:t>
            </a:r>
            <a:r>
              <a:rPr sz="1600" i="1" spc="-10" dirty="0">
                <a:latin typeface="Calibri"/>
                <a:cs typeface="Calibri"/>
              </a:rPr>
              <a:t>τα</a:t>
            </a:r>
            <a:r>
              <a:rPr sz="1600" i="1" spc="5" dirty="0">
                <a:latin typeface="Calibri"/>
                <a:cs typeface="Calibri"/>
              </a:rPr>
              <a:t> </a:t>
            </a:r>
            <a:r>
              <a:rPr sz="1600" i="1" spc="-5" dirty="0">
                <a:latin typeface="Calibri"/>
                <a:cs typeface="Calibri"/>
              </a:rPr>
              <a:t>πόδια προς</a:t>
            </a:r>
            <a:r>
              <a:rPr sz="1600" i="1" spc="5" dirty="0">
                <a:latin typeface="Calibri"/>
                <a:cs typeface="Calibri"/>
              </a:rPr>
              <a:t> </a:t>
            </a:r>
            <a:r>
              <a:rPr sz="1600" i="1" spc="-10" dirty="0">
                <a:latin typeface="Calibri"/>
                <a:cs typeface="Calibri"/>
              </a:rPr>
              <a:t>τα</a:t>
            </a:r>
            <a:r>
              <a:rPr sz="1600" i="1" spc="-5" dirty="0">
                <a:latin typeface="Calibri"/>
                <a:cs typeface="Calibri"/>
              </a:rPr>
              <a:t> χέρια.</a:t>
            </a:r>
            <a:endParaRPr sz="1600">
              <a:latin typeface="Calibri"/>
              <a:cs typeface="Calibri"/>
            </a:endParaRPr>
          </a:p>
        </p:txBody>
      </p:sp>
      <p:sp>
        <p:nvSpPr>
          <p:cNvPr id="4" name="object 4"/>
          <p:cNvSpPr txBox="1"/>
          <p:nvPr/>
        </p:nvSpPr>
        <p:spPr>
          <a:xfrm>
            <a:off x="4645025" y="1535112"/>
            <a:ext cx="4041775" cy="640080"/>
          </a:xfrm>
          <a:prstGeom prst="rect">
            <a:avLst/>
          </a:prstGeom>
          <a:ln w="9525">
            <a:solidFill>
              <a:srgbClr val="4F81BC"/>
            </a:solidFill>
          </a:ln>
        </p:spPr>
        <p:txBody>
          <a:bodyPr vert="horz" wrap="square" lIns="0" tIns="3175" rIns="0" bIns="0" rtlCol="0">
            <a:spAutoFit/>
          </a:bodyPr>
          <a:lstStyle/>
          <a:p>
            <a:pPr>
              <a:lnSpc>
                <a:spcPct val="100000"/>
              </a:lnSpc>
              <a:spcBef>
                <a:spcPts val="25"/>
              </a:spcBef>
            </a:pPr>
            <a:endParaRPr sz="1850">
              <a:latin typeface="Times New Roman"/>
              <a:cs typeface="Times New Roman"/>
            </a:endParaRPr>
          </a:p>
          <a:p>
            <a:pPr marL="92075">
              <a:lnSpc>
                <a:spcPct val="100000"/>
              </a:lnSpc>
            </a:pPr>
            <a:r>
              <a:rPr sz="2000" b="1" dirty="0">
                <a:latin typeface="Calibri"/>
                <a:cs typeface="Calibri"/>
              </a:rPr>
              <a:t>Άσκηση</a:t>
            </a:r>
            <a:r>
              <a:rPr sz="2000" b="1" spc="-35" dirty="0">
                <a:latin typeface="Calibri"/>
                <a:cs typeface="Calibri"/>
              </a:rPr>
              <a:t> </a:t>
            </a:r>
            <a:r>
              <a:rPr sz="2000" b="1" spc="-5" dirty="0">
                <a:latin typeface="Calibri"/>
                <a:cs typeface="Calibri"/>
              </a:rPr>
              <a:t>εκμάθησης</a:t>
            </a:r>
            <a:r>
              <a:rPr sz="2000" b="1" spc="-20" dirty="0">
                <a:latin typeface="Calibri"/>
                <a:cs typeface="Calibri"/>
              </a:rPr>
              <a:t> </a:t>
            </a:r>
            <a:r>
              <a:rPr sz="2000" b="1" spc="-5" dirty="0">
                <a:latin typeface="Calibri"/>
                <a:cs typeface="Calibri"/>
              </a:rPr>
              <a:t>για </a:t>
            </a:r>
            <a:r>
              <a:rPr sz="2000" b="1" spc="-15" dirty="0">
                <a:latin typeface="Calibri"/>
                <a:cs typeface="Calibri"/>
              </a:rPr>
              <a:t>κάθε </a:t>
            </a:r>
            <a:r>
              <a:rPr sz="2000" b="1" spc="-5" dirty="0">
                <a:latin typeface="Calibri"/>
                <a:cs typeface="Calibri"/>
              </a:rPr>
              <a:t>σημείο</a:t>
            </a:r>
            <a:endParaRPr sz="2000">
              <a:latin typeface="Calibri"/>
              <a:cs typeface="Calibri"/>
            </a:endParaRPr>
          </a:p>
        </p:txBody>
      </p:sp>
      <p:sp>
        <p:nvSpPr>
          <p:cNvPr id="5" name="object 5"/>
          <p:cNvSpPr txBox="1"/>
          <p:nvPr/>
        </p:nvSpPr>
        <p:spPr>
          <a:xfrm>
            <a:off x="4645025" y="2174875"/>
            <a:ext cx="4041775" cy="4349750"/>
          </a:xfrm>
          <a:prstGeom prst="rect">
            <a:avLst/>
          </a:prstGeom>
          <a:ln w="9525">
            <a:solidFill>
              <a:srgbClr val="4F81BC"/>
            </a:solidFill>
          </a:ln>
        </p:spPr>
        <p:txBody>
          <a:bodyPr vert="horz" wrap="square" lIns="0" tIns="33655" rIns="0" bIns="0" rtlCol="0">
            <a:spAutoFit/>
          </a:bodyPr>
          <a:lstStyle/>
          <a:p>
            <a:pPr marL="434975" marR="308610" indent="-342900">
              <a:lnSpc>
                <a:spcPct val="100000"/>
              </a:lnSpc>
              <a:spcBef>
                <a:spcPts val="265"/>
              </a:spcBef>
              <a:tabLst>
                <a:tab pos="434975" algn="l"/>
              </a:tabLst>
            </a:pPr>
            <a:r>
              <a:rPr sz="1600" spc="-5" dirty="0">
                <a:latin typeface="Calibri"/>
                <a:cs typeface="Calibri"/>
              </a:rPr>
              <a:t>5.	Ο</a:t>
            </a:r>
            <a:r>
              <a:rPr sz="1600" spc="-10" dirty="0">
                <a:latin typeface="Calibri"/>
                <a:cs typeface="Calibri"/>
              </a:rPr>
              <a:t> παίκτης</a:t>
            </a:r>
            <a:r>
              <a:rPr sz="1600" spc="25" dirty="0">
                <a:latin typeface="Calibri"/>
                <a:cs typeface="Calibri"/>
              </a:rPr>
              <a:t> </a:t>
            </a:r>
            <a:r>
              <a:rPr sz="1600" spc="-5" dirty="0">
                <a:latin typeface="Calibri"/>
                <a:cs typeface="Calibri"/>
              </a:rPr>
              <a:t>που</a:t>
            </a:r>
            <a:r>
              <a:rPr sz="1600" spc="5" dirty="0">
                <a:latin typeface="Calibri"/>
                <a:cs typeface="Calibri"/>
              </a:rPr>
              <a:t> </a:t>
            </a:r>
            <a:r>
              <a:rPr sz="1600" spc="-5" dirty="0">
                <a:latin typeface="Calibri"/>
                <a:cs typeface="Calibri"/>
              </a:rPr>
              <a:t>έχει</a:t>
            </a:r>
            <a:r>
              <a:rPr sz="1600" spc="-25" dirty="0">
                <a:latin typeface="Calibri"/>
                <a:cs typeface="Calibri"/>
              </a:rPr>
              <a:t> </a:t>
            </a:r>
            <a:r>
              <a:rPr sz="1600" spc="-20" dirty="0">
                <a:latin typeface="Calibri"/>
                <a:cs typeface="Calibri"/>
              </a:rPr>
              <a:t>την</a:t>
            </a:r>
            <a:r>
              <a:rPr sz="1600" spc="10" dirty="0">
                <a:latin typeface="Calibri"/>
                <a:cs typeface="Calibri"/>
              </a:rPr>
              <a:t> </a:t>
            </a:r>
            <a:r>
              <a:rPr sz="1600" spc="-15" dirty="0">
                <a:latin typeface="Calibri"/>
                <a:cs typeface="Calibri"/>
              </a:rPr>
              <a:t>μπάλα,</a:t>
            </a:r>
            <a:r>
              <a:rPr sz="1600" spc="15" dirty="0">
                <a:latin typeface="Calibri"/>
                <a:cs typeface="Calibri"/>
              </a:rPr>
              <a:t> </a:t>
            </a:r>
            <a:r>
              <a:rPr sz="1600" spc="-5" dirty="0">
                <a:latin typeface="Calibri"/>
                <a:cs typeface="Calibri"/>
              </a:rPr>
              <a:t>είναι</a:t>
            </a:r>
            <a:r>
              <a:rPr sz="1600" spc="-20" dirty="0">
                <a:latin typeface="Calibri"/>
                <a:cs typeface="Calibri"/>
              </a:rPr>
              <a:t> </a:t>
            </a:r>
            <a:r>
              <a:rPr sz="1600" spc="-5" dirty="0">
                <a:latin typeface="Calibri"/>
                <a:cs typeface="Calibri"/>
              </a:rPr>
              <a:t>σε </a:t>
            </a:r>
            <a:r>
              <a:rPr sz="1600" dirty="0">
                <a:latin typeface="Calibri"/>
                <a:cs typeface="Calibri"/>
              </a:rPr>
              <a:t> </a:t>
            </a:r>
            <a:r>
              <a:rPr sz="1600" spc="-10" dirty="0">
                <a:latin typeface="Calibri"/>
                <a:cs typeface="Calibri"/>
              </a:rPr>
              <a:t>θέση</a:t>
            </a:r>
            <a:r>
              <a:rPr sz="1600" spc="-25" dirty="0">
                <a:latin typeface="Calibri"/>
                <a:cs typeface="Calibri"/>
              </a:rPr>
              <a:t> </a:t>
            </a:r>
            <a:r>
              <a:rPr sz="1600" spc="-10" dirty="0">
                <a:latin typeface="Calibri"/>
                <a:cs typeface="Calibri"/>
              </a:rPr>
              <a:t>πάσας</a:t>
            </a:r>
            <a:r>
              <a:rPr sz="1600" spc="10" dirty="0">
                <a:latin typeface="Calibri"/>
                <a:cs typeface="Calibri"/>
              </a:rPr>
              <a:t> </a:t>
            </a:r>
            <a:r>
              <a:rPr sz="1600" spc="-25" dirty="0">
                <a:latin typeface="Calibri"/>
                <a:cs typeface="Calibri"/>
              </a:rPr>
              <a:t>και</a:t>
            </a:r>
            <a:r>
              <a:rPr sz="1600" spc="5" dirty="0">
                <a:latin typeface="Calibri"/>
                <a:cs typeface="Calibri"/>
              </a:rPr>
              <a:t> </a:t>
            </a:r>
            <a:r>
              <a:rPr sz="1600" spc="-5" dirty="0">
                <a:latin typeface="Calibri"/>
                <a:cs typeface="Calibri"/>
              </a:rPr>
              <a:t>πετά/ωθεί</a:t>
            </a:r>
            <a:r>
              <a:rPr sz="1600" dirty="0">
                <a:latin typeface="Calibri"/>
                <a:cs typeface="Calibri"/>
              </a:rPr>
              <a:t> </a:t>
            </a:r>
            <a:r>
              <a:rPr sz="1600" spc="-20" dirty="0">
                <a:latin typeface="Calibri"/>
                <a:cs typeface="Calibri"/>
              </a:rPr>
              <a:t>την</a:t>
            </a:r>
            <a:r>
              <a:rPr sz="1600" spc="-5" dirty="0">
                <a:latin typeface="Calibri"/>
                <a:cs typeface="Calibri"/>
              </a:rPr>
              <a:t> </a:t>
            </a:r>
            <a:r>
              <a:rPr sz="1600" spc="-10" dirty="0">
                <a:latin typeface="Calibri"/>
                <a:cs typeface="Calibri"/>
              </a:rPr>
              <a:t>μπάλα </a:t>
            </a:r>
            <a:r>
              <a:rPr sz="1600" spc="-5" dirty="0">
                <a:latin typeface="Calibri"/>
                <a:cs typeface="Calibri"/>
              </a:rPr>
              <a:t> προς</a:t>
            </a:r>
            <a:r>
              <a:rPr sz="1600" spc="-10" dirty="0">
                <a:latin typeface="Calibri"/>
                <a:cs typeface="Calibri"/>
              </a:rPr>
              <a:t> τον </a:t>
            </a:r>
            <a:r>
              <a:rPr sz="1600" spc="-5" dirty="0">
                <a:latin typeface="Calibri"/>
                <a:cs typeface="Calibri"/>
              </a:rPr>
              <a:t>συμπαίκτη</a:t>
            </a:r>
            <a:r>
              <a:rPr sz="1600" spc="5" dirty="0">
                <a:latin typeface="Calibri"/>
                <a:cs typeface="Calibri"/>
              </a:rPr>
              <a:t> </a:t>
            </a:r>
            <a:r>
              <a:rPr sz="1600" spc="-10" dirty="0">
                <a:latin typeface="Calibri"/>
                <a:cs typeface="Calibri"/>
              </a:rPr>
              <a:t>του</a:t>
            </a:r>
            <a:r>
              <a:rPr sz="1600" dirty="0">
                <a:latin typeface="Calibri"/>
                <a:cs typeface="Calibri"/>
              </a:rPr>
              <a:t> </a:t>
            </a:r>
            <a:r>
              <a:rPr sz="1600" spc="-10" dirty="0">
                <a:latin typeface="Calibri"/>
                <a:cs typeface="Calibri"/>
              </a:rPr>
              <a:t>ξεδιπλώνοντας </a:t>
            </a:r>
            <a:r>
              <a:rPr sz="1600" spc="-350" dirty="0">
                <a:latin typeface="Calibri"/>
                <a:cs typeface="Calibri"/>
              </a:rPr>
              <a:t> </a:t>
            </a:r>
            <a:r>
              <a:rPr sz="1600" spc="-15" dirty="0">
                <a:latin typeface="Calibri"/>
                <a:cs typeface="Calibri"/>
              </a:rPr>
              <a:t>όλο</a:t>
            </a:r>
            <a:r>
              <a:rPr sz="1600" spc="-10" dirty="0">
                <a:latin typeface="Calibri"/>
                <a:cs typeface="Calibri"/>
              </a:rPr>
              <a:t> το</a:t>
            </a:r>
            <a:r>
              <a:rPr sz="1600" spc="5" dirty="0">
                <a:latin typeface="Calibri"/>
                <a:cs typeface="Calibri"/>
              </a:rPr>
              <a:t> </a:t>
            </a:r>
            <a:r>
              <a:rPr sz="1600" spc="-10" dirty="0">
                <a:latin typeface="Calibri"/>
                <a:cs typeface="Calibri"/>
              </a:rPr>
              <a:t>σώμα.</a:t>
            </a:r>
            <a:endParaRPr sz="1600">
              <a:latin typeface="Calibri"/>
              <a:cs typeface="Calibri"/>
            </a:endParaRPr>
          </a:p>
        </p:txBody>
      </p:sp>
      <p:sp>
        <p:nvSpPr>
          <p:cNvPr id="6" name="object 6"/>
          <p:cNvSpPr txBox="1"/>
          <p:nvPr/>
        </p:nvSpPr>
        <p:spPr>
          <a:xfrm>
            <a:off x="457200" y="274700"/>
            <a:ext cx="8229600" cy="1143000"/>
          </a:xfrm>
          <a:prstGeom prst="rect">
            <a:avLst/>
          </a:prstGeom>
          <a:solidFill>
            <a:srgbClr val="DDD9C3"/>
          </a:solidFill>
          <a:ln w="9525">
            <a:solidFill>
              <a:srgbClr val="000000"/>
            </a:solidFill>
          </a:ln>
        </p:spPr>
        <p:txBody>
          <a:bodyPr vert="horz" wrap="square" lIns="0" tIns="97790" rIns="0" bIns="0" rtlCol="0">
            <a:spAutoFit/>
          </a:bodyPr>
          <a:lstStyle/>
          <a:p>
            <a:pPr algn="ctr">
              <a:lnSpc>
                <a:spcPct val="100000"/>
              </a:lnSpc>
              <a:spcBef>
                <a:spcPts val="770"/>
              </a:spcBef>
            </a:pPr>
            <a:r>
              <a:rPr sz="2000" b="1" dirty="0">
                <a:latin typeface="Calibri"/>
                <a:cs typeface="Calibri"/>
              </a:rPr>
              <a:t>2.</a:t>
            </a:r>
            <a:r>
              <a:rPr sz="2000" b="1" spc="-25" dirty="0">
                <a:latin typeface="Calibri"/>
                <a:cs typeface="Calibri"/>
              </a:rPr>
              <a:t> </a:t>
            </a:r>
            <a:r>
              <a:rPr sz="2000" b="1" spc="-5" dirty="0">
                <a:latin typeface="Calibri"/>
                <a:cs typeface="Calibri"/>
              </a:rPr>
              <a:t>Σημαντικά</a:t>
            </a:r>
            <a:r>
              <a:rPr sz="2000" b="1" spc="-30" dirty="0">
                <a:latin typeface="Calibri"/>
                <a:cs typeface="Calibri"/>
              </a:rPr>
              <a:t> </a:t>
            </a:r>
            <a:r>
              <a:rPr sz="2000" b="1" spc="-5" dirty="0">
                <a:latin typeface="Calibri"/>
                <a:cs typeface="Calibri"/>
              </a:rPr>
              <a:t>σημεία</a:t>
            </a:r>
            <a:r>
              <a:rPr sz="2000" b="1" spc="-30" dirty="0">
                <a:latin typeface="Calibri"/>
                <a:cs typeface="Calibri"/>
              </a:rPr>
              <a:t> </a:t>
            </a:r>
            <a:r>
              <a:rPr sz="2000" b="1" spc="-5" dirty="0">
                <a:latin typeface="Calibri"/>
                <a:cs typeface="Calibri"/>
              </a:rPr>
              <a:t>εκτέλεσης </a:t>
            </a:r>
            <a:r>
              <a:rPr sz="2000" b="1" i="1" dirty="0">
                <a:latin typeface="Calibri"/>
                <a:cs typeface="Calibri"/>
              </a:rPr>
              <a:t>(τεχνική)</a:t>
            </a:r>
            <a:endParaRPr sz="2000">
              <a:latin typeface="Calibri"/>
              <a:cs typeface="Calibri"/>
            </a:endParaRPr>
          </a:p>
          <a:p>
            <a:pPr algn="ctr">
              <a:lnSpc>
                <a:spcPct val="100000"/>
              </a:lnSpc>
            </a:pPr>
            <a:r>
              <a:rPr sz="2000" b="1" dirty="0">
                <a:latin typeface="Calibri"/>
                <a:cs typeface="Calibri"/>
              </a:rPr>
              <a:t>της</a:t>
            </a:r>
            <a:r>
              <a:rPr sz="2000" b="1" spc="-45" dirty="0">
                <a:latin typeface="Calibri"/>
                <a:cs typeface="Calibri"/>
              </a:rPr>
              <a:t> </a:t>
            </a:r>
            <a:r>
              <a:rPr sz="2000" b="1" spc="-10" dirty="0">
                <a:latin typeface="Calibri"/>
                <a:cs typeface="Calibri"/>
              </a:rPr>
              <a:t>πάσας </a:t>
            </a:r>
            <a:r>
              <a:rPr sz="2000" b="1" dirty="0">
                <a:latin typeface="Calibri"/>
                <a:cs typeface="Calibri"/>
              </a:rPr>
              <a:t>μπροστά</a:t>
            </a:r>
            <a:r>
              <a:rPr sz="2000" b="1" spc="-35" dirty="0">
                <a:latin typeface="Calibri"/>
                <a:cs typeface="Calibri"/>
              </a:rPr>
              <a:t> </a:t>
            </a:r>
            <a:r>
              <a:rPr sz="2000" b="1" spc="-5" dirty="0">
                <a:latin typeface="Calibri"/>
                <a:cs typeface="Calibri"/>
              </a:rPr>
              <a:t>με</a:t>
            </a:r>
            <a:r>
              <a:rPr sz="2000" b="1" spc="-15" dirty="0">
                <a:latin typeface="Calibri"/>
                <a:cs typeface="Calibri"/>
              </a:rPr>
              <a:t> </a:t>
            </a:r>
            <a:r>
              <a:rPr sz="2000" b="1" spc="-10" dirty="0">
                <a:latin typeface="Calibri"/>
                <a:cs typeface="Calibri"/>
              </a:rPr>
              <a:t>δάχτυλα</a:t>
            </a:r>
            <a:endParaRPr sz="2000">
              <a:latin typeface="Calibri"/>
              <a:cs typeface="Calibri"/>
            </a:endParaRPr>
          </a:p>
          <a:p>
            <a:pPr algn="ctr">
              <a:lnSpc>
                <a:spcPct val="100000"/>
              </a:lnSpc>
            </a:pPr>
            <a:r>
              <a:rPr sz="2000" b="1" spc="-20" dirty="0">
                <a:latin typeface="Calibri"/>
                <a:cs typeface="Calibri"/>
              </a:rPr>
              <a:t>και</a:t>
            </a:r>
            <a:r>
              <a:rPr sz="2000" b="1" spc="-10" dirty="0">
                <a:latin typeface="Calibri"/>
                <a:cs typeface="Calibri"/>
              </a:rPr>
              <a:t> </a:t>
            </a:r>
            <a:r>
              <a:rPr sz="2000" b="1" dirty="0">
                <a:latin typeface="Calibri"/>
                <a:cs typeface="Calibri"/>
              </a:rPr>
              <a:t>αντίστοιχη</a:t>
            </a:r>
            <a:r>
              <a:rPr sz="2000" b="1" spc="-35" dirty="0">
                <a:latin typeface="Calibri"/>
                <a:cs typeface="Calibri"/>
              </a:rPr>
              <a:t> </a:t>
            </a:r>
            <a:r>
              <a:rPr sz="2000" b="1" spc="-5" dirty="0">
                <a:latin typeface="Calibri"/>
                <a:cs typeface="Calibri"/>
              </a:rPr>
              <a:t>άσκηση</a:t>
            </a:r>
            <a:r>
              <a:rPr sz="2000" b="1" spc="-10" dirty="0">
                <a:latin typeface="Calibri"/>
                <a:cs typeface="Calibri"/>
              </a:rPr>
              <a:t> </a:t>
            </a:r>
            <a:r>
              <a:rPr sz="2000" b="1" spc="-5" dirty="0">
                <a:latin typeface="Calibri"/>
                <a:cs typeface="Calibri"/>
              </a:rPr>
              <a:t>εκμάθησης</a:t>
            </a:r>
            <a:r>
              <a:rPr sz="2000" b="1" spc="-30" dirty="0">
                <a:latin typeface="Calibri"/>
                <a:cs typeface="Calibri"/>
              </a:rPr>
              <a:t> </a:t>
            </a:r>
            <a:r>
              <a:rPr sz="2000" b="1" spc="-5" dirty="0">
                <a:latin typeface="Calibri"/>
                <a:cs typeface="Calibri"/>
              </a:rPr>
              <a:t>για</a:t>
            </a:r>
            <a:r>
              <a:rPr sz="2000" b="1" spc="10" dirty="0">
                <a:latin typeface="Calibri"/>
                <a:cs typeface="Calibri"/>
              </a:rPr>
              <a:t> </a:t>
            </a:r>
            <a:r>
              <a:rPr sz="2000" b="1" spc="-15" dirty="0">
                <a:latin typeface="Calibri"/>
                <a:cs typeface="Calibri"/>
              </a:rPr>
              <a:t>κάθε</a:t>
            </a:r>
            <a:r>
              <a:rPr sz="2000" b="1" spc="-10" dirty="0">
                <a:latin typeface="Calibri"/>
                <a:cs typeface="Calibri"/>
              </a:rPr>
              <a:t> </a:t>
            </a:r>
            <a:r>
              <a:rPr sz="2000" b="1" spc="-5" dirty="0">
                <a:latin typeface="Calibri"/>
                <a:cs typeface="Calibri"/>
              </a:rPr>
              <a:t>σημείο</a:t>
            </a:r>
            <a:r>
              <a:rPr sz="2000" b="1" spc="10" dirty="0">
                <a:latin typeface="Calibri"/>
                <a:cs typeface="Calibri"/>
              </a:rPr>
              <a:t> </a:t>
            </a:r>
            <a:r>
              <a:rPr sz="1600" i="1" spc="-5" dirty="0">
                <a:latin typeface="Calibri"/>
                <a:cs typeface="Calibri"/>
              </a:rPr>
              <a:t>(συνέχεια)</a:t>
            </a:r>
            <a:endParaRPr sz="1600">
              <a:latin typeface="Calibri"/>
              <a:cs typeface="Calibri"/>
            </a:endParaRPr>
          </a:p>
        </p:txBody>
      </p:sp>
      <p:pic>
        <p:nvPicPr>
          <p:cNvPr id="7" name="object 7"/>
          <p:cNvPicPr/>
          <p:nvPr/>
        </p:nvPicPr>
        <p:blipFill>
          <a:blip r:embed="rId2" cstate="print"/>
          <a:stretch>
            <a:fillRect/>
          </a:stretch>
        </p:blipFill>
        <p:spPr>
          <a:xfrm>
            <a:off x="3708400" y="3284537"/>
            <a:ext cx="1581150" cy="31210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553200" y="1066800"/>
            <a:ext cx="2257826" cy="1676399"/>
          </a:xfrm>
          <a:prstGeom prst="rect">
            <a:avLst/>
          </a:prstGeom>
          <a:noFill/>
          <a:ln w="9525">
            <a:noFill/>
            <a:miter lim="800000"/>
            <a:headEnd/>
            <a:tailEnd/>
          </a:ln>
          <a:effectLst/>
        </p:spPr>
      </p:pic>
      <p:sp>
        <p:nvSpPr>
          <p:cNvPr id="4" name="3 - Ορθογώνιο"/>
          <p:cNvSpPr/>
          <p:nvPr/>
        </p:nvSpPr>
        <p:spPr>
          <a:xfrm>
            <a:off x="152400" y="1600200"/>
            <a:ext cx="5867400" cy="954107"/>
          </a:xfrm>
          <a:prstGeom prst="rect">
            <a:avLst/>
          </a:prstGeom>
        </p:spPr>
        <p:txBody>
          <a:bodyPr wrap="square">
            <a:spAutoFit/>
          </a:bodyPr>
          <a:lstStyle/>
          <a:p>
            <a:pPr algn="just"/>
            <a:r>
              <a:rPr lang="el-GR" sz="1400" b="1" dirty="0" smtClean="0"/>
              <a:t>Ανοιχτό τρίγωνο: </a:t>
            </a:r>
          </a:p>
          <a:p>
            <a:pPr algn="just"/>
            <a:r>
              <a:rPr lang="el-GR" sz="1400" dirty="0" smtClean="0"/>
              <a:t>Ανοίξτε τα δάχτυλα και των δύο χεριών με τις παλάμες να είναι κυρτές (κούπα) στο σχήμα της μπάλας. Οι αντίχειρες με τους δείκτες να σχηματίζουν έτσι ένα τρίγωνο πάνω από το μέτωπό σας. </a:t>
            </a:r>
            <a:endParaRPr lang="el-GR" sz="1400" dirty="0"/>
          </a:p>
        </p:txBody>
      </p:sp>
      <p:sp>
        <p:nvSpPr>
          <p:cNvPr id="5" name="4 - TextBox"/>
          <p:cNvSpPr txBox="1"/>
          <p:nvPr/>
        </p:nvSpPr>
        <p:spPr>
          <a:xfrm>
            <a:off x="304800" y="152400"/>
            <a:ext cx="8534400" cy="646331"/>
          </a:xfrm>
          <a:prstGeom prst="rect">
            <a:avLst/>
          </a:prstGeom>
          <a:solidFill>
            <a:schemeClr val="accent3">
              <a:lumMod val="75000"/>
            </a:schemeClr>
          </a:solidFill>
        </p:spPr>
        <p:txBody>
          <a:bodyPr wrap="square" rtlCol="0">
            <a:spAutoFit/>
          </a:bodyPr>
          <a:lstStyle/>
          <a:p>
            <a:pPr algn="ctr"/>
            <a:r>
              <a:rPr lang="el-GR" dirty="0" smtClean="0"/>
              <a:t>Η τοποθέτηση των χεριών πάνω από το κεφάλι, που θα οδηγήσει στην εκμάθηση της τεχνικής της πάσας με δάχτυλα</a:t>
            </a:r>
            <a:endParaRPr lang="el-GR" dirty="0"/>
          </a:p>
        </p:txBody>
      </p:sp>
      <p:pic>
        <p:nvPicPr>
          <p:cNvPr id="2052" name="Picture 4"/>
          <p:cNvPicPr>
            <a:picLocks noChangeAspect="1" noChangeArrowheads="1"/>
          </p:cNvPicPr>
          <p:nvPr/>
        </p:nvPicPr>
        <p:blipFill>
          <a:blip r:embed="rId3" cstate="print"/>
          <a:srcRect/>
          <a:stretch>
            <a:fillRect/>
          </a:stretch>
        </p:blipFill>
        <p:spPr bwMode="auto">
          <a:xfrm>
            <a:off x="6705600" y="2971800"/>
            <a:ext cx="2138449" cy="1600200"/>
          </a:xfrm>
          <a:prstGeom prst="rect">
            <a:avLst/>
          </a:prstGeom>
          <a:noFill/>
          <a:ln w="9525">
            <a:noFill/>
            <a:miter lim="800000"/>
            <a:headEnd/>
            <a:tailEnd/>
          </a:ln>
          <a:effectLst/>
        </p:spPr>
      </p:pic>
      <p:sp>
        <p:nvSpPr>
          <p:cNvPr id="7" name="6 - Ορθογώνιο"/>
          <p:cNvSpPr/>
          <p:nvPr/>
        </p:nvSpPr>
        <p:spPr>
          <a:xfrm>
            <a:off x="152400" y="3429000"/>
            <a:ext cx="5791200" cy="954107"/>
          </a:xfrm>
          <a:prstGeom prst="rect">
            <a:avLst/>
          </a:prstGeom>
        </p:spPr>
        <p:txBody>
          <a:bodyPr wrap="square">
            <a:spAutoFit/>
          </a:bodyPr>
          <a:lstStyle/>
          <a:p>
            <a:pPr algn="just"/>
            <a:r>
              <a:rPr lang="el-GR" sz="1400" b="1" dirty="0" smtClean="0"/>
              <a:t>Πάσα ώθησης: </a:t>
            </a:r>
          </a:p>
          <a:p>
            <a:pPr algn="just"/>
            <a:r>
              <a:rPr lang="el-GR" sz="1400" dirty="0" smtClean="0"/>
              <a:t>Η μπάλα ωθείται και με τα δύο χέρια από το μέτωπο. Η μπάλα πρέπει να βρίσκεται πάνω από το μέτωπο έτσι ώστε τα παιδιά να μετακινούνται και να τοποθετούνται σωστά κάτω από αυτήν. </a:t>
            </a:r>
          </a:p>
        </p:txBody>
      </p:sp>
      <p:pic>
        <p:nvPicPr>
          <p:cNvPr id="2053" name="Picture 5"/>
          <p:cNvPicPr>
            <a:picLocks noChangeAspect="1" noChangeArrowheads="1"/>
          </p:cNvPicPr>
          <p:nvPr/>
        </p:nvPicPr>
        <p:blipFill>
          <a:blip r:embed="rId4" cstate="print"/>
          <a:srcRect/>
          <a:stretch>
            <a:fillRect/>
          </a:stretch>
        </p:blipFill>
        <p:spPr bwMode="auto">
          <a:xfrm>
            <a:off x="6934200" y="4800600"/>
            <a:ext cx="1714499" cy="1943099"/>
          </a:xfrm>
          <a:prstGeom prst="rect">
            <a:avLst/>
          </a:prstGeom>
          <a:noFill/>
          <a:ln w="9525">
            <a:noFill/>
            <a:miter lim="800000"/>
            <a:headEnd/>
            <a:tailEnd/>
          </a:ln>
          <a:effectLst/>
        </p:spPr>
      </p:pic>
      <p:sp>
        <p:nvSpPr>
          <p:cNvPr id="9" name="8 - Ορθογώνιο"/>
          <p:cNvSpPr/>
          <p:nvPr/>
        </p:nvSpPr>
        <p:spPr>
          <a:xfrm>
            <a:off x="381000" y="5410200"/>
            <a:ext cx="5410200" cy="954107"/>
          </a:xfrm>
          <a:prstGeom prst="rect">
            <a:avLst/>
          </a:prstGeom>
        </p:spPr>
        <p:txBody>
          <a:bodyPr wrap="square">
            <a:spAutoFit/>
          </a:bodyPr>
          <a:lstStyle/>
          <a:p>
            <a:pPr algn="just"/>
            <a:r>
              <a:rPr lang="en-US" sz="1400" b="1" dirty="0" err="1" smtClean="0"/>
              <a:t>Supergirl</a:t>
            </a:r>
            <a:r>
              <a:rPr lang="en-US" sz="1400" b="1" dirty="0" smtClean="0"/>
              <a:t> / Superman: </a:t>
            </a:r>
          </a:p>
          <a:p>
            <a:pPr algn="just"/>
            <a:r>
              <a:rPr lang="el-GR" sz="1400" dirty="0" smtClean="0"/>
              <a:t>Η μπάλα πασάρεται τεντώνοντας και τα δύο χέρια πάνω από το μέτωπο και συνεχίζοντας την κίνηση στη λεγόμενη θέση του </a:t>
            </a:r>
            <a:r>
              <a:rPr lang="el-GR" sz="1400" dirty="0" err="1" smtClean="0"/>
              <a:t>Superman</a:t>
            </a:r>
            <a:r>
              <a:rPr lang="el-GR" sz="1400" dirty="0" smtClean="0"/>
              <a:t> / </a:t>
            </a:r>
            <a:r>
              <a:rPr lang="el-GR" sz="1400" dirty="0" err="1" smtClean="0"/>
              <a:t>Supergirl</a:t>
            </a:r>
            <a:r>
              <a:rPr lang="el-GR" sz="1400" dirty="0" smtClean="0"/>
              <a:t>. </a:t>
            </a:r>
          </a:p>
        </p:txBody>
      </p:sp>
      <p:sp>
        <p:nvSpPr>
          <p:cNvPr id="10" name="9 - Δεξιό βέλος"/>
          <p:cNvSpPr/>
          <p:nvPr/>
        </p:nvSpPr>
        <p:spPr>
          <a:xfrm>
            <a:off x="6019800" y="1981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Δεξιό βέλος"/>
          <p:cNvSpPr/>
          <p:nvPr/>
        </p:nvSpPr>
        <p:spPr>
          <a:xfrm>
            <a:off x="6096000" y="3810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Δεξιό βέλος"/>
          <p:cNvSpPr/>
          <p:nvPr/>
        </p:nvSpPr>
        <p:spPr>
          <a:xfrm>
            <a:off x="5943600" y="57912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79400" y="171450"/>
          <a:ext cx="8573133" cy="6528432"/>
        </p:xfrm>
        <a:graphic>
          <a:graphicData uri="http://schemas.openxmlformats.org/drawingml/2006/table">
            <a:tbl>
              <a:tblPr firstRow="1" bandRow="1">
                <a:tableStyleId>{2D5ABB26-0587-4C30-8999-92F81FD0307C}</a:tableStyleId>
              </a:tblPr>
              <a:tblGrid>
                <a:gridCol w="2727325"/>
                <a:gridCol w="2729229"/>
                <a:gridCol w="3116579"/>
              </a:tblGrid>
              <a:tr h="371475">
                <a:tc gridSpan="3">
                  <a:txBody>
                    <a:bodyPr/>
                    <a:lstStyle/>
                    <a:p>
                      <a:pPr marL="91440">
                        <a:lnSpc>
                          <a:spcPct val="100000"/>
                        </a:lnSpc>
                        <a:spcBef>
                          <a:spcPts val="350"/>
                        </a:spcBef>
                      </a:pPr>
                      <a:r>
                        <a:rPr sz="1800" b="1" dirty="0">
                          <a:latin typeface="Verdana"/>
                          <a:cs typeface="Verdana"/>
                        </a:rPr>
                        <a:t>Μεθοδική</a:t>
                      </a:r>
                      <a:r>
                        <a:rPr sz="1800" b="1" spc="-20" dirty="0">
                          <a:latin typeface="Verdana"/>
                          <a:cs typeface="Verdana"/>
                        </a:rPr>
                        <a:t> </a:t>
                      </a:r>
                      <a:r>
                        <a:rPr sz="1800" b="1" dirty="0">
                          <a:latin typeface="Verdana"/>
                          <a:cs typeface="Verdana"/>
                        </a:rPr>
                        <a:t>σειρά</a:t>
                      </a:r>
                      <a:r>
                        <a:rPr sz="1800" b="1" spc="-15" dirty="0">
                          <a:latin typeface="Verdana"/>
                          <a:cs typeface="Verdana"/>
                        </a:rPr>
                        <a:t> </a:t>
                      </a:r>
                      <a:r>
                        <a:rPr sz="1800" b="1" dirty="0">
                          <a:latin typeface="Verdana"/>
                          <a:cs typeface="Verdana"/>
                        </a:rPr>
                        <a:t>παρουσίασης </a:t>
                      </a:r>
                      <a:r>
                        <a:rPr sz="1800" b="1" spc="-5" dirty="0">
                          <a:latin typeface="Verdana"/>
                          <a:cs typeface="Verdana"/>
                        </a:rPr>
                        <a:t>των ασκήσεων</a:t>
                      </a:r>
                      <a:r>
                        <a:rPr sz="1800" b="1" spc="-15" dirty="0">
                          <a:latin typeface="Verdana"/>
                          <a:cs typeface="Verdana"/>
                        </a:rPr>
                        <a:t> </a:t>
                      </a:r>
                      <a:r>
                        <a:rPr sz="1800" b="1" spc="-5" dirty="0">
                          <a:latin typeface="Verdana"/>
                          <a:cs typeface="Verdana"/>
                        </a:rPr>
                        <a:t>_Ενδεικτικά…</a:t>
                      </a:r>
                      <a:endParaRPr sz="1800">
                        <a:latin typeface="Verdana"/>
                        <a:cs typeface="Verdana"/>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1F1F1"/>
                    </a:solidFill>
                  </a:tcPr>
                </a:tc>
                <a:tc hMerge="1">
                  <a:txBody>
                    <a:bodyPr/>
                    <a:lstStyle/>
                    <a:p>
                      <a:endParaRPr/>
                    </a:p>
                  </a:txBody>
                  <a:tcPr marL="0" marR="0" marT="0" marB="0"/>
                </a:tc>
                <a:tc hMerge="1">
                  <a:txBody>
                    <a:bodyPr/>
                    <a:lstStyle/>
                    <a:p>
                      <a:endParaRPr/>
                    </a:p>
                  </a:txBody>
                  <a:tcPr marL="0" marR="0" marT="0" marB="0"/>
                </a:tc>
              </a:tr>
              <a:tr h="640079">
                <a:tc>
                  <a:txBody>
                    <a:bodyPr/>
                    <a:lstStyle/>
                    <a:p>
                      <a:pPr marL="91440">
                        <a:lnSpc>
                          <a:spcPct val="100000"/>
                        </a:lnSpc>
                        <a:spcBef>
                          <a:spcPts val="350"/>
                        </a:spcBef>
                      </a:pPr>
                      <a:r>
                        <a:rPr sz="1800" dirty="0">
                          <a:latin typeface="Verdana"/>
                          <a:cs typeface="Verdana"/>
                        </a:rPr>
                        <a:t>Διδακτικό</a:t>
                      </a:r>
                      <a:r>
                        <a:rPr sz="1800" spc="-70" dirty="0">
                          <a:latin typeface="Verdana"/>
                          <a:cs typeface="Verdana"/>
                        </a:rPr>
                        <a:t> </a:t>
                      </a:r>
                      <a:r>
                        <a:rPr sz="1800" dirty="0">
                          <a:latin typeface="Verdana"/>
                          <a:cs typeface="Verdana"/>
                        </a:rPr>
                        <a:t>Αντικείμενο:</a:t>
                      </a:r>
                      <a:endParaRPr sz="1800">
                        <a:latin typeface="Verdana"/>
                        <a:cs typeface="Verdana"/>
                      </a:endParaRPr>
                    </a:p>
                  </a:txBody>
                  <a:tcPr marL="0" marR="0" marT="44450" marB="0">
                    <a:lnL w="12700">
                      <a:solidFill>
                        <a:srgbClr val="FFFFFF"/>
                      </a:solidFill>
                      <a:prstDash val="solid"/>
                    </a:lnL>
                    <a:lnT w="38100">
                      <a:solidFill>
                        <a:srgbClr val="FFFFFF"/>
                      </a:solidFill>
                      <a:prstDash val="solid"/>
                    </a:lnT>
                    <a:lnB w="12700">
                      <a:solidFill>
                        <a:srgbClr val="FFFFFF"/>
                      </a:solidFill>
                      <a:prstDash val="solid"/>
                    </a:lnB>
                    <a:solidFill>
                      <a:srgbClr val="DFCDCE"/>
                    </a:solidFill>
                  </a:tcPr>
                </a:tc>
                <a:tc gridSpan="2">
                  <a:txBody>
                    <a:bodyPr/>
                    <a:lstStyle/>
                    <a:p>
                      <a:pPr marL="37465">
                        <a:lnSpc>
                          <a:spcPct val="100000"/>
                        </a:lnSpc>
                        <a:spcBef>
                          <a:spcPts val="350"/>
                        </a:spcBef>
                      </a:pPr>
                      <a:r>
                        <a:rPr sz="1800" dirty="0">
                          <a:latin typeface="Verdana"/>
                          <a:cs typeface="Verdana"/>
                        </a:rPr>
                        <a:t>Απλή</a:t>
                      </a:r>
                      <a:r>
                        <a:rPr sz="1800" spc="-30" dirty="0">
                          <a:latin typeface="Verdana"/>
                          <a:cs typeface="Verdana"/>
                        </a:rPr>
                        <a:t> </a:t>
                      </a:r>
                      <a:r>
                        <a:rPr sz="1800" spc="-5" dirty="0">
                          <a:latin typeface="Verdana"/>
                          <a:cs typeface="Verdana"/>
                        </a:rPr>
                        <a:t>Πάσα</a:t>
                      </a:r>
                      <a:r>
                        <a:rPr sz="1800" spc="-10" dirty="0">
                          <a:latin typeface="Verdana"/>
                          <a:cs typeface="Verdana"/>
                        </a:rPr>
                        <a:t> </a:t>
                      </a:r>
                      <a:r>
                        <a:rPr sz="1800" dirty="0">
                          <a:latin typeface="Verdana"/>
                          <a:cs typeface="Verdana"/>
                        </a:rPr>
                        <a:t>μπροστά</a:t>
                      </a:r>
                      <a:r>
                        <a:rPr sz="1800" spc="-35" dirty="0">
                          <a:latin typeface="Verdana"/>
                          <a:cs typeface="Verdana"/>
                        </a:rPr>
                        <a:t> </a:t>
                      </a:r>
                      <a:r>
                        <a:rPr sz="1800" dirty="0">
                          <a:latin typeface="Verdana"/>
                          <a:cs typeface="Verdana"/>
                        </a:rPr>
                        <a:t>με</a:t>
                      </a:r>
                      <a:r>
                        <a:rPr sz="1800" spc="-20" dirty="0">
                          <a:latin typeface="Verdana"/>
                          <a:cs typeface="Verdana"/>
                        </a:rPr>
                        <a:t> </a:t>
                      </a:r>
                      <a:r>
                        <a:rPr sz="1800" spc="-5" dirty="0">
                          <a:latin typeface="Verdana"/>
                          <a:cs typeface="Verdana"/>
                        </a:rPr>
                        <a:t>δάχτυλα</a:t>
                      </a:r>
                      <a:endParaRPr sz="1800">
                        <a:latin typeface="Verdana"/>
                        <a:cs typeface="Verdana"/>
                      </a:endParaRPr>
                    </a:p>
                  </a:txBody>
                  <a:tcPr marL="0" marR="0" marT="44450" marB="0">
                    <a:lnR w="12700">
                      <a:solidFill>
                        <a:srgbClr val="FFFFFF"/>
                      </a:solidFill>
                      <a:prstDash val="solid"/>
                    </a:lnR>
                    <a:lnT w="38100">
                      <a:solidFill>
                        <a:srgbClr val="FFFFFF"/>
                      </a:solidFill>
                      <a:prstDash val="solid"/>
                    </a:lnT>
                    <a:lnB w="12700">
                      <a:solidFill>
                        <a:srgbClr val="FFFFFF"/>
                      </a:solidFill>
                      <a:prstDash val="solid"/>
                    </a:lnB>
                    <a:solidFill>
                      <a:srgbClr val="DFCDCE"/>
                    </a:solidFill>
                  </a:tcPr>
                </a:tc>
                <a:tc hMerge="1">
                  <a:txBody>
                    <a:bodyPr/>
                    <a:lstStyle/>
                    <a:p>
                      <a:endParaRPr/>
                    </a:p>
                  </a:txBody>
                  <a:tcPr marL="0" marR="0" marT="0" marB="0"/>
                </a:tc>
              </a:tr>
              <a:tr h="640080">
                <a:tc>
                  <a:txBody>
                    <a:bodyPr/>
                    <a:lstStyle/>
                    <a:p>
                      <a:pPr marL="91440">
                        <a:lnSpc>
                          <a:spcPct val="100000"/>
                        </a:lnSpc>
                        <a:spcBef>
                          <a:spcPts val="350"/>
                        </a:spcBef>
                      </a:pPr>
                      <a:r>
                        <a:rPr sz="1800" b="1" spc="-5" dirty="0">
                          <a:latin typeface="Verdana"/>
                          <a:cs typeface="Verdana"/>
                        </a:rPr>
                        <a:t>Εκμάθηση</a:t>
                      </a:r>
                      <a:endParaRPr sz="1800">
                        <a:latin typeface="Verdana"/>
                        <a:cs typeface="Verdana"/>
                      </a:endParaRPr>
                    </a:p>
                  </a:txBody>
                  <a:tcPr marL="0" marR="0" marT="44450" marB="0">
                    <a:lnL w="12700">
                      <a:solidFill>
                        <a:srgbClr val="FFFFFF"/>
                      </a:solidFill>
                      <a:prstDash val="solid"/>
                    </a:lnL>
                    <a:lnR w="12700">
                      <a:solidFill>
                        <a:srgbClr val="000000"/>
                      </a:solidFill>
                      <a:prstDash val="solid"/>
                    </a:lnR>
                    <a:lnT w="12700">
                      <a:solidFill>
                        <a:srgbClr val="FFFFFF"/>
                      </a:solidFill>
                      <a:prstDash val="solid"/>
                    </a:lnT>
                    <a:lnB w="12700">
                      <a:solidFill>
                        <a:srgbClr val="000000"/>
                      </a:solidFill>
                      <a:prstDash val="solid"/>
                    </a:lnB>
                    <a:solidFill>
                      <a:srgbClr val="EFE8E8"/>
                    </a:solidFill>
                  </a:tcPr>
                </a:tc>
                <a:tc>
                  <a:txBody>
                    <a:bodyPr/>
                    <a:lstStyle/>
                    <a:p>
                      <a:pPr marL="91440">
                        <a:lnSpc>
                          <a:spcPct val="100000"/>
                        </a:lnSpc>
                        <a:spcBef>
                          <a:spcPts val="350"/>
                        </a:spcBef>
                      </a:pPr>
                      <a:r>
                        <a:rPr sz="1800" b="1" spc="-5" dirty="0">
                          <a:latin typeface="Verdana"/>
                          <a:cs typeface="Verdana"/>
                        </a:rPr>
                        <a:t>Εμπέδωση</a:t>
                      </a:r>
                      <a:r>
                        <a:rPr sz="1800" b="1" spc="-65" dirty="0">
                          <a:latin typeface="Verdana"/>
                          <a:cs typeface="Verdana"/>
                        </a:rPr>
                        <a:t> </a:t>
                      </a:r>
                      <a:r>
                        <a:rPr sz="1800" b="1" dirty="0">
                          <a:latin typeface="Verdana"/>
                          <a:cs typeface="Verdana"/>
                        </a:rPr>
                        <a:t>–</a:t>
                      </a:r>
                      <a:endParaRPr sz="1800">
                        <a:latin typeface="Verdana"/>
                        <a:cs typeface="Verdana"/>
                      </a:endParaRPr>
                    </a:p>
                    <a:p>
                      <a:pPr marL="91440">
                        <a:lnSpc>
                          <a:spcPct val="100000"/>
                        </a:lnSpc>
                      </a:pPr>
                      <a:r>
                        <a:rPr sz="1800" b="1" spc="-5" dirty="0">
                          <a:latin typeface="Verdana"/>
                          <a:cs typeface="Verdana"/>
                        </a:rPr>
                        <a:t>Σταθεροποίηση</a:t>
                      </a:r>
                      <a:endParaRPr sz="1800">
                        <a:latin typeface="Verdana"/>
                        <a:cs typeface="Verdana"/>
                      </a:endParaRPr>
                    </a:p>
                  </a:txBody>
                  <a:tcPr marL="0" marR="0" marT="44450" marB="0">
                    <a:lnL w="12700">
                      <a:solidFill>
                        <a:srgbClr val="000000"/>
                      </a:solidFill>
                      <a:prstDash val="solid"/>
                    </a:lnL>
                    <a:lnR w="12700">
                      <a:solidFill>
                        <a:srgbClr val="000000"/>
                      </a:solidFill>
                      <a:prstDash val="solid"/>
                    </a:lnR>
                    <a:lnT w="12700">
                      <a:solidFill>
                        <a:srgbClr val="FFFFFF"/>
                      </a:solidFill>
                      <a:prstDash val="solid"/>
                    </a:lnT>
                    <a:lnB w="12700">
                      <a:solidFill>
                        <a:srgbClr val="000000"/>
                      </a:solidFill>
                      <a:prstDash val="solid"/>
                    </a:lnB>
                    <a:solidFill>
                      <a:srgbClr val="EFE8E8"/>
                    </a:solidFill>
                  </a:tcPr>
                </a:tc>
                <a:tc>
                  <a:txBody>
                    <a:bodyPr/>
                    <a:lstStyle/>
                    <a:p>
                      <a:pPr marL="92075">
                        <a:lnSpc>
                          <a:spcPct val="100000"/>
                        </a:lnSpc>
                        <a:spcBef>
                          <a:spcPts val="350"/>
                        </a:spcBef>
                      </a:pPr>
                      <a:r>
                        <a:rPr sz="1800" b="1" spc="-5" dirty="0">
                          <a:latin typeface="Verdana"/>
                          <a:cs typeface="Verdana"/>
                        </a:rPr>
                        <a:t>Τελειοποίηση</a:t>
                      </a:r>
                      <a:endParaRPr sz="1800">
                        <a:latin typeface="Verdana"/>
                        <a:cs typeface="Verdana"/>
                      </a:endParaRPr>
                    </a:p>
                  </a:txBody>
                  <a:tcPr marL="0" marR="0" marT="44450" marB="0">
                    <a:lnL w="12700">
                      <a:solidFill>
                        <a:srgbClr val="000000"/>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FE8E8"/>
                    </a:solidFill>
                  </a:tcPr>
                </a:tc>
              </a:tr>
              <a:tr h="723725">
                <a:tc>
                  <a:txBody>
                    <a:bodyPr/>
                    <a:lstStyle/>
                    <a:p>
                      <a:pPr marL="91440" marR="385445">
                        <a:lnSpc>
                          <a:spcPct val="100000"/>
                        </a:lnSpc>
                        <a:spcBef>
                          <a:spcPts val="355"/>
                        </a:spcBef>
                      </a:pPr>
                      <a:r>
                        <a:rPr sz="1400" u="sng" spc="-5" dirty="0">
                          <a:uFill>
                            <a:solidFill>
                              <a:srgbClr val="000000"/>
                            </a:solidFill>
                          </a:uFill>
                          <a:latin typeface="Verdana"/>
                          <a:cs typeface="Verdana"/>
                        </a:rPr>
                        <a:t>Οργάνωση:</a:t>
                      </a:r>
                      <a:r>
                        <a:rPr sz="1400" dirty="0">
                          <a:latin typeface="Verdana"/>
                          <a:cs typeface="Verdana"/>
                        </a:rPr>
                        <a:t> </a:t>
                      </a:r>
                      <a:r>
                        <a:rPr sz="1400" spc="-5" dirty="0">
                          <a:latin typeface="Verdana"/>
                          <a:cs typeface="Verdana"/>
                        </a:rPr>
                        <a:t>Οι </a:t>
                      </a:r>
                      <a:r>
                        <a:rPr sz="1400" dirty="0">
                          <a:latin typeface="Verdana"/>
                          <a:cs typeface="Verdana"/>
                        </a:rPr>
                        <a:t>ασκήσεις </a:t>
                      </a:r>
                      <a:r>
                        <a:rPr sz="1400" spc="-480" dirty="0">
                          <a:latin typeface="Verdana"/>
                          <a:cs typeface="Verdana"/>
                        </a:rPr>
                        <a:t> </a:t>
                      </a:r>
                      <a:r>
                        <a:rPr sz="1400" dirty="0">
                          <a:latin typeface="Verdana"/>
                          <a:cs typeface="Verdana"/>
                        </a:rPr>
                        <a:t>εκτελούνται</a:t>
                      </a:r>
                      <a:r>
                        <a:rPr sz="1400" spc="-70" dirty="0">
                          <a:latin typeface="Verdana"/>
                          <a:cs typeface="Verdana"/>
                        </a:rPr>
                        <a:t> </a:t>
                      </a:r>
                      <a:r>
                        <a:rPr sz="1400" dirty="0">
                          <a:latin typeface="Verdana"/>
                          <a:cs typeface="Verdana"/>
                        </a:rPr>
                        <a:t>ατομικά.</a:t>
                      </a:r>
                      <a:r>
                        <a:rPr sz="1400" spc="-40" dirty="0">
                          <a:latin typeface="Verdana"/>
                          <a:cs typeface="Verdana"/>
                        </a:rPr>
                        <a:t> </a:t>
                      </a:r>
                      <a:r>
                        <a:rPr sz="1400" dirty="0">
                          <a:latin typeface="Verdana"/>
                          <a:cs typeface="Verdana"/>
                        </a:rPr>
                        <a:t>Μία </a:t>
                      </a:r>
                      <a:r>
                        <a:rPr sz="1400" spc="-480" dirty="0">
                          <a:latin typeface="Verdana"/>
                          <a:cs typeface="Verdana"/>
                        </a:rPr>
                        <a:t> </a:t>
                      </a:r>
                      <a:r>
                        <a:rPr sz="1400" dirty="0">
                          <a:latin typeface="Verdana"/>
                          <a:cs typeface="Verdana"/>
                        </a:rPr>
                        <a:t>μπάλα</a:t>
                      </a:r>
                      <a:r>
                        <a:rPr sz="1400" spc="-55" dirty="0">
                          <a:latin typeface="Verdana"/>
                          <a:cs typeface="Verdana"/>
                        </a:rPr>
                        <a:t> </a:t>
                      </a:r>
                      <a:r>
                        <a:rPr sz="1400" dirty="0">
                          <a:latin typeface="Verdana"/>
                          <a:cs typeface="Verdana"/>
                        </a:rPr>
                        <a:t>ο</a:t>
                      </a:r>
                      <a:r>
                        <a:rPr sz="1400" spc="-10" dirty="0">
                          <a:latin typeface="Verdana"/>
                          <a:cs typeface="Verdana"/>
                        </a:rPr>
                        <a:t> </a:t>
                      </a:r>
                      <a:r>
                        <a:rPr sz="1400" spc="-5" dirty="0">
                          <a:latin typeface="Verdana"/>
                          <a:cs typeface="Verdana"/>
                        </a:rPr>
                        <a:t>κάθε</a:t>
                      </a:r>
                      <a:r>
                        <a:rPr sz="1400" spc="-35" dirty="0">
                          <a:latin typeface="Verdana"/>
                          <a:cs typeface="Verdana"/>
                        </a:rPr>
                        <a:t> </a:t>
                      </a:r>
                      <a:r>
                        <a:rPr sz="1400" dirty="0">
                          <a:latin typeface="Verdana"/>
                          <a:cs typeface="Verdana"/>
                        </a:rPr>
                        <a:t>μαθητής.</a:t>
                      </a:r>
                      <a:endParaRPr sz="1400">
                        <a:latin typeface="Verdana"/>
                        <a:cs typeface="Verdana"/>
                      </a:endParaRPr>
                    </a:p>
                  </a:txBody>
                  <a:tcPr marL="0" marR="0" marT="45085" marB="0">
                    <a:lnL w="12700">
                      <a:solidFill>
                        <a:srgbClr val="FFFFFF"/>
                      </a:solidFill>
                      <a:prstDash val="solid"/>
                    </a:lnL>
                    <a:lnR w="12700">
                      <a:solidFill>
                        <a:srgbClr val="000000"/>
                      </a:solidFill>
                      <a:prstDash val="solid"/>
                    </a:lnR>
                    <a:lnT w="12700">
                      <a:solidFill>
                        <a:srgbClr val="000000"/>
                      </a:solidFill>
                      <a:prstDash val="solid"/>
                    </a:lnT>
                    <a:solidFill>
                      <a:srgbClr val="DFCDCE"/>
                    </a:solidFill>
                  </a:tcPr>
                </a:tc>
                <a:tc rowSpan="5">
                  <a:txBody>
                    <a:bodyPr/>
                    <a:lstStyle/>
                    <a:p>
                      <a:pPr marL="91440" marR="157480">
                        <a:lnSpc>
                          <a:spcPct val="100000"/>
                        </a:lnSpc>
                        <a:spcBef>
                          <a:spcPts val="355"/>
                        </a:spcBef>
                      </a:pPr>
                      <a:r>
                        <a:rPr sz="1400" u="sng" spc="-5" dirty="0">
                          <a:uFill>
                            <a:solidFill>
                              <a:srgbClr val="000000"/>
                            </a:solidFill>
                          </a:uFill>
                          <a:latin typeface="Verdana"/>
                          <a:cs typeface="Verdana"/>
                        </a:rPr>
                        <a:t>Οργάνωση:</a:t>
                      </a:r>
                      <a:r>
                        <a:rPr sz="1400" spc="-55" dirty="0">
                          <a:latin typeface="Verdana"/>
                          <a:cs typeface="Verdana"/>
                        </a:rPr>
                        <a:t> </a:t>
                      </a:r>
                      <a:r>
                        <a:rPr sz="1400" spc="-5" dirty="0">
                          <a:latin typeface="Verdana"/>
                          <a:cs typeface="Verdana"/>
                        </a:rPr>
                        <a:t>Οι</a:t>
                      </a:r>
                      <a:r>
                        <a:rPr sz="1400" spc="-15" dirty="0">
                          <a:latin typeface="Verdana"/>
                          <a:cs typeface="Verdana"/>
                        </a:rPr>
                        <a:t> </a:t>
                      </a:r>
                      <a:r>
                        <a:rPr sz="1400" dirty="0">
                          <a:latin typeface="Verdana"/>
                          <a:cs typeface="Verdana"/>
                        </a:rPr>
                        <a:t>ασκήσεις</a:t>
                      </a:r>
                      <a:r>
                        <a:rPr sz="1400" spc="-40" dirty="0">
                          <a:latin typeface="Verdana"/>
                          <a:cs typeface="Verdana"/>
                        </a:rPr>
                        <a:t> </a:t>
                      </a:r>
                      <a:r>
                        <a:rPr sz="1400" spc="-5" dirty="0">
                          <a:latin typeface="Verdana"/>
                          <a:cs typeface="Verdana"/>
                        </a:rPr>
                        <a:t>1,2 </a:t>
                      </a:r>
                      <a:r>
                        <a:rPr sz="1400" spc="-475" dirty="0">
                          <a:latin typeface="Verdana"/>
                          <a:cs typeface="Verdana"/>
                        </a:rPr>
                        <a:t> </a:t>
                      </a:r>
                      <a:r>
                        <a:rPr sz="1400" dirty="0">
                          <a:latin typeface="Verdana"/>
                          <a:cs typeface="Verdana"/>
                        </a:rPr>
                        <a:t>εκτελούνται </a:t>
                      </a:r>
                      <a:r>
                        <a:rPr sz="1400" spc="-5" dirty="0">
                          <a:latin typeface="Verdana"/>
                          <a:cs typeface="Verdana"/>
                        </a:rPr>
                        <a:t>σε </a:t>
                      </a:r>
                      <a:r>
                        <a:rPr sz="1400" dirty="0">
                          <a:latin typeface="Verdana"/>
                          <a:cs typeface="Verdana"/>
                        </a:rPr>
                        <a:t>ζευγάρια </a:t>
                      </a:r>
                      <a:r>
                        <a:rPr sz="1400" spc="5" dirty="0">
                          <a:latin typeface="Verdana"/>
                          <a:cs typeface="Verdana"/>
                        </a:rPr>
                        <a:t> </a:t>
                      </a:r>
                      <a:r>
                        <a:rPr sz="1400" dirty="0">
                          <a:latin typeface="Verdana"/>
                          <a:cs typeface="Verdana"/>
                        </a:rPr>
                        <a:t>αντιμέτωπα. Η άσκηση 3 </a:t>
                      </a:r>
                      <a:r>
                        <a:rPr sz="1400" spc="-5" dirty="0">
                          <a:latin typeface="Verdana"/>
                          <a:cs typeface="Verdana"/>
                        </a:rPr>
                        <a:t>σε </a:t>
                      </a:r>
                      <a:r>
                        <a:rPr sz="1400" spc="-480" dirty="0">
                          <a:latin typeface="Verdana"/>
                          <a:cs typeface="Verdana"/>
                        </a:rPr>
                        <a:t> </a:t>
                      </a:r>
                      <a:r>
                        <a:rPr sz="1400" spc="-5" dirty="0">
                          <a:latin typeface="Verdana"/>
                          <a:cs typeface="Verdana"/>
                        </a:rPr>
                        <a:t>τριάδες. </a:t>
                      </a:r>
                      <a:r>
                        <a:rPr sz="1400" dirty="0">
                          <a:latin typeface="Verdana"/>
                          <a:cs typeface="Verdana"/>
                        </a:rPr>
                        <a:t>Μία μπάλα </a:t>
                      </a:r>
                      <a:r>
                        <a:rPr sz="1400" spc="-5" dirty="0">
                          <a:latin typeface="Verdana"/>
                          <a:cs typeface="Verdana"/>
                        </a:rPr>
                        <a:t>το κάθε </a:t>
                      </a:r>
                      <a:r>
                        <a:rPr sz="1400" spc="-480" dirty="0">
                          <a:latin typeface="Verdana"/>
                          <a:cs typeface="Verdana"/>
                        </a:rPr>
                        <a:t> </a:t>
                      </a:r>
                      <a:r>
                        <a:rPr sz="1400" dirty="0">
                          <a:latin typeface="Verdana"/>
                          <a:cs typeface="Verdana"/>
                        </a:rPr>
                        <a:t>ζευγάρι/τριάδα.</a:t>
                      </a:r>
                      <a:endParaRPr sz="1400">
                        <a:latin typeface="Verdana"/>
                        <a:cs typeface="Verdana"/>
                      </a:endParaRPr>
                    </a:p>
                    <a:p>
                      <a:pPr marL="91440" marR="306705">
                        <a:lnSpc>
                          <a:spcPct val="100000"/>
                        </a:lnSpc>
                        <a:spcBef>
                          <a:spcPts val="1205"/>
                        </a:spcBef>
                      </a:pPr>
                      <a:r>
                        <a:rPr sz="1400" dirty="0">
                          <a:latin typeface="Verdana"/>
                          <a:cs typeface="Verdana"/>
                        </a:rPr>
                        <a:t>Άσκηση</a:t>
                      </a:r>
                      <a:r>
                        <a:rPr sz="1400" spc="-45" dirty="0">
                          <a:latin typeface="Verdana"/>
                          <a:cs typeface="Verdana"/>
                        </a:rPr>
                        <a:t> </a:t>
                      </a:r>
                      <a:r>
                        <a:rPr sz="1400" dirty="0">
                          <a:latin typeface="Verdana"/>
                          <a:cs typeface="Verdana"/>
                        </a:rPr>
                        <a:t>1</a:t>
                      </a:r>
                      <a:r>
                        <a:rPr sz="1350" baseline="24691" dirty="0">
                          <a:latin typeface="Verdana"/>
                          <a:cs typeface="Verdana"/>
                        </a:rPr>
                        <a:t>η</a:t>
                      </a:r>
                      <a:r>
                        <a:rPr sz="1400" dirty="0">
                          <a:latin typeface="Verdana"/>
                          <a:cs typeface="Verdana"/>
                        </a:rPr>
                        <a:t>:</a:t>
                      </a:r>
                      <a:r>
                        <a:rPr sz="1400" spc="-25" dirty="0">
                          <a:latin typeface="Verdana"/>
                          <a:cs typeface="Verdana"/>
                        </a:rPr>
                        <a:t> </a:t>
                      </a:r>
                      <a:r>
                        <a:rPr sz="1400" b="1" spc="-5" dirty="0">
                          <a:latin typeface="Verdana"/>
                          <a:cs typeface="Verdana"/>
                        </a:rPr>
                        <a:t>Συνεχόμενες </a:t>
                      </a:r>
                      <a:r>
                        <a:rPr sz="1400" b="1" spc="-465" dirty="0">
                          <a:latin typeface="Verdana"/>
                          <a:cs typeface="Verdana"/>
                        </a:rPr>
                        <a:t> </a:t>
                      </a:r>
                      <a:r>
                        <a:rPr sz="1400" b="1" dirty="0">
                          <a:latin typeface="Verdana"/>
                          <a:cs typeface="Verdana"/>
                        </a:rPr>
                        <a:t>πάσες</a:t>
                      </a:r>
                      <a:r>
                        <a:rPr sz="1400" b="1" spc="-20" dirty="0">
                          <a:latin typeface="Verdana"/>
                          <a:cs typeface="Verdana"/>
                        </a:rPr>
                        <a:t> </a:t>
                      </a:r>
                      <a:r>
                        <a:rPr sz="1400" dirty="0">
                          <a:latin typeface="Verdana"/>
                          <a:cs typeface="Verdana"/>
                        </a:rPr>
                        <a:t>με</a:t>
                      </a:r>
                      <a:r>
                        <a:rPr sz="1400" spc="-15" dirty="0">
                          <a:latin typeface="Verdana"/>
                          <a:cs typeface="Verdana"/>
                        </a:rPr>
                        <a:t> </a:t>
                      </a:r>
                      <a:r>
                        <a:rPr sz="1400" spc="-5" dirty="0">
                          <a:latin typeface="Verdana"/>
                          <a:cs typeface="Verdana"/>
                        </a:rPr>
                        <a:t>το </a:t>
                      </a:r>
                      <a:r>
                        <a:rPr sz="1400" dirty="0">
                          <a:latin typeface="Verdana"/>
                          <a:cs typeface="Verdana"/>
                        </a:rPr>
                        <a:t>ζευγάρι.</a:t>
                      </a:r>
                      <a:endParaRPr sz="1400">
                        <a:latin typeface="Verdana"/>
                        <a:cs typeface="Verdana"/>
                      </a:endParaRPr>
                    </a:p>
                    <a:p>
                      <a:pPr marL="91440" marR="386715">
                        <a:lnSpc>
                          <a:spcPct val="100000"/>
                        </a:lnSpc>
                        <a:spcBef>
                          <a:spcPts val="1200"/>
                        </a:spcBef>
                      </a:pPr>
                      <a:r>
                        <a:rPr sz="1400" u="sng" dirty="0">
                          <a:uFill>
                            <a:solidFill>
                              <a:srgbClr val="000000"/>
                            </a:solidFill>
                          </a:uFill>
                          <a:latin typeface="Verdana"/>
                          <a:cs typeface="Verdana"/>
                        </a:rPr>
                        <a:t>Άσκηση </a:t>
                      </a:r>
                      <a:r>
                        <a:rPr sz="1400" u="sng" spc="-5" dirty="0">
                          <a:uFill>
                            <a:solidFill>
                              <a:srgbClr val="000000"/>
                            </a:solidFill>
                          </a:uFill>
                          <a:latin typeface="Verdana"/>
                          <a:cs typeface="Verdana"/>
                        </a:rPr>
                        <a:t>2η: </a:t>
                      </a:r>
                      <a:r>
                        <a:rPr sz="1400" spc="-5" dirty="0">
                          <a:latin typeface="Verdana"/>
                          <a:cs typeface="Verdana"/>
                        </a:rPr>
                        <a:t>Συνεχόμενες </a:t>
                      </a:r>
                      <a:r>
                        <a:rPr sz="1400" spc="-484" dirty="0">
                          <a:latin typeface="Verdana"/>
                          <a:cs typeface="Verdana"/>
                        </a:rPr>
                        <a:t> </a:t>
                      </a:r>
                      <a:r>
                        <a:rPr sz="1400" dirty="0">
                          <a:latin typeface="Verdana"/>
                          <a:cs typeface="Verdana"/>
                        </a:rPr>
                        <a:t>πάσες με </a:t>
                      </a:r>
                      <a:r>
                        <a:rPr sz="1400" spc="-5" dirty="0">
                          <a:latin typeface="Verdana"/>
                          <a:cs typeface="Verdana"/>
                        </a:rPr>
                        <a:t>το </a:t>
                      </a:r>
                      <a:r>
                        <a:rPr sz="1400" dirty="0">
                          <a:latin typeface="Verdana"/>
                          <a:cs typeface="Verdana"/>
                        </a:rPr>
                        <a:t>ζευγάρι </a:t>
                      </a:r>
                      <a:r>
                        <a:rPr sz="1400" spc="-5" dirty="0">
                          <a:latin typeface="Verdana"/>
                          <a:cs typeface="Verdana"/>
                        </a:rPr>
                        <a:t>στο </a:t>
                      </a:r>
                      <a:r>
                        <a:rPr sz="1400" dirty="0">
                          <a:latin typeface="Verdana"/>
                          <a:cs typeface="Verdana"/>
                        </a:rPr>
                        <a:t> </a:t>
                      </a:r>
                      <a:r>
                        <a:rPr sz="1400" b="1" dirty="0">
                          <a:latin typeface="Verdana"/>
                          <a:cs typeface="Verdana"/>
                        </a:rPr>
                        <a:t>φιλέ.</a:t>
                      </a:r>
                      <a:endParaRPr sz="1400">
                        <a:latin typeface="Verdana"/>
                        <a:cs typeface="Verdana"/>
                      </a:endParaRPr>
                    </a:p>
                    <a:p>
                      <a:pPr marL="91440" marR="353695">
                        <a:lnSpc>
                          <a:spcPct val="100000"/>
                        </a:lnSpc>
                        <a:spcBef>
                          <a:spcPts val="1200"/>
                        </a:spcBef>
                      </a:pPr>
                      <a:r>
                        <a:rPr sz="1400" u="sng" dirty="0">
                          <a:uFill>
                            <a:solidFill>
                              <a:srgbClr val="000000"/>
                            </a:solidFill>
                          </a:uFill>
                          <a:latin typeface="Verdana"/>
                          <a:cs typeface="Verdana"/>
                        </a:rPr>
                        <a:t>Άσκηση</a:t>
                      </a:r>
                      <a:r>
                        <a:rPr sz="1400" u="sng" spc="-35" dirty="0">
                          <a:uFill>
                            <a:solidFill>
                              <a:srgbClr val="000000"/>
                            </a:solidFill>
                          </a:uFill>
                          <a:latin typeface="Verdana"/>
                          <a:cs typeface="Verdana"/>
                        </a:rPr>
                        <a:t> </a:t>
                      </a:r>
                      <a:r>
                        <a:rPr sz="1400" u="sng" spc="-5" dirty="0">
                          <a:uFill>
                            <a:solidFill>
                              <a:srgbClr val="000000"/>
                            </a:solidFill>
                          </a:uFill>
                          <a:latin typeface="Verdana"/>
                          <a:cs typeface="Verdana"/>
                        </a:rPr>
                        <a:t>3η:</a:t>
                      </a:r>
                      <a:r>
                        <a:rPr sz="1400" spc="-20" dirty="0">
                          <a:latin typeface="Verdana"/>
                          <a:cs typeface="Verdana"/>
                        </a:rPr>
                        <a:t> </a:t>
                      </a:r>
                      <a:r>
                        <a:rPr sz="1400" spc="-5" dirty="0">
                          <a:latin typeface="Verdana"/>
                          <a:cs typeface="Verdana"/>
                        </a:rPr>
                        <a:t>Οι</a:t>
                      </a:r>
                      <a:r>
                        <a:rPr sz="1400" spc="-15" dirty="0">
                          <a:latin typeface="Verdana"/>
                          <a:cs typeface="Verdana"/>
                        </a:rPr>
                        <a:t> </a:t>
                      </a:r>
                      <a:r>
                        <a:rPr sz="1400" dirty="0">
                          <a:latin typeface="Verdana"/>
                          <a:cs typeface="Verdana"/>
                        </a:rPr>
                        <a:t>παίκτες</a:t>
                      </a:r>
                      <a:r>
                        <a:rPr sz="1400" spc="-55" dirty="0">
                          <a:latin typeface="Verdana"/>
                          <a:cs typeface="Verdana"/>
                        </a:rPr>
                        <a:t> </a:t>
                      </a:r>
                      <a:r>
                        <a:rPr sz="1400" spc="-5" dirty="0">
                          <a:latin typeface="Verdana"/>
                          <a:cs typeface="Verdana"/>
                        </a:rPr>
                        <a:t>σε </a:t>
                      </a:r>
                      <a:r>
                        <a:rPr sz="1400" spc="-475" dirty="0">
                          <a:latin typeface="Verdana"/>
                          <a:cs typeface="Verdana"/>
                        </a:rPr>
                        <a:t> </a:t>
                      </a:r>
                      <a:r>
                        <a:rPr sz="1400" b="1" dirty="0">
                          <a:latin typeface="Verdana"/>
                          <a:cs typeface="Verdana"/>
                        </a:rPr>
                        <a:t>τρίγωνο</a:t>
                      </a:r>
                      <a:r>
                        <a:rPr sz="1400" dirty="0">
                          <a:latin typeface="Verdana"/>
                          <a:cs typeface="Verdana"/>
                        </a:rPr>
                        <a:t>.</a:t>
                      </a:r>
                      <a:r>
                        <a:rPr sz="1400" spc="-65" dirty="0">
                          <a:latin typeface="Verdana"/>
                          <a:cs typeface="Verdana"/>
                        </a:rPr>
                        <a:t> </a:t>
                      </a:r>
                      <a:r>
                        <a:rPr sz="1400" dirty="0">
                          <a:latin typeface="Verdana"/>
                          <a:cs typeface="Verdana"/>
                        </a:rPr>
                        <a:t>Ο</a:t>
                      </a:r>
                      <a:r>
                        <a:rPr sz="1400" spc="-30" dirty="0">
                          <a:latin typeface="Verdana"/>
                          <a:cs typeface="Verdana"/>
                        </a:rPr>
                        <a:t> </a:t>
                      </a:r>
                      <a:r>
                        <a:rPr sz="1400" dirty="0">
                          <a:latin typeface="Verdana"/>
                          <a:cs typeface="Verdana"/>
                        </a:rPr>
                        <a:t>Α</a:t>
                      </a:r>
                      <a:r>
                        <a:rPr sz="1400" spc="-20" dirty="0">
                          <a:latin typeface="Verdana"/>
                          <a:cs typeface="Verdana"/>
                        </a:rPr>
                        <a:t> </a:t>
                      </a:r>
                      <a:r>
                        <a:rPr sz="1400" spc="-5" dirty="0">
                          <a:latin typeface="Verdana"/>
                          <a:cs typeface="Verdana"/>
                        </a:rPr>
                        <a:t>κάνει</a:t>
                      </a:r>
                      <a:r>
                        <a:rPr sz="1400" spc="-35" dirty="0">
                          <a:latin typeface="Verdana"/>
                          <a:cs typeface="Verdana"/>
                        </a:rPr>
                        <a:t> </a:t>
                      </a:r>
                      <a:r>
                        <a:rPr sz="1400" dirty="0">
                          <a:latin typeface="Verdana"/>
                          <a:cs typeface="Verdana"/>
                        </a:rPr>
                        <a:t>πάσα </a:t>
                      </a:r>
                      <a:r>
                        <a:rPr sz="1400" spc="-475" dirty="0">
                          <a:latin typeface="Verdana"/>
                          <a:cs typeface="Verdana"/>
                        </a:rPr>
                        <a:t> </a:t>
                      </a:r>
                      <a:r>
                        <a:rPr sz="1400" dirty="0">
                          <a:latin typeface="Verdana"/>
                          <a:cs typeface="Verdana"/>
                        </a:rPr>
                        <a:t>εναλλάξ </a:t>
                      </a:r>
                      <a:r>
                        <a:rPr sz="1400" spc="-5" dirty="0">
                          <a:latin typeface="Verdana"/>
                          <a:cs typeface="Verdana"/>
                        </a:rPr>
                        <a:t>στους </a:t>
                      </a:r>
                      <a:r>
                        <a:rPr sz="1400" dirty="0">
                          <a:latin typeface="Verdana"/>
                          <a:cs typeface="Verdana"/>
                        </a:rPr>
                        <a:t>Β </a:t>
                      </a:r>
                      <a:r>
                        <a:rPr sz="1400" spc="-5" dirty="0">
                          <a:latin typeface="Verdana"/>
                          <a:cs typeface="Verdana"/>
                        </a:rPr>
                        <a:t>και Γ. </a:t>
                      </a:r>
                      <a:r>
                        <a:rPr sz="1400" dirty="0">
                          <a:latin typeface="Verdana"/>
                          <a:cs typeface="Verdana"/>
                        </a:rPr>
                        <a:t> </a:t>
                      </a:r>
                      <a:r>
                        <a:rPr sz="1400" i="1" dirty="0">
                          <a:latin typeface="Verdana"/>
                          <a:cs typeface="Verdana"/>
                        </a:rPr>
                        <a:t>Μετωπικότητα.</a:t>
                      </a:r>
                      <a:endParaRPr sz="1400">
                        <a:latin typeface="Verdana"/>
                        <a:cs typeface="Verdana"/>
                      </a:endParaRPr>
                    </a:p>
                    <a:p>
                      <a:pPr marL="91440">
                        <a:lnSpc>
                          <a:spcPct val="100000"/>
                        </a:lnSpc>
                        <a:spcBef>
                          <a:spcPts val="1200"/>
                        </a:spcBef>
                      </a:pPr>
                      <a:r>
                        <a:rPr sz="1400" u="sng" dirty="0">
                          <a:uFill>
                            <a:solidFill>
                              <a:srgbClr val="000000"/>
                            </a:solidFill>
                          </a:uFill>
                          <a:latin typeface="Verdana"/>
                          <a:cs typeface="Verdana"/>
                        </a:rPr>
                        <a:t>Άσκηση</a:t>
                      </a:r>
                      <a:r>
                        <a:rPr sz="1400" u="sng" spc="-55" dirty="0">
                          <a:uFill>
                            <a:solidFill>
                              <a:srgbClr val="000000"/>
                            </a:solidFill>
                          </a:uFill>
                          <a:latin typeface="Verdana"/>
                          <a:cs typeface="Verdana"/>
                        </a:rPr>
                        <a:t> </a:t>
                      </a:r>
                      <a:r>
                        <a:rPr sz="1400" u="sng" dirty="0">
                          <a:uFill>
                            <a:solidFill>
                              <a:srgbClr val="000000"/>
                            </a:solidFill>
                          </a:uFill>
                          <a:latin typeface="Verdana"/>
                          <a:cs typeface="Verdana"/>
                        </a:rPr>
                        <a:t>4η:</a:t>
                      </a:r>
                      <a:r>
                        <a:rPr sz="1400" spc="-35" dirty="0">
                          <a:latin typeface="Verdana"/>
                          <a:cs typeface="Verdana"/>
                        </a:rPr>
                        <a:t> </a:t>
                      </a:r>
                      <a:r>
                        <a:rPr sz="1400" dirty="0">
                          <a:latin typeface="Verdana"/>
                          <a:cs typeface="Verdana"/>
                        </a:rPr>
                        <a:t>Συνεχόμενες</a:t>
                      </a:r>
                      <a:endParaRPr sz="1400">
                        <a:latin typeface="Verdana"/>
                        <a:cs typeface="Verdana"/>
                      </a:endParaRPr>
                    </a:p>
                    <a:p>
                      <a:pPr marL="91440">
                        <a:lnSpc>
                          <a:spcPct val="100000"/>
                        </a:lnSpc>
                      </a:pPr>
                      <a:r>
                        <a:rPr sz="1400" dirty="0">
                          <a:latin typeface="Verdana"/>
                          <a:cs typeface="Verdana"/>
                        </a:rPr>
                        <a:t>πάσες</a:t>
                      </a:r>
                      <a:r>
                        <a:rPr sz="1400" spc="-70" dirty="0">
                          <a:latin typeface="Verdana"/>
                          <a:cs typeface="Verdana"/>
                        </a:rPr>
                        <a:t> </a:t>
                      </a:r>
                      <a:r>
                        <a:rPr sz="1400" spc="-5" dirty="0">
                          <a:latin typeface="Verdana"/>
                          <a:cs typeface="Verdana"/>
                        </a:rPr>
                        <a:t>σε</a:t>
                      </a:r>
                      <a:r>
                        <a:rPr sz="1400" spc="-40" dirty="0">
                          <a:latin typeface="Verdana"/>
                          <a:cs typeface="Verdana"/>
                        </a:rPr>
                        <a:t> </a:t>
                      </a:r>
                      <a:r>
                        <a:rPr sz="1400" dirty="0">
                          <a:latin typeface="Verdana"/>
                          <a:cs typeface="Verdana"/>
                        </a:rPr>
                        <a:t>τρίγωνο.</a:t>
                      </a:r>
                      <a:endParaRPr sz="1400">
                        <a:latin typeface="Verdana"/>
                        <a:cs typeface="Verdana"/>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FFFFFF"/>
                      </a:solidFill>
                      <a:prstDash val="solid"/>
                    </a:lnB>
                    <a:solidFill>
                      <a:srgbClr val="DFCDCE"/>
                    </a:solidFill>
                  </a:tcPr>
                </a:tc>
                <a:tc rowSpan="5">
                  <a:txBody>
                    <a:bodyPr/>
                    <a:lstStyle/>
                    <a:p>
                      <a:pPr>
                        <a:lnSpc>
                          <a:spcPct val="100000"/>
                        </a:lnSpc>
                        <a:spcBef>
                          <a:spcPts val="25"/>
                        </a:spcBef>
                      </a:pPr>
                      <a:endParaRPr sz="1950">
                        <a:latin typeface="Times New Roman"/>
                        <a:cs typeface="Times New Roman"/>
                      </a:endParaRPr>
                    </a:p>
                    <a:p>
                      <a:pPr marL="92075" marR="241300">
                        <a:lnSpc>
                          <a:spcPct val="100000"/>
                        </a:lnSpc>
                      </a:pPr>
                      <a:r>
                        <a:rPr sz="1600" spc="-5" dirty="0">
                          <a:latin typeface="Verdana"/>
                          <a:cs typeface="Verdana"/>
                        </a:rPr>
                        <a:t>Άσκηση </a:t>
                      </a:r>
                      <a:r>
                        <a:rPr sz="1600" dirty="0">
                          <a:latin typeface="Verdana"/>
                          <a:cs typeface="Verdana"/>
                        </a:rPr>
                        <a:t>1</a:t>
                      </a:r>
                      <a:r>
                        <a:rPr sz="1575" baseline="26455" dirty="0">
                          <a:latin typeface="Verdana"/>
                          <a:cs typeface="Verdana"/>
                        </a:rPr>
                        <a:t>η</a:t>
                      </a:r>
                      <a:r>
                        <a:rPr sz="1600" dirty="0">
                          <a:latin typeface="Verdana"/>
                          <a:cs typeface="Verdana"/>
                        </a:rPr>
                        <a:t>: </a:t>
                      </a:r>
                      <a:r>
                        <a:rPr sz="1600" spc="-5" dirty="0">
                          <a:latin typeface="Verdana"/>
                          <a:cs typeface="Verdana"/>
                        </a:rPr>
                        <a:t>ο 1 πάσα στον </a:t>
                      </a:r>
                      <a:r>
                        <a:rPr sz="1600" dirty="0">
                          <a:latin typeface="Verdana"/>
                          <a:cs typeface="Verdana"/>
                        </a:rPr>
                        <a:t> </a:t>
                      </a:r>
                      <a:r>
                        <a:rPr sz="1600" spc="-5" dirty="0">
                          <a:latin typeface="Verdana"/>
                          <a:cs typeface="Verdana"/>
                        </a:rPr>
                        <a:t>Π,</a:t>
                      </a:r>
                      <a:r>
                        <a:rPr sz="1600" spc="-15" dirty="0">
                          <a:latin typeface="Verdana"/>
                          <a:cs typeface="Verdana"/>
                        </a:rPr>
                        <a:t> </a:t>
                      </a:r>
                      <a:r>
                        <a:rPr sz="1600" spc="-5" dirty="0">
                          <a:latin typeface="Verdana"/>
                          <a:cs typeface="Verdana"/>
                        </a:rPr>
                        <a:t>ο</a:t>
                      </a:r>
                      <a:r>
                        <a:rPr sz="1600" spc="-10" dirty="0">
                          <a:latin typeface="Verdana"/>
                          <a:cs typeface="Verdana"/>
                        </a:rPr>
                        <a:t> </a:t>
                      </a:r>
                      <a:r>
                        <a:rPr sz="1600" spc="-5" dirty="0">
                          <a:latin typeface="Verdana"/>
                          <a:cs typeface="Verdana"/>
                        </a:rPr>
                        <a:t>Π</a:t>
                      </a:r>
                      <a:r>
                        <a:rPr sz="1600" spc="-10" dirty="0">
                          <a:latin typeface="Verdana"/>
                          <a:cs typeface="Verdana"/>
                        </a:rPr>
                        <a:t> </a:t>
                      </a:r>
                      <a:r>
                        <a:rPr sz="1600" spc="-5" dirty="0">
                          <a:latin typeface="Verdana"/>
                          <a:cs typeface="Verdana"/>
                        </a:rPr>
                        <a:t>πάσα</a:t>
                      </a:r>
                      <a:r>
                        <a:rPr sz="1600" spc="10" dirty="0">
                          <a:latin typeface="Verdana"/>
                          <a:cs typeface="Verdana"/>
                        </a:rPr>
                        <a:t> </a:t>
                      </a:r>
                      <a:r>
                        <a:rPr sz="1600" spc="-5" dirty="0">
                          <a:latin typeface="Verdana"/>
                          <a:cs typeface="Verdana"/>
                        </a:rPr>
                        <a:t>στον</a:t>
                      </a:r>
                      <a:r>
                        <a:rPr sz="1600" spc="15" dirty="0">
                          <a:latin typeface="Verdana"/>
                          <a:cs typeface="Verdana"/>
                        </a:rPr>
                        <a:t> </a:t>
                      </a:r>
                      <a:r>
                        <a:rPr sz="1600" spc="-5" dirty="0">
                          <a:latin typeface="Verdana"/>
                          <a:cs typeface="Verdana"/>
                        </a:rPr>
                        <a:t>1,</a:t>
                      </a:r>
                      <a:r>
                        <a:rPr sz="1600" spc="-15" dirty="0">
                          <a:latin typeface="Verdana"/>
                          <a:cs typeface="Verdana"/>
                        </a:rPr>
                        <a:t> </a:t>
                      </a:r>
                      <a:r>
                        <a:rPr sz="1600" spc="-5" dirty="0">
                          <a:latin typeface="Verdana"/>
                          <a:cs typeface="Verdana"/>
                        </a:rPr>
                        <a:t>ο 1 </a:t>
                      </a:r>
                      <a:r>
                        <a:rPr sz="1600" dirty="0">
                          <a:latin typeface="Verdana"/>
                          <a:cs typeface="Verdana"/>
                        </a:rPr>
                        <a:t> </a:t>
                      </a:r>
                      <a:r>
                        <a:rPr sz="1600" spc="-5" dirty="0">
                          <a:latin typeface="Verdana"/>
                          <a:cs typeface="Verdana"/>
                        </a:rPr>
                        <a:t>πάσα</a:t>
                      </a:r>
                      <a:r>
                        <a:rPr sz="1600" spc="-10" dirty="0">
                          <a:latin typeface="Verdana"/>
                          <a:cs typeface="Verdana"/>
                        </a:rPr>
                        <a:t> </a:t>
                      </a:r>
                      <a:r>
                        <a:rPr sz="1600" spc="-5" dirty="0">
                          <a:latin typeface="Verdana"/>
                          <a:cs typeface="Verdana"/>
                        </a:rPr>
                        <a:t>πάνω</a:t>
                      </a:r>
                      <a:r>
                        <a:rPr sz="1600" dirty="0">
                          <a:latin typeface="Verdana"/>
                          <a:cs typeface="Verdana"/>
                        </a:rPr>
                        <a:t> </a:t>
                      </a:r>
                      <a:r>
                        <a:rPr sz="1600" spc="-5" dirty="0">
                          <a:latin typeface="Verdana"/>
                          <a:cs typeface="Verdana"/>
                        </a:rPr>
                        <a:t>από</a:t>
                      </a:r>
                      <a:r>
                        <a:rPr sz="1600" spc="5" dirty="0">
                          <a:latin typeface="Verdana"/>
                          <a:cs typeface="Verdana"/>
                        </a:rPr>
                        <a:t> </a:t>
                      </a:r>
                      <a:r>
                        <a:rPr sz="1600" spc="-5" dirty="0">
                          <a:latin typeface="Verdana"/>
                          <a:cs typeface="Verdana"/>
                        </a:rPr>
                        <a:t>το</a:t>
                      </a:r>
                      <a:r>
                        <a:rPr sz="1600" spc="10" dirty="0">
                          <a:latin typeface="Verdana"/>
                          <a:cs typeface="Verdana"/>
                        </a:rPr>
                        <a:t> </a:t>
                      </a:r>
                      <a:r>
                        <a:rPr sz="1600" spc="-10" dirty="0">
                          <a:latin typeface="Verdana"/>
                          <a:cs typeface="Verdana"/>
                        </a:rPr>
                        <a:t>φιλέ </a:t>
                      </a:r>
                      <a:r>
                        <a:rPr sz="1600" spc="-5" dirty="0">
                          <a:latin typeface="Verdana"/>
                          <a:cs typeface="Verdana"/>
                        </a:rPr>
                        <a:t> στον 2 και αλλάζει γραμμή. </a:t>
                      </a:r>
                      <a:r>
                        <a:rPr sz="1600" spc="-550" dirty="0">
                          <a:latin typeface="Verdana"/>
                          <a:cs typeface="Verdana"/>
                        </a:rPr>
                        <a:t> </a:t>
                      </a:r>
                      <a:r>
                        <a:rPr sz="1600" spc="-5" dirty="0">
                          <a:latin typeface="Verdana"/>
                          <a:cs typeface="Verdana"/>
                        </a:rPr>
                        <a:t>Ο</a:t>
                      </a:r>
                      <a:r>
                        <a:rPr sz="1600" spc="-15" dirty="0">
                          <a:latin typeface="Verdana"/>
                          <a:cs typeface="Verdana"/>
                        </a:rPr>
                        <a:t> </a:t>
                      </a:r>
                      <a:r>
                        <a:rPr sz="1600" spc="-5" dirty="0">
                          <a:latin typeface="Verdana"/>
                          <a:cs typeface="Verdana"/>
                        </a:rPr>
                        <a:t>2</a:t>
                      </a:r>
                      <a:r>
                        <a:rPr sz="1600" spc="-15" dirty="0">
                          <a:latin typeface="Verdana"/>
                          <a:cs typeface="Verdana"/>
                        </a:rPr>
                        <a:t> </a:t>
                      </a:r>
                      <a:r>
                        <a:rPr sz="1600" spc="-10" dirty="0">
                          <a:latin typeface="Verdana"/>
                          <a:cs typeface="Verdana"/>
                        </a:rPr>
                        <a:t>παίρνει</a:t>
                      </a:r>
                      <a:r>
                        <a:rPr sz="1600" spc="20" dirty="0">
                          <a:latin typeface="Verdana"/>
                          <a:cs typeface="Verdana"/>
                        </a:rPr>
                        <a:t> </a:t>
                      </a:r>
                      <a:r>
                        <a:rPr sz="1600" spc="-10" dirty="0">
                          <a:latin typeface="Verdana"/>
                          <a:cs typeface="Verdana"/>
                        </a:rPr>
                        <a:t>την</a:t>
                      </a:r>
                      <a:r>
                        <a:rPr sz="1600" spc="10" dirty="0">
                          <a:latin typeface="Verdana"/>
                          <a:cs typeface="Verdana"/>
                        </a:rPr>
                        <a:t> </a:t>
                      </a:r>
                      <a:r>
                        <a:rPr sz="1600" spc="-5" dirty="0">
                          <a:latin typeface="Verdana"/>
                          <a:cs typeface="Verdana"/>
                        </a:rPr>
                        <a:t>μπάλα</a:t>
                      </a:r>
                      <a:r>
                        <a:rPr sz="1600" spc="15" dirty="0">
                          <a:latin typeface="Verdana"/>
                          <a:cs typeface="Verdana"/>
                        </a:rPr>
                        <a:t> </a:t>
                      </a:r>
                      <a:r>
                        <a:rPr sz="1600" spc="-5" dirty="0">
                          <a:latin typeface="Verdana"/>
                          <a:cs typeface="Verdana"/>
                        </a:rPr>
                        <a:t>και </a:t>
                      </a:r>
                      <a:r>
                        <a:rPr sz="1600" dirty="0">
                          <a:latin typeface="Verdana"/>
                          <a:cs typeface="Verdana"/>
                        </a:rPr>
                        <a:t> </a:t>
                      </a:r>
                      <a:r>
                        <a:rPr sz="1600" spc="-5" dirty="0">
                          <a:latin typeface="Verdana"/>
                          <a:cs typeface="Verdana"/>
                        </a:rPr>
                        <a:t>αλλάζει</a:t>
                      </a:r>
                      <a:r>
                        <a:rPr sz="1600" spc="15" dirty="0">
                          <a:latin typeface="Verdana"/>
                          <a:cs typeface="Verdana"/>
                        </a:rPr>
                        <a:t> </a:t>
                      </a:r>
                      <a:r>
                        <a:rPr sz="1600" spc="-5" dirty="0">
                          <a:latin typeface="Verdana"/>
                          <a:cs typeface="Verdana"/>
                        </a:rPr>
                        <a:t>γραμμή.</a:t>
                      </a:r>
                      <a:endParaRPr sz="1600">
                        <a:latin typeface="Verdana"/>
                        <a:cs typeface="Verdana"/>
                      </a:endParaRPr>
                    </a:p>
                    <a:p>
                      <a:pPr marR="649605" algn="ctr">
                        <a:lnSpc>
                          <a:spcPct val="100000"/>
                        </a:lnSpc>
                        <a:spcBef>
                          <a:spcPts val="1360"/>
                        </a:spcBef>
                        <a:tabLst>
                          <a:tab pos="1356995" algn="l"/>
                        </a:tabLst>
                      </a:pPr>
                      <a:r>
                        <a:rPr sz="1000" b="1" spc="-5" dirty="0">
                          <a:latin typeface="Calibri"/>
                          <a:cs typeface="Calibri"/>
                        </a:rPr>
                        <a:t>1,1,1	2,2,2</a:t>
                      </a:r>
                      <a:endParaRPr sz="1000">
                        <a:latin typeface="Calibri"/>
                        <a:cs typeface="Calibri"/>
                      </a:endParaRPr>
                    </a:p>
                    <a:p>
                      <a:pPr>
                        <a:lnSpc>
                          <a:spcPct val="100000"/>
                        </a:lnSpc>
                        <a:spcBef>
                          <a:spcPts val="50"/>
                        </a:spcBef>
                      </a:pPr>
                      <a:endParaRPr sz="1000">
                        <a:latin typeface="Times New Roman"/>
                        <a:cs typeface="Times New Roman"/>
                      </a:endParaRPr>
                    </a:p>
                    <a:p>
                      <a:pPr marR="708025" algn="ctr">
                        <a:lnSpc>
                          <a:spcPct val="100000"/>
                        </a:lnSpc>
                      </a:pPr>
                      <a:r>
                        <a:rPr sz="1000" b="1" dirty="0">
                          <a:latin typeface="Calibri"/>
                          <a:cs typeface="Calibri"/>
                        </a:rPr>
                        <a:t>Π</a:t>
                      </a:r>
                      <a:endParaRPr sz="1000">
                        <a:latin typeface="Calibri"/>
                        <a:cs typeface="Calibri"/>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45"/>
                        </a:spcBef>
                      </a:pPr>
                      <a:endParaRPr sz="1000">
                        <a:latin typeface="Times New Roman"/>
                        <a:cs typeface="Times New Roman"/>
                      </a:endParaRPr>
                    </a:p>
                    <a:p>
                      <a:pPr marL="92075" marR="151130" algn="just">
                        <a:lnSpc>
                          <a:spcPct val="100000"/>
                        </a:lnSpc>
                      </a:pPr>
                      <a:r>
                        <a:rPr sz="1600" u="sng" spc="-5" dirty="0">
                          <a:uFill>
                            <a:solidFill>
                              <a:srgbClr val="000000"/>
                            </a:solidFill>
                          </a:uFill>
                          <a:latin typeface="Verdana"/>
                          <a:cs typeface="Verdana"/>
                        </a:rPr>
                        <a:t>Άσκηση 2η: </a:t>
                      </a:r>
                      <a:r>
                        <a:rPr sz="1600" spc="-5" dirty="0">
                          <a:latin typeface="Verdana"/>
                          <a:cs typeface="Verdana"/>
                        </a:rPr>
                        <a:t>Ίδια </a:t>
                      </a:r>
                      <a:r>
                        <a:rPr sz="1600" spc="-10" dirty="0">
                          <a:latin typeface="Verdana"/>
                          <a:cs typeface="Verdana"/>
                        </a:rPr>
                        <a:t>οργάνωση. </a:t>
                      </a:r>
                      <a:r>
                        <a:rPr sz="1600" spc="-550" dirty="0">
                          <a:latin typeface="Verdana"/>
                          <a:cs typeface="Verdana"/>
                        </a:rPr>
                        <a:t> </a:t>
                      </a:r>
                      <a:r>
                        <a:rPr sz="1600" spc="-5" dirty="0">
                          <a:latin typeface="Verdana"/>
                          <a:cs typeface="Verdana"/>
                        </a:rPr>
                        <a:t>Η άσκηση ξεκινά από </a:t>
                      </a:r>
                      <a:r>
                        <a:rPr sz="1600" spc="-10" dirty="0">
                          <a:latin typeface="Verdana"/>
                          <a:cs typeface="Verdana"/>
                        </a:rPr>
                        <a:t>τον </a:t>
                      </a:r>
                      <a:r>
                        <a:rPr sz="1600" spc="-5" dirty="0">
                          <a:latin typeface="Verdana"/>
                          <a:cs typeface="Verdana"/>
                        </a:rPr>
                        <a:t>2. </a:t>
                      </a:r>
                      <a:r>
                        <a:rPr sz="1600" spc="-550" dirty="0">
                          <a:latin typeface="Verdana"/>
                          <a:cs typeface="Verdana"/>
                        </a:rPr>
                        <a:t> </a:t>
                      </a:r>
                      <a:r>
                        <a:rPr sz="1600" spc="-5" dirty="0">
                          <a:latin typeface="Verdana"/>
                          <a:cs typeface="Verdana"/>
                        </a:rPr>
                        <a:t>Ψηλή</a:t>
                      </a:r>
                      <a:r>
                        <a:rPr sz="1600" spc="-20" dirty="0">
                          <a:latin typeface="Verdana"/>
                          <a:cs typeface="Verdana"/>
                        </a:rPr>
                        <a:t> </a:t>
                      </a:r>
                      <a:r>
                        <a:rPr sz="1600" spc="-5" dirty="0">
                          <a:latin typeface="Verdana"/>
                          <a:cs typeface="Verdana"/>
                        </a:rPr>
                        <a:t>πάσα</a:t>
                      </a:r>
                      <a:r>
                        <a:rPr sz="1600" spc="15" dirty="0">
                          <a:latin typeface="Verdana"/>
                          <a:cs typeface="Verdana"/>
                        </a:rPr>
                        <a:t> </a:t>
                      </a:r>
                      <a:r>
                        <a:rPr sz="1600" spc="-5" dirty="0">
                          <a:latin typeface="Verdana"/>
                          <a:cs typeface="Verdana"/>
                        </a:rPr>
                        <a:t>στον</a:t>
                      </a:r>
                      <a:r>
                        <a:rPr sz="1600" spc="5" dirty="0">
                          <a:latin typeface="Verdana"/>
                          <a:cs typeface="Verdana"/>
                        </a:rPr>
                        <a:t> </a:t>
                      </a:r>
                      <a:r>
                        <a:rPr sz="1600" spc="-5" dirty="0">
                          <a:latin typeface="Verdana"/>
                          <a:cs typeface="Verdana"/>
                        </a:rPr>
                        <a:t>1, κ.ο.κ.</a:t>
                      </a:r>
                      <a:endParaRPr sz="1600">
                        <a:latin typeface="Verdana"/>
                        <a:cs typeface="Verdana"/>
                      </a:endParaRPr>
                    </a:p>
                    <a:p>
                      <a:pPr>
                        <a:lnSpc>
                          <a:spcPct val="100000"/>
                        </a:lnSpc>
                        <a:spcBef>
                          <a:spcPts val="25"/>
                        </a:spcBef>
                      </a:pPr>
                      <a:endParaRPr sz="1650">
                        <a:latin typeface="Times New Roman"/>
                        <a:cs typeface="Times New Roman"/>
                      </a:endParaRPr>
                    </a:p>
                    <a:p>
                      <a:pPr marL="92075" marR="471805">
                        <a:lnSpc>
                          <a:spcPct val="100000"/>
                        </a:lnSpc>
                      </a:pPr>
                      <a:r>
                        <a:rPr sz="1600" u="sng" spc="-5" dirty="0">
                          <a:uFill>
                            <a:solidFill>
                              <a:srgbClr val="000000"/>
                            </a:solidFill>
                          </a:uFill>
                          <a:latin typeface="Verdana"/>
                          <a:cs typeface="Verdana"/>
                        </a:rPr>
                        <a:t>Άσκηση</a:t>
                      </a:r>
                      <a:r>
                        <a:rPr sz="1600" u="sng" dirty="0">
                          <a:uFill>
                            <a:solidFill>
                              <a:srgbClr val="000000"/>
                            </a:solidFill>
                          </a:uFill>
                          <a:latin typeface="Verdana"/>
                          <a:cs typeface="Verdana"/>
                        </a:rPr>
                        <a:t> </a:t>
                      </a:r>
                      <a:r>
                        <a:rPr sz="1600" u="sng" spc="-5" dirty="0">
                          <a:uFill>
                            <a:solidFill>
                              <a:srgbClr val="000000"/>
                            </a:solidFill>
                          </a:uFill>
                          <a:latin typeface="Verdana"/>
                          <a:cs typeface="Verdana"/>
                        </a:rPr>
                        <a:t>3η:</a:t>
                      </a:r>
                      <a:r>
                        <a:rPr sz="1600" u="sng" spc="-25" dirty="0">
                          <a:uFill>
                            <a:solidFill>
                              <a:srgbClr val="000000"/>
                            </a:solidFill>
                          </a:uFill>
                          <a:latin typeface="Verdana"/>
                          <a:cs typeface="Verdana"/>
                        </a:rPr>
                        <a:t> </a:t>
                      </a:r>
                      <a:r>
                        <a:rPr sz="1600" spc="-10" dirty="0">
                          <a:latin typeface="Verdana"/>
                          <a:cs typeface="Verdana"/>
                        </a:rPr>
                        <a:t>Παιχνίδι</a:t>
                      </a:r>
                      <a:r>
                        <a:rPr sz="1600" spc="15" dirty="0">
                          <a:latin typeface="Verdana"/>
                          <a:cs typeface="Verdana"/>
                        </a:rPr>
                        <a:t> </a:t>
                      </a:r>
                      <a:r>
                        <a:rPr sz="1600" spc="-10" dirty="0">
                          <a:latin typeface="Verdana"/>
                          <a:cs typeface="Verdana"/>
                        </a:rPr>
                        <a:t>3Χ3 </a:t>
                      </a:r>
                      <a:r>
                        <a:rPr sz="1600" spc="-550" dirty="0">
                          <a:latin typeface="Verdana"/>
                          <a:cs typeface="Verdana"/>
                        </a:rPr>
                        <a:t> </a:t>
                      </a:r>
                      <a:r>
                        <a:rPr sz="1600" spc="-10" dirty="0">
                          <a:latin typeface="Verdana"/>
                          <a:cs typeface="Verdana"/>
                        </a:rPr>
                        <a:t>στο</a:t>
                      </a:r>
                      <a:r>
                        <a:rPr sz="1600" spc="-5" dirty="0">
                          <a:latin typeface="Verdana"/>
                          <a:cs typeface="Verdana"/>
                        </a:rPr>
                        <a:t> δίχτυ.</a:t>
                      </a:r>
                      <a:endParaRPr sz="1600">
                        <a:latin typeface="Verdana"/>
                        <a:cs typeface="Verdana"/>
                      </a:endParaRPr>
                    </a:p>
                  </a:txBody>
                  <a:tcPr marL="0" marR="0" marT="3175" marB="0">
                    <a:lnL w="12700">
                      <a:solidFill>
                        <a:srgbClr val="000000"/>
                      </a:solidFill>
                      <a:prstDash val="solid"/>
                    </a:lnL>
                    <a:lnR w="12700">
                      <a:solidFill>
                        <a:srgbClr val="FFFFFF"/>
                      </a:solidFill>
                      <a:prstDash val="solid"/>
                    </a:lnR>
                    <a:lnT w="12700">
                      <a:solidFill>
                        <a:srgbClr val="000000"/>
                      </a:solidFill>
                      <a:prstDash val="solid"/>
                    </a:lnT>
                    <a:lnB w="12700">
                      <a:solidFill>
                        <a:srgbClr val="FFFFFF"/>
                      </a:solidFill>
                      <a:prstDash val="solid"/>
                    </a:lnB>
                  </a:tcPr>
                </a:tc>
              </a:tr>
              <a:tr h="1569947">
                <a:tc>
                  <a:txBody>
                    <a:bodyPr/>
                    <a:lstStyle/>
                    <a:p>
                      <a:pPr marL="91440" marR="99695">
                        <a:lnSpc>
                          <a:spcPct val="100000"/>
                        </a:lnSpc>
                        <a:spcBef>
                          <a:spcPts val="295"/>
                        </a:spcBef>
                      </a:pPr>
                      <a:r>
                        <a:rPr sz="1400" u="sng" dirty="0">
                          <a:uFill>
                            <a:solidFill>
                              <a:srgbClr val="000000"/>
                            </a:solidFill>
                          </a:uFill>
                          <a:latin typeface="Verdana"/>
                          <a:cs typeface="Verdana"/>
                        </a:rPr>
                        <a:t>Άσκηση</a:t>
                      </a:r>
                      <a:r>
                        <a:rPr sz="1400" u="sng" spc="-40" dirty="0">
                          <a:uFill>
                            <a:solidFill>
                              <a:srgbClr val="000000"/>
                            </a:solidFill>
                          </a:uFill>
                          <a:latin typeface="Verdana"/>
                          <a:cs typeface="Verdana"/>
                        </a:rPr>
                        <a:t> </a:t>
                      </a:r>
                      <a:r>
                        <a:rPr sz="1400" u="sng" spc="-5" dirty="0">
                          <a:uFill>
                            <a:solidFill>
                              <a:srgbClr val="000000"/>
                            </a:solidFill>
                          </a:uFill>
                          <a:latin typeface="Verdana"/>
                          <a:cs typeface="Verdana"/>
                        </a:rPr>
                        <a:t>1η:</a:t>
                      </a:r>
                      <a:r>
                        <a:rPr sz="1400" spc="-20" dirty="0">
                          <a:latin typeface="Verdana"/>
                          <a:cs typeface="Verdana"/>
                        </a:rPr>
                        <a:t> </a:t>
                      </a:r>
                      <a:r>
                        <a:rPr sz="1400" dirty="0">
                          <a:latin typeface="Verdana"/>
                          <a:cs typeface="Verdana"/>
                        </a:rPr>
                        <a:t>Σε</a:t>
                      </a:r>
                      <a:r>
                        <a:rPr sz="1400" spc="-35" dirty="0">
                          <a:latin typeface="Verdana"/>
                          <a:cs typeface="Verdana"/>
                        </a:rPr>
                        <a:t> </a:t>
                      </a:r>
                      <a:r>
                        <a:rPr sz="1400" dirty="0">
                          <a:latin typeface="Verdana"/>
                          <a:cs typeface="Verdana"/>
                        </a:rPr>
                        <a:t>χαμηλή</a:t>
                      </a:r>
                      <a:r>
                        <a:rPr sz="1400" spc="-25" dirty="0">
                          <a:latin typeface="Verdana"/>
                          <a:cs typeface="Verdana"/>
                        </a:rPr>
                        <a:t> </a:t>
                      </a:r>
                      <a:r>
                        <a:rPr sz="1400" spc="-5" dirty="0">
                          <a:latin typeface="Verdana"/>
                          <a:cs typeface="Verdana"/>
                        </a:rPr>
                        <a:t>θέση </a:t>
                      </a:r>
                      <a:r>
                        <a:rPr sz="1400" spc="-475" dirty="0">
                          <a:latin typeface="Verdana"/>
                          <a:cs typeface="Verdana"/>
                        </a:rPr>
                        <a:t> </a:t>
                      </a:r>
                      <a:r>
                        <a:rPr sz="1400" dirty="0">
                          <a:latin typeface="Verdana"/>
                          <a:cs typeface="Verdana"/>
                        </a:rPr>
                        <a:t>μπροστά</a:t>
                      </a:r>
                      <a:r>
                        <a:rPr sz="1400" spc="-30" dirty="0">
                          <a:latin typeface="Verdana"/>
                          <a:cs typeface="Verdana"/>
                        </a:rPr>
                        <a:t> </a:t>
                      </a:r>
                      <a:r>
                        <a:rPr sz="1400" spc="-5" dirty="0">
                          <a:latin typeface="Verdana"/>
                          <a:cs typeface="Verdana"/>
                        </a:rPr>
                        <a:t>στην</a:t>
                      </a:r>
                      <a:r>
                        <a:rPr sz="1400" spc="-20" dirty="0">
                          <a:latin typeface="Verdana"/>
                          <a:cs typeface="Verdana"/>
                        </a:rPr>
                        <a:t> </a:t>
                      </a:r>
                      <a:r>
                        <a:rPr sz="1400" spc="-5" dirty="0">
                          <a:latin typeface="Verdana"/>
                          <a:cs typeface="Verdana"/>
                        </a:rPr>
                        <a:t>μπάλα.</a:t>
                      </a:r>
                      <a:endParaRPr sz="1400">
                        <a:latin typeface="Verdana"/>
                        <a:cs typeface="Verdana"/>
                      </a:endParaRPr>
                    </a:p>
                    <a:p>
                      <a:pPr marL="91440">
                        <a:lnSpc>
                          <a:spcPct val="100000"/>
                        </a:lnSpc>
                        <a:spcBef>
                          <a:spcPts val="5"/>
                        </a:spcBef>
                      </a:pPr>
                      <a:r>
                        <a:rPr sz="1400" spc="-5" dirty="0">
                          <a:latin typeface="Verdana"/>
                          <a:cs typeface="Verdana"/>
                        </a:rPr>
                        <a:t>Τοποθέτηση</a:t>
                      </a:r>
                      <a:r>
                        <a:rPr sz="1400" spc="-55" dirty="0">
                          <a:latin typeface="Verdana"/>
                          <a:cs typeface="Verdana"/>
                        </a:rPr>
                        <a:t> </a:t>
                      </a:r>
                      <a:r>
                        <a:rPr sz="1400" dirty="0">
                          <a:latin typeface="Verdana"/>
                          <a:cs typeface="Verdana"/>
                        </a:rPr>
                        <a:t>χεριών</a:t>
                      </a:r>
                      <a:r>
                        <a:rPr sz="1400" spc="-60" dirty="0">
                          <a:latin typeface="Verdana"/>
                          <a:cs typeface="Verdana"/>
                        </a:rPr>
                        <a:t> </a:t>
                      </a:r>
                      <a:r>
                        <a:rPr sz="1400" spc="-5" dirty="0">
                          <a:latin typeface="Verdana"/>
                          <a:cs typeface="Verdana"/>
                        </a:rPr>
                        <a:t>στην</a:t>
                      </a:r>
                      <a:endParaRPr sz="1400">
                        <a:latin typeface="Verdana"/>
                        <a:cs typeface="Verdana"/>
                      </a:endParaRPr>
                    </a:p>
                    <a:p>
                      <a:pPr marL="91440" marR="95885">
                        <a:lnSpc>
                          <a:spcPct val="100000"/>
                        </a:lnSpc>
                      </a:pPr>
                      <a:r>
                        <a:rPr sz="1400" dirty="0">
                          <a:latin typeface="Verdana"/>
                          <a:cs typeface="Verdana"/>
                        </a:rPr>
                        <a:t>μπάλα</a:t>
                      </a:r>
                      <a:r>
                        <a:rPr sz="1400" spc="-50" dirty="0">
                          <a:latin typeface="Verdana"/>
                          <a:cs typeface="Verdana"/>
                        </a:rPr>
                        <a:t> </a:t>
                      </a:r>
                      <a:r>
                        <a:rPr sz="1400" dirty="0">
                          <a:latin typeface="Verdana"/>
                          <a:cs typeface="Verdana"/>
                        </a:rPr>
                        <a:t>με</a:t>
                      </a:r>
                      <a:r>
                        <a:rPr sz="1400" spc="-20" dirty="0">
                          <a:latin typeface="Verdana"/>
                          <a:cs typeface="Verdana"/>
                        </a:rPr>
                        <a:t> </a:t>
                      </a:r>
                      <a:r>
                        <a:rPr sz="1400" b="1" spc="-5" dirty="0">
                          <a:latin typeface="Verdana"/>
                          <a:cs typeface="Verdana"/>
                        </a:rPr>
                        <a:t>σχήμα</a:t>
                      </a:r>
                      <a:r>
                        <a:rPr sz="1400" b="1" spc="-15" dirty="0">
                          <a:latin typeface="Verdana"/>
                          <a:cs typeface="Verdana"/>
                        </a:rPr>
                        <a:t> </a:t>
                      </a:r>
                      <a:r>
                        <a:rPr sz="1400" b="1" spc="-5" dirty="0">
                          <a:latin typeface="Verdana"/>
                          <a:cs typeface="Verdana"/>
                        </a:rPr>
                        <a:t>χεριών</a:t>
                      </a:r>
                      <a:r>
                        <a:rPr sz="1400" b="1" spc="-35" dirty="0">
                          <a:latin typeface="Verdana"/>
                          <a:cs typeface="Verdana"/>
                        </a:rPr>
                        <a:t> </a:t>
                      </a:r>
                      <a:r>
                        <a:rPr sz="1400" b="1" dirty="0">
                          <a:latin typeface="Verdana"/>
                          <a:cs typeface="Verdana"/>
                        </a:rPr>
                        <a:t>σε </a:t>
                      </a:r>
                      <a:r>
                        <a:rPr sz="1400" b="1" spc="-465" dirty="0">
                          <a:latin typeface="Verdana"/>
                          <a:cs typeface="Verdana"/>
                        </a:rPr>
                        <a:t> </a:t>
                      </a:r>
                      <a:r>
                        <a:rPr sz="1400" b="1" spc="-5" dirty="0">
                          <a:latin typeface="Verdana"/>
                          <a:cs typeface="Verdana"/>
                        </a:rPr>
                        <a:t>τρίγωνο</a:t>
                      </a:r>
                      <a:r>
                        <a:rPr sz="1400" spc="-5" dirty="0">
                          <a:latin typeface="Verdana"/>
                          <a:cs typeface="Verdana"/>
                        </a:rPr>
                        <a:t>. </a:t>
                      </a:r>
                      <a:r>
                        <a:rPr sz="1400" dirty="0">
                          <a:latin typeface="Verdana"/>
                          <a:cs typeface="Verdana"/>
                        </a:rPr>
                        <a:t>Σήκωμα </a:t>
                      </a:r>
                      <a:r>
                        <a:rPr sz="1400" spc="-5" dirty="0">
                          <a:latin typeface="Verdana"/>
                          <a:cs typeface="Verdana"/>
                        </a:rPr>
                        <a:t>μπάλας </a:t>
                      </a:r>
                      <a:r>
                        <a:rPr sz="1400" dirty="0">
                          <a:latin typeface="Verdana"/>
                          <a:cs typeface="Verdana"/>
                        </a:rPr>
                        <a:t> πάνω</a:t>
                      </a:r>
                      <a:r>
                        <a:rPr sz="1400" spc="-55" dirty="0">
                          <a:latin typeface="Verdana"/>
                          <a:cs typeface="Verdana"/>
                        </a:rPr>
                        <a:t> </a:t>
                      </a:r>
                      <a:r>
                        <a:rPr sz="1400" dirty="0">
                          <a:latin typeface="Verdana"/>
                          <a:cs typeface="Verdana"/>
                        </a:rPr>
                        <a:t>από</a:t>
                      </a:r>
                      <a:r>
                        <a:rPr sz="1400" spc="-30" dirty="0">
                          <a:latin typeface="Verdana"/>
                          <a:cs typeface="Verdana"/>
                        </a:rPr>
                        <a:t> </a:t>
                      </a:r>
                      <a:r>
                        <a:rPr sz="1400" spc="-5" dirty="0">
                          <a:latin typeface="Verdana"/>
                          <a:cs typeface="Verdana"/>
                        </a:rPr>
                        <a:t>το κεφάλι</a:t>
                      </a:r>
                      <a:r>
                        <a:rPr sz="1400" spc="-20" dirty="0">
                          <a:latin typeface="Verdana"/>
                          <a:cs typeface="Verdana"/>
                        </a:rPr>
                        <a:t> </a:t>
                      </a:r>
                      <a:r>
                        <a:rPr sz="1400" dirty="0">
                          <a:latin typeface="Verdana"/>
                          <a:cs typeface="Verdana"/>
                        </a:rPr>
                        <a:t>και</a:t>
                      </a:r>
                      <a:endParaRPr sz="1400">
                        <a:latin typeface="Verdana"/>
                        <a:cs typeface="Verdana"/>
                      </a:endParaRPr>
                    </a:p>
                    <a:p>
                      <a:pPr marL="91440">
                        <a:lnSpc>
                          <a:spcPct val="100000"/>
                        </a:lnSpc>
                      </a:pPr>
                      <a:r>
                        <a:rPr sz="1400" dirty="0">
                          <a:latin typeface="Verdana"/>
                          <a:cs typeface="Verdana"/>
                        </a:rPr>
                        <a:t>μπροστά</a:t>
                      </a:r>
                      <a:r>
                        <a:rPr sz="1400" spc="-45" dirty="0">
                          <a:latin typeface="Verdana"/>
                          <a:cs typeface="Verdana"/>
                        </a:rPr>
                        <a:t> </a:t>
                      </a:r>
                      <a:r>
                        <a:rPr sz="1400" dirty="0">
                          <a:latin typeface="Verdana"/>
                          <a:cs typeface="Verdana"/>
                        </a:rPr>
                        <a:t>από</a:t>
                      </a:r>
                      <a:r>
                        <a:rPr sz="1400" spc="-45" dirty="0">
                          <a:latin typeface="Verdana"/>
                          <a:cs typeface="Verdana"/>
                        </a:rPr>
                        <a:t> </a:t>
                      </a:r>
                      <a:r>
                        <a:rPr sz="1400" spc="-5" dirty="0">
                          <a:latin typeface="Verdana"/>
                          <a:cs typeface="Verdana"/>
                        </a:rPr>
                        <a:t>αυτό.</a:t>
                      </a:r>
                      <a:endParaRPr sz="1400">
                        <a:latin typeface="Verdana"/>
                        <a:cs typeface="Verdana"/>
                      </a:endParaRPr>
                    </a:p>
                  </a:txBody>
                  <a:tcPr marL="0" marR="0" marT="37465" marB="0">
                    <a:lnL w="12700">
                      <a:solidFill>
                        <a:srgbClr val="FFFFFF"/>
                      </a:solidFill>
                      <a:prstDash val="solid"/>
                    </a:lnL>
                    <a:lnR w="12700">
                      <a:solidFill>
                        <a:srgbClr val="000000"/>
                      </a:solidFill>
                      <a:prstDash val="solid"/>
                    </a:lnR>
                    <a:solidFill>
                      <a:srgbClr val="DFCDCE"/>
                    </a:solidFill>
                  </a:tcPr>
                </a:tc>
                <a:tc vMerge="1">
                  <a:txBody>
                    <a:bodyPr/>
                    <a:lstStyle/>
                    <a:p>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FFFFFF"/>
                      </a:solidFill>
                      <a:prstDash val="solid"/>
                    </a:lnB>
                    <a:solidFill>
                      <a:srgbClr val="DFCDCE"/>
                    </a:solidFill>
                  </a:tcPr>
                </a:tc>
                <a:tc vMerge="1">
                  <a:txBody>
                    <a:bodyPr/>
                    <a:lstStyle/>
                    <a:p>
                      <a:endParaRPr/>
                    </a:p>
                  </a:txBody>
                  <a:tcPr marL="0" marR="0" marT="3175" marB="0">
                    <a:lnL w="12700">
                      <a:solidFill>
                        <a:srgbClr val="000000"/>
                      </a:solidFill>
                      <a:prstDash val="solid"/>
                    </a:lnL>
                    <a:lnR w="12700">
                      <a:solidFill>
                        <a:srgbClr val="FFFFFF"/>
                      </a:solidFill>
                      <a:prstDash val="solid"/>
                    </a:lnR>
                    <a:lnT w="12700">
                      <a:solidFill>
                        <a:srgbClr val="000000"/>
                      </a:solidFill>
                      <a:prstDash val="solid"/>
                    </a:lnT>
                    <a:lnB w="12700">
                      <a:solidFill>
                        <a:srgbClr val="FFFFFF"/>
                      </a:solidFill>
                      <a:prstDash val="solid"/>
                    </a:lnB>
                  </a:tcPr>
                </a:tc>
              </a:tr>
              <a:tr h="929920">
                <a:tc>
                  <a:txBody>
                    <a:bodyPr/>
                    <a:lstStyle/>
                    <a:p>
                      <a:pPr marL="91440" marR="131445">
                        <a:lnSpc>
                          <a:spcPct val="100000"/>
                        </a:lnSpc>
                        <a:spcBef>
                          <a:spcPts val="300"/>
                        </a:spcBef>
                      </a:pPr>
                      <a:r>
                        <a:rPr sz="1400" u="sng" dirty="0">
                          <a:uFill>
                            <a:solidFill>
                              <a:srgbClr val="000000"/>
                            </a:solidFill>
                          </a:uFill>
                          <a:latin typeface="Verdana"/>
                          <a:cs typeface="Verdana"/>
                        </a:rPr>
                        <a:t>Άσκηση 2η: </a:t>
                      </a:r>
                      <a:r>
                        <a:rPr sz="1400" spc="-5" dirty="0">
                          <a:latin typeface="Verdana"/>
                          <a:cs typeface="Verdana"/>
                        </a:rPr>
                        <a:t>Αυτό-πέταγμα, </a:t>
                      </a:r>
                      <a:r>
                        <a:rPr sz="1400" dirty="0">
                          <a:latin typeface="Verdana"/>
                          <a:cs typeface="Verdana"/>
                        </a:rPr>
                        <a:t> </a:t>
                      </a:r>
                      <a:r>
                        <a:rPr sz="1400" b="1" spc="-5" dirty="0">
                          <a:latin typeface="Verdana"/>
                          <a:cs typeface="Verdana"/>
                        </a:rPr>
                        <a:t>τοποθέτηση</a:t>
                      </a:r>
                      <a:r>
                        <a:rPr sz="1400" b="1" spc="-55" dirty="0">
                          <a:latin typeface="Verdana"/>
                          <a:cs typeface="Verdana"/>
                        </a:rPr>
                        <a:t> </a:t>
                      </a:r>
                      <a:r>
                        <a:rPr sz="1400" b="1" dirty="0">
                          <a:latin typeface="Verdana"/>
                          <a:cs typeface="Verdana"/>
                        </a:rPr>
                        <a:t>του</a:t>
                      </a:r>
                      <a:r>
                        <a:rPr sz="1400" b="1" spc="-35" dirty="0">
                          <a:latin typeface="Verdana"/>
                          <a:cs typeface="Verdana"/>
                        </a:rPr>
                        <a:t> </a:t>
                      </a:r>
                      <a:r>
                        <a:rPr sz="1400" b="1" dirty="0">
                          <a:latin typeface="Verdana"/>
                          <a:cs typeface="Verdana"/>
                        </a:rPr>
                        <a:t>σώματος </a:t>
                      </a:r>
                      <a:r>
                        <a:rPr sz="1400" b="1" spc="-465" dirty="0">
                          <a:latin typeface="Verdana"/>
                          <a:cs typeface="Verdana"/>
                        </a:rPr>
                        <a:t> </a:t>
                      </a:r>
                      <a:r>
                        <a:rPr sz="1400" dirty="0">
                          <a:latin typeface="Verdana"/>
                          <a:cs typeface="Verdana"/>
                        </a:rPr>
                        <a:t>κάτω από </a:t>
                      </a:r>
                      <a:r>
                        <a:rPr sz="1400" spc="-5" dirty="0">
                          <a:latin typeface="Verdana"/>
                          <a:cs typeface="Verdana"/>
                        </a:rPr>
                        <a:t>την </a:t>
                      </a:r>
                      <a:r>
                        <a:rPr sz="1400" dirty="0">
                          <a:latin typeface="Verdana"/>
                          <a:cs typeface="Verdana"/>
                        </a:rPr>
                        <a:t>μπάλα </a:t>
                      </a:r>
                      <a:r>
                        <a:rPr sz="1400" i="1" dirty="0">
                          <a:latin typeface="Verdana"/>
                          <a:cs typeface="Verdana"/>
                        </a:rPr>
                        <a:t>&amp; </a:t>
                      </a:r>
                      <a:r>
                        <a:rPr sz="1400" i="1" spc="5" dirty="0">
                          <a:latin typeface="Verdana"/>
                          <a:cs typeface="Verdana"/>
                        </a:rPr>
                        <a:t> </a:t>
                      </a:r>
                      <a:r>
                        <a:rPr sz="1400" i="1" spc="-5" dirty="0">
                          <a:latin typeface="Verdana"/>
                          <a:cs typeface="Verdana"/>
                        </a:rPr>
                        <a:t>σχήμα</a:t>
                      </a:r>
                      <a:r>
                        <a:rPr sz="1400" i="1" spc="-30" dirty="0">
                          <a:latin typeface="Verdana"/>
                          <a:cs typeface="Verdana"/>
                        </a:rPr>
                        <a:t> </a:t>
                      </a:r>
                      <a:r>
                        <a:rPr sz="1400" i="1" dirty="0">
                          <a:latin typeface="Verdana"/>
                          <a:cs typeface="Verdana"/>
                        </a:rPr>
                        <a:t>χεριών</a:t>
                      </a:r>
                      <a:r>
                        <a:rPr sz="1400" i="1" spc="-25" dirty="0">
                          <a:latin typeface="Verdana"/>
                          <a:cs typeface="Verdana"/>
                        </a:rPr>
                        <a:t> </a:t>
                      </a:r>
                      <a:r>
                        <a:rPr sz="1400" i="1" spc="-5" dirty="0">
                          <a:latin typeface="Verdana"/>
                          <a:cs typeface="Verdana"/>
                        </a:rPr>
                        <a:t>σε</a:t>
                      </a:r>
                      <a:r>
                        <a:rPr sz="1400" i="1" spc="-20" dirty="0">
                          <a:latin typeface="Verdana"/>
                          <a:cs typeface="Verdana"/>
                        </a:rPr>
                        <a:t> </a:t>
                      </a:r>
                      <a:r>
                        <a:rPr sz="1400" i="1" spc="-5" dirty="0">
                          <a:latin typeface="Verdana"/>
                          <a:cs typeface="Verdana"/>
                        </a:rPr>
                        <a:t>τρίγωνο.</a:t>
                      </a:r>
                      <a:endParaRPr sz="1400">
                        <a:latin typeface="Verdana"/>
                        <a:cs typeface="Verdana"/>
                      </a:endParaRPr>
                    </a:p>
                  </a:txBody>
                  <a:tcPr marL="0" marR="0" marT="38100" marB="0">
                    <a:lnL w="12700">
                      <a:solidFill>
                        <a:srgbClr val="FFFFFF"/>
                      </a:solidFill>
                      <a:prstDash val="solid"/>
                    </a:lnL>
                    <a:lnR w="12700">
                      <a:solidFill>
                        <a:srgbClr val="000000"/>
                      </a:solidFill>
                      <a:prstDash val="solid"/>
                    </a:lnR>
                    <a:solidFill>
                      <a:srgbClr val="DFCDCE"/>
                    </a:solidFill>
                  </a:tcPr>
                </a:tc>
                <a:tc vMerge="1">
                  <a:txBody>
                    <a:bodyPr/>
                    <a:lstStyle/>
                    <a:p>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FFFFFF"/>
                      </a:solidFill>
                      <a:prstDash val="solid"/>
                    </a:lnB>
                    <a:solidFill>
                      <a:srgbClr val="DFCDCE"/>
                    </a:solidFill>
                  </a:tcPr>
                </a:tc>
                <a:tc vMerge="1">
                  <a:txBody>
                    <a:bodyPr/>
                    <a:lstStyle/>
                    <a:p>
                      <a:endParaRPr/>
                    </a:p>
                  </a:txBody>
                  <a:tcPr marL="0" marR="0" marT="3175" marB="0">
                    <a:lnL w="12700">
                      <a:solidFill>
                        <a:srgbClr val="000000"/>
                      </a:solidFill>
                      <a:prstDash val="solid"/>
                    </a:lnL>
                    <a:lnR w="12700">
                      <a:solidFill>
                        <a:srgbClr val="FFFFFF"/>
                      </a:solidFill>
                      <a:prstDash val="solid"/>
                    </a:lnR>
                    <a:lnT w="12700">
                      <a:solidFill>
                        <a:srgbClr val="000000"/>
                      </a:solidFill>
                      <a:prstDash val="solid"/>
                    </a:lnT>
                    <a:lnB w="12700">
                      <a:solidFill>
                        <a:srgbClr val="FFFFFF"/>
                      </a:solidFill>
                      <a:prstDash val="solid"/>
                    </a:lnB>
                  </a:tcPr>
                </a:tc>
              </a:tr>
              <a:tr h="1143355">
                <a:tc>
                  <a:txBody>
                    <a:bodyPr/>
                    <a:lstStyle/>
                    <a:p>
                      <a:pPr marL="91440" marR="132715">
                        <a:lnSpc>
                          <a:spcPct val="100000"/>
                        </a:lnSpc>
                        <a:spcBef>
                          <a:spcPts val="295"/>
                        </a:spcBef>
                      </a:pPr>
                      <a:r>
                        <a:rPr sz="1400" u="sng" dirty="0">
                          <a:uFill>
                            <a:solidFill>
                              <a:srgbClr val="000000"/>
                            </a:solidFill>
                          </a:uFill>
                          <a:latin typeface="Verdana"/>
                          <a:cs typeface="Verdana"/>
                        </a:rPr>
                        <a:t>Άσκηση </a:t>
                      </a:r>
                      <a:r>
                        <a:rPr sz="1400" u="sng" spc="-5" dirty="0">
                          <a:uFill>
                            <a:solidFill>
                              <a:srgbClr val="000000"/>
                            </a:solidFill>
                          </a:uFill>
                          <a:latin typeface="Verdana"/>
                          <a:cs typeface="Verdana"/>
                        </a:rPr>
                        <a:t>3η: </a:t>
                      </a:r>
                      <a:r>
                        <a:rPr sz="1400" dirty="0">
                          <a:latin typeface="Verdana"/>
                          <a:cs typeface="Verdana"/>
                        </a:rPr>
                        <a:t>Αυτό-πέταγμα </a:t>
                      </a:r>
                      <a:r>
                        <a:rPr sz="1400" spc="5" dirty="0">
                          <a:latin typeface="Verdana"/>
                          <a:cs typeface="Verdana"/>
                        </a:rPr>
                        <a:t> </a:t>
                      </a:r>
                      <a:r>
                        <a:rPr sz="1400" dirty="0">
                          <a:latin typeface="Verdana"/>
                          <a:cs typeface="Verdana"/>
                        </a:rPr>
                        <a:t>και</a:t>
                      </a:r>
                      <a:r>
                        <a:rPr sz="1400" spc="-30" dirty="0">
                          <a:latin typeface="Verdana"/>
                          <a:cs typeface="Verdana"/>
                        </a:rPr>
                        <a:t> </a:t>
                      </a:r>
                      <a:r>
                        <a:rPr sz="1400" spc="-5" dirty="0">
                          <a:latin typeface="Verdana"/>
                          <a:cs typeface="Verdana"/>
                        </a:rPr>
                        <a:t>αυτό-πάσα.</a:t>
                      </a:r>
                      <a:r>
                        <a:rPr sz="1400" spc="-35" dirty="0">
                          <a:latin typeface="Verdana"/>
                          <a:cs typeface="Verdana"/>
                        </a:rPr>
                        <a:t> </a:t>
                      </a:r>
                      <a:r>
                        <a:rPr sz="1400" dirty="0">
                          <a:latin typeface="Verdana"/>
                          <a:cs typeface="Verdana"/>
                        </a:rPr>
                        <a:t>Έμφαση</a:t>
                      </a:r>
                      <a:r>
                        <a:rPr sz="1400" spc="-35" dirty="0">
                          <a:latin typeface="Verdana"/>
                          <a:cs typeface="Verdana"/>
                        </a:rPr>
                        <a:t> </a:t>
                      </a:r>
                      <a:r>
                        <a:rPr sz="1400" spc="-5" dirty="0">
                          <a:latin typeface="Verdana"/>
                          <a:cs typeface="Verdana"/>
                        </a:rPr>
                        <a:t>στο </a:t>
                      </a:r>
                      <a:r>
                        <a:rPr sz="1400" spc="-475" dirty="0">
                          <a:latin typeface="Verdana"/>
                          <a:cs typeface="Verdana"/>
                        </a:rPr>
                        <a:t> </a:t>
                      </a:r>
                      <a:r>
                        <a:rPr sz="1400" b="1" dirty="0">
                          <a:latin typeface="Verdana"/>
                          <a:cs typeface="Verdana"/>
                        </a:rPr>
                        <a:t>συντονισμό</a:t>
                      </a:r>
                      <a:r>
                        <a:rPr sz="1400" b="1" spc="5" dirty="0">
                          <a:latin typeface="Verdana"/>
                          <a:cs typeface="Verdana"/>
                        </a:rPr>
                        <a:t> </a:t>
                      </a:r>
                      <a:r>
                        <a:rPr sz="1400" dirty="0">
                          <a:latin typeface="Verdana"/>
                          <a:cs typeface="Verdana"/>
                        </a:rPr>
                        <a:t>στο λύγισμα- </a:t>
                      </a:r>
                      <a:r>
                        <a:rPr sz="1400" spc="-480" dirty="0">
                          <a:latin typeface="Verdana"/>
                          <a:cs typeface="Verdana"/>
                        </a:rPr>
                        <a:t> </a:t>
                      </a:r>
                      <a:r>
                        <a:rPr sz="1400" spc="-5" dirty="0">
                          <a:latin typeface="Verdana"/>
                          <a:cs typeface="Verdana"/>
                        </a:rPr>
                        <a:t>τέντωμα</a:t>
                      </a:r>
                      <a:r>
                        <a:rPr sz="1400" spc="-35" dirty="0">
                          <a:latin typeface="Verdana"/>
                          <a:cs typeface="Verdana"/>
                        </a:rPr>
                        <a:t> </a:t>
                      </a:r>
                      <a:r>
                        <a:rPr sz="1400" b="1" dirty="0">
                          <a:latin typeface="Verdana"/>
                          <a:cs typeface="Verdana"/>
                        </a:rPr>
                        <a:t>αγκώνων</a:t>
                      </a:r>
                      <a:r>
                        <a:rPr sz="1400" b="1" spc="-40" dirty="0">
                          <a:latin typeface="Verdana"/>
                          <a:cs typeface="Verdana"/>
                        </a:rPr>
                        <a:t> </a:t>
                      </a:r>
                      <a:r>
                        <a:rPr sz="1400" b="1" spc="-5" dirty="0">
                          <a:latin typeface="Verdana"/>
                          <a:cs typeface="Verdana"/>
                        </a:rPr>
                        <a:t>και</a:t>
                      </a:r>
                      <a:endParaRPr sz="1400">
                        <a:latin typeface="Verdana"/>
                        <a:cs typeface="Verdana"/>
                      </a:endParaRPr>
                    </a:p>
                    <a:p>
                      <a:pPr marL="91440">
                        <a:lnSpc>
                          <a:spcPct val="100000"/>
                        </a:lnSpc>
                        <a:spcBef>
                          <a:spcPts val="5"/>
                        </a:spcBef>
                      </a:pPr>
                      <a:r>
                        <a:rPr sz="1400" b="1" dirty="0">
                          <a:latin typeface="Verdana"/>
                          <a:cs typeface="Verdana"/>
                        </a:rPr>
                        <a:t>γονάτων</a:t>
                      </a:r>
                      <a:r>
                        <a:rPr sz="1400" b="1" spc="-35" dirty="0">
                          <a:latin typeface="Verdana"/>
                          <a:cs typeface="Verdana"/>
                        </a:rPr>
                        <a:t> </a:t>
                      </a:r>
                      <a:r>
                        <a:rPr sz="1400" dirty="0">
                          <a:latin typeface="Verdana"/>
                          <a:cs typeface="Verdana"/>
                        </a:rPr>
                        <a:t>κατά</a:t>
                      </a:r>
                      <a:r>
                        <a:rPr sz="1400" spc="-30" dirty="0">
                          <a:latin typeface="Verdana"/>
                          <a:cs typeface="Verdana"/>
                        </a:rPr>
                        <a:t> </a:t>
                      </a:r>
                      <a:r>
                        <a:rPr sz="1400" spc="-5" dirty="0">
                          <a:latin typeface="Verdana"/>
                          <a:cs typeface="Verdana"/>
                        </a:rPr>
                        <a:t>το</a:t>
                      </a:r>
                      <a:r>
                        <a:rPr sz="1400" spc="-15" dirty="0">
                          <a:latin typeface="Verdana"/>
                          <a:cs typeface="Verdana"/>
                        </a:rPr>
                        <a:t> </a:t>
                      </a:r>
                      <a:r>
                        <a:rPr sz="1400" dirty="0">
                          <a:latin typeface="Verdana"/>
                          <a:cs typeface="Verdana"/>
                        </a:rPr>
                        <a:t>χτύπημα.</a:t>
                      </a:r>
                      <a:endParaRPr sz="1400">
                        <a:latin typeface="Verdana"/>
                        <a:cs typeface="Verdana"/>
                      </a:endParaRPr>
                    </a:p>
                  </a:txBody>
                  <a:tcPr marL="0" marR="0" marT="37465" marB="0">
                    <a:lnL w="12700">
                      <a:solidFill>
                        <a:srgbClr val="FFFFFF"/>
                      </a:solidFill>
                      <a:prstDash val="solid"/>
                    </a:lnL>
                    <a:lnR w="12700">
                      <a:solidFill>
                        <a:srgbClr val="000000"/>
                      </a:solidFill>
                      <a:prstDash val="solid"/>
                    </a:lnR>
                    <a:solidFill>
                      <a:srgbClr val="DFCDCE"/>
                    </a:solidFill>
                  </a:tcPr>
                </a:tc>
                <a:tc vMerge="1">
                  <a:txBody>
                    <a:bodyPr/>
                    <a:lstStyle/>
                    <a:p>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FFFFFF"/>
                      </a:solidFill>
                      <a:prstDash val="solid"/>
                    </a:lnB>
                    <a:solidFill>
                      <a:srgbClr val="DFCDCE"/>
                    </a:solidFill>
                  </a:tcPr>
                </a:tc>
                <a:tc vMerge="1">
                  <a:txBody>
                    <a:bodyPr/>
                    <a:lstStyle/>
                    <a:p>
                      <a:endParaRPr/>
                    </a:p>
                  </a:txBody>
                  <a:tcPr marL="0" marR="0" marT="3175" marB="0">
                    <a:lnL w="12700">
                      <a:solidFill>
                        <a:srgbClr val="000000"/>
                      </a:solidFill>
                      <a:prstDash val="solid"/>
                    </a:lnL>
                    <a:lnR w="12700">
                      <a:solidFill>
                        <a:srgbClr val="FFFFFF"/>
                      </a:solidFill>
                      <a:prstDash val="solid"/>
                    </a:lnR>
                    <a:lnT w="12700">
                      <a:solidFill>
                        <a:srgbClr val="000000"/>
                      </a:solidFill>
                      <a:prstDash val="solid"/>
                    </a:lnT>
                    <a:lnB w="12700">
                      <a:solidFill>
                        <a:srgbClr val="FFFFFF"/>
                      </a:solidFill>
                      <a:prstDash val="solid"/>
                    </a:lnB>
                  </a:tcPr>
                </a:tc>
              </a:tr>
              <a:tr h="509851">
                <a:tc>
                  <a:txBody>
                    <a:bodyPr/>
                    <a:lstStyle/>
                    <a:p>
                      <a:pPr marL="91440" marR="573405">
                        <a:lnSpc>
                          <a:spcPct val="100000"/>
                        </a:lnSpc>
                        <a:spcBef>
                          <a:spcPts val="295"/>
                        </a:spcBef>
                      </a:pPr>
                      <a:r>
                        <a:rPr sz="1400" spc="-5" dirty="0">
                          <a:latin typeface="Verdana"/>
                          <a:cs typeface="Verdana"/>
                        </a:rPr>
                        <a:t>Χαμηλές</a:t>
                      </a:r>
                      <a:r>
                        <a:rPr sz="1400" spc="-65" dirty="0">
                          <a:latin typeface="Verdana"/>
                          <a:cs typeface="Verdana"/>
                        </a:rPr>
                        <a:t> </a:t>
                      </a:r>
                      <a:r>
                        <a:rPr sz="1400" dirty="0">
                          <a:latin typeface="Verdana"/>
                          <a:cs typeface="Verdana"/>
                        </a:rPr>
                        <a:t>πάσες</a:t>
                      </a:r>
                      <a:r>
                        <a:rPr sz="1400" spc="-55" dirty="0">
                          <a:latin typeface="Verdana"/>
                          <a:cs typeface="Verdana"/>
                        </a:rPr>
                        <a:t> </a:t>
                      </a:r>
                      <a:r>
                        <a:rPr sz="1400" dirty="0">
                          <a:latin typeface="Verdana"/>
                          <a:cs typeface="Verdana"/>
                        </a:rPr>
                        <a:t>–Ψηλές </a:t>
                      </a:r>
                      <a:r>
                        <a:rPr sz="1400" spc="-475" dirty="0">
                          <a:latin typeface="Verdana"/>
                          <a:cs typeface="Verdana"/>
                        </a:rPr>
                        <a:t> </a:t>
                      </a:r>
                      <a:r>
                        <a:rPr sz="1400" spc="-5" dirty="0">
                          <a:latin typeface="Verdana"/>
                          <a:cs typeface="Verdana"/>
                        </a:rPr>
                        <a:t>πάσες.</a:t>
                      </a:r>
                      <a:endParaRPr sz="1400">
                        <a:latin typeface="Verdana"/>
                        <a:cs typeface="Verdana"/>
                      </a:endParaRPr>
                    </a:p>
                  </a:txBody>
                  <a:tcPr marL="0" marR="0" marT="37465" marB="0">
                    <a:lnL w="12700">
                      <a:solidFill>
                        <a:srgbClr val="FFFFFF"/>
                      </a:solidFill>
                      <a:prstDash val="solid"/>
                    </a:lnL>
                    <a:lnR w="12700">
                      <a:solidFill>
                        <a:srgbClr val="000000"/>
                      </a:solidFill>
                      <a:prstDash val="solid"/>
                    </a:lnR>
                    <a:lnB w="12700">
                      <a:solidFill>
                        <a:srgbClr val="FFFFFF"/>
                      </a:solidFill>
                      <a:prstDash val="solid"/>
                    </a:lnB>
                    <a:solidFill>
                      <a:srgbClr val="DFCDCE"/>
                    </a:solidFill>
                  </a:tcPr>
                </a:tc>
                <a:tc vMerge="1">
                  <a:txBody>
                    <a:bodyPr/>
                    <a:lstStyle/>
                    <a:p>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FFFFFF"/>
                      </a:solidFill>
                      <a:prstDash val="solid"/>
                    </a:lnB>
                    <a:solidFill>
                      <a:srgbClr val="DFCDCE"/>
                    </a:solidFill>
                  </a:tcPr>
                </a:tc>
                <a:tc vMerge="1">
                  <a:txBody>
                    <a:bodyPr/>
                    <a:lstStyle/>
                    <a:p>
                      <a:endParaRPr/>
                    </a:p>
                  </a:txBody>
                  <a:tcPr marL="0" marR="0" marT="3175" marB="0">
                    <a:lnL w="12700">
                      <a:solidFill>
                        <a:srgbClr val="000000"/>
                      </a:solidFill>
                      <a:prstDash val="solid"/>
                    </a:lnL>
                    <a:lnR w="12700">
                      <a:solidFill>
                        <a:srgbClr val="FFFFFF"/>
                      </a:solidFill>
                      <a:prstDash val="solid"/>
                    </a:lnR>
                    <a:lnT w="12700">
                      <a:solidFill>
                        <a:srgbClr val="000000"/>
                      </a:solidFill>
                      <a:prstDash val="solid"/>
                    </a:lnT>
                    <a:lnB w="12700">
                      <a:solidFill>
                        <a:srgbClr val="FFFFFF"/>
                      </a:solidFill>
                      <a:prstDash val="solid"/>
                    </a:lnB>
                  </a:tcPr>
                </a:tc>
              </a:tr>
            </a:tbl>
          </a:graphicData>
        </a:graphic>
      </p:graphicFrame>
      <p:sp>
        <p:nvSpPr>
          <p:cNvPr id="3" name="object 3"/>
          <p:cNvSpPr/>
          <p:nvPr/>
        </p:nvSpPr>
        <p:spPr>
          <a:xfrm>
            <a:off x="3104514" y="3286378"/>
            <a:ext cx="1005840" cy="10795"/>
          </a:xfrm>
          <a:custGeom>
            <a:avLst/>
            <a:gdLst/>
            <a:ahLst/>
            <a:cxnLst/>
            <a:rect l="l" t="t" r="r" b="b"/>
            <a:pathLst>
              <a:path w="1005839" h="10795">
                <a:moveTo>
                  <a:pt x="1005839" y="0"/>
                </a:moveTo>
                <a:lnTo>
                  <a:pt x="0" y="0"/>
                </a:lnTo>
                <a:lnTo>
                  <a:pt x="0" y="10667"/>
                </a:lnTo>
                <a:lnTo>
                  <a:pt x="1005839" y="10667"/>
                </a:lnTo>
                <a:lnTo>
                  <a:pt x="1005839" y="0"/>
                </a:lnTo>
                <a:close/>
              </a:path>
            </a:pathLst>
          </a:custGeom>
          <a:solidFill>
            <a:srgbClr val="000000"/>
          </a:solidFill>
        </p:spPr>
        <p:txBody>
          <a:bodyPr wrap="square" lIns="0" tIns="0" rIns="0" bIns="0" rtlCol="0"/>
          <a:lstStyle/>
          <a:p>
            <a:endParaRPr/>
          </a:p>
        </p:txBody>
      </p:sp>
      <p:sp>
        <p:nvSpPr>
          <p:cNvPr id="4" name="object 4"/>
          <p:cNvSpPr/>
          <p:nvPr/>
        </p:nvSpPr>
        <p:spPr>
          <a:xfrm>
            <a:off x="5833490" y="2338450"/>
            <a:ext cx="1150620" cy="12700"/>
          </a:xfrm>
          <a:custGeom>
            <a:avLst/>
            <a:gdLst/>
            <a:ahLst/>
            <a:cxnLst/>
            <a:rect l="l" t="t" r="r" b="b"/>
            <a:pathLst>
              <a:path w="1150620" h="12700">
                <a:moveTo>
                  <a:pt x="1150619" y="0"/>
                </a:moveTo>
                <a:lnTo>
                  <a:pt x="0" y="0"/>
                </a:lnTo>
                <a:lnTo>
                  <a:pt x="0" y="12192"/>
                </a:lnTo>
                <a:lnTo>
                  <a:pt x="1150619" y="12192"/>
                </a:lnTo>
                <a:lnTo>
                  <a:pt x="1150619" y="0"/>
                </a:lnTo>
                <a:close/>
              </a:path>
            </a:pathLst>
          </a:custGeom>
          <a:solidFill>
            <a:srgbClr val="000000"/>
          </a:solidFill>
        </p:spPr>
        <p:txBody>
          <a:bodyPr wrap="square" lIns="0" tIns="0" rIns="0" bIns="0" rtlCol="0"/>
          <a:lstStyle/>
          <a:p>
            <a:endParaRPr/>
          </a:p>
        </p:txBody>
      </p:sp>
      <p:grpSp>
        <p:nvGrpSpPr>
          <p:cNvPr id="5" name="object 5"/>
          <p:cNvGrpSpPr/>
          <p:nvPr/>
        </p:nvGrpSpPr>
        <p:grpSpPr>
          <a:xfrm>
            <a:off x="5742051" y="1829435"/>
            <a:ext cx="3116580" cy="4876800"/>
            <a:chOff x="5742051" y="1829435"/>
            <a:chExt cx="3116580" cy="4876800"/>
          </a:xfrm>
        </p:grpSpPr>
        <p:sp>
          <p:nvSpPr>
            <p:cNvPr id="6" name="object 6"/>
            <p:cNvSpPr/>
            <p:nvPr/>
          </p:nvSpPr>
          <p:spPr>
            <a:xfrm>
              <a:off x="5742051" y="1829435"/>
              <a:ext cx="3116580" cy="4876800"/>
            </a:xfrm>
            <a:custGeom>
              <a:avLst/>
              <a:gdLst/>
              <a:ahLst/>
              <a:cxnLst/>
              <a:rect l="l" t="t" r="r" b="b"/>
              <a:pathLst>
                <a:path w="3116579" h="4876800">
                  <a:moveTo>
                    <a:pt x="3116199" y="0"/>
                  </a:moveTo>
                  <a:lnTo>
                    <a:pt x="0" y="0"/>
                  </a:lnTo>
                  <a:lnTo>
                    <a:pt x="0" y="4876800"/>
                  </a:lnTo>
                  <a:lnTo>
                    <a:pt x="3116199" y="4876800"/>
                  </a:lnTo>
                  <a:lnTo>
                    <a:pt x="3116199" y="0"/>
                  </a:lnTo>
                  <a:close/>
                </a:path>
              </a:pathLst>
            </a:custGeom>
            <a:solidFill>
              <a:srgbClr val="DFCDCE"/>
            </a:solidFill>
          </p:spPr>
          <p:txBody>
            <a:bodyPr wrap="square" lIns="0" tIns="0" rIns="0" bIns="0" rtlCol="0"/>
            <a:lstStyle/>
            <a:p>
              <a:endParaRPr/>
            </a:p>
          </p:txBody>
        </p:sp>
        <p:sp>
          <p:nvSpPr>
            <p:cNvPr id="7" name="object 7"/>
            <p:cNvSpPr/>
            <p:nvPr/>
          </p:nvSpPr>
          <p:spPr>
            <a:xfrm>
              <a:off x="6072251" y="3714749"/>
              <a:ext cx="2000250" cy="548640"/>
            </a:xfrm>
            <a:custGeom>
              <a:avLst/>
              <a:gdLst/>
              <a:ahLst/>
              <a:cxnLst/>
              <a:rect l="l" t="t" r="r" b="b"/>
              <a:pathLst>
                <a:path w="2000250" h="548639">
                  <a:moveTo>
                    <a:pt x="1000061" y="0"/>
                  </a:moveTo>
                  <a:lnTo>
                    <a:pt x="642937" y="0"/>
                  </a:lnTo>
                  <a:lnTo>
                    <a:pt x="0" y="0"/>
                  </a:lnTo>
                  <a:lnTo>
                    <a:pt x="0" y="548640"/>
                  </a:lnTo>
                  <a:lnTo>
                    <a:pt x="642874" y="548640"/>
                  </a:lnTo>
                  <a:lnTo>
                    <a:pt x="1000061" y="548640"/>
                  </a:lnTo>
                  <a:lnTo>
                    <a:pt x="1000061" y="0"/>
                  </a:lnTo>
                  <a:close/>
                </a:path>
                <a:path w="2000250" h="548639">
                  <a:moveTo>
                    <a:pt x="2000186" y="0"/>
                  </a:moveTo>
                  <a:lnTo>
                    <a:pt x="1357249" y="0"/>
                  </a:lnTo>
                  <a:lnTo>
                    <a:pt x="1357249" y="548640"/>
                  </a:lnTo>
                  <a:lnTo>
                    <a:pt x="2000186" y="548640"/>
                  </a:lnTo>
                  <a:lnTo>
                    <a:pt x="2000186" y="0"/>
                  </a:lnTo>
                  <a:close/>
                </a:path>
              </a:pathLst>
            </a:custGeom>
            <a:solidFill>
              <a:srgbClr val="FFFFFF"/>
            </a:solidFill>
          </p:spPr>
          <p:txBody>
            <a:bodyPr wrap="square" lIns="0" tIns="0" rIns="0" bIns="0" rtlCol="0"/>
            <a:lstStyle/>
            <a:p>
              <a:endParaRPr/>
            </a:p>
          </p:txBody>
        </p:sp>
      </p:grpSp>
      <p:grpSp>
        <p:nvGrpSpPr>
          <p:cNvPr id="8" name="object 8"/>
          <p:cNvGrpSpPr/>
          <p:nvPr/>
        </p:nvGrpSpPr>
        <p:grpSpPr>
          <a:xfrm>
            <a:off x="6059551" y="3702050"/>
            <a:ext cx="2025650" cy="1002665"/>
            <a:chOff x="6059551" y="3702050"/>
            <a:chExt cx="2025650" cy="1002665"/>
          </a:xfrm>
        </p:grpSpPr>
        <p:sp>
          <p:nvSpPr>
            <p:cNvPr id="9" name="object 9"/>
            <p:cNvSpPr/>
            <p:nvPr/>
          </p:nvSpPr>
          <p:spPr>
            <a:xfrm>
              <a:off x="6072251" y="3714749"/>
              <a:ext cx="2000250" cy="977265"/>
            </a:xfrm>
            <a:custGeom>
              <a:avLst/>
              <a:gdLst/>
              <a:ahLst/>
              <a:cxnLst/>
              <a:rect l="l" t="t" r="r" b="b"/>
              <a:pathLst>
                <a:path w="2000250" h="977264">
                  <a:moveTo>
                    <a:pt x="1000061" y="548640"/>
                  </a:moveTo>
                  <a:lnTo>
                    <a:pt x="642937" y="548640"/>
                  </a:lnTo>
                  <a:lnTo>
                    <a:pt x="0" y="548640"/>
                  </a:lnTo>
                  <a:lnTo>
                    <a:pt x="0" y="977265"/>
                  </a:lnTo>
                  <a:lnTo>
                    <a:pt x="642874" y="977265"/>
                  </a:lnTo>
                  <a:lnTo>
                    <a:pt x="1000061" y="977265"/>
                  </a:lnTo>
                  <a:lnTo>
                    <a:pt x="1000061" y="548640"/>
                  </a:lnTo>
                  <a:close/>
                </a:path>
                <a:path w="2000250" h="977264">
                  <a:moveTo>
                    <a:pt x="2000186" y="548640"/>
                  </a:moveTo>
                  <a:lnTo>
                    <a:pt x="1357312" y="548640"/>
                  </a:lnTo>
                  <a:lnTo>
                    <a:pt x="1357312" y="0"/>
                  </a:lnTo>
                  <a:lnTo>
                    <a:pt x="1000125" y="0"/>
                  </a:lnTo>
                  <a:lnTo>
                    <a:pt x="1000125" y="548640"/>
                  </a:lnTo>
                  <a:lnTo>
                    <a:pt x="1000125" y="977265"/>
                  </a:lnTo>
                  <a:lnTo>
                    <a:pt x="1357249" y="977265"/>
                  </a:lnTo>
                  <a:lnTo>
                    <a:pt x="2000186" y="977265"/>
                  </a:lnTo>
                  <a:lnTo>
                    <a:pt x="2000186" y="548640"/>
                  </a:lnTo>
                  <a:close/>
                </a:path>
              </a:pathLst>
            </a:custGeom>
            <a:solidFill>
              <a:srgbClr val="FFFFFF"/>
            </a:solidFill>
          </p:spPr>
          <p:txBody>
            <a:bodyPr wrap="square" lIns="0" tIns="0" rIns="0" bIns="0" rtlCol="0"/>
            <a:lstStyle/>
            <a:p>
              <a:endParaRPr/>
            </a:p>
          </p:txBody>
        </p:sp>
        <p:sp>
          <p:nvSpPr>
            <p:cNvPr id="10" name="object 10"/>
            <p:cNvSpPr/>
            <p:nvPr/>
          </p:nvSpPr>
          <p:spPr>
            <a:xfrm>
              <a:off x="6065901" y="3708400"/>
              <a:ext cx="2012950" cy="989965"/>
            </a:xfrm>
            <a:custGeom>
              <a:avLst/>
              <a:gdLst/>
              <a:ahLst/>
              <a:cxnLst/>
              <a:rect l="l" t="t" r="r" b="b"/>
              <a:pathLst>
                <a:path w="2012950" h="989964">
                  <a:moveTo>
                    <a:pt x="649224" y="0"/>
                  </a:moveTo>
                  <a:lnTo>
                    <a:pt x="649224" y="989964"/>
                  </a:lnTo>
                </a:path>
                <a:path w="2012950" h="989964">
                  <a:moveTo>
                    <a:pt x="1006475" y="0"/>
                  </a:moveTo>
                  <a:lnTo>
                    <a:pt x="1006475" y="989964"/>
                  </a:lnTo>
                </a:path>
                <a:path w="2012950" h="989964">
                  <a:moveTo>
                    <a:pt x="1363599" y="0"/>
                  </a:moveTo>
                  <a:lnTo>
                    <a:pt x="1363599" y="989964"/>
                  </a:lnTo>
                </a:path>
                <a:path w="2012950" h="989964">
                  <a:moveTo>
                    <a:pt x="0" y="554989"/>
                  </a:moveTo>
                  <a:lnTo>
                    <a:pt x="2012950" y="554989"/>
                  </a:lnTo>
                </a:path>
                <a:path w="2012950" h="989964">
                  <a:moveTo>
                    <a:pt x="6350" y="0"/>
                  </a:moveTo>
                  <a:lnTo>
                    <a:pt x="6350" y="989964"/>
                  </a:lnTo>
                </a:path>
                <a:path w="2012950" h="989964">
                  <a:moveTo>
                    <a:pt x="2006600" y="0"/>
                  </a:moveTo>
                  <a:lnTo>
                    <a:pt x="2006600" y="989964"/>
                  </a:lnTo>
                </a:path>
                <a:path w="2012950" h="989964">
                  <a:moveTo>
                    <a:pt x="0" y="6350"/>
                  </a:moveTo>
                  <a:lnTo>
                    <a:pt x="2012950" y="6350"/>
                  </a:lnTo>
                </a:path>
                <a:path w="2012950" h="989964">
                  <a:moveTo>
                    <a:pt x="0" y="983614"/>
                  </a:moveTo>
                  <a:lnTo>
                    <a:pt x="2012950" y="983614"/>
                  </a:lnTo>
                </a:path>
              </a:pathLst>
            </a:custGeom>
            <a:ln w="12700">
              <a:solidFill>
                <a:srgbClr val="000000"/>
              </a:solidFill>
            </a:ln>
          </p:spPr>
          <p:txBody>
            <a:bodyPr wrap="square" lIns="0" tIns="0" rIns="0" bIns="0" rtlCol="0"/>
            <a:lstStyle/>
            <a:p>
              <a:endParaRPr/>
            </a:p>
          </p:txBody>
        </p:sp>
      </p:grpSp>
      <p:grpSp>
        <p:nvGrpSpPr>
          <p:cNvPr id="11" name="object 11"/>
          <p:cNvGrpSpPr/>
          <p:nvPr/>
        </p:nvGrpSpPr>
        <p:grpSpPr>
          <a:xfrm>
            <a:off x="6495922" y="3716273"/>
            <a:ext cx="1005205" cy="427355"/>
            <a:chOff x="6495922" y="3716273"/>
            <a:chExt cx="1005205" cy="427355"/>
          </a:xfrm>
        </p:grpSpPr>
        <p:sp>
          <p:nvSpPr>
            <p:cNvPr id="12" name="object 12"/>
            <p:cNvSpPr/>
            <p:nvPr/>
          </p:nvSpPr>
          <p:spPr>
            <a:xfrm>
              <a:off x="6495923" y="3716273"/>
              <a:ext cx="561975" cy="427355"/>
            </a:xfrm>
            <a:custGeom>
              <a:avLst/>
              <a:gdLst/>
              <a:ahLst/>
              <a:cxnLst/>
              <a:rect l="l" t="t" r="r" b="b"/>
              <a:pathLst>
                <a:path w="561975" h="427354">
                  <a:moveTo>
                    <a:pt x="362077" y="427101"/>
                  </a:moveTo>
                  <a:lnTo>
                    <a:pt x="361238" y="425577"/>
                  </a:lnTo>
                  <a:lnTo>
                    <a:pt x="311785" y="335534"/>
                  </a:lnTo>
                  <a:lnTo>
                    <a:pt x="309245" y="330835"/>
                  </a:lnTo>
                  <a:lnTo>
                    <a:pt x="303403" y="329184"/>
                  </a:lnTo>
                  <a:lnTo>
                    <a:pt x="294259" y="334264"/>
                  </a:lnTo>
                  <a:lnTo>
                    <a:pt x="292608" y="340106"/>
                  </a:lnTo>
                  <a:lnTo>
                    <a:pt x="295021" y="344678"/>
                  </a:lnTo>
                  <a:lnTo>
                    <a:pt x="320522" y="391058"/>
                  </a:lnTo>
                  <a:lnTo>
                    <a:pt x="9779" y="204597"/>
                  </a:lnTo>
                  <a:lnTo>
                    <a:pt x="0" y="220980"/>
                  </a:lnTo>
                  <a:lnTo>
                    <a:pt x="310807" y="407479"/>
                  </a:lnTo>
                  <a:lnTo>
                    <a:pt x="257810" y="406781"/>
                  </a:lnTo>
                  <a:lnTo>
                    <a:pt x="252603" y="406654"/>
                  </a:lnTo>
                  <a:lnTo>
                    <a:pt x="248285" y="410972"/>
                  </a:lnTo>
                  <a:lnTo>
                    <a:pt x="248158" y="421386"/>
                  </a:lnTo>
                  <a:lnTo>
                    <a:pt x="252349" y="425704"/>
                  </a:lnTo>
                  <a:lnTo>
                    <a:pt x="257556" y="425831"/>
                  </a:lnTo>
                  <a:lnTo>
                    <a:pt x="362077" y="427101"/>
                  </a:lnTo>
                  <a:close/>
                </a:path>
                <a:path w="561975" h="427354">
                  <a:moveTo>
                    <a:pt x="561467" y="95123"/>
                  </a:moveTo>
                  <a:lnTo>
                    <a:pt x="558800" y="90551"/>
                  </a:lnTo>
                  <a:lnTo>
                    <a:pt x="517398" y="18923"/>
                  </a:lnTo>
                  <a:lnTo>
                    <a:pt x="506476" y="0"/>
                  </a:lnTo>
                  <a:lnTo>
                    <a:pt x="453517" y="90043"/>
                  </a:lnTo>
                  <a:lnTo>
                    <a:pt x="450850" y="94615"/>
                  </a:lnTo>
                  <a:lnTo>
                    <a:pt x="452247" y="100457"/>
                  </a:lnTo>
                  <a:lnTo>
                    <a:pt x="461391" y="105791"/>
                  </a:lnTo>
                  <a:lnTo>
                    <a:pt x="467233" y="104267"/>
                  </a:lnTo>
                  <a:lnTo>
                    <a:pt x="469900" y="99822"/>
                  </a:lnTo>
                  <a:lnTo>
                    <a:pt x="496785" y="54063"/>
                  </a:lnTo>
                  <a:lnTo>
                    <a:pt x="495427" y="357251"/>
                  </a:lnTo>
                  <a:lnTo>
                    <a:pt x="514477" y="357251"/>
                  </a:lnTo>
                  <a:lnTo>
                    <a:pt x="515670" y="90043"/>
                  </a:lnTo>
                  <a:lnTo>
                    <a:pt x="515747" y="54076"/>
                  </a:lnTo>
                  <a:lnTo>
                    <a:pt x="515835" y="54203"/>
                  </a:lnTo>
                  <a:lnTo>
                    <a:pt x="542290" y="100076"/>
                  </a:lnTo>
                  <a:lnTo>
                    <a:pt x="544957" y="104648"/>
                  </a:lnTo>
                  <a:lnTo>
                    <a:pt x="550799" y="106172"/>
                  </a:lnTo>
                  <a:lnTo>
                    <a:pt x="555371" y="103632"/>
                  </a:lnTo>
                  <a:lnTo>
                    <a:pt x="559943" y="100965"/>
                  </a:lnTo>
                  <a:lnTo>
                    <a:pt x="561467" y="95123"/>
                  </a:lnTo>
                  <a:close/>
                </a:path>
              </a:pathLst>
            </a:custGeom>
            <a:solidFill>
              <a:srgbClr val="A40020"/>
            </a:solidFill>
          </p:spPr>
          <p:txBody>
            <a:bodyPr wrap="square" lIns="0" tIns="0" rIns="0" bIns="0" rtlCol="0"/>
            <a:lstStyle/>
            <a:p>
              <a:endParaRPr/>
            </a:p>
          </p:txBody>
        </p:sp>
        <p:sp>
          <p:nvSpPr>
            <p:cNvPr id="13" name="object 13"/>
            <p:cNvSpPr/>
            <p:nvPr/>
          </p:nvSpPr>
          <p:spPr>
            <a:xfrm>
              <a:off x="6572249" y="3732021"/>
              <a:ext cx="357505" cy="111125"/>
            </a:xfrm>
            <a:custGeom>
              <a:avLst/>
              <a:gdLst/>
              <a:ahLst/>
              <a:cxnLst/>
              <a:rect l="l" t="t" r="r" b="b"/>
              <a:pathLst>
                <a:path w="357504" h="111125">
                  <a:moveTo>
                    <a:pt x="0" y="44576"/>
                  </a:moveTo>
                  <a:lnTo>
                    <a:pt x="0" y="63626"/>
                  </a:lnTo>
                  <a:lnTo>
                    <a:pt x="57150" y="63880"/>
                  </a:lnTo>
                  <a:lnTo>
                    <a:pt x="57150" y="44830"/>
                  </a:lnTo>
                  <a:lnTo>
                    <a:pt x="0" y="44576"/>
                  </a:lnTo>
                  <a:close/>
                </a:path>
                <a:path w="357504" h="111125">
                  <a:moveTo>
                    <a:pt x="76200" y="44957"/>
                  </a:moveTo>
                  <a:lnTo>
                    <a:pt x="76200" y="64007"/>
                  </a:lnTo>
                  <a:lnTo>
                    <a:pt x="133350" y="64261"/>
                  </a:lnTo>
                  <a:lnTo>
                    <a:pt x="133350" y="45211"/>
                  </a:lnTo>
                  <a:lnTo>
                    <a:pt x="76200" y="44957"/>
                  </a:lnTo>
                  <a:close/>
                </a:path>
                <a:path w="357504" h="111125">
                  <a:moveTo>
                    <a:pt x="152400" y="45338"/>
                  </a:moveTo>
                  <a:lnTo>
                    <a:pt x="152400" y="64388"/>
                  </a:lnTo>
                  <a:lnTo>
                    <a:pt x="209550" y="64642"/>
                  </a:lnTo>
                  <a:lnTo>
                    <a:pt x="209550" y="45592"/>
                  </a:lnTo>
                  <a:lnTo>
                    <a:pt x="152400" y="45338"/>
                  </a:lnTo>
                  <a:close/>
                </a:path>
                <a:path w="357504" h="111125">
                  <a:moveTo>
                    <a:pt x="304800" y="63990"/>
                  </a:moveTo>
                  <a:lnTo>
                    <a:pt x="257175" y="91566"/>
                  </a:lnTo>
                  <a:lnTo>
                    <a:pt x="252602" y="94106"/>
                  </a:lnTo>
                  <a:lnTo>
                    <a:pt x="251078" y="99948"/>
                  </a:lnTo>
                  <a:lnTo>
                    <a:pt x="253619" y="104520"/>
                  </a:lnTo>
                  <a:lnTo>
                    <a:pt x="256285" y="109092"/>
                  </a:lnTo>
                  <a:lnTo>
                    <a:pt x="262127" y="110616"/>
                  </a:lnTo>
                  <a:lnTo>
                    <a:pt x="266700" y="108076"/>
                  </a:lnTo>
                  <a:lnTo>
                    <a:pt x="340986" y="65150"/>
                  </a:lnTo>
                  <a:lnTo>
                    <a:pt x="304800" y="65023"/>
                  </a:lnTo>
                  <a:lnTo>
                    <a:pt x="304800" y="63990"/>
                  </a:lnTo>
                  <a:close/>
                </a:path>
                <a:path w="357504" h="111125">
                  <a:moveTo>
                    <a:pt x="319370" y="55553"/>
                  </a:moveTo>
                  <a:lnTo>
                    <a:pt x="304800" y="63990"/>
                  </a:lnTo>
                  <a:lnTo>
                    <a:pt x="304800" y="65023"/>
                  </a:lnTo>
                  <a:lnTo>
                    <a:pt x="338327" y="65150"/>
                  </a:lnTo>
                  <a:lnTo>
                    <a:pt x="338327" y="63880"/>
                  </a:lnTo>
                  <a:lnTo>
                    <a:pt x="333501" y="63880"/>
                  </a:lnTo>
                  <a:lnTo>
                    <a:pt x="319370" y="55553"/>
                  </a:lnTo>
                  <a:close/>
                </a:path>
                <a:path w="357504" h="111125">
                  <a:moveTo>
                    <a:pt x="340664" y="45973"/>
                  </a:moveTo>
                  <a:lnTo>
                    <a:pt x="304800" y="45973"/>
                  </a:lnTo>
                  <a:lnTo>
                    <a:pt x="338327" y="46100"/>
                  </a:lnTo>
                  <a:lnTo>
                    <a:pt x="338327" y="65150"/>
                  </a:lnTo>
                  <a:lnTo>
                    <a:pt x="340986" y="65150"/>
                  </a:lnTo>
                  <a:lnTo>
                    <a:pt x="357250" y="55752"/>
                  </a:lnTo>
                  <a:lnTo>
                    <a:pt x="340664" y="45973"/>
                  </a:lnTo>
                  <a:close/>
                </a:path>
                <a:path w="357504" h="111125">
                  <a:moveTo>
                    <a:pt x="228600" y="45592"/>
                  </a:moveTo>
                  <a:lnTo>
                    <a:pt x="228600" y="64642"/>
                  </a:lnTo>
                  <a:lnTo>
                    <a:pt x="285750" y="64896"/>
                  </a:lnTo>
                  <a:lnTo>
                    <a:pt x="285750" y="45846"/>
                  </a:lnTo>
                  <a:lnTo>
                    <a:pt x="228600" y="45592"/>
                  </a:lnTo>
                  <a:close/>
                </a:path>
                <a:path w="357504" h="111125">
                  <a:moveTo>
                    <a:pt x="304800" y="46966"/>
                  </a:moveTo>
                  <a:lnTo>
                    <a:pt x="304800" y="63990"/>
                  </a:lnTo>
                  <a:lnTo>
                    <a:pt x="319370" y="55553"/>
                  </a:lnTo>
                  <a:lnTo>
                    <a:pt x="304800" y="46966"/>
                  </a:lnTo>
                  <a:close/>
                </a:path>
                <a:path w="357504" h="111125">
                  <a:moveTo>
                    <a:pt x="333501" y="47370"/>
                  </a:moveTo>
                  <a:lnTo>
                    <a:pt x="319370" y="55553"/>
                  </a:lnTo>
                  <a:lnTo>
                    <a:pt x="333501" y="63880"/>
                  </a:lnTo>
                  <a:lnTo>
                    <a:pt x="333501" y="47370"/>
                  </a:lnTo>
                  <a:close/>
                </a:path>
                <a:path w="357504" h="111125">
                  <a:moveTo>
                    <a:pt x="338327" y="47370"/>
                  </a:moveTo>
                  <a:lnTo>
                    <a:pt x="333501" y="47370"/>
                  </a:lnTo>
                  <a:lnTo>
                    <a:pt x="333501" y="63880"/>
                  </a:lnTo>
                  <a:lnTo>
                    <a:pt x="338327" y="63880"/>
                  </a:lnTo>
                  <a:lnTo>
                    <a:pt x="338327" y="47370"/>
                  </a:lnTo>
                  <a:close/>
                </a:path>
                <a:path w="357504" h="111125">
                  <a:moveTo>
                    <a:pt x="304800" y="45973"/>
                  </a:moveTo>
                  <a:lnTo>
                    <a:pt x="304800" y="46966"/>
                  </a:lnTo>
                  <a:lnTo>
                    <a:pt x="319370" y="55553"/>
                  </a:lnTo>
                  <a:lnTo>
                    <a:pt x="333501" y="47370"/>
                  </a:lnTo>
                  <a:lnTo>
                    <a:pt x="338327" y="47370"/>
                  </a:lnTo>
                  <a:lnTo>
                    <a:pt x="338327" y="46100"/>
                  </a:lnTo>
                  <a:lnTo>
                    <a:pt x="304800" y="45973"/>
                  </a:lnTo>
                  <a:close/>
                </a:path>
                <a:path w="357504" h="111125">
                  <a:moveTo>
                    <a:pt x="262635" y="0"/>
                  </a:moveTo>
                  <a:lnTo>
                    <a:pt x="256794" y="1523"/>
                  </a:lnTo>
                  <a:lnTo>
                    <a:pt x="254126" y="6095"/>
                  </a:lnTo>
                  <a:lnTo>
                    <a:pt x="251459" y="10540"/>
                  </a:lnTo>
                  <a:lnTo>
                    <a:pt x="252983" y="16382"/>
                  </a:lnTo>
                  <a:lnTo>
                    <a:pt x="257428" y="19050"/>
                  </a:lnTo>
                  <a:lnTo>
                    <a:pt x="304800" y="46966"/>
                  </a:lnTo>
                  <a:lnTo>
                    <a:pt x="304800" y="45973"/>
                  </a:lnTo>
                  <a:lnTo>
                    <a:pt x="340664" y="45973"/>
                  </a:lnTo>
                  <a:lnTo>
                    <a:pt x="262635" y="0"/>
                  </a:lnTo>
                  <a:close/>
                </a:path>
              </a:pathLst>
            </a:custGeom>
            <a:solidFill>
              <a:srgbClr val="000000"/>
            </a:solidFill>
          </p:spPr>
          <p:txBody>
            <a:bodyPr wrap="square" lIns="0" tIns="0" rIns="0" bIns="0" rtlCol="0"/>
            <a:lstStyle/>
            <a:p>
              <a:endParaRPr/>
            </a:p>
          </p:txBody>
        </p:sp>
        <p:sp>
          <p:nvSpPr>
            <p:cNvPr id="14" name="object 14"/>
            <p:cNvSpPr/>
            <p:nvPr/>
          </p:nvSpPr>
          <p:spPr>
            <a:xfrm>
              <a:off x="7143749" y="3730243"/>
              <a:ext cx="357505" cy="114300"/>
            </a:xfrm>
            <a:custGeom>
              <a:avLst/>
              <a:gdLst/>
              <a:ahLst/>
              <a:cxnLst/>
              <a:rect l="l" t="t" r="r" b="b"/>
              <a:pathLst>
                <a:path w="357504" h="114300">
                  <a:moveTo>
                    <a:pt x="293918" y="68392"/>
                  </a:moveTo>
                  <a:lnTo>
                    <a:pt x="247903" y="94995"/>
                  </a:lnTo>
                  <a:lnTo>
                    <a:pt x="246125" y="101726"/>
                  </a:lnTo>
                  <a:lnTo>
                    <a:pt x="252222" y="112394"/>
                  </a:lnTo>
                  <a:lnTo>
                    <a:pt x="259079" y="114172"/>
                  </a:lnTo>
                  <a:lnTo>
                    <a:pt x="338085" y="68579"/>
                  </a:lnTo>
                  <a:lnTo>
                    <a:pt x="293918" y="68392"/>
                  </a:lnTo>
                  <a:close/>
                </a:path>
                <a:path w="357504" h="114300">
                  <a:moveTo>
                    <a:pt x="313042" y="57319"/>
                  </a:moveTo>
                  <a:lnTo>
                    <a:pt x="293918" y="68392"/>
                  </a:lnTo>
                  <a:lnTo>
                    <a:pt x="335152" y="68579"/>
                  </a:lnTo>
                  <a:lnTo>
                    <a:pt x="335161" y="67055"/>
                  </a:lnTo>
                  <a:lnTo>
                    <a:pt x="329565" y="67055"/>
                  </a:lnTo>
                  <a:lnTo>
                    <a:pt x="313042" y="57319"/>
                  </a:lnTo>
                  <a:close/>
                </a:path>
                <a:path w="357504" h="114300">
                  <a:moveTo>
                    <a:pt x="259588" y="0"/>
                  </a:moveTo>
                  <a:lnTo>
                    <a:pt x="252729" y="1650"/>
                  </a:lnTo>
                  <a:lnTo>
                    <a:pt x="249554" y="6984"/>
                  </a:lnTo>
                  <a:lnTo>
                    <a:pt x="246506" y="12318"/>
                  </a:lnTo>
                  <a:lnTo>
                    <a:pt x="248284" y="19049"/>
                  </a:lnTo>
                  <a:lnTo>
                    <a:pt x="253492" y="22224"/>
                  </a:lnTo>
                  <a:lnTo>
                    <a:pt x="294120" y="46167"/>
                  </a:lnTo>
                  <a:lnTo>
                    <a:pt x="335279" y="46354"/>
                  </a:lnTo>
                  <a:lnTo>
                    <a:pt x="335152" y="68579"/>
                  </a:lnTo>
                  <a:lnTo>
                    <a:pt x="338085" y="68579"/>
                  </a:lnTo>
                  <a:lnTo>
                    <a:pt x="357250" y="57530"/>
                  </a:lnTo>
                  <a:lnTo>
                    <a:pt x="259588" y="0"/>
                  </a:lnTo>
                  <a:close/>
                </a:path>
                <a:path w="357504" h="114300">
                  <a:moveTo>
                    <a:pt x="0" y="44830"/>
                  </a:moveTo>
                  <a:lnTo>
                    <a:pt x="0" y="67055"/>
                  </a:lnTo>
                  <a:lnTo>
                    <a:pt x="293918" y="68392"/>
                  </a:lnTo>
                  <a:lnTo>
                    <a:pt x="313042" y="57319"/>
                  </a:lnTo>
                  <a:lnTo>
                    <a:pt x="294120" y="46167"/>
                  </a:lnTo>
                  <a:lnTo>
                    <a:pt x="0" y="44830"/>
                  </a:lnTo>
                  <a:close/>
                </a:path>
                <a:path w="357504" h="114300">
                  <a:moveTo>
                    <a:pt x="329565" y="47751"/>
                  </a:moveTo>
                  <a:lnTo>
                    <a:pt x="313042" y="57319"/>
                  </a:lnTo>
                  <a:lnTo>
                    <a:pt x="329565" y="67055"/>
                  </a:lnTo>
                  <a:lnTo>
                    <a:pt x="329565" y="47751"/>
                  </a:lnTo>
                  <a:close/>
                </a:path>
                <a:path w="357504" h="114300">
                  <a:moveTo>
                    <a:pt x="335272" y="47751"/>
                  </a:moveTo>
                  <a:lnTo>
                    <a:pt x="329565" y="47751"/>
                  </a:lnTo>
                  <a:lnTo>
                    <a:pt x="329565" y="67055"/>
                  </a:lnTo>
                  <a:lnTo>
                    <a:pt x="335161" y="67055"/>
                  </a:lnTo>
                  <a:lnTo>
                    <a:pt x="335272" y="47751"/>
                  </a:lnTo>
                  <a:close/>
                </a:path>
                <a:path w="357504" h="114300">
                  <a:moveTo>
                    <a:pt x="294120" y="46167"/>
                  </a:moveTo>
                  <a:lnTo>
                    <a:pt x="313042" y="57319"/>
                  </a:lnTo>
                  <a:lnTo>
                    <a:pt x="329565" y="47751"/>
                  </a:lnTo>
                  <a:lnTo>
                    <a:pt x="335272" y="47751"/>
                  </a:lnTo>
                  <a:lnTo>
                    <a:pt x="335279" y="46354"/>
                  </a:lnTo>
                  <a:lnTo>
                    <a:pt x="294120" y="46167"/>
                  </a:lnTo>
                  <a:close/>
                </a:path>
              </a:pathLst>
            </a:custGeom>
            <a:solidFill>
              <a:srgbClr val="A40020"/>
            </a:solidFill>
          </p:spPr>
          <p:txBody>
            <a:bodyPr wrap="square" lIns="0" tIns="0" rIns="0" bIns="0" rtlCol="0"/>
            <a:lstStyle/>
            <a:p>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TotalTime>
  <Words>1645</Words>
  <Application>Microsoft Office PowerPoint</Application>
  <PresentationFormat>Προβολή στην οθόνη (4:3)</PresentationFormat>
  <Paragraphs>139</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Office Theme</vt:lpstr>
      <vt:lpstr>Διαφάνεια 1</vt:lpstr>
      <vt:lpstr>Διαφάνεια 2</vt:lpstr>
      <vt:lpstr> Πάσα με τα δάχτυλα</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Ν. ΚΟΥΦΟΥ</dc:creator>
  <cp:lastModifiedBy>User</cp:lastModifiedBy>
  <cp:revision>19</cp:revision>
  <dcterms:created xsi:type="dcterms:W3CDTF">2022-02-13T08:24:44Z</dcterms:created>
  <dcterms:modified xsi:type="dcterms:W3CDTF">2024-01-03T13:54:21Z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2020-10-26T00:00:00Z</vt:filetime>
  </property>
  <property fmtid="{D5CDD505-2E9C-101B-9397-08002B2CF9AE}" pid="3" name="Creator">
    <vt:lpwstr>Microsoft® Office PowerPoint® 2007</vt:lpwstr>
  </property>
  <property fmtid="{D5CDD505-2E9C-101B-9397-08002B2CF9AE}" pid="4" name="LastSaved">
    <vt:filetime>2022-02-13T00:00:00Z</vt:filetime>
  </property>
</Properties>
</file>