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2"/>
  </p:notesMasterIdLst>
  <p:sldIdLst>
    <p:sldId id="256" r:id="rId2"/>
    <p:sldId id="276" r:id="rId3"/>
    <p:sldId id="281" r:id="rId4"/>
    <p:sldId id="282" r:id="rId5"/>
    <p:sldId id="277" r:id="rId6"/>
    <p:sldId id="283" r:id="rId7"/>
    <p:sldId id="272" r:id="rId8"/>
    <p:sldId id="284" r:id="rId9"/>
    <p:sldId id="285" r:id="rId10"/>
    <p:sldId id="286" r:id="rId1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15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A5BF33-CBE8-B343-80FC-9FB892FEDA51}" type="datetimeFigureOut">
              <a:rPr lang="en-US" smtClean="0"/>
              <a:t>9/12/20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615799-8C60-BE42-B6AB-4B4AFF32C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88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615799-8C60-BE42-B6AB-4B4AFF32CBC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376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615799-8C60-BE42-B6AB-4B4AFF32CBC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376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615799-8C60-BE42-B6AB-4B4AFF32CBC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3763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615799-8C60-BE42-B6AB-4B4AFF32CBC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3763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615799-8C60-BE42-B6AB-4B4AFF32CBC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376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- Τίτλος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16" name="15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8DE72-3143-45B6-B33D-F185052C6CF5}" type="datetimeFigureOut">
              <a:rPr lang="el-GR" smtClean="0"/>
              <a:t>9/12/20</a:t>
            </a:fld>
            <a:endParaRPr lang="el-GR"/>
          </a:p>
        </p:txBody>
      </p:sp>
      <p:sp>
        <p:nvSpPr>
          <p:cNvPr id="2" name="1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5" name="1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C69C302-4FD4-4D4C-AC31-EE231BAD44C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8DE72-3143-45B6-B33D-F185052C6CF5}" type="datetimeFigureOut">
              <a:rPr lang="el-GR" smtClean="0"/>
              <a:t>9/12/20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C302-4FD4-4D4C-AC31-EE231BAD44C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8DE72-3143-45B6-B33D-F185052C6CF5}" type="datetimeFigureOut">
              <a:rPr lang="el-GR" smtClean="0"/>
              <a:t>9/12/20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C302-4FD4-4D4C-AC31-EE231BAD44C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7" name="26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5" name="2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8DE72-3143-45B6-B33D-F185052C6CF5}" type="datetimeFigureOut">
              <a:rPr lang="el-GR" smtClean="0"/>
              <a:t>9/12/20</a:t>
            </a:fld>
            <a:endParaRPr lang="el-GR"/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l-GR"/>
          </a:p>
        </p:txBody>
      </p:sp>
      <p:sp>
        <p:nvSpPr>
          <p:cNvPr id="16" name="1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C69C302-4FD4-4D4C-AC31-EE231BAD44C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- Θέση κειμένου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9" name="18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8DE72-3143-45B6-B33D-F185052C6CF5}" type="datetimeFigureOut">
              <a:rPr lang="el-GR" smtClean="0"/>
              <a:t>9/12/20</a:t>
            </a:fld>
            <a:endParaRPr lang="el-GR"/>
          </a:p>
        </p:txBody>
      </p:sp>
      <p:sp>
        <p:nvSpPr>
          <p:cNvPr id="11" name="10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6" name="1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C302-4FD4-4D4C-AC31-EE231BAD44C3}" type="slidenum">
              <a:rPr lang="el-GR" smtClean="0"/>
              <a:t>‹#›</a:t>
            </a:fld>
            <a:endParaRPr lang="el-GR"/>
          </a:p>
        </p:txBody>
      </p:sp>
      <p:sp>
        <p:nvSpPr>
          <p:cNvPr id="8" name="7 - Τίτλος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- Τίτλος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4" name="13 - Θέση περιεχομένου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1" name="20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8DE72-3143-45B6-B33D-F185052C6CF5}" type="datetimeFigureOut">
              <a:rPr lang="el-GR" smtClean="0"/>
              <a:t>9/12/20</a:t>
            </a:fld>
            <a:endParaRPr lang="el-GR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1" name="3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C302-4FD4-4D4C-AC31-EE231BAD44C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- Τίτλος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25" name="24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8" name="27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8DE72-3143-45B6-B33D-F185052C6CF5}" type="datetimeFigureOut">
              <a:rPr lang="el-GR" smtClean="0"/>
              <a:t>9/12/20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C69C302-4FD4-4D4C-AC31-EE231BAD44C3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10 - Ευθεία γραμμή σύνδεσης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- Τίτλος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2" name="1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8DE72-3143-45B6-B33D-F185052C6CF5}" type="datetimeFigureOut">
              <a:rPr lang="el-GR" smtClean="0"/>
              <a:t>9/12/20</a:t>
            </a:fld>
            <a:endParaRPr lang="el-GR"/>
          </a:p>
        </p:txBody>
      </p:sp>
      <p:sp>
        <p:nvSpPr>
          <p:cNvPr id="21" name="20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C302-4FD4-4D4C-AC31-EE231BAD44C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8DE72-3143-45B6-B33D-F185052C6CF5}" type="datetimeFigureOut">
              <a:rPr lang="el-GR" smtClean="0"/>
              <a:t>9/12/20</a:t>
            </a:fld>
            <a:endParaRPr lang="el-GR"/>
          </a:p>
        </p:txBody>
      </p:sp>
      <p:sp>
        <p:nvSpPr>
          <p:cNvPr id="24" name="2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C302-4FD4-4D4C-AC31-EE231BAD44C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Ευθεία γραμμή σύνδεσης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- Τίτλος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6" name="25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4" name="13 - Θέση περιεχομένου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5" name="2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8DE72-3143-45B6-B33D-F185052C6CF5}" type="datetimeFigureOut">
              <a:rPr lang="el-GR" smtClean="0"/>
              <a:t>9/12/20</a:t>
            </a:fld>
            <a:endParaRPr lang="el-GR"/>
          </a:p>
        </p:txBody>
      </p:sp>
      <p:sp>
        <p:nvSpPr>
          <p:cNvPr id="29" name="2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C302-4FD4-4D4C-AC31-EE231BAD44C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- Θέση εικόνας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8DE72-3143-45B6-B33D-F185052C6CF5}" type="datetimeFigureOut">
              <a:rPr lang="el-GR" smtClean="0"/>
              <a:t>9/12/20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1" name="3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C302-4FD4-4D4C-AC31-EE231BAD44C3}" type="slidenum">
              <a:rPr lang="el-GR" smtClean="0"/>
              <a:t>‹#›</a:t>
            </a:fld>
            <a:endParaRPr lang="el-GR"/>
          </a:p>
        </p:txBody>
      </p:sp>
      <p:sp>
        <p:nvSpPr>
          <p:cNvPr id="17" name="16 - Τίτλος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6" name="25 - Θέση κειμένου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- Θέση κειμένου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1" name="10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E98DE72-3143-45B6-B33D-F185052C6CF5}" type="datetimeFigureOut">
              <a:rPr lang="el-GR" smtClean="0"/>
              <a:t>9/12/20</a:t>
            </a:fld>
            <a:endParaRPr lang="el-GR"/>
          </a:p>
        </p:txBody>
      </p:sp>
      <p:sp>
        <p:nvSpPr>
          <p:cNvPr id="28" name="27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C69C302-4FD4-4D4C-AC31-EE231BAD44C3}" type="slidenum">
              <a:rPr lang="el-GR" smtClean="0"/>
              <a:t>‹#›</a:t>
            </a:fld>
            <a:endParaRPr lang="el-GR"/>
          </a:p>
        </p:txBody>
      </p:sp>
      <p:sp>
        <p:nvSpPr>
          <p:cNvPr id="10" name="9 - Θέση τίτλου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- Ευθεία γραμμή σύνδεσης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755576" y="116632"/>
            <a:ext cx="7772400" cy="108012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smtClean="0">
                <a:ln w="6350">
                  <a:solidFill>
                    <a:srgbClr val="CEB966">
                      <a:shade val="43000"/>
                    </a:srgbClr>
                  </a:solidFill>
                </a:ln>
                <a:latin typeface="Times New Roman" pitchFamily="18" charset="0"/>
                <a:ea typeface="+mn-ea"/>
                <a:cs typeface="Times New Roman" pitchFamily="18" charset="0"/>
              </a:rPr>
              <a:t>BASEBALL </a:t>
            </a:r>
            <a:r>
              <a:rPr lang="mr-IN" sz="2400" b="1" dirty="0" smtClean="0">
                <a:ln w="6350">
                  <a:solidFill>
                    <a:srgbClr val="CEB966">
                      <a:shade val="43000"/>
                    </a:srgbClr>
                  </a:solidFill>
                </a:ln>
                <a:latin typeface="Times New Roman" pitchFamily="18" charset="0"/>
                <a:ea typeface="+mn-ea"/>
                <a:cs typeface="Times New Roman" pitchFamily="18" charset="0"/>
              </a:rPr>
              <a:t>–</a:t>
            </a:r>
            <a:r>
              <a:rPr lang="en-US" sz="2400" b="1" dirty="0" smtClean="0">
                <a:ln w="6350">
                  <a:solidFill>
                    <a:srgbClr val="CEB966">
                      <a:shade val="43000"/>
                    </a:srgbClr>
                  </a:solidFill>
                </a:ln>
                <a:latin typeface="Times New Roman" pitchFamily="18" charset="0"/>
                <a:ea typeface="+mn-ea"/>
                <a:cs typeface="Times New Roman" pitchFamily="18" charset="0"/>
              </a:rPr>
              <a:t> SOFTBALL</a:t>
            </a:r>
            <a:r>
              <a:rPr lang="el-GR" sz="2400" b="1" dirty="0" smtClean="0">
                <a:ln w="6350">
                  <a:solidFill>
                    <a:srgbClr val="CEB966">
                      <a:shade val="43000"/>
                    </a:srgbClr>
                  </a:solidFill>
                </a:ln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el-GR" sz="2400" b="1" dirty="0" smtClean="0">
                <a:ln w="6350">
                  <a:solidFill>
                    <a:srgbClr val="CEB966">
                      <a:shade val="43000"/>
                    </a:srgbClr>
                  </a:solidFill>
                </a:ln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el-GR" sz="2400" b="1" dirty="0" smtClean="0">
                <a:ln w="6350">
                  <a:solidFill>
                    <a:srgbClr val="CEB966">
                      <a:shade val="43000"/>
                    </a:srgbClr>
                  </a:solidFill>
                </a:ln>
                <a:latin typeface="Times New Roman" pitchFamily="18" charset="0"/>
                <a:ea typeface="+mn-ea"/>
                <a:cs typeface="Times New Roman" pitchFamily="18" charset="0"/>
              </a:rPr>
              <a:t>ΑΣΤΡΑΠΕΛΛΟΣ ΚΩΝΣΤΑΝΤΙΝΟΣ</a:t>
            </a:r>
            <a:r>
              <a:rPr lang="en-US" sz="2400" b="1" dirty="0" smtClean="0">
                <a:ln w="6350">
                  <a:solidFill>
                    <a:srgbClr val="CEB966">
                      <a:shade val="43000"/>
                    </a:srgbClr>
                  </a:solidFill>
                </a:ln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en-US" sz="2400" b="1" dirty="0" smtClean="0">
                <a:ln w="6350">
                  <a:solidFill>
                    <a:srgbClr val="CEB966">
                      <a:shade val="43000"/>
                    </a:srgbClr>
                  </a:solidFill>
                </a:ln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el-GR" sz="2400" b="1" dirty="0">
                <a:ln w="6350">
                  <a:solidFill>
                    <a:srgbClr val="CEB966">
                      <a:shade val="43000"/>
                    </a:srgbClr>
                  </a:solidFill>
                </a:ln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el-GR" sz="2400" b="1" dirty="0">
                <a:ln w="6350">
                  <a:solidFill>
                    <a:srgbClr val="CEB966">
                      <a:shade val="43000"/>
                    </a:srgbClr>
                  </a:solidFill>
                </a:ln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el-GR" sz="2400" b="1" dirty="0">
                <a:ln w="6350">
                  <a:solidFill>
                    <a:srgbClr val="CEB966">
                      <a:shade val="43000"/>
                    </a:srgbClr>
                  </a:solidFill>
                </a:ln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el-GR" sz="2400" b="1" dirty="0">
                <a:ln w="6350">
                  <a:solidFill>
                    <a:srgbClr val="CEB966">
                      <a:shade val="43000"/>
                    </a:srgbClr>
                  </a:solidFill>
                </a:ln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el-G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323528" y="5826968"/>
            <a:ext cx="8458200" cy="914400"/>
          </a:xfrm>
        </p:spPr>
        <p:txBody>
          <a:bodyPr>
            <a:normAutofit fontScale="77500" lnSpcReduction="20000"/>
          </a:bodyPr>
          <a:lstStyle/>
          <a:p>
            <a:pPr algn="ctr">
              <a:lnSpc>
                <a:spcPct val="150000"/>
              </a:lnSpc>
            </a:pPr>
            <a:r>
              <a:rPr lang="el-GR" b="1" dirty="0" smtClean="0">
                <a:ln w="6350">
                  <a:solidFill>
                    <a:srgbClr val="CEB966">
                      <a:shade val="43000"/>
                    </a:srgbClr>
                  </a:solidFill>
                </a:ln>
                <a:solidFill>
                  <a:schemeClr val="tx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Δημοκρίτειο Πανεπιστήμιο Θράκης, </a:t>
            </a:r>
          </a:p>
          <a:p>
            <a:pPr algn="ctr">
              <a:lnSpc>
                <a:spcPct val="150000"/>
              </a:lnSpc>
            </a:pPr>
            <a:r>
              <a:rPr lang="el-GR" b="1" dirty="0" smtClean="0">
                <a:ln w="6350">
                  <a:solidFill>
                    <a:srgbClr val="CEB966">
                      <a:shade val="43000"/>
                    </a:srgbClr>
                  </a:solidFill>
                </a:ln>
                <a:solidFill>
                  <a:schemeClr val="tx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Σχολή</a:t>
            </a:r>
            <a:r>
              <a:rPr lang="el-GR" b="1" dirty="0" smtClean="0">
                <a:ln w="6350">
                  <a:solidFill>
                    <a:srgbClr val="CEB966">
                      <a:shade val="43000"/>
                    </a:srgbClr>
                  </a:solidFill>
                </a:ln>
                <a:solidFill>
                  <a:schemeClr val="tx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Επιστήμης Φυσικής Αγωγής και Αθλητισμού</a:t>
            </a:r>
            <a:endParaRPr lang="el-GR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412776"/>
            <a:ext cx="7308304" cy="432048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3"/>
          <p:cNvSpPr txBox="1">
            <a:spLocks noChangeArrowheads="1"/>
          </p:cNvSpPr>
          <p:nvPr/>
        </p:nvSpPr>
        <p:spPr bwMode="auto">
          <a:xfrm>
            <a:off x="395536" y="476672"/>
            <a:ext cx="8208912" cy="3785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i="1" dirty="0" smtClean="0"/>
              <a:t>Fly ball </a:t>
            </a:r>
          </a:p>
          <a:p>
            <a:pPr eaLnBrk="1" hangingPunct="1">
              <a:spcBef>
                <a:spcPct val="50000"/>
              </a:spcBef>
            </a:pPr>
            <a:r>
              <a:rPr lang="el-GR" sz="2400" b="1" i="1" dirty="0" smtClean="0"/>
              <a:t>Ασκήσεις </a:t>
            </a:r>
            <a:r>
              <a:rPr lang="el-GR" sz="2400" b="1" i="1" dirty="0"/>
              <a:t>– Μεθοδολογία</a:t>
            </a:r>
            <a:endParaRPr lang="el-GR" sz="2400" dirty="0"/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l-GR" sz="2400" dirty="0"/>
              <a:t> Κάθε παίκτης ρίχνει μια μπάλα στον αέρα, τοποθετείται από κάτω και την υποδέχεται (προοδευτική αύξηση του ύψους).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l-GR" sz="2400" dirty="0"/>
              <a:t> Ρίχνουμε την μπάλα ψηλά με το χέρι, οι παίκτες εκτελούν υποδοχή.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l-GR" sz="2400" dirty="0"/>
              <a:t> Χτύπημα της μπάλας ψηλά με το ρόπαλο, οι παίκτες εκτελούν υποδοχή.  </a:t>
            </a:r>
            <a:endParaRPr lang="en-GB" sz="2400" dirty="0"/>
          </a:p>
        </p:txBody>
      </p:sp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077072"/>
            <a:ext cx="2286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6416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i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ΟΡΟΛΟΓΙΑ</a:t>
            </a:r>
            <a:r>
              <a:rPr lang="el-GR" b="1" i="1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l-GR" b="1" i="1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04800" y="1986210"/>
            <a:ext cx="8686800" cy="3603030"/>
          </a:xfrm>
        </p:spPr>
        <p:txBody>
          <a:bodyPr>
            <a:normAutofit lnSpcReduction="10000"/>
          </a:bodyPr>
          <a:lstStyle/>
          <a:p>
            <a:pPr algn="just">
              <a:buFont typeface="Wingdings" charset="2"/>
              <a:buChar char="u"/>
            </a:pPr>
            <a:r>
              <a:rPr lang="en-US" dirty="0" smtClean="0"/>
              <a:t>Dugout: </a:t>
            </a:r>
            <a:r>
              <a:rPr lang="el-GR" dirty="0" smtClean="0"/>
              <a:t>ο χώρος που κάθονται οι παίκτες κάθε ομάδας</a:t>
            </a:r>
          </a:p>
          <a:p>
            <a:pPr algn="just">
              <a:buFont typeface="Wingdings" charset="2"/>
              <a:buChar char="u"/>
            </a:pPr>
            <a:r>
              <a:rPr lang="en-US" dirty="0" smtClean="0"/>
              <a:t>Tag out: </a:t>
            </a:r>
            <a:r>
              <a:rPr lang="el-GR" dirty="0" smtClean="0"/>
              <a:t>αποχώρηση ενός επιθετικού παίχτη όταν ο αμυντικός τον ακουμπάει με την μπάλα</a:t>
            </a:r>
          </a:p>
          <a:p>
            <a:pPr algn="just">
              <a:buFont typeface="Wingdings" charset="2"/>
              <a:buChar char="u"/>
            </a:pPr>
            <a:r>
              <a:rPr lang="en-US" dirty="0" smtClean="0"/>
              <a:t>Home plate: </a:t>
            </a:r>
            <a:r>
              <a:rPr lang="el-GR" dirty="0" smtClean="0"/>
              <a:t>κεντρική βάση</a:t>
            </a:r>
            <a:endParaRPr lang="el-GR" dirty="0"/>
          </a:p>
          <a:p>
            <a:pPr algn="just">
              <a:buFont typeface="Wingdings" charset="2"/>
              <a:buChar char="u"/>
            </a:pPr>
            <a:r>
              <a:rPr lang="en-US" dirty="0" smtClean="0"/>
              <a:t>Strike: </a:t>
            </a:r>
            <a:r>
              <a:rPr lang="el-GR" dirty="0" smtClean="0"/>
              <a:t>μπαλιά εντός της </a:t>
            </a:r>
            <a:r>
              <a:rPr lang="en-US" dirty="0" smtClean="0"/>
              <a:t>strike zone </a:t>
            </a:r>
            <a:r>
              <a:rPr lang="el-GR" dirty="0" smtClean="0"/>
              <a:t>και δεν αποκρούεται από τον ροπαλοφόρο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45237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i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ΟΡΟΛΟΓΙΑ</a:t>
            </a:r>
            <a:r>
              <a:rPr lang="el-GR" b="1" i="1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l-GR" b="1" i="1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04800" y="1986210"/>
            <a:ext cx="8686800" cy="3603030"/>
          </a:xfrm>
        </p:spPr>
        <p:txBody>
          <a:bodyPr>
            <a:normAutofit fontScale="85000" lnSpcReduction="20000"/>
          </a:bodyPr>
          <a:lstStyle/>
          <a:p>
            <a:pPr algn="just">
              <a:buFont typeface="Wingdings" charset="2"/>
              <a:buChar char="u"/>
            </a:pPr>
            <a:r>
              <a:rPr lang="en-US" dirty="0" smtClean="0"/>
              <a:t>Grand slam: </a:t>
            </a:r>
            <a:r>
              <a:rPr lang="el-GR" dirty="0" smtClean="0"/>
              <a:t>όταν όλες οι βάσεις είναι καλυμμένες από επιθετικούς και καταφέρουν να σκοράρουν όλοι και να πάρουν τέσσερις (4) πόντους με ένα χτύπημα</a:t>
            </a:r>
          </a:p>
          <a:p>
            <a:pPr algn="just">
              <a:buFont typeface="Wingdings" charset="2"/>
              <a:buChar char="u"/>
            </a:pPr>
            <a:r>
              <a:rPr lang="en-US" dirty="0"/>
              <a:t>O</a:t>
            </a:r>
            <a:r>
              <a:rPr lang="en-US" dirty="0" smtClean="0"/>
              <a:t>ut: </a:t>
            </a:r>
            <a:r>
              <a:rPr lang="el-GR" dirty="0" smtClean="0"/>
              <a:t>Μια από τις τρεις απαιτούμενες αποχωρήσεις επιθετικών</a:t>
            </a:r>
          </a:p>
          <a:p>
            <a:pPr algn="just">
              <a:buFont typeface="Wingdings" charset="2"/>
              <a:buChar char="u"/>
            </a:pPr>
            <a:r>
              <a:rPr lang="en-US" dirty="0" smtClean="0"/>
              <a:t>Safe: </a:t>
            </a:r>
            <a:r>
              <a:rPr lang="el-GR" dirty="0" smtClean="0"/>
              <a:t>δήλωση του διαιτητή ότι ο επιθετικός δικαιούται την βάση</a:t>
            </a:r>
            <a:endParaRPr lang="el-GR" dirty="0"/>
          </a:p>
          <a:p>
            <a:pPr algn="just">
              <a:buFont typeface="Wingdings" charset="2"/>
              <a:buChar char="u"/>
            </a:pPr>
            <a:r>
              <a:rPr lang="en-US" dirty="0" smtClean="0"/>
              <a:t>Double play: </a:t>
            </a:r>
            <a:r>
              <a:rPr lang="el-GR" dirty="0" smtClean="0"/>
              <a:t>όταν δύο επιθετικοί παίχτες βγαίνουν έξω στην ίδια μπαλιά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65986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i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ΟΡΟΛΟΓΙΑ</a:t>
            </a:r>
            <a:r>
              <a:rPr lang="el-GR" b="1" i="1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l-GR" b="1" i="1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04800" y="1986210"/>
            <a:ext cx="8686800" cy="3603030"/>
          </a:xfrm>
        </p:spPr>
        <p:txBody>
          <a:bodyPr>
            <a:normAutofit fontScale="92500" lnSpcReduction="20000"/>
          </a:bodyPr>
          <a:lstStyle/>
          <a:p>
            <a:pPr algn="just">
              <a:buFont typeface="Wingdings" charset="2"/>
              <a:buChar char="u"/>
            </a:pPr>
            <a:r>
              <a:rPr lang="en-US" dirty="0" smtClean="0"/>
              <a:t>Triple play: </a:t>
            </a:r>
            <a:r>
              <a:rPr lang="el-GR" dirty="0"/>
              <a:t>όταν </a:t>
            </a:r>
            <a:r>
              <a:rPr lang="el-GR" dirty="0" smtClean="0"/>
              <a:t>τρεις </a:t>
            </a:r>
            <a:r>
              <a:rPr lang="el-GR" dirty="0"/>
              <a:t>επιθετικοί παίχτες βγαίνουν έξω στην ίδια </a:t>
            </a:r>
            <a:r>
              <a:rPr lang="el-GR" dirty="0" smtClean="0"/>
              <a:t>μπαλιά</a:t>
            </a:r>
          </a:p>
          <a:p>
            <a:pPr algn="just">
              <a:buFont typeface="Wingdings" charset="2"/>
              <a:buChar char="u"/>
            </a:pPr>
            <a:r>
              <a:rPr lang="en-US" dirty="0" smtClean="0"/>
              <a:t>Foul ball: </a:t>
            </a:r>
            <a:r>
              <a:rPr lang="el-GR" dirty="0" smtClean="0"/>
              <a:t>μια μπαλιά που βγαίνει έξω από τις γραμμές του </a:t>
            </a:r>
            <a:r>
              <a:rPr lang="en-US" dirty="0" smtClean="0"/>
              <a:t>foul </a:t>
            </a:r>
            <a:r>
              <a:rPr lang="el-GR" dirty="0" smtClean="0"/>
              <a:t>(πλαϊνές γραμμές)</a:t>
            </a:r>
          </a:p>
          <a:p>
            <a:pPr algn="just">
              <a:buFont typeface="Wingdings" charset="2"/>
              <a:buChar char="u"/>
            </a:pPr>
            <a:r>
              <a:rPr lang="en-US" dirty="0" smtClean="0"/>
              <a:t>Umpire: </a:t>
            </a:r>
            <a:r>
              <a:rPr lang="el-GR" dirty="0" smtClean="0"/>
              <a:t>Κεντρικ</a:t>
            </a:r>
            <a:r>
              <a:rPr lang="el-GR" dirty="0" smtClean="0"/>
              <a:t>ός </a:t>
            </a:r>
            <a:r>
              <a:rPr lang="el-GR" dirty="0"/>
              <a:t>δ</a:t>
            </a:r>
            <a:r>
              <a:rPr lang="el-GR" dirty="0" smtClean="0"/>
              <a:t>ιαιτητής</a:t>
            </a:r>
            <a:endParaRPr lang="el-GR" dirty="0"/>
          </a:p>
          <a:p>
            <a:pPr algn="just">
              <a:buFont typeface="Wingdings" charset="2"/>
              <a:buChar char="u"/>
            </a:pPr>
            <a:r>
              <a:rPr lang="en-US" dirty="0" smtClean="0"/>
              <a:t>Strike</a:t>
            </a:r>
            <a:r>
              <a:rPr lang="el-GR" dirty="0" smtClean="0"/>
              <a:t> </a:t>
            </a:r>
            <a:r>
              <a:rPr lang="en-US" dirty="0" smtClean="0"/>
              <a:t>zone: </a:t>
            </a:r>
            <a:r>
              <a:rPr lang="el-GR" dirty="0" smtClean="0"/>
              <a:t>νοητή περιοχή πάνω από το </a:t>
            </a:r>
            <a:r>
              <a:rPr lang="en-US" dirty="0" smtClean="0"/>
              <a:t>home plate </a:t>
            </a:r>
            <a:r>
              <a:rPr lang="el-GR" dirty="0" smtClean="0"/>
              <a:t>και ανάμεσα στο κάτω μέρος της ωμοπλάτης και το γόνατο του παίχτη που είναι σε θέση βολής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65986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i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ΠΟΤΕ ΕΝΑΣ ΕΠΙΘΕΤΙΚΟΣ ΒΓΑΙΝΕΙ </a:t>
            </a:r>
            <a:r>
              <a:rPr lang="en-US" b="1" i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out</a:t>
            </a:r>
            <a:r>
              <a:rPr lang="el-GR" b="1" i="1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l-GR" b="1" i="1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07504" y="1986210"/>
            <a:ext cx="8884096" cy="4611142"/>
          </a:xfrm>
        </p:spPr>
        <p:txBody>
          <a:bodyPr>
            <a:normAutofit/>
          </a:bodyPr>
          <a:lstStyle/>
          <a:p>
            <a:r>
              <a:rPr lang="en-US" sz="2800" dirty="0"/>
              <a:t> </a:t>
            </a:r>
            <a:r>
              <a:rPr lang="el-GR" sz="2800" dirty="0" smtClean="0"/>
              <a:t>Όταν </a:t>
            </a:r>
            <a:r>
              <a:rPr lang="en-US" sz="2800" dirty="0"/>
              <a:t>η μπ</a:t>
            </a:r>
            <a:r>
              <a:rPr lang="en-US" sz="2800" dirty="0" err="1"/>
              <a:t>άλ</a:t>
            </a:r>
            <a:r>
              <a:rPr lang="en-US" sz="2800" dirty="0"/>
              <a:t>α προλάβει να π</a:t>
            </a:r>
            <a:r>
              <a:rPr lang="en-US" sz="2800" dirty="0" err="1"/>
              <a:t>άει</a:t>
            </a:r>
            <a:r>
              <a:rPr lang="en-US" sz="2800" dirty="0"/>
              <a:t> σε </a:t>
            </a:r>
            <a:r>
              <a:rPr lang="en-US" sz="2800" dirty="0" err="1"/>
              <a:t>κά</a:t>
            </a:r>
            <a:r>
              <a:rPr lang="en-US" sz="2800" dirty="0"/>
              <a:t>ποια </a:t>
            </a:r>
            <a:r>
              <a:rPr lang="el-GR" sz="2800" dirty="0" smtClean="0"/>
              <a:t>απ</a:t>
            </a:r>
            <a:r>
              <a:rPr lang="el-GR" sz="2800" dirty="0" smtClean="0"/>
              <a:t>ό</a:t>
            </a:r>
            <a:r>
              <a:rPr lang="en-US" sz="2800" dirty="0" smtClean="0"/>
              <a:t> </a:t>
            </a:r>
            <a:r>
              <a:rPr lang="en-US" sz="2800" dirty="0"/>
              <a:t>τις β</a:t>
            </a:r>
            <a:r>
              <a:rPr lang="en-US" sz="2800" dirty="0" err="1"/>
              <a:t>άσεις</a:t>
            </a:r>
            <a:r>
              <a:rPr lang="en-US" sz="2800" dirty="0"/>
              <a:t> </a:t>
            </a:r>
            <a:r>
              <a:rPr lang="el-GR" sz="2800" dirty="0" smtClean="0"/>
              <a:t>πριν</a:t>
            </a:r>
            <a:r>
              <a:rPr lang="en-US" sz="2800" dirty="0" smtClean="0"/>
              <a:t> </a:t>
            </a:r>
            <a:r>
              <a:rPr lang="en-US" sz="2800" dirty="0"/>
              <a:t>τον επ</a:t>
            </a:r>
            <a:r>
              <a:rPr lang="en-US" sz="2800" dirty="0" err="1"/>
              <a:t>ιθετικό</a:t>
            </a:r>
            <a:r>
              <a:rPr lang="en-US" sz="2800" dirty="0"/>
              <a:t> </a:t>
            </a:r>
            <a:r>
              <a:rPr lang="en-US" sz="2800" dirty="0" smtClean="0"/>
              <a:t>πα</a:t>
            </a:r>
            <a:r>
              <a:rPr lang="en-US" sz="2800" dirty="0" err="1" smtClean="0"/>
              <a:t>ί</a:t>
            </a:r>
            <a:r>
              <a:rPr lang="el-GR" sz="2800" dirty="0" err="1" smtClean="0"/>
              <a:t>χτη</a:t>
            </a:r>
            <a:r>
              <a:rPr lang="en-US" sz="2800" dirty="0" smtClean="0"/>
              <a:t> </a:t>
            </a:r>
            <a:r>
              <a:rPr lang="el-GR" sz="2800" dirty="0" smtClean="0"/>
              <a:t>(</a:t>
            </a:r>
            <a:r>
              <a:rPr lang="en-US" sz="2800" dirty="0" smtClean="0"/>
              <a:t>forced </a:t>
            </a:r>
            <a:r>
              <a:rPr lang="en-US" sz="2800" dirty="0" smtClean="0"/>
              <a:t>out)</a:t>
            </a:r>
            <a:endParaRPr lang="en-US" sz="2800" dirty="0"/>
          </a:p>
          <a:p>
            <a:pPr lvl="0"/>
            <a:r>
              <a:rPr lang="el-GR" sz="2800" dirty="0"/>
              <a:t>Όταν ο </a:t>
            </a:r>
            <a:r>
              <a:rPr lang="en-US" sz="2800" dirty="0"/>
              <a:t>batter </a:t>
            </a:r>
            <a:r>
              <a:rPr lang="el-GR" sz="2800" dirty="0"/>
              <a:t>κάνει </a:t>
            </a:r>
            <a:r>
              <a:rPr lang="el-GR" sz="2800" dirty="0" smtClean="0"/>
              <a:t>τρ</a:t>
            </a:r>
            <a:r>
              <a:rPr lang="el-GR" sz="2800" dirty="0" smtClean="0"/>
              <a:t>ί</a:t>
            </a:r>
            <a:r>
              <a:rPr lang="el-GR" sz="2800" dirty="0" smtClean="0"/>
              <a:t>α </a:t>
            </a:r>
            <a:r>
              <a:rPr lang="en-US" sz="2800" dirty="0" smtClean="0"/>
              <a:t>(3) strike</a:t>
            </a:r>
            <a:endParaRPr lang="en-US" sz="2800" dirty="0"/>
          </a:p>
          <a:p>
            <a:pPr lvl="0"/>
            <a:r>
              <a:rPr lang="el-GR" sz="2800" dirty="0"/>
              <a:t>Σε περίπτωση </a:t>
            </a:r>
            <a:r>
              <a:rPr lang="en-US" sz="2800" dirty="0"/>
              <a:t>fly ball (</a:t>
            </a:r>
            <a:r>
              <a:rPr lang="el-GR" sz="2800" dirty="0"/>
              <a:t>η </a:t>
            </a:r>
            <a:r>
              <a:rPr lang="el-GR" sz="2800" dirty="0" smtClean="0"/>
              <a:t>μπαλι</a:t>
            </a:r>
            <a:r>
              <a:rPr lang="el-GR" sz="2800" dirty="0" smtClean="0"/>
              <a:t>ά</a:t>
            </a:r>
            <a:r>
              <a:rPr lang="el-GR" sz="2800" dirty="0" smtClean="0"/>
              <a:t> </a:t>
            </a:r>
            <a:r>
              <a:rPr lang="el-GR" sz="2800" dirty="0"/>
              <a:t>πιάνεται στον αέρα από κάποιον αμυντικό παίκτη)</a:t>
            </a:r>
            <a:endParaRPr lang="en-US" sz="2800" dirty="0"/>
          </a:p>
          <a:p>
            <a:pPr algn="just">
              <a:buFont typeface="Wingdings" charset="2"/>
              <a:buChar char="u"/>
            </a:pPr>
            <a:endParaRPr lang="el-GR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758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i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ΠΟΤΕ </a:t>
            </a:r>
            <a:r>
              <a:rPr lang="el-GR" b="1" i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ΕΝΑΣ </a:t>
            </a:r>
            <a:r>
              <a:rPr lang="el-GR" b="1" i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ΕΠΙΘΕΤΙΚΟΣ ΒΓΑΙΝΕΙ </a:t>
            </a:r>
            <a:r>
              <a:rPr lang="en-US" b="1" i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out</a:t>
            </a:r>
            <a:r>
              <a:rPr lang="el-GR" b="1" i="1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l-GR" b="1" i="1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07504" y="1986210"/>
            <a:ext cx="8884096" cy="461114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l-GR" sz="2800" dirty="0"/>
              <a:t>Επίσης, </a:t>
            </a:r>
            <a:endParaRPr lang="en-US" sz="2800" dirty="0"/>
          </a:p>
          <a:p>
            <a:pPr algn="just"/>
            <a:r>
              <a:rPr lang="el-GR" sz="2800" dirty="0" smtClean="0"/>
              <a:t>σε </a:t>
            </a:r>
            <a:r>
              <a:rPr lang="el-GR" sz="2800" dirty="0"/>
              <a:t>παιχνίδι εξαναγκασμού όταν ο παίκτης που πρέπει να φύγει δεν εγκαταλείπει τη βάση του</a:t>
            </a:r>
            <a:endParaRPr lang="en-US" sz="2800" dirty="0"/>
          </a:p>
          <a:p>
            <a:pPr algn="just"/>
            <a:r>
              <a:rPr lang="el-GR" sz="2800" dirty="0" smtClean="0"/>
              <a:t>σε </a:t>
            </a:r>
            <a:r>
              <a:rPr lang="el-GR" sz="2800" dirty="0"/>
              <a:t>περίπτωση </a:t>
            </a:r>
            <a:r>
              <a:rPr lang="en-US" sz="2800" dirty="0"/>
              <a:t>fly ball </a:t>
            </a:r>
            <a:r>
              <a:rPr lang="el-GR" sz="2800" dirty="0"/>
              <a:t>αν οι επιθετικοί δεν προλάβουν να επιστρέψουν στην βάση από όπου ξεκίνησαν</a:t>
            </a:r>
            <a:endParaRPr lang="en-US" sz="2800" dirty="0"/>
          </a:p>
          <a:p>
            <a:pPr algn="just"/>
            <a:r>
              <a:rPr lang="el-GR" sz="2800" dirty="0" smtClean="0"/>
              <a:t>σε </a:t>
            </a:r>
            <a:r>
              <a:rPr lang="el-GR" sz="2800" dirty="0"/>
              <a:t>περίπτωση που κάποιος επιθετικός θελήσει να κλέψει μέτρα από την βάση και </a:t>
            </a:r>
            <a:r>
              <a:rPr lang="en-US" sz="2800" dirty="0"/>
              <a:t>o pitcher </a:t>
            </a:r>
            <a:r>
              <a:rPr lang="el-GR" sz="2800" dirty="0"/>
              <a:t>προλάβει και πετάξει την μπάλα στην βάση</a:t>
            </a:r>
            <a:endParaRPr lang="en-US" sz="2800" dirty="0"/>
          </a:p>
          <a:p>
            <a:pPr algn="just"/>
            <a:r>
              <a:rPr lang="en-US" sz="2800" dirty="0" smtClean="0"/>
              <a:t>Tag </a:t>
            </a:r>
            <a:r>
              <a:rPr lang="en-US" sz="2800" dirty="0"/>
              <a:t>out. </a:t>
            </a:r>
            <a:r>
              <a:rPr lang="el-GR" sz="2800" dirty="0"/>
              <a:t>Αμυντικός παίκτης με την μπάλα στο </a:t>
            </a:r>
            <a:r>
              <a:rPr lang="el-GR" sz="2800" dirty="0" smtClean="0"/>
              <a:t>γάντι</a:t>
            </a:r>
            <a:r>
              <a:rPr lang="en-US" sz="2800" dirty="0" smtClean="0"/>
              <a:t> </a:t>
            </a:r>
            <a:r>
              <a:rPr lang="el-GR" sz="2800" dirty="0" smtClean="0"/>
              <a:t>ή στο ελεύθερο χέρι </a:t>
            </a:r>
            <a:r>
              <a:rPr lang="el-GR" sz="2800" dirty="0"/>
              <a:t>ακουμπάει επιτιθέμενο παίκτη που τρέχει να κερδίσει βάση ή να κατοχυρώσει πόντο, σε οποιοδήποτε μέρος του σώματος.</a:t>
            </a:r>
            <a:endParaRPr lang="en-US" sz="2800" dirty="0"/>
          </a:p>
          <a:p>
            <a:pPr algn="just">
              <a:buFont typeface="Wingdings" charset="2"/>
              <a:buChar char="u"/>
            </a:pPr>
            <a:endParaRPr lang="el-GR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457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093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381000" y="533400"/>
            <a:ext cx="8382000" cy="6001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sz="2400" b="1" i="1" dirty="0" smtClean="0"/>
              <a:t>Πάσα</a:t>
            </a:r>
          </a:p>
          <a:p>
            <a:pPr eaLnBrk="1" hangingPunct="1">
              <a:spcBef>
                <a:spcPct val="50000"/>
              </a:spcBef>
            </a:pPr>
            <a:r>
              <a:rPr lang="el-GR" sz="2400" b="1" i="1" dirty="0" smtClean="0"/>
              <a:t>Ασκήσεις </a:t>
            </a:r>
            <a:r>
              <a:rPr lang="el-GR" sz="2400" b="1" i="1" dirty="0"/>
              <a:t>– Μεθοδολογία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l-GR" sz="2400" dirty="0"/>
              <a:t> Από κάτω πάσα και υποδοχή της μπάλας με δύο χέρια χωρίς γάντι.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l-GR" sz="2400" dirty="0"/>
              <a:t> Από κάτω πάσα υποδοχή της μπάλας με δύο </a:t>
            </a:r>
            <a:r>
              <a:rPr lang="el-GR" sz="2400" dirty="0" smtClean="0"/>
              <a:t>χέρια </a:t>
            </a:r>
            <a:r>
              <a:rPr lang="el-GR" sz="2400" dirty="0"/>
              <a:t>με γάντι.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l-GR" sz="2400" dirty="0"/>
              <a:t> Από κάτω πάσα υποδοχή της μπάλας πάνω και κάτω από τη μέση.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l-GR" sz="2400" dirty="0"/>
              <a:t> Πάσα από πάνω με τον καρπό.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l-GR" sz="2400" dirty="0"/>
              <a:t> Πάσα από πάνω με μισή κίνηση.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l-GR" sz="2400" dirty="0"/>
              <a:t> Πάσα από πάνω με ολοκληρωμένη την κίνηση.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l-GR" sz="2400" dirty="0"/>
              <a:t> Πάσα από πάνω με ολοκληρωμένη την κίνηση και βηματισμό –φόρα.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154701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395536" y="188640"/>
            <a:ext cx="8424936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sz="2400" b="1" i="1" dirty="0" smtClean="0"/>
              <a:t>Υποδοχή άμυνας εδάφους </a:t>
            </a:r>
            <a:r>
              <a:rPr lang="mr-IN" sz="2400" b="1" i="1" dirty="0" smtClean="0"/>
              <a:t>–</a:t>
            </a:r>
            <a:r>
              <a:rPr lang="el-GR" sz="2400" b="1" i="1" dirty="0" smtClean="0"/>
              <a:t> </a:t>
            </a:r>
            <a:r>
              <a:rPr lang="en-US" sz="2400" b="1" i="1" dirty="0" smtClean="0"/>
              <a:t>Ground ball</a:t>
            </a:r>
            <a:endParaRPr lang="el-GR" sz="2400" b="1" i="1" dirty="0" smtClean="0"/>
          </a:p>
          <a:p>
            <a:pPr eaLnBrk="1" hangingPunct="1">
              <a:spcBef>
                <a:spcPct val="50000"/>
              </a:spcBef>
            </a:pPr>
            <a:r>
              <a:rPr lang="el-GR" sz="2400" b="1" i="1" dirty="0" smtClean="0"/>
              <a:t>Ασκήσεις </a:t>
            </a:r>
            <a:r>
              <a:rPr lang="el-GR" sz="2400" b="1" i="1" dirty="0"/>
              <a:t>– Μεθοδολογία</a:t>
            </a:r>
            <a:endParaRPr lang="el-GR" sz="2400" dirty="0"/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400" dirty="0"/>
              <a:t> </a:t>
            </a:r>
            <a:r>
              <a:rPr lang="el-GR" sz="2400" dirty="0"/>
              <a:t>Εκτέλεση δεξιότητας χωρία μπάλα.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400" dirty="0"/>
              <a:t> </a:t>
            </a:r>
            <a:r>
              <a:rPr lang="el-GR" sz="2400" dirty="0"/>
              <a:t>Κυλάω την μπάλα με το χέρι, αυξάνοντας προοδευτικά απόσταση και δύναμη.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400" dirty="0"/>
              <a:t> </a:t>
            </a:r>
            <a:r>
              <a:rPr lang="el-GR" sz="2400" dirty="0"/>
              <a:t>Χτυπάω την μπάλα με το ρόπαλο αυξάνοντας προοδευτικά απόσταση και δύναμη.</a:t>
            </a:r>
          </a:p>
          <a:p>
            <a:pPr eaLnBrk="1" hangingPunct="1">
              <a:spcBef>
                <a:spcPct val="50000"/>
              </a:spcBef>
            </a:pPr>
            <a:endParaRPr lang="en-GB" sz="2400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365104"/>
            <a:ext cx="1941513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789040"/>
            <a:ext cx="2705100" cy="297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356992"/>
            <a:ext cx="18288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15828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Διαστημικό">
  <a:themeElements>
    <a:clrScheme name="Διαστημικό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Διαστημικό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Διαστημικό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12334</TotalTime>
  <Words>461</Words>
  <Application>Microsoft Macintosh PowerPoint</Application>
  <PresentationFormat>On-screen Show (4:3)</PresentationFormat>
  <Paragraphs>52</Paragraphs>
  <Slides>10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Διαστημικό</vt:lpstr>
      <vt:lpstr>BASEBALL – SOFTBALL ΑΣΤΡΑΠΕΛΛΟΣ ΚΩΝΣΤΑΝΤΙΝΟΣ   </vt:lpstr>
      <vt:lpstr>ΟΡΟΛΟΓΙΑ </vt:lpstr>
      <vt:lpstr>ΟΡΟΛΟΓΙΑ </vt:lpstr>
      <vt:lpstr>ΟΡΟΛΟΓΙΑ </vt:lpstr>
      <vt:lpstr>ΠΟΤΕ ΕΝΑΣ ΕΠΙΘΕΤΙΚΟΣ ΒΓΑΙΝΕΙ out </vt:lpstr>
      <vt:lpstr>ΠΟΤΕ ΕΝΑΣ ΕΠΙΘΕΤΙΚΟΣ ΒΓΑΙΝΕΙ out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BRANDING AND KATHRINE SWITZER: ΑΠΟ ΤΟ ΟΝΕΙΡΟ ΣΤΗ ΠΡΑΓΜΑΤΟΠΟΙΗΣΗ ΤΟΥ ΓΥΝΑΙΚΕΙΟΥ ΜΑΡΑΘΩΝΙΟΥ  Μελαχροινού Α., Αστραπέλλος Κ., Κώστα Γ.</dc:title>
  <dc:creator>Nasia</dc:creator>
  <cp:lastModifiedBy>KONSTANTINOS</cp:lastModifiedBy>
  <cp:revision>46</cp:revision>
  <dcterms:created xsi:type="dcterms:W3CDTF">2020-03-03T19:45:59Z</dcterms:created>
  <dcterms:modified xsi:type="dcterms:W3CDTF">2020-12-09T19:01:05Z</dcterms:modified>
</cp:coreProperties>
</file>