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348-233E-4B5F-8E7D-5D4B0B30548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Τίτλος, Clip Art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ClipArt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F2417-58ED-4940-89E1-CC4A8FCB5ED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735C54-1670-43A4-AD18-06EC1B474696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0ED21A-C64C-444A-BF60-8AB1819E9318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60350"/>
            <a:ext cx="7772400" cy="3024188"/>
          </a:xfrm>
        </p:spPr>
        <p:txBody>
          <a:bodyPr/>
          <a:lstStyle/>
          <a:p>
            <a:pPr algn="ctr">
              <a:defRPr/>
            </a:pPr>
            <a:r>
              <a:rPr lang="el-GR" sz="3600" dirty="0" smtClean="0">
                <a:latin typeface="Arial Greek" pitchFamily="34" charset="0"/>
              </a:rPr>
              <a:t>Ν 501</a:t>
            </a:r>
            <a:br>
              <a:rPr lang="el-GR" sz="3600" dirty="0" smtClean="0">
                <a:latin typeface="Arial Greek" pitchFamily="34" charset="0"/>
              </a:rPr>
            </a:br>
            <a:r>
              <a:rPr lang="el-GR" sz="3600" dirty="0" smtClean="0">
                <a:latin typeface="Arial Greek" pitchFamily="34" charset="0"/>
              </a:rPr>
              <a:t>ΤΟΥΡΙΣΜΟΣ ΚΑΙ ΑΘΛΗΤΙΚΗ ΑΝΑΨΥΧΗ</a:t>
            </a:r>
            <a:r>
              <a:rPr lang="en-US" sz="3600" dirty="0" smtClean="0">
                <a:latin typeface="Arial Greek" pitchFamily="34" charset="0"/>
              </a:rPr>
              <a:t/>
            </a:r>
            <a:br>
              <a:rPr lang="en-US" sz="3600" dirty="0" smtClean="0">
                <a:latin typeface="Arial Greek" pitchFamily="34" charset="0"/>
              </a:rPr>
            </a:br>
            <a:r>
              <a:rPr lang="el-GR" sz="3600" dirty="0" smtClean="0">
                <a:latin typeface="Arial Greek" pitchFamily="34" charset="0"/>
              </a:rPr>
              <a:t>Ο Δεκάλογος της Κατασκήνωσης </a:t>
            </a:r>
            <a:br>
              <a:rPr lang="el-GR" sz="3600" dirty="0" smtClean="0">
                <a:latin typeface="Arial Greek" pitchFamily="34" charset="0"/>
              </a:rPr>
            </a:br>
            <a:endParaRPr lang="en-US" sz="3600" dirty="0" smtClean="0">
              <a:latin typeface="Arial Greek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933825"/>
            <a:ext cx="6400800" cy="2374900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latin typeface="Arial Greek" pitchFamily="34" charset="0"/>
              </a:rPr>
              <a:t>ΓΙΩΡΓΟΣ ΚΩΣΤΑ</a:t>
            </a:r>
          </a:p>
          <a:p>
            <a:pPr algn="ctr">
              <a:defRPr/>
            </a:pPr>
            <a:r>
              <a:rPr lang="en-US" dirty="0" smtClean="0">
                <a:latin typeface="Arial Greek" pitchFamily="34" charset="0"/>
              </a:rPr>
              <a:t>ΚΑΘΗΓΗΤΗΣ</a:t>
            </a:r>
          </a:p>
          <a:p>
            <a:pPr algn="ctr">
              <a:defRPr/>
            </a:pPr>
            <a:r>
              <a:rPr lang="en-US" dirty="0" smtClean="0">
                <a:latin typeface="Arial Greek" pitchFamily="34" charset="0"/>
              </a:rPr>
              <a:t>ΔΗΜΟΚΡΙΤΕΙΟ ΠΑΝΕΠΙΣΤΗΜΙΟ ΘΡΑΚΗΣ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pic>
        <p:nvPicPr>
          <p:cNvPr id="12292" name="Picture 5" descr="C:\Program Files\Common Files\Microsoft Shared\Clipart\cagcat50\BS00554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2375883"/>
            <a:ext cx="3810000" cy="3325433"/>
          </a:xfrm>
        </p:spPr>
      </p:pic>
      <p:sp>
        <p:nvSpPr>
          <p:cNvPr id="12291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l-GR" sz="2800" smtClean="0"/>
              <a:t>(8)ΚΑΙΝΟΤΟΜΕΣ ΙΔΕΕΣ &amp; ΦΑΝΤΑΣΙΑ</a:t>
            </a:r>
          </a:p>
          <a:p>
            <a:pPr eaLnBrk="1" hangingPunct="1"/>
            <a:r>
              <a:rPr lang="el-GR" sz="2800" smtClean="0"/>
              <a:t>Τόλμη για αλλαγή</a:t>
            </a:r>
          </a:p>
          <a:p>
            <a:pPr eaLnBrk="1" hangingPunct="1"/>
            <a:r>
              <a:rPr lang="el-GR" sz="2800" smtClean="0"/>
              <a:t>Αυθορμητισμός και αυτοσχεδιασμός</a:t>
            </a:r>
          </a:p>
          <a:p>
            <a:pPr eaLnBrk="1" hangingPunct="1"/>
            <a:r>
              <a:rPr lang="el-GR" sz="2800" smtClean="0"/>
              <a:t>Εξέλιξη ανάλογα με τις ανάγκες των παιδιών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 smtClean="0"/>
              <a:t>(9)ΕΝΤΙΜΟΤΗΤΑ – ΦΙΛΟΤΙΜΙΑ- ΕΥΑΙΣΘΗΣΙΑ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Αφοσίωση στη τιμιότητα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Αφιέρωση στη συνεργασία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Ευαισθησία στη διαφορετικότητα</a:t>
            </a:r>
          </a:p>
          <a:p>
            <a:pPr eaLnBrk="1" hangingPunct="1">
              <a:lnSpc>
                <a:spcPct val="90000"/>
              </a:lnSpc>
            </a:pPr>
            <a:endParaRPr lang="el-GR" sz="2800" smtClean="0"/>
          </a:p>
        </p:txBody>
      </p:sp>
      <p:pic>
        <p:nvPicPr>
          <p:cNvPr id="13316" name="Picture 5" descr="C:\Program Files\Common Files\Microsoft Shared\Clipart\cagcat50\BS02064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692749" y="3182264"/>
            <a:ext cx="1720901" cy="171267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 smtClean="0"/>
              <a:t>(10)Η ΔΥΝΑΜΗ ΤΟΥ ΠΑΙΧΝΙΔΙΟΥ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Παίζω άρα υπάρχω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Έμφαση στη χαρά την ανακάλυψη την περιπέτεια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Το παιχνίδι είναι η μαγική εμπειρία μεταξύ παιδιών και στελεχών</a:t>
            </a:r>
          </a:p>
        </p:txBody>
      </p:sp>
      <p:pic>
        <p:nvPicPr>
          <p:cNvPr id="14340" name="Picture 5" descr="C:\Program Files\Common Files\Microsoft Shared\Clipart\cagcat50\BD06662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656631" y="3244901"/>
            <a:ext cx="1793138" cy="158739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3200" dirty="0" smtClean="0">
                <a:latin typeface="Arial Greek" pitchFamily="34" charset="0"/>
              </a:rPr>
              <a:t>Ν 501</a:t>
            </a:r>
            <a:br>
              <a:rPr lang="el-GR" sz="3200" dirty="0" smtClean="0">
                <a:latin typeface="Arial Greek" pitchFamily="34" charset="0"/>
              </a:rPr>
            </a:br>
            <a:r>
              <a:rPr lang="el-GR" sz="3200" dirty="0" smtClean="0">
                <a:latin typeface="Arial Greek" pitchFamily="34" charset="0"/>
              </a:rPr>
              <a:t>ΤΟΥΡΙΣΜΟΣ ΚΑΙ ΑΘΛΗΤΙΚΗ ΑΝΑΨΥΧΗ</a:t>
            </a:r>
            <a:endParaRPr lang="en-US" sz="3200" dirty="0" smtClean="0">
              <a:latin typeface="Arial Greek" pitchFamily="34" charset="0"/>
            </a:endParaRP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685800" y="2262188"/>
          <a:ext cx="3810000" cy="3551237"/>
        </p:xfrm>
        <a:graphic>
          <a:graphicData uri="http://schemas.openxmlformats.org/presentationml/2006/ole">
            <p:oleObj spid="_x0000_s1026" name="Clip" r:id="rId3" imgW="4824000" imgH="4495680" progId="">
              <p:embed/>
            </p:oleObj>
          </a:graphicData>
        </a:graphic>
      </p:graphicFrame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latin typeface="Arial Greek" pitchFamily="34" charset="0"/>
              </a:rPr>
              <a:t>ΕΥΧΑΡΙΣΤΩ ΠΟΛΥ ΓΙΑ ΤΗΝ ΠΡΟΣΟΧΗ ΣΑΣ</a:t>
            </a:r>
          </a:p>
          <a:p>
            <a:pPr>
              <a:defRPr/>
            </a:pPr>
            <a:r>
              <a:rPr lang="el-GR" sz="2800" dirty="0" smtClean="0">
                <a:latin typeface="Arial Greek" pitchFamily="34" charset="0"/>
              </a:rPr>
              <a:t>ΕΡΩΤΗΣΕΙΣ</a:t>
            </a:r>
            <a:endParaRPr lang="en-US" sz="2800" dirty="0" smtClean="0">
              <a:latin typeface="Arial Gree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Σκοπός της κατασκήνωσης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Δημιουργία ενός περιβάλλοντος που δίνεται έμφαση στη χαρά του να μοιράζεσαι, στη συγκίνηση της ανακάλυψης, και στη διασκέδαση της συντροφικότητας. 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Τα στελέχη είναι άτομα αφοσιωμένα και αφιερωμένα στη διεύρυνση του ορίζοντα των παιδιών που υπηρετούνε εμπλουτίζοντας και βελτιώνοντας την κοινωνική, φυσική και συναισθηματική τους κατάσταση.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l-GR" sz="2800" smtClean="0"/>
              <a:t>(1)ΤΕΛΕΙΟΤΗΤΑ</a:t>
            </a:r>
          </a:p>
          <a:p>
            <a:pPr eaLnBrk="1" hangingPunct="1"/>
            <a:r>
              <a:rPr lang="el-GR" sz="2800" smtClean="0"/>
              <a:t>Εάν πιστέψουμε ότι μπορεί να γίνει θα γίνει.</a:t>
            </a:r>
          </a:p>
          <a:p>
            <a:pPr eaLnBrk="1" hangingPunct="1"/>
            <a:r>
              <a:rPr lang="el-GR" sz="2800" smtClean="0"/>
              <a:t>Εκτίμηση για την αφοσίωση</a:t>
            </a:r>
          </a:p>
          <a:p>
            <a:pPr eaLnBrk="1" hangingPunct="1"/>
            <a:r>
              <a:rPr lang="el-GR" sz="2800" smtClean="0"/>
              <a:t>Η τελειομανία είναι τρόπος συμπεριφοράς. </a:t>
            </a:r>
          </a:p>
        </p:txBody>
      </p:sp>
      <p:pic>
        <p:nvPicPr>
          <p:cNvPr id="5124" name="Picture 5" descr="C:\Program Files\Common Files\Microsoft Shared\Clipart\cagcat50\PE01460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57457" y="2304107"/>
            <a:ext cx="2791485" cy="346898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pic>
        <p:nvPicPr>
          <p:cNvPr id="6148" name="Picture 5" descr="C:\Program Files\Common Files\Microsoft Shared\Clipart\cagcat50\PE02043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03287" y="2304107"/>
            <a:ext cx="2375026" cy="3468986"/>
          </a:xfrm>
        </p:spPr>
      </p:pic>
      <p:sp>
        <p:nvSpPr>
          <p:cNvPr id="6147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l-GR" sz="2800" smtClean="0"/>
              <a:t>(2)ΦΡΟΝΤΙΔΑ ΓΙΑ ΤΟ ΠΑΙΔΙ</a:t>
            </a:r>
          </a:p>
          <a:p>
            <a:pPr eaLnBrk="1" hangingPunct="1"/>
            <a:r>
              <a:rPr lang="el-GR" sz="2800" smtClean="0"/>
              <a:t>Τα στελέχη είναι κάθε στιγμή με τα παιδιά</a:t>
            </a:r>
          </a:p>
          <a:p>
            <a:pPr eaLnBrk="1" hangingPunct="1"/>
            <a:r>
              <a:rPr lang="el-GR" sz="2800" smtClean="0"/>
              <a:t>Θετική σχέση</a:t>
            </a:r>
          </a:p>
          <a:p>
            <a:pPr eaLnBrk="1" hangingPunct="1"/>
            <a:r>
              <a:rPr lang="el-GR" sz="2800" smtClean="0"/>
              <a:t>Ειλικρίνεια εντιμότητα, φροντίδα  αγάπη.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l-GR" sz="2800" smtClean="0"/>
              <a:t>(3)ΜΕΛΗ ΤΗΣ ΙΔΙΑΣ ΟΙΚΟΓΕΝΕΙΑΣ</a:t>
            </a:r>
          </a:p>
          <a:p>
            <a:pPr eaLnBrk="1" hangingPunct="1"/>
            <a:r>
              <a:rPr lang="el-GR" sz="2800" smtClean="0"/>
              <a:t>Συλλογική δουλειά</a:t>
            </a:r>
          </a:p>
          <a:p>
            <a:pPr eaLnBrk="1" hangingPunct="1"/>
            <a:r>
              <a:rPr lang="el-GR" sz="2800" smtClean="0"/>
              <a:t>Ομαδικότητα</a:t>
            </a:r>
          </a:p>
          <a:p>
            <a:pPr eaLnBrk="1" hangingPunct="1"/>
            <a:r>
              <a:rPr lang="el-GR" sz="2800" smtClean="0"/>
              <a:t>Σεβασμός στις ατομικές και προσωπικές ιδιαιτερότητες</a:t>
            </a:r>
          </a:p>
          <a:p>
            <a:pPr eaLnBrk="1" hangingPunct="1"/>
            <a:endParaRPr lang="el-GR" sz="2800" smtClean="0"/>
          </a:p>
        </p:txBody>
      </p:sp>
      <p:pic>
        <p:nvPicPr>
          <p:cNvPr id="7172" name="Picture 5" descr="C:\Program Files\Common Files\Microsoft Shared\Clipart\cagcat50\PE01561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774036"/>
            <a:ext cx="3810000" cy="252912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pic>
        <p:nvPicPr>
          <p:cNvPr id="8196" name="Picture 5" descr="C:\Program Files\Common Files\Microsoft Shared\Clipart\cagcat50\BD04972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28665" y="2942376"/>
            <a:ext cx="2924269" cy="2192448"/>
          </a:xfrm>
        </p:spPr>
      </p:pic>
      <p:sp>
        <p:nvSpPr>
          <p:cNvPr id="8195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l-GR" sz="2800" smtClean="0"/>
              <a:t>(4)ΚΑΛΟΣ ΣΧΕΔΙΑΣΜΟΣ ΣΗΜΑΙΝΕΙ ΑΚΛΗ ΕΚΤΕΛΕΣΗ</a:t>
            </a:r>
          </a:p>
          <a:p>
            <a:pPr eaLnBrk="1" hangingPunct="1"/>
            <a:r>
              <a:rPr lang="el-GR" sz="2800" smtClean="0"/>
              <a:t>Προσοχή στη λεπτομέρεια</a:t>
            </a:r>
          </a:p>
          <a:p>
            <a:pPr eaLnBrk="1" hangingPunct="1"/>
            <a:r>
              <a:rPr lang="el-GR" sz="2800" smtClean="0"/>
              <a:t>Σχεδιασμός</a:t>
            </a:r>
          </a:p>
          <a:p>
            <a:pPr eaLnBrk="1" hangingPunct="1"/>
            <a:r>
              <a:rPr lang="el-GR" sz="2800" smtClean="0"/>
              <a:t>Εκτέλεση.</a:t>
            </a:r>
          </a:p>
          <a:p>
            <a:pPr eaLnBrk="1" hangingPunct="1"/>
            <a:endParaRPr lang="el-GR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 smtClean="0"/>
              <a:t>(5)ΜΑΓΙΚΕΣ ΣΤΙΓΜΕΣ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Στιγμές που θα θυμούνται για ολόκληρή την ζωή τους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Εμπειρίες μέσα από το παιχνίδι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Αυριανοί αρχηγοί</a:t>
            </a:r>
          </a:p>
        </p:txBody>
      </p:sp>
      <p:pic>
        <p:nvPicPr>
          <p:cNvPr id="9220" name="Picture 5" descr="C:\Program Files\Common Files\Microsoft Shared\Clipart\cagcat50\PE01682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0229" y="2304861"/>
            <a:ext cx="3545941" cy="346747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pic>
        <p:nvPicPr>
          <p:cNvPr id="10244" name="Picture 5" descr="C:\Program Files\Common Files\Microsoft Shared\Clipart\cagcat50\PE01846_.wmf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3201830"/>
            <a:ext cx="3810000" cy="1673540"/>
          </a:xfrm>
        </p:spPr>
      </p:pic>
      <p:sp>
        <p:nvSpPr>
          <p:cNvPr id="1024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l-GR" sz="2800" smtClean="0"/>
              <a:t>(6)ΣΕΒΑΣΜΟΣ ΣΤΙΣ ΑΝΑΓΚΕΣ ΤΩ ‘ΠΕΛΑΤΩΝ ΜΑΣ’</a:t>
            </a:r>
          </a:p>
          <a:p>
            <a:pPr eaLnBrk="1" hangingPunct="1"/>
            <a:r>
              <a:rPr lang="el-GR" sz="2800" smtClean="0"/>
              <a:t>Ταμεία</a:t>
            </a:r>
          </a:p>
          <a:p>
            <a:pPr eaLnBrk="1" hangingPunct="1"/>
            <a:r>
              <a:rPr lang="el-GR" sz="2800" smtClean="0"/>
              <a:t>Γονείς</a:t>
            </a:r>
          </a:p>
          <a:p>
            <a:pPr eaLnBrk="1" hangingPunct="1"/>
            <a:r>
              <a:rPr lang="el-GR" sz="2800" smtClean="0"/>
              <a:t>Οργανισμοί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Δεκάλογος της κατασκήνωσης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38100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sz="2800" smtClean="0"/>
              <a:t>(7) ΠΟΙΟΤΗΤΑ – ΕΝΕΡΓΗΤΙΚΟΤΗΤΑ- ΕΝΘΟΥΣΙΑΝΌΣ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Δεν υπάρχει αντικατάστατο της ποιότητας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Τα στελέχη ντοπάρονται από την δουλειά</a:t>
            </a:r>
          </a:p>
          <a:p>
            <a:pPr eaLnBrk="1" hangingPunct="1">
              <a:lnSpc>
                <a:spcPct val="90000"/>
              </a:lnSpc>
            </a:pPr>
            <a:r>
              <a:rPr lang="el-GR" sz="2800" smtClean="0"/>
              <a:t>Ενθουσιασμός σημαίνει υπερηφάνεια. </a:t>
            </a:r>
          </a:p>
          <a:p>
            <a:pPr eaLnBrk="1" hangingPunct="1">
              <a:lnSpc>
                <a:spcPct val="90000"/>
              </a:lnSpc>
            </a:pPr>
            <a:endParaRPr lang="el-GR" sz="2800" smtClean="0"/>
          </a:p>
        </p:txBody>
      </p:sp>
      <p:pic>
        <p:nvPicPr>
          <p:cNvPr id="11268" name="Picture 5" descr="C:\Program Files\Common Files\Microsoft Shared\Clipart\cagcat50\BD05296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91546" y="2403695"/>
            <a:ext cx="3523307" cy="326981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278</Words>
  <Application>Microsoft Office PowerPoint</Application>
  <PresentationFormat>Προβολή στην οθόνη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5" baseType="lpstr">
      <vt:lpstr>Ροή</vt:lpstr>
      <vt:lpstr>Clip</vt:lpstr>
      <vt:lpstr>Ν 501 ΤΟΥΡΙΣΜΟΣ ΚΑΙ ΑΘΛΗΤΙΚΗ ΑΝΑΨΥΧΗ Ο Δεκάλογος της Κατασκήνωσης  </vt:lpstr>
      <vt:lpstr>Σκοπός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Δεκάλογος της κατασκήνωσης</vt:lpstr>
      <vt:lpstr>Ν 501 ΤΟΥΡΙΣΜΟΣ ΚΑΙ ΑΘΛΗΤΙΚΗ ΑΝΑΨΥΧΗ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4</cp:revision>
  <dcterms:created xsi:type="dcterms:W3CDTF">2014-12-03T07:08:21Z</dcterms:created>
  <dcterms:modified xsi:type="dcterms:W3CDTF">2024-11-25T09:12:11Z</dcterms:modified>
</cp:coreProperties>
</file>