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5"/>
  </p:notesMasterIdLst>
  <p:sldIdLst>
    <p:sldId id="261" r:id="rId2"/>
    <p:sldId id="258" r:id="rId3"/>
    <p:sldId id="273" r:id="rId4"/>
    <p:sldId id="274" r:id="rId5"/>
    <p:sldId id="275" r:id="rId6"/>
    <p:sldId id="276" r:id="rId7"/>
    <p:sldId id="277" r:id="rId8"/>
    <p:sldId id="280" r:id="rId9"/>
    <p:sldId id="283" r:id="rId10"/>
    <p:sldId id="301" r:id="rId11"/>
    <p:sldId id="285" r:id="rId12"/>
    <p:sldId id="287" r:id="rId13"/>
    <p:sldId id="304" r:id="rId14"/>
    <p:sldId id="278" r:id="rId15"/>
    <p:sldId id="303" r:id="rId16"/>
    <p:sldId id="305" r:id="rId17"/>
    <p:sldId id="307" r:id="rId18"/>
    <p:sldId id="308" r:id="rId19"/>
    <p:sldId id="309" r:id="rId20"/>
    <p:sldId id="296" r:id="rId21"/>
    <p:sldId id="297" r:id="rId22"/>
    <p:sldId id="312" r:id="rId23"/>
    <p:sldId id="299" r:id="rId24"/>
  </p:sldIdLst>
  <p:sldSz cx="9144000" cy="6858000" type="screen4x3"/>
  <p:notesSz cx="6797675" cy="9926638"/>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p:restoredLeft sz="15588" autoAdjust="0"/>
    <p:restoredTop sz="88889" autoAdjust="0"/>
  </p:normalViewPr>
  <p:slideViewPr>
    <p:cSldViewPr>
      <p:cViewPr>
        <p:scale>
          <a:sx n="60" d="100"/>
          <a:sy n="60" d="100"/>
        </p:scale>
        <p:origin x="-1656" y="-186"/>
      </p:cViewPr>
      <p:guideLst>
        <p:guide orient="horz" pos="2160"/>
        <p:guide pos="2880"/>
      </p:guideLst>
    </p:cSldViewPr>
  </p:slideViewPr>
  <p:outlineViewPr>
    <p:cViewPr>
      <p:scale>
        <a:sx n="33" d="100"/>
        <a:sy n="33" d="100"/>
      </p:scale>
      <p:origin x="48" y="17010"/>
    </p:cViewPr>
  </p:outlineViewPr>
  <p:notesTextViewPr>
    <p:cViewPr>
      <p:scale>
        <a:sx n="100" d="100"/>
        <a:sy n="100" d="100"/>
      </p:scale>
      <p:origin x="0" y="0"/>
    </p:cViewPr>
  </p:notesTextViewPr>
  <p:sorterViewPr>
    <p:cViewPr>
      <p:scale>
        <a:sx n="80" d="100"/>
        <a:sy n="8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C95672A6-608D-4EE8-9FDF-E05BC4AD9D82}" type="datetimeFigureOut">
              <a:rPr lang="el-GR" smtClean="0"/>
              <a:pPr/>
              <a:t>29/4/2020</a:t>
            </a:fld>
            <a:endParaRPr lang="el-GR"/>
          </a:p>
        </p:txBody>
      </p:sp>
      <p:sp>
        <p:nvSpPr>
          <p:cNvPr id="4" name="3 - Θέση εικόνας διαφάνειας"/>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0BEF6784-6C7B-4E77-A0F7-563ABE8D6CCF}"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F8E7C8A-D830-4D09-B786-04F3891156FA}" type="slidenum">
              <a:rPr lang="en-GB" smtClean="0"/>
              <a:pPr/>
              <a:t>11</a:t>
            </a:fld>
            <a:endParaRPr lang="en-GB"/>
          </a:p>
        </p:txBody>
      </p:sp>
    </p:spTree>
    <p:extLst>
      <p:ext uri="{BB962C8B-B14F-4D97-AF65-F5344CB8AC3E}">
        <p14:creationId xmlns:p14="http://schemas.microsoft.com/office/powerpoint/2010/main" xmlns="" val="3715163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7D3E8BC6-EAE3-480A-BEB9-82973A77B510}" type="slidenum">
              <a:rPr lang="el-GR" smtClean="0"/>
              <a:pPr/>
              <a:t>22</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8 - Τίτλος"/>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30" name="29 - Θέση ημερομηνίας"/>
          <p:cNvSpPr>
            <a:spLocks noGrp="1"/>
          </p:cNvSpPr>
          <p:nvPr>
            <p:ph type="dt" sz="half" idx="10"/>
          </p:nvPr>
        </p:nvSpPr>
        <p:spPr/>
        <p:txBody>
          <a:bodyPr/>
          <a:lstStyle/>
          <a:p>
            <a:fld id="{4D1A5754-A860-4353-A0A5-D553CBC08DF5}" type="datetime1">
              <a:rPr lang="el-GR" smtClean="0"/>
              <a:t>29/4/2020</a:t>
            </a:fld>
            <a:endParaRPr lang="el-GR"/>
          </a:p>
        </p:txBody>
      </p:sp>
      <p:sp>
        <p:nvSpPr>
          <p:cNvPr id="19" name="18 - Θέση υποσέλιδου"/>
          <p:cNvSpPr>
            <a:spLocks noGrp="1"/>
          </p:cNvSpPr>
          <p:nvPr>
            <p:ph type="ftr" sz="quarter" idx="11"/>
          </p:nvPr>
        </p:nvSpPr>
        <p:spPr/>
        <p:txBody>
          <a:bodyPr/>
          <a:lstStyle/>
          <a:p>
            <a:endParaRPr lang="el-GR"/>
          </a:p>
        </p:txBody>
      </p:sp>
      <p:sp>
        <p:nvSpPr>
          <p:cNvPr id="27" name="26 - Θέση αριθμού διαφάνειας"/>
          <p:cNvSpPr>
            <a:spLocks noGrp="1"/>
          </p:cNvSpPr>
          <p:nvPr>
            <p:ph type="sldNum" sz="quarter" idx="12"/>
          </p:nvPr>
        </p:nvSpPr>
        <p:spPr/>
        <p:txBody>
          <a:bodyPr/>
          <a:lstStyle/>
          <a:p>
            <a:fld id="{F92A9687-B9EF-43F5-BD71-D8475A64D3C3}"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9A071765-81C8-4D90-A79F-99CD685D5A5A}" type="datetime1">
              <a:rPr lang="el-GR" smtClean="0"/>
              <a:t>29/4/2020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92A9687-B9EF-43F5-BD71-D8475A64D3C3}"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914401"/>
            <a:ext cx="2057400" cy="5211763"/>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914401"/>
            <a:ext cx="6019800" cy="5211763"/>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BE462CCE-4BCA-4CCC-9317-B1D8D264EC3F}" type="datetime1">
              <a:rPr lang="el-GR" smtClean="0"/>
              <a:t>29/4/2020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92A9687-B9EF-43F5-BD71-D8475A64D3C3}" type="slidenum">
              <a:rPr lang="el-GR" smtClean="0"/>
              <a:pPr/>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6" name="Title 1"/>
          <p:cNvSpPr>
            <a:spLocks noGrp="1"/>
          </p:cNvSpPr>
          <p:nvPr>
            <p:ph type="title"/>
          </p:nvPr>
        </p:nvSpPr>
        <p:spPr>
          <a:xfrm>
            <a:off x="246356" y="178696"/>
            <a:ext cx="8582487" cy="726828"/>
          </a:xfrm>
          <a:prstGeom prst="rect">
            <a:avLst/>
          </a:prstGeom>
        </p:spPr>
        <p:txBody>
          <a:bodyPr>
            <a:normAutofit/>
          </a:bodyPr>
          <a:lstStyle>
            <a:lvl1pPr>
              <a:defRPr sz="4000">
                <a:latin typeface="Tw Cen MT" panose="020B0602020104020603" pitchFamily="34" charset="0"/>
              </a:defRPr>
            </a:lvl1pPr>
          </a:lstStyle>
          <a:p>
            <a:r>
              <a:rPr lang="en-US" dirty="0" smtClean="0"/>
              <a:t>Click to edit Master title style</a:t>
            </a:r>
            <a:endParaRPr lang="en-GB" dirty="0"/>
          </a:p>
        </p:txBody>
      </p:sp>
    </p:spTree>
    <p:extLst>
      <p:ext uri="{BB962C8B-B14F-4D97-AF65-F5344CB8AC3E}">
        <p14:creationId xmlns:p14="http://schemas.microsoft.com/office/powerpoint/2010/main" xmlns="" val="241071154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8CD0B9F4-888E-44CB-B9DC-63016A78CB5A}" type="datetime1">
              <a:rPr lang="el-GR" smtClean="0"/>
              <a:t>29/4/2020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92A9687-B9EF-43F5-BD71-D8475A64D3C3}"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01732828-5618-415D-AAB1-FC9D84477FA0}" type="datetime1">
              <a:rPr lang="el-GR" smtClean="0"/>
              <a:t>29/4/2020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92A9687-B9EF-43F5-BD71-D8475A64D3C3}"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3A054433-5A90-461E-B441-C4929825A0D0}" type="datetime1">
              <a:rPr lang="el-GR" smtClean="0"/>
              <a:t>29/4/2020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92A9687-B9EF-43F5-BD71-D8475A64D3C3}"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tIns="45720" anchor="b"/>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6D2AD660-C85B-4A62-AE06-C1A192FA7E46}" type="datetime1">
              <a:rPr lang="el-GR" smtClean="0"/>
              <a:t>29/4/2020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F92A9687-B9EF-43F5-BD71-D8475A64D3C3}"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E8E5395C-B989-43C7-93AC-F46154DBE006}" type="datetime1">
              <a:rPr lang="el-GR" smtClean="0"/>
              <a:t>29/4/2020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F92A9687-B9EF-43F5-BD71-D8475A64D3C3}"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1FF037F0-DDF0-4926-B5D8-687737512DBB}" type="datetime1">
              <a:rPr lang="el-GR" smtClean="0"/>
              <a:t>29/4/2020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F92A9687-B9EF-43F5-BD71-D8475A64D3C3}"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837EBCD8-4807-4AAB-9EBE-832CBA1A8DA5}" type="datetime1">
              <a:rPr lang="el-GR" smtClean="0"/>
              <a:t>29/4/2020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92A9687-B9EF-43F5-BD71-D8475A64D3C3}"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Ψαλίδισμα και στρογγύλεμα μίας γωνίας του ορθογωνίου"/>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 Ορθογώνιο τρίγωνο"/>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 Τίτλος"/>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084BA921-DA5F-4F8C-9B5F-689D6E9CEF43}" type="datetime1">
              <a:rPr lang="el-GR" smtClean="0"/>
              <a:t>29/4/2020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a:xfrm>
            <a:off x="8077200" y="6356350"/>
            <a:ext cx="609600" cy="365125"/>
          </a:xfrm>
        </p:spPr>
        <p:txBody>
          <a:bodyPr/>
          <a:lstStyle/>
          <a:p>
            <a:fld id="{F92A9687-B9EF-43F5-BD71-D8475A64D3C3}" type="slidenum">
              <a:rPr lang="el-GR" smtClean="0"/>
              <a:pPr/>
              <a:t>‹#›</a:t>
            </a:fld>
            <a:endParaRPr lang="el-GR"/>
          </a:p>
        </p:txBody>
      </p:sp>
      <p:sp>
        <p:nvSpPr>
          <p:cNvPr id="3" name="2 - Θέση εικόνας"/>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9 - Ελεύθερη σχεδίαση"/>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 Ελεύθερη σχεδίαση"/>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 Ελεύθερη σχεδίαση"/>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 Θέση τίτλου"/>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444BB54-9844-40EF-8CFA-4779E4E7CB76}" type="datetime1">
              <a:rPr lang="el-GR" smtClean="0"/>
              <a:t>29/4/2020</a:t>
            </a:fld>
            <a:endParaRPr lang="el-GR"/>
          </a:p>
        </p:txBody>
      </p:sp>
      <p:sp>
        <p:nvSpPr>
          <p:cNvPr id="22" name="21 - Θέση υποσέλιδου"/>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l-GR"/>
          </a:p>
        </p:txBody>
      </p:sp>
      <p:sp>
        <p:nvSpPr>
          <p:cNvPr id="18" name="17 - Θέση αριθμού διαφάνειας"/>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92A9687-B9EF-43F5-BD71-D8475A64D3C3}" type="slidenum">
              <a:rPr lang="el-GR" smtClean="0"/>
              <a:pPr/>
              <a:t>‹#›</a:t>
            </a:fld>
            <a:endParaRPr lang="el-GR"/>
          </a:p>
        </p:txBody>
      </p:sp>
      <p:grpSp>
        <p:nvGrpSpPr>
          <p:cNvPr id="2" name="1 - Ομάδα"/>
          <p:cNvGrpSpPr/>
          <p:nvPr/>
        </p:nvGrpSpPr>
        <p:grpSpPr>
          <a:xfrm>
            <a:off x="-19017" y="202408"/>
            <a:ext cx="9180548" cy="649224"/>
            <a:chOff x="-19045" y="216550"/>
            <a:chExt cx="9180548" cy="649224"/>
          </a:xfrm>
        </p:grpSpPr>
        <p:sp>
          <p:nvSpPr>
            <p:cNvPr id="12" name="11 - Ελεύθερη σχεδίαση"/>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 Ελεύθερη σχεδίαση"/>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533400" y="1371600"/>
            <a:ext cx="7851648" cy="1265312"/>
          </a:xfrm>
        </p:spPr>
        <p:txBody>
          <a:bodyPr>
            <a:normAutofit fontScale="90000"/>
          </a:bodyPr>
          <a:lstStyle/>
          <a:p>
            <a:pPr algn="ctr"/>
            <a:r>
              <a:rPr lang="en-US" sz="4000" dirty="0" smtClean="0"/>
              <a:t>TMHMA NOMIKH</a:t>
            </a:r>
            <a:r>
              <a:rPr lang="el-GR" sz="4000" dirty="0" smtClean="0"/>
              <a:t>Σ</a:t>
            </a:r>
            <a:r>
              <a:rPr lang="en-US" sz="4000" dirty="0" smtClean="0"/>
              <a:t> </a:t>
            </a:r>
            <a:br>
              <a:rPr lang="en-US" sz="4000" dirty="0" smtClean="0"/>
            </a:br>
            <a:r>
              <a:rPr lang="en-US" sz="4000" dirty="0" smtClean="0"/>
              <a:t>TOME</a:t>
            </a:r>
            <a:r>
              <a:rPr lang="el-GR" sz="4000" dirty="0" smtClean="0"/>
              <a:t>ΑΣ ΔΙΕΘΝΩΝ ΣΠΟΥΔΩΝ</a:t>
            </a:r>
            <a:br>
              <a:rPr lang="el-GR" sz="4000" dirty="0" smtClean="0"/>
            </a:br>
            <a:endParaRPr lang="el-GR" sz="4000" dirty="0"/>
          </a:p>
        </p:txBody>
      </p:sp>
      <p:sp>
        <p:nvSpPr>
          <p:cNvPr id="3" name="2 - Υπότιτλος"/>
          <p:cNvSpPr>
            <a:spLocks noGrp="1"/>
          </p:cNvSpPr>
          <p:nvPr>
            <p:ph type="subTitle" idx="1"/>
          </p:nvPr>
        </p:nvSpPr>
        <p:spPr>
          <a:xfrm>
            <a:off x="533400" y="2204864"/>
            <a:ext cx="7854696" cy="4392488"/>
          </a:xfrm>
        </p:spPr>
        <p:txBody>
          <a:bodyPr>
            <a:normAutofit lnSpcReduction="10000"/>
          </a:bodyPr>
          <a:lstStyle/>
          <a:p>
            <a:pPr algn="ctr"/>
            <a:endParaRPr lang="el-GR" dirty="0" smtClean="0"/>
          </a:p>
          <a:p>
            <a:pPr algn="ctr"/>
            <a:r>
              <a:rPr lang="el-GR" sz="3200" b="1" dirty="0" smtClean="0"/>
              <a:t>ΤΟ ΚΡΑΤΟΣ ΔΙΚΑΙΟΥ ΣΤΗΝ ΕΝΝΟΜΗ ΤΑΞΗ ΤΗΣ ΕΥΡΩΠΑΙΚΗΣ ΕΝΩΣΗΣ </a:t>
            </a:r>
          </a:p>
          <a:p>
            <a:pPr algn="ctr"/>
            <a:r>
              <a:rPr lang="el-GR" sz="3200" b="1" dirty="0" smtClean="0"/>
              <a:t>(Μάθημα της Έδρας </a:t>
            </a:r>
            <a:r>
              <a:rPr lang="el-GR" sz="3200" b="1" dirty="0" err="1" smtClean="0"/>
              <a:t>Jean</a:t>
            </a:r>
            <a:r>
              <a:rPr lang="el-GR" sz="3200" b="1" dirty="0" smtClean="0"/>
              <a:t> </a:t>
            </a:r>
            <a:r>
              <a:rPr lang="el-GR" sz="3200" b="1" dirty="0" err="1" smtClean="0"/>
              <a:t>Monnet</a:t>
            </a:r>
            <a:r>
              <a:rPr lang="el-GR" sz="3200" b="1" dirty="0" smtClean="0"/>
              <a:t>)</a:t>
            </a:r>
          </a:p>
          <a:p>
            <a:pPr algn="ctr"/>
            <a:endParaRPr lang="el-GR" dirty="0" smtClean="0"/>
          </a:p>
          <a:p>
            <a:pPr algn="ctr"/>
            <a:r>
              <a:rPr lang="el-GR" b="1" i="1" dirty="0" smtClean="0"/>
              <a:t>«</a:t>
            </a:r>
            <a:r>
              <a:rPr lang="en-US" b="1" i="1" dirty="0" smtClean="0"/>
              <a:t>To K</a:t>
            </a:r>
            <a:r>
              <a:rPr lang="el-GR" b="1" i="1" dirty="0" err="1" smtClean="0"/>
              <a:t>ράτος</a:t>
            </a:r>
            <a:r>
              <a:rPr lang="el-GR" b="1" i="1" dirty="0" smtClean="0"/>
              <a:t> Δικαίου και η αρχή της αποτελεσματικής δικαστικής προστασίας στην </a:t>
            </a:r>
            <a:r>
              <a:rPr lang="el-GR" b="1" i="1" dirty="0" err="1" smtClean="0"/>
              <a:t>ενωσιακή</a:t>
            </a:r>
            <a:r>
              <a:rPr lang="el-GR" b="1" i="1" dirty="0" smtClean="0"/>
              <a:t> έννομη τάξη » </a:t>
            </a:r>
          </a:p>
          <a:p>
            <a:r>
              <a:rPr lang="el-GR" sz="1600" dirty="0" smtClean="0"/>
              <a:t>Βιργινία </a:t>
            </a:r>
            <a:r>
              <a:rPr lang="el-GR" sz="1600" dirty="0" err="1" smtClean="0"/>
              <a:t>Τζώρτζη</a:t>
            </a:r>
            <a:endParaRPr lang="el-GR" sz="1600" dirty="0" smtClean="0"/>
          </a:p>
          <a:p>
            <a:r>
              <a:rPr lang="el-GR" sz="1600" dirty="0" smtClean="0"/>
              <a:t>Επίκουρη Καθηγήτρια</a:t>
            </a:r>
            <a:endParaRPr lang="el-GR" sz="1600"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500042"/>
            <a:ext cx="8229600" cy="852704"/>
          </a:xfrm>
        </p:spPr>
        <p:txBody>
          <a:bodyPr>
            <a:normAutofit/>
          </a:bodyPr>
          <a:lstStyle/>
          <a:p>
            <a:r>
              <a:rPr lang="el-GR" sz="4000" b="1" i="1" dirty="0" smtClean="0">
                <a:latin typeface="Verdana" pitchFamily="34" charset="0"/>
                <a:ea typeface="Verdana" pitchFamily="34" charset="0"/>
                <a:cs typeface="Verdana" pitchFamily="34" charset="0"/>
              </a:rPr>
              <a:t>Σύστημα διπλής διασφάλισης</a:t>
            </a:r>
            <a:endParaRPr lang="el-GR" sz="4000" b="1" i="1" dirty="0">
              <a:latin typeface="Verdana" pitchFamily="34" charset="0"/>
              <a:ea typeface="Verdana" pitchFamily="34" charset="0"/>
              <a:cs typeface="Verdana" pitchFamily="34" charset="0"/>
            </a:endParaRPr>
          </a:p>
        </p:txBody>
      </p:sp>
      <p:sp>
        <p:nvSpPr>
          <p:cNvPr id="3" name="2 - Θέση περιεχομένου"/>
          <p:cNvSpPr>
            <a:spLocks noGrp="1"/>
          </p:cNvSpPr>
          <p:nvPr>
            <p:ph idx="1"/>
          </p:nvPr>
        </p:nvSpPr>
        <p:spPr>
          <a:xfrm>
            <a:off x="457200" y="1484784"/>
            <a:ext cx="8229600" cy="5040560"/>
          </a:xfrm>
        </p:spPr>
        <p:style>
          <a:lnRef idx="2">
            <a:schemeClr val="accent1"/>
          </a:lnRef>
          <a:fillRef idx="1">
            <a:schemeClr val="lt1"/>
          </a:fillRef>
          <a:effectRef idx="0">
            <a:schemeClr val="accent1"/>
          </a:effectRef>
          <a:fontRef idx="minor">
            <a:schemeClr val="dk1"/>
          </a:fontRef>
        </p:style>
        <p:txBody>
          <a:bodyPr>
            <a:normAutofit/>
          </a:bodyPr>
          <a:lstStyle/>
          <a:p>
            <a:pPr algn="just"/>
            <a:endParaRPr lang="el-GR" dirty="0" smtClean="0">
              <a:latin typeface="Verdana" pitchFamily="34" charset="0"/>
              <a:ea typeface="Verdana" pitchFamily="34" charset="0"/>
              <a:cs typeface="Verdana" pitchFamily="34" charset="0"/>
            </a:endParaRPr>
          </a:p>
          <a:p>
            <a:pPr algn="just"/>
            <a:r>
              <a:rPr lang="el-GR" dirty="0" smtClean="0">
                <a:latin typeface="Verdana" pitchFamily="34" charset="0"/>
                <a:ea typeface="Verdana" pitchFamily="34" charset="0"/>
                <a:cs typeface="Verdana" pitchFamily="34" charset="0"/>
              </a:rPr>
              <a:t>το σύστημα χαρακτηρίζεται έτσι επειδή οι παραβιάσεις της </a:t>
            </a:r>
            <a:r>
              <a:rPr lang="el-GR" dirty="0" err="1" smtClean="0">
                <a:latin typeface="Verdana" pitchFamily="34" charset="0"/>
                <a:ea typeface="Verdana" pitchFamily="34" charset="0"/>
                <a:cs typeface="Verdana" pitchFamily="34" charset="0"/>
              </a:rPr>
              <a:t>ενωσιακής</a:t>
            </a:r>
            <a:r>
              <a:rPr lang="el-GR" dirty="0" smtClean="0">
                <a:latin typeface="Verdana" pitchFamily="34" charset="0"/>
                <a:ea typeface="Verdana" pitchFamily="34" charset="0"/>
                <a:cs typeface="Verdana" pitchFamily="34" charset="0"/>
              </a:rPr>
              <a:t> νομοθεσίας μπορούν να ελεγχθούν ταυτόχρονα τόσο σε </a:t>
            </a:r>
            <a:r>
              <a:rPr lang="el-GR" b="1" i="1" dirty="0" err="1" smtClean="0">
                <a:latin typeface="Verdana" pitchFamily="34" charset="0"/>
                <a:ea typeface="Verdana" pitchFamily="34" charset="0"/>
                <a:cs typeface="Verdana" pitchFamily="34" charset="0"/>
              </a:rPr>
              <a:t>ενωσιακό</a:t>
            </a:r>
            <a:r>
              <a:rPr lang="el-GR" dirty="0" smtClean="0">
                <a:latin typeface="Verdana" pitchFamily="34" charset="0"/>
                <a:ea typeface="Verdana" pitchFamily="34" charset="0"/>
                <a:cs typeface="Verdana" pitchFamily="34" charset="0"/>
              </a:rPr>
              <a:t> επίπεδο από το ΔΕΕ, όσο και σε </a:t>
            </a:r>
            <a:r>
              <a:rPr lang="el-GR" b="1" i="1" dirty="0" smtClean="0">
                <a:latin typeface="Verdana" pitchFamily="34" charset="0"/>
                <a:ea typeface="Verdana" pitchFamily="34" charset="0"/>
                <a:cs typeface="Verdana" pitchFamily="34" charset="0"/>
              </a:rPr>
              <a:t>εθνικό</a:t>
            </a:r>
            <a:r>
              <a:rPr lang="el-GR" dirty="0" smtClean="0">
                <a:latin typeface="Verdana" pitchFamily="34" charset="0"/>
                <a:ea typeface="Verdana" pitchFamily="34" charset="0"/>
                <a:cs typeface="Verdana" pitchFamily="34" charset="0"/>
              </a:rPr>
              <a:t> επίπεδο από τα δικαστήρια του κράτους μέλους στο οποίο σημειώνεται η παραβίαση</a:t>
            </a:r>
          </a:p>
          <a:p>
            <a:pPr algn="just"/>
            <a:r>
              <a:rPr lang="el-GR" dirty="0" smtClean="0">
                <a:latin typeface="Verdana" pitchFamily="34" charset="0"/>
                <a:ea typeface="Verdana" pitchFamily="34" charset="0"/>
                <a:cs typeface="Verdana" pitchFamily="34" charset="0"/>
              </a:rPr>
              <a:t>σκοπός: αποτελεσματική δικαστική προστασία</a:t>
            </a:r>
          </a:p>
          <a:p>
            <a:pPr algn="just"/>
            <a:r>
              <a:rPr lang="el-GR" dirty="0" smtClean="0">
                <a:latin typeface="Verdana" pitchFamily="34" charset="0"/>
                <a:ea typeface="Verdana" pitchFamily="34" charset="0"/>
                <a:cs typeface="Verdana" pitchFamily="34" charset="0"/>
              </a:rPr>
              <a:t>όχι εκκρεμοδικία</a:t>
            </a:r>
          </a:p>
          <a:p>
            <a:pPr algn="just"/>
            <a:endParaRPr lang="el-GR" dirty="0" smtClean="0">
              <a:latin typeface="Verdana" pitchFamily="34" charset="0"/>
              <a:ea typeface="Verdana" pitchFamily="34" charset="0"/>
              <a:cs typeface="Verdana" pitchFamily="34" charset="0"/>
            </a:endParaRPr>
          </a:p>
          <a:p>
            <a:pPr algn="just"/>
            <a:endParaRPr lang="el-GR" dirty="0" smtClean="0">
              <a:latin typeface="Verdana" pitchFamily="34" charset="0"/>
              <a:ea typeface="Verdana" pitchFamily="34" charset="0"/>
              <a:cs typeface="Verdana" pitchFamily="34" charset="0"/>
            </a:endParaRPr>
          </a:p>
          <a:p>
            <a:endParaRPr lang="el-GR" dirty="0">
              <a:latin typeface="Verdana" pitchFamily="34" charset="0"/>
              <a:ea typeface="Verdana" pitchFamily="34" charset="0"/>
              <a:cs typeface="Verdana" pitchFamily="34" charset="0"/>
            </a:endParaRPr>
          </a:p>
        </p:txBody>
      </p:sp>
      <p:sp>
        <p:nvSpPr>
          <p:cNvPr id="4" name="3 - Θέση αριθμού διαφάνειας"/>
          <p:cNvSpPr>
            <a:spLocks noGrp="1"/>
          </p:cNvSpPr>
          <p:nvPr>
            <p:ph type="sldNum" sz="quarter" idx="12"/>
          </p:nvPr>
        </p:nvSpPr>
        <p:spPr/>
        <p:txBody>
          <a:bodyPr/>
          <a:lstStyle/>
          <a:p>
            <a:fld id="{F92A9687-B9EF-43F5-BD71-D8475A64D3C3}" type="slidenum">
              <a:rPr lang="el-GR" smtClean="0"/>
              <a:pPr/>
              <a:t>10</a:t>
            </a:fld>
            <a:endParaRPr lang="el-G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0" y="1127012"/>
            <a:ext cx="9141067" cy="5492972"/>
          </a:xfrm>
          <a:prstGeom prst="rect">
            <a:avLst/>
          </a:prstGeom>
          <a:effectLst>
            <a:glow rad="25400">
              <a:schemeClr val="accent1">
                <a:lumMod val="75000"/>
                <a:alpha val="22000"/>
              </a:schemeClr>
            </a:glow>
            <a:outerShdw blurRad="50800" dist="38100" dir="5400000" algn="t" rotWithShape="0">
              <a:prstClr val="black">
                <a:alpha val="40000"/>
              </a:prstClr>
            </a:outerShdw>
          </a:effectLst>
        </p:spPr>
      </p:pic>
      <p:pic>
        <p:nvPicPr>
          <p:cNvPr id="10" name="Picture 9"/>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1532613" y="1678568"/>
            <a:ext cx="7613051" cy="4407790"/>
          </a:xfrm>
          <a:prstGeom prst="rect">
            <a:avLst/>
          </a:prstGeom>
          <a:effectLst>
            <a:glow rad="25400">
              <a:schemeClr val="accent1">
                <a:lumMod val="75000"/>
                <a:alpha val="22000"/>
              </a:schemeClr>
            </a:glow>
            <a:outerShdw blurRad="50800" dist="38100" dir="5400000" algn="t" rotWithShape="0">
              <a:prstClr val="black">
                <a:alpha val="40000"/>
              </a:prstClr>
            </a:outerShdw>
          </a:effectLst>
        </p:spPr>
      </p:pic>
      <p:pic>
        <p:nvPicPr>
          <p:cNvPr id="7" name="Picture 6"/>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2044721" y="2285354"/>
            <a:ext cx="7106419" cy="3176291"/>
          </a:xfrm>
          <a:prstGeom prst="rect">
            <a:avLst/>
          </a:prstGeom>
          <a:effectLst>
            <a:glow rad="25400">
              <a:schemeClr val="accent1">
                <a:lumMod val="75000"/>
                <a:alpha val="22000"/>
              </a:schemeClr>
            </a:glow>
            <a:outerShdw blurRad="50800" dist="38100" dir="5400000" algn="t" rotWithShape="0">
              <a:prstClr val="black">
                <a:alpha val="40000"/>
              </a:prstClr>
            </a:outerShdw>
          </a:effectLst>
        </p:spPr>
      </p:pic>
      <p:pic>
        <p:nvPicPr>
          <p:cNvPr id="5" name="Picture 4"/>
          <p:cNvPicPr>
            <a:picLocks noChangeAspect="1"/>
          </p:cNvPicPr>
          <p:nvPr/>
        </p:nvPicPr>
        <p:blipFill>
          <a:blip r:embed="rId6" cstate="print">
            <a:extLst>
              <a:ext uri="{28A0092B-C50C-407E-A947-70E740481C1C}">
                <a14:useLocalDpi xmlns:a14="http://schemas.microsoft.com/office/drawing/2010/main" xmlns="" val="0"/>
              </a:ext>
            </a:extLst>
          </a:blip>
          <a:stretch>
            <a:fillRect/>
          </a:stretch>
        </p:blipFill>
        <p:spPr>
          <a:xfrm>
            <a:off x="2547684" y="2876717"/>
            <a:ext cx="6608834" cy="1993565"/>
          </a:xfrm>
          <a:prstGeom prst="rect">
            <a:avLst/>
          </a:prstGeom>
          <a:effectLst>
            <a:glow rad="25400">
              <a:schemeClr val="accent1">
                <a:lumMod val="75000"/>
                <a:alpha val="22000"/>
              </a:schemeClr>
            </a:glow>
            <a:outerShdw blurRad="50800" dist="38100" dir="5400000" algn="t" rotWithShape="0">
              <a:prstClr val="black">
                <a:alpha val="40000"/>
              </a:prstClr>
            </a:outerShdw>
          </a:effectLst>
        </p:spPr>
      </p:pic>
      <p:sp>
        <p:nvSpPr>
          <p:cNvPr id="2" name="Title 1"/>
          <p:cNvSpPr>
            <a:spLocks noGrp="1"/>
          </p:cNvSpPr>
          <p:nvPr>
            <p:ph type="title"/>
          </p:nvPr>
        </p:nvSpPr>
        <p:spPr>
          <a:xfrm>
            <a:off x="280304" y="178696"/>
            <a:ext cx="8582487" cy="586008"/>
          </a:xfrm>
        </p:spPr>
        <p:txBody>
          <a:bodyPr>
            <a:normAutofit fontScale="90000"/>
          </a:bodyPr>
          <a:lstStyle/>
          <a:p>
            <a:r>
              <a:rPr lang="el-GR" dirty="0" smtClean="0"/>
              <a:t>   </a:t>
            </a:r>
            <a:r>
              <a:rPr lang="el-GR" b="1" dirty="0" smtClean="0"/>
              <a:t> </a:t>
            </a:r>
            <a:br>
              <a:rPr lang="el-GR" b="1" dirty="0" smtClean="0"/>
            </a:br>
            <a:r>
              <a:rPr lang="el-GR" sz="2700" b="1" dirty="0" smtClean="0"/>
              <a:t> </a:t>
            </a:r>
            <a:r>
              <a:rPr lang="el-GR" sz="2700" dirty="0" smtClean="0"/>
              <a:t/>
            </a:r>
            <a:br>
              <a:rPr lang="el-GR" sz="2700" dirty="0" smtClean="0"/>
            </a:br>
            <a:r>
              <a:rPr lang="el-GR" sz="3100" b="1" i="1" dirty="0" smtClean="0"/>
              <a:t>α. στο </a:t>
            </a:r>
            <a:r>
              <a:rPr lang="el-GR" sz="3100" b="1" i="1" dirty="0" err="1" smtClean="0"/>
              <a:t>ενωσιακό</a:t>
            </a:r>
            <a:r>
              <a:rPr lang="el-GR" sz="3100" b="1" i="1" dirty="0" smtClean="0"/>
              <a:t> επίπεδο (στο ΔΕΕ) </a:t>
            </a:r>
            <a:endParaRPr lang="en-GB" sz="3100" b="1" i="1" dirty="0"/>
          </a:p>
        </p:txBody>
      </p:sp>
      <p:pic>
        <p:nvPicPr>
          <p:cNvPr id="6" name="Picture 5"/>
          <p:cNvPicPr>
            <a:picLocks noChangeAspect="1"/>
          </p:cNvPicPr>
          <p:nvPr/>
        </p:nvPicPr>
        <p:blipFill>
          <a:blip r:embed="rId7" cstate="print">
            <a:extLst>
              <a:ext uri="{28A0092B-C50C-407E-A947-70E740481C1C}">
                <a14:useLocalDpi xmlns:a14="http://schemas.microsoft.com/office/drawing/2010/main" xmlns="" val="0"/>
              </a:ext>
            </a:extLst>
          </a:blip>
          <a:stretch>
            <a:fillRect/>
          </a:stretch>
        </p:blipFill>
        <p:spPr>
          <a:xfrm>
            <a:off x="3047796" y="3520167"/>
            <a:ext cx="6108722" cy="706665"/>
          </a:xfrm>
          <a:prstGeom prst="rect">
            <a:avLst/>
          </a:prstGeom>
          <a:effectLst>
            <a:glow rad="25400">
              <a:schemeClr val="accent1">
                <a:lumMod val="75000"/>
                <a:alpha val="22000"/>
              </a:schemeClr>
            </a:glow>
            <a:outerShdw blurRad="50800" dist="38100" dir="5400000" algn="t" rotWithShape="0">
              <a:prstClr val="black">
                <a:alpha val="40000"/>
              </a:prstClr>
            </a:outerShdw>
          </a:effectLst>
        </p:spPr>
      </p:pic>
      <p:sp>
        <p:nvSpPr>
          <p:cNvPr id="11" name="Text Box 13"/>
          <p:cNvSpPr txBox="1">
            <a:spLocks noChangeArrowheads="1"/>
          </p:cNvSpPr>
          <p:nvPr/>
        </p:nvSpPr>
        <p:spPr bwMode="auto">
          <a:xfrm>
            <a:off x="3081734" y="1247586"/>
            <a:ext cx="844061" cy="276999"/>
          </a:xfrm>
          <a:prstGeom prst="rect">
            <a:avLst/>
          </a:prstGeom>
          <a:noFill/>
          <a:ln w="12700">
            <a:noFill/>
            <a:miter lim="800000"/>
            <a:headEnd/>
            <a:tailEnd/>
          </a:ln>
        </p:spPr>
        <p:txBody>
          <a:bodyPr lIns="0" tIns="0" rIns="0" bIns="0">
            <a:spAutoFit/>
          </a:bodyPr>
          <a:lstStyle/>
          <a:p>
            <a:pPr algn="ctr">
              <a:spcBef>
                <a:spcPct val="50000"/>
              </a:spcBef>
            </a:pPr>
            <a:r>
              <a:rPr lang="el-GR" b="1" dirty="0" smtClean="0">
                <a:latin typeface="Tw Cen MT" pitchFamily="34" charset="0"/>
              </a:rPr>
              <a:t>1.</a:t>
            </a:r>
            <a:endParaRPr lang="en-AU" b="1" dirty="0">
              <a:latin typeface="Tw Cen MT" pitchFamily="34" charset="0"/>
            </a:endParaRPr>
          </a:p>
        </p:txBody>
      </p:sp>
      <p:sp>
        <p:nvSpPr>
          <p:cNvPr id="12" name="Text Box 14"/>
          <p:cNvSpPr txBox="1">
            <a:spLocks noChangeArrowheads="1"/>
          </p:cNvSpPr>
          <p:nvPr/>
        </p:nvSpPr>
        <p:spPr bwMode="auto">
          <a:xfrm>
            <a:off x="3081734" y="1837022"/>
            <a:ext cx="844061" cy="276999"/>
          </a:xfrm>
          <a:prstGeom prst="rect">
            <a:avLst/>
          </a:prstGeom>
          <a:noFill/>
          <a:ln w="12700">
            <a:noFill/>
            <a:miter lim="800000"/>
            <a:headEnd/>
            <a:tailEnd/>
          </a:ln>
        </p:spPr>
        <p:txBody>
          <a:bodyPr lIns="0" tIns="0" rIns="0" bIns="0">
            <a:spAutoFit/>
          </a:bodyPr>
          <a:lstStyle/>
          <a:p>
            <a:pPr algn="ctr">
              <a:spcBef>
                <a:spcPct val="50000"/>
              </a:spcBef>
            </a:pPr>
            <a:r>
              <a:rPr lang="el-GR" b="1" dirty="0" smtClean="0">
                <a:latin typeface="Tw Cen MT" pitchFamily="34" charset="0"/>
              </a:rPr>
              <a:t>2.</a:t>
            </a:r>
            <a:endParaRPr lang="en-AU" b="1" dirty="0">
              <a:latin typeface="Tw Cen MT" pitchFamily="34" charset="0"/>
            </a:endParaRPr>
          </a:p>
        </p:txBody>
      </p:sp>
      <p:sp>
        <p:nvSpPr>
          <p:cNvPr id="13" name="Text Box 15"/>
          <p:cNvSpPr txBox="1">
            <a:spLocks noChangeArrowheads="1"/>
          </p:cNvSpPr>
          <p:nvPr/>
        </p:nvSpPr>
        <p:spPr bwMode="auto">
          <a:xfrm>
            <a:off x="3081734" y="2429333"/>
            <a:ext cx="844061" cy="276999"/>
          </a:xfrm>
          <a:prstGeom prst="rect">
            <a:avLst/>
          </a:prstGeom>
          <a:noFill/>
          <a:ln w="12700">
            <a:noFill/>
            <a:miter lim="800000"/>
            <a:headEnd/>
            <a:tailEnd/>
          </a:ln>
        </p:spPr>
        <p:txBody>
          <a:bodyPr lIns="0" tIns="0" rIns="0" bIns="0">
            <a:spAutoFit/>
          </a:bodyPr>
          <a:lstStyle/>
          <a:p>
            <a:pPr algn="ctr">
              <a:spcBef>
                <a:spcPct val="50000"/>
              </a:spcBef>
            </a:pPr>
            <a:r>
              <a:rPr lang="el-GR" b="1" dirty="0" smtClean="0">
                <a:latin typeface="Tw Cen MT" pitchFamily="34" charset="0"/>
              </a:rPr>
              <a:t>3.</a:t>
            </a:r>
            <a:endParaRPr lang="en-AU" b="1" dirty="0">
              <a:latin typeface="Tw Cen MT" pitchFamily="34" charset="0"/>
            </a:endParaRPr>
          </a:p>
        </p:txBody>
      </p:sp>
      <p:sp>
        <p:nvSpPr>
          <p:cNvPr id="14" name="Text Box 16"/>
          <p:cNvSpPr txBox="1">
            <a:spLocks noChangeArrowheads="1"/>
          </p:cNvSpPr>
          <p:nvPr/>
        </p:nvSpPr>
        <p:spPr bwMode="auto">
          <a:xfrm>
            <a:off x="3081734" y="3032376"/>
            <a:ext cx="844061" cy="276999"/>
          </a:xfrm>
          <a:prstGeom prst="rect">
            <a:avLst/>
          </a:prstGeom>
          <a:noFill/>
          <a:ln w="12700">
            <a:noFill/>
            <a:miter lim="800000"/>
            <a:headEnd/>
            <a:tailEnd/>
          </a:ln>
        </p:spPr>
        <p:txBody>
          <a:bodyPr lIns="0" tIns="0" rIns="0" bIns="0">
            <a:spAutoFit/>
          </a:bodyPr>
          <a:lstStyle/>
          <a:p>
            <a:pPr algn="ctr">
              <a:spcBef>
                <a:spcPct val="50000"/>
              </a:spcBef>
            </a:pPr>
            <a:r>
              <a:rPr lang="el-GR" b="1" dirty="0" smtClean="0">
                <a:solidFill>
                  <a:schemeClr val="bg1"/>
                </a:solidFill>
                <a:latin typeface="Tw Cen MT" pitchFamily="34" charset="0"/>
              </a:rPr>
              <a:t>4.</a:t>
            </a:r>
            <a:endParaRPr lang="en-AU" b="1" dirty="0">
              <a:solidFill>
                <a:schemeClr val="bg1"/>
              </a:solidFill>
              <a:latin typeface="Tw Cen MT" pitchFamily="34" charset="0"/>
            </a:endParaRPr>
          </a:p>
        </p:txBody>
      </p:sp>
      <p:sp>
        <p:nvSpPr>
          <p:cNvPr id="15" name="Text Box 17"/>
          <p:cNvSpPr txBox="1">
            <a:spLocks noChangeArrowheads="1"/>
          </p:cNvSpPr>
          <p:nvPr/>
        </p:nvSpPr>
        <p:spPr bwMode="auto">
          <a:xfrm>
            <a:off x="3095077" y="3735000"/>
            <a:ext cx="844061" cy="276999"/>
          </a:xfrm>
          <a:prstGeom prst="rect">
            <a:avLst/>
          </a:prstGeom>
          <a:noFill/>
          <a:ln w="12700">
            <a:noFill/>
            <a:miter lim="800000"/>
            <a:headEnd/>
            <a:tailEnd/>
          </a:ln>
        </p:spPr>
        <p:txBody>
          <a:bodyPr lIns="0" tIns="0" rIns="0" bIns="0">
            <a:spAutoFit/>
          </a:bodyPr>
          <a:lstStyle/>
          <a:p>
            <a:pPr algn="ctr">
              <a:spcBef>
                <a:spcPct val="50000"/>
              </a:spcBef>
            </a:pPr>
            <a:r>
              <a:rPr lang="el-GR" b="1" dirty="0" smtClean="0">
                <a:latin typeface="Tw Cen MT" pitchFamily="34" charset="0"/>
              </a:rPr>
              <a:t>5.</a:t>
            </a:r>
            <a:endParaRPr lang="en-AU" b="1" dirty="0">
              <a:latin typeface="Tw Cen MT" pitchFamily="34" charset="0"/>
            </a:endParaRPr>
          </a:p>
        </p:txBody>
      </p:sp>
      <p:sp>
        <p:nvSpPr>
          <p:cNvPr id="16" name="Text Box 18"/>
          <p:cNvSpPr txBox="1">
            <a:spLocks noChangeArrowheads="1"/>
          </p:cNvSpPr>
          <p:nvPr/>
        </p:nvSpPr>
        <p:spPr bwMode="auto">
          <a:xfrm>
            <a:off x="4459844" y="1170643"/>
            <a:ext cx="4618093" cy="215444"/>
          </a:xfrm>
          <a:prstGeom prst="rect">
            <a:avLst/>
          </a:prstGeom>
          <a:noFill/>
          <a:ln w="12700">
            <a:noFill/>
            <a:miter lim="800000"/>
            <a:headEnd/>
            <a:tailEnd/>
          </a:ln>
        </p:spPr>
        <p:txBody>
          <a:bodyPr wrap="square" lIns="0" tIns="0" rIns="0" bIns="0">
            <a:spAutoFit/>
          </a:bodyPr>
          <a:lstStyle/>
          <a:p>
            <a:pPr marL="0" lvl="1" algn="ctr"/>
            <a:r>
              <a:rPr lang="el-GR" sz="1400" dirty="0" smtClean="0">
                <a:latin typeface="Tw Cen MT" pitchFamily="34" charset="0"/>
              </a:rPr>
              <a:t>Προσφυγή λόγω παραβάσεως κ-μ </a:t>
            </a:r>
            <a:endParaRPr lang="en-AU" sz="1400" dirty="0">
              <a:latin typeface="Tw Cen MT" pitchFamily="34" charset="0"/>
            </a:endParaRPr>
          </a:p>
        </p:txBody>
      </p:sp>
      <p:sp>
        <p:nvSpPr>
          <p:cNvPr id="17" name="Text Box 19"/>
          <p:cNvSpPr txBox="1">
            <a:spLocks noChangeArrowheads="1"/>
          </p:cNvSpPr>
          <p:nvPr/>
        </p:nvSpPr>
        <p:spPr bwMode="auto">
          <a:xfrm>
            <a:off x="4459844" y="1760078"/>
            <a:ext cx="4618093" cy="215444"/>
          </a:xfrm>
          <a:prstGeom prst="rect">
            <a:avLst/>
          </a:prstGeom>
          <a:noFill/>
          <a:ln w="12700" algn="ctr">
            <a:noFill/>
            <a:miter lim="800000"/>
            <a:headEnd/>
            <a:tailEnd/>
          </a:ln>
        </p:spPr>
        <p:txBody>
          <a:bodyPr wrap="square" lIns="0" tIns="0" rIns="0" bIns="0">
            <a:spAutoFit/>
          </a:bodyPr>
          <a:lstStyle/>
          <a:p>
            <a:pPr marL="0" lvl="1" algn="ctr"/>
            <a:r>
              <a:rPr lang="el-GR" sz="1400" dirty="0" smtClean="0">
                <a:latin typeface="Tw Cen MT" pitchFamily="34" charset="0"/>
              </a:rPr>
              <a:t>Προσφυγή ακυρώσεως</a:t>
            </a:r>
            <a:endParaRPr lang="en-AU" sz="1400" dirty="0">
              <a:latin typeface="Tw Cen MT" pitchFamily="34" charset="0"/>
            </a:endParaRPr>
          </a:p>
        </p:txBody>
      </p:sp>
      <p:sp>
        <p:nvSpPr>
          <p:cNvPr id="18" name="Text Box 20"/>
          <p:cNvSpPr txBox="1">
            <a:spLocks noChangeArrowheads="1"/>
          </p:cNvSpPr>
          <p:nvPr/>
        </p:nvSpPr>
        <p:spPr bwMode="auto">
          <a:xfrm>
            <a:off x="4451188" y="2460110"/>
            <a:ext cx="4618093" cy="215444"/>
          </a:xfrm>
          <a:prstGeom prst="rect">
            <a:avLst/>
          </a:prstGeom>
          <a:noFill/>
          <a:ln w="12700">
            <a:noFill/>
            <a:miter lim="800000"/>
            <a:headEnd/>
            <a:tailEnd/>
          </a:ln>
        </p:spPr>
        <p:txBody>
          <a:bodyPr wrap="square" lIns="0" tIns="0" rIns="0" bIns="0">
            <a:spAutoFit/>
          </a:bodyPr>
          <a:lstStyle/>
          <a:p>
            <a:pPr algn="ctr">
              <a:defRPr/>
            </a:pPr>
            <a:r>
              <a:rPr lang="el-GR" sz="1400" dirty="0" smtClean="0">
                <a:latin typeface="Tw Cen MT" pitchFamily="34" charset="0"/>
              </a:rPr>
              <a:t>Προσφυγή κατά παραλείψεως </a:t>
            </a:r>
            <a:endParaRPr lang="en-AU" sz="1400" dirty="0">
              <a:latin typeface="Tw Cen MT" pitchFamily="34" charset="0"/>
            </a:endParaRPr>
          </a:p>
        </p:txBody>
      </p:sp>
      <p:sp>
        <p:nvSpPr>
          <p:cNvPr id="19" name="Text Box 21"/>
          <p:cNvSpPr txBox="1">
            <a:spLocks noChangeArrowheads="1"/>
          </p:cNvSpPr>
          <p:nvPr/>
        </p:nvSpPr>
        <p:spPr bwMode="auto">
          <a:xfrm>
            <a:off x="4459844" y="3063153"/>
            <a:ext cx="4618093" cy="215444"/>
          </a:xfrm>
          <a:prstGeom prst="rect">
            <a:avLst/>
          </a:prstGeom>
          <a:noFill/>
          <a:ln w="12700">
            <a:noFill/>
            <a:miter lim="800000"/>
            <a:headEnd/>
            <a:tailEnd/>
          </a:ln>
        </p:spPr>
        <p:txBody>
          <a:bodyPr wrap="square" lIns="0" tIns="0" rIns="0" bIns="0">
            <a:spAutoFit/>
          </a:bodyPr>
          <a:lstStyle/>
          <a:p>
            <a:pPr algn="ctr">
              <a:spcBef>
                <a:spcPct val="50000"/>
              </a:spcBef>
              <a:defRPr/>
            </a:pPr>
            <a:r>
              <a:rPr lang="el-GR" sz="1400" dirty="0" smtClean="0">
                <a:solidFill>
                  <a:schemeClr val="bg1"/>
                </a:solidFill>
                <a:latin typeface="Tw Cen MT" pitchFamily="34" charset="0"/>
              </a:rPr>
              <a:t>Αγωγή αποζημίωσης </a:t>
            </a:r>
            <a:endParaRPr lang="en-AU" sz="1400" dirty="0">
              <a:solidFill>
                <a:schemeClr val="bg1"/>
              </a:solidFill>
              <a:latin typeface="Tw Cen MT" pitchFamily="34" charset="0"/>
            </a:endParaRPr>
          </a:p>
        </p:txBody>
      </p:sp>
      <p:sp>
        <p:nvSpPr>
          <p:cNvPr id="20" name="Text Box 22"/>
          <p:cNvSpPr txBox="1">
            <a:spLocks noChangeArrowheads="1"/>
          </p:cNvSpPr>
          <p:nvPr/>
        </p:nvSpPr>
        <p:spPr bwMode="auto">
          <a:xfrm>
            <a:off x="4459844" y="3768512"/>
            <a:ext cx="4618093" cy="215444"/>
          </a:xfrm>
          <a:prstGeom prst="rect">
            <a:avLst/>
          </a:prstGeom>
          <a:noFill/>
          <a:ln w="12700">
            <a:noFill/>
            <a:miter lim="800000"/>
            <a:headEnd/>
            <a:tailEnd/>
          </a:ln>
        </p:spPr>
        <p:txBody>
          <a:bodyPr wrap="square" lIns="0" tIns="0" rIns="0" bIns="0">
            <a:spAutoFit/>
          </a:bodyPr>
          <a:lstStyle/>
          <a:p>
            <a:pPr algn="ctr">
              <a:spcBef>
                <a:spcPct val="50000"/>
              </a:spcBef>
              <a:defRPr/>
            </a:pPr>
            <a:r>
              <a:rPr lang="el-GR" sz="1400" dirty="0" smtClean="0">
                <a:latin typeface="Tw Cen MT" pitchFamily="34" charset="0"/>
              </a:rPr>
              <a:t>Προδικαστική παραπομπή</a:t>
            </a:r>
            <a:endParaRPr lang="en-AU" sz="1400" dirty="0">
              <a:latin typeface="Tw Cen MT" pitchFamily="34" charset="0"/>
            </a:endParaRPr>
          </a:p>
        </p:txBody>
      </p:sp>
    </p:spTree>
    <p:extLst>
      <p:ext uri="{BB962C8B-B14F-4D97-AF65-F5344CB8AC3E}">
        <p14:creationId xmlns:p14="http://schemas.microsoft.com/office/powerpoint/2010/main" xmlns="" val="41557176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200" b="1" i="1" dirty="0" smtClean="0"/>
              <a:t>β. σε εθνικό επίπεδο</a:t>
            </a:r>
            <a:r>
              <a:rPr lang="el-GR" sz="3100" b="1" i="1" dirty="0" smtClean="0"/>
              <a:t> (ενώπιον εθνικών δικαστηρίων)</a:t>
            </a:r>
            <a:endParaRPr lang="en-GB" sz="3100" b="1" i="1" dirty="0"/>
          </a:p>
        </p:txBody>
      </p:sp>
      <p:sp>
        <p:nvSpPr>
          <p:cNvPr id="3" name="Oval 2"/>
          <p:cNvSpPr/>
          <p:nvPr/>
        </p:nvSpPr>
        <p:spPr>
          <a:xfrm>
            <a:off x="8000456" y="2077140"/>
            <a:ext cx="735793" cy="73579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AU" sz="3600" b="1" dirty="0" smtClean="0">
                <a:latin typeface="Tw Cen MT" panose="020B0602020104020603" pitchFamily="34" charset="0"/>
              </a:rPr>
              <a:t>1</a:t>
            </a:r>
            <a:endParaRPr lang="en-GB" sz="3600" b="1" dirty="0">
              <a:latin typeface="Tw Cen MT" panose="020B0602020104020603" pitchFamily="34" charset="0"/>
            </a:endParaRPr>
          </a:p>
        </p:txBody>
      </p:sp>
      <p:grpSp>
        <p:nvGrpSpPr>
          <p:cNvPr id="4" name="Group 6"/>
          <p:cNvGrpSpPr/>
          <p:nvPr/>
        </p:nvGrpSpPr>
        <p:grpSpPr>
          <a:xfrm>
            <a:off x="351505" y="3429429"/>
            <a:ext cx="2831820" cy="1599772"/>
            <a:chOff x="2336455" y="3544504"/>
            <a:chExt cx="2871042" cy="1698171"/>
          </a:xfrm>
        </p:grpSpPr>
        <p:pic>
          <p:nvPicPr>
            <p:cNvPr id="8" name="Picture 7"/>
            <p:cNvPicPr>
              <a:picLocks noChangeAspect="1"/>
            </p:cNvPicPr>
            <p:nvPr/>
          </p:nvPicPr>
          <p:blipFill>
            <a:blip r:embed="rId2" cstate="print">
              <a:extLst>
                <a:ext uri="{BEBA8EAE-BF5A-486C-A8C5-ECC9F3942E4B}">
                  <a14:imgProps xmlns:a14="http://schemas.microsoft.com/office/drawing/2010/main" xmlns="">
                    <a14:imgLayer r:embed="rId3">
                      <a14:imgEffect>
                        <a14:saturation sat="0"/>
                      </a14:imgEffect>
                    </a14:imgLayer>
                  </a14:imgProps>
                </a:ext>
                <a:ext uri="{28A0092B-C50C-407E-A947-70E740481C1C}">
                  <a14:useLocalDpi xmlns:a14="http://schemas.microsoft.com/office/drawing/2010/main" xmlns="" val="0"/>
                </a:ext>
              </a:extLst>
            </a:blip>
            <a:stretch>
              <a:fillRect/>
            </a:stretch>
          </p:blipFill>
          <p:spPr>
            <a:xfrm>
              <a:off x="2433435" y="3544504"/>
              <a:ext cx="2774062" cy="1698171"/>
            </a:xfrm>
            <a:prstGeom prst="rect">
              <a:avLst/>
            </a:prstGeom>
            <a:effectLst>
              <a:outerShdw blurRad="152400" dist="241300" dir="5400000" sx="91000" sy="91000" rotWithShape="0">
                <a:prstClr val="black">
                  <a:alpha val="15000"/>
                </a:prstClr>
              </a:outerShdw>
            </a:effectLst>
          </p:spPr>
        </p:pic>
        <p:sp>
          <p:nvSpPr>
            <p:cNvPr id="9" name="TextBox 8"/>
            <p:cNvSpPr txBox="1"/>
            <p:nvPr/>
          </p:nvSpPr>
          <p:spPr>
            <a:xfrm>
              <a:off x="2336455" y="4190313"/>
              <a:ext cx="1602699" cy="392049"/>
            </a:xfrm>
            <a:prstGeom prst="rect">
              <a:avLst/>
            </a:prstGeom>
            <a:noFill/>
            <a:scene3d>
              <a:camera prst="orthographicFront">
                <a:rot lat="395311" lon="2040631" rev="21060000"/>
              </a:camera>
              <a:lightRig rig="threePt" dir="t"/>
            </a:scene3d>
          </p:spPr>
          <p:txBody>
            <a:bodyPr wrap="square" rtlCol="0">
              <a:spAutoFit/>
            </a:bodyPr>
            <a:lstStyle/>
            <a:p>
              <a:pPr algn="ctr"/>
              <a:r>
                <a:rPr lang="el-GR" b="1" dirty="0" smtClean="0">
                  <a:solidFill>
                    <a:schemeClr val="bg2"/>
                  </a:solidFill>
                  <a:latin typeface="Tw Cen MT" panose="020B0602020104020603" pitchFamily="34" charset="0"/>
                </a:rPr>
                <a:t>ά. 19 ΣΕΕ</a:t>
              </a:r>
              <a:endParaRPr lang="en-GB" b="1" dirty="0">
                <a:solidFill>
                  <a:schemeClr val="bg2"/>
                </a:solidFill>
                <a:latin typeface="Tw Cen MT" panose="020B0602020104020603" pitchFamily="34" charset="0"/>
              </a:endParaRPr>
            </a:p>
          </p:txBody>
        </p:sp>
      </p:grpSp>
      <p:grpSp>
        <p:nvGrpSpPr>
          <p:cNvPr id="5" name="Group 9"/>
          <p:cNvGrpSpPr/>
          <p:nvPr/>
        </p:nvGrpSpPr>
        <p:grpSpPr>
          <a:xfrm>
            <a:off x="2302048" y="3796492"/>
            <a:ext cx="2831819" cy="1581960"/>
            <a:chOff x="4370019" y="3911568"/>
            <a:chExt cx="2850513" cy="1679264"/>
          </a:xfrm>
        </p:grpSpPr>
        <p:pic>
          <p:nvPicPr>
            <p:cNvPr id="11" name="Picture 10"/>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4419008" y="3911568"/>
              <a:ext cx="2801524" cy="1679264"/>
            </a:xfrm>
            <a:prstGeom prst="rect">
              <a:avLst/>
            </a:prstGeom>
            <a:effectLst>
              <a:outerShdw blurRad="152400" dist="241300" dir="5400000" sx="91000" sy="91000" rotWithShape="0">
                <a:prstClr val="black">
                  <a:alpha val="15000"/>
                </a:prstClr>
              </a:outerShdw>
            </a:effectLst>
          </p:spPr>
        </p:pic>
        <p:sp>
          <p:nvSpPr>
            <p:cNvPr id="12" name="TextBox 11"/>
            <p:cNvSpPr txBox="1"/>
            <p:nvPr/>
          </p:nvSpPr>
          <p:spPr>
            <a:xfrm>
              <a:off x="4370019" y="4599989"/>
              <a:ext cx="1602699" cy="686086"/>
            </a:xfrm>
            <a:prstGeom prst="rect">
              <a:avLst/>
            </a:prstGeom>
            <a:noFill/>
            <a:scene3d>
              <a:camera prst="orthographicFront">
                <a:rot lat="395311" lon="2040631" rev="21060000"/>
              </a:camera>
              <a:lightRig rig="threePt" dir="t"/>
            </a:scene3d>
          </p:spPr>
          <p:txBody>
            <a:bodyPr wrap="square" rtlCol="0">
              <a:spAutoFit/>
            </a:bodyPr>
            <a:lstStyle/>
            <a:p>
              <a:pPr algn="ctr"/>
              <a:r>
                <a:rPr lang="el-GR" b="1" dirty="0" smtClean="0">
                  <a:solidFill>
                    <a:schemeClr val="bg2"/>
                  </a:solidFill>
                  <a:latin typeface="Tw Cen MT" panose="020B0602020104020603" pitchFamily="34" charset="0"/>
                </a:rPr>
                <a:t>ά</a:t>
              </a:r>
              <a:r>
                <a:rPr lang="el-GR" b="1" dirty="0" smtClean="0">
                  <a:solidFill>
                    <a:schemeClr val="bg2"/>
                  </a:solidFill>
                  <a:latin typeface="Tw Cen MT" panose="020B0602020104020603" pitchFamily="34" charset="0"/>
                </a:rPr>
                <a:t>μεσο </a:t>
              </a:r>
              <a:r>
                <a:rPr lang="el-GR" b="1" dirty="0" err="1" smtClean="0">
                  <a:solidFill>
                    <a:schemeClr val="bg2"/>
                  </a:solidFill>
                  <a:latin typeface="Tw Cen MT" panose="020B0602020104020603" pitchFamily="34" charset="0"/>
                </a:rPr>
                <a:t>αποτ’ελεσμα</a:t>
              </a:r>
              <a:endParaRPr lang="en-GB" b="1" dirty="0">
                <a:solidFill>
                  <a:schemeClr val="bg2"/>
                </a:solidFill>
                <a:latin typeface="Tw Cen MT" panose="020B0602020104020603" pitchFamily="34" charset="0"/>
              </a:endParaRPr>
            </a:p>
          </p:txBody>
        </p:sp>
      </p:grpSp>
      <p:grpSp>
        <p:nvGrpSpPr>
          <p:cNvPr id="6" name="Group 12"/>
          <p:cNvGrpSpPr/>
          <p:nvPr/>
        </p:nvGrpSpPr>
        <p:grpSpPr>
          <a:xfrm>
            <a:off x="4252590" y="4086551"/>
            <a:ext cx="2831821" cy="1800632"/>
            <a:chOff x="6432043" y="4201627"/>
            <a:chExt cx="3107421" cy="1911385"/>
          </a:xfrm>
        </p:grpSpPr>
        <p:pic>
          <p:nvPicPr>
            <p:cNvPr id="14" name="Picture 13"/>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6432043" y="4201627"/>
              <a:ext cx="3107421" cy="1911385"/>
            </a:xfrm>
            <a:prstGeom prst="rect">
              <a:avLst/>
            </a:prstGeom>
            <a:effectLst>
              <a:outerShdw blurRad="152400" dist="241300" dir="5400000" sx="91000" sy="91000" rotWithShape="0">
                <a:prstClr val="black">
                  <a:alpha val="15000"/>
                </a:prstClr>
              </a:outerShdw>
            </a:effectLst>
          </p:spPr>
        </p:pic>
        <p:sp>
          <p:nvSpPr>
            <p:cNvPr id="15" name="TextBox 14"/>
            <p:cNvSpPr txBox="1"/>
            <p:nvPr/>
          </p:nvSpPr>
          <p:spPr>
            <a:xfrm>
              <a:off x="6432043" y="5034408"/>
              <a:ext cx="1591584" cy="980122"/>
            </a:xfrm>
            <a:prstGeom prst="rect">
              <a:avLst/>
            </a:prstGeom>
            <a:noFill/>
            <a:scene3d>
              <a:camera prst="orthographicFront">
                <a:rot lat="395311" lon="2040631" rev="20940000"/>
              </a:camera>
              <a:lightRig rig="threePt" dir="t"/>
            </a:scene3d>
          </p:spPr>
          <p:txBody>
            <a:bodyPr wrap="square" rtlCol="0">
              <a:spAutoFit/>
            </a:bodyPr>
            <a:lstStyle/>
            <a:p>
              <a:pPr algn="ctr"/>
              <a:r>
                <a:rPr lang="el-GR" b="1" dirty="0" smtClean="0">
                  <a:solidFill>
                    <a:schemeClr val="bg2"/>
                  </a:solidFill>
                  <a:latin typeface="Tw Cen MT" panose="020B0602020104020603" pitchFamily="34" charset="0"/>
                </a:rPr>
                <a:t>αγωγή </a:t>
              </a:r>
              <a:r>
                <a:rPr lang="el-GR" b="1" dirty="0" err="1" smtClean="0">
                  <a:solidFill>
                    <a:schemeClr val="bg2"/>
                  </a:solidFill>
                  <a:latin typeface="Tw Cen MT" panose="020B0602020104020603" pitchFamily="34" charset="0"/>
                </a:rPr>
                <a:t>αποζημί</a:t>
              </a:r>
              <a:r>
                <a:rPr lang="el-GR" b="1" dirty="0" smtClean="0">
                  <a:solidFill>
                    <a:schemeClr val="bg2"/>
                  </a:solidFill>
                  <a:latin typeface="Tw Cen MT" panose="020B0602020104020603" pitchFamily="34" charset="0"/>
                </a:rPr>
                <a:t>-</a:t>
              </a:r>
            </a:p>
            <a:p>
              <a:pPr algn="ctr"/>
              <a:r>
                <a:rPr lang="el-GR" b="1" dirty="0" err="1" smtClean="0">
                  <a:solidFill>
                    <a:schemeClr val="bg2"/>
                  </a:solidFill>
                  <a:latin typeface="Tw Cen MT" panose="020B0602020104020603" pitchFamily="34" charset="0"/>
                </a:rPr>
                <a:t>ωσης</a:t>
              </a:r>
              <a:endParaRPr lang="en-GB" b="1" dirty="0">
                <a:solidFill>
                  <a:schemeClr val="bg2"/>
                </a:solidFill>
                <a:latin typeface="Tw Cen MT" panose="020B0602020104020603" pitchFamily="34" charset="0"/>
              </a:endParaRPr>
            </a:p>
          </p:txBody>
        </p:sp>
      </p:grpSp>
      <p:cxnSp>
        <p:nvCxnSpPr>
          <p:cNvPr id="16" name="Straight Connector 15"/>
          <p:cNvCxnSpPr>
            <a:stCxn id="31" idx="0"/>
          </p:cNvCxnSpPr>
          <p:nvPr/>
        </p:nvCxnSpPr>
        <p:spPr>
          <a:xfrm flipV="1">
            <a:off x="7619045" y="2108200"/>
            <a:ext cx="7305" cy="2433636"/>
          </a:xfrm>
          <a:prstGeom prst="line">
            <a:avLst/>
          </a:prstGeom>
          <a:ln w="9525">
            <a:solidFill>
              <a:schemeClr val="accent6">
                <a:lumMod val="75000"/>
              </a:schemeClr>
            </a:solidFill>
            <a:prstDash val="dash"/>
            <a:tailEnd type="oval" w="lg" len="lg"/>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11" idx="0"/>
          </p:cNvCxnSpPr>
          <p:nvPr/>
        </p:nvCxnSpPr>
        <p:spPr>
          <a:xfrm flipH="1" flipV="1">
            <a:off x="3727751" y="1500787"/>
            <a:ext cx="14541" cy="2295705"/>
          </a:xfrm>
          <a:prstGeom prst="line">
            <a:avLst/>
          </a:prstGeom>
          <a:ln w="9525">
            <a:solidFill>
              <a:srgbClr val="FFC000"/>
            </a:solidFill>
            <a:prstDash val="dash"/>
            <a:tailEnd type="oval" w="lg" len="lg"/>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a:stCxn id="8" idx="0"/>
          </p:cNvCxnSpPr>
          <p:nvPr/>
        </p:nvCxnSpPr>
        <p:spPr>
          <a:xfrm flipH="1" flipV="1">
            <a:off x="1815242" y="1227589"/>
            <a:ext cx="1" cy="2201840"/>
          </a:xfrm>
          <a:prstGeom prst="line">
            <a:avLst/>
          </a:prstGeom>
          <a:ln w="9525">
            <a:solidFill>
              <a:schemeClr val="bg1">
                <a:lumMod val="50000"/>
              </a:schemeClr>
            </a:solidFill>
            <a:prstDash val="dash"/>
            <a:tailEnd type="oval" w="lg" len="lg"/>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7625859" y="2915980"/>
            <a:ext cx="1535789" cy="16258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7800" indent="-177800">
              <a:buFont typeface="Arial" panose="020B0604020202020204" pitchFamily="34" charset="0"/>
              <a:buChar char="•"/>
            </a:pPr>
            <a:r>
              <a:rPr lang="el-GR" sz="1500" dirty="0" smtClean="0">
                <a:solidFill>
                  <a:schemeClr val="tx1"/>
                </a:solidFill>
                <a:latin typeface="Tw Cen MT" panose="020B0602020104020603" pitchFamily="34" charset="0"/>
              </a:rPr>
              <a:t>της εθνικής πράξης που εκδόθηκε σε εφαρμογή του </a:t>
            </a:r>
            <a:r>
              <a:rPr lang="el-GR" sz="1500" dirty="0" err="1" smtClean="0">
                <a:solidFill>
                  <a:schemeClr val="tx1"/>
                </a:solidFill>
                <a:latin typeface="Tw Cen MT" panose="020B0602020104020603" pitchFamily="34" charset="0"/>
              </a:rPr>
              <a:t>ενωσιακού</a:t>
            </a:r>
            <a:r>
              <a:rPr lang="el-GR" sz="1500" dirty="0" smtClean="0">
                <a:solidFill>
                  <a:schemeClr val="tx1"/>
                </a:solidFill>
                <a:latin typeface="Tw Cen MT" panose="020B0602020104020603" pitchFamily="34" charset="0"/>
              </a:rPr>
              <a:t> δικαίου</a:t>
            </a:r>
            <a:endParaRPr lang="en-AU" sz="1500" dirty="0" smtClean="0">
              <a:solidFill>
                <a:schemeClr val="tx1"/>
              </a:solidFill>
              <a:latin typeface="Tw Cen MT" panose="020B0602020104020603" pitchFamily="34" charset="0"/>
            </a:endParaRPr>
          </a:p>
          <a:p>
            <a:pPr marL="177800" indent="-177800">
              <a:buFont typeface="Arial" panose="020B0604020202020204" pitchFamily="34" charset="0"/>
              <a:buChar char="•"/>
            </a:pPr>
            <a:r>
              <a:rPr lang="el-GR" sz="1500" dirty="0" smtClean="0">
                <a:solidFill>
                  <a:schemeClr val="tx1"/>
                </a:solidFill>
                <a:latin typeface="Tw Cen MT" panose="020B0602020104020603" pitchFamily="34" charset="0"/>
              </a:rPr>
              <a:t> </a:t>
            </a:r>
            <a:endParaRPr lang="en-GB" sz="1500" dirty="0">
              <a:solidFill>
                <a:schemeClr val="tx1"/>
              </a:solidFill>
              <a:latin typeface="Tw Cen MT" panose="020B0602020104020603" pitchFamily="34" charset="0"/>
            </a:endParaRPr>
          </a:p>
        </p:txBody>
      </p:sp>
      <p:sp>
        <p:nvSpPr>
          <p:cNvPr id="22" name="Rectangle 21"/>
          <p:cNvSpPr/>
          <p:nvPr/>
        </p:nvSpPr>
        <p:spPr>
          <a:xfrm>
            <a:off x="5644448" y="2616830"/>
            <a:ext cx="1535789" cy="14697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7800" indent="-177800"/>
            <a:endParaRPr lang="en-AU" sz="1500" dirty="0" smtClean="0">
              <a:solidFill>
                <a:schemeClr val="tx1"/>
              </a:solidFill>
              <a:latin typeface="Tw Cen MT" panose="020B0602020104020603" pitchFamily="34" charset="0"/>
            </a:endParaRPr>
          </a:p>
          <a:p>
            <a:pPr marL="177800" indent="-177800"/>
            <a:endParaRPr lang="en-GB" sz="1500" dirty="0" smtClean="0">
              <a:solidFill>
                <a:schemeClr val="tx1"/>
              </a:solidFill>
              <a:latin typeface="Tw Cen MT" panose="020B0602020104020603" pitchFamily="34" charset="0"/>
            </a:endParaRPr>
          </a:p>
          <a:p>
            <a:endParaRPr lang="en-GB" sz="1500" dirty="0"/>
          </a:p>
        </p:txBody>
      </p:sp>
      <p:sp>
        <p:nvSpPr>
          <p:cNvPr id="23" name="Rectangle 22"/>
          <p:cNvSpPr/>
          <p:nvPr/>
        </p:nvSpPr>
        <p:spPr>
          <a:xfrm>
            <a:off x="3742291" y="2343849"/>
            <a:ext cx="1535788" cy="14526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7800" indent="-177800"/>
            <a:endParaRPr lang="en-AU" sz="1500" dirty="0">
              <a:solidFill>
                <a:schemeClr val="tx1"/>
              </a:solidFill>
              <a:latin typeface="Tw Cen MT" panose="020B0602020104020603" pitchFamily="34" charset="0"/>
            </a:endParaRPr>
          </a:p>
        </p:txBody>
      </p:sp>
      <p:sp>
        <p:nvSpPr>
          <p:cNvPr id="24" name="Rectangle 23"/>
          <p:cNvSpPr/>
          <p:nvPr/>
        </p:nvSpPr>
        <p:spPr>
          <a:xfrm>
            <a:off x="1815241" y="2056795"/>
            <a:ext cx="1535789" cy="13517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7800" indent="-177800"/>
            <a:endParaRPr lang="en-AU" sz="1500" dirty="0">
              <a:solidFill>
                <a:schemeClr val="tx1"/>
              </a:solidFill>
              <a:latin typeface="Tw Cen MT" panose="020B0602020104020603" pitchFamily="34" charset="0"/>
            </a:endParaRPr>
          </a:p>
        </p:txBody>
      </p:sp>
      <p:sp>
        <p:nvSpPr>
          <p:cNvPr id="26" name="Oval 25"/>
          <p:cNvSpPr/>
          <p:nvPr/>
        </p:nvSpPr>
        <p:spPr>
          <a:xfrm>
            <a:off x="6044445" y="1780458"/>
            <a:ext cx="735793" cy="73579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AU" sz="3600" b="1" dirty="0">
                <a:latin typeface="Tw Cen MT" panose="020B0602020104020603" pitchFamily="34" charset="0"/>
              </a:rPr>
              <a:t>2</a:t>
            </a:r>
            <a:endParaRPr lang="en-GB" sz="3600" b="1" dirty="0">
              <a:latin typeface="Tw Cen MT" panose="020B0602020104020603" pitchFamily="34" charset="0"/>
            </a:endParaRPr>
          </a:p>
        </p:txBody>
      </p:sp>
      <p:sp>
        <p:nvSpPr>
          <p:cNvPr id="27" name="Oval 26"/>
          <p:cNvSpPr/>
          <p:nvPr/>
        </p:nvSpPr>
        <p:spPr>
          <a:xfrm>
            <a:off x="4126534" y="1503962"/>
            <a:ext cx="735793" cy="73579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AU" sz="3600" b="1" dirty="0" smtClean="0">
                <a:latin typeface="Tw Cen MT" panose="020B0602020104020603" pitchFamily="34" charset="0"/>
              </a:rPr>
              <a:t>3</a:t>
            </a:r>
            <a:endParaRPr lang="en-GB" sz="3600" b="1" dirty="0">
              <a:latin typeface="Tw Cen MT" panose="020B0602020104020603" pitchFamily="34" charset="0"/>
            </a:endParaRPr>
          </a:p>
        </p:txBody>
      </p:sp>
      <p:sp>
        <p:nvSpPr>
          <p:cNvPr id="28" name="Oval 27"/>
          <p:cNvSpPr/>
          <p:nvPr/>
        </p:nvSpPr>
        <p:spPr>
          <a:xfrm>
            <a:off x="2214026" y="1221518"/>
            <a:ext cx="735793" cy="73579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AU" sz="3600" b="1" dirty="0" smtClean="0">
                <a:latin typeface="Tw Cen MT" panose="020B0602020104020603" pitchFamily="34" charset="0"/>
              </a:rPr>
              <a:t>4</a:t>
            </a:r>
            <a:endParaRPr lang="en-GB" sz="3600" b="1" dirty="0">
              <a:latin typeface="Tw Cen MT" panose="020B0602020104020603" pitchFamily="34" charset="0"/>
            </a:endParaRPr>
          </a:p>
        </p:txBody>
      </p:sp>
      <p:grpSp>
        <p:nvGrpSpPr>
          <p:cNvPr id="7" name="Group 29"/>
          <p:cNvGrpSpPr/>
          <p:nvPr/>
        </p:nvGrpSpPr>
        <p:grpSpPr>
          <a:xfrm>
            <a:off x="6203134" y="4541836"/>
            <a:ext cx="2831821" cy="1800632"/>
            <a:chOff x="6314464" y="4239579"/>
            <a:chExt cx="3107421" cy="1911385"/>
          </a:xfrm>
        </p:grpSpPr>
        <p:pic>
          <p:nvPicPr>
            <p:cNvPr id="31" name="Picture 30"/>
            <p:cNvPicPr>
              <a:picLocks noChangeAspect="1"/>
            </p:cNvPicPr>
            <p:nvPr/>
          </p:nvPicPr>
          <p:blipFill>
            <a:blip r:embed="rId5" cstate="print">
              <a:duotone>
                <a:prstClr val="black"/>
                <a:schemeClr val="accent6">
                  <a:tint val="45000"/>
                  <a:satMod val="400000"/>
                </a:schemeClr>
              </a:duotone>
              <a:extLst>
                <a:ext uri="{28A0092B-C50C-407E-A947-70E740481C1C}">
                  <a14:useLocalDpi xmlns:a14="http://schemas.microsoft.com/office/drawing/2010/main" xmlns="" val="0"/>
                </a:ext>
              </a:extLst>
            </a:blip>
            <a:stretch>
              <a:fillRect/>
            </a:stretch>
          </p:blipFill>
          <p:spPr>
            <a:xfrm>
              <a:off x="6314464" y="4239579"/>
              <a:ext cx="3107421" cy="1911385"/>
            </a:xfrm>
            <a:prstGeom prst="rect">
              <a:avLst/>
            </a:prstGeom>
            <a:effectLst>
              <a:outerShdw blurRad="152400" dist="241300" dir="5400000" sx="91000" sy="91000" rotWithShape="0">
                <a:prstClr val="black">
                  <a:alpha val="15000"/>
                </a:prstClr>
              </a:outerShdw>
            </a:effectLst>
          </p:spPr>
        </p:pic>
        <p:sp>
          <p:nvSpPr>
            <p:cNvPr id="32" name="TextBox 31"/>
            <p:cNvSpPr txBox="1"/>
            <p:nvPr/>
          </p:nvSpPr>
          <p:spPr>
            <a:xfrm>
              <a:off x="6314464" y="5063177"/>
              <a:ext cx="1591584" cy="686085"/>
            </a:xfrm>
            <a:prstGeom prst="rect">
              <a:avLst/>
            </a:prstGeom>
            <a:noFill/>
            <a:scene3d>
              <a:camera prst="orthographicFront">
                <a:rot lat="395311" lon="2040631" rev="20940000"/>
              </a:camera>
              <a:lightRig rig="threePt" dir="t"/>
            </a:scene3d>
          </p:spPr>
          <p:txBody>
            <a:bodyPr wrap="square" rtlCol="0">
              <a:spAutoFit/>
            </a:bodyPr>
            <a:lstStyle/>
            <a:p>
              <a:pPr algn="ctr"/>
              <a:r>
                <a:rPr lang="el-GR" b="1" dirty="0" smtClean="0">
                  <a:solidFill>
                    <a:schemeClr val="bg2"/>
                  </a:solidFill>
                  <a:latin typeface="Tw Cen MT" panose="020B0602020104020603" pitchFamily="34" charset="0"/>
                </a:rPr>
                <a:t>Αίτηση ακύρωσης </a:t>
              </a:r>
              <a:endParaRPr lang="en-GB" b="1" dirty="0">
                <a:solidFill>
                  <a:schemeClr val="bg2"/>
                </a:solidFill>
                <a:latin typeface="Tw Cen MT" panose="020B0602020104020603" pitchFamily="34" charset="0"/>
              </a:endParaRPr>
            </a:p>
          </p:txBody>
        </p:sp>
      </p:grpSp>
      <p:cxnSp>
        <p:nvCxnSpPr>
          <p:cNvPr id="37" name="Straight Connector 36"/>
          <p:cNvCxnSpPr/>
          <p:nvPr/>
        </p:nvCxnSpPr>
        <p:spPr>
          <a:xfrm flipV="1">
            <a:off x="5637991" y="1814116"/>
            <a:ext cx="0" cy="2272436"/>
          </a:xfrm>
          <a:prstGeom prst="line">
            <a:avLst/>
          </a:prstGeom>
          <a:ln w="9525">
            <a:solidFill>
              <a:schemeClr val="accent1">
                <a:lumMod val="75000"/>
              </a:schemeClr>
            </a:solidFill>
            <a:prstDash val="dash"/>
            <a:tailEnd type="oval"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9984913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περιεχομένου"/>
          <p:cNvSpPr>
            <a:spLocks noGrp="1"/>
          </p:cNvSpPr>
          <p:nvPr>
            <p:ph idx="1"/>
          </p:nvPr>
        </p:nvSpPr>
        <p:spPr>
          <a:xfrm>
            <a:off x="457200" y="1071546"/>
            <a:ext cx="8229600" cy="5597814"/>
          </a:xfrm>
        </p:spPr>
        <p:style>
          <a:lnRef idx="2">
            <a:schemeClr val="accent1"/>
          </a:lnRef>
          <a:fillRef idx="1">
            <a:schemeClr val="lt1"/>
          </a:fillRef>
          <a:effectRef idx="0">
            <a:schemeClr val="accent1"/>
          </a:effectRef>
          <a:fontRef idx="minor">
            <a:schemeClr val="dk1"/>
          </a:fontRef>
        </p:style>
        <p:txBody>
          <a:bodyPr>
            <a:normAutofit fontScale="62500" lnSpcReduction="20000"/>
          </a:bodyPr>
          <a:lstStyle/>
          <a:p>
            <a:pPr algn="just"/>
            <a:r>
              <a:rPr lang="el-GR" sz="4600" b="1" i="1" dirty="0" smtClean="0">
                <a:solidFill>
                  <a:schemeClr val="tx2"/>
                </a:solidFill>
                <a:latin typeface="Verdana" pitchFamily="34" charset="0"/>
                <a:ea typeface="Verdana" pitchFamily="34" charset="0"/>
                <a:cs typeface="Verdana" pitchFamily="34" charset="0"/>
              </a:rPr>
              <a:t>Εναλλακτικές</a:t>
            </a:r>
            <a:endParaRPr lang="el-GR" sz="4600" b="1" i="1" dirty="0" smtClean="0">
              <a:solidFill>
                <a:schemeClr val="tx2"/>
              </a:solidFill>
              <a:latin typeface="Verdana" pitchFamily="34" charset="0"/>
              <a:ea typeface="Verdana" pitchFamily="34" charset="0"/>
              <a:cs typeface="Verdana" pitchFamily="34" charset="0"/>
            </a:endParaRPr>
          </a:p>
          <a:p>
            <a:pPr algn="just"/>
            <a:endParaRPr lang="el-GR" sz="4600" b="1" i="1" dirty="0" smtClean="0">
              <a:solidFill>
                <a:schemeClr val="tx2"/>
              </a:solidFill>
              <a:latin typeface="Verdana" pitchFamily="34" charset="0"/>
              <a:ea typeface="Verdana" pitchFamily="34" charset="0"/>
              <a:cs typeface="Verdana" pitchFamily="34" charset="0"/>
            </a:endParaRPr>
          </a:p>
          <a:p>
            <a:pPr algn="just">
              <a:buNone/>
            </a:pPr>
            <a:r>
              <a:rPr lang="el-GR" sz="4600" b="1" i="1" dirty="0" smtClean="0">
                <a:solidFill>
                  <a:srgbClr val="C00000"/>
                </a:solidFill>
                <a:latin typeface="Verdana" pitchFamily="34" charset="0"/>
                <a:ea typeface="Verdana" pitchFamily="34" charset="0"/>
                <a:cs typeface="Verdana" pitchFamily="34" charset="0"/>
              </a:rPr>
              <a:t>Παρεμπίπτων έλεγχος</a:t>
            </a:r>
            <a:r>
              <a:rPr lang="en-US" sz="4600" b="1" i="1" dirty="0" smtClean="0">
                <a:solidFill>
                  <a:srgbClr val="C00000"/>
                </a:solidFill>
                <a:latin typeface="Verdana" pitchFamily="34" charset="0"/>
                <a:ea typeface="Verdana" pitchFamily="34" charset="0"/>
                <a:cs typeface="Verdana" pitchFamily="34" charset="0"/>
              </a:rPr>
              <a:t>:</a:t>
            </a:r>
            <a:r>
              <a:rPr lang="el-GR" sz="4600" b="1" i="1" dirty="0" smtClean="0">
                <a:solidFill>
                  <a:srgbClr val="C00000"/>
                </a:solidFill>
                <a:latin typeface="Verdana" pitchFamily="34" charset="0"/>
                <a:ea typeface="Verdana" pitchFamily="34" charset="0"/>
                <a:cs typeface="Verdana" pitchFamily="34" charset="0"/>
              </a:rPr>
              <a:t> </a:t>
            </a:r>
          </a:p>
          <a:p>
            <a:pPr algn="just">
              <a:buFont typeface="Wingdings" pitchFamily="2" charset="2"/>
              <a:buChar char="q"/>
            </a:pPr>
            <a:r>
              <a:rPr lang="en-US" sz="4600" dirty="0" smtClean="0">
                <a:latin typeface="Verdana" pitchFamily="34" charset="0"/>
                <a:ea typeface="Verdana" pitchFamily="34" charset="0"/>
                <a:cs typeface="Verdana" pitchFamily="34" charset="0"/>
              </a:rPr>
              <a:t>  </a:t>
            </a:r>
            <a:r>
              <a:rPr lang="el-GR" sz="4600" dirty="0" smtClean="0">
                <a:latin typeface="Verdana" pitchFamily="34" charset="0"/>
                <a:ea typeface="Verdana" pitchFamily="34" charset="0"/>
                <a:cs typeface="Verdana" pitchFamily="34" charset="0"/>
              </a:rPr>
              <a:t>Τα </a:t>
            </a:r>
            <a:r>
              <a:rPr lang="el-GR" sz="4600" dirty="0" err="1" smtClean="0">
                <a:latin typeface="Verdana" pitchFamily="34" charset="0"/>
                <a:ea typeface="Verdana" pitchFamily="34" charset="0"/>
                <a:cs typeface="Verdana" pitchFamily="34" charset="0"/>
              </a:rPr>
              <a:t>φ.π</a:t>
            </a:r>
            <a:r>
              <a:rPr lang="el-GR" sz="4600" dirty="0" smtClean="0">
                <a:latin typeface="Verdana" pitchFamily="34" charset="0"/>
                <a:ea typeface="Verdana" pitchFamily="34" charset="0"/>
                <a:cs typeface="Verdana" pitchFamily="34" charset="0"/>
              </a:rPr>
              <a:t>. και τα </a:t>
            </a:r>
            <a:r>
              <a:rPr lang="el-GR" sz="4600" dirty="0" err="1" smtClean="0">
                <a:latin typeface="Verdana" pitchFamily="34" charset="0"/>
                <a:ea typeface="Verdana" pitchFamily="34" charset="0"/>
                <a:cs typeface="Verdana" pitchFamily="34" charset="0"/>
              </a:rPr>
              <a:t>ν.π</a:t>
            </a:r>
            <a:r>
              <a:rPr lang="el-GR" sz="4600" dirty="0" smtClean="0">
                <a:latin typeface="Verdana" pitchFamily="34" charset="0"/>
                <a:ea typeface="Verdana" pitchFamily="34" charset="0"/>
                <a:cs typeface="Verdana" pitchFamily="34" charset="0"/>
              </a:rPr>
              <a:t>. μπορούν να προσβάλουν τη νομιμότητα μιας </a:t>
            </a:r>
            <a:r>
              <a:rPr lang="el-GR" sz="4600" dirty="0" err="1" smtClean="0">
                <a:latin typeface="Verdana" pitchFamily="34" charset="0"/>
                <a:ea typeface="Verdana" pitchFamily="34" charset="0"/>
                <a:cs typeface="Verdana" pitchFamily="34" charset="0"/>
              </a:rPr>
              <a:t>ενωσιακής</a:t>
            </a:r>
            <a:r>
              <a:rPr lang="el-GR" sz="4600" dirty="0" smtClean="0">
                <a:latin typeface="Verdana" pitchFamily="34" charset="0"/>
                <a:ea typeface="Verdana" pitchFamily="34" charset="0"/>
                <a:cs typeface="Verdana" pitchFamily="34" charset="0"/>
              </a:rPr>
              <a:t> πράξης, αν δεν πληρούν τις προϋποθέσεις για προσφυγή ακύρωσης, </a:t>
            </a:r>
          </a:p>
          <a:p>
            <a:pPr algn="just">
              <a:buNone/>
            </a:pPr>
            <a:r>
              <a:rPr lang="el-GR" sz="4600" dirty="0" smtClean="0">
                <a:latin typeface="Verdana" pitchFamily="34" charset="0"/>
                <a:ea typeface="Verdana" pitchFamily="34" charset="0"/>
                <a:cs typeface="Verdana" pitchFamily="34" charset="0"/>
              </a:rPr>
              <a:t>α) είτε με </a:t>
            </a:r>
            <a:r>
              <a:rPr lang="el-GR" sz="4600" i="1" dirty="0" smtClean="0">
                <a:solidFill>
                  <a:srgbClr val="FF0000"/>
                </a:solidFill>
                <a:latin typeface="Verdana" pitchFamily="34" charset="0"/>
                <a:ea typeface="Verdana" pitchFamily="34" charset="0"/>
                <a:cs typeface="Verdana" pitchFamily="34" charset="0"/>
              </a:rPr>
              <a:t>ένσταση παρανομίας</a:t>
            </a:r>
            <a:r>
              <a:rPr lang="en-US" sz="4600" i="1" dirty="0" smtClean="0">
                <a:solidFill>
                  <a:srgbClr val="FF0000"/>
                </a:solidFill>
                <a:latin typeface="Verdana" pitchFamily="34" charset="0"/>
                <a:ea typeface="Verdana" pitchFamily="34" charset="0"/>
                <a:cs typeface="Verdana" pitchFamily="34" charset="0"/>
              </a:rPr>
              <a:t>,</a:t>
            </a:r>
            <a:r>
              <a:rPr lang="el-GR" sz="4600" i="1" dirty="0" smtClean="0">
                <a:solidFill>
                  <a:srgbClr val="FF0000"/>
                </a:solidFill>
                <a:latin typeface="Verdana" pitchFamily="34" charset="0"/>
                <a:ea typeface="Verdana" pitchFamily="34" charset="0"/>
                <a:cs typeface="Verdana" pitchFamily="34" charset="0"/>
              </a:rPr>
              <a:t> ά. 277 ΣΛΕΕ </a:t>
            </a:r>
            <a:r>
              <a:rPr lang="el-GR" sz="4600" dirty="0" smtClean="0">
                <a:latin typeface="Verdana" pitchFamily="34" charset="0"/>
                <a:ea typeface="Verdana" pitchFamily="34" charset="0"/>
                <a:cs typeface="Verdana" pitchFamily="34" charset="0"/>
              </a:rPr>
              <a:t>(ενώπιον του ΓΔΕΕ)</a:t>
            </a:r>
          </a:p>
          <a:p>
            <a:pPr algn="just">
              <a:buNone/>
            </a:pPr>
            <a:r>
              <a:rPr lang="el-GR" sz="4600" dirty="0" smtClean="0">
                <a:latin typeface="Verdana" pitchFamily="34" charset="0"/>
                <a:ea typeface="Verdana" pitchFamily="34" charset="0"/>
                <a:cs typeface="Verdana" pitchFamily="34" charset="0"/>
              </a:rPr>
              <a:t>β)είτε με </a:t>
            </a:r>
            <a:r>
              <a:rPr lang="el-GR" sz="4600" i="1" dirty="0" smtClean="0">
                <a:solidFill>
                  <a:srgbClr val="FF0000"/>
                </a:solidFill>
                <a:latin typeface="Verdana" pitchFamily="34" charset="0"/>
                <a:ea typeface="Verdana" pitchFamily="34" charset="0"/>
                <a:cs typeface="Verdana" pitchFamily="34" charset="0"/>
              </a:rPr>
              <a:t>προδικαστική παραπομπή, ά. 267 ΣΛΕΕ </a:t>
            </a:r>
            <a:r>
              <a:rPr lang="el-GR" sz="4600" dirty="0" smtClean="0">
                <a:latin typeface="Verdana" pitchFamily="34" charset="0"/>
                <a:ea typeface="Verdana" pitchFamily="34" charset="0"/>
                <a:cs typeface="Verdana" pitchFamily="34" charset="0"/>
              </a:rPr>
              <a:t>(ενώπιον εθνικού δικαστηρίου)</a:t>
            </a:r>
            <a:endParaRPr lang="en-US" sz="4600" dirty="0" smtClean="0">
              <a:latin typeface="Verdana" pitchFamily="34" charset="0"/>
              <a:ea typeface="Verdana" pitchFamily="34" charset="0"/>
              <a:cs typeface="Verdana" pitchFamily="34" charset="0"/>
            </a:endParaRPr>
          </a:p>
          <a:p>
            <a:pPr algn="just">
              <a:buNone/>
            </a:pPr>
            <a:endParaRPr lang="en-US" sz="4600" dirty="0" smtClean="0">
              <a:latin typeface="Verdana" pitchFamily="34" charset="0"/>
              <a:ea typeface="Verdana" pitchFamily="34" charset="0"/>
              <a:cs typeface="Verdana" pitchFamily="34" charset="0"/>
            </a:endParaRPr>
          </a:p>
          <a:p>
            <a:pPr algn="just">
              <a:buFont typeface="Wingdings" pitchFamily="2" charset="2"/>
              <a:buChar char="q"/>
            </a:pPr>
            <a:r>
              <a:rPr lang="el-GR" sz="4600" b="1" i="1" dirty="0" smtClean="0">
                <a:solidFill>
                  <a:srgbClr val="C00000"/>
                </a:solidFill>
                <a:latin typeface="Verdana" pitchFamily="34" charset="0"/>
                <a:ea typeface="Verdana" pitchFamily="34" charset="0"/>
                <a:cs typeface="Verdana" pitchFamily="34" charset="0"/>
              </a:rPr>
              <a:t>Αγωγή αποζημίωσης</a:t>
            </a:r>
            <a:r>
              <a:rPr lang="en-US" sz="4600" b="1" i="1" dirty="0" smtClean="0">
                <a:solidFill>
                  <a:srgbClr val="C00000"/>
                </a:solidFill>
                <a:latin typeface="Verdana" pitchFamily="34" charset="0"/>
                <a:ea typeface="Verdana" pitchFamily="34" charset="0"/>
                <a:cs typeface="Verdana" pitchFamily="34" charset="0"/>
              </a:rPr>
              <a:t>, </a:t>
            </a:r>
            <a:r>
              <a:rPr lang="el-GR" sz="4600" b="1" i="1" dirty="0" smtClean="0">
                <a:solidFill>
                  <a:srgbClr val="C00000"/>
                </a:solidFill>
                <a:latin typeface="Verdana" pitchFamily="34" charset="0"/>
                <a:ea typeface="Verdana" pitchFamily="34" charset="0"/>
                <a:cs typeface="Verdana" pitchFamily="34" charset="0"/>
              </a:rPr>
              <a:t>ά.</a:t>
            </a:r>
            <a:r>
              <a:rPr lang="en-US" sz="4600" b="1" i="1" dirty="0" smtClean="0">
                <a:solidFill>
                  <a:srgbClr val="C00000"/>
                </a:solidFill>
                <a:latin typeface="Verdana" pitchFamily="34" charset="0"/>
                <a:ea typeface="Verdana" pitchFamily="34" charset="0"/>
                <a:cs typeface="Verdana" pitchFamily="34" charset="0"/>
              </a:rPr>
              <a:t> 340 </a:t>
            </a:r>
            <a:r>
              <a:rPr lang="el-GR" sz="4600" b="1" i="1" dirty="0" smtClean="0">
                <a:solidFill>
                  <a:srgbClr val="C00000"/>
                </a:solidFill>
                <a:latin typeface="Verdana" pitchFamily="34" charset="0"/>
                <a:ea typeface="Verdana" pitchFamily="34" charset="0"/>
                <a:cs typeface="Verdana" pitchFamily="34" charset="0"/>
              </a:rPr>
              <a:t>ΣΛΕΕ</a:t>
            </a:r>
            <a:endParaRPr lang="el-GR" sz="4600" dirty="0" smtClean="0">
              <a:latin typeface="Verdana" pitchFamily="34" charset="0"/>
              <a:ea typeface="Verdana" pitchFamily="34" charset="0"/>
              <a:cs typeface="Verdana" pitchFamily="34" charset="0"/>
            </a:endParaRPr>
          </a:p>
          <a:p>
            <a:pPr algn="just"/>
            <a:endParaRPr lang="en-US" sz="3400" dirty="0" smtClean="0">
              <a:latin typeface="Verdana" pitchFamily="34" charset="0"/>
              <a:ea typeface="Verdana" pitchFamily="34" charset="0"/>
              <a:cs typeface="Verdana" pitchFamily="34" charset="0"/>
            </a:endParaRPr>
          </a:p>
          <a:p>
            <a:endParaRPr lang="el-GR" sz="3400" dirty="0">
              <a:latin typeface="Verdana" pitchFamily="34" charset="0"/>
              <a:ea typeface="Verdana" pitchFamily="34" charset="0"/>
              <a:cs typeface="Verdana" pitchFamily="34" charset="0"/>
            </a:endParaRPr>
          </a:p>
        </p:txBody>
      </p:sp>
      <p:sp>
        <p:nvSpPr>
          <p:cNvPr id="6" name="5 - Θέση αριθμού διαφάνειας"/>
          <p:cNvSpPr>
            <a:spLocks noGrp="1"/>
          </p:cNvSpPr>
          <p:nvPr>
            <p:ph type="sldNum" sz="quarter" idx="12"/>
          </p:nvPr>
        </p:nvSpPr>
        <p:spPr/>
        <p:txBody>
          <a:bodyPr/>
          <a:lstStyle/>
          <a:p>
            <a:fld id="{F92A9687-B9EF-43F5-BD71-D8475A64D3C3}" type="slidenum">
              <a:rPr lang="el-GR" smtClean="0"/>
              <a:pPr/>
              <a:t>13</a:t>
            </a:fld>
            <a:endParaRPr lang="el-G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4400" b="1" i="1" dirty="0" smtClean="0"/>
              <a:t>«πλήρες» σύστημα δικαστικής προστασίας;</a:t>
            </a:r>
            <a:endParaRPr lang="el-GR" sz="4400" b="1" i="1" dirty="0"/>
          </a:p>
        </p:txBody>
      </p:sp>
      <p:sp>
        <p:nvSpPr>
          <p:cNvPr id="3" name="2 - Θέση περιεχομένου"/>
          <p:cNvSpPr>
            <a:spLocks noGrp="1"/>
          </p:cNvSpPr>
          <p:nvPr>
            <p:ph idx="1"/>
          </p:nvPr>
        </p:nvSpPr>
        <p:spPr>
          <a:xfrm>
            <a:off x="457200" y="1935480"/>
            <a:ext cx="8229600" cy="4733880"/>
          </a:xfrm>
        </p:spPr>
        <p:style>
          <a:lnRef idx="2">
            <a:schemeClr val="accent1"/>
          </a:lnRef>
          <a:fillRef idx="1">
            <a:schemeClr val="lt1"/>
          </a:fillRef>
          <a:effectRef idx="0">
            <a:schemeClr val="accent1"/>
          </a:effectRef>
          <a:fontRef idx="minor">
            <a:schemeClr val="dk1"/>
          </a:fontRef>
        </p:style>
        <p:txBody>
          <a:bodyPr>
            <a:noAutofit/>
          </a:bodyPr>
          <a:lstStyle/>
          <a:p>
            <a:pPr algn="just"/>
            <a:r>
              <a:rPr lang="el-GR" sz="2800" dirty="0" smtClean="0"/>
              <a:t>πολύπλοκο σύστημα δικαστικής προστασίας της Ε.Ε. και η αποτελεσματικότητά του για τους ιδιώτες</a:t>
            </a:r>
          </a:p>
          <a:p>
            <a:pPr algn="just"/>
            <a:r>
              <a:rPr lang="el-GR" sz="2800" dirty="0" smtClean="0"/>
              <a:t>κενά </a:t>
            </a:r>
          </a:p>
          <a:p>
            <a:pPr algn="just"/>
            <a:r>
              <a:rPr lang="el-GR" sz="2800" dirty="0" smtClean="0"/>
              <a:t>διαφοροποιήσεις τόσο ως προς τον </a:t>
            </a:r>
            <a:r>
              <a:rPr lang="el-GR" sz="2800" b="1" i="1" dirty="0" smtClean="0"/>
              <a:t>κύκλο των προσώπων </a:t>
            </a:r>
            <a:r>
              <a:rPr lang="el-GR" sz="2800" dirty="0" smtClean="0"/>
              <a:t>που νομιμοποιούνται να ασκήσουν τα επί μέρους ένδικα μέσα, όσο και ως προς τις </a:t>
            </a:r>
            <a:r>
              <a:rPr lang="el-GR" sz="2800" b="1" i="1" dirty="0" smtClean="0"/>
              <a:t>προϋποθέσεις άσκησής τους</a:t>
            </a:r>
          </a:p>
          <a:p>
            <a:pPr algn="just"/>
            <a:r>
              <a:rPr lang="el-GR" sz="2800" dirty="0" smtClean="0"/>
              <a:t>το ΔΕΕ έχει επιδιώξει να </a:t>
            </a:r>
            <a:r>
              <a:rPr lang="el-GR" sz="2800" b="1" i="1" dirty="0" smtClean="0"/>
              <a:t>καλύψει</a:t>
            </a:r>
            <a:r>
              <a:rPr lang="el-GR" sz="2800" dirty="0" smtClean="0"/>
              <a:t> τα κενά αυτά χρησιμοποιώντας την αρχή του κράτους δικαίου </a:t>
            </a:r>
          </a:p>
          <a:p>
            <a:endParaRPr lang="el-GR" sz="4000" dirty="0"/>
          </a:p>
        </p:txBody>
      </p:sp>
      <p:sp>
        <p:nvSpPr>
          <p:cNvPr id="4" name="3 - Θέση αριθμού διαφάνειας"/>
          <p:cNvSpPr>
            <a:spLocks noGrp="1"/>
          </p:cNvSpPr>
          <p:nvPr>
            <p:ph type="sldNum" sz="quarter" idx="12"/>
          </p:nvPr>
        </p:nvSpPr>
        <p:spPr/>
        <p:txBody>
          <a:bodyPr/>
          <a:lstStyle/>
          <a:p>
            <a:fld id="{F92A9687-B9EF-43F5-BD71-D8475A64D3C3}" type="slidenum">
              <a:rPr lang="el-GR" smtClean="0"/>
              <a:pPr/>
              <a:t>14</a:t>
            </a:fld>
            <a:endParaRPr lang="el-G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28596" y="214290"/>
            <a:ext cx="8229600" cy="1142984"/>
          </a:xfrm>
        </p:spPr>
        <p:style>
          <a:lnRef idx="1">
            <a:schemeClr val="accent1"/>
          </a:lnRef>
          <a:fillRef idx="2">
            <a:schemeClr val="accent1"/>
          </a:fillRef>
          <a:effectRef idx="1">
            <a:schemeClr val="accent1"/>
          </a:effectRef>
          <a:fontRef idx="minor">
            <a:schemeClr val="dk1"/>
          </a:fontRef>
        </p:style>
        <p:txBody>
          <a:bodyPr>
            <a:noAutofit/>
          </a:bodyPr>
          <a:lstStyle/>
          <a:p>
            <a:pPr algn="just"/>
            <a:r>
              <a:rPr lang="el-GR" sz="2000" b="1" i="1" dirty="0" smtClean="0">
                <a:latin typeface="Verdana" pitchFamily="34" charset="0"/>
                <a:ea typeface="Verdana" pitchFamily="34" charset="0"/>
                <a:cs typeface="Verdana" pitchFamily="34" charset="0"/>
              </a:rPr>
              <a:t>Δύο τρόποι κατά τους οποίους μπορούν να θιγούν τα δικαιώματα των </a:t>
            </a:r>
            <a:r>
              <a:rPr lang="el-GR" sz="2000" b="1" i="1" dirty="0" err="1" smtClean="0">
                <a:latin typeface="Verdana" pitchFamily="34" charset="0"/>
                <a:ea typeface="Verdana" pitchFamily="34" charset="0"/>
                <a:cs typeface="Verdana" pitchFamily="34" charset="0"/>
              </a:rPr>
              <a:t>φ.π</a:t>
            </a:r>
            <a:r>
              <a:rPr lang="el-GR" sz="2000" b="1" i="1" dirty="0" smtClean="0">
                <a:latin typeface="Verdana" pitchFamily="34" charset="0"/>
                <a:ea typeface="Verdana" pitchFamily="34" charset="0"/>
                <a:cs typeface="Verdana" pitchFamily="34" charset="0"/>
              </a:rPr>
              <a:t>. και </a:t>
            </a:r>
            <a:r>
              <a:rPr lang="el-GR" sz="2000" b="1" i="1" dirty="0" err="1" smtClean="0">
                <a:latin typeface="Verdana" pitchFamily="34" charset="0"/>
                <a:ea typeface="Verdana" pitchFamily="34" charset="0"/>
                <a:cs typeface="Verdana" pitchFamily="34" charset="0"/>
              </a:rPr>
              <a:t>ν.π</a:t>
            </a:r>
            <a:r>
              <a:rPr lang="el-GR" sz="2000" b="1" i="1" dirty="0" smtClean="0">
                <a:latin typeface="Verdana" pitchFamily="34" charset="0"/>
                <a:ea typeface="Verdana" pitchFamily="34" charset="0"/>
                <a:cs typeface="Verdana" pitchFamily="34" charset="0"/>
              </a:rPr>
              <a:t>.  από την εφαρμογή του </a:t>
            </a:r>
            <a:r>
              <a:rPr lang="el-GR" sz="2000" b="1" i="1" dirty="0" err="1" smtClean="0">
                <a:latin typeface="Verdana" pitchFamily="34" charset="0"/>
                <a:ea typeface="Verdana" pitchFamily="34" charset="0"/>
                <a:cs typeface="Verdana" pitchFamily="34" charset="0"/>
              </a:rPr>
              <a:t>ενωσιακού</a:t>
            </a:r>
            <a:r>
              <a:rPr lang="el-GR" sz="2000" b="1" i="1" dirty="0" smtClean="0">
                <a:latin typeface="Verdana" pitchFamily="34" charset="0"/>
                <a:ea typeface="Verdana" pitchFamily="34" charset="0"/>
                <a:cs typeface="Verdana" pitchFamily="34" charset="0"/>
              </a:rPr>
              <a:t> δικαίου στις εθνικές έννομες τάξεις </a:t>
            </a:r>
            <a:endParaRPr lang="el-GR" sz="2000" b="1" i="1" dirty="0">
              <a:latin typeface="Verdana" pitchFamily="34" charset="0"/>
              <a:ea typeface="Verdana" pitchFamily="34" charset="0"/>
              <a:cs typeface="Verdana" pitchFamily="34" charset="0"/>
            </a:endParaRPr>
          </a:p>
        </p:txBody>
      </p:sp>
      <p:sp>
        <p:nvSpPr>
          <p:cNvPr id="5" name="4 - Θέση περιεχομένου"/>
          <p:cNvSpPr>
            <a:spLocks noGrp="1"/>
          </p:cNvSpPr>
          <p:nvPr>
            <p:ph idx="1"/>
          </p:nvPr>
        </p:nvSpPr>
        <p:spPr>
          <a:xfrm>
            <a:off x="457200" y="1600200"/>
            <a:ext cx="8229600" cy="5069160"/>
          </a:xfrm>
        </p:spPr>
        <p:style>
          <a:lnRef idx="2">
            <a:schemeClr val="accent1"/>
          </a:lnRef>
          <a:fillRef idx="1">
            <a:schemeClr val="lt1"/>
          </a:fillRef>
          <a:effectRef idx="0">
            <a:schemeClr val="accent1"/>
          </a:effectRef>
          <a:fontRef idx="minor">
            <a:schemeClr val="dk1"/>
          </a:fontRef>
        </p:style>
        <p:txBody>
          <a:bodyPr>
            <a:noAutofit/>
          </a:bodyPr>
          <a:lstStyle/>
          <a:p>
            <a:pPr algn="just">
              <a:buNone/>
            </a:pPr>
            <a:r>
              <a:rPr lang="el-GR" sz="1800" dirty="0" smtClean="0">
                <a:latin typeface="Verdana" pitchFamily="34" charset="0"/>
                <a:ea typeface="Verdana" pitchFamily="34" charset="0"/>
                <a:cs typeface="Verdana" pitchFamily="34" charset="0"/>
              </a:rPr>
              <a:t>1. λόγω της ορθής εφαρμογής, από την πλευρά των εθνικών αρχών, διατάξεων του </a:t>
            </a:r>
            <a:r>
              <a:rPr lang="el-GR" sz="1800" dirty="0" err="1" smtClean="0">
                <a:solidFill>
                  <a:schemeClr val="tx1"/>
                </a:solidFill>
                <a:latin typeface="Verdana" pitchFamily="34" charset="0"/>
                <a:ea typeface="Verdana" pitchFamily="34" charset="0"/>
                <a:cs typeface="Verdana" pitchFamily="34" charset="0"/>
              </a:rPr>
              <a:t>ενωσιακού</a:t>
            </a:r>
            <a:r>
              <a:rPr lang="el-GR" sz="1800" dirty="0" smtClean="0">
                <a:solidFill>
                  <a:schemeClr val="tx1"/>
                </a:solidFill>
                <a:latin typeface="Verdana" pitchFamily="34" charset="0"/>
                <a:ea typeface="Verdana" pitchFamily="34" charset="0"/>
                <a:cs typeface="Verdana" pitchFamily="34" charset="0"/>
              </a:rPr>
              <a:t> </a:t>
            </a:r>
            <a:r>
              <a:rPr lang="el-GR" sz="1800" dirty="0" smtClean="0">
                <a:latin typeface="Verdana" pitchFamily="34" charset="0"/>
                <a:ea typeface="Verdana" pitchFamily="34" charset="0"/>
                <a:cs typeface="Verdana" pitchFamily="34" charset="0"/>
              </a:rPr>
              <a:t>δικαίου, οι οποίες όμως περιέχουν νομικό σφάλμα. </a:t>
            </a:r>
          </a:p>
          <a:p>
            <a:pPr algn="just">
              <a:buNone/>
            </a:pPr>
            <a:r>
              <a:rPr lang="el-GR" sz="1600" dirty="0" smtClean="0">
                <a:latin typeface="Verdana" pitchFamily="34" charset="0"/>
                <a:ea typeface="Verdana" pitchFamily="34" charset="0"/>
                <a:cs typeface="Verdana" pitchFamily="34" charset="0"/>
              </a:rPr>
              <a:t>     (π.χ. όταν οι αρχές του κ-μ εφαρμόζουν ορθά Κανονισμό της Ένωσης, ο οποίος έχει εκδοθεί από το Συμβούλιο κατά παράβαση της αρχής της ισότητας)</a:t>
            </a:r>
          </a:p>
          <a:p>
            <a:pPr algn="just">
              <a:buNone/>
            </a:pPr>
            <a:r>
              <a:rPr lang="el-GR" sz="1800" dirty="0" smtClean="0">
                <a:latin typeface="Verdana" pitchFamily="34" charset="0"/>
                <a:ea typeface="Verdana" pitchFamily="34" charset="0"/>
                <a:cs typeface="Verdana" pitchFamily="34" charset="0"/>
              </a:rPr>
              <a:t> 2. λόγω της εκ μέρους των αρχών των κ-μ εσφαλμένη εφαρμογή διατάξεως </a:t>
            </a:r>
            <a:r>
              <a:rPr lang="el-GR" sz="1800" dirty="0" err="1" smtClean="0">
                <a:latin typeface="Verdana" pitchFamily="34" charset="0"/>
                <a:ea typeface="Verdana" pitchFamily="34" charset="0"/>
                <a:cs typeface="Verdana" pitchFamily="34" charset="0"/>
              </a:rPr>
              <a:t>ενωσιακού</a:t>
            </a:r>
            <a:r>
              <a:rPr lang="el-GR" sz="1800" dirty="0" smtClean="0">
                <a:latin typeface="Verdana" pitchFamily="34" charset="0"/>
                <a:ea typeface="Verdana" pitchFamily="34" charset="0"/>
                <a:cs typeface="Verdana" pitchFamily="34" charset="0"/>
              </a:rPr>
              <a:t> δικαίου, η οποία έχει θεσπισθεί κατά τρόπο νομικά άψογο. </a:t>
            </a:r>
          </a:p>
          <a:p>
            <a:pPr algn="ctr">
              <a:buNone/>
            </a:pPr>
            <a:r>
              <a:rPr lang="el-GR" sz="1800" dirty="0" smtClean="0">
                <a:solidFill>
                  <a:srgbClr val="FF0000"/>
                </a:solidFill>
                <a:latin typeface="Verdana" pitchFamily="34" charset="0"/>
                <a:ea typeface="Verdana" pitchFamily="34" charset="0"/>
                <a:cs typeface="Verdana" pitchFamily="34" charset="0"/>
              </a:rPr>
              <a:t>     </a:t>
            </a:r>
            <a:r>
              <a:rPr lang="el-GR" sz="1800" b="1" dirty="0" smtClean="0">
                <a:solidFill>
                  <a:srgbClr val="FF0000"/>
                </a:solidFill>
                <a:latin typeface="Verdana" pitchFamily="34" charset="0"/>
                <a:ea typeface="Verdana" pitchFamily="34" charset="0"/>
                <a:cs typeface="Verdana" pitchFamily="34" charset="0"/>
              </a:rPr>
              <a:t>Και στις δύο περιπτώσεις το </a:t>
            </a:r>
            <a:r>
              <a:rPr lang="el-GR" sz="1800" b="1" dirty="0" err="1" smtClean="0">
                <a:solidFill>
                  <a:srgbClr val="FF0000"/>
                </a:solidFill>
                <a:latin typeface="Verdana" pitchFamily="34" charset="0"/>
                <a:ea typeface="Verdana" pitchFamily="34" charset="0"/>
                <a:cs typeface="Verdana" pitchFamily="34" charset="0"/>
              </a:rPr>
              <a:t>φ.π</a:t>
            </a:r>
            <a:r>
              <a:rPr lang="el-GR" sz="1800" b="1" dirty="0" smtClean="0">
                <a:solidFill>
                  <a:srgbClr val="FF0000"/>
                </a:solidFill>
                <a:latin typeface="Verdana" pitchFamily="34" charset="0"/>
                <a:ea typeface="Verdana" pitchFamily="34" charset="0"/>
                <a:cs typeface="Verdana" pitchFamily="34" charset="0"/>
              </a:rPr>
              <a:t>. και το </a:t>
            </a:r>
            <a:r>
              <a:rPr lang="el-GR" sz="1800" b="1" dirty="0" err="1" smtClean="0">
                <a:solidFill>
                  <a:srgbClr val="FF0000"/>
                </a:solidFill>
                <a:latin typeface="Verdana" pitchFamily="34" charset="0"/>
                <a:ea typeface="Verdana" pitchFamily="34" charset="0"/>
                <a:cs typeface="Verdana" pitchFamily="34" charset="0"/>
              </a:rPr>
              <a:t>ν.π</a:t>
            </a:r>
            <a:r>
              <a:rPr lang="el-GR" sz="1800" b="1" dirty="0" smtClean="0">
                <a:solidFill>
                  <a:srgbClr val="FF0000"/>
                </a:solidFill>
                <a:latin typeface="Verdana" pitchFamily="34" charset="0"/>
                <a:ea typeface="Verdana" pitchFamily="34" charset="0"/>
                <a:cs typeface="Verdana" pitchFamily="34" charset="0"/>
              </a:rPr>
              <a:t>. δεν έχει το δικαίωμα να προσφύγει ενώπιον του ΔΕΕ</a:t>
            </a:r>
          </a:p>
          <a:p>
            <a:pPr algn="just">
              <a:buNone/>
            </a:pPr>
            <a:r>
              <a:rPr lang="el-GR" sz="1800" dirty="0" smtClean="0">
                <a:latin typeface="Verdana" pitchFamily="34" charset="0"/>
                <a:ea typeface="Verdana" pitchFamily="34" charset="0"/>
                <a:cs typeface="Verdana" pitchFamily="34" charset="0"/>
              </a:rPr>
              <a:t> Στην πρώτη περίπτωση, διότι οι ιδιώτες δεν δύνανται, κατ’ αρχήν, σύμφωνα με το άρθρο 263, να ασκήσουν προσφυγή ακύρωσης κατά Κανονισμού, </a:t>
            </a:r>
          </a:p>
          <a:p>
            <a:pPr algn="just">
              <a:buNone/>
            </a:pPr>
            <a:r>
              <a:rPr lang="el-GR" sz="1800" dirty="0" smtClean="0">
                <a:latin typeface="Verdana" pitchFamily="34" charset="0"/>
                <a:ea typeface="Verdana" pitchFamily="34" charset="0"/>
                <a:cs typeface="Verdana" pitchFamily="34" charset="0"/>
              </a:rPr>
              <a:t>και στη δεύτερη, διότι οι πράξεις των αρχών των κ-μ δεν προσβάλλονται ενώπιον του ΔΕΕ, αλλά ενώπιον των εθνικών δικαστηρίων</a:t>
            </a:r>
            <a:r>
              <a:rPr lang="el-GR" sz="2000" dirty="0" smtClean="0">
                <a:latin typeface="Verdana" pitchFamily="34" charset="0"/>
                <a:ea typeface="Verdana" pitchFamily="34" charset="0"/>
                <a:cs typeface="Verdana" pitchFamily="34" charset="0"/>
              </a:rPr>
              <a:t>.</a:t>
            </a:r>
          </a:p>
          <a:p>
            <a:endParaRPr lang="el-GR" sz="2300" dirty="0">
              <a:latin typeface="Verdana" pitchFamily="34" charset="0"/>
              <a:ea typeface="Verdana" pitchFamily="34" charset="0"/>
              <a:cs typeface="Verdana" pitchFamily="34" charset="0"/>
            </a:endParaRPr>
          </a:p>
        </p:txBody>
      </p:sp>
      <p:sp>
        <p:nvSpPr>
          <p:cNvPr id="6" name="5 - Θέση αριθμού διαφάνειας"/>
          <p:cNvSpPr>
            <a:spLocks noGrp="1"/>
          </p:cNvSpPr>
          <p:nvPr>
            <p:ph type="sldNum" sz="quarter" idx="12"/>
          </p:nvPr>
        </p:nvSpPr>
        <p:spPr/>
        <p:txBody>
          <a:bodyPr/>
          <a:lstStyle/>
          <a:p>
            <a:fld id="{F92A9687-B9EF-43F5-BD71-D8475A64D3C3}" type="slidenum">
              <a:rPr lang="el-GR" smtClean="0"/>
              <a:pPr/>
              <a:t>15</a:t>
            </a:fld>
            <a:endParaRPr lang="el-G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500034" y="285728"/>
            <a:ext cx="8229600" cy="1143000"/>
          </a:xfrm>
        </p:spPr>
        <p:style>
          <a:lnRef idx="1">
            <a:schemeClr val="accent1"/>
          </a:lnRef>
          <a:fillRef idx="2">
            <a:schemeClr val="accent1"/>
          </a:fillRef>
          <a:effectRef idx="1">
            <a:schemeClr val="accent1"/>
          </a:effectRef>
          <a:fontRef idx="minor">
            <a:schemeClr val="dk1"/>
          </a:fontRef>
        </p:style>
        <p:txBody>
          <a:bodyPr>
            <a:normAutofit/>
          </a:bodyPr>
          <a:lstStyle/>
          <a:p>
            <a:r>
              <a:rPr lang="el-GR" sz="2600" b="1" i="1" dirty="0" smtClean="0">
                <a:latin typeface="Verdana" pitchFamily="34" charset="0"/>
                <a:ea typeface="Verdana" pitchFamily="34" charset="0"/>
                <a:cs typeface="Verdana" pitchFamily="34" charset="0"/>
              </a:rPr>
              <a:t>Κενά </a:t>
            </a:r>
            <a:r>
              <a:rPr lang="el-GR" sz="2600" b="1" i="1" dirty="0" smtClean="0">
                <a:latin typeface="Verdana" pitchFamily="34" charset="0"/>
                <a:ea typeface="Verdana" pitchFamily="34" charset="0"/>
                <a:cs typeface="Verdana" pitchFamily="34" charset="0"/>
              </a:rPr>
              <a:t>στη δικαστική προστασία των φυσικών και νομικών προσώπων</a:t>
            </a:r>
            <a:endParaRPr lang="el-GR" sz="2600" b="1" i="1" dirty="0">
              <a:latin typeface="Verdana" pitchFamily="34" charset="0"/>
              <a:ea typeface="Verdana" pitchFamily="34" charset="0"/>
              <a:cs typeface="Verdana" pitchFamily="34" charset="0"/>
            </a:endParaRPr>
          </a:p>
        </p:txBody>
      </p:sp>
      <p:sp>
        <p:nvSpPr>
          <p:cNvPr id="5" name="4 - Θέση περιεχομένου"/>
          <p:cNvSpPr>
            <a:spLocks noGrp="1"/>
          </p:cNvSpPr>
          <p:nvPr>
            <p:ph idx="1"/>
          </p:nvPr>
        </p:nvSpPr>
        <p:spPr>
          <a:xfrm>
            <a:off x="457200" y="1600200"/>
            <a:ext cx="8229600" cy="4997152"/>
          </a:xfrm>
        </p:spPr>
        <p:style>
          <a:lnRef idx="2">
            <a:schemeClr val="accent1"/>
          </a:lnRef>
          <a:fillRef idx="1">
            <a:schemeClr val="lt1"/>
          </a:fillRef>
          <a:effectRef idx="0">
            <a:schemeClr val="accent1"/>
          </a:effectRef>
          <a:fontRef idx="minor">
            <a:schemeClr val="dk1"/>
          </a:fontRef>
        </p:style>
        <p:txBody>
          <a:bodyPr>
            <a:normAutofit fontScale="77500" lnSpcReduction="20000"/>
          </a:bodyPr>
          <a:lstStyle/>
          <a:p>
            <a:pPr algn="just"/>
            <a:r>
              <a:rPr lang="el-GR" i="1" u="sng" dirty="0" smtClean="0">
                <a:latin typeface="Verdana" pitchFamily="34" charset="0"/>
                <a:ea typeface="Verdana" pitchFamily="34" charset="0"/>
                <a:cs typeface="Verdana" pitchFamily="34" charset="0"/>
              </a:rPr>
              <a:t>ένσταση </a:t>
            </a:r>
            <a:r>
              <a:rPr lang="el-GR" i="1" u="sng" dirty="0" smtClean="0">
                <a:latin typeface="Verdana" pitchFamily="34" charset="0"/>
                <a:ea typeface="Verdana" pitchFamily="34" charset="0"/>
                <a:cs typeface="Verdana" pitchFamily="34" charset="0"/>
              </a:rPr>
              <a:t>παρανομίας </a:t>
            </a:r>
            <a:r>
              <a:rPr lang="el-GR" dirty="0" smtClean="0">
                <a:latin typeface="Verdana" pitchFamily="34" charset="0"/>
                <a:ea typeface="Verdana" pitchFamily="34" charset="0"/>
                <a:cs typeface="Verdana" pitchFamily="34" charset="0"/>
              </a:rPr>
              <a:t>- απαιτεί την ύπαρξη </a:t>
            </a:r>
            <a:r>
              <a:rPr lang="el-GR" dirty="0" err="1" smtClean="0">
                <a:solidFill>
                  <a:srgbClr val="FF0000"/>
                </a:solidFill>
                <a:latin typeface="Verdana" pitchFamily="34" charset="0"/>
                <a:ea typeface="Verdana" pitchFamily="34" charset="0"/>
                <a:cs typeface="Verdana" pitchFamily="34" charset="0"/>
              </a:rPr>
              <a:t>ενωσιακού</a:t>
            </a:r>
            <a:r>
              <a:rPr lang="el-GR" dirty="0" smtClean="0">
                <a:latin typeface="Verdana" pitchFamily="34" charset="0"/>
                <a:ea typeface="Verdana" pitchFamily="34" charset="0"/>
                <a:cs typeface="Verdana" pitchFamily="34" charset="0"/>
              </a:rPr>
              <a:t> εκτελεστικού μέτρου, το οποίο το </a:t>
            </a:r>
            <a:r>
              <a:rPr lang="el-GR" dirty="0" err="1" smtClean="0">
                <a:latin typeface="Verdana" pitchFamily="34" charset="0"/>
                <a:ea typeface="Verdana" pitchFamily="34" charset="0"/>
                <a:cs typeface="Verdana" pitchFamily="34" charset="0"/>
              </a:rPr>
              <a:t>φ.π</a:t>
            </a:r>
            <a:r>
              <a:rPr lang="el-GR" dirty="0" smtClean="0">
                <a:latin typeface="Verdana" pitchFamily="34" charset="0"/>
                <a:ea typeface="Verdana" pitchFamily="34" charset="0"/>
                <a:cs typeface="Verdana" pitchFamily="34" charset="0"/>
              </a:rPr>
              <a:t>. ή </a:t>
            </a:r>
            <a:r>
              <a:rPr lang="el-GR" dirty="0" err="1" smtClean="0">
                <a:latin typeface="Verdana" pitchFamily="34" charset="0"/>
                <a:ea typeface="Verdana" pitchFamily="34" charset="0"/>
                <a:cs typeface="Verdana" pitchFamily="34" charset="0"/>
              </a:rPr>
              <a:t>ν.π</a:t>
            </a:r>
            <a:r>
              <a:rPr lang="el-GR" dirty="0" smtClean="0">
                <a:latin typeface="Verdana" pitchFamily="34" charset="0"/>
                <a:ea typeface="Verdana" pitchFamily="34" charset="0"/>
                <a:cs typeface="Verdana" pitchFamily="34" charset="0"/>
              </a:rPr>
              <a:t>. θα προσβάλει ενώπιον του ΓΔΕΕ και στη δίκη θα επικαλεσθεί το ανεφάρμοστο της </a:t>
            </a:r>
            <a:r>
              <a:rPr lang="el-GR" dirty="0" err="1" smtClean="0">
                <a:latin typeface="Verdana" pitchFamily="34" charset="0"/>
                <a:ea typeface="Verdana" pitchFamily="34" charset="0"/>
                <a:cs typeface="Verdana" pitchFamily="34" charset="0"/>
              </a:rPr>
              <a:t>ενωσιακής</a:t>
            </a:r>
            <a:r>
              <a:rPr lang="el-GR" dirty="0" smtClean="0">
                <a:latin typeface="Verdana" pitchFamily="34" charset="0"/>
                <a:ea typeface="Verdana" pitchFamily="34" charset="0"/>
                <a:cs typeface="Verdana" pitchFamily="34" charset="0"/>
              </a:rPr>
              <a:t> πράξης γενικής ισχύος. </a:t>
            </a:r>
          </a:p>
          <a:p>
            <a:pPr algn="just"/>
            <a:r>
              <a:rPr lang="el-GR" dirty="0" smtClean="0">
                <a:latin typeface="Verdana" pitchFamily="34" charset="0"/>
                <a:ea typeface="Verdana" pitchFamily="34" charset="0"/>
                <a:cs typeface="Verdana" pitchFamily="34" charset="0"/>
              </a:rPr>
              <a:t> </a:t>
            </a:r>
            <a:r>
              <a:rPr lang="el-GR" i="1" u="sng" dirty="0" smtClean="0">
                <a:latin typeface="Verdana" pitchFamily="34" charset="0"/>
                <a:ea typeface="Verdana" pitchFamily="34" charset="0"/>
                <a:cs typeface="Verdana" pitchFamily="34" charset="0"/>
              </a:rPr>
              <a:t>προδικαστική </a:t>
            </a:r>
            <a:r>
              <a:rPr lang="el-GR" i="1" u="sng" dirty="0" smtClean="0">
                <a:latin typeface="Verdana" pitchFamily="34" charset="0"/>
                <a:ea typeface="Verdana" pitchFamily="34" charset="0"/>
                <a:cs typeface="Verdana" pitchFamily="34" charset="0"/>
              </a:rPr>
              <a:t>παραπομπή </a:t>
            </a:r>
            <a:r>
              <a:rPr lang="el-GR" dirty="0" smtClean="0">
                <a:latin typeface="Verdana" pitchFamily="34" charset="0"/>
                <a:ea typeface="Verdana" pitchFamily="34" charset="0"/>
                <a:cs typeface="Verdana" pitchFamily="34" charset="0"/>
              </a:rPr>
              <a:t>– απαιτεί την ύπαρξη </a:t>
            </a:r>
            <a:r>
              <a:rPr lang="el-GR" dirty="0" smtClean="0">
                <a:solidFill>
                  <a:srgbClr val="FF0000"/>
                </a:solidFill>
                <a:latin typeface="Verdana" pitchFamily="34" charset="0"/>
                <a:ea typeface="Verdana" pitchFamily="34" charset="0"/>
                <a:cs typeface="Verdana" pitchFamily="34" charset="0"/>
              </a:rPr>
              <a:t>εθνικού</a:t>
            </a:r>
            <a:r>
              <a:rPr lang="el-GR" dirty="0" smtClean="0">
                <a:latin typeface="Verdana" pitchFamily="34" charset="0"/>
                <a:ea typeface="Verdana" pitchFamily="34" charset="0"/>
                <a:cs typeface="Verdana" pitchFamily="34" charset="0"/>
              </a:rPr>
              <a:t> εκτελεστικού μέτρου, που το </a:t>
            </a:r>
            <a:r>
              <a:rPr lang="el-GR" dirty="0" err="1" smtClean="0">
                <a:latin typeface="Verdana" pitchFamily="34" charset="0"/>
                <a:ea typeface="Verdana" pitchFamily="34" charset="0"/>
                <a:cs typeface="Verdana" pitchFamily="34" charset="0"/>
              </a:rPr>
              <a:t>φ.π</a:t>
            </a:r>
            <a:r>
              <a:rPr lang="el-GR" dirty="0" smtClean="0">
                <a:latin typeface="Verdana" pitchFamily="34" charset="0"/>
                <a:ea typeface="Verdana" pitchFamily="34" charset="0"/>
                <a:cs typeface="Verdana" pitchFamily="34" charset="0"/>
              </a:rPr>
              <a:t>. ή το </a:t>
            </a:r>
            <a:r>
              <a:rPr lang="el-GR" dirty="0" err="1" smtClean="0">
                <a:latin typeface="Verdana" pitchFamily="34" charset="0"/>
                <a:ea typeface="Verdana" pitchFamily="34" charset="0"/>
                <a:cs typeface="Verdana" pitchFamily="34" charset="0"/>
              </a:rPr>
              <a:t>ν.π</a:t>
            </a:r>
            <a:r>
              <a:rPr lang="el-GR" dirty="0" smtClean="0">
                <a:latin typeface="Verdana" pitchFamily="34" charset="0"/>
                <a:ea typeface="Verdana" pitchFamily="34" charset="0"/>
                <a:cs typeface="Verdana" pitchFamily="34" charset="0"/>
              </a:rPr>
              <a:t>. θα προσβάλει ενώπιον του εθνικού δικαστηρίου και στο πλαίσιο της εθνικής δίκης θα ζητήσει από τον δικαστή (που άλλοτε υποχρεούται και άλλοτε δικαιούται) να αποστείλει προδικαστικό ερώτημα στο ΔΕΕ.</a:t>
            </a:r>
          </a:p>
          <a:p>
            <a:pPr algn="just">
              <a:buNone/>
            </a:pPr>
            <a:endParaRPr lang="el-GR" dirty="0" smtClean="0">
              <a:latin typeface="Verdana" pitchFamily="34" charset="0"/>
              <a:ea typeface="Verdana" pitchFamily="34" charset="0"/>
              <a:cs typeface="Verdana" pitchFamily="34" charset="0"/>
            </a:endParaRPr>
          </a:p>
          <a:p>
            <a:pPr algn="ctr">
              <a:buNone/>
            </a:pPr>
            <a:r>
              <a:rPr lang="el-GR" b="1" dirty="0" smtClean="0">
                <a:latin typeface="Verdana" pitchFamily="34" charset="0"/>
                <a:ea typeface="Verdana" pitchFamily="34" charset="0"/>
                <a:cs typeface="Verdana" pitchFamily="34" charset="0"/>
              </a:rPr>
              <a:t>     ΑΡΑ: </a:t>
            </a:r>
            <a:r>
              <a:rPr lang="el-GR" dirty="0" smtClean="0">
                <a:latin typeface="Verdana" pitchFamily="34" charset="0"/>
                <a:ea typeface="Verdana" pitchFamily="34" charset="0"/>
                <a:cs typeface="Verdana" pitchFamily="34" charset="0"/>
              </a:rPr>
              <a:t>αν δεν υπάρχει εκτελεστικό μέτρο, είτε εθνικό, είτε </a:t>
            </a:r>
            <a:r>
              <a:rPr lang="el-GR" dirty="0" err="1" smtClean="0">
                <a:latin typeface="Verdana" pitchFamily="34" charset="0"/>
                <a:ea typeface="Verdana" pitchFamily="34" charset="0"/>
                <a:cs typeface="Verdana" pitchFamily="34" charset="0"/>
              </a:rPr>
              <a:t>ενωσιακό</a:t>
            </a:r>
            <a:r>
              <a:rPr lang="el-GR" dirty="0" smtClean="0">
                <a:latin typeface="Verdana" pitchFamily="34" charset="0"/>
                <a:ea typeface="Verdana" pitchFamily="34" charset="0"/>
                <a:cs typeface="Verdana" pitchFamily="34" charset="0"/>
              </a:rPr>
              <a:t>, της πράξης γενικής εφαρμογής της ΕΕ, τότε δεν θα υπάρχει βάση προσφυγής ενώπιον των </a:t>
            </a:r>
            <a:r>
              <a:rPr lang="el-GR" dirty="0" err="1" smtClean="0">
                <a:latin typeface="Verdana" pitchFamily="34" charset="0"/>
                <a:ea typeface="Verdana" pitchFamily="34" charset="0"/>
                <a:cs typeface="Verdana" pitchFamily="34" charset="0"/>
              </a:rPr>
              <a:t>ενωσιακών</a:t>
            </a:r>
            <a:r>
              <a:rPr lang="el-GR" dirty="0" smtClean="0">
                <a:latin typeface="Verdana" pitchFamily="34" charset="0"/>
                <a:ea typeface="Verdana" pitchFamily="34" charset="0"/>
                <a:cs typeface="Verdana" pitchFamily="34" charset="0"/>
              </a:rPr>
              <a:t> ή των εθνικών δικαστηρίων και το </a:t>
            </a:r>
            <a:r>
              <a:rPr lang="el-GR" dirty="0" err="1" smtClean="0">
                <a:latin typeface="Verdana" pitchFamily="34" charset="0"/>
                <a:ea typeface="Verdana" pitchFamily="34" charset="0"/>
                <a:cs typeface="Verdana" pitchFamily="34" charset="0"/>
              </a:rPr>
              <a:t>φ.π</a:t>
            </a:r>
            <a:r>
              <a:rPr lang="el-GR" dirty="0" smtClean="0">
                <a:latin typeface="Verdana" pitchFamily="34" charset="0"/>
                <a:ea typeface="Verdana" pitchFamily="34" charset="0"/>
                <a:cs typeface="Verdana" pitchFamily="34" charset="0"/>
              </a:rPr>
              <a:t>. ή </a:t>
            </a:r>
            <a:r>
              <a:rPr lang="el-GR" dirty="0" err="1" smtClean="0">
                <a:latin typeface="Verdana" pitchFamily="34" charset="0"/>
                <a:ea typeface="Verdana" pitchFamily="34" charset="0"/>
                <a:cs typeface="Verdana" pitchFamily="34" charset="0"/>
              </a:rPr>
              <a:t>ν.π</a:t>
            </a:r>
            <a:r>
              <a:rPr lang="el-GR" dirty="0" smtClean="0">
                <a:latin typeface="Verdana" pitchFamily="34" charset="0"/>
                <a:ea typeface="Verdana" pitchFamily="34" charset="0"/>
                <a:cs typeface="Verdana" pitchFamily="34" charset="0"/>
              </a:rPr>
              <a:t>. δεν θα  μπορεί να προσβάλει τη νομιμότητα της πράξης </a:t>
            </a:r>
            <a:endParaRPr lang="el-GR" dirty="0" smtClean="0">
              <a:latin typeface="Verdana" pitchFamily="34" charset="0"/>
              <a:ea typeface="Verdana" pitchFamily="34" charset="0"/>
              <a:cs typeface="Verdana" pitchFamily="34" charset="0"/>
            </a:endParaRPr>
          </a:p>
          <a:p>
            <a:pPr algn="ctr">
              <a:buNone/>
            </a:pPr>
            <a:endParaRPr lang="el-GR" dirty="0" smtClean="0">
              <a:latin typeface="Verdana" pitchFamily="34" charset="0"/>
              <a:ea typeface="Verdana" pitchFamily="34" charset="0"/>
              <a:cs typeface="Verdana" pitchFamily="34" charset="0"/>
            </a:endParaRPr>
          </a:p>
          <a:p>
            <a:pPr algn="ctr">
              <a:buNone/>
            </a:pPr>
            <a:r>
              <a:rPr lang="el-GR" b="1" dirty="0" smtClean="0">
                <a:latin typeface="Verdana" pitchFamily="34" charset="0"/>
                <a:ea typeface="Verdana" pitchFamily="34" charset="0"/>
                <a:cs typeface="Verdana" pitchFamily="34" charset="0"/>
              </a:rPr>
              <a:t>ΚΕΝΟ δικαστικής προστασίας</a:t>
            </a:r>
          </a:p>
          <a:p>
            <a:pPr algn="just">
              <a:buNone/>
            </a:pPr>
            <a:endParaRPr lang="el-GR" dirty="0" smtClean="0">
              <a:latin typeface="Verdana" pitchFamily="34" charset="0"/>
              <a:ea typeface="Verdana" pitchFamily="34" charset="0"/>
              <a:cs typeface="Verdana" pitchFamily="34" charset="0"/>
            </a:endParaRPr>
          </a:p>
          <a:p>
            <a:pPr>
              <a:buNone/>
            </a:pPr>
            <a:endParaRPr lang="el-GR" dirty="0">
              <a:latin typeface="Verdana" pitchFamily="34" charset="0"/>
              <a:ea typeface="Verdana" pitchFamily="34" charset="0"/>
              <a:cs typeface="Verdana" pitchFamily="34" charset="0"/>
            </a:endParaRPr>
          </a:p>
        </p:txBody>
      </p:sp>
      <p:sp>
        <p:nvSpPr>
          <p:cNvPr id="6" name="5 - Θέση αριθμού διαφάνειας"/>
          <p:cNvSpPr>
            <a:spLocks noGrp="1"/>
          </p:cNvSpPr>
          <p:nvPr>
            <p:ph type="sldNum" sz="quarter" idx="12"/>
          </p:nvPr>
        </p:nvSpPr>
        <p:spPr/>
        <p:txBody>
          <a:bodyPr/>
          <a:lstStyle/>
          <a:p>
            <a:fld id="{F92A9687-B9EF-43F5-BD71-D8475A64D3C3}" type="slidenum">
              <a:rPr lang="el-GR" smtClean="0"/>
              <a:pPr/>
              <a:t>16</a:t>
            </a:fld>
            <a:endParaRPr lang="el-G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Autofit/>
          </a:bodyPr>
          <a:lstStyle/>
          <a:p>
            <a:pPr algn="just"/>
            <a:r>
              <a:rPr lang="el-GR" sz="2800" b="1" i="1" dirty="0" smtClean="0">
                <a:latin typeface="Verdana" pitchFamily="34" charset="0"/>
                <a:ea typeface="Verdana" pitchFamily="34" charset="0"/>
                <a:cs typeface="Verdana" pitchFamily="34" charset="0"/>
              </a:rPr>
              <a:t>ΧΘΔΕΕ – ά. 47 δικαίωμα αποτελεσματικής δικαστικής προστασίας</a:t>
            </a:r>
            <a:endParaRPr lang="el-GR" sz="2800" b="1" i="1" dirty="0">
              <a:latin typeface="Verdana" pitchFamily="34" charset="0"/>
              <a:ea typeface="Verdana" pitchFamily="34" charset="0"/>
              <a:cs typeface="Verdana" pitchFamily="34" charset="0"/>
            </a:endParaRPr>
          </a:p>
        </p:txBody>
      </p:sp>
      <p:sp>
        <p:nvSpPr>
          <p:cNvPr id="5" name="4 - Θέση περιεχομένου"/>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pPr>
              <a:buNone/>
            </a:pPr>
            <a:r>
              <a:rPr lang="el-GR" b="1" i="1" dirty="0" smtClean="0">
                <a:latin typeface="Verdana" pitchFamily="34" charset="0"/>
                <a:ea typeface="Verdana" pitchFamily="34" charset="0"/>
                <a:cs typeface="Verdana" pitchFamily="34" charset="0"/>
              </a:rPr>
              <a:t>Ζήτημα: </a:t>
            </a:r>
          </a:p>
          <a:p>
            <a:pPr>
              <a:buNone/>
            </a:pPr>
            <a:r>
              <a:rPr lang="el-GR" dirty="0" smtClean="0">
                <a:latin typeface="Verdana" pitchFamily="34" charset="0"/>
                <a:ea typeface="Verdana" pitchFamily="34" charset="0"/>
                <a:cs typeface="Verdana" pitchFamily="34" charset="0"/>
              </a:rPr>
              <a:t>     απαιτείται ειδικό ένδικο βοήθημα</a:t>
            </a:r>
          </a:p>
          <a:p>
            <a:pPr algn="ctr">
              <a:buNone/>
            </a:pPr>
            <a:r>
              <a:rPr lang="el-GR" dirty="0" smtClean="0">
                <a:latin typeface="Verdana" pitchFamily="34" charset="0"/>
                <a:ea typeface="Verdana" pitchFamily="34" charset="0"/>
                <a:cs typeface="Verdana" pitchFamily="34" charset="0"/>
              </a:rPr>
              <a:t> ή</a:t>
            </a:r>
          </a:p>
          <a:p>
            <a:pPr algn="just">
              <a:buNone/>
            </a:pPr>
            <a:r>
              <a:rPr lang="el-GR" dirty="0" smtClean="0">
                <a:latin typeface="Verdana" pitchFamily="34" charset="0"/>
                <a:ea typeface="Verdana" pitchFamily="34" charset="0"/>
                <a:cs typeface="Verdana" pitchFamily="34" charset="0"/>
              </a:rPr>
              <a:t>   επαρκούν τα διαθέσιμα μέσα δικαστικής προστασίας με τροποποίηση των σχετικών διατάξεων των Συνθηκών;</a:t>
            </a:r>
          </a:p>
          <a:p>
            <a:pPr algn="just">
              <a:buNone/>
            </a:pPr>
            <a:endParaRPr lang="el-GR" dirty="0" smtClean="0">
              <a:latin typeface="Verdana" pitchFamily="34" charset="0"/>
              <a:ea typeface="Verdana" pitchFamily="34" charset="0"/>
              <a:cs typeface="Verdana" pitchFamily="34" charset="0"/>
            </a:endParaRPr>
          </a:p>
          <a:p>
            <a:pPr algn="just">
              <a:buNone/>
            </a:pPr>
            <a:r>
              <a:rPr lang="el-GR" dirty="0" smtClean="0">
                <a:latin typeface="Verdana" pitchFamily="34" charset="0"/>
                <a:ea typeface="Verdana" pitchFamily="34" charset="0"/>
                <a:cs typeface="Verdana" pitchFamily="34" charset="0"/>
              </a:rPr>
              <a:t>    Τελικά, ά. 263 παρ. 4 : </a:t>
            </a:r>
            <a:r>
              <a:rPr lang="el-GR" i="1" dirty="0" smtClean="0">
                <a:latin typeface="Verdana" pitchFamily="34" charset="0"/>
                <a:ea typeface="Verdana" pitchFamily="34" charset="0"/>
                <a:cs typeface="Verdana" pitchFamily="34" charset="0"/>
              </a:rPr>
              <a:t>«και κατά των κανονιστικών πράξεων που το αφορούν άμεσα χωρίς να περιλαμβάνουν εκτελεστικά μέτρα»</a:t>
            </a:r>
            <a:endParaRPr lang="el-GR" i="1" dirty="0">
              <a:latin typeface="Verdana" pitchFamily="34" charset="0"/>
              <a:ea typeface="Verdana" pitchFamily="34" charset="0"/>
              <a:cs typeface="Verdana" pitchFamily="34" charset="0"/>
            </a:endParaRPr>
          </a:p>
        </p:txBody>
      </p:sp>
      <p:sp>
        <p:nvSpPr>
          <p:cNvPr id="6" name="5 - Θέση αριθμού διαφάνειας"/>
          <p:cNvSpPr>
            <a:spLocks noGrp="1"/>
          </p:cNvSpPr>
          <p:nvPr>
            <p:ph type="sldNum" sz="quarter" idx="12"/>
          </p:nvPr>
        </p:nvSpPr>
        <p:spPr/>
        <p:txBody>
          <a:bodyPr/>
          <a:lstStyle/>
          <a:p>
            <a:fld id="{F92A9687-B9EF-43F5-BD71-D8475A64D3C3}" type="slidenum">
              <a:rPr lang="el-GR" smtClean="0"/>
              <a:pPr/>
              <a:t>17</a:t>
            </a:fld>
            <a:endParaRPr lang="el-G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57200" y="357166"/>
            <a:ext cx="8229600" cy="1060472"/>
          </a:xfrm>
        </p:spPr>
        <p:style>
          <a:lnRef idx="2">
            <a:schemeClr val="accent2"/>
          </a:lnRef>
          <a:fillRef idx="1">
            <a:schemeClr val="lt1"/>
          </a:fillRef>
          <a:effectRef idx="0">
            <a:schemeClr val="accent2"/>
          </a:effectRef>
          <a:fontRef idx="minor">
            <a:schemeClr val="dk1"/>
          </a:fontRef>
        </p:style>
        <p:txBody>
          <a:bodyPr>
            <a:normAutofit fontScale="90000"/>
          </a:bodyPr>
          <a:lstStyle/>
          <a:p>
            <a:r>
              <a:rPr lang="el-GR" sz="2000" dirty="0" smtClean="0">
                <a:latin typeface="Verdana" pitchFamily="34" charset="0"/>
                <a:ea typeface="Verdana" pitchFamily="34" charset="0"/>
                <a:cs typeface="Verdana" pitchFamily="34" charset="0"/>
              </a:rPr>
              <a:t/>
            </a:r>
            <a:br>
              <a:rPr lang="el-GR" sz="2000" dirty="0" smtClean="0">
                <a:latin typeface="Verdana" pitchFamily="34" charset="0"/>
                <a:ea typeface="Verdana" pitchFamily="34" charset="0"/>
                <a:cs typeface="Verdana" pitchFamily="34" charset="0"/>
              </a:rPr>
            </a:br>
            <a:r>
              <a:rPr lang="el-GR" sz="3200" b="1" i="1" dirty="0" smtClean="0">
                <a:latin typeface="Verdana" pitchFamily="34" charset="0"/>
                <a:ea typeface="Verdana" pitchFamily="34" charset="0"/>
                <a:cs typeface="Verdana" pitchFamily="34" charset="0"/>
              </a:rPr>
              <a:t>α. </a:t>
            </a:r>
            <a:r>
              <a:rPr lang="el-GR" sz="3200" b="1" i="1" dirty="0" err="1" smtClean="0">
                <a:latin typeface="Verdana" pitchFamily="34" charset="0"/>
                <a:ea typeface="Verdana" pitchFamily="34" charset="0"/>
                <a:cs typeface="Verdana" pitchFamily="34" charset="0"/>
              </a:rPr>
              <a:t>Unión</a:t>
            </a:r>
            <a:r>
              <a:rPr lang="el-GR" sz="3200" b="1" i="1" dirty="0" smtClean="0">
                <a:latin typeface="Verdana" pitchFamily="34" charset="0"/>
                <a:ea typeface="Verdana" pitchFamily="34" charset="0"/>
                <a:cs typeface="Verdana" pitchFamily="34" charset="0"/>
              </a:rPr>
              <a:t> </a:t>
            </a:r>
            <a:r>
              <a:rPr lang="el-GR" sz="3200" b="1" i="1" dirty="0" err="1" smtClean="0">
                <a:latin typeface="Verdana" pitchFamily="34" charset="0"/>
                <a:ea typeface="Verdana" pitchFamily="34" charset="0"/>
                <a:cs typeface="Verdana" pitchFamily="34" charset="0"/>
              </a:rPr>
              <a:t>de</a:t>
            </a:r>
            <a:r>
              <a:rPr lang="el-GR" sz="3200" b="1" i="1" dirty="0" smtClean="0">
                <a:latin typeface="Verdana" pitchFamily="34" charset="0"/>
                <a:ea typeface="Verdana" pitchFamily="34" charset="0"/>
                <a:cs typeface="Verdana" pitchFamily="34" charset="0"/>
              </a:rPr>
              <a:t> </a:t>
            </a:r>
            <a:r>
              <a:rPr lang="el-GR" sz="3200" b="1" i="1" dirty="0" err="1" smtClean="0">
                <a:latin typeface="Verdana" pitchFamily="34" charset="0"/>
                <a:ea typeface="Verdana" pitchFamily="34" charset="0"/>
                <a:cs typeface="Verdana" pitchFamily="34" charset="0"/>
              </a:rPr>
              <a:t>Pequeños</a:t>
            </a:r>
            <a:r>
              <a:rPr lang="el-GR" sz="3200" b="1" i="1" dirty="0" smtClean="0">
                <a:latin typeface="Verdana" pitchFamily="34" charset="0"/>
                <a:ea typeface="Verdana" pitchFamily="34" charset="0"/>
                <a:cs typeface="Verdana" pitchFamily="34" charset="0"/>
              </a:rPr>
              <a:t> </a:t>
            </a:r>
            <a:r>
              <a:rPr lang="el-GR" sz="3200" b="1" i="1" dirty="0" err="1" smtClean="0">
                <a:latin typeface="Verdana" pitchFamily="34" charset="0"/>
                <a:ea typeface="Verdana" pitchFamily="34" charset="0"/>
                <a:cs typeface="Verdana" pitchFamily="34" charset="0"/>
              </a:rPr>
              <a:t>Agricultores</a:t>
            </a:r>
            <a:r>
              <a:rPr lang="el-GR" sz="3200" b="1" i="1" dirty="0" smtClean="0">
                <a:latin typeface="Verdana" pitchFamily="34" charset="0"/>
                <a:ea typeface="Verdana" pitchFamily="34" charset="0"/>
                <a:cs typeface="Verdana" pitchFamily="34" charset="0"/>
              </a:rPr>
              <a:t> </a:t>
            </a:r>
            <a:r>
              <a:rPr lang="el-GR" sz="3200" b="1" dirty="0" smtClean="0">
                <a:latin typeface="Verdana" pitchFamily="34" charset="0"/>
                <a:ea typeface="Verdana" pitchFamily="34" charset="0"/>
                <a:cs typeface="Verdana" pitchFamily="34" charset="0"/>
              </a:rPr>
              <a:t>και </a:t>
            </a:r>
            <a:br>
              <a:rPr lang="el-GR" sz="3200" b="1" dirty="0" smtClean="0">
                <a:latin typeface="Verdana" pitchFamily="34" charset="0"/>
                <a:ea typeface="Verdana" pitchFamily="34" charset="0"/>
                <a:cs typeface="Verdana" pitchFamily="34" charset="0"/>
              </a:rPr>
            </a:br>
            <a:r>
              <a:rPr lang="el-GR" sz="3200" b="1" dirty="0" smtClean="0">
                <a:latin typeface="Verdana" pitchFamily="34" charset="0"/>
                <a:ea typeface="Verdana" pitchFamily="34" charset="0"/>
                <a:cs typeface="Verdana" pitchFamily="34" charset="0"/>
              </a:rPr>
              <a:t>β. </a:t>
            </a:r>
            <a:r>
              <a:rPr lang="el-GR" sz="3200" b="1" i="1" dirty="0" err="1" smtClean="0">
                <a:latin typeface="Verdana" pitchFamily="34" charset="0"/>
                <a:ea typeface="Verdana" pitchFamily="34" charset="0"/>
                <a:cs typeface="Verdana" pitchFamily="34" charset="0"/>
              </a:rPr>
              <a:t>Jégo</a:t>
            </a:r>
            <a:r>
              <a:rPr lang="el-GR" sz="3200" b="1" i="1" dirty="0" smtClean="0">
                <a:latin typeface="Verdana" pitchFamily="34" charset="0"/>
                <a:ea typeface="Verdana" pitchFamily="34" charset="0"/>
                <a:cs typeface="Verdana" pitchFamily="34" charset="0"/>
              </a:rPr>
              <a:t>-</a:t>
            </a:r>
            <a:r>
              <a:rPr lang="el-GR" sz="3200" b="1" i="1" dirty="0" err="1" smtClean="0">
                <a:latin typeface="Verdana" pitchFamily="34" charset="0"/>
                <a:ea typeface="Verdana" pitchFamily="34" charset="0"/>
                <a:cs typeface="Verdana" pitchFamily="34" charset="0"/>
              </a:rPr>
              <a:t>Quéré</a:t>
            </a:r>
            <a:endParaRPr lang="el-GR" sz="3200" dirty="0">
              <a:latin typeface="Verdana" pitchFamily="34" charset="0"/>
              <a:ea typeface="Verdana" pitchFamily="34" charset="0"/>
              <a:cs typeface="Verdana" pitchFamily="34" charset="0"/>
            </a:endParaRPr>
          </a:p>
        </p:txBody>
      </p:sp>
      <p:sp>
        <p:nvSpPr>
          <p:cNvPr id="5" name="4 - Θέση περιεχομένου"/>
          <p:cNvSpPr>
            <a:spLocks noGrp="1"/>
          </p:cNvSpPr>
          <p:nvPr>
            <p:ph idx="1"/>
          </p:nvPr>
        </p:nvSpPr>
        <p:spPr>
          <a:xfrm>
            <a:off x="457200" y="1600200"/>
            <a:ext cx="8229600" cy="4997152"/>
          </a:xfrm>
        </p:spPr>
        <p:style>
          <a:lnRef idx="2">
            <a:schemeClr val="accent1"/>
          </a:lnRef>
          <a:fillRef idx="1">
            <a:schemeClr val="lt1"/>
          </a:fillRef>
          <a:effectRef idx="0">
            <a:schemeClr val="accent1"/>
          </a:effectRef>
          <a:fontRef idx="minor">
            <a:schemeClr val="dk1"/>
          </a:fontRef>
        </p:style>
        <p:txBody>
          <a:bodyPr>
            <a:noAutofit/>
          </a:bodyPr>
          <a:lstStyle/>
          <a:p>
            <a:pPr algn="just"/>
            <a:r>
              <a:rPr lang="el-GR" sz="3000" dirty="0" smtClean="0">
                <a:latin typeface="Verdana" pitchFamily="34" charset="0"/>
                <a:ea typeface="Verdana" pitchFamily="34" charset="0"/>
                <a:cs typeface="Verdana" pitchFamily="34" charset="0"/>
              </a:rPr>
              <a:t>Υποθέσεις που αμφισβήτησαν ευθέως την ορθότητα των παραδοσιακών κριτηρίων ερμηνείας της έννοιας </a:t>
            </a:r>
            <a:r>
              <a:rPr lang="el-GR" sz="3000" i="1" dirty="0" smtClean="0">
                <a:latin typeface="Verdana" pitchFamily="34" charset="0"/>
                <a:ea typeface="Verdana" pitchFamily="34" charset="0"/>
                <a:cs typeface="Verdana" pitchFamily="34" charset="0"/>
              </a:rPr>
              <a:t>«πράξη που αφορά ατομικά»</a:t>
            </a:r>
            <a:r>
              <a:rPr lang="el-GR" sz="3000" dirty="0" smtClean="0">
                <a:latin typeface="Verdana" pitchFamily="34" charset="0"/>
                <a:ea typeface="Verdana" pitchFamily="34" charset="0"/>
                <a:cs typeface="Verdana" pitchFamily="34" charset="0"/>
              </a:rPr>
              <a:t>. </a:t>
            </a:r>
          </a:p>
          <a:p>
            <a:pPr algn="just"/>
            <a:endParaRPr lang="el-GR" sz="3000" dirty="0" smtClean="0">
              <a:latin typeface="Verdana" pitchFamily="34" charset="0"/>
              <a:ea typeface="Verdana" pitchFamily="34" charset="0"/>
              <a:cs typeface="Verdana" pitchFamily="34" charset="0"/>
            </a:endParaRPr>
          </a:p>
          <a:p>
            <a:pPr algn="just"/>
            <a:r>
              <a:rPr lang="el-GR" sz="3000" b="1" dirty="0" smtClean="0">
                <a:solidFill>
                  <a:schemeClr val="tx1"/>
                </a:solidFill>
                <a:latin typeface="Verdana" pitchFamily="34" charset="0"/>
                <a:ea typeface="Verdana" pitchFamily="34" charset="0"/>
                <a:cs typeface="Verdana" pitchFamily="34" charset="0"/>
              </a:rPr>
              <a:t>ΔΕΕ: </a:t>
            </a:r>
            <a:r>
              <a:rPr lang="el-GR" sz="3000" dirty="0" smtClean="0">
                <a:solidFill>
                  <a:srgbClr val="FF0000"/>
                </a:solidFill>
                <a:latin typeface="Verdana" pitchFamily="34" charset="0"/>
                <a:ea typeface="Verdana" pitchFamily="34" charset="0"/>
                <a:cs typeface="Verdana" pitchFamily="34" charset="0"/>
              </a:rPr>
              <a:t>απαράδεκτες</a:t>
            </a:r>
            <a:r>
              <a:rPr lang="el-GR" sz="3000" dirty="0" smtClean="0">
                <a:latin typeface="Verdana" pitchFamily="34" charset="0"/>
                <a:ea typeface="Verdana" pitchFamily="34" charset="0"/>
                <a:cs typeface="Verdana" pitchFamily="34" charset="0"/>
              </a:rPr>
              <a:t> δύο προσφυγές ακυρώσεως Κανονισμών επειδή οι αντίστοιχοι προσφεύγοντες δεν πληρούσαν την προϋπόθεση της </a:t>
            </a:r>
            <a:r>
              <a:rPr lang="el-GR" sz="3000" smtClean="0">
                <a:solidFill>
                  <a:srgbClr val="FF0000"/>
                </a:solidFill>
                <a:latin typeface="Verdana" pitchFamily="34" charset="0"/>
                <a:ea typeface="Verdana" pitchFamily="34" charset="0"/>
                <a:cs typeface="Verdana" pitchFamily="34" charset="0"/>
              </a:rPr>
              <a:t>ατομικής προσβολής</a:t>
            </a:r>
            <a:endParaRPr lang="el-GR" sz="3000" dirty="0" smtClean="0">
              <a:latin typeface="Verdana" pitchFamily="34" charset="0"/>
              <a:ea typeface="Verdana" pitchFamily="34" charset="0"/>
              <a:cs typeface="Verdana" pitchFamily="34" charset="0"/>
            </a:endParaRPr>
          </a:p>
        </p:txBody>
      </p:sp>
      <p:sp>
        <p:nvSpPr>
          <p:cNvPr id="6" name="5 - Θέση αριθμού διαφάνειας"/>
          <p:cNvSpPr>
            <a:spLocks noGrp="1"/>
          </p:cNvSpPr>
          <p:nvPr>
            <p:ph type="sldNum" sz="quarter" idx="12"/>
          </p:nvPr>
        </p:nvSpPr>
        <p:spPr/>
        <p:txBody>
          <a:bodyPr/>
          <a:lstStyle/>
          <a:p>
            <a:fld id="{F92A9687-B9EF-43F5-BD71-D8475A64D3C3}" type="slidenum">
              <a:rPr lang="el-GR" smtClean="0"/>
              <a:pPr/>
              <a:t>18</a:t>
            </a:fld>
            <a:endParaRPr lang="el-G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57200" y="357166"/>
            <a:ext cx="8229600" cy="1060472"/>
          </a:xfrm>
        </p:spPr>
        <p:style>
          <a:lnRef idx="2">
            <a:schemeClr val="accent2"/>
          </a:lnRef>
          <a:fillRef idx="1">
            <a:schemeClr val="lt1"/>
          </a:fillRef>
          <a:effectRef idx="0">
            <a:schemeClr val="accent2"/>
          </a:effectRef>
          <a:fontRef idx="minor">
            <a:schemeClr val="dk1"/>
          </a:fontRef>
        </p:style>
        <p:txBody>
          <a:bodyPr>
            <a:normAutofit fontScale="90000"/>
          </a:bodyPr>
          <a:lstStyle/>
          <a:p>
            <a:r>
              <a:rPr lang="el-GR" sz="2000" dirty="0" smtClean="0">
                <a:latin typeface="Verdana" pitchFamily="34" charset="0"/>
                <a:ea typeface="Verdana" pitchFamily="34" charset="0"/>
                <a:cs typeface="Verdana" pitchFamily="34" charset="0"/>
              </a:rPr>
              <a:t/>
            </a:r>
            <a:br>
              <a:rPr lang="el-GR" sz="2000" dirty="0" smtClean="0">
                <a:latin typeface="Verdana" pitchFamily="34" charset="0"/>
                <a:ea typeface="Verdana" pitchFamily="34" charset="0"/>
                <a:cs typeface="Verdana" pitchFamily="34" charset="0"/>
              </a:rPr>
            </a:br>
            <a:r>
              <a:rPr lang="el-GR" sz="3200" b="1" i="1" dirty="0" smtClean="0">
                <a:latin typeface="Verdana" pitchFamily="34" charset="0"/>
                <a:ea typeface="Verdana" pitchFamily="34" charset="0"/>
                <a:cs typeface="Verdana" pitchFamily="34" charset="0"/>
              </a:rPr>
              <a:t>α. </a:t>
            </a:r>
            <a:r>
              <a:rPr lang="el-GR" sz="3200" b="1" i="1" dirty="0" err="1" smtClean="0">
                <a:latin typeface="Verdana" pitchFamily="34" charset="0"/>
                <a:ea typeface="Verdana" pitchFamily="34" charset="0"/>
                <a:cs typeface="Verdana" pitchFamily="34" charset="0"/>
              </a:rPr>
              <a:t>Unión</a:t>
            </a:r>
            <a:r>
              <a:rPr lang="el-GR" sz="3200" b="1" i="1" dirty="0" smtClean="0">
                <a:latin typeface="Verdana" pitchFamily="34" charset="0"/>
                <a:ea typeface="Verdana" pitchFamily="34" charset="0"/>
                <a:cs typeface="Verdana" pitchFamily="34" charset="0"/>
              </a:rPr>
              <a:t> </a:t>
            </a:r>
            <a:r>
              <a:rPr lang="el-GR" sz="3200" b="1" i="1" dirty="0" err="1" smtClean="0">
                <a:latin typeface="Verdana" pitchFamily="34" charset="0"/>
                <a:ea typeface="Verdana" pitchFamily="34" charset="0"/>
                <a:cs typeface="Verdana" pitchFamily="34" charset="0"/>
              </a:rPr>
              <a:t>de</a:t>
            </a:r>
            <a:r>
              <a:rPr lang="el-GR" sz="3200" b="1" i="1" dirty="0" smtClean="0">
                <a:latin typeface="Verdana" pitchFamily="34" charset="0"/>
                <a:ea typeface="Verdana" pitchFamily="34" charset="0"/>
                <a:cs typeface="Verdana" pitchFamily="34" charset="0"/>
              </a:rPr>
              <a:t> </a:t>
            </a:r>
            <a:r>
              <a:rPr lang="el-GR" sz="3200" b="1" i="1" dirty="0" err="1" smtClean="0">
                <a:latin typeface="Verdana" pitchFamily="34" charset="0"/>
                <a:ea typeface="Verdana" pitchFamily="34" charset="0"/>
                <a:cs typeface="Verdana" pitchFamily="34" charset="0"/>
              </a:rPr>
              <a:t>Pequeños</a:t>
            </a:r>
            <a:r>
              <a:rPr lang="el-GR" sz="3200" b="1" i="1" dirty="0" smtClean="0">
                <a:latin typeface="Verdana" pitchFamily="34" charset="0"/>
                <a:ea typeface="Verdana" pitchFamily="34" charset="0"/>
                <a:cs typeface="Verdana" pitchFamily="34" charset="0"/>
              </a:rPr>
              <a:t> </a:t>
            </a:r>
            <a:r>
              <a:rPr lang="el-GR" sz="3200" b="1" i="1" dirty="0" err="1" smtClean="0">
                <a:latin typeface="Verdana" pitchFamily="34" charset="0"/>
                <a:ea typeface="Verdana" pitchFamily="34" charset="0"/>
                <a:cs typeface="Verdana" pitchFamily="34" charset="0"/>
              </a:rPr>
              <a:t>Agricultores</a:t>
            </a:r>
            <a:r>
              <a:rPr lang="el-GR" sz="3200" b="1" i="1" dirty="0" smtClean="0">
                <a:latin typeface="Verdana" pitchFamily="34" charset="0"/>
                <a:ea typeface="Verdana" pitchFamily="34" charset="0"/>
                <a:cs typeface="Verdana" pitchFamily="34" charset="0"/>
              </a:rPr>
              <a:t> </a:t>
            </a:r>
            <a:r>
              <a:rPr lang="el-GR" sz="3200" b="1" dirty="0" smtClean="0">
                <a:latin typeface="Verdana" pitchFamily="34" charset="0"/>
                <a:ea typeface="Verdana" pitchFamily="34" charset="0"/>
                <a:cs typeface="Verdana" pitchFamily="34" charset="0"/>
              </a:rPr>
              <a:t>και </a:t>
            </a:r>
            <a:br>
              <a:rPr lang="el-GR" sz="3200" b="1" dirty="0" smtClean="0">
                <a:latin typeface="Verdana" pitchFamily="34" charset="0"/>
                <a:ea typeface="Verdana" pitchFamily="34" charset="0"/>
                <a:cs typeface="Verdana" pitchFamily="34" charset="0"/>
              </a:rPr>
            </a:br>
            <a:r>
              <a:rPr lang="el-GR" sz="3200" b="1" dirty="0" smtClean="0">
                <a:latin typeface="Verdana" pitchFamily="34" charset="0"/>
                <a:ea typeface="Verdana" pitchFamily="34" charset="0"/>
                <a:cs typeface="Verdana" pitchFamily="34" charset="0"/>
              </a:rPr>
              <a:t>β. </a:t>
            </a:r>
            <a:r>
              <a:rPr lang="el-GR" sz="3200" b="1" i="1" dirty="0" err="1" smtClean="0">
                <a:latin typeface="Verdana" pitchFamily="34" charset="0"/>
                <a:ea typeface="Verdana" pitchFamily="34" charset="0"/>
                <a:cs typeface="Verdana" pitchFamily="34" charset="0"/>
              </a:rPr>
              <a:t>Jégo</a:t>
            </a:r>
            <a:r>
              <a:rPr lang="el-GR" sz="3200" b="1" i="1" dirty="0" smtClean="0">
                <a:latin typeface="Verdana" pitchFamily="34" charset="0"/>
                <a:ea typeface="Verdana" pitchFamily="34" charset="0"/>
                <a:cs typeface="Verdana" pitchFamily="34" charset="0"/>
              </a:rPr>
              <a:t>-</a:t>
            </a:r>
            <a:r>
              <a:rPr lang="el-GR" sz="3200" b="1" i="1" dirty="0" err="1" smtClean="0">
                <a:latin typeface="Verdana" pitchFamily="34" charset="0"/>
                <a:ea typeface="Verdana" pitchFamily="34" charset="0"/>
                <a:cs typeface="Verdana" pitchFamily="34" charset="0"/>
              </a:rPr>
              <a:t>Quéré</a:t>
            </a:r>
            <a:endParaRPr lang="el-GR" sz="3200" dirty="0">
              <a:latin typeface="Verdana" pitchFamily="34" charset="0"/>
              <a:ea typeface="Verdana" pitchFamily="34" charset="0"/>
              <a:cs typeface="Verdana" pitchFamily="34" charset="0"/>
            </a:endParaRPr>
          </a:p>
        </p:txBody>
      </p:sp>
      <p:sp>
        <p:nvSpPr>
          <p:cNvPr id="5" name="4 - Θέση περιεχομένου"/>
          <p:cNvSpPr>
            <a:spLocks noGrp="1"/>
          </p:cNvSpPr>
          <p:nvPr>
            <p:ph idx="1"/>
          </p:nvPr>
        </p:nvSpPr>
        <p:spPr>
          <a:xfrm>
            <a:off x="457200" y="1600200"/>
            <a:ext cx="8229600" cy="4997152"/>
          </a:xfrm>
        </p:spPr>
        <p:style>
          <a:lnRef idx="2">
            <a:schemeClr val="accent1"/>
          </a:lnRef>
          <a:fillRef idx="1">
            <a:schemeClr val="lt1"/>
          </a:fillRef>
          <a:effectRef idx="0">
            <a:schemeClr val="accent1"/>
          </a:effectRef>
          <a:fontRef idx="minor">
            <a:schemeClr val="dk1"/>
          </a:fontRef>
        </p:style>
        <p:txBody>
          <a:bodyPr>
            <a:noAutofit/>
          </a:bodyPr>
          <a:lstStyle/>
          <a:p>
            <a:pPr algn="just">
              <a:buNone/>
            </a:pPr>
            <a:r>
              <a:rPr lang="el-GR" sz="2000" b="1" dirty="0" smtClean="0">
                <a:latin typeface="Verdana" pitchFamily="34" charset="0"/>
                <a:ea typeface="Verdana" pitchFamily="34" charset="0"/>
                <a:cs typeface="Verdana" pitchFamily="34" charset="0"/>
              </a:rPr>
              <a:t>Βασικό επιχείρημα των προσφευγόντων :</a:t>
            </a:r>
            <a:endParaRPr lang="el-GR" sz="2000" dirty="0" smtClean="0">
              <a:latin typeface="Verdana" pitchFamily="34" charset="0"/>
              <a:ea typeface="Verdana" pitchFamily="34" charset="0"/>
              <a:cs typeface="Verdana" pitchFamily="34" charset="0"/>
            </a:endParaRPr>
          </a:p>
          <a:p>
            <a:pPr algn="just">
              <a:buNone/>
            </a:pPr>
            <a:r>
              <a:rPr lang="el-GR" sz="2000" b="1" i="1" dirty="0" smtClean="0">
                <a:latin typeface="Verdana" pitchFamily="34" charset="0"/>
                <a:ea typeface="Verdana" pitchFamily="34" charset="0"/>
                <a:cs typeface="Verdana" pitchFamily="34" charset="0"/>
              </a:rPr>
              <a:t>   </a:t>
            </a:r>
            <a:r>
              <a:rPr lang="en-US" sz="2000" b="1" i="1" dirty="0" smtClean="0">
                <a:solidFill>
                  <a:srgbClr val="C00000"/>
                </a:solidFill>
                <a:latin typeface="Verdana" pitchFamily="34" charset="0"/>
                <a:ea typeface="Verdana" pitchFamily="34" charset="0"/>
                <a:cs typeface="Verdana" pitchFamily="34" charset="0"/>
              </a:rPr>
              <a:t>UPA</a:t>
            </a:r>
            <a:r>
              <a:rPr lang="en-US" sz="2000" b="1" i="1" dirty="0" smtClean="0">
                <a:latin typeface="Verdana" pitchFamily="34" charset="0"/>
                <a:ea typeface="Verdana" pitchFamily="34" charset="0"/>
                <a:cs typeface="Verdana" pitchFamily="34" charset="0"/>
              </a:rPr>
              <a:t> </a:t>
            </a:r>
            <a:r>
              <a:rPr lang="en-US" sz="2000" dirty="0" smtClean="0">
                <a:latin typeface="Verdana" pitchFamily="34" charset="0"/>
                <a:ea typeface="Verdana" pitchFamily="34" charset="0"/>
                <a:cs typeface="Verdana" pitchFamily="34" charset="0"/>
              </a:rPr>
              <a:t>– </a:t>
            </a:r>
            <a:r>
              <a:rPr lang="el-GR" sz="2000" dirty="0" smtClean="0">
                <a:latin typeface="Verdana" pitchFamily="34" charset="0"/>
                <a:ea typeface="Verdana" pitchFamily="34" charset="0"/>
                <a:cs typeface="Verdana" pitchFamily="34" charset="0"/>
              </a:rPr>
              <a:t>ο Κανονισμός εφαρμόζεται πράγματι με πράξεις των εθνικών αρχών, αλλά το εγχώριο σύστημα διάρθρωσης των ένδικων βοηθημάτων είναι </a:t>
            </a:r>
            <a:r>
              <a:rPr lang="el-GR" sz="2000" smtClean="0">
                <a:latin typeface="Verdana" pitchFamily="34" charset="0"/>
                <a:ea typeface="Verdana" pitchFamily="34" charset="0"/>
                <a:cs typeface="Verdana" pitchFamily="34" charset="0"/>
              </a:rPr>
              <a:t>έτσι διαμορφωμένο, </a:t>
            </a:r>
            <a:r>
              <a:rPr lang="el-GR" sz="2000" dirty="0" smtClean="0">
                <a:latin typeface="Verdana" pitchFamily="34" charset="0"/>
                <a:ea typeface="Verdana" pitchFamily="34" charset="0"/>
                <a:cs typeface="Verdana" pitchFamily="34" charset="0"/>
              </a:rPr>
              <a:t>ώστε δεν υπάρχει τρόπος διάνοιξης μιας δίκης ενώπιον εθνικού δικαστηρίου, επειδή δεν υφίστανται τα κατάλληλα ένδικα βοηθήματα </a:t>
            </a:r>
          </a:p>
          <a:p>
            <a:pPr algn="just">
              <a:buNone/>
            </a:pPr>
            <a:endParaRPr lang="el-GR" sz="2000" dirty="0" smtClean="0">
              <a:latin typeface="Verdana" pitchFamily="34" charset="0"/>
              <a:ea typeface="Verdana" pitchFamily="34" charset="0"/>
              <a:cs typeface="Verdana" pitchFamily="34" charset="0"/>
            </a:endParaRPr>
          </a:p>
          <a:p>
            <a:pPr algn="just">
              <a:buNone/>
            </a:pPr>
            <a:endParaRPr lang="el-GR" sz="2000" dirty="0" smtClean="0">
              <a:latin typeface="Verdana" pitchFamily="34" charset="0"/>
              <a:ea typeface="Verdana" pitchFamily="34" charset="0"/>
              <a:cs typeface="Verdana" pitchFamily="34" charset="0"/>
            </a:endParaRPr>
          </a:p>
          <a:p>
            <a:pPr algn="just">
              <a:buNone/>
            </a:pPr>
            <a:r>
              <a:rPr lang="el-GR" sz="2000" b="1" i="1" dirty="0" smtClean="0">
                <a:solidFill>
                  <a:srgbClr val="C00000"/>
                </a:solidFill>
                <a:latin typeface="Verdana" pitchFamily="34" charset="0"/>
                <a:ea typeface="Verdana" pitchFamily="34" charset="0"/>
                <a:cs typeface="Verdana" pitchFamily="34" charset="0"/>
              </a:rPr>
              <a:t>    </a:t>
            </a:r>
            <a:r>
              <a:rPr lang="el-GR" sz="2000" b="1" i="1" dirty="0" err="1" smtClean="0">
                <a:solidFill>
                  <a:srgbClr val="C00000"/>
                </a:solidFill>
                <a:latin typeface="Verdana" pitchFamily="34" charset="0"/>
                <a:ea typeface="Verdana" pitchFamily="34" charset="0"/>
                <a:cs typeface="Verdana" pitchFamily="34" charset="0"/>
              </a:rPr>
              <a:t>Jégo</a:t>
            </a:r>
            <a:r>
              <a:rPr lang="el-GR" sz="2000" b="1" i="1" dirty="0" smtClean="0">
                <a:solidFill>
                  <a:srgbClr val="C00000"/>
                </a:solidFill>
                <a:latin typeface="Verdana" pitchFamily="34" charset="0"/>
                <a:ea typeface="Verdana" pitchFamily="34" charset="0"/>
                <a:cs typeface="Verdana" pitchFamily="34" charset="0"/>
              </a:rPr>
              <a:t> – </a:t>
            </a:r>
            <a:r>
              <a:rPr lang="el-GR" sz="2000" b="1" i="1" dirty="0" err="1" smtClean="0">
                <a:solidFill>
                  <a:srgbClr val="C00000"/>
                </a:solidFill>
                <a:latin typeface="Verdana" pitchFamily="34" charset="0"/>
                <a:ea typeface="Verdana" pitchFamily="34" charset="0"/>
                <a:cs typeface="Verdana" pitchFamily="34" charset="0"/>
              </a:rPr>
              <a:t>Quéré</a:t>
            </a:r>
            <a:r>
              <a:rPr lang="el-GR" sz="2000" b="1" i="1" dirty="0" smtClean="0">
                <a:solidFill>
                  <a:srgbClr val="C00000"/>
                </a:solidFill>
                <a:latin typeface="Verdana" pitchFamily="34" charset="0"/>
                <a:ea typeface="Verdana" pitchFamily="34" charset="0"/>
                <a:cs typeface="Verdana" pitchFamily="34" charset="0"/>
              </a:rPr>
              <a:t> </a:t>
            </a:r>
            <a:r>
              <a:rPr lang="el-GR" sz="2000" dirty="0" smtClean="0">
                <a:solidFill>
                  <a:schemeClr val="tx1"/>
                </a:solidFill>
                <a:latin typeface="Verdana" pitchFamily="34" charset="0"/>
                <a:ea typeface="Verdana" pitchFamily="34" charset="0"/>
                <a:cs typeface="Verdana" pitchFamily="34" charset="0"/>
              </a:rPr>
              <a:t>– η κανονιστική πράξη ισχύει απολύτως άμεσα, δεν υφίστανται, συνεπώς, εκτελεστικές πράξεις των εθνικών αρχών, που θα μπορούσαν να προσβληθούν ενώπιον εθνικών δικαστηρίων</a:t>
            </a:r>
            <a:r>
              <a:rPr lang="el-GR" sz="2000" b="1" i="1" dirty="0" smtClean="0">
                <a:solidFill>
                  <a:srgbClr val="C00000"/>
                </a:solidFill>
                <a:latin typeface="Verdana" pitchFamily="34" charset="0"/>
                <a:ea typeface="Verdana" pitchFamily="34" charset="0"/>
                <a:cs typeface="Verdana" pitchFamily="34" charset="0"/>
              </a:rPr>
              <a:t> </a:t>
            </a:r>
            <a:endParaRPr lang="el-GR" sz="2000" dirty="0">
              <a:solidFill>
                <a:srgbClr val="C00000"/>
              </a:solidFill>
              <a:latin typeface="Verdana" pitchFamily="34" charset="0"/>
              <a:ea typeface="Verdana" pitchFamily="34" charset="0"/>
              <a:cs typeface="Verdana" pitchFamily="34" charset="0"/>
            </a:endParaRPr>
          </a:p>
        </p:txBody>
      </p:sp>
      <p:sp>
        <p:nvSpPr>
          <p:cNvPr id="6" name="5 - Θέση αριθμού διαφάνειας"/>
          <p:cNvSpPr>
            <a:spLocks noGrp="1"/>
          </p:cNvSpPr>
          <p:nvPr>
            <p:ph type="sldNum" sz="quarter" idx="12"/>
          </p:nvPr>
        </p:nvSpPr>
        <p:spPr/>
        <p:txBody>
          <a:bodyPr/>
          <a:lstStyle/>
          <a:p>
            <a:fld id="{F92A9687-B9EF-43F5-BD71-D8475A64D3C3}" type="slidenum">
              <a:rPr lang="el-GR" smtClean="0"/>
              <a:pPr/>
              <a:t>19</a:t>
            </a:fld>
            <a:endParaRPr lang="el-G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48680"/>
            <a:ext cx="8229600" cy="1298408"/>
          </a:xfrm>
        </p:spPr>
        <p:txBody>
          <a:bodyPr>
            <a:noAutofit/>
          </a:bodyPr>
          <a:lstStyle/>
          <a:p>
            <a:pPr algn="ctr"/>
            <a:r>
              <a:rPr lang="el-GR" sz="2800" b="1" i="1" dirty="0" smtClean="0"/>
              <a:t>Η αρχή της αποτελεσματικής δικαστικής προστασίας ως γενική αρχή κ</a:t>
            </a:r>
            <a:r>
              <a:rPr lang="en-US" sz="2800" b="1" i="1" dirty="0" smtClean="0"/>
              <a:t>a</a:t>
            </a:r>
            <a:r>
              <a:rPr lang="el-GR" sz="2800" b="1" i="1" dirty="0" smtClean="0"/>
              <a:t>ι θεμελιώδες δικαίωμα στην έννομη τάξη της ΕΕ</a:t>
            </a:r>
            <a:endParaRPr lang="el-GR" sz="2800" b="1" i="1" dirty="0"/>
          </a:p>
        </p:txBody>
      </p:sp>
      <p:sp>
        <p:nvSpPr>
          <p:cNvPr id="3" name="2 - Θέση περιεχομένου"/>
          <p:cNvSpPr>
            <a:spLocks noGrp="1"/>
          </p:cNvSpPr>
          <p:nvPr>
            <p:ph idx="1"/>
          </p:nvPr>
        </p:nvSpPr>
        <p:spPr>
          <a:xfrm>
            <a:off x="457200" y="1935480"/>
            <a:ext cx="8229600" cy="4661872"/>
          </a:xfrm>
        </p:spPr>
        <p:style>
          <a:lnRef idx="2">
            <a:schemeClr val="accent1"/>
          </a:lnRef>
          <a:fillRef idx="1">
            <a:schemeClr val="lt1"/>
          </a:fillRef>
          <a:effectRef idx="0">
            <a:schemeClr val="accent1"/>
          </a:effectRef>
          <a:fontRef idx="minor">
            <a:schemeClr val="dk1"/>
          </a:fontRef>
        </p:style>
        <p:txBody>
          <a:bodyPr>
            <a:noAutofit/>
          </a:bodyPr>
          <a:lstStyle/>
          <a:p>
            <a:pPr algn="just"/>
            <a:endParaRPr lang="el-GR" sz="2800" b="1" i="1" dirty="0" smtClean="0">
              <a:solidFill>
                <a:srgbClr val="FF0000"/>
              </a:solidFill>
            </a:endParaRPr>
          </a:p>
          <a:p>
            <a:pPr algn="just"/>
            <a:endParaRPr lang="el-GR" sz="2800" b="1" i="1" dirty="0" smtClean="0">
              <a:solidFill>
                <a:srgbClr val="FF0000"/>
              </a:solidFill>
            </a:endParaRPr>
          </a:p>
          <a:p>
            <a:pPr algn="just"/>
            <a:r>
              <a:rPr lang="el-GR" sz="3400" b="1" i="1" dirty="0" smtClean="0">
                <a:solidFill>
                  <a:srgbClr val="FF0000"/>
                </a:solidFill>
              </a:rPr>
              <a:t>Θεμελιώδες </a:t>
            </a:r>
            <a:r>
              <a:rPr lang="el-GR" sz="3400" b="1" i="1" dirty="0" smtClean="0">
                <a:solidFill>
                  <a:srgbClr val="FF0000"/>
                </a:solidFill>
              </a:rPr>
              <a:t>δικαίωμα</a:t>
            </a:r>
          </a:p>
          <a:p>
            <a:pPr algn="just"/>
            <a:endParaRPr lang="el-GR" sz="1800" i="1" dirty="0" smtClean="0"/>
          </a:p>
          <a:p>
            <a:pPr lvl="0" algn="just">
              <a:buNone/>
            </a:pPr>
            <a:r>
              <a:rPr lang="el-GR" sz="1800" dirty="0" smtClean="0"/>
              <a:t>    </a:t>
            </a:r>
            <a:r>
              <a:rPr lang="el-GR" sz="3200" dirty="0" smtClean="0"/>
              <a:t>αναγνωρίζεται τόσο σε διεθνές </a:t>
            </a:r>
            <a:r>
              <a:rPr lang="el-GR" sz="3200" dirty="0" smtClean="0"/>
              <a:t>επίπεδο</a:t>
            </a:r>
            <a:r>
              <a:rPr lang="en-US" sz="3200" dirty="0" smtClean="0"/>
              <a:t>, </a:t>
            </a:r>
          </a:p>
          <a:p>
            <a:pPr lvl="0" algn="just">
              <a:buNone/>
            </a:pPr>
            <a:r>
              <a:rPr lang="el-GR" sz="3200" dirty="0" smtClean="0"/>
              <a:t> </a:t>
            </a:r>
            <a:r>
              <a:rPr lang="el-GR" sz="3200" dirty="0" smtClean="0"/>
              <a:t>όσο και </a:t>
            </a:r>
            <a:r>
              <a:rPr lang="el-GR" sz="3200" dirty="0" smtClean="0"/>
              <a:t>στα περισσότερα κράτη </a:t>
            </a:r>
            <a:r>
              <a:rPr lang="el-GR" sz="3200" dirty="0" smtClean="0"/>
              <a:t>μέλη</a:t>
            </a:r>
            <a:endParaRPr lang="el-GR" sz="3200" dirty="0" smtClean="0"/>
          </a:p>
          <a:p>
            <a:pPr lvl="0" algn="just"/>
            <a:endParaRPr lang="el-GR" sz="1800" dirty="0" smtClean="0"/>
          </a:p>
          <a:p>
            <a:pPr algn="just">
              <a:buNone/>
            </a:pPr>
            <a:endParaRPr lang="el-GR" sz="1800" dirty="0" smtClean="0"/>
          </a:p>
          <a:p>
            <a:pPr algn="just">
              <a:buNone/>
            </a:pPr>
            <a:endParaRPr lang="el-GR" sz="1800" dirty="0" smtClean="0"/>
          </a:p>
        </p:txBody>
      </p:sp>
      <p:sp>
        <p:nvSpPr>
          <p:cNvPr id="4" name="3 - Θέση αριθμού διαφάνειας"/>
          <p:cNvSpPr>
            <a:spLocks noGrp="1"/>
          </p:cNvSpPr>
          <p:nvPr>
            <p:ph type="sldNum" sz="quarter" idx="12"/>
          </p:nvPr>
        </p:nvSpPr>
        <p:spPr/>
        <p:txBody>
          <a:bodyPr/>
          <a:lstStyle/>
          <a:p>
            <a:fld id="{F92A9687-B9EF-43F5-BD71-D8475A64D3C3}" type="slidenum">
              <a:rPr lang="el-GR" smtClean="0"/>
              <a:pPr/>
              <a:t>2</a:t>
            </a:fld>
            <a:endParaRPr lang="el-G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67544" y="260648"/>
            <a:ext cx="8229600" cy="1008112"/>
          </a:xfrm>
        </p:spPr>
        <p:style>
          <a:lnRef idx="1">
            <a:schemeClr val="accent1"/>
          </a:lnRef>
          <a:fillRef idx="1001">
            <a:schemeClr val="lt1"/>
          </a:fillRef>
          <a:effectRef idx="1">
            <a:schemeClr val="accent1"/>
          </a:effectRef>
          <a:fontRef idx="minor">
            <a:schemeClr val="dk1"/>
          </a:fontRef>
        </p:style>
        <p:txBody>
          <a:bodyPr>
            <a:normAutofit fontScale="90000"/>
          </a:bodyPr>
          <a:lstStyle/>
          <a:p>
            <a:pPr algn="ctr"/>
            <a:r>
              <a:rPr lang="el-GR" sz="3600" b="1" i="1" dirty="0" smtClean="0"/>
              <a:t>α. </a:t>
            </a:r>
            <a:r>
              <a:rPr lang="en-US" sz="3600" b="1" i="1" dirty="0" smtClean="0"/>
              <a:t>T-173/98, C- 50/00, </a:t>
            </a:r>
            <a:r>
              <a:rPr lang="el-GR" sz="3600" b="1" i="1" dirty="0" err="1" smtClean="0"/>
              <a:t>Unión</a:t>
            </a:r>
            <a:r>
              <a:rPr lang="el-GR" sz="3600" b="1" i="1" dirty="0" smtClean="0"/>
              <a:t> </a:t>
            </a:r>
            <a:r>
              <a:rPr lang="el-GR" sz="3600" b="1" i="1" dirty="0" err="1" smtClean="0"/>
              <a:t>de</a:t>
            </a:r>
            <a:r>
              <a:rPr lang="el-GR" sz="3600" b="1" i="1" dirty="0" smtClean="0"/>
              <a:t> </a:t>
            </a:r>
            <a:r>
              <a:rPr lang="el-GR" sz="3600" b="1" i="1" dirty="0" err="1" smtClean="0"/>
              <a:t>Pequeños</a:t>
            </a:r>
            <a:r>
              <a:rPr lang="el-GR" sz="3600" b="1" i="1" dirty="0" smtClean="0"/>
              <a:t> </a:t>
            </a:r>
            <a:r>
              <a:rPr lang="el-GR" sz="3600" b="1" i="1" dirty="0" err="1" smtClean="0"/>
              <a:t>Agricultores</a:t>
            </a:r>
            <a:r>
              <a:rPr lang="en-US" sz="3600" b="1" i="1" dirty="0" smtClean="0"/>
              <a:t> (UPA) </a:t>
            </a:r>
            <a:endParaRPr lang="el-GR" dirty="0"/>
          </a:p>
        </p:txBody>
      </p:sp>
      <p:sp>
        <p:nvSpPr>
          <p:cNvPr id="5" name="4 - Θέση περιεχομένου"/>
          <p:cNvSpPr>
            <a:spLocks noGrp="1"/>
          </p:cNvSpPr>
          <p:nvPr>
            <p:ph idx="1"/>
          </p:nvPr>
        </p:nvSpPr>
        <p:spPr>
          <a:xfrm>
            <a:off x="457200" y="1268760"/>
            <a:ext cx="8229600" cy="5400600"/>
          </a:xfrm>
        </p:spPr>
        <p:style>
          <a:lnRef idx="2">
            <a:schemeClr val="accent1"/>
          </a:lnRef>
          <a:fillRef idx="1">
            <a:schemeClr val="lt1"/>
          </a:fillRef>
          <a:effectRef idx="0">
            <a:schemeClr val="accent1"/>
          </a:effectRef>
          <a:fontRef idx="minor">
            <a:schemeClr val="dk1"/>
          </a:fontRef>
        </p:style>
        <p:txBody>
          <a:bodyPr>
            <a:normAutofit fontScale="70000" lnSpcReduction="20000"/>
          </a:bodyPr>
          <a:lstStyle/>
          <a:p>
            <a:pPr algn="just"/>
            <a:r>
              <a:rPr lang="el-GR" b="1" dirty="0" smtClean="0"/>
              <a:t> </a:t>
            </a:r>
            <a:r>
              <a:rPr lang="el-GR" sz="3600" b="1" dirty="0" smtClean="0"/>
              <a:t>ΠΕΚ και ΔΕΚ απέρριψαν την προσφυγή</a:t>
            </a:r>
          </a:p>
          <a:p>
            <a:pPr algn="just"/>
            <a:r>
              <a:rPr lang="el-GR" sz="3600" dirty="0" smtClean="0"/>
              <a:t>Γενικός Εισαγγελέας  </a:t>
            </a:r>
            <a:r>
              <a:rPr lang="fr-FR" sz="3600" dirty="0" smtClean="0"/>
              <a:t>F</a:t>
            </a:r>
            <a:r>
              <a:rPr lang="el-GR" sz="3600" dirty="0" smtClean="0"/>
              <a:t>.</a:t>
            </a:r>
            <a:r>
              <a:rPr lang="fr-FR" sz="3600" dirty="0" smtClean="0"/>
              <a:t>G</a:t>
            </a:r>
            <a:r>
              <a:rPr lang="el-GR" sz="3600" dirty="0" smtClean="0"/>
              <a:t>. </a:t>
            </a:r>
            <a:r>
              <a:rPr lang="en-US" sz="3600" dirty="0" smtClean="0"/>
              <a:t>Jacobs</a:t>
            </a:r>
            <a:r>
              <a:rPr lang="el-GR" sz="3600" dirty="0" smtClean="0"/>
              <a:t> σκ. 100:</a:t>
            </a:r>
            <a:r>
              <a:rPr lang="el-GR" sz="3600" i="1" dirty="0" smtClean="0"/>
              <a:t> η νομολογία σχετικά με το παραδεκτό</a:t>
            </a:r>
            <a:r>
              <a:rPr lang="en-US" sz="3600" i="1" dirty="0" smtClean="0"/>
              <a:t> </a:t>
            </a:r>
            <a:r>
              <a:rPr lang="el-GR" sz="3600" i="1" dirty="0" smtClean="0"/>
              <a:t>αποτελεί </a:t>
            </a:r>
            <a:r>
              <a:rPr lang="el-GR" sz="3600" i="1" u="sng" dirty="0" smtClean="0"/>
              <a:t>κηλίδα στο πεδίο του κοινοτικού δικαίου.</a:t>
            </a:r>
          </a:p>
          <a:p>
            <a:pPr algn="just">
              <a:buNone/>
            </a:pPr>
            <a:r>
              <a:rPr lang="el-GR" sz="3600" i="1" dirty="0" smtClean="0"/>
              <a:t>     </a:t>
            </a:r>
            <a:r>
              <a:rPr lang="el-GR" sz="3600" dirty="0" smtClean="0"/>
              <a:t>Πρότεινε στο Δικαστήριο, να αλλάξει τη νομολογία του και να αναγνωρίσει ότι </a:t>
            </a:r>
            <a:r>
              <a:rPr lang="el-GR" sz="3600" i="1" dirty="0" smtClean="0"/>
              <a:t>«ένα κοινοτικό μέτρο αφορά ατομικά ένα πρόσωπο όταν, λόγω της ιδιαίτερης θέσης στην οποία βρίσκεται το πρόσωπο, </a:t>
            </a:r>
            <a:r>
              <a:rPr lang="el-GR" sz="3600" b="1" i="1" dirty="0" smtClean="0">
                <a:solidFill>
                  <a:srgbClr val="FF0000"/>
                </a:solidFill>
              </a:rPr>
              <a:t>το μέτρο θίγει ή είναι ικανό να θίξει ουσιωδώς τα συμφέροντά του</a:t>
            </a:r>
            <a:r>
              <a:rPr lang="el-GR" sz="3600" i="1" dirty="0" smtClean="0"/>
              <a:t>».</a:t>
            </a:r>
          </a:p>
          <a:p>
            <a:pPr algn="just">
              <a:buNone/>
            </a:pPr>
            <a:endParaRPr lang="el-GR" sz="3600" dirty="0" smtClean="0"/>
          </a:p>
          <a:p>
            <a:pPr algn="just"/>
            <a:r>
              <a:rPr lang="el-GR" sz="3600" dirty="0" smtClean="0"/>
              <a:t>η πρόταση αυτή ως κριτήριο παραδεκτού χρησιμοποιεί, κατά βάση, την έννοια του </a:t>
            </a:r>
            <a:r>
              <a:rPr lang="el-GR" sz="3600" i="1" dirty="0" smtClean="0"/>
              <a:t>«έννομου συμφέροντος» </a:t>
            </a:r>
            <a:r>
              <a:rPr lang="el-GR" sz="3600" dirty="0" smtClean="0"/>
              <a:t>και όχι τον ατομικό σύνδεσμο του προσφεύγοντος με την προσβαλλόμενη πράξη. Διεύρυνση της ενεργητικής νομιμοποίησης των </a:t>
            </a:r>
            <a:r>
              <a:rPr lang="el-GR" sz="3600" dirty="0" err="1" smtClean="0"/>
              <a:t>φ.π</a:t>
            </a:r>
            <a:r>
              <a:rPr lang="el-GR" sz="3600" dirty="0" smtClean="0"/>
              <a:t>. και </a:t>
            </a:r>
            <a:r>
              <a:rPr lang="el-GR" sz="3600" dirty="0" err="1" smtClean="0"/>
              <a:t>ν.π</a:t>
            </a:r>
            <a:r>
              <a:rPr lang="el-GR" sz="3600" dirty="0" smtClean="0"/>
              <a:t>. </a:t>
            </a:r>
          </a:p>
          <a:p>
            <a:endParaRPr lang="en-US" b="1" i="1" dirty="0" smtClean="0"/>
          </a:p>
          <a:p>
            <a:pPr>
              <a:buNone/>
            </a:pPr>
            <a:endParaRPr lang="el-GR" dirty="0"/>
          </a:p>
        </p:txBody>
      </p:sp>
      <p:sp>
        <p:nvSpPr>
          <p:cNvPr id="6" name="5 - Θέση αριθμού διαφάνειας"/>
          <p:cNvSpPr>
            <a:spLocks noGrp="1"/>
          </p:cNvSpPr>
          <p:nvPr>
            <p:ph type="sldNum" sz="quarter" idx="12"/>
          </p:nvPr>
        </p:nvSpPr>
        <p:spPr/>
        <p:txBody>
          <a:bodyPr/>
          <a:lstStyle/>
          <a:p>
            <a:fld id="{F92A9687-B9EF-43F5-BD71-D8475A64D3C3}" type="slidenum">
              <a:rPr lang="el-GR" smtClean="0"/>
              <a:pPr/>
              <a:t>20</a:t>
            </a:fld>
            <a:endParaRPr lang="el-G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style>
          <a:lnRef idx="1">
            <a:schemeClr val="accent1"/>
          </a:lnRef>
          <a:fillRef idx="1001">
            <a:schemeClr val="lt1"/>
          </a:fillRef>
          <a:effectRef idx="1">
            <a:schemeClr val="accent1"/>
          </a:effectRef>
          <a:fontRef idx="minor">
            <a:schemeClr val="dk1"/>
          </a:fontRef>
        </p:style>
        <p:txBody>
          <a:bodyPr>
            <a:normAutofit fontScale="90000"/>
          </a:bodyPr>
          <a:lstStyle/>
          <a:p>
            <a:r>
              <a:rPr lang="el-GR" b="1" dirty="0" smtClean="0"/>
              <a:t/>
            </a:r>
            <a:br>
              <a:rPr lang="el-GR" b="1" dirty="0" smtClean="0"/>
            </a:br>
            <a:r>
              <a:rPr lang="el-GR" sz="3600" b="1" i="1" dirty="0" smtClean="0"/>
              <a:t>β. Τ-177/01, </a:t>
            </a:r>
            <a:r>
              <a:rPr lang="en-US" sz="3600" b="1" i="1" dirty="0" smtClean="0"/>
              <a:t>C</a:t>
            </a:r>
            <a:r>
              <a:rPr lang="el-GR" sz="3600" b="1" i="1" dirty="0" smtClean="0"/>
              <a:t>-263/02, </a:t>
            </a:r>
            <a:r>
              <a:rPr lang="el-GR" sz="3600" b="1" i="1" dirty="0" err="1" smtClean="0"/>
              <a:t>Jégo</a:t>
            </a:r>
            <a:r>
              <a:rPr lang="el-GR" sz="3600" b="1" i="1" dirty="0" smtClean="0"/>
              <a:t>-</a:t>
            </a:r>
            <a:r>
              <a:rPr lang="el-GR" sz="3600" b="1" i="1" dirty="0" err="1" smtClean="0"/>
              <a:t>Quéré</a:t>
            </a:r>
            <a:r>
              <a:rPr lang="el-GR" b="1" i="1" dirty="0" smtClean="0"/>
              <a:t/>
            </a:r>
            <a:br>
              <a:rPr lang="el-GR" b="1" i="1" dirty="0" smtClean="0"/>
            </a:br>
            <a:endParaRPr lang="el-GR" i="1" dirty="0"/>
          </a:p>
        </p:txBody>
      </p:sp>
      <p:sp>
        <p:nvSpPr>
          <p:cNvPr id="5" name="4 - Θέση περιεχομένου"/>
          <p:cNvSpPr>
            <a:spLocks noGrp="1"/>
          </p:cNvSpPr>
          <p:nvPr>
            <p:ph idx="1"/>
          </p:nvPr>
        </p:nvSpPr>
        <p:spPr>
          <a:xfrm>
            <a:off x="457200" y="1600200"/>
            <a:ext cx="8229600" cy="4925144"/>
          </a:xfrm>
        </p:spPr>
        <p:style>
          <a:lnRef idx="2">
            <a:schemeClr val="accent1"/>
          </a:lnRef>
          <a:fillRef idx="1">
            <a:schemeClr val="lt1"/>
          </a:fillRef>
          <a:effectRef idx="0">
            <a:schemeClr val="accent1"/>
          </a:effectRef>
          <a:fontRef idx="minor">
            <a:schemeClr val="dk1"/>
          </a:fontRef>
        </p:style>
        <p:txBody>
          <a:bodyPr>
            <a:normAutofit fontScale="92500"/>
          </a:bodyPr>
          <a:lstStyle/>
          <a:p>
            <a:r>
              <a:rPr lang="el-GR" b="1" i="1" dirty="0" smtClean="0"/>
              <a:t>ΠΕΚ : παραδεκτή η προσφυγή (ά. 47 ΧΘΔΕΕ)</a:t>
            </a:r>
          </a:p>
          <a:p>
            <a:r>
              <a:rPr lang="el-GR" b="1" i="1" dirty="0" smtClean="0"/>
              <a:t> ΔΕΚ: απαράδεκτη η προσφυγή</a:t>
            </a:r>
          </a:p>
          <a:p>
            <a:pPr>
              <a:buNone/>
            </a:pPr>
            <a:endParaRPr lang="el-GR" b="1" i="1" dirty="0" smtClean="0"/>
          </a:p>
          <a:p>
            <a:pPr algn="just">
              <a:buNone/>
            </a:pPr>
            <a:r>
              <a:rPr lang="el-GR" b="1" i="1" dirty="0" smtClean="0"/>
              <a:t>    </a:t>
            </a:r>
            <a:r>
              <a:rPr lang="el-GR" dirty="0" smtClean="0"/>
              <a:t>το ΔΕΚ ξεκαθάρισε, ότι τα κενά του εθνικού δικαιοδοτικού συστήματος, δεν μπορούν να αποτελέσουν κριτήριο του παραδεκτού της ενώπιον του Δικαστηρίου προσφυγής ιδιωτών κατά κανονιστικών πράξεων της Ένωσης,  επειδή </a:t>
            </a:r>
            <a:r>
              <a:rPr lang="el-GR" i="1" dirty="0" smtClean="0"/>
              <a:t>«ένα τέτοιου είδους σύστημα θα απαιτούσε σε κάθε συγκεκριμένη περίπτωση από τον κοινοτικό δικαστή να εξετάζει και να ερμηνεύει το εθνικό δικονομικό δίκαιο, πράγμα το οποίο θα υπερέβαινε την αρμοδιότητά του που έγκειται στον έλεγχο της νομιμότητας των κοινοτικών πράξεων». </a:t>
            </a:r>
          </a:p>
          <a:p>
            <a:pPr algn="just"/>
            <a:endParaRPr lang="el-GR" dirty="0" smtClean="0"/>
          </a:p>
          <a:p>
            <a:pPr>
              <a:buNone/>
            </a:pPr>
            <a:endParaRPr lang="el-GR" b="1" i="1" dirty="0" smtClean="0"/>
          </a:p>
          <a:p>
            <a:endParaRPr lang="el-GR" b="1" i="1" dirty="0"/>
          </a:p>
        </p:txBody>
      </p:sp>
      <p:sp>
        <p:nvSpPr>
          <p:cNvPr id="6" name="5 - Θέση αριθμού διαφάνειας"/>
          <p:cNvSpPr>
            <a:spLocks noGrp="1"/>
          </p:cNvSpPr>
          <p:nvPr>
            <p:ph type="sldNum" sz="quarter" idx="12"/>
          </p:nvPr>
        </p:nvSpPr>
        <p:spPr/>
        <p:txBody>
          <a:bodyPr/>
          <a:lstStyle/>
          <a:p>
            <a:fld id="{F92A9687-B9EF-43F5-BD71-D8475A64D3C3}" type="slidenum">
              <a:rPr lang="el-GR" smtClean="0"/>
              <a:pPr/>
              <a:t>21</a:t>
            </a:fld>
            <a:endParaRPr lang="el-G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395536" y="260648"/>
            <a:ext cx="8229600" cy="1143000"/>
          </a:xfrm>
        </p:spPr>
        <p:style>
          <a:lnRef idx="2">
            <a:schemeClr val="accent2"/>
          </a:lnRef>
          <a:fillRef idx="1">
            <a:schemeClr val="lt1"/>
          </a:fillRef>
          <a:effectRef idx="0">
            <a:schemeClr val="accent2"/>
          </a:effectRef>
          <a:fontRef idx="minor">
            <a:schemeClr val="dk1"/>
          </a:fontRef>
        </p:style>
        <p:txBody>
          <a:bodyPr>
            <a:noAutofit/>
          </a:bodyPr>
          <a:lstStyle/>
          <a:p>
            <a:r>
              <a:rPr lang="el-GR" sz="2800" b="1" i="1" dirty="0" smtClean="0">
                <a:latin typeface="Verdana" pitchFamily="34" charset="0"/>
                <a:ea typeface="Verdana" pitchFamily="34" charset="0"/>
                <a:cs typeface="Verdana" pitchFamily="34" charset="0"/>
              </a:rPr>
              <a:t>Αποτέλεσμα αποφάσεων ΔΕΚ σε U</a:t>
            </a:r>
            <a:r>
              <a:rPr lang="en-US" sz="2800" b="1" i="1" dirty="0" smtClean="0">
                <a:latin typeface="Verdana" pitchFamily="34" charset="0"/>
                <a:ea typeface="Verdana" pitchFamily="34" charset="0"/>
                <a:cs typeface="Verdana" pitchFamily="34" charset="0"/>
              </a:rPr>
              <a:t>PA </a:t>
            </a:r>
            <a:r>
              <a:rPr lang="el-GR" sz="2800" b="1" i="1" dirty="0" smtClean="0">
                <a:latin typeface="Verdana" pitchFamily="34" charset="0"/>
                <a:ea typeface="Verdana" pitchFamily="34" charset="0"/>
                <a:cs typeface="Verdana" pitchFamily="34" charset="0"/>
              </a:rPr>
              <a:t>και </a:t>
            </a:r>
            <a:br>
              <a:rPr lang="el-GR" sz="2800" b="1" i="1" dirty="0" smtClean="0">
                <a:latin typeface="Verdana" pitchFamily="34" charset="0"/>
                <a:ea typeface="Verdana" pitchFamily="34" charset="0"/>
                <a:cs typeface="Verdana" pitchFamily="34" charset="0"/>
              </a:rPr>
            </a:br>
            <a:r>
              <a:rPr lang="el-GR" sz="2800" b="1" i="1" dirty="0" err="1" smtClean="0">
                <a:latin typeface="Verdana" pitchFamily="34" charset="0"/>
                <a:ea typeface="Verdana" pitchFamily="34" charset="0"/>
                <a:cs typeface="Verdana" pitchFamily="34" charset="0"/>
              </a:rPr>
              <a:t>Jégo</a:t>
            </a:r>
            <a:r>
              <a:rPr lang="el-GR" sz="2800" b="1" i="1" dirty="0" smtClean="0">
                <a:latin typeface="Verdana" pitchFamily="34" charset="0"/>
                <a:ea typeface="Verdana" pitchFamily="34" charset="0"/>
                <a:cs typeface="Verdana" pitchFamily="34" charset="0"/>
              </a:rPr>
              <a:t>-</a:t>
            </a:r>
            <a:r>
              <a:rPr lang="el-GR" sz="2800" b="1" i="1" dirty="0" err="1" smtClean="0">
                <a:latin typeface="Verdana" pitchFamily="34" charset="0"/>
                <a:ea typeface="Verdana" pitchFamily="34" charset="0"/>
                <a:cs typeface="Verdana" pitchFamily="34" charset="0"/>
              </a:rPr>
              <a:t>Quéré</a:t>
            </a:r>
            <a:r>
              <a:rPr lang="el-GR" sz="2800" b="1" i="1" dirty="0" smtClean="0">
                <a:latin typeface="Verdana" pitchFamily="34" charset="0"/>
                <a:ea typeface="Verdana" pitchFamily="34" charset="0"/>
                <a:cs typeface="Verdana" pitchFamily="34" charset="0"/>
              </a:rPr>
              <a:t> </a:t>
            </a:r>
            <a:endParaRPr lang="el-GR" sz="2800" b="1" i="1" dirty="0">
              <a:latin typeface="Verdana" pitchFamily="34" charset="0"/>
              <a:ea typeface="Verdana" pitchFamily="34" charset="0"/>
              <a:cs typeface="Verdana" pitchFamily="34" charset="0"/>
            </a:endParaRPr>
          </a:p>
        </p:txBody>
      </p:sp>
      <p:sp>
        <p:nvSpPr>
          <p:cNvPr id="5" name="4 - Θέση περιεχομένου"/>
          <p:cNvSpPr>
            <a:spLocks noGrp="1"/>
          </p:cNvSpPr>
          <p:nvPr>
            <p:ph idx="1"/>
          </p:nvPr>
        </p:nvSpPr>
        <p:spPr>
          <a:xfrm>
            <a:off x="457200" y="1600200"/>
            <a:ext cx="8229600" cy="4925144"/>
          </a:xfrm>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algn="just"/>
            <a:r>
              <a:rPr lang="el-GR" sz="3800" b="1" dirty="0" smtClean="0">
                <a:solidFill>
                  <a:srgbClr val="C00000"/>
                </a:solidFill>
                <a:latin typeface="Verdana" pitchFamily="34" charset="0"/>
                <a:ea typeface="Verdana" pitchFamily="34" charset="0"/>
                <a:cs typeface="Verdana" pitchFamily="34" charset="0"/>
              </a:rPr>
              <a:t>κενό στην προστασία των </a:t>
            </a:r>
            <a:r>
              <a:rPr lang="el-GR" sz="3800" b="1" dirty="0" err="1" smtClean="0">
                <a:solidFill>
                  <a:srgbClr val="C00000"/>
                </a:solidFill>
                <a:latin typeface="Verdana" pitchFamily="34" charset="0"/>
                <a:ea typeface="Verdana" pitchFamily="34" charset="0"/>
                <a:cs typeface="Verdana" pitchFamily="34" charset="0"/>
              </a:rPr>
              <a:t>φ.π</a:t>
            </a:r>
            <a:r>
              <a:rPr lang="el-GR" sz="3800" b="1" dirty="0" smtClean="0">
                <a:solidFill>
                  <a:srgbClr val="C00000"/>
                </a:solidFill>
                <a:latin typeface="Verdana" pitchFamily="34" charset="0"/>
                <a:ea typeface="Verdana" pitchFamily="34" charset="0"/>
                <a:cs typeface="Verdana" pitchFamily="34" charset="0"/>
              </a:rPr>
              <a:t>. και </a:t>
            </a:r>
            <a:r>
              <a:rPr lang="el-GR" sz="3800" b="1" dirty="0" err="1" smtClean="0">
                <a:solidFill>
                  <a:srgbClr val="C00000"/>
                </a:solidFill>
                <a:latin typeface="Verdana" pitchFamily="34" charset="0"/>
                <a:ea typeface="Verdana" pitchFamily="34" charset="0"/>
                <a:cs typeface="Verdana" pitchFamily="34" charset="0"/>
              </a:rPr>
              <a:t>ν.π</a:t>
            </a:r>
            <a:r>
              <a:rPr lang="el-GR" sz="3800" b="1" dirty="0" smtClean="0">
                <a:solidFill>
                  <a:srgbClr val="C00000"/>
                </a:solidFill>
                <a:latin typeface="Verdana" pitchFamily="34" charset="0"/>
                <a:ea typeface="Verdana" pitchFamily="34" charset="0"/>
                <a:cs typeface="Verdana" pitchFamily="34" charset="0"/>
              </a:rPr>
              <a:t>.</a:t>
            </a:r>
            <a:r>
              <a:rPr lang="el-GR" sz="3800" dirty="0" smtClean="0">
                <a:solidFill>
                  <a:srgbClr val="C00000"/>
                </a:solidFill>
                <a:latin typeface="Verdana" pitchFamily="34" charset="0"/>
                <a:ea typeface="Verdana" pitchFamily="34" charset="0"/>
                <a:cs typeface="Verdana" pitchFamily="34" charset="0"/>
              </a:rPr>
              <a:t> </a:t>
            </a:r>
          </a:p>
          <a:p>
            <a:pPr algn="just"/>
            <a:r>
              <a:rPr lang="el-GR" sz="3800" dirty="0" smtClean="0">
                <a:latin typeface="Verdana" pitchFamily="34" charset="0"/>
                <a:ea typeface="Verdana" pitchFamily="34" charset="0"/>
                <a:cs typeface="Verdana" pitchFamily="34" charset="0"/>
              </a:rPr>
              <a:t>Ο μοναδικός τρόπος αντίδρασης (προσφυγής) για τους προσφεύγοντες θα ήταν να παραβιάσουν τους κανόνες που  θέτει ο Κανονισμός και στη συνέχεια να επικαλεστούν την ακυρότητα του Κανονισμού στο πλαίσιο της διαδικασίας εναντίον τους.</a:t>
            </a:r>
          </a:p>
          <a:p>
            <a:endParaRPr lang="el-GR" dirty="0">
              <a:latin typeface="Verdana" pitchFamily="34" charset="0"/>
              <a:ea typeface="Verdana" pitchFamily="34" charset="0"/>
              <a:cs typeface="Verdana" pitchFamily="34" charset="0"/>
            </a:endParaRPr>
          </a:p>
        </p:txBody>
      </p:sp>
      <p:sp>
        <p:nvSpPr>
          <p:cNvPr id="6" name="5 - Θέση αριθμού διαφάνειας"/>
          <p:cNvSpPr>
            <a:spLocks noGrp="1"/>
          </p:cNvSpPr>
          <p:nvPr>
            <p:ph type="sldNum" sz="quarter" idx="12"/>
          </p:nvPr>
        </p:nvSpPr>
        <p:spPr/>
        <p:txBody>
          <a:bodyPr/>
          <a:lstStyle/>
          <a:p>
            <a:fld id="{F92A9687-B9EF-43F5-BD71-D8475A64D3C3}" type="slidenum">
              <a:rPr lang="el-GR" smtClean="0"/>
              <a:pPr/>
              <a:t>22</a:t>
            </a:fld>
            <a:endParaRPr lang="el-G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i="1" dirty="0" smtClean="0"/>
              <a:t>Πρόταση</a:t>
            </a:r>
            <a:endParaRPr lang="el-GR" b="1" i="1" dirty="0"/>
          </a:p>
        </p:txBody>
      </p:sp>
      <p:sp>
        <p:nvSpPr>
          <p:cNvPr id="3" name="2 - Θέση περιεχομένου"/>
          <p:cNvSpPr>
            <a:spLocks noGrp="1"/>
          </p:cNvSpPr>
          <p:nvPr>
            <p:ph idx="1"/>
          </p:nvPr>
        </p:nvSpPr>
        <p:spPr>
          <a:xfrm>
            <a:off x="457200" y="1935480"/>
            <a:ext cx="8229600" cy="4661872"/>
          </a:xfrm>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algn="just">
              <a:buFont typeface="Wingdings" pitchFamily="2" charset="2"/>
              <a:buChar char="q"/>
            </a:pPr>
            <a:r>
              <a:rPr lang="el-GR" dirty="0" smtClean="0"/>
              <a:t> Πιο χαλαρή ερμηνεία του ατομικού συμφέροντος (Γ.Ε. </a:t>
            </a:r>
            <a:r>
              <a:rPr lang="en-US" dirty="0" smtClean="0"/>
              <a:t>Jacobs</a:t>
            </a:r>
            <a:r>
              <a:rPr lang="el-GR" dirty="0" smtClean="0"/>
              <a:t> σε </a:t>
            </a:r>
            <a:r>
              <a:rPr lang="en-US" dirty="0" smtClean="0"/>
              <a:t>UPA</a:t>
            </a:r>
            <a:r>
              <a:rPr lang="el-GR" dirty="0" smtClean="0"/>
              <a:t>)</a:t>
            </a:r>
          </a:p>
          <a:p>
            <a:pPr algn="just">
              <a:buNone/>
            </a:pPr>
            <a:endParaRPr lang="el-GR" dirty="0" smtClean="0"/>
          </a:p>
          <a:p>
            <a:pPr algn="just">
              <a:buNone/>
            </a:pPr>
            <a:r>
              <a:rPr lang="el-GR" dirty="0" smtClean="0"/>
              <a:t>    ά. 263, 4Α «κανονιστικών πράξεων που το αφορούν άμεσα χωρίς να περιλαμβάνουν εκτελεστικά μέτρα» - τροποποίηση Συνθήκης λόγω αποτελεσματικής δικαστικής προστασίας </a:t>
            </a:r>
          </a:p>
          <a:p>
            <a:pPr algn="just"/>
            <a:endParaRPr lang="el-GR" dirty="0" smtClean="0"/>
          </a:p>
          <a:p>
            <a:pPr algn="just">
              <a:buNone/>
            </a:pPr>
            <a:r>
              <a:rPr lang="el-GR" b="1" i="1" dirty="0" smtClean="0">
                <a:solidFill>
                  <a:srgbClr val="FF0000"/>
                </a:solidFill>
              </a:rPr>
              <a:t> Εν</a:t>
            </a:r>
            <a:r>
              <a:rPr lang="el-GR" i="1" dirty="0" smtClean="0">
                <a:solidFill>
                  <a:srgbClr val="FF0000"/>
                </a:solidFill>
              </a:rPr>
              <a:t> </a:t>
            </a:r>
            <a:r>
              <a:rPr lang="el-GR" b="1" i="1" dirty="0" smtClean="0">
                <a:solidFill>
                  <a:srgbClr val="FF0000"/>
                </a:solidFill>
              </a:rPr>
              <a:t>κατακλείδι: </a:t>
            </a:r>
          </a:p>
          <a:p>
            <a:pPr lvl="0" algn="just"/>
            <a:r>
              <a:rPr lang="el-GR" dirty="0" smtClean="0"/>
              <a:t>Η αρχή της αποτελεσματικής δικαστικής προστασίας παρακίνησε το Δικαστήριο να βελτιώσει τη δικαστική προστασία των </a:t>
            </a:r>
            <a:r>
              <a:rPr lang="el-GR" dirty="0" err="1" smtClean="0"/>
              <a:t>φ.π</a:t>
            </a:r>
            <a:r>
              <a:rPr lang="el-GR" dirty="0" smtClean="0"/>
              <a:t>. και </a:t>
            </a:r>
            <a:r>
              <a:rPr lang="el-GR" dirty="0" err="1" smtClean="0"/>
              <a:t>ν.π</a:t>
            </a:r>
            <a:r>
              <a:rPr lang="el-GR" dirty="0" smtClean="0"/>
              <a:t>. και να αναπτύξει, στην έκταση που ήταν δυνατό, ένα πιο επαρκές και αποτελεσματικό σύστημα δικαστικής προστασίας.</a:t>
            </a:r>
          </a:p>
          <a:p>
            <a:pPr lvl="0" algn="just"/>
            <a:r>
              <a:rPr lang="el-GR" dirty="0" smtClean="0"/>
              <a:t>Ωστόσο, τα κενά παραμένουν.</a:t>
            </a:r>
          </a:p>
          <a:p>
            <a:endParaRPr lang="el-GR" dirty="0"/>
          </a:p>
        </p:txBody>
      </p:sp>
      <p:sp>
        <p:nvSpPr>
          <p:cNvPr id="4" name="3 - Θέση αριθμού διαφάνειας"/>
          <p:cNvSpPr>
            <a:spLocks noGrp="1"/>
          </p:cNvSpPr>
          <p:nvPr>
            <p:ph type="sldNum" sz="quarter" idx="12"/>
          </p:nvPr>
        </p:nvSpPr>
        <p:spPr/>
        <p:txBody>
          <a:bodyPr/>
          <a:lstStyle/>
          <a:p>
            <a:fld id="{F92A9687-B9EF-43F5-BD71-D8475A64D3C3}" type="slidenum">
              <a:rPr lang="el-GR" smtClean="0"/>
              <a:pPr/>
              <a:t>23</a:t>
            </a:fld>
            <a:endParaRPr lang="el-G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935480"/>
            <a:ext cx="8229600" cy="4661872"/>
          </a:xfrm>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algn="just">
              <a:buFont typeface="Wingdings" pitchFamily="2" charset="2"/>
              <a:buChar char="Ø"/>
            </a:pPr>
            <a:r>
              <a:rPr lang="en-US" dirty="0" smtClean="0"/>
              <a:t>Magna Charta </a:t>
            </a:r>
            <a:r>
              <a:rPr lang="en-US" dirty="0" err="1" smtClean="0"/>
              <a:t>Libertarum</a:t>
            </a:r>
            <a:r>
              <a:rPr lang="en-US" dirty="0" smtClean="0"/>
              <a:t> </a:t>
            </a:r>
            <a:r>
              <a:rPr lang="el-GR" dirty="0" smtClean="0"/>
              <a:t>(1215) </a:t>
            </a:r>
          </a:p>
          <a:p>
            <a:pPr algn="just">
              <a:buFont typeface="Wingdings" pitchFamily="2" charset="2"/>
              <a:buChar char="Ø"/>
            </a:pPr>
            <a:r>
              <a:rPr lang="el-GR" dirty="0" smtClean="0"/>
              <a:t> περισσότερα κείμενα περί δικαιωμάτων του ανθρώπου, κυρίως στο ά. 8 της Οικουμενικής διακήρυξης για τα δικαιώματα του Ανθρώπου</a:t>
            </a:r>
          </a:p>
          <a:p>
            <a:pPr algn="just">
              <a:buFont typeface="Wingdings" pitchFamily="2" charset="2"/>
              <a:buChar char="Ø"/>
            </a:pPr>
            <a:r>
              <a:rPr lang="el-GR" dirty="0" smtClean="0"/>
              <a:t> </a:t>
            </a:r>
            <a:r>
              <a:rPr lang="el-GR" sz="2800" dirty="0" smtClean="0"/>
              <a:t> ά. 47 ΧΘΔΕΕ (δικαίωμα πραγματικής προσφυγής και αμερόληπτου δικαστηρίου)</a:t>
            </a:r>
          </a:p>
          <a:p>
            <a:pPr algn="just">
              <a:buFont typeface="Wingdings" pitchFamily="2" charset="2"/>
              <a:buChar char="Ø"/>
            </a:pPr>
            <a:r>
              <a:rPr lang="el-GR" sz="2800" dirty="0" smtClean="0"/>
              <a:t>  ά. 6 και 13 ΕΣΔΑ (δικαίωμα στην χρήση και απονομή δικαιοσύνης, </a:t>
            </a:r>
            <a:r>
              <a:rPr lang="el-GR" sz="2800" dirty="0" smtClean="0"/>
              <a:t>δικαίωμα </a:t>
            </a:r>
            <a:r>
              <a:rPr lang="el-GR" sz="2800" dirty="0" smtClean="0"/>
              <a:t>πραγματικής προσφυγής)</a:t>
            </a:r>
          </a:p>
          <a:p>
            <a:pPr algn="just">
              <a:buFont typeface="Wingdings" pitchFamily="2" charset="2"/>
              <a:buChar char="Ø"/>
            </a:pPr>
            <a:r>
              <a:rPr lang="el-GR" sz="2800" dirty="0" smtClean="0"/>
              <a:t>  ά. 19 ΣΕΕ</a:t>
            </a:r>
          </a:p>
          <a:p>
            <a:pPr algn="just">
              <a:buNone/>
            </a:pPr>
            <a:r>
              <a:rPr lang="el-GR" sz="2800" dirty="0" smtClean="0"/>
              <a:t>   </a:t>
            </a:r>
          </a:p>
          <a:p>
            <a:pPr algn="just">
              <a:buFont typeface="Arial" pitchFamily="34" charset="0"/>
              <a:buChar char="•"/>
            </a:pPr>
            <a:r>
              <a:rPr lang="el-GR" sz="2800" dirty="0" smtClean="0"/>
              <a:t>η έννοια της δικαστικής προστασίας στην Ε.Ε. -  </a:t>
            </a:r>
            <a:r>
              <a:rPr lang="el-GR" sz="2800" b="1" i="1" dirty="0" smtClean="0">
                <a:solidFill>
                  <a:srgbClr val="FF0000"/>
                </a:solidFill>
              </a:rPr>
              <a:t>ευρύτερη </a:t>
            </a:r>
          </a:p>
          <a:p>
            <a:endParaRPr lang="el-GR" dirty="0"/>
          </a:p>
        </p:txBody>
      </p:sp>
      <p:sp>
        <p:nvSpPr>
          <p:cNvPr id="5" name="1 - Τίτλος"/>
          <p:cNvSpPr>
            <a:spLocks noGrp="1"/>
          </p:cNvSpPr>
          <p:nvPr>
            <p:ph type="title"/>
          </p:nvPr>
        </p:nvSpPr>
        <p:spPr/>
        <p:txBody>
          <a:bodyPr>
            <a:noAutofit/>
          </a:bodyPr>
          <a:lstStyle/>
          <a:p>
            <a:r>
              <a:rPr lang="el-GR" sz="4400" b="1" i="1" dirty="0" smtClean="0"/>
              <a:t/>
            </a:r>
            <a:br>
              <a:rPr lang="el-GR" sz="4400" b="1" i="1" dirty="0" smtClean="0"/>
            </a:br>
            <a:r>
              <a:rPr lang="el-GR" sz="4400" b="1" i="1" dirty="0" smtClean="0"/>
              <a:t/>
            </a:r>
            <a:br>
              <a:rPr lang="el-GR" sz="4400" b="1" i="1" dirty="0" smtClean="0"/>
            </a:br>
            <a:r>
              <a:rPr lang="el-GR" sz="4400" b="1" i="1" dirty="0" smtClean="0"/>
              <a:t/>
            </a:r>
            <a:br>
              <a:rPr lang="el-GR" sz="4400" b="1" i="1" dirty="0" smtClean="0"/>
            </a:br>
            <a:r>
              <a:rPr lang="el-GR" sz="4400" b="1" i="1" dirty="0" smtClean="0"/>
              <a:t/>
            </a:r>
            <a:br>
              <a:rPr lang="el-GR" sz="4400" b="1" i="1" dirty="0" smtClean="0"/>
            </a:br>
            <a:r>
              <a:rPr lang="el-GR" sz="4400" b="1" i="1" dirty="0" smtClean="0"/>
              <a:t/>
            </a:r>
            <a:br>
              <a:rPr lang="el-GR" sz="4400" b="1" i="1" dirty="0" smtClean="0"/>
            </a:br>
            <a:r>
              <a:rPr lang="el-GR" sz="4400" b="1" i="1" dirty="0" smtClean="0"/>
              <a:t/>
            </a:r>
            <a:br>
              <a:rPr lang="el-GR" sz="4400" b="1" i="1" dirty="0" smtClean="0"/>
            </a:br>
            <a:r>
              <a:rPr lang="el-GR" sz="4400" b="1" i="1" dirty="0" smtClean="0"/>
              <a:t/>
            </a:r>
            <a:br>
              <a:rPr lang="el-GR" sz="4400" b="1" i="1" dirty="0" smtClean="0"/>
            </a:br>
            <a:r>
              <a:rPr lang="el-GR" sz="4400" b="1" i="1" dirty="0" smtClean="0"/>
              <a:t>Αναφορά σε νομοθετικά κείμενα:</a:t>
            </a:r>
            <a:endParaRPr lang="el-GR" sz="4400" dirty="0"/>
          </a:p>
        </p:txBody>
      </p:sp>
      <p:sp>
        <p:nvSpPr>
          <p:cNvPr id="4" name="3 - Θέση αριθμού διαφάνειας"/>
          <p:cNvSpPr>
            <a:spLocks noGrp="1"/>
          </p:cNvSpPr>
          <p:nvPr>
            <p:ph type="sldNum" sz="quarter" idx="12"/>
          </p:nvPr>
        </p:nvSpPr>
        <p:spPr/>
        <p:txBody>
          <a:bodyPr/>
          <a:lstStyle/>
          <a:p>
            <a:fld id="{F92A9687-B9EF-43F5-BD71-D8475A64D3C3}" type="slidenum">
              <a:rPr lang="el-GR" smtClean="0"/>
              <a:pPr/>
              <a:t>3</a:t>
            </a:fld>
            <a:endParaRPr lang="el-G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852704"/>
          </a:xfrm>
        </p:spPr>
        <p:txBody>
          <a:bodyPr>
            <a:normAutofit/>
          </a:bodyPr>
          <a:lstStyle/>
          <a:p>
            <a:r>
              <a:rPr lang="el-GR" sz="4400" b="1" i="1" dirty="0" smtClean="0"/>
              <a:t>Αναφορά στη νομολογία του ΔΕΕ</a:t>
            </a:r>
            <a:endParaRPr lang="el-GR" sz="4400" b="1" i="1" dirty="0"/>
          </a:p>
        </p:txBody>
      </p:sp>
      <p:sp>
        <p:nvSpPr>
          <p:cNvPr id="3" name="2 - Θέση περιεχομένου"/>
          <p:cNvSpPr>
            <a:spLocks noGrp="1"/>
          </p:cNvSpPr>
          <p:nvPr>
            <p:ph idx="1"/>
          </p:nvPr>
        </p:nvSpPr>
        <p:spPr>
          <a:xfrm>
            <a:off x="457200" y="1628800"/>
            <a:ext cx="8229600" cy="4968552"/>
          </a:xfrm>
        </p:spPr>
        <p:style>
          <a:lnRef idx="2">
            <a:schemeClr val="accent1"/>
          </a:lnRef>
          <a:fillRef idx="1">
            <a:schemeClr val="lt1"/>
          </a:fillRef>
          <a:effectRef idx="0">
            <a:schemeClr val="accent1"/>
          </a:effectRef>
          <a:fontRef idx="minor">
            <a:schemeClr val="dk1"/>
          </a:fontRef>
        </p:style>
        <p:txBody>
          <a:bodyPr>
            <a:normAutofit lnSpcReduction="10000"/>
          </a:bodyPr>
          <a:lstStyle/>
          <a:p>
            <a:pPr lvl="0" algn="just"/>
            <a:r>
              <a:rPr lang="el-GR" dirty="0" smtClean="0"/>
              <a:t>ΔΕΕ: καθόρισε το </a:t>
            </a:r>
            <a:r>
              <a:rPr lang="el-GR" i="1" u="sng" dirty="0" smtClean="0"/>
              <a:t>περιεχόμενο</a:t>
            </a:r>
            <a:r>
              <a:rPr lang="el-GR" dirty="0" smtClean="0"/>
              <a:t> της αρχής της αποτελεσματικής προστασίας μέσω της </a:t>
            </a:r>
            <a:r>
              <a:rPr lang="el-GR" b="1" i="1" dirty="0" smtClean="0"/>
              <a:t>ερμηνευτικής του λειτουργίας</a:t>
            </a:r>
          </a:p>
          <a:p>
            <a:pPr lvl="0" algn="just"/>
            <a:endParaRPr lang="el-GR" dirty="0" smtClean="0"/>
          </a:p>
          <a:p>
            <a:pPr lvl="0" algn="just"/>
            <a:r>
              <a:rPr lang="el-GR" dirty="0" smtClean="0"/>
              <a:t>Χρησιμοποίησε </a:t>
            </a:r>
            <a:r>
              <a:rPr lang="el-GR" b="1" i="1" dirty="0" smtClean="0">
                <a:solidFill>
                  <a:srgbClr val="FF0000"/>
                </a:solidFill>
              </a:rPr>
              <a:t>2 βάσεις </a:t>
            </a:r>
            <a:r>
              <a:rPr lang="el-GR" dirty="0" smtClean="0"/>
              <a:t>:</a:t>
            </a:r>
          </a:p>
          <a:p>
            <a:pPr algn="just">
              <a:buNone/>
            </a:pPr>
            <a:r>
              <a:rPr lang="en-US" b="1" dirty="0" smtClean="0"/>
              <a:t>    </a:t>
            </a:r>
            <a:r>
              <a:rPr lang="en-US" b="1" dirty="0" err="1" smtClean="0"/>
              <a:t>i</a:t>
            </a:r>
            <a:r>
              <a:rPr lang="en-US" b="1" dirty="0" smtClean="0"/>
              <a:t>. </a:t>
            </a:r>
            <a:r>
              <a:rPr lang="el-GR" b="1" dirty="0" smtClean="0"/>
              <a:t>κοινές συνταγματικές παραδόσεις των κ-μ </a:t>
            </a:r>
          </a:p>
          <a:p>
            <a:pPr algn="just">
              <a:buNone/>
            </a:pPr>
            <a:r>
              <a:rPr lang="el-GR" sz="2400" dirty="0" smtClean="0"/>
              <a:t>   </a:t>
            </a:r>
            <a:r>
              <a:rPr lang="en-US" sz="2400" dirty="0" smtClean="0"/>
              <a:t>(</a:t>
            </a:r>
            <a:r>
              <a:rPr lang="el-GR" sz="2400" dirty="0" smtClean="0"/>
              <a:t>όπου η αποτελεσματική δικαστική προστασία γίνεται αντιληπτή ως θεμελιώδες δικαίωμα, το οποίο  συνδέεται με την αρχή του κράτους </a:t>
            </a:r>
            <a:r>
              <a:rPr lang="el-GR" sz="2400" dirty="0" smtClean="0"/>
              <a:t>δικαίου)</a:t>
            </a:r>
            <a:endParaRPr lang="el-GR" sz="2400" dirty="0" smtClean="0"/>
          </a:p>
          <a:p>
            <a:pPr algn="just">
              <a:buNone/>
            </a:pPr>
            <a:endParaRPr lang="el-GR" dirty="0" smtClean="0"/>
          </a:p>
          <a:p>
            <a:pPr algn="just">
              <a:buNone/>
            </a:pPr>
            <a:r>
              <a:rPr lang="en-US" b="1" dirty="0" smtClean="0"/>
              <a:t>     ii</a:t>
            </a:r>
            <a:r>
              <a:rPr lang="el-GR" b="1" dirty="0" smtClean="0"/>
              <a:t>. ά. 6 και 13 ΕΣΔΑ</a:t>
            </a:r>
          </a:p>
          <a:p>
            <a:pPr algn="just">
              <a:buNone/>
            </a:pPr>
            <a:r>
              <a:rPr lang="el-GR" sz="2400" dirty="0" smtClean="0"/>
              <a:t>     (όπως ερμηνεύτηκαν από τη νομολογία του ΕΔΔΑ) </a:t>
            </a:r>
          </a:p>
          <a:p>
            <a:endParaRPr lang="el-GR" dirty="0"/>
          </a:p>
        </p:txBody>
      </p:sp>
      <p:sp>
        <p:nvSpPr>
          <p:cNvPr id="4" name="3 - Θέση αριθμού διαφάνειας"/>
          <p:cNvSpPr>
            <a:spLocks noGrp="1"/>
          </p:cNvSpPr>
          <p:nvPr>
            <p:ph type="sldNum" sz="quarter" idx="12"/>
          </p:nvPr>
        </p:nvSpPr>
        <p:spPr/>
        <p:txBody>
          <a:bodyPr/>
          <a:lstStyle/>
          <a:p>
            <a:fld id="{F92A9687-B9EF-43F5-BD71-D8475A64D3C3}" type="slidenum">
              <a:rPr lang="el-GR" smtClean="0"/>
              <a:pPr/>
              <a:t>4</a:t>
            </a:fld>
            <a:endParaRPr lang="el-G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836712"/>
            <a:ext cx="8229600" cy="648072"/>
          </a:xfrm>
        </p:spPr>
        <p:txBody>
          <a:bodyPr>
            <a:normAutofit fontScale="90000"/>
          </a:bodyPr>
          <a:lstStyle/>
          <a:p>
            <a:r>
              <a:rPr lang="el-GR" b="1" i="1" dirty="0" smtClean="0"/>
              <a:t>Ευρεία διαμόρφωση</a:t>
            </a:r>
            <a:endParaRPr lang="el-GR" b="1" i="1" dirty="0"/>
          </a:p>
        </p:txBody>
      </p:sp>
      <p:sp>
        <p:nvSpPr>
          <p:cNvPr id="3" name="2 - Θέση περιεχομένου"/>
          <p:cNvSpPr>
            <a:spLocks noGrp="1"/>
          </p:cNvSpPr>
          <p:nvPr>
            <p:ph idx="1"/>
          </p:nvPr>
        </p:nvSpPr>
        <p:spPr>
          <a:xfrm>
            <a:off x="457200" y="1556792"/>
            <a:ext cx="8229600" cy="5301208"/>
          </a:xfrm>
        </p:spPr>
        <p:style>
          <a:lnRef idx="2">
            <a:schemeClr val="accent1"/>
          </a:lnRef>
          <a:fillRef idx="1">
            <a:schemeClr val="lt1"/>
          </a:fillRef>
          <a:effectRef idx="0">
            <a:schemeClr val="accent1"/>
          </a:effectRef>
          <a:fontRef idx="minor">
            <a:schemeClr val="dk1"/>
          </a:fontRef>
        </p:style>
        <p:txBody>
          <a:bodyPr>
            <a:normAutofit/>
          </a:bodyPr>
          <a:lstStyle/>
          <a:p>
            <a:pPr algn="just"/>
            <a:r>
              <a:rPr lang="el-GR" b="1" dirty="0" smtClean="0">
                <a:solidFill>
                  <a:srgbClr val="FF0000"/>
                </a:solidFill>
              </a:rPr>
              <a:t>ΔΕΕ: </a:t>
            </a:r>
            <a:r>
              <a:rPr lang="el-GR" dirty="0" smtClean="0"/>
              <a:t>η αποτελεσματική δικαστική προστασία  πρέπει να είναι κάτι περισσότερο από απλή τυπική δυνατότητα. Πρέπει να  είναι εφικτή υπό πρακτικούς όρους. </a:t>
            </a:r>
          </a:p>
          <a:p>
            <a:pPr algn="just"/>
            <a:endParaRPr lang="el-GR" dirty="0" smtClean="0"/>
          </a:p>
          <a:p>
            <a:pPr lvl="0" algn="just"/>
            <a:r>
              <a:rPr lang="el-GR" b="1" dirty="0" smtClean="0"/>
              <a:t>Διεύρυνση του περιεχομένου της αρχής:</a:t>
            </a:r>
            <a:endParaRPr lang="el-GR" dirty="0" smtClean="0"/>
          </a:p>
          <a:p>
            <a:pPr algn="just">
              <a:buNone/>
            </a:pPr>
            <a:r>
              <a:rPr lang="el-GR" dirty="0" smtClean="0"/>
              <a:t>ΔΕΚ, Απόφαση της 10.04.1984, Υπόθεση 14/83, </a:t>
            </a:r>
            <a:r>
              <a:rPr lang="en-US" i="1" dirty="0" smtClean="0"/>
              <a:t>Von Colson</a:t>
            </a:r>
            <a:endParaRPr lang="el-GR" dirty="0" smtClean="0"/>
          </a:p>
          <a:p>
            <a:pPr algn="just">
              <a:buNone/>
            </a:pPr>
            <a:r>
              <a:rPr lang="el-GR" dirty="0" smtClean="0"/>
              <a:t>ΔΕΚ, Απόφαση της 15.05.1986, Υπόθεση 222/84,  </a:t>
            </a:r>
            <a:r>
              <a:rPr lang="en-US" i="1" dirty="0" smtClean="0"/>
              <a:t>Johnston</a:t>
            </a:r>
            <a:endParaRPr lang="el-GR" dirty="0" smtClean="0"/>
          </a:p>
          <a:p>
            <a:pPr algn="just">
              <a:buNone/>
            </a:pPr>
            <a:r>
              <a:rPr lang="el-GR" dirty="0" smtClean="0"/>
              <a:t>ΔΕΚ, Απόφαση της 15.10.1987, Υπόθεση 222/86, </a:t>
            </a:r>
            <a:r>
              <a:rPr lang="en-US" i="1" dirty="0" err="1" smtClean="0"/>
              <a:t>Heylens</a:t>
            </a:r>
            <a:endParaRPr lang="el-GR" i="1" dirty="0" smtClean="0"/>
          </a:p>
          <a:p>
            <a:pPr>
              <a:buNone/>
            </a:pPr>
            <a:endParaRPr lang="el-GR" dirty="0" smtClean="0"/>
          </a:p>
          <a:p>
            <a:endParaRPr lang="el-GR" dirty="0"/>
          </a:p>
        </p:txBody>
      </p:sp>
      <p:sp>
        <p:nvSpPr>
          <p:cNvPr id="4" name="3 - Θέση αριθμού διαφάνειας"/>
          <p:cNvSpPr>
            <a:spLocks noGrp="1"/>
          </p:cNvSpPr>
          <p:nvPr>
            <p:ph type="sldNum" sz="quarter" idx="12"/>
          </p:nvPr>
        </p:nvSpPr>
        <p:spPr/>
        <p:txBody>
          <a:bodyPr/>
          <a:lstStyle/>
          <a:p>
            <a:fld id="{F92A9687-B9EF-43F5-BD71-D8475A64D3C3}" type="slidenum">
              <a:rPr lang="el-GR" smtClean="0"/>
              <a:pPr/>
              <a:t>5</a:t>
            </a:fld>
            <a:endParaRPr lang="el-G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708688"/>
          </a:xfrm>
        </p:spPr>
        <p:txBody>
          <a:bodyPr>
            <a:normAutofit fontScale="90000"/>
          </a:bodyPr>
          <a:lstStyle/>
          <a:p>
            <a:r>
              <a:rPr lang="el-GR" sz="4000" b="1" i="1" dirty="0" smtClean="0">
                <a:solidFill>
                  <a:srgbClr val="FF0000"/>
                </a:solidFill>
              </a:rPr>
              <a:t/>
            </a:r>
            <a:br>
              <a:rPr lang="el-GR" sz="4000" b="1" i="1" dirty="0" smtClean="0">
                <a:solidFill>
                  <a:srgbClr val="FF0000"/>
                </a:solidFill>
              </a:rPr>
            </a:br>
            <a:r>
              <a:rPr lang="el-GR" sz="4900" b="1" i="1" dirty="0" smtClean="0"/>
              <a:t>Τι περιλαμβάνει;</a:t>
            </a:r>
            <a:endParaRPr lang="el-GR" sz="4900" dirty="0"/>
          </a:p>
        </p:txBody>
      </p:sp>
      <p:sp>
        <p:nvSpPr>
          <p:cNvPr id="3" name="2 - Θέση περιεχομένου"/>
          <p:cNvSpPr>
            <a:spLocks noGrp="1"/>
          </p:cNvSpPr>
          <p:nvPr>
            <p:ph idx="1"/>
          </p:nvPr>
        </p:nvSpPr>
        <p:spPr>
          <a:xfrm>
            <a:off x="457200" y="1484784"/>
            <a:ext cx="8229600" cy="5373216"/>
          </a:xfrm>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algn="just">
              <a:buNone/>
            </a:pPr>
            <a:r>
              <a:rPr lang="el-GR" sz="2400" b="1" i="1" dirty="0" smtClean="0">
                <a:solidFill>
                  <a:srgbClr val="FF0000"/>
                </a:solidFill>
              </a:rPr>
              <a:t>στοιχεία όπως: </a:t>
            </a:r>
          </a:p>
          <a:p>
            <a:pPr lvl="0" algn="just">
              <a:buNone/>
            </a:pPr>
            <a:endParaRPr lang="el-GR" sz="2400" dirty="0" smtClean="0"/>
          </a:p>
          <a:p>
            <a:pPr algn="just"/>
            <a:r>
              <a:rPr lang="el-GR" dirty="0" smtClean="0"/>
              <a:t>πρόσβαση στη δικαιοσύνη, συμπεριλαμβανομένου του δικαιώματος δικαστικού ελέγχου και πρόσβασης σε ένα αποτελεσματικό ένδικο μέσο, </a:t>
            </a:r>
          </a:p>
          <a:p>
            <a:pPr algn="just"/>
            <a:r>
              <a:rPr lang="el-GR" dirty="0" smtClean="0"/>
              <a:t> το δικαίωμα σε δίκαιη δίκη και την αρχή της τήρησης της νομιμότητας, συμπεριλαμβανομένου του δικαιώματος της εύλογης διάρκειας της δίκης,</a:t>
            </a:r>
          </a:p>
          <a:p>
            <a:pPr algn="just"/>
            <a:r>
              <a:rPr lang="el-GR" dirty="0" smtClean="0"/>
              <a:t>το δικαίωμα άμυνας, συμπεριλαμβανομένου του δικαιώματος διεξαγωγής αποδείξεων και </a:t>
            </a:r>
          </a:p>
          <a:p>
            <a:pPr algn="just"/>
            <a:r>
              <a:rPr lang="el-GR" dirty="0" smtClean="0"/>
              <a:t>το δικαίωμα εκπροσώπησης</a:t>
            </a:r>
          </a:p>
          <a:p>
            <a:pPr algn="just"/>
            <a:endParaRPr lang="el-GR" dirty="0" smtClean="0"/>
          </a:p>
          <a:p>
            <a:pPr lvl="0" algn="ctr">
              <a:buNone/>
            </a:pPr>
            <a:r>
              <a:rPr lang="el-GR" b="1" dirty="0" smtClean="0"/>
              <a:t>Τελικά, έννοια αποτελεσματικής δικαστικής προστασίας  =</a:t>
            </a:r>
          </a:p>
          <a:p>
            <a:pPr lvl="0" algn="ctr">
              <a:buNone/>
            </a:pPr>
            <a:r>
              <a:rPr lang="el-GR" b="1" dirty="0" smtClean="0"/>
              <a:t>όπου υπάρχει ένα δικαίωμα, πρέπει να υπάρχει και ένα ένδικο μέσο. </a:t>
            </a:r>
          </a:p>
          <a:p>
            <a:endParaRPr lang="el-GR" dirty="0"/>
          </a:p>
        </p:txBody>
      </p:sp>
      <p:sp>
        <p:nvSpPr>
          <p:cNvPr id="4" name="3 - Θέση αριθμού διαφάνειας"/>
          <p:cNvSpPr>
            <a:spLocks noGrp="1"/>
          </p:cNvSpPr>
          <p:nvPr>
            <p:ph type="sldNum" sz="quarter" idx="12"/>
          </p:nvPr>
        </p:nvSpPr>
        <p:spPr/>
        <p:txBody>
          <a:bodyPr/>
          <a:lstStyle/>
          <a:p>
            <a:fld id="{F92A9687-B9EF-43F5-BD71-D8475A64D3C3}" type="slidenum">
              <a:rPr lang="el-GR" smtClean="0"/>
              <a:pPr/>
              <a:t>6</a:t>
            </a:fld>
            <a:endParaRPr lang="el-G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76672"/>
            <a:ext cx="8229600" cy="864096"/>
          </a:xfrm>
        </p:spPr>
        <p:txBody>
          <a:bodyPr>
            <a:noAutofit/>
          </a:bodyPr>
          <a:lstStyle/>
          <a:p>
            <a:r>
              <a:rPr lang="el-GR" sz="4000" b="1" i="1" dirty="0" smtClean="0"/>
              <a:t>Ως συνιστώσα του κράτους δικαίου </a:t>
            </a:r>
            <a:endParaRPr lang="el-GR" sz="4000" b="1" i="1" dirty="0"/>
          </a:p>
        </p:txBody>
      </p:sp>
      <p:sp>
        <p:nvSpPr>
          <p:cNvPr id="3" name="2 - Θέση περιεχομένου"/>
          <p:cNvSpPr>
            <a:spLocks noGrp="1"/>
          </p:cNvSpPr>
          <p:nvPr>
            <p:ph idx="1"/>
          </p:nvPr>
        </p:nvSpPr>
        <p:spPr>
          <a:xfrm>
            <a:off x="457200" y="1268760"/>
            <a:ext cx="8229600" cy="5589240"/>
          </a:xfrm>
        </p:spPr>
        <p:txBody>
          <a:bodyPr>
            <a:noAutofit/>
          </a:bodyPr>
          <a:lstStyle/>
          <a:p>
            <a:pPr lvl="0"/>
            <a:r>
              <a:rPr lang="el-GR" sz="2800" b="1" dirty="0" smtClean="0">
                <a:solidFill>
                  <a:srgbClr val="FF0000"/>
                </a:solidFill>
              </a:rPr>
              <a:t>Υπόθεση 294/83, </a:t>
            </a:r>
            <a:r>
              <a:rPr lang="en-US" sz="2800" b="1" i="1" dirty="0" smtClean="0">
                <a:solidFill>
                  <a:srgbClr val="FF0000"/>
                </a:solidFill>
              </a:rPr>
              <a:t>Les </a:t>
            </a:r>
            <a:r>
              <a:rPr lang="en-US" sz="2800" b="1" i="1" dirty="0" err="1" smtClean="0">
                <a:solidFill>
                  <a:srgbClr val="FF0000"/>
                </a:solidFill>
              </a:rPr>
              <a:t>Verts</a:t>
            </a:r>
            <a:r>
              <a:rPr lang="el-GR" sz="2800" b="1" i="1" dirty="0" smtClean="0">
                <a:solidFill>
                  <a:srgbClr val="FF0000"/>
                </a:solidFill>
              </a:rPr>
              <a:t> κατά Κοινοβουλίου</a:t>
            </a:r>
            <a:endParaRPr lang="el-GR" sz="2800" b="1" dirty="0" smtClean="0">
              <a:solidFill>
                <a:srgbClr val="FF0000"/>
              </a:solidFill>
            </a:endParaRPr>
          </a:p>
          <a:p>
            <a:pPr algn="just">
              <a:buFont typeface="Courier New" pitchFamily="49" charset="0"/>
              <a:buChar char="o"/>
            </a:pPr>
            <a:r>
              <a:rPr lang="el-GR" sz="2800" dirty="0" smtClean="0"/>
              <a:t>ΕΚ = μια </a:t>
            </a:r>
            <a:r>
              <a:rPr lang="el-GR" sz="2800" b="1" dirty="0" smtClean="0"/>
              <a:t>Κοινότητα που βασίζεται στο κράτος δικαίου, </a:t>
            </a:r>
            <a:r>
              <a:rPr lang="el-GR" sz="2800" dirty="0" smtClean="0"/>
              <a:t>επειδή ούτε τα  κ-μ, ούτε τα όργανα μπορούν να αποφύγουν τον έλεγχο της συμβατότητας των πράξεών τους με τον καταστατικό χάρτη, δηλαδή τη Συνθήκη.</a:t>
            </a:r>
          </a:p>
          <a:p>
            <a:pPr algn="just">
              <a:buFont typeface="Courier New" pitchFamily="49" charset="0"/>
              <a:buChar char="o"/>
            </a:pPr>
            <a:endParaRPr lang="el-GR" sz="2800" dirty="0" smtClean="0"/>
          </a:p>
          <a:p>
            <a:pPr algn="just">
              <a:buFont typeface="Courier New" pitchFamily="49" charset="0"/>
              <a:buChar char="o"/>
            </a:pPr>
            <a:r>
              <a:rPr lang="el-GR" sz="2800" dirty="0" smtClean="0"/>
              <a:t>Η </a:t>
            </a:r>
            <a:r>
              <a:rPr lang="el-GR" sz="2800" b="1" dirty="0" smtClean="0"/>
              <a:t>αρχή του κράτους δικαίου</a:t>
            </a:r>
            <a:r>
              <a:rPr lang="el-GR" sz="2800" dirty="0" smtClean="0"/>
              <a:t>, της οποίας η αποτελεσματική δικαστική προστασία και ο έλεγχος της νομιμότητας αποτελούν συστατικά στοιχεία, αποτελεί </a:t>
            </a:r>
            <a:r>
              <a:rPr lang="el-GR" sz="2800" b="1" dirty="0" smtClean="0"/>
              <a:t>το θεμέλιο </a:t>
            </a:r>
            <a:r>
              <a:rPr lang="el-GR" sz="2800" dirty="0" smtClean="0"/>
              <a:t>για ένα ανεξάρτητο και αποτελεσματικό δικαιοδοτικό σύστημα</a:t>
            </a:r>
          </a:p>
          <a:p>
            <a:pPr algn="just">
              <a:buFont typeface="Courier New" pitchFamily="49" charset="0"/>
              <a:buChar char="o"/>
            </a:pPr>
            <a:endParaRPr lang="el-GR" sz="1600" dirty="0" smtClean="0"/>
          </a:p>
          <a:p>
            <a:pPr algn="just">
              <a:buFont typeface="Courier New" pitchFamily="49" charset="0"/>
              <a:buChar char="o"/>
            </a:pPr>
            <a:endParaRPr lang="el-GR" sz="1600" dirty="0" smtClean="0"/>
          </a:p>
        </p:txBody>
      </p:sp>
      <p:sp>
        <p:nvSpPr>
          <p:cNvPr id="4" name="3 - Θέση αριθμού διαφάνειας"/>
          <p:cNvSpPr>
            <a:spLocks noGrp="1"/>
          </p:cNvSpPr>
          <p:nvPr>
            <p:ph type="sldNum" sz="quarter" idx="12"/>
          </p:nvPr>
        </p:nvSpPr>
        <p:spPr/>
        <p:txBody>
          <a:bodyPr/>
          <a:lstStyle/>
          <a:p>
            <a:fld id="{F92A9687-B9EF-43F5-BD71-D8475A64D3C3}" type="slidenum">
              <a:rPr lang="el-GR" smtClean="0"/>
              <a:pPr/>
              <a:t>7</a:t>
            </a:fld>
            <a:endParaRPr lang="el-G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708688"/>
          </a:xfrm>
        </p:spPr>
        <p:txBody>
          <a:bodyPr>
            <a:normAutofit/>
          </a:bodyPr>
          <a:lstStyle/>
          <a:p>
            <a:r>
              <a:rPr lang="el-GR" sz="4000" b="1" i="1" dirty="0" smtClean="0"/>
              <a:t>Ως συνιστώσα του κράτους δικαίου </a:t>
            </a:r>
            <a:endParaRPr lang="el-GR" sz="4000" dirty="0"/>
          </a:p>
        </p:txBody>
      </p:sp>
      <p:sp>
        <p:nvSpPr>
          <p:cNvPr id="3" name="2 - Θέση περιεχομένου"/>
          <p:cNvSpPr>
            <a:spLocks noGrp="1"/>
          </p:cNvSpPr>
          <p:nvPr>
            <p:ph idx="1"/>
          </p:nvPr>
        </p:nvSpPr>
        <p:spPr>
          <a:xfrm>
            <a:off x="457200" y="1628800"/>
            <a:ext cx="8229600" cy="4968552"/>
          </a:xfrm>
        </p:spPr>
        <p:style>
          <a:lnRef idx="2">
            <a:schemeClr val="accent1"/>
          </a:lnRef>
          <a:fillRef idx="1">
            <a:schemeClr val="lt1"/>
          </a:fillRef>
          <a:effectRef idx="0">
            <a:schemeClr val="accent1"/>
          </a:effectRef>
          <a:fontRef idx="minor">
            <a:schemeClr val="dk1"/>
          </a:fontRef>
        </p:style>
        <p:txBody>
          <a:bodyPr>
            <a:normAutofit fontScale="77500" lnSpcReduction="20000"/>
          </a:bodyPr>
          <a:lstStyle/>
          <a:p>
            <a:pPr lvl="0" algn="just"/>
            <a:r>
              <a:rPr lang="el-GR" sz="2800" b="1" dirty="0" smtClean="0">
                <a:solidFill>
                  <a:srgbClr val="FF0000"/>
                </a:solidFill>
              </a:rPr>
              <a:t>Υπόθεση 294/83, </a:t>
            </a:r>
            <a:r>
              <a:rPr lang="en-US" sz="2800" b="1" i="1" dirty="0" smtClean="0">
                <a:solidFill>
                  <a:srgbClr val="FF0000"/>
                </a:solidFill>
              </a:rPr>
              <a:t>Les </a:t>
            </a:r>
            <a:r>
              <a:rPr lang="en-US" sz="2800" b="1" i="1" dirty="0" err="1" smtClean="0">
                <a:solidFill>
                  <a:srgbClr val="FF0000"/>
                </a:solidFill>
              </a:rPr>
              <a:t>Verts</a:t>
            </a:r>
            <a:r>
              <a:rPr lang="el-GR" sz="2800" b="1" i="1" dirty="0" smtClean="0">
                <a:solidFill>
                  <a:srgbClr val="FF0000"/>
                </a:solidFill>
              </a:rPr>
              <a:t> κατά Κοινοβουλίου</a:t>
            </a:r>
            <a:endParaRPr lang="el-GR" sz="2800" b="1" dirty="0" smtClean="0">
              <a:solidFill>
                <a:srgbClr val="FF0000"/>
              </a:solidFill>
            </a:endParaRPr>
          </a:p>
          <a:p>
            <a:pPr algn="just">
              <a:buFont typeface="Wingdings" pitchFamily="2" charset="2"/>
              <a:buChar char="ü"/>
            </a:pPr>
            <a:r>
              <a:rPr lang="el-GR" sz="2800" dirty="0" smtClean="0"/>
              <a:t>«η Συνθήκη καθιέρωσε ένα</a:t>
            </a:r>
            <a:r>
              <a:rPr lang="el-GR" sz="2800" b="1" i="1" dirty="0" smtClean="0"/>
              <a:t> πλήρες </a:t>
            </a:r>
            <a:r>
              <a:rPr lang="el-GR" sz="2800" dirty="0" smtClean="0"/>
              <a:t>σύστημα ένδικων μέσων και διαδικασιών»</a:t>
            </a:r>
          </a:p>
          <a:p>
            <a:pPr algn="just">
              <a:buFont typeface="Wingdings" pitchFamily="2" charset="2"/>
              <a:buChar char="ü"/>
            </a:pPr>
            <a:r>
              <a:rPr lang="el-GR" sz="2800" dirty="0" smtClean="0"/>
              <a:t>      «πλήρες» σύστημα δικαστικής προστασίας : ότι υπάρχουν επαρκή ένδικα μέσα και διαδικασίες ενώπιον των δικαστηρίων της ΕΕ και των εθνικών δικαστηρίων που μπορούν να διασφαλίσουν το δικαστικό έλεγχο των πράξεων των οργάνων, </a:t>
            </a:r>
            <a:r>
              <a:rPr lang="el-GR" sz="2800" i="1" u="sng" dirty="0" smtClean="0"/>
              <a:t>με αποτέλεσμα σε όσες περιπτώσεις ο έλεγχος της νομιμότητας μιας πράξης της Ένωσης δεν μπορεί να διεξαχθεί άμεσα από τα δικαστήρια της Ένωσης για λόγους απαράδεκτου, να υπάρχει τρόπος η υπόθεση να εκδικάζεται ενώπιον των εθνικών δικαστηρίων που τότε θα διατυπώσουν προδικαστικό ερώτημα επί του κύρους μιας τέτοιας πράξης.</a:t>
            </a:r>
          </a:p>
          <a:p>
            <a:pPr algn="just">
              <a:buNone/>
            </a:pPr>
            <a:endParaRPr lang="el-GR" sz="2800" dirty="0" smtClean="0"/>
          </a:p>
          <a:p>
            <a:pPr algn="just">
              <a:buFont typeface="Wingdings" pitchFamily="2" charset="2"/>
              <a:buChar char="ü"/>
            </a:pPr>
            <a:r>
              <a:rPr lang="el-GR" sz="2800" dirty="0" smtClean="0"/>
              <a:t>Το </a:t>
            </a:r>
            <a:r>
              <a:rPr lang="el-GR" sz="2800" b="1" dirty="0" smtClean="0"/>
              <a:t>πλήρες σύστημα </a:t>
            </a:r>
            <a:r>
              <a:rPr lang="el-GR" sz="2800" dirty="0" smtClean="0"/>
              <a:t>του ελέγχου νομιμότητας των πράξεων των κρατών μελών αποτελεί θεμελιώδες συστατικό μιας </a:t>
            </a:r>
            <a:r>
              <a:rPr lang="el-GR" sz="2800" i="1" dirty="0" smtClean="0"/>
              <a:t>«Κοινότητας που βασίζεται στο κράτος δικαίου».</a:t>
            </a:r>
            <a:r>
              <a:rPr lang="el-GR" sz="2800" b="1" dirty="0" smtClean="0"/>
              <a:t> </a:t>
            </a:r>
          </a:p>
          <a:p>
            <a:endParaRPr lang="el-GR" dirty="0"/>
          </a:p>
        </p:txBody>
      </p:sp>
      <p:sp>
        <p:nvSpPr>
          <p:cNvPr id="4" name="3 - Θέση αριθμού διαφάνειας"/>
          <p:cNvSpPr>
            <a:spLocks noGrp="1"/>
          </p:cNvSpPr>
          <p:nvPr>
            <p:ph type="sldNum" sz="quarter" idx="12"/>
          </p:nvPr>
        </p:nvSpPr>
        <p:spPr/>
        <p:txBody>
          <a:bodyPr/>
          <a:lstStyle/>
          <a:p>
            <a:fld id="{F92A9687-B9EF-43F5-BD71-D8475A64D3C3}" type="slidenum">
              <a:rPr lang="el-GR" smtClean="0"/>
              <a:pPr/>
              <a:t>8</a:t>
            </a:fld>
            <a:endParaRPr lang="el-G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4200" b="1" i="1" dirty="0" smtClean="0"/>
              <a:t>Πώς διαμορφώνεται η δικαστική προστασία στο πλαίσιο της Ε.Ε.;</a:t>
            </a:r>
            <a:endParaRPr lang="el-GR" sz="4200" b="1" i="1" dirty="0"/>
          </a:p>
        </p:txBody>
      </p:sp>
      <p:sp>
        <p:nvSpPr>
          <p:cNvPr id="3" name="2 - Θέση περιεχομένου"/>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algn="just"/>
            <a:endParaRPr lang="el-GR" sz="3600" b="1" dirty="0" smtClean="0"/>
          </a:p>
          <a:p>
            <a:pPr algn="just"/>
            <a:r>
              <a:rPr lang="el-GR" sz="3600" b="1" dirty="0" smtClean="0"/>
              <a:t>α. στο </a:t>
            </a:r>
            <a:r>
              <a:rPr lang="el-GR" sz="3600" b="1" dirty="0" err="1" smtClean="0"/>
              <a:t>ενωσιακό</a:t>
            </a:r>
            <a:r>
              <a:rPr lang="el-GR" sz="3600" b="1" dirty="0" smtClean="0"/>
              <a:t> επίπεδο </a:t>
            </a:r>
            <a:r>
              <a:rPr lang="el-GR" sz="3600" b="1" dirty="0" smtClean="0"/>
              <a:t>(</a:t>
            </a:r>
            <a:r>
              <a:rPr lang="el-GR" sz="3600" b="1" dirty="0" smtClean="0"/>
              <a:t>ενώπιον του </a:t>
            </a:r>
            <a:r>
              <a:rPr lang="el-GR" sz="3600" b="1" dirty="0" smtClean="0"/>
              <a:t> </a:t>
            </a:r>
            <a:r>
              <a:rPr lang="el-GR" sz="3600" b="1" dirty="0" smtClean="0"/>
              <a:t>ΔΕΕ) </a:t>
            </a:r>
          </a:p>
          <a:p>
            <a:pPr algn="just"/>
            <a:endParaRPr lang="el-GR" sz="3600" b="1" dirty="0" smtClean="0"/>
          </a:p>
          <a:p>
            <a:pPr algn="just"/>
            <a:r>
              <a:rPr lang="el-GR" sz="3600" b="1" dirty="0" smtClean="0"/>
              <a:t>β. σε εθνικό επίπεδο (ενώπιον εθνικών δικαστηρίων) </a:t>
            </a:r>
          </a:p>
          <a:p>
            <a:endParaRPr lang="el-GR" b="1" dirty="0" smtClean="0"/>
          </a:p>
          <a:p>
            <a:endParaRPr lang="el-GR" dirty="0"/>
          </a:p>
        </p:txBody>
      </p:sp>
      <p:sp>
        <p:nvSpPr>
          <p:cNvPr id="4" name="3 - Θέση αριθμού διαφάνειας"/>
          <p:cNvSpPr>
            <a:spLocks noGrp="1"/>
          </p:cNvSpPr>
          <p:nvPr>
            <p:ph type="sldNum" sz="quarter" idx="12"/>
          </p:nvPr>
        </p:nvSpPr>
        <p:spPr/>
        <p:txBody>
          <a:bodyPr/>
          <a:lstStyle/>
          <a:p>
            <a:fld id="{F92A9687-B9EF-43F5-BD71-D8475A64D3C3}" type="slidenum">
              <a:rPr lang="el-GR" smtClean="0"/>
              <a:pPr/>
              <a:t>9</a:t>
            </a:fld>
            <a:endParaRPr lang="el-G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683</TotalTime>
  <Words>1738</Words>
  <Application>Microsoft Office PowerPoint</Application>
  <PresentationFormat>Προβολή στην οθόνη (4:3)</PresentationFormat>
  <Paragraphs>185</Paragraphs>
  <Slides>23</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23</vt:i4>
      </vt:variant>
    </vt:vector>
  </HeadingPairs>
  <TitlesOfParts>
    <vt:vector size="24" baseType="lpstr">
      <vt:lpstr>Ροή</vt:lpstr>
      <vt:lpstr>TMHMA NOMIKHΣ  TOMEΑΣ ΔΙΕΘΝΩΝ ΣΠΟΥΔΩΝ </vt:lpstr>
      <vt:lpstr>Η αρχή της αποτελεσματικής δικαστικής προστασίας ως γενική αρχή κaι θεμελιώδες δικαίωμα στην έννομη τάξη της ΕΕ</vt:lpstr>
      <vt:lpstr>       Αναφορά σε νομοθετικά κείμενα:</vt:lpstr>
      <vt:lpstr>Αναφορά στη νομολογία του ΔΕΕ</vt:lpstr>
      <vt:lpstr>Ευρεία διαμόρφωση</vt:lpstr>
      <vt:lpstr> Τι περιλαμβάνει;</vt:lpstr>
      <vt:lpstr>Ως συνιστώσα του κράτους δικαίου </vt:lpstr>
      <vt:lpstr>Ως συνιστώσα του κράτους δικαίου </vt:lpstr>
      <vt:lpstr>Πώς διαμορφώνεται η δικαστική προστασία στο πλαίσιο της Ε.Ε.;</vt:lpstr>
      <vt:lpstr>Σύστημα διπλής διασφάλισης</vt:lpstr>
      <vt:lpstr>       α. στο ενωσιακό επίπεδο (στο ΔΕΕ) </vt:lpstr>
      <vt:lpstr>β. σε εθνικό επίπεδο (ενώπιον εθνικών δικαστηρίων)</vt:lpstr>
      <vt:lpstr>Διαφάνεια 13</vt:lpstr>
      <vt:lpstr>«πλήρες» σύστημα δικαστικής προστασίας;</vt:lpstr>
      <vt:lpstr>Δύο τρόποι κατά τους οποίους μπορούν να θιγούν τα δικαιώματα των φ.π. και ν.π.  από την εφαρμογή του ενωσιακού δικαίου στις εθνικές έννομες τάξεις </vt:lpstr>
      <vt:lpstr>Κενά στη δικαστική προστασία των φυσικών και νομικών προσώπων</vt:lpstr>
      <vt:lpstr>ΧΘΔΕΕ – ά. 47 δικαίωμα αποτελεσματικής δικαστικής προστασίας</vt:lpstr>
      <vt:lpstr> α. Unión de Pequeños Agricultores και  β. Jégo-Quéré</vt:lpstr>
      <vt:lpstr> α. Unión de Pequeños Agricultores και  β. Jégo-Quéré</vt:lpstr>
      <vt:lpstr>α. T-173/98, C- 50/00, Unión de Pequeños Agricultores (UPA) </vt:lpstr>
      <vt:lpstr> β. Τ-177/01, C-263/02, Jégo-Quéré </vt:lpstr>
      <vt:lpstr>Αποτέλεσμα αποφάσεων ΔΕΚ σε UPA και  Jégo-Quéré </vt:lpstr>
      <vt:lpstr>Πρόταση</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108</cp:revision>
  <dcterms:created xsi:type="dcterms:W3CDTF">2017-03-21T08:59:09Z</dcterms:created>
  <dcterms:modified xsi:type="dcterms:W3CDTF">2020-04-29T14:54:49Z</dcterms:modified>
</cp:coreProperties>
</file>