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B5E71C-7CE6-4594-A048-43227DE9D4AE}" type="datetimeFigureOut">
              <a:rPr lang="el-GR" smtClean="0"/>
              <a:t>19/5/2026</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777ADB-C270-4CAF-9B40-F94CBBD1D6AE}" type="slidenum">
              <a:rPr lang="el-GR" smtClean="0"/>
              <a:t>‹#›</a:t>
            </a:fld>
            <a:endParaRPr lang="el-GR"/>
          </a:p>
        </p:txBody>
      </p:sp>
    </p:spTree>
    <p:extLst>
      <p:ext uri="{BB962C8B-B14F-4D97-AF65-F5344CB8AC3E}">
        <p14:creationId xmlns:p14="http://schemas.microsoft.com/office/powerpoint/2010/main" val="1625941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AF777ADB-C270-4CAF-9B40-F94CBBD1D6AE}" type="slidenum">
              <a:rPr lang="el-GR" smtClean="0"/>
              <a:t>5</a:t>
            </a:fld>
            <a:endParaRPr lang="el-GR"/>
          </a:p>
        </p:txBody>
      </p:sp>
    </p:spTree>
    <p:extLst>
      <p:ext uri="{BB962C8B-B14F-4D97-AF65-F5344CB8AC3E}">
        <p14:creationId xmlns:p14="http://schemas.microsoft.com/office/powerpoint/2010/main" val="858147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DDD6DE-B5FB-A6B0-E82B-7CB59DA8EF7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D8CA1D53-AD85-64C1-F874-4575B7A08B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B08A87B3-E1E4-21EB-462B-F3A95BD31EEA}"/>
              </a:ext>
            </a:extLst>
          </p:cNvPr>
          <p:cNvSpPr>
            <a:spLocks noGrp="1"/>
          </p:cNvSpPr>
          <p:nvPr>
            <p:ph type="dt" sz="half" idx="10"/>
          </p:nvPr>
        </p:nvSpPr>
        <p:spPr/>
        <p:txBody>
          <a:bodyPr/>
          <a:lstStyle/>
          <a:p>
            <a:fld id="{626D8E28-8E4E-4549-90D5-0F96B662DAE8}" type="datetimeFigureOut">
              <a:rPr lang="el-GR" smtClean="0"/>
              <a:t>19/5/2026</a:t>
            </a:fld>
            <a:endParaRPr lang="el-GR"/>
          </a:p>
        </p:txBody>
      </p:sp>
      <p:sp>
        <p:nvSpPr>
          <p:cNvPr id="5" name="Θέση υποσέλιδου 4">
            <a:extLst>
              <a:ext uri="{FF2B5EF4-FFF2-40B4-BE49-F238E27FC236}">
                <a16:creationId xmlns:a16="http://schemas.microsoft.com/office/drawing/2014/main" id="{F67EA629-9BFF-BED5-D23E-F1E8D7193BD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2E7B0F2-A565-7FC1-FCEE-2D955988775D}"/>
              </a:ext>
            </a:extLst>
          </p:cNvPr>
          <p:cNvSpPr>
            <a:spLocks noGrp="1"/>
          </p:cNvSpPr>
          <p:nvPr>
            <p:ph type="sldNum" sz="quarter" idx="12"/>
          </p:nvPr>
        </p:nvSpPr>
        <p:spPr/>
        <p:txBody>
          <a:bodyPr/>
          <a:lstStyle/>
          <a:p>
            <a:fld id="{FFDC6DBE-420A-4C32-BA6C-4D2C04A38CA1}" type="slidenum">
              <a:rPr lang="el-GR" smtClean="0"/>
              <a:t>‹#›</a:t>
            </a:fld>
            <a:endParaRPr lang="el-GR"/>
          </a:p>
        </p:txBody>
      </p:sp>
    </p:spTree>
    <p:extLst>
      <p:ext uri="{BB962C8B-B14F-4D97-AF65-F5344CB8AC3E}">
        <p14:creationId xmlns:p14="http://schemas.microsoft.com/office/powerpoint/2010/main" val="1826327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E94420-C839-AF48-1DF9-3CB330F8B73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1315817-400D-C23C-6B2A-E9534193CDE4}"/>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79DCDBF-BC7D-8972-7DF0-D1BDE8156D90}"/>
              </a:ext>
            </a:extLst>
          </p:cNvPr>
          <p:cNvSpPr>
            <a:spLocks noGrp="1"/>
          </p:cNvSpPr>
          <p:nvPr>
            <p:ph type="dt" sz="half" idx="10"/>
          </p:nvPr>
        </p:nvSpPr>
        <p:spPr/>
        <p:txBody>
          <a:bodyPr/>
          <a:lstStyle/>
          <a:p>
            <a:fld id="{626D8E28-8E4E-4549-90D5-0F96B662DAE8}" type="datetimeFigureOut">
              <a:rPr lang="el-GR" smtClean="0"/>
              <a:t>19/5/2026</a:t>
            </a:fld>
            <a:endParaRPr lang="el-GR"/>
          </a:p>
        </p:txBody>
      </p:sp>
      <p:sp>
        <p:nvSpPr>
          <p:cNvPr id="5" name="Θέση υποσέλιδου 4">
            <a:extLst>
              <a:ext uri="{FF2B5EF4-FFF2-40B4-BE49-F238E27FC236}">
                <a16:creationId xmlns:a16="http://schemas.microsoft.com/office/drawing/2014/main" id="{D6B3EE19-500F-CE3B-EC9C-49298F30287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F3BAEF5-508A-3864-E9DC-07F73CBC4FCC}"/>
              </a:ext>
            </a:extLst>
          </p:cNvPr>
          <p:cNvSpPr>
            <a:spLocks noGrp="1"/>
          </p:cNvSpPr>
          <p:nvPr>
            <p:ph type="sldNum" sz="quarter" idx="12"/>
          </p:nvPr>
        </p:nvSpPr>
        <p:spPr/>
        <p:txBody>
          <a:bodyPr/>
          <a:lstStyle/>
          <a:p>
            <a:fld id="{FFDC6DBE-420A-4C32-BA6C-4D2C04A38CA1}" type="slidenum">
              <a:rPr lang="el-GR" smtClean="0"/>
              <a:t>‹#›</a:t>
            </a:fld>
            <a:endParaRPr lang="el-GR"/>
          </a:p>
        </p:txBody>
      </p:sp>
    </p:spTree>
    <p:extLst>
      <p:ext uri="{BB962C8B-B14F-4D97-AF65-F5344CB8AC3E}">
        <p14:creationId xmlns:p14="http://schemas.microsoft.com/office/powerpoint/2010/main" val="1015885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C5870905-D5AE-789B-C042-3C716487922D}"/>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D17D8F4-8EE2-12DE-57DD-330D2B38ED59}"/>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6679B9D-8B73-A8DA-BAB3-D9ED621439D9}"/>
              </a:ext>
            </a:extLst>
          </p:cNvPr>
          <p:cNvSpPr>
            <a:spLocks noGrp="1"/>
          </p:cNvSpPr>
          <p:nvPr>
            <p:ph type="dt" sz="half" idx="10"/>
          </p:nvPr>
        </p:nvSpPr>
        <p:spPr/>
        <p:txBody>
          <a:bodyPr/>
          <a:lstStyle/>
          <a:p>
            <a:fld id="{626D8E28-8E4E-4549-90D5-0F96B662DAE8}" type="datetimeFigureOut">
              <a:rPr lang="el-GR" smtClean="0"/>
              <a:t>19/5/2026</a:t>
            </a:fld>
            <a:endParaRPr lang="el-GR"/>
          </a:p>
        </p:txBody>
      </p:sp>
      <p:sp>
        <p:nvSpPr>
          <p:cNvPr id="5" name="Θέση υποσέλιδου 4">
            <a:extLst>
              <a:ext uri="{FF2B5EF4-FFF2-40B4-BE49-F238E27FC236}">
                <a16:creationId xmlns:a16="http://schemas.microsoft.com/office/drawing/2014/main" id="{14337112-E131-6FDF-92AF-EE60921C754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DE8C449-BE36-F720-B382-92A4E57F6647}"/>
              </a:ext>
            </a:extLst>
          </p:cNvPr>
          <p:cNvSpPr>
            <a:spLocks noGrp="1"/>
          </p:cNvSpPr>
          <p:nvPr>
            <p:ph type="sldNum" sz="quarter" idx="12"/>
          </p:nvPr>
        </p:nvSpPr>
        <p:spPr/>
        <p:txBody>
          <a:bodyPr/>
          <a:lstStyle/>
          <a:p>
            <a:fld id="{FFDC6DBE-420A-4C32-BA6C-4D2C04A38CA1}" type="slidenum">
              <a:rPr lang="el-GR" smtClean="0"/>
              <a:t>‹#›</a:t>
            </a:fld>
            <a:endParaRPr lang="el-GR"/>
          </a:p>
        </p:txBody>
      </p:sp>
    </p:spTree>
    <p:extLst>
      <p:ext uri="{BB962C8B-B14F-4D97-AF65-F5344CB8AC3E}">
        <p14:creationId xmlns:p14="http://schemas.microsoft.com/office/powerpoint/2010/main" val="1882659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5AD341-5C6A-59A4-7B2E-79A72DB4C61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7AF3DF2-0B70-738F-B217-8042354D6330}"/>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77FD58C-FF52-2502-4536-6488185A036E}"/>
              </a:ext>
            </a:extLst>
          </p:cNvPr>
          <p:cNvSpPr>
            <a:spLocks noGrp="1"/>
          </p:cNvSpPr>
          <p:nvPr>
            <p:ph type="dt" sz="half" idx="10"/>
          </p:nvPr>
        </p:nvSpPr>
        <p:spPr/>
        <p:txBody>
          <a:bodyPr/>
          <a:lstStyle/>
          <a:p>
            <a:fld id="{626D8E28-8E4E-4549-90D5-0F96B662DAE8}" type="datetimeFigureOut">
              <a:rPr lang="el-GR" smtClean="0"/>
              <a:t>19/5/2026</a:t>
            </a:fld>
            <a:endParaRPr lang="el-GR"/>
          </a:p>
        </p:txBody>
      </p:sp>
      <p:sp>
        <p:nvSpPr>
          <p:cNvPr id="5" name="Θέση υποσέλιδου 4">
            <a:extLst>
              <a:ext uri="{FF2B5EF4-FFF2-40B4-BE49-F238E27FC236}">
                <a16:creationId xmlns:a16="http://schemas.microsoft.com/office/drawing/2014/main" id="{E1B48F9A-D108-3F60-7AEC-1D569503CB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4DA84B7-9FC4-5467-7977-E17533FB8719}"/>
              </a:ext>
            </a:extLst>
          </p:cNvPr>
          <p:cNvSpPr>
            <a:spLocks noGrp="1"/>
          </p:cNvSpPr>
          <p:nvPr>
            <p:ph type="sldNum" sz="quarter" idx="12"/>
          </p:nvPr>
        </p:nvSpPr>
        <p:spPr/>
        <p:txBody>
          <a:bodyPr/>
          <a:lstStyle/>
          <a:p>
            <a:fld id="{FFDC6DBE-420A-4C32-BA6C-4D2C04A38CA1}" type="slidenum">
              <a:rPr lang="el-GR" smtClean="0"/>
              <a:t>‹#›</a:t>
            </a:fld>
            <a:endParaRPr lang="el-GR"/>
          </a:p>
        </p:txBody>
      </p:sp>
    </p:spTree>
    <p:extLst>
      <p:ext uri="{BB962C8B-B14F-4D97-AF65-F5344CB8AC3E}">
        <p14:creationId xmlns:p14="http://schemas.microsoft.com/office/powerpoint/2010/main" val="2770901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9F107B-B7ED-9284-23A9-1B4EC3BE82D1}"/>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60524E6-F4AB-F5F4-134A-2ECA4F81BF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A715B532-E91E-CCC2-3FE2-E7F31FEB9975}"/>
              </a:ext>
            </a:extLst>
          </p:cNvPr>
          <p:cNvSpPr>
            <a:spLocks noGrp="1"/>
          </p:cNvSpPr>
          <p:nvPr>
            <p:ph type="dt" sz="half" idx="10"/>
          </p:nvPr>
        </p:nvSpPr>
        <p:spPr/>
        <p:txBody>
          <a:bodyPr/>
          <a:lstStyle/>
          <a:p>
            <a:fld id="{626D8E28-8E4E-4549-90D5-0F96B662DAE8}" type="datetimeFigureOut">
              <a:rPr lang="el-GR" smtClean="0"/>
              <a:t>19/5/2026</a:t>
            </a:fld>
            <a:endParaRPr lang="el-GR"/>
          </a:p>
        </p:txBody>
      </p:sp>
      <p:sp>
        <p:nvSpPr>
          <p:cNvPr id="5" name="Θέση υποσέλιδου 4">
            <a:extLst>
              <a:ext uri="{FF2B5EF4-FFF2-40B4-BE49-F238E27FC236}">
                <a16:creationId xmlns:a16="http://schemas.microsoft.com/office/drawing/2014/main" id="{8FDB72AE-2C73-1631-38A5-E6491F053C8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D8C0BBB-95F7-97A3-3584-04E6EE917CFC}"/>
              </a:ext>
            </a:extLst>
          </p:cNvPr>
          <p:cNvSpPr>
            <a:spLocks noGrp="1"/>
          </p:cNvSpPr>
          <p:nvPr>
            <p:ph type="sldNum" sz="quarter" idx="12"/>
          </p:nvPr>
        </p:nvSpPr>
        <p:spPr/>
        <p:txBody>
          <a:bodyPr/>
          <a:lstStyle/>
          <a:p>
            <a:fld id="{FFDC6DBE-420A-4C32-BA6C-4D2C04A38CA1}" type="slidenum">
              <a:rPr lang="el-GR" smtClean="0"/>
              <a:t>‹#›</a:t>
            </a:fld>
            <a:endParaRPr lang="el-GR"/>
          </a:p>
        </p:txBody>
      </p:sp>
    </p:spTree>
    <p:extLst>
      <p:ext uri="{BB962C8B-B14F-4D97-AF65-F5344CB8AC3E}">
        <p14:creationId xmlns:p14="http://schemas.microsoft.com/office/powerpoint/2010/main" val="419349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C61BD7-F33A-4DD5-1193-A23E690E909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1D9B4F3-3AFF-0FDD-7A2B-7236CE42E640}"/>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68A4A214-47D5-3B2B-5680-EC30A15F8F7F}"/>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D03C1789-BFF7-3409-B0C8-293606B3E813}"/>
              </a:ext>
            </a:extLst>
          </p:cNvPr>
          <p:cNvSpPr>
            <a:spLocks noGrp="1"/>
          </p:cNvSpPr>
          <p:nvPr>
            <p:ph type="dt" sz="half" idx="10"/>
          </p:nvPr>
        </p:nvSpPr>
        <p:spPr/>
        <p:txBody>
          <a:bodyPr/>
          <a:lstStyle/>
          <a:p>
            <a:fld id="{626D8E28-8E4E-4549-90D5-0F96B662DAE8}" type="datetimeFigureOut">
              <a:rPr lang="el-GR" smtClean="0"/>
              <a:t>19/5/2026</a:t>
            </a:fld>
            <a:endParaRPr lang="el-GR"/>
          </a:p>
        </p:txBody>
      </p:sp>
      <p:sp>
        <p:nvSpPr>
          <p:cNvPr id="6" name="Θέση υποσέλιδου 5">
            <a:extLst>
              <a:ext uri="{FF2B5EF4-FFF2-40B4-BE49-F238E27FC236}">
                <a16:creationId xmlns:a16="http://schemas.microsoft.com/office/drawing/2014/main" id="{EA80B742-5A6F-9EF5-AA4D-C58BF34D1D7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FE1FC82-4D45-64D7-A9CB-0A49E7093EC6}"/>
              </a:ext>
            </a:extLst>
          </p:cNvPr>
          <p:cNvSpPr>
            <a:spLocks noGrp="1"/>
          </p:cNvSpPr>
          <p:nvPr>
            <p:ph type="sldNum" sz="quarter" idx="12"/>
          </p:nvPr>
        </p:nvSpPr>
        <p:spPr/>
        <p:txBody>
          <a:bodyPr/>
          <a:lstStyle/>
          <a:p>
            <a:fld id="{FFDC6DBE-420A-4C32-BA6C-4D2C04A38CA1}" type="slidenum">
              <a:rPr lang="el-GR" smtClean="0"/>
              <a:t>‹#›</a:t>
            </a:fld>
            <a:endParaRPr lang="el-GR"/>
          </a:p>
        </p:txBody>
      </p:sp>
    </p:spTree>
    <p:extLst>
      <p:ext uri="{BB962C8B-B14F-4D97-AF65-F5344CB8AC3E}">
        <p14:creationId xmlns:p14="http://schemas.microsoft.com/office/powerpoint/2010/main" val="1264105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EFBEB3-7129-713B-DBB5-8B838DC3C09C}"/>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8674D0A-4894-B806-A55E-BDBDA645D9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290E1143-A64D-E4E8-A3E1-97058AEBE8EE}"/>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F84538B8-91DF-0699-6FCD-8D0EA1A04B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10300D58-A02A-1C01-48D6-DD0F435AE81B}"/>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60A87C31-1814-77FB-A4EA-A272839E92BD}"/>
              </a:ext>
            </a:extLst>
          </p:cNvPr>
          <p:cNvSpPr>
            <a:spLocks noGrp="1"/>
          </p:cNvSpPr>
          <p:nvPr>
            <p:ph type="dt" sz="half" idx="10"/>
          </p:nvPr>
        </p:nvSpPr>
        <p:spPr/>
        <p:txBody>
          <a:bodyPr/>
          <a:lstStyle/>
          <a:p>
            <a:fld id="{626D8E28-8E4E-4549-90D5-0F96B662DAE8}" type="datetimeFigureOut">
              <a:rPr lang="el-GR" smtClean="0"/>
              <a:t>19/5/2026</a:t>
            </a:fld>
            <a:endParaRPr lang="el-GR"/>
          </a:p>
        </p:txBody>
      </p:sp>
      <p:sp>
        <p:nvSpPr>
          <p:cNvPr id="8" name="Θέση υποσέλιδου 7">
            <a:extLst>
              <a:ext uri="{FF2B5EF4-FFF2-40B4-BE49-F238E27FC236}">
                <a16:creationId xmlns:a16="http://schemas.microsoft.com/office/drawing/2014/main" id="{1F1731D9-D77F-D693-EB00-AFB2F5690FA4}"/>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776AB07D-D784-C4E0-9D97-E99DE9E98571}"/>
              </a:ext>
            </a:extLst>
          </p:cNvPr>
          <p:cNvSpPr>
            <a:spLocks noGrp="1"/>
          </p:cNvSpPr>
          <p:nvPr>
            <p:ph type="sldNum" sz="quarter" idx="12"/>
          </p:nvPr>
        </p:nvSpPr>
        <p:spPr/>
        <p:txBody>
          <a:bodyPr/>
          <a:lstStyle/>
          <a:p>
            <a:fld id="{FFDC6DBE-420A-4C32-BA6C-4D2C04A38CA1}" type="slidenum">
              <a:rPr lang="el-GR" smtClean="0"/>
              <a:t>‹#›</a:t>
            </a:fld>
            <a:endParaRPr lang="el-GR"/>
          </a:p>
        </p:txBody>
      </p:sp>
    </p:spTree>
    <p:extLst>
      <p:ext uri="{BB962C8B-B14F-4D97-AF65-F5344CB8AC3E}">
        <p14:creationId xmlns:p14="http://schemas.microsoft.com/office/powerpoint/2010/main" val="1093855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C41D2F-CCE8-F4F9-A8A3-46ED62D4E6D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96B7FC51-009B-CBEA-DB42-8D6636E19C48}"/>
              </a:ext>
            </a:extLst>
          </p:cNvPr>
          <p:cNvSpPr>
            <a:spLocks noGrp="1"/>
          </p:cNvSpPr>
          <p:nvPr>
            <p:ph type="dt" sz="half" idx="10"/>
          </p:nvPr>
        </p:nvSpPr>
        <p:spPr/>
        <p:txBody>
          <a:bodyPr/>
          <a:lstStyle/>
          <a:p>
            <a:fld id="{626D8E28-8E4E-4549-90D5-0F96B662DAE8}" type="datetimeFigureOut">
              <a:rPr lang="el-GR" smtClean="0"/>
              <a:t>19/5/2026</a:t>
            </a:fld>
            <a:endParaRPr lang="el-GR"/>
          </a:p>
        </p:txBody>
      </p:sp>
      <p:sp>
        <p:nvSpPr>
          <p:cNvPr id="4" name="Θέση υποσέλιδου 3">
            <a:extLst>
              <a:ext uri="{FF2B5EF4-FFF2-40B4-BE49-F238E27FC236}">
                <a16:creationId xmlns:a16="http://schemas.microsoft.com/office/drawing/2014/main" id="{808476BE-5EA3-9E30-FEA6-284A38D5E876}"/>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46C21356-3DD7-C47F-909D-A835279F8AD0}"/>
              </a:ext>
            </a:extLst>
          </p:cNvPr>
          <p:cNvSpPr>
            <a:spLocks noGrp="1"/>
          </p:cNvSpPr>
          <p:nvPr>
            <p:ph type="sldNum" sz="quarter" idx="12"/>
          </p:nvPr>
        </p:nvSpPr>
        <p:spPr/>
        <p:txBody>
          <a:bodyPr/>
          <a:lstStyle/>
          <a:p>
            <a:fld id="{FFDC6DBE-420A-4C32-BA6C-4D2C04A38CA1}" type="slidenum">
              <a:rPr lang="el-GR" smtClean="0"/>
              <a:t>‹#›</a:t>
            </a:fld>
            <a:endParaRPr lang="el-GR"/>
          </a:p>
        </p:txBody>
      </p:sp>
    </p:spTree>
    <p:extLst>
      <p:ext uri="{BB962C8B-B14F-4D97-AF65-F5344CB8AC3E}">
        <p14:creationId xmlns:p14="http://schemas.microsoft.com/office/powerpoint/2010/main" val="2428992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E8086FA2-416C-E3D4-E159-A7E78307814E}"/>
              </a:ext>
            </a:extLst>
          </p:cNvPr>
          <p:cNvSpPr>
            <a:spLocks noGrp="1"/>
          </p:cNvSpPr>
          <p:nvPr>
            <p:ph type="dt" sz="half" idx="10"/>
          </p:nvPr>
        </p:nvSpPr>
        <p:spPr/>
        <p:txBody>
          <a:bodyPr/>
          <a:lstStyle/>
          <a:p>
            <a:fld id="{626D8E28-8E4E-4549-90D5-0F96B662DAE8}" type="datetimeFigureOut">
              <a:rPr lang="el-GR" smtClean="0"/>
              <a:t>19/5/2026</a:t>
            </a:fld>
            <a:endParaRPr lang="el-GR"/>
          </a:p>
        </p:txBody>
      </p:sp>
      <p:sp>
        <p:nvSpPr>
          <p:cNvPr id="3" name="Θέση υποσέλιδου 2">
            <a:extLst>
              <a:ext uri="{FF2B5EF4-FFF2-40B4-BE49-F238E27FC236}">
                <a16:creationId xmlns:a16="http://schemas.microsoft.com/office/drawing/2014/main" id="{DED64662-7081-0054-7C82-C43434D0CA6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C793B897-A74D-CB14-29A0-4F50308587B6}"/>
              </a:ext>
            </a:extLst>
          </p:cNvPr>
          <p:cNvSpPr>
            <a:spLocks noGrp="1"/>
          </p:cNvSpPr>
          <p:nvPr>
            <p:ph type="sldNum" sz="quarter" idx="12"/>
          </p:nvPr>
        </p:nvSpPr>
        <p:spPr/>
        <p:txBody>
          <a:bodyPr/>
          <a:lstStyle/>
          <a:p>
            <a:fld id="{FFDC6DBE-420A-4C32-BA6C-4D2C04A38CA1}" type="slidenum">
              <a:rPr lang="el-GR" smtClean="0"/>
              <a:t>‹#›</a:t>
            </a:fld>
            <a:endParaRPr lang="el-GR"/>
          </a:p>
        </p:txBody>
      </p:sp>
    </p:spTree>
    <p:extLst>
      <p:ext uri="{BB962C8B-B14F-4D97-AF65-F5344CB8AC3E}">
        <p14:creationId xmlns:p14="http://schemas.microsoft.com/office/powerpoint/2010/main" val="4030345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901C53-925C-1D27-D7D7-60A977B7801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D9EC801-BA60-C290-60B4-EE4349A4B8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3B331395-83F6-BE0A-097C-CB60F8229C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E111F74-079E-2EA6-4702-9D64F762E053}"/>
              </a:ext>
            </a:extLst>
          </p:cNvPr>
          <p:cNvSpPr>
            <a:spLocks noGrp="1"/>
          </p:cNvSpPr>
          <p:nvPr>
            <p:ph type="dt" sz="half" idx="10"/>
          </p:nvPr>
        </p:nvSpPr>
        <p:spPr/>
        <p:txBody>
          <a:bodyPr/>
          <a:lstStyle/>
          <a:p>
            <a:fld id="{626D8E28-8E4E-4549-90D5-0F96B662DAE8}" type="datetimeFigureOut">
              <a:rPr lang="el-GR" smtClean="0"/>
              <a:t>19/5/2026</a:t>
            </a:fld>
            <a:endParaRPr lang="el-GR"/>
          </a:p>
        </p:txBody>
      </p:sp>
      <p:sp>
        <p:nvSpPr>
          <p:cNvPr id="6" name="Θέση υποσέλιδου 5">
            <a:extLst>
              <a:ext uri="{FF2B5EF4-FFF2-40B4-BE49-F238E27FC236}">
                <a16:creationId xmlns:a16="http://schemas.microsoft.com/office/drawing/2014/main" id="{42E76694-4A17-F58D-FA71-97911EDF565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C309F37-4ACD-B9D4-F7CB-645939D42F0A}"/>
              </a:ext>
            </a:extLst>
          </p:cNvPr>
          <p:cNvSpPr>
            <a:spLocks noGrp="1"/>
          </p:cNvSpPr>
          <p:nvPr>
            <p:ph type="sldNum" sz="quarter" idx="12"/>
          </p:nvPr>
        </p:nvSpPr>
        <p:spPr/>
        <p:txBody>
          <a:bodyPr/>
          <a:lstStyle/>
          <a:p>
            <a:fld id="{FFDC6DBE-420A-4C32-BA6C-4D2C04A38CA1}" type="slidenum">
              <a:rPr lang="el-GR" smtClean="0"/>
              <a:t>‹#›</a:t>
            </a:fld>
            <a:endParaRPr lang="el-GR"/>
          </a:p>
        </p:txBody>
      </p:sp>
    </p:spTree>
    <p:extLst>
      <p:ext uri="{BB962C8B-B14F-4D97-AF65-F5344CB8AC3E}">
        <p14:creationId xmlns:p14="http://schemas.microsoft.com/office/powerpoint/2010/main" val="2259136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6A2BA2-940B-F96E-827D-7E66B0211B6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B15429C5-03AA-483E-B04A-8FC09D98AA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3223D491-CDB4-F054-A591-7D77AEE7B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547B51D-1451-3E89-7AB3-BA9F15F36274}"/>
              </a:ext>
            </a:extLst>
          </p:cNvPr>
          <p:cNvSpPr>
            <a:spLocks noGrp="1"/>
          </p:cNvSpPr>
          <p:nvPr>
            <p:ph type="dt" sz="half" idx="10"/>
          </p:nvPr>
        </p:nvSpPr>
        <p:spPr/>
        <p:txBody>
          <a:bodyPr/>
          <a:lstStyle/>
          <a:p>
            <a:fld id="{626D8E28-8E4E-4549-90D5-0F96B662DAE8}" type="datetimeFigureOut">
              <a:rPr lang="el-GR" smtClean="0"/>
              <a:t>19/5/2026</a:t>
            </a:fld>
            <a:endParaRPr lang="el-GR"/>
          </a:p>
        </p:txBody>
      </p:sp>
      <p:sp>
        <p:nvSpPr>
          <p:cNvPr id="6" name="Θέση υποσέλιδου 5">
            <a:extLst>
              <a:ext uri="{FF2B5EF4-FFF2-40B4-BE49-F238E27FC236}">
                <a16:creationId xmlns:a16="http://schemas.microsoft.com/office/drawing/2014/main" id="{DD798F79-9C08-0D33-3052-E120EA76925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BFD5B39-5AF7-3750-F5EA-69D77485380E}"/>
              </a:ext>
            </a:extLst>
          </p:cNvPr>
          <p:cNvSpPr>
            <a:spLocks noGrp="1"/>
          </p:cNvSpPr>
          <p:nvPr>
            <p:ph type="sldNum" sz="quarter" idx="12"/>
          </p:nvPr>
        </p:nvSpPr>
        <p:spPr/>
        <p:txBody>
          <a:bodyPr/>
          <a:lstStyle/>
          <a:p>
            <a:fld id="{FFDC6DBE-420A-4C32-BA6C-4D2C04A38CA1}" type="slidenum">
              <a:rPr lang="el-GR" smtClean="0"/>
              <a:t>‹#›</a:t>
            </a:fld>
            <a:endParaRPr lang="el-GR"/>
          </a:p>
        </p:txBody>
      </p:sp>
    </p:spTree>
    <p:extLst>
      <p:ext uri="{BB962C8B-B14F-4D97-AF65-F5344CB8AC3E}">
        <p14:creationId xmlns:p14="http://schemas.microsoft.com/office/powerpoint/2010/main" val="2798231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44DABD6E-4E25-580A-ACD7-6C68136246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597D310-9BAA-67A0-0535-39082BBA2F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BC819CF-8467-A60A-9574-BD406779A4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6D8E28-8E4E-4549-90D5-0F96B662DAE8}" type="datetimeFigureOut">
              <a:rPr lang="el-GR" smtClean="0"/>
              <a:t>19/5/2026</a:t>
            </a:fld>
            <a:endParaRPr lang="el-GR"/>
          </a:p>
        </p:txBody>
      </p:sp>
      <p:sp>
        <p:nvSpPr>
          <p:cNvPr id="5" name="Θέση υποσέλιδου 4">
            <a:extLst>
              <a:ext uri="{FF2B5EF4-FFF2-40B4-BE49-F238E27FC236}">
                <a16:creationId xmlns:a16="http://schemas.microsoft.com/office/drawing/2014/main" id="{982C1DD0-90C2-8265-0E5C-A72452F29A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1FB8C9B2-ED51-EE0C-C128-22DF72BB34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C6DBE-420A-4C32-BA6C-4D2C04A38CA1}" type="slidenum">
              <a:rPr lang="el-GR" smtClean="0"/>
              <a:t>‹#›</a:t>
            </a:fld>
            <a:endParaRPr lang="el-GR"/>
          </a:p>
        </p:txBody>
      </p:sp>
    </p:spTree>
    <p:extLst>
      <p:ext uri="{BB962C8B-B14F-4D97-AF65-F5344CB8AC3E}">
        <p14:creationId xmlns:p14="http://schemas.microsoft.com/office/powerpoint/2010/main" val="16556234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EEE0CFB-684A-3A4A-E188-07829F58FC78}"/>
              </a:ext>
            </a:extLst>
          </p:cNvPr>
          <p:cNvSpPr>
            <a:spLocks noGrp="1"/>
          </p:cNvSpPr>
          <p:nvPr>
            <p:ph type="ctrTitle"/>
          </p:nvPr>
        </p:nvSpPr>
        <p:spPr/>
        <p:txBody>
          <a:bodyPr>
            <a:normAutofit fontScale="90000"/>
          </a:bodyPr>
          <a:lstStyle/>
          <a:p>
            <a:r>
              <a:rPr lang="el-GR" dirty="0"/>
              <a:t>ΚΡΑΤΟΣ ΔΙΚΑΙΟΥ – ΕΟΔ ΚΑΙ ΣΥΝΕΡΓΑΣΙΑ ΓΙΑ ΤΗΝ ΑΝΑΠΤΥΞΗ</a:t>
            </a:r>
          </a:p>
        </p:txBody>
      </p:sp>
      <p:sp>
        <p:nvSpPr>
          <p:cNvPr id="3" name="Υπότιτλος 2">
            <a:extLst>
              <a:ext uri="{FF2B5EF4-FFF2-40B4-BE49-F238E27FC236}">
                <a16:creationId xmlns:a16="http://schemas.microsoft.com/office/drawing/2014/main" id="{C4060F64-945D-ABBF-A849-F6E8E015F973}"/>
              </a:ext>
            </a:extLst>
          </p:cNvPr>
          <p:cNvSpPr>
            <a:spLocks noGrp="1"/>
          </p:cNvSpPr>
          <p:nvPr>
            <p:ph type="subTitle" idx="1"/>
          </p:nvPr>
        </p:nvSpPr>
        <p:spPr/>
        <p:txBody>
          <a:bodyPr/>
          <a:lstStyle/>
          <a:p>
            <a:r>
              <a:rPr lang="el-GR" dirty="0"/>
              <a:t>ΑΡΓΑΛΙΑΣ ΠΑΝΑΓΙΩΤΗΣ</a:t>
            </a:r>
          </a:p>
          <a:p>
            <a:r>
              <a:rPr lang="el-GR" dirty="0"/>
              <a:t>ΕΠΙΚΟΥΡΟΣ ΚΑΘΗΓΗΤΗΣ ΝΟΜΙΚΗ ΣΧΟΛΗ </a:t>
            </a:r>
          </a:p>
          <a:p>
            <a:r>
              <a:rPr lang="el-GR" dirty="0"/>
              <a:t>ΔΙΚΑΙΟ ΕΕ </a:t>
            </a:r>
          </a:p>
        </p:txBody>
      </p:sp>
    </p:spTree>
    <p:extLst>
      <p:ext uri="{BB962C8B-B14F-4D97-AF65-F5344CB8AC3E}">
        <p14:creationId xmlns:p14="http://schemas.microsoft.com/office/powerpoint/2010/main" val="1845927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24DE18-0F99-3F06-6AEB-7A413D53AED3}"/>
              </a:ext>
            </a:extLst>
          </p:cNvPr>
          <p:cNvSpPr>
            <a:spLocks noGrp="1"/>
          </p:cNvSpPr>
          <p:nvPr>
            <p:ph type="title"/>
          </p:nvPr>
        </p:nvSpPr>
        <p:spPr/>
        <p:txBody>
          <a:bodyPr/>
          <a:lstStyle/>
          <a:p>
            <a:r>
              <a:rPr lang="el-GR" dirty="0"/>
              <a:t>Συνεργασία για την Ανάπτυξη και Κράτος Δικαίου</a:t>
            </a:r>
          </a:p>
        </p:txBody>
      </p:sp>
      <p:sp>
        <p:nvSpPr>
          <p:cNvPr id="3" name="Θέση περιεχομένου 2">
            <a:extLst>
              <a:ext uri="{FF2B5EF4-FFF2-40B4-BE49-F238E27FC236}">
                <a16:creationId xmlns:a16="http://schemas.microsoft.com/office/drawing/2014/main" id="{DA57420C-A44D-A86B-D1DD-3792F3614BBE}"/>
              </a:ext>
            </a:extLst>
          </p:cNvPr>
          <p:cNvSpPr>
            <a:spLocks noGrp="1"/>
          </p:cNvSpPr>
          <p:nvPr>
            <p:ph idx="1"/>
          </p:nvPr>
        </p:nvSpPr>
        <p:spPr/>
        <p:txBody>
          <a:bodyPr>
            <a:normAutofit fontScale="77500" lnSpcReduction="20000"/>
          </a:bodyPr>
          <a:lstStyle/>
          <a:p>
            <a:pPr algn="just"/>
            <a:r>
              <a:rPr lang="el-GR" b="1" dirty="0"/>
              <a:t>Ο έλεγχος στα αυτόνομα μέτρα της ΕΕ</a:t>
            </a:r>
          </a:p>
          <a:p>
            <a:pPr algn="just"/>
            <a:r>
              <a:rPr lang="el-GR" b="1" dirty="0"/>
              <a:t>Κανονισμός (EE) αριθ. 978/2012 του Ευρωπαϊκού Κοινοβουλίου και του Συμβουλίου, της 25ης Οκτωβρίου 2012, για την εφαρμογή συστήματος γενικευμένων δασμολογικών προτιμήσεων</a:t>
            </a:r>
          </a:p>
          <a:p>
            <a:pPr algn="just"/>
            <a:r>
              <a:rPr lang="el-GR" dirty="0"/>
              <a:t>Στους λόγους για προσωρινή αναστολή των καθεστώτων βάσει του συστήματος θα πρέπει να συγκαταλέγεται η σοβαρή και συστηματική παραβίαση των αρχών που αναφέρονται σε ορισμένες διεθνείς συμβάσεις σχετικά με θεμελιώδη ανθρώπινα δικαιώματα και δικαιώματα των εργαζομένων, ούτως ώστε να προωθούνται οι στόχοι αυτών των συμβάσεων. Οι δασμολογικές προτιμήσεις στο πλαίσιο του ειδικού καθεστώτος κινήτρων για την αειφόρο ανάπτυξη και τη χρηστή διακυβέρνηση θα πρέπει να αναστέλλονται προσωρινά, στην περίπτωση που η δικαιούχος χώρα δεν τηρεί τη δέσμευσή της να διατηρεί σε ισχύ και να εφαρμόζει αποτελεσματικά τις εν λόγω συμβάσεις ή δεν συμμορφώνεται με τις υποχρεώσεις υποβολής εκθέσεων που απορρέουν από τις αντίστοιχες συμβάσεις ή στην περίπτωση που η δικαιούχος χώρα δεν συνεργάζεται με τις διαδικασίες παρακολούθησης της Ένωσης, όπως ορίζονται στον παρόντα κανονισμό.</a:t>
            </a:r>
          </a:p>
        </p:txBody>
      </p:sp>
    </p:spTree>
    <p:extLst>
      <p:ext uri="{BB962C8B-B14F-4D97-AF65-F5344CB8AC3E}">
        <p14:creationId xmlns:p14="http://schemas.microsoft.com/office/powerpoint/2010/main" val="519438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3373E9-39E1-3532-72AF-D33E80B7A489}"/>
              </a:ext>
            </a:extLst>
          </p:cNvPr>
          <p:cNvSpPr>
            <a:spLocks noGrp="1"/>
          </p:cNvSpPr>
          <p:nvPr>
            <p:ph type="title"/>
          </p:nvPr>
        </p:nvSpPr>
        <p:spPr/>
        <p:txBody>
          <a:bodyPr/>
          <a:lstStyle/>
          <a:p>
            <a:r>
              <a:rPr lang="el-GR"/>
              <a:t>Συνεργασία για την Ανάπτυξη και Κράτος Δικαίου</a:t>
            </a:r>
          </a:p>
        </p:txBody>
      </p:sp>
      <p:sp>
        <p:nvSpPr>
          <p:cNvPr id="3" name="Θέση περιεχομένου 2">
            <a:extLst>
              <a:ext uri="{FF2B5EF4-FFF2-40B4-BE49-F238E27FC236}">
                <a16:creationId xmlns:a16="http://schemas.microsoft.com/office/drawing/2014/main" id="{E74AB915-6FD0-89CC-6F20-C941E025F238}"/>
              </a:ext>
            </a:extLst>
          </p:cNvPr>
          <p:cNvSpPr>
            <a:spLocks noGrp="1"/>
          </p:cNvSpPr>
          <p:nvPr>
            <p:ph idx="1"/>
          </p:nvPr>
        </p:nvSpPr>
        <p:spPr/>
        <p:txBody>
          <a:bodyPr/>
          <a:lstStyle/>
          <a:p>
            <a:pPr algn="just">
              <a:lnSpc>
                <a:spcPct val="150000"/>
              </a:lnSpc>
            </a:pPr>
            <a:r>
              <a:rPr lang="el-GR" dirty="0"/>
              <a:t>Ο έλεγχος στα συμβατικά μέσα της ΕΕ </a:t>
            </a:r>
          </a:p>
          <a:p>
            <a:pPr algn="just">
              <a:lnSpc>
                <a:spcPct val="150000"/>
              </a:lnSpc>
            </a:pPr>
            <a:r>
              <a:rPr lang="el-GR" dirty="0"/>
              <a:t>Η προαγωγή των θεμελιωδών δικαιωμάτων επιδιώκεται με τη συμπερίληψη της σχετικής ρήτρας σε εμπορικές συμφωνίες όπως οι συμφωνίες οικονομικής εταιρικής συνεργασίας με τις χώρες ΑΚΕ</a:t>
            </a:r>
          </a:p>
          <a:p>
            <a:pPr algn="just">
              <a:lnSpc>
                <a:spcPct val="150000"/>
              </a:lnSpc>
            </a:pPr>
            <a:r>
              <a:rPr lang="el-GR" dirty="0"/>
              <a:t>Διμερής διάλογος για θέματα δικαιωμάτων του ανθρώπου σε πολιτικό επίπεδο  </a:t>
            </a:r>
          </a:p>
        </p:txBody>
      </p:sp>
    </p:spTree>
    <p:extLst>
      <p:ext uri="{BB962C8B-B14F-4D97-AF65-F5344CB8AC3E}">
        <p14:creationId xmlns:p14="http://schemas.microsoft.com/office/powerpoint/2010/main" val="383056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BE19DB-C0D6-9BB1-2268-90105BFC66B1}"/>
              </a:ext>
            </a:extLst>
          </p:cNvPr>
          <p:cNvSpPr>
            <a:spLocks noGrp="1"/>
          </p:cNvSpPr>
          <p:nvPr>
            <p:ph type="title"/>
          </p:nvPr>
        </p:nvSpPr>
        <p:spPr/>
        <p:txBody>
          <a:bodyPr/>
          <a:lstStyle/>
          <a:p>
            <a:r>
              <a:rPr lang="el-GR" dirty="0"/>
              <a:t>ΕΟΔ ΚΑΙ ΚΡΑΤΟΣ ΔΙΚΑΙΟΥ</a:t>
            </a:r>
          </a:p>
        </p:txBody>
      </p:sp>
      <p:sp>
        <p:nvSpPr>
          <p:cNvPr id="3" name="Θέση περιεχομένου 2">
            <a:extLst>
              <a:ext uri="{FF2B5EF4-FFF2-40B4-BE49-F238E27FC236}">
                <a16:creationId xmlns:a16="http://schemas.microsoft.com/office/drawing/2014/main" id="{903E00B3-ED22-295E-D4BA-31C1C2BC5A3D}"/>
              </a:ext>
            </a:extLst>
          </p:cNvPr>
          <p:cNvSpPr>
            <a:spLocks noGrp="1"/>
          </p:cNvSpPr>
          <p:nvPr>
            <p:ph idx="1"/>
          </p:nvPr>
        </p:nvSpPr>
        <p:spPr/>
        <p:txBody>
          <a:bodyPr>
            <a:normAutofit fontScale="77500" lnSpcReduction="20000"/>
          </a:bodyPr>
          <a:lstStyle/>
          <a:p>
            <a:pPr algn="just">
              <a:lnSpc>
                <a:spcPct val="150000"/>
              </a:lnSpc>
              <a:spcBef>
                <a:spcPts val="0"/>
              </a:spcBef>
            </a:pPr>
            <a:r>
              <a:rPr lang="el-GR" dirty="0"/>
              <a:t>Ζητήματα τριβής της ΕΟΔ με το Κράτος Δικαίου</a:t>
            </a:r>
          </a:p>
          <a:p>
            <a:pPr algn="just">
              <a:lnSpc>
                <a:spcPct val="150000"/>
              </a:lnSpc>
              <a:spcBef>
                <a:spcPts val="0"/>
              </a:spcBef>
            </a:pPr>
            <a:r>
              <a:rPr lang="el-GR" dirty="0"/>
              <a:t>Η ροπή προς τη </a:t>
            </a:r>
            <a:r>
              <a:rPr lang="el-GR" dirty="0" err="1"/>
              <a:t>διακυβερνητικότητα</a:t>
            </a:r>
            <a:endParaRPr lang="el-GR" dirty="0"/>
          </a:p>
          <a:p>
            <a:pPr algn="just">
              <a:lnSpc>
                <a:spcPct val="150000"/>
              </a:lnSpc>
              <a:spcBef>
                <a:spcPts val="0"/>
              </a:spcBef>
            </a:pPr>
            <a:r>
              <a:rPr lang="el-GR" dirty="0"/>
              <a:t>Ο παραμερισμός του ΕΚ και των λοιπών υπερεθνικών οργάνων της Ένωσης – ο ρόλος του ΕΚ γεννά ζητήματα δημοκρατικής νομιμοποίησης των λύσεων που επιλέχθηκαν κατά τη διαχείριση της κρίσης – άρθρο 13 Δημοσιονομικού Συμφώνου</a:t>
            </a:r>
          </a:p>
          <a:p>
            <a:pPr algn="just">
              <a:lnSpc>
                <a:spcPct val="150000"/>
              </a:lnSpc>
              <a:spcBef>
                <a:spcPts val="0"/>
              </a:spcBef>
            </a:pPr>
            <a:r>
              <a:rPr lang="el-GR" dirty="0"/>
              <a:t>Η ανατροπή της θεσμικής ισορροπίας της Ένωσης υπέρ των διακυβερνητικών οργάνων -  η διαχείριση της κρίσης βασίστηκε κυρίως στο Ευρωπαϊκό Συμβούλιο, το </a:t>
            </a:r>
            <a:r>
              <a:rPr lang="en-US" dirty="0"/>
              <a:t>Euro Summit, </a:t>
            </a:r>
            <a:r>
              <a:rPr lang="el-GR" dirty="0"/>
              <a:t>το </a:t>
            </a:r>
            <a:r>
              <a:rPr lang="en-US" dirty="0"/>
              <a:t>Eurogroup</a:t>
            </a:r>
          </a:p>
          <a:p>
            <a:pPr algn="just">
              <a:lnSpc>
                <a:spcPct val="150000"/>
              </a:lnSpc>
              <a:spcBef>
                <a:spcPts val="0"/>
              </a:spcBef>
            </a:pPr>
            <a:r>
              <a:rPr lang="en-US" dirty="0"/>
              <a:t>O </a:t>
            </a:r>
            <a:r>
              <a:rPr lang="el-GR" dirty="0"/>
              <a:t>διακυβερνητικός χαρακτήρας του Ευρωπαϊκού Μηχανισμού Στήριξης </a:t>
            </a:r>
          </a:p>
          <a:p>
            <a:pPr algn="just"/>
            <a:endParaRPr lang="el-GR" dirty="0"/>
          </a:p>
        </p:txBody>
      </p:sp>
    </p:spTree>
    <p:extLst>
      <p:ext uri="{BB962C8B-B14F-4D97-AF65-F5344CB8AC3E}">
        <p14:creationId xmlns:p14="http://schemas.microsoft.com/office/powerpoint/2010/main" val="446476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741CCE-14B8-A13D-1E9A-A01C54FF33DD}"/>
              </a:ext>
            </a:extLst>
          </p:cNvPr>
          <p:cNvSpPr>
            <a:spLocks noGrp="1"/>
          </p:cNvSpPr>
          <p:nvPr>
            <p:ph type="title"/>
          </p:nvPr>
        </p:nvSpPr>
        <p:spPr/>
        <p:txBody>
          <a:bodyPr/>
          <a:lstStyle/>
          <a:p>
            <a:r>
              <a:rPr lang="el-GR" dirty="0"/>
              <a:t>ΕΟΔ ΚΑΙ ΚΡΑΤΟΣ ΔΙΚΑΙΟΥ</a:t>
            </a:r>
          </a:p>
        </p:txBody>
      </p:sp>
      <p:sp>
        <p:nvSpPr>
          <p:cNvPr id="3" name="Θέση περιεχομένου 2">
            <a:extLst>
              <a:ext uri="{FF2B5EF4-FFF2-40B4-BE49-F238E27FC236}">
                <a16:creationId xmlns:a16="http://schemas.microsoft.com/office/drawing/2014/main" id="{46D3B0BC-7320-36EF-AB89-001183691960}"/>
              </a:ext>
            </a:extLst>
          </p:cNvPr>
          <p:cNvSpPr>
            <a:spLocks noGrp="1"/>
          </p:cNvSpPr>
          <p:nvPr>
            <p:ph idx="1"/>
          </p:nvPr>
        </p:nvSpPr>
        <p:spPr/>
        <p:txBody>
          <a:bodyPr/>
          <a:lstStyle/>
          <a:p>
            <a:pPr algn="just">
              <a:lnSpc>
                <a:spcPct val="150000"/>
              </a:lnSpc>
              <a:spcBef>
                <a:spcPts val="0"/>
              </a:spcBef>
            </a:pPr>
            <a:r>
              <a:rPr lang="el-GR" dirty="0"/>
              <a:t>Επιλογή ενός διακυβερνητικού οργανισμού </a:t>
            </a:r>
          </a:p>
          <a:p>
            <a:pPr algn="just">
              <a:lnSpc>
                <a:spcPct val="150000"/>
              </a:lnSpc>
              <a:spcBef>
                <a:spcPts val="0"/>
              </a:spcBef>
            </a:pPr>
            <a:r>
              <a:rPr lang="el-GR" dirty="0"/>
              <a:t>Ανάγκη ο ΕΜΣ να έχει την ίδια νομική φύση με τον </a:t>
            </a:r>
            <a:r>
              <a:rPr lang="en-US" dirty="0"/>
              <a:t>EFSF </a:t>
            </a:r>
          </a:p>
          <a:p>
            <a:pPr algn="just">
              <a:lnSpc>
                <a:spcPct val="150000"/>
              </a:lnSpc>
              <a:spcBef>
                <a:spcPts val="0"/>
              </a:spcBef>
            </a:pPr>
            <a:r>
              <a:rPr lang="el-GR" dirty="0"/>
              <a:t>Αδυναμία του κοινοτικού προϋπολογισμού να αντιμετωπίσει το βάρος των κεφαλαίων που απαιτούνταν σε συνδυασμό με την απροθυμία κρατών μελών εκτός Ευρωζώνης να αναλάβουν το κόστος χρηματοδότησης των χωρών που είχαν βρεθεί σε κατάσταση κρίσης</a:t>
            </a:r>
          </a:p>
        </p:txBody>
      </p:sp>
    </p:spTree>
    <p:extLst>
      <p:ext uri="{BB962C8B-B14F-4D97-AF65-F5344CB8AC3E}">
        <p14:creationId xmlns:p14="http://schemas.microsoft.com/office/powerpoint/2010/main" val="1185529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684457-B1EF-C90C-EEFE-EE5042254236}"/>
              </a:ext>
            </a:extLst>
          </p:cNvPr>
          <p:cNvSpPr>
            <a:spLocks noGrp="1"/>
          </p:cNvSpPr>
          <p:nvPr>
            <p:ph type="title"/>
          </p:nvPr>
        </p:nvSpPr>
        <p:spPr/>
        <p:txBody>
          <a:bodyPr/>
          <a:lstStyle/>
          <a:p>
            <a:r>
              <a:rPr lang="el-GR" dirty="0"/>
              <a:t>ΕΟΔ ΚΑΙ ΚΡΑΤΟΣ ΔΙΚΑΙΟΥ</a:t>
            </a:r>
          </a:p>
        </p:txBody>
      </p:sp>
      <p:sp>
        <p:nvSpPr>
          <p:cNvPr id="3" name="Θέση περιεχομένου 2">
            <a:extLst>
              <a:ext uri="{FF2B5EF4-FFF2-40B4-BE49-F238E27FC236}">
                <a16:creationId xmlns:a16="http://schemas.microsoft.com/office/drawing/2014/main" id="{6BB700B7-5A5C-4B28-888A-A979EB353E88}"/>
              </a:ext>
            </a:extLst>
          </p:cNvPr>
          <p:cNvSpPr>
            <a:spLocks noGrp="1"/>
          </p:cNvSpPr>
          <p:nvPr>
            <p:ph idx="1"/>
          </p:nvPr>
        </p:nvSpPr>
        <p:spPr/>
        <p:txBody>
          <a:bodyPr>
            <a:normAutofit fontScale="85000" lnSpcReduction="20000"/>
          </a:bodyPr>
          <a:lstStyle/>
          <a:p>
            <a:pPr algn="just">
              <a:lnSpc>
                <a:spcPct val="150000"/>
              </a:lnSpc>
              <a:spcBef>
                <a:spcPts val="0"/>
              </a:spcBef>
            </a:pPr>
            <a:r>
              <a:rPr lang="el-GR" dirty="0"/>
              <a:t>Η πολυπλοκότητα, η μείωση της διαφάνειας και της αναγνωσιμότητας του ενωσιακού νομικού πλαισίου </a:t>
            </a:r>
          </a:p>
          <a:p>
            <a:pPr algn="just">
              <a:lnSpc>
                <a:spcPct val="150000"/>
              </a:lnSpc>
              <a:spcBef>
                <a:spcPts val="0"/>
              </a:spcBef>
            </a:pPr>
            <a:r>
              <a:rPr lang="el-GR" dirty="0"/>
              <a:t>Ανάδειξη της Ευρωζώνης ως ένα διακριτό και θεσμικό υποσύστημα αυξάνει την πολυπλοκότητα της Ένωσης και μειώνει την κατανόηση του θεσμικού και νομικού πλαισίου και λειτουργίας από τους πολίτες.</a:t>
            </a:r>
          </a:p>
          <a:p>
            <a:pPr algn="just">
              <a:lnSpc>
                <a:spcPct val="150000"/>
              </a:lnSpc>
              <a:spcBef>
                <a:spcPts val="0"/>
              </a:spcBef>
            </a:pPr>
            <a:r>
              <a:rPr lang="el-GR" dirty="0"/>
              <a:t>Μειώνεται και ο βαθμός της αναγκαίας εσωτερίκευσης των δεσμεύσεων που έχουν αναληφθεί στο πλαίσιο ενός συστήματος που βασίζεται στον συντονισμό των εθνικών πολιτικών και όχι σε μια κοινή οικονομική και δημοσιονομική πολιτική </a:t>
            </a:r>
          </a:p>
        </p:txBody>
      </p:sp>
    </p:spTree>
    <p:extLst>
      <p:ext uri="{BB962C8B-B14F-4D97-AF65-F5344CB8AC3E}">
        <p14:creationId xmlns:p14="http://schemas.microsoft.com/office/powerpoint/2010/main" val="2010750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9D6983-DDFC-F5FA-25E5-DC591E4F39DF}"/>
              </a:ext>
            </a:extLst>
          </p:cNvPr>
          <p:cNvSpPr>
            <a:spLocks noGrp="1"/>
          </p:cNvSpPr>
          <p:nvPr>
            <p:ph type="title"/>
          </p:nvPr>
        </p:nvSpPr>
        <p:spPr/>
        <p:txBody>
          <a:bodyPr/>
          <a:lstStyle/>
          <a:p>
            <a:r>
              <a:rPr lang="el-GR" dirty="0"/>
              <a:t>ΕΟΔ ΚΑΙ ΚΡΑΤΟΣ ΔΙΚΑΙΟΥ</a:t>
            </a:r>
          </a:p>
        </p:txBody>
      </p:sp>
      <p:sp>
        <p:nvSpPr>
          <p:cNvPr id="3" name="Θέση περιεχομένου 2">
            <a:extLst>
              <a:ext uri="{FF2B5EF4-FFF2-40B4-BE49-F238E27FC236}">
                <a16:creationId xmlns:a16="http://schemas.microsoft.com/office/drawing/2014/main" id="{79639E20-07C1-FA02-CFB5-4E886E9B6072}"/>
              </a:ext>
            </a:extLst>
          </p:cNvPr>
          <p:cNvSpPr>
            <a:spLocks noGrp="1"/>
          </p:cNvSpPr>
          <p:nvPr>
            <p:ph idx="1"/>
          </p:nvPr>
        </p:nvSpPr>
        <p:spPr>
          <a:xfrm>
            <a:off x="838200" y="1825625"/>
            <a:ext cx="10515600" cy="4667250"/>
          </a:xfrm>
        </p:spPr>
        <p:txBody>
          <a:bodyPr>
            <a:normAutofit fontScale="70000" lnSpcReduction="20000"/>
          </a:bodyPr>
          <a:lstStyle/>
          <a:p>
            <a:pPr algn="just">
              <a:lnSpc>
                <a:spcPct val="160000"/>
              </a:lnSpc>
              <a:spcBef>
                <a:spcPts val="0"/>
              </a:spcBef>
            </a:pPr>
            <a:r>
              <a:rPr lang="el-GR" dirty="0"/>
              <a:t>Η στενή σχέση ΕΜΣ με ΔΝΤ</a:t>
            </a:r>
          </a:p>
          <a:p>
            <a:pPr algn="just">
              <a:lnSpc>
                <a:spcPct val="160000"/>
              </a:lnSpc>
              <a:spcBef>
                <a:spcPts val="0"/>
              </a:spcBef>
            </a:pPr>
            <a:r>
              <a:rPr lang="el-GR" dirty="0"/>
              <a:t>Η επιλογή των κρατών μελών να δημιουργήσουν ένα «περιφερειακό αντίγραφο» του ΔΝΤ</a:t>
            </a:r>
          </a:p>
          <a:p>
            <a:pPr algn="just">
              <a:lnSpc>
                <a:spcPct val="160000"/>
              </a:lnSpc>
              <a:spcBef>
                <a:spcPts val="0"/>
              </a:spcBef>
            </a:pPr>
            <a:r>
              <a:rPr lang="el-GR" dirty="0"/>
              <a:t>Λόγοι επιλογής </a:t>
            </a:r>
          </a:p>
          <a:p>
            <a:pPr algn="just">
              <a:lnSpc>
                <a:spcPct val="160000"/>
              </a:lnSpc>
              <a:spcBef>
                <a:spcPts val="0"/>
              </a:spcBef>
            </a:pPr>
            <a:r>
              <a:rPr lang="el-GR" dirty="0"/>
              <a:t>Πολλά κράτη μέλη της ήταν και μέλη του ΔΝΤ </a:t>
            </a:r>
          </a:p>
          <a:p>
            <a:pPr algn="just">
              <a:lnSpc>
                <a:spcPct val="160000"/>
              </a:lnSpc>
              <a:spcBef>
                <a:spcPts val="0"/>
              </a:spcBef>
            </a:pPr>
            <a:r>
              <a:rPr lang="el-GR" dirty="0"/>
              <a:t>Οι φόβοι ότι δεν θα επαρκούσαν τα ευρωπαϊκά κεφάλαια για την αντιμετώπιση των κρίσεων  </a:t>
            </a:r>
          </a:p>
          <a:p>
            <a:pPr algn="just">
              <a:lnSpc>
                <a:spcPct val="160000"/>
              </a:lnSpc>
              <a:spcBef>
                <a:spcPts val="0"/>
              </a:spcBef>
            </a:pPr>
            <a:r>
              <a:rPr lang="el-GR" dirty="0"/>
              <a:t>Η δυσπιστία προς τους ευρωπαϊκούς θεσμούς που αποδείχθηκαν ανεπαρκείς για να προλάβουν την κρίση</a:t>
            </a:r>
          </a:p>
          <a:p>
            <a:pPr algn="just">
              <a:lnSpc>
                <a:spcPct val="160000"/>
              </a:lnSpc>
              <a:spcBef>
                <a:spcPts val="0"/>
              </a:spcBef>
            </a:pPr>
            <a:r>
              <a:rPr lang="el-GR" dirty="0"/>
              <a:t>Η ανάγκη τήρησης των αυστηρών όρων πολιτικής με τη συνεργασία του ΔΝΤ </a:t>
            </a:r>
          </a:p>
        </p:txBody>
      </p:sp>
    </p:spTree>
    <p:extLst>
      <p:ext uri="{BB962C8B-B14F-4D97-AF65-F5344CB8AC3E}">
        <p14:creationId xmlns:p14="http://schemas.microsoft.com/office/powerpoint/2010/main" val="1321923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8C76D3-98F7-690F-A8D5-A39A5DFBD978}"/>
              </a:ext>
            </a:extLst>
          </p:cNvPr>
          <p:cNvSpPr>
            <a:spLocks noGrp="1"/>
          </p:cNvSpPr>
          <p:nvPr>
            <p:ph type="title"/>
          </p:nvPr>
        </p:nvSpPr>
        <p:spPr/>
        <p:txBody>
          <a:bodyPr/>
          <a:lstStyle/>
          <a:p>
            <a:r>
              <a:rPr lang="el-GR" dirty="0"/>
              <a:t>ΕΟΔ ΚΑΙ ΚΡΑΤΟΣ ΔΙΚΑΙΟΥ</a:t>
            </a:r>
          </a:p>
        </p:txBody>
      </p:sp>
      <p:sp>
        <p:nvSpPr>
          <p:cNvPr id="3" name="Θέση περιεχομένου 2">
            <a:extLst>
              <a:ext uri="{FF2B5EF4-FFF2-40B4-BE49-F238E27FC236}">
                <a16:creationId xmlns:a16="http://schemas.microsoft.com/office/drawing/2014/main" id="{56D30F0D-42DD-D5D2-AB5C-B1218E8BB01B}"/>
              </a:ext>
            </a:extLst>
          </p:cNvPr>
          <p:cNvSpPr>
            <a:spLocks noGrp="1"/>
          </p:cNvSpPr>
          <p:nvPr>
            <p:ph idx="1"/>
          </p:nvPr>
        </p:nvSpPr>
        <p:spPr/>
        <p:txBody>
          <a:bodyPr>
            <a:normAutofit lnSpcReduction="10000"/>
          </a:bodyPr>
          <a:lstStyle/>
          <a:p>
            <a:pPr algn="just">
              <a:lnSpc>
                <a:spcPct val="150000"/>
              </a:lnSpc>
              <a:spcBef>
                <a:spcPts val="0"/>
              </a:spcBef>
            </a:pPr>
            <a:r>
              <a:rPr lang="el-GR" dirty="0"/>
              <a:t>Η επικράτηση ενός τεχνοκρατικού αυτοματισμού στο συντονισμό και την εποπτεία των οικονομικών πολιτικών των κρατών μελών</a:t>
            </a:r>
          </a:p>
          <a:p>
            <a:pPr algn="just">
              <a:lnSpc>
                <a:spcPct val="150000"/>
              </a:lnSpc>
              <a:spcBef>
                <a:spcPts val="0"/>
              </a:spcBef>
            </a:pPr>
            <a:r>
              <a:rPr lang="el-GR" dirty="0"/>
              <a:t>Η ανάγκη για εποπτεία των εθνικών οικονομικών πολιτικών υλοποιήθηκε μέσω μηχανισμών όπως η δέσμη των έξι νομοθετικών μέτρων και το δημοσιονομικό σύμφωνο</a:t>
            </a:r>
          </a:p>
          <a:p>
            <a:pPr algn="just">
              <a:lnSpc>
                <a:spcPct val="150000"/>
              </a:lnSpc>
              <a:spcBef>
                <a:spcPts val="0"/>
              </a:spcBef>
            </a:pPr>
            <a:r>
              <a:rPr lang="el-GR" dirty="0"/>
              <a:t>Χρησιμοποίηση διακυβερνητικών εργαλείων και σημαντική ενίσχυση του τεχνοκρατικού αυτοματισμού.</a:t>
            </a:r>
          </a:p>
        </p:txBody>
      </p:sp>
    </p:spTree>
    <p:extLst>
      <p:ext uri="{BB962C8B-B14F-4D97-AF65-F5344CB8AC3E}">
        <p14:creationId xmlns:p14="http://schemas.microsoft.com/office/powerpoint/2010/main" val="3405236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86555D7-4E03-82A2-16A4-0251536550F8}"/>
              </a:ext>
            </a:extLst>
          </p:cNvPr>
          <p:cNvSpPr>
            <a:spLocks noGrp="1"/>
          </p:cNvSpPr>
          <p:nvPr>
            <p:ph type="title"/>
          </p:nvPr>
        </p:nvSpPr>
        <p:spPr/>
        <p:txBody>
          <a:bodyPr/>
          <a:lstStyle/>
          <a:p>
            <a:r>
              <a:rPr lang="el-GR" dirty="0"/>
              <a:t>ΕΟΔ ΚΑΙ ΚΡΑΤΟΣ ΔΙΚΑΙΟΥ</a:t>
            </a:r>
          </a:p>
        </p:txBody>
      </p:sp>
      <p:sp>
        <p:nvSpPr>
          <p:cNvPr id="3" name="Θέση περιεχομένου 2">
            <a:extLst>
              <a:ext uri="{FF2B5EF4-FFF2-40B4-BE49-F238E27FC236}">
                <a16:creationId xmlns:a16="http://schemas.microsoft.com/office/drawing/2014/main" id="{191D78EF-D4C2-F43B-4455-13758A98E785}"/>
              </a:ext>
            </a:extLst>
          </p:cNvPr>
          <p:cNvSpPr>
            <a:spLocks noGrp="1"/>
          </p:cNvSpPr>
          <p:nvPr>
            <p:ph idx="1"/>
          </p:nvPr>
        </p:nvSpPr>
        <p:spPr/>
        <p:txBody>
          <a:bodyPr>
            <a:normAutofit fontScale="70000" lnSpcReduction="20000"/>
          </a:bodyPr>
          <a:lstStyle/>
          <a:p>
            <a:r>
              <a:rPr lang="el-GR" dirty="0"/>
              <a:t>Η διαχείριση κρίσης και ο σεβασμός των θεμελιωδών δικαιωμάτων</a:t>
            </a:r>
          </a:p>
          <a:p>
            <a:r>
              <a:rPr lang="el-GR" dirty="0"/>
              <a:t>Στην υπόθεση </a:t>
            </a:r>
            <a:r>
              <a:rPr lang="en-US" dirty="0"/>
              <a:t>PRINGLE </a:t>
            </a:r>
            <a:r>
              <a:rPr lang="el-GR" dirty="0"/>
              <a:t>το Δικαστήριο κλήθηκε να αποφασίσει για τη νομιμότητα της ίδρυσης του ΕΜΣ αλλά και το ειδικότερο ζήτημα του σεβασμού των Θεμελιωδών Δικαιωμάτων της υπό καθεστώς κρίσης, πίεσης και </a:t>
            </a:r>
            <a:r>
              <a:rPr lang="el-GR" dirty="0" err="1"/>
              <a:t>κατεπείγοντως</a:t>
            </a:r>
            <a:r>
              <a:rPr lang="el-GR" dirty="0"/>
              <a:t>  </a:t>
            </a:r>
            <a:endParaRPr lang="en-US" dirty="0"/>
          </a:p>
          <a:p>
            <a:pPr algn="just"/>
            <a:r>
              <a:rPr lang="en-US" dirty="0"/>
              <a:t>“</a:t>
            </a:r>
            <a:r>
              <a:rPr lang="el-GR" i="1" dirty="0"/>
              <a:t>Συναφώς, υπενθυμίζεται ότι, σύμφωνα με το άρθρο 51, παράγραφος 1, του Χάρτη, οι διατάξεις του εν λόγω Χάρτη απευθύνονται στα κράτη μέλη, μόνον όταν αυτά εφαρμόζουν το δίκαιο της Ένωσης. Σύμφωνα με την παράγραφο 2 του ίδιου άρθρου, ο Χάρτης δεν διευρύνει το πεδίο εφαρμογής του δικαίου της Ένωσης πέραν των αρμοδιοτήτων της Ένωσης και δεν θεσπίζει νέες αρμοδιότητες και καθήκοντα για την Ένωση, ούτε τροποποιεί τις αρμοδιότητες και τα καθήκοντα όπως ορίζονται από τις Συνθήκες. Επομένως, το Δικαστήριο καλείται να ερμηνεύσει, λαμβάνοντας υπόψη τον Χάρτη, το δίκαιο της Ένωσης εντός των ορίων των αρμοδιοτήτων οι οποίες έχουν απονεμηθεί στην Ένωση (βλ. αποφάσεις της 5ης Οκτωβρίου 2010, C‑400/10 PPU, </a:t>
            </a:r>
            <a:r>
              <a:rPr lang="el-GR" i="1" dirty="0" err="1"/>
              <a:t>McB</a:t>
            </a:r>
            <a:r>
              <a:rPr lang="el-GR" i="1" dirty="0"/>
              <a:t>., Συλλογή 2010, σ. I‑8965, σκέψη 51, καθώς και της 15ης Νοεμβρίου 2011, C‑256/11, </a:t>
            </a:r>
            <a:r>
              <a:rPr lang="el-GR" i="1" dirty="0" err="1"/>
              <a:t>Dereci</a:t>
            </a:r>
            <a:r>
              <a:rPr lang="el-GR" i="1" dirty="0"/>
              <a:t> κ.λπ., Συλλογή 2011, σ. Ι‑11315, σκέψη 71).</a:t>
            </a:r>
          </a:p>
          <a:p>
            <a:pPr algn="just"/>
            <a:r>
              <a:rPr lang="el-GR" i="1" dirty="0"/>
              <a:t>Επισημαίνεται ότι τα κράτη μέλη δεν εφαρμόζουν το δίκαιο της Ένωσης, κατά την έννοια του άρθρου 51, παράγραφος 1, του Χάρτη, στην περίπτωση που ιδρύουν μηχανισμό σταθερότητας όπως ο ΕΜΣ, για τη θέσπιση του οποίου, όπως προκύπτει από τη σκέψη 105 της παρούσας αποφάσεως, οι Συνθήκες ΕΕ και ΛΕΕ δεν αναθέτουν ειδική αρμοδιότητα στην Ένωση.</a:t>
            </a:r>
            <a:r>
              <a:rPr lang="en-US" dirty="0"/>
              <a:t>”</a:t>
            </a:r>
            <a:endParaRPr lang="el-GR" dirty="0"/>
          </a:p>
          <a:p>
            <a:endParaRPr lang="el-GR" dirty="0"/>
          </a:p>
        </p:txBody>
      </p:sp>
    </p:spTree>
    <p:extLst>
      <p:ext uri="{BB962C8B-B14F-4D97-AF65-F5344CB8AC3E}">
        <p14:creationId xmlns:p14="http://schemas.microsoft.com/office/powerpoint/2010/main" val="531921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8F1A57-32D7-5848-AB04-30569C31FBC2}"/>
              </a:ext>
            </a:extLst>
          </p:cNvPr>
          <p:cNvSpPr>
            <a:spLocks noGrp="1"/>
          </p:cNvSpPr>
          <p:nvPr>
            <p:ph type="title"/>
          </p:nvPr>
        </p:nvSpPr>
        <p:spPr/>
        <p:txBody>
          <a:bodyPr/>
          <a:lstStyle/>
          <a:p>
            <a:r>
              <a:rPr lang="el-GR" dirty="0"/>
              <a:t>Συνεργασία για την Ανάπτυξη και Κράτος Δικαίου</a:t>
            </a:r>
          </a:p>
        </p:txBody>
      </p:sp>
      <p:sp>
        <p:nvSpPr>
          <p:cNvPr id="3" name="Θέση περιεχομένου 2">
            <a:extLst>
              <a:ext uri="{FF2B5EF4-FFF2-40B4-BE49-F238E27FC236}">
                <a16:creationId xmlns:a16="http://schemas.microsoft.com/office/drawing/2014/main" id="{1F7C75CA-331D-BD81-4D66-0CEF86753668}"/>
              </a:ext>
            </a:extLst>
          </p:cNvPr>
          <p:cNvSpPr>
            <a:spLocks noGrp="1"/>
          </p:cNvSpPr>
          <p:nvPr>
            <p:ph idx="1"/>
          </p:nvPr>
        </p:nvSpPr>
        <p:spPr/>
        <p:txBody>
          <a:bodyPr/>
          <a:lstStyle/>
          <a:p>
            <a:pPr algn="just"/>
            <a:r>
              <a:rPr lang="el-GR" dirty="0"/>
              <a:t>Άρθρο 208 ΣΛΕΕ Βασικός στόχος εξάλειψη της φτώχειας </a:t>
            </a:r>
          </a:p>
          <a:p>
            <a:pPr algn="just"/>
            <a:r>
              <a:rPr lang="el-GR" dirty="0"/>
              <a:t>Αναπτυξιακή πολιτική της ΕΕ και Εμπορική πολιτική – Υλοποιείται μέσω Συστημάτων Γενικευμένων Προτιμήσεων – αδασμολόγητη χωρίς εμπόδια πρόσβαση προϊόντων τρίτων χωρών στις αγορές της Ένωσης – Συμφωνίες οικονομικής εταιρικής σχέσης </a:t>
            </a:r>
          </a:p>
          <a:p>
            <a:pPr algn="just"/>
            <a:r>
              <a:rPr lang="el-GR" dirty="0"/>
              <a:t>Ευρωπαϊκό μέσο για τη Δημοκρατία – ενίσχυση δημοκρατίας, χρηστή διακυβέρνηση, κατάργηση της θανατικής ποινής, καταπολέμηση των βασανιστηρίων με προληπτικά μέτρα, καταπολέμηση του ρατσισμού</a:t>
            </a:r>
          </a:p>
        </p:txBody>
      </p:sp>
    </p:spTree>
    <p:extLst>
      <p:ext uri="{BB962C8B-B14F-4D97-AF65-F5344CB8AC3E}">
        <p14:creationId xmlns:p14="http://schemas.microsoft.com/office/powerpoint/2010/main" val="2032854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1024EA-3034-87E7-A978-E643B33AF2C8}"/>
              </a:ext>
            </a:extLst>
          </p:cNvPr>
          <p:cNvSpPr>
            <a:spLocks noGrp="1"/>
          </p:cNvSpPr>
          <p:nvPr>
            <p:ph type="title"/>
          </p:nvPr>
        </p:nvSpPr>
        <p:spPr/>
        <p:txBody>
          <a:bodyPr/>
          <a:lstStyle/>
          <a:p>
            <a:r>
              <a:rPr lang="el-GR" dirty="0"/>
              <a:t>Συνεργασία για την Ανάπτυξη και Κράτος Δικαίου</a:t>
            </a:r>
          </a:p>
        </p:txBody>
      </p:sp>
      <p:sp>
        <p:nvSpPr>
          <p:cNvPr id="3" name="Θέση περιεχομένου 2">
            <a:extLst>
              <a:ext uri="{FF2B5EF4-FFF2-40B4-BE49-F238E27FC236}">
                <a16:creationId xmlns:a16="http://schemas.microsoft.com/office/drawing/2014/main" id="{4B939AD7-06CD-FBEA-B66A-D47A9DF61768}"/>
              </a:ext>
            </a:extLst>
          </p:cNvPr>
          <p:cNvSpPr>
            <a:spLocks noGrp="1"/>
          </p:cNvSpPr>
          <p:nvPr>
            <p:ph idx="1"/>
          </p:nvPr>
        </p:nvSpPr>
        <p:spPr/>
        <p:txBody>
          <a:bodyPr/>
          <a:lstStyle/>
          <a:p>
            <a:pPr algn="just"/>
            <a:r>
              <a:rPr lang="el-GR" dirty="0"/>
              <a:t>Ρήτρα θεμελιωδών δικαιωμάτων και δημοκρατίας σε διεθνείς συμφωνίες (εμπορικές και άλλες) της Ένωσης που έχει συνάψει με τρίτες χώρες</a:t>
            </a:r>
          </a:p>
          <a:p>
            <a:pPr algn="just"/>
            <a:r>
              <a:rPr lang="el-GR" dirty="0"/>
              <a:t>Η παραβίαση των δικαιωμάτων του ανθρώπου και του κράτους δικαίου μπορεί να αποτελέσει λόγο αναστολής μιας συνθήκης, μόνο εάν ο σεβασμός τους και η προαγωγή τους από τα αντισυμβαλλόμενα μέρη προβλέπεται ως ουσιώδες στοιχείο της Συνθήκης</a:t>
            </a:r>
          </a:p>
        </p:txBody>
      </p:sp>
    </p:spTree>
    <p:extLst>
      <p:ext uri="{BB962C8B-B14F-4D97-AF65-F5344CB8AC3E}">
        <p14:creationId xmlns:p14="http://schemas.microsoft.com/office/powerpoint/2010/main" val="22998330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1000</Words>
  <Application>Microsoft Office PowerPoint</Application>
  <PresentationFormat>Ευρεία οθόνη</PresentationFormat>
  <Paragraphs>51</Paragraphs>
  <Slides>11</Slides>
  <Notes>1</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11</vt:i4>
      </vt:variant>
    </vt:vector>
  </HeadingPairs>
  <TitlesOfParts>
    <vt:vector size="15" baseType="lpstr">
      <vt:lpstr>Arial</vt:lpstr>
      <vt:lpstr>Calibri</vt:lpstr>
      <vt:lpstr>Calibri Light</vt:lpstr>
      <vt:lpstr>Θέμα του Office</vt:lpstr>
      <vt:lpstr>ΚΡΑΤΟΣ ΔΙΚΑΙΟΥ – ΕΟΔ ΚΑΙ ΣΥΝΕΡΓΑΣΙΑ ΓΙΑ ΤΗΝ ΑΝΑΠΤΥΞΗ</vt:lpstr>
      <vt:lpstr>ΕΟΔ ΚΑΙ ΚΡΑΤΟΣ ΔΙΚΑΙΟΥ</vt:lpstr>
      <vt:lpstr>ΕΟΔ ΚΑΙ ΚΡΑΤΟΣ ΔΙΚΑΙΟΥ</vt:lpstr>
      <vt:lpstr>ΕΟΔ ΚΑΙ ΚΡΑΤΟΣ ΔΙΚΑΙΟΥ</vt:lpstr>
      <vt:lpstr>ΕΟΔ ΚΑΙ ΚΡΑΤΟΣ ΔΙΚΑΙΟΥ</vt:lpstr>
      <vt:lpstr>ΕΟΔ ΚΑΙ ΚΡΑΤΟΣ ΔΙΚΑΙΟΥ</vt:lpstr>
      <vt:lpstr>ΕΟΔ ΚΑΙ ΚΡΑΤΟΣ ΔΙΚΑΙΟΥ</vt:lpstr>
      <vt:lpstr>Συνεργασία για την Ανάπτυξη και Κράτος Δικαίου</vt:lpstr>
      <vt:lpstr>Συνεργασία για την Ανάπτυξη και Κράτος Δικαίου</vt:lpstr>
      <vt:lpstr>Συνεργασία για την Ανάπτυξη και Κράτος Δικαίου</vt:lpstr>
      <vt:lpstr>Συνεργασία για την Ανάπτυξη και Κράτος Δικαίου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PANAGIOTIS ARGALIAS</dc:creator>
  <cp:lastModifiedBy>PANAGIOTIS ARGALIAS</cp:lastModifiedBy>
  <cp:revision>3</cp:revision>
  <dcterms:created xsi:type="dcterms:W3CDTF">2026-05-16T06:34:22Z</dcterms:created>
  <dcterms:modified xsi:type="dcterms:W3CDTF">2026-05-19T14:13:25Z</dcterms:modified>
</cp:coreProperties>
</file>