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3" r:id="rId3"/>
    <p:sldId id="282" r:id="rId4"/>
    <p:sldId id="278" r:id="rId5"/>
    <p:sldId id="284" r:id="rId6"/>
    <p:sldId id="272" r:id="rId7"/>
    <p:sldId id="285" r:id="rId8"/>
    <p:sldId id="286" r:id="rId9"/>
    <p:sldId id="287" r:id="rId10"/>
    <p:sldId id="273" r:id="rId11"/>
    <p:sldId id="288" r:id="rId12"/>
    <p:sldId id="290" r:id="rId13"/>
    <p:sldId id="295" r:id="rId14"/>
    <p:sldId id="274" r:id="rId15"/>
    <p:sldId id="258" r:id="rId16"/>
    <p:sldId id="291" r:id="rId17"/>
    <p:sldId id="261" r:id="rId18"/>
    <p:sldId id="260" r:id="rId19"/>
    <p:sldId id="262" r:id="rId20"/>
    <p:sldId id="263" r:id="rId21"/>
    <p:sldId id="265" r:id="rId22"/>
    <p:sldId id="293" r:id="rId23"/>
    <p:sldId id="292" r:id="rId24"/>
    <p:sldId id="294" r:id="rId25"/>
    <p:sldId id="289" r:id="rId26"/>
    <p:sldId id="264" r:id="rId27"/>
    <p:sldId id="281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3AACE-6ACF-4693-9F48-A792AEDFDCE0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968F5-E423-442B-A758-055E4B998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Επιγραφή</a:t>
            </a:r>
            <a:r>
              <a:rPr lang="el-GR" baseline="0" dirty="0"/>
              <a:t> 2</a:t>
            </a:r>
            <a:r>
              <a:rPr lang="el-GR" baseline="30000" dirty="0"/>
              <a:t>ου</a:t>
            </a:r>
            <a:r>
              <a:rPr lang="el-GR" baseline="0" dirty="0"/>
              <a:t> </a:t>
            </a:r>
            <a:r>
              <a:rPr lang="el-GR" baseline="0" dirty="0" err="1"/>
              <a:t>μ.Χ</a:t>
            </a:r>
            <a:r>
              <a:rPr lang="el-GR" baseline="0" dirty="0"/>
              <a:t>. αιώνα από Κάλυμνο: ύπαρξη Δήμου</a:t>
            </a:r>
          </a:p>
          <a:p>
            <a:r>
              <a:rPr lang="el-GR" baseline="0" dirty="0"/>
              <a:t>Πάπυρος Οξυρύγχου, πόλη στα όρια της ερήμου.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2F6A-C287-4DF0-93B6-D9FEE2BFCEC6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79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305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58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856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0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87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97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3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30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90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5A921ACE-461C-4E88-9B74-F250BF8765EC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08313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383F96-C314-42EA-A168-47C73EDD2EDF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12/12/2023</a:t>
            </a:fld>
            <a:endParaRPr lang="el-GR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07648E-E6AB-4186-BC8A-DEA7AD0E6201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imes.gr/wp-content/uploads/megas-alexand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260648"/>
            <a:ext cx="5034136" cy="359777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 τον φιλιππο β΄ στα Ελληνιστικα βασιλεια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την πόλη-κράτος στην απέραντη μοναρχία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7666" y="0"/>
            <a:ext cx="970033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επέκταση του Μακεδονικού βασιλείου από τον Αλέξανδρο, από το 336 ως το 323 π.Χ.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84785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61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αυτοκρατορία του Αλέξανδρου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5724" y="1722268"/>
            <a:ext cx="9814772" cy="5135732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Χαρισματικός μονάρχης, λατρεύεται ως θεός.</a:t>
            </a:r>
          </a:p>
          <a:p>
            <a:r>
              <a:rPr lang="el-GR" dirty="0"/>
              <a:t>Συνένωσε όλους τους λαούς σε </a:t>
            </a:r>
            <a:r>
              <a:rPr lang="el-GR" dirty="0">
                <a:solidFill>
                  <a:srgbClr val="C00000"/>
                </a:solidFill>
              </a:rPr>
              <a:t>προσωπική</a:t>
            </a:r>
            <a:r>
              <a:rPr lang="el-GR" dirty="0"/>
              <a:t> δεσποτεία.</a:t>
            </a:r>
          </a:p>
          <a:p>
            <a:r>
              <a:rPr lang="el-GR" dirty="0"/>
              <a:t>Αντίθεση με το ιδανικό της </a:t>
            </a:r>
            <a:r>
              <a:rPr lang="el-GR" dirty="0">
                <a:solidFill>
                  <a:srgbClr val="0070C0"/>
                </a:solidFill>
              </a:rPr>
              <a:t>πόλεως </a:t>
            </a:r>
            <a:r>
              <a:rPr lang="el-GR" dirty="0"/>
              <a:t>(αυτονομία, αυτάρκεια, εσωστρέφεια, υπεροχή του πολίτη).</a:t>
            </a:r>
          </a:p>
          <a:p>
            <a:r>
              <a:rPr lang="el-GR" dirty="0"/>
              <a:t>Ο Ελληνισμός αποκτά οικουμενικότητα.</a:t>
            </a:r>
          </a:p>
          <a:p>
            <a:r>
              <a:rPr lang="el-GR" dirty="0"/>
              <a:t>Ίδρυση δεκάδων πόλεων με το όνομα του Αλεξάνδρου.</a:t>
            </a:r>
          </a:p>
          <a:p>
            <a:r>
              <a:rPr lang="el-GR" dirty="0"/>
              <a:t>Αυτονομία πόλεων, διατήρηση πολιτειακών οργάνων. </a:t>
            </a:r>
          </a:p>
          <a:p>
            <a:r>
              <a:rPr lang="el-GR" dirty="0"/>
              <a:t>Κέντρα εμπορίου, επιτήρησης διοίκησης και ελέγχου.</a:t>
            </a:r>
          </a:p>
          <a:p>
            <a:r>
              <a:rPr lang="el-GR" dirty="0"/>
              <a:t>Κέντρα διάδοσης του ελληνικού πολιτισμού.</a:t>
            </a:r>
          </a:p>
          <a:p>
            <a:r>
              <a:rPr lang="el-GR" dirty="0"/>
              <a:t>Άποικοι από τη Μακεδονία και την υπόλοιπη Ελλάδα. </a:t>
            </a:r>
          </a:p>
          <a:p>
            <a:r>
              <a:rPr lang="el-GR" dirty="0"/>
              <a:t>Ανάπτυξη επιστημών, γραμμάτων, τεχνών.</a:t>
            </a:r>
          </a:p>
        </p:txBody>
      </p:sp>
    </p:spTree>
    <p:extLst>
      <p:ext uri="{BB962C8B-B14F-4D97-AF65-F5344CB8AC3E}">
        <p14:creationId xmlns:p14="http://schemas.microsoft.com/office/powerpoint/2010/main" val="92908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Διαμελισμός της αυτοκρατορίας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562470"/>
            <a:ext cx="10668000" cy="5295530"/>
          </a:xfrm>
        </p:spPr>
        <p:txBody>
          <a:bodyPr>
            <a:normAutofit/>
          </a:bodyPr>
          <a:lstStyle/>
          <a:p>
            <a:r>
              <a:rPr lang="el-GR" dirty="0"/>
              <a:t>Το 323 π.Χ. ο Αλέξανδρος πεθαίνει χωρίς να ορίσει διάδοχο.</a:t>
            </a:r>
          </a:p>
          <a:p>
            <a:r>
              <a:rPr lang="el-GR" dirty="0"/>
              <a:t>Προσωρινή διοίκηση: ο Περδίκκας αντιβασιλέας.</a:t>
            </a:r>
          </a:p>
          <a:p>
            <a:r>
              <a:rPr lang="el-GR" dirty="0"/>
              <a:t>Θανάτωση Περδίκκα.</a:t>
            </a:r>
          </a:p>
          <a:p>
            <a:r>
              <a:rPr lang="el-GR" dirty="0"/>
              <a:t>Μάχη Διαδόχων: διήρκεσε 40 χρόνια.</a:t>
            </a:r>
          </a:p>
          <a:p>
            <a:r>
              <a:rPr lang="el-GR" dirty="0"/>
              <a:t>306 π.Χ. Οι στρατηγοί αυτο-</a:t>
            </a:r>
          </a:p>
          <a:p>
            <a:pPr marL="0" indent="0">
              <a:buNone/>
            </a:pPr>
            <a:r>
              <a:rPr lang="el-GR" dirty="0"/>
              <a:t>    αναγορεύονται βασιλείς.</a:t>
            </a:r>
          </a:p>
          <a:p>
            <a:r>
              <a:rPr lang="el-GR" dirty="0"/>
              <a:t>Διαμελισμός σε πέντε βασίλεια.</a:t>
            </a:r>
          </a:p>
          <a:p>
            <a:r>
              <a:rPr lang="el-GR" dirty="0"/>
              <a:t>301 π.Χ. Μάχη της Ιψού.</a:t>
            </a:r>
          </a:p>
          <a:p>
            <a:pPr lvl="1"/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465C1-D8BA-47E8-9BF5-2985D00542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2464" y="3319032"/>
            <a:ext cx="590526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8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8E4F-89CB-4C2A-93A5-DCE4C460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τέσσερα ελληνιστικά βασίλεια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41545-F4C2-4AA3-BF7F-957003087C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1688064" cy="4495800"/>
          </a:xfrm>
        </p:spPr>
        <p:txBody>
          <a:bodyPr/>
          <a:lstStyle/>
          <a:p>
            <a:r>
              <a:rPr lang="el-GR" dirty="0"/>
              <a:t>280 π.Χ. Οριστικοποίηση </a:t>
            </a:r>
          </a:p>
          <a:p>
            <a:pPr marL="0" indent="0">
              <a:buNone/>
            </a:pPr>
            <a:r>
              <a:rPr lang="el-GR" dirty="0"/>
              <a:t>    σε 4 βασίλεια:</a:t>
            </a:r>
          </a:p>
          <a:p>
            <a:pPr lvl="1"/>
            <a:r>
              <a:rPr lang="el-GR" dirty="0"/>
              <a:t>Αντιγονιδών (Μακεδονία, </a:t>
            </a:r>
          </a:p>
          <a:p>
            <a:pPr marL="365760" lvl="1" indent="0">
              <a:buNone/>
            </a:pPr>
            <a:r>
              <a:rPr lang="el-GR" dirty="0"/>
              <a:t>     Ήπειρος, Πελοπόννησος)</a:t>
            </a:r>
          </a:p>
          <a:p>
            <a:pPr lvl="1"/>
            <a:r>
              <a:rPr lang="el-GR" dirty="0" err="1"/>
              <a:t>Πτολεμαίων</a:t>
            </a:r>
            <a:r>
              <a:rPr lang="el-GR" dirty="0"/>
              <a:t> (Αίγυπτος)</a:t>
            </a:r>
          </a:p>
          <a:p>
            <a:pPr lvl="1"/>
            <a:r>
              <a:rPr lang="el-GR" dirty="0" err="1"/>
              <a:t>Σελευκιδών</a:t>
            </a:r>
            <a:r>
              <a:rPr lang="el-GR" dirty="0"/>
              <a:t>  (Συρία)</a:t>
            </a:r>
          </a:p>
          <a:p>
            <a:pPr lvl="1"/>
            <a:r>
              <a:rPr lang="el-GR" dirty="0" err="1"/>
              <a:t>Ατταλιδών</a:t>
            </a:r>
            <a:r>
              <a:rPr lang="el-GR" dirty="0"/>
              <a:t> (Μ. Ασία)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61962-D879-40EB-BE59-FEFD236D2B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2830" y="1600200"/>
            <a:ext cx="7779170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8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Τα ελληνιστικά βασίλεια το 270 </a:t>
            </a:r>
            <a:r>
              <a:rPr lang="el-GR" dirty="0" err="1"/>
              <a:t>π.Χ.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481" y="1268760"/>
            <a:ext cx="925251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91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0"/>
            <a:ext cx="10871200" cy="64807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Μεσόγειος το 218 π.Χ.</a:t>
            </a:r>
          </a:p>
        </p:txBody>
      </p:sp>
      <p:pic>
        <p:nvPicPr>
          <p:cNvPr id="23554" name="Picture 2" descr="http://www.ancient.eu.com/uploads/images/283.jpg"/>
          <p:cNvPicPr>
            <a:picLocks noChangeAspect="1" noChangeArrowheads="1"/>
          </p:cNvPicPr>
          <p:nvPr/>
        </p:nvPicPr>
        <p:blipFill rotWithShape="1">
          <a:blip r:embed="rId2" cstate="print"/>
          <a:srcRect l="68" t="9320"/>
          <a:stretch/>
        </p:blipFill>
        <p:spPr bwMode="auto">
          <a:xfrm>
            <a:off x="1683610" y="727968"/>
            <a:ext cx="9137707" cy="621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24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28600"/>
            <a:ext cx="8586536" cy="990600"/>
          </a:xfrm>
        </p:spPr>
        <p:txBody>
          <a:bodyPr/>
          <a:lstStyle/>
          <a:p>
            <a:r>
              <a:rPr lang="el-GR" dirty="0"/>
              <a:t>Η ελληνιστική βασιλεία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917" y="1524210"/>
            <a:ext cx="6436311" cy="5331041"/>
          </a:xfrm>
        </p:spPr>
        <p:txBody>
          <a:bodyPr>
            <a:normAutofit/>
          </a:bodyPr>
          <a:lstStyle/>
          <a:p>
            <a:r>
              <a:rPr lang="el-GR" sz="3200" dirty="0"/>
              <a:t>Προσωπική μοναρχία (ούτε εθνική, ούτε εδαφική)</a:t>
            </a:r>
          </a:p>
          <a:p>
            <a:r>
              <a:rPr lang="el-GR" sz="3200" dirty="0"/>
              <a:t>Κληρονομική μοναρχία.</a:t>
            </a:r>
          </a:p>
          <a:p>
            <a:r>
              <a:rPr lang="el-GR" sz="3200" dirty="0"/>
              <a:t>Απόλυτη μοναρχία.</a:t>
            </a:r>
          </a:p>
          <a:p>
            <a:r>
              <a:rPr lang="el-GR" sz="3200" dirty="0"/>
              <a:t>Όλες οι εξουσίες πηγάζουν και ασκούνται από τον βασιλέα.</a:t>
            </a:r>
          </a:p>
          <a:p>
            <a:r>
              <a:rPr lang="el-GR" sz="3200" dirty="0"/>
              <a:t>Προσωπικές αρετές του βασιλέα.</a:t>
            </a:r>
          </a:p>
          <a:p>
            <a:r>
              <a:rPr lang="el-GR" sz="3200" dirty="0"/>
              <a:t>Ανώτατα αξιώματα: πρόσωπα του προσωπικού περίγυρου («</a:t>
            </a:r>
            <a:r>
              <a:rPr lang="el-GR" sz="3200" i="1" dirty="0"/>
              <a:t>φίλοι</a:t>
            </a:r>
            <a:r>
              <a:rPr lang="el-GR" sz="3200" dirty="0"/>
              <a:t>»).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9218" name="Picture 2" descr="http://www.shc.ed.ac.uk/classics/postgraduate/taught/images/Ptolemies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1293" y="495703"/>
            <a:ext cx="2686050" cy="3305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859915" y="4005065"/>
            <a:ext cx="333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Πτολεμαίος Β’ και οι αδελφές του</a:t>
            </a:r>
          </a:p>
        </p:txBody>
      </p:sp>
    </p:spTree>
    <p:extLst>
      <p:ext uri="{BB962C8B-B14F-4D97-AF65-F5344CB8AC3E}">
        <p14:creationId xmlns:p14="http://schemas.microsoft.com/office/powerpoint/2010/main" val="252644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Ελληνιστικός Βασιλεύς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83" y="1988840"/>
            <a:ext cx="10244836" cy="4869160"/>
          </a:xfrm>
        </p:spPr>
        <p:txBody>
          <a:bodyPr>
            <a:normAutofit/>
          </a:bodyPr>
          <a:lstStyle/>
          <a:p>
            <a:r>
              <a:rPr lang="el-GR" dirty="0"/>
              <a:t>Κύριος του βασιλείου.</a:t>
            </a:r>
          </a:p>
          <a:p>
            <a:r>
              <a:rPr lang="el-GR" dirty="0"/>
              <a:t>Κύριος της γης (</a:t>
            </a:r>
            <a:r>
              <a:rPr lang="el-GR" sz="2800" i="1" dirty="0"/>
              <a:t>βασιλικὴ γῆ</a:t>
            </a:r>
            <a:r>
              <a:rPr lang="el-GR" dirty="0"/>
              <a:t>): την απαλλοτριώνει και την εκμεταλλεύεται σύμφωνα με τους κανόνες ιδιωτικού δικαίου.</a:t>
            </a:r>
          </a:p>
          <a:p>
            <a:r>
              <a:rPr lang="el-GR" sz="2800" i="1" dirty="0"/>
              <a:t>Βασιλικόν ταμεῖον</a:t>
            </a:r>
            <a:r>
              <a:rPr lang="el-GR" dirty="0"/>
              <a:t>: το Δημόσιο ταμείο.</a:t>
            </a:r>
            <a:r>
              <a:rPr lang="el-GR" i="1" dirty="0"/>
              <a:t> </a:t>
            </a:r>
          </a:p>
          <a:p>
            <a:r>
              <a:rPr lang="el-GR" sz="2800" i="1" dirty="0"/>
              <a:t>Βασιλικαὶ τράπεζαι</a:t>
            </a:r>
            <a:r>
              <a:rPr lang="el-GR" dirty="0"/>
              <a:t>:</a:t>
            </a:r>
            <a:r>
              <a:rPr lang="el-GR" i="1" dirty="0"/>
              <a:t> </a:t>
            </a:r>
            <a:r>
              <a:rPr lang="el-GR" dirty="0"/>
              <a:t>οι κρατικές τράπεζες.</a:t>
            </a:r>
          </a:p>
          <a:p>
            <a:r>
              <a:rPr lang="el-GR" sz="2800" i="1" dirty="0"/>
              <a:t>Βασιλικοί γεωργοί</a:t>
            </a:r>
            <a:r>
              <a:rPr lang="el-GR" sz="2800" dirty="0"/>
              <a:t>:</a:t>
            </a:r>
            <a:r>
              <a:rPr lang="el-GR" dirty="0"/>
              <a:t> οι καλλιεργητές των κρατικών γαιών.</a:t>
            </a:r>
          </a:p>
          <a:p>
            <a:pPr>
              <a:buNone/>
            </a:pPr>
            <a:r>
              <a:rPr lang="el-GR" sz="3200" dirty="0"/>
              <a:t>Το βασίλειο θεωρείται προσωπική περιουσία του βασιλέα.</a:t>
            </a:r>
          </a:p>
        </p:txBody>
      </p:sp>
      <p:pic>
        <p:nvPicPr>
          <p:cNvPr id="7170" name="Picture 2" descr="http://0.tqn.com/d/archaeology/1/G/a/6/1/Ptolemy_Ap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619" y="155103"/>
            <a:ext cx="1524000" cy="23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12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Ο Βασιλεύς : «Νόμος έμψυχος»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113" y="2077374"/>
            <a:ext cx="6818055" cy="4497161"/>
          </a:xfrm>
        </p:spPr>
        <p:txBody>
          <a:bodyPr>
            <a:normAutofit/>
          </a:bodyPr>
          <a:lstStyle/>
          <a:p>
            <a:r>
              <a:rPr lang="el-GR" sz="3200" dirty="0"/>
              <a:t>Ανώτατος νομοθέτης, δικαστής, κυβερνήτης.</a:t>
            </a:r>
          </a:p>
          <a:p>
            <a:r>
              <a:rPr lang="el-GR" sz="3200" dirty="0"/>
              <a:t>Η έκφραση «ἔμψυχος νομος» υιοθετείται από τους Ρωμαίους αυτοκράτορες και αργότερα από τους θεωρητικούς της γαλλικής μοναρχίας.</a:t>
            </a:r>
          </a:p>
          <a:p>
            <a:r>
              <a:rPr lang="el-GR" sz="3200" dirty="0"/>
              <a:t>Είναι αντικείμενο λατρείας, όπως οι θεοί.</a:t>
            </a:r>
          </a:p>
        </p:txBody>
      </p:sp>
      <p:pic>
        <p:nvPicPr>
          <p:cNvPr id="8194" name="Picture 2" descr="http://t3.gstatic.com/images?q=tbn:ANd9GcS2scJRWf9r0xZ4pWbUXrIe1Y28kDn61Tl8DpI-CQr4_bwBjSBBBrfMCp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9342" y="2891407"/>
            <a:ext cx="2095500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06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Μοναρχική ιδεολογία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83" y="1600200"/>
            <a:ext cx="9907479" cy="5141168"/>
          </a:xfrm>
        </p:spPr>
        <p:txBody>
          <a:bodyPr>
            <a:normAutofit fontScale="92500" lnSpcReduction="10000"/>
          </a:bodyPr>
          <a:lstStyle/>
          <a:p>
            <a:r>
              <a:rPr lang="el-GR" i="1" dirty="0" err="1"/>
              <a:t>Ἀρετὴ</a:t>
            </a:r>
            <a:r>
              <a:rPr lang="el-GR" dirty="0"/>
              <a:t> : βασικό χαρακτηριστικό του μονάρχη. </a:t>
            </a:r>
          </a:p>
          <a:p>
            <a:r>
              <a:rPr lang="el-GR" dirty="0"/>
              <a:t>Ο Βασιλεύς είναι </a:t>
            </a:r>
            <a:r>
              <a:rPr lang="el-GR" i="1" dirty="0">
                <a:solidFill>
                  <a:srgbClr val="FF0000"/>
                </a:solidFill>
              </a:rPr>
              <a:t>φιλάνθρωπος, </a:t>
            </a:r>
            <a:r>
              <a:rPr lang="el-GR" i="1" dirty="0" err="1">
                <a:solidFill>
                  <a:srgbClr val="FF0000"/>
                </a:solidFill>
              </a:rPr>
              <a:t>εὐεργέτης</a:t>
            </a:r>
            <a:r>
              <a:rPr lang="el-GR" i="1" dirty="0">
                <a:solidFill>
                  <a:srgbClr val="FF0000"/>
                </a:solidFill>
              </a:rPr>
              <a:t>, </a:t>
            </a:r>
            <a:r>
              <a:rPr lang="el-GR" i="1" dirty="0" err="1">
                <a:solidFill>
                  <a:srgbClr val="FF0000"/>
                </a:solidFill>
              </a:rPr>
              <a:t>σωτὴρ</a:t>
            </a:r>
            <a:r>
              <a:rPr lang="el-GR" i="1" dirty="0">
                <a:solidFill>
                  <a:srgbClr val="FF0000"/>
                </a:solidFill>
              </a:rPr>
              <a:t> </a:t>
            </a:r>
            <a:r>
              <a:rPr lang="el-GR" i="1" dirty="0" err="1">
                <a:solidFill>
                  <a:srgbClr val="FF0000"/>
                </a:solidFill>
              </a:rPr>
              <a:t>τοῦ</a:t>
            </a:r>
            <a:r>
              <a:rPr lang="el-GR" i="1" dirty="0">
                <a:solidFill>
                  <a:srgbClr val="FF0000"/>
                </a:solidFill>
              </a:rPr>
              <a:t> </a:t>
            </a:r>
            <a:r>
              <a:rPr lang="el-GR" i="1" dirty="0" err="1">
                <a:solidFill>
                  <a:srgbClr val="FF0000"/>
                </a:solidFill>
              </a:rPr>
              <a:t>λαοῦ</a:t>
            </a:r>
            <a:r>
              <a:rPr lang="el-GR" i="1" dirty="0"/>
              <a:t>.</a:t>
            </a:r>
          </a:p>
          <a:p>
            <a:r>
              <a:rPr lang="el-GR" dirty="0"/>
              <a:t>Οφείλει να μεριμνά και εξασφαλίζει την ευτυχία των υπηκόων του, σεβόμενος το νόμο και την ηθική.</a:t>
            </a:r>
          </a:p>
          <a:p>
            <a:r>
              <a:rPr lang="el-GR" dirty="0"/>
              <a:t>Οι πραγματείες περί βασιλείας 4</a:t>
            </a:r>
            <a:r>
              <a:rPr lang="el-GR" baseline="30000" dirty="0"/>
              <a:t>ου</a:t>
            </a:r>
            <a:r>
              <a:rPr lang="el-GR" dirty="0"/>
              <a:t> </a:t>
            </a:r>
            <a:r>
              <a:rPr lang="el-GR" dirty="0" err="1"/>
              <a:t>π.Χ.</a:t>
            </a:r>
            <a:r>
              <a:rPr lang="el-GR" dirty="0"/>
              <a:t> αι. θέτουν τις ιδεολογικές βάσεις της ελληνιστικής μοναρχίας.</a:t>
            </a:r>
          </a:p>
          <a:p>
            <a:r>
              <a:rPr lang="el-GR" dirty="0"/>
              <a:t>Υιοθετούνται από τους Ρωμαίους.</a:t>
            </a:r>
          </a:p>
          <a:p>
            <a:pPr lvl="1"/>
            <a:r>
              <a:rPr lang="el-GR" dirty="0" err="1"/>
              <a:t>Αίλιος</a:t>
            </a:r>
            <a:r>
              <a:rPr lang="el-GR" dirty="0"/>
              <a:t> Αριστείδης, Δίων Χρυσόστομος: Ο αυτοκράτορας,  πατέρας των υπηκόων του.</a:t>
            </a:r>
          </a:p>
          <a:p>
            <a:r>
              <a:rPr lang="el-GR" dirty="0"/>
              <a:t>Ο βασιλιάς είναι η αποκλειστική πηγή του δικαίου και ο υπέρτατος δικαστής.</a:t>
            </a:r>
          </a:p>
          <a:p>
            <a:r>
              <a:rPr lang="el-GR" dirty="0"/>
              <a:t>Λατρεία του βασιλέως (</a:t>
            </a:r>
            <a:r>
              <a:rPr lang="el-GR" dirty="0" err="1"/>
              <a:t>Πτολεμαίοι</a:t>
            </a:r>
            <a:r>
              <a:rPr lang="el-GR" dirty="0"/>
              <a:t>, </a:t>
            </a:r>
            <a:r>
              <a:rPr lang="el-GR" dirty="0" err="1"/>
              <a:t>Σελευκίδες</a:t>
            </a:r>
            <a:r>
              <a:rPr lang="el-GR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8868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απαρχές των Μακεδόνων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065" y="2707689"/>
            <a:ext cx="11327906" cy="4150311"/>
          </a:xfrm>
        </p:spPr>
        <p:txBody>
          <a:bodyPr/>
          <a:lstStyle/>
          <a:p>
            <a:r>
              <a:rPr lang="el-GR" dirty="0"/>
              <a:t>Δωρικό φύλο, με μυθικό πρόγονο τον Ηρακλή.</a:t>
            </a:r>
          </a:p>
          <a:p>
            <a:r>
              <a:rPr lang="el-GR" dirty="0"/>
              <a:t>Κοιτίδα των Μακεδόνων είναι η Ορεστίδα.</a:t>
            </a:r>
          </a:p>
          <a:p>
            <a:r>
              <a:rPr lang="el-GR" dirty="0"/>
              <a:t>Μετά το 650 π.Χ. επεκτείνονται στα ανατολικά και νότια.</a:t>
            </a:r>
          </a:p>
          <a:p>
            <a:r>
              <a:rPr lang="el-GR" dirty="0"/>
              <a:t>Επεκτείνονται ακόμη περισσότερο μετά τους περσικούς πολέμους.</a:t>
            </a:r>
          </a:p>
          <a:p>
            <a:r>
              <a:rPr lang="el-GR" dirty="0"/>
              <a:t>Μετέχουν στους Ολυμπιακούς αγώνες από τον 5</a:t>
            </a:r>
            <a:r>
              <a:rPr lang="el-GR" baseline="30000" dirty="0"/>
              <a:t>ο</a:t>
            </a:r>
            <a:r>
              <a:rPr lang="el-GR" dirty="0"/>
              <a:t> αι. π.Χ.</a:t>
            </a:r>
          </a:p>
          <a:p>
            <a:r>
              <a:rPr lang="el-GR" dirty="0"/>
              <a:t>Πόλεμος Περδίκκα Β΄ με Αθήνα – συνθήκη του 413 π.Χ.</a:t>
            </a:r>
          </a:p>
          <a:p>
            <a:r>
              <a:rPr lang="el-GR" dirty="0"/>
              <a:t>Πολιτιστική προσέγγιση με νότια Ελλάδα, 4</a:t>
            </a:r>
            <a:r>
              <a:rPr lang="el-GR" baseline="30000" dirty="0"/>
              <a:t>ος</a:t>
            </a:r>
            <a:r>
              <a:rPr lang="el-GR" dirty="0"/>
              <a:t> αι. π.Χ.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FABF2-6B1D-4FD6-985B-0C7F63A676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1310" y="1186417"/>
            <a:ext cx="38576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9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0"/>
            <a:ext cx="8291264" cy="1412776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δυναστεία των Πτολεμαίων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56792"/>
            <a:ext cx="8686800" cy="5301208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Πτολεμαίος</a:t>
            </a:r>
            <a:r>
              <a:rPr lang="en-US" dirty="0"/>
              <a:t> I 305-282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II 284-246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III </a:t>
            </a:r>
            <a:r>
              <a:rPr lang="el-GR" dirty="0"/>
              <a:t>Ευεργέτης </a:t>
            </a:r>
            <a:r>
              <a:rPr lang="en-US" dirty="0"/>
              <a:t>246-221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IV </a:t>
            </a:r>
            <a:r>
              <a:rPr lang="el-GR" dirty="0" err="1"/>
              <a:t>Φιλοπάτωρ</a:t>
            </a:r>
            <a:r>
              <a:rPr lang="el-GR" dirty="0"/>
              <a:t> </a:t>
            </a:r>
            <a:r>
              <a:rPr lang="en-US" dirty="0"/>
              <a:t>221-204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V </a:t>
            </a:r>
            <a:r>
              <a:rPr lang="el-GR" dirty="0"/>
              <a:t>Επιφανής </a:t>
            </a:r>
            <a:r>
              <a:rPr lang="en-US" dirty="0"/>
              <a:t>204-180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VI </a:t>
            </a:r>
            <a:r>
              <a:rPr lang="el-GR" dirty="0" err="1"/>
              <a:t>Φιλομήτωρ</a:t>
            </a:r>
            <a:r>
              <a:rPr lang="el-GR" dirty="0"/>
              <a:t> </a:t>
            </a:r>
            <a:r>
              <a:rPr lang="en-US" dirty="0"/>
              <a:t>180-145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VIII 170-163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 Ευεργέτης </a:t>
            </a:r>
            <a:r>
              <a:rPr lang="en-US" dirty="0"/>
              <a:t>II 145-116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IX 116-107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X </a:t>
            </a:r>
            <a:r>
              <a:rPr lang="el-GR" dirty="0"/>
              <a:t>Αλέξανδρος </a:t>
            </a:r>
            <a:r>
              <a:rPr lang="en-US" dirty="0"/>
              <a:t>I 107-88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 err="1"/>
              <a:t>Σωτήρ</a:t>
            </a:r>
            <a:r>
              <a:rPr lang="el-GR" dirty="0"/>
              <a:t> </a:t>
            </a:r>
            <a:r>
              <a:rPr lang="en-US" dirty="0"/>
              <a:t>II 88-80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Βερενίκη </a:t>
            </a:r>
            <a:r>
              <a:rPr lang="en-US" dirty="0"/>
              <a:t>IV 58-55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XII 80-51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XIII </a:t>
            </a:r>
            <a:r>
              <a:rPr lang="el-GR" dirty="0" err="1"/>
              <a:t>Φιλοπάτωρ</a:t>
            </a:r>
            <a:r>
              <a:rPr lang="el-GR" dirty="0"/>
              <a:t> </a:t>
            </a:r>
            <a:r>
              <a:rPr lang="en-US" dirty="0"/>
              <a:t>51-47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Κλεοπάτρα </a:t>
            </a:r>
            <a:r>
              <a:rPr lang="en-US" dirty="0"/>
              <a:t>VII </a:t>
            </a:r>
            <a:r>
              <a:rPr lang="el-GR" dirty="0" err="1"/>
              <a:t>Φιλοπάτωρ</a:t>
            </a:r>
            <a:r>
              <a:rPr lang="el-GR" dirty="0"/>
              <a:t> </a:t>
            </a:r>
            <a:r>
              <a:rPr lang="en-US" dirty="0"/>
              <a:t>51-30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XIV </a:t>
            </a:r>
            <a:r>
              <a:rPr lang="el-GR" dirty="0" err="1"/>
              <a:t>Φιλοπάτωρ</a:t>
            </a:r>
            <a:r>
              <a:rPr lang="el-GR" dirty="0"/>
              <a:t> Φιλάδελφος </a:t>
            </a:r>
            <a:r>
              <a:rPr lang="en-US" dirty="0"/>
              <a:t>47-44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XV </a:t>
            </a:r>
            <a:r>
              <a:rPr lang="el-GR" dirty="0"/>
              <a:t>Καίσαρ </a:t>
            </a:r>
            <a:r>
              <a:rPr lang="en-US" dirty="0"/>
              <a:t>44-30 </a:t>
            </a:r>
            <a:r>
              <a:rPr lang="el-GR" dirty="0" err="1"/>
              <a:t>π.Χ.</a:t>
            </a:r>
            <a:endParaRPr lang="en-US" dirty="0"/>
          </a:p>
          <a:p>
            <a:endParaRPr lang="el-GR" dirty="0"/>
          </a:p>
        </p:txBody>
      </p:sp>
      <p:pic>
        <p:nvPicPr>
          <p:cNvPr id="25602" name="Picture 2" descr="http://bibleworld.com/travel-blog/Egypt-Ptolemy_II_OIUC09_fjenkins_1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438" y="2074540"/>
            <a:ext cx="4160962" cy="2708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16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28600"/>
            <a:ext cx="8658544" cy="990600"/>
          </a:xfrm>
        </p:spPr>
        <p:txBody>
          <a:bodyPr/>
          <a:lstStyle/>
          <a:p>
            <a:r>
              <a:rPr lang="el-GR" dirty="0"/>
              <a:t>Διοίκηση των βασιλείων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23" y="1606858"/>
            <a:ext cx="10036545" cy="5251142"/>
          </a:xfrm>
        </p:spPr>
        <p:txBody>
          <a:bodyPr>
            <a:normAutofit fontScale="92500"/>
          </a:bodyPr>
          <a:lstStyle/>
          <a:p>
            <a:r>
              <a:rPr lang="el-GR" dirty="0"/>
              <a:t>Μεγάλη έκταση βασιλείων.</a:t>
            </a:r>
          </a:p>
          <a:p>
            <a:r>
              <a:rPr lang="el-GR" dirty="0"/>
              <a:t>Η διοίκηση απαιτεί γραφειοκρατική </a:t>
            </a:r>
          </a:p>
          <a:p>
            <a:pPr marL="0" indent="0">
              <a:buNone/>
            </a:pPr>
            <a:r>
              <a:rPr lang="el-GR" dirty="0"/>
              <a:t>    οργάνωση και συγκεντρωτικό σύστημα.</a:t>
            </a:r>
          </a:p>
          <a:p>
            <a:r>
              <a:rPr lang="el-GR" dirty="0"/>
              <a:t>Υπαλληλική ιεραρχία και πολυάριθμο προσωπικό.</a:t>
            </a:r>
          </a:p>
          <a:p>
            <a:r>
              <a:rPr lang="el-GR" dirty="0" err="1"/>
              <a:t>Πτολεμαϊκή</a:t>
            </a:r>
            <a:r>
              <a:rPr lang="el-GR" dirty="0"/>
              <a:t> Αίγυπτος: </a:t>
            </a:r>
          </a:p>
          <a:p>
            <a:pPr lvl="1"/>
            <a:r>
              <a:rPr lang="el-GR" dirty="0"/>
              <a:t>Νομοί, τοπαρχίες, κώμες</a:t>
            </a:r>
          </a:p>
          <a:p>
            <a:pPr lvl="1"/>
            <a:r>
              <a:rPr lang="el-GR" dirty="0"/>
              <a:t>Επικεφαλής ο Διοικητής, διορίζεται από τον μονάρχη. Έχει εκτεταμένες οικονομικές αρμοδιότητες</a:t>
            </a:r>
          </a:p>
          <a:p>
            <a:pPr lvl="1"/>
            <a:r>
              <a:rPr lang="el-GR" dirty="0"/>
              <a:t>Αυτόνομες ελληνικές πόλεις</a:t>
            </a:r>
          </a:p>
          <a:p>
            <a:r>
              <a:rPr lang="el-GR" dirty="0"/>
              <a:t>Σελευκίδες: σατραπείες (στρατηγός, σατράπης).</a:t>
            </a:r>
          </a:p>
          <a:p>
            <a:r>
              <a:rPr lang="el-GR" dirty="0"/>
              <a:t>Η διοικητική μηχανή υιοθετείται από Ρωμαίους και Βυζαντινούς.  </a:t>
            </a:r>
          </a:p>
        </p:txBody>
      </p:sp>
      <p:pic>
        <p:nvPicPr>
          <p:cNvPr id="4098" name="Picture 2" descr="http://www.kent.ac.uk/secl/classics/images/RECTO_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238" y="48217"/>
            <a:ext cx="3137306" cy="3117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511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hacac.org/activities/images/ptolemaicegypt270b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0648"/>
            <a:ext cx="9144000" cy="6838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91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5" y="0"/>
            <a:ext cx="12129856" cy="1207363"/>
          </a:xfrm>
        </p:spPr>
        <p:txBody>
          <a:bodyPr/>
          <a:lstStyle/>
          <a:p>
            <a:pPr algn="ctr"/>
            <a:r>
              <a:rPr lang="el-GR" dirty="0"/>
              <a:t>Ελληνιστική Αίγυπτος: Πληθώρα δικαίων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39" y="1688587"/>
            <a:ext cx="9046345" cy="516941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Αιγύπτιοι</a:t>
            </a:r>
            <a:r>
              <a:rPr lang="el-GR" dirty="0"/>
              <a:t>: τοπικό δίκαιο, Αιγύπτιοι συμβολαιογράφοι.</a:t>
            </a:r>
          </a:p>
          <a:p>
            <a:r>
              <a:rPr lang="el-GR" dirty="0">
                <a:solidFill>
                  <a:srgbClr val="0070C0"/>
                </a:solidFill>
              </a:rPr>
              <a:t>Κάτοικοι ελληνικών πόλεων </a:t>
            </a:r>
            <a:r>
              <a:rPr lang="el-GR" dirty="0"/>
              <a:t>(Αλεξάνδρεια, Ναύκρατις, Πτολεμαΐς): ελληνικό δίκαιο, έλληνες συμβολαιογράφοι.</a:t>
            </a:r>
          </a:p>
          <a:p>
            <a:r>
              <a:rPr lang="el-GR" dirty="0">
                <a:solidFill>
                  <a:srgbClr val="0070C0"/>
                </a:solidFill>
              </a:rPr>
              <a:t>Έλληνες της </a:t>
            </a:r>
            <a:r>
              <a:rPr lang="el-GR" i="1" dirty="0">
                <a:solidFill>
                  <a:srgbClr val="0070C0"/>
                </a:solidFill>
              </a:rPr>
              <a:t>χώρας</a:t>
            </a:r>
            <a:r>
              <a:rPr lang="el-GR" dirty="0"/>
              <a:t>: ελληνικό εθιμικό κοινό δίκαιο.</a:t>
            </a:r>
            <a:endParaRPr lang="el-GR" i="1" dirty="0"/>
          </a:p>
          <a:p>
            <a:r>
              <a:rPr lang="el-GR" dirty="0"/>
              <a:t>Άλλες εθνικές κοινότητες (Εβραίοι, Φοίνικες, Ρωμαίοι): τα εθνικά τους δίκαια.</a:t>
            </a:r>
          </a:p>
          <a:p>
            <a:pPr>
              <a:buNone/>
            </a:pPr>
            <a:r>
              <a:rPr lang="el-GR" b="1" dirty="0"/>
              <a:t>Τα βασιλικά διατάγματα έχουν ισχύ για όλους.</a:t>
            </a:r>
          </a:p>
          <a:p>
            <a:pPr>
              <a:buNone/>
            </a:pPr>
            <a:r>
              <a:rPr lang="el-GR" b="1" dirty="0"/>
              <a:t>Ιεράρχηση των κανόνων δικαίου.</a:t>
            </a:r>
            <a:endParaRPr lang="el-GR" dirty="0"/>
          </a:p>
        </p:txBody>
      </p:sp>
      <p:pic>
        <p:nvPicPr>
          <p:cNvPr id="3076" name="Picture 4" descr="http://www.kingtutshop.com/freeinfopic/thescribe1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7860" y="2102567"/>
            <a:ext cx="2520280" cy="337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178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Αίγυπτος: πληθώρα δικαστικών οργάνων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3" y="1766656"/>
            <a:ext cx="11443317" cy="509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Αρχικά, για την υπαγωγή στα δικαστήρια ισχύει η αρχή της προσωπικότητας (το εφαρμοστέο δίκαιο καθορίζεται από την </a:t>
            </a:r>
            <a:r>
              <a:rPr lang="el-GR" dirty="0">
                <a:solidFill>
                  <a:srgbClr val="0070C0"/>
                </a:solidFill>
              </a:rPr>
              <a:t>εθνικότητα</a:t>
            </a:r>
            <a:r>
              <a:rPr lang="el-GR" dirty="0"/>
              <a:t>)</a:t>
            </a:r>
          </a:p>
          <a:p>
            <a:r>
              <a:rPr lang="el-GR" dirty="0"/>
              <a:t>Αιγύπτιοι: </a:t>
            </a:r>
            <a:r>
              <a:rPr lang="el-GR" i="1" dirty="0"/>
              <a:t>Λαοκρίται </a:t>
            </a:r>
            <a:r>
              <a:rPr lang="el-GR" dirty="0"/>
              <a:t>(Αιγύπτιοι ιερείς + Έλληνας εισηγητής).</a:t>
            </a:r>
          </a:p>
          <a:p>
            <a:r>
              <a:rPr lang="el-GR" dirty="0"/>
              <a:t>Έλληνες της χώρας: </a:t>
            </a:r>
            <a:r>
              <a:rPr lang="el-GR" i="1" dirty="0"/>
              <a:t>Δικαστήρια </a:t>
            </a:r>
            <a:r>
              <a:rPr lang="el-GR" dirty="0"/>
              <a:t>(10 Έλληνες δικαστές).</a:t>
            </a:r>
          </a:p>
          <a:p>
            <a:r>
              <a:rPr lang="el-GR" dirty="0"/>
              <a:t>Έλληνες πόλεων: </a:t>
            </a:r>
            <a:r>
              <a:rPr lang="el-GR" i="1" dirty="0"/>
              <a:t>Πολυμελή δικαστήρια πόλεων.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Από τον </a:t>
            </a:r>
            <a:r>
              <a:rPr lang="en-US"/>
              <a:t>2</a:t>
            </a:r>
            <a:r>
              <a:rPr lang="el-GR" baseline="30000"/>
              <a:t>ο</a:t>
            </a:r>
            <a:r>
              <a:rPr lang="el-GR"/>
              <a:t> </a:t>
            </a:r>
            <a:r>
              <a:rPr lang="el-GR" dirty="0"/>
              <a:t>αι. π.Χ. το εφαρμοστέο δίκαιο καθορίζεται από τη </a:t>
            </a:r>
            <a:r>
              <a:rPr lang="el-GR" dirty="0">
                <a:solidFill>
                  <a:srgbClr val="0070C0"/>
                </a:solidFill>
              </a:rPr>
              <a:t>γλώσσα </a:t>
            </a:r>
            <a:r>
              <a:rPr lang="el-GR" dirty="0"/>
              <a:t>στην οποία έχει συνταχθεί το </a:t>
            </a:r>
            <a:r>
              <a:rPr lang="el-GR" dirty="0">
                <a:solidFill>
                  <a:srgbClr val="0070C0"/>
                </a:solidFill>
              </a:rPr>
              <a:t>συμβολαιογραφικό έγγραφο.</a:t>
            </a:r>
          </a:p>
          <a:p>
            <a:r>
              <a:rPr lang="el-GR" dirty="0"/>
              <a:t>΄Εγγραφα στα ελληνικά: </a:t>
            </a:r>
            <a:r>
              <a:rPr lang="el-GR" i="1" dirty="0"/>
              <a:t>Χρηματισταί </a:t>
            </a:r>
            <a:r>
              <a:rPr lang="el-GR" dirty="0"/>
              <a:t>(3 έλληνες δικαστές σε κάθε νομό).</a:t>
            </a:r>
          </a:p>
        </p:txBody>
      </p:sp>
    </p:spTree>
    <p:extLst>
      <p:ext uri="{BB962C8B-B14F-4D97-AF65-F5344CB8AC3E}">
        <p14:creationId xmlns:p14="http://schemas.microsoft.com/office/powerpoint/2010/main" val="6213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ελληνιστικός πολιτισμός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14905" y="1268760"/>
            <a:ext cx="10626571" cy="55892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l-GR" dirty="0"/>
              <a:t>Πολιτισμός των </a:t>
            </a:r>
            <a:r>
              <a:rPr lang="el-GR" i="1" dirty="0"/>
              <a:t>πόλεων </a:t>
            </a:r>
            <a:r>
              <a:rPr lang="el-GR" dirty="0"/>
              <a:t>: ιδρύονται νέες ελληνικές πόλεις στην ανατολική Μεσόγειο και τη Μέση Ανατολή.</a:t>
            </a:r>
            <a:endParaRPr lang="en-US" dirty="0"/>
          </a:p>
          <a:p>
            <a:r>
              <a:rPr lang="el-GR" dirty="0"/>
              <a:t>Η Αλεξάνδρεια, πρωτεύουσα του πτολεμαϊκού βασιλείου, γίνεται η μεγαλύτερη ελληνική μητρόπολις.</a:t>
            </a:r>
          </a:p>
          <a:p>
            <a:r>
              <a:rPr lang="el-GR" dirty="0"/>
              <a:t>Κοσμοπολιτισμός: ελεύθερη διακίνηση ανθρώπων και ιδεών.</a:t>
            </a:r>
          </a:p>
          <a:p>
            <a:r>
              <a:rPr lang="el-GR" dirty="0"/>
              <a:t>Πολυεθνικές κοινωνίες.</a:t>
            </a:r>
            <a:endParaRPr lang="en-US" dirty="0"/>
          </a:p>
          <a:p>
            <a:r>
              <a:rPr lang="el-GR" dirty="0"/>
              <a:t>Ελληνιστική </a:t>
            </a:r>
            <a:r>
              <a:rPr lang="el-GR" i="1" dirty="0"/>
              <a:t>κοινή</a:t>
            </a:r>
            <a:r>
              <a:rPr lang="el-GR" dirty="0"/>
              <a:t>: γίνεται διεθνής γλώσσα.</a:t>
            </a:r>
          </a:p>
          <a:p>
            <a:r>
              <a:rPr lang="el-GR" dirty="0"/>
              <a:t>Διάδοση ελληνικών ιδεών: φιλοσοφία, αθλητισμός, θρησκεία.</a:t>
            </a:r>
            <a:endParaRPr lang="en-US" dirty="0"/>
          </a:p>
          <a:p>
            <a:r>
              <a:rPr lang="el-GR" dirty="0"/>
              <a:t>Βιβλιοθήκη και Μουσείον της Αλεξάνδρειας.</a:t>
            </a:r>
          </a:p>
        </p:txBody>
      </p:sp>
    </p:spTree>
    <p:extLst>
      <p:ext uri="{BB962C8B-B14F-4D97-AF65-F5344CB8AC3E}">
        <p14:creationId xmlns:p14="http://schemas.microsoft.com/office/powerpoint/2010/main" val="1304703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8144" cy="1412776"/>
          </a:xfrm>
        </p:spPr>
        <p:txBody>
          <a:bodyPr>
            <a:normAutofit/>
          </a:bodyPr>
          <a:lstStyle/>
          <a:p>
            <a:r>
              <a:rPr lang="el-GR" dirty="0"/>
              <a:t>Οι ελληνιστικές πόλεις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4715"/>
            <a:ext cx="12118019" cy="5556693"/>
          </a:xfrm>
        </p:spPr>
        <p:txBody>
          <a:bodyPr>
            <a:normAutofit/>
          </a:bodyPr>
          <a:lstStyle/>
          <a:p>
            <a:r>
              <a:rPr lang="el-GR" dirty="0"/>
              <a:t>Διατήρηση παλαιών πόλεων.</a:t>
            </a:r>
          </a:p>
          <a:p>
            <a:r>
              <a:rPr lang="el-GR" dirty="0"/>
              <a:t>Ίδρυση νέων πόλεων.</a:t>
            </a:r>
          </a:p>
          <a:p>
            <a:r>
              <a:rPr lang="el-GR" dirty="0"/>
              <a:t>«Αυτονομία» των πόλεων παραχωρούμενη από τον βασιλέα. </a:t>
            </a:r>
          </a:p>
          <a:p>
            <a:r>
              <a:rPr lang="el-GR" dirty="0"/>
              <a:t>Συνεργασία με τον βασιλέα –  Έλεγχος. </a:t>
            </a:r>
          </a:p>
          <a:p>
            <a:r>
              <a:rPr lang="el-GR" dirty="0"/>
              <a:t>Πολίτες: κλειστή ομάδα, αυστηρός έλεγχος, καθαρότητα του σώματος των πολιτών.</a:t>
            </a:r>
          </a:p>
          <a:p>
            <a:r>
              <a:rPr lang="el-GR" dirty="0"/>
              <a:t>Εκκλησία του δήμου – Βουλή – Άρχοντες – Συλλογικά δικαστήρια.</a:t>
            </a:r>
          </a:p>
          <a:p>
            <a:r>
              <a:rPr lang="el-GR" dirty="0"/>
              <a:t>Οι περιοδεύοντες δικαστές:</a:t>
            </a:r>
          </a:p>
          <a:p>
            <a:pPr lvl="1"/>
            <a:r>
              <a:rPr lang="el-GR" dirty="0"/>
              <a:t> Αποκτούν εμπειρική γνώση του δικαίου.</a:t>
            </a:r>
          </a:p>
          <a:p>
            <a:pPr lvl="1"/>
            <a:r>
              <a:rPr lang="el-GR" dirty="0"/>
              <a:t>συμβάλλουν στην ενοποίηση του δικαίου των ελληνιστικών πόλεων (</a:t>
            </a:r>
            <a:r>
              <a:rPr lang="el-GR" i="1" dirty="0"/>
              <a:t>νομική κοινή</a:t>
            </a:r>
            <a:r>
              <a:rPr lang="el-GR" dirty="0"/>
              <a:t>).</a:t>
            </a:r>
          </a:p>
          <a:p>
            <a:endParaRPr lang="el-GR" dirty="0"/>
          </a:p>
        </p:txBody>
      </p:sp>
      <p:pic>
        <p:nvPicPr>
          <p:cNvPr id="5122" name="Picture 2" descr="http://t1.gstatic.com/images?q=tbn:ANd9GcTo2a6S6ExCCf_fM9Fkf_E9_QVxjFjJ4gqKFv2VQsE-Jk4q2a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260" y="0"/>
            <a:ext cx="3634740" cy="242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629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Maria\AppData\Local\Temp\Macedonia_and_the_Aegean_World_c.200_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35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2"/>
            <a:ext cx="12192000" cy="1251149"/>
          </a:xfrm>
        </p:spPr>
        <p:txBody>
          <a:bodyPr>
            <a:normAutofit fontScale="90000"/>
          </a:bodyPr>
          <a:lstStyle/>
          <a:p>
            <a:pPr algn="ctr"/>
            <a:br>
              <a:rPr lang="el-GR" u="sng" dirty="0"/>
            </a:br>
            <a:br>
              <a:rPr lang="el-GR" u="sng" dirty="0"/>
            </a:br>
            <a:r>
              <a:rPr lang="el-GR" sz="4900" dirty="0"/>
              <a:t>Πηγές ελληνιστικού δικαίου</a:t>
            </a:r>
            <a:r>
              <a:rPr lang="el-GR" u="sng" dirty="0"/>
              <a:t> </a:t>
            </a:r>
            <a:br>
              <a:rPr lang="el-GR" u="sng" dirty="0"/>
            </a:br>
            <a:br>
              <a:rPr lang="el-GR" u="sng" dirty="0"/>
            </a:br>
            <a:endParaRPr lang="el-G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628800"/>
            <a:ext cx="4834880" cy="4565104"/>
          </a:xfrm>
        </p:spPr>
        <p:txBody>
          <a:bodyPr/>
          <a:lstStyle/>
          <a:p>
            <a:r>
              <a:rPr lang="el-GR" dirty="0"/>
              <a:t>Επιγραφές</a:t>
            </a:r>
          </a:p>
        </p:txBody>
      </p:sp>
      <p:pic>
        <p:nvPicPr>
          <p:cNvPr id="24578" name="Picture 2" descr="http://www.12ne.gr/resources/images/kalymnos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1268761"/>
            <a:ext cx="3298408" cy="2484803"/>
          </a:xfrm>
          <a:prstGeom prst="rect">
            <a:avLst/>
          </a:prstGeom>
          <a:noFill/>
        </p:spPr>
      </p:pic>
      <p:pic>
        <p:nvPicPr>
          <p:cNvPr id="24580" name="Picture 4" descr="http://0.tqn.com/d/ancienthistory/1/G/R/C/3/OxyrhynchusPapyrusFrontispe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560" y="3212978"/>
            <a:ext cx="3312368" cy="332444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879975" y="3861049"/>
            <a:ext cx="5598852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>
                <a:solidFill>
                  <a:prstClr val="black"/>
                </a:solidFill>
              </a:rPr>
              <a:t>Πάπυροι (ελληνικοί, Αίγυπτος)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Συμβάσεις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Δικαστικά έγγραφα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Διοικητικά έγγραφα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55840" y="1988840"/>
            <a:ext cx="12961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879976" y="4221088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έθνος των Μακεδόνων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9293" y="1600200"/>
            <a:ext cx="10001203" cy="5069160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Οι Μακεδόνες ήταν οργανωμένοι ως </a:t>
            </a:r>
            <a:r>
              <a:rPr lang="el-GR" dirty="0">
                <a:solidFill>
                  <a:srgbClr val="0070C0"/>
                </a:solidFill>
              </a:rPr>
              <a:t>ἔθνος </a:t>
            </a:r>
            <a:r>
              <a:rPr lang="el-GR" dirty="0"/>
              <a:t>όπως οι Μολοσσοί και Θεσσαλοί.</a:t>
            </a:r>
          </a:p>
          <a:p>
            <a:r>
              <a:rPr lang="el-GR" dirty="0"/>
              <a:t>Δεν έχουν πολιτειακά όργανα της </a:t>
            </a:r>
            <a:r>
              <a:rPr lang="el-GR" i="1" dirty="0">
                <a:solidFill>
                  <a:srgbClr val="0070C0"/>
                </a:solidFill>
              </a:rPr>
              <a:t>πόλεως </a:t>
            </a:r>
            <a:r>
              <a:rPr lang="el-GR" dirty="0"/>
              <a:t>(συνέλευση των πολιτών, βουλή, άρχοντες).</a:t>
            </a:r>
            <a:endParaRPr lang="el-GR" dirty="0">
              <a:solidFill>
                <a:srgbClr val="0070C0"/>
              </a:solidFill>
            </a:endParaRPr>
          </a:p>
          <a:p>
            <a:r>
              <a:rPr lang="el-GR" dirty="0"/>
              <a:t>Η δομή της εξουσίας ήταν παρόμοια με την ομηρική.</a:t>
            </a:r>
          </a:p>
          <a:p>
            <a:r>
              <a:rPr lang="el-GR" dirty="0"/>
              <a:t>Διαφορετική οργάνωση από τις </a:t>
            </a:r>
            <a:r>
              <a:rPr lang="el-GR" dirty="0">
                <a:solidFill>
                  <a:srgbClr val="0070C0"/>
                </a:solidFill>
              </a:rPr>
              <a:t>πόλεις </a:t>
            </a:r>
            <a:r>
              <a:rPr lang="el-GR" dirty="0"/>
              <a:t>της νότιας Ελλάδας.</a:t>
            </a:r>
          </a:p>
          <a:p>
            <a:r>
              <a:rPr lang="el-GR" dirty="0"/>
              <a:t>Μιλούσαν ιδιαίτερη ελληνική διάλεκτο.</a:t>
            </a:r>
          </a:p>
          <a:p>
            <a:r>
              <a:rPr lang="el-GR" dirty="0"/>
              <a:t>Είχαν διαφορετικά ήθη και έθιμα, τρόπους λατρείας θεών.</a:t>
            </a:r>
          </a:p>
        </p:txBody>
      </p:sp>
    </p:spTree>
    <p:extLst>
      <p:ext uri="{BB962C8B-B14F-4D97-AF65-F5344CB8AC3E}">
        <p14:creationId xmlns:p14="http://schemas.microsoft.com/office/powerpoint/2010/main" val="61983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μακεδονική βασιλεία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1484784"/>
            <a:ext cx="9743632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/>
              <a:t>	</a:t>
            </a:r>
            <a:endParaRPr lang="el-GR" sz="3000" dirty="0"/>
          </a:p>
          <a:p>
            <a:pPr>
              <a:buNone/>
            </a:pPr>
            <a:r>
              <a:rPr lang="el-GR" sz="3000" dirty="0"/>
              <a:t>Πολίτευμα:  μοναρχία</a:t>
            </a:r>
          </a:p>
          <a:p>
            <a:r>
              <a:rPr lang="el-GR" sz="3200" dirty="0"/>
              <a:t>Εξουσία ενός βασιλέα.</a:t>
            </a:r>
          </a:p>
          <a:p>
            <a:r>
              <a:rPr lang="el-GR" sz="3200" dirty="0"/>
              <a:t>Ο βασιλιάς εκλέγεται από τη συνέλευση του στρατού</a:t>
            </a:r>
            <a:endParaRPr lang="el-GR" sz="3000" i="1" dirty="0"/>
          </a:p>
          <a:p>
            <a:pPr lvl="1"/>
            <a:r>
              <a:rPr lang="el-GR" dirty="0"/>
              <a:t>συνήθως είναι ο γιος του προηγούμενου βασιλέα.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3000" dirty="0"/>
              <a:t>Περιστοιχίζεται από ένα συμβούλιο αποτελούμενο από τους αρχηγούς των ισχυρών οικογενειών (</a:t>
            </a:r>
            <a:r>
              <a:rPr lang="el-GR" sz="3000" i="1" dirty="0"/>
              <a:t>εταίροι</a:t>
            </a:r>
            <a:r>
              <a:rPr lang="el-GR" sz="3000" dirty="0"/>
              <a:t>). </a:t>
            </a:r>
          </a:p>
        </p:txBody>
      </p:sp>
      <p:pic>
        <p:nvPicPr>
          <p:cNvPr id="6" name="3 - Θέση περιεχομένου" descr="300px-Philip_II_of_Macedon_C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0104" y="188615"/>
            <a:ext cx="2917896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1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Φίλιππος Β΄ (359-336 π.Χ.)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3984" y="1624614"/>
            <a:ext cx="9926064" cy="5044746"/>
          </a:xfrm>
        </p:spPr>
        <p:txBody>
          <a:bodyPr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3000" dirty="0"/>
              <a:t>Στρατηγικά – διπλωματικά προσόντα.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3000" dirty="0"/>
              <a:t>Ενισχύει την προσωπική μοναρχία δημιουργώντας μια προσωπική φρουρά από τους γιους των ευγενών. </a:t>
            </a:r>
          </a:p>
          <a:p>
            <a:r>
              <a:rPr lang="el-GR" dirty="0"/>
              <a:t>Οργανώνει στρατιωτικά τη μακεδονική </a:t>
            </a:r>
            <a:r>
              <a:rPr lang="el-GR" sz="3000" dirty="0"/>
              <a:t>φάλαγγα.</a:t>
            </a:r>
          </a:p>
          <a:p>
            <a:r>
              <a:rPr lang="el-GR" sz="3000" dirty="0"/>
              <a:t>Ενσωματώνει στο βασίλειο τα φύλα των Ορεστών,</a:t>
            </a:r>
          </a:p>
          <a:p>
            <a:pPr marL="0" indent="0">
              <a:buNone/>
            </a:pPr>
            <a:r>
              <a:rPr lang="el-GR" sz="3000" dirty="0"/>
              <a:t>    των Λυγκηστών, των Τυμφαίων.</a:t>
            </a:r>
          </a:p>
          <a:p>
            <a:r>
              <a:rPr lang="el-GR" sz="3000" dirty="0"/>
              <a:t>Ελέγχει τη Θεσσαλία – Δελφική αμφικτυονία.</a:t>
            </a:r>
          </a:p>
          <a:p>
            <a:r>
              <a:rPr lang="el-GR" sz="3000" dirty="0"/>
              <a:t>Επίθεση στο Βυζάντιο (αθηναϊκή αποικία).</a:t>
            </a:r>
          </a:p>
          <a:p>
            <a:r>
              <a:rPr lang="el-GR" sz="3000" dirty="0"/>
              <a:t>Σύγκρουση με τους Αθηναίους και τους συμμάχους τους (μάχη της Χαιρώνειας, 338 π.Χ.)</a:t>
            </a: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7046C-9CAF-481C-B85D-06A0DA382B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8835" y="2812510"/>
            <a:ext cx="347808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4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-315416"/>
            <a:ext cx="9144000" cy="1800200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Η επέκταση του Μακεδονικού βασιλείου υπό τον Φίλιππο Β΄ από το 350 ως το 336 π.Χ.</a:t>
            </a:r>
            <a:br>
              <a:rPr lang="el-GR" sz="3600" dirty="0"/>
            </a:br>
            <a:r>
              <a:rPr lang="el-GR" sz="1800" dirty="0">
                <a:solidFill>
                  <a:schemeClr val="tx1"/>
                </a:solidFill>
              </a:rPr>
              <a:t>πράσινο: το 350		μπεζ: το 336</a:t>
            </a:r>
            <a:endParaRPr lang="el-GR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5747" t="5919" r="-4359" b="12085"/>
          <a:stretch/>
        </p:blipFill>
        <p:spPr bwMode="auto">
          <a:xfrm>
            <a:off x="1524000" y="1293921"/>
            <a:ext cx="9910928" cy="550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Vergiasu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6401" y="836712"/>
            <a:ext cx="333375" cy="33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42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Συμμαχία της Κορίνθου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8069" y="1600200"/>
            <a:ext cx="11310152" cy="5141168"/>
          </a:xfrm>
        </p:spPr>
        <p:txBody>
          <a:bodyPr>
            <a:normAutofit/>
          </a:bodyPr>
          <a:lstStyle/>
          <a:p>
            <a:r>
              <a:rPr lang="el-GR" dirty="0"/>
              <a:t>Νίκη του Φιλίππου επί του αντιμακεδονικού συνασπισμού.</a:t>
            </a:r>
          </a:p>
          <a:p>
            <a:r>
              <a:rPr lang="el-GR" dirty="0"/>
              <a:t>Ο Φίλιππος συγκαλεί το Συνέδριο των Πανελλήνων στην Κόρινθο.</a:t>
            </a:r>
          </a:p>
          <a:p>
            <a:r>
              <a:rPr lang="el-GR" dirty="0"/>
              <a:t>Θεσπίζεται συμμαχία όλων των Ελλήνων εναντίον Περσών.</a:t>
            </a:r>
          </a:p>
          <a:p>
            <a:r>
              <a:rPr lang="el-GR" dirty="0"/>
              <a:t>Δίνεται όρκος για κοινή ειρήνη μεταξύ των Ελλήνων.</a:t>
            </a:r>
          </a:p>
          <a:p>
            <a:r>
              <a:rPr lang="el-GR" dirty="0"/>
              <a:t>Δημιουργείται διαρκές Ομοσπονδιακό Συμβούλιο </a:t>
            </a:r>
            <a:r>
              <a:rPr lang="el-GR" i="1" dirty="0">
                <a:solidFill>
                  <a:srgbClr val="0070C0"/>
                </a:solidFill>
              </a:rPr>
              <a:t>(κοινόν συνέδριον):</a:t>
            </a:r>
            <a:r>
              <a:rPr lang="el-GR" dirty="0"/>
              <a:t> μετέχουν αντιπρόσωποι όλων των πόλεων εκτός της Σπάρτης.</a:t>
            </a:r>
          </a:p>
          <a:p>
            <a:r>
              <a:rPr lang="el-GR" dirty="0"/>
              <a:t>Στην πραγματικότητα όμως, ηγεμονία του Φιλίππου.</a:t>
            </a:r>
          </a:p>
          <a:p>
            <a:r>
              <a:rPr lang="el-GR" dirty="0"/>
              <a:t>Πανελλήνια εκστρατεία (Λέσβος, Χίος).</a:t>
            </a:r>
          </a:p>
          <a:p>
            <a:r>
              <a:rPr lang="el-GR" dirty="0"/>
              <a:t>Πρόωρος θάνατος Φιλίππου το 336 π.Χ.</a:t>
            </a:r>
          </a:p>
        </p:txBody>
      </p:sp>
    </p:spTree>
    <p:extLst>
      <p:ext uri="{BB962C8B-B14F-4D97-AF65-F5344CB8AC3E}">
        <p14:creationId xmlns:p14="http://schemas.microsoft.com/office/powerpoint/2010/main" val="150512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Αλέξανδρος (336-323 π.Χ.)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9798" y="1624614"/>
            <a:ext cx="10508202" cy="5166802"/>
          </a:xfrm>
        </p:spPr>
        <p:txBody>
          <a:bodyPr>
            <a:normAutofit/>
          </a:bodyPr>
          <a:lstStyle/>
          <a:p>
            <a:r>
              <a:rPr lang="el-GR" dirty="0"/>
              <a:t>Ανεβαίνει στο θρόνο είκοσι ετών.</a:t>
            </a:r>
          </a:p>
          <a:p>
            <a:r>
              <a:rPr lang="el-GR" dirty="0"/>
              <a:t>Συνεχίζει τις εκστρατείες του πατέρα του, Φιλίππου.</a:t>
            </a:r>
          </a:p>
          <a:p>
            <a:r>
              <a:rPr lang="el-GR" dirty="0"/>
              <a:t>Εισβάλλει και κατακτά τη Θεσσαλία, προχωρά προς </a:t>
            </a:r>
          </a:p>
          <a:p>
            <a:pPr marL="0" indent="0">
              <a:buNone/>
            </a:pPr>
            <a:r>
              <a:rPr lang="el-GR" dirty="0"/>
              <a:t>    τη νότια Ελλάδα.</a:t>
            </a:r>
          </a:p>
          <a:p>
            <a:r>
              <a:rPr lang="el-GR" dirty="0"/>
              <a:t>Συνέδριο Κορίνθου, 336 π.Χ.: Ανακηρύσσεται </a:t>
            </a:r>
            <a:r>
              <a:rPr lang="el-GR" dirty="0">
                <a:solidFill>
                  <a:srgbClr val="0070C0"/>
                </a:solidFill>
              </a:rPr>
              <a:t>στρατηγός αυτοκράτωρ της Ελλάδος</a:t>
            </a:r>
            <a:r>
              <a:rPr lang="el-GR" dirty="0"/>
              <a:t> για την εκστρατεία κατά των Περσών.</a:t>
            </a:r>
          </a:p>
          <a:p>
            <a:r>
              <a:rPr lang="el-GR" dirty="0"/>
              <a:t>Εγκαθιστά μακεδονικές φρουρές στις ελληνικές πόλεις.</a:t>
            </a:r>
          </a:p>
          <a:p>
            <a:r>
              <a:rPr lang="el-GR" dirty="0"/>
              <a:t>Πόλεμος προς βορρά: Θράκες, Ιλλυριοί.</a:t>
            </a:r>
          </a:p>
          <a:p>
            <a:r>
              <a:rPr lang="el-GR" dirty="0"/>
              <a:t>Εξέγερση Θηβών – ισοπέδωση πόλης, 6.000 Θηβαίοι νεκροί, 30.000 πωλούνται ως δούλοι.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9543C-FF92-4B96-88F5-698BFFDA73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6805" y="1006728"/>
            <a:ext cx="330983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9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μοναρχία του Αλεξάνδρου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006" y="1600200"/>
            <a:ext cx="10795246" cy="5141168"/>
          </a:xfrm>
        </p:spPr>
        <p:txBody>
          <a:bodyPr/>
          <a:lstStyle/>
          <a:p>
            <a:r>
              <a:rPr lang="el-GR" dirty="0"/>
              <a:t>334 π.Χ. εκστρατεία στην Ανατολή.</a:t>
            </a:r>
          </a:p>
          <a:p>
            <a:r>
              <a:rPr lang="el-GR" dirty="0"/>
              <a:t>Κατακτά Μ. Ασία, Φοινίκη, Παλαιστίνη, Αίγυπτο, Βαβυλώνα.</a:t>
            </a:r>
          </a:p>
          <a:p>
            <a:r>
              <a:rPr lang="el-GR" dirty="0"/>
              <a:t>Διαλύει την Περσική αυτοκρατορία.</a:t>
            </a:r>
          </a:p>
          <a:p>
            <a:r>
              <a:rPr lang="el-GR" dirty="0"/>
              <a:t>Αποδίδει την αυτονομία στις ελληνικές πόλεις, αλλά με φορολογική υποχρέωση.</a:t>
            </a:r>
          </a:p>
          <a:p>
            <a:r>
              <a:rPr lang="el-GR" dirty="0"/>
              <a:t>Απελευθέρωση από τους Πέρσες – προστάτης εθνικών λατρειών.</a:t>
            </a:r>
          </a:p>
          <a:p>
            <a:r>
              <a:rPr lang="el-GR" dirty="0"/>
              <a:t>Στην Αίγυπτο: γιος του θεού Άμμωνα Ρα – Φαραώ.</a:t>
            </a:r>
          </a:p>
          <a:p>
            <a:r>
              <a:rPr lang="el-GR" dirty="0"/>
              <a:t>Στην Περσία: Μέγας Βασιλεύς.</a:t>
            </a:r>
          </a:p>
          <a:p>
            <a:r>
              <a:rPr lang="el-GR" dirty="0"/>
              <a:t>Μοναρχία Αλέξανδρου: συνδυάζει στοιχεία μακεδονικά + ηρωικά + ανατολικά (προσκύνηση, θεϊκές τιμές).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7BE2D-75C3-40C4-89DA-73986D89BF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4264" y="14763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77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1572</Words>
  <Application>Microsoft Office PowerPoint</Application>
  <PresentationFormat>Ευρεία οθόνη</PresentationFormat>
  <Paragraphs>192</Paragraphs>
  <Slides>28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4" baseType="lpstr">
      <vt:lpstr>Arial</vt:lpstr>
      <vt:lpstr>Calibri</vt:lpstr>
      <vt:lpstr>Tw Cen MT</vt:lpstr>
      <vt:lpstr>Wingdings</vt:lpstr>
      <vt:lpstr>Wingdings 2</vt:lpstr>
      <vt:lpstr>Median</vt:lpstr>
      <vt:lpstr>Απο τον φιλιππο β΄ στα Ελληνιστικα βασιλεια</vt:lpstr>
      <vt:lpstr>Οι απαρχές των Μακεδόνων</vt:lpstr>
      <vt:lpstr>Το έθνος των Μακεδόνων</vt:lpstr>
      <vt:lpstr>Η μακεδονική βασιλεία</vt:lpstr>
      <vt:lpstr>Φίλιππος Β΄ (359-336 π.Χ.)</vt:lpstr>
      <vt:lpstr>Η επέκταση του Μακεδονικού βασιλείου υπό τον Φίλιππο Β΄ από το 350 ως το 336 π.Χ. πράσινο: το 350  μπεζ: το 336</vt:lpstr>
      <vt:lpstr>Η Συμμαχία της Κορίνθου</vt:lpstr>
      <vt:lpstr>Ο Αλέξανδρος (336-323 π.Χ.)</vt:lpstr>
      <vt:lpstr>Η μοναρχία του Αλεξάνδρου</vt:lpstr>
      <vt:lpstr>Η επέκταση του Μακεδονικού βασιλείου από τον Αλέξανδρο, από το 336 ως το 323 π.Χ.</vt:lpstr>
      <vt:lpstr>Η αυτοκρατορία του Αλέξανδρου</vt:lpstr>
      <vt:lpstr>Διαμελισμός της αυτοκρατορίας</vt:lpstr>
      <vt:lpstr>Τα τέσσερα ελληνιστικά βασίλεια</vt:lpstr>
      <vt:lpstr>Τα ελληνιστικά βασίλεια το 270 π.Χ.</vt:lpstr>
      <vt:lpstr>Η Μεσόγειος το 218 π.Χ.</vt:lpstr>
      <vt:lpstr>Η ελληνιστική βασιλεία</vt:lpstr>
      <vt:lpstr>Ελληνιστικός Βασιλεύς</vt:lpstr>
      <vt:lpstr>Ο Βασιλεύς : «Νόμος έμψυχος»  </vt:lpstr>
      <vt:lpstr>Μοναρχική ιδεολογία</vt:lpstr>
      <vt:lpstr>Η δυναστεία των Πτολεμαίων</vt:lpstr>
      <vt:lpstr>Διοίκηση των βασιλείων</vt:lpstr>
      <vt:lpstr>Παρουσίαση του PowerPoint</vt:lpstr>
      <vt:lpstr>Ελληνιστική Αίγυπτος: Πληθώρα δικαίων</vt:lpstr>
      <vt:lpstr>Αίγυπτος: πληθώρα δικαστικών οργάνων</vt:lpstr>
      <vt:lpstr>Ο ελληνιστικός πολιτισμός</vt:lpstr>
      <vt:lpstr>Οι ελληνιστικές πόλεις </vt:lpstr>
      <vt:lpstr>Παρουσίαση του PowerPoint</vt:lpstr>
      <vt:lpstr>  Πηγές ελληνιστικού δικαίου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 τον φιλιππο β΄ στα Ελληνιστικα βασιλεια</dc:title>
  <dc:creator>Youni Maria</dc:creator>
  <cp:lastModifiedBy>Athanasios Delios</cp:lastModifiedBy>
  <cp:revision>15</cp:revision>
  <dcterms:created xsi:type="dcterms:W3CDTF">2021-12-13T09:56:31Z</dcterms:created>
  <dcterms:modified xsi:type="dcterms:W3CDTF">2023-12-12T20:21:42Z</dcterms:modified>
</cp:coreProperties>
</file>