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20" r:id="rId3"/>
    <p:sldId id="321" r:id="rId4"/>
    <p:sldId id="327" r:id="rId5"/>
    <p:sldId id="328" r:id="rId6"/>
    <p:sldId id="345" r:id="rId7"/>
    <p:sldId id="329" r:id="rId8"/>
    <p:sldId id="326" r:id="rId9"/>
    <p:sldId id="346" r:id="rId10"/>
    <p:sldId id="347" r:id="rId11"/>
    <p:sldId id="319" r:id="rId12"/>
    <p:sldId id="313" r:id="rId13"/>
    <p:sldId id="315" r:id="rId14"/>
    <p:sldId id="310" r:id="rId15"/>
    <p:sldId id="317" r:id="rId16"/>
    <p:sldId id="318" r:id="rId17"/>
    <p:sldId id="311" r:id="rId18"/>
    <p:sldId id="312" r:id="rId19"/>
    <p:sldId id="353" r:id="rId20"/>
    <p:sldId id="314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EE9BFA-AEB8-4DCD-96B6-4DD22BA635B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BFA-AEB8-4DCD-96B6-4DD22BA635B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AEE9BFA-AEB8-4DCD-96B6-4DD22BA635B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EE9BFA-AEB8-4DCD-96B6-4DD22BA635B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>
              <a:solidFill>
                <a:srgbClr val="EBDDC3"/>
              </a:solidFill>
            </a:endParaRPr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F943EF-4236-46DC-8E5E-A85711ABF988}" type="slidenum">
              <a:rPr lang="el-GR" smtClean="0">
                <a:solidFill>
                  <a:srgbClr val="EBDDC3"/>
                </a:solidFill>
              </a:rPr>
              <a:pPr/>
              <a:t>‹#›</a:t>
            </a:fld>
            <a:endParaRPr lang="el-GR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BFA-AEB8-4DCD-96B6-4DD22BA635BE}" type="datetimeFigureOut">
              <a:rPr lang="el-GR" smtClean="0">
                <a:solidFill>
                  <a:srgbClr val="775F55"/>
                </a:solidFill>
              </a:rPr>
              <a:pPr/>
              <a:t>9/11/2023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86361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BFA-AEB8-4DCD-96B6-4DD22BA635BE}" type="datetimeFigureOut">
              <a:rPr lang="el-GR" smtClean="0">
                <a:solidFill>
                  <a:srgbClr val="775F55"/>
                </a:solidFill>
              </a:rPr>
              <a:pPr/>
              <a:t>9/11/2023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18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EE9BFA-AEB8-4DCD-96B6-4DD22BA635BE}" type="datetimeFigureOut">
              <a:rPr lang="el-GR" smtClean="0">
                <a:solidFill>
                  <a:srgbClr val="775F55"/>
                </a:solidFill>
              </a:rPr>
              <a:pPr/>
              <a:t>9/11/2023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879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EE9BFA-AEB8-4DCD-96B6-4DD22BA635BE}" type="datetimeFigureOut">
              <a:rPr lang="el-GR" smtClean="0">
                <a:solidFill>
                  <a:srgbClr val="775F55"/>
                </a:solidFill>
              </a:rPr>
              <a:pPr/>
              <a:t>9/11/2023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4240684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BFA-AEB8-4DCD-96B6-4DD22BA635BE}" type="datetimeFigureOut">
              <a:rPr lang="el-GR" smtClean="0">
                <a:solidFill>
                  <a:srgbClr val="775F55"/>
                </a:solidFill>
              </a:rPr>
              <a:pPr/>
              <a:t>9/11/2023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1682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BFA-AEB8-4DCD-96B6-4DD22BA635BE}" type="datetimeFigureOut">
              <a:rPr lang="el-GR" smtClean="0">
                <a:solidFill>
                  <a:srgbClr val="775F55"/>
                </a:solidFill>
              </a:rPr>
              <a:pPr/>
              <a:t>9/11/2023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F943EF-4236-46DC-8E5E-A85711ABF988}" type="slidenum">
              <a:rPr lang="el-GR" smtClean="0">
                <a:solidFill>
                  <a:srgbClr val="775F55"/>
                </a:solidFill>
              </a:rPr>
              <a:pPr/>
              <a:t>‹#›</a:t>
            </a:fld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709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BFA-AEB8-4DCD-96B6-4DD22BA635BE}" type="datetimeFigureOut">
              <a:rPr lang="el-GR" smtClean="0">
                <a:solidFill>
                  <a:srgbClr val="775F55"/>
                </a:solidFill>
              </a:rPr>
              <a:pPr/>
              <a:t>9/11/2023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503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BFA-AEB8-4DCD-96B6-4DD22BA635B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AEE9BFA-AEB8-4DCD-96B6-4DD22BA635BE}" type="datetimeFigureOut">
              <a:rPr lang="el-GR" smtClean="0">
                <a:solidFill>
                  <a:srgbClr val="775F55"/>
                </a:solidFill>
              </a:rPr>
              <a:pPr/>
              <a:t>9/11/2023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39008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BFA-AEB8-4DCD-96B6-4DD22BA635BE}" type="datetimeFigureOut">
              <a:rPr lang="el-GR" smtClean="0">
                <a:solidFill>
                  <a:srgbClr val="775F55"/>
                </a:solidFill>
              </a:rPr>
              <a:pPr/>
              <a:t>9/11/2023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7675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AEE9BFA-AEB8-4DCD-96B6-4DD22BA635BE}" type="datetimeFigureOut">
              <a:rPr lang="el-GR" smtClean="0">
                <a:solidFill>
                  <a:srgbClr val="775F55"/>
                </a:solidFill>
              </a:rPr>
              <a:pPr/>
              <a:t>9/11/2023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9248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BFA-AEB8-4DCD-96B6-4DD22BA635B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EE9BFA-AEB8-4DCD-96B6-4DD22BA635B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EE9BFA-AEB8-4DCD-96B6-4DD22BA635B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BFA-AEB8-4DCD-96B6-4DD22BA635B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BFA-AEB8-4DCD-96B6-4DD22BA635B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BFA-AEB8-4DCD-96B6-4DD22BA635B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AEE9BFA-AEB8-4DCD-96B6-4DD22BA635B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EE9BFA-AEB8-4DCD-96B6-4DD22BA635B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EE9BFA-AEB8-4DCD-96B6-4DD22BA635BE}" type="datetimeFigureOut">
              <a:rPr lang="el-GR" smtClean="0">
                <a:solidFill>
                  <a:srgbClr val="775F55"/>
                </a:solidFill>
              </a:rPr>
              <a:pPr/>
              <a:t>9/11/2023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F943EF-4236-46DC-8E5E-A85711ABF9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086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q=athenian+citizen&amp;hl=el&amp;biw=1440&amp;bih=723&amp;tbm=isch&amp;tbnid=8gYjxiJwyzE5gM:&amp;imgrefurl=http://www.macedoniaontheweb.com/forum/macedonian-archaeology-artifacts/6492-sun-vergina-sun-greeks.html&amp;docid=bxBbSBY4yrbp1M&amp;imgurl=http://img227.imageshack.us/img227/1999/atheniancitizensoldier005ny1.jpg&amp;w=690&amp;h=1275&amp;ei=penMTsiuBdSesAawqpiCDQ&amp;zoom=1&amp;iact=hc&amp;vpx=385&amp;vpy=104&amp;dur=1326&amp;hovh=305&amp;hovw=165&amp;tx=108&amp;ty=185&amp;sig=109221144008251155685&amp;page=1&amp;tbnh=159&amp;tbnw=83&amp;start=0&amp;ndsp=22&amp;ved=1t:429,r:1,s: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3496572"/>
            <a:ext cx="8839200" cy="2370828"/>
          </a:xfrm>
        </p:spPr>
        <p:txBody>
          <a:bodyPr>
            <a:normAutofit fontScale="90000"/>
          </a:bodyPr>
          <a:lstStyle/>
          <a:p>
            <a:br>
              <a:rPr lang="el-GR" sz="6700" dirty="0"/>
            </a:br>
            <a:br>
              <a:rPr lang="el-GR" sz="6700" dirty="0"/>
            </a:br>
            <a:br>
              <a:rPr lang="el-GR" sz="6700" dirty="0"/>
            </a:br>
            <a:r>
              <a:rPr lang="el-GR" sz="6700" dirty="0"/>
              <a:t>  </a:t>
            </a:r>
            <a:br>
              <a:rPr lang="el-GR" sz="6700" dirty="0"/>
            </a:br>
            <a:br>
              <a:rPr lang="el-GR" sz="6700" dirty="0"/>
            </a:br>
            <a:r>
              <a:rPr lang="el-GR" sz="6700" dirty="0"/>
              <a:t>Η αθηνα απο τον σολωνα στον κλεισθενη</a:t>
            </a:r>
            <a:br>
              <a:rPr lang="el-GR" sz="5400" dirty="0"/>
            </a:br>
            <a:endParaRPr lang="el-GR" sz="5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Εξέλιξη της νομοθεσίας και της δημοκρατίας</a:t>
            </a:r>
          </a:p>
        </p:txBody>
      </p:sp>
      <p:pic>
        <p:nvPicPr>
          <p:cNvPr id="4" name="Picture 2" descr="http://t2.gstatic.com/images?q=tbn:ANd9GcQEfHJpUBav9CUIXAHKtCS3FM9C127Br8U_BqZEjV3yhnztgH6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03" y="206446"/>
            <a:ext cx="4392488" cy="3290126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051304-55F0-4314-862F-95A09C271D6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51650" y="122163"/>
            <a:ext cx="4857692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091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5050904" cy="900336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Η Αθήνα το 507 </a:t>
            </a:r>
            <a:r>
              <a:rPr lang="el-GR" dirty="0" err="1"/>
              <a:t>π.Χ.</a:t>
            </a:r>
            <a:r>
              <a:rPr lang="el-GR" dirty="0"/>
              <a:t> </a:t>
            </a:r>
            <a:endParaRPr lang="el-GR" sz="31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14282" y="1500174"/>
            <a:ext cx="8750206" cy="5025170"/>
          </a:xfrm>
        </p:spPr>
        <p:txBody>
          <a:bodyPr>
            <a:normAutofit lnSpcReduction="10000"/>
          </a:bodyPr>
          <a:lstStyle/>
          <a:p>
            <a:r>
              <a:rPr lang="el-GR" sz="2800" dirty="0"/>
              <a:t>Πτώση της τυραννίδας των </a:t>
            </a:r>
            <a:r>
              <a:rPr lang="el-GR" sz="2800" dirty="0" err="1"/>
              <a:t>Πεισιστρατιδών</a:t>
            </a:r>
            <a:r>
              <a:rPr lang="el-GR" sz="2800" dirty="0"/>
              <a:t> (510).</a:t>
            </a:r>
          </a:p>
          <a:p>
            <a:r>
              <a:rPr lang="el-GR" sz="2800" dirty="0"/>
              <a:t>Οι Αθηναίοι από παλιά υπάγονται σε 4 φυλές.</a:t>
            </a:r>
          </a:p>
          <a:p>
            <a:pPr lvl="1"/>
            <a:r>
              <a:rPr lang="el-GR" sz="2500" dirty="0"/>
              <a:t>Κάθε φυλή έχει 3 </a:t>
            </a:r>
            <a:r>
              <a:rPr lang="el-GR" sz="2500" dirty="0" err="1"/>
              <a:t>φρατρίες</a:t>
            </a:r>
            <a:r>
              <a:rPr lang="el-GR" sz="2500" dirty="0"/>
              <a:t>.</a:t>
            </a:r>
          </a:p>
          <a:p>
            <a:pPr lvl="1"/>
            <a:r>
              <a:rPr lang="el-GR" sz="2500" dirty="0"/>
              <a:t>Η φρατρία είναι το μέσον ελέγχου των πολιτών από την αριστοκρατία.</a:t>
            </a:r>
          </a:p>
          <a:p>
            <a:r>
              <a:rPr lang="el-GR" sz="2800" dirty="0"/>
              <a:t>Ανταγωνισμός των αριστοκρατικών γενών – πολιτική κρίση.</a:t>
            </a:r>
          </a:p>
          <a:p>
            <a:r>
              <a:rPr lang="el-GR" sz="2800" dirty="0"/>
              <a:t>Ανάδυση του </a:t>
            </a:r>
            <a:r>
              <a:rPr lang="el-GR" sz="2800" i="1" dirty="0"/>
              <a:t>δήμου.</a:t>
            </a:r>
            <a:endParaRPr lang="el-GR" sz="2800" dirty="0"/>
          </a:p>
          <a:p>
            <a:r>
              <a:rPr lang="el-GR" sz="2800" dirty="0"/>
              <a:t>Ο Κλεισθένης γίνεται «προστάτης του δήμου»:</a:t>
            </a:r>
          </a:p>
          <a:p>
            <a:pPr lvl="1"/>
            <a:r>
              <a:rPr lang="el-GR" sz="2500" dirty="0"/>
              <a:t>Προτείνει στην εκκλησία του δήμου ριζικές μεταρρυθμίσεις.</a:t>
            </a:r>
          </a:p>
          <a:p>
            <a:pPr lvl="1"/>
            <a:r>
              <a:rPr lang="el-GR" sz="2500" dirty="0"/>
              <a:t>Η εκκλησία τις υπερψηφίζει.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5" name="Picture 8" descr="http://www.livius.org/a/2/greece/athenian_co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277274" cy="1268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7330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g_hi" descr="http://t3.gstatic.com/images?q=tbn:ANd9GcQ7d96ehGzm99SY8fr01vomj-vR39Pm08trJLRRMsIXDLfGc9AU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933056"/>
            <a:ext cx="1728000" cy="27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78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Η εξέλιξη του αθηναϊκού πολιτεύματος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Τις βάσεις έθεσε ο Σόλων (τιμοκρατικό πολίτευμα).</a:t>
            </a:r>
          </a:p>
          <a:p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δημοκρατία</a:t>
            </a:r>
            <a:r>
              <a:rPr lang="el-GR" dirty="0"/>
              <a:t> δημιουργήθηκε με τις ριζικές μεταρρυθμίσεις του Κλεισθένη.</a:t>
            </a:r>
          </a:p>
          <a:p>
            <a:r>
              <a:rPr lang="el-GR" dirty="0"/>
              <a:t>Εξελίχθηκε με τις μεταρρυθμίσεις του Εφιάλτη.</a:t>
            </a:r>
          </a:p>
          <a:p>
            <a:r>
              <a:rPr lang="el-GR" dirty="0"/>
              <a:t>Έφτασε στην πλήρη έκφρασή της με τις μεταρρυθμίσεις του Περικλή. </a:t>
            </a:r>
          </a:p>
        </p:txBody>
      </p:sp>
    </p:spTree>
    <p:extLst>
      <p:ext uri="{BB962C8B-B14F-4D97-AF65-F5344CB8AC3E}">
        <p14:creationId xmlns:p14="http://schemas.microsoft.com/office/powerpoint/2010/main" val="2900003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Κλεισθένης: </a:t>
            </a:r>
            <a:br>
              <a:rPr lang="el-GR" dirty="0"/>
            </a:br>
            <a:r>
              <a:rPr lang="el-GR" dirty="0"/>
              <a:t>Ριζική αναμόρφωση σώματος πολιτών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l-GR" sz="2800" dirty="0"/>
              <a:t>Καταργούνται οι 4 αρχαίες φυλές και δημιουργούνται </a:t>
            </a:r>
            <a:r>
              <a:rPr lang="el-GR" sz="2800" dirty="0">
                <a:solidFill>
                  <a:srgbClr val="C00000"/>
                </a:solidFill>
              </a:rPr>
              <a:t>10 νέες, τεχνητές, φυλές.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el-GR" sz="2800" dirty="0"/>
              <a:t>Το έδαφος της Αττικής διαιρείται σε </a:t>
            </a:r>
          </a:p>
          <a:p>
            <a:pPr lvl="1"/>
            <a:r>
              <a:rPr lang="el-GR" dirty="0"/>
              <a:t>τρεις περιοχές (</a:t>
            </a:r>
            <a:r>
              <a:rPr lang="el-GR" dirty="0">
                <a:solidFill>
                  <a:prstClr val="black"/>
                </a:solidFill>
              </a:rPr>
              <a:t>Άστυ – Παραλία – Μεσογαία) </a:t>
            </a:r>
          </a:p>
          <a:p>
            <a:pPr lvl="1"/>
            <a:r>
              <a:rPr lang="el-GR" dirty="0"/>
              <a:t>100 </a:t>
            </a:r>
            <a:r>
              <a:rPr lang="el-GR" dirty="0">
                <a:solidFill>
                  <a:srgbClr val="C00000"/>
                </a:solidFill>
              </a:rPr>
              <a:t>δήμους </a:t>
            </a:r>
            <a:r>
              <a:rPr lang="el-GR" dirty="0"/>
              <a:t>(αργότερα έφθασαν τους 139).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sz="2800" dirty="0"/>
              <a:t>Η κάθε φυλή αποτελείται από δήμους που ανήκουν και στις τρεις περιοχές (</a:t>
            </a:r>
            <a:r>
              <a:rPr lang="el-GR" sz="2800" dirty="0">
                <a:solidFill>
                  <a:prstClr val="black"/>
                </a:solidFill>
              </a:rPr>
              <a:t>Άστυ – Παραλία – </a:t>
            </a:r>
            <a:r>
              <a:rPr lang="el-GR" sz="2800" dirty="0" err="1">
                <a:solidFill>
                  <a:prstClr val="black"/>
                </a:solidFill>
              </a:rPr>
              <a:t>Μεσογαία</a:t>
            </a:r>
            <a:r>
              <a:rPr lang="el-GR" sz="2800" dirty="0">
                <a:solidFill>
                  <a:prstClr val="black"/>
                </a:solidFill>
              </a:rPr>
              <a:t>). </a:t>
            </a:r>
            <a:endParaRPr lang="el-GR" sz="2800" dirty="0"/>
          </a:p>
          <a:p>
            <a:pPr lvl="1"/>
            <a:r>
              <a:rPr lang="el-GR" dirty="0"/>
              <a:t>Άρα η κάθε φυλή έχει τρεις </a:t>
            </a:r>
            <a:r>
              <a:rPr lang="el-GR" dirty="0">
                <a:solidFill>
                  <a:srgbClr val="C00000"/>
                </a:solidFill>
              </a:rPr>
              <a:t>τριττύες </a:t>
            </a:r>
            <a:r>
              <a:rPr lang="el-GR" dirty="0"/>
              <a:t>(ομάδες δήμων): </a:t>
            </a:r>
          </a:p>
          <a:p>
            <a:pPr lvl="2"/>
            <a:r>
              <a:rPr lang="el-GR" dirty="0"/>
              <a:t>Μία τριττύ (ομάδα δήμων) από το άστυ</a:t>
            </a:r>
          </a:p>
          <a:p>
            <a:pPr lvl="2"/>
            <a:r>
              <a:rPr lang="el-GR" dirty="0"/>
              <a:t>Μία τριττύ από τα παράλια</a:t>
            </a:r>
          </a:p>
          <a:p>
            <a:pPr lvl="2"/>
            <a:r>
              <a:rPr lang="el-GR" dirty="0"/>
              <a:t>Μία τριττύ από την </a:t>
            </a:r>
            <a:r>
              <a:rPr lang="el-GR" dirty="0" err="1"/>
              <a:t>μεσογαία</a:t>
            </a:r>
            <a:r>
              <a:rPr lang="el-GR" dirty="0"/>
              <a:t>.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120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Κλεισθένης: </a:t>
            </a:r>
            <a:br>
              <a:rPr lang="el-GR" dirty="0"/>
            </a:br>
            <a:r>
              <a:rPr lang="el-GR" dirty="0"/>
              <a:t>Ριζική αναμόρφωση σώματος πολιτών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 lnSpcReduction="20000"/>
          </a:bodyPr>
          <a:lstStyle/>
          <a:p>
            <a:r>
              <a:rPr lang="el-GR" sz="3200" dirty="0"/>
              <a:t>Φυλές (10)</a:t>
            </a:r>
          </a:p>
          <a:p>
            <a:r>
              <a:rPr lang="el-GR" sz="3200" dirty="0"/>
              <a:t>Τριττύες (30)</a:t>
            </a:r>
          </a:p>
          <a:p>
            <a:pPr lvl="1"/>
            <a:r>
              <a:rPr lang="el-GR" sz="3200" dirty="0"/>
              <a:t>10 στο άστυ </a:t>
            </a:r>
          </a:p>
          <a:p>
            <a:pPr lvl="1"/>
            <a:r>
              <a:rPr lang="el-GR" sz="3200" dirty="0"/>
              <a:t>10 στα παράλια</a:t>
            </a:r>
          </a:p>
          <a:p>
            <a:pPr lvl="1"/>
            <a:r>
              <a:rPr lang="el-GR" sz="3200" dirty="0"/>
              <a:t>10 στη μεσογαία</a:t>
            </a:r>
          </a:p>
          <a:p>
            <a:r>
              <a:rPr lang="el-GR" sz="3200" dirty="0"/>
              <a:t>Δήμοι (100-139)</a:t>
            </a:r>
          </a:p>
          <a:p>
            <a:endParaRPr lang="el-GR" sz="3200" dirty="0"/>
          </a:p>
          <a:p>
            <a:r>
              <a:rPr lang="el-GR" sz="3200" dirty="0"/>
              <a:t>Στο εξής, ο κάθε πολίτης, εκτός από το όνομά του και το πατρώνυμο, φέρει το όνομα του </a:t>
            </a:r>
            <a:r>
              <a:rPr lang="el-GR" sz="3200" dirty="0">
                <a:solidFill>
                  <a:srgbClr val="0070C0"/>
                </a:solidFill>
              </a:rPr>
              <a:t>δήμου</a:t>
            </a:r>
            <a:r>
              <a:rPr lang="el-GR" sz="3200" dirty="0"/>
              <a:t> του και μόνο (όχι όνομα αριστοκρατικού γένους - μέτρο εξισωτικό)</a:t>
            </a:r>
          </a:p>
          <a:p>
            <a:pPr lvl="1"/>
            <a:r>
              <a:rPr lang="el-GR" dirty="0"/>
              <a:t>Π.χ. Περικλής Ξανθίππου </a:t>
            </a:r>
            <a:r>
              <a:rPr lang="el-GR" dirty="0" err="1"/>
              <a:t>Χολαργεύς</a:t>
            </a:r>
            <a:r>
              <a:rPr lang="el-GR" dirty="0"/>
              <a:t>.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549637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17"/>
            <a:ext cx="9138956" cy="6660000"/>
          </a:xfrm>
        </p:spPr>
      </p:pic>
    </p:spTree>
    <p:extLst>
      <p:ext uri="{BB962C8B-B14F-4D97-AF65-F5344CB8AC3E}">
        <p14:creationId xmlns:p14="http://schemas.microsoft.com/office/powerpoint/2010/main" val="1719322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Σημασία της κλεισθένειας μεταρρύθμισης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2800" dirty="0"/>
              <a:t>Στόχος είναι η διάσπαση των δεσμών πολιτικής εξάρτησης που συνδέουν τους </a:t>
            </a:r>
            <a:r>
              <a:rPr lang="el-GR" sz="2800" dirty="0">
                <a:solidFill>
                  <a:srgbClr val="0070C0"/>
                </a:solidFill>
              </a:rPr>
              <a:t>αριστοκράτες</a:t>
            </a:r>
            <a:r>
              <a:rPr lang="el-GR" sz="2800" dirty="0"/>
              <a:t> με τα μέλη των </a:t>
            </a:r>
            <a:r>
              <a:rPr lang="el-GR" sz="2800" dirty="0">
                <a:solidFill>
                  <a:srgbClr val="0070C0"/>
                </a:solidFill>
              </a:rPr>
              <a:t>παλαιών φυλών </a:t>
            </a:r>
            <a:r>
              <a:rPr lang="el-GR" sz="2800" dirty="0"/>
              <a:t>και ιδίως των υποδιαιρέσεών τους, των </a:t>
            </a:r>
            <a:r>
              <a:rPr lang="el-GR" sz="2800" dirty="0">
                <a:solidFill>
                  <a:srgbClr val="0070C0"/>
                </a:solidFill>
              </a:rPr>
              <a:t>γενών</a:t>
            </a:r>
            <a:r>
              <a:rPr lang="el-GR" sz="2800" dirty="0"/>
              <a:t> και των </a:t>
            </a:r>
            <a:r>
              <a:rPr lang="el-GR" sz="2800" dirty="0" err="1">
                <a:solidFill>
                  <a:srgbClr val="0070C0"/>
                </a:solidFill>
              </a:rPr>
              <a:t>φρατριών</a:t>
            </a:r>
            <a:r>
              <a:rPr lang="el-GR" sz="2800" dirty="0">
                <a:solidFill>
                  <a:srgbClr val="0070C0"/>
                </a:solidFill>
              </a:rPr>
              <a:t>.</a:t>
            </a:r>
          </a:p>
          <a:p>
            <a:r>
              <a:rPr lang="el-GR" sz="2800" dirty="0"/>
              <a:t>Αποτέλεσμα: πλήρης μίξη των πολιτών στις φυλές. </a:t>
            </a:r>
          </a:p>
          <a:p>
            <a:r>
              <a:rPr lang="el-GR" sz="2800" dirty="0"/>
              <a:t>Η κάθε φυλή αποτελείται από δήμους διάσπαρτους σε όλη την Αττική, που περιλαμβάνουν πολίτες όλων των κοινωνικών και οικονομικών τάξεων.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06270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tonoikaipnevmata.files.wordpress.com/2011/11/ph79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8358246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5819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44" y="152400"/>
            <a:ext cx="7286676" cy="106202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Μεταρρυθμίσεις του Κλεισθένη: η ισονομία στην πράξη</a:t>
            </a:r>
            <a:endParaRPr lang="el-GR" sz="31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8964488" cy="489654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l-GR" sz="2800" dirty="0"/>
              <a:t>Δημιουργία νέας Βουλής: Η Βουλή των Πεντακοσίων.</a:t>
            </a:r>
          </a:p>
          <a:p>
            <a:pPr lvl="1">
              <a:spcBef>
                <a:spcPts val="0"/>
              </a:spcBef>
            </a:pPr>
            <a:r>
              <a:rPr lang="el-GR" dirty="0"/>
              <a:t>50 βουλευτές από κάθε φυλή.</a:t>
            </a:r>
          </a:p>
          <a:p>
            <a:pPr lvl="1">
              <a:spcBef>
                <a:spcPts val="0"/>
              </a:spcBef>
            </a:pPr>
            <a:r>
              <a:rPr lang="el-GR" dirty="0"/>
              <a:t>Ετήσια θητεία.</a:t>
            </a:r>
          </a:p>
          <a:p>
            <a:pPr lvl="1">
              <a:spcBef>
                <a:spcPts val="0"/>
              </a:spcBef>
            </a:pPr>
            <a:r>
              <a:rPr lang="el-GR" dirty="0"/>
              <a:t>Ορισμός των βουλευτών με </a:t>
            </a:r>
            <a:r>
              <a:rPr lang="el-GR" u="sng" dirty="0">
                <a:solidFill>
                  <a:srgbClr val="0070C0"/>
                </a:solidFill>
              </a:rPr>
              <a:t>κλήρωση.</a:t>
            </a:r>
            <a:r>
              <a:rPr lang="el-GR" dirty="0"/>
              <a:t> </a:t>
            </a:r>
          </a:p>
          <a:p>
            <a:pPr lvl="1">
              <a:spcBef>
                <a:spcPts val="0"/>
              </a:spcBef>
            </a:pPr>
            <a:r>
              <a:rPr lang="el-GR" dirty="0"/>
              <a:t>Ευρύτατες αρμοδιότητες: διακυβέρνηση, </a:t>
            </a:r>
            <a:r>
              <a:rPr lang="el-GR" dirty="0" err="1"/>
              <a:t>προβούλευση</a:t>
            </a:r>
            <a:r>
              <a:rPr lang="el-GR" dirty="0"/>
              <a:t>.</a:t>
            </a:r>
          </a:p>
          <a:p>
            <a:pPr>
              <a:spcBef>
                <a:spcPts val="0"/>
              </a:spcBef>
            </a:pPr>
            <a:r>
              <a:rPr lang="el-GR" sz="2800" dirty="0"/>
              <a:t>Δημιουργείται το Πολιτικό έτος – νέο ημερολόγιο</a:t>
            </a:r>
          </a:p>
          <a:p>
            <a:pPr lvl="1">
              <a:spcBef>
                <a:spcPts val="0"/>
              </a:spcBef>
            </a:pPr>
            <a:r>
              <a:rPr lang="el-GR" dirty="0"/>
              <a:t>Το έτος υποδιαιρείται σε 10 μέρη (πρυτανείες), αντίστοιχα με τις 10 φυλές.</a:t>
            </a:r>
          </a:p>
          <a:p>
            <a:pPr lvl="1">
              <a:spcBef>
                <a:spcPts val="0"/>
              </a:spcBef>
            </a:pPr>
            <a:r>
              <a:rPr lang="el-GR" dirty="0"/>
              <a:t>Σε κάθε πρυτανεία προεδρεύουν οι 50 βουλευτές μίας φυλής.</a:t>
            </a:r>
          </a:p>
          <a:p>
            <a:pPr lvl="1">
              <a:spcBef>
                <a:spcPts val="0"/>
              </a:spcBef>
            </a:pPr>
            <a:r>
              <a:rPr lang="el-GR" dirty="0"/>
              <a:t>Εναλλαγή των φυλών - Η σειρά καθορίζεται κάθε χρόνο με κλήρωση.</a:t>
            </a:r>
          </a:p>
          <a:p>
            <a:pPr>
              <a:spcBef>
                <a:spcPts val="0"/>
              </a:spcBef>
            </a:pPr>
            <a:r>
              <a:rPr lang="el-GR" sz="2800" dirty="0"/>
              <a:t>Η Εκκλησία του </a:t>
            </a:r>
            <a:r>
              <a:rPr lang="el-GR" sz="2800" i="1" dirty="0"/>
              <a:t>δήμου </a:t>
            </a:r>
            <a:r>
              <a:rPr lang="el-GR" sz="2800" dirty="0"/>
              <a:t>γίνεται κυρίαρχη.</a:t>
            </a:r>
          </a:p>
          <a:p>
            <a:pPr>
              <a:spcBef>
                <a:spcPts val="0"/>
              </a:spcBef>
            </a:pPr>
            <a:r>
              <a:rPr lang="el-GR" sz="2800" dirty="0"/>
              <a:t>Πολιτογράφηση μετοίκων και απελεύθερων.</a:t>
            </a:r>
          </a:p>
          <a:p>
            <a:pPr>
              <a:spcBef>
                <a:spcPts val="0"/>
              </a:spcBef>
            </a:pPr>
            <a:r>
              <a:rPr lang="el-GR" sz="2800" dirty="0"/>
              <a:t>Θέσπιση οστρακισμού.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5" name="Picture 8" descr="http://www.livius.org/a/2/greece/athenian_co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277274" cy="1268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2774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Palatino Linotype" pitchFamily="18" charset="0"/>
              </a:rPr>
              <a:t>Οστρακισμός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l-GR" dirty="0">
                <a:latin typeface="Palatino Linotype" pitchFamily="18" charset="0"/>
              </a:rPr>
              <a:t>Ο οστρακισμός ήταν μια από τις καινοτομίες του Κλεισθένη</a:t>
            </a:r>
          </a:p>
          <a:p>
            <a:pPr algn="just"/>
            <a:r>
              <a:rPr lang="el-GR" dirty="0">
                <a:latin typeface="Palatino Linotype" pitchFamily="18" charset="0"/>
              </a:rPr>
              <a:t>Στόχος του οστρακισμού ήταν </a:t>
            </a:r>
            <a:r>
              <a:rPr lang="el-GR" b="1" dirty="0">
                <a:latin typeface="Palatino Linotype" pitchFamily="18" charset="0"/>
              </a:rPr>
              <a:t>η απομάκρυνση από την Αττική όποιου πολιτικού αποκτούσε επιρροή δυσανάλογα μεγάλη και επικίνδυνη για το δημοκρατικό πολίτευμα.</a:t>
            </a:r>
          </a:p>
          <a:p>
            <a:pPr algn="just"/>
            <a:r>
              <a:rPr lang="el-GR" dirty="0">
                <a:latin typeface="Palatino Linotype" pitchFamily="18" charset="0"/>
              </a:rPr>
              <a:t>Γενεσιουργός λόγος: Ο φόβος απέναντι στους ισχυρούς. Ο φόβος μην τυχόν κάποιος αποκτήσει μεγάλη δύναμη και κατορθώσει να επιβάλει </a:t>
            </a:r>
            <a:r>
              <a:rPr lang="el-GR" dirty="0" err="1">
                <a:latin typeface="Palatino Linotype" pitchFamily="18" charset="0"/>
              </a:rPr>
              <a:t>τυρρανικό</a:t>
            </a:r>
            <a:r>
              <a:rPr lang="el-GR" dirty="0">
                <a:latin typeface="Palatino Linotype" pitchFamily="18" charset="0"/>
              </a:rPr>
              <a:t> καθεστώς.</a:t>
            </a:r>
          </a:p>
          <a:p>
            <a:pPr algn="just"/>
            <a:r>
              <a:rPr lang="el-GR" dirty="0">
                <a:latin typeface="Palatino Linotype" pitchFamily="18" charset="0"/>
              </a:rPr>
              <a:t>Ο οστρακισμός δεν ήταν ποινή, </a:t>
            </a:r>
            <a:r>
              <a:rPr lang="el-GR" b="1" dirty="0">
                <a:latin typeface="Palatino Linotype" pitchFamily="18" charset="0"/>
              </a:rPr>
              <a:t>αλλά αποτελούσε ένα ΠΡΟΛΗΠΤΙΚΟ ΜΕΤΡΟ.</a:t>
            </a:r>
          </a:p>
          <a:p>
            <a:pPr algn="just"/>
            <a:r>
              <a:rPr lang="el-GR" dirty="0">
                <a:latin typeface="Palatino Linotype" pitchFamily="18" charset="0"/>
              </a:rPr>
              <a:t>Ο οστρακισμός δεν είχε δικαστικό </a:t>
            </a:r>
            <a:r>
              <a:rPr lang="el-GR" b="1" dirty="0">
                <a:latin typeface="Palatino Linotype" pitchFamily="18" charset="0"/>
              </a:rPr>
              <a:t>αλλά καθαρά ΠΟΛΙΤΙΚΟ ΧΑΡΑΚΤΗΡΑ </a:t>
            </a:r>
            <a:r>
              <a:rPr lang="el-GR" dirty="0">
                <a:latin typeface="Palatino Linotype" pitchFamily="18" charset="0"/>
              </a:rPr>
              <a:t>εξ ου και δεν επιβαλλόταν από το δικαστήριο αλλά αποφασιζόταν από την εκκλησία του δήμου.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                  Οστρακισμός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916832"/>
            <a:ext cx="8514528" cy="4536504"/>
          </a:xfrm>
        </p:spPr>
        <p:txBody>
          <a:bodyPr>
            <a:normAutofit/>
          </a:bodyPr>
          <a:lstStyle/>
          <a:p>
            <a:r>
              <a:rPr lang="el-GR" dirty="0"/>
              <a:t>Μέσο για την εκτόνωση πολιτικών εντάσεων – αποφυγή συγκέντρωσης εξουσίας σε έναν πολίτη.</a:t>
            </a:r>
          </a:p>
          <a:p>
            <a:r>
              <a:rPr lang="el-GR" dirty="0"/>
              <a:t>Κάθε χρόνο η εκκλησία του δήμου αποφασίζει αν θα διενεργηθεί οστρακισμός.</a:t>
            </a:r>
          </a:p>
          <a:p>
            <a:r>
              <a:rPr lang="el-GR" dirty="0"/>
              <a:t>Απαρτία: τουλάχιστον 6000 ψήφοι.</a:t>
            </a:r>
          </a:p>
          <a:p>
            <a:r>
              <a:rPr lang="el-GR" dirty="0"/>
              <a:t>Όποιος οστρακίζεται εκτοπίζεται για 10 χρόνια – όταν επιστρέφει ανακτά όλα του τα δικαιώματα.</a:t>
            </a:r>
          </a:p>
          <a:p>
            <a:r>
              <a:rPr lang="el-GR" dirty="0"/>
              <a:t>Συνήθως ανακαλούνται σε 2-3 χρόνια.</a:t>
            </a:r>
          </a:p>
          <a:p>
            <a:r>
              <a:rPr lang="el-GR" dirty="0"/>
              <a:t>Στην πράξη οι οστρακισμοί ήταν πολύ λίγοι.</a:t>
            </a:r>
          </a:p>
          <a:p>
            <a:endParaRPr lang="el-GR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772" y="0"/>
            <a:ext cx="2686050" cy="1695450"/>
          </a:xfrm>
          <a:prstGeom prst="rect">
            <a:avLst/>
          </a:prstGeom>
        </p:spPr>
      </p:pic>
      <p:pic>
        <p:nvPicPr>
          <p:cNvPr id="1026" name="Picture 2" descr="http://www.livius.org/a/1/greeks/sherd_pericles_agora_mu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7" y="28275"/>
            <a:ext cx="2645365" cy="16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37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975" cy="1044575"/>
          </a:xfrm>
        </p:spPr>
        <p:txBody>
          <a:bodyPr/>
          <a:lstStyle/>
          <a:p>
            <a:r>
              <a:rPr lang="el-GR" dirty="0">
                <a:latin typeface="Palatino Linotype" pitchFamily="18" charset="0"/>
              </a:rPr>
              <a:t>Σόλων</a:t>
            </a:r>
            <a:endParaRPr lang="el-GR" sz="3100" dirty="0">
              <a:latin typeface="Palatino Linotype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686800" cy="5000625"/>
          </a:xfrm>
        </p:spPr>
        <p:txBody>
          <a:bodyPr>
            <a:normAutofit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2800" dirty="0">
                <a:latin typeface="Palatino Linotype" pitchFamily="18" charset="0"/>
              </a:rPr>
              <a:t>Αριστοκρατικής καταγωγής αλλά μέτριου πλούτου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2800" dirty="0">
                <a:latin typeface="Palatino Linotype" pitchFamily="18" charset="0"/>
              </a:rPr>
              <a:t>Έμπορος – πολιτικός – ποιητής (ελεγείες)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2800" dirty="0">
                <a:latin typeface="Palatino Linotype" pitchFamily="18" charset="0"/>
              </a:rPr>
              <a:t>Εκλέγεται από τους Αθηναίους Άρχοντας  και </a:t>
            </a:r>
            <a:r>
              <a:rPr lang="el-GR" sz="2800" dirty="0" err="1">
                <a:latin typeface="Palatino Linotype" pitchFamily="18" charset="0"/>
              </a:rPr>
              <a:t>διαλλακτής</a:t>
            </a:r>
            <a:r>
              <a:rPr lang="el-GR" sz="2800" dirty="0">
                <a:latin typeface="Palatino Linotype" pitchFamily="18" charset="0"/>
              </a:rPr>
              <a:t> το 594 </a:t>
            </a:r>
            <a:r>
              <a:rPr lang="el-GR" sz="2800" dirty="0" err="1">
                <a:latin typeface="Palatino Linotype" pitchFamily="18" charset="0"/>
              </a:rPr>
              <a:t>π.Χ.για</a:t>
            </a:r>
            <a:r>
              <a:rPr lang="el-GR" sz="2800" dirty="0">
                <a:latin typeface="Palatino Linotype" pitchFamily="18" charset="0"/>
              </a:rPr>
              <a:t> να δώσει νομοθεσία που θα  αποσοβήσει την </a:t>
            </a:r>
            <a:r>
              <a:rPr lang="el-GR" sz="2800" i="1" dirty="0" err="1">
                <a:latin typeface="Palatino Linotype" pitchFamily="18" charset="0"/>
              </a:rPr>
              <a:t>στάσιν</a:t>
            </a:r>
            <a:endParaRPr lang="el-GR" sz="28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152400"/>
            <a:ext cx="8572560" cy="1062022"/>
          </a:xfrm>
        </p:spPr>
        <p:txBody>
          <a:bodyPr>
            <a:normAutofit fontScale="90000"/>
          </a:bodyPr>
          <a:lstStyle/>
          <a:p>
            <a:r>
              <a:rPr lang="el-GR" dirty="0">
                <a:latin typeface="Palatino Linotype" pitchFamily="18" charset="0"/>
              </a:rPr>
              <a:t>Η νομοθεσία του Σόλωνα, 594 π.Χ. </a:t>
            </a:r>
            <a:endParaRPr lang="el-GR" sz="3100" dirty="0">
              <a:latin typeface="Palatino Linotype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14282" y="1524000"/>
            <a:ext cx="8786874" cy="5191148"/>
          </a:xfrm>
        </p:spPr>
        <p:txBody>
          <a:bodyPr>
            <a:normAutofit fontScale="85000" lnSpcReduction="20000"/>
          </a:bodyPr>
          <a:lstStyle/>
          <a:p>
            <a:r>
              <a:rPr lang="el-GR" dirty="0">
                <a:latin typeface="Palatino Linotype" pitchFamily="18" charset="0"/>
              </a:rPr>
              <a:t>Έδωσε συνολική γραπτή νομοθεσία</a:t>
            </a:r>
          </a:p>
          <a:p>
            <a:r>
              <a:rPr lang="el-GR" dirty="0">
                <a:latin typeface="Palatino Linotype" pitchFamily="18" charset="0"/>
              </a:rPr>
              <a:t>Υποδιαίρεσε το σώμα των πολιτών σε 4 τάξεις με τιμοκρατικά κριτήρια </a:t>
            </a:r>
          </a:p>
          <a:p>
            <a:pPr lvl="1"/>
            <a:r>
              <a:rPr lang="el-GR" dirty="0">
                <a:latin typeface="Palatino Linotype" pitchFamily="18" charset="0"/>
              </a:rPr>
              <a:t>Πεντακοσιομέδιμνοι, ιππείς, ζευγίτες, θήτες</a:t>
            </a:r>
          </a:p>
          <a:p>
            <a:pPr lvl="1"/>
            <a:r>
              <a:rPr lang="el-GR" dirty="0">
                <a:latin typeface="Palatino Linotype" pitchFamily="18" charset="0"/>
              </a:rPr>
              <a:t>Κοινωνική κινητικότητα</a:t>
            </a:r>
          </a:p>
          <a:p>
            <a:r>
              <a:rPr lang="el-GR" dirty="0">
                <a:latin typeface="Palatino Linotype" pitchFamily="18" charset="0"/>
              </a:rPr>
              <a:t> Μεταρρυθμίσεις κληρονομικού και εμπραγμάτου δικαίου</a:t>
            </a:r>
          </a:p>
          <a:p>
            <a:r>
              <a:rPr lang="el-GR" dirty="0">
                <a:latin typeface="Palatino Linotype" pitchFamily="18" charset="0"/>
              </a:rPr>
              <a:t>Επέτρεψε τη συμμετοχή των φτωχών (θητών) στην εκκλησία του δήμου και τα δικαστήρια</a:t>
            </a:r>
          </a:p>
          <a:p>
            <a:r>
              <a:rPr lang="el-GR" dirty="0">
                <a:solidFill>
                  <a:srgbClr val="0070C0"/>
                </a:solidFill>
                <a:latin typeface="Palatino Linotype" pitchFamily="18" charset="0"/>
              </a:rPr>
              <a:t>Σεισάχθεια</a:t>
            </a:r>
            <a:r>
              <a:rPr lang="el-GR" dirty="0">
                <a:latin typeface="Palatino Linotype" pitchFamily="18" charset="0"/>
              </a:rPr>
              <a:t>: απελευθέρωσε τις μικρές ιδιοκτησίες από τα εμπράγματα βάρη</a:t>
            </a:r>
          </a:p>
          <a:p>
            <a:r>
              <a:rPr lang="el-GR" dirty="0">
                <a:latin typeface="Palatino Linotype" pitchFamily="18" charset="0"/>
              </a:rPr>
              <a:t>Απαγόρευσε τον δανεισμό με ασφάλεια το πρόσωπο του οφειλέτη (2</a:t>
            </a:r>
            <a:r>
              <a:rPr lang="el-GR" baseline="30000" dirty="0">
                <a:latin typeface="Palatino Linotype" pitchFamily="18" charset="0"/>
              </a:rPr>
              <a:t>ο</a:t>
            </a:r>
            <a:r>
              <a:rPr lang="el-GR" dirty="0">
                <a:latin typeface="Palatino Linotype" pitchFamily="18" charset="0"/>
              </a:rPr>
              <a:t> νομοθέτημα)</a:t>
            </a:r>
          </a:p>
          <a:p>
            <a:r>
              <a:rPr lang="el-GR" dirty="0">
                <a:latin typeface="Palatino Linotype" pitchFamily="18" charset="0"/>
              </a:rPr>
              <a:t>Εισήγαγε νέα μέτρα – σταθμά, μείωση επιτοκίων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228600"/>
            <a:ext cx="8929718" cy="990600"/>
          </a:xfrm>
        </p:spPr>
        <p:txBody>
          <a:bodyPr>
            <a:noAutofit/>
          </a:bodyPr>
          <a:lstStyle/>
          <a:p>
            <a:pPr algn="ctr"/>
            <a:r>
              <a:rPr lang="el-GR" sz="3600" dirty="0">
                <a:latin typeface="Palatino Linotype" pitchFamily="18" charset="0"/>
              </a:rPr>
              <a:t>Πολιτειακές μεταρρυθμίσεις του Σόλωνα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l-GR" dirty="0">
                <a:latin typeface="Palatino Linotype" pitchFamily="18" charset="0"/>
              </a:rPr>
              <a:t>Λαϊκή συμμετοχή στη διακυβέρνηση</a:t>
            </a:r>
          </a:p>
          <a:p>
            <a:r>
              <a:rPr lang="el-GR" dirty="0">
                <a:latin typeface="Palatino Linotype" pitchFamily="18" charset="0"/>
              </a:rPr>
              <a:t>Ο </a:t>
            </a:r>
            <a:r>
              <a:rPr lang="el-GR" i="1" dirty="0">
                <a:latin typeface="Palatino Linotype" pitchFamily="18" charset="0"/>
              </a:rPr>
              <a:t>δήμος </a:t>
            </a:r>
            <a:r>
              <a:rPr lang="el-GR" dirty="0">
                <a:latin typeface="Palatino Linotype" pitchFamily="18" charset="0"/>
              </a:rPr>
              <a:t>στην εκκλησία – συμμετοχή των θητών</a:t>
            </a:r>
          </a:p>
          <a:p>
            <a:r>
              <a:rPr lang="el-GR" dirty="0">
                <a:latin typeface="Palatino Linotype" pitchFamily="18" charset="0"/>
              </a:rPr>
              <a:t>Εκλογή των αρχόντων από την εκκλησία – πλήγμα κατά του αριστοκρατικού Αρείου Πάγου</a:t>
            </a:r>
          </a:p>
          <a:p>
            <a:r>
              <a:rPr lang="el-GR" dirty="0">
                <a:latin typeface="Palatino Linotype" pitchFamily="18" charset="0"/>
              </a:rPr>
              <a:t>Ίδρυση Βουλής των Τετρακοσίων</a:t>
            </a:r>
          </a:p>
          <a:p>
            <a:r>
              <a:rPr lang="el-GR" dirty="0">
                <a:latin typeface="Palatino Linotype" pitchFamily="18" charset="0"/>
              </a:rPr>
              <a:t>Δημιουργία της Ηλιαίας </a:t>
            </a:r>
          </a:p>
          <a:p>
            <a:pPr>
              <a:buNone/>
            </a:pPr>
            <a:r>
              <a:rPr lang="el-GR" dirty="0">
                <a:latin typeface="Palatino Linotype" pitchFamily="18" charset="0"/>
              </a:rPr>
              <a:t>(δικαστήριο αποτελούμενο από </a:t>
            </a:r>
          </a:p>
          <a:p>
            <a:pPr>
              <a:buNone/>
            </a:pPr>
            <a:r>
              <a:rPr lang="el-GR" dirty="0">
                <a:latin typeface="Palatino Linotype" pitchFamily="18" charset="0"/>
              </a:rPr>
              <a:t>το σώμα των πολιτών)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>
                <a:latin typeface="Palatino Linotype" pitchFamily="18" charset="0"/>
              </a:rPr>
              <a:t>Δικαστικές μεταρρυθμίσεις του Σόλωνα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l-GR" sz="2400" dirty="0">
              <a:latin typeface="Palatino Linotype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Palatino Linotype" pitchFamily="18" charset="0"/>
              </a:rPr>
              <a:t>   </a:t>
            </a:r>
            <a:r>
              <a:rPr lang="el-GR" sz="2400" dirty="0">
                <a:latin typeface="Palatino Linotype" pitchFamily="18" charset="0"/>
              </a:rPr>
              <a:t> Δημιουργία της Ηλιαίας (η εκκλησία του δήμου με  δικαστική αρμοδιότητα)</a:t>
            </a:r>
            <a:r>
              <a:rPr lang="en-US" sz="2400" dirty="0">
                <a:latin typeface="Palatino Linotype" pitchFamily="18" charset="0"/>
              </a:rPr>
              <a:t>. </a:t>
            </a:r>
            <a:r>
              <a:rPr lang="el-GR" sz="2400" dirty="0">
                <a:latin typeface="Palatino Linotype" pitchFamily="18" charset="0"/>
              </a:rPr>
              <a:t>Αρχικά το όργανο ταυτιζόταν με την Εκκλησία του Δήμου ενώ αργότερα δημιουργήθηκε ένα διακριτό όργανο απαρτιζόμενο από ένα μεγάλο αριθμό πολιτών επιλεγόμενων με κλήρωση.</a:t>
            </a:r>
          </a:p>
          <a:p>
            <a:pPr lvl="1" algn="just"/>
            <a:r>
              <a:rPr lang="el-GR" sz="2400" dirty="0">
                <a:latin typeface="Palatino Linotype" pitchFamily="18" charset="0"/>
              </a:rPr>
              <a:t>Δικάζει </a:t>
            </a:r>
            <a:r>
              <a:rPr lang="el-GR" sz="2400" i="1" dirty="0">
                <a:latin typeface="Palatino Linotype" pitchFamily="18" charset="0"/>
              </a:rPr>
              <a:t>εφέσεις</a:t>
            </a:r>
            <a:r>
              <a:rPr lang="el-GR" sz="2400" dirty="0">
                <a:latin typeface="Palatino Linotype" pitchFamily="18" charset="0"/>
              </a:rPr>
              <a:t> κατά αποφάσεων των αρχόντων</a:t>
            </a:r>
          </a:p>
          <a:p>
            <a:pPr lvl="1" algn="just"/>
            <a:r>
              <a:rPr lang="el-GR" sz="2400" dirty="0" err="1">
                <a:latin typeface="Palatino Linotype" pitchFamily="18" charset="0"/>
              </a:rPr>
              <a:t>Οποισδήποτε</a:t>
            </a:r>
            <a:r>
              <a:rPr lang="el-GR" sz="2400" dirty="0">
                <a:latin typeface="Palatino Linotype" pitchFamily="18" charset="0"/>
              </a:rPr>
              <a:t> μπορεί να προσφύγει με </a:t>
            </a:r>
            <a:r>
              <a:rPr lang="el-GR" sz="2400" i="1" dirty="0">
                <a:latin typeface="Palatino Linotype" pitchFamily="18" charset="0"/>
              </a:rPr>
              <a:t>γραφή</a:t>
            </a:r>
          </a:p>
          <a:p>
            <a:pPr lvl="1" algn="just">
              <a:buNone/>
            </a:pPr>
            <a:r>
              <a:rPr lang="el-GR" sz="2400" i="1" dirty="0">
                <a:latin typeface="Palatino Linotype" pitchFamily="18" charset="0"/>
              </a:rPr>
              <a:t>    </a:t>
            </a:r>
            <a:r>
              <a:rPr lang="el-GR" sz="2400" i="1" u="sng" dirty="0">
                <a:latin typeface="Palatino Linotype" pitchFamily="18" charset="0"/>
              </a:rPr>
              <a:t>Επιθυμία του Σόλωνος ήταν να καταστήσει όλους τους πολίτες ενεργούς ως προς την τήρηση της έννομης τάξης και την εφαρμογή του νόμου.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>
                <a:latin typeface="Palatino Linotype" pitchFamily="18" charset="0"/>
              </a:rPr>
              <a:t>Νομοθεσία ιδιωτικού δικαίου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>
                <a:latin typeface="Palatino Linotype" pitchFamily="18" charset="0"/>
              </a:rPr>
              <a:t>Νομοθεσία περί του αθηναϊκού οίκου</a:t>
            </a:r>
          </a:p>
          <a:p>
            <a:pPr>
              <a:buNone/>
            </a:pPr>
            <a:r>
              <a:rPr lang="el-GR" dirty="0">
                <a:latin typeface="Palatino Linotype" pitchFamily="18" charset="0"/>
              </a:rPr>
              <a:t>        Επίκληρος θυγατέρα («όχημα μιας  περιουσίας)</a:t>
            </a:r>
          </a:p>
          <a:p>
            <a:pPr>
              <a:buNone/>
            </a:pPr>
            <a:r>
              <a:rPr lang="el-GR" dirty="0">
                <a:latin typeface="Palatino Linotype" pitchFamily="18" charset="0"/>
              </a:rPr>
              <a:t>         Διαθήκη («όχημα μιας υιοθεσίας»)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2684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el-GR" dirty="0"/>
            </a:br>
            <a:r>
              <a:rPr lang="el-GR" sz="3600" b="1" dirty="0">
                <a:latin typeface="Palatino Linotype" pitchFamily="18" charset="0"/>
              </a:rPr>
              <a:t>Η </a:t>
            </a:r>
            <a:r>
              <a:rPr lang="el-GR" sz="3600" b="1" i="1" dirty="0">
                <a:latin typeface="Palatino Linotype" pitchFamily="18" charset="0"/>
              </a:rPr>
              <a:t>Ευνομία</a:t>
            </a:r>
            <a:r>
              <a:rPr lang="el-GR" sz="3600" b="1" dirty="0">
                <a:latin typeface="Palatino Linotype" pitchFamily="18" charset="0"/>
              </a:rPr>
              <a:t> του Σόλωνος </a:t>
            </a:r>
            <a:br>
              <a:rPr lang="el-GR" sz="3600" b="1" dirty="0">
                <a:latin typeface="Palatino Linotype" pitchFamily="18" charset="0"/>
              </a:rPr>
            </a:br>
            <a:r>
              <a:rPr lang="el-GR" sz="3100" b="1" dirty="0">
                <a:latin typeface="Palatino Linotype" pitchFamily="18" charset="0"/>
              </a:rPr>
              <a:t>(Αριστοτέλης, </a:t>
            </a:r>
            <a:r>
              <a:rPr lang="el-GR" sz="3100" b="1" i="1" dirty="0">
                <a:latin typeface="Palatino Linotype" pitchFamily="18" charset="0"/>
              </a:rPr>
              <a:t>Αθηναίων Πολιτεία </a:t>
            </a:r>
            <a:r>
              <a:rPr lang="el-GR" sz="3100" b="1" dirty="0">
                <a:latin typeface="Palatino Linotype" pitchFamily="18" charset="0"/>
              </a:rPr>
              <a:t>12. 4 </a:t>
            </a:r>
            <a:br>
              <a:rPr lang="el-GR" sz="3600" b="1" i="1" dirty="0">
                <a:latin typeface="Palatino Linotype" pitchFamily="18" charset="0"/>
              </a:rPr>
            </a:br>
            <a:br>
              <a:rPr lang="el-GR" sz="3600" dirty="0"/>
            </a:br>
            <a:endParaRPr lang="el-GR" sz="2700" i="1" dirty="0"/>
          </a:p>
        </p:txBody>
      </p:sp>
      <p:sp>
        <p:nvSpPr>
          <p:cNvPr id="40962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625" y="1700213"/>
            <a:ext cx="4038600" cy="5157787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Ἐγὼ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δὲ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τῶν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μὲν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οὕνεκα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ξυνήγαγον</a:t>
            </a:r>
            <a:endParaRPr lang="el-GR" sz="56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δῆμον</a:t>
            </a:r>
            <a:r>
              <a:rPr lang="el-GR" sz="5600" dirty="0">
                <a:latin typeface="Palatino Linotype" pitchFamily="18" charset="0"/>
              </a:rPr>
              <a:t>, τί τούτων </a:t>
            </a:r>
            <a:r>
              <a:rPr lang="el-GR" sz="5600" dirty="0" err="1">
                <a:latin typeface="Palatino Linotype" pitchFamily="18" charset="0"/>
              </a:rPr>
              <a:t>πρὶν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τυχεῖν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ἐπαυσάμην</a:t>
            </a:r>
            <a:r>
              <a:rPr lang="el-GR" sz="5600" dirty="0">
                <a:latin typeface="Palatino Linotype" pitchFamily="18" charset="0"/>
              </a:rPr>
              <a:t>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Συμμαρτυροίη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ταῦτ</a:t>
            </a:r>
            <a:r>
              <a:rPr lang="el-GR" sz="5600" dirty="0">
                <a:latin typeface="Palatino Linotype" pitchFamily="18" charset="0"/>
              </a:rPr>
              <a:t>’ </a:t>
            </a:r>
            <a:r>
              <a:rPr lang="el-GR" sz="5600" dirty="0" err="1">
                <a:latin typeface="Palatino Linotype" pitchFamily="18" charset="0"/>
              </a:rPr>
              <a:t>ἂν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ἐν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δίκηι</a:t>
            </a:r>
            <a:r>
              <a:rPr lang="el-GR" sz="5600" dirty="0">
                <a:latin typeface="Palatino Linotype" pitchFamily="18" charset="0"/>
              </a:rPr>
              <a:t> Χρόνου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Μήτηρ</a:t>
            </a:r>
            <a:r>
              <a:rPr lang="el-GR" sz="5600" dirty="0">
                <a:latin typeface="Palatino Linotype" pitchFamily="18" charset="0"/>
              </a:rPr>
              <a:t> μεγίστη δαιμόνων </a:t>
            </a:r>
            <a:r>
              <a:rPr lang="el-GR" sz="5600" dirty="0" err="1">
                <a:latin typeface="Palatino Linotype" pitchFamily="18" charset="0"/>
              </a:rPr>
              <a:t>Ὀλυμπίων</a:t>
            </a:r>
            <a:endParaRPr lang="el-GR" sz="56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ἄριστα</a:t>
            </a:r>
            <a:r>
              <a:rPr lang="el-GR" sz="5600" dirty="0">
                <a:latin typeface="Palatino Linotype" pitchFamily="18" charset="0"/>
              </a:rPr>
              <a:t>, </a:t>
            </a:r>
            <a:r>
              <a:rPr lang="el-GR" sz="5600" dirty="0" err="1">
                <a:latin typeface="Palatino Linotype" pitchFamily="18" charset="0"/>
              </a:rPr>
              <a:t>Γῆ</a:t>
            </a:r>
            <a:r>
              <a:rPr lang="el-GR" sz="5600" dirty="0">
                <a:latin typeface="Palatino Linotype" pitchFamily="18" charset="0"/>
              </a:rPr>
              <a:t> μέλαινα, </a:t>
            </a:r>
            <a:r>
              <a:rPr lang="el-GR" sz="5600" dirty="0" err="1">
                <a:latin typeface="Palatino Linotype" pitchFamily="18" charset="0"/>
              </a:rPr>
              <a:t>τῆς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ἐγὼ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ποτε</a:t>
            </a:r>
            <a:endParaRPr lang="el-GR" sz="56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ὅρους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ἀνεῖλον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πολλαχῆι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πεπηγότας</a:t>
            </a:r>
            <a:r>
              <a:rPr lang="el-GR" sz="5600" dirty="0">
                <a:latin typeface="Palatino Linotype" pitchFamily="18" charset="0"/>
              </a:rPr>
              <a:t>,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>
                <a:latin typeface="Palatino Linotype" pitchFamily="18" charset="0"/>
              </a:rPr>
              <a:t>πρόσθεν </a:t>
            </a:r>
            <a:r>
              <a:rPr lang="el-GR" sz="5600" dirty="0" err="1">
                <a:latin typeface="Palatino Linotype" pitchFamily="18" charset="0"/>
              </a:rPr>
              <a:t>δὲ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δουλεύουσα</a:t>
            </a:r>
            <a:r>
              <a:rPr lang="el-GR" sz="5600" dirty="0">
                <a:latin typeface="Palatino Linotype" pitchFamily="18" charset="0"/>
              </a:rPr>
              <a:t>, </a:t>
            </a:r>
            <a:r>
              <a:rPr lang="el-GR" sz="5600" dirty="0" err="1">
                <a:latin typeface="Palatino Linotype" pitchFamily="18" charset="0"/>
              </a:rPr>
              <a:t>νῦν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έλευθέρη</a:t>
            </a:r>
            <a:r>
              <a:rPr lang="el-GR" sz="5600" dirty="0">
                <a:latin typeface="Palatino Linotype" pitchFamily="18" charset="0"/>
              </a:rPr>
              <a:t>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Πολλοὺς</a:t>
            </a:r>
            <a:r>
              <a:rPr lang="el-GR" sz="5600" dirty="0">
                <a:latin typeface="Palatino Linotype" pitchFamily="18" charset="0"/>
              </a:rPr>
              <a:t> δ’ </a:t>
            </a:r>
            <a:r>
              <a:rPr lang="el-GR" sz="5600" dirty="0" err="1">
                <a:latin typeface="Palatino Linotype" pitchFamily="18" charset="0"/>
              </a:rPr>
              <a:t>Ἀθήνας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πατρίδ</a:t>
            </a:r>
            <a:r>
              <a:rPr lang="el-GR" sz="5600" dirty="0">
                <a:latin typeface="Palatino Linotype" pitchFamily="18" charset="0"/>
              </a:rPr>
              <a:t>’ </a:t>
            </a:r>
            <a:r>
              <a:rPr lang="el-GR" sz="5600" dirty="0" err="1">
                <a:latin typeface="Palatino Linotype" pitchFamily="18" charset="0"/>
              </a:rPr>
              <a:t>ἐς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θεόκτιτον</a:t>
            </a:r>
            <a:endParaRPr lang="el-GR" sz="56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ἀνήγαγον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πραθέντας</a:t>
            </a:r>
            <a:r>
              <a:rPr lang="el-GR" sz="5600" dirty="0">
                <a:latin typeface="Palatino Linotype" pitchFamily="18" charset="0"/>
              </a:rPr>
              <a:t>, </a:t>
            </a:r>
            <a:r>
              <a:rPr lang="el-GR" sz="5600" dirty="0" err="1">
                <a:latin typeface="Palatino Linotype" pitchFamily="18" charset="0"/>
              </a:rPr>
              <a:t>ἄλλον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ἐκδίκως</a:t>
            </a:r>
            <a:r>
              <a:rPr lang="el-GR" sz="5600" dirty="0">
                <a:latin typeface="Palatino Linotype" pitchFamily="18" charset="0"/>
              </a:rPr>
              <a:t>,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ἄλλον</a:t>
            </a:r>
            <a:r>
              <a:rPr lang="el-GR" sz="5600" dirty="0">
                <a:latin typeface="Palatino Linotype" pitchFamily="18" charset="0"/>
              </a:rPr>
              <a:t> δικαίως, </a:t>
            </a:r>
            <a:r>
              <a:rPr lang="el-GR" sz="5600" dirty="0" err="1">
                <a:latin typeface="Palatino Linotype" pitchFamily="18" charset="0"/>
              </a:rPr>
              <a:t>τοῦς</a:t>
            </a:r>
            <a:r>
              <a:rPr lang="el-GR" sz="5600" dirty="0">
                <a:latin typeface="Palatino Linotype" pitchFamily="18" charset="0"/>
              </a:rPr>
              <a:t> δ’ </a:t>
            </a:r>
            <a:r>
              <a:rPr lang="el-GR" sz="5600" dirty="0" err="1">
                <a:latin typeface="Palatino Linotype" pitchFamily="18" charset="0"/>
              </a:rPr>
              <a:t>ἀναγκαίης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ὑπὸ</a:t>
            </a:r>
            <a:r>
              <a:rPr lang="el-GR" sz="5600" dirty="0">
                <a:latin typeface="Palatino Linotype" pitchFamily="18" charset="0"/>
              </a:rPr>
              <a:t>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χρειοῦς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φυγόντας</a:t>
            </a:r>
            <a:r>
              <a:rPr lang="el-GR" sz="5600" dirty="0">
                <a:latin typeface="Palatino Linotype" pitchFamily="18" charset="0"/>
              </a:rPr>
              <a:t>, </a:t>
            </a:r>
            <a:r>
              <a:rPr lang="el-GR" sz="5600" dirty="0" err="1">
                <a:latin typeface="Palatino Linotype" pitchFamily="18" charset="0"/>
              </a:rPr>
              <a:t>γλῶσσαν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οὐκέτ</a:t>
            </a:r>
            <a:r>
              <a:rPr lang="el-GR" sz="5600" dirty="0">
                <a:latin typeface="Palatino Linotype" pitchFamily="18" charset="0"/>
              </a:rPr>
              <a:t>’ </a:t>
            </a:r>
            <a:r>
              <a:rPr lang="el-GR" sz="5600" dirty="0" err="1">
                <a:latin typeface="Palatino Linotype" pitchFamily="18" charset="0"/>
              </a:rPr>
              <a:t>Ἀττικὴν</a:t>
            </a:r>
            <a:endParaRPr lang="el-GR" sz="56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ἱέντας</a:t>
            </a:r>
            <a:r>
              <a:rPr lang="el-GR" sz="5600" dirty="0">
                <a:latin typeface="Palatino Linotype" pitchFamily="18" charset="0"/>
              </a:rPr>
              <a:t>, </a:t>
            </a:r>
            <a:r>
              <a:rPr lang="el-GR" sz="5600" dirty="0" err="1">
                <a:latin typeface="Palatino Linotype" pitchFamily="18" charset="0"/>
              </a:rPr>
              <a:t>ὥς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δὴ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πολλαχῆι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πλανωμένους</a:t>
            </a:r>
            <a:r>
              <a:rPr lang="el-GR" sz="5600" baseline="30000" dirty="0">
                <a:latin typeface="Palatino Linotype" pitchFamily="18" charset="0"/>
              </a:rPr>
              <a:t>. </a:t>
            </a:r>
            <a:endParaRPr lang="el-GR" sz="56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τοὺς</a:t>
            </a:r>
            <a:r>
              <a:rPr lang="el-GR" sz="5600" dirty="0">
                <a:latin typeface="Palatino Linotype" pitchFamily="18" charset="0"/>
              </a:rPr>
              <a:t> δ’ </a:t>
            </a:r>
            <a:r>
              <a:rPr lang="el-GR" sz="5600" dirty="0" err="1">
                <a:latin typeface="Palatino Linotype" pitchFamily="18" charset="0"/>
              </a:rPr>
              <a:t>ἐνθάδ</a:t>
            </a:r>
            <a:r>
              <a:rPr lang="el-GR" sz="5600" dirty="0">
                <a:latin typeface="Palatino Linotype" pitchFamily="18" charset="0"/>
              </a:rPr>
              <a:t>’ </a:t>
            </a:r>
            <a:r>
              <a:rPr lang="el-GR" sz="5600" dirty="0" err="1">
                <a:latin typeface="Palatino Linotype" pitchFamily="18" charset="0"/>
              </a:rPr>
              <a:t>αὐτοῦ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δουλίην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ἀεικέα</a:t>
            </a:r>
            <a:endParaRPr lang="el-GR" sz="56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ἔχοντας</a:t>
            </a:r>
            <a:r>
              <a:rPr lang="el-GR" sz="5600" dirty="0">
                <a:latin typeface="Palatino Linotype" pitchFamily="18" charset="0"/>
              </a:rPr>
              <a:t>, </a:t>
            </a:r>
            <a:r>
              <a:rPr lang="el-GR" sz="5600" dirty="0" err="1">
                <a:latin typeface="Palatino Linotype" pitchFamily="18" charset="0"/>
              </a:rPr>
              <a:t>ἤθη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δεσποτέων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τρομεομένους</a:t>
            </a:r>
            <a:r>
              <a:rPr lang="el-GR" sz="5600" dirty="0">
                <a:latin typeface="Palatino Linotype" pitchFamily="18" charset="0"/>
              </a:rPr>
              <a:t>,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ἐλευθέρους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ἔθηκα</a:t>
            </a:r>
            <a:r>
              <a:rPr lang="el-GR" sz="5600" dirty="0">
                <a:latin typeface="Palatino Linotype" pitchFamily="18" charset="0"/>
              </a:rPr>
              <a:t>. </a:t>
            </a:r>
            <a:r>
              <a:rPr lang="el-GR" sz="5600" dirty="0" err="1">
                <a:latin typeface="Palatino Linotype" pitchFamily="18" charset="0"/>
              </a:rPr>
              <a:t>Ταῦτα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μὲν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κράτει</a:t>
            </a:r>
            <a:endParaRPr lang="el-GR" sz="56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ὅμοῦ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βίην</a:t>
            </a:r>
            <a:r>
              <a:rPr lang="el-GR" sz="5600" dirty="0">
                <a:latin typeface="Palatino Linotype" pitchFamily="18" charset="0"/>
              </a:rPr>
              <a:t> τε </a:t>
            </a:r>
            <a:r>
              <a:rPr lang="el-GR" sz="5600" dirty="0" err="1">
                <a:latin typeface="Palatino Linotype" pitchFamily="18" charset="0"/>
              </a:rPr>
              <a:t>καὶ</a:t>
            </a:r>
            <a:r>
              <a:rPr lang="el-GR" sz="5600" dirty="0">
                <a:latin typeface="Palatino Linotype" pitchFamily="18" charset="0"/>
              </a:rPr>
              <a:t> δίκην </a:t>
            </a:r>
            <a:r>
              <a:rPr lang="el-GR" sz="5600" dirty="0" err="1">
                <a:latin typeface="Palatino Linotype" pitchFamily="18" charset="0"/>
              </a:rPr>
              <a:t>ξυναρμόσας</a:t>
            </a:r>
            <a:endParaRPr lang="el-GR" sz="56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ἔρεξα</a:t>
            </a:r>
            <a:r>
              <a:rPr lang="el-GR" sz="5600" dirty="0">
                <a:latin typeface="Palatino Linotype" pitchFamily="18" charset="0"/>
              </a:rPr>
              <a:t>, </a:t>
            </a:r>
            <a:r>
              <a:rPr lang="el-GR" sz="5600" dirty="0" err="1">
                <a:latin typeface="Palatino Linotype" pitchFamily="18" charset="0"/>
              </a:rPr>
              <a:t>καὶ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διῆλθον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ὡς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ὕπεσχόμην</a:t>
            </a:r>
            <a:r>
              <a:rPr lang="el-GR" sz="5600" baseline="30000" dirty="0">
                <a:latin typeface="Palatino Linotype" pitchFamily="18" charset="0"/>
              </a:rPr>
              <a:t>. </a:t>
            </a:r>
            <a:endParaRPr lang="el-GR" sz="56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Θεσμοὺς</a:t>
            </a:r>
            <a:r>
              <a:rPr lang="el-GR" sz="5600" dirty="0">
                <a:latin typeface="Palatino Linotype" pitchFamily="18" charset="0"/>
              </a:rPr>
              <a:t> δ’ </a:t>
            </a:r>
            <a:r>
              <a:rPr lang="el-GR" sz="5600" dirty="0" err="1">
                <a:latin typeface="Palatino Linotype" pitchFamily="18" charset="0"/>
              </a:rPr>
              <a:t>ὁμοίως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τῶι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κακῶι</a:t>
            </a:r>
            <a:r>
              <a:rPr lang="el-GR" sz="5600" dirty="0">
                <a:latin typeface="Palatino Linotype" pitchFamily="18" charset="0"/>
              </a:rPr>
              <a:t> τε </a:t>
            </a:r>
            <a:r>
              <a:rPr lang="el-GR" sz="5600" dirty="0" err="1">
                <a:latin typeface="Palatino Linotype" pitchFamily="18" charset="0"/>
              </a:rPr>
              <a:t>κἀγαθῶι</a:t>
            </a:r>
            <a:endParaRPr lang="el-GR" sz="56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εὐθεῖαν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εἰς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ἕκαστον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ἁρμόσας</a:t>
            </a:r>
            <a:r>
              <a:rPr lang="el-GR" sz="5600" dirty="0">
                <a:latin typeface="Palatino Linotype" pitchFamily="18" charset="0"/>
              </a:rPr>
              <a:t> δίκην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ἔγραψα</a:t>
            </a:r>
            <a:r>
              <a:rPr lang="el-GR" sz="5600" dirty="0">
                <a:latin typeface="Palatino Linotype" pitchFamily="18" charset="0"/>
              </a:rPr>
              <a:t>. </a:t>
            </a:r>
            <a:r>
              <a:rPr lang="el-GR" sz="5600" dirty="0" err="1">
                <a:latin typeface="Palatino Linotype" pitchFamily="18" charset="0"/>
              </a:rPr>
              <a:t>Κέντρον</a:t>
            </a:r>
            <a:r>
              <a:rPr lang="el-GR" sz="5600" dirty="0">
                <a:latin typeface="Palatino Linotype" pitchFamily="18" charset="0"/>
              </a:rPr>
              <a:t> δ’ </a:t>
            </a:r>
            <a:r>
              <a:rPr lang="el-GR" sz="5600" dirty="0" err="1">
                <a:latin typeface="Palatino Linotype" pitchFamily="18" charset="0"/>
              </a:rPr>
              <a:t>ἄλλος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ὡς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ἐγὼ</a:t>
            </a:r>
            <a:r>
              <a:rPr lang="el-GR" sz="5600" dirty="0">
                <a:latin typeface="Palatino Linotype" pitchFamily="18" charset="0"/>
              </a:rPr>
              <a:t> λαβών,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κακοφραδής</a:t>
            </a:r>
            <a:r>
              <a:rPr lang="el-GR" sz="5600" dirty="0">
                <a:latin typeface="Palatino Linotype" pitchFamily="18" charset="0"/>
              </a:rPr>
              <a:t> τε </a:t>
            </a:r>
            <a:r>
              <a:rPr lang="el-GR" sz="5600" dirty="0" err="1">
                <a:latin typeface="Palatino Linotype" pitchFamily="18" charset="0"/>
              </a:rPr>
              <a:t>καὶ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φιλοκτήμων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ἀνήρ</a:t>
            </a:r>
            <a:r>
              <a:rPr lang="el-GR" sz="5600" dirty="0">
                <a:latin typeface="Palatino Linotype" pitchFamily="18" charset="0"/>
              </a:rPr>
              <a:t>,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οὐκ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ἂν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κατέσχε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δῆμον</a:t>
            </a:r>
            <a:r>
              <a:rPr lang="el-GR" sz="5600" baseline="30000" dirty="0">
                <a:latin typeface="Palatino Linotype" pitchFamily="18" charset="0"/>
              </a:rPr>
              <a:t>. </a:t>
            </a:r>
            <a:r>
              <a:rPr lang="el-GR" sz="5600" dirty="0" err="1">
                <a:latin typeface="Palatino Linotype" pitchFamily="18" charset="0"/>
              </a:rPr>
              <a:t>Εἰ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γὰρ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ἤθελον</a:t>
            </a:r>
            <a:endParaRPr lang="el-GR" sz="56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>
                <a:latin typeface="Palatino Linotype" pitchFamily="18" charset="0"/>
              </a:rPr>
              <a:t>ἃ </a:t>
            </a:r>
            <a:r>
              <a:rPr lang="el-GR" sz="5600" dirty="0" err="1">
                <a:latin typeface="Palatino Linotype" pitchFamily="18" charset="0"/>
              </a:rPr>
              <a:t>τοῖς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ἐναντίοισιν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ἥνδανεν</a:t>
            </a:r>
            <a:r>
              <a:rPr lang="el-GR" sz="5600" dirty="0">
                <a:latin typeface="Palatino Linotype" pitchFamily="18" charset="0"/>
              </a:rPr>
              <a:t> τότε,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αὖτις</a:t>
            </a:r>
            <a:r>
              <a:rPr lang="el-GR" sz="5600" dirty="0">
                <a:latin typeface="Palatino Linotype" pitchFamily="18" charset="0"/>
              </a:rPr>
              <a:t> δ’ ἃ </a:t>
            </a:r>
            <a:r>
              <a:rPr lang="el-GR" sz="5600" dirty="0" err="1">
                <a:latin typeface="Palatino Linotype" pitchFamily="18" charset="0"/>
              </a:rPr>
              <a:t>τοῖσιν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οὕτεροι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φρασαίατο</a:t>
            </a:r>
            <a:r>
              <a:rPr lang="el-GR" sz="5600" dirty="0">
                <a:latin typeface="Palatino Linotype" pitchFamily="18" charset="0"/>
              </a:rPr>
              <a:t>,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πολλῶν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ἂν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ἀνδρῶν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ἥδ</a:t>
            </a:r>
            <a:r>
              <a:rPr lang="el-GR" sz="5600" dirty="0">
                <a:latin typeface="Palatino Linotype" pitchFamily="18" charset="0"/>
              </a:rPr>
              <a:t>’ </a:t>
            </a:r>
            <a:r>
              <a:rPr lang="el-GR" sz="5600" dirty="0" err="1">
                <a:latin typeface="Palatino Linotype" pitchFamily="18" charset="0"/>
              </a:rPr>
              <a:t>ἐχηρώθη</a:t>
            </a:r>
            <a:r>
              <a:rPr lang="el-GR" sz="5600" dirty="0">
                <a:latin typeface="Palatino Linotype" pitchFamily="18" charset="0"/>
              </a:rPr>
              <a:t> πόλις.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Τῶν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οὕνεκ</a:t>
            </a:r>
            <a:r>
              <a:rPr lang="el-GR" sz="5600" dirty="0">
                <a:latin typeface="Palatino Linotype" pitchFamily="18" charset="0"/>
              </a:rPr>
              <a:t>’ </a:t>
            </a:r>
            <a:r>
              <a:rPr lang="el-GR" sz="5600" dirty="0" err="1">
                <a:latin typeface="Palatino Linotype" pitchFamily="18" charset="0"/>
              </a:rPr>
              <a:t>ἀλκὴν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πάντοθεν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ποιεόμενος</a:t>
            </a:r>
            <a:endParaRPr lang="el-GR" sz="56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l-GR" sz="5600" dirty="0" err="1">
                <a:latin typeface="Palatino Linotype" pitchFamily="18" charset="0"/>
              </a:rPr>
              <a:t>ὡς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ἐν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κυσὶν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πολλῆισιν</a:t>
            </a:r>
            <a:r>
              <a:rPr lang="el-GR" sz="5600" dirty="0">
                <a:latin typeface="Palatino Linotype" pitchFamily="18" charset="0"/>
              </a:rPr>
              <a:t> </a:t>
            </a:r>
            <a:r>
              <a:rPr lang="el-GR" sz="5600" dirty="0" err="1">
                <a:latin typeface="Palatino Linotype" pitchFamily="18" charset="0"/>
              </a:rPr>
              <a:t>ἐστράφην</a:t>
            </a:r>
            <a:r>
              <a:rPr lang="el-GR" sz="5600" dirty="0">
                <a:latin typeface="Palatino Linotype" pitchFamily="18" charset="0"/>
              </a:rPr>
              <a:t> λύκος.</a:t>
            </a:r>
          </a:p>
          <a:p>
            <a:pPr>
              <a:spcBef>
                <a:spcPct val="0"/>
              </a:spcBef>
            </a:pPr>
            <a:endParaRPr lang="el-GR" sz="1200" dirty="0">
              <a:latin typeface="Palatino Linotype" pitchFamily="18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59338" y="1557338"/>
            <a:ext cx="4038600" cy="5153025"/>
          </a:xfrm>
        </p:spPr>
        <p:txBody>
          <a:bodyPr>
            <a:normAutofit fontScale="2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l-GR" sz="4800" dirty="0">
                <a:latin typeface="Palatino Linotype" pitchFamily="18" charset="0"/>
              </a:rPr>
              <a:t>Αποσύρθηκα μήπως από την εξουσία πριν επιτύχω κάτι από αυτά για τα οποία συμφιλίωσα τον δήμο; Θα μπορούσε να μαρτυρήσει μαζί μου </a:t>
            </a:r>
            <a:r>
              <a:rPr lang="el-GR" sz="4800" dirty="0" err="1">
                <a:latin typeface="Palatino Linotype" pitchFamily="18" charset="0"/>
              </a:rPr>
              <a:t>γι’αυτά</a:t>
            </a:r>
            <a:r>
              <a:rPr lang="el-GR" sz="4800" dirty="0">
                <a:latin typeface="Palatino Linotype" pitchFamily="18" charset="0"/>
              </a:rPr>
              <a:t> στο δικαστήριο του χρόνου με τον καλύτερο τρόπο η μέγιστη μητέρα των Ολυμπίων θεών, η μαύρη Γη, </a:t>
            </a:r>
            <a:r>
              <a:rPr lang="el-GR" sz="4800" b="1" dirty="0">
                <a:latin typeface="Palatino Linotype" pitchFamily="18" charset="0"/>
              </a:rPr>
              <a:t>από την οποία </a:t>
            </a:r>
            <a:r>
              <a:rPr lang="el-GR" sz="4800" b="1" dirty="0">
                <a:solidFill>
                  <a:srgbClr val="FF0000"/>
                </a:solidFill>
                <a:latin typeface="Palatino Linotype" pitchFamily="18" charset="0"/>
              </a:rPr>
              <a:t>εγώ αφαίρεσα τις λίθινες στήλες (όρους) που σε πολλά σημεία ήταν μπηγμένες</a:t>
            </a:r>
            <a:r>
              <a:rPr lang="el-GR" sz="4800" b="1" baseline="30000" dirty="0">
                <a:solidFill>
                  <a:srgbClr val="FF0000"/>
                </a:solidFill>
                <a:latin typeface="Palatino Linotype" pitchFamily="18" charset="0"/>
              </a:rPr>
              <a:t>.  </a:t>
            </a:r>
            <a:r>
              <a:rPr lang="el-GR" sz="4800" b="1" dirty="0">
                <a:solidFill>
                  <a:srgbClr val="FF0000"/>
                </a:solidFill>
                <a:latin typeface="Palatino Linotype" pitchFamily="18" charset="0"/>
              </a:rPr>
              <a:t>Κι ενώ πρώτα ήταν δούλη, τώρα ελευθερώθηκε.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l-GR" sz="4800" dirty="0">
                <a:latin typeface="Palatino Linotype" pitchFamily="18" charset="0"/>
              </a:rPr>
              <a:t>Και στην Αθήνα, τη </a:t>
            </a:r>
            <a:r>
              <a:rPr lang="el-GR" sz="4800" dirty="0" err="1">
                <a:latin typeface="Palatino Linotype" pitchFamily="18" charset="0"/>
              </a:rPr>
              <a:t>θεόκτιστη</a:t>
            </a:r>
            <a:r>
              <a:rPr lang="el-GR" sz="4800" dirty="0">
                <a:latin typeface="Palatino Linotype" pitchFamily="18" charset="0"/>
              </a:rPr>
              <a:t> πατρίδα, </a:t>
            </a:r>
            <a:r>
              <a:rPr lang="el-GR" sz="4800" b="1" dirty="0">
                <a:solidFill>
                  <a:srgbClr val="FF0000"/>
                </a:solidFill>
                <a:latin typeface="Palatino Linotype" pitchFamily="18" charset="0"/>
              </a:rPr>
              <a:t>επανέφερα πολλούς, που είχαν πωληθεί ως δούλοι, άλλος παράνομα, άλλος νόμιμα, κι άλλους που από άφευκτη ανάγκη αυτοεξορίστηκαν και δεν μιλούσαν πια την αττική γλώσσα, καθώς περιπλανιόνταν σε πολλά μέρη</a:t>
            </a:r>
            <a:r>
              <a:rPr lang="el-GR" sz="4800" dirty="0">
                <a:solidFill>
                  <a:srgbClr val="FF0000"/>
                </a:solidFill>
                <a:latin typeface="Palatino Linotype" pitchFamily="18" charset="0"/>
              </a:rPr>
              <a:t>.</a:t>
            </a:r>
            <a:r>
              <a:rPr lang="el-GR" sz="4800" dirty="0">
                <a:latin typeface="Palatino Linotype" pitchFamily="18" charset="0"/>
              </a:rPr>
              <a:t> Κι εκείνους που ζούσαν εδώ σε κατάσταση ατιμωτικής δουλείας, τρέμοντας την αυθαιρεσία των αφεντάδων, τους ελευθέρωσα.</a:t>
            </a:r>
            <a:r>
              <a:rPr lang="el-GR" sz="4800" i="1" dirty="0">
                <a:latin typeface="Palatino Linotype" pitchFamily="18" charset="0"/>
              </a:rPr>
              <a:t> </a:t>
            </a:r>
            <a:endParaRPr lang="el-GR" sz="4800" dirty="0">
              <a:latin typeface="Palatino Linotype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l-GR" sz="4800" dirty="0">
                <a:latin typeface="Palatino Linotype" pitchFamily="18" charset="0"/>
              </a:rPr>
              <a:t>Αυτά τα έπραξα συνδυάζοντας μαζί την επιβολή του καταναγκασμού και της δικαιοσύνης, και τα έφερα σε πέρας όπως είχα υποσχεθεί. </a:t>
            </a:r>
            <a:r>
              <a:rPr lang="el-GR" sz="4800" b="1" dirty="0">
                <a:latin typeface="Palatino Linotype" pitchFamily="18" charset="0"/>
              </a:rPr>
              <a:t>Έφτιαξα νόμους ίδιους για τον φτωχό και για τον ευγενή, εφαρμόζοντας σε όλους αμερόληπτη δικαιοσύνη.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l-GR" sz="4800" dirty="0">
                <a:latin typeface="Palatino Linotype" pitchFamily="18" charset="0"/>
              </a:rPr>
              <a:t>Αν κάποιος άλλος έπαιρνε τη βουκέντρα της εξουσίας όπως την είχα εγώ, άνδρας κακόβουλος και πλεονέκτης, δεν θα μπορούσε να συγκρατήσει τον δήμο</a:t>
            </a:r>
            <a:r>
              <a:rPr lang="el-GR" sz="4800" baseline="30000" dirty="0">
                <a:latin typeface="Palatino Linotype" pitchFamily="18" charset="0"/>
              </a:rPr>
              <a:t>.  </a:t>
            </a:r>
            <a:r>
              <a:rPr lang="el-GR" sz="4800" dirty="0">
                <a:latin typeface="Palatino Linotype" pitchFamily="18" charset="0"/>
              </a:rPr>
              <a:t>Γιατί αν εγώ υιοθετούσα όσα ήταν αρεστά στους αντιπάλους του τότε ή, αντίθετα, όσα οι πρώτοι έλεγαν εναντίον τους, άνδρες πολλούς θα είχε χάσει η πόλις. </a:t>
            </a:r>
            <a:r>
              <a:rPr lang="el-GR" sz="4800" b="1" dirty="0">
                <a:latin typeface="Palatino Linotype" pitchFamily="18" charset="0"/>
              </a:rPr>
              <a:t>Για όλους αυτούς τους λόγους, δύναμη αντλώντας από παντού, εναντίον πολλών σκύλων στράφηκα σαν λύκος.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Palatino Linotype" pitchFamily="18" charset="0"/>
              </a:rPr>
              <a:t>Πεισίστρατος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l-GR" sz="2000" dirty="0">
                <a:latin typeface="Palatino Linotype" pitchFamily="18" charset="0"/>
              </a:rPr>
              <a:t>Το 561 </a:t>
            </a:r>
            <a:r>
              <a:rPr lang="el-GR" sz="2000" dirty="0" err="1">
                <a:latin typeface="Palatino Linotype" pitchFamily="18" charset="0"/>
              </a:rPr>
              <a:t>π.Χ.</a:t>
            </a:r>
            <a:r>
              <a:rPr lang="el-GR" sz="2000" dirty="0">
                <a:latin typeface="Palatino Linotype" pitchFamily="18" charset="0"/>
              </a:rPr>
              <a:t> είχε το αξίωμα του πολέμαρχου και αφού έπεισε την εκκλησία του δήμου να του παραχωρήσει σωματοφυλακή από ροπαλοφόρους</a:t>
            </a:r>
            <a:r>
              <a:rPr lang="en-US" sz="2000" dirty="0">
                <a:latin typeface="Palatino Linotype" pitchFamily="18" charset="0"/>
              </a:rPr>
              <a:t>, </a:t>
            </a:r>
            <a:r>
              <a:rPr lang="el-GR" sz="2000" dirty="0">
                <a:latin typeface="Palatino Linotype" pitchFamily="18" charset="0"/>
              </a:rPr>
              <a:t>στη συνέχεια κατέλαβε την Ακρόπολη και εγκαταστάθηκε ως απόλυτος άρχοντας (</a:t>
            </a:r>
            <a:r>
              <a:rPr lang="el-GR" sz="2000" dirty="0" err="1">
                <a:latin typeface="Palatino Linotype" pitchFamily="18" charset="0"/>
              </a:rPr>
              <a:t>τύρρανος</a:t>
            </a:r>
            <a:r>
              <a:rPr lang="el-GR" sz="2000" dirty="0">
                <a:latin typeface="Palatino Linotype" pitchFamily="18" charset="0"/>
              </a:rPr>
              <a:t>) της Αθήνας.</a:t>
            </a:r>
            <a:endParaRPr lang="en-US" sz="2000" dirty="0">
              <a:latin typeface="Palatino Linotype" pitchFamily="18" charset="0"/>
            </a:endParaRPr>
          </a:p>
          <a:p>
            <a:pPr algn="just"/>
            <a:r>
              <a:rPr lang="el-GR" sz="2000" dirty="0">
                <a:latin typeface="Palatino Linotype" pitchFamily="18" charset="0"/>
              </a:rPr>
              <a:t>Ο Πεισίστρατος απασχόλησε τα πολιτικά πράγματα της Αθήνας μέχρι τον θάνατό του το 528/7 </a:t>
            </a:r>
            <a:r>
              <a:rPr lang="el-GR" sz="2000" dirty="0" err="1">
                <a:latin typeface="Palatino Linotype" pitchFamily="18" charset="0"/>
              </a:rPr>
              <a:t>π.Χ.</a:t>
            </a:r>
            <a:endParaRPr lang="el-GR" sz="2000" dirty="0">
              <a:latin typeface="Palatino Linotype" pitchFamily="18" charset="0"/>
            </a:endParaRPr>
          </a:p>
          <a:p>
            <a:pPr algn="just"/>
            <a:r>
              <a:rPr lang="el-GR" sz="2000" dirty="0">
                <a:latin typeface="Palatino Linotype" pitchFamily="18" charset="0"/>
              </a:rPr>
              <a:t>Στο διάστημα αυτό ανατράπηκε και ανακατέλαβε την εξουσία δύο ακόμη φορές.</a:t>
            </a:r>
          </a:p>
          <a:p>
            <a:pPr algn="just"/>
            <a:r>
              <a:rPr lang="el-GR" sz="2000" dirty="0">
                <a:latin typeface="Palatino Linotype" pitchFamily="18" charset="0"/>
              </a:rPr>
              <a:t>Ο Πεισίστρατος υπήρξε δημαγωγός.  Είχε την εικόνα </a:t>
            </a:r>
            <a:r>
              <a:rPr lang="el-GR" sz="2000" b="1" dirty="0">
                <a:latin typeface="Palatino Linotype" pitchFamily="18" charset="0"/>
              </a:rPr>
              <a:t>του προστάτη των φτωχών και αδυνάτων.</a:t>
            </a:r>
          </a:p>
          <a:p>
            <a:pPr algn="just"/>
            <a:r>
              <a:rPr lang="el-GR" sz="2000" dirty="0">
                <a:latin typeface="Palatino Linotype" pitchFamily="18" charset="0"/>
              </a:rPr>
              <a:t>Η εξουσία του στηρίχτηκε στο πλήθος.</a:t>
            </a:r>
          </a:p>
          <a:p>
            <a:pPr algn="just"/>
            <a:r>
              <a:rPr lang="el-GR" sz="2000" dirty="0">
                <a:latin typeface="Palatino Linotype" pitchFamily="18" charset="0"/>
              </a:rPr>
              <a:t>Αξιοποίησε παράλληλα και τις σχέσεις του με τους ευγενείς.</a:t>
            </a:r>
          </a:p>
          <a:p>
            <a:pPr algn="just"/>
            <a:r>
              <a:rPr lang="el-GR" sz="2000" dirty="0">
                <a:latin typeface="Palatino Linotype" pitchFamily="18" charset="0"/>
              </a:rPr>
              <a:t>Επιθυμούσε να αποκόψει τον δήμο από την πολιτική δραστηριότητα</a:t>
            </a:r>
            <a:r>
              <a:rPr lang="en-US" sz="2000" dirty="0">
                <a:latin typeface="Palatino Linotype" pitchFamily="18" charset="0"/>
              </a:rPr>
              <a:t> </a:t>
            </a:r>
            <a:r>
              <a:rPr lang="el-GR" sz="2000" dirty="0">
                <a:latin typeface="Palatino Linotype" pitchFamily="18" charset="0"/>
              </a:rPr>
              <a:t>και από τα στρατιωτικά βάρη και να τον στρέψει στην κατ’ αποκλειστικότητα άσκηση </a:t>
            </a:r>
          </a:p>
          <a:p>
            <a:pPr algn="just"/>
            <a:r>
              <a:rPr lang="el-GR" sz="2000" dirty="0">
                <a:latin typeface="Palatino Linotype" pitchFamily="18" charset="0"/>
              </a:rPr>
              <a:t>Υποχρέωσε τον δήμο να παραδώσει τον οπλισμό του και ακολούθως δήμευσε τις γαίες των εξόριστων και τις μοίρασε στους φτωχούς.</a:t>
            </a:r>
          </a:p>
          <a:p>
            <a:pPr algn="just"/>
            <a:r>
              <a:rPr lang="el-GR" sz="2000" dirty="0">
                <a:latin typeface="Palatino Linotype" pitchFamily="18" charset="0"/>
              </a:rPr>
              <a:t>Χορήγησε δάνεια και χρηματοδότησε την αγροτική παραγωγή.</a:t>
            </a:r>
          </a:p>
          <a:p>
            <a:pPr algn="just"/>
            <a:r>
              <a:rPr lang="el-GR" sz="2000" dirty="0">
                <a:latin typeface="Palatino Linotype" pitchFamily="18" charset="0"/>
              </a:rPr>
              <a:t>Την εποχή του Πεισίστρατου το άστυ κοσμήθηκε με σημαντικά δημόσια κτίρια. </a:t>
            </a:r>
          </a:p>
          <a:p>
            <a:pPr algn="just"/>
            <a:r>
              <a:rPr lang="el-GR" sz="2000" dirty="0">
                <a:latin typeface="Palatino Linotype" pitchFamily="18" charset="0"/>
              </a:rPr>
              <a:t>Καθιέρωσε την επίσημη δημόσια λατρεία της θεάς Αθηνάς γεγονός το οποίο συνέβαλε στη δημιουργία συνεκτικών δεσμών μεταξύ των Αθηναίων.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Palatino Linotype" pitchFamily="18" charset="0"/>
              </a:rPr>
              <a:t>Πεισίστρατος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/>
              <a:t>Ο </a:t>
            </a:r>
            <a:r>
              <a:rPr lang="el-GR" dirty="0" err="1"/>
              <a:t>τύρρανος</a:t>
            </a:r>
            <a:r>
              <a:rPr lang="el-GR" dirty="0"/>
              <a:t> ήθελε να διοικεί κατά τους νόμους και δεν προχώρησε στην κατάργηση των αξιωμάτων ή στην τροποποίηση των θεσμών.</a:t>
            </a:r>
          </a:p>
          <a:p>
            <a:r>
              <a:rPr lang="el-GR" dirty="0"/>
              <a:t>Όμως παράλληλα δηλώνεται πως οι νόμοι του Σόλωνα είχαν πέσει σε αχρησία και η </a:t>
            </a:r>
            <a:r>
              <a:rPr lang="el-GR" dirty="0" err="1"/>
              <a:t>τυρρανίδα</a:t>
            </a:r>
            <a:r>
              <a:rPr lang="el-GR" dirty="0"/>
              <a:t> δεν τους εφάρμοζε (Αντίφαση!)</a:t>
            </a:r>
          </a:p>
          <a:p>
            <a:r>
              <a:rPr lang="el-GR" dirty="0"/>
              <a:t>Ο Πεισίστρατος δεν εξέδωσε νομοθεσία ούτε άλλαξε θεσμικά το πολίτευμα.</a:t>
            </a:r>
          </a:p>
          <a:p>
            <a:r>
              <a:rPr lang="el-GR" b="1" dirty="0"/>
              <a:t>Διατήρησε τα μέτρα ανακούφισης των φτωχών</a:t>
            </a:r>
            <a:endParaRPr lang="en-US" b="1" dirty="0"/>
          </a:p>
          <a:p>
            <a:r>
              <a:rPr lang="el-GR" b="1" dirty="0"/>
              <a:t>Διατήρησε τις διατάξεις ιδιωτικού δικαίου (οικογενειακό και κληρονομικό δίκαιο)</a:t>
            </a:r>
          </a:p>
          <a:p>
            <a:r>
              <a:rPr lang="el-GR" dirty="0"/>
              <a:t>Διατήρησε τα αξιώματα των αρχόντων (τις θέσεις κατέλαβαν έμπιστά του πρόσωπα)</a:t>
            </a:r>
          </a:p>
          <a:p>
            <a:r>
              <a:rPr lang="el-GR" dirty="0"/>
              <a:t>Δεν εφάρμοσε τους νόμους του Σόλωνα για τον πολιτικό βίο. Δεν προχώρησε σε κατάργηση κάποιου νόμου απλώς δεν τον εφάρμοσε.</a:t>
            </a:r>
          </a:p>
          <a:p>
            <a:r>
              <a:rPr lang="el-GR" dirty="0"/>
              <a:t>Επεδίωκε να καταστήσει </a:t>
            </a:r>
            <a:r>
              <a:rPr lang="el-GR" b="1" dirty="0"/>
              <a:t>τους Αθηναίους απλούς ιδιώτες και όχι πολίτες, στερώντας τους δύο βασικές λειτουργίες: τη συμμετοχή στα κοινά και τη στράτευση.</a:t>
            </a:r>
          </a:p>
          <a:p>
            <a:r>
              <a:rPr lang="el-GR" dirty="0"/>
              <a:t>Περιέστειλε τις αρμοδιότητες της Εκκλησίας του Δήμου (σπάνια πλέον συνεδρίαζε)</a:t>
            </a:r>
          </a:p>
          <a:p>
            <a:r>
              <a:rPr lang="el-GR" b="1" dirty="0"/>
              <a:t>Το δικαστήριο της Ηλιαίας έγινε ΑΝΕΝΕΡΓΟ και αντικαταστάθηκε από τους δικαστές κατά δήμους (οι εν λόγω δικαστές ήταν πρόσωπα της εμπιστοσύνης του Πεισίστρατου)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3065</TotalTime>
  <Words>1693</Words>
  <Application>Microsoft Office PowerPoint</Application>
  <PresentationFormat>Προβολή στην οθόνη (4:3)</PresentationFormat>
  <Paragraphs>154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19</vt:i4>
      </vt:variant>
    </vt:vector>
  </HeadingPairs>
  <TitlesOfParts>
    <vt:vector size="26" baseType="lpstr">
      <vt:lpstr>Calibri</vt:lpstr>
      <vt:lpstr>Palatino Linotype</vt:lpstr>
      <vt:lpstr>Tw Cen MT</vt:lpstr>
      <vt:lpstr>Wingdings</vt:lpstr>
      <vt:lpstr>Wingdings 2</vt:lpstr>
      <vt:lpstr>Διάμεσος</vt:lpstr>
      <vt:lpstr>1_Διάμεσος</vt:lpstr>
      <vt:lpstr>       Η αθηνα απο τον σολωνα στον κλεισθενη </vt:lpstr>
      <vt:lpstr>Σόλων</vt:lpstr>
      <vt:lpstr>Η νομοθεσία του Σόλωνα, 594 π.Χ. </vt:lpstr>
      <vt:lpstr>Πολιτειακές μεταρρυθμίσεις του Σόλωνα</vt:lpstr>
      <vt:lpstr>Δικαστικές μεταρρυθμίσεις του Σόλωνα</vt:lpstr>
      <vt:lpstr>Νομοθεσία ιδιωτικού δικαίου</vt:lpstr>
      <vt:lpstr> Η Ευνομία του Σόλωνος  (Αριστοτέλης, Αθηναίων Πολιτεία 12. 4   </vt:lpstr>
      <vt:lpstr>Πεισίστρατος</vt:lpstr>
      <vt:lpstr>Πεισίστρατος</vt:lpstr>
      <vt:lpstr>Η Αθήνα το 507 π.Χ. </vt:lpstr>
      <vt:lpstr>Η εξέλιξη του αθηναϊκού πολιτεύματος</vt:lpstr>
      <vt:lpstr>Κλεισθένης:  Ριζική αναμόρφωση σώματος πολιτών </vt:lpstr>
      <vt:lpstr>Κλεισθένης:  Ριζική αναμόρφωση σώματος πολιτών </vt:lpstr>
      <vt:lpstr>Παρουσίαση του PowerPoint</vt:lpstr>
      <vt:lpstr>Σημασία της κλεισθένειας μεταρρύθμισης</vt:lpstr>
      <vt:lpstr>Παρουσίαση του PowerPoint</vt:lpstr>
      <vt:lpstr>Μεταρρυθμίσεις του Κλεισθένη: η ισονομία στην πράξη</vt:lpstr>
      <vt:lpstr>Οστρακισμός</vt:lpstr>
      <vt:lpstr>                   Οστρακισμός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Κλασικοι χρονοι 5οσ – 4οσ αι. π. χ.</dc:title>
  <dc:creator>.</dc:creator>
  <cp:lastModifiedBy>Athanasios Delios</cp:lastModifiedBy>
  <cp:revision>143</cp:revision>
  <dcterms:created xsi:type="dcterms:W3CDTF">2012-10-22T07:06:25Z</dcterms:created>
  <dcterms:modified xsi:type="dcterms:W3CDTF">2023-11-08T22:59:55Z</dcterms:modified>
</cp:coreProperties>
</file>